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3.xml" ContentType="application/vnd.openxmlformats-officedocument.them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4.xml" ContentType="application/vnd.openxmlformats-officedocument.them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6.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9.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10.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11.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1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1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16.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7.xml" ContentType="application/vnd.openxmlformats-officedocument.presentationml.notesSlide+xml"/>
  <Override PartName="/ppt/theme/themeOverride6.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4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4058" r:id="rId5"/>
    <p:sldMasterId id="2147484189" r:id="rId6"/>
    <p:sldMasterId id="2147484209" r:id="rId7"/>
    <p:sldMasterId id="2147484214" r:id="rId8"/>
    <p:sldMasterId id="2147484222" r:id="rId9"/>
  </p:sldMasterIdLst>
  <p:notesMasterIdLst>
    <p:notesMasterId r:id="rId89"/>
  </p:notesMasterIdLst>
  <p:handoutMasterIdLst>
    <p:handoutMasterId r:id="rId90"/>
  </p:handoutMasterIdLst>
  <p:sldIdLst>
    <p:sldId id="386" r:id="rId10"/>
    <p:sldId id="589" r:id="rId11"/>
    <p:sldId id="579" r:id="rId12"/>
    <p:sldId id="572" r:id="rId13"/>
    <p:sldId id="531" r:id="rId14"/>
    <p:sldId id="536" r:id="rId15"/>
    <p:sldId id="533" r:id="rId16"/>
    <p:sldId id="581" r:id="rId17"/>
    <p:sldId id="532" r:id="rId18"/>
    <p:sldId id="530" r:id="rId19"/>
    <p:sldId id="640" r:id="rId20"/>
    <p:sldId id="593" r:id="rId21"/>
    <p:sldId id="594" r:id="rId22"/>
    <p:sldId id="651" r:id="rId23"/>
    <p:sldId id="652" r:id="rId24"/>
    <p:sldId id="649" r:id="rId25"/>
    <p:sldId id="650" r:id="rId26"/>
    <p:sldId id="585" r:id="rId27"/>
    <p:sldId id="583" r:id="rId28"/>
    <p:sldId id="588" r:id="rId29"/>
    <p:sldId id="596" r:id="rId30"/>
    <p:sldId id="534" r:id="rId31"/>
    <p:sldId id="595" r:id="rId32"/>
    <p:sldId id="539" r:id="rId33"/>
    <p:sldId id="551" r:id="rId34"/>
    <p:sldId id="553" r:id="rId35"/>
    <p:sldId id="554" r:id="rId36"/>
    <p:sldId id="635" r:id="rId37"/>
    <p:sldId id="597" r:id="rId38"/>
    <p:sldId id="645" r:id="rId39"/>
    <p:sldId id="646" r:id="rId40"/>
    <p:sldId id="621" r:id="rId41"/>
    <p:sldId id="609" r:id="rId42"/>
    <p:sldId id="619" r:id="rId43"/>
    <p:sldId id="620" r:id="rId44"/>
    <p:sldId id="610" r:id="rId45"/>
    <p:sldId id="611" r:id="rId46"/>
    <p:sldId id="613" r:id="rId47"/>
    <p:sldId id="614" r:id="rId48"/>
    <p:sldId id="615" r:id="rId49"/>
    <p:sldId id="616" r:id="rId50"/>
    <p:sldId id="622" r:id="rId51"/>
    <p:sldId id="623" r:id="rId52"/>
    <p:sldId id="624" r:id="rId53"/>
    <p:sldId id="625" r:id="rId54"/>
    <p:sldId id="626" r:id="rId55"/>
    <p:sldId id="627" r:id="rId56"/>
    <p:sldId id="618" r:id="rId57"/>
    <p:sldId id="557" r:id="rId58"/>
    <p:sldId id="558" r:id="rId59"/>
    <p:sldId id="559" r:id="rId60"/>
    <p:sldId id="599" r:id="rId61"/>
    <p:sldId id="628" r:id="rId62"/>
    <p:sldId id="629" r:id="rId63"/>
    <p:sldId id="630" r:id="rId64"/>
    <p:sldId id="631" r:id="rId65"/>
    <p:sldId id="632" r:id="rId66"/>
    <p:sldId id="633" r:id="rId67"/>
    <p:sldId id="634" r:id="rId68"/>
    <p:sldId id="562" r:id="rId69"/>
    <p:sldId id="642" r:id="rId70"/>
    <p:sldId id="563" r:id="rId71"/>
    <p:sldId id="564" r:id="rId72"/>
    <p:sldId id="565" r:id="rId73"/>
    <p:sldId id="566" r:id="rId74"/>
    <p:sldId id="567" r:id="rId75"/>
    <p:sldId id="571" r:id="rId76"/>
    <p:sldId id="606" r:id="rId77"/>
    <p:sldId id="602" r:id="rId78"/>
    <p:sldId id="560" r:id="rId79"/>
    <p:sldId id="374" r:id="rId80"/>
    <p:sldId id="437" r:id="rId81"/>
    <p:sldId id="482" r:id="rId82"/>
    <p:sldId id="508" r:id="rId83"/>
    <p:sldId id="497" r:id="rId84"/>
    <p:sldId id="509" r:id="rId85"/>
    <p:sldId id="607" r:id="rId86"/>
    <p:sldId id="603" r:id="rId87"/>
    <p:sldId id="604" r:id="rId88"/>
  </p:sldIdLst>
  <p:sldSz cx="12188825" cy="6858000"/>
  <p:notesSz cx="6858000" cy="9144000"/>
  <p:custDataLst>
    <p:tags r:id="rId91"/>
  </p:custDataLst>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329">
          <p15:clr>
            <a:srgbClr val="A4A3A4"/>
          </p15:clr>
        </p15:guide>
        <p15:guide id="2" orient="horz" pos="4053">
          <p15:clr>
            <a:srgbClr val="A4A3A4"/>
          </p15:clr>
        </p15:guide>
        <p15:guide id="3" orient="horz" pos="630">
          <p15:clr>
            <a:srgbClr val="A4A3A4"/>
          </p15:clr>
        </p15:guide>
        <p15:guide id="4" orient="horz" pos="1059">
          <p15:clr>
            <a:srgbClr val="A4A3A4"/>
          </p15:clr>
        </p15:guide>
        <p15:guide id="5" orient="horz" pos="485">
          <p15:clr>
            <a:srgbClr val="A4A3A4"/>
          </p15:clr>
        </p15:guide>
        <p15:guide id="6" orient="horz" pos="4310">
          <p15:clr>
            <a:srgbClr val="A4A3A4"/>
          </p15:clr>
        </p15:guide>
        <p15:guide id="7" orient="horz" pos="913">
          <p15:clr>
            <a:srgbClr val="A4A3A4"/>
          </p15:clr>
        </p15:guide>
        <p15:guide id="8" orient="horz" pos="1433">
          <p15:clr>
            <a:srgbClr val="A4A3A4"/>
          </p15:clr>
        </p15:guide>
        <p15:guide id="9" orient="horz" pos="4222">
          <p15:clr>
            <a:srgbClr val="A4A3A4"/>
          </p15:clr>
        </p15:guide>
        <p15:guide id="10" pos="5620">
          <p15:clr>
            <a:srgbClr val="A4A3A4"/>
          </p15:clr>
        </p15:guide>
        <p15:guide id="11" pos="278">
          <p15:clr>
            <a:srgbClr val="A4A3A4"/>
          </p15:clr>
        </p15:guide>
        <p15:guide id="12" pos="7399">
          <p15:clr>
            <a:srgbClr val="A4A3A4"/>
          </p15:clr>
        </p15:guide>
        <p15:guide id="13" pos="3839">
          <p15:clr>
            <a:srgbClr val="A4A3A4"/>
          </p15:clr>
        </p15:guide>
        <p15:guide id="14" pos="2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ydia Marchuk" initials="LM" lastIdx="17" clrIdx="0"/>
  <p:cmAuthor id="1" name="Francesca Pelligrini" initials="" lastIdx="1" clrIdx="1"/>
  <p:cmAuthor id="2" name="Fancher, Harley" initials="HF"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44"/>
    <a:srgbClr val="408FCD"/>
    <a:srgbClr val="FF3366"/>
    <a:srgbClr val="66AA44"/>
    <a:srgbClr val="FFB500"/>
    <a:srgbClr val="EEAA00"/>
    <a:srgbClr val="FF0000"/>
    <a:srgbClr val="DD4411"/>
    <a:srgbClr val="778888"/>
    <a:srgbClr val="973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FD8A32-6D21-41D3-957A-25A30A6AC901}" v="3204" dt="2019-03-29T01:07:59.750"/>
    <p1510:client id="{A043D098-1260-7D87-49C8-50AA7C1F2448}" v="2" dt="2019-11-21T12:18:57.161"/>
    <p1510:client id="{45140EA9-9D75-201E-F0C0-45180529B399}" v="2" dt="2019-03-29T01:06:27.370"/>
    <p1510:client id="{B8C6C048-BDAE-4357-9AC7-4E4FC623698D}" v="1" dt="2019-11-22T06:25:22.16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3" d="100"/>
          <a:sy n="93" d="100"/>
        </p:scale>
        <p:origin x="426" y="-390"/>
      </p:cViewPr>
      <p:guideLst>
        <p:guide orient="horz" pos="1329"/>
        <p:guide orient="horz" pos="4053"/>
        <p:guide orient="horz" pos="630"/>
        <p:guide orient="horz" pos="1059"/>
        <p:guide orient="horz" pos="485"/>
        <p:guide orient="horz" pos="4310"/>
        <p:guide orient="horz" pos="913"/>
        <p:guide orient="horz" pos="1433"/>
        <p:guide orient="horz" pos="4222"/>
        <p:guide pos="5620"/>
        <p:guide pos="278"/>
        <p:guide pos="7399"/>
        <p:guide pos="3839"/>
        <p:guide pos="2061"/>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notesMaster" Target="notesMasters/notesMaster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handoutMaster" Target="handoutMasters/handoutMaster1.xml"/><Relationship Id="rId95" Type="http://schemas.openxmlformats.org/officeDocument/2006/relationships/theme" Target="theme/theme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tags" Target="tags/tag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 Id="rId4" Type="http://schemas.openxmlformats.org/officeDocument/2006/relationships/image" Target="../media/image9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 Id="rId4" Type="http://schemas.openxmlformats.org/officeDocument/2006/relationships/image" Target="../media/image91.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826ECC-0244-4D3B-BB5A-5040C151AF11}" type="doc">
      <dgm:prSet loTypeId="urn:microsoft.com/office/officeart/2005/8/layout/vList4#2" loCatId="picture" qsTypeId="urn:microsoft.com/office/officeart/2005/8/quickstyle/simple1" qsCatId="simple" csTypeId="urn:microsoft.com/office/officeart/2005/8/colors/accent1_1" csCatId="accent1" phldr="1"/>
      <dgm:spPr/>
      <dgm:t>
        <a:bodyPr/>
        <a:lstStyle/>
        <a:p>
          <a:endParaRPr lang="en-GB"/>
        </a:p>
      </dgm:t>
    </dgm:pt>
    <dgm:pt modelId="{D202BCF5-9F20-401C-9EAA-81FED7D3473D}">
      <dgm:prSet custT="1"/>
      <dgm:spPr>
        <a:xfrm>
          <a:off x="0" y="0"/>
          <a:ext cx="6770133" cy="802442"/>
        </a:xfrm>
      </dgm:spPr>
      <dgm:t>
        <a:bodyPr/>
        <a:lstStyle/>
        <a:p>
          <a:r>
            <a:rPr lang="en-US" sz="1600" b="1">
              <a:latin typeface="+mj-lt"/>
              <a:ea typeface="+mn-ea"/>
              <a:cs typeface="+mn-cs"/>
            </a:rPr>
            <a:t>Situational awareness</a:t>
          </a:r>
          <a:endParaRPr lang="en-GB" sz="1600" b="1">
            <a:latin typeface="+mj-lt"/>
            <a:ea typeface="+mn-ea"/>
            <a:cs typeface="+mn-cs"/>
          </a:endParaRPr>
        </a:p>
      </dgm:t>
    </dgm:pt>
    <dgm:pt modelId="{B907565D-FF60-4741-AD44-19943361BC12}" type="parTrans" cxnId="{A8FD3264-E08F-4A9B-B960-63EFFC9AA1C3}">
      <dgm:prSet/>
      <dgm:spPr/>
      <dgm:t>
        <a:bodyPr/>
        <a:lstStyle/>
        <a:p>
          <a:endParaRPr lang="en-GB">
            <a:latin typeface="+mj-lt"/>
          </a:endParaRPr>
        </a:p>
      </dgm:t>
    </dgm:pt>
    <dgm:pt modelId="{20133AC6-01D1-4DAB-8068-46FAC183EA9D}" type="sibTrans" cxnId="{A8FD3264-E08F-4A9B-B960-63EFFC9AA1C3}">
      <dgm:prSet/>
      <dgm:spPr/>
      <dgm:t>
        <a:bodyPr/>
        <a:lstStyle/>
        <a:p>
          <a:endParaRPr lang="en-GB">
            <a:latin typeface="+mj-lt"/>
          </a:endParaRPr>
        </a:p>
      </dgm:t>
    </dgm:pt>
    <dgm:pt modelId="{E825F284-F8FB-47E7-9B69-E68AD53AD949}">
      <dgm:prSet/>
      <dgm:spPr>
        <a:xfrm>
          <a:off x="0" y="0"/>
          <a:ext cx="6770133" cy="802442"/>
        </a:xfrm>
      </dgm:spPr>
      <dgm:t>
        <a:bodyPr/>
        <a:lstStyle/>
        <a:p>
          <a:r>
            <a:rPr lang="en-US" sz="1300">
              <a:latin typeface="+mj-lt"/>
              <a:ea typeface="+mn-ea"/>
              <a:cs typeface="+mn-cs"/>
            </a:rPr>
            <a:t>Integrated central control centers, integration with other sensors and wearables</a:t>
          </a:r>
          <a:endParaRPr lang="en-GB" sz="1300">
            <a:latin typeface="+mj-lt"/>
            <a:ea typeface="+mn-ea"/>
            <a:cs typeface="+mn-cs"/>
          </a:endParaRPr>
        </a:p>
      </dgm:t>
    </dgm:pt>
    <dgm:pt modelId="{88871A77-C376-488E-ACFF-B0844870B095}" type="parTrans" cxnId="{400E0BF7-5BEC-401A-A45E-FA372DD2D91A}">
      <dgm:prSet/>
      <dgm:spPr/>
      <dgm:t>
        <a:bodyPr/>
        <a:lstStyle/>
        <a:p>
          <a:endParaRPr lang="en-GB">
            <a:latin typeface="+mj-lt"/>
          </a:endParaRPr>
        </a:p>
      </dgm:t>
    </dgm:pt>
    <dgm:pt modelId="{5FF4DCE0-F70D-4773-B10C-3CEA2956A71E}" type="sibTrans" cxnId="{400E0BF7-5BEC-401A-A45E-FA372DD2D91A}">
      <dgm:prSet/>
      <dgm:spPr/>
      <dgm:t>
        <a:bodyPr/>
        <a:lstStyle/>
        <a:p>
          <a:endParaRPr lang="en-GB">
            <a:latin typeface="+mj-lt"/>
          </a:endParaRPr>
        </a:p>
      </dgm:t>
    </dgm:pt>
    <dgm:pt modelId="{D5BEB6A1-208A-49AE-BEF1-164AE67843CC}">
      <dgm:prSet custT="1"/>
      <dgm:spPr>
        <a:xfrm>
          <a:off x="0" y="882686"/>
          <a:ext cx="6770133" cy="802442"/>
        </a:xfrm>
      </dgm:spPr>
      <dgm:t>
        <a:bodyPr/>
        <a:lstStyle/>
        <a:p>
          <a:r>
            <a:rPr lang="en-US" sz="1600" b="1">
              <a:latin typeface="+mj-lt"/>
              <a:ea typeface="+mn-ea"/>
              <a:cs typeface="+mn-cs"/>
            </a:rPr>
            <a:t>Real-time monitoring</a:t>
          </a:r>
          <a:endParaRPr lang="en-GB" sz="1600" b="1">
            <a:latin typeface="+mj-lt"/>
            <a:ea typeface="+mn-ea"/>
            <a:cs typeface="+mn-cs"/>
          </a:endParaRPr>
        </a:p>
      </dgm:t>
    </dgm:pt>
    <dgm:pt modelId="{2B6A8BC0-F4D9-41EE-A7BA-DD8FA2693D24}" type="parTrans" cxnId="{C0016072-4E7C-4911-830A-E3AB2E9C6D27}">
      <dgm:prSet/>
      <dgm:spPr/>
      <dgm:t>
        <a:bodyPr/>
        <a:lstStyle/>
        <a:p>
          <a:endParaRPr lang="en-GB">
            <a:latin typeface="+mj-lt"/>
          </a:endParaRPr>
        </a:p>
      </dgm:t>
    </dgm:pt>
    <dgm:pt modelId="{391F58EF-D914-496B-8022-73490B6BF7F7}" type="sibTrans" cxnId="{C0016072-4E7C-4911-830A-E3AB2E9C6D27}">
      <dgm:prSet/>
      <dgm:spPr/>
      <dgm:t>
        <a:bodyPr/>
        <a:lstStyle/>
        <a:p>
          <a:endParaRPr lang="en-GB">
            <a:latin typeface="+mj-lt"/>
          </a:endParaRPr>
        </a:p>
      </dgm:t>
    </dgm:pt>
    <dgm:pt modelId="{A1D0DD24-EEDB-42DE-B2F3-E71ACFF765D5}">
      <dgm:prSet custT="1"/>
      <dgm:spPr>
        <a:xfrm>
          <a:off x="0" y="882686"/>
          <a:ext cx="6770133" cy="802442"/>
        </a:xfrm>
      </dgm:spPr>
      <dgm:t>
        <a:bodyPr/>
        <a:lstStyle/>
        <a:p>
          <a:r>
            <a:rPr lang="en-GB" sz="1200">
              <a:latin typeface="+mj-lt"/>
              <a:ea typeface="+mn-ea"/>
              <a:cs typeface="+mn-cs"/>
            </a:rPr>
            <a:t>Visual </a:t>
          </a:r>
          <a:r>
            <a:rPr lang="en-US" sz="1200">
              <a:latin typeface="+mj-lt"/>
              <a:ea typeface="+mn-ea"/>
              <a:cs typeface="+mn-cs"/>
            </a:rPr>
            <a:t>tracking of people, vehicles and equipment; detection of security and safety incidents</a:t>
          </a:r>
          <a:endParaRPr lang="en-GB" sz="1200">
            <a:latin typeface="+mj-lt"/>
            <a:ea typeface="+mn-ea"/>
            <a:cs typeface="+mn-cs"/>
          </a:endParaRPr>
        </a:p>
      </dgm:t>
    </dgm:pt>
    <dgm:pt modelId="{82384C11-C9CE-4373-8D9B-300F20151340}" type="parTrans" cxnId="{0F69F0F0-B924-438A-8199-263408C2A5E4}">
      <dgm:prSet/>
      <dgm:spPr/>
      <dgm:t>
        <a:bodyPr/>
        <a:lstStyle/>
        <a:p>
          <a:endParaRPr lang="en-GB">
            <a:latin typeface="+mj-lt"/>
          </a:endParaRPr>
        </a:p>
      </dgm:t>
    </dgm:pt>
    <dgm:pt modelId="{7E3EF1F1-AAAB-438D-A9E3-008F82FDE2E3}" type="sibTrans" cxnId="{0F69F0F0-B924-438A-8199-263408C2A5E4}">
      <dgm:prSet/>
      <dgm:spPr/>
      <dgm:t>
        <a:bodyPr/>
        <a:lstStyle/>
        <a:p>
          <a:endParaRPr lang="en-GB">
            <a:latin typeface="+mj-lt"/>
          </a:endParaRPr>
        </a:p>
      </dgm:t>
    </dgm:pt>
    <dgm:pt modelId="{D95302EA-471F-437B-9EAB-42A20CBA9F04}">
      <dgm:prSet custT="1"/>
      <dgm:spPr>
        <a:xfrm>
          <a:off x="0" y="2650083"/>
          <a:ext cx="6770133" cy="802442"/>
        </a:xfrm>
      </dgm:spPr>
      <dgm:t>
        <a:bodyPr/>
        <a:lstStyle/>
        <a:p>
          <a:r>
            <a:rPr lang="en-GB" sz="1600" b="1">
              <a:latin typeface="+mj-lt"/>
              <a:ea typeface="+mn-ea"/>
              <a:cs typeface="+mn-cs"/>
            </a:rPr>
            <a:t>Integration with UAV</a:t>
          </a:r>
        </a:p>
      </dgm:t>
    </dgm:pt>
    <dgm:pt modelId="{5598A296-A9A7-41A6-A618-300C42259A7B}" type="parTrans" cxnId="{58371973-1261-488E-A3C9-036378A3CCAC}">
      <dgm:prSet/>
      <dgm:spPr/>
      <dgm:t>
        <a:bodyPr/>
        <a:lstStyle/>
        <a:p>
          <a:endParaRPr lang="en-GB">
            <a:latin typeface="+mj-lt"/>
          </a:endParaRPr>
        </a:p>
      </dgm:t>
    </dgm:pt>
    <dgm:pt modelId="{6E2C2F1A-7B81-4463-9678-BDC49EAC8B45}" type="sibTrans" cxnId="{58371973-1261-488E-A3C9-036378A3CCAC}">
      <dgm:prSet/>
      <dgm:spPr/>
      <dgm:t>
        <a:bodyPr/>
        <a:lstStyle/>
        <a:p>
          <a:endParaRPr lang="en-GB">
            <a:latin typeface="+mj-lt"/>
          </a:endParaRPr>
        </a:p>
      </dgm:t>
    </dgm:pt>
    <dgm:pt modelId="{6A8C6AE2-4E4E-4CD6-91A5-65DB4D2B436A}">
      <dgm:prSet custT="1"/>
      <dgm:spPr>
        <a:xfrm>
          <a:off x="0" y="2650083"/>
          <a:ext cx="6770133" cy="802442"/>
        </a:xfrm>
      </dgm:spPr>
      <dgm:t>
        <a:bodyPr/>
        <a:lstStyle/>
        <a:p>
          <a:r>
            <a:rPr lang="en-GB" sz="1300">
              <a:latin typeface="+mj-lt"/>
              <a:ea typeface="+mn-ea"/>
              <a:cs typeface="+mn-cs"/>
            </a:rPr>
            <a:t>Monitoring and detection of anomalies</a:t>
          </a:r>
        </a:p>
      </dgm:t>
    </dgm:pt>
    <dgm:pt modelId="{C6C278B5-7390-4EBD-B15A-CDE64D517C28}" type="parTrans" cxnId="{F97AA98D-7DA3-4624-9A67-406FF93BF3CD}">
      <dgm:prSet/>
      <dgm:spPr/>
      <dgm:t>
        <a:bodyPr/>
        <a:lstStyle/>
        <a:p>
          <a:endParaRPr lang="en-GB">
            <a:latin typeface="+mj-lt"/>
          </a:endParaRPr>
        </a:p>
      </dgm:t>
    </dgm:pt>
    <dgm:pt modelId="{3B8D3E62-D018-4B7D-AF30-EC104A70A9E1}" type="sibTrans" cxnId="{F97AA98D-7DA3-4624-9A67-406FF93BF3CD}">
      <dgm:prSet/>
      <dgm:spPr/>
      <dgm:t>
        <a:bodyPr/>
        <a:lstStyle/>
        <a:p>
          <a:endParaRPr lang="en-GB">
            <a:latin typeface="+mj-lt"/>
          </a:endParaRPr>
        </a:p>
      </dgm:t>
    </dgm:pt>
    <dgm:pt modelId="{CB510A43-C610-41B8-B8FB-CC813F74099A}">
      <dgm:prSet custT="1"/>
      <dgm:spPr>
        <a:xfrm>
          <a:off x="0" y="1759419"/>
          <a:ext cx="6770133" cy="802442"/>
        </a:xfrm>
      </dgm:spPr>
      <dgm:t>
        <a:bodyPr/>
        <a:lstStyle/>
        <a:p>
          <a:r>
            <a:rPr lang="en-US" sz="1300">
              <a:latin typeface="+mj-lt"/>
              <a:ea typeface="+mn-ea"/>
              <a:cs typeface="+mn-cs"/>
            </a:rPr>
            <a:t>Service time, wait time, worksite operations</a:t>
          </a:r>
        </a:p>
      </dgm:t>
    </dgm:pt>
    <dgm:pt modelId="{A3899C77-3FDB-4D5E-9989-C7C9517A8E08}">
      <dgm:prSet custT="1"/>
      <dgm:spPr>
        <a:xfrm>
          <a:off x="0" y="1759419"/>
          <a:ext cx="6770133" cy="802442"/>
        </a:xfrm>
      </dgm:spPr>
      <dgm:t>
        <a:bodyPr/>
        <a:lstStyle/>
        <a:p>
          <a:r>
            <a:rPr lang="en-US" sz="1600" b="1">
              <a:latin typeface="+mj-lt"/>
              <a:ea typeface="+mn-ea"/>
              <a:cs typeface="+mn-cs"/>
            </a:rPr>
            <a:t>Operational performance measurement</a:t>
          </a:r>
        </a:p>
      </dgm:t>
    </dgm:pt>
    <dgm:pt modelId="{8354F85B-0A5D-4D40-B362-409B53F55D6E}" type="sibTrans" cxnId="{1AD508B3-82EA-4E1E-8C6F-BDE32A72CCF9}">
      <dgm:prSet/>
      <dgm:spPr/>
      <dgm:t>
        <a:bodyPr/>
        <a:lstStyle/>
        <a:p>
          <a:endParaRPr lang="en-GB">
            <a:latin typeface="+mj-lt"/>
          </a:endParaRPr>
        </a:p>
      </dgm:t>
    </dgm:pt>
    <dgm:pt modelId="{3C38015C-4C77-4040-A9A4-CA24A8D95332}" type="parTrans" cxnId="{1AD508B3-82EA-4E1E-8C6F-BDE32A72CCF9}">
      <dgm:prSet/>
      <dgm:spPr/>
      <dgm:t>
        <a:bodyPr/>
        <a:lstStyle/>
        <a:p>
          <a:endParaRPr lang="en-GB">
            <a:latin typeface="+mj-lt"/>
          </a:endParaRPr>
        </a:p>
      </dgm:t>
    </dgm:pt>
    <dgm:pt modelId="{6B7CF2EC-AE4D-4B55-A310-71209EF7929D}" type="sibTrans" cxnId="{14D3A8A7-55F1-43DC-B209-D5395A466CE1}">
      <dgm:prSet/>
      <dgm:spPr/>
      <dgm:t>
        <a:bodyPr/>
        <a:lstStyle/>
        <a:p>
          <a:endParaRPr lang="en-GB">
            <a:latin typeface="+mj-lt"/>
          </a:endParaRPr>
        </a:p>
      </dgm:t>
    </dgm:pt>
    <dgm:pt modelId="{3B58BB8B-7190-4B8F-93C9-C5FE34159868}" type="parTrans" cxnId="{14D3A8A7-55F1-43DC-B209-D5395A466CE1}">
      <dgm:prSet/>
      <dgm:spPr/>
      <dgm:t>
        <a:bodyPr/>
        <a:lstStyle/>
        <a:p>
          <a:endParaRPr lang="en-GB">
            <a:latin typeface="+mj-lt"/>
          </a:endParaRPr>
        </a:p>
      </dgm:t>
    </dgm:pt>
    <dgm:pt modelId="{61EEF448-5074-4AEC-B9D2-C2BE585EAA66}" type="pres">
      <dgm:prSet presAssocID="{F5826ECC-0244-4D3B-BB5A-5040C151AF11}" presName="linear" presStyleCnt="0">
        <dgm:presLayoutVars>
          <dgm:dir/>
          <dgm:resizeHandles val="exact"/>
        </dgm:presLayoutVars>
      </dgm:prSet>
      <dgm:spPr/>
    </dgm:pt>
    <dgm:pt modelId="{AFD074AB-DCD4-40C7-9474-BC84F5869243}" type="pres">
      <dgm:prSet presAssocID="{D202BCF5-9F20-401C-9EAA-81FED7D3473D}" presName="comp" presStyleCnt="0"/>
      <dgm:spPr/>
    </dgm:pt>
    <dgm:pt modelId="{FDA16DF2-1B05-44FC-8ECB-D0064E0835BF}" type="pres">
      <dgm:prSet presAssocID="{D202BCF5-9F20-401C-9EAA-81FED7D3473D}" presName="box" presStyleLbl="node1" presStyleIdx="0" presStyleCnt="4" custLinFactNeighborX="-24723" custLinFactNeighborY="-16733"/>
      <dgm:spPr>
        <a:prstGeom prst="roundRect">
          <a:avLst>
            <a:gd name="adj" fmla="val 10000"/>
          </a:avLst>
        </a:prstGeom>
      </dgm:spPr>
    </dgm:pt>
    <dgm:pt modelId="{E5D9BC03-3007-412A-AB7D-445E2570359E}" type="pres">
      <dgm:prSet presAssocID="{D202BCF5-9F20-401C-9EAA-81FED7D3473D}" presName="img" presStyleLbl="fgImgPlace1" presStyleIdx="0" presStyleCnt="4" custScaleX="66959" custLinFactNeighborX="-953" custLinFactNeighborY="-2498"/>
      <dgm:spPr>
        <a:xfrm>
          <a:off x="291032" y="64208"/>
          <a:ext cx="906642" cy="641954"/>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4B00172D-2828-4EF8-B492-07C32F789CE8}" type="pres">
      <dgm:prSet presAssocID="{D202BCF5-9F20-401C-9EAA-81FED7D3473D}" presName="text" presStyleLbl="node1" presStyleIdx="0" presStyleCnt="4">
        <dgm:presLayoutVars>
          <dgm:bulletEnabled val="1"/>
        </dgm:presLayoutVars>
      </dgm:prSet>
      <dgm:spPr/>
    </dgm:pt>
    <dgm:pt modelId="{A672F08E-A17E-482E-A631-D9C0977D618D}" type="pres">
      <dgm:prSet presAssocID="{20133AC6-01D1-4DAB-8068-46FAC183EA9D}" presName="spacer" presStyleCnt="0"/>
      <dgm:spPr/>
    </dgm:pt>
    <dgm:pt modelId="{B4103C90-B717-40D4-A67A-BCD678EF9E91}" type="pres">
      <dgm:prSet presAssocID="{D5BEB6A1-208A-49AE-BEF1-164AE67843CC}" presName="comp" presStyleCnt="0"/>
      <dgm:spPr/>
    </dgm:pt>
    <dgm:pt modelId="{328CC1E0-DD4B-4612-8182-D7F67F9D0E21}" type="pres">
      <dgm:prSet presAssocID="{D5BEB6A1-208A-49AE-BEF1-164AE67843CC}" presName="box" presStyleLbl="node1" presStyleIdx="1" presStyleCnt="4"/>
      <dgm:spPr>
        <a:prstGeom prst="roundRect">
          <a:avLst>
            <a:gd name="adj" fmla="val 10000"/>
          </a:avLst>
        </a:prstGeom>
      </dgm:spPr>
    </dgm:pt>
    <dgm:pt modelId="{1E816155-0895-4DD3-AC84-F9C127FFF361}" type="pres">
      <dgm:prSet presAssocID="{D5BEB6A1-208A-49AE-BEF1-164AE67843CC}" presName="img" presStyleLbl="fgImgPlace1" presStyleIdx="1" presStyleCnt="4" custScaleX="68857" custLinFactNeighborX="0"/>
      <dgm:spPr>
        <a:xfrm>
          <a:off x="291086" y="962931"/>
          <a:ext cx="932342" cy="641954"/>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68B3C920-6447-43EF-B907-BEFB5F9FF3E2}" type="pres">
      <dgm:prSet presAssocID="{D5BEB6A1-208A-49AE-BEF1-164AE67843CC}" presName="text" presStyleLbl="node1" presStyleIdx="1" presStyleCnt="4">
        <dgm:presLayoutVars>
          <dgm:bulletEnabled val="1"/>
        </dgm:presLayoutVars>
      </dgm:prSet>
      <dgm:spPr/>
    </dgm:pt>
    <dgm:pt modelId="{F003F71E-1CFE-4CA3-A25A-9B8091CD0142}" type="pres">
      <dgm:prSet presAssocID="{391F58EF-D914-496B-8022-73490B6BF7F7}" presName="spacer" presStyleCnt="0"/>
      <dgm:spPr/>
    </dgm:pt>
    <dgm:pt modelId="{1388B960-D0C3-4428-8D67-45081B361C08}" type="pres">
      <dgm:prSet presAssocID="{D95302EA-471F-437B-9EAB-42A20CBA9F04}" presName="comp" presStyleCnt="0"/>
      <dgm:spPr/>
    </dgm:pt>
    <dgm:pt modelId="{4AF80BA7-01B8-4A4D-BBCD-C928CB583EA7}" type="pres">
      <dgm:prSet presAssocID="{D95302EA-471F-437B-9EAB-42A20CBA9F04}" presName="box" presStyleLbl="node1" presStyleIdx="2" presStyleCnt="4" custLinFactY="11857" custLinFactNeighborY="100000"/>
      <dgm:spPr>
        <a:prstGeom prst="roundRect">
          <a:avLst>
            <a:gd name="adj" fmla="val 10000"/>
          </a:avLst>
        </a:prstGeom>
      </dgm:spPr>
    </dgm:pt>
    <dgm:pt modelId="{8EAA5FC1-BF87-49D8-B113-8F5D912A5E00}" type="pres">
      <dgm:prSet presAssocID="{D95302EA-471F-437B-9EAB-42A20CBA9F04}" presName="img" presStyleLbl="fgImgPlace1" presStyleIdx="2" presStyleCnt="4" custScaleX="68861" custLinFactY="36273" custLinFactNeighborX="-951" custLinFactNeighborY="100000"/>
      <dgm:spPr>
        <a:xfrm>
          <a:off x="278182" y="2720427"/>
          <a:ext cx="932396" cy="641954"/>
        </a:xfrm>
        <a:prstGeom prst="roundRect">
          <a:avLst>
            <a:gd name="adj" fmla="val 10000"/>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94819954-F7AB-4505-BE81-74BEBFB4E183}" type="pres">
      <dgm:prSet presAssocID="{D95302EA-471F-437B-9EAB-42A20CBA9F04}" presName="text" presStyleLbl="node1" presStyleIdx="2" presStyleCnt="4">
        <dgm:presLayoutVars>
          <dgm:bulletEnabled val="1"/>
        </dgm:presLayoutVars>
      </dgm:prSet>
      <dgm:spPr/>
    </dgm:pt>
    <dgm:pt modelId="{CCF3F080-8219-4495-8842-750A024BDFD8}" type="pres">
      <dgm:prSet presAssocID="{6E2C2F1A-7B81-4463-9678-BDC49EAC8B45}" presName="spacer" presStyleCnt="0"/>
      <dgm:spPr/>
    </dgm:pt>
    <dgm:pt modelId="{AC03EE36-CE36-48CC-B243-4D0B5B46BEF5}" type="pres">
      <dgm:prSet presAssocID="{A3899C77-3FDB-4D5E-9989-C7C9517A8E08}" presName="comp" presStyleCnt="0"/>
      <dgm:spPr/>
    </dgm:pt>
    <dgm:pt modelId="{807FBCC5-D0B1-4995-856B-E3ED37396AAA}" type="pres">
      <dgm:prSet presAssocID="{A3899C77-3FDB-4D5E-9989-C7C9517A8E08}" presName="box" presStyleLbl="node1" presStyleIdx="3" presStyleCnt="4" custLinFactY="-10742" custLinFactNeighborY="-100000"/>
      <dgm:spPr>
        <a:prstGeom prst="roundRect">
          <a:avLst>
            <a:gd name="adj" fmla="val 10000"/>
          </a:avLst>
        </a:prstGeom>
      </dgm:spPr>
    </dgm:pt>
    <dgm:pt modelId="{9A051A2C-3667-47CA-9D99-32BB8AF9653D}" type="pres">
      <dgm:prSet presAssocID="{A3899C77-3FDB-4D5E-9989-C7C9517A8E08}" presName="img" presStyleLbl="fgImgPlace1" presStyleIdx="3" presStyleCnt="4" custScaleX="70764" custLinFactY="-38039" custLinFactNeighborX="-1265" custLinFactNeighborY="-100000"/>
      <dgm:spPr>
        <a:xfrm>
          <a:off x="261047" y="1842157"/>
          <a:ext cx="958163" cy="641954"/>
        </a:xfrm>
        <a:prstGeom prst="roundRect">
          <a:avLst>
            <a:gd name="adj" fmla="val 10000"/>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81850690-8126-4CF2-B500-3739D5E2A980}" type="pres">
      <dgm:prSet presAssocID="{A3899C77-3FDB-4D5E-9989-C7C9517A8E08}" presName="text" presStyleLbl="node1" presStyleIdx="3" presStyleCnt="4">
        <dgm:presLayoutVars>
          <dgm:bulletEnabled val="1"/>
        </dgm:presLayoutVars>
      </dgm:prSet>
      <dgm:spPr/>
    </dgm:pt>
  </dgm:ptLst>
  <dgm:cxnLst>
    <dgm:cxn modelId="{582F9906-DB50-4F56-95C5-53EF2B7D3C55}" type="presOf" srcId="{A1D0DD24-EEDB-42DE-B2F3-E71ACFF765D5}" destId="{328CC1E0-DD4B-4612-8182-D7F67F9D0E21}" srcOrd="0" destOrd="1" presId="urn:microsoft.com/office/officeart/2005/8/layout/vList4#2"/>
    <dgm:cxn modelId="{03C16120-E45C-49AD-87CB-8A125EB550B1}" type="presOf" srcId="{A3899C77-3FDB-4D5E-9989-C7C9517A8E08}" destId="{807FBCC5-D0B1-4995-856B-E3ED37396AAA}" srcOrd="0" destOrd="0" presId="urn:microsoft.com/office/officeart/2005/8/layout/vList4#2"/>
    <dgm:cxn modelId="{8DA1C32F-A993-4C12-A9C3-A9B22F5FA348}" type="presOf" srcId="{A1D0DD24-EEDB-42DE-B2F3-E71ACFF765D5}" destId="{68B3C920-6447-43EF-B907-BEFB5F9FF3E2}" srcOrd="1" destOrd="1" presId="urn:microsoft.com/office/officeart/2005/8/layout/vList4#2"/>
    <dgm:cxn modelId="{4B5C0838-FA24-46AE-A3FF-83BEE34AB76A}" type="presOf" srcId="{D95302EA-471F-437B-9EAB-42A20CBA9F04}" destId="{4AF80BA7-01B8-4A4D-BBCD-C928CB583EA7}" srcOrd="0" destOrd="0" presId="urn:microsoft.com/office/officeart/2005/8/layout/vList4#2"/>
    <dgm:cxn modelId="{4238523A-E632-4B30-A1DA-E84A3A354BE3}" type="presOf" srcId="{D5BEB6A1-208A-49AE-BEF1-164AE67843CC}" destId="{68B3C920-6447-43EF-B907-BEFB5F9FF3E2}" srcOrd="1" destOrd="0" presId="urn:microsoft.com/office/officeart/2005/8/layout/vList4#2"/>
    <dgm:cxn modelId="{58838A3A-98B4-4693-853F-313D9FC8C8C1}" type="presOf" srcId="{6A8C6AE2-4E4E-4CD6-91A5-65DB4D2B436A}" destId="{4AF80BA7-01B8-4A4D-BBCD-C928CB583EA7}" srcOrd="0" destOrd="1" presId="urn:microsoft.com/office/officeart/2005/8/layout/vList4#2"/>
    <dgm:cxn modelId="{A8FD3264-E08F-4A9B-B960-63EFFC9AA1C3}" srcId="{F5826ECC-0244-4D3B-BB5A-5040C151AF11}" destId="{D202BCF5-9F20-401C-9EAA-81FED7D3473D}" srcOrd="0" destOrd="0" parTransId="{B907565D-FF60-4741-AD44-19943361BC12}" sibTransId="{20133AC6-01D1-4DAB-8068-46FAC183EA9D}"/>
    <dgm:cxn modelId="{85561846-0859-46C0-8FEC-4AE8871EFB05}" type="presOf" srcId="{D202BCF5-9F20-401C-9EAA-81FED7D3473D}" destId="{4B00172D-2828-4EF8-B492-07C32F789CE8}" srcOrd="1" destOrd="0" presId="urn:microsoft.com/office/officeart/2005/8/layout/vList4#2"/>
    <dgm:cxn modelId="{C0016072-4E7C-4911-830A-E3AB2E9C6D27}" srcId="{F5826ECC-0244-4D3B-BB5A-5040C151AF11}" destId="{D5BEB6A1-208A-49AE-BEF1-164AE67843CC}" srcOrd="1" destOrd="0" parTransId="{2B6A8BC0-F4D9-41EE-A7BA-DD8FA2693D24}" sibTransId="{391F58EF-D914-496B-8022-73490B6BF7F7}"/>
    <dgm:cxn modelId="{58371973-1261-488E-A3C9-036378A3CCAC}" srcId="{F5826ECC-0244-4D3B-BB5A-5040C151AF11}" destId="{D95302EA-471F-437B-9EAB-42A20CBA9F04}" srcOrd="2" destOrd="0" parTransId="{5598A296-A9A7-41A6-A618-300C42259A7B}" sibTransId="{6E2C2F1A-7B81-4463-9678-BDC49EAC8B45}"/>
    <dgm:cxn modelId="{FDAFFF7C-AC6F-4755-B0BB-EBE5D9E7C35E}" type="presOf" srcId="{CB510A43-C610-41B8-B8FB-CC813F74099A}" destId="{807FBCC5-D0B1-4995-856B-E3ED37396AAA}" srcOrd="0" destOrd="1" presId="urn:microsoft.com/office/officeart/2005/8/layout/vList4#2"/>
    <dgm:cxn modelId="{F97AA98D-7DA3-4624-9A67-406FF93BF3CD}" srcId="{D95302EA-471F-437B-9EAB-42A20CBA9F04}" destId="{6A8C6AE2-4E4E-4CD6-91A5-65DB4D2B436A}" srcOrd="0" destOrd="0" parTransId="{C6C278B5-7390-4EBD-B15A-CDE64D517C28}" sibTransId="{3B8D3E62-D018-4B7D-AF30-EC104A70A9E1}"/>
    <dgm:cxn modelId="{E93C0493-04C6-4C23-8C61-D2D1A8AE21BD}" type="presOf" srcId="{D5BEB6A1-208A-49AE-BEF1-164AE67843CC}" destId="{328CC1E0-DD4B-4612-8182-D7F67F9D0E21}" srcOrd="0" destOrd="0" presId="urn:microsoft.com/office/officeart/2005/8/layout/vList4#2"/>
    <dgm:cxn modelId="{0F955B9A-9A0B-408C-8D23-DC45CF180F1B}" type="presOf" srcId="{D202BCF5-9F20-401C-9EAA-81FED7D3473D}" destId="{FDA16DF2-1B05-44FC-8ECB-D0064E0835BF}" srcOrd="0" destOrd="0" presId="urn:microsoft.com/office/officeart/2005/8/layout/vList4#2"/>
    <dgm:cxn modelId="{26B9709B-D159-42E4-95CA-81CB14C939EA}" type="presOf" srcId="{F5826ECC-0244-4D3B-BB5A-5040C151AF11}" destId="{61EEF448-5074-4AEC-B9D2-C2BE585EAA66}" srcOrd="0" destOrd="0" presId="urn:microsoft.com/office/officeart/2005/8/layout/vList4#2"/>
    <dgm:cxn modelId="{6131F29C-4258-45BA-A0C5-D5A55E9EEC5E}" type="presOf" srcId="{CB510A43-C610-41B8-B8FB-CC813F74099A}" destId="{81850690-8126-4CF2-B500-3739D5E2A980}" srcOrd="1" destOrd="1" presId="urn:microsoft.com/office/officeart/2005/8/layout/vList4#2"/>
    <dgm:cxn modelId="{14D3A8A7-55F1-43DC-B209-D5395A466CE1}" srcId="{A3899C77-3FDB-4D5E-9989-C7C9517A8E08}" destId="{CB510A43-C610-41B8-B8FB-CC813F74099A}" srcOrd="0" destOrd="0" parTransId="{3B58BB8B-7190-4B8F-93C9-C5FE34159868}" sibTransId="{6B7CF2EC-AE4D-4B55-A310-71209EF7929D}"/>
    <dgm:cxn modelId="{06EFF3B2-17D6-4499-8E50-DC72FED6713E}" type="presOf" srcId="{E825F284-F8FB-47E7-9B69-E68AD53AD949}" destId="{4B00172D-2828-4EF8-B492-07C32F789CE8}" srcOrd="1" destOrd="1" presId="urn:microsoft.com/office/officeart/2005/8/layout/vList4#2"/>
    <dgm:cxn modelId="{1AD508B3-82EA-4E1E-8C6F-BDE32A72CCF9}" srcId="{F5826ECC-0244-4D3B-BB5A-5040C151AF11}" destId="{A3899C77-3FDB-4D5E-9989-C7C9517A8E08}" srcOrd="3" destOrd="0" parTransId="{3C38015C-4C77-4040-A9A4-CA24A8D95332}" sibTransId="{8354F85B-0A5D-4D40-B362-409B53F55D6E}"/>
    <dgm:cxn modelId="{BD68A9D7-BA3B-4E53-B7DF-B7C88B11D389}" type="presOf" srcId="{A3899C77-3FDB-4D5E-9989-C7C9517A8E08}" destId="{81850690-8126-4CF2-B500-3739D5E2A980}" srcOrd="1" destOrd="0" presId="urn:microsoft.com/office/officeart/2005/8/layout/vList4#2"/>
    <dgm:cxn modelId="{FD612DED-EE08-4941-9A1A-AFC38CE8094B}" type="presOf" srcId="{E825F284-F8FB-47E7-9B69-E68AD53AD949}" destId="{FDA16DF2-1B05-44FC-8ECB-D0064E0835BF}" srcOrd="0" destOrd="1" presId="urn:microsoft.com/office/officeart/2005/8/layout/vList4#2"/>
    <dgm:cxn modelId="{0F69F0F0-B924-438A-8199-263408C2A5E4}" srcId="{D5BEB6A1-208A-49AE-BEF1-164AE67843CC}" destId="{A1D0DD24-EEDB-42DE-B2F3-E71ACFF765D5}" srcOrd="0" destOrd="0" parTransId="{82384C11-C9CE-4373-8D9B-300F20151340}" sibTransId="{7E3EF1F1-AAAB-438D-A9E3-008F82FDE2E3}"/>
    <dgm:cxn modelId="{400E0BF7-5BEC-401A-A45E-FA372DD2D91A}" srcId="{D202BCF5-9F20-401C-9EAA-81FED7D3473D}" destId="{E825F284-F8FB-47E7-9B69-E68AD53AD949}" srcOrd="0" destOrd="0" parTransId="{88871A77-C376-488E-ACFF-B0844870B095}" sibTransId="{5FF4DCE0-F70D-4773-B10C-3CEA2956A71E}"/>
    <dgm:cxn modelId="{A56D7EFD-319C-4B4E-A4FB-108E21CB7BCA}" type="presOf" srcId="{6A8C6AE2-4E4E-4CD6-91A5-65DB4D2B436A}" destId="{94819954-F7AB-4505-BE81-74BEBFB4E183}" srcOrd="1" destOrd="1" presId="urn:microsoft.com/office/officeart/2005/8/layout/vList4#2"/>
    <dgm:cxn modelId="{4D5086FD-6EC4-49DB-B0C4-A177E00EB568}" type="presOf" srcId="{D95302EA-471F-437B-9EAB-42A20CBA9F04}" destId="{94819954-F7AB-4505-BE81-74BEBFB4E183}" srcOrd="1" destOrd="0" presId="urn:microsoft.com/office/officeart/2005/8/layout/vList4#2"/>
    <dgm:cxn modelId="{4E53D178-6AA5-4FE2-9A8F-53A6AFCE378B}" type="presParOf" srcId="{61EEF448-5074-4AEC-B9D2-C2BE585EAA66}" destId="{AFD074AB-DCD4-40C7-9474-BC84F5869243}" srcOrd="0" destOrd="0" presId="urn:microsoft.com/office/officeart/2005/8/layout/vList4#2"/>
    <dgm:cxn modelId="{75BA430A-2D1E-4E53-9D52-5F80958AE8CB}" type="presParOf" srcId="{AFD074AB-DCD4-40C7-9474-BC84F5869243}" destId="{FDA16DF2-1B05-44FC-8ECB-D0064E0835BF}" srcOrd="0" destOrd="0" presId="urn:microsoft.com/office/officeart/2005/8/layout/vList4#2"/>
    <dgm:cxn modelId="{BEE24D3F-2B73-4252-BC6C-94439B0E1B36}" type="presParOf" srcId="{AFD074AB-DCD4-40C7-9474-BC84F5869243}" destId="{E5D9BC03-3007-412A-AB7D-445E2570359E}" srcOrd="1" destOrd="0" presId="urn:microsoft.com/office/officeart/2005/8/layout/vList4#2"/>
    <dgm:cxn modelId="{93ED2D9F-65FB-4779-9B5B-CB30497CE624}" type="presParOf" srcId="{AFD074AB-DCD4-40C7-9474-BC84F5869243}" destId="{4B00172D-2828-4EF8-B492-07C32F789CE8}" srcOrd="2" destOrd="0" presId="urn:microsoft.com/office/officeart/2005/8/layout/vList4#2"/>
    <dgm:cxn modelId="{16A206E1-F9D0-401A-B675-BAEFAD7C72B9}" type="presParOf" srcId="{61EEF448-5074-4AEC-B9D2-C2BE585EAA66}" destId="{A672F08E-A17E-482E-A631-D9C0977D618D}" srcOrd="1" destOrd="0" presId="urn:microsoft.com/office/officeart/2005/8/layout/vList4#2"/>
    <dgm:cxn modelId="{5226BB81-1126-4A82-A67D-AC35EAD1D4AC}" type="presParOf" srcId="{61EEF448-5074-4AEC-B9D2-C2BE585EAA66}" destId="{B4103C90-B717-40D4-A67A-BCD678EF9E91}" srcOrd="2" destOrd="0" presId="urn:microsoft.com/office/officeart/2005/8/layout/vList4#2"/>
    <dgm:cxn modelId="{CF068A67-D690-4C74-AA44-CEA64CA2692A}" type="presParOf" srcId="{B4103C90-B717-40D4-A67A-BCD678EF9E91}" destId="{328CC1E0-DD4B-4612-8182-D7F67F9D0E21}" srcOrd="0" destOrd="0" presId="urn:microsoft.com/office/officeart/2005/8/layout/vList4#2"/>
    <dgm:cxn modelId="{FE2DC956-F88B-4BEB-91BA-43E0CC291107}" type="presParOf" srcId="{B4103C90-B717-40D4-A67A-BCD678EF9E91}" destId="{1E816155-0895-4DD3-AC84-F9C127FFF361}" srcOrd="1" destOrd="0" presId="urn:microsoft.com/office/officeart/2005/8/layout/vList4#2"/>
    <dgm:cxn modelId="{7AC9F382-EFE3-4991-85F0-D3C15E35F76C}" type="presParOf" srcId="{B4103C90-B717-40D4-A67A-BCD678EF9E91}" destId="{68B3C920-6447-43EF-B907-BEFB5F9FF3E2}" srcOrd="2" destOrd="0" presId="urn:microsoft.com/office/officeart/2005/8/layout/vList4#2"/>
    <dgm:cxn modelId="{9384A168-B21F-4864-8AB9-AB71DF00056C}" type="presParOf" srcId="{61EEF448-5074-4AEC-B9D2-C2BE585EAA66}" destId="{F003F71E-1CFE-4CA3-A25A-9B8091CD0142}" srcOrd="3" destOrd="0" presId="urn:microsoft.com/office/officeart/2005/8/layout/vList4#2"/>
    <dgm:cxn modelId="{0B14D38E-7CB1-4AC6-AE5D-198F0A518C66}" type="presParOf" srcId="{61EEF448-5074-4AEC-B9D2-C2BE585EAA66}" destId="{1388B960-D0C3-4428-8D67-45081B361C08}" srcOrd="4" destOrd="0" presId="urn:microsoft.com/office/officeart/2005/8/layout/vList4#2"/>
    <dgm:cxn modelId="{CF36E456-E1BE-46AF-952F-F6C14D38DF67}" type="presParOf" srcId="{1388B960-D0C3-4428-8D67-45081B361C08}" destId="{4AF80BA7-01B8-4A4D-BBCD-C928CB583EA7}" srcOrd="0" destOrd="0" presId="urn:microsoft.com/office/officeart/2005/8/layout/vList4#2"/>
    <dgm:cxn modelId="{FD1AC5F1-50A0-40F7-AFEB-458A595477A1}" type="presParOf" srcId="{1388B960-D0C3-4428-8D67-45081B361C08}" destId="{8EAA5FC1-BF87-49D8-B113-8F5D912A5E00}" srcOrd="1" destOrd="0" presId="urn:microsoft.com/office/officeart/2005/8/layout/vList4#2"/>
    <dgm:cxn modelId="{7B1FFC7E-0700-4B95-9C09-EB890C0DF6FF}" type="presParOf" srcId="{1388B960-D0C3-4428-8D67-45081B361C08}" destId="{94819954-F7AB-4505-BE81-74BEBFB4E183}" srcOrd="2" destOrd="0" presId="urn:microsoft.com/office/officeart/2005/8/layout/vList4#2"/>
    <dgm:cxn modelId="{DB8ABCF5-F5F4-4B07-B13E-817793698D4D}" type="presParOf" srcId="{61EEF448-5074-4AEC-B9D2-C2BE585EAA66}" destId="{CCF3F080-8219-4495-8842-750A024BDFD8}" srcOrd="5" destOrd="0" presId="urn:microsoft.com/office/officeart/2005/8/layout/vList4#2"/>
    <dgm:cxn modelId="{4CB90347-AED7-48F7-AD12-BCAD57B5E827}" type="presParOf" srcId="{61EEF448-5074-4AEC-B9D2-C2BE585EAA66}" destId="{AC03EE36-CE36-48CC-B243-4D0B5B46BEF5}" srcOrd="6" destOrd="0" presId="urn:microsoft.com/office/officeart/2005/8/layout/vList4#2"/>
    <dgm:cxn modelId="{DA5F29DD-BB16-408D-86AE-AE44B8225980}" type="presParOf" srcId="{AC03EE36-CE36-48CC-B243-4D0B5B46BEF5}" destId="{807FBCC5-D0B1-4995-856B-E3ED37396AAA}" srcOrd="0" destOrd="0" presId="urn:microsoft.com/office/officeart/2005/8/layout/vList4#2"/>
    <dgm:cxn modelId="{AAF5CAF1-322A-4CBF-910D-EACEAB19F557}" type="presParOf" srcId="{AC03EE36-CE36-48CC-B243-4D0B5B46BEF5}" destId="{9A051A2C-3667-47CA-9D99-32BB8AF9653D}" srcOrd="1" destOrd="0" presId="urn:microsoft.com/office/officeart/2005/8/layout/vList4#2"/>
    <dgm:cxn modelId="{97C48AC9-BBA4-4F88-BE63-FD3E8B15E242}" type="presParOf" srcId="{AC03EE36-CE36-48CC-B243-4D0B5B46BEF5}" destId="{81850690-8126-4CF2-B500-3739D5E2A980}" srcOrd="2" destOrd="0" presId="urn:microsoft.com/office/officeart/2005/8/layout/vList4#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16DF2-1B05-44FC-8ECB-D0064E0835BF}">
      <dsp:nvSpPr>
        <dsp:cNvPr id="0" name=""/>
        <dsp:cNvSpPr/>
      </dsp:nvSpPr>
      <dsp:spPr>
        <a:xfrm>
          <a:off x="0" y="0"/>
          <a:ext cx="5534304" cy="80225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latin typeface="+mj-lt"/>
              <a:ea typeface="+mn-ea"/>
              <a:cs typeface="+mn-cs"/>
            </a:rPr>
            <a:t>Situational awareness</a:t>
          </a:r>
          <a:endParaRPr lang="en-GB" sz="1600" b="1" kern="1200">
            <a:latin typeface="+mj-lt"/>
            <a:ea typeface="+mn-ea"/>
            <a:cs typeface="+mn-cs"/>
          </a:endParaRPr>
        </a:p>
        <a:p>
          <a:pPr marL="114300" lvl="1" indent="-114300" algn="l" defTabSz="577850">
            <a:lnSpc>
              <a:spcPct val="90000"/>
            </a:lnSpc>
            <a:spcBef>
              <a:spcPct val="0"/>
            </a:spcBef>
            <a:spcAft>
              <a:spcPct val="15000"/>
            </a:spcAft>
            <a:buChar char="•"/>
          </a:pPr>
          <a:r>
            <a:rPr lang="en-US" sz="1300" kern="1200">
              <a:latin typeface="+mj-lt"/>
              <a:ea typeface="+mn-ea"/>
              <a:cs typeface="+mn-cs"/>
            </a:rPr>
            <a:t>Integrated central control centers, integration with other sensors and wearables</a:t>
          </a:r>
          <a:endParaRPr lang="en-GB" sz="1300" kern="1200">
            <a:latin typeface="+mj-lt"/>
            <a:ea typeface="+mn-ea"/>
            <a:cs typeface="+mn-cs"/>
          </a:endParaRPr>
        </a:p>
      </dsp:txBody>
      <dsp:txXfrm>
        <a:off x="1187086" y="0"/>
        <a:ext cx="4347217" cy="802256"/>
      </dsp:txXfrm>
    </dsp:sp>
    <dsp:sp modelId="{E5D9BC03-3007-412A-AB7D-445E2570359E}">
      <dsp:nvSpPr>
        <dsp:cNvPr id="0" name=""/>
        <dsp:cNvSpPr/>
      </dsp:nvSpPr>
      <dsp:spPr>
        <a:xfrm>
          <a:off x="252536" y="64193"/>
          <a:ext cx="741142" cy="641805"/>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8CC1E0-DD4B-4612-8182-D7F67F9D0E21}">
      <dsp:nvSpPr>
        <dsp:cNvPr id="0" name=""/>
        <dsp:cNvSpPr/>
      </dsp:nvSpPr>
      <dsp:spPr>
        <a:xfrm>
          <a:off x="0" y="882482"/>
          <a:ext cx="5534304" cy="80225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latin typeface="+mj-lt"/>
              <a:ea typeface="+mn-ea"/>
              <a:cs typeface="+mn-cs"/>
            </a:rPr>
            <a:t>Real-time monitoring</a:t>
          </a:r>
          <a:endParaRPr lang="en-GB" sz="1600" b="1" kern="1200">
            <a:latin typeface="+mj-lt"/>
            <a:ea typeface="+mn-ea"/>
            <a:cs typeface="+mn-cs"/>
          </a:endParaRPr>
        </a:p>
        <a:p>
          <a:pPr marL="114300" lvl="1" indent="-114300" algn="l" defTabSz="533400">
            <a:lnSpc>
              <a:spcPct val="90000"/>
            </a:lnSpc>
            <a:spcBef>
              <a:spcPct val="0"/>
            </a:spcBef>
            <a:spcAft>
              <a:spcPct val="15000"/>
            </a:spcAft>
            <a:buChar char="•"/>
          </a:pPr>
          <a:r>
            <a:rPr lang="en-GB" sz="1200" kern="1200">
              <a:latin typeface="+mj-lt"/>
              <a:ea typeface="+mn-ea"/>
              <a:cs typeface="+mn-cs"/>
            </a:rPr>
            <a:t>Visual </a:t>
          </a:r>
          <a:r>
            <a:rPr lang="en-US" sz="1200" kern="1200">
              <a:latin typeface="+mj-lt"/>
              <a:ea typeface="+mn-ea"/>
              <a:cs typeface="+mn-cs"/>
            </a:rPr>
            <a:t>tracking of people, vehicles and equipment; detection of security and safety incidents</a:t>
          </a:r>
          <a:endParaRPr lang="en-GB" sz="1200" kern="1200">
            <a:latin typeface="+mj-lt"/>
            <a:ea typeface="+mn-ea"/>
            <a:cs typeface="+mn-cs"/>
          </a:endParaRPr>
        </a:p>
      </dsp:txBody>
      <dsp:txXfrm>
        <a:off x="1187086" y="882482"/>
        <a:ext cx="4347217" cy="802256"/>
      </dsp:txXfrm>
    </dsp:sp>
    <dsp:sp modelId="{1E816155-0895-4DD3-AC84-F9C127FFF361}">
      <dsp:nvSpPr>
        <dsp:cNvPr id="0" name=""/>
        <dsp:cNvSpPr/>
      </dsp:nvSpPr>
      <dsp:spPr>
        <a:xfrm>
          <a:off x="252580" y="962708"/>
          <a:ext cx="762151" cy="641805"/>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F80BA7-01B8-4A4D-BBCD-C928CB583EA7}">
      <dsp:nvSpPr>
        <dsp:cNvPr id="0" name=""/>
        <dsp:cNvSpPr/>
      </dsp:nvSpPr>
      <dsp:spPr>
        <a:xfrm>
          <a:off x="0" y="2649470"/>
          <a:ext cx="5534304" cy="80225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latin typeface="+mj-lt"/>
              <a:ea typeface="+mn-ea"/>
              <a:cs typeface="+mn-cs"/>
            </a:rPr>
            <a:t>Integration with UAV</a:t>
          </a:r>
        </a:p>
        <a:p>
          <a:pPr marL="114300" lvl="1" indent="-114300" algn="l" defTabSz="577850">
            <a:lnSpc>
              <a:spcPct val="90000"/>
            </a:lnSpc>
            <a:spcBef>
              <a:spcPct val="0"/>
            </a:spcBef>
            <a:spcAft>
              <a:spcPct val="15000"/>
            </a:spcAft>
            <a:buChar char="•"/>
          </a:pPr>
          <a:r>
            <a:rPr lang="en-GB" sz="1300" kern="1200">
              <a:latin typeface="+mj-lt"/>
              <a:ea typeface="+mn-ea"/>
              <a:cs typeface="+mn-cs"/>
            </a:rPr>
            <a:t>Monitoring and detection of anomalies</a:t>
          </a:r>
        </a:p>
      </dsp:txBody>
      <dsp:txXfrm>
        <a:off x="1187086" y="2649470"/>
        <a:ext cx="4347217" cy="802256"/>
      </dsp:txXfrm>
    </dsp:sp>
    <dsp:sp modelId="{8EAA5FC1-BF87-49D8-B113-8F5D912A5E00}">
      <dsp:nvSpPr>
        <dsp:cNvPr id="0" name=""/>
        <dsp:cNvSpPr/>
      </dsp:nvSpPr>
      <dsp:spPr>
        <a:xfrm>
          <a:off x="242032" y="2719798"/>
          <a:ext cx="762195" cy="641805"/>
        </a:xfrm>
        <a:prstGeom prst="roundRect">
          <a:avLst>
            <a:gd name="adj" fmla="val 10000"/>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7FBCC5-D0B1-4995-856B-E3ED37396AAA}">
      <dsp:nvSpPr>
        <dsp:cNvPr id="0" name=""/>
        <dsp:cNvSpPr/>
      </dsp:nvSpPr>
      <dsp:spPr>
        <a:xfrm>
          <a:off x="0" y="1759012"/>
          <a:ext cx="5534304" cy="80225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latin typeface="+mj-lt"/>
              <a:ea typeface="+mn-ea"/>
              <a:cs typeface="+mn-cs"/>
            </a:rPr>
            <a:t>Operational performance measurement</a:t>
          </a:r>
        </a:p>
        <a:p>
          <a:pPr marL="114300" lvl="1" indent="-114300" algn="l" defTabSz="577850">
            <a:lnSpc>
              <a:spcPct val="90000"/>
            </a:lnSpc>
            <a:spcBef>
              <a:spcPct val="0"/>
            </a:spcBef>
            <a:spcAft>
              <a:spcPct val="15000"/>
            </a:spcAft>
            <a:buChar char="•"/>
          </a:pPr>
          <a:r>
            <a:rPr lang="en-US" sz="1300" kern="1200">
              <a:latin typeface="+mj-lt"/>
              <a:ea typeface="+mn-ea"/>
              <a:cs typeface="+mn-cs"/>
            </a:rPr>
            <a:t>Service time, wait time, worksite operations</a:t>
          </a:r>
        </a:p>
      </dsp:txBody>
      <dsp:txXfrm>
        <a:off x="1187086" y="1759012"/>
        <a:ext cx="4347217" cy="802256"/>
      </dsp:txXfrm>
    </dsp:sp>
    <dsp:sp modelId="{9A051A2C-3667-47CA-9D99-32BB8AF9653D}">
      <dsp:nvSpPr>
        <dsp:cNvPr id="0" name=""/>
        <dsp:cNvSpPr/>
      </dsp:nvSpPr>
      <dsp:spPr>
        <a:xfrm>
          <a:off x="228024" y="1841731"/>
          <a:ext cx="783258" cy="641805"/>
        </a:xfrm>
        <a:prstGeom prst="roundRect">
          <a:avLst>
            <a:gd name="adj" fmla="val 10000"/>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29731B9-D2D4-4D43-8CBF-D0184DDEB7D7}" type="datetimeFigureOut">
              <a:rPr lang="en-AU" smtClean="0"/>
              <a:t>22/11/2019</a:t>
            </a:fld>
            <a:endParaRPr lang="en-AU"/>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2A0147-0BBB-4754-93D4-F4A2B787A1C7}" type="slidenum">
              <a:rPr lang="en-AU" smtClean="0"/>
              <a:t>‹#›</a:t>
            </a:fld>
            <a:endParaRPr lang="en-AU"/>
          </a:p>
        </p:txBody>
      </p:sp>
    </p:spTree>
    <p:extLst>
      <p:ext uri="{BB962C8B-B14F-4D97-AF65-F5344CB8AC3E}">
        <p14:creationId xmlns:p14="http://schemas.microsoft.com/office/powerpoint/2010/main" val="3855195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685800" y="0"/>
            <a:ext cx="22860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idx="1"/>
          </p:nvPr>
        </p:nvSpPr>
        <p:spPr>
          <a:xfrm>
            <a:off x="3884613" y="0"/>
            <a:ext cx="2287587"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endParaRPr lang="de-DE"/>
          </a:p>
        </p:txBody>
      </p:sp>
      <p:sp>
        <p:nvSpPr>
          <p:cNvPr id="4" name="Folienbildplatzhalter 3"/>
          <p:cNvSpPr>
            <a:spLocks noGrp="1" noRot="1" noChangeAspect="1"/>
          </p:cNvSpPr>
          <p:nvPr>
            <p:ph type="sldImg" idx="2"/>
          </p:nvPr>
        </p:nvSpPr>
        <p:spPr>
          <a:xfrm>
            <a:off x="-239713" y="336550"/>
            <a:ext cx="7337426" cy="41275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572000"/>
            <a:ext cx="5486400" cy="3886200"/>
          </a:xfrm>
          <a:prstGeom prst="rect">
            <a:avLst/>
          </a:prstGeom>
        </p:spPr>
        <p:txBody>
          <a:bodyPr vert="horz" lIns="0" tIns="45720" rIns="0" bIns="45720" rtlCol="0">
            <a:normAutofit/>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685800" y="8685213"/>
            <a:ext cx="2286000" cy="457200"/>
          </a:xfrm>
          <a:prstGeom prst="rect">
            <a:avLst/>
          </a:prstGeom>
        </p:spPr>
        <p:txBody>
          <a:bodyPr vert="horz" lIns="91440" tIns="45720" rIns="91440" bIns="45720" rtlCol="0" anchor="b"/>
          <a:lstStyle>
            <a:lvl1pPr algn="l" fontAlgn="auto">
              <a:spcBef>
                <a:spcPts val="0"/>
              </a:spcBef>
              <a:spcAft>
                <a:spcPts val="0"/>
              </a:spcAft>
              <a:defRPr sz="90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3200400" y="8685213"/>
            <a:ext cx="2971800" cy="457200"/>
          </a:xfrm>
          <a:prstGeom prst="rect">
            <a:avLst/>
          </a:prstGeom>
        </p:spPr>
        <p:txBody>
          <a:bodyPr vert="horz" lIns="91440" tIns="45720" rIns="91440" bIns="45720" rtlCol="0" anchor="b"/>
          <a:lstStyle>
            <a:lvl1pPr algn="r" fontAlgn="auto">
              <a:spcBef>
                <a:spcPts val="0"/>
              </a:spcBef>
              <a:spcAft>
                <a:spcPts val="0"/>
              </a:spcAft>
              <a:defRPr sz="900">
                <a:latin typeface="Arial" pitchFamily="34" charset="0"/>
                <a:cs typeface="Arial" pitchFamily="34" charset="0"/>
              </a:defRPr>
            </a:lvl1pPr>
          </a:lstStyle>
          <a:p>
            <a:pPr>
              <a:defRPr/>
            </a:pPr>
            <a:fld id="{BA44FAA9-51FA-4F6B-AC6F-9EF5239E7D33}" type="slidenum">
              <a:rPr lang="de-DE" smtClean="0"/>
              <a:pPr>
                <a:defRPr/>
              </a:pPr>
              <a:t>‹#›</a:t>
            </a:fld>
            <a:endParaRPr lang="de-DE"/>
          </a:p>
        </p:txBody>
      </p:sp>
    </p:spTree>
    <p:extLst>
      <p:ext uri="{BB962C8B-B14F-4D97-AF65-F5344CB8AC3E}">
        <p14:creationId xmlns:p14="http://schemas.microsoft.com/office/powerpoint/2010/main" val="24315053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rial" pitchFamily="34" charset="0"/>
        <a:ea typeface="+mn-ea"/>
        <a:cs typeface="Arial" pitchFamily="34" charset="0"/>
      </a:defRPr>
    </a:lvl1pPr>
    <a:lvl2pPr marL="609493" algn="l" rtl="0" eaLnBrk="0" fontAlgn="base" hangingPunct="0">
      <a:spcBef>
        <a:spcPct val="30000"/>
      </a:spcBef>
      <a:spcAft>
        <a:spcPct val="0"/>
      </a:spcAft>
      <a:defRPr sz="1600" kern="1200">
        <a:solidFill>
          <a:schemeClr val="tx1"/>
        </a:solidFill>
        <a:latin typeface="Arial" pitchFamily="34" charset="0"/>
        <a:ea typeface="+mn-ea"/>
        <a:cs typeface="Arial" pitchFamily="34" charset="0"/>
      </a:defRPr>
    </a:lvl2pPr>
    <a:lvl3pPr marL="1218987" algn="l" rtl="0" eaLnBrk="0" fontAlgn="base" hangingPunct="0">
      <a:spcBef>
        <a:spcPct val="30000"/>
      </a:spcBef>
      <a:spcAft>
        <a:spcPct val="0"/>
      </a:spcAft>
      <a:defRPr sz="1600" kern="1200">
        <a:solidFill>
          <a:schemeClr val="tx1"/>
        </a:solidFill>
        <a:latin typeface="Arial" pitchFamily="34" charset="0"/>
        <a:ea typeface="+mn-ea"/>
        <a:cs typeface="Arial" pitchFamily="34" charset="0"/>
      </a:defRPr>
    </a:lvl3pPr>
    <a:lvl4pPr marL="1828480" algn="l" rtl="0" eaLnBrk="0" fontAlgn="base" hangingPunct="0">
      <a:spcBef>
        <a:spcPct val="30000"/>
      </a:spcBef>
      <a:spcAft>
        <a:spcPct val="0"/>
      </a:spcAft>
      <a:defRPr sz="1600" kern="1200">
        <a:solidFill>
          <a:schemeClr val="tx1"/>
        </a:solidFill>
        <a:latin typeface="Arial" pitchFamily="34" charset="0"/>
        <a:ea typeface="+mn-ea"/>
        <a:cs typeface="Arial" pitchFamily="34" charset="0"/>
      </a:defRPr>
    </a:lvl4pPr>
    <a:lvl5pPr marL="2437973" algn="l" rtl="0" eaLnBrk="0" fontAlgn="base" hangingPunct="0">
      <a:spcBef>
        <a:spcPct val="30000"/>
      </a:spcBef>
      <a:spcAft>
        <a:spcPct val="0"/>
      </a:spcAft>
      <a:defRPr sz="1600" kern="1200">
        <a:solidFill>
          <a:schemeClr val="tx1"/>
        </a:solidFill>
        <a:latin typeface="Arial" pitchFamily="34" charset="0"/>
        <a:ea typeface="+mn-ea"/>
        <a:cs typeface="Arial" pitchFamily="34"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mailto:david.lien@everestgrp.co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david.boynton@451research.com"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pPr>
                <a:defRPr/>
              </a:pPr>
              <a:t>9</a:t>
            </a:fld>
            <a:endParaRPr lang="de-DE"/>
          </a:p>
        </p:txBody>
      </p:sp>
    </p:spTree>
    <p:extLst>
      <p:ext uri="{BB962C8B-B14F-4D97-AF65-F5344CB8AC3E}">
        <p14:creationId xmlns:p14="http://schemas.microsoft.com/office/powerpoint/2010/main" val="42211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HB</a:t>
            </a:r>
          </a:p>
        </p:txBody>
      </p:sp>
    </p:spTree>
    <p:extLst>
      <p:ext uri="{BB962C8B-B14F-4D97-AF65-F5344CB8AC3E}">
        <p14:creationId xmlns:p14="http://schemas.microsoft.com/office/powerpoint/2010/main" val="2626344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RB</a:t>
            </a:r>
          </a:p>
        </p:txBody>
      </p:sp>
    </p:spTree>
    <p:extLst>
      <p:ext uri="{BB962C8B-B14F-4D97-AF65-F5344CB8AC3E}">
        <p14:creationId xmlns:p14="http://schemas.microsoft.com/office/powerpoint/2010/main" val="293621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RB</a:t>
            </a:r>
          </a:p>
        </p:txBody>
      </p:sp>
    </p:spTree>
    <p:extLst>
      <p:ext uri="{BB962C8B-B14F-4D97-AF65-F5344CB8AC3E}">
        <p14:creationId xmlns:p14="http://schemas.microsoft.com/office/powerpoint/2010/main" val="1033449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RB</a:t>
            </a:r>
          </a:p>
        </p:txBody>
      </p:sp>
    </p:spTree>
    <p:extLst>
      <p:ext uri="{BB962C8B-B14F-4D97-AF65-F5344CB8AC3E}">
        <p14:creationId xmlns:p14="http://schemas.microsoft.com/office/powerpoint/2010/main" val="119930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HB</a:t>
            </a:r>
          </a:p>
        </p:txBody>
      </p:sp>
    </p:spTree>
    <p:extLst>
      <p:ext uri="{BB962C8B-B14F-4D97-AF65-F5344CB8AC3E}">
        <p14:creationId xmlns:p14="http://schemas.microsoft.com/office/powerpoint/2010/main" val="105747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757888-1BB3-43E8-B0EB-972FD85AE12A}"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966535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54</a:t>
            </a:fld>
            <a:endParaRPr lang="de-DE">
              <a:solidFill>
                <a:prstClr val="black"/>
              </a:solidFill>
            </a:endParaRPr>
          </a:p>
        </p:txBody>
      </p:sp>
    </p:spTree>
    <p:extLst>
      <p:ext uri="{BB962C8B-B14F-4D97-AF65-F5344CB8AC3E}">
        <p14:creationId xmlns:p14="http://schemas.microsoft.com/office/powerpoint/2010/main" val="2102681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600" kern="0">
                <a:solidFill>
                  <a:sysClr val="windowText" lastClr="000000"/>
                </a:solidFill>
              </a:rPr>
              <a:t>Note: this quote is pre-approved by Everest Group “as is” for use in sales presentations – no changes can be made beyond removing this box. Use in "other" presentations (i.e., presentations at public events, investor presentations, etc.) must be reviewed/approved separately. To request permission in other instances, please email David Lien (</a:t>
            </a:r>
            <a:r>
              <a:rPr lang="en-US" sz="1600" kern="0" err="1">
                <a:solidFill>
                  <a:sysClr val="windowText" lastClr="000000"/>
                </a:solidFill>
                <a:hlinkClick r:id="rId3"/>
              </a:rPr>
              <a:t>david.lien@everestgrp.com</a:t>
            </a:r>
            <a:r>
              <a:rPr lang="en-US" sz="1600" kern="0">
                <a:solidFill>
                  <a:sysClr val="windowText" lastClr="000000"/>
                </a:solidFill>
              </a:rPr>
              <a:t>) </a:t>
            </a:r>
          </a:p>
          <a:p>
            <a:endParaRPr lang="en-US"/>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58</a:t>
            </a:fld>
            <a:endParaRPr lang="de-DE">
              <a:solidFill>
                <a:prstClr val="black"/>
              </a:solidFill>
            </a:endParaRPr>
          </a:p>
        </p:txBody>
      </p:sp>
    </p:spTree>
    <p:extLst>
      <p:ext uri="{BB962C8B-B14F-4D97-AF65-F5344CB8AC3E}">
        <p14:creationId xmlns:p14="http://schemas.microsoft.com/office/powerpoint/2010/main" val="1538216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defTabSz="928057">
              <a:defRPr/>
            </a:pPr>
            <a:r>
              <a:rPr lang="en-US"/>
              <a:t>Let me tell you a little about our business…</a:t>
            </a:r>
          </a:p>
          <a:p>
            <a:pPr defTabSz="928057">
              <a:defRPr/>
            </a:pPr>
            <a:endParaRPr lang="en-US"/>
          </a:p>
          <a:p>
            <a:r>
              <a:rPr lang="en-US"/>
              <a:t>Accenture Analytics is recognized as a leader in business analytics by the industry analysts. </a:t>
            </a:r>
          </a:p>
          <a:p>
            <a:endParaRPr lang="en-US"/>
          </a:p>
          <a:p>
            <a:pPr defTabSz="898124">
              <a:defRPr/>
            </a:pPr>
            <a:r>
              <a:rPr lang="en-US"/>
              <a:t>We have a deep talent bench with more than </a:t>
            </a:r>
            <a:r>
              <a:rPr lang="en-US" b="1"/>
              <a:t>1,300 data scientists </a:t>
            </a:r>
            <a:r>
              <a:rPr lang="en-US"/>
              <a:t>and growing; investments in predictive analytics, our </a:t>
            </a:r>
            <a:r>
              <a:rPr lang="en-US" b="1"/>
              <a:t>Accenture Insights Platform</a:t>
            </a:r>
            <a:r>
              <a:rPr lang="en-US" b="1" baseline="0"/>
              <a:t> </a:t>
            </a:r>
            <a:r>
              <a:rPr lang="en-US" b="0" baseline="0"/>
              <a:t>and its i</a:t>
            </a:r>
            <a:r>
              <a:rPr lang="en-US">
                <a:solidFill>
                  <a:srgbClr val="666666"/>
                </a:solidFill>
              </a:rPr>
              <a:t>ntegrated </a:t>
            </a:r>
            <a:r>
              <a:rPr lang="en-US" b="1">
                <a:solidFill>
                  <a:srgbClr val="666666"/>
                </a:solidFill>
              </a:rPr>
              <a:t>design, build, run environment enabling the agile development of advanced analytics applications</a:t>
            </a:r>
            <a:r>
              <a:rPr lang="en-US">
                <a:solidFill>
                  <a:srgbClr val="666666"/>
                </a:solidFill>
              </a:rPr>
              <a:t>; </a:t>
            </a:r>
            <a:r>
              <a:rPr lang="en-US"/>
              <a:t>unique relationships with academic organizations such as the </a:t>
            </a:r>
            <a:r>
              <a:rPr lang="en-US" b="1"/>
              <a:t>Accenture and MIT Alliance in Business Analytics</a:t>
            </a:r>
            <a:r>
              <a:rPr lang="en-US"/>
              <a:t> in the US and our alliance with ESSEC in Europe. </a:t>
            </a:r>
          </a:p>
          <a:p>
            <a:endParaRPr lang="en-US"/>
          </a:p>
          <a:p>
            <a:r>
              <a:rPr lang="en-US"/>
              <a:t>We continue to demonstrate a strong commitment to </a:t>
            </a:r>
            <a:r>
              <a:rPr lang="en-US" b="1"/>
              <a:t>analytics innovation </a:t>
            </a:r>
            <a:r>
              <a:rPr lang="en-US"/>
              <a:t>with more than </a:t>
            </a:r>
            <a:r>
              <a:rPr lang="en-US" b="1"/>
              <a:t>23 Accenture Innovation Centers including 5 focused on advanced analytics</a:t>
            </a:r>
            <a:r>
              <a:rPr lang="en-US"/>
              <a:t>.</a:t>
            </a:r>
          </a:p>
          <a:p>
            <a:endParaRPr lang="en-US"/>
          </a:p>
          <a:p>
            <a:r>
              <a:rPr lang="en-US" b="1"/>
              <a:t>Accenture</a:t>
            </a:r>
            <a:r>
              <a:rPr lang="en-US" baseline="0"/>
              <a:t> has </a:t>
            </a:r>
            <a:r>
              <a:rPr lang="en-US" b="1" baseline="0"/>
              <a:t>alliances with 100+ technology market leaders</a:t>
            </a:r>
            <a:r>
              <a:rPr lang="en-US" baseline="0"/>
              <a:t>.</a:t>
            </a:r>
          </a:p>
          <a:p>
            <a:endParaRPr lang="en-US" baseline="0"/>
          </a:p>
          <a:p>
            <a:pPr defTabSz="911775" fontAlgn="b">
              <a:defRPr/>
            </a:pPr>
            <a:r>
              <a:rPr lang="en-US" b="1">
                <a:cs typeface="Arial" panose="020B0604020202020204" pitchFamily="34" charset="0"/>
              </a:rPr>
              <a:t>Accenture</a:t>
            </a:r>
            <a:r>
              <a:rPr lang="en-US">
                <a:cs typeface="Arial" panose="020B0604020202020204" pitchFamily="34" charset="0"/>
              </a:rPr>
              <a:t> has a </a:t>
            </a:r>
            <a:r>
              <a:rPr lang="en-US" b="1">
                <a:cs typeface="Arial" panose="020B0604020202020204" pitchFamily="34" charset="0"/>
              </a:rPr>
              <a:t>broad global footprint</a:t>
            </a:r>
            <a:r>
              <a:rPr lang="en-US">
                <a:cs typeface="Arial" panose="020B0604020202020204" pitchFamily="34" charset="0"/>
              </a:rPr>
              <a:t>, with offices and operations in 56 countries serving clients in more than 120 countries. </a:t>
            </a:r>
            <a:r>
              <a:rPr lang="en-US" baseline="0"/>
              <a:t>(Accenture Overview PPT October 2015).</a:t>
            </a:r>
            <a:endParaRPr lang="en-US"/>
          </a:p>
          <a:p>
            <a:endParaRPr lang="en-US"/>
          </a:p>
        </p:txBody>
      </p:sp>
    </p:spTree>
    <p:extLst>
      <p:ext uri="{BB962C8B-B14F-4D97-AF65-F5344CB8AC3E}">
        <p14:creationId xmlns:p14="http://schemas.microsoft.com/office/powerpoint/2010/main" val="2253976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defTabSz="829265"/>
            <a:r>
              <a:rPr lang="en-US"/>
              <a:t>Accenture Analytics</a:t>
            </a:r>
            <a:r>
              <a:rPr lang="en-US" baseline="0"/>
              <a:t> works with existing </a:t>
            </a:r>
            <a:r>
              <a:rPr lang="en-US"/>
              <a:t>a</a:t>
            </a:r>
            <a:r>
              <a:rPr lang="en-US" baseline="0"/>
              <a:t>lliance </a:t>
            </a:r>
            <a:r>
              <a:rPr lang="en-US"/>
              <a:t>p</a:t>
            </a:r>
            <a:r>
              <a:rPr lang="en-US" baseline="0"/>
              <a:t>artners and emerging technology providers to extend the value of our individual client </a:t>
            </a:r>
            <a:r>
              <a:rPr lang="en-US"/>
              <a:t>s</a:t>
            </a:r>
            <a:r>
              <a:rPr lang="en-US" baseline="0"/>
              <a:t>olutions and broader Analytics Offerings.  </a:t>
            </a:r>
            <a:r>
              <a:rPr lang="en-US" b="1" baseline="0"/>
              <a:t>We know the market, know the players and know the products.  </a:t>
            </a:r>
          </a:p>
          <a:p>
            <a:pPr defTabSz="829265"/>
            <a:endParaRPr lang="en-US" baseline="0"/>
          </a:p>
          <a:p>
            <a:r>
              <a:rPr lang="en-US"/>
              <a:t>We have a </a:t>
            </a:r>
            <a:r>
              <a:rPr lang="en-US" b="1"/>
              <a:t>wide range of technology alliances</a:t>
            </a:r>
            <a:r>
              <a:rPr lang="en-US"/>
              <a:t>. In addition to established partners Microsoft, Oracle and SAP,  we work with many other companies such as </a:t>
            </a:r>
            <a:r>
              <a:rPr lang="en-US" err="1"/>
              <a:t>Ayasdi</a:t>
            </a:r>
            <a:r>
              <a:rPr lang="en-US" baseline="0"/>
              <a:t> </a:t>
            </a:r>
            <a:r>
              <a:rPr lang="en-US"/>
              <a:t>in Advanced Analytics; Cloudera, </a:t>
            </a:r>
            <a:r>
              <a:rPr lang="en-US" err="1"/>
              <a:t>DataStax</a:t>
            </a:r>
            <a:r>
              <a:rPr lang="en-US"/>
              <a:t> and Hortonworks in Big Data, </a:t>
            </a:r>
            <a:r>
              <a:rPr lang="en-US" err="1"/>
              <a:t>Qlik</a:t>
            </a:r>
            <a:r>
              <a:rPr lang="en-US"/>
              <a:t> and Tableau in visualization, and Intel in </a:t>
            </a:r>
            <a:r>
              <a:rPr lang="en-US" err="1"/>
              <a:t>IIoT</a:t>
            </a:r>
            <a:r>
              <a:rPr lang="en-US"/>
              <a:t>. </a:t>
            </a:r>
          </a:p>
          <a:p>
            <a:endParaRPr lang="en-US"/>
          </a:p>
          <a:p>
            <a:r>
              <a:rPr lang="en-US"/>
              <a:t>We team with these companies to drive scale and innovation, and to bring leading-edge capabilities to our clients. We are innovating, driving offering strategy, building out industry use cases, and co-developing assets and solutions to achieve better outcomes, more quickly for our clients. </a:t>
            </a:r>
          </a:p>
          <a:p>
            <a:endParaRPr lang="en-US"/>
          </a:p>
          <a:p>
            <a:r>
              <a:rPr lang="en-US"/>
              <a:t>These alliances bring together Accenture’s extensive analytics capabilities and research with technology knowledge, experience and innovation to power analytics-based solutions. </a:t>
            </a:r>
          </a:p>
          <a:p>
            <a:endParaRPr lang="en-US"/>
          </a:p>
          <a:p>
            <a:r>
              <a:rPr lang="en-US"/>
              <a:t>Deep knowledge of our alliance vendors’ current and future product roadmaps helps us to stay at the forefront of innovation. </a:t>
            </a:r>
          </a:p>
          <a:p>
            <a:endParaRPr lang="en-US"/>
          </a:p>
          <a:p>
            <a:endParaRPr lang="en-US"/>
          </a:p>
        </p:txBody>
      </p:sp>
    </p:spTree>
    <p:extLst>
      <p:ext uri="{BB962C8B-B14F-4D97-AF65-F5344CB8AC3E}">
        <p14:creationId xmlns:p14="http://schemas.microsoft.com/office/powerpoint/2010/main" val="2989585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pPr>
                <a:defRPr/>
              </a:pPr>
              <a:t>19</a:t>
            </a:fld>
            <a:endParaRPr lang="de-DE"/>
          </a:p>
        </p:txBody>
      </p:sp>
    </p:spTree>
    <p:extLst>
      <p:ext uri="{BB962C8B-B14F-4D97-AF65-F5344CB8AC3E}">
        <p14:creationId xmlns:p14="http://schemas.microsoft.com/office/powerpoint/2010/main" val="4249904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703263"/>
            <a:ext cx="6254750" cy="3519487"/>
          </a:xfrm>
        </p:spPr>
      </p:sp>
      <p:sp>
        <p:nvSpPr>
          <p:cNvPr id="3" name="Notes Placeholder 2"/>
          <p:cNvSpPr>
            <a:spLocks noGrp="1"/>
          </p:cNvSpPr>
          <p:nvPr>
            <p:ph type="body" idx="1"/>
          </p:nvPr>
        </p:nvSpPr>
        <p:spPr>
          <a:xfrm>
            <a:off x="411163" y="4458018"/>
            <a:ext cx="6254750" cy="4675349"/>
          </a:xfrm>
        </p:spPr>
        <p:txBody>
          <a:bodyPr>
            <a:normAutofit fontScale="40000" lnSpcReduction="20000"/>
          </a:bodyPr>
          <a:lstStyle/>
          <a:p>
            <a:pPr defTabSz="898124">
              <a:defRPr/>
            </a:pPr>
            <a:r>
              <a:rPr lang="en-CA" kern="1200">
                <a:solidFill>
                  <a:schemeClr val="tx1"/>
                </a:solidFill>
                <a:effectLst/>
              </a:rPr>
              <a:t>Accenture has demonstrated a commitment to analytics innovation for more than 20 years. </a:t>
            </a:r>
          </a:p>
          <a:p>
            <a:pPr defTabSz="898124">
              <a:defRPr/>
            </a:pPr>
            <a:endParaRPr lang="en-CA"/>
          </a:p>
          <a:p>
            <a:pPr defTabSz="898124">
              <a:defRPr/>
            </a:pPr>
            <a:r>
              <a:rPr lang="en-CA" kern="1200">
                <a:solidFill>
                  <a:schemeClr val="tx1"/>
                </a:solidFill>
                <a:effectLst/>
              </a:rPr>
              <a:t>Accenture Analytics relies on several channels to continually innovate including the Accenture Innovation Centers, academic alliances with MIT and the Stevens Institute, the Accenture Technology Labs and the Open Innovation Program, </a:t>
            </a:r>
            <a:r>
              <a:rPr lang="en-US" kern="1200">
                <a:solidFill>
                  <a:schemeClr val="tx1"/>
                </a:solidFill>
                <a:effectLst/>
              </a:rPr>
              <a:t>and importantly, our new Accenture Connected Analytics Experience.</a:t>
            </a:r>
          </a:p>
          <a:p>
            <a:pPr lvl="0"/>
            <a:endPar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endParaRPr>
          </a:p>
          <a:p>
            <a:pPr lvl="0"/>
            <a:endPar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endParaRPr>
          </a:p>
          <a:p>
            <a:pPr lvl="0"/>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We are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industrializing and scaling our Vertical</a:t>
            </a:r>
            <a:r>
              <a:rPr lang="en-US" sz="1600" b="1" kern="1200" baseline="0">
                <a:solidFill>
                  <a:schemeClr val="tx1"/>
                </a:solidFill>
                <a:effectLst/>
                <a:latin typeface="Arial" panose="020B0604020202020204" pitchFamily="34" charset="0"/>
                <a:ea typeface="Roboto" panose="02000000000000000000" pitchFamily="2" charset="0"/>
                <a:cs typeface="Arial" panose="020B0604020202020204" pitchFamily="34" charset="0"/>
              </a:rPr>
              <a:t> Industry Solution</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s.</a:t>
            </a:r>
            <a:endPar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endParaRPr>
          </a:p>
          <a:p>
            <a:pPr lvl="0"/>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First, let’s anchor on our core platform. </a:t>
            </a:r>
            <a:endPar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endParaRPr>
          </a:p>
          <a:p>
            <a:pPr lvl="0"/>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I want to talk about it from the standpoint of the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IP that we have at every level</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—platform engineering, design patterns, apps and VISs—</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industrialized so that we can scale fast</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 </a:t>
            </a:r>
          </a:p>
          <a:p>
            <a:pPr lvl="0"/>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We have IP at the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core platform engineering </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level—from provisioning to performance management to security to architecture.</a:t>
            </a:r>
          </a:p>
          <a:p>
            <a:pPr lvl="0"/>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We have IP in our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design patterns</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—re-usable code and architectures to help speed deployment. They help with ingestion, storage, modeling, processing and visualization. </a:t>
            </a:r>
          </a:p>
          <a:p>
            <a:pPr lvl="0"/>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We have IP in our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90+</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industry and domain apps</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—for example, Claims Fraud, Next Best, Pricing Optimization, Supply Chain Forecasting and Marketing Promotion Optimization.</a:t>
            </a:r>
          </a:p>
          <a:p>
            <a:pPr lvl="0"/>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We have tremendous IP in our VISs</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 which are essentially many apps bundled into turn-key industry-focused business solutions. </a:t>
            </a:r>
          </a:p>
          <a:p>
            <a:pPr lvl="0"/>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We have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a symbiotic relationship between the platform and our products</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 – apps and VISs.</a:t>
            </a:r>
          </a:p>
          <a:p>
            <a:pPr lvl="0"/>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The platform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expedites the</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creation, scaling and running</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of our solutions</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—apps and VISs. </a:t>
            </a:r>
          </a:p>
          <a:p>
            <a:pPr lvl="0"/>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We need the platform to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flywheel off (quickly produce) these solutions</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—and have </a:t>
            </a:r>
            <a:r>
              <a:rPr lang="en-US" sz="1600" b="1" kern="1200" err="1">
                <a:solidFill>
                  <a:schemeClr val="tx1"/>
                </a:solidFill>
                <a:effectLst/>
                <a:latin typeface="Arial" panose="020B0604020202020204" pitchFamily="34" charset="0"/>
                <a:ea typeface="Roboto" panose="02000000000000000000" pitchFamily="2" charset="0"/>
                <a:cs typeface="Arial" panose="020B0604020202020204" pitchFamily="34" charset="0"/>
              </a:rPr>
              <a:t>productization</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 scale</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a:t>
            </a:r>
          </a:p>
          <a:p>
            <a:pPr lvl="0"/>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The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role of these solutions</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 is to </a:t>
            </a:r>
            <a:r>
              <a:rPr lang="en-US" sz="1600" b="1" kern="1200">
                <a:solidFill>
                  <a:schemeClr val="tx1"/>
                </a:solidFill>
                <a:effectLst/>
                <a:latin typeface="Arial" panose="020B0604020202020204" pitchFamily="34" charset="0"/>
                <a:ea typeface="Roboto" panose="02000000000000000000" pitchFamily="2" charset="0"/>
                <a:cs typeface="Arial" panose="020B0604020202020204" pitchFamily="34" charset="0"/>
              </a:rPr>
              <a:t>create value through industry-specific uses of the platform</a:t>
            </a:r>
            <a:r>
              <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rPr>
              <a:t>.</a:t>
            </a:r>
          </a:p>
          <a:p>
            <a:pPr lvl="0"/>
            <a:endPar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endParaRPr>
          </a:p>
          <a:p>
            <a:r>
              <a:rPr lang="en-US"/>
              <a:t>We team with our Alliance partners, especially SAP, to drive scale and innovation, and to bring leading-edge capabilities to our clients. We are innovating, driving offering strategy, building out industry use cases, and co-developing assets and solutions to achieve better outcomes, more quickly for our clients. </a:t>
            </a:r>
          </a:p>
          <a:p>
            <a:endParaRPr lang="en-US"/>
          </a:p>
          <a:p>
            <a:r>
              <a:rPr lang="en-US"/>
              <a:t>Our alliance with SAP brings together Accenture’s extensive analytics capabilities and research with technology knowledge, experience and innovation to power analytics-based solutions. </a:t>
            </a:r>
          </a:p>
          <a:p>
            <a:endParaRPr lang="en-US"/>
          </a:p>
          <a:p>
            <a:pPr lvl="0"/>
            <a:endParaRPr lang="en-US" sz="1600" kern="1200">
              <a:solidFill>
                <a:schemeClr val="tx1"/>
              </a:solidFill>
              <a:effectLst/>
              <a:latin typeface="Arial" panose="020B0604020202020204" pitchFamily="34" charset="0"/>
              <a:ea typeface="Roboto" panose="02000000000000000000" pitchFamily="2" charset="0"/>
              <a:cs typeface="Arial" panose="020B0604020202020204" pitchFamily="34" charset="0"/>
            </a:endParaRPr>
          </a:p>
          <a:p>
            <a:r>
              <a:rPr lang="en-US"/>
              <a:t>The Accenture Connected Analytics Experience is an </a:t>
            </a:r>
            <a:r>
              <a:rPr lang="en-US" b="1"/>
              <a:t>immersive and collaborative analytics capability </a:t>
            </a:r>
            <a:r>
              <a:rPr lang="en-US"/>
              <a:t>that </a:t>
            </a:r>
            <a:r>
              <a:rPr lang="en-US" b="1"/>
              <a:t>makes data more accessible and engaging</a:t>
            </a:r>
            <a:r>
              <a:rPr lang="en-US"/>
              <a:t>, helping insight-driven businesses make </a:t>
            </a:r>
            <a:r>
              <a:rPr lang="en-US" b="1"/>
              <a:t>faster, more informed decisions. </a:t>
            </a:r>
          </a:p>
          <a:p>
            <a:endParaRPr lang="en-US"/>
          </a:p>
          <a:p>
            <a:r>
              <a:rPr lang="en-US"/>
              <a:t>The Experience is designed to make analytics easier to understand and </a:t>
            </a:r>
            <a:r>
              <a:rPr lang="en-US" b="1"/>
              <a:t>expand the range of business users who can undertake an integrated analytics journey </a:t>
            </a:r>
            <a:r>
              <a:rPr lang="en-US"/>
              <a:t>– from C-suite to functional managers to data scientists. </a:t>
            </a:r>
          </a:p>
          <a:p>
            <a:endParaRPr lang="en-US"/>
          </a:p>
          <a:p>
            <a:r>
              <a:rPr lang="en-US"/>
              <a:t>By transforming their relationships with data, </a:t>
            </a:r>
            <a:r>
              <a:rPr lang="en-US" b="1"/>
              <a:t>users with a variety of skillsets can collaborate on a specific challenge in an analytics environment</a:t>
            </a:r>
            <a:r>
              <a:rPr lang="en-US"/>
              <a:t>, more easily </a:t>
            </a:r>
            <a:r>
              <a:rPr lang="en-US" b="1"/>
              <a:t>examine and interpret the insights via data visualizations, and innovate through data-driven exploration and decision </a:t>
            </a:r>
            <a:r>
              <a:rPr lang="en-US"/>
              <a:t>making.  Through an immersive environment, users can find the hidden value in their data, either live or remotely on their preferred devices, and pursue outcomes in real-time. </a:t>
            </a:r>
          </a:p>
          <a:p>
            <a:endParaRPr lang="en-US"/>
          </a:p>
          <a:p>
            <a:r>
              <a:rPr lang="en-US"/>
              <a:t>The Experience provides users with </a:t>
            </a:r>
            <a:r>
              <a:rPr lang="en-US" b="1"/>
              <a:t>next-generation business intelligence</a:t>
            </a:r>
            <a:r>
              <a:rPr lang="en-US"/>
              <a:t> powered by end-to-end analytics offerings including analytics strategy, a multidisciplinary data insights team, a data platform containing big data technologies and an analytics center of excellence that democratizes analytics. </a:t>
            </a:r>
          </a:p>
          <a:p>
            <a:endParaRPr lang="en-US"/>
          </a:p>
          <a:p>
            <a:pPr lvl="0"/>
            <a:r>
              <a:rPr lang="en-CA"/>
              <a:t>The Experience leverages an </a:t>
            </a:r>
            <a:r>
              <a:rPr lang="en-CA" b="1"/>
              <a:t>integrated platform of big data technologies deployed in the cloud.</a:t>
            </a:r>
          </a:p>
          <a:p>
            <a:pPr lvl="0"/>
            <a:endParaRPr lang="en-CA" b="1"/>
          </a:p>
          <a:p>
            <a:r>
              <a:rPr lang="en-US"/>
              <a:t>The Accenture Connected Analytics Experience is currently available in Accenture locations in New York City, San Jose, CA, and Bangalore, India. We plan to build environments in other locations around the world including Chicago, Paris, Madrid, Milan, London, Mumbai, Singapore, and more. We can also build immersive environments on premise at a company’s site.</a:t>
            </a:r>
          </a:p>
          <a:p>
            <a:pPr lvl="0"/>
            <a:endParaRPr lang="en-US"/>
          </a:p>
        </p:txBody>
      </p:sp>
    </p:spTree>
    <p:extLst>
      <p:ext uri="{BB962C8B-B14F-4D97-AF65-F5344CB8AC3E}">
        <p14:creationId xmlns:p14="http://schemas.microsoft.com/office/powerpoint/2010/main" val="280730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defTabSz="898124">
              <a:defRPr/>
            </a:pPr>
            <a:r>
              <a:rPr lang="en-US"/>
              <a:t>Athens Innovation Center for Customer Analytics: </a:t>
            </a:r>
            <a:r>
              <a:rPr lang="en-US">
                <a:solidFill>
                  <a:schemeClr val="tx2"/>
                </a:solidFill>
              </a:rPr>
              <a:t>Develops and applies a wide range of statistical modeling approaches to fundamental marketing issues including assortment optimization, market spend optimization, pricing, churn prediction, personalization, customer modeling and segmentation, among others.</a:t>
            </a:r>
          </a:p>
          <a:p>
            <a:endParaRPr lang="en-US"/>
          </a:p>
          <a:p>
            <a:pPr defTabSz="898124">
              <a:defRPr/>
            </a:pPr>
            <a:r>
              <a:rPr lang="en-US"/>
              <a:t>Barcelona Innovation Center</a:t>
            </a:r>
            <a:r>
              <a:rPr lang="en-US" baseline="0"/>
              <a:t> for Supply Chain Analytics: </a:t>
            </a:r>
            <a:r>
              <a:rPr lang="en-US">
                <a:solidFill>
                  <a:schemeClr val="tx2"/>
                </a:solidFill>
              </a:rPr>
              <a:t>Focuses on the core analytical techniques for solving supply chain problems such as network optimization and predictive maintenance, as well as the necessary business process adaptation to take advantage of these capabilities.</a:t>
            </a:r>
          </a:p>
          <a:p>
            <a:endParaRPr lang="en-US"/>
          </a:p>
          <a:p>
            <a:pPr defTabSz="898124">
              <a:defRPr/>
            </a:pPr>
            <a:r>
              <a:rPr lang="en-US"/>
              <a:t>Dublin</a:t>
            </a:r>
            <a:r>
              <a:rPr lang="en-US" baseline="0"/>
              <a:t> Innovation Center for Fraud Detection: </a:t>
            </a:r>
            <a:r>
              <a:rPr lang="en-AU">
                <a:solidFill>
                  <a:schemeClr val="tx2"/>
                </a:solidFill>
              </a:rPr>
              <a:t>Focuses on developing and delivering fraud detection capabilities, using the latest machine learning and anomaly detection techniques, the </a:t>
            </a:r>
            <a:r>
              <a:rPr lang="en-AU" err="1">
                <a:solidFill>
                  <a:schemeClr val="tx2"/>
                </a:solidFill>
              </a:rPr>
              <a:t>center</a:t>
            </a:r>
            <a:r>
              <a:rPr lang="en-AU">
                <a:solidFill>
                  <a:schemeClr val="tx2"/>
                </a:solidFill>
              </a:rPr>
              <a:t> has developed proprietary techniques and assets for a range of client situations.</a:t>
            </a:r>
          </a:p>
          <a:p>
            <a:endParaRPr lang="en-US"/>
          </a:p>
          <a:p>
            <a:pPr defTabSz="898124">
              <a:defRPr/>
            </a:pPr>
            <a:r>
              <a:rPr lang="en-US"/>
              <a:t>Madrid Innovation Center</a:t>
            </a:r>
            <a:r>
              <a:rPr lang="en-US" baseline="0"/>
              <a:t> for Big Data: </a:t>
            </a:r>
            <a:r>
              <a:rPr lang="en-AU">
                <a:solidFill>
                  <a:schemeClr val="tx2"/>
                </a:solidFill>
              </a:rPr>
              <a:t>Team of data scientists focuses on the development and application of big data technologies and data discovery methodologies to identify new ways to help clients drive deep insights out of vast volumes of data.</a:t>
            </a:r>
          </a:p>
          <a:p>
            <a:endParaRPr lang="en-US"/>
          </a:p>
          <a:p>
            <a:r>
              <a:rPr lang="en-US"/>
              <a:t>Singapore Innovation Center for Citizen Welfare:</a:t>
            </a:r>
            <a:r>
              <a:rPr lang="en-US" baseline="0"/>
              <a:t> </a:t>
            </a:r>
            <a:r>
              <a:rPr lang="en-AU">
                <a:solidFill>
                  <a:schemeClr val="tx2"/>
                </a:solidFill>
              </a:rPr>
              <a:t>Serves as a hub in Asia and is primarily focused on public sector research and innovation including intelligent transportation services, public health administration and intelligent policing</a:t>
            </a:r>
            <a:endParaRPr lang="en-US"/>
          </a:p>
          <a:p>
            <a:endParaRPr lang="en-US"/>
          </a:p>
        </p:txBody>
      </p:sp>
      <p:sp>
        <p:nvSpPr>
          <p:cNvPr id="4" name="Slide Number Placeholder 3"/>
          <p:cNvSpPr>
            <a:spLocks noGrp="1"/>
          </p:cNvSpPr>
          <p:nvPr>
            <p:ph type="sldNum" sz="quarter" idx="10"/>
          </p:nvPr>
        </p:nvSpPr>
        <p:spPr/>
        <p:txBody>
          <a:bodyPr/>
          <a:lstStyle/>
          <a:p>
            <a:pPr fontAlgn="auto">
              <a:spcBef>
                <a:spcPts val="0"/>
              </a:spcBef>
              <a:spcAft>
                <a:spcPts val="0"/>
              </a:spcAft>
              <a:defRPr/>
            </a:pPr>
            <a:fld id="{CFF7617F-DD1C-114F-910B-3B12894DE3C6}" type="slidenum">
              <a:rPr lang="en-US" sz="1800" kern="0" smtClean="0">
                <a:solidFill>
                  <a:sysClr val="windowText" lastClr="000000"/>
                </a:solidFill>
              </a:rPr>
              <a:pPr fontAlgn="auto">
                <a:spcBef>
                  <a:spcPts val="0"/>
                </a:spcBef>
                <a:spcAft>
                  <a:spcPts val="0"/>
                </a:spcAft>
                <a:defRPr/>
              </a:pPr>
              <a:t>64</a:t>
            </a:fld>
            <a:endParaRPr lang="en-US" sz="1800" kern="0">
              <a:solidFill>
                <a:sysClr val="windowText" lastClr="000000"/>
              </a:solidFill>
            </a:endParaRPr>
          </a:p>
        </p:txBody>
      </p:sp>
    </p:spTree>
    <p:extLst>
      <p:ext uri="{BB962C8B-B14F-4D97-AF65-F5344CB8AC3E}">
        <p14:creationId xmlns:p14="http://schemas.microsoft.com/office/powerpoint/2010/main" val="374478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a:t>The </a:t>
            </a:r>
            <a:r>
              <a:rPr lang="en-US" b="1"/>
              <a:t>Accenture and MIT Alliance in Business Analytics</a:t>
            </a:r>
            <a:r>
              <a:rPr lang="en-US"/>
              <a:t>, launched in 2012,</a:t>
            </a:r>
            <a:r>
              <a:rPr lang="en-US" i="1"/>
              <a:t> </a:t>
            </a:r>
            <a:r>
              <a:rPr lang="en-US"/>
              <a:t>is a five-year applied research collaboration focused on developing new business analytics solutions to help today’s global companies solve some of their most critical challenges. </a:t>
            </a:r>
          </a:p>
          <a:p>
            <a:endParaRPr lang="en-US"/>
          </a:p>
          <a:p>
            <a:r>
              <a:rPr lang="en-US"/>
              <a:t>The alliance harnesses Accenture’s industry and analytics expertise and MIT’s scientific and technological leadership to address the challenge of applying leading-edge analytical techniques to solve companies’ big, sticky problems. </a:t>
            </a:r>
          </a:p>
          <a:p>
            <a:endParaRPr lang="en-US"/>
          </a:p>
          <a:p>
            <a:r>
              <a:rPr lang="en-US"/>
              <a:t>The alliance is unique in its focus on sponsoring joint research on applied problems with company-specific data to produce practical solutions. The research spans a wide range of business issues. </a:t>
            </a:r>
          </a:p>
          <a:p>
            <a:r>
              <a:rPr lang="en-US"/>
              <a:t> </a:t>
            </a:r>
          </a:p>
          <a:p>
            <a:r>
              <a:rPr lang="en-US"/>
              <a:t>While the primary focus of the alliance is to work with companies on some of their most critical challenges, Accenture and MIT have also formed a Consortium that is comprised of top analytics minds in business, subject matter experts at MIT, and Accenture experts, to ensure that the research is meaningful and relevant. </a:t>
            </a:r>
          </a:p>
          <a:p>
            <a:endParaRPr lang="en-US"/>
          </a:p>
          <a:p>
            <a:r>
              <a:rPr lang="en-US"/>
              <a:t>In addition, Accenture and MIT sponsor joint initiatives such as the Data Science Challenge with the City of Chicago. </a:t>
            </a:r>
          </a:p>
          <a:p>
            <a:endParaRPr lang="en-US"/>
          </a:p>
          <a:p>
            <a:endParaRPr lang="en-US"/>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65</a:t>
            </a:fld>
            <a:endParaRPr lang="de-DE">
              <a:solidFill>
                <a:prstClr val="black"/>
              </a:solidFill>
            </a:endParaRPr>
          </a:p>
        </p:txBody>
      </p:sp>
    </p:spTree>
    <p:extLst>
      <p:ext uri="{BB962C8B-B14F-4D97-AF65-F5344CB8AC3E}">
        <p14:creationId xmlns:p14="http://schemas.microsoft.com/office/powerpoint/2010/main" val="2787659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Nearly 20 joint research projects have been conducted to date, across four primary themes: Foundational, Industrial Operations, Retail Innovation and Risk Analysis. </a:t>
            </a:r>
          </a:p>
          <a:p>
            <a:endParaRPr lang="en-US"/>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66</a:t>
            </a:fld>
            <a:endParaRPr lang="de-DE">
              <a:solidFill>
                <a:prstClr val="black"/>
              </a:solidFill>
            </a:endParaRPr>
          </a:p>
        </p:txBody>
      </p:sp>
    </p:spTree>
    <p:extLst>
      <p:ext uri="{BB962C8B-B14F-4D97-AF65-F5344CB8AC3E}">
        <p14:creationId xmlns:p14="http://schemas.microsoft.com/office/powerpoint/2010/main" val="403120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1200"/>
              </a:spcAft>
            </a:pPr>
            <a:r>
              <a:rPr lang="en-GB"/>
              <a:t>Analytical apps built on AIP integrate with your workflow</a:t>
            </a:r>
          </a:p>
          <a:p>
            <a:pPr lvl="0">
              <a:spcBef>
                <a:spcPts val="0"/>
              </a:spcBef>
              <a:spcAft>
                <a:spcPts val="1200"/>
              </a:spcAft>
            </a:pPr>
            <a:r>
              <a:rPr lang="en-US"/>
              <a:t>Examples of apps:</a:t>
            </a:r>
          </a:p>
          <a:p>
            <a:pPr marL="285750" lvl="0" indent="-285750">
              <a:spcBef>
                <a:spcPts val="0"/>
              </a:spcBef>
              <a:spcAft>
                <a:spcPts val="1200"/>
              </a:spcAft>
              <a:buFont typeface="Arial" panose="020B0604020202020204" pitchFamily="34" charset="0"/>
              <a:buChar char="•"/>
            </a:pPr>
            <a:r>
              <a:rPr lang="en-GB" b="1"/>
              <a:t>Fraud app </a:t>
            </a:r>
            <a:r>
              <a:rPr lang="en-GB"/>
              <a:t>identifies a potentially fraudulent claim and adds it to the audit queue</a:t>
            </a:r>
          </a:p>
          <a:p>
            <a:pPr marL="285750" lvl="1" indent="-285750">
              <a:buFont typeface="Arial" panose="020B0604020202020204" pitchFamily="34" charset="0"/>
              <a:buChar char="•"/>
            </a:pPr>
            <a:r>
              <a:rPr lang="en-GB" b="1"/>
              <a:t>Next Best Action </a:t>
            </a:r>
            <a:r>
              <a:rPr lang="en-GB"/>
              <a:t>app advises the call center agent of what they should do during the call</a:t>
            </a:r>
          </a:p>
          <a:p>
            <a:endParaRPr lang="en-US"/>
          </a:p>
        </p:txBody>
      </p:sp>
      <p:sp>
        <p:nvSpPr>
          <p:cNvPr id="4" name="Slide Number Placeholder 3"/>
          <p:cNvSpPr>
            <a:spLocks noGrp="1"/>
          </p:cNvSpPr>
          <p:nvPr>
            <p:ph type="sldNum" sz="quarter" idx="10"/>
          </p:nvPr>
        </p:nvSpPr>
        <p:spPr/>
        <p:txBody>
          <a:bodyPr/>
          <a:lstStyle/>
          <a:p>
            <a:fld id="{19775CBB-A718-4AE1-97B2-F1752A61E6A6}"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904734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600" kern="0">
                <a:solidFill>
                  <a:sysClr val="windowText" lastClr="000000"/>
                </a:solidFill>
                <a:latin typeface="Arial" panose="020B0604020202020204" pitchFamily="34" charset="0"/>
                <a:cs typeface="Arial" panose="020B0604020202020204" pitchFamily="34" charset="0"/>
              </a:rPr>
              <a:t>Note: This slide is preapproved by 451 Research “as is” for use in sales presentations. Use in all other presentations (i.e., presentations at public events, investor presentations) must be reviewed/approved separately. Permission to reuse this slide in sales presentations expires on </a:t>
            </a:r>
            <a:r>
              <a:rPr lang="en-US" sz="1600" b="1" kern="0">
                <a:solidFill>
                  <a:sysClr val="windowText" lastClr="000000"/>
                </a:solidFill>
                <a:latin typeface="Arial" panose="020B0604020202020204" pitchFamily="34" charset="0"/>
                <a:cs typeface="Arial" panose="020B0604020202020204" pitchFamily="34" charset="0"/>
              </a:rPr>
              <a:t>March 31, 2017</a:t>
            </a:r>
            <a:r>
              <a:rPr lang="en-US" sz="1600" kern="0">
                <a:solidFill>
                  <a:sysClr val="windowText" lastClr="000000"/>
                </a:solidFill>
                <a:latin typeface="Arial" panose="020B0604020202020204" pitchFamily="34" charset="0"/>
                <a:cs typeface="Arial" panose="020B0604020202020204" pitchFamily="34" charset="0"/>
              </a:rPr>
              <a:t>. To request permission in other instances, please email David Boynton (</a:t>
            </a:r>
            <a:r>
              <a:rPr lang="en-US" sz="1600" u="sng" kern="0">
                <a:solidFill>
                  <a:sysClr val="windowText" lastClr="000000"/>
                </a:solidFill>
                <a:latin typeface="Arial" panose="020B0604020202020204" pitchFamily="34" charset="0"/>
                <a:cs typeface="Arial" panose="020B0604020202020204" pitchFamily="34" charset="0"/>
                <a:hlinkClick r:id="rId3"/>
              </a:rPr>
              <a:t>david.boynton@451research.com</a:t>
            </a:r>
            <a:r>
              <a:rPr lang="en-US" sz="1600" kern="0">
                <a:solidFill>
                  <a:sysClr val="windowText" lastClr="000000"/>
                </a:solidFill>
                <a:latin typeface="Arial" panose="020B0604020202020204" pitchFamily="34" charset="0"/>
                <a:cs typeface="Arial" panose="020B0604020202020204" pitchFamily="34" charset="0"/>
              </a:rPr>
              <a:t>)</a:t>
            </a:r>
            <a:endParaRPr lang="en-US" sz="1600" b="1" kern="0">
              <a:solidFill>
                <a:srgbClr val="FF0000"/>
              </a:solidFill>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69</a:t>
            </a:fld>
            <a:endParaRPr lang="de-DE">
              <a:solidFill>
                <a:prstClr val="black"/>
              </a:solidFill>
            </a:endParaRPr>
          </a:p>
        </p:txBody>
      </p:sp>
    </p:spTree>
    <p:extLst>
      <p:ext uri="{BB962C8B-B14F-4D97-AF65-F5344CB8AC3E}">
        <p14:creationId xmlns:p14="http://schemas.microsoft.com/office/powerpoint/2010/main" val="1814788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fontScale="77500" lnSpcReduction="20000"/>
          </a:bodyPr>
          <a:lstStyle/>
          <a:p>
            <a:pPr defTabSz="914282">
              <a:defRPr/>
            </a:pPr>
            <a:r>
              <a:rPr lang="en-US"/>
              <a:t>Technology and tools exist today to collect, analyze and act on a huge amount of data from a variety of sources and in different forms. Creating this capability normally calls for large upfront investments in time, effort and money in sourcing and deploying the right technology. The Accenture Insights Platform, in contrast, offers a simple future-proof solution that allows organizations to get actionable insights and business outcomes quickly at minimal upfront cost and with a competitive pay-as-you use commercial model. </a:t>
            </a:r>
          </a:p>
          <a:p>
            <a:pPr defTabSz="914282">
              <a:defRPr/>
            </a:pPr>
            <a:endParaRPr lang="en-US"/>
          </a:p>
          <a:p>
            <a:r>
              <a:rPr lang="en-CA"/>
              <a:t>The Accenture Insights Platform </a:t>
            </a:r>
            <a:r>
              <a:rPr lang="en-US"/>
              <a:t>offers an attractive pre-negotiated Accenture price. Organizations can finance </a:t>
            </a:r>
            <a:r>
              <a:rPr lang="en-CA"/>
              <a:t>the Accenture Insights Platform </a:t>
            </a:r>
            <a:r>
              <a:rPr lang="en-US"/>
              <a:t>as an ongoing operational expense, thus eliminating any large, up-front capital expenditure. </a:t>
            </a:r>
          </a:p>
          <a:p>
            <a:r>
              <a:rPr lang="en-US"/>
              <a:t> </a:t>
            </a:r>
          </a:p>
          <a:p>
            <a:r>
              <a:rPr lang="en-US"/>
              <a:t>Multiple consumption models are available as well as multiple use models (SKUs) (e.g., BI, Hadoop, Analytics-as-a-Service). </a:t>
            </a:r>
          </a:p>
          <a:p>
            <a:r>
              <a:rPr lang="en-US"/>
              <a:t>In other words, organizations “pay by the drink”—they pay for service levels as needed based on SLAs and solution requirements, not one-size-fits-all. </a:t>
            </a:r>
          </a:p>
          <a:p>
            <a:endParaRPr lang="en-US"/>
          </a:p>
          <a:p>
            <a:r>
              <a:rPr lang="en-US"/>
              <a:t>Scale up at anytime to meet growth needs. The commercial models allow organizations to scale up or scale down very quickly, and they can test something new at a very low cost before deciding how to proceed. </a:t>
            </a:r>
          </a:p>
          <a:p>
            <a:pPr defTabSz="914282">
              <a:defRPr/>
            </a:pPr>
            <a:endParaRPr lang="en-US"/>
          </a:p>
        </p:txBody>
      </p:sp>
    </p:spTree>
    <p:extLst>
      <p:ext uri="{BB962C8B-B14F-4D97-AF65-F5344CB8AC3E}">
        <p14:creationId xmlns:p14="http://schemas.microsoft.com/office/powerpoint/2010/main" val="683026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213970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Customer support is pre-positioned around the globe thanks to the Accenture Global Delivery Network and ready to support clients 24/7.</a:t>
            </a:r>
          </a:p>
          <a:p>
            <a:r>
              <a:rPr lang="en-US"/>
              <a:t>Accenture Insights Platform includes 24/7 follow-the-sun enterprise customer support, providing Level 1 through Level 3 support.</a:t>
            </a:r>
          </a:p>
          <a:p>
            <a:pPr lvl="0"/>
            <a:endParaRPr lang="en-US"/>
          </a:p>
          <a:p>
            <a:endParaRPr lang="en-US"/>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pPr>
                <a:defRPr/>
              </a:pPr>
              <a:t>74</a:t>
            </a:fld>
            <a:endParaRPr lang="de-DE"/>
          </a:p>
        </p:txBody>
      </p:sp>
    </p:spTree>
    <p:extLst>
      <p:ext uri="{BB962C8B-B14F-4D97-AF65-F5344CB8AC3E}">
        <p14:creationId xmlns:p14="http://schemas.microsoft.com/office/powerpoint/2010/main" val="1791268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76</a:t>
            </a:fld>
            <a:endParaRPr lang="de-DE">
              <a:solidFill>
                <a:prstClr val="black"/>
              </a:solidFill>
            </a:endParaRPr>
          </a:p>
        </p:txBody>
      </p:sp>
    </p:spTree>
    <p:extLst>
      <p:ext uri="{BB962C8B-B14F-4D97-AF65-F5344CB8AC3E}">
        <p14:creationId xmlns:p14="http://schemas.microsoft.com/office/powerpoint/2010/main" val="254663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pPr>
                <a:defRPr/>
              </a:pPr>
              <a:t>22</a:t>
            </a:fld>
            <a:endParaRPr lang="de-DE"/>
          </a:p>
        </p:txBody>
      </p:sp>
    </p:spTree>
    <p:extLst>
      <p:ext uri="{BB962C8B-B14F-4D97-AF65-F5344CB8AC3E}">
        <p14:creationId xmlns:p14="http://schemas.microsoft.com/office/powerpoint/2010/main" val="1314524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78</a:t>
            </a:fld>
            <a:endParaRPr lang="de-DE">
              <a:solidFill>
                <a:prstClr val="black"/>
              </a:solidFill>
            </a:endParaRPr>
          </a:p>
        </p:txBody>
      </p:sp>
    </p:spTree>
    <p:extLst>
      <p:ext uri="{BB962C8B-B14F-4D97-AF65-F5344CB8AC3E}">
        <p14:creationId xmlns:p14="http://schemas.microsoft.com/office/powerpoint/2010/main" val="4096029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600">
                <a:solidFill>
                  <a:srgbClr val="FFFFFF"/>
                </a:solidFill>
                <a:latin typeface="Arial" panose="020B0604020202020204" pitchFamily="34" charset="0"/>
                <a:cs typeface="Arial" panose="020B0604020202020204" pitchFamily="34" charset="0"/>
              </a:rPr>
              <a:t>Flexible configuration</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600">
              <a:solidFill>
                <a:srgbClr val="FFFFFF"/>
              </a:solidFill>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79</a:t>
            </a:fld>
            <a:endParaRPr lang="de-DE">
              <a:solidFill>
                <a:prstClr val="black"/>
              </a:solidFill>
            </a:endParaRPr>
          </a:p>
        </p:txBody>
      </p:sp>
    </p:spTree>
    <p:extLst>
      <p:ext uri="{BB962C8B-B14F-4D97-AF65-F5344CB8AC3E}">
        <p14:creationId xmlns:p14="http://schemas.microsoft.com/office/powerpoint/2010/main" val="373662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pPr>
                <a:defRPr/>
              </a:pPr>
              <a:t>24</a:t>
            </a:fld>
            <a:endParaRPr lang="de-DE"/>
          </a:p>
        </p:txBody>
      </p:sp>
    </p:spTree>
    <p:extLst>
      <p:ext uri="{BB962C8B-B14F-4D97-AF65-F5344CB8AC3E}">
        <p14:creationId xmlns:p14="http://schemas.microsoft.com/office/powerpoint/2010/main" val="4025748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pPr>
                <a:defRPr/>
              </a:pPr>
              <a:t>25</a:t>
            </a:fld>
            <a:endParaRPr lang="de-DE"/>
          </a:p>
        </p:txBody>
      </p:sp>
    </p:spTree>
    <p:extLst>
      <p:ext uri="{BB962C8B-B14F-4D97-AF65-F5344CB8AC3E}">
        <p14:creationId xmlns:p14="http://schemas.microsoft.com/office/powerpoint/2010/main" val="342085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pPr>
                <a:defRPr/>
              </a:pPr>
              <a:t>26</a:t>
            </a:fld>
            <a:endParaRPr lang="de-DE"/>
          </a:p>
        </p:txBody>
      </p:sp>
    </p:spTree>
    <p:extLst>
      <p:ext uri="{BB962C8B-B14F-4D97-AF65-F5344CB8AC3E}">
        <p14:creationId xmlns:p14="http://schemas.microsoft.com/office/powerpoint/2010/main" val="3551148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pPr>
                <a:defRPr/>
              </a:pPr>
              <a:t>27</a:t>
            </a:fld>
            <a:endParaRPr lang="de-DE"/>
          </a:p>
        </p:txBody>
      </p:sp>
    </p:spTree>
    <p:extLst>
      <p:ext uri="{BB962C8B-B14F-4D97-AF65-F5344CB8AC3E}">
        <p14:creationId xmlns:p14="http://schemas.microsoft.com/office/powerpoint/2010/main" val="3761518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175" y="747713"/>
            <a:ext cx="6538913" cy="3679825"/>
          </a:xfrm>
        </p:spPr>
      </p:sp>
      <p:sp>
        <p:nvSpPr>
          <p:cNvPr id="3" name="Notes Placeholder 2"/>
          <p:cNvSpPr>
            <a:spLocks noGrp="1"/>
          </p:cNvSpPr>
          <p:nvPr>
            <p:ph type="body" idx="1"/>
          </p:nvPr>
        </p:nvSpPr>
        <p:spPr/>
        <p:txBody>
          <a:bodyPr/>
          <a:lstStyle/>
          <a:p>
            <a:r>
              <a:rPr lang="en-US" err="1"/>
              <a:t>HvK</a:t>
            </a:r>
            <a:endParaRPr lang="en-US"/>
          </a:p>
        </p:txBody>
      </p:sp>
    </p:spTree>
    <p:extLst>
      <p:ext uri="{BB962C8B-B14F-4D97-AF65-F5344CB8AC3E}">
        <p14:creationId xmlns:p14="http://schemas.microsoft.com/office/powerpoint/2010/main" val="2459986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175" y="747713"/>
            <a:ext cx="6538913" cy="3679825"/>
          </a:xfrm>
        </p:spPr>
      </p:sp>
      <p:sp>
        <p:nvSpPr>
          <p:cNvPr id="3" name="Notes Placeholder 2"/>
          <p:cNvSpPr>
            <a:spLocks noGrp="1"/>
          </p:cNvSpPr>
          <p:nvPr>
            <p:ph type="body" idx="1"/>
          </p:nvPr>
        </p:nvSpPr>
        <p:spPr/>
        <p:txBody>
          <a:bodyPr/>
          <a:lstStyle/>
          <a:p>
            <a:r>
              <a:rPr lang="en-US" err="1"/>
              <a:t>HvK</a:t>
            </a:r>
            <a:endParaRPr lang="en-US"/>
          </a:p>
        </p:txBody>
      </p:sp>
    </p:spTree>
    <p:extLst>
      <p:ext uri="{BB962C8B-B14F-4D97-AF65-F5344CB8AC3E}">
        <p14:creationId xmlns:p14="http://schemas.microsoft.com/office/powerpoint/2010/main" val="4068772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5.vml"/><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6.vml"/><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7.vml"/><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9.jpeg"/><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4.emf"/><Relationship Id="rId5" Type="http://schemas.openxmlformats.org/officeDocument/2006/relationships/oleObject" Target="../embeddings/oleObject15.bin"/><Relationship Id="rId4"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20.jpeg"/><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4.emf"/><Relationship Id="rId5" Type="http://schemas.openxmlformats.org/officeDocument/2006/relationships/oleObject" Target="../embeddings/oleObject16.bin"/><Relationship Id="rId4"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21.jpeg"/><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4.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22.jpeg"/><Relationship Id="rId2" Type="http://schemas.openxmlformats.org/officeDocument/2006/relationships/tags" Target="../tags/tag36.xml"/><Relationship Id="rId1" Type="http://schemas.openxmlformats.org/officeDocument/2006/relationships/vmlDrawing" Target="../drawings/vmlDrawing18.vml"/><Relationship Id="rId6" Type="http://schemas.openxmlformats.org/officeDocument/2006/relationships/image" Target="../media/image4.emf"/><Relationship Id="rId5" Type="http://schemas.openxmlformats.org/officeDocument/2006/relationships/oleObject" Target="../embeddings/oleObject18.bin"/><Relationship Id="rId4"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7.jpeg"/><Relationship Id="rId2" Type="http://schemas.openxmlformats.org/officeDocument/2006/relationships/tags" Target="../tags/tag38.xml"/><Relationship Id="rId1" Type="http://schemas.openxmlformats.org/officeDocument/2006/relationships/vmlDrawing" Target="../drawings/vmlDrawing19.vml"/><Relationship Id="rId6" Type="http://schemas.openxmlformats.org/officeDocument/2006/relationships/image" Target="../media/image4.emf"/><Relationship Id="rId5" Type="http://schemas.openxmlformats.org/officeDocument/2006/relationships/oleObject" Target="../embeddings/oleObject19.bin"/><Relationship Id="rId4"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23.jpeg"/><Relationship Id="rId2" Type="http://schemas.openxmlformats.org/officeDocument/2006/relationships/tags" Target="../tags/tag40.xml"/><Relationship Id="rId1" Type="http://schemas.openxmlformats.org/officeDocument/2006/relationships/vmlDrawing" Target="../drawings/vmlDrawing20.vml"/><Relationship Id="rId6" Type="http://schemas.openxmlformats.org/officeDocument/2006/relationships/image" Target="../media/image4.emf"/><Relationship Id="rId5" Type="http://schemas.openxmlformats.org/officeDocument/2006/relationships/oleObject" Target="../embeddings/oleObject20.bin"/><Relationship Id="rId4"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24.jpeg"/><Relationship Id="rId2" Type="http://schemas.openxmlformats.org/officeDocument/2006/relationships/tags" Target="../tags/tag42.xml"/><Relationship Id="rId1" Type="http://schemas.openxmlformats.org/officeDocument/2006/relationships/vmlDrawing" Target="../drawings/vmlDrawing21.vml"/><Relationship Id="rId6" Type="http://schemas.openxmlformats.org/officeDocument/2006/relationships/image" Target="../media/image4.emf"/><Relationship Id="rId5" Type="http://schemas.openxmlformats.org/officeDocument/2006/relationships/oleObject" Target="../embeddings/oleObject21.bin"/><Relationship Id="rId4"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25.jpeg"/><Relationship Id="rId2" Type="http://schemas.openxmlformats.org/officeDocument/2006/relationships/tags" Target="../tags/tag44.xml"/><Relationship Id="rId1" Type="http://schemas.openxmlformats.org/officeDocument/2006/relationships/vmlDrawing" Target="../drawings/vmlDrawing22.vml"/><Relationship Id="rId6" Type="http://schemas.openxmlformats.org/officeDocument/2006/relationships/image" Target="../media/image4.emf"/><Relationship Id="rId5" Type="http://schemas.openxmlformats.org/officeDocument/2006/relationships/oleObject" Target="../embeddings/oleObject22.bin"/><Relationship Id="rId4"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26.jpeg"/><Relationship Id="rId2" Type="http://schemas.openxmlformats.org/officeDocument/2006/relationships/tags" Target="../tags/tag46.xml"/><Relationship Id="rId1" Type="http://schemas.openxmlformats.org/officeDocument/2006/relationships/vmlDrawing" Target="../drawings/vmlDrawing23.vml"/><Relationship Id="rId6" Type="http://schemas.openxmlformats.org/officeDocument/2006/relationships/image" Target="../media/image4.emf"/><Relationship Id="rId5" Type="http://schemas.openxmlformats.org/officeDocument/2006/relationships/oleObject" Target="../embeddings/oleObject23.bin"/><Relationship Id="rId4"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27.jpeg"/><Relationship Id="rId2" Type="http://schemas.openxmlformats.org/officeDocument/2006/relationships/tags" Target="../tags/tag48.xml"/><Relationship Id="rId1" Type="http://schemas.openxmlformats.org/officeDocument/2006/relationships/vmlDrawing" Target="../drawings/vmlDrawing24.vml"/><Relationship Id="rId6" Type="http://schemas.openxmlformats.org/officeDocument/2006/relationships/image" Target="../media/image4.emf"/><Relationship Id="rId5" Type="http://schemas.openxmlformats.org/officeDocument/2006/relationships/oleObject" Target="../embeddings/oleObject24.bin"/><Relationship Id="rId4"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6.jpeg"/><Relationship Id="rId2" Type="http://schemas.openxmlformats.org/officeDocument/2006/relationships/tags" Target="../tags/tag50.xml"/><Relationship Id="rId1" Type="http://schemas.openxmlformats.org/officeDocument/2006/relationships/vmlDrawing" Target="../drawings/vmlDrawing25.vml"/><Relationship Id="rId6" Type="http://schemas.openxmlformats.org/officeDocument/2006/relationships/image" Target="../media/image4.emf"/><Relationship Id="rId5" Type="http://schemas.openxmlformats.org/officeDocument/2006/relationships/oleObject" Target="../embeddings/oleObject25.bin"/><Relationship Id="rId4"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2.xml"/><Relationship Id="rId1" Type="http://schemas.openxmlformats.org/officeDocument/2006/relationships/vmlDrawing" Target="../drawings/vmlDrawing26.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26.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28.jpeg"/><Relationship Id="rId2" Type="http://schemas.openxmlformats.org/officeDocument/2006/relationships/tags" Target="../tags/tag53.xml"/><Relationship Id="rId1" Type="http://schemas.openxmlformats.org/officeDocument/2006/relationships/vmlDrawing" Target="../drawings/vmlDrawing27.vml"/><Relationship Id="rId6" Type="http://schemas.openxmlformats.org/officeDocument/2006/relationships/image" Target="../media/image4.emf"/><Relationship Id="rId5" Type="http://schemas.openxmlformats.org/officeDocument/2006/relationships/oleObject" Target="../embeddings/oleObject27.bin"/><Relationship Id="rId4"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5.xml"/><Relationship Id="rId1" Type="http://schemas.openxmlformats.org/officeDocument/2006/relationships/vmlDrawing" Target="../drawings/vmlDrawing28.vml"/><Relationship Id="rId6" Type="http://schemas.openxmlformats.org/officeDocument/2006/relationships/image" Target="../media/image29.png"/><Relationship Id="rId5" Type="http://schemas.openxmlformats.org/officeDocument/2006/relationships/image" Target="../media/image4.emf"/><Relationship Id="rId4" Type="http://schemas.openxmlformats.org/officeDocument/2006/relationships/oleObject" Target="../embeddings/oleObject28.bin"/></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4.emf"/><Relationship Id="rId2" Type="http://schemas.openxmlformats.org/officeDocument/2006/relationships/tags" Target="../tags/tag56.xml"/><Relationship Id="rId1" Type="http://schemas.openxmlformats.org/officeDocument/2006/relationships/vmlDrawing" Target="../drawings/vmlDrawing29.vml"/><Relationship Id="rId6" Type="http://schemas.openxmlformats.org/officeDocument/2006/relationships/oleObject" Target="../embeddings/oleObject29.bin"/><Relationship Id="rId5" Type="http://schemas.openxmlformats.org/officeDocument/2006/relationships/image" Target="../media/image31.jpeg"/><Relationship Id="rId4"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34.jpeg"/><Relationship Id="rId2" Type="http://schemas.openxmlformats.org/officeDocument/2006/relationships/tags" Target="../tags/tag58.xml"/><Relationship Id="rId1" Type="http://schemas.openxmlformats.org/officeDocument/2006/relationships/vmlDrawing" Target="../drawings/vmlDrawing30.vml"/><Relationship Id="rId6" Type="http://schemas.openxmlformats.org/officeDocument/2006/relationships/image" Target="../media/image33.emf"/><Relationship Id="rId5" Type="http://schemas.openxmlformats.org/officeDocument/2006/relationships/oleObject" Target="../embeddings/oleObject30.bin"/><Relationship Id="rId4"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35.jpeg"/><Relationship Id="rId2" Type="http://schemas.openxmlformats.org/officeDocument/2006/relationships/tags" Target="../tags/tag60.xml"/><Relationship Id="rId1" Type="http://schemas.openxmlformats.org/officeDocument/2006/relationships/vmlDrawing" Target="../drawings/vmlDrawing31.vml"/><Relationship Id="rId6" Type="http://schemas.openxmlformats.org/officeDocument/2006/relationships/image" Target="../media/image4.emf"/><Relationship Id="rId5" Type="http://schemas.openxmlformats.org/officeDocument/2006/relationships/oleObject" Target="../embeddings/oleObject31.bin"/><Relationship Id="rId4"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3.xml"/><Relationship Id="rId7" Type="http://schemas.openxmlformats.org/officeDocument/2006/relationships/image" Target="../media/image36.jpeg"/><Relationship Id="rId2" Type="http://schemas.openxmlformats.org/officeDocument/2006/relationships/tags" Target="../tags/tag62.xml"/><Relationship Id="rId1" Type="http://schemas.openxmlformats.org/officeDocument/2006/relationships/vmlDrawing" Target="../drawings/vmlDrawing32.vml"/><Relationship Id="rId6" Type="http://schemas.openxmlformats.org/officeDocument/2006/relationships/image" Target="../media/image4.emf"/><Relationship Id="rId5" Type="http://schemas.openxmlformats.org/officeDocument/2006/relationships/oleObject" Target="../embeddings/oleObject32.bin"/><Relationship Id="rId4"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8.jpeg"/><Relationship Id="rId2" Type="http://schemas.openxmlformats.org/officeDocument/2006/relationships/tags" Target="../tags/tag64.xml"/><Relationship Id="rId1" Type="http://schemas.openxmlformats.org/officeDocument/2006/relationships/vmlDrawing" Target="../drawings/vmlDrawing33.vml"/><Relationship Id="rId6" Type="http://schemas.openxmlformats.org/officeDocument/2006/relationships/image" Target="../media/image4.emf"/><Relationship Id="rId5" Type="http://schemas.openxmlformats.org/officeDocument/2006/relationships/oleObject" Target="../embeddings/oleObject33.bin"/><Relationship Id="rId4"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37.jpeg"/><Relationship Id="rId2" Type="http://schemas.openxmlformats.org/officeDocument/2006/relationships/tags" Target="../tags/tag66.xml"/><Relationship Id="rId1" Type="http://schemas.openxmlformats.org/officeDocument/2006/relationships/vmlDrawing" Target="../drawings/vmlDrawing34.vml"/><Relationship Id="rId6" Type="http://schemas.openxmlformats.org/officeDocument/2006/relationships/image" Target="../media/image4.emf"/><Relationship Id="rId5" Type="http://schemas.openxmlformats.org/officeDocument/2006/relationships/oleObject" Target="../embeddings/oleObject34.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38.jpeg"/><Relationship Id="rId2" Type="http://schemas.openxmlformats.org/officeDocument/2006/relationships/tags" Target="../tags/tag68.xml"/><Relationship Id="rId1" Type="http://schemas.openxmlformats.org/officeDocument/2006/relationships/vmlDrawing" Target="../drawings/vmlDrawing35.vml"/><Relationship Id="rId6" Type="http://schemas.openxmlformats.org/officeDocument/2006/relationships/image" Target="../media/image4.emf"/><Relationship Id="rId5" Type="http://schemas.openxmlformats.org/officeDocument/2006/relationships/oleObject" Target="../embeddings/oleObject35.bin"/><Relationship Id="rId4"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0.xml"/><Relationship Id="rId1" Type="http://schemas.openxmlformats.org/officeDocument/2006/relationships/vmlDrawing" Target="../drawings/vmlDrawing36.vml"/><Relationship Id="rId6" Type="http://schemas.openxmlformats.org/officeDocument/2006/relationships/image" Target="../media/image28.jpeg"/><Relationship Id="rId5" Type="http://schemas.openxmlformats.org/officeDocument/2006/relationships/image" Target="../media/image4.emf"/><Relationship Id="rId4" Type="http://schemas.openxmlformats.org/officeDocument/2006/relationships/oleObject" Target="../embeddings/oleObject36.bin"/></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vmlDrawing" Target="../drawings/vmlDrawing37.vml"/><Relationship Id="rId5" Type="http://schemas.openxmlformats.org/officeDocument/2006/relationships/oleObject" Target="../embeddings/oleObject37.bin"/><Relationship Id="rId4"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s://federation-sts.accenture.com/adfs/ls/?wa=wsignin1.0&amp;wtrealm=https://bspaceext.accenture.com/&amp;wctx=https://bspaceext.accenture.com/sites/brandspace/_layouts/Authenticate.aspx?Source=/sites/brandspace" TargetMode="External"/><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4.xml"/><Relationship Id="rId1" Type="http://schemas.openxmlformats.org/officeDocument/2006/relationships/vmlDrawing" Target="../drawings/vmlDrawing39.vml"/><Relationship Id="rId6" Type="http://schemas.openxmlformats.org/officeDocument/2006/relationships/image" Target="../media/image39.jpeg"/><Relationship Id="rId5" Type="http://schemas.openxmlformats.org/officeDocument/2006/relationships/image" Target="../media/image4.emf"/><Relationship Id="rId4" Type="http://schemas.openxmlformats.org/officeDocument/2006/relationships/oleObject" Target="../embeddings/oleObject39.bin"/></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5.xml"/><Relationship Id="rId1" Type="http://schemas.openxmlformats.org/officeDocument/2006/relationships/vmlDrawing" Target="../drawings/vmlDrawing40.vml"/><Relationship Id="rId6" Type="http://schemas.openxmlformats.org/officeDocument/2006/relationships/image" Target="../media/image21.jpeg"/><Relationship Id="rId5" Type="http://schemas.openxmlformats.org/officeDocument/2006/relationships/image" Target="../media/image4.emf"/><Relationship Id="rId4" Type="http://schemas.openxmlformats.org/officeDocument/2006/relationships/oleObject" Target="../embeddings/oleObject40.bin"/></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6.xml"/><Relationship Id="rId1" Type="http://schemas.openxmlformats.org/officeDocument/2006/relationships/vmlDrawing" Target="../drawings/vmlDrawing41.vml"/><Relationship Id="rId6" Type="http://schemas.openxmlformats.org/officeDocument/2006/relationships/image" Target="../media/image24.jpeg"/><Relationship Id="rId5" Type="http://schemas.openxmlformats.org/officeDocument/2006/relationships/image" Target="../media/image4.emf"/><Relationship Id="rId4" Type="http://schemas.openxmlformats.org/officeDocument/2006/relationships/oleObject" Target="../embeddings/oleObject41.bin"/></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7.xml"/><Relationship Id="rId1" Type="http://schemas.openxmlformats.org/officeDocument/2006/relationships/vmlDrawing" Target="../drawings/vmlDrawing42.vml"/><Relationship Id="rId6" Type="http://schemas.openxmlformats.org/officeDocument/2006/relationships/image" Target="../media/image6.jpeg"/><Relationship Id="rId5" Type="http://schemas.openxmlformats.org/officeDocument/2006/relationships/image" Target="../media/image4.emf"/><Relationship Id="rId4" Type="http://schemas.openxmlformats.org/officeDocument/2006/relationships/oleObject" Target="../embeddings/oleObject42.bin"/></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8.xml"/><Relationship Id="rId1" Type="http://schemas.openxmlformats.org/officeDocument/2006/relationships/vmlDrawing" Target="../drawings/vmlDrawing43.vml"/><Relationship Id="rId6" Type="http://schemas.openxmlformats.org/officeDocument/2006/relationships/image" Target="../media/image29.png"/><Relationship Id="rId5" Type="http://schemas.openxmlformats.org/officeDocument/2006/relationships/image" Target="../media/image4.emf"/><Relationship Id="rId4" Type="http://schemas.openxmlformats.org/officeDocument/2006/relationships/oleObject" Target="../embeddings/oleObject43.bin"/></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9.jpeg"/><Relationship Id="rId2" Type="http://schemas.openxmlformats.org/officeDocument/2006/relationships/tags" Target="../tags/tag79.xml"/><Relationship Id="rId1" Type="http://schemas.openxmlformats.org/officeDocument/2006/relationships/vmlDrawing" Target="../drawings/vmlDrawing44.vml"/><Relationship Id="rId6" Type="http://schemas.openxmlformats.org/officeDocument/2006/relationships/image" Target="../media/image4.emf"/><Relationship Id="rId5" Type="http://schemas.openxmlformats.org/officeDocument/2006/relationships/oleObject" Target="../embeddings/oleObject44.bin"/><Relationship Id="rId4"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slideMaster" Target="../slideMasters/slideMaster4.xml"/><Relationship Id="rId7" Type="http://schemas.openxmlformats.org/officeDocument/2006/relationships/image" Target="../media/image44.emf"/><Relationship Id="rId2" Type="http://schemas.openxmlformats.org/officeDocument/2006/relationships/tags" Target="../tags/tag83.xml"/><Relationship Id="rId1" Type="http://schemas.openxmlformats.org/officeDocument/2006/relationships/vmlDrawing" Target="../drawings/vmlDrawing46.vml"/><Relationship Id="rId6" Type="http://schemas.openxmlformats.org/officeDocument/2006/relationships/image" Target="../media/image43.jpeg"/><Relationship Id="rId5" Type="http://schemas.openxmlformats.org/officeDocument/2006/relationships/image" Target="../media/image42.emf"/><Relationship Id="rId4" Type="http://schemas.openxmlformats.org/officeDocument/2006/relationships/oleObject" Target="../embeddings/oleObject46.bin"/><Relationship Id="rId9" Type="http://schemas.openxmlformats.org/officeDocument/2006/relationships/image" Target="../media/image46.png"/></Relationships>
</file>

<file path=ppt/slideLayouts/_rels/slideLayout167.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vmlDrawing" Target="../drawings/vmlDrawing47.vml"/><Relationship Id="rId6" Type="http://schemas.openxmlformats.org/officeDocument/2006/relationships/image" Target="../media/image42.emf"/><Relationship Id="rId5" Type="http://schemas.openxmlformats.org/officeDocument/2006/relationships/oleObject" Target="../embeddings/oleObject47.bin"/><Relationship Id="rId4"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vmlDrawing" Target="../drawings/vmlDrawing48.vml"/><Relationship Id="rId6" Type="http://schemas.openxmlformats.org/officeDocument/2006/relationships/image" Target="../media/image42.emf"/><Relationship Id="rId5" Type="http://schemas.openxmlformats.org/officeDocument/2006/relationships/oleObject" Target="../embeddings/oleObject48.bin"/><Relationship Id="rId4"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48.png"/><Relationship Id="rId2" Type="http://schemas.openxmlformats.org/officeDocument/2006/relationships/tags" Target="../tags/tag90.xml"/><Relationship Id="rId1" Type="http://schemas.openxmlformats.org/officeDocument/2006/relationships/vmlDrawing" Target="../drawings/vmlDrawing50.vml"/><Relationship Id="rId6" Type="http://schemas.openxmlformats.org/officeDocument/2006/relationships/image" Target="../media/image47.jpeg"/><Relationship Id="rId5" Type="http://schemas.openxmlformats.org/officeDocument/2006/relationships/image" Target="../media/image42.emf"/><Relationship Id="rId4" Type="http://schemas.openxmlformats.org/officeDocument/2006/relationships/oleObject" Target="../embeddings/oleObject50.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51.vml"/><Relationship Id="rId6" Type="http://schemas.openxmlformats.org/officeDocument/2006/relationships/image" Target="../media/image42.emf"/><Relationship Id="rId5" Type="http://schemas.openxmlformats.org/officeDocument/2006/relationships/oleObject" Target="../embeddings/oleObject51.bin"/><Relationship Id="rId4"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52.vml"/><Relationship Id="rId6" Type="http://schemas.openxmlformats.org/officeDocument/2006/relationships/image" Target="../media/image42.emf"/><Relationship Id="rId5" Type="http://schemas.openxmlformats.org/officeDocument/2006/relationships/oleObject" Target="../embeddings/oleObject52.bin"/><Relationship Id="rId4"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8.png"/><Relationship Id="rId2" Type="http://schemas.openxmlformats.org/officeDocument/2006/relationships/tags" Target="../tags/tag97.xml"/><Relationship Id="rId1" Type="http://schemas.openxmlformats.org/officeDocument/2006/relationships/vmlDrawing" Target="../drawings/vmlDrawing54.vml"/><Relationship Id="rId6" Type="http://schemas.openxmlformats.org/officeDocument/2006/relationships/image" Target="../media/image47.jpeg"/><Relationship Id="rId5" Type="http://schemas.openxmlformats.org/officeDocument/2006/relationships/image" Target="../media/image42.emf"/><Relationship Id="rId4" Type="http://schemas.openxmlformats.org/officeDocument/2006/relationships/oleObject" Target="../embeddings/oleObject54.bin"/></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vmlDrawing" Target="../drawings/vmlDrawing55.vml"/><Relationship Id="rId6" Type="http://schemas.openxmlformats.org/officeDocument/2006/relationships/image" Target="../media/image42.emf"/><Relationship Id="rId5" Type="http://schemas.openxmlformats.org/officeDocument/2006/relationships/oleObject" Target="../embeddings/oleObject55.bin"/><Relationship Id="rId4"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vmlDrawing" Target="../drawings/vmlDrawing56.vml"/><Relationship Id="rId6" Type="http://schemas.openxmlformats.org/officeDocument/2006/relationships/image" Target="../media/image42.emf"/><Relationship Id="rId5" Type="http://schemas.openxmlformats.org/officeDocument/2006/relationships/oleObject" Target="../embeddings/oleObject56.bin"/><Relationship Id="rId4"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8.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8.bin"/></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6.jpeg"/><Relationship Id="rId2" Type="http://schemas.openxmlformats.org/officeDocument/2006/relationships/tags" Target="../tags/tag19.xml"/><Relationship Id="rId1" Type="http://schemas.openxmlformats.org/officeDocument/2006/relationships/vmlDrawing" Target="../drawings/vmlDrawing9.vml"/><Relationship Id="rId6" Type="http://schemas.openxmlformats.org/officeDocument/2006/relationships/image" Target="../media/image4.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7.jpeg"/><Relationship Id="rId2" Type="http://schemas.openxmlformats.org/officeDocument/2006/relationships/tags" Target="../tags/tag21.xml"/><Relationship Id="rId1" Type="http://schemas.openxmlformats.org/officeDocument/2006/relationships/vmlDrawing" Target="../drawings/vmlDrawing10.vml"/><Relationship Id="rId6" Type="http://schemas.openxmlformats.org/officeDocument/2006/relationships/image" Target="../media/image4.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8.jpeg"/><Relationship Id="rId2" Type="http://schemas.openxmlformats.org/officeDocument/2006/relationships/tags" Target="../tags/tag23.xml"/><Relationship Id="rId1" Type="http://schemas.openxmlformats.org/officeDocument/2006/relationships/vmlDrawing" Target="../drawings/vmlDrawing11.vml"/><Relationship Id="rId6" Type="http://schemas.openxmlformats.org/officeDocument/2006/relationships/image" Target="../media/image4.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vmlDrawing" Target="../drawings/vmlDrawing13.vml"/><Relationship Id="rId5" Type="http://schemas.openxmlformats.org/officeDocument/2006/relationships/image" Target="../media/image4.emf"/><Relationship Id="rId4" Type="http://schemas.openxmlformats.org/officeDocument/2006/relationships/oleObject" Target="../embeddings/oleObject13.bin"/></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federation-sts.accenture.com/adfs/ls/?wa=wsignin1.0&amp;wtrealm=https://bspaceext.accenture.com/&amp;wctx=https://bspaceext.accenture.com/sites/brandspace/_layouts/Authenticate.aspx?Source=/sites/brandspace"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federation-sts.accenture.com/adfs/ls/?wa=wsignin1.0&amp;wtrealm=https://bspaceext.accenture.com/&amp;wctx=https://bspaceext.accenture.com/sites/brandspace/_layouts/Authenticate.aspx?Source=/sites/brandspace"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federation-sts.accenture.com/adfs/ls/?wa=wsignin1.0&amp;wtrealm=https://bspaceext.accenture.com/&amp;wctx=https://bspaceext.accenture.com/sites/brandspace/_layouts/Authenticate.aspx?Source=/sites/brandspace"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federation-sts.accenture.com/adfs/ls/?wa=wsignin1.0&amp;wtrealm=https://bspaceext.accenture.com/&amp;wctx=https://bspaceext.accenture.com/sites/brandspace/_layouts/Authenticate.aspx?Source=/sites/brandspace"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oleObject" Target="../embeddings/oleObject2.bin"/><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7.xml"/><Relationship Id="rId4" Type="http://schemas.openxmlformats.org/officeDocument/2006/relationships/tags" Target="../tags/tag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4.emf"/><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_Sea Green">
    <p:bg bwMode="auto">
      <p:bgPr>
        <a:solidFill>
          <a:schemeClr val="accent4"/>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ext uri="{D42A27DB-BD31-4B8C-83A1-F6EECF244321}">
                <p14:modId xmlns:p14="http://schemas.microsoft.com/office/powerpoint/2010/main" val="1934489237"/>
              </p:ext>
            </p:extLst>
          </p:nvPr>
        </p:nvGraphicFramePr>
        <p:xfrm>
          <a:off x="0" y="2"/>
          <a:ext cx="211612" cy="158751"/>
        </p:xfrm>
        <a:graphic>
          <a:graphicData uri="http://schemas.openxmlformats.org/presentationml/2006/ole">
            <mc:AlternateContent xmlns:mc="http://schemas.openxmlformats.org/markup-compatibility/2006">
              <mc:Choice xmlns:v="urn:schemas-microsoft-com:vml" Requires="v">
                <p:oleObj spid="_x0000_s2060" name="think-cell スライド" r:id="rId5" imgW="0" imgH="0" progId="TCLayout.ActiveDocument.1">
                  <p:embed/>
                </p:oleObj>
              </mc:Choice>
              <mc:Fallback>
                <p:oleObj name="think-cell スライド" r:id="rId5" imgW="0" imgH="0" progId="TCLayout.ActiveDocument.1">
                  <p:embed/>
                  <p:pic>
                    <p:nvPicPr>
                      <p:cNvPr id="14" name="Objekt 1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2"/>
                        <a:ext cx="211612"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正方形/長方形 1" hidden="1">
            <a:extLst>
              <a:ext uri="{FF2B5EF4-FFF2-40B4-BE49-F238E27FC236}">
                <a16:creationId xmlns:a16="http://schemas.microsoft.com/office/drawing/2014/main" id="{0D63C835-996C-4413-A754-FEC5C4E235F9}"/>
              </a:ext>
            </a:extLst>
          </p:cNvPr>
          <p:cNvSpPr/>
          <p:nvPr userDrawn="1">
            <p:custDataLst>
              <p:tags r:id="rId3"/>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ja-JP" sz="4800" b="1" i="0" u="none" strike="noStrike" kern="0" cap="none" spc="0" normalizeH="0" baseline="0" noProof="0" err="1">
              <a:ln>
                <a:noFill/>
              </a:ln>
              <a:solidFill>
                <a:sysClr val="windowText" lastClr="000000"/>
              </a:solidFill>
              <a:effectLst/>
              <a:uLnTx/>
              <a:uFillTx/>
              <a:latin typeface="Arial" pitchFamily="34" charset="0"/>
              <a:ea typeface="+mj-ea"/>
              <a:cs typeface="+mj-cs"/>
              <a:sym typeface="Arial" panose="020B0604020202020204" pitchFamily="34" charset="0"/>
            </a:endParaRPr>
          </a:p>
        </p:txBody>
      </p:sp>
      <p:sp>
        <p:nvSpPr>
          <p:cNvPr id="18" name="Titel 17"/>
          <p:cNvSpPr>
            <a:spLocks noGrp="1"/>
          </p:cNvSpPr>
          <p:nvPr>
            <p:ph type="title"/>
          </p:nvPr>
        </p:nvSpPr>
        <p:spPr>
          <a:xfrm>
            <a:off x="624259" y="1443039"/>
            <a:ext cx="10940317" cy="1323975"/>
          </a:xfrm>
        </p:spPr>
        <p:txBody>
          <a:bodyPr wrap="square" lIns="0" tIns="0" rIns="0" bIns="95983" anchor="t" anchorCtr="0">
            <a:noAutofit/>
          </a:bodyPr>
          <a:lstStyle>
            <a:lvl1pPr marL="0" indent="0" algn="l" rtl="0" eaLnBrk="1" fontAlgn="base" hangingPunct="1">
              <a:lnSpc>
                <a:spcPct val="100000"/>
              </a:lnSpc>
              <a:spcBef>
                <a:spcPts val="1066"/>
              </a:spcBef>
              <a:spcAft>
                <a:spcPct val="0"/>
              </a:spcAft>
              <a:buNone/>
              <a:defRPr sz="4800" b="1" i="0">
                <a:solidFill>
                  <a:srgbClr val="FFB500"/>
                </a:solidFill>
                <a:latin typeface="Arial"/>
              </a:defRPr>
            </a:lvl1pPr>
          </a:lstStyle>
          <a:p>
            <a:r>
              <a:rPr lang="en-US" noProof="0"/>
              <a:t>Click to edit Master title style</a:t>
            </a:r>
          </a:p>
        </p:txBody>
      </p:sp>
      <p:sp>
        <p:nvSpPr>
          <p:cNvPr id="6" name="AMC_Footer"/>
          <p:cNvSpPr txBox="1">
            <a:spLocks/>
          </p:cNvSpPr>
          <p:nvPr userDrawn="1"/>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ZA" sz="900" b="0" i="0" u="none" strike="noStrike" kern="1200" cap="none" spc="0" normalizeH="0" baseline="0" noProof="0">
                <a:ln>
                  <a:noFill/>
                </a:ln>
                <a:solidFill>
                  <a:srgbClr val="FFFFFF"/>
                </a:solidFill>
                <a:effectLst/>
                <a:uLnTx/>
                <a:uFillTx/>
                <a:latin typeface="+mn-lt"/>
                <a:ea typeface="+mn-ea"/>
                <a:cs typeface="Arial" pitchFamily="34" charset="0"/>
              </a:rPr>
              <a:t>Copyright © 2017 Accenture. All rights reserved. </a:t>
            </a:r>
            <a:endParaRPr kumimoji="0" lang="en-US" sz="900"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9" name="Inhaltsplatzhalter 13"/>
          <p:cNvSpPr txBox="1">
            <a:spLocks/>
          </p:cNvSpPr>
          <p:nvPr userDrawn="1"/>
        </p:nvSpPr>
        <p:spPr>
          <a:xfrm>
            <a:off x="11106709" y="6508170"/>
            <a:ext cx="452625"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r" defTabSz="1218987" rtl="0" eaLnBrk="1" fontAlgn="auto" latinLnBrk="0" hangingPunct="1">
              <a:lnSpc>
                <a:spcPct val="100000"/>
              </a:lnSpc>
              <a:spcBef>
                <a:spcPts val="0"/>
              </a:spcBef>
              <a:spcAft>
                <a:spcPts val="0"/>
              </a:spcAft>
              <a:buClrTx/>
              <a:buSzTx/>
              <a:buFontTx/>
              <a:buNone/>
              <a:tabLst/>
              <a:defRPr/>
            </a:pPr>
            <a:fld id="{EB578BD5-E3A8-4354-91BC-79CE4598B8D1}" type="slidenum">
              <a:rPr kumimoji="0" lang="en-US" sz="900" b="0" i="0" u="none" strike="noStrike" kern="1200" cap="none" spc="0" normalizeH="0" baseline="0" noProof="0" smtClean="0">
                <a:ln>
                  <a:noFill/>
                </a:ln>
                <a:solidFill>
                  <a:srgbClr val="FFFFFF"/>
                </a:solidFill>
                <a:effectLst/>
                <a:uLnTx/>
                <a:uFillTx/>
                <a:latin typeface="+mn-lt"/>
                <a:ea typeface="+mn-ea"/>
                <a:cs typeface="Arial" pitchFamily="34" charset="0"/>
              </a:rPr>
              <a:pPr marL="0" marR="0" lvl="0" indent="0" algn="r" defTabSz="121898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mn-lt"/>
              <a:ea typeface="+mn-ea"/>
              <a:cs typeface="Arial" pitchFamily="34" charset="0"/>
            </a:endParaRPr>
          </a:p>
        </p:txBody>
      </p:sp>
    </p:spTree>
    <p:extLst>
      <p:ext uri="{BB962C8B-B14F-4D97-AF65-F5344CB8AC3E}">
        <p14:creationId xmlns:p14="http://schemas.microsoft.com/office/powerpoint/2010/main" val="128006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Divider Slide Option 3_Sea Green">
    <p:bg bwMode="auto">
      <p:bgPr>
        <a:solidFill>
          <a:schemeClr val="accent4"/>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ext uri="{D42A27DB-BD31-4B8C-83A1-F6EECF244321}">
                <p14:modId xmlns:p14="http://schemas.microsoft.com/office/powerpoint/2010/main" val="3751214195"/>
              </p:ext>
            </p:extLst>
          </p:nvPr>
        </p:nvGraphicFramePr>
        <p:xfrm>
          <a:off x="0" y="2"/>
          <a:ext cx="211612" cy="158751"/>
        </p:xfrm>
        <a:graphic>
          <a:graphicData uri="http://schemas.openxmlformats.org/presentationml/2006/ole">
            <mc:AlternateContent xmlns:mc="http://schemas.openxmlformats.org/markup-compatibility/2006">
              <mc:Choice xmlns:v="urn:schemas-microsoft-com:vml" Requires="v">
                <p:oleObj spid="_x0000_s11276" name="think-cell スライド" r:id="rId5" imgW="0" imgH="0" progId="TCLayout.ActiveDocument.1">
                  <p:embed/>
                </p:oleObj>
              </mc:Choice>
              <mc:Fallback>
                <p:oleObj name="think-cell スライド" r:id="rId5" imgW="0" imgH="0" progId="TCLayout.ActiveDocument.1">
                  <p:embed/>
                  <p:pic>
                    <p:nvPicPr>
                      <p:cNvPr id="14" name="Objekt 1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2"/>
                        <a:ext cx="211612"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正方形/長方形 1" hidden="1">
            <a:extLst>
              <a:ext uri="{FF2B5EF4-FFF2-40B4-BE49-F238E27FC236}">
                <a16:creationId xmlns:a16="http://schemas.microsoft.com/office/drawing/2014/main" id="{969A4C57-572C-4CC8-B02C-0D65419F2552}"/>
              </a:ext>
            </a:extLst>
          </p:cNvPr>
          <p:cNvSpPr/>
          <p:nvPr userDrawn="1">
            <p:custDataLst>
              <p:tags r:id="rId3"/>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ja-JP" sz="4800" b="1" i="0" u="none" strike="noStrike" kern="0" cap="none" spc="0" normalizeH="0" baseline="0" noProof="0" err="1">
              <a:ln>
                <a:noFill/>
              </a:ln>
              <a:solidFill>
                <a:sysClr val="windowText" lastClr="000000"/>
              </a:solidFill>
              <a:effectLst/>
              <a:uLnTx/>
              <a:uFillTx/>
              <a:latin typeface="Arial" pitchFamily="34" charset="0"/>
              <a:ea typeface="+mj-ea"/>
              <a:cs typeface="+mj-cs"/>
              <a:sym typeface="Arial" panose="020B0604020202020204" pitchFamily="34" charset="0"/>
            </a:endParaRPr>
          </a:p>
        </p:txBody>
      </p:sp>
      <p:sp>
        <p:nvSpPr>
          <p:cNvPr id="18" name="Titel 17"/>
          <p:cNvSpPr>
            <a:spLocks noGrp="1"/>
          </p:cNvSpPr>
          <p:nvPr>
            <p:ph type="title"/>
          </p:nvPr>
        </p:nvSpPr>
        <p:spPr>
          <a:xfrm>
            <a:off x="624259" y="1443039"/>
            <a:ext cx="10940317" cy="1323975"/>
          </a:xfrm>
        </p:spPr>
        <p:txBody>
          <a:bodyPr wrap="square" lIns="0" tIns="0" rIns="0" bIns="95983" anchor="t" anchorCtr="0">
            <a:noAutofit/>
          </a:bodyPr>
          <a:lstStyle>
            <a:lvl1pPr marL="0" indent="0" algn="l" rtl="0" eaLnBrk="1" fontAlgn="base" hangingPunct="1">
              <a:lnSpc>
                <a:spcPct val="100000"/>
              </a:lnSpc>
              <a:spcBef>
                <a:spcPts val="1066"/>
              </a:spcBef>
              <a:spcAft>
                <a:spcPct val="0"/>
              </a:spcAft>
              <a:buNone/>
              <a:defRPr sz="4800" b="1" i="0">
                <a:solidFill>
                  <a:srgbClr val="FFB500"/>
                </a:solidFill>
                <a:latin typeface="Arial"/>
              </a:defRPr>
            </a:lvl1pPr>
          </a:lstStyle>
          <a:p>
            <a:r>
              <a:rPr lang="en-US" noProof="0"/>
              <a:t>Click to edit Master title style</a:t>
            </a:r>
          </a:p>
        </p:txBody>
      </p:sp>
      <p:sp>
        <p:nvSpPr>
          <p:cNvPr id="6" name="AMC_Footer"/>
          <p:cNvSpPr txBox="1">
            <a:spLocks/>
          </p:cNvSpPr>
          <p:nvPr userDrawn="1"/>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defTabSz="1218987">
              <a:defRPr/>
            </a:pPr>
            <a:r>
              <a:rPr lang="en-ZA" sz="900">
                <a:solidFill>
                  <a:srgbClr val="FFFFFF"/>
                </a:solidFill>
                <a:latin typeface="Arial"/>
                <a:cs typeface="Arial" pitchFamily="34" charset="0"/>
              </a:rPr>
              <a:t>Copyright © 2017 Accenture. All rights reserved. </a:t>
            </a:r>
            <a:endParaRPr lang="en-US" sz="900">
              <a:solidFill>
                <a:srgbClr val="FFFFFF"/>
              </a:solidFill>
              <a:latin typeface="Arial"/>
              <a:cs typeface="Arial" pitchFamily="34" charset="0"/>
            </a:endParaRPr>
          </a:p>
        </p:txBody>
      </p:sp>
      <p:sp>
        <p:nvSpPr>
          <p:cNvPr id="9" name="Inhaltsplatzhalter 13"/>
          <p:cNvSpPr txBox="1">
            <a:spLocks/>
          </p:cNvSpPr>
          <p:nvPr userDrawn="1"/>
        </p:nvSpPr>
        <p:spPr>
          <a:xfrm>
            <a:off x="11106709" y="6508170"/>
            <a:ext cx="452625"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lgn="r" defTabSz="1218987">
              <a:defRPr/>
            </a:pPr>
            <a:fld id="{EB578BD5-E3A8-4354-91BC-79CE4598B8D1}" type="slidenum">
              <a:rPr lang="en-US" sz="900" smtClean="0">
                <a:solidFill>
                  <a:srgbClr val="FFFFFF"/>
                </a:solidFill>
                <a:latin typeface="Arial"/>
                <a:cs typeface="Arial" pitchFamily="34" charset="0"/>
              </a:rPr>
              <a:pPr algn="r" defTabSz="1218987">
                <a:defRPr/>
              </a:pPr>
              <a:t>‹#›</a:t>
            </a:fld>
            <a:endParaRPr lang="en-US" sz="900">
              <a:solidFill>
                <a:srgbClr val="FFFFFF"/>
              </a:solidFill>
              <a:latin typeface="Arial"/>
              <a:cs typeface="Arial" pitchFamily="34" charset="0"/>
            </a:endParaRPr>
          </a:p>
        </p:txBody>
      </p:sp>
    </p:spTree>
    <p:extLst>
      <p:ext uri="{BB962C8B-B14F-4D97-AF65-F5344CB8AC3E}">
        <p14:creationId xmlns:p14="http://schemas.microsoft.com/office/powerpoint/2010/main" val="33555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_2Statements_White_SBlueStat">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1"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2"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3" name="Text Placeholder 4"/>
          <p:cNvSpPr>
            <a:spLocks noGrp="1"/>
          </p:cNvSpPr>
          <p:nvPr>
            <p:ph type="body" sz="quarter" idx="34"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8" name="Text Placeholder 4"/>
          <p:cNvSpPr>
            <a:spLocks noGrp="1"/>
          </p:cNvSpPr>
          <p:nvPr>
            <p:ph type="body" sz="quarter" idx="12" hasCustomPrompt="1"/>
          </p:nvPr>
        </p:nvSpPr>
        <p:spPr>
          <a:xfrm>
            <a:off x="1340376"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5"/>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
        <p:nvSpPr>
          <p:cNvPr id="14" name="Text Placeholder 4"/>
          <p:cNvSpPr>
            <a:spLocks noGrp="1"/>
          </p:cNvSpPr>
          <p:nvPr>
            <p:ph type="body" sz="quarter" idx="36" hasCustomPrompt="1"/>
          </p:nvPr>
        </p:nvSpPr>
        <p:spPr>
          <a:xfrm>
            <a:off x="7223321"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5"/>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Tree>
    <p:extLst>
      <p:ext uri="{BB962C8B-B14F-4D97-AF65-F5344CB8AC3E}">
        <p14:creationId xmlns:p14="http://schemas.microsoft.com/office/powerpoint/2010/main" val="1647033195"/>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2_2Statements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1"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8" name="Text Placeholder 4"/>
          <p:cNvSpPr>
            <a:spLocks noGrp="1"/>
          </p:cNvSpPr>
          <p:nvPr>
            <p:ph type="body" sz="quarter" idx="12" hasCustomPrompt="1"/>
          </p:nvPr>
        </p:nvSpPr>
        <p:spPr>
          <a:xfrm>
            <a:off x="1340376"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6">
                    <a:lumMod val="20000"/>
                    <a:lumOff val="8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
        <p:nvSpPr>
          <p:cNvPr id="12" name="Text Placeholder 4"/>
          <p:cNvSpPr>
            <a:spLocks noGrp="1"/>
          </p:cNvSpPr>
          <p:nvPr>
            <p:ph type="body" sz="quarter" idx="36" hasCustomPrompt="1"/>
          </p:nvPr>
        </p:nvSpPr>
        <p:spPr>
          <a:xfrm>
            <a:off x="7223321"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6">
                    <a:lumMod val="20000"/>
                    <a:lumOff val="8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Tree>
    <p:extLst>
      <p:ext uri="{BB962C8B-B14F-4D97-AF65-F5344CB8AC3E}">
        <p14:creationId xmlns:p14="http://schemas.microsoft.com/office/powerpoint/2010/main" val="3401365704"/>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2_2Statements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1"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8" name="Text Placeholder 4"/>
          <p:cNvSpPr>
            <a:spLocks noGrp="1"/>
          </p:cNvSpPr>
          <p:nvPr>
            <p:ph type="body" sz="quarter" idx="12" hasCustomPrompt="1"/>
          </p:nvPr>
        </p:nvSpPr>
        <p:spPr>
          <a:xfrm>
            <a:off x="1340376"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lumMod val="20000"/>
                    <a:lumOff val="8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
        <p:nvSpPr>
          <p:cNvPr id="12" name="Text Placeholder 4"/>
          <p:cNvSpPr>
            <a:spLocks noGrp="1"/>
          </p:cNvSpPr>
          <p:nvPr>
            <p:ph type="body" sz="quarter" idx="36" hasCustomPrompt="1"/>
          </p:nvPr>
        </p:nvSpPr>
        <p:spPr>
          <a:xfrm>
            <a:off x="7223321"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lumMod val="20000"/>
                    <a:lumOff val="8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Tree>
    <p:extLst>
      <p:ext uri="{BB962C8B-B14F-4D97-AF65-F5344CB8AC3E}">
        <p14:creationId xmlns:p14="http://schemas.microsoft.com/office/powerpoint/2010/main" val="3625397894"/>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2_2Statements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1"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8" name="Text Placeholder 4"/>
          <p:cNvSpPr>
            <a:spLocks noGrp="1"/>
          </p:cNvSpPr>
          <p:nvPr>
            <p:ph type="body" sz="quarter" idx="12" hasCustomPrompt="1"/>
          </p:nvPr>
        </p:nvSpPr>
        <p:spPr>
          <a:xfrm>
            <a:off x="1340376"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lumMod val="40000"/>
                    <a:lumOff val="6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
        <p:nvSpPr>
          <p:cNvPr id="12" name="Text Placeholder 4"/>
          <p:cNvSpPr>
            <a:spLocks noGrp="1"/>
          </p:cNvSpPr>
          <p:nvPr>
            <p:ph type="body" sz="quarter" idx="36" hasCustomPrompt="1"/>
          </p:nvPr>
        </p:nvSpPr>
        <p:spPr>
          <a:xfrm>
            <a:off x="7223321"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lumMod val="40000"/>
                    <a:lumOff val="6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Tree>
    <p:extLst>
      <p:ext uri="{BB962C8B-B14F-4D97-AF65-F5344CB8AC3E}">
        <p14:creationId xmlns:p14="http://schemas.microsoft.com/office/powerpoint/2010/main" val="2591804909"/>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3_Keypoint_IBlue">
    <p:bg>
      <p:bgPr>
        <a:solidFill>
          <a:schemeClr val="accent4"/>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646" y="2331879"/>
            <a:ext cx="11471094" cy="1096328"/>
          </a:xfrm>
        </p:spPr>
        <p:txBody>
          <a:bodyPr anchor="b">
            <a:spAutoFit/>
          </a:bodyPr>
          <a:lstStyle>
            <a:lvl1pPr algn="ctr">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MAIN TITLE at </a:t>
            </a:r>
            <a:br>
              <a:rPr lang="en-US"/>
            </a:br>
            <a:r>
              <a:rPr lang="en-US"/>
              <a:t>44pt min 36pt MAX 3 LINES</a:t>
            </a:r>
          </a:p>
        </p:txBody>
      </p:sp>
      <p:sp>
        <p:nvSpPr>
          <p:cNvPr id="5" name="Text Placeholder 3"/>
          <p:cNvSpPr>
            <a:spLocks noGrp="1"/>
          </p:cNvSpPr>
          <p:nvPr>
            <p:ph type="body" sz="quarter" idx="13" hasCustomPrompt="1"/>
          </p:nvPr>
        </p:nvSpPr>
        <p:spPr>
          <a:xfrm>
            <a:off x="355646" y="3496772"/>
            <a:ext cx="11471094" cy="1421599"/>
          </a:xfrm>
        </p:spPr>
        <p:txBody>
          <a:bodyPr>
            <a:spAutoFit/>
          </a:bodyPr>
          <a:lstStyle>
            <a:lvl1pPr algn="ctr">
              <a:defRPr sz="2799" cap="none" baseline="0">
                <a:solidFill>
                  <a:schemeClr val="accent6">
                    <a:lumMod val="40000"/>
                    <a:lumOff val="60000"/>
                  </a:schemeClr>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Insert sub-title maximum 3 lines to support </a:t>
            </a:r>
            <a:br>
              <a:rPr lang="en-US"/>
            </a:br>
            <a:r>
              <a:rPr lang="en-US"/>
              <a:t>main title. Text here should be 28pt, </a:t>
            </a:r>
            <a:br>
              <a:rPr lang="en-US"/>
            </a:br>
            <a:r>
              <a:rPr lang="en-US"/>
              <a:t>minimum 20pt and sentence case.</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6342606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3_Keypoint_White_APinkSub">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 y="787"/>
            <a:ext cx="12188171" cy="6856794"/>
          </a:xfrm>
          <a:prstGeom prst="rect">
            <a:avLst/>
          </a:prstGeom>
        </p:spPr>
      </p:pic>
      <p:sp>
        <p:nvSpPr>
          <p:cNvPr id="6" name="Text Placeholder 5"/>
          <p:cNvSpPr>
            <a:spLocks noGrp="1"/>
          </p:cNvSpPr>
          <p:nvPr>
            <p:ph type="body" sz="quarter" idx="12" hasCustomPrompt="1"/>
          </p:nvPr>
        </p:nvSpPr>
        <p:spPr>
          <a:xfrm>
            <a:off x="355646" y="2331879"/>
            <a:ext cx="11471094" cy="1096328"/>
          </a:xfrm>
        </p:spPr>
        <p:txBody>
          <a:bodyPr anchor="b">
            <a:spAutoFit/>
          </a:bodyPr>
          <a:lstStyle>
            <a:lvl1pPr algn="ctr">
              <a:lnSpc>
                <a:spcPct val="80000"/>
              </a:lnSpc>
              <a:spcBef>
                <a:spcPts val="0"/>
              </a:spcBef>
              <a:defRPr sz="43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MAIN TITLE at </a:t>
            </a:r>
            <a:br>
              <a:rPr lang="en-US"/>
            </a:br>
            <a:r>
              <a:rPr lang="en-US"/>
              <a:t>44pt min 36pt MAX 3 LINES</a:t>
            </a:r>
          </a:p>
        </p:txBody>
      </p:sp>
      <p:sp>
        <p:nvSpPr>
          <p:cNvPr id="5" name="Text Placeholder 3"/>
          <p:cNvSpPr>
            <a:spLocks noGrp="1"/>
          </p:cNvSpPr>
          <p:nvPr>
            <p:ph type="body" sz="quarter" idx="13" hasCustomPrompt="1"/>
          </p:nvPr>
        </p:nvSpPr>
        <p:spPr>
          <a:xfrm>
            <a:off x="355646" y="3496772"/>
            <a:ext cx="11471094" cy="1421599"/>
          </a:xfrm>
        </p:spPr>
        <p:txBody>
          <a:bodyPr>
            <a:spAutoFit/>
          </a:bodyPr>
          <a:lstStyle>
            <a:lvl1pPr algn="ctr">
              <a:defRPr sz="2799" cap="none" baseline="0">
                <a:solidFill>
                  <a:schemeClr val="accent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Insert sub-title maximum 3 lines to support </a:t>
            </a:r>
            <a:br>
              <a:rPr lang="en-US"/>
            </a:br>
            <a:r>
              <a:rPr lang="en-US"/>
              <a:t>main title. Text here should be 28pt, </a:t>
            </a:r>
            <a:br>
              <a:rPr lang="en-US"/>
            </a:br>
            <a:r>
              <a:rPr lang="en-US"/>
              <a:t>minimum 20pt and sentence case.</a:t>
            </a:r>
          </a:p>
        </p:txBody>
      </p:sp>
      <p:sp>
        <p:nvSpPr>
          <p:cNvPr id="7"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0"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8"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40723264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3_Keypoint_White_SBlueSub">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 y="787"/>
            <a:ext cx="12188171" cy="6856794"/>
          </a:xfrm>
          <a:prstGeom prst="rect">
            <a:avLst/>
          </a:prstGeom>
        </p:spPr>
      </p:pic>
      <p:sp>
        <p:nvSpPr>
          <p:cNvPr id="6" name="Text Placeholder 5"/>
          <p:cNvSpPr>
            <a:spLocks noGrp="1"/>
          </p:cNvSpPr>
          <p:nvPr>
            <p:ph type="body" sz="quarter" idx="12" hasCustomPrompt="1"/>
          </p:nvPr>
        </p:nvSpPr>
        <p:spPr>
          <a:xfrm>
            <a:off x="355646" y="2331879"/>
            <a:ext cx="11471094" cy="1096328"/>
          </a:xfrm>
        </p:spPr>
        <p:txBody>
          <a:bodyPr anchor="b">
            <a:spAutoFit/>
          </a:bodyPr>
          <a:lstStyle>
            <a:lvl1pPr algn="ctr">
              <a:lnSpc>
                <a:spcPct val="80000"/>
              </a:lnSpc>
              <a:spcBef>
                <a:spcPts val="0"/>
              </a:spcBef>
              <a:defRPr sz="43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MAIN TITLE at </a:t>
            </a:r>
            <a:br>
              <a:rPr lang="en-US"/>
            </a:br>
            <a:r>
              <a:rPr lang="en-US"/>
              <a:t>44pt min 36pt MAX 3 LINES</a:t>
            </a:r>
          </a:p>
        </p:txBody>
      </p:sp>
      <p:sp>
        <p:nvSpPr>
          <p:cNvPr id="5" name="Text Placeholder 3"/>
          <p:cNvSpPr>
            <a:spLocks noGrp="1"/>
          </p:cNvSpPr>
          <p:nvPr>
            <p:ph type="body" sz="quarter" idx="13" hasCustomPrompt="1"/>
          </p:nvPr>
        </p:nvSpPr>
        <p:spPr>
          <a:xfrm>
            <a:off x="355646" y="3496772"/>
            <a:ext cx="11471094" cy="1421599"/>
          </a:xfrm>
        </p:spPr>
        <p:txBody>
          <a:bodyPr>
            <a:spAutoFit/>
          </a:bodyPr>
          <a:lstStyle>
            <a:lvl1pPr algn="ctr">
              <a:defRPr sz="2799" cap="none" baseline="0">
                <a:solidFill>
                  <a:schemeClr val="accent5"/>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Insert sub-title maximum 3 lines to support </a:t>
            </a:r>
            <a:br>
              <a:rPr lang="en-US"/>
            </a:br>
            <a:r>
              <a:rPr lang="en-US"/>
              <a:t>main title. Text here should be 28pt, </a:t>
            </a:r>
            <a:br>
              <a:rPr lang="en-US"/>
            </a:br>
            <a:r>
              <a:rPr lang="en-US"/>
              <a:t>minimum 20pt and sentence case.</a:t>
            </a:r>
          </a:p>
        </p:txBody>
      </p:sp>
      <p:sp>
        <p:nvSpPr>
          <p:cNvPr id="7"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0"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8"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3545297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3_Keypoint_SBlue">
    <p:bg>
      <p:bgPr>
        <a:solidFill>
          <a:schemeClr val="accent5"/>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9571" cy="6857582"/>
          </a:xfrm>
          <a:prstGeom prst="rect">
            <a:avLst/>
          </a:prstGeom>
        </p:spPr>
      </p:pic>
      <p:sp>
        <p:nvSpPr>
          <p:cNvPr id="6" name="Text Placeholder 5"/>
          <p:cNvSpPr>
            <a:spLocks noGrp="1"/>
          </p:cNvSpPr>
          <p:nvPr>
            <p:ph type="body" sz="quarter" idx="12" hasCustomPrompt="1"/>
          </p:nvPr>
        </p:nvSpPr>
        <p:spPr>
          <a:xfrm>
            <a:off x="355646" y="2331879"/>
            <a:ext cx="11471094" cy="1096328"/>
          </a:xfrm>
        </p:spPr>
        <p:txBody>
          <a:bodyPr anchor="b">
            <a:spAutoFit/>
          </a:bodyPr>
          <a:lstStyle>
            <a:lvl1pPr algn="ctr">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MAIN TITLE at </a:t>
            </a:r>
            <a:br>
              <a:rPr lang="en-US"/>
            </a:br>
            <a:r>
              <a:rPr lang="en-US"/>
              <a:t>44pt min 36pt MAX 3 LINES</a:t>
            </a:r>
          </a:p>
        </p:txBody>
      </p:sp>
      <p:sp>
        <p:nvSpPr>
          <p:cNvPr id="5" name="Text Placeholder 3"/>
          <p:cNvSpPr>
            <a:spLocks noGrp="1"/>
          </p:cNvSpPr>
          <p:nvPr>
            <p:ph type="body" sz="quarter" idx="13" hasCustomPrompt="1"/>
          </p:nvPr>
        </p:nvSpPr>
        <p:spPr>
          <a:xfrm>
            <a:off x="355646" y="3496772"/>
            <a:ext cx="11471094" cy="1421599"/>
          </a:xfrm>
        </p:spPr>
        <p:txBody>
          <a:bodyPr>
            <a:spAutoFit/>
          </a:bodyPr>
          <a:lstStyle>
            <a:lvl1pPr algn="ctr">
              <a:defRPr sz="2799" cap="none" baseline="0">
                <a:solidFill>
                  <a:schemeClr val="accent6">
                    <a:lumMod val="20000"/>
                    <a:lumOff val="80000"/>
                  </a:schemeClr>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Insert sub-title maximum 3 lines to support </a:t>
            </a:r>
            <a:br>
              <a:rPr lang="en-US"/>
            </a:br>
            <a:r>
              <a:rPr lang="en-US"/>
              <a:t>main title. Text here should be 28pt, </a:t>
            </a:r>
            <a:br>
              <a:rPr lang="en-US"/>
            </a:br>
            <a:r>
              <a:rPr lang="en-US"/>
              <a:t>minimum 20pt and sentence case.</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5864413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3_Keypoint_APink">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8825" cy="6857162"/>
          </a:xfrm>
          <a:prstGeom prst="rect">
            <a:avLst/>
          </a:prstGeom>
        </p:spPr>
      </p:pic>
      <p:sp>
        <p:nvSpPr>
          <p:cNvPr id="6" name="Text Placeholder 5"/>
          <p:cNvSpPr>
            <a:spLocks noGrp="1"/>
          </p:cNvSpPr>
          <p:nvPr>
            <p:ph type="body" sz="quarter" idx="12" hasCustomPrompt="1"/>
          </p:nvPr>
        </p:nvSpPr>
        <p:spPr>
          <a:xfrm>
            <a:off x="355646" y="2331879"/>
            <a:ext cx="11471094" cy="1096328"/>
          </a:xfrm>
        </p:spPr>
        <p:txBody>
          <a:bodyPr anchor="b">
            <a:spAutoFit/>
          </a:bodyPr>
          <a:lstStyle>
            <a:lvl1pPr algn="ctr">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MAIN TITLE at </a:t>
            </a:r>
            <a:br>
              <a:rPr lang="en-US"/>
            </a:br>
            <a:r>
              <a:rPr lang="en-US"/>
              <a:t>44pt min 36pt MAX 3 LINES</a:t>
            </a:r>
          </a:p>
        </p:txBody>
      </p:sp>
      <p:sp>
        <p:nvSpPr>
          <p:cNvPr id="5" name="Text Placeholder 3"/>
          <p:cNvSpPr>
            <a:spLocks noGrp="1"/>
          </p:cNvSpPr>
          <p:nvPr>
            <p:ph type="body" sz="quarter" idx="13" hasCustomPrompt="1"/>
          </p:nvPr>
        </p:nvSpPr>
        <p:spPr>
          <a:xfrm>
            <a:off x="355646" y="3496772"/>
            <a:ext cx="11471094" cy="1421599"/>
          </a:xfrm>
        </p:spPr>
        <p:txBody>
          <a:bodyPr>
            <a:spAutoFit/>
          </a:bodyPr>
          <a:lstStyle>
            <a:lvl1pPr algn="ctr">
              <a:defRPr sz="2799" cap="none" baseline="0">
                <a:solidFill>
                  <a:schemeClr val="accent1">
                    <a:lumMod val="20000"/>
                    <a:lumOff val="80000"/>
                  </a:schemeClr>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Insert sub-title maximum 3 lines to support </a:t>
            </a:r>
            <a:br>
              <a:rPr lang="en-US"/>
            </a:br>
            <a:r>
              <a:rPr lang="en-US"/>
              <a:t>main title. Text here should be 28pt, </a:t>
            </a:r>
            <a:br>
              <a:rPr lang="en-US"/>
            </a:br>
            <a:r>
              <a:rPr lang="en-US"/>
              <a:t>minimum 20pt and sentence case.</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46608355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3_Keypoint_CRed">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9571" cy="6857582"/>
          </a:xfrm>
          <a:prstGeom prst="rect">
            <a:avLst/>
          </a:prstGeom>
        </p:spPr>
      </p:pic>
      <p:sp>
        <p:nvSpPr>
          <p:cNvPr id="6" name="Text Placeholder 5"/>
          <p:cNvSpPr>
            <a:spLocks noGrp="1"/>
          </p:cNvSpPr>
          <p:nvPr>
            <p:ph type="body" sz="quarter" idx="12" hasCustomPrompt="1"/>
          </p:nvPr>
        </p:nvSpPr>
        <p:spPr>
          <a:xfrm>
            <a:off x="355646" y="2331879"/>
            <a:ext cx="11471094" cy="1096328"/>
          </a:xfrm>
        </p:spPr>
        <p:txBody>
          <a:bodyPr anchor="b">
            <a:spAutoFit/>
          </a:bodyPr>
          <a:lstStyle>
            <a:lvl1pPr algn="ctr">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MAIN TITLE at </a:t>
            </a:r>
            <a:br>
              <a:rPr lang="en-US"/>
            </a:br>
            <a:r>
              <a:rPr lang="en-US"/>
              <a:t>44pt min 36pt MAX 3 LINES</a:t>
            </a:r>
          </a:p>
        </p:txBody>
      </p:sp>
      <p:sp>
        <p:nvSpPr>
          <p:cNvPr id="5" name="Text Placeholder 3"/>
          <p:cNvSpPr>
            <a:spLocks noGrp="1"/>
          </p:cNvSpPr>
          <p:nvPr>
            <p:ph type="body" sz="quarter" idx="13" hasCustomPrompt="1"/>
          </p:nvPr>
        </p:nvSpPr>
        <p:spPr>
          <a:xfrm>
            <a:off x="355646" y="3496772"/>
            <a:ext cx="11471094" cy="1421599"/>
          </a:xfrm>
        </p:spPr>
        <p:txBody>
          <a:bodyPr>
            <a:spAutoFit/>
          </a:bodyPr>
          <a:lstStyle>
            <a:lvl1pPr algn="ctr">
              <a:defRPr sz="2799" cap="none" baseline="0">
                <a:solidFill>
                  <a:schemeClr val="accent1">
                    <a:lumMod val="40000"/>
                    <a:lumOff val="60000"/>
                  </a:schemeClr>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Insert sub-title maximum 3 lines to support </a:t>
            </a:r>
            <a:br>
              <a:rPr lang="en-US"/>
            </a:br>
            <a:r>
              <a:rPr lang="en-US"/>
              <a:t>main title. Text here should be 28pt, </a:t>
            </a:r>
            <a:br>
              <a:rPr lang="en-US"/>
            </a:br>
            <a:r>
              <a:rPr lang="en-US"/>
              <a:t>minimum 20pt and sentence case.</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88884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4_Dark Gray">
    <p:bg bwMode="auto">
      <p:bgPr>
        <a:solidFill>
          <a:srgbClr val="666666"/>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ext uri="{D42A27DB-BD31-4B8C-83A1-F6EECF244321}">
                <p14:modId xmlns:p14="http://schemas.microsoft.com/office/powerpoint/2010/main" val="2962576919"/>
              </p:ext>
            </p:extLst>
          </p:nvPr>
        </p:nvGraphicFramePr>
        <p:xfrm>
          <a:off x="0" y="2"/>
          <a:ext cx="211612" cy="158751"/>
        </p:xfrm>
        <a:graphic>
          <a:graphicData uri="http://schemas.openxmlformats.org/presentationml/2006/ole">
            <mc:AlternateContent xmlns:mc="http://schemas.openxmlformats.org/markup-compatibility/2006">
              <mc:Choice xmlns:v="urn:schemas-microsoft-com:vml" Requires="v">
                <p:oleObj spid="_x0000_s12300" name="think-cell スライド" r:id="rId5" imgW="0" imgH="0" progId="TCLayout.ActiveDocument.1">
                  <p:embed/>
                </p:oleObj>
              </mc:Choice>
              <mc:Fallback>
                <p:oleObj name="think-cell スライド" r:id="rId5" imgW="0" imgH="0" progId="TCLayout.ActiveDocument.1">
                  <p:embed/>
                  <p:pic>
                    <p:nvPicPr>
                      <p:cNvPr id="14" name="Objekt 1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2"/>
                        <a:ext cx="211612"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正方形/長方形 1" hidden="1">
            <a:extLst>
              <a:ext uri="{FF2B5EF4-FFF2-40B4-BE49-F238E27FC236}">
                <a16:creationId xmlns:a16="http://schemas.microsoft.com/office/drawing/2014/main" id="{A09179B2-4D9C-41B8-B63E-E12D4D7F6A0C}"/>
              </a:ext>
            </a:extLst>
          </p:cNvPr>
          <p:cNvSpPr/>
          <p:nvPr userDrawn="1">
            <p:custDataLst>
              <p:tags r:id="rId3"/>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ja-JP" sz="4800" b="1" i="0" u="none" strike="noStrike" kern="0" cap="none" spc="0" normalizeH="0" baseline="0" noProof="0" err="1">
              <a:ln>
                <a:noFill/>
              </a:ln>
              <a:solidFill>
                <a:sysClr val="windowText" lastClr="000000"/>
              </a:solidFill>
              <a:effectLst/>
              <a:uLnTx/>
              <a:uFillTx/>
              <a:latin typeface="Arial" pitchFamily="34" charset="0"/>
              <a:ea typeface="+mj-ea"/>
              <a:cs typeface="+mj-cs"/>
              <a:sym typeface="Arial" panose="020B0604020202020204" pitchFamily="34" charset="0"/>
            </a:endParaRPr>
          </a:p>
        </p:txBody>
      </p:sp>
      <p:sp>
        <p:nvSpPr>
          <p:cNvPr id="18" name="Titel 17"/>
          <p:cNvSpPr>
            <a:spLocks noGrp="1"/>
          </p:cNvSpPr>
          <p:nvPr>
            <p:ph type="title"/>
          </p:nvPr>
        </p:nvSpPr>
        <p:spPr>
          <a:xfrm>
            <a:off x="624259" y="1443039"/>
            <a:ext cx="10940317" cy="1323975"/>
          </a:xfrm>
        </p:spPr>
        <p:txBody>
          <a:bodyPr wrap="square" lIns="0" tIns="0" rIns="0" bIns="95983" anchor="t" anchorCtr="0">
            <a:noAutofit/>
          </a:bodyPr>
          <a:lstStyle>
            <a:lvl1pPr marL="0" indent="0" algn="l" rtl="0" eaLnBrk="1" fontAlgn="base" hangingPunct="1">
              <a:lnSpc>
                <a:spcPct val="100000"/>
              </a:lnSpc>
              <a:spcBef>
                <a:spcPts val="1066"/>
              </a:spcBef>
              <a:spcAft>
                <a:spcPct val="0"/>
              </a:spcAft>
              <a:buNone/>
              <a:defRPr sz="4800" b="1" i="0">
                <a:solidFill>
                  <a:srgbClr val="FFB500"/>
                </a:solidFill>
                <a:latin typeface="Arial"/>
              </a:defRPr>
            </a:lvl1pPr>
          </a:lstStyle>
          <a:p>
            <a:r>
              <a:rPr lang="en-US" noProof="0"/>
              <a:t>Click to edit Master title style</a:t>
            </a:r>
          </a:p>
        </p:txBody>
      </p:sp>
      <p:sp>
        <p:nvSpPr>
          <p:cNvPr id="6" name="AMC_Footer"/>
          <p:cNvSpPr txBox="1">
            <a:spLocks/>
          </p:cNvSpPr>
          <p:nvPr userDrawn="1"/>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defTabSz="1218987">
              <a:defRPr/>
            </a:pPr>
            <a:r>
              <a:rPr lang="en-ZA" sz="900">
                <a:solidFill>
                  <a:srgbClr val="FFFFFF"/>
                </a:solidFill>
                <a:latin typeface="Arial"/>
                <a:cs typeface="Arial" pitchFamily="34" charset="0"/>
              </a:rPr>
              <a:t>Copyright © 2017 Accenture. All rights reserved. </a:t>
            </a:r>
            <a:endParaRPr lang="en-US" sz="900">
              <a:solidFill>
                <a:srgbClr val="FFFFFF"/>
              </a:solidFill>
              <a:latin typeface="Arial"/>
              <a:cs typeface="Arial" pitchFamily="34" charset="0"/>
            </a:endParaRPr>
          </a:p>
        </p:txBody>
      </p:sp>
      <p:sp>
        <p:nvSpPr>
          <p:cNvPr id="9" name="Inhaltsplatzhalter 13"/>
          <p:cNvSpPr txBox="1">
            <a:spLocks/>
          </p:cNvSpPr>
          <p:nvPr userDrawn="1"/>
        </p:nvSpPr>
        <p:spPr>
          <a:xfrm>
            <a:off x="11106709" y="6508170"/>
            <a:ext cx="452625"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lgn="r" defTabSz="1218987">
              <a:defRPr/>
            </a:pPr>
            <a:fld id="{EB578BD5-E3A8-4354-91BC-79CE4598B8D1}" type="slidenum">
              <a:rPr lang="en-US" sz="900" smtClean="0">
                <a:solidFill>
                  <a:srgbClr val="FFFFFF"/>
                </a:solidFill>
                <a:latin typeface="Arial"/>
                <a:cs typeface="Arial" pitchFamily="34" charset="0"/>
              </a:rPr>
              <a:pPr algn="r" defTabSz="1218987">
                <a:defRPr/>
              </a:pPr>
              <a:t>‹#›</a:t>
            </a:fld>
            <a:endParaRPr lang="en-US" sz="900">
              <a:solidFill>
                <a:srgbClr val="FFFFFF"/>
              </a:solidFill>
              <a:latin typeface="Arial"/>
              <a:cs typeface="Arial" pitchFamily="34" charset="0"/>
            </a:endParaRPr>
          </a:p>
        </p:txBody>
      </p:sp>
    </p:spTree>
    <p:extLst>
      <p:ext uri="{BB962C8B-B14F-4D97-AF65-F5344CB8AC3E}">
        <p14:creationId xmlns:p14="http://schemas.microsoft.com/office/powerpoint/2010/main" val="48444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4_Divider_LargeFont_Whit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 y="787"/>
            <a:ext cx="12188171" cy="6856794"/>
          </a:xfrm>
          <a:prstGeom prst="rect">
            <a:avLst/>
          </a:prstGeom>
        </p:spPr>
      </p:pic>
      <p:sp>
        <p:nvSpPr>
          <p:cNvPr id="6" name="Text Placeholder 5"/>
          <p:cNvSpPr>
            <a:spLocks noGrp="1"/>
          </p:cNvSpPr>
          <p:nvPr>
            <p:ph type="body" sz="quarter" idx="12" hasCustomPrompt="1"/>
          </p:nvPr>
        </p:nvSpPr>
        <p:spPr>
          <a:xfrm>
            <a:off x="355646" y="2681505"/>
            <a:ext cx="11471094" cy="1495000"/>
          </a:xfrm>
        </p:spPr>
        <p:txBody>
          <a:bodyPr anchor="ctr">
            <a:spAutoFit/>
          </a:bodyPr>
          <a:lstStyle>
            <a:lvl1pPr algn="ctr">
              <a:lnSpc>
                <a:spcPct val="80000"/>
              </a:lnSpc>
              <a:spcBef>
                <a:spcPts val="0"/>
              </a:spcBef>
              <a:defRPr sz="59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TITLE AT 60PT MIN 36PT MAX 3LINES</a:t>
            </a:r>
          </a:p>
        </p:txBody>
      </p:sp>
      <p:sp>
        <p:nvSpPr>
          <p:cNvPr id="9"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0"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5"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3769392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4_Divider_LargeFont_SYellow">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9571" cy="6857582"/>
          </a:xfrm>
          <a:prstGeom prst="rect">
            <a:avLst/>
          </a:prstGeom>
        </p:spPr>
      </p:pic>
      <p:sp>
        <p:nvSpPr>
          <p:cNvPr id="6" name="Text Placeholder 5"/>
          <p:cNvSpPr>
            <a:spLocks noGrp="1"/>
          </p:cNvSpPr>
          <p:nvPr>
            <p:ph type="body" sz="quarter" idx="12" hasCustomPrompt="1"/>
          </p:nvPr>
        </p:nvSpPr>
        <p:spPr>
          <a:xfrm>
            <a:off x="355646" y="2681504"/>
            <a:ext cx="11471094" cy="1495000"/>
          </a:xfrm>
        </p:spPr>
        <p:txBody>
          <a:bodyPr anchor="ctr">
            <a:spAutoFit/>
          </a:bodyPr>
          <a:lstStyle>
            <a:lvl1pPr algn="ctr">
              <a:lnSpc>
                <a:spcPct val="80000"/>
              </a:lnSpc>
              <a:spcBef>
                <a:spcPts val="0"/>
              </a:spcBef>
              <a:defRPr sz="5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TITLE AT 60PT MIN 36PT MAX 3LINES</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5"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207544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4_Divider_LargeFont_SBlu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9571" cy="6857582"/>
          </a:xfrm>
          <a:prstGeom prst="rect">
            <a:avLst/>
          </a:prstGeom>
        </p:spPr>
      </p:pic>
      <p:sp>
        <p:nvSpPr>
          <p:cNvPr id="6" name="Text Placeholder 5"/>
          <p:cNvSpPr>
            <a:spLocks noGrp="1"/>
          </p:cNvSpPr>
          <p:nvPr>
            <p:ph type="body" sz="quarter" idx="12" hasCustomPrompt="1"/>
          </p:nvPr>
        </p:nvSpPr>
        <p:spPr>
          <a:xfrm>
            <a:off x="355646" y="2681505"/>
            <a:ext cx="11471094" cy="1495000"/>
          </a:xfrm>
        </p:spPr>
        <p:txBody>
          <a:bodyPr anchor="ctr">
            <a:spAutoFit/>
          </a:bodyPr>
          <a:lstStyle>
            <a:lvl1pPr algn="ctr">
              <a:lnSpc>
                <a:spcPct val="80000"/>
              </a:lnSpc>
              <a:spcBef>
                <a:spcPts val="0"/>
              </a:spcBef>
              <a:defRPr sz="5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TITLE AT 60PT MIN 36PT MAX 3LINES</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5"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1687703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4_Divider_LargeFont_APink">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8825" cy="6857162"/>
          </a:xfrm>
          <a:prstGeom prst="rect">
            <a:avLst/>
          </a:prstGeom>
        </p:spPr>
      </p:pic>
      <p:sp>
        <p:nvSpPr>
          <p:cNvPr id="6" name="Text Placeholder 5"/>
          <p:cNvSpPr>
            <a:spLocks noGrp="1"/>
          </p:cNvSpPr>
          <p:nvPr>
            <p:ph type="body" sz="quarter" idx="12" hasCustomPrompt="1"/>
          </p:nvPr>
        </p:nvSpPr>
        <p:spPr>
          <a:xfrm>
            <a:off x="355646" y="2681505"/>
            <a:ext cx="11471094" cy="1495000"/>
          </a:xfrm>
        </p:spPr>
        <p:txBody>
          <a:bodyPr anchor="ctr">
            <a:spAutoFit/>
          </a:bodyPr>
          <a:lstStyle>
            <a:lvl1pPr algn="ctr">
              <a:lnSpc>
                <a:spcPct val="80000"/>
              </a:lnSpc>
              <a:spcBef>
                <a:spcPts val="0"/>
              </a:spcBef>
              <a:defRPr sz="5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TITLE AT 60PT MIN 36PT MAX 3LINES</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5"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0808364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4c_Divider_Whit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8825" cy="6857162"/>
          </a:xfrm>
          <a:prstGeom prst="rect">
            <a:avLst/>
          </a:prstGeom>
        </p:spPr>
      </p:pic>
      <p:sp>
        <p:nvSpPr>
          <p:cNvPr id="6" name="Text Placeholder 5"/>
          <p:cNvSpPr>
            <a:spLocks noGrp="1"/>
          </p:cNvSpPr>
          <p:nvPr>
            <p:ph type="body" sz="quarter" idx="12" hasCustomPrompt="1"/>
          </p:nvPr>
        </p:nvSpPr>
        <p:spPr>
          <a:xfrm>
            <a:off x="355646" y="618028"/>
            <a:ext cx="7542982" cy="1637890"/>
          </a:xfrm>
        </p:spPr>
        <p:txBody>
          <a:bodyPr wrap="square" anchor="t">
            <a:spAutoFit/>
          </a:bodyPr>
          <a:lstStyle>
            <a:lvl1pPr algn="l">
              <a:lnSpc>
                <a:spcPct val="80000"/>
              </a:lnSpc>
              <a:spcBef>
                <a:spcPts val="0"/>
              </a:spcBef>
              <a:defRPr sz="43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STATEMENT TEXT at 44pt minimum 36pt AS DOLESTOTATE</a:t>
            </a:r>
          </a:p>
        </p:txBody>
      </p:sp>
      <p:sp>
        <p:nvSpPr>
          <p:cNvPr id="9"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0"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5"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14951531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4c_Divider_SYellow">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9571" cy="6857582"/>
          </a:xfrm>
          <a:prstGeom prst="rect">
            <a:avLst/>
          </a:prstGeom>
        </p:spPr>
      </p:pic>
      <p:sp>
        <p:nvSpPr>
          <p:cNvPr id="6" name="Text Placeholder 5"/>
          <p:cNvSpPr>
            <a:spLocks noGrp="1"/>
          </p:cNvSpPr>
          <p:nvPr>
            <p:ph type="body" sz="quarter" idx="12" hasCustomPrompt="1"/>
          </p:nvPr>
        </p:nvSpPr>
        <p:spPr>
          <a:xfrm>
            <a:off x="355646" y="618028"/>
            <a:ext cx="7542982" cy="1637890"/>
          </a:xfrm>
        </p:spPr>
        <p:txBody>
          <a:bodyPr wrap="square" anchor="t">
            <a:spAutoFit/>
          </a:bodyPr>
          <a:lstStyle>
            <a:lvl1pPr algn="l">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STATEMENT TEXT at 44pt minimum 36pt AS DOLESTOTATE</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5"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5496458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c_Divider_SBlue">
    <p:bg>
      <p:bgPr>
        <a:solidFill>
          <a:schemeClr val="accent5"/>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9571" cy="6857582"/>
          </a:xfrm>
          <a:prstGeom prst="rect">
            <a:avLst/>
          </a:prstGeom>
        </p:spPr>
      </p:pic>
      <p:sp>
        <p:nvSpPr>
          <p:cNvPr id="6" name="Text Placeholder 5"/>
          <p:cNvSpPr>
            <a:spLocks noGrp="1"/>
          </p:cNvSpPr>
          <p:nvPr>
            <p:ph type="body" sz="quarter" idx="12" hasCustomPrompt="1"/>
          </p:nvPr>
        </p:nvSpPr>
        <p:spPr>
          <a:xfrm>
            <a:off x="355646" y="618028"/>
            <a:ext cx="7542982" cy="1637890"/>
          </a:xfrm>
        </p:spPr>
        <p:txBody>
          <a:bodyPr wrap="square" anchor="t">
            <a:spAutoFit/>
          </a:bodyPr>
          <a:lstStyle>
            <a:lvl1pPr algn="l">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STATEMENT TEXT at 44pt minimum 36pt AS DOLESTOTATE</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5"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8783061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4c_Divider_APink">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8825" cy="6857162"/>
          </a:xfrm>
          <a:prstGeom prst="rect">
            <a:avLst/>
          </a:prstGeom>
        </p:spPr>
      </p:pic>
      <p:sp>
        <p:nvSpPr>
          <p:cNvPr id="6" name="Text Placeholder 5"/>
          <p:cNvSpPr>
            <a:spLocks noGrp="1"/>
          </p:cNvSpPr>
          <p:nvPr>
            <p:ph type="body" sz="quarter" idx="12" hasCustomPrompt="1"/>
          </p:nvPr>
        </p:nvSpPr>
        <p:spPr>
          <a:xfrm>
            <a:off x="355646" y="618028"/>
            <a:ext cx="7542982" cy="1637890"/>
          </a:xfrm>
        </p:spPr>
        <p:txBody>
          <a:bodyPr wrap="square" anchor="t">
            <a:spAutoFit/>
          </a:bodyPr>
          <a:lstStyle>
            <a:lvl1pPr algn="l">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STATEMENT TEXT at 44pt minimum 36pt AS DOLESTOTATE</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5"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0706502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6b_iPadV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3" name="Text Placeholder 5"/>
          <p:cNvSpPr>
            <a:spLocks noGrp="1"/>
          </p:cNvSpPr>
          <p:nvPr>
            <p:ph type="body" sz="quarter" idx="34" hasCustomPrompt="1"/>
          </p:nvPr>
        </p:nvSpPr>
        <p:spPr>
          <a:xfrm>
            <a:off x="355646" y="1287165"/>
            <a:ext cx="4932642" cy="2076241"/>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STATEMENT AT 28PT AND UPPERCASE, MINIMUM 20PT. AS SE ENI OLESTOTATE CON RAERUM ES INI EREPUDI ODIT EHENDIAM EUM.</a:t>
            </a:r>
          </a:p>
        </p:txBody>
      </p:sp>
      <p:sp>
        <p:nvSpPr>
          <p:cNvPr id="15" name="Picture Placeholder 2"/>
          <p:cNvSpPr>
            <a:spLocks noGrp="1"/>
          </p:cNvSpPr>
          <p:nvPr>
            <p:ph type="pic" sz="quarter" idx="33" hasCustomPrompt="1"/>
          </p:nvPr>
        </p:nvSpPr>
        <p:spPr>
          <a:xfrm>
            <a:off x="6900214" y="1073798"/>
            <a:ext cx="3438448" cy="4552946"/>
          </a:xfrm>
          <a:solidFill>
            <a:schemeClr val="bg2">
              <a:lumMod val="20000"/>
              <a:lumOff val="80000"/>
            </a:schemeClr>
          </a:solidFill>
        </p:spPr>
        <p:txBody>
          <a:bodyPr lIns="0" tIns="1080000" anchor="t"/>
          <a:lstStyle>
            <a:lvl1pPr algn="ctr">
              <a:lnSpc>
                <a:spcPct val="110000"/>
              </a:lnSpc>
              <a:spcBef>
                <a:spcPts val="0"/>
              </a:spcBef>
              <a:defRPr sz="1200" baseline="0">
                <a:solidFill>
                  <a:schemeClr val="tx2"/>
                </a:solidFill>
              </a:defRPr>
            </a:lvl1pPr>
          </a:lstStyle>
          <a:p>
            <a:r>
              <a:rPr lang="en-AU"/>
              <a:t>INSERT 12.65 x 9.55CM</a:t>
            </a:r>
            <a:br>
              <a:rPr lang="en-AU"/>
            </a:br>
            <a:r>
              <a:rPr lang="en-AU"/>
              <a:t>OR 4.98” X 3.76” </a:t>
            </a:r>
            <a:br>
              <a:rPr lang="en-AU"/>
            </a:br>
            <a:r>
              <a:rPr lang="en-AU"/>
              <a:t>SCREENSHOT HERE</a:t>
            </a:r>
          </a:p>
        </p:txBody>
      </p:sp>
      <p:sp>
        <p:nvSpPr>
          <p:cNvPr id="9" name="Text Placeholder 4"/>
          <p:cNvSpPr>
            <a:spLocks noGrp="1"/>
          </p:cNvSpPr>
          <p:nvPr>
            <p:ph type="body" sz="quarter" idx="35"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pic>
        <p:nvPicPr>
          <p:cNvPr id="8" name="Picture 3" descr="\\Dloaudata01\dlohq\StudioJobs\Clients\Presentations\Accenture\Ellen C Marks - 15-4605 - Accenture Interactive template design Ph 1\Working Files\Final Images\Versions\Other Images\iPadAir2_V_high.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144"/>
          <a:stretch/>
        </p:blipFill>
        <p:spPr bwMode="auto">
          <a:xfrm>
            <a:off x="6504795" y="346549"/>
            <a:ext cx="4210598" cy="589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133880"/>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9_Quote_Image">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5" name="Title 1"/>
          <p:cNvSpPr>
            <a:spLocks noGrp="1"/>
          </p:cNvSpPr>
          <p:nvPr>
            <p:ph type="title" hasCustomPrompt="1"/>
          </p:nvPr>
        </p:nvSpPr>
        <p:spPr>
          <a:xfrm>
            <a:off x="355648" y="1287578"/>
            <a:ext cx="5580727" cy="1731199"/>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799" b="0" kern="1200" cap="all" baseline="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stStyle>
          <a:p>
            <a:r>
              <a:rPr lang="en-US"/>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1792235" y="3276929"/>
            <a:ext cx="4144140" cy="664643"/>
          </a:xfrm>
        </p:spPr>
        <p:txBody>
          <a:bodyPr>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lang="en-US" sz="1600" b="0" kern="1200" cap="all" baseline="0" dirty="0">
                <a:solidFill>
                  <a:schemeClr val="bg1">
                    <a:alpha val="50000"/>
                  </a:schemeClr>
                </a:solidFill>
                <a:latin typeface="+mj-lt"/>
                <a:ea typeface="Roboto" panose="02000000000000000000" pitchFamily="2" charset="0"/>
                <a:cs typeface="Arial" panose="020B0604020202020204" pitchFamily="34" charset="0"/>
              </a:defRPr>
            </a:lvl1pPr>
          </a:lstStyle>
          <a:p>
            <a:r>
              <a:rPr lang="en-US"/>
              <a:t>INSERT AUTHOR’S DETAILS HERE. UPPERCASE, maximum 3 lines </a:t>
            </a:r>
            <a:br>
              <a:rPr lang="en-US"/>
            </a:br>
            <a:r>
              <a:rPr lang="en-US"/>
              <a:t>AT 16PT, MINIMUM 14PT. </a:t>
            </a:r>
          </a:p>
        </p:txBody>
      </p:sp>
      <p:sp>
        <p:nvSpPr>
          <p:cNvPr id="1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486695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5_Ink Blue">
    <p:bg bwMode="auto">
      <p:bgPr>
        <a:solidFill>
          <a:srgbClr val="003344"/>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ext uri="{D42A27DB-BD31-4B8C-83A1-F6EECF244321}">
                <p14:modId xmlns:p14="http://schemas.microsoft.com/office/powerpoint/2010/main" val="366525261"/>
              </p:ext>
            </p:extLst>
          </p:nvPr>
        </p:nvGraphicFramePr>
        <p:xfrm>
          <a:off x="0" y="2"/>
          <a:ext cx="211612" cy="158751"/>
        </p:xfrm>
        <a:graphic>
          <a:graphicData uri="http://schemas.openxmlformats.org/presentationml/2006/ole">
            <mc:AlternateContent xmlns:mc="http://schemas.openxmlformats.org/markup-compatibility/2006">
              <mc:Choice xmlns:v="urn:schemas-microsoft-com:vml" Requires="v">
                <p:oleObj spid="_x0000_s13324" name="think-cell スライド" r:id="rId5" imgW="0" imgH="0" progId="TCLayout.ActiveDocument.1">
                  <p:embed/>
                </p:oleObj>
              </mc:Choice>
              <mc:Fallback>
                <p:oleObj name="think-cell スライド" r:id="rId5" imgW="0" imgH="0" progId="TCLayout.ActiveDocument.1">
                  <p:embed/>
                  <p:pic>
                    <p:nvPicPr>
                      <p:cNvPr id="14" name="Objekt 1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2"/>
                        <a:ext cx="211612"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正方形/長方形 1" hidden="1">
            <a:extLst>
              <a:ext uri="{FF2B5EF4-FFF2-40B4-BE49-F238E27FC236}">
                <a16:creationId xmlns:a16="http://schemas.microsoft.com/office/drawing/2014/main" id="{DBD5EDC7-8EF6-4CF7-BBB7-779277F3E5FC}"/>
              </a:ext>
            </a:extLst>
          </p:cNvPr>
          <p:cNvSpPr/>
          <p:nvPr userDrawn="1">
            <p:custDataLst>
              <p:tags r:id="rId3"/>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ja-JP" sz="4800" b="1" i="0" u="none" strike="noStrike" kern="0" cap="none" spc="0" normalizeH="0" baseline="0" noProof="0" err="1">
              <a:ln>
                <a:noFill/>
              </a:ln>
              <a:solidFill>
                <a:sysClr val="windowText" lastClr="000000"/>
              </a:solidFill>
              <a:effectLst/>
              <a:uLnTx/>
              <a:uFillTx/>
              <a:latin typeface="Arial" pitchFamily="34" charset="0"/>
              <a:ea typeface="+mj-ea"/>
              <a:cs typeface="+mj-cs"/>
              <a:sym typeface="Arial" panose="020B0604020202020204" pitchFamily="34" charset="0"/>
            </a:endParaRPr>
          </a:p>
        </p:txBody>
      </p:sp>
      <p:sp>
        <p:nvSpPr>
          <p:cNvPr id="18" name="Titel 17"/>
          <p:cNvSpPr>
            <a:spLocks noGrp="1"/>
          </p:cNvSpPr>
          <p:nvPr>
            <p:ph type="title"/>
          </p:nvPr>
        </p:nvSpPr>
        <p:spPr>
          <a:xfrm>
            <a:off x="624259" y="1443039"/>
            <a:ext cx="10940317" cy="1323975"/>
          </a:xfrm>
        </p:spPr>
        <p:txBody>
          <a:bodyPr wrap="square" lIns="0" tIns="0" rIns="0" bIns="95983" anchor="t" anchorCtr="0">
            <a:noAutofit/>
          </a:bodyPr>
          <a:lstStyle>
            <a:lvl1pPr marL="0" indent="0" algn="l" rtl="0" eaLnBrk="1" fontAlgn="base" hangingPunct="1">
              <a:lnSpc>
                <a:spcPct val="100000"/>
              </a:lnSpc>
              <a:spcBef>
                <a:spcPts val="1066"/>
              </a:spcBef>
              <a:spcAft>
                <a:spcPct val="0"/>
              </a:spcAft>
              <a:buNone/>
              <a:defRPr sz="4800" b="1" i="0">
                <a:solidFill>
                  <a:srgbClr val="FFB500"/>
                </a:solidFill>
                <a:latin typeface="Arial"/>
              </a:defRPr>
            </a:lvl1pPr>
          </a:lstStyle>
          <a:p>
            <a:r>
              <a:rPr lang="en-US" noProof="0"/>
              <a:t>Click to edit Master title style</a:t>
            </a:r>
          </a:p>
        </p:txBody>
      </p:sp>
      <p:sp>
        <p:nvSpPr>
          <p:cNvPr id="6" name="AMC_Footer"/>
          <p:cNvSpPr txBox="1">
            <a:spLocks/>
          </p:cNvSpPr>
          <p:nvPr userDrawn="1"/>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defTabSz="1218987">
              <a:defRPr/>
            </a:pPr>
            <a:r>
              <a:rPr lang="en-ZA" sz="900">
                <a:solidFill>
                  <a:srgbClr val="FFFFFF"/>
                </a:solidFill>
                <a:latin typeface="Arial"/>
                <a:cs typeface="Arial" pitchFamily="34" charset="0"/>
              </a:rPr>
              <a:t>Copyright © 2017 Accenture. All rights reserved. </a:t>
            </a:r>
            <a:endParaRPr lang="en-US" sz="900">
              <a:solidFill>
                <a:srgbClr val="FFFFFF"/>
              </a:solidFill>
              <a:latin typeface="Arial"/>
              <a:cs typeface="Arial" pitchFamily="34" charset="0"/>
            </a:endParaRPr>
          </a:p>
        </p:txBody>
      </p:sp>
      <p:sp>
        <p:nvSpPr>
          <p:cNvPr id="9" name="Inhaltsplatzhalter 13"/>
          <p:cNvSpPr txBox="1">
            <a:spLocks/>
          </p:cNvSpPr>
          <p:nvPr userDrawn="1"/>
        </p:nvSpPr>
        <p:spPr>
          <a:xfrm>
            <a:off x="11106709" y="6508170"/>
            <a:ext cx="452625"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lgn="r" defTabSz="1218987">
              <a:defRPr/>
            </a:pPr>
            <a:fld id="{EB578BD5-E3A8-4354-91BC-79CE4598B8D1}" type="slidenum">
              <a:rPr lang="en-US" sz="900" smtClean="0">
                <a:solidFill>
                  <a:srgbClr val="FFFFFF"/>
                </a:solidFill>
                <a:latin typeface="Arial"/>
                <a:cs typeface="Arial" pitchFamily="34" charset="0"/>
              </a:rPr>
              <a:pPr algn="r" defTabSz="1218987">
                <a:defRPr/>
              </a:pPr>
              <a:t>‹#›</a:t>
            </a:fld>
            <a:endParaRPr lang="en-US" sz="900">
              <a:solidFill>
                <a:srgbClr val="FFFFFF"/>
              </a:solidFill>
              <a:latin typeface="Arial"/>
              <a:cs typeface="Arial" pitchFamily="34" charset="0"/>
            </a:endParaRPr>
          </a:p>
        </p:txBody>
      </p:sp>
    </p:spTree>
    <p:extLst>
      <p:ext uri="{BB962C8B-B14F-4D97-AF65-F5344CB8AC3E}">
        <p14:creationId xmlns:p14="http://schemas.microsoft.com/office/powerpoint/2010/main" val="53893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9_Quote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6" name="Text Placeholder 5"/>
          <p:cNvSpPr>
            <a:spLocks noGrp="1"/>
          </p:cNvSpPr>
          <p:nvPr>
            <p:ph type="body" sz="quarter" idx="12" hasCustomPrompt="1"/>
          </p:nvPr>
        </p:nvSpPr>
        <p:spPr>
          <a:xfrm>
            <a:off x="877061" y="2272934"/>
            <a:ext cx="10428267"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QUOTE at 40pt min 36pt MAX 3 LINES AS SE ENIOLESTOTATE CON RAERUM ES INI EREPUDI ODIT EHENDIAM EUM.</a:t>
            </a:r>
          </a:p>
        </p:txBody>
      </p:sp>
      <p:sp>
        <p:nvSpPr>
          <p:cNvPr id="9" name="Text Placeholder 5"/>
          <p:cNvSpPr>
            <a:spLocks noGrp="1"/>
          </p:cNvSpPr>
          <p:nvPr>
            <p:ph type="body" sz="quarter" idx="35" hasCustomPrompt="1"/>
          </p:nvPr>
        </p:nvSpPr>
        <p:spPr>
          <a:xfrm>
            <a:off x="4903839" y="4543961"/>
            <a:ext cx="6401488"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6">
                    <a:lumMod val="40000"/>
                    <a:lumOff val="60000"/>
                  </a:schemeClr>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AUTHOR’S DETAILS HERE.</a:t>
            </a:r>
            <a:br>
              <a:rPr lang="en-US"/>
            </a:br>
            <a:r>
              <a:rPr lang="en-US"/>
              <a:t>UPPERCASE, maximum 3 lines at 16pt, MINIMUM 14PT. </a:t>
            </a:r>
          </a:p>
        </p:txBody>
      </p:sp>
      <p:sp>
        <p:nvSpPr>
          <p:cNvPr id="10"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6517462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9_Quote_White_APinkAuthor">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877061" y="2272934"/>
            <a:ext cx="10428267"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QUOTE at 40pt min 36pt MAX 3 LINES AS SE ENIOLESTOTATE CON RAERUM ES INI EREPUDI ODIT EHENDIAM EUM.</a:t>
            </a:r>
          </a:p>
        </p:txBody>
      </p:sp>
      <p:sp>
        <p:nvSpPr>
          <p:cNvPr id="9" name="Text Placeholder 5"/>
          <p:cNvSpPr>
            <a:spLocks noGrp="1"/>
          </p:cNvSpPr>
          <p:nvPr>
            <p:ph type="body" sz="quarter" idx="35" hasCustomPrompt="1"/>
          </p:nvPr>
        </p:nvSpPr>
        <p:spPr>
          <a:xfrm>
            <a:off x="4903838" y="4543961"/>
            <a:ext cx="6401634"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AUTHOR’S DETAILS HERE.</a:t>
            </a:r>
            <a:br>
              <a:rPr lang="en-US"/>
            </a:br>
            <a:r>
              <a:rPr lang="en-US"/>
              <a:t>UPPERCASE, maximum 3 lines at 16pt, MINIMUM 14PT. </a:t>
            </a:r>
          </a:p>
        </p:txBody>
      </p:sp>
      <p:sp>
        <p:nvSpPr>
          <p:cNvPr id="10"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1"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33165353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9_Quote_White_SBlueAuthor">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877061" y="2272934"/>
            <a:ext cx="10428267"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QUOTE at 40pt min 36pt MAX 3 LINES AS SE ENIOLESTOTATE CON RAERUM ES INI EREPUDI ODIT EHENDIAM EUM.</a:t>
            </a:r>
          </a:p>
        </p:txBody>
      </p:sp>
      <p:sp>
        <p:nvSpPr>
          <p:cNvPr id="9" name="Text Placeholder 5"/>
          <p:cNvSpPr>
            <a:spLocks noGrp="1"/>
          </p:cNvSpPr>
          <p:nvPr>
            <p:ph type="body" sz="quarter" idx="35" hasCustomPrompt="1"/>
          </p:nvPr>
        </p:nvSpPr>
        <p:spPr>
          <a:xfrm>
            <a:off x="4903838" y="4543961"/>
            <a:ext cx="6401634"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5"/>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AUTHOR’S DETAILS HERE.</a:t>
            </a:r>
            <a:br>
              <a:rPr lang="en-US"/>
            </a:br>
            <a:r>
              <a:rPr lang="en-US"/>
              <a:t>UPPERCASE, maximum 3 lines at 16pt, MINIMUM 14PT. </a:t>
            </a:r>
          </a:p>
        </p:txBody>
      </p:sp>
      <p:sp>
        <p:nvSpPr>
          <p:cNvPr id="10"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1"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2496721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9_Quote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6" name="Text Placeholder 5"/>
          <p:cNvSpPr>
            <a:spLocks noGrp="1"/>
          </p:cNvSpPr>
          <p:nvPr>
            <p:ph type="body" sz="quarter" idx="12" hasCustomPrompt="1"/>
          </p:nvPr>
        </p:nvSpPr>
        <p:spPr>
          <a:xfrm>
            <a:off x="877061" y="2272934"/>
            <a:ext cx="10428267"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QUOTE at 40pt min 36pt MAX 3 LINES AS SE ENIOLESTOTATE CON RAERUM ES INI EREPUDI ODIT EHENDIAM EUM.</a:t>
            </a:r>
          </a:p>
        </p:txBody>
      </p:sp>
      <p:sp>
        <p:nvSpPr>
          <p:cNvPr id="9" name="Text Placeholder 5"/>
          <p:cNvSpPr>
            <a:spLocks noGrp="1"/>
          </p:cNvSpPr>
          <p:nvPr>
            <p:ph type="body" sz="quarter" idx="35" hasCustomPrompt="1"/>
          </p:nvPr>
        </p:nvSpPr>
        <p:spPr>
          <a:xfrm>
            <a:off x="4903838" y="4543961"/>
            <a:ext cx="6401634"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6">
                    <a:lumMod val="20000"/>
                    <a:lumOff val="80000"/>
                  </a:schemeClr>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AUTHOR’S DETAILS HERE.</a:t>
            </a:r>
            <a:br>
              <a:rPr lang="en-US"/>
            </a:br>
            <a:r>
              <a:rPr lang="en-US"/>
              <a:t>UPPERCASE, maximum 3 lines at 16pt, MINIMUM 14PT. </a:t>
            </a:r>
          </a:p>
        </p:txBody>
      </p:sp>
      <p:sp>
        <p:nvSpPr>
          <p:cNvPr id="10"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9315054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9_Quote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6" name="Text Placeholder 5"/>
          <p:cNvSpPr>
            <a:spLocks noGrp="1"/>
          </p:cNvSpPr>
          <p:nvPr>
            <p:ph type="body" sz="quarter" idx="12" hasCustomPrompt="1"/>
          </p:nvPr>
        </p:nvSpPr>
        <p:spPr>
          <a:xfrm>
            <a:off x="877061" y="2272934"/>
            <a:ext cx="10428267"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QUOTE at 40pt min 36pt MAX 3 LINES AS SE ENIOLESTOTATE CON RAERUM ES INI EREPUDI ODIT EHENDIAM EUM.</a:t>
            </a:r>
          </a:p>
        </p:txBody>
      </p:sp>
      <p:sp>
        <p:nvSpPr>
          <p:cNvPr id="9" name="Text Placeholder 5"/>
          <p:cNvSpPr>
            <a:spLocks noGrp="1"/>
          </p:cNvSpPr>
          <p:nvPr>
            <p:ph type="body" sz="quarter" idx="35" hasCustomPrompt="1"/>
          </p:nvPr>
        </p:nvSpPr>
        <p:spPr>
          <a:xfrm>
            <a:off x="4903838" y="4543961"/>
            <a:ext cx="6401634"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1">
                    <a:lumMod val="20000"/>
                    <a:lumOff val="80000"/>
                  </a:schemeClr>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AUTHOR’S DETAILS HERE.</a:t>
            </a:r>
            <a:br>
              <a:rPr lang="en-US"/>
            </a:br>
            <a:r>
              <a:rPr lang="en-US"/>
              <a:t>UPPERCASE, maximum 3 lines at 16pt, MINIMUM 14PT. </a:t>
            </a:r>
          </a:p>
        </p:txBody>
      </p:sp>
      <p:sp>
        <p:nvSpPr>
          <p:cNvPr id="10"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4276819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9_Quote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6" name="Text Placeholder 5"/>
          <p:cNvSpPr>
            <a:spLocks noGrp="1"/>
          </p:cNvSpPr>
          <p:nvPr>
            <p:ph type="body" sz="quarter" idx="12" hasCustomPrompt="1"/>
          </p:nvPr>
        </p:nvSpPr>
        <p:spPr>
          <a:xfrm>
            <a:off x="877061" y="2272934"/>
            <a:ext cx="10428267"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QUOTE at 40pt min 36pt MAX 3 LINES AS SE ENIOLESTOTATE CON RAERUM ES INI EREPUDI ODIT EHENDIAM EUM.</a:t>
            </a:r>
          </a:p>
        </p:txBody>
      </p:sp>
      <p:sp>
        <p:nvSpPr>
          <p:cNvPr id="9" name="Text Placeholder 5"/>
          <p:cNvSpPr>
            <a:spLocks noGrp="1"/>
          </p:cNvSpPr>
          <p:nvPr>
            <p:ph type="body" sz="quarter" idx="35" hasCustomPrompt="1"/>
          </p:nvPr>
        </p:nvSpPr>
        <p:spPr>
          <a:xfrm>
            <a:off x="4903838" y="4545748"/>
            <a:ext cx="6401634"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1">
                    <a:lumMod val="40000"/>
                    <a:lumOff val="60000"/>
                  </a:schemeClr>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AUTHOR’S DETAILS HERE.</a:t>
            </a:r>
            <a:br>
              <a:rPr lang="en-US"/>
            </a:br>
            <a:r>
              <a:rPr lang="en-US"/>
              <a:t>UPPERCASE, maximum 3 lines at 16pt, MINIMUM 14PT. </a:t>
            </a:r>
          </a:p>
        </p:txBody>
      </p:sp>
      <p:sp>
        <p:nvSpPr>
          <p:cNvPr id="10"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30759175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0_StandardCredential_Image">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8" name="Text Placeholder 4"/>
          <p:cNvSpPr>
            <a:spLocks noGrp="1"/>
          </p:cNvSpPr>
          <p:nvPr>
            <p:ph type="body" sz="quarter" idx="30" hasCustomPrompt="1"/>
          </p:nvPr>
        </p:nvSpPr>
        <p:spPr>
          <a:xfrm>
            <a:off x="356447" y="6333965"/>
            <a:ext cx="1927479" cy="331611"/>
          </a:xfrm>
          <a:ln>
            <a:solidFill>
              <a:schemeClr val="bg1"/>
            </a:solidFill>
          </a:ln>
        </p:spPr>
        <p:txBody>
          <a:bodyPr wrap="none" lIns="144000" tIns="72000" rIns="144000" bIns="72000" anchor="ctr">
            <a:spAutoFit/>
          </a:bodyPr>
          <a:lstStyle>
            <a:lvl1pPr>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9" name="Text Placeholder 4"/>
          <p:cNvSpPr>
            <a:spLocks noGrp="1"/>
          </p:cNvSpPr>
          <p:nvPr>
            <p:ph type="body" sz="quarter" idx="12" hasCustomPrompt="1"/>
          </p:nvPr>
        </p:nvSpPr>
        <p:spPr>
          <a:xfrm>
            <a:off x="356446" y="300893"/>
            <a:ext cx="4140539" cy="553870"/>
          </a:xfrm>
        </p:spPr>
        <p:txBody>
          <a:bodyPr anchor="b">
            <a:noAutofit/>
          </a:bodyPr>
          <a:lstStyle>
            <a:lvl1pPr algn="l" rtl="0" fontAlgn="base">
              <a:lnSpc>
                <a:spcPct val="90000"/>
              </a:lnSpc>
              <a:spcBef>
                <a:spcPct val="0"/>
              </a:spcBef>
              <a:spcAft>
                <a:spcPts val="0"/>
              </a:spcAft>
              <a:defRPr lang="en-US" sz="1800" kern="1200" cap="all" baseline="0" dirty="0">
                <a:solidFill>
                  <a:srgbClr val="FFFFFF"/>
                </a:solidFill>
                <a:latin typeface="Arial" charset="0"/>
                <a:ea typeface="+mn-ea"/>
                <a:cs typeface="Arial" charset="0"/>
              </a:defRPr>
            </a:lvl1pPr>
          </a:lstStyle>
          <a:p>
            <a:r>
              <a:rPr lang="en-AU"/>
              <a:t>INSERT CLIENT NAME </a:t>
            </a:r>
            <a:br>
              <a:rPr lang="en-AU"/>
            </a:br>
            <a:r>
              <a:rPr lang="en-AU"/>
              <a:t>OR DESCRIPTION</a:t>
            </a:r>
            <a:endParaRPr lang="en-GB"/>
          </a:p>
        </p:txBody>
      </p:sp>
      <p:sp>
        <p:nvSpPr>
          <p:cNvPr id="14" name="Content Placeholder 14"/>
          <p:cNvSpPr>
            <a:spLocks noGrp="1"/>
          </p:cNvSpPr>
          <p:nvPr>
            <p:ph sz="quarter" idx="24" hasCustomPrompt="1"/>
          </p:nvPr>
        </p:nvSpPr>
        <p:spPr>
          <a:xfrm>
            <a:off x="356446" y="2780239"/>
            <a:ext cx="4140539" cy="812342"/>
          </a:xfrm>
        </p:spPr>
        <p:txBody>
          <a:bodyPr>
            <a:spAutoFit/>
          </a:bodyPr>
          <a:lstStyle>
            <a:lvl1pPr algn="l" rtl="0" fontAlgn="base">
              <a:lnSpc>
                <a:spcPct val="110000"/>
              </a:lnSpc>
              <a:spcBef>
                <a:spcPts val="1200"/>
              </a:spcBef>
              <a:spcAft>
                <a:spcPct val="0"/>
              </a:spcAft>
              <a:defRPr lang="en-US" sz="1600" kern="1200" dirty="0" smtClean="0">
                <a:solidFill>
                  <a:srgbClr val="FFFFFF"/>
                </a:solidFill>
                <a:latin typeface="Arial" charset="0"/>
                <a:ea typeface="+mn-ea"/>
                <a:cs typeface="Arial" charset="0"/>
              </a:defRPr>
            </a:lvl1pPr>
            <a:lvl2pPr algn="l" rtl="0" fontAlgn="base">
              <a:lnSpc>
                <a:spcPct val="110000"/>
              </a:lnSpc>
              <a:spcBef>
                <a:spcPts val="1200"/>
              </a:spcBef>
              <a:spcAft>
                <a:spcPct val="0"/>
              </a:spcAft>
              <a:defRPr lang="en-US" sz="1600" kern="1200" dirty="0" smtClean="0">
                <a:solidFill>
                  <a:srgbClr val="FFFFFF"/>
                </a:solidFill>
                <a:latin typeface="Arial" charset="0"/>
                <a:ea typeface="+mn-ea"/>
                <a:cs typeface="Arial" charset="0"/>
              </a:defRPr>
            </a:lvl2pPr>
            <a:lvl3pPr algn="l" rtl="0" fontAlgn="base">
              <a:lnSpc>
                <a:spcPct val="110000"/>
              </a:lnSpc>
              <a:spcBef>
                <a:spcPts val="1200"/>
              </a:spcBef>
              <a:spcAft>
                <a:spcPct val="0"/>
              </a:spcAft>
              <a:defRPr lang="en-US" sz="1600" kern="1200" dirty="0" smtClean="0">
                <a:solidFill>
                  <a:srgbClr val="FFFFFF"/>
                </a:solidFill>
                <a:latin typeface="Arial" charset="0"/>
                <a:ea typeface="+mn-ea"/>
                <a:cs typeface="Arial" charset="0"/>
              </a:defRPr>
            </a:lvl3pPr>
            <a:lvl4pPr algn="l" rtl="0" fontAlgn="base">
              <a:lnSpc>
                <a:spcPct val="110000"/>
              </a:lnSpc>
              <a:spcBef>
                <a:spcPts val="1200"/>
              </a:spcBef>
              <a:spcAft>
                <a:spcPct val="0"/>
              </a:spcAft>
              <a:defRPr lang="en-US" sz="1600" kern="1200" dirty="0" smtClean="0">
                <a:solidFill>
                  <a:srgbClr val="FFFFFF"/>
                </a:solidFill>
                <a:latin typeface="Arial" charset="0"/>
                <a:ea typeface="+mn-ea"/>
                <a:cs typeface="Arial" charset="0"/>
              </a:defRPr>
            </a:lvl4pPr>
            <a:lvl5pPr algn="l" rtl="0" fontAlgn="base">
              <a:lnSpc>
                <a:spcPct val="110000"/>
              </a:lnSpc>
              <a:spcBef>
                <a:spcPts val="1200"/>
              </a:spcBef>
              <a:spcAft>
                <a:spcPct val="0"/>
              </a:spcAft>
              <a:defRPr lang="en-US" sz="1600" kern="1200" dirty="0">
                <a:solidFill>
                  <a:srgbClr val="FFFFFF"/>
                </a:solidFill>
                <a:latin typeface="Arial" charset="0"/>
                <a:ea typeface="+mn-ea"/>
                <a:cs typeface="Arial" charset="0"/>
              </a:defRPr>
            </a:lvl5pPr>
          </a:lstStyle>
          <a:p>
            <a:pPr lvl="0"/>
            <a:r>
              <a:rPr lang="en-AU"/>
              <a:t>Insert short description of client challenge, solution provided, outcomes delivered, min 14pt font with paragraph spacing 1.1</a:t>
            </a:r>
          </a:p>
        </p:txBody>
      </p:sp>
      <p:sp>
        <p:nvSpPr>
          <p:cNvPr id="15" name="Title 1"/>
          <p:cNvSpPr>
            <a:spLocks noGrp="1"/>
          </p:cNvSpPr>
          <p:nvPr>
            <p:ph type="title" hasCustomPrompt="1"/>
          </p:nvPr>
        </p:nvSpPr>
        <p:spPr>
          <a:xfrm>
            <a:off x="356446" y="1299411"/>
            <a:ext cx="4140539" cy="1378520"/>
          </a:xfrm>
        </p:spPr>
        <p:txBody>
          <a:bodyPr tIns="0">
            <a:spAutoFit/>
          </a:bodyPr>
          <a:lstStyle>
            <a:lvl1pPr algn="l">
              <a:defRPr sz="2799"/>
            </a:lvl1pPr>
          </a:lstStyle>
          <a:p>
            <a:r>
              <a:rPr lang="en-US"/>
              <a:t>SHORT HEADLINE OF VALUE/SOLUTION DELIVERED AT 28PT, MAX 4 LINES</a:t>
            </a:r>
            <a:endParaRPr lang="en-AU"/>
          </a:p>
        </p:txBody>
      </p:sp>
    </p:spTree>
    <p:extLst>
      <p:ext uri="{BB962C8B-B14F-4D97-AF65-F5344CB8AC3E}">
        <p14:creationId xmlns:p14="http://schemas.microsoft.com/office/powerpoint/2010/main" val="345433080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1_DetailedCredential_Image">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1" name="Content Placeholder 7"/>
          <p:cNvSpPr>
            <a:spLocks noGrp="1"/>
          </p:cNvSpPr>
          <p:nvPr>
            <p:ph sz="quarter" idx="11" hasCustomPrompt="1"/>
          </p:nvPr>
        </p:nvSpPr>
        <p:spPr>
          <a:xfrm>
            <a:off x="360050" y="2357455"/>
            <a:ext cx="2646344" cy="3599167"/>
          </a:xfrm>
        </p:spPr>
        <p:txBody>
          <a:bodyPr/>
          <a:lstStyle>
            <a:lvl1pPr>
              <a:lnSpc>
                <a:spcPct val="110000"/>
              </a:lnSpc>
              <a:defRPr sz="2000" baseline="0">
                <a:solidFill>
                  <a:schemeClr val="bg1"/>
                </a:solidFill>
                <a:latin typeface="Arial" panose="020B0604020202020204" pitchFamily="34" charset="0"/>
                <a:ea typeface="Roboto" panose="02000000000000000000" pitchFamily="2" charset="0"/>
              </a:defRPr>
            </a:lvl1pPr>
            <a:lvl2pPr>
              <a:lnSpc>
                <a:spcPct val="110000"/>
              </a:lnSpc>
              <a:defRPr>
                <a:solidFill>
                  <a:schemeClr val="bg1"/>
                </a:solidFill>
                <a:latin typeface="Arial" panose="020B0604020202020204" pitchFamily="34" charset="0"/>
                <a:ea typeface="Roboto" panose="02000000000000000000" pitchFamily="2" charset="0"/>
              </a:defRPr>
            </a:lvl2pPr>
            <a:lvl3pPr>
              <a:lnSpc>
                <a:spcPct val="110000"/>
              </a:lnSpc>
              <a:defRPr>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AU"/>
              <a:t>Insert text maximum lines to the bottom of this text box, minimum 14pt font size with paragraph spacing 1.1</a:t>
            </a:r>
          </a:p>
          <a:p>
            <a:r>
              <a:rPr lang="en-AU" err="1"/>
              <a:t>Sequisit</a:t>
            </a:r>
            <a:r>
              <a:rPr lang="en-AU"/>
              <a:t> as </a:t>
            </a:r>
            <a:r>
              <a:rPr lang="en-AU" err="1"/>
              <a:t>quatem</a:t>
            </a:r>
            <a:r>
              <a:rPr lang="en-AU"/>
              <a:t> quam, </a:t>
            </a:r>
            <a:r>
              <a:rPr lang="en-AU" err="1"/>
              <a:t>expliamet</a:t>
            </a:r>
            <a:r>
              <a:rPr lang="en-AU"/>
              <a:t> </a:t>
            </a:r>
            <a:r>
              <a:rPr lang="en-AU" err="1"/>
              <a:t>porepud</a:t>
            </a:r>
            <a:r>
              <a:rPr lang="en-AU"/>
              <a:t> </a:t>
            </a:r>
            <a:r>
              <a:rPr lang="en-AU" err="1"/>
              <a:t>aestibuste</a:t>
            </a:r>
            <a:r>
              <a:rPr lang="en-AU"/>
              <a:t> </a:t>
            </a:r>
            <a:r>
              <a:rPr lang="en-AU" err="1"/>
              <a:t>cuptat</a:t>
            </a:r>
            <a:r>
              <a:rPr lang="en-AU"/>
              <a:t> </a:t>
            </a:r>
            <a:r>
              <a:rPr lang="en-AU" err="1"/>
              <a:t>ellaborit</a:t>
            </a:r>
            <a:r>
              <a:rPr lang="en-AU"/>
              <a:t> </a:t>
            </a:r>
            <a:r>
              <a:rPr lang="en-AU" err="1"/>
              <a:t>ut</a:t>
            </a:r>
            <a:r>
              <a:rPr lang="en-AU"/>
              <a:t> </a:t>
            </a:r>
            <a:r>
              <a:rPr lang="en-AU" err="1"/>
              <a:t>ut</a:t>
            </a:r>
            <a:r>
              <a:rPr lang="en-AU"/>
              <a:t> as </a:t>
            </a:r>
            <a:r>
              <a:rPr lang="en-AU" err="1"/>
              <a:t>dolo</a:t>
            </a:r>
            <a:r>
              <a:rPr lang="en-AU"/>
              <a:t> </a:t>
            </a:r>
            <a:r>
              <a:rPr lang="en-AU" err="1"/>
              <a:t>duci</a:t>
            </a:r>
            <a:r>
              <a:rPr lang="en-AU"/>
              <a:t> unto.</a:t>
            </a:r>
          </a:p>
        </p:txBody>
      </p:sp>
      <p:sp>
        <p:nvSpPr>
          <p:cNvPr id="12" name="Content Placeholder 7"/>
          <p:cNvSpPr>
            <a:spLocks noGrp="1"/>
          </p:cNvSpPr>
          <p:nvPr>
            <p:ph sz="quarter" idx="17" hasCustomPrompt="1"/>
          </p:nvPr>
        </p:nvSpPr>
        <p:spPr>
          <a:xfrm>
            <a:off x="6240816" y="2357455"/>
            <a:ext cx="2646344" cy="3599167"/>
          </a:xfrm>
        </p:spPr>
        <p:txBody>
          <a:bodyPr/>
          <a:lstStyle>
            <a:lvl1pPr>
              <a:lnSpc>
                <a:spcPct val="110000"/>
              </a:lnSpc>
              <a:defRPr sz="2000">
                <a:solidFill>
                  <a:schemeClr val="bg1"/>
                </a:solidFill>
                <a:latin typeface="Arial" panose="020B0604020202020204" pitchFamily="34" charset="0"/>
                <a:ea typeface="Roboto" panose="02000000000000000000" pitchFamily="2" charset="0"/>
              </a:defRPr>
            </a:lvl1pPr>
            <a:lvl2pPr>
              <a:lnSpc>
                <a:spcPct val="110000"/>
              </a:lnSpc>
              <a:defRPr>
                <a:solidFill>
                  <a:schemeClr val="bg1"/>
                </a:solidFill>
                <a:latin typeface="Arial" panose="020B0604020202020204" pitchFamily="34" charset="0"/>
                <a:ea typeface="Roboto" panose="02000000000000000000" pitchFamily="2" charset="0"/>
              </a:defRPr>
            </a:lvl2pPr>
            <a:lvl3pPr>
              <a:lnSpc>
                <a:spcPct val="110000"/>
              </a:lnSpc>
              <a:defRPr>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AU"/>
              <a:t>Insert text maximum lines to the bottom of this text box, minimum 14pt font size with paragraph spacing 1.1</a:t>
            </a:r>
          </a:p>
          <a:p>
            <a:r>
              <a:rPr lang="en-AU" err="1"/>
              <a:t>Sequisit</a:t>
            </a:r>
            <a:r>
              <a:rPr lang="en-AU"/>
              <a:t> as </a:t>
            </a:r>
            <a:r>
              <a:rPr lang="en-AU" err="1"/>
              <a:t>quatem</a:t>
            </a:r>
            <a:r>
              <a:rPr lang="en-AU"/>
              <a:t> quam, </a:t>
            </a:r>
            <a:r>
              <a:rPr lang="en-AU" err="1"/>
              <a:t>expliamet</a:t>
            </a:r>
            <a:r>
              <a:rPr lang="en-AU"/>
              <a:t> </a:t>
            </a:r>
            <a:r>
              <a:rPr lang="en-AU" err="1"/>
              <a:t>porepud</a:t>
            </a:r>
            <a:r>
              <a:rPr lang="en-AU"/>
              <a:t> </a:t>
            </a:r>
            <a:r>
              <a:rPr lang="en-AU" err="1"/>
              <a:t>aestibuste</a:t>
            </a:r>
            <a:r>
              <a:rPr lang="en-AU"/>
              <a:t> </a:t>
            </a:r>
            <a:r>
              <a:rPr lang="en-AU" err="1"/>
              <a:t>cuptat</a:t>
            </a:r>
            <a:r>
              <a:rPr lang="en-AU"/>
              <a:t> </a:t>
            </a:r>
            <a:r>
              <a:rPr lang="en-AU" err="1"/>
              <a:t>ellaborit</a:t>
            </a:r>
            <a:r>
              <a:rPr lang="en-AU"/>
              <a:t> </a:t>
            </a:r>
            <a:r>
              <a:rPr lang="en-AU" err="1"/>
              <a:t>ut</a:t>
            </a:r>
            <a:r>
              <a:rPr lang="en-AU"/>
              <a:t> </a:t>
            </a:r>
            <a:r>
              <a:rPr lang="en-AU" err="1"/>
              <a:t>ut</a:t>
            </a:r>
            <a:r>
              <a:rPr lang="en-AU"/>
              <a:t> as </a:t>
            </a:r>
            <a:r>
              <a:rPr lang="en-AU" err="1"/>
              <a:t>dolo</a:t>
            </a:r>
            <a:r>
              <a:rPr lang="en-AU"/>
              <a:t> </a:t>
            </a:r>
            <a:r>
              <a:rPr lang="en-AU" err="1"/>
              <a:t>duci</a:t>
            </a:r>
            <a:r>
              <a:rPr lang="en-AU"/>
              <a:t> unto.</a:t>
            </a:r>
          </a:p>
        </p:txBody>
      </p:sp>
      <p:sp>
        <p:nvSpPr>
          <p:cNvPr id="13" name="Content Placeholder 2"/>
          <p:cNvSpPr>
            <a:spLocks noGrp="1"/>
          </p:cNvSpPr>
          <p:nvPr>
            <p:ph sz="quarter" idx="18" hasCustomPrompt="1"/>
          </p:nvPr>
        </p:nvSpPr>
        <p:spPr>
          <a:xfrm>
            <a:off x="3300432" y="2357455"/>
            <a:ext cx="2646344" cy="3599167"/>
          </a:xfrm>
        </p:spPr>
        <p:txBody>
          <a:bodyPr/>
          <a:lstStyle>
            <a:lvl1pPr>
              <a:lnSpc>
                <a:spcPct val="110000"/>
              </a:lnSpc>
              <a:defRPr sz="2000">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AU"/>
              <a:t>Insert text maximum lines to the bottom of this text box, minimum 14pt font size with paragraph spacing 1.1</a:t>
            </a:r>
          </a:p>
          <a:p>
            <a:r>
              <a:rPr lang="en-AU" err="1"/>
              <a:t>Sequisit</a:t>
            </a:r>
            <a:r>
              <a:rPr lang="en-AU"/>
              <a:t> as </a:t>
            </a:r>
            <a:r>
              <a:rPr lang="en-AU" err="1"/>
              <a:t>quatem</a:t>
            </a:r>
            <a:r>
              <a:rPr lang="en-AU"/>
              <a:t> quam, </a:t>
            </a:r>
            <a:r>
              <a:rPr lang="en-AU" err="1"/>
              <a:t>expliamet</a:t>
            </a:r>
            <a:r>
              <a:rPr lang="en-AU"/>
              <a:t> </a:t>
            </a:r>
            <a:r>
              <a:rPr lang="en-AU" err="1"/>
              <a:t>porepud</a:t>
            </a:r>
            <a:r>
              <a:rPr lang="en-AU"/>
              <a:t> </a:t>
            </a:r>
            <a:r>
              <a:rPr lang="en-AU" err="1"/>
              <a:t>aestibuste</a:t>
            </a:r>
            <a:r>
              <a:rPr lang="en-AU"/>
              <a:t> </a:t>
            </a:r>
            <a:r>
              <a:rPr lang="en-AU" err="1"/>
              <a:t>cuptat</a:t>
            </a:r>
            <a:r>
              <a:rPr lang="en-AU"/>
              <a:t> </a:t>
            </a:r>
            <a:r>
              <a:rPr lang="en-AU" err="1"/>
              <a:t>ellaborit</a:t>
            </a:r>
            <a:r>
              <a:rPr lang="en-AU"/>
              <a:t> </a:t>
            </a:r>
            <a:r>
              <a:rPr lang="en-AU" err="1"/>
              <a:t>ut</a:t>
            </a:r>
            <a:r>
              <a:rPr lang="en-AU"/>
              <a:t> </a:t>
            </a:r>
            <a:r>
              <a:rPr lang="en-AU" err="1"/>
              <a:t>ut</a:t>
            </a:r>
            <a:r>
              <a:rPr lang="en-AU"/>
              <a:t> as </a:t>
            </a:r>
            <a:r>
              <a:rPr lang="en-AU" err="1"/>
              <a:t>dolo</a:t>
            </a:r>
            <a:r>
              <a:rPr lang="en-AU"/>
              <a:t> </a:t>
            </a:r>
            <a:r>
              <a:rPr lang="en-AU" err="1"/>
              <a:t>duci</a:t>
            </a:r>
            <a:r>
              <a:rPr lang="en-AU"/>
              <a:t> unto.</a:t>
            </a:r>
          </a:p>
        </p:txBody>
      </p:sp>
      <p:sp>
        <p:nvSpPr>
          <p:cNvPr id="14" name="Content Placeholder 4"/>
          <p:cNvSpPr>
            <a:spLocks noGrp="1"/>
          </p:cNvSpPr>
          <p:nvPr>
            <p:ph sz="quarter" idx="19" hasCustomPrompt="1"/>
          </p:nvPr>
        </p:nvSpPr>
        <p:spPr>
          <a:xfrm>
            <a:off x="9181198" y="2357455"/>
            <a:ext cx="2646344" cy="3599167"/>
          </a:xfrm>
        </p:spPr>
        <p:txBody>
          <a:bodyPr/>
          <a:lstStyle>
            <a:lvl1pPr>
              <a:lnSpc>
                <a:spcPct val="110000"/>
              </a:lnSpc>
              <a:defRPr sz="2000">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AU"/>
              <a:t>Insert text maximum lines to the bottom of this text box, minimum 14pt font size with paragraph spacing 1.1</a:t>
            </a:r>
          </a:p>
          <a:p>
            <a:r>
              <a:rPr lang="en-AU" err="1"/>
              <a:t>Sequisit</a:t>
            </a:r>
            <a:r>
              <a:rPr lang="en-AU"/>
              <a:t> as </a:t>
            </a:r>
            <a:r>
              <a:rPr lang="en-AU" err="1"/>
              <a:t>quatem</a:t>
            </a:r>
            <a:r>
              <a:rPr lang="en-AU"/>
              <a:t> quam, </a:t>
            </a:r>
            <a:r>
              <a:rPr lang="en-AU" err="1"/>
              <a:t>expliamet</a:t>
            </a:r>
            <a:r>
              <a:rPr lang="en-AU"/>
              <a:t> </a:t>
            </a:r>
            <a:r>
              <a:rPr lang="en-AU" err="1"/>
              <a:t>porepud</a:t>
            </a:r>
            <a:r>
              <a:rPr lang="en-AU"/>
              <a:t> </a:t>
            </a:r>
            <a:r>
              <a:rPr lang="en-AU" err="1"/>
              <a:t>aestibuste</a:t>
            </a:r>
            <a:r>
              <a:rPr lang="en-AU"/>
              <a:t> </a:t>
            </a:r>
            <a:r>
              <a:rPr lang="en-AU" err="1"/>
              <a:t>cuptat</a:t>
            </a:r>
            <a:r>
              <a:rPr lang="en-AU"/>
              <a:t> </a:t>
            </a:r>
            <a:r>
              <a:rPr lang="en-AU" err="1"/>
              <a:t>ellaborit</a:t>
            </a:r>
            <a:r>
              <a:rPr lang="en-AU"/>
              <a:t> </a:t>
            </a:r>
            <a:r>
              <a:rPr lang="en-AU" err="1"/>
              <a:t>ut</a:t>
            </a:r>
            <a:r>
              <a:rPr lang="en-AU"/>
              <a:t> </a:t>
            </a:r>
            <a:r>
              <a:rPr lang="en-AU" err="1"/>
              <a:t>ut</a:t>
            </a:r>
            <a:r>
              <a:rPr lang="en-AU"/>
              <a:t> as </a:t>
            </a:r>
            <a:r>
              <a:rPr lang="en-AU" err="1"/>
              <a:t>dolo</a:t>
            </a:r>
            <a:r>
              <a:rPr lang="en-AU"/>
              <a:t> </a:t>
            </a:r>
            <a:r>
              <a:rPr lang="en-AU" err="1"/>
              <a:t>duci</a:t>
            </a:r>
            <a:r>
              <a:rPr lang="en-AU"/>
              <a:t> unto.</a:t>
            </a:r>
          </a:p>
        </p:txBody>
      </p:sp>
      <p:sp>
        <p:nvSpPr>
          <p:cNvPr id="15"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6"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minimum 20pt</a:t>
            </a:r>
          </a:p>
        </p:txBody>
      </p:sp>
      <p:sp>
        <p:nvSpPr>
          <p:cNvPr id="37" name="Text Placeholder 5"/>
          <p:cNvSpPr>
            <a:spLocks noGrp="1"/>
          </p:cNvSpPr>
          <p:nvPr>
            <p:ph type="body" sz="quarter" idx="34" hasCustomPrompt="1"/>
          </p:nvPr>
        </p:nvSpPr>
        <p:spPr>
          <a:xfrm>
            <a:off x="355646" y="1687576"/>
            <a:ext cx="2646345" cy="498483"/>
          </a:xfrm>
        </p:spPr>
        <p:txBody>
          <a:bodyPr wrap="square" anchor="ctr">
            <a:spAutoFit/>
          </a:bodyPr>
          <a:lstStyle>
            <a:lvl1pPr algn="l">
              <a:lnSpc>
                <a:spcPct val="90000"/>
              </a:lnSpc>
              <a:spcBef>
                <a:spcPts val="0"/>
              </a:spcBef>
              <a:defRPr sz="1800" b="1" cap="all" baseline="0">
                <a:solidFill>
                  <a:schemeClr val="bg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HEADING AT 18PT </a:t>
            </a:r>
            <a:br>
              <a:rPr lang="en-US"/>
            </a:br>
            <a:r>
              <a:rPr lang="en-US"/>
              <a:t>MIN 16PT MAX 2 LINES</a:t>
            </a:r>
          </a:p>
        </p:txBody>
      </p:sp>
      <p:sp>
        <p:nvSpPr>
          <p:cNvPr id="17" name="Text Placeholder 4"/>
          <p:cNvSpPr>
            <a:spLocks noGrp="1"/>
          </p:cNvSpPr>
          <p:nvPr>
            <p:ph type="body" sz="quarter" idx="38"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18" name="Text Placeholder 5"/>
          <p:cNvSpPr>
            <a:spLocks noGrp="1"/>
          </p:cNvSpPr>
          <p:nvPr>
            <p:ph type="body" sz="quarter" idx="39" hasCustomPrompt="1"/>
          </p:nvPr>
        </p:nvSpPr>
        <p:spPr>
          <a:xfrm>
            <a:off x="3300431" y="1687576"/>
            <a:ext cx="2646345" cy="498483"/>
          </a:xfrm>
        </p:spPr>
        <p:txBody>
          <a:bodyPr wrap="square" anchor="ctr">
            <a:spAutoFit/>
          </a:bodyPr>
          <a:lstStyle>
            <a:lvl1pPr algn="l">
              <a:lnSpc>
                <a:spcPct val="90000"/>
              </a:lnSpc>
              <a:spcBef>
                <a:spcPts val="0"/>
              </a:spcBef>
              <a:defRPr sz="1800" b="1" cap="all" baseline="0">
                <a:solidFill>
                  <a:schemeClr val="bg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HEADING AT 18PT </a:t>
            </a:r>
            <a:br>
              <a:rPr lang="en-US"/>
            </a:br>
            <a:r>
              <a:rPr lang="en-US"/>
              <a:t>MIN 16PT MAX 2 LINES</a:t>
            </a:r>
          </a:p>
        </p:txBody>
      </p:sp>
      <p:sp>
        <p:nvSpPr>
          <p:cNvPr id="19" name="Text Placeholder 5"/>
          <p:cNvSpPr>
            <a:spLocks noGrp="1"/>
          </p:cNvSpPr>
          <p:nvPr>
            <p:ph type="body" sz="quarter" idx="40" hasCustomPrompt="1"/>
          </p:nvPr>
        </p:nvSpPr>
        <p:spPr>
          <a:xfrm>
            <a:off x="6240814" y="1687576"/>
            <a:ext cx="2646345" cy="498483"/>
          </a:xfrm>
        </p:spPr>
        <p:txBody>
          <a:bodyPr wrap="square" anchor="ctr">
            <a:spAutoFit/>
          </a:bodyPr>
          <a:lstStyle>
            <a:lvl1pPr algn="l">
              <a:lnSpc>
                <a:spcPct val="90000"/>
              </a:lnSpc>
              <a:spcBef>
                <a:spcPts val="0"/>
              </a:spcBef>
              <a:defRPr sz="1800" b="1" cap="all" baseline="0">
                <a:solidFill>
                  <a:schemeClr val="bg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HEADING AT 18PT </a:t>
            </a:r>
            <a:br>
              <a:rPr lang="en-US"/>
            </a:br>
            <a:r>
              <a:rPr lang="en-US"/>
              <a:t>MIN 16PT MAX 2 LINES</a:t>
            </a:r>
          </a:p>
        </p:txBody>
      </p:sp>
      <p:sp>
        <p:nvSpPr>
          <p:cNvPr id="20" name="Text Placeholder 5"/>
          <p:cNvSpPr>
            <a:spLocks noGrp="1"/>
          </p:cNvSpPr>
          <p:nvPr>
            <p:ph type="body" sz="quarter" idx="41" hasCustomPrompt="1"/>
          </p:nvPr>
        </p:nvSpPr>
        <p:spPr>
          <a:xfrm>
            <a:off x="9181196" y="1687576"/>
            <a:ext cx="2646345" cy="498483"/>
          </a:xfrm>
        </p:spPr>
        <p:txBody>
          <a:bodyPr wrap="square" anchor="ctr">
            <a:spAutoFit/>
          </a:bodyPr>
          <a:lstStyle>
            <a:lvl1pPr algn="l">
              <a:lnSpc>
                <a:spcPct val="90000"/>
              </a:lnSpc>
              <a:spcBef>
                <a:spcPts val="0"/>
              </a:spcBef>
              <a:defRPr sz="1800" b="1" cap="all" baseline="0">
                <a:solidFill>
                  <a:schemeClr val="bg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HEADING AT 18PT </a:t>
            </a:r>
            <a:br>
              <a:rPr lang="en-US"/>
            </a:br>
            <a:r>
              <a:rPr lang="en-US"/>
              <a:t>MIN 16PT MAX 2 LINES</a:t>
            </a:r>
          </a:p>
        </p:txBody>
      </p:sp>
    </p:spTree>
    <p:extLst>
      <p:ext uri="{BB962C8B-B14F-4D97-AF65-F5344CB8AC3E}">
        <p14:creationId xmlns:p14="http://schemas.microsoft.com/office/powerpoint/2010/main" val="29220462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688925673"/>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33132"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AB1D128B-267C-4F68-98E2-DC41E35A5FD2}"/>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6" name="Picture 2" descr="\\Dloaudata01\dlohq\StudioJobs\Clients\Presentations\Accenture\Ellen C Marks - 15-4605 - Accenture Interactive template design Ph 1\Working Files\Final Images\AI Image Library\Backgrounds\Environment\Horizontal_Layout\GettyImages-169954075_T2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487" y="0"/>
            <a:ext cx="12191899" cy="6856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125627673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3703268596"/>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34156"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F905A065-E717-4FAF-B1EA-EB63CA817082}"/>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6" name="Picture 2" descr="\\Dloaudata01\dlohq\StudioJobs\Clients\Presentations\Accenture\Ellen C Marks - 15-4605 - Accenture Interactive template design Ph 1\Working Files\Final Images\AI Image Library\Backgrounds\Experiential\Horizontal_Layout\GettyImages-183428490_T2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487" y="0"/>
            <a:ext cx="12191899" cy="6856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3673859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Slide_Top">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465199" y="1695452"/>
            <a:ext cx="11255252" cy="751947"/>
          </a:xfrm>
          <a:prstGeom prst="rect">
            <a:avLst/>
          </a:prstGeom>
        </p:spPr>
        <p:txBody>
          <a:bodyPr lIns="0" tIns="0" anchor="b" anchorCtr="0">
            <a:noAutofit/>
          </a:bodyPr>
          <a:lstStyle>
            <a:lvl1pPr algn="l">
              <a:lnSpc>
                <a:spcPct val="100000"/>
              </a:lnSpc>
              <a:defRPr sz="2701" b="0" spc="0" baseline="0">
                <a:solidFill>
                  <a:schemeClr val="tx1"/>
                </a:solidFill>
                <a:latin typeface="+mj-lt"/>
                <a:cs typeface="Arial" pitchFamily="34" charset="0"/>
              </a:defRPr>
            </a:lvl1pPr>
          </a:lstStyle>
          <a:p>
            <a:r>
              <a:rPr lang="en-US"/>
              <a:t>Click to edit Master title style </a:t>
            </a:r>
            <a:endParaRPr lang="en-GB"/>
          </a:p>
        </p:txBody>
      </p:sp>
      <p:sp>
        <p:nvSpPr>
          <p:cNvPr id="33" name="Text Placeholder 32"/>
          <p:cNvSpPr>
            <a:spLocks noGrp="1"/>
          </p:cNvSpPr>
          <p:nvPr userDrawn="1">
            <p:ph type="body" sz="quarter" idx="10"/>
          </p:nvPr>
        </p:nvSpPr>
        <p:spPr>
          <a:xfrm>
            <a:off x="465199" y="2447399"/>
            <a:ext cx="11255252" cy="467563"/>
          </a:xfrm>
          <a:prstGeom prst="rect">
            <a:avLst/>
          </a:prstGeom>
        </p:spPr>
        <p:txBody>
          <a:bodyPr/>
          <a:lstStyle>
            <a:lvl1pPr marL="0" indent="0" algn="l" rtl="0" eaLnBrk="1" fontAlgn="base" hangingPunct="1">
              <a:lnSpc>
                <a:spcPct val="100000"/>
              </a:lnSpc>
              <a:spcBef>
                <a:spcPct val="0"/>
              </a:spcBef>
              <a:spcAft>
                <a:spcPct val="0"/>
              </a:spcAft>
              <a:buFont typeface="Arial" charset="0"/>
              <a:buNone/>
              <a:defRPr lang="en-US" sz="1501" b="0" kern="1200" spc="0" baseline="0" dirty="0" smtClean="0">
                <a:solidFill>
                  <a:schemeClr val="tx1"/>
                </a:solidFill>
                <a:latin typeface="+mn-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26"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26"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26"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26"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Master text styles</a:t>
            </a:r>
          </a:p>
        </p:txBody>
      </p:sp>
      <p:grpSp>
        <p:nvGrpSpPr>
          <p:cNvPr id="18" name="Group 17"/>
          <p:cNvGrpSpPr/>
          <p:nvPr userDrawn="1"/>
        </p:nvGrpSpPr>
        <p:grpSpPr>
          <a:xfrm>
            <a:off x="8695134" y="3517113"/>
            <a:ext cx="3074794" cy="2061245"/>
            <a:chOff x="5728986" y="1472516"/>
            <a:chExt cx="3074394" cy="2061722"/>
          </a:xfrm>
        </p:grpSpPr>
        <p:sp>
          <p:nvSpPr>
            <p:cNvPr id="19" name="Freeform 18"/>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1">
                <a:solidFill>
                  <a:srgbClr val="FFFFFF"/>
                </a:solidFill>
              </a:endParaRPr>
            </a:p>
          </p:txBody>
        </p:sp>
        <p:sp>
          <p:nvSpPr>
            <p:cNvPr id="20"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grpSp>
      <p:grpSp>
        <p:nvGrpSpPr>
          <p:cNvPr id="43" name="Group 42"/>
          <p:cNvGrpSpPr/>
          <p:nvPr userDrawn="1"/>
        </p:nvGrpSpPr>
        <p:grpSpPr>
          <a:xfrm>
            <a:off x="7975184" y="880010"/>
            <a:ext cx="3740383" cy="222666"/>
            <a:chOff x="533400" y="3606804"/>
            <a:chExt cx="8077201" cy="481012"/>
          </a:xfrm>
          <a:solidFill>
            <a:schemeClr val="tx1"/>
          </a:solidFill>
        </p:grpSpPr>
        <p:sp>
          <p:nvSpPr>
            <p:cNvPr id="44" name="Freeform 6"/>
            <p:cNvSpPr>
              <a:spLocks noEditPoints="1"/>
            </p:cNvSpPr>
            <p:nvPr userDrawn="1"/>
          </p:nvSpPr>
          <p:spPr bwMode="auto">
            <a:xfrm>
              <a:off x="533400" y="3621091"/>
              <a:ext cx="1577975" cy="450850"/>
            </a:xfrm>
            <a:custGeom>
              <a:avLst/>
              <a:gdLst>
                <a:gd name="T0" fmla="*/ 43 w 421"/>
                <a:gd name="T1" fmla="*/ 70 h 120"/>
                <a:gd name="T2" fmla="*/ 0 w 421"/>
                <a:gd name="T3" fmla="*/ 23 h 120"/>
                <a:gd name="T4" fmla="*/ 49 w 421"/>
                <a:gd name="T5" fmla="*/ 13 h 120"/>
                <a:gd name="T6" fmla="*/ 27 w 421"/>
                <a:gd name="T7" fmla="*/ 40 h 120"/>
                <a:gd name="T8" fmla="*/ 23 w 421"/>
                <a:gd name="T9" fmla="*/ 95 h 120"/>
                <a:gd name="T10" fmla="*/ 2 w 421"/>
                <a:gd name="T11" fmla="*/ 81 h 120"/>
                <a:gd name="T12" fmla="*/ 74 w 421"/>
                <a:gd name="T13" fmla="*/ 79 h 120"/>
                <a:gd name="T14" fmla="*/ 63 w 421"/>
                <a:gd name="T15" fmla="*/ 31 h 120"/>
                <a:gd name="T16" fmla="*/ 83 w 421"/>
                <a:gd name="T17" fmla="*/ 9 h 120"/>
                <a:gd name="T18" fmla="*/ 99 w 421"/>
                <a:gd name="T19" fmla="*/ 38 h 120"/>
                <a:gd name="T20" fmla="*/ 92 w 421"/>
                <a:gd name="T21" fmla="*/ 86 h 120"/>
                <a:gd name="T22" fmla="*/ 99 w 421"/>
                <a:gd name="T23" fmla="*/ 94 h 120"/>
                <a:gd name="T24" fmla="*/ 120 w 421"/>
                <a:gd name="T25" fmla="*/ 31 h 120"/>
                <a:gd name="T26" fmla="*/ 142 w 421"/>
                <a:gd name="T27" fmla="*/ 29 h 120"/>
                <a:gd name="T28" fmla="*/ 120 w 421"/>
                <a:gd name="T29" fmla="*/ 94 h 120"/>
                <a:gd name="T30" fmla="*/ 183 w 421"/>
                <a:gd name="T31" fmla="*/ 94 h 120"/>
                <a:gd name="T32" fmla="*/ 164 w 421"/>
                <a:gd name="T33" fmla="*/ 95 h 120"/>
                <a:gd name="T34" fmla="*/ 183 w 421"/>
                <a:gd name="T35" fmla="*/ 56 h 120"/>
                <a:gd name="T36" fmla="*/ 149 w 421"/>
                <a:gd name="T37" fmla="*/ 47 h 120"/>
                <a:gd name="T38" fmla="*/ 192 w 421"/>
                <a:gd name="T39" fmla="*/ 94 h 120"/>
                <a:gd name="T40" fmla="*/ 178 w 421"/>
                <a:gd name="T41" fmla="*/ 65 h 120"/>
                <a:gd name="T42" fmla="*/ 182 w 421"/>
                <a:gd name="T43" fmla="*/ 77 h 120"/>
                <a:gd name="T44" fmla="*/ 178 w 421"/>
                <a:gd name="T45" fmla="*/ 65 h 120"/>
                <a:gd name="T46" fmla="*/ 218 w 421"/>
                <a:gd name="T47" fmla="*/ 79 h 120"/>
                <a:gd name="T48" fmla="*/ 207 w 421"/>
                <a:gd name="T49" fmla="*/ 31 h 120"/>
                <a:gd name="T50" fmla="*/ 226 w 421"/>
                <a:gd name="T51" fmla="*/ 9 h 120"/>
                <a:gd name="T52" fmla="*/ 243 w 421"/>
                <a:gd name="T53" fmla="*/ 38 h 120"/>
                <a:gd name="T54" fmla="*/ 235 w 421"/>
                <a:gd name="T55" fmla="*/ 86 h 120"/>
                <a:gd name="T56" fmla="*/ 243 w 421"/>
                <a:gd name="T57" fmla="*/ 94 h 120"/>
                <a:gd name="T58" fmla="*/ 252 w 421"/>
                <a:gd name="T59" fmla="*/ 59 h 120"/>
                <a:gd name="T60" fmla="*/ 298 w 421"/>
                <a:gd name="T61" fmla="*/ 56 h 120"/>
                <a:gd name="T62" fmla="*/ 284 w 421"/>
                <a:gd name="T63" fmla="*/ 86 h 120"/>
                <a:gd name="T64" fmla="*/ 297 w 421"/>
                <a:gd name="T65" fmla="*/ 94 h 120"/>
                <a:gd name="T66" fmla="*/ 262 w 421"/>
                <a:gd name="T67" fmla="*/ 49 h 120"/>
                <a:gd name="T68" fmla="*/ 347 w 421"/>
                <a:gd name="T69" fmla="*/ 81 h 120"/>
                <a:gd name="T70" fmla="*/ 309 w 421"/>
                <a:gd name="T71" fmla="*/ 61 h 120"/>
                <a:gd name="T72" fmla="*/ 347 w 421"/>
                <a:gd name="T73" fmla="*/ 40 h 120"/>
                <a:gd name="T74" fmla="*/ 356 w 421"/>
                <a:gd name="T75" fmla="*/ 94 h 120"/>
                <a:gd name="T76" fmla="*/ 311 w 421"/>
                <a:gd name="T77" fmla="*/ 110 h 120"/>
                <a:gd name="T78" fmla="*/ 347 w 421"/>
                <a:gd name="T79" fmla="*/ 81 h 120"/>
                <a:gd name="T80" fmla="*/ 332 w 421"/>
                <a:gd name="T81" fmla="*/ 36 h 120"/>
                <a:gd name="T82" fmla="*/ 347 w 421"/>
                <a:gd name="T83" fmla="*/ 61 h 120"/>
                <a:gd name="T84" fmla="*/ 367 w 421"/>
                <a:gd name="T85" fmla="*/ 31 h 120"/>
                <a:gd name="T86" fmla="*/ 394 w 421"/>
                <a:gd name="T87" fmla="*/ 79 h 120"/>
                <a:gd name="T88" fmla="*/ 390 w 421"/>
                <a:gd name="T8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1" h="120">
                  <a:moveTo>
                    <a:pt x="2" y="81"/>
                  </a:moveTo>
                  <a:cubicBezTo>
                    <a:pt x="9" y="85"/>
                    <a:pt x="16" y="86"/>
                    <a:pt x="23" y="86"/>
                  </a:cubicBezTo>
                  <a:cubicBezTo>
                    <a:pt x="34" y="86"/>
                    <a:pt x="43" y="81"/>
                    <a:pt x="43" y="70"/>
                  </a:cubicBezTo>
                  <a:cubicBezTo>
                    <a:pt x="43" y="59"/>
                    <a:pt x="36" y="56"/>
                    <a:pt x="29" y="52"/>
                  </a:cubicBezTo>
                  <a:cubicBezTo>
                    <a:pt x="20" y="47"/>
                    <a:pt x="20" y="47"/>
                    <a:pt x="20" y="47"/>
                  </a:cubicBezTo>
                  <a:cubicBezTo>
                    <a:pt x="11" y="41"/>
                    <a:pt x="0" y="36"/>
                    <a:pt x="0" y="23"/>
                  </a:cubicBezTo>
                  <a:cubicBezTo>
                    <a:pt x="0" y="7"/>
                    <a:pt x="14" y="0"/>
                    <a:pt x="31" y="0"/>
                  </a:cubicBezTo>
                  <a:cubicBezTo>
                    <a:pt x="36" y="0"/>
                    <a:pt x="43" y="2"/>
                    <a:pt x="49" y="2"/>
                  </a:cubicBezTo>
                  <a:cubicBezTo>
                    <a:pt x="49" y="13"/>
                    <a:pt x="49" y="13"/>
                    <a:pt x="49" y="13"/>
                  </a:cubicBezTo>
                  <a:cubicBezTo>
                    <a:pt x="43" y="11"/>
                    <a:pt x="36" y="9"/>
                    <a:pt x="29" y="9"/>
                  </a:cubicBezTo>
                  <a:cubicBezTo>
                    <a:pt x="20" y="9"/>
                    <a:pt x="13" y="13"/>
                    <a:pt x="13" y="23"/>
                  </a:cubicBezTo>
                  <a:cubicBezTo>
                    <a:pt x="13" y="31"/>
                    <a:pt x="20" y="36"/>
                    <a:pt x="27" y="40"/>
                  </a:cubicBezTo>
                  <a:cubicBezTo>
                    <a:pt x="36" y="43"/>
                    <a:pt x="36" y="43"/>
                    <a:pt x="36" y="43"/>
                  </a:cubicBezTo>
                  <a:cubicBezTo>
                    <a:pt x="47" y="50"/>
                    <a:pt x="56" y="56"/>
                    <a:pt x="56" y="68"/>
                  </a:cubicBezTo>
                  <a:cubicBezTo>
                    <a:pt x="56" y="88"/>
                    <a:pt x="40" y="95"/>
                    <a:pt x="23" y="95"/>
                  </a:cubicBezTo>
                  <a:cubicBezTo>
                    <a:pt x="16" y="95"/>
                    <a:pt x="9" y="94"/>
                    <a:pt x="2" y="92"/>
                  </a:cubicBezTo>
                  <a:cubicBezTo>
                    <a:pt x="2" y="81"/>
                    <a:pt x="2" y="81"/>
                    <a:pt x="2" y="81"/>
                  </a:cubicBezTo>
                  <a:cubicBezTo>
                    <a:pt x="2" y="81"/>
                    <a:pt x="2" y="81"/>
                    <a:pt x="2" y="81"/>
                  </a:cubicBezTo>
                  <a:close/>
                  <a:moveTo>
                    <a:pt x="99" y="94"/>
                  </a:moveTo>
                  <a:cubicBezTo>
                    <a:pt x="95" y="95"/>
                    <a:pt x="94" y="95"/>
                    <a:pt x="90" y="95"/>
                  </a:cubicBezTo>
                  <a:cubicBezTo>
                    <a:pt x="79" y="95"/>
                    <a:pt x="74" y="90"/>
                    <a:pt x="74" y="79"/>
                  </a:cubicBezTo>
                  <a:cubicBezTo>
                    <a:pt x="74" y="38"/>
                    <a:pt x="74" y="38"/>
                    <a:pt x="74" y="38"/>
                  </a:cubicBezTo>
                  <a:cubicBezTo>
                    <a:pt x="63" y="38"/>
                    <a:pt x="63" y="38"/>
                    <a:pt x="63" y="38"/>
                  </a:cubicBezTo>
                  <a:cubicBezTo>
                    <a:pt x="63" y="31"/>
                    <a:pt x="63" y="31"/>
                    <a:pt x="63" y="31"/>
                  </a:cubicBezTo>
                  <a:cubicBezTo>
                    <a:pt x="74" y="31"/>
                    <a:pt x="74" y="31"/>
                    <a:pt x="74" y="31"/>
                  </a:cubicBezTo>
                  <a:cubicBezTo>
                    <a:pt x="74" y="14"/>
                    <a:pt x="74" y="14"/>
                    <a:pt x="74" y="14"/>
                  </a:cubicBezTo>
                  <a:cubicBezTo>
                    <a:pt x="83" y="9"/>
                    <a:pt x="83" y="9"/>
                    <a:pt x="83" y="9"/>
                  </a:cubicBezTo>
                  <a:cubicBezTo>
                    <a:pt x="83" y="31"/>
                    <a:pt x="83" y="31"/>
                    <a:pt x="83" y="31"/>
                  </a:cubicBezTo>
                  <a:cubicBezTo>
                    <a:pt x="99" y="31"/>
                    <a:pt x="99" y="31"/>
                    <a:pt x="99" y="31"/>
                  </a:cubicBezTo>
                  <a:cubicBezTo>
                    <a:pt x="99" y="38"/>
                    <a:pt x="99" y="38"/>
                    <a:pt x="99" y="38"/>
                  </a:cubicBezTo>
                  <a:cubicBezTo>
                    <a:pt x="83" y="38"/>
                    <a:pt x="83" y="38"/>
                    <a:pt x="83" y="38"/>
                  </a:cubicBezTo>
                  <a:cubicBezTo>
                    <a:pt x="83" y="77"/>
                    <a:pt x="83" y="77"/>
                    <a:pt x="83" y="77"/>
                  </a:cubicBezTo>
                  <a:cubicBezTo>
                    <a:pt x="83" y="83"/>
                    <a:pt x="85" y="86"/>
                    <a:pt x="92" y="86"/>
                  </a:cubicBezTo>
                  <a:cubicBezTo>
                    <a:pt x="95" y="86"/>
                    <a:pt x="97" y="86"/>
                    <a:pt x="99" y="86"/>
                  </a:cubicBezTo>
                  <a:cubicBezTo>
                    <a:pt x="99" y="94"/>
                    <a:pt x="99" y="94"/>
                    <a:pt x="99" y="94"/>
                  </a:cubicBezTo>
                  <a:cubicBezTo>
                    <a:pt x="99" y="94"/>
                    <a:pt x="99" y="94"/>
                    <a:pt x="99" y="94"/>
                  </a:cubicBezTo>
                  <a:close/>
                  <a:moveTo>
                    <a:pt x="112" y="94"/>
                  </a:moveTo>
                  <a:cubicBezTo>
                    <a:pt x="112" y="31"/>
                    <a:pt x="112" y="31"/>
                    <a:pt x="112" y="31"/>
                  </a:cubicBezTo>
                  <a:cubicBezTo>
                    <a:pt x="120" y="31"/>
                    <a:pt x="120" y="31"/>
                    <a:pt x="120" y="31"/>
                  </a:cubicBezTo>
                  <a:cubicBezTo>
                    <a:pt x="120" y="41"/>
                    <a:pt x="120" y="41"/>
                    <a:pt x="120" y="41"/>
                  </a:cubicBezTo>
                  <a:cubicBezTo>
                    <a:pt x="120" y="41"/>
                    <a:pt x="120" y="41"/>
                    <a:pt x="120" y="41"/>
                  </a:cubicBezTo>
                  <a:cubicBezTo>
                    <a:pt x="124" y="32"/>
                    <a:pt x="131" y="29"/>
                    <a:pt x="142" y="29"/>
                  </a:cubicBezTo>
                  <a:cubicBezTo>
                    <a:pt x="142" y="38"/>
                    <a:pt x="142" y="38"/>
                    <a:pt x="142" y="38"/>
                  </a:cubicBezTo>
                  <a:cubicBezTo>
                    <a:pt x="126" y="38"/>
                    <a:pt x="120" y="54"/>
                    <a:pt x="120" y="67"/>
                  </a:cubicBezTo>
                  <a:cubicBezTo>
                    <a:pt x="120" y="94"/>
                    <a:pt x="120" y="94"/>
                    <a:pt x="120" y="94"/>
                  </a:cubicBezTo>
                  <a:cubicBezTo>
                    <a:pt x="112" y="94"/>
                    <a:pt x="112" y="94"/>
                    <a:pt x="112" y="94"/>
                  </a:cubicBezTo>
                  <a:cubicBezTo>
                    <a:pt x="112" y="94"/>
                    <a:pt x="112" y="94"/>
                    <a:pt x="112" y="94"/>
                  </a:cubicBezTo>
                  <a:close/>
                  <a:moveTo>
                    <a:pt x="183" y="94"/>
                  </a:moveTo>
                  <a:cubicBezTo>
                    <a:pt x="183" y="85"/>
                    <a:pt x="183" y="85"/>
                    <a:pt x="183" y="85"/>
                  </a:cubicBezTo>
                  <a:cubicBezTo>
                    <a:pt x="183" y="85"/>
                    <a:pt x="183" y="85"/>
                    <a:pt x="183" y="85"/>
                  </a:cubicBezTo>
                  <a:cubicBezTo>
                    <a:pt x="180" y="92"/>
                    <a:pt x="171" y="95"/>
                    <a:pt x="164" y="95"/>
                  </a:cubicBezTo>
                  <a:cubicBezTo>
                    <a:pt x="153" y="95"/>
                    <a:pt x="147" y="88"/>
                    <a:pt x="147" y="77"/>
                  </a:cubicBezTo>
                  <a:cubicBezTo>
                    <a:pt x="147" y="63"/>
                    <a:pt x="164" y="58"/>
                    <a:pt x="183" y="58"/>
                  </a:cubicBezTo>
                  <a:cubicBezTo>
                    <a:pt x="183" y="56"/>
                    <a:pt x="183" y="56"/>
                    <a:pt x="183" y="56"/>
                  </a:cubicBezTo>
                  <a:cubicBezTo>
                    <a:pt x="183" y="47"/>
                    <a:pt x="183" y="36"/>
                    <a:pt x="171" y="36"/>
                  </a:cubicBezTo>
                  <a:cubicBezTo>
                    <a:pt x="164" y="36"/>
                    <a:pt x="160" y="38"/>
                    <a:pt x="158" y="47"/>
                  </a:cubicBezTo>
                  <a:cubicBezTo>
                    <a:pt x="149" y="47"/>
                    <a:pt x="149" y="47"/>
                    <a:pt x="149" y="47"/>
                  </a:cubicBezTo>
                  <a:cubicBezTo>
                    <a:pt x="149" y="34"/>
                    <a:pt x="160" y="29"/>
                    <a:pt x="171" y="29"/>
                  </a:cubicBezTo>
                  <a:cubicBezTo>
                    <a:pt x="185" y="29"/>
                    <a:pt x="192" y="34"/>
                    <a:pt x="192" y="49"/>
                  </a:cubicBezTo>
                  <a:cubicBezTo>
                    <a:pt x="192" y="94"/>
                    <a:pt x="192" y="94"/>
                    <a:pt x="192" y="94"/>
                  </a:cubicBezTo>
                  <a:cubicBezTo>
                    <a:pt x="183" y="94"/>
                    <a:pt x="183" y="94"/>
                    <a:pt x="183" y="94"/>
                  </a:cubicBezTo>
                  <a:cubicBezTo>
                    <a:pt x="183" y="94"/>
                    <a:pt x="183" y="94"/>
                    <a:pt x="183" y="94"/>
                  </a:cubicBezTo>
                  <a:close/>
                  <a:moveTo>
                    <a:pt x="178" y="65"/>
                  </a:moveTo>
                  <a:cubicBezTo>
                    <a:pt x="171" y="65"/>
                    <a:pt x="158" y="68"/>
                    <a:pt x="158" y="77"/>
                  </a:cubicBezTo>
                  <a:cubicBezTo>
                    <a:pt x="158" y="83"/>
                    <a:pt x="162" y="86"/>
                    <a:pt x="167" y="86"/>
                  </a:cubicBezTo>
                  <a:cubicBezTo>
                    <a:pt x="173" y="86"/>
                    <a:pt x="178" y="83"/>
                    <a:pt x="182" y="77"/>
                  </a:cubicBezTo>
                  <a:cubicBezTo>
                    <a:pt x="183" y="72"/>
                    <a:pt x="183" y="70"/>
                    <a:pt x="183" y="65"/>
                  </a:cubicBezTo>
                  <a:cubicBezTo>
                    <a:pt x="178" y="65"/>
                    <a:pt x="178" y="65"/>
                    <a:pt x="178" y="65"/>
                  </a:cubicBezTo>
                  <a:cubicBezTo>
                    <a:pt x="178" y="65"/>
                    <a:pt x="178" y="65"/>
                    <a:pt x="178" y="65"/>
                  </a:cubicBezTo>
                  <a:close/>
                  <a:moveTo>
                    <a:pt x="243" y="94"/>
                  </a:moveTo>
                  <a:cubicBezTo>
                    <a:pt x="239" y="95"/>
                    <a:pt x="237" y="95"/>
                    <a:pt x="234" y="95"/>
                  </a:cubicBezTo>
                  <a:cubicBezTo>
                    <a:pt x="223" y="95"/>
                    <a:pt x="218" y="90"/>
                    <a:pt x="218" y="79"/>
                  </a:cubicBezTo>
                  <a:cubicBezTo>
                    <a:pt x="218" y="38"/>
                    <a:pt x="218" y="38"/>
                    <a:pt x="218" y="38"/>
                  </a:cubicBezTo>
                  <a:cubicBezTo>
                    <a:pt x="207" y="38"/>
                    <a:pt x="207" y="38"/>
                    <a:pt x="207" y="38"/>
                  </a:cubicBezTo>
                  <a:cubicBezTo>
                    <a:pt x="207" y="31"/>
                    <a:pt x="207" y="31"/>
                    <a:pt x="207" y="31"/>
                  </a:cubicBezTo>
                  <a:cubicBezTo>
                    <a:pt x="218" y="31"/>
                    <a:pt x="218" y="31"/>
                    <a:pt x="218" y="31"/>
                  </a:cubicBezTo>
                  <a:cubicBezTo>
                    <a:pt x="218" y="14"/>
                    <a:pt x="218" y="14"/>
                    <a:pt x="218" y="14"/>
                  </a:cubicBezTo>
                  <a:cubicBezTo>
                    <a:pt x="226" y="9"/>
                    <a:pt x="226" y="9"/>
                    <a:pt x="226" y="9"/>
                  </a:cubicBezTo>
                  <a:cubicBezTo>
                    <a:pt x="226" y="31"/>
                    <a:pt x="226" y="31"/>
                    <a:pt x="226" y="31"/>
                  </a:cubicBezTo>
                  <a:cubicBezTo>
                    <a:pt x="243" y="31"/>
                    <a:pt x="243" y="31"/>
                    <a:pt x="243" y="31"/>
                  </a:cubicBezTo>
                  <a:cubicBezTo>
                    <a:pt x="243" y="38"/>
                    <a:pt x="243" y="38"/>
                    <a:pt x="243" y="38"/>
                  </a:cubicBezTo>
                  <a:cubicBezTo>
                    <a:pt x="226" y="38"/>
                    <a:pt x="226" y="38"/>
                    <a:pt x="226" y="38"/>
                  </a:cubicBezTo>
                  <a:cubicBezTo>
                    <a:pt x="226" y="77"/>
                    <a:pt x="226" y="77"/>
                    <a:pt x="226" y="77"/>
                  </a:cubicBezTo>
                  <a:cubicBezTo>
                    <a:pt x="226" y="83"/>
                    <a:pt x="228" y="86"/>
                    <a:pt x="235" y="86"/>
                  </a:cubicBezTo>
                  <a:cubicBezTo>
                    <a:pt x="239" y="86"/>
                    <a:pt x="239" y="86"/>
                    <a:pt x="243" y="86"/>
                  </a:cubicBezTo>
                  <a:cubicBezTo>
                    <a:pt x="243" y="94"/>
                    <a:pt x="243" y="94"/>
                    <a:pt x="243" y="94"/>
                  </a:cubicBezTo>
                  <a:cubicBezTo>
                    <a:pt x="243" y="94"/>
                    <a:pt x="243" y="94"/>
                    <a:pt x="243" y="94"/>
                  </a:cubicBezTo>
                  <a:close/>
                  <a:moveTo>
                    <a:pt x="297" y="94"/>
                  </a:moveTo>
                  <a:cubicBezTo>
                    <a:pt x="291" y="94"/>
                    <a:pt x="288" y="95"/>
                    <a:pt x="282" y="95"/>
                  </a:cubicBezTo>
                  <a:cubicBezTo>
                    <a:pt x="261" y="95"/>
                    <a:pt x="252" y="81"/>
                    <a:pt x="252" y="59"/>
                  </a:cubicBezTo>
                  <a:cubicBezTo>
                    <a:pt x="252" y="43"/>
                    <a:pt x="257" y="29"/>
                    <a:pt x="275" y="29"/>
                  </a:cubicBezTo>
                  <a:cubicBezTo>
                    <a:pt x="291" y="29"/>
                    <a:pt x="298" y="38"/>
                    <a:pt x="298" y="52"/>
                  </a:cubicBezTo>
                  <a:cubicBezTo>
                    <a:pt x="298" y="56"/>
                    <a:pt x="298" y="56"/>
                    <a:pt x="298" y="56"/>
                  </a:cubicBezTo>
                  <a:cubicBezTo>
                    <a:pt x="261" y="56"/>
                    <a:pt x="261" y="56"/>
                    <a:pt x="261" y="56"/>
                  </a:cubicBezTo>
                  <a:cubicBezTo>
                    <a:pt x="261" y="59"/>
                    <a:pt x="261" y="59"/>
                    <a:pt x="261" y="59"/>
                  </a:cubicBezTo>
                  <a:cubicBezTo>
                    <a:pt x="261" y="74"/>
                    <a:pt x="268" y="86"/>
                    <a:pt x="284" y="86"/>
                  </a:cubicBezTo>
                  <a:cubicBezTo>
                    <a:pt x="288" y="86"/>
                    <a:pt x="293" y="86"/>
                    <a:pt x="297" y="85"/>
                  </a:cubicBezTo>
                  <a:cubicBezTo>
                    <a:pt x="297" y="94"/>
                    <a:pt x="297" y="94"/>
                    <a:pt x="297" y="94"/>
                  </a:cubicBezTo>
                  <a:cubicBezTo>
                    <a:pt x="297" y="94"/>
                    <a:pt x="297" y="94"/>
                    <a:pt x="297" y="94"/>
                  </a:cubicBezTo>
                  <a:close/>
                  <a:moveTo>
                    <a:pt x="288" y="49"/>
                  </a:moveTo>
                  <a:cubicBezTo>
                    <a:pt x="288" y="41"/>
                    <a:pt x="282" y="36"/>
                    <a:pt x="275" y="36"/>
                  </a:cubicBezTo>
                  <a:cubicBezTo>
                    <a:pt x="268" y="36"/>
                    <a:pt x="264" y="41"/>
                    <a:pt x="262" y="49"/>
                  </a:cubicBezTo>
                  <a:cubicBezTo>
                    <a:pt x="288" y="49"/>
                    <a:pt x="288" y="49"/>
                    <a:pt x="288" y="49"/>
                  </a:cubicBezTo>
                  <a:cubicBezTo>
                    <a:pt x="288" y="49"/>
                    <a:pt x="288" y="49"/>
                    <a:pt x="288" y="49"/>
                  </a:cubicBezTo>
                  <a:close/>
                  <a:moveTo>
                    <a:pt x="347" y="81"/>
                  </a:moveTo>
                  <a:cubicBezTo>
                    <a:pt x="347" y="81"/>
                    <a:pt x="347" y="81"/>
                    <a:pt x="347" y="81"/>
                  </a:cubicBezTo>
                  <a:cubicBezTo>
                    <a:pt x="343" y="88"/>
                    <a:pt x="338" y="94"/>
                    <a:pt x="329" y="94"/>
                  </a:cubicBezTo>
                  <a:cubicBezTo>
                    <a:pt x="313" y="94"/>
                    <a:pt x="309" y="76"/>
                    <a:pt x="309" y="61"/>
                  </a:cubicBezTo>
                  <a:cubicBezTo>
                    <a:pt x="309" y="49"/>
                    <a:pt x="313" y="29"/>
                    <a:pt x="331" y="29"/>
                  </a:cubicBezTo>
                  <a:cubicBezTo>
                    <a:pt x="338" y="29"/>
                    <a:pt x="345" y="32"/>
                    <a:pt x="347" y="40"/>
                  </a:cubicBezTo>
                  <a:cubicBezTo>
                    <a:pt x="347" y="40"/>
                    <a:pt x="347" y="40"/>
                    <a:pt x="347" y="40"/>
                  </a:cubicBezTo>
                  <a:cubicBezTo>
                    <a:pt x="347" y="31"/>
                    <a:pt x="347" y="31"/>
                    <a:pt x="347" y="31"/>
                  </a:cubicBezTo>
                  <a:cubicBezTo>
                    <a:pt x="356" y="31"/>
                    <a:pt x="356" y="31"/>
                    <a:pt x="356" y="31"/>
                  </a:cubicBezTo>
                  <a:cubicBezTo>
                    <a:pt x="356" y="94"/>
                    <a:pt x="356" y="94"/>
                    <a:pt x="356" y="94"/>
                  </a:cubicBezTo>
                  <a:cubicBezTo>
                    <a:pt x="356" y="112"/>
                    <a:pt x="347" y="120"/>
                    <a:pt x="329" y="120"/>
                  </a:cubicBezTo>
                  <a:cubicBezTo>
                    <a:pt x="324" y="120"/>
                    <a:pt x="318" y="120"/>
                    <a:pt x="311" y="119"/>
                  </a:cubicBezTo>
                  <a:cubicBezTo>
                    <a:pt x="311" y="110"/>
                    <a:pt x="311" y="110"/>
                    <a:pt x="311" y="110"/>
                  </a:cubicBezTo>
                  <a:cubicBezTo>
                    <a:pt x="316" y="112"/>
                    <a:pt x="322" y="113"/>
                    <a:pt x="327" y="113"/>
                  </a:cubicBezTo>
                  <a:cubicBezTo>
                    <a:pt x="341" y="113"/>
                    <a:pt x="347" y="106"/>
                    <a:pt x="347" y="92"/>
                  </a:cubicBezTo>
                  <a:cubicBezTo>
                    <a:pt x="347" y="81"/>
                    <a:pt x="347" y="81"/>
                    <a:pt x="347" y="81"/>
                  </a:cubicBezTo>
                  <a:cubicBezTo>
                    <a:pt x="347" y="81"/>
                    <a:pt x="347" y="81"/>
                    <a:pt x="347" y="81"/>
                  </a:cubicBezTo>
                  <a:close/>
                  <a:moveTo>
                    <a:pt x="347" y="61"/>
                  </a:moveTo>
                  <a:cubicBezTo>
                    <a:pt x="347" y="52"/>
                    <a:pt x="343" y="36"/>
                    <a:pt x="332" y="36"/>
                  </a:cubicBezTo>
                  <a:cubicBezTo>
                    <a:pt x="320" y="36"/>
                    <a:pt x="318" y="54"/>
                    <a:pt x="318" y="63"/>
                  </a:cubicBezTo>
                  <a:cubicBezTo>
                    <a:pt x="318" y="70"/>
                    <a:pt x="320" y="86"/>
                    <a:pt x="331" y="86"/>
                  </a:cubicBezTo>
                  <a:cubicBezTo>
                    <a:pt x="343" y="86"/>
                    <a:pt x="347" y="70"/>
                    <a:pt x="347" y="61"/>
                  </a:cubicBezTo>
                  <a:close/>
                  <a:moveTo>
                    <a:pt x="381" y="119"/>
                  </a:moveTo>
                  <a:cubicBezTo>
                    <a:pt x="390" y="94"/>
                    <a:pt x="390" y="94"/>
                    <a:pt x="390" y="94"/>
                  </a:cubicBezTo>
                  <a:cubicBezTo>
                    <a:pt x="367" y="31"/>
                    <a:pt x="367" y="31"/>
                    <a:pt x="367" y="31"/>
                  </a:cubicBezTo>
                  <a:cubicBezTo>
                    <a:pt x="376" y="31"/>
                    <a:pt x="376" y="31"/>
                    <a:pt x="376" y="31"/>
                  </a:cubicBezTo>
                  <a:cubicBezTo>
                    <a:pt x="394" y="79"/>
                    <a:pt x="394" y="79"/>
                    <a:pt x="394" y="79"/>
                  </a:cubicBezTo>
                  <a:cubicBezTo>
                    <a:pt x="394" y="79"/>
                    <a:pt x="394" y="79"/>
                    <a:pt x="394" y="79"/>
                  </a:cubicBezTo>
                  <a:cubicBezTo>
                    <a:pt x="412" y="31"/>
                    <a:pt x="412" y="31"/>
                    <a:pt x="412" y="31"/>
                  </a:cubicBezTo>
                  <a:cubicBezTo>
                    <a:pt x="421" y="31"/>
                    <a:pt x="421" y="31"/>
                    <a:pt x="421" y="31"/>
                  </a:cubicBezTo>
                  <a:cubicBezTo>
                    <a:pt x="390" y="119"/>
                    <a:pt x="390" y="119"/>
                    <a:pt x="390" y="119"/>
                  </a:cubicBezTo>
                  <a:cubicBezTo>
                    <a:pt x="381" y="119"/>
                    <a:pt x="381" y="119"/>
                    <a:pt x="381" y="119"/>
                  </a:cubicBezTo>
                  <a:cubicBezTo>
                    <a:pt x="381" y="119"/>
                    <a:pt x="381" y="119"/>
                    <a:pt x="381" y="1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45" name="Freeform 7"/>
            <p:cNvSpPr>
              <a:spLocks/>
            </p:cNvSpPr>
            <p:nvPr userDrawn="1"/>
          </p:nvSpPr>
          <p:spPr bwMode="auto">
            <a:xfrm>
              <a:off x="2276475" y="3606804"/>
              <a:ext cx="30163" cy="481012"/>
            </a:xfrm>
            <a:custGeom>
              <a:avLst/>
              <a:gdLst>
                <a:gd name="T0" fmla="*/ 0 w 8"/>
                <a:gd name="T1" fmla="*/ 128 h 128"/>
                <a:gd name="T2" fmla="*/ 0 w 8"/>
                <a:gd name="T3" fmla="*/ 0 h 128"/>
                <a:gd name="T4" fmla="*/ 8 w 8"/>
                <a:gd name="T5" fmla="*/ 0 h 128"/>
                <a:gd name="T6" fmla="*/ 8 w 8"/>
                <a:gd name="T7" fmla="*/ 128 h 128"/>
                <a:gd name="T8" fmla="*/ 0 w 8"/>
                <a:gd name="T9" fmla="*/ 128 h 128"/>
                <a:gd name="T10" fmla="*/ 0 w 8"/>
                <a:gd name="T11" fmla="*/ 128 h 128"/>
              </a:gdLst>
              <a:ahLst/>
              <a:cxnLst>
                <a:cxn ang="0">
                  <a:pos x="T0" y="T1"/>
                </a:cxn>
                <a:cxn ang="0">
                  <a:pos x="T2" y="T3"/>
                </a:cxn>
                <a:cxn ang="0">
                  <a:pos x="T4" y="T5"/>
                </a:cxn>
                <a:cxn ang="0">
                  <a:pos x="T6" y="T7"/>
                </a:cxn>
                <a:cxn ang="0">
                  <a:pos x="T8" y="T9"/>
                </a:cxn>
                <a:cxn ang="0">
                  <a:pos x="T10" y="T11"/>
                </a:cxn>
              </a:cxnLst>
              <a:rect l="0" t="0" r="r" b="b"/>
              <a:pathLst>
                <a:path w="8" h="128">
                  <a:moveTo>
                    <a:pt x="0" y="128"/>
                  </a:moveTo>
                  <a:cubicBezTo>
                    <a:pt x="0" y="0"/>
                    <a:pt x="0" y="0"/>
                    <a:pt x="0" y="0"/>
                  </a:cubicBezTo>
                  <a:cubicBezTo>
                    <a:pt x="8" y="0"/>
                    <a:pt x="8" y="0"/>
                    <a:pt x="8" y="0"/>
                  </a:cubicBezTo>
                  <a:cubicBezTo>
                    <a:pt x="8" y="128"/>
                    <a:pt x="8" y="128"/>
                    <a:pt x="8" y="128"/>
                  </a:cubicBezTo>
                  <a:cubicBezTo>
                    <a:pt x="0" y="128"/>
                    <a:pt x="0" y="128"/>
                    <a:pt x="0" y="128"/>
                  </a:cubicBezTo>
                  <a:cubicBezTo>
                    <a:pt x="0" y="128"/>
                    <a:pt x="0" y="128"/>
                    <a:pt x="0"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46" name="Freeform 8"/>
            <p:cNvSpPr>
              <a:spLocks noEditPoints="1"/>
            </p:cNvSpPr>
            <p:nvPr userDrawn="1"/>
          </p:nvSpPr>
          <p:spPr bwMode="auto">
            <a:xfrm>
              <a:off x="2509838" y="3629029"/>
              <a:ext cx="1169988" cy="442912"/>
            </a:xfrm>
            <a:custGeom>
              <a:avLst/>
              <a:gdLst>
                <a:gd name="T0" fmla="*/ 0 w 312"/>
                <a:gd name="T1" fmla="*/ 0 h 118"/>
                <a:gd name="T2" fmla="*/ 59 w 312"/>
                <a:gd name="T3" fmla="*/ 45 h 118"/>
                <a:gd name="T4" fmla="*/ 18 w 312"/>
                <a:gd name="T5" fmla="*/ 92 h 118"/>
                <a:gd name="T6" fmla="*/ 0 w 312"/>
                <a:gd name="T7" fmla="*/ 92 h 118"/>
                <a:gd name="T8" fmla="*/ 34 w 312"/>
                <a:gd name="T9" fmla="*/ 81 h 118"/>
                <a:gd name="T10" fmla="*/ 32 w 312"/>
                <a:gd name="T11" fmla="*/ 11 h 118"/>
                <a:gd name="T12" fmla="*/ 10 w 312"/>
                <a:gd name="T13" fmla="*/ 9 h 118"/>
                <a:gd name="T14" fmla="*/ 18 w 312"/>
                <a:gd name="T15" fmla="*/ 83 h 118"/>
                <a:gd name="T16" fmla="*/ 73 w 312"/>
                <a:gd name="T17" fmla="*/ 11 h 118"/>
                <a:gd name="T18" fmla="*/ 86 w 312"/>
                <a:gd name="T19" fmla="*/ 0 h 118"/>
                <a:gd name="T20" fmla="*/ 73 w 312"/>
                <a:gd name="T21" fmla="*/ 11 h 118"/>
                <a:gd name="T22" fmla="*/ 75 w 312"/>
                <a:gd name="T23" fmla="*/ 92 h 118"/>
                <a:gd name="T24" fmla="*/ 84 w 312"/>
                <a:gd name="T25" fmla="*/ 29 h 118"/>
                <a:gd name="T26" fmla="*/ 75 w 312"/>
                <a:gd name="T27" fmla="*/ 92 h 118"/>
                <a:gd name="T28" fmla="*/ 140 w 312"/>
                <a:gd name="T29" fmla="*/ 79 h 118"/>
                <a:gd name="T30" fmla="*/ 122 w 312"/>
                <a:gd name="T31" fmla="*/ 92 h 118"/>
                <a:gd name="T32" fmla="*/ 122 w 312"/>
                <a:gd name="T33" fmla="*/ 27 h 118"/>
                <a:gd name="T34" fmla="*/ 140 w 312"/>
                <a:gd name="T35" fmla="*/ 38 h 118"/>
                <a:gd name="T36" fmla="*/ 149 w 312"/>
                <a:gd name="T37" fmla="*/ 29 h 118"/>
                <a:gd name="T38" fmla="*/ 122 w 312"/>
                <a:gd name="T39" fmla="*/ 118 h 118"/>
                <a:gd name="T40" fmla="*/ 104 w 312"/>
                <a:gd name="T41" fmla="*/ 108 h 118"/>
                <a:gd name="T42" fmla="*/ 140 w 312"/>
                <a:gd name="T43" fmla="*/ 90 h 118"/>
                <a:gd name="T44" fmla="*/ 140 w 312"/>
                <a:gd name="T45" fmla="*/ 79 h 118"/>
                <a:gd name="T46" fmla="*/ 124 w 312"/>
                <a:gd name="T47" fmla="*/ 34 h 118"/>
                <a:gd name="T48" fmla="*/ 124 w 312"/>
                <a:gd name="T49" fmla="*/ 84 h 118"/>
                <a:gd name="T50" fmla="*/ 167 w 312"/>
                <a:gd name="T51" fmla="*/ 11 h 118"/>
                <a:gd name="T52" fmla="*/ 179 w 312"/>
                <a:gd name="T53" fmla="*/ 0 h 118"/>
                <a:gd name="T54" fmla="*/ 167 w 312"/>
                <a:gd name="T55" fmla="*/ 11 h 118"/>
                <a:gd name="T56" fmla="*/ 168 w 312"/>
                <a:gd name="T57" fmla="*/ 92 h 118"/>
                <a:gd name="T58" fmla="*/ 177 w 312"/>
                <a:gd name="T59" fmla="*/ 29 h 118"/>
                <a:gd name="T60" fmla="*/ 168 w 312"/>
                <a:gd name="T61" fmla="*/ 92 h 118"/>
                <a:gd name="T62" fmla="*/ 230 w 312"/>
                <a:gd name="T63" fmla="*/ 92 h 118"/>
                <a:gd name="T64" fmla="*/ 203 w 312"/>
                <a:gd name="T65" fmla="*/ 77 h 118"/>
                <a:gd name="T66" fmla="*/ 194 w 312"/>
                <a:gd name="T67" fmla="*/ 36 h 118"/>
                <a:gd name="T68" fmla="*/ 203 w 312"/>
                <a:gd name="T69" fmla="*/ 29 h 118"/>
                <a:gd name="T70" fmla="*/ 212 w 312"/>
                <a:gd name="T71" fmla="*/ 7 h 118"/>
                <a:gd name="T72" fmla="*/ 230 w 312"/>
                <a:gd name="T73" fmla="*/ 29 h 118"/>
                <a:gd name="T74" fmla="*/ 212 w 312"/>
                <a:gd name="T75" fmla="*/ 36 h 118"/>
                <a:gd name="T76" fmla="*/ 222 w 312"/>
                <a:gd name="T77" fmla="*/ 84 h 118"/>
                <a:gd name="T78" fmla="*/ 230 w 312"/>
                <a:gd name="T79" fmla="*/ 92 h 118"/>
                <a:gd name="T80" fmla="*/ 273 w 312"/>
                <a:gd name="T81" fmla="*/ 92 h 118"/>
                <a:gd name="T82" fmla="*/ 273 w 312"/>
                <a:gd name="T83" fmla="*/ 83 h 118"/>
                <a:gd name="T84" fmla="*/ 237 w 312"/>
                <a:gd name="T85" fmla="*/ 75 h 118"/>
                <a:gd name="T86" fmla="*/ 273 w 312"/>
                <a:gd name="T87" fmla="*/ 54 h 118"/>
                <a:gd name="T88" fmla="*/ 247 w 312"/>
                <a:gd name="T89" fmla="*/ 45 h 118"/>
                <a:gd name="T90" fmla="*/ 260 w 312"/>
                <a:gd name="T91" fmla="*/ 27 h 118"/>
                <a:gd name="T92" fmla="*/ 282 w 312"/>
                <a:gd name="T93" fmla="*/ 92 h 118"/>
                <a:gd name="T94" fmla="*/ 273 w 312"/>
                <a:gd name="T95" fmla="*/ 92 h 118"/>
                <a:gd name="T96" fmla="*/ 247 w 312"/>
                <a:gd name="T97" fmla="*/ 75 h 118"/>
                <a:gd name="T98" fmla="*/ 271 w 312"/>
                <a:gd name="T99" fmla="*/ 75 h 118"/>
                <a:gd name="T100" fmla="*/ 267 w 312"/>
                <a:gd name="T101" fmla="*/ 63 h 118"/>
                <a:gd name="T102" fmla="*/ 303 w 312"/>
                <a:gd name="T103" fmla="*/ 92 h 118"/>
                <a:gd name="T104" fmla="*/ 312 w 312"/>
                <a:gd name="T105" fmla="*/ 0 h 118"/>
                <a:gd name="T106" fmla="*/ 303 w 312"/>
                <a:gd name="T107"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2" h="118">
                  <a:moveTo>
                    <a:pt x="0" y="92"/>
                  </a:moveTo>
                  <a:cubicBezTo>
                    <a:pt x="0" y="0"/>
                    <a:pt x="0" y="0"/>
                    <a:pt x="0" y="0"/>
                  </a:cubicBezTo>
                  <a:cubicBezTo>
                    <a:pt x="21" y="0"/>
                    <a:pt x="21" y="0"/>
                    <a:pt x="21" y="0"/>
                  </a:cubicBezTo>
                  <a:cubicBezTo>
                    <a:pt x="50" y="0"/>
                    <a:pt x="59" y="18"/>
                    <a:pt x="59" y="45"/>
                  </a:cubicBezTo>
                  <a:cubicBezTo>
                    <a:pt x="59" y="63"/>
                    <a:pt x="55" y="83"/>
                    <a:pt x="37" y="88"/>
                  </a:cubicBezTo>
                  <a:cubicBezTo>
                    <a:pt x="30" y="92"/>
                    <a:pt x="25" y="92"/>
                    <a:pt x="18" y="92"/>
                  </a:cubicBezTo>
                  <a:cubicBezTo>
                    <a:pt x="0" y="92"/>
                    <a:pt x="0" y="92"/>
                    <a:pt x="0" y="92"/>
                  </a:cubicBezTo>
                  <a:cubicBezTo>
                    <a:pt x="0" y="92"/>
                    <a:pt x="0" y="92"/>
                    <a:pt x="0" y="92"/>
                  </a:cubicBezTo>
                  <a:close/>
                  <a:moveTo>
                    <a:pt x="18" y="83"/>
                  </a:moveTo>
                  <a:cubicBezTo>
                    <a:pt x="23" y="83"/>
                    <a:pt x="28" y="83"/>
                    <a:pt x="34" y="81"/>
                  </a:cubicBezTo>
                  <a:cubicBezTo>
                    <a:pt x="46" y="74"/>
                    <a:pt x="48" y="57"/>
                    <a:pt x="48" y="45"/>
                  </a:cubicBezTo>
                  <a:cubicBezTo>
                    <a:pt x="48" y="32"/>
                    <a:pt x="46" y="16"/>
                    <a:pt x="32" y="11"/>
                  </a:cubicBezTo>
                  <a:cubicBezTo>
                    <a:pt x="26" y="9"/>
                    <a:pt x="21" y="9"/>
                    <a:pt x="16" y="9"/>
                  </a:cubicBezTo>
                  <a:cubicBezTo>
                    <a:pt x="10" y="9"/>
                    <a:pt x="10" y="9"/>
                    <a:pt x="10" y="9"/>
                  </a:cubicBezTo>
                  <a:cubicBezTo>
                    <a:pt x="10" y="83"/>
                    <a:pt x="10" y="83"/>
                    <a:pt x="10" y="83"/>
                  </a:cubicBezTo>
                  <a:cubicBezTo>
                    <a:pt x="18" y="83"/>
                    <a:pt x="18" y="83"/>
                    <a:pt x="18" y="83"/>
                  </a:cubicBezTo>
                  <a:cubicBezTo>
                    <a:pt x="18" y="83"/>
                    <a:pt x="18" y="83"/>
                    <a:pt x="18" y="83"/>
                  </a:cubicBezTo>
                  <a:close/>
                  <a:moveTo>
                    <a:pt x="73" y="11"/>
                  </a:moveTo>
                  <a:cubicBezTo>
                    <a:pt x="73" y="0"/>
                    <a:pt x="73" y="0"/>
                    <a:pt x="73" y="0"/>
                  </a:cubicBezTo>
                  <a:cubicBezTo>
                    <a:pt x="86" y="0"/>
                    <a:pt x="86" y="0"/>
                    <a:pt x="86" y="0"/>
                  </a:cubicBezTo>
                  <a:cubicBezTo>
                    <a:pt x="86" y="11"/>
                    <a:pt x="86" y="11"/>
                    <a:pt x="86" y="11"/>
                  </a:cubicBezTo>
                  <a:cubicBezTo>
                    <a:pt x="73" y="11"/>
                    <a:pt x="73" y="11"/>
                    <a:pt x="73" y="11"/>
                  </a:cubicBezTo>
                  <a:cubicBezTo>
                    <a:pt x="73" y="11"/>
                    <a:pt x="73" y="11"/>
                    <a:pt x="73" y="11"/>
                  </a:cubicBezTo>
                  <a:close/>
                  <a:moveTo>
                    <a:pt x="75" y="92"/>
                  </a:moveTo>
                  <a:cubicBezTo>
                    <a:pt x="75" y="29"/>
                    <a:pt x="75" y="29"/>
                    <a:pt x="75" y="29"/>
                  </a:cubicBezTo>
                  <a:cubicBezTo>
                    <a:pt x="84" y="29"/>
                    <a:pt x="84" y="29"/>
                    <a:pt x="84" y="29"/>
                  </a:cubicBezTo>
                  <a:cubicBezTo>
                    <a:pt x="84" y="92"/>
                    <a:pt x="84" y="92"/>
                    <a:pt x="84" y="92"/>
                  </a:cubicBezTo>
                  <a:cubicBezTo>
                    <a:pt x="75" y="92"/>
                    <a:pt x="75" y="92"/>
                    <a:pt x="75" y="92"/>
                  </a:cubicBezTo>
                  <a:cubicBezTo>
                    <a:pt x="75" y="92"/>
                    <a:pt x="75" y="92"/>
                    <a:pt x="75" y="92"/>
                  </a:cubicBezTo>
                  <a:close/>
                  <a:moveTo>
                    <a:pt x="140" y="79"/>
                  </a:moveTo>
                  <a:cubicBezTo>
                    <a:pt x="140" y="79"/>
                    <a:pt x="140" y="79"/>
                    <a:pt x="140" y="79"/>
                  </a:cubicBezTo>
                  <a:cubicBezTo>
                    <a:pt x="136" y="86"/>
                    <a:pt x="131" y="92"/>
                    <a:pt x="122" y="92"/>
                  </a:cubicBezTo>
                  <a:cubicBezTo>
                    <a:pt x="106" y="92"/>
                    <a:pt x="100" y="74"/>
                    <a:pt x="100" y="59"/>
                  </a:cubicBezTo>
                  <a:cubicBezTo>
                    <a:pt x="100" y="47"/>
                    <a:pt x="106" y="27"/>
                    <a:pt x="122" y="27"/>
                  </a:cubicBezTo>
                  <a:cubicBezTo>
                    <a:pt x="131" y="27"/>
                    <a:pt x="136" y="30"/>
                    <a:pt x="140" y="38"/>
                  </a:cubicBezTo>
                  <a:cubicBezTo>
                    <a:pt x="140" y="38"/>
                    <a:pt x="140" y="38"/>
                    <a:pt x="140" y="38"/>
                  </a:cubicBezTo>
                  <a:cubicBezTo>
                    <a:pt x="140" y="29"/>
                    <a:pt x="140" y="29"/>
                    <a:pt x="140" y="29"/>
                  </a:cubicBezTo>
                  <a:cubicBezTo>
                    <a:pt x="149" y="29"/>
                    <a:pt x="149" y="29"/>
                    <a:pt x="149" y="29"/>
                  </a:cubicBezTo>
                  <a:cubicBezTo>
                    <a:pt x="149" y="92"/>
                    <a:pt x="149" y="92"/>
                    <a:pt x="149" y="92"/>
                  </a:cubicBezTo>
                  <a:cubicBezTo>
                    <a:pt x="149" y="110"/>
                    <a:pt x="140" y="118"/>
                    <a:pt x="122" y="118"/>
                  </a:cubicBezTo>
                  <a:cubicBezTo>
                    <a:pt x="115" y="118"/>
                    <a:pt x="111" y="118"/>
                    <a:pt x="104" y="117"/>
                  </a:cubicBezTo>
                  <a:cubicBezTo>
                    <a:pt x="104" y="108"/>
                    <a:pt x="104" y="108"/>
                    <a:pt x="104" y="108"/>
                  </a:cubicBezTo>
                  <a:cubicBezTo>
                    <a:pt x="109" y="110"/>
                    <a:pt x="115" y="111"/>
                    <a:pt x="120" y="111"/>
                  </a:cubicBezTo>
                  <a:cubicBezTo>
                    <a:pt x="134" y="111"/>
                    <a:pt x="140" y="104"/>
                    <a:pt x="140" y="90"/>
                  </a:cubicBezTo>
                  <a:cubicBezTo>
                    <a:pt x="140" y="79"/>
                    <a:pt x="140" y="79"/>
                    <a:pt x="140" y="79"/>
                  </a:cubicBezTo>
                  <a:cubicBezTo>
                    <a:pt x="140" y="79"/>
                    <a:pt x="140" y="79"/>
                    <a:pt x="140" y="79"/>
                  </a:cubicBezTo>
                  <a:close/>
                  <a:moveTo>
                    <a:pt x="140" y="59"/>
                  </a:moveTo>
                  <a:cubicBezTo>
                    <a:pt x="140" y="50"/>
                    <a:pt x="136" y="34"/>
                    <a:pt x="124" y="34"/>
                  </a:cubicBezTo>
                  <a:cubicBezTo>
                    <a:pt x="113" y="34"/>
                    <a:pt x="111" y="52"/>
                    <a:pt x="111" y="61"/>
                  </a:cubicBezTo>
                  <a:cubicBezTo>
                    <a:pt x="111" y="68"/>
                    <a:pt x="113" y="84"/>
                    <a:pt x="124" y="84"/>
                  </a:cubicBezTo>
                  <a:cubicBezTo>
                    <a:pt x="136" y="84"/>
                    <a:pt x="140" y="68"/>
                    <a:pt x="140" y="59"/>
                  </a:cubicBezTo>
                  <a:close/>
                  <a:moveTo>
                    <a:pt x="167" y="11"/>
                  </a:moveTo>
                  <a:cubicBezTo>
                    <a:pt x="167" y="0"/>
                    <a:pt x="167" y="0"/>
                    <a:pt x="167" y="0"/>
                  </a:cubicBezTo>
                  <a:cubicBezTo>
                    <a:pt x="179" y="0"/>
                    <a:pt x="179" y="0"/>
                    <a:pt x="179" y="0"/>
                  </a:cubicBezTo>
                  <a:cubicBezTo>
                    <a:pt x="179" y="11"/>
                    <a:pt x="179" y="11"/>
                    <a:pt x="179" y="11"/>
                  </a:cubicBezTo>
                  <a:cubicBezTo>
                    <a:pt x="167" y="11"/>
                    <a:pt x="167" y="11"/>
                    <a:pt x="167" y="11"/>
                  </a:cubicBezTo>
                  <a:cubicBezTo>
                    <a:pt x="167" y="11"/>
                    <a:pt x="167" y="11"/>
                    <a:pt x="167" y="11"/>
                  </a:cubicBezTo>
                  <a:close/>
                  <a:moveTo>
                    <a:pt x="168" y="92"/>
                  </a:moveTo>
                  <a:cubicBezTo>
                    <a:pt x="168" y="29"/>
                    <a:pt x="168" y="29"/>
                    <a:pt x="168" y="29"/>
                  </a:cubicBezTo>
                  <a:cubicBezTo>
                    <a:pt x="177" y="29"/>
                    <a:pt x="177" y="29"/>
                    <a:pt x="177" y="29"/>
                  </a:cubicBezTo>
                  <a:cubicBezTo>
                    <a:pt x="177" y="92"/>
                    <a:pt x="177" y="92"/>
                    <a:pt x="177" y="92"/>
                  </a:cubicBezTo>
                  <a:cubicBezTo>
                    <a:pt x="168" y="92"/>
                    <a:pt x="168" y="92"/>
                    <a:pt x="168" y="92"/>
                  </a:cubicBezTo>
                  <a:cubicBezTo>
                    <a:pt x="168" y="92"/>
                    <a:pt x="168" y="92"/>
                    <a:pt x="168" y="92"/>
                  </a:cubicBezTo>
                  <a:close/>
                  <a:moveTo>
                    <a:pt x="230" y="92"/>
                  </a:moveTo>
                  <a:cubicBezTo>
                    <a:pt x="226" y="93"/>
                    <a:pt x="224" y="93"/>
                    <a:pt x="221" y="93"/>
                  </a:cubicBezTo>
                  <a:cubicBezTo>
                    <a:pt x="208" y="93"/>
                    <a:pt x="203" y="88"/>
                    <a:pt x="203" y="77"/>
                  </a:cubicBezTo>
                  <a:cubicBezTo>
                    <a:pt x="203" y="36"/>
                    <a:pt x="203" y="36"/>
                    <a:pt x="203" y="36"/>
                  </a:cubicBezTo>
                  <a:cubicBezTo>
                    <a:pt x="194" y="36"/>
                    <a:pt x="194" y="36"/>
                    <a:pt x="194" y="36"/>
                  </a:cubicBezTo>
                  <a:cubicBezTo>
                    <a:pt x="194" y="29"/>
                    <a:pt x="194" y="29"/>
                    <a:pt x="194" y="29"/>
                  </a:cubicBezTo>
                  <a:cubicBezTo>
                    <a:pt x="203" y="29"/>
                    <a:pt x="203" y="29"/>
                    <a:pt x="203" y="29"/>
                  </a:cubicBezTo>
                  <a:cubicBezTo>
                    <a:pt x="203" y="12"/>
                    <a:pt x="203" y="12"/>
                    <a:pt x="203" y="12"/>
                  </a:cubicBezTo>
                  <a:cubicBezTo>
                    <a:pt x="212" y="7"/>
                    <a:pt x="212" y="7"/>
                    <a:pt x="212" y="7"/>
                  </a:cubicBezTo>
                  <a:cubicBezTo>
                    <a:pt x="212" y="29"/>
                    <a:pt x="212" y="29"/>
                    <a:pt x="212" y="29"/>
                  </a:cubicBezTo>
                  <a:cubicBezTo>
                    <a:pt x="230" y="29"/>
                    <a:pt x="230" y="29"/>
                    <a:pt x="230" y="29"/>
                  </a:cubicBezTo>
                  <a:cubicBezTo>
                    <a:pt x="230" y="36"/>
                    <a:pt x="230" y="36"/>
                    <a:pt x="230" y="36"/>
                  </a:cubicBezTo>
                  <a:cubicBezTo>
                    <a:pt x="212" y="36"/>
                    <a:pt x="212" y="36"/>
                    <a:pt x="212" y="36"/>
                  </a:cubicBezTo>
                  <a:cubicBezTo>
                    <a:pt x="212" y="75"/>
                    <a:pt x="212" y="75"/>
                    <a:pt x="212" y="75"/>
                  </a:cubicBezTo>
                  <a:cubicBezTo>
                    <a:pt x="212" y="81"/>
                    <a:pt x="215" y="84"/>
                    <a:pt x="222" y="84"/>
                  </a:cubicBezTo>
                  <a:cubicBezTo>
                    <a:pt x="226" y="84"/>
                    <a:pt x="226" y="84"/>
                    <a:pt x="230" y="84"/>
                  </a:cubicBezTo>
                  <a:cubicBezTo>
                    <a:pt x="230" y="92"/>
                    <a:pt x="230" y="92"/>
                    <a:pt x="230" y="92"/>
                  </a:cubicBezTo>
                  <a:cubicBezTo>
                    <a:pt x="230" y="92"/>
                    <a:pt x="230" y="92"/>
                    <a:pt x="230" y="92"/>
                  </a:cubicBezTo>
                  <a:close/>
                  <a:moveTo>
                    <a:pt x="273" y="92"/>
                  </a:moveTo>
                  <a:cubicBezTo>
                    <a:pt x="273" y="83"/>
                    <a:pt x="273" y="83"/>
                    <a:pt x="273" y="83"/>
                  </a:cubicBezTo>
                  <a:cubicBezTo>
                    <a:pt x="273" y="83"/>
                    <a:pt x="273" y="83"/>
                    <a:pt x="273" y="83"/>
                  </a:cubicBezTo>
                  <a:cubicBezTo>
                    <a:pt x="269" y="90"/>
                    <a:pt x="260" y="93"/>
                    <a:pt x="253" y="93"/>
                  </a:cubicBezTo>
                  <a:cubicBezTo>
                    <a:pt x="242" y="93"/>
                    <a:pt x="237" y="86"/>
                    <a:pt x="237" y="75"/>
                  </a:cubicBezTo>
                  <a:cubicBezTo>
                    <a:pt x="237" y="61"/>
                    <a:pt x="253" y="56"/>
                    <a:pt x="273" y="56"/>
                  </a:cubicBezTo>
                  <a:cubicBezTo>
                    <a:pt x="273" y="54"/>
                    <a:pt x="273" y="54"/>
                    <a:pt x="273" y="54"/>
                  </a:cubicBezTo>
                  <a:cubicBezTo>
                    <a:pt x="273" y="45"/>
                    <a:pt x="274" y="34"/>
                    <a:pt x="262" y="34"/>
                  </a:cubicBezTo>
                  <a:cubicBezTo>
                    <a:pt x="253" y="34"/>
                    <a:pt x="249" y="36"/>
                    <a:pt x="247" y="45"/>
                  </a:cubicBezTo>
                  <a:cubicBezTo>
                    <a:pt x="238" y="45"/>
                    <a:pt x="238" y="45"/>
                    <a:pt x="238" y="45"/>
                  </a:cubicBezTo>
                  <a:cubicBezTo>
                    <a:pt x="238" y="32"/>
                    <a:pt x="249" y="27"/>
                    <a:pt x="260" y="27"/>
                  </a:cubicBezTo>
                  <a:cubicBezTo>
                    <a:pt x="274" y="27"/>
                    <a:pt x="282" y="32"/>
                    <a:pt x="282" y="47"/>
                  </a:cubicBezTo>
                  <a:cubicBezTo>
                    <a:pt x="282" y="92"/>
                    <a:pt x="282" y="92"/>
                    <a:pt x="282" y="92"/>
                  </a:cubicBezTo>
                  <a:cubicBezTo>
                    <a:pt x="273" y="92"/>
                    <a:pt x="273" y="92"/>
                    <a:pt x="273" y="92"/>
                  </a:cubicBezTo>
                  <a:cubicBezTo>
                    <a:pt x="273" y="92"/>
                    <a:pt x="273" y="92"/>
                    <a:pt x="273" y="92"/>
                  </a:cubicBezTo>
                  <a:close/>
                  <a:moveTo>
                    <a:pt x="267" y="63"/>
                  </a:moveTo>
                  <a:cubicBezTo>
                    <a:pt x="260" y="63"/>
                    <a:pt x="247" y="66"/>
                    <a:pt x="247" y="75"/>
                  </a:cubicBezTo>
                  <a:cubicBezTo>
                    <a:pt x="247" y="81"/>
                    <a:pt x="251" y="84"/>
                    <a:pt x="256" y="84"/>
                  </a:cubicBezTo>
                  <a:cubicBezTo>
                    <a:pt x="262" y="84"/>
                    <a:pt x="269" y="81"/>
                    <a:pt x="271" y="75"/>
                  </a:cubicBezTo>
                  <a:cubicBezTo>
                    <a:pt x="273" y="70"/>
                    <a:pt x="273" y="68"/>
                    <a:pt x="273" y="63"/>
                  </a:cubicBezTo>
                  <a:cubicBezTo>
                    <a:pt x="267" y="63"/>
                    <a:pt x="267" y="63"/>
                    <a:pt x="267" y="63"/>
                  </a:cubicBezTo>
                  <a:cubicBezTo>
                    <a:pt x="267" y="63"/>
                    <a:pt x="267" y="63"/>
                    <a:pt x="267" y="63"/>
                  </a:cubicBezTo>
                  <a:close/>
                  <a:moveTo>
                    <a:pt x="303" y="92"/>
                  </a:moveTo>
                  <a:cubicBezTo>
                    <a:pt x="303" y="0"/>
                    <a:pt x="303" y="0"/>
                    <a:pt x="303" y="0"/>
                  </a:cubicBezTo>
                  <a:cubicBezTo>
                    <a:pt x="312" y="0"/>
                    <a:pt x="312" y="0"/>
                    <a:pt x="312" y="0"/>
                  </a:cubicBezTo>
                  <a:cubicBezTo>
                    <a:pt x="312" y="92"/>
                    <a:pt x="312" y="92"/>
                    <a:pt x="312" y="92"/>
                  </a:cubicBezTo>
                  <a:cubicBezTo>
                    <a:pt x="303" y="92"/>
                    <a:pt x="303" y="92"/>
                    <a:pt x="303" y="92"/>
                  </a:cubicBezTo>
                  <a:cubicBezTo>
                    <a:pt x="303" y="92"/>
                    <a:pt x="303" y="92"/>
                    <a:pt x="303" y="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47" name="Freeform 9"/>
            <p:cNvSpPr>
              <a:spLocks/>
            </p:cNvSpPr>
            <p:nvPr userDrawn="1"/>
          </p:nvSpPr>
          <p:spPr bwMode="auto">
            <a:xfrm>
              <a:off x="3889375" y="3606804"/>
              <a:ext cx="28800" cy="481012"/>
            </a:xfrm>
            <a:custGeom>
              <a:avLst/>
              <a:gdLst>
                <a:gd name="T0" fmla="*/ 0 w 7"/>
                <a:gd name="T1" fmla="*/ 128 h 128"/>
                <a:gd name="T2" fmla="*/ 0 w 7"/>
                <a:gd name="T3" fmla="*/ 0 h 128"/>
                <a:gd name="T4" fmla="*/ 7 w 7"/>
                <a:gd name="T5" fmla="*/ 0 h 128"/>
                <a:gd name="T6" fmla="*/ 7 w 7"/>
                <a:gd name="T7" fmla="*/ 128 h 128"/>
                <a:gd name="T8" fmla="*/ 0 w 7"/>
                <a:gd name="T9" fmla="*/ 128 h 128"/>
                <a:gd name="T10" fmla="*/ 0 w 7"/>
                <a:gd name="T11" fmla="*/ 128 h 128"/>
              </a:gdLst>
              <a:ahLst/>
              <a:cxnLst>
                <a:cxn ang="0">
                  <a:pos x="T0" y="T1"/>
                </a:cxn>
                <a:cxn ang="0">
                  <a:pos x="T2" y="T3"/>
                </a:cxn>
                <a:cxn ang="0">
                  <a:pos x="T4" y="T5"/>
                </a:cxn>
                <a:cxn ang="0">
                  <a:pos x="T6" y="T7"/>
                </a:cxn>
                <a:cxn ang="0">
                  <a:pos x="T8" y="T9"/>
                </a:cxn>
                <a:cxn ang="0">
                  <a:pos x="T10" y="T11"/>
                </a:cxn>
              </a:cxnLst>
              <a:rect l="0" t="0" r="r" b="b"/>
              <a:pathLst>
                <a:path w="7" h="128">
                  <a:moveTo>
                    <a:pt x="0" y="128"/>
                  </a:moveTo>
                  <a:cubicBezTo>
                    <a:pt x="0" y="0"/>
                    <a:pt x="0" y="0"/>
                    <a:pt x="0" y="0"/>
                  </a:cubicBezTo>
                  <a:cubicBezTo>
                    <a:pt x="7" y="0"/>
                    <a:pt x="7" y="0"/>
                    <a:pt x="7" y="0"/>
                  </a:cubicBezTo>
                  <a:cubicBezTo>
                    <a:pt x="7" y="128"/>
                    <a:pt x="7" y="128"/>
                    <a:pt x="7" y="128"/>
                  </a:cubicBezTo>
                  <a:cubicBezTo>
                    <a:pt x="0" y="128"/>
                    <a:pt x="0" y="128"/>
                    <a:pt x="0" y="128"/>
                  </a:cubicBezTo>
                  <a:cubicBezTo>
                    <a:pt x="0" y="128"/>
                    <a:pt x="0" y="128"/>
                    <a:pt x="0"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48" name="Freeform 10"/>
            <p:cNvSpPr>
              <a:spLocks noEditPoints="1"/>
            </p:cNvSpPr>
            <p:nvPr userDrawn="1"/>
          </p:nvSpPr>
          <p:spPr bwMode="auto">
            <a:xfrm>
              <a:off x="4076700" y="3629029"/>
              <a:ext cx="2130425" cy="442912"/>
            </a:xfrm>
            <a:custGeom>
              <a:avLst/>
              <a:gdLst>
                <a:gd name="T0" fmla="*/ 0 w 568"/>
                <a:gd name="T1" fmla="*/ 9 h 118"/>
                <a:gd name="T2" fmla="*/ 54 w 568"/>
                <a:gd name="T3" fmla="*/ 9 h 118"/>
                <a:gd name="T4" fmla="*/ 22 w 568"/>
                <a:gd name="T5" fmla="*/ 92 h 118"/>
                <a:gd name="T6" fmla="*/ 88 w 568"/>
                <a:gd name="T7" fmla="*/ 93 h 118"/>
                <a:gd name="T8" fmla="*/ 103 w 568"/>
                <a:gd name="T9" fmla="*/ 50 h 118"/>
                <a:gd name="T10" fmla="*/ 67 w 568"/>
                <a:gd name="T11" fmla="*/ 57 h 118"/>
                <a:gd name="T12" fmla="*/ 103 w 568"/>
                <a:gd name="T13" fmla="*/ 92 h 118"/>
                <a:gd name="T14" fmla="*/ 81 w 568"/>
                <a:gd name="T15" fmla="*/ 34 h 118"/>
                <a:gd name="T16" fmla="*/ 94 w 568"/>
                <a:gd name="T17" fmla="*/ 47 h 118"/>
                <a:gd name="T18" fmla="*/ 113 w 568"/>
                <a:gd name="T19" fmla="*/ 57 h 118"/>
                <a:gd name="T20" fmla="*/ 151 w 568"/>
                <a:gd name="T21" fmla="*/ 47 h 118"/>
                <a:gd name="T22" fmla="*/ 149 w 568"/>
                <a:gd name="T23" fmla="*/ 84 h 118"/>
                <a:gd name="T24" fmla="*/ 160 w 568"/>
                <a:gd name="T25" fmla="*/ 92 h 118"/>
                <a:gd name="T26" fmla="*/ 201 w 568"/>
                <a:gd name="T27" fmla="*/ 36 h 118"/>
                <a:gd name="T28" fmla="*/ 174 w 568"/>
                <a:gd name="T29" fmla="*/ 92 h 118"/>
                <a:gd name="T30" fmla="*/ 183 w 568"/>
                <a:gd name="T31" fmla="*/ 43 h 118"/>
                <a:gd name="T32" fmla="*/ 219 w 568"/>
                <a:gd name="T33" fmla="*/ 47 h 118"/>
                <a:gd name="T34" fmla="*/ 210 w 568"/>
                <a:gd name="T35" fmla="*/ 92 h 118"/>
                <a:gd name="T36" fmla="*/ 266 w 568"/>
                <a:gd name="T37" fmla="*/ 36 h 118"/>
                <a:gd name="T38" fmla="*/ 239 w 568"/>
                <a:gd name="T39" fmla="*/ 92 h 118"/>
                <a:gd name="T40" fmla="*/ 248 w 568"/>
                <a:gd name="T41" fmla="*/ 43 h 118"/>
                <a:gd name="T42" fmla="*/ 284 w 568"/>
                <a:gd name="T43" fmla="*/ 47 h 118"/>
                <a:gd name="T44" fmla="*/ 275 w 568"/>
                <a:gd name="T45" fmla="*/ 92 h 118"/>
                <a:gd name="T46" fmla="*/ 351 w 568"/>
                <a:gd name="T47" fmla="*/ 59 h 118"/>
                <a:gd name="T48" fmla="*/ 342 w 568"/>
                <a:gd name="T49" fmla="*/ 59 h 118"/>
                <a:gd name="T50" fmla="*/ 325 w 568"/>
                <a:gd name="T51" fmla="*/ 84 h 118"/>
                <a:gd name="T52" fmla="*/ 367 w 568"/>
                <a:gd name="T53" fmla="*/ 0 h 118"/>
                <a:gd name="T54" fmla="*/ 367 w 568"/>
                <a:gd name="T55" fmla="*/ 92 h 118"/>
                <a:gd name="T56" fmla="*/ 419 w 568"/>
                <a:gd name="T57" fmla="*/ 27 h 118"/>
                <a:gd name="T58" fmla="*/ 394 w 568"/>
                <a:gd name="T59" fmla="*/ 59 h 118"/>
                <a:gd name="T60" fmla="*/ 403 w 568"/>
                <a:gd name="T61" fmla="*/ 59 h 118"/>
                <a:gd name="T62" fmla="*/ 494 w 568"/>
                <a:gd name="T63" fmla="*/ 79 h 118"/>
                <a:gd name="T64" fmla="*/ 455 w 568"/>
                <a:gd name="T65" fmla="*/ 59 h 118"/>
                <a:gd name="T66" fmla="*/ 494 w 568"/>
                <a:gd name="T67" fmla="*/ 38 h 118"/>
                <a:gd name="T68" fmla="*/ 503 w 568"/>
                <a:gd name="T69" fmla="*/ 92 h 118"/>
                <a:gd name="T70" fmla="*/ 458 w 568"/>
                <a:gd name="T71" fmla="*/ 108 h 118"/>
                <a:gd name="T72" fmla="*/ 494 w 568"/>
                <a:gd name="T73" fmla="*/ 79 h 118"/>
                <a:gd name="T74" fmla="*/ 478 w 568"/>
                <a:gd name="T75" fmla="*/ 34 h 118"/>
                <a:gd name="T76" fmla="*/ 494 w 568"/>
                <a:gd name="T77" fmla="*/ 59 h 118"/>
                <a:gd name="T78" fmla="*/ 512 w 568"/>
                <a:gd name="T79" fmla="*/ 29 h 118"/>
                <a:gd name="T80" fmla="*/ 541 w 568"/>
                <a:gd name="T81" fmla="*/ 77 h 118"/>
                <a:gd name="T82" fmla="*/ 537 w 568"/>
                <a:gd name="T83"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8" h="118">
                  <a:moveTo>
                    <a:pt x="22" y="92"/>
                  </a:moveTo>
                  <a:cubicBezTo>
                    <a:pt x="22" y="9"/>
                    <a:pt x="22" y="9"/>
                    <a:pt x="22" y="9"/>
                  </a:cubicBezTo>
                  <a:cubicBezTo>
                    <a:pt x="0" y="9"/>
                    <a:pt x="0" y="9"/>
                    <a:pt x="0" y="9"/>
                  </a:cubicBezTo>
                  <a:cubicBezTo>
                    <a:pt x="0" y="0"/>
                    <a:pt x="0" y="0"/>
                    <a:pt x="0" y="0"/>
                  </a:cubicBezTo>
                  <a:cubicBezTo>
                    <a:pt x="54" y="0"/>
                    <a:pt x="54" y="0"/>
                    <a:pt x="54" y="0"/>
                  </a:cubicBezTo>
                  <a:cubicBezTo>
                    <a:pt x="54" y="9"/>
                    <a:pt x="54" y="9"/>
                    <a:pt x="54" y="9"/>
                  </a:cubicBezTo>
                  <a:cubicBezTo>
                    <a:pt x="33" y="9"/>
                    <a:pt x="33" y="9"/>
                    <a:pt x="33" y="9"/>
                  </a:cubicBezTo>
                  <a:cubicBezTo>
                    <a:pt x="33" y="92"/>
                    <a:pt x="33" y="92"/>
                    <a:pt x="33" y="92"/>
                  </a:cubicBezTo>
                  <a:cubicBezTo>
                    <a:pt x="22" y="92"/>
                    <a:pt x="22" y="92"/>
                    <a:pt x="22" y="92"/>
                  </a:cubicBezTo>
                  <a:cubicBezTo>
                    <a:pt x="22" y="92"/>
                    <a:pt x="22" y="92"/>
                    <a:pt x="22" y="92"/>
                  </a:cubicBezTo>
                  <a:close/>
                  <a:moveTo>
                    <a:pt x="103" y="92"/>
                  </a:moveTo>
                  <a:cubicBezTo>
                    <a:pt x="97" y="92"/>
                    <a:pt x="92" y="93"/>
                    <a:pt x="88" y="93"/>
                  </a:cubicBezTo>
                  <a:cubicBezTo>
                    <a:pt x="65" y="93"/>
                    <a:pt x="56" y="79"/>
                    <a:pt x="56" y="57"/>
                  </a:cubicBezTo>
                  <a:cubicBezTo>
                    <a:pt x="56" y="41"/>
                    <a:pt x="63" y="27"/>
                    <a:pt x="81" y="27"/>
                  </a:cubicBezTo>
                  <a:cubicBezTo>
                    <a:pt x="95" y="27"/>
                    <a:pt x="103" y="36"/>
                    <a:pt x="103" y="50"/>
                  </a:cubicBezTo>
                  <a:cubicBezTo>
                    <a:pt x="103" y="54"/>
                    <a:pt x="103" y="54"/>
                    <a:pt x="103" y="54"/>
                  </a:cubicBezTo>
                  <a:cubicBezTo>
                    <a:pt x="67" y="54"/>
                    <a:pt x="67" y="54"/>
                    <a:pt x="67" y="54"/>
                  </a:cubicBezTo>
                  <a:cubicBezTo>
                    <a:pt x="67" y="57"/>
                    <a:pt x="67" y="57"/>
                    <a:pt x="67" y="57"/>
                  </a:cubicBezTo>
                  <a:cubicBezTo>
                    <a:pt x="67" y="72"/>
                    <a:pt x="74" y="84"/>
                    <a:pt x="90" y="84"/>
                  </a:cubicBezTo>
                  <a:cubicBezTo>
                    <a:pt x="94" y="84"/>
                    <a:pt x="97" y="84"/>
                    <a:pt x="103" y="83"/>
                  </a:cubicBezTo>
                  <a:cubicBezTo>
                    <a:pt x="103" y="92"/>
                    <a:pt x="103" y="92"/>
                    <a:pt x="103" y="92"/>
                  </a:cubicBezTo>
                  <a:cubicBezTo>
                    <a:pt x="103" y="92"/>
                    <a:pt x="103" y="92"/>
                    <a:pt x="103" y="92"/>
                  </a:cubicBezTo>
                  <a:close/>
                  <a:moveTo>
                    <a:pt x="94" y="47"/>
                  </a:moveTo>
                  <a:cubicBezTo>
                    <a:pt x="94" y="39"/>
                    <a:pt x="88" y="34"/>
                    <a:pt x="81" y="34"/>
                  </a:cubicBezTo>
                  <a:cubicBezTo>
                    <a:pt x="74" y="34"/>
                    <a:pt x="68" y="39"/>
                    <a:pt x="67" y="47"/>
                  </a:cubicBezTo>
                  <a:cubicBezTo>
                    <a:pt x="94" y="47"/>
                    <a:pt x="94" y="47"/>
                    <a:pt x="94" y="47"/>
                  </a:cubicBezTo>
                  <a:cubicBezTo>
                    <a:pt x="94" y="47"/>
                    <a:pt x="94" y="47"/>
                    <a:pt x="94" y="47"/>
                  </a:cubicBezTo>
                  <a:close/>
                  <a:moveTo>
                    <a:pt x="160" y="92"/>
                  </a:moveTo>
                  <a:cubicBezTo>
                    <a:pt x="155" y="92"/>
                    <a:pt x="151" y="93"/>
                    <a:pt x="146" y="93"/>
                  </a:cubicBezTo>
                  <a:cubicBezTo>
                    <a:pt x="124" y="93"/>
                    <a:pt x="113" y="79"/>
                    <a:pt x="113" y="57"/>
                  </a:cubicBezTo>
                  <a:cubicBezTo>
                    <a:pt x="113" y="41"/>
                    <a:pt x="121" y="27"/>
                    <a:pt x="140" y="27"/>
                  </a:cubicBezTo>
                  <a:cubicBezTo>
                    <a:pt x="153" y="27"/>
                    <a:pt x="162" y="34"/>
                    <a:pt x="162" y="47"/>
                  </a:cubicBezTo>
                  <a:cubicBezTo>
                    <a:pt x="151" y="47"/>
                    <a:pt x="151" y="47"/>
                    <a:pt x="151" y="47"/>
                  </a:cubicBezTo>
                  <a:cubicBezTo>
                    <a:pt x="151" y="39"/>
                    <a:pt x="147" y="34"/>
                    <a:pt x="139" y="34"/>
                  </a:cubicBezTo>
                  <a:cubicBezTo>
                    <a:pt x="128" y="34"/>
                    <a:pt x="124" y="47"/>
                    <a:pt x="124" y="56"/>
                  </a:cubicBezTo>
                  <a:cubicBezTo>
                    <a:pt x="124" y="72"/>
                    <a:pt x="131" y="84"/>
                    <a:pt x="149" y="84"/>
                  </a:cubicBezTo>
                  <a:cubicBezTo>
                    <a:pt x="153" y="84"/>
                    <a:pt x="156" y="84"/>
                    <a:pt x="160" y="84"/>
                  </a:cubicBezTo>
                  <a:cubicBezTo>
                    <a:pt x="160" y="92"/>
                    <a:pt x="160" y="92"/>
                    <a:pt x="160" y="92"/>
                  </a:cubicBezTo>
                  <a:cubicBezTo>
                    <a:pt x="160" y="92"/>
                    <a:pt x="160" y="92"/>
                    <a:pt x="160" y="92"/>
                  </a:cubicBezTo>
                  <a:close/>
                  <a:moveTo>
                    <a:pt x="210" y="92"/>
                  </a:moveTo>
                  <a:cubicBezTo>
                    <a:pt x="210" y="56"/>
                    <a:pt x="210" y="56"/>
                    <a:pt x="210" y="56"/>
                  </a:cubicBezTo>
                  <a:cubicBezTo>
                    <a:pt x="210" y="48"/>
                    <a:pt x="210" y="36"/>
                    <a:pt x="201" y="36"/>
                  </a:cubicBezTo>
                  <a:cubicBezTo>
                    <a:pt x="189" y="36"/>
                    <a:pt x="183" y="56"/>
                    <a:pt x="183" y="65"/>
                  </a:cubicBezTo>
                  <a:cubicBezTo>
                    <a:pt x="183" y="92"/>
                    <a:pt x="183" y="92"/>
                    <a:pt x="183" y="92"/>
                  </a:cubicBezTo>
                  <a:cubicBezTo>
                    <a:pt x="174" y="92"/>
                    <a:pt x="174" y="92"/>
                    <a:pt x="174" y="92"/>
                  </a:cubicBezTo>
                  <a:cubicBezTo>
                    <a:pt x="174" y="0"/>
                    <a:pt x="174" y="0"/>
                    <a:pt x="174" y="0"/>
                  </a:cubicBezTo>
                  <a:cubicBezTo>
                    <a:pt x="183" y="0"/>
                    <a:pt x="183" y="0"/>
                    <a:pt x="183" y="0"/>
                  </a:cubicBezTo>
                  <a:cubicBezTo>
                    <a:pt x="183" y="43"/>
                    <a:pt x="183" y="43"/>
                    <a:pt x="183" y="43"/>
                  </a:cubicBezTo>
                  <a:cubicBezTo>
                    <a:pt x="183" y="43"/>
                    <a:pt x="183" y="43"/>
                    <a:pt x="183" y="43"/>
                  </a:cubicBezTo>
                  <a:cubicBezTo>
                    <a:pt x="187" y="32"/>
                    <a:pt x="192" y="27"/>
                    <a:pt x="203" y="27"/>
                  </a:cubicBezTo>
                  <a:cubicBezTo>
                    <a:pt x="214" y="27"/>
                    <a:pt x="219" y="36"/>
                    <a:pt x="219" y="47"/>
                  </a:cubicBezTo>
                  <a:cubicBezTo>
                    <a:pt x="219" y="92"/>
                    <a:pt x="219" y="92"/>
                    <a:pt x="219" y="92"/>
                  </a:cubicBezTo>
                  <a:cubicBezTo>
                    <a:pt x="210" y="92"/>
                    <a:pt x="210" y="92"/>
                    <a:pt x="210" y="92"/>
                  </a:cubicBezTo>
                  <a:cubicBezTo>
                    <a:pt x="210" y="92"/>
                    <a:pt x="210" y="92"/>
                    <a:pt x="210" y="92"/>
                  </a:cubicBezTo>
                  <a:close/>
                  <a:moveTo>
                    <a:pt x="275" y="92"/>
                  </a:moveTo>
                  <a:cubicBezTo>
                    <a:pt x="275" y="56"/>
                    <a:pt x="275" y="56"/>
                    <a:pt x="275" y="56"/>
                  </a:cubicBezTo>
                  <a:cubicBezTo>
                    <a:pt x="275" y="48"/>
                    <a:pt x="277" y="36"/>
                    <a:pt x="266" y="36"/>
                  </a:cubicBezTo>
                  <a:cubicBezTo>
                    <a:pt x="254" y="36"/>
                    <a:pt x="248" y="56"/>
                    <a:pt x="248" y="65"/>
                  </a:cubicBezTo>
                  <a:cubicBezTo>
                    <a:pt x="248" y="92"/>
                    <a:pt x="248" y="92"/>
                    <a:pt x="248" y="92"/>
                  </a:cubicBezTo>
                  <a:cubicBezTo>
                    <a:pt x="239" y="92"/>
                    <a:pt x="239" y="92"/>
                    <a:pt x="239" y="92"/>
                  </a:cubicBezTo>
                  <a:cubicBezTo>
                    <a:pt x="239" y="29"/>
                    <a:pt x="239" y="29"/>
                    <a:pt x="239" y="29"/>
                  </a:cubicBezTo>
                  <a:cubicBezTo>
                    <a:pt x="248" y="29"/>
                    <a:pt x="248" y="29"/>
                    <a:pt x="248" y="29"/>
                  </a:cubicBezTo>
                  <a:cubicBezTo>
                    <a:pt x="248" y="43"/>
                    <a:pt x="248" y="43"/>
                    <a:pt x="248" y="43"/>
                  </a:cubicBezTo>
                  <a:cubicBezTo>
                    <a:pt x="248" y="43"/>
                    <a:pt x="248" y="43"/>
                    <a:pt x="248" y="43"/>
                  </a:cubicBezTo>
                  <a:cubicBezTo>
                    <a:pt x="252" y="32"/>
                    <a:pt x="257" y="27"/>
                    <a:pt x="268" y="27"/>
                  </a:cubicBezTo>
                  <a:cubicBezTo>
                    <a:pt x="279" y="27"/>
                    <a:pt x="284" y="36"/>
                    <a:pt x="284" y="47"/>
                  </a:cubicBezTo>
                  <a:cubicBezTo>
                    <a:pt x="284" y="92"/>
                    <a:pt x="284" y="92"/>
                    <a:pt x="284" y="92"/>
                  </a:cubicBezTo>
                  <a:cubicBezTo>
                    <a:pt x="275" y="92"/>
                    <a:pt x="275" y="92"/>
                    <a:pt x="275" y="92"/>
                  </a:cubicBezTo>
                  <a:cubicBezTo>
                    <a:pt x="275" y="92"/>
                    <a:pt x="275" y="92"/>
                    <a:pt x="275" y="92"/>
                  </a:cubicBezTo>
                  <a:close/>
                  <a:moveTo>
                    <a:pt x="300" y="59"/>
                  </a:moveTo>
                  <a:cubicBezTo>
                    <a:pt x="300" y="43"/>
                    <a:pt x="306" y="27"/>
                    <a:pt x="325" y="27"/>
                  </a:cubicBezTo>
                  <a:cubicBezTo>
                    <a:pt x="345" y="27"/>
                    <a:pt x="351" y="43"/>
                    <a:pt x="351" y="59"/>
                  </a:cubicBezTo>
                  <a:cubicBezTo>
                    <a:pt x="351" y="77"/>
                    <a:pt x="345" y="93"/>
                    <a:pt x="325" y="93"/>
                  </a:cubicBezTo>
                  <a:cubicBezTo>
                    <a:pt x="306" y="93"/>
                    <a:pt x="300" y="77"/>
                    <a:pt x="300" y="59"/>
                  </a:cubicBezTo>
                  <a:close/>
                  <a:moveTo>
                    <a:pt x="342" y="59"/>
                  </a:moveTo>
                  <a:cubicBezTo>
                    <a:pt x="342" y="50"/>
                    <a:pt x="338" y="34"/>
                    <a:pt x="325" y="34"/>
                  </a:cubicBezTo>
                  <a:cubicBezTo>
                    <a:pt x="313" y="34"/>
                    <a:pt x="309" y="50"/>
                    <a:pt x="309" y="59"/>
                  </a:cubicBezTo>
                  <a:cubicBezTo>
                    <a:pt x="309" y="70"/>
                    <a:pt x="313" y="84"/>
                    <a:pt x="325" y="84"/>
                  </a:cubicBezTo>
                  <a:cubicBezTo>
                    <a:pt x="338" y="84"/>
                    <a:pt x="342" y="70"/>
                    <a:pt x="342" y="59"/>
                  </a:cubicBezTo>
                  <a:close/>
                  <a:moveTo>
                    <a:pt x="367" y="92"/>
                  </a:moveTo>
                  <a:cubicBezTo>
                    <a:pt x="367" y="0"/>
                    <a:pt x="367" y="0"/>
                    <a:pt x="367" y="0"/>
                  </a:cubicBezTo>
                  <a:cubicBezTo>
                    <a:pt x="376" y="0"/>
                    <a:pt x="376" y="0"/>
                    <a:pt x="376" y="0"/>
                  </a:cubicBezTo>
                  <a:cubicBezTo>
                    <a:pt x="376" y="92"/>
                    <a:pt x="376" y="92"/>
                    <a:pt x="376" y="92"/>
                  </a:cubicBezTo>
                  <a:cubicBezTo>
                    <a:pt x="367" y="92"/>
                    <a:pt x="367" y="92"/>
                    <a:pt x="367" y="92"/>
                  </a:cubicBezTo>
                  <a:cubicBezTo>
                    <a:pt x="367" y="92"/>
                    <a:pt x="367" y="92"/>
                    <a:pt x="367" y="92"/>
                  </a:cubicBezTo>
                  <a:close/>
                  <a:moveTo>
                    <a:pt x="394" y="59"/>
                  </a:moveTo>
                  <a:cubicBezTo>
                    <a:pt x="394" y="43"/>
                    <a:pt x="399" y="27"/>
                    <a:pt x="419" y="27"/>
                  </a:cubicBezTo>
                  <a:cubicBezTo>
                    <a:pt x="439" y="27"/>
                    <a:pt x="444" y="43"/>
                    <a:pt x="444" y="59"/>
                  </a:cubicBezTo>
                  <a:cubicBezTo>
                    <a:pt x="444" y="77"/>
                    <a:pt x="439" y="93"/>
                    <a:pt x="419" y="93"/>
                  </a:cubicBezTo>
                  <a:cubicBezTo>
                    <a:pt x="399" y="93"/>
                    <a:pt x="394" y="77"/>
                    <a:pt x="394" y="59"/>
                  </a:cubicBezTo>
                  <a:close/>
                  <a:moveTo>
                    <a:pt x="435" y="59"/>
                  </a:moveTo>
                  <a:cubicBezTo>
                    <a:pt x="435" y="50"/>
                    <a:pt x="431" y="34"/>
                    <a:pt x="419" y="34"/>
                  </a:cubicBezTo>
                  <a:cubicBezTo>
                    <a:pt x="406" y="34"/>
                    <a:pt x="403" y="50"/>
                    <a:pt x="403" y="59"/>
                  </a:cubicBezTo>
                  <a:cubicBezTo>
                    <a:pt x="403" y="70"/>
                    <a:pt x="406" y="84"/>
                    <a:pt x="419" y="84"/>
                  </a:cubicBezTo>
                  <a:cubicBezTo>
                    <a:pt x="431" y="84"/>
                    <a:pt x="435" y="70"/>
                    <a:pt x="435" y="59"/>
                  </a:cubicBezTo>
                  <a:close/>
                  <a:moveTo>
                    <a:pt x="494" y="79"/>
                  </a:moveTo>
                  <a:cubicBezTo>
                    <a:pt x="494" y="79"/>
                    <a:pt x="494" y="79"/>
                    <a:pt x="494" y="79"/>
                  </a:cubicBezTo>
                  <a:cubicBezTo>
                    <a:pt x="491" y="86"/>
                    <a:pt x="485" y="92"/>
                    <a:pt x="476" y="92"/>
                  </a:cubicBezTo>
                  <a:cubicBezTo>
                    <a:pt x="460" y="92"/>
                    <a:pt x="455" y="74"/>
                    <a:pt x="455" y="59"/>
                  </a:cubicBezTo>
                  <a:cubicBezTo>
                    <a:pt x="455" y="47"/>
                    <a:pt x="460" y="27"/>
                    <a:pt x="476" y="27"/>
                  </a:cubicBezTo>
                  <a:cubicBezTo>
                    <a:pt x="485" y="27"/>
                    <a:pt x="491" y="30"/>
                    <a:pt x="494" y="38"/>
                  </a:cubicBezTo>
                  <a:cubicBezTo>
                    <a:pt x="494" y="38"/>
                    <a:pt x="494" y="38"/>
                    <a:pt x="494" y="38"/>
                  </a:cubicBezTo>
                  <a:cubicBezTo>
                    <a:pt x="494" y="29"/>
                    <a:pt x="494" y="29"/>
                    <a:pt x="494" y="29"/>
                  </a:cubicBezTo>
                  <a:cubicBezTo>
                    <a:pt x="503" y="29"/>
                    <a:pt x="503" y="29"/>
                    <a:pt x="503" y="29"/>
                  </a:cubicBezTo>
                  <a:cubicBezTo>
                    <a:pt x="503" y="92"/>
                    <a:pt x="503" y="92"/>
                    <a:pt x="503" y="92"/>
                  </a:cubicBezTo>
                  <a:cubicBezTo>
                    <a:pt x="503" y="110"/>
                    <a:pt x="494" y="118"/>
                    <a:pt x="476" y="118"/>
                  </a:cubicBezTo>
                  <a:cubicBezTo>
                    <a:pt x="469" y="118"/>
                    <a:pt x="466" y="118"/>
                    <a:pt x="458" y="117"/>
                  </a:cubicBezTo>
                  <a:cubicBezTo>
                    <a:pt x="458" y="108"/>
                    <a:pt x="458" y="108"/>
                    <a:pt x="458" y="108"/>
                  </a:cubicBezTo>
                  <a:cubicBezTo>
                    <a:pt x="464" y="110"/>
                    <a:pt x="469" y="111"/>
                    <a:pt x="474" y="111"/>
                  </a:cubicBezTo>
                  <a:cubicBezTo>
                    <a:pt x="489" y="111"/>
                    <a:pt x="494" y="104"/>
                    <a:pt x="494" y="90"/>
                  </a:cubicBezTo>
                  <a:cubicBezTo>
                    <a:pt x="494" y="79"/>
                    <a:pt x="494" y="79"/>
                    <a:pt x="494" y="79"/>
                  </a:cubicBezTo>
                  <a:cubicBezTo>
                    <a:pt x="494" y="79"/>
                    <a:pt x="494" y="79"/>
                    <a:pt x="494" y="79"/>
                  </a:cubicBezTo>
                  <a:close/>
                  <a:moveTo>
                    <a:pt x="494" y="59"/>
                  </a:moveTo>
                  <a:cubicBezTo>
                    <a:pt x="494" y="50"/>
                    <a:pt x="491" y="34"/>
                    <a:pt x="478" y="34"/>
                  </a:cubicBezTo>
                  <a:cubicBezTo>
                    <a:pt x="467" y="34"/>
                    <a:pt x="466" y="52"/>
                    <a:pt x="466" y="61"/>
                  </a:cubicBezTo>
                  <a:cubicBezTo>
                    <a:pt x="466" y="68"/>
                    <a:pt x="467" y="84"/>
                    <a:pt x="478" y="84"/>
                  </a:cubicBezTo>
                  <a:cubicBezTo>
                    <a:pt x="491" y="84"/>
                    <a:pt x="494" y="68"/>
                    <a:pt x="494" y="59"/>
                  </a:cubicBezTo>
                  <a:close/>
                  <a:moveTo>
                    <a:pt x="528" y="117"/>
                  </a:moveTo>
                  <a:cubicBezTo>
                    <a:pt x="537" y="92"/>
                    <a:pt x="537" y="92"/>
                    <a:pt x="537" y="92"/>
                  </a:cubicBezTo>
                  <a:cubicBezTo>
                    <a:pt x="512" y="29"/>
                    <a:pt x="512" y="29"/>
                    <a:pt x="512" y="29"/>
                  </a:cubicBezTo>
                  <a:cubicBezTo>
                    <a:pt x="523" y="29"/>
                    <a:pt x="523" y="29"/>
                    <a:pt x="523" y="29"/>
                  </a:cubicBezTo>
                  <a:cubicBezTo>
                    <a:pt x="541" y="77"/>
                    <a:pt x="541" y="77"/>
                    <a:pt x="541" y="77"/>
                  </a:cubicBezTo>
                  <a:cubicBezTo>
                    <a:pt x="541" y="77"/>
                    <a:pt x="541" y="77"/>
                    <a:pt x="541" y="77"/>
                  </a:cubicBezTo>
                  <a:cubicBezTo>
                    <a:pt x="559" y="29"/>
                    <a:pt x="559" y="29"/>
                    <a:pt x="559" y="29"/>
                  </a:cubicBezTo>
                  <a:cubicBezTo>
                    <a:pt x="568" y="29"/>
                    <a:pt x="568" y="29"/>
                    <a:pt x="568" y="29"/>
                  </a:cubicBezTo>
                  <a:cubicBezTo>
                    <a:pt x="537" y="117"/>
                    <a:pt x="537" y="117"/>
                    <a:pt x="537" y="117"/>
                  </a:cubicBezTo>
                  <a:cubicBezTo>
                    <a:pt x="528" y="117"/>
                    <a:pt x="528" y="117"/>
                    <a:pt x="528" y="117"/>
                  </a:cubicBezTo>
                  <a:cubicBezTo>
                    <a:pt x="528" y="117"/>
                    <a:pt x="528" y="117"/>
                    <a:pt x="528" y="1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49" name="Freeform 11"/>
            <p:cNvSpPr>
              <a:spLocks/>
            </p:cNvSpPr>
            <p:nvPr userDrawn="1"/>
          </p:nvSpPr>
          <p:spPr bwMode="auto">
            <a:xfrm>
              <a:off x="6375400" y="3606804"/>
              <a:ext cx="28800" cy="481012"/>
            </a:xfrm>
            <a:custGeom>
              <a:avLst/>
              <a:gdLst>
                <a:gd name="T0" fmla="*/ 0 w 7"/>
                <a:gd name="T1" fmla="*/ 128 h 128"/>
                <a:gd name="T2" fmla="*/ 0 w 7"/>
                <a:gd name="T3" fmla="*/ 0 h 128"/>
                <a:gd name="T4" fmla="*/ 7 w 7"/>
                <a:gd name="T5" fmla="*/ 0 h 128"/>
                <a:gd name="T6" fmla="*/ 7 w 7"/>
                <a:gd name="T7" fmla="*/ 128 h 128"/>
                <a:gd name="T8" fmla="*/ 0 w 7"/>
                <a:gd name="T9" fmla="*/ 128 h 128"/>
                <a:gd name="T10" fmla="*/ 0 w 7"/>
                <a:gd name="T11" fmla="*/ 128 h 128"/>
              </a:gdLst>
              <a:ahLst/>
              <a:cxnLst>
                <a:cxn ang="0">
                  <a:pos x="T0" y="T1"/>
                </a:cxn>
                <a:cxn ang="0">
                  <a:pos x="T2" y="T3"/>
                </a:cxn>
                <a:cxn ang="0">
                  <a:pos x="T4" y="T5"/>
                </a:cxn>
                <a:cxn ang="0">
                  <a:pos x="T6" y="T7"/>
                </a:cxn>
                <a:cxn ang="0">
                  <a:pos x="T8" y="T9"/>
                </a:cxn>
                <a:cxn ang="0">
                  <a:pos x="T10" y="T11"/>
                </a:cxn>
              </a:cxnLst>
              <a:rect l="0" t="0" r="r" b="b"/>
              <a:pathLst>
                <a:path w="7" h="128">
                  <a:moveTo>
                    <a:pt x="0" y="128"/>
                  </a:moveTo>
                  <a:cubicBezTo>
                    <a:pt x="0" y="0"/>
                    <a:pt x="0" y="0"/>
                    <a:pt x="0" y="0"/>
                  </a:cubicBezTo>
                  <a:cubicBezTo>
                    <a:pt x="7" y="0"/>
                    <a:pt x="7" y="0"/>
                    <a:pt x="7" y="0"/>
                  </a:cubicBezTo>
                  <a:cubicBezTo>
                    <a:pt x="7" y="128"/>
                    <a:pt x="7" y="128"/>
                    <a:pt x="7" y="128"/>
                  </a:cubicBezTo>
                  <a:cubicBezTo>
                    <a:pt x="0" y="128"/>
                    <a:pt x="0" y="128"/>
                    <a:pt x="0" y="128"/>
                  </a:cubicBezTo>
                  <a:cubicBezTo>
                    <a:pt x="0" y="128"/>
                    <a:pt x="0" y="128"/>
                    <a:pt x="0"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50" name="Freeform 12"/>
            <p:cNvSpPr>
              <a:spLocks noEditPoints="1"/>
            </p:cNvSpPr>
            <p:nvPr userDrawn="1"/>
          </p:nvSpPr>
          <p:spPr bwMode="auto">
            <a:xfrm>
              <a:off x="6589713" y="3621091"/>
              <a:ext cx="2020888" cy="458787"/>
            </a:xfrm>
            <a:custGeom>
              <a:avLst/>
              <a:gdLst>
                <a:gd name="T0" fmla="*/ 65 w 539"/>
                <a:gd name="T1" fmla="*/ 47 h 122"/>
                <a:gd name="T2" fmla="*/ 54 w 539"/>
                <a:gd name="T3" fmla="*/ 47 h 122"/>
                <a:gd name="T4" fmla="*/ 33 w 539"/>
                <a:gd name="T5" fmla="*/ 86 h 122"/>
                <a:gd name="T6" fmla="*/ 81 w 539"/>
                <a:gd name="T7" fmla="*/ 31 h 122"/>
                <a:gd name="T8" fmla="*/ 90 w 539"/>
                <a:gd name="T9" fmla="*/ 41 h 122"/>
                <a:gd name="T10" fmla="*/ 106 w 539"/>
                <a:gd name="T11" fmla="*/ 95 h 122"/>
                <a:gd name="T12" fmla="*/ 90 w 539"/>
                <a:gd name="T13" fmla="*/ 122 h 122"/>
                <a:gd name="T14" fmla="*/ 119 w 539"/>
                <a:gd name="T15" fmla="*/ 59 h 122"/>
                <a:gd name="T16" fmla="*/ 105 w 539"/>
                <a:gd name="T17" fmla="*/ 86 h 122"/>
                <a:gd name="T18" fmla="*/ 171 w 539"/>
                <a:gd name="T19" fmla="*/ 95 h 122"/>
                <a:gd name="T20" fmla="*/ 187 w 539"/>
                <a:gd name="T21" fmla="*/ 52 h 122"/>
                <a:gd name="T22" fmla="*/ 149 w 539"/>
                <a:gd name="T23" fmla="*/ 59 h 122"/>
                <a:gd name="T24" fmla="*/ 185 w 539"/>
                <a:gd name="T25" fmla="*/ 94 h 122"/>
                <a:gd name="T26" fmla="*/ 164 w 539"/>
                <a:gd name="T27" fmla="*/ 36 h 122"/>
                <a:gd name="T28" fmla="*/ 176 w 539"/>
                <a:gd name="T29" fmla="*/ 49 h 122"/>
                <a:gd name="T30" fmla="*/ 211 w 539"/>
                <a:gd name="T31" fmla="*/ 31 h 122"/>
                <a:gd name="T32" fmla="*/ 232 w 539"/>
                <a:gd name="T33" fmla="*/ 29 h 122"/>
                <a:gd name="T34" fmla="*/ 211 w 539"/>
                <a:gd name="T35" fmla="*/ 94 h 122"/>
                <a:gd name="T36" fmla="*/ 273 w 539"/>
                <a:gd name="T37" fmla="*/ 94 h 122"/>
                <a:gd name="T38" fmla="*/ 254 w 539"/>
                <a:gd name="T39" fmla="*/ 95 h 122"/>
                <a:gd name="T40" fmla="*/ 273 w 539"/>
                <a:gd name="T41" fmla="*/ 56 h 122"/>
                <a:gd name="T42" fmla="*/ 239 w 539"/>
                <a:gd name="T43" fmla="*/ 47 h 122"/>
                <a:gd name="T44" fmla="*/ 282 w 539"/>
                <a:gd name="T45" fmla="*/ 94 h 122"/>
                <a:gd name="T46" fmla="*/ 268 w 539"/>
                <a:gd name="T47" fmla="*/ 65 h 122"/>
                <a:gd name="T48" fmla="*/ 272 w 539"/>
                <a:gd name="T49" fmla="*/ 77 h 122"/>
                <a:gd name="T50" fmla="*/ 268 w 539"/>
                <a:gd name="T51" fmla="*/ 65 h 122"/>
                <a:gd name="T52" fmla="*/ 308 w 539"/>
                <a:gd name="T53" fmla="*/ 79 h 122"/>
                <a:gd name="T54" fmla="*/ 297 w 539"/>
                <a:gd name="T55" fmla="*/ 31 h 122"/>
                <a:gd name="T56" fmla="*/ 317 w 539"/>
                <a:gd name="T57" fmla="*/ 9 h 122"/>
                <a:gd name="T58" fmla="*/ 333 w 539"/>
                <a:gd name="T59" fmla="*/ 38 h 122"/>
                <a:gd name="T60" fmla="*/ 326 w 539"/>
                <a:gd name="T61" fmla="*/ 86 h 122"/>
                <a:gd name="T62" fmla="*/ 333 w 539"/>
                <a:gd name="T63" fmla="*/ 94 h 122"/>
                <a:gd name="T64" fmla="*/ 356 w 539"/>
                <a:gd name="T65" fmla="*/ 2 h 122"/>
                <a:gd name="T66" fmla="*/ 345 w 539"/>
                <a:gd name="T67" fmla="*/ 13 h 122"/>
                <a:gd name="T68" fmla="*/ 354 w 539"/>
                <a:gd name="T69" fmla="*/ 31 h 122"/>
                <a:gd name="T70" fmla="*/ 345 w 539"/>
                <a:gd name="T71" fmla="*/ 94 h 122"/>
                <a:gd name="T72" fmla="*/ 423 w 539"/>
                <a:gd name="T73" fmla="*/ 61 h 122"/>
                <a:gd name="T74" fmla="*/ 414 w 539"/>
                <a:gd name="T75" fmla="*/ 61 h 122"/>
                <a:gd name="T76" fmla="*/ 397 w 539"/>
                <a:gd name="T77" fmla="*/ 86 h 122"/>
                <a:gd name="T78" fmla="*/ 475 w 539"/>
                <a:gd name="T79" fmla="*/ 58 h 122"/>
                <a:gd name="T80" fmla="*/ 448 w 539"/>
                <a:gd name="T81" fmla="*/ 94 h 122"/>
                <a:gd name="T82" fmla="*/ 448 w 539"/>
                <a:gd name="T83" fmla="*/ 31 h 122"/>
                <a:gd name="T84" fmla="*/ 467 w 539"/>
                <a:gd name="T85" fmla="*/ 29 h 122"/>
                <a:gd name="T86" fmla="*/ 475 w 539"/>
                <a:gd name="T87" fmla="*/ 94 h 122"/>
                <a:gd name="T88" fmla="*/ 514 w 539"/>
                <a:gd name="T89" fmla="*/ 86 h 122"/>
                <a:gd name="T90" fmla="*/ 512 w 539"/>
                <a:gd name="T91" fmla="*/ 63 h 122"/>
                <a:gd name="T92" fmla="*/ 536 w 539"/>
                <a:gd name="T93" fmla="*/ 31 h 122"/>
                <a:gd name="T94" fmla="*/ 507 w 539"/>
                <a:gd name="T95" fmla="*/ 45 h 122"/>
                <a:gd name="T96" fmla="*/ 539 w 539"/>
                <a:gd name="T97" fmla="*/ 76 h 122"/>
                <a:gd name="T98" fmla="*/ 498 w 539"/>
                <a:gd name="T99"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9" h="122">
                  <a:moveTo>
                    <a:pt x="0" y="47"/>
                  </a:moveTo>
                  <a:cubicBezTo>
                    <a:pt x="0" y="25"/>
                    <a:pt x="6" y="0"/>
                    <a:pt x="33" y="0"/>
                  </a:cubicBezTo>
                  <a:cubicBezTo>
                    <a:pt x="60" y="0"/>
                    <a:pt x="65" y="25"/>
                    <a:pt x="65" y="47"/>
                  </a:cubicBezTo>
                  <a:cubicBezTo>
                    <a:pt x="65" y="68"/>
                    <a:pt x="60" y="95"/>
                    <a:pt x="33" y="95"/>
                  </a:cubicBezTo>
                  <a:cubicBezTo>
                    <a:pt x="6" y="95"/>
                    <a:pt x="0" y="68"/>
                    <a:pt x="0" y="47"/>
                  </a:cubicBezTo>
                  <a:close/>
                  <a:moveTo>
                    <a:pt x="54" y="47"/>
                  </a:moveTo>
                  <a:cubicBezTo>
                    <a:pt x="54" y="32"/>
                    <a:pt x="52" y="9"/>
                    <a:pt x="33" y="9"/>
                  </a:cubicBezTo>
                  <a:cubicBezTo>
                    <a:pt x="13" y="9"/>
                    <a:pt x="11" y="32"/>
                    <a:pt x="11" y="47"/>
                  </a:cubicBezTo>
                  <a:cubicBezTo>
                    <a:pt x="11" y="61"/>
                    <a:pt x="13" y="86"/>
                    <a:pt x="33" y="86"/>
                  </a:cubicBezTo>
                  <a:cubicBezTo>
                    <a:pt x="52" y="86"/>
                    <a:pt x="54" y="61"/>
                    <a:pt x="54" y="47"/>
                  </a:cubicBezTo>
                  <a:close/>
                  <a:moveTo>
                    <a:pt x="81" y="122"/>
                  </a:moveTo>
                  <a:cubicBezTo>
                    <a:pt x="81" y="31"/>
                    <a:pt x="81" y="31"/>
                    <a:pt x="81" y="31"/>
                  </a:cubicBezTo>
                  <a:cubicBezTo>
                    <a:pt x="90" y="31"/>
                    <a:pt x="90" y="31"/>
                    <a:pt x="90" y="31"/>
                  </a:cubicBezTo>
                  <a:cubicBezTo>
                    <a:pt x="90" y="41"/>
                    <a:pt x="90" y="41"/>
                    <a:pt x="90" y="41"/>
                  </a:cubicBezTo>
                  <a:cubicBezTo>
                    <a:pt x="90" y="41"/>
                    <a:pt x="90" y="41"/>
                    <a:pt x="90" y="41"/>
                  </a:cubicBezTo>
                  <a:cubicBezTo>
                    <a:pt x="92" y="32"/>
                    <a:pt x="99" y="29"/>
                    <a:pt x="106" y="29"/>
                  </a:cubicBezTo>
                  <a:cubicBezTo>
                    <a:pt x="126" y="29"/>
                    <a:pt x="128" y="47"/>
                    <a:pt x="128" y="61"/>
                  </a:cubicBezTo>
                  <a:cubicBezTo>
                    <a:pt x="128" y="76"/>
                    <a:pt x="124" y="95"/>
                    <a:pt x="106" y="95"/>
                  </a:cubicBezTo>
                  <a:cubicBezTo>
                    <a:pt x="99" y="95"/>
                    <a:pt x="94" y="90"/>
                    <a:pt x="90" y="83"/>
                  </a:cubicBezTo>
                  <a:cubicBezTo>
                    <a:pt x="90" y="83"/>
                    <a:pt x="90" y="83"/>
                    <a:pt x="90" y="83"/>
                  </a:cubicBezTo>
                  <a:cubicBezTo>
                    <a:pt x="90" y="122"/>
                    <a:pt x="90" y="122"/>
                    <a:pt x="90" y="122"/>
                  </a:cubicBezTo>
                  <a:cubicBezTo>
                    <a:pt x="81" y="122"/>
                    <a:pt x="81" y="122"/>
                    <a:pt x="81" y="122"/>
                  </a:cubicBezTo>
                  <a:cubicBezTo>
                    <a:pt x="81" y="122"/>
                    <a:pt x="81" y="122"/>
                    <a:pt x="81" y="122"/>
                  </a:cubicBezTo>
                  <a:close/>
                  <a:moveTo>
                    <a:pt x="119" y="59"/>
                  </a:moveTo>
                  <a:cubicBezTo>
                    <a:pt x="119" y="50"/>
                    <a:pt x="117" y="36"/>
                    <a:pt x="105" y="36"/>
                  </a:cubicBezTo>
                  <a:cubicBezTo>
                    <a:pt x="94" y="36"/>
                    <a:pt x="90" y="52"/>
                    <a:pt x="90" y="61"/>
                  </a:cubicBezTo>
                  <a:cubicBezTo>
                    <a:pt x="90" y="70"/>
                    <a:pt x="94" y="86"/>
                    <a:pt x="105" y="86"/>
                  </a:cubicBezTo>
                  <a:cubicBezTo>
                    <a:pt x="117" y="86"/>
                    <a:pt x="119" y="68"/>
                    <a:pt x="119" y="59"/>
                  </a:cubicBezTo>
                  <a:close/>
                  <a:moveTo>
                    <a:pt x="185" y="94"/>
                  </a:moveTo>
                  <a:cubicBezTo>
                    <a:pt x="180" y="94"/>
                    <a:pt x="175" y="95"/>
                    <a:pt x="171" y="95"/>
                  </a:cubicBezTo>
                  <a:cubicBezTo>
                    <a:pt x="148" y="95"/>
                    <a:pt x="140" y="81"/>
                    <a:pt x="140" y="59"/>
                  </a:cubicBezTo>
                  <a:cubicBezTo>
                    <a:pt x="140" y="43"/>
                    <a:pt x="146" y="29"/>
                    <a:pt x="164" y="29"/>
                  </a:cubicBezTo>
                  <a:cubicBezTo>
                    <a:pt x="178" y="29"/>
                    <a:pt x="187" y="38"/>
                    <a:pt x="187" y="52"/>
                  </a:cubicBezTo>
                  <a:cubicBezTo>
                    <a:pt x="187" y="56"/>
                    <a:pt x="187" y="56"/>
                    <a:pt x="187" y="56"/>
                  </a:cubicBezTo>
                  <a:cubicBezTo>
                    <a:pt x="149" y="56"/>
                    <a:pt x="149" y="56"/>
                    <a:pt x="149" y="56"/>
                  </a:cubicBezTo>
                  <a:cubicBezTo>
                    <a:pt x="149" y="59"/>
                    <a:pt x="149" y="59"/>
                    <a:pt x="149" y="59"/>
                  </a:cubicBezTo>
                  <a:cubicBezTo>
                    <a:pt x="149" y="74"/>
                    <a:pt x="157" y="86"/>
                    <a:pt x="173" y="86"/>
                  </a:cubicBezTo>
                  <a:cubicBezTo>
                    <a:pt x="176" y="86"/>
                    <a:pt x="180" y="86"/>
                    <a:pt x="185" y="85"/>
                  </a:cubicBezTo>
                  <a:cubicBezTo>
                    <a:pt x="185" y="94"/>
                    <a:pt x="185" y="94"/>
                    <a:pt x="185" y="94"/>
                  </a:cubicBezTo>
                  <a:cubicBezTo>
                    <a:pt x="185" y="94"/>
                    <a:pt x="185" y="94"/>
                    <a:pt x="185" y="94"/>
                  </a:cubicBezTo>
                  <a:close/>
                  <a:moveTo>
                    <a:pt x="176" y="49"/>
                  </a:moveTo>
                  <a:cubicBezTo>
                    <a:pt x="176" y="41"/>
                    <a:pt x="171" y="36"/>
                    <a:pt x="164" y="36"/>
                  </a:cubicBezTo>
                  <a:cubicBezTo>
                    <a:pt x="157" y="36"/>
                    <a:pt x="151" y="41"/>
                    <a:pt x="151" y="49"/>
                  </a:cubicBezTo>
                  <a:cubicBezTo>
                    <a:pt x="176" y="49"/>
                    <a:pt x="176" y="49"/>
                    <a:pt x="176" y="49"/>
                  </a:cubicBezTo>
                  <a:cubicBezTo>
                    <a:pt x="176" y="49"/>
                    <a:pt x="176" y="49"/>
                    <a:pt x="176" y="49"/>
                  </a:cubicBezTo>
                  <a:close/>
                  <a:moveTo>
                    <a:pt x="202" y="94"/>
                  </a:moveTo>
                  <a:cubicBezTo>
                    <a:pt x="202" y="31"/>
                    <a:pt x="202" y="31"/>
                    <a:pt x="202" y="31"/>
                  </a:cubicBezTo>
                  <a:cubicBezTo>
                    <a:pt x="211" y="31"/>
                    <a:pt x="211" y="31"/>
                    <a:pt x="211" y="31"/>
                  </a:cubicBezTo>
                  <a:cubicBezTo>
                    <a:pt x="211" y="41"/>
                    <a:pt x="211" y="41"/>
                    <a:pt x="211" y="41"/>
                  </a:cubicBezTo>
                  <a:cubicBezTo>
                    <a:pt x="211" y="41"/>
                    <a:pt x="211" y="41"/>
                    <a:pt x="211" y="41"/>
                  </a:cubicBezTo>
                  <a:cubicBezTo>
                    <a:pt x="214" y="32"/>
                    <a:pt x="221" y="29"/>
                    <a:pt x="232" y="29"/>
                  </a:cubicBezTo>
                  <a:cubicBezTo>
                    <a:pt x="232" y="38"/>
                    <a:pt x="232" y="38"/>
                    <a:pt x="232" y="38"/>
                  </a:cubicBezTo>
                  <a:cubicBezTo>
                    <a:pt x="216" y="38"/>
                    <a:pt x="211" y="54"/>
                    <a:pt x="211" y="67"/>
                  </a:cubicBezTo>
                  <a:cubicBezTo>
                    <a:pt x="211" y="94"/>
                    <a:pt x="211" y="94"/>
                    <a:pt x="211" y="94"/>
                  </a:cubicBezTo>
                  <a:cubicBezTo>
                    <a:pt x="202" y="94"/>
                    <a:pt x="202" y="94"/>
                    <a:pt x="202" y="94"/>
                  </a:cubicBezTo>
                  <a:cubicBezTo>
                    <a:pt x="202" y="94"/>
                    <a:pt x="202" y="94"/>
                    <a:pt x="202" y="94"/>
                  </a:cubicBezTo>
                  <a:close/>
                  <a:moveTo>
                    <a:pt x="273" y="94"/>
                  </a:moveTo>
                  <a:cubicBezTo>
                    <a:pt x="273" y="85"/>
                    <a:pt x="273" y="85"/>
                    <a:pt x="273" y="85"/>
                  </a:cubicBezTo>
                  <a:cubicBezTo>
                    <a:pt x="273" y="85"/>
                    <a:pt x="273" y="85"/>
                    <a:pt x="273" y="85"/>
                  </a:cubicBezTo>
                  <a:cubicBezTo>
                    <a:pt x="270" y="92"/>
                    <a:pt x="261" y="95"/>
                    <a:pt x="254" y="95"/>
                  </a:cubicBezTo>
                  <a:cubicBezTo>
                    <a:pt x="243" y="95"/>
                    <a:pt x="238" y="88"/>
                    <a:pt x="238" y="77"/>
                  </a:cubicBezTo>
                  <a:cubicBezTo>
                    <a:pt x="238" y="63"/>
                    <a:pt x="254" y="58"/>
                    <a:pt x="273" y="58"/>
                  </a:cubicBezTo>
                  <a:cubicBezTo>
                    <a:pt x="273" y="56"/>
                    <a:pt x="273" y="56"/>
                    <a:pt x="273" y="56"/>
                  </a:cubicBezTo>
                  <a:cubicBezTo>
                    <a:pt x="273" y="47"/>
                    <a:pt x="273" y="36"/>
                    <a:pt x="261" y="36"/>
                  </a:cubicBezTo>
                  <a:cubicBezTo>
                    <a:pt x="254" y="36"/>
                    <a:pt x="250" y="38"/>
                    <a:pt x="248" y="47"/>
                  </a:cubicBezTo>
                  <a:cubicBezTo>
                    <a:pt x="239" y="47"/>
                    <a:pt x="239" y="47"/>
                    <a:pt x="239" y="47"/>
                  </a:cubicBezTo>
                  <a:cubicBezTo>
                    <a:pt x="239" y="34"/>
                    <a:pt x="250" y="29"/>
                    <a:pt x="261" y="29"/>
                  </a:cubicBezTo>
                  <a:cubicBezTo>
                    <a:pt x="275" y="29"/>
                    <a:pt x="282" y="34"/>
                    <a:pt x="282" y="49"/>
                  </a:cubicBezTo>
                  <a:cubicBezTo>
                    <a:pt x="282" y="94"/>
                    <a:pt x="282" y="94"/>
                    <a:pt x="282" y="94"/>
                  </a:cubicBezTo>
                  <a:cubicBezTo>
                    <a:pt x="273" y="94"/>
                    <a:pt x="273" y="94"/>
                    <a:pt x="273" y="94"/>
                  </a:cubicBezTo>
                  <a:cubicBezTo>
                    <a:pt x="273" y="94"/>
                    <a:pt x="273" y="94"/>
                    <a:pt x="273" y="94"/>
                  </a:cubicBezTo>
                  <a:close/>
                  <a:moveTo>
                    <a:pt x="268" y="65"/>
                  </a:moveTo>
                  <a:cubicBezTo>
                    <a:pt x="261" y="65"/>
                    <a:pt x="248" y="68"/>
                    <a:pt x="248" y="77"/>
                  </a:cubicBezTo>
                  <a:cubicBezTo>
                    <a:pt x="248" y="83"/>
                    <a:pt x="252" y="86"/>
                    <a:pt x="255" y="86"/>
                  </a:cubicBezTo>
                  <a:cubicBezTo>
                    <a:pt x="263" y="86"/>
                    <a:pt x="268" y="83"/>
                    <a:pt x="272" y="77"/>
                  </a:cubicBezTo>
                  <a:cubicBezTo>
                    <a:pt x="273" y="72"/>
                    <a:pt x="273" y="70"/>
                    <a:pt x="273" y="65"/>
                  </a:cubicBezTo>
                  <a:cubicBezTo>
                    <a:pt x="268" y="65"/>
                    <a:pt x="268" y="65"/>
                    <a:pt x="268" y="65"/>
                  </a:cubicBezTo>
                  <a:cubicBezTo>
                    <a:pt x="268" y="65"/>
                    <a:pt x="268" y="65"/>
                    <a:pt x="268" y="65"/>
                  </a:cubicBezTo>
                  <a:close/>
                  <a:moveTo>
                    <a:pt x="333" y="94"/>
                  </a:moveTo>
                  <a:cubicBezTo>
                    <a:pt x="329" y="95"/>
                    <a:pt x="327" y="95"/>
                    <a:pt x="324" y="95"/>
                  </a:cubicBezTo>
                  <a:cubicBezTo>
                    <a:pt x="313" y="95"/>
                    <a:pt x="308" y="90"/>
                    <a:pt x="308" y="79"/>
                  </a:cubicBezTo>
                  <a:cubicBezTo>
                    <a:pt x="308" y="38"/>
                    <a:pt x="308" y="38"/>
                    <a:pt x="308" y="38"/>
                  </a:cubicBezTo>
                  <a:cubicBezTo>
                    <a:pt x="297" y="38"/>
                    <a:pt x="297" y="38"/>
                    <a:pt x="297" y="38"/>
                  </a:cubicBezTo>
                  <a:cubicBezTo>
                    <a:pt x="297" y="31"/>
                    <a:pt x="297" y="31"/>
                    <a:pt x="297" y="31"/>
                  </a:cubicBezTo>
                  <a:cubicBezTo>
                    <a:pt x="308" y="31"/>
                    <a:pt x="308" y="31"/>
                    <a:pt x="308" y="31"/>
                  </a:cubicBezTo>
                  <a:cubicBezTo>
                    <a:pt x="308" y="14"/>
                    <a:pt x="308" y="14"/>
                    <a:pt x="308" y="14"/>
                  </a:cubicBezTo>
                  <a:cubicBezTo>
                    <a:pt x="317" y="9"/>
                    <a:pt x="317" y="9"/>
                    <a:pt x="317" y="9"/>
                  </a:cubicBezTo>
                  <a:cubicBezTo>
                    <a:pt x="317" y="31"/>
                    <a:pt x="317" y="31"/>
                    <a:pt x="317" y="31"/>
                  </a:cubicBezTo>
                  <a:cubicBezTo>
                    <a:pt x="333" y="31"/>
                    <a:pt x="333" y="31"/>
                    <a:pt x="333" y="31"/>
                  </a:cubicBezTo>
                  <a:cubicBezTo>
                    <a:pt x="333" y="38"/>
                    <a:pt x="333" y="38"/>
                    <a:pt x="333" y="38"/>
                  </a:cubicBezTo>
                  <a:cubicBezTo>
                    <a:pt x="317" y="38"/>
                    <a:pt x="317" y="38"/>
                    <a:pt x="317" y="38"/>
                  </a:cubicBezTo>
                  <a:cubicBezTo>
                    <a:pt x="317" y="77"/>
                    <a:pt x="317" y="77"/>
                    <a:pt x="317" y="77"/>
                  </a:cubicBezTo>
                  <a:cubicBezTo>
                    <a:pt x="317" y="83"/>
                    <a:pt x="318" y="86"/>
                    <a:pt x="326" y="86"/>
                  </a:cubicBezTo>
                  <a:cubicBezTo>
                    <a:pt x="329" y="86"/>
                    <a:pt x="329" y="86"/>
                    <a:pt x="333" y="86"/>
                  </a:cubicBezTo>
                  <a:cubicBezTo>
                    <a:pt x="333" y="94"/>
                    <a:pt x="333" y="94"/>
                    <a:pt x="333" y="94"/>
                  </a:cubicBezTo>
                  <a:cubicBezTo>
                    <a:pt x="333" y="94"/>
                    <a:pt x="333" y="94"/>
                    <a:pt x="333" y="94"/>
                  </a:cubicBezTo>
                  <a:close/>
                  <a:moveTo>
                    <a:pt x="345" y="13"/>
                  </a:moveTo>
                  <a:cubicBezTo>
                    <a:pt x="345" y="2"/>
                    <a:pt x="345" y="2"/>
                    <a:pt x="345" y="2"/>
                  </a:cubicBezTo>
                  <a:cubicBezTo>
                    <a:pt x="356" y="2"/>
                    <a:pt x="356" y="2"/>
                    <a:pt x="356" y="2"/>
                  </a:cubicBezTo>
                  <a:cubicBezTo>
                    <a:pt x="356" y="13"/>
                    <a:pt x="356" y="13"/>
                    <a:pt x="356" y="13"/>
                  </a:cubicBezTo>
                  <a:cubicBezTo>
                    <a:pt x="345" y="13"/>
                    <a:pt x="345" y="13"/>
                    <a:pt x="345" y="13"/>
                  </a:cubicBezTo>
                  <a:cubicBezTo>
                    <a:pt x="345" y="13"/>
                    <a:pt x="345" y="13"/>
                    <a:pt x="345" y="13"/>
                  </a:cubicBezTo>
                  <a:close/>
                  <a:moveTo>
                    <a:pt x="345" y="94"/>
                  </a:moveTo>
                  <a:cubicBezTo>
                    <a:pt x="345" y="31"/>
                    <a:pt x="345" y="31"/>
                    <a:pt x="345" y="31"/>
                  </a:cubicBezTo>
                  <a:cubicBezTo>
                    <a:pt x="354" y="31"/>
                    <a:pt x="354" y="31"/>
                    <a:pt x="354" y="31"/>
                  </a:cubicBezTo>
                  <a:cubicBezTo>
                    <a:pt x="354" y="94"/>
                    <a:pt x="354" y="94"/>
                    <a:pt x="354" y="94"/>
                  </a:cubicBezTo>
                  <a:cubicBezTo>
                    <a:pt x="345" y="94"/>
                    <a:pt x="345" y="94"/>
                    <a:pt x="345" y="94"/>
                  </a:cubicBezTo>
                  <a:cubicBezTo>
                    <a:pt x="345" y="94"/>
                    <a:pt x="345" y="94"/>
                    <a:pt x="345" y="94"/>
                  </a:cubicBezTo>
                  <a:close/>
                  <a:moveTo>
                    <a:pt x="372" y="61"/>
                  </a:moveTo>
                  <a:cubicBezTo>
                    <a:pt x="372" y="45"/>
                    <a:pt x="378" y="29"/>
                    <a:pt x="397" y="29"/>
                  </a:cubicBezTo>
                  <a:cubicBezTo>
                    <a:pt x="417" y="29"/>
                    <a:pt x="423" y="45"/>
                    <a:pt x="423" y="61"/>
                  </a:cubicBezTo>
                  <a:cubicBezTo>
                    <a:pt x="423" y="79"/>
                    <a:pt x="417" y="95"/>
                    <a:pt x="397" y="95"/>
                  </a:cubicBezTo>
                  <a:cubicBezTo>
                    <a:pt x="378" y="95"/>
                    <a:pt x="372" y="79"/>
                    <a:pt x="372" y="61"/>
                  </a:cubicBezTo>
                  <a:close/>
                  <a:moveTo>
                    <a:pt x="414" y="61"/>
                  </a:moveTo>
                  <a:cubicBezTo>
                    <a:pt x="414" y="52"/>
                    <a:pt x="410" y="36"/>
                    <a:pt x="397" y="36"/>
                  </a:cubicBezTo>
                  <a:cubicBezTo>
                    <a:pt x="385" y="36"/>
                    <a:pt x="381" y="52"/>
                    <a:pt x="381" y="61"/>
                  </a:cubicBezTo>
                  <a:cubicBezTo>
                    <a:pt x="381" y="72"/>
                    <a:pt x="385" y="86"/>
                    <a:pt x="397" y="86"/>
                  </a:cubicBezTo>
                  <a:cubicBezTo>
                    <a:pt x="410" y="86"/>
                    <a:pt x="414" y="72"/>
                    <a:pt x="414" y="61"/>
                  </a:cubicBezTo>
                  <a:close/>
                  <a:moveTo>
                    <a:pt x="475" y="94"/>
                  </a:moveTo>
                  <a:cubicBezTo>
                    <a:pt x="475" y="58"/>
                    <a:pt x="475" y="58"/>
                    <a:pt x="475" y="58"/>
                  </a:cubicBezTo>
                  <a:cubicBezTo>
                    <a:pt x="475" y="50"/>
                    <a:pt x="476" y="38"/>
                    <a:pt x="466" y="38"/>
                  </a:cubicBezTo>
                  <a:cubicBezTo>
                    <a:pt x="453" y="38"/>
                    <a:pt x="448" y="58"/>
                    <a:pt x="448" y="67"/>
                  </a:cubicBezTo>
                  <a:cubicBezTo>
                    <a:pt x="448" y="94"/>
                    <a:pt x="448" y="94"/>
                    <a:pt x="448" y="94"/>
                  </a:cubicBezTo>
                  <a:cubicBezTo>
                    <a:pt x="439" y="94"/>
                    <a:pt x="439" y="94"/>
                    <a:pt x="439" y="94"/>
                  </a:cubicBezTo>
                  <a:cubicBezTo>
                    <a:pt x="439" y="31"/>
                    <a:pt x="439" y="31"/>
                    <a:pt x="439" y="31"/>
                  </a:cubicBezTo>
                  <a:cubicBezTo>
                    <a:pt x="448" y="31"/>
                    <a:pt x="448" y="31"/>
                    <a:pt x="448" y="31"/>
                  </a:cubicBezTo>
                  <a:cubicBezTo>
                    <a:pt x="448" y="45"/>
                    <a:pt x="448" y="45"/>
                    <a:pt x="448" y="45"/>
                  </a:cubicBezTo>
                  <a:cubicBezTo>
                    <a:pt x="448" y="45"/>
                    <a:pt x="448" y="45"/>
                    <a:pt x="448" y="45"/>
                  </a:cubicBezTo>
                  <a:cubicBezTo>
                    <a:pt x="451" y="34"/>
                    <a:pt x="457" y="29"/>
                    <a:pt x="467" y="29"/>
                  </a:cubicBezTo>
                  <a:cubicBezTo>
                    <a:pt x="478" y="29"/>
                    <a:pt x="484" y="38"/>
                    <a:pt x="484" y="49"/>
                  </a:cubicBezTo>
                  <a:cubicBezTo>
                    <a:pt x="484" y="94"/>
                    <a:pt x="484" y="94"/>
                    <a:pt x="484" y="94"/>
                  </a:cubicBezTo>
                  <a:cubicBezTo>
                    <a:pt x="475" y="94"/>
                    <a:pt x="475" y="94"/>
                    <a:pt x="475" y="94"/>
                  </a:cubicBezTo>
                  <a:cubicBezTo>
                    <a:pt x="475" y="94"/>
                    <a:pt x="475" y="94"/>
                    <a:pt x="475" y="94"/>
                  </a:cubicBezTo>
                  <a:close/>
                  <a:moveTo>
                    <a:pt x="498" y="85"/>
                  </a:moveTo>
                  <a:cubicBezTo>
                    <a:pt x="503" y="86"/>
                    <a:pt x="509" y="86"/>
                    <a:pt x="514" y="86"/>
                  </a:cubicBezTo>
                  <a:cubicBezTo>
                    <a:pt x="521" y="86"/>
                    <a:pt x="530" y="85"/>
                    <a:pt x="530" y="77"/>
                  </a:cubicBezTo>
                  <a:cubicBezTo>
                    <a:pt x="530" y="70"/>
                    <a:pt x="523" y="68"/>
                    <a:pt x="518" y="65"/>
                  </a:cubicBezTo>
                  <a:cubicBezTo>
                    <a:pt x="512" y="63"/>
                    <a:pt x="512" y="63"/>
                    <a:pt x="512" y="63"/>
                  </a:cubicBezTo>
                  <a:cubicBezTo>
                    <a:pt x="505" y="59"/>
                    <a:pt x="498" y="56"/>
                    <a:pt x="498" y="45"/>
                  </a:cubicBezTo>
                  <a:cubicBezTo>
                    <a:pt x="498" y="32"/>
                    <a:pt x="509" y="29"/>
                    <a:pt x="520" y="29"/>
                  </a:cubicBezTo>
                  <a:cubicBezTo>
                    <a:pt x="525" y="29"/>
                    <a:pt x="530" y="29"/>
                    <a:pt x="536" y="31"/>
                  </a:cubicBezTo>
                  <a:cubicBezTo>
                    <a:pt x="536" y="40"/>
                    <a:pt x="536" y="40"/>
                    <a:pt x="536" y="40"/>
                  </a:cubicBezTo>
                  <a:cubicBezTo>
                    <a:pt x="530" y="38"/>
                    <a:pt x="525" y="36"/>
                    <a:pt x="520" y="36"/>
                  </a:cubicBezTo>
                  <a:cubicBezTo>
                    <a:pt x="516" y="36"/>
                    <a:pt x="507" y="38"/>
                    <a:pt x="507" y="45"/>
                  </a:cubicBezTo>
                  <a:cubicBezTo>
                    <a:pt x="507" y="50"/>
                    <a:pt x="514" y="52"/>
                    <a:pt x="520" y="54"/>
                  </a:cubicBezTo>
                  <a:cubicBezTo>
                    <a:pt x="525" y="58"/>
                    <a:pt x="525" y="58"/>
                    <a:pt x="525" y="58"/>
                  </a:cubicBezTo>
                  <a:cubicBezTo>
                    <a:pt x="532" y="63"/>
                    <a:pt x="539" y="65"/>
                    <a:pt x="539" y="76"/>
                  </a:cubicBezTo>
                  <a:cubicBezTo>
                    <a:pt x="539" y="90"/>
                    <a:pt x="529" y="95"/>
                    <a:pt x="516" y="95"/>
                  </a:cubicBezTo>
                  <a:cubicBezTo>
                    <a:pt x="509" y="95"/>
                    <a:pt x="503" y="94"/>
                    <a:pt x="498" y="92"/>
                  </a:cubicBezTo>
                  <a:cubicBezTo>
                    <a:pt x="498" y="85"/>
                    <a:pt x="498" y="85"/>
                    <a:pt x="498" y="85"/>
                  </a:cubicBezTo>
                  <a:cubicBezTo>
                    <a:pt x="498" y="85"/>
                    <a:pt x="498" y="85"/>
                    <a:pt x="498" y="85"/>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grpSp>
      <p:grpSp>
        <p:nvGrpSpPr>
          <p:cNvPr id="54" name="Group 53"/>
          <p:cNvGrpSpPr/>
          <p:nvPr userDrawn="1"/>
        </p:nvGrpSpPr>
        <p:grpSpPr>
          <a:xfrm>
            <a:off x="477898" y="425921"/>
            <a:ext cx="3431503" cy="720625"/>
            <a:chOff x="1458913" y="4422775"/>
            <a:chExt cx="2425700" cy="509588"/>
          </a:xfrm>
        </p:grpSpPr>
        <p:sp>
          <p:nvSpPr>
            <p:cNvPr id="55" name="Freeform 6"/>
            <p:cNvSpPr>
              <a:spLocks noEditPoints="1"/>
            </p:cNvSpPr>
            <p:nvPr/>
          </p:nvSpPr>
          <p:spPr bwMode="auto">
            <a:xfrm>
              <a:off x="1458913" y="4587875"/>
              <a:ext cx="1514475" cy="265113"/>
            </a:xfrm>
            <a:custGeom>
              <a:avLst/>
              <a:gdLst>
                <a:gd name="T0" fmla="*/ 18 w 404"/>
                <a:gd name="T1" fmla="*/ 63 h 71"/>
                <a:gd name="T2" fmla="*/ 29 w 404"/>
                <a:gd name="T3" fmla="*/ 47 h 71"/>
                <a:gd name="T4" fmla="*/ 41 w 404"/>
                <a:gd name="T5" fmla="*/ 33 h 71"/>
                <a:gd name="T6" fmla="*/ 2 w 404"/>
                <a:gd name="T7" fmla="*/ 33 h 71"/>
                <a:gd name="T8" fmla="*/ 22 w 404"/>
                <a:gd name="T9" fmla="*/ 25 h 71"/>
                <a:gd name="T10" fmla="*/ 29 w 404"/>
                <a:gd name="T11" fmla="*/ 40 h 71"/>
                <a:gd name="T12" fmla="*/ 15 w 404"/>
                <a:gd name="T13" fmla="*/ 71 h 71"/>
                <a:gd name="T14" fmla="*/ 29 w 404"/>
                <a:gd name="T15" fmla="*/ 64 h 71"/>
                <a:gd name="T16" fmla="*/ 41 w 404"/>
                <a:gd name="T17" fmla="*/ 70 h 71"/>
                <a:gd name="T18" fmla="*/ 90 w 404"/>
                <a:gd name="T19" fmla="*/ 35 h 71"/>
                <a:gd name="T20" fmla="*/ 46 w 404"/>
                <a:gd name="T21" fmla="*/ 41 h 71"/>
                <a:gd name="T22" fmla="*/ 90 w 404"/>
                <a:gd name="T23" fmla="*/ 69 h 71"/>
                <a:gd name="T24" fmla="*/ 81 w 404"/>
                <a:gd name="T25" fmla="*/ 63 h 71"/>
                <a:gd name="T26" fmla="*/ 69 w 404"/>
                <a:gd name="T27" fmla="*/ 25 h 71"/>
                <a:gd name="T28" fmla="*/ 124 w 404"/>
                <a:gd name="T29" fmla="*/ 35 h 71"/>
                <a:gd name="T30" fmla="*/ 117 w 404"/>
                <a:gd name="T31" fmla="*/ 16 h 71"/>
                <a:gd name="T32" fmla="*/ 122 w 404"/>
                <a:gd name="T33" fmla="*/ 71 h 71"/>
                <a:gd name="T34" fmla="*/ 137 w 404"/>
                <a:gd name="T35" fmla="*/ 61 h 71"/>
                <a:gd name="T36" fmla="*/ 106 w 404"/>
                <a:gd name="T37" fmla="*/ 39 h 71"/>
                <a:gd name="T38" fmla="*/ 124 w 404"/>
                <a:gd name="T39" fmla="*/ 35 h 71"/>
                <a:gd name="T40" fmla="*/ 153 w 404"/>
                <a:gd name="T41" fmla="*/ 33 h 71"/>
                <a:gd name="T42" fmla="*/ 173 w 404"/>
                <a:gd name="T43" fmla="*/ 33 h 71"/>
                <a:gd name="T44" fmla="*/ 184 w 404"/>
                <a:gd name="T45" fmla="*/ 38 h 71"/>
                <a:gd name="T46" fmla="*/ 142 w 404"/>
                <a:gd name="T47" fmla="*/ 41 h 71"/>
                <a:gd name="T48" fmla="*/ 183 w 404"/>
                <a:gd name="T49" fmla="*/ 69 h 71"/>
                <a:gd name="T50" fmla="*/ 173 w 404"/>
                <a:gd name="T51" fmla="*/ 63 h 71"/>
                <a:gd name="T52" fmla="*/ 184 w 404"/>
                <a:gd name="T53" fmla="*/ 41 h 71"/>
                <a:gd name="T54" fmla="*/ 233 w 404"/>
                <a:gd name="T55" fmla="*/ 70 h 71"/>
                <a:gd name="T56" fmla="*/ 219 w 404"/>
                <a:gd name="T57" fmla="*/ 16 h 71"/>
                <a:gd name="T58" fmla="*/ 203 w 404"/>
                <a:gd name="T59" fmla="*/ 27 h 71"/>
                <a:gd name="T60" fmla="*/ 190 w 404"/>
                <a:gd name="T61" fmla="*/ 17 h 71"/>
                <a:gd name="T62" fmla="*/ 203 w 404"/>
                <a:gd name="T63" fmla="*/ 70 h 71"/>
                <a:gd name="T64" fmla="*/ 215 w 404"/>
                <a:gd name="T65" fmla="*/ 28 h 71"/>
                <a:gd name="T66" fmla="*/ 221 w 404"/>
                <a:gd name="T67" fmla="*/ 40 h 71"/>
                <a:gd name="T68" fmla="*/ 258 w 404"/>
                <a:gd name="T69" fmla="*/ 26 h 71"/>
                <a:gd name="T70" fmla="*/ 274 w 404"/>
                <a:gd name="T71" fmla="*/ 17 h 71"/>
                <a:gd name="T72" fmla="*/ 258 w 404"/>
                <a:gd name="T73" fmla="*/ 0 h 71"/>
                <a:gd name="T74" fmla="*/ 246 w 404"/>
                <a:gd name="T75" fmla="*/ 17 h 71"/>
                <a:gd name="T76" fmla="*/ 236 w 404"/>
                <a:gd name="T77" fmla="*/ 26 h 71"/>
                <a:gd name="T78" fmla="*/ 246 w 404"/>
                <a:gd name="T79" fmla="*/ 57 h 71"/>
                <a:gd name="T80" fmla="*/ 272 w 404"/>
                <a:gd name="T81" fmla="*/ 70 h 71"/>
                <a:gd name="T82" fmla="*/ 267 w 404"/>
                <a:gd name="T83" fmla="*/ 63 h 71"/>
                <a:gd name="T84" fmla="*/ 258 w 404"/>
                <a:gd name="T85" fmla="*/ 26 h 71"/>
                <a:gd name="T86" fmla="*/ 322 w 404"/>
                <a:gd name="T87" fmla="*/ 70 h 71"/>
                <a:gd name="T88" fmla="*/ 309 w 404"/>
                <a:gd name="T89" fmla="*/ 17 h 71"/>
                <a:gd name="T90" fmla="*/ 297 w 404"/>
                <a:gd name="T91" fmla="*/ 60 h 71"/>
                <a:gd name="T92" fmla="*/ 292 w 404"/>
                <a:gd name="T93" fmla="*/ 48 h 71"/>
                <a:gd name="T94" fmla="*/ 279 w 404"/>
                <a:gd name="T95" fmla="*/ 17 h 71"/>
                <a:gd name="T96" fmla="*/ 294 w 404"/>
                <a:gd name="T97" fmla="*/ 71 h 71"/>
                <a:gd name="T98" fmla="*/ 309 w 404"/>
                <a:gd name="T99" fmla="*/ 60 h 71"/>
                <a:gd name="T100" fmla="*/ 342 w 404"/>
                <a:gd name="T101" fmla="*/ 47 h 71"/>
                <a:gd name="T102" fmla="*/ 359 w 404"/>
                <a:gd name="T103" fmla="*/ 16 h 71"/>
                <a:gd name="T104" fmla="*/ 342 w 404"/>
                <a:gd name="T105" fmla="*/ 27 h 71"/>
                <a:gd name="T106" fmla="*/ 329 w 404"/>
                <a:gd name="T107" fmla="*/ 17 h 71"/>
                <a:gd name="T108" fmla="*/ 342 w 404"/>
                <a:gd name="T109" fmla="*/ 70 h 71"/>
                <a:gd name="T110" fmla="*/ 392 w 404"/>
                <a:gd name="T111" fmla="*/ 33 h 71"/>
                <a:gd name="T112" fmla="*/ 383 w 404"/>
                <a:gd name="T113" fmla="*/ 24 h 71"/>
                <a:gd name="T114" fmla="*/ 404 w 404"/>
                <a:gd name="T115" fmla="*/ 41 h 71"/>
                <a:gd name="T116" fmla="*/ 384 w 404"/>
                <a:gd name="T117" fmla="*/ 16 h 71"/>
                <a:gd name="T118" fmla="*/ 388 w 404"/>
                <a:gd name="T119" fmla="*/ 71 h 71"/>
                <a:gd name="T120" fmla="*/ 403 w 404"/>
                <a:gd name="T121" fmla="*/ 61 h 71"/>
                <a:gd name="T122" fmla="*/ 373 w 404"/>
                <a:gd name="T123"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4" h="71">
                  <a:moveTo>
                    <a:pt x="29" y="47"/>
                  </a:moveTo>
                  <a:cubicBezTo>
                    <a:pt x="29" y="54"/>
                    <a:pt x="26" y="63"/>
                    <a:pt x="18" y="63"/>
                  </a:cubicBezTo>
                  <a:cubicBezTo>
                    <a:pt x="14" y="63"/>
                    <a:pt x="12" y="61"/>
                    <a:pt x="12" y="56"/>
                  </a:cubicBezTo>
                  <a:cubicBezTo>
                    <a:pt x="12" y="48"/>
                    <a:pt x="23" y="47"/>
                    <a:pt x="29" y="47"/>
                  </a:cubicBezTo>
                  <a:moveTo>
                    <a:pt x="41" y="70"/>
                  </a:moveTo>
                  <a:cubicBezTo>
                    <a:pt x="41" y="33"/>
                    <a:pt x="41" y="33"/>
                    <a:pt x="41" y="33"/>
                  </a:cubicBezTo>
                  <a:cubicBezTo>
                    <a:pt x="41" y="20"/>
                    <a:pt x="33" y="16"/>
                    <a:pt x="22" y="16"/>
                  </a:cubicBezTo>
                  <a:cubicBezTo>
                    <a:pt x="11" y="16"/>
                    <a:pt x="2" y="21"/>
                    <a:pt x="2" y="33"/>
                  </a:cubicBezTo>
                  <a:cubicBezTo>
                    <a:pt x="14" y="33"/>
                    <a:pt x="14" y="33"/>
                    <a:pt x="14" y="33"/>
                  </a:cubicBezTo>
                  <a:cubicBezTo>
                    <a:pt x="14" y="28"/>
                    <a:pt x="16" y="25"/>
                    <a:pt x="22" y="25"/>
                  </a:cubicBezTo>
                  <a:cubicBezTo>
                    <a:pt x="28" y="25"/>
                    <a:pt x="29" y="29"/>
                    <a:pt x="29" y="34"/>
                  </a:cubicBezTo>
                  <a:cubicBezTo>
                    <a:pt x="29" y="40"/>
                    <a:pt x="29" y="40"/>
                    <a:pt x="29" y="40"/>
                  </a:cubicBezTo>
                  <a:cubicBezTo>
                    <a:pt x="17" y="40"/>
                    <a:pt x="0" y="42"/>
                    <a:pt x="0" y="58"/>
                  </a:cubicBezTo>
                  <a:cubicBezTo>
                    <a:pt x="0" y="66"/>
                    <a:pt x="7" y="71"/>
                    <a:pt x="15" y="71"/>
                  </a:cubicBezTo>
                  <a:cubicBezTo>
                    <a:pt x="21" y="71"/>
                    <a:pt x="26" y="69"/>
                    <a:pt x="29" y="64"/>
                  </a:cubicBezTo>
                  <a:cubicBezTo>
                    <a:pt x="29" y="64"/>
                    <a:pt x="29" y="64"/>
                    <a:pt x="29" y="64"/>
                  </a:cubicBezTo>
                  <a:cubicBezTo>
                    <a:pt x="29" y="70"/>
                    <a:pt x="29" y="70"/>
                    <a:pt x="29" y="70"/>
                  </a:cubicBezTo>
                  <a:cubicBezTo>
                    <a:pt x="41" y="70"/>
                    <a:pt x="41" y="70"/>
                    <a:pt x="41" y="70"/>
                  </a:cubicBezTo>
                  <a:moveTo>
                    <a:pt x="77" y="35"/>
                  </a:moveTo>
                  <a:cubicBezTo>
                    <a:pt x="90" y="35"/>
                    <a:pt x="90" y="35"/>
                    <a:pt x="90" y="35"/>
                  </a:cubicBezTo>
                  <a:cubicBezTo>
                    <a:pt x="90" y="23"/>
                    <a:pt x="83" y="16"/>
                    <a:pt x="70" y="16"/>
                  </a:cubicBezTo>
                  <a:cubicBezTo>
                    <a:pt x="54" y="16"/>
                    <a:pt x="46" y="26"/>
                    <a:pt x="46" y="41"/>
                  </a:cubicBezTo>
                  <a:cubicBezTo>
                    <a:pt x="46" y="60"/>
                    <a:pt x="56" y="71"/>
                    <a:pt x="74" y="71"/>
                  </a:cubicBezTo>
                  <a:cubicBezTo>
                    <a:pt x="80" y="71"/>
                    <a:pt x="85" y="70"/>
                    <a:pt x="90" y="69"/>
                  </a:cubicBezTo>
                  <a:cubicBezTo>
                    <a:pt x="90" y="61"/>
                    <a:pt x="90" y="61"/>
                    <a:pt x="90" y="61"/>
                  </a:cubicBezTo>
                  <a:cubicBezTo>
                    <a:pt x="87" y="62"/>
                    <a:pt x="84" y="63"/>
                    <a:pt x="81" y="63"/>
                  </a:cubicBezTo>
                  <a:cubicBezTo>
                    <a:pt x="67" y="63"/>
                    <a:pt x="59" y="53"/>
                    <a:pt x="59" y="39"/>
                  </a:cubicBezTo>
                  <a:cubicBezTo>
                    <a:pt x="59" y="33"/>
                    <a:pt x="62" y="25"/>
                    <a:pt x="69" y="25"/>
                  </a:cubicBezTo>
                  <a:cubicBezTo>
                    <a:pt x="76" y="25"/>
                    <a:pt x="77" y="30"/>
                    <a:pt x="77" y="35"/>
                  </a:cubicBezTo>
                  <a:moveTo>
                    <a:pt x="124" y="35"/>
                  </a:moveTo>
                  <a:cubicBezTo>
                    <a:pt x="137" y="35"/>
                    <a:pt x="137" y="35"/>
                    <a:pt x="137" y="35"/>
                  </a:cubicBezTo>
                  <a:cubicBezTo>
                    <a:pt x="137" y="23"/>
                    <a:pt x="130" y="16"/>
                    <a:pt x="117" y="16"/>
                  </a:cubicBezTo>
                  <a:cubicBezTo>
                    <a:pt x="102" y="16"/>
                    <a:pt x="93" y="26"/>
                    <a:pt x="93" y="41"/>
                  </a:cubicBezTo>
                  <a:cubicBezTo>
                    <a:pt x="93" y="60"/>
                    <a:pt x="103" y="71"/>
                    <a:pt x="122" y="71"/>
                  </a:cubicBezTo>
                  <a:cubicBezTo>
                    <a:pt x="127" y="71"/>
                    <a:pt x="132" y="70"/>
                    <a:pt x="137" y="69"/>
                  </a:cubicBezTo>
                  <a:cubicBezTo>
                    <a:pt x="137" y="61"/>
                    <a:pt x="137" y="61"/>
                    <a:pt x="137" y="61"/>
                  </a:cubicBezTo>
                  <a:cubicBezTo>
                    <a:pt x="134" y="62"/>
                    <a:pt x="131" y="63"/>
                    <a:pt x="128" y="63"/>
                  </a:cubicBezTo>
                  <a:cubicBezTo>
                    <a:pt x="114" y="63"/>
                    <a:pt x="106" y="53"/>
                    <a:pt x="106" y="39"/>
                  </a:cubicBezTo>
                  <a:cubicBezTo>
                    <a:pt x="106" y="33"/>
                    <a:pt x="109" y="25"/>
                    <a:pt x="116" y="25"/>
                  </a:cubicBezTo>
                  <a:cubicBezTo>
                    <a:pt x="123" y="25"/>
                    <a:pt x="124" y="30"/>
                    <a:pt x="124" y="35"/>
                  </a:cubicBezTo>
                  <a:moveTo>
                    <a:pt x="173" y="33"/>
                  </a:moveTo>
                  <a:cubicBezTo>
                    <a:pt x="153" y="33"/>
                    <a:pt x="153" y="33"/>
                    <a:pt x="153" y="33"/>
                  </a:cubicBezTo>
                  <a:cubicBezTo>
                    <a:pt x="154" y="28"/>
                    <a:pt x="158" y="24"/>
                    <a:pt x="163" y="24"/>
                  </a:cubicBezTo>
                  <a:cubicBezTo>
                    <a:pt x="169" y="24"/>
                    <a:pt x="173" y="28"/>
                    <a:pt x="173" y="33"/>
                  </a:cubicBezTo>
                  <a:moveTo>
                    <a:pt x="184" y="41"/>
                  </a:moveTo>
                  <a:cubicBezTo>
                    <a:pt x="184" y="38"/>
                    <a:pt x="184" y="38"/>
                    <a:pt x="184" y="38"/>
                  </a:cubicBezTo>
                  <a:cubicBezTo>
                    <a:pt x="184" y="25"/>
                    <a:pt x="177" y="16"/>
                    <a:pt x="164" y="16"/>
                  </a:cubicBezTo>
                  <a:cubicBezTo>
                    <a:pt x="148" y="16"/>
                    <a:pt x="142" y="26"/>
                    <a:pt x="142" y="41"/>
                  </a:cubicBezTo>
                  <a:cubicBezTo>
                    <a:pt x="142" y="58"/>
                    <a:pt x="149" y="71"/>
                    <a:pt x="168" y="71"/>
                  </a:cubicBezTo>
                  <a:cubicBezTo>
                    <a:pt x="173" y="71"/>
                    <a:pt x="178" y="71"/>
                    <a:pt x="183" y="69"/>
                  </a:cubicBezTo>
                  <a:cubicBezTo>
                    <a:pt x="183" y="61"/>
                    <a:pt x="183" y="61"/>
                    <a:pt x="183" y="61"/>
                  </a:cubicBezTo>
                  <a:cubicBezTo>
                    <a:pt x="180" y="62"/>
                    <a:pt x="176" y="63"/>
                    <a:pt x="173" y="63"/>
                  </a:cubicBezTo>
                  <a:cubicBezTo>
                    <a:pt x="161" y="63"/>
                    <a:pt x="153" y="52"/>
                    <a:pt x="153" y="41"/>
                  </a:cubicBezTo>
                  <a:cubicBezTo>
                    <a:pt x="184" y="41"/>
                    <a:pt x="184" y="41"/>
                    <a:pt x="184" y="41"/>
                  </a:cubicBezTo>
                  <a:moveTo>
                    <a:pt x="221" y="70"/>
                  </a:moveTo>
                  <a:cubicBezTo>
                    <a:pt x="233" y="70"/>
                    <a:pt x="233" y="70"/>
                    <a:pt x="233" y="70"/>
                  </a:cubicBezTo>
                  <a:cubicBezTo>
                    <a:pt x="233" y="34"/>
                    <a:pt x="233" y="34"/>
                    <a:pt x="233" y="34"/>
                  </a:cubicBezTo>
                  <a:cubicBezTo>
                    <a:pt x="233" y="25"/>
                    <a:pt x="229" y="16"/>
                    <a:pt x="219" y="16"/>
                  </a:cubicBezTo>
                  <a:cubicBezTo>
                    <a:pt x="211" y="16"/>
                    <a:pt x="206" y="21"/>
                    <a:pt x="203" y="27"/>
                  </a:cubicBezTo>
                  <a:cubicBezTo>
                    <a:pt x="203" y="27"/>
                    <a:pt x="203" y="27"/>
                    <a:pt x="203" y="27"/>
                  </a:cubicBezTo>
                  <a:cubicBezTo>
                    <a:pt x="203" y="17"/>
                    <a:pt x="203" y="17"/>
                    <a:pt x="203" y="17"/>
                  </a:cubicBezTo>
                  <a:cubicBezTo>
                    <a:pt x="190" y="17"/>
                    <a:pt x="190" y="17"/>
                    <a:pt x="190" y="17"/>
                  </a:cubicBezTo>
                  <a:cubicBezTo>
                    <a:pt x="190" y="70"/>
                    <a:pt x="190" y="70"/>
                    <a:pt x="190" y="70"/>
                  </a:cubicBezTo>
                  <a:cubicBezTo>
                    <a:pt x="203" y="70"/>
                    <a:pt x="203" y="70"/>
                    <a:pt x="203" y="70"/>
                  </a:cubicBezTo>
                  <a:cubicBezTo>
                    <a:pt x="203" y="47"/>
                    <a:pt x="203" y="47"/>
                    <a:pt x="203" y="47"/>
                  </a:cubicBezTo>
                  <a:cubicBezTo>
                    <a:pt x="203" y="40"/>
                    <a:pt x="206" y="28"/>
                    <a:pt x="215" y="28"/>
                  </a:cubicBezTo>
                  <a:cubicBezTo>
                    <a:pt x="216" y="28"/>
                    <a:pt x="218" y="28"/>
                    <a:pt x="219" y="29"/>
                  </a:cubicBezTo>
                  <a:cubicBezTo>
                    <a:pt x="221" y="31"/>
                    <a:pt x="221" y="37"/>
                    <a:pt x="221" y="40"/>
                  </a:cubicBezTo>
                  <a:cubicBezTo>
                    <a:pt x="221" y="70"/>
                    <a:pt x="221" y="70"/>
                    <a:pt x="221" y="70"/>
                  </a:cubicBezTo>
                  <a:moveTo>
                    <a:pt x="258" y="26"/>
                  </a:moveTo>
                  <a:cubicBezTo>
                    <a:pt x="274" y="26"/>
                    <a:pt x="274" y="26"/>
                    <a:pt x="274" y="26"/>
                  </a:cubicBezTo>
                  <a:cubicBezTo>
                    <a:pt x="274" y="17"/>
                    <a:pt x="274" y="17"/>
                    <a:pt x="274" y="17"/>
                  </a:cubicBezTo>
                  <a:cubicBezTo>
                    <a:pt x="258" y="17"/>
                    <a:pt x="258" y="17"/>
                    <a:pt x="258" y="17"/>
                  </a:cubicBezTo>
                  <a:cubicBezTo>
                    <a:pt x="258" y="0"/>
                    <a:pt x="258" y="0"/>
                    <a:pt x="258" y="0"/>
                  </a:cubicBezTo>
                  <a:cubicBezTo>
                    <a:pt x="246" y="5"/>
                    <a:pt x="246" y="5"/>
                    <a:pt x="246" y="5"/>
                  </a:cubicBezTo>
                  <a:cubicBezTo>
                    <a:pt x="246" y="17"/>
                    <a:pt x="246" y="17"/>
                    <a:pt x="246" y="17"/>
                  </a:cubicBezTo>
                  <a:cubicBezTo>
                    <a:pt x="236" y="17"/>
                    <a:pt x="236" y="17"/>
                    <a:pt x="236" y="17"/>
                  </a:cubicBezTo>
                  <a:cubicBezTo>
                    <a:pt x="236" y="26"/>
                    <a:pt x="236" y="26"/>
                    <a:pt x="236" y="26"/>
                  </a:cubicBezTo>
                  <a:cubicBezTo>
                    <a:pt x="246" y="26"/>
                    <a:pt x="246" y="26"/>
                    <a:pt x="246" y="26"/>
                  </a:cubicBezTo>
                  <a:cubicBezTo>
                    <a:pt x="246" y="57"/>
                    <a:pt x="246" y="57"/>
                    <a:pt x="246" y="57"/>
                  </a:cubicBezTo>
                  <a:cubicBezTo>
                    <a:pt x="246" y="68"/>
                    <a:pt x="251" y="71"/>
                    <a:pt x="262" y="71"/>
                  </a:cubicBezTo>
                  <a:cubicBezTo>
                    <a:pt x="266" y="71"/>
                    <a:pt x="269" y="71"/>
                    <a:pt x="272" y="70"/>
                  </a:cubicBezTo>
                  <a:cubicBezTo>
                    <a:pt x="272" y="62"/>
                    <a:pt x="272" y="62"/>
                    <a:pt x="272" y="62"/>
                  </a:cubicBezTo>
                  <a:cubicBezTo>
                    <a:pt x="270" y="62"/>
                    <a:pt x="269" y="63"/>
                    <a:pt x="267" y="63"/>
                  </a:cubicBezTo>
                  <a:cubicBezTo>
                    <a:pt x="259" y="63"/>
                    <a:pt x="258" y="57"/>
                    <a:pt x="258" y="51"/>
                  </a:cubicBezTo>
                  <a:cubicBezTo>
                    <a:pt x="258" y="26"/>
                    <a:pt x="258" y="26"/>
                    <a:pt x="258" y="26"/>
                  </a:cubicBezTo>
                  <a:moveTo>
                    <a:pt x="309" y="70"/>
                  </a:moveTo>
                  <a:cubicBezTo>
                    <a:pt x="322" y="70"/>
                    <a:pt x="322" y="70"/>
                    <a:pt x="322" y="70"/>
                  </a:cubicBezTo>
                  <a:cubicBezTo>
                    <a:pt x="322" y="17"/>
                    <a:pt x="322" y="17"/>
                    <a:pt x="322" y="17"/>
                  </a:cubicBezTo>
                  <a:cubicBezTo>
                    <a:pt x="309" y="17"/>
                    <a:pt x="309" y="17"/>
                    <a:pt x="309" y="17"/>
                  </a:cubicBezTo>
                  <a:cubicBezTo>
                    <a:pt x="309" y="40"/>
                    <a:pt x="309" y="40"/>
                    <a:pt x="309" y="40"/>
                  </a:cubicBezTo>
                  <a:cubicBezTo>
                    <a:pt x="309" y="47"/>
                    <a:pt x="306" y="60"/>
                    <a:pt x="297" y="60"/>
                  </a:cubicBezTo>
                  <a:cubicBezTo>
                    <a:pt x="296" y="60"/>
                    <a:pt x="294" y="60"/>
                    <a:pt x="294" y="59"/>
                  </a:cubicBezTo>
                  <a:cubicBezTo>
                    <a:pt x="291" y="57"/>
                    <a:pt x="292" y="50"/>
                    <a:pt x="292" y="48"/>
                  </a:cubicBezTo>
                  <a:cubicBezTo>
                    <a:pt x="292" y="17"/>
                    <a:pt x="292" y="17"/>
                    <a:pt x="292" y="17"/>
                  </a:cubicBezTo>
                  <a:cubicBezTo>
                    <a:pt x="279" y="17"/>
                    <a:pt x="279" y="17"/>
                    <a:pt x="279" y="17"/>
                  </a:cubicBezTo>
                  <a:cubicBezTo>
                    <a:pt x="279" y="54"/>
                    <a:pt x="279" y="54"/>
                    <a:pt x="279" y="54"/>
                  </a:cubicBezTo>
                  <a:cubicBezTo>
                    <a:pt x="279" y="63"/>
                    <a:pt x="284" y="71"/>
                    <a:pt x="294" y="71"/>
                  </a:cubicBezTo>
                  <a:cubicBezTo>
                    <a:pt x="301" y="71"/>
                    <a:pt x="306" y="67"/>
                    <a:pt x="309" y="60"/>
                  </a:cubicBezTo>
                  <a:cubicBezTo>
                    <a:pt x="309" y="60"/>
                    <a:pt x="309" y="60"/>
                    <a:pt x="309" y="60"/>
                  </a:cubicBezTo>
                  <a:cubicBezTo>
                    <a:pt x="309" y="70"/>
                    <a:pt x="309" y="70"/>
                    <a:pt x="309" y="70"/>
                  </a:cubicBezTo>
                  <a:moveTo>
                    <a:pt x="342" y="47"/>
                  </a:moveTo>
                  <a:cubicBezTo>
                    <a:pt x="342" y="35"/>
                    <a:pt x="346" y="29"/>
                    <a:pt x="359" y="29"/>
                  </a:cubicBezTo>
                  <a:cubicBezTo>
                    <a:pt x="359" y="16"/>
                    <a:pt x="359" y="16"/>
                    <a:pt x="359" y="16"/>
                  </a:cubicBezTo>
                  <a:cubicBezTo>
                    <a:pt x="350" y="16"/>
                    <a:pt x="346" y="20"/>
                    <a:pt x="342" y="27"/>
                  </a:cubicBezTo>
                  <a:cubicBezTo>
                    <a:pt x="342" y="27"/>
                    <a:pt x="342" y="27"/>
                    <a:pt x="342" y="27"/>
                  </a:cubicBezTo>
                  <a:cubicBezTo>
                    <a:pt x="342" y="17"/>
                    <a:pt x="342" y="17"/>
                    <a:pt x="342" y="17"/>
                  </a:cubicBezTo>
                  <a:cubicBezTo>
                    <a:pt x="329" y="17"/>
                    <a:pt x="329" y="17"/>
                    <a:pt x="329" y="17"/>
                  </a:cubicBezTo>
                  <a:cubicBezTo>
                    <a:pt x="329" y="70"/>
                    <a:pt x="329" y="70"/>
                    <a:pt x="329" y="70"/>
                  </a:cubicBezTo>
                  <a:cubicBezTo>
                    <a:pt x="342" y="70"/>
                    <a:pt x="342" y="70"/>
                    <a:pt x="342" y="70"/>
                  </a:cubicBezTo>
                  <a:cubicBezTo>
                    <a:pt x="342" y="47"/>
                    <a:pt x="342" y="47"/>
                    <a:pt x="342" y="47"/>
                  </a:cubicBezTo>
                  <a:moveTo>
                    <a:pt x="392" y="33"/>
                  </a:moveTo>
                  <a:cubicBezTo>
                    <a:pt x="373" y="33"/>
                    <a:pt x="373" y="33"/>
                    <a:pt x="373" y="33"/>
                  </a:cubicBezTo>
                  <a:cubicBezTo>
                    <a:pt x="374" y="28"/>
                    <a:pt x="378" y="24"/>
                    <a:pt x="383" y="24"/>
                  </a:cubicBezTo>
                  <a:cubicBezTo>
                    <a:pt x="389" y="24"/>
                    <a:pt x="392" y="28"/>
                    <a:pt x="392" y="33"/>
                  </a:cubicBezTo>
                  <a:moveTo>
                    <a:pt x="404" y="41"/>
                  </a:moveTo>
                  <a:cubicBezTo>
                    <a:pt x="404" y="38"/>
                    <a:pt x="404" y="38"/>
                    <a:pt x="404" y="38"/>
                  </a:cubicBezTo>
                  <a:cubicBezTo>
                    <a:pt x="404" y="25"/>
                    <a:pt x="397" y="16"/>
                    <a:pt x="384" y="16"/>
                  </a:cubicBezTo>
                  <a:cubicBezTo>
                    <a:pt x="368" y="16"/>
                    <a:pt x="362" y="26"/>
                    <a:pt x="362" y="41"/>
                  </a:cubicBezTo>
                  <a:cubicBezTo>
                    <a:pt x="362" y="58"/>
                    <a:pt x="369" y="71"/>
                    <a:pt x="388" y="71"/>
                  </a:cubicBezTo>
                  <a:cubicBezTo>
                    <a:pt x="393" y="71"/>
                    <a:pt x="398" y="71"/>
                    <a:pt x="403" y="69"/>
                  </a:cubicBezTo>
                  <a:cubicBezTo>
                    <a:pt x="403" y="61"/>
                    <a:pt x="403" y="61"/>
                    <a:pt x="403" y="61"/>
                  </a:cubicBezTo>
                  <a:cubicBezTo>
                    <a:pt x="400" y="62"/>
                    <a:pt x="396" y="63"/>
                    <a:pt x="393" y="63"/>
                  </a:cubicBezTo>
                  <a:cubicBezTo>
                    <a:pt x="381" y="63"/>
                    <a:pt x="373" y="52"/>
                    <a:pt x="373" y="41"/>
                  </a:cubicBezTo>
                  <a:cubicBezTo>
                    <a:pt x="404" y="41"/>
                    <a:pt x="404" y="41"/>
                    <a:pt x="404" y="4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56" name="Freeform 7"/>
            <p:cNvSpPr>
              <a:spLocks noEditPoints="1"/>
            </p:cNvSpPr>
            <p:nvPr/>
          </p:nvSpPr>
          <p:spPr bwMode="auto">
            <a:xfrm>
              <a:off x="2347913" y="4422775"/>
              <a:ext cx="1536700" cy="509588"/>
            </a:xfrm>
            <a:custGeom>
              <a:avLst/>
              <a:gdLst>
                <a:gd name="T0" fmla="*/ 211 w 410"/>
                <a:gd name="T1" fmla="*/ 104 h 136"/>
                <a:gd name="T2" fmla="*/ 196 w 410"/>
                <a:gd name="T3" fmla="*/ 115 h 136"/>
                <a:gd name="T4" fmla="*/ 197 w 410"/>
                <a:gd name="T5" fmla="*/ 60 h 136"/>
                <a:gd name="T6" fmla="*/ 211 w 410"/>
                <a:gd name="T7" fmla="*/ 71 h 136"/>
                <a:gd name="T8" fmla="*/ 217 w 410"/>
                <a:gd name="T9" fmla="*/ 38 h 136"/>
                <a:gd name="T10" fmla="*/ 211 w 410"/>
                <a:gd name="T11" fmla="*/ 114 h 136"/>
                <a:gd name="T12" fmla="*/ 185 w 410"/>
                <a:gd name="T13" fmla="*/ 88 h 136"/>
                <a:gd name="T14" fmla="*/ 211 w 410"/>
                <a:gd name="T15" fmla="*/ 88 h 136"/>
                <a:gd name="T16" fmla="*/ 232 w 410"/>
                <a:gd name="T17" fmla="*/ 47 h 136"/>
                <a:gd name="T18" fmla="*/ 240 w 410"/>
                <a:gd name="T19" fmla="*/ 38 h 136"/>
                <a:gd name="T20" fmla="*/ 232 w 410"/>
                <a:gd name="T21" fmla="*/ 47 h 136"/>
                <a:gd name="T22" fmla="*/ 233 w 410"/>
                <a:gd name="T23" fmla="*/ 61 h 136"/>
                <a:gd name="T24" fmla="*/ 239 w 410"/>
                <a:gd name="T25" fmla="*/ 114 h 136"/>
                <a:gd name="T26" fmla="*/ 266 w 410"/>
                <a:gd name="T27" fmla="*/ 136 h 136"/>
                <a:gd name="T28" fmla="*/ 252 w 410"/>
                <a:gd name="T29" fmla="*/ 129 h 136"/>
                <a:gd name="T30" fmla="*/ 282 w 410"/>
                <a:gd name="T31" fmla="*/ 113 h 136"/>
                <a:gd name="T32" fmla="*/ 282 w 410"/>
                <a:gd name="T33" fmla="*/ 103 h 136"/>
                <a:gd name="T34" fmla="*/ 249 w 410"/>
                <a:gd name="T35" fmla="*/ 88 h 136"/>
                <a:gd name="T36" fmla="*/ 282 w 410"/>
                <a:gd name="T37" fmla="*/ 71 h 136"/>
                <a:gd name="T38" fmla="*/ 282 w 410"/>
                <a:gd name="T39" fmla="*/ 61 h 136"/>
                <a:gd name="T40" fmla="*/ 288 w 410"/>
                <a:gd name="T41" fmla="*/ 113 h 136"/>
                <a:gd name="T42" fmla="*/ 268 w 410"/>
                <a:gd name="T43" fmla="*/ 66 h 136"/>
                <a:gd name="T44" fmla="*/ 268 w 410"/>
                <a:gd name="T45" fmla="*/ 109 h 136"/>
                <a:gd name="T46" fmla="*/ 268 w 410"/>
                <a:gd name="T47" fmla="*/ 66 h 136"/>
                <a:gd name="T48" fmla="*/ 303 w 410"/>
                <a:gd name="T49" fmla="*/ 38 h 136"/>
                <a:gd name="T50" fmla="*/ 311 w 410"/>
                <a:gd name="T51" fmla="*/ 47 h 136"/>
                <a:gd name="T52" fmla="*/ 304 w 410"/>
                <a:gd name="T53" fmla="*/ 114 h 136"/>
                <a:gd name="T54" fmla="*/ 310 w 410"/>
                <a:gd name="T55" fmla="*/ 61 h 136"/>
                <a:gd name="T56" fmla="*/ 304 w 410"/>
                <a:gd name="T57" fmla="*/ 114 h 136"/>
                <a:gd name="T58" fmla="*/ 330 w 410"/>
                <a:gd name="T59" fmla="*/ 102 h 136"/>
                <a:gd name="T60" fmla="*/ 322 w 410"/>
                <a:gd name="T61" fmla="*/ 67 h 136"/>
                <a:gd name="T62" fmla="*/ 330 w 410"/>
                <a:gd name="T63" fmla="*/ 61 h 136"/>
                <a:gd name="T64" fmla="*/ 335 w 410"/>
                <a:gd name="T65" fmla="*/ 46 h 136"/>
                <a:gd name="T66" fmla="*/ 350 w 410"/>
                <a:gd name="T67" fmla="*/ 61 h 136"/>
                <a:gd name="T68" fmla="*/ 335 w 410"/>
                <a:gd name="T69" fmla="*/ 67 h 136"/>
                <a:gd name="T70" fmla="*/ 344 w 410"/>
                <a:gd name="T71" fmla="*/ 110 h 136"/>
                <a:gd name="T72" fmla="*/ 350 w 410"/>
                <a:gd name="T73" fmla="*/ 115 h 136"/>
                <a:gd name="T74" fmla="*/ 384 w 410"/>
                <a:gd name="T75" fmla="*/ 114 h 136"/>
                <a:gd name="T76" fmla="*/ 384 w 410"/>
                <a:gd name="T77" fmla="*/ 107 h 136"/>
                <a:gd name="T78" fmla="*/ 354 w 410"/>
                <a:gd name="T79" fmla="*/ 101 h 136"/>
                <a:gd name="T80" fmla="*/ 373 w 410"/>
                <a:gd name="T81" fmla="*/ 66 h 136"/>
                <a:gd name="T82" fmla="*/ 355 w 410"/>
                <a:gd name="T83" fmla="*/ 74 h 136"/>
                <a:gd name="T84" fmla="*/ 390 w 410"/>
                <a:gd name="T85" fmla="*/ 78 h 136"/>
                <a:gd name="T86" fmla="*/ 384 w 410"/>
                <a:gd name="T87" fmla="*/ 114 h 136"/>
                <a:gd name="T88" fmla="*/ 361 w 410"/>
                <a:gd name="T89" fmla="*/ 101 h 136"/>
                <a:gd name="T90" fmla="*/ 382 w 410"/>
                <a:gd name="T91" fmla="*/ 101 h 136"/>
                <a:gd name="T92" fmla="*/ 379 w 410"/>
                <a:gd name="T93" fmla="*/ 90 h 136"/>
                <a:gd name="T94" fmla="*/ 404 w 410"/>
                <a:gd name="T95" fmla="*/ 38 h 136"/>
                <a:gd name="T96" fmla="*/ 410 w 410"/>
                <a:gd name="T97" fmla="*/ 114 h 136"/>
                <a:gd name="T98" fmla="*/ 0 w 410"/>
                <a:gd name="T99" fmla="*/ 0 h 136"/>
                <a:gd name="T100" fmla="*/ 28 w 410"/>
                <a:gd name="T101" fmla="*/ 19 h 136"/>
                <a:gd name="T102" fmla="*/ 0 w 410"/>
                <a:gd name="T103" fmla="*/ 39 h 136"/>
                <a:gd name="T104" fmla="*/ 38 w 410"/>
                <a:gd name="T105" fmla="*/ 1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0" h="136">
                  <a:moveTo>
                    <a:pt x="211" y="114"/>
                  </a:moveTo>
                  <a:cubicBezTo>
                    <a:pt x="211" y="104"/>
                    <a:pt x="211" y="104"/>
                    <a:pt x="211" y="104"/>
                  </a:cubicBezTo>
                  <a:cubicBezTo>
                    <a:pt x="211" y="104"/>
                    <a:pt x="211" y="104"/>
                    <a:pt x="211" y="104"/>
                  </a:cubicBezTo>
                  <a:cubicBezTo>
                    <a:pt x="209" y="111"/>
                    <a:pt x="203" y="115"/>
                    <a:pt x="196" y="115"/>
                  </a:cubicBezTo>
                  <a:cubicBezTo>
                    <a:pt x="181" y="115"/>
                    <a:pt x="178" y="100"/>
                    <a:pt x="178" y="88"/>
                  </a:cubicBezTo>
                  <a:cubicBezTo>
                    <a:pt x="178" y="76"/>
                    <a:pt x="182" y="60"/>
                    <a:pt x="197" y="60"/>
                  </a:cubicBezTo>
                  <a:cubicBezTo>
                    <a:pt x="204" y="60"/>
                    <a:pt x="209" y="65"/>
                    <a:pt x="211" y="71"/>
                  </a:cubicBezTo>
                  <a:cubicBezTo>
                    <a:pt x="211" y="71"/>
                    <a:pt x="211" y="71"/>
                    <a:pt x="211" y="71"/>
                  </a:cubicBezTo>
                  <a:cubicBezTo>
                    <a:pt x="211" y="38"/>
                    <a:pt x="211" y="38"/>
                    <a:pt x="211" y="38"/>
                  </a:cubicBezTo>
                  <a:cubicBezTo>
                    <a:pt x="217" y="38"/>
                    <a:pt x="217" y="38"/>
                    <a:pt x="217" y="38"/>
                  </a:cubicBezTo>
                  <a:cubicBezTo>
                    <a:pt x="217" y="114"/>
                    <a:pt x="217" y="114"/>
                    <a:pt x="217" y="114"/>
                  </a:cubicBezTo>
                  <a:lnTo>
                    <a:pt x="211" y="114"/>
                  </a:lnTo>
                  <a:close/>
                  <a:moveTo>
                    <a:pt x="197" y="66"/>
                  </a:moveTo>
                  <a:cubicBezTo>
                    <a:pt x="187" y="66"/>
                    <a:pt x="185" y="81"/>
                    <a:pt x="185" y="88"/>
                  </a:cubicBezTo>
                  <a:cubicBezTo>
                    <a:pt x="185" y="97"/>
                    <a:pt x="185" y="110"/>
                    <a:pt x="197" y="110"/>
                  </a:cubicBezTo>
                  <a:cubicBezTo>
                    <a:pt x="207" y="110"/>
                    <a:pt x="211" y="97"/>
                    <a:pt x="211" y="88"/>
                  </a:cubicBezTo>
                  <a:cubicBezTo>
                    <a:pt x="211" y="79"/>
                    <a:pt x="208" y="66"/>
                    <a:pt x="197" y="66"/>
                  </a:cubicBezTo>
                  <a:close/>
                  <a:moveTo>
                    <a:pt x="232" y="47"/>
                  </a:moveTo>
                  <a:cubicBezTo>
                    <a:pt x="232" y="38"/>
                    <a:pt x="232" y="38"/>
                    <a:pt x="232" y="38"/>
                  </a:cubicBezTo>
                  <a:cubicBezTo>
                    <a:pt x="240" y="38"/>
                    <a:pt x="240" y="38"/>
                    <a:pt x="240" y="38"/>
                  </a:cubicBezTo>
                  <a:cubicBezTo>
                    <a:pt x="240" y="47"/>
                    <a:pt x="240" y="47"/>
                    <a:pt x="240" y="47"/>
                  </a:cubicBezTo>
                  <a:lnTo>
                    <a:pt x="232" y="47"/>
                  </a:lnTo>
                  <a:close/>
                  <a:moveTo>
                    <a:pt x="233" y="114"/>
                  </a:moveTo>
                  <a:cubicBezTo>
                    <a:pt x="233" y="61"/>
                    <a:pt x="233" y="61"/>
                    <a:pt x="233" y="61"/>
                  </a:cubicBezTo>
                  <a:cubicBezTo>
                    <a:pt x="239" y="61"/>
                    <a:pt x="239" y="61"/>
                    <a:pt x="239" y="61"/>
                  </a:cubicBezTo>
                  <a:cubicBezTo>
                    <a:pt x="239" y="114"/>
                    <a:pt x="239" y="114"/>
                    <a:pt x="239" y="114"/>
                  </a:cubicBezTo>
                  <a:lnTo>
                    <a:pt x="233" y="114"/>
                  </a:lnTo>
                  <a:close/>
                  <a:moveTo>
                    <a:pt x="266" y="136"/>
                  </a:moveTo>
                  <a:cubicBezTo>
                    <a:pt x="261" y="136"/>
                    <a:pt x="257" y="135"/>
                    <a:pt x="252" y="134"/>
                  </a:cubicBezTo>
                  <a:cubicBezTo>
                    <a:pt x="252" y="129"/>
                    <a:pt x="252" y="129"/>
                    <a:pt x="252" y="129"/>
                  </a:cubicBezTo>
                  <a:cubicBezTo>
                    <a:pt x="256" y="130"/>
                    <a:pt x="260" y="131"/>
                    <a:pt x="264" y="131"/>
                  </a:cubicBezTo>
                  <a:cubicBezTo>
                    <a:pt x="277" y="131"/>
                    <a:pt x="282" y="126"/>
                    <a:pt x="282" y="113"/>
                  </a:cubicBezTo>
                  <a:cubicBezTo>
                    <a:pt x="282" y="103"/>
                    <a:pt x="282" y="103"/>
                    <a:pt x="282" y="103"/>
                  </a:cubicBezTo>
                  <a:cubicBezTo>
                    <a:pt x="282" y="103"/>
                    <a:pt x="282" y="103"/>
                    <a:pt x="282" y="103"/>
                  </a:cubicBezTo>
                  <a:cubicBezTo>
                    <a:pt x="280" y="110"/>
                    <a:pt x="275" y="114"/>
                    <a:pt x="268" y="114"/>
                  </a:cubicBezTo>
                  <a:cubicBezTo>
                    <a:pt x="252" y="114"/>
                    <a:pt x="249" y="100"/>
                    <a:pt x="249" y="88"/>
                  </a:cubicBezTo>
                  <a:cubicBezTo>
                    <a:pt x="249" y="76"/>
                    <a:pt x="253" y="60"/>
                    <a:pt x="267" y="60"/>
                  </a:cubicBezTo>
                  <a:cubicBezTo>
                    <a:pt x="275" y="60"/>
                    <a:pt x="280" y="64"/>
                    <a:pt x="282" y="71"/>
                  </a:cubicBezTo>
                  <a:cubicBezTo>
                    <a:pt x="282" y="71"/>
                    <a:pt x="282" y="71"/>
                    <a:pt x="282" y="71"/>
                  </a:cubicBezTo>
                  <a:cubicBezTo>
                    <a:pt x="282" y="61"/>
                    <a:pt x="282" y="61"/>
                    <a:pt x="282" y="61"/>
                  </a:cubicBezTo>
                  <a:cubicBezTo>
                    <a:pt x="288" y="61"/>
                    <a:pt x="288" y="61"/>
                    <a:pt x="288" y="61"/>
                  </a:cubicBezTo>
                  <a:cubicBezTo>
                    <a:pt x="288" y="113"/>
                    <a:pt x="288" y="113"/>
                    <a:pt x="288" y="113"/>
                  </a:cubicBezTo>
                  <a:cubicBezTo>
                    <a:pt x="288" y="127"/>
                    <a:pt x="281" y="136"/>
                    <a:pt x="266" y="136"/>
                  </a:cubicBezTo>
                  <a:close/>
                  <a:moveTo>
                    <a:pt x="268" y="66"/>
                  </a:moveTo>
                  <a:cubicBezTo>
                    <a:pt x="258" y="66"/>
                    <a:pt x="256" y="81"/>
                    <a:pt x="256" y="89"/>
                  </a:cubicBezTo>
                  <a:cubicBezTo>
                    <a:pt x="256" y="97"/>
                    <a:pt x="257" y="109"/>
                    <a:pt x="268" y="109"/>
                  </a:cubicBezTo>
                  <a:cubicBezTo>
                    <a:pt x="278" y="109"/>
                    <a:pt x="282" y="96"/>
                    <a:pt x="282" y="87"/>
                  </a:cubicBezTo>
                  <a:cubicBezTo>
                    <a:pt x="282" y="79"/>
                    <a:pt x="278" y="66"/>
                    <a:pt x="268" y="66"/>
                  </a:cubicBezTo>
                  <a:close/>
                  <a:moveTo>
                    <a:pt x="303" y="47"/>
                  </a:moveTo>
                  <a:cubicBezTo>
                    <a:pt x="303" y="38"/>
                    <a:pt x="303" y="38"/>
                    <a:pt x="303" y="38"/>
                  </a:cubicBezTo>
                  <a:cubicBezTo>
                    <a:pt x="311" y="38"/>
                    <a:pt x="311" y="38"/>
                    <a:pt x="311" y="38"/>
                  </a:cubicBezTo>
                  <a:cubicBezTo>
                    <a:pt x="311" y="47"/>
                    <a:pt x="311" y="47"/>
                    <a:pt x="311" y="47"/>
                  </a:cubicBezTo>
                  <a:lnTo>
                    <a:pt x="303" y="47"/>
                  </a:lnTo>
                  <a:close/>
                  <a:moveTo>
                    <a:pt x="304" y="114"/>
                  </a:moveTo>
                  <a:cubicBezTo>
                    <a:pt x="304" y="61"/>
                    <a:pt x="304" y="61"/>
                    <a:pt x="304" y="61"/>
                  </a:cubicBezTo>
                  <a:cubicBezTo>
                    <a:pt x="310" y="61"/>
                    <a:pt x="310" y="61"/>
                    <a:pt x="310" y="61"/>
                  </a:cubicBezTo>
                  <a:cubicBezTo>
                    <a:pt x="310" y="114"/>
                    <a:pt x="310" y="114"/>
                    <a:pt x="310" y="114"/>
                  </a:cubicBezTo>
                  <a:lnTo>
                    <a:pt x="304" y="114"/>
                  </a:lnTo>
                  <a:close/>
                  <a:moveTo>
                    <a:pt x="344" y="115"/>
                  </a:moveTo>
                  <a:cubicBezTo>
                    <a:pt x="335" y="115"/>
                    <a:pt x="330" y="112"/>
                    <a:pt x="330" y="102"/>
                  </a:cubicBezTo>
                  <a:cubicBezTo>
                    <a:pt x="330" y="67"/>
                    <a:pt x="330" y="67"/>
                    <a:pt x="330" y="67"/>
                  </a:cubicBezTo>
                  <a:cubicBezTo>
                    <a:pt x="322" y="67"/>
                    <a:pt x="322" y="67"/>
                    <a:pt x="322" y="67"/>
                  </a:cubicBezTo>
                  <a:cubicBezTo>
                    <a:pt x="322" y="61"/>
                    <a:pt x="322" y="61"/>
                    <a:pt x="322" y="61"/>
                  </a:cubicBezTo>
                  <a:cubicBezTo>
                    <a:pt x="330" y="61"/>
                    <a:pt x="330" y="61"/>
                    <a:pt x="330" y="61"/>
                  </a:cubicBezTo>
                  <a:cubicBezTo>
                    <a:pt x="330" y="49"/>
                    <a:pt x="330" y="49"/>
                    <a:pt x="330" y="49"/>
                  </a:cubicBezTo>
                  <a:cubicBezTo>
                    <a:pt x="335" y="46"/>
                    <a:pt x="335" y="46"/>
                    <a:pt x="335" y="46"/>
                  </a:cubicBezTo>
                  <a:cubicBezTo>
                    <a:pt x="335" y="61"/>
                    <a:pt x="335" y="61"/>
                    <a:pt x="335" y="61"/>
                  </a:cubicBezTo>
                  <a:cubicBezTo>
                    <a:pt x="350" y="61"/>
                    <a:pt x="350" y="61"/>
                    <a:pt x="350" y="61"/>
                  </a:cubicBezTo>
                  <a:cubicBezTo>
                    <a:pt x="350" y="67"/>
                    <a:pt x="350" y="67"/>
                    <a:pt x="350" y="67"/>
                  </a:cubicBezTo>
                  <a:cubicBezTo>
                    <a:pt x="335" y="67"/>
                    <a:pt x="335" y="67"/>
                    <a:pt x="335" y="67"/>
                  </a:cubicBezTo>
                  <a:cubicBezTo>
                    <a:pt x="335" y="101"/>
                    <a:pt x="335" y="101"/>
                    <a:pt x="335" y="101"/>
                  </a:cubicBezTo>
                  <a:cubicBezTo>
                    <a:pt x="335" y="107"/>
                    <a:pt x="338" y="110"/>
                    <a:pt x="344" y="110"/>
                  </a:cubicBezTo>
                  <a:cubicBezTo>
                    <a:pt x="346" y="110"/>
                    <a:pt x="347" y="110"/>
                    <a:pt x="350" y="109"/>
                  </a:cubicBezTo>
                  <a:cubicBezTo>
                    <a:pt x="350" y="115"/>
                    <a:pt x="350" y="115"/>
                    <a:pt x="350" y="115"/>
                  </a:cubicBezTo>
                  <a:cubicBezTo>
                    <a:pt x="348" y="115"/>
                    <a:pt x="346" y="115"/>
                    <a:pt x="344" y="115"/>
                  </a:cubicBezTo>
                  <a:close/>
                  <a:moveTo>
                    <a:pt x="384" y="114"/>
                  </a:moveTo>
                  <a:cubicBezTo>
                    <a:pt x="384" y="107"/>
                    <a:pt x="384" y="107"/>
                    <a:pt x="384" y="107"/>
                  </a:cubicBezTo>
                  <a:cubicBezTo>
                    <a:pt x="384" y="107"/>
                    <a:pt x="384" y="107"/>
                    <a:pt x="384" y="107"/>
                  </a:cubicBezTo>
                  <a:cubicBezTo>
                    <a:pt x="380" y="112"/>
                    <a:pt x="375" y="115"/>
                    <a:pt x="368" y="115"/>
                  </a:cubicBezTo>
                  <a:cubicBezTo>
                    <a:pt x="359" y="115"/>
                    <a:pt x="354" y="109"/>
                    <a:pt x="354" y="101"/>
                  </a:cubicBezTo>
                  <a:cubicBezTo>
                    <a:pt x="354" y="86"/>
                    <a:pt x="373" y="85"/>
                    <a:pt x="384" y="84"/>
                  </a:cubicBezTo>
                  <a:cubicBezTo>
                    <a:pt x="384" y="75"/>
                    <a:pt x="385" y="66"/>
                    <a:pt x="373" y="66"/>
                  </a:cubicBezTo>
                  <a:cubicBezTo>
                    <a:pt x="367" y="66"/>
                    <a:pt x="363" y="68"/>
                    <a:pt x="362" y="74"/>
                  </a:cubicBezTo>
                  <a:cubicBezTo>
                    <a:pt x="355" y="74"/>
                    <a:pt x="355" y="74"/>
                    <a:pt x="355" y="74"/>
                  </a:cubicBezTo>
                  <a:cubicBezTo>
                    <a:pt x="355" y="64"/>
                    <a:pt x="365" y="60"/>
                    <a:pt x="373" y="60"/>
                  </a:cubicBezTo>
                  <a:cubicBezTo>
                    <a:pt x="386" y="60"/>
                    <a:pt x="390" y="66"/>
                    <a:pt x="390" y="78"/>
                  </a:cubicBezTo>
                  <a:cubicBezTo>
                    <a:pt x="390" y="114"/>
                    <a:pt x="390" y="114"/>
                    <a:pt x="390" y="114"/>
                  </a:cubicBezTo>
                  <a:lnTo>
                    <a:pt x="384" y="114"/>
                  </a:lnTo>
                  <a:close/>
                  <a:moveTo>
                    <a:pt x="379" y="90"/>
                  </a:moveTo>
                  <a:cubicBezTo>
                    <a:pt x="371" y="90"/>
                    <a:pt x="361" y="92"/>
                    <a:pt x="361" y="101"/>
                  </a:cubicBezTo>
                  <a:cubicBezTo>
                    <a:pt x="361" y="106"/>
                    <a:pt x="365" y="109"/>
                    <a:pt x="369" y="109"/>
                  </a:cubicBezTo>
                  <a:cubicBezTo>
                    <a:pt x="374" y="109"/>
                    <a:pt x="379" y="106"/>
                    <a:pt x="382" y="101"/>
                  </a:cubicBezTo>
                  <a:cubicBezTo>
                    <a:pt x="384" y="98"/>
                    <a:pt x="384" y="94"/>
                    <a:pt x="384" y="90"/>
                  </a:cubicBezTo>
                  <a:lnTo>
                    <a:pt x="379" y="90"/>
                  </a:lnTo>
                  <a:close/>
                  <a:moveTo>
                    <a:pt x="404" y="114"/>
                  </a:moveTo>
                  <a:cubicBezTo>
                    <a:pt x="404" y="38"/>
                    <a:pt x="404" y="38"/>
                    <a:pt x="404" y="38"/>
                  </a:cubicBezTo>
                  <a:cubicBezTo>
                    <a:pt x="410" y="38"/>
                    <a:pt x="410" y="38"/>
                    <a:pt x="410" y="38"/>
                  </a:cubicBezTo>
                  <a:cubicBezTo>
                    <a:pt x="410" y="114"/>
                    <a:pt x="410" y="114"/>
                    <a:pt x="410" y="114"/>
                  </a:cubicBezTo>
                  <a:lnTo>
                    <a:pt x="404" y="114"/>
                  </a:lnTo>
                  <a:close/>
                  <a:moveTo>
                    <a:pt x="0" y="0"/>
                  </a:moveTo>
                  <a:cubicBezTo>
                    <a:pt x="0" y="8"/>
                    <a:pt x="0" y="8"/>
                    <a:pt x="0" y="8"/>
                  </a:cubicBezTo>
                  <a:cubicBezTo>
                    <a:pt x="0" y="8"/>
                    <a:pt x="24" y="18"/>
                    <a:pt x="28" y="19"/>
                  </a:cubicBezTo>
                  <a:cubicBezTo>
                    <a:pt x="24" y="21"/>
                    <a:pt x="0" y="30"/>
                    <a:pt x="0" y="30"/>
                  </a:cubicBezTo>
                  <a:cubicBezTo>
                    <a:pt x="0" y="39"/>
                    <a:pt x="0" y="39"/>
                    <a:pt x="0" y="39"/>
                  </a:cubicBezTo>
                  <a:cubicBezTo>
                    <a:pt x="38" y="23"/>
                    <a:pt x="38" y="23"/>
                    <a:pt x="38" y="23"/>
                  </a:cubicBezTo>
                  <a:cubicBezTo>
                    <a:pt x="38" y="15"/>
                    <a:pt x="38" y="15"/>
                    <a:pt x="38" y="15"/>
                  </a:cubicBezTo>
                  <a:cubicBezTo>
                    <a:pt x="0" y="0"/>
                    <a:pt x="0" y="0"/>
                    <a:pt x="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grpSp>
    </p:spTree>
    <p:extLst>
      <p:ext uri="{BB962C8B-B14F-4D97-AF65-F5344CB8AC3E}">
        <p14:creationId xmlns:p14="http://schemas.microsoft.com/office/powerpoint/2010/main" val="38346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3850631183"/>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35180"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6" name="正方形/長方形 5" hidden="1">
            <a:extLst>
              <a:ext uri="{FF2B5EF4-FFF2-40B4-BE49-F238E27FC236}">
                <a16:creationId xmlns:a16="http://schemas.microsoft.com/office/drawing/2014/main" id="{1F92A182-A7DE-45D8-ACD4-CE2BD7F5E01B}"/>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8" name="Picture 2" descr="\\Dloaudata01\dlohq\StudioJobs\Clients\Presentations\Accenture\Ellen C Marks - 15-4605 - Accenture Interactive template design Ph 1\Working Files\Final Images\AI Image Library\Backgrounds\Environment\Central_Layout\GettyImages-494498944_T2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744" y="0"/>
            <a:ext cx="12190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98414038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1821793333"/>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36204"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443E9DC5-7808-4200-93C2-1487AB0DB885}"/>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6" name="Picture 5" descr="288232187.jp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2" y="0"/>
            <a:ext cx="12190412" cy="6856412"/>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31668692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417522765"/>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37228" name="think-cell スライド" r:id="rId5" imgW="498" imgH="499" progId="TCLayout.ActiveDocument.1">
                  <p:embed/>
                </p:oleObj>
              </mc:Choice>
              <mc:Fallback>
                <p:oleObj name="think-cell スライド" r:id="rId5" imgW="498" imgH="499" progId="TCLayout.ActiveDocument.1">
                  <p:embed/>
                  <p:pic>
                    <p:nvPicPr>
                      <p:cNvPr id="6" name="Object 5"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C5239D39-6980-405E-81A7-3A2F8C484494}"/>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5" name="Picture 2" descr="\\Dloaudata01\dlohq\StudioJobs\Clients\Presentations\Accenture\Ellen C Marks - 15-4605 - Accenture Interactive template design Ph 1\Working Files\Final Images\AI Image Library\Backgrounds\Experiential\Central_Layout\T2_G-477011015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744" y="0"/>
            <a:ext cx="1219031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468076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3707849689"/>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38252"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4DC9DAED-31B4-49D7-B4A9-0060D0531F84}"/>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6" name="Picture 2" descr="\\Dloaudata01\dlohq\StudioJobs\Clients\Presentations\Accenture\Ellen C Marks - 15-4605 - Accenture Interactive template design Ph 1\Working Files\Final Images\AI Image Library\Backgrounds\Environment\Central_Layout\GettyImages-508954268_T2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744" y="0"/>
            <a:ext cx="12191899" cy="6856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6582639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713480438"/>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39276"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9" name="正方形/長方形 8" hidden="1">
            <a:extLst>
              <a:ext uri="{FF2B5EF4-FFF2-40B4-BE49-F238E27FC236}">
                <a16:creationId xmlns:a16="http://schemas.microsoft.com/office/drawing/2014/main" id="{4B709268-6746-4B2F-98C8-F15CF1456F2B}"/>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6" name="Picture 5" descr="shutterstock_109926593.jp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 y="0"/>
            <a:ext cx="12190412" cy="6854825"/>
          </a:xfrm>
          <a:prstGeom prst="rect">
            <a:avLst/>
          </a:prstGeom>
        </p:spPr>
      </p:pic>
      <p:sp>
        <p:nvSpPr>
          <p:cNvPr id="8" name="Rectangle 7"/>
          <p:cNvSpPr/>
          <p:nvPr userDrawn="1"/>
        </p:nvSpPr>
        <p:spPr>
          <a:xfrm>
            <a:off x="1" y="-1585"/>
            <a:ext cx="12190412" cy="6857997"/>
          </a:xfrm>
          <a:prstGeom prst="rect">
            <a:avLst/>
          </a:prstGeom>
          <a:solidFill>
            <a:schemeClr val="tx1">
              <a:alpha val="62000"/>
            </a:scheme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14686771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4049854598"/>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40300"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02E525DD-3070-4D1C-93A8-4B078D1C40F0}"/>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6" name="Picture 2" descr="\\Dloaudata01\dlohq\StudioJobs\Clients\Presentations\Accenture\Ellen C Marks - 15-4605 - Accenture Interactive template design Ph 1\Working Files\Final Images\AI Image Library\Backgrounds\Experiential\Central_Layout\photo-1451438143976-4e1aa4f7f153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3522" y="0"/>
            <a:ext cx="12191899" cy="6856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300973868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976985574"/>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41324" name="think-cell スライド" r:id="rId5" imgW="498" imgH="499" progId="TCLayout.ActiveDocument.1">
                  <p:embed/>
                </p:oleObj>
              </mc:Choice>
              <mc:Fallback>
                <p:oleObj name="think-cell スライド" r:id="rId5" imgW="498" imgH="499" progId="TCLayout.ActiveDocument.1">
                  <p:embed/>
                  <p:pic>
                    <p:nvPicPr>
                      <p:cNvPr id="6" name="Object 5"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FBD235CB-EAD3-4348-9335-4A48FF37B6B2}"/>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5" name="Picture 4"/>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auto">
          <a:xfrm>
            <a:off x="3176" y="1"/>
            <a:ext cx="12190412" cy="6855576"/>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311503560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1009967327"/>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42348"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CFA5C2DC-F829-472F-8AB9-8DF759198BB0}"/>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6" name="Picture 2" descr="\\Dloaudata01\dlohq\StudioJobs\Clients\Presentations\Accenture\Ellen C Marks - 15-4605 - Accenture Interactive template design Ph 1\Working Files\Final Images\AI Image Library\Backgrounds\Consumer\Right_Layout\shutterstock_295345634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1632" y="0"/>
            <a:ext cx="12191899" cy="6856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21944080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22984641"/>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43372"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16120D50-17D9-42D7-B0FD-5C5750AD1E54}"/>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6" name="Picture 2" descr="\\Dloaudata01\dlohq\StudioJobs\Clients\Presentations\Accenture\Ellen C Marks - 15-4605 - Accenture Interactive template design Ph 1\Working Files\Final Images\AI Image Library\Backgrounds\Environment\Central_Layout\GettyImages-508186690_T2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487" y="0"/>
            <a:ext cx="12191899" cy="6856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5711642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44396" name="think-cell スライド" r:id="rId4" imgW="498" imgH="499" progId="TCLayout.ActiveDocument.1">
                  <p:embed/>
                </p:oleObj>
              </mc:Choice>
              <mc:Fallback>
                <p:oleObj name="think-cell スライド" r:id="rId4" imgW="498" imgH="499" progId="TCLayout.ActiveDocument.1">
                  <p:embed/>
                  <p:pic>
                    <p:nvPicPr>
                      <p:cNvPr id="12" name="Object 11" hidden="1"/>
                      <p:cNvPicPr/>
                      <p:nvPr/>
                    </p:nvPicPr>
                    <p:blipFill>
                      <a:blip r:embed="rId5"/>
                      <a:stretch>
                        <a:fillRect/>
                      </a:stretch>
                    </p:blipFill>
                    <p:spPr>
                      <a:xfrm>
                        <a:off x="1589" y="1588"/>
                        <a:ext cx="1587" cy="1587"/>
                      </a:xfrm>
                      <a:prstGeom prst="rect">
                        <a:avLst/>
                      </a:prstGeom>
                    </p:spPr>
                  </p:pic>
                </p:oleObj>
              </mc:Fallback>
            </mc:AlternateContent>
          </a:graphicData>
        </a:graphic>
      </p:graphicFrame>
      <p:pic>
        <p:nvPicPr>
          <p:cNvPr id="8" name="Picture 2" descr="S:\StudioJobs\Clients\Presentations\Accenture\Ellen C Marks - 15-4605 - Accenture Interactive template design Ph 1\Working Files\Final Images\Environment\GettyImages-470107634_T2.jpg"/>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1" y="2"/>
            <a:ext cx="12190411" cy="6856411"/>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p:cNvSpPr/>
          <p:nvPr userDrawn="1"/>
        </p:nvSpPr>
        <p:spPr>
          <a:xfrm>
            <a:off x="1" y="2"/>
            <a:ext cx="12190412" cy="6856411"/>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3036091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Cover Slide_Top">
    <p:spTree>
      <p:nvGrpSpPr>
        <p:cNvPr id="1" name=""/>
        <p:cNvGrpSpPr/>
        <p:nvPr/>
      </p:nvGrpSpPr>
      <p:grpSpPr>
        <a:xfrm>
          <a:off x="0" y="0"/>
          <a:ext cx="0" cy="0"/>
          <a:chOff x="0" y="0"/>
          <a:chExt cx="0" cy="0"/>
        </a:xfrm>
      </p:grpSpPr>
      <p:grpSp>
        <p:nvGrpSpPr>
          <p:cNvPr id="23" name="Group 22"/>
          <p:cNvGrpSpPr/>
          <p:nvPr userDrawn="1"/>
        </p:nvGrpSpPr>
        <p:grpSpPr>
          <a:xfrm>
            <a:off x="8698103" y="1037985"/>
            <a:ext cx="3074794" cy="2061245"/>
            <a:chOff x="5728986" y="1472516"/>
            <a:chExt cx="3074394" cy="2061722"/>
          </a:xfrm>
        </p:grpSpPr>
        <p:sp>
          <p:nvSpPr>
            <p:cNvPr id="24" name="Freeform 23"/>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1">
                <a:solidFill>
                  <a:srgbClr val="FFFFFF"/>
                </a:solidFill>
              </a:endParaRPr>
            </a:p>
          </p:txBody>
        </p:sp>
        <p:sp>
          <p:nvSpPr>
            <p:cNvPr id="2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grpSp>
      <p:sp>
        <p:nvSpPr>
          <p:cNvPr id="2" name="Title 1"/>
          <p:cNvSpPr>
            <a:spLocks noGrp="1"/>
          </p:cNvSpPr>
          <p:nvPr>
            <p:ph type="ctrTitle" hasCustomPrompt="1"/>
          </p:nvPr>
        </p:nvSpPr>
        <p:spPr>
          <a:xfrm>
            <a:off x="465199" y="3666492"/>
            <a:ext cx="11255252" cy="751947"/>
          </a:xfrm>
          <a:prstGeom prst="rect">
            <a:avLst/>
          </a:prstGeom>
        </p:spPr>
        <p:txBody>
          <a:bodyPr lIns="0" tIns="0" anchor="b" anchorCtr="0">
            <a:noAutofit/>
          </a:bodyPr>
          <a:lstStyle>
            <a:lvl1pPr algn="l">
              <a:lnSpc>
                <a:spcPct val="100000"/>
              </a:lnSpc>
              <a:defRPr sz="2701" b="0" spc="0" baseline="0">
                <a:solidFill>
                  <a:schemeClr val="tx1"/>
                </a:solidFill>
                <a:latin typeface="+mj-lt"/>
                <a:cs typeface="Arial" pitchFamily="34" charset="0"/>
              </a:defRPr>
            </a:lvl1pPr>
          </a:lstStyle>
          <a:p>
            <a:r>
              <a:rPr lang="en-US"/>
              <a:t>Click to edit Master title style </a:t>
            </a:r>
            <a:endParaRPr lang="en-GB"/>
          </a:p>
        </p:txBody>
      </p:sp>
      <p:sp>
        <p:nvSpPr>
          <p:cNvPr id="33" name="Text Placeholder 32"/>
          <p:cNvSpPr>
            <a:spLocks noGrp="1"/>
          </p:cNvSpPr>
          <p:nvPr>
            <p:ph type="body" sz="quarter" idx="10"/>
          </p:nvPr>
        </p:nvSpPr>
        <p:spPr>
          <a:xfrm>
            <a:off x="465199" y="4418438"/>
            <a:ext cx="11255252" cy="467563"/>
          </a:xfrm>
          <a:prstGeom prst="rect">
            <a:avLst/>
          </a:prstGeom>
        </p:spPr>
        <p:txBody>
          <a:bodyPr/>
          <a:lstStyle>
            <a:lvl1pPr marL="0" indent="0" algn="l" rtl="0" eaLnBrk="1" fontAlgn="base" hangingPunct="1">
              <a:lnSpc>
                <a:spcPct val="100000"/>
              </a:lnSpc>
              <a:spcBef>
                <a:spcPct val="0"/>
              </a:spcBef>
              <a:spcAft>
                <a:spcPct val="0"/>
              </a:spcAft>
              <a:buFont typeface="Arial" charset="0"/>
              <a:buNone/>
              <a:defRPr lang="en-US" sz="1501" b="0" kern="1200" spc="0" baseline="0" dirty="0" smtClean="0">
                <a:solidFill>
                  <a:schemeClr val="tx1"/>
                </a:solidFill>
                <a:latin typeface="+mn-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26"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26"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26"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26"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Master text styles</a:t>
            </a:r>
          </a:p>
        </p:txBody>
      </p:sp>
      <p:grpSp>
        <p:nvGrpSpPr>
          <p:cNvPr id="49" name="Group 48"/>
          <p:cNvGrpSpPr/>
          <p:nvPr userDrawn="1"/>
        </p:nvGrpSpPr>
        <p:grpSpPr>
          <a:xfrm>
            <a:off x="7975184" y="6299096"/>
            <a:ext cx="3740383" cy="222666"/>
            <a:chOff x="533400" y="3606804"/>
            <a:chExt cx="8077201" cy="481012"/>
          </a:xfrm>
          <a:solidFill>
            <a:schemeClr val="tx1"/>
          </a:solidFill>
        </p:grpSpPr>
        <p:sp>
          <p:nvSpPr>
            <p:cNvPr id="50" name="Freeform 6"/>
            <p:cNvSpPr>
              <a:spLocks noEditPoints="1"/>
            </p:cNvSpPr>
            <p:nvPr userDrawn="1"/>
          </p:nvSpPr>
          <p:spPr bwMode="auto">
            <a:xfrm>
              <a:off x="533400" y="3621091"/>
              <a:ext cx="1577975" cy="450850"/>
            </a:xfrm>
            <a:custGeom>
              <a:avLst/>
              <a:gdLst>
                <a:gd name="T0" fmla="*/ 43 w 421"/>
                <a:gd name="T1" fmla="*/ 70 h 120"/>
                <a:gd name="T2" fmla="*/ 0 w 421"/>
                <a:gd name="T3" fmla="*/ 23 h 120"/>
                <a:gd name="T4" fmla="*/ 49 w 421"/>
                <a:gd name="T5" fmla="*/ 13 h 120"/>
                <a:gd name="T6" fmla="*/ 27 w 421"/>
                <a:gd name="T7" fmla="*/ 40 h 120"/>
                <a:gd name="T8" fmla="*/ 23 w 421"/>
                <a:gd name="T9" fmla="*/ 95 h 120"/>
                <a:gd name="T10" fmla="*/ 2 w 421"/>
                <a:gd name="T11" fmla="*/ 81 h 120"/>
                <a:gd name="T12" fmla="*/ 74 w 421"/>
                <a:gd name="T13" fmla="*/ 79 h 120"/>
                <a:gd name="T14" fmla="*/ 63 w 421"/>
                <a:gd name="T15" fmla="*/ 31 h 120"/>
                <a:gd name="T16" fmla="*/ 83 w 421"/>
                <a:gd name="T17" fmla="*/ 9 h 120"/>
                <a:gd name="T18" fmla="*/ 99 w 421"/>
                <a:gd name="T19" fmla="*/ 38 h 120"/>
                <a:gd name="T20" fmla="*/ 92 w 421"/>
                <a:gd name="T21" fmla="*/ 86 h 120"/>
                <a:gd name="T22" fmla="*/ 99 w 421"/>
                <a:gd name="T23" fmla="*/ 94 h 120"/>
                <a:gd name="T24" fmla="*/ 120 w 421"/>
                <a:gd name="T25" fmla="*/ 31 h 120"/>
                <a:gd name="T26" fmla="*/ 142 w 421"/>
                <a:gd name="T27" fmla="*/ 29 h 120"/>
                <a:gd name="T28" fmla="*/ 120 w 421"/>
                <a:gd name="T29" fmla="*/ 94 h 120"/>
                <a:gd name="T30" fmla="*/ 183 w 421"/>
                <a:gd name="T31" fmla="*/ 94 h 120"/>
                <a:gd name="T32" fmla="*/ 164 w 421"/>
                <a:gd name="T33" fmla="*/ 95 h 120"/>
                <a:gd name="T34" fmla="*/ 183 w 421"/>
                <a:gd name="T35" fmla="*/ 56 h 120"/>
                <a:gd name="T36" fmla="*/ 149 w 421"/>
                <a:gd name="T37" fmla="*/ 47 h 120"/>
                <a:gd name="T38" fmla="*/ 192 w 421"/>
                <a:gd name="T39" fmla="*/ 94 h 120"/>
                <a:gd name="T40" fmla="*/ 178 w 421"/>
                <a:gd name="T41" fmla="*/ 65 h 120"/>
                <a:gd name="T42" fmla="*/ 182 w 421"/>
                <a:gd name="T43" fmla="*/ 77 h 120"/>
                <a:gd name="T44" fmla="*/ 178 w 421"/>
                <a:gd name="T45" fmla="*/ 65 h 120"/>
                <a:gd name="T46" fmla="*/ 218 w 421"/>
                <a:gd name="T47" fmla="*/ 79 h 120"/>
                <a:gd name="T48" fmla="*/ 207 w 421"/>
                <a:gd name="T49" fmla="*/ 31 h 120"/>
                <a:gd name="T50" fmla="*/ 226 w 421"/>
                <a:gd name="T51" fmla="*/ 9 h 120"/>
                <a:gd name="T52" fmla="*/ 243 w 421"/>
                <a:gd name="T53" fmla="*/ 38 h 120"/>
                <a:gd name="T54" fmla="*/ 235 w 421"/>
                <a:gd name="T55" fmla="*/ 86 h 120"/>
                <a:gd name="T56" fmla="*/ 243 w 421"/>
                <a:gd name="T57" fmla="*/ 94 h 120"/>
                <a:gd name="T58" fmla="*/ 252 w 421"/>
                <a:gd name="T59" fmla="*/ 59 h 120"/>
                <a:gd name="T60" fmla="*/ 298 w 421"/>
                <a:gd name="T61" fmla="*/ 56 h 120"/>
                <a:gd name="T62" fmla="*/ 284 w 421"/>
                <a:gd name="T63" fmla="*/ 86 h 120"/>
                <a:gd name="T64" fmla="*/ 297 w 421"/>
                <a:gd name="T65" fmla="*/ 94 h 120"/>
                <a:gd name="T66" fmla="*/ 262 w 421"/>
                <a:gd name="T67" fmla="*/ 49 h 120"/>
                <a:gd name="T68" fmla="*/ 347 w 421"/>
                <a:gd name="T69" fmla="*/ 81 h 120"/>
                <a:gd name="T70" fmla="*/ 309 w 421"/>
                <a:gd name="T71" fmla="*/ 61 h 120"/>
                <a:gd name="T72" fmla="*/ 347 w 421"/>
                <a:gd name="T73" fmla="*/ 40 h 120"/>
                <a:gd name="T74" fmla="*/ 356 w 421"/>
                <a:gd name="T75" fmla="*/ 94 h 120"/>
                <a:gd name="T76" fmla="*/ 311 w 421"/>
                <a:gd name="T77" fmla="*/ 110 h 120"/>
                <a:gd name="T78" fmla="*/ 347 w 421"/>
                <a:gd name="T79" fmla="*/ 81 h 120"/>
                <a:gd name="T80" fmla="*/ 332 w 421"/>
                <a:gd name="T81" fmla="*/ 36 h 120"/>
                <a:gd name="T82" fmla="*/ 347 w 421"/>
                <a:gd name="T83" fmla="*/ 61 h 120"/>
                <a:gd name="T84" fmla="*/ 367 w 421"/>
                <a:gd name="T85" fmla="*/ 31 h 120"/>
                <a:gd name="T86" fmla="*/ 394 w 421"/>
                <a:gd name="T87" fmla="*/ 79 h 120"/>
                <a:gd name="T88" fmla="*/ 390 w 421"/>
                <a:gd name="T8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1" h="120">
                  <a:moveTo>
                    <a:pt x="2" y="81"/>
                  </a:moveTo>
                  <a:cubicBezTo>
                    <a:pt x="9" y="85"/>
                    <a:pt x="16" y="86"/>
                    <a:pt x="23" y="86"/>
                  </a:cubicBezTo>
                  <a:cubicBezTo>
                    <a:pt x="34" y="86"/>
                    <a:pt x="43" y="81"/>
                    <a:pt x="43" y="70"/>
                  </a:cubicBezTo>
                  <a:cubicBezTo>
                    <a:pt x="43" y="59"/>
                    <a:pt x="36" y="56"/>
                    <a:pt x="29" y="52"/>
                  </a:cubicBezTo>
                  <a:cubicBezTo>
                    <a:pt x="20" y="47"/>
                    <a:pt x="20" y="47"/>
                    <a:pt x="20" y="47"/>
                  </a:cubicBezTo>
                  <a:cubicBezTo>
                    <a:pt x="11" y="41"/>
                    <a:pt x="0" y="36"/>
                    <a:pt x="0" y="23"/>
                  </a:cubicBezTo>
                  <a:cubicBezTo>
                    <a:pt x="0" y="7"/>
                    <a:pt x="14" y="0"/>
                    <a:pt x="31" y="0"/>
                  </a:cubicBezTo>
                  <a:cubicBezTo>
                    <a:pt x="36" y="0"/>
                    <a:pt x="43" y="2"/>
                    <a:pt x="49" y="2"/>
                  </a:cubicBezTo>
                  <a:cubicBezTo>
                    <a:pt x="49" y="13"/>
                    <a:pt x="49" y="13"/>
                    <a:pt x="49" y="13"/>
                  </a:cubicBezTo>
                  <a:cubicBezTo>
                    <a:pt x="43" y="11"/>
                    <a:pt x="36" y="9"/>
                    <a:pt x="29" y="9"/>
                  </a:cubicBezTo>
                  <a:cubicBezTo>
                    <a:pt x="20" y="9"/>
                    <a:pt x="13" y="13"/>
                    <a:pt x="13" y="23"/>
                  </a:cubicBezTo>
                  <a:cubicBezTo>
                    <a:pt x="13" y="31"/>
                    <a:pt x="20" y="36"/>
                    <a:pt x="27" y="40"/>
                  </a:cubicBezTo>
                  <a:cubicBezTo>
                    <a:pt x="36" y="43"/>
                    <a:pt x="36" y="43"/>
                    <a:pt x="36" y="43"/>
                  </a:cubicBezTo>
                  <a:cubicBezTo>
                    <a:pt x="47" y="50"/>
                    <a:pt x="56" y="56"/>
                    <a:pt x="56" y="68"/>
                  </a:cubicBezTo>
                  <a:cubicBezTo>
                    <a:pt x="56" y="88"/>
                    <a:pt x="40" y="95"/>
                    <a:pt x="23" y="95"/>
                  </a:cubicBezTo>
                  <a:cubicBezTo>
                    <a:pt x="16" y="95"/>
                    <a:pt x="9" y="94"/>
                    <a:pt x="2" y="92"/>
                  </a:cubicBezTo>
                  <a:cubicBezTo>
                    <a:pt x="2" y="81"/>
                    <a:pt x="2" y="81"/>
                    <a:pt x="2" y="81"/>
                  </a:cubicBezTo>
                  <a:cubicBezTo>
                    <a:pt x="2" y="81"/>
                    <a:pt x="2" y="81"/>
                    <a:pt x="2" y="81"/>
                  </a:cubicBezTo>
                  <a:close/>
                  <a:moveTo>
                    <a:pt x="99" y="94"/>
                  </a:moveTo>
                  <a:cubicBezTo>
                    <a:pt x="95" y="95"/>
                    <a:pt x="94" y="95"/>
                    <a:pt x="90" y="95"/>
                  </a:cubicBezTo>
                  <a:cubicBezTo>
                    <a:pt x="79" y="95"/>
                    <a:pt x="74" y="90"/>
                    <a:pt x="74" y="79"/>
                  </a:cubicBezTo>
                  <a:cubicBezTo>
                    <a:pt x="74" y="38"/>
                    <a:pt x="74" y="38"/>
                    <a:pt x="74" y="38"/>
                  </a:cubicBezTo>
                  <a:cubicBezTo>
                    <a:pt x="63" y="38"/>
                    <a:pt x="63" y="38"/>
                    <a:pt x="63" y="38"/>
                  </a:cubicBezTo>
                  <a:cubicBezTo>
                    <a:pt x="63" y="31"/>
                    <a:pt x="63" y="31"/>
                    <a:pt x="63" y="31"/>
                  </a:cubicBezTo>
                  <a:cubicBezTo>
                    <a:pt x="74" y="31"/>
                    <a:pt x="74" y="31"/>
                    <a:pt x="74" y="31"/>
                  </a:cubicBezTo>
                  <a:cubicBezTo>
                    <a:pt x="74" y="14"/>
                    <a:pt x="74" y="14"/>
                    <a:pt x="74" y="14"/>
                  </a:cubicBezTo>
                  <a:cubicBezTo>
                    <a:pt x="83" y="9"/>
                    <a:pt x="83" y="9"/>
                    <a:pt x="83" y="9"/>
                  </a:cubicBezTo>
                  <a:cubicBezTo>
                    <a:pt x="83" y="31"/>
                    <a:pt x="83" y="31"/>
                    <a:pt x="83" y="31"/>
                  </a:cubicBezTo>
                  <a:cubicBezTo>
                    <a:pt x="99" y="31"/>
                    <a:pt x="99" y="31"/>
                    <a:pt x="99" y="31"/>
                  </a:cubicBezTo>
                  <a:cubicBezTo>
                    <a:pt x="99" y="38"/>
                    <a:pt x="99" y="38"/>
                    <a:pt x="99" y="38"/>
                  </a:cubicBezTo>
                  <a:cubicBezTo>
                    <a:pt x="83" y="38"/>
                    <a:pt x="83" y="38"/>
                    <a:pt x="83" y="38"/>
                  </a:cubicBezTo>
                  <a:cubicBezTo>
                    <a:pt x="83" y="77"/>
                    <a:pt x="83" y="77"/>
                    <a:pt x="83" y="77"/>
                  </a:cubicBezTo>
                  <a:cubicBezTo>
                    <a:pt x="83" y="83"/>
                    <a:pt x="85" y="86"/>
                    <a:pt x="92" y="86"/>
                  </a:cubicBezTo>
                  <a:cubicBezTo>
                    <a:pt x="95" y="86"/>
                    <a:pt x="97" y="86"/>
                    <a:pt x="99" y="86"/>
                  </a:cubicBezTo>
                  <a:cubicBezTo>
                    <a:pt x="99" y="94"/>
                    <a:pt x="99" y="94"/>
                    <a:pt x="99" y="94"/>
                  </a:cubicBezTo>
                  <a:cubicBezTo>
                    <a:pt x="99" y="94"/>
                    <a:pt x="99" y="94"/>
                    <a:pt x="99" y="94"/>
                  </a:cubicBezTo>
                  <a:close/>
                  <a:moveTo>
                    <a:pt x="112" y="94"/>
                  </a:moveTo>
                  <a:cubicBezTo>
                    <a:pt x="112" y="31"/>
                    <a:pt x="112" y="31"/>
                    <a:pt x="112" y="31"/>
                  </a:cubicBezTo>
                  <a:cubicBezTo>
                    <a:pt x="120" y="31"/>
                    <a:pt x="120" y="31"/>
                    <a:pt x="120" y="31"/>
                  </a:cubicBezTo>
                  <a:cubicBezTo>
                    <a:pt x="120" y="41"/>
                    <a:pt x="120" y="41"/>
                    <a:pt x="120" y="41"/>
                  </a:cubicBezTo>
                  <a:cubicBezTo>
                    <a:pt x="120" y="41"/>
                    <a:pt x="120" y="41"/>
                    <a:pt x="120" y="41"/>
                  </a:cubicBezTo>
                  <a:cubicBezTo>
                    <a:pt x="124" y="32"/>
                    <a:pt x="131" y="29"/>
                    <a:pt x="142" y="29"/>
                  </a:cubicBezTo>
                  <a:cubicBezTo>
                    <a:pt x="142" y="38"/>
                    <a:pt x="142" y="38"/>
                    <a:pt x="142" y="38"/>
                  </a:cubicBezTo>
                  <a:cubicBezTo>
                    <a:pt x="126" y="38"/>
                    <a:pt x="120" y="54"/>
                    <a:pt x="120" y="67"/>
                  </a:cubicBezTo>
                  <a:cubicBezTo>
                    <a:pt x="120" y="94"/>
                    <a:pt x="120" y="94"/>
                    <a:pt x="120" y="94"/>
                  </a:cubicBezTo>
                  <a:cubicBezTo>
                    <a:pt x="112" y="94"/>
                    <a:pt x="112" y="94"/>
                    <a:pt x="112" y="94"/>
                  </a:cubicBezTo>
                  <a:cubicBezTo>
                    <a:pt x="112" y="94"/>
                    <a:pt x="112" y="94"/>
                    <a:pt x="112" y="94"/>
                  </a:cubicBezTo>
                  <a:close/>
                  <a:moveTo>
                    <a:pt x="183" y="94"/>
                  </a:moveTo>
                  <a:cubicBezTo>
                    <a:pt x="183" y="85"/>
                    <a:pt x="183" y="85"/>
                    <a:pt x="183" y="85"/>
                  </a:cubicBezTo>
                  <a:cubicBezTo>
                    <a:pt x="183" y="85"/>
                    <a:pt x="183" y="85"/>
                    <a:pt x="183" y="85"/>
                  </a:cubicBezTo>
                  <a:cubicBezTo>
                    <a:pt x="180" y="92"/>
                    <a:pt x="171" y="95"/>
                    <a:pt x="164" y="95"/>
                  </a:cubicBezTo>
                  <a:cubicBezTo>
                    <a:pt x="153" y="95"/>
                    <a:pt x="147" y="88"/>
                    <a:pt x="147" y="77"/>
                  </a:cubicBezTo>
                  <a:cubicBezTo>
                    <a:pt x="147" y="63"/>
                    <a:pt x="164" y="58"/>
                    <a:pt x="183" y="58"/>
                  </a:cubicBezTo>
                  <a:cubicBezTo>
                    <a:pt x="183" y="56"/>
                    <a:pt x="183" y="56"/>
                    <a:pt x="183" y="56"/>
                  </a:cubicBezTo>
                  <a:cubicBezTo>
                    <a:pt x="183" y="47"/>
                    <a:pt x="183" y="36"/>
                    <a:pt x="171" y="36"/>
                  </a:cubicBezTo>
                  <a:cubicBezTo>
                    <a:pt x="164" y="36"/>
                    <a:pt x="160" y="38"/>
                    <a:pt x="158" y="47"/>
                  </a:cubicBezTo>
                  <a:cubicBezTo>
                    <a:pt x="149" y="47"/>
                    <a:pt x="149" y="47"/>
                    <a:pt x="149" y="47"/>
                  </a:cubicBezTo>
                  <a:cubicBezTo>
                    <a:pt x="149" y="34"/>
                    <a:pt x="160" y="29"/>
                    <a:pt x="171" y="29"/>
                  </a:cubicBezTo>
                  <a:cubicBezTo>
                    <a:pt x="185" y="29"/>
                    <a:pt x="192" y="34"/>
                    <a:pt x="192" y="49"/>
                  </a:cubicBezTo>
                  <a:cubicBezTo>
                    <a:pt x="192" y="94"/>
                    <a:pt x="192" y="94"/>
                    <a:pt x="192" y="94"/>
                  </a:cubicBezTo>
                  <a:cubicBezTo>
                    <a:pt x="183" y="94"/>
                    <a:pt x="183" y="94"/>
                    <a:pt x="183" y="94"/>
                  </a:cubicBezTo>
                  <a:cubicBezTo>
                    <a:pt x="183" y="94"/>
                    <a:pt x="183" y="94"/>
                    <a:pt x="183" y="94"/>
                  </a:cubicBezTo>
                  <a:close/>
                  <a:moveTo>
                    <a:pt x="178" y="65"/>
                  </a:moveTo>
                  <a:cubicBezTo>
                    <a:pt x="171" y="65"/>
                    <a:pt x="158" y="68"/>
                    <a:pt x="158" y="77"/>
                  </a:cubicBezTo>
                  <a:cubicBezTo>
                    <a:pt x="158" y="83"/>
                    <a:pt x="162" y="86"/>
                    <a:pt x="167" y="86"/>
                  </a:cubicBezTo>
                  <a:cubicBezTo>
                    <a:pt x="173" y="86"/>
                    <a:pt x="178" y="83"/>
                    <a:pt x="182" y="77"/>
                  </a:cubicBezTo>
                  <a:cubicBezTo>
                    <a:pt x="183" y="72"/>
                    <a:pt x="183" y="70"/>
                    <a:pt x="183" y="65"/>
                  </a:cubicBezTo>
                  <a:cubicBezTo>
                    <a:pt x="178" y="65"/>
                    <a:pt x="178" y="65"/>
                    <a:pt x="178" y="65"/>
                  </a:cubicBezTo>
                  <a:cubicBezTo>
                    <a:pt x="178" y="65"/>
                    <a:pt x="178" y="65"/>
                    <a:pt x="178" y="65"/>
                  </a:cubicBezTo>
                  <a:close/>
                  <a:moveTo>
                    <a:pt x="243" y="94"/>
                  </a:moveTo>
                  <a:cubicBezTo>
                    <a:pt x="239" y="95"/>
                    <a:pt x="237" y="95"/>
                    <a:pt x="234" y="95"/>
                  </a:cubicBezTo>
                  <a:cubicBezTo>
                    <a:pt x="223" y="95"/>
                    <a:pt x="218" y="90"/>
                    <a:pt x="218" y="79"/>
                  </a:cubicBezTo>
                  <a:cubicBezTo>
                    <a:pt x="218" y="38"/>
                    <a:pt x="218" y="38"/>
                    <a:pt x="218" y="38"/>
                  </a:cubicBezTo>
                  <a:cubicBezTo>
                    <a:pt x="207" y="38"/>
                    <a:pt x="207" y="38"/>
                    <a:pt x="207" y="38"/>
                  </a:cubicBezTo>
                  <a:cubicBezTo>
                    <a:pt x="207" y="31"/>
                    <a:pt x="207" y="31"/>
                    <a:pt x="207" y="31"/>
                  </a:cubicBezTo>
                  <a:cubicBezTo>
                    <a:pt x="218" y="31"/>
                    <a:pt x="218" y="31"/>
                    <a:pt x="218" y="31"/>
                  </a:cubicBezTo>
                  <a:cubicBezTo>
                    <a:pt x="218" y="14"/>
                    <a:pt x="218" y="14"/>
                    <a:pt x="218" y="14"/>
                  </a:cubicBezTo>
                  <a:cubicBezTo>
                    <a:pt x="226" y="9"/>
                    <a:pt x="226" y="9"/>
                    <a:pt x="226" y="9"/>
                  </a:cubicBezTo>
                  <a:cubicBezTo>
                    <a:pt x="226" y="31"/>
                    <a:pt x="226" y="31"/>
                    <a:pt x="226" y="31"/>
                  </a:cubicBezTo>
                  <a:cubicBezTo>
                    <a:pt x="243" y="31"/>
                    <a:pt x="243" y="31"/>
                    <a:pt x="243" y="31"/>
                  </a:cubicBezTo>
                  <a:cubicBezTo>
                    <a:pt x="243" y="38"/>
                    <a:pt x="243" y="38"/>
                    <a:pt x="243" y="38"/>
                  </a:cubicBezTo>
                  <a:cubicBezTo>
                    <a:pt x="226" y="38"/>
                    <a:pt x="226" y="38"/>
                    <a:pt x="226" y="38"/>
                  </a:cubicBezTo>
                  <a:cubicBezTo>
                    <a:pt x="226" y="77"/>
                    <a:pt x="226" y="77"/>
                    <a:pt x="226" y="77"/>
                  </a:cubicBezTo>
                  <a:cubicBezTo>
                    <a:pt x="226" y="83"/>
                    <a:pt x="228" y="86"/>
                    <a:pt x="235" y="86"/>
                  </a:cubicBezTo>
                  <a:cubicBezTo>
                    <a:pt x="239" y="86"/>
                    <a:pt x="239" y="86"/>
                    <a:pt x="243" y="86"/>
                  </a:cubicBezTo>
                  <a:cubicBezTo>
                    <a:pt x="243" y="94"/>
                    <a:pt x="243" y="94"/>
                    <a:pt x="243" y="94"/>
                  </a:cubicBezTo>
                  <a:cubicBezTo>
                    <a:pt x="243" y="94"/>
                    <a:pt x="243" y="94"/>
                    <a:pt x="243" y="94"/>
                  </a:cubicBezTo>
                  <a:close/>
                  <a:moveTo>
                    <a:pt x="297" y="94"/>
                  </a:moveTo>
                  <a:cubicBezTo>
                    <a:pt x="291" y="94"/>
                    <a:pt x="288" y="95"/>
                    <a:pt x="282" y="95"/>
                  </a:cubicBezTo>
                  <a:cubicBezTo>
                    <a:pt x="261" y="95"/>
                    <a:pt x="252" y="81"/>
                    <a:pt x="252" y="59"/>
                  </a:cubicBezTo>
                  <a:cubicBezTo>
                    <a:pt x="252" y="43"/>
                    <a:pt x="257" y="29"/>
                    <a:pt x="275" y="29"/>
                  </a:cubicBezTo>
                  <a:cubicBezTo>
                    <a:pt x="291" y="29"/>
                    <a:pt x="298" y="38"/>
                    <a:pt x="298" y="52"/>
                  </a:cubicBezTo>
                  <a:cubicBezTo>
                    <a:pt x="298" y="56"/>
                    <a:pt x="298" y="56"/>
                    <a:pt x="298" y="56"/>
                  </a:cubicBezTo>
                  <a:cubicBezTo>
                    <a:pt x="261" y="56"/>
                    <a:pt x="261" y="56"/>
                    <a:pt x="261" y="56"/>
                  </a:cubicBezTo>
                  <a:cubicBezTo>
                    <a:pt x="261" y="59"/>
                    <a:pt x="261" y="59"/>
                    <a:pt x="261" y="59"/>
                  </a:cubicBezTo>
                  <a:cubicBezTo>
                    <a:pt x="261" y="74"/>
                    <a:pt x="268" y="86"/>
                    <a:pt x="284" y="86"/>
                  </a:cubicBezTo>
                  <a:cubicBezTo>
                    <a:pt x="288" y="86"/>
                    <a:pt x="293" y="86"/>
                    <a:pt x="297" y="85"/>
                  </a:cubicBezTo>
                  <a:cubicBezTo>
                    <a:pt x="297" y="94"/>
                    <a:pt x="297" y="94"/>
                    <a:pt x="297" y="94"/>
                  </a:cubicBezTo>
                  <a:cubicBezTo>
                    <a:pt x="297" y="94"/>
                    <a:pt x="297" y="94"/>
                    <a:pt x="297" y="94"/>
                  </a:cubicBezTo>
                  <a:close/>
                  <a:moveTo>
                    <a:pt x="288" y="49"/>
                  </a:moveTo>
                  <a:cubicBezTo>
                    <a:pt x="288" y="41"/>
                    <a:pt x="282" y="36"/>
                    <a:pt x="275" y="36"/>
                  </a:cubicBezTo>
                  <a:cubicBezTo>
                    <a:pt x="268" y="36"/>
                    <a:pt x="264" y="41"/>
                    <a:pt x="262" y="49"/>
                  </a:cubicBezTo>
                  <a:cubicBezTo>
                    <a:pt x="288" y="49"/>
                    <a:pt x="288" y="49"/>
                    <a:pt x="288" y="49"/>
                  </a:cubicBezTo>
                  <a:cubicBezTo>
                    <a:pt x="288" y="49"/>
                    <a:pt x="288" y="49"/>
                    <a:pt x="288" y="49"/>
                  </a:cubicBezTo>
                  <a:close/>
                  <a:moveTo>
                    <a:pt x="347" y="81"/>
                  </a:moveTo>
                  <a:cubicBezTo>
                    <a:pt x="347" y="81"/>
                    <a:pt x="347" y="81"/>
                    <a:pt x="347" y="81"/>
                  </a:cubicBezTo>
                  <a:cubicBezTo>
                    <a:pt x="343" y="88"/>
                    <a:pt x="338" y="94"/>
                    <a:pt x="329" y="94"/>
                  </a:cubicBezTo>
                  <a:cubicBezTo>
                    <a:pt x="313" y="94"/>
                    <a:pt x="309" y="76"/>
                    <a:pt x="309" y="61"/>
                  </a:cubicBezTo>
                  <a:cubicBezTo>
                    <a:pt x="309" y="49"/>
                    <a:pt x="313" y="29"/>
                    <a:pt x="331" y="29"/>
                  </a:cubicBezTo>
                  <a:cubicBezTo>
                    <a:pt x="338" y="29"/>
                    <a:pt x="345" y="32"/>
                    <a:pt x="347" y="40"/>
                  </a:cubicBezTo>
                  <a:cubicBezTo>
                    <a:pt x="347" y="40"/>
                    <a:pt x="347" y="40"/>
                    <a:pt x="347" y="40"/>
                  </a:cubicBezTo>
                  <a:cubicBezTo>
                    <a:pt x="347" y="31"/>
                    <a:pt x="347" y="31"/>
                    <a:pt x="347" y="31"/>
                  </a:cubicBezTo>
                  <a:cubicBezTo>
                    <a:pt x="356" y="31"/>
                    <a:pt x="356" y="31"/>
                    <a:pt x="356" y="31"/>
                  </a:cubicBezTo>
                  <a:cubicBezTo>
                    <a:pt x="356" y="94"/>
                    <a:pt x="356" y="94"/>
                    <a:pt x="356" y="94"/>
                  </a:cubicBezTo>
                  <a:cubicBezTo>
                    <a:pt x="356" y="112"/>
                    <a:pt x="347" y="120"/>
                    <a:pt x="329" y="120"/>
                  </a:cubicBezTo>
                  <a:cubicBezTo>
                    <a:pt x="324" y="120"/>
                    <a:pt x="318" y="120"/>
                    <a:pt x="311" y="119"/>
                  </a:cubicBezTo>
                  <a:cubicBezTo>
                    <a:pt x="311" y="110"/>
                    <a:pt x="311" y="110"/>
                    <a:pt x="311" y="110"/>
                  </a:cubicBezTo>
                  <a:cubicBezTo>
                    <a:pt x="316" y="112"/>
                    <a:pt x="322" y="113"/>
                    <a:pt x="327" y="113"/>
                  </a:cubicBezTo>
                  <a:cubicBezTo>
                    <a:pt x="341" y="113"/>
                    <a:pt x="347" y="106"/>
                    <a:pt x="347" y="92"/>
                  </a:cubicBezTo>
                  <a:cubicBezTo>
                    <a:pt x="347" y="81"/>
                    <a:pt x="347" y="81"/>
                    <a:pt x="347" y="81"/>
                  </a:cubicBezTo>
                  <a:cubicBezTo>
                    <a:pt x="347" y="81"/>
                    <a:pt x="347" y="81"/>
                    <a:pt x="347" y="81"/>
                  </a:cubicBezTo>
                  <a:close/>
                  <a:moveTo>
                    <a:pt x="347" y="61"/>
                  </a:moveTo>
                  <a:cubicBezTo>
                    <a:pt x="347" y="52"/>
                    <a:pt x="343" y="36"/>
                    <a:pt x="332" y="36"/>
                  </a:cubicBezTo>
                  <a:cubicBezTo>
                    <a:pt x="320" y="36"/>
                    <a:pt x="318" y="54"/>
                    <a:pt x="318" y="63"/>
                  </a:cubicBezTo>
                  <a:cubicBezTo>
                    <a:pt x="318" y="70"/>
                    <a:pt x="320" y="86"/>
                    <a:pt x="331" y="86"/>
                  </a:cubicBezTo>
                  <a:cubicBezTo>
                    <a:pt x="343" y="86"/>
                    <a:pt x="347" y="70"/>
                    <a:pt x="347" y="61"/>
                  </a:cubicBezTo>
                  <a:close/>
                  <a:moveTo>
                    <a:pt x="381" y="119"/>
                  </a:moveTo>
                  <a:cubicBezTo>
                    <a:pt x="390" y="94"/>
                    <a:pt x="390" y="94"/>
                    <a:pt x="390" y="94"/>
                  </a:cubicBezTo>
                  <a:cubicBezTo>
                    <a:pt x="367" y="31"/>
                    <a:pt x="367" y="31"/>
                    <a:pt x="367" y="31"/>
                  </a:cubicBezTo>
                  <a:cubicBezTo>
                    <a:pt x="376" y="31"/>
                    <a:pt x="376" y="31"/>
                    <a:pt x="376" y="31"/>
                  </a:cubicBezTo>
                  <a:cubicBezTo>
                    <a:pt x="394" y="79"/>
                    <a:pt x="394" y="79"/>
                    <a:pt x="394" y="79"/>
                  </a:cubicBezTo>
                  <a:cubicBezTo>
                    <a:pt x="394" y="79"/>
                    <a:pt x="394" y="79"/>
                    <a:pt x="394" y="79"/>
                  </a:cubicBezTo>
                  <a:cubicBezTo>
                    <a:pt x="412" y="31"/>
                    <a:pt x="412" y="31"/>
                    <a:pt x="412" y="31"/>
                  </a:cubicBezTo>
                  <a:cubicBezTo>
                    <a:pt x="421" y="31"/>
                    <a:pt x="421" y="31"/>
                    <a:pt x="421" y="31"/>
                  </a:cubicBezTo>
                  <a:cubicBezTo>
                    <a:pt x="390" y="119"/>
                    <a:pt x="390" y="119"/>
                    <a:pt x="390" y="119"/>
                  </a:cubicBezTo>
                  <a:cubicBezTo>
                    <a:pt x="381" y="119"/>
                    <a:pt x="381" y="119"/>
                    <a:pt x="381" y="119"/>
                  </a:cubicBezTo>
                  <a:cubicBezTo>
                    <a:pt x="381" y="119"/>
                    <a:pt x="381" y="119"/>
                    <a:pt x="381" y="1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51" name="Freeform 7"/>
            <p:cNvSpPr>
              <a:spLocks/>
            </p:cNvSpPr>
            <p:nvPr userDrawn="1"/>
          </p:nvSpPr>
          <p:spPr bwMode="auto">
            <a:xfrm>
              <a:off x="2276475" y="3606804"/>
              <a:ext cx="30163" cy="481012"/>
            </a:xfrm>
            <a:custGeom>
              <a:avLst/>
              <a:gdLst>
                <a:gd name="T0" fmla="*/ 0 w 8"/>
                <a:gd name="T1" fmla="*/ 128 h 128"/>
                <a:gd name="T2" fmla="*/ 0 w 8"/>
                <a:gd name="T3" fmla="*/ 0 h 128"/>
                <a:gd name="T4" fmla="*/ 8 w 8"/>
                <a:gd name="T5" fmla="*/ 0 h 128"/>
                <a:gd name="T6" fmla="*/ 8 w 8"/>
                <a:gd name="T7" fmla="*/ 128 h 128"/>
                <a:gd name="T8" fmla="*/ 0 w 8"/>
                <a:gd name="T9" fmla="*/ 128 h 128"/>
                <a:gd name="T10" fmla="*/ 0 w 8"/>
                <a:gd name="T11" fmla="*/ 128 h 128"/>
              </a:gdLst>
              <a:ahLst/>
              <a:cxnLst>
                <a:cxn ang="0">
                  <a:pos x="T0" y="T1"/>
                </a:cxn>
                <a:cxn ang="0">
                  <a:pos x="T2" y="T3"/>
                </a:cxn>
                <a:cxn ang="0">
                  <a:pos x="T4" y="T5"/>
                </a:cxn>
                <a:cxn ang="0">
                  <a:pos x="T6" y="T7"/>
                </a:cxn>
                <a:cxn ang="0">
                  <a:pos x="T8" y="T9"/>
                </a:cxn>
                <a:cxn ang="0">
                  <a:pos x="T10" y="T11"/>
                </a:cxn>
              </a:cxnLst>
              <a:rect l="0" t="0" r="r" b="b"/>
              <a:pathLst>
                <a:path w="8" h="128">
                  <a:moveTo>
                    <a:pt x="0" y="128"/>
                  </a:moveTo>
                  <a:cubicBezTo>
                    <a:pt x="0" y="0"/>
                    <a:pt x="0" y="0"/>
                    <a:pt x="0" y="0"/>
                  </a:cubicBezTo>
                  <a:cubicBezTo>
                    <a:pt x="8" y="0"/>
                    <a:pt x="8" y="0"/>
                    <a:pt x="8" y="0"/>
                  </a:cubicBezTo>
                  <a:cubicBezTo>
                    <a:pt x="8" y="128"/>
                    <a:pt x="8" y="128"/>
                    <a:pt x="8" y="128"/>
                  </a:cubicBezTo>
                  <a:cubicBezTo>
                    <a:pt x="0" y="128"/>
                    <a:pt x="0" y="128"/>
                    <a:pt x="0" y="128"/>
                  </a:cubicBezTo>
                  <a:cubicBezTo>
                    <a:pt x="0" y="128"/>
                    <a:pt x="0" y="128"/>
                    <a:pt x="0"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52" name="Freeform 8"/>
            <p:cNvSpPr>
              <a:spLocks noEditPoints="1"/>
            </p:cNvSpPr>
            <p:nvPr userDrawn="1"/>
          </p:nvSpPr>
          <p:spPr bwMode="auto">
            <a:xfrm>
              <a:off x="2509838" y="3629029"/>
              <a:ext cx="1169988" cy="442912"/>
            </a:xfrm>
            <a:custGeom>
              <a:avLst/>
              <a:gdLst>
                <a:gd name="T0" fmla="*/ 0 w 312"/>
                <a:gd name="T1" fmla="*/ 0 h 118"/>
                <a:gd name="T2" fmla="*/ 59 w 312"/>
                <a:gd name="T3" fmla="*/ 45 h 118"/>
                <a:gd name="T4" fmla="*/ 18 w 312"/>
                <a:gd name="T5" fmla="*/ 92 h 118"/>
                <a:gd name="T6" fmla="*/ 0 w 312"/>
                <a:gd name="T7" fmla="*/ 92 h 118"/>
                <a:gd name="T8" fmla="*/ 34 w 312"/>
                <a:gd name="T9" fmla="*/ 81 h 118"/>
                <a:gd name="T10" fmla="*/ 32 w 312"/>
                <a:gd name="T11" fmla="*/ 11 h 118"/>
                <a:gd name="T12" fmla="*/ 10 w 312"/>
                <a:gd name="T13" fmla="*/ 9 h 118"/>
                <a:gd name="T14" fmla="*/ 18 w 312"/>
                <a:gd name="T15" fmla="*/ 83 h 118"/>
                <a:gd name="T16" fmla="*/ 73 w 312"/>
                <a:gd name="T17" fmla="*/ 11 h 118"/>
                <a:gd name="T18" fmla="*/ 86 w 312"/>
                <a:gd name="T19" fmla="*/ 0 h 118"/>
                <a:gd name="T20" fmla="*/ 73 w 312"/>
                <a:gd name="T21" fmla="*/ 11 h 118"/>
                <a:gd name="T22" fmla="*/ 75 w 312"/>
                <a:gd name="T23" fmla="*/ 92 h 118"/>
                <a:gd name="T24" fmla="*/ 84 w 312"/>
                <a:gd name="T25" fmla="*/ 29 h 118"/>
                <a:gd name="T26" fmla="*/ 75 w 312"/>
                <a:gd name="T27" fmla="*/ 92 h 118"/>
                <a:gd name="T28" fmla="*/ 140 w 312"/>
                <a:gd name="T29" fmla="*/ 79 h 118"/>
                <a:gd name="T30" fmla="*/ 122 w 312"/>
                <a:gd name="T31" fmla="*/ 92 h 118"/>
                <a:gd name="T32" fmla="*/ 122 w 312"/>
                <a:gd name="T33" fmla="*/ 27 h 118"/>
                <a:gd name="T34" fmla="*/ 140 w 312"/>
                <a:gd name="T35" fmla="*/ 38 h 118"/>
                <a:gd name="T36" fmla="*/ 149 w 312"/>
                <a:gd name="T37" fmla="*/ 29 h 118"/>
                <a:gd name="T38" fmla="*/ 122 w 312"/>
                <a:gd name="T39" fmla="*/ 118 h 118"/>
                <a:gd name="T40" fmla="*/ 104 w 312"/>
                <a:gd name="T41" fmla="*/ 108 h 118"/>
                <a:gd name="T42" fmla="*/ 140 w 312"/>
                <a:gd name="T43" fmla="*/ 90 h 118"/>
                <a:gd name="T44" fmla="*/ 140 w 312"/>
                <a:gd name="T45" fmla="*/ 79 h 118"/>
                <a:gd name="T46" fmla="*/ 124 w 312"/>
                <a:gd name="T47" fmla="*/ 34 h 118"/>
                <a:gd name="T48" fmla="*/ 124 w 312"/>
                <a:gd name="T49" fmla="*/ 84 h 118"/>
                <a:gd name="T50" fmla="*/ 167 w 312"/>
                <a:gd name="T51" fmla="*/ 11 h 118"/>
                <a:gd name="T52" fmla="*/ 179 w 312"/>
                <a:gd name="T53" fmla="*/ 0 h 118"/>
                <a:gd name="T54" fmla="*/ 167 w 312"/>
                <a:gd name="T55" fmla="*/ 11 h 118"/>
                <a:gd name="T56" fmla="*/ 168 w 312"/>
                <a:gd name="T57" fmla="*/ 92 h 118"/>
                <a:gd name="T58" fmla="*/ 177 w 312"/>
                <a:gd name="T59" fmla="*/ 29 h 118"/>
                <a:gd name="T60" fmla="*/ 168 w 312"/>
                <a:gd name="T61" fmla="*/ 92 h 118"/>
                <a:gd name="T62" fmla="*/ 230 w 312"/>
                <a:gd name="T63" fmla="*/ 92 h 118"/>
                <a:gd name="T64" fmla="*/ 203 w 312"/>
                <a:gd name="T65" fmla="*/ 77 h 118"/>
                <a:gd name="T66" fmla="*/ 194 w 312"/>
                <a:gd name="T67" fmla="*/ 36 h 118"/>
                <a:gd name="T68" fmla="*/ 203 w 312"/>
                <a:gd name="T69" fmla="*/ 29 h 118"/>
                <a:gd name="T70" fmla="*/ 212 w 312"/>
                <a:gd name="T71" fmla="*/ 7 h 118"/>
                <a:gd name="T72" fmla="*/ 230 w 312"/>
                <a:gd name="T73" fmla="*/ 29 h 118"/>
                <a:gd name="T74" fmla="*/ 212 w 312"/>
                <a:gd name="T75" fmla="*/ 36 h 118"/>
                <a:gd name="T76" fmla="*/ 222 w 312"/>
                <a:gd name="T77" fmla="*/ 84 h 118"/>
                <a:gd name="T78" fmla="*/ 230 w 312"/>
                <a:gd name="T79" fmla="*/ 92 h 118"/>
                <a:gd name="T80" fmla="*/ 273 w 312"/>
                <a:gd name="T81" fmla="*/ 92 h 118"/>
                <a:gd name="T82" fmla="*/ 273 w 312"/>
                <a:gd name="T83" fmla="*/ 83 h 118"/>
                <a:gd name="T84" fmla="*/ 237 w 312"/>
                <a:gd name="T85" fmla="*/ 75 h 118"/>
                <a:gd name="T86" fmla="*/ 273 w 312"/>
                <a:gd name="T87" fmla="*/ 54 h 118"/>
                <a:gd name="T88" fmla="*/ 247 w 312"/>
                <a:gd name="T89" fmla="*/ 45 h 118"/>
                <a:gd name="T90" fmla="*/ 260 w 312"/>
                <a:gd name="T91" fmla="*/ 27 h 118"/>
                <a:gd name="T92" fmla="*/ 282 w 312"/>
                <a:gd name="T93" fmla="*/ 92 h 118"/>
                <a:gd name="T94" fmla="*/ 273 w 312"/>
                <a:gd name="T95" fmla="*/ 92 h 118"/>
                <a:gd name="T96" fmla="*/ 247 w 312"/>
                <a:gd name="T97" fmla="*/ 75 h 118"/>
                <a:gd name="T98" fmla="*/ 271 w 312"/>
                <a:gd name="T99" fmla="*/ 75 h 118"/>
                <a:gd name="T100" fmla="*/ 267 w 312"/>
                <a:gd name="T101" fmla="*/ 63 h 118"/>
                <a:gd name="T102" fmla="*/ 303 w 312"/>
                <a:gd name="T103" fmla="*/ 92 h 118"/>
                <a:gd name="T104" fmla="*/ 312 w 312"/>
                <a:gd name="T105" fmla="*/ 0 h 118"/>
                <a:gd name="T106" fmla="*/ 303 w 312"/>
                <a:gd name="T107"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2" h="118">
                  <a:moveTo>
                    <a:pt x="0" y="92"/>
                  </a:moveTo>
                  <a:cubicBezTo>
                    <a:pt x="0" y="0"/>
                    <a:pt x="0" y="0"/>
                    <a:pt x="0" y="0"/>
                  </a:cubicBezTo>
                  <a:cubicBezTo>
                    <a:pt x="21" y="0"/>
                    <a:pt x="21" y="0"/>
                    <a:pt x="21" y="0"/>
                  </a:cubicBezTo>
                  <a:cubicBezTo>
                    <a:pt x="50" y="0"/>
                    <a:pt x="59" y="18"/>
                    <a:pt x="59" y="45"/>
                  </a:cubicBezTo>
                  <a:cubicBezTo>
                    <a:pt x="59" y="63"/>
                    <a:pt x="55" y="83"/>
                    <a:pt x="37" y="88"/>
                  </a:cubicBezTo>
                  <a:cubicBezTo>
                    <a:pt x="30" y="92"/>
                    <a:pt x="25" y="92"/>
                    <a:pt x="18" y="92"/>
                  </a:cubicBezTo>
                  <a:cubicBezTo>
                    <a:pt x="0" y="92"/>
                    <a:pt x="0" y="92"/>
                    <a:pt x="0" y="92"/>
                  </a:cubicBezTo>
                  <a:cubicBezTo>
                    <a:pt x="0" y="92"/>
                    <a:pt x="0" y="92"/>
                    <a:pt x="0" y="92"/>
                  </a:cubicBezTo>
                  <a:close/>
                  <a:moveTo>
                    <a:pt x="18" y="83"/>
                  </a:moveTo>
                  <a:cubicBezTo>
                    <a:pt x="23" y="83"/>
                    <a:pt x="28" y="83"/>
                    <a:pt x="34" y="81"/>
                  </a:cubicBezTo>
                  <a:cubicBezTo>
                    <a:pt x="46" y="74"/>
                    <a:pt x="48" y="57"/>
                    <a:pt x="48" y="45"/>
                  </a:cubicBezTo>
                  <a:cubicBezTo>
                    <a:pt x="48" y="32"/>
                    <a:pt x="46" y="16"/>
                    <a:pt x="32" y="11"/>
                  </a:cubicBezTo>
                  <a:cubicBezTo>
                    <a:pt x="26" y="9"/>
                    <a:pt x="21" y="9"/>
                    <a:pt x="16" y="9"/>
                  </a:cubicBezTo>
                  <a:cubicBezTo>
                    <a:pt x="10" y="9"/>
                    <a:pt x="10" y="9"/>
                    <a:pt x="10" y="9"/>
                  </a:cubicBezTo>
                  <a:cubicBezTo>
                    <a:pt x="10" y="83"/>
                    <a:pt x="10" y="83"/>
                    <a:pt x="10" y="83"/>
                  </a:cubicBezTo>
                  <a:cubicBezTo>
                    <a:pt x="18" y="83"/>
                    <a:pt x="18" y="83"/>
                    <a:pt x="18" y="83"/>
                  </a:cubicBezTo>
                  <a:cubicBezTo>
                    <a:pt x="18" y="83"/>
                    <a:pt x="18" y="83"/>
                    <a:pt x="18" y="83"/>
                  </a:cubicBezTo>
                  <a:close/>
                  <a:moveTo>
                    <a:pt x="73" y="11"/>
                  </a:moveTo>
                  <a:cubicBezTo>
                    <a:pt x="73" y="0"/>
                    <a:pt x="73" y="0"/>
                    <a:pt x="73" y="0"/>
                  </a:cubicBezTo>
                  <a:cubicBezTo>
                    <a:pt x="86" y="0"/>
                    <a:pt x="86" y="0"/>
                    <a:pt x="86" y="0"/>
                  </a:cubicBezTo>
                  <a:cubicBezTo>
                    <a:pt x="86" y="11"/>
                    <a:pt x="86" y="11"/>
                    <a:pt x="86" y="11"/>
                  </a:cubicBezTo>
                  <a:cubicBezTo>
                    <a:pt x="73" y="11"/>
                    <a:pt x="73" y="11"/>
                    <a:pt x="73" y="11"/>
                  </a:cubicBezTo>
                  <a:cubicBezTo>
                    <a:pt x="73" y="11"/>
                    <a:pt x="73" y="11"/>
                    <a:pt x="73" y="11"/>
                  </a:cubicBezTo>
                  <a:close/>
                  <a:moveTo>
                    <a:pt x="75" y="92"/>
                  </a:moveTo>
                  <a:cubicBezTo>
                    <a:pt x="75" y="29"/>
                    <a:pt x="75" y="29"/>
                    <a:pt x="75" y="29"/>
                  </a:cubicBezTo>
                  <a:cubicBezTo>
                    <a:pt x="84" y="29"/>
                    <a:pt x="84" y="29"/>
                    <a:pt x="84" y="29"/>
                  </a:cubicBezTo>
                  <a:cubicBezTo>
                    <a:pt x="84" y="92"/>
                    <a:pt x="84" y="92"/>
                    <a:pt x="84" y="92"/>
                  </a:cubicBezTo>
                  <a:cubicBezTo>
                    <a:pt x="75" y="92"/>
                    <a:pt x="75" y="92"/>
                    <a:pt x="75" y="92"/>
                  </a:cubicBezTo>
                  <a:cubicBezTo>
                    <a:pt x="75" y="92"/>
                    <a:pt x="75" y="92"/>
                    <a:pt x="75" y="92"/>
                  </a:cubicBezTo>
                  <a:close/>
                  <a:moveTo>
                    <a:pt x="140" y="79"/>
                  </a:moveTo>
                  <a:cubicBezTo>
                    <a:pt x="140" y="79"/>
                    <a:pt x="140" y="79"/>
                    <a:pt x="140" y="79"/>
                  </a:cubicBezTo>
                  <a:cubicBezTo>
                    <a:pt x="136" y="86"/>
                    <a:pt x="131" y="92"/>
                    <a:pt x="122" y="92"/>
                  </a:cubicBezTo>
                  <a:cubicBezTo>
                    <a:pt x="106" y="92"/>
                    <a:pt x="100" y="74"/>
                    <a:pt x="100" y="59"/>
                  </a:cubicBezTo>
                  <a:cubicBezTo>
                    <a:pt x="100" y="47"/>
                    <a:pt x="106" y="27"/>
                    <a:pt x="122" y="27"/>
                  </a:cubicBezTo>
                  <a:cubicBezTo>
                    <a:pt x="131" y="27"/>
                    <a:pt x="136" y="30"/>
                    <a:pt x="140" y="38"/>
                  </a:cubicBezTo>
                  <a:cubicBezTo>
                    <a:pt x="140" y="38"/>
                    <a:pt x="140" y="38"/>
                    <a:pt x="140" y="38"/>
                  </a:cubicBezTo>
                  <a:cubicBezTo>
                    <a:pt x="140" y="29"/>
                    <a:pt x="140" y="29"/>
                    <a:pt x="140" y="29"/>
                  </a:cubicBezTo>
                  <a:cubicBezTo>
                    <a:pt x="149" y="29"/>
                    <a:pt x="149" y="29"/>
                    <a:pt x="149" y="29"/>
                  </a:cubicBezTo>
                  <a:cubicBezTo>
                    <a:pt x="149" y="92"/>
                    <a:pt x="149" y="92"/>
                    <a:pt x="149" y="92"/>
                  </a:cubicBezTo>
                  <a:cubicBezTo>
                    <a:pt x="149" y="110"/>
                    <a:pt x="140" y="118"/>
                    <a:pt x="122" y="118"/>
                  </a:cubicBezTo>
                  <a:cubicBezTo>
                    <a:pt x="115" y="118"/>
                    <a:pt x="111" y="118"/>
                    <a:pt x="104" y="117"/>
                  </a:cubicBezTo>
                  <a:cubicBezTo>
                    <a:pt x="104" y="108"/>
                    <a:pt x="104" y="108"/>
                    <a:pt x="104" y="108"/>
                  </a:cubicBezTo>
                  <a:cubicBezTo>
                    <a:pt x="109" y="110"/>
                    <a:pt x="115" y="111"/>
                    <a:pt x="120" y="111"/>
                  </a:cubicBezTo>
                  <a:cubicBezTo>
                    <a:pt x="134" y="111"/>
                    <a:pt x="140" y="104"/>
                    <a:pt x="140" y="90"/>
                  </a:cubicBezTo>
                  <a:cubicBezTo>
                    <a:pt x="140" y="79"/>
                    <a:pt x="140" y="79"/>
                    <a:pt x="140" y="79"/>
                  </a:cubicBezTo>
                  <a:cubicBezTo>
                    <a:pt x="140" y="79"/>
                    <a:pt x="140" y="79"/>
                    <a:pt x="140" y="79"/>
                  </a:cubicBezTo>
                  <a:close/>
                  <a:moveTo>
                    <a:pt x="140" y="59"/>
                  </a:moveTo>
                  <a:cubicBezTo>
                    <a:pt x="140" y="50"/>
                    <a:pt x="136" y="34"/>
                    <a:pt x="124" y="34"/>
                  </a:cubicBezTo>
                  <a:cubicBezTo>
                    <a:pt x="113" y="34"/>
                    <a:pt x="111" y="52"/>
                    <a:pt x="111" y="61"/>
                  </a:cubicBezTo>
                  <a:cubicBezTo>
                    <a:pt x="111" y="68"/>
                    <a:pt x="113" y="84"/>
                    <a:pt x="124" y="84"/>
                  </a:cubicBezTo>
                  <a:cubicBezTo>
                    <a:pt x="136" y="84"/>
                    <a:pt x="140" y="68"/>
                    <a:pt x="140" y="59"/>
                  </a:cubicBezTo>
                  <a:close/>
                  <a:moveTo>
                    <a:pt x="167" y="11"/>
                  </a:moveTo>
                  <a:cubicBezTo>
                    <a:pt x="167" y="0"/>
                    <a:pt x="167" y="0"/>
                    <a:pt x="167" y="0"/>
                  </a:cubicBezTo>
                  <a:cubicBezTo>
                    <a:pt x="179" y="0"/>
                    <a:pt x="179" y="0"/>
                    <a:pt x="179" y="0"/>
                  </a:cubicBezTo>
                  <a:cubicBezTo>
                    <a:pt x="179" y="11"/>
                    <a:pt x="179" y="11"/>
                    <a:pt x="179" y="11"/>
                  </a:cubicBezTo>
                  <a:cubicBezTo>
                    <a:pt x="167" y="11"/>
                    <a:pt x="167" y="11"/>
                    <a:pt x="167" y="11"/>
                  </a:cubicBezTo>
                  <a:cubicBezTo>
                    <a:pt x="167" y="11"/>
                    <a:pt x="167" y="11"/>
                    <a:pt x="167" y="11"/>
                  </a:cubicBezTo>
                  <a:close/>
                  <a:moveTo>
                    <a:pt x="168" y="92"/>
                  </a:moveTo>
                  <a:cubicBezTo>
                    <a:pt x="168" y="29"/>
                    <a:pt x="168" y="29"/>
                    <a:pt x="168" y="29"/>
                  </a:cubicBezTo>
                  <a:cubicBezTo>
                    <a:pt x="177" y="29"/>
                    <a:pt x="177" y="29"/>
                    <a:pt x="177" y="29"/>
                  </a:cubicBezTo>
                  <a:cubicBezTo>
                    <a:pt x="177" y="92"/>
                    <a:pt x="177" y="92"/>
                    <a:pt x="177" y="92"/>
                  </a:cubicBezTo>
                  <a:cubicBezTo>
                    <a:pt x="168" y="92"/>
                    <a:pt x="168" y="92"/>
                    <a:pt x="168" y="92"/>
                  </a:cubicBezTo>
                  <a:cubicBezTo>
                    <a:pt x="168" y="92"/>
                    <a:pt x="168" y="92"/>
                    <a:pt x="168" y="92"/>
                  </a:cubicBezTo>
                  <a:close/>
                  <a:moveTo>
                    <a:pt x="230" y="92"/>
                  </a:moveTo>
                  <a:cubicBezTo>
                    <a:pt x="226" y="93"/>
                    <a:pt x="224" y="93"/>
                    <a:pt x="221" y="93"/>
                  </a:cubicBezTo>
                  <a:cubicBezTo>
                    <a:pt x="208" y="93"/>
                    <a:pt x="203" y="88"/>
                    <a:pt x="203" y="77"/>
                  </a:cubicBezTo>
                  <a:cubicBezTo>
                    <a:pt x="203" y="36"/>
                    <a:pt x="203" y="36"/>
                    <a:pt x="203" y="36"/>
                  </a:cubicBezTo>
                  <a:cubicBezTo>
                    <a:pt x="194" y="36"/>
                    <a:pt x="194" y="36"/>
                    <a:pt x="194" y="36"/>
                  </a:cubicBezTo>
                  <a:cubicBezTo>
                    <a:pt x="194" y="29"/>
                    <a:pt x="194" y="29"/>
                    <a:pt x="194" y="29"/>
                  </a:cubicBezTo>
                  <a:cubicBezTo>
                    <a:pt x="203" y="29"/>
                    <a:pt x="203" y="29"/>
                    <a:pt x="203" y="29"/>
                  </a:cubicBezTo>
                  <a:cubicBezTo>
                    <a:pt x="203" y="12"/>
                    <a:pt x="203" y="12"/>
                    <a:pt x="203" y="12"/>
                  </a:cubicBezTo>
                  <a:cubicBezTo>
                    <a:pt x="212" y="7"/>
                    <a:pt x="212" y="7"/>
                    <a:pt x="212" y="7"/>
                  </a:cubicBezTo>
                  <a:cubicBezTo>
                    <a:pt x="212" y="29"/>
                    <a:pt x="212" y="29"/>
                    <a:pt x="212" y="29"/>
                  </a:cubicBezTo>
                  <a:cubicBezTo>
                    <a:pt x="230" y="29"/>
                    <a:pt x="230" y="29"/>
                    <a:pt x="230" y="29"/>
                  </a:cubicBezTo>
                  <a:cubicBezTo>
                    <a:pt x="230" y="36"/>
                    <a:pt x="230" y="36"/>
                    <a:pt x="230" y="36"/>
                  </a:cubicBezTo>
                  <a:cubicBezTo>
                    <a:pt x="212" y="36"/>
                    <a:pt x="212" y="36"/>
                    <a:pt x="212" y="36"/>
                  </a:cubicBezTo>
                  <a:cubicBezTo>
                    <a:pt x="212" y="75"/>
                    <a:pt x="212" y="75"/>
                    <a:pt x="212" y="75"/>
                  </a:cubicBezTo>
                  <a:cubicBezTo>
                    <a:pt x="212" y="81"/>
                    <a:pt x="215" y="84"/>
                    <a:pt x="222" y="84"/>
                  </a:cubicBezTo>
                  <a:cubicBezTo>
                    <a:pt x="226" y="84"/>
                    <a:pt x="226" y="84"/>
                    <a:pt x="230" y="84"/>
                  </a:cubicBezTo>
                  <a:cubicBezTo>
                    <a:pt x="230" y="92"/>
                    <a:pt x="230" y="92"/>
                    <a:pt x="230" y="92"/>
                  </a:cubicBezTo>
                  <a:cubicBezTo>
                    <a:pt x="230" y="92"/>
                    <a:pt x="230" y="92"/>
                    <a:pt x="230" y="92"/>
                  </a:cubicBezTo>
                  <a:close/>
                  <a:moveTo>
                    <a:pt x="273" y="92"/>
                  </a:moveTo>
                  <a:cubicBezTo>
                    <a:pt x="273" y="83"/>
                    <a:pt x="273" y="83"/>
                    <a:pt x="273" y="83"/>
                  </a:cubicBezTo>
                  <a:cubicBezTo>
                    <a:pt x="273" y="83"/>
                    <a:pt x="273" y="83"/>
                    <a:pt x="273" y="83"/>
                  </a:cubicBezTo>
                  <a:cubicBezTo>
                    <a:pt x="269" y="90"/>
                    <a:pt x="260" y="93"/>
                    <a:pt x="253" y="93"/>
                  </a:cubicBezTo>
                  <a:cubicBezTo>
                    <a:pt x="242" y="93"/>
                    <a:pt x="237" y="86"/>
                    <a:pt x="237" y="75"/>
                  </a:cubicBezTo>
                  <a:cubicBezTo>
                    <a:pt x="237" y="61"/>
                    <a:pt x="253" y="56"/>
                    <a:pt x="273" y="56"/>
                  </a:cubicBezTo>
                  <a:cubicBezTo>
                    <a:pt x="273" y="54"/>
                    <a:pt x="273" y="54"/>
                    <a:pt x="273" y="54"/>
                  </a:cubicBezTo>
                  <a:cubicBezTo>
                    <a:pt x="273" y="45"/>
                    <a:pt x="274" y="34"/>
                    <a:pt x="262" y="34"/>
                  </a:cubicBezTo>
                  <a:cubicBezTo>
                    <a:pt x="253" y="34"/>
                    <a:pt x="249" y="36"/>
                    <a:pt x="247" y="45"/>
                  </a:cubicBezTo>
                  <a:cubicBezTo>
                    <a:pt x="238" y="45"/>
                    <a:pt x="238" y="45"/>
                    <a:pt x="238" y="45"/>
                  </a:cubicBezTo>
                  <a:cubicBezTo>
                    <a:pt x="238" y="32"/>
                    <a:pt x="249" y="27"/>
                    <a:pt x="260" y="27"/>
                  </a:cubicBezTo>
                  <a:cubicBezTo>
                    <a:pt x="274" y="27"/>
                    <a:pt x="282" y="32"/>
                    <a:pt x="282" y="47"/>
                  </a:cubicBezTo>
                  <a:cubicBezTo>
                    <a:pt x="282" y="92"/>
                    <a:pt x="282" y="92"/>
                    <a:pt x="282" y="92"/>
                  </a:cubicBezTo>
                  <a:cubicBezTo>
                    <a:pt x="273" y="92"/>
                    <a:pt x="273" y="92"/>
                    <a:pt x="273" y="92"/>
                  </a:cubicBezTo>
                  <a:cubicBezTo>
                    <a:pt x="273" y="92"/>
                    <a:pt x="273" y="92"/>
                    <a:pt x="273" y="92"/>
                  </a:cubicBezTo>
                  <a:close/>
                  <a:moveTo>
                    <a:pt x="267" y="63"/>
                  </a:moveTo>
                  <a:cubicBezTo>
                    <a:pt x="260" y="63"/>
                    <a:pt x="247" y="66"/>
                    <a:pt x="247" y="75"/>
                  </a:cubicBezTo>
                  <a:cubicBezTo>
                    <a:pt x="247" y="81"/>
                    <a:pt x="251" y="84"/>
                    <a:pt x="256" y="84"/>
                  </a:cubicBezTo>
                  <a:cubicBezTo>
                    <a:pt x="262" y="84"/>
                    <a:pt x="269" y="81"/>
                    <a:pt x="271" y="75"/>
                  </a:cubicBezTo>
                  <a:cubicBezTo>
                    <a:pt x="273" y="70"/>
                    <a:pt x="273" y="68"/>
                    <a:pt x="273" y="63"/>
                  </a:cubicBezTo>
                  <a:cubicBezTo>
                    <a:pt x="267" y="63"/>
                    <a:pt x="267" y="63"/>
                    <a:pt x="267" y="63"/>
                  </a:cubicBezTo>
                  <a:cubicBezTo>
                    <a:pt x="267" y="63"/>
                    <a:pt x="267" y="63"/>
                    <a:pt x="267" y="63"/>
                  </a:cubicBezTo>
                  <a:close/>
                  <a:moveTo>
                    <a:pt x="303" y="92"/>
                  </a:moveTo>
                  <a:cubicBezTo>
                    <a:pt x="303" y="0"/>
                    <a:pt x="303" y="0"/>
                    <a:pt x="303" y="0"/>
                  </a:cubicBezTo>
                  <a:cubicBezTo>
                    <a:pt x="312" y="0"/>
                    <a:pt x="312" y="0"/>
                    <a:pt x="312" y="0"/>
                  </a:cubicBezTo>
                  <a:cubicBezTo>
                    <a:pt x="312" y="92"/>
                    <a:pt x="312" y="92"/>
                    <a:pt x="312" y="92"/>
                  </a:cubicBezTo>
                  <a:cubicBezTo>
                    <a:pt x="303" y="92"/>
                    <a:pt x="303" y="92"/>
                    <a:pt x="303" y="92"/>
                  </a:cubicBezTo>
                  <a:cubicBezTo>
                    <a:pt x="303" y="92"/>
                    <a:pt x="303" y="92"/>
                    <a:pt x="303" y="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53" name="Freeform 9"/>
            <p:cNvSpPr>
              <a:spLocks/>
            </p:cNvSpPr>
            <p:nvPr userDrawn="1"/>
          </p:nvSpPr>
          <p:spPr bwMode="auto">
            <a:xfrm>
              <a:off x="3889375" y="3606804"/>
              <a:ext cx="28800" cy="481012"/>
            </a:xfrm>
            <a:custGeom>
              <a:avLst/>
              <a:gdLst>
                <a:gd name="T0" fmla="*/ 0 w 7"/>
                <a:gd name="T1" fmla="*/ 128 h 128"/>
                <a:gd name="T2" fmla="*/ 0 w 7"/>
                <a:gd name="T3" fmla="*/ 0 h 128"/>
                <a:gd name="T4" fmla="*/ 7 w 7"/>
                <a:gd name="T5" fmla="*/ 0 h 128"/>
                <a:gd name="T6" fmla="*/ 7 w 7"/>
                <a:gd name="T7" fmla="*/ 128 h 128"/>
                <a:gd name="T8" fmla="*/ 0 w 7"/>
                <a:gd name="T9" fmla="*/ 128 h 128"/>
                <a:gd name="T10" fmla="*/ 0 w 7"/>
                <a:gd name="T11" fmla="*/ 128 h 128"/>
              </a:gdLst>
              <a:ahLst/>
              <a:cxnLst>
                <a:cxn ang="0">
                  <a:pos x="T0" y="T1"/>
                </a:cxn>
                <a:cxn ang="0">
                  <a:pos x="T2" y="T3"/>
                </a:cxn>
                <a:cxn ang="0">
                  <a:pos x="T4" y="T5"/>
                </a:cxn>
                <a:cxn ang="0">
                  <a:pos x="T6" y="T7"/>
                </a:cxn>
                <a:cxn ang="0">
                  <a:pos x="T8" y="T9"/>
                </a:cxn>
                <a:cxn ang="0">
                  <a:pos x="T10" y="T11"/>
                </a:cxn>
              </a:cxnLst>
              <a:rect l="0" t="0" r="r" b="b"/>
              <a:pathLst>
                <a:path w="7" h="128">
                  <a:moveTo>
                    <a:pt x="0" y="128"/>
                  </a:moveTo>
                  <a:cubicBezTo>
                    <a:pt x="0" y="0"/>
                    <a:pt x="0" y="0"/>
                    <a:pt x="0" y="0"/>
                  </a:cubicBezTo>
                  <a:cubicBezTo>
                    <a:pt x="7" y="0"/>
                    <a:pt x="7" y="0"/>
                    <a:pt x="7" y="0"/>
                  </a:cubicBezTo>
                  <a:cubicBezTo>
                    <a:pt x="7" y="128"/>
                    <a:pt x="7" y="128"/>
                    <a:pt x="7" y="128"/>
                  </a:cubicBezTo>
                  <a:cubicBezTo>
                    <a:pt x="0" y="128"/>
                    <a:pt x="0" y="128"/>
                    <a:pt x="0" y="128"/>
                  </a:cubicBezTo>
                  <a:cubicBezTo>
                    <a:pt x="0" y="128"/>
                    <a:pt x="0" y="128"/>
                    <a:pt x="0"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54" name="Freeform 10"/>
            <p:cNvSpPr>
              <a:spLocks noEditPoints="1"/>
            </p:cNvSpPr>
            <p:nvPr userDrawn="1"/>
          </p:nvSpPr>
          <p:spPr bwMode="auto">
            <a:xfrm>
              <a:off x="4076700" y="3629029"/>
              <a:ext cx="2130425" cy="442912"/>
            </a:xfrm>
            <a:custGeom>
              <a:avLst/>
              <a:gdLst>
                <a:gd name="T0" fmla="*/ 0 w 568"/>
                <a:gd name="T1" fmla="*/ 9 h 118"/>
                <a:gd name="T2" fmla="*/ 54 w 568"/>
                <a:gd name="T3" fmla="*/ 9 h 118"/>
                <a:gd name="T4" fmla="*/ 22 w 568"/>
                <a:gd name="T5" fmla="*/ 92 h 118"/>
                <a:gd name="T6" fmla="*/ 88 w 568"/>
                <a:gd name="T7" fmla="*/ 93 h 118"/>
                <a:gd name="T8" fmla="*/ 103 w 568"/>
                <a:gd name="T9" fmla="*/ 50 h 118"/>
                <a:gd name="T10" fmla="*/ 67 w 568"/>
                <a:gd name="T11" fmla="*/ 57 h 118"/>
                <a:gd name="T12" fmla="*/ 103 w 568"/>
                <a:gd name="T13" fmla="*/ 92 h 118"/>
                <a:gd name="T14" fmla="*/ 81 w 568"/>
                <a:gd name="T15" fmla="*/ 34 h 118"/>
                <a:gd name="T16" fmla="*/ 94 w 568"/>
                <a:gd name="T17" fmla="*/ 47 h 118"/>
                <a:gd name="T18" fmla="*/ 113 w 568"/>
                <a:gd name="T19" fmla="*/ 57 h 118"/>
                <a:gd name="T20" fmla="*/ 151 w 568"/>
                <a:gd name="T21" fmla="*/ 47 h 118"/>
                <a:gd name="T22" fmla="*/ 149 w 568"/>
                <a:gd name="T23" fmla="*/ 84 h 118"/>
                <a:gd name="T24" fmla="*/ 160 w 568"/>
                <a:gd name="T25" fmla="*/ 92 h 118"/>
                <a:gd name="T26" fmla="*/ 201 w 568"/>
                <a:gd name="T27" fmla="*/ 36 h 118"/>
                <a:gd name="T28" fmla="*/ 174 w 568"/>
                <a:gd name="T29" fmla="*/ 92 h 118"/>
                <a:gd name="T30" fmla="*/ 183 w 568"/>
                <a:gd name="T31" fmla="*/ 43 h 118"/>
                <a:gd name="T32" fmla="*/ 219 w 568"/>
                <a:gd name="T33" fmla="*/ 47 h 118"/>
                <a:gd name="T34" fmla="*/ 210 w 568"/>
                <a:gd name="T35" fmla="*/ 92 h 118"/>
                <a:gd name="T36" fmla="*/ 266 w 568"/>
                <a:gd name="T37" fmla="*/ 36 h 118"/>
                <a:gd name="T38" fmla="*/ 239 w 568"/>
                <a:gd name="T39" fmla="*/ 92 h 118"/>
                <a:gd name="T40" fmla="*/ 248 w 568"/>
                <a:gd name="T41" fmla="*/ 43 h 118"/>
                <a:gd name="T42" fmla="*/ 284 w 568"/>
                <a:gd name="T43" fmla="*/ 47 h 118"/>
                <a:gd name="T44" fmla="*/ 275 w 568"/>
                <a:gd name="T45" fmla="*/ 92 h 118"/>
                <a:gd name="T46" fmla="*/ 351 w 568"/>
                <a:gd name="T47" fmla="*/ 59 h 118"/>
                <a:gd name="T48" fmla="*/ 342 w 568"/>
                <a:gd name="T49" fmla="*/ 59 h 118"/>
                <a:gd name="T50" fmla="*/ 325 w 568"/>
                <a:gd name="T51" fmla="*/ 84 h 118"/>
                <a:gd name="T52" fmla="*/ 367 w 568"/>
                <a:gd name="T53" fmla="*/ 0 h 118"/>
                <a:gd name="T54" fmla="*/ 367 w 568"/>
                <a:gd name="T55" fmla="*/ 92 h 118"/>
                <a:gd name="T56" fmla="*/ 419 w 568"/>
                <a:gd name="T57" fmla="*/ 27 h 118"/>
                <a:gd name="T58" fmla="*/ 394 w 568"/>
                <a:gd name="T59" fmla="*/ 59 h 118"/>
                <a:gd name="T60" fmla="*/ 403 w 568"/>
                <a:gd name="T61" fmla="*/ 59 h 118"/>
                <a:gd name="T62" fmla="*/ 494 w 568"/>
                <a:gd name="T63" fmla="*/ 79 h 118"/>
                <a:gd name="T64" fmla="*/ 455 w 568"/>
                <a:gd name="T65" fmla="*/ 59 h 118"/>
                <a:gd name="T66" fmla="*/ 494 w 568"/>
                <a:gd name="T67" fmla="*/ 38 h 118"/>
                <a:gd name="T68" fmla="*/ 503 w 568"/>
                <a:gd name="T69" fmla="*/ 92 h 118"/>
                <a:gd name="T70" fmla="*/ 458 w 568"/>
                <a:gd name="T71" fmla="*/ 108 h 118"/>
                <a:gd name="T72" fmla="*/ 494 w 568"/>
                <a:gd name="T73" fmla="*/ 79 h 118"/>
                <a:gd name="T74" fmla="*/ 478 w 568"/>
                <a:gd name="T75" fmla="*/ 34 h 118"/>
                <a:gd name="T76" fmla="*/ 494 w 568"/>
                <a:gd name="T77" fmla="*/ 59 h 118"/>
                <a:gd name="T78" fmla="*/ 512 w 568"/>
                <a:gd name="T79" fmla="*/ 29 h 118"/>
                <a:gd name="T80" fmla="*/ 541 w 568"/>
                <a:gd name="T81" fmla="*/ 77 h 118"/>
                <a:gd name="T82" fmla="*/ 537 w 568"/>
                <a:gd name="T83"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8" h="118">
                  <a:moveTo>
                    <a:pt x="22" y="92"/>
                  </a:moveTo>
                  <a:cubicBezTo>
                    <a:pt x="22" y="9"/>
                    <a:pt x="22" y="9"/>
                    <a:pt x="22" y="9"/>
                  </a:cubicBezTo>
                  <a:cubicBezTo>
                    <a:pt x="0" y="9"/>
                    <a:pt x="0" y="9"/>
                    <a:pt x="0" y="9"/>
                  </a:cubicBezTo>
                  <a:cubicBezTo>
                    <a:pt x="0" y="0"/>
                    <a:pt x="0" y="0"/>
                    <a:pt x="0" y="0"/>
                  </a:cubicBezTo>
                  <a:cubicBezTo>
                    <a:pt x="54" y="0"/>
                    <a:pt x="54" y="0"/>
                    <a:pt x="54" y="0"/>
                  </a:cubicBezTo>
                  <a:cubicBezTo>
                    <a:pt x="54" y="9"/>
                    <a:pt x="54" y="9"/>
                    <a:pt x="54" y="9"/>
                  </a:cubicBezTo>
                  <a:cubicBezTo>
                    <a:pt x="33" y="9"/>
                    <a:pt x="33" y="9"/>
                    <a:pt x="33" y="9"/>
                  </a:cubicBezTo>
                  <a:cubicBezTo>
                    <a:pt x="33" y="92"/>
                    <a:pt x="33" y="92"/>
                    <a:pt x="33" y="92"/>
                  </a:cubicBezTo>
                  <a:cubicBezTo>
                    <a:pt x="22" y="92"/>
                    <a:pt x="22" y="92"/>
                    <a:pt x="22" y="92"/>
                  </a:cubicBezTo>
                  <a:cubicBezTo>
                    <a:pt x="22" y="92"/>
                    <a:pt x="22" y="92"/>
                    <a:pt x="22" y="92"/>
                  </a:cubicBezTo>
                  <a:close/>
                  <a:moveTo>
                    <a:pt x="103" y="92"/>
                  </a:moveTo>
                  <a:cubicBezTo>
                    <a:pt x="97" y="92"/>
                    <a:pt x="92" y="93"/>
                    <a:pt x="88" y="93"/>
                  </a:cubicBezTo>
                  <a:cubicBezTo>
                    <a:pt x="65" y="93"/>
                    <a:pt x="56" y="79"/>
                    <a:pt x="56" y="57"/>
                  </a:cubicBezTo>
                  <a:cubicBezTo>
                    <a:pt x="56" y="41"/>
                    <a:pt x="63" y="27"/>
                    <a:pt x="81" y="27"/>
                  </a:cubicBezTo>
                  <a:cubicBezTo>
                    <a:pt x="95" y="27"/>
                    <a:pt x="103" y="36"/>
                    <a:pt x="103" y="50"/>
                  </a:cubicBezTo>
                  <a:cubicBezTo>
                    <a:pt x="103" y="54"/>
                    <a:pt x="103" y="54"/>
                    <a:pt x="103" y="54"/>
                  </a:cubicBezTo>
                  <a:cubicBezTo>
                    <a:pt x="67" y="54"/>
                    <a:pt x="67" y="54"/>
                    <a:pt x="67" y="54"/>
                  </a:cubicBezTo>
                  <a:cubicBezTo>
                    <a:pt x="67" y="57"/>
                    <a:pt x="67" y="57"/>
                    <a:pt x="67" y="57"/>
                  </a:cubicBezTo>
                  <a:cubicBezTo>
                    <a:pt x="67" y="72"/>
                    <a:pt x="74" y="84"/>
                    <a:pt x="90" y="84"/>
                  </a:cubicBezTo>
                  <a:cubicBezTo>
                    <a:pt x="94" y="84"/>
                    <a:pt x="97" y="84"/>
                    <a:pt x="103" y="83"/>
                  </a:cubicBezTo>
                  <a:cubicBezTo>
                    <a:pt x="103" y="92"/>
                    <a:pt x="103" y="92"/>
                    <a:pt x="103" y="92"/>
                  </a:cubicBezTo>
                  <a:cubicBezTo>
                    <a:pt x="103" y="92"/>
                    <a:pt x="103" y="92"/>
                    <a:pt x="103" y="92"/>
                  </a:cubicBezTo>
                  <a:close/>
                  <a:moveTo>
                    <a:pt x="94" y="47"/>
                  </a:moveTo>
                  <a:cubicBezTo>
                    <a:pt x="94" y="39"/>
                    <a:pt x="88" y="34"/>
                    <a:pt x="81" y="34"/>
                  </a:cubicBezTo>
                  <a:cubicBezTo>
                    <a:pt x="74" y="34"/>
                    <a:pt x="68" y="39"/>
                    <a:pt x="67" y="47"/>
                  </a:cubicBezTo>
                  <a:cubicBezTo>
                    <a:pt x="94" y="47"/>
                    <a:pt x="94" y="47"/>
                    <a:pt x="94" y="47"/>
                  </a:cubicBezTo>
                  <a:cubicBezTo>
                    <a:pt x="94" y="47"/>
                    <a:pt x="94" y="47"/>
                    <a:pt x="94" y="47"/>
                  </a:cubicBezTo>
                  <a:close/>
                  <a:moveTo>
                    <a:pt x="160" y="92"/>
                  </a:moveTo>
                  <a:cubicBezTo>
                    <a:pt x="155" y="92"/>
                    <a:pt x="151" y="93"/>
                    <a:pt x="146" y="93"/>
                  </a:cubicBezTo>
                  <a:cubicBezTo>
                    <a:pt x="124" y="93"/>
                    <a:pt x="113" y="79"/>
                    <a:pt x="113" y="57"/>
                  </a:cubicBezTo>
                  <a:cubicBezTo>
                    <a:pt x="113" y="41"/>
                    <a:pt x="121" y="27"/>
                    <a:pt x="140" y="27"/>
                  </a:cubicBezTo>
                  <a:cubicBezTo>
                    <a:pt x="153" y="27"/>
                    <a:pt x="162" y="34"/>
                    <a:pt x="162" y="47"/>
                  </a:cubicBezTo>
                  <a:cubicBezTo>
                    <a:pt x="151" y="47"/>
                    <a:pt x="151" y="47"/>
                    <a:pt x="151" y="47"/>
                  </a:cubicBezTo>
                  <a:cubicBezTo>
                    <a:pt x="151" y="39"/>
                    <a:pt x="147" y="34"/>
                    <a:pt x="139" y="34"/>
                  </a:cubicBezTo>
                  <a:cubicBezTo>
                    <a:pt x="128" y="34"/>
                    <a:pt x="124" y="47"/>
                    <a:pt x="124" y="56"/>
                  </a:cubicBezTo>
                  <a:cubicBezTo>
                    <a:pt x="124" y="72"/>
                    <a:pt x="131" y="84"/>
                    <a:pt x="149" y="84"/>
                  </a:cubicBezTo>
                  <a:cubicBezTo>
                    <a:pt x="153" y="84"/>
                    <a:pt x="156" y="84"/>
                    <a:pt x="160" y="84"/>
                  </a:cubicBezTo>
                  <a:cubicBezTo>
                    <a:pt x="160" y="92"/>
                    <a:pt x="160" y="92"/>
                    <a:pt x="160" y="92"/>
                  </a:cubicBezTo>
                  <a:cubicBezTo>
                    <a:pt x="160" y="92"/>
                    <a:pt x="160" y="92"/>
                    <a:pt x="160" y="92"/>
                  </a:cubicBezTo>
                  <a:close/>
                  <a:moveTo>
                    <a:pt x="210" y="92"/>
                  </a:moveTo>
                  <a:cubicBezTo>
                    <a:pt x="210" y="56"/>
                    <a:pt x="210" y="56"/>
                    <a:pt x="210" y="56"/>
                  </a:cubicBezTo>
                  <a:cubicBezTo>
                    <a:pt x="210" y="48"/>
                    <a:pt x="210" y="36"/>
                    <a:pt x="201" y="36"/>
                  </a:cubicBezTo>
                  <a:cubicBezTo>
                    <a:pt x="189" y="36"/>
                    <a:pt x="183" y="56"/>
                    <a:pt x="183" y="65"/>
                  </a:cubicBezTo>
                  <a:cubicBezTo>
                    <a:pt x="183" y="92"/>
                    <a:pt x="183" y="92"/>
                    <a:pt x="183" y="92"/>
                  </a:cubicBezTo>
                  <a:cubicBezTo>
                    <a:pt x="174" y="92"/>
                    <a:pt x="174" y="92"/>
                    <a:pt x="174" y="92"/>
                  </a:cubicBezTo>
                  <a:cubicBezTo>
                    <a:pt x="174" y="0"/>
                    <a:pt x="174" y="0"/>
                    <a:pt x="174" y="0"/>
                  </a:cubicBezTo>
                  <a:cubicBezTo>
                    <a:pt x="183" y="0"/>
                    <a:pt x="183" y="0"/>
                    <a:pt x="183" y="0"/>
                  </a:cubicBezTo>
                  <a:cubicBezTo>
                    <a:pt x="183" y="43"/>
                    <a:pt x="183" y="43"/>
                    <a:pt x="183" y="43"/>
                  </a:cubicBezTo>
                  <a:cubicBezTo>
                    <a:pt x="183" y="43"/>
                    <a:pt x="183" y="43"/>
                    <a:pt x="183" y="43"/>
                  </a:cubicBezTo>
                  <a:cubicBezTo>
                    <a:pt x="187" y="32"/>
                    <a:pt x="192" y="27"/>
                    <a:pt x="203" y="27"/>
                  </a:cubicBezTo>
                  <a:cubicBezTo>
                    <a:pt x="214" y="27"/>
                    <a:pt x="219" y="36"/>
                    <a:pt x="219" y="47"/>
                  </a:cubicBezTo>
                  <a:cubicBezTo>
                    <a:pt x="219" y="92"/>
                    <a:pt x="219" y="92"/>
                    <a:pt x="219" y="92"/>
                  </a:cubicBezTo>
                  <a:cubicBezTo>
                    <a:pt x="210" y="92"/>
                    <a:pt x="210" y="92"/>
                    <a:pt x="210" y="92"/>
                  </a:cubicBezTo>
                  <a:cubicBezTo>
                    <a:pt x="210" y="92"/>
                    <a:pt x="210" y="92"/>
                    <a:pt x="210" y="92"/>
                  </a:cubicBezTo>
                  <a:close/>
                  <a:moveTo>
                    <a:pt x="275" y="92"/>
                  </a:moveTo>
                  <a:cubicBezTo>
                    <a:pt x="275" y="56"/>
                    <a:pt x="275" y="56"/>
                    <a:pt x="275" y="56"/>
                  </a:cubicBezTo>
                  <a:cubicBezTo>
                    <a:pt x="275" y="48"/>
                    <a:pt x="277" y="36"/>
                    <a:pt x="266" y="36"/>
                  </a:cubicBezTo>
                  <a:cubicBezTo>
                    <a:pt x="254" y="36"/>
                    <a:pt x="248" y="56"/>
                    <a:pt x="248" y="65"/>
                  </a:cubicBezTo>
                  <a:cubicBezTo>
                    <a:pt x="248" y="92"/>
                    <a:pt x="248" y="92"/>
                    <a:pt x="248" y="92"/>
                  </a:cubicBezTo>
                  <a:cubicBezTo>
                    <a:pt x="239" y="92"/>
                    <a:pt x="239" y="92"/>
                    <a:pt x="239" y="92"/>
                  </a:cubicBezTo>
                  <a:cubicBezTo>
                    <a:pt x="239" y="29"/>
                    <a:pt x="239" y="29"/>
                    <a:pt x="239" y="29"/>
                  </a:cubicBezTo>
                  <a:cubicBezTo>
                    <a:pt x="248" y="29"/>
                    <a:pt x="248" y="29"/>
                    <a:pt x="248" y="29"/>
                  </a:cubicBezTo>
                  <a:cubicBezTo>
                    <a:pt x="248" y="43"/>
                    <a:pt x="248" y="43"/>
                    <a:pt x="248" y="43"/>
                  </a:cubicBezTo>
                  <a:cubicBezTo>
                    <a:pt x="248" y="43"/>
                    <a:pt x="248" y="43"/>
                    <a:pt x="248" y="43"/>
                  </a:cubicBezTo>
                  <a:cubicBezTo>
                    <a:pt x="252" y="32"/>
                    <a:pt x="257" y="27"/>
                    <a:pt x="268" y="27"/>
                  </a:cubicBezTo>
                  <a:cubicBezTo>
                    <a:pt x="279" y="27"/>
                    <a:pt x="284" y="36"/>
                    <a:pt x="284" y="47"/>
                  </a:cubicBezTo>
                  <a:cubicBezTo>
                    <a:pt x="284" y="92"/>
                    <a:pt x="284" y="92"/>
                    <a:pt x="284" y="92"/>
                  </a:cubicBezTo>
                  <a:cubicBezTo>
                    <a:pt x="275" y="92"/>
                    <a:pt x="275" y="92"/>
                    <a:pt x="275" y="92"/>
                  </a:cubicBezTo>
                  <a:cubicBezTo>
                    <a:pt x="275" y="92"/>
                    <a:pt x="275" y="92"/>
                    <a:pt x="275" y="92"/>
                  </a:cubicBezTo>
                  <a:close/>
                  <a:moveTo>
                    <a:pt x="300" y="59"/>
                  </a:moveTo>
                  <a:cubicBezTo>
                    <a:pt x="300" y="43"/>
                    <a:pt x="306" y="27"/>
                    <a:pt x="325" y="27"/>
                  </a:cubicBezTo>
                  <a:cubicBezTo>
                    <a:pt x="345" y="27"/>
                    <a:pt x="351" y="43"/>
                    <a:pt x="351" y="59"/>
                  </a:cubicBezTo>
                  <a:cubicBezTo>
                    <a:pt x="351" y="77"/>
                    <a:pt x="345" y="93"/>
                    <a:pt x="325" y="93"/>
                  </a:cubicBezTo>
                  <a:cubicBezTo>
                    <a:pt x="306" y="93"/>
                    <a:pt x="300" y="77"/>
                    <a:pt x="300" y="59"/>
                  </a:cubicBezTo>
                  <a:close/>
                  <a:moveTo>
                    <a:pt x="342" y="59"/>
                  </a:moveTo>
                  <a:cubicBezTo>
                    <a:pt x="342" y="50"/>
                    <a:pt x="338" y="34"/>
                    <a:pt x="325" y="34"/>
                  </a:cubicBezTo>
                  <a:cubicBezTo>
                    <a:pt x="313" y="34"/>
                    <a:pt x="309" y="50"/>
                    <a:pt x="309" y="59"/>
                  </a:cubicBezTo>
                  <a:cubicBezTo>
                    <a:pt x="309" y="70"/>
                    <a:pt x="313" y="84"/>
                    <a:pt x="325" y="84"/>
                  </a:cubicBezTo>
                  <a:cubicBezTo>
                    <a:pt x="338" y="84"/>
                    <a:pt x="342" y="70"/>
                    <a:pt x="342" y="59"/>
                  </a:cubicBezTo>
                  <a:close/>
                  <a:moveTo>
                    <a:pt x="367" y="92"/>
                  </a:moveTo>
                  <a:cubicBezTo>
                    <a:pt x="367" y="0"/>
                    <a:pt x="367" y="0"/>
                    <a:pt x="367" y="0"/>
                  </a:cubicBezTo>
                  <a:cubicBezTo>
                    <a:pt x="376" y="0"/>
                    <a:pt x="376" y="0"/>
                    <a:pt x="376" y="0"/>
                  </a:cubicBezTo>
                  <a:cubicBezTo>
                    <a:pt x="376" y="92"/>
                    <a:pt x="376" y="92"/>
                    <a:pt x="376" y="92"/>
                  </a:cubicBezTo>
                  <a:cubicBezTo>
                    <a:pt x="367" y="92"/>
                    <a:pt x="367" y="92"/>
                    <a:pt x="367" y="92"/>
                  </a:cubicBezTo>
                  <a:cubicBezTo>
                    <a:pt x="367" y="92"/>
                    <a:pt x="367" y="92"/>
                    <a:pt x="367" y="92"/>
                  </a:cubicBezTo>
                  <a:close/>
                  <a:moveTo>
                    <a:pt x="394" y="59"/>
                  </a:moveTo>
                  <a:cubicBezTo>
                    <a:pt x="394" y="43"/>
                    <a:pt x="399" y="27"/>
                    <a:pt x="419" y="27"/>
                  </a:cubicBezTo>
                  <a:cubicBezTo>
                    <a:pt x="439" y="27"/>
                    <a:pt x="444" y="43"/>
                    <a:pt x="444" y="59"/>
                  </a:cubicBezTo>
                  <a:cubicBezTo>
                    <a:pt x="444" y="77"/>
                    <a:pt x="439" y="93"/>
                    <a:pt x="419" y="93"/>
                  </a:cubicBezTo>
                  <a:cubicBezTo>
                    <a:pt x="399" y="93"/>
                    <a:pt x="394" y="77"/>
                    <a:pt x="394" y="59"/>
                  </a:cubicBezTo>
                  <a:close/>
                  <a:moveTo>
                    <a:pt x="435" y="59"/>
                  </a:moveTo>
                  <a:cubicBezTo>
                    <a:pt x="435" y="50"/>
                    <a:pt x="431" y="34"/>
                    <a:pt x="419" y="34"/>
                  </a:cubicBezTo>
                  <a:cubicBezTo>
                    <a:pt x="406" y="34"/>
                    <a:pt x="403" y="50"/>
                    <a:pt x="403" y="59"/>
                  </a:cubicBezTo>
                  <a:cubicBezTo>
                    <a:pt x="403" y="70"/>
                    <a:pt x="406" y="84"/>
                    <a:pt x="419" y="84"/>
                  </a:cubicBezTo>
                  <a:cubicBezTo>
                    <a:pt x="431" y="84"/>
                    <a:pt x="435" y="70"/>
                    <a:pt x="435" y="59"/>
                  </a:cubicBezTo>
                  <a:close/>
                  <a:moveTo>
                    <a:pt x="494" y="79"/>
                  </a:moveTo>
                  <a:cubicBezTo>
                    <a:pt x="494" y="79"/>
                    <a:pt x="494" y="79"/>
                    <a:pt x="494" y="79"/>
                  </a:cubicBezTo>
                  <a:cubicBezTo>
                    <a:pt x="491" y="86"/>
                    <a:pt x="485" y="92"/>
                    <a:pt x="476" y="92"/>
                  </a:cubicBezTo>
                  <a:cubicBezTo>
                    <a:pt x="460" y="92"/>
                    <a:pt x="455" y="74"/>
                    <a:pt x="455" y="59"/>
                  </a:cubicBezTo>
                  <a:cubicBezTo>
                    <a:pt x="455" y="47"/>
                    <a:pt x="460" y="27"/>
                    <a:pt x="476" y="27"/>
                  </a:cubicBezTo>
                  <a:cubicBezTo>
                    <a:pt x="485" y="27"/>
                    <a:pt x="491" y="30"/>
                    <a:pt x="494" y="38"/>
                  </a:cubicBezTo>
                  <a:cubicBezTo>
                    <a:pt x="494" y="38"/>
                    <a:pt x="494" y="38"/>
                    <a:pt x="494" y="38"/>
                  </a:cubicBezTo>
                  <a:cubicBezTo>
                    <a:pt x="494" y="29"/>
                    <a:pt x="494" y="29"/>
                    <a:pt x="494" y="29"/>
                  </a:cubicBezTo>
                  <a:cubicBezTo>
                    <a:pt x="503" y="29"/>
                    <a:pt x="503" y="29"/>
                    <a:pt x="503" y="29"/>
                  </a:cubicBezTo>
                  <a:cubicBezTo>
                    <a:pt x="503" y="92"/>
                    <a:pt x="503" y="92"/>
                    <a:pt x="503" y="92"/>
                  </a:cubicBezTo>
                  <a:cubicBezTo>
                    <a:pt x="503" y="110"/>
                    <a:pt x="494" y="118"/>
                    <a:pt x="476" y="118"/>
                  </a:cubicBezTo>
                  <a:cubicBezTo>
                    <a:pt x="469" y="118"/>
                    <a:pt x="466" y="118"/>
                    <a:pt x="458" y="117"/>
                  </a:cubicBezTo>
                  <a:cubicBezTo>
                    <a:pt x="458" y="108"/>
                    <a:pt x="458" y="108"/>
                    <a:pt x="458" y="108"/>
                  </a:cubicBezTo>
                  <a:cubicBezTo>
                    <a:pt x="464" y="110"/>
                    <a:pt x="469" y="111"/>
                    <a:pt x="474" y="111"/>
                  </a:cubicBezTo>
                  <a:cubicBezTo>
                    <a:pt x="489" y="111"/>
                    <a:pt x="494" y="104"/>
                    <a:pt x="494" y="90"/>
                  </a:cubicBezTo>
                  <a:cubicBezTo>
                    <a:pt x="494" y="79"/>
                    <a:pt x="494" y="79"/>
                    <a:pt x="494" y="79"/>
                  </a:cubicBezTo>
                  <a:cubicBezTo>
                    <a:pt x="494" y="79"/>
                    <a:pt x="494" y="79"/>
                    <a:pt x="494" y="79"/>
                  </a:cubicBezTo>
                  <a:close/>
                  <a:moveTo>
                    <a:pt x="494" y="59"/>
                  </a:moveTo>
                  <a:cubicBezTo>
                    <a:pt x="494" y="50"/>
                    <a:pt x="491" y="34"/>
                    <a:pt x="478" y="34"/>
                  </a:cubicBezTo>
                  <a:cubicBezTo>
                    <a:pt x="467" y="34"/>
                    <a:pt x="466" y="52"/>
                    <a:pt x="466" y="61"/>
                  </a:cubicBezTo>
                  <a:cubicBezTo>
                    <a:pt x="466" y="68"/>
                    <a:pt x="467" y="84"/>
                    <a:pt x="478" y="84"/>
                  </a:cubicBezTo>
                  <a:cubicBezTo>
                    <a:pt x="491" y="84"/>
                    <a:pt x="494" y="68"/>
                    <a:pt x="494" y="59"/>
                  </a:cubicBezTo>
                  <a:close/>
                  <a:moveTo>
                    <a:pt x="528" y="117"/>
                  </a:moveTo>
                  <a:cubicBezTo>
                    <a:pt x="537" y="92"/>
                    <a:pt x="537" y="92"/>
                    <a:pt x="537" y="92"/>
                  </a:cubicBezTo>
                  <a:cubicBezTo>
                    <a:pt x="512" y="29"/>
                    <a:pt x="512" y="29"/>
                    <a:pt x="512" y="29"/>
                  </a:cubicBezTo>
                  <a:cubicBezTo>
                    <a:pt x="523" y="29"/>
                    <a:pt x="523" y="29"/>
                    <a:pt x="523" y="29"/>
                  </a:cubicBezTo>
                  <a:cubicBezTo>
                    <a:pt x="541" y="77"/>
                    <a:pt x="541" y="77"/>
                    <a:pt x="541" y="77"/>
                  </a:cubicBezTo>
                  <a:cubicBezTo>
                    <a:pt x="541" y="77"/>
                    <a:pt x="541" y="77"/>
                    <a:pt x="541" y="77"/>
                  </a:cubicBezTo>
                  <a:cubicBezTo>
                    <a:pt x="559" y="29"/>
                    <a:pt x="559" y="29"/>
                    <a:pt x="559" y="29"/>
                  </a:cubicBezTo>
                  <a:cubicBezTo>
                    <a:pt x="568" y="29"/>
                    <a:pt x="568" y="29"/>
                    <a:pt x="568" y="29"/>
                  </a:cubicBezTo>
                  <a:cubicBezTo>
                    <a:pt x="537" y="117"/>
                    <a:pt x="537" y="117"/>
                    <a:pt x="537" y="117"/>
                  </a:cubicBezTo>
                  <a:cubicBezTo>
                    <a:pt x="528" y="117"/>
                    <a:pt x="528" y="117"/>
                    <a:pt x="528" y="117"/>
                  </a:cubicBezTo>
                  <a:cubicBezTo>
                    <a:pt x="528" y="117"/>
                    <a:pt x="528" y="117"/>
                    <a:pt x="528" y="1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55" name="Freeform 11"/>
            <p:cNvSpPr>
              <a:spLocks/>
            </p:cNvSpPr>
            <p:nvPr userDrawn="1"/>
          </p:nvSpPr>
          <p:spPr bwMode="auto">
            <a:xfrm>
              <a:off x="6375400" y="3606804"/>
              <a:ext cx="28800" cy="481012"/>
            </a:xfrm>
            <a:custGeom>
              <a:avLst/>
              <a:gdLst>
                <a:gd name="T0" fmla="*/ 0 w 7"/>
                <a:gd name="T1" fmla="*/ 128 h 128"/>
                <a:gd name="T2" fmla="*/ 0 w 7"/>
                <a:gd name="T3" fmla="*/ 0 h 128"/>
                <a:gd name="T4" fmla="*/ 7 w 7"/>
                <a:gd name="T5" fmla="*/ 0 h 128"/>
                <a:gd name="T6" fmla="*/ 7 w 7"/>
                <a:gd name="T7" fmla="*/ 128 h 128"/>
                <a:gd name="T8" fmla="*/ 0 w 7"/>
                <a:gd name="T9" fmla="*/ 128 h 128"/>
                <a:gd name="T10" fmla="*/ 0 w 7"/>
                <a:gd name="T11" fmla="*/ 128 h 128"/>
              </a:gdLst>
              <a:ahLst/>
              <a:cxnLst>
                <a:cxn ang="0">
                  <a:pos x="T0" y="T1"/>
                </a:cxn>
                <a:cxn ang="0">
                  <a:pos x="T2" y="T3"/>
                </a:cxn>
                <a:cxn ang="0">
                  <a:pos x="T4" y="T5"/>
                </a:cxn>
                <a:cxn ang="0">
                  <a:pos x="T6" y="T7"/>
                </a:cxn>
                <a:cxn ang="0">
                  <a:pos x="T8" y="T9"/>
                </a:cxn>
                <a:cxn ang="0">
                  <a:pos x="T10" y="T11"/>
                </a:cxn>
              </a:cxnLst>
              <a:rect l="0" t="0" r="r" b="b"/>
              <a:pathLst>
                <a:path w="7" h="128">
                  <a:moveTo>
                    <a:pt x="0" y="128"/>
                  </a:moveTo>
                  <a:cubicBezTo>
                    <a:pt x="0" y="0"/>
                    <a:pt x="0" y="0"/>
                    <a:pt x="0" y="0"/>
                  </a:cubicBezTo>
                  <a:cubicBezTo>
                    <a:pt x="7" y="0"/>
                    <a:pt x="7" y="0"/>
                    <a:pt x="7" y="0"/>
                  </a:cubicBezTo>
                  <a:cubicBezTo>
                    <a:pt x="7" y="128"/>
                    <a:pt x="7" y="128"/>
                    <a:pt x="7" y="128"/>
                  </a:cubicBezTo>
                  <a:cubicBezTo>
                    <a:pt x="0" y="128"/>
                    <a:pt x="0" y="128"/>
                    <a:pt x="0" y="128"/>
                  </a:cubicBezTo>
                  <a:cubicBezTo>
                    <a:pt x="0" y="128"/>
                    <a:pt x="0" y="128"/>
                    <a:pt x="0"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56" name="Freeform 12"/>
            <p:cNvSpPr>
              <a:spLocks noEditPoints="1"/>
            </p:cNvSpPr>
            <p:nvPr userDrawn="1"/>
          </p:nvSpPr>
          <p:spPr bwMode="auto">
            <a:xfrm>
              <a:off x="6589713" y="3621091"/>
              <a:ext cx="2020888" cy="458787"/>
            </a:xfrm>
            <a:custGeom>
              <a:avLst/>
              <a:gdLst>
                <a:gd name="T0" fmla="*/ 65 w 539"/>
                <a:gd name="T1" fmla="*/ 47 h 122"/>
                <a:gd name="T2" fmla="*/ 54 w 539"/>
                <a:gd name="T3" fmla="*/ 47 h 122"/>
                <a:gd name="T4" fmla="*/ 33 w 539"/>
                <a:gd name="T5" fmla="*/ 86 h 122"/>
                <a:gd name="T6" fmla="*/ 81 w 539"/>
                <a:gd name="T7" fmla="*/ 31 h 122"/>
                <a:gd name="T8" fmla="*/ 90 w 539"/>
                <a:gd name="T9" fmla="*/ 41 h 122"/>
                <a:gd name="T10" fmla="*/ 106 w 539"/>
                <a:gd name="T11" fmla="*/ 95 h 122"/>
                <a:gd name="T12" fmla="*/ 90 w 539"/>
                <a:gd name="T13" fmla="*/ 122 h 122"/>
                <a:gd name="T14" fmla="*/ 119 w 539"/>
                <a:gd name="T15" fmla="*/ 59 h 122"/>
                <a:gd name="T16" fmla="*/ 105 w 539"/>
                <a:gd name="T17" fmla="*/ 86 h 122"/>
                <a:gd name="T18" fmla="*/ 171 w 539"/>
                <a:gd name="T19" fmla="*/ 95 h 122"/>
                <a:gd name="T20" fmla="*/ 187 w 539"/>
                <a:gd name="T21" fmla="*/ 52 h 122"/>
                <a:gd name="T22" fmla="*/ 149 w 539"/>
                <a:gd name="T23" fmla="*/ 59 h 122"/>
                <a:gd name="T24" fmla="*/ 185 w 539"/>
                <a:gd name="T25" fmla="*/ 94 h 122"/>
                <a:gd name="T26" fmla="*/ 164 w 539"/>
                <a:gd name="T27" fmla="*/ 36 h 122"/>
                <a:gd name="T28" fmla="*/ 176 w 539"/>
                <a:gd name="T29" fmla="*/ 49 h 122"/>
                <a:gd name="T30" fmla="*/ 211 w 539"/>
                <a:gd name="T31" fmla="*/ 31 h 122"/>
                <a:gd name="T32" fmla="*/ 232 w 539"/>
                <a:gd name="T33" fmla="*/ 29 h 122"/>
                <a:gd name="T34" fmla="*/ 211 w 539"/>
                <a:gd name="T35" fmla="*/ 94 h 122"/>
                <a:gd name="T36" fmla="*/ 273 w 539"/>
                <a:gd name="T37" fmla="*/ 94 h 122"/>
                <a:gd name="T38" fmla="*/ 254 w 539"/>
                <a:gd name="T39" fmla="*/ 95 h 122"/>
                <a:gd name="T40" fmla="*/ 273 w 539"/>
                <a:gd name="T41" fmla="*/ 56 h 122"/>
                <a:gd name="T42" fmla="*/ 239 w 539"/>
                <a:gd name="T43" fmla="*/ 47 h 122"/>
                <a:gd name="T44" fmla="*/ 282 w 539"/>
                <a:gd name="T45" fmla="*/ 94 h 122"/>
                <a:gd name="T46" fmla="*/ 268 w 539"/>
                <a:gd name="T47" fmla="*/ 65 h 122"/>
                <a:gd name="T48" fmla="*/ 272 w 539"/>
                <a:gd name="T49" fmla="*/ 77 h 122"/>
                <a:gd name="T50" fmla="*/ 268 w 539"/>
                <a:gd name="T51" fmla="*/ 65 h 122"/>
                <a:gd name="T52" fmla="*/ 308 w 539"/>
                <a:gd name="T53" fmla="*/ 79 h 122"/>
                <a:gd name="T54" fmla="*/ 297 w 539"/>
                <a:gd name="T55" fmla="*/ 31 h 122"/>
                <a:gd name="T56" fmla="*/ 317 w 539"/>
                <a:gd name="T57" fmla="*/ 9 h 122"/>
                <a:gd name="T58" fmla="*/ 333 w 539"/>
                <a:gd name="T59" fmla="*/ 38 h 122"/>
                <a:gd name="T60" fmla="*/ 326 w 539"/>
                <a:gd name="T61" fmla="*/ 86 h 122"/>
                <a:gd name="T62" fmla="*/ 333 w 539"/>
                <a:gd name="T63" fmla="*/ 94 h 122"/>
                <a:gd name="T64" fmla="*/ 356 w 539"/>
                <a:gd name="T65" fmla="*/ 2 h 122"/>
                <a:gd name="T66" fmla="*/ 345 w 539"/>
                <a:gd name="T67" fmla="*/ 13 h 122"/>
                <a:gd name="T68" fmla="*/ 354 w 539"/>
                <a:gd name="T69" fmla="*/ 31 h 122"/>
                <a:gd name="T70" fmla="*/ 345 w 539"/>
                <a:gd name="T71" fmla="*/ 94 h 122"/>
                <a:gd name="T72" fmla="*/ 423 w 539"/>
                <a:gd name="T73" fmla="*/ 61 h 122"/>
                <a:gd name="T74" fmla="*/ 414 w 539"/>
                <a:gd name="T75" fmla="*/ 61 h 122"/>
                <a:gd name="T76" fmla="*/ 397 w 539"/>
                <a:gd name="T77" fmla="*/ 86 h 122"/>
                <a:gd name="T78" fmla="*/ 475 w 539"/>
                <a:gd name="T79" fmla="*/ 58 h 122"/>
                <a:gd name="T80" fmla="*/ 448 w 539"/>
                <a:gd name="T81" fmla="*/ 94 h 122"/>
                <a:gd name="T82" fmla="*/ 448 w 539"/>
                <a:gd name="T83" fmla="*/ 31 h 122"/>
                <a:gd name="T84" fmla="*/ 467 w 539"/>
                <a:gd name="T85" fmla="*/ 29 h 122"/>
                <a:gd name="T86" fmla="*/ 475 w 539"/>
                <a:gd name="T87" fmla="*/ 94 h 122"/>
                <a:gd name="T88" fmla="*/ 514 w 539"/>
                <a:gd name="T89" fmla="*/ 86 h 122"/>
                <a:gd name="T90" fmla="*/ 512 w 539"/>
                <a:gd name="T91" fmla="*/ 63 h 122"/>
                <a:gd name="T92" fmla="*/ 536 w 539"/>
                <a:gd name="T93" fmla="*/ 31 h 122"/>
                <a:gd name="T94" fmla="*/ 507 w 539"/>
                <a:gd name="T95" fmla="*/ 45 h 122"/>
                <a:gd name="T96" fmla="*/ 539 w 539"/>
                <a:gd name="T97" fmla="*/ 76 h 122"/>
                <a:gd name="T98" fmla="*/ 498 w 539"/>
                <a:gd name="T99"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9" h="122">
                  <a:moveTo>
                    <a:pt x="0" y="47"/>
                  </a:moveTo>
                  <a:cubicBezTo>
                    <a:pt x="0" y="25"/>
                    <a:pt x="6" y="0"/>
                    <a:pt x="33" y="0"/>
                  </a:cubicBezTo>
                  <a:cubicBezTo>
                    <a:pt x="60" y="0"/>
                    <a:pt x="65" y="25"/>
                    <a:pt x="65" y="47"/>
                  </a:cubicBezTo>
                  <a:cubicBezTo>
                    <a:pt x="65" y="68"/>
                    <a:pt x="60" y="95"/>
                    <a:pt x="33" y="95"/>
                  </a:cubicBezTo>
                  <a:cubicBezTo>
                    <a:pt x="6" y="95"/>
                    <a:pt x="0" y="68"/>
                    <a:pt x="0" y="47"/>
                  </a:cubicBezTo>
                  <a:close/>
                  <a:moveTo>
                    <a:pt x="54" y="47"/>
                  </a:moveTo>
                  <a:cubicBezTo>
                    <a:pt x="54" y="32"/>
                    <a:pt x="52" y="9"/>
                    <a:pt x="33" y="9"/>
                  </a:cubicBezTo>
                  <a:cubicBezTo>
                    <a:pt x="13" y="9"/>
                    <a:pt x="11" y="32"/>
                    <a:pt x="11" y="47"/>
                  </a:cubicBezTo>
                  <a:cubicBezTo>
                    <a:pt x="11" y="61"/>
                    <a:pt x="13" y="86"/>
                    <a:pt x="33" y="86"/>
                  </a:cubicBezTo>
                  <a:cubicBezTo>
                    <a:pt x="52" y="86"/>
                    <a:pt x="54" y="61"/>
                    <a:pt x="54" y="47"/>
                  </a:cubicBezTo>
                  <a:close/>
                  <a:moveTo>
                    <a:pt x="81" y="122"/>
                  </a:moveTo>
                  <a:cubicBezTo>
                    <a:pt x="81" y="31"/>
                    <a:pt x="81" y="31"/>
                    <a:pt x="81" y="31"/>
                  </a:cubicBezTo>
                  <a:cubicBezTo>
                    <a:pt x="90" y="31"/>
                    <a:pt x="90" y="31"/>
                    <a:pt x="90" y="31"/>
                  </a:cubicBezTo>
                  <a:cubicBezTo>
                    <a:pt x="90" y="41"/>
                    <a:pt x="90" y="41"/>
                    <a:pt x="90" y="41"/>
                  </a:cubicBezTo>
                  <a:cubicBezTo>
                    <a:pt x="90" y="41"/>
                    <a:pt x="90" y="41"/>
                    <a:pt x="90" y="41"/>
                  </a:cubicBezTo>
                  <a:cubicBezTo>
                    <a:pt x="92" y="32"/>
                    <a:pt x="99" y="29"/>
                    <a:pt x="106" y="29"/>
                  </a:cubicBezTo>
                  <a:cubicBezTo>
                    <a:pt x="126" y="29"/>
                    <a:pt x="128" y="47"/>
                    <a:pt x="128" y="61"/>
                  </a:cubicBezTo>
                  <a:cubicBezTo>
                    <a:pt x="128" y="76"/>
                    <a:pt x="124" y="95"/>
                    <a:pt x="106" y="95"/>
                  </a:cubicBezTo>
                  <a:cubicBezTo>
                    <a:pt x="99" y="95"/>
                    <a:pt x="94" y="90"/>
                    <a:pt x="90" y="83"/>
                  </a:cubicBezTo>
                  <a:cubicBezTo>
                    <a:pt x="90" y="83"/>
                    <a:pt x="90" y="83"/>
                    <a:pt x="90" y="83"/>
                  </a:cubicBezTo>
                  <a:cubicBezTo>
                    <a:pt x="90" y="122"/>
                    <a:pt x="90" y="122"/>
                    <a:pt x="90" y="122"/>
                  </a:cubicBezTo>
                  <a:cubicBezTo>
                    <a:pt x="81" y="122"/>
                    <a:pt x="81" y="122"/>
                    <a:pt x="81" y="122"/>
                  </a:cubicBezTo>
                  <a:cubicBezTo>
                    <a:pt x="81" y="122"/>
                    <a:pt x="81" y="122"/>
                    <a:pt x="81" y="122"/>
                  </a:cubicBezTo>
                  <a:close/>
                  <a:moveTo>
                    <a:pt x="119" y="59"/>
                  </a:moveTo>
                  <a:cubicBezTo>
                    <a:pt x="119" y="50"/>
                    <a:pt x="117" y="36"/>
                    <a:pt x="105" y="36"/>
                  </a:cubicBezTo>
                  <a:cubicBezTo>
                    <a:pt x="94" y="36"/>
                    <a:pt x="90" y="52"/>
                    <a:pt x="90" y="61"/>
                  </a:cubicBezTo>
                  <a:cubicBezTo>
                    <a:pt x="90" y="70"/>
                    <a:pt x="94" y="86"/>
                    <a:pt x="105" y="86"/>
                  </a:cubicBezTo>
                  <a:cubicBezTo>
                    <a:pt x="117" y="86"/>
                    <a:pt x="119" y="68"/>
                    <a:pt x="119" y="59"/>
                  </a:cubicBezTo>
                  <a:close/>
                  <a:moveTo>
                    <a:pt x="185" y="94"/>
                  </a:moveTo>
                  <a:cubicBezTo>
                    <a:pt x="180" y="94"/>
                    <a:pt x="175" y="95"/>
                    <a:pt x="171" y="95"/>
                  </a:cubicBezTo>
                  <a:cubicBezTo>
                    <a:pt x="148" y="95"/>
                    <a:pt x="140" y="81"/>
                    <a:pt x="140" y="59"/>
                  </a:cubicBezTo>
                  <a:cubicBezTo>
                    <a:pt x="140" y="43"/>
                    <a:pt x="146" y="29"/>
                    <a:pt x="164" y="29"/>
                  </a:cubicBezTo>
                  <a:cubicBezTo>
                    <a:pt x="178" y="29"/>
                    <a:pt x="187" y="38"/>
                    <a:pt x="187" y="52"/>
                  </a:cubicBezTo>
                  <a:cubicBezTo>
                    <a:pt x="187" y="56"/>
                    <a:pt x="187" y="56"/>
                    <a:pt x="187" y="56"/>
                  </a:cubicBezTo>
                  <a:cubicBezTo>
                    <a:pt x="149" y="56"/>
                    <a:pt x="149" y="56"/>
                    <a:pt x="149" y="56"/>
                  </a:cubicBezTo>
                  <a:cubicBezTo>
                    <a:pt x="149" y="59"/>
                    <a:pt x="149" y="59"/>
                    <a:pt x="149" y="59"/>
                  </a:cubicBezTo>
                  <a:cubicBezTo>
                    <a:pt x="149" y="74"/>
                    <a:pt x="157" y="86"/>
                    <a:pt x="173" y="86"/>
                  </a:cubicBezTo>
                  <a:cubicBezTo>
                    <a:pt x="176" y="86"/>
                    <a:pt x="180" y="86"/>
                    <a:pt x="185" y="85"/>
                  </a:cubicBezTo>
                  <a:cubicBezTo>
                    <a:pt x="185" y="94"/>
                    <a:pt x="185" y="94"/>
                    <a:pt x="185" y="94"/>
                  </a:cubicBezTo>
                  <a:cubicBezTo>
                    <a:pt x="185" y="94"/>
                    <a:pt x="185" y="94"/>
                    <a:pt x="185" y="94"/>
                  </a:cubicBezTo>
                  <a:close/>
                  <a:moveTo>
                    <a:pt x="176" y="49"/>
                  </a:moveTo>
                  <a:cubicBezTo>
                    <a:pt x="176" y="41"/>
                    <a:pt x="171" y="36"/>
                    <a:pt x="164" y="36"/>
                  </a:cubicBezTo>
                  <a:cubicBezTo>
                    <a:pt x="157" y="36"/>
                    <a:pt x="151" y="41"/>
                    <a:pt x="151" y="49"/>
                  </a:cubicBezTo>
                  <a:cubicBezTo>
                    <a:pt x="176" y="49"/>
                    <a:pt x="176" y="49"/>
                    <a:pt x="176" y="49"/>
                  </a:cubicBezTo>
                  <a:cubicBezTo>
                    <a:pt x="176" y="49"/>
                    <a:pt x="176" y="49"/>
                    <a:pt x="176" y="49"/>
                  </a:cubicBezTo>
                  <a:close/>
                  <a:moveTo>
                    <a:pt x="202" y="94"/>
                  </a:moveTo>
                  <a:cubicBezTo>
                    <a:pt x="202" y="31"/>
                    <a:pt x="202" y="31"/>
                    <a:pt x="202" y="31"/>
                  </a:cubicBezTo>
                  <a:cubicBezTo>
                    <a:pt x="211" y="31"/>
                    <a:pt x="211" y="31"/>
                    <a:pt x="211" y="31"/>
                  </a:cubicBezTo>
                  <a:cubicBezTo>
                    <a:pt x="211" y="41"/>
                    <a:pt x="211" y="41"/>
                    <a:pt x="211" y="41"/>
                  </a:cubicBezTo>
                  <a:cubicBezTo>
                    <a:pt x="211" y="41"/>
                    <a:pt x="211" y="41"/>
                    <a:pt x="211" y="41"/>
                  </a:cubicBezTo>
                  <a:cubicBezTo>
                    <a:pt x="214" y="32"/>
                    <a:pt x="221" y="29"/>
                    <a:pt x="232" y="29"/>
                  </a:cubicBezTo>
                  <a:cubicBezTo>
                    <a:pt x="232" y="38"/>
                    <a:pt x="232" y="38"/>
                    <a:pt x="232" y="38"/>
                  </a:cubicBezTo>
                  <a:cubicBezTo>
                    <a:pt x="216" y="38"/>
                    <a:pt x="211" y="54"/>
                    <a:pt x="211" y="67"/>
                  </a:cubicBezTo>
                  <a:cubicBezTo>
                    <a:pt x="211" y="94"/>
                    <a:pt x="211" y="94"/>
                    <a:pt x="211" y="94"/>
                  </a:cubicBezTo>
                  <a:cubicBezTo>
                    <a:pt x="202" y="94"/>
                    <a:pt x="202" y="94"/>
                    <a:pt x="202" y="94"/>
                  </a:cubicBezTo>
                  <a:cubicBezTo>
                    <a:pt x="202" y="94"/>
                    <a:pt x="202" y="94"/>
                    <a:pt x="202" y="94"/>
                  </a:cubicBezTo>
                  <a:close/>
                  <a:moveTo>
                    <a:pt x="273" y="94"/>
                  </a:moveTo>
                  <a:cubicBezTo>
                    <a:pt x="273" y="85"/>
                    <a:pt x="273" y="85"/>
                    <a:pt x="273" y="85"/>
                  </a:cubicBezTo>
                  <a:cubicBezTo>
                    <a:pt x="273" y="85"/>
                    <a:pt x="273" y="85"/>
                    <a:pt x="273" y="85"/>
                  </a:cubicBezTo>
                  <a:cubicBezTo>
                    <a:pt x="270" y="92"/>
                    <a:pt x="261" y="95"/>
                    <a:pt x="254" y="95"/>
                  </a:cubicBezTo>
                  <a:cubicBezTo>
                    <a:pt x="243" y="95"/>
                    <a:pt x="238" y="88"/>
                    <a:pt x="238" y="77"/>
                  </a:cubicBezTo>
                  <a:cubicBezTo>
                    <a:pt x="238" y="63"/>
                    <a:pt x="254" y="58"/>
                    <a:pt x="273" y="58"/>
                  </a:cubicBezTo>
                  <a:cubicBezTo>
                    <a:pt x="273" y="56"/>
                    <a:pt x="273" y="56"/>
                    <a:pt x="273" y="56"/>
                  </a:cubicBezTo>
                  <a:cubicBezTo>
                    <a:pt x="273" y="47"/>
                    <a:pt x="273" y="36"/>
                    <a:pt x="261" y="36"/>
                  </a:cubicBezTo>
                  <a:cubicBezTo>
                    <a:pt x="254" y="36"/>
                    <a:pt x="250" y="38"/>
                    <a:pt x="248" y="47"/>
                  </a:cubicBezTo>
                  <a:cubicBezTo>
                    <a:pt x="239" y="47"/>
                    <a:pt x="239" y="47"/>
                    <a:pt x="239" y="47"/>
                  </a:cubicBezTo>
                  <a:cubicBezTo>
                    <a:pt x="239" y="34"/>
                    <a:pt x="250" y="29"/>
                    <a:pt x="261" y="29"/>
                  </a:cubicBezTo>
                  <a:cubicBezTo>
                    <a:pt x="275" y="29"/>
                    <a:pt x="282" y="34"/>
                    <a:pt x="282" y="49"/>
                  </a:cubicBezTo>
                  <a:cubicBezTo>
                    <a:pt x="282" y="94"/>
                    <a:pt x="282" y="94"/>
                    <a:pt x="282" y="94"/>
                  </a:cubicBezTo>
                  <a:cubicBezTo>
                    <a:pt x="273" y="94"/>
                    <a:pt x="273" y="94"/>
                    <a:pt x="273" y="94"/>
                  </a:cubicBezTo>
                  <a:cubicBezTo>
                    <a:pt x="273" y="94"/>
                    <a:pt x="273" y="94"/>
                    <a:pt x="273" y="94"/>
                  </a:cubicBezTo>
                  <a:close/>
                  <a:moveTo>
                    <a:pt x="268" y="65"/>
                  </a:moveTo>
                  <a:cubicBezTo>
                    <a:pt x="261" y="65"/>
                    <a:pt x="248" y="68"/>
                    <a:pt x="248" y="77"/>
                  </a:cubicBezTo>
                  <a:cubicBezTo>
                    <a:pt x="248" y="83"/>
                    <a:pt x="252" y="86"/>
                    <a:pt x="255" y="86"/>
                  </a:cubicBezTo>
                  <a:cubicBezTo>
                    <a:pt x="263" y="86"/>
                    <a:pt x="268" y="83"/>
                    <a:pt x="272" y="77"/>
                  </a:cubicBezTo>
                  <a:cubicBezTo>
                    <a:pt x="273" y="72"/>
                    <a:pt x="273" y="70"/>
                    <a:pt x="273" y="65"/>
                  </a:cubicBezTo>
                  <a:cubicBezTo>
                    <a:pt x="268" y="65"/>
                    <a:pt x="268" y="65"/>
                    <a:pt x="268" y="65"/>
                  </a:cubicBezTo>
                  <a:cubicBezTo>
                    <a:pt x="268" y="65"/>
                    <a:pt x="268" y="65"/>
                    <a:pt x="268" y="65"/>
                  </a:cubicBezTo>
                  <a:close/>
                  <a:moveTo>
                    <a:pt x="333" y="94"/>
                  </a:moveTo>
                  <a:cubicBezTo>
                    <a:pt x="329" y="95"/>
                    <a:pt x="327" y="95"/>
                    <a:pt x="324" y="95"/>
                  </a:cubicBezTo>
                  <a:cubicBezTo>
                    <a:pt x="313" y="95"/>
                    <a:pt x="308" y="90"/>
                    <a:pt x="308" y="79"/>
                  </a:cubicBezTo>
                  <a:cubicBezTo>
                    <a:pt x="308" y="38"/>
                    <a:pt x="308" y="38"/>
                    <a:pt x="308" y="38"/>
                  </a:cubicBezTo>
                  <a:cubicBezTo>
                    <a:pt x="297" y="38"/>
                    <a:pt x="297" y="38"/>
                    <a:pt x="297" y="38"/>
                  </a:cubicBezTo>
                  <a:cubicBezTo>
                    <a:pt x="297" y="31"/>
                    <a:pt x="297" y="31"/>
                    <a:pt x="297" y="31"/>
                  </a:cubicBezTo>
                  <a:cubicBezTo>
                    <a:pt x="308" y="31"/>
                    <a:pt x="308" y="31"/>
                    <a:pt x="308" y="31"/>
                  </a:cubicBezTo>
                  <a:cubicBezTo>
                    <a:pt x="308" y="14"/>
                    <a:pt x="308" y="14"/>
                    <a:pt x="308" y="14"/>
                  </a:cubicBezTo>
                  <a:cubicBezTo>
                    <a:pt x="317" y="9"/>
                    <a:pt x="317" y="9"/>
                    <a:pt x="317" y="9"/>
                  </a:cubicBezTo>
                  <a:cubicBezTo>
                    <a:pt x="317" y="31"/>
                    <a:pt x="317" y="31"/>
                    <a:pt x="317" y="31"/>
                  </a:cubicBezTo>
                  <a:cubicBezTo>
                    <a:pt x="333" y="31"/>
                    <a:pt x="333" y="31"/>
                    <a:pt x="333" y="31"/>
                  </a:cubicBezTo>
                  <a:cubicBezTo>
                    <a:pt x="333" y="38"/>
                    <a:pt x="333" y="38"/>
                    <a:pt x="333" y="38"/>
                  </a:cubicBezTo>
                  <a:cubicBezTo>
                    <a:pt x="317" y="38"/>
                    <a:pt x="317" y="38"/>
                    <a:pt x="317" y="38"/>
                  </a:cubicBezTo>
                  <a:cubicBezTo>
                    <a:pt x="317" y="77"/>
                    <a:pt x="317" y="77"/>
                    <a:pt x="317" y="77"/>
                  </a:cubicBezTo>
                  <a:cubicBezTo>
                    <a:pt x="317" y="83"/>
                    <a:pt x="318" y="86"/>
                    <a:pt x="326" y="86"/>
                  </a:cubicBezTo>
                  <a:cubicBezTo>
                    <a:pt x="329" y="86"/>
                    <a:pt x="329" y="86"/>
                    <a:pt x="333" y="86"/>
                  </a:cubicBezTo>
                  <a:cubicBezTo>
                    <a:pt x="333" y="94"/>
                    <a:pt x="333" y="94"/>
                    <a:pt x="333" y="94"/>
                  </a:cubicBezTo>
                  <a:cubicBezTo>
                    <a:pt x="333" y="94"/>
                    <a:pt x="333" y="94"/>
                    <a:pt x="333" y="94"/>
                  </a:cubicBezTo>
                  <a:close/>
                  <a:moveTo>
                    <a:pt x="345" y="13"/>
                  </a:moveTo>
                  <a:cubicBezTo>
                    <a:pt x="345" y="2"/>
                    <a:pt x="345" y="2"/>
                    <a:pt x="345" y="2"/>
                  </a:cubicBezTo>
                  <a:cubicBezTo>
                    <a:pt x="356" y="2"/>
                    <a:pt x="356" y="2"/>
                    <a:pt x="356" y="2"/>
                  </a:cubicBezTo>
                  <a:cubicBezTo>
                    <a:pt x="356" y="13"/>
                    <a:pt x="356" y="13"/>
                    <a:pt x="356" y="13"/>
                  </a:cubicBezTo>
                  <a:cubicBezTo>
                    <a:pt x="345" y="13"/>
                    <a:pt x="345" y="13"/>
                    <a:pt x="345" y="13"/>
                  </a:cubicBezTo>
                  <a:cubicBezTo>
                    <a:pt x="345" y="13"/>
                    <a:pt x="345" y="13"/>
                    <a:pt x="345" y="13"/>
                  </a:cubicBezTo>
                  <a:close/>
                  <a:moveTo>
                    <a:pt x="345" y="94"/>
                  </a:moveTo>
                  <a:cubicBezTo>
                    <a:pt x="345" y="31"/>
                    <a:pt x="345" y="31"/>
                    <a:pt x="345" y="31"/>
                  </a:cubicBezTo>
                  <a:cubicBezTo>
                    <a:pt x="354" y="31"/>
                    <a:pt x="354" y="31"/>
                    <a:pt x="354" y="31"/>
                  </a:cubicBezTo>
                  <a:cubicBezTo>
                    <a:pt x="354" y="94"/>
                    <a:pt x="354" y="94"/>
                    <a:pt x="354" y="94"/>
                  </a:cubicBezTo>
                  <a:cubicBezTo>
                    <a:pt x="345" y="94"/>
                    <a:pt x="345" y="94"/>
                    <a:pt x="345" y="94"/>
                  </a:cubicBezTo>
                  <a:cubicBezTo>
                    <a:pt x="345" y="94"/>
                    <a:pt x="345" y="94"/>
                    <a:pt x="345" y="94"/>
                  </a:cubicBezTo>
                  <a:close/>
                  <a:moveTo>
                    <a:pt x="372" y="61"/>
                  </a:moveTo>
                  <a:cubicBezTo>
                    <a:pt x="372" y="45"/>
                    <a:pt x="378" y="29"/>
                    <a:pt x="397" y="29"/>
                  </a:cubicBezTo>
                  <a:cubicBezTo>
                    <a:pt x="417" y="29"/>
                    <a:pt x="423" y="45"/>
                    <a:pt x="423" y="61"/>
                  </a:cubicBezTo>
                  <a:cubicBezTo>
                    <a:pt x="423" y="79"/>
                    <a:pt x="417" y="95"/>
                    <a:pt x="397" y="95"/>
                  </a:cubicBezTo>
                  <a:cubicBezTo>
                    <a:pt x="378" y="95"/>
                    <a:pt x="372" y="79"/>
                    <a:pt x="372" y="61"/>
                  </a:cubicBezTo>
                  <a:close/>
                  <a:moveTo>
                    <a:pt x="414" y="61"/>
                  </a:moveTo>
                  <a:cubicBezTo>
                    <a:pt x="414" y="52"/>
                    <a:pt x="410" y="36"/>
                    <a:pt x="397" y="36"/>
                  </a:cubicBezTo>
                  <a:cubicBezTo>
                    <a:pt x="385" y="36"/>
                    <a:pt x="381" y="52"/>
                    <a:pt x="381" y="61"/>
                  </a:cubicBezTo>
                  <a:cubicBezTo>
                    <a:pt x="381" y="72"/>
                    <a:pt x="385" y="86"/>
                    <a:pt x="397" y="86"/>
                  </a:cubicBezTo>
                  <a:cubicBezTo>
                    <a:pt x="410" y="86"/>
                    <a:pt x="414" y="72"/>
                    <a:pt x="414" y="61"/>
                  </a:cubicBezTo>
                  <a:close/>
                  <a:moveTo>
                    <a:pt x="475" y="94"/>
                  </a:moveTo>
                  <a:cubicBezTo>
                    <a:pt x="475" y="58"/>
                    <a:pt x="475" y="58"/>
                    <a:pt x="475" y="58"/>
                  </a:cubicBezTo>
                  <a:cubicBezTo>
                    <a:pt x="475" y="50"/>
                    <a:pt x="476" y="38"/>
                    <a:pt x="466" y="38"/>
                  </a:cubicBezTo>
                  <a:cubicBezTo>
                    <a:pt x="453" y="38"/>
                    <a:pt x="448" y="58"/>
                    <a:pt x="448" y="67"/>
                  </a:cubicBezTo>
                  <a:cubicBezTo>
                    <a:pt x="448" y="94"/>
                    <a:pt x="448" y="94"/>
                    <a:pt x="448" y="94"/>
                  </a:cubicBezTo>
                  <a:cubicBezTo>
                    <a:pt x="439" y="94"/>
                    <a:pt x="439" y="94"/>
                    <a:pt x="439" y="94"/>
                  </a:cubicBezTo>
                  <a:cubicBezTo>
                    <a:pt x="439" y="31"/>
                    <a:pt x="439" y="31"/>
                    <a:pt x="439" y="31"/>
                  </a:cubicBezTo>
                  <a:cubicBezTo>
                    <a:pt x="448" y="31"/>
                    <a:pt x="448" y="31"/>
                    <a:pt x="448" y="31"/>
                  </a:cubicBezTo>
                  <a:cubicBezTo>
                    <a:pt x="448" y="45"/>
                    <a:pt x="448" y="45"/>
                    <a:pt x="448" y="45"/>
                  </a:cubicBezTo>
                  <a:cubicBezTo>
                    <a:pt x="448" y="45"/>
                    <a:pt x="448" y="45"/>
                    <a:pt x="448" y="45"/>
                  </a:cubicBezTo>
                  <a:cubicBezTo>
                    <a:pt x="451" y="34"/>
                    <a:pt x="457" y="29"/>
                    <a:pt x="467" y="29"/>
                  </a:cubicBezTo>
                  <a:cubicBezTo>
                    <a:pt x="478" y="29"/>
                    <a:pt x="484" y="38"/>
                    <a:pt x="484" y="49"/>
                  </a:cubicBezTo>
                  <a:cubicBezTo>
                    <a:pt x="484" y="94"/>
                    <a:pt x="484" y="94"/>
                    <a:pt x="484" y="94"/>
                  </a:cubicBezTo>
                  <a:cubicBezTo>
                    <a:pt x="475" y="94"/>
                    <a:pt x="475" y="94"/>
                    <a:pt x="475" y="94"/>
                  </a:cubicBezTo>
                  <a:cubicBezTo>
                    <a:pt x="475" y="94"/>
                    <a:pt x="475" y="94"/>
                    <a:pt x="475" y="94"/>
                  </a:cubicBezTo>
                  <a:close/>
                  <a:moveTo>
                    <a:pt x="498" y="85"/>
                  </a:moveTo>
                  <a:cubicBezTo>
                    <a:pt x="503" y="86"/>
                    <a:pt x="509" y="86"/>
                    <a:pt x="514" y="86"/>
                  </a:cubicBezTo>
                  <a:cubicBezTo>
                    <a:pt x="521" y="86"/>
                    <a:pt x="530" y="85"/>
                    <a:pt x="530" y="77"/>
                  </a:cubicBezTo>
                  <a:cubicBezTo>
                    <a:pt x="530" y="70"/>
                    <a:pt x="523" y="68"/>
                    <a:pt x="518" y="65"/>
                  </a:cubicBezTo>
                  <a:cubicBezTo>
                    <a:pt x="512" y="63"/>
                    <a:pt x="512" y="63"/>
                    <a:pt x="512" y="63"/>
                  </a:cubicBezTo>
                  <a:cubicBezTo>
                    <a:pt x="505" y="59"/>
                    <a:pt x="498" y="56"/>
                    <a:pt x="498" y="45"/>
                  </a:cubicBezTo>
                  <a:cubicBezTo>
                    <a:pt x="498" y="32"/>
                    <a:pt x="509" y="29"/>
                    <a:pt x="520" y="29"/>
                  </a:cubicBezTo>
                  <a:cubicBezTo>
                    <a:pt x="525" y="29"/>
                    <a:pt x="530" y="29"/>
                    <a:pt x="536" y="31"/>
                  </a:cubicBezTo>
                  <a:cubicBezTo>
                    <a:pt x="536" y="40"/>
                    <a:pt x="536" y="40"/>
                    <a:pt x="536" y="40"/>
                  </a:cubicBezTo>
                  <a:cubicBezTo>
                    <a:pt x="530" y="38"/>
                    <a:pt x="525" y="36"/>
                    <a:pt x="520" y="36"/>
                  </a:cubicBezTo>
                  <a:cubicBezTo>
                    <a:pt x="516" y="36"/>
                    <a:pt x="507" y="38"/>
                    <a:pt x="507" y="45"/>
                  </a:cubicBezTo>
                  <a:cubicBezTo>
                    <a:pt x="507" y="50"/>
                    <a:pt x="514" y="52"/>
                    <a:pt x="520" y="54"/>
                  </a:cubicBezTo>
                  <a:cubicBezTo>
                    <a:pt x="525" y="58"/>
                    <a:pt x="525" y="58"/>
                    <a:pt x="525" y="58"/>
                  </a:cubicBezTo>
                  <a:cubicBezTo>
                    <a:pt x="532" y="63"/>
                    <a:pt x="539" y="65"/>
                    <a:pt x="539" y="76"/>
                  </a:cubicBezTo>
                  <a:cubicBezTo>
                    <a:pt x="539" y="90"/>
                    <a:pt x="529" y="95"/>
                    <a:pt x="516" y="95"/>
                  </a:cubicBezTo>
                  <a:cubicBezTo>
                    <a:pt x="509" y="95"/>
                    <a:pt x="503" y="94"/>
                    <a:pt x="498" y="92"/>
                  </a:cubicBezTo>
                  <a:cubicBezTo>
                    <a:pt x="498" y="85"/>
                    <a:pt x="498" y="85"/>
                    <a:pt x="498" y="85"/>
                  </a:cubicBezTo>
                  <a:cubicBezTo>
                    <a:pt x="498" y="85"/>
                    <a:pt x="498" y="85"/>
                    <a:pt x="498" y="85"/>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grpSp>
      <p:grpSp>
        <p:nvGrpSpPr>
          <p:cNvPr id="71" name="Group 70"/>
          <p:cNvGrpSpPr/>
          <p:nvPr userDrawn="1"/>
        </p:nvGrpSpPr>
        <p:grpSpPr>
          <a:xfrm>
            <a:off x="477898" y="5826299"/>
            <a:ext cx="3431503" cy="720625"/>
            <a:chOff x="1458913" y="4422775"/>
            <a:chExt cx="2425700" cy="509588"/>
          </a:xfrm>
        </p:grpSpPr>
        <p:sp>
          <p:nvSpPr>
            <p:cNvPr id="72" name="Freeform 6"/>
            <p:cNvSpPr>
              <a:spLocks noEditPoints="1"/>
            </p:cNvSpPr>
            <p:nvPr/>
          </p:nvSpPr>
          <p:spPr bwMode="auto">
            <a:xfrm>
              <a:off x="1458913" y="4587875"/>
              <a:ext cx="1514475" cy="265113"/>
            </a:xfrm>
            <a:custGeom>
              <a:avLst/>
              <a:gdLst>
                <a:gd name="T0" fmla="*/ 18 w 404"/>
                <a:gd name="T1" fmla="*/ 63 h 71"/>
                <a:gd name="T2" fmla="*/ 29 w 404"/>
                <a:gd name="T3" fmla="*/ 47 h 71"/>
                <a:gd name="T4" fmla="*/ 41 w 404"/>
                <a:gd name="T5" fmla="*/ 33 h 71"/>
                <a:gd name="T6" fmla="*/ 2 w 404"/>
                <a:gd name="T7" fmla="*/ 33 h 71"/>
                <a:gd name="T8" fmla="*/ 22 w 404"/>
                <a:gd name="T9" fmla="*/ 25 h 71"/>
                <a:gd name="T10" fmla="*/ 29 w 404"/>
                <a:gd name="T11" fmla="*/ 40 h 71"/>
                <a:gd name="T12" fmla="*/ 15 w 404"/>
                <a:gd name="T13" fmla="*/ 71 h 71"/>
                <a:gd name="T14" fmla="*/ 29 w 404"/>
                <a:gd name="T15" fmla="*/ 64 h 71"/>
                <a:gd name="T16" fmla="*/ 41 w 404"/>
                <a:gd name="T17" fmla="*/ 70 h 71"/>
                <a:gd name="T18" fmla="*/ 90 w 404"/>
                <a:gd name="T19" fmla="*/ 35 h 71"/>
                <a:gd name="T20" fmla="*/ 46 w 404"/>
                <a:gd name="T21" fmla="*/ 41 h 71"/>
                <a:gd name="T22" fmla="*/ 90 w 404"/>
                <a:gd name="T23" fmla="*/ 69 h 71"/>
                <a:gd name="T24" fmla="*/ 81 w 404"/>
                <a:gd name="T25" fmla="*/ 63 h 71"/>
                <a:gd name="T26" fmla="*/ 69 w 404"/>
                <a:gd name="T27" fmla="*/ 25 h 71"/>
                <a:gd name="T28" fmla="*/ 124 w 404"/>
                <a:gd name="T29" fmla="*/ 35 h 71"/>
                <a:gd name="T30" fmla="*/ 117 w 404"/>
                <a:gd name="T31" fmla="*/ 16 h 71"/>
                <a:gd name="T32" fmla="*/ 122 w 404"/>
                <a:gd name="T33" fmla="*/ 71 h 71"/>
                <a:gd name="T34" fmla="*/ 137 w 404"/>
                <a:gd name="T35" fmla="*/ 61 h 71"/>
                <a:gd name="T36" fmla="*/ 106 w 404"/>
                <a:gd name="T37" fmla="*/ 39 h 71"/>
                <a:gd name="T38" fmla="*/ 124 w 404"/>
                <a:gd name="T39" fmla="*/ 35 h 71"/>
                <a:gd name="T40" fmla="*/ 153 w 404"/>
                <a:gd name="T41" fmla="*/ 33 h 71"/>
                <a:gd name="T42" fmla="*/ 173 w 404"/>
                <a:gd name="T43" fmla="*/ 33 h 71"/>
                <a:gd name="T44" fmla="*/ 184 w 404"/>
                <a:gd name="T45" fmla="*/ 38 h 71"/>
                <a:gd name="T46" fmla="*/ 142 w 404"/>
                <a:gd name="T47" fmla="*/ 41 h 71"/>
                <a:gd name="T48" fmla="*/ 183 w 404"/>
                <a:gd name="T49" fmla="*/ 69 h 71"/>
                <a:gd name="T50" fmla="*/ 173 w 404"/>
                <a:gd name="T51" fmla="*/ 63 h 71"/>
                <a:gd name="T52" fmla="*/ 184 w 404"/>
                <a:gd name="T53" fmla="*/ 41 h 71"/>
                <a:gd name="T54" fmla="*/ 233 w 404"/>
                <a:gd name="T55" fmla="*/ 70 h 71"/>
                <a:gd name="T56" fmla="*/ 219 w 404"/>
                <a:gd name="T57" fmla="*/ 16 h 71"/>
                <a:gd name="T58" fmla="*/ 203 w 404"/>
                <a:gd name="T59" fmla="*/ 27 h 71"/>
                <a:gd name="T60" fmla="*/ 190 w 404"/>
                <a:gd name="T61" fmla="*/ 17 h 71"/>
                <a:gd name="T62" fmla="*/ 203 w 404"/>
                <a:gd name="T63" fmla="*/ 70 h 71"/>
                <a:gd name="T64" fmla="*/ 215 w 404"/>
                <a:gd name="T65" fmla="*/ 28 h 71"/>
                <a:gd name="T66" fmla="*/ 221 w 404"/>
                <a:gd name="T67" fmla="*/ 40 h 71"/>
                <a:gd name="T68" fmla="*/ 258 w 404"/>
                <a:gd name="T69" fmla="*/ 26 h 71"/>
                <a:gd name="T70" fmla="*/ 274 w 404"/>
                <a:gd name="T71" fmla="*/ 17 h 71"/>
                <a:gd name="T72" fmla="*/ 258 w 404"/>
                <a:gd name="T73" fmla="*/ 0 h 71"/>
                <a:gd name="T74" fmla="*/ 246 w 404"/>
                <a:gd name="T75" fmla="*/ 17 h 71"/>
                <a:gd name="T76" fmla="*/ 236 w 404"/>
                <a:gd name="T77" fmla="*/ 26 h 71"/>
                <a:gd name="T78" fmla="*/ 246 w 404"/>
                <a:gd name="T79" fmla="*/ 57 h 71"/>
                <a:gd name="T80" fmla="*/ 272 w 404"/>
                <a:gd name="T81" fmla="*/ 70 h 71"/>
                <a:gd name="T82" fmla="*/ 267 w 404"/>
                <a:gd name="T83" fmla="*/ 63 h 71"/>
                <a:gd name="T84" fmla="*/ 258 w 404"/>
                <a:gd name="T85" fmla="*/ 26 h 71"/>
                <a:gd name="T86" fmla="*/ 322 w 404"/>
                <a:gd name="T87" fmla="*/ 70 h 71"/>
                <a:gd name="T88" fmla="*/ 309 w 404"/>
                <a:gd name="T89" fmla="*/ 17 h 71"/>
                <a:gd name="T90" fmla="*/ 297 w 404"/>
                <a:gd name="T91" fmla="*/ 60 h 71"/>
                <a:gd name="T92" fmla="*/ 292 w 404"/>
                <a:gd name="T93" fmla="*/ 48 h 71"/>
                <a:gd name="T94" fmla="*/ 279 w 404"/>
                <a:gd name="T95" fmla="*/ 17 h 71"/>
                <a:gd name="T96" fmla="*/ 294 w 404"/>
                <a:gd name="T97" fmla="*/ 71 h 71"/>
                <a:gd name="T98" fmla="*/ 309 w 404"/>
                <a:gd name="T99" fmla="*/ 60 h 71"/>
                <a:gd name="T100" fmla="*/ 342 w 404"/>
                <a:gd name="T101" fmla="*/ 47 h 71"/>
                <a:gd name="T102" fmla="*/ 359 w 404"/>
                <a:gd name="T103" fmla="*/ 16 h 71"/>
                <a:gd name="T104" fmla="*/ 342 w 404"/>
                <a:gd name="T105" fmla="*/ 27 h 71"/>
                <a:gd name="T106" fmla="*/ 329 w 404"/>
                <a:gd name="T107" fmla="*/ 17 h 71"/>
                <a:gd name="T108" fmla="*/ 342 w 404"/>
                <a:gd name="T109" fmla="*/ 70 h 71"/>
                <a:gd name="T110" fmla="*/ 392 w 404"/>
                <a:gd name="T111" fmla="*/ 33 h 71"/>
                <a:gd name="T112" fmla="*/ 383 w 404"/>
                <a:gd name="T113" fmla="*/ 24 h 71"/>
                <a:gd name="T114" fmla="*/ 404 w 404"/>
                <a:gd name="T115" fmla="*/ 41 h 71"/>
                <a:gd name="T116" fmla="*/ 384 w 404"/>
                <a:gd name="T117" fmla="*/ 16 h 71"/>
                <a:gd name="T118" fmla="*/ 388 w 404"/>
                <a:gd name="T119" fmla="*/ 71 h 71"/>
                <a:gd name="T120" fmla="*/ 403 w 404"/>
                <a:gd name="T121" fmla="*/ 61 h 71"/>
                <a:gd name="T122" fmla="*/ 373 w 404"/>
                <a:gd name="T123"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4" h="71">
                  <a:moveTo>
                    <a:pt x="29" y="47"/>
                  </a:moveTo>
                  <a:cubicBezTo>
                    <a:pt x="29" y="54"/>
                    <a:pt x="26" y="63"/>
                    <a:pt x="18" y="63"/>
                  </a:cubicBezTo>
                  <a:cubicBezTo>
                    <a:pt x="14" y="63"/>
                    <a:pt x="12" y="61"/>
                    <a:pt x="12" y="56"/>
                  </a:cubicBezTo>
                  <a:cubicBezTo>
                    <a:pt x="12" y="48"/>
                    <a:pt x="23" y="47"/>
                    <a:pt x="29" y="47"/>
                  </a:cubicBezTo>
                  <a:moveTo>
                    <a:pt x="41" y="70"/>
                  </a:moveTo>
                  <a:cubicBezTo>
                    <a:pt x="41" y="33"/>
                    <a:pt x="41" y="33"/>
                    <a:pt x="41" y="33"/>
                  </a:cubicBezTo>
                  <a:cubicBezTo>
                    <a:pt x="41" y="20"/>
                    <a:pt x="33" y="16"/>
                    <a:pt x="22" y="16"/>
                  </a:cubicBezTo>
                  <a:cubicBezTo>
                    <a:pt x="11" y="16"/>
                    <a:pt x="2" y="21"/>
                    <a:pt x="2" y="33"/>
                  </a:cubicBezTo>
                  <a:cubicBezTo>
                    <a:pt x="14" y="33"/>
                    <a:pt x="14" y="33"/>
                    <a:pt x="14" y="33"/>
                  </a:cubicBezTo>
                  <a:cubicBezTo>
                    <a:pt x="14" y="28"/>
                    <a:pt x="16" y="25"/>
                    <a:pt x="22" y="25"/>
                  </a:cubicBezTo>
                  <a:cubicBezTo>
                    <a:pt x="28" y="25"/>
                    <a:pt x="29" y="29"/>
                    <a:pt x="29" y="34"/>
                  </a:cubicBezTo>
                  <a:cubicBezTo>
                    <a:pt x="29" y="40"/>
                    <a:pt x="29" y="40"/>
                    <a:pt x="29" y="40"/>
                  </a:cubicBezTo>
                  <a:cubicBezTo>
                    <a:pt x="17" y="40"/>
                    <a:pt x="0" y="42"/>
                    <a:pt x="0" y="58"/>
                  </a:cubicBezTo>
                  <a:cubicBezTo>
                    <a:pt x="0" y="66"/>
                    <a:pt x="7" y="71"/>
                    <a:pt x="15" y="71"/>
                  </a:cubicBezTo>
                  <a:cubicBezTo>
                    <a:pt x="21" y="71"/>
                    <a:pt x="26" y="69"/>
                    <a:pt x="29" y="64"/>
                  </a:cubicBezTo>
                  <a:cubicBezTo>
                    <a:pt x="29" y="64"/>
                    <a:pt x="29" y="64"/>
                    <a:pt x="29" y="64"/>
                  </a:cubicBezTo>
                  <a:cubicBezTo>
                    <a:pt x="29" y="70"/>
                    <a:pt x="29" y="70"/>
                    <a:pt x="29" y="70"/>
                  </a:cubicBezTo>
                  <a:cubicBezTo>
                    <a:pt x="41" y="70"/>
                    <a:pt x="41" y="70"/>
                    <a:pt x="41" y="70"/>
                  </a:cubicBezTo>
                  <a:moveTo>
                    <a:pt x="77" y="35"/>
                  </a:moveTo>
                  <a:cubicBezTo>
                    <a:pt x="90" y="35"/>
                    <a:pt x="90" y="35"/>
                    <a:pt x="90" y="35"/>
                  </a:cubicBezTo>
                  <a:cubicBezTo>
                    <a:pt x="90" y="23"/>
                    <a:pt x="83" y="16"/>
                    <a:pt x="70" y="16"/>
                  </a:cubicBezTo>
                  <a:cubicBezTo>
                    <a:pt x="54" y="16"/>
                    <a:pt x="46" y="26"/>
                    <a:pt x="46" y="41"/>
                  </a:cubicBezTo>
                  <a:cubicBezTo>
                    <a:pt x="46" y="60"/>
                    <a:pt x="56" y="71"/>
                    <a:pt x="74" y="71"/>
                  </a:cubicBezTo>
                  <a:cubicBezTo>
                    <a:pt x="80" y="71"/>
                    <a:pt x="85" y="70"/>
                    <a:pt x="90" y="69"/>
                  </a:cubicBezTo>
                  <a:cubicBezTo>
                    <a:pt x="90" y="61"/>
                    <a:pt x="90" y="61"/>
                    <a:pt x="90" y="61"/>
                  </a:cubicBezTo>
                  <a:cubicBezTo>
                    <a:pt x="87" y="62"/>
                    <a:pt x="84" y="63"/>
                    <a:pt x="81" y="63"/>
                  </a:cubicBezTo>
                  <a:cubicBezTo>
                    <a:pt x="67" y="63"/>
                    <a:pt x="59" y="53"/>
                    <a:pt x="59" y="39"/>
                  </a:cubicBezTo>
                  <a:cubicBezTo>
                    <a:pt x="59" y="33"/>
                    <a:pt x="62" y="25"/>
                    <a:pt x="69" y="25"/>
                  </a:cubicBezTo>
                  <a:cubicBezTo>
                    <a:pt x="76" y="25"/>
                    <a:pt x="77" y="30"/>
                    <a:pt x="77" y="35"/>
                  </a:cubicBezTo>
                  <a:moveTo>
                    <a:pt x="124" y="35"/>
                  </a:moveTo>
                  <a:cubicBezTo>
                    <a:pt x="137" y="35"/>
                    <a:pt x="137" y="35"/>
                    <a:pt x="137" y="35"/>
                  </a:cubicBezTo>
                  <a:cubicBezTo>
                    <a:pt x="137" y="23"/>
                    <a:pt x="130" y="16"/>
                    <a:pt x="117" y="16"/>
                  </a:cubicBezTo>
                  <a:cubicBezTo>
                    <a:pt x="102" y="16"/>
                    <a:pt x="93" y="26"/>
                    <a:pt x="93" y="41"/>
                  </a:cubicBezTo>
                  <a:cubicBezTo>
                    <a:pt x="93" y="60"/>
                    <a:pt x="103" y="71"/>
                    <a:pt x="122" y="71"/>
                  </a:cubicBezTo>
                  <a:cubicBezTo>
                    <a:pt x="127" y="71"/>
                    <a:pt x="132" y="70"/>
                    <a:pt x="137" y="69"/>
                  </a:cubicBezTo>
                  <a:cubicBezTo>
                    <a:pt x="137" y="61"/>
                    <a:pt x="137" y="61"/>
                    <a:pt x="137" y="61"/>
                  </a:cubicBezTo>
                  <a:cubicBezTo>
                    <a:pt x="134" y="62"/>
                    <a:pt x="131" y="63"/>
                    <a:pt x="128" y="63"/>
                  </a:cubicBezTo>
                  <a:cubicBezTo>
                    <a:pt x="114" y="63"/>
                    <a:pt x="106" y="53"/>
                    <a:pt x="106" y="39"/>
                  </a:cubicBezTo>
                  <a:cubicBezTo>
                    <a:pt x="106" y="33"/>
                    <a:pt x="109" y="25"/>
                    <a:pt x="116" y="25"/>
                  </a:cubicBezTo>
                  <a:cubicBezTo>
                    <a:pt x="123" y="25"/>
                    <a:pt x="124" y="30"/>
                    <a:pt x="124" y="35"/>
                  </a:cubicBezTo>
                  <a:moveTo>
                    <a:pt x="173" y="33"/>
                  </a:moveTo>
                  <a:cubicBezTo>
                    <a:pt x="153" y="33"/>
                    <a:pt x="153" y="33"/>
                    <a:pt x="153" y="33"/>
                  </a:cubicBezTo>
                  <a:cubicBezTo>
                    <a:pt x="154" y="28"/>
                    <a:pt x="158" y="24"/>
                    <a:pt x="163" y="24"/>
                  </a:cubicBezTo>
                  <a:cubicBezTo>
                    <a:pt x="169" y="24"/>
                    <a:pt x="173" y="28"/>
                    <a:pt x="173" y="33"/>
                  </a:cubicBezTo>
                  <a:moveTo>
                    <a:pt x="184" y="41"/>
                  </a:moveTo>
                  <a:cubicBezTo>
                    <a:pt x="184" y="38"/>
                    <a:pt x="184" y="38"/>
                    <a:pt x="184" y="38"/>
                  </a:cubicBezTo>
                  <a:cubicBezTo>
                    <a:pt x="184" y="25"/>
                    <a:pt x="177" y="16"/>
                    <a:pt x="164" y="16"/>
                  </a:cubicBezTo>
                  <a:cubicBezTo>
                    <a:pt x="148" y="16"/>
                    <a:pt x="142" y="26"/>
                    <a:pt x="142" y="41"/>
                  </a:cubicBezTo>
                  <a:cubicBezTo>
                    <a:pt x="142" y="58"/>
                    <a:pt x="149" y="71"/>
                    <a:pt x="168" y="71"/>
                  </a:cubicBezTo>
                  <a:cubicBezTo>
                    <a:pt x="173" y="71"/>
                    <a:pt x="178" y="71"/>
                    <a:pt x="183" y="69"/>
                  </a:cubicBezTo>
                  <a:cubicBezTo>
                    <a:pt x="183" y="61"/>
                    <a:pt x="183" y="61"/>
                    <a:pt x="183" y="61"/>
                  </a:cubicBezTo>
                  <a:cubicBezTo>
                    <a:pt x="180" y="62"/>
                    <a:pt x="176" y="63"/>
                    <a:pt x="173" y="63"/>
                  </a:cubicBezTo>
                  <a:cubicBezTo>
                    <a:pt x="161" y="63"/>
                    <a:pt x="153" y="52"/>
                    <a:pt x="153" y="41"/>
                  </a:cubicBezTo>
                  <a:cubicBezTo>
                    <a:pt x="184" y="41"/>
                    <a:pt x="184" y="41"/>
                    <a:pt x="184" y="41"/>
                  </a:cubicBezTo>
                  <a:moveTo>
                    <a:pt x="221" y="70"/>
                  </a:moveTo>
                  <a:cubicBezTo>
                    <a:pt x="233" y="70"/>
                    <a:pt x="233" y="70"/>
                    <a:pt x="233" y="70"/>
                  </a:cubicBezTo>
                  <a:cubicBezTo>
                    <a:pt x="233" y="34"/>
                    <a:pt x="233" y="34"/>
                    <a:pt x="233" y="34"/>
                  </a:cubicBezTo>
                  <a:cubicBezTo>
                    <a:pt x="233" y="25"/>
                    <a:pt x="229" y="16"/>
                    <a:pt x="219" y="16"/>
                  </a:cubicBezTo>
                  <a:cubicBezTo>
                    <a:pt x="211" y="16"/>
                    <a:pt x="206" y="21"/>
                    <a:pt x="203" y="27"/>
                  </a:cubicBezTo>
                  <a:cubicBezTo>
                    <a:pt x="203" y="27"/>
                    <a:pt x="203" y="27"/>
                    <a:pt x="203" y="27"/>
                  </a:cubicBezTo>
                  <a:cubicBezTo>
                    <a:pt x="203" y="17"/>
                    <a:pt x="203" y="17"/>
                    <a:pt x="203" y="17"/>
                  </a:cubicBezTo>
                  <a:cubicBezTo>
                    <a:pt x="190" y="17"/>
                    <a:pt x="190" y="17"/>
                    <a:pt x="190" y="17"/>
                  </a:cubicBezTo>
                  <a:cubicBezTo>
                    <a:pt x="190" y="70"/>
                    <a:pt x="190" y="70"/>
                    <a:pt x="190" y="70"/>
                  </a:cubicBezTo>
                  <a:cubicBezTo>
                    <a:pt x="203" y="70"/>
                    <a:pt x="203" y="70"/>
                    <a:pt x="203" y="70"/>
                  </a:cubicBezTo>
                  <a:cubicBezTo>
                    <a:pt x="203" y="47"/>
                    <a:pt x="203" y="47"/>
                    <a:pt x="203" y="47"/>
                  </a:cubicBezTo>
                  <a:cubicBezTo>
                    <a:pt x="203" y="40"/>
                    <a:pt x="206" y="28"/>
                    <a:pt x="215" y="28"/>
                  </a:cubicBezTo>
                  <a:cubicBezTo>
                    <a:pt x="216" y="28"/>
                    <a:pt x="218" y="28"/>
                    <a:pt x="219" y="29"/>
                  </a:cubicBezTo>
                  <a:cubicBezTo>
                    <a:pt x="221" y="31"/>
                    <a:pt x="221" y="37"/>
                    <a:pt x="221" y="40"/>
                  </a:cubicBezTo>
                  <a:cubicBezTo>
                    <a:pt x="221" y="70"/>
                    <a:pt x="221" y="70"/>
                    <a:pt x="221" y="70"/>
                  </a:cubicBezTo>
                  <a:moveTo>
                    <a:pt x="258" y="26"/>
                  </a:moveTo>
                  <a:cubicBezTo>
                    <a:pt x="274" y="26"/>
                    <a:pt x="274" y="26"/>
                    <a:pt x="274" y="26"/>
                  </a:cubicBezTo>
                  <a:cubicBezTo>
                    <a:pt x="274" y="17"/>
                    <a:pt x="274" y="17"/>
                    <a:pt x="274" y="17"/>
                  </a:cubicBezTo>
                  <a:cubicBezTo>
                    <a:pt x="258" y="17"/>
                    <a:pt x="258" y="17"/>
                    <a:pt x="258" y="17"/>
                  </a:cubicBezTo>
                  <a:cubicBezTo>
                    <a:pt x="258" y="0"/>
                    <a:pt x="258" y="0"/>
                    <a:pt x="258" y="0"/>
                  </a:cubicBezTo>
                  <a:cubicBezTo>
                    <a:pt x="246" y="5"/>
                    <a:pt x="246" y="5"/>
                    <a:pt x="246" y="5"/>
                  </a:cubicBezTo>
                  <a:cubicBezTo>
                    <a:pt x="246" y="17"/>
                    <a:pt x="246" y="17"/>
                    <a:pt x="246" y="17"/>
                  </a:cubicBezTo>
                  <a:cubicBezTo>
                    <a:pt x="236" y="17"/>
                    <a:pt x="236" y="17"/>
                    <a:pt x="236" y="17"/>
                  </a:cubicBezTo>
                  <a:cubicBezTo>
                    <a:pt x="236" y="26"/>
                    <a:pt x="236" y="26"/>
                    <a:pt x="236" y="26"/>
                  </a:cubicBezTo>
                  <a:cubicBezTo>
                    <a:pt x="246" y="26"/>
                    <a:pt x="246" y="26"/>
                    <a:pt x="246" y="26"/>
                  </a:cubicBezTo>
                  <a:cubicBezTo>
                    <a:pt x="246" y="57"/>
                    <a:pt x="246" y="57"/>
                    <a:pt x="246" y="57"/>
                  </a:cubicBezTo>
                  <a:cubicBezTo>
                    <a:pt x="246" y="68"/>
                    <a:pt x="251" y="71"/>
                    <a:pt x="262" y="71"/>
                  </a:cubicBezTo>
                  <a:cubicBezTo>
                    <a:pt x="266" y="71"/>
                    <a:pt x="269" y="71"/>
                    <a:pt x="272" y="70"/>
                  </a:cubicBezTo>
                  <a:cubicBezTo>
                    <a:pt x="272" y="62"/>
                    <a:pt x="272" y="62"/>
                    <a:pt x="272" y="62"/>
                  </a:cubicBezTo>
                  <a:cubicBezTo>
                    <a:pt x="270" y="62"/>
                    <a:pt x="269" y="63"/>
                    <a:pt x="267" y="63"/>
                  </a:cubicBezTo>
                  <a:cubicBezTo>
                    <a:pt x="259" y="63"/>
                    <a:pt x="258" y="57"/>
                    <a:pt x="258" y="51"/>
                  </a:cubicBezTo>
                  <a:cubicBezTo>
                    <a:pt x="258" y="26"/>
                    <a:pt x="258" y="26"/>
                    <a:pt x="258" y="26"/>
                  </a:cubicBezTo>
                  <a:moveTo>
                    <a:pt x="309" y="70"/>
                  </a:moveTo>
                  <a:cubicBezTo>
                    <a:pt x="322" y="70"/>
                    <a:pt x="322" y="70"/>
                    <a:pt x="322" y="70"/>
                  </a:cubicBezTo>
                  <a:cubicBezTo>
                    <a:pt x="322" y="17"/>
                    <a:pt x="322" y="17"/>
                    <a:pt x="322" y="17"/>
                  </a:cubicBezTo>
                  <a:cubicBezTo>
                    <a:pt x="309" y="17"/>
                    <a:pt x="309" y="17"/>
                    <a:pt x="309" y="17"/>
                  </a:cubicBezTo>
                  <a:cubicBezTo>
                    <a:pt x="309" y="40"/>
                    <a:pt x="309" y="40"/>
                    <a:pt x="309" y="40"/>
                  </a:cubicBezTo>
                  <a:cubicBezTo>
                    <a:pt x="309" y="47"/>
                    <a:pt x="306" y="60"/>
                    <a:pt x="297" y="60"/>
                  </a:cubicBezTo>
                  <a:cubicBezTo>
                    <a:pt x="296" y="60"/>
                    <a:pt x="294" y="60"/>
                    <a:pt x="294" y="59"/>
                  </a:cubicBezTo>
                  <a:cubicBezTo>
                    <a:pt x="291" y="57"/>
                    <a:pt x="292" y="50"/>
                    <a:pt x="292" y="48"/>
                  </a:cubicBezTo>
                  <a:cubicBezTo>
                    <a:pt x="292" y="17"/>
                    <a:pt x="292" y="17"/>
                    <a:pt x="292" y="17"/>
                  </a:cubicBezTo>
                  <a:cubicBezTo>
                    <a:pt x="279" y="17"/>
                    <a:pt x="279" y="17"/>
                    <a:pt x="279" y="17"/>
                  </a:cubicBezTo>
                  <a:cubicBezTo>
                    <a:pt x="279" y="54"/>
                    <a:pt x="279" y="54"/>
                    <a:pt x="279" y="54"/>
                  </a:cubicBezTo>
                  <a:cubicBezTo>
                    <a:pt x="279" y="63"/>
                    <a:pt x="284" y="71"/>
                    <a:pt x="294" y="71"/>
                  </a:cubicBezTo>
                  <a:cubicBezTo>
                    <a:pt x="301" y="71"/>
                    <a:pt x="306" y="67"/>
                    <a:pt x="309" y="60"/>
                  </a:cubicBezTo>
                  <a:cubicBezTo>
                    <a:pt x="309" y="60"/>
                    <a:pt x="309" y="60"/>
                    <a:pt x="309" y="60"/>
                  </a:cubicBezTo>
                  <a:cubicBezTo>
                    <a:pt x="309" y="70"/>
                    <a:pt x="309" y="70"/>
                    <a:pt x="309" y="70"/>
                  </a:cubicBezTo>
                  <a:moveTo>
                    <a:pt x="342" y="47"/>
                  </a:moveTo>
                  <a:cubicBezTo>
                    <a:pt x="342" y="35"/>
                    <a:pt x="346" y="29"/>
                    <a:pt x="359" y="29"/>
                  </a:cubicBezTo>
                  <a:cubicBezTo>
                    <a:pt x="359" y="16"/>
                    <a:pt x="359" y="16"/>
                    <a:pt x="359" y="16"/>
                  </a:cubicBezTo>
                  <a:cubicBezTo>
                    <a:pt x="350" y="16"/>
                    <a:pt x="346" y="20"/>
                    <a:pt x="342" y="27"/>
                  </a:cubicBezTo>
                  <a:cubicBezTo>
                    <a:pt x="342" y="27"/>
                    <a:pt x="342" y="27"/>
                    <a:pt x="342" y="27"/>
                  </a:cubicBezTo>
                  <a:cubicBezTo>
                    <a:pt x="342" y="17"/>
                    <a:pt x="342" y="17"/>
                    <a:pt x="342" y="17"/>
                  </a:cubicBezTo>
                  <a:cubicBezTo>
                    <a:pt x="329" y="17"/>
                    <a:pt x="329" y="17"/>
                    <a:pt x="329" y="17"/>
                  </a:cubicBezTo>
                  <a:cubicBezTo>
                    <a:pt x="329" y="70"/>
                    <a:pt x="329" y="70"/>
                    <a:pt x="329" y="70"/>
                  </a:cubicBezTo>
                  <a:cubicBezTo>
                    <a:pt x="342" y="70"/>
                    <a:pt x="342" y="70"/>
                    <a:pt x="342" y="70"/>
                  </a:cubicBezTo>
                  <a:cubicBezTo>
                    <a:pt x="342" y="47"/>
                    <a:pt x="342" y="47"/>
                    <a:pt x="342" y="47"/>
                  </a:cubicBezTo>
                  <a:moveTo>
                    <a:pt x="392" y="33"/>
                  </a:moveTo>
                  <a:cubicBezTo>
                    <a:pt x="373" y="33"/>
                    <a:pt x="373" y="33"/>
                    <a:pt x="373" y="33"/>
                  </a:cubicBezTo>
                  <a:cubicBezTo>
                    <a:pt x="374" y="28"/>
                    <a:pt x="378" y="24"/>
                    <a:pt x="383" y="24"/>
                  </a:cubicBezTo>
                  <a:cubicBezTo>
                    <a:pt x="389" y="24"/>
                    <a:pt x="392" y="28"/>
                    <a:pt x="392" y="33"/>
                  </a:cubicBezTo>
                  <a:moveTo>
                    <a:pt x="404" y="41"/>
                  </a:moveTo>
                  <a:cubicBezTo>
                    <a:pt x="404" y="38"/>
                    <a:pt x="404" y="38"/>
                    <a:pt x="404" y="38"/>
                  </a:cubicBezTo>
                  <a:cubicBezTo>
                    <a:pt x="404" y="25"/>
                    <a:pt x="397" y="16"/>
                    <a:pt x="384" y="16"/>
                  </a:cubicBezTo>
                  <a:cubicBezTo>
                    <a:pt x="368" y="16"/>
                    <a:pt x="362" y="26"/>
                    <a:pt x="362" y="41"/>
                  </a:cubicBezTo>
                  <a:cubicBezTo>
                    <a:pt x="362" y="58"/>
                    <a:pt x="369" y="71"/>
                    <a:pt x="388" y="71"/>
                  </a:cubicBezTo>
                  <a:cubicBezTo>
                    <a:pt x="393" y="71"/>
                    <a:pt x="398" y="71"/>
                    <a:pt x="403" y="69"/>
                  </a:cubicBezTo>
                  <a:cubicBezTo>
                    <a:pt x="403" y="61"/>
                    <a:pt x="403" y="61"/>
                    <a:pt x="403" y="61"/>
                  </a:cubicBezTo>
                  <a:cubicBezTo>
                    <a:pt x="400" y="62"/>
                    <a:pt x="396" y="63"/>
                    <a:pt x="393" y="63"/>
                  </a:cubicBezTo>
                  <a:cubicBezTo>
                    <a:pt x="381" y="63"/>
                    <a:pt x="373" y="52"/>
                    <a:pt x="373" y="41"/>
                  </a:cubicBezTo>
                  <a:cubicBezTo>
                    <a:pt x="404" y="41"/>
                    <a:pt x="404" y="41"/>
                    <a:pt x="404" y="4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sp>
          <p:nvSpPr>
            <p:cNvPr id="73" name="Freeform 7"/>
            <p:cNvSpPr>
              <a:spLocks noEditPoints="1"/>
            </p:cNvSpPr>
            <p:nvPr/>
          </p:nvSpPr>
          <p:spPr bwMode="auto">
            <a:xfrm>
              <a:off x="2347913" y="4422775"/>
              <a:ext cx="1536700" cy="509588"/>
            </a:xfrm>
            <a:custGeom>
              <a:avLst/>
              <a:gdLst>
                <a:gd name="T0" fmla="*/ 211 w 410"/>
                <a:gd name="T1" fmla="*/ 104 h 136"/>
                <a:gd name="T2" fmla="*/ 196 w 410"/>
                <a:gd name="T3" fmla="*/ 115 h 136"/>
                <a:gd name="T4" fmla="*/ 197 w 410"/>
                <a:gd name="T5" fmla="*/ 60 h 136"/>
                <a:gd name="T6" fmla="*/ 211 w 410"/>
                <a:gd name="T7" fmla="*/ 71 h 136"/>
                <a:gd name="T8" fmla="*/ 217 w 410"/>
                <a:gd name="T9" fmla="*/ 38 h 136"/>
                <a:gd name="T10" fmla="*/ 211 w 410"/>
                <a:gd name="T11" fmla="*/ 114 h 136"/>
                <a:gd name="T12" fmla="*/ 185 w 410"/>
                <a:gd name="T13" fmla="*/ 88 h 136"/>
                <a:gd name="T14" fmla="*/ 211 w 410"/>
                <a:gd name="T15" fmla="*/ 88 h 136"/>
                <a:gd name="T16" fmla="*/ 232 w 410"/>
                <a:gd name="T17" fmla="*/ 47 h 136"/>
                <a:gd name="T18" fmla="*/ 240 w 410"/>
                <a:gd name="T19" fmla="*/ 38 h 136"/>
                <a:gd name="T20" fmla="*/ 232 w 410"/>
                <a:gd name="T21" fmla="*/ 47 h 136"/>
                <a:gd name="T22" fmla="*/ 233 w 410"/>
                <a:gd name="T23" fmla="*/ 61 h 136"/>
                <a:gd name="T24" fmla="*/ 239 w 410"/>
                <a:gd name="T25" fmla="*/ 114 h 136"/>
                <a:gd name="T26" fmla="*/ 266 w 410"/>
                <a:gd name="T27" fmla="*/ 136 h 136"/>
                <a:gd name="T28" fmla="*/ 252 w 410"/>
                <a:gd name="T29" fmla="*/ 129 h 136"/>
                <a:gd name="T30" fmla="*/ 282 w 410"/>
                <a:gd name="T31" fmla="*/ 113 h 136"/>
                <a:gd name="T32" fmla="*/ 282 w 410"/>
                <a:gd name="T33" fmla="*/ 103 h 136"/>
                <a:gd name="T34" fmla="*/ 249 w 410"/>
                <a:gd name="T35" fmla="*/ 88 h 136"/>
                <a:gd name="T36" fmla="*/ 282 w 410"/>
                <a:gd name="T37" fmla="*/ 71 h 136"/>
                <a:gd name="T38" fmla="*/ 282 w 410"/>
                <a:gd name="T39" fmla="*/ 61 h 136"/>
                <a:gd name="T40" fmla="*/ 288 w 410"/>
                <a:gd name="T41" fmla="*/ 113 h 136"/>
                <a:gd name="T42" fmla="*/ 268 w 410"/>
                <a:gd name="T43" fmla="*/ 66 h 136"/>
                <a:gd name="T44" fmla="*/ 268 w 410"/>
                <a:gd name="T45" fmla="*/ 109 h 136"/>
                <a:gd name="T46" fmla="*/ 268 w 410"/>
                <a:gd name="T47" fmla="*/ 66 h 136"/>
                <a:gd name="T48" fmla="*/ 303 w 410"/>
                <a:gd name="T49" fmla="*/ 38 h 136"/>
                <a:gd name="T50" fmla="*/ 311 w 410"/>
                <a:gd name="T51" fmla="*/ 47 h 136"/>
                <a:gd name="T52" fmla="*/ 304 w 410"/>
                <a:gd name="T53" fmla="*/ 114 h 136"/>
                <a:gd name="T54" fmla="*/ 310 w 410"/>
                <a:gd name="T55" fmla="*/ 61 h 136"/>
                <a:gd name="T56" fmla="*/ 304 w 410"/>
                <a:gd name="T57" fmla="*/ 114 h 136"/>
                <a:gd name="T58" fmla="*/ 330 w 410"/>
                <a:gd name="T59" fmla="*/ 102 h 136"/>
                <a:gd name="T60" fmla="*/ 322 w 410"/>
                <a:gd name="T61" fmla="*/ 67 h 136"/>
                <a:gd name="T62" fmla="*/ 330 w 410"/>
                <a:gd name="T63" fmla="*/ 61 h 136"/>
                <a:gd name="T64" fmla="*/ 335 w 410"/>
                <a:gd name="T65" fmla="*/ 46 h 136"/>
                <a:gd name="T66" fmla="*/ 350 w 410"/>
                <a:gd name="T67" fmla="*/ 61 h 136"/>
                <a:gd name="T68" fmla="*/ 335 w 410"/>
                <a:gd name="T69" fmla="*/ 67 h 136"/>
                <a:gd name="T70" fmla="*/ 344 w 410"/>
                <a:gd name="T71" fmla="*/ 110 h 136"/>
                <a:gd name="T72" fmla="*/ 350 w 410"/>
                <a:gd name="T73" fmla="*/ 115 h 136"/>
                <a:gd name="T74" fmla="*/ 384 w 410"/>
                <a:gd name="T75" fmla="*/ 114 h 136"/>
                <a:gd name="T76" fmla="*/ 384 w 410"/>
                <a:gd name="T77" fmla="*/ 107 h 136"/>
                <a:gd name="T78" fmla="*/ 354 w 410"/>
                <a:gd name="T79" fmla="*/ 101 h 136"/>
                <a:gd name="T80" fmla="*/ 373 w 410"/>
                <a:gd name="T81" fmla="*/ 66 h 136"/>
                <a:gd name="T82" fmla="*/ 355 w 410"/>
                <a:gd name="T83" fmla="*/ 74 h 136"/>
                <a:gd name="T84" fmla="*/ 390 w 410"/>
                <a:gd name="T85" fmla="*/ 78 h 136"/>
                <a:gd name="T86" fmla="*/ 384 w 410"/>
                <a:gd name="T87" fmla="*/ 114 h 136"/>
                <a:gd name="T88" fmla="*/ 361 w 410"/>
                <a:gd name="T89" fmla="*/ 101 h 136"/>
                <a:gd name="T90" fmla="*/ 382 w 410"/>
                <a:gd name="T91" fmla="*/ 101 h 136"/>
                <a:gd name="T92" fmla="*/ 379 w 410"/>
                <a:gd name="T93" fmla="*/ 90 h 136"/>
                <a:gd name="T94" fmla="*/ 404 w 410"/>
                <a:gd name="T95" fmla="*/ 38 h 136"/>
                <a:gd name="T96" fmla="*/ 410 w 410"/>
                <a:gd name="T97" fmla="*/ 114 h 136"/>
                <a:gd name="T98" fmla="*/ 0 w 410"/>
                <a:gd name="T99" fmla="*/ 0 h 136"/>
                <a:gd name="T100" fmla="*/ 28 w 410"/>
                <a:gd name="T101" fmla="*/ 19 h 136"/>
                <a:gd name="T102" fmla="*/ 0 w 410"/>
                <a:gd name="T103" fmla="*/ 39 h 136"/>
                <a:gd name="T104" fmla="*/ 38 w 410"/>
                <a:gd name="T105" fmla="*/ 1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0" h="136">
                  <a:moveTo>
                    <a:pt x="211" y="114"/>
                  </a:moveTo>
                  <a:cubicBezTo>
                    <a:pt x="211" y="104"/>
                    <a:pt x="211" y="104"/>
                    <a:pt x="211" y="104"/>
                  </a:cubicBezTo>
                  <a:cubicBezTo>
                    <a:pt x="211" y="104"/>
                    <a:pt x="211" y="104"/>
                    <a:pt x="211" y="104"/>
                  </a:cubicBezTo>
                  <a:cubicBezTo>
                    <a:pt x="209" y="111"/>
                    <a:pt x="203" y="115"/>
                    <a:pt x="196" y="115"/>
                  </a:cubicBezTo>
                  <a:cubicBezTo>
                    <a:pt x="181" y="115"/>
                    <a:pt x="178" y="100"/>
                    <a:pt x="178" y="88"/>
                  </a:cubicBezTo>
                  <a:cubicBezTo>
                    <a:pt x="178" y="76"/>
                    <a:pt x="182" y="60"/>
                    <a:pt x="197" y="60"/>
                  </a:cubicBezTo>
                  <a:cubicBezTo>
                    <a:pt x="204" y="60"/>
                    <a:pt x="209" y="65"/>
                    <a:pt x="211" y="71"/>
                  </a:cubicBezTo>
                  <a:cubicBezTo>
                    <a:pt x="211" y="71"/>
                    <a:pt x="211" y="71"/>
                    <a:pt x="211" y="71"/>
                  </a:cubicBezTo>
                  <a:cubicBezTo>
                    <a:pt x="211" y="38"/>
                    <a:pt x="211" y="38"/>
                    <a:pt x="211" y="38"/>
                  </a:cubicBezTo>
                  <a:cubicBezTo>
                    <a:pt x="217" y="38"/>
                    <a:pt x="217" y="38"/>
                    <a:pt x="217" y="38"/>
                  </a:cubicBezTo>
                  <a:cubicBezTo>
                    <a:pt x="217" y="114"/>
                    <a:pt x="217" y="114"/>
                    <a:pt x="217" y="114"/>
                  </a:cubicBezTo>
                  <a:lnTo>
                    <a:pt x="211" y="114"/>
                  </a:lnTo>
                  <a:close/>
                  <a:moveTo>
                    <a:pt x="197" y="66"/>
                  </a:moveTo>
                  <a:cubicBezTo>
                    <a:pt x="187" y="66"/>
                    <a:pt x="185" y="81"/>
                    <a:pt x="185" y="88"/>
                  </a:cubicBezTo>
                  <a:cubicBezTo>
                    <a:pt x="185" y="97"/>
                    <a:pt x="185" y="110"/>
                    <a:pt x="197" y="110"/>
                  </a:cubicBezTo>
                  <a:cubicBezTo>
                    <a:pt x="207" y="110"/>
                    <a:pt x="211" y="97"/>
                    <a:pt x="211" y="88"/>
                  </a:cubicBezTo>
                  <a:cubicBezTo>
                    <a:pt x="211" y="79"/>
                    <a:pt x="208" y="66"/>
                    <a:pt x="197" y="66"/>
                  </a:cubicBezTo>
                  <a:close/>
                  <a:moveTo>
                    <a:pt x="232" y="47"/>
                  </a:moveTo>
                  <a:cubicBezTo>
                    <a:pt x="232" y="38"/>
                    <a:pt x="232" y="38"/>
                    <a:pt x="232" y="38"/>
                  </a:cubicBezTo>
                  <a:cubicBezTo>
                    <a:pt x="240" y="38"/>
                    <a:pt x="240" y="38"/>
                    <a:pt x="240" y="38"/>
                  </a:cubicBezTo>
                  <a:cubicBezTo>
                    <a:pt x="240" y="47"/>
                    <a:pt x="240" y="47"/>
                    <a:pt x="240" y="47"/>
                  </a:cubicBezTo>
                  <a:lnTo>
                    <a:pt x="232" y="47"/>
                  </a:lnTo>
                  <a:close/>
                  <a:moveTo>
                    <a:pt x="233" y="114"/>
                  </a:moveTo>
                  <a:cubicBezTo>
                    <a:pt x="233" y="61"/>
                    <a:pt x="233" y="61"/>
                    <a:pt x="233" y="61"/>
                  </a:cubicBezTo>
                  <a:cubicBezTo>
                    <a:pt x="239" y="61"/>
                    <a:pt x="239" y="61"/>
                    <a:pt x="239" y="61"/>
                  </a:cubicBezTo>
                  <a:cubicBezTo>
                    <a:pt x="239" y="114"/>
                    <a:pt x="239" y="114"/>
                    <a:pt x="239" y="114"/>
                  </a:cubicBezTo>
                  <a:lnTo>
                    <a:pt x="233" y="114"/>
                  </a:lnTo>
                  <a:close/>
                  <a:moveTo>
                    <a:pt x="266" y="136"/>
                  </a:moveTo>
                  <a:cubicBezTo>
                    <a:pt x="261" y="136"/>
                    <a:pt x="257" y="135"/>
                    <a:pt x="252" y="134"/>
                  </a:cubicBezTo>
                  <a:cubicBezTo>
                    <a:pt x="252" y="129"/>
                    <a:pt x="252" y="129"/>
                    <a:pt x="252" y="129"/>
                  </a:cubicBezTo>
                  <a:cubicBezTo>
                    <a:pt x="256" y="130"/>
                    <a:pt x="260" y="131"/>
                    <a:pt x="264" y="131"/>
                  </a:cubicBezTo>
                  <a:cubicBezTo>
                    <a:pt x="277" y="131"/>
                    <a:pt x="282" y="126"/>
                    <a:pt x="282" y="113"/>
                  </a:cubicBezTo>
                  <a:cubicBezTo>
                    <a:pt x="282" y="103"/>
                    <a:pt x="282" y="103"/>
                    <a:pt x="282" y="103"/>
                  </a:cubicBezTo>
                  <a:cubicBezTo>
                    <a:pt x="282" y="103"/>
                    <a:pt x="282" y="103"/>
                    <a:pt x="282" y="103"/>
                  </a:cubicBezTo>
                  <a:cubicBezTo>
                    <a:pt x="280" y="110"/>
                    <a:pt x="275" y="114"/>
                    <a:pt x="268" y="114"/>
                  </a:cubicBezTo>
                  <a:cubicBezTo>
                    <a:pt x="252" y="114"/>
                    <a:pt x="249" y="100"/>
                    <a:pt x="249" y="88"/>
                  </a:cubicBezTo>
                  <a:cubicBezTo>
                    <a:pt x="249" y="76"/>
                    <a:pt x="253" y="60"/>
                    <a:pt x="267" y="60"/>
                  </a:cubicBezTo>
                  <a:cubicBezTo>
                    <a:pt x="275" y="60"/>
                    <a:pt x="280" y="64"/>
                    <a:pt x="282" y="71"/>
                  </a:cubicBezTo>
                  <a:cubicBezTo>
                    <a:pt x="282" y="71"/>
                    <a:pt x="282" y="71"/>
                    <a:pt x="282" y="71"/>
                  </a:cubicBezTo>
                  <a:cubicBezTo>
                    <a:pt x="282" y="61"/>
                    <a:pt x="282" y="61"/>
                    <a:pt x="282" y="61"/>
                  </a:cubicBezTo>
                  <a:cubicBezTo>
                    <a:pt x="288" y="61"/>
                    <a:pt x="288" y="61"/>
                    <a:pt x="288" y="61"/>
                  </a:cubicBezTo>
                  <a:cubicBezTo>
                    <a:pt x="288" y="113"/>
                    <a:pt x="288" y="113"/>
                    <a:pt x="288" y="113"/>
                  </a:cubicBezTo>
                  <a:cubicBezTo>
                    <a:pt x="288" y="127"/>
                    <a:pt x="281" y="136"/>
                    <a:pt x="266" y="136"/>
                  </a:cubicBezTo>
                  <a:close/>
                  <a:moveTo>
                    <a:pt x="268" y="66"/>
                  </a:moveTo>
                  <a:cubicBezTo>
                    <a:pt x="258" y="66"/>
                    <a:pt x="256" y="81"/>
                    <a:pt x="256" y="89"/>
                  </a:cubicBezTo>
                  <a:cubicBezTo>
                    <a:pt x="256" y="97"/>
                    <a:pt x="257" y="109"/>
                    <a:pt x="268" y="109"/>
                  </a:cubicBezTo>
                  <a:cubicBezTo>
                    <a:pt x="278" y="109"/>
                    <a:pt x="282" y="96"/>
                    <a:pt x="282" y="87"/>
                  </a:cubicBezTo>
                  <a:cubicBezTo>
                    <a:pt x="282" y="79"/>
                    <a:pt x="278" y="66"/>
                    <a:pt x="268" y="66"/>
                  </a:cubicBezTo>
                  <a:close/>
                  <a:moveTo>
                    <a:pt x="303" y="47"/>
                  </a:moveTo>
                  <a:cubicBezTo>
                    <a:pt x="303" y="38"/>
                    <a:pt x="303" y="38"/>
                    <a:pt x="303" y="38"/>
                  </a:cubicBezTo>
                  <a:cubicBezTo>
                    <a:pt x="311" y="38"/>
                    <a:pt x="311" y="38"/>
                    <a:pt x="311" y="38"/>
                  </a:cubicBezTo>
                  <a:cubicBezTo>
                    <a:pt x="311" y="47"/>
                    <a:pt x="311" y="47"/>
                    <a:pt x="311" y="47"/>
                  </a:cubicBezTo>
                  <a:lnTo>
                    <a:pt x="303" y="47"/>
                  </a:lnTo>
                  <a:close/>
                  <a:moveTo>
                    <a:pt x="304" y="114"/>
                  </a:moveTo>
                  <a:cubicBezTo>
                    <a:pt x="304" y="61"/>
                    <a:pt x="304" y="61"/>
                    <a:pt x="304" y="61"/>
                  </a:cubicBezTo>
                  <a:cubicBezTo>
                    <a:pt x="310" y="61"/>
                    <a:pt x="310" y="61"/>
                    <a:pt x="310" y="61"/>
                  </a:cubicBezTo>
                  <a:cubicBezTo>
                    <a:pt x="310" y="114"/>
                    <a:pt x="310" y="114"/>
                    <a:pt x="310" y="114"/>
                  </a:cubicBezTo>
                  <a:lnTo>
                    <a:pt x="304" y="114"/>
                  </a:lnTo>
                  <a:close/>
                  <a:moveTo>
                    <a:pt x="344" y="115"/>
                  </a:moveTo>
                  <a:cubicBezTo>
                    <a:pt x="335" y="115"/>
                    <a:pt x="330" y="112"/>
                    <a:pt x="330" y="102"/>
                  </a:cubicBezTo>
                  <a:cubicBezTo>
                    <a:pt x="330" y="67"/>
                    <a:pt x="330" y="67"/>
                    <a:pt x="330" y="67"/>
                  </a:cubicBezTo>
                  <a:cubicBezTo>
                    <a:pt x="322" y="67"/>
                    <a:pt x="322" y="67"/>
                    <a:pt x="322" y="67"/>
                  </a:cubicBezTo>
                  <a:cubicBezTo>
                    <a:pt x="322" y="61"/>
                    <a:pt x="322" y="61"/>
                    <a:pt x="322" y="61"/>
                  </a:cubicBezTo>
                  <a:cubicBezTo>
                    <a:pt x="330" y="61"/>
                    <a:pt x="330" y="61"/>
                    <a:pt x="330" y="61"/>
                  </a:cubicBezTo>
                  <a:cubicBezTo>
                    <a:pt x="330" y="49"/>
                    <a:pt x="330" y="49"/>
                    <a:pt x="330" y="49"/>
                  </a:cubicBezTo>
                  <a:cubicBezTo>
                    <a:pt x="335" y="46"/>
                    <a:pt x="335" y="46"/>
                    <a:pt x="335" y="46"/>
                  </a:cubicBezTo>
                  <a:cubicBezTo>
                    <a:pt x="335" y="61"/>
                    <a:pt x="335" y="61"/>
                    <a:pt x="335" y="61"/>
                  </a:cubicBezTo>
                  <a:cubicBezTo>
                    <a:pt x="350" y="61"/>
                    <a:pt x="350" y="61"/>
                    <a:pt x="350" y="61"/>
                  </a:cubicBezTo>
                  <a:cubicBezTo>
                    <a:pt x="350" y="67"/>
                    <a:pt x="350" y="67"/>
                    <a:pt x="350" y="67"/>
                  </a:cubicBezTo>
                  <a:cubicBezTo>
                    <a:pt x="335" y="67"/>
                    <a:pt x="335" y="67"/>
                    <a:pt x="335" y="67"/>
                  </a:cubicBezTo>
                  <a:cubicBezTo>
                    <a:pt x="335" y="101"/>
                    <a:pt x="335" y="101"/>
                    <a:pt x="335" y="101"/>
                  </a:cubicBezTo>
                  <a:cubicBezTo>
                    <a:pt x="335" y="107"/>
                    <a:pt x="338" y="110"/>
                    <a:pt x="344" y="110"/>
                  </a:cubicBezTo>
                  <a:cubicBezTo>
                    <a:pt x="346" y="110"/>
                    <a:pt x="347" y="110"/>
                    <a:pt x="350" y="109"/>
                  </a:cubicBezTo>
                  <a:cubicBezTo>
                    <a:pt x="350" y="115"/>
                    <a:pt x="350" y="115"/>
                    <a:pt x="350" y="115"/>
                  </a:cubicBezTo>
                  <a:cubicBezTo>
                    <a:pt x="348" y="115"/>
                    <a:pt x="346" y="115"/>
                    <a:pt x="344" y="115"/>
                  </a:cubicBezTo>
                  <a:close/>
                  <a:moveTo>
                    <a:pt x="384" y="114"/>
                  </a:moveTo>
                  <a:cubicBezTo>
                    <a:pt x="384" y="107"/>
                    <a:pt x="384" y="107"/>
                    <a:pt x="384" y="107"/>
                  </a:cubicBezTo>
                  <a:cubicBezTo>
                    <a:pt x="384" y="107"/>
                    <a:pt x="384" y="107"/>
                    <a:pt x="384" y="107"/>
                  </a:cubicBezTo>
                  <a:cubicBezTo>
                    <a:pt x="380" y="112"/>
                    <a:pt x="375" y="115"/>
                    <a:pt x="368" y="115"/>
                  </a:cubicBezTo>
                  <a:cubicBezTo>
                    <a:pt x="359" y="115"/>
                    <a:pt x="354" y="109"/>
                    <a:pt x="354" y="101"/>
                  </a:cubicBezTo>
                  <a:cubicBezTo>
                    <a:pt x="354" y="86"/>
                    <a:pt x="373" y="85"/>
                    <a:pt x="384" y="84"/>
                  </a:cubicBezTo>
                  <a:cubicBezTo>
                    <a:pt x="384" y="75"/>
                    <a:pt x="385" y="66"/>
                    <a:pt x="373" y="66"/>
                  </a:cubicBezTo>
                  <a:cubicBezTo>
                    <a:pt x="367" y="66"/>
                    <a:pt x="363" y="68"/>
                    <a:pt x="362" y="74"/>
                  </a:cubicBezTo>
                  <a:cubicBezTo>
                    <a:pt x="355" y="74"/>
                    <a:pt x="355" y="74"/>
                    <a:pt x="355" y="74"/>
                  </a:cubicBezTo>
                  <a:cubicBezTo>
                    <a:pt x="355" y="64"/>
                    <a:pt x="365" y="60"/>
                    <a:pt x="373" y="60"/>
                  </a:cubicBezTo>
                  <a:cubicBezTo>
                    <a:pt x="386" y="60"/>
                    <a:pt x="390" y="66"/>
                    <a:pt x="390" y="78"/>
                  </a:cubicBezTo>
                  <a:cubicBezTo>
                    <a:pt x="390" y="114"/>
                    <a:pt x="390" y="114"/>
                    <a:pt x="390" y="114"/>
                  </a:cubicBezTo>
                  <a:lnTo>
                    <a:pt x="384" y="114"/>
                  </a:lnTo>
                  <a:close/>
                  <a:moveTo>
                    <a:pt x="379" y="90"/>
                  </a:moveTo>
                  <a:cubicBezTo>
                    <a:pt x="371" y="90"/>
                    <a:pt x="361" y="92"/>
                    <a:pt x="361" y="101"/>
                  </a:cubicBezTo>
                  <a:cubicBezTo>
                    <a:pt x="361" y="106"/>
                    <a:pt x="365" y="109"/>
                    <a:pt x="369" y="109"/>
                  </a:cubicBezTo>
                  <a:cubicBezTo>
                    <a:pt x="374" y="109"/>
                    <a:pt x="379" y="106"/>
                    <a:pt x="382" y="101"/>
                  </a:cubicBezTo>
                  <a:cubicBezTo>
                    <a:pt x="384" y="98"/>
                    <a:pt x="384" y="94"/>
                    <a:pt x="384" y="90"/>
                  </a:cubicBezTo>
                  <a:lnTo>
                    <a:pt x="379" y="90"/>
                  </a:lnTo>
                  <a:close/>
                  <a:moveTo>
                    <a:pt x="404" y="114"/>
                  </a:moveTo>
                  <a:cubicBezTo>
                    <a:pt x="404" y="38"/>
                    <a:pt x="404" y="38"/>
                    <a:pt x="404" y="38"/>
                  </a:cubicBezTo>
                  <a:cubicBezTo>
                    <a:pt x="410" y="38"/>
                    <a:pt x="410" y="38"/>
                    <a:pt x="410" y="38"/>
                  </a:cubicBezTo>
                  <a:cubicBezTo>
                    <a:pt x="410" y="114"/>
                    <a:pt x="410" y="114"/>
                    <a:pt x="410" y="114"/>
                  </a:cubicBezTo>
                  <a:lnTo>
                    <a:pt x="404" y="114"/>
                  </a:lnTo>
                  <a:close/>
                  <a:moveTo>
                    <a:pt x="0" y="0"/>
                  </a:moveTo>
                  <a:cubicBezTo>
                    <a:pt x="0" y="8"/>
                    <a:pt x="0" y="8"/>
                    <a:pt x="0" y="8"/>
                  </a:cubicBezTo>
                  <a:cubicBezTo>
                    <a:pt x="0" y="8"/>
                    <a:pt x="24" y="18"/>
                    <a:pt x="28" y="19"/>
                  </a:cubicBezTo>
                  <a:cubicBezTo>
                    <a:pt x="24" y="21"/>
                    <a:pt x="0" y="30"/>
                    <a:pt x="0" y="30"/>
                  </a:cubicBezTo>
                  <a:cubicBezTo>
                    <a:pt x="0" y="39"/>
                    <a:pt x="0" y="39"/>
                    <a:pt x="0" y="39"/>
                  </a:cubicBezTo>
                  <a:cubicBezTo>
                    <a:pt x="38" y="23"/>
                    <a:pt x="38" y="23"/>
                    <a:pt x="38" y="23"/>
                  </a:cubicBezTo>
                  <a:cubicBezTo>
                    <a:pt x="38" y="15"/>
                    <a:pt x="38" y="15"/>
                    <a:pt x="38" y="15"/>
                  </a:cubicBezTo>
                  <a:cubicBezTo>
                    <a:pt x="0" y="0"/>
                    <a:pt x="0" y="0"/>
                    <a:pt x="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351">
                <a:solidFill>
                  <a:srgbClr val="000000"/>
                </a:solidFill>
                <a:latin typeface="Arial"/>
              </a:endParaRPr>
            </a:p>
          </p:txBody>
        </p:sp>
      </p:grpSp>
    </p:spTree>
    <p:extLst>
      <p:ext uri="{BB962C8B-B14F-4D97-AF65-F5344CB8AC3E}">
        <p14:creationId xmlns:p14="http://schemas.microsoft.com/office/powerpoint/2010/main" val="281732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4055553850"/>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45420"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6F420F4A-0ADD-44D8-8EE7-F57B06B01354}"/>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6" name="Immagine 25"/>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 y="-1586"/>
            <a:ext cx="12190412" cy="686910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157478481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46444" name="think-cell スライド" r:id="rId4" imgW="498" imgH="499" progId="TCLayout.ActiveDocument.1">
                  <p:embed/>
                </p:oleObj>
              </mc:Choice>
              <mc:Fallback>
                <p:oleObj name="think-cell スライド" r:id="rId4" imgW="498" imgH="499" progId="TCLayout.ActiveDocument.1">
                  <p:embed/>
                  <p:pic>
                    <p:nvPicPr>
                      <p:cNvPr id="7" name="Object 6" hidden="1"/>
                      <p:cNvPicPr/>
                      <p:nvPr/>
                    </p:nvPicPr>
                    <p:blipFill>
                      <a:blip r:embed="rId5"/>
                      <a:stretch>
                        <a:fillRect/>
                      </a:stretch>
                    </p:blipFill>
                    <p:spPr>
                      <a:xfrm>
                        <a:off x="1589" y="1588"/>
                        <a:ext cx="1587" cy="1587"/>
                      </a:xfrm>
                      <a:prstGeom prst="rect">
                        <a:avLst/>
                      </a:prstGeom>
                    </p:spPr>
                  </p:pic>
                </p:oleObj>
              </mc:Fallback>
            </mc:AlternateContent>
          </a:graphicData>
        </a:graphic>
      </p:graphicFrame>
      <p:pic>
        <p:nvPicPr>
          <p:cNvPr id="6" name="Picture 2" descr="https://images.unsplash.com/photo-1449024540548-94f5d5a59230?crop=entropy&amp;dpr=1.5&amp;fit=crop&amp;fm=jpg&amp;h=850&amp;ixjsv=2.1.0&amp;ixlib=rb-0.3.5&amp;q=66&amp;w=1450"/>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1" y="0"/>
            <a:ext cx="12190412" cy="68548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19264223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8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5" name="Footer Placeholder 4"/>
          <p:cNvSpPr>
            <a:spLocks noGrp="1"/>
          </p:cNvSpPr>
          <p:nvPr>
            <p:ph type="ftr" sz="quarter" idx="11"/>
          </p:nvPr>
        </p:nvSpPr>
        <p:spPr/>
        <p:txBody>
          <a:bodyPr/>
          <a:lstStyle/>
          <a:p>
            <a:r>
              <a:rPr lang="en-AU">
                <a:solidFill>
                  <a:srgbClr val="FFFFFF">
                    <a:alpha val="50000"/>
                  </a:srgbClr>
                </a:solidFill>
              </a:rPr>
              <a:t>Copyright © 2017  Accenture. All rights reserved. Accenture Confidential Information    |</a:t>
            </a:r>
          </a:p>
        </p:txBody>
      </p:sp>
    </p:spTree>
    <p:extLst>
      <p:ext uri="{BB962C8B-B14F-4D97-AF65-F5344CB8AC3E}">
        <p14:creationId xmlns:p14="http://schemas.microsoft.com/office/powerpoint/2010/main" val="97020044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6_Title and Content 2">
    <p:bg>
      <p:bgPr>
        <a:blipFill rotWithShape="1">
          <a:blip r:embed="rId5"/>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76813091"/>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48492" name="think-cell スライド" r:id="rId6" imgW="498" imgH="499" progId="TCLayout.ActiveDocument.1">
                  <p:embed/>
                </p:oleObj>
              </mc:Choice>
              <mc:Fallback>
                <p:oleObj name="think-cell スライド" r:id="rId6" imgW="498" imgH="499" progId="TCLayout.ActiveDocument.1">
                  <p:embed/>
                  <p:pic>
                    <p:nvPicPr>
                      <p:cNvPr id="2" name="Object 1" hidden="1"/>
                      <p:cNvPicPr/>
                      <p:nvPr/>
                    </p:nvPicPr>
                    <p:blipFill>
                      <a:blip r:embed="rId7"/>
                      <a:stretch>
                        <a:fillRect/>
                      </a:stretch>
                    </p:blipFill>
                    <p:spPr>
                      <a:xfrm>
                        <a:off x="1589" y="1588"/>
                        <a:ext cx="1587" cy="1587"/>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DC6908F6-CC1D-4F36-A779-2066BF2C2A53}"/>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997" b="0" i="0" baseline="0">
              <a:latin typeface="Arial Black" panose="020B0A04020102020204" pitchFamily="34" charset="0"/>
              <a:sym typeface="Arial Black" panose="020B0A04020102020204" pitchFamily="34" charset="0"/>
            </a:endParaRPr>
          </a:p>
        </p:txBody>
      </p:sp>
      <p:sp>
        <p:nvSpPr>
          <p:cNvPr id="5" name="Title 1"/>
          <p:cNvSpPr>
            <a:spLocks noGrp="1"/>
          </p:cNvSpPr>
          <p:nvPr>
            <p:ph type="title" hasCustomPrompt="1"/>
          </p:nvPr>
        </p:nvSpPr>
        <p:spPr>
          <a:xfrm>
            <a:off x="507007" y="321733"/>
            <a:ext cx="11183278" cy="839568"/>
          </a:xfrm>
        </p:spPr>
        <p:txBody>
          <a:bodyPr/>
          <a:lstStyle>
            <a:lvl1pPr>
              <a:defRPr sz="3997">
                <a:solidFill>
                  <a:srgbClr val="FFFFFF"/>
                </a:solidFill>
                <a:latin typeface="Arial Black"/>
                <a:cs typeface="Arial Black"/>
              </a:defRPr>
            </a:lvl1pPr>
          </a:lstStyle>
          <a:p>
            <a:r>
              <a:rPr lang="en-US"/>
              <a:t>CLICK TO EDIT MASTER TITLE STYLE</a:t>
            </a:r>
            <a:endParaRPr lang="en-GB"/>
          </a:p>
        </p:txBody>
      </p:sp>
      <p:sp>
        <p:nvSpPr>
          <p:cNvPr id="6" name="Text Placeholder 8"/>
          <p:cNvSpPr>
            <a:spLocks noGrp="1"/>
          </p:cNvSpPr>
          <p:nvPr>
            <p:ph type="body" sz="quarter" idx="12"/>
          </p:nvPr>
        </p:nvSpPr>
        <p:spPr>
          <a:xfrm>
            <a:off x="507008" y="1427164"/>
            <a:ext cx="11183278" cy="4668837"/>
          </a:xfrm>
          <a:prstGeom prst="rect">
            <a:avLst/>
          </a:prstGeom>
        </p:spPr>
        <p:txBody>
          <a:bodyPr/>
          <a:lstStyle>
            <a:lvl1pPr marL="0" indent="0">
              <a:buNone/>
              <a:defRPr sz="2665" b="0">
                <a:solidFill>
                  <a:schemeClr val="bg1"/>
                </a:solidFill>
                <a:latin typeface="Arial Black"/>
                <a:cs typeface="Arial Black"/>
              </a:defRPr>
            </a:lvl1pPr>
            <a:lvl2pPr>
              <a:defRPr sz="2399">
                <a:solidFill>
                  <a:schemeClr val="bg1"/>
                </a:solidFill>
                <a:latin typeface="Arial Black"/>
                <a:cs typeface="Arial Black"/>
              </a:defRPr>
            </a:lvl2pPr>
            <a:lvl3pPr>
              <a:defRPr sz="2132">
                <a:solidFill>
                  <a:schemeClr val="bg1"/>
                </a:solidFill>
                <a:latin typeface="Arial Black"/>
                <a:cs typeface="Arial Black"/>
              </a:defRPr>
            </a:lvl3pPr>
            <a:lvl4pPr>
              <a:defRPr sz="1866">
                <a:solidFill>
                  <a:schemeClr val="bg1"/>
                </a:solidFill>
                <a:latin typeface="Arial Black"/>
                <a:cs typeface="Arial Black"/>
              </a:defRPr>
            </a:lvl4pPr>
            <a:lvl5pPr>
              <a:defRPr sz="1866">
                <a:solidFill>
                  <a:schemeClr val="bg1"/>
                </a:solidFill>
                <a:latin typeface="Arial Black"/>
                <a:cs typeface="Arial Blac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Slide Number Placeholder 2"/>
          <p:cNvSpPr>
            <a:spLocks noGrp="1"/>
          </p:cNvSpPr>
          <p:nvPr>
            <p:ph type="sldNum" sz="quarter" idx="10"/>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9" name="Footer Placeholder 4"/>
          <p:cNvSpPr>
            <a:spLocks noGrp="1"/>
          </p:cNvSpPr>
          <p:nvPr>
            <p:ph type="ftr" sz="quarter" idx="11"/>
          </p:nvPr>
        </p:nvSpPr>
        <p:spPr>
          <a:xfrm>
            <a:off x="7493846" y="6537399"/>
            <a:ext cx="4140877" cy="161962"/>
          </a:xfrm>
        </p:spPr>
        <p:txBody>
          <a:bodyPr/>
          <a:lstStyle/>
          <a:p>
            <a:r>
              <a:rPr lang="en-AU">
                <a:solidFill>
                  <a:srgbClr val="FFFFFF">
                    <a:alpha val="50000"/>
                  </a:srgbClr>
                </a:solidFill>
              </a:rPr>
              <a:t>Copyright © 2017  Accenture. All rights reserved. Accenture Confidential Information    |</a:t>
            </a:r>
          </a:p>
        </p:txBody>
      </p:sp>
    </p:spTree>
    <p:extLst>
      <p:ext uri="{BB962C8B-B14F-4D97-AF65-F5344CB8AC3E}">
        <p14:creationId xmlns:p14="http://schemas.microsoft.com/office/powerpoint/2010/main" val="3556282840"/>
      </p:ext>
    </p:extLst>
  </p:cSld>
  <p:clrMapOvr>
    <a:overrideClrMapping bg1="lt1" tx1="dk1" bg2="lt2" tx2="dk2" accent1="accent1" accent2="accent2" accent3="accent3" accent4="accent4" accent5="accent5" accent6="accent6" hlink="hlink" folHlink="folHlink"/>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419"/>
            <a:ext cx="12187237" cy="6856269"/>
          </a:xfrm>
          <a:prstGeom prst="rect">
            <a:avLst/>
          </a:prstGeom>
        </p:spPr>
      </p:pic>
      <p:sp>
        <p:nvSpPr>
          <p:cNvPr id="8" name="Slide Number Placeholder 2"/>
          <p:cNvSpPr>
            <a:spLocks noGrp="1"/>
          </p:cNvSpPr>
          <p:nvPr>
            <p:ph type="sldNum" sz="quarter" idx="10"/>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9" name="Footer Placeholder 4"/>
          <p:cNvSpPr>
            <a:spLocks noGrp="1"/>
          </p:cNvSpPr>
          <p:nvPr>
            <p:ph type="ftr" sz="quarter" idx="11"/>
          </p:nvPr>
        </p:nvSpPr>
        <p:spPr>
          <a:xfrm>
            <a:off x="7493846" y="6537399"/>
            <a:ext cx="4140877" cy="161962"/>
          </a:xfrm>
        </p:spPr>
        <p:txBody>
          <a:bodyPr/>
          <a:lstStyle/>
          <a:p>
            <a:r>
              <a:rPr lang="en-AU">
                <a:solidFill>
                  <a:srgbClr val="FFFFFF">
                    <a:alpha val="50000"/>
                  </a:srgbClr>
                </a:solidFill>
              </a:rPr>
              <a:t>Copyright © 2017  Accenture. All rights reserved. Accenture Confidential Information    |</a:t>
            </a:r>
          </a:p>
        </p:txBody>
      </p:sp>
      <p:sp>
        <p:nvSpPr>
          <p:cNvPr id="10" name="Title 1"/>
          <p:cNvSpPr>
            <a:spLocks noGrp="1"/>
          </p:cNvSpPr>
          <p:nvPr>
            <p:ph type="title"/>
          </p:nvPr>
        </p:nvSpPr>
        <p:spPr>
          <a:xfrm>
            <a:off x="355646" y="554272"/>
            <a:ext cx="11471094" cy="543475"/>
          </a:xfrm>
        </p:spPr>
        <p:txBody>
          <a:bodyPr/>
          <a:lstStyle/>
          <a:p>
            <a:r>
              <a:rPr lang="en-US"/>
              <a:t>Click to edit Master title style</a:t>
            </a:r>
          </a:p>
        </p:txBody>
      </p:sp>
      <p:sp>
        <p:nvSpPr>
          <p:cNvPr id="11"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3747433371"/>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40_Title&amp;Subtitle_IBlu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54775257"/>
              </p:ext>
            </p:ext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150540" name="think-cell スライド" r:id="rId5" imgW="592" imgH="595" progId="TCLayout.ActiveDocument.1">
                  <p:embed/>
                </p:oleObj>
              </mc:Choice>
              <mc:Fallback>
                <p:oleObj name="think-cell スライド" r:id="rId5" imgW="592" imgH="595" progId="TCLayout.ActiveDocument.1">
                  <p:embed/>
                  <p:pic>
                    <p:nvPicPr>
                      <p:cNvPr id="2" name="Objec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C8A16A1C-C2B7-4F0B-B46E-3852093B9F2E}"/>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GB"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12" name="Picture 11"/>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auto">
          <a:xfrm>
            <a:off x="3049" y="2134"/>
            <a:ext cx="12182729" cy="6853734"/>
          </a:xfrm>
          <a:prstGeom prst="rect">
            <a:avLst/>
          </a:prstGeom>
        </p:spPr>
      </p:pic>
      <p:sp>
        <p:nvSpPr>
          <p:cNvPr id="9" name="Title 1"/>
          <p:cNvSpPr>
            <a:spLocks noGrp="1"/>
          </p:cNvSpPr>
          <p:nvPr>
            <p:ph type="title" hasCustomPrompt="1"/>
          </p:nvPr>
        </p:nvSpPr>
        <p:spPr bwMode="auto">
          <a:xfrm>
            <a:off x="355650" y="554273"/>
            <a:ext cx="11471893" cy="543475"/>
          </a:xfrm>
        </p:spPr>
        <p:txBody>
          <a:bodyPr/>
          <a:lstStyle>
            <a:lvl1pPr algn="ctr">
              <a:defRPr/>
            </a:lvl1pPr>
          </a:lstStyle>
          <a:p>
            <a:r>
              <a:rPr lang="en-GB"/>
              <a:t>INSERT MAIN TITLE AT 36PT MIN 30PT</a:t>
            </a:r>
          </a:p>
        </p:txBody>
      </p:sp>
      <p:sp>
        <p:nvSpPr>
          <p:cNvPr id="10" name="Text Placeholder 4"/>
          <p:cNvSpPr>
            <a:spLocks noGrp="1"/>
          </p:cNvSpPr>
          <p:nvPr>
            <p:ph type="body" sz="quarter" idx="12" hasCustomPrompt="1"/>
          </p:nvPr>
        </p:nvSpPr>
        <p:spPr bwMode="auto">
          <a:xfrm>
            <a:off x="355650" y="1098295"/>
            <a:ext cx="11471893" cy="407894"/>
          </a:xfrm>
        </p:spPr>
        <p:txBody>
          <a:bodyPr/>
          <a:lstStyle>
            <a:lvl1pPr algn="ctr">
              <a:lnSpc>
                <a:spcPct val="100000"/>
              </a:lnSpc>
              <a:spcBef>
                <a:spcPts val="0"/>
              </a:spcBef>
              <a:defRPr sz="2000">
                <a:solidFill>
                  <a:schemeClr val="accent2"/>
                </a:solidFill>
              </a:defRPr>
            </a:lvl1pPr>
          </a:lstStyle>
          <a:p>
            <a:r>
              <a:rPr lang="en-GB"/>
              <a:t>Insert sub-title here at 24pt, min 20pt</a:t>
            </a:r>
          </a:p>
        </p:txBody>
      </p:sp>
      <p:sp>
        <p:nvSpPr>
          <p:cNvPr id="7" name="Slide Number Placeholder 4"/>
          <p:cNvSpPr txBox="1">
            <a:spLocks/>
          </p:cNvSpPr>
          <p:nvPr userDrawn="1"/>
        </p:nvSpPr>
        <p:spPr bwMode="auto">
          <a:xfrm flipH="1">
            <a:off x="11613975" y="6502903"/>
            <a:ext cx="216028" cy="161888"/>
          </a:xfrm>
          <a:prstGeom prst="rect">
            <a:avLst/>
          </a:prstGeom>
        </p:spPr>
        <p:txBody>
          <a:bodyPr vert="horz" wrap="square" lIns="0" tIns="60908" rIns="0" bIns="60908" numCol="1" anchor="ctr" anchorCtr="0" compatLnSpc="1">
            <a:prstTxWarp prst="textNoShape">
              <a:avLst/>
            </a:prstTxWarp>
            <a:noAutofit/>
          </a:bodyPr>
          <a:lstStyle>
            <a:defPPr>
              <a:defRPr lang="en-US"/>
            </a:defPPr>
            <a:lvl1pPr algn="r" rtl="0" fontAlgn="base">
              <a:spcBef>
                <a:spcPct val="0"/>
              </a:spcBef>
              <a:spcAft>
                <a:spcPct val="0"/>
              </a:spcAft>
              <a:defRPr sz="800" kern="1200">
                <a:solidFill>
                  <a:schemeClr val="bg1">
                    <a:alpha val="50000"/>
                  </a:schemeClr>
                </a:solidFill>
                <a:latin typeface="+mn-lt"/>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a:defRPr/>
            </a:pPr>
            <a:fld id="{90CBDC3A-D49F-4631-A8C7-55D59B33E5FA}" type="slidenum">
              <a:rPr lang="en-GB" sz="800" smtClean="0">
                <a:solidFill>
                  <a:srgbClr val="FFFFFF">
                    <a:alpha val="50000"/>
                  </a:srgbClr>
                </a:solidFill>
              </a:rPr>
              <a:pPr>
                <a:defRPr/>
              </a:pPr>
              <a:t>‹#›</a:t>
            </a:fld>
            <a:endParaRPr lang="en-GB" sz="800">
              <a:solidFill>
                <a:srgbClr val="FFFFFF">
                  <a:alpha val="50000"/>
                </a:srgbClr>
              </a:solidFill>
            </a:endParaRPr>
          </a:p>
        </p:txBody>
      </p:sp>
      <p:sp>
        <p:nvSpPr>
          <p:cNvPr id="8" name="Footer Placeholder 3"/>
          <p:cNvSpPr txBox="1">
            <a:spLocks/>
          </p:cNvSpPr>
          <p:nvPr userDrawn="1"/>
        </p:nvSpPr>
        <p:spPr bwMode="auto">
          <a:xfrm>
            <a:off x="7388351" y="6502902"/>
            <a:ext cx="4246372" cy="166089"/>
          </a:xfrm>
          <a:prstGeom prst="rect">
            <a:avLst/>
          </a:prstGeom>
        </p:spPr>
        <p:txBody>
          <a:bodyPr vert="horz" wrap="square" lIns="0" tIns="60908" rIns="0" bIns="60908" numCol="1" anchor="ctr" anchorCtr="0" compatLnSpc="1">
            <a:prstTxWarp prst="textNoShape">
              <a:avLst/>
            </a:prstTxWarp>
            <a:noAutofit/>
          </a:bodyPr>
          <a:lstStyle>
            <a:defPPr>
              <a:defRPr lang="en-US"/>
            </a:defPPr>
            <a:lvl1pPr algn="r" rtl="0" fontAlgn="base">
              <a:spcBef>
                <a:spcPct val="0"/>
              </a:spcBef>
              <a:spcAft>
                <a:spcPct val="0"/>
              </a:spcAft>
              <a:defRPr lang="en-US" sz="800" kern="1200">
                <a:solidFill>
                  <a:schemeClr val="bg1">
                    <a:alpha val="50000"/>
                  </a:schemeClr>
                </a:solidFill>
                <a:latin typeface="+mn-lt"/>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a:solidFill>
                  <a:srgbClr val="FFFFFF">
                    <a:alpha val="50000"/>
                  </a:srgbClr>
                </a:solidFill>
              </a:rPr>
              <a:t>Copyright © 2017  Accenture. All rights reserved. Accenture Confidential Information    |</a:t>
            </a:r>
          </a:p>
        </p:txBody>
      </p:sp>
    </p:spTree>
    <p:extLst>
      <p:ext uri="{BB962C8B-B14F-4D97-AF65-F5344CB8AC3E}">
        <p14:creationId xmlns:p14="http://schemas.microsoft.com/office/powerpoint/2010/main" val="4244914580"/>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2063309974"/>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51564"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4" name="正方形/長方形 3" hidden="1">
            <a:extLst>
              <a:ext uri="{FF2B5EF4-FFF2-40B4-BE49-F238E27FC236}">
                <a16:creationId xmlns:a16="http://schemas.microsoft.com/office/drawing/2014/main" id="{F1745BC8-4ADD-43CA-8E51-4ED349ECA3BB}"/>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12" name="Picture 11"/>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auto">
          <a:xfrm>
            <a:off x="0" y="2"/>
            <a:ext cx="12188825" cy="6857163"/>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
        <p:nvSpPr>
          <p:cNvPr id="8" name="Footer Placeholder 7"/>
          <p:cNvSpPr>
            <a:spLocks noGrp="1"/>
          </p:cNvSpPr>
          <p:nvPr>
            <p:ph type="ftr" sz="quarter" idx="13"/>
          </p:nvPr>
        </p:nvSpPr>
        <p:spPr/>
        <p:txBody>
          <a:bodyPr/>
          <a:lstStyle/>
          <a:p>
            <a:r>
              <a:rPr lang="en-AU">
                <a:solidFill>
                  <a:srgbClr val="FFFFFF">
                    <a:alpha val="50000"/>
                  </a:srgbClr>
                </a:solidFill>
              </a:rPr>
              <a:t>Copyright © 2017  Accenture. All rights reserved. Accenture Confidential Information    |</a:t>
            </a:r>
          </a:p>
        </p:txBody>
      </p:sp>
    </p:spTree>
    <p:extLst>
      <p:ext uri="{BB962C8B-B14F-4D97-AF65-F5344CB8AC3E}">
        <p14:creationId xmlns:p14="http://schemas.microsoft.com/office/powerpoint/2010/main" val="230895957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4149255947"/>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52588"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4" name="正方形/長方形 3" hidden="1">
            <a:extLst>
              <a:ext uri="{FF2B5EF4-FFF2-40B4-BE49-F238E27FC236}">
                <a16:creationId xmlns:a16="http://schemas.microsoft.com/office/drawing/2014/main" id="{001DC2A7-73F3-47D5-8A9D-B303841B5215}"/>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9" name="Picture 8"/>
          <p:cNvPicPr>
            <a:picLocks noChangeAspect="1"/>
          </p:cNvPicPr>
          <p:nvPr userDrawn="1"/>
        </p:nvPicPr>
        <p:blipFill>
          <a:blip r:embed="rId7" cstate="email">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3048" y="0"/>
            <a:ext cx="1218273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
        <p:nvSpPr>
          <p:cNvPr id="8" name="Footer Placeholder 7"/>
          <p:cNvSpPr>
            <a:spLocks noGrp="1"/>
          </p:cNvSpPr>
          <p:nvPr>
            <p:ph type="ftr" sz="quarter" idx="13"/>
          </p:nvPr>
        </p:nvSpPr>
        <p:spPr/>
        <p:txBody>
          <a:bodyPr/>
          <a:lstStyle/>
          <a:p>
            <a:r>
              <a:rPr lang="en-AU">
                <a:solidFill>
                  <a:srgbClr val="FFFFFF">
                    <a:alpha val="50000"/>
                  </a:srgbClr>
                </a:solidFill>
              </a:rPr>
              <a:t>Copyright © 2017  Accenture. All rights reserved. Accenture Confidential Information    |</a:t>
            </a:r>
          </a:p>
        </p:txBody>
      </p:sp>
    </p:spTree>
    <p:extLst>
      <p:ext uri="{BB962C8B-B14F-4D97-AF65-F5344CB8AC3E}">
        <p14:creationId xmlns:p14="http://schemas.microsoft.com/office/powerpoint/2010/main" val="239949956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1876862842"/>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53612"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4" name="正方形/長方形 3" hidden="1">
            <a:extLst>
              <a:ext uri="{FF2B5EF4-FFF2-40B4-BE49-F238E27FC236}">
                <a16:creationId xmlns:a16="http://schemas.microsoft.com/office/drawing/2014/main" id="{F422EE5E-C737-45B7-81AB-1EBF97212623}"/>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13" name="Picture 12" descr="shutterstock_160293023_1.jp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893"/>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8" name="Footer Placeholder 7"/>
          <p:cNvSpPr>
            <a:spLocks noGrp="1"/>
          </p:cNvSpPr>
          <p:nvPr>
            <p:ph type="ftr" sz="quarter" idx="13"/>
          </p:nvPr>
        </p:nvSpPr>
        <p:spPr/>
        <p:txBody>
          <a:bodyPr/>
          <a:lstStyle/>
          <a:p>
            <a:r>
              <a:rPr lang="en-AU">
                <a:solidFill>
                  <a:srgbClr val="FFFFFF">
                    <a:alpha val="50000"/>
                  </a:srgbClr>
                </a:solidFill>
              </a:rPr>
              <a:t>Copyright © 2017  Accenture. All rights reserved. Accenture Confidential Information    |</a:t>
            </a:r>
          </a:p>
        </p:txBody>
      </p:sp>
      <p:sp>
        <p:nvSpPr>
          <p:cNvPr id="12" name="Rectangle 11"/>
          <p:cNvSpPr/>
          <p:nvPr userDrawn="1"/>
        </p:nvSpPr>
        <p:spPr>
          <a:xfrm>
            <a:off x="0" y="-17362"/>
            <a:ext cx="12188825" cy="6875362"/>
          </a:xfrm>
          <a:prstGeom prst="rect">
            <a:avLst/>
          </a:prstGeom>
          <a:solidFill>
            <a:srgbClr val="0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008692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536344743"/>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54636"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4" name="正方形/長方形 3" hidden="1">
            <a:extLst>
              <a:ext uri="{FF2B5EF4-FFF2-40B4-BE49-F238E27FC236}">
                <a16:creationId xmlns:a16="http://schemas.microsoft.com/office/drawing/2014/main" id="{9C9981BD-E89C-4A2F-AB16-7DF03A055EA8}"/>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9" name="Picture 2" descr="\\Dloaudata01\dlohq\StudioJobs\Clients\Presentations\Accenture\Ellen C Marks - 15-4605 - Accenture Interactive template design Ph 1\Working Files\Final Images\AI Image Library\Backgrounds\Business\Central_Layout\GettyImages-554392027_T3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744" y="0"/>
            <a:ext cx="1219031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8" name="Footer Placeholder 7"/>
          <p:cNvSpPr>
            <a:spLocks noGrp="1"/>
          </p:cNvSpPr>
          <p:nvPr>
            <p:ph type="ftr" sz="quarter" idx="13"/>
          </p:nvPr>
        </p:nvSpPr>
        <p:spPr/>
        <p:txBody>
          <a:bodyPr/>
          <a:lstStyle/>
          <a:p>
            <a:r>
              <a:rPr lang="en-AU">
                <a:solidFill>
                  <a:srgbClr val="FFFFFF">
                    <a:alpha val="50000"/>
                  </a:srgbClr>
                </a:solidFill>
              </a:rPr>
              <a:t>Copyright © 2017  Accenture. All rights reserved. Accenture Confidential Information    |</a:t>
            </a:r>
          </a:p>
        </p:txBody>
      </p:sp>
      <p:sp>
        <p:nvSpPr>
          <p:cNvPr id="10"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2216543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over Slide_Top_Colour">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62" y="0"/>
            <a:ext cx="12205754" cy="6858000"/>
          </a:xfrm>
          <a:prstGeom prst="rect">
            <a:avLst/>
          </a:prstGeom>
        </p:spPr>
      </p:pic>
      <p:sp>
        <p:nvSpPr>
          <p:cNvPr id="2" name="Title 1"/>
          <p:cNvSpPr>
            <a:spLocks noGrp="1"/>
          </p:cNvSpPr>
          <p:nvPr userDrawn="1">
            <p:ph type="ctrTitle" hasCustomPrompt="1"/>
          </p:nvPr>
        </p:nvSpPr>
        <p:spPr>
          <a:xfrm>
            <a:off x="607326" y="1345031"/>
            <a:ext cx="5345308" cy="996950"/>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a:t>The Digitally Enabled Grid</a:t>
            </a:r>
            <a:endParaRPr lang="en-GB"/>
          </a:p>
        </p:txBody>
      </p:sp>
      <p:sp>
        <p:nvSpPr>
          <p:cNvPr id="33" name="Text Placeholder 32"/>
          <p:cNvSpPr>
            <a:spLocks noGrp="1"/>
          </p:cNvSpPr>
          <p:nvPr userDrawn="1">
            <p:ph type="body" sz="quarter" idx="10"/>
          </p:nvPr>
        </p:nvSpPr>
        <p:spPr>
          <a:xfrm>
            <a:off x="607325" y="2415757"/>
            <a:ext cx="5345308" cy="467562"/>
          </a:xfrm>
          <a:prstGeom prst="rect">
            <a:avLst/>
          </a:prstGeom>
        </p:spPr>
        <p:txBody>
          <a:bodyPr lIns="0" tIns="0" rIns="0" bIns="0"/>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Master text styles</a:t>
            </a:r>
          </a:p>
        </p:txBody>
      </p:sp>
      <p:grpSp>
        <p:nvGrpSpPr>
          <p:cNvPr id="163" name="Group 162"/>
          <p:cNvGrpSpPr/>
          <p:nvPr userDrawn="1"/>
        </p:nvGrpSpPr>
        <p:grpSpPr>
          <a:xfrm>
            <a:off x="7572428" y="929500"/>
            <a:ext cx="3545515" cy="2061722"/>
            <a:chOff x="5728986" y="1472516"/>
            <a:chExt cx="3074394" cy="2061722"/>
          </a:xfrm>
        </p:grpSpPr>
        <p:sp>
          <p:nvSpPr>
            <p:cNvPr id="164" name="Freeform 163"/>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FFFF"/>
                </a:solidFill>
              </a:endParaRPr>
            </a:p>
          </p:txBody>
        </p:sp>
        <p:sp>
          <p:nvSpPr>
            <p:cNvPr id="16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0000"/>
                </a:solidFill>
                <a:latin typeface="Arial"/>
              </a:endParaRPr>
            </a:p>
          </p:txBody>
        </p:sp>
      </p:grpSp>
      <p:pic>
        <p:nvPicPr>
          <p:cNvPr id="71" name="Picture 70" descr="Acc_Strat_Line_5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10275" y="6228001"/>
            <a:ext cx="5593103" cy="228799"/>
          </a:xfrm>
          <a:prstGeom prst="rect">
            <a:avLst/>
          </a:prstGeom>
        </p:spPr>
      </p:pic>
      <p:grpSp>
        <p:nvGrpSpPr>
          <p:cNvPr id="78" name="Group 77"/>
          <p:cNvGrpSpPr/>
          <p:nvPr userDrawn="1"/>
        </p:nvGrpSpPr>
        <p:grpSpPr>
          <a:xfrm>
            <a:off x="613678" y="293780"/>
            <a:ext cx="2405294" cy="635721"/>
            <a:chOff x="448031" y="5788818"/>
            <a:chExt cx="2183719" cy="635721"/>
          </a:xfrm>
        </p:grpSpPr>
        <p:pic>
          <p:nvPicPr>
            <p:cNvPr id="79" name="Picture 7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031" y="6039743"/>
              <a:ext cx="2183719" cy="384796"/>
            </a:xfrm>
            <a:prstGeom prst="rect">
              <a:avLst/>
            </a:prstGeom>
          </p:spPr>
        </p:pic>
        <p:sp>
          <p:nvSpPr>
            <p:cNvPr id="80" name="Freeform 79"/>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266"/>
                </a:solidFill>
              </a:endParaRPr>
            </a:p>
          </p:txBody>
        </p:sp>
      </p:grpSp>
    </p:spTree>
    <p:extLst>
      <p:ext uri="{BB962C8B-B14F-4D97-AF65-F5344CB8AC3E}">
        <p14:creationId xmlns:p14="http://schemas.microsoft.com/office/powerpoint/2010/main" val="65553418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1047446099"/>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55660"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4" name="正方形/長方形 3" hidden="1">
            <a:extLst>
              <a:ext uri="{FF2B5EF4-FFF2-40B4-BE49-F238E27FC236}">
                <a16:creationId xmlns:a16="http://schemas.microsoft.com/office/drawing/2014/main" id="{A3C0E02B-DDE0-4147-B45F-EDA81D3C682D}"/>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sp>
        <p:nvSpPr>
          <p:cNvPr id="9" name="Rectangle 8"/>
          <p:cNvSpPr>
            <a:spLocks/>
          </p:cNvSpPr>
          <p:nvPr userDrawn="1"/>
        </p:nvSpPr>
        <p:spPr>
          <a:xfrm>
            <a:off x="-508" y="1787"/>
            <a:ext cx="3127429" cy="6849671"/>
          </a:xfrm>
          <a:prstGeom prst="rect">
            <a:avLst/>
          </a:prstGeom>
          <a:solidFill>
            <a:srgbClr val="07232F"/>
          </a:solidFill>
          <a:ln>
            <a:noFill/>
          </a:ln>
        </p:spPr>
        <p:style>
          <a:lnRef idx="2">
            <a:schemeClr val="accent1">
              <a:shade val="50000"/>
            </a:schemeClr>
          </a:lnRef>
          <a:fillRef idx="1">
            <a:schemeClr val="accent1"/>
          </a:fillRef>
          <a:effectRef idx="0">
            <a:schemeClr val="accent1"/>
          </a:effectRef>
          <a:fontRef idx="minor">
            <a:schemeClr val="lt1"/>
          </a:fontRef>
        </p:style>
        <p:txBody>
          <a:bodyPr lIns="91329" tIns="45663" rIns="91329" bIns="45663" rtlCol="0" anchor="ctr">
            <a:noAutofit/>
          </a:bodyPr>
          <a:lstStyle/>
          <a:p>
            <a:pPr marL="172812" indent="-172812" algn="ctr" defTabSz="913394" fontAlgn="auto">
              <a:spcBef>
                <a:spcPts val="0"/>
              </a:spcBef>
              <a:spcAft>
                <a:spcPts val="0"/>
              </a:spcAft>
              <a:buFont typeface="Arial" panose="020B0604020202020204" pitchFamily="34" charset="0"/>
              <a:buChar char="•"/>
            </a:pPr>
            <a:endParaRPr lang="en-US" sz="1399" kern="0">
              <a:solidFill>
                <a:sysClr val="windowText" lastClr="000000"/>
              </a:solidFill>
            </a:endParaRPr>
          </a:p>
        </p:txBody>
      </p:sp>
      <p:pic>
        <p:nvPicPr>
          <p:cNvPr id="10" name="Picture 4" descr="http://i0.wp.com/www.soccercleats101.com/wp-content/uploads/2014/07/Adidas-Predator-Instinct-Released.jpg"/>
          <p:cNvPicPr>
            <a:picLocks noChangeAspect="1" noChangeArrowheads="1"/>
          </p:cNvPicPr>
          <p:nvPr userDrawn="1"/>
        </p:nvPicPr>
        <p:blipFill rotWithShape="1">
          <a:blip r:embed="rId7" cstate="email">
            <a:extLst>
              <a:ext uri="{28A0092B-C50C-407E-A947-70E740481C1C}">
                <a14:useLocalDpi xmlns:a14="http://schemas.microsoft.com/office/drawing/2010/main"/>
              </a:ext>
            </a:extLst>
          </a:blip>
          <a:srcRect/>
          <a:stretch/>
        </p:blipFill>
        <p:spPr bwMode="auto">
          <a:xfrm flipH="1">
            <a:off x="3087868" y="3373"/>
            <a:ext cx="9121476" cy="685125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10"/>
          <p:cNvSpPr>
            <a:spLocks/>
          </p:cNvSpPr>
          <p:nvPr userDrawn="1"/>
        </p:nvSpPr>
        <p:spPr>
          <a:xfrm>
            <a:off x="5995" y="8330"/>
            <a:ext cx="12203349" cy="6849671"/>
          </a:xfrm>
          <a:prstGeom prst="rect">
            <a:avLst/>
          </a:prstGeom>
          <a:gradFill>
            <a:gsLst>
              <a:gs pos="0">
                <a:schemeClr val="accent4"/>
              </a:gs>
              <a:gs pos="80000">
                <a:schemeClr val="accent4">
                  <a:alpha val="33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329" tIns="45663" rIns="91329" bIns="45663" rtlCol="0" anchor="ctr">
            <a:noAutofit/>
          </a:bodyPr>
          <a:lstStyle/>
          <a:p>
            <a:pPr marL="172812" indent="-172812" algn="ctr" defTabSz="913394" fontAlgn="auto">
              <a:spcBef>
                <a:spcPts val="0"/>
              </a:spcBef>
              <a:spcAft>
                <a:spcPts val="0"/>
              </a:spcAft>
              <a:buFont typeface="Arial" panose="020B0604020202020204" pitchFamily="34" charset="0"/>
              <a:buChar char="•"/>
            </a:pPr>
            <a:endParaRPr lang="en-US" sz="1399" kern="0">
              <a:solidFill>
                <a:sysClr val="windowText" lastClr="000000"/>
              </a:solidFill>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
        <p:nvSpPr>
          <p:cNvPr id="8" name="Footer Placeholder 7"/>
          <p:cNvSpPr>
            <a:spLocks noGrp="1"/>
          </p:cNvSpPr>
          <p:nvPr>
            <p:ph type="ftr" sz="quarter" idx="13"/>
          </p:nvPr>
        </p:nvSpPr>
        <p:spPr/>
        <p:txBody>
          <a:bodyPr/>
          <a:lstStyle/>
          <a:p>
            <a:r>
              <a:rPr lang="en-AU">
                <a:solidFill>
                  <a:srgbClr val="FFFFFF">
                    <a:alpha val="50000"/>
                  </a:srgbClr>
                </a:solidFill>
              </a:rPr>
              <a:t>Copyright © 2017  Accenture. All rights reserved. Accenture Confidential Information    |</a:t>
            </a:r>
          </a:p>
        </p:txBody>
      </p:sp>
    </p:spTree>
    <p:extLst>
      <p:ext uri="{BB962C8B-B14F-4D97-AF65-F5344CB8AC3E}">
        <p14:creationId xmlns:p14="http://schemas.microsoft.com/office/powerpoint/2010/main" val="180490142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1_CV">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6684" name="think-cell スライド" r:id="rId4" imgW="498" imgH="499" progId="TCLayout.ActiveDocument.1">
                  <p:embed/>
                </p:oleObj>
              </mc:Choice>
              <mc:Fallback>
                <p:oleObj name="think-cell スライド" r:id="rId4" imgW="498" imgH="49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6" name="Immagine 2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 y="-1587"/>
            <a:ext cx="12188825" cy="6870700"/>
          </a:xfrm>
          <a:prstGeom prst="rect">
            <a:avLst/>
          </a:prstGeom>
        </p:spPr>
      </p:pic>
      <p:grpSp>
        <p:nvGrpSpPr>
          <p:cNvPr id="6" name="Group 5" hidden="1"/>
          <p:cNvGrpSpPr/>
          <p:nvPr userDrawn="1"/>
        </p:nvGrpSpPr>
        <p:grpSpPr>
          <a:xfrm>
            <a:off x="0" y="0"/>
            <a:ext cx="12188825"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
        <p:nvSpPr>
          <p:cNvPr id="27" name="Slide Number Placeholder 4"/>
          <p:cNvSpPr>
            <a:spLocks noGrp="1"/>
          </p:cNvSpPr>
          <p:nvPr>
            <p:ph type="sldNum" sz="quarter" idx="4"/>
          </p:nvPr>
        </p:nvSpPr>
        <p:spPr>
          <a:xfrm flipH="1">
            <a:off x="11613975" y="6537400"/>
            <a:ext cx="216028" cy="161888"/>
          </a:xfrm>
          <a:prstGeom prst="rect">
            <a:avLst/>
          </a:prstGeom>
        </p:spPr>
        <p:txBody>
          <a:bodyPr vert="horz" wrap="square" lIns="0" tIns="60944" rIns="0" bIns="60944"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30" name="Footer Placeholder 3"/>
          <p:cNvSpPr>
            <a:spLocks noGrp="1"/>
          </p:cNvSpPr>
          <p:nvPr>
            <p:ph type="ftr" sz="quarter" idx="3"/>
          </p:nvPr>
        </p:nvSpPr>
        <p:spPr>
          <a:xfrm>
            <a:off x="7493846" y="6537399"/>
            <a:ext cx="4140877"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Tree>
    <p:extLst>
      <p:ext uri="{BB962C8B-B14F-4D97-AF65-F5344CB8AC3E}">
        <p14:creationId xmlns:p14="http://schemas.microsoft.com/office/powerpoint/2010/main" val="15387815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5_Title, Subtitle only">
    <p:spTree>
      <p:nvGrpSpPr>
        <p:cNvPr id="1" name=""/>
        <p:cNvGrpSpPr/>
        <p:nvPr/>
      </p:nvGrpSpPr>
      <p:grpSpPr>
        <a:xfrm>
          <a:off x="0" y="0"/>
          <a:ext cx="0" cy="0"/>
          <a:chOff x="0" y="0"/>
          <a:chExt cx="0" cy="0"/>
        </a:xfrm>
      </p:grpSpPr>
      <p:pic>
        <p:nvPicPr>
          <p:cNvPr id="11" name="Picture 2" descr="S:\StudioJobs\Clients\Presentations\Accenture\Ellen C Marks - 15-4605 - Accenture Interactive template design Ph 1\Working Files\Final Images\Environment\GettyImages-470107634_T2.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1"/>
            <a:ext cx="12188824" cy="6857999"/>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userDrawn="1"/>
        </p:nvSpPr>
        <p:spPr>
          <a:xfrm>
            <a:off x="0" y="0"/>
            <a:ext cx="1218882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Slide Number Placeholder 4"/>
          <p:cNvSpPr>
            <a:spLocks noGrp="1"/>
          </p:cNvSpPr>
          <p:nvPr>
            <p:ph type="sldNum" sz="quarter" idx="4"/>
          </p:nvPr>
        </p:nvSpPr>
        <p:spPr>
          <a:xfrm flipH="1">
            <a:off x="11613975" y="6537400"/>
            <a:ext cx="216028" cy="161888"/>
          </a:xfrm>
          <a:prstGeom prst="rect">
            <a:avLst/>
          </a:prstGeom>
        </p:spPr>
        <p:txBody>
          <a:bodyPr vert="horz" wrap="square" lIns="0" tIns="60944" rIns="0" bIns="60944"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Footer Placeholder 3"/>
          <p:cNvSpPr>
            <a:spLocks noGrp="1"/>
          </p:cNvSpPr>
          <p:nvPr>
            <p:ph type="ftr" sz="quarter" idx="3"/>
          </p:nvPr>
        </p:nvSpPr>
        <p:spPr>
          <a:xfrm>
            <a:off x="7493846" y="6537399"/>
            <a:ext cx="4140877"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r>
              <a:rPr>
                <a:solidFill>
                  <a:srgbClr val="FFFFFF">
                    <a:alpha val="50000"/>
                  </a:srgbClr>
                </a:solidFill>
              </a:rPr>
              <a:t>Copyright © 2017  Accenture. All rights reserved. Accenture Confidential Information    |</a:t>
            </a:r>
          </a:p>
        </p:txBody>
      </p:sp>
    </p:spTree>
    <p:extLst>
      <p:ext uri="{BB962C8B-B14F-4D97-AF65-F5344CB8AC3E}">
        <p14:creationId xmlns:p14="http://schemas.microsoft.com/office/powerpoint/2010/main" val="2820626293"/>
      </p:ext>
    </p:extLst>
  </p:cSld>
  <p:clrMapOvr>
    <a:overrideClrMapping bg1="lt1" tx1="dk1" bg2="lt2" tx2="dk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and Subtitle only">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65199" y="1"/>
            <a:ext cx="10935076" cy="1102299"/>
          </a:xfrm>
        </p:spPr>
        <p:txBody>
          <a:bodyPr/>
          <a:lstStyle>
            <a:lvl1pPr>
              <a:defRPr>
                <a:solidFill>
                  <a:schemeClr val="bg1"/>
                </a:solidFill>
              </a:defRPr>
            </a:lvl1pPr>
          </a:lstStyle>
          <a:p>
            <a:r>
              <a:rPr lang="en-US"/>
              <a:t>Click to edit Master title style</a:t>
            </a:r>
            <a:endParaRPr lang="en-AU"/>
          </a:p>
        </p:txBody>
      </p:sp>
      <p:sp>
        <p:nvSpPr>
          <p:cNvPr id="6" name="Text Placeholder 16"/>
          <p:cNvSpPr>
            <a:spLocks noGrp="1"/>
          </p:cNvSpPr>
          <p:nvPr>
            <p:ph type="body" sz="quarter" idx="10"/>
          </p:nvPr>
        </p:nvSpPr>
        <p:spPr>
          <a:xfrm>
            <a:off x="465199" y="1163369"/>
            <a:ext cx="11255250"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a:t>Click to edit Master text styles</a:t>
            </a:r>
          </a:p>
        </p:txBody>
      </p:sp>
      <p:sp>
        <p:nvSpPr>
          <p:cNvPr id="9" name="AMC_Footer"/>
          <p:cNvSpPr txBox="1">
            <a:spLocks/>
          </p:cNvSpPr>
          <p:nvPr userDrawn="1"/>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ZA" sz="900" b="0" i="0" u="none" strike="noStrike" kern="1200" cap="none" spc="0" normalizeH="0" baseline="0" noProof="0">
                <a:ln>
                  <a:noFill/>
                </a:ln>
                <a:solidFill>
                  <a:srgbClr val="FFFFFF"/>
                </a:solidFill>
                <a:effectLst/>
                <a:uLnTx/>
                <a:uFillTx/>
                <a:latin typeface="+mn-lt"/>
                <a:ea typeface="+mn-ea"/>
                <a:cs typeface="Arial" pitchFamily="34" charset="0"/>
              </a:rPr>
              <a:t>Copyright © 2017 Accenture. All rights reserved. </a:t>
            </a:r>
            <a:endParaRPr kumimoji="0" lang="en-US" sz="900"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10" name="Inhaltsplatzhalter 13"/>
          <p:cNvSpPr txBox="1">
            <a:spLocks/>
          </p:cNvSpPr>
          <p:nvPr userDrawn="1"/>
        </p:nvSpPr>
        <p:spPr>
          <a:xfrm>
            <a:off x="11106709" y="6508170"/>
            <a:ext cx="452625"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r" defTabSz="1218987" rtl="0" eaLnBrk="1" fontAlgn="auto" latinLnBrk="0" hangingPunct="1">
              <a:lnSpc>
                <a:spcPct val="100000"/>
              </a:lnSpc>
              <a:spcBef>
                <a:spcPts val="0"/>
              </a:spcBef>
              <a:spcAft>
                <a:spcPts val="0"/>
              </a:spcAft>
              <a:buClrTx/>
              <a:buSzTx/>
              <a:buFontTx/>
              <a:buNone/>
              <a:tabLst/>
              <a:defRPr/>
            </a:pPr>
            <a:fld id="{EB578BD5-E3A8-4354-91BC-79CE4598B8D1}" type="slidenum">
              <a:rPr kumimoji="0" lang="en-US" sz="900" b="0" i="0" u="none" strike="noStrike" kern="1200" cap="none" spc="0" normalizeH="0" baseline="0" noProof="0" smtClean="0">
                <a:ln>
                  <a:noFill/>
                </a:ln>
                <a:solidFill>
                  <a:srgbClr val="FFFFFF"/>
                </a:solidFill>
                <a:effectLst/>
                <a:uLnTx/>
                <a:uFillTx/>
                <a:latin typeface="+mn-lt"/>
                <a:ea typeface="+mn-ea"/>
                <a:cs typeface="Arial" pitchFamily="34" charset="0"/>
              </a:rPr>
              <a:pPr marL="0" marR="0" lvl="0" indent="0" algn="r" defTabSz="121898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mn-lt"/>
              <a:ea typeface="+mn-ea"/>
              <a:cs typeface="Arial" pitchFamily="34" charset="0"/>
            </a:endParaRPr>
          </a:p>
        </p:txBody>
      </p:sp>
    </p:spTree>
    <p:extLst>
      <p:ext uri="{BB962C8B-B14F-4D97-AF65-F5344CB8AC3E}">
        <p14:creationId xmlns:p14="http://schemas.microsoft.com/office/powerpoint/2010/main" val="2251290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Divider Slide Option 3_Sea Green">
    <p:bg bwMode="auto">
      <p:bgPr>
        <a:solidFill>
          <a:schemeClr val="accent4"/>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ext uri="{D42A27DB-BD31-4B8C-83A1-F6EECF244321}">
                <p14:modId xmlns:p14="http://schemas.microsoft.com/office/powerpoint/2010/main" val="2702605178"/>
              </p:ext>
            </p:extLst>
          </p:nvPr>
        </p:nvGraphicFramePr>
        <p:xfrm>
          <a:off x="0" y="2"/>
          <a:ext cx="211612" cy="158751"/>
        </p:xfrm>
        <a:graphic>
          <a:graphicData uri="http://schemas.openxmlformats.org/presentationml/2006/ole">
            <mc:AlternateContent xmlns:mc="http://schemas.openxmlformats.org/markup-compatibility/2006">
              <mc:Choice xmlns:v="urn:schemas-microsoft-com:vml" Requires="v">
                <p:oleObj spid="_x0000_s159756" name="think-cell スライド" r:id="rId5" imgW="0" imgH="0" progId="TCLayout.ActiveDocument.1">
                  <p:embed/>
                </p:oleObj>
              </mc:Choice>
              <mc:Fallback>
                <p:oleObj name="think-cell スライド" r:id="rId5" imgW="0" imgH="0" progId="TCLayout.ActiveDocument.1">
                  <p:embed/>
                  <p:pic>
                    <p:nvPicPr>
                      <p:cNvPr id="14" name="Objekt 1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2"/>
                        <a:ext cx="211612"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正方形/長方形 1" hidden="1">
            <a:extLst>
              <a:ext uri="{FF2B5EF4-FFF2-40B4-BE49-F238E27FC236}">
                <a16:creationId xmlns:a16="http://schemas.microsoft.com/office/drawing/2014/main" id="{980DAD3B-D9EC-4F34-9DF0-2DD4ABFEAA33}"/>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en-US" altLang="ja-JP" sz="4800" b="1" i="0" baseline="0">
              <a:latin typeface="Arial" panose="020B0604020202020204" pitchFamily="34" charset="0"/>
              <a:cs typeface="Arial" panose="020B0604020202020204" pitchFamily="34" charset="0"/>
              <a:sym typeface="Arial" panose="020B0604020202020204" pitchFamily="34" charset="0"/>
            </a:endParaRPr>
          </a:p>
        </p:txBody>
      </p:sp>
      <p:sp>
        <p:nvSpPr>
          <p:cNvPr id="18" name="Titel 17"/>
          <p:cNvSpPr>
            <a:spLocks noGrp="1"/>
          </p:cNvSpPr>
          <p:nvPr>
            <p:ph type="title"/>
          </p:nvPr>
        </p:nvSpPr>
        <p:spPr>
          <a:xfrm>
            <a:off x="624259" y="1443039"/>
            <a:ext cx="10940317" cy="1323975"/>
          </a:xfrm>
        </p:spPr>
        <p:txBody>
          <a:bodyPr wrap="square" lIns="0" tIns="0" rIns="0" bIns="95983" anchor="t" anchorCtr="0">
            <a:noAutofit/>
          </a:bodyPr>
          <a:lstStyle>
            <a:lvl1pPr marL="0" indent="0" algn="l" rtl="0" eaLnBrk="1" fontAlgn="base" hangingPunct="1">
              <a:lnSpc>
                <a:spcPct val="100000"/>
              </a:lnSpc>
              <a:spcBef>
                <a:spcPts val="1066"/>
              </a:spcBef>
              <a:spcAft>
                <a:spcPct val="0"/>
              </a:spcAft>
              <a:buNone/>
              <a:defRPr sz="4800" b="1" i="0">
                <a:solidFill>
                  <a:srgbClr val="FFB500"/>
                </a:solidFill>
                <a:latin typeface="Arial"/>
              </a:defRPr>
            </a:lvl1pPr>
          </a:lstStyle>
          <a:p>
            <a:r>
              <a:rPr lang="en-US" noProof="0"/>
              <a:t>Click to edit Master title style</a:t>
            </a:r>
          </a:p>
        </p:txBody>
      </p:sp>
      <p:sp>
        <p:nvSpPr>
          <p:cNvPr id="6" name="AMC_Footer"/>
          <p:cNvSpPr txBox="1">
            <a:spLocks/>
          </p:cNvSpPr>
          <p:nvPr userDrawn="1"/>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ZA" sz="900" b="0" i="0" u="none" strike="noStrike" kern="1200" cap="none" spc="0" normalizeH="0" baseline="0" noProof="0">
                <a:ln>
                  <a:noFill/>
                </a:ln>
                <a:solidFill>
                  <a:srgbClr val="FFFFFF"/>
                </a:solidFill>
                <a:effectLst/>
                <a:uLnTx/>
                <a:uFillTx/>
                <a:latin typeface="+mn-lt"/>
                <a:ea typeface="+mn-ea"/>
                <a:cs typeface="Arial" pitchFamily="34" charset="0"/>
              </a:rPr>
              <a:t>Copyright © 2017 Accenture. All rights reserved. </a:t>
            </a:r>
            <a:endParaRPr kumimoji="0" lang="en-US" sz="900"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9" name="Inhaltsplatzhalter 13"/>
          <p:cNvSpPr txBox="1">
            <a:spLocks/>
          </p:cNvSpPr>
          <p:nvPr userDrawn="1"/>
        </p:nvSpPr>
        <p:spPr>
          <a:xfrm>
            <a:off x="11106709" y="6508170"/>
            <a:ext cx="452625"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r" defTabSz="1218987" rtl="0" eaLnBrk="1" fontAlgn="auto" latinLnBrk="0" hangingPunct="1">
              <a:lnSpc>
                <a:spcPct val="100000"/>
              </a:lnSpc>
              <a:spcBef>
                <a:spcPts val="0"/>
              </a:spcBef>
              <a:spcAft>
                <a:spcPts val="0"/>
              </a:spcAft>
              <a:buClrTx/>
              <a:buSzTx/>
              <a:buFontTx/>
              <a:buNone/>
              <a:tabLst/>
              <a:defRPr/>
            </a:pPr>
            <a:fld id="{EB578BD5-E3A8-4354-91BC-79CE4598B8D1}" type="slidenum">
              <a:rPr kumimoji="0" lang="en-US" sz="900" b="0" i="0" u="none" strike="noStrike" kern="1200" cap="none" spc="0" normalizeH="0" baseline="0" noProof="0" smtClean="0">
                <a:ln>
                  <a:noFill/>
                </a:ln>
                <a:solidFill>
                  <a:srgbClr val="FFFFFF"/>
                </a:solidFill>
                <a:effectLst/>
                <a:uLnTx/>
                <a:uFillTx/>
                <a:latin typeface="+mn-lt"/>
                <a:ea typeface="+mn-ea"/>
                <a:cs typeface="Arial" pitchFamily="34" charset="0"/>
              </a:rPr>
              <a:pPr marL="0" marR="0" lvl="0" indent="0" algn="r" defTabSz="121898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mn-lt"/>
              <a:ea typeface="+mn-ea"/>
              <a:cs typeface="Arial" pitchFamily="34" charset="0"/>
            </a:endParaRPr>
          </a:p>
        </p:txBody>
      </p:sp>
    </p:spTree>
    <p:extLst>
      <p:ext uri="{BB962C8B-B14F-4D97-AF65-F5344CB8AC3E}">
        <p14:creationId xmlns:p14="http://schemas.microsoft.com/office/powerpoint/2010/main" val="393579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6_1a_Cover">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9571" cy="6857582"/>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242" y="6207289"/>
            <a:ext cx="4131188" cy="201121"/>
          </a:xfrm>
          <a:prstGeom prst="rect">
            <a:avLst/>
          </a:prstGeom>
        </p:spPr>
      </p:pic>
      <p:pic>
        <p:nvPicPr>
          <p:cNvPr id="10" name="Picture 2" descr="S:\StudioJobs\Clients\Presentations\Accenture\Kathy Hays - 16-2472 - AA - AI template update\Working Files\Illustrator\Acc Analytics RGB White-02.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275130" y="6061258"/>
            <a:ext cx="3408806" cy="6094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2313924" y="2165078"/>
            <a:ext cx="7560983"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title 54pt MIN 48PT</a:t>
            </a:r>
            <a:br>
              <a:rPr lang="en-US"/>
            </a:br>
            <a:r>
              <a:rPr lang="en-US"/>
              <a:t>maximum 2 lines</a:t>
            </a:r>
            <a:endParaRPr lang="en-GB"/>
          </a:p>
        </p:txBody>
      </p:sp>
      <p:sp>
        <p:nvSpPr>
          <p:cNvPr id="4" name="Text Placeholder 3"/>
          <p:cNvSpPr>
            <a:spLocks noGrp="1"/>
          </p:cNvSpPr>
          <p:nvPr>
            <p:ph type="body" sz="quarter" idx="10" hasCustomPrompt="1"/>
          </p:nvPr>
        </p:nvSpPr>
        <p:spPr>
          <a:xfrm>
            <a:off x="2313924" y="4094092"/>
            <a:ext cx="7560983"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SUB-TITLE 28PT MINIMUM 24PT</a:t>
            </a:r>
          </a:p>
        </p:txBody>
      </p:sp>
    </p:spTree>
    <p:extLst>
      <p:ext uri="{BB962C8B-B14F-4D97-AF65-F5344CB8AC3E}">
        <p14:creationId xmlns:p14="http://schemas.microsoft.com/office/powerpoint/2010/main" val="332996778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Agenda_1Column_SBlue">
    <p:bg>
      <p:bgPr>
        <a:solidFill>
          <a:schemeClr val="accent5"/>
        </a:solidFill>
        <a:effectLst/>
      </p:bgPr>
    </p:bg>
    <p:spTree>
      <p:nvGrpSpPr>
        <p:cNvPr id="1" name=""/>
        <p:cNvGrpSpPr/>
        <p:nvPr/>
      </p:nvGrpSpPr>
      <p:grpSpPr>
        <a:xfrm>
          <a:off x="0" y="0"/>
          <a:ext cx="0" cy="0"/>
          <a:chOff x="0" y="0"/>
          <a:chExt cx="0" cy="0"/>
        </a:xfrm>
      </p:grpSpPr>
      <p:sp>
        <p:nvSpPr>
          <p:cNvPr id="24" name="Rectangle 23">
            <a:hlinkClick r:id="rId2"/>
          </p:cNvPr>
          <p:cNvSpPr/>
          <p:nvPr userDrawn="1"/>
        </p:nvSpPr>
        <p:spPr>
          <a:xfrm>
            <a:off x="11613506" y="2"/>
            <a:ext cx="575321" cy="575114"/>
          </a:xfrm>
          <a:prstGeom prst="rect">
            <a:avLst/>
          </a:prstGeom>
          <a:solidFill>
            <a:srgbClr val="FFB500">
              <a:alpha val="0"/>
            </a:srgb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a:endParaRPr lang="en-US">
              <a:solidFill>
                <a:srgbClr val="000000"/>
              </a:solidFill>
            </a:endParaRP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8"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10" name="Text Placeholder 8"/>
          <p:cNvSpPr>
            <a:spLocks noGrp="1"/>
          </p:cNvSpPr>
          <p:nvPr>
            <p:ph type="body" sz="quarter" idx="30" hasCustomPrompt="1"/>
          </p:nvPr>
        </p:nvSpPr>
        <p:spPr>
          <a:xfrm>
            <a:off x="2318054" y="1269500"/>
            <a:ext cx="9512126" cy="4319000"/>
          </a:xfrm>
        </p:spPr>
        <p:txBody>
          <a:bodyPr numCol="1" spcCol="179984" anchor="ctr">
            <a:noAutofit/>
          </a:bodyP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800" b="1" baseline="0">
                <a:solidFill>
                  <a:schemeClr val="bg1"/>
                </a:solidFill>
              </a:defRPr>
            </a:lvl2pPr>
          </a:lstStyle>
          <a:p>
            <a:r>
              <a:rPr lang="en-US" sz="1800"/>
              <a:t>INSERT ITEM AT 18PT MINIMUM 16PT, </a:t>
            </a:r>
            <a:r>
              <a:rPr lang="en-AU" sz="1800"/>
              <a:t>CURRENT AT 100% WHITE, OTHERS RIGHT CLICK &gt; FORMAT TEXT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p:txBody>
      </p:sp>
    </p:spTree>
    <p:extLst>
      <p:ext uri="{BB962C8B-B14F-4D97-AF65-F5344CB8AC3E}">
        <p14:creationId xmlns:p14="http://schemas.microsoft.com/office/powerpoint/2010/main" val="69790091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4c_2Columns_2Subtitles_SBlue">
    <p:bg>
      <p:bgPr>
        <a:solidFill>
          <a:schemeClr val="accent5"/>
        </a:solidFill>
        <a:effectLst/>
      </p:bgPr>
    </p:bg>
    <p:spTree>
      <p:nvGrpSpPr>
        <p:cNvPr id="1" name=""/>
        <p:cNvGrpSpPr/>
        <p:nvPr/>
      </p:nvGrpSpPr>
      <p:grpSpPr>
        <a:xfrm>
          <a:off x="0" y="0"/>
          <a:ext cx="0" cy="0"/>
          <a:chOff x="0" y="0"/>
          <a:chExt cx="0" cy="0"/>
        </a:xfrm>
      </p:grpSpPr>
      <p:sp>
        <p:nvSpPr>
          <p:cNvPr id="16"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8"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9"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2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1" name="Text Placeholder 4"/>
          <p:cNvSpPr>
            <a:spLocks noGrp="1"/>
          </p:cNvSpPr>
          <p:nvPr>
            <p:ph type="body" sz="quarter" idx="12" hasCustomPrompt="1"/>
          </p:nvPr>
        </p:nvSpPr>
        <p:spPr>
          <a:xfrm>
            <a:off x="355646" y="1098298"/>
            <a:ext cx="5587928" cy="369246"/>
          </a:xfrm>
        </p:spPr>
        <p:txBody>
          <a:bodyPr>
            <a:spAutoFit/>
          </a:bodyPr>
          <a:lstStyle>
            <a:lvl1pPr algn="l">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22" name="Text Placeholder 4"/>
          <p:cNvSpPr>
            <a:spLocks noGrp="1"/>
          </p:cNvSpPr>
          <p:nvPr>
            <p:ph type="body" sz="quarter" idx="33" hasCustomPrompt="1"/>
          </p:nvPr>
        </p:nvSpPr>
        <p:spPr>
          <a:xfrm>
            <a:off x="6238102" y="1098298"/>
            <a:ext cx="5587928" cy="369246"/>
          </a:xfrm>
        </p:spPr>
        <p:txBody>
          <a:bodyPr>
            <a:spAutoFit/>
          </a:bodyPr>
          <a:lstStyle>
            <a:lvl1pPr algn="l">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10"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997407829"/>
      </p:ext>
    </p:extLst>
  </p:cSld>
  <p:clrMapOvr>
    <a:overrideClrMapping bg1="lt1" tx1="dk1" bg2="lt2" tx2="dk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876" name="think-cell スライド" r:id="rId4" imgW="498" imgH="499" progId="TCLayout.ActiveDocument.1">
                  <p:embed/>
                </p:oleObj>
              </mc:Choice>
              <mc:Fallback>
                <p:oleObj name="think-cell スライド" r:id="rId4" imgW="498" imgH="49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418"/>
            <a:ext cx="12189572" cy="6857582"/>
          </a:xfrm>
          <a:prstGeom prst="rect">
            <a:avLst/>
          </a:prstGeom>
        </p:spPr>
      </p:pic>
      <p:sp>
        <p:nvSpPr>
          <p:cNvPr id="6" name="Slide Number Placeholder 4"/>
          <p:cNvSpPr>
            <a:spLocks noGrp="1"/>
          </p:cNvSpPr>
          <p:nvPr>
            <p:ph type="sldNum" sz="quarter" idx="4"/>
          </p:nvPr>
        </p:nvSpPr>
        <p:spPr>
          <a:xfrm flipH="1">
            <a:off x="11613975" y="6537400"/>
            <a:ext cx="216028" cy="161888"/>
          </a:xfrm>
          <a:prstGeom prst="rect">
            <a:avLst/>
          </a:prstGeom>
        </p:spPr>
        <p:txBody>
          <a:bodyPr vert="horz" wrap="square" lIns="0" tIns="60944" rIns="0" bIns="60944"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Footer Placeholder 3"/>
          <p:cNvSpPr>
            <a:spLocks noGrp="1"/>
          </p:cNvSpPr>
          <p:nvPr>
            <p:ph type="ftr" sz="quarter" idx="3"/>
          </p:nvPr>
        </p:nvSpPr>
        <p:spPr>
          <a:xfrm>
            <a:off x="7493846" y="6537399"/>
            <a:ext cx="4140877"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Tree>
    <p:extLst>
      <p:ext uri="{BB962C8B-B14F-4D97-AF65-F5344CB8AC3E}">
        <p14:creationId xmlns:p14="http://schemas.microsoft.com/office/powerpoint/2010/main" val="9696299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Title, Subtitle only">
    <p:spTree>
      <p:nvGrpSpPr>
        <p:cNvPr id="1" name=""/>
        <p:cNvGrpSpPr/>
        <p:nvPr/>
      </p:nvGrpSpPr>
      <p:grpSpPr>
        <a:xfrm>
          <a:off x="0" y="0"/>
          <a:ext cx="0" cy="0"/>
          <a:chOff x="0" y="0"/>
          <a:chExt cx="0" cy="0"/>
        </a:xfrm>
      </p:grpSpPr>
      <p:pic>
        <p:nvPicPr>
          <p:cNvPr id="11" name="Picture 2" descr="S:\StudioJobs\Clients\Presentations\Accenture\Ellen C Marks - 15-4605 - Accenture Interactive template design Ph 1\Working Files\Final Images\Environment\GettyImages-470107634_T2.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1"/>
            <a:ext cx="12188824" cy="6857999"/>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userDrawn="1"/>
        </p:nvSpPr>
        <p:spPr>
          <a:xfrm>
            <a:off x="0" y="0"/>
            <a:ext cx="1218882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Slide Number Placeholder 4"/>
          <p:cNvSpPr>
            <a:spLocks noGrp="1"/>
          </p:cNvSpPr>
          <p:nvPr>
            <p:ph type="sldNum" sz="quarter" idx="4"/>
          </p:nvPr>
        </p:nvSpPr>
        <p:spPr>
          <a:xfrm flipH="1">
            <a:off x="11613975" y="6537400"/>
            <a:ext cx="216028" cy="161888"/>
          </a:xfrm>
          <a:prstGeom prst="rect">
            <a:avLst/>
          </a:prstGeom>
        </p:spPr>
        <p:txBody>
          <a:bodyPr vert="horz" wrap="square" lIns="0" tIns="60944" rIns="0" bIns="60944"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Footer Placeholder 3"/>
          <p:cNvSpPr>
            <a:spLocks noGrp="1"/>
          </p:cNvSpPr>
          <p:nvPr>
            <p:ph type="ftr" sz="quarter" idx="3"/>
          </p:nvPr>
        </p:nvSpPr>
        <p:spPr>
          <a:xfrm>
            <a:off x="7493846" y="6537399"/>
            <a:ext cx="4140877"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r>
              <a:rPr>
                <a:solidFill>
                  <a:srgbClr val="FFFFFF">
                    <a:alpha val="50000"/>
                  </a:srgbClr>
                </a:solidFill>
              </a:rPr>
              <a:t>Copyright © 2017  Accenture. All rights reserved. Accenture Confidential Information    |</a:t>
            </a:r>
          </a:p>
        </p:txBody>
      </p:sp>
    </p:spTree>
    <p:extLst>
      <p:ext uri="{BB962C8B-B14F-4D97-AF65-F5344CB8AC3E}">
        <p14:creationId xmlns:p14="http://schemas.microsoft.com/office/powerpoint/2010/main" val="64441345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endParaRPr lang="en-AU"/>
          </a:p>
        </p:txBody>
      </p:sp>
      <p:sp>
        <p:nvSpPr>
          <p:cNvPr id="6" name="Text Placeholder 16"/>
          <p:cNvSpPr>
            <a:spLocks noGrp="1"/>
          </p:cNvSpPr>
          <p:nvPr>
            <p:ph type="body" sz="quarter" idx="10"/>
          </p:nvPr>
        </p:nvSpPr>
        <p:spPr>
          <a:xfrm>
            <a:off x="662228" y="1166781"/>
            <a:ext cx="10866369" cy="396000"/>
          </a:xfrm>
          <a:prstGeom prst="rect">
            <a:avLst/>
          </a:prstGeom>
        </p:spPr>
        <p:txBody>
          <a:bodyPr lIns="0"/>
          <a:lstStyle>
            <a:lvl1pPr marL="0" indent="0">
              <a:buNone/>
              <a:defRPr sz="2000">
                <a:solidFill>
                  <a:schemeClr val="accent1"/>
                </a:solidFill>
              </a:defRPr>
            </a:lvl1pPr>
            <a:lvl2pPr>
              <a:defRPr sz="2600"/>
            </a:lvl2pPr>
            <a:lvl3pPr>
              <a:defRPr sz="2400"/>
            </a:lvl3pPr>
            <a:lvl4pPr>
              <a:defRPr sz="2200"/>
            </a:lvl4pPr>
            <a:lvl5pPr>
              <a:defRPr sz="2000"/>
            </a:lvl5pPr>
          </a:lstStyle>
          <a:p>
            <a:pPr lvl="0"/>
            <a:r>
              <a:rPr lang="en-US"/>
              <a:t>Click to edit Master text styles</a:t>
            </a:r>
          </a:p>
        </p:txBody>
      </p:sp>
    </p:spTree>
    <p:extLst>
      <p:ext uri="{BB962C8B-B14F-4D97-AF65-F5344CB8AC3E}">
        <p14:creationId xmlns:p14="http://schemas.microsoft.com/office/powerpoint/2010/main" val="1429155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3048" y="0"/>
            <a:ext cx="12182730" cy="6858000"/>
          </a:xfrm>
          <a:prstGeom prst="rect">
            <a:avLst/>
          </a:prstGeom>
        </p:spPr>
      </p:pic>
      <p:sp>
        <p:nvSpPr>
          <p:cNvPr id="5" name="Text Placeholder 8"/>
          <p:cNvSpPr>
            <a:spLocks noGrp="1"/>
          </p:cNvSpPr>
          <p:nvPr>
            <p:ph type="body" sz="quarter" idx="12"/>
          </p:nvPr>
        </p:nvSpPr>
        <p:spPr>
          <a:xfrm>
            <a:off x="507008" y="1427164"/>
            <a:ext cx="11183278" cy="4668837"/>
          </a:xfrm>
          <a:prstGeom prst="rect">
            <a:avLst/>
          </a:prstGeom>
        </p:spPr>
        <p:txBody>
          <a:bodyPr/>
          <a:lstStyle>
            <a:lvl1pPr marL="0" indent="0">
              <a:buNone/>
              <a:defRPr sz="2665" b="0">
                <a:solidFill>
                  <a:schemeClr val="bg1"/>
                </a:solidFill>
                <a:latin typeface="Arial Black"/>
                <a:cs typeface="Arial Black"/>
              </a:defRPr>
            </a:lvl1pPr>
            <a:lvl2pPr>
              <a:defRPr sz="2399">
                <a:solidFill>
                  <a:schemeClr val="bg1"/>
                </a:solidFill>
                <a:latin typeface="Arial Black"/>
                <a:cs typeface="Arial Black"/>
              </a:defRPr>
            </a:lvl2pPr>
            <a:lvl3pPr>
              <a:defRPr sz="2132">
                <a:solidFill>
                  <a:schemeClr val="bg1"/>
                </a:solidFill>
                <a:latin typeface="Arial Black"/>
                <a:cs typeface="Arial Black"/>
              </a:defRPr>
            </a:lvl3pPr>
            <a:lvl4pPr>
              <a:defRPr sz="1866">
                <a:solidFill>
                  <a:schemeClr val="bg1"/>
                </a:solidFill>
                <a:latin typeface="Arial Black"/>
                <a:cs typeface="Arial Black"/>
              </a:defRPr>
            </a:lvl4pPr>
            <a:lvl5pPr>
              <a:defRPr sz="1866">
                <a:solidFill>
                  <a:schemeClr val="bg1"/>
                </a:solidFill>
                <a:latin typeface="Arial Black"/>
                <a:cs typeface="Arial Blac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Slide Number Placeholder 4"/>
          <p:cNvSpPr>
            <a:spLocks noGrp="1"/>
          </p:cNvSpPr>
          <p:nvPr>
            <p:ph type="sldNum" sz="quarter" idx="4"/>
          </p:nvPr>
        </p:nvSpPr>
        <p:spPr>
          <a:xfrm flipH="1">
            <a:off x="11613975" y="6537400"/>
            <a:ext cx="216028" cy="161888"/>
          </a:xfrm>
          <a:prstGeom prst="rect">
            <a:avLst/>
          </a:prstGeom>
        </p:spPr>
        <p:txBody>
          <a:bodyPr vert="horz" wrap="square" lIns="0" tIns="60944" rIns="0" bIns="60944"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0" name="Footer Placeholder 3"/>
          <p:cNvSpPr>
            <a:spLocks noGrp="1"/>
          </p:cNvSpPr>
          <p:nvPr>
            <p:ph type="ftr" sz="quarter" idx="3"/>
          </p:nvPr>
        </p:nvSpPr>
        <p:spPr>
          <a:xfrm>
            <a:off x="7493846" y="6537399"/>
            <a:ext cx="4140877"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56980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67948" name="think-cell スライド" r:id="rId4" imgW="498" imgH="499" progId="TCLayout.ActiveDocument.1">
                  <p:embed/>
                </p:oleObj>
              </mc:Choice>
              <mc:Fallback>
                <p:oleObj name="think-cell スライド" r:id="rId4" imgW="498" imgH="499" progId="TCLayout.ActiveDocument.1">
                  <p:embed/>
                  <p:pic>
                    <p:nvPicPr>
                      <p:cNvPr id="7" name="Object 6" hidden="1"/>
                      <p:cNvPicPr/>
                      <p:nvPr/>
                    </p:nvPicPr>
                    <p:blipFill>
                      <a:blip r:embed="rId5"/>
                      <a:stretch>
                        <a:fillRect/>
                      </a:stretch>
                    </p:blipFill>
                    <p:spPr>
                      <a:xfrm>
                        <a:off x="1589" y="1588"/>
                        <a:ext cx="1587" cy="1587"/>
                      </a:xfrm>
                      <a:prstGeom prst="rect">
                        <a:avLst/>
                      </a:prstGeom>
                    </p:spPr>
                  </p:pic>
                </p:oleObj>
              </mc:Fallback>
            </mc:AlternateContent>
          </a:graphicData>
        </a:graphic>
      </p:graphicFrame>
      <p:pic>
        <p:nvPicPr>
          <p:cNvPr id="8" name="Picture 2" descr="\\Dloaudata01\dlohq\StudioJobs\Clients\Presentations\Accenture\Ellen C Marks - 15-4605 - Accenture Interactive template design Ph 1\Working Files\Final Images\AI Image Library\Backgrounds\Environment\Central_Layout\GettyImages-494498944_T2_high.jp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744" y="0"/>
            <a:ext cx="12190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182892903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68972" name="think-cell スライド" r:id="rId4" imgW="498" imgH="499" progId="TCLayout.ActiveDocument.1">
                  <p:embed/>
                </p:oleObj>
              </mc:Choice>
              <mc:Fallback>
                <p:oleObj name="think-cell スライド" r:id="rId4" imgW="498" imgH="499" progId="TCLayout.ActiveDocument.1">
                  <p:embed/>
                  <p:pic>
                    <p:nvPicPr>
                      <p:cNvPr id="7" name="Object 6" hidden="1"/>
                      <p:cNvPicPr/>
                      <p:nvPr/>
                    </p:nvPicPr>
                    <p:blipFill>
                      <a:blip r:embed="rId5"/>
                      <a:stretch>
                        <a:fillRect/>
                      </a:stretch>
                    </p:blipFill>
                    <p:spPr>
                      <a:xfrm>
                        <a:off x="1589" y="1588"/>
                        <a:ext cx="1587" cy="1587"/>
                      </a:xfrm>
                      <a:prstGeom prst="rect">
                        <a:avLst/>
                      </a:prstGeom>
                    </p:spPr>
                  </p:pic>
                </p:oleObj>
              </mc:Fallback>
            </mc:AlternateContent>
          </a:graphicData>
        </a:graphic>
      </p:graphicFrame>
      <p:pic>
        <p:nvPicPr>
          <p:cNvPr id="6" name="Picture 5" descr="shutterstock_109926593.jp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0"/>
            <a:ext cx="12190412" cy="6854825"/>
          </a:xfrm>
          <a:prstGeom prst="rect">
            <a:avLst/>
          </a:prstGeom>
        </p:spPr>
      </p:pic>
      <p:sp>
        <p:nvSpPr>
          <p:cNvPr id="8" name="Rectangle 7"/>
          <p:cNvSpPr/>
          <p:nvPr userDrawn="1"/>
        </p:nvSpPr>
        <p:spPr>
          <a:xfrm>
            <a:off x="1" y="-1585"/>
            <a:ext cx="12190412" cy="6857997"/>
          </a:xfrm>
          <a:prstGeom prst="rect">
            <a:avLst/>
          </a:prstGeom>
          <a:solidFill>
            <a:schemeClr val="tx1">
              <a:alpha val="62000"/>
            </a:scheme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267309277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69996" name="think-cell スライド" r:id="rId4" imgW="498" imgH="499" progId="TCLayout.ActiveDocument.1">
                  <p:embed/>
                </p:oleObj>
              </mc:Choice>
              <mc:Fallback>
                <p:oleObj name="think-cell スライド" r:id="rId4" imgW="498" imgH="499" progId="TCLayout.ActiveDocument.1">
                  <p:embed/>
                  <p:pic>
                    <p:nvPicPr>
                      <p:cNvPr id="7" name="Object 6" hidden="1"/>
                      <p:cNvPicPr/>
                      <p:nvPr/>
                    </p:nvPicPr>
                    <p:blipFill>
                      <a:blip r:embed="rId5"/>
                      <a:stretch>
                        <a:fillRect/>
                      </a:stretch>
                    </p:blipFill>
                    <p:spPr>
                      <a:xfrm>
                        <a:off x="1589" y="1588"/>
                        <a:ext cx="1587" cy="1587"/>
                      </a:xfrm>
                      <a:prstGeom prst="rect">
                        <a:avLst/>
                      </a:prstGeom>
                    </p:spPr>
                  </p:pic>
                </p:oleObj>
              </mc:Fallback>
            </mc:AlternateContent>
          </a:graphicData>
        </a:graphic>
      </p:graphicFrame>
      <p:pic>
        <p:nvPicPr>
          <p:cNvPr id="6" name="Picture 2" descr="\\Dloaudata01\dlohq\StudioJobs\Clients\Presentations\Accenture\Ellen C Marks - 15-4605 - Accenture Interactive template design Ph 1\Working Files\Final Images\AI Image Library\Backgrounds\Environment\Central_Layout\GettyImages-508186690_T2_high.jp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487" y="0"/>
            <a:ext cx="12191899" cy="6856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133601593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71020" name="think-cell スライド" r:id="rId4" imgW="498" imgH="499" progId="TCLayout.ActiveDocument.1">
                  <p:embed/>
                </p:oleObj>
              </mc:Choice>
              <mc:Fallback>
                <p:oleObj name="think-cell スライド" r:id="rId4" imgW="498" imgH="499" progId="TCLayout.ActiveDocument.1">
                  <p:embed/>
                  <p:pic>
                    <p:nvPicPr>
                      <p:cNvPr id="7" name="Object 6" hidden="1"/>
                      <p:cNvPicPr/>
                      <p:nvPr/>
                    </p:nvPicPr>
                    <p:blipFill>
                      <a:blip r:embed="rId5"/>
                      <a:stretch>
                        <a:fillRect/>
                      </a:stretch>
                    </p:blipFill>
                    <p:spPr>
                      <a:xfrm>
                        <a:off x="1589" y="1588"/>
                        <a:ext cx="1587" cy="1587"/>
                      </a:xfrm>
                      <a:prstGeom prst="rect">
                        <a:avLst/>
                      </a:prstGeom>
                    </p:spPr>
                  </p:pic>
                </p:oleObj>
              </mc:Fallback>
            </mc:AlternateContent>
          </a:graphicData>
        </a:graphic>
      </p:graphicFrame>
      <p:pic>
        <p:nvPicPr>
          <p:cNvPr id="6" name="Picture 2" descr="https://images.unsplash.com/photo-1449024540548-94f5d5a59230?crop=entropy&amp;dpr=1.5&amp;fit=crop&amp;fm=jpg&amp;h=850&amp;ixjsv=2.1.0&amp;ixlib=rb-0.3.5&amp;q=66&amp;w=1450"/>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1" y="0"/>
            <a:ext cx="12190412" cy="68548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276665796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1663188654"/>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72044"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4A3743B1-2D07-4E78-9205-E486003EDF84}"/>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pic>
        <p:nvPicPr>
          <p:cNvPr id="6" name="Picture 2" descr="\\Dloaudata01\dlohq\StudioJobs\Clients\Presentations\Accenture\Ellen C Marks - 15-4605 - Accenture Interactive template design Ph 1\Working Files\Final Images\AI Image Library\Backgrounds\Environment\Horizontal_Layout\GettyImages-169954075_T2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487" y="0"/>
            <a:ext cx="12191899" cy="6856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92396508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ront">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2"/>
            </p:custDataLst>
            <p:extLst>
              <p:ext uri="{D42A27DB-BD31-4B8C-83A1-F6EECF244321}">
                <p14:modId xmlns:p14="http://schemas.microsoft.com/office/powerpoint/2010/main" val="3862378233"/>
              </p:ex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092" name="think-cell スライド" r:id="rId4" imgW="270" imgH="270" progId="TCLayout.ActiveDocument.1">
                  <p:embed/>
                </p:oleObj>
              </mc:Choice>
              <mc:Fallback>
                <p:oleObj name="think-cell スライド" r:id="rId4" imgW="270" imgH="270" progId="TCLayout.ActiveDocument.1">
                  <p:embed/>
                  <p:pic>
                    <p:nvPicPr>
                      <p:cNvPr id="10" name="Object 9"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5" name="Picture 4" descr="shutterstock_98985119PPT.jp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38100"/>
            <a:ext cx="12188825" cy="6896100"/>
          </a:xfrm>
          <a:prstGeom prst="rect">
            <a:avLst/>
          </a:prstGeom>
        </p:spPr>
      </p:pic>
      <p:sp>
        <p:nvSpPr>
          <p:cNvPr id="9" name="Rectangle 8"/>
          <p:cNvSpPr/>
          <p:nvPr userDrawn="1"/>
        </p:nvSpPr>
        <p:spPr>
          <a:xfrm>
            <a:off x="0" y="3176"/>
            <a:ext cx="12188825" cy="6887787"/>
          </a:xfrm>
          <a:prstGeom prst="rect">
            <a:avLst/>
          </a:prstGeom>
          <a:gradFill>
            <a:gsLst>
              <a:gs pos="100000">
                <a:schemeClr val="accent6">
                  <a:lumMod val="40000"/>
                  <a:lumOff val="60000"/>
                  <a:alpha val="0"/>
                </a:schemeClr>
              </a:gs>
              <a:gs pos="30000">
                <a:schemeClr val="bg2">
                  <a:lumMod val="50000"/>
                  <a:alpha val="94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pic>
        <p:nvPicPr>
          <p:cNvPr id="6" name="Picture 5" descr="ACC_Greater_Than_Lockup_white_BrightGreen.eps"/>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8517678" y="979489"/>
            <a:ext cx="3863953" cy="2949574"/>
          </a:xfrm>
          <a:prstGeom prst="rect">
            <a:avLst/>
          </a:prstGeom>
        </p:spPr>
      </p:pic>
      <p:pic>
        <p:nvPicPr>
          <p:cNvPr id="7" name="Picture 6" descr="Acc_Sig_Wht_BrightGreen.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63430" y="414737"/>
            <a:ext cx="2175746" cy="623423"/>
          </a:xfrm>
          <a:prstGeom prst="rect">
            <a:avLst/>
          </a:prstGeom>
        </p:spPr>
      </p:pic>
      <p:pic>
        <p:nvPicPr>
          <p:cNvPr id="8" name="Picture 7" descr="Acc_Strat_Line_5_RGB_Wht.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09496" y="6574557"/>
            <a:ext cx="4692701" cy="228600"/>
          </a:xfrm>
          <a:prstGeom prst="rect">
            <a:avLst/>
          </a:prstGeom>
        </p:spPr>
      </p:pic>
    </p:spTree>
    <p:extLst>
      <p:ext uri="{BB962C8B-B14F-4D97-AF65-F5344CB8AC3E}">
        <p14:creationId xmlns:p14="http://schemas.microsoft.com/office/powerpoint/2010/main" val="74952169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3040707586"/>
              </p:ex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5116" name="think-cell スライド" r:id="rId5" imgW="270" imgH="270" progId="TCLayout.ActiveDocument.1">
                  <p:embed/>
                </p:oleObj>
              </mc:Choice>
              <mc:Fallback>
                <p:oleObj name="think-cell スライド" r:id="rId5" imgW="270" imgH="270" progId="TCLayout.ActiveDocument.1">
                  <p:embed/>
                  <p:pic>
                    <p:nvPicPr>
                      <p:cNvPr id="8" name="Object 7"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4A8D92BA-6D5F-447F-A532-94C3A75DB5E5}"/>
              </a:ext>
            </a:extLst>
          </p:cNvPr>
          <p:cNvSpPr/>
          <p:nvPr userDrawn="1">
            <p:custDataLst>
              <p:tags r:id="rId3"/>
            </p:custDataLst>
          </p:nvPr>
        </p:nvSpPr>
        <p:spPr>
          <a:xfrm>
            <a:off x="0" y="0"/>
            <a:ext cx="158750" cy="158750"/>
          </a:xfrm>
          <a:prstGeom prst="rect">
            <a:avLst/>
          </a:prstGeom>
          <a:solidFill>
            <a:schemeClr val="tx1">
              <a:alpha val="40000"/>
            </a:schemeClr>
          </a:solidFill>
        </p:spPr>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en-US" altLang="ja-JP" sz="1999" b="1" i="0" baseline="0">
              <a:solidFill>
                <a:schemeClr val="bg1"/>
              </a:solidFill>
              <a:latin typeface="Calibri" panose="020F0502020204030204" pitchFamily="34" charset="0"/>
              <a:cs typeface="Arial" panose="020B0604020202020204" pitchFamily="34" charset="0"/>
              <a:sym typeface="Calibri" panose="020F0502020204030204" pitchFamily="34" charset="0"/>
            </a:endParaRPr>
          </a:p>
        </p:txBody>
      </p:sp>
      <p:sp>
        <p:nvSpPr>
          <p:cNvPr id="2" name="Title 1"/>
          <p:cNvSpPr>
            <a:spLocks noGrp="1"/>
          </p:cNvSpPr>
          <p:nvPr>
            <p:ph type="title"/>
          </p:nvPr>
        </p:nvSpPr>
        <p:spPr>
          <a:xfrm>
            <a:off x="625306" y="746698"/>
            <a:ext cx="10937968" cy="817060"/>
          </a:xfrm>
        </p:spPr>
        <p:txBody>
          <a:bodyPr/>
          <a:lstStyle/>
          <a:p>
            <a:r>
              <a:rPr lang="en-US"/>
              <a:t>Click to edit Master title style</a:t>
            </a:r>
            <a:endParaRPr lang="nl-NL"/>
          </a:p>
        </p:txBody>
      </p:sp>
      <p:sp>
        <p:nvSpPr>
          <p:cNvPr id="9" name="Slide Number Placeholder 4"/>
          <p:cNvSpPr>
            <a:spLocks noGrp="1"/>
          </p:cNvSpPr>
          <p:nvPr>
            <p:ph type="sldNum" sz="quarter" idx="4"/>
          </p:nvPr>
        </p:nvSpPr>
        <p:spPr>
          <a:xfrm flipH="1">
            <a:off x="10885657" y="6537399"/>
            <a:ext cx="677617"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defRPr/>
            </a:pPr>
            <a:fld id="{90CBDC3A-D49F-4631-A8C7-55D59B33E5FA}" type="slidenum">
              <a:rPr lang="en-US" smtClean="0">
                <a:solidFill>
                  <a:srgbClr val="FFFFFF"/>
                </a:solidFill>
              </a:rPr>
              <a:pPr fontAlgn="auto">
                <a:spcBef>
                  <a:spcPts val="0"/>
                </a:spcBef>
                <a:spcAft>
                  <a:spcPts val="0"/>
                </a:spcAft>
                <a:defRPr/>
              </a:pPr>
              <a:t>‹#›</a:t>
            </a:fld>
            <a:endParaRPr lang="en-US">
              <a:solidFill>
                <a:srgbClr val="FFFFFF"/>
              </a:solidFill>
            </a:endParaRPr>
          </a:p>
        </p:txBody>
      </p:sp>
      <p:sp>
        <p:nvSpPr>
          <p:cNvPr id="10" name="Footer Placeholder 3"/>
          <p:cNvSpPr>
            <a:spLocks noGrp="1"/>
          </p:cNvSpPr>
          <p:nvPr>
            <p:ph type="ftr" sz="quarter" idx="3"/>
          </p:nvPr>
        </p:nvSpPr>
        <p:spPr>
          <a:xfrm flipH="1">
            <a:off x="625304" y="6537399"/>
            <a:ext cx="5364699" cy="161888"/>
          </a:xfrm>
          <a:prstGeom prst="rect">
            <a:avLst/>
          </a:prstGeom>
          <a:noFill/>
        </p:spPr>
        <p:txBody>
          <a:bodyPr wrap="square" lIns="0" tIns="60937" rIns="121875" bIns="60937" anchor="ctr" anchorCtr="0">
            <a:noAutofit/>
          </a:bodyPr>
          <a:lstStyle>
            <a:lvl1pPr>
              <a:defRPr lang="en-AU"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pPr>
            <a:r>
              <a:rPr lang="en-US">
                <a:solidFill>
                  <a:srgbClr val="FFFFFF"/>
                </a:solidFill>
              </a:rPr>
              <a:t>Copyright © 2016 Accenture  All rights reserved.</a:t>
            </a:r>
          </a:p>
        </p:txBody>
      </p:sp>
    </p:spTree>
    <p:extLst>
      <p:ext uri="{BB962C8B-B14F-4D97-AF65-F5344CB8AC3E}">
        <p14:creationId xmlns:p14="http://schemas.microsoft.com/office/powerpoint/2010/main" val="11849756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ient case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1838354424"/>
              </p:ex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6140" name="think-cell スライド" r:id="rId5" imgW="270" imgH="270" progId="TCLayout.ActiveDocument.1">
                  <p:embed/>
                </p:oleObj>
              </mc:Choice>
              <mc:Fallback>
                <p:oleObj name="think-cell スライド" r:id="rId5" imgW="270" imgH="270" progId="TCLayout.ActiveDocument.1">
                  <p:embed/>
                  <p:pic>
                    <p:nvPicPr>
                      <p:cNvPr id="8" name="Object 7"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4CC5ECDB-22BD-49F5-985C-3E1B9AC53763}"/>
              </a:ext>
            </a:extLst>
          </p:cNvPr>
          <p:cNvSpPr/>
          <p:nvPr userDrawn="1">
            <p:custDataLst>
              <p:tags r:id="rId3"/>
            </p:custDataLst>
          </p:nvPr>
        </p:nvSpPr>
        <p:spPr>
          <a:xfrm>
            <a:off x="0" y="0"/>
            <a:ext cx="158750" cy="158750"/>
          </a:xfrm>
          <a:prstGeom prst="rect">
            <a:avLst/>
          </a:prstGeom>
          <a:solidFill>
            <a:schemeClr val="tx1">
              <a:alpha val="40000"/>
            </a:schemeClr>
          </a:solidFill>
        </p:spPr>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en-US" altLang="ja-JP" sz="1999" b="1" i="0" baseline="0">
              <a:solidFill>
                <a:schemeClr val="bg1"/>
              </a:solidFill>
              <a:latin typeface="Calibri" panose="020F0502020204030204" pitchFamily="34" charset="0"/>
              <a:cs typeface="Arial" panose="020B0604020202020204" pitchFamily="34" charset="0"/>
              <a:sym typeface="Calibri" panose="020F0502020204030204" pitchFamily="34" charset="0"/>
            </a:endParaRPr>
          </a:p>
        </p:txBody>
      </p:sp>
      <p:sp>
        <p:nvSpPr>
          <p:cNvPr id="6" name="Rectangle 5"/>
          <p:cNvSpPr/>
          <p:nvPr userDrawn="1"/>
        </p:nvSpPr>
        <p:spPr>
          <a:xfrm>
            <a:off x="10026814" y="0"/>
            <a:ext cx="2175734" cy="688317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prstClr val="white"/>
              </a:solidFill>
            </a:endParaRPr>
          </a:p>
        </p:txBody>
      </p:sp>
      <p:sp>
        <p:nvSpPr>
          <p:cNvPr id="2" name="Title 1"/>
          <p:cNvSpPr>
            <a:spLocks noGrp="1"/>
          </p:cNvSpPr>
          <p:nvPr>
            <p:ph type="title"/>
          </p:nvPr>
        </p:nvSpPr>
        <p:spPr>
          <a:xfrm>
            <a:off x="625306" y="746698"/>
            <a:ext cx="9152252" cy="817060"/>
          </a:xfrm>
        </p:spPr>
        <p:txBody>
          <a:bodyPr/>
          <a:lstStyle/>
          <a:p>
            <a:r>
              <a:rPr lang="en-US"/>
              <a:t>Click to edit Master title style</a:t>
            </a:r>
            <a:endParaRPr lang="nl-NL"/>
          </a:p>
        </p:txBody>
      </p:sp>
      <p:sp>
        <p:nvSpPr>
          <p:cNvPr id="9" name="Slide Number Placeholder 4"/>
          <p:cNvSpPr>
            <a:spLocks noGrp="1"/>
          </p:cNvSpPr>
          <p:nvPr>
            <p:ph type="sldNum" sz="quarter" idx="4"/>
          </p:nvPr>
        </p:nvSpPr>
        <p:spPr>
          <a:xfrm flipH="1">
            <a:off x="10885657" y="6537399"/>
            <a:ext cx="677617"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defRPr/>
            </a:pPr>
            <a:fld id="{90CBDC3A-D49F-4631-A8C7-55D59B33E5FA}" type="slidenum">
              <a:rPr lang="en-US" smtClean="0">
                <a:solidFill>
                  <a:srgbClr val="FFFFFF"/>
                </a:solidFill>
              </a:rPr>
              <a:pPr fontAlgn="auto">
                <a:spcBef>
                  <a:spcPts val="0"/>
                </a:spcBef>
                <a:spcAft>
                  <a:spcPts val="0"/>
                </a:spcAft>
                <a:defRPr/>
              </a:pPr>
              <a:t>‹#›</a:t>
            </a:fld>
            <a:endParaRPr lang="en-US">
              <a:solidFill>
                <a:srgbClr val="FFFFFF"/>
              </a:solidFill>
            </a:endParaRPr>
          </a:p>
        </p:txBody>
      </p:sp>
      <p:sp>
        <p:nvSpPr>
          <p:cNvPr id="10" name="Footer Placeholder 3"/>
          <p:cNvSpPr>
            <a:spLocks noGrp="1"/>
          </p:cNvSpPr>
          <p:nvPr>
            <p:ph type="ftr" sz="quarter" idx="3"/>
          </p:nvPr>
        </p:nvSpPr>
        <p:spPr>
          <a:xfrm flipH="1">
            <a:off x="625304" y="6537399"/>
            <a:ext cx="5364699" cy="161888"/>
          </a:xfrm>
          <a:prstGeom prst="rect">
            <a:avLst/>
          </a:prstGeom>
          <a:noFill/>
        </p:spPr>
        <p:txBody>
          <a:bodyPr wrap="square" lIns="0" tIns="60937" rIns="121875" bIns="60937" anchor="ctr" anchorCtr="0">
            <a:noAutofit/>
          </a:bodyPr>
          <a:lstStyle>
            <a:lvl1pPr>
              <a:defRPr lang="en-AU"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pPr>
            <a:r>
              <a:rPr lang="en-US">
                <a:solidFill>
                  <a:srgbClr val="FFFFFF"/>
                </a:solidFill>
              </a:rPr>
              <a:t>Copyright © 2016 Accenture  All rights reserved.</a:t>
            </a:r>
          </a:p>
        </p:txBody>
      </p:sp>
    </p:spTree>
    <p:extLst>
      <p:ext uri="{BB962C8B-B14F-4D97-AF65-F5344CB8AC3E}">
        <p14:creationId xmlns:p14="http://schemas.microsoft.com/office/powerpoint/2010/main" val="111779063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ront">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userDrawn="1">
            <p:custDataLst>
              <p:tags r:id="rId2"/>
            </p:custDataLst>
            <p:extLst>
              <p:ext uri="{D42A27DB-BD31-4B8C-83A1-F6EECF244321}">
                <p14:modId xmlns:p14="http://schemas.microsoft.com/office/powerpoint/2010/main" val="563869006"/>
              </p:ex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8188" name="think-cell スライド" r:id="rId4" imgW="270" imgH="270" progId="TCLayout.ActiveDocument.1">
                  <p:embed/>
                </p:oleObj>
              </mc:Choice>
              <mc:Fallback>
                <p:oleObj name="think-cell スライド" r:id="rId4" imgW="270" imgH="270" progId="TCLayout.ActiveDocument.1">
                  <p:embed/>
                  <p:pic>
                    <p:nvPicPr>
                      <p:cNvPr id="18" name="Object 17"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22" name="Picture 21"/>
          <p:cNvPicPr>
            <a:picLocks noChangeAspect="1"/>
          </p:cNvPicPr>
          <p:nvPr userDrawn="1"/>
        </p:nvPicPr>
        <p:blipFill rotWithShape="1">
          <a:blip r:embed="rId6" cstate="print">
            <a:extLst>
              <a:ext uri="{28A0092B-C50C-407E-A947-70E740481C1C}">
                <a14:useLocalDpi xmlns:a14="http://schemas.microsoft.com/office/drawing/2010/main" val="0"/>
              </a:ext>
            </a:extLst>
          </a:blip>
          <a:srcRect t="14365" b="41093"/>
          <a:stretch/>
        </p:blipFill>
        <p:spPr>
          <a:xfrm>
            <a:off x="-13301" y="3175"/>
            <a:ext cx="12202126" cy="6990736"/>
          </a:xfrm>
          <a:prstGeom prst="rect">
            <a:avLst/>
          </a:prstGeom>
        </p:spPr>
      </p:pic>
      <p:sp>
        <p:nvSpPr>
          <p:cNvPr id="23" name="Rectangle 22"/>
          <p:cNvSpPr/>
          <p:nvPr userDrawn="1"/>
        </p:nvSpPr>
        <p:spPr>
          <a:xfrm>
            <a:off x="3174" y="-38963"/>
            <a:ext cx="12202126" cy="7032875"/>
          </a:xfrm>
          <a:prstGeom prst="rect">
            <a:avLst/>
          </a:prstGeom>
          <a:gradFill>
            <a:gsLst>
              <a:gs pos="69000">
                <a:schemeClr val="tx1">
                  <a:lumMod val="75000"/>
                  <a:lumOff val="25000"/>
                  <a:alpha val="63000"/>
                </a:schemeClr>
              </a:gs>
              <a:gs pos="37000">
                <a:schemeClr val="tx1">
                  <a:alpha val="76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grpSp>
        <p:nvGrpSpPr>
          <p:cNvPr id="24" name="Group 23"/>
          <p:cNvGrpSpPr/>
          <p:nvPr userDrawn="1"/>
        </p:nvGrpSpPr>
        <p:grpSpPr>
          <a:xfrm>
            <a:off x="9506414" y="218663"/>
            <a:ext cx="2508565" cy="1682709"/>
            <a:chOff x="5728986" y="1472516"/>
            <a:chExt cx="3074394" cy="2061722"/>
          </a:xfrm>
        </p:grpSpPr>
        <p:sp>
          <p:nvSpPr>
            <p:cNvPr id="25" name="Freeform 24"/>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CA" sz="3199" b="1">
                <a:solidFill>
                  <a:srgbClr val="FFFFFF"/>
                </a:solidFill>
              </a:endParaRPr>
            </a:p>
          </p:txBody>
        </p:sp>
        <p:sp>
          <p:nvSpPr>
            <p:cNvPr id="26"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hangingPunct="0">
                <a:lnSpc>
                  <a:spcPct val="80000"/>
                </a:lnSpc>
              </a:pPr>
              <a:endParaRPr lang="en-AU" sz="3199" b="1">
                <a:solidFill>
                  <a:srgbClr val="000000"/>
                </a:solidFill>
                <a:cs typeface="+mn-cs"/>
              </a:endParaRPr>
            </a:p>
          </p:txBody>
        </p:sp>
      </p:grpSp>
      <p:grpSp>
        <p:nvGrpSpPr>
          <p:cNvPr id="27" name="Group 26"/>
          <p:cNvGrpSpPr/>
          <p:nvPr userDrawn="1"/>
        </p:nvGrpSpPr>
        <p:grpSpPr>
          <a:xfrm>
            <a:off x="7191666" y="514616"/>
            <a:ext cx="2182093" cy="633434"/>
            <a:chOff x="457202" y="420673"/>
            <a:chExt cx="2182661" cy="633434"/>
          </a:xfrm>
        </p:grpSpPr>
        <p:sp>
          <p:nvSpPr>
            <p:cNvPr id="28"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hangingPunct="0">
                <a:lnSpc>
                  <a:spcPct val="80000"/>
                </a:lnSpc>
              </a:pPr>
              <a:endParaRPr lang="en-AU" sz="3199" b="1">
                <a:solidFill>
                  <a:srgbClr val="000000"/>
                </a:solidFill>
                <a:cs typeface="+mn-cs"/>
              </a:endParaRPr>
            </a:p>
          </p:txBody>
        </p:sp>
        <p:sp>
          <p:nvSpPr>
            <p:cNvPr id="29" name="Freeform 28"/>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CA" sz="3199" b="1">
                <a:solidFill>
                  <a:srgbClr val="FFFFFF"/>
                </a:solidFill>
              </a:endParaRPr>
            </a:p>
          </p:txBody>
        </p:sp>
      </p:grpSp>
      <p:pic>
        <p:nvPicPr>
          <p:cNvPr id="30" name="Picture 29" descr="Acc_Strat_Line_5_RGB_Wht.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025370" y="6300001"/>
            <a:ext cx="4696777" cy="228709"/>
          </a:xfrm>
          <a:prstGeom prst="rect">
            <a:avLst/>
          </a:prstGeom>
        </p:spPr>
      </p:pic>
    </p:spTree>
    <p:extLst>
      <p:ext uri="{BB962C8B-B14F-4D97-AF65-F5344CB8AC3E}">
        <p14:creationId xmlns:p14="http://schemas.microsoft.com/office/powerpoint/2010/main" val="4120386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791221" y="14956"/>
            <a:ext cx="10593492" cy="778259"/>
          </a:xfrm>
        </p:spPr>
        <p:txBody>
          <a:bodyPr anchor="b"/>
          <a:lstStyle>
            <a:lvl1pPr>
              <a:defRPr lang="en-US" sz="2584" b="1" kern="1200" smtClean="0">
                <a:solidFill>
                  <a:srgbClr val="5B9BD5"/>
                </a:solidFill>
                <a:latin typeface="Gotham Bold"/>
                <a:ea typeface="Gotham Bold"/>
                <a:cs typeface="Gotham Bold"/>
              </a:defRPr>
            </a:lvl1pPr>
          </a:lstStyle>
          <a:p>
            <a:r>
              <a:rPr lang="en-US"/>
              <a:t>Click to edit Master title style</a:t>
            </a:r>
          </a:p>
        </p:txBody>
      </p:sp>
      <p:sp>
        <p:nvSpPr>
          <p:cNvPr id="5" name="Slide Number Placeholder 5"/>
          <p:cNvSpPr>
            <a:spLocks noGrp="1"/>
          </p:cNvSpPr>
          <p:nvPr>
            <p:ph type="sldNum" sz="quarter" idx="4"/>
          </p:nvPr>
        </p:nvSpPr>
        <p:spPr>
          <a:xfrm>
            <a:off x="9446339" y="6654188"/>
            <a:ext cx="2742486" cy="197462"/>
          </a:xfrm>
          <a:prstGeom prst="rect">
            <a:avLst/>
          </a:prstGeom>
        </p:spPr>
        <p:txBody>
          <a:bodyPr vert="horz" lIns="91440" tIns="45720" rIns="91440" bIns="45720" rtlCol="0" anchor="ctr"/>
          <a:lstStyle>
            <a:lvl1pPr algn="r">
              <a:defRPr sz="1200">
                <a:solidFill>
                  <a:schemeClr val="tx1">
                    <a:tint val="75000"/>
                  </a:schemeClr>
                </a:solidFill>
              </a:defRPr>
            </a:lvl1pPr>
          </a:lstStyle>
          <a:p>
            <a:fld id="{82F5D5D6-0C6E-4659-96C7-82B963CE40DB}" type="slidenum">
              <a:rPr lang="en-US" smtClean="0"/>
              <a:t>‹#›</a:t>
            </a:fld>
            <a:endParaRPr lang="en-US"/>
          </a:p>
        </p:txBody>
      </p:sp>
      <p:sp>
        <p:nvSpPr>
          <p:cNvPr id="4" name="Text Placeholder 3"/>
          <p:cNvSpPr>
            <a:spLocks noGrp="1"/>
          </p:cNvSpPr>
          <p:nvPr>
            <p:ph type="body" sz="quarter" idx="14"/>
          </p:nvPr>
        </p:nvSpPr>
        <p:spPr>
          <a:xfrm>
            <a:off x="791957" y="793751"/>
            <a:ext cx="10592216" cy="341313"/>
          </a:xfrm>
          <a:prstGeom prst="rect">
            <a:avLst/>
          </a:prstGeom>
        </p:spPr>
        <p:txBody>
          <a:bodyPr/>
          <a:lstStyle>
            <a:lvl1pPr>
              <a:defRPr kumimoji="0" lang="en-US" sz="1799" b="0" i="0" u="none" strike="noStrike" kern="1200" cap="none" spc="0" normalizeH="0" baseline="0" dirty="0">
                <a:ln>
                  <a:noFill/>
                </a:ln>
                <a:solidFill>
                  <a:srgbClr val="ED7D31"/>
                </a:solidFill>
                <a:effectLst/>
                <a:uLnTx/>
                <a:uFillTx/>
                <a:latin typeface="Gotham Bold"/>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35169288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Slide Number Placeholder 2"/>
          <p:cNvSpPr>
            <a:spLocks noGrp="1"/>
          </p:cNvSpPr>
          <p:nvPr>
            <p:ph type="sldNum" sz="quarter" idx="10"/>
          </p:nvPr>
        </p:nvSpPr>
        <p:spPr/>
        <p:txBody>
          <a:bodyPr/>
          <a:lstStyle/>
          <a:p>
            <a:pPr fontAlgn="auto">
              <a:spcBef>
                <a:spcPts val="0"/>
              </a:spcBef>
              <a:spcAft>
                <a:spcPts val="0"/>
              </a:spcAft>
              <a:defRPr/>
            </a:pPr>
            <a:fld id="{90CBDC3A-D49F-4631-A8C7-55D59B33E5FA}" type="slidenum">
              <a:rPr lang="en-US" smtClean="0">
                <a:solidFill>
                  <a:srgbClr val="FFFFFF"/>
                </a:solidFill>
              </a:rPr>
              <a:pPr fontAlgn="auto">
                <a:spcBef>
                  <a:spcPts val="0"/>
                </a:spcBef>
                <a:spcAft>
                  <a:spcPts val="0"/>
                </a:spcAft>
                <a:defRPr/>
              </a:pPr>
              <a:t>‹#›</a:t>
            </a:fld>
            <a:endParaRPr lang="en-US">
              <a:solidFill>
                <a:srgbClr val="FFFFFF"/>
              </a:solidFill>
            </a:endParaRP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a:solidFill>
                  <a:srgbClr val="FFFFFF"/>
                </a:solidFill>
              </a:rPr>
              <a:t>Copyright © 2016 Accenture  All rights reserved.</a:t>
            </a:r>
          </a:p>
        </p:txBody>
      </p:sp>
    </p:spTree>
    <p:extLst>
      <p:ext uri="{BB962C8B-B14F-4D97-AF65-F5344CB8AC3E}">
        <p14:creationId xmlns:p14="http://schemas.microsoft.com/office/powerpoint/2010/main" val="26847644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830841261"/>
              </p:ex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0236" name="think-cell スライド" r:id="rId5" imgW="270" imgH="270" progId="TCLayout.ActiveDocument.1">
                  <p:embed/>
                </p:oleObj>
              </mc:Choice>
              <mc:Fallback>
                <p:oleObj name="think-cell スライド" r:id="rId5" imgW="270" imgH="270" progId="TCLayout.ActiveDocument.1">
                  <p:embed/>
                  <p:pic>
                    <p:nvPicPr>
                      <p:cNvPr id="8" name="Object 7"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55586DEA-AAA3-4DEA-ACFE-B2A10D728BEA}"/>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en-US" altLang="ja-JP" sz="1999" b="0" i="0" baseline="0">
              <a:latin typeface="Calibri" panose="020F0502020204030204" pitchFamily="34" charset="0"/>
              <a:cs typeface="Arial" panose="020B0604020202020204" pitchFamily="34" charset="0"/>
              <a:sym typeface="Calibri" panose="020F0502020204030204" pitchFamily="34" charset="0"/>
            </a:endParaRPr>
          </a:p>
        </p:txBody>
      </p:sp>
      <p:sp>
        <p:nvSpPr>
          <p:cNvPr id="2" name="Title 1"/>
          <p:cNvSpPr>
            <a:spLocks noGrp="1"/>
          </p:cNvSpPr>
          <p:nvPr>
            <p:ph type="title"/>
          </p:nvPr>
        </p:nvSpPr>
        <p:spPr>
          <a:xfrm>
            <a:off x="625306" y="514101"/>
            <a:ext cx="10937968" cy="817060"/>
          </a:xfrm>
        </p:spPr>
        <p:txBody>
          <a:bodyPr/>
          <a:lstStyle>
            <a:lvl1pPr>
              <a:defRPr b="0"/>
            </a:lvl1pPr>
          </a:lstStyle>
          <a:p>
            <a:r>
              <a:rPr lang="en-US"/>
              <a:t>Click to edit Master title style</a:t>
            </a:r>
            <a:endParaRPr lang="nl-NL"/>
          </a:p>
        </p:txBody>
      </p:sp>
      <p:sp>
        <p:nvSpPr>
          <p:cNvPr id="9" name="Slide Number Placeholder 4"/>
          <p:cNvSpPr>
            <a:spLocks noGrp="1"/>
          </p:cNvSpPr>
          <p:nvPr>
            <p:ph type="sldNum" sz="quarter" idx="4"/>
          </p:nvPr>
        </p:nvSpPr>
        <p:spPr>
          <a:xfrm flipH="1">
            <a:off x="10885657" y="6537399"/>
            <a:ext cx="677617"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defRPr/>
            </a:pPr>
            <a:fld id="{90CBDC3A-D49F-4631-A8C7-55D59B33E5FA}" type="slidenum">
              <a:rPr lang="en-US" smtClean="0">
                <a:solidFill>
                  <a:srgbClr val="FFFFFF"/>
                </a:solidFill>
              </a:rPr>
              <a:pPr fontAlgn="auto">
                <a:spcBef>
                  <a:spcPts val="0"/>
                </a:spcBef>
                <a:spcAft>
                  <a:spcPts val="0"/>
                </a:spcAft>
                <a:defRPr/>
              </a:pPr>
              <a:t>‹#›</a:t>
            </a:fld>
            <a:endParaRPr lang="en-US">
              <a:solidFill>
                <a:srgbClr val="FFFFFF"/>
              </a:solidFill>
            </a:endParaRPr>
          </a:p>
        </p:txBody>
      </p:sp>
      <p:sp>
        <p:nvSpPr>
          <p:cNvPr id="10" name="Footer Placeholder 3"/>
          <p:cNvSpPr>
            <a:spLocks noGrp="1"/>
          </p:cNvSpPr>
          <p:nvPr>
            <p:ph type="ftr" sz="quarter" idx="3"/>
          </p:nvPr>
        </p:nvSpPr>
        <p:spPr>
          <a:xfrm flipH="1">
            <a:off x="625304" y="6537399"/>
            <a:ext cx="5364699" cy="161888"/>
          </a:xfrm>
          <a:prstGeom prst="rect">
            <a:avLst/>
          </a:prstGeom>
          <a:noFill/>
        </p:spPr>
        <p:txBody>
          <a:bodyPr wrap="square" lIns="0" tIns="60937" rIns="121875" bIns="60937" anchor="ctr" anchorCtr="0">
            <a:noAutofit/>
          </a:bodyPr>
          <a:lstStyle>
            <a:lvl1pPr>
              <a:defRPr lang="en-AU"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pPr>
            <a:r>
              <a:rPr lang="en-US">
                <a:solidFill>
                  <a:srgbClr val="FFFFFF"/>
                </a:solidFill>
              </a:rPr>
              <a:t>Copyright © 2016 Accenture  All rights reserved.</a:t>
            </a:r>
          </a:p>
        </p:txBody>
      </p:sp>
    </p:spTree>
    <p:extLst>
      <p:ext uri="{BB962C8B-B14F-4D97-AF65-F5344CB8AC3E}">
        <p14:creationId xmlns:p14="http://schemas.microsoft.com/office/powerpoint/2010/main" val="9604354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ient case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1450641856"/>
              </p:ex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1260" name="think-cell スライド" r:id="rId5" imgW="270" imgH="270" progId="TCLayout.ActiveDocument.1">
                  <p:embed/>
                </p:oleObj>
              </mc:Choice>
              <mc:Fallback>
                <p:oleObj name="think-cell スライド" r:id="rId5" imgW="270" imgH="270" progId="TCLayout.ActiveDocument.1">
                  <p:embed/>
                  <p:pic>
                    <p:nvPicPr>
                      <p:cNvPr id="8" name="Object 7"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C7F97343-CFC2-4ED5-87A7-029200195F21}"/>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en-US" altLang="ja-JP" sz="1999" b="1" i="0" baseline="0">
              <a:latin typeface="Calibri" panose="020F0502020204030204" pitchFamily="34" charset="0"/>
              <a:cs typeface="Arial" panose="020B0604020202020204" pitchFamily="34" charset="0"/>
              <a:sym typeface="Calibri" panose="020F0502020204030204" pitchFamily="34" charset="0"/>
            </a:endParaRPr>
          </a:p>
        </p:txBody>
      </p:sp>
      <p:sp>
        <p:nvSpPr>
          <p:cNvPr id="6" name="Rectangle 5"/>
          <p:cNvSpPr/>
          <p:nvPr userDrawn="1"/>
        </p:nvSpPr>
        <p:spPr>
          <a:xfrm>
            <a:off x="10026814" y="0"/>
            <a:ext cx="2175734" cy="6883177"/>
          </a:xfrm>
          <a:prstGeom prst="rect">
            <a:avLst/>
          </a:prstGeom>
          <a:solidFill>
            <a:srgbClr val="77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prstClr val="white"/>
              </a:solidFill>
            </a:endParaRPr>
          </a:p>
        </p:txBody>
      </p:sp>
      <p:sp>
        <p:nvSpPr>
          <p:cNvPr id="2" name="Title 1"/>
          <p:cNvSpPr>
            <a:spLocks noGrp="1"/>
          </p:cNvSpPr>
          <p:nvPr>
            <p:ph type="title"/>
          </p:nvPr>
        </p:nvSpPr>
        <p:spPr>
          <a:xfrm>
            <a:off x="625306" y="746698"/>
            <a:ext cx="9152252" cy="817060"/>
          </a:xfrm>
        </p:spPr>
        <p:txBody>
          <a:bodyPr/>
          <a:lstStyle/>
          <a:p>
            <a:r>
              <a:rPr lang="en-US"/>
              <a:t>Click to edit Master title style</a:t>
            </a:r>
            <a:endParaRPr lang="nl-NL"/>
          </a:p>
        </p:txBody>
      </p:sp>
      <p:sp>
        <p:nvSpPr>
          <p:cNvPr id="9" name="Slide Number Placeholder 4"/>
          <p:cNvSpPr>
            <a:spLocks noGrp="1"/>
          </p:cNvSpPr>
          <p:nvPr>
            <p:ph type="sldNum" sz="quarter" idx="4"/>
          </p:nvPr>
        </p:nvSpPr>
        <p:spPr>
          <a:xfrm flipH="1">
            <a:off x="10885657" y="6537399"/>
            <a:ext cx="677617"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defRPr/>
            </a:pPr>
            <a:fld id="{90CBDC3A-D49F-4631-A8C7-55D59B33E5FA}" type="slidenum">
              <a:rPr lang="en-US" smtClean="0">
                <a:solidFill>
                  <a:srgbClr val="FFFFFF"/>
                </a:solidFill>
              </a:rPr>
              <a:pPr fontAlgn="auto">
                <a:spcBef>
                  <a:spcPts val="0"/>
                </a:spcBef>
                <a:spcAft>
                  <a:spcPts val="0"/>
                </a:spcAft>
                <a:defRPr/>
              </a:pPr>
              <a:t>‹#›</a:t>
            </a:fld>
            <a:endParaRPr lang="en-US">
              <a:solidFill>
                <a:srgbClr val="FFFFFF"/>
              </a:solidFill>
            </a:endParaRPr>
          </a:p>
        </p:txBody>
      </p:sp>
      <p:sp>
        <p:nvSpPr>
          <p:cNvPr id="10" name="Footer Placeholder 3"/>
          <p:cNvSpPr>
            <a:spLocks noGrp="1"/>
          </p:cNvSpPr>
          <p:nvPr>
            <p:ph type="ftr" sz="quarter" idx="3"/>
          </p:nvPr>
        </p:nvSpPr>
        <p:spPr>
          <a:xfrm flipH="1">
            <a:off x="625304" y="6537399"/>
            <a:ext cx="5364699" cy="161888"/>
          </a:xfrm>
          <a:prstGeom prst="rect">
            <a:avLst/>
          </a:prstGeom>
          <a:noFill/>
        </p:spPr>
        <p:txBody>
          <a:bodyPr wrap="square" lIns="0" tIns="60937" rIns="121875" bIns="60937" anchor="ctr" anchorCtr="0">
            <a:noAutofit/>
          </a:bodyPr>
          <a:lstStyle>
            <a:lvl1pPr>
              <a:defRPr lang="en-AU"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pPr>
            <a:r>
              <a:rPr lang="en-US">
                <a:solidFill>
                  <a:srgbClr val="FFFFFF"/>
                </a:solidFill>
              </a:rPr>
              <a:t>Copyright © 2016 Accenture  All rights reserved.</a:t>
            </a:r>
          </a:p>
        </p:txBody>
      </p:sp>
    </p:spTree>
    <p:extLst>
      <p:ext uri="{BB962C8B-B14F-4D97-AF65-F5344CB8AC3E}">
        <p14:creationId xmlns:p14="http://schemas.microsoft.com/office/powerpoint/2010/main" val="189009286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F27AA4B-E377-4D44-8DA1-D4486562C4FF}" type="slidenum">
              <a:rPr lang="nl-NL" smtClean="0">
                <a:solidFill>
                  <a:srgbClr val="FFFFFF"/>
                </a:solidFill>
              </a:rPr>
              <a:pPr/>
              <a:t>‹#›</a:t>
            </a:fld>
            <a:endParaRPr lang="nl-NL">
              <a:solidFill>
                <a:srgbClr val="FFFFFF"/>
              </a:solidFill>
            </a:endParaRPr>
          </a:p>
        </p:txBody>
      </p:sp>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2"/>
          </p:nvPr>
        </p:nvSpPr>
        <p:spPr/>
        <p:txBody>
          <a:bodyPr/>
          <a:lstStyle/>
          <a:p>
            <a:r>
              <a:rPr lang="nl-NL">
                <a:solidFill>
                  <a:srgbClr val="FFFFFF"/>
                </a:solidFill>
              </a:rPr>
              <a:t>Accenture 2016</a:t>
            </a:r>
          </a:p>
        </p:txBody>
      </p:sp>
    </p:spTree>
    <p:extLst>
      <p:ext uri="{BB962C8B-B14F-4D97-AF65-F5344CB8AC3E}">
        <p14:creationId xmlns:p14="http://schemas.microsoft.com/office/powerpoint/2010/main" val="8229954"/>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9_Title and Content">
    <p:bg>
      <p:bgPr>
        <a:solidFill>
          <a:schemeClr val="bg1">
            <a:alpha val="10000"/>
          </a:schemeClr>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13"/>
          </p:nvPr>
        </p:nvSpPr>
        <p:spPr>
          <a:xfrm>
            <a:off x="10964605" y="6575425"/>
            <a:ext cx="730521" cy="128588"/>
          </a:xfrm>
        </p:spPr>
        <p:txBody>
          <a:bodyPr/>
          <a:lstStyle>
            <a:lvl1pPr algn="r">
              <a:defRPr sz="1100">
                <a:solidFill>
                  <a:srgbClr val="5F9825"/>
                </a:solidFill>
                <a:latin typeface="Arial"/>
                <a:cs typeface="Arial"/>
              </a:defRPr>
            </a:lvl1pPr>
          </a:lstStyle>
          <a:p>
            <a:pPr>
              <a:defRPr/>
            </a:pPr>
            <a:fld id="{90CBDC3A-D49F-4631-A8C7-55D59B33E5FA}" type="slidenum">
              <a:rPr lang="en-US" smtClean="0"/>
              <a:pPr>
                <a:defRPr/>
              </a:pPr>
              <a:t>‹#›</a:t>
            </a:fld>
            <a:endParaRPr lang="en-US"/>
          </a:p>
        </p:txBody>
      </p:sp>
      <p:sp>
        <p:nvSpPr>
          <p:cNvPr id="8" name="Title 5"/>
          <p:cNvSpPr>
            <a:spLocks noGrp="1"/>
          </p:cNvSpPr>
          <p:nvPr>
            <p:ph type="title"/>
          </p:nvPr>
        </p:nvSpPr>
        <p:spPr>
          <a:xfrm>
            <a:off x="607327" y="116207"/>
            <a:ext cx="10974174" cy="1002979"/>
          </a:xfrm>
        </p:spPr>
        <p:txBody>
          <a:bodyPr vert="horz" lIns="0" tIns="45720" rIns="0" bIns="0" rtlCol="0" anchor="b" anchorCtr="0">
            <a:noAutofit/>
          </a:bodyPr>
          <a:lstStyle>
            <a:lvl1pPr algn="l">
              <a:defRPr lang="en-AU" sz="2799" dirty="0">
                <a:solidFill>
                  <a:schemeClr val="accent2"/>
                </a:solidFill>
                <a:latin typeface="Arial"/>
                <a:cs typeface="Arial"/>
              </a:defRPr>
            </a:lvl1pPr>
          </a:lstStyle>
          <a:p>
            <a:pPr lvl="0"/>
            <a:r>
              <a:rPr lang="en-US"/>
              <a:t>Click to edit Master title style</a:t>
            </a:r>
            <a:endParaRPr lang="en-AU"/>
          </a:p>
        </p:txBody>
      </p:sp>
      <p:sp>
        <p:nvSpPr>
          <p:cNvPr id="10" name="Footer Placeholder 2"/>
          <p:cNvSpPr>
            <a:spLocks noGrp="1"/>
          </p:cNvSpPr>
          <p:nvPr>
            <p:ph type="ftr" sz="quarter" idx="15"/>
          </p:nvPr>
        </p:nvSpPr>
        <p:spPr>
          <a:xfrm>
            <a:off x="448253" y="6639719"/>
            <a:ext cx="6175923" cy="128588"/>
          </a:xfrm>
        </p:spPr>
        <p:txBody>
          <a:bodyPr/>
          <a:lstStyle>
            <a:lvl1pPr marL="0" marR="0" indent="0" algn="l" defTabSz="457063" rtl="0" eaLnBrk="1" fontAlgn="auto" latinLnBrk="0" hangingPunct="1">
              <a:lnSpc>
                <a:spcPct val="100000"/>
              </a:lnSpc>
              <a:spcBef>
                <a:spcPts val="0"/>
              </a:spcBef>
              <a:spcAft>
                <a:spcPts val="0"/>
              </a:spcAft>
              <a:buClrTx/>
              <a:buSzTx/>
              <a:buFontTx/>
              <a:buNone/>
              <a:tabLst/>
              <a:defRPr sz="800">
                <a:solidFill>
                  <a:schemeClr val="tx1">
                    <a:lumMod val="85000"/>
                    <a:lumOff val="15000"/>
                  </a:schemeClr>
                </a:solidFill>
                <a:latin typeface="Arial"/>
                <a:cs typeface="Arial"/>
              </a:defRPr>
            </a:lvl1pPr>
          </a:lstStyle>
          <a:p>
            <a:r>
              <a:rPr lang="en-US">
                <a:solidFill>
                  <a:srgbClr val="000000">
                    <a:lumMod val="85000"/>
                    <a:lumOff val="15000"/>
                  </a:srgbClr>
                </a:solidFill>
              </a:rPr>
              <a:t>Copyright © 2015  Accenture, Omnetric &amp; Siemens  All rights reserved.</a:t>
            </a:r>
          </a:p>
        </p:txBody>
      </p:sp>
      <p:cxnSp>
        <p:nvCxnSpPr>
          <p:cNvPr id="12" name="Straight Connector 11"/>
          <p:cNvCxnSpPr/>
          <p:nvPr userDrawn="1"/>
        </p:nvCxnSpPr>
        <p:spPr>
          <a:xfrm>
            <a:off x="607327" y="1153276"/>
            <a:ext cx="11581499" cy="0"/>
          </a:xfrm>
          <a:prstGeom prst="line">
            <a:avLst/>
          </a:prstGeom>
          <a:ln w="12700" cmpd="sng">
            <a:solidFill>
              <a:srgbClr val="5F982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655973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6AA4BFD-29E9-4ACA-ACEA-9CD227DD8884}" type="slidenum">
              <a:rPr lang="nl-NL" smtClean="0">
                <a:solidFill>
                  <a:srgbClr val="FFFFFF"/>
                </a:solidFill>
              </a:rPr>
              <a:pPr/>
              <a:t>‹#›</a:t>
            </a:fld>
            <a:endParaRPr lang="nl-NL">
              <a:solidFill>
                <a:srgbClr val="FFFFFF"/>
              </a:solidFill>
            </a:endParaRPr>
          </a:p>
        </p:txBody>
      </p:sp>
    </p:spTree>
    <p:extLst>
      <p:ext uri="{BB962C8B-B14F-4D97-AF65-F5344CB8AC3E}">
        <p14:creationId xmlns:p14="http://schemas.microsoft.com/office/powerpoint/2010/main" val="109197453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ront">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userDrawn="1">
            <p:custDataLst>
              <p:tags r:id="rId2"/>
            </p:custDataLst>
            <p:extLst>
              <p:ext uri="{D42A27DB-BD31-4B8C-83A1-F6EECF244321}">
                <p14:modId xmlns:p14="http://schemas.microsoft.com/office/powerpoint/2010/main" val="3082696200"/>
              </p:ex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6380" name="think-cell スライド" r:id="rId4" imgW="270" imgH="270" progId="TCLayout.ActiveDocument.1">
                  <p:embed/>
                </p:oleObj>
              </mc:Choice>
              <mc:Fallback>
                <p:oleObj name="think-cell スライド" r:id="rId4" imgW="270" imgH="270" progId="TCLayout.ActiveDocument.1">
                  <p:embed/>
                  <p:pic>
                    <p:nvPicPr>
                      <p:cNvPr id="18" name="Object 17"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22" name="Picture 21"/>
          <p:cNvPicPr>
            <a:picLocks noChangeAspect="1"/>
          </p:cNvPicPr>
          <p:nvPr userDrawn="1"/>
        </p:nvPicPr>
        <p:blipFill rotWithShape="1">
          <a:blip r:embed="rId6" cstate="print">
            <a:extLst>
              <a:ext uri="{28A0092B-C50C-407E-A947-70E740481C1C}">
                <a14:useLocalDpi xmlns:a14="http://schemas.microsoft.com/office/drawing/2010/main" val="0"/>
              </a:ext>
            </a:extLst>
          </a:blip>
          <a:srcRect t="14365" b="41093"/>
          <a:stretch/>
        </p:blipFill>
        <p:spPr>
          <a:xfrm>
            <a:off x="-13301" y="3175"/>
            <a:ext cx="12202126" cy="6990736"/>
          </a:xfrm>
          <a:prstGeom prst="rect">
            <a:avLst/>
          </a:prstGeom>
        </p:spPr>
      </p:pic>
      <p:sp>
        <p:nvSpPr>
          <p:cNvPr id="23" name="Rectangle 22"/>
          <p:cNvSpPr/>
          <p:nvPr userDrawn="1"/>
        </p:nvSpPr>
        <p:spPr>
          <a:xfrm>
            <a:off x="3174" y="-38963"/>
            <a:ext cx="12202126" cy="7032875"/>
          </a:xfrm>
          <a:prstGeom prst="rect">
            <a:avLst/>
          </a:prstGeom>
          <a:gradFill>
            <a:gsLst>
              <a:gs pos="69000">
                <a:schemeClr val="tx1">
                  <a:lumMod val="75000"/>
                  <a:lumOff val="25000"/>
                  <a:alpha val="63000"/>
                </a:schemeClr>
              </a:gs>
              <a:gs pos="37000">
                <a:schemeClr val="tx1">
                  <a:alpha val="76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grpSp>
        <p:nvGrpSpPr>
          <p:cNvPr id="24" name="Group 23"/>
          <p:cNvGrpSpPr/>
          <p:nvPr userDrawn="1"/>
        </p:nvGrpSpPr>
        <p:grpSpPr>
          <a:xfrm>
            <a:off x="9506414" y="218663"/>
            <a:ext cx="2508565" cy="1682709"/>
            <a:chOff x="5728986" y="1472516"/>
            <a:chExt cx="3074394" cy="2061722"/>
          </a:xfrm>
        </p:grpSpPr>
        <p:sp>
          <p:nvSpPr>
            <p:cNvPr id="25" name="Freeform 24"/>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CA" sz="3199" b="1">
                <a:solidFill>
                  <a:srgbClr val="FFFFFF"/>
                </a:solidFill>
              </a:endParaRPr>
            </a:p>
          </p:txBody>
        </p:sp>
        <p:sp>
          <p:nvSpPr>
            <p:cNvPr id="26"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hangingPunct="0">
                <a:lnSpc>
                  <a:spcPct val="80000"/>
                </a:lnSpc>
              </a:pPr>
              <a:endParaRPr lang="en-AU" sz="3199" b="1">
                <a:solidFill>
                  <a:srgbClr val="000000"/>
                </a:solidFill>
                <a:cs typeface="+mn-cs"/>
              </a:endParaRPr>
            </a:p>
          </p:txBody>
        </p:sp>
      </p:grpSp>
      <p:grpSp>
        <p:nvGrpSpPr>
          <p:cNvPr id="27" name="Group 26"/>
          <p:cNvGrpSpPr/>
          <p:nvPr userDrawn="1"/>
        </p:nvGrpSpPr>
        <p:grpSpPr>
          <a:xfrm>
            <a:off x="7191666" y="514616"/>
            <a:ext cx="2182093" cy="633434"/>
            <a:chOff x="457202" y="420673"/>
            <a:chExt cx="2182661" cy="633434"/>
          </a:xfrm>
        </p:grpSpPr>
        <p:sp>
          <p:nvSpPr>
            <p:cNvPr id="28"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hangingPunct="0">
                <a:lnSpc>
                  <a:spcPct val="80000"/>
                </a:lnSpc>
              </a:pPr>
              <a:endParaRPr lang="en-AU" sz="3199" b="1">
                <a:solidFill>
                  <a:srgbClr val="000000"/>
                </a:solidFill>
                <a:cs typeface="+mn-cs"/>
              </a:endParaRPr>
            </a:p>
          </p:txBody>
        </p:sp>
        <p:sp>
          <p:nvSpPr>
            <p:cNvPr id="29" name="Freeform 28"/>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CA" sz="3199" b="1">
                <a:solidFill>
                  <a:srgbClr val="FFFFFF"/>
                </a:solidFill>
              </a:endParaRPr>
            </a:p>
          </p:txBody>
        </p:sp>
      </p:grpSp>
      <p:pic>
        <p:nvPicPr>
          <p:cNvPr id="30" name="Picture 29" descr="Acc_Strat_Line_5_RGB_Wht.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025370" y="6300001"/>
            <a:ext cx="4696777" cy="228709"/>
          </a:xfrm>
          <a:prstGeom prst="rect">
            <a:avLst/>
          </a:prstGeom>
        </p:spPr>
      </p:pic>
    </p:spTree>
    <p:extLst>
      <p:ext uri="{BB962C8B-B14F-4D97-AF65-F5344CB8AC3E}">
        <p14:creationId xmlns:p14="http://schemas.microsoft.com/office/powerpoint/2010/main" val="181908898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Slide Number Placeholder 2"/>
          <p:cNvSpPr>
            <a:spLocks noGrp="1"/>
          </p:cNvSpPr>
          <p:nvPr>
            <p:ph type="sldNum" sz="quarter" idx="10"/>
          </p:nvPr>
        </p:nvSpPr>
        <p:spPr/>
        <p:txBody>
          <a:bodyPr/>
          <a:lstStyle/>
          <a:p>
            <a:pPr fontAlgn="auto">
              <a:spcBef>
                <a:spcPts val="0"/>
              </a:spcBef>
              <a:spcAft>
                <a:spcPts val="0"/>
              </a:spcAft>
              <a:defRPr/>
            </a:pPr>
            <a:fld id="{90CBDC3A-D49F-4631-A8C7-55D59B33E5FA}" type="slidenum">
              <a:rPr lang="en-US" smtClean="0">
                <a:solidFill>
                  <a:srgbClr val="FFFFFF"/>
                </a:solidFill>
              </a:rPr>
              <a:pPr fontAlgn="auto">
                <a:spcBef>
                  <a:spcPts val="0"/>
                </a:spcBef>
                <a:spcAft>
                  <a:spcPts val="0"/>
                </a:spcAft>
                <a:defRPr/>
              </a:pPr>
              <a:t>‹#›</a:t>
            </a:fld>
            <a:endParaRPr lang="en-US">
              <a:solidFill>
                <a:srgbClr val="FFFFFF"/>
              </a:solidFill>
            </a:endParaRP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a:solidFill>
                  <a:srgbClr val="FFFFFF"/>
                </a:solidFill>
              </a:rPr>
              <a:t>Copyright © 2016 Accenture  All rights reserved.</a:t>
            </a:r>
          </a:p>
        </p:txBody>
      </p:sp>
    </p:spTree>
    <p:extLst>
      <p:ext uri="{BB962C8B-B14F-4D97-AF65-F5344CB8AC3E}">
        <p14:creationId xmlns:p14="http://schemas.microsoft.com/office/powerpoint/2010/main" val="147839677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1764598703"/>
              </p:ex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8428" name="think-cell スライド" r:id="rId5" imgW="270" imgH="270" progId="TCLayout.ActiveDocument.1">
                  <p:embed/>
                </p:oleObj>
              </mc:Choice>
              <mc:Fallback>
                <p:oleObj name="think-cell スライド" r:id="rId5" imgW="270" imgH="270" progId="TCLayout.ActiveDocument.1">
                  <p:embed/>
                  <p:pic>
                    <p:nvPicPr>
                      <p:cNvPr id="8" name="Object 7"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1AC3FF24-58EE-4C50-B49A-A2FE74CF3DC9}"/>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en-US" altLang="ja-JP" sz="1999" b="0" i="0" baseline="0">
              <a:latin typeface="Calibri" panose="020F0502020204030204" pitchFamily="34" charset="0"/>
              <a:cs typeface="Arial" panose="020B0604020202020204" pitchFamily="34" charset="0"/>
              <a:sym typeface="Calibri" panose="020F0502020204030204" pitchFamily="34" charset="0"/>
            </a:endParaRPr>
          </a:p>
        </p:txBody>
      </p:sp>
      <p:sp>
        <p:nvSpPr>
          <p:cNvPr id="2" name="Title 1"/>
          <p:cNvSpPr>
            <a:spLocks noGrp="1"/>
          </p:cNvSpPr>
          <p:nvPr>
            <p:ph type="title"/>
          </p:nvPr>
        </p:nvSpPr>
        <p:spPr>
          <a:xfrm>
            <a:off x="625306" y="514101"/>
            <a:ext cx="10937968" cy="817060"/>
          </a:xfrm>
        </p:spPr>
        <p:txBody>
          <a:bodyPr/>
          <a:lstStyle>
            <a:lvl1pPr>
              <a:defRPr b="0"/>
            </a:lvl1pPr>
          </a:lstStyle>
          <a:p>
            <a:r>
              <a:rPr lang="en-US"/>
              <a:t>Click to edit Master title style</a:t>
            </a:r>
            <a:endParaRPr lang="nl-NL"/>
          </a:p>
        </p:txBody>
      </p:sp>
      <p:sp>
        <p:nvSpPr>
          <p:cNvPr id="9" name="Slide Number Placeholder 4"/>
          <p:cNvSpPr>
            <a:spLocks noGrp="1"/>
          </p:cNvSpPr>
          <p:nvPr>
            <p:ph type="sldNum" sz="quarter" idx="4"/>
          </p:nvPr>
        </p:nvSpPr>
        <p:spPr>
          <a:xfrm flipH="1">
            <a:off x="10885657" y="6537399"/>
            <a:ext cx="677617"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defRPr/>
            </a:pPr>
            <a:fld id="{90CBDC3A-D49F-4631-A8C7-55D59B33E5FA}" type="slidenum">
              <a:rPr lang="en-US" smtClean="0">
                <a:solidFill>
                  <a:srgbClr val="FFFFFF"/>
                </a:solidFill>
              </a:rPr>
              <a:pPr fontAlgn="auto">
                <a:spcBef>
                  <a:spcPts val="0"/>
                </a:spcBef>
                <a:spcAft>
                  <a:spcPts val="0"/>
                </a:spcAft>
                <a:defRPr/>
              </a:pPr>
              <a:t>‹#›</a:t>
            </a:fld>
            <a:endParaRPr lang="en-US">
              <a:solidFill>
                <a:srgbClr val="FFFFFF"/>
              </a:solidFill>
            </a:endParaRPr>
          </a:p>
        </p:txBody>
      </p:sp>
      <p:sp>
        <p:nvSpPr>
          <p:cNvPr id="10" name="Footer Placeholder 3"/>
          <p:cNvSpPr>
            <a:spLocks noGrp="1"/>
          </p:cNvSpPr>
          <p:nvPr>
            <p:ph type="ftr" sz="quarter" idx="3"/>
          </p:nvPr>
        </p:nvSpPr>
        <p:spPr>
          <a:xfrm flipH="1">
            <a:off x="625304" y="6537399"/>
            <a:ext cx="5364699" cy="161888"/>
          </a:xfrm>
          <a:prstGeom prst="rect">
            <a:avLst/>
          </a:prstGeom>
          <a:noFill/>
        </p:spPr>
        <p:txBody>
          <a:bodyPr wrap="square" lIns="0" tIns="60937" rIns="121875" bIns="60937" anchor="ctr" anchorCtr="0">
            <a:noAutofit/>
          </a:bodyPr>
          <a:lstStyle>
            <a:lvl1pPr>
              <a:defRPr lang="en-AU"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pPr>
            <a:r>
              <a:rPr lang="en-US">
                <a:solidFill>
                  <a:srgbClr val="FFFFFF"/>
                </a:solidFill>
              </a:rPr>
              <a:t>Copyright © 2016 Accenture  All rights reserved.</a:t>
            </a:r>
          </a:p>
        </p:txBody>
      </p:sp>
    </p:spTree>
    <p:extLst>
      <p:ext uri="{BB962C8B-B14F-4D97-AF65-F5344CB8AC3E}">
        <p14:creationId xmlns:p14="http://schemas.microsoft.com/office/powerpoint/2010/main" val="247632700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ient case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4030926887"/>
              </p:ex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9452" name="think-cell スライド" r:id="rId5" imgW="270" imgH="270" progId="TCLayout.ActiveDocument.1">
                  <p:embed/>
                </p:oleObj>
              </mc:Choice>
              <mc:Fallback>
                <p:oleObj name="think-cell スライド" r:id="rId5" imgW="270" imgH="270" progId="TCLayout.ActiveDocument.1">
                  <p:embed/>
                  <p:pic>
                    <p:nvPicPr>
                      <p:cNvPr id="8" name="Object 7"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3F6C4F24-6F3E-4B57-B40F-7761DFA9A6F1}"/>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en-US" altLang="ja-JP" sz="1999" b="1" i="0" baseline="0">
              <a:latin typeface="Calibri" panose="020F0502020204030204" pitchFamily="34" charset="0"/>
              <a:cs typeface="Arial" panose="020B0604020202020204" pitchFamily="34" charset="0"/>
              <a:sym typeface="Calibri" panose="020F0502020204030204" pitchFamily="34" charset="0"/>
            </a:endParaRPr>
          </a:p>
        </p:txBody>
      </p:sp>
      <p:sp>
        <p:nvSpPr>
          <p:cNvPr id="6" name="Rectangle 5"/>
          <p:cNvSpPr/>
          <p:nvPr userDrawn="1"/>
        </p:nvSpPr>
        <p:spPr>
          <a:xfrm>
            <a:off x="10026814" y="0"/>
            <a:ext cx="2175734" cy="6883177"/>
          </a:xfrm>
          <a:prstGeom prst="rect">
            <a:avLst/>
          </a:prstGeom>
          <a:solidFill>
            <a:srgbClr val="77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prstClr val="white"/>
              </a:solidFill>
            </a:endParaRPr>
          </a:p>
        </p:txBody>
      </p:sp>
      <p:sp>
        <p:nvSpPr>
          <p:cNvPr id="2" name="Title 1"/>
          <p:cNvSpPr>
            <a:spLocks noGrp="1"/>
          </p:cNvSpPr>
          <p:nvPr>
            <p:ph type="title"/>
          </p:nvPr>
        </p:nvSpPr>
        <p:spPr>
          <a:xfrm>
            <a:off x="625306" y="746698"/>
            <a:ext cx="9152252" cy="817060"/>
          </a:xfrm>
        </p:spPr>
        <p:txBody>
          <a:bodyPr/>
          <a:lstStyle/>
          <a:p>
            <a:r>
              <a:rPr lang="en-US"/>
              <a:t>Click to edit Master title style</a:t>
            </a:r>
            <a:endParaRPr lang="nl-NL"/>
          </a:p>
        </p:txBody>
      </p:sp>
      <p:sp>
        <p:nvSpPr>
          <p:cNvPr id="9" name="Slide Number Placeholder 4"/>
          <p:cNvSpPr>
            <a:spLocks noGrp="1"/>
          </p:cNvSpPr>
          <p:nvPr>
            <p:ph type="sldNum" sz="quarter" idx="4"/>
          </p:nvPr>
        </p:nvSpPr>
        <p:spPr>
          <a:xfrm flipH="1">
            <a:off x="10885657" y="6537399"/>
            <a:ext cx="677617"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defRPr/>
            </a:pPr>
            <a:fld id="{90CBDC3A-D49F-4631-A8C7-55D59B33E5FA}" type="slidenum">
              <a:rPr lang="en-US" smtClean="0">
                <a:solidFill>
                  <a:srgbClr val="FFFFFF"/>
                </a:solidFill>
              </a:rPr>
              <a:pPr fontAlgn="auto">
                <a:spcBef>
                  <a:spcPts val="0"/>
                </a:spcBef>
                <a:spcAft>
                  <a:spcPts val="0"/>
                </a:spcAft>
                <a:defRPr/>
              </a:pPr>
              <a:t>‹#›</a:t>
            </a:fld>
            <a:endParaRPr lang="en-US">
              <a:solidFill>
                <a:srgbClr val="FFFFFF"/>
              </a:solidFill>
            </a:endParaRPr>
          </a:p>
        </p:txBody>
      </p:sp>
      <p:sp>
        <p:nvSpPr>
          <p:cNvPr id="10" name="Footer Placeholder 3"/>
          <p:cNvSpPr>
            <a:spLocks noGrp="1"/>
          </p:cNvSpPr>
          <p:nvPr>
            <p:ph type="ftr" sz="quarter" idx="3"/>
          </p:nvPr>
        </p:nvSpPr>
        <p:spPr>
          <a:xfrm flipH="1">
            <a:off x="625304" y="6537399"/>
            <a:ext cx="5364699" cy="161888"/>
          </a:xfrm>
          <a:prstGeom prst="rect">
            <a:avLst/>
          </a:prstGeom>
          <a:noFill/>
        </p:spPr>
        <p:txBody>
          <a:bodyPr wrap="square" lIns="0" tIns="60937" rIns="121875" bIns="60937" anchor="ctr" anchorCtr="0">
            <a:noAutofit/>
          </a:bodyPr>
          <a:lstStyle>
            <a:lvl1pPr>
              <a:defRPr lang="en-AU"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pPr>
            <a:r>
              <a:rPr lang="en-US">
                <a:solidFill>
                  <a:srgbClr val="FFFFFF"/>
                </a:solidFill>
              </a:rPr>
              <a:t>Copyright © 2016 Accenture  All rights reserved.</a:t>
            </a:r>
          </a:p>
        </p:txBody>
      </p:sp>
    </p:spTree>
    <p:extLst>
      <p:ext uri="{BB962C8B-B14F-4D97-AF65-F5344CB8AC3E}">
        <p14:creationId xmlns:p14="http://schemas.microsoft.com/office/powerpoint/2010/main" val="301563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19468" name="think-cell スライド" r:id="rId4" imgW="498" imgH="499" progId="TCLayout.ActiveDocument.1">
                  <p:embed/>
                </p:oleObj>
              </mc:Choice>
              <mc:Fallback>
                <p:oleObj name="think-cell スライド" r:id="rId4" imgW="498" imgH="499" progId="TCLayout.ActiveDocument.1">
                  <p:embed/>
                  <p:pic>
                    <p:nvPicPr>
                      <p:cNvPr id="12" name="Object 11" hidden="1"/>
                      <p:cNvPicPr/>
                      <p:nvPr/>
                    </p:nvPicPr>
                    <p:blipFill>
                      <a:blip r:embed="rId5"/>
                      <a:stretch>
                        <a:fillRect/>
                      </a:stretch>
                    </p:blipFill>
                    <p:spPr>
                      <a:xfrm>
                        <a:off x="1589" y="1588"/>
                        <a:ext cx="1587" cy="1587"/>
                      </a:xfrm>
                      <a:prstGeom prst="rect">
                        <a:avLst/>
                      </a:prstGeom>
                    </p:spPr>
                  </p:pic>
                </p:oleObj>
              </mc:Fallback>
            </mc:AlternateContent>
          </a:graphicData>
        </a:graphic>
      </p:graphicFrame>
      <p:pic>
        <p:nvPicPr>
          <p:cNvPr id="8" name="Picture 2" descr="S:\StudioJobs\Clients\Presentations\Accenture\Ellen C Marks - 15-4605 - Accenture Interactive template design Ph 1\Working Files\Final Images\Environment\GettyImages-470107634_T2.jpg"/>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1" y="2"/>
            <a:ext cx="12190411" cy="6856411"/>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p:cNvSpPr/>
          <p:nvPr userDrawn="1"/>
        </p:nvSpPr>
        <p:spPr>
          <a:xfrm>
            <a:off x="1" y="2"/>
            <a:ext cx="12190412" cy="6856411"/>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flipH="1">
            <a:off x="11613975" y="6537400"/>
            <a:ext cx="216028" cy="161888"/>
          </a:xfrm>
          <a:prstGeom prst="rect">
            <a:avLst/>
          </a:prstGeom>
        </p:spPr>
        <p:txBody>
          <a:bodyPr/>
          <a:lstStyle/>
          <a:p>
            <a:pPr>
              <a:defRPr/>
            </a:pPr>
            <a:fld id="{90CBDC3A-D49F-4631-A8C7-55D59B33E5FA}" type="slidenum">
              <a:rPr lang="en-US" smtClean="0"/>
              <a:pPr>
                <a:defRPr/>
              </a:pPr>
              <a:t>‹#›</a:t>
            </a:fld>
            <a:endParaRPr lang="en-US"/>
          </a:p>
        </p:txBody>
      </p:sp>
      <p:sp>
        <p:nvSpPr>
          <p:cNvPr id="4" name="Footer Placeholder 3"/>
          <p:cNvSpPr>
            <a:spLocks noGrp="1"/>
          </p:cNvSpPr>
          <p:nvPr>
            <p:ph type="ftr" sz="quarter" idx="11"/>
          </p:nvPr>
        </p:nvSpPr>
        <p:spPr>
          <a:xfrm>
            <a:off x="7493846" y="6537399"/>
            <a:ext cx="4140877" cy="161962"/>
          </a:xfrm>
          <a:prstGeom prst="rect">
            <a:avLst/>
          </a:prstGeom>
        </p:spPr>
        <p:txBody>
          <a:bodyPr/>
          <a:lstStyle/>
          <a:p>
            <a:r>
              <a:rPr lang="en-US"/>
              <a:t>Copyright © 2017  Accenture. All rights reserved. Accenture Confidential Information    |</a:t>
            </a:r>
            <a:endParaRPr lang="en-AU"/>
          </a:p>
        </p:txBody>
      </p:sp>
      <p:sp>
        <p:nvSpPr>
          <p:cNvPr id="5" name="Text Placeholder 4"/>
          <p:cNvSpPr>
            <a:spLocks noGrp="1"/>
          </p:cNvSpPr>
          <p:nvPr>
            <p:ph type="body" sz="quarter" idx="12" hasCustomPrompt="1"/>
          </p:nvPr>
        </p:nvSpPr>
        <p:spPr>
          <a:xfrm>
            <a:off x="355649" y="1098295"/>
            <a:ext cx="11471893" cy="407894"/>
          </a:xfrm>
          <a:prstGeom prst="rect">
            <a:avLst/>
          </a:prstGeo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3269750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F27AA4B-E377-4D44-8DA1-D4486562C4FF}" type="slidenum">
              <a:rPr lang="nl-NL" smtClean="0">
                <a:solidFill>
                  <a:srgbClr val="FFFFFF"/>
                </a:solidFill>
              </a:rPr>
              <a:pPr/>
              <a:t>‹#›</a:t>
            </a:fld>
            <a:endParaRPr lang="nl-NL">
              <a:solidFill>
                <a:srgbClr val="FFFFFF"/>
              </a:solidFill>
            </a:endParaRPr>
          </a:p>
        </p:txBody>
      </p:sp>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2"/>
          </p:nvPr>
        </p:nvSpPr>
        <p:spPr/>
        <p:txBody>
          <a:bodyPr/>
          <a:lstStyle/>
          <a:p>
            <a:r>
              <a:rPr lang="nl-NL">
                <a:solidFill>
                  <a:srgbClr val="FFFFFF"/>
                </a:solidFill>
              </a:rPr>
              <a:t>Accenture 2016</a:t>
            </a:r>
          </a:p>
        </p:txBody>
      </p:sp>
    </p:spTree>
    <p:extLst>
      <p:ext uri="{BB962C8B-B14F-4D97-AF65-F5344CB8AC3E}">
        <p14:creationId xmlns:p14="http://schemas.microsoft.com/office/powerpoint/2010/main" val="809365970"/>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9_Title and Content">
    <p:bg>
      <p:bgPr>
        <a:solidFill>
          <a:schemeClr val="bg1">
            <a:alpha val="10000"/>
          </a:schemeClr>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13"/>
          </p:nvPr>
        </p:nvSpPr>
        <p:spPr>
          <a:xfrm>
            <a:off x="10964605" y="6575425"/>
            <a:ext cx="730521" cy="128588"/>
          </a:xfrm>
        </p:spPr>
        <p:txBody>
          <a:bodyPr/>
          <a:lstStyle>
            <a:lvl1pPr algn="r">
              <a:defRPr sz="1100">
                <a:solidFill>
                  <a:srgbClr val="5F9825"/>
                </a:solidFill>
                <a:latin typeface="Arial"/>
                <a:cs typeface="Arial"/>
              </a:defRPr>
            </a:lvl1pPr>
          </a:lstStyle>
          <a:p>
            <a:pPr>
              <a:defRPr/>
            </a:pPr>
            <a:fld id="{90CBDC3A-D49F-4631-A8C7-55D59B33E5FA}" type="slidenum">
              <a:rPr lang="en-US" smtClean="0"/>
              <a:pPr>
                <a:defRPr/>
              </a:pPr>
              <a:t>‹#›</a:t>
            </a:fld>
            <a:endParaRPr lang="en-US"/>
          </a:p>
        </p:txBody>
      </p:sp>
      <p:sp>
        <p:nvSpPr>
          <p:cNvPr id="8" name="Title 5"/>
          <p:cNvSpPr>
            <a:spLocks noGrp="1"/>
          </p:cNvSpPr>
          <p:nvPr>
            <p:ph type="title"/>
          </p:nvPr>
        </p:nvSpPr>
        <p:spPr>
          <a:xfrm>
            <a:off x="607327" y="116207"/>
            <a:ext cx="10974174" cy="1002979"/>
          </a:xfrm>
        </p:spPr>
        <p:txBody>
          <a:bodyPr vert="horz" lIns="0" tIns="45720" rIns="0" bIns="0" rtlCol="0" anchor="b" anchorCtr="0">
            <a:noAutofit/>
          </a:bodyPr>
          <a:lstStyle>
            <a:lvl1pPr algn="l">
              <a:defRPr lang="en-AU" sz="2799" dirty="0">
                <a:solidFill>
                  <a:schemeClr val="accent2"/>
                </a:solidFill>
                <a:latin typeface="Arial"/>
                <a:cs typeface="Arial"/>
              </a:defRPr>
            </a:lvl1pPr>
          </a:lstStyle>
          <a:p>
            <a:pPr lvl="0"/>
            <a:r>
              <a:rPr lang="en-US"/>
              <a:t>Click to edit Master title style</a:t>
            </a:r>
            <a:endParaRPr lang="en-AU"/>
          </a:p>
        </p:txBody>
      </p:sp>
      <p:sp>
        <p:nvSpPr>
          <p:cNvPr id="10" name="Footer Placeholder 2"/>
          <p:cNvSpPr>
            <a:spLocks noGrp="1"/>
          </p:cNvSpPr>
          <p:nvPr>
            <p:ph type="ftr" sz="quarter" idx="15"/>
          </p:nvPr>
        </p:nvSpPr>
        <p:spPr>
          <a:xfrm>
            <a:off x="448253" y="6639719"/>
            <a:ext cx="6175923" cy="128588"/>
          </a:xfrm>
        </p:spPr>
        <p:txBody>
          <a:bodyPr/>
          <a:lstStyle>
            <a:lvl1pPr marL="0" marR="0" indent="0" algn="l" defTabSz="457063" rtl="0" eaLnBrk="1" fontAlgn="auto" latinLnBrk="0" hangingPunct="1">
              <a:lnSpc>
                <a:spcPct val="100000"/>
              </a:lnSpc>
              <a:spcBef>
                <a:spcPts val="0"/>
              </a:spcBef>
              <a:spcAft>
                <a:spcPts val="0"/>
              </a:spcAft>
              <a:buClrTx/>
              <a:buSzTx/>
              <a:buFontTx/>
              <a:buNone/>
              <a:tabLst/>
              <a:defRPr sz="800">
                <a:solidFill>
                  <a:schemeClr val="tx1">
                    <a:lumMod val="85000"/>
                    <a:lumOff val="15000"/>
                  </a:schemeClr>
                </a:solidFill>
                <a:latin typeface="Arial"/>
                <a:cs typeface="Arial"/>
              </a:defRPr>
            </a:lvl1pPr>
          </a:lstStyle>
          <a:p>
            <a:r>
              <a:rPr lang="en-US">
                <a:solidFill>
                  <a:srgbClr val="000000">
                    <a:lumMod val="85000"/>
                    <a:lumOff val="15000"/>
                  </a:srgbClr>
                </a:solidFill>
              </a:rPr>
              <a:t>Copyright © 2015  Accenture, Omnetric &amp; Siemens  All rights reserved.</a:t>
            </a:r>
          </a:p>
        </p:txBody>
      </p:sp>
      <p:cxnSp>
        <p:nvCxnSpPr>
          <p:cNvPr id="12" name="Straight Connector 11"/>
          <p:cNvCxnSpPr/>
          <p:nvPr userDrawn="1"/>
        </p:nvCxnSpPr>
        <p:spPr>
          <a:xfrm>
            <a:off x="607327" y="1153276"/>
            <a:ext cx="11581499" cy="0"/>
          </a:xfrm>
          <a:prstGeom prst="line">
            <a:avLst/>
          </a:prstGeom>
          <a:ln w="12700" cmpd="sng">
            <a:solidFill>
              <a:srgbClr val="5F982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313444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6AA4BFD-29E9-4ACA-ACEA-9CD227DD8884}" type="slidenum">
              <a:rPr lang="nl-NL" smtClean="0">
                <a:solidFill>
                  <a:srgbClr val="FFFFFF"/>
                </a:solidFill>
              </a:rPr>
              <a:pPr/>
              <a:t>‹#›</a:t>
            </a:fld>
            <a:endParaRPr lang="nl-NL">
              <a:solidFill>
                <a:srgbClr val="FFFFFF"/>
              </a:solidFill>
            </a:endParaRPr>
          </a:p>
        </p:txBody>
      </p:sp>
    </p:spTree>
    <p:extLst>
      <p:ext uri="{BB962C8B-B14F-4D97-AF65-F5344CB8AC3E}">
        <p14:creationId xmlns:p14="http://schemas.microsoft.com/office/powerpoint/2010/main" val="113998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2401574518"/>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20492"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33294F40-0DEE-42FD-B402-4DDEE972D0B6}"/>
              </a:ext>
            </a:extLst>
          </p:cNvPr>
          <p:cNvSpPr/>
          <p:nvPr userDrawn="1">
            <p:custDataLst>
              <p:tags r:id="rId3"/>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ja-JP" sz="3200" b="1" i="0" u="none" strike="noStrike" kern="0" cap="none" spc="0" normalizeH="0" baseline="0" noProof="0" err="1">
              <a:ln>
                <a:noFill/>
              </a:ln>
              <a:solidFill>
                <a:sysClr val="windowText" lastClr="000000"/>
              </a:solidFill>
              <a:effectLst/>
              <a:uLnTx/>
              <a:uFillTx/>
              <a:latin typeface="Arial" pitchFamily="34" charset="0"/>
              <a:ea typeface="+mj-ea"/>
              <a:cs typeface="+mj-cs"/>
              <a:sym typeface="Arial" panose="020B0604020202020204" pitchFamily="34" charset="0"/>
            </a:endParaRPr>
          </a:p>
        </p:txBody>
      </p:sp>
      <p:pic>
        <p:nvPicPr>
          <p:cNvPr id="6" name="Picture 2" descr="\\Dloaudata01\dlohq\StudioJobs\Clients\Presentations\Accenture\Ellen C Marks - 15-4605 - Accenture Interactive template design Ph 1\Working Files\Final Images\AI Image Library\Backgrounds\Environment\Central_Layout\GettyImages-508186690_T2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487" y="0"/>
            <a:ext cx="12191899" cy="6856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flipH="1">
            <a:off x="11613975" y="6537400"/>
            <a:ext cx="216028" cy="161888"/>
          </a:xfrm>
          <a:prstGeom prst="rect">
            <a:avLst/>
          </a:prstGeom>
        </p:spPr>
        <p:txBody>
          <a:bodyPr/>
          <a:lstStyle/>
          <a:p>
            <a:pPr>
              <a:defRPr/>
            </a:pPr>
            <a:fld id="{90CBDC3A-D49F-4631-A8C7-55D59B33E5FA}" type="slidenum">
              <a:rPr lang="en-US" smtClean="0"/>
              <a:pPr>
                <a:defRPr/>
              </a:pPr>
              <a:t>‹#›</a:t>
            </a:fld>
            <a:endParaRPr lang="en-US"/>
          </a:p>
        </p:txBody>
      </p:sp>
      <p:sp>
        <p:nvSpPr>
          <p:cNvPr id="4" name="Footer Placeholder 3"/>
          <p:cNvSpPr>
            <a:spLocks noGrp="1"/>
          </p:cNvSpPr>
          <p:nvPr>
            <p:ph type="ftr" sz="quarter" idx="11"/>
          </p:nvPr>
        </p:nvSpPr>
        <p:spPr>
          <a:xfrm>
            <a:off x="7493846" y="6537399"/>
            <a:ext cx="4140877" cy="161962"/>
          </a:xfrm>
          <a:prstGeom prst="rect">
            <a:avLst/>
          </a:prstGeom>
        </p:spPr>
        <p:txBody>
          <a:bodyPr/>
          <a:lstStyle/>
          <a:p>
            <a:r>
              <a:rPr lang="en-US"/>
              <a:t>Copyright © 2017  Accenture. All rights reserved. Accenture Confidential Information    |</a:t>
            </a:r>
            <a:endParaRPr lang="en-AU"/>
          </a:p>
        </p:txBody>
      </p:sp>
      <p:sp>
        <p:nvSpPr>
          <p:cNvPr id="5" name="Text Placeholder 4"/>
          <p:cNvSpPr>
            <a:spLocks noGrp="1"/>
          </p:cNvSpPr>
          <p:nvPr>
            <p:ph type="body" sz="quarter" idx="12" hasCustomPrompt="1"/>
          </p:nvPr>
        </p:nvSpPr>
        <p:spPr>
          <a:xfrm>
            <a:off x="355649" y="1098295"/>
            <a:ext cx="11471893" cy="407894"/>
          </a:xfrm>
          <a:prstGeom prst="rect">
            <a:avLst/>
          </a:prstGeom>
        </p:spPr>
        <p:txBody>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41690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Subtitle only">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65199" y="1"/>
            <a:ext cx="10935076" cy="1102299"/>
          </a:xfrm>
        </p:spPr>
        <p:txBody>
          <a:bodyPr/>
          <a:lstStyle>
            <a:lvl1pPr>
              <a:defRPr>
                <a:solidFill>
                  <a:schemeClr val="bg1"/>
                </a:solidFill>
              </a:defRPr>
            </a:lvl1pPr>
          </a:lstStyle>
          <a:p>
            <a:r>
              <a:rPr lang="en-US"/>
              <a:t>Click to edit Master title style</a:t>
            </a:r>
            <a:endParaRPr lang="en-AU"/>
          </a:p>
        </p:txBody>
      </p:sp>
      <p:sp>
        <p:nvSpPr>
          <p:cNvPr id="6" name="Text Placeholder 16"/>
          <p:cNvSpPr>
            <a:spLocks noGrp="1"/>
          </p:cNvSpPr>
          <p:nvPr>
            <p:ph type="body" sz="quarter" idx="10"/>
          </p:nvPr>
        </p:nvSpPr>
        <p:spPr>
          <a:xfrm>
            <a:off x="465199" y="1163369"/>
            <a:ext cx="11255250"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a:t>Click to edit Master text styles</a:t>
            </a:r>
          </a:p>
        </p:txBody>
      </p:sp>
      <p:sp>
        <p:nvSpPr>
          <p:cNvPr id="9" name="AMC_Footer"/>
          <p:cNvSpPr txBox="1">
            <a:spLocks/>
          </p:cNvSpPr>
          <p:nvPr userDrawn="1"/>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ZA" sz="900" b="0" i="0" u="none" strike="noStrike" kern="1200" cap="none" spc="0" normalizeH="0" baseline="0" noProof="0">
                <a:ln>
                  <a:noFill/>
                </a:ln>
                <a:solidFill>
                  <a:srgbClr val="FFFFFF"/>
                </a:solidFill>
                <a:effectLst/>
                <a:uLnTx/>
                <a:uFillTx/>
                <a:latin typeface="+mn-lt"/>
                <a:ea typeface="+mn-ea"/>
                <a:cs typeface="Arial" pitchFamily="34" charset="0"/>
              </a:rPr>
              <a:t>Copyright © 2017 Accenture. All rights reserved. </a:t>
            </a:r>
            <a:endParaRPr kumimoji="0" lang="en-US" sz="900"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10" name="Inhaltsplatzhalter 13"/>
          <p:cNvSpPr txBox="1">
            <a:spLocks/>
          </p:cNvSpPr>
          <p:nvPr userDrawn="1"/>
        </p:nvSpPr>
        <p:spPr>
          <a:xfrm>
            <a:off x="11106709" y="6508170"/>
            <a:ext cx="452625"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r" defTabSz="1218987" rtl="0" eaLnBrk="1" fontAlgn="auto" latinLnBrk="0" hangingPunct="1">
              <a:lnSpc>
                <a:spcPct val="100000"/>
              </a:lnSpc>
              <a:spcBef>
                <a:spcPts val="0"/>
              </a:spcBef>
              <a:spcAft>
                <a:spcPts val="0"/>
              </a:spcAft>
              <a:buClrTx/>
              <a:buSzTx/>
              <a:buFontTx/>
              <a:buNone/>
              <a:tabLst/>
              <a:defRPr/>
            </a:pPr>
            <a:fld id="{EB578BD5-E3A8-4354-91BC-79CE4598B8D1}" type="slidenum">
              <a:rPr kumimoji="0" lang="en-US" sz="900" b="0" i="0" u="none" strike="noStrike" kern="1200" cap="none" spc="0" normalizeH="0" baseline="0" noProof="0" smtClean="0">
                <a:ln>
                  <a:noFill/>
                </a:ln>
                <a:solidFill>
                  <a:srgbClr val="FFFFFF"/>
                </a:solidFill>
                <a:effectLst/>
                <a:uLnTx/>
                <a:uFillTx/>
                <a:latin typeface="+mn-lt"/>
                <a:ea typeface="+mn-ea"/>
                <a:cs typeface="Arial" pitchFamily="34" charset="0"/>
              </a:rPr>
              <a:pPr marL="0" marR="0" lvl="0" indent="0" algn="r" defTabSz="121898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mn-lt"/>
              <a:ea typeface="+mn-ea"/>
              <a:cs typeface="Arial" pitchFamily="34" charset="0"/>
            </a:endParaRPr>
          </a:p>
        </p:txBody>
      </p:sp>
    </p:spTree>
    <p:extLst>
      <p:ext uri="{BB962C8B-B14F-4D97-AF65-F5344CB8AC3E}">
        <p14:creationId xmlns:p14="http://schemas.microsoft.com/office/powerpoint/2010/main" val="3589526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06839181"/>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21516" name="think-cell スライド" r:id="rId5" imgW="498" imgH="499" progId="TCLayout.ActiveDocument.1">
                  <p:embed/>
                </p:oleObj>
              </mc:Choice>
              <mc:Fallback>
                <p:oleObj name="think-cell スライド" r:id="rId5" imgW="498" imgH="499" progId="TCLayout.ActiveDocument.1">
                  <p:embed/>
                  <p:pic>
                    <p:nvPicPr>
                      <p:cNvPr id="6" name="Object 5"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8" name="正方形/長方形 7" hidden="1">
            <a:extLst>
              <a:ext uri="{FF2B5EF4-FFF2-40B4-BE49-F238E27FC236}">
                <a16:creationId xmlns:a16="http://schemas.microsoft.com/office/drawing/2014/main" id="{336B523E-096A-44EB-9282-97930B4B3C7B}"/>
              </a:ext>
            </a:extLst>
          </p:cNvPr>
          <p:cNvSpPr/>
          <p:nvPr userDrawn="1">
            <p:custDataLst>
              <p:tags r:id="rId3"/>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ja-JP" sz="3200" b="1" i="0" u="none" strike="noStrike" kern="0" cap="none" spc="0" normalizeH="0" baseline="0" noProof="0" err="1">
              <a:ln>
                <a:noFill/>
              </a:ln>
              <a:solidFill>
                <a:sysClr val="windowText" lastClr="000000"/>
              </a:solidFill>
              <a:effectLst/>
              <a:uLnTx/>
              <a:uFillTx/>
              <a:latin typeface="Arial" pitchFamily="34" charset="0"/>
              <a:ea typeface="+mj-ea"/>
              <a:cs typeface="+mj-cs"/>
              <a:sym typeface="Arial" panose="020B0604020202020204" pitchFamily="34" charset="0"/>
            </a:endParaRPr>
          </a:p>
        </p:txBody>
      </p:sp>
      <p:pic>
        <p:nvPicPr>
          <p:cNvPr id="5" name="Picture 2" descr="\\Dloaudata01\dlohq\StudioJobs\Clients\Presentations\Accenture\Ellen C Marks - 15-4605 - Accenture Interactive template design Ph 1\Working Files\Final Images\AI Image Library\Backgrounds\Experiential\Central_Layout\T2_G-477011015_high.jp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744" y="0"/>
            <a:ext cx="1219031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flipH="1">
            <a:off x="11613975" y="6537400"/>
            <a:ext cx="216028" cy="161888"/>
          </a:xfrm>
          <a:prstGeom prst="rect">
            <a:avLst/>
          </a:prstGeom>
        </p:spPr>
        <p:txBody>
          <a:bodyPr/>
          <a:lstStyle/>
          <a:p>
            <a:pPr>
              <a:defRPr/>
            </a:pPr>
            <a:fld id="{90CBDC3A-D49F-4631-A8C7-55D59B33E5FA}" type="slidenum">
              <a:rPr lang="en-US" smtClean="0"/>
              <a:pPr>
                <a:defRPr/>
              </a:pPr>
              <a:t>‹#›</a:t>
            </a:fld>
            <a:endParaRPr lang="en-US"/>
          </a:p>
        </p:txBody>
      </p:sp>
      <p:sp>
        <p:nvSpPr>
          <p:cNvPr id="4" name="Footer Placeholder 3"/>
          <p:cNvSpPr>
            <a:spLocks noGrp="1"/>
          </p:cNvSpPr>
          <p:nvPr>
            <p:ph type="ftr" sz="quarter" idx="11"/>
          </p:nvPr>
        </p:nvSpPr>
        <p:spPr>
          <a:xfrm>
            <a:off x="7493846" y="6537399"/>
            <a:ext cx="4140877" cy="161962"/>
          </a:xfrm>
          <a:prstGeom prst="rect">
            <a:avLst/>
          </a:prstGeom>
        </p:spPr>
        <p:txBody>
          <a:bodyPr/>
          <a:lstStyle/>
          <a:p>
            <a:r>
              <a:rPr lang="en-US"/>
              <a:t>Copyright © 2017  Accenture. All rights reserved. Accenture Confidential Information    |</a:t>
            </a:r>
            <a:endParaRPr lang="en-AU"/>
          </a:p>
        </p:txBody>
      </p:sp>
      <p:sp>
        <p:nvSpPr>
          <p:cNvPr id="7" name="Text Placeholder 4"/>
          <p:cNvSpPr>
            <a:spLocks noGrp="1"/>
          </p:cNvSpPr>
          <p:nvPr>
            <p:ph type="body" sz="quarter" idx="12" hasCustomPrompt="1"/>
          </p:nvPr>
        </p:nvSpPr>
        <p:spPr>
          <a:xfrm>
            <a:off x="355649" y="1098298"/>
            <a:ext cx="11471893" cy="461665"/>
          </a:xfrm>
          <a:prstGeom prst="rect">
            <a:avLst/>
          </a:prstGeom>
        </p:spPr>
        <p:txBody>
          <a:bodyPr>
            <a:spAutoFit/>
          </a:bodyPr>
          <a:lstStyle>
            <a:lvl1pPr algn="ctr">
              <a:lnSpc>
                <a:spcPct val="100000"/>
              </a:lnSpc>
              <a:spcBef>
                <a:spcPts val="0"/>
              </a:spcBef>
              <a:defRPr sz="2400">
                <a:solidFill>
                  <a:schemeClr val="accent2"/>
                </a:solidFill>
              </a:defRPr>
            </a:lvl1pPr>
          </a:lstStyle>
          <a:p>
            <a:r>
              <a:rPr lang="en-US"/>
              <a:t>Insert sub-title here at 24pt, min 20pt</a:t>
            </a:r>
          </a:p>
        </p:txBody>
      </p:sp>
    </p:spTree>
    <p:extLst>
      <p:ext uri="{BB962C8B-B14F-4D97-AF65-F5344CB8AC3E}">
        <p14:creationId xmlns:p14="http://schemas.microsoft.com/office/powerpoint/2010/main" val="2141010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1014667192"/>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22540" name="think-cell スライド" r:id="rId5" imgW="498" imgH="499" progId="TCLayout.ActiveDocument.1">
                  <p:embed/>
                </p:oleObj>
              </mc:Choice>
              <mc:Fallback>
                <p:oleObj name="think-cell スライド" r:id="rId5" imgW="498" imgH="499" progId="TCLayout.ActiveDocument.1">
                  <p:embed/>
                  <p:pic>
                    <p:nvPicPr>
                      <p:cNvPr id="7" name="Object 6"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4" name="正方形/長方形 3" hidden="1">
            <a:extLst>
              <a:ext uri="{FF2B5EF4-FFF2-40B4-BE49-F238E27FC236}">
                <a16:creationId xmlns:a16="http://schemas.microsoft.com/office/drawing/2014/main" id="{CF1D9072-9ADB-48CC-8A06-C77D8061F7FC}"/>
              </a:ext>
            </a:extLst>
          </p:cNvPr>
          <p:cNvSpPr/>
          <p:nvPr userDrawn="1">
            <p:custDataLst>
              <p:tags r:id="rId3"/>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ja-JP" sz="3200" b="1" i="0" u="none" strike="noStrike" kern="0" cap="none" spc="0" normalizeH="0" baseline="0" noProof="0" err="1">
              <a:ln>
                <a:noFill/>
              </a:ln>
              <a:solidFill>
                <a:sysClr val="windowText" lastClr="000000"/>
              </a:solidFill>
              <a:effectLst/>
              <a:uLnTx/>
              <a:uFillTx/>
              <a:latin typeface="Arial" pitchFamily="34" charset="0"/>
              <a:ea typeface="+mj-ea"/>
              <a:cs typeface="+mj-cs"/>
              <a:sym typeface="Arial" panose="020B0604020202020204" pitchFamily="34" charset="0"/>
            </a:endParaRPr>
          </a:p>
        </p:txBody>
      </p:sp>
      <p:pic>
        <p:nvPicPr>
          <p:cNvPr id="13" name="Picture 12" descr="shutterstock_160293023_1.jp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893"/>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flipH="1">
            <a:off x="11613975" y="6537400"/>
            <a:ext cx="216028" cy="161888"/>
          </a:xfrm>
          <a:prstGeom prst="rect">
            <a:avLst/>
          </a:prstGeo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8" name="Footer Placeholder 7"/>
          <p:cNvSpPr>
            <a:spLocks noGrp="1"/>
          </p:cNvSpPr>
          <p:nvPr>
            <p:ph type="ftr" sz="quarter" idx="13"/>
          </p:nvPr>
        </p:nvSpPr>
        <p:spPr>
          <a:xfrm>
            <a:off x="7493846" y="6537399"/>
            <a:ext cx="4140877" cy="161962"/>
          </a:xfrm>
          <a:prstGeom prst="rect">
            <a:avLst/>
          </a:prstGeom>
        </p:spPr>
        <p:txBody>
          <a:bodyPr/>
          <a:lstStyle/>
          <a:p>
            <a:r>
              <a:rPr lang="en-AU">
                <a:solidFill>
                  <a:srgbClr val="FFFFFF">
                    <a:alpha val="50000"/>
                  </a:srgbClr>
                </a:solidFill>
              </a:rPr>
              <a:t>Copyright © 2017  Accenture. All rights reserved. Accenture Confidential Information    |</a:t>
            </a:r>
          </a:p>
        </p:txBody>
      </p:sp>
      <p:sp>
        <p:nvSpPr>
          <p:cNvPr id="12" name="Rectangle 11"/>
          <p:cNvSpPr/>
          <p:nvPr userDrawn="1"/>
        </p:nvSpPr>
        <p:spPr>
          <a:xfrm>
            <a:off x="0" y="-17362"/>
            <a:ext cx="12188825" cy="6875362"/>
          </a:xfrm>
          <a:prstGeom prst="rect">
            <a:avLst/>
          </a:prstGeom>
          <a:solidFill>
            <a:srgbClr val="0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0238099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6_1a_Cover">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8"/>
            <a:ext cx="12189571" cy="6857582"/>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242" y="6207289"/>
            <a:ext cx="4131188" cy="201121"/>
          </a:xfrm>
          <a:prstGeom prst="rect">
            <a:avLst/>
          </a:prstGeom>
        </p:spPr>
      </p:pic>
      <p:pic>
        <p:nvPicPr>
          <p:cNvPr id="10" name="Picture 2" descr="S:\StudioJobs\Clients\Presentations\Accenture\Kathy Hays - 16-2472 - AA - AI template update\Working Files\Illustrator\Acc Analytics RGB White-02.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275130" y="6061258"/>
            <a:ext cx="3408806" cy="6094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2313924" y="2165078"/>
            <a:ext cx="7560983"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title 54pt MIN 48PT</a:t>
            </a:r>
            <a:br>
              <a:rPr lang="en-US"/>
            </a:br>
            <a:r>
              <a:rPr lang="en-US"/>
              <a:t>maximum 2 lines</a:t>
            </a:r>
            <a:endParaRPr lang="en-GB"/>
          </a:p>
        </p:txBody>
      </p:sp>
      <p:sp>
        <p:nvSpPr>
          <p:cNvPr id="4" name="Text Placeholder 3"/>
          <p:cNvSpPr>
            <a:spLocks noGrp="1"/>
          </p:cNvSpPr>
          <p:nvPr>
            <p:ph type="body" sz="quarter" idx="10" hasCustomPrompt="1"/>
          </p:nvPr>
        </p:nvSpPr>
        <p:spPr>
          <a:xfrm>
            <a:off x="2313924" y="4094092"/>
            <a:ext cx="7560983"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SUB-TITLE 28PT MINIMUM 24PT</a:t>
            </a:r>
          </a:p>
        </p:txBody>
      </p:sp>
    </p:spTree>
    <p:extLst>
      <p:ext uri="{BB962C8B-B14F-4D97-AF65-F5344CB8AC3E}">
        <p14:creationId xmlns:p14="http://schemas.microsoft.com/office/powerpoint/2010/main" val="2072481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genda_1Column_SYellow">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30" hasCustomPrompt="1"/>
          </p:nvPr>
        </p:nvSpPr>
        <p:spPr>
          <a:xfrm>
            <a:off x="2318054" y="1269500"/>
            <a:ext cx="9512126" cy="4319000"/>
          </a:xfrm>
        </p:spPr>
        <p:txBody>
          <a:bodyPr numCol="1" spcCol="179984" anchor="ctr">
            <a:noAutofit/>
          </a:bodyP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800" b="1" baseline="0">
                <a:solidFill>
                  <a:schemeClr val="bg1"/>
                </a:solidFill>
              </a:defRPr>
            </a:lvl2pPr>
          </a:lstStyle>
          <a:p>
            <a:r>
              <a:rPr lang="en-US" sz="1800"/>
              <a:t>INSERT ITEM AT 18PT MINIMUM 16PT, </a:t>
            </a:r>
            <a:r>
              <a:rPr lang="en-AU" sz="1800"/>
              <a:t>CURRENT AT 100% WHITE, OTHERS RIGHT CLICK &gt; FORMAT TEXT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p:txBody>
      </p:sp>
      <p:sp>
        <p:nvSpPr>
          <p:cNvPr id="10"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4" name="Footer Placeholder 3"/>
          <p:cNvSpPr>
            <a:spLocks noGrp="1"/>
          </p:cNvSpPr>
          <p:nvPr>
            <p:ph type="ftr" sz="quarter" idx="34"/>
          </p:nvPr>
        </p:nvSpPr>
        <p:spPr/>
        <p:txBody>
          <a:bodyPr/>
          <a:lstStyle/>
          <a:p>
            <a:r>
              <a:rPr lang="en-AU">
                <a:solidFill>
                  <a:srgbClr val="FFFFFF">
                    <a:alpha val="50000"/>
                  </a:srgbClr>
                </a:solidFill>
              </a:rPr>
              <a:t>Copyright © 2017  Accenture. All rights reserved. Accenture Confidential Information    |</a:t>
            </a:r>
          </a:p>
        </p:txBody>
      </p:sp>
      <p:sp>
        <p:nvSpPr>
          <p:cNvPr id="5" name="Slide Number Placeholder 4"/>
          <p:cNvSpPr>
            <a:spLocks noGrp="1"/>
          </p:cNvSpPr>
          <p:nvPr>
            <p:ph type="sldNum" sz="quarter" idx="35"/>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Tree>
    <p:extLst>
      <p:ext uri="{BB962C8B-B14F-4D97-AF65-F5344CB8AC3E}">
        <p14:creationId xmlns:p14="http://schemas.microsoft.com/office/powerpoint/2010/main" val="28234841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Agenda_1Columns_SYellow">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236761579"/>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26636" name="think-cell スライド" r:id="rId4" imgW="498" imgH="499" progId="TCLayout.ActiveDocument.1">
                  <p:embed/>
                </p:oleObj>
              </mc:Choice>
              <mc:Fallback>
                <p:oleObj name="think-cell スライド" r:id="rId4" imgW="498" imgH="499" progId="TCLayout.ActiveDocument.1">
                  <p:embed/>
                  <p:pic>
                    <p:nvPicPr>
                      <p:cNvPr id="4" name="Object 3" hidden="1"/>
                      <p:cNvPicPr/>
                      <p:nvPr/>
                    </p:nvPicPr>
                    <p:blipFill>
                      <a:blip r:embed="rId5"/>
                      <a:stretch>
                        <a:fillRect/>
                      </a:stretch>
                    </p:blipFill>
                    <p:spPr>
                      <a:xfrm>
                        <a:off x="1589" y="1588"/>
                        <a:ext cx="1587" cy="1587"/>
                      </a:xfrm>
                      <a:prstGeom prst="rect">
                        <a:avLst/>
                      </a:prstGeom>
                    </p:spPr>
                  </p:pic>
                </p:oleObj>
              </mc:Fallback>
            </mc:AlternateContent>
          </a:graphicData>
        </a:graphic>
      </p:graphicFrame>
      <p:sp>
        <p:nvSpPr>
          <p:cNvPr id="9" name="Text Placeholder 8"/>
          <p:cNvSpPr>
            <a:spLocks noGrp="1"/>
          </p:cNvSpPr>
          <p:nvPr>
            <p:ph type="body" sz="quarter" idx="30" hasCustomPrompt="1"/>
          </p:nvPr>
        </p:nvSpPr>
        <p:spPr>
          <a:xfrm>
            <a:off x="2318054" y="1269500"/>
            <a:ext cx="9512126" cy="4319000"/>
          </a:xfrm>
        </p:spPr>
        <p:txBody>
          <a:bodyPr numCol="2" spcCol="287976" anchor="ct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900" b="1" baseline="0">
                <a:solidFill>
                  <a:schemeClr val="bg1"/>
                </a:solidFill>
              </a:defRPr>
            </a:lvl2pPr>
          </a:lstStyle>
          <a:p>
            <a:r>
              <a:rPr lang="en-US" sz="1800"/>
              <a:t>INSERT ITEM AT 18PT MINIMUM 16PT, </a:t>
            </a:r>
            <a:r>
              <a:rPr lang="en-AU" sz="1800"/>
              <a:t>CURRENT AT 100% WHITE, OTHERS RIGHT CLICK &gt; FORMAT TEXT &gt; 50% TRANSP</a:t>
            </a: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2" name="Footer Placeholder 1"/>
          <p:cNvSpPr>
            <a:spLocks noGrp="1"/>
          </p:cNvSpPr>
          <p:nvPr>
            <p:ph type="ftr" sz="quarter" idx="34"/>
          </p:nvPr>
        </p:nvSpPr>
        <p:spPr/>
        <p:txBody>
          <a:bodyPr/>
          <a:lstStyle/>
          <a:p>
            <a:r>
              <a:rPr lang="en-AU">
                <a:solidFill>
                  <a:srgbClr val="FFFFFF">
                    <a:alpha val="50000"/>
                  </a:srgbClr>
                </a:solidFill>
              </a:rPr>
              <a:t>Copyright © 2017  Accenture. All rights reserved. Accenture Confidential Information    |</a:t>
            </a:r>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Tree>
    <p:extLst>
      <p:ext uri="{BB962C8B-B14F-4D97-AF65-F5344CB8AC3E}">
        <p14:creationId xmlns:p14="http://schemas.microsoft.com/office/powerpoint/2010/main" val="2963640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Agenda_1Column_SBlue">
    <p:bg>
      <p:bgPr>
        <a:solidFill>
          <a:schemeClr val="accent5"/>
        </a:solidFill>
        <a:effectLst/>
      </p:bgPr>
    </p:bg>
    <p:spTree>
      <p:nvGrpSpPr>
        <p:cNvPr id="1" name=""/>
        <p:cNvGrpSpPr/>
        <p:nvPr/>
      </p:nvGrpSpPr>
      <p:grpSpPr>
        <a:xfrm>
          <a:off x="0" y="0"/>
          <a:ext cx="0" cy="0"/>
          <a:chOff x="0" y="0"/>
          <a:chExt cx="0" cy="0"/>
        </a:xfrm>
      </p:grpSpPr>
      <p:sp>
        <p:nvSpPr>
          <p:cNvPr id="24" name="Rectangle 23">
            <a:hlinkClick r:id="rId2"/>
          </p:cNvPr>
          <p:cNvSpPr/>
          <p:nvPr userDrawn="1"/>
        </p:nvSpPr>
        <p:spPr>
          <a:xfrm>
            <a:off x="11613506" y="2"/>
            <a:ext cx="575321" cy="575114"/>
          </a:xfrm>
          <a:prstGeom prst="rect">
            <a:avLst/>
          </a:prstGeom>
          <a:solidFill>
            <a:srgbClr val="FFB500">
              <a:alpha val="0"/>
            </a:srgb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a:endParaRPr lang="en-US">
              <a:solidFill>
                <a:srgbClr val="000000"/>
              </a:solidFill>
            </a:endParaRPr>
          </a:p>
        </p:txBody>
      </p:sp>
      <p:sp>
        <p:nvSpPr>
          <p:cNvPr id="8"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10" name="Text Placeholder 8"/>
          <p:cNvSpPr>
            <a:spLocks noGrp="1"/>
          </p:cNvSpPr>
          <p:nvPr>
            <p:ph type="body" sz="quarter" idx="30" hasCustomPrompt="1"/>
          </p:nvPr>
        </p:nvSpPr>
        <p:spPr>
          <a:xfrm>
            <a:off x="2318054" y="1269500"/>
            <a:ext cx="9512126" cy="4319000"/>
          </a:xfrm>
        </p:spPr>
        <p:txBody>
          <a:bodyPr numCol="1" spcCol="179984" anchor="ctr">
            <a:noAutofit/>
          </a:bodyP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800" b="1" baseline="0">
                <a:solidFill>
                  <a:schemeClr val="bg1"/>
                </a:solidFill>
              </a:defRPr>
            </a:lvl2pPr>
          </a:lstStyle>
          <a:p>
            <a:r>
              <a:rPr lang="en-US" sz="1800"/>
              <a:t>INSERT ITEM AT 18PT MINIMUM 16PT, </a:t>
            </a:r>
            <a:r>
              <a:rPr lang="en-AU" sz="1800"/>
              <a:t>CURRENT AT 100% WHITE, OTHERS RIGHT CLICK &gt; FORMAT TEXT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p:txBody>
      </p:sp>
      <p:sp>
        <p:nvSpPr>
          <p:cNvPr id="2" name="Footer Placeholder 1"/>
          <p:cNvSpPr>
            <a:spLocks noGrp="1"/>
          </p:cNvSpPr>
          <p:nvPr>
            <p:ph type="ftr" sz="quarter" idx="34"/>
          </p:nvPr>
        </p:nvSpPr>
        <p:spPr/>
        <p:txBody>
          <a:bodyPr/>
          <a:lstStyle/>
          <a:p>
            <a:r>
              <a:rPr lang="en-AU">
                <a:solidFill>
                  <a:srgbClr val="FFFFFF">
                    <a:alpha val="50000"/>
                  </a:srgbClr>
                </a:solidFill>
              </a:rPr>
              <a:t>Copyright © 2017  Accenture. All rights reserved. Accenture Confidential Information    |</a:t>
            </a:r>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Tree>
    <p:extLst>
      <p:ext uri="{BB962C8B-B14F-4D97-AF65-F5344CB8AC3E}">
        <p14:creationId xmlns:p14="http://schemas.microsoft.com/office/powerpoint/2010/main" val="16612116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Agenda_2Columns_SBlue">
    <p:bg>
      <p:bgPr>
        <a:solidFill>
          <a:schemeClr val="accent5"/>
        </a:solidFill>
        <a:effectLst/>
      </p:bgPr>
    </p:bg>
    <p:spTree>
      <p:nvGrpSpPr>
        <p:cNvPr id="1" name=""/>
        <p:cNvGrpSpPr/>
        <p:nvPr/>
      </p:nvGrpSpPr>
      <p:grpSpPr>
        <a:xfrm>
          <a:off x="0" y="0"/>
          <a:ext cx="0" cy="0"/>
          <a:chOff x="0" y="0"/>
          <a:chExt cx="0" cy="0"/>
        </a:xfrm>
      </p:grpSpPr>
      <p:sp>
        <p:nvSpPr>
          <p:cNvPr id="24" name="Rectangle 23">
            <a:hlinkClick r:id="rId2"/>
          </p:cNvPr>
          <p:cNvSpPr/>
          <p:nvPr userDrawn="1"/>
        </p:nvSpPr>
        <p:spPr>
          <a:xfrm>
            <a:off x="11613506" y="2"/>
            <a:ext cx="575321" cy="575114"/>
          </a:xfrm>
          <a:prstGeom prst="rect">
            <a:avLst/>
          </a:prstGeom>
          <a:solidFill>
            <a:srgbClr val="FFB500">
              <a:alpha val="0"/>
            </a:srgb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a:endParaRPr lang="en-US">
              <a:solidFill>
                <a:srgbClr val="000000"/>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10" name="Text Placeholder 8"/>
          <p:cNvSpPr>
            <a:spLocks noGrp="1"/>
          </p:cNvSpPr>
          <p:nvPr>
            <p:ph type="body" sz="quarter" idx="30" hasCustomPrompt="1"/>
          </p:nvPr>
        </p:nvSpPr>
        <p:spPr>
          <a:xfrm>
            <a:off x="2318054" y="1269500"/>
            <a:ext cx="9512126" cy="4319000"/>
          </a:xfrm>
        </p:spPr>
        <p:txBody>
          <a:bodyPr numCol="2" spcCol="287976" anchor="ct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900" b="1" baseline="0">
                <a:solidFill>
                  <a:schemeClr val="bg1"/>
                </a:solidFill>
              </a:defRPr>
            </a:lvl2pPr>
          </a:lstStyle>
          <a:p>
            <a:r>
              <a:rPr lang="en-US" sz="1800"/>
              <a:t>INSERT ITEM AT 18PT MINIMUM 16PT, </a:t>
            </a:r>
            <a:r>
              <a:rPr lang="en-AU" sz="1800"/>
              <a:t>CURRENT AT 100% WHITE, OTHERS RIGHT CLICK &gt; FORMAT TEXT &gt; 50% TRANSP</a:t>
            </a: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p:txBody>
      </p:sp>
      <p:sp>
        <p:nvSpPr>
          <p:cNvPr id="2" name="Footer Placeholder 1"/>
          <p:cNvSpPr>
            <a:spLocks noGrp="1"/>
          </p:cNvSpPr>
          <p:nvPr>
            <p:ph type="ftr" sz="quarter" idx="34"/>
          </p:nvPr>
        </p:nvSpPr>
        <p:spPr/>
        <p:txBody>
          <a:bodyPr/>
          <a:lstStyle/>
          <a:p>
            <a:r>
              <a:rPr lang="en-AU">
                <a:solidFill>
                  <a:srgbClr val="FFFFFF">
                    <a:alpha val="50000"/>
                  </a:srgbClr>
                </a:solidFill>
              </a:rPr>
              <a:t>Copyright © 2017  Accenture. All rights reserved. Accenture Confidential Information    |</a:t>
            </a:r>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Tree>
    <p:extLst>
      <p:ext uri="{BB962C8B-B14F-4D97-AF65-F5344CB8AC3E}">
        <p14:creationId xmlns:p14="http://schemas.microsoft.com/office/powerpoint/2010/main" val="39517488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genda_1Column_APink">
    <p:bg>
      <p:bgPr>
        <a:solidFill>
          <a:schemeClr val="accent1"/>
        </a:solidFill>
        <a:effectLst/>
      </p:bgPr>
    </p:bg>
    <p:spTree>
      <p:nvGrpSpPr>
        <p:cNvPr id="1" name=""/>
        <p:cNvGrpSpPr/>
        <p:nvPr/>
      </p:nvGrpSpPr>
      <p:grpSpPr>
        <a:xfrm>
          <a:off x="0" y="0"/>
          <a:ext cx="0" cy="0"/>
          <a:chOff x="0" y="0"/>
          <a:chExt cx="0" cy="0"/>
        </a:xfrm>
      </p:grpSpPr>
      <p:sp>
        <p:nvSpPr>
          <p:cNvPr id="24" name="Rectangle 23">
            <a:hlinkClick r:id="rId2"/>
          </p:cNvPr>
          <p:cNvSpPr/>
          <p:nvPr userDrawn="1"/>
        </p:nvSpPr>
        <p:spPr>
          <a:xfrm>
            <a:off x="11613506" y="2"/>
            <a:ext cx="575321" cy="575114"/>
          </a:xfrm>
          <a:prstGeom prst="rect">
            <a:avLst/>
          </a:prstGeom>
          <a:solidFill>
            <a:srgbClr val="FFB500">
              <a:alpha val="0"/>
            </a:srgb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a:endParaRPr lang="en-US">
              <a:solidFill>
                <a:srgbClr val="000000"/>
              </a:solidFill>
            </a:endParaRPr>
          </a:p>
        </p:txBody>
      </p:sp>
      <p:sp>
        <p:nvSpPr>
          <p:cNvPr id="10"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8" name="Text Placeholder 8"/>
          <p:cNvSpPr>
            <a:spLocks noGrp="1"/>
          </p:cNvSpPr>
          <p:nvPr>
            <p:ph type="body" sz="quarter" idx="30" hasCustomPrompt="1"/>
          </p:nvPr>
        </p:nvSpPr>
        <p:spPr>
          <a:xfrm>
            <a:off x="2318054" y="1269500"/>
            <a:ext cx="9512126" cy="4319000"/>
          </a:xfrm>
        </p:spPr>
        <p:txBody>
          <a:bodyPr numCol="1" spcCol="179984" anchor="ctr">
            <a:noAutofit/>
          </a:bodyP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800" b="1" baseline="0">
                <a:solidFill>
                  <a:schemeClr val="bg1"/>
                </a:solidFill>
              </a:defRPr>
            </a:lvl2pPr>
          </a:lstStyle>
          <a:p>
            <a:r>
              <a:rPr lang="en-US" sz="1800"/>
              <a:t>INSERT ITEM AT 18PT MINIMUM 16PT, </a:t>
            </a:r>
            <a:r>
              <a:rPr lang="en-AU" sz="1800"/>
              <a:t>CURRENT AT 100% WHITE, OTHERS RIGHT CLICK &gt; FORMAT TEXT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p:txBody>
      </p:sp>
      <p:sp>
        <p:nvSpPr>
          <p:cNvPr id="2" name="Footer Placeholder 1"/>
          <p:cNvSpPr>
            <a:spLocks noGrp="1"/>
          </p:cNvSpPr>
          <p:nvPr>
            <p:ph type="ftr" sz="quarter" idx="34"/>
          </p:nvPr>
        </p:nvSpPr>
        <p:spPr/>
        <p:txBody>
          <a:bodyPr/>
          <a:lstStyle/>
          <a:p>
            <a:r>
              <a:rPr lang="en-AU">
                <a:solidFill>
                  <a:srgbClr val="FFFFFF">
                    <a:alpha val="50000"/>
                  </a:srgbClr>
                </a:solidFill>
              </a:rPr>
              <a:t>Copyright © 2017  Accenture. All rights reserved. Accenture Confidential Information    |</a:t>
            </a:r>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Tree>
    <p:extLst>
      <p:ext uri="{BB962C8B-B14F-4D97-AF65-F5344CB8AC3E}">
        <p14:creationId xmlns:p14="http://schemas.microsoft.com/office/powerpoint/2010/main" val="38323587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Agenda_2Columns_APink">
    <p:bg>
      <p:bgPr>
        <a:solidFill>
          <a:schemeClr val="accent1"/>
        </a:solidFill>
        <a:effectLst/>
      </p:bgPr>
    </p:bg>
    <p:spTree>
      <p:nvGrpSpPr>
        <p:cNvPr id="1" name=""/>
        <p:cNvGrpSpPr/>
        <p:nvPr/>
      </p:nvGrpSpPr>
      <p:grpSpPr>
        <a:xfrm>
          <a:off x="0" y="0"/>
          <a:ext cx="0" cy="0"/>
          <a:chOff x="0" y="0"/>
          <a:chExt cx="0" cy="0"/>
        </a:xfrm>
      </p:grpSpPr>
      <p:sp>
        <p:nvSpPr>
          <p:cNvPr id="24" name="Rectangle 23">
            <a:hlinkClick r:id="rId2"/>
          </p:cNvPr>
          <p:cNvSpPr/>
          <p:nvPr userDrawn="1"/>
        </p:nvSpPr>
        <p:spPr>
          <a:xfrm>
            <a:off x="11613506" y="2"/>
            <a:ext cx="575321" cy="575114"/>
          </a:xfrm>
          <a:prstGeom prst="rect">
            <a:avLst/>
          </a:prstGeom>
          <a:solidFill>
            <a:srgbClr val="FFB500">
              <a:alpha val="0"/>
            </a:srgb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a:endParaRPr lang="en-US">
              <a:solidFill>
                <a:srgbClr val="000000"/>
              </a:solidFill>
            </a:endParaRPr>
          </a:p>
        </p:txBody>
      </p:sp>
      <p:sp>
        <p:nvSpPr>
          <p:cNvPr id="10"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8" name="Text Placeholder 8"/>
          <p:cNvSpPr>
            <a:spLocks noGrp="1"/>
          </p:cNvSpPr>
          <p:nvPr>
            <p:ph type="body" sz="quarter" idx="30" hasCustomPrompt="1"/>
          </p:nvPr>
        </p:nvSpPr>
        <p:spPr>
          <a:xfrm>
            <a:off x="2318054" y="1269500"/>
            <a:ext cx="9512126" cy="4319000"/>
          </a:xfrm>
        </p:spPr>
        <p:txBody>
          <a:bodyPr numCol="2" spcCol="287976" anchor="ct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900" b="1" baseline="0">
                <a:solidFill>
                  <a:schemeClr val="bg1"/>
                </a:solidFill>
              </a:defRPr>
            </a:lvl2pPr>
          </a:lstStyle>
          <a:p>
            <a:r>
              <a:rPr lang="en-US" sz="1800"/>
              <a:t>INSERT ITEM AT 18PT MINIMUM 16PT, </a:t>
            </a:r>
            <a:r>
              <a:rPr lang="en-AU" sz="1800"/>
              <a:t>CURRENT AT 100% WHITE, OTHERS RIGHT CLICK &gt; FORMAT TEXT &gt; 50% TRANSP</a:t>
            </a: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a:p>
            <a:r>
              <a:rPr lang="en-US">
                <a:solidFill>
                  <a:schemeClr val="bg1">
                    <a:alpha val="50000"/>
                  </a:schemeClr>
                </a:solidFill>
              </a:rPr>
              <a:t>OTHER ITEM AT </a:t>
            </a:r>
            <a:r>
              <a:rPr lang="en-AU">
                <a:solidFill>
                  <a:schemeClr val="bg1">
                    <a:alpha val="50000"/>
                  </a:schemeClr>
                </a:solidFill>
              </a:rPr>
              <a:t>50% TRANSP</a:t>
            </a:r>
            <a:endParaRPr lang="en-US">
              <a:solidFill>
                <a:schemeClr val="bg1">
                  <a:alpha val="50000"/>
                </a:schemeClr>
              </a:solidFill>
            </a:endParaRPr>
          </a:p>
        </p:txBody>
      </p:sp>
      <p:sp>
        <p:nvSpPr>
          <p:cNvPr id="2" name="Footer Placeholder 1"/>
          <p:cNvSpPr>
            <a:spLocks noGrp="1"/>
          </p:cNvSpPr>
          <p:nvPr>
            <p:ph type="ftr" sz="quarter" idx="34"/>
          </p:nvPr>
        </p:nvSpPr>
        <p:spPr/>
        <p:txBody>
          <a:bodyPr/>
          <a:lstStyle/>
          <a:p>
            <a:r>
              <a:rPr lang="en-AU">
                <a:solidFill>
                  <a:srgbClr val="FFFFFF">
                    <a:alpha val="50000"/>
                  </a:srgbClr>
                </a:solidFill>
              </a:rPr>
              <a:t>Copyright © 2017  Accenture. All rights reserved. Accenture Confidential Information    |</a:t>
            </a:r>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Tree>
    <p:extLst>
      <p:ext uri="{BB962C8B-B14F-4D97-AF65-F5344CB8AC3E}">
        <p14:creationId xmlns:p14="http://schemas.microsoft.com/office/powerpoint/2010/main" val="6352984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1Column_I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6">
                    <a:lumMod val="40000"/>
                    <a:lumOff val="60000"/>
                  </a:schemeClr>
                </a:solidFill>
              </a:defRPr>
            </a:lvl1pPr>
          </a:lstStyle>
          <a:p>
            <a:r>
              <a:rPr lang="en-US"/>
              <a:t>Insert sub-title here at 24pt, min 20pt</a:t>
            </a:r>
          </a:p>
        </p:txBody>
      </p:sp>
      <p:sp>
        <p:nvSpPr>
          <p:cNvPr id="12"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9"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
        <p:nvSpPr>
          <p:cNvPr id="3" name="Footer Placeholder 2"/>
          <p:cNvSpPr>
            <a:spLocks noGrp="1"/>
          </p:cNvSpPr>
          <p:nvPr>
            <p:ph type="ftr" sz="quarter" idx="34"/>
          </p:nvPr>
        </p:nvSpPr>
        <p:spPr/>
        <p:txBody>
          <a:bodyPr/>
          <a:lstStyle/>
          <a:p>
            <a:r>
              <a:rPr lang="en-AU">
                <a:solidFill>
                  <a:srgbClr val="FFFFFF">
                    <a:alpha val="50000"/>
                  </a:srgbClr>
                </a:solidFill>
              </a:rPr>
              <a:t>Copyright © 2017  Accenture. All rights reserved. Accenture Confidential Information    |</a:t>
            </a:r>
          </a:p>
        </p:txBody>
      </p:sp>
      <p:sp>
        <p:nvSpPr>
          <p:cNvPr id="4" name="Slide Number Placeholder 3"/>
          <p:cNvSpPr>
            <a:spLocks noGrp="1"/>
          </p:cNvSpPr>
          <p:nvPr>
            <p:ph type="sldNum" sz="quarter" idx="35"/>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Tree>
    <p:extLst>
      <p:ext uri="{BB962C8B-B14F-4D97-AF65-F5344CB8AC3E}">
        <p14:creationId xmlns:p14="http://schemas.microsoft.com/office/powerpoint/2010/main" val="329995857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003344"/>
        </a:solidFill>
        <a:effectLst/>
      </p:bgPr>
    </p:bg>
    <p:spTree>
      <p:nvGrpSpPr>
        <p:cNvPr id="1" name=""/>
        <p:cNvGrpSpPr/>
        <p:nvPr/>
      </p:nvGrpSpPr>
      <p:grpSpPr>
        <a:xfrm>
          <a:off x="0" y="0"/>
          <a:ext cx="0" cy="0"/>
          <a:chOff x="0" y="0"/>
          <a:chExt cx="0" cy="0"/>
        </a:xfrm>
      </p:grpSpPr>
      <p:sp>
        <p:nvSpPr>
          <p:cNvPr id="7" name="Text Placeholder 16"/>
          <p:cNvSpPr>
            <a:spLocks noGrp="1"/>
          </p:cNvSpPr>
          <p:nvPr>
            <p:ph type="body" sz="quarter" idx="10"/>
          </p:nvPr>
        </p:nvSpPr>
        <p:spPr>
          <a:xfrm>
            <a:off x="465199" y="1163369"/>
            <a:ext cx="11255250"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a:t>Click to edit Master text styles</a:t>
            </a:r>
          </a:p>
        </p:txBody>
      </p:sp>
      <p:sp>
        <p:nvSpPr>
          <p:cNvPr id="4" name="AMC_Footer"/>
          <p:cNvSpPr txBox="1">
            <a:spLocks/>
          </p:cNvSpPr>
          <p:nvPr userDrawn="1"/>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defTabSz="1218987">
              <a:defRPr/>
            </a:pPr>
            <a:r>
              <a:rPr lang="en-ZA" sz="900">
                <a:solidFill>
                  <a:srgbClr val="FFFFFF"/>
                </a:solidFill>
                <a:latin typeface="Arial"/>
                <a:cs typeface="Arial" pitchFamily="34" charset="0"/>
              </a:rPr>
              <a:t>Copyright © 2017 Accenture. All rights reserved. </a:t>
            </a:r>
            <a:endParaRPr lang="en-US" sz="900">
              <a:solidFill>
                <a:srgbClr val="FFFFFF"/>
              </a:solidFill>
              <a:latin typeface="Arial"/>
              <a:cs typeface="Arial" pitchFamily="34" charset="0"/>
            </a:endParaRPr>
          </a:p>
        </p:txBody>
      </p:sp>
      <p:sp>
        <p:nvSpPr>
          <p:cNvPr id="6" name="Inhaltsplatzhalter 13"/>
          <p:cNvSpPr txBox="1">
            <a:spLocks/>
          </p:cNvSpPr>
          <p:nvPr userDrawn="1"/>
        </p:nvSpPr>
        <p:spPr>
          <a:xfrm>
            <a:off x="11106709" y="6508170"/>
            <a:ext cx="452625"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lgn="r" defTabSz="1218987">
              <a:defRPr/>
            </a:pPr>
            <a:fld id="{EB578BD5-E3A8-4354-91BC-79CE4598B8D1}" type="slidenum">
              <a:rPr lang="en-US" sz="900" smtClean="0">
                <a:solidFill>
                  <a:srgbClr val="FFFFFF"/>
                </a:solidFill>
                <a:latin typeface="Arial"/>
                <a:cs typeface="Arial" pitchFamily="34" charset="0"/>
              </a:rPr>
              <a:pPr algn="r" defTabSz="1218987">
                <a:defRPr/>
              </a:pPr>
              <a:t>‹#›</a:t>
            </a:fld>
            <a:endParaRPr lang="en-US" sz="900">
              <a:solidFill>
                <a:srgbClr val="FFFFFF"/>
              </a:solidFill>
              <a:latin typeface="Arial"/>
              <a:cs typeface="Arial" pitchFamily="34" charset="0"/>
            </a:endParaRPr>
          </a:p>
        </p:txBody>
      </p:sp>
    </p:spTree>
    <p:extLst>
      <p:ext uri="{BB962C8B-B14F-4D97-AF65-F5344CB8AC3E}">
        <p14:creationId xmlns:p14="http://schemas.microsoft.com/office/powerpoint/2010/main" val="4024262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1Column_White_APinkSub">
    <p:bg>
      <p:bgPr>
        <a:solidFill>
          <a:schemeClr val="bg1"/>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5"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14"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solidFill>
                  <a:sysClr val="windowText" lastClr="000000"/>
                </a:solidFill>
                <a:latin typeface="Arial" panose="020B0604020202020204" pitchFamily="34" charset="0"/>
                <a:ea typeface="Roboto" panose="02000000000000000000" pitchFamily="2" charset="0"/>
              </a:defRPr>
            </a:lvl1pPr>
            <a:lvl2pPr>
              <a:lnSpc>
                <a:spcPct val="110000"/>
              </a:lnSpc>
              <a:spcBef>
                <a:spcPts val="800"/>
              </a:spcBef>
              <a:defRPr sz="2000" baseline="0">
                <a:solidFill>
                  <a:sysClr val="windowText" lastClr="000000"/>
                </a:solidFill>
                <a:latin typeface="Arial" panose="020B0604020202020204" pitchFamily="34" charset="0"/>
                <a:ea typeface="Roboto" panose="02000000000000000000" pitchFamily="2" charset="0"/>
              </a:defRPr>
            </a:lvl2pPr>
            <a:lvl3pPr>
              <a:lnSpc>
                <a:spcPct val="110000"/>
              </a:lnSpc>
              <a:spcBef>
                <a:spcPts val="800"/>
              </a:spcBef>
              <a:defRPr sz="2000">
                <a:solidFill>
                  <a:sysClr val="windowText" lastClr="000000"/>
                </a:solidFill>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
        <p:nvSpPr>
          <p:cNvPr id="8"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1"/>
                </a:solidFill>
              </a:defRPr>
            </a:lvl1pPr>
          </a:lstStyle>
          <a:p>
            <a:r>
              <a:rPr lang="en-US"/>
              <a:t>Insert sub-title here at 24pt, min 20pt</a:t>
            </a:r>
          </a:p>
        </p:txBody>
      </p:sp>
      <p:sp>
        <p:nvSpPr>
          <p:cNvPr id="4" name="Footer Placeholder 3"/>
          <p:cNvSpPr>
            <a:spLocks noGrp="1"/>
          </p:cNvSpPr>
          <p:nvPr>
            <p:ph type="ftr" sz="quarter" idx="34"/>
          </p:nvPr>
        </p:nvSpPr>
        <p:spPr/>
        <p:txBody>
          <a:bodyPr/>
          <a:lstStyle/>
          <a:p>
            <a:r>
              <a:rPr lang="en-AU">
                <a:solidFill>
                  <a:srgbClr val="FFFFFF">
                    <a:alpha val="50000"/>
                  </a:srgbClr>
                </a:solidFill>
              </a:rPr>
              <a:t>Copyright © 2017  Accenture. All rights reserved. Accenture Confidential Information    |</a:t>
            </a:r>
          </a:p>
        </p:txBody>
      </p:sp>
      <p:sp>
        <p:nvSpPr>
          <p:cNvPr id="5" name="Slide Number Placeholder 4"/>
          <p:cNvSpPr>
            <a:spLocks noGrp="1"/>
          </p:cNvSpPr>
          <p:nvPr>
            <p:ph type="sldNum" sz="quarter" idx="35"/>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Tree>
    <p:extLst>
      <p:ext uri="{BB962C8B-B14F-4D97-AF65-F5344CB8AC3E}">
        <p14:creationId xmlns:p14="http://schemas.microsoft.com/office/powerpoint/2010/main" val="73988395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1Column_White_SBlueSub">
    <p:bg>
      <p:bgPr>
        <a:solidFill>
          <a:schemeClr val="bg1"/>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5"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9"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solidFill>
                  <a:sysClr val="windowText" lastClr="000000"/>
                </a:solidFill>
                <a:latin typeface="Arial" panose="020B0604020202020204" pitchFamily="34" charset="0"/>
                <a:ea typeface="Roboto" panose="02000000000000000000" pitchFamily="2" charset="0"/>
              </a:defRPr>
            </a:lvl1pPr>
            <a:lvl2pPr>
              <a:lnSpc>
                <a:spcPct val="110000"/>
              </a:lnSpc>
              <a:spcBef>
                <a:spcPts val="800"/>
              </a:spcBef>
              <a:defRPr sz="2000" baseline="0">
                <a:solidFill>
                  <a:sysClr val="windowText" lastClr="000000"/>
                </a:solidFill>
                <a:latin typeface="Arial" panose="020B0604020202020204" pitchFamily="34" charset="0"/>
                <a:ea typeface="Roboto" panose="02000000000000000000" pitchFamily="2" charset="0"/>
              </a:defRPr>
            </a:lvl2pPr>
            <a:lvl3pPr>
              <a:lnSpc>
                <a:spcPct val="110000"/>
              </a:lnSpc>
              <a:spcBef>
                <a:spcPts val="800"/>
              </a:spcBef>
              <a:defRPr sz="2000">
                <a:solidFill>
                  <a:sysClr val="windowText" lastClr="000000"/>
                </a:solidFill>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
        <p:nvSpPr>
          <p:cNvPr id="8"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5"/>
                </a:solidFill>
              </a:defRPr>
            </a:lvl1pPr>
          </a:lstStyle>
          <a:p>
            <a:r>
              <a:rPr lang="en-US"/>
              <a:t>Insert sub-title here at 24pt, min 20pt</a:t>
            </a:r>
          </a:p>
        </p:txBody>
      </p:sp>
      <p:sp>
        <p:nvSpPr>
          <p:cNvPr id="2" name="Footer Placeholder 1"/>
          <p:cNvSpPr>
            <a:spLocks noGrp="1"/>
          </p:cNvSpPr>
          <p:nvPr>
            <p:ph type="ftr" sz="quarter" idx="34"/>
          </p:nvPr>
        </p:nvSpPr>
        <p:spPr/>
        <p:txBody>
          <a:bodyPr/>
          <a:lstStyle/>
          <a:p>
            <a:r>
              <a:rPr lang="en-AU">
                <a:solidFill>
                  <a:srgbClr val="FFFFFF">
                    <a:alpha val="50000"/>
                  </a:srgbClr>
                </a:solidFill>
              </a:rPr>
              <a:t>Copyright © 2017  Accenture. All rights reserved. Accenture Confidential Information    |</a:t>
            </a:r>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Tree>
    <p:extLst>
      <p:ext uri="{BB962C8B-B14F-4D97-AF65-F5344CB8AC3E}">
        <p14:creationId xmlns:p14="http://schemas.microsoft.com/office/powerpoint/2010/main" val="274902951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1Column_S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5"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11"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9"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
        <p:nvSpPr>
          <p:cNvPr id="3" name="Footer Placeholder 2"/>
          <p:cNvSpPr>
            <a:spLocks noGrp="1"/>
          </p:cNvSpPr>
          <p:nvPr>
            <p:ph type="ftr" sz="quarter" idx="34"/>
          </p:nvPr>
        </p:nvSpPr>
        <p:spPr/>
        <p:txBody>
          <a:bodyPr/>
          <a:lstStyle/>
          <a:p>
            <a:r>
              <a:rPr lang="en-AU">
                <a:solidFill>
                  <a:srgbClr val="FFFFFF">
                    <a:alpha val="50000"/>
                  </a:srgbClr>
                </a:solidFill>
              </a:rPr>
              <a:t>Copyright © 2017  Accenture. All rights reserved. Accenture Confidential Information    |</a:t>
            </a:r>
          </a:p>
        </p:txBody>
      </p:sp>
      <p:sp>
        <p:nvSpPr>
          <p:cNvPr id="4" name="Slide Number Placeholder 3"/>
          <p:cNvSpPr>
            <a:spLocks noGrp="1"/>
          </p:cNvSpPr>
          <p:nvPr>
            <p:ph type="sldNum" sz="quarter" idx="35"/>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Tree>
    <p:extLst>
      <p:ext uri="{BB962C8B-B14F-4D97-AF65-F5344CB8AC3E}">
        <p14:creationId xmlns:p14="http://schemas.microsoft.com/office/powerpoint/2010/main" val="25208261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1Column_APin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5"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a:t>Insert sub-title here at 24pt, min 20pt</a:t>
            </a:r>
          </a:p>
        </p:txBody>
      </p:sp>
      <p:sp>
        <p:nvSpPr>
          <p:cNvPr id="11"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9"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
        <p:nvSpPr>
          <p:cNvPr id="3" name="Footer Placeholder 2"/>
          <p:cNvSpPr>
            <a:spLocks noGrp="1"/>
          </p:cNvSpPr>
          <p:nvPr>
            <p:ph type="ftr" sz="quarter" idx="34"/>
          </p:nvPr>
        </p:nvSpPr>
        <p:spPr/>
        <p:txBody>
          <a:bodyPr/>
          <a:lstStyle/>
          <a:p>
            <a:r>
              <a:rPr lang="en-AU">
                <a:solidFill>
                  <a:srgbClr val="FFFFFF">
                    <a:alpha val="50000"/>
                  </a:srgbClr>
                </a:solidFill>
              </a:rPr>
              <a:t>Copyright © 2017  Accenture. All rights reserved. Accenture Confidential Information    |</a:t>
            </a:r>
          </a:p>
        </p:txBody>
      </p:sp>
      <p:sp>
        <p:nvSpPr>
          <p:cNvPr id="4" name="Slide Number Placeholder 3"/>
          <p:cNvSpPr>
            <a:spLocks noGrp="1"/>
          </p:cNvSpPr>
          <p:nvPr>
            <p:ph type="sldNum" sz="quarter" idx="35"/>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Tree>
    <p:extLst>
      <p:ext uri="{BB962C8B-B14F-4D97-AF65-F5344CB8AC3E}">
        <p14:creationId xmlns:p14="http://schemas.microsoft.com/office/powerpoint/2010/main" val="4151232976"/>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1Column_CRe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5"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a:t>Insert sub-title here at 24pt, min 20pt</a:t>
            </a:r>
          </a:p>
        </p:txBody>
      </p:sp>
      <p:sp>
        <p:nvSpPr>
          <p:cNvPr id="6" name="Footer Placeholder 5"/>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1"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9"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Tree>
    <p:extLst>
      <p:ext uri="{BB962C8B-B14F-4D97-AF65-F5344CB8AC3E}">
        <p14:creationId xmlns:p14="http://schemas.microsoft.com/office/powerpoint/2010/main" val="97429749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a_2Columns_IBlue">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
        <p:nvSpPr>
          <p:cNvPr id="2"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6">
                    <a:lumMod val="40000"/>
                    <a:lumOff val="60000"/>
                  </a:schemeClr>
                </a:solidFill>
              </a:defRPr>
            </a:lvl1pPr>
          </a:lstStyle>
          <a:p>
            <a:r>
              <a:rPr lang="en-US"/>
              <a:t>Insert sub-title here at 24pt, min 20pt</a:t>
            </a:r>
          </a:p>
        </p:txBody>
      </p:sp>
      <p:sp>
        <p:nvSpPr>
          <p:cNvPr id="6" name="Footer Placeholder 5"/>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0" name="Content Placeholder 7"/>
          <p:cNvSpPr>
            <a:spLocks noGrp="1"/>
          </p:cNvSpPr>
          <p:nvPr>
            <p:ph sz="quarter" idx="33" hasCustomPrompt="1"/>
          </p:nvPr>
        </p:nvSpPr>
        <p:spPr>
          <a:xfrm>
            <a:off x="8190185" y="1774415"/>
            <a:ext cx="3618471"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bg1"/>
                </a:solidFill>
                <a:latin typeface="Arial" panose="020B0604020202020204" pitchFamily="34" charset="0"/>
                <a:ea typeface="Roboto" panose="02000000000000000000" pitchFamily="2" charset="0"/>
              </a:defRPr>
            </a:lvl2pPr>
            <a:lvl3pPr marL="215957" indent="0">
              <a:lnSpc>
                <a:spcPct val="110000"/>
              </a:lnSpc>
              <a:spcBef>
                <a:spcPts val="1000"/>
              </a:spcBef>
              <a:buNone/>
              <a:defRPr sz="2000">
                <a:solidFill>
                  <a:schemeClr val="bg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Qui deni dictiis dit qui sitae et as sant incitatet, vendios dolore prest, as aut eost, nonsend?</a:t>
            </a:r>
          </a:p>
          <a:p>
            <a:pPr lvl="1"/>
            <a:r>
              <a:rPr lang="pt-BR"/>
              <a:t>As se eni dolestotate con reseque peles aut que.</a:t>
            </a:r>
          </a:p>
        </p:txBody>
      </p:sp>
      <p:sp>
        <p:nvSpPr>
          <p:cNvPr id="11"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413780370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a_2Columns_White_APinkSub">
    <p:bg>
      <p:bgPr>
        <a:solidFill>
          <a:schemeClr val="bg1"/>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
        <p:nvSpPr>
          <p:cNvPr id="10"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1"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2"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3"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1"/>
                </a:solidFill>
              </a:defRPr>
            </a:lvl1pPr>
          </a:lstStyle>
          <a:p>
            <a:r>
              <a:rPr lang="en-US"/>
              <a:t>Insert sub-title here at 24pt, min 20pt</a:t>
            </a:r>
          </a:p>
        </p:txBody>
      </p:sp>
      <p:sp>
        <p:nvSpPr>
          <p:cNvPr id="14" name="Content Placeholder 7"/>
          <p:cNvSpPr>
            <a:spLocks noGrp="1"/>
          </p:cNvSpPr>
          <p:nvPr>
            <p:ph sz="quarter" idx="33" hasCustomPrompt="1"/>
          </p:nvPr>
        </p:nvSpPr>
        <p:spPr>
          <a:xfrm>
            <a:off x="8190185" y="1774415"/>
            <a:ext cx="3618471" cy="4175033"/>
          </a:xfrm>
        </p:spPr>
        <p:txBody>
          <a:bodyPr/>
          <a:lstStyle>
            <a:lvl1pPr marL="0" indent="0">
              <a:lnSpc>
                <a:spcPct val="110000"/>
              </a:lnSpc>
              <a:spcBef>
                <a:spcPts val="1200"/>
              </a:spcBef>
              <a:buFont typeface="Arial" panose="020B0604020202020204" pitchFamily="34" charset="0"/>
              <a:buNone/>
              <a:defRPr sz="2000">
                <a:solidFill>
                  <a:schemeClr val="tx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tx1"/>
                </a:solidFill>
                <a:latin typeface="Arial" panose="020B0604020202020204" pitchFamily="34" charset="0"/>
                <a:ea typeface="Roboto" panose="02000000000000000000" pitchFamily="2" charset="0"/>
              </a:defRPr>
            </a:lvl2pPr>
            <a:lvl3pPr>
              <a:lnSpc>
                <a:spcPct val="110000"/>
              </a:lnSpc>
              <a:spcBef>
                <a:spcPts val="10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Qui deni dictiis dit qui sitae et as sant incitatet, vendios dolore prest, as aut eost, nonsend?</a:t>
            </a:r>
          </a:p>
          <a:p>
            <a:pPr lvl="1"/>
            <a:r>
              <a:rPr lang="pt-BR"/>
              <a:t>As se eni dolestotate con reseque peles aut que.</a:t>
            </a:r>
          </a:p>
        </p:txBody>
      </p:sp>
      <p:sp>
        <p:nvSpPr>
          <p:cNvPr id="15" name="Text Placeholder 4"/>
          <p:cNvSpPr>
            <a:spLocks noGrp="1"/>
          </p:cNvSpPr>
          <p:nvPr>
            <p:ph type="body" sz="quarter" idx="34"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351288316"/>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a_2Columns_White_SBlueSub">
    <p:bg>
      <p:bgPr>
        <a:solidFill>
          <a:schemeClr val="bg1"/>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
        <p:nvSpPr>
          <p:cNvPr id="10"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1"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2"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3"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5"/>
                </a:solidFill>
              </a:defRPr>
            </a:lvl1pPr>
          </a:lstStyle>
          <a:p>
            <a:r>
              <a:rPr lang="en-US"/>
              <a:t>Insert sub-title here at 24pt, min 20pt</a:t>
            </a:r>
          </a:p>
        </p:txBody>
      </p:sp>
      <p:sp>
        <p:nvSpPr>
          <p:cNvPr id="14" name="Content Placeholder 7"/>
          <p:cNvSpPr>
            <a:spLocks noGrp="1"/>
          </p:cNvSpPr>
          <p:nvPr>
            <p:ph sz="quarter" idx="33" hasCustomPrompt="1"/>
          </p:nvPr>
        </p:nvSpPr>
        <p:spPr>
          <a:xfrm>
            <a:off x="8190185" y="1774415"/>
            <a:ext cx="3618471" cy="4175033"/>
          </a:xfrm>
        </p:spPr>
        <p:txBody>
          <a:bodyPr/>
          <a:lstStyle>
            <a:lvl1pPr marL="0" indent="0">
              <a:lnSpc>
                <a:spcPct val="110000"/>
              </a:lnSpc>
              <a:spcBef>
                <a:spcPts val="1200"/>
              </a:spcBef>
              <a:buFont typeface="Arial" panose="020B0604020202020204" pitchFamily="34" charset="0"/>
              <a:buNone/>
              <a:defRPr sz="2000">
                <a:solidFill>
                  <a:schemeClr val="tx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tx1"/>
                </a:solidFill>
                <a:latin typeface="Arial" panose="020B0604020202020204" pitchFamily="34" charset="0"/>
                <a:ea typeface="Roboto" panose="02000000000000000000" pitchFamily="2" charset="0"/>
              </a:defRPr>
            </a:lvl2pPr>
            <a:lvl3pPr>
              <a:lnSpc>
                <a:spcPct val="110000"/>
              </a:lnSpc>
              <a:spcBef>
                <a:spcPts val="10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Qui deni dictiis dit qui sitae et as sant incitatet, vendios dolore prest, as aut eost, nonsend?</a:t>
            </a:r>
          </a:p>
          <a:p>
            <a:pPr lvl="1"/>
            <a:r>
              <a:rPr lang="pt-BR"/>
              <a:t>As se eni dolestotate con reseque peles aut que.</a:t>
            </a:r>
          </a:p>
        </p:txBody>
      </p:sp>
      <p:sp>
        <p:nvSpPr>
          <p:cNvPr id="15" name="Text Placeholder 4"/>
          <p:cNvSpPr>
            <a:spLocks noGrp="1"/>
          </p:cNvSpPr>
          <p:nvPr>
            <p:ph type="body" sz="quarter" idx="34"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4603534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a_2Columns_SBlue">
    <p:bg>
      <p:bgPr>
        <a:solidFill>
          <a:schemeClr val="accent5"/>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
        <p:nvSpPr>
          <p:cNvPr id="2"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5"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6" name="Footer Placeholder 5"/>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0" name="Content Placeholder 7"/>
          <p:cNvSpPr>
            <a:spLocks noGrp="1"/>
          </p:cNvSpPr>
          <p:nvPr>
            <p:ph sz="quarter" idx="33" hasCustomPrompt="1"/>
          </p:nvPr>
        </p:nvSpPr>
        <p:spPr>
          <a:xfrm>
            <a:off x="8190185" y="1774415"/>
            <a:ext cx="3618471" cy="4175033"/>
          </a:xfrm>
        </p:spPr>
        <p:txBody>
          <a:bodyPr/>
          <a:lstStyle>
            <a:lvl1pPr marL="0" indent="0">
              <a:lnSpc>
                <a:spcPct val="110000"/>
              </a:lnSpc>
              <a:spcBef>
                <a:spcPts val="1200"/>
              </a:spcBef>
              <a:buFont typeface="Arial" panose="020B0604020202020204" pitchFamily="34" charset="0"/>
              <a:buNone/>
              <a:defRPr sz="2000">
                <a:solidFill>
                  <a:schemeClr val="bg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bg1"/>
                </a:solidFill>
                <a:latin typeface="Arial" panose="020B0604020202020204" pitchFamily="34" charset="0"/>
                <a:ea typeface="Roboto" panose="02000000000000000000" pitchFamily="2" charset="0"/>
              </a:defRPr>
            </a:lvl2pPr>
            <a:lvl3pPr>
              <a:lnSpc>
                <a:spcPct val="110000"/>
              </a:lnSpc>
              <a:spcBef>
                <a:spcPts val="1000"/>
              </a:spcBef>
              <a:defRPr sz="2000">
                <a:solidFill>
                  <a:schemeClr val="bg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Qui deni dictiis dit qui sitae et as sant incitatet, vendios dolore prest, as aut eost, nonsend?</a:t>
            </a:r>
          </a:p>
          <a:p>
            <a:pPr lvl="1"/>
            <a:r>
              <a:rPr lang="pt-BR"/>
              <a:t>As se eni dolestotate con reseque peles aut que.</a:t>
            </a:r>
          </a:p>
        </p:txBody>
      </p:sp>
      <p:sp>
        <p:nvSpPr>
          <p:cNvPr id="11"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79833769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a_2Columns_APink">
    <p:bg>
      <p:bgPr>
        <a:solidFill>
          <a:schemeClr val="accent1"/>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
        <p:nvSpPr>
          <p:cNvPr id="2"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5"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a:t>Insert sub-title here at 24pt, min 20pt</a:t>
            </a:r>
          </a:p>
        </p:txBody>
      </p:sp>
      <p:sp>
        <p:nvSpPr>
          <p:cNvPr id="6" name="Footer Placeholder 5"/>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0" name="Content Placeholder 7"/>
          <p:cNvSpPr>
            <a:spLocks noGrp="1"/>
          </p:cNvSpPr>
          <p:nvPr>
            <p:ph sz="quarter" idx="33" hasCustomPrompt="1"/>
          </p:nvPr>
        </p:nvSpPr>
        <p:spPr>
          <a:xfrm>
            <a:off x="8190185" y="1774415"/>
            <a:ext cx="3618471" cy="4175033"/>
          </a:xfrm>
        </p:spPr>
        <p:txBody>
          <a:bodyPr/>
          <a:lstStyle>
            <a:lvl1pPr marL="0" indent="0">
              <a:lnSpc>
                <a:spcPct val="110000"/>
              </a:lnSpc>
              <a:spcBef>
                <a:spcPts val="1200"/>
              </a:spcBef>
              <a:buFont typeface="Arial" panose="020B0604020202020204" pitchFamily="34" charset="0"/>
              <a:buNone/>
              <a:defRPr sz="2000">
                <a:solidFill>
                  <a:schemeClr val="bg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bg1"/>
                </a:solidFill>
                <a:latin typeface="Arial" panose="020B0604020202020204" pitchFamily="34" charset="0"/>
                <a:ea typeface="Roboto" panose="02000000000000000000" pitchFamily="2" charset="0"/>
              </a:defRPr>
            </a:lvl2pPr>
            <a:lvl3pPr>
              <a:lnSpc>
                <a:spcPct val="110000"/>
              </a:lnSpc>
              <a:spcBef>
                <a:spcPts val="1000"/>
              </a:spcBef>
              <a:defRPr sz="2000">
                <a:solidFill>
                  <a:schemeClr val="bg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Qui deni dictiis dit qui sitae et as sant incitatet, vendios dolore prest, as aut eost, nonsend?</a:t>
            </a:r>
          </a:p>
          <a:p>
            <a:pPr lvl="1"/>
            <a:r>
              <a:rPr lang="pt-BR"/>
              <a:t>As se eni dolestotate con reseque peles aut que.</a:t>
            </a:r>
          </a:p>
        </p:txBody>
      </p:sp>
      <p:sp>
        <p:nvSpPr>
          <p:cNvPr id="11"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50567002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a:xfrm>
            <a:off x="624259" y="1102301"/>
            <a:ext cx="10940317" cy="562987"/>
          </a:xfrm>
          <a:prstGeom prst="rect">
            <a:avLst/>
          </a:prstGeom>
          <a:noFill/>
        </p:spPr>
        <p:txBody>
          <a:bodyPr wrap="square" lIns="0" tIns="95983" rIns="0" bIns="47992">
            <a:noAutofit/>
          </a:bodyPr>
          <a:lstStyle>
            <a:lvl1pPr marL="0" indent="0">
              <a:buNone/>
              <a:defRPr lang="de-DE" sz="2400" b="1" dirty="0" smtClean="0">
                <a:solidFill>
                  <a:srgbClr val="FFB500"/>
                </a:solidFill>
                <a:latin typeface="+mn-lt"/>
                <a:ea typeface="+mn-ea"/>
                <a:cs typeface="+mn-cs"/>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marL="234910" lvl="0" indent="-234910" algn="l" rtl="0" eaLnBrk="1" fontAlgn="base" hangingPunct="1">
              <a:spcBef>
                <a:spcPts val="1066"/>
              </a:spcBef>
              <a:spcAft>
                <a:spcPct val="0"/>
              </a:spcAft>
              <a:buClr>
                <a:schemeClr val="tx1"/>
              </a:buClr>
              <a:buFontTx/>
              <a:buNone/>
            </a:pPr>
            <a:r>
              <a:rPr lang="en-US" noProof="0"/>
              <a:t>Click to edit Master text styles</a:t>
            </a:r>
          </a:p>
        </p:txBody>
      </p:sp>
      <p:sp>
        <p:nvSpPr>
          <p:cNvPr id="4" name="Titel 3"/>
          <p:cNvSpPr>
            <a:spLocks noGrp="1"/>
          </p:cNvSpPr>
          <p:nvPr>
            <p:ph type="title"/>
          </p:nvPr>
        </p:nvSpPr>
        <p:spPr/>
        <p:txBody>
          <a:bodyPr/>
          <a:lstStyle/>
          <a:p>
            <a:r>
              <a:rPr lang="en-US"/>
              <a:t>Click to edit Master title style</a:t>
            </a:r>
            <a:endParaRPr lang="de-DE"/>
          </a:p>
        </p:txBody>
      </p:sp>
      <p:sp>
        <p:nvSpPr>
          <p:cNvPr id="5" name="Inhaltsplatzhalter 2"/>
          <p:cNvSpPr>
            <a:spLocks noGrp="1"/>
          </p:cNvSpPr>
          <p:nvPr>
            <p:ph idx="1" hasCustomPrompt="1"/>
          </p:nvPr>
        </p:nvSpPr>
        <p:spPr>
          <a:xfrm>
            <a:off x="624259" y="1665290"/>
            <a:ext cx="10940317" cy="4787900"/>
          </a:xfrm>
          <a:prstGeom prst="rect">
            <a:avLst/>
          </a:prstGeom>
          <a:noFill/>
          <a:ln w="12700">
            <a:noFill/>
            <a:miter lim="800000"/>
            <a:headEnd/>
            <a:tailEnd/>
          </a:ln>
        </p:spPr>
        <p:txBody>
          <a:bodyPr vert="horz" wrap="square" lIns="0" tIns="47992" rIns="0" bIns="0" numCol="1" anchor="t" anchorCtr="0" compatLnSpc="1">
            <a:prstTxWarp prst="textNoShape">
              <a:avLst/>
            </a:prstTxWarp>
          </a:bodyPr>
          <a:lstStyle>
            <a:lvl1pPr marL="239958" indent="-239958" algn="l" rtl="0" eaLnBrk="1" fontAlgn="base" hangingPunct="1">
              <a:spcBef>
                <a:spcPts val="400"/>
              </a:spcBef>
              <a:spcAft>
                <a:spcPts val="400"/>
              </a:spcAft>
              <a:buClr>
                <a:schemeClr val="tx1"/>
              </a:buClr>
              <a:buFont typeface="Arial" pitchFamily="34" charset="0"/>
              <a:defRPr lang="de-DE" sz="2400" dirty="0" smtClean="0">
                <a:solidFill>
                  <a:schemeClr val="tx1"/>
                </a:solidFill>
                <a:latin typeface="+mn-lt"/>
                <a:ea typeface="+mn-ea"/>
                <a:cs typeface="+mn-cs"/>
              </a:defRPr>
            </a:lvl1pPr>
            <a:lvl2pPr marL="479916" indent="-239958" algn="l" rtl="0" eaLnBrk="1" fontAlgn="base" hangingPunct="1">
              <a:spcBef>
                <a:spcPts val="400"/>
              </a:spcBef>
              <a:spcAft>
                <a:spcPts val="400"/>
              </a:spcAft>
              <a:buClr>
                <a:schemeClr val="tx1"/>
              </a:buClr>
              <a:buFont typeface="Arial" pitchFamily="34" charset="0"/>
              <a:defRPr lang="de-DE" sz="2100" dirty="0" smtClean="0">
                <a:solidFill>
                  <a:schemeClr val="tx1"/>
                </a:solidFill>
                <a:latin typeface="+mn-lt"/>
                <a:ea typeface="+mn-ea"/>
                <a:cs typeface="+mn-cs"/>
              </a:defRPr>
            </a:lvl2pPr>
            <a:lvl3pPr marL="719541" indent="-191966" algn="l" rtl="0" eaLnBrk="1" fontAlgn="base" hangingPunct="1">
              <a:spcBef>
                <a:spcPts val="400"/>
              </a:spcBef>
              <a:spcAft>
                <a:spcPts val="400"/>
              </a:spcAft>
              <a:buClr>
                <a:schemeClr val="tx1"/>
              </a:buClr>
              <a:buFont typeface="Arial" pitchFamily="34" charset="0"/>
              <a:tabLst/>
              <a:defRPr lang="de-DE" sz="1900" dirty="0" smtClean="0">
                <a:solidFill>
                  <a:schemeClr val="tx1"/>
                </a:solidFill>
                <a:latin typeface="+mn-lt"/>
                <a:ea typeface="+mn-ea"/>
                <a:cs typeface="+mn-cs"/>
              </a:defRPr>
            </a:lvl3pPr>
            <a:lvl4pPr marL="911840" indent="-191966" algn="l" rtl="0" eaLnBrk="1" fontAlgn="base" hangingPunct="1">
              <a:spcBef>
                <a:spcPts val="400"/>
              </a:spcBef>
              <a:spcAft>
                <a:spcPts val="400"/>
              </a:spcAft>
              <a:buClr>
                <a:schemeClr val="tx1"/>
              </a:buClr>
              <a:buFont typeface="Arial" pitchFamily="34" charset="0"/>
              <a:defRPr lang="de-DE" sz="1600" dirty="0" smtClean="0">
                <a:solidFill>
                  <a:schemeClr val="tx1"/>
                </a:solidFill>
                <a:latin typeface="+mn-lt"/>
                <a:ea typeface="+mn-ea"/>
                <a:cs typeface="+mn-cs"/>
              </a:defRPr>
            </a:lvl4pPr>
            <a:lvl5pPr marL="1103807" indent="-143975" algn="l" rtl="0" eaLnBrk="1" fontAlgn="base" hangingPunct="1">
              <a:spcBef>
                <a:spcPts val="400"/>
              </a:spcBef>
              <a:spcAft>
                <a:spcPts val="400"/>
              </a:spcAft>
              <a:buClr>
                <a:schemeClr val="tx1"/>
              </a:buClr>
              <a:buFont typeface="Arial" pitchFamily="34" charset="0"/>
              <a:defRPr lang="de-DE" sz="1500" dirty="0">
                <a:solidFill>
                  <a:schemeClr val="tx1"/>
                </a:solidFill>
                <a:latin typeface="+mn-lt"/>
                <a:ea typeface="+mn-ea"/>
                <a:cs typeface="+mn-cs"/>
              </a:defRPr>
            </a:lvl5pPr>
          </a:lstStyle>
          <a:p>
            <a:pPr lvl="0"/>
            <a:r>
              <a:rPr lang="en-US" noProof="0"/>
              <a:t>Bullet 1</a:t>
            </a:r>
          </a:p>
          <a:p>
            <a:pPr lvl="1"/>
            <a:r>
              <a:rPr lang="en-US" noProof="0"/>
              <a:t>Bullet 2</a:t>
            </a:r>
          </a:p>
          <a:p>
            <a:pPr lvl="2"/>
            <a:r>
              <a:rPr lang="en-US" noProof="0"/>
              <a:t>Bullet 3</a:t>
            </a:r>
          </a:p>
          <a:p>
            <a:pPr lvl="3"/>
            <a:r>
              <a:rPr lang="en-US" noProof="0"/>
              <a:t>Bullet 4</a:t>
            </a:r>
          </a:p>
          <a:p>
            <a:pPr lvl="4"/>
            <a:r>
              <a:rPr lang="en-US" noProof="0"/>
              <a:t>Bullet 5</a:t>
            </a:r>
          </a:p>
        </p:txBody>
      </p:sp>
    </p:spTree>
    <p:extLst>
      <p:ext uri="{BB962C8B-B14F-4D97-AF65-F5344CB8AC3E}">
        <p14:creationId xmlns:p14="http://schemas.microsoft.com/office/powerpoint/2010/main" val="264962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a_2Columns_CRed">
    <p:bg>
      <p:bgPr>
        <a:solidFill>
          <a:schemeClr val="tx2"/>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646" y="1774415"/>
            <a:ext cx="752498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
        <p:nvSpPr>
          <p:cNvPr id="2"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5"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a:t>Insert sub-title here at 24pt, min 20pt</a:t>
            </a:r>
          </a:p>
        </p:txBody>
      </p:sp>
      <p:sp>
        <p:nvSpPr>
          <p:cNvPr id="6" name="Footer Placeholder 5"/>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0" name="Content Placeholder 7"/>
          <p:cNvSpPr>
            <a:spLocks noGrp="1"/>
          </p:cNvSpPr>
          <p:nvPr>
            <p:ph sz="quarter" idx="33" hasCustomPrompt="1"/>
          </p:nvPr>
        </p:nvSpPr>
        <p:spPr>
          <a:xfrm>
            <a:off x="8190185" y="1774415"/>
            <a:ext cx="3618471" cy="4175033"/>
          </a:xfrm>
        </p:spPr>
        <p:txBody>
          <a:bodyPr/>
          <a:lstStyle>
            <a:lvl1pPr marL="0" indent="0">
              <a:lnSpc>
                <a:spcPct val="110000"/>
              </a:lnSpc>
              <a:spcBef>
                <a:spcPts val="1200"/>
              </a:spcBef>
              <a:buFont typeface="Arial" panose="020B0604020202020204" pitchFamily="34" charset="0"/>
              <a:buNone/>
              <a:defRPr sz="2000">
                <a:solidFill>
                  <a:schemeClr val="bg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bg1"/>
                </a:solidFill>
                <a:latin typeface="Arial" panose="020B0604020202020204" pitchFamily="34" charset="0"/>
                <a:ea typeface="Roboto" panose="02000000000000000000" pitchFamily="2" charset="0"/>
              </a:defRPr>
            </a:lvl2pPr>
            <a:lvl3pPr>
              <a:lnSpc>
                <a:spcPct val="110000"/>
              </a:lnSpc>
              <a:spcBef>
                <a:spcPts val="1000"/>
              </a:spcBef>
              <a:defRPr sz="2000">
                <a:solidFill>
                  <a:schemeClr val="bg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Qui deni dictiis dit qui sitae et as sant incitatet, vendios dolore prest, as aut eost, nonsend?</a:t>
            </a:r>
          </a:p>
          <a:p>
            <a:pPr lvl="1"/>
            <a:r>
              <a:rPr lang="pt-BR"/>
              <a:t>As se eni dolestotate con reseque peles aut que.</a:t>
            </a:r>
          </a:p>
        </p:txBody>
      </p:sp>
      <p:sp>
        <p:nvSpPr>
          <p:cNvPr id="11"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50294902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b_2Columns_IBlue">
    <p:spTree>
      <p:nvGrpSpPr>
        <p:cNvPr id="1" name=""/>
        <p:cNvGrpSpPr/>
        <p:nvPr/>
      </p:nvGrpSpPr>
      <p:grpSpPr>
        <a:xfrm>
          <a:off x="0" y="0"/>
          <a:ext cx="0" cy="0"/>
          <a:chOff x="0" y="0"/>
          <a:chExt cx="0" cy="0"/>
        </a:xfrm>
      </p:grpSpPr>
      <p:sp>
        <p:nvSpPr>
          <p:cNvPr id="4"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3"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5" name="Footer Placeholder 4"/>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9"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1"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6">
                    <a:lumMod val="40000"/>
                    <a:lumOff val="60000"/>
                  </a:schemeClr>
                </a:solidFill>
              </a:defRPr>
            </a:lvl1pPr>
          </a:lstStyle>
          <a:p>
            <a:r>
              <a:rPr lang="en-US"/>
              <a:t>Insert sub-title here at 24pt, min 20pt</a:t>
            </a:r>
          </a:p>
        </p:txBody>
      </p:sp>
      <p:sp>
        <p:nvSpPr>
          <p:cNvPr id="12"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70132267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b_2Columns_White_APinkSub">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4"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1"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1"/>
                </a:solidFill>
              </a:defRPr>
            </a:lvl1pPr>
          </a:lstStyle>
          <a:p>
            <a:r>
              <a:rPr lang="en-US"/>
              <a:t>Insert sub-title here at 24pt, min 20pt</a:t>
            </a:r>
          </a:p>
        </p:txBody>
      </p:sp>
      <p:sp>
        <p:nvSpPr>
          <p:cNvPr id="16"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7"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0"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623743437"/>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b_2Columns_White_SBlueSub">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4"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1"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5"/>
                </a:solidFill>
              </a:defRPr>
            </a:lvl1pPr>
          </a:lstStyle>
          <a:p>
            <a:r>
              <a:rPr lang="en-US"/>
              <a:t>Insert sub-title here at 24pt, min 20pt</a:t>
            </a:r>
          </a:p>
        </p:txBody>
      </p:sp>
      <p:sp>
        <p:nvSpPr>
          <p:cNvPr id="16"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7"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0"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505895298"/>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b_2Columns_SBlue">
    <p:bg>
      <p:bgPr>
        <a:solidFill>
          <a:schemeClr val="accent5"/>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3"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5" name="Footer Placeholder 4"/>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9"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1"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12"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739792229"/>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b_2Columns_APink">
    <p:bg>
      <p:bgPr>
        <a:solidFill>
          <a:schemeClr val="accent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3"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5" name="Footer Placeholder 4"/>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9"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1"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a:t>Insert sub-title here at 24pt, min 20pt</a:t>
            </a:r>
          </a:p>
        </p:txBody>
      </p:sp>
      <p:sp>
        <p:nvSpPr>
          <p:cNvPr id="12"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84053544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b_2Columns_CRed">
    <p:bg>
      <p:bgPr>
        <a:solidFill>
          <a:schemeClr val="tx2"/>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3"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5" name="Footer Placeholder 4"/>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9"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1"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a:t>Insert sub-title here at 24pt, min 20pt</a:t>
            </a:r>
          </a:p>
        </p:txBody>
      </p:sp>
      <p:sp>
        <p:nvSpPr>
          <p:cNvPr id="12"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65528928"/>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c_2Columns_2Subtitles_IBlue">
    <p:bg>
      <p:bgPr>
        <a:solidFill>
          <a:schemeClr val="accent4"/>
        </a:solidFill>
        <a:effectLst/>
      </p:bgPr>
    </p:bg>
    <p:spTree>
      <p:nvGrpSpPr>
        <p:cNvPr id="1" name=""/>
        <p:cNvGrpSpPr/>
        <p:nvPr/>
      </p:nvGrpSpPr>
      <p:grpSpPr>
        <a:xfrm>
          <a:off x="0" y="0"/>
          <a:ext cx="0" cy="0"/>
          <a:chOff x="0" y="0"/>
          <a:chExt cx="0" cy="0"/>
        </a:xfrm>
      </p:grpSpPr>
      <p:sp>
        <p:nvSpPr>
          <p:cNvPr id="16"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8"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9"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2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1" name="Text Placeholder 4"/>
          <p:cNvSpPr>
            <a:spLocks noGrp="1"/>
          </p:cNvSpPr>
          <p:nvPr>
            <p:ph type="body" sz="quarter" idx="12" hasCustomPrompt="1"/>
          </p:nvPr>
        </p:nvSpPr>
        <p:spPr>
          <a:xfrm>
            <a:off x="355646" y="1098295"/>
            <a:ext cx="5587928" cy="407894"/>
          </a:xfrm>
        </p:spPr>
        <p:txBody>
          <a:bodyPr/>
          <a:lstStyle>
            <a:lvl1pPr algn="l">
              <a:lnSpc>
                <a:spcPct val="100000"/>
              </a:lnSpc>
              <a:spcBef>
                <a:spcPts val="0"/>
              </a:spcBef>
              <a:defRPr sz="2400">
                <a:solidFill>
                  <a:schemeClr val="accent6">
                    <a:lumMod val="40000"/>
                    <a:lumOff val="60000"/>
                  </a:schemeClr>
                </a:solidFill>
              </a:defRPr>
            </a:lvl1pPr>
          </a:lstStyle>
          <a:p>
            <a:r>
              <a:rPr lang="en-US"/>
              <a:t>Insert sub-title here at 24pt, min 20pt</a:t>
            </a:r>
          </a:p>
        </p:txBody>
      </p:sp>
      <p:sp>
        <p:nvSpPr>
          <p:cNvPr id="22" name="Text Placeholder 4"/>
          <p:cNvSpPr>
            <a:spLocks noGrp="1"/>
          </p:cNvSpPr>
          <p:nvPr>
            <p:ph type="body" sz="quarter" idx="33" hasCustomPrompt="1"/>
          </p:nvPr>
        </p:nvSpPr>
        <p:spPr>
          <a:xfrm>
            <a:off x="6238102" y="1098295"/>
            <a:ext cx="5587928" cy="407894"/>
          </a:xfrm>
        </p:spPr>
        <p:txBody>
          <a:bodyPr/>
          <a:lstStyle>
            <a:lvl1pPr algn="l">
              <a:lnSpc>
                <a:spcPct val="100000"/>
              </a:lnSpc>
              <a:spcBef>
                <a:spcPts val="0"/>
              </a:spcBef>
              <a:defRPr sz="2400">
                <a:solidFill>
                  <a:schemeClr val="accent6">
                    <a:lumMod val="40000"/>
                    <a:lumOff val="60000"/>
                  </a:schemeClr>
                </a:solidFill>
              </a:defRPr>
            </a:lvl1pPr>
          </a:lstStyle>
          <a:p>
            <a:r>
              <a:rPr lang="en-US"/>
              <a:t>Insert sub-title here at 24pt, min 20pt</a:t>
            </a:r>
          </a:p>
        </p:txBody>
      </p:sp>
      <p:sp>
        <p:nvSpPr>
          <p:cNvPr id="10"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917482728"/>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c_2Columns_2Subtitles_White_APinkSub">
    <p:bg>
      <p:bgPr>
        <a:solidFill>
          <a:schemeClr val="bg1"/>
        </a:solid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2" hasCustomPrompt="1"/>
          </p:nvPr>
        </p:nvSpPr>
        <p:spPr>
          <a:xfrm>
            <a:off x="355646" y="1098295"/>
            <a:ext cx="5587928" cy="407894"/>
          </a:xfrm>
        </p:spPr>
        <p:txBody>
          <a:bodyPr/>
          <a:lstStyle>
            <a:lvl1pPr algn="l">
              <a:lnSpc>
                <a:spcPct val="100000"/>
              </a:lnSpc>
              <a:spcBef>
                <a:spcPts val="0"/>
              </a:spcBef>
              <a:defRPr sz="2400">
                <a:solidFill>
                  <a:schemeClr val="accent1"/>
                </a:solidFill>
              </a:defRPr>
            </a:lvl1pPr>
          </a:lstStyle>
          <a:p>
            <a:r>
              <a:rPr lang="en-US"/>
              <a:t>Insert sub-title here at 24pt, min 20pt</a:t>
            </a:r>
          </a:p>
        </p:txBody>
      </p:sp>
      <p:sp>
        <p:nvSpPr>
          <p:cNvPr id="14" name="Text Placeholder 4"/>
          <p:cNvSpPr>
            <a:spLocks noGrp="1"/>
          </p:cNvSpPr>
          <p:nvPr>
            <p:ph type="body" sz="quarter" idx="18" hasCustomPrompt="1"/>
          </p:nvPr>
        </p:nvSpPr>
        <p:spPr>
          <a:xfrm>
            <a:off x="6238102" y="1098295"/>
            <a:ext cx="5587928" cy="407894"/>
          </a:xfrm>
        </p:spPr>
        <p:txBody>
          <a:bodyPr/>
          <a:lstStyle>
            <a:lvl1pPr algn="l">
              <a:lnSpc>
                <a:spcPct val="100000"/>
              </a:lnSpc>
              <a:spcBef>
                <a:spcPts val="0"/>
              </a:spcBef>
              <a:defRPr sz="2400">
                <a:solidFill>
                  <a:schemeClr val="accent1"/>
                </a:solidFill>
              </a:defRPr>
            </a:lvl1pPr>
          </a:lstStyle>
          <a:p>
            <a:r>
              <a:rPr lang="en-US"/>
              <a:t>Insert sub-title here at 24pt, min 20pt</a:t>
            </a:r>
          </a:p>
        </p:txBody>
      </p:sp>
      <p:sp>
        <p:nvSpPr>
          <p:cNvPr id="16"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5"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8"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9"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1"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73162559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c_2Columns_2Subtitles_White_SBlueSub">
    <p:bg>
      <p:bgPr>
        <a:solidFill>
          <a:schemeClr val="bg1"/>
        </a:solid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2" hasCustomPrompt="1"/>
          </p:nvPr>
        </p:nvSpPr>
        <p:spPr>
          <a:xfrm>
            <a:off x="355646" y="1098295"/>
            <a:ext cx="5587928" cy="407894"/>
          </a:xfrm>
        </p:spPr>
        <p:txBody>
          <a:bodyPr/>
          <a:lstStyle>
            <a:lvl1pPr algn="l">
              <a:lnSpc>
                <a:spcPct val="100000"/>
              </a:lnSpc>
              <a:spcBef>
                <a:spcPts val="0"/>
              </a:spcBef>
              <a:defRPr sz="2400">
                <a:solidFill>
                  <a:schemeClr val="accent5"/>
                </a:solidFill>
              </a:defRPr>
            </a:lvl1pPr>
          </a:lstStyle>
          <a:p>
            <a:r>
              <a:rPr lang="en-US"/>
              <a:t>Insert sub-title here at 24pt, min 20pt</a:t>
            </a:r>
          </a:p>
        </p:txBody>
      </p:sp>
      <p:sp>
        <p:nvSpPr>
          <p:cNvPr id="14" name="Text Placeholder 4"/>
          <p:cNvSpPr>
            <a:spLocks noGrp="1"/>
          </p:cNvSpPr>
          <p:nvPr>
            <p:ph type="body" sz="quarter" idx="18" hasCustomPrompt="1"/>
          </p:nvPr>
        </p:nvSpPr>
        <p:spPr>
          <a:xfrm>
            <a:off x="6238102" y="1098295"/>
            <a:ext cx="5587928" cy="407894"/>
          </a:xfrm>
        </p:spPr>
        <p:txBody>
          <a:bodyPr/>
          <a:lstStyle>
            <a:lvl1pPr algn="l">
              <a:lnSpc>
                <a:spcPct val="100000"/>
              </a:lnSpc>
              <a:spcBef>
                <a:spcPts val="0"/>
              </a:spcBef>
              <a:defRPr sz="2400">
                <a:solidFill>
                  <a:schemeClr val="accent5"/>
                </a:solidFill>
              </a:defRPr>
            </a:lvl1pPr>
          </a:lstStyle>
          <a:p>
            <a:r>
              <a:rPr lang="en-US"/>
              <a:t>Insert sub-title here at 24pt, min 20pt</a:t>
            </a:r>
          </a:p>
        </p:txBody>
      </p:sp>
      <p:sp>
        <p:nvSpPr>
          <p:cNvPr id="16"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5"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8"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9"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1"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45504925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Click to edit Master title style</a:t>
            </a:r>
            <a:endParaRPr lang="de-DE"/>
          </a:p>
        </p:txBody>
      </p:sp>
      <p:sp>
        <p:nvSpPr>
          <p:cNvPr id="5" name="Inhaltsplatzhalter 2"/>
          <p:cNvSpPr>
            <a:spLocks noGrp="1"/>
          </p:cNvSpPr>
          <p:nvPr>
            <p:ph idx="1" hasCustomPrompt="1"/>
          </p:nvPr>
        </p:nvSpPr>
        <p:spPr>
          <a:xfrm>
            <a:off x="624259" y="1102303"/>
            <a:ext cx="10940317" cy="5350887"/>
          </a:xfrm>
          <a:prstGeom prst="rect">
            <a:avLst/>
          </a:prstGeom>
          <a:noFill/>
          <a:ln w="12700">
            <a:noFill/>
            <a:miter lim="800000"/>
            <a:headEnd/>
            <a:tailEnd/>
          </a:ln>
        </p:spPr>
        <p:txBody>
          <a:bodyPr vert="horz" wrap="square" lIns="0" tIns="95983" rIns="0" bIns="0" numCol="1" anchor="t" anchorCtr="0" compatLnSpc="1">
            <a:prstTxWarp prst="textNoShape">
              <a:avLst/>
            </a:prstTxWarp>
          </a:bodyPr>
          <a:lstStyle>
            <a:lvl1pPr marL="239958" indent="-239958" algn="l" rtl="0" eaLnBrk="1" fontAlgn="base" hangingPunct="1">
              <a:spcBef>
                <a:spcPts val="400"/>
              </a:spcBef>
              <a:spcAft>
                <a:spcPts val="400"/>
              </a:spcAft>
              <a:buClr>
                <a:schemeClr val="tx1"/>
              </a:buClr>
              <a:buFont typeface="Arial" pitchFamily="34" charset="0"/>
              <a:defRPr lang="de-DE" sz="2400" dirty="0" smtClean="0">
                <a:solidFill>
                  <a:schemeClr val="tx1"/>
                </a:solidFill>
                <a:latin typeface="+mn-lt"/>
                <a:ea typeface="+mn-ea"/>
                <a:cs typeface="+mn-cs"/>
              </a:defRPr>
            </a:lvl1pPr>
            <a:lvl2pPr marL="479916" indent="-239958" algn="l" rtl="0" eaLnBrk="1" fontAlgn="base" hangingPunct="1">
              <a:spcBef>
                <a:spcPts val="400"/>
              </a:spcBef>
              <a:spcAft>
                <a:spcPts val="400"/>
              </a:spcAft>
              <a:buClr>
                <a:schemeClr val="tx1"/>
              </a:buClr>
              <a:buFont typeface="Arial" pitchFamily="34" charset="0"/>
              <a:defRPr lang="de-DE" sz="2100" dirty="0" smtClean="0">
                <a:solidFill>
                  <a:schemeClr val="tx1"/>
                </a:solidFill>
                <a:latin typeface="+mn-lt"/>
                <a:ea typeface="+mn-ea"/>
                <a:cs typeface="+mn-cs"/>
              </a:defRPr>
            </a:lvl2pPr>
            <a:lvl3pPr marL="719874" indent="-191966" algn="l" rtl="0" eaLnBrk="1" fontAlgn="base" hangingPunct="1">
              <a:spcBef>
                <a:spcPts val="400"/>
              </a:spcBef>
              <a:spcAft>
                <a:spcPts val="400"/>
              </a:spcAft>
              <a:buClr>
                <a:schemeClr val="tx1"/>
              </a:buClr>
              <a:buFont typeface="Arial" pitchFamily="34" charset="0"/>
              <a:defRPr lang="de-DE" sz="1900" dirty="0" smtClean="0">
                <a:solidFill>
                  <a:schemeClr val="tx1"/>
                </a:solidFill>
                <a:latin typeface="+mn-lt"/>
                <a:ea typeface="+mn-ea"/>
                <a:cs typeface="+mn-cs"/>
              </a:defRPr>
            </a:lvl3pPr>
            <a:lvl4pPr marL="911840" indent="-191966" algn="l" rtl="0" eaLnBrk="1" fontAlgn="base" hangingPunct="1">
              <a:spcBef>
                <a:spcPts val="400"/>
              </a:spcBef>
              <a:spcAft>
                <a:spcPts val="400"/>
              </a:spcAft>
              <a:buClr>
                <a:schemeClr val="tx1"/>
              </a:buClr>
              <a:buFont typeface="Arial" pitchFamily="34" charset="0"/>
              <a:defRPr lang="de-DE" sz="1600" dirty="0" smtClean="0">
                <a:solidFill>
                  <a:schemeClr val="tx1"/>
                </a:solidFill>
                <a:latin typeface="+mn-lt"/>
                <a:ea typeface="+mn-ea"/>
                <a:cs typeface="+mn-cs"/>
              </a:defRPr>
            </a:lvl4pPr>
            <a:lvl5pPr marL="1103807" indent="-143975" algn="l" rtl="0" eaLnBrk="1" fontAlgn="base" hangingPunct="1">
              <a:spcBef>
                <a:spcPts val="400"/>
              </a:spcBef>
              <a:spcAft>
                <a:spcPts val="400"/>
              </a:spcAft>
              <a:buClr>
                <a:schemeClr val="tx1"/>
              </a:buClr>
              <a:buFont typeface="Arial" pitchFamily="34" charset="0"/>
              <a:defRPr lang="de-DE" sz="1500" dirty="0">
                <a:solidFill>
                  <a:schemeClr val="tx1"/>
                </a:solidFill>
                <a:latin typeface="+mn-lt"/>
                <a:ea typeface="+mn-ea"/>
                <a:cs typeface="+mn-cs"/>
              </a:defRPr>
            </a:lvl5pPr>
          </a:lstStyle>
          <a:p>
            <a:pPr lvl="0"/>
            <a:r>
              <a:rPr lang="en-US" noProof="0"/>
              <a:t>Bullet 1</a:t>
            </a:r>
          </a:p>
          <a:p>
            <a:pPr lvl="1"/>
            <a:r>
              <a:rPr lang="en-US" noProof="0"/>
              <a:t>Bullet 2</a:t>
            </a:r>
          </a:p>
          <a:p>
            <a:pPr lvl="2"/>
            <a:r>
              <a:rPr lang="en-US" noProof="0"/>
              <a:t>Bullet 3</a:t>
            </a:r>
          </a:p>
          <a:p>
            <a:pPr lvl="3"/>
            <a:r>
              <a:rPr lang="en-US" noProof="0"/>
              <a:t>Bullet 4</a:t>
            </a:r>
          </a:p>
          <a:p>
            <a:pPr lvl="4"/>
            <a:r>
              <a:rPr lang="en-US" noProof="0"/>
              <a:t>Bullet 5</a:t>
            </a:r>
          </a:p>
        </p:txBody>
      </p:sp>
    </p:spTree>
    <p:extLst>
      <p:ext uri="{BB962C8B-B14F-4D97-AF65-F5344CB8AC3E}">
        <p14:creationId xmlns:p14="http://schemas.microsoft.com/office/powerpoint/2010/main" val="352037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c_2Columns_2Subtitles_SBlue">
    <p:bg>
      <p:bgPr>
        <a:solidFill>
          <a:schemeClr val="accent5"/>
        </a:solidFill>
        <a:effectLst/>
      </p:bgPr>
    </p:bg>
    <p:spTree>
      <p:nvGrpSpPr>
        <p:cNvPr id="1" name=""/>
        <p:cNvGrpSpPr/>
        <p:nvPr/>
      </p:nvGrpSpPr>
      <p:grpSpPr>
        <a:xfrm>
          <a:off x="0" y="0"/>
          <a:ext cx="0" cy="0"/>
          <a:chOff x="0" y="0"/>
          <a:chExt cx="0" cy="0"/>
        </a:xfrm>
      </p:grpSpPr>
      <p:sp>
        <p:nvSpPr>
          <p:cNvPr id="16"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8"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9"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2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1" name="Text Placeholder 4"/>
          <p:cNvSpPr>
            <a:spLocks noGrp="1"/>
          </p:cNvSpPr>
          <p:nvPr>
            <p:ph type="body" sz="quarter" idx="12" hasCustomPrompt="1"/>
          </p:nvPr>
        </p:nvSpPr>
        <p:spPr>
          <a:xfrm>
            <a:off x="355646" y="1098298"/>
            <a:ext cx="5587928" cy="369246"/>
          </a:xfrm>
        </p:spPr>
        <p:txBody>
          <a:bodyPr>
            <a:spAutoFit/>
          </a:bodyPr>
          <a:lstStyle>
            <a:lvl1pPr algn="l">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22" name="Text Placeholder 4"/>
          <p:cNvSpPr>
            <a:spLocks noGrp="1"/>
          </p:cNvSpPr>
          <p:nvPr>
            <p:ph type="body" sz="quarter" idx="33" hasCustomPrompt="1"/>
          </p:nvPr>
        </p:nvSpPr>
        <p:spPr>
          <a:xfrm>
            <a:off x="6238102" y="1098298"/>
            <a:ext cx="5587928" cy="369246"/>
          </a:xfrm>
        </p:spPr>
        <p:txBody>
          <a:bodyPr>
            <a:spAutoFit/>
          </a:bodyPr>
          <a:lstStyle>
            <a:lvl1pPr algn="l">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10"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302872962"/>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c_2Columns_2Subtitles_APink">
    <p:bg>
      <p:bgPr>
        <a:solidFill>
          <a:schemeClr val="accent1"/>
        </a:solidFill>
        <a:effectLst/>
      </p:bgPr>
    </p:bg>
    <p:spTree>
      <p:nvGrpSpPr>
        <p:cNvPr id="1" name=""/>
        <p:cNvGrpSpPr/>
        <p:nvPr/>
      </p:nvGrpSpPr>
      <p:grpSpPr>
        <a:xfrm>
          <a:off x="0" y="0"/>
          <a:ext cx="0" cy="0"/>
          <a:chOff x="0" y="0"/>
          <a:chExt cx="0" cy="0"/>
        </a:xfrm>
      </p:grpSpPr>
      <p:sp>
        <p:nvSpPr>
          <p:cNvPr id="16"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8"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9"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2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1" name="Text Placeholder 4"/>
          <p:cNvSpPr>
            <a:spLocks noGrp="1"/>
          </p:cNvSpPr>
          <p:nvPr>
            <p:ph type="body" sz="quarter" idx="12" hasCustomPrompt="1"/>
          </p:nvPr>
        </p:nvSpPr>
        <p:spPr>
          <a:xfrm>
            <a:off x="355646" y="1098298"/>
            <a:ext cx="5587928" cy="369246"/>
          </a:xfrm>
        </p:spPr>
        <p:txBody>
          <a:bodyPr>
            <a:spAutoFit/>
          </a:bodyPr>
          <a:lstStyle>
            <a:lvl1pPr algn="l">
              <a:lnSpc>
                <a:spcPct val="100000"/>
              </a:lnSpc>
              <a:spcBef>
                <a:spcPts val="0"/>
              </a:spcBef>
              <a:defRPr sz="2400">
                <a:solidFill>
                  <a:schemeClr val="accent1">
                    <a:lumMod val="20000"/>
                    <a:lumOff val="80000"/>
                  </a:schemeClr>
                </a:solidFill>
              </a:defRPr>
            </a:lvl1pPr>
          </a:lstStyle>
          <a:p>
            <a:r>
              <a:rPr lang="en-US"/>
              <a:t>Insert sub-title here at 24pt, min 20pt</a:t>
            </a:r>
          </a:p>
        </p:txBody>
      </p:sp>
      <p:sp>
        <p:nvSpPr>
          <p:cNvPr id="22" name="Text Placeholder 4"/>
          <p:cNvSpPr>
            <a:spLocks noGrp="1"/>
          </p:cNvSpPr>
          <p:nvPr>
            <p:ph type="body" sz="quarter" idx="33" hasCustomPrompt="1"/>
          </p:nvPr>
        </p:nvSpPr>
        <p:spPr>
          <a:xfrm>
            <a:off x="6238102" y="1098298"/>
            <a:ext cx="5587928" cy="369246"/>
          </a:xfrm>
        </p:spPr>
        <p:txBody>
          <a:bodyPr>
            <a:spAutoFit/>
          </a:bodyPr>
          <a:lstStyle>
            <a:lvl1pPr algn="l">
              <a:lnSpc>
                <a:spcPct val="100000"/>
              </a:lnSpc>
              <a:spcBef>
                <a:spcPts val="0"/>
              </a:spcBef>
              <a:defRPr sz="2400">
                <a:solidFill>
                  <a:schemeClr val="accent1">
                    <a:lumMod val="20000"/>
                    <a:lumOff val="80000"/>
                  </a:schemeClr>
                </a:solidFill>
              </a:defRPr>
            </a:lvl1pPr>
          </a:lstStyle>
          <a:p>
            <a:r>
              <a:rPr lang="en-US"/>
              <a:t>Insert sub-title here at 24pt, min 20pt</a:t>
            </a:r>
          </a:p>
        </p:txBody>
      </p:sp>
      <p:sp>
        <p:nvSpPr>
          <p:cNvPr id="10"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31951403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c_2Columns_2Subtitles_CRed">
    <p:bg>
      <p:bgPr>
        <a:solidFill>
          <a:schemeClr val="tx2"/>
        </a:solidFill>
        <a:effectLst/>
      </p:bgPr>
    </p:bg>
    <p:spTree>
      <p:nvGrpSpPr>
        <p:cNvPr id="1" name=""/>
        <p:cNvGrpSpPr/>
        <p:nvPr/>
      </p:nvGrpSpPr>
      <p:grpSpPr>
        <a:xfrm>
          <a:off x="0" y="0"/>
          <a:ext cx="0" cy="0"/>
          <a:chOff x="0" y="0"/>
          <a:chExt cx="0" cy="0"/>
        </a:xfrm>
      </p:grpSpPr>
      <p:sp>
        <p:nvSpPr>
          <p:cNvPr id="16"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8" name="Content Placeholder 3"/>
          <p:cNvSpPr>
            <a:spLocks noGrp="1"/>
          </p:cNvSpPr>
          <p:nvPr>
            <p:ph sz="quarter" idx="16" hasCustomPrompt="1"/>
          </p:nvPr>
        </p:nvSpPr>
        <p:spPr>
          <a:xfrm>
            <a:off x="355648" y="1774415"/>
            <a:ext cx="558909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19" name="Content Placeholder 3"/>
          <p:cNvSpPr>
            <a:spLocks noGrp="1"/>
          </p:cNvSpPr>
          <p:nvPr>
            <p:ph sz="quarter" idx="17" hasCustomPrompt="1"/>
          </p:nvPr>
        </p:nvSpPr>
        <p:spPr>
          <a:xfrm>
            <a:off x="6238102" y="1774395"/>
            <a:ext cx="5587928"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p:txBody>
      </p:sp>
      <p:sp>
        <p:nvSpPr>
          <p:cNvPr id="2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1" name="Text Placeholder 4"/>
          <p:cNvSpPr>
            <a:spLocks noGrp="1"/>
          </p:cNvSpPr>
          <p:nvPr>
            <p:ph type="body" sz="quarter" idx="12" hasCustomPrompt="1"/>
          </p:nvPr>
        </p:nvSpPr>
        <p:spPr>
          <a:xfrm>
            <a:off x="355646" y="1098298"/>
            <a:ext cx="5587928" cy="369246"/>
          </a:xfrm>
        </p:spPr>
        <p:txBody>
          <a:bodyPr>
            <a:spAutoFit/>
          </a:bodyPr>
          <a:lstStyle>
            <a:lvl1pPr algn="l">
              <a:lnSpc>
                <a:spcPct val="100000"/>
              </a:lnSpc>
              <a:spcBef>
                <a:spcPts val="0"/>
              </a:spcBef>
              <a:defRPr sz="2400">
                <a:solidFill>
                  <a:schemeClr val="accent1">
                    <a:lumMod val="40000"/>
                    <a:lumOff val="60000"/>
                  </a:schemeClr>
                </a:solidFill>
              </a:defRPr>
            </a:lvl1pPr>
          </a:lstStyle>
          <a:p>
            <a:r>
              <a:rPr lang="en-US"/>
              <a:t>Insert sub-title here at 24pt, min 20pt</a:t>
            </a:r>
          </a:p>
        </p:txBody>
      </p:sp>
      <p:sp>
        <p:nvSpPr>
          <p:cNvPr id="22" name="Text Placeholder 4"/>
          <p:cNvSpPr>
            <a:spLocks noGrp="1"/>
          </p:cNvSpPr>
          <p:nvPr>
            <p:ph type="body" sz="quarter" idx="33" hasCustomPrompt="1"/>
          </p:nvPr>
        </p:nvSpPr>
        <p:spPr>
          <a:xfrm>
            <a:off x="6238102" y="1098298"/>
            <a:ext cx="5587928" cy="369246"/>
          </a:xfrm>
        </p:spPr>
        <p:txBody>
          <a:bodyPr>
            <a:spAutoFit/>
          </a:bodyPr>
          <a:lstStyle>
            <a:lvl1pPr algn="l">
              <a:lnSpc>
                <a:spcPct val="100000"/>
              </a:lnSpc>
              <a:spcBef>
                <a:spcPts val="0"/>
              </a:spcBef>
              <a:defRPr sz="2400">
                <a:solidFill>
                  <a:schemeClr val="accent1">
                    <a:lumMod val="40000"/>
                    <a:lumOff val="60000"/>
                  </a:schemeClr>
                </a:solidFill>
              </a:defRPr>
            </a:lvl1pPr>
          </a:lstStyle>
          <a:p>
            <a:r>
              <a:rPr lang="en-US"/>
              <a:t>Insert sub-title here at 24pt, min 20pt</a:t>
            </a:r>
          </a:p>
        </p:txBody>
      </p:sp>
      <p:sp>
        <p:nvSpPr>
          <p:cNvPr id="10"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8943137"/>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3Columns_IBlue">
    <p:bg>
      <p:bgPr>
        <a:solidFill>
          <a:schemeClr val="accent4"/>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7330" y="1773687"/>
            <a:ext cx="3618471" cy="4175033"/>
          </a:xfrm>
        </p:spPr>
        <p:txBody>
          <a:bodyPr/>
          <a:lstStyle>
            <a:lvl1pPr>
              <a:lnSpc>
                <a:spcPct val="110000"/>
              </a:lnSpc>
              <a:spcBef>
                <a:spcPts val="1200"/>
              </a:spcBef>
              <a:defRPr sz="2000"/>
            </a:lvl1pPr>
            <a:lvl2pPr>
              <a:lnSpc>
                <a:spcPct val="110000"/>
              </a:lnSpc>
              <a:spcBef>
                <a:spcPts val="800"/>
              </a:spcBef>
              <a:defRPr sz="2000"/>
            </a:lvl2pPr>
            <a:lvl3pPr>
              <a:lnSpc>
                <a:spcPct val="110000"/>
              </a:lnSpc>
              <a:spcBef>
                <a:spcPts val="800"/>
              </a:spcBef>
              <a:defRPr sz="2000"/>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4" name="Content Placeholder 3"/>
          <p:cNvSpPr>
            <a:spLocks noGrp="1"/>
          </p:cNvSpPr>
          <p:nvPr>
            <p:ph sz="quarter" idx="16" hasCustomPrompt="1"/>
          </p:nvPr>
        </p:nvSpPr>
        <p:spPr>
          <a:xfrm>
            <a:off x="355646" y="1773687"/>
            <a:ext cx="361847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3" name="Content Placeholder 3"/>
          <p:cNvSpPr>
            <a:spLocks noGrp="1"/>
          </p:cNvSpPr>
          <p:nvPr>
            <p:ph sz="quarter" idx="17" hasCustomPrompt="1"/>
          </p:nvPr>
        </p:nvSpPr>
        <p:spPr>
          <a:xfrm>
            <a:off x="4280457" y="1773687"/>
            <a:ext cx="361847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0"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2"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4"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5"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6">
                    <a:lumMod val="40000"/>
                    <a:lumOff val="60000"/>
                  </a:schemeClr>
                </a:solidFill>
              </a:defRPr>
            </a:lvl1pPr>
          </a:lstStyle>
          <a:p>
            <a:r>
              <a:rPr lang="en-US"/>
              <a:t>Insert sub-title here at 24pt, min 20pt</a:t>
            </a:r>
          </a:p>
        </p:txBody>
      </p:sp>
      <p:sp>
        <p:nvSpPr>
          <p:cNvPr id="16"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1171692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3Columns_White_APinkSub">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7330" y="1773687"/>
            <a:ext cx="3618471"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4" name="Content Placeholder 3"/>
          <p:cNvSpPr>
            <a:spLocks noGrp="1"/>
          </p:cNvSpPr>
          <p:nvPr>
            <p:ph sz="quarter" idx="16" hasCustomPrompt="1"/>
          </p:nvPr>
        </p:nvSpPr>
        <p:spPr>
          <a:xfrm>
            <a:off x="355646" y="1773687"/>
            <a:ext cx="3618471"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3" name="Content Placeholder 3"/>
          <p:cNvSpPr>
            <a:spLocks noGrp="1"/>
          </p:cNvSpPr>
          <p:nvPr>
            <p:ph sz="quarter" idx="17" hasCustomPrompt="1"/>
          </p:nvPr>
        </p:nvSpPr>
        <p:spPr>
          <a:xfrm>
            <a:off x="4280457" y="1773687"/>
            <a:ext cx="3618471"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4"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5"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2"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6"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1"/>
                </a:solidFill>
              </a:defRPr>
            </a:lvl1pPr>
          </a:lstStyle>
          <a:p>
            <a:r>
              <a:rPr lang="en-US"/>
              <a:t>Insert sub-title here at 24pt, min 20pt</a:t>
            </a:r>
          </a:p>
        </p:txBody>
      </p:sp>
      <p:sp>
        <p:nvSpPr>
          <p:cNvPr id="11"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64234790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3Columns_White_SBluekSub">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7330" y="1773687"/>
            <a:ext cx="3618471"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4" name="Content Placeholder 3"/>
          <p:cNvSpPr>
            <a:spLocks noGrp="1"/>
          </p:cNvSpPr>
          <p:nvPr>
            <p:ph sz="quarter" idx="16" hasCustomPrompt="1"/>
          </p:nvPr>
        </p:nvSpPr>
        <p:spPr>
          <a:xfrm>
            <a:off x="355646" y="1773687"/>
            <a:ext cx="3618471"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3" name="Content Placeholder 3"/>
          <p:cNvSpPr>
            <a:spLocks noGrp="1"/>
          </p:cNvSpPr>
          <p:nvPr>
            <p:ph sz="quarter" idx="17" hasCustomPrompt="1"/>
          </p:nvPr>
        </p:nvSpPr>
        <p:spPr>
          <a:xfrm>
            <a:off x="4280457" y="1773687"/>
            <a:ext cx="3618471"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4"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5"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2"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6"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5"/>
                </a:solidFill>
              </a:defRPr>
            </a:lvl1pPr>
          </a:lstStyle>
          <a:p>
            <a:r>
              <a:rPr lang="en-US"/>
              <a:t>Insert sub-title here at 24pt, min 20pt</a:t>
            </a:r>
          </a:p>
        </p:txBody>
      </p:sp>
      <p:sp>
        <p:nvSpPr>
          <p:cNvPr id="11"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91924069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3Columns_SBlue">
    <p:bg>
      <p:bgPr>
        <a:solidFill>
          <a:schemeClr val="accent5"/>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7330" y="1773687"/>
            <a:ext cx="3618471" cy="4175033"/>
          </a:xfrm>
        </p:spPr>
        <p:txBody>
          <a:bodyPr/>
          <a:lstStyle>
            <a:lvl1pPr>
              <a:lnSpc>
                <a:spcPct val="110000"/>
              </a:lnSpc>
              <a:spcBef>
                <a:spcPts val="1200"/>
              </a:spcBef>
              <a:defRPr sz="2000"/>
            </a:lvl1pPr>
            <a:lvl2pPr>
              <a:lnSpc>
                <a:spcPct val="110000"/>
              </a:lnSpc>
              <a:spcBef>
                <a:spcPts val="800"/>
              </a:spcBef>
              <a:defRPr sz="2000"/>
            </a:lvl2pPr>
            <a:lvl3pPr>
              <a:lnSpc>
                <a:spcPct val="110000"/>
              </a:lnSpc>
              <a:spcBef>
                <a:spcPts val="800"/>
              </a:spcBef>
              <a:defRPr sz="2000"/>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4" name="Content Placeholder 3"/>
          <p:cNvSpPr>
            <a:spLocks noGrp="1"/>
          </p:cNvSpPr>
          <p:nvPr>
            <p:ph sz="quarter" idx="16" hasCustomPrompt="1"/>
          </p:nvPr>
        </p:nvSpPr>
        <p:spPr>
          <a:xfrm>
            <a:off x="355646" y="1773687"/>
            <a:ext cx="361847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3" name="Content Placeholder 3"/>
          <p:cNvSpPr>
            <a:spLocks noGrp="1"/>
          </p:cNvSpPr>
          <p:nvPr>
            <p:ph sz="quarter" idx="17" hasCustomPrompt="1"/>
          </p:nvPr>
        </p:nvSpPr>
        <p:spPr>
          <a:xfrm>
            <a:off x="4280457" y="1773687"/>
            <a:ext cx="361847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0"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2"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4"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5"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16"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302115568"/>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3Columns_APink">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7330" y="1773687"/>
            <a:ext cx="3618471" cy="4175033"/>
          </a:xfrm>
        </p:spPr>
        <p:txBody>
          <a:bodyPr/>
          <a:lstStyle>
            <a:lvl1pPr>
              <a:lnSpc>
                <a:spcPct val="110000"/>
              </a:lnSpc>
              <a:spcBef>
                <a:spcPts val="1200"/>
              </a:spcBef>
              <a:defRPr sz="2000"/>
            </a:lvl1pPr>
            <a:lvl2pPr>
              <a:lnSpc>
                <a:spcPct val="110000"/>
              </a:lnSpc>
              <a:spcBef>
                <a:spcPts val="800"/>
              </a:spcBef>
              <a:defRPr sz="2000"/>
            </a:lvl2pPr>
            <a:lvl3pPr>
              <a:lnSpc>
                <a:spcPct val="110000"/>
              </a:lnSpc>
              <a:spcBef>
                <a:spcPts val="800"/>
              </a:spcBef>
              <a:defRPr sz="2000"/>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4" name="Content Placeholder 3"/>
          <p:cNvSpPr>
            <a:spLocks noGrp="1"/>
          </p:cNvSpPr>
          <p:nvPr>
            <p:ph sz="quarter" idx="16" hasCustomPrompt="1"/>
          </p:nvPr>
        </p:nvSpPr>
        <p:spPr>
          <a:xfrm>
            <a:off x="355646" y="1773687"/>
            <a:ext cx="361847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3" name="Content Placeholder 3"/>
          <p:cNvSpPr>
            <a:spLocks noGrp="1"/>
          </p:cNvSpPr>
          <p:nvPr>
            <p:ph sz="quarter" idx="17" hasCustomPrompt="1"/>
          </p:nvPr>
        </p:nvSpPr>
        <p:spPr>
          <a:xfrm>
            <a:off x="4280457" y="1773687"/>
            <a:ext cx="361847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0"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2"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4"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5"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a:t>Insert sub-title here at 24pt, min 20pt</a:t>
            </a:r>
          </a:p>
        </p:txBody>
      </p:sp>
      <p:sp>
        <p:nvSpPr>
          <p:cNvPr id="16"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35556474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3Columns_CRed">
    <p:bg>
      <p:bgPr>
        <a:solidFill>
          <a:schemeClr val="tx2"/>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7330" y="1773687"/>
            <a:ext cx="3618471" cy="4175033"/>
          </a:xfrm>
        </p:spPr>
        <p:txBody>
          <a:bodyPr/>
          <a:lstStyle>
            <a:lvl1pPr>
              <a:lnSpc>
                <a:spcPct val="110000"/>
              </a:lnSpc>
              <a:spcBef>
                <a:spcPts val="1200"/>
              </a:spcBef>
              <a:defRPr sz="2000"/>
            </a:lvl1pPr>
            <a:lvl2pPr>
              <a:lnSpc>
                <a:spcPct val="110000"/>
              </a:lnSpc>
              <a:spcBef>
                <a:spcPts val="800"/>
              </a:spcBef>
              <a:defRPr sz="2000"/>
            </a:lvl2pPr>
            <a:lvl3pPr>
              <a:lnSpc>
                <a:spcPct val="110000"/>
              </a:lnSpc>
              <a:spcBef>
                <a:spcPts val="800"/>
              </a:spcBef>
              <a:defRPr sz="2000"/>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4" name="Content Placeholder 3"/>
          <p:cNvSpPr>
            <a:spLocks noGrp="1"/>
          </p:cNvSpPr>
          <p:nvPr>
            <p:ph sz="quarter" idx="16" hasCustomPrompt="1"/>
          </p:nvPr>
        </p:nvSpPr>
        <p:spPr>
          <a:xfrm>
            <a:off x="355646" y="1773687"/>
            <a:ext cx="361847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3" name="Content Placeholder 3"/>
          <p:cNvSpPr>
            <a:spLocks noGrp="1"/>
          </p:cNvSpPr>
          <p:nvPr>
            <p:ph sz="quarter" idx="17" hasCustomPrompt="1"/>
          </p:nvPr>
        </p:nvSpPr>
        <p:spPr>
          <a:xfrm>
            <a:off x="4280457" y="1773687"/>
            <a:ext cx="3618471"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1"/>
            <a:r>
              <a:rPr lang="pt-BR"/>
              <a:t>As se eni dolestotate con raerum es ini officiis eos reseque peles aut que.</a:t>
            </a:r>
          </a:p>
          <a:p>
            <a:pPr lvl="2"/>
            <a:r>
              <a:rPr lang="pt-BR"/>
              <a:t>Nimi, qui restis sinihilla verum quatis estrum aut aute nonestr</a:t>
            </a:r>
          </a:p>
        </p:txBody>
      </p:sp>
      <p:sp>
        <p:nvSpPr>
          <p:cNvPr id="10"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2"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4"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5"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a:t>Insert sub-title here at 24pt, min 20pt</a:t>
            </a:r>
          </a:p>
        </p:txBody>
      </p:sp>
      <p:sp>
        <p:nvSpPr>
          <p:cNvPr id="16"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819158532"/>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a_4Columns_IBlue">
    <p:bg>
      <p:bgPr>
        <a:solidFill>
          <a:schemeClr val="accent4"/>
        </a:solidFill>
        <a:effectLst/>
      </p:bgPr>
    </p:bg>
    <p:spTree>
      <p:nvGrpSpPr>
        <p:cNvPr id="1" name=""/>
        <p:cNvGrpSpPr/>
        <p:nvPr/>
      </p:nvGrpSpPr>
      <p:grpSpPr>
        <a:xfrm>
          <a:off x="0" y="0"/>
          <a:ext cx="0" cy="0"/>
          <a:chOff x="0" y="0"/>
          <a:chExt cx="0" cy="0"/>
        </a:xfrm>
      </p:grpSpPr>
      <p:sp>
        <p:nvSpPr>
          <p:cNvPr id="11"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4" name="Content Placeholder 7"/>
          <p:cNvSpPr>
            <a:spLocks noGrp="1"/>
          </p:cNvSpPr>
          <p:nvPr>
            <p:ph sz="quarter" idx="17" hasCustomPrompt="1"/>
          </p:nvPr>
        </p:nvSpPr>
        <p:spPr>
          <a:xfrm>
            <a:off x="6239348"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6" name="Content Placeholder 2"/>
          <p:cNvSpPr>
            <a:spLocks noGrp="1"/>
          </p:cNvSpPr>
          <p:nvPr>
            <p:ph sz="quarter" idx="18" hasCustomPrompt="1"/>
          </p:nvPr>
        </p:nvSpPr>
        <p:spPr>
          <a:xfrm>
            <a:off x="3297499"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9"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2"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8"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0"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6">
                    <a:lumMod val="40000"/>
                    <a:lumOff val="60000"/>
                  </a:schemeClr>
                </a:solidFill>
              </a:defRPr>
            </a:lvl1pPr>
          </a:lstStyle>
          <a:p>
            <a:r>
              <a:rPr lang="en-US"/>
              <a:t>Insert sub-title here at 24pt, min 20pt</a:t>
            </a:r>
          </a:p>
        </p:txBody>
      </p:sp>
      <p:sp>
        <p:nvSpPr>
          <p:cNvPr id="13"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32423766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ext uri="{D42A27DB-BD31-4B8C-83A1-F6EECF244321}">
                <p14:modId xmlns:p14="http://schemas.microsoft.com/office/powerpoint/2010/main" val="3952356420"/>
              </p:ext>
            </p:extLst>
          </p:nvPr>
        </p:nvGraphicFramePr>
        <p:xfrm>
          <a:off x="0" y="2"/>
          <a:ext cx="211612" cy="158751"/>
        </p:xfrm>
        <a:graphic>
          <a:graphicData uri="http://schemas.openxmlformats.org/presentationml/2006/ole">
            <mc:AlternateContent xmlns:mc="http://schemas.openxmlformats.org/markup-compatibility/2006">
              <mc:Choice xmlns:v="urn:schemas-microsoft-com:vml" Requires="v">
                <p:oleObj spid="_x0000_s7180" name="think-cell スライド" r:id="rId7" imgW="0" imgH="0" progId="TCLayout.ActiveDocument.1">
                  <p:embed/>
                </p:oleObj>
              </mc:Choice>
              <mc:Fallback>
                <p:oleObj name="think-cell スライド" r:id="rId7" imgW="0" imgH="0" progId="TCLayout.ActiveDocument.1">
                  <p:embed/>
                  <p:pic>
                    <p:nvPicPr>
                      <p:cNvPr id="10" name="Objekt 9"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2"/>
                        <a:ext cx="211612"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正方形/長方形 2" hidden="1">
            <a:extLst>
              <a:ext uri="{FF2B5EF4-FFF2-40B4-BE49-F238E27FC236}">
                <a16:creationId xmlns:a16="http://schemas.microsoft.com/office/drawing/2014/main" id="{BD01A8E0-2545-412C-A78F-5A5627443116}"/>
              </a:ext>
            </a:extLst>
          </p:cNvPr>
          <p:cNvSpPr/>
          <p:nvPr userDrawn="1">
            <p:custDataLst>
              <p:tags r:id="rId3"/>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ja-JP" sz="3200" b="1" i="0" u="none" strike="noStrike" kern="0" cap="none" spc="0" normalizeH="0" baseline="0" noProof="0" err="1">
              <a:ln>
                <a:noFill/>
              </a:ln>
              <a:solidFill>
                <a:sysClr val="windowText" lastClr="000000"/>
              </a:solidFill>
              <a:effectLst/>
              <a:uLnTx/>
              <a:uFillTx/>
              <a:latin typeface="Arial" pitchFamily="34" charset="0"/>
              <a:ea typeface="+mj-ea"/>
              <a:cs typeface="+mj-cs"/>
              <a:sym typeface="Arial" panose="020B0604020202020204" pitchFamily="34" charset="0"/>
            </a:endParaRPr>
          </a:p>
        </p:txBody>
      </p:sp>
      <p:sp>
        <p:nvSpPr>
          <p:cNvPr id="7" name="Textplatzhalter 6"/>
          <p:cNvSpPr>
            <a:spLocks noGrp="1"/>
          </p:cNvSpPr>
          <p:nvPr>
            <p:ph type="body" sz="quarter" idx="13"/>
            <p:custDataLst>
              <p:tags r:id="rId4"/>
            </p:custDataLst>
          </p:nvPr>
        </p:nvSpPr>
        <p:spPr>
          <a:xfrm>
            <a:off x="624260" y="1102303"/>
            <a:ext cx="5230220" cy="440231"/>
          </a:xfrm>
          <a:prstGeom prst="rect">
            <a:avLst/>
          </a:prstGeom>
          <a:noFill/>
          <a:ln w="12700">
            <a:noFill/>
            <a:miter lim="800000"/>
            <a:headEnd/>
            <a:tailEnd/>
          </a:ln>
        </p:spPr>
        <p:txBody>
          <a:bodyPr vert="horz" wrap="square" lIns="0" tIns="95983" rIns="0" bIns="47992" numCol="1" anchor="t" anchorCtr="0" compatLnSpc="1">
            <a:prstTxWarp prst="textNoShape">
              <a:avLst/>
            </a:prstTxWarp>
            <a:noAutofit/>
          </a:bodyPr>
          <a:lstStyle>
            <a:lvl1pPr marL="0" indent="0">
              <a:buFontTx/>
              <a:buNone/>
              <a:defRPr lang="en-US" sz="2400" b="1" dirty="0">
                <a:solidFill>
                  <a:srgbClr val="FFB500"/>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1066"/>
              </a:spcBef>
              <a:spcAft>
                <a:spcPct val="0"/>
              </a:spcAft>
              <a:buClr>
                <a:schemeClr val="tx1"/>
              </a:buClr>
              <a:buFontTx/>
              <a:buNone/>
            </a:pPr>
            <a:r>
              <a:rPr lang="en-US" noProof="0"/>
              <a:t>Click to edit Master text styles</a:t>
            </a:r>
          </a:p>
        </p:txBody>
      </p:sp>
      <p:sp>
        <p:nvSpPr>
          <p:cNvPr id="8" name="Textplatzhalter 6"/>
          <p:cNvSpPr>
            <a:spLocks noGrp="1"/>
          </p:cNvSpPr>
          <p:nvPr>
            <p:ph type="body" sz="quarter" idx="14"/>
            <p:custDataLst>
              <p:tags r:id="rId5"/>
            </p:custDataLst>
          </p:nvPr>
        </p:nvSpPr>
        <p:spPr>
          <a:xfrm>
            <a:off x="6334353" y="1102303"/>
            <a:ext cx="5230223" cy="440231"/>
          </a:xfrm>
          <a:prstGeom prst="rect">
            <a:avLst/>
          </a:prstGeom>
          <a:noFill/>
          <a:ln w="12700">
            <a:noFill/>
            <a:miter lim="800000"/>
            <a:headEnd/>
            <a:tailEnd/>
          </a:ln>
        </p:spPr>
        <p:txBody>
          <a:bodyPr vert="horz" wrap="square" lIns="0" tIns="95983" rIns="0" bIns="47992" numCol="1" anchor="t" anchorCtr="0" compatLnSpc="1">
            <a:prstTxWarp prst="textNoShape">
              <a:avLst/>
            </a:prstTxWarp>
            <a:noAutofit/>
          </a:bodyPr>
          <a:lstStyle>
            <a:lvl1pPr marL="0" indent="0">
              <a:buFontTx/>
              <a:buNone/>
              <a:defRPr lang="en-US" sz="2400" b="1" dirty="0">
                <a:solidFill>
                  <a:srgbClr val="FFB500"/>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1066"/>
              </a:spcBef>
              <a:spcAft>
                <a:spcPct val="0"/>
              </a:spcAft>
              <a:buClr>
                <a:schemeClr val="tx1"/>
              </a:buClr>
              <a:buFontTx/>
              <a:buNone/>
            </a:pPr>
            <a:r>
              <a:rPr lang="en-US" noProof="0"/>
              <a:t>Click to edit Master text styles</a:t>
            </a:r>
          </a:p>
        </p:txBody>
      </p:sp>
      <p:sp>
        <p:nvSpPr>
          <p:cNvPr id="2" name="Titel 1"/>
          <p:cNvSpPr>
            <a:spLocks noGrp="1"/>
          </p:cNvSpPr>
          <p:nvPr>
            <p:ph type="title"/>
          </p:nvPr>
        </p:nvSpPr>
        <p:spPr/>
        <p:txBody>
          <a:bodyPr/>
          <a:lstStyle/>
          <a:p>
            <a:r>
              <a:rPr lang="en-US"/>
              <a:t>Click to edit Master title style</a:t>
            </a:r>
            <a:endParaRPr lang="de-DE"/>
          </a:p>
        </p:txBody>
      </p:sp>
      <p:sp>
        <p:nvSpPr>
          <p:cNvPr id="12" name="Inhaltsplatzhalter 2"/>
          <p:cNvSpPr>
            <a:spLocks noGrp="1"/>
          </p:cNvSpPr>
          <p:nvPr>
            <p:ph idx="1" hasCustomPrompt="1"/>
          </p:nvPr>
        </p:nvSpPr>
        <p:spPr>
          <a:xfrm>
            <a:off x="624255" y="1665290"/>
            <a:ext cx="5230219" cy="4787900"/>
          </a:xfrm>
          <a:prstGeom prst="rect">
            <a:avLst/>
          </a:prstGeom>
          <a:noFill/>
          <a:ln w="12700">
            <a:noFill/>
            <a:miter lim="800000"/>
            <a:headEnd/>
            <a:tailEnd/>
          </a:ln>
        </p:spPr>
        <p:txBody>
          <a:bodyPr vert="horz" wrap="square" lIns="0" tIns="47992" rIns="0" bIns="0" numCol="1" anchor="t" anchorCtr="0" compatLnSpc="1">
            <a:prstTxWarp prst="textNoShape">
              <a:avLst/>
            </a:prstTxWarp>
          </a:bodyPr>
          <a:lstStyle>
            <a:lvl1pPr marL="239958" indent="-239958" algn="l" rtl="0" eaLnBrk="1" fontAlgn="base" hangingPunct="1">
              <a:spcBef>
                <a:spcPts val="400"/>
              </a:spcBef>
              <a:spcAft>
                <a:spcPts val="400"/>
              </a:spcAft>
              <a:buClr>
                <a:schemeClr val="tx1"/>
              </a:buClr>
              <a:buFont typeface="Arial" pitchFamily="34" charset="0"/>
              <a:defRPr lang="de-DE" sz="2400" dirty="0" smtClean="0">
                <a:solidFill>
                  <a:schemeClr val="tx1"/>
                </a:solidFill>
                <a:latin typeface="+mn-lt"/>
                <a:ea typeface="+mn-ea"/>
                <a:cs typeface="+mn-cs"/>
              </a:defRPr>
            </a:lvl1pPr>
            <a:lvl2pPr marL="479916" indent="-239958" algn="l" rtl="0" eaLnBrk="1" fontAlgn="base" hangingPunct="1">
              <a:spcBef>
                <a:spcPts val="400"/>
              </a:spcBef>
              <a:spcAft>
                <a:spcPts val="400"/>
              </a:spcAft>
              <a:buClr>
                <a:schemeClr val="tx1"/>
              </a:buClr>
              <a:buFont typeface="Arial" pitchFamily="34" charset="0"/>
              <a:defRPr lang="de-DE" sz="2100" dirty="0" smtClean="0">
                <a:solidFill>
                  <a:schemeClr val="tx1"/>
                </a:solidFill>
                <a:latin typeface="+mn-lt"/>
                <a:ea typeface="+mn-ea"/>
                <a:cs typeface="+mn-cs"/>
              </a:defRPr>
            </a:lvl2pPr>
            <a:lvl3pPr marL="719874" indent="-191966" algn="l" rtl="0" eaLnBrk="1" fontAlgn="base" hangingPunct="1">
              <a:spcBef>
                <a:spcPts val="400"/>
              </a:spcBef>
              <a:spcAft>
                <a:spcPts val="400"/>
              </a:spcAft>
              <a:buClr>
                <a:schemeClr val="tx1"/>
              </a:buClr>
              <a:buFont typeface="Arial" pitchFamily="34" charset="0"/>
              <a:defRPr lang="de-DE" sz="1900" dirty="0" smtClean="0">
                <a:solidFill>
                  <a:schemeClr val="tx1"/>
                </a:solidFill>
                <a:latin typeface="+mn-lt"/>
                <a:ea typeface="+mn-ea"/>
                <a:cs typeface="+mn-cs"/>
              </a:defRPr>
            </a:lvl3pPr>
            <a:lvl4pPr marL="911840" indent="-191966" algn="l" rtl="0" eaLnBrk="1" fontAlgn="base" hangingPunct="1">
              <a:spcBef>
                <a:spcPts val="400"/>
              </a:spcBef>
              <a:spcAft>
                <a:spcPts val="400"/>
              </a:spcAft>
              <a:buClr>
                <a:schemeClr val="tx1"/>
              </a:buClr>
              <a:buFont typeface="Arial" pitchFamily="34" charset="0"/>
              <a:defRPr lang="de-DE" sz="1600" dirty="0" smtClean="0">
                <a:solidFill>
                  <a:schemeClr val="tx1"/>
                </a:solidFill>
                <a:latin typeface="+mn-lt"/>
                <a:ea typeface="+mn-ea"/>
                <a:cs typeface="+mn-cs"/>
              </a:defRPr>
            </a:lvl4pPr>
            <a:lvl5pPr marL="1103807" indent="-143975" algn="l" rtl="0" eaLnBrk="1" fontAlgn="base" hangingPunct="1">
              <a:spcBef>
                <a:spcPts val="400"/>
              </a:spcBef>
              <a:spcAft>
                <a:spcPts val="400"/>
              </a:spcAft>
              <a:buClr>
                <a:schemeClr val="tx1"/>
              </a:buClr>
              <a:buFont typeface="Arial" pitchFamily="34" charset="0"/>
              <a:defRPr lang="de-DE" sz="1500" dirty="0">
                <a:solidFill>
                  <a:schemeClr val="tx1"/>
                </a:solidFill>
                <a:latin typeface="+mn-lt"/>
                <a:ea typeface="+mn-ea"/>
                <a:cs typeface="+mn-cs"/>
              </a:defRPr>
            </a:lvl5pPr>
          </a:lstStyle>
          <a:p>
            <a:pPr lvl="0"/>
            <a:r>
              <a:rPr lang="en-US" noProof="0"/>
              <a:t>Bullet 1</a:t>
            </a:r>
          </a:p>
          <a:p>
            <a:pPr lvl="1"/>
            <a:r>
              <a:rPr lang="en-US" noProof="0"/>
              <a:t>Bullet 2</a:t>
            </a:r>
          </a:p>
          <a:p>
            <a:pPr lvl="2"/>
            <a:r>
              <a:rPr lang="en-US" noProof="0"/>
              <a:t>Bullet 3</a:t>
            </a:r>
          </a:p>
          <a:p>
            <a:pPr lvl="3"/>
            <a:r>
              <a:rPr lang="en-US" noProof="0"/>
              <a:t>Bullet 4</a:t>
            </a:r>
          </a:p>
          <a:p>
            <a:pPr lvl="4"/>
            <a:r>
              <a:rPr lang="en-US" noProof="0"/>
              <a:t>Bullet 5</a:t>
            </a:r>
          </a:p>
        </p:txBody>
      </p:sp>
      <p:sp>
        <p:nvSpPr>
          <p:cNvPr id="13" name="Inhaltsplatzhalter 2"/>
          <p:cNvSpPr>
            <a:spLocks noGrp="1"/>
          </p:cNvSpPr>
          <p:nvPr>
            <p:ph idx="15" hasCustomPrompt="1"/>
          </p:nvPr>
        </p:nvSpPr>
        <p:spPr>
          <a:xfrm>
            <a:off x="6334349" y="1665290"/>
            <a:ext cx="5214060" cy="4787900"/>
          </a:xfrm>
          <a:prstGeom prst="rect">
            <a:avLst/>
          </a:prstGeom>
          <a:noFill/>
          <a:ln w="12700">
            <a:noFill/>
            <a:miter lim="800000"/>
            <a:headEnd/>
            <a:tailEnd/>
          </a:ln>
        </p:spPr>
        <p:txBody>
          <a:bodyPr vert="horz" wrap="square" lIns="0" tIns="47992" rIns="0" bIns="0" numCol="1" anchor="t" anchorCtr="0" compatLnSpc="1">
            <a:prstTxWarp prst="textNoShape">
              <a:avLst/>
            </a:prstTxWarp>
          </a:bodyPr>
          <a:lstStyle>
            <a:lvl1pPr marL="239958" indent="-239958" algn="l" rtl="0" eaLnBrk="1" fontAlgn="base" hangingPunct="1">
              <a:spcBef>
                <a:spcPts val="400"/>
              </a:spcBef>
              <a:spcAft>
                <a:spcPts val="400"/>
              </a:spcAft>
              <a:buClr>
                <a:schemeClr val="tx1"/>
              </a:buClr>
              <a:buFont typeface="Arial" pitchFamily="34" charset="0"/>
              <a:defRPr lang="de-DE" sz="2400" dirty="0" smtClean="0">
                <a:solidFill>
                  <a:schemeClr val="tx1"/>
                </a:solidFill>
                <a:latin typeface="+mn-lt"/>
                <a:ea typeface="+mn-ea"/>
                <a:cs typeface="+mn-cs"/>
              </a:defRPr>
            </a:lvl1pPr>
            <a:lvl2pPr marL="479916" indent="-239958" algn="l" rtl="0" eaLnBrk="1" fontAlgn="base" hangingPunct="1">
              <a:spcBef>
                <a:spcPts val="400"/>
              </a:spcBef>
              <a:spcAft>
                <a:spcPts val="400"/>
              </a:spcAft>
              <a:buClr>
                <a:schemeClr val="tx1"/>
              </a:buClr>
              <a:buFont typeface="Arial" pitchFamily="34" charset="0"/>
              <a:defRPr lang="de-DE" sz="2100" dirty="0" smtClean="0">
                <a:solidFill>
                  <a:schemeClr val="tx1"/>
                </a:solidFill>
                <a:latin typeface="+mn-lt"/>
                <a:ea typeface="+mn-ea"/>
                <a:cs typeface="+mn-cs"/>
              </a:defRPr>
            </a:lvl2pPr>
            <a:lvl3pPr marL="719874" indent="-191966" algn="l" rtl="0" eaLnBrk="1" fontAlgn="base" hangingPunct="1">
              <a:spcBef>
                <a:spcPts val="400"/>
              </a:spcBef>
              <a:spcAft>
                <a:spcPts val="400"/>
              </a:spcAft>
              <a:buClr>
                <a:schemeClr val="tx1"/>
              </a:buClr>
              <a:buFont typeface="Arial" pitchFamily="34" charset="0"/>
              <a:defRPr lang="de-DE" sz="1900" dirty="0" smtClean="0">
                <a:solidFill>
                  <a:schemeClr val="tx1"/>
                </a:solidFill>
                <a:latin typeface="+mn-lt"/>
                <a:ea typeface="+mn-ea"/>
                <a:cs typeface="+mn-cs"/>
              </a:defRPr>
            </a:lvl3pPr>
            <a:lvl4pPr marL="911840" indent="-191966" algn="l" rtl="0" eaLnBrk="1" fontAlgn="base" hangingPunct="1">
              <a:spcBef>
                <a:spcPts val="400"/>
              </a:spcBef>
              <a:spcAft>
                <a:spcPts val="400"/>
              </a:spcAft>
              <a:buClr>
                <a:schemeClr val="tx1"/>
              </a:buClr>
              <a:buFont typeface="Arial" pitchFamily="34" charset="0"/>
              <a:defRPr lang="de-DE" sz="1600" dirty="0" smtClean="0">
                <a:solidFill>
                  <a:schemeClr val="tx1"/>
                </a:solidFill>
                <a:latin typeface="+mn-lt"/>
                <a:ea typeface="+mn-ea"/>
                <a:cs typeface="+mn-cs"/>
              </a:defRPr>
            </a:lvl4pPr>
            <a:lvl5pPr marL="1103807" indent="-143975" algn="l" rtl="0" eaLnBrk="1" fontAlgn="base" hangingPunct="1">
              <a:spcBef>
                <a:spcPts val="400"/>
              </a:spcBef>
              <a:spcAft>
                <a:spcPts val="400"/>
              </a:spcAft>
              <a:buClr>
                <a:schemeClr val="tx1"/>
              </a:buClr>
              <a:buFont typeface="Arial" pitchFamily="34" charset="0"/>
              <a:defRPr lang="de-DE" sz="1500" dirty="0">
                <a:solidFill>
                  <a:schemeClr val="tx1"/>
                </a:solidFill>
                <a:latin typeface="+mn-lt"/>
                <a:ea typeface="+mn-ea"/>
                <a:cs typeface="+mn-cs"/>
              </a:defRPr>
            </a:lvl5pPr>
          </a:lstStyle>
          <a:p>
            <a:pPr lvl="0"/>
            <a:r>
              <a:rPr lang="en-US" noProof="0"/>
              <a:t>Bullet 1</a:t>
            </a:r>
          </a:p>
          <a:p>
            <a:pPr lvl="1"/>
            <a:r>
              <a:rPr lang="en-US" noProof="0"/>
              <a:t>Bullet 2</a:t>
            </a:r>
          </a:p>
          <a:p>
            <a:pPr lvl="2"/>
            <a:r>
              <a:rPr lang="en-US" noProof="0"/>
              <a:t>Bullet 3</a:t>
            </a:r>
          </a:p>
          <a:p>
            <a:pPr lvl="3"/>
            <a:r>
              <a:rPr lang="en-US" noProof="0"/>
              <a:t>Bullet 4</a:t>
            </a:r>
          </a:p>
          <a:p>
            <a:pPr lvl="4"/>
            <a:r>
              <a:rPr lang="en-US" noProof="0"/>
              <a:t>Bullet 5</a:t>
            </a:r>
          </a:p>
        </p:txBody>
      </p:sp>
    </p:spTree>
    <p:extLst>
      <p:ext uri="{BB962C8B-B14F-4D97-AF65-F5344CB8AC3E}">
        <p14:creationId xmlns:p14="http://schemas.microsoft.com/office/powerpoint/2010/main" val="30504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a_4Columns_White_APinkSub">
    <p:bg>
      <p:bgPr>
        <a:solidFill>
          <a:schemeClr val="bg1"/>
        </a:solidFill>
        <a:effectLst/>
      </p:bgPr>
    </p:bg>
    <p:spTree>
      <p:nvGrpSpPr>
        <p:cNvPr id="1" name=""/>
        <p:cNvGrpSpPr/>
        <p:nvPr/>
      </p:nvGrpSpPr>
      <p:grpSpPr>
        <a:xfrm>
          <a:off x="0" y="0"/>
          <a:ext cx="0" cy="0"/>
          <a:chOff x="0" y="0"/>
          <a:chExt cx="0" cy="0"/>
        </a:xfrm>
      </p:grpSpPr>
      <p:sp>
        <p:nvSpPr>
          <p:cNvPr id="11"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4" name="Content Placeholder 7"/>
          <p:cNvSpPr>
            <a:spLocks noGrp="1"/>
          </p:cNvSpPr>
          <p:nvPr>
            <p:ph sz="quarter" idx="17" hasCustomPrompt="1"/>
          </p:nvPr>
        </p:nvSpPr>
        <p:spPr>
          <a:xfrm>
            <a:off x="6239350" y="1774415"/>
            <a:ext cx="264634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6" name="Content Placeholder 2"/>
          <p:cNvSpPr>
            <a:spLocks noGrp="1"/>
          </p:cNvSpPr>
          <p:nvPr>
            <p:ph sz="quarter" idx="18" hasCustomPrompt="1"/>
          </p:nvPr>
        </p:nvSpPr>
        <p:spPr>
          <a:xfrm>
            <a:off x="3297500" y="1774415"/>
            <a:ext cx="2646344"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9"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8"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20"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7"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21"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1"/>
                </a:solidFill>
              </a:defRPr>
            </a:lvl1pPr>
          </a:lstStyle>
          <a:p>
            <a:r>
              <a:rPr lang="en-US"/>
              <a:t>Insert sub-title here at 24pt, min 20pt</a:t>
            </a:r>
          </a:p>
        </p:txBody>
      </p:sp>
      <p:sp>
        <p:nvSpPr>
          <p:cNvPr id="13"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141633813"/>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a_4Columns_White_SBlueSub">
    <p:bg>
      <p:bgPr>
        <a:solidFill>
          <a:schemeClr val="bg1"/>
        </a:solidFill>
        <a:effectLst/>
      </p:bgPr>
    </p:bg>
    <p:spTree>
      <p:nvGrpSpPr>
        <p:cNvPr id="1" name=""/>
        <p:cNvGrpSpPr/>
        <p:nvPr/>
      </p:nvGrpSpPr>
      <p:grpSpPr>
        <a:xfrm>
          <a:off x="0" y="0"/>
          <a:ext cx="0" cy="0"/>
          <a:chOff x="0" y="0"/>
          <a:chExt cx="0" cy="0"/>
        </a:xfrm>
      </p:grpSpPr>
      <p:sp>
        <p:nvSpPr>
          <p:cNvPr id="11"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4" name="Content Placeholder 7"/>
          <p:cNvSpPr>
            <a:spLocks noGrp="1"/>
          </p:cNvSpPr>
          <p:nvPr>
            <p:ph sz="quarter" idx="17" hasCustomPrompt="1"/>
          </p:nvPr>
        </p:nvSpPr>
        <p:spPr>
          <a:xfrm>
            <a:off x="6239350" y="1774415"/>
            <a:ext cx="264634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6" name="Content Placeholder 2"/>
          <p:cNvSpPr>
            <a:spLocks noGrp="1"/>
          </p:cNvSpPr>
          <p:nvPr>
            <p:ph sz="quarter" idx="18" hasCustomPrompt="1"/>
          </p:nvPr>
        </p:nvSpPr>
        <p:spPr>
          <a:xfrm>
            <a:off x="3297500" y="1774415"/>
            <a:ext cx="2646344"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9"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8"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20"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7"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21"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5"/>
                </a:solidFill>
              </a:defRPr>
            </a:lvl1pPr>
          </a:lstStyle>
          <a:p>
            <a:r>
              <a:rPr lang="en-US"/>
              <a:t>Insert sub-title here at 24pt, min 20pt</a:t>
            </a:r>
          </a:p>
        </p:txBody>
      </p:sp>
      <p:sp>
        <p:nvSpPr>
          <p:cNvPr id="13"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11794957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a_4Columns_SBlue">
    <p:bg>
      <p:bgPr>
        <a:solidFill>
          <a:schemeClr val="accent5"/>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8"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0"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13"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21" name="Content Placeholder 7"/>
          <p:cNvSpPr>
            <a:spLocks noGrp="1"/>
          </p:cNvSpPr>
          <p:nvPr>
            <p:ph sz="quarter" idx="17" hasCustomPrompt="1"/>
          </p:nvPr>
        </p:nvSpPr>
        <p:spPr>
          <a:xfrm>
            <a:off x="6239350"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22" name="Content Placeholder 2"/>
          <p:cNvSpPr>
            <a:spLocks noGrp="1"/>
          </p:cNvSpPr>
          <p:nvPr>
            <p:ph sz="quarter" idx="18" hasCustomPrompt="1"/>
          </p:nvPr>
        </p:nvSpPr>
        <p:spPr>
          <a:xfrm>
            <a:off x="3297500"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23"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1"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024082020"/>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a_4Columns_APink">
    <p:bg>
      <p:bgPr>
        <a:solidFill>
          <a:schemeClr val="accent1"/>
        </a:solidFill>
        <a:effectLst/>
      </p:bgPr>
    </p:bg>
    <p:spTree>
      <p:nvGrpSpPr>
        <p:cNvPr id="1" name=""/>
        <p:cNvGrpSpPr/>
        <p:nvPr/>
      </p:nvGrpSpPr>
      <p:grpSpPr>
        <a:xfrm>
          <a:off x="0" y="0"/>
          <a:ext cx="0" cy="0"/>
          <a:chOff x="0" y="0"/>
          <a:chExt cx="0" cy="0"/>
        </a:xfrm>
      </p:grpSpPr>
      <p:sp>
        <p:nvSpPr>
          <p:cNvPr id="11"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4" name="Content Placeholder 7"/>
          <p:cNvSpPr>
            <a:spLocks noGrp="1"/>
          </p:cNvSpPr>
          <p:nvPr>
            <p:ph sz="quarter" idx="17" hasCustomPrompt="1"/>
          </p:nvPr>
        </p:nvSpPr>
        <p:spPr>
          <a:xfrm>
            <a:off x="6239348"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6" name="Content Placeholder 2"/>
          <p:cNvSpPr>
            <a:spLocks noGrp="1"/>
          </p:cNvSpPr>
          <p:nvPr>
            <p:ph sz="quarter" idx="18" hasCustomPrompt="1"/>
          </p:nvPr>
        </p:nvSpPr>
        <p:spPr>
          <a:xfrm>
            <a:off x="3297499"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9"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2"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8"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0"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a:t>Insert sub-title here at 24pt, min 20pt</a:t>
            </a:r>
          </a:p>
        </p:txBody>
      </p:sp>
      <p:sp>
        <p:nvSpPr>
          <p:cNvPr id="13"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210078272"/>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a_4Columns_CRed">
    <p:bg>
      <p:bgPr>
        <a:solidFill>
          <a:schemeClr val="tx2"/>
        </a:solidFill>
        <a:effectLst/>
      </p:bgPr>
    </p:bg>
    <p:spTree>
      <p:nvGrpSpPr>
        <p:cNvPr id="1" name=""/>
        <p:cNvGrpSpPr/>
        <p:nvPr/>
      </p:nvGrpSpPr>
      <p:grpSpPr>
        <a:xfrm>
          <a:off x="0" y="0"/>
          <a:ext cx="0" cy="0"/>
          <a:chOff x="0" y="0"/>
          <a:chExt cx="0" cy="0"/>
        </a:xfrm>
      </p:grpSpPr>
      <p:sp>
        <p:nvSpPr>
          <p:cNvPr id="11"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4" name="Content Placeholder 7"/>
          <p:cNvSpPr>
            <a:spLocks noGrp="1"/>
          </p:cNvSpPr>
          <p:nvPr>
            <p:ph sz="quarter" idx="17" hasCustomPrompt="1"/>
          </p:nvPr>
        </p:nvSpPr>
        <p:spPr>
          <a:xfrm>
            <a:off x="6239348"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6" name="Content Placeholder 2"/>
          <p:cNvSpPr>
            <a:spLocks noGrp="1"/>
          </p:cNvSpPr>
          <p:nvPr>
            <p:ph sz="quarter" idx="18" hasCustomPrompt="1"/>
          </p:nvPr>
        </p:nvSpPr>
        <p:spPr>
          <a:xfrm>
            <a:off x="3297499"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9"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2"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8"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0"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a:t>Insert sub-title here at 24pt, min 20pt</a:t>
            </a:r>
          </a:p>
        </p:txBody>
      </p:sp>
      <p:sp>
        <p:nvSpPr>
          <p:cNvPr id="13"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1009491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b_4Columns_2Subtitles_IBlue">
    <p:bg>
      <p:bgPr>
        <a:solidFill>
          <a:schemeClr val="accent4"/>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2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1" name="Text Placeholder 4"/>
          <p:cNvSpPr>
            <a:spLocks noGrp="1"/>
          </p:cNvSpPr>
          <p:nvPr>
            <p:ph type="body" sz="quarter" idx="12" hasCustomPrompt="1"/>
          </p:nvPr>
        </p:nvSpPr>
        <p:spPr>
          <a:xfrm>
            <a:off x="355646" y="1098295"/>
            <a:ext cx="5587928" cy="407894"/>
          </a:xfrm>
        </p:spPr>
        <p:txBody>
          <a:bodyPr/>
          <a:lstStyle>
            <a:lvl1pPr algn="l">
              <a:lnSpc>
                <a:spcPct val="100000"/>
              </a:lnSpc>
              <a:spcBef>
                <a:spcPts val="0"/>
              </a:spcBef>
              <a:defRPr sz="2400">
                <a:solidFill>
                  <a:schemeClr val="accent6">
                    <a:lumMod val="40000"/>
                    <a:lumOff val="60000"/>
                  </a:schemeClr>
                </a:solidFill>
              </a:defRPr>
            </a:lvl1pPr>
          </a:lstStyle>
          <a:p>
            <a:r>
              <a:rPr lang="en-US"/>
              <a:t>Insert sub-title here at 24pt, min 20pt</a:t>
            </a:r>
          </a:p>
        </p:txBody>
      </p:sp>
      <p:sp>
        <p:nvSpPr>
          <p:cNvPr id="22" name="Text Placeholder 4"/>
          <p:cNvSpPr>
            <a:spLocks noGrp="1"/>
          </p:cNvSpPr>
          <p:nvPr>
            <p:ph type="body" sz="quarter" idx="33" hasCustomPrompt="1"/>
          </p:nvPr>
        </p:nvSpPr>
        <p:spPr>
          <a:xfrm>
            <a:off x="6238102" y="1098295"/>
            <a:ext cx="5587928" cy="407894"/>
          </a:xfrm>
        </p:spPr>
        <p:txBody>
          <a:bodyPr/>
          <a:lstStyle>
            <a:lvl1pPr algn="l">
              <a:lnSpc>
                <a:spcPct val="100000"/>
              </a:lnSpc>
              <a:spcBef>
                <a:spcPts val="0"/>
              </a:spcBef>
              <a:defRPr sz="2400">
                <a:solidFill>
                  <a:schemeClr val="accent6">
                    <a:lumMod val="40000"/>
                    <a:lumOff val="60000"/>
                  </a:schemeClr>
                </a:solidFill>
              </a:defRPr>
            </a:lvl1pPr>
          </a:lstStyle>
          <a:p>
            <a:r>
              <a:rPr lang="en-US"/>
              <a:t>Insert sub-title here at 24pt, min 20pt</a:t>
            </a:r>
          </a:p>
        </p:txBody>
      </p:sp>
      <p:sp>
        <p:nvSpPr>
          <p:cNvPr id="23"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24" name="Content Placeholder 7"/>
          <p:cNvSpPr>
            <a:spLocks noGrp="1"/>
          </p:cNvSpPr>
          <p:nvPr>
            <p:ph sz="quarter" idx="17" hasCustomPrompt="1"/>
          </p:nvPr>
        </p:nvSpPr>
        <p:spPr>
          <a:xfrm>
            <a:off x="6239348"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25" name="Content Placeholder 2"/>
          <p:cNvSpPr>
            <a:spLocks noGrp="1"/>
          </p:cNvSpPr>
          <p:nvPr>
            <p:ph sz="quarter" idx="18" hasCustomPrompt="1"/>
          </p:nvPr>
        </p:nvSpPr>
        <p:spPr>
          <a:xfrm>
            <a:off x="3297499"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26"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3"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861886637"/>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b_4Columns_2Subtitles_White_APinkSub">
    <p:bg>
      <p:bgPr>
        <a:solidFill>
          <a:schemeClr val="bg1"/>
        </a:solidFill>
        <a:effectLst/>
      </p:bgPr>
    </p:bg>
    <p:spTree>
      <p:nvGrpSpPr>
        <p:cNvPr id="1" name=""/>
        <p:cNvGrpSpPr/>
        <p:nvPr/>
      </p:nvGrpSpPr>
      <p:grpSpPr>
        <a:xfrm>
          <a:off x="0" y="0"/>
          <a:ext cx="0" cy="0"/>
          <a:chOff x="0" y="0"/>
          <a:chExt cx="0" cy="0"/>
        </a:xfrm>
      </p:grpSpPr>
      <p:sp>
        <p:nvSpPr>
          <p:cNvPr id="20"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21"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2" name="Text Placeholder 4"/>
          <p:cNvSpPr>
            <a:spLocks noGrp="1"/>
          </p:cNvSpPr>
          <p:nvPr>
            <p:ph type="body" sz="quarter" idx="12" hasCustomPrompt="1"/>
          </p:nvPr>
        </p:nvSpPr>
        <p:spPr>
          <a:xfrm>
            <a:off x="355646" y="1098295"/>
            <a:ext cx="5587928" cy="407894"/>
          </a:xfrm>
        </p:spPr>
        <p:txBody>
          <a:bodyPr/>
          <a:lstStyle>
            <a:lvl1pPr algn="l">
              <a:lnSpc>
                <a:spcPct val="100000"/>
              </a:lnSpc>
              <a:spcBef>
                <a:spcPts val="0"/>
              </a:spcBef>
              <a:defRPr sz="2400">
                <a:solidFill>
                  <a:schemeClr val="accent1"/>
                </a:solidFill>
              </a:defRPr>
            </a:lvl1pPr>
          </a:lstStyle>
          <a:p>
            <a:r>
              <a:rPr lang="en-US"/>
              <a:t>Insert sub-title here at 24pt, min 20pt</a:t>
            </a:r>
          </a:p>
        </p:txBody>
      </p:sp>
      <p:sp>
        <p:nvSpPr>
          <p:cNvPr id="17" name="Text Placeholder 4"/>
          <p:cNvSpPr>
            <a:spLocks noGrp="1"/>
          </p:cNvSpPr>
          <p:nvPr>
            <p:ph type="body" sz="quarter" idx="33" hasCustomPrompt="1"/>
          </p:nvPr>
        </p:nvSpPr>
        <p:spPr>
          <a:xfrm>
            <a:off x="6238102" y="1098295"/>
            <a:ext cx="5587928" cy="407894"/>
          </a:xfrm>
        </p:spPr>
        <p:txBody>
          <a:bodyPr/>
          <a:lstStyle>
            <a:lvl1pPr algn="l">
              <a:lnSpc>
                <a:spcPct val="100000"/>
              </a:lnSpc>
              <a:spcBef>
                <a:spcPts val="0"/>
              </a:spcBef>
              <a:defRPr sz="2400">
                <a:solidFill>
                  <a:schemeClr val="accent1"/>
                </a:solidFill>
              </a:defRPr>
            </a:lvl1pPr>
          </a:lstStyle>
          <a:p>
            <a:r>
              <a:rPr lang="en-US"/>
              <a:t>Insert sub-title here at 24pt, min 20pt</a:t>
            </a:r>
          </a:p>
        </p:txBody>
      </p:sp>
      <p:sp>
        <p:nvSpPr>
          <p:cNvPr id="23"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3"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4" name="Content Placeholder 7"/>
          <p:cNvSpPr>
            <a:spLocks noGrp="1"/>
          </p:cNvSpPr>
          <p:nvPr>
            <p:ph sz="quarter" idx="17" hasCustomPrompt="1"/>
          </p:nvPr>
        </p:nvSpPr>
        <p:spPr>
          <a:xfrm>
            <a:off x="6239350" y="1774415"/>
            <a:ext cx="264634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5" name="Content Placeholder 2"/>
          <p:cNvSpPr>
            <a:spLocks noGrp="1"/>
          </p:cNvSpPr>
          <p:nvPr>
            <p:ph sz="quarter" idx="18" hasCustomPrompt="1"/>
          </p:nvPr>
        </p:nvSpPr>
        <p:spPr>
          <a:xfrm>
            <a:off x="3297500" y="1774415"/>
            <a:ext cx="2646344"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6"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8" name="Text Placeholder 4"/>
          <p:cNvSpPr>
            <a:spLocks noGrp="1"/>
          </p:cNvSpPr>
          <p:nvPr>
            <p:ph type="body" sz="quarter" idx="34"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700061824"/>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b_4Columns_2Subtitles_White_SBlueSub">
    <p:bg>
      <p:bgPr>
        <a:solidFill>
          <a:schemeClr val="bg1"/>
        </a:solidFill>
        <a:effectLst/>
      </p:bgPr>
    </p:bg>
    <p:spTree>
      <p:nvGrpSpPr>
        <p:cNvPr id="1" name=""/>
        <p:cNvGrpSpPr/>
        <p:nvPr/>
      </p:nvGrpSpPr>
      <p:grpSpPr>
        <a:xfrm>
          <a:off x="0" y="0"/>
          <a:ext cx="0" cy="0"/>
          <a:chOff x="0" y="0"/>
          <a:chExt cx="0" cy="0"/>
        </a:xfrm>
      </p:grpSpPr>
      <p:sp>
        <p:nvSpPr>
          <p:cNvPr id="20"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21"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2" name="Text Placeholder 4"/>
          <p:cNvSpPr>
            <a:spLocks noGrp="1"/>
          </p:cNvSpPr>
          <p:nvPr>
            <p:ph type="body" sz="quarter" idx="12" hasCustomPrompt="1"/>
          </p:nvPr>
        </p:nvSpPr>
        <p:spPr>
          <a:xfrm>
            <a:off x="355646" y="1098295"/>
            <a:ext cx="5587928" cy="407894"/>
          </a:xfrm>
        </p:spPr>
        <p:txBody>
          <a:bodyPr/>
          <a:lstStyle>
            <a:lvl1pPr algn="l">
              <a:lnSpc>
                <a:spcPct val="100000"/>
              </a:lnSpc>
              <a:spcBef>
                <a:spcPts val="0"/>
              </a:spcBef>
              <a:defRPr sz="2400">
                <a:solidFill>
                  <a:schemeClr val="accent5"/>
                </a:solidFill>
              </a:defRPr>
            </a:lvl1pPr>
          </a:lstStyle>
          <a:p>
            <a:r>
              <a:rPr lang="en-US"/>
              <a:t>Insert sub-title here at 24pt, min 20pt</a:t>
            </a:r>
          </a:p>
        </p:txBody>
      </p:sp>
      <p:sp>
        <p:nvSpPr>
          <p:cNvPr id="17" name="Text Placeholder 4"/>
          <p:cNvSpPr>
            <a:spLocks noGrp="1"/>
          </p:cNvSpPr>
          <p:nvPr>
            <p:ph type="body" sz="quarter" idx="33" hasCustomPrompt="1"/>
          </p:nvPr>
        </p:nvSpPr>
        <p:spPr>
          <a:xfrm>
            <a:off x="6238102" y="1098295"/>
            <a:ext cx="5587928" cy="407894"/>
          </a:xfrm>
        </p:spPr>
        <p:txBody>
          <a:bodyPr/>
          <a:lstStyle>
            <a:lvl1pPr algn="l">
              <a:lnSpc>
                <a:spcPct val="100000"/>
              </a:lnSpc>
              <a:spcBef>
                <a:spcPts val="0"/>
              </a:spcBef>
              <a:defRPr sz="2400">
                <a:solidFill>
                  <a:schemeClr val="accent5"/>
                </a:solidFill>
              </a:defRPr>
            </a:lvl1pPr>
          </a:lstStyle>
          <a:p>
            <a:r>
              <a:rPr lang="en-US"/>
              <a:t>Insert sub-title here at 24pt, min 20pt</a:t>
            </a:r>
          </a:p>
        </p:txBody>
      </p:sp>
      <p:sp>
        <p:nvSpPr>
          <p:cNvPr id="23"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3"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4" name="Content Placeholder 7"/>
          <p:cNvSpPr>
            <a:spLocks noGrp="1"/>
          </p:cNvSpPr>
          <p:nvPr>
            <p:ph sz="quarter" idx="17" hasCustomPrompt="1"/>
          </p:nvPr>
        </p:nvSpPr>
        <p:spPr>
          <a:xfrm>
            <a:off x="6239350" y="1774415"/>
            <a:ext cx="264634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5" name="Content Placeholder 2"/>
          <p:cNvSpPr>
            <a:spLocks noGrp="1"/>
          </p:cNvSpPr>
          <p:nvPr>
            <p:ph sz="quarter" idx="18" hasCustomPrompt="1"/>
          </p:nvPr>
        </p:nvSpPr>
        <p:spPr>
          <a:xfrm>
            <a:off x="3297500" y="1774415"/>
            <a:ext cx="2646344"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6"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8" name="Text Placeholder 4"/>
          <p:cNvSpPr>
            <a:spLocks noGrp="1"/>
          </p:cNvSpPr>
          <p:nvPr>
            <p:ph type="body" sz="quarter" idx="34"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135302779"/>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b_4Columns_2Subtitles_SBlue">
    <p:bg>
      <p:bgPr>
        <a:solidFill>
          <a:schemeClr val="accent5"/>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2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1" name="Text Placeholder 4"/>
          <p:cNvSpPr>
            <a:spLocks noGrp="1"/>
          </p:cNvSpPr>
          <p:nvPr>
            <p:ph type="body" sz="quarter" idx="12" hasCustomPrompt="1"/>
          </p:nvPr>
        </p:nvSpPr>
        <p:spPr>
          <a:xfrm>
            <a:off x="355646" y="1098298"/>
            <a:ext cx="5587928" cy="369246"/>
          </a:xfrm>
        </p:spPr>
        <p:txBody>
          <a:bodyPr>
            <a:spAutoFit/>
          </a:bodyPr>
          <a:lstStyle>
            <a:lvl1pPr algn="l">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22" name="Text Placeholder 4"/>
          <p:cNvSpPr>
            <a:spLocks noGrp="1"/>
          </p:cNvSpPr>
          <p:nvPr>
            <p:ph type="body" sz="quarter" idx="33" hasCustomPrompt="1"/>
          </p:nvPr>
        </p:nvSpPr>
        <p:spPr>
          <a:xfrm>
            <a:off x="6238102" y="1098298"/>
            <a:ext cx="5587928" cy="369246"/>
          </a:xfrm>
        </p:spPr>
        <p:txBody>
          <a:bodyPr>
            <a:spAutoFit/>
          </a:bodyPr>
          <a:lstStyle>
            <a:lvl1pPr algn="l">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13"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4" name="Content Placeholder 7"/>
          <p:cNvSpPr>
            <a:spLocks noGrp="1"/>
          </p:cNvSpPr>
          <p:nvPr>
            <p:ph sz="quarter" idx="17" hasCustomPrompt="1"/>
          </p:nvPr>
        </p:nvSpPr>
        <p:spPr>
          <a:xfrm>
            <a:off x="6239350"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6" name="Content Placeholder 2"/>
          <p:cNvSpPr>
            <a:spLocks noGrp="1"/>
          </p:cNvSpPr>
          <p:nvPr>
            <p:ph sz="quarter" idx="18" hasCustomPrompt="1"/>
          </p:nvPr>
        </p:nvSpPr>
        <p:spPr>
          <a:xfrm>
            <a:off x="3297500"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8"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9"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86680466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b_4Columns_2Subtitles_APink">
    <p:bg>
      <p:bgPr>
        <a:solidFill>
          <a:schemeClr val="accent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2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1" name="Text Placeholder 4"/>
          <p:cNvSpPr>
            <a:spLocks noGrp="1"/>
          </p:cNvSpPr>
          <p:nvPr>
            <p:ph type="body" sz="quarter" idx="12" hasCustomPrompt="1"/>
          </p:nvPr>
        </p:nvSpPr>
        <p:spPr>
          <a:xfrm>
            <a:off x="355646" y="1098298"/>
            <a:ext cx="5587928" cy="369246"/>
          </a:xfrm>
        </p:spPr>
        <p:txBody>
          <a:bodyPr>
            <a:spAutoFit/>
          </a:bodyPr>
          <a:lstStyle>
            <a:lvl1pPr algn="l">
              <a:lnSpc>
                <a:spcPct val="100000"/>
              </a:lnSpc>
              <a:spcBef>
                <a:spcPts val="0"/>
              </a:spcBef>
              <a:defRPr sz="2400">
                <a:solidFill>
                  <a:schemeClr val="accent1">
                    <a:lumMod val="20000"/>
                    <a:lumOff val="80000"/>
                  </a:schemeClr>
                </a:solidFill>
              </a:defRPr>
            </a:lvl1pPr>
          </a:lstStyle>
          <a:p>
            <a:r>
              <a:rPr lang="en-US"/>
              <a:t>Insert sub-title here at 24pt, min 20pt</a:t>
            </a:r>
          </a:p>
        </p:txBody>
      </p:sp>
      <p:sp>
        <p:nvSpPr>
          <p:cNvPr id="22" name="Text Placeholder 4"/>
          <p:cNvSpPr>
            <a:spLocks noGrp="1"/>
          </p:cNvSpPr>
          <p:nvPr>
            <p:ph type="body" sz="quarter" idx="33" hasCustomPrompt="1"/>
          </p:nvPr>
        </p:nvSpPr>
        <p:spPr>
          <a:xfrm>
            <a:off x="6238102" y="1098298"/>
            <a:ext cx="5587928" cy="369246"/>
          </a:xfrm>
        </p:spPr>
        <p:txBody>
          <a:bodyPr>
            <a:spAutoFit/>
          </a:bodyPr>
          <a:lstStyle>
            <a:lvl1pPr algn="l">
              <a:lnSpc>
                <a:spcPct val="100000"/>
              </a:lnSpc>
              <a:spcBef>
                <a:spcPts val="0"/>
              </a:spcBef>
              <a:defRPr sz="2400">
                <a:solidFill>
                  <a:schemeClr val="accent1">
                    <a:lumMod val="20000"/>
                    <a:lumOff val="80000"/>
                  </a:schemeClr>
                </a:solidFill>
              </a:defRPr>
            </a:lvl1pPr>
          </a:lstStyle>
          <a:p>
            <a:r>
              <a:rPr lang="en-US"/>
              <a:t>Insert sub-title here at 24pt, min 20pt</a:t>
            </a:r>
          </a:p>
        </p:txBody>
      </p:sp>
      <p:sp>
        <p:nvSpPr>
          <p:cNvPr id="13"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4" name="Content Placeholder 7"/>
          <p:cNvSpPr>
            <a:spLocks noGrp="1"/>
          </p:cNvSpPr>
          <p:nvPr>
            <p:ph sz="quarter" idx="17" hasCustomPrompt="1"/>
          </p:nvPr>
        </p:nvSpPr>
        <p:spPr>
          <a:xfrm>
            <a:off x="6239348"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6" name="Content Placeholder 2"/>
          <p:cNvSpPr>
            <a:spLocks noGrp="1"/>
          </p:cNvSpPr>
          <p:nvPr>
            <p:ph sz="quarter" idx="18" hasCustomPrompt="1"/>
          </p:nvPr>
        </p:nvSpPr>
        <p:spPr>
          <a:xfrm>
            <a:off x="3297499"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8"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9"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91082750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s Content">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Click to edit Master title style</a:t>
            </a:r>
            <a:endParaRPr lang="de-DE"/>
          </a:p>
        </p:txBody>
      </p:sp>
      <p:sp>
        <p:nvSpPr>
          <p:cNvPr id="7" name="Inhaltsplatzhalter 2"/>
          <p:cNvSpPr>
            <a:spLocks noGrp="1"/>
          </p:cNvSpPr>
          <p:nvPr>
            <p:ph idx="1" hasCustomPrompt="1"/>
          </p:nvPr>
        </p:nvSpPr>
        <p:spPr>
          <a:xfrm>
            <a:off x="624256" y="1102300"/>
            <a:ext cx="5230219" cy="5350888"/>
          </a:xfrm>
          <a:prstGeom prst="rect">
            <a:avLst/>
          </a:prstGeom>
          <a:noFill/>
          <a:ln w="12700">
            <a:noFill/>
            <a:miter lim="800000"/>
            <a:headEnd/>
            <a:tailEnd/>
          </a:ln>
        </p:spPr>
        <p:txBody>
          <a:bodyPr vert="horz" wrap="square" lIns="0" tIns="95983" rIns="0" bIns="0" numCol="1" anchor="t" anchorCtr="0" compatLnSpc="1">
            <a:prstTxWarp prst="textNoShape">
              <a:avLst/>
            </a:prstTxWarp>
          </a:bodyPr>
          <a:lstStyle>
            <a:lvl1pPr marL="239958" indent="-239958" algn="l" rtl="0" eaLnBrk="1" fontAlgn="base" hangingPunct="1">
              <a:spcBef>
                <a:spcPts val="400"/>
              </a:spcBef>
              <a:spcAft>
                <a:spcPts val="400"/>
              </a:spcAft>
              <a:buClr>
                <a:schemeClr val="tx1"/>
              </a:buClr>
              <a:buFont typeface="Arial" pitchFamily="34" charset="0"/>
              <a:defRPr lang="de-DE" sz="2400" dirty="0" smtClean="0">
                <a:solidFill>
                  <a:schemeClr val="tx1"/>
                </a:solidFill>
                <a:latin typeface="+mn-lt"/>
                <a:ea typeface="+mn-ea"/>
                <a:cs typeface="+mn-cs"/>
              </a:defRPr>
            </a:lvl1pPr>
            <a:lvl2pPr marL="479916" indent="-239958" algn="l" rtl="0" eaLnBrk="1" fontAlgn="base" hangingPunct="1">
              <a:spcBef>
                <a:spcPts val="400"/>
              </a:spcBef>
              <a:spcAft>
                <a:spcPts val="400"/>
              </a:spcAft>
              <a:buClr>
                <a:schemeClr val="tx1"/>
              </a:buClr>
              <a:buFont typeface="Arial" pitchFamily="34" charset="0"/>
              <a:defRPr lang="de-DE" sz="2100" dirty="0" smtClean="0">
                <a:solidFill>
                  <a:schemeClr val="tx1"/>
                </a:solidFill>
                <a:latin typeface="+mn-lt"/>
                <a:ea typeface="+mn-ea"/>
                <a:cs typeface="+mn-cs"/>
              </a:defRPr>
            </a:lvl2pPr>
            <a:lvl3pPr marL="719874" indent="-191966" algn="l" rtl="0" eaLnBrk="1" fontAlgn="base" hangingPunct="1">
              <a:spcBef>
                <a:spcPts val="400"/>
              </a:spcBef>
              <a:spcAft>
                <a:spcPts val="400"/>
              </a:spcAft>
              <a:buClr>
                <a:schemeClr val="tx1"/>
              </a:buClr>
              <a:buFont typeface="Arial" pitchFamily="34" charset="0"/>
              <a:defRPr lang="de-DE" sz="1900" dirty="0" smtClean="0">
                <a:solidFill>
                  <a:schemeClr val="tx1"/>
                </a:solidFill>
                <a:latin typeface="+mn-lt"/>
                <a:ea typeface="+mn-ea"/>
                <a:cs typeface="+mn-cs"/>
              </a:defRPr>
            </a:lvl3pPr>
            <a:lvl4pPr marL="911840" indent="-191966" algn="l" rtl="0" eaLnBrk="1" fontAlgn="base" hangingPunct="1">
              <a:spcBef>
                <a:spcPts val="400"/>
              </a:spcBef>
              <a:spcAft>
                <a:spcPts val="400"/>
              </a:spcAft>
              <a:buClr>
                <a:schemeClr val="tx1"/>
              </a:buClr>
              <a:buFont typeface="Arial" pitchFamily="34" charset="0"/>
              <a:defRPr lang="de-DE" sz="1600" dirty="0" smtClean="0">
                <a:solidFill>
                  <a:schemeClr val="tx1"/>
                </a:solidFill>
                <a:latin typeface="+mn-lt"/>
                <a:ea typeface="+mn-ea"/>
                <a:cs typeface="+mn-cs"/>
              </a:defRPr>
            </a:lvl4pPr>
            <a:lvl5pPr marL="1103807" indent="-143975" algn="l" rtl="0" eaLnBrk="1" fontAlgn="base" hangingPunct="1">
              <a:spcBef>
                <a:spcPts val="400"/>
              </a:spcBef>
              <a:spcAft>
                <a:spcPts val="400"/>
              </a:spcAft>
              <a:buClr>
                <a:schemeClr val="tx1"/>
              </a:buClr>
              <a:buFont typeface="Arial" pitchFamily="34" charset="0"/>
              <a:defRPr lang="de-DE" sz="1500" dirty="0">
                <a:solidFill>
                  <a:schemeClr val="tx1"/>
                </a:solidFill>
                <a:latin typeface="+mn-lt"/>
                <a:ea typeface="+mn-ea"/>
                <a:cs typeface="+mn-cs"/>
              </a:defRPr>
            </a:lvl5pPr>
          </a:lstStyle>
          <a:p>
            <a:pPr lvl="0"/>
            <a:r>
              <a:rPr lang="en-US" noProof="0"/>
              <a:t>Bullet 1</a:t>
            </a:r>
          </a:p>
          <a:p>
            <a:pPr lvl="1"/>
            <a:r>
              <a:rPr lang="en-US" noProof="0"/>
              <a:t>Bullet 2</a:t>
            </a:r>
          </a:p>
          <a:p>
            <a:pPr lvl="2"/>
            <a:r>
              <a:rPr lang="en-US" noProof="0"/>
              <a:t>Bullet 3</a:t>
            </a:r>
          </a:p>
          <a:p>
            <a:pPr lvl="3"/>
            <a:r>
              <a:rPr lang="en-US" noProof="0"/>
              <a:t>Bullet 4</a:t>
            </a:r>
          </a:p>
          <a:p>
            <a:pPr lvl="4"/>
            <a:r>
              <a:rPr lang="en-US" noProof="0"/>
              <a:t>Bullet 5</a:t>
            </a:r>
          </a:p>
        </p:txBody>
      </p:sp>
      <p:sp>
        <p:nvSpPr>
          <p:cNvPr id="8" name="Inhaltsplatzhalter 2"/>
          <p:cNvSpPr>
            <a:spLocks noGrp="1"/>
          </p:cNvSpPr>
          <p:nvPr>
            <p:ph idx="15" hasCustomPrompt="1"/>
          </p:nvPr>
        </p:nvSpPr>
        <p:spPr>
          <a:xfrm>
            <a:off x="6345270" y="1102300"/>
            <a:ext cx="5230219" cy="5350888"/>
          </a:xfrm>
          <a:prstGeom prst="rect">
            <a:avLst/>
          </a:prstGeom>
          <a:noFill/>
          <a:ln w="12700">
            <a:noFill/>
            <a:miter lim="800000"/>
            <a:headEnd/>
            <a:tailEnd/>
          </a:ln>
        </p:spPr>
        <p:txBody>
          <a:bodyPr vert="horz" wrap="square" lIns="0" tIns="95983" rIns="0" bIns="0" numCol="1" anchor="t" anchorCtr="0" compatLnSpc="1">
            <a:prstTxWarp prst="textNoShape">
              <a:avLst/>
            </a:prstTxWarp>
          </a:bodyPr>
          <a:lstStyle>
            <a:lvl1pPr marL="239958" indent="-239958" algn="l" rtl="0" eaLnBrk="1" fontAlgn="base" hangingPunct="1">
              <a:spcBef>
                <a:spcPts val="400"/>
              </a:spcBef>
              <a:spcAft>
                <a:spcPts val="400"/>
              </a:spcAft>
              <a:buClr>
                <a:schemeClr val="tx1"/>
              </a:buClr>
              <a:buFont typeface="Arial" pitchFamily="34" charset="0"/>
              <a:defRPr lang="de-DE" sz="2400" dirty="0" smtClean="0">
                <a:solidFill>
                  <a:schemeClr val="tx1"/>
                </a:solidFill>
                <a:latin typeface="+mn-lt"/>
                <a:ea typeface="+mn-ea"/>
                <a:cs typeface="+mn-cs"/>
              </a:defRPr>
            </a:lvl1pPr>
            <a:lvl2pPr marL="479916" indent="-239958" algn="l" rtl="0" eaLnBrk="1" fontAlgn="base" hangingPunct="1">
              <a:spcBef>
                <a:spcPts val="400"/>
              </a:spcBef>
              <a:spcAft>
                <a:spcPts val="400"/>
              </a:spcAft>
              <a:buClr>
                <a:schemeClr val="tx1"/>
              </a:buClr>
              <a:buFont typeface="Arial" pitchFamily="34" charset="0"/>
              <a:defRPr lang="de-DE" sz="2100" dirty="0" smtClean="0">
                <a:solidFill>
                  <a:schemeClr val="tx1"/>
                </a:solidFill>
                <a:latin typeface="+mn-lt"/>
                <a:ea typeface="+mn-ea"/>
                <a:cs typeface="+mn-cs"/>
              </a:defRPr>
            </a:lvl2pPr>
            <a:lvl3pPr marL="719874" indent="-191966" algn="l" rtl="0" eaLnBrk="1" fontAlgn="base" hangingPunct="1">
              <a:spcBef>
                <a:spcPts val="400"/>
              </a:spcBef>
              <a:spcAft>
                <a:spcPts val="400"/>
              </a:spcAft>
              <a:buClr>
                <a:schemeClr val="tx1"/>
              </a:buClr>
              <a:buFont typeface="Arial" pitchFamily="34" charset="0"/>
              <a:defRPr lang="de-DE" sz="1900" dirty="0" smtClean="0">
                <a:solidFill>
                  <a:schemeClr val="tx1"/>
                </a:solidFill>
                <a:latin typeface="+mn-lt"/>
                <a:ea typeface="+mn-ea"/>
                <a:cs typeface="+mn-cs"/>
              </a:defRPr>
            </a:lvl3pPr>
            <a:lvl4pPr marL="911840" indent="-191966" algn="l" rtl="0" eaLnBrk="1" fontAlgn="base" hangingPunct="1">
              <a:spcBef>
                <a:spcPts val="400"/>
              </a:spcBef>
              <a:spcAft>
                <a:spcPts val="400"/>
              </a:spcAft>
              <a:buClr>
                <a:schemeClr val="tx1"/>
              </a:buClr>
              <a:buFont typeface="Arial" pitchFamily="34" charset="0"/>
              <a:defRPr lang="de-DE" sz="1600" dirty="0" smtClean="0">
                <a:solidFill>
                  <a:schemeClr val="tx1"/>
                </a:solidFill>
                <a:latin typeface="+mn-lt"/>
                <a:ea typeface="+mn-ea"/>
                <a:cs typeface="+mn-cs"/>
              </a:defRPr>
            </a:lvl4pPr>
            <a:lvl5pPr marL="1103807" indent="-143975" algn="l" rtl="0" eaLnBrk="1" fontAlgn="base" hangingPunct="1">
              <a:spcBef>
                <a:spcPts val="400"/>
              </a:spcBef>
              <a:spcAft>
                <a:spcPts val="400"/>
              </a:spcAft>
              <a:buClr>
                <a:schemeClr val="tx1"/>
              </a:buClr>
              <a:buFont typeface="Arial" pitchFamily="34" charset="0"/>
              <a:defRPr lang="de-DE" sz="1500" dirty="0">
                <a:solidFill>
                  <a:schemeClr val="tx1"/>
                </a:solidFill>
                <a:latin typeface="+mn-lt"/>
                <a:ea typeface="+mn-ea"/>
                <a:cs typeface="+mn-cs"/>
              </a:defRPr>
            </a:lvl5pPr>
          </a:lstStyle>
          <a:p>
            <a:pPr lvl="0"/>
            <a:r>
              <a:rPr lang="en-US" noProof="0"/>
              <a:t>Bullet 1</a:t>
            </a:r>
          </a:p>
          <a:p>
            <a:pPr lvl="1"/>
            <a:r>
              <a:rPr lang="en-US" noProof="0"/>
              <a:t>Bullet 2</a:t>
            </a:r>
          </a:p>
          <a:p>
            <a:pPr lvl="2"/>
            <a:r>
              <a:rPr lang="en-US" noProof="0"/>
              <a:t>Bullet 3</a:t>
            </a:r>
          </a:p>
          <a:p>
            <a:pPr lvl="3"/>
            <a:r>
              <a:rPr lang="en-US" noProof="0"/>
              <a:t>Bullet 4</a:t>
            </a:r>
          </a:p>
          <a:p>
            <a:pPr lvl="4"/>
            <a:r>
              <a:rPr lang="en-US" noProof="0"/>
              <a:t>Bullet 5</a:t>
            </a:r>
          </a:p>
        </p:txBody>
      </p:sp>
    </p:spTree>
    <p:extLst>
      <p:ext uri="{BB962C8B-B14F-4D97-AF65-F5344CB8AC3E}">
        <p14:creationId xmlns:p14="http://schemas.microsoft.com/office/powerpoint/2010/main" val="238179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b_4Columns_2Subtitles_CRed">
    <p:bg>
      <p:bgPr>
        <a:solidFill>
          <a:schemeClr val="tx2"/>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7"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2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21" name="Text Placeholder 4"/>
          <p:cNvSpPr>
            <a:spLocks noGrp="1"/>
          </p:cNvSpPr>
          <p:nvPr>
            <p:ph type="body" sz="quarter" idx="12" hasCustomPrompt="1"/>
          </p:nvPr>
        </p:nvSpPr>
        <p:spPr>
          <a:xfrm>
            <a:off x="355646" y="1098298"/>
            <a:ext cx="5587928" cy="369246"/>
          </a:xfrm>
        </p:spPr>
        <p:txBody>
          <a:bodyPr>
            <a:spAutoFit/>
          </a:bodyPr>
          <a:lstStyle>
            <a:lvl1pPr algn="l">
              <a:lnSpc>
                <a:spcPct val="100000"/>
              </a:lnSpc>
              <a:spcBef>
                <a:spcPts val="0"/>
              </a:spcBef>
              <a:defRPr sz="2400">
                <a:solidFill>
                  <a:schemeClr val="accent1">
                    <a:lumMod val="40000"/>
                    <a:lumOff val="60000"/>
                  </a:schemeClr>
                </a:solidFill>
              </a:defRPr>
            </a:lvl1pPr>
          </a:lstStyle>
          <a:p>
            <a:r>
              <a:rPr lang="en-US"/>
              <a:t>Insert sub-title here at 24pt, min 20pt</a:t>
            </a:r>
          </a:p>
        </p:txBody>
      </p:sp>
      <p:sp>
        <p:nvSpPr>
          <p:cNvPr id="22" name="Text Placeholder 4"/>
          <p:cNvSpPr>
            <a:spLocks noGrp="1"/>
          </p:cNvSpPr>
          <p:nvPr>
            <p:ph type="body" sz="quarter" idx="33" hasCustomPrompt="1"/>
          </p:nvPr>
        </p:nvSpPr>
        <p:spPr>
          <a:xfrm>
            <a:off x="6238102" y="1098298"/>
            <a:ext cx="5587928" cy="369246"/>
          </a:xfrm>
        </p:spPr>
        <p:txBody>
          <a:bodyPr>
            <a:spAutoFit/>
          </a:bodyPr>
          <a:lstStyle>
            <a:lvl1pPr algn="l">
              <a:lnSpc>
                <a:spcPct val="100000"/>
              </a:lnSpc>
              <a:spcBef>
                <a:spcPts val="0"/>
              </a:spcBef>
              <a:defRPr sz="2400">
                <a:solidFill>
                  <a:schemeClr val="accent1">
                    <a:lumMod val="40000"/>
                    <a:lumOff val="60000"/>
                  </a:schemeClr>
                </a:solidFill>
              </a:defRPr>
            </a:lvl1pPr>
          </a:lstStyle>
          <a:p>
            <a:r>
              <a:rPr lang="en-US"/>
              <a:t>Insert sub-title here at 24pt, min 20pt</a:t>
            </a:r>
          </a:p>
        </p:txBody>
      </p:sp>
      <p:sp>
        <p:nvSpPr>
          <p:cNvPr id="13" name="Content Placeholder 7"/>
          <p:cNvSpPr>
            <a:spLocks noGrp="1"/>
          </p:cNvSpPr>
          <p:nvPr>
            <p:ph sz="quarter" idx="11" hasCustomPrompt="1"/>
          </p:nvPr>
        </p:nvSpPr>
        <p:spPr>
          <a:xfrm>
            <a:off x="355649"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4" name="Content Placeholder 7"/>
          <p:cNvSpPr>
            <a:spLocks noGrp="1"/>
          </p:cNvSpPr>
          <p:nvPr>
            <p:ph sz="quarter" idx="17" hasCustomPrompt="1"/>
          </p:nvPr>
        </p:nvSpPr>
        <p:spPr>
          <a:xfrm>
            <a:off x="6239348" y="1774415"/>
            <a:ext cx="264634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6" name="Content Placeholder 2"/>
          <p:cNvSpPr>
            <a:spLocks noGrp="1"/>
          </p:cNvSpPr>
          <p:nvPr>
            <p:ph sz="quarter" idx="18" hasCustomPrompt="1"/>
          </p:nvPr>
        </p:nvSpPr>
        <p:spPr>
          <a:xfrm>
            <a:off x="3297499"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8" name="Content Placeholder 4"/>
          <p:cNvSpPr>
            <a:spLocks noGrp="1"/>
          </p:cNvSpPr>
          <p:nvPr>
            <p:ph sz="quarter" idx="19" hasCustomPrompt="1"/>
          </p:nvPr>
        </p:nvSpPr>
        <p:spPr>
          <a:xfrm>
            <a:off x="9181198" y="1774415"/>
            <a:ext cx="2646344"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 aut aute nonestr</a:t>
            </a:r>
          </a:p>
        </p:txBody>
      </p:sp>
      <p:sp>
        <p:nvSpPr>
          <p:cNvPr id="19"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37340458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5Columns_IBlue">
    <p:bg>
      <p:bgPr>
        <a:solidFill>
          <a:schemeClr val="accent4"/>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649"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8" name="Content Placeholder 17"/>
          <p:cNvSpPr>
            <a:spLocks noGrp="1"/>
          </p:cNvSpPr>
          <p:nvPr>
            <p:ph sz="quarter" idx="25" hasCustomPrompt="1"/>
          </p:nvPr>
        </p:nvSpPr>
        <p:spPr>
          <a:xfrm>
            <a:off x="2708470"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1" name="Content Placeholder 20"/>
          <p:cNvSpPr>
            <a:spLocks noGrp="1"/>
          </p:cNvSpPr>
          <p:nvPr>
            <p:ph sz="quarter" idx="26" hasCustomPrompt="1"/>
          </p:nvPr>
        </p:nvSpPr>
        <p:spPr>
          <a:xfrm>
            <a:off x="5061293"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3" name="Content Placeholder 22"/>
          <p:cNvSpPr>
            <a:spLocks noGrp="1"/>
          </p:cNvSpPr>
          <p:nvPr>
            <p:ph sz="quarter" idx="27" hasCustomPrompt="1"/>
          </p:nvPr>
        </p:nvSpPr>
        <p:spPr>
          <a:xfrm>
            <a:off x="7414115"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5" name="Content Placeholder 24"/>
          <p:cNvSpPr>
            <a:spLocks noGrp="1"/>
          </p:cNvSpPr>
          <p:nvPr>
            <p:ph sz="quarter" idx="28" hasCustomPrompt="1"/>
          </p:nvPr>
        </p:nvSpPr>
        <p:spPr>
          <a:xfrm>
            <a:off x="9766937"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3"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6"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7"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9"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6">
                    <a:lumMod val="40000"/>
                    <a:lumOff val="60000"/>
                  </a:schemeClr>
                </a:solidFill>
              </a:defRPr>
            </a:lvl1pPr>
          </a:lstStyle>
          <a:p>
            <a:r>
              <a:rPr lang="en-US"/>
              <a:t>Insert sub-title here at 24pt, min 20pt</a:t>
            </a:r>
          </a:p>
        </p:txBody>
      </p:sp>
      <p:sp>
        <p:nvSpPr>
          <p:cNvPr id="14"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92735851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7_5Columns_White_APinkSub">
    <p:bg>
      <p:bgPr>
        <a:solidFill>
          <a:schemeClr val="bg1"/>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649" y="1774415"/>
            <a:ext cx="2063070"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8" name="Content Placeholder 17"/>
          <p:cNvSpPr>
            <a:spLocks noGrp="1"/>
          </p:cNvSpPr>
          <p:nvPr>
            <p:ph sz="quarter" idx="25" hasCustomPrompt="1"/>
          </p:nvPr>
        </p:nvSpPr>
        <p:spPr>
          <a:xfrm>
            <a:off x="2707854" y="1774415"/>
            <a:ext cx="2063070"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1" name="Content Placeholder 20"/>
          <p:cNvSpPr>
            <a:spLocks noGrp="1"/>
          </p:cNvSpPr>
          <p:nvPr>
            <p:ph sz="quarter" idx="26" hasCustomPrompt="1"/>
          </p:nvPr>
        </p:nvSpPr>
        <p:spPr>
          <a:xfrm>
            <a:off x="5060060" y="1774415"/>
            <a:ext cx="2063070"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3" name="Content Placeholder 22"/>
          <p:cNvSpPr>
            <a:spLocks noGrp="1"/>
          </p:cNvSpPr>
          <p:nvPr>
            <p:ph sz="quarter" idx="27" hasCustomPrompt="1"/>
          </p:nvPr>
        </p:nvSpPr>
        <p:spPr>
          <a:xfrm>
            <a:off x="7412267" y="1774415"/>
            <a:ext cx="2063070"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5" name="Content Placeholder 24"/>
          <p:cNvSpPr>
            <a:spLocks noGrp="1"/>
          </p:cNvSpPr>
          <p:nvPr>
            <p:ph sz="quarter" idx="28" hasCustomPrompt="1"/>
          </p:nvPr>
        </p:nvSpPr>
        <p:spPr>
          <a:xfrm>
            <a:off x="9764474" y="1774415"/>
            <a:ext cx="2063070"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7"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9"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6"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20"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1"/>
                </a:solidFill>
              </a:defRPr>
            </a:lvl1pPr>
          </a:lstStyle>
          <a:p>
            <a:r>
              <a:rPr lang="en-US"/>
              <a:t>Insert sub-title here at 24pt, min 20pt</a:t>
            </a:r>
          </a:p>
        </p:txBody>
      </p:sp>
      <p:sp>
        <p:nvSpPr>
          <p:cNvPr id="12"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147833858"/>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5Columns_White_SBlueSub">
    <p:bg>
      <p:bgPr>
        <a:solidFill>
          <a:schemeClr val="bg1"/>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649" y="1774415"/>
            <a:ext cx="2063070"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8" name="Content Placeholder 17"/>
          <p:cNvSpPr>
            <a:spLocks noGrp="1"/>
          </p:cNvSpPr>
          <p:nvPr>
            <p:ph sz="quarter" idx="25" hasCustomPrompt="1"/>
          </p:nvPr>
        </p:nvSpPr>
        <p:spPr>
          <a:xfrm>
            <a:off x="2707854" y="1774415"/>
            <a:ext cx="2063070"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1" name="Content Placeholder 20"/>
          <p:cNvSpPr>
            <a:spLocks noGrp="1"/>
          </p:cNvSpPr>
          <p:nvPr>
            <p:ph sz="quarter" idx="26" hasCustomPrompt="1"/>
          </p:nvPr>
        </p:nvSpPr>
        <p:spPr>
          <a:xfrm>
            <a:off x="5060060" y="1774415"/>
            <a:ext cx="2063070"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3" name="Content Placeholder 22"/>
          <p:cNvSpPr>
            <a:spLocks noGrp="1"/>
          </p:cNvSpPr>
          <p:nvPr>
            <p:ph sz="quarter" idx="27" hasCustomPrompt="1"/>
          </p:nvPr>
        </p:nvSpPr>
        <p:spPr>
          <a:xfrm>
            <a:off x="7412267" y="1774415"/>
            <a:ext cx="2063070"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5" name="Content Placeholder 24"/>
          <p:cNvSpPr>
            <a:spLocks noGrp="1"/>
          </p:cNvSpPr>
          <p:nvPr>
            <p:ph sz="quarter" idx="28" hasCustomPrompt="1"/>
          </p:nvPr>
        </p:nvSpPr>
        <p:spPr>
          <a:xfrm>
            <a:off x="9764474" y="1774415"/>
            <a:ext cx="2063070"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7"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9"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6"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20"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5"/>
                </a:solidFill>
              </a:defRPr>
            </a:lvl1pPr>
          </a:lstStyle>
          <a:p>
            <a:r>
              <a:rPr lang="en-US"/>
              <a:t>Insert sub-title here at 24pt, min 20pt</a:t>
            </a:r>
          </a:p>
        </p:txBody>
      </p:sp>
      <p:sp>
        <p:nvSpPr>
          <p:cNvPr id="12"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943644157"/>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5Columns_SBlue">
    <p:bg>
      <p:bgPr>
        <a:solidFill>
          <a:schemeClr val="accent5"/>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649"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8" name="Content Placeholder 17"/>
          <p:cNvSpPr>
            <a:spLocks noGrp="1"/>
          </p:cNvSpPr>
          <p:nvPr>
            <p:ph sz="quarter" idx="25" hasCustomPrompt="1"/>
          </p:nvPr>
        </p:nvSpPr>
        <p:spPr>
          <a:xfrm>
            <a:off x="2708470"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1" name="Content Placeholder 20"/>
          <p:cNvSpPr>
            <a:spLocks noGrp="1"/>
          </p:cNvSpPr>
          <p:nvPr>
            <p:ph sz="quarter" idx="26" hasCustomPrompt="1"/>
          </p:nvPr>
        </p:nvSpPr>
        <p:spPr>
          <a:xfrm>
            <a:off x="5061293"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3" name="Content Placeholder 22"/>
          <p:cNvSpPr>
            <a:spLocks noGrp="1"/>
          </p:cNvSpPr>
          <p:nvPr>
            <p:ph sz="quarter" idx="27" hasCustomPrompt="1"/>
          </p:nvPr>
        </p:nvSpPr>
        <p:spPr>
          <a:xfrm>
            <a:off x="7414115"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5" name="Content Placeholder 24"/>
          <p:cNvSpPr>
            <a:spLocks noGrp="1"/>
          </p:cNvSpPr>
          <p:nvPr>
            <p:ph sz="quarter" idx="28" hasCustomPrompt="1"/>
          </p:nvPr>
        </p:nvSpPr>
        <p:spPr>
          <a:xfrm>
            <a:off x="9766937"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3"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6"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7"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9"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14"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536601836"/>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_5Columns_APink">
    <p:bg>
      <p:bgPr>
        <a:solidFill>
          <a:schemeClr val="accent1"/>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649"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8" name="Content Placeholder 17"/>
          <p:cNvSpPr>
            <a:spLocks noGrp="1"/>
          </p:cNvSpPr>
          <p:nvPr>
            <p:ph sz="quarter" idx="25" hasCustomPrompt="1"/>
          </p:nvPr>
        </p:nvSpPr>
        <p:spPr>
          <a:xfrm>
            <a:off x="2708470"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1" name="Content Placeholder 20"/>
          <p:cNvSpPr>
            <a:spLocks noGrp="1"/>
          </p:cNvSpPr>
          <p:nvPr>
            <p:ph sz="quarter" idx="26" hasCustomPrompt="1"/>
          </p:nvPr>
        </p:nvSpPr>
        <p:spPr>
          <a:xfrm>
            <a:off x="5061293"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3" name="Content Placeholder 22"/>
          <p:cNvSpPr>
            <a:spLocks noGrp="1"/>
          </p:cNvSpPr>
          <p:nvPr>
            <p:ph sz="quarter" idx="27" hasCustomPrompt="1"/>
          </p:nvPr>
        </p:nvSpPr>
        <p:spPr>
          <a:xfrm>
            <a:off x="7414115"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5" name="Content Placeholder 24"/>
          <p:cNvSpPr>
            <a:spLocks noGrp="1"/>
          </p:cNvSpPr>
          <p:nvPr>
            <p:ph sz="quarter" idx="28" hasCustomPrompt="1"/>
          </p:nvPr>
        </p:nvSpPr>
        <p:spPr>
          <a:xfrm>
            <a:off x="9766937"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3"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6"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7"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9"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a:t>Insert sub-title here at 24pt, min 20pt</a:t>
            </a:r>
          </a:p>
        </p:txBody>
      </p:sp>
      <p:sp>
        <p:nvSpPr>
          <p:cNvPr id="14"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970526158"/>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5Columns_CRed">
    <p:bg>
      <p:bgPr>
        <a:solidFill>
          <a:schemeClr val="tx2"/>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649"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8" name="Content Placeholder 17"/>
          <p:cNvSpPr>
            <a:spLocks noGrp="1"/>
          </p:cNvSpPr>
          <p:nvPr>
            <p:ph sz="quarter" idx="25" hasCustomPrompt="1"/>
          </p:nvPr>
        </p:nvSpPr>
        <p:spPr>
          <a:xfrm>
            <a:off x="2708470"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1" name="Content Placeholder 20"/>
          <p:cNvSpPr>
            <a:spLocks noGrp="1"/>
          </p:cNvSpPr>
          <p:nvPr>
            <p:ph sz="quarter" idx="26" hasCustomPrompt="1"/>
          </p:nvPr>
        </p:nvSpPr>
        <p:spPr>
          <a:xfrm>
            <a:off x="5061293"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3" name="Content Placeholder 22"/>
          <p:cNvSpPr>
            <a:spLocks noGrp="1"/>
          </p:cNvSpPr>
          <p:nvPr>
            <p:ph sz="quarter" idx="27" hasCustomPrompt="1"/>
          </p:nvPr>
        </p:nvSpPr>
        <p:spPr>
          <a:xfrm>
            <a:off x="7414115"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25" name="Content Placeholder 24"/>
          <p:cNvSpPr>
            <a:spLocks noGrp="1"/>
          </p:cNvSpPr>
          <p:nvPr>
            <p:ph sz="quarter" idx="28" hasCustomPrompt="1"/>
          </p:nvPr>
        </p:nvSpPr>
        <p:spPr>
          <a:xfrm>
            <a:off x="9766937" y="1774415"/>
            <a:ext cx="2063070"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a:t>Minimum font size 14pt and line spacing of at least Multiple 1.1</a:t>
            </a:r>
          </a:p>
          <a:p>
            <a:pPr lvl="1"/>
            <a:r>
              <a:rPr lang="pt-BR"/>
              <a:t>Apita imentemqui te sunte cuptia sam cus dem qui deni incitatet nonsend?</a:t>
            </a:r>
          </a:p>
          <a:p>
            <a:pPr lvl="2"/>
            <a:r>
              <a:rPr lang="pt-BR"/>
              <a:t>Nimi, qui restis sinihilla verum quatis estrum</a:t>
            </a:r>
          </a:p>
        </p:txBody>
      </p:sp>
      <p:sp>
        <p:nvSpPr>
          <p:cNvPr id="13" name="Footer Placeholder 2"/>
          <p:cNvSpPr>
            <a:spLocks noGrp="1"/>
          </p:cNvSpPr>
          <p:nvPr>
            <p:ph type="ftr" sz="quarter" idx="31"/>
          </p:nvPr>
        </p:nvSpPr>
        <p:spPr>
          <a:xfrm>
            <a:off x="7493846" y="6537399"/>
            <a:ext cx="4140877" cy="161962"/>
          </a:xfrm>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16" name="Slide Number Placeholder 3"/>
          <p:cNvSpPr>
            <a:spLocks noGrp="1"/>
          </p:cNvSpPr>
          <p:nvPr>
            <p:ph type="sldNum" sz="quarter" idx="32"/>
          </p:nvPr>
        </p:nvSpPr>
        <p:spPr>
          <a:xfrm flipH="1">
            <a:off x="11613975" y="6537400"/>
            <a:ext cx="216028" cy="161888"/>
          </a:xfrm>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7"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9"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a:t>Insert sub-title here at 24pt, min 20pt</a:t>
            </a:r>
          </a:p>
        </p:txBody>
      </p:sp>
      <p:sp>
        <p:nvSpPr>
          <p:cNvPr id="14"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729917836"/>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Title&amp;Subtitle_IBlu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663665914"/>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80908" name="think-cell スライド" r:id="rId5" imgW="498" imgH="499" progId="TCLayout.ActiveDocument.1">
                  <p:embed/>
                </p:oleObj>
              </mc:Choice>
              <mc:Fallback>
                <p:oleObj name="think-cell スライド" r:id="rId5" imgW="498" imgH="499" progId="TCLayout.ActiveDocument.1">
                  <p:embed/>
                  <p:pic>
                    <p:nvPicPr>
                      <p:cNvPr id="2" name="Object 1"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A61E8AFA-F237-494B-B84E-B16B39A0BFC0}"/>
              </a:ext>
            </a:extLst>
          </p:cNvPr>
          <p:cNvSpPr/>
          <p:nvPr userDrawn="1">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9"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0"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6">
                    <a:lumMod val="40000"/>
                    <a:lumOff val="60000"/>
                  </a:schemeClr>
                </a:solidFill>
              </a:defRPr>
            </a:lvl1pPr>
          </a:lstStyle>
          <a:p>
            <a:r>
              <a:rPr lang="en-US"/>
              <a:t>Insert sub-title here at 24pt, min 20pt</a:t>
            </a: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4097487743"/>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8_Title&amp;Subtitle_White_APinkSub">
    <p:bg>
      <p:bgPr>
        <a:solidFill>
          <a:schemeClr val="bg1"/>
        </a:solidFill>
        <a:effectLst/>
      </p:bgPr>
    </p:bg>
    <p:spTree>
      <p:nvGrpSpPr>
        <p:cNvPr id="1" name=""/>
        <p:cNvGrpSpPr/>
        <p:nvPr/>
      </p:nvGrpSpPr>
      <p:grpSpPr>
        <a:xfrm>
          <a:off x="0" y="0"/>
          <a:ext cx="0" cy="0"/>
          <a:chOff x="0" y="0"/>
          <a:chExt cx="0" cy="0"/>
        </a:xfrm>
      </p:grpSpPr>
      <p:sp>
        <p:nvSpPr>
          <p:cNvPr id="11"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2"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9"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0"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1"/>
                </a:solidFill>
              </a:defRPr>
            </a:lvl1pPr>
          </a:lstStyle>
          <a:p>
            <a:r>
              <a:rPr lang="en-US"/>
              <a:t>Insert sub-title here at 24pt, min 20pt</a:t>
            </a:r>
          </a:p>
        </p:txBody>
      </p:sp>
      <p:sp>
        <p:nvSpPr>
          <p:cNvPr id="7"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473356735"/>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_Title&amp;Subtitle_White_SBlueSub">
    <p:bg>
      <p:bgPr>
        <a:solidFill>
          <a:schemeClr val="bg1"/>
        </a:solidFill>
        <a:effectLst/>
      </p:bgPr>
    </p:bg>
    <p:spTree>
      <p:nvGrpSpPr>
        <p:cNvPr id="1" name=""/>
        <p:cNvGrpSpPr/>
        <p:nvPr/>
      </p:nvGrpSpPr>
      <p:grpSpPr>
        <a:xfrm>
          <a:off x="0" y="0"/>
          <a:ext cx="0" cy="0"/>
          <a:chOff x="0" y="0"/>
          <a:chExt cx="0" cy="0"/>
        </a:xfrm>
      </p:grpSpPr>
      <p:sp>
        <p:nvSpPr>
          <p:cNvPr id="11"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2"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9"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0" name="Text Placeholder 4"/>
          <p:cNvSpPr>
            <a:spLocks noGrp="1"/>
          </p:cNvSpPr>
          <p:nvPr>
            <p:ph type="body" sz="quarter" idx="12" hasCustomPrompt="1"/>
          </p:nvPr>
        </p:nvSpPr>
        <p:spPr>
          <a:xfrm>
            <a:off x="355649" y="1098295"/>
            <a:ext cx="11471893" cy="407894"/>
          </a:xfrm>
        </p:spPr>
        <p:txBody>
          <a:bodyPr/>
          <a:lstStyle>
            <a:lvl1pPr algn="ctr">
              <a:lnSpc>
                <a:spcPct val="100000"/>
              </a:lnSpc>
              <a:spcBef>
                <a:spcPts val="0"/>
              </a:spcBef>
              <a:defRPr sz="2400">
                <a:solidFill>
                  <a:schemeClr val="accent5"/>
                </a:solidFill>
              </a:defRPr>
            </a:lvl1pPr>
          </a:lstStyle>
          <a:p>
            <a:r>
              <a:rPr lang="en-US"/>
              <a:t>Insert sub-title here at 24pt, min 20pt</a:t>
            </a:r>
          </a:p>
        </p:txBody>
      </p:sp>
      <p:sp>
        <p:nvSpPr>
          <p:cNvPr id="7"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99983289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_Chrome Yellow">
    <p:bg bwMode="auto">
      <p:bgPr>
        <a:solidFill>
          <a:schemeClr val="accent2"/>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ext uri="{D42A27DB-BD31-4B8C-83A1-F6EECF244321}">
                <p14:modId xmlns:p14="http://schemas.microsoft.com/office/powerpoint/2010/main" val="31522566"/>
              </p:ext>
            </p:extLst>
          </p:nvPr>
        </p:nvGraphicFramePr>
        <p:xfrm>
          <a:off x="0" y="2"/>
          <a:ext cx="211612" cy="158751"/>
        </p:xfrm>
        <a:graphic>
          <a:graphicData uri="http://schemas.openxmlformats.org/presentationml/2006/ole">
            <mc:AlternateContent xmlns:mc="http://schemas.openxmlformats.org/markup-compatibility/2006">
              <mc:Choice xmlns:v="urn:schemas-microsoft-com:vml" Requires="v">
                <p:oleObj spid="_x0000_s9228" name="think-cell スライド" r:id="rId5" imgW="0" imgH="0" progId="TCLayout.ActiveDocument.1">
                  <p:embed/>
                </p:oleObj>
              </mc:Choice>
              <mc:Fallback>
                <p:oleObj name="think-cell スライド" r:id="rId5" imgW="0" imgH="0" progId="TCLayout.ActiveDocument.1">
                  <p:embed/>
                  <p:pic>
                    <p:nvPicPr>
                      <p:cNvPr id="14" name="Objekt 1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2"/>
                        <a:ext cx="211612"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正方形/長方形 1" hidden="1">
            <a:extLst>
              <a:ext uri="{FF2B5EF4-FFF2-40B4-BE49-F238E27FC236}">
                <a16:creationId xmlns:a16="http://schemas.microsoft.com/office/drawing/2014/main" id="{F21A35E2-AEB2-46A5-B118-2160BAA5E252}"/>
              </a:ext>
            </a:extLst>
          </p:cNvPr>
          <p:cNvSpPr/>
          <p:nvPr userDrawn="1">
            <p:custDataLst>
              <p:tags r:id="rId3"/>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ja-JP" sz="4800" b="1" i="0" u="none" strike="noStrike" kern="0" cap="none" spc="0" normalizeH="0" baseline="0" noProof="0" err="1">
              <a:ln>
                <a:noFill/>
              </a:ln>
              <a:solidFill>
                <a:sysClr val="windowText" lastClr="000000"/>
              </a:solidFill>
              <a:effectLst/>
              <a:uLnTx/>
              <a:uFillTx/>
              <a:latin typeface="Arial" pitchFamily="34" charset="0"/>
              <a:ea typeface="+mj-ea"/>
              <a:cs typeface="+mj-cs"/>
              <a:sym typeface="Arial" panose="020B0604020202020204" pitchFamily="34" charset="0"/>
            </a:endParaRPr>
          </a:p>
        </p:txBody>
      </p:sp>
      <p:sp>
        <p:nvSpPr>
          <p:cNvPr id="18" name="Titel 17"/>
          <p:cNvSpPr>
            <a:spLocks noGrp="1"/>
          </p:cNvSpPr>
          <p:nvPr>
            <p:ph type="title"/>
          </p:nvPr>
        </p:nvSpPr>
        <p:spPr>
          <a:xfrm>
            <a:off x="624259" y="1443039"/>
            <a:ext cx="10940317" cy="1323975"/>
          </a:xfrm>
        </p:spPr>
        <p:txBody>
          <a:bodyPr wrap="square" lIns="0" tIns="0" rIns="0" bIns="95983" anchor="t" anchorCtr="0">
            <a:noAutofit/>
          </a:bodyPr>
          <a:lstStyle>
            <a:lvl1pPr marL="0" indent="0" algn="l" rtl="0" eaLnBrk="1" fontAlgn="base" hangingPunct="1">
              <a:lnSpc>
                <a:spcPct val="100000"/>
              </a:lnSpc>
              <a:spcBef>
                <a:spcPts val="1066"/>
              </a:spcBef>
              <a:spcAft>
                <a:spcPct val="0"/>
              </a:spcAft>
              <a:buNone/>
              <a:defRPr sz="4800" b="1" i="0">
                <a:solidFill>
                  <a:schemeClr val="tx1"/>
                </a:solidFill>
                <a:latin typeface="Arial"/>
              </a:defRPr>
            </a:lvl1pPr>
          </a:lstStyle>
          <a:p>
            <a:r>
              <a:rPr lang="en-US" noProof="0"/>
              <a:t>Click to edit Master title style</a:t>
            </a:r>
          </a:p>
        </p:txBody>
      </p:sp>
      <p:sp>
        <p:nvSpPr>
          <p:cNvPr id="7" name="AMC_Footer"/>
          <p:cNvSpPr txBox="1">
            <a:spLocks/>
          </p:cNvSpPr>
          <p:nvPr userDrawn="1"/>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defTabSz="1218987">
              <a:defRPr/>
            </a:pPr>
            <a:r>
              <a:rPr lang="en-ZA" sz="900">
                <a:solidFill>
                  <a:srgbClr val="666666"/>
                </a:solidFill>
                <a:latin typeface="Arial"/>
                <a:cs typeface="Arial" pitchFamily="34" charset="0"/>
              </a:rPr>
              <a:t>Copyright © 2017 Accenture. All rights reserved. </a:t>
            </a:r>
            <a:endParaRPr lang="en-US" sz="900">
              <a:solidFill>
                <a:srgbClr val="666666"/>
              </a:solidFill>
              <a:latin typeface="Arial"/>
              <a:cs typeface="Arial" pitchFamily="34" charset="0"/>
            </a:endParaRPr>
          </a:p>
        </p:txBody>
      </p:sp>
      <p:sp>
        <p:nvSpPr>
          <p:cNvPr id="8" name="Inhaltsplatzhalter 13"/>
          <p:cNvSpPr txBox="1">
            <a:spLocks/>
          </p:cNvSpPr>
          <p:nvPr userDrawn="1"/>
        </p:nvSpPr>
        <p:spPr>
          <a:xfrm>
            <a:off x="11106709" y="6508170"/>
            <a:ext cx="452625"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lgn="r" defTabSz="1218987">
              <a:defRPr/>
            </a:pPr>
            <a:fld id="{EB578BD5-E3A8-4354-91BC-79CE4598B8D1}" type="slidenum">
              <a:rPr lang="en-US" sz="900" smtClean="0">
                <a:solidFill>
                  <a:srgbClr val="666666"/>
                </a:solidFill>
                <a:latin typeface="Arial"/>
                <a:cs typeface="Arial" pitchFamily="34" charset="0"/>
              </a:rPr>
              <a:pPr algn="r" defTabSz="1218987">
                <a:defRPr/>
              </a:pPr>
              <a:t>‹#›</a:t>
            </a:fld>
            <a:endParaRPr lang="en-US" sz="900">
              <a:solidFill>
                <a:srgbClr val="666666"/>
              </a:solidFill>
              <a:latin typeface="Arial"/>
              <a:cs typeface="Arial" pitchFamily="34" charset="0"/>
            </a:endParaRPr>
          </a:p>
        </p:txBody>
      </p:sp>
    </p:spTree>
    <p:extLst>
      <p:ext uri="{BB962C8B-B14F-4D97-AF65-F5344CB8AC3E}">
        <p14:creationId xmlns:p14="http://schemas.microsoft.com/office/powerpoint/2010/main" val="5129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_Title&amp;Subtitle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9"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0"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a:t>Insert sub-title here at 24pt, min 20pt</a:t>
            </a: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353130404"/>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_Title&amp;Subtitle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9"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0"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a:t>Insert sub-title here at 24pt, min 20pt</a:t>
            </a: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675931734"/>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Title&amp;Subtitle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9"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0" name="Text Placeholder 4"/>
          <p:cNvSpPr>
            <a:spLocks noGrp="1"/>
          </p:cNvSpPr>
          <p:nvPr>
            <p:ph type="body" sz="quarter" idx="12" hasCustomPrompt="1"/>
          </p:nvPr>
        </p:nvSpPr>
        <p:spPr>
          <a:xfrm>
            <a:off x="355649" y="1098298"/>
            <a:ext cx="11471893"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a:t>Insert sub-title here at 24pt, min 20pt</a:t>
            </a: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72938744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9_Title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9"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79319289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9_Title_White">
    <p:bg>
      <p:bgPr>
        <a:solidFill>
          <a:schemeClr val="bg1"/>
        </a:solidFill>
        <a:effectLst/>
      </p:bgPr>
    </p:bg>
    <p:spTree>
      <p:nvGrpSpPr>
        <p:cNvPr id="1" name=""/>
        <p:cNvGrpSpPr/>
        <p:nvPr/>
      </p:nvGrpSpPr>
      <p:grpSpPr>
        <a:xfrm>
          <a:off x="0" y="0"/>
          <a:ext cx="0" cy="0"/>
          <a:chOff x="0" y="0"/>
          <a:chExt cx="0" cy="0"/>
        </a:xfrm>
      </p:grpSpPr>
      <p:sp>
        <p:nvSpPr>
          <p:cNvPr id="6"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7"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0"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8"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278791894"/>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9_Title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9"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429281328"/>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9_Title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8"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951596077"/>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_Title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8"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926736357"/>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_Blank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1532767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0_Blank_White">
    <p:bg>
      <p:bgPr>
        <a:solidFill>
          <a:schemeClr val="bg1"/>
        </a:solidFill>
        <a:effectLst/>
      </p:bgPr>
    </p:bg>
    <p:spTree>
      <p:nvGrpSpPr>
        <p:cNvPr id="1" name=""/>
        <p:cNvGrpSpPr/>
        <p:nvPr/>
      </p:nvGrpSpPr>
      <p:grpSpPr>
        <a:xfrm>
          <a:off x="0" y="0"/>
          <a:ext cx="0" cy="0"/>
          <a:chOff x="0" y="0"/>
          <a:chExt cx="0" cy="0"/>
        </a:xfrm>
      </p:grpSpPr>
      <p:sp>
        <p:nvSpPr>
          <p:cNvPr id="6"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8"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827536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_Sky Blue">
    <p:bg bwMode="auto">
      <p:bgPr>
        <a:solidFill>
          <a:schemeClr val="accent1"/>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ext uri="{D42A27DB-BD31-4B8C-83A1-F6EECF244321}">
                <p14:modId xmlns:p14="http://schemas.microsoft.com/office/powerpoint/2010/main" val="1554585707"/>
              </p:ext>
            </p:extLst>
          </p:nvPr>
        </p:nvGraphicFramePr>
        <p:xfrm>
          <a:off x="0" y="2"/>
          <a:ext cx="211612" cy="158751"/>
        </p:xfrm>
        <a:graphic>
          <a:graphicData uri="http://schemas.openxmlformats.org/presentationml/2006/ole">
            <mc:AlternateContent xmlns:mc="http://schemas.openxmlformats.org/markup-compatibility/2006">
              <mc:Choice xmlns:v="urn:schemas-microsoft-com:vml" Requires="v">
                <p:oleObj spid="_x0000_s10252" name="think-cell スライド" r:id="rId5" imgW="0" imgH="0" progId="TCLayout.ActiveDocument.1">
                  <p:embed/>
                </p:oleObj>
              </mc:Choice>
              <mc:Fallback>
                <p:oleObj name="think-cell スライド" r:id="rId5" imgW="0" imgH="0" progId="TCLayout.ActiveDocument.1">
                  <p:embed/>
                  <p:pic>
                    <p:nvPicPr>
                      <p:cNvPr id="14" name="Objekt 1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2"/>
                        <a:ext cx="211612"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正方形/長方形 1" hidden="1">
            <a:extLst>
              <a:ext uri="{FF2B5EF4-FFF2-40B4-BE49-F238E27FC236}">
                <a16:creationId xmlns:a16="http://schemas.microsoft.com/office/drawing/2014/main" id="{1563FF4D-4599-4572-B49F-5F9E978479C6}"/>
              </a:ext>
            </a:extLst>
          </p:cNvPr>
          <p:cNvSpPr/>
          <p:nvPr userDrawn="1">
            <p:custDataLst>
              <p:tags r:id="rId3"/>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ja-JP" sz="4800" b="1" i="0" u="none" strike="noStrike" kern="0" cap="none" spc="0" normalizeH="0" baseline="0" noProof="0" err="1">
              <a:ln>
                <a:noFill/>
              </a:ln>
              <a:solidFill>
                <a:sysClr val="windowText" lastClr="000000"/>
              </a:solidFill>
              <a:effectLst/>
              <a:uLnTx/>
              <a:uFillTx/>
              <a:latin typeface="Arial" pitchFamily="34" charset="0"/>
              <a:ea typeface="+mj-ea"/>
              <a:cs typeface="+mj-cs"/>
              <a:sym typeface="Arial" panose="020B0604020202020204" pitchFamily="34" charset="0"/>
            </a:endParaRPr>
          </a:p>
        </p:txBody>
      </p:sp>
      <p:sp>
        <p:nvSpPr>
          <p:cNvPr id="18" name="Titel 17"/>
          <p:cNvSpPr>
            <a:spLocks noGrp="1"/>
          </p:cNvSpPr>
          <p:nvPr>
            <p:ph type="title"/>
          </p:nvPr>
        </p:nvSpPr>
        <p:spPr>
          <a:xfrm>
            <a:off x="624259" y="1443039"/>
            <a:ext cx="10940317" cy="1323975"/>
          </a:xfrm>
        </p:spPr>
        <p:txBody>
          <a:bodyPr wrap="square" lIns="0" tIns="0" rIns="0" bIns="95983" anchor="t" anchorCtr="0">
            <a:noAutofit/>
          </a:bodyPr>
          <a:lstStyle>
            <a:lvl1pPr marL="0" indent="0" algn="l" rtl="0" eaLnBrk="1" fontAlgn="base" hangingPunct="1">
              <a:lnSpc>
                <a:spcPct val="100000"/>
              </a:lnSpc>
              <a:spcBef>
                <a:spcPts val="1066"/>
              </a:spcBef>
              <a:spcAft>
                <a:spcPct val="0"/>
              </a:spcAft>
              <a:buNone/>
              <a:defRPr sz="4800" b="1" i="0">
                <a:solidFill>
                  <a:srgbClr val="FFB500"/>
                </a:solidFill>
                <a:latin typeface="Arial"/>
              </a:defRPr>
            </a:lvl1pPr>
          </a:lstStyle>
          <a:p>
            <a:r>
              <a:rPr lang="en-US" noProof="0"/>
              <a:t>Click to edit Master title style</a:t>
            </a:r>
          </a:p>
        </p:txBody>
      </p:sp>
      <p:sp>
        <p:nvSpPr>
          <p:cNvPr id="6" name="AMC_Footer"/>
          <p:cNvSpPr txBox="1">
            <a:spLocks/>
          </p:cNvSpPr>
          <p:nvPr userDrawn="1"/>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defTabSz="1218987">
              <a:defRPr/>
            </a:pPr>
            <a:r>
              <a:rPr lang="en-ZA" sz="900">
                <a:solidFill>
                  <a:srgbClr val="FFFFFF"/>
                </a:solidFill>
                <a:latin typeface="Arial"/>
                <a:cs typeface="Arial" pitchFamily="34" charset="0"/>
              </a:rPr>
              <a:t>Copyright © 2017 Accenture. All rights reserved. </a:t>
            </a:r>
            <a:endParaRPr lang="en-US" sz="900">
              <a:solidFill>
                <a:srgbClr val="FFFFFF"/>
              </a:solidFill>
              <a:latin typeface="Arial"/>
              <a:cs typeface="Arial" pitchFamily="34" charset="0"/>
            </a:endParaRPr>
          </a:p>
        </p:txBody>
      </p:sp>
      <p:sp>
        <p:nvSpPr>
          <p:cNvPr id="9" name="Inhaltsplatzhalter 13"/>
          <p:cNvSpPr txBox="1">
            <a:spLocks/>
          </p:cNvSpPr>
          <p:nvPr userDrawn="1"/>
        </p:nvSpPr>
        <p:spPr>
          <a:xfrm>
            <a:off x="11106709" y="6508170"/>
            <a:ext cx="452625"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lgn="r" defTabSz="1218987">
              <a:defRPr/>
            </a:pPr>
            <a:fld id="{EB578BD5-E3A8-4354-91BC-79CE4598B8D1}" type="slidenum">
              <a:rPr lang="en-US" sz="900" smtClean="0">
                <a:solidFill>
                  <a:srgbClr val="FFFFFF"/>
                </a:solidFill>
                <a:latin typeface="Arial"/>
                <a:cs typeface="Arial" pitchFamily="34" charset="0"/>
              </a:rPr>
              <a:pPr algn="r" defTabSz="1218987">
                <a:defRPr/>
              </a:pPr>
              <a:t>‹#›</a:t>
            </a:fld>
            <a:endParaRPr lang="en-US" sz="900">
              <a:solidFill>
                <a:srgbClr val="FFFFFF"/>
              </a:solidFill>
              <a:latin typeface="Arial"/>
              <a:cs typeface="Arial" pitchFamily="34" charset="0"/>
            </a:endParaRPr>
          </a:p>
        </p:txBody>
      </p:sp>
    </p:spTree>
    <p:extLst>
      <p:ext uri="{BB962C8B-B14F-4D97-AF65-F5344CB8AC3E}">
        <p14:creationId xmlns:p14="http://schemas.microsoft.com/office/powerpoint/2010/main" val="27787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0_Blank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8307475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Blank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8099530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0_Blank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891226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_1Statement_IBlue">
    <p:bg>
      <p:bgPr>
        <a:solidFill>
          <a:schemeClr val="accent4"/>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46" y="3056435"/>
            <a:ext cx="11471094" cy="1895465"/>
          </a:xfrm>
        </p:spPr>
        <p:txBody>
          <a:bodyPr>
            <a:spAutoFit/>
          </a:bodyPr>
          <a:lstStyle>
            <a:lvl1pPr algn="ctr">
              <a:defRPr sz="2799"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Insert sub-title here 28pt, minimum 20pt and in sentence case. </a:t>
            </a:r>
            <a:br>
              <a:rPr lang="en-US"/>
            </a:br>
            <a:r>
              <a:rPr lang="en-US"/>
              <a:t>Pit as et </a:t>
            </a:r>
            <a:r>
              <a:rPr lang="en-US" err="1"/>
              <a:t>eum</a:t>
            </a:r>
            <a:r>
              <a:rPr lang="en-US"/>
              <a:t> </a:t>
            </a:r>
            <a:r>
              <a:rPr lang="en-US" err="1"/>
              <a:t>aliqui</a:t>
            </a:r>
            <a:r>
              <a:rPr lang="en-US"/>
              <a:t> </a:t>
            </a:r>
            <a:r>
              <a:rPr lang="en-US" err="1"/>
              <a:t>ius</a:t>
            </a:r>
            <a:r>
              <a:rPr lang="en-US"/>
              <a:t>, </a:t>
            </a:r>
            <a:r>
              <a:rPr lang="en-US" err="1"/>
              <a:t>ut</a:t>
            </a:r>
            <a:r>
              <a:rPr lang="en-US"/>
              <a:t> que mi, </a:t>
            </a:r>
            <a:r>
              <a:rPr lang="en-US" err="1"/>
              <a:t>consequatiae</a:t>
            </a:r>
            <a:r>
              <a:rPr lang="en-US"/>
              <a:t> </a:t>
            </a:r>
            <a:r>
              <a:rPr lang="en-US" err="1"/>
              <a:t>nim</a:t>
            </a:r>
            <a:r>
              <a:rPr lang="en-US"/>
              <a:t> </a:t>
            </a:r>
            <a:r>
              <a:rPr lang="en-US" err="1"/>
              <a:t>quis</a:t>
            </a:r>
            <a:r>
              <a:rPr lang="en-US"/>
              <a:t> </a:t>
            </a:r>
            <a:r>
              <a:rPr lang="en-US" err="1"/>
              <a:t>sitis</a:t>
            </a:r>
            <a:r>
              <a:rPr lang="en-US"/>
              <a:t> </a:t>
            </a:r>
            <a:r>
              <a:rPr lang="en-US" err="1"/>
              <a:t>apictur</a:t>
            </a:r>
            <a:r>
              <a:rPr lang="en-US"/>
              <a:t>, qui </a:t>
            </a:r>
            <a:r>
              <a:rPr lang="en-US" err="1"/>
              <a:t>dolupti</a:t>
            </a:r>
            <a:r>
              <a:rPr lang="en-US"/>
              <a:t> </a:t>
            </a:r>
            <a:r>
              <a:rPr lang="en-US" err="1"/>
              <a:t>asitatia</a:t>
            </a:r>
            <a:r>
              <a:rPr lang="en-US"/>
              <a:t> </a:t>
            </a:r>
            <a:r>
              <a:rPr lang="en-US" err="1"/>
              <a:t>quia</a:t>
            </a:r>
            <a:r>
              <a:rPr lang="en-US"/>
              <a:t> </a:t>
            </a:r>
            <a:r>
              <a:rPr lang="en-US" err="1"/>
              <a:t>volecusda</a:t>
            </a:r>
            <a:r>
              <a:rPr lang="en-US"/>
              <a:t> </a:t>
            </a:r>
            <a:r>
              <a:rPr lang="en-US" err="1"/>
              <a:t>consequi</a:t>
            </a:r>
            <a:r>
              <a:rPr lang="en-US"/>
              <a:t> cum </a:t>
            </a:r>
            <a:r>
              <a:rPr lang="en-US" err="1"/>
              <a:t>esedit</a:t>
            </a:r>
            <a:r>
              <a:rPr lang="en-US"/>
              <a:t> </a:t>
            </a:r>
            <a:r>
              <a:rPr lang="en-US" err="1"/>
              <a:t>volorrum</a:t>
            </a:r>
            <a:r>
              <a:rPr lang="en-US"/>
              <a:t> </a:t>
            </a:r>
            <a:br>
              <a:rPr lang="en-US"/>
            </a:br>
            <a:r>
              <a:rPr lang="en-US"/>
              <a:t>que ma </a:t>
            </a:r>
            <a:r>
              <a:rPr lang="en-US" err="1"/>
              <a:t>ius</a:t>
            </a:r>
            <a:r>
              <a:rPr lang="en-US"/>
              <a:t> </a:t>
            </a:r>
            <a:r>
              <a:rPr lang="en-US" err="1"/>
              <a:t>sam</a:t>
            </a:r>
            <a:r>
              <a:rPr lang="en-US"/>
              <a:t> </a:t>
            </a:r>
            <a:r>
              <a:rPr lang="en-US" err="1"/>
              <a:t>simollu</a:t>
            </a:r>
            <a:r>
              <a:rPr lang="en-US"/>
              <a:t> </a:t>
            </a:r>
            <a:r>
              <a:rPr lang="en-US" err="1"/>
              <a:t>ptaestia</a:t>
            </a:r>
            <a:r>
              <a:rPr lang="en-US"/>
              <a:t> </a:t>
            </a:r>
            <a:r>
              <a:rPr lang="en-US" err="1"/>
              <a:t>doluptias</a:t>
            </a:r>
            <a:r>
              <a:rPr lang="en-US"/>
              <a:t> </a:t>
            </a:r>
            <a:r>
              <a:rPr lang="en-US" err="1"/>
              <a:t>dios</a:t>
            </a:r>
            <a:r>
              <a:rPr lang="en-US"/>
              <a:t> </a:t>
            </a:r>
            <a:r>
              <a:rPr lang="en-US" err="1"/>
              <a:t>exerro</a:t>
            </a:r>
            <a:r>
              <a:rPr lang="en-US"/>
              <a:t> </a:t>
            </a:r>
            <a:r>
              <a:rPr lang="en-US" err="1"/>
              <a:t>magnat</a:t>
            </a:r>
            <a:r>
              <a:rPr lang="en-US"/>
              <a:t>.</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12160806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1_1Statement_White">
    <p:bg>
      <p:bgPr>
        <a:solidFill>
          <a:schemeClr val="bg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46" y="3056435"/>
            <a:ext cx="11471094" cy="1895465"/>
          </a:xfrm>
        </p:spPr>
        <p:txBody>
          <a:bodyPr>
            <a:spAutoFit/>
          </a:bodyPr>
          <a:lstStyle>
            <a:lvl1pPr algn="ctr">
              <a:defRPr sz="2799"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Insert sub-title here 28pt, minimum 20pt and in sentence case. </a:t>
            </a:r>
            <a:br>
              <a:rPr lang="en-US"/>
            </a:br>
            <a:r>
              <a:rPr lang="en-US"/>
              <a:t>Pit as et </a:t>
            </a:r>
            <a:r>
              <a:rPr lang="en-US" err="1"/>
              <a:t>eum</a:t>
            </a:r>
            <a:r>
              <a:rPr lang="en-US"/>
              <a:t> </a:t>
            </a:r>
            <a:r>
              <a:rPr lang="en-US" err="1"/>
              <a:t>aliqui</a:t>
            </a:r>
            <a:r>
              <a:rPr lang="en-US"/>
              <a:t> </a:t>
            </a:r>
            <a:r>
              <a:rPr lang="en-US" err="1"/>
              <a:t>ius</a:t>
            </a:r>
            <a:r>
              <a:rPr lang="en-US"/>
              <a:t>, </a:t>
            </a:r>
            <a:r>
              <a:rPr lang="en-US" err="1"/>
              <a:t>ut</a:t>
            </a:r>
            <a:r>
              <a:rPr lang="en-US"/>
              <a:t> que mi, </a:t>
            </a:r>
            <a:r>
              <a:rPr lang="en-US" err="1"/>
              <a:t>consequatiae</a:t>
            </a:r>
            <a:r>
              <a:rPr lang="en-US"/>
              <a:t> </a:t>
            </a:r>
            <a:r>
              <a:rPr lang="en-US" err="1"/>
              <a:t>nim</a:t>
            </a:r>
            <a:r>
              <a:rPr lang="en-US"/>
              <a:t> </a:t>
            </a:r>
            <a:r>
              <a:rPr lang="en-US" err="1"/>
              <a:t>quis</a:t>
            </a:r>
            <a:r>
              <a:rPr lang="en-US"/>
              <a:t> </a:t>
            </a:r>
            <a:r>
              <a:rPr lang="en-US" err="1"/>
              <a:t>sitis</a:t>
            </a:r>
            <a:r>
              <a:rPr lang="en-US"/>
              <a:t> </a:t>
            </a:r>
            <a:r>
              <a:rPr lang="en-US" err="1"/>
              <a:t>apictur</a:t>
            </a:r>
            <a:r>
              <a:rPr lang="en-US"/>
              <a:t>, qui </a:t>
            </a:r>
            <a:r>
              <a:rPr lang="en-US" err="1"/>
              <a:t>dolupti</a:t>
            </a:r>
            <a:r>
              <a:rPr lang="en-US"/>
              <a:t> </a:t>
            </a:r>
            <a:r>
              <a:rPr lang="en-US" err="1"/>
              <a:t>asitatia</a:t>
            </a:r>
            <a:r>
              <a:rPr lang="en-US"/>
              <a:t> </a:t>
            </a:r>
            <a:r>
              <a:rPr lang="en-US" err="1"/>
              <a:t>quia</a:t>
            </a:r>
            <a:r>
              <a:rPr lang="en-US"/>
              <a:t> </a:t>
            </a:r>
            <a:r>
              <a:rPr lang="en-US" err="1"/>
              <a:t>volecusda</a:t>
            </a:r>
            <a:r>
              <a:rPr lang="en-US"/>
              <a:t> </a:t>
            </a:r>
            <a:r>
              <a:rPr lang="en-US" err="1"/>
              <a:t>consequi</a:t>
            </a:r>
            <a:r>
              <a:rPr lang="en-US"/>
              <a:t> cum </a:t>
            </a:r>
            <a:r>
              <a:rPr lang="en-US" err="1"/>
              <a:t>esedit</a:t>
            </a:r>
            <a:r>
              <a:rPr lang="en-US"/>
              <a:t> </a:t>
            </a:r>
            <a:r>
              <a:rPr lang="en-US" err="1"/>
              <a:t>volorrum</a:t>
            </a:r>
            <a:r>
              <a:rPr lang="en-US"/>
              <a:t> </a:t>
            </a:r>
            <a:br>
              <a:rPr lang="en-US"/>
            </a:br>
            <a:r>
              <a:rPr lang="en-US"/>
              <a:t>que ma </a:t>
            </a:r>
            <a:r>
              <a:rPr lang="en-US" err="1"/>
              <a:t>ius</a:t>
            </a:r>
            <a:r>
              <a:rPr lang="en-US"/>
              <a:t> </a:t>
            </a:r>
            <a:r>
              <a:rPr lang="en-US" err="1"/>
              <a:t>sam</a:t>
            </a:r>
            <a:r>
              <a:rPr lang="en-US"/>
              <a:t> </a:t>
            </a:r>
            <a:r>
              <a:rPr lang="en-US" err="1"/>
              <a:t>simollu</a:t>
            </a:r>
            <a:r>
              <a:rPr lang="en-US"/>
              <a:t> </a:t>
            </a:r>
            <a:r>
              <a:rPr lang="en-US" err="1"/>
              <a:t>ptaestia</a:t>
            </a:r>
            <a:r>
              <a:rPr lang="en-US"/>
              <a:t> </a:t>
            </a:r>
            <a:r>
              <a:rPr lang="en-US" err="1"/>
              <a:t>doluptias</a:t>
            </a:r>
            <a:r>
              <a:rPr lang="en-US"/>
              <a:t> </a:t>
            </a:r>
            <a:r>
              <a:rPr lang="en-US" err="1"/>
              <a:t>dios</a:t>
            </a:r>
            <a:r>
              <a:rPr lang="en-US"/>
              <a:t> </a:t>
            </a:r>
            <a:r>
              <a:rPr lang="en-US" err="1"/>
              <a:t>exerro</a:t>
            </a:r>
            <a:r>
              <a:rPr lang="en-US"/>
              <a:t> </a:t>
            </a:r>
            <a:r>
              <a:rPr lang="en-US" err="1"/>
              <a:t>magnat</a:t>
            </a:r>
            <a:r>
              <a:rPr lang="en-US"/>
              <a:t>.</a:t>
            </a:r>
          </a:p>
        </p:txBody>
      </p:sp>
      <p:sp>
        <p:nvSpPr>
          <p:cNvPr id="7"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9"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6" name="Text Placeholder 4"/>
          <p:cNvSpPr>
            <a:spLocks noGrp="1"/>
          </p:cNvSpPr>
          <p:nvPr>
            <p:ph type="body" sz="quarter" idx="33"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39872325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1_1Statement_SBlue">
    <p:bg>
      <p:bgPr>
        <a:solidFill>
          <a:schemeClr val="accent5"/>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46" y="3056435"/>
            <a:ext cx="11471094" cy="1895465"/>
          </a:xfrm>
        </p:spPr>
        <p:txBody>
          <a:bodyPr>
            <a:spAutoFit/>
          </a:bodyPr>
          <a:lstStyle>
            <a:lvl1pPr algn="ctr">
              <a:defRPr sz="2799"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Insert sub-title here 28pt, minimum 20pt and in sentence case. </a:t>
            </a:r>
            <a:br>
              <a:rPr lang="en-US"/>
            </a:br>
            <a:r>
              <a:rPr lang="en-US"/>
              <a:t>Pit as et </a:t>
            </a:r>
            <a:r>
              <a:rPr lang="en-US" err="1"/>
              <a:t>eum</a:t>
            </a:r>
            <a:r>
              <a:rPr lang="en-US"/>
              <a:t> </a:t>
            </a:r>
            <a:r>
              <a:rPr lang="en-US" err="1"/>
              <a:t>aliqui</a:t>
            </a:r>
            <a:r>
              <a:rPr lang="en-US"/>
              <a:t> </a:t>
            </a:r>
            <a:r>
              <a:rPr lang="en-US" err="1"/>
              <a:t>ius</a:t>
            </a:r>
            <a:r>
              <a:rPr lang="en-US"/>
              <a:t>, </a:t>
            </a:r>
            <a:r>
              <a:rPr lang="en-US" err="1"/>
              <a:t>ut</a:t>
            </a:r>
            <a:r>
              <a:rPr lang="en-US"/>
              <a:t> que mi, </a:t>
            </a:r>
            <a:r>
              <a:rPr lang="en-US" err="1"/>
              <a:t>consequatiae</a:t>
            </a:r>
            <a:r>
              <a:rPr lang="en-US"/>
              <a:t> </a:t>
            </a:r>
            <a:r>
              <a:rPr lang="en-US" err="1"/>
              <a:t>nim</a:t>
            </a:r>
            <a:r>
              <a:rPr lang="en-US"/>
              <a:t> </a:t>
            </a:r>
            <a:r>
              <a:rPr lang="en-US" err="1"/>
              <a:t>quis</a:t>
            </a:r>
            <a:r>
              <a:rPr lang="en-US"/>
              <a:t> </a:t>
            </a:r>
            <a:r>
              <a:rPr lang="en-US" err="1"/>
              <a:t>sitis</a:t>
            </a:r>
            <a:r>
              <a:rPr lang="en-US"/>
              <a:t> </a:t>
            </a:r>
            <a:r>
              <a:rPr lang="en-US" err="1"/>
              <a:t>apictur</a:t>
            </a:r>
            <a:r>
              <a:rPr lang="en-US"/>
              <a:t>, qui </a:t>
            </a:r>
            <a:r>
              <a:rPr lang="en-US" err="1"/>
              <a:t>dolupti</a:t>
            </a:r>
            <a:r>
              <a:rPr lang="en-US"/>
              <a:t> </a:t>
            </a:r>
            <a:r>
              <a:rPr lang="en-US" err="1"/>
              <a:t>asitatia</a:t>
            </a:r>
            <a:r>
              <a:rPr lang="en-US"/>
              <a:t> </a:t>
            </a:r>
            <a:r>
              <a:rPr lang="en-US" err="1"/>
              <a:t>quia</a:t>
            </a:r>
            <a:r>
              <a:rPr lang="en-US"/>
              <a:t> </a:t>
            </a:r>
            <a:r>
              <a:rPr lang="en-US" err="1"/>
              <a:t>volecusda</a:t>
            </a:r>
            <a:r>
              <a:rPr lang="en-US"/>
              <a:t> </a:t>
            </a:r>
            <a:r>
              <a:rPr lang="en-US" err="1"/>
              <a:t>consequi</a:t>
            </a:r>
            <a:r>
              <a:rPr lang="en-US"/>
              <a:t> cum </a:t>
            </a:r>
            <a:r>
              <a:rPr lang="en-US" err="1"/>
              <a:t>esedit</a:t>
            </a:r>
            <a:r>
              <a:rPr lang="en-US"/>
              <a:t> </a:t>
            </a:r>
            <a:r>
              <a:rPr lang="en-US" err="1"/>
              <a:t>volorrum</a:t>
            </a:r>
            <a:r>
              <a:rPr lang="en-US"/>
              <a:t> </a:t>
            </a:r>
            <a:br>
              <a:rPr lang="en-US"/>
            </a:br>
            <a:r>
              <a:rPr lang="en-US"/>
              <a:t>que ma </a:t>
            </a:r>
            <a:r>
              <a:rPr lang="en-US" err="1"/>
              <a:t>ius</a:t>
            </a:r>
            <a:r>
              <a:rPr lang="en-US"/>
              <a:t> </a:t>
            </a:r>
            <a:r>
              <a:rPr lang="en-US" err="1"/>
              <a:t>sam</a:t>
            </a:r>
            <a:r>
              <a:rPr lang="en-US"/>
              <a:t> </a:t>
            </a:r>
            <a:r>
              <a:rPr lang="en-US" err="1"/>
              <a:t>simollu</a:t>
            </a:r>
            <a:r>
              <a:rPr lang="en-US"/>
              <a:t> </a:t>
            </a:r>
            <a:r>
              <a:rPr lang="en-US" err="1"/>
              <a:t>ptaestia</a:t>
            </a:r>
            <a:r>
              <a:rPr lang="en-US"/>
              <a:t> </a:t>
            </a:r>
            <a:r>
              <a:rPr lang="en-US" err="1"/>
              <a:t>doluptias</a:t>
            </a:r>
            <a:r>
              <a:rPr lang="en-US"/>
              <a:t> </a:t>
            </a:r>
            <a:r>
              <a:rPr lang="en-US" err="1"/>
              <a:t>dios</a:t>
            </a:r>
            <a:r>
              <a:rPr lang="en-US"/>
              <a:t> </a:t>
            </a:r>
            <a:r>
              <a:rPr lang="en-US" err="1"/>
              <a:t>exerro</a:t>
            </a:r>
            <a:r>
              <a:rPr lang="en-US"/>
              <a:t> </a:t>
            </a:r>
            <a:r>
              <a:rPr lang="en-US" err="1"/>
              <a:t>magnat</a:t>
            </a:r>
            <a:r>
              <a:rPr lang="en-US"/>
              <a:t>.</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0505742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1Statement_APink">
    <p:bg>
      <p:bgPr>
        <a:solidFill>
          <a:schemeClr val="accent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46" y="3056435"/>
            <a:ext cx="11471094" cy="1895465"/>
          </a:xfrm>
        </p:spPr>
        <p:txBody>
          <a:bodyPr>
            <a:spAutoFit/>
          </a:bodyPr>
          <a:lstStyle>
            <a:lvl1pPr algn="ctr">
              <a:defRPr sz="2799"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Insert sub-title here 28pt, minimum 20pt and in sentence case. </a:t>
            </a:r>
            <a:br>
              <a:rPr lang="en-US"/>
            </a:br>
            <a:r>
              <a:rPr lang="en-US"/>
              <a:t>Pit as et </a:t>
            </a:r>
            <a:r>
              <a:rPr lang="en-US" err="1"/>
              <a:t>eum</a:t>
            </a:r>
            <a:r>
              <a:rPr lang="en-US"/>
              <a:t> </a:t>
            </a:r>
            <a:r>
              <a:rPr lang="en-US" err="1"/>
              <a:t>aliqui</a:t>
            </a:r>
            <a:r>
              <a:rPr lang="en-US"/>
              <a:t> </a:t>
            </a:r>
            <a:r>
              <a:rPr lang="en-US" err="1"/>
              <a:t>ius</a:t>
            </a:r>
            <a:r>
              <a:rPr lang="en-US"/>
              <a:t>, </a:t>
            </a:r>
            <a:r>
              <a:rPr lang="en-US" err="1"/>
              <a:t>ut</a:t>
            </a:r>
            <a:r>
              <a:rPr lang="en-US"/>
              <a:t> que mi, </a:t>
            </a:r>
            <a:r>
              <a:rPr lang="en-US" err="1"/>
              <a:t>consequatiae</a:t>
            </a:r>
            <a:r>
              <a:rPr lang="en-US"/>
              <a:t> </a:t>
            </a:r>
            <a:r>
              <a:rPr lang="en-US" err="1"/>
              <a:t>nim</a:t>
            </a:r>
            <a:r>
              <a:rPr lang="en-US"/>
              <a:t> </a:t>
            </a:r>
            <a:r>
              <a:rPr lang="en-US" err="1"/>
              <a:t>quis</a:t>
            </a:r>
            <a:r>
              <a:rPr lang="en-US"/>
              <a:t> </a:t>
            </a:r>
            <a:r>
              <a:rPr lang="en-US" err="1"/>
              <a:t>sitis</a:t>
            </a:r>
            <a:r>
              <a:rPr lang="en-US"/>
              <a:t> </a:t>
            </a:r>
            <a:r>
              <a:rPr lang="en-US" err="1"/>
              <a:t>apictur</a:t>
            </a:r>
            <a:r>
              <a:rPr lang="en-US"/>
              <a:t>, qui </a:t>
            </a:r>
            <a:r>
              <a:rPr lang="en-US" err="1"/>
              <a:t>dolupti</a:t>
            </a:r>
            <a:r>
              <a:rPr lang="en-US"/>
              <a:t> </a:t>
            </a:r>
            <a:r>
              <a:rPr lang="en-US" err="1"/>
              <a:t>asitatia</a:t>
            </a:r>
            <a:r>
              <a:rPr lang="en-US"/>
              <a:t> </a:t>
            </a:r>
            <a:r>
              <a:rPr lang="en-US" err="1"/>
              <a:t>quia</a:t>
            </a:r>
            <a:r>
              <a:rPr lang="en-US"/>
              <a:t> </a:t>
            </a:r>
            <a:r>
              <a:rPr lang="en-US" err="1"/>
              <a:t>volecusda</a:t>
            </a:r>
            <a:r>
              <a:rPr lang="en-US"/>
              <a:t> </a:t>
            </a:r>
            <a:r>
              <a:rPr lang="en-US" err="1"/>
              <a:t>consequi</a:t>
            </a:r>
            <a:r>
              <a:rPr lang="en-US"/>
              <a:t> cum </a:t>
            </a:r>
            <a:r>
              <a:rPr lang="en-US" err="1"/>
              <a:t>esedit</a:t>
            </a:r>
            <a:r>
              <a:rPr lang="en-US"/>
              <a:t> </a:t>
            </a:r>
            <a:r>
              <a:rPr lang="en-US" err="1"/>
              <a:t>volorrum</a:t>
            </a:r>
            <a:r>
              <a:rPr lang="en-US"/>
              <a:t> </a:t>
            </a:r>
            <a:br>
              <a:rPr lang="en-US"/>
            </a:br>
            <a:r>
              <a:rPr lang="en-US"/>
              <a:t>que ma </a:t>
            </a:r>
            <a:r>
              <a:rPr lang="en-US" err="1"/>
              <a:t>ius</a:t>
            </a:r>
            <a:r>
              <a:rPr lang="en-US"/>
              <a:t> </a:t>
            </a:r>
            <a:r>
              <a:rPr lang="en-US" err="1"/>
              <a:t>sam</a:t>
            </a:r>
            <a:r>
              <a:rPr lang="en-US"/>
              <a:t> </a:t>
            </a:r>
            <a:r>
              <a:rPr lang="en-US" err="1"/>
              <a:t>simollu</a:t>
            </a:r>
            <a:r>
              <a:rPr lang="en-US"/>
              <a:t> </a:t>
            </a:r>
            <a:r>
              <a:rPr lang="en-US" err="1"/>
              <a:t>ptaestia</a:t>
            </a:r>
            <a:r>
              <a:rPr lang="en-US"/>
              <a:t> </a:t>
            </a:r>
            <a:r>
              <a:rPr lang="en-US" err="1"/>
              <a:t>doluptias</a:t>
            </a:r>
            <a:r>
              <a:rPr lang="en-US"/>
              <a:t> </a:t>
            </a:r>
            <a:r>
              <a:rPr lang="en-US" err="1"/>
              <a:t>dios</a:t>
            </a:r>
            <a:r>
              <a:rPr lang="en-US"/>
              <a:t> </a:t>
            </a:r>
            <a:r>
              <a:rPr lang="en-US" err="1"/>
              <a:t>exerro</a:t>
            </a:r>
            <a:r>
              <a:rPr lang="en-US"/>
              <a:t> </a:t>
            </a:r>
            <a:r>
              <a:rPr lang="en-US" err="1"/>
              <a:t>magnat</a:t>
            </a:r>
            <a:r>
              <a:rPr lang="en-US"/>
              <a:t>.</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2852690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1_1Statement_CRed">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46" y="3056435"/>
            <a:ext cx="11471094" cy="1895465"/>
          </a:xfrm>
        </p:spPr>
        <p:txBody>
          <a:bodyPr>
            <a:spAutoFit/>
          </a:bodyPr>
          <a:lstStyle>
            <a:lvl1pPr algn="ctr">
              <a:defRPr sz="2799"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Insert sub-title here 28pt, minimum 20pt and in sentence case. </a:t>
            </a:r>
            <a:br>
              <a:rPr lang="en-US"/>
            </a:br>
            <a:r>
              <a:rPr lang="en-US"/>
              <a:t>Pit as et </a:t>
            </a:r>
            <a:r>
              <a:rPr lang="en-US" err="1"/>
              <a:t>eum</a:t>
            </a:r>
            <a:r>
              <a:rPr lang="en-US"/>
              <a:t> </a:t>
            </a:r>
            <a:r>
              <a:rPr lang="en-US" err="1"/>
              <a:t>aliqui</a:t>
            </a:r>
            <a:r>
              <a:rPr lang="en-US"/>
              <a:t> </a:t>
            </a:r>
            <a:r>
              <a:rPr lang="en-US" err="1"/>
              <a:t>ius</a:t>
            </a:r>
            <a:r>
              <a:rPr lang="en-US"/>
              <a:t>, </a:t>
            </a:r>
            <a:r>
              <a:rPr lang="en-US" err="1"/>
              <a:t>ut</a:t>
            </a:r>
            <a:r>
              <a:rPr lang="en-US"/>
              <a:t> que mi, </a:t>
            </a:r>
            <a:r>
              <a:rPr lang="en-US" err="1"/>
              <a:t>consequatiae</a:t>
            </a:r>
            <a:r>
              <a:rPr lang="en-US"/>
              <a:t> </a:t>
            </a:r>
            <a:r>
              <a:rPr lang="en-US" err="1"/>
              <a:t>nim</a:t>
            </a:r>
            <a:r>
              <a:rPr lang="en-US"/>
              <a:t> </a:t>
            </a:r>
            <a:r>
              <a:rPr lang="en-US" err="1"/>
              <a:t>quis</a:t>
            </a:r>
            <a:r>
              <a:rPr lang="en-US"/>
              <a:t> </a:t>
            </a:r>
            <a:r>
              <a:rPr lang="en-US" err="1"/>
              <a:t>sitis</a:t>
            </a:r>
            <a:r>
              <a:rPr lang="en-US"/>
              <a:t> </a:t>
            </a:r>
            <a:r>
              <a:rPr lang="en-US" err="1"/>
              <a:t>apictur</a:t>
            </a:r>
            <a:r>
              <a:rPr lang="en-US"/>
              <a:t>, qui </a:t>
            </a:r>
            <a:r>
              <a:rPr lang="en-US" err="1"/>
              <a:t>dolupti</a:t>
            </a:r>
            <a:r>
              <a:rPr lang="en-US"/>
              <a:t> </a:t>
            </a:r>
            <a:r>
              <a:rPr lang="en-US" err="1"/>
              <a:t>asitatia</a:t>
            </a:r>
            <a:r>
              <a:rPr lang="en-US"/>
              <a:t> </a:t>
            </a:r>
            <a:r>
              <a:rPr lang="en-US" err="1"/>
              <a:t>quia</a:t>
            </a:r>
            <a:r>
              <a:rPr lang="en-US"/>
              <a:t> </a:t>
            </a:r>
            <a:r>
              <a:rPr lang="en-US" err="1"/>
              <a:t>volecusda</a:t>
            </a:r>
            <a:r>
              <a:rPr lang="en-US"/>
              <a:t> </a:t>
            </a:r>
            <a:r>
              <a:rPr lang="en-US" err="1"/>
              <a:t>consequi</a:t>
            </a:r>
            <a:r>
              <a:rPr lang="en-US"/>
              <a:t> cum </a:t>
            </a:r>
            <a:r>
              <a:rPr lang="en-US" err="1"/>
              <a:t>esedit</a:t>
            </a:r>
            <a:r>
              <a:rPr lang="en-US"/>
              <a:t> </a:t>
            </a:r>
            <a:r>
              <a:rPr lang="en-US" err="1"/>
              <a:t>volorrum</a:t>
            </a:r>
            <a:r>
              <a:rPr lang="en-US"/>
              <a:t> </a:t>
            </a:r>
            <a:br>
              <a:rPr lang="en-US"/>
            </a:br>
            <a:r>
              <a:rPr lang="en-US"/>
              <a:t>que ma </a:t>
            </a:r>
            <a:r>
              <a:rPr lang="en-US" err="1"/>
              <a:t>ius</a:t>
            </a:r>
            <a:r>
              <a:rPr lang="en-US"/>
              <a:t> </a:t>
            </a:r>
            <a:r>
              <a:rPr lang="en-US" err="1"/>
              <a:t>sam</a:t>
            </a:r>
            <a:r>
              <a:rPr lang="en-US"/>
              <a:t> </a:t>
            </a:r>
            <a:r>
              <a:rPr lang="en-US" err="1"/>
              <a:t>simollu</a:t>
            </a:r>
            <a:r>
              <a:rPr lang="en-US"/>
              <a:t> </a:t>
            </a:r>
            <a:r>
              <a:rPr lang="en-US" err="1"/>
              <a:t>ptaestia</a:t>
            </a:r>
            <a:r>
              <a:rPr lang="en-US"/>
              <a:t> </a:t>
            </a:r>
            <a:r>
              <a:rPr lang="en-US" err="1"/>
              <a:t>doluptias</a:t>
            </a:r>
            <a:r>
              <a:rPr lang="en-US"/>
              <a:t> </a:t>
            </a:r>
            <a:r>
              <a:rPr lang="en-US" err="1"/>
              <a:t>dios</a:t>
            </a:r>
            <a:r>
              <a:rPr lang="en-US"/>
              <a:t> </a:t>
            </a:r>
            <a:r>
              <a:rPr lang="en-US" err="1"/>
              <a:t>exerro</a:t>
            </a:r>
            <a:r>
              <a:rPr lang="en-US"/>
              <a:t> </a:t>
            </a:r>
            <a:r>
              <a:rPr lang="en-US" err="1"/>
              <a:t>magnat</a:t>
            </a:r>
            <a:r>
              <a:rPr lang="en-US"/>
              <a:t>.</a:t>
            </a:r>
          </a:p>
        </p:txBody>
      </p:sp>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Text Placeholder 4"/>
          <p:cNvSpPr>
            <a:spLocks noGrp="1"/>
          </p:cNvSpPr>
          <p:nvPr>
            <p:ph type="body" sz="quarter" idx="33"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6202961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2_2Statements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10" name="Title 1"/>
          <p:cNvSpPr>
            <a:spLocks noGrp="1"/>
          </p:cNvSpPr>
          <p:nvPr>
            <p:ph type="title" hasCustomPrompt="1"/>
          </p:nvPr>
        </p:nvSpPr>
        <p:spPr>
          <a:xfrm>
            <a:off x="355649" y="554272"/>
            <a:ext cx="11471893" cy="543475"/>
          </a:xfrm>
        </p:spPr>
        <p:txBody>
          <a:bodyPr/>
          <a:lstStyle>
            <a:lvl1pPr algn="ctr">
              <a:defRPr/>
            </a:lvl1pPr>
          </a:lstStyle>
          <a:p>
            <a:r>
              <a:rPr lang="en-US"/>
              <a:t>INSERT MAIN TITLE AT 36PT MIN 30PT</a:t>
            </a:r>
            <a:endParaRPr lang="en-AU"/>
          </a:p>
        </p:txBody>
      </p:sp>
      <p:sp>
        <p:nvSpPr>
          <p:cNvPr id="11" name="Text Placeholder 4"/>
          <p:cNvSpPr>
            <a:spLocks noGrp="1"/>
          </p:cNvSpPr>
          <p:nvPr>
            <p:ph type="body" sz="quarter" idx="34" hasCustomPrompt="1"/>
          </p:nvPr>
        </p:nvSpPr>
        <p:spPr>
          <a:xfrm>
            <a:off x="355648" y="6334007"/>
            <a:ext cx="1927717"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8" name="Text Placeholder 4"/>
          <p:cNvSpPr>
            <a:spLocks noGrp="1"/>
          </p:cNvSpPr>
          <p:nvPr>
            <p:ph type="body" sz="quarter" idx="12" hasCustomPrompt="1"/>
          </p:nvPr>
        </p:nvSpPr>
        <p:spPr>
          <a:xfrm>
            <a:off x="1340376"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6">
                    <a:lumMod val="40000"/>
                    <a:lumOff val="6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
        <p:nvSpPr>
          <p:cNvPr id="13" name="Text Placeholder 4"/>
          <p:cNvSpPr>
            <a:spLocks noGrp="1"/>
          </p:cNvSpPr>
          <p:nvPr>
            <p:ph type="body" sz="quarter" idx="36" hasCustomPrompt="1"/>
          </p:nvPr>
        </p:nvSpPr>
        <p:spPr>
          <a:xfrm>
            <a:off x="7223321"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6">
                    <a:lumMod val="40000"/>
                    <a:lumOff val="6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Tree>
    <p:extLst>
      <p:ext uri="{BB962C8B-B14F-4D97-AF65-F5344CB8AC3E}">
        <p14:creationId xmlns:p14="http://schemas.microsoft.com/office/powerpoint/2010/main" val="2613666602"/>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2_2Statements_White_APinkStat">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355649" y="554272"/>
            <a:ext cx="11471893" cy="543475"/>
          </a:xfrm>
        </p:spPr>
        <p:txBody>
          <a:bodyPr/>
          <a:lstStyle>
            <a:lvl1pPr algn="ctr">
              <a:defRPr>
                <a:solidFill>
                  <a:schemeClr val="tx1"/>
                </a:solidFill>
              </a:defRPr>
            </a:lvl1pPr>
          </a:lstStyle>
          <a:p>
            <a:r>
              <a:rPr lang="en-US"/>
              <a:t>INSERT MAIN TITLE AT 36PT MIN 30PT</a:t>
            </a:r>
            <a:endParaRPr lang="en-AU"/>
          </a:p>
        </p:txBody>
      </p:sp>
      <p:sp>
        <p:nvSpPr>
          <p:cNvPr id="11" name="Footer Placeholder 2"/>
          <p:cNvSpPr>
            <a:spLocks noGrp="1"/>
          </p:cNvSpPr>
          <p:nvPr>
            <p:ph type="ftr" sz="quarter" idx="31"/>
          </p:nvPr>
        </p:nvSpPr>
        <p:spPr>
          <a:xfrm>
            <a:off x="7493846" y="6537399"/>
            <a:ext cx="4140877" cy="161962"/>
          </a:xfrm>
        </p:spPr>
        <p:txBody>
          <a:bodyPr/>
          <a:lstStyle>
            <a:lvl1pPr>
              <a:defRPr>
                <a:solidFill>
                  <a:schemeClr val="tx1">
                    <a:alpha val="50000"/>
                  </a:schemeClr>
                </a:solidFill>
              </a:defRPr>
            </a:lvl1pPr>
          </a:lstStyle>
          <a:p>
            <a:r>
              <a:rPr>
                <a:solidFill>
                  <a:srgbClr val="000000">
                    <a:alpha val="50000"/>
                  </a:srgbClr>
                </a:solidFill>
              </a:rPr>
              <a:t>Copyright © 2017  Accenture. All rights reserved. Accenture Confidential Information    |</a:t>
            </a:r>
            <a:endParaRPr lang="en-AU">
              <a:solidFill>
                <a:srgbClr val="000000">
                  <a:alpha val="50000"/>
                </a:srgbClr>
              </a:solidFill>
            </a:endParaRPr>
          </a:p>
        </p:txBody>
      </p:sp>
      <p:sp>
        <p:nvSpPr>
          <p:cNvPr id="12" name="Slide Number Placeholder 3"/>
          <p:cNvSpPr>
            <a:spLocks noGrp="1"/>
          </p:cNvSpPr>
          <p:nvPr>
            <p:ph type="sldNum" sz="quarter" idx="32"/>
          </p:nvPr>
        </p:nvSpPr>
        <p:spPr>
          <a:xfrm flipH="1">
            <a:off x="11613975" y="6537400"/>
            <a:ext cx="216028"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a:solidFill>
                <a:srgbClr val="000000">
                  <a:alpha val="50000"/>
                </a:srgbClr>
              </a:solidFill>
            </a:endParaRPr>
          </a:p>
        </p:txBody>
      </p:sp>
      <p:sp>
        <p:nvSpPr>
          <p:cNvPr id="13" name="Text Placeholder 4"/>
          <p:cNvSpPr>
            <a:spLocks noGrp="1"/>
          </p:cNvSpPr>
          <p:nvPr>
            <p:ph type="body" sz="quarter" idx="34" hasCustomPrompt="1"/>
          </p:nvPr>
        </p:nvSpPr>
        <p:spPr>
          <a:xfrm>
            <a:off x="355648" y="6334007"/>
            <a:ext cx="1927717"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
        <p:nvSpPr>
          <p:cNvPr id="8" name="Text Placeholder 4"/>
          <p:cNvSpPr>
            <a:spLocks noGrp="1"/>
          </p:cNvSpPr>
          <p:nvPr>
            <p:ph type="body" sz="quarter" idx="12" hasCustomPrompt="1"/>
          </p:nvPr>
        </p:nvSpPr>
        <p:spPr>
          <a:xfrm>
            <a:off x="1340376"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
        <p:nvSpPr>
          <p:cNvPr id="14" name="Text Placeholder 4"/>
          <p:cNvSpPr>
            <a:spLocks noGrp="1"/>
          </p:cNvSpPr>
          <p:nvPr>
            <p:ph type="body" sz="quarter" idx="36" hasCustomPrompt="1"/>
          </p:nvPr>
        </p:nvSpPr>
        <p:spPr>
          <a:xfrm>
            <a:off x="7223321" y="2664123"/>
            <a:ext cx="3618471"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solidFill>
                <a:latin typeface="Arial" panose="020B0604020202020204" pitchFamily="34" charset="0"/>
                <a:ea typeface="Roboto" panose="02000000000000000000" pitchFamily="2" charset="0"/>
                <a:cs typeface="Arial" panose="020B0604020202020204" pitchFamily="34" charset="0"/>
              </a:defRPr>
            </a:lvl1pPr>
          </a:lstStyle>
          <a:p>
            <a:r>
              <a:rPr lang="en-US" sz="3199"/>
              <a:t>Insert statement text max 4 lines at 32pt minimum 30pt. As </a:t>
            </a:r>
            <a:r>
              <a:rPr lang="en-US" sz="3199" err="1"/>
              <a:t>dolestot</a:t>
            </a:r>
            <a:r>
              <a:rPr lang="en-US" sz="3199"/>
              <a:t> </a:t>
            </a:r>
            <a:r>
              <a:rPr lang="en-US" sz="3199" err="1"/>
              <a:t>raerum</a:t>
            </a:r>
            <a:r>
              <a:rPr lang="en-US" sz="3199"/>
              <a:t>.</a:t>
            </a:r>
          </a:p>
        </p:txBody>
      </p:sp>
    </p:spTree>
    <p:extLst>
      <p:ext uri="{BB962C8B-B14F-4D97-AF65-F5344CB8AC3E}">
        <p14:creationId xmlns:p14="http://schemas.microsoft.com/office/powerpoint/2010/main" val="9168330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38.xml"/><Relationship Id="rId21" Type="http://schemas.openxmlformats.org/officeDocument/2006/relationships/slideLayout" Target="../slideLayouts/slideLayout42.xml"/><Relationship Id="rId42" Type="http://schemas.openxmlformats.org/officeDocument/2006/relationships/slideLayout" Target="../slideLayouts/slideLayout63.xml"/><Relationship Id="rId63" Type="http://schemas.openxmlformats.org/officeDocument/2006/relationships/slideLayout" Target="../slideLayouts/slideLayout84.xml"/><Relationship Id="rId84" Type="http://schemas.openxmlformats.org/officeDocument/2006/relationships/slideLayout" Target="../slideLayouts/slideLayout105.xml"/><Relationship Id="rId138" Type="http://schemas.openxmlformats.org/officeDocument/2006/relationships/oleObject" Target="../embeddings/oleObject12.bin"/><Relationship Id="rId16" Type="http://schemas.openxmlformats.org/officeDocument/2006/relationships/slideLayout" Target="../slideLayouts/slideLayout37.xml"/><Relationship Id="rId107" Type="http://schemas.openxmlformats.org/officeDocument/2006/relationships/slideLayout" Target="../slideLayouts/slideLayout128.xml"/><Relationship Id="rId11" Type="http://schemas.openxmlformats.org/officeDocument/2006/relationships/slideLayout" Target="../slideLayouts/slideLayout32.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74" Type="http://schemas.openxmlformats.org/officeDocument/2006/relationships/slideLayout" Target="../slideLayouts/slideLayout95.xml"/><Relationship Id="rId79" Type="http://schemas.openxmlformats.org/officeDocument/2006/relationships/slideLayout" Target="../slideLayouts/slideLayout100.xml"/><Relationship Id="rId102" Type="http://schemas.openxmlformats.org/officeDocument/2006/relationships/slideLayout" Target="../slideLayouts/slideLayout123.xml"/><Relationship Id="rId123" Type="http://schemas.openxmlformats.org/officeDocument/2006/relationships/slideLayout" Target="../slideLayouts/slideLayout144.xml"/><Relationship Id="rId128" Type="http://schemas.openxmlformats.org/officeDocument/2006/relationships/slideLayout" Target="../slideLayouts/slideLayout149.xml"/><Relationship Id="rId5" Type="http://schemas.openxmlformats.org/officeDocument/2006/relationships/slideLayout" Target="../slideLayouts/slideLayout26.xml"/><Relationship Id="rId90" Type="http://schemas.openxmlformats.org/officeDocument/2006/relationships/slideLayout" Target="../slideLayouts/slideLayout111.xml"/><Relationship Id="rId95" Type="http://schemas.openxmlformats.org/officeDocument/2006/relationships/slideLayout" Target="../slideLayouts/slideLayout116.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64" Type="http://schemas.openxmlformats.org/officeDocument/2006/relationships/slideLayout" Target="../slideLayouts/slideLayout85.xml"/><Relationship Id="rId69" Type="http://schemas.openxmlformats.org/officeDocument/2006/relationships/slideLayout" Target="../slideLayouts/slideLayout90.xml"/><Relationship Id="rId113" Type="http://schemas.openxmlformats.org/officeDocument/2006/relationships/slideLayout" Target="../slideLayouts/slideLayout134.xml"/><Relationship Id="rId118" Type="http://schemas.openxmlformats.org/officeDocument/2006/relationships/slideLayout" Target="../slideLayouts/slideLayout139.xml"/><Relationship Id="rId134" Type="http://schemas.openxmlformats.org/officeDocument/2006/relationships/theme" Target="../theme/theme2.xml"/><Relationship Id="rId139" Type="http://schemas.openxmlformats.org/officeDocument/2006/relationships/image" Target="../media/image4.emf"/><Relationship Id="rId80" Type="http://schemas.openxmlformats.org/officeDocument/2006/relationships/slideLayout" Target="../slideLayouts/slideLayout101.xml"/><Relationship Id="rId85" Type="http://schemas.openxmlformats.org/officeDocument/2006/relationships/slideLayout" Target="../slideLayouts/slideLayout106.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59" Type="http://schemas.openxmlformats.org/officeDocument/2006/relationships/slideLayout" Target="../slideLayouts/slideLayout80.xml"/><Relationship Id="rId103" Type="http://schemas.openxmlformats.org/officeDocument/2006/relationships/slideLayout" Target="../slideLayouts/slideLayout124.xml"/><Relationship Id="rId108" Type="http://schemas.openxmlformats.org/officeDocument/2006/relationships/slideLayout" Target="../slideLayouts/slideLayout129.xml"/><Relationship Id="rId124" Type="http://schemas.openxmlformats.org/officeDocument/2006/relationships/slideLayout" Target="../slideLayouts/slideLayout145.xml"/><Relationship Id="rId129" Type="http://schemas.openxmlformats.org/officeDocument/2006/relationships/slideLayout" Target="../slideLayouts/slideLayout150.xml"/><Relationship Id="rId54" Type="http://schemas.openxmlformats.org/officeDocument/2006/relationships/slideLayout" Target="../slideLayouts/slideLayout75.xml"/><Relationship Id="rId70" Type="http://schemas.openxmlformats.org/officeDocument/2006/relationships/slideLayout" Target="../slideLayouts/slideLayout91.xml"/><Relationship Id="rId75" Type="http://schemas.openxmlformats.org/officeDocument/2006/relationships/slideLayout" Target="../slideLayouts/slideLayout96.xml"/><Relationship Id="rId91" Type="http://schemas.openxmlformats.org/officeDocument/2006/relationships/slideLayout" Target="../slideLayouts/slideLayout112.xml"/><Relationship Id="rId96" Type="http://schemas.openxmlformats.org/officeDocument/2006/relationships/slideLayout" Target="../slideLayouts/slideLayout11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49" Type="http://schemas.openxmlformats.org/officeDocument/2006/relationships/slideLayout" Target="../slideLayouts/slideLayout70.xml"/><Relationship Id="rId114" Type="http://schemas.openxmlformats.org/officeDocument/2006/relationships/slideLayout" Target="../slideLayouts/slideLayout135.xml"/><Relationship Id="rId119" Type="http://schemas.openxmlformats.org/officeDocument/2006/relationships/slideLayout" Target="../slideLayouts/slideLayout140.xml"/><Relationship Id="rId44" Type="http://schemas.openxmlformats.org/officeDocument/2006/relationships/slideLayout" Target="../slideLayouts/slideLayout65.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81" Type="http://schemas.openxmlformats.org/officeDocument/2006/relationships/slideLayout" Target="../slideLayouts/slideLayout102.xml"/><Relationship Id="rId86" Type="http://schemas.openxmlformats.org/officeDocument/2006/relationships/slideLayout" Target="../slideLayouts/slideLayout107.xml"/><Relationship Id="rId130" Type="http://schemas.openxmlformats.org/officeDocument/2006/relationships/slideLayout" Target="../slideLayouts/slideLayout151.xml"/><Relationship Id="rId135" Type="http://schemas.openxmlformats.org/officeDocument/2006/relationships/vmlDrawing" Target="../drawings/vmlDrawing12.v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9" Type="http://schemas.openxmlformats.org/officeDocument/2006/relationships/slideLayout" Target="../slideLayouts/slideLayout60.xml"/><Relationship Id="rId109" Type="http://schemas.openxmlformats.org/officeDocument/2006/relationships/slideLayout" Target="../slideLayouts/slideLayout130.xml"/><Relationship Id="rId34" Type="http://schemas.openxmlformats.org/officeDocument/2006/relationships/slideLayout" Target="../slideLayouts/slideLayout55.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76" Type="http://schemas.openxmlformats.org/officeDocument/2006/relationships/slideLayout" Target="../slideLayouts/slideLayout97.xml"/><Relationship Id="rId97" Type="http://schemas.openxmlformats.org/officeDocument/2006/relationships/slideLayout" Target="../slideLayouts/slideLayout118.xml"/><Relationship Id="rId104" Type="http://schemas.openxmlformats.org/officeDocument/2006/relationships/slideLayout" Target="../slideLayouts/slideLayout125.xml"/><Relationship Id="rId120" Type="http://schemas.openxmlformats.org/officeDocument/2006/relationships/slideLayout" Target="../slideLayouts/slideLayout141.xml"/><Relationship Id="rId125" Type="http://schemas.openxmlformats.org/officeDocument/2006/relationships/slideLayout" Target="../slideLayouts/slideLayout146.xml"/><Relationship Id="rId7" Type="http://schemas.openxmlformats.org/officeDocument/2006/relationships/slideLayout" Target="../slideLayouts/slideLayout28.xml"/><Relationship Id="rId71" Type="http://schemas.openxmlformats.org/officeDocument/2006/relationships/slideLayout" Target="../slideLayouts/slideLayout92.xml"/><Relationship Id="rId92" Type="http://schemas.openxmlformats.org/officeDocument/2006/relationships/slideLayout" Target="../slideLayouts/slideLayout113.xml"/><Relationship Id="rId2" Type="http://schemas.openxmlformats.org/officeDocument/2006/relationships/slideLayout" Target="../slideLayouts/slideLayout23.xml"/><Relationship Id="rId29" Type="http://schemas.openxmlformats.org/officeDocument/2006/relationships/slideLayout" Target="../slideLayouts/slideLayout50.xml"/><Relationship Id="rId24" Type="http://schemas.openxmlformats.org/officeDocument/2006/relationships/slideLayout" Target="../slideLayouts/slideLayout45.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66" Type="http://schemas.openxmlformats.org/officeDocument/2006/relationships/slideLayout" Target="../slideLayouts/slideLayout87.xml"/><Relationship Id="rId87" Type="http://schemas.openxmlformats.org/officeDocument/2006/relationships/slideLayout" Target="../slideLayouts/slideLayout108.xml"/><Relationship Id="rId110" Type="http://schemas.openxmlformats.org/officeDocument/2006/relationships/slideLayout" Target="../slideLayouts/slideLayout131.xml"/><Relationship Id="rId115" Type="http://schemas.openxmlformats.org/officeDocument/2006/relationships/slideLayout" Target="../slideLayouts/slideLayout136.xml"/><Relationship Id="rId131" Type="http://schemas.openxmlformats.org/officeDocument/2006/relationships/slideLayout" Target="../slideLayouts/slideLayout152.xml"/><Relationship Id="rId136" Type="http://schemas.openxmlformats.org/officeDocument/2006/relationships/tags" Target="../tags/tag25.xml"/><Relationship Id="rId61" Type="http://schemas.openxmlformats.org/officeDocument/2006/relationships/slideLayout" Target="../slideLayouts/slideLayout82.xml"/><Relationship Id="rId82" Type="http://schemas.openxmlformats.org/officeDocument/2006/relationships/slideLayout" Target="../slideLayouts/slideLayout103.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56" Type="http://schemas.openxmlformats.org/officeDocument/2006/relationships/slideLayout" Target="../slideLayouts/slideLayout77.xml"/><Relationship Id="rId77" Type="http://schemas.openxmlformats.org/officeDocument/2006/relationships/slideLayout" Target="../slideLayouts/slideLayout98.xml"/><Relationship Id="rId100" Type="http://schemas.openxmlformats.org/officeDocument/2006/relationships/slideLayout" Target="../slideLayouts/slideLayout121.xml"/><Relationship Id="rId105" Type="http://schemas.openxmlformats.org/officeDocument/2006/relationships/slideLayout" Target="../slideLayouts/slideLayout126.xml"/><Relationship Id="rId126" Type="http://schemas.openxmlformats.org/officeDocument/2006/relationships/slideLayout" Target="../slideLayouts/slideLayout147.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72" Type="http://schemas.openxmlformats.org/officeDocument/2006/relationships/slideLayout" Target="../slideLayouts/slideLayout93.xml"/><Relationship Id="rId93" Type="http://schemas.openxmlformats.org/officeDocument/2006/relationships/slideLayout" Target="../slideLayouts/slideLayout114.xml"/><Relationship Id="rId98" Type="http://schemas.openxmlformats.org/officeDocument/2006/relationships/slideLayout" Target="../slideLayouts/slideLayout119.xml"/><Relationship Id="rId121" Type="http://schemas.openxmlformats.org/officeDocument/2006/relationships/slideLayout" Target="../slideLayouts/slideLayout142.xml"/><Relationship Id="rId3" Type="http://schemas.openxmlformats.org/officeDocument/2006/relationships/slideLayout" Target="../slideLayouts/slideLayout24.xml"/><Relationship Id="rId25" Type="http://schemas.openxmlformats.org/officeDocument/2006/relationships/slideLayout" Target="../slideLayouts/slideLayout46.xml"/><Relationship Id="rId46" Type="http://schemas.openxmlformats.org/officeDocument/2006/relationships/slideLayout" Target="../slideLayouts/slideLayout67.xml"/><Relationship Id="rId67" Type="http://schemas.openxmlformats.org/officeDocument/2006/relationships/slideLayout" Target="../slideLayouts/slideLayout88.xml"/><Relationship Id="rId116" Type="http://schemas.openxmlformats.org/officeDocument/2006/relationships/slideLayout" Target="../slideLayouts/slideLayout137.xml"/><Relationship Id="rId137" Type="http://schemas.openxmlformats.org/officeDocument/2006/relationships/tags" Target="../tags/tag26.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62" Type="http://schemas.openxmlformats.org/officeDocument/2006/relationships/slideLayout" Target="../slideLayouts/slideLayout83.xml"/><Relationship Id="rId83" Type="http://schemas.openxmlformats.org/officeDocument/2006/relationships/slideLayout" Target="../slideLayouts/slideLayout104.xml"/><Relationship Id="rId88" Type="http://schemas.openxmlformats.org/officeDocument/2006/relationships/slideLayout" Target="../slideLayouts/slideLayout109.xml"/><Relationship Id="rId111" Type="http://schemas.openxmlformats.org/officeDocument/2006/relationships/slideLayout" Target="../slideLayouts/slideLayout132.xml"/><Relationship Id="rId132" Type="http://schemas.openxmlformats.org/officeDocument/2006/relationships/slideLayout" Target="../slideLayouts/slideLayout153.xml"/><Relationship Id="rId15" Type="http://schemas.openxmlformats.org/officeDocument/2006/relationships/slideLayout" Target="../slideLayouts/slideLayout36.xml"/><Relationship Id="rId36" Type="http://schemas.openxmlformats.org/officeDocument/2006/relationships/slideLayout" Target="../slideLayouts/slideLayout57.xml"/><Relationship Id="rId57" Type="http://schemas.openxmlformats.org/officeDocument/2006/relationships/slideLayout" Target="../slideLayouts/slideLayout78.xml"/><Relationship Id="rId106" Type="http://schemas.openxmlformats.org/officeDocument/2006/relationships/slideLayout" Target="../slideLayouts/slideLayout127.xml"/><Relationship Id="rId127" Type="http://schemas.openxmlformats.org/officeDocument/2006/relationships/slideLayout" Target="../slideLayouts/slideLayout14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52" Type="http://schemas.openxmlformats.org/officeDocument/2006/relationships/slideLayout" Target="../slideLayouts/slideLayout73.xml"/><Relationship Id="rId73" Type="http://schemas.openxmlformats.org/officeDocument/2006/relationships/slideLayout" Target="../slideLayouts/slideLayout94.xml"/><Relationship Id="rId78" Type="http://schemas.openxmlformats.org/officeDocument/2006/relationships/slideLayout" Target="../slideLayouts/slideLayout99.xml"/><Relationship Id="rId94" Type="http://schemas.openxmlformats.org/officeDocument/2006/relationships/slideLayout" Target="../slideLayouts/slideLayout115.xml"/><Relationship Id="rId99" Type="http://schemas.openxmlformats.org/officeDocument/2006/relationships/slideLayout" Target="../slideLayouts/slideLayout120.xml"/><Relationship Id="rId101" Type="http://schemas.openxmlformats.org/officeDocument/2006/relationships/slideLayout" Target="../slideLayouts/slideLayout122.xml"/><Relationship Id="rId122" Type="http://schemas.openxmlformats.org/officeDocument/2006/relationships/slideLayout" Target="../slideLayouts/slideLayout14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slideLayout" Target="../slideLayouts/slideLayout47.xml"/><Relationship Id="rId47" Type="http://schemas.openxmlformats.org/officeDocument/2006/relationships/slideLayout" Target="../slideLayouts/slideLayout68.xml"/><Relationship Id="rId68" Type="http://schemas.openxmlformats.org/officeDocument/2006/relationships/slideLayout" Target="../slideLayouts/slideLayout89.xml"/><Relationship Id="rId89" Type="http://schemas.openxmlformats.org/officeDocument/2006/relationships/slideLayout" Target="../slideLayouts/slideLayout110.xml"/><Relationship Id="rId112" Type="http://schemas.openxmlformats.org/officeDocument/2006/relationships/slideLayout" Target="../slideLayouts/slideLayout133.xml"/><Relationship Id="rId133" Type="http://schemas.openxmlformats.org/officeDocument/2006/relationships/slideLayout" Target="../slideLayouts/slideLayout1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vmlDrawing" Target="../drawings/vmlDrawing38.v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3.xml"/><Relationship Id="rId2" Type="http://schemas.openxmlformats.org/officeDocument/2006/relationships/slideLayout" Target="../slideLayouts/slideLayout156.xml"/><Relationship Id="rId16" Type="http://schemas.openxmlformats.org/officeDocument/2006/relationships/image" Target="../media/image4.emf"/><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oleObject" Target="../embeddings/oleObject38.bin"/><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tags" Target="../tags/tag73.xml"/></Relationships>
</file>

<file path=ppt/slideMasters/_rels/slideMaster4.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slideLayout" Target="../slideLayouts/slideLayout168.xml"/><Relationship Id="rId7" Type="http://schemas.openxmlformats.org/officeDocument/2006/relationships/tags" Target="../tags/tag82.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tags" Target="../tags/tag81.xml"/><Relationship Id="rId5" Type="http://schemas.openxmlformats.org/officeDocument/2006/relationships/vmlDrawing" Target="../drawings/vmlDrawing45.vml"/><Relationship Id="rId10" Type="http://schemas.openxmlformats.org/officeDocument/2006/relationships/image" Target="../media/image41.jpeg"/><Relationship Id="rId4" Type="http://schemas.openxmlformats.org/officeDocument/2006/relationships/theme" Target="../theme/theme4.xml"/><Relationship Id="rId9" Type="http://schemas.openxmlformats.org/officeDocument/2006/relationships/image" Target="../media/image40.emf"/></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13" Type="http://schemas.openxmlformats.org/officeDocument/2006/relationships/image" Target="../media/image40.emf"/><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oleObject" Target="../embeddings/oleObject49.bin"/><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ags" Target="../tags/tag89.xml"/><Relationship Id="rId5" Type="http://schemas.openxmlformats.org/officeDocument/2006/relationships/slideLayout" Target="../slideLayouts/slideLayout173.xml"/><Relationship Id="rId10" Type="http://schemas.openxmlformats.org/officeDocument/2006/relationships/tags" Target="../tags/tag88.xml"/><Relationship Id="rId4" Type="http://schemas.openxmlformats.org/officeDocument/2006/relationships/slideLayout" Target="../slideLayouts/slideLayout172.xml"/><Relationship Id="rId9" Type="http://schemas.openxmlformats.org/officeDocument/2006/relationships/vmlDrawing" Target="../drawings/vmlDrawing49.v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13" Type="http://schemas.openxmlformats.org/officeDocument/2006/relationships/image" Target="../media/image40.emf"/><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oleObject" Target="../embeddings/oleObject53.bin"/><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tags" Target="../tags/tag96.xml"/><Relationship Id="rId5" Type="http://schemas.openxmlformats.org/officeDocument/2006/relationships/slideLayout" Target="../slideLayouts/slideLayout180.xml"/><Relationship Id="rId10" Type="http://schemas.openxmlformats.org/officeDocument/2006/relationships/tags" Target="../tags/tag95.xml"/><Relationship Id="rId4" Type="http://schemas.openxmlformats.org/officeDocument/2006/relationships/slideLayout" Target="../slideLayouts/slideLayout179.xml"/><Relationship Id="rId9" Type="http://schemas.openxmlformats.org/officeDocument/2006/relationships/vmlDrawing" Target="../drawings/vmlDrawing53.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elplatzhalter 11"/>
          <p:cNvSpPr>
            <a:spLocks noGrp="1"/>
          </p:cNvSpPr>
          <p:nvPr>
            <p:ph type="title"/>
          </p:nvPr>
        </p:nvSpPr>
        <p:spPr bwMode="auto">
          <a:xfrm>
            <a:off x="624259" y="1"/>
            <a:ext cx="10935076" cy="1102299"/>
          </a:xfrm>
          <a:prstGeom prst="rect">
            <a:avLst/>
          </a:prstGeom>
          <a:noFill/>
          <a:ln w="12700">
            <a:noFill/>
            <a:miter lim="800000"/>
            <a:headEnd/>
            <a:tailEnd/>
          </a:ln>
        </p:spPr>
        <p:txBody>
          <a:bodyPr vert="horz" wrap="square" lIns="0" tIns="0" rIns="0" bIns="95983" numCol="1" anchor="b" anchorCtr="0" compatLnSpc="1">
            <a:prstTxWarp prst="textNoShape">
              <a:avLst/>
            </a:prstTxWarp>
            <a:noAutofit/>
          </a:bodyPr>
          <a:lstStyle/>
          <a:p>
            <a:endParaRPr lang="en-US" noProof="0"/>
          </a:p>
        </p:txBody>
      </p:sp>
      <p:sp>
        <p:nvSpPr>
          <p:cNvPr id="11" name="AMC_Footer"/>
          <p:cNvSpPr txBox="1">
            <a:spLocks/>
          </p:cNvSpPr>
          <p:nvPr/>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ZA" sz="900" b="0" i="0" u="none" strike="noStrike" kern="1200" cap="none" spc="0" normalizeH="0" baseline="0" noProof="0">
                <a:ln>
                  <a:noFill/>
                </a:ln>
                <a:solidFill>
                  <a:srgbClr val="666666"/>
                </a:solidFill>
                <a:effectLst/>
                <a:uLnTx/>
                <a:uFillTx/>
                <a:latin typeface="+mn-lt"/>
                <a:ea typeface="+mn-ea"/>
                <a:cs typeface="Arial" pitchFamily="34" charset="0"/>
              </a:rPr>
              <a:t>Copyright © 2017 Accenture. All rights reserved. </a:t>
            </a:r>
            <a:endParaRPr kumimoji="0" lang="en-US" sz="900" b="0" i="0" u="none" strike="noStrike" kern="1200" cap="none" spc="0" normalizeH="0" baseline="0" noProof="0">
              <a:ln>
                <a:noFill/>
              </a:ln>
              <a:solidFill>
                <a:srgbClr val="666666"/>
              </a:solidFill>
              <a:effectLst/>
              <a:uLnTx/>
              <a:uFillTx/>
              <a:latin typeface="+mn-lt"/>
              <a:ea typeface="+mn-ea"/>
              <a:cs typeface="Arial" pitchFamily="34" charset="0"/>
            </a:endParaRPr>
          </a:p>
        </p:txBody>
      </p:sp>
      <p:sp>
        <p:nvSpPr>
          <p:cNvPr id="13" name="Inhaltsplatzhalter 13"/>
          <p:cNvSpPr txBox="1">
            <a:spLocks/>
          </p:cNvSpPr>
          <p:nvPr/>
        </p:nvSpPr>
        <p:spPr>
          <a:xfrm>
            <a:off x="11106709" y="6508170"/>
            <a:ext cx="452625"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r" defTabSz="1218987" rtl="0" eaLnBrk="1" fontAlgn="auto" latinLnBrk="0" hangingPunct="1">
              <a:lnSpc>
                <a:spcPct val="100000"/>
              </a:lnSpc>
              <a:spcBef>
                <a:spcPts val="0"/>
              </a:spcBef>
              <a:spcAft>
                <a:spcPts val="0"/>
              </a:spcAft>
              <a:buClrTx/>
              <a:buSzTx/>
              <a:buFontTx/>
              <a:buNone/>
              <a:tabLst/>
              <a:defRPr/>
            </a:pPr>
            <a:fld id="{EB578BD5-E3A8-4354-91BC-79CE4598B8D1}" type="slidenum">
              <a:rPr kumimoji="0" lang="en-US" sz="900" b="0" i="0" u="none" strike="noStrike" kern="1200" cap="none" spc="0" normalizeH="0" baseline="0" noProof="0" smtClean="0">
                <a:ln>
                  <a:noFill/>
                </a:ln>
                <a:solidFill>
                  <a:srgbClr val="666666"/>
                </a:solidFill>
                <a:effectLst/>
                <a:uLnTx/>
                <a:uFillTx/>
                <a:latin typeface="+mn-lt"/>
                <a:ea typeface="+mn-ea"/>
                <a:cs typeface="Arial" pitchFamily="34" charset="0"/>
              </a:rPr>
              <a:pPr marL="0" marR="0" lvl="0" indent="0" algn="r" defTabSz="121898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666666"/>
              </a:solidFill>
              <a:effectLst/>
              <a:uLnTx/>
              <a:uFillTx/>
              <a:latin typeface="+mn-lt"/>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712" r:id="rId1"/>
    <p:sldLayoutId id="2147483734" r:id="rId2"/>
    <p:sldLayoutId id="2147484052"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68" r:id="rId13"/>
    <p:sldLayoutId id="2147483869" r:id="rId14"/>
    <p:sldLayoutId id="2147484054" r:id="rId15"/>
    <p:sldLayoutId id="2147484056" r:id="rId16"/>
    <p:sldLayoutId id="2147484057" r:id="rId17"/>
    <p:sldLayoutId id="2147484202" r:id="rId18"/>
    <p:sldLayoutId id="2147484203" r:id="rId19"/>
    <p:sldLayoutId id="2147484205" r:id="rId20"/>
    <p:sldLayoutId id="2147484230"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fontAlgn="base" hangingPunct="1">
        <a:spcBef>
          <a:spcPct val="0"/>
        </a:spcBef>
        <a:spcAft>
          <a:spcPct val="0"/>
        </a:spcAft>
        <a:defRPr lang="de-DE" sz="3200" b="1" kern="1200" dirty="0">
          <a:solidFill>
            <a:schemeClr val="tx1"/>
          </a:solidFill>
          <a:latin typeface="+mj-lt"/>
          <a:ea typeface="+mj-ea"/>
          <a:cs typeface="+mj-cs"/>
        </a:defRPr>
      </a:lvl1pPr>
      <a:lvl2pPr algn="l" rtl="0" eaLnBrk="1" fontAlgn="base" hangingPunct="1">
        <a:spcBef>
          <a:spcPct val="0"/>
        </a:spcBef>
        <a:spcAft>
          <a:spcPct val="0"/>
        </a:spcAft>
        <a:defRPr sz="5900" b="1">
          <a:solidFill>
            <a:schemeClr val="tx1"/>
          </a:solidFill>
          <a:latin typeface="Arial" charset="0"/>
        </a:defRPr>
      </a:lvl2pPr>
      <a:lvl3pPr algn="l" rtl="0" eaLnBrk="1" fontAlgn="base" hangingPunct="1">
        <a:spcBef>
          <a:spcPct val="0"/>
        </a:spcBef>
        <a:spcAft>
          <a:spcPct val="0"/>
        </a:spcAft>
        <a:defRPr sz="5900" b="1">
          <a:solidFill>
            <a:schemeClr val="tx1"/>
          </a:solidFill>
          <a:latin typeface="Arial" charset="0"/>
        </a:defRPr>
      </a:lvl3pPr>
      <a:lvl4pPr algn="l" rtl="0" eaLnBrk="1" fontAlgn="base" hangingPunct="1">
        <a:spcBef>
          <a:spcPct val="0"/>
        </a:spcBef>
        <a:spcAft>
          <a:spcPct val="0"/>
        </a:spcAft>
        <a:defRPr sz="5900" b="1">
          <a:solidFill>
            <a:schemeClr val="tx1"/>
          </a:solidFill>
          <a:latin typeface="Arial" charset="0"/>
        </a:defRPr>
      </a:lvl4pPr>
      <a:lvl5pPr algn="l" rtl="0" eaLnBrk="1" fontAlgn="base" hangingPunct="1">
        <a:spcBef>
          <a:spcPct val="0"/>
        </a:spcBef>
        <a:spcAft>
          <a:spcPct val="0"/>
        </a:spcAft>
        <a:defRPr sz="5900" b="1">
          <a:solidFill>
            <a:schemeClr val="tx1"/>
          </a:solidFill>
          <a:latin typeface="Arial" charset="0"/>
        </a:defRPr>
      </a:lvl5pPr>
      <a:lvl6pPr marL="609493" algn="l" rtl="0" eaLnBrk="1" fontAlgn="base" hangingPunct="1">
        <a:spcBef>
          <a:spcPct val="0"/>
        </a:spcBef>
        <a:spcAft>
          <a:spcPct val="0"/>
        </a:spcAft>
        <a:defRPr b="1">
          <a:solidFill>
            <a:schemeClr val="tx1"/>
          </a:solidFill>
          <a:latin typeface="Arial" charset="0"/>
        </a:defRPr>
      </a:lvl6pPr>
      <a:lvl7pPr marL="1218987" algn="l" rtl="0" eaLnBrk="1" fontAlgn="base" hangingPunct="1">
        <a:spcBef>
          <a:spcPct val="0"/>
        </a:spcBef>
        <a:spcAft>
          <a:spcPct val="0"/>
        </a:spcAft>
        <a:defRPr b="1">
          <a:solidFill>
            <a:schemeClr val="tx1"/>
          </a:solidFill>
          <a:latin typeface="Arial" charset="0"/>
        </a:defRPr>
      </a:lvl7pPr>
      <a:lvl8pPr marL="1828480" algn="l" rtl="0" eaLnBrk="1" fontAlgn="base" hangingPunct="1">
        <a:spcBef>
          <a:spcPct val="0"/>
        </a:spcBef>
        <a:spcAft>
          <a:spcPct val="0"/>
        </a:spcAft>
        <a:defRPr b="1">
          <a:solidFill>
            <a:schemeClr val="tx1"/>
          </a:solidFill>
          <a:latin typeface="Arial" charset="0"/>
        </a:defRPr>
      </a:lvl8pPr>
      <a:lvl9pPr marL="2437973" algn="l" rtl="0" eaLnBrk="1" fontAlgn="base" hangingPunct="1">
        <a:spcBef>
          <a:spcPct val="0"/>
        </a:spcBef>
        <a:spcAft>
          <a:spcPct val="0"/>
        </a:spcAft>
        <a:defRPr b="1">
          <a:solidFill>
            <a:schemeClr val="tx1"/>
          </a:solidFill>
          <a:latin typeface="Arial" charset="0"/>
        </a:defRPr>
      </a:lvl9pPr>
    </p:titleStyle>
    <p:bodyStyle>
      <a:lvl1pPr marL="232793" indent="-232793" algn="l" rtl="0" eaLnBrk="1" fontAlgn="base" hangingPunct="1">
        <a:spcBef>
          <a:spcPts val="400"/>
        </a:spcBef>
        <a:spcAft>
          <a:spcPts val="400"/>
        </a:spcAft>
        <a:buFont typeface="Arial" charset="0"/>
        <a:buChar char="•"/>
        <a:defRPr sz="2100" kern="1200">
          <a:solidFill>
            <a:schemeClr val="tx1"/>
          </a:solidFill>
          <a:latin typeface="+mn-lt"/>
          <a:ea typeface="+mn-ea"/>
          <a:cs typeface="+mn-cs"/>
        </a:defRPr>
      </a:lvl1pPr>
      <a:lvl2pPr marL="484633" indent="-251840" algn="l" rtl="0" eaLnBrk="1" fontAlgn="base" hangingPunct="1">
        <a:spcBef>
          <a:spcPts val="400"/>
        </a:spcBef>
        <a:spcAft>
          <a:spcPts val="400"/>
        </a:spcAft>
        <a:buFont typeface="Arial" charset="0"/>
        <a:buChar char="–"/>
        <a:defRPr sz="1900" kern="1200">
          <a:solidFill>
            <a:schemeClr val="tx1"/>
          </a:solidFill>
          <a:latin typeface="+mn-lt"/>
          <a:ea typeface="+mn-ea"/>
          <a:cs typeface="+mn-cs"/>
        </a:defRPr>
      </a:lvl2pPr>
      <a:lvl3pPr marL="717425" indent="-232793" algn="l" rtl="0" eaLnBrk="1" fontAlgn="base" hangingPunct="1">
        <a:spcBef>
          <a:spcPts val="400"/>
        </a:spcBef>
        <a:spcAft>
          <a:spcPts val="400"/>
        </a:spcAft>
        <a:buFont typeface="Arial" charset="0"/>
        <a:buChar char="•"/>
        <a:defRPr sz="1600" kern="1200">
          <a:solidFill>
            <a:schemeClr val="tx1"/>
          </a:solidFill>
          <a:latin typeface="+mn-lt"/>
          <a:ea typeface="+mn-ea"/>
          <a:cs typeface="+mn-cs"/>
        </a:defRPr>
      </a:lvl3pPr>
      <a:lvl4pPr marL="950218" indent="-232793" algn="l" rtl="0" eaLnBrk="1" fontAlgn="base" hangingPunct="1">
        <a:spcBef>
          <a:spcPts val="400"/>
        </a:spcBef>
        <a:spcAft>
          <a:spcPts val="400"/>
        </a:spcAft>
        <a:buFont typeface="Arial" charset="0"/>
        <a:buChar char="–"/>
        <a:defRPr sz="1500" kern="1200">
          <a:solidFill>
            <a:schemeClr val="tx1"/>
          </a:solidFill>
          <a:latin typeface="+mn-lt"/>
          <a:ea typeface="+mn-ea"/>
          <a:cs typeface="+mn-cs"/>
        </a:defRPr>
      </a:lvl4pPr>
      <a:lvl5pPr marL="1202056" indent="-251840" algn="l" rtl="0" eaLnBrk="1" fontAlgn="base" hangingPunct="1">
        <a:spcBef>
          <a:spcPts val="400"/>
        </a:spcBef>
        <a:spcAft>
          <a:spcPts val="400"/>
        </a:spcAft>
        <a:buFont typeface="Arial" charset="0"/>
        <a:buChar char="•"/>
        <a:defRPr sz="15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de-DE"/>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6"/>
            </p:custDataLst>
            <p:extLst>
              <p:ext uri="{D42A27DB-BD31-4B8C-83A1-F6EECF244321}">
                <p14:modId xmlns:p14="http://schemas.microsoft.com/office/powerpoint/2010/main" val="2947407807"/>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23564" name="think-cell スライド" r:id="rId138" imgW="498" imgH="499" progId="TCLayout.ActiveDocument.1">
                  <p:embed/>
                </p:oleObj>
              </mc:Choice>
              <mc:Fallback>
                <p:oleObj name="think-cell スライド" r:id="rId138" imgW="498" imgH="499" progId="TCLayout.ActiveDocument.1">
                  <p:embed/>
                  <p:pic>
                    <p:nvPicPr>
                      <p:cNvPr id="4" name="Object 3" hidden="1"/>
                      <p:cNvPicPr/>
                      <p:nvPr/>
                    </p:nvPicPr>
                    <p:blipFill>
                      <a:blip r:embed="rId139"/>
                      <a:stretch>
                        <a:fillRect/>
                      </a:stretch>
                    </p:blipFill>
                    <p:spPr>
                      <a:xfrm>
                        <a:off x="1589" y="1588"/>
                        <a:ext cx="1587" cy="1587"/>
                      </a:xfrm>
                      <a:prstGeom prst="rect">
                        <a:avLst/>
                      </a:prstGeom>
                    </p:spPr>
                  </p:pic>
                </p:oleObj>
              </mc:Fallback>
            </mc:AlternateContent>
          </a:graphicData>
        </a:graphic>
      </p:graphicFrame>
      <p:sp>
        <p:nvSpPr>
          <p:cNvPr id="5" name="正方形/長方形 4" hidden="1">
            <a:extLst>
              <a:ext uri="{FF2B5EF4-FFF2-40B4-BE49-F238E27FC236}">
                <a16:creationId xmlns:a16="http://schemas.microsoft.com/office/drawing/2014/main" id="{F49021D3-FA7F-48A4-B389-DB560EB9ECD2}"/>
              </a:ext>
            </a:extLst>
          </p:cNvPr>
          <p:cNvSpPr/>
          <p:nvPr userDrawn="1">
            <p:custDataLst>
              <p:tags r:id="rId137"/>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kumimoji="1" lang="en-US" altLang="ja-JP" sz="3599" b="0" i="0" baseline="0">
              <a:latin typeface="Arial Black" panose="020B0A04020102020204" pitchFamily="34" charset="0"/>
              <a:cs typeface="Arial" panose="020B0604020202020204" pitchFamily="34" charset="0"/>
              <a:sym typeface="Arial Black" panose="020B0A04020102020204" pitchFamily="34" charset="0"/>
            </a:endParaRPr>
          </a:p>
        </p:txBody>
      </p:sp>
      <p:sp>
        <p:nvSpPr>
          <p:cNvPr id="3" name="Text Placeholder 2"/>
          <p:cNvSpPr>
            <a:spLocks noGrp="1"/>
          </p:cNvSpPr>
          <p:nvPr>
            <p:ph type="body" idx="1"/>
          </p:nvPr>
        </p:nvSpPr>
        <p:spPr>
          <a:xfrm>
            <a:off x="355646" y="1283994"/>
            <a:ext cx="11471094" cy="4948679"/>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Placeholder 1"/>
          <p:cNvSpPr>
            <a:spLocks noGrp="1"/>
          </p:cNvSpPr>
          <p:nvPr>
            <p:ph type="title"/>
          </p:nvPr>
        </p:nvSpPr>
        <p:spPr>
          <a:xfrm>
            <a:off x="355646" y="554272"/>
            <a:ext cx="11471094" cy="543475"/>
          </a:xfrm>
          <a:prstGeom prst="rect">
            <a:avLst/>
          </a:prstGeom>
        </p:spPr>
        <p:txBody>
          <a:bodyPr vert="horz" lIns="0" tIns="60944" rIns="0" bIns="0" rtlCol="0" anchor="t" anchorCtr="0">
            <a:noAutofit/>
          </a:bodyPr>
          <a:lstStyle/>
          <a:p>
            <a:pPr lvl="0"/>
            <a:r>
              <a:rPr lang="en-US"/>
              <a:t>INSERT MAIN TITLE AT 36PT MIN 30PT</a:t>
            </a:r>
            <a:endParaRPr lang="en-AU"/>
          </a:p>
        </p:txBody>
      </p:sp>
      <p:sp>
        <p:nvSpPr>
          <p:cNvPr id="6" name="Slide Number Placeholder 4"/>
          <p:cNvSpPr>
            <a:spLocks noGrp="1"/>
          </p:cNvSpPr>
          <p:nvPr>
            <p:ph type="sldNum" sz="quarter" idx="4"/>
          </p:nvPr>
        </p:nvSpPr>
        <p:spPr>
          <a:xfrm flipH="1">
            <a:off x="11613975" y="6537400"/>
            <a:ext cx="216028" cy="161888"/>
          </a:xfrm>
          <a:prstGeom prst="rect">
            <a:avLst/>
          </a:prstGeom>
        </p:spPr>
        <p:txBody>
          <a:bodyPr vert="horz" wrap="square" lIns="0" tIns="60944" rIns="0" bIns="60944"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Footer Placeholder 3"/>
          <p:cNvSpPr>
            <a:spLocks noGrp="1"/>
          </p:cNvSpPr>
          <p:nvPr>
            <p:ph type="ftr" sz="quarter" idx="3"/>
          </p:nvPr>
        </p:nvSpPr>
        <p:spPr>
          <a:xfrm>
            <a:off x="7493846" y="6537399"/>
            <a:ext cx="4140877"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r>
              <a:rPr lang="en-AU">
                <a:solidFill>
                  <a:srgbClr val="FFFFFF">
                    <a:alpha val="50000"/>
                  </a:srgbClr>
                </a:solidFill>
              </a:rPr>
              <a:t>Copyright © 2017  Accenture. All rights reserved. Accenture Confidential Information    |</a:t>
            </a:r>
          </a:p>
        </p:txBody>
      </p:sp>
    </p:spTree>
    <p:extLst>
      <p:ext uri="{BB962C8B-B14F-4D97-AF65-F5344CB8AC3E}">
        <p14:creationId xmlns:p14="http://schemas.microsoft.com/office/powerpoint/2010/main" val="2526186547"/>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 id="2147484077" r:id="rId19"/>
    <p:sldLayoutId id="2147484078" r:id="rId20"/>
    <p:sldLayoutId id="2147484079" r:id="rId21"/>
    <p:sldLayoutId id="2147484080" r:id="rId22"/>
    <p:sldLayoutId id="2147484081" r:id="rId23"/>
    <p:sldLayoutId id="2147484082" r:id="rId24"/>
    <p:sldLayoutId id="2147484083" r:id="rId25"/>
    <p:sldLayoutId id="2147484084" r:id="rId26"/>
    <p:sldLayoutId id="2147484085" r:id="rId27"/>
    <p:sldLayoutId id="2147484086" r:id="rId28"/>
    <p:sldLayoutId id="2147484087" r:id="rId29"/>
    <p:sldLayoutId id="2147484088" r:id="rId30"/>
    <p:sldLayoutId id="2147484089" r:id="rId31"/>
    <p:sldLayoutId id="2147484090" r:id="rId32"/>
    <p:sldLayoutId id="2147484091" r:id="rId33"/>
    <p:sldLayoutId id="2147484092" r:id="rId34"/>
    <p:sldLayoutId id="2147484093" r:id="rId35"/>
    <p:sldLayoutId id="2147484094" r:id="rId36"/>
    <p:sldLayoutId id="2147484095" r:id="rId37"/>
    <p:sldLayoutId id="2147484096" r:id="rId38"/>
    <p:sldLayoutId id="2147484097" r:id="rId39"/>
    <p:sldLayoutId id="2147484098" r:id="rId40"/>
    <p:sldLayoutId id="2147484099" r:id="rId41"/>
    <p:sldLayoutId id="2147484100" r:id="rId42"/>
    <p:sldLayoutId id="2147484101" r:id="rId43"/>
    <p:sldLayoutId id="2147484102" r:id="rId44"/>
    <p:sldLayoutId id="2147484103" r:id="rId45"/>
    <p:sldLayoutId id="2147484104" r:id="rId46"/>
    <p:sldLayoutId id="2147484105" r:id="rId47"/>
    <p:sldLayoutId id="2147484106" r:id="rId48"/>
    <p:sldLayoutId id="2147484107" r:id="rId49"/>
    <p:sldLayoutId id="2147484108" r:id="rId50"/>
    <p:sldLayoutId id="2147484109" r:id="rId51"/>
    <p:sldLayoutId id="2147484110" r:id="rId52"/>
    <p:sldLayoutId id="2147484111" r:id="rId53"/>
    <p:sldLayoutId id="2147484112" r:id="rId54"/>
    <p:sldLayoutId id="2147484113" r:id="rId55"/>
    <p:sldLayoutId id="2147484114" r:id="rId56"/>
    <p:sldLayoutId id="2147484115" r:id="rId57"/>
    <p:sldLayoutId id="2147484116" r:id="rId58"/>
    <p:sldLayoutId id="2147484117" r:id="rId59"/>
    <p:sldLayoutId id="2147484118" r:id="rId60"/>
    <p:sldLayoutId id="2147484119" r:id="rId61"/>
    <p:sldLayoutId id="2147484120" r:id="rId62"/>
    <p:sldLayoutId id="2147484121" r:id="rId63"/>
    <p:sldLayoutId id="2147484122" r:id="rId64"/>
    <p:sldLayoutId id="2147484123" r:id="rId65"/>
    <p:sldLayoutId id="2147484124" r:id="rId66"/>
    <p:sldLayoutId id="2147484125" r:id="rId67"/>
    <p:sldLayoutId id="2147484126" r:id="rId68"/>
    <p:sldLayoutId id="2147484127" r:id="rId69"/>
    <p:sldLayoutId id="2147484128" r:id="rId70"/>
    <p:sldLayoutId id="2147484129" r:id="rId71"/>
    <p:sldLayoutId id="2147484130" r:id="rId72"/>
    <p:sldLayoutId id="2147484131" r:id="rId73"/>
    <p:sldLayoutId id="2147484132" r:id="rId74"/>
    <p:sldLayoutId id="2147484133" r:id="rId75"/>
    <p:sldLayoutId id="2147484134" r:id="rId76"/>
    <p:sldLayoutId id="2147484135" r:id="rId77"/>
    <p:sldLayoutId id="2147484136" r:id="rId78"/>
    <p:sldLayoutId id="2147484137" r:id="rId79"/>
    <p:sldLayoutId id="2147484138" r:id="rId80"/>
    <p:sldLayoutId id="2147484139" r:id="rId81"/>
    <p:sldLayoutId id="2147484140" r:id="rId82"/>
    <p:sldLayoutId id="2147484141" r:id="rId83"/>
    <p:sldLayoutId id="2147484142" r:id="rId84"/>
    <p:sldLayoutId id="2147484143" r:id="rId85"/>
    <p:sldLayoutId id="2147484144" r:id="rId86"/>
    <p:sldLayoutId id="2147484145" r:id="rId87"/>
    <p:sldLayoutId id="2147484146" r:id="rId88"/>
    <p:sldLayoutId id="2147484147" r:id="rId89"/>
    <p:sldLayoutId id="2147484148" r:id="rId90"/>
    <p:sldLayoutId id="2147484149" r:id="rId91"/>
    <p:sldLayoutId id="2147484150" r:id="rId92"/>
    <p:sldLayoutId id="2147484151" r:id="rId93"/>
    <p:sldLayoutId id="2147484152" r:id="rId94"/>
    <p:sldLayoutId id="2147484153" r:id="rId95"/>
    <p:sldLayoutId id="2147484154" r:id="rId96"/>
    <p:sldLayoutId id="2147484155" r:id="rId97"/>
    <p:sldLayoutId id="2147484156" r:id="rId98"/>
    <p:sldLayoutId id="2147484157" r:id="rId99"/>
    <p:sldLayoutId id="2147484158" r:id="rId100"/>
    <p:sldLayoutId id="2147484159" r:id="rId101"/>
    <p:sldLayoutId id="2147484160" r:id="rId102"/>
    <p:sldLayoutId id="2147484161" r:id="rId103"/>
    <p:sldLayoutId id="2147484162" r:id="rId104"/>
    <p:sldLayoutId id="2147484163" r:id="rId105"/>
    <p:sldLayoutId id="2147484164" r:id="rId106"/>
    <p:sldLayoutId id="2147484165" r:id="rId107"/>
    <p:sldLayoutId id="2147484166" r:id="rId108"/>
    <p:sldLayoutId id="2147484167" r:id="rId109"/>
    <p:sldLayoutId id="2147484168" r:id="rId110"/>
    <p:sldLayoutId id="2147484169" r:id="rId111"/>
    <p:sldLayoutId id="2147484170" r:id="rId112"/>
    <p:sldLayoutId id="2147484171" r:id="rId113"/>
    <p:sldLayoutId id="2147484172" r:id="rId114"/>
    <p:sldLayoutId id="2147484173" r:id="rId115"/>
    <p:sldLayoutId id="2147484174" r:id="rId116"/>
    <p:sldLayoutId id="2147484175" r:id="rId117"/>
    <p:sldLayoutId id="2147484176" r:id="rId118"/>
    <p:sldLayoutId id="2147484177" r:id="rId119"/>
    <p:sldLayoutId id="2147484178" r:id="rId120"/>
    <p:sldLayoutId id="2147484179" r:id="rId121"/>
    <p:sldLayoutId id="2147484180" r:id="rId122"/>
    <p:sldLayoutId id="2147484181" r:id="rId123"/>
    <p:sldLayoutId id="2147484183" r:id="rId124"/>
    <p:sldLayoutId id="2147484184" r:id="rId125"/>
    <p:sldLayoutId id="2147484185" r:id="rId126"/>
    <p:sldLayoutId id="2147484186" r:id="rId127"/>
    <p:sldLayoutId id="2147484187" r:id="rId128"/>
    <p:sldLayoutId id="2147484188" r:id="rId129"/>
    <p:sldLayoutId id="2147484200" r:id="rId130"/>
    <p:sldLayoutId id="2147484201" r:id="rId131"/>
    <p:sldLayoutId id="2147484204" r:id="rId132"/>
    <p:sldLayoutId id="2147484208" r:id="rId133"/>
  </p:sldLayoutIdLst>
  <p:hf hdr="0" dt="0"/>
  <p:txStyles>
    <p:titleStyle>
      <a:lvl1pPr algn="ctr" rtl="0" eaLnBrk="1" fontAlgn="base" hangingPunct="1">
        <a:lnSpc>
          <a:spcPct val="80000"/>
        </a:lnSpc>
        <a:spcBef>
          <a:spcPct val="0"/>
        </a:spcBef>
        <a:spcAft>
          <a:spcPct val="0"/>
        </a:spcAft>
        <a:buFont typeface="Arial" charset="0"/>
        <a:defRPr lang="en-AU" sz="3599" kern="1200" cap="all" spc="0" baseline="0" dirty="0" smtClean="0">
          <a:solidFill>
            <a:schemeClr val="bg1"/>
          </a:solidFill>
          <a:latin typeface="Arial Black" panose="020B0A04020102020204" pitchFamily="34" charset="0"/>
          <a:ea typeface="Roboto Black" panose="02000000000000000000" pitchFamily="2" charset="0"/>
          <a:cs typeface="Arial" panose="020B0604020202020204" pitchFamily="34" charset="0"/>
        </a:defRPr>
      </a:lvl1pPr>
      <a:lvl2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32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64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962"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7283"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10000"/>
        </a:lnSpc>
        <a:spcBef>
          <a:spcPts val="1200"/>
        </a:spcBef>
        <a:spcAft>
          <a:spcPct val="0"/>
        </a:spcAft>
        <a:buFont typeface="Arial" pitchFamily="34" charset="0"/>
        <a:buNone/>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41" rtl="0" eaLnBrk="1" latinLnBrk="0" hangingPunct="1">
        <a:defRPr sz="2400" kern="1200">
          <a:solidFill>
            <a:schemeClr val="tx1"/>
          </a:solidFill>
          <a:latin typeface="+mn-lt"/>
          <a:ea typeface="+mn-ea"/>
          <a:cs typeface="+mn-cs"/>
        </a:defRPr>
      </a:lvl1pPr>
      <a:lvl2pPr marL="609321" algn="l" defTabSz="1218641" rtl="0" eaLnBrk="1" latinLnBrk="0" hangingPunct="1">
        <a:defRPr sz="2400" kern="1200">
          <a:solidFill>
            <a:schemeClr val="tx1"/>
          </a:solidFill>
          <a:latin typeface="+mn-lt"/>
          <a:ea typeface="+mn-ea"/>
          <a:cs typeface="+mn-cs"/>
        </a:defRPr>
      </a:lvl2pPr>
      <a:lvl3pPr marL="1218641" algn="l" defTabSz="1218641" rtl="0" eaLnBrk="1" latinLnBrk="0" hangingPunct="1">
        <a:defRPr sz="2400" kern="1200">
          <a:solidFill>
            <a:schemeClr val="tx1"/>
          </a:solidFill>
          <a:latin typeface="+mn-lt"/>
          <a:ea typeface="+mn-ea"/>
          <a:cs typeface="+mn-cs"/>
        </a:defRPr>
      </a:lvl3pPr>
      <a:lvl4pPr marL="1827962" algn="l" defTabSz="1218641" rtl="0" eaLnBrk="1" latinLnBrk="0" hangingPunct="1">
        <a:defRPr sz="2400" kern="1200">
          <a:solidFill>
            <a:schemeClr val="tx1"/>
          </a:solidFill>
          <a:latin typeface="+mn-lt"/>
          <a:ea typeface="+mn-ea"/>
          <a:cs typeface="+mn-cs"/>
        </a:defRPr>
      </a:lvl4pPr>
      <a:lvl5pPr marL="2437283" algn="l" defTabSz="1218641" rtl="0" eaLnBrk="1" latinLnBrk="0" hangingPunct="1">
        <a:defRPr sz="2400" kern="1200">
          <a:solidFill>
            <a:schemeClr val="tx1"/>
          </a:solidFill>
          <a:latin typeface="+mn-lt"/>
          <a:ea typeface="+mn-ea"/>
          <a:cs typeface="+mn-cs"/>
        </a:defRPr>
      </a:lvl5pPr>
      <a:lvl6pPr marL="3046604" algn="l" defTabSz="1218641" rtl="0" eaLnBrk="1" latinLnBrk="0" hangingPunct="1">
        <a:defRPr sz="2400" kern="1200">
          <a:solidFill>
            <a:schemeClr val="tx1"/>
          </a:solidFill>
          <a:latin typeface="+mn-lt"/>
          <a:ea typeface="+mn-ea"/>
          <a:cs typeface="+mn-cs"/>
        </a:defRPr>
      </a:lvl6pPr>
      <a:lvl7pPr marL="3655925" algn="l" defTabSz="1218641" rtl="0" eaLnBrk="1" latinLnBrk="0" hangingPunct="1">
        <a:defRPr sz="2400" kern="1200">
          <a:solidFill>
            <a:schemeClr val="tx1"/>
          </a:solidFill>
          <a:latin typeface="+mn-lt"/>
          <a:ea typeface="+mn-ea"/>
          <a:cs typeface="+mn-cs"/>
        </a:defRPr>
      </a:lvl7pPr>
      <a:lvl8pPr marL="4265244" algn="l" defTabSz="1218641" rtl="0" eaLnBrk="1" latinLnBrk="0" hangingPunct="1">
        <a:defRPr sz="2400" kern="1200">
          <a:solidFill>
            <a:schemeClr val="tx1"/>
          </a:solidFill>
          <a:latin typeface="+mn-lt"/>
          <a:ea typeface="+mn-ea"/>
          <a:cs typeface="+mn-cs"/>
        </a:defRPr>
      </a:lvl8pPr>
      <a:lvl9pPr marL="4874566" algn="l" defTabSz="1218641"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35">
          <p15:clr>
            <a:srgbClr val="F26B43"/>
          </p15:clr>
        </p15:guide>
        <p15:guide id="2" pos="226">
          <p15:clr>
            <a:srgbClr val="F26B43"/>
          </p15:clr>
        </p15:guide>
        <p15:guide id="3" pos="7452">
          <p15:clr>
            <a:srgbClr val="F26B43"/>
          </p15:clr>
        </p15:guide>
        <p15:guide id="4" pos="1278">
          <p15:clr>
            <a:srgbClr val="F26B43"/>
          </p15:clr>
        </p15:guide>
        <p15:guide id="5" pos="2513">
          <p15:clr>
            <a:srgbClr val="F26B43"/>
          </p15:clr>
        </p15:guide>
        <p15:guide id="6" pos="2696">
          <p15:clr>
            <a:srgbClr val="F26B43"/>
          </p15:clr>
        </p15:guide>
        <p15:guide id="7" pos="3929">
          <p15:clr>
            <a:srgbClr val="F26B43"/>
          </p15:clr>
        </p15:guide>
        <p15:guide id="8" pos="3748">
          <p15:clr>
            <a:srgbClr val="F26B43"/>
          </p15:clr>
        </p15:guide>
        <p15:guide id="9" pos="4980">
          <p15:clr>
            <a:srgbClr val="F26B43"/>
          </p15:clr>
        </p15:guide>
        <p15:guide id="10" pos="5162">
          <p15:clr>
            <a:srgbClr val="F26B43"/>
          </p15:clr>
        </p15:guide>
        <p15:guide id="11" pos="6218">
          <p15:clr>
            <a:srgbClr val="F26B43"/>
          </p15:clr>
        </p15:guide>
        <p15:guide id="12" pos="6399">
          <p15:clr>
            <a:srgbClr val="F26B43"/>
          </p15:clr>
        </p15:guide>
        <p15:guide id="13" orient="horz" pos="876">
          <p15:clr>
            <a:srgbClr val="F26B43"/>
          </p15:clr>
        </p15:guide>
        <p15:guide id="14" orient="horz" pos="1118">
          <p15:clr>
            <a:srgbClr val="F26B43"/>
          </p15:clr>
        </p15:guide>
        <p15:guide id="15" orient="horz" pos="3756">
          <p15:clr>
            <a:srgbClr val="F26B43"/>
          </p15:clr>
        </p15:guide>
        <p15:guide id="16" orient="horz" pos="597">
          <p15:clr>
            <a:srgbClr val="F26B43"/>
          </p15:clr>
        </p15:guide>
        <p15:guide id="17" orient="horz" pos="4032">
          <p15:clr>
            <a:srgbClr val="F26B43"/>
          </p15:clr>
        </p15:guide>
        <p15:guide id="18" orient="horz" pos="4199">
          <p15:clr>
            <a:srgbClr val="F26B43"/>
          </p15:clr>
        </p15:guide>
        <p15:guide id="19" orient="horz" pos="807">
          <p15:clr>
            <a:srgbClr val="F26B43"/>
          </p15:clr>
        </p15:guide>
        <p15:guide id="20" pos="145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0780" name="think-cell スライド" r:id="rId15" imgW="498" imgH="499" progId="TCLayout.ActiveDocument.1">
                  <p:embed/>
                </p:oleObj>
              </mc:Choice>
              <mc:Fallback>
                <p:oleObj name="think-cell スライド" r:id="rId15" imgW="498" imgH="499" progId="TCLayout.ActiveDocument.1">
                  <p:embed/>
                  <p:pic>
                    <p:nvPicPr>
                      <p:cNvPr id="4" name="Object 3"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355646" y="1283994"/>
            <a:ext cx="11471094" cy="494867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Placeholder 1"/>
          <p:cNvSpPr>
            <a:spLocks noGrp="1"/>
          </p:cNvSpPr>
          <p:nvPr>
            <p:ph type="title"/>
          </p:nvPr>
        </p:nvSpPr>
        <p:spPr>
          <a:xfrm>
            <a:off x="355646" y="554272"/>
            <a:ext cx="11471094" cy="543475"/>
          </a:xfrm>
          <a:prstGeom prst="rect">
            <a:avLst/>
          </a:prstGeom>
        </p:spPr>
        <p:txBody>
          <a:bodyPr vert="horz" lIns="0" tIns="60944" rIns="0" bIns="0" rtlCol="0" anchor="t" anchorCtr="0">
            <a:noAutofit/>
          </a:bodyPr>
          <a:lstStyle/>
          <a:p>
            <a:pPr lvl="0"/>
            <a:r>
              <a:rPr lang="en-US"/>
              <a:t>INSERT MAIN TITLE AT 36PT MIN 30PT</a:t>
            </a:r>
            <a:endParaRPr lang="en-AU"/>
          </a:p>
        </p:txBody>
      </p:sp>
      <p:sp>
        <p:nvSpPr>
          <p:cNvPr id="6" name="Slide Number Placeholder 4"/>
          <p:cNvSpPr>
            <a:spLocks noGrp="1"/>
          </p:cNvSpPr>
          <p:nvPr>
            <p:ph type="sldNum" sz="quarter" idx="4"/>
          </p:nvPr>
        </p:nvSpPr>
        <p:spPr>
          <a:xfrm flipH="1">
            <a:off x="11613975" y="6537400"/>
            <a:ext cx="216028" cy="161888"/>
          </a:xfrm>
          <a:prstGeom prst="rect">
            <a:avLst/>
          </a:prstGeom>
        </p:spPr>
        <p:txBody>
          <a:bodyPr vert="horz" wrap="square" lIns="0" tIns="60944" rIns="0" bIns="60944"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a:defRPr/>
            </a:pPr>
            <a:fld id="{90CBDC3A-D49F-4631-A8C7-55D59B33E5FA}" type="slidenum">
              <a:rPr lang="en-US" smtClean="0">
                <a:solidFill>
                  <a:srgbClr val="FFFFFF">
                    <a:alpha val="50000"/>
                  </a:srgbClr>
                </a:solidFill>
              </a:rPr>
              <a:pPr>
                <a:defRPr/>
              </a:pPr>
              <a:t>‹#›</a:t>
            </a:fld>
            <a:endParaRPr lang="en-US">
              <a:solidFill>
                <a:srgbClr val="FFFFFF">
                  <a:alpha val="50000"/>
                </a:srgbClr>
              </a:solidFill>
            </a:endParaRPr>
          </a:p>
        </p:txBody>
      </p:sp>
      <p:sp>
        <p:nvSpPr>
          <p:cNvPr id="7" name="Footer Placeholder 3"/>
          <p:cNvSpPr>
            <a:spLocks noGrp="1"/>
          </p:cNvSpPr>
          <p:nvPr>
            <p:ph type="ftr" sz="quarter" idx="3"/>
          </p:nvPr>
        </p:nvSpPr>
        <p:spPr>
          <a:xfrm>
            <a:off x="7489911" y="6537399"/>
            <a:ext cx="4142771"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Tree>
    <p:extLst>
      <p:ext uri="{BB962C8B-B14F-4D97-AF65-F5344CB8AC3E}">
        <p14:creationId xmlns:p14="http://schemas.microsoft.com/office/powerpoint/2010/main" val="3280205384"/>
      </p:ext>
    </p:extLst>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6" r:id="rId6"/>
    <p:sldLayoutId id="2147484197" r:id="rId7"/>
    <p:sldLayoutId id="2147484198" r:id="rId8"/>
    <p:sldLayoutId id="2147484199" r:id="rId9"/>
    <p:sldLayoutId id="2147484206" r:id="rId10"/>
    <p:sldLayoutId id="2147484207" r:id="rId11"/>
  </p:sldLayoutIdLst>
  <p:hf hdr="0" dt="0"/>
  <p:txStyles>
    <p:titleStyle>
      <a:lvl1pPr algn="ctr" rtl="0" eaLnBrk="1" fontAlgn="base" hangingPunct="1">
        <a:lnSpc>
          <a:spcPct val="80000"/>
        </a:lnSpc>
        <a:spcBef>
          <a:spcPct val="0"/>
        </a:spcBef>
        <a:spcAft>
          <a:spcPct val="0"/>
        </a:spcAft>
        <a:buFont typeface="Arial" charset="0"/>
        <a:defRPr lang="en-AU" sz="3599" kern="1200" cap="all" spc="0" baseline="0" dirty="0" smtClean="0">
          <a:solidFill>
            <a:schemeClr val="bg1"/>
          </a:solidFill>
          <a:latin typeface="Arial Black" panose="020B0A04020102020204" pitchFamily="34" charset="0"/>
          <a:ea typeface="Roboto Black" panose="02000000000000000000" pitchFamily="2" charset="0"/>
          <a:cs typeface="Arial" panose="020B0604020202020204" pitchFamily="34" charset="0"/>
        </a:defRPr>
      </a:lvl1pPr>
      <a:lvl2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32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64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962"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7283"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10000"/>
        </a:lnSpc>
        <a:spcBef>
          <a:spcPts val="1200"/>
        </a:spcBef>
        <a:spcAft>
          <a:spcPct val="0"/>
        </a:spcAft>
        <a:buFont typeface="Arial" pitchFamily="34" charset="0"/>
        <a:buNone/>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41" rtl="0" eaLnBrk="1" latinLnBrk="0" hangingPunct="1">
        <a:defRPr sz="2400" kern="1200">
          <a:solidFill>
            <a:schemeClr val="tx1"/>
          </a:solidFill>
          <a:latin typeface="+mn-lt"/>
          <a:ea typeface="+mn-ea"/>
          <a:cs typeface="+mn-cs"/>
        </a:defRPr>
      </a:lvl1pPr>
      <a:lvl2pPr marL="609321" algn="l" defTabSz="1218641" rtl="0" eaLnBrk="1" latinLnBrk="0" hangingPunct="1">
        <a:defRPr sz="2400" kern="1200">
          <a:solidFill>
            <a:schemeClr val="tx1"/>
          </a:solidFill>
          <a:latin typeface="+mn-lt"/>
          <a:ea typeface="+mn-ea"/>
          <a:cs typeface="+mn-cs"/>
        </a:defRPr>
      </a:lvl2pPr>
      <a:lvl3pPr marL="1218641" algn="l" defTabSz="1218641" rtl="0" eaLnBrk="1" latinLnBrk="0" hangingPunct="1">
        <a:defRPr sz="2400" kern="1200">
          <a:solidFill>
            <a:schemeClr val="tx1"/>
          </a:solidFill>
          <a:latin typeface="+mn-lt"/>
          <a:ea typeface="+mn-ea"/>
          <a:cs typeface="+mn-cs"/>
        </a:defRPr>
      </a:lvl3pPr>
      <a:lvl4pPr marL="1827962" algn="l" defTabSz="1218641" rtl="0" eaLnBrk="1" latinLnBrk="0" hangingPunct="1">
        <a:defRPr sz="2400" kern="1200">
          <a:solidFill>
            <a:schemeClr val="tx1"/>
          </a:solidFill>
          <a:latin typeface="+mn-lt"/>
          <a:ea typeface="+mn-ea"/>
          <a:cs typeface="+mn-cs"/>
        </a:defRPr>
      </a:lvl4pPr>
      <a:lvl5pPr marL="2437283" algn="l" defTabSz="1218641" rtl="0" eaLnBrk="1" latinLnBrk="0" hangingPunct="1">
        <a:defRPr sz="2400" kern="1200">
          <a:solidFill>
            <a:schemeClr val="tx1"/>
          </a:solidFill>
          <a:latin typeface="+mn-lt"/>
          <a:ea typeface="+mn-ea"/>
          <a:cs typeface="+mn-cs"/>
        </a:defRPr>
      </a:lvl5pPr>
      <a:lvl6pPr marL="3046604" algn="l" defTabSz="1218641" rtl="0" eaLnBrk="1" latinLnBrk="0" hangingPunct="1">
        <a:defRPr sz="2400" kern="1200">
          <a:solidFill>
            <a:schemeClr val="tx1"/>
          </a:solidFill>
          <a:latin typeface="+mn-lt"/>
          <a:ea typeface="+mn-ea"/>
          <a:cs typeface="+mn-cs"/>
        </a:defRPr>
      </a:lvl6pPr>
      <a:lvl7pPr marL="3655925" algn="l" defTabSz="1218641" rtl="0" eaLnBrk="1" latinLnBrk="0" hangingPunct="1">
        <a:defRPr sz="2400" kern="1200">
          <a:solidFill>
            <a:schemeClr val="tx1"/>
          </a:solidFill>
          <a:latin typeface="+mn-lt"/>
          <a:ea typeface="+mn-ea"/>
          <a:cs typeface="+mn-cs"/>
        </a:defRPr>
      </a:lvl7pPr>
      <a:lvl8pPr marL="4265244" algn="l" defTabSz="1218641" rtl="0" eaLnBrk="1" latinLnBrk="0" hangingPunct="1">
        <a:defRPr sz="2400" kern="1200">
          <a:solidFill>
            <a:schemeClr val="tx1"/>
          </a:solidFill>
          <a:latin typeface="+mn-lt"/>
          <a:ea typeface="+mn-ea"/>
          <a:cs typeface="+mn-cs"/>
        </a:defRPr>
      </a:lvl8pPr>
      <a:lvl9pPr marL="4874566" algn="l" defTabSz="1218641"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35">
          <p15:clr>
            <a:srgbClr val="F26B43"/>
          </p15:clr>
        </p15:guide>
        <p15:guide id="2" pos="226">
          <p15:clr>
            <a:srgbClr val="F26B43"/>
          </p15:clr>
        </p15:guide>
        <p15:guide id="3" pos="7452">
          <p15:clr>
            <a:srgbClr val="F26B43"/>
          </p15:clr>
        </p15:guide>
        <p15:guide id="4" pos="1278">
          <p15:clr>
            <a:srgbClr val="F26B43"/>
          </p15:clr>
        </p15:guide>
        <p15:guide id="5" pos="2513">
          <p15:clr>
            <a:srgbClr val="F26B43"/>
          </p15:clr>
        </p15:guide>
        <p15:guide id="6" pos="2696">
          <p15:clr>
            <a:srgbClr val="F26B43"/>
          </p15:clr>
        </p15:guide>
        <p15:guide id="7" pos="3929">
          <p15:clr>
            <a:srgbClr val="F26B43"/>
          </p15:clr>
        </p15:guide>
        <p15:guide id="8" pos="3748">
          <p15:clr>
            <a:srgbClr val="F26B43"/>
          </p15:clr>
        </p15:guide>
        <p15:guide id="9" pos="4980">
          <p15:clr>
            <a:srgbClr val="F26B43"/>
          </p15:clr>
        </p15:guide>
        <p15:guide id="10" pos="5162">
          <p15:clr>
            <a:srgbClr val="F26B43"/>
          </p15:clr>
        </p15:guide>
        <p15:guide id="11" pos="6218">
          <p15:clr>
            <a:srgbClr val="F26B43"/>
          </p15:clr>
        </p15:guide>
        <p15:guide id="12" pos="6399">
          <p15:clr>
            <a:srgbClr val="F26B43"/>
          </p15:clr>
        </p15:guide>
        <p15:guide id="13" orient="horz" pos="876">
          <p15:clr>
            <a:srgbClr val="F26B43"/>
          </p15:clr>
        </p15:guide>
        <p15:guide id="14" orient="horz" pos="1118">
          <p15:clr>
            <a:srgbClr val="F26B43"/>
          </p15:clr>
        </p15:guide>
        <p15:guide id="15" orient="horz" pos="3756">
          <p15:clr>
            <a:srgbClr val="F26B43"/>
          </p15:clr>
        </p15:guide>
        <p15:guide id="16" orient="horz" pos="597">
          <p15:clr>
            <a:srgbClr val="F26B43"/>
          </p15:clr>
        </p15:guide>
        <p15:guide id="17" orient="horz" pos="4032">
          <p15:clr>
            <a:srgbClr val="F26B43"/>
          </p15:clr>
        </p15:guide>
        <p15:guide id="18" orient="horz" pos="4199">
          <p15:clr>
            <a:srgbClr val="F26B43"/>
          </p15:clr>
        </p15:guide>
        <p15:guide id="19" orient="horz" pos="807">
          <p15:clr>
            <a:srgbClr val="F26B43"/>
          </p15:clr>
        </p15:guide>
        <p15:guide id="20" pos="145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6"/>
            </p:custDataLst>
            <p:extLst>
              <p:ext uri="{D42A27DB-BD31-4B8C-83A1-F6EECF244321}">
                <p14:modId xmlns:p14="http://schemas.microsoft.com/office/powerpoint/2010/main" val="1307074766"/>
              </p:ext>
            </p:extLst>
          </p:nvPr>
        </p:nvGraphicFramePr>
        <p:xfrm>
          <a:off x="1588" y="1590"/>
          <a:ext cx="1588" cy="1587"/>
        </p:xfrm>
        <a:graphic>
          <a:graphicData uri="http://schemas.openxmlformats.org/presentationml/2006/ole">
            <mc:AlternateContent xmlns:mc="http://schemas.openxmlformats.org/markup-compatibility/2006">
              <mc:Choice xmlns:v="urn:schemas-microsoft-com:vml" Requires="v">
                <p:oleObj spid="_x0000_s173068" name="think-cell スライド" r:id="rId8" imgW="270" imgH="270" progId="TCLayout.ActiveDocument.1">
                  <p:embed/>
                </p:oleObj>
              </mc:Choice>
              <mc:Fallback>
                <p:oleObj name="think-cell スライド" r:id="rId8" imgW="270" imgH="270" progId="TCLayout.ActiveDocument.1">
                  <p:embed/>
                  <p:pic>
                    <p:nvPicPr>
                      <p:cNvPr id="6" name="Object 5" hidden="1"/>
                      <p:cNvPicPr/>
                      <p:nvPr/>
                    </p:nvPicPr>
                    <p:blipFill>
                      <a:blip r:embed="rId9"/>
                      <a:stretch>
                        <a:fillRect/>
                      </a:stretch>
                    </p:blipFill>
                    <p:spPr>
                      <a:xfrm>
                        <a:off x="1588" y="1590"/>
                        <a:ext cx="1588" cy="1587"/>
                      </a:xfrm>
                      <a:prstGeom prst="rect">
                        <a:avLst/>
                      </a:prstGeom>
                    </p:spPr>
                  </p:pic>
                </p:oleObj>
              </mc:Fallback>
            </mc:AlternateContent>
          </a:graphicData>
        </a:graphic>
      </p:graphicFrame>
      <p:sp>
        <p:nvSpPr>
          <p:cNvPr id="7" name="正方形/長方形 6" hidden="1">
            <a:extLst>
              <a:ext uri="{FF2B5EF4-FFF2-40B4-BE49-F238E27FC236}">
                <a16:creationId xmlns:a16="http://schemas.microsoft.com/office/drawing/2014/main" id="{60781689-279A-4987-B62A-130A9D81D114}"/>
              </a:ext>
            </a:extLst>
          </p:cNvPr>
          <p:cNvSpPr/>
          <p:nvPr userDrawn="1">
            <p:custDataLst>
              <p:tags r:id="rId7"/>
            </p:custDataLst>
          </p:nvPr>
        </p:nvSpPr>
        <p:spPr>
          <a:xfrm>
            <a:off x="0" y="0"/>
            <a:ext cx="158750" cy="158750"/>
          </a:xfrm>
          <a:prstGeom prst="rect">
            <a:avLst/>
          </a:prstGeom>
          <a:solidFill>
            <a:schemeClr val="tx1">
              <a:alpha val="40000"/>
            </a:schemeClr>
          </a:solidFill>
        </p:spPr>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en-US" altLang="ja-JP" sz="1999" b="1" i="0" baseline="0">
              <a:solidFill>
                <a:schemeClr val="bg1"/>
              </a:solidFill>
              <a:latin typeface="Calibri" panose="020F0502020204030204" pitchFamily="34" charset="0"/>
              <a:cs typeface="Arial" panose="020B0604020202020204" pitchFamily="34" charset="0"/>
              <a:sym typeface="Calibri" panose="020F0502020204030204" pitchFamily="34" charset="0"/>
            </a:endParaRPr>
          </a:p>
        </p:txBody>
      </p:sp>
      <p:sp>
        <p:nvSpPr>
          <p:cNvPr id="3" name="Text Placeholder 2"/>
          <p:cNvSpPr>
            <a:spLocks noGrp="1"/>
          </p:cNvSpPr>
          <p:nvPr>
            <p:ph type="body" idx="1"/>
          </p:nvPr>
        </p:nvSpPr>
        <p:spPr>
          <a:xfrm>
            <a:off x="625305" y="1722783"/>
            <a:ext cx="10938224" cy="4714102"/>
          </a:xfrm>
          <a:prstGeom prst="rect">
            <a:avLst/>
          </a:prstGeom>
        </p:spPr>
        <p:txBody>
          <a:bodyPr vert="horz" lIns="0" tIns="60937" rIns="0" bIns="60937"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625305" y="746698"/>
            <a:ext cx="10938224" cy="817060"/>
          </a:xfrm>
          <a:prstGeom prst="rect">
            <a:avLst/>
          </a:prstGeom>
        </p:spPr>
        <p:txBody>
          <a:bodyPr vert="horz" lIns="0" tIns="60937" rIns="0" bIns="0" rtlCol="0" anchor="t" anchorCtr="0">
            <a:noAutofit/>
          </a:bodyPr>
          <a:lstStyle/>
          <a:p>
            <a:pPr lvl="0"/>
            <a:r>
              <a:rPr lang="en-US"/>
              <a:t>Click to edit Master title style</a:t>
            </a:r>
          </a:p>
        </p:txBody>
      </p:sp>
      <p:sp>
        <p:nvSpPr>
          <p:cNvPr id="5" name="Slide Number Placeholder 4"/>
          <p:cNvSpPr>
            <a:spLocks noGrp="1"/>
          </p:cNvSpPr>
          <p:nvPr>
            <p:ph type="sldNum" sz="quarter" idx="4"/>
          </p:nvPr>
        </p:nvSpPr>
        <p:spPr>
          <a:xfrm flipH="1">
            <a:off x="10885657" y="6537399"/>
            <a:ext cx="677617"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defRPr/>
            </a:pPr>
            <a:fld id="{90CBDC3A-D49F-4631-A8C7-55D59B33E5FA}" type="slidenum">
              <a:rPr lang="en-US" smtClean="0">
                <a:solidFill>
                  <a:srgbClr val="FFFFFF"/>
                </a:solidFill>
                <a:cs typeface="+mn-cs"/>
              </a:rPr>
              <a:pPr fontAlgn="auto">
                <a:spcBef>
                  <a:spcPts val="0"/>
                </a:spcBef>
                <a:spcAft>
                  <a:spcPts val="0"/>
                </a:spcAft>
                <a:defRPr/>
              </a:pPr>
              <a:t>‹#›</a:t>
            </a:fld>
            <a:endParaRPr lang="en-US">
              <a:solidFill>
                <a:srgbClr val="FFFFFF"/>
              </a:solidFill>
              <a:cs typeface="+mn-cs"/>
            </a:endParaRPr>
          </a:p>
        </p:txBody>
      </p:sp>
      <p:sp>
        <p:nvSpPr>
          <p:cNvPr id="4" name="Footer Placeholder 3"/>
          <p:cNvSpPr>
            <a:spLocks noGrp="1"/>
          </p:cNvSpPr>
          <p:nvPr>
            <p:ph type="ftr" sz="quarter" idx="3"/>
          </p:nvPr>
        </p:nvSpPr>
        <p:spPr>
          <a:xfrm flipH="1">
            <a:off x="625304" y="6537399"/>
            <a:ext cx="5364699" cy="161888"/>
          </a:xfrm>
          <a:prstGeom prst="rect">
            <a:avLst/>
          </a:prstGeom>
          <a:noFill/>
        </p:spPr>
        <p:txBody>
          <a:bodyPr wrap="square" lIns="0" tIns="60937" rIns="121875" bIns="60937" anchor="ctr" anchorCtr="0">
            <a:noAutofit/>
          </a:bodyPr>
          <a:lstStyle>
            <a:lvl1pPr>
              <a:defRPr lang="en-AU"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pPr>
            <a:r>
              <a:rPr lang="en-US">
                <a:solidFill>
                  <a:srgbClr val="FFFFFF"/>
                </a:solidFill>
                <a:cs typeface="+mn-cs"/>
              </a:rPr>
              <a:t>Copyright © 2016 Accenture  All rights reserved.</a:t>
            </a:r>
          </a:p>
        </p:txBody>
      </p:sp>
      <p:cxnSp>
        <p:nvCxnSpPr>
          <p:cNvPr id="8" name="Straight Connector 7"/>
          <p:cNvCxnSpPr/>
          <p:nvPr userDrawn="1"/>
        </p:nvCxnSpPr>
        <p:spPr>
          <a:xfrm>
            <a:off x="421299" y="1563758"/>
            <a:ext cx="11359646"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0" y="0"/>
            <a:ext cx="12188825" cy="6877050"/>
          </a:xfrm>
          <a:prstGeom prst="rect">
            <a:avLst/>
          </a:prstGeom>
        </p:spPr>
      </p:pic>
      <p:sp>
        <p:nvSpPr>
          <p:cNvPr id="10" name="Rectangle 9"/>
          <p:cNvSpPr/>
          <p:nvPr userDrawn="1"/>
        </p:nvSpPr>
        <p:spPr>
          <a:xfrm>
            <a:off x="0" y="3176"/>
            <a:ext cx="12188825" cy="6887787"/>
          </a:xfrm>
          <a:prstGeom prst="rect">
            <a:avLst/>
          </a:prstGeom>
          <a:gradFill>
            <a:gsLst>
              <a:gs pos="100000">
                <a:schemeClr val="accent6">
                  <a:lumMod val="40000"/>
                  <a:lumOff val="60000"/>
                  <a:alpha val="45000"/>
                </a:schemeClr>
              </a:gs>
              <a:gs pos="47000">
                <a:schemeClr val="accent2">
                  <a:lumMod val="50000"/>
                  <a:alpha val="88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Tree>
    <p:extLst>
      <p:ext uri="{BB962C8B-B14F-4D97-AF65-F5344CB8AC3E}">
        <p14:creationId xmlns:p14="http://schemas.microsoft.com/office/powerpoint/2010/main" val="259201269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Lst>
  <p:hf hdr="0" dt="0"/>
  <p:txStyles>
    <p:titleStyle>
      <a:lvl1pPr algn="l" rtl="0" eaLnBrk="1" fontAlgn="base" hangingPunct="1">
        <a:lnSpc>
          <a:spcPct val="100000"/>
        </a:lnSpc>
        <a:spcBef>
          <a:spcPct val="0"/>
        </a:spcBef>
        <a:spcAft>
          <a:spcPct val="0"/>
        </a:spcAft>
        <a:buFont typeface="Arial" charset="0"/>
        <a:defRPr lang="en-AU" sz="1999" b="1" kern="1200" spc="0" baseline="0" dirty="0" smtClean="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1pPr>
      <a:lvl2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188"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377"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566"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6754"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182471" indent="-182471"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1pPr>
      <a:lvl2pPr marL="449038" indent="-266567"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2pPr>
      <a:lvl3pPr marL="625162" indent="-176125" algn="l" rtl="0" eaLnBrk="1" fontAlgn="base" hangingPunct="1">
        <a:spcBef>
          <a:spcPts val="800"/>
        </a:spcBef>
        <a:spcAft>
          <a:spcPct val="0"/>
        </a:spcAft>
        <a:buFont typeface="Arial" pitchFamily="34" charset="0"/>
        <a:buChar char="•"/>
        <a:tabLst/>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3pPr>
      <a:lvl4pPr marL="898075" indent="-272913"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4pPr>
      <a:lvl5pPr marL="1074201" indent="-176125"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5pPr>
      <a:lvl6pPr marL="3350538"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59727"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8915"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8103"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377" rtl="0" eaLnBrk="1" latinLnBrk="0" hangingPunct="1">
        <a:defRPr sz="2399" kern="1200">
          <a:solidFill>
            <a:schemeClr val="tx1"/>
          </a:solidFill>
          <a:latin typeface="+mn-lt"/>
          <a:ea typeface="+mn-ea"/>
          <a:cs typeface="+mn-cs"/>
        </a:defRPr>
      </a:lvl1pPr>
      <a:lvl2pPr marL="609188" algn="l" defTabSz="1218377" rtl="0" eaLnBrk="1" latinLnBrk="0" hangingPunct="1">
        <a:defRPr sz="2399" kern="1200">
          <a:solidFill>
            <a:schemeClr val="tx1"/>
          </a:solidFill>
          <a:latin typeface="+mn-lt"/>
          <a:ea typeface="+mn-ea"/>
          <a:cs typeface="+mn-cs"/>
        </a:defRPr>
      </a:lvl2pPr>
      <a:lvl3pPr marL="1218377" algn="l" defTabSz="1218377" rtl="0" eaLnBrk="1" latinLnBrk="0" hangingPunct="1">
        <a:defRPr sz="2399" kern="1200">
          <a:solidFill>
            <a:schemeClr val="tx1"/>
          </a:solidFill>
          <a:latin typeface="+mn-lt"/>
          <a:ea typeface="+mn-ea"/>
          <a:cs typeface="+mn-cs"/>
        </a:defRPr>
      </a:lvl3pPr>
      <a:lvl4pPr marL="1827566" algn="l" defTabSz="1218377" rtl="0" eaLnBrk="1" latinLnBrk="0" hangingPunct="1">
        <a:defRPr sz="2399" kern="1200">
          <a:solidFill>
            <a:schemeClr val="tx1"/>
          </a:solidFill>
          <a:latin typeface="+mn-lt"/>
          <a:ea typeface="+mn-ea"/>
          <a:cs typeface="+mn-cs"/>
        </a:defRPr>
      </a:lvl4pPr>
      <a:lvl5pPr marL="2436754" algn="l" defTabSz="1218377" rtl="0" eaLnBrk="1" latinLnBrk="0" hangingPunct="1">
        <a:defRPr sz="2399" kern="1200">
          <a:solidFill>
            <a:schemeClr val="tx1"/>
          </a:solidFill>
          <a:latin typeface="+mn-lt"/>
          <a:ea typeface="+mn-ea"/>
          <a:cs typeface="+mn-cs"/>
        </a:defRPr>
      </a:lvl5pPr>
      <a:lvl6pPr marL="3045944" algn="l" defTabSz="1218377" rtl="0" eaLnBrk="1" latinLnBrk="0" hangingPunct="1">
        <a:defRPr sz="2399" kern="1200">
          <a:solidFill>
            <a:schemeClr val="tx1"/>
          </a:solidFill>
          <a:latin typeface="+mn-lt"/>
          <a:ea typeface="+mn-ea"/>
          <a:cs typeface="+mn-cs"/>
        </a:defRPr>
      </a:lvl6pPr>
      <a:lvl7pPr marL="3655132" algn="l" defTabSz="1218377" rtl="0" eaLnBrk="1" latinLnBrk="0" hangingPunct="1">
        <a:defRPr sz="2399" kern="1200">
          <a:solidFill>
            <a:schemeClr val="tx1"/>
          </a:solidFill>
          <a:latin typeface="+mn-lt"/>
          <a:ea typeface="+mn-ea"/>
          <a:cs typeface="+mn-cs"/>
        </a:defRPr>
      </a:lvl7pPr>
      <a:lvl8pPr marL="4264320" algn="l" defTabSz="1218377" rtl="0" eaLnBrk="1" latinLnBrk="0" hangingPunct="1">
        <a:defRPr sz="2399" kern="1200">
          <a:solidFill>
            <a:schemeClr val="tx1"/>
          </a:solidFill>
          <a:latin typeface="+mn-lt"/>
          <a:ea typeface="+mn-ea"/>
          <a:cs typeface="+mn-cs"/>
        </a:defRPr>
      </a:lvl8pPr>
      <a:lvl9pPr marL="4873510" algn="l" defTabSz="1218377"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0"/>
            </p:custDataLst>
            <p:extLst>
              <p:ext uri="{D42A27DB-BD31-4B8C-83A1-F6EECF244321}">
                <p14:modId xmlns:p14="http://schemas.microsoft.com/office/powerpoint/2010/main" val="3738047241"/>
              </p:ext>
            </p:extLst>
          </p:nvPr>
        </p:nvGraphicFramePr>
        <p:xfrm>
          <a:off x="1588" y="1590"/>
          <a:ext cx="1588" cy="1587"/>
        </p:xfrm>
        <a:graphic>
          <a:graphicData uri="http://schemas.openxmlformats.org/presentationml/2006/ole">
            <mc:AlternateContent xmlns:mc="http://schemas.openxmlformats.org/markup-compatibility/2006">
              <mc:Choice xmlns:v="urn:schemas-microsoft-com:vml" Requires="v">
                <p:oleObj spid="_x0000_s177164" name="think-cell スライド" r:id="rId12" imgW="270" imgH="270" progId="TCLayout.ActiveDocument.1">
                  <p:embed/>
                </p:oleObj>
              </mc:Choice>
              <mc:Fallback>
                <p:oleObj name="think-cell スライド" r:id="rId12" imgW="270" imgH="270" progId="TCLayout.ActiveDocument.1">
                  <p:embed/>
                  <p:pic>
                    <p:nvPicPr>
                      <p:cNvPr id="6" name="Object 5" hidden="1"/>
                      <p:cNvPicPr/>
                      <p:nvPr/>
                    </p:nvPicPr>
                    <p:blipFill>
                      <a:blip r:embed="rId13"/>
                      <a:stretch>
                        <a:fillRect/>
                      </a:stretch>
                    </p:blipFill>
                    <p:spPr>
                      <a:xfrm>
                        <a:off x="1588" y="1590"/>
                        <a:ext cx="1588" cy="1587"/>
                      </a:xfrm>
                      <a:prstGeom prst="rect">
                        <a:avLst/>
                      </a:prstGeom>
                    </p:spPr>
                  </p:pic>
                </p:oleObj>
              </mc:Fallback>
            </mc:AlternateContent>
          </a:graphicData>
        </a:graphic>
      </p:graphicFrame>
      <p:sp>
        <p:nvSpPr>
          <p:cNvPr id="7" name="正方形/長方形 6" hidden="1">
            <a:extLst>
              <a:ext uri="{FF2B5EF4-FFF2-40B4-BE49-F238E27FC236}">
                <a16:creationId xmlns:a16="http://schemas.microsoft.com/office/drawing/2014/main" id="{9ABBE8FF-6084-4FE6-A5E3-7F5C5FFA6C7A}"/>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en-US" altLang="ja-JP" sz="1999" b="1" i="0" baseline="0">
              <a:latin typeface="Calibri" panose="020F0502020204030204" pitchFamily="34" charset="0"/>
              <a:cs typeface="Arial" panose="020B0604020202020204" pitchFamily="34" charset="0"/>
              <a:sym typeface="Calibri" panose="020F0502020204030204" pitchFamily="34" charset="0"/>
            </a:endParaRPr>
          </a:p>
        </p:txBody>
      </p:sp>
      <p:sp>
        <p:nvSpPr>
          <p:cNvPr id="10" name="Rectangle 9"/>
          <p:cNvSpPr/>
          <p:nvPr userDrawn="1"/>
        </p:nvSpPr>
        <p:spPr>
          <a:xfrm>
            <a:off x="1589" y="3176"/>
            <a:ext cx="12188825" cy="6887787"/>
          </a:xfrm>
          <a:prstGeom prst="rect">
            <a:avLst/>
          </a:prstGeom>
          <a:gradFill>
            <a:gsLst>
              <a:gs pos="100000">
                <a:schemeClr val="tx1">
                  <a:lumMod val="65000"/>
                  <a:lumOff val="35000"/>
                </a:schemeClr>
              </a:gs>
              <a:gs pos="47000">
                <a:schemeClr val="tx1">
                  <a:alpha val="55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
        <p:nvSpPr>
          <p:cNvPr id="3" name="Text Placeholder 2"/>
          <p:cNvSpPr>
            <a:spLocks noGrp="1"/>
          </p:cNvSpPr>
          <p:nvPr>
            <p:ph type="body" idx="1"/>
          </p:nvPr>
        </p:nvSpPr>
        <p:spPr>
          <a:xfrm>
            <a:off x="625305" y="1722783"/>
            <a:ext cx="10938224" cy="4714102"/>
          </a:xfrm>
          <a:prstGeom prst="rect">
            <a:avLst/>
          </a:prstGeom>
        </p:spPr>
        <p:txBody>
          <a:bodyPr vert="horz" lIns="0" tIns="60937" rIns="0" bIns="60937"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625305" y="746698"/>
            <a:ext cx="10938224" cy="817060"/>
          </a:xfrm>
          <a:prstGeom prst="rect">
            <a:avLst/>
          </a:prstGeom>
        </p:spPr>
        <p:txBody>
          <a:bodyPr vert="horz" lIns="0" tIns="60937" rIns="0" bIns="0" rtlCol="0" anchor="t" anchorCtr="0">
            <a:noAutofit/>
          </a:bodyPr>
          <a:lstStyle/>
          <a:p>
            <a:pPr lvl="0"/>
            <a:r>
              <a:rPr lang="en-US"/>
              <a:t>Click to edit Master title style</a:t>
            </a:r>
          </a:p>
        </p:txBody>
      </p:sp>
      <p:sp>
        <p:nvSpPr>
          <p:cNvPr id="5" name="Slide Number Placeholder 4"/>
          <p:cNvSpPr>
            <a:spLocks noGrp="1"/>
          </p:cNvSpPr>
          <p:nvPr>
            <p:ph type="sldNum" sz="quarter" idx="4"/>
          </p:nvPr>
        </p:nvSpPr>
        <p:spPr>
          <a:xfrm flipH="1">
            <a:off x="10885657" y="6537399"/>
            <a:ext cx="677617"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defRPr/>
            </a:pPr>
            <a:fld id="{90CBDC3A-D49F-4631-A8C7-55D59B33E5FA}" type="slidenum">
              <a:rPr lang="en-US" smtClean="0">
                <a:solidFill>
                  <a:srgbClr val="FFFFFF"/>
                </a:solidFill>
                <a:cs typeface="+mn-cs"/>
              </a:rPr>
              <a:pPr fontAlgn="auto">
                <a:spcBef>
                  <a:spcPts val="0"/>
                </a:spcBef>
                <a:spcAft>
                  <a:spcPts val="0"/>
                </a:spcAft>
                <a:defRPr/>
              </a:pPr>
              <a:t>‹#›</a:t>
            </a:fld>
            <a:endParaRPr lang="en-US">
              <a:solidFill>
                <a:srgbClr val="FFFFFF"/>
              </a:solidFill>
              <a:cs typeface="+mn-cs"/>
            </a:endParaRPr>
          </a:p>
        </p:txBody>
      </p:sp>
      <p:sp>
        <p:nvSpPr>
          <p:cNvPr id="4" name="Footer Placeholder 3"/>
          <p:cNvSpPr>
            <a:spLocks noGrp="1"/>
          </p:cNvSpPr>
          <p:nvPr>
            <p:ph type="ftr" sz="quarter" idx="3"/>
          </p:nvPr>
        </p:nvSpPr>
        <p:spPr>
          <a:xfrm flipH="1">
            <a:off x="625304" y="6537399"/>
            <a:ext cx="5364699" cy="161888"/>
          </a:xfrm>
          <a:prstGeom prst="rect">
            <a:avLst/>
          </a:prstGeom>
          <a:noFill/>
        </p:spPr>
        <p:txBody>
          <a:bodyPr wrap="square" lIns="0" tIns="60937" rIns="121875" bIns="60937" anchor="ctr" anchorCtr="0">
            <a:noAutofit/>
          </a:bodyPr>
          <a:lstStyle>
            <a:lvl1pPr>
              <a:defRPr lang="en-AU"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pPr>
            <a:r>
              <a:rPr lang="en-US">
                <a:solidFill>
                  <a:srgbClr val="FFFFFF"/>
                </a:solidFill>
                <a:cs typeface="+mn-cs"/>
              </a:rPr>
              <a:t>Copyright © 2016 Accenture  All rights reserved.</a:t>
            </a:r>
          </a:p>
        </p:txBody>
      </p:sp>
    </p:spTree>
    <p:extLst>
      <p:ext uri="{BB962C8B-B14F-4D97-AF65-F5344CB8AC3E}">
        <p14:creationId xmlns:p14="http://schemas.microsoft.com/office/powerpoint/2010/main" val="2535799052"/>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Lst>
  <p:hf hdr="0" dt="0"/>
  <p:txStyles>
    <p:titleStyle>
      <a:lvl1pPr algn="l" rtl="0" eaLnBrk="1" fontAlgn="base" hangingPunct="1">
        <a:lnSpc>
          <a:spcPct val="100000"/>
        </a:lnSpc>
        <a:spcBef>
          <a:spcPct val="0"/>
        </a:spcBef>
        <a:spcAft>
          <a:spcPct val="0"/>
        </a:spcAft>
        <a:buFont typeface="Arial" charset="0"/>
        <a:defRPr lang="en-AU" sz="1999" b="1" kern="1200" spc="0" baseline="0" dirty="0" smtClean="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1pPr>
      <a:lvl2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188"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377"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566"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6754"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182471" indent="-182471"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1pPr>
      <a:lvl2pPr marL="449038" indent="-266567"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2pPr>
      <a:lvl3pPr marL="625162" indent="-176125" algn="l" rtl="0" eaLnBrk="1" fontAlgn="base" hangingPunct="1">
        <a:spcBef>
          <a:spcPts val="800"/>
        </a:spcBef>
        <a:spcAft>
          <a:spcPct val="0"/>
        </a:spcAft>
        <a:buFont typeface="Arial" pitchFamily="34" charset="0"/>
        <a:buChar char="•"/>
        <a:tabLst/>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3pPr>
      <a:lvl4pPr marL="898075" indent="-272913"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4pPr>
      <a:lvl5pPr marL="1074201" indent="-176125"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5pPr>
      <a:lvl6pPr marL="3350538"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59727"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8915"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8103"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377" rtl="0" eaLnBrk="1" latinLnBrk="0" hangingPunct="1">
        <a:defRPr sz="2399" kern="1200">
          <a:solidFill>
            <a:schemeClr val="tx1"/>
          </a:solidFill>
          <a:latin typeface="+mn-lt"/>
          <a:ea typeface="+mn-ea"/>
          <a:cs typeface="+mn-cs"/>
        </a:defRPr>
      </a:lvl1pPr>
      <a:lvl2pPr marL="609188" algn="l" defTabSz="1218377" rtl="0" eaLnBrk="1" latinLnBrk="0" hangingPunct="1">
        <a:defRPr sz="2399" kern="1200">
          <a:solidFill>
            <a:schemeClr val="tx1"/>
          </a:solidFill>
          <a:latin typeface="+mn-lt"/>
          <a:ea typeface="+mn-ea"/>
          <a:cs typeface="+mn-cs"/>
        </a:defRPr>
      </a:lvl2pPr>
      <a:lvl3pPr marL="1218377" algn="l" defTabSz="1218377" rtl="0" eaLnBrk="1" latinLnBrk="0" hangingPunct="1">
        <a:defRPr sz="2399" kern="1200">
          <a:solidFill>
            <a:schemeClr val="tx1"/>
          </a:solidFill>
          <a:latin typeface="+mn-lt"/>
          <a:ea typeface="+mn-ea"/>
          <a:cs typeface="+mn-cs"/>
        </a:defRPr>
      </a:lvl3pPr>
      <a:lvl4pPr marL="1827566" algn="l" defTabSz="1218377" rtl="0" eaLnBrk="1" latinLnBrk="0" hangingPunct="1">
        <a:defRPr sz="2399" kern="1200">
          <a:solidFill>
            <a:schemeClr val="tx1"/>
          </a:solidFill>
          <a:latin typeface="+mn-lt"/>
          <a:ea typeface="+mn-ea"/>
          <a:cs typeface="+mn-cs"/>
        </a:defRPr>
      </a:lvl4pPr>
      <a:lvl5pPr marL="2436754" algn="l" defTabSz="1218377" rtl="0" eaLnBrk="1" latinLnBrk="0" hangingPunct="1">
        <a:defRPr sz="2399" kern="1200">
          <a:solidFill>
            <a:schemeClr val="tx1"/>
          </a:solidFill>
          <a:latin typeface="+mn-lt"/>
          <a:ea typeface="+mn-ea"/>
          <a:cs typeface="+mn-cs"/>
        </a:defRPr>
      </a:lvl5pPr>
      <a:lvl6pPr marL="3045944" algn="l" defTabSz="1218377" rtl="0" eaLnBrk="1" latinLnBrk="0" hangingPunct="1">
        <a:defRPr sz="2399" kern="1200">
          <a:solidFill>
            <a:schemeClr val="tx1"/>
          </a:solidFill>
          <a:latin typeface="+mn-lt"/>
          <a:ea typeface="+mn-ea"/>
          <a:cs typeface="+mn-cs"/>
        </a:defRPr>
      </a:lvl6pPr>
      <a:lvl7pPr marL="3655132" algn="l" defTabSz="1218377" rtl="0" eaLnBrk="1" latinLnBrk="0" hangingPunct="1">
        <a:defRPr sz="2399" kern="1200">
          <a:solidFill>
            <a:schemeClr val="tx1"/>
          </a:solidFill>
          <a:latin typeface="+mn-lt"/>
          <a:ea typeface="+mn-ea"/>
          <a:cs typeface="+mn-cs"/>
        </a:defRPr>
      </a:lvl7pPr>
      <a:lvl8pPr marL="4264320" algn="l" defTabSz="1218377" rtl="0" eaLnBrk="1" latinLnBrk="0" hangingPunct="1">
        <a:defRPr sz="2399" kern="1200">
          <a:solidFill>
            <a:schemeClr val="tx1"/>
          </a:solidFill>
          <a:latin typeface="+mn-lt"/>
          <a:ea typeface="+mn-ea"/>
          <a:cs typeface="+mn-cs"/>
        </a:defRPr>
      </a:lvl8pPr>
      <a:lvl9pPr marL="4873510" algn="l" defTabSz="1218377" rtl="0" eaLnBrk="1" latinLnBrk="0" hangingPunct="1">
        <a:defRPr sz="23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0"/>
            </p:custDataLst>
            <p:extLst>
              <p:ext uri="{D42A27DB-BD31-4B8C-83A1-F6EECF244321}">
                <p14:modId xmlns:p14="http://schemas.microsoft.com/office/powerpoint/2010/main" val="1874403653"/>
              </p:ext>
            </p:extLst>
          </p:nvPr>
        </p:nvGraphicFramePr>
        <p:xfrm>
          <a:off x="1588" y="1590"/>
          <a:ext cx="1588" cy="1587"/>
        </p:xfrm>
        <a:graphic>
          <a:graphicData uri="http://schemas.openxmlformats.org/presentationml/2006/ole">
            <mc:AlternateContent xmlns:mc="http://schemas.openxmlformats.org/markup-compatibility/2006">
              <mc:Choice xmlns:v="urn:schemas-microsoft-com:vml" Requires="v">
                <p:oleObj spid="_x0000_s185356" name="think-cell スライド" r:id="rId12" imgW="270" imgH="270" progId="TCLayout.ActiveDocument.1">
                  <p:embed/>
                </p:oleObj>
              </mc:Choice>
              <mc:Fallback>
                <p:oleObj name="think-cell スライド" r:id="rId12" imgW="270" imgH="270" progId="TCLayout.ActiveDocument.1">
                  <p:embed/>
                  <p:pic>
                    <p:nvPicPr>
                      <p:cNvPr id="6" name="Object 5" hidden="1"/>
                      <p:cNvPicPr/>
                      <p:nvPr/>
                    </p:nvPicPr>
                    <p:blipFill>
                      <a:blip r:embed="rId13"/>
                      <a:stretch>
                        <a:fillRect/>
                      </a:stretch>
                    </p:blipFill>
                    <p:spPr>
                      <a:xfrm>
                        <a:off x="1588" y="1590"/>
                        <a:ext cx="1588" cy="1587"/>
                      </a:xfrm>
                      <a:prstGeom prst="rect">
                        <a:avLst/>
                      </a:prstGeom>
                    </p:spPr>
                  </p:pic>
                </p:oleObj>
              </mc:Fallback>
            </mc:AlternateContent>
          </a:graphicData>
        </a:graphic>
      </p:graphicFrame>
      <p:sp>
        <p:nvSpPr>
          <p:cNvPr id="7" name="正方形/長方形 6" hidden="1">
            <a:extLst>
              <a:ext uri="{FF2B5EF4-FFF2-40B4-BE49-F238E27FC236}">
                <a16:creationId xmlns:a16="http://schemas.microsoft.com/office/drawing/2014/main" id="{41660C0A-EF4E-4702-B56A-F1730DC45F4C}"/>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en-US" altLang="ja-JP" sz="1999" b="1" i="0" baseline="0">
              <a:latin typeface="Calibri" panose="020F0502020204030204" pitchFamily="34" charset="0"/>
              <a:cs typeface="Arial" panose="020B0604020202020204" pitchFamily="34" charset="0"/>
              <a:sym typeface="Calibri" panose="020F0502020204030204" pitchFamily="34" charset="0"/>
            </a:endParaRPr>
          </a:p>
        </p:txBody>
      </p:sp>
      <p:sp>
        <p:nvSpPr>
          <p:cNvPr id="10" name="Rectangle 9"/>
          <p:cNvSpPr/>
          <p:nvPr userDrawn="1"/>
        </p:nvSpPr>
        <p:spPr>
          <a:xfrm>
            <a:off x="1589" y="3176"/>
            <a:ext cx="12188825" cy="6887787"/>
          </a:xfrm>
          <a:prstGeom prst="rect">
            <a:avLst/>
          </a:prstGeom>
          <a:gradFill>
            <a:gsLst>
              <a:gs pos="100000">
                <a:schemeClr val="tx1">
                  <a:lumMod val="65000"/>
                  <a:lumOff val="35000"/>
                </a:schemeClr>
              </a:gs>
              <a:gs pos="47000">
                <a:schemeClr val="tx1">
                  <a:alpha val="55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
        <p:nvSpPr>
          <p:cNvPr id="3" name="Text Placeholder 2"/>
          <p:cNvSpPr>
            <a:spLocks noGrp="1"/>
          </p:cNvSpPr>
          <p:nvPr>
            <p:ph type="body" idx="1"/>
          </p:nvPr>
        </p:nvSpPr>
        <p:spPr>
          <a:xfrm>
            <a:off x="625305" y="1722783"/>
            <a:ext cx="10938224" cy="4714102"/>
          </a:xfrm>
          <a:prstGeom prst="rect">
            <a:avLst/>
          </a:prstGeom>
        </p:spPr>
        <p:txBody>
          <a:bodyPr vert="horz" lIns="0" tIns="60937" rIns="0" bIns="60937"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625305" y="746698"/>
            <a:ext cx="10938224" cy="817060"/>
          </a:xfrm>
          <a:prstGeom prst="rect">
            <a:avLst/>
          </a:prstGeom>
        </p:spPr>
        <p:txBody>
          <a:bodyPr vert="horz" lIns="0" tIns="60937" rIns="0" bIns="0" rtlCol="0" anchor="t" anchorCtr="0">
            <a:noAutofit/>
          </a:bodyPr>
          <a:lstStyle/>
          <a:p>
            <a:pPr lvl="0"/>
            <a:r>
              <a:rPr lang="en-US"/>
              <a:t>Click to edit Master title style</a:t>
            </a:r>
          </a:p>
        </p:txBody>
      </p:sp>
      <p:sp>
        <p:nvSpPr>
          <p:cNvPr id="5" name="Slide Number Placeholder 4"/>
          <p:cNvSpPr>
            <a:spLocks noGrp="1"/>
          </p:cNvSpPr>
          <p:nvPr>
            <p:ph type="sldNum" sz="quarter" idx="4"/>
          </p:nvPr>
        </p:nvSpPr>
        <p:spPr>
          <a:xfrm flipH="1">
            <a:off x="10885657" y="6537399"/>
            <a:ext cx="677617"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defRPr/>
            </a:pPr>
            <a:fld id="{90CBDC3A-D49F-4631-A8C7-55D59B33E5FA}" type="slidenum">
              <a:rPr lang="en-US" smtClean="0">
                <a:solidFill>
                  <a:srgbClr val="FFFFFF"/>
                </a:solidFill>
                <a:cs typeface="+mn-cs"/>
              </a:rPr>
              <a:pPr fontAlgn="auto">
                <a:spcBef>
                  <a:spcPts val="0"/>
                </a:spcBef>
                <a:spcAft>
                  <a:spcPts val="0"/>
                </a:spcAft>
                <a:defRPr/>
              </a:pPr>
              <a:t>‹#›</a:t>
            </a:fld>
            <a:endParaRPr lang="en-US">
              <a:solidFill>
                <a:srgbClr val="FFFFFF"/>
              </a:solidFill>
              <a:cs typeface="+mn-cs"/>
            </a:endParaRPr>
          </a:p>
        </p:txBody>
      </p:sp>
      <p:sp>
        <p:nvSpPr>
          <p:cNvPr id="4" name="Footer Placeholder 3"/>
          <p:cNvSpPr>
            <a:spLocks noGrp="1"/>
          </p:cNvSpPr>
          <p:nvPr>
            <p:ph type="ftr" sz="quarter" idx="3"/>
          </p:nvPr>
        </p:nvSpPr>
        <p:spPr>
          <a:xfrm flipH="1">
            <a:off x="625304" y="6537399"/>
            <a:ext cx="5364699" cy="161888"/>
          </a:xfrm>
          <a:prstGeom prst="rect">
            <a:avLst/>
          </a:prstGeom>
          <a:noFill/>
        </p:spPr>
        <p:txBody>
          <a:bodyPr wrap="square" lIns="0" tIns="60937" rIns="121875" bIns="60937" anchor="ctr" anchorCtr="0">
            <a:noAutofit/>
          </a:bodyPr>
          <a:lstStyle>
            <a:lvl1pPr>
              <a:defRPr lang="en-AU" sz="1000">
                <a:solidFill>
                  <a:schemeClr val="bg1"/>
                </a:solidFill>
                <a:latin typeface="Calibri" panose="020F0502020204030204" pitchFamily="34" charset="0"/>
                <a:sym typeface="Century Gothic" panose="020B0502020202020204" pitchFamily="34" charset="0"/>
              </a:defRPr>
            </a:lvl1pPr>
          </a:lstStyle>
          <a:p>
            <a:pPr fontAlgn="auto">
              <a:spcBef>
                <a:spcPts val="0"/>
              </a:spcBef>
              <a:spcAft>
                <a:spcPts val="0"/>
              </a:spcAft>
            </a:pPr>
            <a:r>
              <a:rPr lang="en-US">
                <a:solidFill>
                  <a:srgbClr val="FFFFFF"/>
                </a:solidFill>
                <a:cs typeface="+mn-cs"/>
              </a:rPr>
              <a:t>Copyright © 2016 Accenture  All rights reserved.</a:t>
            </a:r>
          </a:p>
        </p:txBody>
      </p:sp>
    </p:spTree>
    <p:extLst>
      <p:ext uri="{BB962C8B-B14F-4D97-AF65-F5344CB8AC3E}">
        <p14:creationId xmlns:p14="http://schemas.microsoft.com/office/powerpoint/2010/main" val="3812993953"/>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Lst>
  <p:hf hdr="0" dt="0"/>
  <p:txStyles>
    <p:titleStyle>
      <a:lvl1pPr algn="l" rtl="0" eaLnBrk="1" fontAlgn="base" hangingPunct="1">
        <a:lnSpc>
          <a:spcPct val="100000"/>
        </a:lnSpc>
        <a:spcBef>
          <a:spcPct val="0"/>
        </a:spcBef>
        <a:spcAft>
          <a:spcPct val="0"/>
        </a:spcAft>
        <a:buFont typeface="Arial" charset="0"/>
        <a:defRPr lang="en-AU" sz="1999" b="1" kern="1200" spc="0" baseline="0" dirty="0" smtClean="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1pPr>
      <a:lvl2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188"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377"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566"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6754"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182471" indent="-182471"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1pPr>
      <a:lvl2pPr marL="449038" indent="-266567"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2pPr>
      <a:lvl3pPr marL="625162" indent="-176125" algn="l" rtl="0" eaLnBrk="1" fontAlgn="base" hangingPunct="1">
        <a:spcBef>
          <a:spcPts val="800"/>
        </a:spcBef>
        <a:spcAft>
          <a:spcPct val="0"/>
        </a:spcAft>
        <a:buFont typeface="Arial" pitchFamily="34" charset="0"/>
        <a:buChar char="•"/>
        <a:tabLst/>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3pPr>
      <a:lvl4pPr marL="898075" indent="-272913"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4pPr>
      <a:lvl5pPr marL="1074201" indent="-176125" algn="l" rtl="0" eaLnBrk="1" fontAlgn="base" hangingPunct="1">
        <a:spcBef>
          <a:spcPts val="800"/>
        </a:spcBef>
        <a:spcAft>
          <a:spcPct val="0"/>
        </a:spcAft>
        <a:buFont typeface="Arial" pitchFamily="34" charset="0"/>
        <a:buChar char="•"/>
        <a:defRPr sz="1600" kern="1200">
          <a:solidFill>
            <a:schemeClr val="bg1"/>
          </a:solidFill>
          <a:latin typeface="Calibri" panose="020F0502020204030204" pitchFamily="34" charset="0"/>
          <a:ea typeface="Calibri" panose="020F0502020204030204" pitchFamily="34" charset="0"/>
          <a:cs typeface="Arial" pitchFamily="34" charset="0"/>
          <a:sym typeface="Century Gothic" panose="020B0502020202020204" pitchFamily="34" charset="0"/>
        </a:defRPr>
      </a:lvl5pPr>
      <a:lvl6pPr marL="3350538"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59727"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8915"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8103" indent="-304595" algn="l" defTabSz="1218377"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377" rtl="0" eaLnBrk="1" latinLnBrk="0" hangingPunct="1">
        <a:defRPr sz="2399" kern="1200">
          <a:solidFill>
            <a:schemeClr val="tx1"/>
          </a:solidFill>
          <a:latin typeface="+mn-lt"/>
          <a:ea typeface="+mn-ea"/>
          <a:cs typeface="+mn-cs"/>
        </a:defRPr>
      </a:lvl1pPr>
      <a:lvl2pPr marL="609188" algn="l" defTabSz="1218377" rtl="0" eaLnBrk="1" latinLnBrk="0" hangingPunct="1">
        <a:defRPr sz="2399" kern="1200">
          <a:solidFill>
            <a:schemeClr val="tx1"/>
          </a:solidFill>
          <a:latin typeface="+mn-lt"/>
          <a:ea typeface="+mn-ea"/>
          <a:cs typeface="+mn-cs"/>
        </a:defRPr>
      </a:lvl2pPr>
      <a:lvl3pPr marL="1218377" algn="l" defTabSz="1218377" rtl="0" eaLnBrk="1" latinLnBrk="0" hangingPunct="1">
        <a:defRPr sz="2399" kern="1200">
          <a:solidFill>
            <a:schemeClr val="tx1"/>
          </a:solidFill>
          <a:latin typeface="+mn-lt"/>
          <a:ea typeface="+mn-ea"/>
          <a:cs typeface="+mn-cs"/>
        </a:defRPr>
      </a:lvl3pPr>
      <a:lvl4pPr marL="1827566" algn="l" defTabSz="1218377" rtl="0" eaLnBrk="1" latinLnBrk="0" hangingPunct="1">
        <a:defRPr sz="2399" kern="1200">
          <a:solidFill>
            <a:schemeClr val="tx1"/>
          </a:solidFill>
          <a:latin typeface="+mn-lt"/>
          <a:ea typeface="+mn-ea"/>
          <a:cs typeface="+mn-cs"/>
        </a:defRPr>
      </a:lvl4pPr>
      <a:lvl5pPr marL="2436754" algn="l" defTabSz="1218377" rtl="0" eaLnBrk="1" latinLnBrk="0" hangingPunct="1">
        <a:defRPr sz="2399" kern="1200">
          <a:solidFill>
            <a:schemeClr val="tx1"/>
          </a:solidFill>
          <a:latin typeface="+mn-lt"/>
          <a:ea typeface="+mn-ea"/>
          <a:cs typeface="+mn-cs"/>
        </a:defRPr>
      </a:lvl5pPr>
      <a:lvl6pPr marL="3045944" algn="l" defTabSz="1218377" rtl="0" eaLnBrk="1" latinLnBrk="0" hangingPunct="1">
        <a:defRPr sz="2399" kern="1200">
          <a:solidFill>
            <a:schemeClr val="tx1"/>
          </a:solidFill>
          <a:latin typeface="+mn-lt"/>
          <a:ea typeface="+mn-ea"/>
          <a:cs typeface="+mn-cs"/>
        </a:defRPr>
      </a:lvl6pPr>
      <a:lvl7pPr marL="3655132" algn="l" defTabSz="1218377" rtl="0" eaLnBrk="1" latinLnBrk="0" hangingPunct="1">
        <a:defRPr sz="2399" kern="1200">
          <a:solidFill>
            <a:schemeClr val="tx1"/>
          </a:solidFill>
          <a:latin typeface="+mn-lt"/>
          <a:ea typeface="+mn-ea"/>
          <a:cs typeface="+mn-cs"/>
        </a:defRPr>
      </a:lvl7pPr>
      <a:lvl8pPr marL="4264320" algn="l" defTabSz="1218377" rtl="0" eaLnBrk="1" latinLnBrk="0" hangingPunct="1">
        <a:defRPr sz="2399" kern="1200">
          <a:solidFill>
            <a:schemeClr val="tx1"/>
          </a:solidFill>
          <a:latin typeface="+mn-lt"/>
          <a:ea typeface="+mn-ea"/>
          <a:cs typeface="+mn-cs"/>
        </a:defRPr>
      </a:lvl8pPr>
      <a:lvl9pPr marL="4873510" algn="l" defTabSz="1218377"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upont%20Ferreira,%20R.%20%3cr.dupont.ferreira@accenture.com%3e" TargetMode="External"/><Relationship Id="rId2" Type="http://schemas.openxmlformats.org/officeDocument/2006/relationships/hyperlink" Target="mailto:Boyle,%20Gary%20%3cgary.boyle@accenture.com%3e" TargetMode="External"/><Relationship Id="rId1" Type="http://schemas.openxmlformats.org/officeDocument/2006/relationships/slideLayout" Target="../slideLayouts/slideLayout15.xml"/><Relationship Id="rId5" Type="http://schemas.openxmlformats.org/officeDocument/2006/relationships/hyperlink" Target="mailto:Banerji,%20Rohit%20%3crohit.banerji@accenture.com%3e" TargetMode="External"/><Relationship Id="rId4" Type="http://schemas.openxmlformats.org/officeDocument/2006/relationships/hyperlink" Target="mailto:Kerwood,%20Wayne%20%3cwayne.kerwood@accenture.com%3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62.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63.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emf"/><Relationship Id="rId4" Type="http://schemas.openxmlformats.org/officeDocument/2006/relationships/image" Target="../media/image85.emf"/></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png"/><Relationship Id="rId7" Type="http://schemas.openxmlformats.org/officeDocument/2006/relationships/image" Target="../media/image98.emf"/><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emf"/><Relationship Id="rId11" Type="http://schemas.openxmlformats.org/officeDocument/2006/relationships/image" Target="../media/image102.emf"/><Relationship Id="rId5" Type="http://schemas.openxmlformats.org/officeDocument/2006/relationships/image" Target="../media/image96.emf"/><Relationship Id="rId10" Type="http://schemas.openxmlformats.org/officeDocument/2006/relationships/image" Target="../media/image101.emf"/><Relationship Id="rId4" Type="http://schemas.openxmlformats.org/officeDocument/2006/relationships/image" Target="../media/image95.png"/><Relationship Id="rId9" Type="http://schemas.openxmlformats.org/officeDocument/2006/relationships/image" Target="../media/image10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5.png"/><Relationship Id="rId3" Type="http://schemas.openxmlformats.org/officeDocument/2006/relationships/image" Target="../media/image103.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95.png"/><Relationship Id="rId2" Type="http://schemas.openxmlformats.org/officeDocument/2006/relationships/notesSlide" Target="../notesSlides/notesSlide3.xml"/><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emf"/><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emf"/><Relationship Id="rId19" Type="http://schemas.openxmlformats.org/officeDocument/2006/relationships/image" Target="../media/image116.png"/><Relationship Id="rId4" Type="http://schemas.microsoft.com/office/2007/relationships/hdphoto" Target="../media/hdphoto2.wdp"/><Relationship Id="rId9" Type="http://schemas.openxmlformats.org/officeDocument/2006/relationships/image" Target="../media/image108.png"/><Relationship Id="rId14" Type="http://schemas.openxmlformats.org/officeDocument/2006/relationships/image" Target="../media/image113.jpeg"/></Relationships>
</file>

<file path=ppt/slides/_rels/slide23.xml.rels><?xml version="1.0" encoding="UTF-8" standalone="yes"?>
<Relationships xmlns="http://schemas.openxmlformats.org/package/2006/relationships"><Relationship Id="rId3" Type="http://schemas.openxmlformats.org/officeDocument/2006/relationships/image" Target="file://localhost/Volumes/cchange/PROJECTS/ACCENTURE/SAP/Industry%20Roadmap%20Series/803837_Chemicals%20Digital%20Roadmap/ARTWORK/VECTOR/803457_icons_new-31.png" TargetMode="External"/><Relationship Id="rId7" Type="http://schemas.openxmlformats.org/officeDocument/2006/relationships/image" Target="file://localhost/Volumes/cchange/PROJECTS/ACCENTURE/SAP/Industry%20Roadmap%20Series/803837_Chemicals%20Digital%20Roadmap/ARTWORK/VECTOR/803457_icons_new-33.png" TargetMode="External"/><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file://localhost/Volumes/cchange/PROJECTS/ACCENTURE/SAP/Industry%20Roadmap%20Series/803837_Chemicals%20Digital%20Roadmap/ARTWORK/VECTOR/803457_icons_new-32.png" TargetMode="External"/><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png"/><Relationship Id="rId7" Type="http://schemas.openxmlformats.org/officeDocument/2006/relationships/image" Target="../media/image1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microsoft.com/office/2007/relationships/hdphoto" Target="../media/hdphoto3.wdp"/><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1.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0.png"/><Relationship Id="rId7" Type="http://schemas.openxmlformats.org/officeDocument/2006/relationships/image" Target="../media/image12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6.emf"/><Relationship Id="rId5" Type="http://schemas.openxmlformats.org/officeDocument/2006/relationships/image" Target="../media/image121.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121.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tags" Target="../tags/tag103.xml"/><Relationship Id="rId7" Type="http://schemas.openxmlformats.org/officeDocument/2006/relationships/image" Target="../media/image130.jpe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tags" Target="../tags/tag102.xml"/><Relationship Id="rId16" Type="http://schemas.openxmlformats.org/officeDocument/2006/relationships/image" Target="../media/image139.png"/><Relationship Id="rId1" Type="http://schemas.openxmlformats.org/officeDocument/2006/relationships/vmlDrawing" Target="../drawings/vmlDrawing57.vml"/><Relationship Id="rId6" Type="http://schemas.openxmlformats.org/officeDocument/2006/relationships/image" Target="../media/image42.emf"/><Relationship Id="rId11" Type="http://schemas.openxmlformats.org/officeDocument/2006/relationships/image" Target="../media/image134.png"/><Relationship Id="rId5" Type="http://schemas.openxmlformats.org/officeDocument/2006/relationships/oleObject" Target="../embeddings/oleObject57.bin"/><Relationship Id="rId15" Type="http://schemas.openxmlformats.org/officeDocument/2006/relationships/image" Target="../media/image138.jpeg"/><Relationship Id="rId10" Type="http://schemas.openxmlformats.org/officeDocument/2006/relationships/image" Target="../media/image133.png"/><Relationship Id="rId4" Type="http://schemas.openxmlformats.org/officeDocument/2006/relationships/slideLayout" Target="../slideLayouts/slideLayout179.xml"/><Relationship Id="rId9" Type="http://schemas.openxmlformats.org/officeDocument/2006/relationships/image" Target="../media/image132.png"/><Relationship Id="rId14" Type="http://schemas.openxmlformats.org/officeDocument/2006/relationships/image" Target="../media/image137.png"/></Relationships>
</file>

<file path=ppt/slides/_rels/slide33.xml.rels><?xml version="1.0" encoding="UTF-8" standalone="yes"?>
<Relationships xmlns="http://schemas.openxmlformats.org/package/2006/relationships"><Relationship Id="rId8" Type="http://schemas.openxmlformats.org/officeDocument/2006/relationships/image" Target="../media/image141.jpeg"/><Relationship Id="rId13" Type="http://schemas.openxmlformats.org/officeDocument/2006/relationships/image" Target="../media/image146.png"/><Relationship Id="rId18" Type="http://schemas.openxmlformats.org/officeDocument/2006/relationships/image" Target="../media/image151.png"/><Relationship Id="rId3" Type="http://schemas.openxmlformats.org/officeDocument/2006/relationships/tags" Target="../tags/tag105.xml"/><Relationship Id="rId21" Type="http://schemas.openxmlformats.org/officeDocument/2006/relationships/image" Target="../media/image154.png"/><Relationship Id="rId7" Type="http://schemas.openxmlformats.org/officeDocument/2006/relationships/image" Target="../media/image42.emf"/><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tags" Target="../tags/tag104.xml"/><Relationship Id="rId16" Type="http://schemas.openxmlformats.org/officeDocument/2006/relationships/image" Target="../media/image149.jpeg"/><Relationship Id="rId20" Type="http://schemas.openxmlformats.org/officeDocument/2006/relationships/image" Target="../media/image153.png"/><Relationship Id="rId1" Type="http://schemas.openxmlformats.org/officeDocument/2006/relationships/vmlDrawing" Target="../drawings/vmlDrawing58.vml"/><Relationship Id="rId6" Type="http://schemas.openxmlformats.org/officeDocument/2006/relationships/oleObject" Target="../embeddings/oleObject58.bin"/><Relationship Id="rId11" Type="http://schemas.openxmlformats.org/officeDocument/2006/relationships/image" Target="../media/image144.png"/><Relationship Id="rId24" Type="http://schemas.openxmlformats.org/officeDocument/2006/relationships/image" Target="../media/image108.png"/><Relationship Id="rId5" Type="http://schemas.openxmlformats.org/officeDocument/2006/relationships/notesSlide" Target="../notesSlides/notesSlide8.xml"/><Relationship Id="rId15" Type="http://schemas.openxmlformats.org/officeDocument/2006/relationships/image" Target="../media/image148.png"/><Relationship Id="rId23" Type="http://schemas.openxmlformats.org/officeDocument/2006/relationships/image" Target="../media/image156.png"/><Relationship Id="rId10" Type="http://schemas.openxmlformats.org/officeDocument/2006/relationships/image" Target="../media/image143.png"/><Relationship Id="rId19" Type="http://schemas.openxmlformats.org/officeDocument/2006/relationships/image" Target="../media/image152.png"/><Relationship Id="rId4" Type="http://schemas.openxmlformats.org/officeDocument/2006/relationships/slideLayout" Target="../slideLayouts/slideLayout168.xml"/><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s>
</file>

<file path=ppt/slides/_rels/slide34.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107.xml"/><Relationship Id="rId7" Type="http://schemas.openxmlformats.org/officeDocument/2006/relationships/image" Target="../media/image157.jpeg"/><Relationship Id="rId12" Type="http://schemas.openxmlformats.org/officeDocument/2006/relationships/image" Target="../media/image108.png"/><Relationship Id="rId2" Type="http://schemas.openxmlformats.org/officeDocument/2006/relationships/tags" Target="../tags/tag106.xml"/><Relationship Id="rId1" Type="http://schemas.openxmlformats.org/officeDocument/2006/relationships/vmlDrawing" Target="../drawings/vmlDrawing59.vml"/><Relationship Id="rId6" Type="http://schemas.openxmlformats.org/officeDocument/2006/relationships/image" Target="../media/image42.emf"/><Relationship Id="rId11" Type="http://schemas.openxmlformats.org/officeDocument/2006/relationships/image" Target="../media/image161.jpeg"/><Relationship Id="rId5" Type="http://schemas.openxmlformats.org/officeDocument/2006/relationships/oleObject" Target="../embeddings/oleObject59.bin"/><Relationship Id="rId10" Type="http://schemas.openxmlformats.org/officeDocument/2006/relationships/image" Target="../media/image160.png"/><Relationship Id="rId4" Type="http://schemas.openxmlformats.org/officeDocument/2006/relationships/slideLayout" Target="../slideLayouts/slideLayout172.xml"/><Relationship Id="rId9" Type="http://schemas.openxmlformats.org/officeDocument/2006/relationships/image" Target="../media/image159.jpeg"/></Relationships>
</file>

<file path=ppt/slides/_rels/slide35.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40.png"/><Relationship Id="rId3" Type="http://schemas.openxmlformats.org/officeDocument/2006/relationships/tags" Target="../tags/tag109.xml"/><Relationship Id="rId7" Type="http://schemas.openxmlformats.org/officeDocument/2006/relationships/image" Target="../media/image162.jpeg"/><Relationship Id="rId12" Type="http://schemas.openxmlformats.org/officeDocument/2006/relationships/image" Target="../media/image166.png"/><Relationship Id="rId2" Type="http://schemas.openxmlformats.org/officeDocument/2006/relationships/tags" Target="../tags/tag108.xml"/><Relationship Id="rId16" Type="http://schemas.openxmlformats.org/officeDocument/2006/relationships/image" Target="../media/image168.png"/><Relationship Id="rId1" Type="http://schemas.openxmlformats.org/officeDocument/2006/relationships/vmlDrawing" Target="../drawings/vmlDrawing60.vml"/><Relationship Id="rId6" Type="http://schemas.openxmlformats.org/officeDocument/2006/relationships/image" Target="../media/image42.emf"/><Relationship Id="rId11" Type="http://schemas.openxmlformats.org/officeDocument/2006/relationships/image" Target="../media/image131.png"/><Relationship Id="rId5" Type="http://schemas.openxmlformats.org/officeDocument/2006/relationships/oleObject" Target="../embeddings/oleObject60.bin"/><Relationship Id="rId15" Type="http://schemas.openxmlformats.org/officeDocument/2006/relationships/image" Target="../media/image167.png"/><Relationship Id="rId10" Type="http://schemas.openxmlformats.org/officeDocument/2006/relationships/image" Target="../media/image165.png"/><Relationship Id="rId4" Type="http://schemas.openxmlformats.org/officeDocument/2006/relationships/slideLayout" Target="../slideLayouts/slideLayout172.xml"/><Relationship Id="rId9" Type="http://schemas.openxmlformats.org/officeDocument/2006/relationships/image" Target="../media/image164.png"/><Relationship Id="rId14" Type="http://schemas.openxmlformats.org/officeDocument/2006/relationships/image" Target="../media/image108.png"/></Relationships>
</file>

<file path=ppt/slides/_rels/slide36.xml.rels><?xml version="1.0" encoding="UTF-8" standalone="yes"?>
<Relationships xmlns="http://schemas.openxmlformats.org/package/2006/relationships"><Relationship Id="rId8" Type="http://schemas.openxmlformats.org/officeDocument/2006/relationships/image" Target="../media/image169.jpeg"/><Relationship Id="rId13" Type="http://schemas.openxmlformats.org/officeDocument/2006/relationships/hyperlink" Target="https://www.accenture.com/us-en/insight-perspectives-energy-woodside-predicts-the-future" TargetMode="External"/><Relationship Id="rId3" Type="http://schemas.openxmlformats.org/officeDocument/2006/relationships/tags" Target="../tags/tag111.xml"/><Relationship Id="rId7" Type="http://schemas.openxmlformats.org/officeDocument/2006/relationships/image" Target="../media/image42.emf"/><Relationship Id="rId12" Type="http://schemas.openxmlformats.org/officeDocument/2006/relationships/image" Target="../media/image171.png"/><Relationship Id="rId17" Type="http://schemas.openxmlformats.org/officeDocument/2006/relationships/image" Target="../media/image174.png"/><Relationship Id="rId2" Type="http://schemas.openxmlformats.org/officeDocument/2006/relationships/tags" Target="../tags/tag110.xml"/><Relationship Id="rId16" Type="http://schemas.openxmlformats.org/officeDocument/2006/relationships/image" Target="../media/image173.png"/><Relationship Id="rId1" Type="http://schemas.openxmlformats.org/officeDocument/2006/relationships/vmlDrawing" Target="../drawings/vmlDrawing61.vml"/><Relationship Id="rId6" Type="http://schemas.openxmlformats.org/officeDocument/2006/relationships/oleObject" Target="../embeddings/oleObject61.bin"/><Relationship Id="rId11" Type="http://schemas.openxmlformats.org/officeDocument/2006/relationships/hyperlink" Target="https://projects.invisionapp.com/share/V84FWIUJ7#/screens/106175866" TargetMode="External"/><Relationship Id="rId5" Type="http://schemas.openxmlformats.org/officeDocument/2006/relationships/notesSlide" Target="../notesSlides/notesSlide9.xml"/><Relationship Id="rId15" Type="http://schemas.openxmlformats.org/officeDocument/2006/relationships/image" Target="../media/image143.png"/><Relationship Id="rId10" Type="http://schemas.openxmlformats.org/officeDocument/2006/relationships/image" Target="../media/image142.png"/><Relationship Id="rId4" Type="http://schemas.openxmlformats.org/officeDocument/2006/relationships/slideLayout" Target="../slideLayouts/slideLayout168.xml"/><Relationship Id="rId9" Type="http://schemas.openxmlformats.org/officeDocument/2006/relationships/image" Target="../media/image170.png"/><Relationship Id="rId14" Type="http://schemas.openxmlformats.org/officeDocument/2006/relationships/image" Target="../media/image172.png"/></Relationships>
</file>

<file path=ppt/slides/_rels/slide37.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tags" Target="../tags/tag113.xml"/><Relationship Id="rId7" Type="http://schemas.openxmlformats.org/officeDocument/2006/relationships/image" Target="../media/image42.emf"/><Relationship Id="rId12" Type="http://schemas.openxmlformats.org/officeDocument/2006/relationships/image" Target="../media/image179.png"/><Relationship Id="rId2" Type="http://schemas.openxmlformats.org/officeDocument/2006/relationships/tags" Target="../tags/tag112.xml"/><Relationship Id="rId1" Type="http://schemas.openxmlformats.org/officeDocument/2006/relationships/vmlDrawing" Target="../drawings/vmlDrawing62.vml"/><Relationship Id="rId6" Type="http://schemas.openxmlformats.org/officeDocument/2006/relationships/oleObject" Target="../embeddings/oleObject62.bin"/><Relationship Id="rId11" Type="http://schemas.openxmlformats.org/officeDocument/2006/relationships/image" Target="../media/image178.png"/><Relationship Id="rId5" Type="http://schemas.openxmlformats.org/officeDocument/2006/relationships/notesSlide" Target="../notesSlides/notesSlide10.xml"/><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slideLayout" Target="../slideLayouts/slideLayout167.xml"/><Relationship Id="rId9" Type="http://schemas.openxmlformats.org/officeDocument/2006/relationships/image" Target="../media/image176.png"/><Relationship Id="rId14" Type="http://schemas.openxmlformats.org/officeDocument/2006/relationships/image" Target="../media/image181.png"/></Relationships>
</file>

<file path=ppt/slides/_rels/slide38.xml.rels><?xml version="1.0" encoding="UTF-8" standalone="yes"?>
<Relationships xmlns="http://schemas.openxmlformats.org/package/2006/relationships"><Relationship Id="rId8" Type="http://schemas.openxmlformats.org/officeDocument/2006/relationships/image" Target="../media/image183.jpeg"/><Relationship Id="rId13" Type="http://schemas.openxmlformats.org/officeDocument/2006/relationships/image" Target="../media/image187.png"/><Relationship Id="rId3" Type="http://schemas.openxmlformats.org/officeDocument/2006/relationships/tags" Target="../tags/tag115.xml"/><Relationship Id="rId7" Type="http://schemas.openxmlformats.org/officeDocument/2006/relationships/image" Target="../media/image42.emf"/><Relationship Id="rId12" Type="http://schemas.openxmlformats.org/officeDocument/2006/relationships/image" Target="../media/image186.png"/><Relationship Id="rId2" Type="http://schemas.openxmlformats.org/officeDocument/2006/relationships/tags" Target="../tags/tag114.xml"/><Relationship Id="rId1" Type="http://schemas.openxmlformats.org/officeDocument/2006/relationships/vmlDrawing" Target="../drawings/vmlDrawing63.vml"/><Relationship Id="rId6" Type="http://schemas.openxmlformats.org/officeDocument/2006/relationships/oleObject" Target="../embeddings/oleObject63.bin"/><Relationship Id="rId11" Type="http://schemas.openxmlformats.org/officeDocument/2006/relationships/image" Target="../media/image131.png"/><Relationship Id="rId5" Type="http://schemas.openxmlformats.org/officeDocument/2006/relationships/notesSlide" Target="../notesSlides/notesSlide11.xml"/><Relationship Id="rId15" Type="http://schemas.openxmlformats.org/officeDocument/2006/relationships/image" Target="../media/image143.png"/><Relationship Id="rId10" Type="http://schemas.openxmlformats.org/officeDocument/2006/relationships/image" Target="../media/image185.png"/><Relationship Id="rId4" Type="http://schemas.openxmlformats.org/officeDocument/2006/relationships/slideLayout" Target="../slideLayouts/slideLayout168.xml"/><Relationship Id="rId9" Type="http://schemas.openxmlformats.org/officeDocument/2006/relationships/image" Target="../media/image184.png"/><Relationship Id="rId14" Type="http://schemas.openxmlformats.org/officeDocument/2006/relationships/image" Target="../media/image188.png"/></Relationships>
</file>

<file path=ppt/slides/_rels/slide39.xml.rels><?xml version="1.0" encoding="UTF-8" standalone="yes"?>
<Relationships xmlns="http://schemas.openxmlformats.org/package/2006/relationships"><Relationship Id="rId8" Type="http://schemas.openxmlformats.org/officeDocument/2006/relationships/image" Target="../media/image189.jpeg"/><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tags" Target="../tags/tag117.xml"/><Relationship Id="rId7" Type="http://schemas.openxmlformats.org/officeDocument/2006/relationships/image" Target="../media/image42.emf"/><Relationship Id="rId12" Type="http://schemas.openxmlformats.org/officeDocument/2006/relationships/image" Target="../media/image134.png"/><Relationship Id="rId17" Type="http://schemas.openxmlformats.org/officeDocument/2006/relationships/image" Target="../media/image192.png"/><Relationship Id="rId2" Type="http://schemas.openxmlformats.org/officeDocument/2006/relationships/tags" Target="../tags/tag116.xml"/><Relationship Id="rId16" Type="http://schemas.openxmlformats.org/officeDocument/2006/relationships/image" Target="../media/image191.jpeg"/><Relationship Id="rId1" Type="http://schemas.openxmlformats.org/officeDocument/2006/relationships/vmlDrawing" Target="../drawings/vmlDrawing64.vml"/><Relationship Id="rId6" Type="http://schemas.openxmlformats.org/officeDocument/2006/relationships/oleObject" Target="../embeddings/oleObject64.bin"/><Relationship Id="rId11" Type="http://schemas.openxmlformats.org/officeDocument/2006/relationships/image" Target="../media/image142.png"/><Relationship Id="rId5" Type="http://schemas.openxmlformats.org/officeDocument/2006/relationships/notesSlide" Target="../notesSlides/notesSlide12.xml"/><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slideLayout" Target="../slideLayouts/slideLayout168.xml"/><Relationship Id="rId9" Type="http://schemas.openxmlformats.org/officeDocument/2006/relationships/image" Target="../media/image131.png"/><Relationship Id="rId14" Type="http://schemas.openxmlformats.org/officeDocument/2006/relationships/image" Target="../media/image190.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0.xml.rels><?xml version="1.0" encoding="UTF-8" standalone="yes"?>
<Relationships xmlns="http://schemas.openxmlformats.org/package/2006/relationships"><Relationship Id="rId8" Type="http://schemas.openxmlformats.org/officeDocument/2006/relationships/image" Target="../media/image193.jpeg"/><Relationship Id="rId13" Type="http://schemas.openxmlformats.org/officeDocument/2006/relationships/image" Target="../media/image196.png"/><Relationship Id="rId3" Type="http://schemas.openxmlformats.org/officeDocument/2006/relationships/tags" Target="../tags/tag119.xml"/><Relationship Id="rId7" Type="http://schemas.openxmlformats.org/officeDocument/2006/relationships/image" Target="../media/image42.emf"/><Relationship Id="rId12" Type="http://schemas.openxmlformats.org/officeDocument/2006/relationships/image" Target="../media/image195.png"/><Relationship Id="rId2" Type="http://schemas.openxmlformats.org/officeDocument/2006/relationships/tags" Target="../tags/tag118.xml"/><Relationship Id="rId1" Type="http://schemas.openxmlformats.org/officeDocument/2006/relationships/vmlDrawing" Target="../drawings/vmlDrawing65.vml"/><Relationship Id="rId6" Type="http://schemas.openxmlformats.org/officeDocument/2006/relationships/oleObject" Target="../embeddings/oleObject65.bin"/><Relationship Id="rId11" Type="http://schemas.openxmlformats.org/officeDocument/2006/relationships/image" Target="../media/image194.png"/><Relationship Id="rId5" Type="http://schemas.openxmlformats.org/officeDocument/2006/relationships/notesSlide" Target="../notesSlides/notesSlide13.xml"/><Relationship Id="rId10" Type="http://schemas.openxmlformats.org/officeDocument/2006/relationships/image" Target="../media/image134.png"/><Relationship Id="rId4" Type="http://schemas.openxmlformats.org/officeDocument/2006/relationships/slideLayout" Target="../slideLayouts/slideLayout168.xml"/><Relationship Id="rId9"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97.jpeg"/><Relationship Id="rId3" Type="http://schemas.openxmlformats.org/officeDocument/2006/relationships/tags" Target="../tags/tag121.xml"/><Relationship Id="rId7" Type="http://schemas.openxmlformats.org/officeDocument/2006/relationships/image" Target="../media/image42.emf"/><Relationship Id="rId2" Type="http://schemas.openxmlformats.org/officeDocument/2006/relationships/tags" Target="../tags/tag120.xml"/><Relationship Id="rId1" Type="http://schemas.openxmlformats.org/officeDocument/2006/relationships/vmlDrawing" Target="../drawings/vmlDrawing66.vml"/><Relationship Id="rId6" Type="http://schemas.openxmlformats.org/officeDocument/2006/relationships/oleObject" Target="../embeddings/oleObject66.bin"/><Relationship Id="rId5" Type="http://schemas.openxmlformats.org/officeDocument/2006/relationships/notesSlide" Target="../notesSlides/notesSlide14.xml"/><Relationship Id="rId4" Type="http://schemas.openxmlformats.org/officeDocument/2006/relationships/slideLayout" Target="../slideLayouts/slideLayout167.xml"/><Relationship Id="rId9" Type="http://schemas.openxmlformats.org/officeDocument/2006/relationships/image" Target="../media/image1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99.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3" Type="http://schemas.openxmlformats.org/officeDocument/2006/relationships/image" Target="../media/image211.png"/><Relationship Id="rId18" Type="http://schemas.openxmlformats.org/officeDocument/2006/relationships/image" Target="../media/image216.png"/><Relationship Id="rId26" Type="http://schemas.openxmlformats.org/officeDocument/2006/relationships/image" Target="../media/image224.png"/><Relationship Id="rId21" Type="http://schemas.openxmlformats.org/officeDocument/2006/relationships/image" Target="../media/image219.emf"/><Relationship Id="rId34" Type="http://schemas.openxmlformats.org/officeDocument/2006/relationships/image" Target="../media/image232.emf"/><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5" Type="http://schemas.openxmlformats.org/officeDocument/2006/relationships/image" Target="../media/image223.png"/><Relationship Id="rId33" Type="http://schemas.openxmlformats.org/officeDocument/2006/relationships/image" Target="../media/image231.png"/><Relationship Id="rId2" Type="http://schemas.openxmlformats.org/officeDocument/2006/relationships/image" Target="../media/image200.png"/><Relationship Id="rId16" Type="http://schemas.openxmlformats.org/officeDocument/2006/relationships/image" Target="../media/image214.png"/><Relationship Id="rId20" Type="http://schemas.openxmlformats.org/officeDocument/2006/relationships/image" Target="../media/image218.png"/><Relationship Id="rId29"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image" Target="../media/image209.png"/><Relationship Id="rId24" Type="http://schemas.openxmlformats.org/officeDocument/2006/relationships/image" Target="../media/image222.png"/><Relationship Id="rId32" Type="http://schemas.openxmlformats.org/officeDocument/2006/relationships/image" Target="../media/image230.emf"/><Relationship Id="rId37" Type="http://schemas.openxmlformats.org/officeDocument/2006/relationships/image" Target="../media/image235.png"/><Relationship Id="rId5" Type="http://schemas.openxmlformats.org/officeDocument/2006/relationships/image" Target="../media/image203.png"/><Relationship Id="rId15" Type="http://schemas.openxmlformats.org/officeDocument/2006/relationships/image" Target="../media/image213.png"/><Relationship Id="rId23" Type="http://schemas.openxmlformats.org/officeDocument/2006/relationships/image" Target="../media/image221.png"/><Relationship Id="rId28" Type="http://schemas.openxmlformats.org/officeDocument/2006/relationships/image" Target="../media/image226.emf"/><Relationship Id="rId36" Type="http://schemas.openxmlformats.org/officeDocument/2006/relationships/image" Target="../media/image234.png"/><Relationship Id="rId10" Type="http://schemas.openxmlformats.org/officeDocument/2006/relationships/image" Target="../media/image208.png"/><Relationship Id="rId19" Type="http://schemas.openxmlformats.org/officeDocument/2006/relationships/image" Target="../media/image217.png"/><Relationship Id="rId31" Type="http://schemas.openxmlformats.org/officeDocument/2006/relationships/image" Target="../media/image229.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 Id="rId22" Type="http://schemas.openxmlformats.org/officeDocument/2006/relationships/image" Target="../media/image220.png"/><Relationship Id="rId27" Type="http://schemas.openxmlformats.org/officeDocument/2006/relationships/image" Target="../media/image225.png"/><Relationship Id="rId30" Type="http://schemas.openxmlformats.org/officeDocument/2006/relationships/image" Target="../media/image228.png"/><Relationship Id="rId35" Type="http://schemas.openxmlformats.org/officeDocument/2006/relationships/image" Target="../media/image233.png"/><Relationship Id="rId8" Type="http://schemas.openxmlformats.org/officeDocument/2006/relationships/image" Target="../media/image206.png"/><Relationship Id="rId3" Type="http://schemas.openxmlformats.org/officeDocument/2006/relationships/image" Target="../media/image201.png"/></Relationships>
</file>

<file path=ppt/slides/_rels/slide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54.xml"/><Relationship Id="rId1" Type="http://schemas.openxmlformats.org/officeDocument/2006/relationships/themeOverride" Target="../theme/themeOverride5.xml"/></Relationships>
</file>

<file path=ppt/slides/_rels/slide53.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2.png"/><Relationship Id="rId18" Type="http://schemas.openxmlformats.org/officeDocument/2006/relationships/image" Target="../media/image257.png"/><Relationship Id="rId3" Type="http://schemas.openxmlformats.org/officeDocument/2006/relationships/image" Target="../media/image242.png"/><Relationship Id="rId7" Type="http://schemas.openxmlformats.org/officeDocument/2006/relationships/image" Target="../media/image246.jpeg"/><Relationship Id="rId12" Type="http://schemas.openxmlformats.org/officeDocument/2006/relationships/image" Target="../media/image251.png"/><Relationship Id="rId17" Type="http://schemas.openxmlformats.org/officeDocument/2006/relationships/image" Target="../media/image256.png"/><Relationship Id="rId2" Type="http://schemas.openxmlformats.org/officeDocument/2006/relationships/image" Target="../media/image241.png"/><Relationship Id="rId16"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245.png"/><Relationship Id="rId11" Type="http://schemas.openxmlformats.org/officeDocument/2006/relationships/image" Target="../media/image250.png"/><Relationship Id="rId5" Type="http://schemas.openxmlformats.org/officeDocument/2006/relationships/image" Target="../media/image244.png"/><Relationship Id="rId15" Type="http://schemas.openxmlformats.org/officeDocument/2006/relationships/image" Target="../media/image254.png"/><Relationship Id="rId10" Type="http://schemas.openxmlformats.org/officeDocument/2006/relationships/image" Target="../media/image249.png"/><Relationship Id="rId19" Type="http://schemas.openxmlformats.org/officeDocument/2006/relationships/image" Target="../media/image258.png"/><Relationship Id="rId4" Type="http://schemas.openxmlformats.org/officeDocument/2006/relationships/image" Target="../media/image243.png"/><Relationship Id="rId9" Type="http://schemas.openxmlformats.org/officeDocument/2006/relationships/image" Target="../media/image248.png"/><Relationship Id="rId14" Type="http://schemas.openxmlformats.org/officeDocument/2006/relationships/image" Target="../media/image253.png"/></Relationships>
</file>

<file path=ppt/slides/_rels/slide5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s>
</file>

<file path=ppt/slides/_rels/slide5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3.png"/><Relationship Id="rId1" Type="http://schemas.openxmlformats.org/officeDocument/2006/relationships/slideLayout" Target="../slideLayouts/slideLayout2.xml"/><Relationship Id="rId5" Type="http://schemas.openxmlformats.org/officeDocument/2006/relationships/hyperlink" Target="https://newsroom.accenture.com/industries/energy/accenture-expands-its-hydrocarbon-and-revenue-accounting-services-with-completion-of-hytracc-consulting-acquisition.htm" TargetMode="External"/><Relationship Id="rId4" Type="http://schemas.openxmlformats.org/officeDocument/2006/relationships/hyperlink" Target="https://newsroom.accenture.com/article_display.cfm?article_id=6323"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270.emf"/><Relationship Id="rId3" Type="http://schemas.openxmlformats.org/officeDocument/2006/relationships/image" Target="../media/image265.emf"/><Relationship Id="rId7" Type="http://schemas.openxmlformats.org/officeDocument/2006/relationships/image" Target="../media/image269.emf"/><Relationship Id="rId2" Type="http://schemas.openxmlformats.org/officeDocument/2006/relationships/image" Target="../media/image264.emf"/><Relationship Id="rId1" Type="http://schemas.openxmlformats.org/officeDocument/2006/relationships/slideLayout" Target="../slideLayouts/slideLayout2.xml"/><Relationship Id="rId6" Type="http://schemas.openxmlformats.org/officeDocument/2006/relationships/image" Target="../media/image268.emf"/><Relationship Id="rId11" Type="http://schemas.openxmlformats.org/officeDocument/2006/relationships/image" Target="../media/image273.emf"/><Relationship Id="rId5" Type="http://schemas.openxmlformats.org/officeDocument/2006/relationships/image" Target="../media/image267.emf"/><Relationship Id="rId10" Type="http://schemas.openxmlformats.org/officeDocument/2006/relationships/image" Target="../media/image272.emf"/><Relationship Id="rId4" Type="http://schemas.openxmlformats.org/officeDocument/2006/relationships/image" Target="../media/image266.emf"/><Relationship Id="rId9" Type="http://schemas.openxmlformats.org/officeDocument/2006/relationships/image" Target="../media/image271.emf"/></Relationships>
</file>

<file path=ppt/slides/_rels/slide57.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tags" Target="../tags/tag139.xml"/><Relationship Id="rId3" Type="http://schemas.openxmlformats.org/officeDocument/2006/relationships/tags" Target="../tags/tag124.xml"/><Relationship Id="rId21" Type="http://schemas.openxmlformats.org/officeDocument/2006/relationships/image" Target="../media/image275.png"/><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5" Type="http://schemas.openxmlformats.org/officeDocument/2006/relationships/hyperlink" Target="http://www.gartner.com/reprints/v9?id=1-2NR1ZNI&amp;ct=150925&amp;st=sb" TargetMode="External"/><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image" Target="../media/image274.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24" Type="http://schemas.openxmlformats.org/officeDocument/2006/relationships/image" Target="../media/image278.jpeg"/><Relationship Id="rId5" Type="http://schemas.openxmlformats.org/officeDocument/2006/relationships/tags" Target="../tags/tag126.xml"/><Relationship Id="rId15" Type="http://schemas.openxmlformats.org/officeDocument/2006/relationships/tags" Target="../tags/tag136.xml"/><Relationship Id="rId23" Type="http://schemas.openxmlformats.org/officeDocument/2006/relationships/image" Target="../media/image277.jpeg"/><Relationship Id="rId10" Type="http://schemas.openxmlformats.org/officeDocument/2006/relationships/tags" Target="../tags/tag131.xml"/><Relationship Id="rId19" Type="http://schemas.openxmlformats.org/officeDocument/2006/relationships/slideLayout" Target="../slideLayouts/slideLayout2.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 Id="rId22" Type="http://schemas.openxmlformats.org/officeDocument/2006/relationships/image" Target="../media/image276.png"/></Relationships>
</file>

<file path=ppt/slides/_rels/slide5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tags" Target="../tags/tag141.xml"/><Relationship Id="rId7" Type="http://schemas.openxmlformats.org/officeDocument/2006/relationships/image" Target="../media/image33.emf"/><Relationship Id="rId2" Type="http://schemas.openxmlformats.org/officeDocument/2006/relationships/tags" Target="../tags/tag140.xml"/><Relationship Id="rId1" Type="http://schemas.openxmlformats.org/officeDocument/2006/relationships/vmlDrawing" Target="../drawings/vmlDrawing67.vml"/><Relationship Id="rId6" Type="http://schemas.openxmlformats.org/officeDocument/2006/relationships/oleObject" Target="../embeddings/oleObject67.bin"/><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54.xml"/><Relationship Id="rId1" Type="http://schemas.openxmlformats.org/officeDocument/2006/relationships/themeOverride" Target="../theme/themeOverride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notesSlide" Target="../notesSlides/notesSlide18.xml"/><Relationship Id="rId1" Type="http://schemas.openxmlformats.org/officeDocument/2006/relationships/slideLayout" Target="../slideLayouts/slideLayout131.xml"/></Relationships>
</file>

<file path=ppt/slides/_rels/slide61.xml.rels><?xml version="1.0" encoding="UTF-8" standalone="yes"?>
<Relationships xmlns="http://schemas.openxmlformats.org/package/2006/relationships"><Relationship Id="rId8" Type="http://schemas.openxmlformats.org/officeDocument/2006/relationships/image" Target="../media/image287.emf"/><Relationship Id="rId3" Type="http://schemas.openxmlformats.org/officeDocument/2006/relationships/image" Target="../media/image282.emf"/><Relationship Id="rId7" Type="http://schemas.openxmlformats.org/officeDocument/2006/relationships/image" Target="../media/image286.emf"/><Relationship Id="rId2" Type="http://schemas.openxmlformats.org/officeDocument/2006/relationships/image" Target="../media/image281.emf"/><Relationship Id="rId1" Type="http://schemas.openxmlformats.org/officeDocument/2006/relationships/slideLayout" Target="../slideLayouts/slideLayout140.xml"/><Relationship Id="rId6" Type="http://schemas.openxmlformats.org/officeDocument/2006/relationships/image" Target="../media/image285.emf"/><Relationship Id="rId5" Type="http://schemas.openxmlformats.org/officeDocument/2006/relationships/image" Target="../media/image284.emf"/><Relationship Id="rId4" Type="http://schemas.openxmlformats.org/officeDocument/2006/relationships/image" Target="../media/image283.emf"/></Relationships>
</file>

<file path=ppt/slides/_rels/slide62.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297.png"/><Relationship Id="rId18" Type="http://schemas.openxmlformats.org/officeDocument/2006/relationships/image" Target="../media/image302.png"/><Relationship Id="rId26" Type="http://schemas.openxmlformats.org/officeDocument/2006/relationships/image" Target="../media/image310.png"/><Relationship Id="rId3" Type="http://schemas.openxmlformats.org/officeDocument/2006/relationships/image" Target="../media/image288.jpeg"/><Relationship Id="rId21" Type="http://schemas.openxmlformats.org/officeDocument/2006/relationships/image" Target="../media/image305.png"/><Relationship Id="rId7" Type="http://schemas.openxmlformats.org/officeDocument/2006/relationships/image" Target="../media/image292.jpeg"/><Relationship Id="rId12" Type="http://schemas.openxmlformats.org/officeDocument/2006/relationships/image" Target="../media/image296.png"/><Relationship Id="rId17" Type="http://schemas.openxmlformats.org/officeDocument/2006/relationships/image" Target="../media/image301.png"/><Relationship Id="rId25" Type="http://schemas.openxmlformats.org/officeDocument/2006/relationships/image" Target="../media/image309.png"/><Relationship Id="rId2" Type="http://schemas.openxmlformats.org/officeDocument/2006/relationships/notesSlide" Target="../notesSlides/notesSlide19.xml"/><Relationship Id="rId16" Type="http://schemas.openxmlformats.org/officeDocument/2006/relationships/image" Target="../media/image300.png"/><Relationship Id="rId20" Type="http://schemas.openxmlformats.org/officeDocument/2006/relationships/image" Target="../media/image304.gif"/><Relationship Id="rId1" Type="http://schemas.openxmlformats.org/officeDocument/2006/relationships/slideLayout" Target="../slideLayouts/slideLayout147.xml"/><Relationship Id="rId6" Type="http://schemas.openxmlformats.org/officeDocument/2006/relationships/image" Target="../media/image291.png"/><Relationship Id="rId11" Type="http://schemas.openxmlformats.org/officeDocument/2006/relationships/image" Target="../media/image295.jpeg"/><Relationship Id="rId24" Type="http://schemas.openxmlformats.org/officeDocument/2006/relationships/image" Target="../media/image308.jpeg"/><Relationship Id="rId5" Type="http://schemas.openxmlformats.org/officeDocument/2006/relationships/image" Target="../media/image290.jpeg"/><Relationship Id="rId15" Type="http://schemas.openxmlformats.org/officeDocument/2006/relationships/image" Target="../media/image299.png"/><Relationship Id="rId23" Type="http://schemas.openxmlformats.org/officeDocument/2006/relationships/image" Target="../media/image307.png"/><Relationship Id="rId10" Type="http://schemas.openxmlformats.org/officeDocument/2006/relationships/image" Target="../media/image294.jpeg"/><Relationship Id="rId19" Type="http://schemas.openxmlformats.org/officeDocument/2006/relationships/image" Target="../media/image303.gif"/><Relationship Id="rId4" Type="http://schemas.openxmlformats.org/officeDocument/2006/relationships/image" Target="../media/image289.png"/><Relationship Id="rId9" Type="http://schemas.openxmlformats.org/officeDocument/2006/relationships/hyperlink" Target="http://www.google.com/imgres?imgurl=http://www.jacobsschool.ucsd.edu/uploads/events/2009/05/613TeradataLogo.jpg&amp;imgrefurl=http://www.jacobsschool.ucsd.edu/student/student_newsletter/item.sfe?type=feed&amp;item_id=859&amp;feed_id=15&amp;item_type=event&amp;usg=__7ioPUx5WeEPp53gPPYrgpWfuras=&amp;h=420&amp;w=1200&amp;sz=194&amp;hl=en&amp;start=1&amp;zoom=1&amp;um=1&amp;itbs=1&amp;tbnid=5y6fJ8Mi07xplM:&amp;tbnh=53&amp;tbnw=150&amp;prev=/images?q=teradata+logo&amp;um=1&amp;hl=en&amp;rls=com.microsoft:*&amp;rlz=1I7ADBF_en&amp;tbs=isch:1&amp;ei=4f1mTducBoKdlgf9-IyDAg" TargetMode="External"/><Relationship Id="rId14" Type="http://schemas.openxmlformats.org/officeDocument/2006/relationships/image" Target="../media/image298.png"/><Relationship Id="rId22" Type="http://schemas.openxmlformats.org/officeDocument/2006/relationships/image" Target="../media/image306.png"/></Relationships>
</file>

<file path=ppt/slides/_rels/slide63.xml.rels><?xml version="1.0" encoding="UTF-8" standalone="yes"?>
<Relationships xmlns="http://schemas.openxmlformats.org/package/2006/relationships"><Relationship Id="rId3" Type="http://schemas.openxmlformats.org/officeDocument/2006/relationships/image" Target="../media/image311.gif"/><Relationship Id="rId2" Type="http://schemas.openxmlformats.org/officeDocument/2006/relationships/notesSlide" Target="../notesSlides/notesSlide20.xml"/><Relationship Id="rId1" Type="http://schemas.openxmlformats.org/officeDocument/2006/relationships/slideLayout" Target="../slideLayouts/slideLayout1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4.xml"/></Relationships>
</file>

<file path=ppt/slides/_rels/slide6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xml"/><Relationship Id="rId1" Type="http://schemas.openxmlformats.org/officeDocument/2006/relationships/slideLayout" Target="../slideLayouts/slideLayout1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1.xml"/></Relationships>
</file>

<file path=ppt/slides/_rels/slide67.xml.rels><?xml version="1.0" encoding="UTF-8" standalone="yes"?>
<Relationships xmlns="http://schemas.openxmlformats.org/package/2006/relationships"><Relationship Id="rId3" Type="http://schemas.openxmlformats.org/officeDocument/2006/relationships/hyperlink" Target="https://analyticapps.accenture.com/" TargetMode="External"/><Relationship Id="rId2" Type="http://schemas.openxmlformats.org/officeDocument/2006/relationships/notesSlide" Target="../notesSlides/notesSlide24.xml"/><Relationship Id="rId1" Type="http://schemas.openxmlformats.org/officeDocument/2006/relationships/slideLayout" Target="../slideLayouts/slideLayout1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69.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tags" Target="../tags/tag143.xml"/><Relationship Id="rId7" Type="http://schemas.openxmlformats.org/officeDocument/2006/relationships/image" Target="../media/image33.emf"/><Relationship Id="rId2" Type="http://schemas.openxmlformats.org/officeDocument/2006/relationships/tags" Target="../tags/tag142.xml"/><Relationship Id="rId1" Type="http://schemas.openxmlformats.org/officeDocument/2006/relationships/vmlDrawing" Target="../drawings/vmlDrawing68.vml"/><Relationship Id="rId6" Type="http://schemas.openxmlformats.org/officeDocument/2006/relationships/oleObject" Target="../embeddings/oleObject68.bin"/><Relationship Id="rId5" Type="http://schemas.openxmlformats.org/officeDocument/2006/relationships/notesSlide" Target="../notesSlides/notesSlide25.xml"/><Relationship Id="rId4"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image" Target="../media/image314.png"/><Relationship Id="rId1" Type="http://schemas.openxmlformats.org/officeDocument/2006/relationships/slideLayout" Target="../slideLayouts/slideLayout130.xml"/><Relationship Id="rId5" Type="http://schemas.openxmlformats.org/officeDocument/2006/relationships/image" Target="../media/image315.emf"/><Relationship Id="rId4" Type="http://schemas.openxmlformats.org/officeDocument/2006/relationships/slide" Target="slide27.xml"/></Relationships>
</file>

<file path=ppt/slides/_rels/slide7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6.xml"/><Relationship Id="rId1" Type="http://schemas.openxmlformats.org/officeDocument/2006/relationships/slideLayout" Target="../slideLayouts/slideLayout133.xml"/><Relationship Id="rId5" Type="http://schemas.openxmlformats.org/officeDocument/2006/relationships/slide" Target="slide48.xml"/><Relationship Id="rId4" Type="http://schemas.openxmlformats.org/officeDocument/2006/relationships/slide" Target="slide27.xml"/></Relationships>
</file>

<file path=ppt/slides/_rels/slide72.xml.rels><?xml version="1.0" encoding="UTF-8" standalone="yes"?>
<Relationships xmlns="http://schemas.openxmlformats.org/package/2006/relationships"><Relationship Id="rId3" Type="http://schemas.openxmlformats.org/officeDocument/2006/relationships/image" Target="../media/image314.png"/><Relationship Id="rId7" Type="http://schemas.openxmlformats.org/officeDocument/2006/relationships/slide" Target="slide9.xml"/><Relationship Id="rId2" Type="http://schemas.openxmlformats.org/officeDocument/2006/relationships/notesSlide" Target="../notesSlides/notesSlide27.xml"/><Relationship Id="rId1" Type="http://schemas.openxmlformats.org/officeDocument/2006/relationships/slideLayout" Target="../slideLayouts/slideLayout146.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10.xml"/></Relationships>
</file>

<file path=ppt/slides/_rels/slide73.xml.rels><?xml version="1.0" encoding="UTF-8" standalone="yes"?>
<Relationships xmlns="http://schemas.openxmlformats.org/package/2006/relationships"><Relationship Id="rId8" Type="http://schemas.openxmlformats.org/officeDocument/2006/relationships/image" Target="../media/image321.emf"/><Relationship Id="rId3" Type="http://schemas.openxmlformats.org/officeDocument/2006/relationships/image" Target="../media/image316.emf"/><Relationship Id="rId7" Type="http://schemas.openxmlformats.org/officeDocument/2006/relationships/image" Target="../media/image320.emf"/><Relationship Id="rId2" Type="http://schemas.openxmlformats.org/officeDocument/2006/relationships/image" Target="../media/image314.png"/><Relationship Id="rId1" Type="http://schemas.openxmlformats.org/officeDocument/2006/relationships/slideLayout" Target="../slideLayouts/slideLayout130.xml"/><Relationship Id="rId6" Type="http://schemas.openxmlformats.org/officeDocument/2006/relationships/image" Target="../media/image319.emf"/><Relationship Id="rId5" Type="http://schemas.openxmlformats.org/officeDocument/2006/relationships/image" Target="../media/image318.emf"/><Relationship Id="rId10" Type="http://schemas.openxmlformats.org/officeDocument/2006/relationships/slide" Target="slide71.xml"/><Relationship Id="rId4" Type="http://schemas.openxmlformats.org/officeDocument/2006/relationships/image" Target="../media/image317.emf"/><Relationship Id="rId9" Type="http://schemas.openxmlformats.org/officeDocument/2006/relationships/slide" Target="slide27.xml"/></Relationships>
</file>

<file path=ppt/slides/_rels/slide74.xml.rels><?xml version="1.0" encoding="UTF-8" standalone="yes"?>
<Relationships xmlns="http://schemas.openxmlformats.org/package/2006/relationships"><Relationship Id="rId3" Type="http://schemas.openxmlformats.org/officeDocument/2006/relationships/image" Target="../media/image314.png"/><Relationship Id="rId7" Type="http://schemas.openxmlformats.org/officeDocument/2006/relationships/slide" Target="slide7.xml"/><Relationship Id="rId2" Type="http://schemas.openxmlformats.org/officeDocument/2006/relationships/notesSlide" Target="../notesSlides/notesSlide28.xml"/><Relationship Id="rId1" Type="http://schemas.openxmlformats.org/officeDocument/2006/relationships/slideLayout" Target="../slideLayouts/slideLayout134.xml"/><Relationship Id="rId6" Type="http://schemas.openxmlformats.org/officeDocument/2006/relationships/slide" Target="slide5.xml"/><Relationship Id="rId5" Type="http://schemas.openxmlformats.org/officeDocument/2006/relationships/slide" Target="slide6.xml"/><Relationship Id="rId4" Type="http://schemas.openxmlformats.org/officeDocument/2006/relationships/slide" Target="slide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64.xml"/><Relationship Id="rId2" Type="http://schemas.openxmlformats.org/officeDocument/2006/relationships/tags" Target="../tags/tag144.xml"/><Relationship Id="rId1" Type="http://schemas.openxmlformats.org/officeDocument/2006/relationships/vmlDrawing" Target="../drawings/vmlDrawing69.vml"/><Relationship Id="rId6" Type="http://schemas.openxmlformats.org/officeDocument/2006/relationships/image" Target="../media/image4.emf"/><Relationship Id="rId5" Type="http://schemas.openxmlformats.org/officeDocument/2006/relationships/oleObject" Target="../embeddings/oleObject69.bin"/><Relationship Id="rId4"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Transmission and Distribution</a:t>
            </a:r>
          </a:p>
        </p:txBody>
      </p:sp>
      <p:sp>
        <p:nvSpPr>
          <p:cNvPr id="3" name="Text Placeholder 2"/>
          <p:cNvSpPr>
            <a:spLocks noGrp="1"/>
          </p:cNvSpPr>
          <p:nvPr>
            <p:ph type="body" sz="quarter" idx="10"/>
          </p:nvPr>
        </p:nvSpPr>
        <p:spPr/>
        <p:txBody>
          <a:bodyPr>
            <a:noAutofit/>
          </a:bodyPr>
          <a:lstStyle/>
          <a:p>
            <a:r>
              <a:rPr lang="en-US"/>
              <a:t>Grid Analytics</a:t>
            </a:r>
          </a:p>
          <a:p>
            <a:endParaRPr lang="en-US">
              <a:solidFill>
                <a:schemeClr val="tx1"/>
              </a:solidFill>
            </a:endParaRPr>
          </a:p>
          <a:p>
            <a:endParaRPr lang="en-US">
              <a:solidFill>
                <a:schemeClr val="tx1"/>
              </a:solidFill>
            </a:endParaRPr>
          </a:p>
          <a:p>
            <a:endParaRPr lang="en-US">
              <a:solidFill>
                <a:schemeClr val="tx1"/>
              </a:solidFill>
            </a:endParaRPr>
          </a:p>
          <a:p>
            <a:endParaRPr lang="en-US">
              <a:solidFill>
                <a:schemeClr val="tx1"/>
              </a:solidFill>
            </a:endParaRPr>
          </a:p>
          <a:p>
            <a:endParaRPr lang="en-US">
              <a:solidFill>
                <a:schemeClr val="tx1"/>
              </a:solidFill>
            </a:endParaRPr>
          </a:p>
          <a:p>
            <a:endParaRPr lang="en-US">
              <a:solidFill>
                <a:schemeClr val="tx1"/>
              </a:solidFill>
            </a:endParaRPr>
          </a:p>
          <a:p>
            <a:endParaRPr lang="en-US">
              <a:solidFill>
                <a:schemeClr val="tx1"/>
              </a:solidFill>
            </a:endParaRPr>
          </a:p>
          <a:p>
            <a:endParaRPr lang="en-US">
              <a:solidFill>
                <a:schemeClr val="tx1"/>
              </a:solidFill>
            </a:endParaRPr>
          </a:p>
          <a:p>
            <a:r>
              <a:rPr lang="en-US"/>
              <a:t>Jan 2018</a:t>
            </a:r>
          </a:p>
        </p:txBody>
      </p:sp>
      <p:sp>
        <p:nvSpPr>
          <p:cNvPr id="4" name="TextBox 3"/>
          <p:cNvSpPr txBox="1"/>
          <p:nvPr/>
        </p:nvSpPr>
        <p:spPr>
          <a:xfrm>
            <a:off x="607324" y="3290990"/>
            <a:ext cx="3197759" cy="1149921"/>
          </a:xfrm>
          <a:prstGeom prst="rect">
            <a:avLst/>
          </a:prstGeom>
          <a:solidFill>
            <a:schemeClr val="bg1">
              <a:alpha val="20000"/>
            </a:schemeClr>
          </a:solidFill>
        </p:spPr>
        <p:txBody>
          <a:bodyPr wrap="square" lIns="36000" tIns="36000" rIns="36000" bIns="36000" rtlCol="0">
            <a:spAutoFit/>
          </a:bodyPr>
          <a:lstStyle/>
          <a:p>
            <a:pPr algn="l"/>
            <a:r>
              <a:rPr lang="en-GB" sz="1400" b="1">
                <a:solidFill>
                  <a:schemeClr val="bg1"/>
                </a:solidFill>
              </a:rPr>
              <a:t>Key Contacts:</a:t>
            </a:r>
          </a:p>
          <a:p>
            <a:pPr algn="l"/>
            <a:r>
              <a:rPr lang="en-GB" sz="1400">
                <a:solidFill>
                  <a:schemeClr val="bg1"/>
                </a:solidFill>
                <a:hlinkClick r:id="rId2"/>
              </a:rPr>
              <a:t>Gary Boyle</a:t>
            </a:r>
            <a:endParaRPr lang="en-GB" sz="1400">
              <a:solidFill>
                <a:schemeClr val="bg1"/>
              </a:solidFill>
            </a:endParaRPr>
          </a:p>
          <a:p>
            <a:pPr algn="l"/>
            <a:r>
              <a:rPr lang="en-GB" sz="1400">
                <a:solidFill>
                  <a:schemeClr val="bg1"/>
                </a:solidFill>
                <a:hlinkClick r:id="rId3"/>
              </a:rPr>
              <a:t>Ricardo Ferreira-Dupont</a:t>
            </a:r>
            <a:endParaRPr lang="en-GB" sz="1400">
              <a:solidFill>
                <a:schemeClr val="bg1"/>
              </a:solidFill>
            </a:endParaRPr>
          </a:p>
          <a:p>
            <a:pPr algn="l"/>
            <a:r>
              <a:rPr lang="en-GB" sz="1400">
                <a:solidFill>
                  <a:schemeClr val="bg1"/>
                </a:solidFill>
                <a:hlinkClick r:id="rId4"/>
              </a:rPr>
              <a:t>Wayne Kerwood</a:t>
            </a:r>
            <a:endParaRPr lang="en-GB" sz="1400">
              <a:solidFill>
                <a:schemeClr val="bg1"/>
              </a:solidFill>
            </a:endParaRPr>
          </a:p>
          <a:p>
            <a:pPr algn="l"/>
            <a:r>
              <a:rPr lang="en-GB" sz="1400">
                <a:solidFill>
                  <a:schemeClr val="bg1"/>
                </a:solidFill>
                <a:hlinkClick r:id="rId5"/>
              </a:rPr>
              <a:t>Rohit Banerji</a:t>
            </a:r>
            <a:endParaRPr lang="en-GB" sz="1400">
              <a:solidFill>
                <a:schemeClr val="bg1"/>
              </a:solidFill>
            </a:endParaRPr>
          </a:p>
        </p:txBody>
      </p:sp>
    </p:spTree>
    <p:extLst>
      <p:ext uri="{BB962C8B-B14F-4D97-AF65-F5344CB8AC3E}">
        <p14:creationId xmlns:p14="http://schemas.microsoft.com/office/powerpoint/2010/main" val="990633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99" y="2"/>
            <a:ext cx="10935076" cy="796010"/>
          </a:xfrm>
        </p:spPr>
        <p:txBody>
          <a:bodyPr/>
          <a:lstStyle/>
          <a:p>
            <a:r>
              <a:rPr lang="en-GB">
                <a:solidFill>
                  <a:schemeClr val="accent2"/>
                </a:solidFill>
              </a:rPr>
              <a:t>New Digital: </a:t>
            </a:r>
            <a:r>
              <a:rPr lang="en-GB"/>
              <a:t>Analytics Implementation Roadmap</a:t>
            </a:r>
          </a:p>
        </p:txBody>
      </p:sp>
      <p:sp>
        <p:nvSpPr>
          <p:cNvPr id="4" name="Text Placeholder 3"/>
          <p:cNvSpPr>
            <a:spLocks noGrp="1"/>
          </p:cNvSpPr>
          <p:nvPr>
            <p:ph type="body" sz="quarter" idx="10"/>
          </p:nvPr>
        </p:nvSpPr>
        <p:spPr>
          <a:xfrm>
            <a:off x="465199" y="950932"/>
            <a:ext cx="11723626" cy="395908"/>
          </a:xfrm>
        </p:spPr>
        <p:txBody>
          <a:bodyPr/>
          <a:lstStyle/>
          <a:p>
            <a:r>
              <a:rPr lang="en-GB"/>
              <a:t>Example - adoption of change and improvement in data quality determines pace of analytics journey however learnings from multiple engagements reveal a logical progression </a:t>
            </a:r>
          </a:p>
        </p:txBody>
      </p:sp>
      <p:grpSp>
        <p:nvGrpSpPr>
          <p:cNvPr id="33" name="Group 32"/>
          <p:cNvGrpSpPr/>
          <p:nvPr/>
        </p:nvGrpSpPr>
        <p:grpSpPr>
          <a:xfrm>
            <a:off x="1195886" y="1753182"/>
            <a:ext cx="9860265" cy="4675032"/>
            <a:chOff x="1203075" y="1718150"/>
            <a:chExt cx="9864118" cy="4676859"/>
          </a:xfrm>
        </p:grpSpPr>
        <p:sp>
          <p:nvSpPr>
            <p:cNvPr id="34" name="Rectangle 33"/>
            <p:cNvSpPr/>
            <p:nvPr/>
          </p:nvSpPr>
          <p:spPr>
            <a:xfrm>
              <a:off x="3115672" y="1718150"/>
              <a:ext cx="7933745" cy="4675389"/>
            </a:xfrm>
            <a:prstGeom prst="rect">
              <a:avLst/>
            </a:prstGeom>
            <a:solidFill>
              <a:srgbClr val="FFFFFF">
                <a:lumMod val="9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35" name="Rectangle 34"/>
            <p:cNvSpPr/>
            <p:nvPr/>
          </p:nvSpPr>
          <p:spPr>
            <a:xfrm>
              <a:off x="3115672" y="4882709"/>
              <a:ext cx="7933745" cy="833585"/>
            </a:xfrm>
            <a:prstGeom prst="rect">
              <a:avLst/>
            </a:prstGeom>
            <a:solidFill>
              <a:srgbClr val="E0E0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36" name="Rectangle 35"/>
            <p:cNvSpPr/>
            <p:nvPr/>
          </p:nvSpPr>
          <p:spPr>
            <a:xfrm>
              <a:off x="3115672" y="3270479"/>
              <a:ext cx="7933745" cy="833585"/>
            </a:xfrm>
            <a:prstGeom prst="rect">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37" name="Rectangle 36"/>
            <p:cNvSpPr/>
            <p:nvPr/>
          </p:nvSpPr>
          <p:spPr>
            <a:xfrm>
              <a:off x="3107650" y="1718150"/>
              <a:ext cx="7933745" cy="784821"/>
            </a:xfrm>
            <a:prstGeom prst="rect">
              <a:avLst/>
            </a:prstGeom>
            <a:solidFill>
              <a:srgbClr val="FFDD9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graphicFrame>
          <p:nvGraphicFramePr>
            <p:cNvPr id="38" name="Content Placeholder 4"/>
            <p:cNvGraphicFramePr>
              <a:graphicFrameLocks/>
            </p:cNvGraphicFramePr>
            <p:nvPr/>
          </p:nvGraphicFramePr>
          <p:xfrm>
            <a:off x="1203075" y="1718150"/>
            <a:ext cx="1905319" cy="4676859"/>
          </p:xfrm>
          <a:graphic>
            <a:graphicData uri="http://schemas.openxmlformats.org/drawingml/2006/table">
              <a:tbl>
                <a:tblPr/>
                <a:tblGrid>
                  <a:gridCol w="1904575">
                    <a:extLst>
                      <a:ext uri="{9D8B030D-6E8A-4147-A177-3AD203B41FA5}">
                        <a16:colId xmlns:a16="http://schemas.microsoft.com/office/drawing/2014/main" val="20000"/>
                      </a:ext>
                    </a:extLst>
                  </a:gridCol>
                </a:tblGrid>
                <a:tr h="77917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GB" sz="1200">
                            <a:solidFill>
                              <a:schemeClr val="bg1"/>
                            </a:solidFill>
                          </a:rPr>
                          <a:t>BENEFITS</a:t>
                        </a: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88DD00">
                          <a:lumMod val="75000"/>
                        </a:srgbClr>
                      </a:solidFill>
                    </a:tcPr>
                  </a:tc>
                  <a:extLst>
                    <a:ext uri="{0D108BD9-81ED-4DB2-BD59-A6C34878D82A}">
                      <a16:rowId xmlns:a16="http://schemas.microsoft.com/office/drawing/2014/main" val="10000"/>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Continuous cost</a:t>
                        </a:r>
                        <a:r>
                          <a:rPr lang="en-GB" sz="1400" baseline="0">
                            <a:solidFill>
                              <a:schemeClr val="bg1"/>
                            </a:solidFill>
                          </a:rPr>
                          <a:t> and risk reduction</a:t>
                        </a:r>
                        <a:endParaRPr lang="en-GB" sz="1400">
                          <a:solidFill>
                            <a:schemeClr val="bg1"/>
                          </a:solidFill>
                        </a:endParaRP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1"/>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Longer term risk reduction</a:t>
                        </a:r>
                        <a:r>
                          <a:rPr lang="en-GB" sz="1400" baseline="0">
                            <a:solidFill>
                              <a:schemeClr val="bg1"/>
                            </a:solidFill>
                          </a:rPr>
                          <a:t> (r</a:t>
                        </a:r>
                        <a:r>
                          <a:rPr lang="en-GB" sz="1400">
                            <a:solidFill>
                              <a:schemeClr val="bg1"/>
                            </a:solidFill>
                          </a:rPr>
                          <a:t>eliability)</a:t>
                        </a: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2"/>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Short term risk reduction (availability)</a:t>
                        </a: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3"/>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Cross</a:t>
                        </a:r>
                        <a:r>
                          <a:rPr lang="en-GB" sz="1400" baseline="0">
                            <a:solidFill>
                              <a:schemeClr val="bg1"/>
                            </a:solidFill>
                          </a:rPr>
                          <a:t> functional coordination</a:t>
                        </a:r>
                        <a:endParaRPr lang="en-GB" sz="1400">
                          <a:solidFill>
                            <a:schemeClr val="bg1"/>
                          </a:solidFill>
                        </a:endParaRP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4"/>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Work procedures &amp; maintenance tasks</a:t>
                        </a: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5"/>
                    </a:ext>
                  </a:extLst>
                </a:tr>
              </a:tbl>
            </a:graphicData>
          </a:graphic>
        </p:graphicFrame>
        <p:sp>
          <p:nvSpPr>
            <p:cNvPr id="39" name="Isosceles Triangle 6"/>
            <p:cNvSpPr/>
            <p:nvPr/>
          </p:nvSpPr>
          <p:spPr>
            <a:xfrm>
              <a:off x="1215195" y="5527932"/>
              <a:ext cx="1872000" cy="108000"/>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40" name="Isosceles Triangle 7"/>
            <p:cNvSpPr/>
            <p:nvPr/>
          </p:nvSpPr>
          <p:spPr>
            <a:xfrm>
              <a:off x="1215195" y="4750248"/>
              <a:ext cx="1872000" cy="108000"/>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41" name="Isosceles Triangle 8"/>
            <p:cNvSpPr/>
            <p:nvPr/>
          </p:nvSpPr>
          <p:spPr>
            <a:xfrm>
              <a:off x="1215195" y="3965006"/>
              <a:ext cx="1872000" cy="108000"/>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42" name="Isosceles Triangle 9"/>
            <p:cNvSpPr/>
            <p:nvPr/>
          </p:nvSpPr>
          <p:spPr>
            <a:xfrm>
              <a:off x="1215195" y="3140028"/>
              <a:ext cx="1872000" cy="108000"/>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43" name="TextBox 10"/>
            <p:cNvSpPr txBox="1"/>
            <p:nvPr/>
          </p:nvSpPr>
          <p:spPr>
            <a:xfrm>
              <a:off x="3303996" y="5747208"/>
              <a:ext cx="1040247" cy="646331"/>
            </a:xfrm>
            <a:prstGeom prst="rect">
              <a:avLst/>
            </a:prstGeom>
            <a:noFill/>
          </p:spPr>
          <p:txBody>
            <a:bodyPr wrap="square" rtlCol="0">
              <a:spAutoFit/>
            </a:bodyPr>
            <a:lstStyle>
              <a:defPPr>
                <a:defRPr lang="en-US"/>
              </a:defPPr>
              <a:lvl1pPr fontAlgn="base">
                <a:spcBef>
                  <a:spcPct val="0"/>
                </a:spcBef>
                <a:spcAft>
                  <a:spcPct val="0"/>
                </a:spcAft>
                <a:defRPr sz="1200">
                  <a:solidFill>
                    <a:srgbClr val="337722"/>
                  </a:solidFill>
                  <a:ea typeface="ＭＳ Ｐゴシック" pitchFamily="127" charset="-128"/>
                  <a:cs typeface="Arial" charset="0"/>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cs typeface="Arial" charset="0"/>
                </a:rPr>
                <a:t>Asset performance monitoring</a:t>
              </a:r>
            </a:p>
          </p:txBody>
        </p:sp>
        <p:sp>
          <p:nvSpPr>
            <p:cNvPr id="44" name="TextBox 11"/>
            <p:cNvSpPr txBox="1"/>
            <p:nvPr/>
          </p:nvSpPr>
          <p:spPr>
            <a:xfrm>
              <a:off x="4901538" y="5258091"/>
              <a:ext cx="105166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Situational intelligence</a:t>
              </a:r>
            </a:p>
          </p:txBody>
        </p:sp>
        <p:sp>
          <p:nvSpPr>
            <p:cNvPr id="45" name="TextBox 12"/>
            <p:cNvSpPr txBox="1"/>
            <p:nvPr/>
          </p:nvSpPr>
          <p:spPr>
            <a:xfrm>
              <a:off x="6386705" y="4985319"/>
              <a:ext cx="116659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360 degree view of work</a:t>
              </a:r>
            </a:p>
          </p:txBody>
        </p:sp>
        <p:sp>
          <p:nvSpPr>
            <p:cNvPr id="46" name="TextBox 13"/>
            <p:cNvSpPr txBox="1"/>
            <p:nvPr/>
          </p:nvSpPr>
          <p:spPr>
            <a:xfrm>
              <a:off x="6224110" y="5837319"/>
              <a:ext cx="132919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Cost of work and operations</a:t>
              </a:r>
            </a:p>
          </p:txBody>
        </p:sp>
        <p:cxnSp>
          <p:nvCxnSpPr>
            <p:cNvPr id="47" name="Straight Arrow Connector 14"/>
            <p:cNvCxnSpPr/>
            <p:nvPr/>
          </p:nvCxnSpPr>
          <p:spPr>
            <a:xfrm>
              <a:off x="3107070" y="6393182"/>
              <a:ext cx="7921625" cy="0"/>
            </a:xfrm>
            <a:prstGeom prst="straightConnector1">
              <a:avLst/>
            </a:prstGeom>
            <a:noFill/>
            <a:ln w="28575" cap="flat" cmpd="sng" algn="ctr">
              <a:solidFill>
                <a:srgbClr val="000000"/>
              </a:solidFill>
              <a:prstDash val="solid"/>
              <a:tailEnd type="triangle"/>
            </a:ln>
            <a:effectLst/>
          </p:spPr>
        </p:cxnSp>
        <p:sp>
          <p:nvSpPr>
            <p:cNvPr id="48" name="TextBox 16"/>
            <p:cNvSpPr txBox="1"/>
            <p:nvPr/>
          </p:nvSpPr>
          <p:spPr>
            <a:xfrm>
              <a:off x="8458248" y="5245247"/>
              <a:ext cx="102917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Production optimisation</a:t>
              </a:r>
            </a:p>
          </p:txBody>
        </p:sp>
        <p:sp>
          <p:nvSpPr>
            <p:cNvPr id="49" name="TextBox 17"/>
            <p:cNvSpPr txBox="1"/>
            <p:nvPr/>
          </p:nvSpPr>
          <p:spPr>
            <a:xfrm>
              <a:off x="4406615" y="4376673"/>
              <a:ext cx="121016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Condition monitoring</a:t>
              </a:r>
            </a:p>
          </p:txBody>
        </p:sp>
        <p:sp>
          <p:nvSpPr>
            <p:cNvPr id="50" name="TextBox 18"/>
            <p:cNvSpPr txBox="1"/>
            <p:nvPr/>
          </p:nvSpPr>
          <p:spPr>
            <a:xfrm>
              <a:off x="5261579" y="3401874"/>
              <a:ext cx="92140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Predictive monitoring</a:t>
              </a:r>
            </a:p>
          </p:txBody>
        </p:sp>
        <p:sp>
          <p:nvSpPr>
            <p:cNvPr id="51" name="TextBox 19"/>
            <p:cNvSpPr txBox="1"/>
            <p:nvPr/>
          </p:nvSpPr>
          <p:spPr>
            <a:xfrm>
              <a:off x="10030832" y="2572595"/>
              <a:ext cx="1036361"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Optimised O&amp;M (smart grids)</a:t>
              </a:r>
            </a:p>
          </p:txBody>
        </p:sp>
        <p:sp>
          <p:nvSpPr>
            <p:cNvPr id="52" name="TextBox 20"/>
            <p:cNvSpPr txBox="1"/>
            <p:nvPr/>
          </p:nvSpPr>
          <p:spPr>
            <a:xfrm>
              <a:off x="6836072" y="2653910"/>
              <a:ext cx="106496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Maintenance simulation</a:t>
              </a:r>
            </a:p>
          </p:txBody>
        </p:sp>
        <p:sp>
          <p:nvSpPr>
            <p:cNvPr id="53" name="TextBox 21"/>
            <p:cNvSpPr txBox="1"/>
            <p:nvPr/>
          </p:nvSpPr>
          <p:spPr>
            <a:xfrm>
              <a:off x="6475538" y="3318546"/>
              <a:ext cx="763209"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Root cause analysis</a:t>
              </a:r>
            </a:p>
          </p:txBody>
        </p:sp>
        <p:sp>
          <p:nvSpPr>
            <p:cNvPr id="54" name="TextBox 22"/>
            <p:cNvSpPr txBox="1"/>
            <p:nvPr/>
          </p:nvSpPr>
          <p:spPr>
            <a:xfrm>
              <a:off x="8467499" y="2658337"/>
              <a:ext cx="1069154" cy="461665"/>
            </a:xfrm>
            <a:prstGeom prst="rect">
              <a:avLst/>
            </a:prstGeom>
            <a:noFill/>
          </p:spPr>
          <p:txBody>
            <a:bodyPr wrap="square" rtlCol="0">
              <a:spAutoFit/>
            </a:bodyPr>
            <a:lstStyle>
              <a:defPPr>
                <a:defRPr lang="en-US"/>
              </a:defPPr>
              <a:lvl1pPr>
                <a:defRPr sz="1200">
                  <a:solidFill>
                    <a:schemeClr val="accent5"/>
                  </a:solidFill>
                  <a:latin typeface="Arial" charset="0"/>
                  <a:ea typeface="+mn-ea"/>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charset="0"/>
                  <a:ea typeface="+mn-ea"/>
                  <a:cs typeface="Arial" charset="0"/>
                </a:rPr>
                <a:t>Maintenance optimisation</a:t>
              </a:r>
            </a:p>
          </p:txBody>
        </p:sp>
        <p:sp>
          <p:nvSpPr>
            <p:cNvPr id="55" name="TextBox 23"/>
            <p:cNvSpPr txBox="1"/>
            <p:nvPr/>
          </p:nvSpPr>
          <p:spPr>
            <a:xfrm>
              <a:off x="5511703" y="4383264"/>
              <a:ext cx="116137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Critical asset monitoring</a:t>
              </a:r>
            </a:p>
          </p:txBody>
        </p:sp>
        <p:sp>
          <p:nvSpPr>
            <p:cNvPr id="56" name="TextBox 24"/>
            <p:cNvSpPr txBox="1"/>
            <p:nvPr/>
          </p:nvSpPr>
          <p:spPr>
            <a:xfrm>
              <a:off x="3898231" y="1956672"/>
              <a:ext cx="164081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399" b="1" i="0" u="none" strike="noStrike" kern="0" cap="none" spc="0" normalizeH="0" baseline="0" noProof="0">
                  <a:ln>
                    <a:noFill/>
                  </a:ln>
                  <a:solidFill>
                    <a:srgbClr val="FFFFFF"/>
                  </a:solidFill>
                  <a:effectLst/>
                  <a:uLnTx/>
                  <a:uFillTx/>
                  <a:latin typeface="Arial"/>
                  <a:ea typeface="ＭＳ Ｐゴシック" pitchFamily="127" charset="-128"/>
                </a:rPr>
                <a:t>Functional</a:t>
              </a:r>
            </a:p>
          </p:txBody>
        </p:sp>
        <p:sp>
          <p:nvSpPr>
            <p:cNvPr id="57" name="TextBox 25"/>
            <p:cNvSpPr txBox="1"/>
            <p:nvPr/>
          </p:nvSpPr>
          <p:spPr>
            <a:xfrm>
              <a:off x="6224110" y="1848950"/>
              <a:ext cx="164081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99" b="1" i="0" u="none" strike="noStrike" kern="0" cap="none" spc="0" normalizeH="0" baseline="0" noProof="0">
                  <a:ln>
                    <a:noFill/>
                  </a:ln>
                  <a:solidFill>
                    <a:srgbClr val="FFFFFF"/>
                  </a:solidFill>
                  <a:effectLst/>
                  <a:uLnTx/>
                  <a:uFillTx/>
                  <a:latin typeface="Arial"/>
                  <a:ea typeface="ＭＳ Ｐゴシック" pitchFamily="127" charset="-128"/>
                </a:rPr>
                <a:t>Cross - Functional</a:t>
              </a:r>
            </a:p>
          </p:txBody>
        </p:sp>
        <p:sp>
          <p:nvSpPr>
            <p:cNvPr id="58" name="TextBox 26"/>
            <p:cNvSpPr txBox="1"/>
            <p:nvPr/>
          </p:nvSpPr>
          <p:spPr>
            <a:xfrm>
              <a:off x="8534400" y="1848950"/>
              <a:ext cx="2404584"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99" b="1" i="0" u="none" strike="noStrike" kern="0" cap="none" spc="0" normalizeH="0" baseline="0" noProof="0">
                  <a:ln>
                    <a:noFill/>
                  </a:ln>
                  <a:solidFill>
                    <a:srgbClr val="FFFFFF"/>
                  </a:solidFill>
                  <a:effectLst/>
                  <a:uLnTx/>
                  <a:uFillTx/>
                  <a:latin typeface="Arial"/>
                  <a:ea typeface="ＭＳ Ｐゴシック" pitchFamily="127" charset="-128"/>
                </a:rPr>
                <a:t>Organisational transformational</a:t>
              </a:r>
            </a:p>
          </p:txBody>
        </p:sp>
        <p:sp>
          <p:nvSpPr>
            <p:cNvPr id="59" name="TextBox 27"/>
            <p:cNvSpPr txBox="1"/>
            <p:nvPr/>
          </p:nvSpPr>
          <p:spPr>
            <a:xfrm>
              <a:off x="8236024" y="3422872"/>
              <a:ext cx="102997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Plant &amp; n/w simulation</a:t>
              </a:r>
            </a:p>
          </p:txBody>
        </p:sp>
        <p:sp>
          <p:nvSpPr>
            <p:cNvPr id="60" name="TextBox 28"/>
            <p:cNvSpPr txBox="1"/>
            <p:nvPr/>
          </p:nvSpPr>
          <p:spPr>
            <a:xfrm>
              <a:off x="7304265" y="3946390"/>
              <a:ext cx="916812"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Asset portfolio planning</a:t>
              </a:r>
            </a:p>
          </p:txBody>
        </p:sp>
        <p:sp>
          <p:nvSpPr>
            <p:cNvPr id="61" name="TextBox 29"/>
            <p:cNvSpPr txBox="1"/>
            <p:nvPr/>
          </p:nvSpPr>
          <p:spPr>
            <a:xfrm>
              <a:off x="9175272" y="4013431"/>
              <a:ext cx="121636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Outage management</a:t>
              </a:r>
            </a:p>
          </p:txBody>
        </p:sp>
        <p:cxnSp>
          <p:nvCxnSpPr>
            <p:cNvPr id="62" name="Straight Connector 30"/>
            <p:cNvCxnSpPr>
              <a:stCxn id="43" idx="0"/>
              <a:endCxn id="49" idx="2"/>
            </p:cNvCxnSpPr>
            <p:nvPr/>
          </p:nvCxnSpPr>
          <p:spPr>
            <a:xfrm flipV="1">
              <a:off x="3824120" y="4838338"/>
              <a:ext cx="1187577" cy="908870"/>
            </a:xfrm>
            <a:prstGeom prst="line">
              <a:avLst/>
            </a:prstGeom>
            <a:noFill/>
            <a:ln w="9525" cap="flat" cmpd="sng" algn="ctr">
              <a:solidFill>
                <a:srgbClr val="778888"/>
              </a:solidFill>
              <a:prstDash val="solid"/>
              <a:headEnd type="oval" w="med" len="med"/>
              <a:tailEnd type="oval" w="med" len="med"/>
            </a:ln>
            <a:effectLst/>
          </p:spPr>
        </p:cxnSp>
        <p:cxnSp>
          <p:nvCxnSpPr>
            <p:cNvPr id="63" name="Straight Connector 31"/>
            <p:cNvCxnSpPr>
              <a:stCxn id="49" idx="0"/>
              <a:endCxn id="50" idx="2"/>
            </p:cNvCxnSpPr>
            <p:nvPr/>
          </p:nvCxnSpPr>
          <p:spPr>
            <a:xfrm flipV="1">
              <a:off x="5011697" y="3863539"/>
              <a:ext cx="710585" cy="513134"/>
            </a:xfrm>
            <a:prstGeom prst="line">
              <a:avLst/>
            </a:prstGeom>
            <a:noFill/>
            <a:ln w="9525" cap="flat" cmpd="sng" algn="ctr">
              <a:solidFill>
                <a:srgbClr val="778888"/>
              </a:solidFill>
              <a:prstDash val="solid"/>
              <a:headEnd type="oval" w="med" len="med"/>
              <a:tailEnd type="oval" w="med" len="med"/>
            </a:ln>
            <a:effectLst/>
          </p:spPr>
        </p:cxnSp>
        <p:cxnSp>
          <p:nvCxnSpPr>
            <p:cNvPr id="64" name="Straight Connector 32"/>
            <p:cNvCxnSpPr>
              <a:stCxn id="50" idx="3"/>
              <a:endCxn id="52" idx="1"/>
            </p:cNvCxnSpPr>
            <p:nvPr/>
          </p:nvCxnSpPr>
          <p:spPr>
            <a:xfrm flipV="1">
              <a:off x="6182985" y="2884743"/>
              <a:ext cx="653087" cy="747964"/>
            </a:xfrm>
            <a:prstGeom prst="line">
              <a:avLst/>
            </a:prstGeom>
            <a:noFill/>
            <a:ln w="9525" cap="flat" cmpd="sng" algn="ctr">
              <a:solidFill>
                <a:srgbClr val="778888"/>
              </a:solidFill>
              <a:prstDash val="solid"/>
              <a:headEnd type="oval" w="med" len="med"/>
              <a:tailEnd type="oval" w="med" len="med"/>
            </a:ln>
            <a:effectLst/>
          </p:spPr>
        </p:cxnSp>
        <p:cxnSp>
          <p:nvCxnSpPr>
            <p:cNvPr id="65" name="Straight Connector 33"/>
            <p:cNvCxnSpPr>
              <a:stCxn id="50" idx="3"/>
              <a:endCxn id="53" idx="1"/>
            </p:cNvCxnSpPr>
            <p:nvPr/>
          </p:nvCxnSpPr>
          <p:spPr>
            <a:xfrm>
              <a:off x="6182985" y="3632707"/>
              <a:ext cx="292553" cy="9005"/>
            </a:xfrm>
            <a:prstGeom prst="line">
              <a:avLst/>
            </a:prstGeom>
            <a:noFill/>
            <a:ln w="9525" cap="flat" cmpd="sng" algn="ctr">
              <a:solidFill>
                <a:srgbClr val="778888"/>
              </a:solidFill>
              <a:prstDash val="solid"/>
              <a:headEnd type="oval" w="med" len="med"/>
              <a:tailEnd type="oval" w="med" len="med"/>
            </a:ln>
            <a:effectLst/>
          </p:spPr>
        </p:cxnSp>
        <p:cxnSp>
          <p:nvCxnSpPr>
            <p:cNvPr id="66" name="Straight Connector 34"/>
            <p:cNvCxnSpPr>
              <a:stCxn id="55" idx="3"/>
              <a:endCxn id="53" idx="2"/>
            </p:cNvCxnSpPr>
            <p:nvPr/>
          </p:nvCxnSpPr>
          <p:spPr>
            <a:xfrm flipV="1">
              <a:off x="6673080" y="3964877"/>
              <a:ext cx="184063" cy="649220"/>
            </a:xfrm>
            <a:prstGeom prst="line">
              <a:avLst/>
            </a:prstGeom>
            <a:noFill/>
            <a:ln w="9525" cap="flat" cmpd="sng" algn="ctr">
              <a:solidFill>
                <a:srgbClr val="778888"/>
              </a:solidFill>
              <a:prstDash val="solid"/>
              <a:headEnd type="oval" w="med" len="med"/>
              <a:tailEnd type="oval" w="med" len="med"/>
            </a:ln>
            <a:effectLst/>
          </p:spPr>
        </p:cxnSp>
        <p:cxnSp>
          <p:nvCxnSpPr>
            <p:cNvPr id="67" name="Straight Connector 35"/>
            <p:cNvCxnSpPr>
              <a:stCxn id="43" idx="0"/>
              <a:endCxn id="44" idx="1"/>
            </p:cNvCxnSpPr>
            <p:nvPr/>
          </p:nvCxnSpPr>
          <p:spPr>
            <a:xfrm flipV="1">
              <a:off x="3824120" y="5488924"/>
              <a:ext cx="1077418" cy="258284"/>
            </a:xfrm>
            <a:prstGeom prst="line">
              <a:avLst/>
            </a:prstGeom>
            <a:noFill/>
            <a:ln w="9525" cap="flat" cmpd="sng" algn="ctr">
              <a:solidFill>
                <a:srgbClr val="778888"/>
              </a:solidFill>
              <a:prstDash val="solid"/>
              <a:headEnd type="oval" w="med" len="med"/>
              <a:tailEnd type="oval" w="med" len="med"/>
            </a:ln>
            <a:effectLst/>
          </p:spPr>
        </p:cxnSp>
        <p:cxnSp>
          <p:nvCxnSpPr>
            <p:cNvPr id="68" name="Straight Connector 36"/>
            <p:cNvCxnSpPr>
              <a:stCxn id="44" idx="0"/>
              <a:endCxn id="55" idx="2"/>
            </p:cNvCxnSpPr>
            <p:nvPr/>
          </p:nvCxnSpPr>
          <p:spPr>
            <a:xfrm flipV="1">
              <a:off x="5427373" y="4844929"/>
              <a:ext cx="665019" cy="413162"/>
            </a:xfrm>
            <a:prstGeom prst="line">
              <a:avLst/>
            </a:prstGeom>
            <a:noFill/>
            <a:ln w="9525" cap="flat" cmpd="sng" algn="ctr">
              <a:solidFill>
                <a:srgbClr val="778888"/>
              </a:solidFill>
              <a:prstDash val="solid"/>
              <a:headEnd type="oval" w="med" len="med"/>
              <a:tailEnd type="oval" w="med" len="med"/>
            </a:ln>
            <a:effectLst/>
          </p:spPr>
        </p:cxnSp>
        <p:cxnSp>
          <p:nvCxnSpPr>
            <p:cNvPr id="69" name="Straight Connector 37"/>
            <p:cNvCxnSpPr>
              <a:stCxn id="44" idx="0"/>
              <a:endCxn id="45" idx="1"/>
            </p:cNvCxnSpPr>
            <p:nvPr/>
          </p:nvCxnSpPr>
          <p:spPr>
            <a:xfrm flipV="1">
              <a:off x="5427373" y="5216152"/>
              <a:ext cx="959332" cy="41939"/>
            </a:xfrm>
            <a:prstGeom prst="line">
              <a:avLst/>
            </a:prstGeom>
            <a:noFill/>
            <a:ln w="9525" cap="flat" cmpd="sng" algn="ctr">
              <a:solidFill>
                <a:srgbClr val="778888"/>
              </a:solidFill>
              <a:prstDash val="solid"/>
              <a:headEnd type="oval" w="med" len="med"/>
              <a:tailEnd type="oval" w="med" len="med"/>
            </a:ln>
            <a:effectLst/>
          </p:spPr>
        </p:cxnSp>
        <p:cxnSp>
          <p:nvCxnSpPr>
            <p:cNvPr id="70" name="Straight Connector 38"/>
            <p:cNvCxnSpPr>
              <a:stCxn id="45" idx="0"/>
              <a:endCxn id="60" idx="1"/>
            </p:cNvCxnSpPr>
            <p:nvPr/>
          </p:nvCxnSpPr>
          <p:spPr>
            <a:xfrm flipV="1">
              <a:off x="6970003" y="4269556"/>
              <a:ext cx="334262" cy="715763"/>
            </a:xfrm>
            <a:prstGeom prst="line">
              <a:avLst/>
            </a:prstGeom>
            <a:noFill/>
            <a:ln w="9525" cap="flat" cmpd="sng" algn="ctr">
              <a:solidFill>
                <a:srgbClr val="778888"/>
              </a:solidFill>
              <a:prstDash val="solid"/>
              <a:headEnd type="oval" w="med" len="med"/>
              <a:tailEnd type="oval" w="med" len="med"/>
            </a:ln>
            <a:effectLst/>
          </p:spPr>
        </p:cxnSp>
        <p:cxnSp>
          <p:nvCxnSpPr>
            <p:cNvPr id="71" name="Straight Connector 39"/>
            <p:cNvCxnSpPr>
              <a:stCxn id="60" idx="0"/>
              <a:endCxn id="59" idx="1"/>
            </p:cNvCxnSpPr>
            <p:nvPr/>
          </p:nvCxnSpPr>
          <p:spPr>
            <a:xfrm flipV="1">
              <a:off x="7762671" y="3653705"/>
              <a:ext cx="473353" cy="292685"/>
            </a:xfrm>
            <a:prstGeom prst="line">
              <a:avLst/>
            </a:prstGeom>
            <a:noFill/>
            <a:ln w="9525" cap="flat" cmpd="sng" algn="ctr">
              <a:solidFill>
                <a:srgbClr val="778888"/>
              </a:solidFill>
              <a:prstDash val="solid"/>
              <a:headEnd type="oval" w="med" len="med"/>
              <a:tailEnd type="oval" w="med" len="med"/>
            </a:ln>
            <a:effectLst/>
          </p:spPr>
        </p:cxnSp>
        <p:cxnSp>
          <p:nvCxnSpPr>
            <p:cNvPr id="72" name="Straight Connector 40"/>
            <p:cNvCxnSpPr>
              <a:stCxn id="59" idx="0"/>
              <a:endCxn id="54" idx="2"/>
            </p:cNvCxnSpPr>
            <p:nvPr/>
          </p:nvCxnSpPr>
          <p:spPr>
            <a:xfrm flipV="1">
              <a:off x="8751010" y="3120002"/>
              <a:ext cx="251066" cy="302870"/>
            </a:xfrm>
            <a:prstGeom prst="line">
              <a:avLst/>
            </a:prstGeom>
            <a:noFill/>
            <a:ln w="9525" cap="flat" cmpd="sng" algn="ctr">
              <a:solidFill>
                <a:srgbClr val="778888"/>
              </a:solidFill>
              <a:prstDash val="solid"/>
              <a:headEnd type="oval" w="med" len="med"/>
              <a:tailEnd type="oval" w="med" len="med"/>
            </a:ln>
            <a:effectLst/>
          </p:spPr>
        </p:cxnSp>
        <p:cxnSp>
          <p:nvCxnSpPr>
            <p:cNvPr id="73" name="Straight Connector 41"/>
            <p:cNvCxnSpPr>
              <a:stCxn id="59" idx="0"/>
              <a:endCxn id="51" idx="2"/>
            </p:cNvCxnSpPr>
            <p:nvPr/>
          </p:nvCxnSpPr>
          <p:spPr>
            <a:xfrm flipV="1">
              <a:off x="8751010" y="3218926"/>
              <a:ext cx="1798003" cy="203946"/>
            </a:xfrm>
            <a:prstGeom prst="line">
              <a:avLst/>
            </a:prstGeom>
            <a:noFill/>
            <a:ln w="9525" cap="flat" cmpd="sng" algn="ctr">
              <a:solidFill>
                <a:srgbClr val="778888"/>
              </a:solidFill>
              <a:prstDash val="solid"/>
              <a:headEnd type="oval" w="med" len="med"/>
              <a:tailEnd type="oval" w="med" len="med"/>
            </a:ln>
            <a:effectLst/>
          </p:spPr>
        </p:cxnSp>
        <p:cxnSp>
          <p:nvCxnSpPr>
            <p:cNvPr id="74" name="Straight Connector 42"/>
            <p:cNvCxnSpPr>
              <a:endCxn id="52" idx="2"/>
            </p:cNvCxnSpPr>
            <p:nvPr/>
          </p:nvCxnSpPr>
          <p:spPr>
            <a:xfrm flipV="1">
              <a:off x="7246769" y="3115575"/>
              <a:ext cx="121784" cy="538130"/>
            </a:xfrm>
            <a:prstGeom prst="line">
              <a:avLst/>
            </a:prstGeom>
            <a:noFill/>
            <a:ln w="9525" cap="flat" cmpd="sng" algn="ctr">
              <a:solidFill>
                <a:srgbClr val="778888"/>
              </a:solidFill>
              <a:prstDash val="solid"/>
              <a:headEnd type="oval" w="med" len="med"/>
              <a:tailEnd type="oval" w="med" len="med"/>
            </a:ln>
            <a:effectLst/>
          </p:spPr>
        </p:cxnSp>
        <p:cxnSp>
          <p:nvCxnSpPr>
            <p:cNvPr id="75" name="Straight Connector 43"/>
            <p:cNvCxnSpPr>
              <a:stCxn id="52" idx="3"/>
              <a:endCxn id="54" idx="1"/>
            </p:cNvCxnSpPr>
            <p:nvPr/>
          </p:nvCxnSpPr>
          <p:spPr>
            <a:xfrm>
              <a:off x="7901034" y="2884743"/>
              <a:ext cx="566465" cy="4427"/>
            </a:xfrm>
            <a:prstGeom prst="line">
              <a:avLst/>
            </a:prstGeom>
            <a:noFill/>
            <a:ln w="9525" cap="flat" cmpd="sng" algn="ctr">
              <a:solidFill>
                <a:srgbClr val="778888"/>
              </a:solidFill>
              <a:prstDash val="solid"/>
              <a:headEnd type="oval" w="med" len="med"/>
              <a:tailEnd type="oval" w="med" len="med"/>
            </a:ln>
            <a:effectLst/>
          </p:spPr>
        </p:cxnSp>
        <p:cxnSp>
          <p:nvCxnSpPr>
            <p:cNvPr id="76" name="Straight Connector 44"/>
            <p:cNvCxnSpPr>
              <a:stCxn id="43" idx="3"/>
              <a:endCxn id="46" idx="1"/>
            </p:cNvCxnSpPr>
            <p:nvPr/>
          </p:nvCxnSpPr>
          <p:spPr>
            <a:xfrm flipV="1">
              <a:off x="4344243" y="6068152"/>
              <a:ext cx="1879867" cy="2222"/>
            </a:xfrm>
            <a:prstGeom prst="line">
              <a:avLst/>
            </a:prstGeom>
            <a:noFill/>
            <a:ln w="9525" cap="flat" cmpd="sng" algn="ctr">
              <a:solidFill>
                <a:srgbClr val="778888"/>
              </a:solidFill>
              <a:prstDash val="solid"/>
              <a:headEnd type="oval" w="med" len="med"/>
              <a:tailEnd type="oval" w="med" len="med"/>
            </a:ln>
            <a:effectLst/>
          </p:spPr>
        </p:cxnSp>
        <p:cxnSp>
          <p:nvCxnSpPr>
            <p:cNvPr id="77" name="Straight Connector 45"/>
            <p:cNvCxnSpPr>
              <a:stCxn id="46" idx="3"/>
              <a:endCxn id="48" idx="1"/>
            </p:cNvCxnSpPr>
            <p:nvPr/>
          </p:nvCxnSpPr>
          <p:spPr>
            <a:xfrm flipV="1">
              <a:off x="7553301" y="5476080"/>
              <a:ext cx="904947" cy="592072"/>
            </a:xfrm>
            <a:prstGeom prst="line">
              <a:avLst/>
            </a:prstGeom>
            <a:noFill/>
            <a:ln w="9525" cap="flat" cmpd="sng" algn="ctr">
              <a:solidFill>
                <a:srgbClr val="778888"/>
              </a:solidFill>
              <a:prstDash val="solid"/>
              <a:headEnd type="oval" w="med" len="med"/>
              <a:tailEnd type="oval" w="med" len="med"/>
            </a:ln>
            <a:effectLst/>
          </p:spPr>
        </p:cxnSp>
        <p:cxnSp>
          <p:nvCxnSpPr>
            <p:cNvPr id="78" name="Straight Connector 46"/>
            <p:cNvCxnSpPr>
              <a:stCxn id="48" idx="0"/>
              <a:endCxn id="61" idx="2"/>
            </p:cNvCxnSpPr>
            <p:nvPr/>
          </p:nvCxnSpPr>
          <p:spPr>
            <a:xfrm flipV="1">
              <a:off x="8972837" y="4475096"/>
              <a:ext cx="810616" cy="770151"/>
            </a:xfrm>
            <a:prstGeom prst="line">
              <a:avLst/>
            </a:prstGeom>
            <a:noFill/>
            <a:ln w="9525" cap="flat" cmpd="sng" algn="ctr">
              <a:solidFill>
                <a:srgbClr val="778888"/>
              </a:solidFill>
              <a:prstDash val="solid"/>
              <a:headEnd type="oval" w="med" len="med"/>
              <a:tailEnd type="oval" w="med" len="med"/>
            </a:ln>
            <a:effectLst/>
          </p:spPr>
        </p:cxnSp>
        <p:cxnSp>
          <p:nvCxnSpPr>
            <p:cNvPr id="79" name="Straight Connector 47"/>
            <p:cNvCxnSpPr>
              <a:stCxn id="61" idx="0"/>
              <a:endCxn id="51" idx="2"/>
            </p:cNvCxnSpPr>
            <p:nvPr/>
          </p:nvCxnSpPr>
          <p:spPr>
            <a:xfrm flipV="1">
              <a:off x="9783453" y="3218926"/>
              <a:ext cx="765560" cy="794505"/>
            </a:xfrm>
            <a:prstGeom prst="line">
              <a:avLst/>
            </a:prstGeom>
            <a:noFill/>
            <a:ln w="9525" cap="flat" cmpd="sng" algn="ctr">
              <a:solidFill>
                <a:srgbClr val="778888"/>
              </a:solidFill>
              <a:prstDash val="solid"/>
              <a:headEnd type="oval" w="med" len="med"/>
              <a:tailEnd type="oval" w="med" len="med"/>
            </a:ln>
            <a:effectLst/>
          </p:spPr>
        </p:cxnSp>
        <p:cxnSp>
          <p:nvCxnSpPr>
            <p:cNvPr id="80" name="Straight Connector 48"/>
            <p:cNvCxnSpPr>
              <a:stCxn id="53" idx="3"/>
              <a:endCxn id="59" idx="1"/>
            </p:cNvCxnSpPr>
            <p:nvPr/>
          </p:nvCxnSpPr>
          <p:spPr>
            <a:xfrm>
              <a:off x="7238747" y="3641712"/>
              <a:ext cx="997277" cy="11993"/>
            </a:xfrm>
            <a:prstGeom prst="line">
              <a:avLst/>
            </a:prstGeom>
            <a:noFill/>
            <a:ln w="9525" cap="flat" cmpd="sng" algn="ctr">
              <a:solidFill>
                <a:srgbClr val="778888"/>
              </a:solidFill>
              <a:prstDash val="solid"/>
              <a:headEnd type="oval" w="med" len="med"/>
              <a:tailEnd type="oval" w="med" len="med"/>
            </a:ln>
            <a:effectLst/>
          </p:spPr>
        </p:cxnSp>
        <p:cxnSp>
          <p:nvCxnSpPr>
            <p:cNvPr id="81" name="Straight Connector 49"/>
            <p:cNvCxnSpPr>
              <a:stCxn id="46" idx="3"/>
              <a:endCxn id="90" idx="1"/>
            </p:cNvCxnSpPr>
            <p:nvPr/>
          </p:nvCxnSpPr>
          <p:spPr>
            <a:xfrm flipV="1">
              <a:off x="7553301" y="4859433"/>
              <a:ext cx="459284" cy="1208719"/>
            </a:xfrm>
            <a:prstGeom prst="line">
              <a:avLst/>
            </a:prstGeom>
            <a:noFill/>
            <a:ln w="9525" cap="flat" cmpd="sng" algn="ctr">
              <a:solidFill>
                <a:srgbClr val="778888"/>
              </a:solidFill>
              <a:prstDash val="solid"/>
              <a:headEnd type="oval" w="med" len="med"/>
              <a:tailEnd type="oval" w="med" len="med"/>
            </a:ln>
            <a:effectLst/>
          </p:spPr>
        </p:cxnSp>
        <p:sp>
          <p:nvSpPr>
            <p:cNvPr id="82" name="TextBox 50"/>
            <p:cNvSpPr txBox="1"/>
            <p:nvPr/>
          </p:nvSpPr>
          <p:spPr>
            <a:xfrm>
              <a:off x="3141527" y="2546086"/>
              <a:ext cx="173359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1" u="sng" strike="noStrike" kern="0" cap="none" spc="0" normalizeH="0" baseline="0" noProof="0">
                  <a:ln>
                    <a:noFill/>
                  </a:ln>
                  <a:solidFill>
                    <a:srgbClr val="337722"/>
                  </a:solidFill>
                  <a:effectLst/>
                  <a:uLnTx/>
                  <a:uFillTx/>
                  <a:latin typeface="Arial"/>
                  <a:ea typeface="ＭＳ Ｐゴシック" pitchFamily="127" charset="-128"/>
                </a:rPr>
                <a:t>Asset analytics</a:t>
              </a:r>
            </a:p>
          </p:txBody>
        </p:sp>
        <p:cxnSp>
          <p:nvCxnSpPr>
            <p:cNvPr id="83" name="Straight Connector 52"/>
            <p:cNvCxnSpPr>
              <a:stCxn id="55" idx="3"/>
              <a:endCxn id="60" idx="1"/>
            </p:cNvCxnSpPr>
            <p:nvPr/>
          </p:nvCxnSpPr>
          <p:spPr>
            <a:xfrm flipV="1">
              <a:off x="6673080" y="4269556"/>
              <a:ext cx="631185" cy="344541"/>
            </a:xfrm>
            <a:prstGeom prst="line">
              <a:avLst/>
            </a:prstGeom>
            <a:noFill/>
            <a:ln w="9525" cap="flat" cmpd="sng" algn="ctr">
              <a:solidFill>
                <a:srgbClr val="778888"/>
              </a:solidFill>
              <a:prstDash val="solid"/>
              <a:headEnd type="oval" w="med" len="med"/>
              <a:tailEnd type="oval" w="med" len="med"/>
            </a:ln>
            <a:effectLst/>
          </p:spPr>
        </p:cxnSp>
        <p:sp>
          <p:nvSpPr>
            <p:cNvPr id="84" name="Freeform 2"/>
            <p:cNvSpPr/>
            <p:nvPr/>
          </p:nvSpPr>
          <p:spPr>
            <a:xfrm>
              <a:off x="3103808" y="4111285"/>
              <a:ext cx="5087155" cy="2276636"/>
            </a:xfrm>
            <a:custGeom>
              <a:avLst/>
              <a:gdLst>
                <a:gd name="connsiteX0" fmla="*/ 0 w 5087155"/>
                <a:gd name="connsiteY0" fmla="*/ 9954 h 2276636"/>
                <a:gd name="connsiteX1" fmla="*/ 3683358 w 5087155"/>
                <a:gd name="connsiteY1" fmla="*/ 344805 h 2276636"/>
                <a:gd name="connsiteX2" fmla="*/ 5087155 w 5087155"/>
                <a:gd name="connsiteY2" fmla="*/ 2276636 h 2276636"/>
              </a:gdLst>
              <a:ahLst/>
              <a:cxnLst>
                <a:cxn ang="0">
                  <a:pos x="connsiteX0" y="connsiteY0"/>
                </a:cxn>
                <a:cxn ang="0">
                  <a:pos x="connsiteX1" y="connsiteY1"/>
                </a:cxn>
                <a:cxn ang="0">
                  <a:pos x="connsiteX2" y="connsiteY2"/>
                </a:cxn>
              </a:cxnLst>
              <a:rect l="l" t="t" r="r" b="b"/>
              <a:pathLst>
                <a:path w="5087155" h="2276636">
                  <a:moveTo>
                    <a:pt x="0" y="9954"/>
                  </a:moveTo>
                  <a:cubicBezTo>
                    <a:pt x="1417749" y="-11511"/>
                    <a:pt x="2835499" y="-32975"/>
                    <a:pt x="3683358" y="344805"/>
                  </a:cubicBezTo>
                  <a:cubicBezTo>
                    <a:pt x="4531217" y="722585"/>
                    <a:pt x="4809186" y="1499610"/>
                    <a:pt x="5087155" y="2276636"/>
                  </a:cubicBezTo>
                </a:path>
              </a:pathLst>
            </a:custGeom>
            <a:noFill/>
            <a:ln w="3175" cap="flat" cmpd="sng" algn="ctr">
              <a:solidFill>
                <a:srgbClr val="FFC00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85" name="Freeform 64"/>
            <p:cNvSpPr/>
            <p:nvPr/>
          </p:nvSpPr>
          <p:spPr>
            <a:xfrm>
              <a:off x="3116687" y="3179742"/>
              <a:ext cx="6851561" cy="3208179"/>
            </a:xfrm>
            <a:custGeom>
              <a:avLst/>
              <a:gdLst>
                <a:gd name="connsiteX0" fmla="*/ 0 w 6851561"/>
                <a:gd name="connsiteY0" fmla="*/ 52855 h 3208179"/>
                <a:gd name="connsiteX1" fmla="*/ 1184857 w 6851561"/>
                <a:gd name="connsiteY1" fmla="*/ 52855 h 3208179"/>
                <a:gd name="connsiteX2" fmla="*/ 4572000 w 6851561"/>
                <a:gd name="connsiteY2" fmla="*/ 310433 h 3208179"/>
                <a:gd name="connsiteX3" fmla="*/ 6851561 w 6851561"/>
                <a:gd name="connsiteY3" fmla="*/ 3208179 h 3208179"/>
              </a:gdLst>
              <a:ahLst/>
              <a:cxnLst>
                <a:cxn ang="0">
                  <a:pos x="connsiteX0" y="connsiteY0"/>
                </a:cxn>
                <a:cxn ang="0">
                  <a:pos x="connsiteX1" y="connsiteY1"/>
                </a:cxn>
                <a:cxn ang="0">
                  <a:pos x="connsiteX2" y="connsiteY2"/>
                </a:cxn>
                <a:cxn ang="0">
                  <a:pos x="connsiteX3" y="connsiteY3"/>
                </a:cxn>
              </a:cxnLst>
              <a:rect l="l" t="t" r="r" b="b"/>
              <a:pathLst>
                <a:path w="6851561" h="3208179">
                  <a:moveTo>
                    <a:pt x="0" y="52855"/>
                  </a:moveTo>
                  <a:cubicBezTo>
                    <a:pt x="211428" y="31390"/>
                    <a:pt x="422857" y="9925"/>
                    <a:pt x="1184857" y="52855"/>
                  </a:cubicBezTo>
                  <a:cubicBezTo>
                    <a:pt x="1946857" y="95785"/>
                    <a:pt x="3627549" y="-215454"/>
                    <a:pt x="4572000" y="310433"/>
                  </a:cubicBezTo>
                  <a:cubicBezTo>
                    <a:pt x="5516451" y="836320"/>
                    <a:pt x="6184006" y="2022249"/>
                    <a:pt x="6851561" y="3208179"/>
                  </a:cubicBezTo>
                </a:path>
              </a:pathLst>
            </a:custGeom>
            <a:noFill/>
            <a:ln w="3175" cap="flat" cmpd="sng" algn="ctr">
              <a:solidFill>
                <a:srgbClr val="FFC00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86" name="TextBox 51"/>
            <p:cNvSpPr txBox="1"/>
            <p:nvPr/>
          </p:nvSpPr>
          <p:spPr>
            <a:xfrm>
              <a:off x="9656671" y="6014423"/>
              <a:ext cx="136330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1" u="sng" strike="noStrike" kern="0" cap="none" spc="0" normalizeH="0" baseline="0" noProof="0">
                  <a:ln>
                    <a:noFill/>
                  </a:ln>
                  <a:solidFill>
                    <a:srgbClr val="00B0F0"/>
                  </a:solidFill>
                  <a:effectLst/>
                  <a:uLnTx/>
                  <a:uFillTx/>
                  <a:latin typeface="Arial"/>
                  <a:ea typeface="ＭＳ Ｐゴシック" pitchFamily="127" charset="-128"/>
                </a:rPr>
                <a:t>Work analytics</a:t>
              </a:r>
            </a:p>
          </p:txBody>
        </p:sp>
      </p:grpSp>
      <p:sp>
        <p:nvSpPr>
          <p:cNvPr id="87" name="TextBox 50"/>
          <p:cNvSpPr txBox="1"/>
          <p:nvPr/>
        </p:nvSpPr>
        <p:spPr>
          <a:xfrm>
            <a:off x="3081813" y="4178854"/>
            <a:ext cx="1272197" cy="615313"/>
          </a:xfrm>
          <a:prstGeom prst="rect">
            <a:avLst/>
          </a:prstGeom>
          <a:noFill/>
        </p:spPr>
        <p:txBody>
          <a:bodyPr wrap="square" rtlCol="0">
            <a:spAutoFit/>
          </a:bodyPr>
          <a:lstStyle/>
          <a:p>
            <a:r>
              <a:rPr lang="en-GB" sz="1100" i="1">
                <a:solidFill>
                  <a:srgbClr val="E78A00"/>
                </a:solidFill>
                <a:latin typeface="Arial"/>
                <a:ea typeface="ＭＳ Ｐゴシック" pitchFamily="127" charset="-128"/>
              </a:rPr>
              <a:t>Wave 1: Exploit </a:t>
            </a:r>
            <a:r>
              <a:rPr lang="en-GB" sz="1200" i="1">
                <a:solidFill>
                  <a:srgbClr val="E78A00"/>
                </a:solidFill>
                <a:latin typeface="Arial"/>
                <a:ea typeface="ＭＳ Ｐゴシック" pitchFamily="127" charset="-128"/>
              </a:rPr>
              <a:t>existing</a:t>
            </a:r>
            <a:r>
              <a:rPr lang="en-GB" sz="1100" i="1">
                <a:solidFill>
                  <a:srgbClr val="E78A00"/>
                </a:solidFill>
                <a:latin typeface="Arial"/>
                <a:ea typeface="ＭＳ Ｐゴシック" pitchFamily="127" charset="-128"/>
              </a:rPr>
              <a:t> data sources</a:t>
            </a:r>
          </a:p>
        </p:txBody>
      </p:sp>
      <p:sp>
        <p:nvSpPr>
          <p:cNvPr id="88" name="TextBox 50"/>
          <p:cNvSpPr txBox="1"/>
          <p:nvPr/>
        </p:nvSpPr>
        <p:spPr>
          <a:xfrm>
            <a:off x="3091797" y="3506796"/>
            <a:ext cx="1897161" cy="430719"/>
          </a:xfrm>
          <a:prstGeom prst="rect">
            <a:avLst/>
          </a:prstGeom>
          <a:noFill/>
        </p:spPr>
        <p:txBody>
          <a:bodyPr wrap="square" rtlCol="0">
            <a:spAutoFit/>
          </a:bodyPr>
          <a:lstStyle/>
          <a:p>
            <a:r>
              <a:rPr lang="en-GB" sz="1100" i="1">
                <a:solidFill>
                  <a:srgbClr val="E78A00"/>
                </a:solidFill>
                <a:latin typeface="Arial"/>
                <a:ea typeface="ＭＳ Ｐゴシック" pitchFamily="127" charset="-128"/>
              </a:rPr>
              <a:t>Wave 2: Capture data for critical use cases</a:t>
            </a:r>
          </a:p>
        </p:txBody>
      </p:sp>
      <p:sp>
        <p:nvSpPr>
          <p:cNvPr id="89" name="TextBox 50"/>
          <p:cNvSpPr txBox="1"/>
          <p:nvPr/>
        </p:nvSpPr>
        <p:spPr>
          <a:xfrm>
            <a:off x="3076195" y="2965844"/>
            <a:ext cx="3376032" cy="261508"/>
          </a:xfrm>
          <a:prstGeom prst="rect">
            <a:avLst/>
          </a:prstGeom>
          <a:noFill/>
        </p:spPr>
        <p:txBody>
          <a:bodyPr wrap="square" rtlCol="0">
            <a:spAutoFit/>
          </a:bodyPr>
          <a:lstStyle/>
          <a:p>
            <a:r>
              <a:rPr lang="en-GB" sz="1100" i="1">
                <a:solidFill>
                  <a:srgbClr val="E78A00"/>
                </a:solidFill>
                <a:latin typeface="Arial"/>
                <a:ea typeface="ＭＳ Ｐゴシック" pitchFamily="127" charset="-128"/>
              </a:rPr>
              <a:t>Wave 3: Major business transformation</a:t>
            </a:r>
          </a:p>
        </p:txBody>
      </p:sp>
      <p:sp>
        <p:nvSpPr>
          <p:cNvPr id="90" name="TextBox 29"/>
          <p:cNvSpPr txBox="1"/>
          <p:nvPr/>
        </p:nvSpPr>
        <p:spPr>
          <a:xfrm>
            <a:off x="8002737" y="4662495"/>
            <a:ext cx="1215886" cy="461485"/>
          </a:xfrm>
          <a:prstGeom prst="rect">
            <a:avLst/>
          </a:prstGeom>
          <a:noFill/>
        </p:spPr>
        <p:txBody>
          <a:bodyPr wrap="square" rtlCol="0">
            <a:spAutoFit/>
          </a:bodyPr>
          <a:lstStyle/>
          <a:p>
            <a:r>
              <a:rPr lang="en-GB" sz="1200">
                <a:solidFill>
                  <a:srgbClr val="00B0F0"/>
                </a:solidFill>
                <a:latin typeface="Arial"/>
                <a:ea typeface="ＭＳ Ｐゴシック" pitchFamily="127" charset="-128"/>
              </a:rPr>
              <a:t>Connected worker</a:t>
            </a:r>
          </a:p>
        </p:txBody>
      </p:sp>
      <p:cxnSp>
        <p:nvCxnSpPr>
          <p:cNvPr id="91" name="Straight Connector 38"/>
          <p:cNvCxnSpPr>
            <a:stCxn id="45" idx="3"/>
            <a:endCxn id="90" idx="1"/>
          </p:cNvCxnSpPr>
          <p:nvPr/>
        </p:nvCxnSpPr>
        <p:spPr>
          <a:xfrm flipV="1">
            <a:off x="7543632" y="4893238"/>
            <a:ext cx="459106" cy="356580"/>
          </a:xfrm>
          <a:prstGeom prst="line">
            <a:avLst/>
          </a:prstGeom>
          <a:noFill/>
          <a:ln w="9525" cap="flat" cmpd="sng" algn="ctr">
            <a:solidFill>
              <a:srgbClr val="778888"/>
            </a:solidFill>
            <a:prstDash val="solid"/>
            <a:headEnd type="oval" w="med" len="med"/>
            <a:tailEnd type="oval" w="med" len="med"/>
          </a:ln>
          <a:effectLst/>
        </p:spPr>
      </p:cxnSp>
      <p:cxnSp>
        <p:nvCxnSpPr>
          <p:cNvPr id="92" name="Straight Connector 38"/>
          <p:cNvCxnSpPr>
            <a:stCxn id="90" idx="0"/>
            <a:endCxn id="61" idx="1"/>
          </p:cNvCxnSpPr>
          <p:nvPr/>
        </p:nvCxnSpPr>
        <p:spPr>
          <a:xfrm flipV="1">
            <a:off x="8610681" y="4278309"/>
            <a:ext cx="554288" cy="384186"/>
          </a:xfrm>
          <a:prstGeom prst="line">
            <a:avLst/>
          </a:prstGeom>
          <a:noFill/>
          <a:ln w="9525" cap="flat" cmpd="sng" algn="ctr">
            <a:solidFill>
              <a:srgbClr val="778888"/>
            </a:solidFill>
            <a:prstDash val="solid"/>
            <a:headEnd type="oval" w="med" len="med"/>
            <a:tailEnd type="oval" w="med" len="med"/>
          </a:ln>
          <a:effectLst/>
        </p:spPr>
      </p:cxnSp>
      <p:cxnSp>
        <p:nvCxnSpPr>
          <p:cNvPr id="93" name="Straight Connector 40"/>
          <p:cNvCxnSpPr>
            <a:stCxn id="54" idx="3"/>
            <a:endCxn id="51" idx="1"/>
          </p:cNvCxnSpPr>
          <p:nvPr/>
        </p:nvCxnSpPr>
        <p:spPr>
          <a:xfrm>
            <a:off x="9526209" y="2923745"/>
            <a:ext cx="493986" cy="6588"/>
          </a:xfrm>
          <a:prstGeom prst="line">
            <a:avLst/>
          </a:prstGeom>
          <a:noFill/>
          <a:ln w="9525" cap="flat" cmpd="sng" algn="ctr">
            <a:solidFill>
              <a:srgbClr val="778888"/>
            </a:solidFill>
            <a:prstDash val="solid"/>
            <a:headEnd type="oval" w="med" len="med"/>
            <a:tailEnd type="oval" w="med" len="med"/>
          </a:ln>
          <a:effectLst/>
        </p:spPr>
      </p:cxnSp>
      <p:sp>
        <p:nvSpPr>
          <p:cNvPr id="94" name="Right Arrow 82"/>
          <p:cNvSpPr/>
          <p:nvPr/>
        </p:nvSpPr>
        <p:spPr>
          <a:xfrm>
            <a:off x="5502394" y="1924114"/>
            <a:ext cx="393741" cy="441932"/>
          </a:xfrm>
          <a:prstGeom prst="rightArrow">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95" name="Right Arrow 83"/>
          <p:cNvSpPr/>
          <p:nvPr/>
        </p:nvSpPr>
        <p:spPr>
          <a:xfrm>
            <a:off x="8115605" y="1922197"/>
            <a:ext cx="393741" cy="441932"/>
          </a:xfrm>
          <a:prstGeom prst="rightArrow">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grpSp>
        <p:nvGrpSpPr>
          <p:cNvPr id="96" name="Group 95"/>
          <p:cNvGrpSpPr/>
          <p:nvPr/>
        </p:nvGrpSpPr>
        <p:grpSpPr>
          <a:xfrm>
            <a:off x="1195886" y="1753183"/>
            <a:ext cx="9860265" cy="4675032"/>
            <a:chOff x="1203075" y="1718150"/>
            <a:chExt cx="9864118" cy="4676859"/>
          </a:xfrm>
        </p:grpSpPr>
        <p:sp>
          <p:nvSpPr>
            <p:cNvPr id="97" name="Rectangle 96"/>
            <p:cNvSpPr/>
            <p:nvPr/>
          </p:nvSpPr>
          <p:spPr>
            <a:xfrm>
              <a:off x="3115672" y="1718150"/>
              <a:ext cx="7933745" cy="4675389"/>
            </a:xfrm>
            <a:prstGeom prst="rect">
              <a:avLst/>
            </a:prstGeom>
            <a:solidFill>
              <a:srgbClr val="FFFFFF">
                <a:lumMod val="9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98" name="Rectangle 97"/>
            <p:cNvSpPr/>
            <p:nvPr/>
          </p:nvSpPr>
          <p:spPr>
            <a:xfrm>
              <a:off x="3115672" y="4882709"/>
              <a:ext cx="7933745" cy="833585"/>
            </a:xfrm>
            <a:prstGeom prst="rect">
              <a:avLst/>
            </a:prstGeom>
            <a:solidFill>
              <a:srgbClr val="E0E0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99" name="Rectangle 98"/>
            <p:cNvSpPr/>
            <p:nvPr/>
          </p:nvSpPr>
          <p:spPr>
            <a:xfrm>
              <a:off x="3115672" y="3270479"/>
              <a:ext cx="7933745" cy="833585"/>
            </a:xfrm>
            <a:prstGeom prst="rect">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100" name="Rectangle 99"/>
            <p:cNvSpPr/>
            <p:nvPr/>
          </p:nvSpPr>
          <p:spPr>
            <a:xfrm>
              <a:off x="3107650" y="1718150"/>
              <a:ext cx="7933745" cy="784821"/>
            </a:xfrm>
            <a:prstGeom prst="rect">
              <a:avLst/>
            </a:prstGeom>
            <a:solidFill>
              <a:srgbClr val="FFDD9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graphicFrame>
          <p:nvGraphicFramePr>
            <p:cNvPr id="101" name="Content Placeholder 4"/>
            <p:cNvGraphicFramePr>
              <a:graphicFrameLocks/>
            </p:cNvGraphicFramePr>
            <p:nvPr/>
          </p:nvGraphicFramePr>
          <p:xfrm>
            <a:off x="1203075" y="1718150"/>
            <a:ext cx="1905319" cy="4676859"/>
          </p:xfrm>
          <a:graphic>
            <a:graphicData uri="http://schemas.openxmlformats.org/drawingml/2006/table">
              <a:tbl>
                <a:tblPr/>
                <a:tblGrid>
                  <a:gridCol w="1904575">
                    <a:extLst>
                      <a:ext uri="{9D8B030D-6E8A-4147-A177-3AD203B41FA5}">
                        <a16:colId xmlns:a16="http://schemas.microsoft.com/office/drawing/2014/main" val="20000"/>
                      </a:ext>
                    </a:extLst>
                  </a:gridCol>
                </a:tblGrid>
                <a:tr h="77917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GB" sz="1200">
                            <a:solidFill>
                              <a:schemeClr val="bg1"/>
                            </a:solidFill>
                          </a:rPr>
                          <a:t>BENEFITS</a:t>
                        </a: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88DD00">
                          <a:lumMod val="75000"/>
                        </a:srgbClr>
                      </a:solidFill>
                    </a:tcPr>
                  </a:tc>
                  <a:extLst>
                    <a:ext uri="{0D108BD9-81ED-4DB2-BD59-A6C34878D82A}">
                      <a16:rowId xmlns:a16="http://schemas.microsoft.com/office/drawing/2014/main" val="10000"/>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Continuous cost</a:t>
                        </a:r>
                        <a:r>
                          <a:rPr lang="en-GB" sz="1400" baseline="0">
                            <a:solidFill>
                              <a:schemeClr val="bg1"/>
                            </a:solidFill>
                          </a:rPr>
                          <a:t> and risk reduction</a:t>
                        </a:r>
                        <a:endParaRPr lang="en-GB" sz="1400">
                          <a:solidFill>
                            <a:schemeClr val="bg1"/>
                          </a:solidFill>
                        </a:endParaRP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1"/>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Longer term risk reduction</a:t>
                        </a:r>
                        <a:r>
                          <a:rPr lang="en-GB" sz="1400" baseline="0">
                            <a:solidFill>
                              <a:schemeClr val="bg1"/>
                            </a:solidFill>
                          </a:rPr>
                          <a:t> (r</a:t>
                        </a:r>
                        <a:r>
                          <a:rPr lang="en-GB" sz="1400">
                            <a:solidFill>
                              <a:schemeClr val="bg1"/>
                            </a:solidFill>
                          </a:rPr>
                          <a:t>eliability)</a:t>
                        </a: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2"/>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Short term risk reduction (availability)</a:t>
                        </a: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3"/>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Cross</a:t>
                        </a:r>
                        <a:r>
                          <a:rPr lang="en-GB" sz="1400" baseline="0">
                            <a:solidFill>
                              <a:schemeClr val="bg1"/>
                            </a:solidFill>
                          </a:rPr>
                          <a:t> functional coordination</a:t>
                        </a:r>
                        <a:endParaRPr lang="en-GB" sz="1400">
                          <a:solidFill>
                            <a:schemeClr val="bg1"/>
                          </a:solidFill>
                        </a:endParaRP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4"/>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Work procedures &amp; maintenance tasks</a:t>
                        </a:r>
                      </a:p>
                    </a:txBody>
                    <a:tcPr marL="36000" marR="36000" anchor="ctr">
                      <a:lnL w="12700" cap="flat" cmpd="sng" algn="ctr">
                        <a:solidFill>
                          <a:srgbClr val="6C6C6C"/>
                        </a:solidFill>
                        <a:prstDash val="solid"/>
                        <a:round/>
                        <a:headEnd type="none" w="med" len="med"/>
                        <a:tailEnd type="none" w="med" len="med"/>
                      </a:lnL>
                      <a:lnR w="12700" cap="flat" cmpd="sng" algn="ctr">
                        <a:solidFill>
                          <a:srgbClr val="6C6C6C"/>
                        </a:solidFill>
                        <a:prstDash val="solid"/>
                        <a:round/>
                        <a:headEnd type="none" w="med" len="med"/>
                        <a:tailEnd type="none" w="med" len="med"/>
                      </a:lnR>
                      <a:lnT w="12700" cap="flat" cmpd="sng" algn="ctr">
                        <a:solidFill>
                          <a:srgbClr val="6C6C6C"/>
                        </a:solidFill>
                        <a:prstDash val="solid"/>
                        <a:round/>
                        <a:headEnd type="none" w="med" len="med"/>
                        <a:tailEnd type="none" w="med" len="med"/>
                      </a:lnT>
                      <a:lnB w="12700" cap="flat" cmpd="sng" algn="ctr">
                        <a:solidFill>
                          <a:srgbClr val="6C6C6C"/>
                        </a:solid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5"/>
                    </a:ext>
                  </a:extLst>
                </a:tr>
              </a:tbl>
            </a:graphicData>
          </a:graphic>
        </p:graphicFrame>
        <p:sp>
          <p:nvSpPr>
            <p:cNvPr id="102" name="Isosceles Triangle 6"/>
            <p:cNvSpPr/>
            <p:nvPr/>
          </p:nvSpPr>
          <p:spPr>
            <a:xfrm>
              <a:off x="1215195" y="5527932"/>
              <a:ext cx="1872000" cy="108000"/>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103" name="Isosceles Triangle 7"/>
            <p:cNvSpPr/>
            <p:nvPr/>
          </p:nvSpPr>
          <p:spPr>
            <a:xfrm>
              <a:off x="1215195" y="4750248"/>
              <a:ext cx="1872000" cy="108000"/>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104" name="Isosceles Triangle 8"/>
            <p:cNvSpPr/>
            <p:nvPr/>
          </p:nvSpPr>
          <p:spPr>
            <a:xfrm>
              <a:off x="1215195" y="3965006"/>
              <a:ext cx="1872000" cy="108000"/>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105" name="Isosceles Triangle 9"/>
            <p:cNvSpPr/>
            <p:nvPr/>
          </p:nvSpPr>
          <p:spPr>
            <a:xfrm>
              <a:off x="1215195" y="3140028"/>
              <a:ext cx="1872000" cy="108000"/>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106" name="TextBox 10"/>
            <p:cNvSpPr txBox="1"/>
            <p:nvPr/>
          </p:nvSpPr>
          <p:spPr>
            <a:xfrm>
              <a:off x="3303996" y="5747208"/>
              <a:ext cx="1040247" cy="646331"/>
            </a:xfrm>
            <a:prstGeom prst="rect">
              <a:avLst/>
            </a:prstGeom>
            <a:noFill/>
          </p:spPr>
          <p:txBody>
            <a:bodyPr wrap="square" rtlCol="0">
              <a:spAutoFit/>
            </a:bodyPr>
            <a:lstStyle>
              <a:defPPr>
                <a:defRPr lang="en-US"/>
              </a:defPPr>
              <a:lvl1pPr fontAlgn="base">
                <a:spcBef>
                  <a:spcPct val="0"/>
                </a:spcBef>
                <a:spcAft>
                  <a:spcPct val="0"/>
                </a:spcAft>
                <a:defRPr sz="1200">
                  <a:solidFill>
                    <a:srgbClr val="337722"/>
                  </a:solidFill>
                  <a:ea typeface="ＭＳ Ｐゴシック" pitchFamily="127" charset="-128"/>
                  <a:cs typeface="Arial" charset="0"/>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cs typeface="Arial" charset="0"/>
                </a:rPr>
                <a:t>Asset performance monitoring</a:t>
              </a:r>
            </a:p>
          </p:txBody>
        </p:sp>
        <p:sp>
          <p:nvSpPr>
            <p:cNvPr id="107" name="TextBox 11"/>
            <p:cNvSpPr txBox="1"/>
            <p:nvPr/>
          </p:nvSpPr>
          <p:spPr>
            <a:xfrm>
              <a:off x="4901538" y="5258091"/>
              <a:ext cx="105166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Situational intelligence</a:t>
              </a:r>
            </a:p>
          </p:txBody>
        </p:sp>
        <p:sp>
          <p:nvSpPr>
            <p:cNvPr id="108" name="TextBox 12"/>
            <p:cNvSpPr txBox="1"/>
            <p:nvPr/>
          </p:nvSpPr>
          <p:spPr>
            <a:xfrm>
              <a:off x="6386705" y="4985319"/>
              <a:ext cx="116659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360 degree view of work</a:t>
              </a:r>
            </a:p>
          </p:txBody>
        </p:sp>
        <p:sp>
          <p:nvSpPr>
            <p:cNvPr id="109" name="TextBox 13"/>
            <p:cNvSpPr txBox="1"/>
            <p:nvPr/>
          </p:nvSpPr>
          <p:spPr>
            <a:xfrm>
              <a:off x="6224110" y="5837319"/>
              <a:ext cx="132919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Cost of work and operations</a:t>
              </a:r>
            </a:p>
          </p:txBody>
        </p:sp>
        <p:cxnSp>
          <p:nvCxnSpPr>
            <p:cNvPr id="110" name="Straight Arrow Connector 14"/>
            <p:cNvCxnSpPr/>
            <p:nvPr/>
          </p:nvCxnSpPr>
          <p:spPr>
            <a:xfrm>
              <a:off x="3107070" y="6393182"/>
              <a:ext cx="7921625" cy="0"/>
            </a:xfrm>
            <a:prstGeom prst="straightConnector1">
              <a:avLst/>
            </a:prstGeom>
            <a:noFill/>
            <a:ln w="28575" cap="flat" cmpd="sng" algn="ctr">
              <a:solidFill>
                <a:srgbClr val="000000"/>
              </a:solidFill>
              <a:prstDash val="solid"/>
              <a:tailEnd type="triangle"/>
            </a:ln>
            <a:effectLst/>
          </p:spPr>
        </p:cxnSp>
        <p:sp>
          <p:nvSpPr>
            <p:cNvPr id="111" name="TextBox 16"/>
            <p:cNvSpPr txBox="1"/>
            <p:nvPr/>
          </p:nvSpPr>
          <p:spPr>
            <a:xfrm>
              <a:off x="8458248" y="5245247"/>
              <a:ext cx="102917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Production optimisation</a:t>
              </a:r>
            </a:p>
          </p:txBody>
        </p:sp>
        <p:sp>
          <p:nvSpPr>
            <p:cNvPr id="112" name="TextBox 17"/>
            <p:cNvSpPr txBox="1"/>
            <p:nvPr/>
          </p:nvSpPr>
          <p:spPr>
            <a:xfrm>
              <a:off x="4406615" y="4376673"/>
              <a:ext cx="121016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Condition monitoring</a:t>
              </a:r>
            </a:p>
          </p:txBody>
        </p:sp>
        <p:sp>
          <p:nvSpPr>
            <p:cNvPr id="113" name="TextBox 18"/>
            <p:cNvSpPr txBox="1"/>
            <p:nvPr/>
          </p:nvSpPr>
          <p:spPr>
            <a:xfrm>
              <a:off x="5261579" y="3401874"/>
              <a:ext cx="92140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Predictive monitoring</a:t>
              </a:r>
            </a:p>
          </p:txBody>
        </p:sp>
        <p:sp>
          <p:nvSpPr>
            <p:cNvPr id="114" name="TextBox 19"/>
            <p:cNvSpPr txBox="1"/>
            <p:nvPr/>
          </p:nvSpPr>
          <p:spPr>
            <a:xfrm>
              <a:off x="10030832" y="2572595"/>
              <a:ext cx="1036361"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Optimised O&amp;M (smart grids)</a:t>
              </a:r>
            </a:p>
          </p:txBody>
        </p:sp>
        <p:sp>
          <p:nvSpPr>
            <p:cNvPr id="115" name="TextBox 20"/>
            <p:cNvSpPr txBox="1"/>
            <p:nvPr/>
          </p:nvSpPr>
          <p:spPr>
            <a:xfrm>
              <a:off x="6836072" y="2653910"/>
              <a:ext cx="106496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Maintenance simulation</a:t>
              </a:r>
            </a:p>
          </p:txBody>
        </p:sp>
        <p:sp>
          <p:nvSpPr>
            <p:cNvPr id="116" name="TextBox 21"/>
            <p:cNvSpPr txBox="1"/>
            <p:nvPr/>
          </p:nvSpPr>
          <p:spPr>
            <a:xfrm>
              <a:off x="6475538" y="3318546"/>
              <a:ext cx="763209"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Root cause analysis</a:t>
              </a:r>
            </a:p>
          </p:txBody>
        </p:sp>
        <p:sp>
          <p:nvSpPr>
            <p:cNvPr id="117" name="TextBox 22"/>
            <p:cNvSpPr txBox="1"/>
            <p:nvPr/>
          </p:nvSpPr>
          <p:spPr>
            <a:xfrm>
              <a:off x="8467499" y="2658337"/>
              <a:ext cx="1069154" cy="461665"/>
            </a:xfrm>
            <a:prstGeom prst="rect">
              <a:avLst/>
            </a:prstGeom>
            <a:noFill/>
          </p:spPr>
          <p:txBody>
            <a:bodyPr wrap="square" rtlCol="0">
              <a:spAutoFit/>
            </a:bodyPr>
            <a:lstStyle>
              <a:defPPr>
                <a:defRPr lang="en-US"/>
              </a:defPPr>
              <a:lvl1pPr>
                <a:defRPr sz="1200">
                  <a:solidFill>
                    <a:schemeClr val="accent5"/>
                  </a:solidFill>
                  <a:latin typeface="Arial" charset="0"/>
                  <a:ea typeface="+mn-ea"/>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charset="0"/>
                  <a:ea typeface="+mn-ea"/>
                  <a:cs typeface="Arial" charset="0"/>
                </a:rPr>
                <a:t>Maintenance optimisation</a:t>
              </a:r>
            </a:p>
          </p:txBody>
        </p:sp>
        <p:sp>
          <p:nvSpPr>
            <p:cNvPr id="118" name="TextBox 23"/>
            <p:cNvSpPr txBox="1"/>
            <p:nvPr/>
          </p:nvSpPr>
          <p:spPr>
            <a:xfrm>
              <a:off x="5511703" y="4383264"/>
              <a:ext cx="116137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Critical asset monitoring</a:t>
              </a:r>
            </a:p>
          </p:txBody>
        </p:sp>
        <p:sp>
          <p:nvSpPr>
            <p:cNvPr id="119" name="TextBox 24"/>
            <p:cNvSpPr txBox="1"/>
            <p:nvPr/>
          </p:nvSpPr>
          <p:spPr>
            <a:xfrm>
              <a:off x="3898231" y="1956672"/>
              <a:ext cx="164081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399" b="1" i="0" u="none" strike="noStrike" kern="0" cap="none" spc="0" normalizeH="0" baseline="0" noProof="0">
                  <a:ln>
                    <a:noFill/>
                  </a:ln>
                  <a:solidFill>
                    <a:srgbClr val="FFFFFF"/>
                  </a:solidFill>
                  <a:effectLst/>
                  <a:uLnTx/>
                  <a:uFillTx/>
                  <a:latin typeface="Arial"/>
                  <a:ea typeface="ＭＳ Ｐゴシック" pitchFamily="127" charset="-128"/>
                </a:rPr>
                <a:t>Functional</a:t>
              </a:r>
            </a:p>
          </p:txBody>
        </p:sp>
        <p:sp>
          <p:nvSpPr>
            <p:cNvPr id="120" name="TextBox 25"/>
            <p:cNvSpPr txBox="1"/>
            <p:nvPr/>
          </p:nvSpPr>
          <p:spPr>
            <a:xfrm>
              <a:off x="6224110" y="1848950"/>
              <a:ext cx="164081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99" b="1" i="0" u="none" strike="noStrike" kern="0" cap="none" spc="0" normalizeH="0" baseline="0" noProof="0">
                  <a:ln>
                    <a:noFill/>
                  </a:ln>
                  <a:solidFill>
                    <a:srgbClr val="FFFFFF"/>
                  </a:solidFill>
                  <a:effectLst/>
                  <a:uLnTx/>
                  <a:uFillTx/>
                  <a:latin typeface="Arial"/>
                  <a:ea typeface="ＭＳ Ｐゴシック" pitchFamily="127" charset="-128"/>
                </a:rPr>
                <a:t>Cross - Functional</a:t>
              </a:r>
            </a:p>
          </p:txBody>
        </p:sp>
        <p:sp>
          <p:nvSpPr>
            <p:cNvPr id="121" name="TextBox 26"/>
            <p:cNvSpPr txBox="1"/>
            <p:nvPr/>
          </p:nvSpPr>
          <p:spPr>
            <a:xfrm>
              <a:off x="8534400" y="1848950"/>
              <a:ext cx="2404584"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99" b="1" i="0" u="none" strike="noStrike" kern="0" cap="none" spc="0" normalizeH="0" baseline="0" noProof="0">
                  <a:ln>
                    <a:noFill/>
                  </a:ln>
                  <a:solidFill>
                    <a:srgbClr val="FFFFFF"/>
                  </a:solidFill>
                  <a:effectLst/>
                  <a:uLnTx/>
                  <a:uFillTx/>
                  <a:latin typeface="Arial"/>
                  <a:ea typeface="ＭＳ Ｐゴシック" pitchFamily="127" charset="-128"/>
                </a:rPr>
                <a:t>Organisational transformational</a:t>
              </a:r>
            </a:p>
          </p:txBody>
        </p:sp>
        <p:sp>
          <p:nvSpPr>
            <p:cNvPr id="122" name="TextBox 27"/>
            <p:cNvSpPr txBox="1"/>
            <p:nvPr/>
          </p:nvSpPr>
          <p:spPr>
            <a:xfrm>
              <a:off x="8236024" y="3422872"/>
              <a:ext cx="102997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Plant &amp; n/w simulation</a:t>
              </a:r>
            </a:p>
          </p:txBody>
        </p:sp>
        <p:sp>
          <p:nvSpPr>
            <p:cNvPr id="123" name="TextBox 28"/>
            <p:cNvSpPr txBox="1"/>
            <p:nvPr/>
          </p:nvSpPr>
          <p:spPr>
            <a:xfrm>
              <a:off x="7304265" y="3946390"/>
              <a:ext cx="916812"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Asset portfolio planning</a:t>
              </a:r>
            </a:p>
          </p:txBody>
        </p:sp>
        <p:sp>
          <p:nvSpPr>
            <p:cNvPr id="124" name="TextBox 29"/>
            <p:cNvSpPr txBox="1"/>
            <p:nvPr/>
          </p:nvSpPr>
          <p:spPr>
            <a:xfrm>
              <a:off x="9175272" y="4013431"/>
              <a:ext cx="121636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Outage management</a:t>
              </a:r>
            </a:p>
          </p:txBody>
        </p:sp>
        <p:cxnSp>
          <p:nvCxnSpPr>
            <p:cNvPr id="125" name="Straight Connector 30"/>
            <p:cNvCxnSpPr>
              <a:stCxn id="106" idx="0"/>
              <a:endCxn id="112" idx="2"/>
            </p:cNvCxnSpPr>
            <p:nvPr/>
          </p:nvCxnSpPr>
          <p:spPr>
            <a:xfrm flipV="1">
              <a:off x="3824120" y="4838338"/>
              <a:ext cx="1187577" cy="908870"/>
            </a:xfrm>
            <a:prstGeom prst="line">
              <a:avLst/>
            </a:prstGeom>
            <a:noFill/>
            <a:ln w="9525" cap="flat" cmpd="sng" algn="ctr">
              <a:solidFill>
                <a:srgbClr val="778888"/>
              </a:solidFill>
              <a:prstDash val="solid"/>
              <a:headEnd type="oval" w="med" len="med"/>
              <a:tailEnd type="oval" w="med" len="med"/>
            </a:ln>
            <a:effectLst/>
          </p:spPr>
        </p:cxnSp>
        <p:cxnSp>
          <p:nvCxnSpPr>
            <p:cNvPr id="126" name="Straight Connector 31"/>
            <p:cNvCxnSpPr>
              <a:stCxn id="112" idx="0"/>
              <a:endCxn id="113" idx="2"/>
            </p:cNvCxnSpPr>
            <p:nvPr/>
          </p:nvCxnSpPr>
          <p:spPr>
            <a:xfrm flipV="1">
              <a:off x="5011697" y="3863539"/>
              <a:ext cx="710585" cy="513134"/>
            </a:xfrm>
            <a:prstGeom prst="line">
              <a:avLst/>
            </a:prstGeom>
            <a:noFill/>
            <a:ln w="9525" cap="flat" cmpd="sng" algn="ctr">
              <a:solidFill>
                <a:srgbClr val="778888"/>
              </a:solidFill>
              <a:prstDash val="solid"/>
              <a:headEnd type="oval" w="med" len="med"/>
              <a:tailEnd type="oval" w="med" len="med"/>
            </a:ln>
            <a:effectLst/>
          </p:spPr>
        </p:cxnSp>
        <p:cxnSp>
          <p:nvCxnSpPr>
            <p:cNvPr id="127" name="Straight Connector 32"/>
            <p:cNvCxnSpPr>
              <a:stCxn id="113" idx="3"/>
              <a:endCxn id="115" idx="1"/>
            </p:cNvCxnSpPr>
            <p:nvPr/>
          </p:nvCxnSpPr>
          <p:spPr>
            <a:xfrm flipV="1">
              <a:off x="6182985" y="2884743"/>
              <a:ext cx="653087" cy="747964"/>
            </a:xfrm>
            <a:prstGeom prst="line">
              <a:avLst/>
            </a:prstGeom>
            <a:noFill/>
            <a:ln w="9525" cap="flat" cmpd="sng" algn="ctr">
              <a:solidFill>
                <a:srgbClr val="778888"/>
              </a:solidFill>
              <a:prstDash val="solid"/>
              <a:headEnd type="oval" w="med" len="med"/>
              <a:tailEnd type="oval" w="med" len="med"/>
            </a:ln>
            <a:effectLst/>
          </p:spPr>
        </p:cxnSp>
        <p:cxnSp>
          <p:nvCxnSpPr>
            <p:cNvPr id="128" name="Straight Connector 33"/>
            <p:cNvCxnSpPr>
              <a:stCxn id="113" idx="3"/>
              <a:endCxn id="116" idx="1"/>
            </p:cNvCxnSpPr>
            <p:nvPr/>
          </p:nvCxnSpPr>
          <p:spPr>
            <a:xfrm>
              <a:off x="6182985" y="3632707"/>
              <a:ext cx="292553" cy="9005"/>
            </a:xfrm>
            <a:prstGeom prst="line">
              <a:avLst/>
            </a:prstGeom>
            <a:noFill/>
            <a:ln w="9525" cap="flat" cmpd="sng" algn="ctr">
              <a:solidFill>
                <a:srgbClr val="778888"/>
              </a:solidFill>
              <a:prstDash val="solid"/>
              <a:headEnd type="oval" w="med" len="med"/>
              <a:tailEnd type="oval" w="med" len="med"/>
            </a:ln>
            <a:effectLst/>
          </p:spPr>
        </p:cxnSp>
        <p:cxnSp>
          <p:nvCxnSpPr>
            <p:cNvPr id="129" name="Straight Connector 34"/>
            <p:cNvCxnSpPr>
              <a:stCxn id="118" idx="3"/>
              <a:endCxn id="116" idx="2"/>
            </p:cNvCxnSpPr>
            <p:nvPr/>
          </p:nvCxnSpPr>
          <p:spPr>
            <a:xfrm flipV="1">
              <a:off x="6673080" y="3964877"/>
              <a:ext cx="184063" cy="649220"/>
            </a:xfrm>
            <a:prstGeom prst="line">
              <a:avLst/>
            </a:prstGeom>
            <a:noFill/>
            <a:ln w="9525" cap="flat" cmpd="sng" algn="ctr">
              <a:solidFill>
                <a:srgbClr val="778888"/>
              </a:solidFill>
              <a:prstDash val="solid"/>
              <a:headEnd type="oval" w="med" len="med"/>
              <a:tailEnd type="oval" w="med" len="med"/>
            </a:ln>
            <a:effectLst/>
          </p:spPr>
        </p:cxnSp>
        <p:cxnSp>
          <p:nvCxnSpPr>
            <p:cNvPr id="130" name="Straight Connector 35"/>
            <p:cNvCxnSpPr>
              <a:stCxn id="106" idx="0"/>
              <a:endCxn id="107" idx="1"/>
            </p:cNvCxnSpPr>
            <p:nvPr/>
          </p:nvCxnSpPr>
          <p:spPr>
            <a:xfrm flipV="1">
              <a:off x="3824120" y="5488924"/>
              <a:ext cx="1077418" cy="258284"/>
            </a:xfrm>
            <a:prstGeom prst="line">
              <a:avLst/>
            </a:prstGeom>
            <a:noFill/>
            <a:ln w="9525" cap="flat" cmpd="sng" algn="ctr">
              <a:solidFill>
                <a:srgbClr val="778888"/>
              </a:solidFill>
              <a:prstDash val="solid"/>
              <a:headEnd type="oval" w="med" len="med"/>
              <a:tailEnd type="oval" w="med" len="med"/>
            </a:ln>
            <a:effectLst/>
          </p:spPr>
        </p:cxnSp>
        <p:cxnSp>
          <p:nvCxnSpPr>
            <p:cNvPr id="131" name="Straight Connector 36"/>
            <p:cNvCxnSpPr>
              <a:stCxn id="107" idx="0"/>
              <a:endCxn id="118" idx="2"/>
            </p:cNvCxnSpPr>
            <p:nvPr/>
          </p:nvCxnSpPr>
          <p:spPr>
            <a:xfrm flipV="1">
              <a:off x="5427373" y="4844929"/>
              <a:ext cx="665019" cy="413162"/>
            </a:xfrm>
            <a:prstGeom prst="line">
              <a:avLst/>
            </a:prstGeom>
            <a:noFill/>
            <a:ln w="9525" cap="flat" cmpd="sng" algn="ctr">
              <a:solidFill>
                <a:srgbClr val="778888"/>
              </a:solidFill>
              <a:prstDash val="solid"/>
              <a:headEnd type="oval" w="med" len="med"/>
              <a:tailEnd type="oval" w="med" len="med"/>
            </a:ln>
            <a:effectLst/>
          </p:spPr>
        </p:cxnSp>
        <p:cxnSp>
          <p:nvCxnSpPr>
            <p:cNvPr id="132" name="Straight Connector 37"/>
            <p:cNvCxnSpPr>
              <a:stCxn id="107" idx="0"/>
              <a:endCxn id="108" idx="1"/>
            </p:cNvCxnSpPr>
            <p:nvPr/>
          </p:nvCxnSpPr>
          <p:spPr>
            <a:xfrm flipV="1">
              <a:off x="5427373" y="5216152"/>
              <a:ext cx="959332" cy="41939"/>
            </a:xfrm>
            <a:prstGeom prst="line">
              <a:avLst/>
            </a:prstGeom>
            <a:noFill/>
            <a:ln w="9525" cap="flat" cmpd="sng" algn="ctr">
              <a:solidFill>
                <a:srgbClr val="778888"/>
              </a:solidFill>
              <a:prstDash val="solid"/>
              <a:headEnd type="oval" w="med" len="med"/>
              <a:tailEnd type="oval" w="med" len="med"/>
            </a:ln>
            <a:effectLst/>
          </p:spPr>
        </p:cxnSp>
        <p:cxnSp>
          <p:nvCxnSpPr>
            <p:cNvPr id="133" name="Straight Connector 38"/>
            <p:cNvCxnSpPr>
              <a:stCxn id="108" idx="0"/>
              <a:endCxn id="123" idx="1"/>
            </p:cNvCxnSpPr>
            <p:nvPr/>
          </p:nvCxnSpPr>
          <p:spPr>
            <a:xfrm flipV="1">
              <a:off x="6970003" y="4269556"/>
              <a:ext cx="334262" cy="715763"/>
            </a:xfrm>
            <a:prstGeom prst="line">
              <a:avLst/>
            </a:prstGeom>
            <a:noFill/>
            <a:ln w="9525" cap="flat" cmpd="sng" algn="ctr">
              <a:solidFill>
                <a:srgbClr val="778888"/>
              </a:solidFill>
              <a:prstDash val="solid"/>
              <a:headEnd type="oval" w="med" len="med"/>
              <a:tailEnd type="oval" w="med" len="med"/>
            </a:ln>
            <a:effectLst/>
          </p:spPr>
        </p:cxnSp>
        <p:cxnSp>
          <p:nvCxnSpPr>
            <p:cNvPr id="134" name="Straight Connector 39"/>
            <p:cNvCxnSpPr>
              <a:stCxn id="123" idx="0"/>
              <a:endCxn id="122" idx="1"/>
            </p:cNvCxnSpPr>
            <p:nvPr/>
          </p:nvCxnSpPr>
          <p:spPr>
            <a:xfrm flipV="1">
              <a:off x="7762671" y="3653705"/>
              <a:ext cx="473353" cy="292685"/>
            </a:xfrm>
            <a:prstGeom prst="line">
              <a:avLst/>
            </a:prstGeom>
            <a:noFill/>
            <a:ln w="9525" cap="flat" cmpd="sng" algn="ctr">
              <a:solidFill>
                <a:srgbClr val="778888"/>
              </a:solidFill>
              <a:prstDash val="solid"/>
              <a:headEnd type="oval" w="med" len="med"/>
              <a:tailEnd type="oval" w="med" len="med"/>
            </a:ln>
            <a:effectLst/>
          </p:spPr>
        </p:cxnSp>
        <p:cxnSp>
          <p:nvCxnSpPr>
            <p:cNvPr id="135" name="Straight Connector 40"/>
            <p:cNvCxnSpPr>
              <a:stCxn id="122" idx="0"/>
              <a:endCxn id="117" idx="2"/>
            </p:cNvCxnSpPr>
            <p:nvPr/>
          </p:nvCxnSpPr>
          <p:spPr>
            <a:xfrm flipV="1">
              <a:off x="8751010" y="3120002"/>
              <a:ext cx="251066" cy="302870"/>
            </a:xfrm>
            <a:prstGeom prst="line">
              <a:avLst/>
            </a:prstGeom>
            <a:noFill/>
            <a:ln w="9525" cap="flat" cmpd="sng" algn="ctr">
              <a:solidFill>
                <a:srgbClr val="778888"/>
              </a:solidFill>
              <a:prstDash val="solid"/>
              <a:headEnd type="oval" w="med" len="med"/>
              <a:tailEnd type="oval" w="med" len="med"/>
            </a:ln>
            <a:effectLst/>
          </p:spPr>
        </p:cxnSp>
        <p:cxnSp>
          <p:nvCxnSpPr>
            <p:cNvPr id="136" name="Straight Connector 41"/>
            <p:cNvCxnSpPr>
              <a:stCxn id="122" idx="0"/>
              <a:endCxn id="114" idx="2"/>
            </p:cNvCxnSpPr>
            <p:nvPr/>
          </p:nvCxnSpPr>
          <p:spPr>
            <a:xfrm flipV="1">
              <a:off x="8751010" y="3218926"/>
              <a:ext cx="1798003" cy="203946"/>
            </a:xfrm>
            <a:prstGeom prst="line">
              <a:avLst/>
            </a:prstGeom>
            <a:noFill/>
            <a:ln w="9525" cap="flat" cmpd="sng" algn="ctr">
              <a:solidFill>
                <a:srgbClr val="778888"/>
              </a:solidFill>
              <a:prstDash val="solid"/>
              <a:headEnd type="oval" w="med" len="med"/>
              <a:tailEnd type="oval" w="med" len="med"/>
            </a:ln>
            <a:effectLst/>
          </p:spPr>
        </p:cxnSp>
        <p:cxnSp>
          <p:nvCxnSpPr>
            <p:cNvPr id="137" name="Straight Connector 42"/>
            <p:cNvCxnSpPr>
              <a:endCxn id="115" idx="2"/>
            </p:cNvCxnSpPr>
            <p:nvPr/>
          </p:nvCxnSpPr>
          <p:spPr>
            <a:xfrm flipV="1">
              <a:off x="7246769" y="3115575"/>
              <a:ext cx="121784" cy="538130"/>
            </a:xfrm>
            <a:prstGeom prst="line">
              <a:avLst/>
            </a:prstGeom>
            <a:noFill/>
            <a:ln w="9525" cap="flat" cmpd="sng" algn="ctr">
              <a:solidFill>
                <a:srgbClr val="778888"/>
              </a:solidFill>
              <a:prstDash val="solid"/>
              <a:headEnd type="oval" w="med" len="med"/>
              <a:tailEnd type="oval" w="med" len="med"/>
            </a:ln>
            <a:effectLst/>
          </p:spPr>
        </p:cxnSp>
        <p:cxnSp>
          <p:nvCxnSpPr>
            <p:cNvPr id="138" name="Straight Connector 43"/>
            <p:cNvCxnSpPr>
              <a:stCxn id="115" idx="3"/>
              <a:endCxn id="117" idx="1"/>
            </p:cNvCxnSpPr>
            <p:nvPr/>
          </p:nvCxnSpPr>
          <p:spPr>
            <a:xfrm>
              <a:off x="7901034" y="2884743"/>
              <a:ext cx="566465" cy="4427"/>
            </a:xfrm>
            <a:prstGeom prst="line">
              <a:avLst/>
            </a:prstGeom>
            <a:noFill/>
            <a:ln w="9525" cap="flat" cmpd="sng" algn="ctr">
              <a:solidFill>
                <a:srgbClr val="778888"/>
              </a:solidFill>
              <a:prstDash val="solid"/>
              <a:headEnd type="oval" w="med" len="med"/>
              <a:tailEnd type="oval" w="med" len="med"/>
            </a:ln>
            <a:effectLst/>
          </p:spPr>
        </p:cxnSp>
        <p:cxnSp>
          <p:nvCxnSpPr>
            <p:cNvPr id="139" name="Straight Connector 44"/>
            <p:cNvCxnSpPr>
              <a:stCxn id="106" idx="3"/>
              <a:endCxn id="109" idx="1"/>
            </p:cNvCxnSpPr>
            <p:nvPr/>
          </p:nvCxnSpPr>
          <p:spPr>
            <a:xfrm flipV="1">
              <a:off x="4344243" y="6068152"/>
              <a:ext cx="1879867" cy="2222"/>
            </a:xfrm>
            <a:prstGeom prst="line">
              <a:avLst/>
            </a:prstGeom>
            <a:noFill/>
            <a:ln w="9525" cap="flat" cmpd="sng" algn="ctr">
              <a:solidFill>
                <a:srgbClr val="778888"/>
              </a:solidFill>
              <a:prstDash val="solid"/>
              <a:headEnd type="oval" w="med" len="med"/>
              <a:tailEnd type="oval" w="med" len="med"/>
            </a:ln>
            <a:effectLst/>
          </p:spPr>
        </p:cxnSp>
        <p:cxnSp>
          <p:nvCxnSpPr>
            <p:cNvPr id="140" name="Straight Connector 45"/>
            <p:cNvCxnSpPr>
              <a:stCxn id="109" idx="3"/>
              <a:endCxn id="111" idx="1"/>
            </p:cNvCxnSpPr>
            <p:nvPr/>
          </p:nvCxnSpPr>
          <p:spPr>
            <a:xfrm flipV="1">
              <a:off x="7553301" y="5476080"/>
              <a:ext cx="904947" cy="592072"/>
            </a:xfrm>
            <a:prstGeom prst="line">
              <a:avLst/>
            </a:prstGeom>
            <a:noFill/>
            <a:ln w="9525" cap="flat" cmpd="sng" algn="ctr">
              <a:solidFill>
                <a:srgbClr val="778888"/>
              </a:solidFill>
              <a:prstDash val="solid"/>
              <a:headEnd type="oval" w="med" len="med"/>
              <a:tailEnd type="oval" w="med" len="med"/>
            </a:ln>
            <a:effectLst/>
          </p:spPr>
        </p:cxnSp>
        <p:cxnSp>
          <p:nvCxnSpPr>
            <p:cNvPr id="141" name="Straight Connector 46"/>
            <p:cNvCxnSpPr>
              <a:stCxn id="111" idx="0"/>
              <a:endCxn id="124" idx="2"/>
            </p:cNvCxnSpPr>
            <p:nvPr/>
          </p:nvCxnSpPr>
          <p:spPr>
            <a:xfrm flipV="1">
              <a:off x="8972837" y="4475096"/>
              <a:ext cx="810616" cy="770151"/>
            </a:xfrm>
            <a:prstGeom prst="line">
              <a:avLst/>
            </a:prstGeom>
            <a:noFill/>
            <a:ln w="9525" cap="flat" cmpd="sng" algn="ctr">
              <a:solidFill>
                <a:srgbClr val="778888"/>
              </a:solidFill>
              <a:prstDash val="solid"/>
              <a:headEnd type="oval" w="med" len="med"/>
              <a:tailEnd type="oval" w="med" len="med"/>
            </a:ln>
            <a:effectLst/>
          </p:spPr>
        </p:cxnSp>
        <p:cxnSp>
          <p:nvCxnSpPr>
            <p:cNvPr id="142" name="Straight Connector 47"/>
            <p:cNvCxnSpPr>
              <a:stCxn id="124" idx="0"/>
              <a:endCxn id="114" idx="2"/>
            </p:cNvCxnSpPr>
            <p:nvPr/>
          </p:nvCxnSpPr>
          <p:spPr>
            <a:xfrm flipV="1">
              <a:off x="9783453" y="3218926"/>
              <a:ext cx="765560" cy="794505"/>
            </a:xfrm>
            <a:prstGeom prst="line">
              <a:avLst/>
            </a:prstGeom>
            <a:noFill/>
            <a:ln w="9525" cap="flat" cmpd="sng" algn="ctr">
              <a:solidFill>
                <a:srgbClr val="778888"/>
              </a:solidFill>
              <a:prstDash val="solid"/>
              <a:headEnd type="oval" w="med" len="med"/>
              <a:tailEnd type="oval" w="med" len="med"/>
            </a:ln>
            <a:effectLst/>
          </p:spPr>
        </p:cxnSp>
        <p:cxnSp>
          <p:nvCxnSpPr>
            <p:cNvPr id="143" name="Straight Connector 48"/>
            <p:cNvCxnSpPr>
              <a:stCxn id="116" idx="3"/>
              <a:endCxn id="122" idx="1"/>
            </p:cNvCxnSpPr>
            <p:nvPr/>
          </p:nvCxnSpPr>
          <p:spPr>
            <a:xfrm>
              <a:off x="7238747" y="3641712"/>
              <a:ext cx="997277" cy="11993"/>
            </a:xfrm>
            <a:prstGeom prst="line">
              <a:avLst/>
            </a:prstGeom>
            <a:noFill/>
            <a:ln w="9525" cap="flat" cmpd="sng" algn="ctr">
              <a:solidFill>
                <a:srgbClr val="778888"/>
              </a:solidFill>
              <a:prstDash val="solid"/>
              <a:headEnd type="oval" w="med" len="med"/>
              <a:tailEnd type="oval" w="med" len="med"/>
            </a:ln>
            <a:effectLst/>
          </p:spPr>
        </p:cxnSp>
        <p:cxnSp>
          <p:nvCxnSpPr>
            <p:cNvPr id="144" name="Straight Connector 49"/>
            <p:cNvCxnSpPr>
              <a:stCxn id="109" idx="3"/>
              <a:endCxn id="153" idx="1"/>
            </p:cNvCxnSpPr>
            <p:nvPr/>
          </p:nvCxnSpPr>
          <p:spPr>
            <a:xfrm flipV="1">
              <a:off x="7553301" y="4859433"/>
              <a:ext cx="459284" cy="1208719"/>
            </a:xfrm>
            <a:prstGeom prst="line">
              <a:avLst/>
            </a:prstGeom>
            <a:noFill/>
            <a:ln w="9525" cap="flat" cmpd="sng" algn="ctr">
              <a:solidFill>
                <a:srgbClr val="778888"/>
              </a:solidFill>
              <a:prstDash val="solid"/>
              <a:headEnd type="oval" w="med" len="med"/>
              <a:tailEnd type="oval" w="med" len="med"/>
            </a:ln>
            <a:effectLst/>
          </p:spPr>
        </p:cxnSp>
        <p:sp>
          <p:nvSpPr>
            <p:cNvPr id="145" name="TextBox 50"/>
            <p:cNvSpPr txBox="1"/>
            <p:nvPr/>
          </p:nvSpPr>
          <p:spPr>
            <a:xfrm>
              <a:off x="3141527" y="2546086"/>
              <a:ext cx="173359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1" u="sng" strike="noStrike" kern="0" cap="none" spc="0" normalizeH="0" baseline="0" noProof="0">
                  <a:ln>
                    <a:noFill/>
                  </a:ln>
                  <a:solidFill>
                    <a:srgbClr val="337722"/>
                  </a:solidFill>
                  <a:effectLst/>
                  <a:uLnTx/>
                  <a:uFillTx/>
                  <a:latin typeface="Arial"/>
                  <a:ea typeface="ＭＳ Ｐゴシック" pitchFamily="127" charset="-128"/>
                </a:rPr>
                <a:t>Asset analytics</a:t>
              </a:r>
            </a:p>
          </p:txBody>
        </p:sp>
        <p:cxnSp>
          <p:nvCxnSpPr>
            <p:cNvPr id="146" name="Straight Connector 52"/>
            <p:cNvCxnSpPr>
              <a:stCxn id="118" idx="3"/>
              <a:endCxn id="123" idx="1"/>
            </p:cNvCxnSpPr>
            <p:nvPr/>
          </p:nvCxnSpPr>
          <p:spPr>
            <a:xfrm flipV="1">
              <a:off x="6673080" y="4269556"/>
              <a:ext cx="631185" cy="344541"/>
            </a:xfrm>
            <a:prstGeom prst="line">
              <a:avLst/>
            </a:prstGeom>
            <a:noFill/>
            <a:ln w="9525" cap="flat" cmpd="sng" algn="ctr">
              <a:solidFill>
                <a:srgbClr val="778888"/>
              </a:solidFill>
              <a:prstDash val="solid"/>
              <a:headEnd type="oval" w="med" len="med"/>
              <a:tailEnd type="oval" w="med" len="med"/>
            </a:ln>
            <a:effectLst/>
          </p:spPr>
        </p:cxnSp>
        <p:sp>
          <p:nvSpPr>
            <p:cNvPr id="147" name="Freeform 2"/>
            <p:cNvSpPr/>
            <p:nvPr/>
          </p:nvSpPr>
          <p:spPr>
            <a:xfrm>
              <a:off x="3103808" y="4111285"/>
              <a:ext cx="5087155" cy="2276636"/>
            </a:xfrm>
            <a:custGeom>
              <a:avLst/>
              <a:gdLst>
                <a:gd name="connsiteX0" fmla="*/ 0 w 5087155"/>
                <a:gd name="connsiteY0" fmla="*/ 9954 h 2276636"/>
                <a:gd name="connsiteX1" fmla="*/ 3683358 w 5087155"/>
                <a:gd name="connsiteY1" fmla="*/ 344805 h 2276636"/>
                <a:gd name="connsiteX2" fmla="*/ 5087155 w 5087155"/>
                <a:gd name="connsiteY2" fmla="*/ 2276636 h 2276636"/>
              </a:gdLst>
              <a:ahLst/>
              <a:cxnLst>
                <a:cxn ang="0">
                  <a:pos x="connsiteX0" y="connsiteY0"/>
                </a:cxn>
                <a:cxn ang="0">
                  <a:pos x="connsiteX1" y="connsiteY1"/>
                </a:cxn>
                <a:cxn ang="0">
                  <a:pos x="connsiteX2" y="connsiteY2"/>
                </a:cxn>
              </a:cxnLst>
              <a:rect l="l" t="t" r="r" b="b"/>
              <a:pathLst>
                <a:path w="5087155" h="2276636">
                  <a:moveTo>
                    <a:pt x="0" y="9954"/>
                  </a:moveTo>
                  <a:cubicBezTo>
                    <a:pt x="1417749" y="-11511"/>
                    <a:pt x="2835499" y="-32975"/>
                    <a:pt x="3683358" y="344805"/>
                  </a:cubicBezTo>
                  <a:cubicBezTo>
                    <a:pt x="4531217" y="722585"/>
                    <a:pt x="4809186" y="1499610"/>
                    <a:pt x="5087155" y="2276636"/>
                  </a:cubicBezTo>
                </a:path>
              </a:pathLst>
            </a:custGeom>
            <a:noFill/>
            <a:ln w="3175" cap="flat" cmpd="sng" algn="ctr">
              <a:solidFill>
                <a:srgbClr val="FFC00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148" name="Freeform 64"/>
            <p:cNvSpPr/>
            <p:nvPr/>
          </p:nvSpPr>
          <p:spPr>
            <a:xfrm>
              <a:off x="3116687" y="3179742"/>
              <a:ext cx="6851561" cy="3208179"/>
            </a:xfrm>
            <a:custGeom>
              <a:avLst/>
              <a:gdLst>
                <a:gd name="connsiteX0" fmla="*/ 0 w 6851561"/>
                <a:gd name="connsiteY0" fmla="*/ 52855 h 3208179"/>
                <a:gd name="connsiteX1" fmla="*/ 1184857 w 6851561"/>
                <a:gd name="connsiteY1" fmla="*/ 52855 h 3208179"/>
                <a:gd name="connsiteX2" fmla="*/ 4572000 w 6851561"/>
                <a:gd name="connsiteY2" fmla="*/ 310433 h 3208179"/>
                <a:gd name="connsiteX3" fmla="*/ 6851561 w 6851561"/>
                <a:gd name="connsiteY3" fmla="*/ 3208179 h 3208179"/>
              </a:gdLst>
              <a:ahLst/>
              <a:cxnLst>
                <a:cxn ang="0">
                  <a:pos x="connsiteX0" y="connsiteY0"/>
                </a:cxn>
                <a:cxn ang="0">
                  <a:pos x="connsiteX1" y="connsiteY1"/>
                </a:cxn>
                <a:cxn ang="0">
                  <a:pos x="connsiteX2" y="connsiteY2"/>
                </a:cxn>
                <a:cxn ang="0">
                  <a:pos x="connsiteX3" y="connsiteY3"/>
                </a:cxn>
              </a:cxnLst>
              <a:rect l="l" t="t" r="r" b="b"/>
              <a:pathLst>
                <a:path w="6851561" h="3208179">
                  <a:moveTo>
                    <a:pt x="0" y="52855"/>
                  </a:moveTo>
                  <a:cubicBezTo>
                    <a:pt x="211428" y="31390"/>
                    <a:pt x="422857" y="9925"/>
                    <a:pt x="1184857" y="52855"/>
                  </a:cubicBezTo>
                  <a:cubicBezTo>
                    <a:pt x="1946857" y="95785"/>
                    <a:pt x="3627549" y="-215454"/>
                    <a:pt x="4572000" y="310433"/>
                  </a:cubicBezTo>
                  <a:cubicBezTo>
                    <a:pt x="5516451" y="836320"/>
                    <a:pt x="6184006" y="2022249"/>
                    <a:pt x="6851561" y="3208179"/>
                  </a:cubicBezTo>
                </a:path>
              </a:pathLst>
            </a:custGeom>
            <a:noFill/>
            <a:ln w="3175" cap="flat" cmpd="sng" algn="ctr">
              <a:solidFill>
                <a:srgbClr val="FFC00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149" name="TextBox 51"/>
            <p:cNvSpPr txBox="1"/>
            <p:nvPr/>
          </p:nvSpPr>
          <p:spPr>
            <a:xfrm>
              <a:off x="9656671" y="6014423"/>
              <a:ext cx="136330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1" u="sng" strike="noStrike" kern="0" cap="none" spc="0" normalizeH="0" baseline="0" noProof="0">
                  <a:ln>
                    <a:noFill/>
                  </a:ln>
                  <a:solidFill>
                    <a:srgbClr val="00B0F0"/>
                  </a:solidFill>
                  <a:effectLst/>
                  <a:uLnTx/>
                  <a:uFillTx/>
                  <a:latin typeface="Arial"/>
                  <a:ea typeface="ＭＳ Ｐゴシック" pitchFamily="127" charset="-128"/>
                </a:rPr>
                <a:t>Work analytics</a:t>
              </a:r>
            </a:p>
          </p:txBody>
        </p:sp>
      </p:grpSp>
      <p:sp>
        <p:nvSpPr>
          <p:cNvPr id="150" name="TextBox 50"/>
          <p:cNvSpPr txBox="1"/>
          <p:nvPr/>
        </p:nvSpPr>
        <p:spPr>
          <a:xfrm>
            <a:off x="3081813" y="4178855"/>
            <a:ext cx="1272197" cy="615313"/>
          </a:xfrm>
          <a:prstGeom prst="rect">
            <a:avLst/>
          </a:prstGeom>
          <a:noFill/>
        </p:spPr>
        <p:txBody>
          <a:bodyPr wrap="square" rtlCol="0">
            <a:spAutoFit/>
          </a:bodyPr>
          <a:lstStyle/>
          <a:p>
            <a:r>
              <a:rPr lang="en-GB" sz="1100" i="1">
                <a:solidFill>
                  <a:srgbClr val="E78A00"/>
                </a:solidFill>
                <a:latin typeface="Arial"/>
                <a:ea typeface="ＭＳ Ｐゴシック" pitchFamily="127" charset="-128"/>
              </a:rPr>
              <a:t>Wave 1: Exploit </a:t>
            </a:r>
            <a:r>
              <a:rPr lang="en-GB" sz="1200" i="1">
                <a:solidFill>
                  <a:srgbClr val="E78A00"/>
                </a:solidFill>
                <a:latin typeface="Arial"/>
                <a:ea typeface="ＭＳ Ｐゴシック" pitchFamily="127" charset="-128"/>
              </a:rPr>
              <a:t>existing</a:t>
            </a:r>
            <a:r>
              <a:rPr lang="en-GB" sz="1100" i="1">
                <a:solidFill>
                  <a:srgbClr val="E78A00"/>
                </a:solidFill>
                <a:latin typeface="Arial"/>
                <a:ea typeface="ＭＳ Ｐゴシック" pitchFamily="127" charset="-128"/>
              </a:rPr>
              <a:t> data sources</a:t>
            </a:r>
          </a:p>
        </p:txBody>
      </p:sp>
      <p:sp>
        <p:nvSpPr>
          <p:cNvPr id="151" name="TextBox 50"/>
          <p:cNvSpPr txBox="1"/>
          <p:nvPr/>
        </p:nvSpPr>
        <p:spPr>
          <a:xfrm>
            <a:off x="3091797" y="3506797"/>
            <a:ext cx="1897161" cy="430719"/>
          </a:xfrm>
          <a:prstGeom prst="rect">
            <a:avLst/>
          </a:prstGeom>
          <a:noFill/>
        </p:spPr>
        <p:txBody>
          <a:bodyPr wrap="square" rtlCol="0">
            <a:spAutoFit/>
          </a:bodyPr>
          <a:lstStyle/>
          <a:p>
            <a:r>
              <a:rPr lang="en-GB" sz="1100" i="1">
                <a:solidFill>
                  <a:srgbClr val="E78A00"/>
                </a:solidFill>
                <a:latin typeface="Arial"/>
                <a:ea typeface="ＭＳ Ｐゴシック" pitchFamily="127" charset="-128"/>
              </a:rPr>
              <a:t>Wave 2: Capture data for critical use cases</a:t>
            </a:r>
          </a:p>
        </p:txBody>
      </p:sp>
      <p:sp>
        <p:nvSpPr>
          <p:cNvPr id="152" name="TextBox 50"/>
          <p:cNvSpPr txBox="1"/>
          <p:nvPr/>
        </p:nvSpPr>
        <p:spPr>
          <a:xfrm>
            <a:off x="3076195" y="2965845"/>
            <a:ext cx="3376032" cy="261508"/>
          </a:xfrm>
          <a:prstGeom prst="rect">
            <a:avLst/>
          </a:prstGeom>
          <a:noFill/>
        </p:spPr>
        <p:txBody>
          <a:bodyPr wrap="square" rtlCol="0">
            <a:spAutoFit/>
          </a:bodyPr>
          <a:lstStyle/>
          <a:p>
            <a:r>
              <a:rPr lang="en-GB" sz="1100" i="1">
                <a:solidFill>
                  <a:srgbClr val="E78A00"/>
                </a:solidFill>
                <a:latin typeface="Arial"/>
                <a:ea typeface="ＭＳ Ｐゴシック" pitchFamily="127" charset="-128"/>
              </a:rPr>
              <a:t>Wave 3: Major business transformation</a:t>
            </a:r>
          </a:p>
        </p:txBody>
      </p:sp>
      <p:sp>
        <p:nvSpPr>
          <p:cNvPr id="153" name="TextBox 29"/>
          <p:cNvSpPr txBox="1"/>
          <p:nvPr/>
        </p:nvSpPr>
        <p:spPr>
          <a:xfrm>
            <a:off x="8002737" y="4662496"/>
            <a:ext cx="1215886" cy="461485"/>
          </a:xfrm>
          <a:prstGeom prst="rect">
            <a:avLst/>
          </a:prstGeom>
          <a:noFill/>
        </p:spPr>
        <p:txBody>
          <a:bodyPr wrap="square" rtlCol="0">
            <a:spAutoFit/>
          </a:bodyPr>
          <a:lstStyle/>
          <a:p>
            <a:r>
              <a:rPr lang="en-GB" sz="1200">
                <a:solidFill>
                  <a:srgbClr val="00B0F0"/>
                </a:solidFill>
                <a:latin typeface="Arial"/>
                <a:ea typeface="ＭＳ Ｐゴシック" pitchFamily="127" charset="-128"/>
              </a:rPr>
              <a:t>Connected worker</a:t>
            </a:r>
          </a:p>
        </p:txBody>
      </p:sp>
      <p:cxnSp>
        <p:nvCxnSpPr>
          <p:cNvPr id="154" name="Straight Connector 38"/>
          <p:cNvCxnSpPr>
            <a:stCxn id="108" idx="3"/>
            <a:endCxn id="153" idx="1"/>
          </p:cNvCxnSpPr>
          <p:nvPr/>
        </p:nvCxnSpPr>
        <p:spPr>
          <a:xfrm flipV="1">
            <a:off x="7543632" y="4893239"/>
            <a:ext cx="459106" cy="356580"/>
          </a:xfrm>
          <a:prstGeom prst="line">
            <a:avLst/>
          </a:prstGeom>
          <a:noFill/>
          <a:ln w="9525" cap="flat" cmpd="sng" algn="ctr">
            <a:solidFill>
              <a:srgbClr val="778888"/>
            </a:solidFill>
            <a:prstDash val="solid"/>
            <a:headEnd type="oval" w="med" len="med"/>
            <a:tailEnd type="oval" w="med" len="med"/>
          </a:ln>
          <a:effectLst/>
        </p:spPr>
      </p:cxnSp>
      <p:cxnSp>
        <p:nvCxnSpPr>
          <p:cNvPr id="155" name="Straight Connector 38"/>
          <p:cNvCxnSpPr>
            <a:stCxn id="153" idx="0"/>
            <a:endCxn id="124" idx="1"/>
          </p:cNvCxnSpPr>
          <p:nvPr/>
        </p:nvCxnSpPr>
        <p:spPr>
          <a:xfrm flipV="1">
            <a:off x="8610681" y="4278310"/>
            <a:ext cx="554288" cy="384186"/>
          </a:xfrm>
          <a:prstGeom prst="line">
            <a:avLst/>
          </a:prstGeom>
          <a:noFill/>
          <a:ln w="9525" cap="flat" cmpd="sng" algn="ctr">
            <a:solidFill>
              <a:srgbClr val="778888"/>
            </a:solidFill>
            <a:prstDash val="solid"/>
            <a:headEnd type="oval" w="med" len="med"/>
            <a:tailEnd type="oval" w="med" len="med"/>
          </a:ln>
          <a:effectLst/>
        </p:spPr>
      </p:cxnSp>
      <p:cxnSp>
        <p:nvCxnSpPr>
          <p:cNvPr id="156" name="Straight Connector 40"/>
          <p:cNvCxnSpPr>
            <a:stCxn id="117" idx="3"/>
            <a:endCxn id="114" idx="1"/>
          </p:cNvCxnSpPr>
          <p:nvPr/>
        </p:nvCxnSpPr>
        <p:spPr>
          <a:xfrm>
            <a:off x="9526209" y="2923746"/>
            <a:ext cx="493986" cy="6588"/>
          </a:xfrm>
          <a:prstGeom prst="line">
            <a:avLst/>
          </a:prstGeom>
          <a:noFill/>
          <a:ln w="9525" cap="flat" cmpd="sng" algn="ctr">
            <a:solidFill>
              <a:srgbClr val="778888"/>
            </a:solidFill>
            <a:prstDash val="solid"/>
            <a:headEnd type="oval" w="med" len="med"/>
            <a:tailEnd type="oval" w="med" len="med"/>
          </a:ln>
          <a:effectLst/>
        </p:spPr>
      </p:cxnSp>
      <p:sp>
        <p:nvSpPr>
          <p:cNvPr id="157" name="Right Arrow 82"/>
          <p:cNvSpPr/>
          <p:nvPr/>
        </p:nvSpPr>
        <p:spPr>
          <a:xfrm>
            <a:off x="5502394" y="1924115"/>
            <a:ext cx="393741" cy="441932"/>
          </a:xfrm>
          <a:prstGeom prst="rightArrow">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158" name="Right Arrow 83"/>
          <p:cNvSpPr/>
          <p:nvPr/>
        </p:nvSpPr>
        <p:spPr>
          <a:xfrm>
            <a:off x="8115605" y="1922198"/>
            <a:ext cx="393741" cy="441932"/>
          </a:xfrm>
          <a:prstGeom prst="rightArrow">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160" name="Rectangle 159"/>
          <p:cNvSpPr/>
          <p:nvPr/>
        </p:nvSpPr>
        <p:spPr>
          <a:xfrm>
            <a:off x="3099138" y="1753184"/>
            <a:ext cx="7957014" cy="4673563"/>
          </a:xfrm>
          <a:prstGeom prst="rect">
            <a:avLst/>
          </a:prstGeom>
          <a:solidFill>
            <a:srgbClr val="FFFFFF">
              <a:lumMod val="95000"/>
            </a:srgbClr>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161" name="Rectangle 160"/>
          <p:cNvSpPr/>
          <p:nvPr/>
        </p:nvSpPr>
        <p:spPr>
          <a:xfrm>
            <a:off x="3107736" y="4916507"/>
            <a:ext cx="7930646" cy="833259"/>
          </a:xfrm>
          <a:prstGeom prst="rect">
            <a:avLst/>
          </a:prstGeom>
          <a:solidFill>
            <a:srgbClr val="E0E0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162" name="Rectangle 161"/>
          <p:cNvSpPr/>
          <p:nvPr/>
        </p:nvSpPr>
        <p:spPr>
          <a:xfrm>
            <a:off x="3107736" y="3304907"/>
            <a:ext cx="7930646" cy="833259"/>
          </a:xfrm>
          <a:prstGeom prst="rect">
            <a:avLst/>
          </a:prstGeom>
          <a:solidFill>
            <a:srgbClr val="E0E0E0"/>
          </a:solidFill>
          <a:ln w="25400" cap="flat" cmpd="sng" algn="ctr">
            <a:noFill/>
            <a:prstDash val="solid"/>
          </a:ln>
          <a:effectLst/>
        </p:spPr>
        <p:txBody>
          <a:bodyPr rtlCol="0" anchor="ctr"/>
          <a:lstStyle/>
          <a:p>
            <a:pPr algn="ctr" fontAlgn="auto">
              <a:spcBef>
                <a:spcPts val="0"/>
              </a:spcBef>
              <a:spcAft>
                <a:spcPts val="0"/>
              </a:spcAft>
            </a:pPr>
            <a:endParaRPr lang="en-GB" sz="1799" kern="0">
              <a:solidFill>
                <a:srgbClr val="FFFFFF"/>
              </a:solidFill>
              <a:latin typeface="Arial"/>
              <a:ea typeface="ＭＳ Ｐゴシック" pitchFamily="127" charset="-128"/>
              <a:cs typeface="+mn-cs"/>
            </a:endParaRPr>
          </a:p>
        </p:txBody>
      </p:sp>
      <p:sp>
        <p:nvSpPr>
          <p:cNvPr id="163" name="Rectangle 162"/>
          <p:cNvSpPr/>
          <p:nvPr/>
        </p:nvSpPr>
        <p:spPr>
          <a:xfrm>
            <a:off x="3099717" y="1753184"/>
            <a:ext cx="7963776" cy="772448"/>
          </a:xfrm>
          <a:prstGeom prst="rect">
            <a:avLst/>
          </a:prstGeom>
          <a:solidFill>
            <a:srgbClr val="FFDD9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graphicFrame>
        <p:nvGraphicFramePr>
          <p:cNvPr id="164" name="Content Placeholder 4"/>
          <p:cNvGraphicFramePr>
            <a:graphicFrameLocks/>
          </p:cNvGraphicFramePr>
          <p:nvPr>
            <p:extLst>
              <p:ext uri="{D42A27DB-BD31-4B8C-83A1-F6EECF244321}">
                <p14:modId xmlns:p14="http://schemas.microsoft.com/office/powerpoint/2010/main" val="3981319481"/>
              </p:ext>
            </p:extLst>
          </p:nvPr>
        </p:nvGraphicFramePr>
        <p:xfrm>
          <a:off x="1195886" y="1753184"/>
          <a:ext cx="1904575" cy="4675032"/>
        </p:xfrm>
        <a:graphic>
          <a:graphicData uri="http://schemas.openxmlformats.org/drawingml/2006/table">
            <a:tbl>
              <a:tblPr/>
              <a:tblGrid>
                <a:gridCol w="1904575">
                  <a:extLst>
                    <a:ext uri="{9D8B030D-6E8A-4147-A177-3AD203B41FA5}">
                      <a16:colId xmlns:a16="http://schemas.microsoft.com/office/drawing/2014/main" val="20000"/>
                    </a:ext>
                  </a:extLst>
                </a:gridCol>
              </a:tblGrid>
              <a:tr h="77917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GB" sz="1200">
                          <a:solidFill>
                            <a:schemeClr val="bg1"/>
                          </a:solidFill>
                        </a:rPr>
                        <a:t>BENEFITS</a:t>
                      </a:r>
                    </a:p>
                  </a:txBody>
                  <a:tcPr marL="36000" marR="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8DD00">
                        <a:lumMod val="75000"/>
                      </a:srgbClr>
                    </a:solidFill>
                  </a:tcPr>
                </a:tc>
                <a:extLst>
                  <a:ext uri="{0D108BD9-81ED-4DB2-BD59-A6C34878D82A}">
                    <a16:rowId xmlns:a16="http://schemas.microsoft.com/office/drawing/2014/main" val="10000"/>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Continuous cost</a:t>
                      </a:r>
                      <a:r>
                        <a:rPr lang="en-GB" sz="1400" baseline="0">
                          <a:solidFill>
                            <a:schemeClr val="bg1"/>
                          </a:solidFill>
                        </a:rPr>
                        <a:t> and risk reduction</a:t>
                      </a:r>
                      <a:endParaRPr lang="en-GB" sz="1400">
                        <a:solidFill>
                          <a:schemeClr val="bg1"/>
                        </a:solidFill>
                      </a:endParaRPr>
                    </a:p>
                  </a:txBody>
                  <a:tcPr marL="36000" marR="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1"/>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Longer term risk reduction</a:t>
                      </a:r>
                      <a:r>
                        <a:rPr lang="en-GB" sz="1400" baseline="0">
                          <a:solidFill>
                            <a:schemeClr val="bg1"/>
                          </a:solidFill>
                        </a:rPr>
                        <a:t> (r</a:t>
                      </a:r>
                      <a:r>
                        <a:rPr lang="en-GB" sz="1400">
                          <a:solidFill>
                            <a:schemeClr val="bg1"/>
                          </a:solidFill>
                        </a:rPr>
                        <a:t>eliability)</a:t>
                      </a:r>
                    </a:p>
                  </a:txBody>
                  <a:tcPr marL="36000" marR="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2"/>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Short term risk reduction (availability)</a:t>
                      </a:r>
                    </a:p>
                  </a:txBody>
                  <a:tcPr marL="36000" marR="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3"/>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Cross</a:t>
                      </a:r>
                      <a:r>
                        <a:rPr lang="en-GB" sz="1400" baseline="0">
                          <a:solidFill>
                            <a:schemeClr val="bg1"/>
                          </a:solidFill>
                        </a:rPr>
                        <a:t> functional coordination</a:t>
                      </a:r>
                      <a:endParaRPr lang="en-GB" sz="1400">
                        <a:solidFill>
                          <a:schemeClr val="bg1"/>
                        </a:solidFill>
                      </a:endParaRPr>
                    </a:p>
                  </a:txBody>
                  <a:tcPr marL="36000" marR="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4"/>
                  </a:ext>
                </a:extLst>
              </a:tr>
              <a:tr h="7791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1400">
                          <a:solidFill>
                            <a:schemeClr val="bg1"/>
                          </a:solidFill>
                        </a:rPr>
                        <a:t>Work procedures &amp; maintenance tasks</a:t>
                      </a:r>
                    </a:p>
                  </a:txBody>
                  <a:tcPr marL="36000" marR="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C6C6C"/>
                    </a:solidFill>
                  </a:tcPr>
                </a:tc>
                <a:extLst>
                  <a:ext uri="{0D108BD9-81ED-4DB2-BD59-A6C34878D82A}">
                    <a16:rowId xmlns:a16="http://schemas.microsoft.com/office/drawing/2014/main" val="10005"/>
                  </a:ext>
                </a:extLst>
              </a:tr>
            </a:tbl>
          </a:graphicData>
        </a:graphic>
      </p:graphicFrame>
      <p:sp>
        <p:nvSpPr>
          <p:cNvPr id="165" name="Isosceles Triangle 6"/>
          <p:cNvSpPr/>
          <p:nvPr/>
        </p:nvSpPr>
        <p:spPr>
          <a:xfrm>
            <a:off x="1208001" y="5561478"/>
            <a:ext cx="1871269" cy="107958"/>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166" name="Isosceles Triangle 7"/>
          <p:cNvSpPr/>
          <p:nvPr/>
        </p:nvSpPr>
        <p:spPr>
          <a:xfrm>
            <a:off x="1208001" y="4784098"/>
            <a:ext cx="1871269" cy="107958"/>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167" name="Isosceles Triangle 8"/>
          <p:cNvSpPr/>
          <p:nvPr/>
        </p:nvSpPr>
        <p:spPr>
          <a:xfrm>
            <a:off x="1208001" y="3999162"/>
            <a:ext cx="1871269" cy="107958"/>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168" name="Isosceles Triangle 9"/>
          <p:cNvSpPr/>
          <p:nvPr/>
        </p:nvSpPr>
        <p:spPr>
          <a:xfrm>
            <a:off x="1208001" y="3174507"/>
            <a:ext cx="1871269" cy="107958"/>
          </a:xfrm>
          <a:prstGeom prst="triangle">
            <a:avLst/>
          </a:prstGeom>
          <a:solidFill>
            <a:srgbClr val="E0E0E0"/>
          </a:solidFill>
          <a:ln w="25400" cap="flat" cmpd="sng" algn="ctr">
            <a:solidFill>
              <a:srgbClr val="E0E0E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ＭＳ Ｐゴシック" pitchFamily="127" charset="-128"/>
              <a:cs typeface="+mn-cs"/>
            </a:endParaRPr>
          </a:p>
        </p:txBody>
      </p:sp>
      <p:sp>
        <p:nvSpPr>
          <p:cNvPr id="169" name="TextBox 10"/>
          <p:cNvSpPr txBox="1"/>
          <p:nvPr/>
        </p:nvSpPr>
        <p:spPr>
          <a:xfrm>
            <a:off x="3295986" y="5780668"/>
            <a:ext cx="1039841" cy="646079"/>
          </a:xfrm>
          <a:prstGeom prst="rect">
            <a:avLst/>
          </a:prstGeom>
          <a:noFill/>
        </p:spPr>
        <p:txBody>
          <a:bodyPr wrap="square" rtlCol="0">
            <a:spAutoFit/>
          </a:bodyPr>
          <a:lstStyle>
            <a:defPPr>
              <a:defRPr lang="en-US"/>
            </a:defPPr>
            <a:lvl1pPr fontAlgn="base">
              <a:spcBef>
                <a:spcPct val="0"/>
              </a:spcBef>
              <a:spcAft>
                <a:spcPct val="0"/>
              </a:spcAft>
              <a:defRPr sz="1200">
                <a:solidFill>
                  <a:srgbClr val="337722"/>
                </a:solidFill>
                <a:ea typeface="ＭＳ Ｐゴシック" pitchFamily="127" charset="-128"/>
                <a:cs typeface="Arial" charset="0"/>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cs typeface="Arial" charset="0"/>
              </a:rPr>
              <a:t>Asset performance monitoring</a:t>
            </a:r>
          </a:p>
        </p:txBody>
      </p:sp>
      <p:sp>
        <p:nvSpPr>
          <p:cNvPr id="170" name="TextBox 11"/>
          <p:cNvSpPr txBox="1"/>
          <p:nvPr/>
        </p:nvSpPr>
        <p:spPr>
          <a:xfrm>
            <a:off x="4892904" y="5291742"/>
            <a:ext cx="1051258"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Situational intelligence</a:t>
            </a:r>
          </a:p>
        </p:txBody>
      </p:sp>
      <p:sp>
        <p:nvSpPr>
          <p:cNvPr id="171" name="TextBox 12"/>
          <p:cNvSpPr txBox="1"/>
          <p:nvPr/>
        </p:nvSpPr>
        <p:spPr>
          <a:xfrm>
            <a:off x="6377491" y="5019077"/>
            <a:ext cx="1166140"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360 degree view of work</a:t>
            </a:r>
          </a:p>
        </p:txBody>
      </p:sp>
      <p:sp>
        <p:nvSpPr>
          <p:cNvPr id="172" name="TextBox 13"/>
          <p:cNvSpPr txBox="1"/>
          <p:nvPr/>
        </p:nvSpPr>
        <p:spPr>
          <a:xfrm>
            <a:off x="6214960" y="5870744"/>
            <a:ext cx="1328672"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Cost of work and operations</a:t>
            </a:r>
          </a:p>
        </p:txBody>
      </p:sp>
      <p:sp>
        <p:nvSpPr>
          <p:cNvPr id="174" name="TextBox 16"/>
          <p:cNvSpPr txBox="1"/>
          <p:nvPr/>
        </p:nvSpPr>
        <p:spPr>
          <a:xfrm>
            <a:off x="8448225" y="5278903"/>
            <a:ext cx="1028776"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Production optimisation</a:t>
            </a:r>
          </a:p>
        </p:txBody>
      </p:sp>
      <p:sp>
        <p:nvSpPr>
          <p:cNvPr id="175" name="TextBox 17"/>
          <p:cNvSpPr txBox="1"/>
          <p:nvPr/>
        </p:nvSpPr>
        <p:spPr>
          <a:xfrm>
            <a:off x="4398175" y="4410668"/>
            <a:ext cx="1209690"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Condition monitoring</a:t>
            </a:r>
          </a:p>
        </p:txBody>
      </p:sp>
      <p:sp>
        <p:nvSpPr>
          <p:cNvPr id="176" name="TextBox 18"/>
          <p:cNvSpPr txBox="1"/>
          <p:nvPr/>
        </p:nvSpPr>
        <p:spPr>
          <a:xfrm>
            <a:off x="5252805" y="3436250"/>
            <a:ext cx="921046"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Predictive monitoring</a:t>
            </a:r>
          </a:p>
        </p:txBody>
      </p:sp>
      <p:sp>
        <p:nvSpPr>
          <p:cNvPr id="177" name="TextBox 19"/>
          <p:cNvSpPr txBox="1"/>
          <p:nvPr/>
        </p:nvSpPr>
        <p:spPr>
          <a:xfrm>
            <a:off x="10020195" y="2607295"/>
            <a:ext cx="1035956" cy="64607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Optimised O&amp;M (smart grids)</a:t>
            </a:r>
          </a:p>
        </p:txBody>
      </p:sp>
      <p:sp>
        <p:nvSpPr>
          <p:cNvPr id="178" name="TextBox 20"/>
          <p:cNvSpPr txBox="1"/>
          <p:nvPr/>
        </p:nvSpPr>
        <p:spPr>
          <a:xfrm>
            <a:off x="6826683" y="2688578"/>
            <a:ext cx="1064546"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Maintenance simulation</a:t>
            </a:r>
          </a:p>
        </p:txBody>
      </p:sp>
      <p:sp>
        <p:nvSpPr>
          <p:cNvPr id="179" name="TextBox 21"/>
          <p:cNvSpPr txBox="1"/>
          <p:nvPr/>
        </p:nvSpPr>
        <p:spPr>
          <a:xfrm>
            <a:off x="6466290" y="3352955"/>
            <a:ext cx="762911" cy="64607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Root cause analysis</a:t>
            </a:r>
          </a:p>
        </p:txBody>
      </p:sp>
      <p:sp>
        <p:nvSpPr>
          <p:cNvPr id="180" name="TextBox 22"/>
          <p:cNvSpPr txBox="1"/>
          <p:nvPr/>
        </p:nvSpPr>
        <p:spPr>
          <a:xfrm>
            <a:off x="8457472" y="2693004"/>
            <a:ext cx="1068736" cy="461485"/>
          </a:xfrm>
          <a:prstGeom prst="rect">
            <a:avLst/>
          </a:prstGeom>
          <a:noFill/>
        </p:spPr>
        <p:txBody>
          <a:bodyPr wrap="square" rtlCol="0">
            <a:spAutoFit/>
          </a:bodyPr>
          <a:lstStyle>
            <a:defPPr>
              <a:defRPr lang="en-US"/>
            </a:defPPr>
            <a:lvl1pPr>
              <a:defRPr sz="1200">
                <a:solidFill>
                  <a:schemeClr val="accent5"/>
                </a:solidFill>
                <a:latin typeface="Arial" charset="0"/>
                <a:ea typeface="+mn-ea"/>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charset="0"/>
                <a:ea typeface="+mn-ea"/>
                <a:cs typeface="Arial" charset="0"/>
              </a:rPr>
              <a:t>Maintenance optimisation</a:t>
            </a:r>
          </a:p>
        </p:txBody>
      </p:sp>
      <p:sp>
        <p:nvSpPr>
          <p:cNvPr id="181" name="TextBox 23"/>
          <p:cNvSpPr txBox="1"/>
          <p:nvPr/>
        </p:nvSpPr>
        <p:spPr>
          <a:xfrm>
            <a:off x="5502831" y="4417257"/>
            <a:ext cx="1160923"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Critical asset monitoring</a:t>
            </a:r>
          </a:p>
        </p:txBody>
      </p:sp>
      <p:sp>
        <p:nvSpPr>
          <p:cNvPr id="182" name="TextBox 24"/>
          <p:cNvSpPr txBox="1"/>
          <p:nvPr/>
        </p:nvSpPr>
        <p:spPr>
          <a:xfrm>
            <a:off x="3889989" y="1991613"/>
            <a:ext cx="1640172" cy="30765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399" b="1" i="0" u="none" strike="noStrike" kern="0" cap="none" spc="0" normalizeH="0" baseline="0" noProof="0">
                <a:ln>
                  <a:noFill/>
                </a:ln>
                <a:solidFill>
                  <a:srgbClr val="FFFFFF"/>
                </a:solidFill>
                <a:effectLst/>
                <a:uLnTx/>
                <a:uFillTx/>
                <a:latin typeface="Arial"/>
                <a:ea typeface="ＭＳ Ｐゴシック" pitchFamily="127" charset="-128"/>
              </a:rPr>
              <a:t>Functional</a:t>
            </a:r>
          </a:p>
        </p:txBody>
      </p:sp>
      <p:sp>
        <p:nvSpPr>
          <p:cNvPr id="183" name="TextBox 25"/>
          <p:cNvSpPr txBox="1"/>
          <p:nvPr/>
        </p:nvSpPr>
        <p:spPr>
          <a:xfrm>
            <a:off x="6214960" y="1883933"/>
            <a:ext cx="1640172" cy="5230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99" b="1" i="0" u="none" strike="noStrike" kern="0" cap="none" spc="0" normalizeH="0" baseline="0" noProof="0">
                <a:ln>
                  <a:noFill/>
                </a:ln>
                <a:solidFill>
                  <a:srgbClr val="FFFFFF"/>
                </a:solidFill>
                <a:effectLst/>
                <a:uLnTx/>
                <a:uFillTx/>
                <a:latin typeface="Arial"/>
                <a:ea typeface="ＭＳ Ｐゴシック" pitchFamily="127" charset="-128"/>
              </a:rPr>
              <a:t>Cross - Functional</a:t>
            </a:r>
          </a:p>
        </p:txBody>
      </p:sp>
      <p:sp>
        <p:nvSpPr>
          <p:cNvPr id="184" name="TextBox 26"/>
          <p:cNvSpPr txBox="1"/>
          <p:nvPr/>
        </p:nvSpPr>
        <p:spPr>
          <a:xfrm>
            <a:off x="8524347" y="1883933"/>
            <a:ext cx="2403645" cy="5230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99" b="1" i="0" u="none" strike="noStrike" kern="0" cap="none" spc="0" normalizeH="0" baseline="0" noProof="0">
                <a:ln>
                  <a:noFill/>
                </a:ln>
                <a:solidFill>
                  <a:srgbClr val="FFFFFF"/>
                </a:solidFill>
                <a:effectLst/>
                <a:uLnTx/>
                <a:uFillTx/>
                <a:latin typeface="Arial"/>
                <a:ea typeface="ＭＳ Ｐゴシック" pitchFamily="127" charset="-128"/>
              </a:rPr>
              <a:t>Organisational transformational</a:t>
            </a:r>
          </a:p>
        </p:txBody>
      </p:sp>
      <p:sp>
        <p:nvSpPr>
          <p:cNvPr id="185" name="TextBox 27"/>
          <p:cNvSpPr txBox="1"/>
          <p:nvPr/>
        </p:nvSpPr>
        <p:spPr>
          <a:xfrm>
            <a:off x="8226088" y="3457240"/>
            <a:ext cx="1029570"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337722"/>
                </a:solidFill>
                <a:effectLst/>
                <a:uLnTx/>
                <a:uFillTx/>
                <a:latin typeface="Arial"/>
                <a:ea typeface="ＭＳ Ｐゴシック" pitchFamily="127" charset="-128"/>
              </a:rPr>
              <a:t>Plant &amp; n/w simulation</a:t>
            </a:r>
          </a:p>
        </p:txBody>
      </p:sp>
      <p:sp>
        <p:nvSpPr>
          <p:cNvPr id="186" name="TextBox 28"/>
          <p:cNvSpPr txBox="1"/>
          <p:nvPr/>
        </p:nvSpPr>
        <p:spPr>
          <a:xfrm>
            <a:off x="7294693" y="3980554"/>
            <a:ext cx="916454" cy="64607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Asset portfolio planning</a:t>
            </a:r>
          </a:p>
        </p:txBody>
      </p:sp>
      <p:sp>
        <p:nvSpPr>
          <p:cNvPr id="187" name="TextBox 29"/>
          <p:cNvSpPr txBox="1"/>
          <p:nvPr/>
        </p:nvSpPr>
        <p:spPr>
          <a:xfrm>
            <a:off x="9164969" y="4047568"/>
            <a:ext cx="1215886"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B0F0"/>
                </a:solidFill>
                <a:effectLst/>
                <a:uLnTx/>
                <a:uFillTx/>
                <a:latin typeface="Arial"/>
                <a:ea typeface="ＭＳ Ｐゴシック" pitchFamily="127" charset="-128"/>
              </a:rPr>
              <a:t>Outage management</a:t>
            </a:r>
          </a:p>
        </p:txBody>
      </p:sp>
      <p:cxnSp>
        <p:nvCxnSpPr>
          <p:cNvPr id="188" name="Straight Connector 30"/>
          <p:cNvCxnSpPr>
            <a:stCxn id="169" idx="0"/>
            <a:endCxn id="175" idx="2"/>
          </p:cNvCxnSpPr>
          <p:nvPr/>
        </p:nvCxnSpPr>
        <p:spPr>
          <a:xfrm flipV="1">
            <a:off x="3815907" y="4872153"/>
            <a:ext cx="1187113" cy="908515"/>
          </a:xfrm>
          <a:prstGeom prst="line">
            <a:avLst/>
          </a:prstGeom>
          <a:noFill/>
          <a:ln w="9525" cap="flat" cmpd="sng" algn="ctr">
            <a:solidFill>
              <a:srgbClr val="778888"/>
            </a:solidFill>
            <a:prstDash val="solid"/>
            <a:headEnd type="oval" w="med" len="med"/>
            <a:tailEnd type="oval" w="med" len="med"/>
          </a:ln>
          <a:effectLst/>
        </p:spPr>
      </p:cxnSp>
      <p:cxnSp>
        <p:nvCxnSpPr>
          <p:cNvPr id="189" name="Straight Connector 31"/>
          <p:cNvCxnSpPr>
            <a:stCxn id="175" idx="0"/>
            <a:endCxn id="176" idx="2"/>
          </p:cNvCxnSpPr>
          <p:nvPr/>
        </p:nvCxnSpPr>
        <p:spPr>
          <a:xfrm flipV="1">
            <a:off x="5003020" y="3897735"/>
            <a:ext cx="710307" cy="512934"/>
          </a:xfrm>
          <a:prstGeom prst="line">
            <a:avLst/>
          </a:prstGeom>
          <a:noFill/>
          <a:ln w="9525" cap="flat" cmpd="sng" algn="ctr">
            <a:solidFill>
              <a:srgbClr val="778888"/>
            </a:solidFill>
            <a:prstDash val="solid"/>
            <a:headEnd type="oval" w="med" len="med"/>
            <a:tailEnd type="oval" w="med" len="med"/>
          </a:ln>
          <a:effectLst/>
        </p:spPr>
      </p:cxnSp>
      <p:cxnSp>
        <p:nvCxnSpPr>
          <p:cNvPr id="190" name="Straight Connector 32"/>
          <p:cNvCxnSpPr>
            <a:stCxn id="176" idx="3"/>
            <a:endCxn id="178" idx="1"/>
          </p:cNvCxnSpPr>
          <p:nvPr/>
        </p:nvCxnSpPr>
        <p:spPr>
          <a:xfrm flipV="1">
            <a:off x="6173851" y="2919321"/>
            <a:ext cx="652832" cy="747672"/>
          </a:xfrm>
          <a:prstGeom prst="line">
            <a:avLst/>
          </a:prstGeom>
          <a:noFill/>
          <a:ln w="9525" cap="flat" cmpd="sng" algn="ctr">
            <a:solidFill>
              <a:srgbClr val="778888"/>
            </a:solidFill>
            <a:prstDash val="solid"/>
            <a:headEnd type="oval" w="med" len="med"/>
            <a:tailEnd type="oval" w="med" len="med"/>
          </a:ln>
          <a:effectLst/>
        </p:spPr>
      </p:cxnSp>
      <p:cxnSp>
        <p:nvCxnSpPr>
          <p:cNvPr id="191" name="Straight Connector 33"/>
          <p:cNvCxnSpPr>
            <a:stCxn id="176" idx="3"/>
            <a:endCxn id="179" idx="1"/>
          </p:cNvCxnSpPr>
          <p:nvPr/>
        </p:nvCxnSpPr>
        <p:spPr>
          <a:xfrm>
            <a:off x="6173851" y="3666993"/>
            <a:ext cx="292439" cy="9001"/>
          </a:xfrm>
          <a:prstGeom prst="line">
            <a:avLst/>
          </a:prstGeom>
          <a:noFill/>
          <a:ln w="9525" cap="flat" cmpd="sng" algn="ctr">
            <a:solidFill>
              <a:srgbClr val="778888"/>
            </a:solidFill>
            <a:prstDash val="solid"/>
            <a:headEnd type="oval" w="med" len="med"/>
            <a:tailEnd type="oval" w="med" len="med"/>
          </a:ln>
          <a:effectLst/>
        </p:spPr>
      </p:cxnSp>
      <p:cxnSp>
        <p:nvCxnSpPr>
          <p:cNvPr id="192" name="Straight Connector 34"/>
          <p:cNvCxnSpPr>
            <a:stCxn id="181" idx="3"/>
            <a:endCxn id="179" idx="2"/>
          </p:cNvCxnSpPr>
          <p:nvPr/>
        </p:nvCxnSpPr>
        <p:spPr>
          <a:xfrm flipV="1">
            <a:off x="6663754" y="3999033"/>
            <a:ext cx="183991" cy="648966"/>
          </a:xfrm>
          <a:prstGeom prst="line">
            <a:avLst/>
          </a:prstGeom>
          <a:noFill/>
          <a:ln w="9525" cap="flat" cmpd="sng" algn="ctr">
            <a:solidFill>
              <a:srgbClr val="778888"/>
            </a:solidFill>
            <a:prstDash val="solid"/>
            <a:headEnd type="oval" w="med" len="med"/>
            <a:tailEnd type="oval" w="med" len="med"/>
          </a:ln>
          <a:effectLst/>
        </p:spPr>
      </p:cxnSp>
      <p:cxnSp>
        <p:nvCxnSpPr>
          <p:cNvPr id="193" name="Straight Connector 35"/>
          <p:cNvCxnSpPr>
            <a:stCxn id="169" idx="0"/>
            <a:endCxn id="170" idx="1"/>
          </p:cNvCxnSpPr>
          <p:nvPr/>
        </p:nvCxnSpPr>
        <p:spPr>
          <a:xfrm flipV="1">
            <a:off x="3815907" y="5522485"/>
            <a:ext cx="1076997" cy="258183"/>
          </a:xfrm>
          <a:prstGeom prst="line">
            <a:avLst/>
          </a:prstGeom>
          <a:noFill/>
          <a:ln w="9525" cap="flat" cmpd="sng" algn="ctr">
            <a:solidFill>
              <a:srgbClr val="778888"/>
            </a:solidFill>
            <a:prstDash val="solid"/>
            <a:headEnd type="oval" w="med" len="med"/>
            <a:tailEnd type="oval" w="med" len="med"/>
          </a:ln>
          <a:effectLst/>
        </p:spPr>
      </p:cxnSp>
      <p:cxnSp>
        <p:nvCxnSpPr>
          <p:cNvPr id="194" name="Straight Connector 36"/>
          <p:cNvCxnSpPr>
            <a:stCxn id="170" idx="0"/>
            <a:endCxn id="181" idx="2"/>
          </p:cNvCxnSpPr>
          <p:nvPr/>
        </p:nvCxnSpPr>
        <p:spPr>
          <a:xfrm flipV="1">
            <a:off x="5418534" y="4878742"/>
            <a:ext cx="664759" cy="413001"/>
          </a:xfrm>
          <a:prstGeom prst="line">
            <a:avLst/>
          </a:prstGeom>
          <a:noFill/>
          <a:ln w="9525" cap="flat" cmpd="sng" algn="ctr">
            <a:solidFill>
              <a:srgbClr val="778888"/>
            </a:solidFill>
            <a:prstDash val="solid"/>
            <a:headEnd type="oval" w="med" len="med"/>
            <a:tailEnd type="oval" w="med" len="med"/>
          </a:ln>
          <a:effectLst/>
        </p:spPr>
      </p:cxnSp>
      <p:cxnSp>
        <p:nvCxnSpPr>
          <p:cNvPr id="195" name="Straight Connector 37"/>
          <p:cNvCxnSpPr>
            <a:stCxn id="170" idx="0"/>
            <a:endCxn id="171" idx="1"/>
          </p:cNvCxnSpPr>
          <p:nvPr/>
        </p:nvCxnSpPr>
        <p:spPr>
          <a:xfrm flipV="1">
            <a:off x="5418534" y="5249820"/>
            <a:ext cx="958957" cy="41923"/>
          </a:xfrm>
          <a:prstGeom prst="line">
            <a:avLst/>
          </a:prstGeom>
          <a:noFill/>
          <a:ln w="9525" cap="flat" cmpd="sng" algn="ctr">
            <a:solidFill>
              <a:srgbClr val="778888"/>
            </a:solidFill>
            <a:prstDash val="solid"/>
            <a:headEnd type="oval" w="med" len="med"/>
            <a:tailEnd type="oval" w="med" len="med"/>
          </a:ln>
          <a:effectLst/>
        </p:spPr>
      </p:cxnSp>
      <p:cxnSp>
        <p:nvCxnSpPr>
          <p:cNvPr id="196" name="Straight Connector 38"/>
          <p:cNvCxnSpPr>
            <a:stCxn id="171" idx="0"/>
            <a:endCxn id="186" idx="1"/>
          </p:cNvCxnSpPr>
          <p:nvPr/>
        </p:nvCxnSpPr>
        <p:spPr>
          <a:xfrm flipV="1">
            <a:off x="6960561" y="4303593"/>
            <a:ext cx="334131" cy="715483"/>
          </a:xfrm>
          <a:prstGeom prst="line">
            <a:avLst/>
          </a:prstGeom>
          <a:noFill/>
          <a:ln w="9525" cap="flat" cmpd="sng" algn="ctr">
            <a:solidFill>
              <a:srgbClr val="778888"/>
            </a:solidFill>
            <a:prstDash val="solid"/>
            <a:headEnd type="oval" w="med" len="med"/>
            <a:tailEnd type="oval" w="med" len="med"/>
          </a:ln>
          <a:effectLst/>
        </p:spPr>
      </p:cxnSp>
      <p:cxnSp>
        <p:nvCxnSpPr>
          <p:cNvPr id="197" name="Straight Connector 39"/>
          <p:cNvCxnSpPr>
            <a:stCxn id="186" idx="0"/>
            <a:endCxn id="185" idx="1"/>
          </p:cNvCxnSpPr>
          <p:nvPr/>
        </p:nvCxnSpPr>
        <p:spPr>
          <a:xfrm flipV="1">
            <a:off x="7752920" y="3687983"/>
            <a:ext cx="473168" cy="292571"/>
          </a:xfrm>
          <a:prstGeom prst="line">
            <a:avLst/>
          </a:prstGeom>
          <a:noFill/>
          <a:ln w="9525" cap="flat" cmpd="sng" algn="ctr">
            <a:solidFill>
              <a:srgbClr val="778888"/>
            </a:solidFill>
            <a:prstDash val="solid"/>
            <a:headEnd type="oval" w="med" len="med"/>
            <a:tailEnd type="oval" w="med" len="med"/>
          </a:ln>
          <a:effectLst/>
        </p:spPr>
      </p:cxnSp>
      <p:cxnSp>
        <p:nvCxnSpPr>
          <p:cNvPr id="198" name="Straight Connector 40"/>
          <p:cNvCxnSpPr>
            <a:stCxn id="185" idx="0"/>
            <a:endCxn id="180" idx="2"/>
          </p:cNvCxnSpPr>
          <p:nvPr/>
        </p:nvCxnSpPr>
        <p:spPr>
          <a:xfrm flipV="1">
            <a:off x="8740873" y="3154488"/>
            <a:ext cx="250968" cy="302752"/>
          </a:xfrm>
          <a:prstGeom prst="line">
            <a:avLst/>
          </a:prstGeom>
          <a:noFill/>
          <a:ln w="9525" cap="flat" cmpd="sng" algn="ctr">
            <a:solidFill>
              <a:srgbClr val="778888"/>
            </a:solidFill>
            <a:prstDash val="solid"/>
            <a:headEnd type="oval" w="med" len="med"/>
            <a:tailEnd type="oval" w="med" len="med"/>
          </a:ln>
          <a:effectLst/>
        </p:spPr>
      </p:cxnSp>
      <p:cxnSp>
        <p:nvCxnSpPr>
          <p:cNvPr id="199" name="Straight Connector 41"/>
          <p:cNvCxnSpPr>
            <a:stCxn id="185" idx="0"/>
            <a:endCxn id="177" idx="2"/>
          </p:cNvCxnSpPr>
          <p:nvPr/>
        </p:nvCxnSpPr>
        <p:spPr>
          <a:xfrm flipV="1">
            <a:off x="8740873" y="3253374"/>
            <a:ext cx="1797301" cy="203866"/>
          </a:xfrm>
          <a:prstGeom prst="line">
            <a:avLst/>
          </a:prstGeom>
          <a:noFill/>
          <a:ln w="9525" cap="flat" cmpd="sng" algn="ctr">
            <a:solidFill>
              <a:srgbClr val="778888"/>
            </a:solidFill>
            <a:prstDash val="solid"/>
            <a:headEnd type="oval" w="med" len="med"/>
            <a:tailEnd type="oval" w="med" len="med"/>
          </a:ln>
          <a:effectLst/>
        </p:spPr>
      </p:cxnSp>
      <p:cxnSp>
        <p:nvCxnSpPr>
          <p:cNvPr id="200" name="Straight Connector 42"/>
          <p:cNvCxnSpPr>
            <a:endCxn id="178" idx="2"/>
          </p:cNvCxnSpPr>
          <p:nvPr/>
        </p:nvCxnSpPr>
        <p:spPr>
          <a:xfrm flipV="1">
            <a:off x="7237219" y="3150063"/>
            <a:ext cx="121736" cy="537920"/>
          </a:xfrm>
          <a:prstGeom prst="line">
            <a:avLst/>
          </a:prstGeom>
          <a:noFill/>
          <a:ln w="9525" cap="flat" cmpd="sng" algn="ctr">
            <a:solidFill>
              <a:srgbClr val="778888"/>
            </a:solidFill>
            <a:prstDash val="solid"/>
            <a:headEnd type="oval" w="med" len="med"/>
            <a:tailEnd type="oval" w="med" len="med"/>
          </a:ln>
          <a:effectLst/>
        </p:spPr>
      </p:cxnSp>
      <p:cxnSp>
        <p:nvCxnSpPr>
          <p:cNvPr id="201" name="Straight Connector 43"/>
          <p:cNvCxnSpPr>
            <a:stCxn id="178" idx="3"/>
            <a:endCxn id="180" idx="1"/>
          </p:cNvCxnSpPr>
          <p:nvPr/>
        </p:nvCxnSpPr>
        <p:spPr>
          <a:xfrm>
            <a:off x="7891229" y="2919321"/>
            <a:ext cx="566244" cy="4425"/>
          </a:xfrm>
          <a:prstGeom prst="line">
            <a:avLst/>
          </a:prstGeom>
          <a:noFill/>
          <a:ln w="9525" cap="flat" cmpd="sng" algn="ctr">
            <a:solidFill>
              <a:srgbClr val="778888"/>
            </a:solidFill>
            <a:prstDash val="solid"/>
            <a:headEnd type="oval" w="med" len="med"/>
            <a:tailEnd type="oval" w="med" len="med"/>
          </a:ln>
          <a:effectLst/>
        </p:spPr>
      </p:cxnSp>
      <p:cxnSp>
        <p:nvCxnSpPr>
          <p:cNvPr id="202" name="Straight Connector 44"/>
          <p:cNvCxnSpPr>
            <a:stCxn id="169" idx="3"/>
            <a:endCxn id="172" idx="1"/>
          </p:cNvCxnSpPr>
          <p:nvPr/>
        </p:nvCxnSpPr>
        <p:spPr>
          <a:xfrm flipV="1">
            <a:off x="4335827" y="6101487"/>
            <a:ext cx="1879133" cy="2221"/>
          </a:xfrm>
          <a:prstGeom prst="line">
            <a:avLst/>
          </a:prstGeom>
          <a:noFill/>
          <a:ln w="9525" cap="flat" cmpd="sng" algn="ctr">
            <a:solidFill>
              <a:srgbClr val="778888"/>
            </a:solidFill>
            <a:prstDash val="solid"/>
            <a:headEnd type="oval" w="med" len="med"/>
            <a:tailEnd type="oval" w="med" len="med"/>
          </a:ln>
          <a:effectLst/>
        </p:spPr>
      </p:cxnSp>
      <p:cxnSp>
        <p:nvCxnSpPr>
          <p:cNvPr id="203" name="Straight Connector 45"/>
          <p:cNvCxnSpPr>
            <a:stCxn id="172" idx="3"/>
            <a:endCxn id="174" idx="1"/>
          </p:cNvCxnSpPr>
          <p:nvPr/>
        </p:nvCxnSpPr>
        <p:spPr>
          <a:xfrm flipV="1">
            <a:off x="7543632" y="5509646"/>
            <a:ext cx="904594" cy="591841"/>
          </a:xfrm>
          <a:prstGeom prst="line">
            <a:avLst/>
          </a:prstGeom>
          <a:noFill/>
          <a:ln w="9525" cap="flat" cmpd="sng" algn="ctr">
            <a:solidFill>
              <a:srgbClr val="778888"/>
            </a:solidFill>
            <a:prstDash val="solid"/>
            <a:headEnd type="oval" w="med" len="med"/>
            <a:tailEnd type="oval" w="med" len="med"/>
          </a:ln>
          <a:effectLst/>
        </p:spPr>
      </p:cxnSp>
      <p:cxnSp>
        <p:nvCxnSpPr>
          <p:cNvPr id="204" name="Straight Connector 46"/>
          <p:cNvCxnSpPr>
            <a:stCxn id="174" idx="0"/>
            <a:endCxn id="187" idx="2"/>
          </p:cNvCxnSpPr>
          <p:nvPr/>
        </p:nvCxnSpPr>
        <p:spPr>
          <a:xfrm flipV="1">
            <a:off x="8962613" y="4509053"/>
            <a:ext cx="810299" cy="769850"/>
          </a:xfrm>
          <a:prstGeom prst="line">
            <a:avLst/>
          </a:prstGeom>
          <a:noFill/>
          <a:ln w="9525" cap="flat" cmpd="sng" algn="ctr">
            <a:solidFill>
              <a:srgbClr val="778888"/>
            </a:solidFill>
            <a:prstDash val="solid"/>
            <a:headEnd type="oval" w="med" len="med"/>
            <a:tailEnd type="oval" w="med" len="med"/>
          </a:ln>
          <a:effectLst/>
        </p:spPr>
      </p:cxnSp>
      <p:cxnSp>
        <p:nvCxnSpPr>
          <p:cNvPr id="205" name="Straight Connector 47"/>
          <p:cNvCxnSpPr>
            <a:stCxn id="187" idx="0"/>
            <a:endCxn id="177" idx="2"/>
          </p:cNvCxnSpPr>
          <p:nvPr/>
        </p:nvCxnSpPr>
        <p:spPr>
          <a:xfrm flipV="1">
            <a:off x="9772912" y="3253374"/>
            <a:ext cx="765261" cy="794195"/>
          </a:xfrm>
          <a:prstGeom prst="line">
            <a:avLst/>
          </a:prstGeom>
          <a:noFill/>
          <a:ln w="9525" cap="flat" cmpd="sng" algn="ctr">
            <a:solidFill>
              <a:srgbClr val="778888"/>
            </a:solidFill>
            <a:prstDash val="solid"/>
            <a:headEnd type="oval" w="med" len="med"/>
            <a:tailEnd type="oval" w="med" len="med"/>
          </a:ln>
          <a:effectLst/>
        </p:spPr>
      </p:cxnSp>
      <p:cxnSp>
        <p:nvCxnSpPr>
          <p:cNvPr id="206" name="Straight Connector 48"/>
          <p:cNvCxnSpPr>
            <a:stCxn id="179" idx="3"/>
            <a:endCxn id="185" idx="1"/>
          </p:cNvCxnSpPr>
          <p:nvPr/>
        </p:nvCxnSpPr>
        <p:spPr>
          <a:xfrm>
            <a:off x="7229200" y="3675995"/>
            <a:ext cx="996887" cy="11988"/>
          </a:xfrm>
          <a:prstGeom prst="line">
            <a:avLst/>
          </a:prstGeom>
          <a:noFill/>
          <a:ln w="9525" cap="flat" cmpd="sng" algn="ctr">
            <a:solidFill>
              <a:srgbClr val="778888"/>
            </a:solidFill>
            <a:prstDash val="solid"/>
            <a:headEnd type="oval" w="med" len="med"/>
            <a:tailEnd type="oval" w="med" len="med"/>
          </a:ln>
          <a:effectLst/>
        </p:spPr>
      </p:cxnSp>
      <p:cxnSp>
        <p:nvCxnSpPr>
          <p:cNvPr id="207" name="Straight Connector 49"/>
          <p:cNvCxnSpPr>
            <a:stCxn id="172" idx="3"/>
            <a:endCxn id="216" idx="1"/>
          </p:cNvCxnSpPr>
          <p:nvPr/>
        </p:nvCxnSpPr>
        <p:spPr>
          <a:xfrm flipV="1">
            <a:off x="7543632" y="4893240"/>
            <a:ext cx="459105" cy="1208247"/>
          </a:xfrm>
          <a:prstGeom prst="line">
            <a:avLst/>
          </a:prstGeom>
          <a:noFill/>
          <a:ln w="9525" cap="flat" cmpd="sng" algn="ctr">
            <a:solidFill>
              <a:srgbClr val="778888"/>
            </a:solidFill>
            <a:prstDash val="solid"/>
            <a:headEnd type="oval" w="med" len="med"/>
            <a:tailEnd type="oval" w="med" len="med"/>
          </a:ln>
          <a:effectLst/>
        </p:spPr>
      </p:cxnSp>
      <p:sp>
        <p:nvSpPr>
          <p:cNvPr id="208" name="TextBox 50"/>
          <p:cNvSpPr txBox="1"/>
          <p:nvPr/>
        </p:nvSpPr>
        <p:spPr>
          <a:xfrm>
            <a:off x="3349059" y="2643429"/>
            <a:ext cx="1301958" cy="276999"/>
          </a:xfrm>
          <a:prstGeom prst="rect">
            <a:avLst/>
          </a:prstGeom>
        </p:spPr>
        <p:style>
          <a:lnRef idx="2">
            <a:schemeClr val="accent3"/>
          </a:lnRef>
          <a:fillRef idx="1">
            <a:schemeClr val="lt1"/>
          </a:fillRef>
          <a:effectRef idx="0">
            <a:schemeClr val="accent3"/>
          </a:effectRef>
          <a:fontRef idx="minor">
            <a:schemeClr val="dk1"/>
          </a:fontRef>
        </p:style>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1" strike="noStrike" kern="0" cap="none" spc="0" normalizeH="0" baseline="0" noProof="0">
                <a:ln>
                  <a:noFill/>
                </a:ln>
                <a:solidFill>
                  <a:srgbClr val="337722"/>
                </a:solidFill>
                <a:effectLst/>
                <a:uLnTx/>
                <a:uFillTx/>
                <a:latin typeface="Arial"/>
                <a:ea typeface="ＭＳ Ｐゴシック" pitchFamily="127" charset="-128"/>
              </a:rPr>
              <a:t>Asset analytics</a:t>
            </a:r>
          </a:p>
        </p:txBody>
      </p:sp>
      <p:cxnSp>
        <p:nvCxnSpPr>
          <p:cNvPr id="209" name="Straight Connector 52"/>
          <p:cNvCxnSpPr>
            <a:stCxn id="181" idx="3"/>
            <a:endCxn id="186" idx="1"/>
          </p:cNvCxnSpPr>
          <p:nvPr/>
        </p:nvCxnSpPr>
        <p:spPr>
          <a:xfrm flipV="1">
            <a:off x="6663754" y="4303593"/>
            <a:ext cx="630938" cy="344406"/>
          </a:xfrm>
          <a:prstGeom prst="line">
            <a:avLst/>
          </a:prstGeom>
          <a:noFill/>
          <a:ln w="9525" cap="flat" cmpd="sng" algn="ctr">
            <a:solidFill>
              <a:srgbClr val="778888"/>
            </a:solidFill>
            <a:prstDash val="solid"/>
            <a:headEnd type="oval" w="med" len="med"/>
            <a:tailEnd type="oval" w="med" len="med"/>
          </a:ln>
          <a:effectLst/>
        </p:spPr>
      </p:cxnSp>
      <p:sp>
        <p:nvSpPr>
          <p:cNvPr id="210" name="Freeform 2"/>
          <p:cNvSpPr/>
          <p:nvPr/>
        </p:nvSpPr>
        <p:spPr>
          <a:xfrm>
            <a:off x="3095877" y="4145384"/>
            <a:ext cx="5085168" cy="2275747"/>
          </a:xfrm>
          <a:custGeom>
            <a:avLst/>
            <a:gdLst>
              <a:gd name="connsiteX0" fmla="*/ 0 w 5087155"/>
              <a:gd name="connsiteY0" fmla="*/ 9954 h 2276636"/>
              <a:gd name="connsiteX1" fmla="*/ 3683358 w 5087155"/>
              <a:gd name="connsiteY1" fmla="*/ 344805 h 2276636"/>
              <a:gd name="connsiteX2" fmla="*/ 5087155 w 5087155"/>
              <a:gd name="connsiteY2" fmla="*/ 2276636 h 2276636"/>
            </a:gdLst>
            <a:ahLst/>
            <a:cxnLst>
              <a:cxn ang="0">
                <a:pos x="connsiteX0" y="connsiteY0"/>
              </a:cxn>
              <a:cxn ang="0">
                <a:pos x="connsiteX1" y="connsiteY1"/>
              </a:cxn>
              <a:cxn ang="0">
                <a:pos x="connsiteX2" y="connsiteY2"/>
              </a:cxn>
            </a:cxnLst>
            <a:rect l="l" t="t" r="r" b="b"/>
            <a:pathLst>
              <a:path w="5087155" h="2276636">
                <a:moveTo>
                  <a:pt x="0" y="9954"/>
                </a:moveTo>
                <a:cubicBezTo>
                  <a:pt x="1417749" y="-11511"/>
                  <a:pt x="2835499" y="-32975"/>
                  <a:pt x="3683358" y="344805"/>
                </a:cubicBezTo>
                <a:cubicBezTo>
                  <a:pt x="4531217" y="722585"/>
                  <a:pt x="4809186" y="1499610"/>
                  <a:pt x="5087155" y="2276636"/>
                </a:cubicBezTo>
              </a:path>
            </a:pathLst>
          </a:custGeom>
          <a:noFill/>
          <a:ln w="38100" cap="flat" cmpd="sng" algn="ctr">
            <a:solidFill>
              <a:schemeClr val="accent4"/>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211" name="Freeform 64"/>
          <p:cNvSpPr/>
          <p:nvPr/>
        </p:nvSpPr>
        <p:spPr>
          <a:xfrm>
            <a:off x="3108751" y="3214205"/>
            <a:ext cx="6848885" cy="3206926"/>
          </a:xfrm>
          <a:custGeom>
            <a:avLst/>
            <a:gdLst>
              <a:gd name="connsiteX0" fmla="*/ 0 w 6851561"/>
              <a:gd name="connsiteY0" fmla="*/ 52855 h 3208179"/>
              <a:gd name="connsiteX1" fmla="*/ 1184857 w 6851561"/>
              <a:gd name="connsiteY1" fmla="*/ 52855 h 3208179"/>
              <a:gd name="connsiteX2" fmla="*/ 4572000 w 6851561"/>
              <a:gd name="connsiteY2" fmla="*/ 310433 h 3208179"/>
              <a:gd name="connsiteX3" fmla="*/ 6851561 w 6851561"/>
              <a:gd name="connsiteY3" fmla="*/ 3208179 h 3208179"/>
            </a:gdLst>
            <a:ahLst/>
            <a:cxnLst>
              <a:cxn ang="0">
                <a:pos x="connsiteX0" y="connsiteY0"/>
              </a:cxn>
              <a:cxn ang="0">
                <a:pos x="connsiteX1" y="connsiteY1"/>
              </a:cxn>
              <a:cxn ang="0">
                <a:pos x="connsiteX2" y="connsiteY2"/>
              </a:cxn>
              <a:cxn ang="0">
                <a:pos x="connsiteX3" y="connsiteY3"/>
              </a:cxn>
            </a:cxnLst>
            <a:rect l="l" t="t" r="r" b="b"/>
            <a:pathLst>
              <a:path w="6851561" h="3208179">
                <a:moveTo>
                  <a:pt x="0" y="52855"/>
                </a:moveTo>
                <a:cubicBezTo>
                  <a:pt x="211428" y="31390"/>
                  <a:pt x="422857" y="9925"/>
                  <a:pt x="1184857" y="52855"/>
                </a:cubicBezTo>
                <a:cubicBezTo>
                  <a:pt x="1946857" y="95785"/>
                  <a:pt x="3627549" y="-215454"/>
                  <a:pt x="4572000" y="310433"/>
                </a:cubicBezTo>
                <a:cubicBezTo>
                  <a:pt x="5516451" y="836320"/>
                  <a:pt x="6184006" y="2022249"/>
                  <a:pt x="6851561" y="3208179"/>
                </a:cubicBezTo>
              </a:path>
            </a:pathLst>
          </a:custGeom>
          <a:noFill/>
          <a:ln w="38100" cap="flat" cmpd="sng" algn="ctr">
            <a:solidFill>
              <a:schemeClr val="accent4"/>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212" name="TextBox 51"/>
          <p:cNvSpPr txBox="1"/>
          <p:nvPr/>
        </p:nvSpPr>
        <p:spPr>
          <a:xfrm>
            <a:off x="9692616" y="5958052"/>
            <a:ext cx="1269898" cy="276999"/>
          </a:xfrm>
          <a:prstGeom prst="rect">
            <a:avLst/>
          </a:prstGeom>
          <a:ln>
            <a:solidFill>
              <a:schemeClr val="accent4">
                <a:lumMod val="50000"/>
                <a:lumOff val="50000"/>
              </a:schemeClr>
            </a:solidFill>
          </a:ln>
        </p:spPr>
        <p:style>
          <a:lnRef idx="2">
            <a:schemeClr val="accent5"/>
          </a:lnRef>
          <a:fillRef idx="1">
            <a:schemeClr val="lt1"/>
          </a:fillRef>
          <a:effectRef idx="0">
            <a:schemeClr val="accent5"/>
          </a:effectRef>
          <a:fontRef idx="minor">
            <a:schemeClr val="dk1"/>
          </a:fontRef>
        </p:style>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1" strike="noStrike" kern="0" cap="none" spc="0" normalizeH="0" baseline="0" noProof="0">
                <a:ln>
                  <a:noFill/>
                </a:ln>
                <a:solidFill>
                  <a:srgbClr val="00B0F0"/>
                </a:solidFill>
                <a:effectLst/>
                <a:uLnTx/>
                <a:uFillTx/>
                <a:latin typeface="Arial"/>
                <a:ea typeface="ＭＳ Ｐゴシック" pitchFamily="127" charset="-128"/>
              </a:rPr>
              <a:t>Work analytics</a:t>
            </a:r>
          </a:p>
        </p:txBody>
      </p:sp>
      <p:sp>
        <p:nvSpPr>
          <p:cNvPr id="213" name="TextBox 50"/>
          <p:cNvSpPr txBox="1"/>
          <p:nvPr/>
        </p:nvSpPr>
        <p:spPr>
          <a:xfrm>
            <a:off x="3081813" y="4178856"/>
            <a:ext cx="1272197" cy="615313"/>
          </a:xfrm>
          <a:prstGeom prst="rect">
            <a:avLst/>
          </a:prstGeom>
          <a:noFill/>
        </p:spPr>
        <p:txBody>
          <a:bodyPr wrap="square" rtlCol="0">
            <a:spAutoFit/>
          </a:bodyPr>
          <a:lstStyle/>
          <a:p>
            <a:r>
              <a:rPr lang="en-GB" sz="1100" b="1" i="1">
                <a:solidFill>
                  <a:schemeClr val="accent4"/>
                </a:solidFill>
                <a:latin typeface="Arial"/>
                <a:ea typeface="ＭＳ Ｐゴシック" pitchFamily="127" charset="-128"/>
              </a:rPr>
              <a:t>Wave 1: Exploit </a:t>
            </a:r>
            <a:r>
              <a:rPr lang="en-GB" sz="1200" b="1" i="1">
                <a:solidFill>
                  <a:schemeClr val="accent4"/>
                </a:solidFill>
                <a:latin typeface="Arial"/>
                <a:ea typeface="ＭＳ Ｐゴシック" pitchFamily="127" charset="-128"/>
              </a:rPr>
              <a:t>existing</a:t>
            </a:r>
            <a:r>
              <a:rPr lang="en-GB" sz="1100" b="1" i="1">
                <a:solidFill>
                  <a:schemeClr val="accent4"/>
                </a:solidFill>
                <a:latin typeface="Arial"/>
                <a:ea typeface="ＭＳ Ｐゴシック" pitchFamily="127" charset="-128"/>
              </a:rPr>
              <a:t> data sources</a:t>
            </a:r>
          </a:p>
        </p:txBody>
      </p:sp>
      <p:sp>
        <p:nvSpPr>
          <p:cNvPr id="214" name="TextBox 50"/>
          <p:cNvSpPr txBox="1"/>
          <p:nvPr/>
        </p:nvSpPr>
        <p:spPr>
          <a:xfrm>
            <a:off x="3091797" y="3506798"/>
            <a:ext cx="1897161" cy="430719"/>
          </a:xfrm>
          <a:prstGeom prst="rect">
            <a:avLst/>
          </a:prstGeom>
          <a:noFill/>
        </p:spPr>
        <p:txBody>
          <a:bodyPr wrap="square" rtlCol="0">
            <a:spAutoFit/>
          </a:bodyPr>
          <a:lstStyle/>
          <a:p>
            <a:r>
              <a:rPr lang="en-GB" sz="1100" b="1" i="1">
                <a:solidFill>
                  <a:schemeClr val="accent4"/>
                </a:solidFill>
                <a:latin typeface="Arial"/>
                <a:ea typeface="ＭＳ Ｐゴシック" pitchFamily="127" charset="-128"/>
              </a:rPr>
              <a:t>Wave 2: Capture data for critical use cases</a:t>
            </a:r>
          </a:p>
        </p:txBody>
      </p:sp>
      <p:sp>
        <p:nvSpPr>
          <p:cNvPr id="215" name="TextBox 50"/>
          <p:cNvSpPr txBox="1"/>
          <p:nvPr/>
        </p:nvSpPr>
        <p:spPr>
          <a:xfrm>
            <a:off x="3076195" y="2965846"/>
            <a:ext cx="3376032" cy="261508"/>
          </a:xfrm>
          <a:prstGeom prst="rect">
            <a:avLst/>
          </a:prstGeom>
          <a:noFill/>
        </p:spPr>
        <p:txBody>
          <a:bodyPr wrap="square" rtlCol="0">
            <a:spAutoFit/>
          </a:bodyPr>
          <a:lstStyle/>
          <a:p>
            <a:r>
              <a:rPr lang="en-GB" sz="1100" b="1" i="1">
                <a:solidFill>
                  <a:schemeClr val="accent4"/>
                </a:solidFill>
                <a:latin typeface="Arial"/>
                <a:ea typeface="ＭＳ Ｐゴシック" pitchFamily="127" charset="-128"/>
              </a:rPr>
              <a:t>Wave 3: Major business transformation</a:t>
            </a:r>
          </a:p>
        </p:txBody>
      </p:sp>
      <p:sp>
        <p:nvSpPr>
          <p:cNvPr id="216" name="TextBox 29"/>
          <p:cNvSpPr txBox="1"/>
          <p:nvPr/>
        </p:nvSpPr>
        <p:spPr>
          <a:xfrm>
            <a:off x="8002737" y="4662497"/>
            <a:ext cx="1215886" cy="461485"/>
          </a:xfrm>
          <a:prstGeom prst="rect">
            <a:avLst/>
          </a:prstGeom>
          <a:noFill/>
        </p:spPr>
        <p:txBody>
          <a:bodyPr wrap="square" rtlCol="0">
            <a:spAutoFit/>
          </a:bodyPr>
          <a:lstStyle/>
          <a:p>
            <a:r>
              <a:rPr lang="en-GB" sz="1200">
                <a:solidFill>
                  <a:srgbClr val="00B0F0"/>
                </a:solidFill>
                <a:latin typeface="Arial"/>
                <a:ea typeface="ＭＳ Ｐゴシック" pitchFamily="127" charset="-128"/>
              </a:rPr>
              <a:t>Connected worker</a:t>
            </a:r>
          </a:p>
        </p:txBody>
      </p:sp>
      <p:cxnSp>
        <p:nvCxnSpPr>
          <p:cNvPr id="217" name="Straight Connector 38"/>
          <p:cNvCxnSpPr>
            <a:stCxn id="171" idx="3"/>
            <a:endCxn id="216" idx="1"/>
          </p:cNvCxnSpPr>
          <p:nvPr/>
        </p:nvCxnSpPr>
        <p:spPr>
          <a:xfrm flipV="1">
            <a:off x="7543632" y="4893240"/>
            <a:ext cx="459106" cy="356580"/>
          </a:xfrm>
          <a:prstGeom prst="line">
            <a:avLst/>
          </a:prstGeom>
          <a:noFill/>
          <a:ln w="9525" cap="flat" cmpd="sng" algn="ctr">
            <a:solidFill>
              <a:srgbClr val="778888"/>
            </a:solidFill>
            <a:prstDash val="solid"/>
            <a:headEnd type="oval" w="med" len="med"/>
            <a:tailEnd type="oval" w="med" len="med"/>
          </a:ln>
          <a:effectLst/>
        </p:spPr>
      </p:cxnSp>
      <p:cxnSp>
        <p:nvCxnSpPr>
          <p:cNvPr id="218" name="Straight Connector 38"/>
          <p:cNvCxnSpPr>
            <a:stCxn id="216" idx="0"/>
            <a:endCxn id="187" idx="1"/>
          </p:cNvCxnSpPr>
          <p:nvPr/>
        </p:nvCxnSpPr>
        <p:spPr>
          <a:xfrm flipV="1">
            <a:off x="8610681" y="4278311"/>
            <a:ext cx="554288" cy="384186"/>
          </a:xfrm>
          <a:prstGeom prst="line">
            <a:avLst/>
          </a:prstGeom>
          <a:noFill/>
          <a:ln w="9525" cap="flat" cmpd="sng" algn="ctr">
            <a:solidFill>
              <a:srgbClr val="778888"/>
            </a:solidFill>
            <a:prstDash val="solid"/>
            <a:headEnd type="oval" w="med" len="med"/>
            <a:tailEnd type="oval" w="med" len="med"/>
          </a:ln>
          <a:effectLst/>
        </p:spPr>
      </p:cxnSp>
      <p:cxnSp>
        <p:nvCxnSpPr>
          <p:cNvPr id="219" name="Straight Connector 40"/>
          <p:cNvCxnSpPr>
            <a:stCxn id="180" idx="3"/>
            <a:endCxn id="177" idx="1"/>
          </p:cNvCxnSpPr>
          <p:nvPr/>
        </p:nvCxnSpPr>
        <p:spPr>
          <a:xfrm>
            <a:off x="9526209" y="2923747"/>
            <a:ext cx="493986" cy="6588"/>
          </a:xfrm>
          <a:prstGeom prst="line">
            <a:avLst/>
          </a:prstGeom>
          <a:noFill/>
          <a:ln w="9525" cap="flat" cmpd="sng" algn="ctr">
            <a:solidFill>
              <a:srgbClr val="778888"/>
            </a:solidFill>
            <a:prstDash val="solid"/>
            <a:headEnd type="oval" w="med" len="med"/>
            <a:tailEnd type="oval" w="med" len="med"/>
          </a:ln>
          <a:effectLst/>
        </p:spPr>
      </p:cxnSp>
      <p:sp>
        <p:nvSpPr>
          <p:cNvPr id="220" name="Right Arrow 82"/>
          <p:cNvSpPr/>
          <p:nvPr/>
        </p:nvSpPr>
        <p:spPr>
          <a:xfrm>
            <a:off x="5502394" y="1924116"/>
            <a:ext cx="393741" cy="441932"/>
          </a:xfrm>
          <a:prstGeom prst="rightArrow">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
        <p:nvSpPr>
          <p:cNvPr id="221" name="Right Arrow 83"/>
          <p:cNvSpPr/>
          <p:nvPr/>
        </p:nvSpPr>
        <p:spPr>
          <a:xfrm>
            <a:off x="8115605" y="1922199"/>
            <a:ext cx="393741" cy="441932"/>
          </a:xfrm>
          <a:prstGeom prst="rightArrow">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51860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accent2"/>
                </a:solidFill>
              </a:rPr>
              <a:t>New Digital </a:t>
            </a:r>
            <a:r>
              <a:rPr lang="en-GB"/>
              <a:t>: Multiple Analytics Driven Use Cases</a:t>
            </a:r>
          </a:p>
        </p:txBody>
      </p:sp>
      <p:sp>
        <p:nvSpPr>
          <p:cNvPr id="3" name="Text Placeholder 2"/>
          <p:cNvSpPr>
            <a:spLocks noGrp="1"/>
          </p:cNvSpPr>
          <p:nvPr>
            <p:ph type="body" sz="quarter" idx="10"/>
          </p:nvPr>
        </p:nvSpPr>
        <p:spPr/>
        <p:txBody>
          <a:bodyPr/>
          <a:lstStyle/>
          <a:p>
            <a:r>
              <a:rPr lang="en-GB"/>
              <a:t>Selected examples*</a:t>
            </a:r>
          </a:p>
        </p:txBody>
      </p:sp>
      <p:grpSp>
        <p:nvGrpSpPr>
          <p:cNvPr id="32" name="Group 31"/>
          <p:cNvGrpSpPr/>
          <p:nvPr/>
        </p:nvGrpSpPr>
        <p:grpSpPr>
          <a:xfrm>
            <a:off x="465199" y="2207368"/>
            <a:ext cx="11269284" cy="2537671"/>
            <a:chOff x="465199" y="1620346"/>
            <a:chExt cx="11269284" cy="2537671"/>
          </a:xfrm>
        </p:grpSpPr>
        <p:sp>
          <p:nvSpPr>
            <p:cNvPr id="12" name="TextBox 11"/>
            <p:cNvSpPr txBox="1"/>
            <p:nvPr/>
          </p:nvSpPr>
          <p:spPr>
            <a:xfrm>
              <a:off x="465199" y="1620346"/>
              <a:ext cx="2116532" cy="257369"/>
            </a:xfrm>
            <a:prstGeom prst="rect">
              <a:avLst/>
            </a:prstGeom>
            <a:noFill/>
          </p:spPr>
          <p:txBody>
            <a:bodyPr wrap="none" lIns="36000" tIns="36000" rIns="36000" bIns="36000" rtlCol="0">
              <a:spAutoFit/>
            </a:bodyPr>
            <a:lstStyle/>
            <a:p>
              <a:pPr algn="l"/>
              <a:r>
                <a:rPr lang="en-GB" sz="1200">
                  <a:solidFill>
                    <a:schemeClr val="bg1"/>
                  </a:solidFill>
                </a:rPr>
                <a:t>Condition Based Maintenance</a:t>
              </a:r>
            </a:p>
          </p:txBody>
        </p:sp>
        <p:sp>
          <p:nvSpPr>
            <p:cNvPr id="16" name="TextBox 15"/>
            <p:cNvSpPr txBox="1"/>
            <p:nvPr/>
          </p:nvSpPr>
          <p:spPr>
            <a:xfrm>
              <a:off x="2945094" y="1620346"/>
              <a:ext cx="1709370" cy="257369"/>
            </a:xfrm>
            <a:prstGeom prst="rect">
              <a:avLst/>
            </a:prstGeom>
            <a:noFill/>
          </p:spPr>
          <p:txBody>
            <a:bodyPr wrap="none" lIns="36000" tIns="36000" rIns="36000" bIns="36000" rtlCol="0">
              <a:spAutoFit/>
            </a:bodyPr>
            <a:lstStyle/>
            <a:p>
              <a:pPr algn="l"/>
              <a:r>
                <a:rPr lang="en-GB" sz="1200">
                  <a:solidFill>
                    <a:schemeClr val="bg1"/>
                  </a:solidFill>
                </a:rPr>
                <a:t>Predictive Maintenance</a:t>
              </a:r>
            </a:p>
          </p:txBody>
        </p:sp>
        <p:sp>
          <p:nvSpPr>
            <p:cNvPr id="20" name="TextBox 19"/>
            <p:cNvSpPr txBox="1"/>
            <p:nvPr/>
          </p:nvSpPr>
          <p:spPr>
            <a:xfrm>
              <a:off x="5519621" y="1620346"/>
              <a:ext cx="1109847" cy="257369"/>
            </a:xfrm>
            <a:prstGeom prst="rect">
              <a:avLst/>
            </a:prstGeom>
            <a:noFill/>
          </p:spPr>
          <p:txBody>
            <a:bodyPr wrap="none" lIns="36000" tIns="36000" rIns="36000" bIns="36000" rtlCol="0">
              <a:spAutoFit/>
            </a:bodyPr>
            <a:lstStyle/>
            <a:p>
              <a:pPr algn="l"/>
              <a:r>
                <a:rPr lang="en-GB" sz="1200">
                  <a:solidFill>
                    <a:schemeClr val="bg1"/>
                  </a:solidFill>
                </a:rPr>
                <a:t>Video Analytics</a:t>
              </a:r>
            </a:p>
          </p:txBody>
        </p:sp>
        <p:sp>
          <p:nvSpPr>
            <p:cNvPr id="24" name="TextBox 23"/>
            <p:cNvSpPr txBox="1"/>
            <p:nvPr/>
          </p:nvSpPr>
          <p:spPr>
            <a:xfrm>
              <a:off x="7391401" y="1620346"/>
              <a:ext cx="1913400" cy="257369"/>
            </a:xfrm>
            <a:prstGeom prst="rect">
              <a:avLst/>
            </a:prstGeom>
            <a:noFill/>
          </p:spPr>
          <p:txBody>
            <a:bodyPr wrap="none" lIns="36000" tIns="36000" rIns="36000" bIns="36000" rtlCol="0">
              <a:spAutoFit/>
            </a:bodyPr>
            <a:lstStyle/>
            <a:p>
              <a:pPr algn="l"/>
              <a:r>
                <a:rPr lang="en-GB" sz="1200">
                  <a:solidFill>
                    <a:schemeClr val="bg1"/>
                  </a:solidFill>
                </a:rPr>
                <a:t>360 View of Assets &amp; Work</a:t>
              </a:r>
            </a:p>
          </p:txBody>
        </p:sp>
        <p:sp>
          <p:nvSpPr>
            <p:cNvPr id="28" name="TextBox 27"/>
            <p:cNvSpPr txBox="1"/>
            <p:nvPr/>
          </p:nvSpPr>
          <p:spPr>
            <a:xfrm>
              <a:off x="9674056" y="1620346"/>
              <a:ext cx="2060427" cy="257369"/>
            </a:xfrm>
            <a:prstGeom prst="rect">
              <a:avLst/>
            </a:prstGeom>
            <a:noFill/>
          </p:spPr>
          <p:txBody>
            <a:bodyPr wrap="none" lIns="36000" tIns="36000" rIns="36000" bIns="36000" rtlCol="0">
              <a:spAutoFit/>
            </a:bodyPr>
            <a:lstStyle/>
            <a:p>
              <a:r>
                <a:rPr lang="en-GB" sz="1200">
                  <a:solidFill>
                    <a:schemeClr val="bg1"/>
                  </a:solidFill>
                </a:rPr>
                <a:t>Potential Use of Block Chain </a:t>
              </a:r>
            </a:p>
          </p:txBody>
        </p:sp>
        <p:grpSp>
          <p:nvGrpSpPr>
            <p:cNvPr id="31" name="Group 30"/>
            <p:cNvGrpSpPr/>
            <p:nvPr/>
          </p:nvGrpSpPr>
          <p:grpSpPr>
            <a:xfrm>
              <a:off x="465199" y="1919111"/>
              <a:ext cx="11269284" cy="2238906"/>
              <a:chOff x="465199" y="1919111"/>
              <a:chExt cx="11269284" cy="2238906"/>
            </a:xfrm>
          </p:grpSpPr>
          <p:sp>
            <p:nvSpPr>
              <p:cNvPr id="18" name="Rounded Rectangle 17"/>
              <p:cNvSpPr/>
              <p:nvPr/>
            </p:nvSpPr>
            <p:spPr bwMode="gray">
              <a:xfrm>
                <a:off x="5017827" y="1919111"/>
                <a:ext cx="2116532" cy="2238906"/>
              </a:xfrm>
              <a:prstGeom prst="roundRect">
                <a:avLst/>
              </a:prstGeom>
              <a:solidFill>
                <a:schemeClr val="accent5">
                  <a:lumMod val="10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8" name="Rounded Rectangle 7"/>
              <p:cNvSpPr/>
              <p:nvPr/>
            </p:nvSpPr>
            <p:spPr bwMode="gray">
              <a:xfrm>
                <a:off x="465199" y="1919111"/>
                <a:ext cx="2116532" cy="2238906"/>
              </a:xfrm>
              <a:prstGeom prst="roundRect">
                <a:avLst/>
              </a:prstGeom>
              <a:solidFill>
                <a:schemeClr val="accent5">
                  <a:lumMod val="10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pic>
            <p:nvPicPr>
              <p:cNvPr id="6" name="Picture 5"/>
              <p:cNvPicPr>
                <a:picLocks noChangeAspect="1"/>
              </p:cNvPicPr>
              <p:nvPr/>
            </p:nvPicPr>
            <p:blipFill>
              <a:blip r:embed="rId2"/>
              <a:stretch>
                <a:fillRect/>
              </a:stretch>
            </p:blipFill>
            <p:spPr>
              <a:xfrm>
                <a:off x="745593" y="2053625"/>
                <a:ext cx="1555744" cy="904063"/>
              </a:xfrm>
              <a:prstGeom prst="rect">
                <a:avLst/>
              </a:prstGeom>
            </p:spPr>
            <p:style>
              <a:lnRef idx="1">
                <a:schemeClr val="accent2"/>
              </a:lnRef>
              <a:fillRef idx="2">
                <a:schemeClr val="accent2"/>
              </a:fillRef>
              <a:effectRef idx="1">
                <a:schemeClr val="accent2"/>
              </a:effectRef>
              <a:fontRef idx="minor">
                <a:schemeClr val="dk1"/>
              </a:fontRef>
            </p:style>
          </p:pic>
          <p:sp>
            <p:nvSpPr>
              <p:cNvPr id="7" name="Rectangle 6"/>
              <p:cNvSpPr/>
              <p:nvPr/>
            </p:nvSpPr>
            <p:spPr>
              <a:xfrm>
                <a:off x="624981" y="2957688"/>
                <a:ext cx="1796968" cy="1015663"/>
              </a:xfrm>
              <a:prstGeom prst="rect">
                <a:avLst/>
              </a:prstGeom>
            </p:spPr>
            <p:txBody>
              <a:bodyPr wrap="square">
                <a:spAutoFit/>
              </a:bodyPr>
              <a:lstStyle/>
              <a:p>
                <a:r>
                  <a:rPr lang="en-GB" sz="1200">
                    <a:solidFill>
                      <a:schemeClr val="bg1"/>
                    </a:solidFill>
                  </a:rPr>
                  <a:t>Optimise maintenance using (near) real-time insights about asset condition, risk and criticality</a:t>
                </a:r>
              </a:p>
            </p:txBody>
          </p:sp>
          <p:sp>
            <p:nvSpPr>
              <p:cNvPr id="13" name="Rounded Rectangle 12"/>
              <p:cNvSpPr/>
              <p:nvPr/>
            </p:nvSpPr>
            <p:spPr bwMode="gray">
              <a:xfrm>
                <a:off x="2741513" y="1919111"/>
                <a:ext cx="2116532" cy="2238906"/>
              </a:xfrm>
              <a:prstGeom prst="roundRect">
                <a:avLst/>
              </a:prstGeom>
              <a:solidFill>
                <a:schemeClr val="accent5">
                  <a:lumMod val="10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pic>
            <p:nvPicPr>
              <p:cNvPr id="14" name="Picture 13"/>
              <p:cNvPicPr>
                <a:picLocks noChangeAspect="1"/>
              </p:cNvPicPr>
              <p:nvPr/>
            </p:nvPicPr>
            <p:blipFill>
              <a:blip r:embed="rId2"/>
              <a:stretch>
                <a:fillRect/>
              </a:stretch>
            </p:blipFill>
            <p:spPr>
              <a:xfrm>
                <a:off x="3021907" y="2053625"/>
                <a:ext cx="1555744" cy="904063"/>
              </a:xfrm>
              <a:prstGeom prst="rect">
                <a:avLst/>
              </a:prstGeom>
            </p:spPr>
            <p:style>
              <a:lnRef idx="1">
                <a:schemeClr val="accent2"/>
              </a:lnRef>
              <a:fillRef idx="2">
                <a:schemeClr val="accent2"/>
              </a:fillRef>
              <a:effectRef idx="1">
                <a:schemeClr val="accent2"/>
              </a:effectRef>
              <a:fontRef idx="minor">
                <a:schemeClr val="dk1"/>
              </a:fontRef>
            </p:style>
          </p:pic>
          <p:sp>
            <p:nvSpPr>
              <p:cNvPr id="15" name="Rectangle 14"/>
              <p:cNvSpPr/>
              <p:nvPr/>
            </p:nvSpPr>
            <p:spPr>
              <a:xfrm>
                <a:off x="2945094" y="2957688"/>
                <a:ext cx="1803486" cy="1015663"/>
              </a:xfrm>
              <a:prstGeom prst="rect">
                <a:avLst/>
              </a:prstGeom>
            </p:spPr>
            <p:txBody>
              <a:bodyPr wrap="square">
                <a:spAutoFit/>
              </a:bodyPr>
              <a:lstStyle/>
              <a:p>
                <a:r>
                  <a:rPr lang="en-GB" sz="1200">
                    <a:solidFill>
                      <a:schemeClr val="bg1"/>
                    </a:solidFill>
                  </a:rPr>
                  <a:t>Optimise maintenance regime for underground residential distribution using predictive analytics </a:t>
                </a:r>
              </a:p>
            </p:txBody>
          </p:sp>
          <p:pic>
            <p:nvPicPr>
              <p:cNvPr id="17" name="Picture 16"/>
              <p:cNvPicPr>
                <a:picLocks noChangeAspect="1"/>
              </p:cNvPicPr>
              <p:nvPr/>
            </p:nvPicPr>
            <p:blipFill>
              <a:blip r:embed="rId3"/>
              <a:stretch>
                <a:fillRect/>
              </a:stretch>
            </p:blipFill>
            <p:spPr>
              <a:xfrm>
                <a:off x="5308724" y="2053625"/>
                <a:ext cx="1555744" cy="904064"/>
              </a:xfrm>
              <a:prstGeom prst="rect">
                <a:avLst/>
              </a:prstGeom>
              <a:solidFill>
                <a:schemeClr val="accent2">
                  <a:lumMod val="20000"/>
                  <a:lumOff val="80000"/>
                </a:schemeClr>
              </a:solidFill>
              <a:ln>
                <a:solidFill>
                  <a:schemeClr val="accent2"/>
                </a:solidFill>
              </a:ln>
            </p:spPr>
          </p:pic>
          <p:sp>
            <p:nvSpPr>
              <p:cNvPr id="19" name="Rectangle 18"/>
              <p:cNvSpPr/>
              <p:nvPr/>
            </p:nvSpPr>
            <p:spPr>
              <a:xfrm>
                <a:off x="5221408" y="2957688"/>
                <a:ext cx="1803486" cy="1200329"/>
              </a:xfrm>
              <a:prstGeom prst="rect">
                <a:avLst/>
              </a:prstGeom>
            </p:spPr>
            <p:txBody>
              <a:bodyPr wrap="square">
                <a:spAutoFit/>
              </a:bodyPr>
              <a:lstStyle/>
              <a:p>
                <a:r>
                  <a:rPr lang="en-GB" sz="1200">
                    <a:solidFill>
                      <a:schemeClr val="bg1"/>
                    </a:solidFill>
                  </a:rPr>
                  <a:t>Video analytics to determine asset condition, automated in real-time for power lines and transmission towers</a:t>
                </a:r>
              </a:p>
            </p:txBody>
          </p:sp>
          <p:sp>
            <p:nvSpPr>
              <p:cNvPr id="21" name="Rounded Rectangle 20"/>
              <p:cNvSpPr/>
              <p:nvPr/>
            </p:nvSpPr>
            <p:spPr bwMode="gray">
              <a:xfrm>
                <a:off x="7289835" y="1919111"/>
                <a:ext cx="2116532" cy="2238906"/>
              </a:xfrm>
              <a:prstGeom prst="roundRect">
                <a:avLst/>
              </a:prstGeom>
              <a:solidFill>
                <a:schemeClr val="accent5">
                  <a:lumMod val="10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23" name="Rectangle 22"/>
              <p:cNvSpPr/>
              <p:nvPr/>
            </p:nvSpPr>
            <p:spPr>
              <a:xfrm>
                <a:off x="7493416" y="2957688"/>
                <a:ext cx="1803486" cy="1200329"/>
              </a:xfrm>
              <a:prstGeom prst="rect">
                <a:avLst/>
              </a:prstGeom>
            </p:spPr>
            <p:txBody>
              <a:bodyPr wrap="square">
                <a:spAutoFit/>
              </a:bodyPr>
              <a:lstStyle/>
              <a:p>
                <a:r>
                  <a:rPr lang="en-GB" sz="1200">
                    <a:solidFill>
                      <a:schemeClr val="bg1"/>
                    </a:solidFill>
                  </a:rPr>
                  <a:t>Enable resource optimization for a transmission system operator in asset management and operations</a:t>
                </a:r>
              </a:p>
            </p:txBody>
          </p:sp>
          <p:sp>
            <p:nvSpPr>
              <p:cNvPr id="25" name="Rounded Rectangle 24"/>
              <p:cNvSpPr/>
              <p:nvPr/>
            </p:nvSpPr>
            <p:spPr bwMode="gray">
              <a:xfrm>
                <a:off x="9572490" y="1919111"/>
                <a:ext cx="2116532" cy="2238906"/>
              </a:xfrm>
              <a:prstGeom prst="roundRect">
                <a:avLst/>
              </a:prstGeom>
              <a:solidFill>
                <a:schemeClr val="accent5">
                  <a:lumMod val="10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27" name="Rectangle 26"/>
              <p:cNvSpPr/>
              <p:nvPr/>
            </p:nvSpPr>
            <p:spPr>
              <a:xfrm>
                <a:off x="9776070" y="2957688"/>
                <a:ext cx="1958413" cy="1200329"/>
              </a:xfrm>
              <a:prstGeom prst="rect">
                <a:avLst/>
              </a:prstGeom>
            </p:spPr>
            <p:txBody>
              <a:bodyPr wrap="square">
                <a:spAutoFit/>
              </a:bodyPr>
              <a:lstStyle/>
              <a:p>
                <a:r>
                  <a:rPr lang="en-GB" sz="1200">
                    <a:solidFill>
                      <a:schemeClr val="bg1"/>
                    </a:solidFill>
                  </a:rPr>
                  <a:t>Enable resource optimization for a transmission system operator in asset management and operations</a:t>
                </a:r>
              </a:p>
            </p:txBody>
          </p:sp>
          <p:pic>
            <p:nvPicPr>
              <p:cNvPr id="29" name="Picture 28"/>
              <p:cNvPicPr>
                <a:picLocks noChangeAspect="1"/>
              </p:cNvPicPr>
              <p:nvPr/>
            </p:nvPicPr>
            <p:blipFill>
              <a:blip r:embed="rId4"/>
              <a:stretch>
                <a:fillRect/>
              </a:stretch>
            </p:blipFill>
            <p:spPr>
              <a:xfrm>
                <a:off x="7550253" y="2053625"/>
                <a:ext cx="1595695" cy="904063"/>
              </a:xfrm>
              <a:prstGeom prst="rect">
                <a:avLst/>
              </a:prstGeom>
              <a:solidFill>
                <a:schemeClr val="accent2">
                  <a:lumMod val="20000"/>
                  <a:lumOff val="80000"/>
                </a:schemeClr>
              </a:solidFill>
              <a:ln>
                <a:solidFill>
                  <a:schemeClr val="accent2"/>
                </a:solidFill>
              </a:ln>
            </p:spPr>
          </p:pic>
          <p:pic>
            <p:nvPicPr>
              <p:cNvPr id="30" name="Picture 29"/>
              <p:cNvPicPr>
                <a:picLocks noChangeAspect="1"/>
              </p:cNvPicPr>
              <p:nvPr/>
            </p:nvPicPr>
            <p:blipFill>
              <a:blip r:embed="rId5"/>
              <a:stretch>
                <a:fillRect/>
              </a:stretch>
            </p:blipFill>
            <p:spPr>
              <a:xfrm>
                <a:off x="9825808" y="2053626"/>
                <a:ext cx="1609895" cy="904063"/>
              </a:xfrm>
              <a:prstGeom prst="rect">
                <a:avLst/>
              </a:prstGeom>
              <a:ln>
                <a:solidFill>
                  <a:schemeClr val="accent2"/>
                </a:solidFill>
              </a:ln>
            </p:spPr>
          </p:pic>
        </p:grpSp>
      </p:grpSp>
      <p:sp>
        <p:nvSpPr>
          <p:cNvPr id="33" name="TextBox 32"/>
          <p:cNvSpPr txBox="1"/>
          <p:nvPr/>
        </p:nvSpPr>
        <p:spPr>
          <a:xfrm>
            <a:off x="624258" y="6373912"/>
            <a:ext cx="10935076" cy="153888"/>
          </a:xfrm>
          <a:prstGeom prst="rect">
            <a:avLst/>
          </a:prstGeom>
          <a:noFill/>
        </p:spPr>
        <p:txBody>
          <a:bodyPr vert="horz" wrap="square" lIns="0" tIns="0" rIns="0" bIns="0" rtlCol="0" anchor="b" anchorCtr="0">
            <a:spAutoFit/>
          </a:bodyPr>
          <a:lstStyle/>
          <a:p>
            <a:pPr marL="0" marR="0" lvl="0" indent="0" defTabSz="914400" eaLnBrk="1" fontAlgn="auto" latinLnBrk="0" hangingPunct="1">
              <a:lnSpc>
                <a:spcPct val="100000"/>
              </a:lnSpc>
              <a:spcBef>
                <a:spcPts val="0"/>
              </a:spcBef>
              <a:spcAft>
                <a:spcPts val="0"/>
              </a:spcAft>
              <a:buClrTx/>
              <a:buSzTx/>
              <a:buNone/>
              <a:tabLst>
                <a:tab pos="190500" algn="r"/>
                <a:tab pos="292100" algn="l"/>
              </a:tabLst>
              <a:defRPr/>
            </a:pPr>
            <a:r>
              <a:rPr lang="en-GB" sz="1000">
                <a:solidFill>
                  <a:schemeClr val="bg1"/>
                </a:solidFill>
                <a:latin typeface="Arial" panose="020B0604020202020204" pitchFamily="34" charset="0"/>
              </a:rPr>
              <a:t>* Additional </a:t>
            </a:r>
            <a:r>
              <a:rPr lang="en-GB" sz="1000" err="1">
                <a:solidFill>
                  <a:schemeClr val="bg1"/>
                </a:solidFill>
                <a:latin typeface="Arial" panose="020B0604020202020204" pitchFamily="34" charset="0"/>
              </a:rPr>
              <a:t>catalog</a:t>
            </a:r>
            <a:r>
              <a:rPr lang="en-GB" sz="1000">
                <a:solidFill>
                  <a:schemeClr val="bg1"/>
                </a:solidFill>
                <a:latin typeface="Arial" panose="020B0604020202020204" pitchFamily="34" charset="0"/>
              </a:rPr>
              <a:t> in Appendix</a:t>
            </a:r>
          </a:p>
        </p:txBody>
      </p:sp>
    </p:spTree>
    <p:extLst>
      <p:ext uri="{BB962C8B-B14F-4D97-AF65-F5344CB8AC3E}">
        <p14:creationId xmlns:p14="http://schemas.microsoft.com/office/powerpoint/2010/main" val="149371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accent2"/>
                </a:solidFill>
              </a:rPr>
              <a:t>New Digital </a:t>
            </a:r>
            <a:r>
              <a:rPr lang="en-GB"/>
              <a:t>: Condition Based Maintenance</a:t>
            </a:r>
          </a:p>
        </p:txBody>
      </p:sp>
      <p:sp>
        <p:nvSpPr>
          <p:cNvPr id="3" name="Text Placeholder 2"/>
          <p:cNvSpPr>
            <a:spLocks noGrp="1"/>
          </p:cNvSpPr>
          <p:nvPr>
            <p:ph type="body" sz="quarter" idx="10"/>
          </p:nvPr>
        </p:nvSpPr>
        <p:spPr/>
        <p:txBody>
          <a:bodyPr/>
          <a:lstStyle/>
          <a:p>
            <a:r>
              <a:rPr lang="en-GB"/>
              <a:t>Optimise maintenance using (near) real-time insights about asset condition, risk and criticality</a:t>
            </a:r>
          </a:p>
        </p:txBody>
      </p:sp>
      <p:sp>
        <p:nvSpPr>
          <p:cNvPr id="4" name="TextBox 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sp>
        <p:nvSpPr>
          <p:cNvPr id="30" name="Rounded Rectangle 29"/>
          <p:cNvSpPr/>
          <p:nvPr/>
        </p:nvSpPr>
        <p:spPr bwMode="gray">
          <a:xfrm>
            <a:off x="457919" y="2359345"/>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71450" indent="-171450">
              <a:spcBef>
                <a:spcPts val="0"/>
              </a:spcBef>
              <a:spcAft>
                <a:spcPts val="300"/>
              </a:spcAft>
              <a:buFont typeface="Arial" panose="020B0604020202020204" pitchFamily="34" charset="0"/>
              <a:buChar char="•"/>
            </a:pPr>
            <a:r>
              <a:rPr lang="en-US" sz="1200"/>
              <a:t>Unable to consistently identify critical events to prevent failures across a wide and dispersed fleet of assets</a:t>
            </a:r>
          </a:p>
          <a:p>
            <a:pPr marL="171450" indent="-171450">
              <a:spcBef>
                <a:spcPts val="0"/>
              </a:spcBef>
              <a:spcAft>
                <a:spcPts val="300"/>
              </a:spcAft>
              <a:buFont typeface="Arial" panose="020B0604020202020204" pitchFamily="34" charset="0"/>
              <a:buChar char="•"/>
            </a:pPr>
            <a:r>
              <a:rPr lang="en-US" sz="1200"/>
              <a:t>Policy based inspection schedules, not reflecting asset condition, criticality</a:t>
            </a:r>
          </a:p>
          <a:p>
            <a:pPr marL="171450" indent="-171450">
              <a:spcBef>
                <a:spcPts val="0"/>
              </a:spcBef>
              <a:spcAft>
                <a:spcPts val="300"/>
              </a:spcAft>
              <a:buFont typeface="Arial" panose="020B0604020202020204" pitchFamily="34" charset="0"/>
              <a:buChar char="•"/>
            </a:pPr>
            <a:r>
              <a:rPr lang="en-US" sz="1200"/>
              <a:t>Lack of proper notification, description, and routing of communications related to critical events.</a:t>
            </a:r>
          </a:p>
          <a:p>
            <a:pPr marL="171450" indent="-171450">
              <a:spcBef>
                <a:spcPts val="0"/>
              </a:spcBef>
              <a:spcAft>
                <a:spcPts val="300"/>
              </a:spcAft>
              <a:buFont typeface="Arial" panose="020B0604020202020204" pitchFamily="34" charset="0"/>
              <a:buChar char="•"/>
            </a:pPr>
            <a:r>
              <a:rPr lang="en-US" sz="1200"/>
              <a:t>Inability to monitor right equipment and assets through a CBM solution. </a:t>
            </a:r>
          </a:p>
          <a:p>
            <a:pPr marL="171450" indent="-171450">
              <a:spcBef>
                <a:spcPts val="0"/>
              </a:spcBef>
              <a:spcAft>
                <a:spcPts val="300"/>
              </a:spcAft>
              <a:buFont typeface="Arial" panose="020B0604020202020204" pitchFamily="34" charset="0"/>
              <a:buChar char="•"/>
            </a:pPr>
            <a:endParaRPr lang="en-US" sz="1200"/>
          </a:p>
          <a:p>
            <a:pPr marL="171450" indent="-171450">
              <a:spcBef>
                <a:spcPts val="0"/>
              </a:spcBef>
              <a:spcAft>
                <a:spcPts val="300"/>
              </a:spcAft>
              <a:buFont typeface="Arial" panose="020B0604020202020204" pitchFamily="34" charset="0"/>
              <a:buChar char="•"/>
            </a:pPr>
            <a:endParaRPr lang="en-US" sz="1200"/>
          </a:p>
          <a:p>
            <a:pPr marL="171450" indent="-171450">
              <a:spcBef>
                <a:spcPts val="0"/>
              </a:spcBef>
              <a:spcAft>
                <a:spcPts val="300"/>
              </a:spcAft>
              <a:buFont typeface="Arial" panose="020B0604020202020204" pitchFamily="34" charset="0"/>
              <a:buChar char="•"/>
            </a:pPr>
            <a:endParaRPr kumimoji="0" lang="en-GB" sz="1200" i="0" u="none" strike="noStrike" kern="0" cap="none" spc="0" normalizeH="0" baseline="0" noProof="0" err="1">
              <a:ln>
                <a:noFill/>
              </a:ln>
              <a:effectLst/>
              <a:uLnTx/>
              <a:uFillTx/>
              <a:latin typeface="Arial" pitchFamily="34" charset="0"/>
              <a:cs typeface="Arial" pitchFamily="34" charset="0"/>
            </a:endParaRPr>
          </a:p>
        </p:txBody>
      </p:sp>
      <p:sp>
        <p:nvSpPr>
          <p:cNvPr id="31" name="TextBox 30"/>
          <p:cNvSpPr txBox="1"/>
          <p:nvPr/>
        </p:nvSpPr>
        <p:spPr>
          <a:xfrm>
            <a:off x="457919" y="2101976"/>
            <a:ext cx="1290985" cy="257369"/>
          </a:xfrm>
          <a:prstGeom prst="rect">
            <a:avLst/>
          </a:prstGeom>
          <a:noFill/>
        </p:spPr>
        <p:txBody>
          <a:bodyPr wrap="none" lIns="36000" tIns="36000" rIns="36000" bIns="36000" rtlCol="0">
            <a:spAutoFit/>
          </a:bodyPr>
          <a:lstStyle/>
          <a:p>
            <a:pPr algn="l"/>
            <a:r>
              <a:rPr lang="en-GB" sz="1200">
                <a:solidFill>
                  <a:schemeClr val="bg1"/>
                </a:solidFill>
              </a:rPr>
              <a:t>Business problem</a:t>
            </a:r>
          </a:p>
        </p:txBody>
      </p:sp>
      <p:sp>
        <p:nvSpPr>
          <p:cNvPr id="32" name="Rounded Rectangle 31"/>
          <p:cNvSpPr/>
          <p:nvPr/>
        </p:nvSpPr>
        <p:spPr bwMode="gray">
          <a:xfrm>
            <a:off x="3314008" y="2359345"/>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71450" indent="-171450">
              <a:spcBef>
                <a:spcPts val="0"/>
              </a:spcBef>
              <a:spcAft>
                <a:spcPts val="300"/>
              </a:spcAft>
              <a:buFont typeface="Arial" panose="020B0604020202020204" pitchFamily="34" charset="0"/>
              <a:buChar char="•"/>
            </a:pPr>
            <a:r>
              <a:rPr lang="en-US" sz="1200"/>
              <a:t>Capture critical events in real-time from SCADA and equipment sensors.</a:t>
            </a:r>
          </a:p>
          <a:p>
            <a:pPr marL="171450" indent="-171450">
              <a:spcBef>
                <a:spcPts val="0"/>
              </a:spcBef>
              <a:spcAft>
                <a:spcPts val="300"/>
              </a:spcAft>
              <a:buFont typeface="Arial" panose="020B0604020202020204" pitchFamily="34" charset="0"/>
              <a:buChar char="•"/>
            </a:pPr>
            <a:r>
              <a:rPr lang="en-US" sz="1200"/>
              <a:t>Analytics to determine probability of failure and criticality to rank and prioritize maintenance.</a:t>
            </a:r>
          </a:p>
          <a:p>
            <a:pPr marL="171450" indent="-171450">
              <a:spcBef>
                <a:spcPts val="0"/>
              </a:spcBef>
              <a:spcAft>
                <a:spcPts val="300"/>
              </a:spcAft>
              <a:buFont typeface="Arial" panose="020B0604020202020204" pitchFamily="34" charset="0"/>
              <a:buChar char="•"/>
            </a:pPr>
            <a:r>
              <a:rPr lang="en-US" sz="1200"/>
              <a:t>Make visible critical data from real-time systems and incorporate into maintenance work orders and notifications, allowing operators and work crew to make more informed decisions.</a:t>
            </a:r>
          </a:p>
        </p:txBody>
      </p:sp>
      <p:sp>
        <p:nvSpPr>
          <p:cNvPr id="33" name="TextBox 32"/>
          <p:cNvSpPr txBox="1"/>
          <p:nvPr/>
        </p:nvSpPr>
        <p:spPr>
          <a:xfrm>
            <a:off x="3314008" y="2101976"/>
            <a:ext cx="1494567" cy="257369"/>
          </a:xfrm>
          <a:prstGeom prst="rect">
            <a:avLst/>
          </a:prstGeom>
          <a:noFill/>
        </p:spPr>
        <p:txBody>
          <a:bodyPr wrap="none" lIns="36000" tIns="36000" rIns="36000" bIns="36000" rtlCol="0">
            <a:spAutoFit/>
          </a:bodyPr>
          <a:lstStyle/>
          <a:p>
            <a:pPr algn="l"/>
            <a:r>
              <a:rPr lang="en-GB" sz="1200">
                <a:solidFill>
                  <a:schemeClr val="bg1"/>
                </a:solidFill>
              </a:rPr>
              <a:t>New Digital Enablers</a:t>
            </a:r>
          </a:p>
        </p:txBody>
      </p:sp>
      <p:sp>
        <p:nvSpPr>
          <p:cNvPr id="34" name="Rounded Rectangle 33"/>
          <p:cNvSpPr/>
          <p:nvPr/>
        </p:nvSpPr>
        <p:spPr bwMode="gray">
          <a:xfrm>
            <a:off x="6079785" y="2359345"/>
            <a:ext cx="5932083" cy="3454400"/>
          </a:xfrm>
          <a:prstGeom prst="roundRect">
            <a:avLst>
              <a:gd name="adj" fmla="val 5111"/>
            </a:avLst>
          </a:prstGeom>
          <a:solidFill>
            <a:schemeClr val="tx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35" name="TextBox 34"/>
          <p:cNvSpPr txBox="1"/>
          <p:nvPr/>
        </p:nvSpPr>
        <p:spPr>
          <a:xfrm>
            <a:off x="6079786" y="2101976"/>
            <a:ext cx="1316185" cy="257369"/>
          </a:xfrm>
          <a:prstGeom prst="rect">
            <a:avLst/>
          </a:prstGeom>
          <a:noFill/>
        </p:spPr>
        <p:txBody>
          <a:bodyPr wrap="none" lIns="36000" tIns="36000" rIns="36000" bIns="36000" rtlCol="0">
            <a:spAutoFit/>
          </a:bodyPr>
          <a:lstStyle/>
          <a:p>
            <a:pPr algn="l"/>
            <a:r>
              <a:rPr lang="en-GB" sz="1200">
                <a:solidFill>
                  <a:schemeClr val="bg1"/>
                </a:solidFill>
              </a:rPr>
              <a:t>Solution Approach</a:t>
            </a:r>
          </a:p>
        </p:txBody>
      </p:sp>
      <p:pic>
        <p:nvPicPr>
          <p:cNvPr id="7" name="Picture 6"/>
          <p:cNvPicPr>
            <a:picLocks noChangeAspect="1"/>
          </p:cNvPicPr>
          <p:nvPr/>
        </p:nvPicPr>
        <p:blipFill>
          <a:blip r:embed="rId2"/>
          <a:stretch>
            <a:fillRect/>
          </a:stretch>
        </p:blipFill>
        <p:spPr>
          <a:xfrm>
            <a:off x="6550606" y="2556935"/>
            <a:ext cx="4990441" cy="3059221"/>
          </a:xfrm>
          <a:prstGeom prst="rect">
            <a:avLst/>
          </a:prstGeom>
        </p:spPr>
        <p:style>
          <a:lnRef idx="1">
            <a:schemeClr val="accent2"/>
          </a:lnRef>
          <a:fillRef idx="2">
            <a:schemeClr val="accent2"/>
          </a:fillRef>
          <a:effectRef idx="1">
            <a:schemeClr val="accent2"/>
          </a:effectRef>
          <a:fontRef idx="minor">
            <a:schemeClr val="dk1"/>
          </a:fontRef>
        </p:style>
      </p:pic>
      <p:pic>
        <p:nvPicPr>
          <p:cNvPr id="14" name="Picture 13"/>
          <p:cNvPicPr>
            <a:picLocks noChangeAspect="1"/>
          </p:cNvPicPr>
          <p:nvPr/>
        </p:nvPicPr>
        <p:blipFill>
          <a:blip r:embed="rId3"/>
          <a:stretch>
            <a:fillRect/>
          </a:stretch>
        </p:blipFill>
        <p:spPr>
          <a:xfrm>
            <a:off x="11228170" y="445274"/>
            <a:ext cx="766943" cy="671686"/>
          </a:xfrm>
          <a:prstGeom prst="rect">
            <a:avLst/>
          </a:prstGeom>
        </p:spPr>
      </p:pic>
    </p:spTree>
    <p:extLst>
      <p:ext uri="{BB962C8B-B14F-4D97-AF65-F5344CB8AC3E}">
        <p14:creationId xmlns:p14="http://schemas.microsoft.com/office/powerpoint/2010/main" val="232775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accent2"/>
                </a:solidFill>
              </a:rPr>
              <a:t>New Digital </a:t>
            </a:r>
            <a:r>
              <a:rPr lang="en-GB"/>
              <a:t>: Predictive Maintenance</a:t>
            </a:r>
          </a:p>
        </p:txBody>
      </p:sp>
      <p:sp>
        <p:nvSpPr>
          <p:cNvPr id="3" name="Text Placeholder 2"/>
          <p:cNvSpPr>
            <a:spLocks noGrp="1"/>
          </p:cNvSpPr>
          <p:nvPr>
            <p:ph type="body" sz="quarter" idx="10"/>
          </p:nvPr>
        </p:nvSpPr>
        <p:spPr/>
        <p:txBody>
          <a:bodyPr/>
          <a:lstStyle/>
          <a:p>
            <a:r>
              <a:rPr lang="en-GB"/>
              <a:t>Optimise maintenance regime for underground residential distribution using predictive analytics </a:t>
            </a:r>
          </a:p>
        </p:txBody>
      </p:sp>
      <p:sp>
        <p:nvSpPr>
          <p:cNvPr id="4" name="TextBox 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pic>
        <p:nvPicPr>
          <p:cNvPr id="6" name="Picture 5"/>
          <p:cNvPicPr>
            <a:picLocks noChangeAspect="1"/>
          </p:cNvPicPr>
          <p:nvPr/>
        </p:nvPicPr>
        <p:blipFill>
          <a:blip r:embed="rId2"/>
          <a:stretch>
            <a:fillRect/>
          </a:stretch>
        </p:blipFill>
        <p:spPr>
          <a:xfrm>
            <a:off x="11228170" y="445274"/>
            <a:ext cx="766943" cy="670618"/>
          </a:xfrm>
          <a:prstGeom prst="rect">
            <a:avLst/>
          </a:prstGeom>
        </p:spPr>
      </p:pic>
      <p:sp>
        <p:nvSpPr>
          <p:cNvPr id="30" name="Rounded Rectangle 29"/>
          <p:cNvSpPr/>
          <p:nvPr/>
        </p:nvSpPr>
        <p:spPr bwMode="gray">
          <a:xfrm>
            <a:off x="425463" y="2316498"/>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82880" indent="-182880">
              <a:spcAft>
                <a:spcPts val="500"/>
              </a:spcAft>
              <a:buFont typeface="Arial" panose="020B0604020202020204" pitchFamily="34" charset="0"/>
              <a:buChar char="•"/>
            </a:pPr>
            <a:r>
              <a:rPr lang="en-US" sz="1200"/>
              <a:t>Limited feasibility to inspect the condition of Underground Residential Distribution (URD) system of cables and related pad-mount transformers.</a:t>
            </a:r>
          </a:p>
          <a:p>
            <a:pPr marL="182880" indent="-182880">
              <a:spcAft>
                <a:spcPts val="500"/>
              </a:spcAft>
              <a:buFont typeface="Arial" panose="020B0604020202020204" pitchFamily="34" charset="0"/>
              <a:buChar char="•"/>
            </a:pPr>
            <a:r>
              <a:rPr lang="en-US" sz="1200"/>
              <a:t>Capital expenses for replacement costs of URD cables is high with potential to optimize periodic maintenance inspections, testing and repair.</a:t>
            </a:r>
          </a:p>
          <a:p>
            <a:pPr marL="182880" indent="-182880">
              <a:spcAft>
                <a:spcPts val="500"/>
              </a:spcAft>
              <a:buFont typeface="Arial" panose="020B0604020202020204" pitchFamily="34" charset="0"/>
              <a:buChar char="•"/>
            </a:pPr>
            <a:r>
              <a:rPr lang="en-US" sz="1200"/>
              <a:t>Factors impacting URD condition and effective age not fully accounted for in maintenance regime.</a:t>
            </a:r>
          </a:p>
          <a:p>
            <a:pPr marL="171450" indent="-171450">
              <a:spcBef>
                <a:spcPts val="0"/>
              </a:spcBef>
              <a:spcAft>
                <a:spcPts val="300"/>
              </a:spcAft>
              <a:buFont typeface="Arial" panose="020B0604020202020204" pitchFamily="34" charset="0"/>
              <a:buChar char="•"/>
            </a:pPr>
            <a:endParaRPr lang="en-US" sz="1200"/>
          </a:p>
          <a:p>
            <a:pPr marL="171450" indent="-171450">
              <a:spcBef>
                <a:spcPts val="0"/>
              </a:spcBef>
              <a:spcAft>
                <a:spcPts val="300"/>
              </a:spcAft>
              <a:buFont typeface="Arial" panose="020B0604020202020204" pitchFamily="34" charset="0"/>
              <a:buChar char="•"/>
            </a:pPr>
            <a:endParaRPr kumimoji="0" lang="en-GB" sz="1200" i="0" u="none" strike="noStrike" kern="0" cap="none" spc="0" normalizeH="0" baseline="0" noProof="0" err="1">
              <a:ln>
                <a:noFill/>
              </a:ln>
              <a:effectLst/>
              <a:uLnTx/>
              <a:uFillTx/>
              <a:latin typeface="Arial" pitchFamily="34" charset="0"/>
              <a:cs typeface="Arial" pitchFamily="34" charset="0"/>
            </a:endParaRPr>
          </a:p>
        </p:txBody>
      </p:sp>
      <p:sp>
        <p:nvSpPr>
          <p:cNvPr id="31" name="TextBox 30"/>
          <p:cNvSpPr txBox="1"/>
          <p:nvPr/>
        </p:nvSpPr>
        <p:spPr>
          <a:xfrm>
            <a:off x="425463" y="2059129"/>
            <a:ext cx="1290985" cy="257369"/>
          </a:xfrm>
          <a:prstGeom prst="rect">
            <a:avLst/>
          </a:prstGeom>
          <a:noFill/>
        </p:spPr>
        <p:txBody>
          <a:bodyPr wrap="none" lIns="36000" tIns="36000" rIns="36000" bIns="36000" rtlCol="0">
            <a:spAutoFit/>
          </a:bodyPr>
          <a:lstStyle/>
          <a:p>
            <a:pPr algn="l"/>
            <a:r>
              <a:rPr lang="en-GB" sz="1200">
                <a:solidFill>
                  <a:schemeClr val="bg1"/>
                </a:solidFill>
              </a:rPr>
              <a:t>Business problem</a:t>
            </a:r>
          </a:p>
        </p:txBody>
      </p:sp>
      <p:sp>
        <p:nvSpPr>
          <p:cNvPr id="32" name="Rounded Rectangle 31"/>
          <p:cNvSpPr/>
          <p:nvPr/>
        </p:nvSpPr>
        <p:spPr bwMode="gray">
          <a:xfrm>
            <a:off x="3281552" y="2316498"/>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82880" indent="-182880">
              <a:spcAft>
                <a:spcPts val="500"/>
              </a:spcAft>
              <a:buFont typeface="Arial" panose="020B0604020202020204" pitchFamily="34" charset="0"/>
              <a:buChar char="•"/>
            </a:pPr>
            <a:r>
              <a:rPr lang="en-US" sz="1200"/>
              <a:t>Advanced analytics to develop survivability models and effective aging algorithms based on all available data sources.</a:t>
            </a:r>
          </a:p>
          <a:p>
            <a:pPr marL="182880" indent="-182880">
              <a:spcAft>
                <a:spcPts val="500"/>
              </a:spcAft>
              <a:buFont typeface="Arial" panose="020B0604020202020204" pitchFamily="34" charset="0"/>
              <a:buChar char="•"/>
            </a:pPr>
            <a:r>
              <a:rPr lang="en-US" sz="1200"/>
              <a:t>Geo-spatial representation of risk scoring outputs for URD circuits, making insights available to the planner and maintenance crew.</a:t>
            </a:r>
          </a:p>
          <a:p>
            <a:pPr marL="182880" indent="-182880">
              <a:spcAft>
                <a:spcPts val="500"/>
              </a:spcAft>
              <a:buFont typeface="Arial" panose="020B0604020202020204" pitchFamily="34" charset="0"/>
              <a:buChar char="•"/>
            </a:pPr>
            <a:r>
              <a:rPr lang="en-US" sz="1200"/>
              <a:t>SAP HANA based solution to calculate risk scoring using multiple asset data sources.</a:t>
            </a:r>
          </a:p>
          <a:p>
            <a:pPr marL="182880" indent="-182880">
              <a:spcAft>
                <a:spcPts val="500"/>
              </a:spcAft>
              <a:buFont typeface="Arial" panose="020B0604020202020204" pitchFamily="34" charset="0"/>
              <a:buChar char="•"/>
            </a:pPr>
            <a:r>
              <a:rPr lang="en-US" sz="1200"/>
              <a:t>Automated work order creation in SAP to optimize scheduling.</a:t>
            </a:r>
          </a:p>
        </p:txBody>
      </p:sp>
      <p:sp>
        <p:nvSpPr>
          <p:cNvPr id="33" name="TextBox 32"/>
          <p:cNvSpPr txBox="1"/>
          <p:nvPr/>
        </p:nvSpPr>
        <p:spPr>
          <a:xfrm>
            <a:off x="3281552" y="2059129"/>
            <a:ext cx="1494567" cy="257369"/>
          </a:xfrm>
          <a:prstGeom prst="rect">
            <a:avLst/>
          </a:prstGeom>
          <a:noFill/>
        </p:spPr>
        <p:txBody>
          <a:bodyPr wrap="none" lIns="36000" tIns="36000" rIns="36000" bIns="36000" rtlCol="0">
            <a:spAutoFit/>
          </a:bodyPr>
          <a:lstStyle/>
          <a:p>
            <a:pPr algn="l"/>
            <a:r>
              <a:rPr lang="en-GB" sz="1200">
                <a:solidFill>
                  <a:schemeClr val="bg1"/>
                </a:solidFill>
              </a:rPr>
              <a:t>New Digital Enablers</a:t>
            </a:r>
          </a:p>
        </p:txBody>
      </p:sp>
      <p:sp>
        <p:nvSpPr>
          <p:cNvPr id="34" name="Rounded Rectangle 33"/>
          <p:cNvSpPr/>
          <p:nvPr/>
        </p:nvSpPr>
        <p:spPr bwMode="gray">
          <a:xfrm>
            <a:off x="6047329" y="2316498"/>
            <a:ext cx="5932083" cy="3454400"/>
          </a:xfrm>
          <a:prstGeom prst="roundRect">
            <a:avLst>
              <a:gd name="adj" fmla="val 5111"/>
            </a:avLst>
          </a:prstGeom>
          <a:solidFill>
            <a:schemeClr val="tx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35" name="TextBox 34"/>
          <p:cNvSpPr txBox="1"/>
          <p:nvPr/>
        </p:nvSpPr>
        <p:spPr>
          <a:xfrm>
            <a:off x="6047330" y="2059129"/>
            <a:ext cx="1316185" cy="257369"/>
          </a:xfrm>
          <a:prstGeom prst="rect">
            <a:avLst/>
          </a:prstGeom>
          <a:noFill/>
        </p:spPr>
        <p:txBody>
          <a:bodyPr wrap="none" lIns="36000" tIns="36000" rIns="36000" bIns="36000" rtlCol="0">
            <a:spAutoFit/>
          </a:bodyPr>
          <a:lstStyle/>
          <a:p>
            <a:pPr algn="l"/>
            <a:r>
              <a:rPr lang="en-GB" sz="1200">
                <a:solidFill>
                  <a:schemeClr val="bg1"/>
                </a:solidFill>
              </a:rPr>
              <a:t>Solution Approach</a:t>
            </a:r>
          </a:p>
        </p:txBody>
      </p:sp>
      <p:sp>
        <p:nvSpPr>
          <p:cNvPr id="5" name="Rectangle 4"/>
          <p:cNvSpPr/>
          <p:nvPr/>
        </p:nvSpPr>
        <p:spPr>
          <a:xfrm>
            <a:off x="6047331" y="2365975"/>
            <a:ext cx="5820090" cy="646331"/>
          </a:xfrm>
          <a:prstGeom prst="rect">
            <a:avLst/>
          </a:prstGeom>
        </p:spPr>
        <p:txBody>
          <a:bodyPr wrap="square">
            <a:spAutoFit/>
          </a:bodyPr>
          <a:lstStyle/>
          <a:p>
            <a:r>
              <a:rPr lang="en-GB" sz="1200">
                <a:solidFill>
                  <a:schemeClr val="accent2"/>
                </a:solidFill>
              </a:rPr>
              <a:t>Geographical analysis of the asset health and risk, based on load, outage and work orders for assets to optimize maintenance planning, increase reliability and properly prepare crews</a:t>
            </a:r>
          </a:p>
        </p:txBody>
      </p:sp>
      <p:pic>
        <p:nvPicPr>
          <p:cNvPr id="9" name="Picture 8"/>
          <p:cNvPicPr>
            <a:picLocks noChangeAspect="1"/>
          </p:cNvPicPr>
          <p:nvPr/>
        </p:nvPicPr>
        <p:blipFill>
          <a:blip r:embed="rId3"/>
          <a:stretch>
            <a:fillRect/>
          </a:stretch>
        </p:blipFill>
        <p:spPr>
          <a:xfrm>
            <a:off x="6851208" y="3012306"/>
            <a:ext cx="4324324" cy="2672672"/>
          </a:xfrm>
          <a:prstGeom prst="rect">
            <a:avLst/>
          </a:prstGeom>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345895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accent2"/>
                </a:solidFill>
              </a:rPr>
              <a:t>New Digital </a:t>
            </a:r>
            <a:r>
              <a:rPr lang="en-GB" dirty="0"/>
              <a:t>: Digital Asset Management (Substation)</a:t>
            </a:r>
          </a:p>
        </p:txBody>
      </p:sp>
      <p:sp>
        <p:nvSpPr>
          <p:cNvPr id="3" name="Text Placeholder 2"/>
          <p:cNvSpPr>
            <a:spLocks noGrp="1"/>
          </p:cNvSpPr>
          <p:nvPr>
            <p:ph type="body" sz="quarter" idx="10"/>
          </p:nvPr>
        </p:nvSpPr>
        <p:spPr/>
        <p:txBody>
          <a:bodyPr/>
          <a:lstStyle/>
          <a:p>
            <a:r>
              <a:rPr lang="en-GB"/>
              <a:t>Optimise asset management activities for T&amp;D assets utilising predictive analytics to determine probability and consequences of failure.</a:t>
            </a:r>
          </a:p>
        </p:txBody>
      </p:sp>
      <p:sp>
        <p:nvSpPr>
          <p:cNvPr id="4" name="TextBox 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pic>
        <p:nvPicPr>
          <p:cNvPr id="6" name="Picture 5"/>
          <p:cNvPicPr>
            <a:picLocks noChangeAspect="1"/>
          </p:cNvPicPr>
          <p:nvPr/>
        </p:nvPicPr>
        <p:blipFill>
          <a:blip r:embed="rId2"/>
          <a:stretch>
            <a:fillRect/>
          </a:stretch>
        </p:blipFill>
        <p:spPr>
          <a:xfrm>
            <a:off x="11228170" y="445274"/>
            <a:ext cx="766943" cy="670618"/>
          </a:xfrm>
          <a:prstGeom prst="rect">
            <a:avLst/>
          </a:prstGeom>
        </p:spPr>
      </p:pic>
      <p:sp>
        <p:nvSpPr>
          <p:cNvPr id="30" name="Rounded Rectangle 29"/>
          <p:cNvSpPr/>
          <p:nvPr/>
        </p:nvSpPr>
        <p:spPr bwMode="gray">
          <a:xfrm>
            <a:off x="425463" y="2316498"/>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82880" indent="-182880">
              <a:spcAft>
                <a:spcPts val="500"/>
              </a:spcAft>
              <a:buFont typeface="Arial" panose="020B0604020202020204" pitchFamily="34" charset="0"/>
              <a:buChar char="•"/>
            </a:pPr>
            <a:r>
              <a:rPr lang="en-GB" sz="1200"/>
              <a:t>Time based maintenance policies inefficient leading to over / under maintained of assets through their lifecycle</a:t>
            </a:r>
          </a:p>
          <a:p>
            <a:pPr marL="182880" indent="-182880">
              <a:spcAft>
                <a:spcPts val="500"/>
              </a:spcAft>
              <a:buFont typeface="Arial" panose="020B0604020202020204" pitchFamily="34" charset="0"/>
              <a:buChar char="•"/>
            </a:pPr>
            <a:r>
              <a:rPr lang="en-GB" sz="1200"/>
              <a:t>Inconsistent asset planning approach &amp; lack of visibility in planning leads to short term reactive planning cycles</a:t>
            </a:r>
          </a:p>
          <a:p>
            <a:pPr marL="182880" indent="-182880">
              <a:spcAft>
                <a:spcPts val="500"/>
              </a:spcAft>
              <a:buFont typeface="Arial" panose="020B0604020202020204" pitchFamily="34" charset="0"/>
              <a:buChar char="•"/>
            </a:pPr>
            <a:r>
              <a:rPr lang="en-GB" sz="1200"/>
              <a:t>Increased network risk as regulatory pressure to reduce O&amp;M budgets</a:t>
            </a:r>
          </a:p>
          <a:p>
            <a:pPr marL="171450" indent="-171450">
              <a:spcBef>
                <a:spcPts val="0"/>
              </a:spcBef>
              <a:spcAft>
                <a:spcPts val="300"/>
              </a:spcAft>
              <a:buFont typeface="Arial" panose="020B0604020202020204" pitchFamily="34" charset="0"/>
              <a:buChar char="•"/>
            </a:pPr>
            <a:endParaRPr lang="en-US" sz="1200"/>
          </a:p>
          <a:p>
            <a:pPr marL="171450" indent="-171450">
              <a:spcBef>
                <a:spcPts val="0"/>
              </a:spcBef>
              <a:spcAft>
                <a:spcPts val="300"/>
              </a:spcAft>
              <a:buFont typeface="Arial" panose="020B0604020202020204" pitchFamily="34" charset="0"/>
              <a:buChar char="•"/>
            </a:pPr>
            <a:endParaRPr kumimoji="0" lang="en-GB" sz="1200" i="0" u="none" strike="noStrike" kern="0" cap="none" spc="0" normalizeH="0" baseline="0" noProof="0" err="1">
              <a:ln>
                <a:noFill/>
              </a:ln>
              <a:effectLst/>
              <a:uLnTx/>
              <a:uFillTx/>
              <a:latin typeface="Arial" pitchFamily="34" charset="0"/>
              <a:cs typeface="Arial" pitchFamily="34" charset="0"/>
            </a:endParaRPr>
          </a:p>
        </p:txBody>
      </p:sp>
      <p:sp>
        <p:nvSpPr>
          <p:cNvPr id="31" name="TextBox 30"/>
          <p:cNvSpPr txBox="1"/>
          <p:nvPr/>
        </p:nvSpPr>
        <p:spPr>
          <a:xfrm>
            <a:off x="425463" y="2059129"/>
            <a:ext cx="1290985" cy="257369"/>
          </a:xfrm>
          <a:prstGeom prst="rect">
            <a:avLst/>
          </a:prstGeom>
          <a:noFill/>
        </p:spPr>
        <p:txBody>
          <a:bodyPr wrap="none" lIns="36000" tIns="36000" rIns="36000" bIns="36000" rtlCol="0">
            <a:spAutoFit/>
          </a:bodyPr>
          <a:lstStyle/>
          <a:p>
            <a:pPr algn="l"/>
            <a:r>
              <a:rPr lang="en-GB" sz="1200">
                <a:solidFill>
                  <a:schemeClr val="bg1"/>
                </a:solidFill>
              </a:rPr>
              <a:t>Business problem</a:t>
            </a:r>
          </a:p>
        </p:txBody>
      </p:sp>
      <p:sp>
        <p:nvSpPr>
          <p:cNvPr id="32" name="Rounded Rectangle 31"/>
          <p:cNvSpPr/>
          <p:nvPr/>
        </p:nvSpPr>
        <p:spPr bwMode="gray">
          <a:xfrm>
            <a:off x="3281552" y="2316498"/>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82880" indent="-182880">
              <a:spcAft>
                <a:spcPts val="500"/>
              </a:spcAft>
              <a:buFont typeface="Arial" panose="020B0604020202020204" pitchFamily="34" charset="0"/>
              <a:buChar char="•"/>
            </a:pPr>
            <a:r>
              <a:rPr lang="en-GB" sz="1200"/>
              <a:t>Creation of a data lake to bring together asset, maintenance, outage, time series and risk data in a single source</a:t>
            </a:r>
          </a:p>
          <a:p>
            <a:pPr marL="182880" indent="-182880">
              <a:spcAft>
                <a:spcPts val="500"/>
              </a:spcAft>
              <a:buFont typeface="Arial" panose="020B0604020202020204" pitchFamily="34" charset="0"/>
              <a:buChar char="•"/>
            </a:pPr>
            <a:r>
              <a:rPr lang="en-GB" sz="1200"/>
              <a:t>Advanced analytical models created to determine likelihood &amp; consequences of failure measured consistently </a:t>
            </a:r>
          </a:p>
          <a:p>
            <a:pPr marL="182880" indent="-182880">
              <a:spcAft>
                <a:spcPts val="500"/>
              </a:spcAft>
              <a:buFont typeface="Arial" panose="020B0604020202020204" pitchFamily="34" charset="0"/>
              <a:buChar char="•"/>
            </a:pPr>
            <a:r>
              <a:rPr lang="en-GB" sz="1200"/>
              <a:t>Intuitive UI bringing together all enabling geospatial &amp; whole network views of the risk on assets</a:t>
            </a:r>
          </a:p>
          <a:p>
            <a:pPr marL="182880" indent="-182880">
              <a:spcAft>
                <a:spcPts val="500"/>
              </a:spcAft>
              <a:buFont typeface="Arial" panose="020B0604020202020204" pitchFamily="34" charset="0"/>
              <a:buChar char="•"/>
            </a:pPr>
            <a:r>
              <a:rPr lang="en-GB" sz="1200"/>
              <a:t>Next step recommendations and work order integration from single source</a:t>
            </a:r>
            <a:endParaRPr lang="en-US" sz="1200"/>
          </a:p>
        </p:txBody>
      </p:sp>
      <p:sp>
        <p:nvSpPr>
          <p:cNvPr id="33" name="TextBox 32"/>
          <p:cNvSpPr txBox="1"/>
          <p:nvPr/>
        </p:nvSpPr>
        <p:spPr>
          <a:xfrm>
            <a:off x="3281552" y="2059129"/>
            <a:ext cx="1494567" cy="257369"/>
          </a:xfrm>
          <a:prstGeom prst="rect">
            <a:avLst/>
          </a:prstGeom>
          <a:noFill/>
        </p:spPr>
        <p:txBody>
          <a:bodyPr wrap="none" lIns="36000" tIns="36000" rIns="36000" bIns="36000" rtlCol="0">
            <a:spAutoFit/>
          </a:bodyPr>
          <a:lstStyle/>
          <a:p>
            <a:pPr algn="l"/>
            <a:r>
              <a:rPr lang="en-GB" sz="1200">
                <a:solidFill>
                  <a:schemeClr val="bg1"/>
                </a:solidFill>
              </a:rPr>
              <a:t>New Digital Enablers</a:t>
            </a:r>
          </a:p>
        </p:txBody>
      </p:sp>
      <p:sp>
        <p:nvSpPr>
          <p:cNvPr id="34" name="Rounded Rectangle 33"/>
          <p:cNvSpPr/>
          <p:nvPr/>
        </p:nvSpPr>
        <p:spPr bwMode="gray">
          <a:xfrm>
            <a:off x="6047329" y="2316498"/>
            <a:ext cx="5932083" cy="3454400"/>
          </a:xfrm>
          <a:prstGeom prst="roundRect">
            <a:avLst>
              <a:gd name="adj" fmla="val 5111"/>
            </a:avLst>
          </a:prstGeom>
          <a:solidFill>
            <a:schemeClr val="tx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35" name="TextBox 34"/>
          <p:cNvSpPr txBox="1"/>
          <p:nvPr/>
        </p:nvSpPr>
        <p:spPr>
          <a:xfrm>
            <a:off x="6047330" y="2059129"/>
            <a:ext cx="1316185" cy="257369"/>
          </a:xfrm>
          <a:prstGeom prst="rect">
            <a:avLst/>
          </a:prstGeom>
          <a:noFill/>
        </p:spPr>
        <p:txBody>
          <a:bodyPr wrap="none" lIns="36000" tIns="36000" rIns="36000" bIns="36000" rtlCol="0">
            <a:spAutoFit/>
          </a:bodyPr>
          <a:lstStyle/>
          <a:p>
            <a:pPr algn="l"/>
            <a:r>
              <a:rPr lang="en-GB" sz="1200">
                <a:solidFill>
                  <a:schemeClr val="bg1"/>
                </a:solidFill>
              </a:rPr>
              <a:t>Solution Approach</a:t>
            </a:r>
          </a:p>
        </p:txBody>
      </p:sp>
      <p:sp>
        <p:nvSpPr>
          <p:cNvPr id="5" name="Rectangle 4"/>
          <p:cNvSpPr/>
          <p:nvPr/>
        </p:nvSpPr>
        <p:spPr>
          <a:xfrm>
            <a:off x="6047331" y="2365975"/>
            <a:ext cx="5820090" cy="646331"/>
          </a:xfrm>
          <a:prstGeom prst="rect">
            <a:avLst/>
          </a:prstGeom>
        </p:spPr>
        <p:txBody>
          <a:bodyPr wrap="square">
            <a:spAutoFit/>
          </a:bodyPr>
          <a:lstStyle/>
          <a:p>
            <a:r>
              <a:rPr lang="en-GB" sz="1200">
                <a:solidFill>
                  <a:schemeClr val="accent2"/>
                </a:solidFill>
              </a:rPr>
              <a:t>Geographical analysis of the asset health and risk, based on load, outage and work orders for assets to optimize maintenance planning, increase reliability and properly prepare crews</a:t>
            </a:r>
          </a:p>
        </p:txBody>
      </p:sp>
      <p:pic>
        <p:nvPicPr>
          <p:cNvPr id="18" name="Acc_DigitalBLACK"/>
          <p:cNvPicPr>
            <a:picLocks noChangeAspect="1"/>
          </p:cNvPicPr>
          <p:nvPr/>
        </p:nvPicPr>
        <p:blipFill>
          <a:blip r:embed="rId3"/>
          <a:stretch>
            <a:fillRect/>
          </a:stretch>
        </p:blipFill>
        <p:spPr>
          <a:xfrm>
            <a:off x="230555" y="131783"/>
            <a:ext cx="1172452" cy="227125"/>
          </a:xfrm>
          <a:prstGeom prst="rect">
            <a:avLst/>
          </a:prstGeom>
        </p:spPr>
      </p:pic>
      <p:pic>
        <p:nvPicPr>
          <p:cNvPr id="9" name="Picture 8">
            <a:extLst>
              <a:ext uri="{FF2B5EF4-FFF2-40B4-BE49-F238E27FC236}">
                <a16:creationId xmlns:a16="http://schemas.microsoft.com/office/drawing/2014/main" id="{B4FFC5B2-10CA-437F-9CB2-A39A948A22F4}"/>
              </a:ext>
            </a:extLst>
          </p:cNvPr>
          <p:cNvPicPr>
            <a:picLocks noChangeAspect="1"/>
          </p:cNvPicPr>
          <p:nvPr/>
        </p:nvPicPr>
        <p:blipFill>
          <a:blip r:embed="rId4"/>
          <a:stretch>
            <a:fillRect/>
          </a:stretch>
        </p:blipFill>
        <p:spPr>
          <a:xfrm>
            <a:off x="6173650" y="2997769"/>
            <a:ext cx="2540000" cy="646331"/>
          </a:xfrm>
          <a:prstGeom prst="rect">
            <a:avLst/>
          </a:prstGeom>
        </p:spPr>
      </p:pic>
      <p:pic>
        <p:nvPicPr>
          <p:cNvPr id="13" name="Picture 12">
            <a:extLst>
              <a:ext uri="{FF2B5EF4-FFF2-40B4-BE49-F238E27FC236}">
                <a16:creationId xmlns:a16="http://schemas.microsoft.com/office/drawing/2014/main" id="{F3675DB5-2500-4700-B028-66F861792508}"/>
              </a:ext>
            </a:extLst>
          </p:cNvPr>
          <p:cNvPicPr>
            <a:picLocks noChangeAspect="1"/>
          </p:cNvPicPr>
          <p:nvPr/>
        </p:nvPicPr>
        <p:blipFill>
          <a:blip r:embed="rId5"/>
          <a:stretch>
            <a:fillRect/>
          </a:stretch>
        </p:blipFill>
        <p:spPr>
          <a:xfrm>
            <a:off x="6173650" y="3691465"/>
            <a:ext cx="2540000" cy="1016018"/>
          </a:xfrm>
          <a:prstGeom prst="rect">
            <a:avLst/>
          </a:prstGeom>
        </p:spPr>
      </p:pic>
      <p:pic>
        <p:nvPicPr>
          <p:cNvPr id="14" name="Picture 13">
            <a:extLst>
              <a:ext uri="{FF2B5EF4-FFF2-40B4-BE49-F238E27FC236}">
                <a16:creationId xmlns:a16="http://schemas.microsoft.com/office/drawing/2014/main" id="{5762BA3A-AF32-4CB9-B3BD-BEB419C942DA}"/>
              </a:ext>
            </a:extLst>
          </p:cNvPr>
          <p:cNvPicPr>
            <a:picLocks noChangeAspect="1"/>
          </p:cNvPicPr>
          <p:nvPr/>
        </p:nvPicPr>
        <p:blipFill>
          <a:blip r:embed="rId6"/>
          <a:stretch>
            <a:fillRect/>
          </a:stretch>
        </p:blipFill>
        <p:spPr>
          <a:xfrm>
            <a:off x="6252474" y="4767569"/>
            <a:ext cx="2461176" cy="943242"/>
          </a:xfrm>
          <a:prstGeom prst="rect">
            <a:avLst/>
          </a:prstGeom>
        </p:spPr>
      </p:pic>
      <p:pic>
        <p:nvPicPr>
          <p:cNvPr id="15" name="Picture 14">
            <a:extLst>
              <a:ext uri="{FF2B5EF4-FFF2-40B4-BE49-F238E27FC236}">
                <a16:creationId xmlns:a16="http://schemas.microsoft.com/office/drawing/2014/main" id="{FAB7A98C-2E63-48E4-B516-657AA327A358}"/>
              </a:ext>
            </a:extLst>
          </p:cNvPr>
          <p:cNvPicPr>
            <a:picLocks noChangeAspect="1"/>
          </p:cNvPicPr>
          <p:nvPr/>
        </p:nvPicPr>
        <p:blipFill>
          <a:blip r:embed="rId7"/>
          <a:stretch>
            <a:fillRect/>
          </a:stretch>
        </p:blipFill>
        <p:spPr>
          <a:xfrm>
            <a:off x="8832069" y="2986100"/>
            <a:ext cx="2927136" cy="1226812"/>
          </a:xfrm>
          <a:prstGeom prst="rect">
            <a:avLst/>
          </a:prstGeom>
        </p:spPr>
      </p:pic>
      <p:pic>
        <p:nvPicPr>
          <p:cNvPr id="16" name="Picture 15">
            <a:extLst>
              <a:ext uri="{FF2B5EF4-FFF2-40B4-BE49-F238E27FC236}">
                <a16:creationId xmlns:a16="http://schemas.microsoft.com/office/drawing/2014/main" id="{440FF250-EF14-4A88-BB76-73514CB991A1}"/>
              </a:ext>
            </a:extLst>
          </p:cNvPr>
          <p:cNvPicPr>
            <a:picLocks noChangeAspect="1"/>
          </p:cNvPicPr>
          <p:nvPr/>
        </p:nvPicPr>
        <p:blipFill>
          <a:blip r:embed="rId8"/>
          <a:stretch>
            <a:fillRect/>
          </a:stretch>
        </p:blipFill>
        <p:spPr>
          <a:xfrm>
            <a:off x="8875784" y="4362437"/>
            <a:ext cx="2941494" cy="1258936"/>
          </a:xfrm>
          <a:prstGeom prst="rect">
            <a:avLst/>
          </a:prstGeom>
        </p:spPr>
      </p:pic>
    </p:spTree>
    <p:extLst>
      <p:ext uri="{BB962C8B-B14F-4D97-AF65-F5344CB8AC3E}">
        <p14:creationId xmlns:p14="http://schemas.microsoft.com/office/powerpoint/2010/main" val="407854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accent2"/>
                </a:solidFill>
              </a:rPr>
              <a:t>New Digital </a:t>
            </a:r>
            <a:r>
              <a:rPr lang="en-GB"/>
              <a:t>: Digital Asset Management (Distribution)</a:t>
            </a:r>
          </a:p>
        </p:txBody>
      </p:sp>
      <p:sp>
        <p:nvSpPr>
          <p:cNvPr id="3" name="Text Placeholder 2"/>
          <p:cNvSpPr>
            <a:spLocks noGrp="1"/>
          </p:cNvSpPr>
          <p:nvPr>
            <p:ph type="body" sz="quarter" idx="10"/>
          </p:nvPr>
        </p:nvSpPr>
        <p:spPr/>
        <p:txBody>
          <a:bodyPr/>
          <a:lstStyle/>
          <a:p>
            <a:r>
              <a:rPr lang="en-GB"/>
              <a:t>Optimise asset management activities for T&amp;D assets utilising predictive analytics to determine probability and consequences of failure.</a:t>
            </a:r>
          </a:p>
        </p:txBody>
      </p:sp>
      <p:sp>
        <p:nvSpPr>
          <p:cNvPr id="4" name="TextBox 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pic>
        <p:nvPicPr>
          <p:cNvPr id="6" name="Picture 5"/>
          <p:cNvPicPr>
            <a:picLocks noChangeAspect="1"/>
          </p:cNvPicPr>
          <p:nvPr/>
        </p:nvPicPr>
        <p:blipFill>
          <a:blip r:embed="rId2"/>
          <a:stretch>
            <a:fillRect/>
          </a:stretch>
        </p:blipFill>
        <p:spPr>
          <a:xfrm>
            <a:off x="11228170" y="445274"/>
            <a:ext cx="766943" cy="670618"/>
          </a:xfrm>
          <a:prstGeom prst="rect">
            <a:avLst/>
          </a:prstGeom>
        </p:spPr>
      </p:pic>
      <p:sp>
        <p:nvSpPr>
          <p:cNvPr id="30" name="Rounded Rectangle 29"/>
          <p:cNvSpPr/>
          <p:nvPr/>
        </p:nvSpPr>
        <p:spPr bwMode="gray">
          <a:xfrm>
            <a:off x="425463" y="2316498"/>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82880" indent="-182880">
              <a:spcAft>
                <a:spcPts val="500"/>
              </a:spcAft>
              <a:buFont typeface="Arial" panose="020B0604020202020204" pitchFamily="34" charset="0"/>
              <a:buChar char="•"/>
            </a:pPr>
            <a:r>
              <a:rPr lang="en-GB" sz="1200"/>
              <a:t>Difficulty in determining relative health of distribution systems with lack of data.</a:t>
            </a:r>
          </a:p>
          <a:p>
            <a:pPr marL="182880" indent="-182880">
              <a:spcAft>
                <a:spcPts val="500"/>
              </a:spcAft>
              <a:buFont typeface="Arial" panose="020B0604020202020204" pitchFamily="34" charset="0"/>
              <a:buChar char="•"/>
            </a:pPr>
            <a:r>
              <a:rPr lang="en-GB" sz="1200"/>
              <a:t>Time based maintenance policies inefficient leading to over / under maintained of assets through their lifecycle</a:t>
            </a:r>
          </a:p>
          <a:p>
            <a:pPr marL="182880" indent="-182880">
              <a:spcAft>
                <a:spcPts val="500"/>
              </a:spcAft>
              <a:buFont typeface="Arial" panose="020B0604020202020204" pitchFamily="34" charset="0"/>
              <a:buChar char="•"/>
            </a:pPr>
            <a:r>
              <a:rPr lang="en-GB" sz="1200"/>
              <a:t>Inconsistent asset planning approach &amp; lack of visibility in planning leads to short term reactive planning cycles</a:t>
            </a:r>
          </a:p>
          <a:p>
            <a:pPr marL="182880" indent="-182880">
              <a:spcAft>
                <a:spcPts val="500"/>
              </a:spcAft>
              <a:buFont typeface="Arial" panose="020B0604020202020204" pitchFamily="34" charset="0"/>
              <a:buChar char="•"/>
            </a:pPr>
            <a:r>
              <a:rPr lang="en-GB" sz="1200"/>
              <a:t>Increased network risk as regulatory pressure to reduce O&amp;M budgets</a:t>
            </a:r>
          </a:p>
          <a:p>
            <a:pPr marL="171450" indent="-171450">
              <a:spcBef>
                <a:spcPts val="0"/>
              </a:spcBef>
              <a:spcAft>
                <a:spcPts val="300"/>
              </a:spcAft>
              <a:buFont typeface="Arial" panose="020B0604020202020204" pitchFamily="34" charset="0"/>
              <a:buChar char="•"/>
            </a:pPr>
            <a:endParaRPr lang="en-US" sz="1200"/>
          </a:p>
          <a:p>
            <a:pPr marL="171450" indent="-171450">
              <a:spcBef>
                <a:spcPts val="0"/>
              </a:spcBef>
              <a:spcAft>
                <a:spcPts val="300"/>
              </a:spcAft>
              <a:buFont typeface="Arial" panose="020B0604020202020204" pitchFamily="34" charset="0"/>
              <a:buChar char="•"/>
            </a:pPr>
            <a:endParaRPr kumimoji="0" lang="en-GB" sz="1200" i="0" u="none" strike="noStrike" kern="0" cap="none" spc="0" normalizeH="0" baseline="0" noProof="0" err="1">
              <a:ln>
                <a:noFill/>
              </a:ln>
              <a:effectLst/>
              <a:uLnTx/>
              <a:uFillTx/>
              <a:latin typeface="Arial" pitchFamily="34" charset="0"/>
              <a:cs typeface="Arial" pitchFamily="34" charset="0"/>
            </a:endParaRPr>
          </a:p>
        </p:txBody>
      </p:sp>
      <p:sp>
        <p:nvSpPr>
          <p:cNvPr id="31" name="TextBox 30"/>
          <p:cNvSpPr txBox="1"/>
          <p:nvPr/>
        </p:nvSpPr>
        <p:spPr>
          <a:xfrm>
            <a:off x="425463" y="2059129"/>
            <a:ext cx="1290985" cy="257369"/>
          </a:xfrm>
          <a:prstGeom prst="rect">
            <a:avLst/>
          </a:prstGeom>
          <a:noFill/>
        </p:spPr>
        <p:txBody>
          <a:bodyPr wrap="none" lIns="36000" tIns="36000" rIns="36000" bIns="36000" rtlCol="0">
            <a:spAutoFit/>
          </a:bodyPr>
          <a:lstStyle/>
          <a:p>
            <a:pPr algn="l"/>
            <a:r>
              <a:rPr lang="en-GB" sz="1200">
                <a:solidFill>
                  <a:schemeClr val="bg1"/>
                </a:solidFill>
              </a:rPr>
              <a:t>Business problem</a:t>
            </a:r>
          </a:p>
        </p:txBody>
      </p:sp>
      <p:sp>
        <p:nvSpPr>
          <p:cNvPr id="32" name="Rounded Rectangle 31"/>
          <p:cNvSpPr/>
          <p:nvPr/>
        </p:nvSpPr>
        <p:spPr bwMode="gray">
          <a:xfrm>
            <a:off x="3281552" y="2316498"/>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82880" indent="-182880">
              <a:spcAft>
                <a:spcPts val="500"/>
              </a:spcAft>
              <a:buFont typeface="Arial" panose="020B0604020202020204" pitchFamily="34" charset="0"/>
              <a:buChar char="•"/>
            </a:pPr>
            <a:r>
              <a:rPr lang="en-GB" sz="1200"/>
              <a:t>Creation of a data lake to bring together asset, maintenance, outage, time series and risk data in a single source</a:t>
            </a:r>
          </a:p>
          <a:p>
            <a:pPr marL="182880" indent="-182880">
              <a:spcAft>
                <a:spcPts val="500"/>
              </a:spcAft>
              <a:buFont typeface="Arial" panose="020B0604020202020204" pitchFamily="34" charset="0"/>
              <a:buChar char="•"/>
            </a:pPr>
            <a:r>
              <a:rPr lang="en-GB" sz="1200"/>
              <a:t>Advanced analytical models created to calculate probability of failure, severity and risk </a:t>
            </a:r>
          </a:p>
          <a:p>
            <a:pPr marL="182880" indent="-182880">
              <a:spcAft>
                <a:spcPts val="500"/>
              </a:spcAft>
              <a:buFont typeface="Arial" panose="020B0604020202020204" pitchFamily="34" charset="0"/>
              <a:buChar char="•"/>
            </a:pPr>
            <a:r>
              <a:rPr lang="en-GB" sz="1200"/>
              <a:t>Integration of UI systems with ESRI Web Map Services to </a:t>
            </a:r>
          </a:p>
          <a:p>
            <a:pPr marL="182880" indent="-182880">
              <a:spcAft>
                <a:spcPts val="500"/>
              </a:spcAft>
              <a:buFont typeface="Arial" panose="020B0604020202020204" pitchFamily="34" charset="0"/>
              <a:buChar char="•"/>
            </a:pPr>
            <a:r>
              <a:rPr lang="en-GB" sz="1200"/>
              <a:t>Forecasting models developed to determine 5 year load forecasting on distribution transformers based around meter / transformer mapping </a:t>
            </a:r>
            <a:endParaRPr lang="en-US" sz="1200"/>
          </a:p>
        </p:txBody>
      </p:sp>
      <p:sp>
        <p:nvSpPr>
          <p:cNvPr id="33" name="TextBox 32"/>
          <p:cNvSpPr txBox="1"/>
          <p:nvPr/>
        </p:nvSpPr>
        <p:spPr>
          <a:xfrm>
            <a:off x="3281552" y="2059129"/>
            <a:ext cx="1494567" cy="257369"/>
          </a:xfrm>
          <a:prstGeom prst="rect">
            <a:avLst/>
          </a:prstGeom>
          <a:noFill/>
        </p:spPr>
        <p:txBody>
          <a:bodyPr wrap="none" lIns="36000" tIns="36000" rIns="36000" bIns="36000" rtlCol="0">
            <a:spAutoFit/>
          </a:bodyPr>
          <a:lstStyle/>
          <a:p>
            <a:pPr algn="l"/>
            <a:r>
              <a:rPr lang="en-GB" sz="1200">
                <a:solidFill>
                  <a:schemeClr val="bg1"/>
                </a:solidFill>
              </a:rPr>
              <a:t>New Digital Enablers</a:t>
            </a:r>
          </a:p>
        </p:txBody>
      </p:sp>
      <p:sp>
        <p:nvSpPr>
          <p:cNvPr id="34" name="Rounded Rectangle 33"/>
          <p:cNvSpPr/>
          <p:nvPr/>
        </p:nvSpPr>
        <p:spPr bwMode="gray">
          <a:xfrm>
            <a:off x="6047329" y="2316498"/>
            <a:ext cx="5932083" cy="3454400"/>
          </a:xfrm>
          <a:prstGeom prst="roundRect">
            <a:avLst>
              <a:gd name="adj" fmla="val 5111"/>
            </a:avLst>
          </a:prstGeom>
          <a:solidFill>
            <a:schemeClr val="tx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35" name="TextBox 34"/>
          <p:cNvSpPr txBox="1"/>
          <p:nvPr/>
        </p:nvSpPr>
        <p:spPr>
          <a:xfrm>
            <a:off x="6047330" y="2059129"/>
            <a:ext cx="1316185" cy="257369"/>
          </a:xfrm>
          <a:prstGeom prst="rect">
            <a:avLst/>
          </a:prstGeom>
          <a:noFill/>
        </p:spPr>
        <p:txBody>
          <a:bodyPr wrap="none" lIns="36000" tIns="36000" rIns="36000" bIns="36000" rtlCol="0">
            <a:spAutoFit/>
          </a:bodyPr>
          <a:lstStyle/>
          <a:p>
            <a:pPr algn="l"/>
            <a:r>
              <a:rPr lang="en-GB" sz="1200">
                <a:solidFill>
                  <a:schemeClr val="bg1"/>
                </a:solidFill>
              </a:rPr>
              <a:t>Solution Approach</a:t>
            </a:r>
          </a:p>
        </p:txBody>
      </p:sp>
      <p:sp>
        <p:nvSpPr>
          <p:cNvPr id="5" name="Rectangle 4"/>
          <p:cNvSpPr/>
          <p:nvPr/>
        </p:nvSpPr>
        <p:spPr>
          <a:xfrm>
            <a:off x="6047331" y="2365975"/>
            <a:ext cx="5820090" cy="646331"/>
          </a:xfrm>
          <a:prstGeom prst="rect">
            <a:avLst/>
          </a:prstGeom>
        </p:spPr>
        <p:txBody>
          <a:bodyPr wrap="square">
            <a:spAutoFit/>
          </a:bodyPr>
          <a:lstStyle/>
          <a:p>
            <a:r>
              <a:rPr lang="en-GB" sz="1200">
                <a:solidFill>
                  <a:schemeClr val="accent2"/>
                </a:solidFill>
              </a:rPr>
              <a:t>Geographical analysis of the asset health and risk, based on load, outage and work orders for assets to optimize maintenance planning, increase reliability and properly prepare crews</a:t>
            </a:r>
          </a:p>
        </p:txBody>
      </p:sp>
      <p:pic>
        <p:nvPicPr>
          <p:cNvPr id="18" name="Acc_DigitalBLACK"/>
          <p:cNvPicPr>
            <a:picLocks noChangeAspect="1"/>
          </p:cNvPicPr>
          <p:nvPr/>
        </p:nvPicPr>
        <p:blipFill>
          <a:blip r:embed="rId3"/>
          <a:stretch>
            <a:fillRect/>
          </a:stretch>
        </p:blipFill>
        <p:spPr>
          <a:xfrm>
            <a:off x="230555" y="131783"/>
            <a:ext cx="1172452" cy="227125"/>
          </a:xfrm>
          <a:prstGeom prst="rect">
            <a:avLst/>
          </a:prstGeom>
        </p:spPr>
      </p:pic>
      <p:pic>
        <p:nvPicPr>
          <p:cNvPr id="7" name="Picture 6">
            <a:extLst>
              <a:ext uri="{FF2B5EF4-FFF2-40B4-BE49-F238E27FC236}">
                <a16:creationId xmlns:a16="http://schemas.microsoft.com/office/drawing/2014/main" id="{899AF2DE-EF4A-4A8B-BE46-A455ACB28E43}"/>
              </a:ext>
            </a:extLst>
          </p:cNvPr>
          <p:cNvPicPr>
            <a:picLocks noChangeAspect="1"/>
          </p:cNvPicPr>
          <p:nvPr/>
        </p:nvPicPr>
        <p:blipFill>
          <a:blip r:embed="rId4"/>
          <a:stretch>
            <a:fillRect/>
          </a:stretch>
        </p:blipFill>
        <p:spPr>
          <a:xfrm>
            <a:off x="6115056" y="3012306"/>
            <a:ext cx="2898314" cy="1438745"/>
          </a:xfrm>
          <a:prstGeom prst="rect">
            <a:avLst/>
          </a:prstGeom>
        </p:spPr>
      </p:pic>
      <p:pic>
        <p:nvPicPr>
          <p:cNvPr id="8" name="Picture 7">
            <a:extLst>
              <a:ext uri="{FF2B5EF4-FFF2-40B4-BE49-F238E27FC236}">
                <a16:creationId xmlns:a16="http://schemas.microsoft.com/office/drawing/2014/main" id="{8536637D-F76D-449E-B919-DBBB51884160}"/>
              </a:ext>
            </a:extLst>
          </p:cNvPr>
          <p:cNvPicPr>
            <a:picLocks noChangeAspect="1"/>
          </p:cNvPicPr>
          <p:nvPr/>
        </p:nvPicPr>
        <p:blipFill>
          <a:blip r:embed="rId5"/>
          <a:stretch>
            <a:fillRect/>
          </a:stretch>
        </p:blipFill>
        <p:spPr>
          <a:xfrm>
            <a:off x="6134974" y="4549595"/>
            <a:ext cx="2929270" cy="1122758"/>
          </a:xfrm>
          <a:prstGeom prst="rect">
            <a:avLst/>
          </a:prstGeom>
        </p:spPr>
      </p:pic>
      <p:pic>
        <p:nvPicPr>
          <p:cNvPr id="9" name="Picture 8">
            <a:extLst>
              <a:ext uri="{FF2B5EF4-FFF2-40B4-BE49-F238E27FC236}">
                <a16:creationId xmlns:a16="http://schemas.microsoft.com/office/drawing/2014/main" id="{2520C7DD-D532-4D26-9C36-01F944D1EB47}"/>
              </a:ext>
            </a:extLst>
          </p:cNvPr>
          <p:cNvPicPr>
            <a:picLocks noChangeAspect="1"/>
          </p:cNvPicPr>
          <p:nvPr/>
        </p:nvPicPr>
        <p:blipFill>
          <a:blip r:embed="rId6"/>
          <a:stretch>
            <a:fillRect/>
          </a:stretch>
        </p:blipFill>
        <p:spPr>
          <a:xfrm>
            <a:off x="9151888" y="3056589"/>
            <a:ext cx="2611474" cy="889892"/>
          </a:xfrm>
          <a:prstGeom prst="rect">
            <a:avLst/>
          </a:prstGeom>
        </p:spPr>
      </p:pic>
      <p:pic>
        <p:nvPicPr>
          <p:cNvPr id="10" name="Picture 9">
            <a:extLst>
              <a:ext uri="{FF2B5EF4-FFF2-40B4-BE49-F238E27FC236}">
                <a16:creationId xmlns:a16="http://schemas.microsoft.com/office/drawing/2014/main" id="{624560D2-3264-4521-B6B6-D09B486DD227}"/>
              </a:ext>
            </a:extLst>
          </p:cNvPr>
          <p:cNvPicPr>
            <a:picLocks noChangeAspect="1"/>
          </p:cNvPicPr>
          <p:nvPr/>
        </p:nvPicPr>
        <p:blipFill>
          <a:blip r:embed="rId7"/>
          <a:stretch>
            <a:fillRect/>
          </a:stretch>
        </p:blipFill>
        <p:spPr>
          <a:xfrm>
            <a:off x="9155200" y="4104649"/>
            <a:ext cx="2712221" cy="1122758"/>
          </a:xfrm>
          <a:prstGeom prst="rect">
            <a:avLst/>
          </a:prstGeom>
        </p:spPr>
      </p:pic>
    </p:spTree>
    <p:extLst>
      <p:ext uri="{BB962C8B-B14F-4D97-AF65-F5344CB8AC3E}">
        <p14:creationId xmlns:p14="http://schemas.microsoft.com/office/powerpoint/2010/main" val="124551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accent2"/>
                </a:solidFill>
              </a:rPr>
              <a:t>New Digital </a:t>
            </a:r>
            <a:r>
              <a:rPr lang="en-GB"/>
              <a:t>: Investment Optimisation</a:t>
            </a:r>
          </a:p>
        </p:txBody>
      </p:sp>
      <p:sp>
        <p:nvSpPr>
          <p:cNvPr id="3" name="Text Placeholder 2"/>
          <p:cNvSpPr>
            <a:spLocks noGrp="1"/>
          </p:cNvSpPr>
          <p:nvPr>
            <p:ph type="body" sz="quarter" idx="10"/>
          </p:nvPr>
        </p:nvSpPr>
        <p:spPr/>
        <p:txBody>
          <a:bodyPr/>
          <a:lstStyle/>
          <a:p>
            <a:r>
              <a:rPr lang="en-GB"/>
              <a:t>Optimise capital investment plans based on statistical methodology enabling T&amp;D companies to ensure investments are measured consistently and projects selected based on value to the utility</a:t>
            </a:r>
          </a:p>
        </p:txBody>
      </p:sp>
      <p:sp>
        <p:nvSpPr>
          <p:cNvPr id="4" name="TextBox 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pic>
        <p:nvPicPr>
          <p:cNvPr id="6" name="Picture 5"/>
          <p:cNvPicPr>
            <a:picLocks noChangeAspect="1"/>
          </p:cNvPicPr>
          <p:nvPr/>
        </p:nvPicPr>
        <p:blipFill>
          <a:blip r:embed="rId2"/>
          <a:stretch>
            <a:fillRect/>
          </a:stretch>
        </p:blipFill>
        <p:spPr>
          <a:xfrm>
            <a:off x="11228170" y="445274"/>
            <a:ext cx="766943" cy="670618"/>
          </a:xfrm>
          <a:prstGeom prst="rect">
            <a:avLst/>
          </a:prstGeom>
        </p:spPr>
      </p:pic>
      <p:sp>
        <p:nvSpPr>
          <p:cNvPr id="30" name="Rounded Rectangle 29"/>
          <p:cNvSpPr/>
          <p:nvPr/>
        </p:nvSpPr>
        <p:spPr bwMode="gray">
          <a:xfrm>
            <a:off x="425463" y="2316498"/>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82880" indent="-182880">
              <a:spcAft>
                <a:spcPts val="500"/>
              </a:spcAft>
              <a:buFont typeface="Arial" panose="020B0604020202020204" pitchFamily="34" charset="0"/>
              <a:buChar char="•"/>
            </a:pPr>
            <a:r>
              <a:rPr lang="en-GB" sz="1200"/>
              <a:t>Utilities facing widening demands for capital to accommodate work across the utility and the network</a:t>
            </a:r>
          </a:p>
          <a:p>
            <a:pPr marL="182880" indent="-182880">
              <a:spcAft>
                <a:spcPts val="500"/>
              </a:spcAft>
              <a:buFont typeface="Arial" panose="020B0604020202020204" pitchFamily="34" charset="0"/>
              <a:buChar char="•"/>
            </a:pPr>
            <a:r>
              <a:rPr lang="en-GB" sz="1200"/>
              <a:t>Investment decisions not always based on value for the company rather than who shouts loudest</a:t>
            </a:r>
          </a:p>
          <a:p>
            <a:pPr marL="182880" indent="-182880">
              <a:spcAft>
                <a:spcPts val="500"/>
              </a:spcAft>
              <a:buFont typeface="Arial" panose="020B0604020202020204" pitchFamily="34" charset="0"/>
              <a:buChar char="•"/>
            </a:pPr>
            <a:r>
              <a:rPr lang="en-GB" sz="1200"/>
              <a:t>Regulatory pressure to ensure spend is optimised to add value to the network and ensure consistency in investment decisions</a:t>
            </a:r>
          </a:p>
          <a:p>
            <a:pPr marL="171450" indent="-171450">
              <a:spcBef>
                <a:spcPts val="0"/>
              </a:spcBef>
              <a:spcAft>
                <a:spcPts val="300"/>
              </a:spcAft>
              <a:buFont typeface="Arial" panose="020B0604020202020204" pitchFamily="34" charset="0"/>
              <a:buChar char="•"/>
            </a:pPr>
            <a:endParaRPr lang="en-US" sz="1200"/>
          </a:p>
          <a:p>
            <a:pPr marL="171450" indent="-171450">
              <a:spcBef>
                <a:spcPts val="0"/>
              </a:spcBef>
              <a:spcAft>
                <a:spcPts val="300"/>
              </a:spcAft>
              <a:buFont typeface="Arial" panose="020B0604020202020204" pitchFamily="34" charset="0"/>
              <a:buChar char="•"/>
            </a:pPr>
            <a:endParaRPr kumimoji="0" lang="en-GB" sz="1200" i="0" u="none" strike="noStrike" kern="0" cap="none" spc="0" normalizeH="0" baseline="0" noProof="0" err="1">
              <a:ln>
                <a:noFill/>
              </a:ln>
              <a:effectLst/>
              <a:uLnTx/>
              <a:uFillTx/>
              <a:latin typeface="Arial" pitchFamily="34" charset="0"/>
              <a:cs typeface="Arial" pitchFamily="34" charset="0"/>
            </a:endParaRPr>
          </a:p>
        </p:txBody>
      </p:sp>
      <p:sp>
        <p:nvSpPr>
          <p:cNvPr id="31" name="TextBox 30"/>
          <p:cNvSpPr txBox="1"/>
          <p:nvPr/>
        </p:nvSpPr>
        <p:spPr>
          <a:xfrm>
            <a:off x="425463" y="2059129"/>
            <a:ext cx="1290985" cy="257369"/>
          </a:xfrm>
          <a:prstGeom prst="rect">
            <a:avLst/>
          </a:prstGeom>
          <a:noFill/>
        </p:spPr>
        <p:txBody>
          <a:bodyPr wrap="none" lIns="36000" tIns="36000" rIns="36000" bIns="36000" rtlCol="0">
            <a:spAutoFit/>
          </a:bodyPr>
          <a:lstStyle/>
          <a:p>
            <a:pPr algn="l"/>
            <a:r>
              <a:rPr lang="en-GB" sz="1200">
                <a:solidFill>
                  <a:schemeClr val="bg1"/>
                </a:solidFill>
              </a:rPr>
              <a:t>Business problem</a:t>
            </a:r>
          </a:p>
        </p:txBody>
      </p:sp>
      <p:sp>
        <p:nvSpPr>
          <p:cNvPr id="32" name="Rounded Rectangle 31"/>
          <p:cNvSpPr/>
          <p:nvPr/>
        </p:nvSpPr>
        <p:spPr bwMode="gray">
          <a:xfrm>
            <a:off x="3281552" y="2316498"/>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82880" indent="-182880">
              <a:spcAft>
                <a:spcPts val="500"/>
              </a:spcAft>
              <a:buFont typeface="Arial" panose="020B0604020202020204" pitchFamily="34" charset="0"/>
              <a:buChar char="•"/>
            </a:pPr>
            <a:r>
              <a:rPr lang="en-GB" sz="1200"/>
              <a:t>Creation of application to enable statistical optimisation of projects scenario level constraints (budgets, regional / team allocation) and project specific (mandatory, period specific and dependencies)</a:t>
            </a:r>
          </a:p>
          <a:p>
            <a:pPr marL="182880" indent="-182880">
              <a:spcAft>
                <a:spcPts val="500"/>
              </a:spcAft>
              <a:buFont typeface="Arial" panose="020B0604020202020204" pitchFamily="34" charset="0"/>
              <a:buChar char="•"/>
            </a:pPr>
            <a:r>
              <a:rPr lang="en-GB" sz="1200"/>
              <a:t>Ability to compare different outcomes and ensure best outcomes for given company wide priorities</a:t>
            </a:r>
          </a:p>
          <a:p>
            <a:pPr marL="182880" indent="-182880">
              <a:spcAft>
                <a:spcPts val="500"/>
              </a:spcAft>
              <a:buFont typeface="Arial" panose="020B0604020202020204" pitchFamily="34" charset="0"/>
              <a:buChar char="•"/>
            </a:pPr>
            <a:r>
              <a:rPr lang="en-US" sz="1200" kern="0">
                <a:latin typeface="Arial"/>
              </a:rPr>
              <a:t>They can build a multi-year pipeline of work over multiple planning horizons integrating with planning cycle workflow</a:t>
            </a:r>
            <a:endParaRPr lang="en-US" sz="1200"/>
          </a:p>
        </p:txBody>
      </p:sp>
      <p:sp>
        <p:nvSpPr>
          <p:cNvPr id="33" name="TextBox 32"/>
          <p:cNvSpPr txBox="1"/>
          <p:nvPr/>
        </p:nvSpPr>
        <p:spPr>
          <a:xfrm>
            <a:off x="3281552" y="2059129"/>
            <a:ext cx="1494567" cy="257369"/>
          </a:xfrm>
          <a:prstGeom prst="rect">
            <a:avLst/>
          </a:prstGeom>
          <a:noFill/>
        </p:spPr>
        <p:txBody>
          <a:bodyPr wrap="none" lIns="36000" tIns="36000" rIns="36000" bIns="36000" rtlCol="0">
            <a:spAutoFit/>
          </a:bodyPr>
          <a:lstStyle/>
          <a:p>
            <a:pPr algn="l"/>
            <a:r>
              <a:rPr lang="en-GB" sz="1200">
                <a:solidFill>
                  <a:schemeClr val="bg1"/>
                </a:solidFill>
              </a:rPr>
              <a:t>New Digital Enablers</a:t>
            </a:r>
          </a:p>
        </p:txBody>
      </p:sp>
      <p:sp>
        <p:nvSpPr>
          <p:cNvPr id="34" name="Rounded Rectangle 33"/>
          <p:cNvSpPr/>
          <p:nvPr/>
        </p:nvSpPr>
        <p:spPr bwMode="gray">
          <a:xfrm>
            <a:off x="6047329" y="2316498"/>
            <a:ext cx="5932083" cy="3454400"/>
          </a:xfrm>
          <a:prstGeom prst="roundRect">
            <a:avLst>
              <a:gd name="adj" fmla="val 5111"/>
            </a:avLst>
          </a:prstGeom>
          <a:solidFill>
            <a:schemeClr val="tx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35" name="TextBox 34"/>
          <p:cNvSpPr txBox="1"/>
          <p:nvPr/>
        </p:nvSpPr>
        <p:spPr>
          <a:xfrm>
            <a:off x="6047330" y="2059129"/>
            <a:ext cx="1316185" cy="257369"/>
          </a:xfrm>
          <a:prstGeom prst="rect">
            <a:avLst/>
          </a:prstGeom>
          <a:noFill/>
        </p:spPr>
        <p:txBody>
          <a:bodyPr wrap="none" lIns="36000" tIns="36000" rIns="36000" bIns="36000" rtlCol="0">
            <a:spAutoFit/>
          </a:bodyPr>
          <a:lstStyle/>
          <a:p>
            <a:pPr algn="l"/>
            <a:r>
              <a:rPr lang="en-GB" sz="1200">
                <a:solidFill>
                  <a:schemeClr val="bg1"/>
                </a:solidFill>
              </a:rPr>
              <a:t>Solution Approach</a:t>
            </a:r>
          </a:p>
        </p:txBody>
      </p:sp>
      <p:sp>
        <p:nvSpPr>
          <p:cNvPr id="5" name="Rectangle 4"/>
          <p:cNvSpPr/>
          <p:nvPr/>
        </p:nvSpPr>
        <p:spPr>
          <a:xfrm>
            <a:off x="6047331" y="2365975"/>
            <a:ext cx="5820090" cy="646331"/>
          </a:xfrm>
          <a:prstGeom prst="rect">
            <a:avLst/>
          </a:prstGeom>
        </p:spPr>
        <p:txBody>
          <a:bodyPr wrap="square">
            <a:spAutoFit/>
          </a:bodyPr>
          <a:lstStyle/>
          <a:p>
            <a:pPr fontAlgn="auto">
              <a:spcBef>
                <a:spcPts val="0"/>
              </a:spcBef>
              <a:spcAft>
                <a:spcPts val="0"/>
              </a:spcAft>
              <a:defRPr/>
            </a:pPr>
            <a:r>
              <a:rPr lang="en-US" sz="1200" kern="0">
                <a:solidFill>
                  <a:schemeClr val="accent2"/>
                </a:solidFill>
                <a:latin typeface="Arial"/>
              </a:rPr>
              <a:t>Asset managers can build a multi-year pipeline of work over 1, 3, 5, and 10+ year planning horizons. Asset Managers can build their plans to mitigate the desired amount of asset risk and see their planned annual spend.</a:t>
            </a:r>
          </a:p>
        </p:txBody>
      </p:sp>
      <p:pic>
        <p:nvPicPr>
          <p:cNvPr id="7" name="Picture 6">
            <a:extLst>
              <a:ext uri="{FF2B5EF4-FFF2-40B4-BE49-F238E27FC236}">
                <a16:creationId xmlns:a16="http://schemas.microsoft.com/office/drawing/2014/main" id="{D0CDCFD4-8721-401C-88E7-EE8F66A12911}"/>
              </a:ext>
            </a:extLst>
          </p:cNvPr>
          <p:cNvPicPr>
            <a:picLocks noChangeAspect="1"/>
          </p:cNvPicPr>
          <p:nvPr/>
        </p:nvPicPr>
        <p:blipFill>
          <a:blip r:embed="rId3"/>
          <a:stretch>
            <a:fillRect/>
          </a:stretch>
        </p:blipFill>
        <p:spPr>
          <a:xfrm>
            <a:off x="6188114" y="3149611"/>
            <a:ext cx="2769261" cy="944262"/>
          </a:xfrm>
          <a:prstGeom prst="rect">
            <a:avLst/>
          </a:prstGeom>
        </p:spPr>
      </p:pic>
      <p:pic>
        <p:nvPicPr>
          <p:cNvPr id="8" name="Picture 7">
            <a:extLst>
              <a:ext uri="{FF2B5EF4-FFF2-40B4-BE49-F238E27FC236}">
                <a16:creationId xmlns:a16="http://schemas.microsoft.com/office/drawing/2014/main" id="{712FFA39-CF95-4F02-9D2C-3C70EE6D18B0}"/>
              </a:ext>
            </a:extLst>
          </p:cNvPr>
          <p:cNvPicPr>
            <a:picLocks noChangeAspect="1"/>
          </p:cNvPicPr>
          <p:nvPr/>
        </p:nvPicPr>
        <p:blipFill>
          <a:blip r:embed="rId4"/>
          <a:stretch>
            <a:fillRect/>
          </a:stretch>
        </p:blipFill>
        <p:spPr>
          <a:xfrm>
            <a:off x="6188114" y="4195302"/>
            <a:ext cx="2838520" cy="944262"/>
          </a:xfrm>
          <a:prstGeom prst="rect">
            <a:avLst/>
          </a:prstGeom>
        </p:spPr>
      </p:pic>
      <p:pic>
        <p:nvPicPr>
          <p:cNvPr id="19" name="Picture 18">
            <a:extLst>
              <a:ext uri="{FF2B5EF4-FFF2-40B4-BE49-F238E27FC236}">
                <a16:creationId xmlns:a16="http://schemas.microsoft.com/office/drawing/2014/main" id="{8AD7C308-E5C4-4E7B-AA89-8B50988E086A}"/>
              </a:ext>
            </a:extLst>
          </p:cNvPr>
          <p:cNvPicPr>
            <a:picLocks noChangeAspect="1"/>
          </p:cNvPicPr>
          <p:nvPr/>
        </p:nvPicPr>
        <p:blipFill>
          <a:blip r:embed="rId5"/>
          <a:stretch>
            <a:fillRect/>
          </a:stretch>
        </p:blipFill>
        <p:spPr>
          <a:xfrm>
            <a:off x="9203661" y="3179131"/>
            <a:ext cx="2622289" cy="1311145"/>
          </a:xfrm>
          <a:prstGeom prst="rect">
            <a:avLst/>
          </a:prstGeom>
        </p:spPr>
      </p:pic>
      <p:pic>
        <p:nvPicPr>
          <p:cNvPr id="10" name="Picture 9">
            <a:extLst>
              <a:ext uri="{FF2B5EF4-FFF2-40B4-BE49-F238E27FC236}">
                <a16:creationId xmlns:a16="http://schemas.microsoft.com/office/drawing/2014/main" id="{CF4DDFB9-D561-4D98-8E9C-BE349BF967D1}"/>
              </a:ext>
            </a:extLst>
          </p:cNvPr>
          <p:cNvPicPr>
            <a:picLocks noChangeAspect="1"/>
          </p:cNvPicPr>
          <p:nvPr/>
        </p:nvPicPr>
        <p:blipFill>
          <a:blip r:embed="rId6"/>
          <a:stretch>
            <a:fillRect/>
          </a:stretch>
        </p:blipFill>
        <p:spPr>
          <a:xfrm>
            <a:off x="9213935" y="4629316"/>
            <a:ext cx="2622289" cy="1045411"/>
          </a:xfrm>
          <a:prstGeom prst="rect">
            <a:avLst/>
          </a:prstGeom>
        </p:spPr>
      </p:pic>
    </p:spTree>
    <p:extLst>
      <p:ext uri="{BB962C8B-B14F-4D97-AF65-F5344CB8AC3E}">
        <p14:creationId xmlns:p14="http://schemas.microsoft.com/office/powerpoint/2010/main" val="67659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bwMode="gray">
          <a:xfrm>
            <a:off x="431016" y="3996354"/>
            <a:ext cx="11122356" cy="2523787"/>
          </a:xfrm>
          <a:prstGeom prst="roundRect">
            <a:avLst>
              <a:gd name="adj" fmla="val 5111"/>
            </a:avLst>
          </a:prstGeom>
          <a:solidFill>
            <a:schemeClr val="tx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2" name="Title 1"/>
          <p:cNvSpPr>
            <a:spLocks noGrp="1"/>
          </p:cNvSpPr>
          <p:nvPr>
            <p:ph type="title"/>
          </p:nvPr>
        </p:nvSpPr>
        <p:spPr/>
        <p:txBody>
          <a:bodyPr/>
          <a:lstStyle/>
          <a:p>
            <a:r>
              <a:rPr lang="en-GB">
                <a:solidFill>
                  <a:schemeClr val="accent2"/>
                </a:solidFill>
              </a:rPr>
              <a:t>New Digital </a:t>
            </a:r>
            <a:r>
              <a:rPr lang="en-GB"/>
              <a:t>: SVOP - 360 View of Assets and Work</a:t>
            </a:r>
          </a:p>
        </p:txBody>
      </p:sp>
      <p:sp>
        <p:nvSpPr>
          <p:cNvPr id="3" name="Text Placeholder 2"/>
          <p:cNvSpPr>
            <a:spLocks noGrp="1"/>
          </p:cNvSpPr>
          <p:nvPr>
            <p:ph type="body" sz="quarter" idx="10"/>
          </p:nvPr>
        </p:nvSpPr>
        <p:spPr/>
        <p:txBody>
          <a:bodyPr/>
          <a:lstStyle/>
          <a:p>
            <a:r>
              <a:rPr lang="en-GB"/>
              <a:t>Enable resource optimization for a transmission system operator in asset management and operations using big data and analytics capability to assess cost, risk and performance trade-off</a:t>
            </a:r>
          </a:p>
        </p:txBody>
      </p:sp>
      <p:sp>
        <p:nvSpPr>
          <p:cNvPr id="5" name="Rounded Rectangle 4"/>
          <p:cNvSpPr/>
          <p:nvPr/>
        </p:nvSpPr>
        <p:spPr bwMode="gray">
          <a:xfrm>
            <a:off x="431015" y="2104608"/>
            <a:ext cx="3516871" cy="1658799"/>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71450" indent="-171450">
              <a:spcBef>
                <a:spcPts val="0"/>
              </a:spcBef>
              <a:spcAft>
                <a:spcPts val="300"/>
              </a:spcAft>
              <a:buFont typeface="Arial" panose="020B0604020202020204" pitchFamily="34" charset="0"/>
              <a:buChar char="•"/>
            </a:pPr>
            <a:r>
              <a:rPr lang="en-GB" sz="1200" kern="0">
                <a:solidFill>
                  <a:sysClr val="windowText" lastClr="000000"/>
                </a:solidFill>
                <a:latin typeface="Arial" pitchFamily="34" charset="0"/>
                <a:cs typeface="Arial" pitchFamily="34" charset="0"/>
              </a:rPr>
              <a:t>Enable single view of asset health across the company bring together all condition, reliability and maintenance data in single application</a:t>
            </a:r>
          </a:p>
          <a:p>
            <a:pPr marL="171450" indent="-171450">
              <a:spcBef>
                <a:spcPts val="0"/>
              </a:spcBef>
              <a:spcAft>
                <a:spcPts val="300"/>
              </a:spcAft>
              <a:buFont typeface="Arial" panose="020B0604020202020204" pitchFamily="34" charset="0"/>
              <a:buChar char="•"/>
            </a:pPr>
            <a:r>
              <a:rPr lang="en-GB" sz="1200" kern="0">
                <a:solidFill>
                  <a:sysClr val="windowText" lastClr="000000"/>
                </a:solidFill>
                <a:latin typeface="Arial" pitchFamily="34" charset="0"/>
                <a:cs typeface="Arial" pitchFamily="34" charset="0"/>
              </a:rPr>
              <a:t>Calculate Risk and Consequences across all asset base in a consistent manner</a:t>
            </a:r>
          </a:p>
          <a:p>
            <a:pPr marL="171450" indent="-171450">
              <a:spcBef>
                <a:spcPts val="0"/>
              </a:spcBef>
              <a:spcAft>
                <a:spcPts val="300"/>
              </a:spcAft>
              <a:buFont typeface="Arial" panose="020B0604020202020204" pitchFamily="34" charset="0"/>
              <a:buChar char="•"/>
            </a:pPr>
            <a:r>
              <a:rPr lang="en-GB" sz="1200" kern="0">
                <a:solidFill>
                  <a:sysClr val="windowText" lastClr="000000"/>
                </a:solidFill>
                <a:latin typeface="Arial" pitchFamily="34" charset="0"/>
                <a:cs typeface="Arial" pitchFamily="34" charset="0"/>
              </a:rPr>
              <a:t>Bring together all necessary underlying data into a data lake for advanced analytics.</a:t>
            </a:r>
          </a:p>
        </p:txBody>
      </p:sp>
      <p:sp>
        <p:nvSpPr>
          <p:cNvPr id="6" name="TextBox 5"/>
          <p:cNvSpPr txBox="1"/>
          <p:nvPr/>
        </p:nvSpPr>
        <p:spPr>
          <a:xfrm>
            <a:off x="431016" y="1847240"/>
            <a:ext cx="1930584" cy="257369"/>
          </a:xfrm>
          <a:prstGeom prst="rect">
            <a:avLst/>
          </a:prstGeom>
          <a:noFill/>
        </p:spPr>
        <p:txBody>
          <a:bodyPr wrap="none" lIns="36000" tIns="36000" rIns="36000" bIns="36000" rtlCol="0">
            <a:spAutoFit/>
          </a:bodyPr>
          <a:lstStyle/>
          <a:p>
            <a:pPr algn="l"/>
            <a:r>
              <a:rPr lang="en-GB" sz="1200">
                <a:solidFill>
                  <a:schemeClr val="bg1"/>
                </a:solidFill>
              </a:rPr>
              <a:t>Business capability created</a:t>
            </a:r>
          </a:p>
        </p:txBody>
      </p:sp>
      <p:sp>
        <p:nvSpPr>
          <p:cNvPr id="9" name="Rounded Rectangle 8"/>
          <p:cNvSpPr/>
          <p:nvPr/>
        </p:nvSpPr>
        <p:spPr bwMode="gray">
          <a:xfrm>
            <a:off x="4074013" y="2104608"/>
            <a:ext cx="7431160" cy="1658799"/>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71450" indent="-171450">
              <a:spcBef>
                <a:spcPts val="0"/>
              </a:spcBef>
              <a:spcAft>
                <a:spcPts val="300"/>
              </a:spcAft>
              <a:buFont typeface="Arial" panose="020B0604020202020204" pitchFamily="34" charset="0"/>
              <a:buChar char="•"/>
            </a:pPr>
            <a:r>
              <a:rPr lang="en-GB" sz="1200" kern="0">
                <a:solidFill>
                  <a:sysClr val="windowText" lastClr="000000"/>
                </a:solidFill>
                <a:latin typeface="Arial" pitchFamily="34" charset="0"/>
                <a:cs typeface="Arial" pitchFamily="34" charset="0"/>
              </a:rPr>
              <a:t>Deliver on asset management objectives with clear line of sight between asset strategies, business outcomes and priorities</a:t>
            </a:r>
          </a:p>
          <a:p>
            <a:pPr marL="171450" indent="-171450">
              <a:spcBef>
                <a:spcPts val="0"/>
              </a:spcBef>
              <a:spcAft>
                <a:spcPts val="300"/>
              </a:spcAft>
              <a:buFont typeface="Arial" panose="020B0604020202020204" pitchFamily="34" charset="0"/>
              <a:buChar char="•"/>
            </a:pPr>
            <a:r>
              <a:rPr lang="en-GB" sz="1200" kern="0">
                <a:solidFill>
                  <a:sysClr val="windowText" lastClr="000000"/>
                </a:solidFill>
                <a:latin typeface="Arial" pitchFamily="34" charset="0"/>
                <a:cs typeface="Arial" pitchFamily="34" charset="0"/>
              </a:rPr>
              <a:t>Demonstrate compliance with controls to manage safety and reliability</a:t>
            </a:r>
          </a:p>
          <a:p>
            <a:pPr marL="171450" indent="-171450">
              <a:spcBef>
                <a:spcPts val="0"/>
              </a:spcBef>
              <a:spcAft>
                <a:spcPts val="300"/>
              </a:spcAft>
              <a:buFont typeface="Arial" panose="020B0604020202020204" pitchFamily="34" charset="0"/>
              <a:buChar char="•"/>
            </a:pPr>
            <a:r>
              <a:rPr lang="en-GB" sz="1200" kern="0">
                <a:solidFill>
                  <a:sysClr val="windowText" lastClr="000000"/>
                </a:solidFill>
                <a:latin typeface="Arial" pitchFamily="34" charset="0"/>
                <a:cs typeface="Arial" pitchFamily="34" charset="0"/>
              </a:rPr>
              <a:t>Plan effectively to meet priorities within the constraints and meet license obligations</a:t>
            </a:r>
          </a:p>
          <a:p>
            <a:pPr marL="171450" indent="-171450">
              <a:spcBef>
                <a:spcPts val="0"/>
              </a:spcBef>
              <a:spcAft>
                <a:spcPts val="300"/>
              </a:spcAft>
              <a:buFont typeface="Arial" panose="020B0604020202020204" pitchFamily="34" charset="0"/>
              <a:buChar char="•"/>
            </a:pPr>
            <a:r>
              <a:rPr lang="en-GB" sz="1200" kern="0">
                <a:solidFill>
                  <a:sysClr val="windowText" lastClr="000000"/>
                </a:solidFill>
                <a:latin typeface="Arial" pitchFamily="34" charset="0"/>
                <a:cs typeface="Arial" pitchFamily="34" charset="0"/>
              </a:rPr>
              <a:t>Improve planning efficiency</a:t>
            </a:r>
          </a:p>
          <a:p>
            <a:pPr marL="171450" indent="-171450">
              <a:spcBef>
                <a:spcPts val="0"/>
              </a:spcBef>
              <a:spcAft>
                <a:spcPts val="300"/>
              </a:spcAft>
              <a:buFont typeface="Arial" panose="020B0604020202020204" pitchFamily="34" charset="0"/>
              <a:buChar char="•"/>
            </a:pPr>
            <a:r>
              <a:rPr lang="en-GB" sz="1200" kern="0">
                <a:solidFill>
                  <a:sysClr val="windowText" lastClr="000000"/>
                </a:solidFill>
                <a:latin typeface="Arial" pitchFamily="34" charset="0"/>
                <a:cs typeface="Arial" pitchFamily="34" charset="0"/>
              </a:rPr>
              <a:t>Foster closer collaboration between planning and delivery teams</a:t>
            </a:r>
          </a:p>
        </p:txBody>
      </p:sp>
      <p:sp>
        <p:nvSpPr>
          <p:cNvPr id="10" name="TextBox 9"/>
          <p:cNvSpPr txBox="1"/>
          <p:nvPr/>
        </p:nvSpPr>
        <p:spPr>
          <a:xfrm>
            <a:off x="4074013" y="1847240"/>
            <a:ext cx="1189997" cy="257369"/>
          </a:xfrm>
          <a:prstGeom prst="rect">
            <a:avLst/>
          </a:prstGeom>
          <a:noFill/>
        </p:spPr>
        <p:txBody>
          <a:bodyPr wrap="none" lIns="36000" tIns="36000" rIns="36000" bIns="36000" rtlCol="0">
            <a:spAutoFit/>
          </a:bodyPr>
          <a:lstStyle/>
          <a:p>
            <a:pPr algn="l"/>
            <a:r>
              <a:rPr lang="en-GB" sz="1200">
                <a:solidFill>
                  <a:schemeClr val="bg1"/>
                </a:solidFill>
              </a:rPr>
              <a:t>Business impact</a:t>
            </a:r>
          </a:p>
        </p:txBody>
      </p:sp>
      <p:sp>
        <p:nvSpPr>
          <p:cNvPr id="11" name="TextBox 10"/>
          <p:cNvSpPr txBox="1"/>
          <p:nvPr/>
        </p:nvSpPr>
        <p:spPr>
          <a:xfrm>
            <a:off x="528116" y="4040658"/>
            <a:ext cx="2619809" cy="193245"/>
          </a:xfrm>
          <a:prstGeom prst="rect">
            <a:avLst/>
          </a:prstGeom>
          <a:noFill/>
          <a:ln w="12700">
            <a:noFill/>
          </a:ln>
        </p:spPr>
        <p:txBody>
          <a:bodyPr wrap="square" lIns="0" tIns="0" rIns="0" bIns="0" rtlCol="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1" i="0" u="none" strike="noStrike" kern="0" cap="none" spc="0" normalizeH="0" baseline="0" noProof="0">
                <a:ln>
                  <a:noFill/>
                </a:ln>
                <a:solidFill>
                  <a:schemeClr val="accent2"/>
                </a:solidFill>
                <a:effectLst/>
                <a:uLnTx/>
                <a:uFillTx/>
                <a:latin typeface="Segoe UI Light" panose="020B0502040204020203" pitchFamily="34" charset="0"/>
              </a:rPr>
              <a:t>Work Planning Application </a:t>
            </a:r>
            <a:endParaRPr kumimoji="0" lang="en-US" sz="1400" b="1" i="0" u="none" strike="noStrike" kern="0" cap="none" spc="0" normalizeH="0" baseline="0" noProof="0">
              <a:ln>
                <a:noFill/>
              </a:ln>
              <a:solidFill>
                <a:schemeClr val="accent2"/>
              </a:solidFill>
              <a:effectLst/>
              <a:uLnTx/>
              <a:uFillTx/>
              <a:latin typeface="Segoe UI Light" panose="020B0502040204020203" pitchFamily="34" charset="0"/>
            </a:endParaRPr>
          </a:p>
        </p:txBody>
      </p:sp>
      <p:sp>
        <p:nvSpPr>
          <p:cNvPr id="12" name="Rounded Rectangle 11"/>
          <p:cNvSpPr/>
          <p:nvPr/>
        </p:nvSpPr>
        <p:spPr>
          <a:xfrm rot="5400000">
            <a:off x="1474511" y="4973279"/>
            <a:ext cx="484971" cy="2377763"/>
          </a:xfrm>
          <a:prstGeom prst="roundRect">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36000" tIns="36000" rIns="36000" bIns="36000" rtlCol="0" anchor="ctr" anchorCtr="1"/>
          <a:lstStyle/>
          <a:p>
            <a:pPr algn="ctr"/>
            <a:r>
              <a:rPr lang="en-GB" sz="1200">
                <a:solidFill>
                  <a:schemeClr val="tx1"/>
                </a:solidFill>
                <a:latin typeface="Segoe UI Semibold" panose="020B0702040204020203" pitchFamily="34" charset="0"/>
              </a:rPr>
              <a:t>Single View of the plan</a:t>
            </a:r>
          </a:p>
        </p:txBody>
      </p:sp>
      <p:grpSp>
        <p:nvGrpSpPr>
          <p:cNvPr id="13" name="Group 12"/>
          <p:cNvGrpSpPr/>
          <p:nvPr/>
        </p:nvGrpSpPr>
        <p:grpSpPr>
          <a:xfrm>
            <a:off x="624397" y="4298731"/>
            <a:ext cx="2281482" cy="1478310"/>
            <a:chOff x="558738" y="3291057"/>
            <a:chExt cx="3000916" cy="1939849"/>
          </a:xfrm>
        </p:grpSpPr>
        <p:pic>
          <p:nvPicPr>
            <p:cNvPr id="14" name="Picture 2" descr="http://www.clker.com/cliparts/S/6/5/k/Y/X/computer-monitor-blank-m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19802"/>
            <a:stretch/>
          </p:blipFill>
          <p:spPr bwMode="auto">
            <a:xfrm>
              <a:off x="558738" y="3291057"/>
              <a:ext cx="3000916" cy="19398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stretch>
              <a:fillRect/>
            </a:stretch>
          </p:blipFill>
          <p:spPr>
            <a:xfrm>
              <a:off x="712732" y="3454570"/>
              <a:ext cx="2681764" cy="1634508"/>
            </a:xfrm>
            <a:prstGeom prst="rect">
              <a:avLst/>
            </a:prstGeom>
          </p:spPr>
        </p:pic>
      </p:grpSp>
      <p:sp>
        <p:nvSpPr>
          <p:cNvPr id="16" name="TextBox 15"/>
          <p:cNvSpPr txBox="1"/>
          <p:nvPr/>
        </p:nvSpPr>
        <p:spPr>
          <a:xfrm>
            <a:off x="3040349" y="4055895"/>
            <a:ext cx="2619809" cy="193245"/>
          </a:xfrm>
          <a:prstGeom prst="rect">
            <a:avLst/>
          </a:prstGeom>
          <a:noFill/>
          <a:ln w="12700">
            <a:noFill/>
          </a:ln>
        </p:spPr>
        <p:txBody>
          <a:bodyPr wrap="square" lIns="0" tIns="0" rIns="0" bIns="0" rtlCol="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1" i="0" u="none" strike="noStrike" kern="0" cap="none" spc="0" normalizeH="0" baseline="0" noProof="0">
                <a:ln>
                  <a:noFill/>
                </a:ln>
                <a:solidFill>
                  <a:schemeClr val="accent2"/>
                </a:solidFill>
                <a:effectLst/>
                <a:uLnTx/>
                <a:uFillTx/>
                <a:latin typeface="Segoe UI Light" panose="020B0502040204020203" pitchFamily="34" charset="0"/>
              </a:rPr>
              <a:t>Resource Strategy Application </a:t>
            </a:r>
            <a:endParaRPr kumimoji="0" lang="en-US" sz="1400" b="1" i="0" u="none" strike="noStrike" kern="0" cap="none" spc="0" normalizeH="0" baseline="0" noProof="0">
              <a:ln>
                <a:noFill/>
              </a:ln>
              <a:solidFill>
                <a:schemeClr val="accent2"/>
              </a:solidFill>
              <a:effectLst/>
              <a:uLnTx/>
              <a:uFillTx/>
              <a:latin typeface="Segoe UI Light" panose="020B0502040204020203" pitchFamily="34" charset="0"/>
            </a:endParaRPr>
          </a:p>
        </p:txBody>
      </p:sp>
      <p:sp>
        <p:nvSpPr>
          <p:cNvPr id="17" name="Rounded Rectangle 16"/>
          <p:cNvSpPr/>
          <p:nvPr/>
        </p:nvSpPr>
        <p:spPr>
          <a:xfrm rot="5400000">
            <a:off x="4158569" y="4902437"/>
            <a:ext cx="470776" cy="2532402"/>
          </a:xfrm>
          <a:prstGeom prst="roundRect">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36000" tIns="36000" rIns="36000" bIns="36000" rtlCol="0" anchor="ctr" anchorCtr="1"/>
          <a:lstStyle/>
          <a:p>
            <a:pPr algn="ctr"/>
            <a:r>
              <a:rPr lang="en-GB" sz="1200">
                <a:solidFill>
                  <a:schemeClr val="tx1"/>
                </a:solidFill>
                <a:latin typeface="Segoe UI Semibold" panose="020B0702040204020203" pitchFamily="34" charset="0"/>
              </a:rPr>
              <a:t>Resource Optimisation</a:t>
            </a:r>
          </a:p>
        </p:txBody>
      </p:sp>
      <p:grpSp>
        <p:nvGrpSpPr>
          <p:cNvPr id="18" name="Group 17"/>
          <p:cNvGrpSpPr/>
          <p:nvPr/>
        </p:nvGrpSpPr>
        <p:grpSpPr>
          <a:xfrm>
            <a:off x="3207304" y="4296781"/>
            <a:ext cx="2452854" cy="1510733"/>
            <a:chOff x="3872856" y="3094660"/>
            <a:chExt cx="2739383" cy="1798021"/>
          </a:xfrm>
        </p:grpSpPr>
        <p:pic>
          <p:nvPicPr>
            <p:cNvPr id="19" name="Picture 2" descr="http://www.clker.com/cliparts/S/6/5/k/Y/X/computer-monitor-blank-m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19802"/>
            <a:stretch/>
          </p:blipFill>
          <p:spPr bwMode="auto">
            <a:xfrm>
              <a:off x="3872856" y="3094660"/>
              <a:ext cx="2739383" cy="1798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3996313" y="3216798"/>
              <a:ext cx="2492468" cy="1573246"/>
            </a:xfrm>
            <a:prstGeom prst="rect">
              <a:avLst/>
            </a:prstGeom>
          </p:spPr>
        </p:pic>
      </p:grpSp>
      <p:sp>
        <p:nvSpPr>
          <p:cNvPr id="21" name="TextBox 20"/>
          <p:cNvSpPr txBox="1"/>
          <p:nvPr/>
        </p:nvSpPr>
        <p:spPr>
          <a:xfrm>
            <a:off x="5893495" y="4066366"/>
            <a:ext cx="2619809" cy="193245"/>
          </a:xfrm>
          <a:prstGeom prst="rect">
            <a:avLst/>
          </a:prstGeom>
          <a:noFill/>
          <a:ln w="12700">
            <a:noFill/>
          </a:ln>
        </p:spPr>
        <p:txBody>
          <a:bodyPr wrap="square" lIns="0" tIns="0" rIns="0" bIns="0" rtlCol="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1" i="0" u="none" strike="noStrike" kern="0" cap="none" spc="0" normalizeH="0" baseline="0" noProof="0">
                <a:ln>
                  <a:noFill/>
                </a:ln>
                <a:solidFill>
                  <a:schemeClr val="accent2"/>
                </a:solidFill>
                <a:effectLst/>
                <a:uLnTx/>
                <a:uFillTx/>
                <a:latin typeface="Segoe UI Light" panose="020B0502040204020203" pitchFamily="34" charset="0"/>
              </a:rPr>
              <a:t>Resource Planning Application </a:t>
            </a:r>
            <a:endParaRPr kumimoji="0" lang="en-US" sz="1400" b="1" i="0" u="none" strike="noStrike" kern="0" cap="none" spc="0" normalizeH="0" baseline="0" noProof="0">
              <a:ln>
                <a:noFill/>
              </a:ln>
              <a:solidFill>
                <a:schemeClr val="accent2"/>
              </a:solidFill>
              <a:effectLst/>
              <a:uLnTx/>
              <a:uFillTx/>
              <a:latin typeface="Segoe UI Light" panose="020B0502040204020203" pitchFamily="34" charset="0"/>
            </a:endParaRPr>
          </a:p>
        </p:txBody>
      </p:sp>
      <p:sp>
        <p:nvSpPr>
          <p:cNvPr id="22" name="Rounded Rectangle 21"/>
          <p:cNvSpPr/>
          <p:nvPr/>
        </p:nvSpPr>
        <p:spPr>
          <a:xfrm rot="5400000">
            <a:off x="7039878" y="4905587"/>
            <a:ext cx="470776" cy="2527342"/>
          </a:xfrm>
          <a:prstGeom prst="roundRect">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36000" tIns="36000" rIns="36000" bIns="36000" rtlCol="0" anchor="ctr" anchorCtr="1"/>
          <a:lstStyle/>
          <a:p>
            <a:pPr algn="ctr"/>
            <a:r>
              <a:rPr lang="en-GB" sz="1200">
                <a:solidFill>
                  <a:schemeClr val="tx1"/>
                </a:solidFill>
                <a:latin typeface="Segoe UI Semibold" panose="020B0702040204020203" pitchFamily="34" charset="0"/>
              </a:rPr>
              <a:t>Assign Resource to Work</a:t>
            </a:r>
          </a:p>
        </p:txBody>
      </p:sp>
      <p:pic>
        <p:nvPicPr>
          <p:cNvPr id="23" name="Picture 2" descr="http://www.clker.com/cliparts/S/6/5/k/Y/X/computer-monitor-blank-m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19802"/>
          <a:stretch/>
        </p:blipFill>
        <p:spPr bwMode="auto">
          <a:xfrm>
            <a:off x="6053196" y="4296781"/>
            <a:ext cx="2460108" cy="1510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6144806" y="4365169"/>
            <a:ext cx="2260920" cy="1366665"/>
          </a:xfrm>
          <a:prstGeom prst="rect">
            <a:avLst/>
          </a:prstGeom>
        </p:spPr>
      </p:pic>
      <p:sp>
        <p:nvSpPr>
          <p:cNvPr id="25" name="TextBox 24"/>
          <p:cNvSpPr txBox="1"/>
          <p:nvPr/>
        </p:nvSpPr>
        <p:spPr>
          <a:xfrm>
            <a:off x="8755099" y="4055809"/>
            <a:ext cx="2619809" cy="193245"/>
          </a:xfrm>
          <a:prstGeom prst="rect">
            <a:avLst/>
          </a:prstGeom>
          <a:noFill/>
          <a:ln w="12700">
            <a:noFill/>
          </a:ln>
        </p:spPr>
        <p:txBody>
          <a:bodyPr wrap="square" lIns="0" tIns="0" rIns="0" bIns="0" rtlCol="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1" i="0" u="none" strike="noStrike" kern="0" cap="none" spc="0" normalizeH="0" baseline="0" noProof="0">
                <a:ln>
                  <a:noFill/>
                </a:ln>
                <a:solidFill>
                  <a:schemeClr val="accent2"/>
                </a:solidFill>
                <a:effectLst/>
                <a:uLnTx/>
                <a:uFillTx/>
                <a:latin typeface="Segoe UI Light" panose="020B0502040204020203" pitchFamily="34" charset="0"/>
              </a:rPr>
              <a:t>Scenario</a:t>
            </a:r>
            <a:r>
              <a:rPr kumimoji="0" lang="en-GB" sz="1400" b="1" i="0" u="none" strike="noStrike" kern="0" cap="none" spc="0" normalizeH="0" noProof="0">
                <a:ln>
                  <a:noFill/>
                </a:ln>
                <a:solidFill>
                  <a:schemeClr val="accent2"/>
                </a:solidFill>
                <a:effectLst/>
                <a:uLnTx/>
                <a:uFillTx/>
                <a:latin typeface="Segoe UI Light" panose="020B0502040204020203" pitchFamily="34" charset="0"/>
              </a:rPr>
              <a:t> Planning</a:t>
            </a:r>
            <a:endParaRPr kumimoji="0" lang="en-US" sz="1400" b="1" i="0" u="none" strike="noStrike" kern="0" cap="none" spc="0" normalizeH="0" baseline="0" noProof="0">
              <a:ln>
                <a:noFill/>
              </a:ln>
              <a:solidFill>
                <a:schemeClr val="accent2"/>
              </a:solidFill>
              <a:effectLst/>
              <a:uLnTx/>
              <a:uFillTx/>
              <a:latin typeface="Segoe UI Light" panose="020B0502040204020203" pitchFamily="34" charset="0"/>
            </a:endParaRPr>
          </a:p>
        </p:txBody>
      </p:sp>
      <p:sp>
        <p:nvSpPr>
          <p:cNvPr id="26" name="Rounded Rectangle 25"/>
          <p:cNvSpPr/>
          <p:nvPr/>
        </p:nvSpPr>
        <p:spPr>
          <a:xfrm rot="5400000">
            <a:off x="9901482" y="4895030"/>
            <a:ext cx="470776" cy="2527342"/>
          </a:xfrm>
          <a:prstGeom prst="roundRect">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36000" tIns="36000" rIns="36000" bIns="36000" rtlCol="0" anchor="ctr" anchorCtr="1"/>
          <a:lstStyle/>
          <a:p>
            <a:pPr algn="ctr"/>
            <a:r>
              <a:rPr lang="en-GB" sz="1200">
                <a:solidFill>
                  <a:schemeClr val="tx1"/>
                </a:solidFill>
                <a:latin typeface="Segoe UI Semibold" panose="020B0702040204020203" pitchFamily="34" charset="0"/>
              </a:rPr>
              <a:t>Analytics Enabled Dynamic Modelling of Outcomes</a:t>
            </a:r>
          </a:p>
        </p:txBody>
      </p:sp>
      <p:pic>
        <p:nvPicPr>
          <p:cNvPr id="27" name="Picture 2" descr="http://www.clker.com/cliparts/S/6/5/k/Y/X/computer-monitor-blank-m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19802"/>
          <a:stretch/>
        </p:blipFill>
        <p:spPr bwMode="auto">
          <a:xfrm>
            <a:off x="8914800" y="4286224"/>
            <a:ext cx="2460108" cy="1510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9026207" y="4412970"/>
            <a:ext cx="2216848" cy="1255987"/>
          </a:xfrm>
          <a:prstGeom prst="rect">
            <a:avLst/>
          </a:prstGeom>
        </p:spPr>
      </p:pic>
      <p:sp>
        <p:nvSpPr>
          <p:cNvPr id="33" name="TextBox 32"/>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sp>
        <p:nvSpPr>
          <p:cNvPr id="34" name="TextBox 33"/>
          <p:cNvSpPr txBox="1"/>
          <p:nvPr/>
        </p:nvSpPr>
        <p:spPr>
          <a:xfrm>
            <a:off x="465199" y="3795583"/>
            <a:ext cx="625740" cy="257369"/>
          </a:xfrm>
          <a:prstGeom prst="rect">
            <a:avLst/>
          </a:prstGeom>
          <a:noFill/>
        </p:spPr>
        <p:txBody>
          <a:bodyPr wrap="none" lIns="36000" tIns="36000" rIns="36000" bIns="36000" rtlCol="0">
            <a:spAutoFit/>
          </a:bodyPr>
          <a:lstStyle/>
          <a:p>
            <a:pPr algn="l"/>
            <a:r>
              <a:rPr lang="en-GB" sz="1200">
                <a:solidFill>
                  <a:schemeClr val="bg1"/>
                </a:solidFill>
              </a:rPr>
              <a:t>Solution</a:t>
            </a:r>
          </a:p>
        </p:txBody>
      </p:sp>
      <p:pic>
        <p:nvPicPr>
          <p:cNvPr id="35" name="Picture 34"/>
          <p:cNvPicPr>
            <a:picLocks noChangeAspect="1"/>
          </p:cNvPicPr>
          <p:nvPr/>
        </p:nvPicPr>
        <p:blipFill>
          <a:blip r:embed="rId7"/>
          <a:stretch>
            <a:fillRect/>
          </a:stretch>
        </p:blipFill>
        <p:spPr>
          <a:xfrm>
            <a:off x="11228170" y="445274"/>
            <a:ext cx="766943" cy="671686"/>
          </a:xfrm>
          <a:prstGeom prst="rect">
            <a:avLst/>
          </a:prstGeom>
        </p:spPr>
      </p:pic>
    </p:spTree>
    <p:extLst>
      <p:ext uri="{BB962C8B-B14F-4D97-AF65-F5344CB8AC3E}">
        <p14:creationId xmlns:p14="http://schemas.microsoft.com/office/powerpoint/2010/main" val="230223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gray">
          <a:xfrm>
            <a:off x="6106846" y="2319616"/>
            <a:ext cx="5613603" cy="4008613"/>
          </a:xfrm>
          <a:prstGeom prst="roundRect">
            <a:avLst>
              <a:gd name="adj" fmla="val 5111"/>
            </a:avLst>
          </a:prstGeom>
          <a:solidFill>
            <a:schemeClr val="tx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2" name="Title 1"/>
          <p:cNvSpPr>
            <a:spLocks noGrp="1"/>
          </p:cNvSpPr>
          <p:nvPr>
            <p:ph type="title"/>
          </p:nvPr>
        </p:nvSpPr>
        <p:spPr/>
        <p:txBody>
          <a:bodyPr/>
          <a:lstStyle/>
          <a:p>
            <a:r>
              <a:rPr lang="en-GB">
                <a:solidFill>
                  <a:schemeClr val="accent2"/>
                </a:solidFill>
              </a:rPr>
              <a:t>New Digital : </a:t>
            </a:r>
            <a:r>
              <a:rPr lang="en-GB"/>
              <a:t>Video Analytics for Asset Monitoring</a:t>
            </a:r>
          </a:p>
        </p:txBody>
      </p:sp>
      <p:sp>
        <p:nvSpPr>
          <p:cNvPr id="3" name="Text Placeholder 2"/>
          <p:cNvSpPr>
            <a:spLocks noGrp="1"/>
          </p:cNvSpPr>
          <p:nvPr>
            <p:ph type="body" sz="quarter" idx="10"/>
          </p:nvPr>
        </p:nvSpPr>
        <p:spPr/>
        <p:txBody>
          <a:bodyPr/>
          <a:lstStyle/>
          <a:p>
            <a:r>
              <a:rPr lang="en-GB"/>
              <a:t>Video analytics to determine asset condition, automated in real-time to enable the asset manager to optimize maintenance schedules for power lines and transmission towers</a:t>
            </a:r>
          </a:p>
        </p:txBody>
      </p:sp>
      <p:sp>
        <p:nvSpPr>
          <p:cNvPr id="25" name="Rounded Rectangle 24"/>
          <p:cNvSpPr/>
          <p:nvPr/>
        </p:nvSpPr>
        <p:spPr bwMode="gray">
          <a:xfrm>
            <a:off x="431016" y="2319616"/>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71450" marR="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pPr>
            <a:r>
              <a:rPr kumimoji="0" lang="en-GB" sz="1400" b="0" i="0" u="none" strike="noStrike" kern="0" cap="none" spc="0" normalizeH="0" baseline="0" noProof="0">
                <a:ln>
                  <a:noFill/>
                </a:ln>
                <a:solidFill>
                  <a:sysClr val="windowText" lastClr="000000"/>
                </a:solidFill>
                <a:effectLst/>
                <a:uLnTx/>
                <a:uFillTx/>
                <a:latin typeface="Arial" pitchFamily="34" charset="0"/>
                <a:cs typeface="Arial" pitchFamily="34" charset="0"/>
              </a:rPr>
              <a:t>Power line </a:t>
            </a:r>
            <a:r>
              <a:rPr kumimoji="0" lang="en-GB" sz="1400" b="0" i="0" u="none" strike="noStrike" kern="0" cap="none" spc="0" normalizeH="0" baseline="0" noProof="0" err="1">
                <a:ln>
                  <a:noFill/>
                </a:ln>
                <a:solidFill>
                  <a:sysClr val="windowText" lastClr="000000"/>
                </a:solidFill>
                <a:effectLst/>
                <a:uLnTx/>
                <a:uFillTx/>
                <a:latin typeface="Arial" pitchFamily="34" charset="0"/>
                <a:cs typeface="Arial" pitchFamily="34" charset="0"/>
              </a:rPr>
              <a:t>insp</a:t>
            </a:r>
            <a:r>
              <a:rPr lang="en-GB" sz="1400" kern="0" err="1">
                <a:solidFill>
                  <a:sysClr val="windowText" lastClr="000000"/>
                </a:solidFill>
                <a:latin typeface="Arial" pitchFamily="34" charset="0"/>
                <a:cs typeface="Arial" pitchFamily="34" charset="0"/>
              </a:rPr>
              <a:t>ection</a:t>
            </a:r>
            <a:r>
              <a:rPr lang="en-GB" sz="1400" kern="0">
                <a:solidFill>
                  <a:sysClr val="windowText" lastClr="000000"/>
                </a:solidFill>
                <a:latin typeface="Arial" pitchFamily="34" charset="0"/>
                <a:cs typeface="Arial" pitchFamily="34" charset="0"/>
              </a:rPr>
              <a:t> safety issue with use of helicopters</a:t>
            </a:r>
          </a:p>
          <a:p>
            <a:pPr marL="171450" marR="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pPr>
            <a:r>
              <a:rPr kumimoji="0" lang="en-GB" sz="1400" b="0" i="0" u="none" strike="noStrike" kern="0" cap="none" spc="0" normalizeH="0" baseline="0" noProof="0">
                <a:ln>
                  <a:noFill/>
                </a:ln>
                <a:solidFill>
                  <a:sysClr val="windowText" lastClr="000000"/>
                </a:solidFill>
                <a:effectLst/>
                <a:uLnTx/>
                <a:uFillTx/>
                <a:latin typeface="Arial" pitchFamily="34" charset="0"/>
                <a:cs typeface="Arial" pitchFamily="34" charset="0"/>
              </a:rPr>
              <a:t>High</a:t>
            </a:r>
            <a:r>
              <a:rPr kumimoji="0" lang="en-GB" sz="1400" b="0" i="0" u="none" strike="noStrike" kern="0" cap="none" spc="0" normalizeH="0" noProof="0">
                <a:ln>
                  <a:noFill/>
                </a:ln>
                <a:solidFill>
                  <a:sysClr val="windowText" lastClr="000000"/>
                </a:solidFill>
                <a:effectLst/>
                <a:uLnTx/>
                <a:uFillTx/>
                <a:latin typeface="Arial" pitchFamily="34" charset="0"/>
                <a:cs typeface="Arial" pitchFamily="34" charset="0"/>
              </a:rPr>
              <a:t> cost for inspection and limited </a:t>
            </a:r>
            <a:r>
              <a:rPr lang="en-GB" sz="1400" kern="0" baseline="0">
                <a:solidFill>
                  <a:sysClr val="windowText" lastClr="000000"/>
                </a:solidFill>
                <a:latin typeface="Arial" pitchFamily="34" charset="0"/>
                <a:cs typeface="Arial" pitchFamily="34" charset="0"/>
              </a:rPr>
              <a:t>coverage</a:t>
            </a:r>
          </a:p>
          <a:p>
            <a:pPr marL="171450" marR="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pPr>
            <a:r>
              <a:rPr lang="en-GB" sz="1400" kern="0">
                <a:solidFill>
                  <a:sysClr val="windowText" lastClr="000000"/>
                </a:solidFill>
                <a:latin typeface="Arial" pitchFamily="34" charset="0"/>
                <a:cs typeface="Arial" pitchFamily="34" charset="0"/>
              </a:rPr>
              <a:t>Visual inspection required to identify non-conformities, with few skilled licensed professionals</a:t>
            </a:r>
          </a:p>
          <a:p>
            <a:pPr marL="171450" marR="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pPr>
            <a:r>
              <a:rPr lang="en-GB" sz="1400" kern="0">
                <a:solidFill>
                  <a:sysClr val="windowText" lastClr="000000"/>
                </a:solidFill>
                <a:latin typeface="Arial" pitchFamily="34" charset="0"/>
                <a:cs typeface="Arial" pitchFamily="34" charset="0"/>
              </a:rPr>
              <a:t>Manual input of inspection data after operation</a:t>
            </a:r>
          </a:p>
        </p:txBody>
      </p:sp>
      <p:sp>
        <p:nvSpPr>
          <p:cNvPr id="26" name="TextBox 25"/>
          <p:cNvSpPr txBox="1"/>
          <p:nvPr/>
        </p:nvSpPr>
        <p:spPr>
          <a:xfrm>
            <a:off x="431016" y="2062247"/>
            <a:ext cx="1290985" cy="257369"/>
          </a:xfrm>
          <a:prstGeom prst="rect">
            <a:avLst/>
          </a:prstGeom>
          <a:noFill/>
        </p:spPr>
        <p:txBody>
          <a:bodyPr wrap="none" lIns="36000" tIns="36000" rIns="36000" bIns="36000" rtlCol="0">
            <a:spAutoFit/>
          </a:bodyPr>
          <a:lstStyle/>
          <a:p>
            <a:pPr algn="l"/>
            <a:r>
              <a:rPr lang="en-GB" sz="1200">
                <a:solidFill>
                  <a:schemeClr val="bg1"/>
                </a:solidFill>
              </a:rPr>
              <a:t>Business problem</a:t>
            </a:r>
          </a:p>
        </p:txBody>
      </p:sp>
      <p:sp>
        <p:nvSpPr>
          <p:cNvPr id="27" name="Rounded Rectangle 26"/>
          <p:cNvSpPr/>
          <p:nvPr/>
        </p:nvSpPr>
        <p:spPr bwMode="gray">
          <a:xfrm>
            <a:off x="3287105" y="2319616"/>
            <a:ext cx="2540000" cy="3454400"/>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71450" indent="-171450">
              <a:spcBef>
                <a:spcPts val="0"/>
              </a:spcBef>
              <a:spcAft>
                <a:spcPts val="300"/>
              </a:spcAft>
              <a:buFont typeface="Arial" panose="020B0604020202020204" pitchFamily="34" charset="0"/>
              <a:buChar char="•"/>
            </a:pPr>
            <a:r>
              <a:rPr lang="en-GB" sz="1400" kern="0">
                <a:solidFill>
                  <a:sysClr val="windowText" lastClr="000000"/>
                </a:solidFill>
                <a:latin typeface="Arial" pitchFamily="34" charset="0"/>
                <a:cs typeface="Arial" pitchFamily="34" charset="0"/>
              </a:rPr>
              <a:t>UAV/Drone captures data in multiple forms (pictures, GPS, time, etc.)</a:t>
            </a:r>
          </a:p>
          <a:p>
            <a:pPr marL="171450" indent="-171450">
              <a:spcBef>
                <a:spcPts val="0"/>
              </a:spcBef>
              <a:spcAft>
                <a:spcPts val="300"/>
              </a:spcAft>
              <a:buFont typeface="Arial" panose="020B0604020202020204" pitchFamily="34" charset="0"/>
              <a:buChar char="•"/>
            </a:pPr>
            <a:r>
              <a:rPr lang="en-GB" sz="1400" kern="0">
                <a:solidFill>
                  <a:sysClr val="windowText" lastClr="000000"/>
                </a:solidFill>
                <a:latin typeface="Arial" pitchFamily="34" charset="0"/>
                <a:cs typeface="Arial" pitchFamily="34" charset="0"/>
              </a:rPr>
              <a:t>Data are automatically processed with advanced analytics. Computer Vision and Machine Learning techniques, predictive analytics are applied.</a:t>
            </a:r>
          </a:p>
          <a:p>
            <a:pPr marL="171450" indent="-171450">
              <a:spcBef>
                <a:spcPts val="0"/>
              </a:spcBef>
              <a:spcAft>
                <a:spcPts val="300"/>
              </a:spcAft>
              <a:buFont typeface="Arial" panose="020B0604020202020204" pitchFamily="34" charset="0"/>
              <a:buChar char="•"/>
            </a:pPr>
            <a:r>
              <a:rPr lang="en-GB" sz="1400" kern="0">
                <a:solidFill>
                  <a:sysClr val="windowText" lastClr="000000"/>
                </a:solidFill>
                <a:latin typeface="Arial" pitchFamily="34" charset="0"/>
                <a:cs typeface="Arial" pitchFamily="34" charset="0"/>
              </a:rPr>
              <a:t>Access to Web interface: 3D model (with possibility to see each picture) </a:t>
            </a:r>
            <a:r>
              <a:rPr lang="en-GB" sz="1400" kern="0" err="1">
                <a:solidFill>
                  <a:sysClr val="windowText" lastClr="000000"/>
                </a:solidFill>
                <a:latin typeface="Arial" pitchFamily="34" charset="0"/>
                <a:cs typeface="Arial" pitchFamily="34" charset="0"/>
              </a:rPr>
              <a:t>Orthophotomap</a:t>
            </a:r>
            <a:r>
              <a:rPr lang="en-GB" sz="1400" kern="0">
                <a:solidFill>
                  <a:sysClr val="windowText" lastClr="000000"/>
                </a:solidFill>
                <a:latin typeface="Arial" pitchFamily="34" charset="0"/>
                <a:cs typeface="Arial" pitchFamily="34" charset="0"/>
              </a:rPr>
              <a:t> 2D Image Recognition Reports</a:t>
            </a:r>
          </a:p>
          <a:p>
            <a:pPr marL="171450" indent="-171450">
              <a:spcBef>
                <a:spcPts val="0"/>
              </a:spcBef>
              <a:spcAft>
                <a:spcPts val="300"/>
              </a:spcAft>
              <a:buFont typeface="Arial" panose="020B0604020202020204" pitchFamily="34" charset="0"/>
              <a:buChar char="•"/>
            </a:pPr>
            <a:endParaRPr lang="en-GB" sz="1400" kern="0" err="1">
              <a:solidFill>
                <a:sysClr val="windowText" lastClr="000000"/>
              </a:solidFill>
              <a:latin typeface="Arial" pitchFamily="34" charset="0"/>
              <a:cs typeface="Arial" pitchFamily="34" charset="0"/>
            </a:endParaRPr>
          </a:p>
        </p:txBody>
      </p:sp>
      <p:sp>
        <p:nvSpPr>
          <p:cNvPr id="28" name="TextBox 27"/>
          <p:cNvSpPr txBox="1"/>
          <p:nvPr/>
        </p:nvSpPr>
        <p:spPr>
          <a:xfrm>
            <a:off x="3287105" y="2062247"/>
            <a:ext cx="779628" cy="257369"/>
          </a:xfrm>
          <a:prstGeom prst="rect">
            <a:avLst/>
          </a:prstGeom>
          <a:noFill/>
        </p:spPr>
        <p:txBody>
          <a:bodyPr wrap="none" lIns="36000" tIns="36000" rIns="36000" bIns="36000" rtlCol="0">
            <a:spAutoFit/>
          </a:bodyPr>
          <a:lstStyle/>
          <a:p>
            <a:pPr algn="l"/>
            <a:r>
              <a:rPr lang="en-GB" sz="1200">
                <a:solidFill>
                  <a:schemeClr val="bg1"/>
                </a:solidFill>
              </a:rPr>
              <a:t>Innovation</a:t>
            </a:r>
          </a:p>
        </p:txBody>
      </p:sp>
      <p:sp>
        <p:nvSpPr>
          <p:cNvPr id="112" name="TextBox 111"/>
          <p:cNvSpPr txBox="1"/>
          <p:nvPr/>
        </p:nvSpPr>
        <p:spPr>
          <a:xfrm>
            <a:off x="6106846" y="2089131"/>
            <a:ext cx="625740" cy="257369"/>
          </a:xfrm>
          <a:prstGeom prst="rect">
            <a:avLst/>
          </a:prstGeom>
          <a:noFill/>
        </p:spPr>
        <p:txBody>
          <a:bodyPr wrap="none" lIns="36000" tIns="36000" rIns="36000" bIns="36000" rtlCol="0">
            <a:spAutoFit/>
          </a:bodyPr>
          <a:lstStyle/>
          <a:p>
            <a:pPr algn="l"/>
            <a:r>
              <a:rPr lang="en-GB" sz="1200">
                <a:solidFill>
                  <a:schemeClr val="bg1"/>
                </a:solidFill>
              </a:rPr>
              <a:t>Solution</a:t>
            </a:r>
          </a:p>
        </p:txBody>
      </p:sp>
      <p:grpSp>
        <p:nvGrpSpPr>
          <p:cNvPr id="4" name="Group 3"/>
          <p:cNvGrpSpPr/>
          <p:nvPr/>
        </p:nvGrpSpPr>
        <p:grpSpPr>
          <a:xfrm>
            <a:off x="6568382" y="2409182"/>
            <a:ext cx="4720765" cy="3798149"/>
            <a:chOff x="6568382" y="2409182"/>
            <a:chExt cx="4720765" cy="3798149"/>
          </a:xfrm>
        </p:grpSpPr>
        <p:pic>
          <p:nvPicPr>
            <p:cNvPr id="45" name="Picture 44"/>
            <p:cNvPicPr>
              <a:picLocks noChangeAspect="1"/>
            </p:cNvPicPr>
            <p:nvPr/>
          </p:nvPicPr>
          <p:blipFill>
            <a:blip r:embed="rId2"/>
            <a:stretch>
              <a:fillRect/>
            </a:stretch>
          </p:blipFill>
          <p:spPr>
            <a:xfrm>
              <a:off x="8045973" y="4667656"/>
              <a:ext cx="3054316" cy="1539675"/>
            </a:xfrm>
            <a:prstGeom prst="rect">
              <a:avLst/>
            </a:prstGeom>
            <a:ln/>
          </p:spPr>
          <p:style>
            <a:lnRef idx="2">
              <a:schemeClr val="accent2"/>
            </a:lnRef>
            <a:fillRef idx="1">
              <a:schemeClr val="lt1"/>
            </a:fillRef>
            <a:effectRef idx="0">
              <a:schemeClr val="accent2"/>
            </a:effectRef>
            <a:fontRef idx="minor">
              <a:schemeClr val="dk1"/>
            </a:fontRef>
          </p:style>
        </p:pic>
        <p:sp>
          <p:nvSpPr>
            <p:cNvPr id="95" name="Rectangle 94"/>
            <p:cNvSpPr/>
            <p:nvPr/>
          </p:nvSpPr>
          <p:spPr bwMode="gray">
            <a:xfrm>
              <a:off x="6583744" y="2646994"/>
              <a:ext cx="4705403" cy="1729735"/>
            </a:xfrm>
            <a:prstGeom prst="rect">
              <a:avLst/>
            </a:prstGeom>
            <a:solidFill>
              <a:schemeClr val="bg1"/>
            </a:solidFill>
            <a:ln w="6350">
              <a:solidFill>
                <a:srgbClr val="778888">
                  <a:lumMod val="20000"/>
                  <a:lumOff val="80000"/>
                </a:srgbClr>
              </a:solidFill>
              <a:miter lim="800000"/>
              <a:headEnd/>
              <a:tailEnd/>
            </a:ln>
            <a:effectLst>
              <a:outerShdw blurRad="50800" dist="38100" dir="2700000" algn="tl" rotWithShape="0">
                <a:prstClr val="black">
                  <a:alpha val="40000"/>
                </a:prstClr>
              </a:outerShdw>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46" name="Rectangle 45"/>
            <p:cNvSpPr/>
            <p:nvPr/>
          </p:nvSpPr>
          <p:spPr bwMode="gray">
            <a:xfrm>
              <a:off x="7775427" y="2857917"/>
              <a:ext cx="698500" cy="457934"/>
            </a:xfrm>
            <a:prstGeom prst="rect">
              <a:avLst/>
            </a:prstGeom>
            <a:solidFill>
              <a:schemeClr val="bg1"/>
            </a:solidFill>
            <a:ln w="1270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GB" sz="600" b="0" i="0" u="none" strike="noStrike" kern="0" cap="none" spc="0" normalizeH="0" baseline="0" noProof="0">
                  <a:ln>
                    <a:noFill/>
                  </a:ln>
                  <a:solidFill>
                    <a:sysClr val="windowText" lastClr="000000"/>
                  </a:solidFill>
                  <a:effectLst/>
                  <a:uLnTx/>
                  <a:uFillTx/>
                  <a:latin typeface="Arial" pitchFamily="34" charset="0"/>
                  <a:cs typeface="Arial" pitchFamily="34" charset="0"/>
                </a:rPr>
                <a:t>3D</a:t>
              </a:r>
              <a:r>
                <a:rPr kumimoji="0" lang="en-GB" sz="600" b="0" i="0" u="none" strike="noStrike" kern="0" cap="none" spc="0" normalizeH="0" noProof="0">
                  <a:ln>
                    <a:noFill/>
                  </a:ln>
                  <a:solidFill>
                    <a:sysClr val="windowText" lastClr="000000"/>
                  </a:solidFill>
                  <a:effectLst/>
                  <a:uLnTx/>
                  <a:uFillTx/>
                  <a:latin typeface="Arial" pitchFamily="34" charset="0"/>
                  <a:cs typeface="Arial" pitchFamily="34" charset="0"/>
                </a:rPr>
                <a:t> Reconstruction</a:t>
              </a:r>
              <a:endParaRPr kumimoji="0" lang="en-GB" sz="6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47" name="Rectangle 46"/>
            <p:cNvSpPr/>
            <p:nvPr/>
          </p:nvSpPr>
          <p:spPr bwMode="gray">
            <a:xfrm>
              <a:off x="8535524" y="2855254"/>
              <a:ext cx="698500" cy="457934"/>
            </a:xfrm>
            <a:prstGeom prst="rect">
              <a:avLst/>
            </a:prstGeom>
            <a:solidFill>
              <a:schemeClr val="bg1"/>
            </a:solidFill>
            <a:ln w="12700">
              <a:solidFill>
                <a:schemeClr val="tx1"/>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0"/>
                </a:spcBef>
                <a:spcAft>
                  <a:spcPts val="300"/>
                </a:spcAft>
              </a:pPr>
              <a:r>
                <a:rPr lang="en-GB" sz="600" kern="0">
                  <a:solidFill>
                    <a:sysClr val="windowText" lastClr="000000"/>
                  </a:solidFill>
                  <a:latin typeface="Arial" pitchFamily="34" charset="0"/>
                  <a:cs typeface="Arial" pitchFamily="34" charset="0"/>
                </a:rPr>
                <a:t>Computer vision and machine learning algorithms</a:t>
              </a:r>
            </a:p>
          </p:txBody>
        </p:sp>
        <p:sp>
          <p:nvSpPr>
            <p:cNvPr id="48" name="Rectangle 47"/>
            <p:cNvSpPr/>
            <p:nvPr/>
          </p:nvSpPr>
          <p:spPr bwMode="gray">
            <a:xfrm>
              <a:off x="9286097" y="2864480"/>
              <a:ext cx="622928" cy="448196"/>
            </a:xfrm>
            <a:prstGeom prst="rect">
              <a:avLst/>
            </a:prstGeom>
            <a:solidFill>
              <a:schemeClr val="bg1"/>
            </a:solidFill>
            <a:ln w="12700">
              <a:solidFill>
                <a:schemeClr val="tx1"/>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0"/>
                </a:spcBef>
                <a:spcAft>
                  <a:spcPts val="300"/>
                </a:spcAft>
              </a:pPr>
              <a:r>
                <a:rPr lang="en-GB" sz="600" kern="0">
                  <a:solidFill>
                    <a:sysClr val="windowText" lastClr="000000"/>
                  </a:solidFill>
                  <a:latin typeface="Arial" pitchFamily="34" charset="0"/>
                  <a:cs typeface="Arial" pitchFamily="34" charset="0"/>
                </a:rPr>
                <a:t>Analytics and report generation</a:t>
              </a:r>
            </a:p>
          </p:txBody>
        </p:sp>
        <p:sp>
          <p:nvSpPr>
            <p:cNvPr id="49" name="Flowchart: Magnetic Disk 48"/>
            <p:cNvSpPr/>
            <p:nvPr/>
          </p:nvSpPr>
          <p:spPr bwMode="gray">
            <a:xfrm>
              <a:off x="8327188" y="3866712"/>
              <a:ext cx="968375" cy="397811"/>
            </a:xfrm>
            <a:prstGeom prst="flowChartMagneticDisk">
              <a:avLst/>
            </a:prstGeom>
            <a:solidFill>
              <a:schemeClr val="bg1"/>
            </a:solidFill>
            <a:ln w="12700">
              <a:solidFill>
                <a:schemeClr val="tx1"/>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0"/>
                </a:spcBef>
                <a:spcAft>
                  <a:spcPts val="300"/>
                </a:spcAft>
              </a:pPr>
              <a:r>
                <a:rPr lang="en-GB" sz="800" kern="0">
                  <a:solidFill>
                    <a:sysClr val="windowText" lastClr="000000"/>
                  </a:solidFill>
                  <a:latin typeface="Arial" pitchFamily="34" charset="0"/>
                  <a:cs typeface="Arial" pitchFamily="34" charset="0"/>
                </a:rPr>
                <a:t>Server</a:t>
              </a:r>
            </a:p>
          </p:txBody>
        </p:sp>
        <p:cxnSp>
          <p:nvCxnSpPr>
            <p:cNvPr id="52" name="Straight Arrow Connector 51"/>
            <p:cNvCxnSpPr/>
            <p:nvPr/>
          </p:nvCxnSpPr>
          <p:spPr>
            <a:xfrm flipV="1">
              <a:off x="8492975" y="3084221"/>
              <a:ext cx="61597" cy="26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p:nvPr/>
          </p:nvCxnSpPr>
          <p:spPr>
            <a:xfrm flipV="1">
              <a:off x="9245774" y="3084221"/>
              <a:ext cx="61597" cy="26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4" name="Straight Arrow Connector 53"/>
            <p:cNvCxnSpPr/>
            <p:nvPr/>
          </p:nvCxnSpPr>
          <p:spPr>
            <a:xfrm flipV="1">
              <a:off x="8799364" y="3406339"/>
              <a:ext cx="0" cy="4579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0" name="Elbow Connector 59"/>
            <p:cNvCxnSpPr>
              <a:stCxn id="46" idx="2"/>
              <a:endCxn id="48" idx="2"/>
            </p:cNvCxnSpPr>
            <p:nvPr/>
          </p:nvCxnSpPr>
          <p:spPr>
            <a:xfrm rot="5400000" flipH="1" flipV="1">
              <a:off x="8859531" y="2577822"/>
              <a:ext cx="3175" cy="1472884"/>
            </a:xfrm>
            <a:prstGeom prst="bentConnector3">
              <a:avLst>
                <a:gd name="adj1" fmla="val -3360000"/>
              </a:avLst>
            </a:prstGeom>
            <a:ln/>
          </p:spPr>
          <p:style>
            <a:lnRef idx="1">
              <a:schemeClr val="accent2"/>
            </a:lnRef>
            <a:fillRef idx="0">
              <a:schemeClr val="accent2"/>
            </a:fillRef>
            <a:effectRef idx="0">
              <a:schemeClr val="accent2"/>
            </a:effectRef>
            <a:fontRef idx="minor">
              <a:schemeClr val="tx1"/>
            </a:fontRef>
          </p:style>
        </p:cxnSp>
        <p:sp>
          <p:nvSpPr>
            <p:cNvPr id="63" name="Rectangle 62"/>
            <p:cNvSpPr/>
            <p:nvPr/>
          </p:nvSpPr>
          <p:spPr bwMode="gray">
            <a:xfrm rot="16200000">
              <a:off x="10461924" y="3492837"/>
              <a:ext cx="1409268" cy="152554"/>
            </a:xfrm>
            <a:prstGeom prst="rect">
              <a:avLst/>
            </a:prstGeom>
            <a:solidFill>
              <a:schemeClr val="bg1"/>
            </a:solidFill>
            <a:ln w="12700">
              <a:solidFill>
                <a:schemeClr val="tx1"/>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0"/>
                </a:spcBef>
                <a:spcAft>
                  <a:spcPts val="300"/>
                </a:spcAft>
              </a:pPr>
              <a:r>
                <a:rPr lang="en-GB" sz="600" kern="0">
                  <a:solidFill>
                    <a:sysClr val="windowText" lastClr="000000"/>
                  </a:solidFill>
                  <a:latin typeface="Arial" pitchFamily="34" charset="0"/>
                  <a:cs typeface="Arial" pitchFamily="34" charset="0"/>
                </a:rPr>
                <a:t>Capex Program</a:t>
              </a:r>
            </a:p>
          </p:txBody>
        </p:sp>
        <p:cxnSp>
          <p:nvCxnSpPr>
            <p:cNvPr id="64" name="Straight Arrow Connector 63"/>
            <p:cNvCxnSpPr>
              <a:stCxn id="107" idx="3"/>
            </p:cNvCxnSpPr>
            <p:nvPr/>
          </p:nvCxnSpPr>
          <p:spPr>
            <a:xfrm flipV="1">
              <a:off x="10816430" y="3297082"/>
              <a:ext cx="283859" cy="55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p:cNvCxnSpPr>
              <a:stCxn id="105" idx="3"/>
            </p:cNvCxnSpPr>
            <p:nvPr/>
          </p:nvCxnSpPr>
          <p:spPr>
            <a:xfrm>
              <a:off x="10800529" y="4010396"/>
              <a:ext cx="289752" cy="1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Elbow Connector 67"/>
            <p:cNvCxnSpPr>
              <a:endCxn id="74" idx="1"/>
            </p:cNvCxnSpPr>
            <p:nvPr/>
          </p:nvCxnSpPr>
          <p:spPr>
            <a:xfrm flipV="1">
              <a:off x="9909025" y="3011686"/>
              <a:ext cx="271348" cy="72537"/>
            </a:xfrm>
            <a:prstGeom prst="bentConnector3">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8" idx="3"/>
              <a:endCxn id="72" idx="1"/>
            </p:cNvCxnSpPr>
            <p:nvPr/>
          </p:nvCxnSpPr>
          <p:spPr>
            <a:xfrm>
              <a:off x="9909025" y="3088578"/>
              <a:ext cx="271348" cy="712969"/>
            </a:xfrm>
            <a:prstGeom prst="bentConnector3">
              <a:avLst>
                <a:gd name="adj1" fmla="val 5000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0180373" y="3747686"/>
              <a:ext cx="638955" cy="107722"/>
            </a:xfrm>
            <a:prstGeom prst="rect">
              <a:avLst/>
            </a:prstGeom>
            <a:solidFill>
              <a:schemeClr val="bg1"/>
            </a:solidFill>
          </p:spPr>
          <p:txBody>
            <a:bodyPr wrap="square" lIns="0" tIns="0" rIns="0" bIns="0" rtlCol="0">
              <a:spAutoFit/>
            </a:bodyPr>
            <a:lstStyle/>
            <a:p>
              <a:pPr algn="l"/>
              <a:r>
                <a:rPr lang="en-GB" sz="700"/>
                <a:t>Web interface</a:t>
              </a:r>
            </a:p>
          </p:txBody>
        </p:sp>
        <p:sp>
          <p:nvSpPr>
            <p:cNvPr id="74" name="TextBox 73"/>
            <p:cNvSpPr txBox="1"/>
            <p:nvPr/>
          </p:nvSpPr>
          <p:spPr>
            <a:xfrm>
              <a:off x="10180373" y="2903964"/>
              <a:ext cx="686090" cy="215444"/>
            </a:xfrm>
            <a:prstGeom prst="rect">
              <a:avLst/>
            </a:prstGeom>
            <a:solidFill>
              <a:schemeClr val="bg1"/>
            </a:solidFill>
          </p:spPr>
          <p:txBody>
            <a:bodyPr wrap="square" lIns="0" tIns="0" rIns="0" bIns="0" rtlCol="0">
              <a:spAutoFit/>
            </a:bodyPr>
            <a:lstStyle/>
            <a:p>
              <a:pPr algn="l"/>
              <a:r>
                <a:rPr lang="en-GB" sz="700"/>
                <a:t>Detailed reports in Excel</a:t>
              </a:r>
            </a:p>
          </p:txBody>
        </p:sp>
        <p:cxnSp>
          <p:nvCxnSpPr>
            <p:cNvPr id="84" name="Elbow Connector 83"/>
            <p:cNvCxnSpPr>
              <a:endCxn id="49" idx="2"/>
            </p:cNvCxnSpPr>
            <p:nvPr/>
          </p:nvCxnSpPr>
          <p:spPr>
            <a:xfrm>
              <a:off x="7140410" y="2997999"/>
              <a:ext cx="1186778" cy="1067619"/>
            </a:xfrm>
            <a:prstGeom prst="bentConnector3">
              <a:avLst>
                <a:gd name="adj1" fmla="val 32664"/>
              </a:avLst>
            </a:prstGeom>
            <a:ln/>
          </p:spPr>
          <p:style>
            <a:lnRef idx="1">
              <a:schemeClr val="accent2"/>
            </a:lnRef>
            <a:fillRef idx="0">
              <a:schemeClr val="accent2"/>
            </a:fillRef>
            <a:effectRef idx="0">
              <a:schemeClr val="accent2"/>
            </a:effectRef>
            <a:fontRef idx="minor">
              <a:schemeClr val="tx1"/>
            </a:fontRef>
          </p:style>
        </p:cxnSp>
        <p:sp>
          <p:nvSpPr>
            <p:cNvPr id="87" name="TextBox 86"/>
            <p:cNvSpPr txBox="1"/>
            <p:nvPr/>
          </p:nvSpPr>
          <p:spPr>
            <a:xfrm>
              <a:off x="7545742" y="3835703"/>
              <a:ext cx="750908" cy="215444"/>
            </a:xfrm>
            <a:prstGeom prst="rect">
              <a:avLst/>
            </a:prstGeom>
            <a:solidFill>
              <a:schemeClr val="bg1"/>
            </a:solidFill>
          </p:spPr>
          <p:txBody>
            <a:bodyPr wrap="square" lIns="0" tIns="0" rIns="0" bIns="0" rtlCol="0">
              <a:spAutoFit/>
            </a:bodyPr>
            <a:lstStyle/>
            <a:p>
              <a:pPr algn="r"/>
              <a:r>
                <a:rPr lang="en-GB" sz="700"/>
                <a:t>Image, flight log with GPS</a:t>
              </a:r>
            </a:p>
          </p:txBody>
        </p:sp>
        <p:sp>
          <p:nvSpPr>
            <p:cNvPr id="88" name="TextBox 87"/>
            <p:cNvSpPr txBox="1"/>
            <p:nvPr/>
          </p:nvSpPr>
          <p:spPr>
            <a:xfrm>
              <a:off x="8006984" y="3549409"/>
              <a:ext cx="750908" cy="215444"/>
            </a:xfrm>
            <a:prstGeom prst="rect">
              <a:avLst/>
            </a:prstGeom>
            <a:solidFill>
              <a:schemeClr val="bg1"/>
            </a:solidFill>
          </p:spPr>
          <p:txBody>
            <a:bodyPr wrap="square" lIns="0" tIns="0" rIns="0" bIns="0" rtlCol="0">
              <a:spAutoFit/>
            </a:bodyPr>
            <a:lstStyle/>
            <a:p>
              <a:pPr algn="r"/>
              <a:r>
                <a:rPr lang="en-GB" sz="700"/>
                <a:t>Image, flight log with GPS</a:t>
              </a:r>
            </a:p>
          </p:txBody>
        </p:sp>
        <p:sp>
          <p:nvSpPr>
            <p:cNvPr id="89" name="TextBox 88"/>
            <p:cNvSpPr txBox="1"/>
            <p:nvPr/>
          </p:nvSpPr>
          <p:spPr>
            <a:xfrm>
              <a:off x="8842747" y="3549409"/>
              <a:ext cx="750908" cy="215444"/>
            </a:xfrm>
            <a:prstGeom prst="rect">
              <a:avLst/>
            </a:prstGeom>
            <a:solidFill>
              <a:schemeClr val="bg1"/>
            </a:solidFill>
          </p:spPr>
          <p:txBody>
            <a:bodyPr wrap="square" lIns="0" tIns="0" rIns="0" bIns="0" rtlCol="0">
              <a:spAutoFit/>
            </a:bodyPr>
            <a:lstStyle/>
            <a:p>
              <a:pPr algn="l"/>
              <a:r>
                <a:rPr lang="en-GB" sz="700"/>
                <a:t>Processing and storage</a:t>
              </a:r>
            </a:p>
          </p:txBody>
        </p:sp>
        <p:sp>
          <p:nvSpPr>
            <p:cNvPr id="90" name="TextBox 89"/>
            <p:cNvSpPr txBox="1"/>
            <p:nvPr/>
          </p:nvSpPr>
          <p:spPr>
            <a:xfrm>
              <a:off x="8021535" y="2666551"/>
              <a:ext cx="415178" cy="107722"/>
            </a:xfrm>
            <a:prstGeom prst="rect">
              <a:avLst/>
            </a:prstGeom>
            <a:solidFill>
              <a:schemeClr val="bg1"/>
            </a:solidFill>
          </p:spPr>
          <p:txBody>
            <a:bodyPr wrap="none" lIns="0" tIns="0" rIns="0" bIns="0" rtlCol="0">
              <a:spAutoFit/>
            </a:bodyPr>
            <a:lstStyle/>
            <a:p>
              <a:pPr algn="l"/>
              <a:r>
                <a:rPr lang="en-GB" sz="700"/>
                <a:t>15 min/km</a:t>
              </a:r>
            </a:p>
          </p:txBody>
        </p:sp>
        <p:sp>
          <p:nvSpPr>
            <p:cNvPr id="91" name="TextBox 90"/>
            <p:cNvSpPr txBox="1"/>
            <p:nvPr/>
          </p:nvSpPr>
          <p:spPr>
            <a:xfrm>
              <a:off x="8714855" y="2666551"/>
              <a:ext cx="339837" cy="107722"/>
            </a:xfrm>
            <a:prstGeom prst="rect">
              <a:avLst/>
            </a:prstGeom>
            <a:solidFill>
              <a:schemeClr val="bg1"/>
            </a:solidFill>
          </p:spPr>
          <p:txBody>
            <a:bodyPr wrap="none" lIns="0" tIns="0" rIns="0" bIns="0" rtlCol="0">
              <a:spAutoFit/>
            </a:bodyPr>
            <a:lstStyle/>
            <a:p>
              <a:pPr algn="l"/>
              <a:r>
                <a:rPr lang="en-GB" sz="700"/>
                <a:t>6min/km</a:t>
              </a:r>
            </a:p>
          </p:txBody>
        </p:sp>
        <p:sp>
          <p:nvSpPr>
            <p:cNvPr id="92" name="TextBox 91"/>
            <p:cNvSpPr txBox="1"/>
            <p:nvPr/>
          </p:nvSpPr>
          <p:spPr>
            <a:xfrm>
              <a:off x="9508952" y="2666551"/>
              <a:ext cx="339837" cy="107722"/>
            </a:xfrm>
            <a:prstGeom prst="rect">
              <a:avLst/>
            </a:prstGeom>
            <a:solidFill>
              <a:schemeClr val="bg1"/>
            </a:solidFill>
          </p:spPr>
          <p:txBody>
            <a:bodyPr wrap="none" lIns="0" tIns="0" rIns="0" bIns="0" rtlCol="0">
              <a:spAutoFit/>
            </a:bodyPr>
            <a:lstStyle/>
            <a:p>
              <a:pPr algn="l"/>
              <a:r>
                <a:rPr lang="en-GB" sz="700"/>
                <a:t>1min/km</a:t>
              </a:r>
            </a:p>
          </p:txBody>
        </p:sp>
        <p:sp>
          <p:nvSpPr>
            <p:cNvPr id="93" name="TextBox 92"/>
            <p:cNvSpPr txBox="1"/>
            <p:nvPr/>
          </p:nvSpPr>
          <p:spPr>
            <a:xfrm>
              <a:off x="6660269" y="2666551"/>
              <a:ext cx="944169" cy="107722"/>
            </a:xfrm>
            <a:prstGeom prst="rect">
              <a:avLst/>
            </a:prstGeom>
            <a:solidFill>
              <a:schemeClr val="bg1"/>
            </a:solidFill>
          </p:spPr>
          <p:txBody>
            <a:bodyPr wrap="none" lIns="0" tIns="0" rIns="0" bIns="0" rtlCol="0">
              <a:spAutoFit/>
            </a:bodyPr>
            <a:lstStyle/>
            <a:p>
              <a:pPr algn="l"/>
              <a:r>
                <a:rPr lang="en-GB" sz="700"/>
                <a:t>1 flight=2 ways=400km</a:t>
              </a:r>
            </a:p>
          </p:txBody>
        </p:sp>
        <p:pic>
          <p:nvPicPr>
            <p:cNvPr id="104" name="Picture 103"/>
            <p:cNvPicPr>
              <a:picLocks noChangeAspect="1"/>
            </p:cNvPicPr>
            <p:nvPr/>
          </p:nvPicPr>
          <p:blipFill rotWithShape="1">
            <a:blip r:embed="rId3">
              <a:clrChange>
                <a:clrFrom>
                  <a:srgbClr val="000000"/>
                </a:clrFrom>
                <a:clrTo>
                  <a:srgbClr val="000000">
                    <a:alpha val="0"/>
                  </a:srgbClr>
                </a:clrTo>
              </a:clrChange>
            </a:blip>
            <a:srcRect t="2" r="3067" b="8645"/>
            <a:stretch/>
          </p:blipFill>
          <p:spPr>
            <a:xfrm>
              <a:off x="6664589" y="2873574"/>
              <a:ext cx="410751" cy="113665"/>
            </a:xfrm>
            <a:prstGeom prst="rect">
              <a:avLst/>
            </a:prstGeom>
            <a:ln>
              <a:noFill/>
            </a:ln>
            <a:effectLst/>
          </p:spPr>
        </p:pic>
        <p:pic>
          <p:nvPicPr>
            <p:cNvPr id="105" name="Picture 104"/>
            <p:cNvPicPr>
              <a:picLocks noChangeAspect="1"/>
            </p:cNvPicPr>
            <p:nvPr/>
          </p:nvPicPr>
          <p:blipFill>
            <a:blip r:embed="rId4"/>
            <a:stretch>
              <a:fillRect/>
            </a:stretch>
          </p:blipFill>
          <p:spPr>
            <a:xfrm>
              <a:off x="10180373" y="3862742"/>
              <a:ext cx="620156" cy="295307"/>
            </a:xfrm>
            <a:prstGeom prst="rect">
              <a:avLst/>
            </a:prstGeom>
            <a:ln>
              <a:solidFill>
                <a:schemeClr val="accent2"/>
              </a:solidFill>
            </a:ln>
          </p:spPr>
        </p:pic>
        <p:pic>
          <p:nvPicPr>
            <p:cNvPr id="107" name="Picture 106"/>
            <p:cNvPicPr>
              <a:picLocks noChangeAspect="1"/>
            </p:cNvPicPr>
            <p:nvPr/>
          </p:nvPicPr>
          <p:blipFill>
            <a:blip r:embed="rId5"/>
            <a:stretch>
              <a:fillRect/>
            </a:stretch>
          </p:blipFill>
          <p:spPr>
            <a:xfrm>
              <a:off x="10196274" y="3130697"/>
              <a:ext cx="620156" cy="343959"/>
            </a:xfrm>
            <a:prstGeom prst="rect">
              <a:avLst/>
            </a:prstGeom>
            <a:ln>
              <a:solidFill>
                <a:schemeClr val="accent2"/>
              </a:solidFill>
            </a:ln>
          </p:spPr>
        </p:pic>
        <p:sp>
          <p:nvSpPr>
            <p:cNvPr id="111" name="Rectangle 110"/>
            <p:cNvSpPr/>
            <p:nvPr/>
          </p:nvSpPr>
          <p:spPr>
            <a:xfrm rot="16200000">
              <a:off x="9524929" y="3681618"/>
              <a:ext cx="891270" cy="107722"/>
            </a:xfrm>
            <a:prstGeom prst="rect">
              <a:avLst/>
            </a:prstGeom>
            <a:solidFill>
              <a:schemeClr val="bg1"/>
            </a:solidFill>
          </p:spPr>
          <p:txBody>
            <a:bodyPr wrap="none" lIns="0" tIns="0" rIns="0" bIns="0" rtlCol="0">
              <a:noAutofit/>
            </a:bodyPr>
            <a:lstStyle/>
            <a:p>
              <a:r>
                <a:rPr lang="en-GB" sz="700"/>
                <a:t>Failures, 3D,2D model</a:t>
              </a:r>
            </a:p>
          </p:txBody>
        </p:sp>
        <p:pic>
          <p:nvPicPr>
            <p:cNvPr id="184322" name="Picture 2" descr="Image resul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96491" y="3146879"/>
              <a:ext cx="555988" cy="1126869"/>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Connector 124"/>
            <p:cNvCxnSpPr/>
            <p:nvPr/>
          </p:nvCxnSpPr>
          <p:spPr>
            <a:xfrm flipH="1">
              <a:off x="8045973" y="4157952"/>
              <a:ext cx="2147316" cy="50970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0800529" y="4158049"/>
              <a:ext cx="289752" cy="50960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6568382" y="2409182"/>
              <a:ext cx="2509268" cy="257369"/>
            </a:xfrm>
            <a:prstGeom prst="rect">
              <a:avLst/>
            </a:prstGeom>
            <a:noFill/>
          </p:spPr>
          <p:txBody>
            <a:bodyPr wrap="none" lIns="36000" tIns="36000" rIns="36000" bIns="36000" rtlCol="0">
              <a:spAutoFit/>
            </a:bodyPr>
            <a:lstStyle/>
            <a:p>
              <a:pPr algn="l"/>
              <a:r>
                <a:rPr lang="en-GB" sz="1200">
                  <a:solidFill>
                    <a:schemeClr val="accent2"/>
                  </a:solidFill>
                </a:rPr>
                <a:t>Accenture aerial monitoring solution</a:t>
              </a:r>
            </a:p>
          </p:txBody>
        </p:sp>
      </p:grpSp>
      <p:sp>
        <p:nvSpPr>
          <p:cNvPr id="44" name="TextBox 4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pic>
        <p:nvPicPr>
          <p:cNvPr id="50" name="Picture 49"/>
          <p:cNvPicPr>
            <a:picLocks noChangeAspect="1"/>
          </p:cNvPicPr>
          <p:nvPr/>
        </p:nvPicPr>
        <p:blipFill>
          <a:blip r:embed="rId7"/>
          <a:stretch>
            <a:fillRect/>
          </a:stretch>
        </p:blipFill>
        <p:spPr>
          <a:xfrm>
            <a:off x="11228170" y="445274"/>
            <a:ext cx="766943" cy="670618"/>
          </a:xfrm>
          <a:prstGeom prst="rect">
            <a:avLst/>
          </a:prstGeom>
        </p:spPr>
      </p:pic>
    </p:spTree>
    <p:extLst>
      <p:ext uri="{BB962C8B-B14F-4D97-AF65-F5344CB8AC3E}">
        <p14:creationId xmlns:p14="http://schemas.microsoft.com/office/powerpoint/2010/main" val="208393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accent2"/>
                </a:solidFill>
              </a:rPr>
              <a:t>New Digital </a:t>
            </a:r>
            <a:r>
              <a:rPr lang="en-GB"/>
              <a:t>: Video Analytics in Field Work</a:t>
            </a:r>
          </a:p>
        </p:txBody>
      </p:sp>
      <p:sp>
        <p:nvSpPr>
          <p:cNvPr id="3" name="Text Placeholder 2"/>
          <p:cNvSpPr>
            <a:spLocks noGrp="1"/>
          </p:cNvSpPr>
          <p:nvPr>
            <p:ph type="body" sz="quarter" idx="10"/>
          </p:nvPr>
        </p:nvSpPr>
        <p:spPr/>
        <p:txBody>
          <a:bodyPr/>
          <a:lstStyle/>
          <a:p>
            <a:r>
              <a:rPr lang="en-GB"/>
              <a:t>Video analytics for unauthorized earthworks monitoring project with Accenture, </a:t>
            </a:r>
            <a:r>
              <a:rPr lang="en-GB" err="1"/>
              <a:t>Omnetric</a:t>
            </a:r>
            <a:r>
              <a:rPr lang="en-GB"/>
              <a:t>, and Client, an extensible concept to other use cases</a:t>
            </a:r>
          </a:p>
        </p:txBody>
      </p:sp>
      <p:sp>
        <p:nvSpPr>
          <p:cNvPr id="34" name="TextBox 3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sp>
        <p:nvSpPr>
          <p:cNvPr id="26" name="Rounded Rectangle 25"/>
          <p:cNvSpPr/>
          <p:nvPr/>
        </p:nvSpPr>
        <p:spPr>
          <a:xfrm>
            <a:off x="1432211" y="5947995"/>
            <a:ext cx="9341863" cy="519992"/>
          </a:xfrm>
          <a:prstGeom prst="roundRect">
            <a:avLst/>
          </a:prstGeom>
          <a:solidFill>
            <a:schemeClr val="accent1">
              <a:lumMod val="20000"/>
              <a:lumOff val="80000"/>
            </a:schemeClr>
          </a:solidFill>
        </p:spPr>
        <p:txBody>
          <a:bodyPr wrap="square" rtlCol="0" anchor="ctr" anchorCtr="0">
            <a:noAutofit/>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effectLst/>
              <a:uLnTx/>
              <a:uFillTx/>
              <a:latin typeface="+mj-lt"/>
              <a:cs typeface="+mn-cs"/>
            </a:endParaRPr>
          </a:p>
        </p:txBody>
      </p:sp>
      <p:graphicFrame>
        <p:nvGraphicFramePr>
          <p:cNvPr id="27" name="Content Placeholder 4"/>
          <p:cNvGraphicFramePr>
            <a:graphicFrameLocks/>
          </p:cNvGraphicFramePr>
          <p:nvPr>
            <p:extLst>
              <p:ext uri="{D42A27DB-BD31-4B8C-83A1-F6EECF244321}">
                <p14:modId xmlns:p14="http://schemas.microsoft.com/office/powerpoint/2010/main" val="792859403"/>
              </p:ext>
            </p:extLst>
          </p:nvPr>
        </p:nvGraphicFramePr>
        <p:xfrm>
          <a:off x="373621" y="2255824"/>
          <a:ext cx="5534304" cy="34517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Rectangle 32"/>
          <p:cNvSpPr/>
          <p:nvPr/>
        </p:nvSpPr>
        <p:spPr>
          <a:xfrm>
            <a:off x="1799593" y="5946441"/>
            <a:ext cx="8607096" cy="523099"/>
          </a:xfrm>
          <a:prstGeom prst="rect">
            <a:avLst/>
          </a:prstGeom>
        </p:spPr>
        <p:txBody>
          <a:bodyPr wrap="square">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latin typeface="Calibri" panose="020F0502020204030204" pitchFamily="34" charset="0"/>
              </a:rPr>
              <a:t>Active and real-time monitoring of worksites and activation of safety and security incident alerts and responses. In addition, analytical and predictive modeling help optimize worksite operations</a:t>
            </a:r>
          </a:p>
        </p:txBody>
      </p:sp>
      <p:sp>
        <p:nvSpPr>
          <p:cNvPr id="36" name="Isosceles Triangle 58"/>
          <p:cNvSpPr/>
          <p:nvPr/>
        </p:nvSpPr>
        <p:spPr>
          <a:xfrm rot="5400000">
            <a:off x="4775448" y="3807743"/>
            <a:ext cx="3198274" cy="347890"/>
          </a:xfrm>
          <a:prstGeom prst="triangle">
            <a:avLst>
              <a:gd name="adj" fmla="val 5072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Rectangle 36"/>
          <p:cNvSpPr/>
          <p:nvPr/>
        </p:nvSpPr>
        <p:spPr>
          <a:xfrm>
            <a:off x="1351848" y="1867325"/>
            <a:ext cx="3577850" cy="338554"/>
          </a:xfrm>
          <a:prstGeom prst="rect">
            <a:avLst/>
          </a:prstGeom>
        </p:spPr>
        <p:txBody>
          <a:bodyPr wrap="square">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Calibri" panose="020F0502020204030204" pitchFamily="34" charset="0"/>
              </a:rPr>
              <a:t>New Digital</a:t>
            </a:r>
            <a:r>
              <a:rPr kumimoji="0" lang="en-US" sz="1600" b="1" i="0" u="none" strike="noStrike" kern="0" cap="none" spc="0" normalizeH="0" noProof="0">
                <a:ln>
                  <a:noFill/>
                </a:ln>
                <a:solidFill>
                  <a:schemeClr val="bg1"/>
                </a:solidFill>
                <a:effectLst/>
                <a:uLnTx/>
                <a:uFillTx/>
                <a:latin typeface="Calibri" panose="020F0502020204030204" pitchFamily="34" charset="0"/>
              </a:rPr>
              <a:t> Enablers: </a:t>
            </a:r>
            <a:r>
              <a:rPr kumimoji="0" lang="en-US" sz="1600" b="1" i="0" u="none" strike="noStrike" kern="0" cap="none" spc="0" normalizeH="0" baseline="0" noProof="0">
                <a:ln>
                  <a:noFill/>
                </a:ln>
                <a:solidFill>
                  <a:schemeClr val="bg1"/>
                </a:solidFill>
                <a:effectLst/>
                <a:uLnTx/>
                <a:uFillTx/>
                <a:latin typeface="Calibri" panose="020F0502020204030204" pitchFamily="34" charset="0"/>
              </a:rPr>
              <a:t>Video Analytics </a:t>
            </a:r>
          </a:p>
        </p:txBody>
      </p:sp>
      <p:grpSp>
        <p:nvGrpSpPr>
          <p:cNvPr id="38" name="Group 37"/>
          <p:cNvGrpSpPr/>
          <p:nvPr/>
        </p:nvGrpSpPr>
        <p:grpSpPr>
          <a:xfrm>
            <a:off x="6841248" y="2309956"/>
            <a:ext cx="4751786" cy="992349"/>
            <a:chOff x="6966039" y="1620831"/>
            <a:chExt cx="4752886" cy="992579"/>
          </a:xfrm>
        </p:grpSpPr>
        <p:sp>
          <p:nvSpPr>
            <p:cNvPr id="39" name="TextBox 38"/>
            <p:cNvSpPr txBox="1"/>
            <p:nvPr/>
          </p:nvSpPr>
          <p:spPr>
            <a:xfrm>
              <a:off x="6966039" y="1959385"/>
              <a:ext cx="4752883" cy="654025"/>
            </a:xfrm>
            <a:prstGeom prst="rect">
              <a:avLst/>
            </a:prstGeom>
            <a:solidFill>
              <a:srgbClr val="79CABD">
                <a:lumMod val="20000"/>
                <a:lumOff val="80000"/>
              </a:srgbClr>
            </a:solidFill>
          </p:spPr>
          <p:txBody>
            <a:bodyPr wrap="square" rtlCol="0">
              <a:spAutoFit/>
            </a:bodyPr>
            <a:lstStyle/>
            <a:p>
              <a:pPr marL="171416" marR="0" lvl="0" indent="-171416" defTabSz="914217"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chemeClr val="tx1">
                      <a:lumMod val="85000"/>
                      <a:lumOff val="15000"/>
                    </a:schemeClr>
                  </a:solidFill>
                  <a:effectLst/>
                  <a:uLnTx/>
                  <a:uFillTx/>
                  <a:latin typeface="+mj-lt"/>
                  <a:cs typeface="+mn-cs"/>
                </a:rPr>
                <a:t>Video-cameras installed on two (2) sites </a:t>
              </a:r>
              <a:r>
                <a:rPr kumimoji="0" lang="en-US" sz="1050" b="0" i="0" u="none" strike="noStrike" kern="0" cap="none" spc="0" normalizeH="0" baseline="0" noProof="0">
                  <a:ln>
                    <a:noFill/>
                  </a:ln>
                  <a:solidFill>
                    <a:schemeClr val="tx1">
                      <a:lumMod val="85000"/>
                      <a:lumOff val="15000"/>
                    </a:schemeClr>
                  </a:solidFill>
                  <a:effectLst/>
                  <a:uLnTx/>
                  <a:uFillTx/>
                  <a:latin typeface="+mj-lt"/>
                  <a:cs typeface="+mn-cs"/>
                </a:rPr>
                <a:t>that register any unauthorized earthwork activities</a:t>
              </a:r>
            </a:p>
            <a:p>
              <a:pPr marL="171416" marR="0" lvl="0" indent="-171416" defTabSz="914217"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chemeClr val="tx1">
                      <a:lumMod val="85000"/>
                      <a:lumOff val="15000"/>
                    </a:schemeClr>
                  </a:solidFill>
                  <a:effectLst/>
                  <a:uLnTx/>
                  <a:uFillTx/>
                  <a:latin typeface="+mj-lt"/>
                  <a:cs typeface="+mn-cs"/>
                </a:rPr>
                <a:t>Extraction and assessment of the video feeds</a:t>
              </a:r>
              <a:endParaRPr kumimoji="0" lang="en-US" sz="1050" b="0" i="0" u="none" strike="noStrike" kern="0" cap="none" spc="0" normalizeH="0" baseline="0" noProof="0">
                <a:ln>
                  <a:noFill/>
                </a:ln>
                <a:solidFill>
                  <a:schemeClr val="tx1">
                    <a:lumMod val="85000"/>
                    <a:lumOff val="15000"/>
                  </a:schemeClr>
                </a:solidFill>
                <a:effectLst/>
                <a:uLnTx/>
                <a:uFillTx/>
                <a:latin typeface="+mj-lt"/>
                <a:cs typeface="+mn-cs"/>
              </a:endParaRPr>
            </a:p>
          </p:txBody>
        </p:sp>
        <p:sp>
          <p:nvSpPr>
            <p:cNvPr id="40" name="TextBox 39"/>
            <p:cNvSpPr txBox="1"/>
            <p:nvPr/>
          </p:nvSpPr>
          <p:spPr>
            <a:xfrm>
              <a:off x="6966043" y="1620831"/>
              <a:ext cx="4752882" cy="307777"/>
            </a:xfrm>
            <a:prstGeom prst="rect">
              <a:avLst/>
            </a:prstGeom>
            <a:solidFill>
              <a:schemeClr val="accent1">
                <a:lumMod val="20000"/>
                <a:lumOff val="80000"/>
              </a:schemeClr>
            </a:solidFill>
          </p:spPr>
          <p:txBody>
            <a:bodyPr wrap="square" rtlCol="0">
              <a:spAutoFit/>
            </a:bodyPr>
            <a:lstStyle/>
            <a:p>
              <a:pPr marL="0" marR="0" lvl="0" indent="0" defTabSz="91421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latin typeface="+mj-lt"/>
                  <a:cs typeface="+mn-cs"/>
                </a:rPr>
                <a:t>1. Video Registration &amp; Assessment</a:t>
              </a:r>
              <a:endParaRPr kumimoji="0" lang="en-US" sz="1400" b="0" i="0" u="none" strike="noStrike" kern="0" cap="none" spc="0" normalizeH="0" baseline="0" noProof="0">
                <a:ln>
                  <a:noFill/>
                </a:ln>
                <a:effectLst/>
                <a:uLnTx/>
                <a:uFillTx/>
                <a:latin typeface="+mj-lt"/>
                <a:cs typeface="+mn-cs"/>
              </a:endParaRPr>
            </a:p>
          </p:txBody>
        </p:sp>
      </p:grpSp>
      <p:grpSp>
        <p:nvGrpSpPr>
          <p:cNvPr id="41" name="Group 40"/>
          <p:cNvGrpSpPr/>
          <p:nvPr/>
        </p:nvGrpSpPr>
        <p:grpSpPr>
          <a:xfrm>
            <a:off x="6841248" y="3520154"/>
            <a:ext cx="4751783" cy="1141851"/>
            <a:chOff x="6966039" y="3718287"/>
            <a:chExt cx="4752883" cy="1142115"/>
          </a:xfrm>
        </p:grpSpPr>
        <p:sp>
          <p:nvSpPr>
            <p:cNvPr id="42" name="TextBox 41"/>
            <p:cNvSpPr txBox="1"/>
            <p:nvPr/>
          </p:nvSpPr>
          <p:spPr>
            <a:xfrm>
              <a:off x="6966039" y="4044794"/>
              <a:ext cx="4752883" cy="815608"/>
            </a:xfrm>
            <a:prstGeom prst="rect">
              <a:avLst/>
            </a:prstGeom>
            <a:solidFill>
              <a:srgbClr val="79CABD">
                <a:lumMod val="20000"/>
                <a:lumOff val="80000"/>
              </a:srgbClr>
            </a:solidFill>
          </p:spPr>
          <p:txBody>
            <a:bodyPr wrap="square" rtlCol="0">
              <a:spAutoFit/>
            </a:bodyPr>
            <a:lstStyle/>
            <a:p>
              <a:pPr marL="171416" marR="0" lvl="0" indent="-171416" defTabSz="914217"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chemeClr val="tx1">
                      <a:lumMod val="85000"/>
                      <a:lumOff val="15000"/>
                    </a:schemeClr>
                  </a:solidFill>
                  <a:effectLst/>
                  <a:uLnTx/>
                  <a:uFillTx/>
                  <a:latin typeface="+mj-lt"/>
                  <a:cs typeface="+mn-cs"/>
                </a:rPr>
                <a:t>Real-time alerts </a:t>
              </a:r>
              <a:r>
                <a:rPr kumimoji="0" lang="en-US" sz="1050" b="0" i="0" u="none" strike="noStrike" kern="0" cap="none" spc="0" normalizeH="0" baseline="0" noProof="0">
                  <a:ln>
                    <a:noFill/>
                  </a:ln>
                  <a:solidFill>
                    <a:schemeClr val="tx1">
                      <a:lumMod val="85000"/>
                      <a:lumOff val="15000"/>
                    </a:schemeClr>
                  </a:solidFill>
                  <a:effectLst/>
                  <a:uLnTx/>
                  <a:uFillTx/>
                  <a:latin typeface="+mj-lt"/>
                  <a:cs typeface="+mn-cs"/>
                </a:rPr>
                <a:t>for </a:t>
              </a:r>
              <a:r>
                <a:rPr kumimoji="0" lang="en-US" sz="1050" b="1" i="0" u="none" strike="noStrike" kern="0" cap="none" spc="0" normalizeH="0" baseline="0" noProof="0">
                  <a:ln>
                    <a:noFill/>
                  </a:ln>
                  <a:solidFill>
                    <a:schemeClr val="tx1">
                      <a:lumMod val="85000"/>
                      <a:lumOff val="15000"/>
                    </a:schemeClr>
                  </a:solidFill>
                  <a:effectLst/>
                  <a:uLnTx/>
                  <a:uFillTx/>
                  <a:latin typeface="+mj-lt"/>
                  <a:cs typeface="+mn-cs"/>
                </a:rPr>
                <a:t>unauthorized earthwork activities </a:t>
              </a:r>
              <a:r>
                <a:rPr kumimoji="0" lang="en-US" sz="1050" b="0" i="0" u="none" strike="noStrike" kern="0" cap="none" spc="0" normalizeH="0" baseline="0" noProof="0">
                  <a:ln>
                    <a:noFill/>
                  </a:ln>
                  <a:solidFill>
                    <a:schemeClr val="tx1">
                      <a:lumMod val="85000"/>
                      <a:lumOff val="15000"/>
                    </a:schemeClr>
                  </a:solidFill>
                  <a:effectLst/>
                  <a:uLnTx/>
                  <a:uFillTx/>
                  <a:latin typeface="+mj-lt"/>
                  <a:cs typeface="+mn-cs"/>
                </a:rPr>
                <a:t>shall help to reduce and prevent cable and gas pipe damage occurrences</a:t>
              </a:r>
            </a:p>
            <a:p>
              <a:pPr marL="171416" marR="0" lvl="0" indent="-171416" defTabSz="914217"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chemeClr val="tx1">
                      <a:lumMod val="85000"/>
                      <a:lumOff val="15000"/>
                    </a:schemeClr>
                  </a:solidFill>
                  <a:effectLst/>
                  <a:uLnTx/>
                  <a:uFillTx/>
                  <a:latin typeface="+mj-lt"/>
                  <a:cs typeface="+mn-cs"/>
                </a:rPr>
                <a:t>Predictive alerts </a:t>
              </a:r>
              <a:r>
                <a:rPr kumimoji="0" lang="en-US" sz="1050" b="0" i="0" u="none" strike="noStrike" kern="0" cap="none" spc="0" normalizeH="0" baseline="0" noProof="0">
                  <a:ln>
                    <a:noFill/>
                  </a:ln>
                  <a:solidFill>
                    <a:schemeClr val="tx1">
                      <a:lumMod val="85000"/>
                      <a:lumOff val="15000"/>
                    </a:schemeClr>
                  </a:solidFill>
                  <a:effectLst/>
                  <a:uLnTx/>
                  <a:uFillTx/>
                  <a:latin typeface="+mj-lt"/>
                  <a:cs typeface="+mn-cs"/>
                </a:rPr>
                <a:t>before the actual incident to allow for </a:t>
              </a:r>
              <a:r>
                <a:rPr kumimoji="0" lang="en-US" sz="1050" b="1" i="0" u="none" strike="noStrike" kern="0" cap="none" spc="0" normalizeH="0" baseline="0" noProof="0">
                  <a:ln>
                    <a:noFill/>
                  </a:ln>
                  <a:solidFill>
                    <a:schemeClr val="tx1">
                      <a:lumMod val="85000"/>
                      <a:lumOff val="15000"/>
                    </a:schemeClr>
                  </a:solidFill>
                  <a:effectLst/>
                  <a:uLnTx/>
                  <a:uFillTx/>
                  <a:latin typeface="+mj-lt"/>
                  <a:cs typeface="+mn-cs"/>
                </a:rPr>
                <a:t>more response time/ corrective actions </a:t>
              </a:r>
              <a:r>
                <a:rPr kumimoji="0" lang="en-US" sz="1050" b="0" i="0" u="none" strike="noStrike" kern="0" cap="none" spc="0" normalizeH="0" baseline="0" noProof="0">
                  <a:ln>
                    <a:noFill/>
                  </a:ln>
                  <a:solidFill>
                    <a:schemeClr val="tx1">
                      <a:lumMod val="85000"/>
                      <a:lumOff val="15000"/>
                    </a:schemeClr>
                  </a:solidFill>
                  <a:effectLst/>
                  <a:uLnTx/>
                  <a:uFillTx/>
                  <a:latin typeface="+mj-lt"/>
                  <a:cs typeface="+mn-cs"/>
                </a:rPr>
                <a:t>to be taken upfront</a:t>
              </a:r>
            </a:p>
          </p:txBody>
        </p:sp>
        <p:sp>
          <p:nvSpPr>
            <p:cNvPr id="43" name="TextBox 42"/>
            <p:cNvSpPr txBox="1"/>
            <p:nvPr/>
          </p:nvSpPr>
          <p:spPr>
            <a:xfrm>
              <a:off x="6966040" y="3718287"/>
              <a:ext cx="4752882" cy="307777"/>
            </a:xfrm>
            <a:prstGeom prst="rect">
              <a:avLst/>
            </a:prstGeom>
            <a:solidFill>
              <a:schemeClr val="accent1">
                <a:lumMod val="20000"/>
                <a:lumOff val="80000"/>
              </a:schemeClr>
            </a:solidFill>
          </p:spPr>
          <p:txBody>
            <a:bodyPr wrap="square" rtlCol="0">
              <a:spAutoFit/>
            </a:bodyPr>
            <a:lstStyle/>
            <a:p>
              <a:pPr defTabSz="914217" fontAlgn="auto">
                <a:spcBef>
                  <a:spcPts val="0"/>
                </a:spcBef>
                <a:spcAft>
                  <a:spcPts val="0"/>
                </a:spcAft>
                <a:defRPr/>
              </a:pPr>
              <a:r>
                <a:rPr lang="en-US" sz="1400" b="1" kern="0">
                  <a:latin typeface="+mj-lt"/>
                  <a:cs typeface="+mn-cs"/>
                </a:rPr>
                <a:t>2. Monitoring &amp; Alerting</a:t>
              </a:r>
            </a:p>
          </p:txBody>
        </p:sp>
      </p:grpSp>
      <p:grpSp>
        <p:nvGrpSpPr>
          <p:cNvPr id="44" name="Group 43"/>
          <p:cNvGrpSpPr/>
          <p:nvPr/>
        </p:nvGrpSpPr>
        <p:grpSpPr>
          <a:xfrm>
            <a:off x="6841248" y="4879854"/>
            <a:ext cx="4751782" cy="915423"/>
            <a:chOff x="6966039" y="5245776"/>
            <a:chExt cx="4752882" cy="915635"/>
          </a:xfrm>
        </p:grpSpPr>
        <p:sp>
          <p:nvSpPr>
            <p:cNvPr id="45" name="TextBox 44"/>
            <p:cNvSpPr txBox="1"/>
            <p:nvPr/>
          </p:nvSpPr>
          <p:spPr>
            <a:xfrm>
              <a:off x="6966039" y="5584330"/>
              <a:ext cx="4752882" cy="577081"/>
            </a:xfrm>
            <a:prstGeom prst="rect">
              <a:avLst/>
            </a:prstGeom>
            <a:solidFill>
              <a:srgbClr val="79CABD">
                <a:lumMod val="20000"/>
                <a:lumOff val="80000"/>
              </a:srgbClr>
            </a:solidFill>
          </p:spPr>
          <p:txBody>
            <a:bodyPr wrap="square" rtlCol="0">
              <a:spAutoFit/>
            </a:bodyPr>
            <a:lstStyle/>
            <a:p>
              <a:pPr marL="171416" marR="0" lvl="0" indent="-171416" defTabSz="914217"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AU" sz="1050" b="0" i="0" u="none" strike="noStrike" kern="0" cap="none" spc="0" normalizeH="0" baseline="0" noProof="0">
                  <a:ln>
                    <a:noFill/>
                  </a:ln>
                  <a:solidFill>
                    <a:schemeClr val="tx1">
                      <a:lumMod val="85000"/>
                      <a:lumOff val="15000"/>
                    </a:schemeClr>
                  </a:solidFill>
                  <a:effectLst/>
                  <a:uLnTx/>
                  <a:uFillTx/>
                  <a:latin typeface="+mj-lt"/>
                  <a:cs typeface="+mn-cs"/>
                </a:rPr>
                <a:t>Use of live feeds of videos, monitoring, real-time and predictive alerts will lead to </a:t>
              </a:r>
              <a:r>
                <a:rPr kumimoji="0" lang="en-AU" sz="1050" b="1" i="0" u="none" strike="noStrike" kern="0" cap="none" spc="0" normalizeH="0" baseline="0" noProof="0">
                  <a:ln>
                    <a:noFill/>
                  </a:ln>
                  <a:solidFill>
                    <a:schemeClr val="tx1">
                      <a:lumMod val="85000"/>
                      <a:lumOff val="15000"/>
                    </a:schemeClr>
                  </a:solidFill>
                  <a:effectLst/>
                  <a:uLnTx/>
                  <a:uFillTx/>
                  <a:latin typeface="+mj-lt"/>
                  <a:cs typeface="+mn-cs"/>
                </a:rPr>
                <a:t>f</a:t>
              </a:r>
              <a:r>
                <a:rPr kumimoji="0" lang="en-US" sz="1050" b="1" i="0" u="none" strike="noStrike" kern="0" cap="none" spc="0" normalizeH="0" baseline="0" noProof="0">
                  <a:ln>
                    <a:noFill/>
                  </a:ln>
                  <a:solidFill>
                    <a:schemeClr val="tx1">
                      <a:lumMod val="85000"/>
                      <a:lumOff val="15000"/>
                    </a:schemeClr>
                  </a:solidFill>
                  <a:effectLst/>
                  <a:uLnTx/>
                  <a:uFillTx/>
                  <a:latin typeface="+mj-lt"/>
                  <a:cs typeface="+mn-cs"/>
                </a:rPr>
                <a:t>aster incident detection </a:t>
              </a:r>
              <a:r>
                <a:rPr kumimoji="0" lang="en-US" sz="1050" b="0" i="0" u="none" strike="noStrike" kern="0" cap="none" spc="0" normalizeH="0" baseline="0" noProof="0">
                  <a:ln>
                    <a:noFill/>
                  </a:ln>
                  <a:solidFill>
                    <a:schemeClr val="tx1">
                      <a:lumMod val="85000"/>
                      <a:lumOff val="15000"/>
                    </a:schemeClr>
                  </a:solidFill>
                  <a:effectLst/>
                  <a:uLnTx/>
                  <a:uFillTx/>
                  <a:latin typeface="+mj-lt"/>
                  <a:cs typeface="+mn-cs"/>
                </a:rPr>
                <a:t>and</a:t>
              </a:r>
              <a:r>
                <a:rPr kumimoji="0" lang="en-US" sz="1050" b="1" i="0" u="none" strike="noStrike" kern="0" cap="none" spc="0" normalizeH="0" baseline="0" noProof="0">
                  <a:ln>
                    <a:noFill/>
                  </a:ln>
                  <a:solidFill>
                    <a:schemeClr val="tx1">
                      <a:lumMod val="85000"/>
                      <a:lumOff val="15000"/>
                    </a:schemeClr>
                  </a:solidFill>
                  <a:effectLst/>
                  <a:uLnTx/>
                  <a:uFillTx/>
                  <a:latin typeface="+mj-lt"/>
                  <a:cs typeface="+mn-cs"/>
                </a:rPr>
                <a:t> shorter response time to incidents, </a:t>
              </a:r>
              <a:r>
                <a:rPr kumimoji="0" lang="en-US" sz="1050" b="0" i="0" u="none" strike="noStrike" kern="0" cap="none" spc="0" normalizeH="0" baseline="0" noProof="0">
                  <a:ln>
                    <a:noFill/>
                  </a:ln>
                  <a:solidFill>
                    <a:schemeClr val="tx1">
                      <a:lumMod val="85000"/>
                      <a:lumOff val="15000"/>
                    </a:schemeClr>
                  </a:solidFill>
                  <a:effectLst/>
                  <a:uLnTx/>
                  <a:uFillTx/>
                  <a:latin typeface="+mj-lt"/>
                  <a:cs typeface="+mn-cs"/>
                </a:rPr>
                <a:t>and ultimately</a:t>
              </a:r>
              <a:r>
                <a:rPr kumimoji="0" lang="en-US" sz="1050" b="1" i="0" u="none" strike="noStrike" kern="0" cap="none" spc="0" normalizeH="0" baseline="0" noProof="0">
                  <a:ln>
                    <a:noFill/>
                  </a:ln>
                  <a:solidFill>
                    <a:schemeClr val="tx1">
                      <a:lumMod val="85000"/>
                      <a:lumOff val="15000"/>
                    </a:schemeClr>
                  </a:solidFill>
                  <a:effectLst/>
                  <a:uLnTx/>
                  <a:uFillTx/>
                  <a:latin typeface="+mj-lt"/>
                  <a:cs typeface="+mn-cs"/>
                </a:rPr>
                <a:t> </a:t>
              </a:r>
              <a:r>
                <a:rPr kumimoji="0" lang="en-AU" sz="1050" b="0" i="0" u="none" strike="noStrike" kern="0" cap="none" spc="0" normalizeH="0" baseline="0" noProof="0">
                  <a:ln>
                    <a:noFill/>
                  </a:ln>
                  <a:solidFill>
                    <a:schemeClr val="tx1">
                      <a:lumMod val="85000"/>
                      <a:lumOff val="15000"/>
                    </a:schemeClr>
                  </a:solidFill>
                  <a:effectLst/>
                  <a:uLnTx/>
                  <a:uFillTx/>
                  <a:latin typeface="+mj-lt"/>
                  <a:cs typeface="+mn-cs"/>
                </a:rPr>
                <a:t>to </a:t>
              </a:r>
              <a:r>
                <a:rPr kumimoji="0" lang="en-AU" sz="1050" b="1" i="0" u="none" strike="noStrike" kern="0" cap="none" spc="0" normalizeH="0" baseline="0" noProof="0">
                  <a:ln>
                    <a:noFill/>
                  </a:ln>
                  <a:solidFill>
                    <a:schemeClr val="tx1">
                      <a:lumMod val="85000"/>
                      <a:lumOff val="15000"/>
                    </a:schemeClr>
                  </a:solidFill>
                  <a:effectLst/>
                  <a:uLnTx/>
                  <a:uFillTx/>
                  <a:latin typeface="+mj-lt"/>
                  <a:cs typeface="+mn-cs"/>
                </a:rPr>
                <a:t>reduced excavation damage</a:t>
              </a:r>
            </a:p>
          </p:txBody>
        </p:sp>
        <p:sp>
          <p:nvSpPr>
            <p:cNvPr id="46" name="TextBox 45"/>
            <p:cNvSpPr txBox="1"/>
            <p:nvPr/>
          </p:nvSpPr>
          <p:spPr>
            <a:xfrm>
              <a:off x="6966039" y="5245776"/>
              <a:ext cx="4752882" cy="307777"/>
            </a:xfrm>
            <a:prstGeom prst="rect">
              <a:avLst/>
            </a:prstGeom>
            <a:solidFill>
              <a:schemeClr val="accent1">
                <a:lumMod val="20000"/>
                <a:lumOff val="80000"/>
              </a:schemeClr>
            </a:solidFill>
          </p:spPr>
          <p:txBody>
            <a:bodyPr wrap="square" rtlCol="0">
              <a:spAutoFit/>
            </a:bodyPr>
            <a:lstStyle/>
            <a:p>
              <a:pPr defTabSz="914217" fontAlgn="auto">
                <a:spcBef>
                  <a:spcPts val="0"/>
                </a:spcBef>
                <a:spcAft>
                  <a:spcPts val="0"/>
                </a:spcAft>
                <a:defRPr/>
              </a:pPr>
              <a:r>
                <a:rPr lang="en-US" sz="1400" b="1" kern="0">
                  <a:latin typeface="+mj-lt"/>
                  <a:cs typeface="+mn-cs"/>
                </a:rPr>
                <a:t>3. Reduced Excavation Damage</a:t>
              </a:r>
            </a:p>
          </p:txBody>
        </p:sp>
      </p:grpSp>
      <p:sp>
        <p:nvSpPr>
          <p:cNvPr id="47" name="Rectangle 46"/>
          <p:cNvSpPr/>
          <p:nvPr/>
        </p:nvSpPr>
        <p:spPr>
          <a:xfrm>
            <a:off x="7558947" y="1881836"/>
            <a:ext cx="3316389" cy="338476"/>
          </a:xfrm>
          <a:prstGeom prst="rect">
            <a:avLst/>
          </a:prstGeom>
        </p:spPr>
        <p:txBody>
          <a:bodyPr wrap="square">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Calibri" panose="020F0502020204030204" pitchFamily="34" charset="0"/>
              </a:rPr>
              <a:t>- Client Approach - </a:t>
            </a:r>
          </a:p>
        </p:txBody>
      </p:sp>
      <p:pic>
        <p:nvPicPr>
          <p:cNvPr id="48" name="Picture 47"/>
          <p:cNvPicPr>
            <a:picLocks noChangeAspect="1"/>
          </p:cNvPicPr>
          <p:nvPr/>
        </p:nvPicPr>
        <p:blipFill>
          <a:blip r:embed="rId8"/>
          <a:stretch>
            <a:fillRect/>
          </a:stretch>
        </p:blipFill>
        <p:spPr>
          <a:xfrm>
            <a:off x="11171865" y="449039"/>
            <a:ext cx="766943" cy="670618"/>
          </a:xfrm>
          <a:prstGeom prst="rect">
            <a:avLst/>
          </a:prstGeom>
        </p:spPr>
      </p:pic>
    </p:spTree>
    <p:extLst>
      <p:ext uri="{BB962C8B-B14F-4D97-AF65-F5344CB8AC3E}">
        <p14:creationId xmlns:p14="http://schemas.microsoft.com/office/powerpoint/2010/main" val="522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Introduction</a:t>
            </a:r>
          </a:p>
        </p:txBody>
      </p:sp>
      <p:sp>
        <p:nvSpPr>
          <p:cNvPr id="3" name="Text Placeholder 2"/>
          <p:cNvSpPr>
            <a:spLocks noGrp="1"/>
          </p:cNvSpPr>
          <p:nvPr>
            <p:ph type="body" sz="quarter" idx="10"/>
          </p:nvPr>
        </p:nvSpPr>
        <p:spPr/>
        <p:txBody>
          <a:bodyPr/>
          <a:lstStyle/>
          <a:p>
            <a:r>
              <a:rPr lang="en-GB"/>
              <a:t>How can Digital transform network utilities’ transmission and distribution businesses?</a:t>
            </a:r>
          </a:p>
        </p:txBody>
      </p:sp>
      <p:sp>
        <p:nvSpPr>
          <p:cNvPr id="4" name="TextBox 3"/>
          <p:cNvSpPr txBox="1"/>
          <p:nvPr/>
        </p:nvSpPr>
        <p:spPr>
          <a:xfrm>
            <a:off x="465199" y="1621047"/>
            <a:ext cx="10935076" cy="4812462"/>
          </a:xfrm>
          <a:prstGeom prst="rect">
            <a:avLst/>
          </a:prstGeom>
          <a:noFill/>
        </p:spPr>
        <p:txBody>
          <a:bodyPr wrap="square" lIns="36000" tIns="36000" rIns="36000" bIns="36000" rtlCol="0">
            <a:spAutoFit/>
          </a:bodyPr>
          <a:lstStyle/>
          <a:p>
            <a:pPr algn="l"/>
            <a:r>
              <a:rPr lang="en-GB" sz="1400">
                <a:solidFill>
                  <a:schemeClr val="accent6"/>
                </a:solidFill>
              </a:rPr>
              <a:t>Accenture’s experience working with clients across multiple industries including the electric, gas and water utilities shows that Digital has a pivotal role in transforming the business and operating models for Utilities.   </a:t>
            </a:r>
          </a:p>
          <a:p>
            <a:endParaRPr lang="en-GB" sz="1400">
              <a:solidFill>
                <a:schemeClr val="accent6"/>
              </a:solidFill>
            </a:endParaRPr>
          </a:p>
          <a:p>
            <a:r>
              <a:rPr lang="en-GB" sz="1400">
                <a:solidFill>
                  <a:schemeClr val="accent6"/>
                </a:solidFill>
              </a:rPr>
              <a:t>We see four cornerstones for </a:t>
            </a:r>
            <a:r>
              <a:rPr lang="en-GB" sz="1400">
                <a:solidFill>
                  <a:schemeClr val="bg1"/>
                </a:solidFill>
              </a:rPr>
              <a:t>digital transformation in network utilities: asset management, work management, grid operations and new customer services. </a:t>
            </a:r>
            <a:r>
              <a:rPr lang="en-GB" sz="1400">
                <a:solidFill>
                  <a:schemeClr val="accent6"/>
                </a:solidFill>
              </a:rPr>
              <a:t>The penetration of smart meters, distributed generation and the rapid improvements in technology are driving change, bringing customer dynamics ever closer to transmission and distribution activities. This has created an increasingly complex data-driven environment with rich potential for analytics to provide new insights that in turn can create tangible business value. Many utilities have developed proof of concept (POC) projects, but very few have scaled.  How utilities respond to these challenges to build and scale new capabilities is critical. </a:t>
            </a:r>
          </a:p>
          <a:p>
            <a:endParaRPr lang="en-GB" sz="1400">
              <a:solidFill>
                <a:schemeClr val="accent6"/>
              </a:solidFill>
            </a:endParaRPr>
          </a:p>
          <a:p>
            <a:r>
              <a:rPr lang="en-GB" sz="1400">
                <a:solidFill>
                  <a:schemeClr val="accent6"/>
                </a:solidFill>
              </a:rPr>
              <a:t>Having a long term vision is important, however, the pace of change of digital technologies has created hype, uncertainty as well as immediate opportunities.  Identifying the right opportunities and navigating the journey to become a digital utility requires near term clarity on what is possible.</a:t>
            </a:r>
          </a:p>
          <a:p>
            <a:endParaRPr lang="en-GB" sz="1400">
              <a:solidFill>
                <a:schemeClr val="accent6"/>
              </a:solidFill>
            </a:endParaRPr>
          </a:p>
          <a:p>
            <a:r>
              <a:rPr lang="en-GB" sz="1400">
                <a:solidFill>
                  <a:schemeClr val="accent6"/>
                </a:solidFill>
              </a:rPr>
              <a:t>In this context and with the advances in digital technologies, </a:t>
            </a:r>
            <a:r>
              <a:rPr lang="en-GB" sz="1400">
                <a:solidFill>
                  <a:schemeClr val="bg1"/>
                </a:solidFill>
              </a:rPr>
              <a:t>the agility and intelligence of analytics </a:t>
            </a:r>
            <a:r>
              <a:rPr lang="en-GB" sz="1400">
                <a:solidFill>
                  <a:schemeClr val="accent6"/>
                </a:solidFill>
              </a:rPr>
              <a:t>can be harnessed fundamentally in two ways:</a:t>
            </a:r>
          </a:p>
          <a:p>
            <a:endParaRPr lang="en-GB" sz="1400">
              <a:solidFill>
                <a:schemeClr val="accent6"/>
              </a:solidFill>
            </a:endParaRPr>
          </a:p>
          <a:p>
            <a:pPr marL="342900" indent="-342900">
              <a:buFont typeface="+mj-lt"/>
              <a:buAutoNum type="arabicPeriod"/>
            </a:pPr>
            <a:r>
              <a:rPr lang="en-GB" sz="1400">
                <a:solidFill>
                  <a:schemeClr val="bg1"/>
                </a:solidFill>
              </a:rPr>
              <a:t>New Digital</a:t>
            </a:r>
            <a:r>
              <a:rPr lang="en-GB" sz="1400">
                <a:solidFill>
                  <a:schemeClr val="accent6"/>
                </a:solidFill>
              </a:rPr>
              <a:t>: application of emerging IOT technologies and social media to push the frontiers of innovation; and</a:t>
            </a:r>
          </a:p>
          <a:p>
            <a:pPr marL="342900" indent="-342900">
              <a:buFont typeface="+mj-lt"/>
              <a:buAutoNum type="arabicPeriod"/>
            </a:pPr>
            <a:endParaRPr lang="en-GB" sz="1400">
              <a:solidFill>
                <a:schemeClr val="accent6"/>
              </a:solidFill>
            </a:endParaRPr>
          </a:p>
          <a:p>
            <a:pPr marL="342900" indent="-342900">
              <a:buFont typeface="+mj-lt"/>
              <a:buAutoNum type="arabicPeriod"/>
            </a:pPr>
            <a:r>
              <a:rPr lang="en-GB" sz="1400">
                <a:solidFill>
                  <a:schemeClr val="bg1"/>
                </a:solidFill>
              </a:rPr>
              <a:t>Digital Stretch</a:t>
            </a:r>
            <a:r>
              <a:rPr lang="en-GB" sz="1400">
                <a:solidFill>
                  <a:schemeClr val="accent6"/>
                </a:solidFill>
              </a:rPr>
              <a:t>: using a “digital brain” to squeeze a lot more value out of legacy IT and OT systems.</a:t>
            </a:r>
          </a:p>
          <a:p>
            <a:endParaRPr lang="en-GB" sz="1400">
              <a:solidFill>
                <a:schemeClr val="accent6"/>
              </a:solidFill>
            </a:endParaRPr>
          </a:p>
          <a:p>
            <a:r>
              <a:rPr lang="en-GB" sz="1400">
                <a:solidFill>
                  <a:schemeClr val="accent6"/>
                </a:solidFill>
              </a:rPr>
              <a:t>Using both strategies we believe that utilities can deploy digital capabilities at a pace that enables the organization to truly transform itself.</a:t>
            </a:r>
          </a:p>
        </p:txBody>
      </p:sp>
    </p:spTree>
    <p:extLst>
      <p:ext uri="{BB962C8B-B14F-4D97-AF65-F5344CB8AC3E}">
        <p14:creationId xmlns:p14="http://schemas.microsoft.com/office/powerpoint/2010/main" val="398054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ounded Rectangle 129"/>
          <p:cNvSpPr/>
          <p:nvPr/>
        </p:nvSpPr>
        <p:spPr bwMode="gray">
          <a:xfrm>
            <a:off x="4290973" y="1862620"/>
            <a:ext cx="7708808" cy="4560758"/>
          </a:xfrm>
          <a:prstGeom prst="roundRect">
            <a:avLst>
              <a:gd name="adj" fmla="val 3824"/>
            </a:avLst>
          </a:prstGeom>
          <a:solidFill>
            <a:schemeClr val="tx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117" name="Rectangle 116"/>
          <p:cNvSpPr/>
          <p:nvPr/>
        </p:nvSpPr>
        <p:spPr bwMode="gray">
          <a:xfrm>
            <a:off x="4646314" y="5070729"/>
            <a:ext cx="123865" cy="571576"/>
          </a:xfrm>
          <a:prstGeom prst="rect">
            <a:avLst/>
          </a:prstGeom>
          <a:solidFill>
            <a:schemeClr val="tx1">
              <a:lumMod val="50000"/>
              <a:lumOff val="50000"/>
            </a:schemeClr>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118" name="Rectangle 117"/>
          <p:cNvSpPr/>
          <p:nvPr/>
        </p:nvSpPr>
        <p:spPr bwMode="gray">
          <a:xfrm>
            <a:off x="4646314" y="5657393"/>
            <a:ext cx="123865" cy="571576"/>
          </a:xfrm>
          <a:prstGeom prst="rect">
            <a:avLst/>
          </a:prstGeom>
          <a:solidFill>
            <a:schemeClr val="tx1">
              <a:lumMod val="75000"/>
              <a:lumOff val="25000"/>
            </a:schemeClr>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2" name="Title 1"/>
          <p:cNvSpPr>
            <a:spLocks noGrp="1"/>
          </p:cNvSpPr>
          <p:nvPr>
            <p:ph type="title"/>
          </p:nvPr>
        </p:nvSpPr>
        <p:spPr/>
        <p:txBody>
          <a:bodyPr/>
          <a:lstStyle/>
          <a:p>
            <a:r>
              <a:rPr lang="en-GB">
                <a:solidFill>
                  <a:schemeClr val="accent2"/>
                </a:solidFill>
              </a:rPr>
              <a:t>New Digital </a:t>
            </a:r>
            <a:r>
              <a:rPr lang="en-GB"/>
              <a:t>: The Potential Use of Block Chain </a:t>
            </a:r>
          </a:p>
        </p:txBody>
      </p:sp>
      <p:sp>
        <p:nvSpPr>
          <p:cNvPr id="3" name="Text Placeholder 2"/>
          <p:cNvSpPr>
            <a:spLocks noGrp="1"/>
          </p:cNvSpPr>
          <p:nvPr>
            <p:ph type="body" sz="quarter" idx="10"/>
          </p:nvPr>
        </p:nvSpPr>
        <p:spPr/>
        <p:txBody>
          <a:bodyPr/>
          <a:lstStyle/>
          <a:p>
            <a:r>
              <a:rPr lang="en-GB"/>
              <a:t>As DG and Smart Meters penetrate, there is opportunity for “smart commerce” using block chain</a:t>
            </a:r>
          </a:p>
        </p:txBody>
      </p:sp>
      <p:sp>
        <p:nvSpPr>
          <p:cNvPr id="6" name="TextBox 5"/>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pic>
        <p:nvPicPr>
          <p:cNvPr id="7" name="Picture 6"/>
          <p:cNvPicPr>
            <a:picLocks noChangeAspect="1"/>
          </p:cNvPicPr>
          <p:nvPr/>
        </p:nvPicPr>
        <p:blipFill>
          <a:blip r:embed="rId2"/>
          <a:stretch>
            <a:fillRect/>
          </a:stretch>
        </p:blipFill>
        <p:spPr>
          <a:xfrm>
            <a:off x="11137998" y="447822"/>
            <a:ext cx="766943" cy="670618"/>
          </a:xfrm>
          <a:prstGeom prst="rect">
            <a:avLst/>
          </a:prstGeom>
        </p:spPr>
      </p:pic>
      <p:sp>
        <p:nvSpPr>
          <p:cNvPr id="4" name="Rectangle 3"/>
          <p:cNvSpPr/>
          <p:nvPr/>
        </p:nvSpPr>
        <p:spPr bwMode="gray">
          <a:xfrm>
            <a:off x="4487625" y="2534468"/>
            <a:ext cx="1038578" cy="824089"/>
          </a:xfrm>
          <a:prstGeom prst="rect">
            <a:avLst/>
          </a:prstGeom>
          <a:solidFill>
            <a:schemeClr val="bg2"/>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8" name="TextBox 7"/>
          <p:cNvSpPr txBox="1"/>
          <p:nvPr/>
        </p:nvSpPr>
        <p:spPr>
          <a:xfrm>
            <a:off x="4611490" y="3142116"/>
            <a:ext cx="790848" cy="195814"/>
          </a:xfrm>
          <a:prstGeom prst="rect">
            <a:avLst/>
          </a:prstGeom>
          <a:noFill/>
        </p:spPr>
        <p:txBody>
          <a:bodyPr wrap="none" lIns="36000" tIns="36000" rIns="36000" bIns="36000" rtlCol="0">
            <a:spAutoFit/>
          </a:bodyPr>
          <a:lstStyle/>
          <a:p>
            <a:pPr algn="ctr"/>
            <a:r>
              <a:rPr lang="en-GB" sz="800">
                <a:solidFill>
                  <a:schemeClr val="bg1"/>
                </a:solidFill>
              </a:rPr>
              <a:t>Payment set up</a:t>
            </a:r>
          </a:p>
        </p:txBody>
      </p:sp>
      <p:sp>
        <p:nvSpPr>
          <p:cNvPr id="10" name="Rectangle 9"/>
          <p:cNvSpPr/>
          <p:nvPr/>
        </p:nvSpPr>
        <p:spPr bwMode="gray">
          <a:xfrm>
            <a:off x="5966469" y="2543805"/>
            <a:ext cx="1038578" cy="824089"/>
          </a:xfrm>
          <a:prstGeom prst="rect">
            <a:avLst/>
          </a:prstGeom>
          <a:solidFill>
            <a:schemeClr val="bg2"/>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11" name="TextBox 10"/>
          <p:cNvSpPr txBox="1"/>
          <p:nvPr/>
        </p:nvSpPr>
        <p:spPr>
          <a:xfrm>
            <a:off x="6044648" y="3142116"/>
            <a:ext cx="882220" cy="195814"/>
          </a:xfrm>
          <a:prstGeom prst="rect">
            <a:avLst/>
          </a:prstGeom>
          <a:noFill/>
        </p:spPr>
        <p:txBody>
          <a:bodyPr wrap="none" lIns="36000" tIns="36000" rIns="36000" bIns="36000" rtlCol="0">
            <a:spAutoFit/>
          </a:bodyPr>
          <a:lstStyle/>
          <a:p>
            <a:pPr algn="ctr"/>
            <a:r>
              <a:rPr lang="en-GB" sz="800">
                <a:solidFill>
                  <a:schemeClr val="bg1"/>
                </a:solidFill>
              </a:rPr>
              <a:t>Power Generated</a:t>
            </a:r>
          </a:p>
        </p:txBody>
      </p:sp>
      <p:sp>
        <p:nvSpPr>
          <p:cNvPr id="12" name="Rectangle 11"/>
          <p:cNvSpPr/>
          <p:nvPr/>
        </p:nvSpPr>
        <p:spPr bwMode="gray">
          <a:xfrm>
            <a:off x="7445313" y="2008133"/>
            <a:ext cx="1038578" cy="824089"/>
          </a:xfrm>
          <a:prstGeom prst="rect">
            <a:avLst/>
          </a:prstGeom>
          <a:solidFill>
            <a:schemeClr val="bg2"/>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13" name="TextBox 12"/>
          <p:cNvSpPr txBox="1"/>
          <p:nvPr/>
        </p:nvSpPr>
        <p:spPr>
          <a:xfrm>
            <a:off x="7653335" y="2636408"/>
            <a:ext cx="622534" cy="195814"/>
          </a:xfrm>
          <a:prstGeom prst="rect">
            <a:avLst/>
          </a:prstGeom>
          <a:noFill/>
        </p:spPr>
        <p:txBody>
          <a:bodyPr wrap="none" lIns="36000" tIns="36000" rIns="36000" bIns="36000" rtlCol="0">
            <a:spAutoFit/>
          </a:bodyPr>
          <a:lstStyle/>
          <a:p>
            <a:pPr algn="ctr"/>
            <a:r>
              <a:rPr lang="en-GB" sz="800">
                <a:solidFill>
                  <a:schemeClr val="bg1"/>
                </a:solidFill>
              </a:rPr>
              <a:t>Block Chain</a:t>
            </a:r>
          </a:p>
        </p:txBody>
      </p:sp>
      <p:sp>
        <p:nvSpPr>
          <p:cNvPr id="14" name="Rectangle 13"/>
          <p:cNvSpPr/>
          <p:nvPr/>
        </p:nvSpPr>
        <p:spPr bwMode="gray">
          <a:xfrm>
            <a:off x="9086200" y="2525130"/>
            <a:ext cx="1038578" cy="824089"/>
          </a:xfrm>
          <a:prstGeom prst="rect">
            <a:avLst/>
          </a:prstGeom>
          <a:solidFill>
            <a:schemeClr val="bg2"/>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15" name="TextBox 14"/>
          <p:cNvSpPr txBox="1"/>
          <p:nvPr/>
        </p:nvSpPr>
        <p:spPr>
          <a:xfrm>
            <a:off x="9159572" y="3153405"/>
            <a:ext cx="891838" cy="195814"/>
          </a:xfrm>
          <a:prstGeom prst="rect">
            <a:avLst/>
          </a:prstGeom>
          <a:noFill/>
        </p:spPr>
        <p:txBody>
          <a:bodyPr wrap="none" lIns="36000" tIns="36000" rIns="36000" bIns="36000" rtlCol="0">
            <a:spAutoFit/>
          </a:bodyPr>
          <a:lstStyle/>
          <a:p>
            <a:pPr algn="ctr"/>
            <a:r>
              <a:rPr lang="en-GB" sz="800">
                <a:solidFill>
                  <a:schemeClr val="bg1"/>
                </a:solidFill>
              </a:rPr>
              <a:t>Power Consumed</a:t>
            </a:r>
          </a:p>
        </p:txBody>
      </p:sp>
      <p:sp>
        <p:nvSpPr>
          <p:cNvPr id="16" name="Rectangle 15"/>
          <p:cNvSpPr/>
          <p:nvPr/>
        </p:nvSpPr>
        <p:spPr bwMode="gray">
          <a:xfrm>
            <a:off x="10565044" y="2525130"/>
            <a:ext cx="1038578" cy="824089"/>
          </a:xfrm>
          <a:prstGeom prst="rect">
            <a:avLst/>
          </a:prstGeom>
          <a:solidFill>
            <a:schemeClr val="bg2"/>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17" name="TextBox 16"/>
          <p:cNvSpPr txBox="1"/>
          <p:nvPr/>
        </p:nvSpPr>
        <p:spPr>
          <a:xfrm>
            <a:off x="10563078" y="3153405"/>
            <a:ext cx="1042520" cy="195814"/>
          </a:xfrm>
          <a:prstGeom prst="rect">
            <a:avLst/>
          </a:prstGeom>
          <a:noFill/>
        </p:spPr>
        <p:txBody>
          <a:bodyPr wrap="none" lIns="36000" tIns="36000" rIns="36000" bIns="36000" rtlCol="0">
            <a:spAutoFit/>
          </a:bodyPr>
          <a:lstStyle/>
          <a:p>
            <a:pPr algn="ctr"/>
            <a:r>
              <a:rPr lang="en-GB" sz="800">
                <a:solidFill>
                  <a:schemeClr val="bg1"/>
                </a:solidFill>
              </a:rPr>
              <a:t>Notifications Enabled</a:t>
            </a:r>
          </a:p>
        </p:txBody>
      </p:sp>
      <p:sp>
        <p:nvSpPr>
          <p:cNvPr id="18" name="Rectangle 17"/>
          <p:cNvSpPr/>
          <p:nvPr/>
        </p:nvSpPr>
        <p:spPr bwMode="gray">
          <a:xfrm>
            <a:off x="7443347" y="3089662"/>
            <a:ext cx="1038578" cy="824089"/>
          </a:xfrm>
          <a:prstGeom prst="rect">
            <a:avLst/>
          </a:prstGeom>
          <a:solidFill>
            <a:schemeClr val="bg2"/>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19" name="TextBox 18"/>
          <p:cNvSpPr txBox="1"/>
          <p:nvPr/>
        </p:nvSpPr>
        <p:spPr>
          <a:xfrm>
            <a:off x="7643356" y="3717937"/>
            <a:ext cx="638564" cy="195814"/>
          </a:xfrm>
          <a:prstGeom prst="rect">
            <a:avLst/>
          </a:prstGeom>
          <a:noFill/>
        </p:spPr>
        <p:txBody>
          <a:bodyPr wrap="none" lIns="36000" tIns="36000" rIns="36000" bIns="36000" rtlCol="0">
            <a:spAutoFit/>
          </a:bodyPr>
          <a:lstStyle/>
          <a:p>
            <a:pPr algn="ctr"/>
            <a:r>
              <a:rPr lang="en-GB" sz="800">
                <a:solidFill>
                  <a:schemeClr val="bg1"/>
                </a:solidFill>
              </a:rPr>
              <a:t>Smart Meter</a:t>
            </a:r>
          </a:p>
        </p:txBody>
      </p:sp>
      <p:sp>
        <p:nvSpPr>
          <p:cNvPr id="24" name="Pentagon 23"/>
          <p:cNvSpPr/>
          <p:nvPr/>
        </p:nvSpPr>
        <p:spPr bwMode="gray">
          <a:xfrm>
            <a:off x="9555427" y="4138276"/>
            <a:ext cx="1827355" cy="878965"/>
          </a:xfrm>
          <a:prstGeom prst="homePlate">
            <a:avLst>
              <a:gd name="adj" fmla="val 13001"/>
            </a:avLst>
          </a:prstGeom>
          <a:solidFill>
            <a:srgbClr val="557799"/>
          </a:solidFill>
          <a:ln w="6350">
            <a:solidFill>
              <a:schemeClr val="bg1"/>
            </a:solidFill>
            <a:miter lim="800000"/>
            <a:headEnd/>
            <a:tailEnd/>
          </a:ln>
          <a:effectLst/>
        </p:spPr>
        <p:txBody>
          <a:bodyPr vert="horz" wrap="square" lIns="249449" tIns="72009" rIns="72009" bIns="72009"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endParaRPr lang="en-GB" sz="1200" strike="noStrike" kern="0" cap="none" spc="0" normalizeH="0" noProof="0" err="1">
              <a:ln>
                <a:noFill/>
              </a:ln>
              <a:effectLst/>
              <a:uLnTx/>
              <a:uFillTx/>
              <a:latin typeface="Arial" panose="020B0604020202020204" pitchFamily="34" charset="0"/>
              <a:cs typeface="Arial" pitchFamily="34" charset="0"/>
            </a:endParaRPr>
          </a:p>
        </p:txBody>
      </p:sp>
      <p:sp>
        <p:nvSpPr>
          <p:cNvPr id="23" name="Pentagon 22"/>
          <p:cNvSpPr/>
          <p:nvPr/>
        </p:nvSpPr>
        <p:spPr bwMode="gray">
          <a:xfrm>
            <a:off x="7965642" y="4138276"/>
            <a:ext cx="1827356" cy="878965"/>
          </a:xfrm>
          <a:prstGeom prst="homePlate">
            <a:avLst>
              <a:gd name="adj" fmla="val 13001"/>
            </a:avLst>
          </a:prstGeom>
          <a:solidFill>
            <a:srgbClr val="557799"/>
          </a:solidFill>
          <a:ln w="6350">
            <a:solidFill>
              <a:schemeClr val="bg1"/>
            </a:solidFill>
            <a:miter lim="800000"/>
            <a:headEnd/>
            <a:tailEnd/>
          </a:ln>
          <a:effectLst/>
        </p:spPr>
        <p:txBody>
          <a:bodyPr vert="horz" wrap="square" lIns="249449" tIns="72009" rIns="72009" bIns="72009"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endParaRPr lang="en-GB" sz="1200" strike="noStrike" kern="0" cap="none" spc="0" normalizeH="0" noProof="0" err="1">
              <a:ln>
                <a:noFill/>
              </a:ln>
              <a:effectLst/>
              <a:uLnTx/>
              <a:uFillTx/>
              <a:latin typeface="Arial" panose="020B0604020202020204" pitchFamily="34" charset="0"/>
              <a:cs typeface="Arial" pitchFamily="34" charset="0"/>
            </a:endParaRPr>
          </a:p>
        </p:txBody>
      </p:sp>
      <p:sp>
        <p:nvSpPr>
          <p:cNvPr id="22" name="Pentagon 21"/>
          <p:cNvSpPr/>
          <p:nvPr/>
        </p:nvSpPr>
        <p:spPr bwMode="gray">
          <a:xfrm>
            <a:off x="6375858" y="4138276"/>
            <a:ext cx="1827356" cy="878965"/>
          </a:xfrm>
          <a:prstGeom prst="homePlate">
            <a:avLst>
              <a:gd name="adj" fmla="val 13001"/>
            </a:avLst>
          </a:prstGeom>
          <a:solidFill>
            <a:srgbClr val="557799"/>
          </a:solidFill>
          <a:ln w="6350">
            <a:solidFill>
              <a:schemeClr val="bg1"/>
            </a:solidFill>
            <a:miter lim="800000"/>
            <a:headEnd/>
            <a:tailEnd/>
          </a:ln>
          <a:effectLst/>
        </p:spPr>
        <p:txBody>
          <a:bodyPr vert="horz" wrap="square" lIns="249449" tIns="72009" rIns="72009" bIns="72009"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endParaRPr lang="en-GB" sz="1200" strike="noStrike" kern="0" cap="none" spc="0" normalizeH="0" noProof="0" err="1">
              <a:ln>
                <a:noFill/>
              </a:ln>
              <a:effectLst/>
              <a:uLnTx/>
              <a:uFillTx/>
              <a:latin typeface="Arial" panose="020B0604020202020204" pitchFamily="34" charset="0"/>
              <a:cs typeface="Arial" pitchFamily="34" charset="0"/>
            </a:endParaRPr>
          </a:p>
        </p:txBody>
      </p:sp>
      <p:sp>
        <p:nvSpPr>
          <p:cNvPr id="21" name="Pentagon 20"/>
          <p:cNvSpPr/>
          <p:nvPr/>
        </p:nvSpPr>
        <p:spPr bwMode="gray">
          <a:xfrm>
            <a:off x="4786074" y="4138276"/>
            <a:ext cx="1827355" cy="878965"/>
          </a:xfrm>
          <a:prstGeom prst="homePlate">
            <a:avLst>
              <a:gd name="adj" fmla="val 13001"/>
            </a:avLst>
          </a:prstGeom>
          <a:solidFill>
            <a:srgbClr val="557799"/>
          </a:solidFill>
          <a:ln w="6350">
            <a:solidFill>
              <a:schemeClr val="bg1"/>
            </a:solidFill>
            <a:miter lim="800000"/>
            <a:headEnd/>
            <a:tailEnd/>
          </a:ln>
          <a:effectLst/>
        </p:spPr>
        <p:txBody>
          <a:bodyPr vert="horz" wrap="square" lIns="72009" tIns="72009" rIns="72009" bIns="72009"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endParaRPr lang="en-GB" sz="1200" strike="noStrike" kern="0" cap="none" spc="0" normalizeH="0" noProof="0" err="1">
              <a:ln>
                <a:noFill/>
              </a:ln>
              <a:effectLst/>
              <a:uLnTx/>
              <a:uFillTx/>
              <a:latin typeface="Arial" panose="020B0604020202020204" pitchFamily="34" charset="0"/>
              <a:cs typeface="Arial" pitchFamily="34" charset="0"/>
            </a:endParaRPr>
          </a:p>
        </p:txBody>
      </p:sp>
      <p:sp>
        <p:nvSpPr>
          <p:cNvPr id="25" name="TextBox 24"/>
          <p:cNvSpPr txBox="1"/>
          <p:nvPr/>
        </p:nvSpPr>
        <p:spPr>
          <a:xfrm>
            <a:off x="5141012" y="4763155"/>
            <a:ext cx="1089007" cy="195814"/>
          </a:xfrm>
          <a:prstGeom prst="rect">
            <a:avLst/>
          </a:prstGeom>
          <a:noFill/>
        </p:spPr>
        <p:txBody>
          <a:bodyPr wrap="none" lIns="36000" tIns="36000" rIns="36000" bIns="36000" rtlCol="0">
            <a:spAutoFit/>
          </a:bodyPr>
          <a:lstStyle/>
          <a:p>
            <a:pPr algn="ctr"/>
            <a:r>
              <a:rPr lang="en-GB" sz="800">
                <a:solidFill>
                  <a:schemeClr val="bg1"/>
                </a:solidFill>
              </a:rPr>
              <a:t>Autonomous Payment</a:t>
            </a:r>
          </a:p>
        </p:txBody>
      </p:sp>
      <p:sp>
        <p:nvSpPr>
          <p:cNvPr id="26" name="TextBox 25"/>
          <p:cNvSpPr txBox="1"/>
          <p:nvPr/>
        </p:nvSpPr>
        <p:spPr>
          <a:xfrm>
            <a:off x="6841274" y="4763155"/>
            <a:ext cx="980004" cy="195814"/>
          </a:xfrm>
          <a:prstGeom prst="rect">
            <a:avLst/>
          </a:prstGeom>
          <a:noFill/>
        </p:spPr>
        <p:txBody>
          <a:bodyPr wrap="none" lIns="36000" tIns="36000" rIns="36000" bIns="36000" rtlCol="0">
            <a:spAutoFit/>
          </a:bodyPr>
          <a:lstStyle/>
          <a:p>
            <a:pPr algn="ctr"/>
            <a:r>
              <a:rPr lang="en-GB" sz="800" err="1">
                <a:solidFill>
                  <a:schemeClr val="bg1"/>
                </a:solidFill>
              </a:rPr>
              <a:t>Blockchain</a:t>
            </a:r>
            <a:r>
              <a:rPr lang="en-GB" sz="800">
                <a:solidFill>
                  <a:schemeClr val="bg1"/>
                </a:solidFill>
              </a:rPr>
              <a:t> Enabled</a:t>
            </a:r>
          </a:p>
        </p:txBody>
      </p:sp>
      <p:sp>
        <p:nvSpPr>
          <p:cNvPr id="27" name="TextBox 26"/>
          <p:cNvSpPr txBox="1"/>
          <p:nvPr/>
        </p:nvSpPr>
        <p:spPr>
          <a:xfrm>
            <a:off x="8707619" y="4763155"/>
            <a:ext cx="534369" cy="195814"/>
          </a:xfrm>
          <a:prstGeom prst="rect">
            <a:avLst/>
          </a:prstGeom>
          <a:noFill/>
        </p:spPr>
        <p:txBody>
          <a:bodyPr wrap="none" lIns="36000" tIns="36000" rIns="36000" bIns="36000" rtlCol="0">
            <a:spAutoFit/>
          </a:bodyPr>
          <a:lstStyle/>
          <a:p>
            <a:pPr algn="ctr"/>
            <a:r>
              <a:rPr lang="en-GB" sz="800">
                <a:solidFill>
                  <a:schemeClr val="bg1"/>
                </a:solidFill>
              </a:rPr>
              <a:t>Utility Use</a:t>
            </a:r>
          </a:p>
        </p:txBody>
      </p:sp>
      <p:sp>
        <p:nvSpPr>
          <p:cNvPr id="28" name="TextBox 27"/>
          <p:cNvSpPr txBox="1"/>
          <p:nvPr/>
        </p:nvSpPr>
        <p:spPr>
          <a:xfrm>
            <a:off x="10113177" y="4763155"/>
            <a:ext cx="747568" cy="195814"/>
          </a:xfrm>
          <a:prstGeom prst="rect">
            <a:avLst/>
          </a:prstGeom>
          <a:noFill/>
        </p:spPr>
        <p:txBody>
          <a:bodyPr wrap="none" lIns="36000" tIns="36000" rIns="36000" bIns="36000" rtlCol="0">
            <a:spAutoFit/>
          </a:bodyPr>
          <a:lstStyle/>
          <a:p>
            <a:pPr algn="ctr"/>
            <a:r>
              <a:rPr lang="en-GB" sz="800">
                <a:solidFill>
                  <a:schemeClr val="bg1"/>
                </a:solidFill>
              </a:rPr>
              <a:t>Billing Process</a:t>
            </a:r>
          </a:p>
        </p:txBody>
      </p:sp>
      <p:grpSp>
        <p:nvGrpSpPr>
          <p:cNvPr id="46" name="Group 45"/>
          <p:cNvGrpSpPr/>
          <p:nvPr/>
        </p:nvGrpSpPr>
        <p:grpSpPr>
          <a:xfrm>
            <a:off x="6926868" y="4254076"/>
            <a:ext cx="778106" cy="422545"/>
            <a:chOff x="9264870" y="1905000"/>
            <a:chExt cx="1145182" cy="709172"/>
          </a:xfrm>
          <a:solidFill>
            <a:schemeClr val="tx1"/>
          </a:solidFill>
        </p:grpSpPr>
        <p:cxnSp>
          <p:nvCxnSpPr>
            <p:cNvPr id="47" name="Straight Connector 46"/>
            <p:cNvCxnSpPr>
              <a:stCxn id="50" idx="3"/>
              <a:endCxn id="54" idx="1"/>
            </p:cNvCxnSpPr>
            <p:nvPr/>
          </p:nvCxnSpPr>
          <p:spPr>
            <a:xfrm>
              <a:off x="9439930" y="2259587"/>
              <a:ext cx="795062" cy="0"/>
            </a:xfrm>
            <a:prstGeom prst="line">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5" idx="3"/>
              <a:endCxn id="56" idx="1"/>
            </p:cNvCxnSpPr>
            <p:nvPr/>
          </p:nvCxnSpPr>
          <p:spPr>
            <a:xfrm>
              <a:off x="9682461" y="2529506"/>
              <a:ext cx="67471" cy="0"/>
            </a:xfrm>
            <a:prstGeom prst="line">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6" idx="0"/>
              <a:endCxn id="57" idx="2"/>
            </p:cNvCxnSpPr>
            <p:nvPr/>
          </p:nvCxnSpPr>
          <p:spPr>
            <a:xfrm flipV="1">
              <a:off x="9837462" y="2074333"/>
              <a:ext cx="0" cy="370506"/>
            </a:xfrm>
            <a:prstGeom prst="line">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gray">
            <a:xfrm>
              <a:off x="9264870" y="2174920"/>
              <a:ext cx="175060" cy="169333"/>
            </a:xfrm>
            <a:prstGeom prst="rect">
              <a:avLst/>
            </a:prstGeom>
            <a:grpFill/>
            <a:ln w="6350">
              <a:solidFill>
                <a:schemeClr val="bg2"/>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51" name="Rectangle 50"/>
            <p:cNvSpPr/>
            <p:nvPr/>
          </p:nvSpPr>
          <p:spPr bwMode="gray">
            <a:xfrm>
              <a:off x="9507401" y="2174920"/>
              <a:ext cx="175060" cy="169333"/>
            </a:xfrm>
            <a:prstGeom prst="rect">
              <a:avLst/>
            </a:prstGeom>
            <a:grpFill/>
            <a:ln w="6350">
              <a:solidFill>
                <a:schemeClr val="bg2"/>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52" name="Rectangle 51"/>
            <p:cNvSpPr/>
            <p:nvPr/>
          </p:nvSpPr>
          <p:spPr bwMode="gray">
            <a:xfrm>
              <a:off x="9749932" y="2174920"/>
              <a:ext cx="175060" cy="169333"/>
            </a:xfrm>
            <a:prstGeom prst="rect">
              <a:avLst/>
            </a:prstGeom>
            <a:grpFill/>
            <a:ln w="6350">
              <a:solidFill>
                <a:schemeClr val="bg2"/>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53" name="Rectangle 52"/>
            <p:cNvSpPr/>
            <p:nvPr/>
          </p:nvSpPr>
          <p:spPr bwMode="gray">
            <a:xfrm>
              <a:off x="9992463" y="2174920"/>
              <a:ext cx="175060" cy="169333"/>
            </a:xfrm>
            <a:prstGeom prst="rect">
              <a:avLst/>
            </a:prstGeom>
            <a:grpFill/>
            <a:ln w="6350">
              <a:solidFill>
                <a:schemeClr val="bg2"/>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54" name="Rectangle 53"/>
            <p:cNvSpPr/>
            <p:nvPr/>
          </p:nvSpPr>
          <p:spPr bwMode="gray">
            <a:xfrm>
              <a:off x="10234992" y="2174920"/>
              <a:ext cx="175060" cy="169333"/>
            </a:xfrm>
            <a:prstGeom prst="rect">
              <a:avLst/>
            </a:prstGeom>
            <a:grpFill/>
            <a:ln w="6350">
              <a:solidFill>
                <a:schemeClr val="bg2"/>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55" name="Rectangle 54"/>
            <p:cNvSpPr/>
            <p:nvPr/>
          </p:nvSpPr>
          <p:spPr bwMode="gray">
            <a:xfrm>
              <a:off x="9507401" y="2444839"/>
              <a:ext cx="175060" cy="169333"/>
            </a:xfrm>
            <a:prstGeom prst="rect">
              <a:avLst/>
            </a:prstGeom>
            <a:grpFill/>
            <a:ln w="6350">
              <a:solidFill>
                <a:schemeClr val="bg2"/>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56" name="Rectangle 55"/>
            <p:cNvSpPr/>
            <p:nvPr/>
          </p:nvSpPr>
          <p:spPr bwMode="gray">
            <a:xfrm>
              <a:off x="9749932" y="2444839"/>
              <a:ext cx="175060" cy="169333"/>
            </a:xfrm>
            <a:prstGeom prst="rect">
              <a:avLst/>
            </a:prstGeom>
            <a:grpFill/>
            <a:ln w="6350">
              <a:solidFill>
                <a:schemeClr val="bg2"/>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57" name="Rectangle 56"/>
            <p:cNvSpPr/>
            <p:nvPr/>
          </p:nvSpPr>
          <p:spPr bwMode="gray">
            <a:xfrm>
              <a:off x="9749932" y="1905000"/>
              <a:ext cx="175060" cy="169333"/>
            </a:xfrm>
            <a:prstGeom prst="rect">
              <a:avLst/>
            </a:prstGeom>
            <a:grpFill/>
            <a:ln w="6350">
              <a:solidFill>
                <a:schemeClr val="bg2"/>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grpSp>
      <p:sp>
        <p:nvSpPr>
          <p:cNvPr id="58" name="TextBox 57"/>
          <p:cNvSpPr txBox="1"/>
          <p:nvPr/>
        </p:nvSpPr>
        <p:spPr>
          <a:xfrm>
            <a:off x="7485544" y="4154635"/>
            <a:ext cx="597920" cy="123111"/>
          </a:xfrm>
          <a:prstGeom prst="rect">
            <a:avLst/>
          </a:prstGeom>
          <a:noFill/>
        </p:spPr>
        <p:txBody>
          <a:bodyPr wrap="none" lIns="0" tIns="0" rIns="0" bIns="0" rtlCol="0">
            <a:spAutoFit/>
          </a:bodyPr>
          <a:lstStyle/>
          <a:p>
            <a:pPr algn="ctr"/>
            <a:r>
              <a:rPr lang="en-GB" sz="800"/>
              <a:t>Each second</a:t>
            </a:r>
          </a:p>
        </p:txBody>
      </p:sp>
      <p:sp>
        <p:nvSpPr>
          <p:cNvPr id="59" name="TextBox 58"/>
          <p:cNvSpPr txBox="1"/>
          <p:nvPr/>
        </p:nvSpPr>
        <p:spPr>
          <a:xfrm>
            <a:off x="8987380" y="4154635"/>
            <a:ext cx="702115" cy="123111"/>
          </a:xfrm>
          <a:prstGeom prst="rect">
            <a:avLst/>
          </a:prstGeom>
          <a:noFill/>
        </p:spPr>
        <p:txBody>
          <a:bodyPr wrap="none" lIns="0" tIns="0" rIns="0" bIns="0" rtlCol="0">
            <a:spAutoFit/>
          </a:bodyPr>
          <a:lstStyle/>
          <a:p>
            <a:pPr algn="ctr"/>
            <a:r>
              <a:rPr lang="en-GB" sz="800"/>
              <a:t>5 – 10 seconds</a:t>
            </a:r>
          </a:p>
        </p:txBody>
      </p:sp>
      <p:sp>
        <p:nvSpPr>
          <p:cNvPr id="60" name="TextBox 59"/>
          <p:cNvSpPr txBox="1"/>
          <p:nvPr/>
        </p:nvSpPr>
        <p:spPr>
          <a:xfrm>
            <a:off x="10511604" y="4154635"/>
            <a:ext cx="702115" cy="123111"/>
          </a:xfrm>
          <a:prstGeom prst="rect">
            <a:avLst/>
          </a:prstGeom>
          <a:noFill/>
        </p:spPr>
        <p:txBody>
          <a:bodyPr wrap="none" lIns="0" tIns="0" rIns="0" bIns="0" rtlCol="0">
            <a:spAutoFit/>
          </a:bodyPr>
          <a:lstStyle/>
          <a:p>
            <a:pPr algn="ctr"/>
            <a:r>
              <a:rPr lang="en-GB" sz="800"/>
              <a:t>5 – 10 seconds</a:t>
            </a:r>
          </a:p>
        </p:txBody>
      </p:sp>
      <p:sp>
        <p:nvSpPr>
          <p:cNvPr id="61" name="TextBox 60"/>
          <p:cNvSpPr txBox="1"/>
          <p:nvPr/>
        </p:nvSpPr>
        <p:spPr>
          <a:xfrm>
            <a:off x="5768500" y="4154635"/>
            <a:ext cx="702115" cy="123111"/>
          </a:xfrm>
          <a:prstGeom prst="rect">
            <a:avLst/>
          </a:prstGeom>
          <a:noFill/>
        </p:spPr>
        <p:txBody>
          <a:bodyPr wrap="none" lIns="0" tIns="0" rIns="0" bIns="0" rtlCol="0">
            <a:spAutoFit/>
          </a:bodyPr>
          <a:lstStyle/>
          <a:p>
            <a:pPr algn="ctr"/>
            <a:r>
              <a:rPr lang="en-GB" sz="800"/>
              <a:t>5 – 10 seconds</a:t>
            </a:r>
          </a:p>
        </p:txBody>
      </p:sp>
      <p:cxnSp>
        <p:nvCxnSpPr>
          <p:cNvPr id="63" name="Straight Connector 62"/>
          <p:cNvCxnSpPr>
            <a:endCxn id="10" idx="1"/>
          </p:cNvCxnSpPr>
          <p:nvPr/>
        </p:nvCxnSpPr>
        <p:spPr>
          <a:xfrm>
            <a:off x="5526203" y="2955849"/>
            <a:ext cx="440266" cy="1"/>
          </a:xfrm>
          <a:prstGeom prst="line">
            <a:avLst/>
          </a:prstGeom>
          <a:ln>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67" name="Elbow Connector 66"/>
          <p:cNvCxnSpPr>
            <a:stCxn id="10" idx="0"/>
            <a:endCxn id="12" idx="1"/>
          </p:cNvCxnSpPr>
          <p:nvPr/>
        </p:nvCxnSpPr>
        <p:spPr>
          <a:xfrm rot="5400000" flipH="1" flipV="1">
            <a:off x="6903722" y="2002215"/>
            <a:ext cx="123627" cy="959555"/>
          </a:xfrm>
          <a:prstGeom prst="bentConnector2">
            <a:avLst/>
          </a:prstGeom>
          <a:ln>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70" name="Elbow Connector 69"/>
          <p:cNvCxnSpPr>
            <a:stCxn id="10" idx="2"/>
            <a:endCxn id="18" idx="1"/>
          </p:cNvCxnSpPr>
          <p:nvPr/>
        </p:nvCxnSpPr>
        <p:spPr>
          <a:xfrm rot="16200000" flipH="1">
            <a:off x="6897646" y="2956005"/>
            <a:ext cx="133813" cy="957589"/>
          </a:xfrm>
          <a:prstGeom prst="bentConnector2">
            <a:avLst/>
          </a:prstGeom>
          <a:ln>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74" name="Elbow Connector 73"/>
          <p:cNvCxnSpPr>
            <a:stCxn id="12" idx="3"/>
            <a:endCxn id="14" idx="0"/>
          </p:cNvCxnSpPr>
          <p:nvPr/>
        </p:nvCxnSpPr>
        <p:spPr>
          <a:xfrm>
            <a:off x="8483891" y="2420178"/>
            <a:ext cx="1121598" cy="104952"/>
          </a:xfrm>
          <a:prstGeom prst="bentConnector2">
            <a:avLst/>
          </a:prstGeom>
          <a:ln>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77" name="Elbow Connector 76"/>
          <p:cNvCxnSpPr>
            <a:stCxn id="18" idx="3"/>
            <a:endCxn id="15" idx="2"/>
          </p:cNvCxnSpPr>
          <p:nvPr/>
        </p:nvCxnSpPr>
        <p:spPr>
          <a:xfrm flipV="1">
            <a:off x="8481925" y="3349219"/>
            <a:ext cx="1123566" cy="152488"/>
          </a:xfrm>
          <a:prstGeom prst="bentConnector2">
            <a:avLst/>
          </a:prstGeom>
          <a:ln>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85" name="Straight Connector 84"/>
          <p:cNvCxnSpPr>
            <a:stCxn id="14" idx="3"/>
            <a:endCxn id="16" idx="1"/>
          </p:cNvCxnSpPr>
          <p:nvPr/>
        </p:nvCxnSpPr>
        <p:spPr>
          <a:xfrm>
            <a:off x="10124778" y="2937175"/>
            <a:ext cx="440266" cy="0"/>
          </a:xfrm>
          <a:prstGeom prst="line">
            <a:avLst/>
          </a:prstGeom>
          <a:ln>
            <a:solidFill>
              <a:schemeClr val="bg1"/>
            </a:solidFill>
            <a:prstDash val="sysDash"/>
          </a:ln>
        </p:spPr>
        <p:style>
          <a:lnRef idx="1">
            <a:schemeClr val="dk1"/>
          </a:lnRef>
          <a:fillRef idx="0">
            <a:schemeClr val="dk1"/>
          </a:fillRef>
          <a:effectRef idx="0">
            <a:schemeClr val="dk1"/>
          </a:effectRef>
          <a:fontRef idx="minor">
            <a:schemeClr val="tx1"/>
          </a:fontRef>
        </p:style>
      </p:cxnSp>
      <p:grpSp>
        <p:nvGrpSpPr>
          <p:cNvPr id="86" name="Group 85"/>
          <p:cNvGrpSpPr/>
          <p:nvPr/>
        </p:nvGrpSpPr>
        <p:grpSpPr>
          <a:xfrm>
            <a:off x="7571857" y="2082911"/>
            <a:ext cx="778106" cy="422545"/>
            <a:chOff x="9264870" y="1905000"/>
            <a:chExt cx="1145182" cy="709172"/>
          </a:xfrm>
          <a:solidFill>
            <a:schemeClr val="tx1"/>
          </a:solidFill>
        </p:grpSpPr>
        <p:cxnSp>
          <p:nvCxnSpPr>
            <p:cNvPr id="87" name="Straight Connector 86"/>
            <p:cNvCxnSpPr>
              <a:stCxn id="90" idx="3"/>
              <a:endCxn id="94" idx="1"/>
            </p:cNvCxnSpPr>
            <p:nvPr/>
          </p:nvCxnSpPr>
          <p:spPr>
            <a:xfrm>
              <a:off x="9439930" y="2259587"/>
              <a:ext cx="795062" cy="0"/>
            </a:xfrm>
            <a:prstGeom prst="line">
              <a:avLst/>
            </a:prstGeom>
            <a:grpFill/>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95" idx="3"/>
              <a:endCxn id="96" idx="1"/>
            </p:cNvCxnSpPr>
            <p:nvPr/>
          </p:nvCxnSpPr>
          <p:spPr>
            <a:xfrm>
              <a:off x="9682461" y="2529506"/>
              <a:ext cx="67471" cy="0"/>
            </a:xfrm>
            <a:prstGeom prst="line">
              <a:avLst/>
            </a:prstGeom>
            <a:grpFill/>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96" idx="0"/>
              <a:endCxn id="97" idx="2"/>
            </p:cNvCxnSpPr>
            <p:nvPr/>
          </p:nvCxnSpPr>
          <p:spPr>
            <a:xfrm flipV="1">
              <a:off x="9837462" y="2074333"/>
              <a:ext cx="0" cy="370506"/>
            </a:xfrm>
            <a:prstGeom prst="line">
              <a:avLst/>
            </a:prstGeom>
            <a:grpFill/>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gray">
            <a:xfrm>
              <a:off x="9264870" y="2174920"/>
              <a:ext cx="175060" cy="169333"/>
            </a:xfrm>
            <a:prstGeom prst="rect">
              <a:avLst/>
            </a:prstGeom>
            <a:grpFill/>
            <a:ln w="6350">
              <a:solidFill>
                <a:schemeClr val="tx2">
                  <a:lumMod val="40000"/>
                  <a:lumOff val="60000"/>
                </a:scheme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91" name="Rectangle 90"/>
            <p:cNvSpPr/>
            <p:nvPr/>
          </p:nvSpPr>
          <p:spPr bwMode="gray">
            <a:xfrm>
              <a:off x="9507401" y="2174920"/>
              <a:ext cx="175060" cy="169333"/>
            </a:xfrm>
            <a:prstGeom prst="rect">
              <a:avLst/>
            </a:prstGeom>
            <a:grpFill/>
            <a:ln w="6350">
              <a:solidFill>
                <a:schemeClr val="tx2">
                  <a:lumMod val="40000"/>
                  <a:lumOff val="60000"/>
                </a:scheme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92" name="Rectangle 91"/>
            <p:cNvSpPr/>
            <p:nvPr/>
          </p:nvSpPr>
          <p:spPr bwMode="gray">
            <a:xfrm>
              <a:off x="9749932" y="2174920"/>
              <a:ext cx="175060" cy="169333"/>
            </a:xfrm>
            <a:prstGeom prst="rect">
              <a:avLst/>
            </a:prstGeom>
            <a:grpFill/>
            <a:ln w="6350">
              <a:solidFill>
                <a:schemeClr val="tx2">
                  <a:lumMod val="40000"/>
                  <a:lumOff val="60000"/>
                </a:scheme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93" name="Rectangle 92"/>
            <p:cNvSpPr/>
            <p:nvPr/>
          </p:nvSpPr>
          <p:spPr bwMode="gray">
            <a:xfrm>
              <a:off x="9992463" y="2174920"/>
              <a:ext cx="175060" cy="169333"/>
            </a:xfrm>
            <a:prstGeom prst="rect">
              <a:avLst/>
            </a:prstGeom>
            <a:grpFill/>
            <a:ln w="6350">
              <a:solidFill>
                <a:schemeClr val="tx2">
                  <a:lumMod val="40000"/>
                  <a:lumOff val="60000"/>
                </a:scheme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94" name="Rectangle 93"/>
            <p:cNvSpPr/>
            <p:nvPr/>
          </p:nvSpPr>
          <p:spPr bwMode="gray">
            <a:xfrm>
              <a:off x="10234992" y="2174920"/>
              <a:ext cx="175060" cy="169333"/>
            </a:xfrm>
            <a:prstGeom prst="rect">
              <a:avLst/>
            </a:prstGeom>
            <a:grpFill/>
            <a:ln w="6350">
              <a:solidFill>
                <a:schemeClr val="tx2">
                  <a:lumMod val="40000"/>
                  <a:lumOff val="60000"/>
                </a:scheme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95" name="Rectangle 94"/>
            <p:cNvSpPr/>
            <p:nvPr/>
          </p:nvSpPr>
          <p:spPr bwMode="gray">
            <a:xfrm>
              <a:off x="9507401" y="2444839"/>
              <a:ext cx="175060" cy="169333"/>
            </a:xfrm>
            <a:prstGeom prst="rect">
              <a:avLst/>
            </a:prstGeom>
            <a:grpFill/>
            <a:ln w="6350">
              <a:solidFill>
                <a:schemeClr val="tx2">
                  <a:lumMod val="40000"/>
                  <a:lumOff val="60000"/>
                </a:scheme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96" name="Rectangle 95"/>
            <p:cNvSpPr/>
            <p:nvPr/>
          </p:nvSpPr>
          <p:spPr bwMode="gray">
            <a:xfrm>
              <a:off x="9749932" y="2444839"/>
              <a:ext cx="175060" cy="169333"/>
            </a:xfrm>
            <a:prstGeom prst="rect">
              <a:avLst/>
            </a:prstGeom>
            <a:grpFill/>
            <a:ln w="6350">
              <a:solidFill>
                <a:schemeClr val="tx2">
                  <a:lumMod val="40000"/>
                  <a:lumOff val="60000"/>
                </a:scheme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97" name="Rectangle 96"/>
            <p:cNvSpPr/>
            <p:nvPr/>
          </p:nvSpPr>
          <p:spPr bwMode="gray">
            <a:xfrm>
              <a:off x="9749932" y="1905000"/>
              <a:ext cx="175060" cy="169333"/>
            </a:xfrm>
            <a:prstGeom prst="rect">
              <a:avLst/>
            </a:prstGeom>
            <a:grpFill/>
            <a:ln w="6350">
              <a:solidFill>
                <a:schemeClr val="tx2">
                  <a:lumMod val="40000"/>
                  <a:lumOff val="60000"/>
                </a:scheme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grpSp>
      <p:grpSp>
        <p:nvGrpSpPr>
          <p:cNvPr id="100" name="Group 99"/>
          <p:cNvGrpSpPr/>
          <p:nvPr/>
        </p:nvGrpSpPr>
        <p:grpSpPr>
          <a:xfrm>
            <a:off x="7854787" y="3118604"/>
            <a:ext cx="290590" cy="549522"/>
            <a:chOff x="4089524" y="3252498"/>
            <a:chExt cx="402443" cy="661113"/>
          </a:xfrm>
        </p:grpSpPr>
        <p:pic>
          <p:nvPicPr>
            <p:cNvPr id="98" name="Picture 97"/>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89524" y="3511168"/>
              <a:ext cx="402443" cy="402443"/>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0728" y="3252498"/>
              <a:ext cx="279632" cy="279633"/>
            </a:xfrm>
            <a:prstGeom prst="rect">
              <a:avLst/>
            </a:prstGeom>
          </p:spPr>
        </p:pic>
      </p:grpSp>
      <p:cxnSp>
        <p:nvCxnSpPr>
          <p:cNvPr id="102" name="Elbow Connector 101"/>
          <p:cNvCxnSpPr>
            <a:stCxn id="16" idx="2"/>
            <a:endCxn id="8" idx="2"/>
          </p:cNvCxnSpPr>
          <p:nvPr/>
        </p:nvCxnSpPr>
        <p:spPr>
          <a:xfrm rot="5400000" flipH="1">
            <a:off x="8039979" y="304866"/>
            <a:ext cx="11289" cy="6077419"/>
          </a:xfrm>
          <a:prstGeom prst="bentConnector3">
            <a:avLst>
              <a:gd name="adj1" fmla="val -5824945"/>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gray">
          <a:xfrm>
            <a:off x="5642043" y="2832537"/>
            <a:ext cx="214489" cy="214489"/>
          </a:xfrm>
          <a:prstGeom prst="ellipse">
            <a:avLst/>
          </a:prstGeom>
          <a:solidFill>
            <a:schemeClr val="accent3"/>
          </a:solidFill>
          <a:ln w="6350">
            <a:solidFill>
              <a:srgbClr val="778888">
                <a:lumMod val="20000"/>
                <a:lumOff val="80000"/>
              </a:srgbClr>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GB" sz="1000" b="0" i="0" u="none" strike="noStrike" kern="0" cap="none" spc="0" normalizeH="0" baseline="0" noProof="0">
                <a:ln>
                  <a:noFill/>
                </a:ln>
                <a:solidFill>
                  <a:schemeClr val="bg1"/>
                </a:solidFill>
                <a:effectLst/>
                <a:uLnTx/>
                <a:uFillTx/>
                <a:latin typeface="Arial" pitchFamily="34" charset="0"/>
                <a:cs typeface="Arial" pitchFamily="34" charset="0"/>
              </a:rPr>
              <a:t>1</a:t>
            </a:r>
          </a:p>
        </p:txBody>
      </p:sp>
      <p:sp>
        <p:nvSpPr>
          <p:cNvPr id="105" name="Oval 104"/>
          <p:cNvSpPr/>
          <p:nvPr/>
        </p:nvSpPr>
        <p:spPr bwMode="gray">
          <a:xfrm>
            <a:off x="7033408" y="2832537"/>
            <a:ext cx="214489" cy="214489"/>
          </a:xfrm>
          <a:prstGeom prst="ellipse">
            <a:avLst/>
          </a:prstGeom>
          <a:solidFill>
            <a:schemeClr val="accent3"/>
          </a:solidFill>
          <a:ln w="6350">
            <a:solidFill>
              <a:srgbClr val="778888">
                <a:lumMod val="20000"/>
                <a:lumOff val="80000"/>
              </a:srgbClr>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GB" sz="1000" b="0" i="0" u="none" strike="noStrike" kern="0" cap="none" spc="0" normalizeH="0" baseline="0" noProof="0">
                <a:ln>
                  <a:noFill/>
                </a:ln>
                <a:solidFill>
                  <a:schemeClr val="bg1"/>
                </a:solidFill>
                <a:effectLst/>
                <a:uLnTx/>
                <a:uFillTx/>
                <a:latin typeface="Arial" pitchFamily="34" charset="0"/>
                <a:cs typeface="Arial" pitchFamily="34" charset="0"/>
              </a:rPr>
              <a:t>2</a:t>
            </a:r>
          </a:p>
        </p:txBody>
      </p:sp>
      <p:sp>
        <p:nvSpPr>
          <p:cNvPr id="106" name="Oval 105"/>
          <p:cNvSpPr/>
          <p:nvPr/>
        </p:nvSpPr>
        <p:spPr bwMode="gray">
          <a:xfrm>
            <a:off x="8673666" y="2832537"/>
            <a:ext cx="214489" cy="214489"/>
          </a:xfrm>
          <a:prstGeom prst="ellipse">
            <a:avLst/>
          </a:prstGeom>
          <a:solidFill>
            <a:schemeClr val="accent3"/>
          </a:solidFill>
          <a:ln w="6350">
            <a:solidFill>
              <a:srgbClr val="778888">
                <a:lumMod val="20000"/>
                <a:lumOff val="80000"/>
              </a:srgbClr>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GB" sz="1000" b="0" i="0" u="none" strike="noStrike" kern="0" cap="none" spc="0" normalizeH="0" baseline="0" noProof="0">
                <a:ln>
                  <a:noFill/>
                </a:ln>
                <a:solidFill>
                  <a:schemeClr val="bg1"/>
                </a:solidFill>
                <a:effectLst/>
                <a:uLnTx/>
                <a:uFillTx/>
                <a:latin typeface="Arial" pitchFamily="34" charset="0"/>
                <a:cs typeface="Arial" pitchFamily="34" charset="0"/>
              </a:rPr>
              <a:t>3</a:t>
            </a:r>
          </a:p>
        </p:txBody>
      </p:sp>
      <p:sp>
        <p:nvSpPr>
          <p:cNvPr id="107" name="Oval 106"/>
          <p:cNvSpPr/>
          <p:nvPr/>
        </p:nvSpPr>
        <p:spPr bwMode="gray">
          <a:xfrm>
            <a:off x="10218032" y="2832537"/>
            <a:ext cx="214489" cy="214489"/>
          </a:xfrm>
          <a:prstGeom prst="ellipse">
            <a:avLst/>
          </a:prstGeom>
          <a:solidFill>
            <a:schemeClr val="accent3"/>
          </a:solidFill>
          <a:ln w="6350">
            <a:solidFill>
              <a:srgbClr val="778888">
                <a:lumMod val="20000"/>
                <a:lumOff val="80000"/>
              </a:srgbClr>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GB" sz="1000" b="0" i="0" u="none" strike="noStrike" kern="0" cap="none" spc="0" normalizeH="0" baseline="0" noProof="0">
                <a:ln>
                  <a:noFill/>
                </a:ln>
                <a:solidFill>
                  <a:schemeClr val="bg1"/>
                </a:solidFill>
                <a:effectLst/>
                <a:uLnTx/>
                <a:uFillTx/>
                <a:latin typeface="Arial" pitchFamily="34" charset="0"/>
                <a:cs typeface="Arial" pitchFamily="34" charset="0"/>
              </a:rPr>
              <a:t>4</a:t>
            </a:r>
          </a:p>
        </p:txBody>
      </p:sp>
      <p:sp>
        <p:nvSpPr>
          <p:cNvPr id="108" name="Oval 107"/>
          <p:cNvSpPr/>
          <p:nvPr/>
        </p:nvSpPr>
        <p:spPr bwMode="gray">
          <a:xfrm>
            <a:off x="9738598" y="4120895"/>
            <a:ext cx="214489" cy="214489"/>
          </a:xfrm>
          <a:prstGeom prst="ellipse">
            <a:avLst/>
          </a:prstGeom>
          <a:solidFill>
            <a:schemeClr val="accent3"/>
          </a:solidFill>
          <a:ln w="6350">
            <a:solidFill>
              <a:srgbClr val="778888">
                <a:lumMod val="20000"/>
                <a:lumOff val="80000"/>
              </a:srgbClr>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GB" sz="1000" b="0" i="0" u="none" strike="noStrike" kern="0" cap="none" spc="0" normalizeH="0" baseline="0" noProof="0">
                <a:ln>
                  <a:noFill/>
                </a:ln>
                <a:solidFill>
                  <a:schemeClr val="bg1"/>
                </a:solidFill>
                <a:effectLst/>
                <a:uLnTx/>
                <a:uFillTx/>
                <a:latin typeface="Arial" pitchFamily="34" charset="0"/>
                <a:cs typeface="Arial" pitchFamily="34" charset="0"/>
              </a:rPr>
              <a:t>4</a:t>
            </a:r>
          </a:p>
        </p:txBody>
      </p:sp>
      <p:sp>
        <p:nvSpPr>
          <p:cNvPr id="109" name="Oval 108"/>
          <p:cNvSpPr/>
          <p:nvPr/>
        </p:nvSpPr>
        <p:spPr bwMode="gray">
          <a:xfrm>
            <a:off x="8130432" y="4120895"/>
            <a:ext cx="214489" cy="214489"/>
          </a:xfrm>
          <a:prstGeom prst="ellipse">
            <a:avLst/>
          </a:prstGeom>
          <a:solidFill>
            <a:schemeClr val="accent3"/>
          </a:solidFill>
          <a:ln w="6350">
            <a:solidFill>
              <a:srgbClr val="778888">
                <a:lumMod val="20000"/>
                <a:lumOff val="80000"/>
              </a:srgbClr>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GB" sz="1000" b="0" i="0" u="none" strike="noStrike" kern="0" cap="none" spc="0" normalizeH="0" baseline="0" noProof="0">
                <a:ln>
                  <a:noFill/>
                </a:ln>
                <a:solidFill>
                  <a:schemeClr val="bg1"/>
                </a:solidFill>
                <a:effectLst/>
                <a:uLnTx/>
                <a:uFillTx/>
                <a:latin typeface="Arial" pitchFamily="34" charset="0"/>
                <a:cs typeface="Arial" pitchFamily="34" charset="0"/>
              </a:rPr>
              <a:t>3</a:t>
            </a:r>
          </a:p>
        </p:txBody>
      </p:sp>
      <p:sp>
        <p:nvSpPr>
          <p:cNvPr id="110" name="Oval 109"/>
          <p:cNvSpPr/>
          <p:nvPr/>
        </p:nvSpPr>
        <p:spPr bwMode="gray">
          <a:xfrm>
            <a:off x="6541865" y="4120895"/>
            <a:ext cx="214489" cy="214489"/>
          </a:xfrm>
          <a:prstGeom prst="ellipse">
            <a:avLst/>
          </a:prstGeom>
          <a:solidFill>
            <a:schemeClr val="accent3"/>
          </a:solidFill>
          <a:ln w="6350">
            <a:solidFill>
              <a:srgbClr val="778888">
                <a:lumMod val="20000"/>
                <a:lumOff val="80000"/>
              </a:srgbClr>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GB" sz="1000" b="0" i="0" u="none" strike="noStrike" kern="0" cap="none" spc="0" normalizeH="0" baseline="0" noProof="0">
                <a:ln>
                  <a:noFill/>
                </a:ln>
                <a:solidFill>
                  <a:schemeClr val="bg1"/>
                </a:solidFill>
                <a:effectLst/>
                <a:uLnTx/>
                <a:uFillTx/>
                <a:latin typeface="Arial" pitchFamily="34" charset="0"/>
                <a:cs typeface="Arial" pitchFamily="34" charset="0"/>
              </a:rPr>
              <a:t>2</a:t>
            </a:r>
          </a:p>
        </p:txBody>
      </p:sp>
      <p:sp>
        <p:nvSpPr>
          <p:cNvPr id="111" name="Oval 110"/>
          <p:cNvSpPr/>
          <p:nvPr/>
        </p:nvSpPr>
        <p:spPr bwMode="gray">
          <a:xfrm>
            <a:off x="4783647" y="4120895"/>
            <a:ext cx="214489" cy="214489"/>
          </a:xfrm>
          <a:prstGeom prst="ellipse">
            <a:avLst/>
          </a:prstGeom>
          <a:solidFill>
            <a:schemeClr val="accent3"/>
          </a:solidFill>
          <a:ln w="6350">
            <a:solidFill>
              <a:srgbClr val="778888">
                <a:lumMod val="20000"/>
                <a:lumOff val="80000"/>
              </a:srgbClr>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GB" sz="1000" b="0" i="0" u="none" strike="noStrike" kern="0" cap="none" spc="0" normalizeH="0" baseline="0" noProof="0">
                <a:ln>
                  <a:noFill/>
                </a:ln>
                <a:solidFill>
                  <a:schemeClr val="bg1"/>
                </a:solidFill>
                <a:effectLst/>
                <a:uLnTx/>
                <a:uFillTx/>
                <a:latin typeface="Arial" pitchFamily="34" charset="0"/>
                <a:cs typeface="Arial" pitchFamily="34" charset="0"/>
              </a:rPr>
              <a:t>1</a:t>
            </a:r>
          </a:p>
        </p:txBody>
      </p:sp>
      <p:pic>
        <p:nvPicPr>
          <p:cNvPr id="112" name="Picture 111"/>
          <p:cNvPicPr>
            <a:picLocks noChangeAspect="1"/>
          </p:cNvPicPr>
          <p:nvPr/>
        </p:nvPicPr>
        <p:blipFill>
          <a:blip r:embed="rId5">
            <a:clrChange>
              <a:clrFrom>
                <a:srgbClr val="FFFFFF"/>
              </a:clrFrom>
              <a:clrTo>
                <a:srgbClr val="FFFFFF">
                  <a:alpha val="0"/>
                </a:srgbClr>
              </a:clrTo>
            </a:clrChange>
            <a:grayscl/>
          </a:blip>
          <a:stretch>
            <a:fillRect/>
          </a:stretch>
        </p:blipFill>
        <p:spPr>
          <a:xfrm>
            <a:off x="6252691" y="2686240"/>
            <a:ext cx="462202" cy="407601"/>
          </a:xfrm>
          <a:prstGeom prst="rect">
            <a:avLst/>
          </a:prstGeom>
          <a:solidFill>
            <a:schemeClr val="bg2"/>
          </a:solidFill>
          <a:ln>
            <a:noFill/>
          </a:ln>
        </p:spPr>
      </p:pic>
      <p:pic>
        <p:nvPicPr>
          <p:cNvPr id="113" name="Picture 112"/>
          <p:cNvPicPr>
            <a:picLocks noChangeAspect="1"/>
          </p:cNvPicPr>
          <p:nvPr/>
        </p:nvPicPr>
        <p:blipFill>
          <a:blip r:embed="rId6">
            <a:clrChange>
              <a:clrFrom>
                <a:srgbClr val="FFFFFF"/>
              </a:clrFrom>
              <a:clrTo>
                <a:srgbClr val="FFFFFF">
                  <a:alpha val="0"/>
                </a:srgbClr>
              </a:clrTo>
            </a:clrChange>
          </a:blip>
          <a:stretch>
            <a:fillRect/>
          </a:stretch>
        </p:blipFill>
        <p:spPr>
          <a:xfrm>
            <a:off x="4851562" y="2693261"/>
            <a:ext cx="265446" cy="417383"/>
          </a:xfrm>
          <a:prstGeom prst="rect">
            <a:avLst/>
          </a:prstGeom>
          <a:solidFill>
            <a:schemeClr val="bg2"/>
          </a:solidFill>
          <a:ln>
            <a:noFill/>
          </a:ln>
        </p:spPr>
      </p:pic>
      <p:graphicFrame>
        <p:nvGraphicFramePr>
          <p:cNvPr id="114" name="Table 113"/>
          <p:cNvGraphicFramePr>
            <a:graphicFrameLocks noGrp="1"/>
          </p:cNvGraphicFramePr>
          <p:nvPr>
            <p:extLst>
              <p:ext uri="{D42A27DB-BD31-4B8C-83A1-F6EECF244321}">
                <p14:modId xmlns:p14="http://schemas.microsoft.com/office/powerpoint/2010/main" val="2690835806"/>
              </p:ext>
            </p:extLst>
          </p:nvPr>
        </p:nvGraphicFramePr>
        <p:xfrm>
          <a:off x="4795269" y="5070729"/>
          <a:ext cx="6500708" cy="1158240"/>
        </p:xfrm>
        <a:graphic>
          <a:graphicData uri="http://schemas.openxmlformats.org/drawingml/2006/table">
            <a:tbl>
              <a:tblPr firstRow="1" bandRow="1">
                <a:tableStyleId>{2D5ABB26-0587-4C30-8999-92F81FD0307C}</a:tableStyleId>
              </a:tblPr>
              <a:tblGrid>
                <a:gridCol w="1625177">
                  <a:extLst>
                    <a:ext uri="{9D8B030D-6E8A-4147-A177-3AD203B41FA5}">
                      <a16:colId xmlns:a16="http://schemas.microsoft.com/office/drawing/2014/main" val="20000"/>
                    </a:ext>
                  </a:extLst>
                </a:gridCol>
                <a:gridCol w="1625177">
                  <a:extLst>
                    <a:ext uri="{9D8B030D-6E8A-4147-A177-3AD203B41FA5}">
                      <a16:colId xmlns:a16="http://schemas.microsoft.com/office/drawing/2014/main" val="20001"/>
                    </a:ext>
                  </a:extLst>
                </a:gridCol>
                <a:gridCol w="1625177">
                  <a:extLst>
                    <a:ext uri="{9D8B030D-6E8A-4147-A177-3AD203B41FA5}">
                      <a16:colId xmlns:a16="http://schemas.microsoft.com/office/drawing/2014/main" val="20002"/>
                    </a:ext>
                  </a:extLst>
                </a:gridCol>
                <a:gridCol w="1625177">
                  <a:extLst>
                    <a:ext uri="{9D8B030D-6E8A-4147-A177-3AD203B41FA5}">
                      <a16:colId xmlns:a16="http://schemas.microsoft.com/office/drawing/2014/main" val="20003"/>
                    </a:ext>
                  </a:extLst>
                </a:gridCol>
              </a:tblGrid>
              <a:tr h="0">
                <a:tc>
                  <a:txBody>
                    <a:bodyPr/>
                    <a:lstStyle/>
                    <a:p>
                      <a:pPr algn="ctr"/>
                      <a:r>
                        <a:rPr lang="en-GB" sz="800">
                          <a:solidFill>
                            <a:schemeClr val="bg1"/>
                          </a:solidFill>
                        </a:rPr>
                        <a:t>Present customer with payment options and usage forecast to top-up account prior to servicing customer</a:t>
                      </a:r>
                    </a:p>
                  </a:txBody>
                  <a:tcPr>
                    <a:lnR w="12700" cap="flat" cmpd="sng" algn="ctr">
                      <a:solidFill>
                        <a:schemeClr val="bg1"/>
                      </a:solidFill>
                      <a:prstDash val="solid"/>
                      <a:round/>
                      <a:headEnd type="none" w="med" len="med"/>
                      <a:tailEnd type="none" w="med" len="med"/>
                    </a:lnR>
                    <a:solidFill>
                      <a:schemeClr val="tx1">
                        <a:lumMod val="65000"/>
                        <a:lumOff val="35000"/>
                      </a:schemeClr>
                    </a:solidFill>
                  </a:tcPr>
                </a:tc>
                <a:tc>
                  <a:txBody>
                    <a:bodyPr/>
                    <a:lstStyle/>
                    <a:p>
                      <a:pPr algn="ctr"/>
                      <a:r>
                        <a:rPr lang="en-GB" sz="800">
                          <a:solidFill>
                            <a:schemeClr val="bg1"/>
                          </a:solidFill>
                        </a:rPr>
                        <a:t>Energy production, distribution and payment transactions validated through smart contracts on a public ledger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65000"/>
                        <a:lumOff val="35000"/>
                      </a:schemeClr>
                    </a:solidFill>
                  </a:tcPr>
                </a:tc>
                <a:tc>
                  <a:txBody>
                    <a:bodyPr/>
                    <a:lstStyle/>
                    <a:p>
                      <a:pPr algn="ctr"/>
                      <a:r>
                        <a:rPr lang="en-GB" sz="800">
                          <a:solidFill>
                            <a:schemeClr val="bg1"/>
                          </a:solidFill>
                        </a:rPr>
                        <a:t>Monitor customer usage, billing preferences and payment capabilities continually on an individual basis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65000"/>
                        <a:lumOff val="35000"/>
                      </a:schemeClr>
                    </a:solidFill>
                  </a:tcPr>
                </a:tc>
                <a:tc>
                  <a:txBody>
                    <a:bodyPr/>
                    <a:lstStyle/>
                    <a:p>
                      <a:pPr algn="ctr"/>
                      <a:r>
                        <a:rPr lang="en-GB" sz="800">
                          <a:solidFill>
                            <a:schemeClr val="bg1"/>
                          </a:solidFill>
                        </a:rPr>
                        <a:t>Send electronic notification of total amount to be pre-paid for next period to customer’s preferred device</a:t>
                      </a:r>
                    </a:p>
                  </a:txBody>
                  <a:tcPr>
                    <a:lnL w="12700" cap="flat" cmpd="sng" algn="ctr">
                      <a:solidFill>
                        <a:schemeClr val="bg1"/>
                      </a:solidFill>
                      <a:prstDash val="solid"/>
                      <a:round/>
                      <a:headEnd type="none" w="med" len="med"/>
                      <a:tailEnd type="none" w="med" len="med"/>
                    </a:lnL>
                    <a:solidFill>
                      <a:schemeClr val="tx1">
                        <a:lumMod val="65000"/>
                        <a:lumOff val="35000"/>
                      </a:schemeClr>
                    </a:solidFill>
                  </a:tcPr>
                </a:tc>
                <a:extLst>
                  <a:ext uri="{0D108BD9-81ED-4DB2-BD59-A6C34878D82A}">
                    <a16:rowId xmlns:a16="http://schemas.microsoft.com/office/drawing/2014/main" val="10000"/>
                  </a:ext>
                </a:extLst>
              </a:tr>
              <a:tr h="0">
                <a:tc>
                  <a:txBody>
                    <a:bodyPr/>
                    <a:lstStyle/>
                    <a:p>
                      <a:pPr algn="ctr"/>
                      <a:r>
                        <a:rPr lang="en-GB" sz="800">
                          <a:solidFill>
                            <a:schemeClr val="bg1"/>
                          </a:solidFill>
                        </a:rPr>
                        <a:t>Assess pre-payment options and desired usage threshold. Autonomous payments enabled within pre-defined limit.</a:t>
                      </a:r>
                    </a:p>
                  </a:txBody>
                  <a:tcPr>
                    <a:lnR w="12700" cap="flat" cmpd="sng" algn="ctr">
                      <a:solidFill>
                        <a:schemeClr val="bg1"/>
                      </a:solidFill>
                      <a:prstDash val="solid"/>
                      <a:round/>
                      <a:headEnd type="none" w="med" len="med"/>
                      <a:tailEnd type="none" w="med" len="med"/>
                    </a:lnR>
                    <a:solidFill>
                      <a:schemeClr val="tx1">
                        <a:lumMod val="75000"/>
                        <a:lumOff val="25000"/>
                      </a:schemeClr>
                    </a:solidFill>
                  </a:tcPr>
                </a:tc>
                <a:tc>
                  <a:txBody>
                    <a:bodyPr/>
                    <a:lstStyle/>
                    <a:p>
                      <a:pPr algn="ctr"/>
                      <a:r>
                        <a:rPr lang="en-GB" sz="800">
                          <a:solidFill>
                            <a:schemeClr val="bg1"/>
                          </a:solidFill>
                        </a:rPr>
                        <a:t>All transactions taking place by the consumer will be tracked and managed on the </a:t>
                      </a:r>
                      <a:r>
                        <a:rPr lang="en-GB" sz="800" err="1">
                          <a:solidFill>
                            <a:schemeClr val="bg1"/>
                          </a:solidFill>
                        </a:rPr>
                        <a:t>blockchain</a:t>
                      </a:r>
                      <a:endParaRPr lang="en-GB" sz="8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75000"/>
                        <a:lumOff val="25000"/>
                      </a:schemeClr>
                    </a:solidFill>
                  </a:tcPr>
                </a:tc>
                <a:tc>
                  <a:txBody>
                    <a:bodyPr/>
                    <a:lstStyle/>
                    <a:p>
                      <a:pPr algn="ctr"/>
                      <a:r>
                        <a:rPr lang="en-GB" sz="800">
                          <a:solidFill>
                            <a:schemeClr val="bg1"/>
                          </a:solidFill>
                        </a:rPr>
                        <a:t>Use electricity, gas, heat, etc. with full insight into actual usage at any point in 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75000"/>
                        <a:lumOff val="25000"/>
                      </a:schemeClr>
                    </a:solidFill>
                  </a:tcPr>
                </a:tc>
                <a:tc>
                  <a:txBody>
                    <a:bodyPr/>
                    <a:lstStyle/>
                    <a:p>
                      <a:pPr algn="ctr"/>
                      <a:r>
                        <a:rPr lang="en-GB" sz="800">
                          <a:solidFill>
                            <a:schemeClr val="bg1"/>
                          </a:solidFill>
                        </a:rPr>
                        <a:t>Receive notification of top-up amount or set up autonomous payment to receive notification after bill received</a:t>
                      </a:r>
                    </a:p>
                  </a:txBody>
                  <a:tcPr>
                    <a:lnL w="12700" cap="flat" cmpd="sng" algn="ctr">
                      <a:solidFill>
                        <a:schemeClr val="bg1"/>
                      </a:solidFill>
                      <a:prstDash val="solid"/>
                      <a:round/>
                      <a:headEnd type="none" w="med" len="med"/>
                      <a:tailEnd type="none" w="med" len="med"/>
                    </a:lnL>
                    <a:solidFill>
                      <a:schemeClr val="tx1">
                        <a:lumMod val="75000"/>
                        <a:lumOff val="25000"/>
                      </a:schemeClr>
                    </a:solidFill>
                  </a:tcPr>
                </a:tc>
                <a:extLst>
                  <a:ext uri="{0D108BD9-81ED-4DB2-BD59-A6C34878D82A}">
                    <a16:rowId xmlns:a16="http://schemas.microsoft.com/office/drawing/2014/main" val="10001"/>
                  </a:ext>
                </a:extLst>
              </a:tr>
            </a:tbl>
          </a:graphicData>
        </a:graphic>
      </p:graphicFrame>
      <p:sp>
        <p:nvSpPr>
          <p:cNvPr id="115" name="TextBox 114"/>
          <p:cNvSpPr txBox="1"/>
          <p:nvPr/>
        </p:nvSpPr>
        <p:spPr>
          <a:xfrm rot="16200000" flipH="1">
            <a:off x="4462784" y="5873397"/>
            <a:ext cx="474489" cy="123111"/>
          </a:xfrm>
          <a:prstGeom prst="rect">
            <a:avLst/>
          </a:prstGeom>
          <a:noFill/>
          <a:ln>
            <a:noFill/>
          </a:ln>
        </p:spPr>
        <p:txBody>
          <a:bodyPr wrap="none" lIns="0" tIns="0" rIns="0" bIns="0" rtlCol="0">
            <a:spAutoFit/>
          </a:bodyPr>
          <a:lstStyle/>
          <a:p>
            <a:pPr algn="l"/>
            <a:r>
              <a:rPr lang="en-GB" sz="800">
                <a:solidFill>
                  <a:schemeClr val="bg1"/>
                </a:solidFill>
              </a:rPr>
              <a:t>Consumer</a:t>
            </a:r>
          </a:p>
        </p:txBody>
      </p:sp>
      <p:sp>
        <p:nvSpPr>
          <p:cNvPr id="116" name="TextBox 115"/>
          <p:cNvSpPr txBox="1"/>
          <p:nvPr/>
        </p:nvSpPr>
        <p:spPr>
          <a:xfrm rot="16200000" flipH="1">
            <a:off x="4520091" y="5309847"/>
            <a:ext cx="383118" cy="123111"/>
          </a:xfrm>
          <a:prstGeom prst="rect">
            <a:avLst/>
          </a:prstGeom>
          <a:noFill/>
          <a:ln>
            <a:noFill/>
          </a:ln>
        </p:spPr>
        <p:txBody>
          <a:bodyPr wrap="none" lIns="0" tIns="0" rIns="0" bIns="0" rtlCol="0">
            <a:spAutoFit/>
          </a:bodyPr>
          <a:lstStyle/>
          <a:p>
            <a:pPr algn="l"/>
            <a:r>
              <a:rPr lang="en-GB" sz="800">
                <a:solidFill>
                  <a:schemeClr val="bg1"/>
                </a:solidFill>
              </a:rPr>
              <a:t>Provider</a:t>
            </a:r>
          </a:p>
        </p:txBody>
      </p:sp>
      <p:pic>
        <p:nvPicPr>
          <p:cNvPr id="119" name="Picture 118"/>
          <p:cNvPicPr>
            <a:picLocks noChangeAspect="1"/>
          </p:cNvPicPr>
          <p:nvPr/>
        </p:nvPicPr>
        <p:blipFill>
          <a:blip r:embed="rId7">
            <a:clrChange>
              <a:clrFrom>
                <a:srgbClr val="FFFFFF"/>
              </a:clrFrom>
              <a:clrTo>
                <a:srgbClr val="FFFFFF">
                  <a:alpha val="0"/>
                </a:srgbClr>
              </a:clrTo>
            </a:clrChange>
          </a:blip>
          <a:stretch>
            <a:fillRect/>
          </a:stretch>
        </p:blipFill>
        <p:spPr>
          <a:xfrm>
            <a:off x="9472269" y="2688367"/>
            <a:ext cx="303435" cy="361188"/>
          </a:xfrm>
          <a:prstGeom prst="rect">
            <a:avLst/>
          </a:prstGeom>
        </p:spPr>
      </p:pic>
      <p:pic>
        <p:nvPicPr>
          <p:cNvPr id="120" name="Picture 119"/>
          <p:cNvPicPr>
            <a:picLocks noChangeAspect="1"/>
          </p:cNvPicPr>
          <p:nvPr/>
        </p:nvPicPr>
        <p:blipFill>
          <a:blip r:embed="rId8">
            <a:clrChange>
              <a:clrFrom>
                <a:srgbClr val="FFFFFF"/>
              </a:clrFrom>
              <a:clrTo>
                <a:srgbClr val="FFFFFF">
                  <a:alpha val="0"/>
                </a:srgbClr>
              </a:clrTo>
            </a:clrChange>
          </a:blip>
          <a:stretch>
            <a:fillRect/>
          </a:stretch>
        </p:blipFill>
        <p:spPr>
          <a:xfrm>
            <a:off x="10914118" y="2602594"/>
            <a:ext cx="483786" cy="473695"/>
          </a:xfrm>
          <a:prstGeom prst="rect">
            <a:avLst/>
          </a:prstGeom>
        </p:spPr>
      </p:pic>
      <p:pic>
        <p:nvPicPr>
          <p:cNvPr id="122" name="Picture 121"/>
          <p:cNvPicPr>
            <a:picLocks noChangeAspect="1"/>
          </p:cNvPicPr>
          <p:nvPr/>
        </p:nvPicPr>
        <p:blipFill>
          <a:blip r:embed="rId9"/>
          <a:stretch>
            <a:fillRect/>
          </a:stretch>
        </p:blipFill>
        <p:spPr>
          <a:xfrm>
            <a:off x="5339627" y="4288703"/>
            <a:ext cx="656825" cy="478859"/>
          </a:xfrm>
          <a:prstGeom prst="rect">
            <a:avLst/>
          </a:prstGeom>
        </p:spPr>
      </p:pic>
      <p:pic>
        <p:nvPicPr>
          <p:cNvPr id="126" name="Picture 125"/>
          <p:cNvPicPr>
            <a:picLocks noChangeAspect="1"/>
          </p:cNvPicPr>
          <p:nvPr/>
        </p:nvPicPr>
        <p:blipFill>
          <a:blip r:embed="rId10"/>
          <a:stretch>
            <a:fillRect/>
          </a:stretch>
        </p:blipFill>
        <p:spPr>
          <a:xfrm>
            <a:off x="10295952" y="4347101"/>
            <a:ext cx="382017" cy="416054"/>
          </a:xfrm>
          <a:prstGeom prst="rect">
            <a:avLst/>
          </a:prstGeom>
        </p:spPr>
      </p:pic>
      <p:pic>
        <p:nvPicPr>
          <p:cNvPr id="127" name="Picture 126"/>
          <p:cNvPicPr>
            <a:picLocks noChangeAspect="1"/>
          </p:cNvPicPr>
          <p:nvPr/>
        </p:nvPicPr>
        <p:blipFill>
          <a:blip r:embed="rId11">
            <a:clrChange>
              <a:clrFrom>
                <a:srgbClr val="666666"/>
              </a:clrFrom>
              <a:clrTo>
                <a:srgbClr val="666666">
                  <a:alpha val="0"/>
                </a:srgbClr>
              </a:clrTo>
            </a:clrChange>
          </a:blip>
          <a:stretch>
            <a:fillRect/>
          </a:stretch>
        </p:blipFill>
        <p:spPr>
          <a:xfrm>
            <a:off x="8759148" y="4313950"/>
            <a:ext cx="398208" cy="487899"/>
          </a:xfrm>
          <a:prstGeom prst="rect">
            <a:avLst/>
          </a:prstGeom>
        </p:spPr>
      </p:pic>
      <p:sp>
        <p:nvSpPr>
          <p:cNvPr id="131" name="Rounded Rectangle 130"/>
          <p:cNvSpPr/>
          <p:nvPr/>
        </p:nvSpPr>
        <p:spPr bwMode="gray">
          <a:xfrm>
            <a:off x="408512" y="1862621"/>
            <a:ext cx="3822989" cy="4560757"/>
          </a:xfrm>
          <a:prstGeom prst="roundRect">
            <a:avLst>
              <a:gd name="adj" fmla="val 5111"/>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171450" indent="-171450">
              <a:spcBef>
                <a:spcPts val="0"/>
              </a:spcBef>
              <a:spcAft>
                <a:spcPts val="300"/>
              </a:spcAft>
              <a:buFont typeface="Arial" panose="020B0604020202020204" pitchFamily="34" charset="0"/>
              <a:buChar char="•"/>
            </a:pPr>
            <a:r>
              <a:rPr lang="en-GB" sz="1200" b="1"/>
              <a:t>DER Market Settlement</a:t>
            </a:r>
            <a:r>
              <a:rPr lang="en-GB" sz="1200"/>
              <a:t>: Tracks the time, date, participants, pricing, etc. for energy exchange across the grid or a smaller community</a:t>
            </a:r>
          </a:p>
          <a:p>
            <a:pPr marL="171450" indent="-171450">
              <a:spcBef>
                <a:spcPts val="0"/>
              </a:spcBef>
              <a:spcAft>
                <a:spcPts val="300"/>
              </a:spcAft>
              <a:buFont typeface="Arial" panose="020B0604020202020204" pitchFamily="34" charset="0"/>
              <a:buChar char="•"/>
            </a:pPr>
            <a:r>
              <a:rPr lang="en-GB" sz="1200" b="1"/>
              <a:t>“Smarter” Smart Meters</a:t>
            </a:r>
            <a:r>
              <a:rPr lang="en-GB" sz="1200"/>
              <a:t>: Automatic settlement of pre-paid meters based on smart contracts</a:t>
            </a:r>
            <a:endParaRPr lang="en-GB" sz="1200" b="1"/>
          </a:p>
          <a:p>
            <a:pPr marL="171450" indent="-171450">
              <a:spcBef>
                <a:spcPts val="0"/>
              </a:spcBef>
              <a:spcAft>
                <a:spcPts val="300"/>
              </a:spcAft>
              <a:buFont typeface="Arial" panose="020B0604020202020204" pitchFamily="34" charset="0"/>
              <a:buChar char="•"/>
            </a:pPr>
            <a:r>
              <a:rPr lang="en-GB" sz="1200" b="1" kern="0">
                <a:solidFill>
                  <a:sysClr val="windowText" lastClr="000000"/>
                </a:solidFill>
                <a:latin typeface="Arial" pitchFamily="34" charset="0"/>
                <a:cs typeface="Arial" pitchFamily="34" charset="0"/>
              </a:rPr>
              <a:t>Customer Data Protection: </a:t>
            </a:r>
            <a:r>
              <a:rPr lang="en-GB" sz="1200"/>
              <a:t>Contracts can provide anonymity and security for customers, enabling utilities to share data with third parties</a:t>
            </a:r>
            <a:endParaRPr lang="en-GB" sz="1200" b="1" kern="0">
              <a:solidFill>
                <a:sysClr val="windowText" lastClr="000000"/>
              </a:solidFill>
              <a:latin typeface="Arial" pitchFamily="34" charset="0"/>
              <a:cs typeface="Arial" pitchFamily="34" charset="0"/>
            </a:endParaRPr>
          </a:p>
          <a:p>
            <a:pPr marL="171450" indent="-171450">
              <a:spcBef>
                <a:spcPts val="0"/>
              </a:spcBef>
              <a:spcAft>
                <a:spcPts val="300"/>
              </a:spcAft>
              <a:buFont typeface="Arial" panose="020B0604020202020204" pitchFamily="34" charset="0"/>
              <a:buChar char="•"/>
            </a:pPr>
            <a:r>
              <a:rPr lang="en-GB" sz="1200" b="1"/>
              <a:t>Self-Managing Appliances:  </a:t>
            </a:r>
            <a:r>
              <a:rPr lang="en-GB" sz="1200" err="1"/>
              <a:t>IoT</a:t>
            </a:r>
            <a:r>
              <a:rPr lang="en-GB" sz="1200"/>
              <a:t> appliances manage own consumable supply and communicate with other devices &amp; providers to perform maintenance &amp; self-service</a:t>
            </a:r>
            <a:endParaRPr lang="en-GB" sz="1200" b="1"/>
          </a:p>
          <a:p>
            <a:pPr marL="171450" indent="-171450">
              <a:spcBef>
                <a:spcPts val="0"/>
              </a:spcBef>
              <a:spcAft>
                <a:spcPts val="300"/>
              </a:spcAft>
              <a:buFont typeface="Arial" panose="020B0604020202020204" pitchFamily="34" charset="0"/>
              <a:buChar char="•"/>
            </a:pPr>
            <a:r>
              <a:rPr lang="en-GB" sz="1200" b="1"/>
              <a:t>EV Charging Market Settlement: </a:t>
            </a:r>
            <a:r>
              <a:rPr lang="en-GB" sz="1200"/>
              <a:t>Tracks the time, date, EV owner, pricing, etc. for EV charging on the grid and EV supply back to the grid</a:t>
            </a:r>
            <a:endParaRPr lang="en-GB" sz="1200" b="1"/>
          </a:p>
          <a:p>
            <a:pPr marL="171450" indent="-171450">
              <a:spcBef>
                <a:spcPts val="0"/>
              </a:spcBef>
              <a:spcAft>
                <a:spcPts val="300"/>
              </a:spcAft>
              <a:buFont typeface="Arial" panose="020B0604020202020204" pitchFamily="34" charset="0"/>
              <a:buChar char="•"/>
            </a:pPr>
            <a:r>
              <a:rPr lang="en-GB" sz="1200" b="1"/>
              <a:t>Green Energy Measurement: </a:t>
            </a:r>
            <a:r>
              <a:rPr lang="en-GB" sz="1200"/>
              <a:t>Attach metadata to each kWh noting generation source and emissions such as CO2, to allow for different pricing of different kWh “types” or measurement at the use point.</a:t>
            </a:r>
            <a:endParaRPr lang="en-GB" sz="1200" b="1"/>
          </a:p>
          <a:p>
            <a:pPr marL="171450" indent="-171450">
              <a:spcBef>
                <a:spcPts val="0"/>
              </a:spcBef>
              <a:spcAft>
                <a:spcPts val="300"/>
              </a:spcAft>
              <a:buFont typeface="Arial" panose="020B0604020202020204" pitchFamily="34" charset="0"/>
              <a:buChar char="•"/>
            </a:pPr>
            <a:r>
              <a:rPr lang="en-GB" sz="1200" b="1"/>
              <a:t>Retail Switching Enablement:</a:t>
            </a:r>
            <a:r>
              <a:rPr lang="en-GB" sz="1200"/>
              <a:t> Reduce back-end process of switching retail energy provider</a:t>
            </a:r>
          </a:p>
          <a:p>
            <a:pPr marL="171450" indent="-171450">
              <a:spcBef>
                <a:spcPts val="0"/>
              </a:spcBef>
              <a:spcAft>
                <a:spcPts val="300"/>
              </a:spcAft>
              <a:buFont typeface="Arial" panose="020B0604020202020204" pitchFamily="34" charset="0"/>
              <a:buChar char="•"/>
            </a:pPr>
            <a:endParaRPr lang="en-GB" sz="1200"/>
          </a:p>
        </p:txBody>
      </p:sp>
      <p:sp>
        <p:nvSpPr>
          <p:cNvPr id="132" name="TextBox 131"/>
          <p:cNvSpPr txBox="1"/>
          <p:nvPr/>
        </p:nvSpPr>
        <p:spPr>
          <a:xfrm>
            <a:off x="419442" y="1615981"/>
            <a:ext cx="2861928" cy="257369"/>
          </a:xfrm>
          <a:prstGeom prst="rect">
            <a:avLst/>
          </a:prstGeom>
          <a:noFill/>
        </p:spPr>
        <p:txBody>
          <a:bodyPr wrap="none" lIns="36000" tIns="36000" rIns="36000" bIns="36000" rtlCol="0">
            <a:spAutoFit/>
          </a:bodyPr>
          <a:lstStyle/>
          <a:p>
            <a:pPr algn="l"/>
            <a:r>
              <a:rPr lang="en-GB" sz="1200">
                <a:solidFill>
                  <a:schemeClr val="bg1"/>
                </a:solidFill>
              </a:rPr>
              <a:t>Potential Business impact of Block Chain</a:t>
            </a:r>
          </a:p>
        </p:txBody>
      </p:sp>
      <p:sp>
        <p:nvSpPr>
          <p:cNvPr id="134" name="Rectangle 133"/>
          <p:cNvSpPr/>
          <p:nvPr/>
        </p:nvSpPr>
        <p:spPr>
          <a:xfrm>
            <a:off x="4425475" y="1892262"/>
            <a:ext cx="2015295" cy="307777"/>
          </a:xfrm>
          <a:prstGeom prst="rect">
            <a:avLst/>
          </a:prstGeom>
        </p:spPr>
        <p:txBody>
          <a:bodyPr wrap="none">
            <a:spAutoFit/>
          </a:bodyPr>
          <a:lstStyle/>
          <a:p>
            <a:r>
              <a:rPr lang="en-GB" sz="1400">
                <a:solidFill>
                  <a:schemeClr val="accent2"/>
                </a:solidFill>
              </a:rPr>
              <a:t>Smart Meter Payments</a:t>
            </a:r>
          </a:p>
        </p:txBody>
      </p:sp>
    </p:spTree>
    <p:extLst>
      <p:ext uri="{BB962C8B-B14F-4D97-AF65-F5344CB8AC3E}">
        <p14:creationId xmlns:p14="http://schemas.microsoft.com/office/powerpoint/2010/main" val="211424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3"/>
          <p:cNvSpPr>
            <a:spLocks noGrp="1"/>
          </p:cNvSpPr>
          <p:nvPr>
            <p:ph type="title"/>
          </p:nvPr>
        </p:nvSpPr>
        <p:spPr>
          <a:xfrm>
            <a:off x="624259" y="294553"/>
            <a:ext cx="10940317" cy="1323975"/>
          </a:xfrm>
        </p:spPr>
        <p:txBody>
          <a:bodyPr anchor="t"/>
          <a:lstStyle/>
          <a:p>
            <a:r>
              <a:rPr lang="en-US" sz="3600" b="0">
                <a:solidFill>
                  <a:schemeClr val="bg1"/>
                </a:solidFill>
              </a:rPr>
              <a:t>Content</a:t>
            </a:r>
          </a:p>
        </p:txBody>
      </p:sp>
      <p:sp>
        <p:nvSpPr>
          <p:cNvPr id="10" name="Freihandform 143"/>
          <p:cNvSpPr>
            <a:spLocks noChangeAspect="1"/>
          </p:cNvSpPr>
          <p:nvPr/>
        </p:nvSpPr>
        <p:spPr>
          <a:xfrm>
            <a:off x="1194925" y="1188632"/>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1" name="TextBox 10"/>
          <p:cNvSpPr txBox="1"/>
          <p:nvPr/>
        </p:nvSpPr>
        <p:spPr>
          <a:xfrm>
            <a:off x="1194924" y="1123569"/>
            <a:ext cx="8643692" cy="2262158"/>
          </a:xfrm>
          <a:prstGeom prst="rect">
            <a:avLst/>
          </a:prstGeom>
          <a:noFill/>
        </p:spPr>
        <p:txBody>
          <a:bodyPr wrap="square" rtlCol="0">
            <a:spAutoFit/>
          </a:bodyPr>
          <a:lstStyle/>
          <a:p>
            <a:pPr marL="363538" lvl="1">
              <a:spcAft>
                <a:spcPts val="1800"/>
              </a:spcAft>
            </a:pPr>
            <a:r>
              <a:rPr lang="en-US" sz="2400">
                <a:solidFill>
                  <a:schemeClr val="bg1"/>
                </a:solidFill>
              </a:rPr>
              <a:t>The Value From Digital</a:t>
            </a:r>
          </a:p>
          <a:p>
            <a:pPr marL="363538" lvl="1">
              <a:spcAft>
                <a:spcPts val="1800"/>
              </a:spcAft>
            </a:pPr>
            <a:r>
              <a:rPr lang="en-US" sz="2400">
                <a:solidFill>
                  <a:schemeClr val="bg1"/>
                </a:solidFill>
              </a:rPr>
              <a:t>Deploying New Digital </a:t>
            </a:r>
          </a:p>
          <a:p>
            <a:pPr marL="363538" lvl="1">
              <a:spcAft>
                <a:spcPts val="1800"/>
              </a:spcAft>
            </a:pPr>
            <a:r>
              <a:rPr lang="en-US" sz="2400">
                <a:solidFill>
                  <a:schemeClr val="accent1"/>
                </a:solidFill>
              </a:rPr>
              <a:t>Harnessing Digital Stretch </a:t>
            </a:r>
          </a:p>
          <a:p>
            <a:pPr lvl="1" indent="-245955">
              <a:spcAft>
                <a:spcPts val="1800"/>
              </a:spcAft>
            </a:pPr>
            <a:r>
              <a:rPr lang="en-US" sz="2400">
                <a:solidFill>
                  <a:schemeClr val="bg1"/>
                </a:solidFill>
              </a:rPr>
              <a:t>Appendix  </a:t>
            </a:r>
          </a:p>
        </p:txBody>
      </p:sp>
      <p:sp>
        <p:nvSpPr>
          <p:cNvPr id="17" name="Freihandform 143"/>
          <p:cNvSpPr>
            <a:spLocks noChangeAspect="1"/>
          </p:cNvSpPr>
          <p:nvPr/>
        </p:nvSpPr>
        <p:spPr>
          <a:xfrm>
            <a:off x="1194925" y="2381074"/>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8" name="Freihandform 143"/>
          <p:cNvSpPr>
            <a:spLocks noChangeAspect="1"/>
          </p:cNvSpPr>
          <p:nvPr/>
        </p:nvSpPr>
        <p:spPr>
          <a:xfrm>
            <a:off x="1194925" y="2977295"/>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9" name="Freihandform 143"/>
          <p:cNvSpPr>
            <a:spLocks noChangeAspect="1"/>
          </p:cNvSpPr>
          <p:nvPr/>
        </p:nvSpPr>
        <p:spPr>
          <a:xfrm>
            <a:off x="1194925" y="17848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Tree>
    <p:extLst>
      <p:ext uri="{BB962C8B-B14F-4D97-AF65-F5344CB8AC3E}">
        <p14:creationId xmlns:p14="http://schemas.microsoft.com/office/powerpoint/2010/main" val="316170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98" y="1"/>
            <a:ext cx="11508701" cy="849731"/>
          </a:xfrm>
        </p:spPr>
        <p:txBody>
          <a:bodyPr/>
          <a:lstStyle/>
          <a:p>
            <a:r>
              <a:rPr lang="en-GB">
                <a:solidFill>
                  <a:srgbClr val="FFC000"/>
                </a:solidFill>
              </a:rPr>
              <a:t>Digital Stretch</a:t>
            </a:r>
            <a:r>
              <a:rPr lang="en-GB"/>
              <a:t> Squeezes More Value From Core Systems</a:t>
            </a:r>
          </a:p>
        </p:txBody>
      </p:sp>
      <p:sp>
        <p:nvSpPr>
          <p:cNvPr id="4" name="Rounded Rectangle 20"/>
          <p:cNvSpPr/>
          <p:nvPr/>
        </p:nvSpPr>
        <p:spPr>
          <a:xfrm>
            <a:off x="96543" y="975104"/>
            <a:ext cx="11970876" cy="5548987"/>
          </a:xfrm>
          <a:prstGeom prst="roundRect">
            <a:avLst>
              <a:gd name="adj" fmla="val 3594"/>
            </a:avLst>
          </a:prstGeom>
          <a:noFill/>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sz="1600">
              <a:solidFill>
                <a:schemeClr val="bg1"/>
              </a:solidFill>
            </a:endParaRPr>
          </a:p>
        </p:txBody>
      </p:sp>
      <p:cxnSp>
        <p:nvCxnSpPr>
          <p:cNvPr id="5" name="Straight Connector 4"/>
          <p:cNvCxnSpPr>
            <a:stCxn id="4" idx="3"/>
            <a:endCxn id="4" idx="1"/>
          </p:cNvCxnSpPr>
          <p:nvPr/>
        </p:nvCxnSpPr>
        <p:spPr>
          <a:xfrm flipH="1">
            <a:off x="96543" y="3749598"/>
            <a:ext cx="1197087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5866285" y="995886"/>
            <a:ext cx="0" cy="592598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86047" y="1425840"/>
            <a:ext cx="1145978" cy="646331"/>
          </a:xfrm>
          <a:prstGeom prst="rect">
            <a:avLst/>
          </a:prstGeom>
        </p:spPr>
        <p:txBody>
          <a:bodyPr wrap="square" lIns="0" tIns="0" rIns="0" bIns="0">
            <a:spAutoFit/>
          </a:bodyPr>
          <a:lstStyle/>
          <a:p>
            <a:r>
              <a:rPr lang="en-GB" sz="1400" b="1">
                <a:solidFill>
                  <a:schemeClr val="bg1"/>
                </a:solidFill>
                <a:ea typeface="Times New Roman" panose="02020603050405020304" pitchFamily="18" charset="0"/>
                <a:cs typeface="Times New Roman" panose="02020603050405020304" pitchFamily="18" charset="0"/>
              </a:rPr>
              <a:t>Dynamic Portfolio Planning</a:t>
            </a:r>
            <a:r>
              <a:rPr lang="en-GB" sz="1400">
                <a:solidFill>
                  <a:schemeClr val="bg1"/>
                </a:solidFill>
                <a:ea typeface="Times New Roman" panose="02020603050405020304" pitchFamily="18" charset="0"/>
                <a:cs typeface="Times New Roman" panose="02020603050405020304" pitchFamily="18" charset="0"/>
              </a:rPr>
              <a:t> </a:t>
            </a:r>
            <a:endParaRPr lang="en-GB" sz="1400">
              <a:solidFill>
                <a:schemeClr val="bg1"/>
              </a:solidFill>
            </a:endParaRPr>
          </a:p>
        </p:txBody>
      </p:sp>
      <p:pic>
        <p:nvPicPr>
          <p:cNvPr id="8" name="Picture 7"/>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726904" y="1524738"/>
            <a:ext cx="680594" cy="680594"/>
          </a:xfrm>
          <a:prstGeom prst="rect">
            <a:avLst/>
          </a:prstGeom>
          <a:noFill/>
        </p:spPr>
      </p:pic>
      <p:sp>
        <p:nvSpPr>
          <p:cNvPr id="9" name="Rectangle 8"/>
          <p:cNvSpPr/>
          <p:nvPr/>
        </p:nvSpPr>
        <p:spPr>
          <a:xfrm>
            <a:off x="686047" y="2635912"/>
            <a:ext cx="1145978" cy="646331"/>
          </a:xfrm>
          <a:prstGeom prst="rect">
            <a:avLst/>
          </a:prstGeom>
        </p:spPr>
        <p:txBody>
          <a:bodyPr wrap="square" lIns="0" tIns="0" rIns="0" bIns="0">
            <a:spAutoFit/>
          </a:bodyPr>
          <a:lstStyle/>
          <a:p>
            <a:r>
              <a:rPr lang="en-GB" sz="1400" b="1">
                <a:solidFill>
                  <a:schemeClr val="bg1"/>
                </a:solidFill>
                <a:ea typeface="Times New Roman" panose="02020603050405020304" pitchFamily="18" charset="0"/>
                <a:cs typeface="Times New Roman" panose="02020603050405020304" pitchFamily="18" charset="0"/>
              </a:rPr>
              <a:t>Risk Responsive Maintenance</a:t>
            </a:r>
            <a:endParaRPr lang="en-GB" sz="1400">
              <a:solidFill>
                <a:schemeClr val="bg1"/>
              </a:solidFill>
            </a:endParaRPr>
          </a:p>
        </p:txBody>
      </p:sp>
      <p:grpSp>
        <p:nvGrpSpPr>
          <p:cNvPr id="10" name="Group 9"/>
          <p:cNvGrpSpPr/>
          <p:nvPr/>
        </p:nvGrpSpPr>
        <p:grpSpPr>
          <a:xfrm>
            <a:off x="4202742" y="2266856"/>
            <a:ext cx="3535681" cy="3346745"/>
            <a:chOff x="4289223" y="2164038"/>
            <a:chExt cx="3535681" cy="3346745"/>
          </a:xfrm>
        </p:grpSpPr>
        <p:sp>
          <p:nvSpPr>
            <p:cNvPr id="11" name="Oval 10"/>
            <p:cNvSpPr/>
            <p:nvPr/>
          </p:nvSpPr>
          <p:spPr>
            <a:xfrm>
              <a:off x="4289223" y="2164038"/>
              <a:ext cx="3535681" cy="3346745"/>
            </a:xfrm>
            <a:prstGeom prst="ellipse">
              <a:avLst/>
            </a:prstGeom>
            <a:gradFill flip="none" rotWithShape="1">
              <a:gsLst>
                <a:gs pos="0">
                  <a:schemeClr val="bg1"/>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grpSp>
          <p:nvGrpSpPr>
            <p:cNvPr id="12" name="Group 11"/>
            <p:cNvGrpSpPr/>
            <p:nvPr/>
          </p:nvGrpSpPr>
          <p:grpSpPr>
            <a:xfrm>
              <a:off x="4713841" y="2504769"/>
              <a:ext cx="2680579" cy="2631478"/>
              <a:chOff x="4743328" y="1838039"/>
              <a:chExt cx="2680579" cy="2631478"/>
            </a:xfrm>
          </p:grpSpPr>
          <p:sp>
            <p:nvSpPr>
              <p:cNvPr id="19" name="Freeform 16"/>
              <p:cNvSpPr>
                <a:spLocks noChangeAspect="1"/>
              </p:cNvSpPr>
              <p:nvPr/>
            </p:nvSpPr>
            <p:spPr>
              <a:xfrm>
                <a:off x="4743328" y="1838039"/>
                <a:ext cx="1310035" cy="1286037"/>
              </a:xfrm>
              <a:custGeom>
                <a:avLst/>
                <a:gdLst>
                  <a:gd name="connsiteX0" fmla="*/ 0 w 1894128"/>
                  <a:gd name="connsiteY0" fmla="*/ 1894128 h 1894128"/>
                  <a:gd name="connsiteX1" fmla="*/ 1894128 w 1894128"/>
                  <a:gd name="connsiteY1" fmla="*/ 0 h 1894128"/>
                  <a:gd name="connsiteX2" fmla="*/ 1894128 w 1894128"/>
                  <a:gd name="connsiteY2" fmla="*/ 1894128 h 1894128"/>
                  <a:gd name="connsiteX3" fmla="*/ 0 w 1894128"/>
                  <a:gd name="connsiteY3" fmla="*/ 1894128 h 1894128"/>
                </a:gdLst>
                <a:ahLst/>
                <a:cxnLst>
                  <a:cxn ang="0">
                    <a:pos x="connsiteX0" y="connsiteY0"/>
                  </a:cxn>
                  <a:cxn ang="0">
                    <a:pos x="connsiteX1" y="connsiteY1"/>
                  </a:cxn>
                  <a:cxn ang="0">
                    <a:pos x="connsiteX2" y="connsiteY2"/>
                  </a:cxn>
                  <a:cxn ang="0">
                    <a:pos x="connsiteX3" y="connsiteY3"/>
                  </a:cxn>
                </a:cxnLst>
                <a:rect l="l" t="t" r="r" b="b"/>
                <a:pathLst>
                  <a:path w="1894128" h="1894128">
                    <a:moveTo>
                      <a:pt x="0" y="1894128"/>
                    </a:moveTo>
                    <a:cubicBezTo>
                      <a:pt x="0" y="848030"/>
                      <a:pt x="848030" y="0"/>
                      <a:pt x="1894128" y="0"/>
                    </a:cubicBezTo>
                    <a:lnTo>
                      <a:pt x="1894128" y="1894128"/>
                    </a:lnTo>
                    <a:lnTo>
                      <a:pt x="0" y="1894128"/>
                    </a:lnTo>
                    <a:close/>
                  </a:path>
                </a:pathLst>
              </a:custGeom>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6000" tIns="668569" rIns="113792" bIns="46800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GB" sz="1100" b="1" i="0" u="none" strike="noStrike" kern="0" cap="none" spc="0" normalizeH="0" baseline="0" noProof="0">
                    <a:ln>
                      <a:noFill/>
                    </a:ln>
                    <a:solidFill>
                      <a:schemeClr val="bg1"/>
                    </a:solidFill>
                    <a:effectLst/>
                    <a:uLnTx/>
                    <a:uFillTx/>
                  </a:rPr>
                  <a:t>Asset Management</a:t>
                </a:r>
              </a:p>
              <a:p>
                <a:pPr marL="0" marR="0" lvl="0" indent="0" algn="ctr" defTabSz="711200" eaLnBrk="1" fontAlgn="auto" latinLnBrk="0" hangingPunct="1">
                  <a:lnSpc>
                    <a:spcPct val="90000"/>
                  </a:lnSpc>
                  <a:spcBef>
                    <a:spcPct val="0"/>
                  </a:spcBef>
                  <a:spcAft>
                    <a:spcPct val="35000"/>
                  </a:spcAft>
                  <a:buClrTx/>
                  <a:buSzTx/>
                  <a:buFontTx/>
                  <a:buNone/>
                  <a:tabLst/>
                  <a:defRPr/>
                </a:pPr>
                <a:endParaRPr kumimoji="0" lang="en-GB" sz="700" b="1" i="0" u="none" strike="noStrike" kern="0" cap="none" spc="0" normalizeH="0" baseline="0" noProof="0">
                  <a:ln>
                    <a:noFill/>
                  </a:ln>
                  <a:solidFill>
                    <a:schemeClr val="bg1"/>
                  </a:solidFill>
                  <a:effectLst/>
                  <a:uLnTx/>
                  <a:uFillTx/>
                </a:endParaRPr>
              </a:p>
            </p:txBody>
          </p:sp>
          <p:sp>
            <p:nvSpPr>
              <p:cNvPr id="20" name="Freeform 17"/>
              <p:cNvSpPr>
                <a:spLocks noChangeAspect="1"/>
              </p:cNvSpPr>
              <p:nvPr/>
            </p:nvSpPr>
            <p:spPr>
              <a:xfrm>
                <a:off x="6113872" y="1838039"/>
                <a:ext cx="1310035" cy="1286037"/>
              </a:xfrm>
              <a:custGeom>
                <a:avLst/>
                <a:gdLst>
                  <a:gd name="connsiteX0" fmla="*/ 0 w 1894128"/>
                  <a:gd name="connsiteY0" fmla="*/ 1894128 h 1894128"/>
                  <a:gd name="connsiteX1" fmla="*/ 1894128 w 1894128"/>
                  <a:gd name="connsiteY1" fmla="*/ 0 h 1894128"/>
                  <a:gd name="connsiteX2" fmla="*/ 1894128 w 1894128"/>
                  <a:gd name="connsiteY2" fmla="*/ 1894128 h 1894128"/>
                  <a:gd name="connsiteX3" fmla="*/ 0 w 1894128"/>
                  <a:gd name="connsiteY3" fmla="*/ 1894128 h 1894128"/>
                </a:gdLst>
                <a:ahLst/>
                <a:cxnLst>
                  <a:cxn ang="0">
                    <a:pos x="connsiteX0" y="connsiteY0"/>
                  </a:cxn>
                  <a:cxn ang="0">
                    <a:pos x="connsiteX1" y="connsiteY1"/>
                  </a:cxn>
                  <a:cxn ang="0">
                    <a:pos x="connsiteX2" y="connsiteY2"/>
                  </a:cxn>
                  <a:cxn ang="0">
                    <a:pos x="connsiteX3" y="connsiteY3"/>
                  </a:cxn>
                </a:cxnLst>
                <a:rect l="l" t="t" r="r" b="b"/>
                <a:pathLst>
                  <a:path w="1894128" h="1894128">
                    <a:moveTo>
                      <a:pt x="0" y="0"/>
                    </a:moveTo>
                    <a:cubicBezTo>
                      <a:pt x="1046098" y="0"/>
                      <a:pt x="1894128" y="848030"/>
                      <a:pt x="1894128" y="1894128"/>
                    </a:cubicBezTo>
                    <a:lnTo>
                      <a:pt x="0" y="1894128"/>
                    </a:lnTo>
                    <a:lnTo>
                      <a:pt x="0" y="0"/>
                    </a:lnTo>
                    <a:close/>
                  </a:path>
                </a:pathLst>
              </a:custGeom>
              <a:solidFill>
                <a:schemeClr val="tx2"/>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540000" rIns="324000" bIns="43200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GB" sz="1100" b="1" i="0" u="none" strike="noStrike" kern="0" cap="none" spc="0" normalizeH="0" baseline="0" noProof="0">
                    <a:ln>
                      <a:noFill/>
                    </a:ln>
                    <a:solidFill>
                      <a:schemeClr val="bg1"/>
                    </a:solidFill>
                    <a:effectLst/>
                    <a:uLnTx/>
                    <a:uFillTx/>
                  </a:rPr>
                  <a:t>Grids Operations</a:t>
                </a:r>
              </a:p>
            </p:txBody>
          </p:sp>
          <p:sp>
            <p:nvSpPr>
              <p:cNvPr id="21" name="Freeform 18"/>
              <p:cNvSpPr>
                <a:spLocks noChangeAspect="1"/>
              </p:cNvSpPr>
              <p:nvPr/>
            </p:nvSpPr>
            <p:spPr>
              <a:xfrm>
                <a:off x="6113872" y="3183479"/>
                <a:ext cx="1310035" cy="1286038"/>
              </a:xfrm>
              <a:custGeom>
                <a:avLst/>
                <a:gdLst>
                  <a:gd name="connsiteX0" fmla="*/ 0 w 1894128"/>
                  <a:gd name="connsiteY0" fmla="*/ 1894128 h 1894128"/>
                  <a:gd name="connsiteX1" fmla="*/ 1894128 w 1894128"/>
                  <a:gd name="connsiteY1" fmla="*/ 0 h 1894128"/>
                  <a:gd name="connsiteX2" fmla="*/ 1894128 w 1894128"/>
                  <a:gd name="connsiteY2" fmla="*/ 1894128 h 1894128"/>
                  <a:gd name="connsiteX3" fmla="*/ 0 w 1894128"/>
                  <a:gd name="connsiteY3" fmla="*/ 1894128 h 1894128"/>
                </a:gdLst>
                <a:ahLst/>
                <a:cxnLst>
                  <a:cxn ang="0">
                    <a:pos x="connsiteX0" y="connsiteY0"/>
                  </a:cxn>
                  <a:cxn ang="0">
                    <a:pos x="connsiteX1" y="connsiteY1"/>
                  </a:cxn>
                  <a:cxn ang="0">
                    <a:pos x="connsiteX2" y="connsiteY2"/>
                  </a:cxn>
                  <a:cxn ang="0">
                    <a:pos x="connsiteX3" y="connsiteY3"/>
                  </a:cxn>
                </a:cxnLst>
                <a:rect l="l" t="t" r="r" b="b"/>
                <a:pathLst>
                  <a:path w="1894128" h="1894128">
                    <a:moveTo>
                      <a:pt x="1894128" y="0"/>
                    </a:moveTo>
                    <a:cubicBezTo>
                      <a:pt x="1894128" y="1046098"/>
                      <a:pt x="1046098" y="1894128"/>
                      <a:pt x="0" y="1894128"/>
                    </a:cubicBezTo>
                    <a:lnTo>
                      <a:pt x="0" y="0"/>
                    </a:lnTo>
                    <a:lnTo>
                      <a:pt x="1894128" y="0"/>
                    </a:lnTo>
                    <a:close/>
                  </a:path>
                </a:pathLst>
              </a:custGeom>
              <a:solidFill>
                <a:schemeClr val="accent3"/>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72000" rIns="144000" bIns="36000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br>
                  <a:rPr kumimoji="0" lang="en-GB" sz="1100" b="1" i="0" u="none" strike="noStrike" kern="0" cap="none" spc="0" normalizeH="0" baseline="0" noProof="0">
                    <a:ln>
                      <a:noFill/>
                    </a:ln>
                    <a:solidFill>
                      <a:schemeClr val="bg1"/>
                    </a:solidFill>
                    <a:effectLst/>
                    <a:uLnTx/>
                    <a:uFillTx/>
                  </a:rPr>
                </a:br>
                <a:r>
                  <a:rPr kumimoji="0" lang="en-GB" sz="1100" b="1" i="0" u="none" strike="noStrike" kern="0" cap="none" spc="0" normalizeH="0" baseline="0" noProof="0">
                    <a:ln>
                      <a:noFill/>
                    </a:ln>
                    <a:solidFill>
                      <a:schemeClr val="bg1"/>
                    </a:solidFill>
                    <a:effectLst/>
                    <a:uLnTx/>
                    <a:uFillTx/>
                  </a:rPr>
                  <a:t>     Customers </a:t>
                </a:r>
                <a:r>
                  <a:rPr kumimoji="0" lang="en-GB" sz="1100" b="1" i="0" u="none" strike="noStrike" kern="0" cap="none" spc="0" normalizeH="0" noProof="0">
                    <a:ln>
                      <a:noFill/>
                    </a:ln>
                    <a:solidFill>
                      <a:schemeClr val="bg1"/>
                    </a:solidFill>
                    <a:effectLst/>
                    <a:uLnTx/>
                    <a:uFillTx/>
                  </a:rPr>
                  <a:t>    </a:t>
                </a:r>
                <a:r>
                  <a:rPr kumimoji="0" lang="en-GB" sz="1100" b="1" i="0" u="none" strike="noStrike" kern="0" cap="none" spc="0" normalizeH="0" baseline="0" noProof="0">
                    <a:ln>
                      <a:noFill/>
                    </a:ln>
                    <a:solidFill>
                      <a:schemeClr val="bg1"/>
                    </a:solidFill>
                    <a:effectLst/>
                    <a:uLnTx/>
                    <a:uFillTx/>
                  </a:rPr>
                  <a:t>and DG</a:t>
                </a:r>
              </a:p>
            </p:txBody>
          </p:sp>
          <p:sp>
            <p:nvSpPr>
              <p:cNvPr id="22" name="Freeform 19"/>
              <p:cNvSpPr>
                <a:spLocks noChangeAspect="1"/>
              </p:cNvSpPr>
              <p:nvPr/>
            </p:nvSpPr>
            <p:spPr>
              <a:xfrm>
                <a:off x="4743328" y="3183478"/>
                <a:ext cx="1310035" cy="1286037"/>
              </a:xfrm>
              <a:custGeom>
                <a:avLst/>
                <a:gdLst>
                  <a:gd name="connsiteX0" fmla="*/ 0 w 1894128"/>
                  <a:gd name="connsiteY0" fmla="*/ 1894128 h 1894128"/>
                  <a:gd name="connsiteX1" fmla="*/ 1894128 w 1894128"/>
                  <a:gd name="connsiteY1" fmla="*/ 0 h 1894128"/>
                  <a:gd name="connsiteX2" fmla="*/ 1894128 w 1894128"/>
                  <a:gd name="connsiteY2" fmla="*/ 1894128 h 1894128"/>
                  <a:gd name="connsiteX3" fmla="*/ 0 w 1894128"/>
                  <a:gd name="connsiteY3" fmla="*/ 1894128 h 1894128"/>
                </a:gdLst>
                <a:ahLst/>
                <a:cxnLst>
                  <a:cxn ang="0">
                    <a:pos x="connsiteX0" y="connsiteY0"/>
                  </a:cxn>
                  <a:cxn ang="0">
                    <a:pos x="connsiteX1" y="connsiteY1"/>
                  </a:cxn>
                  <a:cxn ang="0">
                    <a:pos x="connsiteX2" y="connsiteY2"/>
                  </a:cxn>
                  <a:cxn ang="0">
                    <a:pos x="connsiteX3" y="connsiteY3"/>
                  </a:cxn>
                </a:cxnLst>
                <a:rect l="l" t="t" r="r" b="b"/>
                <a:pathLst>
                  <a:path w="1894128" h="1894128">
                    <a:moveTo>
                      <a:pt x="1894128" y="1894128"/>
                    </a:moveTo>
                    <a:cubicBezTo>
                      <a:pt x="848030" y="1894128"/>
                      <a:pt x="0" y="1046098"/>
                      <a:pt x="0" y="0"/>
                    </a:cubicBezTo>
                    <a:lnTo>
                      <a:pt x="1894128" y="0"/>
                    </a:lnTo>
                    <a:lnTo>
                      <a:pt x="1894128" y="1894128"/>
                    </a:lnTo>
                    <a:close/>
                  </a:path>
                </a:pathLst>
              </a:custGeom>
              <a:solidFill>
                <a:schemeClr val="accent1"/>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52000" tIns="324000" rIns="144000" bIns="54000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GB" sz="1100" b="1" i="0" u="none" strike="noStrike" kern="0" cap="none" spc="0" normalizeH="0" baseline="0" noProof="0">
                    <a:ln>
                      <a:noFill/>
                    </a:ln>
                    <a:solidFill>
                      <a:schemeClr val="bg1"/>
                    </a:solidFill>
                    <a:effectLst/>
                    <a:uLnTx/>
                    <a:uFillTx/>
                  </a:rPr>
                  <a:t>Work Management</a:t>
                </a:r>
              </a:p>
            </p:txBody>
          </p:sp>
          <p:sp>
            <p:nvSpPr>
              <p:cNvPr id="23" name="Oval 22"/>
              <p:cNvSpPr>
                <a:spLocks noChangeAspect="1"/>
              </p:cNvSpPr>
              <p:nvPr/>
            </p:nvSpPr>
            <p:spPr bwMode="gray">
              <a:xfrm>
                <a:off x="5566346" y="2673351"/>
                <a:ext cx="1040829" cy="981716"/>
              </a:xfrm>
              <a:prstGeom prst="ellipse">
                <a:avLst/>
              </a:prstGeom>
              <a:solidFill>
                <a:schemeClr val="accent4"/>
              </a:solidFill>
              <a:ln w="6350">
                <a:solidFill>
                  <a:srgbClr val="778888">
                    <a:lumMod val="20000"/>
                    <a:lumOff val="80000"/>
                  </a:srgbClr>
                </a:solidFill>
                <a:miter lim="800000"/>
                <a:headEnd/>
                <a:tailEnd/>
              </a:ln>
              <a:effectLst>
                <a:outerShdw blurRad="50800" dist="38100" dir="2700000" algn="tl" rotWithShape="0">
                  <a:prstClr val="black">
                    <a:alpha val="40000"/>
                  </a:prstClr>
                </a:outerShdw>
              </a:effectLst>
            </p:spPr>
            <p:txBody>
              <a:bodyPr rot="0" spcFirstLastPara="1" vertOverflow="overflow" horzOverflow="overflow" vert="horz" wrap="square" lIns="72000" tIns="72000" rIns="72000" bIns="72000" numCol="1" spcCol="0" rtlCol="0" fromWordArt="0" anchor="t" anchorCtr="0" forceAA="0" compatLnSpc="1">
                <a:prstTxWarp prst="textArchUp">
                  <a:avLst/>
                </a:prstTxWarp>
                <a:noAutofit/>
              </a:bodyPr>
              <a:lstStyle/>
              <a:p>
                <a:pPr marL="0" marR="0" lvl="0" indent="0" defTabSz="914400" eaLnBrk="1" fontAlgn="base"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chemeClr val="bg1"/>
                  </a:solidFill>
                  <a:effectLst/>
                  <a:uLnTx/>
                  <a:uFillTx/>
                  <a:cs typeface="Arial" pitchFamily="34" charset="0"/>
                </a:endParaRPr>
              </a:p>
            </p:txBody>
          </p:sp>
        </p:grpSp>
        <p:sp>
          <p:nvSpPr>
            <p:cNvPr id="13" name="Rectangle 12"/>
            <p:cNvSpPr/>
            <p:nvPr/>
          </p:nvSpPr>
          <p:spPr>
            <a:xfrm rot="17432493">
              <a:off x="6039321" y="3734854"/>
              <a:ext cx="2143235" cy="977058"/>
            </a:xfrm>
            <a:prstGeom prst="rect">
              <a:avLst/>
            </a:prstGeom>
          </p:spPr>
          <p:txBody>
            <a:bodyPr wrap="none" lIns="0" tIns="0" rIns="0" bIns="0">
              <a:prstTxWarp prst="textArchDown">
                <a:avLst/>
              </a:prstTxWarp>
              <a:spAutoFit/>
            </a:bodyPr>
            <a:lstStyle/>
            <a:p>
              <a:pPr lvl="0" algn="ctr" defTabSz="711200">
                <a:lnSpc>
                  <a:spcPct val="90000"/>
                </a:lnSpc>
                <a:spcBef>
                  <a:spcPct val="0"/>
                </a:spcBef>
                <a:spcAft>
                  <a:spcPct val="35000"/>
                </a:spcAft>
                <a:defRPr/>
              </a:pPr>
              <a:r>
                <a:rPr lang="en-GB" sz="1100" b="1" kern="0">
                  <a:solidFill>
                    <a:schemeClr val="bg1"/>
                  </a:solidFill>
                </a:rPr>
                <a:t>IT/OT Integration</a:t>
              </a:r>
              <a:endParaRPr lang="en-GB" sz="700" b="1" kern="0">
                <a:solidFill>
                  <a:schemeClr val="bg1"/>
                </a:solidFill>
              </a:endParaRPr>
            </a:p>
          </p:txBody>
        </p:sp>
        <p:sp>
          <p:nvSpPr>
            <p:cNvPr id="14" name="Rectangle 13"/>
            <p:cNvSpPr/>
            <p:nvPr/>
          </p:nvSpPr>
          <p:spPr>
            <a:xfrm rot="361150">
              <a:off x="4959582" y="4656759"/>
              <a:ext cx="1885074" cy="698573"/>
            </a:xfrm>
            <a:prstGeom prst="rect">
              <a:avLst/>
            </a:prstGeom>
          </p:spPr>
          <p:txBody>
            <a:bodyPr wrap="none" lIns="0" tIns="0" rIns="0" bIns="0">
              <a:prstTxWarp prst="textArchDown">
                <a:avLst>
                  <a:gd name="adj" fmla="val 19623795"/>
                </a:avLst>
              </a:prstTxWarp>
              <a:spAutoFit/>
            </a:bodyPr>
            <a:lstStyle/>
            <a:p>
              <a:pPr lvl="0" algn="ctr" defTabSz="711200">
                <a:lnSpc>
                  <a:spcPct val="90000"/>
                </a:lnSpc>
                <a:spcBef>
                  <a:spcPct val="0"/>
                </a:spcBef>
                <a:spcAft>
                  <a:spcPct val="35000"/>
                </a:spcAft>
                <a:defRPr/>
              </a:pPr>
              <a:r>
                <a:rPr lang="en-GB" sz="1100" b="1" kern="0">
                  <a:solidFill>
                    <a:schemeClr val="bg1"/>
                  </a:solidFill>
                </a:rPr>
                <a:t>Intelligent Infrastructure</a:t>
              </a:r>
              <a:endParaRPr lang="en-GB" sz="700" b="1" kern="0">
                <a:solidFill>
                  <a:schemeClr val="bg1"/>
                </a:solidFill>
              </a:endParaRPr>
            </a:p>
          </p:txBody>
        </p:sp>
        <p:sp>
          <p:nvSpPr>
            <p:cNvPr id="15" name="Rectangle 14"/>
            <p:cNvSpPr/>
            <p:nvPr/>
          </p:nvSpPr>
          <p:spPr>
            <a:xfrm rot="3636016">
              <a:off x="3890863" y="4061200"/>
              <a:ext cx="2118330" cy="710743"/>
            </a:xfrm>
            <a:prstGeom prst="rect">
              <a:avLst/>
            </a:prstGeom>
          </p:spPr>
          <p:txBody>
            <a:bodyPr wrap="none" lIns="0" tIns="0" rIns="0" bIns="0">
              <a:prstTxWarp prst="textArchDown">
                <a:avLst>
                  <a:gd name="adj" fmla="val 20306235"/>
                </a:avLst>
              </a:prstTxWarp>
              <a:spAutoFit/>
            </a:bodyPr>
            <a:lstStyle/>
            <a:p>
              <a:pPr lvl="0" algn="ctr" defTabSz="711200">
                <a:lnSpc>
                  <a:spcPct val="90000"/>
                </a:lnSpc>
                <a:spcBef>
                  <a:spcPct val="0"/>
                </a:spcBef>
                <a:spcAft>
                  <a:spcPct val="35000"/>
                </a:spcAft>
                <a:defRPr/>
              </a:pPr>
              <a:r>
                <a:rPr lang="en-GB" sz="1100" b="1" kern="0">
                  <a:solidFill>
                    <a:schemeClr val="bg1"/>
                  </a:solidFill>
                </a:rPr>
                <a:t>Mobility</a:t>
              </a:r>
              <a:endParaRPr lang="en-GB" sz="700" b="1" kern="0">
                <a:solidFill>
                  <a:schemeClr val="bg1"/>
                </a:solidFill>
              </a:endParaRPr>
            </a:p>
          </p:txBody>
        </p:sp>
        <p:sp>
          <p:nvSpPr>
            <p:cNvPr id="16" name="Rectangle 15"/>
            <p:cNvSpPr/>
            <p:nvPr/>
          </p:nvSpPr>
          <p:spPr>
            <a:xfrm rot="20612074">
              <a:off x="5038952" y="2481840"/>
              <a:ext cx="1245534" cy="353806"/>
            </a:xfrm>
            <a:prstGeom prst="rect">
              <a:avLst/>
            </a:prstGeom>
          </p:spPr>
          <p:txBody>
            <a:bodyPr wrap="none" lIns="0" tIns="0" rIns="0" bIns="0">
              <a:prstTxWarp prst="textArchUp">
                <a:avLst/>
              </a:prstTxWarp>
              <a:spAutoFit/>
            </a:bodyPr>
            <a:lstStyle/>
            <a:p>
              <a:pPr lvl="0" algn="ctr" defTabSz="711200">
                <a:lnSpc>
                  <a:spcPct val="90000"/>
                </a:lnSpc>
                <a:spcBef>
                  <a:spcPct val="0"/>
                </a:spcBef>
                <a:spcAft>
                  <a:spcPct val="35000"/>
                </a:spcAft>
                <a:defRPr/>
              </a:pPr>
              <a:r>
                <a:rPr lang="en-GB" sz="1100" b="1" kern="0">
                  <a:solidFill>
                    <a:schemeClr val="bg1"/>
                  </a:solidFill>
                </a:rPr>
                <a:t>Advanced Analytics</a:t>
              </a:r>
              <a:endParaRPr lang="en-GB" sz="700" b="1" kern="0">
                <a:solidFill>
                  <a:schemeClr val="bg1"/>
                </a:solidFill>
              </a:endParaRPr>
            </a:p>
          </p:txBody>
        </p:sp>
        <p:sp>
          <p:nvSpPr>
            <p:cNvPr id="17" name="Rectangle 16"/>
            <p:cNvSpPr/>
            <p:nvPr/>
          </p:nvSpPr>
          <p:spPr>
            <a:xfrm rot="2699724">
              <a:off x="6299741" y="2818948"/>
              <a:ext cx="1245534" cy="353806"/>
            </a:xfrm>
            <a:prstGeom prst="rect">
              <a:avLst/>
            </a:prstGeom>
          </p:spPr>
          <p:txBody>
            <a:bodyPr wrap="none" lIns="0" tIns="0" rIns="0" bIns="0">
              <a:prstTxWarp prst="textArchUp">
                <a:avLst/>
              </a:prstTxWarp>
              <a:spAutoFit/>
            </a:bodyPr>
            <a:lstStyle/>
            <a:p>
              <a:pPr lvl="0" algn="ctr" defTabSz="711200">
                <a:lnSpc>
                  <a:spcPct val="90000"/>
                </a:lnSpc>
                <a:spcBef>
                  <a:spcPct val="0"/>
                </a:spcBef>
                <a:spcAft>
                  <a:spcPct val="35000"/>
                </a:spcAft>
                <a:defRPr/>
              </a:pPr>
              <a:r>
                <a:rPr lang="en-GB" sz="1100" b="1" kern="0">
                  <a:solidFill>
                    <a:schemeClr val="bg1"/>
                  </a:solidFill>
                </a:rPr>
                <a:t>Data Visualization</a:t>
              </a:r>
              <a:endParaRPr lang="en-GB" sz="700" b="1" kern="0">
                <a:solidFill>
                  <a:schemeClr val="bg1"/>
                </a:solidFill>
              </a:endParaRPr>
            </a:p>
          </p:txBody>
        </p:sp>
        <p:sp>
          <p:nvSpPr>
            <p:cNvPr id="18" name="Rectangle 17"/>
            <p:cNvSpPr/>
            <p:nvPr/>
          </p:nvSpPr>
          <p:spPr>
            <a:xfrm rot="17479345">
              <a:off x="4200109" y="3179974"/>
              <a:ext cx="1245534" cy="353806"/>
            </a:xfrm>
            <a:prstGeom prst="rect">
              <a:avLst/>
            </a:prstGeom>
          </p:spPr>
          <p:txBody>
            <a:bodyPr wrap="none" lIns="0" tIns="0" rIns="0" bIns="0">
              <a:prstTxWarp prst="textArchUp">
                <a:avLst/>
              </a:prstTxWarp>
              <a:spAutoFit/>
            </a:bodyPr>
            <a:lstStyle/>
            <a:p>
              <a:pPr lvl="0" algn="ctr" defTabSz="711200">
                <a:lnSpc>
                  <a:spcPct val="90000"/>
                </a:lnSpc>
                <a:spcBef>
                  <a:spcPct val="0"/>
                </a:spcBef>
                <a:spcAft>
                  <a:spcPct val="35000"/>
                </a:spcAft>
                <a:defRPr/>
              </a:pPr>
              <a:r>
                <a:rPr lang="en-GB" sz="1100" b="1" kern="0">
                  <a:solidFill>
                    <a:schemeClr val="bg1"/>
                  </a:solidFill>
                </a:rPr>
                <a:t>Collaboration</a:t>
              </a:r>
              <a:endParaRPr lang="en-GB" sz="700" b="1" kern="0">
                <a:solidFill>
                  <a:schemeClr val="bg1"/>
                </a:solidFill>
              </a:endParaRPr>
            </a:p>
          </p:txBody>
        </p:sp>
      </p:grpSp>
      <p:pic>
        <p:nvPicPr>
          <p:cNvPr id="25" name="Picture 24"/>
          <p:cNvPicPr>
            <a:picLocks noChangeAspect="1"/>
          </p:cNvPicPr>
          <p:nvPr/>
        </p:nvPicPr>
        <p:blipFill>
          <a:blip r:embed="rId5">
            <a:duotone>
              <a:schemeClr val="accent5">
                <a:shade val="45000"/>
                <a:satMod val="135000"/>
              </a:schemeClr>
              <a:prstClr val="white"/>
            </a:duotone>
          </a:blip>
          <a:stretch>
            <a:fillRect/>
          </a:stretch>
        </p:blipFill>
        <p:spPr>
          <a:xfrm>
            <a:off x="3905718" y="5340367"/>
            <a:ext cx="180001" cy="268716"/>
          </a:xfrm>
          <a:prstGeom prst="rect">
            <a:avLst/>
          </a:prstGeom>
        </p:spPr>
      </p:pic>
      <p:sp>
        <p:nvSpPr>
          <p:cNvPr id="26" name="TextBox 25"/>
          <p:cNvSpPr txBox="1"/>
          <p:nvPr/>
        </p:nvSpPr>
        <p:spPr>
          <a:xfrm>
            <a:off x="285187" y="1625128"/>
            <a:ext cx="263214" cy="261610"/>
          </a:xfrm>
          <a:prstGeom prst="rect">
            <a:avLst/>
          </a:prstGeom>
          <a:solidFill>
            <a:schemeClr val="accent2"/>
          </a:solidFill>
          <a:ln>
            <a:solidFill>
              <a:schemeClr val="accent2"/>
            </a:solidFill>
          </a:ln>
        </p:spPr>
        <p:txBody>
          <a:bodyPr wrap="none" rtlCol="0">
            <a:spAutoFit/>
          </a:bodyPr>
          <a:lstStyle/>
          <a:p>
            <a:r>
              <a:rPr lang="en-GB" sz="1100" b="1">
                <a:solidFill>
                  <a:schemeClr val="bg1"/>
                </a:solidFill>
              </a:rPr>
              <a:t>1</a:t>
            </a:r>
          </a:p>
        </p:txBody>
      </p:sp>
      <p:sp>
        <p:nvSpPr>
          <p:cNvPr id="27" name="TextBox 26"/>
          <p:cNvSpPr txBox="1"/>
          <p:nvPr/>
        </p:nvSpPr>
        <p:spPr>
          <a:xfrm>
            <a:off x="285187" y="2855958"/>
            <a:ext cx="263214" cy="261610"/>
          </a:xfrm>
          <a:prstGeom prst="rect">
            <a:avLst/>
          </a:prstGeom>
          <a:solidFill>
            <a:schemeClr val="accent2"/>
          </a:solidFill>
          <a:ln>
            <a:solidFill>
              <a:schemeClr val="accent2"/>
            </a:solidFill>
          </a:ln>
        </p:spPr>
        <p:txBody>
          <a:bodyPr wrap="none" rtlCol="0">
            <a:spAutoFit/>
          </a:bodyPr>
          <a:lstStyle/>
          <a:p>
            <a:r>
              <a:rPr lang="en-GB" sz="1100" b="1">
                <a:solidFill>
                  <a:schemeClr val="bg1"/>
                </a:solidFill>
              </a:rPr>
              <a:t>2</a:t>
            </a:r>
          </a:p>
        </p:txBody>
      </p:sp>
      <p:pic>
        <p:nvPicPr>
          <p:cNvPr id="28" name="Picture 27"/>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53456" y="2185017"/>
            <a:ext cx="305424" cy="292451"/>
          </a:xfrm>
          <a:prstGeom prst="rect">
            <a:avLst/>
          </a:prstGeom>
        </p:spPr>
      </p:pic>
      <p:pic>
        <p:nvPicPr>
          <p:cNvPr id="29" name="Picture 28"/>
          <p:cNvPicPr>
            <a:picLocks noChangeAspect="1"/>
          </p:cNvPicPr>
          <p:nvPr/>
        </p:nvPicPr>
        <p:blipFill>
          <a:blip r:embed="rId7">
            <a:duotone>
              <a:schemeClr val="accent5">
                <a:shade val="45000"/>
                <a:satMod val="135000"/>
              </a:schemeClr>
              <a:prstClr val="white"/>
            </a:duotone>
          </a:blip>
          <a:stretch>
            <a:fillRect/>
          </a:stretch>
        </p:blipFill>
        <p:spPr>
          <a:xfrm>
            <a:off x="2416100" y="2170836"/>
            <a:ext cx="333803" cy="30663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2822871" y="2581122"/>
            <a:ext cx="601951" cy="215444"/>
          </a:xfrm>
          <a:prstGeom prst="rect">
            <a:avLst/>
          </a:prstGeom>
          <a:noFill/>
        </p:spPr>
        <p:txBody>
          <a:bodyPr wrap="square" lIns="0" tIns="0" rIns="0" bIns="0" rtlCol="0">
            <a:spAutoFit/>
          </a:bodyPr>
          <a:lstStyle/>
          <a:p>
            <a:pPr algn="ctr"/>
            <a:r>
              <a:rPr lang="en-GB" sz="700">
                <a:solidFill>
                  <a:schemeClr val="bg1"/>
                </a:solidFill>
              </a:rPr>
              <a:t>GIS-EAM Integration</a:t>
            </a:r>
          </a:p>
        </p:txBody>
      </p:sp>
      <p:pic>
        <p:nvPicPr>
          <p:cNvPr id="31" name="Picture 30"/>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93228" y="2161766"/>
            <a:ext cx="366502" cy="366502"/>
          </a:xfrm>
          <a:prstGeom prst="rect">
            <a:avLst/>
          </a:prstGeom>
          <a:effectLst>
            <a:outerShdw blurRad="50800" dist="38100" dir="2700000" algn="tl" rotWithShape="0">
              <a:prstClr val="black">
                <a:alpha val="40000"/>
              </a:prstClr>
            </a:outerShdw>
          </a:effectLst>
        </p:spPr>
      </p:pic>
      <p:sp>
        <p:nvSpPr>
          <p:cNvPr id="32" name="TextBox 31"/>
          <p:cNvSpPr txBox="1"/>
          <p:nvPr/>
        </p:nvSpPr>
        <p:spPr>
          <a:xfrm>
            <a:off x="2359650" y="2581122"/>
            <a:ext cx="570891" cy="215444"/>
          </a:xfrm>
          <a:prstGeom prst="rect">
            <a:avLst/>
          </a:prstGeom>
          <a:noFill/>
        </p:spPr>
        <p:txBody>
          <a:bodyPr wrap="square" lIns="0" tIns="0" rIns="0" bIns="0" rtlCol="0">
            <a:spAutoFit/>
          </a:bodyPr>
          <a:lstStyle/>
          <a:p>
            <a:pPr algn="ctr"/>
            <a:r>
              <a:rPr lang="en-GB" sz="700">
                <a:solidFill>
                  <a:schemeClr val="bg1"/>
                </a:solidFill>
              </a:rPr>
              <a:t>SMART SCADA </a:t>
            </a:r>
          </a:p>
        </p:txBody>
      </p:sp>
      <p:sp>
        <p:nvSpPr>
          <p:cNvPr id="33" name="TextBox 32"/>
          <p:cNvSpPr txBox="1"/>
          <p:nvPr/>
        </p:nvSpPr>
        <p:spPr>
          <a:xfrm>
            <a:off x="3372988" y="2581122"/>
            <a:ext cx="214802" cy="107722"/>
          </a:xfrm>
          <a:prstGeom prst="rect">
            <a:avLst/>
          </a:prstGeom>
          <a:noFill/>
        </p:spPr>
        <p:txBody>
          <a:bodyPr wrap="none" lIns="0" tIns="0" rIns="0" bIns="0" rtlCol="0">
            <a:spAutoFit/>
          </a:bodyPr>
          <a:lstStyle/>
          <a:p>
            <a:pPr algn="ctr"/>
            <a:r>
              <a:rPr lang="en-GB" sz="700">
                <a:solidFill>
                  <a:schemeClr val="bg1"/>
                </a:solidFill>
              </a:rPr>
              <a:t>FICO</a:t>
            </a:r>
          </a:p>
        </p:txBody>
      </p:sp>
      <p:sp>
        <p:nvSpPr>
          <p:cNvPr id="34" name="TextBox 33"/>
          <p:cNvSpPr txBox="1"/>
          <p:nvPr/>
        </p:nvSpPr>
        <p:spPr>
          <a:xfrm>
            <a:off x="3674324" y="2581122"/>
            <a:ext cx="463688" cy="215444"/>
          </a:xfrm>
          <a:prstGeom prst="rect">
            <a:avLst/>
          </a:prstGeom>
          <a:noFill/>
        </p:spPr>
        <p:txBody>
          <a:bodyPr wrap="square" lIns="0" tIns="0" rIns="0" bIns="0" rtlCol="0">
            <a:spAutoFit/>
          </a:bodyPr>
          <a:lstStyle/>
          <a:p>
            <a:pPr algn="ctr"/>
            <a:r>
              <a:rPr lang="en-GB" sz="700">
                <a:solidFill>
                  <a:schemeClr val="bg1"/>
                </a:solidFill>
              </a:rPr>
              <a:t>PPM / Primavera</a:t>
            </a:r>
          </a:p>
        </p:txBody>
      </p:sp>
      <p:grpSp>
        <p:nvGrpSpPr>
          <p:cNvPr id="35" name="Group 34"/>
          <p:cNvGrpSpPr/>
          <p:nvPr/>
        </p:nvGrpSpPr>
        <p:grpSpPr>
          <a:xfrm>
            <a:off x="3382458" y="2146718"/>
            <a:ext cx="330369" cy="330750"/>
            <a:chOff x="3537587" y="1338381"/>
            <a:chExt cx="330369" cy="330750"/>
          </a:xfrm>
        </p:grpSpPr>
        <p:pic>
          <p:nvPicPr>
            <p:cNvPr id="36" name="Picture 35"/>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37587" y="1461491"/>
              <a:ext cx="207642" cy="207640"/>
            </a:xfrm>
            <a:prstGeom prst="rect">
              <a:avLst/>
            </a:prstGeom>
          </p:spPr>
        </p:pic>
        <p:sp>
          <p:nvSpPr>
            <p:cNvPr id="37" name="TextBox 36"/>
            <p:cNvSpPr txBox="1"/>
            <p:nvPr/>
          </p:nvSpPr>
          <p:spPr>
            <a:xfrm>
              <a:off x="3713867" y="1338381"/>
              <a:ext cx="154089" cy="184666"/>
            </a:xfrm>
            <a:prstGeom prst="rect">
              <a:avLst/>
            </a:prstGeom>
            <a:noFill/>
          </p:spPr>
          <p:txBody>
            <a:bodyPr wrap="square" lIns="0" tIns="0" rIns="0" bIns="0" rtlCol="0">
              <a:spAutoFit/>
            </a:bodyPr>
            <a:lstStyle/>
            <a:p>
              <a:r>
                <a:rPr lang="en-GB" sz="1200">
                  <a:solidFill>
                    <a:schemeClr val="bg1"/>
                  </a:solidFill>
                </a:rPr>
                <a:t>€</a:t>
              </a:r>
            </a:p>
          </p:txBody>
        </p:sp>
      </p:grpSp>
      <p:sp>
        <p:nvSpPr>
          <p:cNvPr id="38" name="Striped Right Arrow 130"/>
          <p:cNvSpPr/>
          <p:nvPr/>
        </p:nvSpPr>
        <p:spPr>
          <a:xfrm flipH="1">
            <a:off x="2303142" y="2121681"/>
            <a:ext cx="2502260" cy="706654"/>
          </a:xfrm>
          <a:prstGeom prst="stripedRightArrow">
            <a:avLst>
              <a:gd name="adj1" fmla="val 100000"/>
              <a:gd name="adj2" fmla="val 18553"/>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39" name="TextBox 38"/>
          <p:cNvSpPr txBox="1"/>
          <p:nvPr/>
        </p:nvSpPr>
        <p:spPr>
          <a:xfrm>
            <a:off x="2763526" y="1938130"/>
            <a:ext cx="2053447" cy="169277"/>
          </a:xfrm>
          <a:prstGeom prst="rect">
            <a:avLst/>
          </a:prstGeom>
          <a:noFill/>
        </p:spPr>
        <p:txBody>
          <a:bodyPr wrap="none" lIns="0" tIns="0" rIns="0" bIns="0" rtlCol="0">
            <a:spAutoFit/>
          </a:bodyPr>
          <a:lstStyle/>
          <a:p>
            <a:r>
              <a:rPr lang="en-GB" sz="1100" b="1">
                <a:solidFill>
                  <a:schemeClr val="bg1"/>
                </a:solidFill>
              </a:rPr>
              <a:t>Core Systems + Digital Stretch</a:t>
            </a:r>
          </a:p>
        </p:txBody>
      </p:sp>
      <p:pic>
        <p:nvPicPr>
          <p:cNvPr id="40" name="Picture 24"/>
          <p:cNvPicPr>
            <a:picLocks noChangeAspect="1" noChangeArrowheads="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293098" y="2231422"/>
            <a:ext cx="261479" cy="26147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1" name="TextBox 40"/>
          <p:cNvSpPr txBox="1"/>
          <p:nvPr/>
        </p:nvSpPr>
        <p:spPr>
          <a:xfrm>
            <a:off x="4183880" y="2581122"/>
            <a:ext cx="479914" cy="215444"/>
          </a:xfrm>
          <a:prstGeom prst="rect">
            <a:avLst/>
          </a:prstGeom>
          <a:noFill/>
        </p:spPr>
        <p:txBody>
          <a:bodyPr wrap="square" lIns="0" tIns="0" rIns="0" bIns="0" rtlCol="0">
            <a:spAutoFit/>
          </a:bodyPr>
          <a:lstStyle/>
          <a:p>
            <a:pPr algn="ctr"/>
            <a:r>
              <a:rPr lang="en-GB" sz="700">
                <a:solidFill>
                  <a:schemeClr val="bg1"/>
                </a:solidFill>
              </a:rPr>
              <a:t>BW / BPC / SAS</a:t>
            </a:r>
          </a:p>
        </p:txBody>
      </p:sp>
      <p:sp>
        <p:nvSpPr>
          <p:cNvPr id="42" name="TextBox 41"/>
          <p:cNvSpPr txBox="1"/>
          <p:nvPr/>
        </p:nvSpPr>
        <p:spPr>
          <a:xfrm>
            <a:off x="285187" y="1064049"/>
            <a:ext cx="4578176" cy="169277"/>
          </a:xfrm>
          <a:prstGeom prst="rect">
            <a:avLst/>
          </a:prstGeom>
          <a:noFill/>
        </p:spPr>
        <p:txBody>
          <a:bodyPr wrap="none" lIns="0" tIns="0" rIns="0" bIns="0" rtlCol="0">
            <a:spAutoFit/>
          </a:bodyPr>
          <a:lstStyle/>
          <a:p>
            <a:r>
              <a:rPr lang="en-GB" sz="1100" b="1" i="1">
                <a:solidFill>
                  <a:schemeClr val="bg1"/>
                </a:solidFill>
              </a:rPr>
              <a:t>Optimized Portfolio of Capex and O&amp;M, Asset Risk and Performance</a:t>
            </a:r>
          </a:p>
        </p:txBody>
      </p:sp>
      <p:sp>
        <p:nvSpPr>
          <p:cNvPr id="43" name="TextBox 42"/>
          <p:cNvSpPr txBox="1"/>
          <p:nvPr/>
        </p:nvSpPr>
        <p:spPr>
          <a:xfrm>
            <a:off x="7703152" y="1064049"/>
            <a:ext cx="4334520" cy="169277"/>
          </a:xfrm>
          <a:prstGeom prst="rect">
            <a:avLst/>
          </a:prstGeom>
          <a:noFill/>
        </p:spPr>
        <p:txBody>
          <a:bodyPr wrap="none" lIns="0" tIns="0" rIns="0" bIns="0" rtlCol="0">
            <a:spAutoFit/>
          </a:bodyPr>
          <a:lstStyle/>
          <a:p>
            <a:r>
              <a:rPr lang="en-GB" sz="1100" b="1" i="1">
                <a:solidFill>
                  <a:schemeClr val="bg1"/>
                </a:solidFill>
              </a:rPr>
              <a:t>Enhanced Situational Intelligence, Uptime And Quality Of Supply</a:t>
            </a:r>
          </a:p>
        </p:txBody>
      </p:sp>
      <p:sp>
        <p:nvSpPr>
          <p:cNvPr id="44" name="TextBox 43"/>
          <p:cNvSpPr txBox="1"/>
          <p:nvPr/>
        </p:nvSpPr>
        <p:spPr>
          <a:xfrm>
            <a:off x="7836971" y="3815681"/>
            <a:ext cx="4219104" cy="169277"/>
          </a:xfrm>
          <a:prstGeom prst="rect">
            <a:avLst/>
          </a:prstGeom>
          <a:noFill/>
        </p:spPr>
        <p:txBody>
          <a:bodyPr wrap="none" lIns="0" tIns="0" rIns="0" bIns="0" rtlCol="0">
            <a:spAutoFit/>
          </a:bodyPr>
          <a:lstStyle/>
          <a:p>
            <a:r>
              <a:rPr lang="en-GB" sz="1100" b="1" i="1">
                <a:solidFill>
                  <a:schemeClr val="bg1"/>
                </a:solidFill>
              </a:rPr>
              <a:t>Improved network optimization, consumer services and supply</a:t>
            </a:r>
          </a:p>
        </p:txBody>
      </p:sp>
      <p:sp>
        <p:nvSpPr>
          <p:cNvPr id="45" name="TextBox 44"/>
          <p:cNvSpPr txBox="1"/>
          <p:nvPr/>
        </p:nvSpPr>
        <p:spPr>
          <a:xfrm>
            <a:off x="299706" y="3879077"/>
            <a:ext cx="4207883" cy="169277"/>
          </a:xfrm>
          <a:prstGeom prst="rect">
            <a:avLst/>
          </a:prstGeom>
          <a:noFill/>
        </p:spPr>
        <p:txBody>
          <a:bodyPr wrap="none" lIns="0" tIns="0" rIns="0" bIns="0" rtlCol="0">
            <a:spAutoFit/>
          </a:bodyPr>
          <a:lstStyle/>
          <a:p>
            <a:r>
              <a:rPr lang="en-GB" sz="1100" b="1" i="1">
                <a:solidFill>
                  <a:schemeClr val="bg1"/>
                </a:solidFill>
              </a:rPr>
              <a:t>Optimized Field Work, Resource Allocation and Risk Mitigation</a:t>
            </a:r>
          </a:p>
        </p:txBody>
      </p:sp>
      <p:sp>
        <p:nvSpPr>
          <p:cNvPr id="46" name="Rectangle 45"/>
          <p:cNvSpPr/>
          <p:nvPr/>
        </p:nvSpPr>
        <p:spPr>
          <a:xfrm>
            <a:off x="686047" y="4433474"/>
            <a:ext cx="1145978" cy="646331"/>
          </a:xfrm>
          <a:prstGeom prst="rect">
            <a:avLst/>
          </a:prstGeom>
        </p:spPr>
        <p:txBody>
          <a:bodyPr wrap="square" lIns="0" tIns="0" rIns="0" bIns="0">
            <a:spAutoFit/>
          </a:bodyPr>
          <a:lstStyle/>
          <a:p>
            <a:r>
              <a:rPr lang="en-GB" sz="1400" b="1">
                <a:solidFill>
                  <a:schemeClr val="bg1"/>
                </a:solidFill>
                <a:ea typeface="Times New Roman" panose="02020603050405020304" pitchFamily="18" charset="0"/>
                <a:cs typeface="Times New Roman" panose="02020603050405020304" pitchFamily="18" charset="0"/>
              </a:rPr>
              <a:t>Smarter Work Management</a:t>
            </a:r>
            <a:endParaRPr lang="en-GB" sz="1400">
              <a:solidFill>
                <a:schemeClr val="bg1"/>
              </a:solidFill>
            </a:endParaRPr>
          </a:p>
        </p:txBody>
      </p:sp>
      <p:sp>
        <p:nvSpPr>
          <p:cNvPr id="47" name="TextBox 46"/>
          <p:cNvSpPr txBox="1"/>
          <p:nvPr/>
        </p:nvSpPr>
        <p:spPr>
          <a:xfrm>
            <a:off x="285187" y="4644871"/>
            <a:ext cx="263214" cy="261610"/>
          </a:xfrm>
          <a:prstGeom prst="rect">
            <a:avLst/>
          </a:prstGeom>
          <a:solidFill>
            <a:schemeClr val="accent1"/>
          </a:solidFill>
          <a:ln>
            <a:solidFill>
              <a:schemeClr val="accent1"/>
            </a:solidFill>
          </a:ln>
        </p:spPr>
        <p:txBody>
          <a:bodyPr wrap="none" rtlCol="0">
            <a:spAutoFit/>
          </a:bodyPr>
          <a:lstStyle/>
          <a:p>
            <a:r>
              <a:rPr lang="en-GB" sz="1100" b="1">
                <a:solidFill>
                  <a:schemeClr val="bg1"/>
                </a:solidFill>
              </a:rPr>
              <a:t>3</a:t>
            </a:r>
          </a:p>
        </p:txBody>
      </p:sp>
      <p:sp>
        <p:nvSpPr>
          <p:cNvPr id="48" name="Rectangle 47"/>
          <p:cNvSpPr/>
          <p:nvPr/>
        </p:nvSpPr>
        <p:spPr>
          <a:xfrm>
            <a:off x="686047" y="5811677"/>
            <a:ext cx="1145978" cy="430887"/>
          </a:xfrm>
          <a:prstGeom prst="rect">
            <a:avLst/>
          </a:prstGeom>
        </p:spPr>
        <p:txBody>
          <a:bodyPr wrap="square" lIns="0" tIns="0" rIns="0" bIns="0">
            <a:spAutoFit/>
          </a:bodyPr>
          <a:lstStyle/>
          <a:p>
            <a:r>
              <a:rPr lang="en-GB" sz="1400" b="1">
                <a:solidFill>
                  <a:schemeClr val="bg1"/>
                </a:solidFill>
                <a:ea typeface="Times New Roman" panose="02020603050405020304" pitchFamily="18" charset="0"/>
                <a:cs typeface="Times New Roman" panose="02020603050405020304" pitchFamily="18" charset="0"/>
              </a:rPr>
              <a:t>Connected Worker</a:t>
            </a:r>
            <a:endParaRPr lang="en-GB" sz="1400">
              <a:solidFill>
                <a:schemeClr val="bg1"/>
              </a:solidFill>
            </a:endParaRPr>
          </a:p>
        </p:txBody>
      </p:sp>
      <p:sp>
        <p:nvSpPr>
          <p:cNvPr id="49" name="TextBox 48"/>
          <p:cNvSpPr txBox="1"/>
          <p:nvPr/>
        </p:nvSpPr>
        <p:spPr>
          <a:xfrm>
            <a:off x="285187" y="5904010"/>
            <a:ext cx="263214" cy="261610"/>
          </a:xfrm>
          <a:prstGeom prst="rect">
            <a:avLst/>
          </a:prstGeom>
          <a:solidFill>
            <a:schemeClr val="accent1"/>
          </a:solidFill>
          <a:ln>
            <a:solidFill>
              <a:schemeClr val="accent1"/>
            </a:solidFill>
          </a:ln>
        </p:spPr>
        <p:txBody>
          <a:bodyPr wrap="none" rtlCol="0">
            <a:spAutoFit/>
          </a:bodyPr>
          <a:lstStyle/>
          <a:p>
            <a:r>
              <a:rPr lang="en-GB" sz="1100" b="1">
                <a:solidFill>
                  <a:schemeClr val="bg1"/>
                </a:solidFill>
              </a:rPr>
              <a:t>4</a:t>
            </a:r>
          </a:p>
        </p:txBody>
      </p:sp>
      <p:grpSp>
        <p:nvGrpSpPr>
          <p:cNvPr id="50" name="Group 49"/>
          <p:cNvGrpSpPr>
            <a:grpSpLocks noChangeAspect="1"/>
          </p:cNvGrpSpPr>
          <p:nvPr/>
        </p:nvGrpSpPr>
        <p:grpSpPr bwMode="auto">
          <a:xfrm>
            <a:off x="1681412" y="5811677"/>
            <a:ext cx="392753" cy="590034"/>
            <a:chOff x="2973" y="859"/>
            <a:chExt cx="1736" cy="2608"/>
          </a:xfrm>
        </p:grpSpPr>
        <p:sp>
          <p:nvSpPr>
            <p:cNvPr id="51" name="Freeform 7"/>
            <p:cNvSpPr>
              <a:spLocks/>
            </p:cNvSpPr>
            <p:nvPr/>
          </p:nvSpPr>
          <p:spPr bwMode="auto">
            <a:xfrm>
              <a:off x="2975" y="1438"/>
              <a:ext cx="1545" cy="2029"/>
            </a:xfrm>
            <a:custGeom>
              <a:avLst/>
              <a:gdLst>
                <a:gd name="T0" fmla="*/ 654 w 654"/>
                <a:gd name="T1" fmla="*/ 314 h 859"/>
                <a:gd name="T2" fmla="*/ 566 w 654"/>
                <a:gd name="T3" fmla="*/ 241 h 859"/>
                <a:gd name="T4" fmla="*/ 495 w 654"/>
                <a:gd name="T5" fmla="*/ 56 h 859"/>
                <a:gd name="T6" fmla="*/ 484 w 654"/>
                <a:gd name="T7" fmla="*/ 37 h 859"/>
                <a:gd name="T8" fmla="*/ 482 w 654"/>
                <a:gd name="T9" fmla="*/ 32 h 859"/>
                <a:gd name="T10" fmla="*/ 381 w 654"/>
                <a:gd name="T11" fmla="*/ 0 h 859"/>
                <a:gd name="T12" fmla="*/ 370 w 654"/>
                <a:gd name="T13" fmla="*/ 331 h 859"/>
                <a:gd name="T14" fmla="*/ 287 w 654"/>
                <a:gd name="T15" fmla="*/ 331 h 859"/>
                <a:gd name="T16" fmla="*/ 277 w 654"/>
                <a:gd name="T17" fmla="*/ 0 h 859"/>
                <a:gd name="T18" fmla="*/ 188 w 654"/>
                <a:gd name="T19" fmla="*/ 29 h 859"/>
                <a:gd name="T20" fmla="*/ 179 w 654"/>
                <a:gd name="T21" fmla="*/ 38 h 859"/>
                <a:gd name="T22" fmla="*/ 55 w 654"/>
                <a:gd name="T23" fmla="*/ 177 h 859"/>
                <a:gd name="T24" fmla="*/ 3 w 654"/>
                <a:gd name="T25" fmla="*/ 383 h 859"/>
                <a:gd name="T26" fmla="*/ 24 w 654"/>
                <a:gd name="T27" fmla="*/ 418 h 859"/>
                <a:gd name="T28" fmla="*/ 24 w 654"/>
                <a:gd name="T29" fmla="*/ 418 h 859"/>
                <a:gd name="T30" fmla="*/ 60 w 654"/>
                <a:gd name="T31" fmla="*/ 397 h 859"/>
                <a:gd name="T32" fmla="*/ 116 w 654"/>
                <a:gd name="T33" fmla="*/ 218 h 859"/>
                <a:gd name="T34" fmla="*/ 144 w 654"/>
                <a:gd name="T35" fmla="*/ 179 h 859"/>
                <a:gd name="T36" fmla="*/ 199 w 654"/>
                <a:gd name="T37" fmla="*/ 123 h 859"/>
                <a:gd name="T38" fmla="*/ 203 w 654"/>
                <a:gd name="T39" fmla="*/ 146 h 859"/>
                <a:gd name="T40" fmla="*/ 196 w 654"/>
                <a:gd name="T41" fmla="*/ 344 h 859"/>
                <a:gd name="T42" fmla="*/ 196 w 654"/>
                <a:gd name="T43" fmla="*/ 409 h 859"/>
                <a:gd name="T44" fmla="*/ 210 w 654"/>
                <a:gd name="T45" fmla="*/ 409 h 859"/>
                <a:gd name="T46" fmla="*/ 236 w 654"/>
                <a:gd name="T47" fmla="*/ 848 h 859"/>
                <a:gd name="T48" fmla="*/ 247 w 654"/>
                <a:gd name="T49" fmla="*/ 859 h 859"/>
                <a:gd name="T50" fmla="*/ 298 w 654"/>
                <a:gd name="T51" fmla="*/ 859 h 859"/>
                <a:gd name="T52" fmla="*/ 309 w 654"/>
                <a:gd name="T53" fmla="*/ 848 h 859"/>
                <a:gd name="T54" fmla="*/ 319 w 654"/>
                <a:gd name="T55" fmla="*/ 425 h 859"/>
                <a:gd name="T56" fmla="*/ 338 w 654"/>
                <a:gd name="T57" fmla="*/ 425 h 859"/>
                <a:gd name="T58" fmla="*/ 349 w 654"/>
                <a:gd name="T59" fmla="*/ 848 h 859"/>
                <a:gd name="T60" fmla="*/ 359 w 654"/>
                <a:gd name="T61" fmla="*/ 859 h 859"/>
                <a:gd name="T62" fmla="*/ 411 w 654"/>
                <a:gd name="T63" fmla="*/ 859 h 859"/>
                <a:gd name="T64" fmla="*/ 421 w 654"/>
                <a:gd name="T65" fmla="*/ 848 h 859"/>
                <a:gd name="T66" fmla="*/ 447 w 654"/>
                <a:gd name="T67" fmla="*/ 409 h 859"/>
                <a:gd name="T68" fmla="*/ 461 w 654"/>
                <a:gd name="T69" fmla="*/ 409 h 859"/>
                <a:gd name="T70" fmla="*/ 461 w 654"/>
                <a:gd name="T71" fmla="*/ 344 h 859"/>
                <a:gd name="T72" fmla="*/ 456 w 654"/>
                <a:gd name="T73" fmla="*/ 179 h 859"/>
                <a:gd name="T74" fmla="*/ 467 w 654"/>
                <a:gd name="T75" fmla="*/ 208 h 859"/>
                <a:gd name="T76" fmla="*/ 500 w 654"/>
                <a:gd name="T77" fmla="*/ 280 h 859"/>
                <a:gd name="T78" fmla="*/ 618 w 654"/>
                <a:gd name="T79" fmla="*/ 364 h 859"/>
                <a:gd name="T80" fmla="*/ 654 w 654"/>
                <a:gd name="T81" fmla="*/ 31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4" h="859">
                  <a:moveTo>
                    <a:pt x="654" y="314"/>
                  </a:moveTo>
                  <a:cubicBezTo>
                    <a:pt x="622" y="291"/>
                    <a:pt x="601" y="271"/>
                    <a:pt x="566" y="241"/>
                  </a:cubicBezTo>
                  <a:cubicBezTo>
                    <a:pt x="537" y="184"/>
                    <a:pt x="514" y="118"/>
                    <a:pt x="495" y="56"/>
                  </a:cubicBezTo>
                  <a:cubicBezTo>
                    <a:pt x="492" y="46"/>
                    <a:pt x="486" y="43"/>
                    <a:pt x="484" y="37"/>
                  </a:cubicBezTo>
                  <a:cubicBezTo>
                    <a:pt x="484" y="35"/>
                    <a:pt x="485" y="34"/>
                    <a:pt x="482" y="32"/>
                  </a:cubicBezTo>
                  <a:cubicBezTo>
                    <a:pt x="455" y="20"/>
                    <a:pt x="411" y="9"/>
                    <a:pt x="381" y="0"/>
                  </a:cubicBezTo>
                  <a:cubicBezTo>
                    <a:pt x="385" y="66"/>
                    <a:pt x="368" y="247"/>
                    <a:pt x="370" y="331"/>
                  </a:cubicBezTo>
                  <a:cubicBezTo>
                    <a:pt x="287" y="331"/>
                    <a:pt x="287" y="331"/>
                    <a:pt x="287" y="331"/>
                  </a:cubicBezTo>
                  <a:cubicBezTo>
                    <a:pt x="290" y="236"/>
                    <a:pt x="273" y="57"/>
                    <a:pt x="277" y="0"/>
                  </a:cubicBezTo>
                  <a:cubicBezTo>
                    <a:pt x="266" y="3"/>
                    <a:pt x="196" y="26"/>
                    <a:pt x="188" y="29"/>
                  </a:cubicBezTo>
                  <a:cubicBezTo>
                    <a:pt x="180" y="32"/>
                    <a:pt x="187" y="31"/>
                    <a:pt x="179" y="38"/>
                  </a:cubicBezTo>
                  <a:cubicBezTo>
                    <a:pt x="134" y="78"/>
                    <a:pt x="90" y="128"/>
                    <a:pt x="55" y="177"/>
                  </a:cubicBezTo>
                  <a:cubicBezTo>
                    <a:pt x="43" y="194"/>
                    <a:pt x="17" y="319"/>
                    <a:pt x="3" y="383"/>
                  </a:cubicBezTo>
                  <a:cubicBezTo>
                    <a:pt x="0" y="399"/>
                    <a:pt x="9" y="414"/>
                    <a:pt x="24" y="418"/>
                  </a:cubicBezTo>
                  <a:cubicBezTo>
                    <a:pt x="24" y="418"/>
                    <a:pt x="24" y="418"/>
                    <a:pt x="24" y="418"/>
                  </a:cubicBezTo>
                  <a:cubicBezTo>
                    <a:pt x="40" y="422"/>
                    <a:pt x="56" y="412"/>
                    <a:pt x="60" y="397"/>
                  </a:cubicBezTo>
                  <a:cubicBezTo>
                    <a:pt x="75" y="338"/>
                    <a:pt x="96" y="261"/>
                    <a:pt x="116" y="218"/>
                  </a:cubicBezTo>
                  <a:cubicBezTo>
                    <a:pt x="123" y="204"/>
                    <a:pt x="133" y="191"/>
                    <a:pt x="144" y="179"/>
                  </a:cubicBezTo>
                  <a:cubicBezTo>
                    <a:pt x="153" y="169"/>
                    <a:pt x="185" y="137"/>
                    <a:pt x="199" y="123"/>
                  </a:cubicBezTo>
                  <a:cubicBezTo>
                    <a:pt x="203" y="146"/>
                    <a:pt x="203" y="146"/>
                    <a:pt x="203" y="146"/>
                  </a:cubicBezTo>
                  <a:cubicBezTo>
                    <a:pt x="201" y="225"/>
                    <a:pt x="196" y="265"/>
                    <a:pt x="196" y="344"/>
                  </a:cubicBezTo>
                  <a:cubicBezTo>
                    <a:pt x="196" y="370"/>
                    <a:pt x="196" y="382"/>
                    <a:pt x="196" y="409"/>
                  </a:cubicBezTo>
                  <a:cubicBezTo>
                    <a:pt x="210" y="409"/>
                    <a:pt x="210" y="409"/>
                    <a:pt x="210" y="409"/>
                  </a:cubicBezTo>
                  <a:cubicBezTo>
                    <a:pt x="218" y="551"/>
                    <a:pt x="233" y="710"/>
                    <a:pt x="236" y="848"/>
                  </a:cubicBezTo>
                  <a:cubicBezTo>
                    <a:pt x="236" y="854"/>
                    <a:pt x="241" y="859"/>
                    <a:pt x="247" y="859"/>
                  </a:cubicBezTo>
                  <a:cubicBezTo>
                    <a:pt x="298" y="859"/>
                    <a:pt x="298" y="859"/>
                    <a:pt x="298" y="859"/>
                  </a:cubicBezTo>
                  <a:cubicBezTo>
                    <a:pt x="304" y="859"/>
                    <a:pt x="309" y="854"/>
                    <a:pt x="309" y="848"/>
                  </a:cubicBezTo>
                  <a:cubicBezTo>
                    <a:pt x="319" y="425"/>
                    <a:pt x="319" y="425"/>
                    <a:pt x="319" y="425"/>
                  </a:cubicBezTo>
                  <a:cubicBezTo>
                    <a:pt x="320" y="412"/>
                    <a:pt x="338" y="412"/>
                    <a:pt x="338" y="425"/>
                  </a:cubicBezTo>
                  <a:cubicBezTo>
                    <a:pt x="349" y="848"/>
                    <a:pt x="349" y="848"/>
                    <a:pt x="349" y="848"/>
                  </a:cubicBezTo>
                  <a:cubicBezTo>
                    <a:pt x="349" y="854"/>
                    <a:pt x="354" y="859"/>
                    <a:pt x="359" y="859"/>
                  </a:cubicBezTo>
                  <a:cubicBezTo>
                    <a:pt x="411" y="859"/>
                    <a:pt x="411" y="859"/>
                    <a:pt x="411" y="859"/>
                  </a:cubicBezTo>
                  <a:cubicBezTo>
                    <a:pt x="416" y="859"/>
                    <a:pt x="421" y="854"/>
                    <a:pt x="421" y="848"/>
                  </a:cubicBezTo>
                  <a:cubicBezTo>
                    <a:pt x="424" y="711"/>
                    <a:pt x="440" y="551"/>
                    <a:pt x="447" y="409"/>
                  </a:cubicBezTo>
                  <a:cubicBezTo>
                    <a:pt x="461" y="409"/>
                    <a:pt x="461" y="409"/>
                    <a:pt x="461" y="409"/>
                  </a:cubicBezTo>
                  <a:cubicBezTo>
                    <a:pt x="462" y="382"/>
                    <a:pt x="461" y="370"/>
                    <a:pt x="461" y="344"/>
                  </a:cubicBezTo>
                  <a:cubicBezTo>
                    <a:pt x="461" y="276"/>
                    <a:pt x="457" y="246"/>
                    <a:pt x="456" y="179"/>
                  </a:cubicBezTo>
                  <a:cubicBezTo>
                    <a:pt x="467" y="208"/>
                    <a:pt x="467" y="208"/>
                    <a:pt x="467" y="208"/>
                  </a:cubicBezTo>
                  <a:cubicBezTo>
                    <a:pt x="477" y="233"/>
                    <a:pt x="488" y="257"/>
                    <a:pt x="500" y="280"/>
                  </a:cubicBezTo>
                  <a:cubicBezTo>
                    <a:pt x="509" y="297"/>
                    <a:pt x="571" y="336"/>
                    <a:pt x="618" y="364"/>
                  </a:cubicBezTo>
                  <a:lnTo>
                    <a:pt x="654" y="314"/>
                  </a:lnTo>
                  <a:close/>
                </a:path>
              </a:pathLst>
            </a:custGeom>
            <a:solidFill>
              <a:schemeClr val="tx2">
                <a:lumMod val="75000"/>
              </a:schemeClr>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52" name="Freeform 8"/>
            <p:cNvSpPr>
              <a:spLocks/>
            </p:cNvSpPr>
            <p:nvPr/>
          </p:nvSpPr>
          <p:spPr bwMode="auto">
            <a:xfrm>
              <a:off x="3700" y="1523"/>
              <a:ext cx="102" cy="664"/>
            </a:xfrm>
            <a:custGeom>
              <a:avLst/>
              <a:gdLst>
                <a:gd name="T0" fmla="*/ 102 w 102"/>
                <a:gd name="T1" fmla="*/ 628 h 664"/>
                <a:gd name="T2" fmla="*/ 76 w 102"/>
                <a:gd name="T3" fmla="*/ 17 h 664"/>
                <a:gd name="T4" fmla="*/ 52 w 102"/>
                <a:gd name="T5" fmla="*/ 0 h 664"/>
                <a:gd name="T6" fmla="*/ 26 w 102"/>
                <a:gd name="T7" fmla="*/ 17 h 664"/>
                <a:gd name="T8" fmla="*/ 0 w 102"/>
                <a:gd name="T9" fmla="*/ 628 h 664"/>
                <a:gd name="T10" fmla="*/ 52 w 102"/>
                <a:gd name="T11" fmla="*/ 664 h 664"/>
                <a:gd name="T12" fmla="*/ 102 w 102"/>
                <a:gd name="T13" fmla="*/ 628 h 664"/>
                <a:gd name="T14" fmla="*/ 102 w 102"/>
                <a:gd name="T15" fmla="*/ 628 h 6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64">
                  <a:moveTo>
                    <a:pt x="102" y="628"/>
                  </a:moveTo>
                  <a:lnTo>
                    <a:pt x="76" y="17"/>
                  </a:lnTo>
                  <a:lnTo>
                    <a:pt x="52" y="0"/>
                  </a:lnTo>
                  <a:lnTo>
                    <a:pt x="26" y="17"/>
                  </a:lnTo>
                  <a:lnTo>
                    <a:pt x="0" y="628"/>
                  </a:lnTo>
                  <a:lnTo>
                    <a:pt x="52" y="664"/>
                  </a:lnTo>
                  <a:lnTo>
                    <a:pt x="102" y="628"/>
                  </a:lnTo>
                  <a:lnTo>
                    <a:pt x="102" y="628"/>
                  </a:lnTo>
                  <a:close/>
                </a:path>
              </a:pathLst>
            </a:custGeom>
            <a:solidFill>
              <a:schemeClr val="accent2"/>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53" name="Freeform 9"/>
            <p:cNvSpPr>
              <a:spLocks/>
            </p:cNvSpPr>
            <p:nvPr/>
          </p:nvSpPr>
          <p:spPr bwMode="auto">
            <a:xfrm>
              <a:off x="3577" y="968"/>
              <a:ext cx="364" cy="470"/>
            </a:xfrm>
            <a:custGeom>
              <a:avLst/>
              <a:gdLst>
                <a:gd name="T0" fmla="*/ 77 w 154"/>
                <a:gd name="T1" fmla="*/ 199 h 199"/>
                <a:gd name="T2" fmla="*/ 154 w 154"/>
                <a:gd name="T3" fmla="*/ 74 h 199"/>
                <a:gd name="T4" fmla="*/ 77 w 154"/>
                <a:gd name="T5" fmla="*/ 0 h 199"/>
                <a:gd name="T6" fmla="*/ 0 w 154"/>
                <a:gd name="T7" fmla="*/ 74 h 199"/>
                <a:gd name="T8" fmla="*/ 77 w 154"/>
                <a:gd name="T9" fmla="*/ 199 h 199"/>
              </a:gdLst>
              <a:ahLst/>
              <a:cxnLst>
                <a:cxn ang="0">
                  <a:pos x="T0" y="T1"/>
                </a:cxn>
                <a:cxn ang="0">
                  <a:pos x="T2" y="T3"/>
                </a:cxn>
                <a:cxn ang="0">
                  <a:pos x="T4" y="T5"/>
                </a:cxn>
                <a:cxn ang="0">
                  <a:pos x="T6" y="T7"/>
                </a:cxn>
                <a:cxn ang="0">
                  <a:pos x="T8" y="T9"/>
                </a:cxn>
              </a:cxnLst>
              <a:rect l="0" t="0" r="r" b="b"/>
              <a:pathLst>
                <a:path w="154" h="199">
                  <a:moveTo>
                    <a:pt x="77" y="199"/>
                  </a:moveTo>
                  <a:cubicBezTo>
                    <a:pt x="125" y="199"/>
                    <a:pt x="154" y="114"/>
                    <a:pt x="154" y="74"/>
                  </a:cubicBezTo>
                  <a:cubicBezTo>
                    <a:pt x="154" y="33"/>
                    <a:pt x="120" y="0"/>
                    <a:pt x="77" y="0"/>
                  </a:cubicBezTo>
                  <a:cubicBezTo>
                    <a:pt x="35" y="0"/>
                    <a:pt x="0" y="33"/>
                    <a:pt x="0" y="74"/>
                  </a:cubicBezTo>
                  <a:cubicBezTo>
                    <a:pt x="0" y="114"/>
                    <a:pt x="29" y="199"/>
                    <a:pt x="77" y="199"/>
                  </a:cubicBezTo>
                  <a:close/>
                </a:path>
              </a:pathLst>
            </a:custGeom>
            <a:solidFill>
              <a:schemeClr val="accent4">
                <a:lumMod val="40000"/>
                <a:lumOff val="60000"/>
              </a:schemeClr>
            </a:solidFill>
            <a:ln w="9525">
              <a:solidFill>
                <a:srgbClr val="000000"/>
              </a:solid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54" name="Freeform 10"/>
            <p:cNvSpPr>
              <a:spLocks/>
            </p:cNvSpPr>
            <p:nvPr/>
          </p:nvSpPr>
          <p:spPr bwMode="auto">
            <a:xfrm>
              <a:off x="4572" y="2276"/>
              <a:ext cx="85" cy="97"/>
            </a:xfrm>
            <a:custGeom>
              <a:avLst/>
              <a:gdLst>
                <a:gd name="T0" fmla="*/ 28 w 36"/>
                <a:gd name="T1" fmla="*/ 0 h 41"/>
                <a:gd name="T2" fmla="*/ 28 w 36"/>
                <a:gd name="T3" fmla="*/ 29 h 41"/>
                <a:gd name="T4" fmla="*/ 0 w 36"/>
                <a:gd name="T5" fmla="*/ 35 h 41"/>
                <a:gd name="T6" fmla="*/ 28 w 36"/>
                <a:gd name="T7" fmla="*/ 0 h 41"/>
              </a:gdLst>
              <a:ahLst/>
              <a:cxnLst>
                <a:cxn ang="0">
                  <a:pos x="T0" y="T1"/>
                </a:cxn>
                <a:cxn ang="0">
                  <a:pos x="T2" y="T3"/>
                </a:cxn>
                <a:cxn ang="0">
                  <a:pos x="T4" y="T5"/>
                </a:cxn>
                <a:cxn ang="0">
                  <a:pos x="T6" y="T7"/>
                </a:cxn>
              </a:cxnLst>
              <a:rect l="0" t="0" r="r" b="b"/>
              <a:pathLst>
                <a:path w="36" h="41">
                  <a:moveTo>
                    <a:pt x="28" y="0"/>
                  </a:moveTo>
                  <a:cubicBezTo>
                    <a:pt x="36" y="6"/>
                    <a:pt x="36" y="19"/>
                    <a:pt x="28" y="29"/>
                  </a:cubicBezTo>
                  <a:cubicBezTo>
                    <a:pt x="21" y="39"/>
                    <a:pt x="8" y="41"/>
                    <a:pt x="0" y="35"/>
                  </a:cubicBezTo>
                  <a:lnTo>
                    <a:pt x="28" y="0"/>
                  </a:lnTo>
                  <a:close/>
                </a:path>
              </a:pathLst>
            </a:custGeom>
            <a:solidFill>
              <a:srgbClr val="00BBEE"/>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55" name="Rectangle 11"/>
            <p:cNvSpPr>
              <a:spLocks noChangeArrowheads="1"/>
            </p:cNvSpPr>
            <p:nvPr/>
          </p:nvSpPr>
          <p:spPr bwMode="auto">
            <a:xfrm>
              <a:off x="3428" y="2312"/>
              <a:ext cx="645" cy="101"/>
            </a:xfrm>
            <a:prstGeom prst="rect">
              <a:avLst/>
            </a:prstGeom>
            <a:solidFill>
              <a:srgbClr val="FF3366"/>
            </a:solidFill>
            <a:ln w="9525">
              <a:noFill/>
              <a:miter lim="800000"/>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56" name="Freeform 12"/>
            <p:cNvSpPr>
              <a:spLocks/>
            </p:cNvSpPr>
            <p:nvPr/>
          </p:nvSpPr>
          <p:spPr bwMode="auto">
            <a:xfrm>
              <a:off x="2973" y="2132"/>
              <a:ext cx="229" cy="161"/>
            </a:xfrm>
            <a:custGeom>
              <a:avLst/>
              <a:gdLst>
                <a:gd name="T0" fmla="*/ 96 w 97"/>
                <a:gd name="T1" fmla="*/ 33 h 68"/>
                <a:gd name="T2" fmla="*/ 87 w 97"/>
                <a:gd name="T3" fmla="*/ 62 h 68"/>
                <a:gd name="T4" fmla="*/ 78 w 97"/>
                <a:gd name="T5" fmla="*/ 66 h 68"/>
                <a:gd name="T6" fmla="*/ 5 w 97"/>
                <a:gd name="T7" fmla="*/ 43 h 68"/>
                <a:gd name="T8" fmla="*/ 1 w 97"/>
                <a:gd name="T9" fmla="*/ 35 h 68"/>
                <a:gd name="T10" fmla="*/ 10 w 97"/>
                <a:gd name="T11" fmla="*/ 6 h 68"/>
                <a:gd name="T12" fmla="*/ 18 w 97"/>
                <a:gd name="T13" fmla="*/ 1 h 68"/>
                <a:gd name="T14" fmla="*/ 92 w 97"/>
                <a:gd name="T15" fmla="*/ 25 h 68"/>
                <a:gd name="T16" fmla="*/ 96 w 97"/>
                <a:gd name="T17" fmla="*/ 3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68">
                  <a:moveTo>
                    <a:pt x="96" y="33"/>
                  </a:moveTo>
                  <a:cubicBezTo>
                    <a:pt x="87" y="62"/>
                    <a:pt x="87" y="62"/>
                    <a:pt x="87" y="62"/>
                  </a:cubicBezTo>
                  <a:cubicBezTo>
                    <a:pt x="86" y="66"/>
                    <a:pt x="82" y="68"/>
                    <a:pt x="78" y="66"/>
                  </a:cubicBezTo>
                  <a:cubicBezTo>
                    <a:pt x="5" y="43"/>
                    <a:pt x="5" y="43"/>
                    <a:pt x="5" y="43"/>
                  </a:cubicBezTo>
                  <a:cubicBezTo>
                    <a:pt x="2" y="42"/>
                    <a:pt x="0" y="38"/>
                    <a:pt x="1" y="35"/>
                  </a:cubicBezTo>
                  <a:cubicBezTo>
                    <a:pt x="10" y="6"/>
                    <a:pt x="10" y="6"/>
                    <a:pt x="10" y="6"/>
                  </a:cubicBezTo>
                  <a:cubicBezTo>
                    <a:pt x="11" y="2"/>
                    <a:pt x="15" y="0"/>
                    <a:pt x="18" y="1"/>
                  </a:cubicBezTo>
                  <a:cubicBezTo>
                    <a:pt x="92" y="25"/>
                    <a:pt x="92" y="25"/>
                    <a:pt x="92" y="25"/>
                  </a:cubicBezTo>
                  <a:cubicBezTo>
                    <a:pt x="95" y="26"/>
                    <a:pt x="97" y="29"/>
                    <a:pt x="96" y="33"/>
                  </a:cubicBezTo>
                  <a:close/>
                </a:path>
              </a:pathLst>
            </a:custGeom>
            <a:solidFill>
              <a:srgbClr val="FFB500"/>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57" name="Freeform 13"/>
            <p:cNvSpPr>
              <a:spLocks/>
            </p:cNvSpPr>
            <p:nvPr/>
          </p:nvSpPr>
          <p:spPr bwMode="auto">
            <a:xfrm>
              <a:off x="3015" y="2142"/>
              <a:ext cx="144" cy="142"/>
            </a:xfrm>
            <a:custGeom>
              <a:avLst/>
              <a:gdLst>
                <a:gd name="T0" fmla="*/ 58 w 61"/>
                <a:gd name="T1" fmla="*/ 26 h 60"/>
                <a:gd name="T2" fmla="*/ 51 w 61"/>
                <a:gd name="T3" fmla="*/ 49 h 60"/>
                <a:gd name="T4" fmla="*/ 34 w 61"/>
                <a:gd name="T5" fmla="*/ 58 h 60"/>
                <a:gd name="T6" fmla="*/ 11 w 61"/>
                <a:gd name="T7" fmla="*/ 51 h 60"/>
                <a:gd name="T8" fmla="*/ 2 w 61"/>
                <a:gd name="T9" fmla="*/ 33 h 60"/>
                <a:gd name="T10" fmla="*/ 9 w 61"/>
                <a:gd name="T11" fmla="*/ 11 h 60"/>
                <a:gd name="T12" fmla="*/ 27 w 61"/>
                <a:gd name="T13" fmla="*/ 2 h 60"/>
                <a:gd name="T14" fmla="*/ 49 w 61"/>
                <a:gd name="T15" fmla="*/ 9 h 60"/>
                <a:gd name="T16" fmla="*/ 58 w 61"/>
                <a:gd name="T17"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58" y="26"/>
                  </a:moveTo>
                  <a:cubicBezTo>
                    <a:pt x="51" y="49"/>
                    <a:pt x="51" y="49"/>
                    <a:pt x="51" y="49"/>
                  </a:cubicBezTo>
                  <a:cubicBezTo>
                    <a:pt x="49" y="56"/>
                    <a:pt x="41" y="60"/>
                    <a:pt x="34" y="58"/>
                  </a:cubicBezTo>
                  <a:cubicBezTo>
                    <a:pt x="11" y="51"/>
                    <a:pt x="11" y="51"/>
                    <a:pt x="11" y="51"/>
                  </a:cubicBezTo>
                  <a:cubicBezTo>
                    <a:pt x="4" y="49"/>
                    <a:pt x="0" y="41"/>
                    <a:pt x="2" y="33"/>
                  </a:cubicBezTo>
                  <a:cubicBezTo>
                    <a:pt x="9" y="11"/>
                    <a:pt x="9" y="11"/>
                    <a:pt x="9" y="11"/>
                  </a:cubicBezTo>
                  <a:cubicBezTo>
                    <a:pt x="12" y="4"/>
                    <a:pt x="20" y="0"/>
                    <a:pt x="27" y="2"/>
                  </a:cubicBezTo>
                  <a:cubicBezTo>
                    <a:pt x="49" y="9"/>
                    <a:pt x="49" y="9"/>
                    <a:pt x="49" y="9"/>
                  </a:cubicBezTo>
                  <a:cubicBezTo>
                    <a:pt x="57" y="11"/>
                    <a:pt x="61" y="19"/>
                    <a:pt x="58" y="26"/>
                  </a:cubicBezTo>
                  <a:close/>
                </a:path>
              </a:pathLst>
            </a:custGeom>
            <a:solidFill>
              <a:srgbClr val="FFFFFF"/>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58" name="Freeform 14"/>
            <p:cNvSpPr>
              <a:spLocks noEditPoints="1"/>
            </p:cNvSpPr>
            <p:nvPr/>
          </p:nvSpPr>
          <p:spPr bwMode="auto">
            <a:xfrm>
              <a:off x="3008" y="2135"/>
              <a:ext cx="156" cy="156"/>
            </a:xfrm>
            <a:custGeom>
              <a:avLst/>
              <a:gdLst>
                <a:gd name="T0" fmla="*/ 16 w 66"/>
                <a:gd name="T1" fmla="*/ 9 h 66"/>
                <a:gd name="T2" fmla="*/ 23 w 66"/>
                <a:gd name="T3" fmla="*/ 5 h 66"/>
                <a:gd name="T4" fmla="*/ 57 w 66"/>
                <a:gd name="T5" fmla="*/ 16 h 66"/>
                <a:gd name="T6" fmla="*/ 61 w 66"/>
                <a:gd name="T7" fmla="*/ 23 h 66"/>
                <a:gd name="T8" fmla="*/ 50 w 66"/>
                <a:gd name="T9" fmla="*/ 57 h 66"/>
                <a:gd name="T10" fmla="*/ 43 w 66"/>
                <a:gd name="T11" fmla="*/ 60 h 66"/>
                <a:gd name="T12" fmla="*/ 9 w 66"/>
                <a:gd name="T13" fmla="*/ 50 h 66"/>
                <a:gd name="T14" fmla="*/ 6 w 66"/>
                <a:gd name="T15" fmla="*/ 43 h 66"/>
                <a:gd name="T16" fmla="*/ 16 w 66"/>
                <a:gd name="T17" fmla="*/ 9 h 66"/>
                <a:gd name="T18" fmla="*/ 13 w 66"/>
                <a:gd name="T19" fmla="*/ 8 h 66"/>
                <a:gd name="T20" fmla="*/ 2 w 66"/>
                <a:gd name="T21" fmla="*/ 42 h 66"/>
                <a:gd name="T22" fmla="*/ 8 w 66"/>
                <a:gd name="T23" fmla="*/ 54 h 66"/>
                <a:gd name="T24" fmla="*/ 42 w 66"/>
                <a:gd name="T25" fmla="*/ 64 h 66"/>
                <a:gd name="T26" fmla="*/ 54 w 66"/>
                <a:gd name="T27" fmla="*/ 58 h 66"/>
                <a:gd name="T28" fmla="*/ 65 w 66"/>
                <a:gd name="T29" fmla="*/ 24 h 66"/>
                <a:gd name="T30" fmla="*/ 58 w 66"/>
                <a:gd name="T31" fmla="*/ 12 h 66"/>
                <a:gd name="T32" fmla="*/ 25 w 66"/>
                <a:gd name="T33" fmla="*/ 2 h 66"/>
                <a:gd name="T34" fmla="*/ 13 w 66"/>
                <a:gd name="T35"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66">
                  <a:moveTo>
                    <a:pt x="16" y="9"/>
                  </a:moveTo>
                  <a:cubicBezTo>
                    <a:pt x="17" y="6"/>
                    <a:pt x="20" y="4"/>
                    <a:pt x="23" y="5"/>
                  </a:cubicBezTo>
                  <a:cubicBezTo>
                    <a:pt x="57" y="16"/>
                    <a:pt x="57" y="16"/>
                    <a:pt x="57" y="16"/>
                  </a:cubicBezTo>
                  <a:cubicBezTo>
                    <a:pt x="60" y="17"/>
                    <a:pt x="62" y="20"/>
                    <a:pt x="61" y="23"/>
                  </a:cubicBezTo>
                  <a:cubicBezTo>
                    <a:pt x="50" y="57"/>
                    <a:pt x="50" y="57"/>
                    <a:pt x="50" y="57"/>
                  </a:cubicBezTo>
                  <a:cubicBezTo>
                    <a:pt x="49" y="60"/>
                    <a:pt x="46" y="61"/>
                    <a:pt x="43" y="60"/>
                  </a:cubicBezTo>
                  <a:cubicBezTo>
                    <a:pt x="9" y="50"/>
                    <a:pt x="9" y="50"/>
                    <a:pt x="9" y="50"/>
                  </a:cubicBezTo>
                  <a:cubicBezTo>
                    <a:pt x="6" y="49"/>
                    <a:pt x="5" y="46"/>
                    <a:pt x="6" y="43"/>
                  </a:cubicBezTo>
                  <a:cubicBezTo>
                    <a:pt x="16" y="9"/>
                    <a:pt x="16" y="9"/>
                    <a:pt x="16" y="9"/>
                  </a:cubicBezTo>
                  <a:moveTo>
                    <a:pt x="13" y="8"/>
                  </a:moveTo>
                  <a:cubicBezTo>
                    <a:pt x="2" y="42"/>
                    <a:pt x="2" y="42"/>
                    <a:pt x="2" y="42"/>
                  </a:cubicBezTo>
                  <a:cubicBezTo>
                    <a:pt x="0" y="47"/>
                    <a:pt x="3" y="52"/>
                    <a:pt x="8" y="54"/>
                  </a:cubicBezTo>
                  <a:cubicBezTo>
                    <a:pt x="42" y="64"/>
                    <a:pt x="42" y="64"/>
                    <a:pt x="42" y="64"/>
                  </a:cubicBezTo>
                  <a:cubicBezTo>
                    <a:pt x="47" y="66"/>
                    <a:pt x="52" y="63"/>
                    <a:pt x="54" y="58"/>
                  </a:cubicBezTo>
                  <a:cubicBezTo>
                    <a:pt x="65" y="24"/>
                    <a:pt x="65" y="24"/>
                    <a:pt x="65" y="24"/>
                  </a:cubicBezTo>
                  <a:cubicBezTo>
                    <a:pt x="66" y="19"/>
                    <a:pt x="64" y="14"/>
                    <a:pt x="58" y="12"/>
                  </a:cubicBezTo>
                  <a:cubicBezTo>
                    <a:pt x="25" y="2"/>
                    <a:pt x="25" y="2"/>
                    <a:pt x="25" y="2"/>
                  </a:cubicBezTo>
                  <a:cubicBezTo>
                    <a:pt x="20" y="0"/>
                    <a:pt x="14" y="3"/>
                    <a:pt x="13" y="8"/>
                  </a:cubicBezTo>
                  <a:close/>
                </a:path>
              </a:pathLst>
            </a:custGeom>
            <a:solidFill>
              <a:srgbClr val="FFB500"/>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59" name="Freeform 15"/>
            <p:cNvSpPr>
              <a:spLocks/>
            </p:cNvSpPr>
            <p:nvPr/>
          </p:nvSpPr>
          <p:spPr bwMode="auto">
            <a:xfrm>
              <a:off x="3060" y="2173"/>
              <a:ext cx="28" cy="73"/>
            </a:xfrm>
            <a:custGeom>
              <a:avLst/>
              <a:gdLst>
                <a:gd name="T0" fmla="*/ 3 w 12"/>
                <a:gd name="T1" fmla="*/ 30 h 31"/>
                <a:gd name="T2" fmla="*/ 12 w 12"/>
                <a:gd name="T3" fmla="*/ 2 h 31"/>
                <a:gd name="T4" fmla="*/ 11 w 12"/>
                <a:gd name="T5" fmla="*/ 0 h 31"/>
                <a:gd name="T6" fmla="*/ 9 w 12"/>
                <a:gd name="T7" fmla="*/ 1 h 31"/>
                <a:gd name="T8" fmla="*/ 0 w 12"/>
                <a:gd name="T9" fmla="*/ 29 h 31"/>
                <a:gd name="T10" fmla="*/ 1 w 12"/>
                <a:gd name="T11" fmla="*/ 31 h 31"/>
                <a:gd name="T12" fmla="*/ 3 w 12"/>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12" h="31">
                  <a:moveTo>
                    <a:pt x="3" y="30"/>
                  </a:moveTo>
                  <a:cubicBezTo>
                    <a:pt x="12" y="2"/>
                    <a:pt x="12" y="2"/>
                    <a:pt x="12" y="2"/>
                  </a:cubicBezTo>
                  <a:cubicBezTo>
                    <a:pt x="12" y="1"/>
                    <a:pt x="12" y="0"/>
                    <a:pt x="11" y="0"/>
                  </a:cubicBezTo>
                  <a:cubicBezTo>
                    <a:pt x="10" y="0"/>
                    <a:pt x="9" y="0"/>
                    <a:pt x="9" y="1"/>
                  </a:cubicBezTo>
                  <a:cubicBezTo>
                    <a:pt x="0" y="29"/>
                    <a:pt x="0" y="29"/>
                    <a:pt x="0" y="29"/>
                  </a:cubicBezTo>
                  <a:cubicBezTo>
                    <a:pt x="0" y="29"/>
                    <a:pt x="0" y="30"/>
                    <a:pt x="1" y="31"/>
                  </a:cubicBezTo>
                  <a:cubicBezTo>
                    <a:pt x="2" y="31"/>
                    <a:pt x="3" y="30"/>
                    <a:pt x="3" y="30"/>
                  </a:cubicBezTo>
                  <a:close/>
                </a:path>
              </a:pathLst>
            </a:custGeom>
            <a:solidFill>
              <a:srgbClr val="FFB500"/>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60" name="Freeform 16"/>
            <p:cNvSpPr>
              <a:spLocks/>
            </p:cNvSpPr>
            <p:nvPr/>
          </p:nvSpPr>
          <p:spPr bwMode="auto">
            <a:xfrm>
              <a:off x="3074" y="2177"/>
              <a:ext cx="31" cy="74"/>
            </a:xfrm>
            <a:custGeom>
              <a:avLst/>
              <a:gdLst>
                <a:gd name="T0" fmla="*/ 4 w 13"/>
                <a:gd name="T1" fmla="*/ 30 h 31"/>
                <a:gd name="T2" fmla="*/ 12 w 13"/>
                <a:gd name="T3" fmla="*/ 2 h 31"/>
                <a:gd name="T4" fmla="*/ 11 w 13"/>
                <a:gd name="T5" fmla="*/ 0 h 31"/>
                <a:gd name="T6" fmla="*/ 9 w 13"/>
                <a:gd name="T7" fmla="*/ 1 h 31"/>
                <a:gd name="T8" fmla="*/ 1 w 13"/>
                <a:gd name="T9" fmla="*/ 29 h 31"/>
                <a:gd name="T10" fmla="*/ 2 w 13"/>
                <a:gd name="T11" fmla="*/ 31 h 31"/>
                <a:gd name="T12" fmla="*/ 4 w 13"/>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13" h="31">
                  <a:moveTo>
                    <a:pt x="4" y="30"/>
                  </a:moveTo>
                  <a:cubicBezTo>
                    <a:pt x="12" y="2"/>
                    <a:pt x="12" y="2"/>
                    <a:pt x="12" y="2"/>
                  </a:cubicBezTo>
                  <a:cubicBezTo>
                    <a:pt x="13" y="1"/>
                    <a:pt x="12" y="0"/>
                    <a:pt x="11" y="0"/>
                  </a:cubicBezTo>
                  <a:cubicBezTo>
                    <a:pt x="11" y="0"/>
                    <a:pt x="10" y="0"/>
                    <a:pt x="9" y="1"/>
                  </a:cubicBezTo>
                  <a:cubicBezTo>
                    <a:pt x="1" y="29"/>
                    <a:pt x="1" y="29"/>
                    <a:pt x="1" y="29"/>
                  </a:cubicBezTo>
                  <a:cubicBezTo>
                    <a:pt x="0" y="29"/>
                    <a:pt x="1" y="30"/>
                    <a:pt x="2" y="31"/>
                  </a:cubicBezTo>
                  <a:cubicBezTo>
                    <a:pt x="2" y="31"/>
                    <a:pt x="3" y="30"/>
                    <a:pt x="4" y="30"/>
                  </a:cubicBezTo>
                  <a:close/>
                </a:path>
              </a:pathLst>
            </a:custGeom>
            <a:solidFill>
              <a:srgbClr val="FFB500"/>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61" name="Freeform 17"/>
            <p:cNvSpPr>
              <a:spLocks/>
            </p:cNvSpPr>
            <p:nvPr/>
          </p:nvSpPr>
          <p:spPr bwMode="auto">
            <a:xfrm>
              <a:off x="3091" y="2182"/>
              <a:ext cx="28" cy="73"/>
            </a:xfrm>
            <a:custGeom>
              <a:avLst/>
              <a:gdLst>
                <a:gd name="T0" fmla="*/ 3 w 12"/>
                <a:gd name="T1" fmla="*/ 30 h 31"/>
                <a:gd name="T2" fmla="*/ 12 w 12"/>
                <a:gd name="T3" fmla="*/ 2 h 31"/>
                <a:gd name="T4" fmla="*/ 10 w 12"/>
                <a:gd name="T5" fmla="*/ 0 h 31"/>
                <a:gd name="T6" fmla="*/ 9 w 12"/>
                <a:gd name="T7" fmla="*/ 1 h 31"/>
                <a:gd name="T8" fmla="*/ 0 w 12"/>
                <a:gd name="T9" fmla="*/ 29 h 31"/>
                <a:gd name="T10" fmla="*/ 1 w 12"/>
                <a:gd name="T11" fmla="*/ 31 h 31"/>
                <a:gd name="T12" fmla="*/ 3 w 12"/>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12" h="31">
                  <a:moveTo>
                    <a:pt x="3" y="30"/>
                  </a:moveTo>
                  <a:cubicBezTo>
                    <a:pt x="12" y="2"/>
                    <a:pt x="12" y="2"/>
                    <a:pt x="12" y="2"/>
                  </a:cubicBezTo>
                  <a:cubicBezTo>
                    <a:pt x="12" y="1"/>
                    <a:pt x="12" y="0"/>
                    <a:pt x="10" y="0"/>
                  </a:cubicBezTo>
                  <a:cubicBezTo>
                    <a:pt x="10" y="0"/>
                    <a:pt x="9" y="0"/>
                    <a:pt x="9" y="1"/>
                  </a:cubicBezTo>
                  <a:cubicBezTo>
                    <a:pt x="0" y="29"/>
                    <a:pt x="0" y="29"/>
                    <a:pt x="0" y="29"/>
                  </a:cubicBezTo>
                  <a:cubicBezTo>
                    <a:pt x="0" y="29"/>
                    <a:pt x="0" y="30"/>
                    <a:pt x="1" y="31"/>
                  </a:cubicBezTo>
                  <a:cubicBezTo>
                    <a:pt x="2" y="31"/>
                    <a:pt x="3" y="30"/>
                    <a:pt x="3" y="30"/>
                  </a:cubicBezTo>
                  <a:close/>
                </a:path>
              </a:pathLst>
            </a:custGeom>
            <a:solidFill>
              <a:srgbClr val="FFB500"/>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62" name="Freeform 18"/>
            <p:cNvSpPr>
              <a:spLocks/>
            </p:cNvSpPr>
            <p:nvPr/>
          </p:nvSpPr>
          <p:spPr bwMode="auto">
            <a:xfrm>
              <a:off x="3105" y="2187"/>
              <a:ext cx="28" cy="73"/>
            </a:xfrm>
            <a:custGeom>
              <a:avLst/>
              <a:gdLst>
                <a:gd name="T0" fmla="*/ 3 w 12"/>
                <a:gd name="T1" fmla="*/ 30 h 31"/>
                <a:gd name="T2" fmla="*/ 12 w 12"/>
                <a:gd name="T3" fmla="*/ 2 h 31"/>
                <a:gd name="T4" fmla="*/ 11 w 12"/>
                <a:gd name="T5" fmla="*/ 0 h 31"/>
                <a:gd name="T6" fmla="*/ 9 w 12"/>
                <a:gd name="T7" fmla="*/ 1 h 31"/>
                <a:gd name="T8" fmla="*/ 0 w 12"/>
                <a:gd name="T9" fmla="*/ 29 h 31"/>
                <a:gd name="T10" fmla="*/ 1 w 12"/>
                <a:gd name="T11" fmla="*/ 31 h 31"/>
                <a:gd name="T12" fmla="*/ 3 w 12"/>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12" h="31">
                  <a:moveTo>
                    <a:pt x="3" y="30"/>
                  </a:moveTo>
                  <a:cubicBezTo>
                    <a:pt x="12" y="2"/>
                    <a:pt x="12" y="2"/>
                    <a:pt x="12" y="2"/>
                  </a:cubicBezTo>
                  <a:cubicBezTo>
                    <a:pt x="12" y="1"/>
                    <a:pt x="12" y="0"/>
                    <a:pt x="11" y="0"/>
                  </a:cubicBezTo>
                  <a:cubicBezTo>
                    <a:pt x="10" y="0"/>
                    <a:pt x="9" y="0"/>
                    <a:pt x="9" y="1"/>
                  </a:cubicBezTo>
                  <a:cubicBezTo>
                    <a:pt x="0" y="29"/>
                    <a:pt x="0" y="29"/>
                    <a:pt x="0" y="29"/>
                  </a:cubicBezTo>
                  <a:cubicBezTo>
                    <a:pt x="0" y="29"/>
                    <a:pt x="1" y="30"/>
                    <a:pt x="1" y="31"/>
                  </a:cubicBezTo>
                  <a:cubicBezTo>
                    <a:pt x="2" y="31"/>
                    <a:pt x="3" y="30"/>
                    <a:pt x="3" y="30"/>
                  </a:cubicBezTo>
                  <a:close/>
                </a:path>
              </a:pathLst>
            </a:custGeom>
            <a:solidFill>
              <a:srgbClr val="FFB500"/>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63" name="Freeform 19"/>
            <p:cNvSpPr>
              <a:spLocks noEditPoints="1"/>
            </p:cNvSpPr>
            <p:nvPr/>
          </p:nvSpPr>
          <p:spPr bwMode="auto">
            <a:xfrm>
              <a:off x="3039" y="2210"/>
              <a:ext cx="21" cy="31"/>
            </a:xfrm>
            <a:custGeom>
              <a:avLst/>
              <a:gdLst>
                <a:gd name="T0" fmla="*/ 7 w 9"/>
                <a:gd name="T1" fmla="*/ 11 h 13"/>
                <a:gd name="T2" fmla="*/ 7 w 9"/>
                <a:gd name="T3" fmla="*/ 11 h 13"/>
                <a:gd name="T4" fmla="*/ 6 w 9"/>
                <a:gd name="T5" fmla="*/ 13 h 13"/>
                <a:gd name="T6" fmla="*/ 6 w 9"/>
                <a:gd name="T7" fmla="*/ 13 h 13"/>
                <a:gd name="T8" fmla="*/ 2 w 9"/>
                <a:gd name="T9" fmla="*/ 12 h 13"/>
                <a:gd name="T10" fmla="*/ 2 w 9"/>
                <a:gd name="T11" fmla="*/ 11 h 13"/>
                <a:gd name="T12" fmla="*/ 3 w 9"/>
                <a:gd name="T13" fmla="*/ 10 h 13"/>
                <a:gd name="T14" fmla="*/ 3 w 9"/>
                <a:gd name="T15" fmla="*/ 9 h 13"/>
                <a:gd name="T16" fmla="*/ 7 w 9"/>
                <a:gd name="T17" fmla="*/ 11 h 13"/>
                <a:gd name="T18" fmla="*/ 8 w 9"/>
                <a:gd name="T19" fmla="*/ 7 h 13"/>
                <a:gd name="T20" fmla="*/ 8 w 9"/>
                <a:gd name="T21" fmla="*/ 7 h 13"/>
                <a:gd name="T22" fmla="*/ 3 w 9"/>
                <a:gd name="T23" fmla="*/ 5 h 13"/>
                <a:gd name="T24" fmla="*/ 2 w 9"/>
                <a:gd name="T25" fmla="*/ 5 h 13"/>
                <a:gd name="T26" fmla="*/ 2 w 9"/>
                <a:gd name="T27" fmla="*/ 7 h 13"/>
                <a:gd name="T28" fmla="*/ 2 w 9"/>
                <a:gd name="T29" fmla="*/ 8 h 13"/>
                <a:gd name="T30" fmla="*/ 7 w 9"/>
                <a:gd name="T31" fmla="*/ 9 h 13"/>
                <a:gd name="T32" fmla="*/ 7 w 9"/>
                <a:gd name="T33" fmla="*/ 9 h 13"/>
                <a:gd name="T34" fmla="*/ 8 w 9"/>
                <a:gd name="T35" fmla="*/ 7 h 13"/>
                <a:gd name="T36" fmla="*/ 8 w 9"/>
                <a:gd name="T37" fmla="*/ 7 h 13"/>
                <a:gd name="T38" fmla="*/ 1 w 9"/>
                <a:gd name="T39" fmla="*/ 1 h 13"/>
                <a:gd name="T40" fmla="*/ 0 w 9"/>
                <a:gd name="T41" fmla="*/ 2 h 13"/>
                <a:gd name="T42" fmla="*/ 0 w 9"/>
                <a:gd name="T43" fmla="*/ 3 h 13"/>
                <a:gd name="T44" fmla="*/ 8 w 9"/>
                <a:gd name="T45" fmla="*/ 5 h 13"/>
                <a:gd name="T46" fmla="*/ 9 w 9"/>
                <a:gd name="T47" fmla="*/ 5 h 13"/>
                <a:gd name="T48" fmla="*/ 9 w 9"/>
                <a:gd name="T49" fmla="*/ 3 h 13"/>
                <a:gd name="T50" fmla="*/ 9 w 9"/>
                <a:gd name="T51" fmla="*/ 3 h 13"/>
                <a:gd name="T52" fmla="*/ 1 w 9"/>
                <a:gd name="T53" fmla="*/ 0 h 13"/>
                <a:gd name="T54" fmla="*/ 1 w 9"/>
                <a:gd name="T5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13">
                  <a:moveTo>
                    <a:pt x="7" y="11"/>
                  </a:moveTo>
                  <a:cubicBezTo>
                    <a:pt x="7" y="11"/>
                    <a:pt x="7" y="11"/>
                    <a:pt x="7" y="11"/>
                  </a:cubicBezTo>
                  <a:cubicBezTo>
                    <a:pt x="7" y="11"/>
                    <a:pt x="7" y="11"/>
                    <a:pt x="6" y="13"/>
                  </a:cubicBezTo>
                  <a:cubicBezTo>
                    <a:pt x="6" y="13"/>
                    <a:pt x="6" y="13"/>
                    <a:pt x="6" y="13"/>
                  </a:cubicBezTo>
                  <a:cubicBezTo>
                    <a:pt x="6" y="13"/>
                    <a:pt x="6" y="13"/>
                    <a:pt x="2" y="12"/>
                  </a:cubicBezTo>
                  <a:cubicBezTo>
                    <a:pt x="2" y="12"/>
                    <a:pt x="2" y="12"/>
                    <a:pt x="2" y="11"/>
                  </a:cubicBezTo>
                  <a:cubicBezTo>
                    <a:pt x="2" y="11"/>
                    <a:pt x="2" y="11"/>
                    <a:pt x="3" y="10"/>
                  </a:cubicBezTo>
                  <a:cubicBezTo>
                    <a:pt x="3" y="9"/>
                    <a:pt x="3" y="9"/>
                    <a:pt x="3" y="9"/>
                  </a:cubicBezTo>
                  <a:cubicBezTo>
                    <a:pt x="3" y="9"/>
                    <a:pt x="3" y="9"/>
                    <a:pt x="7" y="11"/>
                  </a:cubicBezTo>
                  <a:close/>
                  <a:moveTo>
                    <a:pt x="8" y="7"/>
                  </a:moveTo>
                  <a:cubicBezTo>
                    <a:pt x="8" y="7"/>
                    <a:pt x="8" y="7"/>
                    <a:pt x="8" y="7"/>
                  </a:cubicBezTo>
                  <a:cubicBezTo>
                    <a:pt x="3" y="5"/>
                    <a:pt x="3" y="5"/>
                    <a:pt x="3" y="5"/>
                  </a:cubicBezTo>
                  <a:cubicBezTo>
                    <a:pt x="3" y="5"/>
                    <a:pt x="2" y="5"/>
                    <a:pt x="2" y="5"/>
                  </a:cubicBezTo>
                  <a:cubicBezTo>
                    <a:pt x="2" y="7"/>
                    <a:pt x="2" y="7"/>
                    <a:pt x="2" y="7"/>
                  </a:cubicBezTo>
                  <a:cubicBezTo>
                    <a:pt x="2" y="7"/>
                    <a:pt x="2" y="8"/>
                    <a:pt x="2" y="8"/>
                  </a:cubicBezTo>
                  <a:cubicBezTo>
                    <a:pt x="7" y="9"/>
                    <a:pt x="7" y="9"/>
                    <a:pt x="7" y="9"/>
                  </a:cubicBezTo>
                  <a:cubicBezTo>
                    <a:pt x="7" y="9"/>
                    <a:pt x="7" y="9"/>
                    <a:pt x="7" y="9"/>
                  </a:cubicBezTo>
                  <a:cubicBezTo>
                    <a:pt x="8" y="7"/>
                    <a:pt x="8" y="7"/>
                    <a:pt x="8" y="7"/>
                  </a:cubicBezTo>
                  <a:cubicBezTo>
                    <a:pt x="8" y="7"/>
                    <a:pt x="8" y="7"/>
                    <a:pt x="8" y="7"/>
                  </a:cubicBezTo>
                  <a:close/>
                  <a:moveTo>
                    <a:pt x="1" y="1"/>
                  </a:moveTo>
                  <a:cubicBezTo>
                    <a:pt x="0" y="2"/>
                    <a:pt x="0" y="2"/>
                    <a:pt x="0" y="2"/>
                  </a:cubicBezTo>
                  <a:cubicBezTo>
                    <a:pt x="0" y="2"/>
                    <a:pt x="0" y="3"/>
                    <a:pt x="0" y="3"/>
                  </a:cubicBezTo>
                  <a:cubicBezTo>
                    <a:pt x="8" y="5"/>
                    <a:pt x="8" y="5"/>
                    <a:pt x="8" y="5"/>
                  </a:cubicBezTo>
                  <a:cubicBezTo>
                    <a:pt x="8" y="5"/>
                    <a:pt x="9" y="5"/>
                    <a:pt x="9" y="5"/>
                  </a:cubicBezTo>
                  <a:cubicBezTo>
                    <a:pt x="9" y="3"/>
                    <a:pt x="9" y="3"/>
                    <a:pt x="9" y="3"/>
                  </a:cubicBezTo>
                  <a:cubicBezTo>
                    <a:pt x="9" y="3"/>
                    <a:pt x="9" y="3"/>
                    <a:pt x="9" y="3"/>
                  </a:cubicBezTo>
                  <a:cubicBezTo>
                    <a:pt x="1" y="0"/>
                    <a:pt x="1" y="0"/>
                    <a:pt x="1" y="0"/>
                  </a:cubicBezTo>
                  <a:cubicBezTo>
                    <a:pt x="1" y="0"/>
                    <a:pt x="1" y="0"/>
                    <a:pt x="1" y="1"/>
                  </a:cubicBezTo>
                  <a:close/>
                </a:path>
              </a:pathLst>
            </a:custGeom>
            <a:solidFill>
              <a:srgbClr val="FFB500"/>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64" name="Freeform 20"/>
            <p:cNvSpPr>
              <a:spLocks/>
            </p:cNvSpPr>
            <p:nvPr/>
          </p:nvSpPr>
          <p:spPr bwMode="auto">
            <a:xfrm>
              <a:off x="3062" y="2135"/>
              <a:ext cx="17" cy="14"/>
            </a:xfrm>
            <a:custGeom>
              <a:avLst/>
              <a:gdLst>
                <a:gd name="T0" fmla="*/ 7 w 7"/>
                <a:gd name="T1" fmla="*/ 4 h 6"/>
                <a:gd name="T2" fmla="*/ 6 w 7"/>
                <a:gd name="T3" fmla="*/ 6 h 6"/>
                <a:gd name="T4" fmla="*/ 0 w 7"/>
                <a:gd name="T5" fmla="*/ 4 h 6"/>
                <a:gd name="T6" fmla="*/ 0 w 7"/>
                <a:gd name="T7" fmla="*/ 2 h 6"/>
                <a:gd name="T8" fmla="*/ 4 w 7"/>
                <a:gd name="T9" fmla="*/ 0 h 6"/>
                <a:gd name="T10" fmla="*/ 5 w 7"/>
                <a:gd name="T11" fmla="*/ 1 h 6"/>
                <a:gd name="T12" fmla="*/ 7 w 7"/>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7" y="4"/>
                  </a:moveTo>
                  <a:cubicBezTo>
                    <a:pt x="6" y="6"/>
                    <a:pt x="6" y="6"/>
                    <a:pt x="6" y="6"/>
                  </a:cubicBezTo>
                  <a:cubicBezTo>
                    <a:pt x="0" y="4"/>
                    <a:pt x="0" y="4"/>
                    <a:pt x="0" y="4"/>
                  </a:cubicBezTo>
                  <a:cubicBezTo>
                    <a:pt x="0" y="2"/>
                    <a:pt x="0" y="2"/>
                    <a:pt x="0" y="2"/>
                  </a:cubicBezTo>
                  <a:cubicBezTo>
                    <a:pt x="1" y="1"/>
                    <a:pt x="2" y="0"/>
                    <a:pt x="4" y="0"/>
                  </a:cubicBezTo>
                  <a:cubicBezTo>
                    <a:pt x="5" y="1"/>
                    <a:pt x="5" y="1"/>
                    <a:pt x="5" y="1"/>
                  </a:cubicBezTo>
                  <a:cubicBezTo>
                    <a:pt x="7" y="1"/>
                    <a:pt x="7" y="3"/>
                    <a:pt x="7" y="4"/>
                  </a:cubicBezTo>
                  <a:close/>
                </a:path>
              </a:pathLst>
            </a:custGeom>
            <a:solidFill>
              <a:srgbClr val="FFB500"/>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65" name="Freeform 21"/>
            <p:cNvSpPr>
              <a:spLocks/>
            </p:cNvSpPr>
            <p:nvPr/>
          </p:nvSpPr>
          <p:spPr bwMode="auto">
            <a:xfrm>
              <a:off x="3081" y="2142"/>
              <a:ext cx="12" cy="9"/>
            </a:xfrm>
            <a:custGeom>
              <a:avLst/>
              <a:gdLst>
                <a:gd name="T0" fmla="*/ 5 w 5"/>
                <a:gd name="T1" fmla="*/ 3 h 4"/>
                <a:gd name="T2" fmla="*/ 5 w 5"/>
                <a:gd name="T3" fmla="*/ 4 h 4"/>
                <a:gd name="T4" fmla="*/ 0 w 5"/>
                <a:gd name="T5" fmla="*/ 3 h 4"/>
                <a:gd name="T6" fmla="*/ 0 w 5"/>
                <a:gd name="T7" fmla="*/ 1 h 4"/>
                <a:gd name="T8" fmla="*/ 2 w 5"/>
                <a:gd name="T9" fmla="*/ 0 h 4"/>
                <a:gd name="T10" fmla="*/ 4 w 5"/>
                <a:gd name="T11" fmla="*/ 0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cubicBezTo>
                    <a:pt x="5" y="4"/>
                    <a:pt x="5" y="4"/>
                    <a:pt x="5" y="4"/>
                  </a:cubicBezTo>
                  <a:cubicBezTo>
                    <a:pt x="0" y="3"/>
                    <a:pt x="0" y="3"/>
                    <a:pt x="0" y="3"/>
                  </a:cubicBezTo>
                  <a:cubicBezTo>
                    <a:pt x="0" y="1"/>
                    <a:pt x="0" y="1"/>
                    <a:pt x="0" y="1"/>
                  </a:cubicBezTo>
                  <a:cubicBezTo>
                    <a:pt x="1" y="0"/>
                    <a:pt x="2" y="0"/>
                    <a:pt x="2" y="0"/>
                  </a:cubicBezTo>
                  <a:cubicBezTo>
                    <a:pt x="4" y="0"/>
                    <a:pt x="4" y="0"/>
                    <a:pt x="4" y="0"/>
                  </a:cubicBezTo>
                  <a:cubicBezTo>
                    <a:pt x="5" y="1"/>
                    <a:pt x="5" y="2"/>
                    <a:pt x="5" y="3"/>
                  </a:cubicBezTo>
                  <a:close/>
                </a:path>
              </a:pathLst>
            </a:custGeom>
            <a:solidFill>
              <a:srgbClr val="FFB500"/>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66" name="Freeform 22"/>
            <p:cNvSpPr>
              <a:spLocks/>
            </p:cNvSpPr>
            <p:nvPr/>
          </p:nvSpPr>
          <p:spPr bwMode="auto">
            <a:xfrm>
              <a:off x="3504" y="859"/>
              <a:ext cx="510" cy="303"/>
            </a:xfrm>
            <a:custGeom>
              <a:avLst/>
              <a:gdLst>
                <a:gd name="T0" fmla="*/ 216 w 216"/>
                <a:gd name="T1" fmla="*/ 128 h 128"/>
                <a:gd name="T2" fmla="*/ 216 w 216"/>
                <a:gd name="T3" fmla="*/ 113 h 128"/>
                <a:gd name="T4" fmla="*/ 108 w 216"/>
                <a:gd name="T5" fmla="*/ 0 h 128"/>
                <a:gd name="T6" fmla="*/ 0 w 216"/>
                <a:gd name="T7" fmla="*/ 113 h 128"/>
                <a:gd name="T8" fmla="*/ 0 w 216"/>
                <a:gd name="T9" fmla="*/ 128 h 128"/>
              </a:gdLst>
              <a:ahLst/>
              <a:cxnLst>
                <a:cxn ang="0">
                  <a:pos x="T0" y="T1"/>
                </a:cxn>
                <a:cxn ang="0">
                  <a:pos x="T2" y="T3"/>
                </a:cxn>
                <a:cxn ang="0">
                  <a:pos x="T4" y="T5"/>
                </a:cxn>
                <a:cxn ang="0">
                  <a:pos x="T6" y="T7"/>
                </a:cxn>
                <a:cxn ang="0">
                  <a:pos x="T8" y="T9"/>
                </a:cxn>
              </a:cxnLst>
              <a:rect l="0" t="0" r="r" b="b"/>
              <a:pathLst>
                <a:path w="216" h="128">
                  <a:moveTo>
                    <a:pt x="216" y="128"/>
                  </a:moveTo>
                  <a:cubicBezTo>
                    <a:pt x="216" y="113"/>
                    <a:pt x="216" y="113"/>
                    <a:pt x="216" y="113"/>
                  </a:cubicBezTo>
                  <a:cubicBezTo>
                    <a:pt x="216" y="50"/>
                    <a:pt x="168" y="0"/>
                    <a:pt x="108" y="0"/>
                  </a:cubicBezTo>
                  <a:cubicBezTo>
                    <a:pt x="49" y="0"/>
                    <a:pt x="0" y="50"/>
                    <a:pt x="0" y="113"/>
                  </a:cubicBezTo>
                  <a:cubicBezTo>
                    <a:pt x="0" y="128"/>
                    <a:pt x="0" y="128"/>
                    <a:pt x="0" y="12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67" name="Freeform 23"/>
            <p:cNvSpPr>
              <a:spLocks/>
            </p:cNvSpPr>
            <p:nvPr/>
          </p:nvSpPr>
          <p:spPr bwMode="auto">
            <a:xfrm>
              <a:off x="3988" y="1131"/>
              <a:ext cx="52" cy="104"/>
            </a:xfrm>
            <a:custGeom>
              <a:avLst/>
              <a:gdLst>
                <a:gd name="T0" fmla="*/ 0 w 22"/>
                <a:gd name="T1" fmla="*/ 44 h 44"/>
                <a:gd name="T2" fmla="*/ 22 w 22"/>
                <a:gd name="T3" fmla="*/ 22 h 44"/>
                <a:gd name="T4" fmla="*/ 0 w 22"/>
                <a:gd name="T5" fmla="*/ 0 h 44"/>
                <a:gd name="T6" fmla="*/ 0 w 22"/>
                <a:gd name="T7" fmla="*/ 44 h 44"/>
              </a:gdLst>
              <a:ahLst/>
              <a:cxnLst>
                <a:cxn ang="0">
                  <a:pos x="T0" y="T1"/>
                </a:cxn>
                <a:cxn ang="0">
                  <a:pos x="T2" y="T3"/>
                </a:cxn>
                <a:cxn ang="0">
                  <a:pos x="T4" y="T5"/>
                </a:cxn>
                <a:cxn ang="0">
                  <a:pos x="T6" y="T7"/>
                </a:cxn>
              </a:cxnLst>
              <a:rect l="0" t="0" r="r" b="b"/>
              <a:pathLst>
                <a:path w="22" h="44">
                  <a:moveTo>
                    <a:pt x="0" y="44"/>
                  </a:moveTo>
                  <a:cubicBezTo>
                    <a:pt x="12" y="44"/>
                    <a:pt x="22" y="34"/>
                    <a:pt x="22" y="22"/>
                  </a:cubicBezTo>
                  <a:cubicBezTo>
                    <a:pt x="22" y="10"/>
                    <a:pt x="12" y="0"/>
                    <a:pt x="0" y="0"/>
                  </a:cubicBezTo>
                  <a:lnTo>
                    <a:pt x="0" y="44"/>
                  </a:lnTo>
                  <a:close/>
                </a:path>
              </a:pathLst>
            </a:custGeom>
            <a:solidFill>
              <a:srgbClr val="00AA99"/>
            </a:solidFill>
            <a:ln w="9525">
              <a:solidFill>
                <a:srgbClr val="000000"/>
              </a:solid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68" name="Freeform 24"/>
            <p:cNvSpPr>
              <a:spLocks/>
            </p:cNvSpPr>
            <p:nvPr/>
          </p:nvSpPr>
          <p:spPr bwMode="auto">
            <a:xfrm>
              <a:off x="3478" y="1131"/>
              <a:ext cx="52" cy="104"/>
            </a:xfrm>
            <a:custGeom>
              <a:avLst/>
              <a:gdLst>
                <a:gd name="T0" fmla="*/ 22 w 22"/>
                <a:gd name="T1" fmla="*/ 44 h 44"/>
                <a:gd name="T2" fmla="*/ 0 w 22"/>
                <a:gd name="T3" fmla="*/ 22 h 44"/>
                <a:gd name="T4" fmla="*/ 22 w 22"/>
                <a:gd name="T5" fmla="*/ 0 h 44"/>
                <a:gd name="T6" fmla="*/ 22 w 22"/>
                <a:gd name="T7" fmla="*/ 44 h 44"/>
              </a:gdLst>
              <a:ahLst/>
              <a:cxnLst>
                <a:cxn ang="0">
                  <a:pos x="T0" y="T1"/>
                </a:cxn>
                <a:cxn ang="0">
                  <a:pos x="T2" y="T3"/>
                </a:cxn>
                <a:cxn ang="0">
                  <a:pos x="T4" y="T5"/>
                </a:cxn>
                <a:cxn ang="0">
                  <a:pos x="T6" y="T7"/>
                </a:cxn>
              </a:cxnLst>
              <a:rect l="0" t="0" r="r" b="b"/>
              <a:pathLst>
                <a:path w="22" h="44">
                  <a:moveTo>
                    <a:pt x="22" y="44"/>
                  </a:moveTo>
                  <a:cubicBezTo>
                    <a:pt x="10" y="44"/>
                    <a:pt x="0" y="34"/>
                    <a:pt x="0" y="22"/>
                  </a:cubicBezTo>
                  <a:cubicBezTo>
                    <a:pt x="0" y="10"/>
                    <a:pt x="10" y="0"/>
                    <a:pt x="22" y="0"/>
                  </a:cubicBezTo>
                  <a:lnTo>
                    <a:pt x="22" y="44"/>
                  </a:lnTo>
                  <a:close/>
                </a:path>
              </a:pathLst>
            </a:custGeom>
            <a:solidFill>
              <a:srgbClr val="00AA99"/>
            </a:solidFill>
            <a:ln w="9525">
              <a:solidFill>
                <a:srgbClr val="000000"/>
              </a:solid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69" name="Freeform 25"/>
            <p:cNvSpPr>
              <a:spLocks/>
            </p:cNvSpPr>
            <p:nvPr/>
          </p:nvSpPr>
          <p:spPr bwMode="auto">
            <a:xfrm>
              <a:off x="3513" y="1225"/>
              <a:ext cx="225" cy="126"/>
            </a:xfrm>
            <a:custGeom>
              <a:avLst/>
              <a:gdLst>
                <a:gd name="T0" fmla="*/ 0 w 95"/>
                <a:gd name="T1" fmla="*/ 0 h 53"/>
                <a:gd name="T2" fmla="*/ 95 w 95"/>
                <a:gd name="T3" fmla="*/ 53 h 53"/>
              </a:gdLst>
              <a:ahLst/>
              <a:cxnLst>
                <a:cxn ang="0">
                  <a:pos x="T0" y="T1"/>
                </a:cxn>
                <a:cxn ang="0">
                  <a:pos x="T2" y="T3"/>
                </a:cxn>
              </a:cxnLst>
              <a:rect l="0" t="0" r="r" b="b"/>
              <a:pathLst>
                <a:path w="95" h="53">
                  <a:moveTo>
                    <a:pt x="0" y="0"/>
                  </a:moveTo>
                  <a:cubicBezTo>
                    <a:pt x="0" y="0"/>
                    <a:pt x="2" y="53"/>
                    <a:pt x="95" y="5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70" name="Oval 26"/>
            <p:cNvSpPr>
              <a:spLocks noChangeArrowheads="1"/>
            </p:cNvSpPr>
            <p:nvPr/>
          </p:nvSpPr>
          <p:spPr bwMode="auto">
            <a:xfrm>
              <a:off x="3712" y="1334"/>
              <a:ext cx="47" cy="33"/>
            </a:xfrm>
            <a:prstGeom prst="ellipse">
              <a:avLst/>
            </a:prstGeom>
            <a:solidFill>
              <a:srgbClr val="00AA99"/>
            </a:solidFill>
            <a:ln w="9525">
              <a:solidFill>
                <a:srgbClr val="000000"/>
              </a:solid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71" name="Rectangle 27"/>
            <p:cNvSpPr>
              <a:spLocks noChangeArrowheads="1"/>
            </p:cNvSpPr>
            <p:nvPr/>
          </p:nvSpPr>
          <p:spPr bwMode="auto">
            <a:xfrm>
              <a:off x="3480" y="2281"/>
              <a:ext cx="175" cy="253"/>
            </a:xfrm>
            <a:prstGeom prst="rect">
              <a:avLst/>
            </a:prstGeom>
            <a:solidFill>
              <a:srgbClr val="FFFFFF"/>
            </a:solidFill>
            <a:ln w="9525">
              <a:noFill/>
              <a:miter lim="800000"/>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72" name="Freeform 28"/>
            <p:cNvSpPr>
              <a:spLocks noEditPoints="1"/>
            </p:cNvSpPr>
            <p:nvPr/>
          </p:nvSpPr>
          <p:spPr bwMode="auto">
            <a:xfrm>
              <a:off x="3461" y="2262"/>
              <a:ext cx="215" cy="284"/>
            </a:xfrm>
            <a:custGeom>
              <a:avLst/>
              <a:gdLst>
                <a:gd name="T0" fmla="*/ 81 w 91"/>
                <a:gd name="T1" fmla="*/ 0 h 120"/>
                <a:gd name="T2" fmla="*/ 10 w 91"/>
                <a:gd name="T3" fmla="*/ 0 h 120"/>
                <a:gd name="T4" fmla="*/ 0 w 91"/>
                <a:gd name="T5" fmla="*/ 10 h 120"/>
                <a:gd name="T6" fmla="*/ 0 w 91"/>
                <a:gd name="T7" fmla="*/ 12 h 120"/>
                <a:gd name="T8" fmla="*/ 0 w 91"/>
                <a:gd name="T9" fmla="*/ 106 h 120"/>
                <a:gd name="T10" fmla="*/ 0 w 91"/>
                <a:gd name="T11" fmla="*/ 110 h 120"/>
                <a:gd name="T12" fmla="*/ 10 w 91"/>
                <a:gd name="T13" fmla="*/ 120 h 120"/>
                <a:gd name="T14" fmla="*/ 81 w 91"/>
                <a:gd name="T15" fmla="*/ 120 h 120"/>
                <a:gd name="T16" fmla="*/ 91 w 91"/>
                <a:gd name="T17" fmla="*/ 110 h 120"/>
                <a:gd name="T18" fmla="*/ 91 w 91"/>
                <a:gd name="T19" fmla="*/ 106 h 120"/>
                <a:gd name="T20" fmla="*/ 91 w 91"/>
                <a:gd name="T21" fmla="*/ 12 h 120"/>
                <a:gd name="T22" fmla="*/ 91 w 91"/>
                <a:gd name="T23" fmla="*/ 10 h 120"/>
                <a:gd name="T24" fmla="*/ 81 w 91"/>
                <a:gd name="T25" fmla="*/ 0 h 120"/>
                <a:gd name="T26" fmla="*/ 50 w 91"/>
                <a:gd name="T27" fmla="*/ 116 h 120"/>
                <a:gd name="T28" fmla="*/ 40 w 91"/>
                <a:gd name="T29" fmla="*/ 116 h 120"/>
                <a:gd name="T30" fmla="*/ 39 w 91"/>
                <a:gd name="T31" fmla="*/ 113 h 120"/>
                <a:gd name="T32" fmla="*/ 40 w 91"/>
                <a:gd name="T33" fmla="*/ 110 h 120"/>
                <a:gd name="T34" fmla="*/ 50 w 91"/>
                <a:gd name="T35" fmla="*/ 110 h 120"/>
                <a:gd name="T36" fmla="*/ 52 w 91"/>
                <a:gd name="T37" fmla="*/ 113 h 120"/>
                <a:gd name="T38" fmla="*/ 50 w 91"/>
                <a:gd name="T39" fmla="*/ 116 h 120"/>
                <a:gd name="T40" fmla="*/ 81 w 91"/>
                <a:gd name="T41" fmla="*/ 106 h 120"/>
                <a:gd name="T42" fmla="*/ 10 w 91"/>
                <a:gd name="T43" fmla="*/ 106 h 120"/>
                <a:gd name="T44" fmla="*/ 10 w 91"/>
                <a:gd name="T45" fmla="*/ 12 h 120"/>
                <a:gd name="T46" fmla="*/ 81 w 91"/>
                <a:gd name="T47" fmla="*/ 12 h 120"/>
                <a:gd name="T48" fmla="*/ 81 w 91"/>
                <a:gd name="T49" fmla="*/ 106 h 120"/>
                <a:gd name="T50" fmla="*/ 81 w 91"/>
                <a:gd name="T51" fmla="*/ 10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20">
                  <a:moveTo>
                    <a:pt x="81" y="0"/>
                  </a:moveTo>
                  <a:cubicBezTo>
                    <a:pt x="10" y="0"/>
                    <a:pt x="10" y="0"/>
                    <a:pt x="10" y="0"/>
                  </a:cubicBezTo>
                  <a:cubicBezTo>
                    <a:pt x="5" y="0"/>
                    <a:pt x="0" y="4"/>
                    <a:pt x="0" y="10"/>
                  </a:cubicBezTo>
                  <a:cubicBezTo>
                    <a:pt x="0" y="12"/>
                    <a:pt x="0" y="12"/>
                    <a:pt x="0" y="12"/>
                  </a:cubicBezTo>
                  <a:cubicBezTo>
                    <a:pt x="0" y="106"/>
                    <a:pt x="0" y="106"/>
                    <a:pt x="0" y="106"/>
                  </a:cubicBezTo>
                  <a:cubicBezTo>
                    <a:pt x="0" y="110"/>
                    <a:pt x="0" y="110"/>
                    <a:pt x="0" y="110"/>
                  </a:cubicBezTo>
                  <a:cubicBezTo>
                    <a:pt x="0" y="116"/>
                    <a:pt x="5" y="120"/>
                    <a:pt x="10" y="120"/>
                  </a:cubicBezTo>
                  <a:cubicBezTo>
                    <a:pt x="81" y="120"/>
                    <a:pt x="81" y="120"/>
                    <a:pt x="81" y="120"/>
                  </a:cubicBezTo>
                  <a:cubicBezTo>
                    <a:pt x="86" y="120"/>
                    <a:pt x="91" y="116"/>
                    <a:pt x="91" y="110"/>
                  </a:cubicBezTo>
                  <a:cubicBezTo>
                    <a:pt x="91" y="106"/>
                    <a:pt x="91" y="106"/>
                    <a:pt x="91" y="106"/>
                  </a:cubicBezTo>
                  <a:cubicBezTo>
                    <a:pt x="91" y="12"/>
                    <a:pt x="91" y="12"/>
                    <a:pt x="91" y="12"/>
                  </a:cubicBezTo>
                  <a:cubicBezTo>
                    <a:pt x="91" y="10"/>
                    <a:pt x="91" y="10"/>
                    <a:pt x="91" y="10"/>
                  </a:cubicBezTo>
                  <a:cubicBezTo>
                    <a:pt x="91" y="4"/>
                    <a:pt x="86" y="0"/>
                    <a:pt x="81" y="0"/>
                  </a:cubicBezTo>
                  <a:close/>
                  <a:moveTo>
                    <a:pt x="50" y="116"/>
                  </a:moveTo>
                  <a:cubicBezTo>
                    <a:pt x="40" y="116"/>
                    <a:pt x="40" y="116"/>
                    <a:pt x="40" y="116"/>
                  </a:cubicBezTo>
                  <a:cubicBezTo>
                    <a:pt x="39" y="116"/>
                    <a:pt x="39" y="114"/>
                    <a:pt x="39" y="113"/>
                  </a:cubicBezTo>
                  <a:cubicBezTo>
                    <a:pt x="39" y="111"/>
                    <a:pt x="39" y="110"/>
                    <a:pt x="40" y="110"/>
                  </a:cubicBezTo>
                  <a:cubicBezTo>
                    <a:pt x="50" y="110"/>
                    <a:pt x="50" y="110"/>
                    <a:pt x="50" y="110"/>
                  </a:cubicBezTo>
                  <a:cubicBezTo>
                    <a:pt x="51" y="110"/>
                    <a:pt x="52" y="111"/>
                    <a:pt x="52" y="113"/>
                  </a:cubicBezTo>
                  <a:cubicBezTo>
                    <a:pt x="52" y="114"/>
                    <a:pt x="51" y="116"/>
                    <a:pt x="50" y="116"/>
                  </a:cubicBezTo>
                  <a:close/>
                  <a:moveTo>
                    <a:pt x="81" y="106"/>
                  </a:moveTo>
                  <a:cubicBezTo>
                    <a:pt x="10" y="106"/>
                    <a:pt x="10" y="106"/>
                    <a:pt x="10" y="106"/>
                  </a:cubicBezTo>
                  <a:cubicBezTo>
                    <a:pt x="10" y="12"/>
                    <a:pt x="10" y="12"/>
                    <a:pt x="10" y="12"/>
                  </a:cubicBezTo>
                  <a:cubicBezTo>
                    <a:pt x="81" y="12"/>
                    <a:pt x="81" y="12"/>
                    <a:pt x="81" y="12"/>
                  </a:cubicBezTo>
                  <a:cubicBezTo>
                    <a:pt x="81" y="106"/>
                    <a:pt x="81" y="106"/>
                    <a:pt x="81" y="106"/>
                  </a:cubicBezTo>
                  <a:cubicBezTo>
                    <a:pt x="81" y="106"/>
                    <a:pt x="81" y="106"/>
                    <a:pt x="81" y="106"/>
                  </a:cubicBezTo>
                  <a:close/>
                </a:path>
              </a:pathLst>
            </a:custGeom>
            <a:solidFill>
              <a:srgbClr val="FF3366"/>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73" name="Freeform 29"/>
            <p:cNvSpPr>
              <a:spLocks/>
            </p:cNvSpPr>
            <p:nvPr/>
          </p:nvSpPr>
          <p:spPr bwMode="auto">
            <a:xfrm>
              <a:off x="3554" y="874"/>
              <a:ext cx="418" cy="283"/>
            </a:xfrm>
            <a:custGeom>
              <a:avLst/>
              <a:gdLst>
                <a:gd name="T0" fmla="*/ 89 w 177"/>
                <a:gd name="T1" fmla="*/ 120 h 120"/>
                <a:gd name="T2" fmla="*/ 39 w 177"/>
                <a:gd name="T3" fmla="*/ 115 h 120"/>
                <a:gd name="T4" fmla="*/ 13 w 177"/>
                <a:gd name="T5" fmla="*/ 106 h 120"/>
                <a:gd name="T6" fmla="*/ 3 w 177"/>
                <a:gd name="T7" fmla="*/ 98 h 120"/>
                <a:gd name="T8" fmla="*/ 5 w 177"/>
                <a:gd name="T9" fmla="*/ 86 h 120"/>
                <a:gd name="T10" fmla="*/ 12 w 177"/>
                <a:gd name="T11" fmla="*/ 74 h 120"/>
                <a:gd name="T12" fmla="*/ 44 w 177"/>
                <a:gd name="T13" fmla="*/ 22 h 120"/>
                <a:gd name="T14" fmla="*/ 46 w 177"/>
                <a:gd name="T15" fmla="*/ 21 h 120"/>
                <a:gd name="T16" fmla="*/ 46 w 177"/>
                <a:gd name="T17" fmla="*/ 21 h 120"/>
                <a:gd name="T18" fmla="*/ 50 w 177"/>
                <a:gd name="T19" fmla="*/ 17 h 120"/>
                <a:gd name="T20" fmla="*/ 50 w 177"/>
                <a:gd name="T21" fmla="*/ 44 h 120"/>
                <a:gd name="T22" fmla="*/ 54 w 177"/>
                <a:gd name="T23" fmla="*/ 47 h 120"/>
                <a:gd name="T24" fmla="*/ 57 w 177"/>
                <a:gd name="T25" fmla="*/ 44 h 120"/>
                <a:gd name="T26" fmla="*/ 57 w 177"/>
                <a:gd name="T27" fmla="*/ 19 h 120"/>
                <a:gd name="T28" fmla="*/ 62 w 177"/>
                <a:gd name="T29" fmla="*/ 13 h 120"/>
                <a:gd name="T30" fmla="*/ 72 w 177"/>
                <a:gd name="T31" fmla="*/ 10 h 120"/>
                <a:gd name="T32" fmla="*/ 73 w 177"/>
                <a:gd name="T33" fmla="*/ 8 h 120"/>
                <a:gd name="T34" fmla="*/ 85 w 177"/>
                <a:gd name="T35" fmla="*/ 0 h 120"/>
                <a:gd name="T36" fmla="*/ 93 w 177"/>
                <a:gd name="T37" fmla="*/ 0 h 120"/>
                <a:gd name="T38" fmla="*/ 105 w 177"/>
                <a:gd name="T39" fmla="*/ 8 h 120"/>
                <a:gd name="T40" fmla="*/ 105 w 177"/>
                <a:gd name="T41" fmla="*/ 8 h 120"/>
                <a:gd name="T42" fmla="*/ 105 w 177"/>
                <a:gd name="T43" fmla="*/ 9 h 120"/>
                <a:gd name="T44" fmla="*/ 105 w 177"/>
                <a:gd name="T45" fmla="*/ 9 h 120"/>
                <a:gd name="T46" fmla="*/ 107 w 177"/>
                <a:gd name="T47" fmla="*/ 10 h 120"/>
                <a:gd name="T48" fmla="*/ 112 w 177"/>
                <a:gd name="T49" fmla="*/ 12 h 120"/>
                <a:gd name="T50" fmla="*/ 117 w 177"/>
                <a:gd name="T51" fmla="*/ 13 h 120"/>
                <a:gd name="T52" fmla="*/ 121 w 177"/>
                <a:gd name="T53" fmla="*/ 19 h 120"/>
                <a:gd name="T54" fmla="*/ 121 w 177"/>
                <a:gd name="T55" fmla="*/ 43 h 120"/>
                <a:gd name="T56" fmla="*/ 125 w 177"/>
                <a:gd name="T57" fmla="*/ 47 h 120"/>
                <a:gd name="T58" fmla="*/ 128 w 177"/>
                <a:gd name="T59" fmla="*/ 44 h 120"/>
                <a:gd name="T60" fmla="*/ 128 w 177"/>
                <a:gd name="T61" fmla="*/ 17 h 120"/>
                <a:gd name="T62" fmla="*/ 131 w 177"/>
                <a:gd name="T63" fmla="*/ 21 h 120"/>
                <a:gd name="T64" fmla="*/ 134 w 177"/>
                <a:gd name="T65" fmla="*/ 23 h 120"/>
                <a:gd name="T66" fmla="*/ 135 w 177"/>
                <a:gd name="T67" fmla="*/ 24 h 120"/>
                <a:gd name="T68" fmla="*/ 166 w 177"/>
                <a:gd name="T69" fmla="*/ 79 h 120"/>
                <a:gd name="T70" fmla="*/ 167 w 177"/>
                <a:gd name="T71" fmla="*/ 82 h 120"/>
                <a:gd name="T72" fmla="*/ 173 w 177"/>
                <a:gd name="T73" fmla="*/ 86 h 120"/>
                <a:gd name="T74" fmla="*/ 177 w 177"/>
                <a:gd name="T75" fmla="*/ 93 h 120"/>
                <a:gd name="T76" fmla="*/ 175 w 177"/>
                <a:gd name="T77" fmla="*/ 97 h 120"/>
                <a:gd name="T78" fmla="*/ 164 w 177"/>
                <a:gd name="T79" fmla="*/ 106 h 120"/>
                <a:gd name="T80" fmla="*/ 133 w 177"/>
                <a:gd name="T81" fmla="*/ 116 h 120"/>
                <a:gd name="T82" fmla="*/ 89 w 177"/>
                <a:gd name="T8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120">
                  <a:moveTo>
                    <a:pt x="89" y="120"/>
                  </a:moveTo>
                  <a:cubicBezTo>
                    <a:pt x="72" y="120"/>
                    <a:pt x="56" y="118"/>
                    <a:pt x="39" y="115"/>
                  </a:cubicBezTo>
                  <a:cubicBezTo>
                    <a:pt x="28" y="113"/>
                    <a:pt x="20" y="111"/>
                    <a:pt x="13" y="106"/>
                  </a:cubicBezTo>
                  <a:cubicBezTo>
                    <a:pt x="9" y="104"/>
                    <a:pt x="6" y="101"/>
                    <a:pt x="3" y="98"/>
                  </a:cubicBezTo>
                  <a:cubicBezTo>
                    <a:pt x="0" y="94"/>
                    <a:pt x="0" y="90"/>
                    <a:pt x="5" y="86"/>
                  </a:cubicBezTo>
                  <a:cubicBezTo>
                    <a:pt x="10" y="83"/>
                    <a:pt x="11" y="79"/>
                    <a:pt x="12" y="74"/>
                  </a:cubicBezTo>
                  <a:cubicBezTo>
                    <a:pt x="15" y="53"/>
                    <a:pt x="26" y="36"/>
                    <a:pt x="44" y="22"/>
                  </a:cubicBezTo>
                  <a:cubicBezTo>
                    <a:pt x="45" y="22"/>
                    <a:pt x="45" y="21"/>
                    <a:pt x="46" y="21"/>
                  </a:cubicBezTo>
                  <a:cubicBezTo>
                    <a:pt x="46" y="21"/>
                    <a:pt x="46" y="21"/>
                    <a:pt x="46" y="21"/>
                  </a:cubicBezTo>
                  <a:cubicBezTo>
                    <a:pt x="50" y="17"/>
                    <a:pt x="50" y="17"/>
                    <a:pt x="50" y="17"/>
                  </a:cubicBezTo>
                  <a:cubicBezTo>
                    <a:pt x="50" y="44"/>
                    <a:pt x="50" y="44"/>
                    <a:pt x="50" y="44"/>
                  </a:cubicBezTo>
                  <a:cubicBezTo>
                    <a:pt x="51" y="47"/>
                    <a:pt x="52" y="47"/>
                    <a:pt x="54" y="47"/>
                  </a:cubicBezTo>
                  <a:cubicBezTo>
                    <a:pt x="55" y="47"/>
                    <a:pt x="56" y="47"/>
                    <a:pt x="57" y="44"/>
                  </a:cubicBezTo>
                  <a:cubicBezTo>
                    <a:pt x="57" y="19"/>
                    <a:pt x="57" y="19"/>
                    <a:pt x="57" y="19"/>
                  </a:cubicBezTo>
                  <a:cubicBezTo>
                    <a:pt x="57" y="14"/>
                    <a:pt x="60" y="13"/>
                    <a:pt x="62" y="13"/>
                  </a:cubicBezTo>
                  <a:cubicBezTo>
                    <a:pt x="65" y="12"/>
                    <a:pt x="69" y="11"/>
                    <a:pt x="72" y="10"/>
                  </a:cubicBezTo>
                  <a:cubicBezTo>
                    <a:pt x="73" y="9"/>
                    <a:pt x="73" y="9"/>
                    <a:pt x="73" y="8"/>
                  </a:cubicBezTo>
                  <a:cubicBezTo>
                    <a:pt x="73" y="3"/>
                    <a:pt x="79" y="0"/>
                    <a:pt x="85" y="0"/>
                  </a:cubicBezTo>
                  <a:cubicBezTo>
                    <a:pt x="93" y="0"/>
                    <a:pt x="93" y="0"/>
                    <a:pt x="93" y="0"/>
                  </a:cubicBezTo>
                  <a:cubicBezTo>
                    <a:pt x="99" y="0"/>
                    <a:pt x="105" y="3"/>
                    <a:pt x="105" y="8"/>
                  </a:cubicBezTo>
                  <a:cubicBezTo>
                    <a:pt x="105" y="8"/>
                    <a:pt x="105" y="8"/>
                    <a:pt x="105" y="8"/>
                  </a:cubicBezTo>
                  <a:cubicBezTo>
                    <a:pt x="105" y="9"/>
                    <a:pt x="105" y="9"/>
                    <a:pt x="105" y="9"/>
                  </a:cubicBezTo>
                  <a:cubicBezTo>
                    <a:pt x="105" y="9"/>
                    <a:pt x="105" y="9"/>
                    <a:pt x="105" y="9"/>
                  </a:cubicBezTo>
                  <a:cubicBezTo>
                    <a:pt x="105" y="9"/>
                    <a:pt x="105" y="9"/>
                    <a:pt x="107" y="10"/>
                  </a:cubicBezTo>
                  <a:cubicBezTo>
                    <a:pt x="109" y="10"/>
                    <a:pt x="110" y="11"/>
                    <a:pt x="112" y="12"/>
                  </a:cubicBezTo>
                  <a:cubicBezTo>
                    <a:pt x="114" y="12"/>
                    <a:pt x="115" y="13"/>
                    <a:pt x="117" y="13"/>
                  </a:cubicBezTo>
                  <a:cubicBezTo>
                    <a:pt x="121" y="14"/>
                    <a:pt x="121" y="17"/>
                    <a:pt x="121" y="19"/>
                  </a:cubicBezTo>
                  <a:cubicBezTo>
                    <a:pt x="121" y="43"/>
                    <a:pt x="121" y="43"/>
                    <a:pt x="121" y="43"/>
                  </a:cubicBezTo>
                  <a:cubicBezTo>
                    <a:pt x="121" y="46"/>
                    <a:pt x="123" y="47"/>
                    <a:pt x="125" y="47"/>
                  </a:cubicBezTo>
                  <a:cubicBezTo>
                    <a:pt x="126" y="47"/>
                    <a:pt x="128" y="46"/>
                    <a:pt x="128" y="44"/>
                  </a:cubicBezTo>
                  <a:cubicBezTo>
                    <a:pt x="128" y="17"/>
                    <a:pt x="128" y="17"/>
                    <a:pt x="128" y="17"/>
                  </a:cubicBezTo>
                  <a:cubicBezTo>
                    <a:pt x="131" y="21"/>
                    <a:pt x="131" y="21"/>
                    <a:pt x="131" y="21"/>
                  </a:cubicBezTo>
                  <a:cubicBezTo>
                    <a:pt x="132" y="22"/>
                    <a:pt x="133" y="22"/>
                    <a:pt x="134" y="23"/>
                  </a:cubicBezTo>
                  <a:cubicBezTo>
                    <a:pt x="134" y="23"/>
                    <a:pt x="135" y="24"/>
                    <a:pt x="135" y="24"/>
                  </a:cubicBezTo>
                  <a:cubicBezTo>
                    <a:pt x="153" y="37"/>
                    <a:pt x="164" y="56"/>
                    <a:pt x="166" y="79"/>
                  </a:cubicBezTo>
                  <a:cubicBezTo>
                    <a:pt x="166" y="80"/>
                    <a:pt x="167" y="81"/>
                    <a:pt x="167" y="82"/>
                  </a:cubicBezTo>
                  <a:cubicBezTo>
                    <a:pt x="169" y="83"/>
                    <a:pt x="171" y="85"/>
                    <a:pt x="173" y="86"/>
                  </a:cubicBezTo>
                  <a:cubicBezTo>
                    <a:pt x="176" y="88"/>
                    <a:pt x="177" y="90"/>
                    <a:pt x="177" y="93"/>
                  </a:cubicBezTo>
                  <a:cubicBezTo>
                    <a:pt x="177" y="94"/>
                    <a:pt x="177" y="96"/>
                    <a:pt x="175" y="97"/>
                  </a:cubicBezTo>
                  <a:cubicBezTo>
                    <a:pt x="172" y="101"/>
                    <a:pt x="169" y="104"/>
                    <a:pt x="164" y="106"/>
                  </a:cubicBezTo>
                  <a:cubicBezTo>
                    <a:pt x="155" y="112"/>
                    <a:pt x="143" y="115"/>
                    <a:pt x="133" y="116"/>
                  </a:cubicBezTo>
                  <a:cubicBezTo>
                    <a:pt x="118" y="119"/>
                    <a:pt x="103" y="120"/>
                    <a:pt x="89" y="120"/>
                  </a:cubicBezTo>
                  <a:close/>
                </a:path>
              </a:pathLst>
            </a:custGeom>
            <a:solidFill>
              <a:srgbClr val="FFB500"/>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74" name="Freeform 30"/>
            <p:cNvSpPr>
              <a:spLocks noEditPoints="1"/>
            </p:cNvSpPr>
            <p:nvPr/>
          </p:nvSpPr>
          <p:spPr bwMode="auto">
            <a:xfrm>
              <a:off x="3542" y="864"/>
              <a:ext cx="430" cy="293"/>
            </a:xfrm>
            <a:custGeom>
              <a:avLst/>
              <a:gdLst>
                <a:gd name="T0" fmla="*/ 106 w 182"/>
                <a:gd name="T1" fmla="*/ 10 h 124"/>
                <a:gd name="T2" fmla="*/ 119 w 182"/>
                <a:gd name="T3" fmla="*/ 17 h 124"/>
                <a:gd name="T4" fmla="*/ 122 w 182"/>
                <a:gd name="T5" fmla="*/ 42 h 124"/>
                <a:gd name="T6" fmla="*/ 128 w 182"/>
                <a:gd name="T7" fmla="*/ 51 h 124"/>
                <a:gd name="T8" fmla="*/ 133 w 182"/>
                <a:gd name="T9" fmla="*/ 29 h 124"/>
                <a:gd name="T10" fmla="*/ 137 w 182"/>
                <a:gd name="T11" fmla="*/ 27 h 124"/>
                <a:gd name="T12" fmla="*/ 169 w 182"/>
                <a:gd name="T13" fmla="*/ 85 h 124"/>
                <a:gd name="T14" fmla="*/ 177 w 182"/>
                <a:gd name="T15" fmla="*/ 98 h 124"/>
                <a:gd name="T16" fmla="*/ 136 w 182"/>
                <a:gd name="T17" fmla="*/ 116 h 124"/>
                <a:gd name="T18" fmla="*/ 43 w 182"/>
                <a:gd name="T19" fmla="*/ 115 h 124"/>
                <a:gd name="T20" fmla="*/ 8 w 182"/>
                <a:gd name="T21" fmla="*/ 99 h 124"/>
                <a:gd name="T22" fmla="*/ 17 w 182"/>
                <a:gd name="T23" fmla="*/ 77 h 124"/>
                <a:gd name="T24" fmla="*/ 51 w 182"/>
                <a:gd name="T25" fmla="*/ 24 h 124"/>
                <a:gd name="T26" fmla="*/ 51 w 182"/>
                <a:gd name="T27" fmla="*/ 46 h 124"/>
                <a:gd name="T28" fmla="*/ 62 w 182"/>
                <a:gd name="T29" fmla="*/ 46 h 124"/>
                <a:gd name="T30" fmla="*/ 62 w 182"/>
                <a:gd name="T31" fmla="*/ 21 h 124"/>
                <a:gd name="T32" fmla="*/ 75 w 182"/>
                <a:gd name="T33" fmla="*/ 14 h 124"/>
                <a:gd name="T34" fmla="*/ 88 w 182"/>
                <a:gd name="T35" fmla="*/ 4 h 124"/>
                <a:gd name="T36" fmla="*/ 96 w 182"/>
                <a:gd name="T37" fmla="*/ 0 h 124"/>
                <a:gd name="T38" fmla="*/ 74 w 182"/>
                <a:gd name="T39" fmla="*/ 10 h 124"/>
                <a:gd name="T40" fmla="*/ 64 w 182"/>
                <a:gd name="T41" fmla="*/ 13 h 124"/>
                <a:gd name="T42" fmla="*/ 58 w 182"/>
                <a:gd name="T43" fmla="*/ 42 h 124"/>
                <a:gd name="T44" fmla="*/ 57 w 182"/>
                <a:gd name="T45" fmla="*/ 47 h 124"/>
                <a:gd name="T46" fmla="*/ 55 w 182"/>
                <a:gd name="T47" fmla="*/ 37 h 124"/>
                <a:gd name="T48" fmla="*/ 55 w 182"/>
                <a:gd name="T49" fmla="*/ 15 h 124"/>
                <a:gd name="T50" fmla="*/ 48 w 182"/>
                <a:gd name="T51" fmla="*/ 21 h 124"/>
                <a:gd name="T52" fmla="*/ 46 w 182"/>
                <a:gd name="T53" fmla="*/ 23 h 124"/>
                <a:gd name="T54" fmla="*/ 7 w 182"/>
                <a:gd name="T55" fmla="*/ 86 h 124"/>
                <a:gd name="T56" fmla="*/ 7 w 182"/>
                <a:gd name="T57" fmla="*/ 86 h 124"/>
                <a:gd name="T58" fmla="*/ 4 w 182"/>
                <a:gd name="T59" fmla="*/ 101 h 124"/>
                <a:gd name="T60" fmla="*/ 14 w 182"/>
                <a:gd name="T61" fmla="*/ 110 h 124"/>
                <a:gd name="T62" fmla="*/ 15 w 182"/>
                <a:gd name="T63" fmla="*/ 110 h 124"/>
                <a:gd name="T64" fmla="*/ 92 w 182"/>
                <a:gd name="T65" fmla="*/ 124 h 124"/>
                <a:gd name="T66" fmla="*/ 168 w 182"/>
                <a:gd name="T67" fmla="*/ 110 h 124"/>
                <a:gd name="T68" fmla="*/ 182 w 182"/>
                <a:gd name="T69" fmla="*/ 94 h 124"/>
                <a:gd name="T70" fmla="*/ 177 w 182"/>
                <a:gd name="T71" fmla="*/ 87 h 124"/>
                <a:gd name="T72" fmla="*/ 172 w 182"/>
                <a:gd name="T73" fmla="*/ 82 h 124"/>
                <a:gd name="T74" fmla="*/ 171 w 182"/>
                <a:gd name="T75" fmla="*/ 81 h 124"/>
                <a:gd name="T76" fmla="*/ 140 w 182"/>
                <a:gd name="T77" fmla="*/ 24 h 124"/>
                <a:gd name="T78" fmla="*/ 136 w 182"/>
                <a:gd name="T79" fmla="*/ 21 h 124"/>
                <a:gd name="T80" fmla="*/ 129 w 182"/>
                <a:gd name="T81" fmla="*/ 24 h 124"/>
                <a:gd name="T82" fmla="*/ 129 w 182"/>
                <a:gd name="T83" fmla="*/ 46 h 124"/>
                <a:gd name="T84" fmla="*/ 126 w 182"/>
                <a:gd name="T85" fmla="*/ 45 h 124"/>
                <a:gd name="T86" fmla="*/ 126 w 182"/>
                <a:gd name="T87" fmla="*/ 21 h 124"/>
                <a:gd name="T88" fmla="*/ 120 w 182"/>
                <a:gd name="T89" fmla="*/ 13 h 124"/>
                <a:gd name="T90" fmla="*/ 116 w 182"/>
                <a:gd name="T91" fmla="*/ 12 h 124"/>
                <a:gd name="T92" fmla="*/ 110 w 182"/>
                <a:gd name="T93" fmla="*/ 10 h 124"/>
                <a:gd name="T94" fmla="*/ 96 w 182"/>
                <a:gd name="T9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2" h="124">
                  <a:moveTo>
                    <a:pt x="96" y="4"/>
                  </a:moveTo>
                  <a:cubicBezTo>
                    <a:pt x="100" y="4"/>
                    <a:pt x="106" y="6"/>
                    <a:pt x="106" y="10"/>
                  </a:cubicBezTo>
                  <a:cubicBezTo>
                    <a:pt x="105" y="12"/>
                    <a:pt x="107" y="13"/>
                    <a:pt x="109" y="14"/>
                  </a:cubicBezTo>
                  <a:cubicBezTo>
                    <a:pt x="113" y="15"/>
                    <a:pt x="116" y="16"/>
                    <a:pt x="119" y="17"/>
                  </a:cubicBezTo>
                  <a:cubicBezTo>
                    <a:pt x="122" y="18"/>
                    <a:pt x="122" y="19"/>
                    <a:pt x="122" y="21"/>
                  </a:cubicBezTo>
                  <a:cubicBezTo>
                    <a:pt x="122" y="28"/>
                    <a:pt x="122" y="35"/>
                    <a:pt x="122" y="42"/>
                  </a:cubicBezTo>
                  <a:cubicBezTo>
                    <a:pt x="122" y="44"/>
                    <a:pt x="122" y="45"/>
                    <a:pt x="122" y="46"/>
                  </a:cubicBezTo>
                  <a:cubicBezTo>
                    <a:pt x="122" y="49"/>
                    <a:pt x="125" y="51"/>
                    <a:pt x="128" y="51"/>
                  </a:cubicBezTo>
                  <a:cubicBezTo>
                    <a:pt x="130" y="51"/>
                    <a:pt x="133" y="49"/>
                    <a:pt x="133" y="46"/>
                  </a:cubicBezTo>
                  <a:cubicBezTo>
                    <a:pt x="133" y="40"/>
                    <a:pt x="133" y="35"/>
                    <a:pt x="133" y="29"/>
                  </a:cubicBezTo>
                  <a:cubicBezTo>
                    <a:pt x="133" y="27"/>
                    <a:pt x="133" y="27"/>
                    <a:pt x="133" y="24"/>
                  </a:cubicBezTo>
                  <a:cubicBezTo>
                    <a:pt x="135" y="26"/>
                    <a:pt x="136" y="27"/>
                    <a:pt x="137" y="27"/>
                  </a:cubicBezTo>
                  <a:cubicBezTo>
                    <a:pt x="155" y="41"/>
                    <a:pt x="165" y="59"/>
                    <a:pt x="167" y="81"/>
                  </a:cubicBezTo>
                  <a:cubicBezTo>
                    <a:pt x="167" y="83"/>
                    <a:pt x="168" y="85"/>
                    <a:pt x="169" y="85"/>
                  </a:cubicBezTo>
                  <a:cubicBezTo>
                    <a:pt x="170" y="87"/>
                    <a:pt x="173" y="88"/>
                    <a:pt x="175" y="90"/>
                  </a:cubicBezTo>
                  <a:cubicBezTo>
                    <a:pt x="178" y="92"/>
                    <a:pt x="179" y="96"/>
                    <a:pt x="177" y="98"/>
                  </a:cubicBezTo>
                  <a:cubicBezTo>
                    <a:pt x="174" y="101"/>
                    <a:pt x="170" y="104"/>
                    <a:pt x="166" y="107"/>
                  </a:cubicBezTo>
                  <a:cubicBezTo>
                    <a:pt x="157" y="112"/>
                    <a:pt x="147" y="115"/>
                    <a:pt x="136" y="116"/>
                  </a:cubicBezTo>
                  <a:cubicBezTo>
                    <a:pt x="121" y="119"/>
                    <a:pt x="106" y="120"/>
                    <a:pt x="92" y="120"/>
                  </a:cubicBezTo>
                  <a:cubicBezTo>
                    <a:pt x="75" y="120"/>
                    <a:pt x="59" y="118"/>
                    <a:pt x="43" y="115"/>
                  </a:cubicBezTo>
                  <a:cubicBezTo>
                    <a:pt x="34" y="114"/>
                    <a:pt x="25" y="112"/>
                    <a:pt x="17" y="107"/>
                  </a:cubicBezTo>
                  <a:cubicBezTo>
                    <a:pt x="13" y="104"/>
                    <a:pt x="10" y="102"/>
                    <a:pt x="8" y="99"/>
                  </a:cubicBezTo>
                  <a:cubicBezTo>
                    <a:pt x="5" y="95"/>
                    <a:pt x="5" y="92"/>
                    <a:pt x="9" y="89"/>
                  </a:cubicBezTo>
                  <a:cubicBezTo>
                    <a:pt x="14" y="86"/>
                    <a:pt x="16" y="82"/>
                    <a:pt x="17" y="77"/>
                  </a:cubicBezTo>
                  <a:cubicBezTo>
                    <a:pt x="20" y="55"/>
                    <a:pt x="31" y="38"/>
                    <a:pt x="48" y="26"/>
                  </a:cubicBezTo>
                  <a:cubicBezTo>
                    <a:pt x="49" y="25"/>
                    <a:pt x="50" y="25"/>
                    <a:pt x="51" y="24"/>
                  </a:cubicBezTo>
                  <a:cubicBezTo>
                    <a:pt x="51" y="29"/>
                    <a:pt x="51" y="33"/>
                    <a:pt x="51" y="37"/>
                  </a:cubicBezTo>
                  <a:cubicBezTo>
                    <a:pt x="51" y="40"/>
                    <a:pt x="51" y="43"/>
                    <a:pt x="51" y="46"/>
                  </a:cubicBezTo>
                  <a:cubicBezTo>
                    <a:pt x="52" y="49"/>
                    <a:pt x="53" y="51"/>
                    <a:pt x="57" y="51"/>
                  </a:cubicBezTo>
                  <a:cubicBezTo>
                    <a:pt x="60" y="51"/>
                    <a:pt x="61" y="50"/>
                    <a:pt x="62" y="46"/>
                  </a:cubicBezTo>
                  <a:cubicBezTo>
                    <a:pt x="62" y="46"/>
                    <a:pt x="62" y="44"/>
                    <a:pt x="62" y="42"/>
                  </a:cubicBezTo>
                  <a:cubicBezTo>
                    <a:pt x="62" y="35"/>
                    <a:pt x="62" y="28"/>
                    <a:pt x="62" y="21"/>
                  </a:cubicBezTo>
                  <a:cubicBezTo>
                    <a:pt x="62" y="19"/>
                    <a:pt x="63" y="17"/>
                    <a:pt x="65" y="17"/>
                  </a:cubicBezTo>
                  <a:cubicBezTo>
                    <a:pt x="69" y="15"/>
                    <a:pt x="72" y="15"/>
                    <a:pt x="75" y="14"/>
                  </a:cubicBezTo>
                  <a:cubicBezTo>
                    <a:pt x="78" y="13"/>
                    <a:pt x="78" y="12"/>
                    <a:pt x="78" y="10"/>
                  </a:cubicBezTo>
                  <a:cubicBezTo>
                    <a:pt x="78" y="6"/>
                    <a:pt x="84" y="4"/>
                    <a:pt x="88" y="4"/>
                  </a:cubicBezTo>
                  <a:cubicBezTo>
                    <a:pt x="93" y="4"/>
                    <a:pt x="91" y="4"/>
                    <a:pt x="96" y="4"/>
                  </a:cubicBezTo>
                  <a:moveTo>
                    <a:pt x="96" y="0"/>
                  </a:moveTo>
                  <a:cubicBezTo>
                    <a:pt x="88" y="0"/>
                    <a:pt x="88" y="0"/>
                    <a:pt x="88" y="0"/>
                  </a:cubicBezTo>
                  <a:cubicBezTo>
                    <a:pt x="82" y="0"/>
                    <a:pt x="74" y="3"/>
                    <a:pt x="74" y="10"/>
                  </a:cubicBezTo>
                  <a:cubicBezTo>
                    <a:pt x="74" y="10"/>
                    <a:pt x="74" y="10"/>
                    <a:pt x="74" y="10"/>
                  </a:cubicBezTo>
                  <a:cubicBezTo>
                    <a:pt x="71" y="11"/>
                    <a:pt x="68" y="12"/>
                    <a:pt x="64" y="13"/>
                  </a:cubicBezTo>
                  <a:cubicBezTo>
                    <a:pt x="61" y="13"/>
                    <a:pt x="58" y="16"/>
                    <a:pt x="58" y="21"/>
                  </a:cubicBezTo>
                  <a:cubicBezTo>
                    <a:pt x="58" y="42"/>
                    <a:pt x="58" y="42"/>
                    <a:pt x="58" y="42"/>
                  </a:cubicBezTo>
                  <a:cubicBezTo>
                    <a:pt x="58" y="46"/>
                    <a:pt x="58" y="46"/>
                    <a:pt x="58" y="46"/>
                  </a:cubicBezTo>
                  <a:cubicBezTo>
                    <a:pt x="58" y="47"/>
                    <a:pt x="57" y="47"/>
                    <a:pt x="57" y="47"/>
                  </a:cubicBezTo>
                  <a:cubicBezTo>
                    <a:pt x="56" y="47"/>
                    <a:pt x="55" y="47"/>
                    <a:pt x="55" y="46"/>
                  </a:cubicBezTo>
                  <a:cubicBezTo>
                    <a:pt x="55" y="37"/>
                    <a:pt x="55" y="37"/>
                    <a:pt x="55" y="37"/>
                  </a:cubicBezTo>
                  <a:cubicBezTo>
                    <a:pt x="55" y="24"/>
                    <a:pt x="55" y="24"/>
                    <a:pt x="55" y="24"/>
                  </a:cubicBezTo>
                  <a:cubicBezTo>
                    <a:pt x="55" y="15"/>
                    <a:pt x="55" y="15"/>
                    <a:pt x="55" y="15"/>
                  </a:cubicBezTo>
                  <a:cubicBezTo>
                    <a:pt x="48" y="21"/>
                    <a:pt x="48" y="21"/>
                    <a:pt x="48" y="21"/>
                  </a:cubicBezTo>
                  <a:cubicBezTo>
                    <a:pt x="48" y="21"/>
                    <a:pt x="48" y="21"/>
                    <a:pt x="48" y="21"/>
                  </a:cubicBezTo>
                  <a:cubicBezTo>
                    <a:pt x="48" y="21"/>
                    <a:pt x="48" y="21"/>
                    <a:pt x="48" y="21"/>
                  </a:cubicBezTo>
                  <a:cubicBezTo>
                    <a:pt x="47" y="22"/>
                    <a:pt x="47" y="22"/>
                    <a:pt x="46" y="23"/>
                  </a:cubicBezTo>
                  <a:cubicBezTo>
                    <a:pt x="27" y="37"/>
                    <a:pt x="16" y="55"/>
                    <a:pt x="13" y="76"/>
                  </a:cubicBezTo>
                  <a:cubicBezTo>
                    <a:pt x="12" y="81"/>
                    <a:pt x="11" y="84"/>
                    <a:pt x="7" y="86"/>
                  </a:cubicBezTo>
                  <a:cubicBezTo>
                    <a:pt x="7" y="86"/>
                    <a:pt x="7" y="86"/>
                    <a:pt x="7" y="86"/>
                  </a:cubicBezTo>
                  <a:cubicBezTo>
                    <a:pt x="7" y="86"/>
                    <a:pt x="7" y="86"/>
                    <a:pt x="7" y="86"/>
                  </a:cubicBezTo>
                  <a:cubicBezTo>
                    <a:pt x="0" y="92"/>
                    <a:pt x="2" y="97"/>
                    <a:pt x="4" y="101"/>
                  </a:cubicBezTo>
                  <a:cubicBezTo>
                    <a:pt x="4" y="101"/>
                    <a:pt x="4" y="101"/>
                    <a:pt x="4" y="101"/>
                  </a:cubicBezTo>
                  <a:cubicBezTo>
                    <a:pt x="5" y="101"/>
                    <a:pt x="5" y="101"/>
                    <a:pt x="5" y="101"/>
                  </a:cubicBezTo>
                  <a:cubicBezTo>
                    <a:pt x="7" y="105"/>
                    <a:pt x="11" y="107"/>
                    <a:pt x="14" y="110"/>
                  </a:cubicBezTo>
                  <a:cubicBezTo>
                    <a:pt x="14" y="110"/>
                    <a:pt x="14" y="110"/>
                    <a:pt x="14" y="110"/>
                  </a:cubicBezTo>
                  <a:cubicBezTo>
                    <a:pt x="15" y="110"/>
                    <a:pt x="15" y="110"/>
                    <a:pt x="15" y="110"/>
                  </a:cubicBezTo>
                  <a:cubicBezTo>
                    <a:pt x="22" y="115"/>
                    <a:pt x="30" y="117"/>
                    <a:pt x="42" y="119"/>
                  </a:cubicBezTo>
                  <a:cubicBezTo>
                    <a:pt x="58" y="122"/>
                    <a:pt x="75" y="124"/>
                    <a:pt x="92" y="124"/>
                  </a:cubicBezTo>
                  <a:cubicBezTo>
                    <a:pt x="106" y="124"/>
                    <a:pt x="122" y="123"/>
                    <a:pt x="137" y="120"/>
                  </a:cubicBezTo>
                  <a:cubicBezTo>
                    <a:pt x="147" y="119"/>
                    <a:pt x="158" y="116"/>
                    <a:pt x="168" y="110"/>
                  </a:cubicBezTo>
                  <a:cubicBezTo>
                    <a:pt x="173" y="108"/>
                    <a:pt x="176" y="104"/>
                    <a:pt x="180" y="101"/>
                  </a:cubicBezTo>
                  <a:cubicBezTo>
                    <a:pt x="181" y="99"/>
                    <a:pt x="182" y="97"/>
                    <a:pt x="182" y="94"/>
                  </a:cubicBezTo>
                  <a:cubicBezTo>
                    <a:pt x="182" y="92"/>
                    <a:pt x="180" y="89"/>
                    <a:pt x="178" y="87"/>
                  </a:cubicBezTo>
                  <a:cubicBezTo>
                    <a:pt x="177" y="87"/>
                    <a:pt x="177" y="87"/>
                    <a:pt x="177" y="87"/>
                  </a:cubicBezTo>
                  <a:cubicBezTo>
                    <a:pt x="177" y="87"/>
                    <a:pt x="177" y="87"/>
                    <a:pt x="177" y="87"/>
                  </a:cubicBezTo>
                  <a:cubicBezTo>
                    <a:pt x="175" y="85"/>
                    <a:pt x="173" y="84"/>
                    <a:pt x="172" y="82"/>
                  </a:cubicBezTo>
                  <a:cubicBezTo>
                    <a:pt x="171" y="82"/>
                    <a:pt x="171" y="82"/>
                    <a:pt x="171" y="81"/>
                  </a:cubicBezTo>
                  <a:cubicBezTo>
                    <a:pt x="171" y="81"/>
                    <a:pt x="171" y="81"/>
                    <a:pt x="171" y="81"/>
                  </a:cubicBezTo>
                  <a:cubicBezTo>
                    <a:pt x="171" y="81"/>
                    <a:pt x="171" y="81"/>
                    <a:pt x="171" y="81"/>
                  </a:cubicBezTo>
                  <a:cubicBezTo>
                    <a:pt x="168" y="57"/>
                    <a:pt x="158" y="38"/>
                    <a:pt x="140" y="24"/>
                  </a:cubicBezTo>
                  <a:cubicBezTo>
                    <a:pt x="139" y="24"/>
                    <a:pt x="138" y="23"/>
                    <a:pt x="138" y="23"/>
                  </a:cubicBezTo>
                  <a:cubicBezTo>
                    <a:pt x="137" y="23"/>
                    <a:pt x="136" y="22"/>
                    <a:pt x="136" y="21"/>
                  </a:cubicBezTo>
                  <a:cubicBezTo>
                    <a:pt x="129" y="15"/>
                    <a:pt x="129" y="15"/>
                    <a:pt x="129" y="15"/>
                  </a:cubicBezTo>
                  <a:cubicBezTo>
                    <a:pt x="129" y="24"/>
                    <a:pt x="129" y="24"/>
                    <a:pt x="129" y="24"/>
                  </a:cubicBezTo>
                  <a:cubicBezTo>
                    <a:pt x="129" y="29"/>
                    <a:pt x="129" y="29"/>
                    <a:pt x="129" y="29"/>
                  </a:cubicBezTo>
                  <a:cubicBezTo>
                    <a:pt x="129" y="46"/>
                    <a:pt x="129" y="46"/>
                    <a:pt x="129" y="46"/>
                  </a:cubicBezTo>
                  <a:cubicBezTo>
                    <a:pt x="129" y="47"/>
                    <a:pt x="128" y="47"/>
                    <a:pt x="128" y="47"/>
                  </a:cubicBezTo>
                  <a:cubicBezTo>
                    <a:pt x="127" y="47"/>
                    <a:pt x="126" y="46"/>
                    <a:pt x="126" y="45"/>
                  </a:cubicBezTo>
                  <a:cubicBezTo>
                    <a:pt x="126" y="42"/>
                    <a:pt x="126" y="42"/>
                    <a:pt x="126" y="42"/>
                  </a:cubicBezTo>
                  <a:cubicBezTo>
                    <a:pt x="126" y="21"/>
                    <a:pt x="126" y="21"/>
                    <a:pt x="126" y="21"/>
                  </a:cubicBezTo>
                  <a:cubicBezTo>
                    <a:pt x="126" y="18"/>
                    <a:pt x="126" y="15"/>
                    <a:pt x="120" y="13"/>
                  </a:cubicBezTo>
                  <a:cubicBezTo>
                    <a:pt x="120" y="13"/>
                    <a:pt x="120" y="13"/>
                    <a:pt x="120" y="13"/>
                  </a:cubicBezTo>
                  <a:cubicBezTo>
                    <a:pt x="120" y="13"/>
                    <a:pt x="120" y="13"/>
                    <a:pt x="120" y="13"/>
                  </a:cubicBezTo>
                  <a:cubicBezTo>
                    <a:pt x="119" y="13"/>
                    <a:pt x="117" y="12"/>
                    <a:pt x="116" y="12"/>
                  </a:cubicBezTo>
                  <a:cubicBezTo>
                    <a:pt x="114" y="11"/>
                    <a:pt x="112" y="10"/>
                    <a:pt x="110" y="10"/>
                  </a:cubicBezTo>
                  <a:cubicBezTo>
                    <a:pt x="110" y="10"/>
                    <a:pt x="110" y="10"/>
                    <a:pt x="110" y="10"/>
                  </a:cubicBezTo>
                  <a:cubicBezTo>
                    <a:pt x="110" y="10"/>
                    <a:pt x="110" y="10"/>
                    <a:pt x="110" y="10"/>
                  </a:cubicBezTo>
                  <a:cubicBezTo>
                    <a:pt x="110" y="3"/>
                    <a:pt x="103" y="0"/>
                    <a:pt x="96" y="0"/>
                  </a:cubicBezTo>
                  <a:close/>
                </a:path>
              </a:pathLst>
            </a:custGeom>
            <a:solidFill>
              <a:srgbClr val="FFFFFF"/>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sp>
          <p:nvSpPr>
            <p:cNvPr id="75" name="Freeform 31"/>
            <p:cNvSpPr>
              <a:spLocks noEditPoints="1"/>
            </p:cNvSpPr>
            <p:nvPr/>
          </p:nvSpPr>
          <p:spPr bwMode="auto">
            <a:xfrm>
              <a:off x="4432" y="2088"/>
              <a:ext cx="277" cy="302"/>
            </a:xfrm>
            <a:custGeom>
              <a:avLst/>
              <a:gdLst>
                <a:gd name="T0" fmla="*/ 4 w 117"/>
                <a:gd name="T1" fmla="*/ 80 h 128"/>
                <a:gd name="T2" fmla="*/ 45 w 117"/>
                <a:gd name="T3" fmla="*/ 124 h 128"/>
                <a:gd name="T4" fmla="*/ 68 w 117"/>
                <a:gd name="T5" fmla="*/ 111 h 128"/>
                <a:gd name="T6" fmla="*/ 114 w 117"/>
                <a:gd name="T7" fmla="*/ 47 h 128"/>
                <a:gd name="T8" fmla="*/ 110 w 117"/>
                <a:gd name="T9" fmla="*/ 30 h 128"/>
                <a:gd name="T10" fmla="*/ 114 w 117"/>
                <a:gd name="T11" fmla="*/ 15 h 128"/>
                <a:gd name="T12" fmla="*/ 106 w 117"/>
                <a:gd name="T13" fmla="*/ 17 h 128"/>
                <a:gd name="T14" fmla="*/ 73 w 117"/>
                <a:gd name="T15" fmla="*/ 4 h 128"/>
                <a:gd name="T16" fmla="*/ 41 w 117"/>
                <a:gd name="T17" fmla="*/ 29 h 128"/>
                <a:gd name="T18" fmla="*/ 40 w 117"/>
                <a:gd name="T19" fmla="*/ 101 h 128"/>
                <a:gd name="T20" fmla="*/ 30 w 117"/>
                <a:gd name="T21" fmla="*/ 100 h 128"/>
                <a:gd name="T22" fmla="*/ 33 w 117"/>
                <a:gd name="T23" fmla="*/ 89 h 128"/>
                <a:gd name="T24" fmla="*/ 42 w 117"/>
                <a:gd name="T25" fmla="*/ 91 h 128"/>
                <a:gd name="T26" fmla="*/ 40 w 117"/>
                <a:gd name="T27" fmla="*/ 101 h 128"/>
                <a:gd name="T28" fmla="*/ 54 w 117"/>
                <a:gd name="T29" fmla="*/ 82 h 128"/>
                <a:gd name="T30" fmla="*/ 45 w 117"/>
                <a:gd name="T31" fmla="*/ 88 h 128"/>
                <a:gd name="T32" fmla="*/ 40 w 117"/>
                <a:gd name="T33" fmla="*/ 79 h 128"/>
                <a:gd name="T34" fmla="*/ 49 w 117"/>
                <a:gd name="T35" fmla="*/ 74 h 128"/>
                <a:gd name="T36" fmla="*/ 50 w 117"/>
                <a:gd name="T37" fmla="*/ 65 h 128"/>
                <a:gd name="T38" fmla="*/ 59 w 117"/>
                <a:gd name="T39" fmla="*/ 59 h 128"/>
                <a:gd name="T40" fmla="*/ 64 w 117"/>
                <a:gd name="T41" fmla="*/ 68 h 128"/>
                <a:gd name="T42" fmla="*/ 55 w 117"/>
                <a:gd name="T43" fmla="*/ 73 h 128"/>
                <a:gd name="T44" fmla="*/ 50 w 117"/>
                <a:gd name="T45" fmla="*/ 65 h 128"/>
                <a:gd name="T46" fmla="*/ 55 w 117"/>
                <a:gd name="T47" fmla="*/ 112 h 128"/>
                <a:gd name="T48" fmla="*/ 45 w 117"/>
                <a:gd name="T49" fmla="*/ 110 h 128"/>
                <a:gd name="T50" fmla="*/ 48 w 117"/>
                <a:gd name="T51" fmla="*/ 100 h 128"/>
                <a:gd name="T52" fmla="*/ 57 w 117"/>
                <a:gd name="T53" fmla="*/ 102 h 128"/>
                <a:gd name="T54" fmla="*/ 69 w 117"/>
                <a:gd name="T55" fmla="*/ 93 h 128"/>
                <a:gd name="T56" fmla="*/ 60 w 117"/>
                <a:gd name="T57" fmla="*/ 98 h 128"/>
                <a:gd name="T58" fmla="*/ 55 w 117"/>
                <a:gd name="T59" fmla="*/ 90 h 128"/>
                <a:gd name="T60" fmla="*/ 63 w 117"/>
                <a:gd name="T61" fmla="*/ 84 h 128"/>
                <a:gd name="T62" fmla="*/ 69 w 117"/>
                <a:gd name="T63" fmla="*/ 93 h 128"/>
                <a:gd name="T64" fmla="*/ 76 w 117"/>
                <a:gd name="T65" fmla="*/ 83 h 128"/>
                <a:gd name="T66" fmla="*/ 66 w 117"/>
                <a:gd name="T67" fmla="*/ 81 h 128"/>
                <a:gd name="T68" fmla="*/ 68 w 117"/>
                <a:gd name="T69" fmla="*/ 70 h 128"/>
                <a:gd name="T70" fmla="*/ 78 w 117"/>
                <a:gd name="T71" fmla="*/ 72 h 128"/>
                <a:gd name="T72" fmla="*/ 65 w 117"/>
                <a:gd name="T73" fmla="*/ 11 h 128"/>
                <a:gd name="T74" fmla="*/ 85 w 117"/>
                <a:gd name="T75" fmla="*/ 70 h 128"/>
                <a:gd name="T76" fmla="*/ 65 w 117"/>
                <a:gd name="T77" fmla="*/ 11 h 128"/>
                <a:gd name="T78" fmla="*/ 38 w 117"/>
                <a:gd name="T79" fmla="*/ 49 h 128"/>
                <a:gd name="T80" fmla="*/ 48 w 117"/>
                <a:gd name="T81" fmla="*/ 51 h 128"/>
                <a:gd name="T82" fmla="*/ 46 w 117"/>
                <a:gd name="T83" fmla="*/ 62 h 128"/>
                <a:gd name="T84" fmla="*/ 36 w 117"/>
                <a:gd name="T85" fmla="*/ 60 h 128"/>
                <a:gd name="T86" fmla="*/ 25 w 117"/>
                <a:gd name="T87" fmla="*/ 69 h 128"/>
                <a:gd name="T88" fmla="*/ 34 w 117"/>
                <a:gd name="T89" fmla="*/ 63 h 128"/>
                <a:gd name="T90" fmla="*/ 39 w 117"/>
                <a:gd name="T91" fmla="*/ 72 h 128"/>
                <a:gd name="T92" fmla="*/ 30 w 117"/>
                <a:gd name="T93" fmla="*/ 77 h 128"/>
                <a:gd name="T94" fmla="*/ 25 w 117"/>
                <a:gd name="T95" fmla="*/ 69 h 128"/>
                <a:gd name="T96" fmla="*/ 18 w 117"/>
                <a:gd name="T97" fmla="*/ 79 h 128"/>
                <a:gd name="T98" fmla="*/ 27 w 117"/>
                <a:gd name="T99" fmla="*/ 81 h 128"/>
                <a:gd name="T100" fmla="*/ 25 w 117"/>
                <a:gd name="T101" fmla="*/ 91 h 128"/>
                <a:gd name="T102" fmla="*/ 15 w 117"/>
                <a:gd name="T103" fmla="*/ 8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128">
                  <a:moveTo>
                    <a:pt x="5" y="79"/>
                  </a:moveTo>
                  <a:cubicBezTo>
                    <a:pt x="4" y="80"/>
                    <a:pt x="4" y="80"/>
                    <a:pt x="4" y="80"/>
                  </a:cubicBezTo>
                  <a:cubicBezTo>
                    <a:pt x="0" y="86"/>
                    <a:pt x="2" y="94"/>
                    <a:pt x="7" y="97"/>
                  </a:cubicBezTo>
                  <a:cubicBezTo>
                    <a:pt x="45" y="124"/>
                    <a:pt x="45" y="124"/>
                    <a:pt x="45" y="124"/>
                  </a:cubicBezTo>
                  <a:cubicBezTo>
                    <a:pt x="50" y="128"/>
                    <a:pt x="58" y="126"/>
                    <a:pt x="61" y="121"/>
                  </a:cubicBezTo>
                  <a:cubicBezTo>
                    <a:pt x="68" y="111"/>
                    <a:pt x="68" y="111"/>
                    <a:pt x="68" y="111"/>
                  </a:cubicBezTo>
                  <a:cubicBezTo>
                    <a:pt x="96" y="72"/>
                    <a:pt x="96" y="72"/>
                    <a:pt x="96" y="72"/>
                  </a:cubicBezTo>
                  <a:cubicBezTo>
                    <a:pt x="114" y="47"/>
                    <a:pt x="114" y="47"/>
                    <a:pt x="114" y="47"/>
                  </a:cubicBezTo>
                  <a:cubicBezTo>
                    <a:pt x="117" y="42"/>
                    <a:pt x="116" y="34"/>
                    <a:pt x="111" y="30"/>
                  </a:cubicBezTo>
                  <a:cubicBezTo>
                    <a:pt x="110" y="30"/>
                    <a:pt x="110" y="30"/>
                    <a:pt x="110" y="30"/>
                  </a:cubicBezTo>
                  <a:cubicBezTo>
                    <a:pt x="115" y="22"/>
                    <a:pt x="115" y="22"/>
                    <a:pt x="115" y="22"/>
                  </a:cubicBezTo>
                  <a:cubicBezTo>
                    <a:pt x="117" y="20"/>
                    <a:pt x="116" y="16"/>
                    <a:pt x="114" y="15"/>
                  </a:cubicBezTo>
                  <a:cubicBezTo>
                    <a:pt x="114" y="15"/>
                    <a:pt x="114" y="15"/>
                    <a:pt x="114" y="15"/>
                  </a:cubicBezTo>
                  <a:cubicBezTo>
                    <a:pt x="111" y="13"/>
                    <a:pt x="108" y="14"/>
                    <a:pt x="106" y="17"/>
                  </a:cubicBezTo>
                  <a:cubicBezTo>
                    <a:pt x="101" y="23"/>
                    <a:pt x="101" y="23"/>
                    <a:pt x="101" y="23"/>
                  </a:cubicBezTo>
                  <a:cubicBezTo>
                    <a:pt x="73" y="4"/>
                    <a:pt x="73" y="4"/>
                    <a:pt x="73" y="4"/>
                  </a:cubicBezTo>
                  <a:cubicBezTo>
                    <a:pt x="68" y="0"/>
                    <a:pt x="60" y="1"/>
                    <a:pt x="56" y="7"/>
                  </a:cubicBezTo>
                  <a:cubicBezTo>
                    <a:pt x="41" y="29"/>
                    <a:pt x="41" y="29"/>
                    <a:pt x="41" y="29"/>
                  </a:cubicBezTo>
                  <a:lnTo>
                    <a:pt x="5" y="79"/>
                  </a:lnTo>
                  <a:close/>
                  <a:moveTo>
                    <a:pt x="40" y="101"/>
                  </a:moveTo>
                  <a:cubicBezTo>
                    <a:pt x="39" y="103"/>
                    <a:pt x="36" y="104"/>
                    <a:pt x="35" y="102"/>
                  </a:cubicBezTo>
                  <a:cubicBezTo>
                    <a:pt x="30" y="100"/>
                    <a:pt x="30" y="100"/>
                    <a:pt x="30" y="100"/>
                  </a:cubicBezTo>
                  <a:cubicBezTo>
                    <a:pt x="29" y="98"/>
                    <a:pt x="28" y="96"/>
                    <a:pt x="30" y="94"/>
                  </a:cubicBezTo>
                  <a:cubicBezTo>
                    <a:pt x="33" y="89"/>
                    <a:pt x="33" y="89"/>
                    <a:pt x="33" y="89"/>
                  </a:cubicBezTo>
                  <a:cubicBezTo>
                    <a:pt x="34" y="88"/>
                    <a:pt x="37" y="87"/>
                    <a:pt x="38" y="88"/>
                  </a:cubicBezTo>
                  <a:cubicBezTo>
                    <a:pt x="42" y="91"/>
                    <a:pt x="42" y="91"/>
                    <a:pt x="42" y="91"/>
                  </a:cubicBezTo>
                  <a:cubicBezTo>
                    <a:pt x="44" y="93"/>
                    <a:pt x="45" y="95"/>
                    <a:pt x="43" y="97"/>
                  </a:cubicBezTo>
                  <a:lnTo>
                    <a:pt x="40" y="101"/>
                  </a:lnTo>
                  <a:close/>
                  <a:moveTo>
                    <a:pt x="53" y="77"/>
                  </a:moveTo>
                  <a:cubicBezTo>
                    <a:pt x="55" y="78"/>
                    <a:pt x="55" y="80"/>
                    <a:pt x="54" y="82"/>
                  </a:cubicBezTo>
                  <a:cubicBezTo>
                    <a:pt x="51" y="87"/>
                    <a:pt x="51" y="87"/>
                    <a:pt x="51" y="87"/>
                  </a:cubicBezTo>
                  <a:cubicBezTo>
                    <a:pt x="49" y="89"/>
                    <a:pt x="47" y="89"/>
                    <a:pt x="45" y="88"/>
                  </a:cubicBezTo>
                  <a:cubicBezTo>
                    <a:pt x="41" y="85"/>
                    <a:pt x="41" y="85"/>
                    <a:pt x="41" y="85"/>
                  </a:cubicBezTo>
                  <a:cubicBezTo>
                    <a:pt x="39" y="84"/>
                    <a:pt x="39" y="81"/>
                    <a:pt x="40" y="79"/>
                  </a:cubicBezTo>
                  <a:cubicBezTo>
                    <a:pt x="43" y="75"/>
                    <a:pt x="43" y="75"/>
                    <a:pt x="43" y="75"/>
                  </a:cubicBezTo>
                  <a:cubicBezTo>
                    <a:pt x="44" y="73"/>
                    <a:pt x="47" y="73"/>
                    <a:pt x="49" y="74"/>
                  </a:cubicBezTo>
                  <a:lnTo>
                    <a:pt x="53" y="77"/>
                  </a:lnTo>
                  <a:close/>
                  <a:moveTo>
                    <a:pt x="50" y="65"/>
                  </a:moveTo>
                  <a:cubicBezTo>
                    <a:pt x="53" y="60"/>
                    <a:pt x="53" y="60"/>
                    <a:pt x="53" y="60"/>
                  </a:cubicBezTo>
                  <a:cubicBezTo>
                    <a:pt x="55" y="58"/>
                    <a:pt x="57" y="58"/>
                    <a:pt x="59" y="59"/>
                  </a:cubicBezTo>
                  <a:cubicBezTo>
                    <a:pt x="63" y="62"/>
                    <a:pt x="63" y="62"/>
                    <a:pt x="63" y="62"/>
                  </a:cubicBezTo>
                  <a:cubicBezTo>
                    <a:pt x="65" y="63"/>
                    <a:pt x="65" y="66"/>
                    <a:pt x="64" y="68"/>
                  </a:cubicBezTo>
                  <a:cubicBezTo>
                    <a:pt x="61" y="72"/>
                    <a:pt x="61" y="72"/>
                    <a:pt x="61" y="72"/>
                  </a:cubicBezTo>
                  <a:cubicBezTo>
                    <a:pt x="59" y="74"/>
                    <a:pt x="57" y="74"/>
                    <a:pt x="55" y="73"/>
                  </a:cubicBezTo>
                  <a:cubicBezTo>
                    <a:pt x="51" y="70"/>
                    <a:pt x="51" y="70"/>
                    <a:pt x="51" y="70"/>
                  </a:cubicBezTo>
                  <a:cubicBezTo>
                    <a:pt x="49" y="69"/>
                    <a:pt x="49" y="66"/>
                    <a:pt x="50" y="65"/>
                  </a:cubicBezTo>
                  <a:close/>
                  <a:moveTo>
                    <a:pt x="58" y="107"/>
                  </a:moveTo>
                  <a:cubicBezTo>
                    <a:pt x="55" y="112"/>
                    <a:pt x="55" y="112"/>
                    <a:pt x="55" y="112"/>
                  </a:cubicBezTo>
                  <a:cubicBezTo>
                    <a:pt x="54" y="114"/>
                    <a:pt x="51" y="114"/>
                    <a:pt x="49" y="113"/>
                  </a:cubicBezTo>
                  <a:cubicBezTo>
                    <a:pt x="45" y="110"/>
                    <a:pt x="45" y="110"/>
                    <a:pt x="45" y="110"/>
                  </a:cubicBezTo>
                  <a:cubicBezTo>
                    <a:pt x="44" y="109"/>
                    <a:pt x="43" y="106"/>
                    <a:pt x="44" y="104"/>
                  </a:cubicBezTo>
                  <a:cubicBezTo>
                    <a:pt x="48" y="100"/>
                    <a:pt x="48" y="100"/>
                    <a:pt x="48" y="100"/>
                  </a:cubicBezTo>
                  <a:cubicBezTo>
                    <a:pt x="49" y="98"/>
                    <a:pt x="51" y="98"/>
                    <a:pt x="53" y="99"/>
                  </a:cubicBezTo>
                  <a:cubicBezTo>
                    <a:pt x="57" y="102"/>
                    <a:pt x="57" y="102"/>
                    <a:pt x="57" y="102"/>
                  </a:cubicBezTo>
                  <a:cubicBezTo>
                    <a:pt x="59" y="103"/>
                    <a:pt x="60" y="106"/>
                    <a:pt x="58" y="107"/>
                  </a:cubicBezTo>
                  <a:close/>
                  <a:moveTo>
                    <a:pt x="69" y="93"/>
                  </a:moveTo>
                  <a:cubicBezTo>
                    <a:pt x="65" y="97"/>
                    <a:pt x="65" y="97"/>
                    <a:pt x="65" y="97"/>
                  </a:cubicBezTo>
                  <a:cubicBezTo>
                    <a:pt x="64" y="99"/>
                    <a:pt x="61" y="100"/>
                    <a:pt x="60" y="98"/>
                  </a:cubicBezTo>
                  <a:cubicBezTo>
                    <a:pt x="56" y="95"/>
                    <a:pt x="56" y="95"/>
                    <a:pt x="56" y="95"/>
                  </a:cubicBezTo>
                  <a:cubicBezTo>
                    <a:pt x="54" y="94"/>
                    <a:pt x="53" y="92"/>
                    <a:pt x="55" y="90"/>
                  </a:cubicBezTo>
                  <a:cubicBezTo>
                    <a:pt x="58" y="85"/>
                    <a:pt x="58" y="85"/>
                    <a:pt x="58" y="85"/>
                  </a:cubicBezTo>
                  <a:cubicBezTo>
                    <a:pt x="59" y="83"/>
                    <a:pt x="62" y="83"/>
                    <a:pt x="63" y="84"/>
                  </a:cubicBezTo>
                  <a:cubicBezTo>
                    <a:pt x="68" y="87"/>
                    <a:pt x="68" y="87"/>
                    <a:pt x="68" y="87"/>
                  </a:cubicBezTo>
                  <a:cubicBezTo>
                    <a:pt x="69" y="88"/>
                    <a:pt x="70" y="91"/>
                    <a:pt x="69" y="93"/>
                  </a:cubicBezTo>
                  <a:close/>
                  <a:moveTo>
                    <a:pt x="79" y="78"/>
                  </a:moveTo>
                  <a:cubicBezTo>
                    <a:pt x="76" y="83"/>
                    <a:pt x="76" y="83"/>
                    <a:pt x="76" y="83"/>
                  </a:cubicBezTo>
                  <a:cubicBezTo>
                    <a:pt x="74" y="84"/>
                    <a:pt x="72" y="85"/>
                    <a:pt x="70" y="84"/>
                  </a:cubicBezTo>
                  <a:cubicBezTo>
                    <a:pt x="66" y="81"/>
                    <a:pt x="66" y="81"/>
                    <a:pt x="66" y="81"/>
                  </a:cubicBezTo>
                  <a:cubicBezTo>
                    <a:pt x="64" y="79"/>
                    <a:pt x="64" y="77"/>
                    <a:pt x="65" y="75"/>
                  </a:cubicBezTo>
                  <a:cubicBezTo>
                    <a:pt x="68" y="70"/>
                    <a:pt x="68" y="70"/>
                    <a:pt x="68" y="70"/>
                  </a:cubicBezTo>
                  <a:cubicBezTo>
                    <a:pt x="69" y="69"/>
                    <a:pt x="72" y="68"/>
                    <a:pt x="74" y="69"/>
                  </a:cubicBezTo>
                  <a:cubicBezTo>
                    <a:pt x="78" y="72"/>
                    <a:pt x="78" y="72"/>
                    <a:pt x="78" y="72"/>
                  </a:cubicBezTo>
                  <a:cubicBezTo>
                    <a:pt x="80" y="74"/>
                    <a:pt x="80" y="76"/>
                    <a:pt x="79" y="78"/>
                  </a:cubicBezTo>
                  <a:close/>
                  <a:moveTo>
                    <a:pt x="65" y="11"/>
                  </a:moveTo>
                  <a:cubicBezTo>
                    <a:pt x="106" y="40"/>
                    <a:pt x="106" y="40"/>
                    <a:pt x="106" y="40"/>
                  </a:cubicBezTo>
                  <a:cubicBezTo>
                    <a:pt x="85" y="70"/>
                    <a:pt x="85" y="70"/>
                    <a:pt x="85" y="70"/>
                  </a:cubicBezTo>
                  <a:cubicBezTo>
                    <a:pt x="44" y="42"/>
                    <a:pt x="44" y="42"/>
                    <a:pt x="44" y="42"/>
                  </a:cubicBezTo>
                  <a:lnTo>
                    <a:pt x="65" y="11"/>
                  </a:lnTo>
                  <a:close/>
                  <a:moveTo>
                    <a:pt x="35" y="54"/>
                  </a:moveTo>
                  <a:cubicBezTo>
                    <a:pt x="38" y="49"/>
                    <a:pt x="38" y="49"/>
                    <a:pt x="38" y="49"/>
                  </a:cubicBezTo>
                  <a:cubicBezTo>
                    <a:pt x="39" y="48"/>
                    <a:pt x="42" y="47"/>
                    <a:pt x="44" y="48"/>
                  </a:cubicBezTo>
                  <a:cubicBezTo>
                    <a:pt x="48" y="51"/>
                    <a:pt x="48" y="51"/>
                    <a:pt x="48" y="51"/>
                  </a:cubicBezTo>
                  <a:cubicBezTo>
                    <a:pt x="50" y="53"/>
                    <a:pt x="50" y="55"/>
                    <a:pt x="49" y="57"/>
                  </a:cubicBezTo>
                  <a:cubicBezTo>
                    <a:pt x="46" y="62"/>
                    <a:pt x="46" y="62"/>
                    <a:pt x="46" y="62"/>
                  </a:cubicBezTo>
                  <a:cubicBezTo>
                    <a:pt x="44" y="63"/>
                    <a:pt x="42" y="64"/>
                    <a:pt x="40" y="62"/>
                  </a:cubicBezTo>
                  <a:cubicBezTo>
                    <a:pt x="36" y="60"/>
                    <a:pt x="36" y="60"/>
                    <a:pt x="36" y="60"/>
                  </a:cubicBezTo>
                  <a:cubicBezTo>
                    <a:pt x="34" y="58"/>
                    <a:pt x="34" y="56"/>
                    <a:pt x="35" y="54"/>
                  </a:cubicBezTo>
                  <a:close/>
                  <a:moveTo>
                    <a:pt x="25" y="69"/>
                  </a:moveTo>
                  <a:cubicBezTo>
                    <a:pt x="28" y="64"/>
                    <a:pt x="28" y="64"/>
                    <a:pt x="28" y="64"/>
                  </a:cubicBezTo>
                  <a:cubicBezTo>
                    <a:pt x="29" y="62"/>
                    <a:pt x="32" y="62"/>
                    <a:pt x="34" y="63"/>
                  </a:cubicBezTo>
                  <a:cubicBezTo>
                    <a:pt x="38" y="66"/>
                    <a:pt x="38" y="66"/>
                    <a:pt x="38" y="66"/>
                  </a:cubicBezTo>
                  <a:cubicBezTo>
                    <a:pt x="39" y="67"/>
                    <a:pt x="40" y="70"/>
                    <a:pt x="39" y="72"/>
                  </a:cubicBezTo>
                  <a:cubicBezTo>
                    <a:pt x="35" y="76"/>
                    <a:pt x="35" y="76"/>
                    <a:pt x="35" y="76"/>
                  </a:cubicBezTo>
                  <a:cubicBezTo>
                    <a:pt x="34" y="78"/>
                    <a:pt x="32" y="79"/>
                    <a:pt x="30" y="77"/>
                  </a:cubicBezTo>
                  <a:cubicBezTo>
                    <a:pt x="26" y="74"/>
                    <a:pt x="26" y="74"/>
                    <a:pt x="26" y="74"/>
                  </a:cubicBezTo>
                  <a:cubicBezTo>
                    <a:pt x="24" y="73"/>
                    <a:pt x="24" y="71"/>
                    <a:pt x="25" y="69"/>
                  </a:cubicBezTo>
                  <a:close/>
                  <a:moveTo>
                    <a:pt x="14" y="83"/>
                  </a:moveTo>
                  <a:cubicBezTo>
                    <a:pt x="18" y="79"/>
                    <a:pt x="18" y="79"/>
                    <a:pt x="18" y="79"/>
                  </a:cubicBezTo>
                  <a:cubicBezTo>
                    <a:pt x="19" y="77"/>
                    <a:pt x="22" y="77"/>
                    <a:pt x="23" y="78"/>
                  </a:cubicBezTo>
                  <a:cubicBezTo>
                    <a:pt x="27" y="81"/>
                    <a:pt x="27" y="81"/>
                    <a:pt x="27" y="81"/>
                  </a:cubicBezTo>
                  <a:cubicBezTo>
                    <a:pt x="29" y="82"/>
                    <a:pt x="30" y="85"/>
                    <a:pt x="28" y="86"/>
                  </a:cubicBezTo>
                  <a:cubicBezTo>
                    <a:pt x="25" y="91"/>
                    <a:pt x="25" y="91"/>
                    <a:pt x="25" y="91"/>
                  </a:cubicBezTo>
                  <a:cubicBezTo>
                    <a:pt x="24" y="93"/>
                    <a:pt x="21" y="93"/>
                    <a:pt x="20" y="92"/>
                  </a:cubicBezTo>
                  <a:cubicBezTo>
                    <a:pt x="15" y="89"/>
                    <a:pt x="15" y="89"/>
                    <a:pt x="15" y="89"/>
                  </a:cubicBezTo>
                  <a:cubicBezTo>
                    <a:pt x="14" y="88"/>
                    <a:pt x="13" y="85"/>
                    <a:pt x="14" y="83"/>
                  </a:cubicBezTo>
                  <a:close/>
                </a:path>
              </a:pathLst>
            </a:custGeom>
            <a:solidFill>
              <a:srgbClr val="551155"/>
            </a:solidFill>
            <a:ln w="9525">
              <a:noFill/>
              <a:round/>
              <a:headEnd/>
              <a:tailEnd/>
            </a:ln>
          </p:spPr>
          <p:txBody>
            <a:bodyPr vert="horz" wrap="square" lIns="51423" tIns="25712" rIns="51423" bIns="25712" numCol="1" anchor="t" anchorCtr="0" compatLnSpc="1">
              <a:prstTxWarp prst="textNoShape">
                <a:avLst/>
              </a:prstTxWarp>
            </a:bodyPr>
            <a:lstStyle/>
            <a:p>
              <a:pPr fontAlgn="base">
                <a:spcBef>
                  <a:spcPct val="0"/>
                </a:spcBef>
                <a:spcAft>
                  <a:spcPct val="0"/>
                </a:spcAft>
              </a:pPr>
              <a:endParaRPr lang="en-US" sz="1050">
                <a:solidFill>
                  <a:schemeClr val="bg1"/>
                </a:solidFill>
                <a:latin typeface="Calibri" panose="020F0502020204030204" pitchFamily="34" charset="0"/>
              </a:endParaRPr>
            </a:p>
          </p:txBody>
        </p:sp>
      </p:grpSp>
      <p:pic>
        <p:nvPicPr>
          <p:cNvPr id="76" name="Picture 16"/>
          <p:cNvPicPr>
            <a:picLocks noChangeAspect="1" noChangeArrowheads="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1385" y="4859843"/>
            <a:ext cx="400621" cy="400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7" name="Group 76"/>
          <p:cNvGrpSpPr/>
          <p:nvPr/>
        </p:nvGrpSpPr>
        <p:grpSpPr>
          <a:xfrm>
            <a:off x="1604755" y="4558694"/>
            <a:ext cx="320224" cy="319876"/>
            <a:chOff x="6458326" y="3402760"/>
            <a:chExt cx="429681" cy="401587"/>
          </a:xfrm>
        </p:grpSpPr>
        <p:pic>
          <p:nvPicPr>
            <p:cNvPr id="78" name="Picture 77"/>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58326" y="3402760"/>
              <a:ext cx="333458" cy="333458"/>
            </a:xfrm>
            <a:prstGeom prst="rect">
              <a:avLst/>
            </a:prstGeom>
          </p:spPr>
        </p:pic>
        <p:pic>
          <p:nvPicPr>
            <p:cNvPr id="79" name="Picture 78"/>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48972" y="3565312"/>
              <a:ext cx="239035" cy="239035"/>
            </a:xfrm>
            <a:prstGeom prst="rect">
              <a:avLst/>
            </a:prstGeom>
          </p:spPr>
        </p:pic>
      </p:grpSp>
      <p:sp>
        <p:nvSpPr>
          <p:cNvPr id="80" name="TextBox 79"/>
          <p:cNvSpPr txBox="1"/>
          <p:nvPr/>
        </p:nvSpPr>
        <p:spPr>
          <a:xfrm>
            <a:off x="2509845" y="5709035"/>
            <a:ext cx="601951" cy="215444"/>
          </a:xfrm>
          <a:prstGeom prst="rect">
            <a:avLst/>
          </a:prstGeom>
          <a:noFill/>
        </p:spPr>
        <p:txBody>
          <a:bodyPr wrap="square" lIns="0" tIns="0" rIns="0" bIns="0" rtlCol="0">
            <a:spAutoFit/>
          </a:bodyPr>
          <a:lstStyle/>
          <a:p>
            <a:pPr algn="ctr"/>
            <a:r>
              <a:rPr lang="en-GB" sz="700">
                <a:solidFill>
                  <a:schemeClr val="bg1"/>
                </a:solidFill>
              </a:rPr>
              <a:t>GIS-EAM Integration</a:t>
            </a:r>
          </a:p>
        </p:txBody>
      </p:sp>
      <p:pic>
        <p:nvPicPr>
          <p:cNvPr id="81" name="Picture 80"/>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23744" y="5289679"/>
            <a:ext cx="366502" cy="366502"/>
          </a:xfrm>
          <a:prstGeom prst="rect">
            <a:avLst/>
          </a:prstGeom>
          <a:effectLst>
            <a:outerShdw blurRad="50800" dist="38100" dir="2700000" algn="tl" rotWithShape="0">
              <a:prstClr val="black">
                <a:alpha val="40000"/>
              </a:prstClr>
            </a:outerShdw>
          </a:effectLst>
        </p:spPr>
      </p:pic>
      <p:sp>
        <p:nvSpPr>
          <p:cNvPr id="82" name="TextBox 81"/>
          <p:cNvSpPr txBox="1"/>
          <p:nvPr/>
        </p:nvSpPr>
        <p:spPr>
          <a:xfrm>
            <a:off x="3923371" y="5709035"/>
            <a:ext cx="192360" cy="107722"/>
          </a:xfrm>
          <a:prstGeom prst="rect">
            <a:avLst/>
          </a:prstGeom>
          <a:noFill/>
        </p:spPr>
        <p:txBody>
          <a:bodyPr wrap="none" lIns="0" tIns="0" rIns="0" bIns="0" rtlCol="0">
            <a:spAutoFit/>
          </a:bodyPr>
          <a:lstStyle/>
          <a:p>
            <a:pPr algn="ctr"/>
            <a:r>
              <a:rPr lang="en-GB" sz="700">
                <a:solidFill>
                  <a:schemeClr val="bg1"/>
                </a:solidFill>
              </a:rPr>
              <a:t>Click</a:t>
            </a:r>
          </a:p>
        </p:txBody>
      </p:sp>
      <p:sp>
        <p:nvSpPr>
          <p:cNvPr id="83" name="TextBox 82"/>
          <p:cNvSpPr txBox="1"/>
          <p:nvPr/>
        </p:nvSpPr>
        <p:spPr>
          <a:xfrm>
            <a:off x="3442366" y="5709035"/>
            <a:ext cx="463688" cy="107722"/>
          </a:xfrm>
          <a:prstGeom prst="rect">
            <a:avLst/>
          </a:prstGeom>
          <a:noFill/>
        </p:spPr>
        <p:txBody>
          <a:bodyPr wrap="square" lIns="0" tIns="0" rIns="0" bIns="0" rtlCol="0">
            <a:spAutoFit/>
          </a:bodyPr>
          <a:lstStyle/>
          <a:p>
            <a:pPr algn="ctr"/>
            <a:r>
              <a:rPr lang="en-GB" sz="700">
                <a:solidFill>
                  <a:schemeClr val="bg1"/>
                </a:solidFill>
              </a:rPr>
              <a:t>WM</a:t>
            </a:r>
          </a:p>
        </p:txBody>
      </p:sp>
      <p:pic>
        <p:nvPicPr>
          <p:cNvPr id="84" name="Picture 83"/>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39066" y="5365025"/>
            <a:ext cx="207642" cy="207640"/>
          </a:xfrm>
          <a:prstGeom prst="rect">
            <a:avLst/>
          </a:prstGeom>
        </p:spPr>
      </p:pic>
      <p:sp>
        <p:nvSpPr>
          <p:cNvPr id="85" name="Striped Right Arrow 194"/>
          <p:cNvSpPr/>
          <p:nvPr/>
        </p:nvSpPr>
        <p:spPr>
          <a:xfrm flipH="1">
            <a:off x="2303142" y="5249594"/>
            <a:ext cx="2502260" cy="706654"/>
          </a:xfrm>
          <a:prstGeom prst="stripedRightArrow">
            <a:avLst>
              <a:gd name="adj1" fmla="val 100000"/>
              <a:gd name="adj2" fmla="val 18553"/>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86" name="TextBox 85"/>
          <p:cNvSpPr txBox="1"/>
          <p:nvPr/>
        </p:nvSpPr>
        <p:spPr>
          <a:xfrm>
            <a:off x="2763526" y="5066043"/>
            <a:ext cx="2053447" cy="169277"/>
          </a:xfrm>
          <a:prstGeom prst="rect">
            <a:avLst/>
          </a:prstGeom>
          <a:noFill/>
        </p:spPr>
        <p:txBody>
          <a:bodyPr wrap="none" lIns="0" tIns="0" rIns="0" bIns="0" rtlCol="0">
            <a:spAutoFit/>
          </a:bodyPr>
          <a:lstStyle/>
          <a:p>
            <a:r>
              <a:rPr lang="en-GB" sz="1100" b="1">
                <a:solidFill>
                  <a:schemeClr val="bg1"/>
                </a:solidFill>
              </a:rPr>
              <a:t>Core Systems + Digital Stretch</a:t>
            </a:r>
          </a:p>
        </p:txBody>
      </p:sp>
      <p:pic>
        <p:nvPicPr>
          <p:cNvPr id="87" name="Picture 24"/>
          <p:cNvPicPr>
            <a:picLocks noChangeAspect="1" noChangeArrowheads="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293098" y="5359335"/>
            <a:ext cx="261479" cy="26147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8" name="TextBox 87"/>
          <p:cNvSpPr txBox="1"/>
          <p:nvPr/>
        </p:nvSpPr>
        <p:spPr>
          <a:xfrm>
            <a:off x="4183880" y="5709035"/>
            <a:ext cx="479914" cy="215444"/>
          </a:xfrm>
          <a:prstGeom prst="rect">
            <a:avLst/>
          </a:prstGeom>
          <a:noFill/>
        </p:spPr>
        <p:txBody>
          <a:bodyPr wrap="square" lIns="0" tIns="0" rIns="0" bIns="0" rtlCol="0">
            <a:spAutoFit/>
          </a:bodyPr>
          <a:lstStyle/>
          <a:p>
            <a:pPr algn="ctr"/>
            <a:r>
              <a:rPr lang="en-GB" sz="700">
                <a:solidFill>
                  <a:schemeClr val="bg1"/>
                </a:solidFill>
              </a:rPr>
              <a:t>BW / BPC / SAS</a:t>
            </a:r>
          </a:p>
        </p:txBody>
      </p:sp>
      <p:sp>
        <p:nvSpPr>
          <p:cNvPr id="89" name="Rectangle 88"/>
          <p:cNvSpPr/>
          <p:nvPr/>
        </p:nvSpPr>
        <p:spPr>
          <a:xfrm>
            <a:off x="10319195" y="4433474"/>
            <a:ext cx="1145978" cy="646331"/>
          </a:xfrm>
          <a:prstGeom prst="rect">
            <a:avLst/>
          </a:prstGeom>
        </p:spPr>
        <p:txBody>
          <a:bodyPr wrap="square" lIns="0" tIns="0" rIns="0" bIns="0">
            <a:spAutoFit/>
          </a:bodyPr>
          <a:lstStyle/>
          <a:p>
            <a:pPr algn="r"/>
            <a:r>
              <a:rPr lang="en-GB" sz="1400" b="1">
                <a:solidFill>
                  <a:schemeClr val="bg1"/>
                </a:solidFill>
                <a:ea typeface="Times New Roman" panose="02020603050405020304" pitchFamily="18" charset="0"/>
                <a:cs typeface="Times New Roman" panose="02020603050405020304" pitchFamily="18" charset="0"/>
              </a:rPr>
              <a:t>Network System Optimization</a:t>
            </a:r>
            <a:endParaRPr lang="en-GB" sz="1400">
              <a:solidFill>
                <a:schemeClr val="bg1"/>
              </a:solidFill>
            </a:endParaRPr>
          </a:p>
        </p:txBody>
      </p:sp>
      <p:sp>
        <p:nvSpPr>
          <p:cNvPr id="90" name="TextBox 89"/>
          <p:cNvSpPr txBox="1"/>
          <p:nvPr/>
        </p:nvSpPr>
        <p:spPr>
          <a:xfrm>
            <a:off x="11569274" y="4643465"/>
            <a:ext cx="263214" cy="261610"/>
          </a:xfrm>
          <a:prstGeom prst="rect">
            <a:avLst/>
          </a:prstGeom>
          <a:solidFill>
            <a:schemeClr val="accent3"/>
          </a:solidFill>
          <a:ln>
            <a:solidFill>
              <a:schemeClr val="accent3"/>
            </a:solidFill>
          </a:ln>
        </p:spPr>
        <p:txBody>
          <a:bodyPr wrap="none" rtlCol="0">
            <a:spAutoFit/>
          </a:bodyPr>
          <a:lstStyle/>
          <a:p>
            <a:r>
              <a:rPr lang="en-GB" sz="1100">
                <a:solidFill>
                  <a:schemeClr val="bg1"/>
                </a:solidFill>
              </a:rPr>
              <a:t>7</a:t>
            </a:r>
          </a:p>
        </p:txBody>
      </p:sp>
      <p:sp>
        <p:nvSpPr>
          <p:cNvPr id="91" name="Rectangle 90"/>
          <p:cNvSpPr/>
          <p:nvPr/>
        </p:nvSpPr>
        <p:spPr>
          <a:xfrm>
            <a:off x="10319195" y="5811677"/>
            <a:ext cx="1145978" cy="646331"/>
          </a:xfrm>
          <a:prstGeom prst="rect">
            <a:avLst/>
          </a:prstGeom>
        </p:spPr>
        <p:txBody>
          <a:bodyPr wrap="square" lIns="0" tIns="0" rIns="0" bIns="0">
            <a:spAutoFit/>
          </a:bodyPr>
          <a:lstStyle/>
          <a:p>
            <a:pPr algn="r"/>
            <a:r>
              <a:rPr lang="en-GB" sz="1400" b="1">
                <a:solidFill>
                  <a:schemeClr val="bg1"/>
                </a:solidFill>
                <a:ea typeface="Times New Roman" panose="02020603050405020304" pitchFamily="18" charset="0"/>
                <a:cs typeface="Times New Roman" panose="02020603050405020304" pitchFamily="18" charset="0"/>
              </a:rPr>
              <a:t>New Grid Consumer Services</a:t>
            </a:r>
            <a:endParaRPr lang="en-GB" sz="1400">
              <a:solidFill>
                <a:schemeClr val="bg1"/>
              </a:solidFill>
            </a:endParaRPr>
          </a:p>
        </p:txBody>
      </p:sp>
      <p:sp>
        <p:nvSpPr>
          <p:cNvPr id="92" name="TextBox 91"/>
          <p:cNvSpPr txBox="1"/>
          <p:nvPr/>
        </p:nvSpPr>
        <p:spPr>
          <a:xfrm>
            <a:off x="11569274" y="6081817"/>
            <a:ext cx="263214" cy="261610"/>
          </a:xfrm>
          <a:prstGeom prst="rect">
            <a:avLst/>
          </a:prstGeom>
          <a:solidFill>
            <a:schemeClr val="accent3"/>
          </a:solidFill>
          <a:ln>
            <a:solidFill>
              <a:schemeClr val="accent3"/>
            </a:solidFill>
          </a:ln>
        </p:spPr>
        <p:txBody>
          <a:bodyPr wrap="none" rtlCol="0">
            <a:spAutoFit/>
          </a:bodyPr>
          <a:lstStyle/>
          <a:p>
            <a:r>
              <a:rPr lang="en-GB" sz="1100">
                <a:solidFill>
                  <a:schemeClr val="bg1"/>
                </a:solidFill>
              </a:rPr>
              <a:t>8</a:t>
            </a:r>
          </a:p>
        </p:txBody>
      </p:sp>
      <p:sp>
        <p:nvSpPr>
          <p:cNvPr id="93" name="Rectangle 92"/>
          <p:cNvSpPr/>
          <p:nvPr/>
        </p:nvSpPr>
        <p:spPr>
          <a:xfrm>
            <a:off x="10319195" y="1373542"/>
            <a:ext cx="1145978" cy="646331"/>
          </a:xfrm>
          <a:prstGeom prst="rect">
            <a:avLst/>
          </a:prstGeom>
        </p:spPr>
        <p:txBody>
          <a:bodyPr wrap="square" lIns="0" tIns="0" rIns="0" bIns="0">
            <a:spAutoFit/>
          </a:bodyPr>
          <a:lstStyle/>
          <a:p>
            <a:pPr algn="r"/>
            <a:r>
              <a:rPr lang="en-GB" sz="1400" b="1">
                <a:solidFill>
                  <a:schemeClr val="bg1"/>
                </a:solidFill>
                <a:ea typeface="Times New Roman" panose="02020603050405020304" pitchFamily="18" charset="0"/>
                <a:cs typeface="Times New Roman" panose="02020603050405020304" pitchFamily="18" charset="0"/>
              </a:rPr>
              <a:t>Control Centre Intelligence</a:t>
            </a:r>
            <a:endParaRPr lang="en-GB" sz="1400">
              <a:solidFill>
                <a:schemeClr val="bg1"/>
              </a:solidFill>
            </a:endParaRPr>
          </a:p>
        </p:txBody>
      </p:sp>
      <p:sp>
        <p:nvSpPr>
          <p:cNvPr id="94" name="TextBox 93"/>
          <p:cNvSpPr txBox="1"/>
          <p:nvPr/>
        </p:nvSpPr>
        <p:spPr>
          <a:xfrm>
            <a:off x="11569274" y="1621251"/>
            <a:ext cx="263214" cy="261610"/>
          </a:xfrm>
          <a:prstGeom prst="rect">
            <a:avLst/>
          </a:prstGeom>
          <a:solidFill>
            <a:schemeClr val="tx2"/>
          </a:solidFill>
          <a:ln>
            <a:solidFill>
              <a:schemeClr val="tx2"/>
            </a:solidFill>
          </a:ln>
        </p:spPr>
        <p:txBody>
          <a:bodyPr wrap="none" rtlCol="0">
            <a:spAutoFit/>
          </a:bodyPr>
          <a:lstStyle/>
          <a:p>
            <a:r>
              <a:rPr lang="en-GB" sz="1100">
                <a:solidFill>
                  <a:schemeClr val="bg1"/>
                </a:solidFill>
              </a:rPr>
              <a:t>5</a:t>
            </a:r>
          </a:p>
        </p:txBody>
      </p:sp>
      <p:sp>
        <p:nvSpPr>
          <p:cNvPr id="95" name="Rectangle 94"/>
          <p:cNvSpPr/>
          <p:nvPr/>
        </p:nvSpPr>
        <p:spPr>
          <a:xfrm>
            <a:off x="10319195" y="2621445"/>
            <a:ext cx="1145978" cy="646331"/>
          </a:xfrm>
          <a:prstGeom prst="rect">
            <a:avLst/>
          </a:prstGeom>
        </p:spPr>
        <p:txBody>
          <a:bodyPr wrap="square" lIns="0" tIns="0" rIns="0" bIns="0">
            <a:spAutoFit/>
          </a:bodyPr>
          <a:lstStyle/>
          <a:p>
            <a:pPr algn="r"/>
            <a:r>
              <a:rPr lang="en-GB" sz="1400" b="1">
                <a:solidFill>
                  <a:schemeClr val="bg1"/>
                </a:solidFill>
                <a:ea typeface="Times New Roman" panose="02020603050405020304" pitchFamily="18" charset="0"/>
                <a:cs typeface="Times New Roman" panose="02020603050405020304" pitchFamily="18" charset="0"/>
              </a:rPr>
              <a:t>Smart Outage Management</a:t>
            </a:r>
            <a:endParaRPr lang="en-GB" sz="1400">
              <a:solidFill>
                <a:schemeClr val="bg1"/>
              </a:solidFill>
            </a:endParaRPr>
          </a:p>
        </p:txBody>
      </p:sp>
      <p:sp>
        <p:nvSpPr>
          <p:cNvPr id="96" name="TextBox 95"/>
          <p:cNvSpPr txBox="1"/>
          <p:nvPr/>
        </p:nvSpPr>
        <p:spPr>
          <a:xfrm>
            <a:off x="11569273" y="2855957"/>
            <a:ext cx="276027" cy="261610"/>
          </a:xfrm>
          <a:prstGeom prst="rect">
            <a:avLst/>
          </a:prstGeom>
          <a:solidFill>
            <a:schemeClr val="tx2"/>
          </a:solidFill>
          <a:ln>
            <a:solidFill>
              <a:schemeClr val="tx2"/>
            </a:solidFill>
          </a:ln>
        </p:spPr>
        <p:txBody>
          <a:bodyPr wrap="square" rtlCol="0">
            <a:spAutoFit/>
          </a:bodyPr>
          <a:lstStyle/>
          <a:p>
            <a:r>
              <a:rPr lang="en-GB" sz="1100">
                <a:solidFill>
                  <a:schemeClr val="bg1"/>
                </a:solidFill>
              </a:rPr>
              <a:t>6</a:t>
            </a:r>
          </a:p>
        </p:txBody>
      </p:sp>
      <p:pic>
        <p:nvPicPr>
          <p:cNvPr id="97" name="Picture 96"/>
          <p:cNvPicPr>
            <a:picLocks noChangeAspect="1"/>
          </p:cNvPicPr>
          <p:nvPr/>
        </p:nvPicPr>
        <p:blipFill>
          <a:blip r:embed="rId13">
            <a:duotone>
              <a:schemeClr val="accent1">
                <a:shade val="45000"/>
                <a:satMod val="135000"/>
              </a:schemeClr>
              <a:prstClr val="white"/>
            </a:duotone>
          </a:blip>
          <a:stretch>
            <a:fillRect/>
          </a:stretch>
        </p:blipFill>
        <p:spPr>
          <a:xfrm>
            <a:off x="1747060" y="2819025"/>
            <a:ext cx="543622" cy="471946"/>
          </a:xfrm>
          <a:prstGeom prst="rect">
            <a:avLst/>
          </a:prstGeom>
        </p:spPr>
      </p:pic>
      <p:pic>
        <p:nvPicPr>
          <p:cNvPr id="98" name="Picture 9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82645" y="1705368"/>
            <a:ext cx="647243" cy="407629"/>
          </a:xfrm>
          <a:prstGeom prst="rect">
            <a:avLst/>
          </a:prstGeom>
          <a:effectLst>
            <a:outerShdw blurRad="50800" dist="38100" dir="2700000" algn="tl" rotWithShape="0">
              <a:prstClr val="black">
                <a:alpha val="40000"/>
              </a:prstClr>
            </a:outerShdw>
          </a:effectLst>
        </p:spPr>
      </p:pic>
      <p:pic>
        <p:nvPicPr>
          <p:cNvPr id="99" name="Picture 98"/>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82935" y="2183597"/>
            <a:ext cx="305424" cy="292451"/>
          </a:xfrm>
          <a:prstGeom prst="rect">
            <a:avLst/>
          </a:prstGeom>
        </p:spPr>
      </p:pic>
      <p:pic>
        <p:nvPicPr>
          <p:cNvPr id="100" name="Picture 99"/>
          <p:cNvPicPr>
            <a:picLocks noChangeAspect="1"/>
          </p:cNvPicPr>
          <p:nvPr/>
        </p:nvPicPr>
        <p:blipFill>
          <a:blip r:embed="rId7">
            <a:duotone>
              <a:schemeClr val="accent5">
                <a:shade val="45000"/>
                <a:satMod val="135000"/>
              </a:schemeClr>
              <a:prstClr val="white"/>
            </a:duotone>
          </a:blip>
          <a:stretch>
            <a:fillRect/>
          </a:stretch>
        </p:blipFill>
        <p:spPr>
          <a:xfrm>
            <a:off x="7345579" y="2169416"/>
            <a:ext cx="333803" cy="306632"/>
          </a:xfrm>
          <a:prstGeom prst="rect">
            <a:avLst/>
          </a:prstGeom>
          <a:effectLst>
            <a:outerShdw blurRad="50800" dist="38100" dir="2700000" algn="tl" rotWithShape="0">
              <a:prstClr val="black">
                <a:alpha val="40000"/>
              </a:prstClr>
            </a:outerShdw>
          </a:effectLst>
        </p:spPr>
      </p:pic>
      <p:sp>
        <p:nvSpPr>
          <p:cNvPr id="101" name="TextBox 100"/>
          <p:cNvSpPr txBox="1"/>
          <p:nvPr/>
        </p:nvSpPr>
        <p:spPr>
          <a:xfrm>
            <a:off x="7692939" y="2579702"/>
            <a:ext cx="601951" cy="107722"/>
          </a:xfrm>
          <a:prstGeom prst="rect">
            <a:avLst/>
          </a:prstGeom>
          <a:noFill/>
        </p:spPr>
        <p:txBody>
          <a:bodyPr wrap="square" lIns="0" tIns="0" rIns="0" bIns="0" rtlCol="0">
            <a:spAutoFit/>
          </a:bodyPr>
          <a:lstStyle/>
          <a:p>
            <a:pPr algn="ctr"/>
            <a:r>
              <a:rPr lang="en-GB" sz="700">
                <a:solidFill>
                  <a:schemeClr val="bg1"/>
                </a:solidFill>
              </a:rPr>
              <a:t>OMS/DMS</a:t>
            </a:r>
          </a:p>
        </p:txBody>
      </p:sp>
      <p:sp>
        <p:nvSpPr>
          <p:cNvPr id="102" name="TextBox 101"/>
          <p:cNvSpPr txBox="1"/>
          <p:nvPr/>
        </p:nvSpPr>
        <p:spPr>
          <a:xfrm>
            <a:off x="7263869" y="2579702"/>
            <a:ext cx="555973" cy="215444"/>
          </a:xfrm>
          <a:prstGeom prst="rect">
            <a:avLst/>
          </a:prstGeom>
          <a:noFill/>
        </p:spPr>
        <p:txBody>
          <a:bodyPr wrap="square" lIns="0" tIns="0" rIns="0" bIns="0" rtlCol="0">
            <a:spAutoFit/>
          </a:bodyPr>
          <a:lstStyle/>
          <a:p>
            <a:pPr algn="ctr"/>
            <a:r>
              <a:rPr lang="en-GB" sz="700">
                <a:solidFill>
                  <a:schemeClr val="bg1"/>
                </a:solidFill>
              </a:rPr>
              <a:t>SMART SCADA</a:t>
            </a:r>
          </a:p>
        </p:txBody>
      </p:sp>
      <p:sp>
        <p:nvSpPr>
          <p:cNvPr id="103" name="TextBox 102"/>
          <p:cNvSpPr txBox="1"/>
          <p:nvPr/>
        </p:nvSpPr>
        <p:spPr>
          <a:xfrm>
            <a:off x="8247985" y="2579702"/>
            <a:ext cx="410348" cy="215444"/>
          </a:xfrm>
          <a:prstGeom prst="rect">
            <a:avLst/>
          </a:prstGeom>
          <a:noFill/>
        </p:spPr>
        <p:txBody>
          <a:bodyPr wrap="square" lIns="0" tIns="0" rIns="0" bIns="0" rtlCol="0">
            <a:spAutoFit/>
          </a:bodyPr>
          <a:lstStyle/>
          <a:p>
            <a:pPr algn="ctr"/>
            <a:r>
              <a:rPr lang="en-GB" sz="700">
                <a:solidFill>
                  <a:schemeClr val="bg1"/>
                </a:solidFill>
              </a:rPr>
              <a:t>AMI / MDM</a:t>
            </a:r>
          </a:p>
        </p:txBody>
      </p:sp>
      <p:sp>
        <p:nvSpPr>
          <p:cNvPr id="104" name="TextBox 103"/>
          <p:cNvSpPr txBox="1"/>
          <p:nvPr/>
        </p:nvSpPr>
        <p:spPr>
          <a:xfrm>
            <a:off x="8603803" y="2579702"/>
            <a:ext cx="463688" cy="107722"/>
          </a:xfrm>
          <a:prstGeom prst="rect">
            <a:avLst/>
          </a:prstGeom>
          <a:noFill/>
        </p:spPr>
        <p:txBody>
          <a:bodyPr wrap="square" lIns="0" tIns="0" rIns="0" bIns="0" rtlCol="0">
            <a:spAutoFit/>
          </a:bodyPr>
          <a:lstStyle/>
          <a:p>
            <a:pPr algn="ctr"/>
            <a:r>
              <a:rPr lang="en-GB" sz="700">
                <a:solidFill>
                  <a:schemeClr val="bg1"/>
                </a:solidFill>
              </a:rPr>
              <a:t>…</a:t>
            </a:r>
          </a:p>
        </p:txBody>
      </p:sp>
      <p:pic>
        <p:nvPicPr>
          <p:cNvPr id="105" name="Picture 104"/>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311937" y="2268408"/>
            <a:ext cx="207642" cy="207640"/>
          </a:xfrm>
          <a:prstGeom prst="rect">
            <a:avLst/>
          </a:prstGeom>
        </p:spPr>
      </p:pic>
      <p:sp>
        <p:nvSpPr>
          <p:cNvPr id="106" name="Striped Right Arrow 225"/>
          <p:cNvSpPr/>
          <p:nvPr/>
        </p:nvSpPr>
        <p:spPr>
          <a:xfrm>
            <a:off x="7232621" y="2120261"/>
            <a:ext cx="2502260" cy="706654"/>
          </a:xfrm>
          <a:prstGeom prst="stripedRightArrow">
            <a:avLst>
              <a:gd name="adj1" fmla="val 100000"/>
              <a:gd name="adj2" fmla="val 18553"/>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107" name="TextBox 106"/>
          <p:cNvSpPr txBox="1"/>
          <p:nvPr/>
        </p:nvSpPr>
        <p:spPr>
          <a:xfrm>
            <a:off x="7230271" y="1936710"/>
            <a:ext cx="2053447" cy="169277"/>
          </a:xfrm>
          <a:prstGeom prst="rect">
            <a:avLst/>
          </a:prstGeom>
          <a:noFill/>
        </p:spPr>
        <p:txBody>
          <a:bodyPr wrap="none" lIns="0" tIns="0" rIns="0" bIns="0" rtlCol="0">
            <a:spAutoFit/>
          </a:bodyPr>
          <a:lstStyle/>
          <a:p>
            <a:r>
              <a:rPr lang="en-GB" sz="1100" b="1">
                <a:solidFill>
                  <a:schemeClr val="bg1"/>
                </a:solidFill>
              </a:rPr>
              <a:t>Core Systems + Digital Stretch</a:t>
            </a:r>
          </a:p>
        </p:txBody>
      </p:sp>
      <p:pic>
        <p:nvPicPr>
          <p:cNvPr id="108" name="Picture 24"/>
          <p:cNvPicPr>
            <a:picLocks noChangeAspect="1" noChangeArrowheads="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222577" y="2230002"/>
            <a:ext cx="261479" cy="26147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09" name="TextBox 108"/>
          <p:cNvSpPr txBox="1"/>
          <p:nvPr/>
        </p:nvSpPr>
        <p:spPr>
          <a:xfrm>
            <a:off x="9113359" y="2579702"/>
            <a:ext cx="479914" cy="107722"/>
          </a:xfrm>
          <a:prstGeom prst="rect">
            <a:avLst/>
          </a:prstGeom>
          <a:noFill/>
        </p:spPr>
        <p:txBody>
          <a:bodyPr wrap="square" lIns="0" tIns="0" rIns="0" bIns="0" rtlCol="0">
            <a:spAutoFit/>
          </a:bodyPr>
          <a:lstStyle/>
          <a:p>
            <a:pPr algn="ctr"/>
            <a:r>
              <a:rPr lang="en-GB" sz="700">
                <a:solidFill>
                  <a:schemeClr val="bg1"/>
                </a:solidFill>
              </a:rPr>
              <a:t>SAS</a:t>
            </a:r>
          </a:p>
        </p:txBody>
      </p:sp>
      <p:pic>
        <p:nvPicPr>
          <p:cNvPr id="110" name="Picture 109"/>
          <p:cNvPicPr>
            <a:picLocks noChangeAspect="1"/>
          </p:cNvPicPr>
          <p:nvPr/>
        </p:nvPicPr>
        <p:blipFill>
          <a:blip r:embed="rId7">
            <a:duotone>
              <a:schemeClr val="accent5">
                <a:shade val="45000"/>
                <a:satMod val="135000"/>
              </a:schemeClr>
              <a:prstClr val="white"/>
            </a:duotone>
          </a:blip>
          <a:stretch>
            <a:fillRect/>
          </a:stretch>
        </p:blipFill>
        <p:spPr>
          <a:xfrm>
            <a:off x="7345579" y="5283392"/>
            <a:ext cx="333803" cy="306632"/>
          </a:xfrm>
          <a:prstGeom prst="rect">
            <a:avLst/>
          </a:prstGeom>
          <a:effectLst>
            <a:outerShdw blurRad="50800" dist="38100" dir="2700000" algn="tl" rotWithShape="0">
              <a:prstClr val="black">
                <a:alpha val="40000"/>
              </a:prstClr>
            </a:outerShdw>
          </a:effectLst>
        </p:spPr>
      </p:pic>
      <p:sp>
        <p:nvSpPr>
          <p:cNvPr id="111" name="TextBox 110"/>
          <p:cNvSpPr txBox="1"/>
          <p:nvPr/>
        </p:nvSpPr>
        <p:spPr>
          <a:xfrm>
            <a:off x="7290142" y="5680038"/>
            <a:ext cx="452400" cy="215444"/>
          </a:xfrm>
          <a:prstGeom prst="rect">
            <a:avLst/>
          </a:prstGeom>
          <a:noFill/>
        </p:spPr>
        <p:txBody>
          <a:bodyPr wrap="square" lIns="0" tIns="0" rIns="0" bIns="0" rtlCol="0">
            <a:spAutoFit/>
          </a:bodyPr>
          <a:lstStyle/>
          <a:p>
            <a:pPr algn="ctr"/>
            <a:r>
              <a:rPr lang="en-GB" sz="700">
                <a:solidFill>
                  <a:schemeClr val="bg1"/>
                </a:solidFill>
              </a:rPr>
              <a:t>SMART SCADA</a:t>
            </a:r>
          </a:p>
        </p:txBody>
      </p:sp>
      <p:sp>
        <p:nvSpPr>
          <p:cNvPr id="112" name="TextBox 111"/>
          <p:cNvSpPr txBox="1"/>
          <p:nvPr/>
        </p:nvSpPr>
        <p:spPr>
          <a:xfrm>
            <a:off x="8153299" y="5693678"/>
            <a:ext cx="476297" cy="107722"/>
          </a:xfrm>
          <a:prstGeom prst="rect">
            <a:avLst/>
          </a:prstGeom>
          <a:noFill/>
        </p:spPr>
        <p:txBody>
          <a:bodyPr wrap="square" lIns="0" tIns="0" rIns="0" bIns="0" rtlCol="0">
            <a:spAutoFit/>
          </a:bodyPr>
          <a:lstStyle/>
          <a:p>
            <a:pPr algn="ctr"/>
            <a:r>
              <a:rPr lang="en-GB" sz="700">
                <a:solidFill>
                  <a:schemeClr val="bg1"/>
                </a:solidFill>
              </a:rPr>
              <a:t>AMI  / MDM</a:t>
            </a:r>
          </a:p>
        </p:txBody>
      </p:sp>
      <p:sp>
        <p:nvSpPr>
          <p:cNvPr id="113" name="TextBox 112"/>
          <p:cNvSpPr txBox="1"/>
          <p:nvPr/>
        </p:nvSpPr>
        <p:spPr>
          <a:xfrm>
            <a:off x="9113877" y="5693678"/>
            <a:ext cx="463688" cy="107722"/>
          </a:xfrm>
          <a:prstGeom prst="rect">
            <a:avLst/>
          </a:prstGeom>
          <a:noFill/>
        </p:spPr>
        <p:txBody>
          <a:bodyPr wrap="square" lIns="0" tIns="0" rIns="0" bIns="0" rtlCol="0">
            <a:spAutoFit/>
          </a:bodyPr>
          <a:lstStyle/>
          <a:p>
            <a:pPr algn="ctr"/>
            <a:r>
              <a:rPr lang="en-GB" sz="700">
                <a:solidFill>
                  <a:schemeClr val="bg1"/>
                </a:solidFill>
              </a:rPr>
              <a:t>CRM</a:t>
            </a:r>
          </a:p>
        </p:txBody>
      </p:sp>
      <p:pic>
        <p:nvPicPr>
          <p:cNvPr id="114" name="Picture 113"/>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274805" y="5382384"/>
            <a:ext cx="207642" cy="207640"/>
          </a:xfrm>
          <a:prstGeom prst="rect">
            <a:avLst/>
          </a:prstGeom>
        </p:spPr>
      </p:pic>
      <p:sp>
        <p:nvSpPr>
          <p:cNvPr id="115" name="Striped Right Arrow 239"/>
          <p:cNvSpPr/>
          <p:nvPr/>
        </p:nvSpPr>
        <p:spPr>
          <a:xfrm>
            <a:off x="7232621" y="5234237"/>
            <a:ext cx="2502260" cy="706654"/>
          </a:xfrm>
          <a:prstGeom prst="stripedRightArrow">
            <a:avLst>
              <a:gd name="adj1" fmla="val 100000"/>
              <a:gd name="adj2" fmla="val 18553"/>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116" name="TextBox 115"/>
          <p:cNvSpPr txBox="1"/>
          <p:nvPr/>
        </p:nvSpPr>
        <p:spPr>
          <a:xfrm>
            <a:off x="7229271" y="5050686"/>
            <a:ext cx="2053447" cy="169277"/>
          </a:xfrm>
          <a:prstGeom prst="rect">
            <a:avLst/>
          </a:prstGeom>
          <a:noFill/>
        </p:spPr>
        <p:txBody>
          <a:bodyPr wrap="none" lIns="0" tIns="0" rIns="0" bIns="0" rtlCol="0">
            <a:spAutoFit/>
          </a:bodyPr>
          <a:lstStyle/>
          <a:p>
            <a:r>
              <a:rPr lang="en-GB" sz="1100" b="1">
                <a:solidFill>
                  <a:schemeClr val="bg1"/>
                </a:solidFill>
              </a:rPr>
              <a:t>Core Systems + Digital Stretch</a:t>
            </a:r>
          </a:p>
        </p:txBody>
      </p:sp>
      <p:grpSp>
        <p:nvGrpSpPr>
          <p:cNvPr id="117" name="Group 116"/>
          <p:cNvGrpSpPr/>
          <p:nvPr/>
        </p:nvGrpSpPr>
        <p:grpSpPr>
          <a:xfrm>
            <a:off x="9908994" y="4662860"/>
            <a:ext cx="311184" cy="535654"/>
            <a:chOff x="10033575" y="4299175"/>
            <a:chExt cx="311184" cy="535654"/>
          </a:xfrm>
          <a:solidFill>
            <a:schemeClr val="accent3"/>
          </a:solidFill>
        </p:grpSpPr>
        <p:sp>
          <p:nvSpPr>
            <p:cNvPr id="118" name="Freeform 10"/>
            <p:cNvSpPr>
              <a:spLocks noEditPoints="1"/>
            </p:cNvSpPr>
            <p:nvPr/>
          </p:nvSpPr>
          <p:spPr bwMode="auto">
            <a:xfrm>
              <a:off x="10033575" y="4299175"/>
              <a:ext cx="311184" cy="322886"/>
            </a:xfrm>
            <a:custGeom>
              <a:avLst/>
              <a:gdLst>
                <a:gd name="T0" fmla="*/ 267 w 450"/>
                <a:gd name="T1" fmla="*/ 585 h 679"/>
                <a:gd name="T2" fmla="*/ 226 w 450"/>
                <a:gd name="T3" fmla="*/ 571 h 679"/>
                <a:gd name="T4" fmla="*/ 237 w 450"/>
                <a:gd name="T5" fmla="*/ 558 h 679"/>
                <a:gd name="T6" fmla="*/ 296 w 450"/>
                <a:gd name="T7" fmla="*/ 498 h 679"/>
                <a:gd name="T8" fmla="*/ 275 w 450"/>
                <a:gd name="T9" fmla="*/ 410 h 679"/>
                <a:gd name="T10" fmla="*/ 189 w 450"/>
                <a:gd name="T11" fmla="*/ 410 h 679"/>
                <a:gd name="T12" fmla="*/ 267 w 450"/>
                <a:gd name="T13" fmla="*/ 323 h 679"/>
                <a:gd name="T14" fmla="*/ 278 w 450"/>
                <a:gd name="T15" fmla="*/ 310 h 679"/>
                <a:gd name="T16" fmla="*/ 200 w 450"/>
                <a:gd name="T17" fmla="*/ 315 h 679"/>
                <a:gd name="T18" fmla="*/ 205 w 450"/>
                <a:gd name="T19" fmla="*/ 251 h 679"/>
                <a:gd name="T20" fmla="*/ 259 w 450"/>
                <a:gd name="T21" fmla="*/ 235 h 679"/>
                <a:gd name="T22" fmla="*/ 197 w 450"/>
                <a:gd name="T23" fmla="*/ 197 h 679"/>
                <a:gd name="T24" fmla="*/ 232 w 450"/>
                <a:gd name="T25" fmla="*/ 132 h 679"/>
                <a:gd name="T26" fmla="*/ 372 w 450"/>
                <a:gd name="T27" fmla="*/ 140 h 679"/>
                <a:gd name="T28" fmla="*/ 248 w 450"/>
                <a:gd name="T29" fmla="*/ 108 h 679"/>
                <a:gd name="T30" fmla="*/ 232 w 450"/>
                <a:gd name="T31" fmla="*/ 30 h 679"/>
                <a:gd name="T32" fmla="*/ 404 w 450"/>
                <a:gd name="T33" fmla="*/ 140 h 679"/>
                <a:gd name="T34" fmla="*/ 410 w 450"/>
                <a:gd name="T35" fmla="*/ 183 h 679"/>
                <a:gd name="T36" fmla="*/ 407 w 450"/>
                <a:gd name="T37" fmla="*/ 192 h 679"/>
                <a:gd name="T38" fmla="*/ 410 w 450"/>
                <a:gd name="T39" fmla="*/ 202 h 679"/>
                <a:gd name="T40" fmla="*/ 393 w 450"/>
                <a:gd name="T41" fmla="*/ 200 h 679"/>
                <a:gd name="T42" fmla="*/ 391 w 450"/>
                <a:gd name="T43" fmla="*/ 192 h 679"/>
                <a:gd name="T44" fmla="*/ 393 w 450"/>
                <a:gd name="T45" fmla="*/ 183 h 679"/>
                <a:gd name="T46" fmla="*/ 264 w 450"/>
                <a:gd name="T47" fmla="*/ 146 h 679"/>
                <a:gd name="T48" fmla="*/ 426 w 450"/>
                <a:gd name="T49" fmla="*/ 267 h 679"/>
                <a:gd name="T50" fmla="*/ 431 w 450"/>
                <a:gd name="T51" fmla="*/ 275 h 679"/>
                <a:gd name="T52" fmla="*/ 426 w 450"/>
                <a:gd name="T53" fmla="*/ 283 h 679"/>
                <a:gd name="T54" fmla="*/ 410 w 450"/>
                <a:gd name="T55" fmla="*/ 286 h 679"/>
                <a:gd name="T56" fmla="*/ 415 w 450"/>
                <a:gd name="T57" fmla="*/ 278 h 679"/>
                <a:gd name="T58" fmla="*/ 410 w 450"/>
                <a:gd name="T59" fmla="*/ 270 h 679"/>
                <a:gd name="T60" fmla="*/ 418 w 450"/>
                <a:gd name="T61" fmla="*/ 262 h 679"/>
                <a:gd name="T62" fmla="*/ 450 w 450"/>
                <a:gd name="T63" fmla="*/ 350 h 679"/>
                <a:gd name="T64" fmla="*/ 447 w 450"/>
                <a:gd name="T65" fmla="*/ 358 h 679"/>
                <a:gd name="T66" fmla="*/ 450 w 450"/>
                <a:gd name="T67" fmla="*/ 367 h 679"/>
                <a:gd name="T68" fmla="*/ 436 w 450"/>
                <a:gd name="T69" fmla="*/ 375 h 679"/>
                <a:gd name="T70" fmla="*/ 431 w 450"/>
                <a:gd name="T71" fmla="*/ 364 h 679"/>
                <a:gd name="T72" fmla="*/ 434 w 450"/>
                <a:gd name="T73" fmla="*/ 356 h 679"/>
                <a:gd name="T74" fmla="*/ 431 w 450"/>
                <a:gd name="T75" fmla="*/ 348 h 679"/>
                <a:gd name="T76" fmla="*/ 248 w 450"/>
                <a:gd name="T77" fmla="*/ 585 h 679"/>
                <a:gd name="T78" fmla="*/ 16 w 450"/>
                <a:gd name="T79" fmla="*/ 348 h 679"/>
                <a:gd name="T80" fmla="*/ 19 w 450"/>
                <a:gd name="T81" fmla="*/ 356 h 679"/>
                <a:gd name="T82" fmla="*/ 16 w 450"/>
                <a:gd name="T83" fmla="*/ 364 h 679"/>
                <a:gd name="T84" fmla="*/ 19 w 450"/>
                <a:gd name="T85" fmla="*/ 372 h 679"/>
                <a:gd name="T86" fmla="*/ 3 w 450"/>
                <a:gd name="T87" fmla="*/ 367 h 679"/>
                <a:gd name="T88" fmla="*/ 0 w 450"/>
                <a:gd name="T89" fmla="*/ 358 h 679"/>
                <a:gd name="T90" fmla="*/ 3 w 450"/>
                <a:gd name="T91" fmla="*/ 350 h 679"/>
                <a:gd name="T92" fmla="*/ 35 w 450"/>
                <a:gd name="T93" fmla="*/ 232 h 679"/>
                <a:gd name="T94" fmla="*/ 41 w 450"/>
                <a:gd name="T95" fmla="*/ 270 h 679"/>
                <a:gd name="T96" fmla="*/ 38 w 450"/>
                <a:gd name="T97" fmla="*/ 278 h 679"/>
                <a:gd name="T98" fmla="*/ 41 w 450"/>
                <a:gd name="T99" fmla="*/ 286 h 679"/>
                <a:gd name="T100" fmla="*/ 25 w 450"/>
                <a:gd name="T101" fmla="*/ 286 h 679"/>
                <a:gd name="T102" fmla="*/ 22 w 450"/>
                <a:gd name="T103" fmla="*/ 278 h 679"/>
                <a:gd name="T104" fmla="*/ 25 w 450"/>
                <a:gd name="T105" fmla="*/ 267 h 679"/>
                <a:gd name="T106" fmla="*/ 197 w 450"/>
                <a:gd name="T107" fmla="*/ 189 h 679"/>
                <a:gd name="T108" fmla="*/ 57 w 450"/>
                <a:gd name="T109" fmla="*/ 183 h 679"/>
                <a:gd name="T110" fmla="*/ 62 w 450"/>
                <a:gd name="T111" fmla="*/ 192 h 679"/>
                <a:gd name="T112" fmla="*/ 57 w 450"/>
                <a:gd name="T113" fmla="*/ 200 h 679"/>
                <a:gd name="T114" fmla="*/ 41 w 450"/>
                <a:gd name="T115" fmla="*/ 202 h 679"/>
                <a:gd name="T116" fmla="*/ 46 w 450"/>
                <a:gd name="T117" fmla="*/ 194 h 679"/>
                <a:gd name="T118" fmla="*/ 41 w 450"/>
                <a:gd name="T119" fmla="*/ 186 h 679"/>
                <a:gd name="T120" fmla="*/ 49 w 450"/>
                <a:gd name="T121" fmla="*/ 1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0" h="679">
                  <a:moveTo>
                    <a:pt x="318" y="587"/>
                  </a:moveTo>
                  <a:lnTo>
                    <a:pt x="294" y="612"/>
                  </a:lnTo>
                  <a:lnTo>
                    <a:pt x="334" y="652"/>
                  </a:lnTo>
                  <a:lnTo>
                    <a:pt x="318" y="587"/>
                  </a:lnTo>
                  <a:close/>
                  <a:moveTo>
                    <a:pt x="146" y="587"/>
                  </a:moveTo>
                  <a:lnTo>
                    <a:pt x="130" y="652"/>
                  </a:lnTo>
                  <a:lnTo>
                    <a:pt x="170" y="612"/>
                  </a:lnTo>
                  <a:lnTo>
                    <a:pt x="146" y="587"/>
                  </a:lnTo>
                  <a:close/>
                  <a:moveTo>
                    <a:pt x="267" y="585"/>
                  </a:moveTo>
                  <a:lnTo>
                    <a:pt x="291" y="606"/>
                  </a:lnTo>
                  <a:lnTo>
                    <a:pt x="313" y="585"/>
                  </a:lnTo>
                  <a:lnTo>
                    <a:pt x="267" y="585"/>
                  </a:lnTo>
                  <a:close/>
                  <a:moveTo>
                    <a:pt x="154" y="585"/>
                  </a:moveTo>
                  <a:lnTo>
                    <a:pt x="175" y="606"/>
                  </a:lnTo>
                  <a:lnTo>
                    <a:pt x="197" y="585"/>
                  </a:lnTo>
                  <a:lnTo>
                    <a:pt x="154" y="585"/>
                  </a:lnTo>
                  <a:close/>
                  <a:moveTo>
                    <a:pt x="232" y="563"/>
                  </a:moveTo>
                  <a:lnTo>
                    <a:pt x="226" y="571"/>
                  </a:lnTo>
                  <a:lnTo>
                    <a:pt x="237" y="571"/>
                  </a:lnTo>
                  <a:lnTo>
                    <a:pt x="232" y="563"/>
                  </a:lnTo>
                  <a:close/>
                  <a:moveTo>
                    <a:pt x="189" y="520"/>
                  </a:moveTo>
                  <a:lnTo>
                    <a:pt x="151" y="571"/>
                  </a:lnTo>
                  <a:lnTo>
                    <a:pt x="216" y="571"/>
                  </a:lnTo>
                  <a:lnTo>
                    <a:pt x="226" y="558"/>
                  </a:lnTo>
                  <a:lnTo>
                    <a:pt x="189" y="520"/>
                  </a:lnTo>
                  <a:close/>
                  <a:moveTo>
                    <a:pt x="275" y="520"/>
                  </a:moveTo>
                  <a:lnTo>
                    <a:pt x="237" y="558"/>
                  </a:lnTo>
                  <a:lnTo>
                    <a:pt x="248" y="571"/>
                  </a:lnTo>
                  <a:lnTo>
                    <a:pt x="315" y="571"/>
                  </a:lnTo>
                  <a:lnTo>
                    <a:pt x="315" y="568"/>
                  </a:lnTo>
                  <a:lnTo>
                    <a:pt x="275" y="520"/>
                  </a:lnTo>
                  <a:close/>
                  <a:moveTo>
                    <a:pt x="167" y="498"/>
                  </a:moveTo>
                  <a:lnTo>
                    <a:pt x="154" y="555"/>
                  </a:lnTo>
                  <a:lnTo>
                    <a:pt x="183" y="515"/>
                  </a:lnTo>
                  <a:lnTo>
                    <a:pt x="167" y="498"/>
                  </a:lnTo>
                  <a:close/>
                  <a:moveTo>
                    <a:pt x="296" y="498"/>
                  </a:moveTo>
                  <a:lnTo>
                    <a:pt x="280" y="515"/>
                  </a:lnTo>
                  <a:lnTo>
                    <a:pt x="310" y="552"/>
                  </a:lnTo>
                  <a:lnTo>
                    <a:pt x="296" y="498"/>
                  </a:lnTo>
                  <a:close/>
                  <a:moveTo>
                    <a:pt x="232" y="463"/>
                  </a:moveTo>
                  <a:lnTo>
                    <a:pt x="194" y="515"/>
                  </a:lnTo>
                  <a:lnTo>
                    <a:pt x="232" y="555"/>
                  </a:lnTo>
                  <a:lnTo>
                    <a:pt x="272" y="515"/>
                  </a:lnTo>
                  <a:lnTo>
                    <a:pt x="232" y="463"/>
                  </a:lnTo>
                  <a:close/>
                  <a:moveTo>
                    <a:pt x="275" y="410"/>
                  </a:moveTo>
                  <a:lnTo>
                    <a:pt x="237" y="458"/>
                  </a:lnTo>
                  <a:lnTo>
                    <a:pt x="278" y="509"/>
                  </a:lnTo>
                  <a:lnTo>
                    <a:pt x="294" y="490"/>
                  </a:lnTo>
                  <a:lnTo>
                    <a:pt x="275" y="410"/>
                  </a:lnTo>
                  <a:close/>
                  <a:moveTo>
                    <a:pt x="189" y="410"/>
                  </a:moveTo>
                  <a:lnTo>
                    <a:pt x="170" y="490"/>
                  </a:lnTo>
                  <a:lnTo>
                    <a:pt x="189" y="509"/>
                  </a:lnTo>
                  <a:lnTo>
                    <a:pt x="229" y="458"/>
                  </a:lnTo>
                  <a:lnTo>
                    <a:pt x="189" y="410"/>
                  </a:lnTo>
                  <a:close/>
                  <a:moveTo>
                    <a:pt x="194" y="407"/>
                  </a:moveTo>
                  <a:lnTo>
                    <a:pt x="232" y="453"/>
                  </a:lnTo>
                  <a:lnTo>
                    <a:pt x="270" y="407"/>
                  </a:lnTo>
                  <a:lnTo>
                    <a:pt x="194" y="407"/>
                  </a:lnTo>
                  <a:close/>
                  <a:moveTo>
                    <a:pt x="232" y="358"/>
                  </a:moveTo>
                  <a:lnTo>
                    <a:pt x="197" y="393"/>
                  </a:lnTo>
                  <a:lnTo>
                    <a:pt x="267" y="393"/>
                  </a:lnTo>
                  <a:lnTo>
                    <a:pt x="232" y="358"/>
                  </a:lnTo>
                  <a:close/>
                  <a:moveTo>
                    <a:pt x="267" y="323"/>
                  </a:moveTo>
                  <a:lnTo>
                    <a:pt x="237" y="353"/>
                  </a:lnTo>
                  <a:lnTo>
                    <a:pt x="272" y="385"/>
                  </a:lnTo>
                  <a:lnTo>
                    <a:pt x="267" y="323"/>
                  </a:lnTo>
                  <a:close/>
                  <a:moveTo>
                    <a:pt x="200" y="323"/>
                  </a:moveTo>
                  <a:lnTo>
                    <a:pt x="194" y="385"/>
                  </a:lnTo>
                  <a:lnTo>
                    <a:pt x="226" y="353"/>
                  </a:lnTo>
                  <a:lnTo>
                    <a:pt x="200" y="323"/>
                  </a:lnTo>
                  <a:close/>
                  <a:moveTo>
                    <a:pt x="275" y="280"/>
                  </a:moveTo>
                  <a:lnTo>
                    <a:pt x="278" y="310"/>
                  </a:lnTo>
                  <a:lnTo>
                    <a:pt x="410" y="310"/>
                  </a:lnTo>
                  <a:lnTo>
                    <a:pt x="275" y="280"/>
                  </a:lnTo>
                  <a:close/>
                  <a:moveTo>
                    <a:pt x="189" y="280"/>
                  </a:moveTo>
                  <a:lnTo>
                    <a:pt x="43" y="310"/>
                  </a:lnTo>
                  <a:lnTo>
                    <a:pt x="186" y="310"/>
                  </a:lnTo>
                  <a:lnTo>
                    <a:pt x="189" y="280"/>
                  </a:lnTo>
                  <a:close/>
                  <a:moveTo>
                    <a:pt x="232" y="278"/>
                  </a:moveTo>
                  <a:lnTo>
                    <a:pt x="200" y="310"/>
                  </a:lnTo>
                  <a:lnTo>
                    <a:pt x="200" y="315"/>
                  </a:lnTo>
                  <a:lnTo>
                    <a:pt x="232" y="348"/>
                  </a:lnTo>
                  <a:lnTo>
                    <a:pt x="264" y="315"/>
                  </a:lnTo>
                  <a:lnTo>
                    <a:pt x="264" y="310"/>
                  </a:lnTo>
                  <a:lnTo>
                    <a:pt x="232" y="278"/>
                  </a:lnTo>
                  <a:close/>
                  <a:moveTo>
                    <a:pt x="259" y="251"/>
                  </a:moveTo>
                  <a:lnTo>
                    <a:pt x="237" y="272"/>
                  </a:lnTo>
                  <a:lnTo>
                    <a:pt x="264" y="299"/>
                  </a:lnTo>
                  <a:lnTo>
                    <a:pt x="259" y="251"/>
                  </a:lnTo>
                  <a:close/>
                  <a:moveTo>
                    <a:pt x="205" y="251"/>
                  </a:moveTo>
                  <a:lnTo>
                    <a:pt x="200" y="299"/>
                  </a:lnTo>
                  <a:lnTo>
                    <a:pt x="226" y="272"/>
                  </a:lnTo>
                  <a:lnTo>
                    <a:pt x="205" y="251"/>
                  </a:lnTo>
                  <a:close/>
                  <a:moveTo>
                    <a:pt x="232" y="208"/>
                  </a:moveTo>
                  <a:lnTo>
                    <a:pt x="205" y="235"/>
                  </a:lnTo>
                  <a:lnTo>
                    <a:pt x="205" y="243"/>
                  </a:lnTo>
                  <a:lnTo>
                    <a:pt x="232" y="270"/>
                  </a:lnTo>
                  <a:lnTo>
                    <a:pt x="259" y="243"/>
                  </a:lnTo>
                  <a:lnTo>
                    <a:pt x="259" y="235"/>
                  </a:lnTo>
                  <a:lnTo>
                    <a:pt x="232" y="208"/>
                  </a:lnTo>
                  <a:close/>
                  <a:moveTo>
                    <a:pt x="270" y="197"/>
                  </a:moveTo>
                  <a:lnTo>
                    <a:pt x="272" y="224"/>
                  </a:lnTo>
                  <a:lnTo>
                    <a:pt x="391" y="224"/>
                  </a:lnTo>
                  <a:lnTo>
                    <a:pt x="270" y="197"/>
                  </a:lnTo>
                  <a:close/>
                  <a:moveTo>
                    <a:pt x="197" y="197"/>
                  </a:moveTo>
                  <a:lnTo>
                    <a:pt x="62" y="224"/>
                  </a:lnTo>
                  <a:lnTo>
                    <a:pt x="194" y="224"/>
                  </a:lnTo>
                  <a:lnTo>
                    <a:pt x="197" y="197"/>
                  </a:lnTo>
                  <a:close/>
                  <a:moveTo>
                    <a:pt x="210" y="186"/>
                  </a:moveTo>
                  <a:lnTo>
                    <a:pt x="208" y="224"/>
                  </a:lnTo>
                  <a:lnTo>
                    <a:pt x="226" y="205"/>
                  </a:lnTo>
                  <a:lnTo>
                    <a:pt x="210" y="186"/>
                  </a:lnTo>
                  <a:close/>
                  <a:moveTo>
                    <a:pt x="253" y="186"/>
                  </a:moveTo>
                  <a:lnTo>
                    <a:pt x="237" y="205"/>
                  </a:lnTo>
                  <a:lnTo>
                    <a:pt x="259" y="227"/>
                  </a:lnTo>
                  <a:lnTo>
                    <a:pt x="253" y="186"/>
                  </a:lnTo>
                  <a:close/>
                  <a:moveTo>
                    <a:pt x="232" y="132"/>
                  </a:moveTo>
                  <a:lnTo>
                    <a:pt x="210" y="167"/>
                  </a:lnTo>
                  <a:lnTo>
                    <a:pt x="210" y="178"/>
                  </a:lnTo>
                  <a:lnTo>
                    <a:pt x="232" y="200"/>
                  </a:lnTo>
                  <a:lnTo>
                    <a:pt x="253" y="175"/>
                  </a:lnTo>
                  <a:lnTo>
                    <a:pt x="253" y="167"/>
                  </a:lnTo>
                  <a:lnTo>
                    <a:pt x="232" y="132"/>
                  </a:lnTo>
                  <a:close/>
                  <a:moveTo>
                    <a:pt x="261" y="111"/>
                  </a:moveTo>
                  <a:lnTo>
                    <a:pt x="264" y="140"/>
                  </a:lnTo>
                  <a:lnTo>
                    <a:pt x="372" y="140"/>
                  </a:lnTo>
                  <a:lnTo>
                    <a:pt x="261" y="111"/>
                  </a:lnTo>
                  <a:close/>
                  <a:moveTo>
                    <a:pt x="202" y="111"/>
                  </a:moveTo>
                  <a:lnTo>
                    <a:pt x="81" y="140"/>
                  </a:lnTo>
                  <a:lnTo>
                    <a:pt x="200" y="140"/>
                  </a:lnTo>
                  <a:lnTo>
                    <a:pt x="202" y="111"/>
                  </a:lnTo>
                  <a:close/>
                  <a:moveTo>
                    <a:pt x="248" y="108"/>
                  </a:moveTo>
                  <a:lnTo>
                    <a:pt x="237" y="127"/>
                  </a:lnTo>
                  <a:lnTo>
                    <a:pt x="251" y="151"/>
                  </a:lnTo>
                  <a:lnTo>
                    <a:pt x="248" y="108"/>
                  </a:lnTo>
                  <a:close/>
                  <a:moveTo>
                    <a:pt x="216" y="108"/>
                  </a:moveTo>
                  <a:lnTo>
                    <a:pt x="213" y="151"/>
                  </a:lnTo>
                  <a:lnTo>
                    <a:pt x="229" y="127"/>
                  </a:lnTo>
                  <a:lnTo>
                    <a:pt x="216" y="108"/>
                  </a:lnTo>
                  <a:close/>
                  <a:moveTo>
                    <a:pt x="218" y="97"/>
                  </a:moveTo>
                  <a:lnTo>
                    <a:pt x="232" y="119"/>
                  </a:lnTo>
                  <a:lnTo>
                    <a:pt x="245" y="97"/>
                  </a:lnTo>
                  <a:lnTo>
                    <a:pt x="218" y="97"/>
                  </a:lnTo>
                  <a:close/>
                  <a:moveTo>
                    <a:pt x="232" y="30"/>
                  </a:moveTo>
                  <a:lnTo>
                    <a:pt x="218" y="84"/>
                  </a:lnTo>
                  <a:lnTo>
                    <a:pt x="245" y="84"/>
                  </a:lnTo>
                  <a:lnTo>
                    <a:pt x="232" y="30"/>
                  </a:lnTo>
                  <a:close/>
                  <a:moveTo>
                    <a:pt x="226" y="0"/>
                  </a:moveTo>
                  <a:lnTo>
                    <a:pt x="232" y="0"/>
                  </a:lnTo>
                  <a:lnTo>
                    <a:pt x="240" y="0"/>
                  </a:lnTo>
                  <a:lnTo>
                    <a:pt x="259" y="89"/>
                  </a:lnTo>
                  <a:lnTo>
                    <a:pt x="261" y="105"/>
                  </a:lnTo>
                  <a:lnTo>
                    <a:pt x="404" y="140"/>
                  </a:lnTo>
                  <a:lnTo>
                    <a:pt x="404" y="178"/>
                  </a:lnTo>
                  <a:lnTo>
                    <a:pt x="407" y="178"/>
                  </a:lnTo>
                  <a:lnTo>
                    <a:pt x="410" y="178"/>
                  </a:lnTo>
                  <a:lnTo>
                    <a:pt x="410" y="178"/>
                  </a:lnTo>
                  <a:lnTo>
                    <a:pt x="410" y="181"/>
                  </a:lnTo>
                  <a:lnTo>
                    <a:pt x="407" y="181"/>
                  </a:lnTo>
                  <a:lnTo>
                    <a:pt x="404" y="183"/>
                  </a:lnTo>
                  <a:lnTo>
                    <a:pt x="407" y="183"/>
                  </a:lnTo>
                  <a:lnTo>
                    <a:pt x="410" y="183"/>
                  </a:lnTo>
                  <a:lnTo>
                    <a:pt x="410" y="186"/>
                  </a:lnTo>
                  <a:lnTo>
                    <a:pt x="410" y="186"/>
                  </a:lnTo>
                  <a:lnTo>
                    <a:pt x="407" y="186"/>
                  </a:lnTo>
                  <a:lnTo>
                    <a:pt x="404" y="189"/>
                  </a:lnTo>
                  <a:lnTo>
                    <a:pt x="407" y="189"/>
                  </a:lnTo>
                  <a:lnTo>
                    <a:pt x="410" y="189"/>
                  </a:lnTo>
                  <a:lnTo>
                    <a:pt x="410" y="192"/>
                  </a:lnTo>
                  <a:lnTo>
                    <a:pt x="410" y="192"/>
                  </a:lnTo>
                  <a:lnTo>
                    <a:pt x="407" y="192"/>
                  </a:lnTo>
                  <a:lnTo>
                    <a:pt x="404" y="194"/>
                  </a:lnTo>
                  <a:lnTo>
                    <a:pt x="407" y="194"/>
                  </a:lnTo>
                  <a:lnTo>
                    <a:pt x="410" y="197"/>
                  </a:lnTo>
                  <a:lnTo>
                    <a:pt x="410" y="197"/>
                  </a:lnTo>
                  <a:lnTo>
                    <a:pt x="410" y="197"/>
                  </a:lnTo>
                  <a:lnTo>
                    <a:pt x="407" y="197"/>
                  </a:lnTo>
                  <a:lnTo>
                    <a:pt x="404" y="200"/>
                  </a:lnTo>
                  <a:lnTo>
                    <a:pt x="407" y="200"/>
                  </a:lnTo>
                  <a:lnTo>
                    <a:pt x="410" y="202"/>
                  </a:lnTo>
                  <a:lnTo>
                    <a:pt x="410" y="202"/>
                  </a:lnTo>
                  <a:lnTo>
                    <a:pt x="410" y="202"/>
                  </a:lnTo>
                  <a:lnTo>
                    <a:pt x="404" y="205"/>
                  </a:lnTo>
                  <a:lnTo>
                    <a:pt x="399" y="205"/>
                  </a:lnTo>
                  <a:lnTo>
                    <a:pt x="396" y="205"/>
                  </a:lnTo>
                  <a:lnTo>
                    <a:pt x="391" y="202"/>
                  </a:lnTo>
                  <a:lnTo>
                    <a:pt x="388" y="202"/>
                  </a:lnTo>
                  <a:lnTo>
                    <a:pt x="391" y="202"/>
                  </a:lnTo>
                  <a:lnTo>
                    <a:pt x="393" y="200"/>
                  </a:lnTo>
                  <a:lnTo>
                    <a:pt x="393" y="200"/>
                  </a:lnTo>
                  <a:lnTo>
                    <a:pt x="393" y="197"/>
                  </a:lnTo>
                  <a:lnTo>
                    <a:pt x="391" y="197"/>
                  </a:lnTo>
                  <a:lnTo>
                    <a:pt x="388" y="197"/>
                  </a:lnTo>
                  <a:lnTo>
                    <a:pt x="391" y="197"/>
                  </a:lnTo>
                  <a:lnTo>
                    <a:pt x="393" y="194"/>
                  </a:lnTo>
                  <a:lnTo>
                    <a:pt x="393" y="194"/>
                  </a:lnTo>
                  <a:lnTo>
                    <a:pt x="393" y="192"/>
                  </a:lnTo>
                  <a:lnTo>
                    <a:pt x="391" y="192"/>
                  </a:lnTo>
                  <a:lnTo>
                    <a:pt x="388" y="192"/>
                  </a:lnTo>
                  <a:lnTo>
                    <a:pt x="391" y="189"/>
                  </a:lnTo>
                  <a:lnTo>
                    <a:pt x="393" y="189"/>
                  </a:lnTo>
                  <a:lnTo>
                    <a:pt x="393" y="189"/>
                  </a:lnTo>
                  <a:lnTo>
                    <a:pt x="393" y="186"/>
                  </a:lnTo>
                  <a:lnTo>
                    <a:pt x="391" y="186"/>
                  </a:lnTo>
                  <a:lnTo>
                    <a:pt x="388" y="186"/>
                  </a:lnTo>
                  <a:lnTo>
                    <a:pt x="391" y="183"/>
                  </a:lnTo>
                  <a:lnTo>
                    <a:pt x="393" y="183"/>
                  </a:lnTo>
                  <a:lnTo>
                    <a:pt x="393" y="183"/>
                  </a:lnTo>
                  <a:lnTo>
                    <a:pt x="393" y="181"/>
                  </a:lnTo>
                  <a:lnTo>
                    <a:pt x="391" y="181"/>
                  </a:lnTo>
                  <a:lnTo>
                    <a:pt x="388" y="178"/>
                  </a:lnTo>
                  <a:lnTo>
                    <a:pt x="391" y="178"/>
                  </a:lnTo>
                  <a:lnTo>
                    <a:pt x="393" y="178"/>
                  </a:lnTo>
                  <a:lnTo>
                    <a:pt x="396" y="178"/>
                  </a:lnTo>
                  <a:lnTo>
                    <a:pt x="396" y="146"/>
                  </a:lnTo>
                  <a:lnTo>
                    <a:pt x="264" y="146"/>
                  </a:lnTo>
                  <a:lnTo>
                    <a:pt x="270" y="189"/>
                  </a:lnTo>
                  <a:lnTo>
                    <a:pt x="423" y="227"/>
                  </a:lnTo>
                  <a:lnTo>
                    <a:pt x="423" y="262"/>
                  </a:lnTo>
                  <a:lnTo>
                    <a:pt x="428" y="262"/>
                  </a:lnTo>
                  <a:lnTo>
                    <a:pt x="431" y="264"/>
                  </a:lnTo>
                  <a:lnTo>
                    <a:pt x="431" y="264"/>
                  </a:lnTo>
                  <a:lnTo>
                    <a:pt x="428" y="264"/>
                  </a:lnTo>
                  <a:lnTo>
                    <a:pt x="428" y="267"/>
                  </a:lnTo>
                  <a:lnTo>
                    <a:pt x="426" y="267"/>
                  </a:lnTo>
                  <a:lnTo>
                    <a:pt x="428" y="267"/>
                  </a:lnTo>
                  <a:lnTo>
                    <a:pt x="428" y="270"/>
                  </a:lnTo>
                  <a:lnTo>
                    <a:pt x="431" y="270"/>
                  </a:lnTo>
                  <a:lnTo>
                    <a:pt x="428" y="270"/>
                  </a:lnTo>
                  <a:lnTo>
                    <a:pt x="428" y="272"/>
                  </a:lnTo>
                  <a:lnTo>
                    <a:pt x="426" y="272"/>
                  </a:lnTo>
                  <a:lnTo>
                    <a:pt x="428" y="275"/>
                  </a:lnTo>
                  <a:lnTo>
                    <a:pt x="428" y="275"/>
                  </a:lnTo>
                  <a:lnTo>
                    <a:pt x="431" y="275"/>
                  </a:lnTo>
                  <a:lnTo>
                    <a:pt x="428" y="278"/>
                  </a:lnTo>
                  <a:lnTo>
                    <a:pt x="428" y="278"/>
                  </a:lnTo>
                  <a:lnTo>
                    <a:pt x="426" y="278"/>
                  </a:lnTo>
                  <a:lnTo>
                    <a:pt x="428" y="280"/>
                  </a:lnTo>
                  <a:lnTo>
                    <a:pt x="428" y="280"/>
                  </a:lnTo>
                  <a:lnTo>
                    <a:pt x="431" y="280"/>
                  </a:lnTo>
                  <a:lnTo>
                    <a:pt x="428" y="283"/>
                  </a:lnTo>
                  <a:lnTo>
                    <a:pt x="428" y="283"/>
                  </a:lnTo>
                  <a:lnTo>
                    <a:pt x="426" y="283"/>
                  </a:lnTo>
                  <a:lnTo>
                    <a:pt x="428" y="286"/>
                  </a:lnTo>
                  <a:lnTo>
                    <a:pt x="428" y="286"/>
                  </a:lnTo>
                  <a:lnTo>
                    <a:pt x="431" y="286"/>
                  </a:lnTo>
                  <a:lnTo>
                    <a:pt x="428" y="288"/>
                  </a:lnTo>
                  <a:lnTo>
                    <a:pt x="426" y="288"/>
                  </a:lnTo>
                  <a:lnTo>
                    <a:pt x="420" y="288"/>
                  </a:lnTo>
                  <a:lnTo>
                    <a:pt x="415" y="288"/>
                  </a:lnTo>
                  <a:lnTo>
                    <a:pt x="412" y="288"/>
                  </a:lnTo>
                  <a:lnTo>
                    <a:pt x="410" y="286"/>
                  </a:lnTo>
                  <a:lnTo>
                    <a:pt x="410" y="286"/>
                  </a:lnTo>
                  <a:lnTo>
                    <a:pt x="412" y="286"/>
                  </a:lnTo>
                  <a:lnTo>
                    <a:pt x="415" y="283"/>
                  </a:lnTo>
                  <a:lnTo>
                    <a:pt x="412" y="283"/>
                  </a:lnTo>
                  <a:lnTo>
                    <a:pt x="410" y="283"/>
                  </a:lnTo>
                  <a:lnTo>
                    <a:pt x="410" y="280"/>
                  </a:lnTo>
                  <a:lnTo>
                    <a:pt x="410" y="280"/>
                  </a:lnTo>
                  <a:lnTo>
                    <a:pt x="412" y="280"/>
                  </a:lnTo>
                  <a:lnTo>
                    <a:pt x="415" y="278"/>
                  </a:lnTo>
                  <a:lnTo>
                    <a:pt x="412" y="278"/>
                  </a:lnTo>
                  <a:lnTo>
                    <a:pt x="410" y="278"/>
                  </a:lnTo>
                  <a:lnTo>
                    <a:pt x="410" y="275"/>
                  </a:lnTo>
                  <a:lnTo>
                    <a:pt x="410" y="275"/>
                  </a:lnTo>
                  <a:lnTo>
                    <a:pt x="412" y="275"/>
                  </a:lnTo>
                  <a:lnTo>
                    <a:pt x="415" y="272"/>
                  </a:lnTo>
                  <a:lnTo>
                    <a:pt x="412" y="272"/>
                  </a:lnTo>
                  <a:lnTo>
                    <a:pt x="410" y="270"/>
                  </a:lnTo>
                  <a:lnTo>
                    <a:pt x="410" y="270"/>
                  </a:lnTo>
                  <a:lnTo>
                    <a:pt x="410" y="270"/>
                  </a:lnTo>
                  <a:lnTo>
                    <a:pt x="412" y="267"/>
                  </a:lnTo>
                  <a:lnTo>
                    <a:pt x="415" y="267"/>
                  </a:lnTo>
                  <a:lnTo>
                    <a:pt x="412" y="267"/>
                  </a:lnTo>
                  <a:lnTo>
                    <a:pt x="410" y="264"/>
                  </a:lnTo>
                  <a:lnTo>
                    <a:pt x="410" y="264"/>
                  </a:lnTo>
                  <a:lnTo>
                    <a:pt x="410" y="264"/>
                  </a:lnTo>
                  <a:lnTo>
                    <a:pt x="412" y="262"/>
                  </a:lnTo>
                  <a:lnTo>
                    <a:pt x="418" y="262"/>
                  </a:lnTo>
                  <a:lnTo>
                    <a:pt x="418" y="232"/>
                  </a:lnTo>
                  <a:lnTo>
                    <a:pt x="272" y="232"/>
                  </a:lnTo>
                  <a:lnTo>
                    <a:pt x="275" y="272"/>
                  </a:lnTo>
                  <a:lnTo>
                    <a:pt x="445" y="310"/>
                  </a:lnTo>
                  <a:lnTo>
                    <a:pt x="445" y="348"/>
                  </a:lnTo>
                  <a:lnTo>
                    <a:pt x="447" y="348"/>
                  </a:lnTo>
                  <a:lnTo>
                    <a:pt x="450" y="348"/>
                  </a:lnTo>
                  <a:lnTo>
                    <a:pt x="450" y="348"/>
                  </a:lnTo>
                  <a:lnTo>
                    <a:pt x="450" y="350"/>
                  </a:lnTo>
                  <a:lnTo>
                    <a:pt x="447" y="350"/>
                  </a:lnTo>
                  <a:lnTo>
                    <a:pt x="447" y="353"/>
                  </a:lnTo>
                  <a:lnTo>
                    <a:pt x="447" y="353"/>
                  </a:lnTo>
                  <a:lnTo>
                    <a:pt x="450" y="353"/>
                  </a:lnTo>
                  <a:lnTo>
                    <a:pt x="450" y="356"/>
                  </a:lnTo>
                  <a:lnTo>
                    <a:pt x="450" y="356"/>
                  </a:lnTo>
                  <a:lnTo>
                    <a:pt x="447" y="356"/>
                  </a:lnTo>
                  <a:lnTo>
                    <a:pt x="447" y="358"/>
                  </a:lnTo>
                  <a:lnTo>
                    <a:pt x="447" y="358"/>
                  </a:lnTo>
                  <a:lnTo>
                    <a:pt x="450" y="358"/>
                  </a:lnTo>
                  <a:lnTo>
                    <a:pt x="450" y="361"/>
                  </a:lnTo>
                  <a:lnTo>
                    <a:pt x="450" y="361"/>
                  </a:lnTo>
                  <a:lnTo>
                    <a:pt x="447" y="361"/>
                  </a:lnTo>
                  <a:lnTo>
                    <a:pt x="447" y="364"/>
                  </a:lnTo>
                  <a:lnTo>
                    <a:pt x="447" y="364"/>
                  </a:lnTo>
                  <a:lnTo>
                    <a:pt x="450" y="364"/>
                  </a:lnTo>
                  <a:lnTo>
                    <a:pt x="450" y="367"/>
                  </a:lnTo>
                  <a:lnTo>
                    <a:pt x="450" y="367"/>
                  </a:lnTo>
                  <a:lnTo>
                    <a:pt x="447" y="367"/>
                  </a:lnTo>
                  <a:lnTo>
                    <a:pt x="447" y="369"/>
                  </a:lnTo>
                  <a:lnTo>
                    <a:pt x="447" y="369"/>
                  </a:lnTo>
                  <a:lnTo>
                    <a:pt x="450" y="372"/>
                  </a:lnTo>
                  <a:lnTo>
                    <a:pt x="450" y="372"/>
                  </a:lnTo>
                  <a:lnTo>
                    <a:pt x="450" y="372"/>
                  </a:lnTo>
                  <a:lnTo>
                    <a:pt x="445" y="375"/>
                  </a:lnTo>
                  <a:lnTo>
                    <a:pt x="442" y="375"/>
                  </a:lnTo>
                  <a:lnTo>
                    <a:pt x="436" y="375"/>
                  </a:lnTo>
                  <a:lnTo>
                    <a:pt x="431" y="372"/>
                  </a:lnTo>
                  <a:lnTo>
                    <a:pt x="431" y="372"/>
                  </a:lnTo>
                  <a:lnTo>
                    <a:pt x="431" y="372"/>
                  </a:lnTo>
                  <a:lnTo>
                    <a:pt x="434" y="369"/>
                  </a:lnTo>
                  <a:lnTo>
                    <a:pt x="434" y="369"/>
                  </a:lnTo>
                  <a:lnTo>
                    <a:pt x="434" y="367"/>
                  </a:lnTo>
                  <a:lnTo>
                    <a:pt x="431" y="367"/>
                  </a:lnTo>
                  <a:lnTo>
                    <a:pt x="431" y="367"/>
                  </a:lnTo>
                  <a:lnTo>
                    <a:pt x="431" y="364"/>
                  </a:lnTo>
                  <a:lnTo>
                    <a:pt x="434" y="364"/>
                  </a:lnTo>
                  <a:lnTo>
                    <a:pt x="434" y="364"/>
                  </a:lnTo>
                  <a:lnTo>
                    <a:pt x="434" y="361"/>
                  </a:lnTo>
                  <a:lnTo>
                    <a:pt x="431" y="361"/>
                  </a:lnTo>
                  <a:lnTo>
                    <a:pt x="431" y="361"/>
                  </a:lnTo>
                  <a:lnTo>
                    <a:pt x="431" y="358"/>
                  </a:lnTo>
                  <a:lnTo>
                    <a:pt x="434" y="358"/>
                  </a:lnTo>
                  <a:lnTo>
                    <a:pt x="434" y="358"/>
                  </a:lnTo>
                  <a:lnTo>
                    <a:pt x="434" y="356"/>
                  </a:lnTo>
                  <a:lnTo>
                    <a:pt x="431" y="356"/>
                  </a:lnTo>
                  <a:lnTo>
                    <a:pt x="431" y="356"/>
                  </a:lnTo>
                  <a:lnTo>
                    <a:pt x="431" y="353"/>
                  </a:lnTo>
                  <a:lnTo>
                    <a:pt x="434" y="353"/>
                  </a:lnTo>
                  <a:lnTo>
                    <a:pt x="434" y="353"/>
                  </a:lnTo>
                  <a:lnTo>
                    <a:pt x="434" y="350"/>
                  </a:lnTo>
                  <a:lnTo>
                    <a:pt x="431" y="350"/>
                  </a:lnTo>
                  <a:lnTo>
                    <a:pt x="431" y="348"/>
                  </a:lnTo>
                  <a:lnTo>
                    <a:pt x="431" y="348"/>
                  </a:lnTo>
                  <a:lnTo>
                    <a:pt x="434" y="348"/>
                  </a:lnTo>
                  <a:lnTo>
                    <a:pt x="436" y="348"/>
                  </a:lnTo>
                  <a:lnTo>
                    <a:pt x="436" y="315"/>
                  </a:lnTo>
                  <a:lnTo>
                    <a:pt x="278" y="315"/>
                  </a:lnTo>
                  <a:lnTo>
                    <a:pt x="286" y="399"/>
                  </a:lnTo>
                  <a:lnTo>
                    <a:pt x="356" y="674"/>
                  </a:lnTo>
                  <a:lnTo>
                    <a:pt x="348" y="674"/>
                  </a:lnTo>
                  <a:lnTo>
                    <a:pt x="342" y="679"/>
                  </a:lnTo>
                  <a:lnTo>
                    <a:pt x="248" y="585"/>
                  </a:lnTo>
                  <a:lnTo>
                    <a:pt x="218" y="585"/>
                  </a:lnTo>
                  <a:lnTo>
                    <a:pt x="121" y="679"/>
                  </a:lnTo>
                  <a:lnTo>
                    <a:pt x="116" y="674"/>
                  </a:lnTo>
                  <a:lnTo>
                    <a:pt x="111" y="674"/>
                  </a:lnTo>
                  <a:lnTo>
                    <a:pt x="178" y="399"/>
                  </a:lnTo>
                  <a:lnTo>
                    <a:pt x="186" y="315"/>
                  </a:lnTo>
                  <a:lnTo>
                    <a:pt x="14" y="315"/>
                  </a:lnTo>
                  <a:lnTo>
                    <a:pt x="14" y="348"/>
                  </a:lnTo>
                  <a:lnTo>
                    <a:pt x="16" y="348"/>
                  </a:lnTo>
                  <a:lnTo>
                    <a:pt x="19" y="348"/>
                  </a:lnTo>
                  <a:lnTo>
                    <a:pt x="22" y="348"/>
                  </a:lnTo>
                  <a:lnTo>
                    <a:pt x="19" y="350"/>
                  </a:lnTo>
                  <a:lnTo>
                    <a:pt x="16" y="350"/>
                  </a:lnTo>
                  <a:lnTo>
                    <a:pt x="16" y="353"/>
                  </a:lnTo>
                  <a:lnTo>
                    <a:pt x="16" y="353"/>
                  </a:lnTo>
                  <a:lnTo>
                    <a:pt x="19" y="353"/>
                  </a:lnTo>
                  <a:lnTo>
                    <a:pt x="22" y="356"/>
                  </a:lnTo>
                  <a:lnTo>
                    <a:pt x="19" y="356"/>
                  </a:lnTo>
                  <a:lnTo>
                    <a:pt x="16" y="356"/>
                  </a:lnTo>
                  <a:lnTo>
                    <a:pt x="16" y="358"/>
                  </a:lnTo>
                  <a:lnTo>
                    <a:pt x="16" y="358"/>
                  </a:lnTo>
                  <a:lnTo>
                    <a:pt x="19" y="358"/>
                  </a:lnTo>
                  <a:lnTo>
                    <a:pt x="22" y="361"/>
                  </a:lnTo>
                  <a:lnTo>
                    <a:pt x="19" y="361"/>
                  </a:lnTo>
                  <a:lnTo>
                    <a:pt x="16" y="361"/>
                  </a:lnTo>
                  <a:lnTo>
                    <a:pt x="16" y="364"/>
                  </a:lnTo>
                  <a:lnTo>
                    <a:pt x="16" y="364"/>
                  </a:lnTo>
                  <a:lnTo>
                    <a:pt x="19" y="364"/>
                  </a:lnTo>
                  <a:lnTo>
                    <a:pt x="22" y="367"/>
                  </a:lnTo>
                  <a:lnTo>
                    <a:pt x="19" y="367"/>
                  </a:lnTo>
                  <a:lnTo>
                    <a:pt x="16" y="367"/>
                  </a:lnTo>
                  <a:lnTo>
                    <a:pt x="16" y="369"/>
                  </a:lnTo>
                  <a:lnTo>
                    <a:pt x="16" y="369"/>
                  </a:lnTo>
                  <a:lnTo>
                    <a:pt x="19" y="372"/>
                  </a:lnTo>
                  <a:lnTo>
                    <a:pt x="22" y="372"/>
                  </a:lnTo>
                  <a:lnTo>
                    <a:pt x="19" y="372"/>
                  </a:lnTo>
                  <a:lnTo>
                    <a:pt x="14" y="375"/>
                  </a:lnTo>
                  <a:lnTo>
                    <a:pt x="11" y="375"/>
                  </a:lnTo>
                  <a:lnTo>
                    <a:pt x="6" y="375"/>
                  </a:lnTo>
                  <a:lnTo>
                    <a:pt x="0" y="372"/>
                  </a:lnTo>
                  <a:lnTo>
                    <a:pt x="0" y="372"/>
                  </a:lnTo>
                  <a:lnTo>
                    <a:pt x="0" y="372"/>
                  </a:lnTo>
                  <a:lnTo>
                    <a:pt x="3" y="369"/>
                  </a:lnTo>
                  <a:lnTo>
                    <a:pt x="6" y="369"/>
                  </a:lnTo>
                  <a:lnTo>
                    <a:pt x="3" y="367"/>
                  </a:lnTo>
                  <a:lnTo>
                    <a:pt x="0" y="367"/>
                  </a:lnTo>
                  <a:lnTo>
                    <a:pt x="0" y="367"/>
                  </a:lnTo>
                  <a:lnTo>
                    <a:pt x="0" y="364"/>
                  </a:lnTo>
                  <a:lnTo>
                    <a:pt x="3" y="364"/>
                  </a:lnTo>
                  <a:lnTo>
                    <a:pt x="6" y="364"/>
                  </a:lnTo>
                  <a:lnTo>
                    <a:pt x="3" y="361"/>
                  </a:lnTo>
                  <a:lnTo>
                    <a:pt x="0" y="361"/>
                  </a:lnTo>
                  <a:lnTo>
                    <a:pt x="0" y="361"/>
                  </a:lnTo>
                  <a:lnTo>
                    <a:pt x="0" y="358"/>
                  </a:lnTo>
                  <a:lnTo>
                    <a:pt x="3" y="358"/>
                  </a:lnTo>
                  <a:lnTo>
                    <a:pt x="6" y="358"/>
                  </a:lnTo>
                  <a:lnTo>
                    <a:pt x="3" y="356"/>
                  </a:lnTo>
                  <a:lnTo>
                    <a:pt x="0" y="356"/>
                  </a:lnTo>
                  <a:lnTo>
                    <a:pt x="0" y="356"/>
                  </a:lnTo>
                  <a:lnTo>
                    <a:pt x="0" y="353"/>
                  </a:lnTo>
                  <a:lnTo>
                    <a:pt x="3" y="353"/>
                  </a:lnTo>
                  <a:lnTo>
                    <a:pt x="6" y="353"/>
                  </a:lnTo>
                  <a:lnTo>
                    <a:pt x="3" y="350"/>
                  </a:lnTo>
                  <a:lnTo>
                    <a:pt x="0" y="350"/>
                  </a:lnTo>
                  <a:lnTo>
                    <a:pt x="0" y="348"/>
                  </a:lnTo>
                  <a:lnTo>
                    <a:pt x="0" y="348"/>
                  </a:lnTo>
                  <a:lnTo>
                    <a:pt x="3" y="348"/>
                  </a:lnTo>
                  <a:lnTo>
                    <a:pt x="6" y="348"/>
                  </a:lnTo>
                  <a:lnTo>
                    <a:pt x="6" y="310"/>
                  </a:lnTo>
                  <a:lnTo>
                    <a:pt x="189" y="272"/>
                  </a:lnTo>
                  <a:lnTo>
                    <a:pt x="191" y="232"/>
                  </a:lnTo>
                  <a:lnTo>
                    <a:pt x="35" y="232"/>
                  </a:lnTo>
                  <a:lnTo>
                    <a:pt x="35" y="262"/>
                  </a:lnTo>
                  <a:lnTo>
                    <a:pt x="38" y="262"/>
                  </a:lnTo>
                  <a:lnTo>
                    <a:pt x="41" y="264"/>
                  </a:lnTo>
                  <a:lnTo>
                    <a:pt x="41" y="264"/>
                  </a:lnTo>
                  <a:lnTo>
                    <a:pt x="41" y="264"/>
                  </a:lnTo>
                  <a:lnTo>
                    <a:pt x="38" y="267"/>
                  </a:lnTo>
                  <a:lnTo>
                    <a:pt x="35" y="267"/>
                  </a:lnTo>
                  <a:lnTo>
                    <a:pt x="38" y="267"/>
                  </a:lnTo>
                  <a:lnTo>
                    <a:pt x="41" y="270"/>
                  </a:lnTo>
                  <a:lnTo>
                    <a:pt x="41" y="270"/>
                  </a:lnTo>
                  <a:lnTo>
                    <a:pt x="41" y="270"/>
                  </a:lnTo>
                  <a:lnTo>
                    <a:pt x="38" y="272"/>
                  </a:lnTo>
                  <a:lnTo>
                    <a:pt x="35" y="272"/>
                  </a:lnTo>
                  <a:lnTo>
                    <a:pt x="38" y="275"/>
                  </a:lnTo>
                  <a:lnTo>
                    <a:pt x="41" y="275"/>
                  </a:lnTo>
                  <a:lnTo>
                    <a:pt x="41" y="275"/>
                  </a:lnTo>
                  <a:lnTo>
                    <a:pt x="41" y="278"/>
                  </a:lnTo>
                  <a:lnTo>
                    <a:pt x="38" y="278"/>
                  </a:lnTo>
                  <a:lnTo>
                    <a:pt x="35" y="278"/>
                  </a:lnTo>
                  <a:lnTo>
                    <a:pt x="38" y="280"/>
                  </a:lnTo>
                  <a:lnTo>
                    <a:pt x="41" y="280"/>
                  </a:lnTo>
                  <a:lnTo>
                    <a:pt x="41" y="280"/>
                  </a:lnTo>
                  <a:lnTo>
                    <a:pt x="41" y="283"/>
                  </a:lnTo>
                  <a:lnTo>
                    <a:pt x="38" y="283"/>
                  </a:lnTo>
                  <a:lnTo>
                    <a:pt x="35" y="283"/>
                  </a:lnTo>
                  <a:lnTo>
                    <a:pt x="38" y="286"/>
                  </a:lnTo>
                  <a:lnTo>
                    <a:pt x="41" y="286"/>
                  </a:lnTo>
                  <a:lnTo>
                    <a:pt x="41" y="286"/>
                  </a:lnTo>
                  <a:lnTo>
                    <a:pt x="41" y="288"/>
                  </a:lnTo>
                  <a:lnTo>
                    <a:pt x="35" y="288"/>
                  </a:lnTo>
                  <a:lnTo>
                    <a:pt x="30" y="288"/>
                  </a:lnTo>
                  <a:lnTo>
                    <a:pt x="25" y="288"/>
                  </a:lnTo>
                  <a:lnTo>
                    <a:pt x="22" y="288"/>
                  </a:lnTo>
                  <a:lnTo>
                    <a:pt x="19" y="286"/>
                  </a:lnTo>
                  <a:lnTo>
                    <a:pt x="22" y="286"/>
                  </a:lnTo>
                  <a:lnTo>
                    <a:pt x="25" y="286"/>
                  </a:lnTo>
                  <a:lnTo>
                    <a:pt x="25" y="283"/>
                  </a:lnTo>
                  <a:lnTo>
                    <a:pt x="25" y="283"/>
                  </a:lnTo>
                  <a:lnTo>
                    <a:pt x="22" y="283"/>
                  </a:lnTo>
                  <a:lnTo>
                    <a:pt x="19" y="280"/>
                  </a:lnTo>
                  <a:lnTo>
                    <a:pt x="22" y="280"/>
                  </a:lnTo>
                  <a:lnTo>
                    <a:pt x="25" y="280"/>
                  </a:lnTo>
                  <a:lnTo>
                    <a:pt x="25" y="278"/>
                  </a:lnTo>
                  <a:lnTo>
                    <a:pt x="25" y="278"/>
                  </a:lnTo>
                  <a:lnTo>
                    <a:pt x="22" y="278"/>
                  </a:lnTo>
                  <a:lnTo>
                    <a:pt x="19" y="275"/>
                  </a:lnTo>
                  <a:lnTo>
                    <a:pt x="22" y="275"/>
                  </a:lnTo>
                  <a:lnTo>
                    <a:pt x="25" y="275"/>
                  </a:lnTo>
                  <a:lnTo>
                    <a:pt x="25" y="272"/>
                  </a:lnTo>
                  <a:lnTo>
                    <a:pt x="25" y="272"/>
                  </a:lnTo>
                  <a:lnTo>
                    <a:pt x="22" y="270"/>
                  </a:lnTo>
                  <a:lnTo>
                    <a:pt x="19" y="270"/>
                  </a:lnTo>
                  <a:lnTo>
                    <a:pt x="22" y="270"/>
                  </a:lnTo>
                  <a:lnTo>
                    <a:pt x="25" y="267"/>
                  </a:lnTo>
                  <a:lnTo>
                    <a:pt x="25" y="267"/>
                  </a:lnTo>
                  <a:lnTo>
                    <a:pt x="25" y="267"/>
                  </a:lnTo>
                  <a:lnTo>
                    <a:pt x="22" y="264"/>
                  </a:lnTo>
                  <a:lnTo>
                    <a:pt x="19" y="264"/>
                  </a:lnTo>
                  <a:lnTo>
                    <a:pt x="22" y="264"/>
                  </a:lnTo>
                  <a:lnTo>
                    <a:pt x="25" y="262"/>
                  </a:lnTo>
                  <a:lnTo>
                    <a:pt x="27" y="262"/>
                  </a:lnTo>
                  <a:lnTo>
                    <a:pt x="27" y="227"/>
                  </a:lnTo>
                  <a:lnTo>
                    <a:pt x="197" y="189"/>
                  </a:lnTo>
                  <a:lnTo>
                    <a:pt x="200" y="146"/>
                  </a:lnTo>
                  <a:lnTo>
                    <a:pt x="54" y="146"/>
                  </a:lnTo>
                  <a:lnTo>
                    <a:pt x="54" y="178"/>
                  </a:lnTo>
                  <a:lnTo>
                    <a:pt x="57" y="178"/>
                  </a:lnTo>
                  <a:lnTo>
                    <a:pt x="60" y="178"/>
                  </a:lnTo>
                  <a:lnTo>
                    <a:pt x="62" y="178"/>
                  </a:lnTo>
                  <a:lnTo>
                    <a:pt x="60" y="181"/>
                  </a:lnTo>
                  <a:lnTo>
                    <a:pt x="57" y="181"/>
                  </a:lnTo>
                  <a:lnTo>
                    <a:pt x="57" y="183"/>
                  </a:lnTo>
                  <a:lnTo>
                    <a:pt x="57" y="183"/>
                  </a:lnTo>
                  <a:lnTo>
                    <a:pt x="60" y="183"/>
                  </a:lnTo>
                  <a:lnTo>
                    <a:pt x="62" y="186"/>
                  </a:lnTo>
                  <a:lnTo>
                    <a:pt x="60" y="186"/>
                  </a:lnTo>
                  <a:lnTo>
                    <a:pt x="57" y="186"/>
                  </a:lnTo>
                  <a:lnTo>
                    <a:pt x="57" y="189"/>
                  </a:lnTo>
                  <a:lnTo>
                    <a:pt x="57" y="189"/>
                  </a:lnTo>
                  <a:lnTo>
                    <a:pt x="60" y="189"/>
                  </a:lnTo>
                  <a:lnTo>
                    <a:pt x="62" y="192"/>
                  </a:lnTo>
                  <a:lnTo>
                    <a:pt x="60" y="192"/>
                  </a:lnTo>
                  <a:lnTo>
                    <a:pt x="57" y="192"/>
                  </a:lnTo>
                  <a:lnTo>
                    <a:pt x="57" y="194"/>
                  </a:lnTo>
                  <a:lnTo>
                    <a:pt x="57" y="194"/>
                  </a:lnTo>
                  <a:lnTo>
                    <a:pt x="60" y="197"/>
                  </a:lnTo>
                  <a:lnTo>
                    <a:pt x="62" y="197"/>
                  </a:lnTo>
                  <a:lnTo>
                    <a:pt x="60" y="197"/>
                  </a:lnTo>
                  <a:lnTo>
                    <a:pt x="57" y="197"/>
                  </a:lnTo>
                  <a:lnTo>
                    <a:pt x="57" y="200"/>
                  </a:lnTo>
                  <a:lnTo>
                    <a:pt x="57" y="200"/>
                  </a:lnTo>
                  <a:lnTo>
                    <a:pt x="60" y="202"/>
                  </a:lnTo>
                  <a:lnTo>
                    <a:pt x="62" y="202"/>
                  </a:lnTo>
                  <a:lnTo>
                    <a:pt x="60" y="202"/>
                  </a:lnTo>
                  <a:lnTo>
                    <a:pt x="57" y="205"/>
                  </a:lnTo>
                  <a:lnTo>
                    <a:pt x="51" y="205"/>
                  </a:lnTo>
                  <a:lnTo>
                    <a:pt x="46" y="205"/>
                  </a:lnTo>
                  <a:lnTo>
                    <a:pt x="43" y="202"/>
                  </a:lnTo>
                  <a:lnTo>
                    <a:pt x="41" y="202"/>
                  </a:lnTo>
                  <a:lnTo>
                    <a:pt x="41" y="202"/>
                  </a:lnTo>
                  <a:lnTo>
                    <a:pt x="43" y="200"/>
                  </a:lnTo>
                  <a:lnTo>
                    <a:pt x="46" y="200"/>
                  </a:lnTo>
                  <a:lnTo>
                    <a:pt x="43" y="197"/>
                  </a:lnTo>
                  <a:lnTo>
                    <a:pt x="41" y="197"/>
                  </a:lnTo>
                  <a:lnTo>
                    <a:pt x="41" y="197"/>
                  </a:lnTo>
                  <a:lnTo>
                    <a:pt x="41" y="197"/>
                  </a:lnTo>
                  <a:lnTo>
                    <a:pt x="43" y="194"/>
                  </a:lnTo>
                  <a:lnTo>
                    <a:pt x="46" y="194"/>
                  </a:lnTo>
                  <a:lnTo>
                    <a:pt x="43" y="192"/>
                  </a:lnTo>
                  <a:lnTo>
                    <a:pt x="41" y="192"/>
                  </a:lnTo>
                  <a:lnTo>
                    <a:pt x="41" y="192"/>
                  </a:lnTo>
                  <a:lnTo>
                    <a:pt x="41" y="189"/>
                  </a:lnTo>
                  <a:lnTo>
                    <a:pt x="43" y="189"/>
                  </a:lnTo>
                  <a:lnTo>
                    <a:pt x="46" y="189"/>
                  </a:lnTo>
                  <a:lnTo>
                    <a:pt x="43" y="186"/>
                  </a:lnTo>
                  <a:lnTo>
                    <a:pt x="41" y="186"/>
                  </a:lnTo>
                  <a:lnTo>
                    <a:pt x="41" y="186"/>
                  </a:lnTo>
                  <a:lnTo>
                    <a:pt x="41" y="183"/>
                  </a:lnTo>
                  <a:lnTo>
                    <a:pt x="43" y="183"/>
                  </a:lnTo>
                  <a:lnTo>
                    <a:pt x="46" y="183"/>
                  </a:lnTo>
                  <a:lnTo>
                    <a:pt x="43" y="181"/>
                  </a:lnTo>
                  <a:lnTo>
                    <a:pt x="41" y="181"/>
                  </a:lnTo>
                  <a:lnTo>
                    <a:pt x="41" y="178"/>
                  </a:lnTo>
                  <a:lnTo>
                    <a:pt x="41" y="178"/>
                  </a:lnTo>
                  <a:lnTo>
                    <a:pt x="43" y="178"/>
                  </a:lnTo>
                  <a:lnTo>
                    <a:pt x="49" y="178"/>
                  </a:lnTo>
                  <a:lnTo>
                    <a:pt x="49" y="140"/>
                  </a:lnTo>
                  <a:lnTo>
                    <a:pt x="202" y="103"/>
                  </a:lnTo>
                  <a:lnTo>
                    <a:pt x="205" y="89"/>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1050" b="1" i="0" u="none" strike="noStrike" kern="0" cap="none" spc="0" normalizeH="0" baseline="0" noProof="0">
                <a:ln>
                  <a:noFill/>
                </a:ln>
                <a:solidFill>
                  <a:schemeClr val="bg1"/>
                </a:solidFill>
                <a:effectLst/>
                <a:uLnTx/>
                <a:uFillTx/>
              </a:endParaRPr>
            </a:p>
          </p:txBody>
        </p:sp>
        <p:pic>
          <p:nvPicPr>
            <p:cNvPr id="119" name="Picture 118"/>
            <p:cNvPicPr>
              <a:picLocks noChangeAspect="1"/>
            </p:cNvPicPr>
            <p:nvPr/>
          </p:nvPicPr>
          <p:blipFill rotWithShape="1">
            <a:blip r:embed="rId15" cstate="print">
              <a:duotone>
                <a:prstClr val="black"/>
                <a:schemeClr val="accent1">
                  <a:tint val="45000"/>
                  <a:satMod val="400000"/>
                </a:schemeClr>
              </a:duotone>
              <a:extLst>
                <a:ext uri="{28A0092B-C50C-407E-A947-70E740481C1C}">
                  <a14:useLocalDpi xmlns:a14="http://schemas.microsoft.com/office/drawing/2010/main" val="0"/>
                </a:ext>
              </a:extLst>
            </a:blip>
            <a:srcRect b="6600"/>
            <a:stretch/>
          </p:blipFill>
          <p:spPr>
            <a:xfrm>
              <a:off x="10054843" y="4629838"/>
              <a:ext cx="219477" cy="204991"/>
            </a:xfrm>
            <a:prstGeom prst="rect">
              <a:avLst/>
            </a:prstGeom>
            <a:grpFill/>
          </p:spPr>
        </p:pic>
      </p:grpSp>
      <p:pic>
        <p:nvPicPr>
          <p:cNvPr id="121" name="Picture 120"/>
          <p:cNvPicPr>
            <a:picLocks noChangeAspect="1"/>
          </p:cNvPicPr>
          <p:nvPr/>
        </p:nvPicPr>
        <p:blipFill>
          <a:blip r:embed="rId1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899058" y="2957666"/>
            <a:ext cx="402443" cy="40244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930262" y="2698996"/>
            <a:ext cx="279632" cy="279633"/>
          </a:xfrm>
          <a:prstGeom prst="rect">
            <a:avLst/>
          </a:prstGeom>
        </p:spPr>
      </p:pic>
      <p:pic>
        <p:nvPicPr>
          <p:cNvPr id="123" name="Picture 122"/>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245077" y="5382384"/>
            <a:ext cx="207642" cy="207640"/>
          </a:xfrm>
          <a:prstGeom prst="rect">
            <a:avLst/>
          </a:prstGeom>
        </p:spPr>
      </p:pic>
      <p:pic>
        <p:nvPicPr>
          <p:cNvPr id="124" name="Picture 123"/>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922426" y="2268408"/>
            <a:ext cx="207642" cy="207640"/>
          </a:xfrm>
          <a:prstGeom prst="rect">
            <a:avLst/>
          </a:prstGeom>
        </p:spPr>
      </p:pic>
      <p:pic>
        <p:nvPicPr>
          <p:cNvPr id="125" name="Picture 124"/>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159814" y="5297573"/>
            <a:ext cx="305424" cy="292451"/>
          </a:xfrm>
          <a:prstGeom prst="rect">
            <a:avLst/>
          </a:prstGeom>
        </p:spPr>
      </p:pic>
      <p:sp>
        <p:nvSpPr>
          <p:cNvPr id="126" name="TextBox 125"/>
          <p:cNvSpPr txBox="1"/>
          <p:nvPr/>
        </p:nvSpPr>
        <p:spPr>
          <a:xfrm>
            <a:off x="3080682" y="5693678"/>
            <a:ext cx="463688" cy="215444"/>
          </a:xfrm>
          <a:prstGeom prst="rect">
            <a:avLst/>
          </a:prstGeom>
          <a:noFill/>
        </p:spPr>
        <p:txBody>
          <a:bodyPr wrap="square" lIns="0" tIns="0" rIns="0" bIns="0" rtlCol="0">
            <a:spAutoFit/>
          </a:bodyPr>
          <a:lstStyle/>
          <a:p>
            <a:pPr algn="ctr"/>
            <a:r>
              <a:rPr lang="en-GB" sz="700">
                <a:solidFill>
                  <a:schemeClr val="bg1"/>
                </a:solidFill>
              </a:rPr>
              <a:t>PPM / Primavera</a:t>
            </a:r>
          </a:p>
        </p:txBody>
      </p:sp>
      <p:pic>
        <p:nvPicPr>
          <p:cNvPr id="127" name="Picture 126"/>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883912" y="5382384"/>
            <a:ext cx="207642" cy="207640"/>
          </a:xfrm>
          <a:prstGeom prst="rect">
            <a:avLst/>
          </a:prstGeom>
        </p:spPr>
      </p:pic>
      <p:sp>
        <p:nvSpPr>
          <p:cNvPr id="128" name="TextBox 127"/>
          <p:cNvSpPr txBox="1"/>
          <p:nvPr/>
        </p:nvSpPr>
        <p:spPr>
          <a:xfrm>
            <a:off x="7679289" y="5693678"/>
            <a:ext cx="601951" cy="107722"/>
          </a:xfrm>
          <a:prstGeom prst="rect">
            <a:avLst/>
          </a:prstGeom>
          <a:noFill/>
        </p:spPr>
        <p:txBody>
          <a:bodyPr wrap="square" lIns="0" tIns="0" rIns="0" bIns="0" rtlCol="0">
            <a:spAutoFit/>
          </a:bodyPr>
          <a:lstStyle/>
          <a:p>
            <a:pPr algn="ctr"/>
            <a:r>
              <a:rPr lang="en-GB" sz="700">
                <a:solidFill>
                  <a:schemeClr val="bg1"/>
                </a:solidFill>
              </a:rPr>
              <a:t>DERMS</a:t>
            </a:r>
          </a:p>
        </p:txBody>
      </p:sp>
      <p:sp>
        <p:nvSpPr>
          <p:cNvPr id="129" name="TextBox 128"/>
          <p:cNvSpPr txBox="1"/>
          <p:nvPr/>
        </p:nvSpPr>
        <p:spPr>
          <a:xfrm>
            <a:off x="8567036" y="5693678"/>
            <a:ext cx="601951" cy="215444"/>
          </a:xfrm>
          <a:prstGeom prst="rect">
            <a:avLst/>
          </a:prstGeom>
          <a:noFill/>
        </p:spPr>
        <p:txBody>
          <a:bodyPr wrap="square" lIns="0" tIns="0" rIns="0" bIns="0" rtlCol="0">
            <a:spAutoFit/>
          </a:bodyPr>
          <a:lstStyle/>
          <a:p>
            <a:pPr algn="ctr"/>
            <a:r>
              <a:rPr lang="en-GB" sz="700">
                <a:solidFill>
                  <a:schemeClr val="bg1"/>
                </a:solidFill>
              </a:rPr>
              <a:t>GIS-EAM Integration</a:t>
            </a:r>
          </a:p>
        </p:txBody>
      </p:sp>
      <p:pic>
        <p:nvPicPr>
          <p:cNvPr id="130" name="Picture 12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637393" y="5274322"/>
            <a:ext cx="366502" cy="366502"/>
          </a:xfrm>
          <a:prstGeom prst="rect">
            <a:avLst/>
          </a:prstGeom>
          <a:noFill/>
          <a:ln>
            <a:noFill/>
          </a:ln>
        </p:spPr>
      </p:pic>
      <p:grpSp>
        <p:nvGrpSpPr>
          <p:cNvPr id="131" name="Group 130"/>
          <p:cNvGrpSpPr/>
          <p:nvPr/>
        </p:nvGrpSpPr>
        <p:grpSpPr>
          <a:xfrm>
            <a:off x="10022336" y="6274200"/>
            <a:ext cx="362915" cy="249891"/>
            <a:chOff x="7946545" y="5954845"/>
            <a:chExt cx="301444" cy="283053"/>
          </a:xfrm>
        </p:grpSpPr>
        <p:cxnSp>
          <p:nvCxnSpPr>
            <p:cNvPr id="132" name="Straight Connector 131"/>
            <p:cNvCxnSpPr/>
            <p:nvPr/>
          </p:nvCxnSpPr>
          <p:spPr>
            <a:xfrm flipV="1">
              <a:off x="7964800" y="6010000"/>
              <a:ext cx="0" cy="22637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8244200" y="5961158"/>
              <a:ext cx="0" cy="27674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7946545" y="5964771"/>
              <a:ext cx="155395" cy="5655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8102518" y="5954845"/>
              <a:ext cx="145471" cy="529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8102518" y="5961158"/>
              <a:ext cx="0" cy="4663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7" name="Picture 136"/>
            <p:cNvPicPr>
              <a:picLocks noChangeAspect="1"/>
            </p:cNvPicPr>
            <p:nvPr/>
          </p:nvPicPr>
          <p:blipFill>
            <a:blip r:embed="rId1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037792" y="6043990"/>
              <a:ext cx="140248" cy="140246"/>
            </a:xfrm>
            <a:prstGeom prst="rect">
              <a:avLst/>
            </a:prstGeom>
            <a:ln>
              <a:solidFill>
                <a:schemeClr val="accent3"/>
              </a:solidFill>
            </a:ln>
          </p:spPr>
        </p:pic>
      </p:grpSp>
      <p:pic>
        <p:nvPicPr>
          <p:cNvPr id="138" name="Picture 137"/>
          <p:cNvPicPr>
            <a:picLocks noChangeAspect="1"/>
          </p:cNvPicPr>
          <p:nvPr/>
        </p:nvPicPr>
        <p:blipFill rotWithShape="1">
          <a:blip r:embed="rId19" cstate="print">
            <a:duotone>
              <a:prstClr val="black"/>
              <a:schemeClr val="accent1">
                <a:tint val="45000"/>
                <a:satMod val="400000"/>
              </a:schemeClr>
            </a:duotone>
            <a:extLst>
              <a:ext uri="{28A0092B-C50C-407E-A947-70E740481C1C}">
                <a14:useLocalDpi xmlns:a14="http://schemas.microsoft.com/office/drawing/2010/main" val="0"/>
              </a:ext>
            </a:extLst>
          </a:blip>
          <a:srcRect b="6600"/>
          <a:stretch/>
        </p:blipFill>
        <p:spPr>
          <a:xfrm>
            <a:off x="9851597" y="6016335"/>
            <a:ext cx="268154" cy="250455"/>
          </a:xfrm>
          <a:prstGeom prst="rect">
            <a:avLst/>
          </a:prstGeom>
          <a:solidFill>
            <a:schemeClr val="accent3"/>
          </a:solidFill>
          <a:ln>
            <a:solidFill>
              <a:schemeClr val="accent3"/>
            </a:solidFill>
          </a:ln>
        </p:spPr>
      </p:pic>
      <p:sp>
        <p:nvSpPr>
          <p:cNvPr id="139" name="Oval 138"/>
          <p:cNvSpPr/>
          <p:nvPr/>
        </p:nvSpPr>
        <p:spPr bwMode="gray">
          <a:xfrm>
            <a:off x="5321184" y="3854643"/>
            <a:ext cx="1362864" cy="194756"/>
          </a:xfrm>
          <a:prstGeom prst="ellipse">
            <a:avLst/>
          </a:prstGeom>
          <a:noFill/>
          <a:ln w="6350">
            <a:noFill/>
            <a:miter lim="800000"/>
            <a:headEnd/>
            <a:tailEn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base" latinLnBrk="0" hangingPunct="1">
              <a:lnSpc>
                <a:spcPct val="100000"/>
              </a:lnSpc>
              <a:spcBef>
                <a:spcPts val="0"/>
              </a:spcBef>
              <a:spcAft>
                <a:spcPts val="300"/>
              </a:spcAft>
              <a:buClrTx/>
              <a:buSzTx/>
              <a:buFontTx/>
              <a:buNone/>
              <a:tabLst/>
              <a:defRPr/>
            </a:pPr>
            <a:r>
              <a:rPr kumimoji="0" lang="en-GB" sz="900" b="1" i="0" u="none" strike="noStrike" kern="0" cap="none" spc="0" normalizeH="0" baseline="0" noProof="0">
                <a:ln>
                  <a:noFill/>
                </a:ln>
                <a:solidFill>
                  <a:schemeClr val="bg1"/>
                </a:solidFill>
                <a:effectLst/>
                <a:uLnTx/>
                <a:uFillTx/>
                <a:cs typeface="Arial" pitchFamily="34" charset="0"/>
              </a:rPr>
              <a:t>Digital</a:t>
            </a:r>
            <a:r>
              <a:rPr kumimoji="0" lang="en-GB" sz="900" b="1" i="0" u="none" strike="noStrike" kern="0" cap="none" spc="0" normalizeH="0" noProof="0">
                <a:ln>
                  <a:noFill/>
                </a:ln>
                <a:solidFill>
                  <a:schemeClr val="bg1"/>
                </a:solidFill>
                <a:effectLst/>
                <a:uLnTx/>
                <a:uFillTx/>
                <a:cs typeface="Arial" pitchFamily="34" charset="0"/>
              </a:rPr>
              <a:t> utility</a:t>
            </a:r>
            <a:endParaRPr kumimoji="0" lang="en-GB" sz="900" b="1" i="0" u="none" strike="noStrike" kern="0" cap="none" spc="0" normalizeH="0" baseline="0" noProof="0">
              <a:ln>
                <a:noFill/>
              </a:ln>
              <a:solidFill>
                <a:schemeClr val="bg1"/>
              </a:solidFill>
              <a:effectLst/>
              <a:uLnTx/>
              <a:uFillTx/>
              <a:cs typeface="Arial" pitchFamily="34" charset="0"/>
            </a:endParaRPr>
          </a:p>
        </p:txBody>
      </p:sp>
      <p:sp>
        <p:nvSpPr>
          <p:cNvPr id="3" name="Rounded Rectangle 2"/>
          <p:cNvSpPr/>
          <p:nvPr/>
        </p:nvSpPr>
        <p:spPr bwMode="gray">
          <a:xfrm>
            <a:off x="4176529" y="865866"/>
            <a:ext cx="3367910" cy="204311"/>
          </a:xfrm>
          <a:prstGeom prst="roundRect">
            <a:avLst/>
          </a:prstGeom>
          <a:solidFill>
            <a:schemeClr val="bg1"/>
          </a:solidFill>
          <a:ln w="6350">
            <a:solidFill>
              <a:schemeClr val="accent2"/>
            </a:solidFill>
            <a:miter lim="800000"/>
            <a:headEnd/>
            <a:tailEnd/>
          </a:ln>
          <a:effectLst/>
        </p:spPr>
        <p:txBody>
          <a:bodyPr vert="horz" wrap="none" lIns="0" tIns="0" rIns="0" bIns="0" numCol="1" rtlCol="0" anchor="t" anchorCtr="0" compatLnSpc="1">
            <a:prstTxWarp prst="textNoShape">
              <a:avLst/>
            </a:prstTxWarp>
            <a:spAutoFit/>
          </a:bodyPr>
          <a:lstStyle/>
          <a:p>
            <a:pPr algn="ctr">
              <a:spcBef>
                <a:spcPts val="0"/>
              </a:spcBef>
              <a:spcAft>
                <a:spcPts val="300"/>
              </a:spcAft>
            </a:pPr>
            <a:r>
              <a:rPr kumimoji="0" lang="en-GB" sz="1200" b="0" i="0" u="none" strike="noStrike" kern="0" cap="none" spc="0" normalizeH="0" baseline="0" noProof="0">
                <a:ln>
                  <a:noFill/>
                </a:ln>
                <a:solidFill>
                  <a:sysClr val="windowText" lastClr="000000"/>
                </a:solidFill>
                <a:effectLst/>
                <a:uLnTx/>
                <a:uFillTx/>
                <a:latin typeface="Arial" pitchFamily="34" charset="0"/>
                <a:cs typeface="Arial" pitchFamily="34" charset="0"/>
              </a:rPr>
              <a:t>Digital</a:t>
            </a:r>
            <a:r>
              <a:rPr kumimoji="0" lang="en-GB" sz="1200" b="0" i="0" u="none" strike="noStrike" kern="0" cap="none" spc="0" normalizeH="0" noProof="0">
                <a:ln>
                  <a:noFill/>
                </a:ln>
                <a:solidFill>
                  <a:sysClr val="windowText" lastClr="000000"/>
                </a:solidFill>
                <a:effectLst/>
                <a:uLnTx/>
                <a:uFillTx/>
                <a:latin typeface="Arial" pitchFamily="34" charset="0"/>
                <a:cs typeface="Arial" pitchFamily="34" charset="0"/>
              </a:rPr>
              <a:t> </a:t>
            </a:r>
            <a:r>
              <a:rPr lang="en-GB" sz="1200" kern="0">
                <a:solidFill>
                  <a:sysClr val="windowText" lastClr="000000"/>
                </a:solidFill>
                <a:latin typeface="Arial" pitchFamily="34" charset="0"/>
                <a:cs typeface="Arial" pitchFamily="34" charset="0"/>
              </a:rPr>
              <a:t>Stretch Capabilities – Selected Examples</a:t>
            </a:r>
          </a:p>
        </p:txBody>
      </p:sp>
    </p:spTree>
    <p:extLst>
      <p:ext uri="{BB962C8B-B14F-4D97-AF65-F5344CB8AC3E}">
        <p14:creationId xmlns:p14="http://schemas.microsoft.com/office/powerpoint/2010/main" val="38368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Connector 73"/>
          <p:cNvCxnSpPr/>
          <p:nvPr/>
        </p:nvCxnSpPr>
        <p:spPr>
          <a:xfrm>
            <a:off x="5286309" y="3182420"/>
            <a:ext cx="0" cy="2196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188946" y="4072584"/>
            <a:ext cx="8542" cy="1980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1" name="Rounded Rectangle 100"/>
          <p:cNvSpPr/>
          <p:nvPr/>
        </p:nvSpPr>
        <p:spPr bwMode="gray">
          <a:xfrm>
            <a:off x="7785359" y="5938820"/>
            <a:ext cx="897003" cy="276338"/>
          </a:xfrm>
          <a:prstGeom prst="roundRect">
            <a:avLst/>
          </a:prstGeom>
          <a:solidFill>
            <a:schemeClr val="tx1"/>
          </a:solidFill>
          <a:ln w="6350">
            <a:solidFill>
              <a:schemeClr val="accent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cxnSp>
        <p:nvCxnSpPr>
          <p:cNvPr id="69" name="Straight Connector 68"/>
          <p:cNvCxnSpPr/>
          <p:nvPr/>
        </p:nvCxnSpPr>
        <p:spPr>
          <a:xfrm>
            <a:off x="6287167" y="3733285"/>
            <a:ext cx="8542" cy="244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4" name="Rounded Rectangle 93"/>
          <p:cNvSpPr/>
          <p:nvPr/>
        </p:nvSpPr>
        <p:spPr bwMode="gray">
          <a:xfrm>
            <a:off x="5892907" y="6127265"/>
            <a:ext cx="897003" cy="276338"/>
          </a:xfrm>
          <a:prstGeom prst="roundRect">
            <a:avLst/>
          </a:prstGeom>
          <a:solidFill>
            <a:schemeClr val="tx1"/>
          </a:solidFill>
          <a:ln w="6350">
            <a:solidFill>
              <a:schemeClr val="accent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93" name="Rounded Rectangle 92"/>
          <p:cNvSpPr/>
          <p:nvPr/>
        </p:nvSpPr>
        <p:spPr bwMode="gray">
          <a:xfrm>
            <a:off x="5016434" y="5215426"/>
            <a:ext cx="897003" cy="276338"/>
          </a:xfrm>
          <a:prstGeom prst="roundRect">
            <a:avLst/>
          </a:prstGeom>
          <a:solidFill>
            <a:schemeClr val="tx1"/>
          </a:solidFill>
          <a:ln w="6350">
            <a:solidFill>
              <a:schemeClr val="accent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92" name="Rounded Rectangle 91"/>
          <p:cNvSpPr/>
          <p:nvPr/>
        </p:nvSpPr>
        <p:spPr bwMode="gray">
          <a:xfrm>
            <a:off x="4650807" y="5551252"/>
            <a:ext cx="897003" cy="276338"/>
          </a:xfrm>
          <a:prstGeom prst="roundRect">
            <a:avLst/>
          </a:prstGeom>
          <a:solidFill>
            <a:schemeClr val="tx1"/>
          </a:solidFill>
          <a:ln w="6350">
            <a:solidFill>
              <a:schemeClr val="accent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8" name="Rounded Rectangle 7"/>
          <p:cNvSpPr/>
          <p:nvPr/>
        </p:nvSpPr>
        <p:spPr bwMode="gray">
          <a:xfrm>
            <a:off x="3710162" y="5714499"/>
            <a:ext cx="897003" cy="276338"/>
          </a:xfrm>
          <a:prstGeom prst="roundRect">
            <a:avLst/>
          </a:prstGeom>
          <a:solidFill>
            <a:schemeClr val="tx1"/>
          </a:solidFill>
          <a:ln w="6350">
            <a:solidFill>
              <a:schemeClr val="accent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2" name="Title 1"/>
          <p:cNvSpPr>
            <a:spLocks noGrp="1"/>
          </p:cNvSpPr>
          <p:nvPr>
            <p:ph type="title"/>
          </p:nvPr>
        </p:nvSpPr>
        <p:spPr/>
        <p:txBody>
          <a:bodyPr/>
          <a:lstStyle/>
          <a:p>
            <a:r>
              <a:rPr lang="en-GB">
                <a:solidFill>
                  <a:schemeClr val="accent2"/>
                </a:solidFill>
              </a:rPr>
              <a:t>Digital Stretch </a:t>
            </a:r>
            <a:r>
              <a:rPr lang="en-GB"/>
              <a:t>: Greater Value from Core IT</a:t>
            </a:r>
          </a:p>
        </p:txBody>
      </p:sp>
      <p:sp>
        <p:nvSpPr>
          <p:cNvPr id="3" name="Text Placeholder 2"/>
          <p:cNvSpPr>
            <a:spLocks noGrp="1"/>
          </p:cNvSpPr>
          <p:nvPr>
            <p:ph type="body" sz="quarter" idx="10"/>
          </p:nvPr>
        </p:nvSpPr>
        <p:spPr/>
        <p:txBody>
          <a:bodyPr/>
          <a:lstStyle/>
          <a:p>
            <a:r>
              <a:rPr lang="en-GB"/>
              <a:t>Building on the foundations of core IT with Digital in a phased journey</a:t>
            </a:r>
          </a:p>
        </p:txBody>
      </p:sp>
      <p:sp>
        <p:nvSpPr>
          <p:cNvPr id="4" name="Rectangle 3"/>
          <p:cNvSpPr/>
          <p:nvPr/>
        </p:nvSpPr>
        <p:spPr>
          <a:xfrm>
            <a:off x="620890" y="2191461"/>
            <a:ext cx="1027660" cy="540000"/>
          </a:xfrm>
          <a:prstGeom prst="rect">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900" b="0" i="0" u="none" strike="noStrike" kern="0" cap="none" spc="0" normalizeH="0" baseline="0" noProof="0">
                <a:ln>
                  <a:noFill/>
                </a:ln>
                <a:solidFill>
                  <a:schemeClr val="tx1"/>
                </a:solidFill>
                <a:effectLst/>
                <a:uLnTx/>
                <a:uFillTx/>
                <a:ea typeface="Roboto Condensed" panose="020B0604020202020204" charset="0"/>
              </a:rPr>
              <a:t>Asset Management &amp; Supply Chain</a:t>
            </a:r>
          </a:p>
        </p:txBody>
      </p:sp>
      <p:grpSp>
        <p:nvGrpSpPr>
          <p:cNvPr id="91" name="Group 90"/>
          <p:cNvGrpSpPr/>
          <p:nvPr/>
        </p:nvGrpSpPr>
        <p:grpSpPr>
          <a:xfrm>
            <a:off x="3818589" y="1458957"/>
            <a:ext cx="7260115" cy="620255"/>
            <a:chOff x="3818589" y="1423820"/>
            <a:chExt cx="7260115" cy="747693"/>
          </a:xfrm>
          <a:effectLst/>
        </p:grpSpPr>
        <p:sp>
          <p:nvSpPr>
            <p:cNvPr id="5" name="Rectangle 4"/>
            <p:cNvSpPr/>
            <p:nvPr/>
          </p:nvSpPr>
          <p:spPr>
            <a:xfrm>
              <a:off x="3818589" y="1564591"/>
              <a:ext cx="2386084" cy="606922"/>
            </a:xfrm>
            <a:prstGeom prst="rect">
              <a:avLst/>
            </a:prstGeom>
            <a:solidFill>
              <a:schemeClr val="accent5"/>
            </a:solidFill>
            <a:ln w="12700" cap="flat" cmpd="sng" algn="ctr">
              <a:noFill/>
              <a:prstDash val="solid"/>
              <a:miter lim="800000"/>
            </a:ln>
            <a:effectLst/>
            <a:scene3d>
              <a:camera prst="orthographicFront"/>
              <a:lightRig rig="threePt" dir="t"/>
            </a:scene3d>
            <a:sp3d>
              <a:bevelT/>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cs typeface="+mn-cs"/>
                </a:rPr>
                <a:t>PHASE 1 (year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Solidify Digital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Operations</a:t>
              </a:r>
            </a:p>
          </p:txBody>
        </p:sp>
        <p:sp>
          <p:nvSpPr>
            <p:cNvPr id="6" name="Rectangle 5"/>
            <p:cNvSpPr/>
            <p:nvPr/>
          </p:nvSpPr>
          <p:spPr>
            <a:xfrm>
              <a:off x="6253625" y="1564591"/>
              <a:ext cx="2386084" cy="606922"/>
            </a:xfrm>
            <a:prstGeom prst="rect">
              <a:avLst/>
            </a:prstGeom>
            <a:solidFill>
              <a:schemeClr val="accent5"/>
            </a:solidFill>
            <a:ln w="12700" cap="flat" cmpd="sng" algn="ctr">
              <a:noFill/>
              <a:prstDash val="solid"/>
              <a:miter lim="800000"/>
            </a:ln>
            <a:effectLst/>
            <a:scene3d>
              <a:camera prst="orthographicFront"/>
              <a:lightRig rig="threePt" dir="t"/>
            </a:scene3d>
            <a:sp3d>
              <a:bevelT/>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cs typeface="+mn-cs"/>
                </a:rPr>
                <a:t>PHASE 2 (years 2 and 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Enable New Energy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Consumer Experience</a:t>
              </a:r>
            </a:p>
          </p:txBody>
        </p:sp>
        <p:sp>
          <p:nvSpPr>
            <p:cNvPr id="7" name="Rectangle 6"/>
            <p:cNvSpPr/>
            <p:nvPr/>
          </p:nvSpPr>
          <p:spPr>
            <a:xfrm>
              <a:off x="8692620" y="1564591"/>
              <a:ext cx="2386084" cy="606922"/>
            </a:xfrm>
            <a:prstGeom prst="rect">
              <a:avLst/>
            </a:prstGeom>
            <a:solidFill>
              <a:schemeClr val="accent5"/>
            </a:solidFill>
            <a:ln w="12700" cap="flat" cmpd="sng" algn="ctr">
              <a:noFill/>
              <a:prstDash val="solid"/>
              <a:miter lim="800000"/>
            </a:ln>
            <a:effectLst/>
            <a:scene3d>
              <a:camera prst="orthographicFront"/>
              <a:lightRig rig="threePt" dir="t"/>
            </a:scene3d>
            <a:sp3d>
              <a:bevelT/>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cs typeface="+mn-cs"/>
                </a:rPr>
                <a:t>PHASE 3 (year 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Maximize Customer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and Grid Value</a:t>
              </a:r>
            </a:p>
          </p:txBody>
        </p:sp>
        <p:sp>
          <p:nvSpPr>
            <p:cNvPr id="17" name="Rounded Rectangle 114"/>
            <p:cNvSpPr/>
            <p:nvPr/>
          </p:nvSpPr>
          <p:spPr>
            <a:xfrm>
              <a:off x="10421005" y="1621394"/>
              <a:ext cx="599310" cy="487894"/>
            </a:xfrm>
            <a:prstGeom prst="round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15"/>
            <p:cNvSpPr/>
            <p:nvPr/>
          </p:nvSpPr>
          <p:spPr>
            <a:xfrm>
              <a:off x="7983770" y="1621394"/>
              <a:ext cx="599310" cy="487894"/>
            </a:xfrm>
            <a:prstGeom prst="round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16"/>
            <p:cNvSpPr/>
            <p:nvPr/>
          </p:nvSpPr>
          <p:spPr>
            <a:xfrm>
              <a:off x="5548736" y="1621394"/>
              <a:ext cx="599310" cy="487894"/>
            </a:xfrm>
            <a:prstGeom prst="round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803457_icons_new-31.png" descr="/Volumes/cchange/PROJECTS/ACCENTURE/SAP/Industry Roadmap Series/803837_Chemicals Digital Roadmap/ARTWORK/VECTOR/803457_icons_new-31.png"/>
            <p:cNvPicPr>
              <a:picLocks noChangeAspect="1"/>
            </p:cNvPicPr>
            <p:nvPr/>
          </p:nvPicPr>
          <p:blipFill>
            <a:blip r:embed="rId2" r:link="rId3" cstate="email">
              <a:extLst>
                <a:ext uri="{28A0092B-C50C-407E-A947-70E740481C1C}">
                  <a14:useLocalDpi xmlns:a14="http://schemas.microsoft.com/office/drawing/2010/main"/>
                </a:ext>
              </a:extLst>
            </a:blip>
            <a:stretch>
              <a:fillRect/>
            </a:stretch>
          </p:blipFill>
          <p:spPr>
            <a:xfrm>
              <a:off x="5658950" y="1577101"/>
              <a:ext cx="433550" cy="433550"/>
            </a:xfrm>
            <a:prstGeom prst="rect">
              <a:avLst/>
            </a:prstGeom>
            <a:effectLst>
              <a:reflection blurRad="6350" stA="52000" endA="300" endPos="35000" dir="5400000" sy="-100000" algn="bl" rotWithShape="0"/>
            </a:effectLst>
          </p:spPr>
        </p:pic>
        <p:pic>
          <p:nvPicPr>
            <p:cNvPr id="21" name="803457_icons_new-32.png" descr="/Volumes/cchange/PROJECTS/ACCENTURE/SAP/Industry Roadmap Series/803837_Chemicals Digital Roadmap/ARTWORK/VECTOR/803457_icons_new-32.png"/>
            <p:cNvPicPr>
              <a:picLocks noChangeAspect="1"/>
            </p:cNvPicPr>
            <p:nvPr/>
          </p:nvPicPr>
          <p:blipFill>
            <a:blip r:embed="rId4" r:link="rId5" cstate="email">
              <a:extLst>
                <a:ext uri="{28A0092B-C50C-407E-A947-70E740481C1C}">
                  <a14:useLocalDpi xmlns:a14="http://schemas.microsoft.com/office/drawing/2010/main"/>
                </a:ext>
              </a:extLst>
            </a:blip>
            <a:stretch>
              <a:fillRect/>
            </a:stretch>
          </p:blipFill>
          <p:spPr>
            <a:xfrm>
              <a:off x="8002696" y="1500713"/>
              <a:ext cx="502343" cy="502343"/>
            </a:xfrm>
            <a:prstGeom prst="rect">
              <a:avLst/>
            </a:prstGeom>
            <a:effectLst>
              <a:reflection blurRad="6350" stA="52000" endA="300" endPos="35000" dir="5400000" sy="-100000" algn="bl" rotWithShape="0"/>
            </a:effectLst>
          </p:spPr>
        </p:pic>
        <p:pic>
          <p:nvPicPr>
            <p:cNvPr id="23" name="803457_icons_new-33.png" descr="/Volumes/cchange/PROJECTS/ACCENTURE/SAP/Industry Roadmap Series/803837_Chemicals Digital Roadmap/ARTWORK/VECTOR/803457_icons_new-33.png"/>
            <p:cNvPicPr>
              <a:picLocks noChangeAspect="1"/>
            </p:cNvPicPr>
            <p:nvPr/>
          </p:nvPicPr>
          <p:blipFill>
            <a:blip r:embed="rId6" r:link="rId7" cstate="email">
              <a:extLst>
                <a:ext uri="{28A0092B-C50C-407E-A947-70E740481C1C}">
                  <a14:useLocalDpi xmlns:a14="http://schemas.microsoft.com/office/drawing/2010/main"/>
                </a:ext>
              </a:extLst>
            </a:blip>
            <a:stretch>
              <a:fillRect/>
            </a:stretch>
          </p:blipFill>
          <p:spPr>
            <a:xfrm>
              <a:off x="10421005" y="1423820"/>
              <a:ext cx="514158" cy="514158"/>
            </a:xfrm>
            <a:prstGeom prst="rect">
              <a:avLst/>
            </a:prstGeom>
            <a:effectLst>
              <a:reflection blurRad="6350" stA="52000" endA="300" endPos="35000" dir="5400000" sy="-100000" algn="bl" rotWithShape="0"/>
            </a:effectLst>
          </p:spPr>
        </p:pic>
      </p:grpSp>
      <p:sp>
        <p:nvSpPr>
          <p:cNvPr id="28" name="Richtungspfeil 85"/>
          <p:cNvSpPr/>
          <p:nvPr/>
        </p:nvSpPr>
        <p:spPr>
          <a:xfrm>
            <a:off x="3874322" y="2505347"/>
            <a:ext cx="79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Incubate</a:t>
            </a:r>
          </a:p>
        </p:txBody>
      </p:sp>
      <p:sp>
        <p:nvSpPr>
          <p:cNvPr id="29" name="Rectangle 28"/>
          <p:cNvSpPr/>
          <p:nvPr/>
        </p:nvSpPr>
        <p:spPr>
          <a:xfrm>
            <a:off x="620890" y="2731461"/>
            <a:ext cx="1027660" cy="540000"/>
          </a:xfrm>
          <a:prstGeom prst="rect">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900" b="0" i="0" u="none" strike="noStrike" kern="0" cap="none" spc="0" normalizeH="0" baseline="0" noProof="0">
                <a:ln>
                  <a:noFill/>
                </a:ln>
                <a:solidFill>
                  <a:schemeClr val="tx1"/>
                </a:solidFill>
                <a:effectLst/>
                <a:uLnTx/>
                <a:uFillTx/>
                <a:ea typeface="Roboto Condensed" panose="020B0604020202020204" charset="0"/>
              </a:rPr>
              <a:t>Work Management</a:t>
            </a:r>
          </a:p>
        </p:txBody>
      </p:sp>
      <p:sp>
        <p:nvSpPr>
          <p:cNvPr id="30" name="Rectangle 29"/>
          <p:cNvSpPr/>
          <p:nvPr/>
        </p:nvSpPr>
        <p:spPr>
          <a:xfrm>
            <a:off x="620890" y="3271461"/>
            <a:ext cx="1027660" cy="540000"/>
          </a:xfrm>
          <a:prstGeom prst="rect">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900" b="0" i="0" u="none" strike="noStrike" kern="0" cap="none" spc="0" normalizeH="0" baseline="0" noProof="0">
                <a:ln>
                  <a:noFill/>
                </a:ln>
                <a:solidFill>
                  <a:schemeClr val="tx1"/>
                </a:solidFill>
                <a:effectLst/>
                <a:uLnTx/>
                <a:uFillTx/>
                <a:ea typeface="Roboto Condensed" panose="020B0604020202020204" charset="0"/>
              </a:rPr>
              <a:t>Grid </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900" b="0" i="0" u="none" strike="noStrike" kern="0" cap="none" spc="0" normalizeH="0" baseline="0" noProof="0">
                <a:ln>
                  <a:noFill/>
                </a:ln>
                <a:solidFill>
                  <a:schemeClr val="tx1"/>
                </a:solidFill>
                <a:effectLst/>
                <a:uLnTx/>
                <a:uFillTx/>
                <a:ea typeface="Roboto Condensed" panose="020B0604020202020204" charset="0"/>
              </a:rPr>
              <a:t>Operations</a:t>
            </a:r>
          </a:p>
        </p:txBody>
      </p:sp>
      <p:sp>
        <p:nvSpPr>
          <p:cNvPr id="31" name="Rectangle 30"/>
          <p:cNvSpPr/>
          <p:nvPr/>
        </p:nvSpPr>
        <p:spPr>
          <a:xfrm>
            <a:off x="620890" y="3811461"/>
            <a:ext cx="1027660" cy="540000"/>
          </a:xfrm>
          <a:prstGeom prst="rect">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900" b="0" i="0" u="none" strike="noStrike" kern="0" cap="none" spc="0" normalizeH="0" baseline="0" noProof="0">
                <a:ln>
                  <a:noFill/>
                </a:ln>
                <a:solidFill>
                  <a:schemeClr val="tx1"/>
                </a:solidFill>
                <a:effectLst/>
                <a:uLnTx/>
                <a:uFillTx/>
                <a:ea typeface="Roboto Condensed" panose="020B0604020202020204" charset="0"/>
              </a:rPr>
              <a:t>Customer and DG Integration</a:t>
            </a:r>
          </a:p>
        </p:txBody>
      </p:sp>
      <p:sp>
        <p:nvSpPr>
          <p:cNvPr id="32" name="TextBox 31"/>
          <p:cNvSpPr txBox="1"/>
          <p:nvPr/>
        </p:nvSpPr>
        <p:spPr>
          <a:xfrm>
            <a:off x="1623691" y="2210032"/>
            <a:ext cx="1864613" cy="507831"/>
          </a:xfrm>
          <a:prstGeom prst="rect">
            <a:avLst/>
          </a:prstGeom>
          <a:noFill/>
        </p:spPr>
        <p:txBody>
          <a:bodyPr wrap="none" rtlCol="0">
            <a:spAutoFit/>
          </a:bodyPr>
          <a:lstStyle/>
          <a:p>
            <a:pPr marL="90488" marR="0" lvl="0" indent="-90488" defTabSz="914400" eaLnBrk="1" fontAlgn="auto" latinLnBrk="0" hangingPunct="1">
              <a:lnSpc>
                <a:spcPct val="100000"/>
              </a:lnSpc>
              <a:spcBef>
                <a:spcPts val="0"/>
              </a:spcBef>
              <a:spcAft>
                <a:spcPts val="0"/>
              </a:spcAft>
              <a:buClrTx/>
              <a:buSzTx/>
              <a:buFont typeface="+mj-lt"/>
              <a:buAutoNum type="arabicPeriod"/>
              <a:tabLst/>
              <a:defRPr/>
            </a:pPr>
            <a:r>
              <a:rPr kumimoji="0" lang="en-GB" sz="900" b="0" i="0" u="none" strike="noStrike" kern="0" cap="none" spc="0" normalizeH="0" baseline="0" noProof="0">
                <a:ln>
                  <a:noFill/>
                </a:ln>
                <a:solidFill>
                  <a:schemeClr val="accent2"/>
                </a:solidFill>
                <a:effectLst/>
                <a:uLnTx/>
                <a:uFillTx/>
              </a:rPr>
              <a:t>Dynamic Portfolio Planning </a:t>
            </a:r>
          </a:p>
          <a:p>
            <a:pPr marL="90488" marR="0" lvl="0" indent="-90488" defTabSz="914400" eaLnBrk="1" fontAlgn="auto" latinLnBrk="0" hangingPunct="1">
              <a:lnSpc>
                <a:spcPct val="100000"/>
              </a:lnSpc>
              <a:spcBef>
                <a:spcPts val="0"/>
              </a:spcBef>
              <a:spcAft>
                <a:spcPts val="0"/>
              </a:spcAft>
              <a:buClrTx/>
              <a:buSzTx/>
              <a:buFont typeface="+mj-lt"/>
              <a:buAutoNum type="arabicPeriod"/>
              <a:tabLst/>
              <a:defRPr/>
            </a:pPr>
            <a:endParaRPr kumimoji="0" lang="en-GB" sz="900" b="0" i="0" u="none" strike="noStrike" kern="0" cap="none" spc="0" normalizeH="0" baseline="0" noProof="0">
              <a:ln>
                <a:noFill/>
              </a:ln>
              <a:solidFill>
                <a:schemeClr val="accent2"/>
              </a:solidFill>
              <a:effectLst/>
              <a:uLnTx/>
              <a:uFillTx/>
            </a:endParaRPr>
          </a:p>
          <a:p>
            <a:pPr marL="90488" indent="-90488" fontAlgn="auto">
              <a:spcBef>
                <a:spcPts val="0"/>
              </a:spcBef>
              <a:spcAft>
                <a:spcPts val="0"/>
              </a:spcAft>
              <a:buFont typeface="+mj-lt"/>
              <a:buAutoNum type="arabicPeriod"/>
              <a:defRPr/>
            </a:pPr>
            <a:r>
              <a:rPr lang="en-GB" sz="900" kern="0">
                <a:solidFill>
                  <a:schemeClr val="accent2"/>
                </a:solidFill>
              </a:rPr>
              <a:t>Risk Responsive Maintenance </a:t>
            </a:r>
          </a:p>
        </p:txBody>
      </p:sp>
      <p:sp>
        <p:nvSpPr>
          <p:cNvPr id="34" name="TextBox 33"/>
          <p:cNvSpPr txBox="1"/>
          <p:nvPr/>
        </p:nvSpPr>
        <p:spPr>
          <a:xfrm>
            <a:off x="1623691" y="2752803"/>
            <a:ext cx="1595309" cy="507831"/>
          </a:xfrm>
          <a:prstGeom prst="rect">
            <a:avLst/>
          </a:prstGeom>
          <a:noFill/>
        </p:spPr>
        <p:txBody>
          <a:bodyPr wrap="none" rtlCol="0">
            <a:spAutoFit/>
          </a:bodyPr>
          <a:lstStyle>
            <a:defPPr>
              <a:defRPr lang="de-DE"/>
            </a:defPPr>
            <a:lvl1pPr marL="90488" marR="0" lvl="0" indent="-90488" defTabSz="914400" eaLnBrk="1" fontAlgn="auto" latinLnBrk="0" hangingPunct="1">
              <a:lnSpc>
                <a:spcPct val="100000"/>
              </a:lnSpc>
              <a:spcBef>
                <a:spcPts val="0"/>
              </a:spcBef>
              <a:spcAft>
                <a:spcPts val="0"/>
              </a:spcAft>
              <a:buClrTx/>
              <a:buSzTx/>
              <a:buFont typeface="+mj-lt"/>
              <a:buAutoNum type="arabicPeriod"/>
              <a:tabLst/>
              <a:defRPr kumimoji="0" sz="900" b="0" i="0" u="none" strike="noStrike" kern="0" cap="none" spc="0" normalizeH="0" baseline="0">
                <a:ln>
                  <a:noFill/>
                </a:ln>
                <a:solidFill>
                  <a:schemeClr val="accent2"/>
                </a:solidFill>
                <a:effectLst/>
                <a:uLnTx/>
                <a:uFillTx/>
              </a:defRPr>
            </a:lvl1pPr>
          </a:lstStyle>
          <a:p>
            <a:pPr>
              <a:buFont typeface="+mj-lt"/>
              <a:buAutoNum type="arabicPeriod" startAt="3"/>
            </a:pPr>
            <a:r>
              <a:rPr lang="en-GB"/>
              <a:t>Smart Work Management</a:t>
            </a:r>
          </a:p>
          <a:p>
            <a:pPr>
              <a:buFont typeface="+mj-lt"/>
              <a:buAutoNum type="arabicPeriod" startAt="3"/>
            </a:pPr>
            <a:endParaRPr lang="en-GB"/>
          </a:p>
          <a:p>
            <a:pPr>
              <a:buFont typeface="+mj-lt"/>
              <a:buAutoNum type="arabicPeriod" startAt="3"/>
            </a:pPr>
            <a:r>
              <a:rPr lang="en-GB"/>
              <a:t>Connected Worker</a:t>
            </a:r>
            <a:endParaRPr lang="nl-BE"/>
          </a:p>
        </p:txBody>
      </p:sp>
      <p:sp>
        <p:nvSpPr>
          <p:cNvPr id="37" name="TextBox 36"/>
          <p:cNvSpPr txBox="1"/>
          <p:nvPr/>
        </p:nvSpPr>
        <p:spPr>
          <a:xfrm>
            <a:off x="1623691" y="3295574"/>
            <a:ext cx="1704313" cy="507831"/>
          </a:xfrm>
          <a:prstGeom prst="rect">
            <a:avLst/>
          </a:prstGeom>
          <a:noFill/>
        </p:spPr>
        <p:txBody>
          <a:bodyPr wrap="none" rtlCol="0">
            <a:spAutoFit/>
          </a:bodyPr>
          <a:lstStyle>
            <a:defPPr>
              <a:defRPr lang="de-DE"/>
            </a:defPPr>
            <a:lvl1pPr marL="90488" marR="0" lvl="0" indent="-90488" defTabSz="914400" eaLnBrk="1" fontAlgn="auto" latinLnBrk="0" hangingPunct="1">
              <a:lnSpc>
                <a:spcPct val="100000"/>
              </a:lnSpc>
              <a:spcBef>
                <a:spcPts val="0"/>
              </a:spcBef>
              <a:spcAft>
                <a:spcPts val="0"/>
              </a:spcAft>
              <a:buClrTx/>
              <a:buSzTx/>
              <a:buFont typeface="+mj-lt"/>
              <a:buAutoNum type="arabicPeriod"/>
              <a:tabLst/>
              <a:defRPr kumimoji="0" sz="900" b="0" i="0" u="none" strike="noStrike" kern="0" cap="none" spc="0" normalizeH="0" baseline="0">
                <a:ln>
                  <a:noFill/>
                </a:ln>
                <a:solidFill>
                  <a:schemeClr val="accent2"/>
                </a:solidFill>
                <a:effectLst/>
                <a:uLnTx/>
                <a:uFillTx/>
              </a:defRPr>
            </a:lvl1pPr>
          </a:lstStyle>
          <a:p>
            <a:pPr>
              <a:buFont typeface="+mj-lt"/>
              <a:buAutoNum type="arabicPeriod" startAt="5"/>
            </a:pPr>
            <a:r>
              <a:rPr lang="en-GB"/>
              <a:t>Control Centre Intelligence</a:t>
            </a:r>
          </a:p>
          <a:p>
            <a:pPr>
              <a:buFont typeface="+mj-lt"/>
              <a:buAutoNum type="arabicPeriod" startAt="5"/>
            </a:pPr>
            <a:endParaRPr lang="en-GB"/>
          </a:p>
          <a:p>
            <a:pPr>
              <a:buFont typeface="+mj-lt"/>
              <a:buAutoNum type="arabicPeriod" startAt="5"/>
            </a:pPr>
            <a:r>
              <a:rPr lang="en-GB"/>
              <a:t>Smart Outage Management</a:t>
            </a:r>
          </a:p>
        </p:txBody>
      </p:sp>
      <p:sp>
        <p:nvSpPr>
          <p:cNvPr id="39" name="TextBox 38"/>
          <p:cNvSpPr txBox="1"/>
          <p:nvPr/>
        </p:nvSpPr>
        <p:spPr>
          <a:xfrm>
            <a:off x="1623691" y="3838346"/>
            <a:ext cx="2140330" cy="507831"/>
          </a:xfrm>
          <a:prstGeom prst="rect">
            <a:avLst/>
          </a:prstGeom>
          <a:noFill/>
        </p:spPr>
        <p:txBody>
          <a:bodyPr wrap="none" rtlCol="0">
            <a:spAutoFit/>
          </a:bodyPr>
          <a:lstStyle>
            <a:defPPr>
              <a:defRPr lang="de-DE"/>
            </a:defPPr>
            <a:lvl1pPr marL="90488" marR="0" lvl="0" indent="-90488" defTabSz="914400" eaLnBrk="1" fontAlgn="auto" latinLnBrk="0" hangingPunct="1">
              <a:lnSpc>
                <a:spcPct val="100000"/>
              </a:lnSpc>
              <a:spcBef>
                <a:spcPts val="0"/>
              </a:spcBef>
              <a:spcAft>
                <a:spcPts val="0"/>
              </a:spcAft>
              <a:buClrTx/>
              <a:buSzTx/>
              <a:buFont typeface="+mj-lt"/>
              <a:buAutoNum type="arabicPeriod"/>
              <a:tabLst/>
              <a:defRPr kumimoji="0" sz="900" b="0" i="0" u="none" strike="noStrike" kern="0" cap="none" spc="0" normalizeH="0" baseline="0">
                <a:ln>
                  <a:noFill/>
                </a:ln>
                <a:solidFill>
                  <a:schemeClr val="accent2"/>
                </a:solidFill>
                <a:effectLst/>
                <a:uLnTx/>
                <a:uFillTx/>
              </a:defRPr>
            </a:lvl1pPr>
          </a:lstStyle>
          <a:p>
            <a:pPr>
              <a:buFont typeface="+mj-lt"/>
              <a:buAutoNum type="arabicPeriod" startAt="7"/>
            </a:pPr>
            <a:r>
              <a:rPr lang="en-GB"/>
              <a:t>DER - Network System Optimization</a:t>
            </a:r>
          </a:p>
          <a:p>
            <a:pPr>
              <a:buFont typeface="+mj-lt"/>
              <a:buAutoNum type="arabicPeriod" startAt="7"/>
            </a:pPr>
            <a:endParaRPr lang="en-GB"/>
          </a:p>
          <a:p>
            <a:pPr>
              <a:buFont typeface="+mj-lt"/>
              <a:buAutoNum type="arabicPeriod" startAt="7"/>
            </a:pPr>
            <a:r>
              <a:rPr lang="en-GB"/>
              <a:t>New Grid Consumer Services</a:t>
            </a:r>
          </a:p>
        </p:txBody>
      </p:sp>
      <p:sp>
        <p:nvSpPr>
          <p:cNvPr id="40" name="TextBox 39"/>
          <p:cNvSpPr txBox="1"/>
          <p:nvPr/>
        </p:nvSpPr>
        <p:spPr>
          <a:xfrm>
            <a:off x="259953" y="2580575"/>
            <a:ext cx="215444" cy="1115690"/>
          </a:xfrm>
          <a:prstGeom prst="rect">
            <a:avLst/>
          </a:prstGeom>
          <a:noFill/>
        </p:spPr>
        <p:txBody>
          <a:bodyPr vert="vert270"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chemeClr val="accent2"/>
                </a:solidFill>
                <a:effectLst/>
                <a:uLnTx/>
                <a:uFillTx/>
              </a:rPr>
              <a:t>Digital Stretch</a:t>
            </a:r>
            <a:endParaRPr kumimoji="0" lang="nl-BE" sz="1400" b="0" i="0" u="none" strike="noStrike" kern="0" cap="none" spc="0" normalizeH="0" baseline="0" noProof="0">
              <a:ln>
                <a:noFill/>
              </a:ln>
              <a:solidFill>
                <a:schemeClr val="accent2"/>
              </a:solidFill>
              <a:effectLst/>
              <a:uLnTx/>
              <a:uFillTx/>
            </a:endParaRPr>
          </a:p>
        </p:txBody>
      </p:sp>
      <p:sp>
        <p:nvSpPr>
          <p:cNvPr id="41" name="Rectangle 40"/>
          <p:cNvSpPr/>
          <p:nvPr/>
        </p:nvSpPr>
        <p:spPr>
          <a:xfrm>
            <a:off x="620890" y="4351461"/>
            <a:ext cx="1027660" cy="540000"/>
          </a:xfrm>
          <a:prstGeom prst="rect">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900" b="0" i="0" u="none" strike="noStrike" kern="0" cap="none" spc="0" normalizeH="0" baseline="0" noProof="0">
                <a:ln>
                  <a:noFill/>
                </a:ln>
                <a:solidFill>
                  <a:schemeClr val="lt1"/>
                </a:solidFill>
                <a:effectLst/>
                <a:uLnTx/>
                <a:uFillTx/>
                <a:ea typeface="Roboto Condensed" panose="020B0604020202020204" charset="0"/>
              </a:rPr>
              <a:t>EAM/GIS/WFM</a:t>
            </a:r>
          </a:p>
        </p:txBody>
      </p:sp>
      <p:sp>
        <p:nvSpPr>
          <p:cNvPr id="42" name="Rectangle 41"/>
          <p:cNvSpPr/>
          <p:nvPr/>
        </p:nvSpPr>
        <p:spPr>
          <a:xfrm>
            <a:off x="620890" y="4891461"/>
            <a:ext cx="1027660" cy="540000"/>
          </a:xfrm>
          <a:prstGeom prst="rect">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900" b="0" i="0" u="none" strike="noStrike" kern="0" cap="none" spc="0" normalizeH="0" baseline="0" noProof="0">
                <a:ln>
                  <a:noFill/>
                </a:ln>
                <a:solidFill>
                  <a:schemeClr val="lt1"/>
                </a:solidFill>
                <a:effectLst/>
                <a:uLnTx/>
                <a:uFillTx/>
                <a:ea typeface="Roboto Condensed" panose="020B0604020202020204" charset="0"/>
              </a:rPr>
              <a:t>ERP</a:t>
            </a:r>
          </a:p>
        </p:txBody>
      </p:sp>
      <p:sp>
        <p:nvSpPr>
          <p:cNvPr id="43" name="TextBox 42"/>
          <p:cNvSpPr txBox="1"/>
          <p:nvPr/>
        </p:nvSpPr>
        <p:spPr>
          <a:xfrm>
            <a:off x="259953" y="4604122"/>
            <a:ext cx="215444" cy="1540486"/>
          </a:xfrm>
          <a:prstGeom prst="rect">
            <a:avLst/>
          </a:prstGeom>
          <a:noFill/>
        </p:spPr>
        <p:txBody>
          <a:bodyPr vert="vert270"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chemeClr val="bg1"/>
                </a:solidFill>
                <a:effectLst/>
                <a:uLnTx/>
                <a:uFillTx/>
              </a:rPr>
              <a:t>Core IT Foundation</a:t>
            </a:r>
          </a:p>
        </p:txBody>
      </p:sp>
      <p:sp>
        <p:nvSpPr>
          <p:cNvPr id="44" name="Rectangle 43"/>
          <p:cNvSpPr/>
          <p:nvPr/>
        </p:nvSpPr>
        <p:spPr>
          <a:xfrm>
            <a:off x="620890" y="5431461"/>
            <a:ext cx="1027660" cy="540000"/>
          </a:xfrm>
          <a:prstGeom prst="rect">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wrap="square" lIns="0" tIns="36000" rIns="0" bIns="36000" rtlCol="0" anchor="ctr">
            <a:noAutofit/>
          </a:bodyPr>
          <a:lstStyle/>
          <a:p>
            <a:pPr algn="ctr">
              <a:spcAft>
                <a:spcPts val="300"/>
              </a:spcAft>
            </a:pPr>
            <a:r>
              <a:rPr lang="en-US" sz="900" kern="0">
                <a:ea typeface="Roboto Condensed" panose="020B0604020202020204" charset="0"/>
              </a:rPr>
              <a:t>Core OT:</a:t>
            </a:r>
          </a:p>
          <a:p>
            <a:pPr algn="ctr">
              <a:spcAft>
                <a:spcPts val="300"/>
              </a:spcAft>
            </a:pPr>
            <a:r>
              <a:rPr lang="en-US" sz="900" kern="0">
                <a:ea typeface="Roboto Condensed" panose="020B0604020202020204" charset="0"/>
              </a:rPr>
              <a:t>ADMS, AMI, DERMS</a:t>
            </a:r>
          </a:p>
        </p:txBody>
      </p:sp>
      <p:sp>
        <p:nvSpPr>
          <p:cNvPr id="45" name="Rectangle 44"/>
          <p:cNvSpPr/>
          <p:nvPr/>
        </p:nvSpPr>
        <p:spPr>
          <a:xfrm>
            <a:off x="620890" y="5971461"/>
            <a:ext cx="1027660" cy="540000"/>
          </a:xfrm>
          <a:prstGeom prst="rect">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wrap="square" lIns="0" tIns="36000" rIns="0" bIns="36000" rtlCol="0" anchor="ctr">
            <a:noAutofit/>
          </a:bodyPr>
          <a:lstStyle/>
          <a:p>
            <a:pPr algn="ctr">
              <a:spcAft>
                <a:spcPts val="300"/>
              </a:spcAft>
            </a:pPr>
            <a:r>
              <a:rPr lang="en-GB" sz="900" kern="0">
                <a:ea typeface="Roboto Condensed" panose="020B0604020202020204" charset="0"/>
              </a:rPr>
              <a:t>Engagement Platforms</a:t>
            </a:r>
          </a:p>
          <a:p>
            <a:pPr algn="ctr">
              <a:spcAft>
                <a:spcPts val="300"/>
              </a:spcAft>
            </a:pPr>
            <a:r>
              <a:rPr lang="en-US" sz="900" kern="0">
                <a:ea typeface="Roboto Condensed" panose="020B0604020202020204" charset="0"/>
              </a:rPr>
              <a:t>CRM, MDAP,DSM</a:t>
            </a:r>
          </a:p>
        </p:txBody>
      </p:sp>
      <p:sp>
        <p:nvSpPr>
          <p:cNvPr id="48" name="Richtungspfeil 85"/>
          <p:cNvSpPr/>
          <p:nvPr/>
        </p:nvSpPr>
        <p:spPr>
          <a:xfrm>
            <a:off x="4677173" y="2516342"/>
            <a:ext cx="133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Industrialize</a:t>
            </a:r>
          </a:p>
        </p:txBody>
      </p:sp>
      <p:cxnSp>
        <p:nvCxnSpPr>
          <p:cNvPr id="49" name="Straight Connector 48"/>
          <p:cNvCxnSpPr/>
          <p:nvPr/>
        </p:nvCxnSpPr>
        <p:spPr>
          <a:xfrm>
            <a:off x="4651689" y="2577407"/>
            <a:ext cx="4712" cy="358649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0" name="Richtungspfeil 85"/>
          <p:cNvSpPr/>
          <p:nvPr/>
        </p:nvSpPr>
        <p:spPr>
          <a:xfrm>
            <a:off x="5926112" y="2272053"/>
            <a:ext cx="79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Incubate</a:t>
            </a:r>
          </a:p>
        </p:txBody>
      </p:sp>
      <p:sp>
        <p:nvSpPr>
          <p:cNvPr id="51" name="Richtungspfeil 85"/>
          <p:cNvSpPr/>
          <p:nvPr/>
        </p:nvSpPr>
        <p:spPr>
          <a:xfrm>
            <a:off x="6718112" y="2282212"/>
            <a:ext cx="133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Industrialize</a:t>
            </a:r>
          </a:p>
        </p:txBody>
      </p:sp>
      <p:cxnSp>
        <p:nvCxnSpPr>
          <p:cNvPr id="54" name="Straight Connector 53"/>
          <p:cNvCxnSpPr/>
          <p:nvPr/>
        </p:nvCxnSpPr>
        <p:spPr>
          <a:xfrm>
            <a:off x="6704056" y="2339824"/>
            <a:ext cx="13253" cy="27782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5" name="Richtungspfeil 85"/>
          <p:cNvSpPr/>
          <p:nvPr/>
        </p:nvSpPr>
        <p:spPr>
          <a:xfrm>
            <a:off x="4498356" y="3069155"/>
            <a:ext cx="79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Incubate</a:t>
            </a:r>
          </a:p>
        </p:txBody>
      </p:sp>
      <p:sp>
        <p:nvSpPr>
          <p:cNvPr id="56" name="Richtungspfeil 85"/>
          <p:cNvSpPr/>
          <p:nvPr/>
        </p:nvSpPr>
        <p:spPr>
          <a:xfrm>
            <a:off x="5301207" y="3080150"/>
            <a:ext cx="133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Industrialize</a:t>
            </a:r>
          </a:p>
        </p:txBody>
      </p:sp>
      <p:sp>
        <p:nvSpPr>
          <p:cNvPr id="57" name="Richtungspfeil 85"/>
          <p:cNvSpPr/>
          <p:nvPr/>
        </p:nvSpPr>
        <p:spPr>
          <a:xfrm>
            <a:off x="5655000" y="2809994"/>
            <a:ext cx="79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Incubate</a:t>
            </a:r>
          </a:p>
        </p:txBody>
      </p:sp>
      <p:sp>
        <p:nvSpPr>
          <p:cNvPr id="58" name="Richtungspfeil 85"/>
          <p:cNvSpPr/>
          <p:nvPr/>
        </p:nvSpPr>
        <p:spPr>
          <a:xfrm>
            <a:off x="6447000" y="2820153"/>
            <a:ext cx="133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Industrialize</a:t>
            </a:r>
          </a:p>
        </p:txBody>
      </p:sp>
      <p:sp>
        <p:nvSpPr>
          <p:cNvPr id="59" name="Richtungspfeil 85"/>
          <p:cNvSpPr/>
          <p:nvPr/>
        </p:nvSpPr>
        <p:spPr>
          <a:xfrm>
            <a:off x="4809463" y="4206214"/>
            <a:ext cx="792000" cy="205200"/>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Incubate</a:t>
            </a:r>
          </a:p>
        </p:txBody>
      </p:sp>
      <p:sp>
        <p:nvSpPr>
          <p:cNvPr id="61" name="TextBox 60"/>
          <p:cNvSpPr txBox="1"/>
          <p:nvPr/>
        </p:nvSpPr>
        <p:spPr>
          <a:xfrm>
            <a:off x="3760958" y="5744946"/>
            <a:ext cx="795411"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SCADA/DMS</a:t>
            </a:r>
            <a:endParaRPr kumimoji="0" lang="nl-BE" sz="800" b="0" i="0" u="none" strike="noStrike" kern="0" cap="none" spc="0" normalizeH="0" baseline="0" noProof="0">
              <a:ln>
                <a:noFill/>
              </a:ln>
              <a:solidFill>
                <a:schemeClr val="bg1"/>
              </a:solidFill>
              <a:effectLst/>
              <a:uLnTx/>
              <a:uFillTx/>
            </a:endParaRPr>
          </a:p>
        </p:txBody>
      </p:sp>
      <p:sp>
        <p:nvSpPr>
          <p:cNvPr id="62" name="Richtungspfeil 85"/>
          <p:cNvSpPr/>
          <p:nvPr/>
        </p:nvSpPr>
        <p:spPr>
          <a:xfrm>
            <a:off x="4157842" y="3383517"/>
            <a:ext cx="79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Incubate</a:t>
            </a:r>
          </a:p>
        </p:txBody>
      </p:sp>
      <p:cxnSp>
        <p:nvCxnSpPr>
          <p:cNvPr id="63" name="Straight Connector 62"/>
          <p:cNvCxnSpPr/>
          <p:nvPr/>
        </p:nvCxnSpPr>
        <p:spPr>
          <a:xfrm flipH="1">
            <a:off x="4158664" y="3458813"/>
            <a:ext cx="3714" cy="227436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4" name="Richtungspfeil 85"/>
          <p:cNvSpPr/>
          <p:nvPr/>
        </p:nvSpPr>
        <p:spPr>
          <a:xfrm>
            <a:off x="4945452" y="3393704"/>
            <a:ext cx="133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Industrialize</a:t>
            </a:r>
          </a:p>
        </p:txBody>
      </p:sp>
      <p:sp>
        <p:nvSpPr>
          <p:cNvPr id="66" name="TextBox 65"/>
          <p:cNvSpPr txBox="1"/>
          <p:nvPr/>
        </p:nvSpPr>
        <p:spPr>
          <a:xfrm>
            <a:off x="6107878" y="6152491"/>
            <a:ext cx="41870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OMS</a:t>
            </a:r>
            <a:endParaRPr kumimoji="0" lang="nl-BE" sz="800" b="0" i="0" u="none" strike="noStrike" kern="0" cap="none" spc="0" normalizeH="0" baseline="0" noProof="0">
              <a:ln>
                <a:noFill/>
              </a:ln>
              <a:solidFill>
                <a:schemeClr val="bg1"/>
              </a:solidFill>
              <a:effectLst/>
              <a:uLnTx/>
              <a:uFillTx/>
            </a:endParaRPr>
          </a:p>
        </p:txBody>
      </p:sp>
      <p:sp>
        <p:nvSpPr>
          <p:cNvPr id="67" name="Richtungspfeil 85"/>
          <p:cNvSpPr/>
          <p:nvPr/>
        </p:nvSpPr>
        <p:spPr>
          <a:xfrm>
            <a:off x="6293047" y="3610485"/>
            <a:ext cx="79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Incubate</a:t>
            </a:r>
          </a:p>
        </p:txBody>
      </p:sp>
      <p:sp>
        <p:nvSpPr>
          <p:cNvPr id="68" name="Richtungspfeil 85"/>
          <p:cNvSpPr/>
          <p:nvPr/>
        </p:nvSpPr>
        <p:spPr>
          <a:xfrm>
            <a:off x="7080657" y="3620672"/>
            <a:ext cx="133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Industrialize</a:t>
            </a:r>
          </a:p>
        </p:txBody>
      </p:sp>
      <p:cxnSp>
        <p:nvCxnSpPr>
          <p:cNvPr id="72" name="Straight Connector 71"/>
          <p:cNvCxnSpPr/>
          <p:nvPr/>
        </p:nvCxnSpPr>
        <p:spPr>
          <a:xfrm>
            <a:off x="7074834" y="3789435"/>
            <a:ext cx="8542" cy="244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005191" y="5194205"/>
            <a:ext cx="70243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WFM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Foundation</a:t>
            </a:r>
            <a:endParaRPr kumimoji="0" lang="nl-BE" sz="800" b="0" i="0" u="none" strike="noStrike" kern="0" cap="none" spc="0" normalizeH="0" baseline="0" noProof="0">
              <a:ln>
                <a:noFill/>
              </a:ln>
              <a:solidFill>
                <a:schemeClr val="bg1"/>
              </a:solidFill>
              <a:effectLst/>
              <a:uLnTx/>
              <a:uFillTx/>
            </a:endParaRPr>
          </a:p>
        </p:txBody>
      </p:sp>
      <p:sp>
        <p:nvSpPr>
          <p:cNvPr id="76" name="Richtungspfeil 85"/>
          <p:cNvSpPr/>
          <p:nvPr/>
        </p:nvSpPr>
        <p:spPr>
          <a:xfrm>
            <a:off x="5597130" y="4207401"/>
            <a:ext cx="992899" cy="205200"/>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Industrialize</a:t>
            </a:r>
          </a:p>
        </p:txBody>
      </p:sp>
      <p:sp>
        <p:nvSpPr>
          <p:cNvPr id="78" name="TextBox 77"/>
          <p:cNvSpPr txBox="1"/>
          <p:nvPr/>
        </p:nvSpPr>
        <p:spPr>
          <a:xfrm>
            <a:off x="4677444" y="5592426"/>
            <a:ext cx="843728"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MDAP/CRM</a:t>
            </a:r>
            <a:endParaRPr kumimoji="0" lang="nl-BE" sz="800" b="0" i="0" u="none" strike="noStrike" kern="0" cap="none" spc="0" normalizeH="0" baseline="0" noProof="0">
              <a:ln>
                <a:noFill/>
              </a:ln>
              <a:solidFill>
                <a:schemeClr val="bg1"/>
              </a:solidFill>
              <a:effectLst/>
              <a:uLnTx/>
              <a:uFillTx/>
            </a:endParaRPr>
          </a:p>
        </p:txBody>
      </p:sp>
      <p:cxnSp>
        <p:nvCxnSpPr>
          <p:cNvPr id="79" name="Straight Connector 78"/>
          <p:cNvCxnSpPr/>
          <p:nvPr/>
        </p:nvCxnSpPr>
        <p:spPr>
          <a:xfrm flipH="1">
            <a:off x="4807487" y="4327481"/>
            <a:ext cx="5200" cy="124576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0" name="Richtungspfeil 85"/>
          <p:cNvSpPr/>
          <p:nvPr/>
        </p:nvSpPr>
        <p:spPr>
          <a:xfrm>
            <a:off x="7396946" y="3943748"/>
            <a:ext cx="79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Incubate</a:t>
            </a:r>
          </a:p>
        </p:txBody>
      </p:sp>
      <p:sp>
        <p:nvSpPr>
          <p:cNvPr id="81" name="Richtungspfeil 85"/>
          <p:cNvSpPr/>
          <p:nvPr/>
        </p:nvSpPr>
        <p:spPr>
          <a:xfrm>
            <a:off x="8184556" y="3953935"/>
            <a:ext cx="1332000" cy="204678"/>
          </a:xfrm>
          <a:prstGeom prst="homePlate">
            <a:avLst>
              <a:gd name="adj" fmla="val 31394"/>
            </a:avLst>
          </a:prstGeom>
          <a:solidFill>
            <a:schemeClr val="accent5">
              <a:lumMod val="50000"/>
            </a:schemeClr>
          </a:solidFill>
          <a:ln w="12700" cap="flat" cmpd="sng" algn="ctr">
            <a:noFill/>
            <a:prstDash val="solid"/>
            <a:miter lim="800000"/>
          </a:ln>
          <a:effectLst/>
        </p:spPr>
        <p:txBody>
          <a:bodyPr wrap="square" lIns="45720" tIns="0" rIns="0" bIns="0" rtlCol="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prstClr val="white"/>
                </a:solidFill>
                <a:effectLst/>
                <a:uLnTx/>
                <a:uFillTx/>
                <a:latin typeface="+mn-lt"/>
                <a:ea typeface="+mn-ea"/>
                <a:cs typeface="+mn-cs"/>
              </a:rPr>
              <a:t>Industrialize</a:t>
            </a:r>
          </a:p>
        </p:txBody>
      </p:sp>
      <p:sp>
        <p:nvSpPr>
          <p:cNvPr id="83" name="TextBox 82"/>
          <p:cNvSpPr txBox="1"/>
          <p:nvPr/>
        </p:nvSpPr>
        <p:spPr>
          <a:xfrm>
            <a:off x="7956380" y="5969267"/>
            <a:ext cx="554960"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DERMS</a:t>
            </a:r>
            <a:endParaRPr kumimoji="0" lang="nl-BE" sz="800" b="0" i="0" u="none" strike="noStrike" kern="0" cap="none" spc="0" normalizeH="0" baseline="0" noProof="0">
              <a:ln>
                <a:noFill/>
              </a:ln>
              <a:solidFill>
                <a:schemeClr val="bg1"/>
              </a:solidFill>
              <a:effectLst/>
              <a:uLnTx/>
              <a:uFillTx/>
            </a:endParaRPr>
          </a:p>
        </p:txBody>
      </p:sp>
      <p:cxnSp>
        <p:nvCxnSpPr>
          <p:cNvPr id="89" name="Straight Connector 88"/>
          <p:cNvCxnSpPr/>
          <p:nvPr/>
        </p:nvCxnSpPr>
        <p:spPr>
          <a:xfrm>
            <a:off x="9525504" y="4035776"/>
            <a:ext cx="8542" cy="1980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65199" y="1783644"/>
            <a:ext cx="1375945" cy="257369"/>
          </a:xfrm>
          <a:prstGeom prst="rect">
            <a:avLst/>
          </a:prstGeom>
          <a:noFill/>
        </p:spPr>
        <p:txBody>
          <a:bodyPr wrap="none" lIns="36000" tIns="36000" rIns="36000" bIns="36000" rtlCol="0">
            <a:spAutoFit/>
          </a:bodyPr>
          <a:lstStyle/>
          <a:p>
            <a:pPr algn="l"/>
            <a:r>
              <a:rPr lang="en-GB" sz="1200">
                <a:solidFill>
                  <a:schemeClr val="bg1"/>
                </a:solidFill>
              </a:rPr>
              <a:t>Roadmap Example</a:t>
            </a:r>
          </a:p>
        </p:txBody>
      </p:sp>
      <p:sp>
        <p:nvSpPr>
          <p:cNvPr id="96" name="Left Brace 95"/>
          <p:cNvSpPr/>
          <p:nvPr/>
        </p:nvSpPr>
        <p:spPr>
          <a:xfrm flipH="1">
            <a:off x="9628299" y="2425101"/>
            <a:ext cx="88980" cy="1341692"/>
          </a:xfrm>
          <a:prstGeom prst="leftBrac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7" name="TextBox 96"/>
          <p:cNvSpPr txBox="1"/>
          <p:nvPr/>
        </p:nvSpPr>
        <p:spPr>
          <a:xfrm>
            <a:off x="9760038" y="2590625"/>
            <a:ext cx="1492452" cy="996033"/>
          </a:xfrm>
          <a:prstGeom prst="rect">
            <a:avLst/>
          </a:prstGeom>
          <a:solidFill>
            <a:schemeClr val="tx1"/>
          </a:solidFill>
          <a:ln>
            <a:solidFill>
              <a:schemeClr val="accent2"/>
            </a:solid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pPr algn="l"/>
            <a:r>
              <a:rPr lang="en-GB" sz="1200">
                <a:solidFill>
                  <a:schemeClr val="bg1"/>
                </a:solidFill>
              </a:rPr>
              <a:t>Harness advanced analytics and mobility to deliver insights at the point of action. </a:t>
            </a:r>
          </a:p>
        </p:txBody>
      </p:sp>
      <p:sp>
        <p:nvSpPr>
          <p:cNvPr id="98" name="TextBox 97"/>
          <p:cNvSpPr txBox="1"/>
          <p:nvPr/>
        </p:nvSpPr>
        <p:spPr>
          <a:xfrm>
            <a:off x="9760038" y="4762506"/>
            <a:ext cx="1492452" cy="996033"/>
          </a:xfrm>
          <a:prstGeom prst="rect">
            <a:avLst/>
          </a:prstGeom>
          <a:solidFill>
            <a:schemeClr val="tx1"/>
          </a:solidFill>
          <a:ln>
            <a:solidFill>
              <a:schemeClr val="accent1"/>
            </a:solid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pPr algn="l"/>
            <a:r>
              <a:rPr lang="en-GB" sz="1200">
                <a:solidFill>
                  <a:schemeClr val="bg1"/>
                </a:solidFill>
              </a:rPr>
              <a:t>Integrate data from source systems, extending the capability of the core IT Foundation</a:t>
            </a:r>
          </a:p>
        </p:txBody>
      </p:sp>
      <p:sp>
        <p:nvSpPr>
          <p:cNvPr id="99" name="Left Brace 98"/>
          <p:cNvSpPr/>
          <p:nvPr/>
        </p:nvSpPr>
        <p:spPr>
          <a:xfrm flipH="1">
            <a:off x="9628299" y="4485943"/>
            <a:ext cx="88980" cy="1341692"/>
          </a:xfrm>
          <a:prstGeom prst="leftBrace">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Rounded Rectangle 85"/>
          <p:cNvSpPr/>
          <p:nvPr/>
        </p:nvSpPr>
        <p:spPr bwMode="gray">
          <a:xfrm>
            <a:off x="4228671" y="6141010"/>
            <a:ext cx="897003" cy="276338"/>
          </a:xfrm>
          <a:prstGeom prst="roundRect">
            <a:avLst/>
          </a:prstGeom>
          <a:solidFill>
            <a:schemeClr val="tx1"/>
          </a:solidFill>
          <a:ln w="6350">
            <a:solidFill>
              <a:schemeClr val="accent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47" name="TextBox 46"/>
          <p:cNvSpPr txBox="1"/>
          <p:nvPr/>
        </p:nvSpPr>
        <p:spPr>
          <a:xfrm>
            <a:off x="4325954" y="6109902"/>
            <a:ext cx="70243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EAM/GIS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Foundation</a:t>
            </a:r>
            <a:endParaRPr kumimoji="0" lang="nl-BE" sz="800" b="0" i="0" u="none" strike="noStrike" kern="0" cap="none" spc="0" normalizeH="0" baseline="0" noProof="0">
              <a:ln>
                <a:noFill/>
              </a:ln>
              <a:solidFill>
                <a:schemeClr val="bg1"/>
              </a:solidFill>
              <a:effectLst/>
              <a:uLnTx/>
              <a:uFillTx/>
            </a:endParaRPr>
          </a:p>
        </p:txBody>
      </p:sp>
      <p:sp>
        <p:nvSpPr>
          <p:cNvPr id="95" name="Rounded Rectangle 94"/>
          <p:cNvSpPr/>
          <p:nvPr/>
        </p:nvSpPr>
        <p:spPr bwMode="gray">
          <a:xfrm>
            <a:off x="6304657" y="5118043"/>
            <a:ext cx="897003" cy="276338"/>
          </a:xfrm>
          <a:prstGeom prst="roundRect">
            <a:avLst/>
          </a:prstGeom>
          <a:solidFill>
            <a:schemeClr val="tx1"/>
          </a:solidFill>
          <a:ln w="6350">
            <a:solidFill>
              <a:schemeClr val="accent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53" name="TextBox 52"/>
          <p:cNvSpPr txBox="1"/>
          <p:nvPr/>
        </p:nvSpPr>
        <p:spPr>
          <a:xfrm>
            <a:off x="6207757" y="5086902"/>
            <a:ext cx="106150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ERP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Foundation</a:t>
            </a:r>
            <a:endParaRPr kumimoji="0" lang="nl-BE" sz="800" b="0" i="0" u="none" strike="noStrike" kern="0" cap="none" spc="0" normalizeH="0" baseline="0" noProof="0">
              <a:ln>
                <a:noFill/>
              </a:ln>
              <a:solidFill>
                <a:schemeClr val="bg1"/>
              </a:solidFill>
              <a:effectLst/>
              <a:uLnTx/>
              <a:uFillTx/>
            </a:endParaRPr>
          </a:p>
        </p:txBody>
      </p:sp>
      <p:sp>
        <p:nvSpPr>
          <p:cNvPr id="100" name="Rounded Rectangle 99"/>
          <p:cNvSpPr/>
          <p:nvPr/>
        </p:nvSpPr>
        <p:spPr bwMode="gray">
          <a:xfrm>
            <a:off x="6826647" y="6184607"/>
            <a:ext cx="897003" cy="276338"/>
          </a:xfrm>
          <a:prstGeom prst="roundRect">
            <a:avLst/>
          </a:prstGeom>
          <a:solidFill>
            <a:schemeClr val="tx1"/>
          </a:solidFill>
          <a:ln w="6350">
            <a:solidFill>
              <a:schemeClr val="accent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71" name="TextBox 70"/>
          <p:cNvSpPr txBox="1"/>
          <p:nvPr/>
        </p:nvSpPr>
        <p:spPr>
          <a:xfrm>
            <a:off x="7091444" y="6215054"/>
            <a:ext cx="367408"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AMI</a:t>
            </a:r>
            <a:endParaRPr kumimoji="0" lang="nl-BE" sz="800" b="0" i="0" u="none" strike="noStrike" kern="0" cap="none" spc="0" normalizeH="0" baseline="0" noProof="0">
              <a:ln>
                <a:noFill/>
              </a:ln>
              <a:solidFill>
                <a:schemeClr val="bg1"/>
              </a:solidFill>
              <a:effectLst/>
              <a:uLnTx/>
              <a:uFillTx/>
            </a:endParaRPr>
          </a:p>
        </p:txBody>
      </p:sp>
      <p:sp>
        <p:nvSpPr>
          <p:cNvPr id="102" name="Rounded Rectangle 101"/>
          <p:cNvSpPr/>
          <p:nvPr/>
        </p:nvSpPr>
        <p:spPr bwMode="gray">
          <a:xfrm>
            <a:off x="9068054" y="5961097"/>
            <a:ext cx="897003" cy="276338"/>
          </a:xfrm>
          <a:prstGeom prst="roundRect">
            <a:avLst/>
          </a:prstGeom>
          <a:solidFill>
            <a:schemeClr val="tx1"/>
          </a:solidFill>
          <a:ln w="6350">
            <a:solidFill>
              <a:schemeClr val="accent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88" name="TextBox 87"/>
          <p:cNvSpPr txBox="1"/>
          <p:nvPr/>
        </p:nvSpPr>
        <p:spPr>
          <a:xfrm>
            <a:off x="9310409" y="5991544"/>
            <a:ext cx="412292"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1"/>
                </a:solidFill>
                <a:effectLst/>
                <a:uLnTx/>
                <a:uFillTx/>
              </a:rPr>
              <a:t>DSM</a:t>
            </a:r>
            <a:endParaRPr kumimoji="0" lang="nl-BE" sz="800" b="0" i="0" u="none" strike="noStrike" kern="0" cap="none" spc="0" normalizeH="0" baseline="0" noProof="0">
              <a:ln>
                <a:noFill/>
              </a:ln>
              <a:solidFill>
                <a:schemeClr val="bg1"/>
              </a:solidFill>
              <a:effectLst/>
              <a:uLnTx/>
              <a:uFillTx/>
            </a:endParaRPr>
          </a:p>
        </p:txBody>
      </p:sp>
    </p:spTree>
    <p:extLst>
      <p:ext uri="{BB962C8B-B14F-4D97-AF65-F5344CB8AC3E}">
        <p14:creationId xmlns:p14="http://schemas.microsoft.com/office/powerpoint/2010/main" val="219151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8055557" y="2240011"/>
            <a:ext cx="3958643" cy="2977039"/>
          </a:xfrm>
          <a:prstGeom prst="roundRect">
            <a:avLst>
              <a:gd name="adj" fmla="val 6378"/>
            </a:avLst>
          </a:prstGeom>
          <a:solidFill>
            <a:schemeClr val="tx1"/>
          </a:solidFill>
        </p:spPr>
        <p:style>
          <a:lnRef idx="2">
            <a:schemeClr val="accent2"/>
          </a:lnRef>
          <a:fillRef idx="1">
            <a:schemeClr val="lt1"/>
          </a:fillRef>
          <a:effectRef idx="0">
            <a:schemeClr val="accent2"/>
          </a:effectRef>
          <a:fontRef idx="minor">
            <a:schemeClr val="dk1"/>
          </a:fontRef>
        </p:style>
        <p:txBody>
          <a:bodyPr wrap="square">
            <a:spAutoFit/>
          </a:bodyPr>
          <a:lstStyle/>
          <a:p>
            <a:pPr marL="177800" lvl="0" indent="-177800" fontAlgn="auto">
              <a:spcBef>
                <a:spcPts val="0"/>
              </a:spcBef>
              <a:spcAft>
                <a:spcPts val="0"/>
              </a:spcAft>
              <a:buFont typeface="Arial" panose="020B0604020202020204" pitchFamily="34" charset="0"/>
              <a:buChar char="•"/>
            </a:pPr>
            <a:endParaRPr lang="en-GB" sz="1300">
              <a:solidFill>
                <a:prstClr val="black"/>
              </a:solidFill>
              <a:latin typeface="Calibri" panose="020F0502020204030204"/>
              <a:cs typeface="+mn-cs"/>
            </a:endParaRPr>
          </a:p>
        </p:txBody>
      </p:sp>
      <p:sp>
        <p:nvSpPr>
          <p:cNvPr id="2" name="Title 1"/>
          <p:cNvSpPr>
            <a:spLocks noGrp="1"/>
          </p:cNvSpPr>
          <p:nvPr>
            <p:ph type="title"/>
          </p:nvPr>
        </p:nvSpPr>
        <p:spPr/>
        <p:txBody>
          <a:bodyPr/>
          <a:lstStyle/>
          <a:p>
            <a:r>
              <a:rPr lang="en-GB">
                <a:solidFill>
                  <a:schemeClr val="accent2"/>
                </a:solidFill>
              </a:rPr>
              <a:t>Digital Stretch </a:t>
            </a:r>
            <a:r>
              <a:rPr lang="en-GB"/>
              <a:t>: Risk Responsive Maintenance</a:t>
            </a:r>
          </a:p>
        </p:txBody>
      </p:sp>
      <p:sp>
        <p:nvSpPr>
          <p:cNvPr id="3" name="Text Placeholder 2"/>
          <p:cNvSpPr>
            <a:spLocks noGrp="1"/>
          </p:cNvSpPr>
          <p:nvPr>
            <p:ph type="body" sz="quarter" idx="10"/>
          </p:nvPr>
        </p:nvSpPr>
        <p:spPr/>
        <p:txBody>
          <a:bodyPr/>
          <a:lstStyle/>
          <a:p>
            <a:r>
              <a:rPr lang="en-GB"/>
              <a:t>Optimize trade-off between risk, costs and performance with dynamic view of risk, exposure and critical control measures</a:t>
            </a:r>
          </a:p>
        </p:txBody>
      </p:sp>
      <p:sp>
        <p:nvSpPr>
          <p:cNvPr id="5" name="Rounded Rectangle 4"/>
          <p:cNvSpPr/>
          <p:nvPr/>
        </p:nvSpPr>
        <p:spPr>
          <a:xfrm>
            <a:off x="465199" y="2240012"/>
            <a:ext cx="3509901" cy="4224220"/>
          </a:xfrm>
          <a:prstGeom prst="roundRect">
            <a:avLst>
              <a:gd name="adj" fmla="val 6378"/>
            </a:avLst>
          </a:prstGeom>
        </p:spPr>
        <p:style>
          <a:lnRef idx="2">
            <a:schemeClr val="accent2"/>
          </a:lnRef>
          <a:fillRef idx="1">
            <a:schemeClr val="lt1"/>
          </a:fillRef>
          <a:effectRef idx="0">
            <a:schemeClr val="accent2"/>
          </a:effectRef>
          <a:fontRef idx="minor">
            <a:schemeClr val="dk1"/>
          </a:fontRef>
        </p:style>
        <p:txBody>
          <a:bodyPr wrap="square">
            <a:noAutofit/>
          </a:bodyPr>
          <a:lstStyle/>
          <a:p>
            <a:pPr marL="177800" lvl="0" indent="-177800" fontAlgn="auto">
              <a:spcBef>
                <a:spcPts val="0"/>
              </a:spcBef>
              <a:spcAft>
                <a:spcPts val="0"/>
              </a:spcAft>
              <a:buFont typeface="Arial" panose="020B0604020202020204" pitchFamily="34" charset="0"/>
              <a:buChar char="•"/>
            </a:pPr>
            <a:r>
              <a:rPr lang="en-GB" sz="1400" b="1">
                <a:solidFill>
                  <a:prstClr val="black"/>
                </a:solidFill>
              </a:rPr>
              <a:t>Short-term asset health index and asset criticality </a:t>
            </a:r>
            <a:r>
              <a:rPr lang="en-GB" sz="1400">
                <a:solidFill>
                  <a:prstClr val="black"/>
                </a:solidFill>
              </a:rPr>
              <a:t>as input to network modelling &amp; maintenance planning.</a:t>
            </a:r>
          </a:p>
          <a:p>
            <a:pPr marL="177800" lvl="0" indent="-177800" fontAlgn="auto">
              <a:spcBef>
                <a:spcPts val="0"/>
              </a:spcBef>
              <a:spcAft>
                <a:spcPts val="0"/>
              </a:spcAft>
              <a:buFont typeface="Arial" panose="020B0604020202020204" pitchFamily="34" charset="0"/>
              <a:buChar char="•"/>
            </a:pPr>
            <a:r>
              <a:rPr lang="en-GB" sz="1400">
                <a:solidFill>
                  <a:prstClr val="black"/>
                </a:solidFill>
              </a:rPr>
              <a:t>Planning based on trade-offs between risk, cost (resources and equipment) and performance using </a:t>
            </a:r>
            <a:r>
              <a:rPr lang="en-GB" sz="1400" b="1">
                <a:solidFill>
                  <a:prstClr val="black"/>
                </a:solidFill>
              </a:rPr>
              <a:t>predictive analytics in real-time</a:t>
            </a:r>
            <a:r>
              <a:rPr lang="en-GB" sz="1400">
                <a:solidFill>
                  <a:prstClr val="black"/>
                </a:solidFill>
              </a:rPr>
              <a:t>, visible on a </a:t>
            </a:r>
            <a:r>
              <a:rPr lang="en-GB" sz="1400" b="1">
                <a:solidFill>
                  <a:prstClr val="black"/>
                </a:solidFill>
              </a:rPr>
              <a:t>single view of plan</a:t>
            </a:r>
            <a:r>
              <a:rPr lang="en-GB" sz="1400">
                <a:solidFill>
                  <a:prstClr val="black"/>
                </a:solidFill>
              </a:rPr>
              <a:t>.</a:t>
            </a:r>
          </a:p>
          <a:p>
            <a:pPr marL="177800" lvl="0" indent="-177800" fontAlgn="auto">
              <a:spcBef>
                <a:spcPts val="0"/>
              </a:spcBef>
              <a:spcAft>
                <a:spcPts val="0"/>
              </a:spcAft>
              <a:buFont typeface="Arial" panose="020B0604020202020204" pitchFamily="34" charset="0"/>
              <a:buChar char="•"/>
            </a:pPr>
            <a:r>
              <a:rPr lang="en-GB" sz="1400" b="1">
                <a:solidFill>
                  <a:prstClr val="black"/>
                </a:solidFill>
              </a:rPr>
              <a:t>Long term forecasts </a:t>
            </a:r>
            <a:r>
              <a:rPr lang="en-GB" sz="1400">
                <a:solidFill>
                  <a:prstClr val="black"/>
                </a:solidFill>
              </a:rPr>
              <a:t>for asset condition, performance, &amp; residual life are simulated with forecast duty &amp; </a:t>
            </a:r>
            <a:r>
              <a:rPr lang="en-GB" sz="1400" err="1">
                <a:solidFill>
                  <a:prstClr val="black"/>
                </a:solidFill>
              </a:rPr>
              <a:t>m’tce</a:t>
            </a:r>
            <a:r>
              <a:rPr lang="en-GB" sz="1400">
                <a:solidFill>
                  <a:prstClr val="black"/>
                </a:solidFill>
              </a:rPr>
              <a:t> &amp; renewals.</a:t>
            </a:r>
          </a:p>
          <a:p>
            <a:pPr marL="177800" lvl="0" indent="-177800" fontAlgn="auto">
              <a:spcBef>
                <a:spcPts val="0"/>
              </a:spcBef>
              <a:spcAft>
                <a:spcPts val="0"/>
              </a:spcAft>
              <a:buFont typeface="Arial" panose="020B0604020202020204" pitchFamily="34" charset="0"/>
              <a:buChar char="•"/>
            </a:pPr>
            <a:r>
              <a:rPr lang="en-GB" sz="1400" b="1">
                <a:solidFill>
                  <a:prstClr val="black"/>
                </a:solidFill>
              </a:rPr>
              <a:t>P&amp;C findings are used to update asset policies</a:t>
            </a:r>
            <a:r>
              <a:rPr lang="en-GB" sz="1400">
                <a:solidFill>
                  <a:prstClr val="black"/>
                </a:solidFill>
              </a:rPr>
              <a:t> and plans dynamically.</a:t>
            </a:r>
          </a:p>
          <a:p>
            <a:pPr marL="177800" lvl="0" indent="-177800" fontAlgn="auto">
              <a:spcBef>
                <a:spcPts val="0"/>
              </a:spcBef>
              <a:spcAft>
                <a:spcPts val="0"/>
              </a:spcAft>
              <a:buFont typeface="Arial" panose="020B0604020202020204" pitchFamily="34" charset="0"/>
              <a:buChar char="•"/>
            </a:pPr>
            <a:r>
              <a:rPr lang="en-GB" sz="1400" b="1">
                <a:solidFill>
                  <a:prstClr val="black"/>
                </a:solidFill>
              </a:rPr>
              <a:t>Systemic risk is controlled </a:t>
            </a:r>
            <a:r>
              <a:rPr lang="en-GB" sz="1400">
                <a:solidFill>
                  <a:prstClr val="black"/>
                </a:solidFill>
              </a:rPr>
              <a:t>by policies and planning procedures, visible to all and which are enforced.</a:t>
            </a:r>
          </a:p>
        </p:txBody>
      </p:sp>
      <p:sp>
        <p:nvSpPr>
          <p:cNvPr id="7" name="Rectangle 6"/>
          <p:cNvSpPr/>
          <p:nvPr/>
        </p:nvSpPr>
        <p:spPr>
          <a:xfrm>
            <a:off x="465199" y="1963012"/>
            <a:ext cx="1883849" cy="276999"/>
          </a:xfrm>
          <a:prstGeom prst="rect">
            <a:avLst/>
          </a:prstGeom>
        </p:spPr>
        <p:txBody>
          <a:bodyPr wrap="none">
            <a:spAutoFit/>
          </a:bodyPr>
          <a:lstStyle/>
          <a:p>
            <a:r>
              <a:rPr lang="en-GB" sz="1200" b="1">
                <a:solidFill>
                  <a:schemeClr val="bg1"/>
                </a:solidFill>
                <a:latin typeface="+mn-lt"/>
              </a:rPr>
              <a:t>Best Practices Enabled</a:t>
            </a:r>
          </a:p>
        </p:txBody>
      </p:sp>
      <p:sp>
        <p:nvSpPr>
          <p:cNvPr id="21" name="Rounded Rectangle 20"/>
          <p:cNvSpPr/>
          <p:nvPr/>
        </p:nvSpPr>
        <p:spPr>
          <a:xfrm>
            <a:off x="4235696" y="2240012"/>
            <a:ext cx="3509901" cy="4224220"/>
          </a:xfrm>
          <a:prstGeom prst="roundRect">
            <a:avLst>
              <a:gd name="adj" fmla="val 6378"/>
            </a:avLst>
          </a:prstGeom>
        </p:spPr>
        <p:style>
          <a:lnRef idx="2">
            <a:schemeClr val="accent2"/>
          </a:lnRef>
          <a:fillRef idx="1">
            <a:schemeClr val="lt1"/>
          </a:fillRef>
          <a:effectRef idx="0">
            <a:schemeClr val="accent2"/>
          </a:effectRef>
          <a:fontRef idx="minor">
            <a:schemeClr val="dk1"/>
          </a:fontRef>
        </p:style>
        <p:txBody>
          <a:bodyPr wrap="square">
            <a:noAutofit/>
          </a:bodyPr>
          <a:lstStyle/>
          <a:p>
            <a:pPr marL="177800" lvl="0" indent="-177800" fontAlgn="auto">
              <a:spcBef>
                <a:spcPts val="0"/>
              </a:spcBef>
              <a:spcAft>
                <a:spcPts val="0"/>
              </a:spcAft>
              <a:buFont typeface="Arial" panose="020B0604020202020204" pitchFamily="34" charset="0"/>
              <a:buChar char="•"/>
            </a:pPr>
            <a:r>
              <a:rPr lang="en-GB" sz="1400" b="1">
                <a:solidFill>
                  <a:prstClr val="black"/>
                </a:solidFill>
              </a:rPr>
              <a:t>Use of machine data</a:t>
            </a:r>
            <a:r>
              <a:rPr lang="en-GB" sz="1400">
                <a:solidFill>
                  <a:prstClr val="black"/>
                </a:solidFill>
              </a:rPr>
              <a:t>: combine data from sensors and other sources to provide reliable analysis in time and at the level of detail required to trigger action</a:t>
            </a:r>
          </a:p>
          <a:p>
            <a:pPr marL="177800" lvl="0" indent="-177800" fontAlgn="auto">
              <a:spcBef>
                <a:spcPts val="0"/>
              </a:spcBef>
              <a:spcAft>
                <a:spcPts val="0"/>
              </a:spcAft>
              <a:buFont typeface="Arial" panose="020B0604020202020204" pitchFamily="34" charset="0"/>
              <a:buChar char="•"/>
            </a:pPr>
            <a:r>
              <a:rPr lang="en-GB" sz="1400" b="1">
                <a:solidFill>
                  <a:prstClr val="black"/>
                </a:solidFill>
              </a:rPr>
              <a:t>Responsive maintenance regimes: </a:t>
            </a:r>
            <a:r>
              <a:rPr lang="en-GB" sz="1400">
                <a:solidFill>
                  <a:prstClr val="black"/>
                </a:solidFill>
              </a:rPr>
              <a:t>Dynamically vary inspection and maintenance to suit the asset’s condition and risk.</a:t>
            </a:r>
          </a:p>
          <a:p>
            <a:pPr marL="177800" lvl="0" indent="-177800" fontAlgn="auto">
              <a:spcBef>
                <a:spcPts val="0"/>
              </a:spcBef>
              <a:spcAft>
                <a:spcPts val="0"/>
              </a:spcAft>
              <a:buFont typeface="Arial" panose="020B0604020202020204" pitchFamily="34" charset="0"/>
              <a:buChar char="•"/>
            </a:pPr>
            <a:r>
              <a:rPr lang="en-GB" sz="1400" b="1">
                <a:solidFill>
                  <a:prstClr val="black"/>
                </a:solidFill>
              </a:rPr>
              <a:t>Holistic asset care: </a:t>
            </a:r>
            <a:r>
              <a:rPr lang="en-GB" sz="1400">
                <a:solidFill>
                  <a:prstClr val="black"/>
                </a:solidFill>
              </a:rPr>
              <a:t>Derive and implement holistic operations and maintenance policies reducing both cost and risk.</a:t>
            </a:r>
          </a:p>
          <a:p>
            <a:pPr marL="177800" marR="0" lvl="0" indent="-177800" defTabSz="914400" eaLnBrk="1" fontAlgn="auto" latinLnBrk="0" hangingPunct="1">
              <a:lnSpc>
                <a:spcPct val="100000"/>
              </a:lnSpc>
              <a:spcBef>
                <a:spcPts val="0"/>
              </a:spcBef>
              <a:spcAft>
                <a:spcPts val="150"/>
              </a:spcAft>
              <a:buClrTx/>
              <a:buSzTx/>
              <a:buFont typeface="Arial" panose="020B0604020202020204" pitchFamily="34" charset="0"/>
              <a:buChar char="•"/>
              <a:tabLst/>
              <a:defRPr/>
            </a:pPr>
            <a:r>
              <a:rPr lang="en-GB" sz="1400" b="1">
                <a:solidFill>
                  <a:prstClr val="black"/>
                </a:solidFill>
              </a:rPr>
              <a:t>Total productive maintenance</a:t>
            </a:r>
            <a:r>
              <a:rPr lang="en-GB" sz="1400">
                <a:solidFill>
                  <a:prstClr val="black"/>
                </a:solidFill>
              </a:rPr>
              <a:t>: Jointly own asset performance, with speed, insight and cross functional collaboration and with suppliers.</a:t>
            </a:r>
          </a:p>
        </p:txBody>
      </p:sp>
      <p:sp>
        <p:nvSpPr>
          <p:cNvPr id="22" name="Rectangle 21"/>
          <p:cNvSpPr/>
          <p:nvPr/>
        </p:nvSpPr>
        <p:spPr>
          <a:xfrm>
            <a:off x="4313107" y="1963012"/>
            <a:ext cx="2502608" cy="276999"/>
          </a:xfrm>
          <a:prstGeom prst="rect">
            <a:avLst/>
          </a:prstGeom>
        </p:spPr>
        <p:txBody>
          <a:bodyPr wrap="none">
            <a:spAutoFit/>
          </a:bodyPr>
          <a:lstStyle/>
          <a:p>
            <a:r>
              <a:rPr lang="en-GB" sz="1200" b="1">
                <a:solidFill>
                  <a:schemeClr val="bg1"/>
                </a:solidFill>
                <a:latin typeface="+mn-lt"/>
              </a:rPr>
              <a:t>Digital Stretch (non-exhaustive)</a:t>
            </a:r>
          </a:p>
        </p:txBody>
      </p:sp>
      <p:sp>
        <p:nvSpPr>
          <p:cNvPr id="24" name="Rectangle 23"/>
          <p:cNvSpPr/>
          <p:nvPr/>
        </p:nvSpPr>
        <p:spPr>
          <a:xfrm>
            <a:off x="8411959" y="3165128"/>
            <a:ext cx="2816211" cy="571107"/>
          </a:xfrm>
          <a:prstGeom prst="rect">
            <a:avLst/>
          </a:prstGeom>
          <a:noFill/>
          <a:ln>
            <a:noFill/>
          </a:ln>
          <a:effectLst>
            <a:outerShdw sx="0" sy="0" rotWithShape="0">
              <a:srgbClr val="000000">
                <a:alpha val="42000"/>
              </a:srgbClr>
            </a:outerShdw>
          </a:effectLst>
          <a:scene3d>
            <a:camera prst="orthographicFront"/>
            <a:lightRig rig="threePt" dir="t"/>
          </a:scene3d>
          <a:sp3d>
            <a:bevelT w="0" h="0"/>
            <a:bevelB w="0" h="0"/>
          </a:sp3d>
        </p:spPr>
        <p:style>
          <a:lnRef idx="1">
            <a:schemeClr val="accent1"/>
          </a:lnRef>
          <a:fillRef idx="3">
            <a:schemeClr val="accent1"/>
          </a:fillRef>
          <a:effectRef idx="2">
            <a:schemeClr val="accent1"/>
          </a:effectRef>
          <a:fontRef idx="minor">
            <a:schemeClr val="lt1"/>
          </a:fontRef>
        </p:style>
        <p:txBody>
          <a:bodyPr vert="horz" rtlCol="0" anchor="t" anchorCtr="0"/>
          <a:lstStyle/>
          <a:p>
            <a:pPr marL="0" marR="0" lvl="0" indent="0" defTabSz="914400" eaLnBrk="1" fontAlgn="auto" latinLnBrk="0" hangingPunct="1">
              <a:lnSpc>
                <a:spcPct val="100000"/>
              </a:lnSpc>
              <a:spcBef>
                <a:spcPts val="0"/>
              </a:spcBef>
              <a:spcAft>
                <a:spcPts val="150"/>
              </a:spcAft>
              <a:buClrTx/>
              <a:buSzTx/>
              <a:buFontTx/>
              <a:buNone/>
              <a:tabLst/>
              <a:defRPr/>
            </a:pPr>
            <a:endParaRPr kumimoji="0" lang="en-GB" sz="105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25" name="Rectangle 24"/>
          <p:cNvSpPr/>
          <p:nvPr/>
        </p:nvSpPr>
        <p:spPr>
          <a:xfrm>
            <a:off x="8411959" y="4073041"/>
            <a:ext cx="2816211" cy="571107"/>
          </a:xfrm>
          <a:prstGeom prst="rect">
            <a:avLst/>
          </a:prstGeom>
          <a:noFill/>
          <a:ln>
            <a:noFill/>
          </a:ln>
          <a:effectLst>
            <a:outerShdw sx="0" sy="0" rotWithShape="0">
              <a:srgbClr val="000000">
                <a:alpha val="42000"/>
              </a:srgbClr>
            </a:outerShdw>
          </a:effectLst>
          <a:scene3d>
            <a:camera prst="orthographicFront"/>
            <a:lightRig rig="threePt" dir="t"/>
          </a:scene3d>
          <a:sp3d>
            <a:bevelT w="0" h="0"/>
            <a:bevelB w="0" h="0"/>
          </a:sp3d>
        </p:spPr>
        <p:style>
          <a:lnRef idx="1">
            <a:schemeClr val="accent1"/>
          </a:lnRef>
          <a:fillRef idx="3">
            <a:schemeClr val="accent1"/>
          </a:fillRef>
          <a:effectRef idx="2">
            <a:schemeClr val="accent1"/>
          </a:effectRef>
          <a:fontRef idx="minor">
            <a:schemeClr val="lt1"/>
          </a:fontRef>
        </p:style>
        <p:txBody>
          <a:bodyPr vert="horz" rtlCol="0" anchor="t" anchorCtr="0"/>
          <a:lstStyle/>
          <a:p>
            <a:pPr marL="0" marR="0" lvl="0" indent="0" defTabSz="914400" eaLnBrk="1" fontAlgn="auto" latinLnBrk="0" hangingPunct="1">
              <a:lnSpc>
                <a:spcPct val="100000"/>
              </a:lnSpc>
              <a:spcBef>
                <a:spcPts val="0"/>
              </a:spcBef>
              <a:spcAft>
                <a:spcPts val="150"/>
              </a:spcAft>
              <a:buClrTx/>
              <a:buSzTx/>
              <a:buFontTx/>
              <a:buNone/>
              <a:tabLst/>
              <a:defRPr/>
            </a:pPr>
            <a:endParaRPr kumimoji="0" lang="en-GB" sz="105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28" name="Rounded Rectangle 27"/>
          <p:cNvSpPr/>
          <p:nvPr/>
        </p:nvSpPr>
        <p:spPr>
          <a:xfrm>
            <a:off x="8055556" y="5335856"/>
            <a:ext cx="3958643" cy="1160131"/>
          </a:xfrm>
          <a:prstGeom prst="roundRect">
            <a:avLst>
              <a:gd name="adj" fmla="val 6378"/>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a:spAutoFit/>
          </a:bodyPr>
          <a:lstStyle/>
          <a:p>
            <a:pPr marL="177800" lvl="0" indent="-177800" fontAlgn="auto">
              <a:spcBef>
                <a:spcPts val="0"/>
              </a:spcBef>
              <a:spcAft>
                <a:spcPts val="0"/>
              </a:spcAft>
              <a:buFont typeface="Arial" panose="020B0604020202020204" pitchFamily="34" charset="0"/>
              <a:buChar char="•"/>
            </a:pPr>
            <a:endParaRPr lang="en-GB" sz="1300">
              <a:solidFill>
                <a:prstClr val="black"/>
              </a:solidFill>
              <a:latin typeface="Calibri" panose="020F0502020204030204"/>
              <a:cs typeface="+mn-cs"/>
            </a:endParaRPr>
          </a:p>
        </p:txBody>
      </p:sp>
      <p:sp>
        <p:nvSpPr>
          <p:cNvPr id="8" name="Rectangle 11"/>
          <p:cNvSpPr>
            <a:spLocks noChangeArrowheads="1"/>
          </p:cNvSpPr>
          <p:nvPr/>
        </p:nvSpPr>
        <p:spPr bwMode="auto">
          <a:xfrm>
            <a:off x="8395376" y="5405837"/>
            <a:ext cx="1650601" cy="437908"/>
          </a:xfrm>
          <a:prstGeom prst="rect">
            <a:avLst/>
          </a:prstGeom>
          <a:noFill/>
          <a:ln w="6350">
            <a:noFill/>
            <a:miter lim="800000"/>
            <a:headEnd/>
            <a:tailEnd/>
          </a:ln>
          <a:effectLst/>
        </p:spPr>
        <p:txBody>
          <a:bodyPr wrap="square" lIns="45720" rIns="45720"/>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Real-time identification of highest risk assets</a:t>
            </a:r>
          </a:p>
        </p:txBody>
      </p:sp>
      <p:pic>
        <p:nvPicPr>
          <p:cNvPr id="9" name="Picture 8" descr="https://encrypted-tbn1.gstatic.com/images?q=tbn:ANd9GcTlw3ttQhl47sBBmAn4M_tlRgM7SWzcZjMqjZLWxHVjMTrbALhIEw"/>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121408" y="5425715"/>
            <a:ext cx="257929" cy="39815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p:cNvSpPr>
            <a:spLocks noChangeArrowheads="1"/>
          </p:cNvSpPr>
          <p:nvPr/>
        </p:nvSpPr>
        <p:spPr bwMode="auto">
          <a:xfrm>
            <a:off x="8395376" y="5923006"/>
            <a:ext cx="1678831" cy="600164"/>
          </a:xfrm>
          <a:prstGeom prst="rect">
            <a:avLst/>
          </a:prstGeom>
          <a:noFill/>
          <a:ln w="6350">
            <a:noFill/>
            <a:miter lim="800000"/>
            <a:headEnd/>
            <a:tailEnd/>
          </a:ln>
          <a:effectLst/>
        </p:spPr>
        <p:txBody>
          <a:bodyPr wrap="square" lIns="45720" rIns="45720">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Promote ownership of asset risk &amp; performance closest to the asset</a:t>
            </a:r>
          </a:p>
        </p:txBody>
      </p:sp>
      <p:pic>
        <p:nvPicPr>
          <p:cNvPr id="12" name="Picture 11" descr="https://encrypted-tbn1.gstatic.com/images?q=tbn:ANd9GcTlw3ttQhl47sBBmAn4M_tlRgM7SWzcZjMqjZLWxHVjMTrbALhIEw"/>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118223" y="6040678"/>
            <a:ext cx="257929" cy="39815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220795" y="5409954"/>
            <a:ext cx="1682417" cy="600164"/>
          </a:xfrm>
          <a:prstGeom prst="rect">
            <a:avLst/>
          </a:prstGeom>
        </p:spPr>
        <p:txBody>
          <a:bodyPr wrap="square">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Reduce total number of planned and reactive jobs</a:t>
            </a:r>
          </a:p>
        </p:txBody>
      </p:sp>
      <p:sp>
        <p:nvSpPr>
          <p:cNvPr id="14" name="Rectangle 13"/>
          <p:cNvSpPr/>
          <p:nvPr/>
        </p:nvSpPr>
        <p:spPr>
          <a:xfrm>
            <a:off x="10256831" y="6003543"/>
            <a:ext cx="1855794" cy="430887"/>
          </a:xfrm>
          <a:prstGeom prst="rect">
            <a:avLst/>
          </a:prstGeom>
        </p:spPr>
        <p:txBody>
          <a:bodyPr wrap="square">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Continuously improve maintenance effectiveness</a:t>
            </a:r>
          </a:p>
        </p:txBody>
      </p:sp>
      <p:pic>
        <p:nvPicPr>
          <p:cNvPr id="15" name="Picture 14"/>
          <p:cNvPicPr>
            <a:picLocks noChangeAspect="1"/>
          </p:cNvPicPr>
          <p:nvPr/>
        </p:nvPicPr>
        <p:blipFill>
          <a:blip r:embed="rId5">
            <a:duotone>
              <a:schemeClr val="accent2">
                <a:shade val="45000"/>
                <a:satMod val="135000"/>
              </a:schemeClr>
              <a:prstClr val="white"/>
            </a:duotone>
          </a:blip>
          <a:stretch>
            <a:fillRect/>
          </a:stretch>
        </p:blipFill>
        <p:spPr>
          <a:xfrm>
            <a:off x="9999905" y="5475608"/>
            <a:ext cx="220891" cy="328761"/>
          </a:xfrm>
          <a:prstGeom prst="rect">
            <a:avLst/>
          </a:prstGeom>
        </p:spPr>
      </p:pic>
      <p:sp>
        <p:nvSpPr>
          <p:cNvPr id="16" name="Rectangle 11"/>
          <p:cNvSpPr>
            <a:spLocks noChangeArrowheads="1"/>
          </p:cNvSpPr>
          <p:nvPr/>
        </p:nvSpPr>
        <p:spPr bwMode="auto">
          <a:xfrm>
            <a:off x="9775865" y="6057966"/>
            <a:ext cx="432621" cy="276999"/>
          </a:xfrm>
          <a:prstGeom prst="rect">
            <a:avLst/>
          </a:prstGeom>
          <a:noFill/>
          <a:ln w="6350">
            <a:noFill/>
            <a:miter lim="800000"/>
            <a:headEnd/>
            <a:tailEnd/>
          </a:ln>
          <a:effectLst/>
        </p:spPr>
        <p:txBody>
          <a:bodyPr wrap="square" lIns="0" tIns="0" rIns="0" bIns="0">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kumimoji="0" lang="en-GB" b="1" i="0" u="none" strike="noStrike" kern="0" cap="none" spc="0" normalizeH="0" baseline="0" noProof="0">
                <a:ln>
                  <a:noFill/>
                </a:ln>
                <a:effectLst/>
                <a:uLnTx/>
                <a:uFillTx/>
                <a:latin typeface="+mn-lt"/>
                <a:ea typeface="Roboto Condensed" panose="02000000000000000000" pitchFamily="2" charset="0"/>
                <a:cs typeface="Segoe UI" panose="020B0502040204020203" pitchFamily="34" charset="0"/>
              </a:rPr>
              <a:t>%</a:t>
            </a:r>
          </a:p>
        </p:txBody>
      </p:sp>
      <p:pic>
        <p:nvPicPr>
          <p:cNvPr id="29" name="Picture 28"/>
          <p:cNvPicPr>
            <a:picLocks noChangeAspect="1"/>
          </p:cNvPicPr>
          <p:nvPr/>
        </p:nvPicPr>
        <p:blipFill>
          <a:blip r:embed="rId6"/>
          <a:stretch>
            <a:fillRect/>
          </a:stretch>
        </p:blipFill>
        <p:spPr>
          <a:xfrm>
            <a:off x="8619112" y="2811641"/>
            <a:ext cx="2687040" cy="1681677"/>
          </a:xfrm>
          <a:prstGeom prst="rect">
            <a:avLst/>
          </a:prstGeom>
        </p:spPr>
      </p:pic>
      <p:pic>
        <p:nvPicPr>
          <p:cNvPr id="30" name="Bild 1"/>
          <p:cNvPicPr>
            <a:picLocks noChangeAspect="1"/>
          </p:cNvPicPr>
          <p:nvPr/>
        </p:nvPicPr>
        <p:blipFill rotWithShape="1">
          <a:blip r:embed="rId7" cstate="print">
            <a:extLst>
              <a:ext uri="{28A0092B-C50C-407E-A947-70E740481C1C}">
                <a14:useLocalDpi xmlns:a14="http://schemas.microsoft.com/office/drawing/2010/main" val="0"/>
              </a:ext>
            </a:extLst>
          </a:blip>
          <a:srcRect l="12038" t="10945" r="12091" b="20459"/>
          <a:stretch/>
        </p:blipFill>
        <p:spPr>
          <a:xfrm>
            <a:off x="8225127" y="2331500"/>
            <a:ext cx="1585381" cy="1015983"/>
          </a:xfrm>
          <a:prstGeom prst="rect">
            <a:avLst/>
          </a:prstGeom>
          <a:ln w="3175">
            <a:solidFill>
              <a:schemeClr val="accent2">
                <a:lumMod val="20000"/>
                <a:lumOff val="80000"/>
              </a:schemeClr>
            </a:solidFill>
          </a:ln>
          <a:effectLst/>
        </p:spPr>
      </p:pic>
      <p:pic>
        <p:nvPicPr>
          <p:cNvPr id="31" name="Bild 4"/>
          <p:cNvPicPr>
            <a:picLocks noChangeAspect="1"/>
          </p:cNvPicPr>
          <p:nvPr/>
        </p:nvPicPr>
        <p:blipFill rotWithShape="1">
          <a:blip r:embed="rId8"/>
          <a:srcRect l="7797" t="15092" r="8885" b="11517"/>
          <a:stretch/>
        </p:blipFill>
        <p:spPr>
          <a:xfrm>
            <a:off x="9534459" y="4009112"/>
            <a:ext cx="2272238" cy="1119243"/>
          </a:xfrm>
          <a:prstGeom prst="rect">
            <a:avLst/>
          </a:prstGeom>
          <a:ln w="3175">
            <a:solidFill>
              <a:schemeClr val="bg1">
                <a:lumMod val="75000"/>
              </a:schemeClr>
            </a:solidFill>
          </a:ln>
        </p:spPr>
      </p:pic>
      <p:sp>
        <p:nvSpPr>
          <p:cNvPr id="34" name="TextBox 3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sp>
        <p:nvSpPr>
          <p:cNvPr id="35" name="Rectangle 34"/>
          <p:cNvSpPr/>
          <p:nvPr/>
        </p:nvSpPr>
        <p:spPr>
          <a:xfrm>
            <a:off x="8006193" y="1963012"/>
            <a:ext cx="1770036" cy="276999"/>
          </a:xfrm>
          <a:prstGeom prst="rect">
            <a:avLst/>
          </a:prstGeom>
        </p:spPr>
        <p:txBody>
          <a:bodyPr wrap="none">
            <a:spAutoFit/>
          </a:bodyPr>
          <a:lstStyle/>
          <a:p>
            <a:r>
              <a:rPr lang="en-GB" sz="1200" b="1">
                <a:solidFill>
                  <a:schemeClr val="bg1"/>
                </a:solidFill>
                <a:latin typeface="+mn-lt"/>
              </a:rPr>
              <a:t>Solution and Benefits</a:t>
            </a:r>
          </a:p>
        </p:txBody>
      </p:sp>
      <p:pic>
        <p:nvPicPr>
          <p:cNvPr id="50" name="Picture 49"/>
          <p:cNvPicPr>
            <a:picLocks noChangeAspect="1"/>
          </p:cNvPicPr>
          <p:nvPr/>
        </p:nvPicPr>
        <p:blipFill>
          <a:blip r:embed="rId9"/>
          <a:stretch>
            <a:fillRect/>
          </a:stretch>
        </p:blipFill>
        <p:spPr>
          <a:xfrm>
            <a:off x="11228170" y="445274"/>
            <a:ext cx="766943" cy="670618"/>
          </a:xfrm>
          <a:prstGeom prst="rect">
            <a:avLst/>
          </a:prstGeom>
        </p:spPr>
      </p:pic>
    </p:spTree>
    <p:extLst>
      <p:ext uri="{BB962C8B-B14F-4D97-AF65-F5344CB8AC3E}">
        <p14:creationId xmlns:p14="http://schemas.microsoft.com/office/powerpoint/2010/main" val="425068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8055557" y="2240011"/>
            <a:ext cx="3958643" cy="2977039"/>
          </a:xfrm>
          <a:prstGeom prst="roundRect">
            <a:avLst>
              <a:gd name="adj" fmla="val 6378"/>
            </a:avLst>
          </a:prstGeom>
          <a:solidFill>
            <a:schemeClr val="tx1"/>
          </a:solidFill>
        </p:spPr>
        <p:style>
          <a:lnRef idx="2">
            <a:schemeClr val="accent2"/>
          </a:lnRef>
          <a:fillRef idx="1">
            <a:schemeClr val="lt1"/>
          </a:fillRef>
          <a:effectRef idx="0">
            <a:schemeClr val="accent2"/>
          </a:effectRef>
          <a:fontRef idx="minor">
            <a:schemeClr val="dk1"/>
          </a:fontRef>
        </p:style>
        <p:txBody>
          <a:bodyPr wrap="square">
            <a:spAutoFit/>
          </a:bodyPr>
          <a:lstStyle/>
          <a:p>
            <a:pPr marL="177800" lvl="0" indent="-177800" fontAlgn="auto">
              <a:spcBef>
                <a:spcPts val="0"/>
              </a:spcBef>
              <a:spcAft>
                <a:spcPts val="0"/>
              </a:spcAft>
              <a:buFont typeface="Arial" panose="020B0604020202020204" pitchFamily="34" charset="0"/>
              <a:buChar char="•"/>
            </a:pPr>
            <a:endParaRPr lang="en-GB" sz="1300">
              <a:solidFill>
                <a:prstClr val="black"/>
              </a:solidFill>
              <a:latin typeface="Calibri" panose="020F0502020204030204"/>
              <a:cs typeface="+mn-cs"/>
            </a:endParaRPr>
          </a:p>
        </p:txBody>
      </p:sp>
      <p:sp>
        <p:nvSpPr>
          <p:cNvPr id="2" name="Title 1"/>
          <p:cNvSpPr>
            <a:spLocks noGrp="1"/>
          </p:cNvSpPr>
          <p:nvPr>
            <p:ph type="title"/>
          </p:nvPr>
        </p:nvSpPr>
        <p:spPr/>
        <p:txBody>
          <a:bodyPr/>
          <a:lstStyle/>
          <a:p>
            <a:r>
              <a:rPr lang="en-GB">
                <a:solidFill>
                  <a:schemeClr val="accent2"/>
                </a:solidFill>
              </a:rPr>
              <a:t>Digital Stretch </a:t>
            </a:r>
            <a:r>
              <a:rPr lang="en-GB"/>
              <a:t>: Connected Worker</a:t>
            </a:r>
          </a:p>
        </p:txBody>
      </p:sp>
      <p:sp>
        <p:nvSpPr>
          <p:cNvPr id="3" name="Text Placeholder 2"/>
          <p:cNvSpPr>
            <a:spLocks noGrp="1"/>
          </p:cNvSpPr>
          <p:nvPr>
            <p:ph type="body" sz="quarter" idx="10"/>
          </p:nvPr>
        </p:nvSpPr>
        <p:spPr/>
        <p:txBody>
          <a:bodyPr/>
          <a:lstStyle/>
          <a:p>
            <a:r>
              <a:rPr lang="en-GB"/>
              <a:t>Transform worker safety, information support in the field and scheduling efficiency</a:t>
            </a:r>
          </a:p>
        </p:txBody>
      </p:sp>
      <p:sp>
        <p:nvSpPr>
          <p:cNvPr id="5" name="Rounded Rectangle 4"/>
          <p:cNvSpPr/>
          <p:nvPr/>
        </p:nvSpPr>
        <p:spPr>
          <a:xfrm>
            <a:off x="465199" y="2240012"/>
            <a:ext cx="3509901" cy="4224220"/>
          </a:xfrm>
          <a:prstGeom prst="roundRect">
            <a:avLst>
              <a:gd name="adj" fmla="val 6378"/>
            </a:avLst>
          </a:prstGeom>
        </p:spPr>
        <p:style>
          <a:lnRef idx="2">
            <a:schemeClr val="accent2"/>
          </a:lnRef>
          <a:fillRef idx="1">
            <a:schemeClr val="lt1"/>
          </a:fillRef>
          <a:effectRef idx="0">
            <a:schemeClr val="accent2"/>
          </a:effectRef>
          <a:fontRef idx="minor">
            <a:schemeClr val="dk1"/>
          </a:fontRef>
        </p:style>
        <p:txBody>
          <a:bodyPr wrap="square">
            <a:noAutofit/>
          </a:bodyPr>
          <a:lstStyle/>
          <a:p>
            <a:pPr marL="171450" indent="-171450">
              <a:buFont typeface="Arial" panose="020B0604020202020204" pitchFamily="34" charset="0"/>
              <a:buChar char="•"/>
            </a:pPr>
            <a:r>
              <a:rPr lang="en-GB" sz="1400" b="1"/>
              <a:t>On-demand procedures and rich visual guides</a:t>
            </a:r>
            <a:r>
              <a:rPr lang="en-GB" sz="1400"/>
              <a:t> to assist connected worker to execute tasks fast and right the first time.</a:t>
            </a:r>
          </a:p>
          <a:p>
            <a:pPr marL="171450" indent="-171450">
              <a:buFont typeface="Arial" panose="020B0604020202020204" pitchFamily="34" charset="0"/>
              <a:buChar char="•"/>
            </a:pPr>
            <a:r>
              <a:rPr lang="en-GB" sz="1400" b="1"/>
              <a:t>Quickly finding, tracking and scanning assets</a:t>
            </a:r>
            <a:r>
              <a:rPr lang="en-GB" sz="1400"/>
              <a:t> or inventory for streamlined logistics or expedite operations.</a:t>
            </a:r>
          </a:p>
          <a:p>
            <a:pPr marL="171450" indent="-171450">
              <a:buFont typeface="Arial" panose="020B0604020202020204" pitchFamily="34" charset="0"/>
              <a:buChar char="•"/>
            </a:pPr>
            <a:r>
              <a:rPr lang="en-US" sz="1400" b="1"/>
              <a:t>Live field force collaboration </a:t>
            </a:r>
            <a:r>
              <a:rPr lang="en-US" sz="1400"/>
              <a:t>with mobile technology cross-departmental for remote verification or over-the-shoulder coaching from scarce skilled resources</a:t>
            </a:r>
            <a:endParaRPr lang="nl-NL" sz="1400"/>
          </a:p>
          <a:p>
            <a:pPr marL="171450" indent="-171450">
              <a:buFont typeface="Arial" panose="020B0604020202020204" pitchFamily="34" charset="0"/>
              <a:buChar char="•"/>
            </a:pPr>
            <a:r>
              <a:rPr lang="en-US" sz="1400" b="1"/>
              <a:t>Standardized processes with mobile technology</a:t>
            </a:r>
            <a:r>
              <a:rPr lang="nl-NL" sz="1400"/>
              <a:t> </a:t>
            </a:r>
            <a:r>
              <a:rPr lang="en-US" sz="1400"/>
              <a:t>leveraged to different field force processes.</a:t>
            </a:r>
          </a:p>
        </p:txBody>
      </p:sp>
      <p:sp>
        <p:nvSpPr>
          <p:cNvPr id="7" name="Rectangle 6"/>
          <p:cNvSpPr/>
          <p:nvPr/>
        </p:nvSpPr>
        <p:spPr>
          <a:xfrm>
            <a:off x="465199" y="1963012"/>
            <a:ext cx="1883849" cy="276999"/>
          </a:xfrm>
          <a:prstGeom prst="rect">
            <a:avLst/>
          </a:prstGeom>
        </p:spPr>
        <p:txBody>
          <a:bodyPr wrap="none">
            <a:spAutoFit/>
          </a:bodyPr>
          <a:lstStyle/>
          <a:p>
            <a:r>
              <a:rPr lang="en-GB" sz="1200" b="1">
                <a:solidFill>
                  <a:schemeClr val="bg1"/>
                </a:solidFill>
                <a:latin typeface="+mn-lt"/>
              </a:rPr>
              <a:t>Best Practices Enabled</a:t>
            </a:r>
          </a:p>
        </p:txBody>
      </p:sp>
      <p:sp>
        <p:nvSpPr>
          <p:cNvPr id="21" name="Rounded Rectangle 20"/>
          <p:cNvSpPr/>
          <p:nvPr/>
        </p:nvSpPr>
        <p:spPr>
          <a:xfrm>
            <a:off x="4235696" y="2240012"/>
            <a:ext cx="3509901" cy="4224220"/>
          </a:xfrm>
          <a:prstGeom prst="roundRect">
            <a:avLst>
              <a:gd name="adj" fmla="val 6378"/>
            </a:avLst>
          </a:prstGeom>
        </p:spPr>
        <p:style>
          <a:lnRef idx="2">
            <a:schemeClr val="accent2"/>
          </a:lnRef>
          <a:fillRef idx="1">
            <a:schemeClr val="lt1"/>
          </a:fillRef>
          <a:effectRef idx="0">
            <a:schemeClr val="accent2"/>
          </a:effectRef>
          <a:fontRef idx="minor">
            <a:schemeClr val="dk1"/>
          </a:fontRef>
        </p:style>
        <p:txBody>
          <a:bodyPr wrap="square">
            <a:noAutofit/>
          </a:bodyPr>
          <a:lstStyle/>
          <a:p>
            <a:pPr marL="177800" marR="0" lvl="0" indent="-177800" defTabSz="914400" eaLnBrk="1" fontAlgn="auto" latinLnBrk="0" hangingPunct="1">
              <a:lnSpc>
                <a:spcPct val="100000"/>
              </a:lnSpc>
              <a:spcBef>
                <a:spcPts val="0"/>
              </a:spcBef>
              <a:spcAft>
                <a:spcPts val="150"/>
              </a:spcAft>
              <a:buClrTx/>
              <a:buSzTx/>
              <a:buFont typeface="Arial" panose="020B0604020202020204" pitchFamily="34" charset="0"/>
              <a:buChar char="•"/>
              <a:tabLst/>
              <a:defRPr/>
            </a:pPr>
            <a:r>
              <a:rPr lang="en-GB" sz="1400" b="1" kern="0">
                <a:solidFill>
                  <a:schemeClr val="tx1"/>
                </a:solidFill>
                <a:latin typeface="Arial" panose="020B0604020202020204" pitchFamily="34" charset="0"/>
                <a:cs typeface="Arial" panose="020B0604020202020204" pitchFamily="34" charset="0"/>
              </a:rPr>
              <a:t>Insight at the point of action: </a:t>
            </a:r>
            <a:r>
              <a:rPr lang="en-GB" sz="1400" kern="0">
                <a:solidFill>
                  <a:schemeClr val="tx1"/>
                </a:solidFill>
                <a:latin typeface="Arial" panose="020B0604020202020204" pitchFamily="34" charset="0"/>
                <a:cs typeface="Arial" panose="020B0604020202020204" pitchFamily="34" charset="0"/>
              </a:rPr>
              <a:t>analytics to workers when &amp; where needed with an array of technologies including wearables</a:t>
            </a:r>
          </a:p>
          <a:p>
            <a:pPr marL="177800" marR="0" lvl="0" indent="-177800" defTabSz="914400" eaLnBrk="1" fontAlgn="auto" latinLnBrk="0" hangingPunct="1">
              <a:lnSpc>
                <a:spcPct val="100000"/>
              </a:lnSpc>
              <a:spcBef>
                <a:spcPts val="0"/>
              </a:spcBef>
              <a:spcAft>
                <a:spcPts val="150"/>
              </a:spcAft>
              <a:buClrTx/>
              <a:buSzTx/>
              <a:buFont typeface="Arial" panose="020B0604020202020204" pitchFamily="34" charset="0"/>
              <a:buChar char="•"/>
              <a:tabLst/>
              <a:defRPr/>
            </a:pPr>
            <a:r>
              <a:rPr lang="en-GB" sz="1400" b="1" kern="0">
                <a:solidFill>
                  <a:schemeClr val="tx1"/>
                </a:solidFill>
                <a:latin typeface="Arial" panose="020B0604020202020204" pitchFamily="34" charset="0"/>
                <a:cs typeface="Arial" panose="020B0604020202020204" pitchFamily="34" charset="0"/>
              </a:rPr>
              <a:t>Interactive assets: </a:t>
            </a:r>
            <a:r>
              <a:rPr lang="en-GB" sz="1400" kern="0">
                <a:solidFill>
                  <a:schemeClr val="tx1"/>
                </a:solidFill>
                <a:latin typeface="Arial" panose="020B0604020202020204" pitchFamily="34" charset="0"/>
                <a:cs typeface="Arial" panose="020B0604020202020204" pitchFamily="34" charset="0"/>
              </a:rPr>
              <a:t>interact with machines by context based information retrieval, intelligent diagnostics and interactive manuals. </a:t>
            </a:r>
          </a:p>
          <a:p>
            <a:pPr marL="177800" marR="0" lvl="0" indent="-177800" defTabSz="914400" eaLnBrk="1" fontAlgn="auto" latinLnBrk="0" hangingPunct="1">
              <a:lnSpc>
                <a:spcPct val="100000"/>
              </a:lnSpc>
              <a:spcBef>
                <a:spcPts val="0"/>
              </a:spcBef>
              <a:spcAft>
                <a:spcPts val="150"/>
              </a:spcAft>
              <a:buClrTx/>
              <a:buSzTx/>
              <a:buFont typeface="Arial" panose="020B0604020202020204" pitchFamily="34" charset="0"/>
              <a:buChar char="•"/>
              <a:tabLst/>
              <a:defRPr/>
            </a:pPr>
            <a:r>
              <a:rPr lang="en-GB" sz="1400" b="1" kern="0">
                <a:solidFill>
                  <a:schemeClr val="tx1"/>
                </a:solidFill>
                <a:latin typeface="Arial" panose="020B0604020202020204" pitchFamily="34" charset="0"/>
                <a:cs typeface="Arial" panose="020B0604020202020204" pitchFamily="34" charset="0"/>
              </a:rPr>
              <a:t>Augmented operator interfaces: </a:t>
            </a:r>
            <a:r>
              <a:rPr lang="en-GB" sz="1400" kern="0">
                <a:solidFill>
                  <a:schemeClr val="tx1"/>
                </a:solidFill>
                <a:latin typeface="Arial" panose="020B0604020202020204" pitchFamily="34" charset="0"/>
                <a:cs typeface="Arial" panose="020B0604020202020204" pitchFamily="34" charset="0"/>
              </a:rPr>
              <a:t>Intelligent software that recognises equipment and helps diagnose faults, retrieve the relevant information and walk through repairs.</a:t>
            </a:r>
          </a:p>
          <a:p>
            <a:pPr marL="177800" lvl="0" indent="-177800">
              <a:spcAft>
                <a:spcPts val="150"/>
              </a:spcAft>
              <a:buFont typeface="Arial" panose="020B0604020202020204" pitchFamily="34" charset="0"/>
              <a:buChar char="•"/>
            </a:pPr>
            <a:r>
              <a:rPr lang="en-GB" sz="1400" b="1" kern="0">
                <a:solidFill>
                  <a:schemeClr val="tx1"/>
                </a:solidFill>
                <a:latin typeface="Arial" panose="020B0604020202020204" pitchFamily="34" charset="0"/>
                <a:cs typeface="Arial" panose="020B0604020202020204" pitchFamily="34" charset="0"/>
              </a:rPr>
              <a:t>Digital forms and mark up technologies: </a:t>
            </a:r>
            <a:r>
              <a:rPr lang="en-GB" sz="1400" kern="0">
                <a:solidFill>
                  <a:schemeClr val="tx1"/>
                </a:solidFill>
                <a:latin typeface="Arial" panose="020B0604020202020204" pitchFamily="34" charset="0"/>
                <a:cs typeface="Arial" panose="020B0604020202020204" pitchFamily="34" charset="0"/>
              </a:rPr>
              <a:t>voice interfaces, intelligent simplified forms, visual data capture, locational intelligence or text recognition.</a:t>
            </a:r>
          </a:p>
          <a:p>
            <a:pPr marL="0" marR="0" lvl="0" indent="0" defTabSz="914400" eaLnBrk="1" fontAlgn="auto" latinLnBrk="0" hangingPunct="1">
              <a:lnSpc>
                <a:spcPct val="100000"/>
              </a:lnSpc>
              <a:spcBef>
                <a:spcPts val="0"/>
              </a:spcBef>
              <a:spcAft>
                <a:spcPts val="150"/>
              </a:spcAft>
              <a:buClrTx/>
              <a:buSzTx/>
              <a:buFontTx/>
              <a:buNone/>
              <a:tabLst/>
              <a:defRPr/>
            </a:pPr>
            <a:endParaRPr lang="en-GB" sz="1400" kern="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4313107" y="1963012"/>
            <a:ext cx="2502608" cy="276999"/>
          </a:xfrm>
          <a:prstGeom prst="rect">
            <a:avLst/>
          </a:prstGeom>
        </p:spPr>
        <p:txBody>
          <a:bodyPr wrap="none">
            <a:spAutoFit/>
          </a:bodyPr>
          <a:lstStyle/>
          <a:p>
            <a:r>
              <a:rPr lang="en-GB" sz="1200" b="1">
                <a:solidFill>
                  <a:schemeClr val="bg1"/>
                </a:solidFill>
                <a:latin typeface="+mn-lt"/>
              </a:rPr>
              <a:t>Digital Stretch (non-exhaustive)</a:t>
            </a:r>
          </a:p>
        </p:txBody>
      </p:sp>
      <p:sp>
        <p:nvSpPr>
          <p:cNvPr id="24" name="Rectangle 23"/>
          <p:cNvSpPr/>
          <p:nvPr/>
        </p:nvSpPr>
        <p:spPr>
          <a:xfrm>
            <a:off x="8411959" y="3165128"/>
            <a:ext cx="2816211" cy="571107"/>
          </a:xfrm>
          <a:prstGeom prst="rect">
            <a:avLst/>
          </a:prstGeom>
          <a:noFill/>
          <a:ln>
            <a:noFill/>
          </a:ln>
          <a:effectLst>
            <a:outerShdw sx="0" sy="0" rotWithShape="0">
              <a:srgbClr val="000000">
                <a:alpha val="42000"/>
              </a:srgbClr>
            </a:outerShdw>
          </a:effectLst>
          <a:scene3d>
            <a:camera prst="orthographicFront"/>
            <a:lightRig rig="threePt" dir="t"/>
          </a:scene3d>
          <a:sp3d>
            <a:bevelT w="0" h="0"/>
            <a:bevelB w="0" h="0"/>
          </a:sp3d>
        </p:spPr>
        <p:style>
          <a:lnRef idx="1">
            <a:schemeClr val="accent1"/>
          </a:lnRef>
          <a:fillRef idx="3">
            <a:schemeClr val="accent1"/>
          </a:fillRef>
          <a:effectRef idx="2">
            <a:schemeClr val="accent1"/>
          </a:effectRef>
          <a:fontRef idx="minor">
            <a:schemeClr val="lt1"/>
          </a:fontRef>
        </p:style>
        <p:txBody>
          <a:bodyPr vert="horz" rtlCol="0" anchor="t" anchorCtr="0"/>
          <a:lstStyle/>
          <a:p>
            <a:pPr marL="0" marR="0" lvl="0" indent="0" defTabSz="914400" eaLnBrk="1" fontAlgn="auto" latinLnBrk="0" hangingPunct="1">
              <a:lnSpc>
                <a:spcPct val="100000"/>
              </a:lnSpc>
              <a:spcBef>
                <a:spcPts val="0"/>
              </a:spcBef>
              <a:spcAft>
                <a:spcPts val="150"/>
              </a:spcAft>
              <a:buClrTx/>
              <a:buSzTx/>
              <a:buFontTx/>
              <a:buNone/>
              <a:tabLst/>
              <a:defRPr/>
            </a:pPr>
            <a:endParaRPr kumimoji="0" lang="en-GB" sz="105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25" name="Rectangle 24"/>
          <p:cNvSpPr/>
          <p:nvPr/>
        </p:nvSpPr>
        <p:spPr>
          <a:xfrm>
            <a:off x="8411959" y="4073041"/>
            <a:ext cx="2816211" cy="571107"/>
          </a:xfrm>
          <a:prstGeom prst="rect">
            <a:avLst/>
          </a:prstGeom>
          <a:noFill/>
          <a:ln>
            <a:noFill/>
          </a:ln>
          <a:effectLst>
            <a:outerShdw sx="0" sy="0" rotWithShape="0">
              <a:srgbClr val="000000">
                <a:alpha val="42000"/>
              </a:srgbClr>
            </a:outerShdw>
          </a:effectLst>
          <a:scene3d>
            <a:camera prst="orthographicFront"/>
            <a:lightRig rig="threePt" dir="t"/>
          </a:scene3d>
          <a:sp3d>
            <a:bevelT w="0" h="0"/>
            <a:bevelB w="0" h="0"/>
          </a:sp3d>
        </p:spPr>
        <p:style>
          <a:lnRef idx="1">
            <a:schemeClr val="accent1"/>
          </a:lnRef>
          <a:fillRef idx="3">
            <a:schemeClr val="accent1"/>
          </a:fillRef>
          <a:effectRef idx="2">
            <a:schemeClr val="accent1"/>
          </a:effectRef>
          <a:fontRef idx="minor">
            <a:schemeClr val="lt1"/>
          </a:fontRef>
        </p:style>
        <p:txBody>
          <a:bodyPr vert="horz" rtlCol="0" anchor="t" anchorCtr="0"/>
          <a:lstStyle/>
          <a:p>
            <a:pPr marL="0" marR="0" lvl="0" indent="0" defTabSz="914400" eaLnBrk="1" fontAlgn="auto" latinLnBrk="0" hangingPunct="1">
              <a:lnSpc>
                <a:spcPct val="100000"/>
              </a:lnSpc>
              <a:spcBef>
                <a:spcPts val="0"/>
              </a:spcBef>
              <a:spcAft>
                <a:spcPts val="150"/>
              </a:spcAft>
              <a:buClrTx/>
              <a:buSzTx/>
              <a:buFontTx/>
              <a:buNone/>
              <a:tabLst/>
              <a:defRPr/>
            </a:pPr>
            <a:endParaRPr kumimoji="0" lang="en-GB" sz="105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28" name="Rounded Rectangle 27"/>
          <p:cNvSpPr/>
          <p:nvPr/>
        </p:nvSpPr>
        <p:spPr>
          <a:xfrm>
            <a:off x="8055556" y="5335856"/>
            <a:ext cx="3958643" cy="1160131"/>
          </a:xfrm>
          <a:prstGeom prst="roundRect">
            <a:avLst>
              <a:gd name="adj" fmla="val 6378"/>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a:spAutoFit/>
          </a:bodyPr>
          <a:lstStyle/>
          <a:p>
            <a:pPr marL="177800" lvl="0" indent="-177800" fontAlgn="auto">
              <a:spcBef>
                <a:spcPts val="0"/>
              </a:spcBef>
              <a:spcAft>
                <a:spcPts val="0"/>
              </a:spcAft>
              <a:buFont typeface="Arial" panose="020B0604020202020204" pitchFamily="34" charset="0"/>
              <a:buChar char="•"/>
            </a:pPr>
            <a:endParaRPr lang="en-GB" sz="1300">
              <a:solidFill>
                <a:prstClr val="black"/>
              </a:solidFill>
              <a:latin typeface="Calibri" panose="020F0502020204030204"/>
              <a:cs typeface="+mn-cs"/>
            </a:endParaRPr>
          </a:p>
        </p:txBody>
      </p:sp>
      <p:sp>
        <p:nvSpPr>
          <p:cNvPr id="8" name="Rectangle 11"/>
          <p:cNvSpPr>
            <a:spLocks noChangeArrowheads="1"/>
          </p:cNvSpPr>
          <p:nvPr/>
        </p:nvSpPr>
        <p:spPr bwMode="auto">
          <a:xfrm>
            <a:off x="8369976" y="5405837"/>
            <a:ext cx="1650601" cy="437908"/>
          </a:xfrm>
          <a:prstGeom prst="rect">
            <a:avLst/>
          </a:prstGeom>
          <a:noFill/>
          <a:ln w="6350">
            <a:noFill/>
            <a:miter lim="800000"/>
            <a:headEnd/>
            <a:tailEnd/>
          </a:ln>
          <a:effectLst/>
        </p:spPr>
        <p:txBody>
          <a:bodyPr wrap="square" lIns="45720" rIns="45720"/>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Improved health and safety</a:t>
            </a:r>
          </a:p>
        </p:txBody>
      </p:sp>
      <p:pic>
        <p:nvPicPr>
          <p:cNvPr id="9" name="Picture 8" descr="https://encrypted-tbn1.gstatic.com/images?q=tbn:ANd9GcTlw3ttQhl47sBBmAn4M_tlRgM7SWzcZjMqjZLWxHVjMTrbALhIEw"/>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96008" y="5425715"/>
            <a:ext cx="257929" cy="39815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p:cNvSpPr>
            <a:spLocks noChangeArrowheads="1"/>
          </p:cNvSpPr>
          <p:nvPr/>
        </p:nvSpPr>
        <p:spPr bwMode="auto">
          <a:xfrm>
            <a:off x="8369976" y="5974110"/>
            <a:ext cx="1678831" cy="430887"/>
          </a:xfrm>
          <a:prstGeom prst="rect">
            <a:avLst/>
          </a:prstGeom>
          <a:noFill/>
          <a:ln w="6350">
            <a:noFill/>
            <a:miter lim="800000"/>
            <a:headEnd/>
            <a:tailEnd/>
          </a:ln>
          <a:effectLst/>
        </p:spPr>
        <p:txBody>
          <a:bodyPr wrap="square" lIns="45720" rIns="45720">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Better collaboration and work satisfaction</a:t>
            </a:r>
          </a:p>
        </p:txBody>
      </p:sp>
      <p:pic>
        <p:nvPicPr>
          <p:cNvPr id="12" name="Picture 11" descr="https://encrypted-tbn1.gstatic.com/images?q=tbn:ANd9GcTlw3ttQhl47sBBmAn4M_tlRgM7SWzcZjMqjZLWxHVjMTrbALhIEw"/>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92823" y="6040678"/>
            <a:ext cx="257929" cy="39815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128794" y="5392604"/>
            <a:ext cx="1809443" cy="430887"/>
          </a:xfrm>
          <a:prstGeom prst="rect">
            <a:avLst/>
          </a:prstGeom>
        </p:spPr>
        <p:txBody>
          <a:bodyPr wrap="square">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Reduction of up to 25% in redundant or aborted jobs</a:t>
            </a:r>
          </a:p>
        </p:txBody>
      </p:sp>
      <p:sp>
        <p:nvSpPr>
          <p:cNvPr id="14" name="Rectangle 13"/>
          <p:cNvSpPr/>
          <p:nvPr/>
        </p:nvSpPr>
        <p:spPr>
          <a:xfrm>
            <a:off x="10164829" y="6003543"/>
            <a:ext cx="1985895" cy="430887"/>
          </a:xfrm>
          <a:prstGeom prst="rect">
            <a:avLst/>
          </a:prstGeom>
        </p:spPr>
        <p:txBody>
          <a:bodyPr wrap="square">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Up to 20% less rework &amp; higher customer satisfaction</a:t>
            </a:r>
          </a:p>
        </p:txBody>
      </p:sp>
      <p:pic>
        <p:nvPicPr>
          <p:cNvPr id="15" name="Picture 14"/>
          <p:cNvPicPr>
            <a:picLocks noChangeAspect="1"/>
          </p:cNvPicPr>
          <p:nvPr/>
        </p:nvPicPr>
        <p:blipFill>
          <a:blip r:embed="rId5">
            <a:duotone>
              <a:schemeClr val="accent2">
                <a:shade val="45000"/>
                <a:satMod val="135000"/>
              </a:schemeClr>
              <a:prstClr val="white"/>
            </a:duotone>
          </a:blip>
          <a:stretch>
            <a:fillRect/>
          </a:stretch>
        </p:blipFill>
        <p:spPr>
          <a:xfrm>
            <a:off x="9907904" y="5475608"/>
            <a:ext cx="220891" cy="328761"/>
          </a:xfrm>
          <a:prstGeom prst="rect">
            <a:avLst/>
          </a:prstGeom>
        </p:spPr>
      </p:pic>
      <p:sp>
        <p:nvSpPr>
          <p:cNvPr id="16" name="Rectangle 11"/>
          <p:cNvSpPr>
            <a:spLocks noChangeArrowheads="1"/>
          </p:cNvSpPr>
          <p:nvPr/>
        </p:nvSpPr>
        <p:spPr bwMode="auto">
          <a:xfrm>
            <a:off x="9953976" y="6080488"/>
            <a:ext cx="128745" cy="276999"/>
          </a:xfrm>
          <a:prstGeom prst="rect">
            <a:avLst/>
          </a:prstGeom>
          <a:noFill/>
          <a:ln w="6350">
            <a:noFill/>
            <a:miter lim="800000"/>
            <a:headEnd/>
            <a:tailEnd/>
          </a:ln>
          <a:effectLst/>
        </p:spPr>
        <p:txBody>
          <a:bodyPr wrap="square" lIns="0" tIns="0" rIns="0" bIns="0">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kumimoji="0" lang="en-GB" b="1" i="0" u="none" strike="noStrike" kern="0" cap="none" spc="0" normalizeH="0" baseline="0" noProof="0">
                <a:ln>
                  <a:noFill/>
                </a:ln>
                <a:effectLst/>
                <a:uLnTx/>
                <a:uFillTx/>
                <a:latin typeface="+mn-lt"/>
                <a:ea typeface="Roboto Condensed" panose="02000000000000000000" pitchFamily="2" charset="0"/>
                <a:cs typeface="Segoe UI" panose="020B0502040204020203" pitchFamily="34" charset="0"/>
              </a:rPr>
              <a:t>%</a:t>
            </a:r>
          </a:p>
        </p:txBody>
      </p:sp>
      <p:sp>
        <p:nvSpPr>
          <p:cNvPr id="34" name="TextBox 3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sp>
        <p:nvSpPr>
          <p:cNvPr id="35" name="Rectangle 34"/>
          <p:cNvSpPr/>
          <p:nvPr/>
        </p:nvSpPr>
        <p:spPr>
          <a:xfrm>
            <a:off x="8006193" y="1963012"/>
            <a:ext cx="1770036" cy="276999"/>
          </a:xfrm>
          <a:prstGeom prst="rect">
            <a:avLst/>
          </a:prstGeom>
        </p:spPr>
        <p:txBody>
          <a:bodyPr wrap="none">
            <a:spAutoFit/>
          </a:bodyPr>
          <a:lstStyle/>
          <a:p>
            <a:r>
              <a:rPr lang="en-GB" sz="1200" b="1">
                <a:solidFill>
                  <a:schemeClr val="bg1"/>
                </a:solidFill>
                <a:latin typeface="+mn-lt"/>
              </a:rPr>
              <a:t>Solution and Benefits</a:t>
            </a:r>
          </a:p>
        </p:txBody>
      </p:sp>
      <p:pic>
        <p:nvPicPr>
          <p:cNvPr id="4" name="Picture 3"/>
          <p:cNvPicPr>
            <a:picLocks noChangeAspect="1"/>
          </p:cNvPicPr>
          <p:nvPr/>
        </p:nvPicPr>
        <p:blipFill>
          <a:blip r:embed="rId6"/>
          <a:stretch>
            <a:fillRect/>
          </a:stretch>
        </p:blipFill>
        <p:spPr>
          <a:xfrm>
            <a:off x="8171330" y="2854795"/>
            <a:ext cx="3780353" cy="1762879"/>
          </a:xfrm>
          <a:prstGeom prst="rect">
            <a:avLst/>
          </a:prstGeom>
        </p:spPr>
      </p:pic>
      <p:pic>
        <p:nvPicPr>
          <p:cNvPr id="6" name="Picture 5"/>
          <p:cNvPicPr>
            <a:picLocks noChangeAspect="1"/>
          </p:cNvPicPr>
          <p:nvPr/>
        </p:nvPicPr>
        <p:blipFill>
          <a:blip r:embed="rId7"/>
          <a:stretch>
            <a:fillRect/>
          </a:stretch>
        </p:blipFill>
        <p:spPr>
          <a:xfrm>
            <a:off x="11137998" y="460328"/>
            <a:ext cx="766943" cy="670618"/>
          </a:xfrm>
          <a:prstGeom prst="rect">
            <a:avLst/>
          </a:prstGeom>
        </p:spPr>
      </p:pic>
    </p:spTree>
    <p:extLst>
      <p:ext uri="{BB962C8B-B14F-4D97-AF65-F5344CB8AC3E}">
        <p14:creationId xmlns:p14="http://schemas.microsoft.com/office/powerpoint/2010/main" val="177097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8055557" y="2240011"/>
            <a:ext cx="3958643" cy="2977039"/>
          </a:xfrm>
          <a:prstGeom prst="roundRect">
            <a:avLst>
              <a:gd name="adj" fmla="val 6378"/>
            </a:avLst>
          </a:prstGeom>
          <a:solidFill>
            <a:schemeClr val="tx1"/>
          </a:solidFill>
        </p:spPr>
        <p:style>
          <a:lnRef idx="2">
            <a:schemeClr val="accent2"/>
          </a:lnRef>
          <a:fillRef idx="1">
            <a:schemeClr val="lt1"/>
          </a:fillRef>
          <a:effectRef idx="0">
            <a:schemeClr val="accent2"/>
          </a:effectRef>
          <a:fontRef idx="minor">
            <a:schemeClr val="dk1"/>
          </a:fontRef>
        </p:style>
        <p:txBody>
          <a:bodyPr wrap="square">
            <a:spAutoFit/>
          </a:bodyPr>
          <a:lstStyle/>
          <a:p>
            <a:pPr marL="177800" lvl="0" indent="-177800" fontAlgn="auto">
              <a:spcBef>
                <a:spcPts val="0"/>
              </a:spcBef>
              <a:spcAft>
                <a:spcPts val="0"/>
              </a:spcAft>
              <a:buFont typeface="Arial" panose="020B0604020202020204" pitchFamily="34" charset="0"/>
              <a:buChar char="•"/>
            </a:pPr>
            <a:endParaRPr lang="en-GB" sz="1300">
              <a:solidFill>
                <a:prstClr val="black"/>
              </a:solidFill>
              <a:latin typeface="Calibri" panose="020F0502020204030204"/>
              <a:cs typeface="+mn-cs"/>
            </a:endParaRPr>
          </a:p>
        </p:txBody>
      </p:sp>
      <p:sp>
        <p:nvSpPr>
          <p:cNvPr id="2" name="Title 1"/>
          <p:cNvSpPr>
            <a:spLocks noGrp="1"/>
          </p:cNvSpPr>
          <p:nvPr>
            <p:ph type="title"/>
          </p:nvPr>
        </p:nvSpPr>
        <p:spPr/>
        <p:txBody>
          <a:bodyPr/>
          <a:lstStyle/>
          <a:p>
            <a:r>
              <a:rPr lang="en-GB">
                <a:solidFill>
                  <a:schemeClr val="accent2"/>
                </a:solidFill>
              </a:rPr>
              <a:t>Digital Stretch </a:t>
            </a:r>
            <a:r>
              <a:rPr lang="en-GB"/>
              <a:t>: Control Centre Intelligence</a:t>
            </a:r>
          </a:p>
        </p:txBody>
      </p:sp>
      <p:sp>
        <p:nvSpPr>
          <p:cNvPr id="3" name="Text Placeholder 2"/>
          <p:cNvSpPr>
            <a:spLocks noGrp="1"/>
          </p:cNvSpPr>
          <p:nvPr>
            <p:ph type="body" sz="quarter" idx="10"/>
          </p:nvPr>
        </p:nvSpPr>
        <p:spPr/>
        <p:txBody>
          <a:bodyPr/>
          <a:lstStyle/>
          <a:p>
            <a:r>
              <a:rPr lang="en-GB"/>
              <a:t>New capabilities within the control room are based on rich, accurate and timely information</a:t>
            </a:r>
          </a:p>
        </p:txBody>
      </p:sp>
      <p:sp>
        <p:nvSpPr>
          <p:cNvPr id="5" name="Rounded Rectangle 4"/>
          <p:cNvSpPr/>
          <p:nvPr/>
        </p:nvSpPr>
        <p:spPr>
          <a:xfrm>
            <a:off x="465199" y="2240012"/>
            <a:ext cx="3509901" cy="4224220"/>
          </a:xfrm>
          <a:prstGeom prst="roundRect">
            <a:avLst>
              <a:gd name="adj" fmla="val 6378"/>
            </a:avLst>
          </a:prstGeom>
        </p:spPr>
        <p:style>
          <a:lnRef idx="2">
            <a:schemeClr val="accent2"/>
          </a:lnRef>
          <a:fillRef idx="1">
            <a:schemeClr val="lt1"/>
          </a:fillRef>
          <a:effectRef idx="0">
            <a:schemeClr val="accent2"/>
          </a:effectRef>
          <a:fontRef idx="minor">
            <a:schemeClr val="dk1"/>
          </a:fontRef>
        </p:style>
        <p:txBody>
          <a:bodyPr wrap="square">
            <a:noAutofit/>
          </a:bodyPr>
          <a:lstStyle/>
          <a:p>
            <a:pPr marL="285750" indent="-285750">
              <a:buFont typeface="Arial" panose="020B0604020202020204" pitchFamily="34" charset="0"/>
              <a:buChar char="•"/>
            </a:pPr>
            <a:r>
              <a:rPr lang="en-GB" sz="1400" b="1"/>
              <a:t>Reduced outages</a:t>
            </a:r>
            <a:r>
              <a:rPr lang="en-GB" sz="1400"/>
              <a:t> (fewer less outages minutes) due to real-time awareness of critical situations</a:t>
            </a:r>
          </a:p>
          <a:p>
            <a:pPr marL="285750" indent="-285750">
              <a:buFont typeface="Arial" panose="020B0604020202020204" pitchFamily="34" charset="0"/>
              <a:buChar char="•"/>
            </a:pPr>
            <a:r>
              <a:rPr lang="en-GB" sz="1400" b="1"/>
              <a:t>Fact based approach with predictive capabilities </a:t>
            </a:r>
            <a:r>
              <a:rPr lang="en-GB" sz="1400"/>
              <a:t>to proactively respond to crisis</a:t>
            </a:r>
          </a:p>
          <a:p>
            <a:pPr marL="285750" indent="-285750">
              <a:buFont typeface="Arial" panose="020B0604020202020204" pitchFamily="34" charset="0"/>
              <a:buChar char="•"/>
            </a:pPr>
            <a:r>
              <a:rPr lang="en-GB" sz="1400" b="1"/>
              <a:t>Near real-time view of operational expenditure </a:t>
            </a:r>
            <a:r>
              <a:rPr lang="en-GB" sz="1400"/>
              <a:t>trends</a:t>
            </a:r>
          </a:p>
          <a:p>
            <a:pPr marL="285750" indent="-285750">
              <a:buFont typeface="Arial" panose="020B0604020202020204" pitchFamily="34" charset="0"/>
              <a:buChar char="•"/>
            </a:pPr>
            <a:r>
              <a:rPr lang="en-GB" sz="1400" b="1"/>
              <a:t>Improved congestion management</a:t>
            </a:r>
            <a:r>
              <a:rPr lang="en-GB" sz="1400"/>
              <a:t> due to more accurate voltage &amp; frequency data</a:t>
            </a:r>
          </a:p>
          <a:p>
            <a:pPr marL="285750" indent="-285750">
              <a:buFont typeface="Arial" panose="020B0604020202020204" pitchFamily="34" charset="0"/>
              <a:buChar char="•"/>
            </a:pPr>
            <a:r>
              <a:rPr lang="en-GB" sz="1400" b="1"/>
              <a:t>Improve cross functional collaboration </a:t>
            </a:r>
            <a:r>
              <a:rPr lang="en-GB" sz="1400"/>
              <a:t>to reduce manual re-work and error</a:t>
            </a:r>
          </a:p>
          <a:p>
            <a:pPr marL="285750" indent="-285750">
              <a:buFont typeface="Arial" panose="020B0604020202020204" pitchFamily="34" charset="0"/>
              <a:buChar char="•"/>
            </a:pPr>
            <a:r>
              <a:rPr lang="en-GB" sz="1400" b="1"/>
              <a:t>Single source of truth </a:t>
            </a:r>
            <a:r>
              <a:rPr lang="en-GB" sz="1400"/>
              <a:t>integrating diverse source data into one platform</a:t>
            </a:r>
            <a:endParaRPr lang="en-GB" sz="1400" b="1"/>
          </a:p>
        </p:txBody>
      </p:sp>
      <p:sp>
        <p:nvSpPr>
          <p:cNvPr id="7" name="Rectangle 6"/>
          <p:cNvSpPr/>
          <p:nvPr/>
        </p:nvSpPr>
        <p:spPr>
          <a:xfrm>
            <a:off x="465199" y="1963012"/>
            <a:ext cx="1883849" cy="276999"/>
          </a:xfrm>
          <a:prstGeom prst="rect">
            <a:avLst/>
          </a:prstGeom>
        </p:spPr>
        <p:txBody>
          <a:bodyPr wrap="none">
            <a:spAutoFit/>
          </a:bodyPr>
          <a:lstStyle/>
          <a:p>
            <a:r>
              <a:rPr lang="en-GB" sz="1200" b="1">
                <a:solidFill>
                  <a:schemeClr val="bg1"/>
                </a:solidFill>
                <a:latin typeface="+mn-lt"/>
              </a:rPr>
              <a:t>Best Practices Enabled</a:t>
            </a:r>
          </a:p>
        </p:txBody>
      </p:sp>
      <p:sp>
        <p:nvSpPr>
          <p:cNvPr id="21" name="Rounded Rectangle 20"/>
          <p:cNvSpPr/>
          <p:nvPr/>
        </p:nvSpPr>
        <p:spPr>
          <a:xfrm>
            <a:off x="4235696" y="2240012"/>
            <a:ext cx="3509901" cy="4224220"/>
          </a:xfrm>
          <a:prstGeom prst="roundRect">
            <a:avLst>
              <a:gd name="adj" fmla="val 6378"/>
            </a:avLst>
          </a:prstGeom>
        </p:spPr>
        <p:style>
          <a:lnRef idx="2">
            <a:schemeClr val="accent2"/>
          </a:lnRef>
          <a:fillRef idx="1">
            <a:schemeClr val="lt1"/>
          </a:fillRef>
          <a:effectRef idx="0">
            <a:schemeClr val="accent2"/>
          </a:effectRef>
          <a:fontRef idx="minor">
            <a:schemeClr val="dk1"/>
          </a:fontRef>
        </p:style>
        <p:txBody>
          <a:bodyPr wrap="square">
            <a:noAutofit/>
          </a:bodyPr>
          <a:lstStyle/>
          <a:p>
            <a:pPr marL="177800" indent="-177800">
              <a:spcAft>
                <a:spcPts val="150"/>
              </a:spcAft>
              <a:buFont typeface="Arial" panose="020B0604020202020204" pitchFamily="34" charset="0"/>
              <a:buChar char="•"/>
            </a:pPr>
            <a:r>
              <a:rPr lang="en-GB" sz="1400" b="1" kern="0">
                <a:solidFill>
                  <a:schemeClr val="tx1"/>
                </a:solidFill>
                <a:latin typeface="Arial" panose="020B0604020202020204" pitchFamily="34" charset="0"/>
                <a:cs typeface="Arial" panose="020B0604020202020204" pitchFamily="34" charset="0"/>
              </a:rPr>
              <a:t>Digitised and interactive maps: </a:t>
            </a:r>
            <a:r>
              <a:rPr lang="en-GB" sz="1400" kern="0">
                <a:solidFill>
                  <a:schemeClr val="tx1"/>
                </a:solidFill>
                <a:latin typeface="Arial" panose="020B0604020202020204" pitchFamily="34" charset="0"/>
                <a:cs typeface="Arial" panose="020B0604020202020204" pitchFamily="34" charset="0"/>
              </a:rPr>
              <a:t>Interactive maps and single line diagrams with live views of the current grid state and works being carried out</a:t>
            </a:r>
          </a:p>
          <a:p>
            <a:pPr marL="177800" indent="-177800">
              <a:spcAft>
                <a:spcPts val="150"/>
              </a:spcAft>
              <a:buFont typeface="Arial" panose="020B0604020202020204" pitchFamily="34" charset="0"/>
              <a:buChar char="•"/>
            </a:pPr>
            <a:r>
              <a:rPr lang="en-GB" sz="1400" b="1" kern="0">
                <a:solidFill>
                  <a:schemeClr val="tx1"/>
                </a:solidFill>
                <a:latin typeface="Arial" panose="020B0604020202020204" pitchFamily="34" charset="0"/>
                <a:cs typeface="Arial" panose="020B0604020202020204" pitchFamily="34" charset="0"/>
              </a:rPr>
              <a:t>Centralised information: </a:t>
            </a:r>
            <a:r>
              <a:rPr lang="en-GB" sz="1400" kern="0">
                <a:solidFill>
                  <a:schemeClr val="tx1"/>
                </a:solidFill>
                <a:latin typeface="Arial" panose="020B0604020202020204" pitchFamily="34" charset="0"/>
                <a:cs typeface="Arial" panose="020B0604020202020204" pitchFamily="34" charset="0"/>
              </a:rPr>
              <a:t>Control room and decision-making processes integrated in one central information hub to avoid information silos</a:t>
            </a:r>
          </a:p>
          <a:p>
            <a:pPr marL="177800" indent="-177800">
              <a:spcAft>
                <a:spcPts val="150"/>
              </a:spcAft>
              <a:buFont typeface="Arial" panose="020B0604020202020204" pitchFamily="34" charset="0"/>
              <a:buChar char="•"/>
            </a:pPr>
            <a:r>
              <a:rPr lang="en-GB" sz="1400" b="1" kern="0">
                <a:solidFill>
                  <a:schemeClr val="tx1"/>
                </a:solidFill>
                <a:latin typeface="Arial" panose="020B0604020202020204" pitchFamily="34" charset="0"/>
                <a:cs typeface="Arial" panose="020B0604020202020204" pitchFamily="34" charset="0"/>
              </a:rPr>
              <a:t>Complex analyses based on real-time data: </a:t>
            </a:r>
            <a:r>
              <a:rPr lang="en-GB" sz="1400" kern="0">
                <a:solidFill>
                  <a:schemeClr val="tx1"/>
                </a:solidFill>
                <a:latin typeface="Arial" panose="020B0604020202020204" pitchFamily="34" charset="0"/>
                <a:cs typeface="Arial" panose="020B0604020202020204" pitchFamily="34" charset="0"/>
              </a:rPr>
              <a:t>Creating a proactive control centre that uses (predictive) analytics based on real-time data</a:t>
            </a:r>
          </a:p>
          <a:p>
            <a:pPr marL="177800" indent="-177800">
              <a:spcAft>
                <a:spcPts val="150"/>
              </a:spcAft>
              <a:buFont typeface="Arial" panose="020B0604020202020204" pitchFamily="34" charset="0"/>
              <a:buChar char="•"/>
            </a:pPr>
            <a:r>
              <a:rPr lang="en-GB" sz="1400" b="1" kern="0">
                <a:solidFill>
                  <a:schemeClr val="tx1"/>
                </a:solidFill>
                <a:latin typeface="Arial" panose="020B0604020202020204" pitchFamily="34" charset="0"/>
                <a:cs typeface="Arial" panose="020B0604020202020204" pitchFamily="34" charset="0"/>
              </a:rPr>
              <a:t>Automated workflows, improved UI: </a:t>
            </a:r>
            <a:r>
              <a:rPr lang="en-GB" sz="1400" kern="0">
                <a:solidFill>
                  <a:schemeClr val="tx1"/>
                </a:solidFill>
                <a:latin typeface="Arial" panose="020B0604020202020204" pitchFamily="34" charset="0"/>
                <a:cs typeface="Arial" panose="020B0604020202020204" pitchFamily="34" charset="0"/>
              </a:rPr>
              <a:t>Integrating systems reduces double entry and manual processes; modern and easy to follow UI with SSO improves user experience</a:t>
            </a:r>
          </a:p>
          <a:p>
            <a:pPr marL="177800" indent="-177800">
              <a:spcAft>
                <a:spcPts val="150"/>
              </a:spcAft>
              <a:buFont typeface="Arial" panose="020B0604020202020204" pitchFamily="34" charset="0"/>
              <a:buChar char="•"/>
            </a:pPr>
            <a:endParaRPr lang="en-GB" sz="1400" kern="0">
              <a:solidFill>
                <a:schemeClr val="tx1"/>
              </a:solidFill>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150"/>
              </a:spcAft>
              <a:buClrTx/>
              <a:buSzTx/>
              <a:buFont typeface="Arial" panose="020B0604020202020204" pitchFamily="34" charset="0"/>
              <a:buChar char="•"/>
              <a:tabLst/>
              <a:defRPr/>
            </a:pPr>
            <a:endParaRPr lang="en-GB" sz="1400" kern="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4313107" y="1963012"/>
            <a:ext cx="2502608" cy="276999"/>
          </a:xfrm>
          <a:prstGeom prst="rect">
            <a:avLst/>
          </a:prstGeom>
        </p:spPr>
        <p:txBody>
          <a:bodyPr wrap="none">
            <a:spAutoFit/>
          </a:bodyPr>
          <a:lstStyle/>
          <a:p>
            <a:r>
              <a:rPr lang="en-GB" sz="1200" b="1">
                <a:solidFill>
                  <a:schemeClr val="bg1"/>
                </a:solidFill>
                <a:latin typeface="+mn-lt"/>
              </a:rPr>
              <a:t>Digital Stretch (non-exhaustive)</a:t>
            </a:r>
          </a:p>
        </p:txBody>
      </p:sp>
      <p:sp>
        <p:nvSpPr>
          <p:cNvPr id="24" name="Rectangle 23"/>
          <p:cNvSpPr/>
          <p:nvPr/>
        </p:nvSpPr>
        <p:spPr>
          <a:xfrm>
            <a:off x="8411959" y="3165128"/>
            <a:ext cx="2816211" cy="571107"/>
          </a:xfrm>
          <a:prstGeom prst="rect">
            <a:avLst/>
          </a:prstGeom>
          <a:noFill/>
          <a:ln>
            <a:noFill/>
          </a:ln>
          <a:effectLst>
            <a:outerShdw sx="0" sy="0" rotWithShape="0">
              <a:srgbClr val="000000">
                <a:alpha val="42000"/>
              </a:srgbClr>
            </a:outerShdw>
          </a:effectLst>
          <a:scene3d>
            <a:camera prst="orthographicFront"/>
            <a:lightRig rig="threePt" dir="t"/>
          </a:scene3d>
          <a:sp3d>
            <a:bevelT w="0" h="0"/>
            <a:bevelB w="0" h="0"/>
          </a:sp3d>
        </p:spPr>
        <p:style>
          <a:lnRef idx="1">
            <a:schemeClr val="accent1"/>
          </a:lnRef>
          <a:fillRef idx="3">
            <a:schemeClr val="accent1"/>
          </a:fillRef>
          <a:effectRef idx="2">
            <a:schemeClr val="accent1"/>
          </a:effectRef>
          <a:fontRef idx="minor">
            <a:schemeClr val="lt1"/>
          </a:fontRef>
        </p:style>
        <p:txBody>
          <a:bodyPr vert="horz" rtlCol="0" anchor="t" anchorCtr="0"/>
          <a:lstStyle/>
          <a:p>
            <a:pPr marL="0" marR="0" lvl="0" indent="0" defTabSz="914400" eaLnBrk="1" fontAlgn="auto" latinLnBrk="0" hangingPunct="1">
              <a:lnSpc>
                <a:spcPct val="100000"/>
              </a:lnSpc>
              <a:spcBef>
                <a:spcPts val="0"/>
              </a:spcBef>
              <a:spcAft>
                <a:spcPts val="150"/>
              </a:spcAft>
              <a:buClrTx/>
              <a:buSzTx/>
              <a:buFontTx/>
              <a:buNone/>
              <a:tabLst/>
              <a:defRPr/>
            </a:pPr>
            <a:endParaRPr kumimoji="0" lang="en-GB" sz="105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25" name="Rectangle 24"/>
          <p:cNvSpPr/>
          <p:nvPr/>
        </p:nvSpPr>
        <p:spPr>
          <a:xfrm>
            <a:off x="8411959" y="4073041"/>
            <a:ext cx="2816211" cy="571107"/>
          </a:xfrm>
          <a:prstGeom prst="rect">
            <a:avLst/>
          </a:prstGeom>
          <a:noFill/>
          <a:ln>
            <a:noFill/>
          </a:ln>
          <a:effectLst>
            <a:outerShdw sx="0" sy="0" rotWithShape="0">
              <a:srgbClr val="000000">
                <a:alpha val="42000"/>
              </a:srgbClr>
            </a:outerShdw>
          </a:effectLst>
          <a:scene3d>
            <a:camera prst="orthographicFront"/>
            <a:lightRig rig="threePt" dir="t"/>
          </a:scene3d>
          <a:sp3d>
            <a:bevelT w="0" h="0"/>
            <a:bevelB w="0" h="0"/>
          </a:sp3d>
        </p:spPr>
        <p:style>
          <a:lnRef idx="1">
            <a:schemeClr val="accent1"/>
          </a:lnRef>
          <a:fillRef idx="3">
            <a:schemeClr val="accent1"/>
          </a:fillRef>
          <a:effectRef idx="2">
            <a:schemeClr val="accent1"/>
          </a:effectRef>
          <a:fontRef idx="minor">
            <a:schemeClr val="lt1"/>
          </a:fontRef>
        </p:style>
        <p:txBody>
          <a:bodyPr vert="horz" rtlCol="0" anchor="t" anchorCtr="0"/>
          <a:lstStyle/>
          <a:p>
            <a:pPr marL="0" marR="0" lvl="0" indent="0" defTabSz="914400" eaLnBrk="1" fontAlgn="auto" latinLnBrk="0" hangingPunct="1">
              <a:lnSpc>
                <a:spcPct val="100000"/>
              </a:lnSpc>
              <a:spcBef>
                <a:spcPts val="0"/>
              </a:spcBef>
              <a:spcAft>
                <a:spcPts val="150"/>
              </a:spcAft>
              <a:buClrTx/>
              <a:buSzTx/>
              <a:buFontTx/>
              <a:buNone/>
              <a:tabLst/>
              <a:defRPr/>
            </a:pPr>
            <a:endParaRPr kumimoji="0" lang="en-GB" sz="105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28" name="Rounded Rectangle 27"/>
          <p:cNvSpPr/>
          <p:nvPr/>
        </p:nvSpPr>
        <p:spPr>
          <a:xfrm>
            <a:off x="8055556" y="5335856"/>
            <a:ext cx="3958643" cy="1160131"/>
          </a:xfrm>
          <a:prstGeom prst="roundRect">
            <a:avLst>
              <a:gd name="adj" fmla="val 6378"/>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a:spAutoFit/>
          </a:bodyPr>
          <a:lstStyle/>
          <a:p>
            <a:pPr marL="177800" lvl="0" indent="-177800" fontAlgn="auto">
              <a:spcBef>
                <a:spcPts val="0"/>
              </a:spcBef>
              <a:spcAft>
                <a:spcPts val="0"/>
              </a:spcAft>
              <a:buFont typeface="Arial" panose="020B0604020202020204" pitchFamily="34" charset="0"/>
              <a:buChar char="•"/>
            </a:pPr>
            <a:endParaRPr lang="en-GB" sz="1300">
              <a:solidFill>
                <a:prstClr val="black"/>
              </a:solidFill>
              <a:latin typeface="Calibri" panose="020F0502020204030204"/>
              <a:cs typeface="+mn-cs"/>
            </a:endParaRPr>
          </a:p>
        </p:txBody>
      </p:sp>
      <p:sp>
        <p:nvSpPr>
          <p:cNvPr id="8" name="Rectangle 11"/>
          <p:cNvSpPr>
            <a:spLocks noChangeArrowheads="1"/>
          </p:cNvSpPr>
          <p:nvPr/>
        </p:nvSpPr>
        <p:spPr bwMode="auto">
          <a:xfrm>
            <a:off x="8369976" y="5405837"/>
            <a:ext cx="1650601" cy="437908"/>
          </a:xfrm>
          <a:prstGeom prst="rect">
            <a:avLst/>
          </a:prstGeom>
          <a:noFill/>
          <a:ln w="6350">
            <a:noFill/>
            <a:miter lim="800000"/>
            <a:headEnd/>
            <a:tailEnd/>
          </a:ln>
          <a:effectLst/>
        </p:spPr>
        <p:txBody>
          <a:bodyPr wrap="square" lIns="45720" rIns="45720"/>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Outage duration reduced from  80 -100 minutes down to 15 -20 minutes </a:t>
            </a:r>
          </a:p>
        </p:txBody>
      </p:sp>
      <p:pic>
        <p:nvPicPr>
          <p:cNvPr id="9" name="Picture 8" descr="https://encrypted-tbn1.gstatic.com/images?q=tbn:ANd9GcTlw3ttQhl47sBBmAn4M_tlRgM7SWzcZjMqjZLWxHVjMTrbALhIEw"/>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96008" y="5425715"/>
            <a:ext cx="257929" cy="39815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p:cNvSpPr>
            <a:spLocks noChangeArrowheads="1"/>
          </p:cNvSpPr>
          <p:nvPr/>
        </p:nvSpPr>
        <p:spPr bwMode="auto">
          <a:xfrm>
            <a:off x="8369976" y="5988089"/>
            <a:ext cx="1678831" cy="430887"/>
          </a:xfrm>
          <a:prstGeom prst="rect">
            <a:avLst/>
          </a:prstGeom>
          <a:noFill/>
          <a:ln w="6350">
            <a:noFill/>
            <a:miter lim="800000"/>
            <a:headEnd/>
            <a:tailEnd/>
          </a:ln>
          <a:effectLst/>
        </p:spPr>
        <p:txBody>
          <a:bodyPr wrap="square" lIns="45720" rIns="45720">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Improving KPI reported to the regulator</a:t>
            </a:r>
          </a:p>
        </p:txBody>
      </p:sp>
      <p:pic>
        <p:nvPicPr>
          <p:cNvPr id="12" name="Picture 11" descr="https://encrypted-tbn1.gstatic.com/images?q=tbn:ANd9GcTlw3ttQhl47sBBmAn4M_tlRgM7SWzcZjMqjZLWxHVjMTrbALhIEw"/>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92823" y="6004456"/>
            <a:ext cx="257929" cy="39815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179594" y="5425715"/>
            <a:ext cx="1809443" cy="430887"/>
          </a:xfrm>
          <a:prstGeom prst="rect">
            <a:avLst/>
          </a:prstGeom>
        </p:spPr>
        <p:txBody>
          <a:bodyPr wrap="square">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Field equipment switching reduced 2x - 3x</a:t>
            </a:r>
          </a:p>
        </p:txBody>
      </p:sp>
      <p:sp>
        <p:nvSpPr>
          <p:cNvPr id="14" name="Rectangle 13"/>
          <p:cNvSpPr/>
          <p:nvPr/>
        </p:nvSpPr>
        <p:spPr>
          <a:xfrm>
            <a:off x="10215629" y="5903450"/>
            <a:ext cx="1985895" cy="600164"/>
          </a:xfrm>
          <a:prstGeom prst="rect">
            <a:avLst/>
          </a:prstGeom>
        </p:spPr>
        <p:txBody>
          <a:bodyPr wrap="square">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Reduction in repair &amp; maintenance cost of critical assets (&gt;50%)</a:t>
            </a:r>
          </a:p>
        </p:txBody>
      </p:sp>
      <p:pic>
        <p:nvPicPr>
          <p:cNvPr id="15" name="Picture 14"/>
          <p:cNvPicPr>
            <a:picLocks noChangeAspect="1"/>
          </p:cNvPicPr>
          <p:nvPr/>
        </p:nvPicPr>
        <p:blipFill>
          <a:blip r:embed="rId5">
            <a:duotone>
              <a:schemeClr val="accent2">
                <a:shade val="45000"/>
                <a:satMod val="135000"/>
              </a:schemeClr>
              <a:prstClr val="white"/>
            </a:duotone>
          </a:blip>
          <a:stretch>
            <a:fillRect/>
          </a:stretch>
        </p:blipFill>
        <p:spPr>
          <a:xfrm>
            <a:off x="9971404" y="5475608"/>
            <a:ext cx="220891" cy="328761"/>
          </a:xfrm>
          <a:prstGeom prst="rect">
            <a:avLst/>
          </a:prstGeom>
        </p:spPr>
      </p:pic>
      <p:sp>
        <p:nvSpPr>
          <p:cNvPr id="16" name="Rectangle 11"/>
          <p:cNvSpPr>
            <a:spLocks noChangeArrowheads="1"/>
          </p:cNvSpPr>
          <p:nvPr/>
        </p:nvSpPr>
        <p:spPr bwMode="auto">
          <a:xfrm>
            <a:off x="10017476" y="6065033"/>
            <a:ext cx="128745" cy="276999"/>
          </a:xfrm>
          <a:prstGeom prst="rect">
            <a:avLst/>
          </a:prstGeom>
          <a:noFill/>
          <a:ln w="6350">
            <a:noFill/>
            <a:miter lim="800000"/>
            <a:headEnd/>
            <a:tailEnd/>
          </a:ln>
          <a:effectLst/>
        </p:spPr>
        <p:txBody>
          <a:bodyPr wrap="square" lIns="0" tIns="0" rIns="0" bIns="0">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kumimoji="0" lang="en-GB" b="1" i="0" u="none" strike="noStrike" kern="0" cap="none" spc="0" normalizeH="0" baseline="0" noProof="0">
                <a:ln>
                  <a:noFill/>
                </a:ln>
                <a:effectLst/>
                <a:uLnTx/>
                <a:uFillTx/>
                <a:latin typeface="+mn-lt"/>
                <a:ea typeface="Roboto Condensed" panose="02000000000000000000" pitchFamily="2" charset="0"/>
                <a:cs typeface="Segoe UI" panose="020B0502040204020203" pitchFamily="34" charset="0"/>
              </a:rPr>
              <a:t>%</a:t>
            </a:r>
          </a:p>
        </p:txBody>
      </p:sp>
      <p:sp>
        <p:nvSpPr>
          <p:cNvPr id="34" name="TextBox 3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sp>
        <p:nvSpPr>
          <p:cNvPr id="35" name="Rectangle 34"/>
          <p:cNvSpPr/>
          <p:nvPr/>
        </p:nvSpPr>
        <p:spPr>
          <a:xfrm>
            <a:off x="8006193" y="1963012"/>
            <a:ext cx="1770036" cy="276999"/>
          </a:xfrm>
          <a:prstGeom prst="rect">
            <a:avLst/>
          </a:prstGeom>
        </p:spPr>
        <p:txBody>
          <a:bodyPr wrap="none">
            <a:spAutoFit/>
          </a:bodyPr>
          <a:lstStyle/>
          <a:p>
            <a:r>
              <a:rPr lang="en-GB" sz="1200" b="1">
                <a:solidFill>
                  <a:schemeClr val="bg1"/>
                </a:solidFill>
                <a:latin typeface="+mn-lt"/>
              </a:rPr>
              <a:t>Solution and Benefits</a:t>
            </a:r>
          </a:p>
        </p:txBody>
      </p:sp>
      <p:grpSp>
        <p:nvGrpSpPr>
          <p:cNvPr id="6" name="Group 5"/>
          <p:cNvGrpSpPr/>
          <p:nvPr/>
        </p:nvGrpSpPr>
        <p:grpSpPr>
          <a:xfrm>
            <a:off x="8203246" y="2787211"/>
            <a:ext cx="3663265" cy="1850760"/>
            <a:chOff x="8359339" y="2787211"/>
            <a:chExt cx="3663265" cy="1850760"/>
          </a:xfrm>
        </p:grpSpPr>
        <p:pic>
          <p:nvPicPr>
            <p:cNvPr id="23" name="Picture 22"/>
            <p:cNvPicPr>
              <a:picLocks noChangeAspect="1"/>
            </p:cNvPicPr>
            <p:nvPr/>
          </p:nvPicPr>
          <p:blipFill>
            <a:blip r:embed="rId6"/>
            <a:stretch>
              <a:fillRect/>
            </a:stretch>
          </p:blipFill>
          <p:spPr>
            <a:xfrm>
              <a:off x="8359339" y="2787213"/>
              <a:ext cx="1745114" cy="1850758"/>
            </a:xfrm>
            <a:prstGeom prst="rect">
              <a:avLst/>
            </a:prstGeom>
          </p:spPr>
        </p:pic>
        <p:pic>
          <p:nvPicPr>
            <p:cNvPr id="26" name="Picture 25"/>
            <p:cNvPicPr>
              <a:picLocks noChangeAspect="1"/>
            </p:cNvPicPr>
            <p:nvPr/>
          </p:nvPicPr>
          <p:blipFill>
            <a:blip r:embed="rId7"/>
            <a:stretch>
              <a:fillRect/>
            </a:stretch>
          </p:blipFill>
          <p:spPr>
            <a:xfrm>
              <a:off x="10104454" y="2787211"/>
              <a:ext cx="1918150" cy="1850757"/>
            </a:xfrm>
            <a:prstGeom prst="rect">
              <a:avLst/>
            </a:prstGeom>
          </p:spPr>
        </p:pic>
      </p:grpSp>
      <p:pic>
        <p:nvPicPr>
          <p:cNvPr id="11" name="Picture 10"/>
          <p:cNvPicPr>
            <a:picLocks noChangeAspect="1"/>
          </p:cNvPicPr>
          <p:nvPr/>
        </p:nvPicPr>
        <p:blipFill>
          <a:blip r:embed="rId8"/>
          <a:stretch>
            <a:fillRect/>
          </a:stretch>
        </p:blipFill>
        <p:spPr>
          <a:xfrm>
            <a:off x="11138608" y="478530"/>
            <a:ext cx="765724" cy="670618"/>
          </a:xfrm>
          <a:prstGeom prst="rect">
            <a:avLst/>
          </a:prstGeom>
        </p:spPr>
      </p:pic>
    </p:spTree>
    <p:extLst>
      <p:ext uri="{BB962C8B-B14F-4D97-AF65-F5344CB8AC3E}">
        <p14:creationId xmlns:p14="http://schemas.microsoft.com/office/powerpoint/2010/main" val="7077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8055557" y="2240011"/>
            <a:ext cx="3958643" cy="2977039"/>
          </a:xfrm>
          <a:prstGeom prst="roundRect">
            <a:avLst>
              <a:gd name="adj" fmla="val 6378"/>
            </a:avLst>
          </a:prstGeom>
          <a:solidFill>
            <a:schemeClr val="tx1"/>
          </a:solidFill>
        </p:spPr>
        <p:style>
          <a:lnRef idx="2">
            <a:schemeClr val="accent2"/>
          </a:lnRef>
          <a:fillRef idx="1">
            <a:schemeClr val="lt1"/>
          </a:fillRef>
          <a:effectRef idx="0">
            <a:schemeClr val="accent2"/>
          </a:effectRef>
          <a:fontRef idx="minor">
            <a:schemeClr val="dk1"/>
          </a:fontRef>
        </p:style>
        <p:txBody>
          <a:bodyPr wrap="square">
            <a:spAutoFit/>
          </a:bodyPr>
          <a:lstStyle/>
          <a:p>
            <a:pPr marL="177800" lvl="0" indent="-177800" fontAlgn="auto">
              <a:spcBef>
                <a:spcPts val="0"/>
              </a:spcBef>
              <a:spcAft>
                <a:spcPts val="0"/>
              </a:spcAft>
              <a:buFont typeface="Arial" panose="020B0604020202020204" pitchFamily="34" charset="0"/>
              <a:buChar char="•"/>
            </a:pPr>
            <a:endParaRPr lang="en-GB" sz="1300">
              <a:solidFill>
                <a:prstClr val="black"/>
              </a:solidFill>
              <a:latin typeface="Calibri" panose="020F0502020204030204"/>
              <a:cs typeface="+mn-cs"/>
            </a:endParaRPr>
          </a:p>
        </p:txBody>
      </p:sp>
      <p:sp>
        <p:nvSpPr>
          <p:cNvPr id="2" name="Title 1"/>
          <p:cNvSpPr>
            <a:spLocks noGrp="1"/>
          </p:cNvSpPr>
          <p:nvPr>
            <p:ph type="title"/>
          </p:nvPr>
        </p:nvSpPr>
        <p:spPr/>
        <p:txBody>
          <a:bodyPr/>
          <a:lstStyle/>
          <a:p>
            <a:r>
              <a:rPr lang="en-GB">
                <a:solidFill>
                  <a:schemeClr val="accent2"/>
                </a:solidFill>
              </a:rPr>
              <a:t>Digital Stretch </a:t>
            </a:r>
            <a:r>
              <a:rPr lang="en-GB"/>
              <a:t>: Network Optimization (DER Integration)</a:t>
            </a:r>
          </a:p>
        </p:txBody>
      </p:sp>
      <p:sp>
        <p:nvSpPr>
          <p:cNvPr id="3" name="Text Placeholder 2"/>
          <p:cNvSpPr>
            <a:spLocks noGrp="1"/>
          </p:cNvSpPr>
          <p:nvPr>
            <p:ph type="body" sz="quarter" idx="10"/>
          </p:nvPr>
        </p:nvSpPr>
        <p:spPr/>
        <p:txBody>
          <a:bodyPr/>
          <a:lstStyle/>
          <a:p>
            <a:r>
              <a:rPr lang="en-GB"/>
              <a:t>Optimization of network system performance (power flows, voltage fluctuations, </a:t>
            </a:r>
            <a:r>
              <a:rPr lang="en-GB" err="1"/>
              <a:t>etc</a:t>
            </a:r>
            <a:r>
              <a:rPr lang="en-GB"/>
              <a:t>) and usability through improved network planning</a:t>
            </a:r>
          </a:p>
        </p:txBody>
      </p:sp>
      <p:sp>
        <p:nvSpPr>
          <p:cNvPr id="5" name="Rounded Rectangle 4"/>
          <p:cNvSpPr/>
          <p:nvPr/>
        </p:nvSpPr>
        <p:spPr>
          <a:xfrm>
            <a:off x="465199" y="2240012"/>
            <a:ext cx="3509901" cy="4224220"/>
          </a:xfrm>
          <a:prstGeom prst="roundRect">
            <a:avLst>
              <a:gd name="adj" fmla="val 6378"/>
            </a:avLst>
          </a:prstGeom>
        </p:spPr>
        <p:style>
          <a:lnRef idx="2">
            <a:schemeClr val="accent2"/>
          </a:lnRef>
          <a:fillRef idx="1">
            <a:schemeClr val="lt1"/>
          </a:fillRef>
          <a:effectRef idx="0">
            <a:schemeClr val="accent2"/>
          </a:effectRef>
          <a:fontRef idx="minor">
            <a:schemeClr val="dk1"/>
          </a:fontRef>
        </p:style>
        <p:txBody>
          <a:bodyPr wrap="square">
            <a:noAutofit/>
          </a:bodyPr>
          <a:lstStyle/>
          <a:p>
            <a:pPr marL="177800" indent="-177800">
              <a:buFont typeface="Arial" panose="020B0604020202020204" pitchFamily="34" charset="0"/>
              <a:buChar char="•"/>
            </a:pPr>
            <a:r>
              <a:rPr lang="en-GB" sz="1400" b="1">
                <a:solidFill>
                  <a:schemeClr val="tx1"/>
                </a:solidFill>
                <a:ea typeface="ＭＳ Ｐゴシック" charset="-128"/>
              </a:rPr>
              <a:t>Forecast/predict interactions and  impacts of (self dispatched) DG/ES </a:t>
            </a:r>
            <a:r>
              <a:rPr lang="en-GB" sz="1400">
                <a:solidFill>
                  <a:schemeClr val="tx1"/>
                </a:solidFill>
                <a:ea typeface="ＭＳ Ｐゴシック" charset="-128"/>
              </a:rPr>
              <a:t>on demands at all levels of network for each period of day. </a:t>
            </a:r>
          </a:p>
          <a:p>
            <a:pPr marL="177800" indent="-177800">
              <a:buFont typeface="Arial" panose="020B0604020202020204" pitchFamily="34" charset="0"/>
              <a:buChar char="•"/>
            </a:pPr>
            <a:r>
              <a:rPr lang="en-GB" sz="1400" b="1"/>
              <a:t>DER impact on network operations fully integrated into network planning</a:t>
            </a:r>
            <a:r>
              <a:rPr lang="en-GB" sz="1400"/>
              <a:t>, operation planning and real time activities.</a:t>
            </a:r>
          </a:p>
          <a:p>
            <a:pPr marL="177800" indent="-177800">
              <a:buFont typeface="Arial" panose="020B0604020202020204" pitchFamily="34" charset="0"/>
              <a:buChar char="•"/>
            </a:pPr>
            <a:r>
              <a:rPr lang="en-GB" sz="1400" b="1"/>
              <a:t>Automated, flexible aggregation of appropriate DG/ES</a:t>
            </a:r>
            <a:r>
              <a:rPr lang="en-GB" sz="1400"/>
              <a:t> to meet user requirements. Dispatch fully integrated into S&amp;D activities.</a:t>
            </a:r>
          </a:p>
          <a:p>
            <a:pPr marL="177800" indent="-177800">
              <a:buFont typeface="Arial" panose="020B0604020202020204" pitchFamily="34" charset="0"/>
              <a:buChar char="•"/>
            </a:pPr>
            <a:r>
              <a:rPr lang="en-GB" sz="1400" b="1"/>
              <a:t>Automated exchange of data for each device relating to availability </a:t>
            </a:r>
            <a:r>
              <a:rPr lang="en-GB" sz="1400"/>
              <a:t>and operating characteristics, constraints / limitations providing accurate and up to date information.</a:t>
            </a:r>
          </a:p>
        </p:txBody>
      </p:sp>
      <p:sp>
        <p:nvSpPr>
          <p:cNvPr id="7" name="Rectangle 6"/>
          <p:cNvSpPr/>
          <p:nvPr/>
        </p:nvSpPr>
        <p:spPr>
          <a:xfrm>
            <a:off x="465199" y="1963012"/>
            <a:ext cx="1883849" cy="276999"/>
          </a:xfrm>
          <a:prstGeom prst="rect">
            <a:avLst/>
          </a:prstGeom>
        </p:spPr>
        <p:txBody>
          <a:bodyPr wrap="none">
            <a:spAutoFit/>
          </a:bodyPr>
          <a:lstStyle/>
          <a:p>
            <a:r>
              <a:rPr lang="en-GB" sz="1200" b="1">
                <a:solidFill>
                  <a:schemeClr val="bg1"/>
                </a:solidFill>
                <a:latin typeface="+mn-lt"/>
              </a:rPr>
              <a:t>Best Practices Enabled</a:t>
            </a:r>
          </a:p>
        </p:txBody>
      </p:sp>
      <p:sp>
        <p:nvSpPr>
          <p:cNvPr id="21" name="Rounded Rectangle 20"/>
          <p:cNvSpPr/>
          <p:nvPr/>
        </p:nvSpPr>
        <p:spPr>
          <a:xfrm>
            <a:off x="4235696" y="2240012"/>
            <a:ext cx="3509901" cy="4224220"/>
          </a:xfrm>
          <a:prstGeom prst="roundRect">
            <a:avLst>
              <a:gd name="adj" fmla="val 6378"/>
            </a:avLst>
          </a:prstGeom>
        </p:spPr>
        <p:style>
          <a:lnRef idx="2">
            <a:schemeClr val="accent2"/>
          </a:lnRef>
          <a:fillRef idx="1">
            <a:schemeClr val="lt1"/>
          </a:fillRef>
          <a:effectRef idx="0">
            <a:schemeClr val="accent2"/>
          </a:effectRef>
          <a:fontRef idx="minor">
            <a:schemeClr val="dk1"/>
          </a:fontRef>
        </p:style>
        <p:txBody>
          <a:bodyPr wrap="square">
            <a:noAutofit/>
          </a:bodyPr>
          <a:lstStyle/>
          <a:p>
            <a:pPr marL="177800" marR="0" lvl="0" indent="-177800" defTabSz="914400" eaLnBrk="1" fontAlgn="auto" latinLnBrk="0" hangingPunct="1">
              <a:lnSpc>
                <a:spcPct val="100000"/>
              </a:lnSpc>
              <a:spcBef>
                <a:spcPts val="0"/>
              </a:spcBef>
              <a:spcAft>
                <a:spcPts val="150"/>
              </a:spcAft>
              <a:buClrTx/>
              <a:buSzTx/>
              <a:buFont typeface="Arial" panose="020B0604020202020204" pitchFamily="34" charset="0"/>
              <a:buChar char="•"/>
              <a:tabLst/>
              <a:defRPr/>
            </a:pPr>
            <a:r>
              <a:rPr lang="en-GB" sz="1400" b="1" kern="0">
                <a:solidFill>
                  <a:schemeClr val="tx1"/>
                </a:solidFill>
                <a:latin typeface="Arial" panose="020B0604020202020204" pitchFamily="34" charset="0"/>
                <a:cs typeface="Arial" panose="020B0604020202020204" pitchFamily="34" charset="0"/>
              </a:rPr>
              <a:t>DER Customer enablement: </a:t>
            </a:r>
            <a:r>
              <a:rPr lang="en-GB" sz="1400" kern="0">
                <a:solidFill>
                  <a:schemeClr val="tx1"/>
                </a:solidFill>
                <a:latin typeface="Arial" panose="020B0604020202020204" pitchFamily="34" charset="0"/>
                <a:cs typeface="Arial" panose="020B0604020202020204" pitchFamily="34" charset="0"/>
              </a:rPr>
              <a:t>analytics for engagement, enrolment, real time notifications of DER events and front / back office support.</a:t>
            </a:r>
          </a:p>
          <a:p>
            <a:pPr marL="177800" marR="0" lvl="0" indent="-177800" defTabSz="914400" eaLnBrk="1" fontAlgn="auto" latinLnBrk="0" hangingPunct="1">
              <a:lnSpc>
                <a:spcPct val="100000"/>
              </a:lnSpc>
              <a:spcBef>
                <a:spcPts val="0"/>
              </a:spcBef>
              <a:spcAft>
                <a:spcPts val="150"/>
              </a:spcAft>
              <a:buClrTx/>
              <a:buSzTx/>
              <a:buFont typeface="Arial" panose="020B0604020202020204" pitchFamily="34" charset="0"/>
              <a:buChar char="•"/>
              <a:tabLst/>
              <a:defRPr/>
            </a:pPr>
            <a:r>
              <a:rPr lang="en-GB" sz="1400" b="1" kern="0">
                <a:solidFill>
                  <a:schemeClr val="tx1"/>
                </a:solidFill>
                <a:latin typeface="Arial" panose="020B0604020202020204" pitchFamily="34" charset="0"/>
                <a:cs typeface="Arial" panose="020B0604020202020204" pitchFamily="34" charset="0"/>
              </a:rPr>
              <a:t>Real-time DER and network controls: </a:t>
            </a:r>
            <a:r>
              <a:rPr lang="en-GB" sz="1400" kern="0">
                <a:solidFill>
                  <a:schemeClr val="tx1"/>
                </a:solidFill>
                <a:latin typeface="Arial" panose="020B0604020202020204" pitchFamily="34" charset="0"/>
                <a:cs typeface="Arial" panose="020B0604020202020204" pitchFamily="34" charset="0"/>
              </a:rPr>
              <a:t>system to monitor and control DERs, with enhanced situational awareness and proactive power quality management.</a:t>
            </a:r>
          </a:p>
          <a:p>
            <a:pPr marL="177800" indent="-177800">
              <a:spcAft>
                <a:spcPts val="150"/>
              </a:spcAft>
              <a:buFont typeface="Arial" panose="020B0604020202020204" pitchFamily="34" charset="0"/>
              <a:buChar char="•"/>
              <a:defRPr/>
            </a:pPr>
            <a:r>
              <a:rPr lang="en-GB" sz="1400" b="1" kern="0">
                <a:solidFill>
                  <a:schemeClr val="tx1"/>
                </a:solidFill>
                <a:latin typeface="Arial" panose="020B0604020202020204" pitchFamily="34" charset="0"/>
                <a:cs typeface="Arial" panose="020B0604020202020204" pitchFamily="34" charset="0"/>
              </a:rPr>
              <a:t>Real-time supply &amp; demand platform: </a:t>
            </a:r>
            <a:r>
              <a:rPr lang="en-GB" sz="1400" kern="0">
                <a:solidFill>
                  <a:schemeClr val="tx1"/>
                </a:solidFill>
                <a:latin typeface="Arial" panose="020B0604020202020204" pitchFamily="34" charset="0"/>
                <a:cs typeface="Arial" panose="020B0604020202020204" pitchFamily="34" charset="0"/>
              </a:rPr>
              <a:t>Algorithms / real-time analytics to coordinate legacy assets with DERs to optimize performance</a:t>
            </a:r>
          </a:p>
          <a:p>
            <a:pPr marL="177800" marR="0" lvl="0" indent="-177800" defTabSz="914400" eaLnBrk="1" fontAlgn="auto" latinLnBrk="0" hangingPunct="1">
              <a:lnSpc>
                <a:spcPct val="100000"/>
              </a:lnSpc>
              <a:spcBef>
                <a:spcPts val="0"/>
              </a:spcBef>
              <a:spcAft>
                <a:spcPts val="150"/>
              </a:spcAft>
              <a:buClrTx/>
              <a:buSzTx/>
              <a:buFont typeface="Arial" panose="020B0604020202020204" pitchFamily="34" charset="0"/>
              <a:buChar char="•"/>
              <a:tabLst/>
              <a:defRPr/>
            </a:pPr>
            <a:r>
              <a:rPr lang="en-GB" sz="1400" b="1" kern="0">
                <a:solidFill>
                  <a:schemeClr val="tx1"/>
                </a:solidFill>
                <a:latin typeface="Arial" panose="020B0604020202020204" pitchFamily="34" charset="0"/>
                <a:cs typeface="Arial" panose="020B0604020202020204" pitchFamily="34" charset="0"/>
              </a:rPr>
              <a:t>Advanced DER settlement and billing: </a:t>
            </a:r>
            <a:r>
              <a:rPr lang="en-GB" sz="1400" kern="0">
                <a:solidFill>
                  <a:schemeClr val="tx1"/>
                </a:solidFill>
                <a:latin typeface="Arial" panose="020B0604020202020204" pitchFamily="34" charset="0"/>
                <a:cs typeface="Arial" panose="020B0604020202020204" pitchFamily="34" charset="0"/>
              </a:rPr>
              <a:t>complex billing engine to handle varying rate structures for feed-in tariffs or bill credits for net metering programs.</a:t>
            </a:r>
          </a:p>
        </p:txBody>
      </p:sp>
      <p:sp>
        <p:nvSpPr>
          <p:cNvPr id="22" name="Rectangle 21"/>
          <p:cNvSpPr/>
          <p:nvPr/>
        </p:nvSpPr>
        <p:spPr>
          <a:xfrm>
            <a:off x="4313107" y="1963012"/>
            <a:ext cx="2502608" cy="276999"/>
          </a:xfrm>
          <a:prstGeom prst="rect">
            <a:avLst/>
          </a:prstGeom>
        </p:spPr>
        <p:txBody>
          <a:bodyPr wrap="none">
            <a:spAutoFit/>
          </a:bodyPr>
          <a:lstStyle/>
          <a:p>
            <a:r>
              <a:rPr lang="en-GB" sz="1200" b="1">
                <a:solidFill>
                  <a:schemeClr val="bg1"/>
                </a:solidFill>
                <a:latin typeface="+mn-lt"/>
              </a:rPr>
              <a:t>Digital Stretch (non-exhaustive)</a:t>
            </a:r>
          </a:p>
        </p:txBody>
      </p:sp>
      <p:sp>
        <p:nvSpPr>
          <p:cNvPr id="24" name="Rectangle 23"/>
          <p:cNvSpPr/>
          <p:nvPr/>
        </p:nvSpPr>
        <p:spPr>
          <a:xfrm>
            <a:off x="8411959" y="3165128"/>
            <a:ext cx="2816211" cy="571107"/>
          </a:xfrm>
          <a:prstGeom prst="rect">
            <a:avLst/>
          </a:prstGeom>
          <a:noFill/>
          <a:ln>
            <a:noFill/>
          </a:ln>
          <a:effectLst>
            <a:outerShdw sx="0" sy="0" rotWithShape="0">
              <a:srgbClr val="000000">
                <a:alpha val="42000"/>
              </a:srgbClr>
            </a:outerShdw>
          </a:effectLst>
          <a:scene3d>
            <a:camera prst="orthographicFront"/>
            <a:lightRig rig="threePt" dir="t"/>
          </a:scene3d>
          <a:sp3d>
            <a:bevelT w="0" h="0"/>
            <a:bevelB w="0" h="0"/>
          </a:sp3d>
        </p:spPr>
        <p:style>
          <a:lnRef idx="1">
            <a:schemeClr val="accent1"/>
          </a:lnRef>
          <a:fillRef idx="3">
            <a:schemeClr val="accent1"/>
          </a:fillRef>
          <a:effectRef idx="2">
            <a:schemeClr val="accent1"/>
          </a:effectRef>
          <a:fontRef idx="minor">
            <a:schemeClr val="lt1"/>
          </a:fontRef>
        </p:style>
        <p:txBody>
          <a:bodyPr vert="horz" rtlCol="0" anchor="t" anchorCtr="0"/>
          <a:lstStyle/>
          <a:p>
            <a:pPr marL="0" marR="0" lvl="0" indent="0" defTabSz="914400" eaLnBrk="1" fontAlgn="auto" latinLnBrk="0" hangingPunct="1">
              <a:lnSpc>
                <a:spcPct val="100000"/>
              </a:lnSpc>
              <a:spcBef>
                <a:spcPts val="0"/>
              </a:spcBef>
              <a:spcAft>
                <a:spcPts val="150"/>
              </a:spcAft>
              <a:buClrTx/>
              <a:buSzTx/>
              <a:buFontTx/>
              <a:buNone/>
              <a:tabLst/>
              <a:defRPr/>
            </a:pPr>
            <a:endParaRPr kumimoji="0" lang="en-GB" sz="105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25" name="Rectangle 24"/>
          <p:cNvSpPr/>
          <p:nvPr/>
        </p:nvSpPr>
        <p:spPr>
          <a:xfrm>
            <a:off x="8411959" y="4073041"/>
            <a:ext cx="2816211" cy="571107"/>
          </a:xfrm>
          <a:prstGeom prst="rect">
            <a:avLst/>
          </a:prstGeom>
          <a:noFill/>
          <a:ln>
            <a:noFill/>
          </a:ln>
          <a:effectLst>
            <a:outerShdw sx="0" sy="0" rotWithShape="0">
              <a:srgbClr val="000000">
                <a:alpha val="42000"/>
              </a:srgbClr>
            </a:outerShdw>
          </a:effectLst>
          <a:scene3d>
            <a:camera prst="orthographicFront"/>
            <a:lightRig rig="threePt" dir="t"/>
          </a:scene3d>
          <a:sp3d>
            <a:bevelT w="0" h="0"/>
            <a:bevelB w="0" h="0"/>
          </a:sp3d>
        </p:spPr>
        <p:style>
          <a:lnRef idx="1">
            <a:schemeClr val="accent1"/>
          </a:lnRef>
          <a:fillRef idx="3">
            <a:schemeClr val="accent1"/>
          </a:fillRef>
          <a:effectRef idx="2">
            <a:schemeClr val="accent1"/>
          </a:effectRef>
          <a:fontRef idx="minor">
            <a:schemeClr val="lt1"/>
          </a:fontRef>
        </p:style>
        <p:txBody>
          <a:bodyPr vert="horz" rtlCol="0" anchor="t" anchorCtr="0"/>
          <a:lstStyle/>
          <a:p>
            <a:pPr marL="0" marR="0" lvl="0" indent="0" defTabSz="914400" eaLnBrk="1" fontAlgn="auto" latinLnBrk="0" hangingPunct="1">
              <a:lnSpc>
                <a:spcPct val="100000"/>
              </a:lnSpc>
              <a:spcBef>
                <a:spcPts val="0"/>
              </a:spcBef>
              <a:spcAft>
                <a:spcPts val="150"/>
              </a:spcAft>
              <a:buClrTx/>
              <a:buSzTx/>
              <a:buFontTx/>
              <a:buNone/>
              <a:tabLst/>
              <a:defRPr/>
            </a:pPr>
            <a:endParaRPr kumimoji="0" lang="en-GB" sz="105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28" name="Rounded Rectangle 27"/>
          <p:cNvSpPr/>
          <p:nvPr/>
        </p:nvSpPr>
        <p:spPr>
          <a:xfrm>
            <a:off x="8055556" y="5335856"/>
            <a:ext cx="3958643" cy="1160131"/>
          </a:xfrm>
          <a:prstGeom prst="roundRect">
            <a:avLst>
              <a:gd name="adj" fmla="val 6378"/>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a:spAutoFit/>
          </a:bodyPr>
          <a:lstStyle/>
          <a:p>
            <a:pPr marL="177800" lvl="0" indent="-177800" fontAlgn="auto">
              <a:spcBef>
                <a:spcPts val="0"/>
              </a:spcBef>
              <a:spcAft>
                <a:spcPts val="0"/>
              </a:spcAft>
              <a:buFont typeface="Arial" panose="020B0604020202020204" pitchFamily="34" charset="0"/>
              <a:buChar char="•"/>
            </a:pPr>
            <a:endParaRPr lang="en-GB" sz="1300">
              <a:solidFill>
                <a:prstClr val="black"/>
              </a:solidFill>
              <a:latin typeface="Calibri" panose="020F0502020204030204"/>
              <a:cs typeface="+mn-cs"/>
            </a:endParaRPr>
          </a:p>
        </p:txBody>
      </p:sp>
      <p:sp>
        <p:nvSpPr>
          <p:cNvPr id="8" name="Rectangle 11"/>
          <p:cNvSpPr>
            <a:spLocks noChangeArrowheads="1"/>
          </p:cNvSpPr>
          <p:nvPr/>
        </p:nvSpPr>
        <p:spPr bwMode="auto">
          <a:xfrm>
            <a:off x="8369976" y="5405837"/>
            <a:ext cx="1650601" cy="437908"/>
          </a:xfrm>
          <a:prstGeom prst="rect">
            <a:avLst/>
          </a:prstGeom>
          <a:noFill/>
          <a:ln w="6350">
            <a:noFill/>
            <a:miter lim="800000"/>
            <a:headEnd/>
            <a:tailEnd/>
          </a:ln>
          <a:effectLst/>
        </p:spPr>
        <p:txBody>
          <a:bodyPr wrap="square" lIns="45720" rIns="45720"/>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latin typeface="+mn-lt"/>
                <a:ea typeface="Roboto Condensed" panose="02000000000000000000" pitchFamily="2" charset="0"/>
                <a:cs typeface="Segoe UI" panose="020B0502040204020203" pitchFamily="34" charset="0"/>
              </a:rPr>
              <a:t>Increase customer stickiness with</a:t>
            </a:r>
            <a:r>
              <a:rPr lang="en-GB" sz="1100" kern="0"/>
              <a:t> new products and services</a:t>
            </a:r>
            <a:endParaRPr lang="en-GB" sz="1100" kern="0">
              <a:latin typeface="+mn-lt"/>
              <a:ea typeface="Roboto Condensed" panose="02000000000000000000" pitchFamily="2" charset="0"/>
              <a:cs typeface="Segoe UI" panose="020B0502040204020203" pitchFamily="34" charset="0"/>
            </a:endParaRPr>
          </a:p>
        </p:txBody>
      </p:sp>
      <p:pic>
        <p:nvPicPr>
          <p:cNvPr id="9" name="Picture 8" descr="https://encrypted-tbn1.gstatic.com/images?q=tbn:ANd9GcTlw3ttQhl47sBBmAn4M_tlRgM7SWzcZjMqjZLWxHVjMTrbALhIEw"/>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96008" y="5425715"/>
            <a:ext cx="257929" cy="39815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p:cNvSpPr>
            <a:spLocks noChangeArrowheads="1"/>
          </p:cNvSpPr>
          <p:nvPr/>
        </p:nvSpPr>
        <p:spPr bwMode="auto">
          <a:xfrm>
            <a:off x="8369976" y="5988089"/>
            <a:ext cx="1678831" cy="430887"/>
          </a:xfrm>
          <a:prstGeom prst="rect">
            <a:avLst/>
          </a:prstGeom>
          <a:noFill/>
          <a:ln w="6350">
            <a:noFill/>
            <a:miter lim="800000"/>
            <a:headEnd/>
            <a:tailEnd/>
          </a:ln>
          <a:effectLst/>
        </p:spPr>
        <p:txBody>
          <a:bodyPr wrap="square" lIns="45720" rIns="45720">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t>Extend asset life, reliability &amp; grid resilience</a:t>
            </a:r>
            <a:endParaRPr lang="en-GB" sz="1100" kern="0">
              <a:latin typeface="+mn-lt"/>
              <a:ea typeface="Roboto Condensed" panose="02000000000000000000" pitchFamily="2" charset="0"/>
              <a:cs typeface="Segoe UI" panose="020B0502040204020203" pitchFamily="34" charset="0"/>
            </a:endParaRPr>
          </a:p>
        </p:txBody>
      </p:sp>
      <p:pic>
        <p:nvPicPr>
          <p:cNvPr id="12" name="Picture 11" descr="https://encrypted-tbn1.gstatic.com/images?q=tbn:ANd9GcTlw3ttQhl47sBBmAn4M_tlRgM7SWzcZjMqjZLWxHVjMTrbALhIEw"/>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92823" y="6004456"/>
            <a:ext cx="257929" cy="39815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179594" y="5425715"/>
            <a:ext cx="1809443" cy="430887"/>
          </a:xfrm>
          <a:prstGeom prst="rect">
            <a:avLst/>
          </a:prstGeom>
        </p:spPr>
        <p:txBody>
          <a:bodyPr wrap="square">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lang="en-GB" sz="1100" kern="0"/>
              <a:t>Meet or exceed energy efficiency mandates</a:t>
            </a:r>
            <a:endParaRPr lang="en-GB" sz="1100" kern="0">
              <a:latin typeface="+mn-lt"/>
              <a:ea typeface="Roboto Condensed" panose="02000000000000000000" pitchFamily="2" charset="0"/>
              <a:cs typeface="Segoe UI" panose="020B0502040204020203" pitchFamily="34" charset="0"/>
            </a:endParaRPr>
          </a:p>
        </p:txBody>
      </p:sp>
      <p:sp>
        <p:nvSpPr>
          <p:cNvPr id="14" name="Rectangle 13"/>
          <p:cNvSpPr/>
          <p:nvPr/>
        </p:nvSpPr>
        <p:spPr>
          <a:xfrm>
            <a:off x="10215629" y="5903450"/>
            <a:ext cx="1985895" cy="795089"/>
          </a:xfrm>
          <a:prstGeom prst="rect">
            <a:avLst/>
          </a:prstGeom>
        </p:spPr>
        <p:txBody>
          <a:bodyPr wrap="square">
            <a:spAutoFit/>
          </a:bodyPr>
          <a:lstStyle/>
          <a:p>
            <a:pPr eaLnBrk="0" fontAlgn="auto" hangingPunct="0">
              <a:spcBef>
                <a:spcPts val="100"/>
              </a:spcBef>
              <a:spcAft>
                <a:spcPts val="100"/>
              </a:spcAft>
              <a:defRPr/>
            </a:pPr>
            <a:r>
              <a:rPr lang="en-GB" sz="1100" kern="0"/>
              <a:t>Increase operational flexibility and lower cost to serve</a:t>
            </a:r>
          </a:p>
          <a:p>
            <a:pPr marL="0" marR="0" lvl="0" indent="0" defTabSz="914400" eaLnBrk="0" fontAlgn="auto" latinLnBrk="0" hangingPunct="0">
              <a:lnSpc>
                <a:spcPct val="100000"/>
              </a:lnSpc>
              <a:spcBef>
                <a:spcPts val="100"/>
              </a:spcBef>
              <a:spcAft>
                <a:spcPts val="100"/>
              </a:spcAft>
              <a:buClrTx/>
              <a:buSzTx/>
              <a:buFontTx/>
              <a:buNone/>
              <a:tabLst/>
              <a:defRPr/>
            </a:pPr>
            <a:endParaRPr lang="en-GB" sz="1100" kern="0">
              <a:latin typeface="+mn-lt"/>
              <a:ea typeface="Roboto Condensed" panose="02000000000000000000" pitchFamily="2" charset="0"/>
              <a:cs typeface="Segoe UI" panose="020B0502040204020203" pitchFamily="34" charset="0"/>
            </a:endParaRPr>
          </a:p>
        </p:txBody>
      </p:sp>
      <p:pic>
        <p:nvPicPr>
          <p:cNvPr id="15" name="Picture 14"/>
          <p:cNvPicPr>
            <a:picLocks noChangeAspect="1"/>
          </p:cNvPicPr>
          <p:nvPr/>
        </p:nvPicPr>
        <p:blipFill>
          <a:blip r:embed="rId5">
            <a:duotone>
              <a:schemeClr val="accent2">
                <a:shade val="45000"/>
                <a:satMod val="135000"/>
              </a:schemeClr>
              <a:prstClr val="white"/>
            </a:duotone>
          </a:blip>
          <a:stretch>
            <a:fillRect/>
          </a:stretch>
        </p:blipFill>
        <p:spPr>
          <a:xfrm>
            <a:off x="9971404" y="5475608"/>
            <a:ext cx="220891" cy="328761"/>
          </a:xfrm>
          <a:prstGeom prst="rect">
            <a:avLst/>
          </a:prstGeom>
        </p:spPr>
      </p:pic>
      <p:sp>
        <p:nvSpPr>
          <p:cNvPr id="16" name="Rectangle 11"/>
          <p:cNvSpPr>
            <a:spLocks noChangeArrowheads="1"/>
          </p:cNvSpPr>
          <p:nvPr/>
        </p:nvSpPr>
        <p:spPr bwMode="auto">
          <a:xfrm>
            <a:off x="10017476" y="6065033"/>
            <a:ext cx="128745" cy="276999"/>
          </a:xfrm>
          <a:prstGeom prst="rect">
            <a:avLst/>
          </a:prstGeom>
          <a:noFill/>
          <a:ln w="6350">
            <a:noFill/>
            <a:miter lim="800000"/>
            <a:headEnd/>
            <a:tailEnd/>
          </a:ln>
          <a:effectLst/>
        </p:spPr>
        <p:txBody>
          <a:bodyPr wrap="square" lIns="0" tIns="0" rIns="0" bIns="0">
            <a:spAutoFit/>
          </a:bodyPr>
          <a:lstStyle/>
          <a:p>
            <a:pPr marL="0" marR="0" lvl="0" indent="0" defTabSz="914400" eaLnBrk="0" fontAlgn="auto" latinLnBrk="0" hangingPunct="0">
              <a:lnSpc>
                <a:spcPct val="100000"/>
              </a:lnSpc>
              <a:spcBef>
                <a:spcPts val="100"/>
              </a:spcBef>
              <a:spcAft>
                <a:spcPts val="100"/>
              </a:spcAft>
              <a:buClrTx/>
              <a:buSzTx/>
              <a:buFontTx/>
              <a:buNone/>
              <a:tabLst/>
              <a:defRPr/>
            </a:pPr>
            <a:r>
              <a:rPr kumimoji="0" lang="en-GB" b="1" i="0" u="none" strike="noStrike" kern="0" cap="none" spc="0" normalizeH="0" baseline="0" noProof="0">
                <a:ln>
                  <a:noFill/>
                </a:ln>
                <a:effectLst/>
                <a:uLnTx/>
                <a:uFillTx/>
                <a:latin typeface="+mn-lt"/>
                <a:ea typeface="Roboto Condensed" panose="02000000000000000000" pitchFamily="2" charset="0"/>
                <a:cs typeface="Segoe UI" panose="020B0502040204020203" pitchFamily="34" charset="0"/>
              </a:rPr>
              <a:t>%</a:t>
            </a:r>
          </a:p>
        </p:txBody>
      </p:sp>
      <p:sp>
        <p:nvSpPr>
          <p:cNvPr id="34" name="TextBox 3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sp>
        <p:nvSpPr>
          <p:cNvPr id="35" name="Rectangle 34"/>
          <p:cNvSpPr/>
          <p:nvPr/>
        </p:nvSpPr>
        <p:spPr>
          <a:xfrm>
            <a:off x="8006193" y="1963012"/>
            <a:ext cx="1770036" cy="276999"/>
          </a:xfrm>
          <a:prstGeom prst="rect">
            <a:avLst/>
          </a:prstGeom>
        </p:spPr>
        <p:txBody>
          <a:bodyPr wrap="none">
            <a:spAutoFit/>
          </a:bodyPr>
          <a:lstStyle/>
          <a:p>
            <a:r>
              <a:rPr lang="en-GB" sz="1200" b="1">
                <a:solidFill>
                  <a:schemeClr val="bg1"/>
                </a:solidFill>
                <a:latin typeface="+mn-lt"/>
              </a:rPr>
              <a:t>Solution and Benefits</a:t>
            </a:r>
          </a:p>
        </p:txBody>
      </p:sp>
      <p:pic>
        <p:nvPicPr>
          <p:cNvPr id="4" name="Picture 3"/>
          <p:cNvPicPr>
            <a:picLocks noChangeAspect="1"/>
          </p:cNvPicPr>
          <p:nvPr/>
        </p:nvPicPr>
        <p:blipFill>
          <a:blip r:embed="rId6"/>
          <a:stretch>
            <a:fillRect/>
          </a:stretch>
        </p:blipFill>
        <p:spPr>
          <a:xfrm>
            <a:off x="11137998" y="447822"/>
            <a:ext cx="766943" cy="670618"/>
          </a:xfrm>
          <a:prstGeom prst="rect">
            <a:avLst/>
          </a:prstGeom>
        </p:spPr>
      </p:pic>
      <p:pic>
        <p:nvPicPr>
          <p:cNvPr id="47" name="Picture 4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558992" y="2574756"/>
            <a:ext cx="3045712" cy="2201023"/>
          </a:xfrm>
          <a:prstGeom prst="rect">
            <a:avLst/>
          </a:prstGeom>
        </p:spPr>
      </p:pic>
    </p:spTree>
    <p:extLst>
      <p:ext uri="{BB962C8B-B14F-4D97-AF65-F5344CB8AC3E}">
        <p14:creationId xmlns:p14="http://schemas.microsoft.com/office/powerpoint/2010/main" val="275876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Appendix</a:t>
            </a:r>
          </a:p>
        </p:txBody>
      </p:sp>
    </p:spTree>
    <p:extLst>
      <p:ext uri="{BB962C8B-B14F-4D97-AF65-F5344CB8AC3E}">
        <p14:creationId xmlns:p14="http://schemas.microsoft.com/office/powerpoint/2010/main" val="415131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3"/>
          <p:cNvSpPr>
            <a:spLocks noGrp="1"/>
          </p:cNvSpPr>
          <p:nvPr>
            <p:ph type="title"/>
          </p:nvPr>
        </p:nvSpPr>
        <p:spPr>
          <a:xfrm>
            <a:off x="624259" y="294553"/>
            <a:ext cx="10940317" cy="1323975"/>
          </a:xfrm>
        </p:spPr>
        <p:txBody>
          <a:bodyPr anchor="t"/>
          <a:lstStyle/>
          <a:p>
            <a:r>
              <a:rPr lang="en-US" sz="3600" b="0">
                <a:solidFill>
                  <a:schemeClr val="bg1"/>
                </a:solidFill>
              </a:rPr>
              <a:t>Appendix</a:t>
            </a:r>
          </a:p>
        </p:txBody>
      </p:sp>
      <p:sp>
        <p:nvSpPr>
          <p:cNvPr id="11" name="TextBox 10"/>
          <p:cNvSpPr txBox="1"/>
          <p:nvPr/>
        </p:nvSpPr>
        <p:spPr>
          <a:xfrm>
            <a:off x="1194924" y="1123569"/>
            <a:ext cx="8643692" cy="2262158"/>
          </a:xfrm>
          <a:prstGeom prst="rect">
            <a:avLst/>
          </a:prstGeom>
          <a:noFill/>
        </p:spPr>
        <p:txBody>
          <a:bodyPr wrap="square" rtlCol="0">
            <a:spAutoFit/>
          </a:bodyPr>
          <a:lstStyle/>
          <a:p>
            <a:pPr marL="363538" lvl="1">
              <a:spcAft>
                <a:spcPts val="1800"/>
              </a:spcAft>
            </a:pPr>
            <a:r>
              <a:rPr lang="en-US" sz="2400">
                <a:solidFill>
                  <a:schemeClr val="accent1"/>
                </a:solidFill>
              </a:rPr>
              <a:t>Case Studies</a:t>
            </a:r>
          </a:p>
          <a:p>
            <a:pPr marL="363538" lvl="1">
              <a:spcAft>
                <a:spcPts val="1800"/>
              </a:spcAft>
            </a:pPr>
            <a:r>
              <a:rPr lang="en-US" sz="2400">
                <a:solidFill>
                  <a:schemeClr val="bg1"/>
                </a:solidFill>
              </a:rPr>
              <a:t>Use Case Catalog</a:t>
            </a:r>
          </a:p>
          <a:p>
            <a:pPr marL="363538" lvl="1">
              <a:spcAft>
                <a:spcPts val="1800"/>
              </a:spcAft>
            </a:pPr>
            <a:r>
              <a:rPr lang="en-US" sz="2400">
                <a:solidFill>
                  <a:schemeClr val="bg1"/>
                </a:solidFill>
              </a:rPr>
              <a:t>Analytics Approach</a:t>
            </a:r>
          </a:p>
          <a:p>
            <a:pPr marL="363538" lvl="1">
              <a:spcAft>
                <a:spcPts val="1800"/>
              </a:spcAft>
            </a:pPr>
            <a:r>
              <a:rPr lang="en-US" sz="2400">
                <a:solidFill>
                  <a:schemeClr val="bg1"/>
                </a:solidFill>
              </a:rPr>
              <a:t>Accenture Capabilities</a:t>
            </a:r>
          </a:p>
        </p:txBody>
      </p:sp>
      <p:sp>
        <p:nvSpPr>
          <p:cNvPr id="17" name="Freihandform 143"/>
          <p:cNvSpPr>
            <a:spLocks noChangeAspect="1"/>
          </p:cNvSpPr>
          <p:nvPr/>
        </p:nvSpPr>
        <p:spPr>
          <a:xfrm>
            <a:off x="1194925" y="1188632"/>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8" name="Freihandform 143"/>
          <p:cNvSpPr>
            <a:spLocks noChangeAspect="1"/>
          </p:cNvSpPr>
          <p:nvPr/>
        </p:nvSpPr>
        <p:spPr>
          <a:xfrm>
            <a:off x="1194925" y="2381074"/>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19" name="Freihandform 143"/>
          <p:cNvSpPr>
            <a:spLocks noChangeAspect="1"/>
          </p:cNvSpPr>
          <p:nvPr/>
        </p:nvSpPr>
        <p:spPr>
          <a:xfrm>
            <a:off x="1194925" y="17848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12" name="Freihandform 143"/>
          <p:cNvSpPr>
            <a:spLocks noChangeAspect="1"/>
          </p:cNvSpPr>
          <p:nvPr/>
        </p:nvSpPr>
        <p:spPr>
          <a:xfrm>
            <a:off x="1194925" y="29769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Tree>
    <p:extLst>
      <p:ext uri="{BB962C8B-B14F-4D97-AF65-F5344CB8AC3E}">
        <p14:creationId xmlns:p14="http://schemas.microsoft.com/office/powerpoint/2010/main" val="378746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3"/>
          <p:cNvSpPr>
            <a:spLocks noGrp="1"/>
          </p:cNvSpPr>
          <p:nvPr>
            <p:ph type="title"/>
          </p:nvPr>
        </p:nvSpPr>
        <p:spPr>
          <a:xfrm>
            <a:off x="624259" y="294553"/>
            <a:ext cx="10940317" cy="1323975"/>
          </a:xfrm>
        </p:spPr>
        <p:txBody>
          <a:bodyPr anchor="t"/>
          <a:lstStyle/>
          <a:p>
            <a:r>
              <a:rPr lang="en-US" sz="3600" b="0">
                <a:solidFill>
                  <a:schemeClr val="bg1"/>
                </a:solidFill>
              </a:rPr>
              <a:t>Content</a:t>
            </a:r>
          </a:p>
        </p:txBody>
      </p:sp>
      <p:sp>
        <p:nvSpPr>
          <p:cNvPr id="10" name="Freihandform 143"/>
          <p:cNvSpPr>
            <a:spLocks noChangeAspect="1"/>
          </p:cNvSpPr>
          <p:nvPr/>
        </p:nvSpPr>
        <p:spPr>
          <a:xfrm>
            <a:off x="1194925" y="17848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1" name="TextBox 10"/>
          <p:cNvSpPr txBox="1"/>
          <p:nvPr/>
        </p:nvSpPr>
        <p:spPr>
          <a:xfrm>
            <a:off x="1194924" y="1123569"/>
            <a:ext cx="8643692" cy="2262158"/>
          </a:xfrm>
          <a:prstGeom prst="rect">
            <a:avLst/>
          </a:prstGeom>
          <a:noFill/>
        </p:spPr>
        <p:txBody>
          <a:bodyPr wrap="square" rtlCol="0">
            <a:spAutoFit/>
          </a:bodyPr>
          <a:lstStyle/>
          <a:p>
            <a:pPr marL="363538" lvl="1">
              <a:spcAft>
                <a:spcPts val="1800"/>
              </a:spcAft>
            </a:pPr>
            <a:r>
              <a:rPr lang="en-US" sz="2400">
                <a:solidFill>
                  <a:schemeClr val="accent1"/>
                </a:solidFill>
              </a:rPr>
              <a:t>The Value From Digital</a:t>
            </a:r>
          </a:p>
          <a:p>
            <a:pPr marL="363538" lvl="1">
              <a:spcAft>
                <a:spcPts val="1800"/>
              </a:spcAft>
            </a:pPr>
            <a:r>
              <a:rPr lang="en-US" sz="2400">
                <a:solidFill>
                  <a:schemeClr val="bg1"/>
                </a:solidFill>
              </a:rPr>
              <a:t>Deploying New Digital </a:t>
            </a:r>
          </a:p>
          <a:p>
            <a:pPr marL="363538" lvl="1">
              <a:spcAft>
                <a:spcPts val="1800"/>
              </a:spcAft>
            </a:pPr>
            <a:r>
              <a:rPr lang="en-US" sz="2400">
                <a:solidFill>
                  <a:schemeClr val="bg1"/>
                </a:solidFill>
              </a:rPr>
              <a:t>Harnessing Digital Stretch </a:t>
            </a:r>
          </a:p>
          <a:p>
            <a:pPr lvl="1" indent="-245955">
              <a:spcAft>
                <a:spcPts val="1800"/>
              </a:spcAft>
            </a:pPr>
            <a:r>
              <a:rPr lang="en-US" sz="2400">
                <a:solidFill>
                  <a:schemeClr val="bg1"/>
                </a:solidFill>
              </a:rPr>
              <a:t>Appendix  </a:t>
            </a:r>
          </a:p>
        </p:txBody>
      </p:sp>
      <p:sp>
        <p:nvSpPr>
          <p:cNvPr id="17" name="Freihandform 143"/>
          <p:cNvSpPr>
            <a:spLocks noChangeAspect="1"/>
          </p:cNvSpPr>
          <p:nvPr/>
        </p:nvSpPr>
        <p:spPr>
          <a:xfrm>
            <a:off x="1194925" y="1188632"/>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8" name="Freihandform 143"/>
          <p:cNvSpPr>
            <a:spLocks noChangeAspect="1"/>
          </p:cNvSpPr>
          <p:nvPr/>
        </p:nvSpPr>
        <p:spPr>
          <a:xfrm>
            <a:off x="1194925" y="2381074"/>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9" name="Freihandform 143"/>
          <p:cNvSpPr>
            <a:spLocks noChangeAspect="1"/>
          </p:cNvSpPr>
          <p:nvPr/>
        </p:nvSpPr>
        <p:spPr>
          <a:xfrm>
            <a:off x="1194925" y="2977295"/>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Tree>
    <p:extLst>
      <p:ext uri="{BB962C8B-B14F-4D97-AF65-F5344CB8AC3E}">
        <p14:creationId xmlns:p14="http://schemas.microsoft.com/office/powerpoint/2010/main" val="34547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gray">
          <a:xfrm>
            <a:off x="846667" y="1638355"/>
            <a:ext cx="10137422" cy="4649556"/>
          </a:xfrm>
          <a:prstGeom prst="roundRect">
            <a:avLst>
              <a:gd name="adj" fmla="val 3313"/>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00" rtl="0" eaLnBrk="1" fontAlgn="base" latinLnBrk="0" hangingPunct="1">
              <a:lnSpc>
                <a:spcPct val="100000"/>
              </a:lnSpc>
              <a:spcBef>
                <a:spcPts val="0"/>
              </a:spcBef>
              <a:spcAft>
                <a:spcPts val="300"/>
              </a:spcAft>
              <a:buClrTx/>
              <a:buSzTx/>
              <a:buFontTx/>
              <a:buNone/>
              <a:tabLst/>
              <a:defRPr/>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2" name="Title 1"/>
          <p:cNvSpPr>
            <a:spLocks noGrp="1"/>
          </p:cNvSpPr>
          <p:nvPr>
            <p:ph type="title"/>
          </p:nvPr>
        </p:nvSpPr>
        <p:spPr/>
        <p:txBody>
          <a:bodyPr/>
          <a:lstStyle/>
          <a:p>
            <a:r>
              <a:rPr lang="en-GB"/>
              <a:t>The Potential Value From Digital Initiatives </a:t>
            </a:r>
          </a:p>
        </p:txBody>
      </p:sp>
      <p:sp>
        <p:nvSpPr>
          <p:cNvPr id="3" name="Text Placeholder 2"/>
          <p:cNvSpPr>
            <a:spLocks noGrp="1"/>
          </p:cNvSpPr>
          <p:nvPr>
            <p:ph type="body" sz="quarter" idx="10"/>
          </p:nvPr>
        </p:nvSpPr>
        <p:spPr/>
        <p:txBody>
          <a:bodyPr/>
          <a:lstStyle/>
          <a:p>
            <a:r>
              <a:rPr lang="en-GB"/>
              <a:t>Examples of Sources of Value (1/2)</a:t>
            </a:r>
          </a:p>
        </p:txBody>
      </p:sp>
      <p:graphicFrame>
        <p:nvGraphicFramePr>
          <p:cNvPr id="5" name="Table 4"/>
          <p:cNvGraphicFramePr>
            <a:graphicFrameLocks noGrp="1"/>
          </p:cNvGraphicFramePr>
          <p:nvPr/>
        </p:nvGraphicFramePr>
        <p:xfrm>
          <a:off x="1094934" y="1638355"/>
          <a:ext cx="10137511" cy="4807601"/>
        </p:xfrm>
        <a:graphic>
          <a:graphicData uri="http://schemas.openxmlformats.org/drawingml/2006/table">
            <a:tbl>
              <a:tblPr firstRow="1" bandRow="1"/>
              <a:tblGrid>
                <a:gridCol w="1680575">
                  <a:extLst>
                    <a:ext uri="{9D8B030D-6E8A-4147-A177-3AD203B41FA5}">
                      <a16:colId xmlns:a16="http://schemas.microsoft.com/office/drawing/2014/main" val="20000"/>
                    </a:ext>
                  </a:extLst>
                </a:gridCol>
                <a:gridCol w="4820596">
                  <a:extLst>
                    <a:ext uri="{9D8B030D-6E8A-4147-A177-3AD203B41FA5}">
                      <a16:colId xmlns:a16="http://schemas.microsoft.com/office/drawing/2014/main" val="20001"/>
                    </a:ext>
                  </a:extLst>
                </a:gridCol>
                <a:gridCol w="3636340">
                  <a:extLst>
                    <a:ext uri="{9D8B030D-6E8A-4147-A177-3AD203B41FA5}">
                      <a16:colId xmlns:a16="http://schemas.microsoft.com/office/drawing/2014/main" val="20002"/>
                    </a:ext>
                  </a:extLst>
                </a:gridCol>
              </a:tblGrid>
              <a:tr h="328144">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r>
                        <a:rPr lang="en-US" sz="1200" b="1" kern="1200">
                          <a:solidFill>
                            <a:schemeClr val="accent2"/>
                          </a:solidFill>
                          <a:latin typeface="Arial" pitchFamily="34" charset="0"/>
                          <a:ea typeface="+mj-ea"/>
                          <a:cs typeface="Arial" pitchFamily="34" charset="0"/>
                        </a:rPr>
                        <a:t>Digital initiatives</a:t>
                      </a:r>
                    </a:p>
                  </a:txBody>
                  <a:tcPr marL="0" marR="144000" marT="72000" marB="72000">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r>
                        <a:rPr lang="en-US" sz="1200" b="1" kern="1200">
                          <a:solidFill>
                            <a:schemeClr val="accent2"/>
                          </a:solidFill>
                          <a:latin typeface="Arial" pitchFamily="34" charset="0"/>
                          <a:ea typeface="+mj-ea"/>
                          <a:cs typeface="Arial" pitchFamily="34" charset="0"/>
                        </a:rPr>
                        <a:t>Description</a:t>
                      </a:r>
                    </a:p>
                  </a:txBody>
                  <a:tcPr marL="0" marR="144000" marT="72000" marB="72000">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r>
                        <a:rPr lang="en-US" sz="1200" b="1" kern="1200">
                          <a:solidFill>
                            <a:schemeClr val="accent2"/>
                          </a:solidFill>
                          <a:latin typeface="Arial" pitchFamily="34" charset="0"/>
                          <a:ea typeface="+mj-ea"/>
                          <a:cs typeface="Arial" pitchFamily="34" charset="0"/>
                        </a:rPr>
                        <a:t>Key potential outcomes</a:t>
                      </a:r>
                    </a:p>
                  </a:txBody>
                  <a:tcPr marL="0" marR="144000" marT="72000" marB="72000">
                    <a:lnL w="12700" cmpd="sng">
                      <a:noFill/>
                    </a:lnL>
                    <a:lnR w="127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80020">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r>
                        <a:rPr lang="en-US" sz="1000" b="1">
                          <a:solidFill>
                            <a:schemeClr val="bg1"/>
                          </a:solidFill>
                          <a:latin typeface="+mj-lt"/>
                          <a:cs typeface="Arial"/>
                        </a:rPr>
                        <a:t>Digital</a:t>
                      </a:r>
                      <a:r>
                        <a:rPr lang="en-US" sz="1000" b="1" baseline="0">
                          <a:solidFill>
                            <a:schemeClr val="bg1"/>
                          </a:solidFill>
                          <a:latin typeface="+mj-lt"/>
                          <a:cs typeface="Arial"/>
                        </a:rPr>
                        <a:t> asset management</a:t>
                      </a:r>
                      <a:endParaRPr lang="en-US" sz="1000" b="1">
                        <a:solidFill>
                          <a:schemeClr val="bg1"/>
                        </a:solidFill>
                        <a:latin typeface="+mj-lt"/>
                        <a:cs typeface="Arial"/>
                      </a:endParaRPr>
                    </a:p>
                  </a:txBody>
                  <a:tcPr marL="0" marR="144000" marT="72000" marB="72000">
                    <a:lnL w="12700" cmpd="sng">
                      <a:noFill/>
                    </a:lnL>
                    <a:lnR w="12700" cap="flat" cmpd="sng" algn="ctr">
                      <a:noFill/>
                      <a:prstDash val="solid"/>
                      <a:round/>
                      <a:headEnd type="none" w="med" len="med"/>
                      <a:tailEnd type="none" w="med" len="med"/>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kern="1200">
                          <a:solidFill>
                            <a:schemeClr val="bg1"/>
                          </a:solidFill>
                          <a:latin typeface="+mj-lt"/>
                          <a:ea typeface=""/>
                          <a:cs typeface="Arial"/>
                        </a:rPr>
                        <a:t>Optimize asset planning and investment functions: more effective use of information leveraging cloud-enabled advanced analytics to evaluate conditions and investments</a:t>
                      </a:r>
                    </a:p>
                  </a:txBody>
                  <a:tcPr marL="0" marR="144000" marT="72000" marB="72000">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3350" marR="0" indent="-1333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kern="1200" baseline="0" noProof="0">
                          <a:solidFill>
                            <a:schemeClr val="bg1"/>
                          </a:solidFill>
                          <a:latin typeface="+mn-lt"/>
                          <a:ea typeface="+mn-ea"/>
                          <a:cs typeface="Arial"/>
                        </a:rPr>
                        <a:t>↓ C</a:t>
                      </a:r>
                      <a:r>
                        <a:rPr lang="en-US" sz="1000" kern="1200" noProof="0">
                          <a:solidFill>
                            <a:schemeClr val="bg1"/>
                          </a:solidFill>
                          <a:latin typeface="+mn-lt"/>
                          <a:ea typeface="+mn-ea"/>
                          <a:cs typeface="Arial"/>
                        </a:rPr>
                        <a:t>apital spend 5-10% thru targeted invest.</a:t>
                      </a:r>
                    </a:p>
                    <a:p>
                      <a:pPr marL="133350" marR="0" indent="-1333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kern="1200" baseline="0" noProof="0">
                          <a:solidFill>
                            <a:schemeClr val="bg1"/>
                          </a:solidFill>
                          <a:latin typeface="+mn-lt"/>
                          <a:ea typeface="+mn-ea"/>
                          <a:cs typeface="Arial"/>
                        </a:rPr>
                        <a:t>↓ </a:t>
                      </a:r>
                      <a:r>
                        <a:rPr lang="en-US" sz="1000" kern="1200" noProof="0">
                          <a:solidFill>
                            <a:schemeClr val="bg1"/>
                          </a:solidFill>
                          <a:latin typeface="+mn-lt"/>
                          <a:ea typeface="+mn-ea"/>
                          <a:cs typeface="Arial"/>
                        </a:rPr>
                        <a:t>O&amp;M Costs</a:t>
                      </a:r>
                      <a:r>
                        <a:rPr lang="en-US" sz="1000" kern="1200" baseline="0" noProof="0">
                          <a:solidFill>
                            <a:schemeClr val="bg1"/>
                          </a:solidFill>
                          <a:latin typeface="+mn-lt"/>
                          <a:ea typeface="+mn-ea"/>
                          <a:cs typeface="Arial"/>
                        </a:rPr>
                        <a:t> </a:t>
                      </a:r>
                      <a:r>
                        <a:rPr lang="en-US" sz="1000" kern="1200" noProof="0">
                          <a:solidFill>
                            <a:schemeClr val="bg1"/>
                          </a:solidFill>
                          <a:latin typeface="+mn-lt"/>
                          <a:ea typeface="+mn-ea"/>
                          <a:cs typeface="Arial"/>
                        </a:rPr>
                        <a:t>10% to 20% thru reliability-centered maintenance</a:t>
                      </a:r>
                    </a:p>
                  </a:txBody>
                  <a:tcPr marL="0" marR="144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15482">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r>
                        <a:rPr lang="en-US" sz="1000" b="1" noProof="0">
                          <a:solidFill>
                            <a:schemeClr val="bg1"/>
                          </a:solidFill>
                          <a:latin typeface="+mj-lt"/>
                          <a:cs typeface="Arial"/>
                        </a:rPr>
                        <a:t>Digital field worker</a:t>
                      </a:r>
                    </a:p>
                  </a:txBody>
                  <a:tcPr marL="0" marR="144000" marT="72000" marB="72000">
                    <a:lnL w="12700" cmpd="sng">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ltLang="en-US" sz="1000" kern="1200">
                          <a:solidFill>
                            <a:schemeClr val="bg1"/>
                          </a:solidFill>
                          <a:latin typeface="+mj-lt"/>
                          <a:ea typeface=""/>
                          <a:cs typeface="Arial"/>
                        </a:rPr>
                        <a:t>Improve planning and scheduling, logistics optimization, more effective management of work requirements and customer notifications, and more efficiency in back office enabled by mobile solutions powered with analytics</a:t>
                      </a:r>
                    </a:p>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000">
                        <a:solidFill>
                          <a:schemeClr val="bg1"/>
                        </a:solidFill>
                        <a:latin typeface="+mj-lt"/>
                        <a:cs typeface="Arial"/>
                      </a:endParaRPr>
                    </a:p>
                  </a:txBody>
                  <a:tcPr marL="0" marR="144000" marT="72000" marB="72000">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3350" indent="-133350" algn="l" defTabSz="914400" rtl="0" eaLnBrk="1" latinLnBrk="0" hangingPunct="1">
                        <a:spcBef>
                          <a:spcPts val="600"/>
                        </a:spcBef>
                        <a:spcAft>
                          <a:spcPts val="0"/>
                        </a:spcAft>
                        <a:buFont typeface="Arial" panose="020B0604020202020204" pitchFamily="34" charset="0"/>
                        <a:buChar char="•"/>
                      </a:pPr>
                      <a:r>
                        <a:rPr lang="en-US" sz="1000" kern="1200" noProof="0">
                          <a:solidFill>
                            <a:schemeClr val="bg1"/>
                          </a:solidFill>
                          <a:latin typeface="+mn-lt"/>
                          <a:ea typeface="+mn-ea"/>
                          <a:cs typeface="Arial"/>
                        </a:rPr>
                        <a:t>↑ </a:t>
                      </a:r>
                      <a:r>
                        <a:rPr lang="en-US" sz="1000" kern="1200" noProof="0">
                          <a:solidFill>
                            <a:schemeClr val="bg1"/>
                          </a:solidFill>
                          <a:latin typeface="+mj-lt"/>
                          <a:ea typeface="+mn-ea"/>
                          <a:cs typeface="Arial"/>
                        </a:rPr>
                        <a:t>Supervisor field time</a:t>
                      </a:r>
                      <a:r>
                        <a:rPr lang="en-US" sz="1000" kern="1200" baseline="0" noProof="0">
                          <a:solidFill>
                            <a:schemeClr val="bg1"/>
                          </a:solidFill>
                          <a:latin typeface="+mj-lt"/>
                          <a:ea typeface="+mn-ea"/>
                          <a:cs typeface="Arial"/>
                        </a:rPr>
                        <a:t> </a:t>
                      </a:r>
                      <a:r>
                        <a:rPr lang="en-US" sz="1000" kern="1200" noProof="0">
                          <a:solidFill>
                            <a:schemeClr val="bg1"/>
                          </a:solidFill>
                          <a:latin typeface="+mj-lt"/>
                          <a:ea typeface="+mn-ea"/>
                          <a:cs typeface="Arial"/>
                        </a:rPr>
                        <a:t>10% to 50%</a:t>
                      </a:r>
                    </a:p>
                    <a:p>
                      <a:pPr marL="133350" indent="-133350" algn="l" defTabSz="914400" rtl="0" eaLnBrk="1" latinLnBrk="0" hangingPunct="1">
                        <a:spcBef>
                          <a:spcPts val="600"/>
                        </a:spcBef>
                        <a:spcAft>
                          <a:spcPts val="0"/>
                        </a:spcAft>
                        <a:buFont typeface="Arial" panose="020B0604020202020204" pitchFamily="34" charset="0"/>
                        <a:buChar char="•"/>
                      </a:pPr>
                      <a:r>
                        <a:rPr lang="en-US" sz="1000" kern="1200" noProof="0">
                          <a:solidFill>
                            <a:schemeClr val="bg1"/>
                          </a:solidFill>
                          <a:latin typeface="+mn-lt"/>
                          <a:ea typeface="+mn-ea"/>
                          <a:cs typeface="Arial"/>
                        </a:rPr>
                        <a:t>↑ </a:t>
                      </a:r>
                      <a:r>
                        <a:rPr lang="en-US" sz="1000" kern="1200" noProof="0">
                          <a:solidFill>
                            <a:schemeClr val="bg1"/>
                          </a:solidFill>
                          <a:latin typeface="+mj-lt"/>
                          <a:ea typeface="+mn-ea"/>
                          <a:cs typeface="Arial"/>
                        </a:rPr>
                        <a:t>Field worker productive hours +1-1.5h/ day</a:t>
                      </a:r>
                    </a:p>
                    <a:p>
                      <a:pPr marL="133350" indent="-133350" algn="l" defTabSz="914400" rtl="0" eaLnBrk="1" latinLnBrk="0" hangingPunct="1">
                        <a:spcBef>
                          <a:spcPts val="600"/>
                        </a:spcBef>
                        <a:spcAft>
                          <a:spcPts val="0"/>
                        </a:spcAft>
                        <a:buFont typeface="Arial" panose="020B0604020202020204" pitchFamily="34" charset="0"/>
                        <a:buChar char="•"/>
                      </a:pPr>
                      <a:r>
                        <a:rPr lang="en-US" sz="1000" kern="1200" noProof="0">
                          <a:solidFill>
                            <a:schemeClr val="bg1"/>
                          </a:solidFill>
                          <a:latin typeface="+mn-lt"/>
                          <a:ea typeface="+mn-ea"/>
                          <a:cs typeface="Arial"/>
                        </a:rPr>
                        <a:t>↑ </a:t>
                      </a:r>
                      <a:r>
                        <a:rPr lang="en-US" sz="1000" kern="1200" noProof="0">
                          <a:solidFill>
                            <a:schemeClr val="bg1"/>
                          </a:solidFill>
                          <a:latin typeface="+mj-lt"/>
                          <a:ea typeface="+mn-ea"/>
                          <a:cs typeface="Arial"/>
                        </a:rPr>
                        <a:t>Field productivity 10% to 25%</a:t>
                      </a:r>
                    </a:p>
                    <a:p>
                      <a:pPr marL="133350" indent="-133350" algn="l" defTabSz="914400" rtl="0" eaLnBrk="1" latinLnBrk="0" hangingPunct="1">
                        <a:spcBef>
                          <a:spcPts val="600"/>
                        </a:spcBef>
                        <a:spcAft>
                          <a:spcPts val="0"/>
                        </a:spcAft>
                        <a:buFont typeface="Arial" panose="020B0604020202020204" pitchFamily="34" charset="0"/>
                        <a:buChar char="•"/>
                      </a:pPr>
                      <a:r>
                        <a:rPr lang="en-US" sz="1000" kern="1200" baseline="0" noProof="0">
                          <a:solidFill>
                            <a:schemeClr val="bg1"/>
                          </a:solidFill>
                          <a:latin typeface="+mn-lt"/>
                          <a:ea typeface="+mn-ea"/>
                          <a:cs typeface="Arial"/>
                        </a:rPr>
                        <a:t>↓ </a:t>
                      </a:r>
                      <a:r>
                        <a:rPr lang="en-US" sz="1000" kern="1200" baseline="0" noProof="0">
                          <a:solidFill>
                            <a:schemeClr val="bg1"/>
                          </a:solidFill>
                          <a:latin typeface="+mj-lt"/>
                          <a:ea typeface="+mn-ea"/>
                          <a:cs typeface="Arial"/>
                        </a:rPr>
                        <a:t>C</a:t>
                      </a:r>
                      <a:r>
                        <a:rPr lang="en-US" sz="1000" kern="1200" noProof="0">
                          <a:solidFill>
                            <a:schemeClr val="bg1"/>
                          </a:solidFill>
                          <a:latin typeface="+mj-lt"/>
                          <a:ea typeface="+mn-ea"/>
                          <a:cs typeface="Arial"/>
                        </a:rPr>
                        <a:t>lerical/back office time 25% to 75%</a:t>
                      </a:r>
                    </a:p>
                    <a:p>
                      <a:pPr marL="133350" indent="-133350" algn="l" defTabSz="914400" rtl="0" eaLnBrk="1" latinLnBrk="0" hangingPunct="1">
                        <a:spcBef>
                          <a:spcPts val="600"/>
                        </a:spcBef>
                        <a:spcAft>
                          <a:spcPts val="0"/>
                        </a:spcAft>
                        <a:buFont typeface="Arial" panose="020B0604020202020204" pitchFamily="34" charset="0"/>
                        <a:buChar char="•"/>
                      </a:pPr>
                      <a:r>
                        <a:rPr lang="en-US" sz="1000" kern="1200" noProof="0">
                          <a:solidFill>
                            <a:schemeClr val="bg1"/>
                          </a:solidFill>
                          <a:latin typeface="+mn-lt"/>
                          <a:ea typeface="+mn-ea"/>
                          <a:cs typeface="Arial"/>
                        </a:rPr>
                        <a:t>↑ P</a:t>
                      </a:r>
                      <a:r>
                        <a:rPr lang="en-US" sz="1000" kern="1200" noProof="0">
                          <a:solidFill>
                            <a:schemeClr val="bg1"/>
                          </a:solidFill>
                          <a:latin typeface="+mj-lt"/>
                          <a:ea typeface="+mn-ea"/>
                          <a:cs typeface="Arial"/>
                        </a:rPr>
                        <a:t>lanner productivity</a:t>
                      </a:r>
                      <a:r>
                        <a:rPr lang="en-US" sz="1000" kern="1200" baseline="0" noProof="0">
                          <a:solidFill>
                            <a:schemeClr val="bg1"/>
                          </a:solidFill>
                          <a:latin typeface="+mj-lt"/>
                          <a:ea typeface="+mn-ea"/>
                          <a:cs typeface="Arial"/>
                        </a:rPr>
                        <a:t> </a:t>
                      </a:r>
                      <a:r>
                        <a:rPr lang="en-US" sz="1000" kern="1200" noProof="0">
                          <a:solidFill>
                            <a:schemeClr val="bg1"/>
                          </a:solidFill>
                          <a:latin typeface="+mj-lt"/>
                          <a:ea typeface="+mn-ea"/>
                          <a:cs typeface="Arial"/>
                        </a:rPr>
                        <a:t>10% to 30%</a:t>
                      </a:r>
                    </a:p>
                  </a:txBody>
                  <a:tcPr marL="0" marR="144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62493">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r>
                        <a:rPr lang="en-US" sz="1000" b="1">
                          <a:solidFill>
                            <a:schemeClr val="bg1"/>
                          </a:solidFill>
                          <a:latin typeface="+mj-lt"/>
                          <a:cs typeface="Arial"/>
                        </a:rPr>
                        <a:t>Demand </a:t>
                      </a:r>
                      <a:r>
                        <a:rPr lang="en-US" sz="1000" b="1" baseline="0">
                          <a:solidFill>
                            <a:schemeClr val="bg1"/>
                          </a:solidFill>
                          <a:latin typeface="+mj-lt"/>
                          <a:cs typeface="Arial"/>
                        </a:rPr>
                        <a:t>optimization</a:t>
                      </a:r>
                      <a:endParaRPr lang="en-US" sz="1000" b="1">
                        <a:solidFill>
                          <a:schemeClr val="bg1"/>
                        </a:solidFill>
                        <a:latin typeface="+mj-lt"/>
                        <a:cs typeface="Arial"/>
                      </a:endParaRPr>
                    </a:p>
                  </a:txBody>
                  <a:tcPr marL="0" marR="144000" marT="72000" marB="72000">
                    <a:lnL w="12700" cmpd="sng">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ltLang="en-US" sz="1000" kern="1200">
                          <a:solidFill>
                            <a:schemeClr val="bg1"/>
                          </a:solidFill>
                          <a:latin typeface="Arial"/>
                          <a:ea typeface=""/>
                          <a:cs typeface="Arial"/>
                        </a:rPr>
                        <a:t>Optimize demand response by integrating consumer technology and grid management and cloud-based analytic tools, with linkages to social media to drive engagement.</a:t>
                      </a:r>
                    </a:p>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000">
                          <a:solidFill>
                            <a:schemeClr val="bg1"/>
                          </a:solidFill>
                          <a:latin typeface="+mj-lt"/>
                          <a:cs typeface="Arial"/>
                        </a:rPr>
                        <a:t>More rigorous meter and device management,</a:t>
                      </a:r>
                      <a:r>
                        <a:rPr lang="en-US" sz="1000" baseline="0">
                          <a:solidFill>
                            <a:schemeClr val="bg1"/>
                          </a:solidFill>
                          <a:latin typeface="+mj-lt"/>
                          <a:cs typeface="Arial"/>
                        </a:rPr>
                        <a:t> with solutions to support AMI deployment and operations leveraging analytics</a:t>
                      </a:r>
                    </a:p>
                  </a:txBody>
                  <a:tcPr marL="0" marR="144000" marT="72000" marB="72000">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3350" indent="-133350" algn="l" defTabSz="914400" rtl="0" eaLnBrk="1" fontAlgn="base" latinLnBrk="0" hangingPunct="1">
                        <a:spcBef>
                          <a:spcPts val="600"/>
                        </a:spcBef>
                        <a:spcAft>
                          <a:spcPts val="0"/>
                        </a:spcAft>
                        <a:buFont typeface="Arial" panose="020B0604020202020204" pitchFamily="34" charset="0"/>
                        <a:buChar char="•"/>
                      </a:pPr>
                      <a:r>
                        <a:rPr lang="en-US" sz="1000" kern="1200" baseline="0" noProof="0">
                          <a:solidFill>
                            <a:schemeClr val="bg1"/>
                          </a:solidFill>
                          <a:latin typeface="+mn-lt"/>
                          <a:ea typeface="+mn-ea"/>
                          <a:cs typeface="Arial"/>
                        </a:rPr>
                        <a:t>↓ Energy consumption </a:t>
                      </a:r>
                      <a:r>
                        <a:rPr lang="en-US" sz="1000" kern="1200" baseline="0">
                          <a:solidFill>
                            <a:schemeClr val="bg1"/>
                          </a:solidFill>
                          <a:latin typeface="+mn-lt"/>
                          <a:ea typeface="+mn-ea"/>
                          <a:cs typeface="Arial"/>
                        </a:rPr>
                        <a:t>(10%)</a:t>
                      </a:r>
                    </a:p>
                    <a:p>
                      <a:pPr marL="133350" marR="0" lvl="0" indent="-1333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kern="1200" baseline="0" noProof="0">
                          <a:solidFill>
                            <a:schemeClr val="bg1"/>
                          </a:solidFill>
                          <a:latin typeface="+mn-lt"/>
                          <a:ea typeface="+mn-ea"/>
                          <a:cs typeface="Arial"/>
                        </a:rPr>
                        <a:t>↑ Cost efficiency in Smart Meters deployment and ↓ configuration errors</a:t>
                      </a:r>
                    </a:p>
                    <a:p>
                      <a:pPr marL="133350" marR="0" lvl="0" indent="-1333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kern="1200" baseline="0" noProof="0">
                          <a:solidFill>
                            <a:schemeClr val="bg1"/>
                          </a:solidFill>
                          <a:latin typeface="+mn-lt"/>
                          <a:ea typeface="+mn-ea"/>
                          <a:cs typeface="Arial"/>
                        </a:rPr>
                        <a:t>↓ AMI operational cost + ↑ Revenue from less technical losses</a:t>
                      </a:r>
                    </a:p>
                  </a:txBody>
                  <a:tcPr marL="0" marR="144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21462">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r>
                        <a:rPr lang="en-US" sz="1000" b="1">
                          <a:solidFill>
                            <a:schemeClr val="bg1"/>
                          </a:solidFill>
                          <a:latin typeface="+mj-lt"/>
                          <a:cs typeface="Arial"/>
                        </a:rPr>
                        <a:t>Intelligent</a:t>
                      </a:r>
                      <a:r>
                        <a:rPr lang="en-US" sz="1000" b="1" baseline="0">
                          <a:solidFill>
                            <a:schemeClr val="bg1"/>
                          </a:solidFill>
                          <a:latin typeface="+mj-lt"/>
                          <a:cs typeface="Arial"/>
                        </a:rPr>
                        <a:t> grid operations</a:t>
                      </a:r>
                      <a:endParaRPr lang="en-US" sz="1000" b="1">
                        <a:solidFill>
                          <a:schemeClr val="bg1"/>
                        </a:solidFill>
                        <a:latin typeface="+mj-lt"/>
                        <a:cs typeface="Arial"/>
                      </a:endParaRPr>
                    </a:p>
                  </a:txBody>
                  <a:tcPr marL="0" marR="144000" marT="72000" marB="72000">
                    <a:lnL w="12700" cmpd="sng">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000">
                          <a:solidFill>
                            <a:schemeClr val="bg1"/>
                          </a:solidFill>
                          <a:latin typeface="+mj-lt"/>
                          <a:cs typeface="Arial"/>
                        </a:rPr>
                        <a:t>Improve</a:t>
                      </a:r>
                      <a:r>
                        <a:rPr lang="en-US" sz="1000" baseline="0">
                          <a:solidFill>
                            <a:schemeClr val="bg1"/>
                          </a:solidFill>
                          <a:latin typeface="+mj-lt"/>
                          <a:cs typeface="Arial"/>
                        </a:rPr>
                        <a:t> </a:t>
                      </a:r>
                      <a:r>
                        <a:rPr lang="en-US" sz="1000">
                          <a:solidFill>
                            <a:schemeClr val="bg1"/>
                          </a:solidFill>
                          <a:latin typeface="+mj-lt"/>
                          <a:cs typeface="Arial"/>
                        </a:rPr>
                        <a:t>fault isolation and outage management, optimize voltage and power, and more effectively integrate distributed energy sources through:</a:t>
                      </a:r>
                    </a:p>
                    <a:p>
                      <a:pPr marL="179388" indent="-133350">
                        <a:spcBef>
                          <a:spcPts val="600"/>
                        </a:spcBef>
                        <a:buFont typeface="Arial" panose="020B0604020202020204" pitchFamily="34" charset="0"/>
                        <a:buChar char="•"/>
                      </a:pPr>
                      <a:r>
                        <a:rPr lang="en-US" sz="1000" kern="1200">
                          <a:solidFill>
                            <a:schemeClr val="bg1"/>
                          </a:solidFill>
                          <a:latin typeface="+mj-lt"/>
                          <a:ea typeface=""/>
                          <a:cs typeface="Arial"/>
                        </a:rPr>
                        <a:t>Cloud-based</a:t>
                      </a:r>
                      <a:r>
                        <a:rPr lang="en-US" sz="1000" kern="1200" baseline="0">
                          <a:solidFill>
                            <a:schemeClr val="bg1"/>
                          </a:solidFill>
                          <a:latin typeface="+mj-lt"/>
                          <a:ea typeface=""/>
                          <a:cs typeface="Arial"/>
                        </a:rPr>
                        <a:t> analytics for real-time network management, with mobile technologies to direct field operations and capture data</a:t>
                      </a:r>
                    </a:p>
                    <a:p>
                      <a:pPr marL="179388" indent="-133350">
                        <a:spcBef>
                          <a:spcPts val="600"/>
                        </a:spcBef>
                        <a:buFont typeface="Arial" panose="020B0604020202020204" pitchFamily="34" charset="0"/>
                        <a:buChar char="•"/>
                      </a:pPr>
                      <a:r>
                        <a:rPr lang="en-US" sz="1000" kern="1200" baseline="0">
                          <a:solidFill>
                            <a:schemeClr val="bg1"/>
                          </a:solidFill>
                          <a:latin typeface="+mj-lt"/>
                          <a:cs typeface="Arial"/>
                        </a:rPr>
                        <a:t>Mobile and social media tools to improve info communications with consumer and workers, combined with analytics for better fault location</a:t>
                      </a:r>
                      <a:endParaRPr lang="en-US" sz="1000" baseline="0">
                        <a:solidFill>
                          <a:schemeClr val="bg1"/>
                        </a:solidFill>
                        <a:latin typeface="+mj-lt"/>
                        <a:cs typeface="Arial"/>
                      </a:endParaRPr>
                    </a:p>
                  </a:txBody>
                  <a:tcPr marL="0" marR="144000" marT="72000" marB="72000">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3350" indent="-133350" algn="l" defTabSz="914400" rtl="0" eaLnBrk="1" fontAlgn="base" latinLnBrk="0" hangingPunct="1">
                        <a:spcBef>
                          <a:spcPts val="600"/>
                        </a:spcBef>
                        <a:spcAft>
                          <a:spcPts val="0"/>
                        </a:spcAft>
                        <a:buFont typeface="Arial" panose="020B0604020202020204" pitchFamily="34" charset="0"/>
                        <a:buChar char="•"/>
                      </a:pPr>
                      <a:r>
                        <a:rPr lang="en-US" sz="1000" kern="1200" noProof="0">
                          <a:solidFill>
                            <a:schemeClr val="bg1"/>
                          </a:solidFill>
                          <a:latin typeface="+mn-lt"/>
                          <a:ea typeface="+mn-ea"/>
                          <a:cs typeface="Arial"/>
                        </a:rPr>
                        <a:t>↓ </a:t>
                      </a:r>
                      <a:r>
                        <a:rPr lang="en-GB" sz="1000" kern="1200">
                          <a:solidFill>
                            <a:schemeClr val="bg1"/>
                          </a:solidFill>
                          <a:latin typeface="+mn-lt"/>
                          <a:ea typeface="+mn-ea"/>
                          <a:cs typeface="Arial"/>
                        </a:rPr>
                        <a:t>1V to 5V in system wide</a:t>
                      </a:r>
                      <a:r>
                        <a:rPr lang="en-GB" sz="1000" kern="1200" baseline="0">
                          <a:solidFill>
                            <a:schemeClr val="bg1"/>
                          </a:solidFill>
                          <a:latin typeface="+mn-lt"/>
                          <a:ea typeface="+mn-ea"/>
                          <a:cs typeface="Arial"/>
                        </a:rPr>
                        <a:t> </a:t>
                      </a:r>
                      <a:r>
                        <a:rPr lang="en-GB" sz="1000" kern="1200">
                          <a:solidFill>
                            <a:schemeClr val="bg1"/>
                          </a:solidFill>
                          <a:latin typeface="+mn-lt"/>
                          <a:ea typeface="+mn-ea"/>
                          <a:cs typeface="Arial"/>
                        </a:rPr>
                        <a:t>average</a:t>
                      </a:r>
                      <a:r>
                        <a:rPr lang="en-GB" sz="1000" kern="1200" baseline="0">
                          <a:solidFill>
                            <a:schemeClr val="bg1"/>
                          </a:solidFill>
                          <a:latin typeface="+mn-lt"/>
                          <a:ea typeface="+mn-ea"/>
                          <a:cs typeface="Arial"/>
                        </a:rPr>
                        <a:t> </a:t>
                      </a:r>
                      <a:r>
                        <a:rPr lang="en-GB" sz="1000" kern="1200">
                          <a:solidFill>
                            <a:schemeClr val="bg1"/>
                          </a:solidFill>
                          <a:latin typeface="+mn-lt"/>
                          <a:ea typeface="+mn-ea"/>
                          <a:cs typeface="Arial"/>
                        </a:rPr>
                        <a:t>voltage</a:t>
                      </a:r>
                    </a:p>
                    <a:p>
                      <a:pPr marL="133350" indent="-133350" algn="l" defTabSz="914400" rtl="0" eaLnBrk="1" fontAlgn="base" latinLnBrk="0" hangingPunct="1">
                        <a:spcBef>
                          <a:spcPts val="600"/>
                        </a:spcBef>
                        <a:spcAft>
                          <a:spcPts val="0"/>
                        </a:spcAft>
                        <a:buFont typeface="Arial" panose="020B0604020202020204" pitchFamily="34" charset="0"/>
                        <a:buChar char="•"/>
                      </a:pPr>
                      <a:r>
                        <a:rPr lang="en-GB" sz="1000" kern="1200">
                          <a:solidFill>
                            <a:schemeClr val="bg1"/>
                          </a:solidFill>
                          <a:latin typeface="+mn-lt"/>
                          <a:ea typeface="+mn-ea"/>
                          <a:cs typeface="Arial"/>
                        </a:rPr>
                        <a:t>25% reduction in equipment-related outages</a:t>
                      </a:r>
                    </a:p>
                    <a:p>
                      <a:pPr marL="133350" indent="-133350" algn="l" defTabSz="914400" rtl="0" eaLnBrk="1" fontAlgn="base" latinLnBrk="0" hangingPunct="1">
                        <a:spcBef>
                          <a:spcPts val="600"/>
                        </a:spcBef>
                        <a:spcAft>
                          <a:spcPts val="0"/>
                        </a:spcAft>
                        <a:buFont typeface="Arial" panose="020B0604020202020204" pitchFamily="34" charset="0"/>
                        <a:buChar char="•"/>
                      </a:pPr>
                      <a:r>
                        <a:rPr lang="en-GB" sz="1000" kern="1200">
                          <a:solidFill>
                            <a:schemeClr val="bg1"/>
                          </a:solidFill>
                          <a:latin typeface="+mn-lt"/>
                          <a:ea typeface="+mn-ea"/>
                          <a:cs typeface="Arial"/>
                        </a:rPr>
                        <a:t>5% reduction in impact from weather outages</a:t>
                      </a:r>
                    </a:p>
                    <a:p>
                      <a:pPr marL="133350" marR="0" indent="-1333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lang="en-GB" sz="1000" kern="1200">
                          <a:solidFill>
                            <a:schemeClr val="bg1"/>
                          </a:solidFill>
                          <a:latin typeface="+mn-lt"/>
                          <a:ea typeface="+mn-ea"/>
                          <a:cs typeface="Arial"/>
                        </a:rPr>
                        <a:t>Reduce theft by 50%</a:t>
                      </a:r>
                    </a:p>
                    <a:p>
                      <a:pPr marL="133350" marR="0" indent="-1333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lang="en-GB" sz="1000" kern="1200">
                          <a:solidFill>
                            <a:schemeClr val="bg1"/>
                          </a:solidFill>
                          <a:latin typeface="+mn-lt"/>
                          <a:ea typeface="+mn-ea"/>
                          <a:cs typeface="Arial"/>
                        </a:rPr>
                        <a:t>Enable</a:t>
                      </a:r>
                      <a:r>
                        <a:rPr lang="en-GB" sz="1000" kern="1200" baseline="0">
                          <a:solidFill>
                            <a:schemeClr val="bg1"/>
                          </a:solidFill>
                          <a:latin typeface="+mn-lt"/>
                          <a:ea typeface="+mn-ea"/>
                          <a:cs typeface="Arial"/>
                        </a:rPr>
                        <a:t> large-scale deployment of distributed energy sources</a:t>
                      </a:r>
                      <a:r>
                        <a:rPr lang="en-GB" sz="1000" kern="1200">
                          <a:solidFill>
                            <a:schemeClr val="bg1"/>
                          </a:solidFill>
                          <a:latin typeface="+mn-lt"/>
                          <a:ea typeface="+mn-ea"/>
                          <a:cs typeface="Arial"/>
                        </a:rPr>
                        <a:t> </a:t>
                      </a:r>
                    </a:p>
                  </a:txBody>
                  <a:tcPr marL="0" marR="144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031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gray">
          <a:xfrm>
            <a:off x="846667" y="1638355"/>
            <a:ext cx="10137422" cy="4649556"/>
          </a:xfrm>
          <a:prstGeom prst="roundRect">
            <a:avLst>
              <a:gd name="adj" fmla="val 3313"/>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00" rtl="0" eaLnBrk="1" fontAlgn="base" latinLnBrk="0" hangingPunct="1">
              <a:lnSpc>
                <a:spcPct val="100000"/>
              </a:lnSpc>
              <a:spcBef>
                <a:spcPts val="0"/>
              </a:spcBef>
              <a:spcAft>
                <a:spcPts val="300"/>
              </a:spcAft>
              <a:buClrTx/>
              <a:buSzTx/>
              <a:buFontTx/>
              <a:buNone/>
              <a:tabLst/>
              <a:defRPr/>
            </a:pPr>
            <a:endParaRPr kumimoji="0" lang="en-GB"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2" name="Title 1"/>
          <p:cNvSpPr>
            <a:spLocks noGrp="1"/>
          </p:cNvSpPr>
          <p:nvPr>
            <p:ph type="title"/>
          </p:nvPr>
        </p:nvSpPr>
        <p:spPr/>
        <p:txBody>
          <a:bodyPr/>
          <a:lstStyle/>
          <a:p>
            <a:r>
              <a:rPr lang="en-GB"/>
              <a:t>The Potential Value From Digital Initiatives </a:t>
            </a:r>
          </a:p>
        </p:txBody>
      </p:sp>
      <p:sp>
        <p:nvSpPr>
          <p:cNvPr id="3" name="Text Placeholder 2"/>
          <p:cNvSpPr>
            <a:spLocks noGrp="1"/>
          </p:cNvSpPr>
          <p:nvPr>
            <p:ph type="body" sz="quarter" idx="10"/>
          </p:nvPr>
        </p:nvSpPr>
        <p:spPr/>
        <p:txBody>
          <a:bodyPr/>
          <a:lstStyle/>
          <a:p>
            <a:r>
              <a:rPr lang="en-GB"/>
              <a:t>Examples of Sources of Value (2/2)</a:t>
            </a:r>
          </a:p>
        </p:txBody>
      </p:sp>
      <p:graphicFrame>
        <p:nvGraphicFramePr>
          <p:cNvPr id="5" name="Table 4"/>
          <p:cNvGraphicFramePr>
            <a:graphicFrameLocks noGrp="1"/>
          </p:cNvGraphicFramePr>
          <p:nvPr/>
        </p:nvGraphicFramePr>
        <p:xfrm>
          <a:off x="1094934" y="1638355"/>
          <a:ext cx="10137511" cy="4045519"/>
        </p:xfrm>
        <a:graphic>
          <a:graphicData uri="http://schemas.openxmlformats.org/drawingml/2006/table">
            <a:tbl>
              <a:tblPr firstRow="1" bandRow="1"/>
              <a:tblGrid>
                <a:gridCol w="1680575">
                  <a:extLst>
                    <a:ext uri="{9D8B030D-6E8A-4147-A177-3AD203B41FA5}">
                      <a16:colId xmlns:a16="http://schemas.microsoft.com/office/drawing/2014/main" val="20000"/>
                    </a:ext>
                  </a:extLst>
                </a:gridCol>
                <a:gridCol w="4820596">
                  <a:extLst>
                    <a:ext uri="{9D8B030D-6E8A-4147-A177-3AD203B41FA5}">
                      <a16:colId xmlns:a16="http://schemas.microsoft.com/office/drawing/2014/main" val="20001"/>
                    </a:ext>
                  </a:extLst>
                </a:gridCol>
                <a:gridCol w="3636340">
                  <a:extLst>
                    <a:ext uri="{9D8B030D-6E8A-4147-A177-3AD203B41FA5}">
                      <a16:colId xmlns:a16="http://schemas.microsoft.com/office/drawing/2014/main" val="20002"/>
                    </a:ext>
                  </a:extLst>
                </a:gridCol>
              </a:tblGrid>
              <a:tr h="328144">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0" algn="l" defTabSz="914400" rtl="0" eaLnBrk="1" latinLnBrk="0" hangingPunct="1"/>
                      <a:r>
                        <a:rPr lang="en-US" sz="1200" b="1" kern="1200">
                          <a:solidFill>
                            <a:schemeClr val="accent2"/>
                          </a:solidFill>
                          <a:latin typeface="Arial" pitchFamily="34" charset="0"/>
                          <a:ea typeface="+mj-ea"/>
                          <a:cs typeface="Arial" pitchFamily="34" charset="0"/>
                        </a:rPr>
                        <a:t>Digital initiatives</a:t>
                      </a:r>
                    </a:p>
                  </a:txBody>
                  <a:tcPr marL="0" marR="144000" marT="72000" marB="72000">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0" algn="l" defTabSz="914400" rtl="0" eaLnBrk="1" latinLnBrk="0" hangingPunct="1"/>
                      <a:r>
                        <a:rPr lang="en-US" sz="1200" b="1" kern="1200">
                          <a:solidFill>
                            <a:schemeClr val="accent2"/>
                          </a:solidFill>
                          <a:latin typeface="Arial" pitchFamily="34" charset="0"/>
                          <a:ea typeface="+mj-ea"/>
                          <a:cs typeface="Arial" pitchFamily="34" charset="0"/>
                        </a:rPr>
                        <a:t>Description</a:t>
                      </a:r>
                    </a:p>
                  </a:txBody>
                  <a:tcPr marL="0" marR="144000" marT="72000" marB="72000">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0" algn="l" defTabSz="914400" rtl="0" eaLnBrk="1" latinLnBrk="0" hangingPunct="1"/>
                      <a:r>
                        <a:rPr lang="en-US" sz="1200" b="1" kern="1200">
                          <a:solidFill>
                            <a:schemeClr val="accent2"/>
                          </a:solidFill>
                          <a:latin typeface="Arial" pitchFamily="34" charset="0"/>
                          <a:ea typeface="+mj-ea"/>
                          <a:cs typeface="Arial" pitchFamily="34" charset="0"/>
                        </a:rPr>
                        <a:t>Key potential outcomes</a:t>
                      </a:r>
                    </a:p>
                  </a:txBody>
                  <a:tcPr marL="0" marR="144000" marT="72000" marB="72000">
                    <a:lnL w="12700" cmpd="sng">
                      <a:noFill/>
                    </a:lnL>
                    <a:lnR w="127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80020">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000" b="1" kern="1200">
                          <a:solidFill>
                            <a:schemeClr val="bg1"/>
                          </a:solidFill>
                          <a:latin typeface="+mj-lt"/>
                          <a:ea typeface="+mn-ea"/>
                          <a:cs typeface="Arial"/>
                        </a:rPr>
                        <a:t>Digital customer model</a:t>
                      </a:r>
                    </a:p>
                  </a:txBody>
                  <a:tcPr marL="0" marR="144000" marT="72000" marB="72000">
                    <a:lnL w="12700" cmpd="sng">
                      <a:noFill/>
                    </a:lnL>
                    <a:lnR w="12700" cap="flat" cmpd="sng" algn="ctr">
                      <a:noFill/>
                      <a:prstDash val="solid"/>
                      <a:round/>
                      <a:headEnd type="none" w="med" len="med"/>
                      <a:tailEnd type="none" w="med" len="med"/>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spcBef>
                          <a:spcPts val="600"/>
                        </a:spcBef>
                        <a:buFont typeface="Arial" panose="020B0604020202020204" pitchFamily="34" charset="0"/>
                        <a:buNone/>
                      </a:pPr>
                      <a:r>
                        <a:rPr lang="en-US" sz="1000" kern="1200">
                          <a:solidFill>
                            <a:schemeClr val="bg1"/>
                          </a:solidFill>
                          <a:latin typeface="+mj-lt"/>
                          <a:ea typeface="+mn-ea"/>
                          <a:cs typeface="Arial"/>
                        </a:rPr>
                        <a:t>Transform the</a:t>
                      </a:r>
                      <a:r>
                        <a:rPr lang="en-US" sz="1000" kern="1200" baseline="0">
                          <a:solidFill>
                            <a:schemeClr val="bg1"/>
                          </a:solidFill>
                          <a:latin typeface="+mj-lt"/>
                          <a:ea typeface="+mn-ea"/>
                          <a:cs typeface="Arial"/>
                        </a:rPr>
                        <a:t> customer interaction model to enable digital interaction spanning traditional channels, Web, mobile, social and connected home:</a:t>
                      </a:r>
                    </a:p>
                    <a:p>
                      <a:pPr marL="179388" indent="-133350" algn="l" defTabSz="914400" rtl="0" eaLnBrk="1" latinLnBrk="0" hangingPunct="1">
                        <a:spcBef>
                          <a:spcPts val="600"/>
                        </a:spcBef>
                        <a:buFont typeface="Arial" panose="020B0604020202020204" pitchFamily="34" charset="0"/>
                        <a:buChar char="•"/>
                      </a:pPr>
                      <a:r>
                        <a:rPr lang="en-US" sz="1000" kern="1200">
                          <a:solidFill>
                            <a:schemeClr val="bg1"/>
                          </a:solidFill>
                          <a:latin typeface="+mj-lt"/>
                          <a:ea typeface=""/>
                          <a:cs typeface="Arial"/>
                        </a:rPr>
                        <a:t>Omni-channel solutions enabled by digital platforms and multi-channel integration to enable shift to digital contacts</a:t>
                      </a:r>
                    </a:p>
                    <a:p>
                      <a:pPr marL="179388" indent="-133350" algn="l" defTabSz="914400" rtl="0" eaLnBrk="1" latinLnBrk="0" hangingPunct="1">
                        <a:spcBef>
                          <a:spcPts val="600"/>
                        </a:spcBef>
                        <a:buFont typeface="Arial" panose="020B0604020202020204" pitchFamily="34" charset="0"/>
                        <a:buChar char="•"/>
                      </a:pPr>
                      <a:r>
                        <a:rPr lang="en-US" sz="1000" kern="1200">
                          <a:solidFill>
                            <a:schemeClr val="bg1"/>
                          </a:solidFill>
                          <a:latin typeface="+mj-lt"/>
                          <a:ea typeface=""/>
                          <a:cs typeface="Arial"/>
                        </a:rPr>
                        <a:t>Embedded customer analytics within services to enable insights, accelerate digital migration and improve engagement</a:t>
                      </a:r>
                    </a:p>
                  </a:txBody>
                  <a:tcPr marL="0" marR="144000" marT="72000" marB="72000">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3350" marR="0" lvl="0" indent="-1333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kern="1200" noProof="0">
                          <a:solidFill>
                            <a:schemeClr val="bg1"/>
                          </a:solidFill>
                          <a:latin typeface="+mj-lt"/>
                          <a:ea typeface="+mn-ea"/>
                          <a:cs typeface="Arial"/>
                        </a:rPr>
                        <a:t>↓ &gt;20% contact OPEX</a:t>
                      </a:r>
                    </a:p>
                    <a:p>
                      <a:pPr marL="133350" marR="0" lvl="0" indent="-1333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kern="1200" noProof="0">
                          <a:solidFill>
                            <a:schemeClr val="bg1"/>
                          </a:solidFill>
                          <a:latin typeface="+mj-lt"/>
                          <a:ea typeface="+mn-ea"/>
                          <a:cs typeface="Arial"/>
                        </a:rPr>
                        <a:t>&gt;70% Self-service adoption</a:t>
                      </a:r>
                    </a:p>
                    <a:p>
                      <a:pPr marL="133350" marR="0" lvl="0" indent="-1333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kern="1200" noProof="0">
                          <a:solidFill>
                            <a:schemeClr val="bg1"/>
                          </a:solidFill>
                          <a:latin typeface="+mj-lt"/>
                          <a:ea typeface="+mn-ea"/>
                          <a:cs typeface="Arial"/>
                        </a:rPr>
                        <a:t>&gt;70% E-bill adoption </a:t>
                      </a:r>
                    </a:p>
                    <a:p>
                      <a:pPr marL="133350" marR="0" lvl="0" indent="-1333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kern="1200" baseline="0" noProof="0">
                          <a:solidFill>
                            <a:schemeClr val="bg1"/>
                          </a:solidFill>
                          <a:latin typeface="+mj-lt"/>
                          <a:ea typeface="+mn-ea"/>
                          <a:cs typeface="Arial"/>
                        </a:rPr>
                        <a:t>↑</a:t>
                      </a:r>
                      <a:r>
                        <a:rPr lang="en-US" sz="1000" kern="1200" noProof="0">
                          <a:solidFill>
                            <a:schemeClr val="bg1"/>
                          </a:solidFill>
                          <a:latin typeface="+mj-lt"/>
                          <a:ea typeface="+mn-ea"/>
                          <a:cs typeface="Arial"/>
                        </a:rPr>
                        <a:t> Customer satisfaction</a:t>
                      </a:r>
                    </a:p>
                    <a:p>
                      <a:pPr marL="133350" marR="0" lvl="0" indent="-1333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kern="1200" noProof="0">
                          <a:solidFill>
                            <a:schemeClr val="bg1"/>
                          </a:solidFill>
                          <a:latin typeface="+mj-lt"/>
                          <a:ea typeface="+mn-ea"/>
                          <a:cs typeface="Arial"/>
                        </a:rPr>
                        <a:t>↓ Tech. maintenance costs with simpler architecture</a:t>
                      </a:r>
                    </a:p>
                    <a:p>
                      <a:pPr marL="133350" marR="0" lvl="0" indent="-1333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kern="1200" baseline="0" noProof="0">
                          <a:solidFill>
                            <a:schemeClr val="bg1"/>
                          </a:solidFill>
                          <a:latin typeface="+mj-lt"/>
                          <a:ea typeface="+mn-ea"/>
                          <a:cs typeface="Arial"/>
                        </a:rPr>
                        <a:t>↑ S</a:t>
                      </a:r>
                      <a:r>
                        <a:rPr lang="en-US" sz="1000" kern="1200" noProof="0">
                          <a:solidFill>
                            <a:schemeClr val="bg1"/>
                          </a:solidFill>
                          <a:latin typeface="+mj-lt"/>
                          <a:ea typeface="+mn-ea"/>
                          <a:cs typeface="Arial"/>
                        </a:rPr>
                        <a:t>peed-to-market with more flexible/agile systems</a:t>
                      </a:r>
                    </a:p>
                  </a:txBody>
                  <a:tcPr marL="0" marR="144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15482">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a:spcBef>
                          <a:spcPts val="600"/>
                        </a:spcBef>
                      </a:pPr>
                      <a:r>
                        <a:rPr lang="en-US" sz="1000" b="1" kern="1200">
                          <a:solidFill>
                            <a:schemeClr val="bg1"/>
                          </a:solidFill>
                          <a:latin typeface="+mj-lt"/>
                          <a:ea typeface=""/>
                          <a:cs typeface="Arial"/>
                        </a:rPr>
                        <a:t>Digital energy products and services</a:t>
                      </a:r>
                    </a:p>
                  </a:txBody>
                  <a:tcPr marL="0" marR="144000" marT="72000" marB="72000">
                    <a:lnL w="12700" cmpd="sng">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000" kern="1200" baseline="0">
                          <a:solidFill>
                            <a:schemeClr val="bg1"/>
                          </a:solidFill>
                          <a:latin typeface="+mj-lt"/>
                          <a:ea typeface=""/>
                          <a:cs typeface="Arial"/>
                        </a:rPr>
                        <a:t>Extend the utility value proposition: Integrated solutions to market, sell and deliver new digitally enabled products and services related to energy generation, energy management and related premise services. Enables utilities to help consumers manage energy including efficiency programs, services aimed at automation, convenience, and control, and services to enable distributed energy sources</a:t>
                      </a:r>
                    </a:p>
                  </a:txBody>
                  <a:tcPr marL="0" marR="144000" marT="72000" marB="72000">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3350" marR="0" indent="-1333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sz="1000" kern="1200" baseline="0" noProof="0">
                          <a:solidFill>
                            <a:schemeClr val="bg1"/>
                          </a:solidFill>
                          <a:latin typeface="+mj-lt"/>
                          <a:ea typeface="+mn-ea"/>
                          <a:cs typeface="Arial"/>
                        </a:rPr>
                        <a:t>Improve revenue potential by extending into new P&amp;Ss</a:t>
                      </a:r>
                    </a:p>
                    <a:p>
                      <a:pPr marL="133350" marR="0" indent="-1333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sz="1000" kern="1200" baseline="0" noProof="0">
                          <a:solidFill>
                            <a:schemeClr val="bg1"/>
                          </a:solidFill>
                          <a:latin typeface="+mj-lt"/>
                          <a:ea typeface="+mn-ea"/>
                          <a:cs typeface="Arial"/>
                        </a:rPr>
                        <a:t>Increase customer satisfaction by 5% - 10% (e.g. helping clients to reduce emissions)</a:t>
                      </a:r>
                    </a:p>
                    <a:p>
                      <a:pPr marL="133350" marR="0" indent="-1333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sz="1000" kern="1200" baseline="0" noProof="0">
                          <a:solidFill>
                            <a:schemeClr val="bg1"/>
                          </a:solidFill>
                          <a:latin typeface="+mj-lt"/>
                          <a:ea typeface="+mn-ea"/>
                          <a:cs typeface="Arial"/>
                        </a:rPr>
                        <a:t>Reduce consumer churn by up to 50%</a:t>
                      </a:r>
                    </a:p>
                  </a:txBody>
                  <a:tcPr marL="0" marR="144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62493">
                <a:tc>
                  <a:txBody>
                    <a:bodyPr/>
                    <a:lstStyle/>
                    <a:p>
                      <a:pPr>
                        <a:spcBef>
                          <a:spcPts val="600"/>
                        </a:spcBef>
                      </a:pPr>
                      <a:r>
                        <a:rPr lang="en-US" sz="1000" b="1">
                          <a:solidFill>
                            <a:schemeClr val="bg1"/>
                          </a:solidFill>
                          <a:latin typeface="+mj-lt"/>
                          <a:cs typeface="Arial"/>
                        </a:rPr>
                        <a:t>Digital enterprise model</a:t>
                      </a:r>
                    </a:p>
                  </a:txBody>
                  <a:tcPr marL="0" marR="144000" marT="72000" marB="72000">
                    <a:lnL w="12700" cmpd="sng">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600"/>
                        </a:spcBef>
                        <a:buFont typeface="Arial" panose="020B0604020202020204" pitchFamily="34" charset="0"/>
                        <a:buNone/>
                      </a:pPr>
                      <a:r>
                        <a:rPr lang="en-US" sz="1000" baseline="0">
                          <a:solidFill>
                            <a:schemeClr val="bg1"/>
                          </a:solidFill>
                          <a:latin typeface="+mj-lt"/>
                          <a:cs typeface="Arial"/>
                        </a:rPr>
                        <a:t>Develop digital services to change the way support services are provided and managed and digitize people management processes (i.e., recruiting, people logistics)</a:t>
                      </a:r>
                    </a:p>
                  </a:txBody>
                  <a:tcPr marL="0" marR="144000" marT="72000" marB="72000">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3350" indent="-133350" algn="l" defTabSz="914400" rtl="0" eaLnBrk="1" latinLnBrk="0" hangingPunct="1">
                        <a:spcBef>
                          <a:spcPts val="600"/>
                        </a:spcBef>
                        <a:buFont typeface="Arial" panose="020B0604020202020204" pitchFamily="34" charset="0"/>
                        <a:buChar char="•"/>
                      </a:pPr>
                      <a:r>
                        <a:rPr lang="en-US" sz="1000" kern="1200" noProof="0">
                          <a:solidFill>
                            <a:schemeClr val="bg1"/>
                          </a:solidFill>
                          <a:latin typeface="+mj-lt"/>
                          <a:ea typeface="+mn-ea"/>
                          <a:cs typeface="Arial"/>
                        </a:rPr>
                        <a:t>↓ General and administrative</a:t>
                      </a:r>
                      <a:r>
                        <a:rPr lang="en-US" sz="1000" kern="1200" baseline="0" noProof="0">
                          <a:solidFill>
                            <a:schemeClr val="bg1"/>
                          </a:solidFill>
                          <a:latin typeface="+mj-lt"/>
                          <a:ea typeface="+mn-ea"/>
                          <a:cs typeface="Arial"/>
                        </a:rPr>
                        <a:t> costs</a:t>
                      </a:r>
                    </a:p>
                    <a:p>
                      <a:pPr marL="133350" indent="-133350" algn="l" defTabSz="914400" rtl="0" eaLnBrk="1" latinLnBrk="0" hangingPunct="1">
                        <a:spcBef>
                          <a:spcPts val="600"/>
                        </a:spcBef>
                        <a:buFont typeface="Arial" panose="020B0604020202020204" pitchFamily="34" charset="0"/>
                        <a:buChar char="•"/>
                      </a:pPr>
                      <a:r>
                        <a:rPr lang="en-US" sz="1000" kern="1200" noProof="0">
                          <a:solidFill>
                            <a:schemeClr val="bg1"/>
                          </a:solidFill>
                          <a:latin typeface="+mj-lt"/>
                          <a:ea typeface="+mn-ea"/>
                          <a:cs typeface="Arial"/>
                        </a:rPr>
                        <a:t>↑ Process effectiveness</a:t>
                      </a:r>
                    </a:p>
                  </a:txBody>
                  <a:tcPr marL="0" marR="144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352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3957069054"/>
              </p:ext>
            </p:ext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spid="_x0000_s234508" name="think-cell スライド" r:id="rId5" imgW="270" imgH="270" progId="TCLayout.ActiveDocument.1">
                  <p:embed/>
                </p:oleObj>
              </mc:Choice>
              <mc:Fallback>
                <p:oleObj name="think-cell スライド" r:id="rId5" imgW="270" imgH="270" progId="TCLayout.ActiveDocument.1">
                  <p:embed/>
                  <p:pic>
                    <p:nvPicPr>
                      <p:cNvPr id="17" name="Object 16" hidden="1"/>
                      <p:cNvPicPr/>
                      <p:nvPr/>
                    </p:nvPicPr>
                    <p:blipFill>
                      <a:blip r:embed="rId6"/>
                      <a:stretch>
                        <a:fillRect/>
                      </a:stretch>
                    </p:blipFill>
                    <p:spPr>
                      <a:xfrm>
                        <a:off x="1587" y="2481"/>
                        <a:ext cx="1587" cy="1587"/>
                      </a:xfrm>
                      <a:prstGeom prst="rect">
                        <a:avLst/>
                      </a:prstGeom>
                    </p:spPr>
                  </p:pic>
                </p:oleObj>
              </mc:Fallback>
            </mc:AlternateContent>
          </a:graphicData>
        </a:graphic>
      </p:graphicFrame>
      <p:sp>
        <p:nvSpPr>
          <p:cNvPr id="5" name="正方形/長方形 4" hidden="1">
            <a:extLst>
              <a:ext uri="{FF2B5EF4-FFF2-40B4-BE49-F238E27FC236}">
                <a16:creationId xmlns:a16="http://schemas.microsoft.com/office/drawing/2014/main" id="{75F5CCDF-17CF-4A13-966D-6AFE14DF99E0}"/>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kumimoji="1" lang="en-US" altLang="ja-JP" sz="1999">
              <a:latin typeface="Calibri" panose="020F0502020204030204" pitchFamily="34" charset="0"/>
              <a:cs typeface="Arial" panose="020B0604020202020204" pitchFamily="34" charset="0"/>
              <a:sym typeface="Calibri" panose="020F0502020204030204" pitchFamily="34" charset="0"/>
            </a:endParaRPr>
          </a:p>
        </p:txBody>
      </p:sp>
      <p:pic>
        <p:nvPicPr>
          <p:cNvPr id="68" name="Picture 67"/>
          <p:cNvPicPr>
            <a:picLocks noChangeAspect="1"/>
          </p:cNvPicPr>
          <p:nvPr/>
        </p:nvPicPr>
        <p:blipFill rotWithShape="1">
          <a:blip r:embed="rId7" cstate="print">
            <a:extLst>
              <a:ext uri="{28A0092B-C50C-407E-A947-70E740481C1C}">
                <a14:useLocalDpi xmlns:a14="http://schemas.microsoft.com/office/drawing/2010/main" val="0"/>
              </a:ext>
            </a:extLst>
          </a:blip>
          <a:srcRect t="15642" r="17738"/>
          <a:stretch/>
        </p:blipFill>
        <p:spPr>
          <a:xfrm>
            <a:off x="0" y="893"/>
            <a:ext cx="10026759" cy="6856214"/>
          </a:xfrm>
          <a:prstGeom prst="rect">
            <a:avLst/>
          </a:prstGeom>
        </p:spPr>
      </p:pic>
      <p:sp>
        <p:nvSpPr>
          <p:cNvPr id="18" name="Rectangle 17"/>
          <p:cNvSpPr/>
          <p:nvPr/>
        </p:nvSpPr>
        <p:spPr>
          <a:xfrm>
            <a:off x="-36116" y="4068"/>
            <a:ext cx="10062875" cy="6885993"/>
          </a:xfrm>
          <a:prstGeom prst="rect">
            <a:avLst/>
          </a:prstGeom>
          <a:gradFill>
            <a:gsLst>
              <a:gs pos="69000">
                <a:schemeClr val="tx1">
                  <a:lumMod val="75000"/>
                  <a:lumOff val="25000"/>
                  <a:alpha val="63000"/>
                </a:schemeClr>
              </a:gs>
              <a:gs pos="37000">
                <a:schemeClr val="tx1">
                  <a:alpha val="76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
        <p:nvSpPr>
          <p:cNvPr id="2" name="Title 1"/>
          <p:cNvSpPr>
            <a:spLocks noGrp="1"/>
          </p:cNvSpPr>
          <p:nvPr>
            <p:ph type="title"/>
          </p:nvPr>
        </p:nvSpPr>
        <p:spPr>
          <a:xfrm>
            <a:off x="625306" y="615026"/>
            <a:ext cx="9152252" cy="816847"/>
          </a:xfrm>
        </p:spPr>
        <p:txBody>
          <a:bodyPr/>
          <a:lstStyle/>
          <a:p>
            <a:r>
              <a:rPr lang="en-US" sz="2399" b="0"/>
              <a:t>CenterPoint Energy</a:t>
            </a:r>
            <a:br>
              <a:rPr lang="en-US" b="0"/>
            </a:br>
            <a:r>
              <a:rPr lang="en-US" b="0"/>
              <a:t>Co-innovation with SAP to deliver an extensible SAP HANA based asset health platform for underground residential distribution</a:t>
            </a:r>
          </a:p>
        </p:txBody>
      </p:sp>
      <p:sp>
        <p:nvSpPr>
          <p:cNvPr id="3" name="Slide Number Placeholder 2"/>
          <p:cNvSpPr>
            <a:spLocks noGrp="1"/>
          </p:cNvSpPr>
          <p:nvPr>
            <p:ph type="sldNum" sz="quarter" idx="4"/>
          </p:nvPr>
        </p:nvSpPr>
        <p:spPr/>
        <p:txBody>
          <a:bodyPr/>
          <a:lstStyle/>
          <a:p>
            <a:pPr fontAlgn="auto">
              <a:spcBef>
                <a:spcPts val="0"/>
              </a:spcBef>
              <a:spcAft>
                <a:spcPts val="0"/>
              </a:spcAft>
              <a:defRPr/>
            </a:pPr>
            <a:fld id="{90CBDC3A-D49F-4631-A8C7-55D59B33E5FA}" type="slidenum">
              <a:rPr lang="en-US" b="0" smtClean="0">
                <a:solidFill>
                  <a:srgbClr val="FFFFFF"/>
                </a:solidFill>
              </a:rPr>
              <a:pPr fontAlgn="auto">
                <a:spcBef>
                  <a:spcPts val="0"/>
                </a:spcBef>
                <a:spcAft>
                  <a:spcPts val="0"/>
                </a:spcAft>
                <a:defRPr/>
              </a:pPr>
              <a:t>32</a:t>
            </a:fld>
            <a:endParaRPr lang="en-US" b="0">
              <a:solidFill>
                <a:srgbClr val="FFFFFF"/>
              </a:solidFill>
            </a:endParaRPr>
          </a:p>
        </p:txBody>
      </p:sp>
      <p:sp>
        <p:nvSpPr>
          <p:cNvPr id="4" name="Footer Placeholder 3"/>
          <p:cNvSpPr>
            <a:spLocks noGrp="1"/>
          </p:cNvSpPr>
          <p:nvPr>
            <p:ph type="ftr" sz="quarter" idx="3"/>
          </p:nvPr>
        </p:nvSpPr>
        <p:spPr/>
        <p:txBody>
          <a:bodyPr/>
          <a:lstStyle/>
          <a:p>
            <a:pPr fontAlgn="auto">
              <a:spcBef>
                <a:spcPts val="0"/>
              </a:spcBef>
              <a:spcAft>
                <a:spcPts val="0"/>
              </a:spcAft>
            </a:pPr>
            <a:r>
              <a:rPr lang="en-US" b="0">
                <a:solidFill>
                  <a:srgbClr val="FFFFFF"/>
                </a:solidFill>
              </a:rPr>
              <a:t>Copyright © 2016 Accenture  All rights reserved.</a:t>
            </a:r>
          </a:p>
        </p:txBody>
      </p:sp>
      <p:sp>
        <p:nvSpPr>
          <p:cNvPr id="14" name="TextBox 13"/>
          <p:cNvSpPr txBox="1"/>
          <p:nvPr/>
        </p:nvSpPr>
        <p:spPr>
          <a:xfrm>
            <a:off x="10191897" y="1459398"/>
            <a:ext cx="2090740" cy="240003"/>
          </a:xfrm>
          <a:prstGeom prst="rect">
            <a:avLst/>
          </a:prstGeom>
          <a:noFill/>
        </p:spPr>
        <p:txBody>
          <a:bodyPr wrap="square" rtlCol="0">
            <a:spAutoFit/>
          </a:bodyPr>
          <a:lstStyle/>
          <a:p>
            <a:pPr eaLnBrk="0" hangingPunct="0">
              <a:lnSpc>
                <a:spcPct val="80000"/>
              </a:lnSpc>
              <a:spcBef>
                <a:spcPts val="300"/>
              </a:spcBef>
              <a:spcAft>
                <a:spcPts val="300"/>
              </a:spcAft>
            </a:pPr>
            <a:r>
              <a:rPr lang="en-US" sz="1200" b="1" kern="0">
                <a:solidFill>
                  <a:srgbClr val="FFFFFF"/>
                </a:solidFill>
                <a:latin typeface="Calibri" panose="020F0502020204030204" pitchFamily="34" charset="0"/>
              </a:rPr>
              <a:t>Benefits delivered</a:t>
            </a:r>
          </a:p>
        </p:txBody>
      </p:sp>
      <p:sp>
        <p:nvSpPr>
          <p:cNvPr id="19" name="Rounded Rectangle 18"/>
          <p:cNvSpPr/>
          <p:nvPr/>
        </p:nvSpPr>
        <p:spPr>
          <a:xfrm>
            <a:off x="374351" y="1845088"/>
            <a:ext cx="7229155" cy="1476851"/>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20" name="TextBox 19"/>
          <p:cNvSpPr txBox="1"/>
          <p:nvPr/>
        </p:nvSpPr>
        <p:spPr>
          <a:xfrm>
            <a:off x="434768" y="1896935"/>
            <a:ext cx="1524419"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Challenges</a:t>
            </a:r>
            <a:endParaRPr lang="en-US" sz="1400" b="1">
              <a:solidFill>
                <a:srgbClr val="FFC000"/>
              </a:solidFill>
              <a:latin typeface="Calibri" panose="020F0502020204030204" pitchFamily="34" charset="0"/>
              <a:cs typeface="+mn-cs"/>
            </a:endParaRPr>
          </a:p>
        </p:txBody>
      </p:sp>
      <p:sp>
        <p:nvSpPr>
          <p:cNvPr id="21" name="Rettangolo 83"/>
          <p:cNvSpPr/>
          <p:nvPr/>
        </p:nvSpPr>
        <p:spPr>
          <a:xfrm>
            <a:off x="587958" y="2262562"/>
            <a:ext cx="7973240" cy="1169246"/>
          </a:xfrm>
          <a:prstGeom prst="rect">
            <a:avLst/>
          </a:prstGeom>
          <a:noFill/>
        </p:spPr>
        <p:txBody>
          <a:bodyPr wrap="square" anchor="ctr">
            <a:spAutoFit/>
          </a:bodyPr>
          <a:lstStyle/>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Aging infrastructure and associated risk</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Lack of situational awareness to drive business plans for asset repair and replacement</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Resource constrained to execute a multi-year, regulatory mandated project</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Multiple systems and processes across customer, asset, operations and enterprise</a:t>
            </a:r>
          </a:p>
          <a:p>
            <a:pPr marL="285664" indent="-285664" eaLnBrk="0" hangingPunct="0">
              <a:buFont typeface="Wingdings" panose="05000000000000000000" pitchFamily="2" charset="2"/>
              <a:buChar char="§"/>
            </a:pPr>
            <a:endParaRPr lang="en-US" altLang="it-IT" sz="1400">
              <a:solidFill>
                <a:srgbClr val="FFFFFF"/>
              </a:solidFill>
              <a:latin typeface="Calibri" panose="020F0502020204030204" pitchFamily="34" charset="0"/>
              <a:cs typeface="+mn-cs"/>
            </a:endParaRPr>
          </a:p>
        </p:txBody>
      </p:sp>
      <p:sp>
        <p:nvSpPr>
          <p:cNvPr id="22" name="Rounded Rectangle 21"/>
          <p:cNvSpPr/>
          <p:nvPr/>
        </p:nvSpPr>
        <p:spPr>
          <a:xfrm>
            <a:off x="418248" y="3567417"/>
            <a:ext cx="5994169" cy="2884984"/>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23" name="TextBox 22"/>
          <p:cNvSpPr txBox="1"/>
          <p:nvPr/>
        </p:nvSpPr>
        <p:spPr>
          <a:xfrm>
            <a:off x="418247" y="3705039"/>
            <a:ext cx="2522814"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IT / OT Data integration</a:t>
            </a:r>
            <a:endParaRPr lang="en-US" sz="1400" b="1">
              <a:solidFill>
                <a:srgbClr val="FFC000"/>
              </a:solidFill>
              <a:latin typeface="Calibri" panose="020F0502020204030204" pitchFamily="34" charset="0"/>
              <a:cs typeface="+mn-cs"/>
            </a:endParaRPr>
          </a:p>
        </p:txBody>
      </p:sp>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9121" y="4294754"/>
            <a:ext cx="388085" cy="388085"/>
          </a:xfrm>
          <a:prstGeom prst="rect">
            <a:avLst/>
          </a:prstGeom>
        </p:spPr>
      </p:pic>
      <p:grpSp>
        <p:nvGrpSpPr>
          <p:cNvPr id="33" name="Group 32"/>
          <p:cNvGrpSpPr/>
          <p:nvPr/>
        </p:nvGrpSpPr>
        <p:grpSpPr>
          <a:xfrm>
            <a:off x="10225904" y="2200330"/>
            <a:ext cx="1962921" cy="430775"/>
            <a:chOff x="10143752" y="2295637"/>
            <a:chExt cx="1963432" cy="430887"/>
          </a:xfrm>
        </p:grpSpPr>
        <p:sp>
          <p:nvSpPr>
            <p:cNvPr id="34" name="TextBox 33"/>
            <p:cNvSpPr txBox="1"/>
            <p:nvPr/>
          </p:nvSpPr>
          <p:spPr>
            <a:xfrm>
              <a:off x="10546836" y="2295637"/>
              <a:ext cx="1560348"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Enhanced situational awareness</a:t>
              </a:r>
              <a:endParaRPr lang="en-US" sz="1100" b="1">
                <a:solidFill>
                  <a:srgbClr val="FFC000"/>
                </a:solidFill>
                <a:latin typeface="Calibri" panose="020F0502020204030204" pitchFamily="34" charset="0"/>
                <a:cs typeface="+mn-cs"/>
              </a:endParaRPr>
            </a:p>
          </p:txBody>
        </p:sp>
        <p:sp>
          <p:nvSpPr>
            <p:cNvPr id="35" name="Oval 34"/>
            <p:cNvSpPr/>
            <p:nvPr/>
          </p:nvSpPr>
          <p:spPr>
            <a:xfrm>
              <a:off x="10143752" y="2331081"/>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grpSp>
        <p:nvGrpSpPr>
          <p:cNvPr id="37" name="Group 36"/>
          <p:cNvGrpSpPr/>
          <p:nvPr/>
        </p:nvGrpSpPr>
        <p:grpSpPr>
          <a:xfrm>
            <a:off x="10225904" y="3286505"/>
            <a:ext cx="1962921" cy="430887"/>
            <a:chOff x="10143752" y="2295637"/>
            <a:chExt cx="1963432" cy="430999"/>
          </a:xfrm>
        </p:grpSpPr>
        <p:sp>
          <p:nvSpPr>
            <p:cNvPr id="38" name="TextBox 37"/>
            <p:cNvSpPr txBox="1"/>
            <p:nvPr/>
          </p:nvSpPr>
          <p:spPr>
            <a:xfrm>
              <a:off x="10546836" y="2295637"/>
              <a:ext cx="1560348" cy="430999"/>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2-5% </a:t>
              </a:r>
              <a:r>
                <a:rPr lang="en-US" sz="1100" b="1" err="1">
                  <a:solidFill>
                    <a:srgbClr val="FFC000"/>
                  </a:solidFill>
                  <a:latin typeface="Calibri" panose="020F0502020204030204" pitchFamily="34" charset="0"/>
                  <a:cs typeface="+mn-cs"/>
                  <a:sym typeface="Calibri" panose="020F0502020204030204" pitchFamily="34" charset="0"/>
                </a:rPr>
                <a:t>opex</a:t>
              </a:r>
              <a:r>
                <a:rPr lang="en-US" sz="1100" b="1">
                  <a:solidFill>
                    <a:srgbClr val="FFC000"/>
                  </a:solidFill>
                  <a:latin typeface="Calibri" panose="020F0502020204030204" pitchFamily="34" charset="0"/>
                  <a:cs typeface="+mn-cs"/>
                  <a:sym typeface="Calibri" panose="020F0502020204030204" pitchFamily="34" charset="0"/>
                </a:rPr>
                <a:t> reduction identified</a:t>
              </a:r>
              <a:endParaRPr lang="en-US" sz="1100" b="1">
                <a:solidFill>
                  <a:srgbClr val="FFC000"/>
                </a:solidFill>
                <a:latin typeface="Calibri" panose="020F0502020204030204" pitchFamily="34" charset="0"/>
                <a:cs typeface="+mn-cs"/>
              </a:endParaRPr>
            </a:p>
          </p:txBody>
        </p:sp>
        <p:sp>
          <p:nvSpPr>
            <p:cNvPr id="39" name="Oval 38"/>
            <p:cNvSpPr/>
            <p:nvPr/>
          </p:nvSpPr>
          <p:spPr>
            <a:xfrm>
              <a:off x="10143752" y="2331081"/>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grpSp>
        <p:nvGrpSpPr>
          <p:cNvPr id="40" name="Group 39"/>
          <p:cNvGrpSpPr/>
          <p:nvPr/>
        </p:nvGrpSpPr>
        <p:grpSpPr>
          <a:xfrm>
            <a:off x="10225904" y="4318029"/>
            <a:ext cx="1927398" cy="430775"/>
            <a:chOff x="10143752" y="5855983"/>
            <a:chExt cx="1927900" cy="430887"/>
          </a:xfrm>
        </p:grpSpPr>
        <p:sp>
          <p:nvSpPr>
            <p:cNvPr id="41" name="TextBox 40"/>
            <p:cNvSpPr txBox="1"/>
            <p:nvPr/>
          </p:nvSpPr>
          <p:spPr>
            <a:xfrm>
              <a:off x="10546836" y="5855983"/>
              <a:ext cx="1524816" cy="430887"/>
            </a:xfrm>
            <a:prstGeom prst="rect">
              <a:avLst/>
            </a:prstGeom>
            <a:noFill/>
          </p:spPr>
          <p:txBody>
            <a:bodyPr wrap="square" rtlCol="0">
              <a:spAutoFit/>
            </a:bodyPr>
            <a:lstStyle/>
            <a:p>
              <a:pPr marL="0" lvl="1">
                <a:spcBef>
                  <a:spcPts val="300"/>
                </a:spcBef>
                <a:spcAft>
                  <a:spcPts val="0"/>
                </a:spcAft>
              </a:pPr>
              <a:r>
                <a:rPr lang="en-US" sz="1100" b="1">
                  <a:solidFill>
                    <a:srgbClr val="FFC000"/>
                  </a:solidFill>
                  <a:latin typeface="Calibri" panose="020F0502020204030204" pitchFamily="34" charset="0"/>
                  <a:cs typeface="+mn-cs"/>
                </a:rPr>
                <a:t>Reduced risk of outage and improved safety</a:t>
              </a:r>
              <a:endParaRPr lang="nl-NL" sz="1100" b="1">
                <a:solidFill>
                  <a:srgbClr val="FFC000"/>
                </a:solidFill>
                <a:latin typeface="Calibri" panose="020F0502020204030204" pitchFamily="34" charset="0"/>
                <a:cs typeface="+mn-cs"/>
              </a:endParaRPr>
            </a:p>
          </p:txBody>
        </p:sp>
        <p:sp>
          <p:nvSpPr>
            <p:cNvPr id="42" name="Oval 41"/>
            <p:cNvSpPr/>
            <p:nvPr/>
          </p:nvSpPr>
          <p:spPr>
            <a:xfrm>
              <a:off x="10143752" y="5876719"/>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grpSp>
        <p:nvGrpSpPr>
          <p:cNvPr id="45" name="Group 44"/>
          <p:cNvGrpSpPr/>
          <p:nvPr/>
        </p:nvGrpSpPr>
        <p:grpSpPr>
          <a:xfrm>
            <a:off x="10251907" y="5291696"/>
            <a:ext cx="1927398" cy="430775"/>
            <a:chOff x="10143752" y="5828328"/>
            <a:chExt cx="1927900" cy="430887"/>
          </a:xfrm>
        </p:grpSpPr>
        <p:sp>
          <p:nvSpPr>
            <p:cNvPr id="46" name="TextBox 45"/>
            <p:cNvSpPr txBox="1"/>
            <p:nvPr/>
          </p:nvSpPr>
          <p:spPr>
            <a:xfrm>
              <a:off x="10546836" y="5828328"/>
              <a:ext cx="1524816"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Geospatial view of  site conditions</a:t>
              </a:r>
              <a:endParaRPr lang="en-US" sz="1100" b="1">
                <a:solidFill>
                  <a:srgbClr val="FFC000"/>
                </a:solidFill>
                <a:latin typeface="Calibri" panose="020F0502020204030204" pitchFamily="34" charset="0"/>
                <a:cs typeface="+mn-cs"/>
              </a:endParaRPr>
            </a:p>
          </p:txBody>
        </p:sp>
        <p:sp>
          <p:nvSpPr>
            <p:cNvPr id="47" name="Oval 46"/>
            <p:cNvSpPr/>
            <p:nvPr/>
          </p:nvSpPr>
          <p:spPr>
            <a:xfrm>
              <a:off x="10143752" y="5876719"/>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sp>
        <p:nvSpPr>
          <p:cNvPr id="49" name="Rettangolo 83"/>
          <p:cNvSpPr/>
          <p:nvPr/>
        </p:nvSpPr>
        <p:spPr>
          <a:xfrm>
            <a:off x="1368167" y="4125297"/>
            <a:ext cx="5044251" cy="738472"/>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Developed SAP HANA platform to integrate data from diverse IT and OT systems, providing a 360</a:t>
            </a:r>
            <a:r>
              <a:rPr lang="en-US" altLang="it-IT" sz="1400" baseline="30000">
                <a:solidFill>
                  <a:srgbClr val="FFFFFF"/>
                </a:solidFill>
                <a:latin typeface="Calibri" panose="020F0502020204030204" pitchFamily="34" charset="0"/>
                <a:cs typeface="+mn-cs"/>
              </a:rPr>
              <a:t>O</a:t>
            </a:r>
            <a:r>
              <a:rPr lang="en-US" altLang="it-IT" sz="1400">
                <a:solidFill>
                  <a:srgbClr val="FFFFFF"/>
                </a:solidFill>
                <a:latin typeface="Calibri" panose="020F0502020204030204" pitchFamily="34" charset="0"/>
                <a:cs typeface="+mn-cs"/>
              </a:rPr>
              <a:t> view of underground residential distribution assets, including cables, fuses and transformers.</a:t>
            </a:r>
          </a:p>
        </p:txBody>
      </p:sp>
      <p:sp>
        <p:nvSpPr>
          <p:cNvPr id="50" name="Rettangolo 83"/>
          <p:cNvSpPr/>
          <p:nvPr/>
        </p:nvSpPr>
        <p:spPr>
          <a:xfrm>
            <a:off x="1368167" y="5776998"/>
            <a:ext cx="5044251" cy="307697"/>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Support the client’s vision to be an analytics driven organization</a:t>
            </a:r>
          </a:p>
        </p:txBody>
      </p:sp>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7443" y="5686068"/>
            <a:ext cx="538952" cy="538952"/>
          </a:xfrm>
          <a:prstGeom prst="rect">
            <a:avLst/>
          </a:prstGeom>
        </p:spPr>
      </p:pic>
      <p:sp>
        <p:nvSpPr>
          <p:cNvPr id="51" name="TextBox 50"/>
          <p:cNvSpPr txBox="1"/>
          <p:nvPr/>
        </p:nvSpPr>
        <p:spPr>
          <a:xfrm>
            <a:off x="10332462" y="3406668"/>
            <a:ext cx="142631" cy="246157"/>
          </a:xfrm>
          <a:prstGeom prst="rect">
            <a:avLst/>
          </a:prstGeom>
          <a:noFill/>
        </p:spPr>
        <p:txBody>
          <a:bodyPr wrap="none" lIns="0" tIns="0" rIns="0" bIns="0" rtlCol="0">
            <a:spAutoFit/>
          </a:bodyPr>
          <a:lstStyle/>
          <a:p>
            <a:pPr eaLnBrk="0" hangingPunct="0">
              <a:lnSpc>
                <a:spcPct val="80000"/>
              </a:lnSpc>
            </a:pPr>
            <a:r>
              <a:rPr lang="en-US" sz="1999" b="1">
                <a:solidFill>
                  <a:srgbClr val="000000"/>
                </a:solidFill>
                <a:cs typeface="+mn-cs"/>
              </a:rPr>
              <a:t>€</a:t>
            </a:r>
            <a:endParaRPr lang="nl-NL" sz="1999" b="1">
              <a:solidFill>
                <a:srgbClr val="000000"/>
              </a:solidFill>
              <a:cs typeface="+mn-cs"/>
            </a:endParaRPr>
          </a:p>
        </p:txBody>
      </p:sp>
      <p:pic>
        <p:nvPicPr>
          <p:cNvPr id="52" name="Picture 44" descr="http://s3.amazonaws.com/sinf15/wp-content/uploads/2016/03/04223856/icon-conten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92153" y="4383194"/>
            <a:ext cx="287925" cy="3004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95967" y="5355102"/>
            <a:ext cx="288008" cy="288008"/>
          </a:xfrm>
          <a:prstGeom prst="rect">
            <a:avLst/>
          </a:prstGeom>
        </p:spPr>
      </p:pic>
      <p:sp>
        <p:nvSpPr>
          <p:cNvPr id="54" name="Rettangolo 83"/>
          <p:cNvSpPr/>
          <p:nvPr/>
        </p:nvSpPr>
        <p:spPr>
          <a:xfrm>
            <a:off x="1368166" y="5058841"/>
            <a:ext cx="5044251" cy="523084"/>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Developed a risk-based framework including probability of failure and consequence to reduce outages</a:t>
            </a:r>
          </a:p>
        </p:txBody>
      </p:sp>
      <p:pic>
        <p:nvPicPr>
          <p:cNvPr id="55" name="Picture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5200" y="5018761"/>
            <a:ext cx="423933" cy="423933"/>
          </a:xfrm>
          <a:prstGeom prst="rect">
            <a:avLst/>
          </a:prstGeom>
        </p:spPr>
      </p:pic>
      <p:grpSp>
        <p:nvGrpSpPr>
          <p:cNvPr id="66" name="Group 65"/>
          <p:cNvGrpSpPr/>
          <p:nvPr/>
        </p:nvGrpSpPr>
        <p:grpSpPr>
          <a:xfrm>
            <a:off x="6542855" y="4704511"/>
            <a:ext cx="3665980" cy="2054177"/>
            <a:chOff x="4660056" y="360160"/>
            <a:chExt cx="9128335" cy="5114925"/>
          </a:xfrm>
        </p:grpSpPr>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60056" y="360160"/>
              <a:ext cx="8439150" cy="5114925"/>
            </a:xfrm>
            <a:prstGeom prst="rect">
              <a:avLst/>
            </a:prstGeom>
          </p:spPr>
        </p:pic>
        <p:pic>
          <p:nvPicPr>
            <p:cNvPr id="58" name="Picture 5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49241" y="2793302"/>
              <a:ext cx="2284976" cy="1659739"/>
            </a:xfrm>
            <a:prstGeom prst="rect">
              <a:avLst/>
            </a:prstGeom>
          </p:spPr>
        </p:pic>
        <p:pic>
          <p:nvPicPr>
            <p:cNvPr id="64" name="Picture 6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7677301" y="574722"/>
              <a:ext cx="4772740" cy="2831940"/>
            </a:xfrm>
            <a:custGeom>
              <a:avLst/>
              <a:gdLst>
                <a:gd name="connsiteX0" fmla="*/ 0 w 4772740"/>
                <a:gd name="connsiteY0" fmla="*/ 0 h 2831940"/>
                <a:gd name="connsiteX1" fmla="*/ 4772740 w 4772740"/>
                <a:gd name="connsiteY1" fmla="*/ 0 h 2831940"/>
                <a:gd name="connsiteX2" fmla="*/ 4772740 w 4772740"/>
                <a:gd name="connsiteY2" fmla="*/ 2206520 h 2831940"/>
                <a:gd name="connsiteX3" fmla="*/ 4316219 w 4772740"/>
                <a:gd name="connsiteY3" fmla="*/ 2206520 h 2831940"/>
                <a:gd name="connsiteX4" fmla="*/ 4108668 w 4772740"/>
                <a:gd name="connsiteY4" fmla="*/ 2414071 h 2831940"/>
                <a:gd name="connsiteX5" fmla="*/ 4108668 w 4772740"/>
                <a:gd name="connsiteY5" fmla="*/ 2831940 h 2831940"/>
                <a:gd name="connsiteX6" fmla="*/ 190349 w 4772740"/>
                <a:gd name="connsiteY6" fmla="*/ 2831940 h 2831940"/>
                <a:gd name="connsiteX7" fmla="*/ 190349 w 4772740"/>
                <a:gd name="connsiteY7" fmla="*/ 2112312 h 2831940"/>
                <a:gd name="connsiteX8" fmla="*/ 42569 w 4772740"/>
                <a:gd name="connsiteY8" fmla="*/ 1964532 h 2831940"/>
                <a:gd name="connsiteX9" fmla="*/ 0 w 4772740"/>
                <a:gd name="connsiteY9" fmla="*/ 1964532 h 283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72740" h="2831940">
                  <a:moveTo>
                    <a:pt x="0" y="0"/>
                  </a:moveTo>
                  <a:lnTo>
                    <a:pt x="4772740" y="0"/>
                  </a:lnTo>
                  <a:lnTo>
                    <a:pt x="4772740" y="2206520"/>
                  </a:lnTo>
                  <a:lnTo>
                    <a:pt x="4316219" y="2206520"/>
                  </a:lnTo>
                  <a:cubicBezTo>
                    <a:pt x="4201592" y="2206520"/>
                    <a:pt x="4108668" y="2299444"/>
                    <a:pt x="4108668" y="2414071"/>
                  </a:cubicBezTo>
                  <a:lnTo>
                    <a:pt x="4108668" y="2831940"/>
                  </a:lnTo>
                  <a:lnTo>
                    <a:pt x="190349" y="2831940"/>
                  </a:lnTo>
                  <a:lnTo>
                    <a:pt x="190349" y="2112312"/>
                  </a:lnTo>
                  <a:cubicBezTo>
                    <a:pt x="190349" y="2030695"/>
                    <a:pt x="124186" y="1964532"/>
                    <a:pt x="42569" y="1964532"/>
                  </a:cubicBezTo>
                  <a:lnTo>
                    <a:pt x="0" y="1964532"/>
                  </a:lnTo>
                  <a:close/>
                </a:path>
              </a:pathLst>
            </a:custGeom>
          </p:spPr>
        </p:pic>
        <p:pic>
          <p:nvPicPr>
            <p:cNvPr id="65" name="Picture 6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800432" y="2665958"/>
              <a:ext cx="2987959" cy="2219058"/>
            </a:xfrm>
            <a:prstGeom prst="rect">
              <a:avLst/>
            </a:prstGeom>
          </p:spPr>
        </p:pic>
      </p:grpSp>
      <p:pic>
        <p:nvPicPr>
          <p:cNvPr id="43" name="Picture 42"/>
          <p:cNvPicPr>
            <a:picLocks noChangeAspect="1"/>
          </p:cNvPicPr>
          <p:nvPr/>
        </p:nvPicPr>
        <p:blipFill>
          <a:blip r:embed="rId17" cstate="print">
            <a:clrChange>
              <a:clrFrom>
                <a:srgbClr val="000000"/>
              </a:clrFrom>
              <a:clrTo>
                <a:srgbClr val="000000">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273606" y="2270520"/>
            <a:ext cx="268966" cy="268966"/>
          </a:xfrm>
          <a:prstGeom prst="rect">
            <a:avLst/>
          </a:prstGeom>
          <a:noFill/>
          <a:ln>
            <a:noFill/>
          </a:ln>
        </p:spPr>
      </p:pic>
    </p:spTree>
    <p:extLst>
      <p:ext uri="{BB962C8B-B14F-4D97-AF65-F5344CB8AC3E}">
        <p14:creationId xmlns:p14="http://schemas.microsoft.com/office/powerpoint/2010/main" val="1936076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834792380"/>
              </p:ext>
            </p:ext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spid="_x0000_s235532" name="think-cell スライド" r:id="rId6" imgW="270" imgH="270" progId="TCLayout.ActiveDocument.1">
                  <p:embed/>
                </p:oleObj>
              </mc:Choice>
              <mc:Fallback>
                <p:oleObj name="think-cell スライド" r:id="rId6" imgW="270" imgH="270" progId="TCLayout.ActiveDocument.1">
                  <p:embed/>
                  <p:pic>
                    <p:nvPicPr>
                      <p:cNvPr id="11" name="Object 10" hidden="1"/>
                      <p:cNvPicPr/>
                      <p:nvPr/>
                    </p:nvPicPr>
                    <p:blipFill>
                      <a:blip r:embed="rId7"/>
                      <a:stretch>
                        <a:fillRect/>
                      </a:stretch>
                    </p:blipFill>
                    <p:spPr>
                      <a:xfrm>
                        <a:off x="1587" y="2481"/>
                        <a:ext cx="1587" cy="1587"/>
                      </a:xfrm>
                      <a:prstGeom prst="rect">
                        <a:avLst/>
                      </a:prstGeom>
                    </p:spPr>
                  </p:pic>
                </p:oleObj>
              </mc:Fallback>
            </mc:AlternateContent>
          </a:graphicData>
        </a:graphic>
      </p:graphicFrame>
      <p:sp>
        <p:nvSpPr>
          <p:cNvPr id="5" name="正方形/長方形 4" hidden="1">
            <a:extLst>
              <a:ext uri="{FF2B5EF4-FFF2-40B4-BE49-F238E27FC236}">
                <a16:creationId xmlns:a16="http://schemas.microsoft.com/office/drawing/2014/main" id="{0A98FCD8-9BBD-404A-A583-F8CCC1C52E16}"/>
              </a:ext>
            </a:extLst>
          </p:cNvPr>
          <p:cNvSpPr/>
          <p:nvPr>
            <p:custDataLst>
              <p:tags r:id="rId3"/>
            </p:custDataLst>
          </p:nvPr>
        </p:nvSpPr>
        <p:spPr>
          <a:xfrm>
            <a:off x="0" y="0"/>
            <a:ext cx="158750" cy="158750"/>
          </a:xfrm>
          <a:prstGeom prst="rect">
            <a:avLst/>
          </a:prstGeom>
          <a:solidFill>
            <a:schemeClr val="tx1">
              <a:alpha val="40000"/>
            </a:schemeClr>
          </a:solidFill>
        </p:spPr>
        <p:txBody>
          <a:bodyPr vert="horz" wrap="none" lIns="0" tIns="0" rIns="0" bIns="0" numCol="1" spcCol="0" rtlCol="0" anchor="ctr" anchorCtr="0">
            <a:noAutofit/>
          </a:bodyPr>
          <a:lstStyle/>
          <a:p>
            <a:pPr algn="ctr"/>
            <a:endParaRPr kumimoji="1" lang="en-US" altLang="ja-JP" sz="1999">
              <a:solidFill>
                <a:schemeClr val="bg1"/>
              </a:solidFill>
              <a:latin typeface="Calibri" panose="020F0502020204030204" pitchFamily="34" charset="0"/>
              <a:cs typeface="Arial" panose="020B0604020202020204" pitchFamily="34" charset="0"/>
              <a:sym typeface="Calibri" panose="020F0502020204030204" pitchFamily="34" charset="0"/>
            </a:endParaRPr>
          </a:p>
        </p:txBody>
      </p:sp>
      <p:pic>
        <p:nvPicPr>
          <p:cNvPr id="77" name="Picture 2" descr="\\Dloaudata01\dlohq\StudioJobs\Clients\Presentations\Accenture\Sarah C Jones - 15-2284 - Digital Sales Workshop\Working Files\_comping images\470955233.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26065" y="4068"/>
            <a:ext cx="10052877" cy="6890505"/>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p:cNvSpPr/>
          <p:nvPr/>
        </p:nvSpPr>
        <p:spPr>
          <a:xfrm>
            <a:off x="-26064" y="4068"/>
            <a:ext cx="10052877" cy="6885993"/>
          </a:xfrm>
          <a:prstGeom prst="rect">
            <a:avLst/>
          </a:prstGeom>
          <a:gradFill>
            <a:gsLst>
              <a:gs pos="69000">
                <a:schemeClr val="tx1">
                  <a:lumMod val="50000"/>
                  <a:lumOff val="50000"/>
                  <a:alpha val="48000"/>
                </a:schemeClr>
              </a:gs>
              <a:gs pos="37000">
                <a:schemeClr val="tx1">
                  <a:alpha val="62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
        <p:nvSpPr>
          <p:cNvPr id="153" name="Rectangle 152"/>
          <p:cNvSpPr/>
          <p:nvPr/>
        </p:nvSpPr>
        <p:spPr>
          <a:xfrm>
            <a:off x="10026813" y="893"/>
            <a:ext cx="2175734" cy="6893680"/>
          </a:xfrm>
          <a:prstGeom prst="rect">
            <a:avLst/>
          </a:prstGeom>
          <a:solidFill>
            <a:srgbClr val="77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prstClr val="white"/>
              </a:solidFill>
            </a:endParaRPr>
          </a:p>
        </p:txBody>
      </p:sp>
      <p:sp>
        <p:nvSpPr>
          <p:cNvPr id="2" name="Title 1"/>
          <p:cNvSpPr>
            <a:spLocks noGrp="1"/>
          </p:cNvSpPr>
          <p:nvPr>
            <p:ph type="title"/>
          </p:nvPr>
        </p:nvSpPr>
        <p:spPr>
          <a:xfrm>
            <a:off x="625306" y="491550"/>
            <a:ext cx="9152252" cy="816847"/>
          </a:xfrm>
        </p:spPr>
        <p:txBody>
          <a:bodyPr/>
          <a:lstStyle/>
          <a:p>
            <a:r>
              <a:rPr lang="en-US" sz="2399" b="0"/>
              <a:t>Thames Water</a:t>
            </a:r>
            <a:br>
              <a:rPr lang="en-US" b="0"/>
            </a:br>
            <a:r>
              <a:rPr lang="en-US" b="0"/>
              <a:t>Developed &amp; implemented Accenture Water Analytics which will enable more efficient water sourcing and remote monitoring of assets</a:t>
            </a:r>
          </a:p>
        </p:txBody>
      </p:sp>
      <p:grpSp>
        <p:nvGrpSpPr>
          <p:cNvPr id="143" name="Group 142"/>
          <p:cNvGrpSpPr/>
          <p:nvPr/>
        </p:nvGrpSpPr>
        <p:grpSpPr>
          <a:xfrm>
            <a:off x="10225904" y="3400668"/>
            <a:ext cx="1927398" cy="430775"/>
            <a:chOff x="10143752" y="3890607"/>
            <a:chExt cx="1927900" cy="430887"/>
          </a:xfrm>
        </p:grpSpPr>
        <p:sp>
          <p:nvSpPr>
            <p:cNvPr id="144" name="TextBox 143"/>
            <p:cNvSpPr txBox="1"/>
            <p:nvPr/>
          </p:nvSpPr>
          <p:spPr>
            <a:xfrm>
              <a:off x="10546836" y="3890607"/>
              <a:ext cx="1524816"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Avoid equipment failures and leakage</a:t>
              </a:r>
              <a:endParaRPr lang="en-US" sz="1100" b="1">
                <a:solidFill>
                  <a:srgbClr val="FFC000"/>
                </a:solidFill>
                <a:latin typeface="Calibri" panose="020F0502020204030204" pitchFamily="34" charset="0"/>
                <a:cs typeface="+mn-cs"/>
              </a:endParaRPr>
            </a:p>
          </p:txBody>
        </p:sp>
        <p:sp>
          <p:nvSpPr>
            <p:cNvPr id="145" name="Oval 144"/>
            <p:cNvSpPr/>
            <p:nvPr/>
          </p:nvSpPr>
          <p:spPr>
            <a:xfrm>
              <a:off x="10143752" y="3946847"/>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sp>
          <p:nvSpPr>
            <p:cNvPr id="146" name="TextBox 145"/>
            <p:cNvSpPr txBox="1"/>
            <p:nvPr/>
          </p:nvSpPr>
          <p:spPr>
            <a:xfrm>
              <a:off x="10238130" y="4036387"/>
              <a:ext cx="142668" cy="246221"/>
            </a:xfrm>
            <a:prstGeom prst="rect">
              <a:avLst/>
            </a:prstGeom>
            <a:noFill/>
          </p:spPr>
          <p:txBody>
            <a:bodyPr wrap="none" lIns="0" tIns="0" rIns="0" bIns="0" rtlCol="0">
              <a:spAutoFit/>
            </a:bodyPr>
            <a:lstStyle/>
            <a:p>
              <a:pPr eaLnBrk="0" hangingPunct="0">
                <a:lnSpc>
                  <a:spcPct val="80000"/>
                </a:lnSpc>
              </a:pPr>
              <a:r>
                <a:rPr lang="en-US" sz="1999" b="1">
                  <a:solidFill>
                    <a:srgbClr val="000000"/>
                  </a:solidFill>
                  <a:cs typeface="+mn-cs"/>
                </a:rPr>
                <a:t>€</a:t>
              </a:r>
              <a:endParaRPr lang="nl-NL" sz="1999" b="1">
                <a:solidFill>
                  <a:srgbClr val="000000"/>
                </a:solidFill>
                <a:cs typeface="+mn-cs"/>
              </a:endParaRPr>
            </a:p>
          </p:txBody>
        </p:sp>
      </p:grpSp>
      <p:grpSp>
        <p:nvGrpSpPr>
          <p:cNvPr id="147" name="Group 146"/>
          <p:cNvGrpSpPr/>
          <p:nvPr/>
        </p:nvGrpSpPr>
        <p:grpSpPr>
          <a:xfrm>
            <a:off x="10225904" y="4161948"/>
            <a:ext cx="1927398" cy="430775"/>
            <a:chOff x="10143752" y="4684425"/>
            <a:chExt cx="1927900" cy="430887"/>
          </a:xfrm>
        </p:grpSpPr>
        <p:sp>
          <p:nvSpPr>
            <p:cNvPr id="148" name="TextBox 147"/>
            <p:cNvSpPr txBox="1"/>
            <p:nvPr/>
          </p:nvSpPr>
          <p:spPr>
            <a:xfrm>
              <a:off x="10546836" y="4684425"/>
              <a:ext cx="1524816" cy="430887"/>
            </a:xfrm>
            <a:prstGeom prst="rect">
              <a:avLst/>
            </a:prstGeom>
            <a:noFill/>
          </p:spPr>
          <p:txBody>
            <a:bodyPr wrap="square" rtlCol="0">
              <a:spAutoFit/>
            </a:bodyPr>
            <a:lstStyle/>
            <a:p>
              <a:pPr marL="0" lvl="1" fontAlgn="auto">
                <a:spcBef>
                  <a:spcPts val="0"/>
                </a:spcBef>
                <a:spcAft>
                  <a:spcPts val="0"/>
                </a:spcAft>
                <a:buClr>
                  <a:srgbClr val="FFFFFF"/>
                </a:buClr>
              </a:pPr>
              <a:r>
                <a:rPr lang="en-US" sz="1100" b="1">
                  <a:solidFill>
                    <a:srgbClr val="FFC000"/>
                  </a:solidFill>
                  <a:latin typeface="Calibri" panose="020F0502020204030204" pitchFamily="34" charset="0"/>
                  <a:ea typeface="Century Gothic" panose="020B0502020202020204" pitchFamily="34" charset="0"/>
                  <a:cs typeface="Arial" pitchFamily="34" charset="0"/>
                  <a:sym typeface="Calibri" panose="020F0502020204030204" pitchFamily="34" charset="0"/>
                </a:rPr>
                <a:t>Proactive customer issue resolution </a:t>
              </a:r>
            </a:p>
          </p:txBody>
        </p:sp>
        <p:sp>
          <p:nvSpPr>
            <p:cNvPr id="149" name="Oval 148"/>
            <p:cNvSpPr/>
            <p:nvPr/>
          </p:nvSpPr>
          <p:spPr>
            <a:xfrm>
              <a:off x="10143752" y="4754730"/>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sp>
          <p:nvSpPr>
            <p:cNvPr id="150" name="Smiley Face 149"/>
            <p:cNvSpPr/>
            <p:nvPr/>
          </p:nvSpPr>
          <p:spPr>
            <a:xfrm>
              <a:off x="10194492" y="4810806"/>
              <a:ext cx="252000" cy="252000"/>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grpSp>
      <p:grpSp>
        <p:nvGrpSpPr>
          <p:cNvPr id="156" name="Group 155"/>
          <p:cNvGrpSpPr/>
          <p:nvPr/>
        </p:nvGrpSpPr>
        <p:grpSpPr>
          <a:xfrm>
            <a:off x="10225904" y="1878106"/>
            <a:ext cx="1927398" cy="430775"/>
            <a:chOff x="10143752" y="3096789"/>
            <a:chExt cx="1927900" cy="430887"/>
          </a:xfrm>
        </p:grpSpPr>
        <p:sp>
          <p:nvSpPr>
            <p:cNvPr id="157" name="TextBox 156"/>
            <p:cNvSpPr txBox="1"/>
            <p:nvPr/>
          </p:nvSpPr>
          <p:spPr>
            <a:xfrm>
              <a:off x="10546836" y="3096789"/>
              <a:ext cx="1524816"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rPr>
                <a:t>Increased equipment availability</a:t>
              </a:r>
            </a:p>
          </p:txBody>
        </p:sp>
        <p:sp>
          <p:nvSpPr>
            <p:cNvPr id="158" name="Oval 157"/>
            <p:cNvSpPr/>
            <p:nvPr/>
          </p:nvSpPr>
          <p:spPr>
            <a:xfrm>
              <a:off x="10143752" y="3138964"/>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pic>
          <p:nvPicPr>
            <p:cNvPr id="159" name="Picture 44" descr="http://s3.amazonaws.com/sinf15/wp-content/uploads/2016/03/04223856/icon-content.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210018" y="3188620"/>
              <a:ext cx="288000" cy="3005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10225904" y="2639387"/>
            <a:ext cx="1774284" cy="430775"/>
            <a:chOff x="10228568" y="1984516"/>
            <a:chExt cx="1774746" cy="430887"/>
          </a:xfrm>
        </p:grpSpPr>
        <p:grpSp>
          <p:nvGrpSpPr>
            <p:cNvPr id="140" name="Group 139"/>
            <p:cNvGrpSpPr/>
            <p:nvPr/>
          </p:nvGrpSpPr>
          <p:grpSpPr>
            <a:xfrm>
              <a:off x="10228568" y="1984516"/>
              <a:ext cx="1774746" cy="430887"/>
              <a:chOff x="10143752" y="2291321"/>
              <a:chExt cx="1774746" cy="430887"/>
            </a:xfrm>
          </p:grpSpPr>
          <p:sp>
            <p:nvSpPr>
              <p:cNvPr id="141" name="TextBox 140"/>
              <p:cNvSpPr txBox="1"/>
              <p:nvPr/>
            </p:nvSpPr>
            <p:spPr>
              <a:xfrm>
                <a:off x="10546836" y="2291321"/>
                <a:ext cx="1371662"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End-to-end visibility of all assets</a:t>
                </a:r>
                <a:endParaRPr lang="en-US" sz="1100" b="1">
                  <a:solidFill>
                    <a:srgbClr val="FFC000"/>
                  </a:solidFill>
                  <a:latin typeface="Calibri" panose="020F0502020204030204" pitchFamily="34" charset="0"/>
                  <a:cs typeface="+mn-cs"/>
                </a:endParaRPr>
              </a:p>
            </p:txBody>
          </p:sp>
          <p:sp>
            <p:nvSpPr>
              <p:cNvPr id="142" name="Oval 141"/>
              <p:cNvSpPr/>
              <p:nvPr/>
            </p:nvSpPr>
            <p:spPr>
              <a:xfrm>
                <a:off x="10143752" y="2331081"/>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pic>
          <p:nvPicPr>
            <p:cNvPr id="160" name="Picture 15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299531" y="2085813"/>
              <a:ext cx="228295" cy="228295"/>
            </a:xfrm>
            <a:prstGeom prst="rect">
              <a:avLst/>
            </a:prstGeom>
          </p:spPr>
        </p:pic>
      </p:grpSp>
      <p:pic>
        <p:nvPicPr>
          <p:cNvPr id="162" name="Picture 3"/>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637128" y="5599512"/>
            <a:ext cx="855181" cy="851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0" name="Rounded Rectangle 179"/>
          <p:cNvSpPr/>
          <p:nvPr/>
        </p:nvSpPr>
        <p:spPr>
          <a:xfrm>
            <a:off x="5107254" y="1860758"/>
            <a:ext cx="4560726" cy="4591642"/>
          </a:xfrm>
          <a:prstGeom prst="roundRect">
            <a:avLst>
              <a:gd name="adj" fmla="val 5196"/>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hangingPunct="0">
              <a:lnSpc>
                <a:spcPct val="80000"/>
              </a:lnSpc>
            </a:pPr>
            <a:r>
              <a:rPr lang="nl-NL" sz="1400" b="1">
                <a:solidFill>
                  <a:srgbClr val="FFC000"/>
                </a:solidFill>
                <a:latin typeface="Calibri" panose="020F0502020204030204" pitchFamily="34" charset="0"/>
                <a:ea typeface="Segoe UI" pitchFamily="34" charset="0"/>
                <a:cs typeface="Segoe UI" pitchFamily="34" charset="0"/>
              </a:rPr>
              <a:t>Application screenshots</a:t>
            </a:r>
          </a:p>
        </p:txBody>
      </p:sp>
      <p:sp>
        <p:nvSpPr>
          <p:cNvPr id="171" name="TextBox 170"/>
          <p:cNvSpPr txBox="1"/>
          <p:nvPr/>
        </p:nvSpPr>
        <p:spPr>
          <a:xfrm>
            <a:off x="5307801" y="2226922"/>
            <a:ext cx="2740950" cy="441224"/>
          </a:xfrm>
          <a:prstGeom prst="rect">
            <a:avLst/>
          </a:prstGeom>
          <a:noFill/>
        </p:spPr>
        <p:txBody>
          <a:bodyPr wrap="square" rtlCol="0">
            <a:spAutoFit/>
          </a:bodyPr>
          <a:lstStyle/>
          <a:p>
            <a:pPr algn="r" eaLnBrk="0" hangingPunct="0">
              <a:lnSpc>
                <a:spcPct val="80000"/>
              </a:lnSpc>
              <a:spcBef>
                <a:spcPts val="0"/>
              </a:spcBef>
              <a:spcAft>
                <a:spcPts val="0"/>
              </a:spcAft>
            </a:pPr>
            <a:r>
              <a:rPr lang="en-GB" sz="1400">
                <a:solidFill>
                  <a:srgbClr val="FFFFFF"/>
                </a:solidFill>
                <a:latin typeface="Calibri" panose="020F0502020204030204" pitchFamily="34" charset="0"/>
                <a:ea typeface="Segoe UI" pitchFamily="34" charset="0"/>
                <a:cs typeface="Segoe UI" pitchFamily="34" charset="0"/>
              </a:rPr>
              <a:t>From demand driven to cost driven production management</a:t>
            </a:r>
          </a:p>
        </p:txBody>
      </p:sp>
      <p:sp>
        <p:nvSpPr>
          <p:cNvPr id="172" name="TextBox 171"/>
          <p:cNvSpPr txBox="1"/>
          <p:nvPr/>
        </p:nvSpPr>
        <p:spPr>
          <a:xfrm>
            <a:off x="5307801" y="4545201"/>
            <a:ext cx="2740950" cy="441224"/>
          </a:xfrm>
          <a:prstGeom prst="rect">
            <a:avLst/>
          </a:prstGeom>
          <a:noFill/>
        </p:spPr>
        <p:txBody>
          <a:bodyPr wrap="square" rtlCol="0">
            <a:spAutoFit/>
          </a:bodyPr>
          <a:lstStyle>
            <a:defPPr>
              <a:defRPr lang="en-AU"/>
            </a:defPPr>
            <a:lvl1pPr algn="r">
              <a:spcBef>
                <a:spcPts val="0"/>
              </a:spcBef>
              <a:spcAft>
                <a:spcPts val="0"/>
              </a:spcAft>
              <a:defRPr sz="1400" b="0">
                <a:solidFill>
                  <a:schemeClr val="bg1"/>
                </a:solidFill>
                <a:latin typeface="Calibri" panose="020F0502020204030204" pitchFamily="34" charset="0"/>
                <a:ea typeface="Segoe UI" pitchFamily="34" charset="0"/>
                <a:cs typeface="Segoe UI" pitchFamily="34" charset="0"/>
              </a:defRPr>
            </a:lvl1pPr>
          </a:lstStyle>
          <a:p>
            <a:pPr eaLnBrk="0" hangingPunct="0">
              <a:lnSpc>
                <a:spcPct val="80000"/>
              </a:lnSpc>
            </a:pPr>
            <a:r>
              <a:rPr lang="en-US">
                <a:solidFill>
                  <a:srgbClr val="FFFFFF"/>
                </a:solidFill>
              </a:rPr>
              <a:t>Understand operation risk of supply to customers</a:t>
            </a:r>
          </a:p>
        </p:txBody>
      </p:sp>
      <p:sp>
        <p:nvSpPr>
          <p:cNvPr id="173" name="TextBox 172"/>
          <p:cNvSpPr txBox="1"/>
          <p:nvPr/>
        </p:nvSpPr>
        <p:spPr>
          <a:xfrm>
            <a:off x="5307801" y="3402932"/>
            <a:ext cx="2740950" cy="441224"/>
          </a:xfrm>
          <a:prstGeom prst="rect">
            <a:avLst/>
          </a:prstGeom>
          <a:noFill/>
        </p:spPr>
        <p:txBody>
          <a:bodyPr wrap="square" rtlCol="0">
            <a:spAutoFit/>
          </a:bodyPr>
          <a:lstStyle>
            <a:defPPr>
              <a:defRPr lang="en-AU"/>
            </a:defPPr>
            <a:lvl1pPr algn="r">
              <a:spcBef>
                <a:spcPts val="0"/>
              </a:spcBef>
              <a:spcAft>
                <a:spcPts val="0"/>
              </a:spcAft>
              <a:defRPr sz="1400" b="0">
                <a:solidFill>
                  <a:schemeClr val="bg1"/>
                </a:solidFill>
                <a:latin typeface="Calibri" panose="020F0502020204030204" pitchFamily="34" charset="0"/>
                <a:ea typeface="Segoe UI" pitchFamily="34" charset="0"/>
                <a:cs typeface="Segoe UI" pitchFamily="34" charset="0"/>
              </a:defRPr>
            </a:lvl1pPr>
          </a:lstStyle>
          <a:p>
            <a:pPr eaLnBrk="0" hangingPunct="0">
              <a:lnSpc>
                <a:spcPct val="80000"/>
              </a:lnSpc>
            </a:pPr>
            <a:r>
              <a:rPr lang="en-US">
                <a:solidFill>
                  <a:srgbClr val="FFFFFF"/>
                </a:solidFill>
              </a:rPr>
              <a:t>From reactive to proactive catchment management</a:t>
            </a:r>
            <a:endParaRPr lang="en-GB">
              <a:solidFill>
                <a:srgbClr val="FFFFFF"/>
              </a:solidFill>
            </a:endParaRPr>
          </a:p>
        </p:txBody>
      </p:sp>
      <p:sp>
        <p:nvSpPr>
          <p:cNvPr id="177" name="TextBox 176"/>
          <p:cNvSpPr txBox="1"/>
          <p:nvPr/>
        </p:nvSpPr>
        <p:spPr>
          <a:xfrm>
            <a:off x="5307801" y="5641399"/>
            <a:ext cx="2740950" cy="609239"/>
          </a:xfrm>
          <a:prstGeom prst="rect">
            <a:avLst/>
          </a:prstGeom>
          <a:noFill/>
        </p:spPr>
        <p:txBody>
          <a:bodyPr wrap="square" rtlCol="0">
            <a:spAutoFit/>
          </a:bodyPr>
          <a:lstStyle>
            <a:defPPr>
              <a:defRPr lang="en-AU"/>
            </a:defPPr>
            <a:lvl1pPr algn="r">
              <a:spcBef>
                <a:spcPts val="0"/>
              </a:spcBef>
              <a:spcAft>
                <a:spcPts val="0"/>
              </a:spcAft>
              <a:defRPr sz="1400" b="0">
                <a:solidFill>
                  <a:schemeClr val="bg1"/>
                </a:solidFill>
                <a:latin typeface="Calibri" panose="020F0502020204030204" pitchFamily="34" charset="0"/>
                <a:ea typeface="Segoe UI" pitchFamily="34" charset="0"/>
                <a:cs typeface="Segoe UI" pitchFamily="34" charset="0"/>
              </a:defRPr>
            </a:lvl1pPr>
          </a:lstStyle>
          <a:p>
            <a:pPr eaLnBrk="0" hangingPunct="0">
              <a:lnSpc>
                <a:spcPct val="80000"/>
              </a:lnSpc>
            </a:pPr>
            <a:r>
              <a:rPr lang="en-US">
                <a:solidFill>
                  <a:srgbClr val="FFFFFF"/>
                </a:solidFill>
              </a:rPr>
              <a:t>From plant performance reporting to plant cost and performance management</a:t>
            </a:r>
          </a:p>
        </p:txBody>
      </p:sp>
      <p:grpSp>
        <p:nvGrpSpPr>
          <p:cNvPr id="184" name="Group 183"/>
          <p:cNvGrpSpPr/>
          <p:nvPr/>
        </p:nvGrpSpPr>
        <p:grpSpPr>
          <a:xfrm>
            <a:off x="8086161" y="2031784"/>
            <a:ext cx="1368683" cy="885899"/>
            <a:chOff x="5379720" y="4878147"/>
            <a:chExt cx="3126606" cy="1948051"/>
          </a:xfrm>
        </p:grpSpPr>
        <p:pic>
          <p:nvPicPr>
            <p:cNvPr id="185" name="Picture 184"/>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595985" y="5096938"/>
              <a:ext cx="2633028" cy="1548825"/>
            </a:xfrm>
            <a:prstGeom prst="rect">
              <a:avLst/>
            </a:prstGeom>
          </p:spPr>
        </p:pic>
        <p:pic>
          <p:nvPicPr>
            <p:cNvPr id="186" name="Picture 18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79720" y="4878147"/>
              <a:ext cx="3126606" cy="1948051"/>
            </a:xfrm>
            <a:prstGeom prst="roundRect">
              <a:avLst>
                <a:gd name="adj" fmla="val 5284"/>
              </a:avLst>
            </a:prstGeom>
          </p:spPr>
        </p:pic>
      </p:grpSp>
      <p:grpSp>
        <p:nvGrpSpPr>
          <p:cNvPr id="187" name="Group 186"/>
          <p:cNvGrpSpPr/>
          <p:nvPr/>
        </p:nvGrpSpPr>
        <p:grpSpPr>
          <a:xfrm>
            <a:off x="8081471" y="3180754"/>
            <a:ext cx="1368683" cy="885899"/>
            <a:chOff x="6089742" y="5245426"/>
            <a:chExt cx="1694046" cy="1059790"/>
          </a:xfrm>
        </p:grpSpPr>
        <p:pic>
          <p:nvPicPr>
            <p:cNvPr id="188" name="Picture 18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089742" y="5245426"/>
              <a:ext cx="1694046" cy="1059790"/>
            </a:xfrm>
            <a:prstGeom prst="roundRect">
              <a:avLst>
                <a:gd name="adj" fmla="val 5284"/>
              </a:avLst>
            </a:prstGeom>
          </p:spPr>
        </p:pic>
        <p:pic>
          <p:nvPicPr>
            <p:cNvPr id="189" name="Picture 1"/>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232520" y="5351049"/>
              <a:ext cx="1435831" cy="85597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0" name="Group 189"/>
          <p:cNvGrpSpPr/>
          <p:nvPr/>
        </p:nvGrpSpPr>
        <p:grpSpPr>
          <a:xfrm>
            <a:off x="8093987" y="4329724"/>
            <a:ext cx="1356167" cy="919996"/>
            <a:chOff x="6694149" y="5084390"/>
            <a:chExt cx="1694046" cy="1059790"/>
          </a:xfrm>
        </p:grpSpPr>
        <p:pic>
          <p:nvPicPr>
            <p:cNvPr id="191" name="Picture 19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827819" y="5203772"/>
              <a:ext cx="1427429" cy="829037"/>
            </a:xfrm>
            <a:prstGeom prst="rect">
              <a:avLst/>
            </a:prstGeom>
          </p:spPr>
        </p:pic>
        <p:pic>
          <p:nvPicPr>
            <p:cNvPr id="192" name="Picture 19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694149" y="5084390"/>
              <a:ext cx="1694046" cy="1059790"/>
            </a:xfrm>
            <a:prstGeom prst="roundRect">
              <a:avLst>
                <a:gd name="adj" fmla="val 5284"/>
              </a:avLst>
            </a:prstGeom>
          </p:spPr>
        </p:pic>
      </p:grpSp>
      <p:grpSp>
        <p:nvGrpSpPr>
          <p:cNvPr id="193" name="Group 192"/>
          <p:cNvGrpSpPr/>
          <p:nvPr/>
        </p:nvGrpSpPr>
        <p:grpSpPr>
          <a:xfrm>
            <a:off x="8100996" y="5512789"/>
            <a:ext cx="1329632" cy="831813"/>
            <a:chOff x="5942573" y="4230946"/>
            <a:chExt cx="1329978" cy="832030"/>
          </a:xfrm>
        </p:grpSpPr>
        <p:pic>
          <p:nvPicPr>
            <p:cNvPr id="194" name="Picture 193"/>
            <p:cNvPicPr/>
            <p:nvPr/>
          </p:nvPicPr>
          <p:blipFill>
            <a:blip r:embed="rId18" cstate="screen">
              <a:extLst>
                <a:ext uri="{28A0092B-C50C-407E-A947-70E740481C1C}">
                  <a14:useLocalDpi xmlns:a14="http://schemas.microsoft.com/office/drawing/2010/main"/>
                </a:ext>
              </a:extLst>
            </a:blip>
            <a:stretch>
              <a:fillRect/>
            </a:stretch>
          </p:blipFill>
          <p:spPr>
            <a:xfrm>
              <a:off x="6027995" y="4333640"/>
              <a:ext cx="1100819" cy="632240"/>
            </a:xfrm>
            <a:prstGeom prst="rect">
              <a:avLst/>
            </a:prstGeom>
          </p:spPr>
        </p:pic>
        <p:pic>
          <p:nvPicPr>
            <p:cNvPr id="195" name="Picture 19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42573" y="4230946"/>
              <a:ext cx="1329978" cy="832030"/>
            </a:xfrm>
            <a:prstGeom prst="roundRect">
              <a:avLst>
                <a:gd name="adj" fmla="val 5284"/>
              </a:avLst>
            </a:prstGeom>
          </p:spPr>
        </p:pic>
      </p:grpSp>
      <p:grpSp>
        <p:nvGrpSpPr>
          <p:cNvPr id="4" name="Group 3"/>
          <p:cNvGrpSpPr/>
          <p:nvPr/>
        </p:nvGrpSpPr>
        <p:grpSpPr>
          <a:xfrm>
            <a:off x="365771" y="3991155"/>
            <a:ext cx="4478854" cy="2473689"/>
            <a:chOff x="365866" y="1866838"/>
            <a:chExt cx="4480021" cy="2474333"/>
          </a:xfrm>
        </p:grpSpPr>
        <p:sp>
          <p:nvSpPr>
            <p:cNvPr id="182" name="Rounded Rectangle 181"/>
            <p:cNvSpPr/>
            <p:nvPr/>
          </p:nvSpPr>
          <p:spPr>
            <a:xfrm>
              <a:off x="422402" y="1866838"/>
              <a:ext cx="4362771" cy="2463120"/>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hangingPunct="0">
                <a:lnSpc>
                  <a:spcPct val="80000"/>
                </a:lnSpc>
              </a:pPr>
              <a:r>
                <a:rPr lang="nl-NL" sz="1400" b="1">
                  <a:solidFill>
                    <a:srgbClr val="FFC000"/>
                  </a:solidFill>
                  <a:latin typeface="Calibri" panose="020F0502020204030204" pitchFamily="34" charset="0"/>
                  <a:ea typeface="Segoe UI" pitchFamily="34" charset="0"/>
                  <a:cs typeface="Segoe UI" pitchFamily="34" charset="0"/>
                </a:rPr>
                <a:t>Accenture Water Analytics</a:t>
              </a:r>
            </a:p>
          </p:txBody>
        </p:sp>
        <p:pic>
          <p:nvPicPr>
            <p:cNvPr id="196" name="Picture 195"/>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08455" y="3231999"/>
              <a:ext cx="871137" cy="871137"/>
            </a:xfrm>
            <a:prstGeom prst="rect">
              <a:avLst/>
            </a:prstGeom>
          </p:spPr>
        </p:pic>
        <p:pic>
          <p:nvPicPr>
            <p:cNvPr id="13" name="Picture 12"/>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56153" y="2117421"/>
              <a:ext cx="830708" cy="830708"/>
            </a:xfrm>
            <a:prstGeom prst="rect">
              <a:avLst/>
            </a:prstGeom>
          </p:spPr>
        </p:pic>
        <p:pic>
          <p:nvPicPr>
            <p:cNvPr id="14" name="Picture 1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648053" y="2167816"/>
              <a:ext cx="830708" cy="830708"/>
            </a:xfrm>
            <a:prstGeom prst="rect">
              <a:avLst/>
            </a:prstGeom>
          </p:spPr>
        </p:pic>
        <p:pic>
          <p:nvPicPr>
            <p:cNvPr id="20" name="Picture 19"/>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641478" y="3400799"/>
              <a:ext cx="748670" cy="748670"/>
            </a:xfrm>
            <a:prstGeom prst="rect">
              <a:avLst/>
            </a:prstGeom>
          </p:spPr>
        </p:pic>
        <p:cxnSp>
          <p:nvCxnSpPr>
            <p:cNvPr id="22" name="Straight Connector 21"/>
            <p:cNvCxnSpPr/>
            <p:nvPr/>
          </p:nvCxnSpPr>
          <p:spPr>
            <a:xfrm>
              <a:off x="1429388" y="2608638"/>
              <a:ext cx="2371770" cy="103235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a:off x="1062877" y="2759894"/>
              <a:ext cx="2678113" cy="93519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034151" y="2802045"/>
              <a:ext cx="1201775" cy="7469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198" name="TextBox 197"/>
            <p:cNvSpPr txBox="1"/>
            <p:nvPr/>
          </p:nvSpPr>
          <p:spPr>
            <a:xfrm>
              <a:off x="1876678" y="2979507"/>
              <a:ext cx="1524816" cy="430887"/>
            </a:xfrm>
            <a:prstGeom prst="rect">
              <a:avLst/>
            </a:prstGeom>
            <a:noFill/>
          </p:spPr>
          <p:txBody>
            <a:bodyPr wrap="square" rtlCol="0">
              <a:spAutoFit/>
            </a:bodyPr>
            <a:lstStyle/>
            <a:p>
              <a:pPr algn="ctr" eaLnBrk="0" hangingPunct="0"/>
              <a:r>
                <a:rPr lang="en-US" sz="1100" b="1">
                  <a:solidFill>
                    <a:srgbClr val="000000"/>
                  </a:solidFill>
                  <a:latin typeface="Calibri" panose="020F0502020204030204" pitchFamily="34" charset="0"/>
                  <a:cs typeface="+mn-cs"/>
                </a:rPr>
                <a:t>Accenture Water Analytics</a:t>
              </a:r>
            </a:p>
          </p:txBody>
        </p:sp>
        <p:sp>
          <p:nvSpPr>
            <p:cNvPr id="199" name="TextBox 198"/>
            <p:cNvSpPr txBox="1"/>
            <p:nvPr/>
          </p:nvSpPr>
          <p:spPr>
            <a:xfrm>
              <a:off x="365866" y="2856512"/>
              <a:ext cx="1524816" cy="307777"/>
            </a:xfrm>
            <a:prstGeom prst="rect">
              <a:avLst/>
            </a:prstGeom>
            <a:noFill/>
          </p:spPr>
          <p:txBody>
            <a:bodyPr wrap="square" rtlCol="0">
              <a:spAutoFit/>
            </a:bodyPr>
            <a:lstStyle/>
            <a:p>
              <a:pPr algn="ctr" eaLnBrk="0" hangingPunct="0"/>
              <a:r>
                <a:rPr lang="en-US" sz="1400" b="1">
                  <a:solidFill>
                    <a:srgbClr val="FFFFFF"/>
                  </a:solidFill>
                  <a:latin typeface="Calibri" panose="020F0502020204030204" pitchFamily="34" charset="0"/>
                  <a:cs typeface="+mn-cs"/>
                </a:rPr>
                <a:t>Big data</a:t>
              </a:r>
            </a:p>
          </p:txBody>
        </p:sp>
        <p:sp>
          <p:nvSpPr>
            <p:cNvPr id="200" name="TextBox 199"/>
            <p:cNvSpPr txBox="1"/>
            <p:nvPr/>
          </p:nvSpPr>
          <p:spPr>
            <a:xfrm>
              <a:off x="393441" y="3998196"/>
              <a:ext cx="1524816" cy="307777"/>
            </a:xfrm>
            <a:prstGeom prst="rect">
              <a:avLst/>
            </a:prstGeom>
            <a:noFill/>
          </p:spPr>
          <p:txBody>
            <a:bodyPr wrap="square" rtlCol="0">
              <a:spAutoFit/>
            </a:bodyPr>
            <a:lstStyle/>
            <a:p>
              <a:pPr algn="ctr" eaLnBrk="0" hangingPunct="0"/>
              <a:r>
                <a:rPr lang="en-US" sz="1400" b="1">
                  <a:solidFill>
                    <a:srgbClr val="FFFFFF"/>
                  </a:solidFill>
                  <a:latin typeface="Calibri" panose="020F0502020204030204" pitchFamily="34" charset="0"/>
                  <a:cs typeface="+mn-cs"/>
                </a:rPr>
                <a:t>Cloud services</a:t>
              </a:r>
            </a:p>
          </p:txBody>
        </p:sp>
        <p:sp>
          <p:nvSpPr>
            <p:cNvPr id="201" name="TextBox 200"/>
            <p:cNvSpPr txBox="1"/>
            <p:nvPr/>
          </p:nvSpPr>
          <p:spPr>
            <a:xfrm>
              <a:off x="3321071" y="2951265"/>
              <a:ext cx="1524816" cy="307777"/>
            </a:xfrm>
            <a:prstGeom prst="rect">
              <a:avLst/>
            </a:prstGeom>
            <a:noFill/>
          </p:spPr>
          <p:txBody>
            <a:bodyPr wrap="square" rtlCol="0">
              <a:spAutoFit/>
            </a:bodyPr>
            <a:lstStyle/>
            <a:p>
              <a:pPr algn="ctr" eaLnBrk="0" hangingPunct="0"/>
              <a:r>
                <a:rPr lang="en-US" sz="1400" b="1">
                  <a:solidFill>
                    <a:srgbClr val="FFFFFF"/>
                  </a:solidFill>
                  <a:latin typeface="Calibri" panose="020F0502020204030204" pitchFamily="34" charset="0"/>
                  <a:cs typeface="+mn-cs"/>
                </a:rPr>
                <a:t>Analytics</a:t>
              </a:r>
            </a:p>
          </p:txBody>
        </p:sp>
        <p:sp>
          <p:nvSpPr>
            <p:cNvPr id="202" name="TextBox 201"/>
            <p:cNvSpPr txBox="1"/>
            <p:nvPr/>
          </p:nvSpPr>
          <p:spPr>
            <a:xfrm>
              <a:off x="3253803" y="4033394"/>
              <a:ext cx="1524816" cy="307777"/>
            </a:xfrm>
            <a:prstGeom prst="rect">
              <a:avLst/>
            </a:prstGeom>
            <a:noFill/>
          </p:spPr>
          <p:txBody>
            <a:bodyPr wrap="square" rtlCol="0">
              <a:spAutoFit/>
            </a:bodyPr>
            <a:lstStyle/>
            <a:p>
              <a:pPr algn="ctr" eaLnBrk="0" hangingPunct="0"/>
              <a:r>
                <a:rPr lang="en-US" sz="1400" b="1">
                  <a:solidFill>
                    <a:srgbClr val="FFFFFF"/>
                  </a:solidFill>
                  <a:latin typeface="Calibri" panose="020F0502020204030204" pitchFamily="34" charset="0"/>
                  <a:cs typeface="+mn-cs"/>
                </a:rPr>
                <a:t>Internet of Things</a:t>
              </a:r>
            </a:p>
          </p:txBody>
        </p:sp>
      </p:grpSp>
      <p:grpSp>
        <p:nvGrpSpPr>
          <p:cNvPr id="3" name="Group 2"/>
          <p:cNvGrpSpPr/>
          <p:nvPr/>
        </p:nvGrpSpPr>
        <p:grpSpPr>
          <a:xfrm>
            <a:off x="10225904" y="4923230"/>
            <a:ext cx="1927398" cy="430775"/>
            <a:chOff x="10228568" y="5250194"/>
            <a:chExt cx="1927900" cy="430887"/>
          </a:xfrm>
        </p:grpSpPr>
        <p:grpSp>
          <p:nvGrpSpPr>
            <p:cNvPr id="151" name="Group 150"/>
            <p:cNvGrpSpPr/>
            <p:nvPr/>
          </p:nvGrpSpPr>
          <p:grpSpPr>
            <a:xfrm>
              <a:off x="10228568" y="5250194"/>
              <a:ext cx="1927900" cy="430887"/>
              <a:chOff x="10143752" y="5841275"/>
              <a:chExt cx="1927900" cy="430887"/>
            </a:xfrm>
          </p:grpSpPr>
          <p:sp>
            <p:nvSpPr>
              <p:cNvPr id="152" name="TextBox 151"/>
              <p:cNvSpPr txBox="1"/>
              <p:nvPr/>
            </p:nvSpPr>
            <p:spPr>
              <a:xfrm>
                <a:off x="10546836" y="5841275"/>
                <a:ext cx="1524816" cy="430887"/>
              </a:xfrm>
              <a:prstGeom prst="rect">
                <a:avLst/>
              </a:prstGeom>
              <a:noFill/>
            </p:spPr>
            <p:txBody>
              <a:bodyPr wrap="square" rtlCol="0">
                <a:spAutoFit/>
              </a:bodyPr>
              <a:lstStyle/>
              <a:p>
                <a:pPr marL="0" lvl="1">
                  <a:spcBef>
                    <a:spcPts val="300"/>
                  </a:spcBef>
                  <a:spcAft>
                    <a:spcPts val="0"/>
                  </a:spcAft>
                </a:pPr>
                <a:r>
                  <a:rPr lang="en-US" sz="1100" b="1">
                    <a:solidFill>
                      <a:srgbClr val="FFC000"/>
                    </a:solidFill>
                    <a:latin typeface="Calibri" panose="020F0502020204030204" pitchFamily="34" charset="0"/>
                    <a:cs typeface="+mn-cs"/>
                  </a:rPr>
                  <a:t>Data centrally available</a:t>
                </a:r>
                <a:endParaRPr lang="nl-NL" sz="1100" b="1">
                  <a:solidFill>
                    <a:srgbClr val="FFC000"/>
                  </a:solidFill>
                  <a:latin typeface="Calibri" panose="020F0502020204030204" pitchFamily="34" charset="0"/>
                  <a:cs typeface="+mn-cs"/>
                </a:endParaRPr>
              </a:p>
            </p:txBody>
          </p:sp>
          <p:sp>
            <p:nvSpPr>
              <p:cNvPr id="154" name="Oval 153"/>
              <p:cNvSpPr/>
              <p:nvPr/>
            </p:nvSpPr>
            <p:spPr>
              <a:xfrm>
                <a:off x="10143752" y="5876719"/>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pic>
          <p:nvPicPr>
            <p:cNvPr id="30" name="Picture 29"/>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0280216" y="5347646"/>
              <a:ext cx="241202" cy="241200"/>
            </a:xfrm>
            <a:prstGeom prst="rect">
              <a:avLst/>
            </a:prstGeom>
          </p:spPr>
        </p:pic>
      </p:grpSp>
      <p:sp>
        <p:nvSpPr>
          <p:cNvPr id="204" name="Rounded Rectangle 203"/>
          <p:cNvSpPr/>
          <p:nvPr/>
        </p:nvSpPr>
        <p:spPr>
          <a:xfrm>
            <a:off x="422292" y="1850470"/>
            <a:ext cx="4361635" cy="1807042"/>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hangingPunct="0">
              <a:lnSpc>
                <a:spcPct val="80000"/>
              </a:lnSpc>
            </a:pPr>
            <a:r>
              <a:rPr lang="nl-NL" sz="1400" b="1">
                <a:solidFill>
                  <a:srgbClr val="FFC000"/>
                </a:solidFill>
                <a:latin typeface="Calibri" panose="020F0502020204030204" pitchFamily="34" charset="0"/>
                <a:ea typeface="Segoe UI" pitchFamily="34" charset="0"/>
                <a:cs typeface="Segoe UI" pitchFamily="34" charset="0"/>
              </a:rPr>
              <a:t>Unique </a:t>
            </a:r>
            <a:r>
              <a:rPr lang="nl-NL" sz="1400" b="1" err="1">
                <a:solidFill>
                  <a:srgbClr val="FFC000"/>
                </a:solidFill>
                <a:latin typeface="Calibri" panose="020F0502020204030204" pitchFamily="34" charset="0"/>
                <a:ea typeface="Segoe UI" pitchFamily="34" charset="0"/>
                <a:cs typeface="Segoe UI" pitchFamily="34" charset="0"/>
              </a:rPr>
              <a:t>about</a:t>
            </a:r>
            <a:r>
              <a:rPr lang="nl-NL" sz="1400" b="1">
                <a:solidFill>
                  <a:srgbClr val="FFC000"/>
                </a:solidFill>
                <a:latin typeface="Calibri" panose="020F0502020204030204" pitchFamily="34" charset="0"/>
                <a:ea typeface="Segoe UI" pitchFamily="34" charset="0"/>
                <a:cs typeface="Segoe UI" pitchFamily="34" charset="0"/>
              </a:rPr>
              <a:t> Thames Water</a:t>
            </a:r>
          </a:p>
          <a:p>
            <a:pPr eaLnBrk="0" hangingPunct="0">
              <a:lnSpc>
                <a:spcPct val="80000"/>
              </a:lnSpc>
            </a:pPr>
            <a:endParaRPr lang="nl-NL" sz="1400" b="1">
              <a:solidFill>
                <a:srgbClr val="FFC000"/>
              </a:solidFill>
              <a:latin typeface="Calibri" panose="020F0502020204030204" pitchFamily="34" charset="0"/>
              <a:ea typeface="Segoe UI" pitchFamily="34" charset="0"/>
              <a:cs typeface="Segoe UI" pitchFamily="34" charset="0"/>
            </a:endParaRPr>
          </a:p>
          <a:p>
            <a:pPr eaLnBrk="0" hangingPunct="0">
              <a:lnSpc>
                <a:spcPct val="80000"/>
              </a:lnSpc>
            </a:pPr>
            <a:r>
              <a:rPr lang="en-US" sz="1400">
                <a:solidFill>
                  <a:srgbClr val="FFFFFF"/>
                </a:solidFill>
                <a:latin typeface="Calibri" panose="020F0502020204030204" pitchFamily="34" charset="0"/>
                <a:ea typeface="Segoe UI" pitchFamily="34" charset="0"/>
                <a:cs typeface="Segoe UI" pitchFamily="34" charset="0"/>
                <a:sym typeface="Lucida Grande" charset="0"/>
              </a:rPr>
              <a:t>The transparency of data was unparalleled. Existing aging assets were digitized and new value was delivered. Thames Water could optimize asset investment, delaying/ saving over €70 million in investments.</a:t>
            </a:r>
          </a:p>
          <a:p>
            <a:pPr eaLnBrk="0" hangingPunct="0">
              <a:lnSpc>
                <a:spcPct val="80000"/>
              </a:lnSpc>
            </a:pPr>
            <a:endParaRPr lang="nl-NL" sz="1400" b="1">
              <a:solidFill>
                <a:srgbClr val="FFC000"/>
              </a:solidFill>
              <a:latin typeface="Calibri" panose="020F0502020204030204" pitchFamily="34" charset="0"/>
              <a:ea typeface="Segoe UI" pitchFamily="34" charset="0"/>
              <a:cs typeface="Segoe UI" pitchFamily="34" charset="0"/>
            </a:endParaRPr>
          </a:p>
        </p:txBody>
      </p:sp>
      <p:sp>
        <p:nvSpPr>
          <p:cNvPr id="80" name="Footer Placeholder 3"/>
          <p:cNvSpPr>
            <a:spLocks noGrp="1"/>
          </p:cNvSpPr>
          <p:nvPr>
            <p:ph type="ftr" sz="quarter" idx="3"/>
          </p:nvPr>
        </p:nvSpPr>
        <p:spPr>
          <a:xfrm flipH="1">
            <a:off x="625303" y="6536589"/>
            <a:ext cx="5364699" cy="161846"/>
          </a:xfrm>
        </p:spPr>
        <p:txBody>
          <a:bodyPr/>
          <a:lstStyle/>
          <a:p>
            <a:pPr fontAlgn="auto">
              <a:spcBef>
                <a:spcPts val="0"/>
              </a:spcBef>
              <a:spcAft>
                <a:spcPts val="0"/>
              </a:spcAft>
            </a:pPr>
            <a:r>
              <a:rPr lang="en-US" b="0">
                <a:solidFill>
                  <a:srgbClr val="FFFFFF"/>
                </a:solidFill>
              </a:rPr>
              <a:t>Copyright © 2016 Accenture  All rights reserved.</a:t>
            </a:r>
          </a:p>
        </p:txBody>
      </p:sp>
      <p:sp>
        <p:nvSpPr>
          <p:cNvPr id="81" name="Slide Number Placeholder 2"/>
          <p:cNvSpPr>
            <a:spLocks noGrp="1"/>
          </p:cNvSpPr>
          <p:nvPr>
            <p:ph type="sldNum" sz="quarter" idx="4"/>
          </p:nvPr>
        </p:nvSpPr>
        <p:spPr>
          <a:xfrm flipH="1">
            <a:off x="10885656" y="6536589"/>
            <a:ext cx="677617" cy="161846"/>
          </a:xfrm>
        </p:spPr>
        <p:txBody>
          <a:bodyPr/>
          <a:lstStyle/>
          <a:p>
            <a:pPr fontAlgn="auto">
              <a:spcBef>
                <a:spcPts val="0"/>
              </a:spcBef>
              <a:spcAft>
                <a:spcPts val="0"/>
              </a:spcAft>
              <a:defRPr/>
            </a:pPr>
            <a:r>
              <a:rPr lang="en-US" b="0">
                <a:solidFill>
                  <a:srgbClr val="FFFFFF"/>
                </a:solidFill>
              </a:rPr>
              <a:t>5</a:t>
            </a:r>
          </a:p>
        </p:txBody>
      </p:sp>
      <p:sp>
        <p:nvSpPr>
          <p:cNvPr id="68" name="TextBox 67"/>
          <p:cNvSpPr txBox="1"/>
          <p:nvPr/>
        </p:nvSpPr>
        <p:spPr>
          <a:xfrm>
            <a:off x="10191897" y="1459398"/>
            <a:ext cx="2090740" cy="240003"/>
          </a:xfrm>
          <a:prstGeom prst="rect">
            <a:avLst/>
          </a:prstGeom>
          <a:noFill/>
        </p:spPr>
        <p:txBody>
          <a:bodyPr wrap="square" rtlCol="0">
            <a:spAutoFit/>
          </a:bodyPr>
          <a:lstStyle/>
          <a:p>
            <a:pPr eaLnBrk="0" hangingPunct="0">
              <a:lnSpc>
                <a:spcPct val="80000"/>
              </a:lnSpc>
              <a:spcBef>
                <a:spcPts val="300"/>
              </a:spcBef>
              <a:spcAft>
                <a:spcPts val="300"/>
              </a:spcAft>
            </a:pPr>
            <a:r>
              <a:rPr lang="en-US" sz="1200" b="1" kern="0">
                <a:solidFill>
                  <a:srgbClr val="FFFFFF"/>
                </a:solidFill>
                <a:latin typeface="Calibri" panose="020F0502020204030204" pitchFamily="34" charset="0"/>
              </a:rPr>
              <a:t>Benefits delivered</a:t>
            </a:r>
          </a:p>
        </p:txBody>
      </p:sp>
    </p:spTree>
    <p:extLst>
      <p:ext uri="{BB962C8B-B14F-4D97-AF65-F5344CB8AC3E}">
        <p14:creationId xmlns:p14="http://schemas.microsoft.com/office/powerpoint/2010/main" val="520090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1319353023"/>
              </p:ext>
            </p:ext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spid="_x0000_s237580" name="think-cell スライド" r:id="rId5" imgW="270" imgH="270" progId="TCLayout.ActiveDocument.1">
                  <p:embed/>
                </p:oleObj>
              </mc:Choice>
              <mc:Fallback>
                <p:oleObj name="think-cell スライド" r:id="rId5" imgW="270" imgH="270" progId="TCLayout.ActiveDocument.1">
                  <p:embed/>
                  <p:pic>
                    <p:nvPicPr>
                      <p:cNvPr id="11" name="Object 10" hidden="1"/>
                      <p:cNvPicPr/>
                      <p:nvPr/>
                    </p:nvPicPr>
                    <p:blipFill>
                      <a:blip r:embed="rId6"/>
                      <a:stretch>
                        <a:fillRect/>
                      </a:stretch>
                    </p:blipFill>
                    <p:spPr>
                      <a:xfrm>
                        <a:off x="1587" y="2481"/>
                        <a:ext cx="1587" cy="1587"/>
                      </a:xfrm>
                      <a:prstGeom prst="rect">
                        <a:avLst/>
                      </a:prstGeom>
                    </p:spPr>
                  </p:pic>
                </p:oleObj>
              </mc:Fallback>
            </mc:AlternateContent>
          </a:graphicData>
        </a:graphic>
      </p:graphicFrame>
      <p:sp>
        <p:nvSpPr>
          <p:cNvPr id="10" name="正方形/長方形 9" hidden="1">
            <a:extLst>
              <a:ext uri="{FF2B5EF4-FFF2-40B4-BE49-F238E27FC236}">
                <a16:creationId xmlns:a16="http://schemas.microsoft.com/office/drawing/2014/main" id="{93590E5D-BA3B-4284-A089-B1243717F5AB}"/>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kumimoji="1" lang="en-US" altLang="ja-JP" sz="1999">
              <a:latin typeface="Calibri" panose="020F0502020204030204" pitchFamily="34" charset="0"/>
              <a:cs typeface="Arial" panose="020B0604020202020204" pitchFamily="34" charset="0"/>
              <a:sym typeface="Calibri" panose="020F0502020204030204" pitchFamily="34" charset="0"/>
            </a:endParaRPr>
          </a:p>
        </p:txBody>
      </p:sp>
      <p:pic>
        <p:nvPicPr>
          <p:cNvPr id="39" name="Picture 38"/>
          <p:cNvPicPr>
            <a:picLocks noChangeAspect="1"/>
          </p:cNvPicPr>
          <p:nvPr/>
        </p:nvPicPr>
        <p:blipFill rotWithShape="1">
          <a:blip r:embed="rId7" cstate="email">
            <a:extLst>
              <a:ext uri="{28A0092B-C50C-407E-A947-70E740481C1C}">
                <a14:useLocalDpi xmlns:a14="http://schemas.microsoft.com/office/drawing/2010/main"/>
              </a:ext>
            </a:extLst>
          </a:blip>
          <a:srcRect l="17711"/>
          <a:stretch/>
        </p:blipFill>
        <p:spPr>
          <a:xfrm>
            <a:off x="0" y="4068"/>
            <a:ext cx="10026633" cy="6853040"/>
          </a:xfrm>
          <a:prstGeom prst="rect">
            <a:avLst/>
          </a:prstGeom>
        </p:spPr>
      </p:pic>
      <p:sp>
        <p:nvSpPr>
          <p:cNvPr id="40" name="Rectangle 39"/>
          <p:cNvSpPr/>
          <p:nvPr/>
        </p:nvSpPr>
        <p:spPr>
          <a:xfrm>
            <a:off x="-42953" y="4068"/>
            <a:ext cx="10057575" cy="6885993"/>
          </a:xfrm>
          <a:prstGeom prst="rect">
            <a:avLst/>
          </a:prstGeom>
          <a:gradFill>
            <a:gsLst>
              <a:gs pos="69000">
                <a:schemeClr val="tx1">
                  <a:lumMod val="50000"/>
                  <a:lumOff val="50000"/>
                  <a:alpha val="48000"/>
                </a:schemeClr>
              </a:gs>
              <a:gs pos="37000">
                <a:schemeClr val="tx1">
                  <a:alpha val="62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
        <p:nvSpPr>
          <p:cNvPr id="14" name="Rounded Rectangle 13"/>
          <p:cNvSpPr/>
          <p:nvPr/>
        </p:nvSpPr>
        <p:spPr>
          <a:xfrm>
            <a:off x="420261" y="4410379"/>
            <a:ext cx="3148256" cy="2053151"/>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pic>
        <p:nvPicPr>
          <p:cNvPr id="8"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59490" y="1765276"/>
            <a:ext cx="3139295" cy="1839140"/>
          </a:xfrm>
          <a:prstGeom prst="rect">
            <a:avLst/>
          </a:prstGeom>
          <a:noFill/>
          <a:ln w="9525">
            <a:noFill/>
            <a:miter lim="800000"/>
            <a:headEnd/>
            <a:tailEnd/>
          </a:ln>
        </p:spPr>
      </p:pic>
      <p:pic>
        <p:nvPicPr>
          <p:cNvPr id="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997" y="1725065"/>
            <a:ext cx="3011611" cy="1879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625306" y="503475"/>
            <a:ext cx="9152252" cy="816847"/>
          </a:xfrm>
        </p:spPr>
        <p:txBody>
          <a:bodyPr/>
          <a:lstStyle/>
          <a:p>
            <a:r>
              <a:rPr lang="en-US" sz="2399" b="0">
                <a:latin typeface="+mj-lt"/>
              </a:rPr>
              <a:t>Hydro One</a:t>
            </a:r>
            <a:br>
              <a:rPr lang="en-US" b="0">
                <a:latin typeface="+mj-lt"/>
              </a:rPr>
            </a:br>
            <a:r>
              <a:rPr lang="en-US" b="0">
                <a:latin typeface="+mj-lt"/>
              </a:rPr>
              <a:t>Avoiding low voltage reinforcement by enabling predictive asset maintenance (analytics)</a:t>
            </a:r>
          </a:p>
        </p:txBody>
      </p:sp>
      <p:sp>
        <p:nvSpPr>
          <p:cNvPr id="2" name="Slide Number Placeholder 1"/>
          <p:cNvSpPr>
            <a:spLocks noGrp="1"/>
          </p:cNvSpPr>
          <p:nvPr>
            <p:ph type="sldNum" sz="quarter" idx="4"/>
          </p:nvPr>
        </p:nvSpPr>
        <p:spPr/>
        <p:txBody>
          <a:bodyPr/>
          <a:lstStyle/>
          <a:p>
            <a:pPr>
              <a:defRPr/>
            </a:pPr>
            <a:fld id="{90CBDC3A-D49F-4631-A8C7-55D59B33E5FA}" type="slidenum">
              <a:rPr lang="en-US" smtClean="0">
                <a:solidFill>
                  <a:srgbClr val="FFFFFF"/>
                </a:solidFill>
              </a:rPr>
              <a:pPr>
                <a:defRPr/>
              </a:pPr>
              <a:t>34</a:t>
            </a:fld>
            <a:endParaRPr lang="en-US">
              <a:solidFill>
                <a:srgbClr val="FFFFFF"/>
              </a:solidFill>
            </a:endParaRPr>
          </a:p>
        </p:txBody>
      </p:sp>
      <p:sp>
        <p:nvSpPr>
          <p:cNvPr id="17" name="Footer Placeholder 3"/>
          <p:cNvSpPr>
            <a:spLocks noGrp="1"/>
          </p:cNvSpPr>
          <p:nvPr>
            <p:ph type="ftr" sz="quarter" idx="3"/>
          </p:nvPr>
        </p:nvSpPr>
        <p:spPr>
          <a:prstGeom prst="rect">
            <a:avLst/>
          </a:prstGeom>
        </p:spPr>
        <p:txBody>
          <a:bodyPr/>
          <a:lstStyle/>
          <a:p>
            <a:pPr fontAlgn="auto">
              <a:spcBef>
                <a:spcPts val="0"/>
              </a:spcBef>
              <a:spcAft>
                <a:spcPts val="0"/>
              </a:spcAft>
            </a:pPr>
            <a:r>
              <a:rPr lang="en-US" b="0">
                <a:solidFill>
                  <a:srgbClr val="FFFFFF"/>
                </a:solidFill>
                <a:latin typeface="Calibri" panose="020F0502020204030204"/>
              </a:rPr>
              <a:t>Copyright © 2016 Accenture  All rights reserved.</a:t>
            </a:r>
          </a:p>
        </p:txBody>
      </p:sp>
      <p:pic>
        <p:nvPicPr>
          <p:cNvPr id="5" name="Picture 4" descr="imac.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0629" y="1623199"/>
            <a:ext cx="3560864" cy="3096404"/>
          </a:xfrm>
          <a:prstGeom prst="rect">
            <a:avLst/>
          </a:prstGeom>
        </p:spPr>
      </p:pic>
      <p:pic>
        <p:nvPicPr>
          <p:cNvPr id="6" name="Picture 5" descr="imac.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1493" y="1627492"/>
            <a:ext cx="3555927" cy="3092111"/>
          </a:xfrm>
          <a:prstGeom prst="rect">
            <a:avLst/>
          </a:prstGeom>
        </p:spPr>
      </p:pic>
      <p:sp>
        <p:nvSpPr>
          <p:cNvPr id="9" name="TextBox 8"/>
          <p:cNvSpPr txBox="1"/>
          <p:nvPr/>
        </p:nvSpPr>
        <p:spPr>
          <a:xfrm>
            <a:off x="607612" y="4851892"/>
            <a:ext cx="2773337" cy="1384634"/>
          </a:xfrm>
          <a:prstGeom prst="rect">
            <a:avLst/>
          </a:prstGeom>
          <a:noFill/>
        </p:spPr>
        <p:txBody>
          <a:bodyPr wrap="square" rtlCol="0">
            <a:spAutoFit/>
          </a:bodyPr>
          <a:lstStyle/>
          <a:p>
            <a:pPr marL="285664" indent="-285664" eaLnBrk="0" hangingPunct="0">
              <a:lnSpc>
                <a:spcPct val="120000"/>
              </a:lnSpc>
              <a:buClr>
                <a:srgbClr val="CBCCCC"/>
              </a:buClr>
              <a:buSzPct val="150000"/>
              <a:buFont typeface="Wingdings" panose="05000000000000000000" pitchFamily="2" charset="2"/>
              <a:buChar char="§"/>
            </a:pPr>
            <a:r>
              <a:rPr lang="en-US" sz="1400">
                <a:solidFill>
                  <a:srgbClr val="FFFFFF"/>
                </a:solidFill>
                <a:latin typeface="Calibri" panose="020F0502020204030204"/>
                <a:cs typeface="Arial"/>
              </a:rPr>
              <a:t>Suboptimal asset planning and investments</a:t>
            </a:r>
          </a:p>
          <a:p>
            <a:pPr marL="285664" indent="-285664" eaLnBrk="0" hangingPunct="0">
              <a:lnSpc>
                <a:spcPct val="120000"/>
              </a:lnSpc>
              <a:buClr>
                <a:srgbClr val="CBCCCC"/>
              </a:buClr>
              <a:buSzPct val="150000"/>
              <a:buFont typeface="Wingdings" panose="05000000000000000000" pitchFamily="2" charset="2"/>
              <a:buChar char="§"/>
            </a:pPr>
            <a:r>
              <a:rPr lang="en-US" sz="1400">
                <a:solidFill>
                  <a:srgbClr val="FFFFFF"/>
                </a:solidFill>
                <a:latin typeface="Calibri" panose="020F0502020204030204"/>
                <a:cs typeface="Arial"/>
              </a:rPr>
              <a:t>Aging infrastructure</a:t>
            </a:r>
          </a:p>
          <a:p>
            <a:pPr marL="285664" indent="-285664" eaLnBrk="0" hangingPunct="0">
              <a:lnSpc>
                <a:spcPct val="120000"/>
              </a:lnSpc>
              <a:buClr>
                <a:srgbClr val="CBCCCC"/>
              </a:buClr>
              <a:buSzPct val="150000"/>
              <a:buFont typeface="Wingdings" panose="05000000000000000000" pitchFamily="2" charset="2"/>
              <a:buChar char="§"/>
            </a:pPr>
            <a:r>
              <a:rPr lang="en-US" sz="1400">
                <a:solidFill>
                  <a:srgbClr val="FFFFFF"/>
                </a:solidFill>
                <a:latin typeface="Calibri" panose="020F0502020204030204"/>
                <a:cs typeface="Arial"/>
              </a:rPr>
              <a:t>Constrained spending</a:t>
            </a:r>
          </a:p>
          <a:p>
            <a:pPr marL="285664" indent="-285664" eaLnBrk="0" hangingPunct="0">
              <a:lnSpc>
                <a:spcPct val="120000"/>
              </a:lnSpc>
              <a:buClr>
                <a:srgbClr val="CBCCCC"/>
              </a:buClr>
              <a:buSzPct val="150000"/>
              <a:buFont typeface="Wingdings" panose="05000000000000000000" pitchFamily="2" charset="2"/>
              <a:buChar char="§"/>
            </a:pPr>
            <a:r>
              <a:rPr lang="en-US" sz="1400">
                <a:solidFill>
                  <a:srgbClr val="FFFFFF"/>
                </a:solidFill>
                <a:latin typeface="Calibri" panose="020F0502020204030204"/>
                <a:cs typeface="Arial"/>
              </a:rPr>
              <a:t>Regulatory scrutiny</a:t>
            </a:r>
          </a:p>
        </p:txBody>
      </p:sp>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73087" y="5684273"/>
            <a:ext cx="1107857" cy="610348"/>
          </a:xfrm>
          <a:prstGeom prst="rect">
            <a:avLst/>
          </a:prstGeom>
        </p:spPr>
      </p:pic>
      <p:sp>
        <p:nvSpPr>
          <p:cNvPr id="16" name="TextBox 15"/>
          <p:cNvSpPr txBox="1"/>
          <p:nvPr/>
        </p:nvSpPr>
        <p:spPr>
          <a:xfrm>
            <a:off x="537459" y="4496583"/>
            <a:ext cx="2581446"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Challenges for Hydro One</a:t>
            </a:r>
            <a:endParaRPr lang="en-US" sz="1400" b="1">
              <a:solidFill>
                <a:srgbClr val="FFC000"/>
              </a:solidFill>
              <a:latin typeface="Calibri" panose="020F0502020204030204" pitchFamily="34" charset="0"/>
              <a:cs typeface="+mn-cs"/>
            </a:endParaRPr>
          </a:p>
        </p:txBody>
      </p:sp>
      <p:sp>
        <p:nvSpPr>
          <p:cNvPr id="19" name="Rounded Rectangle 18"/>
          <p:cNvSpPr/>
          <p:nvPr/>
        </p:nvSpPr>
        <p:spPr>
          <a:xfrm>
            <a:off x="3755867" y="4410379"/>
            <a:ext cx="5869719" cy="2053151"/>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4" name="Rectangle 3"/>
          <p:cNvSpPr/>
          <p:nvPr/>
        </p:nvSpPr>
        <p:spPr>
          <a:xfrm>
            <a:off x="3931493" y="4851891"/>
            <a:ext cx="5694093" cy="1600021"/>
          </a:xfrm>
          <a:prstGeom prst="rect">
            <a:avLst/>
          </a:prstGeom>
        </p:spPr>
        <p:txBody>
          <a:bodyPr wrap="square">
            <a:spAutoFit/>
          </a:bodyPr>
          <a:lstStyle/>
          <a:p>
            <a:pPr eaLnBrk="0" hangingPunct="0">
              <a:buClr>
                <a:srgbClr val="CBCCCC"/>
              </a:buClr>
              <a:buSzPct val="150000"/>
            </a:pPr>
            <a:r>
              <a:rPr lang="en-US" sz="1400">
                <a:solidFill>
                  <a:srgbClr val="FFFFFF"/>
                </a:solidFill>
                <a:latin typeface="Calibri" panose="020F0502020204030204"/>
                <a:cs typeface="Arial"/>
              </a:rPr>
              <a:t>Accenture helped Hydro One access and integrate historical asset data and information from multiple databases and business applications that were either inaccessible or not integrated into the IT and OT networks. </a:t>
            </a:r>
            <a:endParaRPr lang="en-GB" sz="1400">
              <a:solidFill>
                <a:srgbClr val="FFFFFF"/>
              </a:solidFill>
              <a:latin typeface="Calibri" panose="020F0502020204030204"/>
              <a:cs typeface="Arial"/>
            </a:endParaRPr>
          </a:p>
          <a:p>
            <a:pPr eaLnBrk="0" hangingPunct="0">
              <a:buClr>
                <a:srgbClr val="CBCCCC"/>
              </a:buClr>
              <a:buSzPct val="150000"/>
            </a:pPr>
            <a:endParaRPr lang="en-GB" sz="1400">
              <a:solidFill>
                <a:srgbClr val="FFFFFF"/>
              </a:solidFill>
              <a:latin typeface="Calibri" panose="020F0502020204030204"/>
              <a:cs typeface="Arial"/>
            </a:endParaRPr>
          </a:p>
          <a:p>
            <a:pPr marL="285664" indent="-285664" eaLnBrk="0" hangingPunct="0">
              <a:buClr>
                <a:srgbClr val="CBCCCC"/>
              </a:buClr>
              <a:buSzPct val="150000"/>
              <a:buFont typeface="Wingdings" panose="05000000000000000000" pitchFamily="2" charset="2"/>
              <a:buChar char="§"/>
            </a:pPr>
            <a:r>
              <a:rPr lang="en-GB" sz="1400">
                <a:solidFill>
                  <a:srgbClr val="FFFFFF"/>
                </a:solidFill>
                <a:latin typeface="Calibri" panose="020F0502020204030204"/>
                <a:cs typeface="Arial"/>
              </a:rPr>
              <a:t>Identify and prioritise investment</a:t>
            </a:r>
          </a:p>
          <a:p>
            <a:pPr marL="285664" indent="-285664" eaLnBrk="0" hangingPunct="0">
              <a:buClr>
                <a:srgbClr val="CBCCCC"/>
              </a:buClr>
              <a:buSzPct val="150000"/>
              <a:buFont typeface="Wingdings" panose="05000000000000000000" pitchFamily="2" charset="2"/>
              <a:buChar char="§"/>
            </a:pPr>
            <a:r>
              <a:rPr lang="en-GB" sz="1400">
                <a:solidFill>
                  <a:srgbClr val="FFFFFF"/>
                </a:solidFill>
                <a:latin typeface="Calibri" panose="020F0502020204030204"/>
                <a:cs typeface="Arial"/>
              </a:rPr>
              <a:t>Generate a composite risk index – load, health and criticality</a:t>
            </a:r>
          </a:p>
          <a:p>
            <a:pPr marL="285664" indent="-285664" eaLnBrk="0" hangingPunct="0">
              <a:buClr>
                <a:srgbClr val="CBCCCC"/>
              </a:buClr>
              <a:buSzPct val="150000"/>
              <a:buFont typeface="Wingdings" panose="05000000000000000000" pitchFamily="2" charset="2"/>
              <a:buChar char="§"/>
            </a:pPr>
            <a:r>
              <a:rPr lang="en-GB" sz="1400">
                <a:solidFill>
                  <a:srgbClr val="FFFFFF"/>
                </a:solidFill>
                <a:latin typeface="Calibri" panose="020F0502020204030204"/>
                <a:cs typeface="Arial"/>
              </a:rPr>
              <a:t>What if scenario analysis</a:t>
            </a:r>
          </a:p>
        </p:txBody>
      </p:sp>
      <p:sp>
        <p:nvSpPr>
          <p:cNvPr id="20" name="TextBox 19"/>
          <p:cNvSpPr txBox="1"/>
          <p:nvPr/>
        </p:nvSpPr>
        <p:spPr>
          <a:xfrm>
            <a:off x="3875391" y="4503985"/>
            <a:ext cx="1524419"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Scope of work</a:t>
            </a:r>
            <a:endParaRPr lang="en-US" sz="1400" b="1">
              <a:solidFill>
                <a:srgbClr val="FFC000"/>
              </a:solidFill>
              <a:latin typeface="Calibri" panose="020F0502020204030204" pitchFamily="34" charset="0"/>
              <a:cs typeface="+mn-cs"/>
            </a:endParaRPr>
          </a:p>
        </p:txBody>
      </p:sp>
      <p:sp>
        <p:nvSpPr>
          <p:cNvPr id="12" name="Rectangle 11"/>
          <p:cNvSpPr/>
          <p:nvPr/>
        </p:nvSpPr>
        <p:spPr>
          <a:xfrm>
            <a:off x="7526781" y="1949450"/>
            <a:ext cx="2250778" cy="1815409"/>
          </a:xfrm>
          <a:prstGeom prst="rect">
            <a:avLst/>
          </a:prstGeom>
        </p:spPr>
        <p:txBody>
          <a:bodyPr wrap="square">
            <a:spAutoFit/>
          </a:bodyPr>
          <a:lstStyle/>
          <a:p>
            <a:pPr eaLnBrk="0" hangingPunct="0">
              <a:lnSpc>
                <a:spcPct val="80000"/>
              </a:lnSpc>
            </a:pPr>
            <a:r>
              <a:rPr lang="en-US" sz="1400">
                <a:solidFill>
                  <a:srgbClr val="FFFFFF"/>
                </a:solidFill>
                <a:latin typeface="Calibri" panose="020F0502020204030204"/>
                <a:cs typeface="+mn-cs"/>
              </a:rPr>
              <a:t>In this project PAM was used with a risk based approach to prioritize capital and maintenance expenditures, which would help the client manage and identify operations, maintenance and administration requirements.</a:t>
            </a:r>
          </a:p>
        </p:txBody>
      </p:sp>
      <p:sp>
        <p:nvSpPr>
          <p:cNvPr id="22" name="TextBox 21"/>
          <p:cNvSpPr txBox="1"/>
          <p:nvPr/>
        </p:nvSpPr>
        <p:spPr>
          <a:xfrm>
            <a:off x="10191897" y="1459398"/>
            <a:ext cx="2090740" cy="240003"/>
          </a:xfrm>
          <a:prstGeom prst="rect">
            <a:avLst/>
          </a:prstGeom>
          <a:noFill/>
        </p:spPr>
        <p:txBody>
          <a:bodyPr wrap="square" rtlCol="0">
            <a:spAutoFit/>
          </a:bodyPr>
          <a:lstStyle/>
          <a:p>
            <a:pPr eaLnBrk="0" hangingPunct="0">
              <a:lnSpc>
                <a:spcPct val="80000"/>
              </a:lnSpc>
              <a:spcBef>
                <a:spcPts val="300"/>
              </a:spcBef>
              <a:spcAft>
                <a:spcPts val="300"/>
              </a:spcAft>
            </a:pPr>
            <a:r>
              <a:rPr lang="en-US" sz="1200" b="1" kern="0">
                <a:solidFill>
                  <a:srgbClr val="FFFFFF"/>
                </a:solidFill>
                <a:latin typeface="Calibri" panose="020F0502020204030204" pitchFamily="34" charset="0"/>
              </a:rPr>
              <a:t>Benefits delivered</a:t>
            </a:r>
          </a:p>
        </p:txBody>
      </p:sp>
      <p:grpSp>
        <p:nvGrpSpPr>
          <p:cNvPr id="23" name="Group 22"/>
          <p:cNvGrpSpPr/>
          <p:nvPr/>
        </p:nvGrpSpPr>
        <p:grpSpPr>
          <a:xfrm>
            <a:off x="10225904" y="1967473"/>
            <a:ext cx="1927398" cy="769241"/>
            <a:chOff x="10143752" y="4684425"/>
            <a:chExt cx="1927900" cy="769441"/>
          </a:xfrm>
        </p:grpSpPr>
        <p:sp>
          <p:nvSpPr>
            <p:cNvPr id="24" name="TextBox 23"/>
            <p:cNvSpPr txBox="1"/>
            <p:nvPr/>
          </p:nvSpPr>
          <p:spPr>
            <a:xfrm>
              <a:off x="10546836" y="4684425"/>
              <a:ext cx="1524816" cy="769441"/>
            </a:xfrm>
            <a:prstGeom prst="rect">
              <a:avLst/>
            </a:prstGeom>
            <a:noFill/>
          </p:spPr>
          <p:txBody>
            <a:bodyPr wrap="square" rtlCol="0">
              <a:spAutoFit/>
            </a:bodyPr>
            <a:lstStyle/>
            <a:p>
              <a:pPr marL="0" lvl="1" fontAlgn="auto">
                <a:spcBef>
                  <a:spcPts val="0"/>
                </a:spcBef>
                <a:spcAft>
                  <a:spcPts val="0"/>
                </a:spcAft>
                <a:buClr>
                  <a:srgbClr val="FFFFFF"/>
                </a:buClr>
              </a:pPr>
              <a:r>
                <a:rPr lang="en-US" sz="1100" b="1" err="1">
                  <a:solidFill>
                    <a:srgbClr val="FFC000"/>
                  </a:solidFill>
                  <a:latin typeface="Calibri" panose="020F0502020204030204" pitchFamily="34" charset="0"/>
                  <a:ea typeface="Century Gothic" panose="020B0502020202020204" pitchFamily="34" charset="0"/>
                  <a:cs typeface="Arial" pitchFamily="34" charset="0"/>
                  <a:sym typeface="Calibri" panose="020F0502020204030204" pitchFamily="34" charset="0"/>
                </a:rPr>
                <a:t>Maximising</a:t>
              </a:r>
              <a:r>
                <a:rPr lang="en-US" sz="1100" b="1">
                  <a:solidFill>
                    <a:srgbClr val="FFC000"/>
                  </a:solidFill>
                  <a:latin typeface="Calibri" panose="020F0502020204030204" pitchFamily="34" charset="0"/>
                  <a:ea typeface="Century Gothic" panose="020B0502020202020204" pitchFamily="34" charset="0"/>
                  <a:cs typeface="Arial" pitchFamily="34" charset="0"/>
                  <a:sym typeface="Calibri" panose="020F0502020204030204" pitchFamily="34" charset="0"/>
                </a:rPr>
                <a:t> impact of every $ invested on quality and security of supply</a:t>
              </a:r>
            </a:p>
          </p:txBody>
        </p:sp>
        <p:sp>
          <p:nvSpPr>
            <p:cNvPr id="25" name="Oval 24"/>
            <p:cNvSpPr/>
            <p:nvPr/>
          </p:nvSpPr>
          <p:spPr>
            <a:xfrm>
              <a:off x="10143752" y="4900204"/>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sp>
        <p:nvSpPr>
          <p:cNvPr id="26" name="TextBox 25"/>
          <p:cNvSpPr txBox="1"/>
          <p:nvPr/>
        </p:nvSpPr>
        <p:spPr>
          <a:xfrm>
            <a:off x="10329987" y="2260847"/>
            <a:ext cx="142631" cy="246157"/>
          </a:xfrm>
          <a:prstGeom prst="rect">
            <a:avLst/>
          </a:prstGeom>
          <a:noFill/>
        </p:spPr>
        <p:txBody>
          <a:bodyPr wrap="none" lIns="0" tIns="0" rIns="0" bIns="0" rtlCol="0">
            <a:spAutoFit/>
          </a:bodyPr>
          <a:lstStyle/>
          <a:p>
            <a:pPr eaLnBrk="0" hangingPunct="0">
              <a:lnSpc>
                <a:spcPct val="80000"/>
              </a:lnSpc>
            </a:pPr>
            <a:r>
              <a:rPr lang="en-US" sz="1999" b="1">
                <a:solidFill>
                  <a:srgbClr val="000000"/>
                </a:solidFill>
                <a:cs typeface="+mn-cs"/>
              </a:rPr>
              <a:t>€</a:t>
            </a:r>
            <a:endParaRPr lang="nl-NL" sz="1999" b="1">
              <a:solidFill>
                <a:srgbClr val="000000"/>
              </a:solidFill>
              <a:cs typeface="+mn-cs"/>
            </a:endParaRPr>
          </a:p>
        </p:txBody>
      </p:sp>
      <p:grpSp>
        <p:nvGrpSpPr>
          <p:cNvPr id="27" name="Group 26"/>
          <p:cNvGrpSpPr/>
          <p:nvPr/>
        </p:nvGrpSpPr>
        <p:grpSpPr>
          <a:xfrm>
            <a:off x="10225904" y="4602460"/>
            <a:ext cx="1927398" cy="769241"/>
            <a:chOff x="10228568" y="4602765"/>
            <a:chExt cx="1927900" cy="769441"/>
          </a:xfrm>
        </p:grpSpPr>
        <p:grpSp>
          <p:nvGrpSpPr>
            <p:cNvPr id="28" name="Group 27"/>
            <p:cNvGrpSpPr/>
            <p:nvPr/>
          </p:nvGrpSpPr>
          <p:grpSpPr>
            <a:xfrm>
              <a:off x="10228568" y="4602765"/>
              <a:ext cx="1927900" cy="769441"/>
              <a:chOff x="10143752" y="5841275"/>
              <a:chExt cx="1927900" cy="769441"/>
            </a:xfrm>
          </p:grpSpPr>
          <p:sp>
            <p:nvSpPr>
              <p:cNvPr id="30" name="TextBox 29"/>
              <p:cNvSpPr txBox="1"/>
              <p:nvPr/>
            </p:nvSpPr>
            <p:spPr>
              <a:xfrm>
                <a:off x="10546836" y="5841275"/>
                <a:ext cx="1524816" cy="769441"/>
              </a:xfrm>
              <a:prstGeom prst="rect">
                <a:avLst/>
              </a:prstGeom>
              <a:noFill/>
            </p:spPr>
            <p:txBody>
              <a:bodyPr wrap="square" rtlCol="0">
                <a:spAutoFit/>
              </a:bodyPr>
              <a:lstStyle/>
              <a:p>
                <a:pPr marL="0" lvl="1">
                  <a:spcBef>
                    <a:spcPts val="300"/>
                  </a:spcBef>
                  <a:spcAft>
                    <a:spcPts val="0"/>
                  </a:spcAft>
                </a:pPr>
                <a:r>
                  <a:rPr lang="en-US" sz="1100" b="1">
                    <a:solidFill>
                      <a:srgbClr val="FFC000"/>
                    </a:solidFill>
                    <a:latin typeface="Calibri" panose="020F0502020204030204" pitchFamily="34" charset="0"/>
                    <a:cs typeface="+mn-cs"/>
                  </a:rPr>
                  <a:t>Reduce internal data management and cleansing efforts substantially</a:t>
                </a:r>
              </a:p>
            </p:txBody>
          </p:sp>
          <p:sp>
            <p:nvSpPr>
              <p:cNvPr id="31" name="Oval 30"/>
              <p:cNvSpPr/>
              <p:nvPr/>
            </p:nvSpPr>
            <p:spPr>
              <a:xfrm>
                <a:off x="10143752" y="6074148"/>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82184" y="4891046"/>
              <a:ext cx="241202" cy="241200"/>
            </a:xfrm>
            <a:prstGeom prst="rect">
              <a:avLst/>
            </a:prstGeom>
          </p:spPr>
        </p:pic>
      </p:grpSp>
      <p:grpSp>
        <p:nvGrpSpPr>
          <p:cNvPr id="32" name="Group 31"/>
          <p:cNvGrpSpPr/>
          <p:nvPr/>
        </p:nvGrpSpPr>
        <p:grpSpPr>
          <a:xfrm>
            <a:off x="10225904" y="3284966"/>
            <a:ext cx="1927398" cy="769241"/>
            <a:chOff x="10228568" y="3284928"/>
            <a:chExt cx="1927900" cy="769441"/>
          </a:xfrm>
        </p:grpSpPr>
        <p:grpSp>
          <p:nvGrpSpPr>
            <p:cNvPr id="33" name="Group 32"/>
            <p:cNvGrpSpPr/>
            <p:nvPr/>
          </p:nvGrpSpPr>
          <p:grpSpPr>
            <a:xfrm>
              <a:off x="10228568" y="3284928"/>
              <a:ext cx="1927900" cy="769441"/>
              <a:chOff x="10143752" y="3890607"/>
              <a:chExt cx="1927900" cy="769441"/>
            </a:xfrm>
          </p:grpSpPr>
          <p:sp>
            <p:nvSpPr>
              <p:cNvPr id="35" name="TextBox 34"/>
              <p:cNvSpPr txBox="1"/>
              <p:nvPr/>
            </p:nvSpPr>
            <p:spPr>
              <a:xfrm>
                <a:off x="10546836" y="3890607"/>
                <a:ext cx="1524816" cy="769441"/>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Deferring investments while maintaining the same or a lower level of risk</a:t>
                </a:r>
              </a:p>
            </p:txBody>
          </p:sp>
          <p:sp>
            <p:nvSpPr>
              <p:cNvPr id="36" name="Oval 35"/>
              <p:cNvSpPr/>
              <p:nvPr/>
            </p:nvSpPr>
            <p:spPr>
              <a:xfrm>
                <a:off x="10143752" y="4081930"/>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sp>
            <p:nvSpPr>
              <p:cNvPr id="37" name="TextBox 36"/>
              <p:cNvSpPr txBox="1"/>
              <p:nvPr/>
            </p:nvSpPr>
            <p:spPr>
              <a:xfrm>
                <a:off x="10238130" y="4171470"/>
                <a:ext cx="65" cy="246221"/>
              </a:xfrm>
              <a:prstGeom prst="rect">
                <a:avLst/>
              </a:prstGeom>
              <a:noFill/>
            </p:spPr>
            <p:txBody>
              <a:bodyPr wrap="none" lIns="0" tIns="0" rIns="0" bIns="0" rtlCol="0">
                <a:spAutoFit/>
              </a:bodyPr>
              <a:lstStyle/>
              <a:p>
                <a:pPr eaLnBrk="0" hangingPunct="0">
                  <a:lnSpc>
                    <a:spcPct val="80000"/>
                  </a:lnSpc>
                </a:pPr>
                <a:endParaRPr lang="nl-NL" sz="1999" b="1">
                  <a:solidFill>
                    <a:srgbClr val="000000"/>
                  </a:solidFill>
                  <a:cs typeface="+mn-cs"/>
                </a:endParaRPr>
              </a:p>
            </p:txBody>
          </p:sp>
        </p:grpSp>
        <p:sp>
          <p:nvSpPr>
            <p:cNvPr id="34" name="Smiley Face 33"/>
            <p:cNvSpPr/>
            <p:nvPr/>
          </p:nvSpPr>
          <p:spPr>
            <a:xfrm>
              <a:off x="10271069" y="3541552"/>
              <a:ext cx="252000" cy="252000"/>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grpSp>
    </p:spTree>
    <p:extLst>
      <p:ext uri="{BB962C8B-B14F-4D97-AF65-F5344CB8AC3E}">
        <p14:creationId xmlns:p14="http://schemas.microsoft.com/office/powerpoint/2010/main" val="1940959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2458980639"/>
              </p:ext>
            </p:ext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spid="_x0000_s238604" name="think-cell スライド" r:id="rId5" imgW="270" imgH="270" progId="TCLayout.ActiveDocument.1">
                  <p:embed/>
                </p:oleObj>
              </mc:Choice>
              <mc:Fallback>
                <p:oleObj name="think-cell スライド" r:id="rId5" imgW="270" imgH="270" progId="TCLayout.ActiveDocument.1">
                  <p:embed/>
                  <p:pic>
                    <p:nvPicPr>
                      <p:cNvPr id="17" name="Object 16" hidden="1"/>
                      <p:cNvPicPr/>
                      <p:nvPr/>
                    </p:nvPicPr>
                    <p:blipFill>
                      <a:blip r:embed="rId6"/>
                      <a:stretch>
                        <a:fillRect/>
                      </a:stretch>
                    </p:blipFill>
                    <p:spPr>
                      <a:xfrm>
                        <a:off x="1587" y="2481"/>
                        <a:ext cx="1587" cy="1587"/>
                      </a:xfrm>
                      <a:prstGeom prst="rect">
                        <a:avLst/>
                      </a:prstGeom>
                    </p:spPr>
                  </p:pic>
                </p:oleObj>
              </mc:Fallback>
            </mc:AlternateContent>
          </a:graphicData>
        </a:graphic>
      </p:graphicFrame>
      <p:sp>
        <p:nvSpPr>
          <p:cNvPr id="5" name="正方形/長方形 4" hidden="1">
            <a:extLst>
              <a:ext uri="{FF2B5EF4-FFF2-40B4-BE49-F238E27FC236}">
                <a16:creationId xmlns:a16="http://schemas.microsoft.com/office/drawing/2014/main" id="{91BECF61-A4B8-4100-ADF8-5BF06BEB2BE3}"/>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kumimoji="1" lang="en-US" altLang="ja-JP" sz="1999">
              <a:latin typeface="Calibri" panose="020F0502020204030204" pitchFamily="34" charset="0"/>
              <a:cs typeface="Arial" panose="020B0604020202020204" pitchFamily="34" charset="0"/>
              <a:sym typeface="Calibri" panose="020F0502020204030204" pitchFamily="34" charset="0"/>
            </a:endParaRPr>
          </a:p>
        </p:txBody>
      </p:sp>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t="15703" r="17500"/>
          <a:stretch/>
        </p:blipFill>
        <p:spPr>
          <a:xfrm>
            <a:off x="-1" y="893"/>
            <a:ext cx="10062875" cy="6854698"/>
          </a:xfrm>
          <a:prstGeom prst="rect">
            <a:avLst/>
          </a:prstGeom>
        </p:spPr>
      </p:pic>
      <p:sp>
        <p:nvSpPr>
          <p:cNvPr id="18" name="Rectangle 17"/>
          <p:cNvSpPr/>
          <p:nvPr/>
        </p:nvSpPr>
        <p:spPr>
          <a:xfrm>
            <a:off x="-1" y="4068"/>
            <a:ext cx="10062875" cy="6885993"/>
          </a:xfrm>
          <a:prstGeom prst="rect">
            <a:avLst/>
          </a:prstGeom>
          <a:gradFill>
            <a:gsLst>
              <a:gs pos="69000">
                <a:schemeClr val="tx1">
                  <a:lumMod val="75000"/>
                  <a:lumOff val="25000"/>
                  <a:alpha val="63000"/>
                </a:schemeClr>
              </a:gs>
              <a:gs pos="37000">
                <a:schemeClr val="tx1">
                  <a:alpha val="76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
        <p:nvSpPr>
          <p:cNvPr id="2" name="Title 1"/>
          <p:cNvSpPr>
            <a:spLocks noGrp="1"/>
          </p:cNvSpPr>
          <p:nvPr>
            <p:ph type="title"/>
          </p:nvPr>
        </p:nvSpPr>
        <p:spPr>
          <a:xfrm>
            <a:off x="625306" y="571792"/>
            <a:ext cx="9152252" cy="816847"/>
          </a:xfrm>
        </p:spPr>
        <p:txBody>
          <a:bodyPr/>
          <a:lstStyle/>
          <a:p>
            <a:r>
              <a:rPr lang="en-US" sz="2399" b="0"/>
              <a:t>US Energy Utility Company</a:t>
            </a:r>
            <a:br>
              <a:rPr lang="en-US" b="0"/>
            </a:br>
            <a:r>
              <a:rPr lang="en-US" b="0"/>
              <a:t>Modernization to a new-state-of-the-art centralized asset maintenance and condition assessment solution (CMMS)</a:t>
            </a:r>
          </a:p>
        </p:txBody>
      </p:sp>
      <p:sp>
        <p:nvSpPr>
          <p:cNvPr id="3" name="Slide Number Placeholder 2"/>
          <p:cNvSpPr>
            <a:spLocks noGrp="1"/>
          </p:cNvSpPr>
          <p:nvPr>
            <p:ph type="sldNum" sz="quarter" idx="4"/>
          </p:nvPr>
        </p:nvSpPr>
        <p:spPr/>
        <p:txBody>
          <a:bodyPr/>
          <a:lstStyle/>
          <a:p>
            <a:pPr fontAlgn="auto">
              <a:spcBef>
                <a:spcPts val="0"/>
              </a:spcBef>
              <a:spcAft>
                <a:spcPts val="0"/>
              </a:spcAft>
              <a:defRPr/>
            </a:pPr>
            <a:fld id="{90CBDC3A-D49F-4631-A8C7-55D59B33E5FA}" type="slidenum">
              <a:rPr lang="en-US" b="0" smtClean="0">
                <a:solidFill>
                  <a:srgbClr val="FFFFFF"/>
                </a:solidFill>
              </a:rPr>
              <a:pPr fontAlgn="auto">
                <a:spcBef>
                  <a:spcPts val="0"/>
                </a:spcBef>
                <a:spcAft>
                  <a:spcPts val="0"/>
                </a:spcAft>
                <a:defRPr/>
              </a:pPr>
              <a:t>35</a:t>
            </a:fld>
            <a:endParaRPr lang="en-US" b="0">
              <a:solidFill>
                <a:srgbClr val="FFFFFF"/>
              </a:solidFill>
            </a:endParaRPr>
          </a:p>
        </p:txBody>
      </p:sp>
      <p:sp>
        <p:nvSpPr>
          <p:cNvPr id="4" name="Footer Placeholder 3"/>
          <p:cNvSpPr>
            <a:spLocks noGrp="1"/>
          </p:cNvSpPr>
          <p:nvPr>
            <p:ph type="ftr" sz="quarter" idx="3"/>
          </p:nvPr>
        </p:nvSpPr>
        <p:spPr/>
        <p:txBody>
          <a:bodyPr/>
          <a:lstStyle/>
          <a:p>
            <a:pPr fontAlgn="auto">
              <a:spcBef>
                <a:spcPts val="0"/>
              </a:spcBef>
              <a:spcAft>
                <a:spcPts val="0"/>
              </a:spcAft>
            </a:pPr>
            <a:r>
              <a:rPr lang="en-US" b="0">
                <a:solidFill>
                  <a:srgbClr val="FFFFFF"/>
                </a:solidFill>
              </a:rPr>
              <a:t>Copyright © 2016 Accenture  All rights reserved.</a:t>
            </a:r>
          </a:p>
        </p:txBody>
      </p:sp>
      <p:sp>
        <p:nvSpPr>
          <p:cNvPr id="14" name="TextBox 13"/>
          <p:cNvSpPr txBox="1"/>
          <p:nvPr/>
        </p:nvSpPr>
        <p:spPr>
          <a:xfrm>
            <a:off x="10191897" y="1459398"/>
            <a:ext cx="2090740" cy="240003"/>
          </a:xfrm>
          <a:prstGeom prst="rect">
            <a:avLst/>
          </a:prstGeom>
          <a:noFill/>
        </p:spPr>
        <p:txBody>
          <a:bodyPr wrap="square" rtlCol="0">
            <a:spAutoFit/>
          </a:bodyPr>
          <a:lstStyle/>
          <a:p>
            <a:pPr eaLnBrk="0" hangingPunct="0">
              <a:lnSpc>
                <a:spcPct val="80000"/>
              </a:lnSpc>
              <a:spcBef>
                <a:spcPts val="300"/>
              </a:spcBef>
              <a:spcAft>
                <a:spcPts val="300"/>
              </a:spcAft>
            </a:pPr>
            <a:r>
              <a:rPr lang="en-US" sz="1200" b="1" kern="0">
                <a:solidFill>
                  <a:srgbClr val="FFFFFF"/>
                </a:solidFill>
                <a:latin typeface="Calibri" panose="020F0502020204030204" pitchFamily="34" charset="0"/>
              </a:rPr>
              <a:t>Benefits delivered</a:t>
            </a:r>
          </a:p>
        </p:txBody>
      </p:sp>
      <p:pic>
        <p:nvPicPr>
          <p:cNvPr id="15" name="Picture 14"/>
          <p:cNvPicPr>
            <a:picLocks noChangeAspect="1"/>
          </p:cNvPicPr>
          <p:nvPr/>
        </p:nvPicPr>
        <p:blipFill>
          <a:blip r:embed="rId8"/>
          <a:stretch>
            <a:fillRect/>
          </a:stretch>
        </p:blipFill>
        <p:spPr>
          <a:xfrm>
            <a:off x="6606475" y="3255669"/>
            <a:ext cx="3263478" cy="1942124"/>
          </a:xfrm>
          <a:prstGeom prst="rect">
            <a:avLst/>
          </a:prstGeom>
          <a:solidFill>
            <a:schemeClr val="bg1"/>
          </a:solidFill>
        </p:spPr>
      </p:pic>
      <p:sp>
        <p:nvSpPr>
          <p:cNvPr id="19" name="Rounded Rectangle 18"/>
          <p:cNvSpPr/>
          <p:nvPr/>
        </p:nvSpPr>
        <p:spPr>
          <a:xfrm>
            <a:off x="374350" y="1845088"/>
            <a:ext cx="6054588" cy="1374156"/>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20" name="TextBox 19"/>
          <p:cNvSpPr txBox="1"/>
          <p:nvPr/>
        </p:nvSpPr>
        <p:spPr>
          <a:xfrm>
            <a:off x="434768" y="1896935"/>
            <a:ext cx="1524419"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Challenges</a:t>
            </a:r>
            <a:endParaRPr lang="en-US" sz="1400" b="1">
              <a:solidFill>
                <a:srgbClr val="FFC000"/>
              </a:solidFill>
              <a:latin typeface="Calibri" panose="020F0502020204030204" pitchFamily="34" charset="0"/>
              <a:cs typeface="+mn-cs"/>
            </a:endParaRPr>
          </a:p>
        </p:txBody>
      </p:sp>
      <p:sp>
        <p:nvSpPr>
          <p:cNvPr id="21" name="Rettangolo 83"/>
          <p:cNvSpPr/>
          <p:nvPr/>
        </p:nvSpPr>
        <p:spPr>
          <a:xfrm>
            <a:off x="576413" y="2229591"/>
            <a:ext cx="5750168" cy="953859"/>
          </a:xfrm>
          <a:prstGeom prst="rect">
            <a:avLst/>
          </a:prstGeom>
          <a:noFill/>
        </p:spPr>
        <p:txBody>
          <a:bodyPr wrap="square" anchor="ctr">
            <a:spAutoFit/>
          </a:bodyPr>
          <a:lstStyle/>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Identify and diagnose issues across assets</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Need continuous equipment monitoring to predict failures</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Lack of situational awareness of asset health to drive business plans for asset replacement</a:t>
            </a:r>
          </a:p>
        </p:txBody>
      </p:sp>
      <p:sp>
        <p:nvSpPr>
          <p:cNvPr id="22" name="Rounded Rectangle 21"/>
          <p:cNvSpPr/>
          <p:nvPr/>
        </p:nvSpPr>
        <p:spPr>
          <a:xfrm>
            <a:off x="434769" y="3340639"/>
            <a:ext cx="5994169" cy="3111761"/>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23" name="TextBox 22"/>
          <p:cNvSpPr txBox="1"/>
          <p:nvPr/>
        </p:nvSpPr>
        <p:spPr>
          <a:xfrm>
            <a:off x="434768" y="3409582"/>
            <a:ext cx="2522814"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Data to overcome challenges</a:t>
            </a:r>
            <a:endParaRPr lang="en-US" sz="1400" b="1">
              <a:solidFill>
                <a:srgbClr val="FFC000"/>
              </a:solidFill>
              <a:latin typeface="Calibri" panose="020F0502020204030204" pitchFamily="34" charset="0"/>
              <a:cs typeface="+mn-cs"/>
            </a:endParaRPr>
          </a:p>
        </p:txBody>
      </p:sp>
      <p:sp>
        <p:nvSpPr>
          <p:cNvPr id="24" name="Rettangolo 83"/>
          <p:cNvSpPr/>
          <p:nvPr/>
        </p:nvSpPr>
        <p:spPr>
          <a:xfrm>
            <a:off x="1384684" y="3811901"/>
            <a:ext cx="5044251" cy="523084"/>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Centralized and integrated operational data, real-time sensor data, and order history data and created KPI’s and dashboards.</a:t>
            </a:r>
          </a:p>
        </p:txBody>
      </p:sp>
      <p:sp>
        <p:nvSpPr>
          <p:cNvPr id="25" name="Rettangolo 83"/>
          <p:cNvSpPr/>
          <p:nvPr/>
        </p:nvSpPr>
        <p:spPr>
          <a:xfrm>
            <a:off x="1384684" y="4404422"/>
            <a:ext cx="5044251" cy="738472"/>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Enhanced condition based and life cycle asset algorithms, and developed hierarchical models to provide data context based on asset classes.</a:t>
            </a:r>
          </a:p>
        </p:txBody>
      </p:sp>
      <p:sp>
        <p:nvSpPr>
          <p:cNvPr id="26" name="Rettangolo 83"/>
          <p:cNvSpPr/>
          <p:nvPr/>
        </p:nvSpPr>
        <p:spPr>
          <a:xfrm>
            <a:off x="1384684" y="5212331"/>
            <a:ext cx="5044251" cy="307697"/>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Enhanced SCADA and non-operational data integration.</a:t>
            </a:r>
          </a:p>
        </p:txBody>
      </p:sp>
      <p:sp>
        <p:nvSpPr>
          <p:cNvPr id="27" name="Rettangolo 83"/>
          <p:cNvSpPr/>
          <p:nvPr/>
        </p:nvSpPr>
        <p:spPr>
          <a:xfrm>
            <a:off x="1384684" y="5589465"/>
            <a:ext cx="5044251" cy="738472"/>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Developed tight integration between real-time data sources and EAM for site dispatch and workforce automation based on substation asset health.</a:t>
            </a:r>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625306" y="3907617"/>
            <a:ext cx="401885" cy="401885"/>
          </a:xfrm>
          <a:prstGeom prst="rect">
            <a:avLst/>
          </a:prstGeom>
        </p:spPr>
      </p:pic>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0441" y="4496467"/>
            <a:ext cx="431615" cy="431615"/>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0440" y="5156337"/>
            <a:ext cx="388085" cy="388085"/>
          </a:xfrm>
          <a:prstGeom prst="rect">
            <a:avLst/>
          </a:prstGeom>
        </p:spPr>
      </p:pic>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6412" y="5787188"/>
            <a:ext cx="407690" cy="293916"/>
          </a:xfrm>
          <a:prstGeom prst="rect">
            <a:avLst/>
          </a:prstGeom>
        </p:spPr>
      </p:pic>
      <p:grpSp>
        <p:nvGrpSpPr>
          <p:cNvPr id="33" name="Group 32"/>
          <p:cNvGrpSpPr/>
          <p:nvPr/>
        </p:nvGrpSpPr>
        <p:grpSpPr>
          <a:xfrm>
            <a:off x="10225904" y="2200330"/>
            <a:ext cx="1962921" cy="430775"/>
            <a:chOff x="10143752" y="2295637"/>
            <a:chExt cx="1963432" cy="430887"/>
          </a:xfrm>
        </p:grpSpPr>
        <p:sp>
          <p:nvSpPr>
            <p:cNvPr id="34" name="TextBox 33"/>
            <p:cNvSpPr txBox="1"/>
            <p:nvPr/>
          </p:nvSpPr>
          <p:spPr>
            <a:xfrm>
              <a:off x="10546836" y="2295637"/>
              <a:ext cx="1560348"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Enhanced situational awareness</a:t>
              </a:r>
              <a:endParaRPr lang="en-US" sz="1100" b="1">
                <a:solidFill>
                  <a:srgbClr val="FFC000"/>
                </a:solidFill>
                <a:latin typeface="Calibri" panose="020F0502020204030204" pitchFamily="34" charset="0"/>
                <a:cs typeface="+mn-cs"/>
              </a:endParaRPr>
            </a:p>
          </p:txBody>
        </p:sp>
        <p:sp>
          <p:nvSpPr>
            <p:cNvPr id="35" name="Oval 34"/>
            <p:cNvSpPr/>
            <p:nvPr/>
          </p:nvSpPr>
          <p:spPr>
            <a:xfrm>
              <a:off x="10143752" y="2331081"/>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pic>
        <p:nvPicPr>
          <p:cNvPr id="36" name="Picture 35"/>
          <p:cNvPicPr>
            <a:picLocks noChangeAspect="1"/>
          </p:cNvPicPr>
          <p:nvPr/>
        </p:nvPicPr>
        <p:blipFill>
          <a:blip r:embed="rId13" cstate="print">
            <a:clrChange>
              <a:clrFrom>
                <a:srgbClr val="000000"/>
              </a:clrFrom>
              <a:clrTo>
                <a:srgbClr val="000000">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273606" y="2270520"/>
            <a:ext cx="268966" cy="268966"/>
          </a:xfrm>
          <a:prstGeom prst="rect">
            <a:avLst/>
          </a:prstGeom>
          <a:noFill/>
          <a:ln>
            <a:noFill/>
          </a:ln>
        </p:spPr>
      </p:pic>
      <p:grpSp>
        <p:nvGrpSpPr>
          <p:cNvPr id="37" name="Group 36"/>
          <p:cNvGrpSpPr/>
          <p:nvPr/>
        </p:nvGrpSpPr>
        <p:grpSpPr>
          <a:xfrm>
            <a:off x="10225904" y="3286505"/>
            <a:ext cx="1962921" cy="430775"/>
            <a:chOff x="10143752" y="2295637"/>
            <a:chExt cx="1963432" cy="430887"/>
          </a:xfrm>
        </p:grpSpPr>
        <p:sp>
          <p:nvSpPr>
            <p:cNvPr id="38" name="TextBox 37"/>
            <p:cNvSpPr txBox="1"/>
            <p:nvPr/>
          </p:nvSpPr>
          <p:spPr>
            <a:xfrm>
              <a:off x="10546836" y="2295637"/>
              <a:ext cx="1560348"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Better decision making based on facts</a:t>
              </a:r>
              <a:endParaRPr lang="en-US" sz="1100" b="1">
                <a:solidFill>
                  <a:srgbClr val="FFC000"/>
                </a:solidFill>
                <a:latin typeface="Calibri" panose="020F0502020204030204" pitchFamily="34" charset="0"/>
                <a:cs typeface="+mn-cs"/>
              </a:endParaRPr>
            </a:p>
          </p:txBody>
        </p:sp>
        <p:sp>
          <p:nvSpPr>
            <p:cNvPr id="39" name="Oval 38"/>
            <p:cNvSpPr/>
            <p:nvPr/>
          </p:nvSpPr>
          <p:spPr>
            <a:xfrm>
              <a:off x="10143752" y="2331081"/>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grpSp>
        <p:nvGrpSpPr>
          <p:cNvPr id="40" name="Group 39"/>
          <p:cNvGrpSpPr/>
          <p:nvPr/>
        </p:nvGrpSpPr>
        <p:grpSpPr>
          <a:xfrm>
            <a:off x="10225904" y="4218708"/>
            <a:ext cx="1927398" cy="600008"/>
            <a:chOff x="10143752" y="5756637"/>
            <a:chExt cx="1927900" cy="600164"/>
          </a:xfrm>
        </p:grpSpPr>
        <p:sp>
          <p:nvSpPr>
            <p:cNvPr id="41" name="TextBox 40"/>
            <p:cNvSpPr txBox="1"/>
            <p:nvPr/>
          </p:nvSpPr>
          <p:spPr>
            <a:xfrm>
              <a:off x="10546836" y="5756637"/>
              <a:ext cx="1524816" cy="600164"/>
            </a:xfrm>
            <a:prstGeom prst="rect">
              <a:avLst/>
            </a:prstGeom>
            <a:noFill/>
          </p:spPr>
          <p:txBody>
            <a:bodyPr wrap="square" rtlCol="0">
              <a:spAutoFit/>
            </a:bodyPr>
            <a:lstStyle/>
            <a:p>
              <a:pPr marL="0" lvl="1">
                <a:spcBef>
                  <a:spcPts val="300"/>
                </a:spcBef>
                <a:spcAft>
                  <a:spcPts val="0"/>
                </a:spcAft>
              </a:pPr>
              <a:r>
                <a:rPr lang="en-US" sz="1100" b="1">
                  <a:solidFill>
                    <a:srgbClr val="FFC000"/>
                  </a:solidFill>
                  <a:latin typeface="Calibri" panose="020F0502020204030204" pitchFamily="34" charset="0"/>
                  <a:cs typeface="+mn-cs"/>
                </a:rPr>
                <a:t>Integrated and centrally captured  data</a:t>
              </a:r>
              <a:endParaRPr lang="nl-NL" sz="1100" b="1">
                <a:solidFill>
                  <a:srgbClr val="FFC000"/>
                </a:solidFill>
                <a:latin typeface="Calibri" panose="020F0502020204030204" pitchFamily="34" charset="0"/>
                <a:cs typeface="+mn-cs"/>
              </a:endParaRPr>
            </a:p>
          </p:txBody>
        </p:sp>
        <p:sp>
          <p:nvSpPr>
            <p:cNvPr id="42" name="Oval 41"/>
            <p:cNvSpPr/>
            <p:nvPr/>
          </p:nvSpPr>
          <p:spPr>
            <a:xfrm>
              <a:off x="10143752" y="5876719"/>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pic>
        <p:nvPicPr>
          <p:cNvPr id="43" name="Picture 4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92049" y="4400751"/>
            <a:ext cx="241139" cy="241137"/>
          </a:xfrm>
          <a:prstGeom prst="rect">
            <a:avLst/>
          </a:prstGeom>
        </p:spPr>
      </p:pic>
      <p:pic>
        <p:nvPicPr>
          <p:cNvPr id="44" name="Picture 4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70877" y="3384144"/>
            <a:ext cx="271696" cy="271696"/>
          </a:xfrm>
          <a:prstGeom prst="rect">
            <a:avLst/>
          </a:prstGeom>
        </p:spPr>
      </p:pic>
      <p:grpSp>
        <p:nvGrpSpPr>
          <p:cNvPr id="45" name="Group 44"/>
          <p:cNvGrpSpPr/>
          <p:nvPr/>
        </p:nvGrpSpPr>
        <p:grpSpPr>
          <a:xfrm>
            <a:off x="10251907" y="5220023"/>
            <a:ext cx="1927398" cy="600008"/>
            <a:chOff x="10143752" y="5756637"/>
            <a:chExt cx="1927900" cy="600164"/>
          </a:xfrm>
        </p:grpSpPr>
        <p:sp>
          <p:nvSpPr>
            <p:cNvPr id="46" name="TextBox 45"/>
            <p:cNvSpPr txBox="1"/>
            <p:nvPr/>
          </p:nvSpPr>
          <p:spPr>
            <a:xfrm>
              <a:off x="10546836" y="5756637"/>
              <a:ext cx="1524816" cy="600164"/>
            </a:xfrm>
            <a:prstGeom prst="rect">
              <a:avLst/>
            </a:prstGeom>
            <a:noFill/>
          </p:spPr>
          <p:txBody>
            <a:bodyPr wrap="square" rtlCol="0">
              <a:spAutoFit/>
            </a:bodyPr>
            <a:lstStyle/>
            <a:p>
              <a:pPr marL="0" lvl="1">
                <a:spcBef>
                  <a:spcPts val="300"/>
                </a:spcBef>
                <a:spcAft>
                  <a:spcPts val="0"/>
                </a:spcAft>
              </a:pPr>
              <a:r>
                <a:rPr lang="en-US" sz="1100" b="1">
                  <a:solidFill>
                    <a:srgbClr val="FFC000"/>
                  </a:solidFill>
                  <a:latin typeface="Calibri" panose="020F0502020204030204" pitchFamily="34" charset="0"/>
                  <a:cs typeface="+mn-cs"/>
                </a:rPr>
                <a:t>Well positioned for future analytics enhancements</a:t>
              </a:r>
              <a:endParaRPr lang="nl-NL" sz="1100" b="1">
                <a:solidFill>
                  <a:srgbClr val="FFC000"/>
                </a:solidFill>
                <a:latin typeface="Calibri" panose="020F0502020204030204" pitchFamily="34" charset="0"/>
                <a:cs typeface="+mn-cs"/>
              </a:endParaRPr>
            </a:p>
          </p:txBody>
        </p:sp>
        <p:sp>
          <p:nvSpPr>
            <p:cNvPr id="47" name="Oval 46"/>
            <p:cNvSpPr/>
            <p:nvPr/>
          </p:nvSpPr>
          <p:spPr>
            <a:xfrm>
              <a:off x="10143752" y="5876719"/>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66418" y="5312048"/>
            <a:ext cx="340752" cy="340752"/>
          </a:xfrm>
          <a:prstGeom prst="rect">
            <a:avLst/>
          </a:prstGeom>
        </p:spPr>
      </p:pic>
    </p:spTree>
    <p:extLst>
      <p:ext uri="{BB962C8B-B14F-4D97-AF65-F5344CB8AC3E}">
        <p14:creationId xmlns:p14="http://schemas.microsoft.com/office/powerpoint/2010/main" val="2945771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818120792"/>
              </p:ext>
            </p:ext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spid="_x0000_s239628" name="think-cell スライド" r:id="rId6" imgW="270" imgH="270" progId="TCLayout.ActiveDocument.1">
                  <p:embed/>
                </p:oleObj>
              </mc:Choice>
              <mc:Fallback>
                <p:oleObj name="think-cell スライド" r:id="rId6" imgW="270" imgH="270" progId="TCLayout.ActiveDocument.1">
                  <p:embed/>
                  <p:pic>
                    <p:nvPicPr>
                      <p:cNvPr id="11" name="Object 10" hidden="1"/>
                      <p:cNvPicPr/>
                      <p:nvPr/>
                    </p:nvPicPr>
                    <p:blipFill>
                      <a:blip r:embed="rId7"/>
                      <a:stretch>
                        <a:fillRect/>
                      </a:stretch>
                    </p:blipFill>
                    <p:spPr>
                      <a:xfrm>
                        <a:off x="1587" y="2481"/>
                        <a:ext cx="1587" cy="1587"/>
                      </a:xfrm>
                      <a:prstGeom prst="rect">
                        <a:avLst/>
                      </a:prstGeom>
                    </p:spPr>
                  </p:pic>
                </p:oleObj>
              </mc:Fallback>
            </mc:AlternateContent>
          </a:graphicData>
        </a:graphic>
      </p:graphicFrame>
      <p:sp>
        <p:nvSpPr>
          <p:cNvPr id="5" name="正方形/長方形 4" hidden="1">
            <a:extLst>
              <a:ext uri="{FF2B5EF4-FFF2-40B4-BE49-F238E27FC236}">
                <a16:creationId xmlns:a16="http://schemas.microsoft.com/office/drawing/2014/main" id="{67460721-62F4-44ED-A450-BBF0863CBE59}"/>
              </a:ext>
            </a:extLst>
          </p:cNvPr>
          <p:cNvSpPr/>
          <p:nvPr>
            <p:custDataLst>
              <p:tags r:id="rId3"/>
            </p:custDataLst>
          </p:nvPr>
        </p:nvSpPr>
        <p:spPr>
          <a:xfrm>
            <a:off x="0" y="0"/>
            <a:ext cx="158750" cy="158750"/>
          </a:xfrm>
          <a:prstGeom prst="rect">
            <a:avLst/>
          </a:prstGeom>
          <a:solidFill>
            <a:schemeClr val="tx1">
              <a:alpha val="40000"/>
            </a:schemeClr>
          </a:solidFill>
        </p:spPr>
        <p:txBody>
          <a:bodyPr vert="horz" wrap="none" lIns="0" tIns="0" rIns="0" bIns="0" numCol="1" spcCol="0" rtlCol="0" anchor="ctr" anchorCtr="0">
            <a:noAutofit/>
          </a:bodyPr>
          <a:lstStyle/>
          <a:p>
            <a:pPr algn="ctr"/>
            <a:endParaRPr kumimoji="1" lang="en-US" altLang="ja-JP" sz="1999">
              <a:solidFill>
                <a:schemeClr val="bg1"/>
              </a:solidFill>
              <a:latin typeface="Calibri" panose="020F0502020204030204" pitchFamily="34" charset="0"/>
              <a:cs typeface="Arial" panose="020B0604020202020204" pitchFamily="34" charset="0"/>
              <a:sym typeface="Calibri" panose="020F0502020204030204" pitchFamily="34" charset="0"/>
            </a:endParaRPr>
          </a:p>
        </p:txBody>
      </p:sp>
      <p:pic>
        <p:nvPicPr>
          <p:cNvPr id="77" name="Picture 76" descr="OCP0014758b.jpg"/>
          <p:cNvPicPr>
            <a:picLocks noChangeAspect="1"/>
          </p:cNvPicPr>
          <p:nvPr/>
        </p:nvPicPr>
        <p:blipFill>
          <a:blip r:embed="rId8" cstate="print"/>
          <a:stretch>
            <a:fillRect/>
          </a:stretch>
        </p:blipFill>
        <p:spPr>
          <a:xfrm>
            <a:off x="-30762" y="893"/>
            <a:ext cx="12184064" cy="6865237"/>
          </a:xfrm>
          <a:prstGeom prst="rect">
            <a:avLst/>
          </a:prstGeom>
        </p:spPr>
      </p:pic>
      <p:sp>
        <p:nvSpPr>
          <p:cNvPr id="108" name="Rectangle 107"/>
          <p:cNvSpPr/>
          <p:nvPr/>
        </p:nvSpPr>
        <p:spPr>
          <a:xfrm>
            <a:off x="-42953" y="4068"/>
            <a:ext cx="10057575" cy="6885993"/>
          </a:xfrm>
          <a:prstGeom prst="rect">
            <a:avLst/>
          </a:prstGeom>
          <a:gradFill>
            <a:gsLst>
              <a:gs pos="69000">
                <a:schemeClr val="tx1">
                  <a:lumMod val="50000"/>
                  <a:lumOff val="50000"/>
                  <a:alpha val="48000"/>
                </a:schemeClr>
              </a:gs>
              <a:gs pos="37000">
                <a:schemeClr val="tx1">
                  <a:alpha val="62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
        <p:nvSpPr>
          <p:cNvPr id="153" name="Rectangle 152"/>
          <p:cNvSpPr/>
          <p:nvPr/>
        </p:nvSpPr>
        <p:spPr>
          <a:xfrm>
            <a:off x="10026813" y="893"/>
            <a:ext cx="2175734" cy="6881385"/>
          </a:xfrm>
          <a:prstGeom prst="rect">
            <a:avLst/>
          </a:prstGeom>
          <a:solidFill>
            <a:srgbClr val="77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prstClr val="white"/>
              </a:solidFill>
            </a:endParaRPr>
          </a:p>
        </p:txBody>
      </p:sp>
      <p:sp>
        <p:nvSpPr>
          <p:cNvPr id="2" name="Title 1"/>
          <p:cNvSpPr>
            <a:spLocks noGrp="1"/>
          </p:cNvSpPr>
          <p:nvPr>
            <p:ph type="title"/>
          </p:nvPr>
        </p:nvSpPr>
        <p:spPr/>
        <p:txBody>
          <a:bodyPr/>
          <a:lstStyle/>
          <a:p>
            <a:r>
              <a:rPr lang="en-US" sz="2399" b="0"/>
              <a:t>Woodside</a:t>
            </a:r>
            <a:br>
              <a:rPr lang="en-US" b="0"/>
            </a:br>
            <a:r>
              <a:rPr lang="en-US" b="0"/>
              <a:t>Provided Advanced Analytics services to enable real-time actionable insights</a:t>
            </a:r>
          </a:p>
        </p:txBody>
      </p:sp>
      <p:sp>
        <p:nvSpPr>
          <p:cNvPr id="179" name="TextBox 178"/>
          <p:cNvSpPr txBox="1"/>
          <p:nvPr/>
        </p:nvSpPr>
        <p:spPr>
          <a:xfrm>
            <a:off x="10191897" y="1459398"/>
            <a:ext cx="2090740" cy="240003"/>
          </a:xfrm>
          <a:prstGeom prst="rect">
            <a:avLst/>
          </a:prstGeom>
          <a:noFill/>
        </p:spPr>
        <p:txBody>
          <a:bodyPr wrap="square" rtlCol="0">
            <a:spAutoFit/>
          </a:bodyPr>
          <a:lstStyle/>
          <a:p>
            <a:pPr eaLnBrk="0" hangingPunct="0">
              <a:lnSpc>
                <a:spcPct val="80000"/>
              </a:lnSpc>
              <a:spcBef>
                <a:spcPts val="300"/>
              </a:spcBef>
              <a:spcAft>
                <a:spcPts val="300"/>
              </a:spcAft>
            </a:pPr>
            <a:r>
              <a:rPr lang="en-US" sz="1200" b="1" kern="0">
                <a:solidFill>
                  <a:srgbClr val="FFFFFF"/>
                </a:solidFill>
                <a:latin typeface="Calibri" panose="020F0502020204030204" pitchFamily="34" charset="0"/>
              </a:rPr>
              <a:t>Benefits delivered</a:t>
            </a:r>
          </a:p>
        </p:txBody>
      </p:sp>
      <p:grpSp>
        <p:nvGrpSpPr>
          <p:cNvPr id="19" name="Group 18"/>
          <p:cNvGrpSpPr/>
          <p:nvPr/>
        </p:nvGrpSpPr>
        <p:grpSpPr>
          <a:xfrm>
            <a:off x="10225904" y="1904591"/>
            <a:ext cx="1927398" cy="600008"/>
            <a:chOff x="10143752" y="2210999"/>
            <a:chExt cx="1927900" cy="600164"/>
          </a:xfrm>
        </p:grpSpPr>
        <p:sp>
          <p:nvSpPr>
            <p:cNvPr id="62" name="TextBox 61"/>
            <p:cNvSpPr txBox="1"/>
            <p:nvPr/>
          </p:nvSpPr>
          <p:spPr>
            <a:xfrm>
              <a:off x="10546836" y="2210999"/>
              <a:ext cx="1524816" cy="600164"/>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Identify new optimization opportunities</a:t>
              </a:r>
              <a:endParaRPr lang="en-US" sz="1100" b="1">
                <a:solidFill>
                  <a:srgbClr val="FFC000"/>
                </a:solidFill>
                <a:latin typeface="Calibri" panose="020F0502020204030204" pitchFamily="34" charset="0"/>
                <a:cs typeface="+mn-cs"/>
              </a:endParaRPr>
            </a:p>
          </p:txBody>
        </p:sp>
        <p:sp>
          <p:nvSpPr>
            <p:cNvPr id="78" name="Oval 77"/>
            <p:cNvSpPr/>
            <p:nvPr/>
          </p:nvSpPr>
          <p:spPr>
            <a:xfrm>
              <a:off x="10143752" y="2331081"/>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grpSp>
        <p:nvGrpSpPr>
          <p:cNvPr id="17" name="Group 16"/>
          <p:cNvGrpSpPr/>
          <p:nvPr/>
        </p:nvGrpSpPr>
        <p:grpSpPr>
          <a:xfrm>
            <a:off x="10225904" y="3757072"/>
            <a:ext cx="1927398" cy="430775"/>
            <a:chOff x="10143752" y="3890607"/>
            <a:chExt cx="1927900" cy="430887"/>
          </a:xfrm>
        </p:grpSpPr>
        <p:sp>
          <p:nvSpPr>
            <p:cNvPr id="70" name="TextBox 69"/>
            <p:cNvSpPr txBox="1"/>
            <p:nvPr/>
          </p:nvSpPr>
          <p:spPr>
            <a:xfrm>
              <a:off x="10546836" y="3890607"/>
              <a:ext cx="1524816"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Avoid production interruptions &amp; losses</a:t>
              </a:r>
              <a:endParaRPr lang="en-US" sz="1100" b="1">
                <a:solidFill>
                  <a:srgbClr val="FFC000"/>
                </a:solidFill>
                <a:latin typeface="Calibri" panose="020F0502020204030204" pitchFamily="34" charset="0"/>
                <a:cs typeface="+mn-cs"/>
              </a:endParaRPr>
            </a:p>
          </p:txBody>
        </p:sp>
        <p:sp>
          <p:nvSpPr>
            <p:cNvPr id="83" name="Oval 82"/>
            <p:cNvSpPr/>
            <p:nvPr/>
          </p:nvSpPr>
          <p:spPr>
            <a:xfrm>
              <a:off x="10143752" y="3946847"/>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sp>
          <p:nvSpPr>
            <p:cNvPr id="8" name="TextBox 7"/>
            <p:cNvSpPr txBox="1"/>
            <p:nvPr/>
          </p:nvSpPr>
          <p:spPr>
            <a:xfrm>
              <a:off x="10238130" y="4036387"/>
              <a:ext cx="142668" cy="246221"/>
            </a:xfrm>
            <a:prstGeom prst="rect">
              <a:avLst/>
            </a:prstGeom>
            <a:noFill/>
          </p:spPr>
          <p:txBody>
            <a:bodyPr wrap="none" lIns="0" tIns="0" rIns="0" bIns="0" rtlCol="0">
              <a:spAutoFit/>
            </a:bodyPr>
            <a:lstStyle/>
            <a:p>
              <a:pPr eaLnBrk="0" hangingPunct="0">
                <a:lnSpc>
                  <a:spcPct val="80000"/>
                </a:lnSpc>
              </a:pPr>
              <a:r>
                <a:rPr lang="en-US" sz="1999" b="1">
                  <a:solidFill>
                    <a:srgbClr val="000000"/>
                  </a:solidFill>
                  <a:cs typeface="+mn-cs"/>
                </a:rPr>
                <a:t>€</a:t>
              </a:r>
              <a:endParaRPr lang="nl-NL" sz="1999" b="1">
                <a:solidFill>
                  <a:srgbClr val="000000"/>
                </a:solidFill>
                <a:cs typeface="+mn-cs"/>
              </a:endParaRPr>
            </a:p>
          </p:txBody>
        </p:sp>
      </p:grpSp>
      <p:grpSp>
        <p:nvGrpSpPr>
          <p:cNvPr id="16" name="Group 15"/>
          <p:cNvGrpSpPr/>
          <p:nvPr/>
        </p:nvGrpSpPr>
        <p:grpSpPr>
          <a:xfrm>
            <a:off x="10225904" y="4598696"/>
            <a:ext cx="1927398" cy="430775"/>
            <a:chOff x="10143752" y="4684425"/>
            <a:chExt cx="1927900" cy="430887"/>
          </a:xfrm>
        </p:grpSpPr>
        <p:sp>
          <p:nvSpPr>
            <p:cNvPr id="74" name="TextBox 73"/>
            <p:cNvSpPr txBox="1"/>
            <p:nvPr/>
          </p:nvSpPr>
          <p:spPr>
            <a:xfrm>
              <a:off x="10546836" y="4684425"/>
              <a:ext cx="1524816" cy="430887"/>
            </a:xfrm>
            <a:prstGeom prst="rect">
              <a:avLst/>
            </a:prstGeom>
            <a:noFill/>
          </p:spPr>
          <p:txBody>
            <a:bodyPr wrap="square" rtlCol="0">
              <a:spAutoFit/>
            </a:bodyPr>
            <a:lstStyle/>
            <a:p>
              <a:pPr marL="0" lvl="1" fontAlgn="auto">
                <a:spcBef>
                  <a:spcPts val="0"/>
                </a:spcBef>
                <a:spcAft>
                  <a:spcPts val="0"/>
                </a:spcAft>
                <a:buClr>
                  <a:srgbClr val="FFFFFF"/>
                </a:buClr>
              </a:pPr>
              <a:r>
                <a:rPr lang="en-US" sz="1100" b="1">
                  <a:solidFill>
                    <a:srgbClr val="FFC000"/>
                  </a:solidFill>
                  <a:latin typeface="Calibri" panose="020F0502020204030204" pitchFamily="34" charset="0"/>
                  <a:ea typeface="Century Gothic" panose="020B0502020202020204" pitchFamily="34" charset="0"/>
                  <a:cs typeface="Arial" pitchFamily="34" charset="0"/>
                  <a:sym typeface="Calibri" panose="020F0502020204030204" pitchFamily="34" charset="0"/>
                </a:rPr>
                <a:t>Avoid loss of containment (SHE)</a:t>
              </a:r>
            </a:p>
          </p:txBody>
        </p:sp>
        <p:sp>
          <p:nvSpPr>
            <p:cNvPr id="84" name="Oval 83"/>
            <p:cNvSpPr/>
            <p:nvPr/>
          </p:nvSpPr>
          <p:spPr>
            <a:xfrm>
              <a:off x="10143752" y="4754730"/>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sp>
          <p:nvSpPr>
            <p:cNvPr id="9" name="Smiley Face 8"/>
            <p:cNvSpPr/>
            <p:nvPr/>
          </p:nvSpPr>
          <p:spPr>
            <a:xfrm>
              <a:off x="10194492" y="4810806"/>
              <a:ext cx="252000" cy="252000"/>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grpSp>
      <p:grpSp>
        <p:nvGrpSpPr>
          <p:cNvPr id="15" name="Group 14"/>
          <p:cNvGrpSpPr/>
          <p:nvPr/>
        </p:nvGrpSpPr>
        <p:grpSpPr>
          <a:xfrm>
            <a:off x="10225904" y="5440320"/>
            <a:ext cx="1927398" cy="430775"/>
            <a:chOff x="10143752" y="5841275"/>
            <a:chExt cx="1927900" cy="430887"/>
          </a:xfrm>
        </p:grpSpPr>
        <p:sp>
          <p:nvSpPr>
            <p:cNvPr id="116" name="TextBox 115"/>
            <p:cNvSpPr txBox="1"/>
            <p:nvPr/>
          </p:nvSpPr>
          <p:spPr>
            <a:xfrm>
              <a:off x="10546836" y="5841275"/>
              <a:ext cx="1524816" cy="430887"/>
            </a:xfrm>
            <a:prstGeom prst="rect">
              <a:avLst/>
            </a:prstGeom>
            <a:noFill/>
          </p:spPr>
          <p:txBody>
            <a:bodyPr wrap="square" rtlCol="0">
              <a:spAutoFit/>
            </a:bodyPr>
            <a:lstStyle/>
            <a:p>
              <a:pPr marL="0" lvl="1">
                <a:spcBef>
                  <a:spcPts val="300"/>
                </a:spcBef>
                <a:spcAft>
                  <a:spcPts val="0"/>
                </a:spcAft>
              </a:pPr>
              <a:r>
                <a:rPr lang="en-US" sz="1100" b="1">
                  <a:solidFill>
                    <a:srgbClr val="FFC000"/>
                  </a:solidFill>
                  <a:latin typeface="Calibri" panose="020F0502020204030204" pitchFamily="34" charset="0"/>
                  <a:cs typeface="+mn-cs"/>
                </a:rPr>
                <a:t>Improve maintenance operations efficiency</a:t>
              </a:r>
              <a:endParaRPr lang="nl-NL" sz="1100" b="1">
                <a:solidFill>
                  <a:srgbClr val="FFC000"/>
                </a:solidFill>
                <a:latin typeface="Calibri" panose="020F0502020204030204" pitchFamily="34" charset="0"/>
                <a:cs typeface="+mn-cs"/>
              </a:endParaRPr>
            </a:p>
          </p:txBody>
        </p:sp>
        <p:sp>
          <p:nvSpPr>
            <p:cNvPr id="85" name="Oval 84"/>
            <p:cNvSpPr/>
            <p:nvPr/>
          </p:nvSpPr>
          <p:spPr>
            <a:xfrm>
              <a:off x="10143752" y="5876719"/>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pic>
          <p:nvPicPr>
            <p:cNvPr id="5279785" name="Picture 41" descr="https://cdn2.iconfinder.com/data/icons/business-management-1/256/Productivity-512.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167303" y="5902035"/>
              <a:ext cx="313351" cy="3133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0225904" y="2915448"/>
            <a:ext cx="1927398" cy="430775"/>
            <a:chOff x="10143752" y="3096789"/>
            <a:chExt cx="1927900" cy="430887"/>
          </a:xfrm>
        </p:grpSpPr>
        <p:sp>
          <p:nvSpPr>
            <p:cNvPr id="118" name="TextBox 117"/>
            <p:cNvSpPr txBox="1"/>
            <p:nvPr/>
          </p:nvSpPr>
          <p:spPr>
            <a:xfrm>
              <a:off x="10546836" y="3096789"/>
              <a:ext cx="1524816"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rPr>
                <a:t>Increase equipment reliability &amp; efficiency</a:t>
              </a:r>
            </a:p>
          </p:txBody>
        </p:sp>
        <p:sp>
          <p:nvSpPr>
            <p:cNvPr id="81" name="Oval 80"/>
            <p:cNvSpPr/>
            <p:nvPr/>
          </p:nvSpPr>
          <p:spPr>
            <a:xfrm>
              <a:off x="10143752" y="3138964"/>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pic>
          <p:nvPicPr>
            <p:cNvPr id="5279788" name="Picture 44" descr="http://s3.amazonaws.com/sinf15/wp-content/uploads/2016/03/04223856/icon-content.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210018" y="3188620"/>
              <a:ext cx="288000" cy="300522"/>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Footer Placeholder 3"/>
          <p:cNvSpPr>
            <a:spLocks noGrp="1"/>
          </p:cNvSpPr>
          <p:nvPr>
            <p:ph type="ftr" sz="quarter" idx="3"/>
          </p:nvPr>
        </p:nvSpPr>
        <p:spPr>
          <a:xfrm flipH="1">
            <a:off x="625303" y="6536589"/>
            <a:ext cx="5364699" cy="161846"/>
          </a:xfrm>
        </p:spPr>
        <p:txBody>
          <a:bodyPr/>
          <a:lstStyle/>
          <a:p>
            <a:pPr fontAlgn="auto">
              <a:spcBef>
                <a:spcPts val="0"/>
              </a:spcBef>
              <a:spcAft>
                <a:spcPts val="0"/>
              </a:spcAft>
            </a:pPr>
            <a:r>
              <a:rPr lang="en-US" b="0">
                <a:solidFill>
                  <a:srgbClr val="FFFFFF"/>
                </a:solidFill>
              </a:rPr>
              <a:t>Copyright © 2016 Accenture  All rights reserved.</a:t>
            </a:r>
          </a:p>
        </p:txBody>
      </p:sp>
      <p:sp>
        <p:nvSpPr>
          <p:cNvPr id="3" name="Rounded Rectangle 2"/>
          <p:cNvSpPr/>
          <p:nvPr/>
        </p:nvSpPr>
        <p:spPr>
          <a:xfrm>
            <a:off x="6515144" y="4085290"/>
            <a:ext cx="3140485" cy="2381094"/>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pic>
        <p:nvPicPr>
          <p:cNvPr id="100" name="Picture 99">
            <a:hlinkClick r:id="rId11"/>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694919" y="4670156"/>
            <a:ext cx="2782740" cy="1544182"/>
          </a:xfrm>
          <a:prstGeom prst="rect">
            <a:avLst/>
          </a:prstGeom>
        </p:spPr>
      </p:pic>
      <p:sp>
        <p:nvSpPr>
          <p:cNvPr id="101" name="TextBox 100"/>
          <p:cNvSpPr txBox="1"/>
          <p:nvPr/>
        </p:nvSpPr>
        <p:spPr>
          <a:xfrm>
            <a:off x="6694919" y="4141516"/>
            <a:ext cx="1524419"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Tablet demo</a:t>
            </a:r>
            <a:endParaRPr lang="en-US" sz="1400" b="1">
              <a:solidFill>
                <a:srgbClr val="FFC000"/>
              </a:solidFill>
              <a:latin typeface="Calibri" panose="020F0502020204030204" pitchFamily="34" charset="0"/>
              <a:cs typeface="+mn-cs"/>
            </a:endParaRPr>
          </a:p>
        </p:txBody>
      </p:sp>
      <p:sp>
        <p:nvSpPr>
          <p:cNvPr id="104" name="Rounded Rectangle 103"/>
          <p:cNvSpPr/>
          <p:nvPr/>
        </p:nvSpPr>
        <p:spPr>
          <a:xfrm>
            <a:off x="3029998" y="4083938"/>
            <a:ext cx="3140485" cy="2381094"/>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pic>
        <p:nvPicPr>
          <p:cNvPr id="103" name="Picture 102">
            <a:hlinkClick r:id="rId13"/>
          </p:cNvPr>
          <p:cNvPicPr>
            <a:picLocks noChangeAspect="1"/>
          </p:cNvPicPr>
          <p:nvPr/>
        </p:nvPicPr>
        <p:blipFill rotWithShape="1">
          <a:blip r:embed="rId14" cstate="screen">
            <a:extLst>
              <a:ext uri="{28A0092B-C50C-407E-A947-70E740481C1C}">
                <a14:useLocalDpi xmlns:a14="http://schemas.microsoft.com/office/drawing/2010/main"/>
              </a:ext>
            </a:extLst>
          </a:blip>
          <a:srcRect l="1034" t="1184" r="1354" b="1728"/>
          <a:stretch/>
        </p:blipFill>
        <p:spPr>
          <a:xfrm>
            <a:off x="3218226" y="4671688"/>
            <a:ext cx="2764029" cy="1562619"/>
          </a:xfrm>
          <a:prstGeom prst="rect">
            <a:avLst/>
          </a:prstGeom>
          <a:ln>
            <a:noFill/>
          </a:ln>
        </p:spPr>
      </p:pic>
      <p:sp>
        <p:nvSpPr>
          <p:cNvPr id="105" name="TextBox 104"/>
          <p:cNvSpPr txBox="1"/>
          <p:nvPr/>
        </p:nvSpPr>
        <p:spPr>
          <a:xfrm>
            <a:off x="3180311" y="4140164"/>
            <a:ext cx="1524419"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Client testimony</a:t>
            </a:r>
            <a:endParaRPr lang="en-US" sz="1400" b="1">
              <a:solidFill>
                <a:srgbClr val="FFC000"/>
              </a:solidFill>
              <a:latin typeface="Calibri" panose="020F0502020204030204" pitchFamily="34" charset="0"/>
              <a:cs typeface="+mn-cs"/>
            </a:endParaRPr>
          </a:p>
        </p:txBody>
      </p:sp>
      <p:pic>
        <p:nvPicPr>
          <p:cNvPr id="4" name="Picture 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296849" y="2086163"/>
            <a:ext cx="228236" cy="228236"/>
          </a:xfrm>
          <a:prstGeom prst="rect">
            <a:avLst/>
          </a:prstGeom>
        </p:spPr>
      </p:pic>
      <p:sp>
        <p:nvSpPr>
          <p:cNvPr id="109" name="Rounded Rectangle 108"/>
          <p:cNvSpPr/>
          <p:nvPr/>
        </p:nvSpPr>
        <p:spPr>
          <a:xfrm>
            <a:off x="3029998" y="1845088"/>
            <a:ext cx="6625631" cy="1837753"/>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107" name="Rettangolo 83"/>
          <p:cNvSpPr/>
          <p:nvPr/>
        </p:nvSpPr>
        <p:spPr>
          <a:xfrm>
            <a:off x="3347422" y="2349888"/>
            <a:ext cx="5994170" cy="1169246"/>
          </a:xfrm>
          <a:prstGeom prst="rect">
            <a:avLst/>
          </a:prstGeom>
          <a:noFill/>
        </p:spPr>
        <p:txBody>
          <a:bodyPr wrap="square" anchor="ctr">
            <a:spAutoFit/>
          </a:bodyPr>
          <a:lstStyle/>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Engaged engineers to identify and prioritize predictive analytics opportunities</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Implemented the advanced analytics platform</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Provided capabilities to develop analytical models and predictive insights</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Visualization of predictive insights for communication purposes</a:t>
            </a:r>
          </a:p>
        </p:txBody>
      </p:sp>
      <p:sp>
        <p:nvSpPr>
          <p:cNvPr id="110" name="TextBox 109"/>
          <p:cNvSpPr txBox="1"/>
          <p:nvPr/>
        </p:nvSpPr>
        <p:spPr>
          <a:xfrm>
            <a:off x="3347422" y="1896935"/>
            <a:ext cx="1524419"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Scope of work</a:t>
            </a:r>
            <a:endParaRPr lang="en-US" sz="1400" b="1">
              <a:solidFill>
                <a:srgbClr val="FFC000"/>
              </a:solidFill>
              <a:latin typeface="Calibri" panose="020F0502020204030204" pitchFamily="34" charset="0"/>
              <a:cs typeface="+mn-cs"/>
            </a:endParaRPr>
          </a:p>
        </p:txBody>
      </p:sp>
      <p:grpSp>
        <p:nvGrpSpPr>
          <p:cNvPr id="114" name="Group 113"/>
          <p:cNvGrpSpPr>
            <a:grpSpLocks noChangeAspect="1"/>
          </p:cNvGrpSpPr>
          <p:nvPr/>
        </p:nvGrpSpPr>
        <p:grpSpPr>
          <a:xfrm>
            <a:off x="10375178" y="6167434"/>
            <a:ext cx="1329693" cy="269413"/>
            <a:chOff x="13683713" y="27805880"/>
            <a:chExt cx="9280712" cy="1880393"/>
          </a:xfrm>
        </p:grpSpPr>
        <p:pic>
          <p:nvPicPr>
            <p:cNvPr id="119" name="Picture 118"/>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3683713" y="27805880"/>
              <a:ext cx="2190271" cy="1880393"/>
            </a:xfrm>
            <a:prstGeom prst="rect">
              <a:avLst/>
            </a:prstGeom>
          </p:spPr>
        </p:pic>
        <p:pic>
          <p:nvPicPr>
            <p:cNvPr id="125" name="Picture 124"/>
            <p:cNvPicPr>
              <a:picLocks noChangeAspect="1"/>
            </p:cNvPicPr>
            <p:nvPr/>
          </p:nvPicPr>
          <p:blipFill rotWithShape="1">
            <a:blip r:embed="rId17" cstate="email">
              <a:biLevel thresh="25000"/>
              <a:extLst>
                <a:ext uri="{28A0092B-C50C-407E-A947-70E740481C1C}">
                  <a14:useLocalDpi xmlns:a14="http://schemas.microsoft.com/office/drawing/2010/main"/>
                </a:ext>
              </a:extLst>
            </a:blip>
            <a:srcRect/>
            <a:stretch/>
          </p:blipFill>
          <p:spPr>
            <a:xfrm>
              <a:off x="15828699" y="28314634"/>
              <a:ext cx="7135726" cy="1371639"/>
            </a:xfrm>
            <a:prstGeom prst="rect">
              <a:avLst/>
            </a:prstGeom>
          </p:spPr>
        </p:pic>
      </p:grpSp>
      <p:sp>
        <p:nvSpPr>
          <p:cNvPr id="155" name="Rounded Rectangle 154"/>
          <p:cNvSpPr/>
          <p:nvPr/>
        </p:nvSpPr>
        <p:spPr>
          <a:xfrm>
            <a:off x="435031" y="1834093"/>
            <a:ext cx="2250307" cy="4632291"/>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154" name="Text Placeholder 4"/>
          <p:cNvSpPr txBox="1">
            <a:spLocks/>
          </p:cNvSpPr>
          <p:nvPr/>
        </p:nvSpPr>
        <p:spPr>
          <a:xfrm>
            <a:off x="561774" y="1991308"/>
            <a:ext cx="2026038" cy="4461092"/>
          </a:xfrm>
          <a:prstGeom prst="rect">
            <a:avLst/>
          </a:prstGeom>
        </p:spPr>
        <p:txBody>
          <a:bodyPr vert="horz" lIns="0" tIns="0" rIns="0" bIns="0" rtlCol="0">
            <a:noAutofit/>
          </a:bodyPr>
          <a:lstStyle>
            <a:lvl1pPr marL="0" indent="0" algn="l" rtl="0" eaLnBrk="1" fontAlgn="base" hangingPunct="1">
              <a:lnSpc>
                <a:spcPct val="100000"/>
              </a:lnSpc>
              <a:spcBef>
                <a:spcPts val="600"/>
              </a:spcBef>
              <a:spcAft>
                <a:spcPct val="0"/>
              </a:spcAft>
              <a:buFontTx/>
              <a:buNone/>
              <a:defRPr sz="1800" kern="1200">
                <a:solidFill>
                  <a:schemeClr val="bg2"/>
                </a:solidFill>
                <a:latin typeface="+mn-lt"/>
                <a:ea typeface="Arial" pitchFamily="-105" charset="-52"/>
                <a:cs typeface="Arial" pitchFamily="34" charset="0"/>
              </a:defRPr>
            </a:lvl1pPr>
            <a:lvl2pPr marL="180000" indent="-180000" algn="l" rtl="0" eaLnBrk="1" fontAlgn="base" hangingPunct="1">
              <a:spcBef>
                <a:spcPts val="600"/>
              </a:spcBef>
              <a:spcAft>
                <a:spcPct val="0"/>
              </a:spcAft>
              <a:buFont typeface="Arial" pitchFamily="34" charset="0"/>
              <a:buChar char="–"/>
              <a:defRPr sz="2300" kern="1200">
                <a:solidFill>
                  <a:srgbClr val="CCCCCC"/>
                </a:solidFill>
                <a:latin typeface="+mn-lt"/>
                <a:ea typeface="Arial" pitchFamily="-105" charset="-52"/>
                <a:cs typeface="Arial" pitchFamily="34" charset="0"/>
              </a:defRPr>
            </a:lvl2pPr>
            <a:lvl3pPr marL="180000" indent="-180000" algn="l" rtl="0" eaLnBrk="1" fontAlgn="base" hangingPunct="1">
              <a:spcBef>
                <a:spcPts val="600"/>
              </a:spcBef>
              <a:spcAft>
                <a:spcPct val="0"/>
              </a:spcAft>
              <a:buFont typeface="Arial" pitchFamily="34" charset="0"/>
              <a:buChar char="•"/>
              <a:defRPr sz="2300" kern="1200">
                <a:solidFill>
                  <a:srgbClr val="CCCCCC"/>
                </a:solidFill>
                <a:latin typeface="+mn-lt"/>
                <a:ea typeface="Arial" pitchFamily="-105" charset="-52"/>
                <a:cs typeface="Arial" pitchFamily="34" charset="0"/>
              </a:defRPr>
            </a:lvl3pPr>
            <a:lvl4pPr marL="180000" indent="-180000" algn="l" rtl="0" eaLnBrk="1" fontAlgn="base" hangingPunct="1">
              <a:spcBef>
                <a:spcPts val="600"/>
              </a:spcBef>
              <a:spcAft>
                <a:spcPct val="0"/>
              </a:spcAft>
              <a:buFont typeface="Arial" pitchFamily="34" charset="0"/>
              <a:buChar char="–"/>
              <a:defRPr sz="2300" kern="1200">
                <a:solidFill>
                  <a:srgbClr val="CCCCCC"/>
                </a:solidFill>
                <a:latin typeface="+mn-lt"/>
                <a:ea typeface="Arial" pitchFamily="-105" charset="-52"/>
                <a:cs typeface="Arial" pitchFamily="34" charset="0"/>
              </a:defRPr>
            </a:lvl4pPr>
            <a:lvl5pPr marL="180000" indent="-180000" algn="l" rtl="0" eaLnBrk="1" fontAlgn="base" hangingPunct="1">
              <a:spcBef>
                <a:spcPts val="600"/>
              </a:spcBef>
              <a:spcAft>
                <a:spcPct val="0"/>
              </a:spcAft>
              <a:buFont typeface="Arial" pitchFamily="34" charset="0"/>
              <a:buChar char="•"/>
              <a:defRPr sz="2300" kern="1200">
                <a:solidFill>
                  <a:srgbClr val="CCCCCC"/>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GB" sz="1400" b="1">
                <a:solidFill>
                  <a:srgbClr val="FFC000"/>
                </a:solidFill>
                <a:latin typeface="Calibri" panose="020F0502020204030204" pitchFamily="34" charset="0"/>
              </a:rPr>
              <a:t>Predictive Process Control                   </a:t>
            </a:r>
          </a:p>
          <a:p>
            <a:pPr>
              <a:spcBef>
                <a:spcPts val="1200"/>
              </a:spcBef>
            </a:pPr>
            <a:r>
              <a:rPr lang="en-GB" sz="1400">
                <a:solidFill>
                  <a:srgbClr val="FFFFFF"/>
                </a:solidFill>
                <a:latin typeface="Calibri" panose="020F0502020204030204" pitchFamily="34" charset="0"/>
              </a:rPr>
              <a:t>Using analytics to predict and prevent process control incidents that may result in production losses or health and safety issues. </a:t>
            </a:r>
          </a:p>
          <a:p>
            <a:pPr>
              <a:spcBef>
                <a:spcPts val="1200"/>
              </a:spcBef>
            </a:pPr>
            <a:endParaRPr lang="en-GB" sz="1400">
              <a:solidFill>
                <a:srgbClr val="FFFFFF"/>
              </a:solidFill>
              <a:latin typeface="Calibri" panose="020F0502020204030204" pitchFamily="34" charset="0"/>
            </a:endParaRPr>
          </a:p>
          <a:p>
            <a:pPr>
              <a:spcBef>
                <a:spcPts val="1200"/>
              </a:spcBef>
            </a:pPr>
            <a:r>
              <a:rPr lang="en-GB" sz="1400" b="1">
                <a:solidFill>
                  <a:srgbClr val="FFC000"/>
                </a:solidFill>
                <a:latin typeface="Calibri" panose="020F0502020204030204" pitchFamily="34" charset="0"/>
              </a:rPr>
              <a:t>Predictive Equipment Failure </a:t>
            </a:r>
          </a:p>
          <a:p>
            <a:pPr>
              <a:spcBef>
                <a:spcPts val="1200"/>
              </a:spcBef>
            </a:pPr>
            <a:r>
              <a:rPr lang="en-GB" sz="1400">
                <a:solidFill>
                  <a:srgbClr val="FFFFFF"/>
                </a:solidFill>
                <a:latin typeface="Calibri" panose="020F0502020204030204" pitchFamily="34" charset="0"/>
              </a:rPr>
              <a:t>Using analytics to predict equipment failure and plan maintenance more proactively leading to increased reliability.</a:t>
            </a:r>
            <a:endParaRPr lang="en-US" sz="1400">
              <a:solidFill>
                <a:srgbClr val="FFFFFF"/>
              </a:solidFill>
              <a:latin typeface="Calibri" panose="020F0502020204030204" pitchFamily="34" charset="0"/>
            </a:endParaRPr>
          </a:p>
        </p:txBody>
      </p:sp>
      <p:sp>
        <p:nvSpPr>
          <p:cNvPr id="57" name="Slide Number Placeholder 2"/>
          <p:cNvSpPr>
            <a:spLocks noGrp="1"/>
          </p:cNvSpPr>
          <p:nvPr>
            <p:ph type="sldNum" sz="quarter" idx="4"/>
          </p:nvPr>
        </p:nvSpPr>
        <p:spPr>
          <a:xfrm flipH="1">
            <a:off x="10885656" y="6536589"/>
            <a:ext cx="677617" cy="161846"/>
          </a:xfrm>
        </p:spPr>
        <p:txBody>
          <a:bodyPr/>
          <a:lstStyle/>
          <a:p>
            <a:pPr fontAlgn="auto">
              <a:spcBef>
                <a:spcPts val="0"/>
              </a:spcBef>
              <a:spcAft>
                <a:spcPts val="0"/>
              </a:spcAft>
              <a:defRPr/>
            </a:pPr>
            <a:r>
              <a:rPr lang="en-US" b="0">
                <a:solidFill>
                  <a:srgbClr val="FFFFFF"/>
                </a:solidFill>
              </a:rPr>
              <a:t>4</a:t>
            </a:r>
          </a:p>
        </p:txBody>
      </p:sp>
    </p:spTree>
    <p:extLst>
      <p:ext uri="{BB962C8B-B14F-4D97-AF65-F5344CB8AC3E}">
        <p14:creationId xmlns:p14="http://schemas.microsoft.com/office/powerpoint/2010/main" val="3489981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1364297143"/>
              </p:ext>
            </p:ext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spid="_x0000_s241676" name="think-cell スライド" r:id="rId6" imgW="270" imgH="270" progId="TCLayout.ActiveDocument.1">
                  <p:embed/>
                </p:oleObj>
              </mc:Choice>
              <mc:Fallback>
                <p:oleObj name="think-cell スライド" r:id="rId6" imgW="270" imgH="270" progId="TCLayout.ActiveDocument.1">
                  <p:embed/>
                  <p:pic>
                    <p:nvPicPr>
                      <p:cNvPr id="28" name="Object 27" hidden="1"/>
                      <p:cNvPicPr/>
                      <p:nvPr/>
                    </p:nvPicPr>
                    <p:blipFill>
                      <a:blip r:embed="rId7"/>
                      <a:stretch>
                        <a:fillRect/>
                      </a:stretch>
                    </p:blipFill>
                    <p:spPr>
                      <a:xfrm>
                        <a:off x="1587" y="2481"/>
                        <a:ext cx="1587" cy="1587"/>
                      </a:xfrm>
                      <a:prstGeom prst="rect">
                        <a:avLst/>
                      </a:prstGeom>
                    </p:spPr>
                  </p:pic>
                </p:oleObj>
              </mc:Fallback>
            </mc:AlternateContent>
          </a:graphicData>
        </a:graphic>
      </p:graphicFrame>
      <p:sp>
        <p:nvSpPr>
          <p:cNvPr id="29" name="正方形/長方形 28" hidden="1">
            <a:extLst>
              <a:ext uri="{FF2B5EF4-FFF2-40B4-BE49-F238E27FC236}">
                <a16:creationId xmlns:a16="http://schemas.microsoft.com/office/drawing/2014/main" id="{6DA3ECCC-73EC-434B-8C96-CF7A4895DA82}"/>
              </a:ext>
            </a:extLst>
          </p:cNvPr>
          <p:cNvSpPr/>
          <p:nvPr>
            <p:custDataLst>
              <p:tags r:id="rId3"/>
            </p:custDataLst>
          </p:nvPr>
        </p:nvSpPr>
        <p:spPr>
          <a:xfrm>
            <a:off x="0" y="0"/>
            <a:ext cx="158750" cy="158750"/>
          </a:xfrm>
          <a:prstGeom prst="rect">
            <a:avLst/>
          </a:prstGeom>
          <a:solidFill>
            <a:schemeClr val="tx1">
              <a:alpha val="40000"/>
            </a:schemeClr>
          </a:solidFill>
        </p:spPr>
        <p:txBody>
          <a:bodyPr vert="horz" wrap="none" lIns="0" tIns="0" rIns="0" bIns="0" numCol="1" spcCol="0" rtlCol="0" anchor="ctr" anchorCtr="0">
            <a:noAutofit/>
          </a:bodyPr>
          <a:lstStyle/>
          <a:p>
            <a:pPr algn="ctr"/>
            <a:endParaRPr kumimoji="1" lang="en-US" altLang="ja-JP" sz="1999">
              <a:solidFill>
                <a:schemeClr val="bg1"/>
              </a:solidFill>
              <a:latin typeface="Calibri" panose="020F0502020204030204" pitchFamily="34" charset="0"/>
              <a:cs typeface="Arial" panose="020B0604020202020204" pitchFamily="34" charset="0"/>
              <a:sym typeface="Calibri" panose="020F0502020204030204" pitchFamily="34" charset="0"/>
            </a:endParaRPr>
          </a:p>
        </p:txBody>
      </p:sp>
      <p:sp>
        <p:nvSpPr>
          <p:cNvPr id="27" name="Rounded Rectangle 26"/>
          <p:cNvSpPr/>
          <p:nvPr/>
        </p:nvSpPr>
        <p:spPr>
          <a:xfrm>
            <a:off x="404533" y="2475572"/>
            <a:ext cx="11376411" cy="3976829"/>
          </a:xfrm>
          <a:prstGeom prst="roundRect">
            <a:avLst>
              <a:gd name="adj" fmla="val 5072"/>
            </a:avLst>
          </a:prstGeom>
          <a:solidFill>
            <a:schemeClr val="tx1">
              <a:alpha val="40000"/>
            </a:schemeClr>
          </a:solidFill>
        </p:spPr>
        <p:txBody>
          <a:bodyPr wrap="square" lIns="35991" tIns="35991" rIns="0" bIns="35991" rtlCol="0">
            <a:noAutofit/>
          </a:bodyPr>
          <a:lstStyle/>
          <a:p>
            <a:pPr eaLnBrk="0" hangingPunct="0">
              <a:spcAft>
                <a:spcPts val="300"/>
              </a:spcAft>
            </a:pPr>
            <a:endParaRPr lang="en-US" sz="1400" b="1">
              <a:solidFill>
                <a:srgbClr val="B3D2EB"/>
              </a:solidFill>
              <a:latin typeface="Calibri" panose="020F0502020204030204" pitchFamily="34" charset="0"/>
              <a:cs typeface="+mn-cs"/>
            </a:endParaRPr>
          </a:p>
        </p:txBody>
      </p:sp>
      <p:sp>
        <p:nvSpPr>
          <p:cNvPr id="2" name="Title 1"/>
          <p:cNvSpPr>
            <a:spLocks noGrp="1"/>
          </p:cNvSpPr>
          <p:nvPr>
            <p:ph type="title"/>
          </p:nvPr>
        </p:nvSpPr>
        <p:spPr>
          <a:xfrm>
            <a:off x="625305" y="372238"/>
            <a:ext cx="10937968" cy="816847"/>
          </a:xfrm>
        </p:spPr>
        <p:txBody>
          <a:bodyPr/>
          <a:lstStyle/>
          <a:p>
            <a:r>
              <a:rPr lang="en-US" sz="2399" b="0"/>
              <a:t>European Utility</a:t>
            </a:r>
            <a:br>
              <a:rPr lang="en-US" b="0"/>
            </a:br>
            <a:r>
              <a:rPr lang="en-US" b="0"/>
              <a:t>This roadmap helped the Utility to grasp the impact of the distributed energy resources and how to best use this new capability to improve the investment planning process</a:t>
            </a:r>
          </a:p>
        </p:txBody>
      </p:sp>
      <p:sp>
        <p:nvSpPr>
          <p:cNvPr id="3" name="Slide Number Placeholder 2"/>
          <p:cNvSpPr>
            <a:spLocks noGrp="1"/>
          </p:cNvSpPr>
          <p:nvPr>
            <p:ph type="sldNum" sz="quarter" idx="4"/>
          </p:nvPr>
        </p:nvSpPr>
        <p:spPr/>
        <p:txBody>
          <a:bodyPr/>
          <a:lstStyle/>
          <a:p>
            <a:pPr fontAlgn="auto">
              <a:spcBef>
                <a:spcPts val="0"/>
              </a:spcBef>
              <a:spcAft>
                <a:spcPts val="0"/>
              </a:spcAft>
              <a:defRPr/>
            </a:pPr>
            <a:fld id="{90CBDC3A-D49F-4631-A8C7-55D59B33E5FA}" type="slidenum">
              <a:rPr lang="en-US" b="0" smtClean="0">
                <a:solidFill>
                  <a:srgbClr val="FFFFFF"/>
                </a:solidFill>
              </a:rPr>
              <a:pPr fontAlgn="auto">
                <a:spcBef>
                  <a:spcPts val="0"/>
                </a:spcBef>
                <a:spcAft>
                  <a:spcPts val="0"/>
                </a:spcAft>
                <a:defRPr/>
              </a:pPr>
              <a:t>37</a:t>
            </a:fld>
            <a:endParaRPr lang="en-US" b="0">
              <a:solidFill>
                <a:srgbClr val="FFFFFF"/>
              </a:solidFill>
            </a:endParaRPr>
          </a:p>
        </p:txBody>
      </p:sp>
      <p:sp>
        <p:nvSpPr>
          <p:cNvPr id="4" name="Footer Placeholder 3"/>
          <p:cNvSpPr>
            <a:spLocks noGrp="1"/>
          </p:cNvSpPr>
          <p:nvPr>
            <p:ph type="ftr" sz="quarter" idx="3"/>
          </p:nvPr>
        </p:nvSpPr>
        <p:spPr/>
        <p:txBody>
          <a:bodyPr/>
          <a:lstStyle/>
          <a:p>
            <a:pPr fontAlgn="auto">
              <a:spcBef>
                <a:spcPts val="0"/>
              </a:spcBef>
              <a:spcAft>
                <a:spcPts val="0"/>
              </a:spcAft>
            </a:pPr>
            <a:r>
              <a:rPr lang="en-US" b="0">
                <a:solidFill>
                  <a:srgbClr val="FFFFFF"/>
                </a:solidFill>
              </a:rPr>
              <a:t>Copyright © 2016 Accenture  All rights reserved.</a:t>
            </a:r>
          </a:p>
        </p:txBody>
      </p:sp>
      <p:graphicFrame>
        <p:nvGraphicFramePr>
          <p:cNvPr id="5" name="Table 4"/>
          <p:cNvGraphicFramePr>
            <a:graphicFrameLocks noGrp="1"/>
          </p:cNvGraphicFramePr>
          <p:nvPr/>
        </p:nvGraphicFramePr>
        <p:xfrm>
          <a:off x="468189" y="2528358"/>
          <a:ext cx="11312754" cy="3864872"/>
        </p:xfrm>
        <a:graphic>
          <a:graphicData uri="http://schemas.openxmlformats.org/drawingml/2006/table">
            <a:tbl>
              <a:tblPr firstRow="1" bandRow="1">
                <a:tableStyleId>{5C22544A-7EE6-4342-B048-85BDC9FD1C3A}</a:tableStyleId>
              </a:tblPr>
              <a:tblGrid>
                <a:gridCol w="916497">
                  <a:extLst>
                    <a:ext uri="{9D8B030D-6E8A-4147-A177-3AD203B41FA5}">
                      <a16:colId xmlns:a16="http://schemas.microsoft.com/office/drawing/2014/main" val="20000"/>
                    </a:ext>
                  </a:extLst>
                </a:gridCol>
                <a:gridCol w="2527389">
                  <a:extLst>
                    <a:ext uri="{9D8B030D-6E8A-4147-A177-3AD203B41FA5}">
                      <a16:colId xmlns:a16="http://schemas.microsoft.com/office/drawing/2014/main" val="20001"/>
                    </a:ext>
                  </a:extLst>
                </a:gridCol>
                <a:gridCol w="2675268">
                  <a:extLst>
                    <a:ext uri="{9D8B030D-6E8A-4147-A177-3AD203B41FA5}">
                      <a16:colId xmlns:a16="http://schemas.microsoft.com/office/drawing/2014/main" val="20002"/>
                    </a:ext>
                  </a:extLst>
                </a:gridCol>
                <a:gridCol w="2554276">
                  <a:extLst>
                    <a:ext uri="{9D8B030D-6E8A-4147-A177-3AD203B41FA5}">
                      <a16:colId xmlns:a16="http://schemas.microsoft.com/office/drawing/2014/main" val="20003"/>
                    </a:ext>
                  </a:extLst>
                </a:gridCol>
                <a:gridCol w="2639324">
                  <a:extLst>
                    <a:ext uri="{9D8B030D-6E8A-4147-A177-3AD203B41FA5}">
                      <a16:colId xmlns:a16="http://schemas.microsoft.com/office/drawing/2014/main" val="20004"/>
                    </a:ext>
                  </a:extLst>
                </a:gridCol>
              </a:tblGrid>
              <a:tr h="306084">
                <a:tc>
                  <a:txBody>
                    <a:bodyPr/>
                    <a:lstStyle/>
                    <a:p>
                      <a:endParaRPr lang="en-GB" sz="900">
                        <a:solidFill>
                          <a:schemeClr val="bg1"/>
                        </a:solidFill>
                        <a:latin typeface="+mn-lt"/>
                      </a:endParaRPr>
                    </a:p>
                  </a:txBody>
                  <a:tcPr marL="35991" marR="35991" marT="107972" marB="45708">
                    <a:lnL w="12700" cmpd="sng">
                      <a:noFill/>
                    </a:lnL>
                    <a:lnR w="6350" cap="flat" cmpd="sng" algn="ctr">
                      <a:solidFill>
                        <a:schemeClr val="bg2"/>
                      </a:solidFill>
                      <a:prstDash val="dash"/>
                      <a:round/>
                      <a:headEnd type="none" w="med" len="med"/>
                      <a:tailEnd type="none" w="med" len="med"/>
                    </a:lnR>
                    <a:lnT w="12700" cap="flat" cmpd="sng" algn="ctr">
                      <a:noFill/>
                      <a:prstDash val="sysDot"/>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0" fontAlgn="base" latinLnBrk="0" hangingPunct="0">
                        <a:lnSpc>
                          <a:spcPct val="100000"/>
                        </a:lnSpc>
                        <a:spcBef>
                          <a:spcPts val="300"/>
                        </a:spcBef>
                        <a:spcAft>
                          <a:spcPts val="300"/>
                        </a:spcAft>
                        <a:buClrTx/>
                        <a:buSzTx/>
                        <a:buFontTx/>
                        <a:buNone/>
                        <a:tabLst/>
                      </a:pPr>
                      <a:endParaRPr kumimoji="0" lang="en-GB" sz="900" b="0" i="0" u="none" strike="noStrike" kern="1200" cap="none" normalizeH="0" baseline="0">
                        <a:ln>
                          <a:noFill/>
                        </a:ln>
                        <a:solidFill>
                          <a:schemeClr val="bg1"/>
                        </a:solidFill>
                        <a:effectLst/>
                        <a:latin typeface="+mn-lt"/>
                        <a:ea typeface="Calibri" pitchFamily="34" charset="0"/>
                        <a:cs typeface="Times New Roman" pitchFamily="18" charset="0"/>
                      </a:endParaRPr>
                    </a:p>
                  </a:txBody>
                  <a:tcPr marL="35991" marR="35991" marT="107972"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12700" cap="flat" cmpd="sng" algn="ctr">
                      <a:noFill/>
                      <a:prstDash val="sysDot"/>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14400" rtl="0" eaLnBrk="0" fontAlgn="base" latinLnBrk="0" hangingPunct="0">
                        <a:lnSpc>
                          <a:spcPct val="100000"/>
                        </a:lnSpc>
                        <a:spcBef>
                          <a:spcPts val="300"/>
                        </a:spcBef>
                        <a:spcAft>
                          <a:spcPts val="300"/>
                        </a:spcAft>
                        <a:buClrTx/>
                        <a:buSzTx/>
                        <a:buFontTx/>
                        <a:buChar char="•"/>
                        <a:tabLst/>
                      </a:pPr>
                      <a:endParaRPr kumimoji="0" lang="en-AU" sz="900" b="0" i="0" u="none" strike="noStrike" kern="1200" cap="none" normalizeH="0" baseline="0">
                        <a:ln>
                          <a:noFill/>
                        </a:ln>
                        <a:solidFill>
                          <a:schemeClr val="bg1"/>
                        </a:solidFill>
                        <a:effectLst/>
                        <a:latin typeface="+mn-lt"/>
                        <a:ea typeface="Calibri" pitchFamily="34" charset="0"/>
                        <a:cs typeface="Times New Roman" pitchFamily="18" charset="0"/>
                      </a:endParaRPr>
                    </a:p>
                  </a:txBody>
                  <a:tcPr marL="35991" marR="35991" marT="107972"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12700" cap="flat" cmpd="sng" algn="ctr">
                      <a:noFill/>
                      <a:prstDash val="sysDot"/>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14400" rtl="0" eaLnBrk="0" fontAlgn="base" latinLnBrk="0" hangingPunct="0">
                        <a:lnSpc>
                          <a:spcPct val="100000"/>
                        </a:lnSpc>
                        <a:spcBef>
                          <a:spcPts val="300"/>
                        </a:spcBef>
                        <a:spcAft>
                          <a:spcPts val="300"/>
                        </a:spcAft>
                        <a:buClrTx/>
                        <a:buSzTx/>
                        <a:buFontTx/>
                        <a:buChar char="•"/>
                        <a:tabLst/>
                        <a:defRPr/>
                      </a:pPr>
                      <a:endParaRPr kumimoji="0" lang="en-AU" sz="900" b="0" i="0" u="none" strike="noStrike" kern="1200" cap="none" normalizeH="0" baseline="0">
                        <a:ln>
                          <a:noFill/>
                        </a:ln>
                        <a:solidFill>
                          <a:schemeClr val="bg1"/>
                        </a:solidFill>
                        <a:effectLst/>
                        <a:latin typeface="+mn-lt"/>
                        <a:ea typeface="Calibri" pitchFamily="34" charset="0"/>
                        <a:cs typeface="Times New Roman" pitchFamily="18" charset="0"/>
                      </a:endParaRPr>
                    </a:p>
                  </a:txBody>
                  <a:tcPr marL="35991" marR="35991" marT="107972"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12700" cap="flat" cmpd="sng" algn="ctr">
                      <a:noFill/>
                      <a:prstDash val="sysDot"/>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14400" rtl="0" eaLnBrk="0" fontAlgn="base" latinLnBrk="0" hangingPunct="0">
                        <a:lnSpc>
                          <a:spcPct val="100000"/>
                        </a:lnSpc>
                        <a:spcBef>
                          <a:spcPts val="300"/>
                        </a:spcBef>
                        <a:spcAft>
                          <a:spcPts val="300"/>
                        </a:spcAft>
                        <a:buClrTx/>
                        <a:buSzTx/>
                        <a:buFontTx/>
                        <a:buChar char="•"/>
                        <a:tabLst/>
                        <a:defRPr/>
                      </a:pPr>
                      <a:endParaRPr kumimoji="0" lang="en-GB" sz="900" b="0" i="0" u="none" strike="noStrike" kern="1200" cap="none" normalizeH="0" baseline="0">
                        <a:ln>
                          <a:noFill/>
                        </a:ln>
                        <a:solidFill>
                          <a:schemeClr val="bg1"/>
                        </a:solidFill>
                        <a:effectLst/>
                        <a:latin typeface="+mn-lt"/>
                        <a:ea typeface="Calibri" pitchFamily="34" charset="0"/>
                        <a:cs typeface="Times New Roman" pitchFamily="18" charset="0"/>
                      </a:endParaRPr>
                    </a:p>
                  </a:txBody>
                  <a:tcPr marL="35991" marR="35991" marT="107972" marB="45708">
                    <a:lnL w="6350" cap="flat" cmpd="sng" algn="ctr">
                      <a:solidFill>
                        <a:schemeClr val="bg2"/>
                      </a:solidFill>
                      <a:prstDash val="dash"/>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481173">
                <a:tc>
                  <a:txBody>
                    <a:bodyPr/>
                    <a:lstStyle/>
                    <a:p>
                      <a:r>
                        <a:rPr lang="en-GB" sz="1000" b="1">
                          <a:solidFill>
                            <a:srgbClr val="FFC000"/>
                          </a:solidFill>
                          <a:latin typeface="+mn-lt"/>
                        </a:rPr>
                        <a:t>Activities</a:t>
                      </a:r>
                    </a:p>
                  </a:txBody>
                  <a:tcPr marL="0" marR="35991" marT="46788" marB="45708">
                    <a:lnL w="12700" cmpd="sng">
                      <a:noFill/>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14400" rtl="0" eaLnBrk="0" fontAlgn="base" latinLnBrk="0" hangingPunct="0">
                        <a:lnSpc>
                          <a:spcPct val="100000"/>
                        </a:lnSpc>
                        <a:spcBef>
                          <a:spcPts val="300"/>
                        </a:spcBef>
                        <a:spcAft>
                          <a:spcPts val="300"/>
                        </a:spcAft>
                        <a:buClrTx/>
                        <a:buSzTx/>
                        <a:buFontTx/>
                        <a:buChar char="•"/>
                        <a:tabLst/>
                        <a:defRPr/>
                      </a:pPr>
                      <a:r>
                        <a:rPr lang="en-GB" sz="900" b="0" baseline="0">
                          <a:solidFill>
                            <a:schemeClr val="bg1"/>
                          </a:solidFill>
                          <a:latin typeface="+mn-lt"/>
                        </a:rPr>
                        <a:t>Document current market context – PEST analysis</a:t>
                      </a:r>
                    </a:p>
                    <a:p>
                      <a:pPr marL="72000" marR="0" lvl="0" indent="-72000" algn="l" defTabSz="914400" rtl="0" eaLnBrk="0" fontAlgn="base" latinLnBrk="0" hangingPunct="0">
                        <a:lnSpc>
                          <a:spcPct val="100000"/>
                        </a:lnSpc>
                        <a:spcBef>
                          <a:spcPts val="300"/>
                        </a:spcBef>
                        <a:spcAft>
                          <a:spcPts val="300"/>
                        </a:spcAft>
                        <a:buClrTx/>
                        <a:buSzTx/>
                        <a:buFontTx/>
                        <a:buChar char="•"/>
                        <a:tabLst/>
                        <a:defRPr/>
                      </a:pPr>
                      <a:r>
                        <a:rPr lang="en-GB" sz="900" b="0" kern="1200" baseline="0">
                          <a:solidFill>
                            <a:schemeClr val="bg1"/>
                          </a:solidFill>
                          <a:latin typeface="+mn-lt"/>
                          <a:ea typeface="+mn-ea"/>
                          <a:cs typeface="+mn-cs"/>
                        </a:rPr>
                        <a:t>Hold interviews and surveys with market and company experts </a:t>
                      </a:r>
                    </a:p>
                    <a:p>
                      <a:pPr marL="72000" marR="0" lvl="0" indent="-72000" algn="l" defTabSz="914400" rtl="0" eaLnBrk="0" fontAlgn="base" latinLnBrk="0" hangingPunct="0">
                        <a:lnSpc>
                          <a:spcPct val="100000"/>
                        </a:lnSpc>
                        <a:spcBef>
                          <a:spcPts val="300"/>
                        </a:spcBef>
                        <a:spcAft>
                          <a:spcPts val="300"/>
                        </a:spcAft>
                        <a:buClrTx/>
                        <a:buSzTx/>
                        <a:buFontTx/>
                        <a:buChar char="•"/>
                        <a:tabLst/>
                        <a:defRPr/>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Thorough literature research on key disruptive technologies (DER, EV, HP, etc.)</a:t>
                      </a:r>
                    </a:p>
                    <a:p>
                      <a:pPr marL="72000" marR="0" lvl="0" indent="-72000" algn="l" defTabSz="914400" rtl="0" eaLnBrk="0" fontAlgn="base" latinLnBrk="0" hangingPunct="0">
                        <a:lnSpc>
                          <a:spcPct val="100000"/>
                        </a:lnSpc>
                        <a:spcBef>
                          <a:spcPts val="300"/>
                        </a:spcBef>
                        <a:spcAft>
                          <a:spcPts val="300"/>
                        </a:spcAft>
                        <a:buClrTx/>
                        <a:buSzTx/>
                        <a:buFontTx/>
                        <a:buChar char="•"/>
                        <a:tabLst/>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Stakeholder business case analysis, political contest and modelling of adoption curves</a:t>
                      </a:r>
                    </a:p>
                  </a:txBody>
                  <a:tcPr marL="35991" marR="35991" marT="35991"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14400" rtl="0" eaLnBrk="0" fontAlgn="base" latinLnBrk="0" hangingPunct="0">
                        <a:lnSpc>
                          <a:spcPct val="100000"/>
                        </a:lnSpc>
                        <a:spcBef>
                          <a:spcPts val="300"/>
                        </a:spcBef>
                        <a:spcAft>
                          <a:spcPts val="300"/>
                        </a:spcAft>
                        <a:buClrTx/>
                        <a:buSzTx/>
                        <a:buFontTx/>
                        <a:buChar char="•"/>
                        <a:tabLst/>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Use regression analysis to determine which households are most likely to adopt disruptive technologies (DER, EV, HP, etc.)</a:t>
                      </a:r>
                    </a:p>
                    <a:p>
                      <a:pPr marL="72000" marR="0" lvl="0" indent="-72000" algn="l" defTabSz="914400" rtl="0" eaLnBrk="0" fontAlgn="base" latinLnBrk="0" hangingPunct="0">
                        <a:lnSpc>
                          <a:spcPct val="100000"/>
                        </a:lnSpc>
                        <a:spcBef>
                          <a:spcPts val="300"/>
                        </a:spcBef>
                        <a:spcAft>
                          <a:spcPts val="300"/>
                        </a:spcAft>
                        <a:buClrTx/>
                        <a:buSzTx/>
                        <a:buFontTx/>
                        <a:buChar char="•"/>
                        <a:tabLst/>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Map the entire grid operators asset database in a model and model energy flows</a:t>
                      </a:r>
                    </a:p>
                    <a:p>
                      <a:pPr marL="72000" marR="0" lvl="0" indent="-72000" algn="l" defTabSz="914400" rtl="0" eaLnBrk="0" fontAlgn="base" latinLnBrk="0" hangingPunct="0">
                        <a:lnSpc>
                          <a:spcPct val="100000"/>
                        </a:lnSpc>
                        <a:spcBef>
                          <a:spcPts val="300"/>
                        </a:spcBef>
                        <a:spcAft>
                          <a:spcPts val="300"/>
                        </a:spcAft>
                        <a:buClrTx/>
                        <a:buSzTx/>
                        <a:buFontTx/>
                        <a:buChar char="•"/>
                        <a:tabLst/>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Build a conceptual and actual model (in “R”) to calculate future grid impact based on demographic load predictions</a:t>
                      </a:r>
                    </a:p>
                  </a:txBody>
                  <a:tcPr marL="35991" marR="35991" marT="35991"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14400" rtl="0" eaLnBrk="0" fontAlgn="base" latinLnBrk="0" hangingPunct="0">
                        <a:lnSpc>
                          <a:spcPct val="100000"/>
                        </a:lnSpc>
                        <a:spcBef>
                          <a:spcPts val="300"/>
                        </a:spcBef>
                        <a:spcAft>
                          <a:spcPts val="300"/>
                        </a:spcAft>
                        <a:buClrTx/>
                        <a:buSzTx/>
                        <a:buFontTx/>
                        <a:buChar char="•"/>
                        <a:tabLst/>
                        <a:defRPr/>
                      </a:pPr>
                      <a:r>
                        <a:rPr kumimoji="0" lang="en-AU" sz="900" b="0" i="0" u="none" strike="noStrike" kern="1200" cap="none" normalizeH="0" baseline="0">
                          <a:ln>
                            <a:noFill/>
                          </a:ln>
                          <a:solidFill>
                            <a:schemeClr val="bg1"/>
                          </a:solidFill>
                          <a:effectLst/>
                          <a:latin typeface="+mn-lt"/>
                          <a:ea typeface="Calibri" pitchFamily="34" charset="0"/>
                          <a:cs typeface="Times New Roman" pitchFamily="18" charset="0"/>
                        </a:rPr>
                        <a:t>Determine CAPEX impact of overloaded assets using regular grid expansion program</a:t>
                      </a:r>
                    </a:p>
                    <a:p>
                      <a:pPr marL="72000" marR="0" lvl="0" indent="-72000" algn="l" defTabSz="914400" rtl="0" eaLnBrk="0" fontAlgn="base" latinLnBrk="0" hangingPunct="0">
                        <a:lnSpc>
                          <a:spcPct val="100000"/>
                        </a:lnSpc>
                        <a:spcBef>
                          <a:spcPts val="300"/>
                        </a:spcBef>
                        <a:spcAft>
                          <a:spcPts val="300"/>
                        </a:spcAft>
                        <a:buClrTx/>
                        <a:buSzTx/>
                        <a:buFontTx/>
                        <a:buChar char="•"/>
                        <a:tabLst/>
                        <a:defRPr/>
                      </a:pPr>
                      <a:r>
                        <a:rPr kumimoji="0" lang="en-AU" sz="900" b="0" i="0" u="none" strike="noStrike" kern="1200" cap="none" normalizeH="0" baseline="0">
                          <a:ln>
                            <a:noFill/>
                          </a:ln>
                          <a:solidFill>
                            <a:schemeClr val="bg1"/>
                          </a:solidFill>
                          <a:effectLst/>
                          <a:latin typeface="+mn-lt"/>
                          <a:ea typeface="Calibri" pitchFamily="34" charset="0"/>
                          <a:cs typeface="Times New Roman" pitchFamily="18" charset="0"/>
                        </a:rPr>
                        <a:t>Research on smart grid solutions such as demand response, storage, curtailment, etc. </a:t>
                      </a:r>
                    </a:p>
                    <a:p>
                      <a:pPr marL="72000" marR="0" lvl="0" indent="-72000" algn="l" defTabSz="914400" rtl="0" eaLnBrk="0" fontAlgn="base" latinLnBrk="0" hangingPunct="0">
                        <a:lnSpc>
                          <a:spcPct val="100000"/>
                        </a:lnSpc>
                        <a:spcBef>
                          <a:spcPts val="300"/>
                        </a:spcBef>
                        <a:spcAft>
                          <a:spcPts val="300"/>
                        </a:spcAft>
                        <a:buClrTx/>
                        <a:buSzTx/>
                        <a:buFontTx/>
                        <a:buChar char="•"/>
                        <a:tabLst/>
                        <a:defRPr/>
                      </a:pPr>
                      <a:r>
                        <a:rPr kumimoji="0" lang="en-AU" sz="900" b="0" i="0" u="none" strike="noStrike" kern="1200" cap="none" normalizeH="0" baseline="0">
                          <a:ln>
                            <a:noFill/>
                          </a:ln>
                          <a:solidFill>
                            <a:schemeClr val="bg1"/>
                          </a:solidFill>
                          <a:effectLst/>
                          <a:latin typeface="+mn-lt"/>
                          <a:ea typeface="Calibri" pitchFamily="34" charset="0"/>
                          <a:cs typeface="Times New Roman" pitchFamily="18" charset="0"/>
                        </a:rPr>
                        <a:t>Determine possible load shift of smart grid solutions</a:t>
                      </a:r>
                    </a:p>
                    <a:p>
                      <a:pPr marL="72000" marR="0" lvl="0" indent="-72000" algn="l" defTabSz="914400" rtl="0" eaLnBrk="0" fontAlgn="base" latinLnBrk="0" hangingPunct="0">
                        <a:lnSpc>
                          <a:spcPct val="100000"/>
                        </a:lnSpc>
                        <a:spcBef>
                          <a:spcPts val="300"/>
                        </a:spcBef>
                        <a:spcAft>
                          <a:spcPts val="300"/>
                        </a:spcAft>
                        <a:buClrTx/>
                        <a:buSzTx/>
                        <a:buFontTx/>
                        <a:buChar char="•"/>
                        <a:tabLst/>
                        <a:defRPr/>
                      </a:pPr>
                      <a:r>
                        <a:rPr lang="en-GB" sz="900" b="0" baseline="0">
                          <a:solidFill>
                            <a:schemeClr val="bg1"/>
                          </a:solidFill>
                          <a:latin typeface="+mn-lt"/>
                        </a:rPr>
                        <a:t>Develop business case (value targeting) per SG solution</a:t>
                      </a:r>
                      <a:endParaRPr kumimoji="0" lang="en-AU" sz="900" b="0" i="0" u="none" strike="noStrike" kern="1200" cap="none" normalizeH="0" baseline="0">
                        <a:ln>
                          <a:noFill/>
                        </a:ln>
                        <a:solidFill>
                          <a:schemeClr val="bg1"/>
                        </a:solidFill>
                        <a:effectLst/>
                        <a:latin typeface="+mn-lt"/>
                        <a:ea typeface="Calibri" pitchFamily="34" charset="0"/>
                        <a:cs typeface="Times New Roman" pitchFamily="18" charset="0"/>
                      </a:endParaRPr>
                    </a:p>
                  </a:txBody>
                  <a:tcPr marL="35991" marR="35991" marT="35991"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72000" marR="0" indent="-72000" algn="l" defTabSz="914400" rtl="0" eaLnBrk="1" fontAlgn="base" latinLnBrk="0" hangingPunct="1">
                        <a:lnSpc>
                          <a:spcPct val="100000"/>
                        </a:lnSpc>
                        <a:spcBef>
                          <a:spcPts val="300"/>
                        </a:spcBef>
                        <a:spcAft>
                          <a:spcPts val="300"/>
                        </a:spcAft>
                        <a:buClrTx/>
                        <a:buSzTx/>
                        <a:buFont typeface="Arial" pitchFamily="34" charset="0"/>
                        <a:buChar char="•"/>
                        <a:tabLst/>
                        <a:defRPr/>
                      </a:pPr>
                      <a:r>
                        <a:rPr lang="en-GB" sz="900" b="0" kern="1200" baseline="0">
                          <a:solidFill>
                            <a:schemeClr val="bg1"/>
                          </a:solidFill>
                          <a:latin typeface="+mn-lt"/>
                          <a:ea typeface="+mn-ea"/>
                          <a:cs typeface="+mn-cs"/>
                        </a:rPr>
                        <a:t>Provide input for new corporate “Digital / data-driven” 3 year strategic plan</a:t>
                      </a:r>
                    </a:p>
                    <a:p>
                      <a:pPr marL="72000" marR="0" indent="-72000" algn="l" defTabSz="914400" rtl="0" eaLnBrk="1" fontAlgn="base" latinLnBrk="0" hangingPunct="1">
                        <a:lnSpc>
                          <a:spcPct val="100000"/>
                        </a:lnSpc>
                        <a:spcBef>
                          <a:spcPts val="300"/>
                        </a:spcBef>
                        <a:spcAft>
                          <a:spcPts val="300"/>
                        </a:spcAft>
                        <a:buClrTx/>
                        <a:buSzTx/>
                        <a:buFont typeface="Arial" pitchFamily="34" charset="0"/>
                        <a:buChar char="•"/>
                        <a:tabLst/>
                        <a:defRPr/>
                      </a:pPr>
                      <a:r>
                        <a:rPr lang="en-GB" sz="900" b="0" kern="1200" baseline="0">
                          <a:solidFill>
                            <a:schemeClr val="bg1"/>
                          </a:solidFill>
                          <a:latin typeface="+mn-lt"/>
                          <a:ea typeface="+mn-ea"/>
                          <a:cs typeface="+mn-cs"/>
                        </a:rPr>
                        <a:t>Develop high-level timeline, key business milestones, outcomes and dependencies for preventing CAPEX through building data-driven investment proposals</a:t>
                      </a:r>
                    </a:p>
                    <a:p>
                      <a:pPr marL="72000" marR="0" lvl="0" indent="-72000" algn="l" defTabSz="914400" rtl="0" eaLnBrk="0" fontAlgn="base" latinLnBrk="0" hangingPunct="0">
                        <a:lnSpc>
                          <a:spcPct val="100000"/>
                        </a:lnSpc>
                        <a:spcBef>
                          <a:spcPts val="300"/>
                        </a:spcBef>
                        <a:spcAft>
                          <a:spcPts val="300"/>
                        </a:spcAft>
                        <a:buClrTx/>
                        <a:buSzTx/>
                        <a:buFontTx/>
                        <a:buChar char="•"/>
                        <a:tabLst/>
                        <a:defRPr/>
                      </a:pPr>
                      <a:r>
                        <a:rPr lang="en-AU" sz="900" b="0" kern="1200" baseline="0">
                          <a:solidFill>
                            <a:schemeClr val="bg1"/>
                          </a:solidFill>
                          <a:latin typeface="+mn-lt"/>
                          <a:ea typeface="+mn-ea"/>
                          <a:cs typeface="+mn-cs"/>
                        </a:rPr>
                        <a:t>Determine effort required in terms of time and resources</a:t>
                      </a:r>
                    </a:p>
                  </a:txBody>
                  <a:tcPr marL="35991" marR="35991" marT="35991" marB="45708">
                    <a:lnL w="6350" cap="flat" cmpd="sng" algn="ctr">
                      <a:solidFill>
                        <a:schemeClr val="bg2"/>
                      </a:solidFill>
                      <a:prstDash val="dash"/>
                      <a:round/>
                      <a:headEnd type="none" w="med" len="med"/>
                      <a:tailEnd type="none" w="med" len="med"/>
                    </a:lnL>
                    <a:lnR w="12700" cap="flat" cmpd="sng" algn="ctr">
                      <a:noFill/>
                      <a:prstDash val="sysDot"/>
                      <a:round/>
                      <a:headEnd type="none" w="med" len="med"/>
                      <a:tailEnd type="none" w="med" len="med"/>
                    </a:lnR>
                    <a:lnT w="6350" cap="flat" cmpd="sng" algn="ctr">
                      <a:solidFill>
                        <a:schemeClr val="bg2"/>
                      </a:solidFill>
                      <a:prstDash val="dash"/>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122560">
                <a:tc>
                  <a:txBody>
                    <a:bodyPr/>
                    <a:lstStyle/>
                    <a:p>
                      <a:r>
                        <a:rPr lang="en-GB" sz="1000" b="1">
                          <a:solidFill>
                            <a:srgbClr val="FFC000"/>
                          </a:solidFill>
                          <a:latin typeface="+mn-lt"/>
                        </a:rPr>
                        <a:t>Deliverables/ Outcomes</a:t>
                      </a:r>
                    </a:p>
                  </a:txBody>
                  <a:tcPr marL="0" marR="35991" marT="45708" marB="45708">
                    <a:lnL w="12700" cmpd="sng">
                      <a:noFill/>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14400" rtl="0" eaLnBrk="0" fontAlgn="base" latinLnBrk="0" hangingPunct="0">
                        <a:lnSpc>
                          <a:spcPct val="100000"/>
                        </a:lnSpc>
                        <a:spcBef>
                          <a:spcPts val="300"/>
                        </a:spcBef>
                        <a:spcAft>
                          <a:spcPts val="300"/>
                        </a:spcAft>
                        <a:buClrTx/>
                        <a:buSzTx/>
                        <a:buFontTx/>
                        <a:buChar char="•"/>
                        <a:tabLst/>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Adoption curves of the most important trends</a:t>
                      </a:r>
                    </a:p>
                    <a:p>
                      <a:pPr marL="72000" marR="0" lvl="0" indent="-72000" algn="l" defTabSz="914400" rtl="0" eaLnBrk="0" fontAlgn="base" latinLnBrk="0" hangingPunct="0">
                        <a:lnSpc>
                          <a:spcPct val="100000"/>
                        </a:lnSpc>
                        <a:spcBef>
                          <a:spcPts val="300"/>
                        </a:spcBef>
                        <a:spcAft>
                          <a:spcPts val="300"/>
                        </a:spcAft>
                        <a:buClrTx/>
                        <a:buSzTx/>
                        <a:buFontTx/>
                        <a:buChar char="•"/>
                        <a:tabLst/>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Consensus on the most likely scenario’s and trends that will impact grid operations in the future</a:t>
                      </a:r>
                    </a:p>
                  </a:txBody>
                  <a:tcPr marL="35991" marR="35991" marT="45708"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14400" rtl="0" eaLnBrk="0" fontAlgn="base" latinLnBrk="0" hangingPunct="0">
                        <a:lnSpc>
                          <a:spcPct val="100000"/>
                        </a:lnSpc>
                        <a:spcBef>
                          <a:spcPts val="300"/>
                        </a:spcBef>
                        <a:spcAft>
                          <a:spcPts val="300"/>
                        </a:spcAft>
                        <a:buClrTx/>
                        <a:buSzTx/>
                        <a:buFontTx/>
                        <a:buChar char="•"/>
                        <a:tabLst/>
                        <a:defRPr/>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New methodology for predictive load flow calculations</a:t>
                      </a:r>
                    </a:p>
                    <a:p>
                      <a:pPr marL="72000" marR="0" lvl="0" indent="-72000" algn="l" defTabSz="914400" rtl="0" eaLnBrk="0" fontAlgn="base" latinLnBrk="0" hangingPunct="0">
                        <a:lnSpc>
                          <a:spcPct val="100000"/>
                        </a:lnSpc>
                        <a:spcBef>
                          <a:spcPts val="300"/>
                        </a:spcBef>
                        <a:spcAft>
                          <a:spcPts val="300"/>
                        </a:spcAft>
                        <a:buClrTx/>
                        <a:buSzTx/>
                        <a:buFontTx/>
                        <a:buChar char="•"/>
                        <a:tabLst/>
                        <a:defRPr/>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Improved future load calculations to be used in investment proposals </a:t>
                      </a:r>
                    </a:p>
                    <a:p>
                      <a:pPr marL="72000" marR="0" lvl="0" indent="-72000" algn="l" defTabSz="914400" rtl="0" eaLnBrk="0" fontAlgn="base" latinLnBrk="0" hangingPunct="0">
                        <a:lnSpc>
                          <a:spcPct val="100000"/>
                        </a:lnSpc>
                        <a:spcBef>
                          <a:spcPts val="300"/>
                        </a:spcBef>
                        <a:spcAft>
                          <a:spcPts val="300"/>
                        </a:spcAft>
                        <a:buClrTx/>
                        <a:buSzTx/>
                        <a:buFontTx/>
                        <a:buChar char="•"/>
                        <a:tabLst/>
                        <a:defRPr/>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Overview of assets likely to be overloaded in the coming years</a:t>
                      </a:r>
                    </a:p>
                  </a:txBody>
                  <a:tcPr marL="35991" marR="35991" marT="45708"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72000" indent="-72000">
                        <a:lnSpc>
                          <a:spcPct val="100000"/>
                        </a:lnSpc>
                        <a:spcBef>
                          <a:spcPts val="300"/>
                        </a:spcBef>
                        <a:spcAft>
                          <a:spcPts val="300"/>
                        </a:spcAft>
                        <a:buFont typeface="Arial" pitchFamily="34" charset="0"/>
                        <a:buChar char="•"/>
                      </a:pPr>
                      <a:r>
                        <a:rPr lang="en-GB" sz="900" kern="1200">
                          <a:solidFill>
                            <a:schemeClr val="bg1"/>
                          </a:solidFill>
                          <a:latin typeface="+mn-lt"/>
                          <a:ea typeface="+mn-ea"/>
                          <a:cs typeface="Calibri" pitchFamily="34" charset="0"/>
                        </a:rPr>
                        <a:t>Expected CAPEX investments of key trends on grid operations</a:t>
                      </a:r>
                    </a:p>
                    <a:p>
                      <a:pPr marL="72000" indent="-72000">
                        <a:lnSpc>
                          <a:spcPct val="100000"/>
                        </a:lnSpc>
                        <a:spcBef>
                          <a:spcPts val="300"/>
                        </a:spcBef>
                        <a:spcAft>
                          <a:spcPts val="300"/>
                        </a:spcAft>
                        <a:buFont typeface="Arial" pitchFamily="34" charset="0"/>
                        <a:buChar char="•"/>
                      </a:pPr>
                      <a:r>
                        <a:rPr lang="en-GB" sz="900" kern="1200">
                          <a:solidFill>
                            <a:schemeClr val="bg1"/>
                          </a:solidFill>
                          <a:latin typeface="+mn-lt"/>
                          <a:ea typeface="+mn-ea"/>
                          <a:cs typeface="Calibri" pitchFamily="34" charset="0"/>
                        </a:rPr>
                        <a:t>Value overview of smart grid solutions in preventing CAPEX investments</a:t>
                      </a:r>
                    </a:p>
                  </a:txBody>
                  <a:tcPr marL="35991" marR="35991" marT="45708"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14400" rtl="0" eaLnBrk="0" fontAlgn="base" latinLnBrk="0" hangingPunct="0">
                        <a:lnSpc>
                          <a:spcPct val="100000"/>
                        </a:lnSpc>
                        <a:spcBef>
                          <a:spcPts val="300"/>
                        </a:spcBef>
                        <a:spcAft>
                          <a:spcPts val="300"/>
                        </a:spcAft>
                        <a:buClrTx/>
                        <a:buSzTx/>
                        <a:buFontTx/>
                        <a:buChar char="•"/>
                        <a:tabLst/>
                        <a:defRPr/>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Input for new corporate “digital / data-driven” strategy </a:t>
                      </a:r>
                    </a:p>
                    <a:p>
                      <a:pPr marL="72000" marR="0" lvl="0" indent="-72000" algn="l" defTabSz="914400" rtl="0" eaLnBrk="0" fontAlgn="base" latinLnBrk="0" hangingPunct="0">
                        <a:lnSpc>
                          <a:spcPct val="100000"/>
                        </a:lnSpc>
                        <a:spcBef>
                          <a:spcPts val="300"/>
                        </a:spcBef>
                        <a:spcAft>
                          <a:spcPts val="300"/>
                        </a:spcAft>
                        <a:buClrTx/>
                        <a:buSzTx/>
                        <a:buFontTx/>
                        <a:buChar char="•"/>
                        <a:tabLst/>
                        <a:defRPr/>
                      </a:pPr>
                      <a:r>
                        <a:rPr kumimoji="0" lang="en-GB" sz="900" b="0" i="0" u="none" strike="noStrike" kern="1200" cap="none" normalizeH="0" baseline="0">
                          <a:ln>
                            <a:noFill/>
                          </a:ln>
                          <a:solidFill>
                            <a:schemeClr val="bg1"/>
                          </a:solidFill>
                          <a:effectLst/>
                          <a:latin typeface="+mn-lt"/>
                          <a:ea typeface="Calibri" pitchFamily="34" charset="0"/>
                          <a:cs typeface="Times New Roman" pitchFamily="18" charset="0"/>
                        </a:rPr>
                        <a:t>Change implementation roadmap for writing investment proposals</a:t>
                      </a:r>
                    </a:p>
                  </a:txBody>
                  <a:tcPr marL="35991" marR="35991" marT="45708" marB="45708">
                    <a:lnL w="6350" cap="flat" cmpd="sng" algn="ctr">
                      <a:solidFill>
                        <a:schemeClr val="bg2"/>
                      </a:solidFill>
                      <a:prstDash val="dash"/>
                      <a:round/>
                      <a:headEnd type="none" w="med" len="med"/>
                      <a:tailEnd type="none" w="med" len="med"/>
                    </a:lnL>
                    <a:lnR w="12700" cap="flat" cmpd="sng" algn="ctr">
                      <a:noFill/>
                      <a:prstDash val="sysDot"/>
                      <a:round/>
                      <a:headEnd type="none" w="med" len="med"/>
                      <a:tailEnd type="none" w="med" len="med"/>
                    </a:lnR>
                    <a:lnT w="6350" cap="flat" cmpd="sng" algn="ctr">
                      <a:solidFill>
                        <a:schemeClr val="bg2"/>
                      </a:solidFill>
                      <a:prstDash val="dash"/>
                      <a:round/>
                      <a:headEnd type="none" w="med" len="med"/>
                      <a:tailEnd type="none" w="med" len="med"/>
                    </a:lnT>
                    <a:lnB w="6350"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55055">
                <a:tc>
                  <a:txBody>
                    <a:bodyPr/>
                    <a:lstStyle/>
                    <a:p>
                      <a:r>
                        <a:rPr lang="en-GB" sz="1000" b="1">
                          <a:solidFill>
                            <a:srgbClr val="FFC000"/>
                          </a:solidFill>
                          <a:latin typeface="+mn-lt"/>
                        </a:rPr>
                        <a:t>Sample Tools/ Assets </a:t>
                      </a:r>
                    </a:p>
                  </a:txBody>
                  <a:tcPr marL="0" marR="35991" marT="45708" marB="45708">
                    <a:lnL w="12700" cmpd="sng">
                      <a:noFill/>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92075" indent="-92075">
                        <a:lnSpc>
                          <a:spcPct val="90000"/>
                        </a:lnSpc>
                        <a:buFont typeface="Arial" pitchFamily="34" charset="0"/>
                        <a:buChar char="•"/>
                      </a:pPr>
                      <a:endParaRPr lang="en-GB" sz="900" baseline="0">
                        <a:solidFill>
                          <a:schemeClr val="bg1"/>
                        </a:solidFill>
                        <a:latin typeface="+mn-lt"/>
                      </a:endParaRPr>
                    </a:p>
                  </a:txBody>
                  <a:tcPr marL="35991" marR="35991" marT="45708"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92075" marR="0" indent="-92075" algn="l" defTabSz="914400" rtl="0" eaLnBrk="0" fontAlgn="base" latinLnBrk="0" hangingPunct="0">
                        <a:lnSpc>
                          <a:spcPct val="90000"/>
                        </a:lnSpc>
                        <a:spcBef>
                          <a:spcPct val="0"/>
                        </a:spcBef>
                        <a:spcAft>
                          <a:spcPct val="0"/>
                        </a:spcAft>
                        <a:buClrTx/>
                        <a:buSzTx/>
                        <a:buFont typeface="Arial" pitchFamily="34" charset="0"/>
                        <a:buChar char="•"/>
                        <a:tabLst/>
                        <a:defRPr/>
                      </a:pPr>
                      <a:endParaRPr lang="en-GB" sz="900">
                        <a:solidFill>
                          <a:schemeClr val="bg1"/>
                        </a:solidFill>
                        <a:latin typeface="+mn-lt"/>
                      </a:endParaRPr>
                    </a:p>
                  </a:txBody>
                  <a:tcPr marL="35991" marR="35991" marT="45708"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92075" marR="0" indent="-92075" algn="l" defTabSz="914400" rtl="0" eaLnBrk="0" fontAlgn="base" latinLnBrk="0" hangingPunct="0">
                        <a:lnSpc>
                          <a:spcPct val="90000"/>
                        </a:lnSpc>
                        <a:spcBef>
                          <a:spcPct val="0"/>
                        </a:spcBef>
                        <a:spcAft>
                          <a:spcPct val="0"/>
                        </a:spcAft>
                        <a:buClrTx/>
                        <a:buSzTx/>
                        <a:buFont typeface="Arial" pitchFamily="34" charset="0"/>
                        <a:buChar char="•"/>
                        <a:tabLst/>
                        <a:defRPr/>
                      </a:pPr>
                      <a:endParaRPr kumimoji="0" lang="en-GB" sz="900" b="0" i="0" u="none" strike="noStrike" cap="none" normalizeH="0" baseline="0">
                        <a:ln>
                          <a:noFill/>
                        </a:ln>
                        <a:solidFill>
                          <a:schemeClr val="bg1"/>
                        </a:solidFill>
                        <a:effectLst/>
                        <a:latin typeface="+mn-lt"/>
                      </a:endParaRPr>
                    </a:p>
                  </a:txBody>
                  <a:tcPr marL="35991" marR="35991" marT="45708" marB="45708">
                    <a:lnL w="6350" cap="flat" cmpd="sng" algn="ctr">
                      <a:solidFill>
                        <a:schemeClr val="bg2"/>
                      </a:solidFill>
                      <a:prstDash val="dash"/>
                      <a:round/>
                      <a:headEnd type="none" w="med" len="med"/>
                      <a:tailEnd type="none" w="med" len="med"/>
                    </a:lnL>
                    <a:lnR w="6350" cap="flat" cmpd="sng" algn="ctr">
                      <a:solidFill>
                        <a:schemeClr val="bg2"/>
                      </a:solidFill>
                      <a:prstDash val="dash"/>
                      <a:round/>
                      <a:headEnd type="none" w="med" len="med"/>
                      <a:tailEnd type="none" w="med" len="med"/>
                    </a:lnR>
                    <a:lnT w="6350" cap="flat" cmpd="sng" algn="ctr">
                      <a:solidFill>
                        <a:schemeClr val="bg2"/>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92075" marR="0" indent="-92075" algn="l" defTabSz="914400" rtl="0" eaLnBrk="0" fontAlgn="base" latinLnBrk="0" hangingPunct="0">
                        <a:lnSpc>
                          <a:spcPct val="90000"/>
                        </a:lnSpc>
                        <a:spcBef>
                          <a:spcPct val="0"/>
                        </a:spcBef>
                        <a:spcAft>
                          <a:spcPct val="0"/>
                        </a:spcAft>
                        <a:buClrTx/>
                        <a:buSzTx/>
                        <a:buFont typeface="Arial" pitchFamily="34" charset="0"/>
                        <a:buChar char="•"/>
                        <a:tabLst/>
                        <a:defRPr/>
                      </a:pPr>
                      <a:endParaRPr kumimoji="0" lang="en-GB" sz="900" b="0" i="0" u="none" strike="noStrike" cap="none" normalizeH="0" baseline="0">
                        <a:ln>
                          <a:noFill/>
                        </a:ln>
                        <a:solidFill>
                          <a:schemeClr val="bg1"/>
                        </a:solidFill>
                        <a:effectLst/>
                        <a:latin typeface="+mn-lt"/>
                      </a:endParaRPr>
                    </a:p>
                  </a:txBody>
                  <a:tcPr marL="35991" marR="35991" marT="45708" marB="45708">
                    <a:lnL w="6350" cap="flat" cmpd="sng" algn="ctr">
                      <a:solidFill>
                        <a:schemeClr val="bg2"/>
                      </a:solidFill>
                      <a:prstDash val="dash"/>
                      <a:round/>
                      <a:headEnd type="none" w="med" len="med"/>
                      <a:tailEnd type="none" w="med" len="med"/>
                    </a:lnL>
                    <a:lnR w="12700" cap="flat" cmpd="sng" algn="ctr">
                      <a:noFill/>
                      <a:prstDash val="sysDot"/>
                      <a:round/>
                      <a:headEnd type="none" w="med" len="med"/>
                      <a:tailEnd type="none" w="med" len="med"/>
                    </a:lnR>
                    <a:lnT w="6350" cap="flat" cmpd="sng" algn="ctr">
                      <a:solidFill>
                        <a:schemeClr val="bg2"/>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6" name="Pentagon 5"/>
          <p:cNvSpPr>
            <a:spLocks/>
          </p:cNvSpPr>
          <p:nvPr/>
        </p:nvSpPr>
        <p:spPr bwMode="auto">
          <a:xfrm>
            <a:off x="1367822" y="1845088"/>
            <a:ext cx="2530809" cy="540332"/>
          </a:xfrm>
          <a:prstGeom prst="homePlate">
            <a:avLst>
              <a:gd name="adj" fmla="val 288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anchor="ctr"/>
          <a:lstStyle/>
          <a:p>
            <a:pPr eaLnBrk="0" hangingPunct="0">
              <a:lnSpc>
                <a:spcPct val="80000"/>
              </a:lnSpc>
            </a:pPr>
            <a:r>
              <a:rPr lang="en-AU" sz="1200" b="1">
                <a:solidFill>
                  <a:srgbClr val="FFFFFF"/>
                </a:solidFill>
                <a:latin typeface="Calibri" panose="020F0502020204030204" pitchFamily="34" charset="0"/>
              </a:rPr>
              <a:t>Determine key trends and scenario’s for utility</a:t>
            </a:r>
          </a:p>
        </p:txBody>
      </p:sp>
      <p:sp>
        <p:nvSpPr>
          <p:cNvPr id="7" name="Chevron 6"/>
          <p:cNvSpPr>
            <a:spLocks/>
          </p:cNvSpPr>
          <p:nvPr/>
        </p:nvSpPr>
        <p:spPr bwMode="auto">
          <a:xfrm>
            <a:off x="3971998" y="1845088"/>
            <a:ext cx="2530809" cy="540332"/>
          </a:xfrm>
          <a:prstGeom prst="chevron">
            <a:avLst>
              <a:gd name="adj" fmla="val 288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anchor="ctr"/>
          <a:lstStyle/>
          <a:p>
            <a:pPr eaLnBrk="0" hangingPunct="0">
              <a:lnSpc>
                <a:spcPct val="80000"/>
              </a:lnSpc>
            </a:pPr>
            <a:r>
              <a:rPr lang="nl-NL" sz="1200" b="1">
                <a:solidFill>
                  <a:srgbClr val="FFFFFF"/>
                </a:solidFill>
                <a:latin typeface="Calibri" panose="020F0502020204030204" pitchFamily="34" charset="0"/>
              </a:rPr>
              <a:t>Determine effects and impact on grid operations</a:t>
            </a:r>
          </a:p>
        </p:txBody>
      </p:sp>
      <p:sp>
        <p:nvSpPr>
          <p:cNvPr id="8" name="Chevron 7"/>
          <p:cNvSpPr>
            <a:spLocks/>
          </p:cNvSpPr>
          <p:nvPr/>
        </p:nvSpPr>
        <p:spPr bwMode="auto">
          <a:xfrm>
            <a:off x="6576173" y="1845088"/>
            <a:ext cx="2530809" cy="540332"/>
          </a:xfrm>
          <a:prstGeom prst="chevron">
            <a:avLst>
              <a:gd name="adj" fmla="val 288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anchor="ctr"/>
          <a:lstStyle/>
          <a:p>
            <a:pPr eaLnBrk="0" hangingPunct="0">
              <a:lnSpc>
                <a:spcPct val="80000"/>
              </a:lnSpc>
            </a:pPr>
            <a:r>
              <a:rPr lang="nl-NL" sz="1200" b="1">
                <a:solidFill>
                  <a:srgbClr val="FFFFFF"/>
                </a:solidFill>
                <a:latin typeface="Calibri" panose="020F0502020204030204" pitchFamily="34" charset="0"/>
              </a:rPr>
              <a:t>Determine possible cost and impact of smart grid solutions</a:t>
            </a:r>
          </a:p>
        </p:txBody>
      </p:sp>
      <p:sp>
        <p:nvSpPr>
          <p:cNvPr id="9" name="Chevron 8"/>
          <p:cNvSpPr>
            <a:spLocks/>
          </p:cNvSpPr>
          <p:nvPr/>
        </p:nvSpPr>
        <p:spPr bwMode="auto">
          <a:xfrm>
            <a:off x="9180349" y="1845088"/>
            <a:ext cx="2530809" cy="540332"/>
          </a:xfrm>
          <a:prstGeom prst="chevron">
            <a:avLst>
              <a:gd name="adj" fmla="val 288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anchor="ctr"/>
          <a:lstStyle/>
          <a:p>
            <a:pPr eaLnBrk="0" hangingPunct="0">
              <a:lnSpc>
                <a:spcPct val="80000"/>
              </a:lnSpc>
            </a:pPr>
            <a:r>
              <a:rPr lang="nl-NL" sz="1200" b="1">
                <a:solidFill>
                  <a:srgbClr val="FFFFFF"/>
                </a:solidFill>
                <a:latin typeface="Calibri" panose="020F0502020204030204" pitchFamily="34" charset="0"/>
              </a:rPr>
              <a:t>Determine strategy and roadmap</a:t>
            </a:r>
          </a:p>
        </p:txBody>
      </p:sp>
      <p:sp>
        <p:nvSpPr>
          <p:cNvPr id="10" name="TextBox 9"/>
          <p:cNvSpPr txBox="1"/>
          <p:nvPr/>
        </p:nvSpPr>
        <p:spPr>
          <a:xfrm>
            <a:off x="1812069" y="2558135"/>
            <a:ext cx="1733383" cy="534229"/>
          </a:xfrm>
          <a:prstGeom prst="rect">
            <a:avLst/>
          </a:prstGeom>
          <a:noFill/>
        </p:spPr>
        <p:txBody>
          <a:bodyPr wrap="square" lIns="35991" tIns="35991" rIns="35991" bIns="35991" rtlCol="0">
            <a:noAutofit/>
          </a:bodyPr>
          <a:lstStyle/>
          <a:p>
            <a:pPr eaLnBrk="0" hangingPunct="0">
              <a:lnSpc>
                <a:spcPct val="80000"/>
              </a:lnSpc>
            </a:pPr>
            <a:r>
              <a:rPr lang="en-AU" sz="900" b="1">
                <a:solidFill>
                  <a:srgbClr val="FFC000"/>
                </a:solidFill>
                <a:latin typeface="Calibri" panose="020F0502020204030204" pitchFamily="34" charset="0"/>
                <a:cs typeface="+mn-cs"/>
              </a:rPr>
              <a:t>What is our STRATEGIC CONTEXT?</a:t>
            </a:r>
          </a:p>
        </p:txBody>
      </p:sp>
      <p:sp>
        <p:nvSpPr>
          <p:cNvPr id="11" name="TextBox 10"/>
          <p:cNvSpPr txBox="1"/>
          <p:nvPr/>
        </p:nvSpPr>
        <p:spPr>
          <a:xfrm>
            <a:off x="4450007" y="2558135"/>
            <a:ext cx="1717112" cy="534229"/>
          </a:xfrm>
          <a:prstGeom prst="rect">
            <a:avLst/>
          </a:prstGeom>
          <a:noFill/>
        </p:spPr>
        <p:txBody>
          <a:bodyPr wrap="square" lIns="35991" tIns="35991" rIns="35991" bIns="35991" rtlCol="0">
            <a:noAutofit/>
          </a:bodyPr>
          <a:lstStyle/>
          <a:p>
            <a:pPr eaLnBrk="0" hangingPunct="0">
              <a:lnSpc>
                <a:spcPct val="80000"/>
              </a:lnSpc>
            </a:pPr>
            <a:r>
              <a:rPr lang="en-AU" sz="900" b="1">
                <a:solidFill>
                  <a:srgbClr val="FFC000"/>
                </a:solidFill>
                <a:latin typeface="Calibri" panose="020F0502020204030204" pitchFamily="34" charset="0"/>
                <a:cs typeface="+mn-cs"/>
              </a:rPr>
              <a:t>WHAT is the expected IMPACT of these trends?</a:t>
            </a:r>
          </a:p>
        </p:txBody>
      </p:sp>
      <p:sp>
        <p:nvSpPr>
          <p:cNvPr id="12" name="TextBox 11"/>
          <p:cNvSpPr txBox="1"/>
          <p:nvPr/>
        </p:nvSpPr>
        <p:spPr>
          <a:xfrm>
            <a:off x="6773184" y="2558135"/>
            <a:ext cx="2445128" cy="534229"/>
          </a:xfrm>
          <a:prstGeom prst="rect">
            <a:avLst/>
          </a:prstGeom>
          <a:noFill/>
        </p:spPr>
        <p:txBody>
          <a:bodyPr wrap="square" lIns="35991" tIns="35991" rIns="35991" bIns="35991" rtlCol="0">
            <a:noAutofit/>
          </a:bodyPr>
          <a:lstStyle/>
          <a:p>
            <a:pPr eaLnBrk="0" hangingPunct="0">
              <a:lnSpc>
                <a:spcPct val="80000"/>
              </a:lnSpc>
            </a:pPr>
            <a:r>
              <a:rPr lang="en-AU" sz="900" b="1">
                <a:solidFill>
                  <a:srgbClr val="FFC000"/>
                </a:solidFill>
                <a:latin typeface="Calibri" panose="020F0502020204030204" pitchFamily="34" charset="0"/>
                <a:cs typeface="+mn-cs"/>
              </a:rPr>
              <a:t>HOW can we best solve expected problems? WHAT are possible benefits?</a:t>
            </a:r>
          </a:p>
        </p:txBody>
      </p:sp>
      <p:sp>
        <p:nvSpPr>
          <p:cNvPr id="13" name="TextBox 12"/>
          <p:cNvSpPr txBox="1"/>
          <p:nvPr/>
        </p:nvSpPr>
        <p:spPr>
          <a:xfrm>
            <a:off x="9398316" y="2558135"/>
            <a:ext cx="2077120" cy="534229"/>
          </a:xfrm>
          <a:prstGeom prst="rect">
            <a:avLst/>
          </a:prstGeom>
          <a:noFill/>
        </p:spPr>
        <p:txBody>
          <a:bodyPr wrap="square" lIns="35991" tIns="35991" rIns="35991" bIns="35991" rtlCol="0">
            <a:noAutofit/>
          </a:bodyPr>
          <a:lstStyle/>
          <a:p>
            <a:pPr eaLnBrk="0" hangingPunct="0">
              <a:lnSpc>
                <a:spcPct val="80000"/>
              </a:lnSpc>
            </a:pPr>
            <a:r>
              <a:rPr lang="en-AU" sz="900" b="1">
                <a:solidFill>
                  <a:srgbClr val="FFC000"/>
                </a:solidFill>
                <a:latin typeface="Calibri" panose="020F0502020204030204" pitchFamily="34" charset="0"/>
                <a:cs typeface="+mn-cs"/>
              </a:rPr>
              <a:t>HOW do we get there? WHAT should be the next steps?</a:t>
            </a:r>
          </a:p>
          <a:p>
            <a:pPr eaLnBrk="0" hangingPunct="0">
              <a:lnSpc>
                <a:spcPct val="80000"/>
              </a:lnSpc>
            </a:pPr>
            <a:r>
              <a:rPr lang="en-AU" sz="900" b="1">
                <a:solidFill>
                  <a:srgbClr val="FFC000"/>
                </a:solidFill>
                <a:latin typeface="Calibri" panose="020F0502020204030204" pitchFamily="34" charset="0"/>
                <a:cs typeface="+mn-cs"/>
              </a:rPr>
              <a:t> </a:t>
            </a:r>
          </a:p>
        </p:txBody>
      </p:sp>
      <p:sp>
        <p:nvSpPr>
          <p:cNvPr id="14" name="Text Box 122"/>
          <p:cNvSpPr txBox="1">
            <a:spLocks noChangeArrowheads="1"/>
          </p:cNvSpPr>
          <p:nvPr/>
        </p:nvSpPr>
        <p:spPr bwMode="auto">
          <a:xfrm>
            <a:off x="1871275" y="6194984"/>
            <a:ext cx="1691748" cy="221541"/>
          </a:xfrm>
          <a:prstGeom prst="rect">
            <a:avLst/>
          </a:prstGeom>
          <a:noFill/>
          <a:ln w="6350" algn="ctr">
            <a:noFill/>
            <a:miter lim="800000"/>
            <a:headEnd/>
            <a:tailEnd/>
          </a:ln>
          <a:effectLst/>
        </p:spPr>
        <p:txBody>
          <a:bodyPr wrap="square" lIns="0" tIns="0" rIns="0" bIns="0">
            <a:spAutoFit/>
          </a:bodyPr>
          <a:lstStyle/>
          <a:p>
            <a:pPr eaLnBrk="0" hangingPunct="0">
              <a:lnSpc>
                <a:spcPct val="80000"/>
              </a:lnSpc>
              <a:spcBef>
                <a:spcPct val="50000"/>
              </a:spcBef>
            </a:pPr>
            <a:r>
              <a:rPr lang="en-AU" sz="900">
                <a:solidFill>
                  <a:srgbClr val="FFFFFF"/>
                </a:solidFill>
                <a:latin typeface="Calibri" panose="020F0502020204030204" pitchFamily="34" charset="0"/>
                <a:cs typeface="+mn-cs"/>
              </a:rPr>
              <a:t>Research, Interviews, Data analysis, Survey</a:t>
            </a:r>
          </a:p>
        </p:txBody>
      </p:sp>
      <p:sp>
        <p:nvSpPr>
          <p:cNvPr id="15" name="Text Box 122"/>
          <p:cNvSpPr txBox="1">
            <a:spLocks noChangeArrowheads="1"/>
          </p:cNvSpPr>
          <p:nvPr/>
        </p:nvSpPr>
        <p:spPr bwMode="auto">
          <a:xfrm>
            <a:off x="4573088" y="6102872"/>
            <a:ext cx="1715789" cy="332312"/>
          </a:xfrm>
          <a:prstGeom prst="rect">
            <a:avLst/>
          </a:prstGeom>
          <a:noFill/>
          <a:ln w="6350" algn="ctr">
            <a:noFill/>
            <a:miter lim="800000"/>
            <a:headEnd/>
            <a:tailEnd/>
          </a:ln>
          <a:effectLst/>
        </p:spPr>
        <p:txBody>
          <a:bodyPr wrap="square" lIns="0" tIns="0" rIns="0" bIns="0">
            <a:spAutoFit/>
          </a:bodyPr>
          <a:lstStyle/>
          <a:p>
            <a:pPr eaLnBrk="0" hangingPunct="0">
              <a:lnSpc>
                <a:spcPct val="80000"/>
              </a:lnSpc>
              <a:spcBef>
                <a:spcPts val="0"/>
              </a:spcBef>
            </a:pPr>
            <a:r>
              <a:rPr lang="en-AU" sz="900">
                <a:solidFill>
                  <a:srgbClr val="FFFFFF"/>
                </a:solidFill>
                <a:latin typeface="Calibri" panose="020F0502020204030204" pitchFamily="34" charset="0"/>
                <a:cs typeface="+mn-cs"/>
              </a:rPr>
              <a:t>Impact of technologies on load profiles, insight in overloaded assets towards the future</a:t>
            </a:r>
          </a:p>
        </p:txBody>
      </p:sp>
      <p:sp>
        <p:nvSpPr>
          <p:cNvPr id="16" name="Text Box 122"/>
          <p:cNvSpPr txBox="1">
            <a:spLocks noChangeArrowheads="1"/>
          </p:cNvSpPr>
          <p:nvPr/>
        </p:nvSpPr>
        <p:spPr bwMode="auto">
          <a:xfrm>
            <a:off x="7274618" y="6183336"/>
            <a:ext cx="1763737" cy="221541"/>
          </a:xfrm>
          <a:prstGeom prst="rect">
            <a:avLst/>
          </a:prstGeom>
          <a:noFill/>
          <a:ln w="6350" algn="ctr">
            <a:noFill/>
            <a:miter lim="800000"/>
            <a:headEnd/>
            <a:tailEnd/>
          </a:ln>
          <a:effectLst/>
        </p:spPr>
        <p:txBody>
          <a:bodyPr wrap="square" lIns="0" tIns="0" rIns="0" bIns="0">
            <a:spAutoFit/>
          </a:bodyPr>
          <a:lstStyle/>
          <a:p>
            <a:pPr eaLnBrk="0" hangingPunct="0">
              <a:lnSpc>
                <a:spcPct val="80000"/>
              </a:lnSpc>
              <a:spcBef>
                <a:spcPts val="0"/>
              </a:spcBef>
            </a:pPr>
            <a:r>
              <a:rPr lang="en-AU" sz="900">
                <a:solidFill>
                  <a:srgbClr val="FFFFFF"/>
                </a:solidFill>
                <a:latin typeface="Calibri" panose="020F0502020204030204" pitchFamily="34" charset="0"/>
                <a:cs typeface="+mn-cs"/>
              </a:rPr>
              <a:t>Load flow images and cost/benefit analysis</a:t>
            </a:r>
          </a:p>
        </p:txBody>
      </p:sp>
      <p:sp>
        <p:nvSpPr>
          <p:cNvPr id="17" name="Text Box 122"/>
          <p:cNvSpPr txBox="1">
            <a:spLocks noChangeArrowheads="1"/>
          </p:cNvSpPr>
          <p:nvPr/>
        </p:nvSpPr>
        <p:spPr bwMode="auto">
          <a:xfrm>
            <a:off x="9934911" y="6197591"/>
            <a:ext cx="1759038" cy="221541"/>
          </a:xfrm>
          <a:prstGeom prst="rect">
            <a:avLst/>
          </a:prstGeom>
          <a:noFill/>
          <a:ln w="6350" algn="ctr">
            <a:noFill/>
            <a:miter lim="800000"/>
            <a:headEnd/>
            <a:tailEnd/>
          </a:ln>
          <a:effectLst/>
        </p:spPr>
        <p:txBody>
          <a:bodyPr wrap="square" lIns="0" tIns="0" rIns="0" bIns="0">
            <a:spAutoFit/>
          </a:bodyPr>
          <a:lstStyle/>
          <a:p>
            <a:pPr eaLnBrk="0" hangingPunct="0">
              <a:lnSpc>
                <a:spcPct val="80000"/>
              </a:lnSpc>
              <a:spcBef>
                <a:spcPts val="0"/>
              </a:spcBef>
            </a:pPr>
            <a:r>
              <a:rPr lang="en-AU" sz="900">
                <a:solidFill>
                  <a:srgbClr val="FFFFFF"/>
                </a:solidFill>
                <a:latin typeface="Calibri" panose="020F0502020204030204" pitchFamily="34" charset="0"/>
                <a:cs typeface="+mn-cs"/>
              </a:rPr>
              <a:t>Implementation plan for new investment plan</a:t>
            </a:r>
          </a:p>
        </p:txBody>
      </p:sp>
      <p:sp>
        <p:nvSpPr>
          <p:cNvPr id="18" name="TextBox 17"/>
          <p:cNvSpPr txBox="1"/>
          <p:nvPr/>
        </p:nvSpPr>
        <p:spPr>
          <a:xfrm>
            <a:off x="492246" y="2734571"/>
            <a:ext cx="590920" cy="215968"/>
          </a:xfrm>
          <a:prstGeom prst="rect">
            <a:avLst/>
          </a:prstGeom>
          <a:noFill/>
        </p:spPr>
        <p:txBody>
          <a:bodyPr wrap="square" lIns="0" tIns="0" rIns="0" bIns="0" rtlCol="0">
            <a:noAutofit/>
          </a:bodyPr>
          <a:lstStyle/>
          <a:p>
            <a:pPr eaLnBrk="0" hangingPunct="0">
              <a:lnSpc>
                <a:spcPct val="80000"/>
              </a:lnSpc>
            </a:pPr>
            <a:r>
              <a:rPr lang="en-AU" sz="1000" b="1">
                <a:solidFill>
                  <a:srgbClr val="FFC000"/>
                </a:solidFill>
                <a:latin typeface="Calibri" panose="020F0502020204030204" pitchFamily="34" charset="0"/>
                <a:cs typeface="+mn-cs"/>
              </a:rPr>
              <a:t>Phase</a:t>
            </a:r>
          </a:p>
        </p:txBody>
      </p:sp>
      <p:pic>
        <p:nvPicPr>
          <p:cNvPr id="19" name="Picture 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724699" y="5488375"/>
            <a:ext cx="750531" cy="629740"/>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871275" y="5488376"/>
            <a:ext cx="750531" cy="629740"/>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p:cNvPicPr>
          <p:nvPr/>
        </p:nvPicPr>
        <p:blipFill rotWithShape="1">
          <a:blip r:embed="rId10" cstate="screen">
            <a:extLst>
              <a:ext uri="{28A0092B-C50C-407E-A947-70E740481C1C}">
                <a14:useLocalDpi xmlns:a14="http://schemas.microsoft.com/office/drawing/2010/main"/>
              </a:ext>
            </a:extLst>
          </a:blip>
          <a:srcRect t="-5617" b="-10488"/>
          <a:stretch/>
        </p:blipFill>
        <p:spPr>
          <a:xfrm>
            <a:off x="4564108" y="5538865"/>
            <a:ext cx="821173" cy="503925"/>
          </a:xfrm>
          <a:prstGeom prst="rect">
            <a:avLst/>
          </a:prstGeom>
          <a:solidFill>
            <a:schemeClr val="bg1"/>
          </a:solidFill>
          <a:ln>
            <a:solidFill>
              <a:schemeClr val="bg1">
                <a:lumMod val="85000"/>
              </a:schemeClr>
            </a:solidFill>
          </a:ln>
        </p:spPr>
      </p:pic>
      <p:pic>
        <p:nvPicPr>
          <p:cNvPr id="22" name="Picture 2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30983" y="5538865"/>
            <a:ext cx="813033" cy="503925"/>
          </a:xfrm>
          <a:prstGeom prst="rect">
            <a:avLst/>
          </a:prstGeom>
          <a:solidFill>
            <a:schemeClr val="bg1"/>
          </a:solidFill>
          <a:ln>
            <a:solidFill>
              <a:schemeClr val="bg1">
                <a:lumMod val="85000"/>
              </a:schemeClr>
            </a:solidFill>
          </a:ln>
        </p:spPr>
      </p:pic>
      <p:pic>
        <p:nvPicPr>
          <p:cNvPr id="23" name="Picture 2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40562" y="5555509"/>
            <a:ext cx="719707" cy="508471"/>
          </a:xfrm>
          <a:prstGeom prst="rect">
            <a:avLst/>
          </a:prstGeom>
          <a:solidFill>
            <a:schemeClr val="bg1"/>
          </a:solidFill>
          <a:ln>
            <a:solidFill>
              <a:schemeClr val="bg1">
                <a:lumMod val="85000"/>
              </a:schemeClr>
            </a:solidFill>
          </a:ln>
        </p:spPr>
      </p:pic>
      <p:pic>
        <p:nvPicPr>
          <p:cNvPr id="24" name="Picture 2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04383" y="5555509"/>
            <a:ext cx="852104" cy="576955"/>
          </a:xfrm>
          <a:prstGeom prst="rect">
            <a:avLst/>
          </a:prstGeom>
          <a:solidFill>
            <a:schemeClr val="bg1"/>
          </a:solidFill>
          <a:ln>
            <a:solidFill>
              <a:schemeClr val="bg1">
                <a:lumMod val="85000"/>
              </a:schemeClr>
            </a:solidFill>
          </a:ln>
        </p:spPr>
      </p:pic>
      <p:pic>
        <p:nvPicPr>
          <p:cNvPr id="25" name="Picture 2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937093" y="5558257"/>
            <a:ext cx="754112" cy="576955"/>
          </a:xfrm>
          <a:prstGeom prst="rect">
            <a:avLst/>
          </a:prstGeom>
          <a:solidFill>
            <a:schemeClr val="bg1"/>
          </a:solidFill>
          <a:ln>
            <a:solidFill>
              <a:schemeClr val="bg1">
                <a:lumMod val="85000"/>
              </a:schemeClr>
            </a:solidFill>
          </a:ln>
        </p:spPr>
      </p:pic>
      <p:pic>
        <p:nvPicPr>
          <p:cNvPr id="26" name="Picture 2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814429" y="5558256"/>
            <a:ext cx="661006" cy="559858"/>
          </a:xfrm>
          <a:prstGeom prst="rect">
            <a:avLst/>
          </a:prstGeom>
          <a:solidFill>
            <a:schemeClr val="bg1"/>
          </a:solidFill>
          <a:ln>
            <a:solidFill>
              <a:schemeClr val="bg1">
                <a:lumMod val="85000"/>
              </a:schemeClr>
            </a:solidFill>
          </a:ln>
        </p:spPr>
      </p:pic>
    </p:spTree>
    <p:extLst>
      <p:ext uri="{BB962C8B-B14F-4D97-AF65-F5344CB8AC3E}">
        <p14:creationId xmlns:p14="http://schemas.microsoft.com/office/powerpoint/2010/main" val="2927988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1032862686"/>
              </p:ext>
            </p:ext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spid="_x0000_s243724" name="think-cell スライド" r:id="rId6" imgW="270" imgH="270" progId="TCLayout.ActiveDocument.1">
                  <p:embed/>
                </p:oleObj>
              </mc:Choice>
              <mc:Fallback>
                <p:oleObj name="think-cell スライド" r:id="rId6" imgW="270" imgH="270" progId="TCLayout.ActiveDocument.1">
                  <p:embed/>
                  <p:pic>
                    <p:nvPicPr>
                      <p:cNvPr id="6" name="Object 5" hidden="1"/>
                      <p:cNvPicPr/>
                      <p:nvPr/>
                    </p:nvPicPr>
                    <p:blipFill>
                      <a:blip r:embed="rId7"/>
                      <a:stretch>
                        <a:fillRect/>
                      </a:stretch>
                    </p:blipFill>
                    <p:spPr>
                      <a:xfrm>
                        <a:off x="1587" y="2481"/>
                        <a:ext cx="1587" cy="1587"/>
                      </a:xfrm>
                      <a:prstGeom prst="rect">
                        <a:avLst/>
                      </a:prstGeom>
                    </p:spPr>
                  </p:pic>
                </p:oleObj>
              </mc:Fallback>
            </mc:AlternateContent>
          </a:graphicData>
        </a:graphic>
      </p:graphicFrame>
      <p:sp>
        <p:nvSpPr>
          <p:cNvPr id="18" name="正方形/長方形 17" hidden="1">
            <a:extLst>
              <a:ext uri="{FF2B5EF4-FFF2-40B4-BE49-F238E27FC236}">
                <a16:creationId xmlns:a16="http://schemas.microsoft.com/office/drawing/2014/main" id="{9EA7FE95-0E48-4C9E-840C-6E671F73DB39}"/>
              </a:ext>
            </a:extLst>
          </p:cNvPr>
          <p:cNvSpPr/>
          <p:nvPr>
            <p:custDataLst>
              <p:tags r:id="rId3"/>
            </p:custDataLst>
          </p:nvPr>
        </p:nvSpPr>
        <p:spPr>
          <a:xfrm>
            <a:off x="0" y="0"/>
            <a:ext cx="158750" cy="158750"/>
          </a:xfrm>
          <a:prstGeom prst="rect">
            <a:avLst/>
          </a:prstGeom>
          <a:solidFill>
            <a:schemeClr val="tx1">
              <a:alpha val="40000"/>
            </a:schemeClr>
          </a:solidFill>
        </p:spPr>
        <p:txBody>
          <a:bodyPr vert="horz" wrap="none" lIns="0" tIns="0" rIns="0" bIns="0" numCol="1" spcCol="0" rtlCol="0" anchor="ctr" anchorCtr="0">
            <a:noAutofit/>
          </a:bodyPr>
          <a:lstStyle/>
          <a:p>
            <a:pPr algn="ctr"/>
            <a:endParaRPr kumimoji="1" lang="en-US" altLang="ja-JP" sz="1999">
              <a:solidFill>
                <a:schemeClr val="bg1"/>
              </a:solidFill>
              <a:latin typeface="Calibri" panose="020F0502020204030204" pitchFamily="34" charset="0"/>
              <a:cs typeface="Arial" panose="020B0604020202020204" pitchFamily="34" charset="0"/>
              <a:sym typeface="Calibri" panose="020F0502020204030204" pitchFamily="34" charset="0"/>
            </a:endParaRPr>
          </a:p>
        </p:txBody>
      </p:sp>
      <p:pic>
        <p:nvPicPr>
          <p:cNvPr id="8" name="Picture 7"/>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 y="893"/>
            <a:ext cx="10062875" cy="6854698"/>
          </a:xfrm>
          <a:prstGeom prst="rect">
            <a:avLst/>
          </a:prstGeom>
        </p:spPr>
      </p:pic>
      <p:sp>
        <p:nvSpPr>
          <p:cNvPr id="7" name="Rectangle 6"/>
          <p:cNvSpPr/>
          <p:nvPr/>
        </p:nvSpPr>
        <p:spPr>
          <a:xfrm>
            <a:off x="-1" y="4068"/>
            <a:ext cx="10062875" cy="6885993"/>
          </a:xfrm>
          <a:prstGeom prst="rect">
            <a:avLst/>
          </a:prstGeom>
          <a:gradFill>
            <a:gsLst>
              <a:gs pos="69000">
                <a:schemeClr val="tx1">
                  <a:lumMod val="75000"/>
                  <a:lumOff val="25000"/>
                  <a:alpha val="63000"/>
                </a:schemeClr>
              </a:gs>
              <a:gs pos="37000">
                <a:schemeClr val="tx1">
                  <a:alpha val="76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
        <p:nvSpPr>
          <p:cNvPr id="5" name="Rectangle 4"/>
          <p:cNvSpPr/>
          <p:nvPr/>
        </p:nvSpPr>
        <p:spPr>
          <a:xfrm>
            <a:off x="10026813" y="893"/>
            <a:ext cx="2175734" cy="6881385"/>
          </a:xfrm>
          <a:prstGeom prst="rect">
            <a:avLst/>
          </a:prstGeom>
          <a:solidFill>
            <a:srgbClr val="77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prstClr val="white"/>
              </a:solidFill>
            </a:endParaRPr>
          </a:p>
        </p:txBody>
      </p:sp>
      <p:sp>
        <p:nvSpPr>
          <p:cNvPr id="2" name="Title 1"/>
          <p:cNvSpPr>
            <a:spLocks noGrp="1"/>
          </p:cNvSpPr>
          <p:nvPr>
            <p:ph type="title"/>
          </p:nvPr>
        </p:nvSpPr>
        <p:spPr>
          <a:xfrm>
            <a:off x="625306" y="401496"/>
            <a:ext cx="9152252" cy="816847"/>
          </a:xfrm>
        </p:spPr>
        <p:txBody>
          <a:bodyPr/>
          <a:lstStyle/>
          <a:p>
            <a:r>
              <a:rPr lang="en-US" sz="2399" b="0"/>
              <a:t>US Energy Services Company</a:t>
            </a:r>
            <a:br>
              <a:rPr lang="en-US" b="0"/>
            </a:br>
            <a:r>
              <a:rPr lang="en-US" b="0"/>
              <a:t>Intelligent substation – store substation data to monitor substation devices and create visibility in potential failures without increasing SCADA point licensing</a:t>
            </a:r>
          </a:p>
        </p:txBody>
      </p:sp>
      <p:sp>
        <p:nvSpPr>
          <p:cNvPr id="3" name="Slide Number Placeholder 2"/>
          <p:cNvSpPr>
            <a:spLocks noGrp="1"/>
          </p:cNvSpPr>
          <p:nvPr>
            <p:ph type="sldNum" sz="quarter" idx="4"/>
          </p:nvPr>
        </p:nvSpPr>
        <p:spPr/>
        <p:txBody>
          <a:bodyPr/>
          <a:lstStyle/>
          <a:p>
            <a:pPr fontAlgn="auto">
              <a:spcBef>
                <a:spcPts val="0"/>
              </a:spcBef>
              <a:spcAft>
                <a:spcPts val="0"/>
              </a:spcAft>
              <a:defRPr/>
            </a:pPr>
            <a:fld id="{90CBDC3A-D49F-4631-A8C7-55D59B33E5FA}" type="slidenum">
              <a:rPr lang="en-US" b="0" smtClean="0">
                <a:solidFill>
                  <a:srgbClr val="FFFFFF"/>
                </a:solidFill>
              </a:rPr>
              <a:pPr fontAlgn="auto">
                <a:spcBef>
                  <a:spcPts val="0"/>
                </a:spcBef>
                <a:spcAft>
                  <a:spcPts val="0"/>
                </a:spcAft>
                <a:defRPr/>
              </a:pPr>
              <a:t>38</a:t>
            </a:fld>
            <a:endParaRPr lang="en-US" b="0">
              <a:solidFill>
                <a:srgbClr val="FFFFFF"/>
              </a:solidFill>
            </a:endParaRPr>
          </a:p>
        </p:txBody>
      </p:sp>
      <p:sp>
        <p:nvSpPr>
          <p:cNvPr id="4" name="Footer Placeholder 3"/>
          <p:cNvSpPr>
            <a:spLocks noGrp="1"/>
          </p:cNvSpPr>
          <p:nvPr>
            <p:ph type="ftr" sz="quarter" idx="3"/>
          </p:nvPr>
        </p:nvSpPr>
        <p:spPr/>
        <p:txBody>
          <a:bodyPr/>
          <a:lstStyle/>
          <a:p>
            <a:pPr fontAlgn="auto">
              <a:spcBef>
                <a:spcPts val="0"/>
              </a:spcBef>
              <a:spcAft>
                <a:spcPts val="0"/>
              </a:spcAft>
            </a:pPr>
            <a:r>
              <a:rPr lang="en-US" b="0">
                <a:solidFill>
                  <a:srgbClr val="FFFFFF"/>
                </a:solidFill>
              </a:rPr>
              <a:t>Copyright © 2016 Accenture  All rights reserved.</a:t>
            </a:r>
          </a:p>
        </p:txBody>
      </p:sp>
      <p:grpSp>
        <p:nvGrpSpPr>
          <p:cNvPr id="12" name="Group 11"/>
          <p:cNvGrpSpPr/>
          <p:nvPr/>
        </p:nvGrpSpPr>
        <p:grpSpPr>
          <a:xfrm>
            <a:off x="6459917" y="1819443"/>
            <a:ext cx="3481122" cy="4458551"/>
            <a:chOff x="5487397" y="2716577"/>
            <a:chExt cx="3482029" cy="4459712"/>
          </a:xfrm>
        </p:grpSpPr>
        <p:pic>
          <p:nvPicPr>
            <p:cNvPr id="9" name="Picture 8"/>
            <p:cNvPicPr>
              <a:picLocks noChangeAspect="1"/>
            </p:cNvPicPr>
            <p:nvPr/>
          </p:nvPicPr>
          <p:blipFill>
            <a:blip r:embed="rId9"/>
            <a:stretch>
              <a:fillRect/>
            </a:stretch>
          </p:blipFill>
          <p:spPr>
            <a:xfrm>
              <a:off x="6042503" y="2716577"/>
              <a:ext cx="2371815" cy="2999649"/>
            </a:xfrm>
            <a:prstGeom prst="rect">
              <a:avLst/>
            </a:prstGeom>
          </p:spPr>
        </p:pic>
        <p:pic>
          <p:nvPicPr>
            <p:cNvPr id="10" name="Picture 2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487397" y="5792405"/>
              <a:ext cx="3482029" cy="138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ounded Rectangle 10"/>
          <p:cNvSpPr/>
          <p:nvPr/>
        </p:nvSpPr>
        <p:spPr>
          <a:xfrm>
            <a:off x="374350" y="1845088"/>
            <a:ext cx="6054588" cy="1906557"/>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13" name="TextBox 12"/>
          <p:cNvSpPr txBox="1"/>
          <p:nvPr/>
        </p:nvSpPr>
        <p:spPr>
          <a:xfrm>
            <a:off x="434768" y="1896935"/>
            <a:ext cx="1524419"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Challenges</a:t>
            </a:r>
            <a:endParaRPr lang="en-US" sz="1400" b="1">
              <a:solidFill>
                <a:srgbClr val="FFC000"/>
              </a:solidFill>
              <a:latin typeface="Calibri" panose="020F0502020204030204" pitchFamily="34" charset="0"/>
              <a:cs typeface="+mn-cs"/>
            </a:endParaRPr>
          </a:p>
        </p:txBody>
      </p:sp>
      <p:sp>
        <p:nvSpPr>
          <p:cNvPr id="14" name="Rettangolo 83"/>
          <p:cNvSpPr/>
          <p:nvPr/>
        </p:nvSpPr>
        <p:spPr>
          <a:xfrm>
            <a:off x="576413" y="2244197"/>
            <a:ext cx="5750168" cy="1384634"/>
          </a:xfrm>
          <a:prstGeom prst="rect">
            <a:avLst/>
          </a:prstGeom>
          <a:noFill/>
        </p:spPr>
        <p:txBody>
          <a:bodyPr wrap="square" anchor="ctr">
            <a:spAutoFit/>
          </a:bodyPr>
          <a:lstStyle/>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Need to capture and store data from substations monitoring devices and instrumentation </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Need to separate non-operational data from EMS/DMS SCADA systems to reduce licensing costs</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Monitor substation data availability and quality and provide ways to alert engineers for troubleshooting issues at the substation level</a:t>
            </a:r>
          </a:p>
        </p:txBody>
      </p:sp>
      <p:sp>
        <p:nvSpPr>
          <p:cNvPr id="15" name="Rounded Rectangle 14"/>
          <p:cNvSpPr/>
          <p:nvPr/>
        </p:nvSpPr>
        <p:spPr>
          <a:xfrm>
            <a:off x="374349" y="4009099"/>
            <a:ext cx="6054588" cy="2443302"/>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16" name="TextBox 15"/>
          <p:cNvSpPr txBox="1"/>
          <p:nvPr/>
        </p:nvSpPr>
        <p:spPr>
          <a:xfrm>
            <a:off x="483660" y="4031922"/>
            <a:ext cx="1524419"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Challenges</a:t>
            </a:r>
            <a:endParaRPr lang="en-US" sz="1400" b="1">
              <a:solidFill>
                <a:srgbClr val="FFC000"/>
              </a:solidFill>
              <a:latin typeface="Calibri" panose="020F0502020204030204" pitchFamily="34" charset="0"/>
              <a:cs typeface="+mn-cs"/>
            </a:endParaRPr>
          </a:p>
        </p:txBody>
      </p:sp>
      <p:sp>
        <p:nvSpPr>
          <p:cNvPr id="17" name="Rettangolo 83"/>
          <p:cNvSpPr/>
          <p:nvPr/>
        </p:nvSpPr>
        <p:spPr>
          <a:xfrm>
            <a:off x="1139129" y="4388693"/>
            <a:ext cx="5232772" cy="523084"/>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Deployed interfaces to collect data from substation devices to a central historian</a:t>
            </a:r>
          </a:p>
        </p:txBody>
      </p:sp>
      <p:sp>
        <p:nvSpPr>
          <p:cNvPr id="19" name="Rettangolo 83"/>
          <p:cNvSpPr/>
          <p:nvPr/>
        </p:nvSpPr>
        <p:spPr>
          <a:xfrm>
            <a:off x="1139129" y="4993877"/>
            <a:ext cx="5232772" cy="738472"/>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Created substation hierarchy along with associated monitoring and equipment devices to provide contexts to operational data dashboards</a:t>
            </a:r>
          </a:p>
        </p:txBody>
      </p:sp>
      <p:sp>
        <p:nvSpPr>
          <p:cNvPr id="20" name="Rettangolo 83"/>
          <p:cNvSpPr/>
          <p:nvPr/>
        </p:nvSpPr>
        <p:spPr>
          <a:xfrm>
            <a:off x="1139129" y="5814449"/>
            <a:ext cx="5232772" cy="523084"/>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Created substation data monitoring to proactively assess the state of monitoring and instrumentation equipment at substation level</a:t>
            </a:r>
          </a:p>
        </p:txBody>
      </p:sp>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10440" y="4491179"/>
            <a:ext cx="388085" cy="388085"/>
          </a:xfrm>
          <a:prstGeom prst="rect">
            <a:avLst/>
          </a:prstGeom>
        </p:spPr>
      </p:pic>
      <p:pic>
        <p:nvPicPr>
          <p:cNvPr id="24" name="Picture 23"/>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622284" y="5156027"/>
            <a:ext cx="364397" cy="364397"/>
          </a:xfrm>
          <a:custGeom>
            <a:avLst/>
            <a:gdLst>
              <a:gd name="connsiteX0" fmla="*/ 2686690 w 5202371"/>
              <a:gd name="connsiteY0" fmla="*/ 327414 h 5202371"/>
              <a:gd name="connsiteX1" fmla="*/ 1914495 w 5202371"/>
              <a:gd name="connsiteY1" fmla="*/ 1148901 h 5202371"/>
              <a:gd name="connsiteX2" fmla="*/ 2686690 w 5202371"/>
              <a:gd name="connsiteY2" fmla="*/ 1970388 h 5202371"/>
              <a:gd name="connsiteX3" fmla="*/ 3458885 w 5202371"/>
              <a:gd name="connsiteY3" fmla="*/ 1148901 h 5202371"/>
              <a:gd name="connsiteX4" fmla="*/ 2686690 w 5202371"/>
              <a:gd name="connsiteY4" fmla="*/ 327414 h 5202371"/>
              <a:gd name="connsiteX5" fmla="*/ 0 w 5202371"/>
              <a:gd name="connsiteY5" fmla="*/ 0 h 5202371"/>
              <a:gd name="connsiteX6" fmla="*/ 5202371 w 5202371"/>
              <a:gd name="connsiteY6" fmla="*/ 0 h 5202371"/>
              <a:gd name="connsiteX7" fmla="*/ 5202371 w 5202371"/>
              <a:gd name="connsiteY7" fmla="*/ 5202371 h 5202371"/>
              <a:gd name="connsiteX8" fmla="*/ 0 w 5202371"/>
              <a:gd name="connsiteY8" fmla="*/ 5202371 h 520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2371" h="5202371">
                <a:moveTo>
                  <a:pt x="2686690" y="327414"/>
                </a:moveTo>
                <a:cubicBezTo>
                  <a:pt x="2260218" y="327414"/>
                  <a:pt x="1914495" y="695206"/>
                  <a:pt x="1914495" y="1148901"/>
                </a:cubicBezTo>
                <a:cubicBezTo>
                  <a:pt x="1914495" y="1602596"/>
                  <a:pt x="2260218" y="1970388"/>
                  <a:pt x="2686690" y="1970388"/>
                </a:cubicBezTo>
                <a:cubicBezTo>
                  <a:pt x="3113162" y="1970388"/>
                  <a:pt x="3458885" y="1602596"/>
                  <a:pt x="3458885" y="1148901"/>
                </a:cubicBezTo>
                <a:cubicBezTo>
                  <a:pt x="3458885" y="695206"/>
                  <a:pt x="3113162" y="327414"/>
                  <a:pt x="2686690" y="327414"/>
                </a:cubicBezTo>
                <a:close/>
                <a:moveTo>
                  <a:pt x="0" y="0"/>
                </a:moveTo>
                <a:lnTo>
                  <a:pt x="5202371" y="0"/>
                </a:lnTo>
                <a:lnTo>
                  <a:pt x="5202371" y="5202371"/>
                </a:lnTo>
                <a:lnTo>
                  <a:pt x="0" y="5202371"/>
                </a:lnTo>
                <a:close/>
              </a:path>
            </a:pathLst>
          </a:custGeom>
        </p:spPr>
      </p:pic>
      <p:pic>
        <p:nvPicPr>
          <p:cNvPr id="25" name="Picture 2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0441" y="5905779"/>
            <a:ext cx="372215" cy="372215"/>
          </a:xfrm>
          <a:prstGeom prst="rect">
            <a:avLst/>
          </a:prstGeom>
        </p:spPr>
      </p:pic>
      <p:sp>
        <p:nvSpPr>
          <p:cNvPr id="26" name="TextBox 25"/>
          <p:cNvSpPr txBox="1"/>
          <p:nvPr/>
        </p:nvSpPr>
        <p:spPr>
          <a:xfrm>
            <a:off x="10191897" y="1459398"/>
            <a:ext cx="2090740" cy="240003"/>
          </a:xfrm>
          <a:prstGeom prst="rect">
            <a:avLst/>
          </a:prstGeom>
          <a:noFill/>
        </p:spPr>
        <p:txBody>
          <a:bodyPr wrap="square" rtlCol="0">
            <a:spAutoFit/>
          </a:bodyPr>
          <a:lstStyle/>
          <a:p>
            <a:pPr eaLnBrk="0" hangingPunct="0">
              <a:lnSpc>
                <a:spcPct val="80000"/>
              </a:lnSpc>
              <a:spcBef>
                <a:spcPts val="300"/>
              </a:spcBef>
              <a:spcAft>
                <a:spcPts val="300"/>
              </a:spcAft>
            </a:pPr>
            <a:r>
              <a:rPr lang="en-US" sz="1200" b="1" kern="0">
                <a:solidFill>
                  <a:srgbClr val="FFFFFF"/>
                </a:solidFill>
                <a:latin typeface="Calibri" panose="020F0502020204030204" pitchFamily="34" charset="0"/>
              </a:rPr>
              <a:t>Benefits delivered</a:t>
            </a:r>
          </a:p>
        </p:txBody>
      </p:sp>
      <p:grpSp>
        <p:nvGrpSpPr>
          <p:cNvPr id="28" name="Group 27"/>
          <p:cNvGrpSpPr/>
          <p:nvPr/>
        </p:nvGrpSpPr>
        <p:grpSpPr>
          <a:xfrm>
            <a:off x="10225904" y="1896935"/>
            <a:ext cx="1927398" cy="1276940"/>
            <a:chOff x="10143752" y="3890607"/>
            <a:chExt cx="1927900" cy="1277273"/>
          </a:xfrm>
        </p:grpSpPr>
        <p:sp>
          <p:nvSpPr>
            <p:cNvPr id="29" name="TextBox 28"/>
            <p:cNvSpPr txBox="1"/>
            <p:nvPr/>
          </p:nvSpPr>
          <p:spPr>
            <a:xfrm>
              <a:off x="10546836" y="3890607"/>
              <a:ext cx="1524816" cy="1277273"/>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SCADA/ EMS/ DSM licensing savings by eliminating non-operational data points from critical operations systems</a:t>
              </a:r>
            </a:p>
            <a:p>
              <a:pPr eaLnBrk="0" hangingPunct="0"/>
              <a:r>
                <a:rPr lang="en-US" sz="1100" b="1">
                  <a:solidFill>
                    <a:srgbClr val="FFC000"/>
                  </a:solidFill>
                  <a:latin typeface="Calibri" panose="020F0502020204030204" pitchFamily="34" charset="0"/>
                  <a:cs typeface="+mn-cs"/>
                  <a:sym typeface="Calibri" panose="020F0502020204030204" pitchFamily="34" charset="0"/>
                </a:rPr>
                <a:t> </a:t>
              </a:r>
              <a:endParaRPr lang="en-US" sz="1100" b="1">
                <a:solidFill>
                  <a:srgbClr val="FFC000"/>
                </a:solidFill>
                <a:latin typeface="Calibri" panose="020F0502020204030204" pitchFamily="34" charset="0"/>
                <a:cs typeface="+mn-cs"/>
              </a:endParaRPr>
            </a:p>
          </p:txBody>
        </p:sp>
        <p:sp>
          <p:nvSpPr>
            <p:cNvPr id="30" name="Oval 29"/>
            <p:cNvSpPr/>
            <p:nvPr/>
          </p:nvSpPr>
          <p:spPr>
            <a:xfrm>
              <a:off x="10143752" y="4237960"/>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sp>
          <p:nvSpPr>
            <p:cNvPr id="31" name="TextBox 30"/>
            <p:cNvSpPr txBox="1"/>
            <p:nvPr/>
          </p:nvSpPr>
          <p:spPr>
            <a:xfrm>
              <a:off x="10238130" y="4327500"/>
              <a:ext cx="142668" cy="246221"/>
            </a:xfrm>
            <a:prstGeom prst="rect">
              <a:avLst/>
            </a:prstGeom>
            <a:noFill/>
          </p:spPr>
          <p:txBody>
            <a:bodyPr wrap="none" lIns="0" tIns="0" rIns="0" bIns="0" rtlCol="0">
              <a:spAutoFit/>
            </a:bodyPr>
            <a:lstStyle/>
            <a:p>
              <a:pPr eaLnBrk="0" hangingPunct="0">
                <a:lnSpc>
                  <a:spcPct val="80000"/>
                </a:lnSpc>
              </a:pPr>
              <a:r>
                <a:rPr lang="en-US" sz="1999" b="1">
                  <a:solidFill>
                    <a:srgbClr val="000000"/>
                  </a:solidFill>
                  <a:cs typeface="+mn-cs"/>
                </a:rPr>
                <a:t>€</a:t>
              </a:r>
              <a:endParaRPr lang="nl-NL" sz="1999" b="1">
                <a:solidFill>
                  <a:srgbClr val="000000"/>
                </a:solidFill>
                <a:cs typeface="+mn-cs"/>
              </a:endParaRPr>
            </a:p>
          </p:txBody>
        </p:sp>
      </p:grpSp>
      <p:grpSp>
        <p:nvGrpSpPr>
          <p:cNvPr id="37" name="Group 36"/>
          <p:cNvGrpSpPr/>
          <p:nvPr/>
        </p:nvGrpSpPr>
        <p:grpSpPr>
          <a:xfrm>
            <a:off x="10225904" y="3222794"/>
            <a:ext cx="1927398" cy="769241"/>
            <a:chOff x="10143752" y="4033239"/>
            <a:chExt cx="1927900" cy="769441"/>
          </a:xfrm>
        </p:grpSpPr>
        <p:sp>
          <p:nvSpPr>
            <p:cNvPr id="38" name="TextBox 37"/>
            <p:cNvSpPr txBox="1"/>
            <p:nvPr/>
          </p:nvSpPr>
          <p:spPr>
            <a:xfrm>
              <a:off x="10546836" y="4033239"/>
              <a:ext cx="1524816" cy="769441"/>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Substation monitoring and alerting capabilities for malfunction situations </a:t>
              </a:r>
              <a:endParaRPr lang="en-US" sz="1100" b="1">
                <a:solidFill>
                  <a:srgbClr val="FFC000"/>
                </a:solidFill>
                <a:latin typeface="Calibri" panose="020F0502020204030204" pitchFamily="34" charset="0"/>
                <a:cs typeface="+mn-cs"/>
              </a:endParaRPr>
            </a:p>
          </p:txBody>
        </p:sp>
        <p:sp>
          <p:nvSpPr>
            <p:cNvPr id="39" name="Oval 38"/>
            <p:cNvSpPr/>
            <p:nvPr/>
          </p:nvSpPr>
          <p:spPr>
            <a:xfrm>
              <a:off x="10143752" y="4237960"/>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pic>
        <p:nvPicPr>
          <p:cNvPr id="36" name="Picture 3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288977" y="3487313"/>
            <a:ext cx="267090" cy="267090"/>
          </a:xfrm>
          <a:prstGeom prst="rect">
            <a:avLst/>
          </a:prstGeom>
        </p:spPr>
      </p:pic>
      <p:grpSp>
        <p:nvGrpSpPr>
          <p:cNvPr id="41" name="Group 40"/>
          <p:cNvGrpSpPr/>
          <p:nvPr/>
        </p:nvGrpSpPr>
        <p:grpSpPr>
          <a:xfrm>
            <a:off x="10225904" y="4318992"/>
            <a:ext cx="1774284" cy="600008"/>
            <a:chOff x="10228568" y="1918873"/>
            <a:chExt cx="1774746" cy="600164"/>
          </a:xfrm>
        </p:grpSpPr>
        <p:grpSp>
          <p:nvGrpSpPr>
            <p:cNvPr id="42" name="Group 41"/>
            <p:cNvGrpSpPr/>
            <p:nvPr/>
          </p:nvGrpSpPr>
          <p:grpSpPr>
            <a:xfrm>
              <a:off x="10228568" y="1918873"/>
              <a:ext cx="1774746" cy="600164"/>
              <a:chOff x="10143752" y="2225678"/>
              <a:chExt cx="1774746" cy="600164"/>
            </a:xfrm>
          </p:grpSpPr>
          <p:sp>
            <p:nvSpPr>
              <p:cNvPr id="44" name="TextBox 43"/>
              <p:cNvSpPr txBox="1"/>
              <p:nvPr/>
            </p:nvSpPr>
            <p:spPr>
              <a:xfrm>
                <a:off x="10546836" y="2225678"/>
                <a:ext cx="1371662" cy="600164"/>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Greater visibility on substation equipment status</a:t>
                </a:r>
                <a:endParaRPr lang="en-US" sz="1100" b="1">
                  <a:solidFill>
                    <a:srgbClr val="FFC000"/>
                  </a:solidFill>
                  <a:latin typeface="Calibri" panose="020F0502020204030204" pitchFamily="34" charset="0"/>
                  <a:cs typeface="+mn-cs"/>
                </a:endParaRPr>
              </a:p>
            </p:txBody>
          </p:sp>
          <p:sp>
            <p:nvSpPr>
              <p:cNvPr id="45" name="Oval 44"/>
              <p:cNvSpPr/>
              <p:nvPr/>
            </p:nvSpPr>
            <p:spPr>
              <a:xfrm>
                <a:off x="10143752" y="2331081"/>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pic>
          <p:nvPicPr>
            <p:cNvPr id="43" name="Picture 4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299531" y="2085813"/>
              <a:ext cx="228295" cy="228295"/>
            </a:xfrm>
            <a:prstGeom prst="rect">
              <a:avLst/>
            </a:prstGeom>
          </p:spPr>
        </p:pic>
      </p:grpSp>
    </p:spTree>
    <p:extLst>
      <p:ext uri="{BB962C8B-B14F-4D97-AF65-F5344CB8AC3E}">
        <p14:creationId xmlns:p14="http://schemas.microsoft.com/office/powerpoint/2010/main" val="747419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2400754512"/>
              </p:ext>
            </p:ext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spid="_x0000_s245772" name="think-cell スライド" r:id="rId6" imgW="270" imgH="270" progId="TCLayout.ActiveDocument.1">
                  <p:embed/>
                </p:oleObj>
              </mc:Choice>
              <mc:Fallback>
                <p:oleObj name="think-cell スライド" r:id="rId6" imgW="270" imgH="270" progId="TCLayout.ActiveDocument.1">
                  <p:embed/>
                  <p:pic>
                    <p:nvPicPr>
                      <p:cNvPr id="17" name="Object 16" hidden="1"/>
                      <p:cNvPicPr/>
                      <p:nvPr/>
                    </p:nvPicPr>
                    <p:blipFill>
                      <a:blip r:embed="rId7"/>
                      <a:stretch>
                        <a:fillRect/>
                      </a:stretch>
                    </p:blipFill>
                    <p:spPr>
                      <a:xfrm>
                        <a:off x="1587" y="2481"/>
                        <a:ext cx="1587" cy="1587"/>
                      </a:xfrm>
                      <a:prstGeom prst="rect">
                        <a:avLst/>
                      </a:prstGeom>
                    </p:spPr>
                  </p:pic>
                </p:oleObj>
              </mc:Fallback>
            </mc:AlternateContent>
          </a:graphicData>
        </a:graphic>
      </p:graphicFrame>
      <p:sp>
        <p:nvSpPr>
          <p:cNvPr id="5" name="正方形/長方形 4" hidden="1">
            <a:extLst>
              <a:ext uri="{FF2B5EF4-FFF2-40B4-BE49-F238E27FC236}">
                <a16:creationId xmlns:a16="http://schemas.microsoft.com/office/drawing/2014/main" id="{C5A5C3C5-4E8D-430E-8652-34BB4FFC8000}"/>
              </a:ext>
            </a:extLst>
          </p:cNvPr>
          <p:cNvSpPr/>
          <p:nvPr>
            <p:custDataLst>
              <p:tags r:id="rId3"/>
            </p:custDataLst>
          </p:nvPr>
        </p:nvSpPr>
        <p:spPr>
          <a:xfrm>
            <a:off x="0" y="0"/>
            <a:ext cx="158750" cy="158750"/>
          </a:xfrm>
          <a:prstGeom prst="rect">
            <a:avLst/>
          </a:prstGeom>
          <a:solidFill>
            <a:schemeClr val="tx1">
              <a:alpha val="40000"/>
            </a:schemeClr>
          </a:solidFill>
        </p:spPr>
        <p:txBody>
          <a:bodyPr vert="horz" wrap="none" lIns="0" tIns="0" rIns="0" bIns="0" numCol="1" spcCol="0" rtlCol="0" anchor="ctr" anchorCtr="0">
            <a:noAutofit/>
          </a:bodyPr>
          <a:lstStyle/>
          <a:p>
            <a:pPr algn="ctr"/>
            <a:endParaRPr kumimoji="1" lang="en-US" altLang="ja-JP" sz="1999">
              <a:solidFill>
                <a:schemeClr val="bg1"/>
              </a:solidFill>
              <a:latin typeface="Calibri" panose="020F0502020204030204" pitchFamily="34" charset="0"/>
              <a:cs typeface="Arial" panose="020B0604020202020204" pitchFamily="34" charset="0"/>
              <a:sym typeface="Calibri" panose="020F0502020204030204" pitchFamily="34" charset="0"/>
            </a:endParaRPr>
          </a:p>
        </p:txBody>
      </p:sp>
      <p:sp>
        <p:nvSpPr>
          <p:cNvPr id="56" name="Rectangle 55"/>
          <p:cNvSpPr/>
          <p:nvPr/>
        </p:nvSpPr>
        <p:spPr>
          <a:xfrm>
            <a:off x="10026813" y="4068"/>
            <a:ext cx="2175734" cy="6890506"/>
          </a:xfrm>
          <a:prstGeom prst="rect">
            <a:avLst/>
          </a:prstGeom>
          <a:solidFill>
            <a:srgbClr val="77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prstClr val="white"/>
              </a:solidFill>
            </a:endParaRPr>
          </a:p>
        </p:txBody>
      </p:sp>
      <p:pic>
        <p:nvPicPr>
          <p:cNvPr id="68" name="Picture 67"/>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893"/>
            <a:ext cx="10026759" cy="6856214"/>
          </a:xfrm>
          <a:prstGeom prst="rect">
            <a:avLst/>
          </a:prstGeom>
        </p:spPr>
      </p:pic>
      <p:sp>
        <p:nvSpPr>
          <p:cNvPr id="18" name="Rectangle 17"/>
          <p:cNvSpPr/>
          <p:nvPr/>
        </p:nvSpPr>
        <p:spPr>
          <a:xfrm>
            <a:off x="-36116" y="4068"/>
            <a:ext cx="10062875" cy="6885993"/>
          </a:xfrm>
          <a:prstGeom prst="rect">
            <a:avLst/>
          </a:prstGeom>
          <a:gradFill>
            <a:gsLst>
              <a:gs pos="69000">
                <a:schemeClr val="tx1">
                  <a:lumMod val="75000"/>
                  <a:lumOff val="25000"/>
                  <a:alpha val="63000"/>
                </a:schemeClr>
              </a:gs>
              <a:gs pos="37000">
                <a:schemeClr val="tx1">
                  <a:alpha val="76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
        <p:nvSpPr>
          <p:cNvPr id="2" name="Title 1"/>
          <p:cNvSpPr>
            <a:spLocks noGrp="1"/>
          </p:cNvSpPr>
          <p:nvPr>
            <p:ph type="title"/>
          </p:nvPr>
        </p:nvSpPr>
        <p:spPr>
          <a:xfrm>
            <a:off x="625306" y="439688"/>
            <a:ext cx="9152252" cy="816847"/>
          </a:xfrm>
        </p:spPr>
        <p:txBody>
          <a:bodyPr/>
          <a:lstStyle/>
          <a:p>
            <a:r>
              <a:rPr lang="en-US" sz="2399" b="0"/>
              <a:t>US Utility</a:t>
            </a:r>
            <a:br>
              <a:rPr lang="en-US" b="0"/>
            </a:br>
            <a:r>
              <a:rPr lang="en-US" b="0"/>
              <a:t>Co-innovation with SAP to deliver an extensible SAP HANA based asset health platform for underground residential distribution system</a:t>
            </a:r>
          </a:p>
        </p:txBody>
      </p:sp>
      <p:sp>
        <p:nvSpPr>
          <p:cNvPr id="3" name="Slide Number Placeholder 2"/>
          <p:cNvSpPr>
            <a:spLocks noGrp="1"/>
          </p:cNvSpPr>
          <p:nvPr>
            <p:ph type="sldNum" sz="quarter" idx="4"/>
          </p:nvPr>
        </p:nvSpPr>
        <p:spPr/>
        <p:txBody>
          <a:bodyPr/>
          <a:lstStyle/>
          <a:p>
            <a:pPr fontAlgn="auto">
              <a:spcBef>
                <a:spcPts val="0"/>
              </a:spcBef>
              <a:spcAft>
                <a:spcPts val="0"/>
              </a:spcAft>
              <a:defRPr/>
            </a:pPr>
            <a:fld id="{90CBDC3A-D49F-4631-A8C7-55D59B33E5FA}" type="slidenum">
              <a:rPr lang="en-US" b="0" smtClean="0">
                <a:solidFill>
                  <a:srgbClr val="FFFFFF"/>
                </a:solidFill>
              </a:rPr>
              <a:pPr fontAlgn="auto">
                <a:spcBef>
                  <a:spcPts val="0"/>
                </a:spcBef>
                <a:spcAft>
                  <a:spcPts val="0"/>
                </a:spcAft>
                <a:defRPr/>
              </a:pPr>
              <a:t>39</a:t>
            </a:fld>
            <a:endParaRPr lang="en-US" b="0">
              <a:solidFill>
                <a:srgbClr val="FFFFFF"/>
              </a:solidFill>
            </a:endParaRPr>
          </a:p>
        </p:txBody>
      </p:sp>
      <p:sp>
        <p:nvSpPr>
          <p:cNvPr id="4" name="Footer Placeholder 3"/>
          <p:cNvSpPr>
            <a:spLocks noGrp="1"/>
          </p:cNvSpPr>
          <p:nvPr>
            <p:ph type="ftr" sz="quarter" idx="3"/>
          </p:nvPr>
        </p:nvSpPr>
        <p:spPr/>
        <p:txBody>
          <a:bodyPr/>
          <a:lstStyle/>
          <a:p>
            <a:pPr fontAlgn="auto">
              <a:spcBef>
                <a:spcPts val="0"/>
              </a:spcBef>
              <a:spcAft>
                <a:spcPts val="0"/>
              </a:spcAft>
            </a:pPr>
            <a:r>
              <a:rPr lang="en-US" b="0">
                <a:solidFill>
                  <a:srgbClr val="FFFFFF"/>
                </a:solidFill>
              </a:rPr>
              <a:t>Copyright © 2016 Accenture  All rights reserved.</a:t>
            </a:r>
          </a:p>
        </p:txBody>
      </p:sp>
      <p:sp>
        <p:nvSpPr>
          <p:cNvPr id="19" name="Rounded Rectangle 18"/>
          <p:cNvSpPr/>
          <p:nvPr/>
        </p:nvSpPr>
        <p:spPr>
          <a:xfrm>
            <a:off x="374351" y="1845088"/>
            <a:ext cx="7229155" cy="1476851"/>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20" name="TextBox 19"/>
          <p:cNvSpPr txBox="1"/>
          <p:nvPr/>
        </p:nvSpPr>
        <p:spPr>
          <a:xfrm>
            <a:off x="434768" y="1896935"/>
            <a:ext cx="1524419"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Challenges</a:t>
            </a:r>
            <a:endParaRPr lang="en-US" sz="1400" b="1">
              <a:solidFill>
                <a:srgbClr val="FFC000"/>
              </a:solidFill>
              <a:latin typeface="Calibri" panose="020F0502020204030204" pitchFamily="34" charset="0"/>
              <a:cs typeface="+mn-cs"/>
            </a:endParaRPr>
          </a:p>
        </p:txBody>
      </p:sp>
      <p:sp>
        <p:nvSpPr>
          <p:cNvPr id="21" name="Rettangolo 83"/>
          <p:cNvSpPr/>
          <p:nvPr/>
        </p:nvSpPr>
        <p:spPr>
          <a:xfrm>
            <a:off x="587958" y="2262562"/>
            <a:ext cx="7973240" cy="1169246"/>
          </a:xfrm>
          <a:prstGeom prst="rect">
            <a:avLst/>
          </a:prstGeom>
          <a:noFill/>
        </p:spPr>
        <p:txBody>
          <a:bodyPr wrap="square" anchor="ctr">
            <a:spAutoFit/>
          </a:bodyPr>
          <a:lstStyle/>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Aging infrastructure and associated risk</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Lack of situational awareness to drive business plans for asset repair and replacement</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Resource constrained to execute a multi-year, regulatory mandated project</a:t>
            </a:r>
          </a:p>
          <a:p>
            <a:pPr marL="285664" indent="-285664" eaLnBrk="0" hangingPunct="0">
              <a:buFont typeface="Wingdings" panose="05000000000000000000" pitchFamily="2" charset="2"/>
              <a:buChar char="§"/>
            </a:pPr>
            <a:r>
              <a:rPr lang="en-US" altLang="it-IT" sz="1400">
                <a:solidFill>
                  <a:srgbClr val="FFFFFF"/>
                </a:solidFill>
                <a:latin typeface="Calibri" panose="020F0502020204030204" pitchFamily="34" charset="0"/>
                <a:cs typeface="+mn-cs"/>
              </a:rPr>
              <a:t>Multiple systems and processes across customer, asset, operations and enterprise</a:t>
            </a:r>
          </a:p>
          <a:p>
            <a:pPr marL="285664" indent="-285664" eaLnBrk="0" hangingPunct="0">
              <a:buFont typeface="Wingdings" panose="05000000000000000000" pitchFamily="2" charset="2"/>
              <a:buChar char="§"/>
            </a:pPr>
            <a:endParaRPr lang="en-US" altLang="it-IT" sz="1400">
              <a:solidFill>
                <a:srgbClr val="FFFFFF"/>
              </a:solidFill>
              <a:latin typeface="Calibri" panose="020F0502020204030204" pitchFamily="34" charset="0"/>
              <a:cs typeface="+mn-cs"/>
            </a:endParaRPr>
          </a:p>
        </p:txBody>
      </p:sp>
      <p:sp>
        <p:nvSpPr>
          <p:cNvPr id="22" name="Rounded Rectangle 21"/>
          <p:cNvSpPr/>
          <p:nvPr/>
        </p:nvSpPr>
        <p:spPr>
          <a:xfrm>
            <a:off x="418248" y="3567417"/>
            <a:ext cx="5994169" cy="2884984"/>
          </a:xfrm>
          <a:prstGeom prst="roundRect">
            <a:avLst>
              <a:gd name="adj" fmla="val 6469"/>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sp>
        <p:nvSpPr>
          <p:cNvPr id="23" name="TextBox 22"/>
          <p:cNvSpPr txBox="1"/>
          <p:nvPr/>
        </p:nvSpPr>
        <p:spPr>
          <a:xfrm>
            <a:off x="418247" y="3705039"/>
            <a:ext cx="2522814" cy="307697"/>
          </a:xfrm>
          <a:prstGeom prst="rect">
            <a:avLst/>
          </a:prstGeom>
          <a:noFill/>
        </p:spPr>
        <p:txBody>
          <a:bodyPr wrap="square" rtlCol="0">
            <a:spAutoFit/>
          </a:bodyPr>
          <a:lstStyle/>
          <a:p>
            <a:pPr eaLnBrk="0" hangingPunct="0"/>
            <a:r>
              <a:rPr lang="en-US" sz="1400" b="1">
                <a:solidFill>
                  <a:srgbClr val="FFC000"/>
                </a:solidFill>
                <a:latin typeface="Calibri" panose="020F0502020204030204" pitchFamily="34" charset="0"/>
                <a:cs typeface="+mn-cs"/>
                <a:sym typeface="Calibri" panose="020F0502020204030204" pitchFamily="34" charset="0"/>
              </a:rPr>
              <a:t>IT / OT Data integration</a:t>
            </a:r>
            <a:endParaRPr lang="en-US" sz="1400" b="1">
              <a:solidFill>
                <a:srgbClr val="FFC000"/>
              </a:solidFill>
              <a:latin typeface="Calibri" panose="020F0502020204030204" pitchFamily="34" charset="0"/>
              <a:cs typeface="+mn-cs"/>
            </a:endParaRPr>
          </a:p>
        </p:txBody>
      </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9121" y="4294754"/>
            <a:ext cx="388085" cy="388085"/>
          </a:xfrm>
          <a:prstGeom prst="rect">
            <a:avLst/>
          </a:prstGeom>
        </p:spPr>
      </p:pic>
      <p:grpSp>
        <p:nvGrpSpPr>
          <p:cNvPr id="33" name="Group 32"/>
          <p:cNvGrpSpPr/>
          <p:nvPr/>
        </p:nvGrpSpPr>
        <p:grpSpPr>
          <a:xfrm>
            <a:off x="10225904" y="2044790"/>
            <a:ext cx="1962921" cy="430775"/>
            <a:chOff x="10143752" y="2295637"/>
            <a:chExt cx="1963432" cy="430887"/>
          </a:xfrm>
        </p:grpSpPr>
        <p:sp>
          <p:nvSpPr>
            <p:cNvPr id="34" name="TextBox 33"/>
            <p:cNvSpPr txBox="1"/>
            <p:nvPr/>
          </p:nvSpPr>
          <p:spPr>
            <a:xfrm>
              <a:off x="10546836" y="2295637"/>
              <a:ext cx="1560348"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Enhanced situational awareness</a:t>
              </a:r>
              <a:endParaRPr lang="en-US" sz="1100" b="1">
                <a:solidFill>
                  <a:srgbClr val="FFC000"/>
                </a:solidFill>
                <a:latin typeface="Calibri" panose="020F0502020204030204" pitchFamily="34" charset="0"/>
                <a:cs typeface="+mn-cs"/>
              </a:endParaRPr>
            </a:p>
          </p:txBody>
        </p:sp>
        <p:sp>
          <p:nvSpPr>
            <p:cNvPr id="35" name="Oval 34"/>
            <p:cNvSpPr/>
            <p:nvPr/>
          </p:nvSpPr>
          <p:spPr>
            <a:xfrm>
              <a:off x="10143752" y="2331081"/>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grpSp>
        <p:nvGrpSpPr>
          <p:cNvPr id="37" name="Group 36"/>
          <p:cNvGrpSpPr/>
          <p:nvPr/>
        </p:nvGrpSpPr>
        <p:grpSpPr>
          <a:xfrm>
            <a:off x="10225904" y="2889172"/>
            <a:ext cx="1962921" cy="430775"/>
            <a:chOff x="10143752" y="2295637"/>
            <a:chExt cx="1963432" cy="430887"/>
          </a:xfrm>
        </p:grpSpPr>
        <p:sp>
          <p:nvSpPr>
            <p:cNvPr id="38" name="TextBox 37"/>
            <p:cNvSpPr txBox="1"/>
            <p:nvPr/>
          </p:nvSpPr>
          <p:spPr>
            <a:xfrm>
              <a:off x="10546836" y="2295637"/>
              <a:ext cx="1560348"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$26 million savings  by </a:t>
              </a:r>
              <a:r>
                <a:rPr lang="en-US" sz="1100" b="1" err="1">
                  <a:solidFill>
                    <a:srgbClr val="FFC000"/>
                  </a:solidFill>
                  <a:latin typeface="Calibri" panose="020F0502020204030204" pitchFamily="34" charset="0"/>
                  <a:cs typeface="+mn-cs"/>
                  <a:sym typeface="Calibri" panose="020F0502020204030204" pitchFamily="34" charset="0"/>
                </a:rPr>
                <a:t>opex</a:t>
              </a:r>
              <a:r>
                <a:rPr lang="en-US" sz="1100" b="1">
                  <a:solidFill>
                    <a:srgbClr val="FFC000"/>
                  </a:solidFill>
                  <a:latin typeface="Calibri" panose="020F0502020204030204" pitchFamily="34" charset="0"/>
                  <a:cs typeface="+mn-cs"/>
                  <a:sym typeface="Calibri" panose="020F0502020204030204" pitchFamily="34" charset="0"/>
                </a:rPr>
                <a:t> reduction</a:t>
              </a:r>
              <a:endParaRPr lang="en-US" sz="1100" b="1">
                <a:solidFill>
                  <a:srgbClr val="FFC000"/>
                </a:solidFill>
                <a:latin typeface="Calibri" panose="020F0502020204030204" pitchFamily="34" charset="0"/>
                <a:cs typeface="+mn-cs"/>
              </a:endParaRPr>
            </a:p>
          </p:txBody>
        </p:sp>
        <p:sp>
          <p:nvSpPr>
            <p:cNvPr id="39" name="Oval 38"/>
            <p:cNvSpPr/>
            <p:nvPr/>
          </p:nvSpPr>
          <p:spPr>
            <a:xfrm>
              <a:off x="10143752" y="2331081"/>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grpSp>
        <p:nvGrpSpPr>
          <p:cNvPr id="40" name="Group 39"/>
          <p:cNvGrpSpPr/>
          <p:nvPr/>
        </p:nvGrpSpPr>
        <p:grpSpPr>
          <a:xfrm>
            <a:off x="10225904" y="3920696"/>
            <a:ext cx="1927398" cy="430775"/>
            <a:chOff x="10143752" y="5855983"/>
            <a:chExt cx="1927900" cy="430887"/>
          </a:xfrm>
        </p:grpSpPr>
        <p:sp>
          <p:nvSpPr>
            <p:cNvPr id="41" name="TextBox 40"/>
            <p:cNvSpPr txBox="1"/>
            <p:nvPr/>
          </p:nvSpPr>
          <p:spPr>
            <a:xfrm>
              <a:off x="10546836" y="5855983"/>
              <a:ext cx="1524816" cy="430887"/>
            </a:xfrm>
            <a:prstGeom prst="rect">
              <a:avLst/>
            </a:prstGeom>
            <a:noFill/>
          </p:spPr>
          <p:txBody>
            <a:bodyPr wrap="square" rtlCol="0">
              <a:spAutoFit/>
            </a:bodyPr>
            <a:lstStyle/>
            <a:p>
              <a:pPr marL="0" lvl="1">
                <a:spcBef>
                  <a:spcPts val="300"/>
                </a:spcBef>
                <a:spcAft>
                  <a:spcPts val="0"/>
                </a:spcAft>
              </a:pPr>
              <a:r>
                <a:rPr lang="en-US" sz="1100" b="1">
                  <a:solidFill>
                    <a:srgbClr val="FFC000"/>
                  </a:solidFill>
                  <a:latin typeface="Calibri" panose="020F0502020204030204" pitchFamily="34" charset="0"/>
                  <a:cs typeface="+mn-cs"/>
                </a:rPr>
                <a:t>Reduced risk of outage and improved safety</a:t>
              </a:r>
              <a:endParaRPr lang="nl-NL" sz="1100" b="1">
                <a:solidFill>
                  <a:srgbClr val="FFC000"/>
                </a:solidFill>
                <a:latin typeface="Calibri" panose="020F0502020204030204" pitchFamily="34" charset="0"/>
                <a:cs typeface="+mn-cs"/>
              </a:endParaRPr>
            </a:p>
          </p:txBody>
        </p:sp>
        <p:sp>
          <p:nvSpPr>
            <p:cNvPr id="42" name="Oval 41"/>
            <p:cNvSpPr/>
            <p:nvPr/>
          </p:nvSpPr>
          <p:spPr>
            <a:xfrm>
              <a:off x="10143752" y="5876719"/>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grpSp>
        <p:nvGrpSpPr>
          <p:cNvPr id="45" name="Group 44"/>
          <p:cNvGrpSpPr/>
          <p:nvPr/>
        </p:nvGrpSpPr>
        <p:grpSpPr>
          <a:xfrm>
            <a:off x="10251907" y="4894364"/>
            <a:ext cx="1927398" cy="430775"/>
            <a:chOff x="10143752" y="5828328"/>
            <a:chExt cx="1927900" cy="430887"/>
          </a:xfrm>
        </p:grpSpPr>
        <p:sp>
          <p:nvSpPr>
            <p:cNvPr id="46" name="TextBox 45"/>
            <p:cNvSpPr txBox="1"/>
            <p:nvPr/>
          </p:nvSpPr>
          <p:spPr>
            <a:xfrm>
              <a:off x="10546836" y="5828328"/>
              <a:ext cx="1524816"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Geospatial view of  site conditions</a:t>
              </a:r>
              <a:endParaRPr lang="en-US" sz="1100" b="1">
                <a:solidFill>
                  <a:srgbClr val="FFC000"/>
                </a:solidFill>
                <a:latin typeface="Calibri" panose="020F0502020204030204" pitchFamily="34" charset="0"/>
                <a:cs typeface="+mn-cs"/>
              </a:endParaRPr>
            </a:p>
          </p:txBody>
        </p:sp>
        <p:sp>
          <p:nvSpPr>
            <p:cNvPr id="47" name="Oval 46"/>
            <p:cNvSpPr/>
            <p:nvPr/>
          </p:nvSpPr>
          <p:spPr>
            <a:xfrm>
              <a:off x="10143752" y="5876719"/>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sp>
        <p:nvSpPr>
          <p:cNvPr id="49" name="Rettangolo 83"/>
          <p:cNvSpPr/>
          <p:nvPr/>
        </p:nvSpPr>
        <p:spPr>
          <a:xfrm>
            <a:off x="1368167" y="4125297"/>
            <a:ext cx="5044251" cy="738472"/>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Developed SAP HANA platform to integrate data from diverse IT and OT systems, providing a 360</a:t>
            </a:r>
            <a:r>
              <a:rPr lang="en-US" altLang="it-IT" sz="1400" baseline="30000">
                <a:solidFill>
                  <a:srgbClr val="FFFFFF"/>
                </a:solidFill>
                <a:latin typeface="Calibri" panose="020F0502020204030204" pitchFamily="34" charset="0"/>
                <a:cs typeface="+mn-cs"/>
              </a:rPr>
              <a:t>O</a:t>
            </a:r>
            <a:r>
              <a:rPr lang="en-US" altLang="it-IT" sz="1400">
                <a:solidFill>
                  <a:srgbClr val="FFFFFF"/>
                </a:solidFill>
                <a:latin typeface="Calibri" panose="020F0502020204030204" pitchFamily="34" charset="0"/>
                <a:cs typeface="+mn-cs"/>
              </a:rPr>
              <a:t> view of underground residential distribution assets, including cables, fuses and transformers.</a:t>
            </a:r>
          </a:p>
        </p:txBody>
      </p:sp>
      <p:sp>
        <p:nvSpPr>
          <p:cNvPr id="50" name="Rettangolo 83"/>
          <p:cNvSpPr/>
          <p:nvPr/>
        </p:nvSpPr>
        <p:spPr>
          <a:xfrm>
            <a:off x="1368167" y="5776998"/>
            <a:ext cx="5044251" cy="307697"/>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Support the client’s vision to be an analytics driven organization</a:t>
            </a:r>
          </a:p>
        </p:txBody>
      </p:sp>
      <p:pic>
        <p:nvPicPr>
          <p:cNvPr id="31" name="Picture 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7443" y="5686068"/>
            <a:ext cx="538952" cy="538952"/>
          </a:xfrm>
          <a:prstGeom prst="rect">
            <a:avLst/>
          </a:prstGeom>
        </p:spPr>
      </p:pic>
      <p:sp>
        <p:nvSpPr>
          <p:cNvPr id="51" name="TextBox 50"/>
          <p:cNvSpPr txBox="1"/>
          <p:nvPr/>
        </p:nvSpPr>
        <p:spPr>
          <a:xfrm>
            <a:off x="10332462" y="3009336"/>
            <a:ext cx="142631" cy="246157"/>
          </a:xfrm>
          <a:prstGeom prst="rect">
            <a:avLst/>
          </a:prstGeom>
          <a:noFill/>
        </p:spPr>
        <p:txBody>
          <a:bodyPr wrap="none" lIns="0" tIns="0" rIns="0" bIns="0" rtlCol="0">
            <a:spAutoFit/>
          </a:bodyPr>
          <a:lstStyle/>
          <a:p>
            <a:pPr eaLnBrk="0" hangingPunct="0">
              <a:lnSpc>
                <a:spcPct val="80000"/>
              </a:lnSpc>
            </a:pPr>
            <a:r>
              <a:rPr lang="en-US" sz="1999" b="1">
                <a:solidFill>
                  <a:srgbClr val="000000"/>
                </a:solidFill>
                <a:cs typeface="+mn-cs"/>
              </a:rPr>
              <a:t>€</a:t>
            </a:r>
            <a:endParaRPr lang="nl-NL" sz="1999" b="1">
              <a:solidFill>
                <a:srgbClr val="000000"/>
              </a:solidFill>
              <a:cs typeface="+mn-cs"/>
            </a:endParaRPr>
          </a:p>
        </p:txBody>
      </p:sp>
      <p:pic>
        <p:nvPicPr>
          <p:cNvPr id="52" name="Picture 44" descr="http://s3.amazonaws.com/sinf15/wp-content/uploads/2016/03/04223856/icon-content.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292153" y="3985862"/>
            <a:ext cx="287925" cy="3004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95967" y="4957769"/>
            <a:ext cx="288008" cy="288008"/>
          </a:xfrm>
          <a:prstGeom prst="rect">
            <a:avLst/>
          </a:prstGeom>
        </p:spPr>
      </p:pic>
      <p:sp>
        <p:nvSpPr>
          <p:cNvPr id="54" name="Rettangolo 83"/>
          <p:cNvSpPr/>
          <p:nvPr/>
        </p:nvSpPr>
        <p:spPr>
          <a:xfrm>
            <a:off x="1368166" y="5058841"/>
            <a:ext cx="5044251" cy="523084"/>
          </a:xfrm>
          <a:prstGeom prst="rect">
            <a:avLst/>
          </a:prstGeom>
          <a:noFill/>
        </p:spPr>
        <p:txBody>
          <a:bodyPr wrap="square" anchor="ctr">
            <a:spAutoFit/>
          </a:bodyPr>
          <a:lstStyle/>
          <a:p>
            <a:pPr eaLnBrk="0" hangingPunct="0"/>
            <a:r>
              <a:rPr lang="en-US" altLang="it-IT" sz="1400">
                <a:solidFill>
                  <a:srgbClr val="FFFFFF"/>
                </a:solidFill>
                <a:latin typeface="Calibri" panose="020F0502020204030204" pitchFamily="34" charset="0"/>
                <a:cs typeface="+mn-cs"/>
              </a:rPr>
              <a:t>Developed a risk-based framework including probability of failure and consequence to reduce outages</a:t>
            </a:r>
          </a:p>
        </p:txBody>
      </p:sp>
      <p:pic>
        <p:nvPicPr>
          <p:cNvPr id="55" name="Picture 5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5200" y="5018761"/>
            <a:ext cx="423933" cy="423933"/>
          </a:xfrm>
          <a:prstGeom prst="rect">
            <a:avLst/>
          </a:prstGeom>
        </p:spPr>
      </p:pic>
      <p:grpSp>
        <p:nvGrpSpPr>
          <p:cNvPr id="66" name="Group 65"/>
          <p:cNvGrpSpPr/>
          <p:nvPr/>
        </p:nvGrpSpPr>
        <p:grpSpPr>
          <a:xfrm>
            <a:off x="6542855" y="4704511"/>
            <a:ext cx="3665980" cy="2054177"/>
            <a:chOff x="4660056" y="360160"/>
            <a:chExt cx="9128335" cy="5114925"/>
          </a:xfrm>
        </p:grpSpPr>
        <p:pic>
          <p:nvPicPr>
            <p:cNvPr id="57" name="Picture 5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660056" y="360160"/>
              <a:ext cx="8439150" cy="5114925"/>
            </a:xfrm>
            <a:prstGeom prst="rect">
              <a:avLst/>
            </a:prstGeom>
          </p:spPr>
        </p:pic>
        <p:pic>
          <p:nvPicPr>
            <p:cNvPr id="58" name="Picture 5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349241" y="2793302"/>
              <a:ext cx="2284976" cy="1659739"/>
            </a:xfrm>
            <a:prstGeom prst="rect">
              <a:avLst/>
            </a:prstGeom>
          </p:spPr>
        </p:pic>
        <p:pic>
          <p:nvPicPr>
            <p:cNvPr id="64" name="Picture 63"/>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a:xfrm>
              <a:off x="7677301" y="574722"/>
              <a:ext cx="4772740" cy="2831940"/>
            </a:xfrm>
            <a:custGeom>
              <a:avLst/>
              <a:gdLst>
                <a:gd name="connsiteX0" fmla="*/ 0 w 4772740"/>
                <a:gd name="connsiteY0" fmla="*/ 0 h 2831940"/>
                <a:gd name="connsiteX1" fmla="*/ 4772740 w 4772740"/>
                <a:gd name="connsiteY1" fmla="*/ 0 h 2831940"/>
                <a:gd name="connsiteX2" fmla="*/ 4772740 w 4772740"/>
                <a:gd name="connsiteY2" fmla="*/ 2206520 h 2831940"/>
                <a:gd name="connsiteX3" fmla="*/ 4316219 w 4772740"/>
                <a:gd name="connsiteY3" fmla="*/ 2206520 h 2831940"/>
                <a:gd name="connsiteX4" fmla="*/ 4108668 w 4772740"/>
                <a:gd name="connsiteY4" fmla="*/ 2414071 h 2831940"/>
                <a:gd name="connsiteX5" fmla="*/ 4108668 w 4772740"/>
                <a:gd name="connsiteY5" fmla="*/ 2831940 h 2831940"/>
                <a:gd name="connsiteX6" fmla="*/ 190349 w 4772740"/>
                <a:gd name="connsiteY6" fmla="*/ 2831940 h 2831940"/>
                <a:gd name="connsiteX7" fmla="*/ 190349 w 4772740"/>
                <a:gd name="connsiteY7" fmla="*/ 2112312 h 2831940"/>
                <a:gd name="connsiteX8" fmla="*/ 42569 w 4772740"/>
                <a:gd name="connsiteY8" fmla="*/ 1964532 h 2831940"/>
                <a:gd name="connsiteX9" fmla="*/ 0 w 4772740"/>
                <a:gd name="connsiteY9" fmla="*/ 1964532 h 283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72740" h="2831940">
                  <a:moveTo>
                    <a:pt x="0" y="0"/>
                  </a:moveTo>
                  <a:lnTo>
                    <a:pt x="4772740" y="0"/>
                  </a:lnTo>
                  <a:lnTo>
                    <a:pt x="4772740" y="2206520"/>
                  </a:lnTo>
                  <a:lnTo>
                    <a:pt x="4316219" y="2206520"/>
                  </a:lnTo>
                  <a:cubicBezTo>
                    <a:pt x="4201592" y="2206520"/>
                    <a:pt x="4108668" y="2299444"/>
                    <a:pt x="4108668" y="2414071"/>
                  </a:cubicBezTo>
                  <a:lnTo>
                    <a:pt x="4108668" y="2831940"/>
                  </a:lnTo>
                  <a:lnTo>
                    <a:pt x="190349" y="2831940"/>
                  </a:lnTo>
                  <a:lnTo>
                    <a:pt x="190349" y="2112312"/>
                  </a:lnTo>
                  <a:cubicBezTo>
                    <a:pt x="190349" y="2030695"/>
                    <a:pt x="124186" y="1964532"/>
                    <a:pt x="42569" y="1964532"/>
                  </a:cubicBezTo>
                  <a:lnTo>
                    <a:pt x="0" y="1964532"/>
                  </a:lnTo>
                  <a:close/>
                </a:path>
              </a:pathLst>
            </a:custGeom>
          </p:spPr>
        </p:pic>
        <p:pic>
          <p:nvPicPr>
            <p:cNvPr id="65" name="Picture 6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800432" y="2665958"/>
              <a:ext cx="2987959" cy="2219058"/>
            </a:xfrm>
            <a:prstGeom prst="rect">
              <a:avLst/>
            </a:prstGeom>
          </p:spPr>
        </p:pic>
      </p:grpSp>
      <p:sp>
        <p:nvSpPr>
          <p:cNvPr id="43" name="TextBox 42"/>
          <p:cNvSpPr txBox="1"/>
          <p:nvPr/>
        </p:nvSpPr>
        <p:spPr>
          <a:xfrm>
            <a:off x="10191897" y="1459398"/>
            <a:ext cx="2090740" cy="240003"/>
          </a:xfrm>
          <a:prstGeom prst="rect">
            <a:avLst/>
          </a:prstGeom>
          <a:noFill/>
        </p:spPr>
        <p:txBody>
          <a:bodyPr wrap="square" rtlCol="0">
            <a:spAutoFit/>
          </a:bodyPr>
          <a:lstStyle/>
          <a:p>
            <a:pPr eaLnBrk="0" hangingPunct="0">
              <a:lnSpc>
                <a:spcPct val="80000"/>
              </a:lnSpc>
              <a:spcBef>
                <a:spcPts val="300"/>
              </a:spcBef>
              <a:spcAft>
                <a:spcPts val="300"/>
              </a:spcAft>
            </a:pPr>
            <a:r>
              <a:rPr lang="en-US" sz="1200" b="1" kern="0">
                <a:solidFill>
                  <a:srgbClr val="FFFFFF"/>
                </a:solidFill>
                <a:latin typeface="Calibri" panose="020F0502020204030204" pitchFamily="34" charset="0"/>
              </a:rPr>
              <a:t>Benefits delivered</a:t>
            </a:r>
          </a:p>
        </p:txBody>
      </p:sp>
      <p:pic>
        <p:nvPicPr>
          <p:cNvPr id="44" name="Picture 43"/>
          <p:cNvPicPr>
            <a:picLocks noChangeAspect="1"/>
          </p:cNvPicPr>
          <p:nvPr/>
        </p:nvPicPr>
        <p:blipFill>
          <a:blip r:embed="rId18" cstate="print">
            <a:clrChange>
              <a:clrFrom>
                <a:srgbClr val="000000"/>
              </a:clrFrom>
              <a:clrTo>
                <a:srgbClr val="000000">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284778" y="2124748"/>
            <a:ext cx="268966" cy="268966"/>
          </a:xfrm>
          <a:prstGeom prst="rect">
            <a:avLst/>
          </a:prstGeom>
          <a:noFill/>
          <a:ln>
            <a:noFill/>
          </a:ln>
        </p:spPr>
      </p:pic>
    </p:spTree>
    <p:extLst>
      <p:ext uri="{BB962C8B-B14F-4D97-AF65-F5344CB8AC3E}">
        <p14:creationId xmlns:p14="http://schemas.microsoft.com/office/powerpoint/2010/main" val="2194603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Market Trends in a NEW World</a:t>
            </a:r>
            <a:endParaRPr lang="en-GB"/>
          </a:p>
        </p:txBody>
      </p:sp>
      <p:sp>
        <p:nvSpPr>
          <p:cNvPr id="3" name="Text Placeholder 2"/>
          <p:cNvSpPr>
            <a:spLocks noGrp="1"/>
          </p:cNvSpPr>
          <p:nvPr>
            <p:ph type="body" sz="quarter" idx="10"/>
          </p:nvPr>
        </p:nvSpPr>
        <p:spPr>
          <a:xfrm>
            <a:off x="465198" y="1163369"/>
            <a:ext cx="11530581" cy="395908"/>
          </a:xfrm>
        </p:spPr>
        <p:txBody>
          <a:bodyPr/>
          <a:lstStyle/>
          <a:p>
            <a:r>
              <a:rPr lang="en-US"/>
              <a:t>Increasingly complex data-driven environment with significant opportunities to create business value</a:t>
            </a:r>
          </a:p>
          <a:p>
            <a:endParaRPr lang="en-GB"/>
          </a:p>
        </p:txBody>
      </p:sp>
      <p:sp>
        <p:nvSpPr>
          <p:cNvPr id="4" name="Rectangle 3"/>
          <p:cNvSpPr/>
          <p:nvPr/>
        </p:nvSpPr>
        <p:spPr>
          <a:xfrm>
            <a:off x="42944" y="4225439"/>
            <a:ext cx="1907751" cy="646247"/>
          </a:xfrm>
          <a:prstGeom prst="rect">
            <a:avLst/>
          </a:prstGeom>
        </p:spPr>
        <p:txBody>
          <a:bodyPr wrap="square">
            <a:spAutoFit/>
          </a:bodyPr>
          <a:lstStyle/>
          <a:p>
            <a:pPr marL="0" marR="0" lvl="0" indent="0" algn="ctr" defTabSz="914400" eaLnBrk="1" fontAlgn="auto" latinLnBrk="0" hangingPunct="1">
              <a:lnSpc>
                <a:spcPct val="100000"/>
              </a:lnSpc>
              <a:spcBef>
                <a:spcPts val="900"/>
              </a:spcBef>
              <a:spcAft>
                <a:spcPts val="900"/>
              </a:spcAft>
              <a:buClrTx/>
              <a:buSzTx/>
              <a:buFontTx/>
              <a:buNone/>
              <a:tabLst/>
              <a:defRPr/>
            </a:pPr>
            <a:r>
              <a:rPr kumimoji="0" lang="en-AU" sz="1800" b="0" i="0" u="none" strike="noStrike" kern="0" cap="none" spc="0" normalizeH="0" baseline="0" noProof="0">
                <a:ln>
                  <a:noFill/>
                </a:ln>
                <a:solidFill>
                  <a:srgbClr val="FFFFFF"/>
                </a:solidFill>
                <a:effectLst/>
                <a:uLnTx/>
                <a:uFillTx/>
              </a:rPr>
              <a:t>Democratization of Data Analytics</a:t>
            </a:r>
          </a:p>
        </p:txBody>
      </p:sp>
      <p:sp>
        <p:nvSpPr>
          <p:cNvPr id="5" name="Rectangle 4"/>
          <p:cNvSpPr/>
          <p:nvPr/>
        </p:nvSpPr>
        <p:spPr>
          <a:xfrm>
            <a:off x="4093083" y="4225439"/>
            <a:ext cx="1907751" cy="646097"/>
          </a:xfrm>
          <a:prstGeom prst="rect">
            <a:avLst/>
          </a:prstGeom>
        </p:spPr>
        <p:txBody>
          <a:bodyPr wrap="square">
            <a:spAutoFit/>
          </a:bodyPr>
          <a:lstStyle/>
          <a:p>
            <a:pPr marL="0" marR="0" lvl="0" indent="0" algn="ctr" defTabSz="914400" eaLnBrk="1" fontAlgn="auto" latinLnBrk="0" hangingPunct="1">
              <a:lnSpc>
                <a:spcPct val="100000"/>
              </a:lnSpc>
              <a:spcBef>
                <a:spcPts val="900"/>
              </a:spcBef>
              <a:spcAft>
                <a:spcPts val="900"/>
              </a:spcAft>
              <a:buClrTx/>
              <a:buSzTx/>
              <a:buFontTx/>
              <a:buNone/>
              <a:tabLst/>
              <a:defRPr/>
            </a:pPr>
            <a:r>
              <a:rPr kumimoji="0" lang="en-AU" sz="1800" b="0" i="0" u="none" strike="noStrike" kern="0" cap="none" spc="0" normalizeH="0" baseline="0" noProof="0">
                <a:ln>
                  <a:noFill/>
                </a:ln>
                <a:solidFill>
                  <a:srgbClr val="FFFFFF"/>
                </a:solidFill>
                <a:effectLst/>
                <a:uLnTx/>
                <a:uFillTx/>
              </a:rPr>
              <a:t>New </a:t>
            </a:r>
            <a:br>
              <a:rPr kumimoji="0" lang="en-AU" sz="1800" b="0" i="0" u="none" strike="noStrike" kern="0" cap="none" spc="0" normalizeH="0" baseline="0" noProof="0">
                <a:ln>
                  <a:noFill/>
                </a:ln>
                <a:solidFill>
                  <a:srgbClr val="FFFFFF"/>
                </a:solidFill>
                <a:effectLst/>
                <a:uLnTx/>
                <a:uFillTx/>
              </a:rPr>
            </a:br>
            <a:r>
              <a:rPr kumimoji="0" lang="en-AU" sz="1800" b="0" i="0" u="none" strike="noStrike" kern="0" cap="none" spc="0" normalizeH="0" baseline="0" noProof="0">
                <a:ln>
                  <a:noFill/>
                </a:ln>
                <a:solidFill>
                  <a:srgbClr val="FFFFFF"/>
                </a:solidFill>
                <a:effectLst/>
                <a:uLnTx/>
                <a:uFillTx/>
              </a:rPr>
              <a:t>Data Sources</a:t>
            </a:r>
          </a:p>
        </p:txBody>
      </p:sp>
      <p:sp>
        <p:nvSpPr>
          <p:cNvPr id="6" name="Rectangle 5"/>
          <p:cNvSpPr/>
          <p:nvPr/>
        </p:nvSpPr>
        <p:spPr>
          <a:xfrm>
            <a:off x="6118152" y="4225438"/>
            <a:ext cx="1907751" cy="923210"/>
          </a:xfrm>
          <a:prstGeom prst="rect">
            <a:avLst/>
          </a:prstGeom>
        </p:spPr>
        <p:txBody>
          <a:bodyPr wrap="square">
            <a:spAutoFit/>
          </a:bodyPr>
          <a:lstStyle/>
          <a:p>
            <a:pPr marL="0" marR="0" lvl="0" indent="0" algn="ctr" defTabSz="914400" eaLnBrk="1" fontAlgn="auto" latinLnBrk="0" hangingPunct="1">
              <a:lnSpc>
                <a:spcPct val="100000"/>
              </a:lnSpc>
              <a:spcBef>
                <a:spcPts val="900"/>
              </a:spcBef>
              <a:spcAft>
                <a:spcPts val="900"/>
              </a:spcAft>
              <a:buClrTx/>
              <a:buSzTx/>
              <a:buFontTx/>
              <a:buNone/>
              <a:tabLst/>
              <a:defRPr/>
            </a:pPr>
            <a:r>
              <a:rPr kumimoji="0" lang="en-AU" sz="1800" b="0" i="0" u="none" strike="noStrike" kern="0" cap="none" spc="0" normalizeH="0" baseline="0" noProof="0">
                <a:ln>
                  <a:noFill/>
                </a:ln>
                <a:solidFill>
                  <a:srgbClr val="FFFFFF"/>
                </a:solidFill>
                <a:effectLst/>
                <a:uLnTx/>
                <a:uFillTx/>
              </a:rPr>
              <a:t>Focus on </a:t>
            </a:r>
            <a:br>
              <a:rPr kumimoji="0" lang="en-AU" sz="1800" b="0" i="0" u="none" strike="noStrike" kern="0" cap="none" spc="0" normalizeH="0" baseline="0" noProof="0">
                <a:ln>
                  <a:noFill/>
                </a:ln>
                <a:solidFill>
                  <a:srgbClr val="FFFFFF"/>
                </a:solidFill>
                <a:effectLst/>
                <a:uLnTx/>
                <a:uFillTx/>
              </a:rPr>
            </a:br>
            <a:r>
              <a:rPr kumimoji="0" lang="en-AU" sz="1800" b="0" i="0" u="none" strike="noStrike" kern="0" cap="none" spc="0" normalizeH="0" baseline="0" noProof="0">
                <a:ln>
                  <a:noFill/>
                </a:ln>
                <a:solidFill>
                  <a:srgbClr val="FFFFFF"/>
                </a:solidFill>
                <a:effectLst/>
                <a:uLnTx/>
                <a:uFillTx/>
              </a:rPr>
              <a:t>Advanced Analytics</a:t>
            </a:r>
          </a:p>
        </p:txBody>
      </p:sp>
      <p:sp>
        <p:nvSpPr>
          <p:cNvPr id="7" name="Rectangle 6"/>
          <p:cNvSpPr/>
          <p:nvPr/>
        </p:nvSpPr>
        <p:spPr>
          <a:xfrm>
            <a:off x="8143221" y="4225438"/>
            <a:ext cx="1907751" cy="922996"/>
          </a:xfrm>
          <a:prstGeom prst="rect">
            <a:avLst/>
          </a:prstGeom>
        </p:spPr>
        <p:txBody>
          <a:bodyPr wrap="square">
            <a:spAutoFit/>
          </a:bodyPr>
          <a:lstStyle/>
          <a:p>
            <a:pPr marL="0" marR="0" lvl="0" indent="0" algn="ctr" defTabSz="914400" eaLnBrk="1" fontAlgn="auto" latinLnBrk="0" hangingPunct="1">
              <a:lnSpc>
                <a:spcPct val="100000"/>
              </a:lnSpc>
              <a:spcBef>
                <a:spcPts val="900"/>
              </a:spcBef>
              <a:spcAft>
                <a:spcPts val="900"/>
              </a:spcAft>
              <a:buClrTx/>
              <a:buSzTx/>
              <a:buFontTx/>
              <a:buNone/>
              <a:tabLst/>
              <a:defRPr/>
            </a:pPr>
            <a:r>
              <a:rPr kumimoji="0" lang="en-AU" sz="1800" b="0" i="0" u="none" strike="noStrike" kern="0" cap="none" spc="0" normalizeH="0" baseline="0" noProof="0">
                <a:ln>
                  <a:noFill/>
                </a:ln>
                <a:solidFill>
                  <a:srgbClr val="FFFFFF"/>
                </a:solidFill>
                <a:effectLst/>
                <a:uLnTx/>
                <a:uFillTx/>
              </a:rPr>
              <a:t>Big Data and </a:t>
            </a:r>
            <a:br>
              <a:rPr kumimoji="0" lang="en-AU" sz="1800" b="0" i="0" u="none" strike="noStrike" kern="0" cap="none" spc="0" normalizeH="0" baseline="0" noProof="0">
                <a:ln>
                  <a:noFill/>
                </a:ln>
                <a:solidFill>
                  <a:srgbClr val="FFFFFF"/>
                </a:solidFill>
                <a:effectLst/>
                <a:uLnTx/>
                <a:uFillTx/>
              </a:rPr>
            </a:br>
            <a:r>
              <a:rPr kumimoji="0" lang="en-AU" sz="1800" b="0" i="0" u="none" strike="noStrike" kern="0" cap="none" spc="0" normalizeH="0" baseline="0" noProof="0">
                <a:ln>
                  <a:noFill/>
                </a:ln>
                <a:solidFill>
                  <a:srgbClr val="FFFFFF"/>
                </a:solidFill>
                <a:effectLst/>
                <a:uLnTx/>
                <a:uFillTx/>
              </a:rPr>
              <a:t>Hybrid Architectures</a:t>
            </a:r>
          </a:p>
        </p:txBody>
      </p:sp>
      <p:sp>
        <p:nvSpPr>
          <p:cNvPr id="8" name="Rectangle 7"/>
          <p:cNvSpPr/>
          <p:nvPr/>
        </p:nvSpPr>
        <p:spPr>
          <a:xfrm>
            <a:off x="10168301" y="4225439"/>
            <a:ext cx="1907751" cy="646097"/>
          </a:xfrm>
          <a:prstGeom prst="rect">
            <a:avLst/>
          </a:prstGeom>
        </p:spPr>
        <p:txBody>
          <a:bodyPr wrap="square">
            <a:spAutoFit/>
          </a:bodyPr>
          <a:lstStyle/>
          <a:p>
            <a:pPr marL="0" marR="0" lvl="0" indent="0" algn="ctr" defTabSz="914400" eaLnBrk="1" fontAlgn="auto" latinLnBrk="0" hangingPunct="1">
              <a:lnSpc>
                <a:spcPct val="100000"/>
              </a:lnSpc>
              <a:spcBef>
                <a:spcPts val="900"/>
              </a:spcBef>
              <a:spcAft>
                <a:spcPts val="900"/>
              </a:spcAft>
              <a:buClrTx/>
              <a:buSzTx/>
              <a:buFontTx/>
              <a:buNone/>
              <a:tabLst/>
              <a:defRPr/>
            </a:pPr>
            <a:r>
              <a:rPr kumimoji="0" lang="en-AU" sz="1800" b="0" i="0" u="none" strike="noStrike" kern="0" cap="none" spc="0" normalizeH="0" baseline="0" noProof="0">
                <a:ln>
                  <a:noFill/>
                </a:ln>
                <a:solidFill>
                  <a:srgbClr val="FFFFFF"/>
                </a:solidFill>
                <a:effectLst/>
                <a:uLnTx/>
                <a:uFillTx/>
              </a:rPr>
              <a:t>Changing Skills </a:t>
            </a:r>
            <a:br>
              <a:rPr kumimoji="0" lang="en-AU" sz="1800" b="0" i="0" u="none" strike="noStrike" kern="0" cap="none" spc="0" normalizeH="0" baseline="0" noProof="0">
                <a:ln>
                  <a:noFill/>
                </a:ln>
                <a:solidFill>
                  <a:srgbClr val="FFFFFF"/>
                </a:solidFill>
                <a:effectLst/>
                <a:uLnTx/>
                <a:uFillTx/>
              </a:rPr>
            </a:br>
            <a:r>
              <a:rPr kumimoji="0" lang="en-AU" sz="1800" b="0" i="0" u="none" strike="noStrike" kern="0" cap="none" spc="0" normalizeH="0" baseline="0" noProof="0">
                <a:ln>
                  <a:noFill/>
                </a:ln>
                <a:solidFill>
                  <a:srgbClr val="FFFFFF"/>
                </a:solidFill>
                <a:effectLst/>
                <a:uLnTx/>
                <a:uFillTx/>
              </a:rPr>
              <a:t>Requirements</a:t>
            </a:r>
          </a:p>
        </p:txBody>
      </p:sp>
      <p:sp>
        <p:nvSpPr>
          <p:cNvPr id="9" name="Rectangle 8"/>
          <p:cNvSpPr/>
          <p:nvPr/>
        </p:nvSpPr>
        <p:spPr>
          <a:xfrm flipV="1">
            <a:off x="43572" y="3932685"/>
            <a:ext cx="1907751" cy="125871"/>
          </a:xfrm>
          <a:prstGeom prst="rect">
            <a:avLst/>
          </a:prstGeom>
          <a:solidFill>
            <a:srgbClr val="00BBE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0" name="Rectangle 9"/>
          <p:cNvSpPr/>
          <p:nvPr/>
        </p:nvSpPr>
        <p:spPr>
          <a:xfrm flipV="1">
            <a:off x="4093461" y="3932685"/>
            <a:ext cx="1907751" cy="125871"/>
          </a:xfrm>
          <a:prstGeom prst="rect">
            <a:avLst/>
          </a:prstGeom>
          <a:solidFill>
            <a:srgbClr val="2F539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1" name="Rectangle 10"/>
          <p:cNvSpPr/>
          <p:nvPr/>
        </p:nvSpPr>
        <p:spPr>
          <a:xfrm flipV="1">
            <a:off x="6118405" y="3932685"/>
            <a:ext cx="1907751" cy="125871"/>
          </a:xfrm>
          <a:prstGeom prst="rect">
            <a:avLst/>
          </a:prstGeom>
          <a:solidFill>
            <a:srgbClr val="FBB32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2" name="Rectangle 11"/>
          <p:cNvSpPr/>
          <p:nvPr/>
        </p:nvSpPr>
        <p:spPr>
          <a:xfrm flipV="1">
            <a:off x="8143349" y="3932685"/>
            <a:ext cx="1907751" cy="125871"/>
          </a:xfrm>
          <a:prstGeom prst="rect">
            <a:avLst/>
          </a:prstGeom>
          <a:solidFill>
            <a:srgbClr val="E5315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3" name="Rectangle 12"/>
          <p:cNvSpPr/>
          <p:nvPr/>
        </p:nvSpPr>
        <p:spPr>
          <a:xfrm flipV="1">
            <a:off x="10160020" y="3932685"/>
            <a:ext cx="1907751" cy="125871"/>
          </a:xfrm>
          <a:prstGeom prst="rect">
            <a:avLst/>
          </a:prstGeom>
          <a:solidFill>
            <a:srgbClr val="AA113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4" name="Oval 13"/>
          <p:cNvSpPr/>
          <p:nvPr/>
        </p:nvSpPr>
        <p:spPr>
          <a:xfrm>
            <a:off x="456944" y="2337838"/>
            <a:ext cx="1079751" cy="1079751"/>
          </a:xfrm>
          <a:prstGeom prst="ellipse">
            <a:avLst/>
          </a:prstGeom>
          <a:noFill/>
          <a:ln w="38100" cap="flat" cmpd="sng" algn="ctr">
            <a:solidFill>
              <a:srgbClr val="00BBE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cxnSp>
        <p:nvCxnSpPr>
          <p:cNvPr id="15" name="Straight Connector 14"/>
          <p:cNvCxnSpPr/>
          <p:nvPr/>
        </p:nvCxnSpPr>
        <p:spPr>
          <a:xfrm>
            <a:off x="997448" y="3417589"/>
            <a:ext cx="0" cy="539875"/>
          </a:xfrm>
          <a:prstGeom prst="line">
            <a:avLst/>
          </a:prstGeom>
          <a:noFill/>
          <a:ln w="9525" cap="flat" cmpd="sng" algn="ctr">
            <a:solidFill>
              <a:srgbClr val="00B0F0"/>
            </a:solidFill>
            <a:prstDash val="solid"/>
            <a:headEnd type="oval"/>
            <a:tailEnd type="none"/>
          </a:ln>
          <a:effectLst/>
        </p:spPr>
      </p:cxnSp>
      <p:grpSp>
        <p:nvGrpSpPr>
          <p:cNvPr id="16" name="Group 15"/>
          <p:cNvGrpSpPr/>
          <p:nvPr/>
        </p:nvGrpSpPr>
        <p:grpSpPr>
          <a:xfrm>
            <a:off x="6521218" y="2337838"/>
            <a:ext cx="1079751" cy="1619625"/>
            <a:chOff x="7120882" y="2336902"/>
            <a:chExt cx="1079892" cy="1619836"/>
          </a:xfrm>
        </p:grpSpPr>
        <p:sp>
          <p:nvSpPr>
            <p:cNvPr id="17" name="Oval 16"/>
            <p:cNvSpPr/>
            <p:nvPr/>
          </p:nvSpPr>
          <p:spPr>
            <a:xfrm>
              <a:off x="7120882" y="2336902"/>
              <a:ext cx="1079892" cy="1079892"/>
            </a:xfrm>
            <a:prstGeom prst="ellipse">
              <a:avLst/>
            </a:prstGeom>
            <a:noFill/>
            <a:ln w="38100" cap="flat" cmpd="sng" algn="ctr">
              <a:solidFill>
                <a:srgbClr val="FBB323"/>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cxnSp>
          <p:nvCxnSpPr>
            <p:cNvPr id="18" name="Straight Connector 17"/>
            <p:cNvCxnSpPr/>
            <p:nvPr/>
          </p:nvCxnSpPr>
          <p:spPr>
            <a:xfrm>
              <a:off x="7660827" y="3416793"/>
              <a:ext cx="0" cy="539945"/>
            </a:xfrm>
            <a:prstGeom prst="line">
              <a:avLst/>
            </a:prstGeom>
            <a:noFill/>
            <a:ln w="9525" cap="flat" cmpd="sng" algn="ctr">
              <a:solidFill>
                <a:srgbClr val="FBB323"/>
              </a:solidFill>
              <a:prstDash val="solid"/>
              <a:headEnd type="oval"/>
              <a:tailEnd type="none"/>
            </a:ln>
            <a:effectLst/>
          </p:spPr>
        </p:cxnSp>
        <p:grpSp>
          <p:nvGrpSpPr>
            <p:cNvPr id="19" name="Group 35"/>
            <p:cNvGrpSpPr>
              <a:grpSpLocks noChangeAspect="1"/>
            </p:cNvGrpSpPr>
            <p:nvPr/>
          </p:nvGrpSpPr>
          <p:grpSpPr bwMode="auto">
            <a:xfrm>
              <a:off x="7407345" y="2581385"/>
              <a:ext cx="507002" cy="486403"/>
              <a:chOff x="3346" y="2255"/>
              <a:chExt cx="376" cy="358"/>
            </a:xfrm>
            <a:solidFill>
              <a:srgbClr val="FFFFFF"/>
            </a:solidFill>
          </p:grpSpPr>
          <p:sp>
            <p:nvSpPr>
              <p:cNvPr id="20" name="Freeform 36"/>
              <p:cNvSpPr>
                <a:spLocks/>
              </p:cNvSpPr>
              <p:nvPr/>
            </p:nvSpPr>
            <p:spPr bwMode="auto">
              <a:xfrm>
                <a:off x="3387" y="2479"/>
                <a:ext cx="66" cy="94"/>
              </a:xfrm>
              <a:custGeom>
                <a:avLst/>
                <a:gdLst>
                  <a:gd name="T0" fmla="*/ 28 w 28"/>
                  <a:gd name="T1" fmla="*/ 34 h 40"/>
                  <a:gd name="T2" fmla="*/ 22 w 28"/>
                  <a:gd name="T3" fmla="*/ 40 h 40"/>
                  <a:gd name="T4" fmla="*/ 6 w 28"/>
                  <a:gd name="T5" fmla="*/ 40 h 40"/>
                  <a:gd name="T6" fmla="*/ 0 w 28"/>
                  <a:gd name="T7" fmla="*/ 34 h 40"/>
                  <a:gd name="T8" fmla="*/ 0 w 28"/>
                  <a:gd name="T9" fmla="*/ 6 h 40"/>
                  <a:gd name="T10" fmla="*/ 6 w 28"/>
                  <a:gd name="T11" fmla="*/ 0 h 40"/>
                  <a:gd name="T12" fmla="*/ 22 w 28"/>
                  <a:gd name="T13" fmla="*/ 0 h 40"/>
                  <a:gd name="T14" fmla="*/ 28 w 28"/>
                  <a:gd name="T15" fmla="*/ 6 h 40"/>
                  <a:gd name="T16" fmla="*/ 28 w 28"/>
                  <a:gd name="T17"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28" y="34"/>
                    </a:moveTo>
                    <a:cubicBezTo>
                      <a:pt x="28" y="38"/>
                      <a:pt x="25" y="40"/>
                      <a:pt x="22" y="40"/>
                    </a:cubicBezTo>
                    <a:cubicBezTo>
                      <a:pt x="6" y="40"/>
                      <a:pt x="6" y="40"/>
                      <a:pt x="6" y="40"/>
                    </a:cubicBezTo>
                    <a:cubicBezTo>
                      <a:pt x="3" y="40"/>
                      <a:pt x="0" y="38"/>
                      <a:pt x="0" y="34"/>
                    </a:cubicBezTo>
                    <a:cubicBezTo>
                      <a:pt x="0" y="6"/>
                      <a:pt x="0" y="6"/>
                      <a:pt x="0" y="6"/>
                    </a:cubicBezTo>
                    <a:cubicBezTo>
                      <a:pt x="0" y="3"/>
                      <a:pt x="3" y="0"/>
                      <a:pt x="6" y="0"/>
                    </a:cubicBezTo>
                    <a:cubicBezTo>
                      <a:pt x="22" y="0"/>
                      <a:pt x="22" y="0"/>
                      <a:pt x="22" y="0"/>
                    </a:cubicBezTo>
                    <a:cubicBezTo>
                      <a:pt x="25" y="0"/>
                      <a:pt x="28" y="3"/>
                      <a:pt x="28" y="6"/>
                    </a:cubicBezTo>
                    <a:lnTo>
                      <a:pt x="28" y="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sp>
            <p:nvSpPr>
              <p:cNvPr id="21" name="Freeform 37"/>
              <p:cNvSpPr>
                <a:spLocks/>
              </p:cNvSpPr>
              <p:nvPr/>
            </p:nvSpPr>
            <p:spPr bwMode="auto">
              <a:xfrm>
                <a:off x="3472" y="2389"/>
                <a:ext cx="66" cy="184"/>
              </a:xfrm>
              <a:custGeom>
                <a:avLst/>
                <a:gdLst>
                  <a:gd name="T0" fmla="*/ 28 w 28"/>
                  <a:gd name="T1" fmla="*/ 72 h 78"/>
                  <a:gd name="T2" fmla="*/ 22 w 28"/>
                  <a:gd name="T3" fmla="*/ 78 h 78"/>
                  <a:gd name="T4" fmla="*/ 6 w 28"/>
                  <a:gd name="T5" fmla="*/ 78 h 78"/>
                  <a:gd name="T6" fmla="*/ 0 w 28"/>
                  <a:gd name="T7" fmla="*/ 72 h 78"/>
                  <a:gd name="T8" fmla="*/ 0 w 28"/>
                  <a:gd name="T9" fmla="*/ 6 h 78"/>
                  <a:gd name="T10" fmla="*/ 6 w 28"/>
                  <a:gd name="T11" fmla="*/ 0 h 78"/>
                  <a:gd name="T12" fmla="*/ 22 w 28"/>
                  <a:gd name="T13" fmla="*/ 0 h 78"/>
                  <a:gd name="T14" fmla="*/ 28 w 28"/>
                  <a:gd name="T15" fmla="*/ 6 h 78"/>
                  <a:gd name="T16" fmla="*/ 28 w 28"/>
                  <a:gd name="T17"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78">
                    <a:moveTo>
                      <a:pt x="28" y="72"/>
                    </a:moveTo>
                    <a:cubicBezTo>
                      <a:pt x="28" y="76"/>
                      <a:pt x="25" y="78"/>
                      <a:pt x="22" y="78"/>
                    </a:cubicBezTo>
                    <a:cubicBezTo>
                      <a:pt x="6" y="78"/>
                      <a:pt x="6" y="78"/>
                      <a:pt x="6" y="78"/>
                    </a:cubicBezTo>
                    <a:cubicBezTo>
                      <a:pt x="3" y="78"/>
                      <a:pt x="0" y="76"/>
                      <a:pt x="0" y="72"/>
                    </a:cubicBezTo>
                    <a:cubicBezTo>
                      <a:pt x="0" y="6"/>
                      <a:pt x="0" y="6"/>
                      <a:pt x="0" y="6"/>
                    </a:cubicBezTo>
                    <a:cubicBezTo>
                      <a:pt x="0" y="3"/>
                      <a:pt x="3" y="0"/>
                      <a:pt x="6" y="0"/>
                    </a:cubicBezTo>
                    <a:cubicBezTo>
                      <a:pt x="22" y="0"/>
                      <a:pt x="22" y="0"/>
                      <a:pt x="22" y="0"/>
                    </a:cubicBezTo>
                    <a:cubicBezTo>
                      <a:pt x="25" y="0"/>
                      <a:pt x="28" y="3"/>
                      <a:pt x="28" y="6"/>
                    </a:cubicBezTo>
                    <a:lnTo>
                      <a:pt x="2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sp>
            <p:nvSpPr>
              <p:cNvPr id="22" name="Freeform 38"/>
              <p:cNvSpPr>
                <a:spLocks/>
              </p:cNvSpPr>
              <p:nvPr/>
            </p:nvSpPr>
            <p:spPr bwMode="auto">
              <a:xfrm>
                <a:off x="3554" y="2274"/>
                <a:ext cx="67" cy="299"/>
              </a:xfrm>
              <a:custGeom>
                <a:avLst/>
                <a:gdLst>
                  <a:gd name="T0" fmla="*/ 28 w 28"/>
                  <a:gd name="T1" fmla="*/ 121 h 127"/>
                  <a:gd name="T2" fmla="*/ 22 w 28"/>
                  <a:gd name="T3" fmla="*/ 127 h 127"/>
                  <a:gd name="T4" fmla="*/ 6 w 28"/>
                  <a:gd name="T5" fmla="*/ 127 h 127"/>
                  <a:gd name="T6" fmla="*/ 0 w 28"/>
                  <a:gd name="T7" fmla="*/ 121 h 127"/>
                  <a:gd name="T8" fmla="*/ 0 w 28"/>
                  <a:gd name="T9" fmla="*/ 6 h 127"/>
                  <a:gd name="T10" fmla="*/ 6 w 28"/>
                  <a:gd name="T11" fmla="*/ 0 h 127"/>
                  <a:gd name="T12" fmla="*/ 22 w 28"/>
                  <a:gd name="T13" fmla="*/ 0 h 127"/>
                  <a:gd name="T14" fmla="*/ 28 w 28"/>
                  <a:gd name="T15" fmla="*/ 6 h 127"/>
                  <a:gd name="T16" fmla="*/ 28 w 28"/>
                  <a:gd name="T17"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27">
                    <a:moveTo>
                      <a:pt x="28" y="121"/>
                    </a:moveTo>
                    <a:cubicBezTo>
                      <a:pt x="28" y="125"/>
                      <a:pt x="26" y="127"/>
                      <a:pt x="22" y="127"/>
                    </a:cubicBezTo>
                    <a:cubicBezTo>
                      <a:pt x="6" y="127"/>
                      <a:pt x="6" y="127"/>
                      <a:pt x="6" y="127"/>
                    </a:cubicBezTo>
                    <a:cubicBezTo>
                      <a:pt x="3" y="127"/>
                      <a:pt x="0" y="125"/>
                      <a:pt x="0" y="121"/>
                    </a:cubicBezTo>
                    <a:cubicBezTo>
                      <a:pt x="0" y="6"/>
                      <a:pt x="0" y="6"/>
                      <a:pt x="0" y="6"/>
                    </a:cubicBezTo>
                    <a:cubicBezTo>
                      <a:pt x="0" y="3"/>
                      <a:pt x="3" y="0"/>
                      <a:pt x="6" y="0"/>
                    </a:cubicBezTo>
                    <a:cubicBezTo>
                      <a:pt x="22" y="0"/>
                      <a:pt x="22" y="0"/>
                      <a:pt x="22" y="0"/>
                    </a:cubicBezTo>
                    <a:cubicBezTo>
                      <a:pt x="26" y="0"/>
                      <a:pt x="28" y="3"/>
                      <a:pt x="28" y="6"/>
                    </a:cubicBezTo>
                    <a:lnTo>
                      <a:pt x="28" y="1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sp>
            <p:nvSpPr>
              <p:cNvPr id="23" name="Freeform 39"/>
              <p:cNvSpPr>
                <a:spLocks/>
              </p:cNvSpPr>
              <p:nvPr/>
            </p:nvSpPr>
            <p:spPr bwMode="auto">
              <a:xfrm>
                <a:off x="3640" y="2340"/>
                <a:ext cx="66" cy="233"/>
              </a:xfrm>
              <a:custGeom>
                <a:avLst/>
                <a:gdLst>
                  <a:gd name="T0" fmla="*/ 28 w 28"/>
                  <a:gd name="T1" fmla="*/ 93 h 99"/>
                  <a:gd name="T2" fmla="*/ 22 w 28"/>
                  <a:gd name="T3" fmla="*/ 99 h 99"/>
                  <a:gd name="T4" fmla="*/ 6 w 28"/>
                  <a:gd name="T5" fmla="*/ 99 h 99"/>
                  <a:gd name="T6" fmla="*/ 0 w 28"/>
                  <a:gd name="T7" fmla="*/ 93 h 99"/>
                  <a:gd name="T8" fmla="*/ 0 w 28"/>
                  <a:gd name="T9" fmla="*/ 6 h 99"/>
                  <a:gd name="T10" fmla="*/ 6 w 28"/>
                  <a:gd name="T11" fmla="*/ 0 h 99"/>
                  <a:gd name="T12" fmla="*/ 22 w 28"/>
                  <a:gd name="T13" fmla="*/ 0 h 99"/>
                  <a:gd name="T14" fmla="*/ 28 w 28"/>
                  <a:gd name="T15" fmla="*/ 6 h 99"/>
                  <a:gd name="T16" fmla="*/ 28 w 28"/>
                  <a:gd name="T17" fmla="*/ 9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9">
                    <a:moveTo>
                      <a:pt x="28" y="93"/>
                    </a:moveTo>
                    <a:cubicBezTo>
                      <a:pt x="28" y="97"/>
                      <a:pt x="25" y="99"/>
                      <a:pt x="22" y="99"/>
                    </a:cubicBezTo>
                    <a:cubicBezTo>
                      <a:pt x="6" y="99"/>
                      <a:pt x="6" y="99"/>
                      <a:pt x="6" y="99"/>
                    </a:cubicBezTo>
                    <a:cubicBezTo>
                      <a:pt x="3" y="99"/>
                      <a:pt x="0" y="97"/>
                      <a:pt x="0" y="93"/>
                    </a:cubicBezTo>
                    <a:cubicBezTo>
                      <a:pt x="0" y="6"/>
                      <a:pt x="0" y="6"/>
                      <a:pt x="0" y="6"/>
                    </a:cubicBezTo>
                    <a:cubicBezTo>
                      <a:pt x="0" y="2"/>
                      <a:pt x="3" y="0"/>
                      <a:pt x="6" y="0"/>
                    </a:cubicBezTo>
                    <a:cubicBezTo>
                      <a:pt x="22" y="0"/>
                      <a:pt x="22" y="0"/>
                      <a:pt x="22" y="0"/>
                    </a:cubicBezTo>
                    <a:cubicBezTo>
                      <a:pt x="25" y="0"/>
                      <a:pt x="28" y="2"/>
                      <a:pt x="28" y="6"/>
                    </a:cubicBezTo>
                    <a:lnTo>
                      <a:pt x="28" y="9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sp>
            <p:nvSpPr>
              <p:cNvPr id="24" name="Freeform 40"/>
              <p:cNvSpPr>
                <a:spLocks/>
              </p:cNvSpPr>
              <p:nvPr/>
            </p:nvSpPr>
            <p:spPr bwMode="auto">
              <a:xfrm>
                <a:off x="3346" y="2255"/>
                <a:ext cx="376" cy="358"/>
              </a:xfrm>
              <a:custGeom>
                <a:avLst/>
                <a:gdLst>
                  <a:gd name="T0" fmla="*/ 155 w 159"/>
                  <a:gd name="T1" fmla="*/ 145 h 152"/>
                  <a:gd name="T2" fmla="*/ 8 w 159"/>
                  <a:gd name="T3" fmla="*/ 145 h 152"/>
                  <a:gd name="T4" fmla="*/ 8 w 159"/>
                  <a:gd name="T5" fmla="*/ 83 h 152"/>
                  <a:gd name="T6" fmla="*/ 19 w 159"/>
                  <a:gd name="T7" fmla="*/ 83 h 152"/>
                  <a:gd name="T8" fmla="*/ 22 w 159"/>
                  <a:gd name="T9" fmla="*/ 80 h 152"/>
                  <a:gd name="T10" fmla="*/ 19 w 159"/>
                  <a:gd name="T11" fmla="*/ 76 h 152"/>
                  <a:gd name="T12" fmla="*/ 8 w 159"/>
                  <a:gd name="T13" fmla="*/ 76 h 152"/>
                  <a:gd name="T14" fmla="*/ 8 w 159"/>
                  <a:gd name="T15" fmla="*/ 64 h 152"/>
                  <a:gd name="T16" fmla="*/ 19 w 159"/>
                  <a:gd name="T17" fmla="*/ 64 h 152"/>
                  <a:gd name="T18" fmla="*/ 22 w 159"/>
                  <a:gd name="T19" fmla="*/ 60 h 152"/>
                  <a:gd name="T20" fmla="*/ 19 w 159"/>
                  <a:gd name="T21" fmla="*/ 57 h 152"/>
                  <a:gd name="T22" fmla="*/ 8 w 159"/>
                  <a:gd name="T23" fmla="*/ 57 h 152"/>
                  <a:gd name="T24" fmla="*/ 8 w 159"/>
                  <a:gd name="T25" fmla="*/ 45 h 152"/>
                  <a:gd name="T26" fmla="*/ 33 w 159"/>
                  <a:gd name="T27" fmla="*/ 45 h 152"/>
                  <a:gd name="T28" fmla="*/ 36 w 159"/>
                  <a:gd name="T29" fmla="*/ 41 h 152"/>
                  <a:gd name="T30" fmla="*/ 33 w 159"/>
                  <a:gd name="T31" fmla="*/ 38 h 152"/>
                  <a:gd name="T32" fmla="*/ 8 w 159"/>
                  <a:gd name="T33" fmla="*/ 38 h 152"/>
                  <a:gd name="T34" fmla="*/ 8 w 159"/>
                  <a:gd name="T35" fmla="*/ 26 h 152"/>
                  <a:gd name="T36" fmla="*/ 19 w 159"/>
                  <a:gd name="T37" fmla="*/ 26 h 152"/>
                  <a:gd name="T38" fmla="*/ 22 w 159"/>
                  <a:gd name="T39" fmla="*/ 22 h 152"/>
                  <a:gd name="T40" fmla="*/ 19 w 159"/>
                  <a:gd name="T41" fmla="*/ 19 h 152"/>
                  <a:gd name="T42" fmla="*/ 8 w 159"/>
                  <a:gd name="T43" fmla="*/ 19 h 152"/>
                  <a:gd name="T44" fmla="*/ 8 w 159"/>
                  <a:gd name="T45" fmla="*/ 7 h 152"/>
                  <a:gd name="T46" fmla="*/ 19 w 159"/>
                  <a:gd name="T47" fmla="*/ 7 h 152"/>
                  <a:gd name="T48" fmla="*/ 22 w 159"/>
                  <a:gd name="T49" fmla="*/ 3 h 152"/>
                  <a:gd name="T50" fmla="*/ 19 w 159"/>
                  <a:gd name="T51" fmla="*/ 0 h 152"/>
                  <a:gd name="T52" fmla="*/ 4 w 159"/>
                  <a:gd name="T53" fmla="*/ 0 h 152"/>
                  <a:gd name="T54" fmla="*/ 4 w 159"/>
                  <a:gd name="T55" fmla="*/ 0 h 152"/>
                  <a:gd name="T56" fmla="*/ 4 w 159"/>
                  <a:gd name="T57" fmla="*/ 0 h 152"/>
                  <a:gd name="T58" fmla="*/ 0 w 159"/>
                  <a:gd name="T59" fmla="*/ 3 h 152"/>
                  <a:gd name="T60" fmla="*/ 0 w 159"/>
                  <a:gd name="T61" fmla="*/ 149 h 152"/>
                  <a:gd name="T62" fmla="*/ 2 w 159"/>
                  <a:gd name="T63" fmla="*/ 151 h 152"/>
                  <a:gd name="T64" fmla="*/ 4 w 159"/>
                  <a:gd name="T65" fmla="*/ 152 h 152"/>
                  <a:gd name="T66" fmla="*/ 155 w 159"/>
                  <a:gd name="T67" fmla="*/ 152 h 152"/>
                  <a:gd name="T68" fmla="*/ 159 w 159"/>
                  <a:gd name="T69" fmla="*/ 149 h 152"/>
                  <a:gd name="T70" fmla="*/ 155 w 159"/>
                  <a:gd name="T71" fmla="*/ 14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9" h="152">
                    <a:moveTo>
                      <a:pt x="155" y="145"/>
                    </a:moveTo>
                    <a:cubicBezTo>
                      <a:pt x="8" y="145"/>
                      <a:pt x="8" y="145"/>
                      <a:pt x="8" y="145"/>
                    </a:cubicBezTo>
                    <a:cubicBezTo>
                      <a:pt x="8" y="83"/>
                      <a:pt x="8" y="83"/>
                      <a:pt x="8" y="83"/>
                    </a:cubicBezTo>
                    <a:cubicBezTo>
                      <a:pt x="19" y="83"/>
                      <a:pt x="19" y="83"/>
                      <a:pt x="19" y="83"/>
                    </a:cubicBezTo>
                    <a:cubicBezTo>
                      <a:pt x="21" y="83"/>
                      <a:pt x="22" y="82"/>
                      <a:pt x="22" y="80"/>
                    </a:cubicBezTo>
                    <a:cubicBezTo>
                      <a:pt x="22" y="77"/>
                      <a:pt x="21" y="76"/>
                      <a:pt x="19" y="76"/>
                    </a:cubicBezTo>
                    <a:cubicBezTo>
                      <a:pt x="8" y="76"/>
                      <a:pt x="8" y="76"/>
                      <a:pt x="8" y="76"/>
                    </a:cubicBezTo>
                    <a:cubicBezTo>
                      <a:pt x="8" y="64"/>
                      <a:pt x="8" y="64"/>
                      <a:pt x="8" y="64"/>
                    </a:cubicBezTo>
                    <a:cubicBezTo>
                      <a:pt x="19" y="64"/>
                      <a:pt x="19" y="64"/>
                      <a:pt x="19" y="64"/>
                    </a:cubicBezTo>
                    <a:cubicBezTo>
                      <a:pt x="21" y="64"/>
                      <a:pt x="22" y="63"/>
                      <a:pt x="22" y="60"/>
                    </a:cubicBezTo>
                    <a:cubicBezTo>
                      <a:pt x="22" y="58"/>
                      <a:pt x="21" y="57"/>
                      <a:pt x="19" y="57"/>
                    </a:cubicBezTo>
                    <a:cubicBezTo>
                      <a:pt x="8" y="57"/>
                      <a:pt x="8" y="57"/>
                      <a:pt x="8" y="57"/>
                    </a:cubicBezTo>
                    <a:cubicBezTo>
                      <a:pt x="8" y="45"/>
                      <a:pt x="8" y="45"/>
                      <a:pt x="8" y="45"/>
                    </a:cubicBezTo>
                    <a:cubicBezTo>
                      <a:pt x="33" y="45"/>
                      <a:pt x="33" y="45"/>
                      <a:pt x="33" y="45"/>
                    </a:cubicBezTo>
                    <a:cubicBezTo>
                      <a:pt x="35" y="45"/>
                      <a:pt x="36" y="44"/>
                      <a:pt x="36" y="41"/>
                    </a:cubicBezTo>
                    <a:cubicBezTo>
                      <a:pt x="36" y="39"/>
                      <a:pt x="35" y="38"/>
                      <a:pt x="33" y="38"/>
                    </a:cubicBezTo>
                    <a:cubicBezTo>
                      <a:pt x="8" y="38"/>
                      <a:pt x="8" y="38"/>
                      <a:pt x="8" y="38"/>
                    </a:cubicBezTo>
                    <a:cubicBezTo>
                      <a:pt x="8" y="26"/>
                      <a:pt x="8" y="26"/>
                      <a:pt x="8" y="26"/>
                    </a:cubicBezTo>
                    <a:cubicBezTo>
                      <a:pt x="19" y="26"/>
                      <a:pt x="19" y="26"/>
                      <a:pt x="19" y="26"/>
                    </a:cubicBezTo>
                    <a:cubicBezTo>
                      <a:pt x="21" y="26"/>
                      <a:pt x="22" y="24"/>
                      <a:pt x="22" y="22"/>
                    </a:cubicBezTo>
                    <a:cubicBezTo>
                      <a:pt x="22" y="20"/>
                      <a:pt x="21" y="19"/>
                      <a:pt x="19" y="19"/>
                    </a:cubicBezTo>
                    <a:cubicBezTo>
                      <a:pt x="8" y="19"/>
                      <a:pt x="8" y="19"/>
                      <a:pt x="8" y="19"/>
                    </a:cubicBezTo>
                    <a:cubicBezTo>
                      <a:pt x="8" y="7"/>
                      <a:pt x="8" y="7"/>
                      <a:pt x="8" y="7"/>
                    </a:cubicBezTo>
                    <a:cubicBezTo>
                      <a:pt x="19" y="7"/>
                      <a:pt x="19" y="7"/>
                      <a:pt x="19" y="7"/>
                    </a:cubicBezTo>
                    <a:cubicBezTo>
                      <a:pt x="21" y="7"/>
                      <a:pt x="22" y="5"/>
                      <a:pt x="22" y="3"/>
                    </a:cubicBezTo>
                    <a:cubicBezTo>
                      <a:pt x="22" y="1"/>
                      <a:pt x="21" y="0"/>
                      <a:pt x="19" y="0"/>
                    </a:cubicBezTo>
                    <a:cubicBezTo>
                      <a:pt x="4" y="0"/>
                      <a:pt x="4" y="0"/>
                      <a:pt x="4" y="0"/>
                    </a:cubicBezTo>
                    <a:cubicBezTo>
                      <a:pt x="4" y="0"/>
                      <a:pt x="4" y="0"/>
                      <a:pt x="4" y="0"/>
                    </a:cubicBezTo>
                    <a:cubicBezTo>
                      <a:pt x="4" y="0"/>
                      <a:pt x="4" y="0"/>
                      <a:pt x="4" y="0"/>
                    </a:cubicBezTo>
                    <a:cubicBezTo>
                      <a:pt x="2" y="0"/>
                      <a:pt x="0" y="1"/>
                      <a:pt x="0" y="3"/>
                    </a:cubicBezTo>
                    <a:cubicBezTo>
                      <a:pt x="0" y="149"/>
                      <a:pt x="0" y="149"/>
                      <a:pt x="0" y="149"/>
                    </a:cubicBezTo>
                    <a:cubicBezTo>
                      <a:pt x="0" y="150"/>
                      <a:pt x="1" y="150"/>
                      <a:pt x="2" y="151"/>
                    </a:cubicBezTo>
                    <a:cubicBezTo>
                      <a:pt x="2" y="152"/>
                      <a:pt x="3" y="152"/>
                      <a:pt x="4" y="152"/>
                    </a:cubicBezTo>
                    <a:cubicBezTo>
                      <a:pt x="155" y="152"/>
                      <a:pt x="155" y="152"/>
                      <a:pt x="155" y="152"/>
                    </a:cubicBezTo>
                    <a:cubicBezTo>
                      <a:pt x="157" y="152"/>
                      <a:pt x="159" y="151"/>
                      <a:pt x="159" y="149"/>
                    </a:cubicBezTo>
                    <a:cubicBezTo>
                      <a:pt x="159" y="146"/>
                      <a:pt x="157" y="145"/>
                      <a:pt x="155" y="1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grpSp>
      </p:grpSp>
      <p:grpSp>
        <p:nvGrpSpPr>
          <p:cNvPr id="25" name="Group 24"/>
          <p:cNvGrpSpPr/>
          <p:nvPr/>
        </p:nvGrpSpPr>
        <p:grpSpPr>
          <a:xfrm>
            <a:off x="8557349" y="2323796"/>
            <a:ext cx="1079751" cy="1619625"/>
            <a:chOff x="9314602" y="2336902"/>
            <a:chExt cx="1079892" cy="1619836"/>
          </a:xfrm>
        </p:grpSpPr>
        <p:sp>
          <p:nvSpPr>
            <p:cNvPr id="26" name="Oval 25"/>
            <p:cNvSpPr/>
            <p:nvPr/>
          </p:nvSpPr>
          <p:spPr>
            <a:xfrm>
              <a:off x="9314602" y="2336902"/>
              <a:ext cx="1079892" cy="1079892"/>
            </a:xfrm>
            <a:prstGeom prst="ellipse">
              <a:avLst/>
            </a:prstGeom>
            <a:noFill/>
            <a:ln w="38100" cap="flat" cmpd="sng" algn="ctr">
              <a:solidFill>
                <a:srgbClr val="E5315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cxnSp>
          <p:nvCxnSpPr>
            <p:cNvPr id="27" name="Straight Connector 26"/>
            <p:cNvCxnSpPr/>
            <p:nvPr/>
          </p:nvCxnSpPr>
          <p:spPr>
            <a:xfrm>
              <a:off x="9854547" y="3416793"/>
              <a:ext cx="0" cy="539945"/>
            </a:xfrm>
            <a:prstGeom prst="line">
              <a:avLst/>
            </a:prstGeom>
            <a:noFill/>
            <a:ln w="9525" cap="flat" cmpd="sng" algn="ctr">
              <a:solidFill>
                <a:srgbClr val="E5315F"/>
              </a:solidFill>
              <a:prstDash val="solid"/>
              <a:headEnd type="oval"/>
              <a:tailEnd type="none"/>
            </a:ln>
            <a:effectLst/>
          </p:spPr>
        </p:cxnSp>
        <p:grpSp>
          <p:nvGrpSpPr>
            <p:cNvPr id="28" name="Group 5"/>
            <p:cNvGrpSpPr>
              <a:grpSpLocks noChangeAspect="1"/>
            </p:cNvGrpSpPr>
            <p:nvPr/>
          </p:nvGrpSpPr>
          <p:grpSpPr bwMode="auto">
            <a:xfrm>
              <a:off x="9523371" y="2567833"/>
              <a:ext cx="662339" cy="513517"/>
              <a:chOff x="3314" y="1751"/>
              <a:chExt cx="1054" cy="811"/>
            </a:xfrm>
            <a:solidFill>
              <a:srgbClr val="FFFFFF"/>
            </a:solidFill>
          </p:grpSpPr>
          <p:sp>
            <p:nvSpPr>
              <p:cNvPr id="29" name="Freeform 6"/>
              <p:cNvSpPr>
                <a:spLocks/>
              </p:cNvSpPr>
              <p:nvPr/>
            </p:nvSpPr>
            <p:spPr bwMode="auto">
              <a:xfrm>
                <a:off x="3976" y="1971"/>
                <a:ext cx="153" cy="132"/>
              </a:xfrm>
              <a:custGeom>
                <a:avLst/>
                <a:gdLst>
                  <a:gd name="T0" fmla="*/ 46 w 65"/>
                  <a:gd name="T1" fmla="*/ 11 h 56"/>
                  <a:gd name="T2" fmla="*/ 11 w 65"/>
                  <a:gd name="T3" fmla="*/ 3 h 56"/>
                  <a:gd name="T4" fmla="*/ 1 w 65"/>
                  <a:gd name="T5" fmla="*/ 17 h 56"/>
                  <a:gd name="T6" fmla="*/ 15 w 65"/>
                  <a:gd name="T7" fmla="*/ 26 h 56"/>
                  <a:gd name="T8" fmla="*/ 32 w 65"/>
                  <a:gd name="T9" fmla="*/ 30 h 56"/>
                  <a:gd name="T10" fmla="*/ 40 w 65"/>
                  <a:gd name="T11" fmla="*/ 45 h 56"/>
                  <a:gd name="T12" fmla="*/ 52 w 65"/>
                  <a:gd name="T13" fmla="*/ 56 h 56"/>
                  <a:gd name="T14" fmla="*/ 53 w 65"/>
                  <a:gd name="T15" fmla="*/ 56 h 56"/>
                  <a:gd name="T16" fmla="*/ 64 w 65"/>
                  <a:gd name="T17" fmla="*/ 43 h 56"/>
                  <a:gd name="T18" fmla="*/ 46 w 65"/>
                  <a:gd name="T19"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56">
                    <a:moveTo>
                      <a:pt x="46" y="11"/>
                    </a:moveTo>
                    <a:cubicBezTo>
                      <a:pt x="36" y="3"/>
                      <a:pt x="23" y="0"/>
                      <a:pt x="11" y="3"/>
                    </a:cubicBezTo>
                    <a:cubicBezTo>
                      <a:pt x="4" y="4"/>
                      <a:pt x="0" y="10"/>
                      <a:pt x="1" y="17"/>
                    </a:cubicBezTo>
                    <a:cubicBezTo>
                      <a:pt x="2" y="23"/>
                      <a:pt x="9" y="27"/>
                      <a:pt x="15" y="26"/>
                    </a:cubicBezTo>
                    <a:cubicBezTo>
                      <a:pt x="21" y="25"/>
                      <a:pt x="27" y="26"/>
                      <a:pt x="32" y="30"/>
                    </a:cubicBezTo>
                    <a:cubicBezTo>
                      <a:pt x="37" y="34"/>
                      <a:pt x="40" y="39"/>
                      <a:pt x="40" y="45"/>
                    </a:cubicBezTo>
                    <a:cubicBezTo>
                      <a:pt x="41" y="51"/>
                      <a:pt x="46" y="56"/>
                      <a:pt x="52" y="56"/>
                    </a:cubicBezTo>
                    <a:cubicBezTo>
                      <a:pt x="52" y="56"/>
                      <a:pt x="53" y="56"/>
                      <a:pt x="53" y="56"/>
                    </a:cubicBezTo>
                    <a:cubicBezTo>
                      <a:pt x="60" y="55"/>
                      <a:pt x="65" y="49"/>
                      <a:pt x="64" y="43"/>
                    </a:cubicBezTo>
                    <a:cubicBezTo>
                      <a:pt x="63" y="30"/>
                      <a:pt x="56" y="19"/>
                      <a:pt x="46"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sp>
            <p:nvSpPr>
              <p:cNvPr id="30" name="Freeform 7"/>
              <p:cNvSpPr>
                <a:spLocks/>
              </p:cNvSpPr>
              <p:nvPr/>
            </p:nvSpPr>
            <p:spPr bwMode="auto">
              <a:xfrm>
                <a:off x="3985" y="1867"/>
                <a:ext cx="246" cy="199"/>
              </a:xfrm>
              <a:custGeom>
                <a:avLst/>
                <a:gdLst>
                  <a:gd name="T0" fmla="*/ 79 w 104"/>
                  <a:gd name="T1" fmla="*/ 75 h 84"/>
                  <a:gd name="T2" fmla="*/ 91 w 104"/>
                  <a:gd name="T3" fmla="*/ 84 h 84"/>
                  <a:gd name="T4" fmla="*/ 93 w 104"/>
                  <a:gd name="T5" fmla="*/ 84 h 84"/>
                  <a:gd name="T6" fmla="*/ 102 w 104"/>
                  <a:gd name="T7" fmla="*/ 70 h 84"/>
                  <a:gd name="T8" fmla="*/ 70 w 104"/>
                  <a:gd name="T9" fmla="*/ 18 h 84"/>
                  <a:gd name="T10" fmla="*/ 12 w 104"/>
                  <a:gd name="T11" fmla="*/ 1 h 84"/>
                  <a:gd name="T12" fmla="*/ 1 w 104"/>
                  <a:gd name="T13" fmla="*/ 14 h 84"/>
                  <a:gd name="T14" fmla="*/ 13 w 104"/>
                  <a:gd name="T15" fmla="*/ 25 h 84"/>
                  <a:gd name="T16" fmla="*/ 55 w 104"/>
                  <a:gd name="T17" fmla="*/ 38 h 84"/>
                  <a:gd name="T18" fmla="*/ 79 w 104"/>
                  <a:gd name="T19"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4">
                    <a:moveTo>
                      <a:pt x="79" y="75"/>
                    </a:moveTo>
                    <a:cubicBezTo>
                      <a:pt x="80" y="80"/>
                      <a:pt x="85" y="84"/>
                      <a:pt x="91" y="84"/>
                    </a:cubicBezTo>
                    <a:cubicBezTo>
                      <a:pt x="91" y="84"/>
                      <a:pt x="92" y="84"/>
                      <a:pt x="93" y="84"/>
                    </a:cubicBezTo>
                    <a:cubicBezTo>
                      <a:pt x="99" y="83"/>
                      <a:pt x="104" y="76"/>
                      <a:pt x="102" y="70"/>
                    </a:cubicBezTo>
                    <a:cubicBezTo>
                      <a:pt x="98" y="49"/>
                      <a:pt x="87" y="31"/>
                      <a:pt x="70" y="18"/>
                    </a:cubicBezTo>
                    <a:cubicBezTo>
                      <a:pt x="53" y="6"/>
                      <a:pt x="32" y="0"/>
                      <a:pt x="12" y="1"/>
                    </a:cubicBezTo>
                    <a:cubicBezTo>
                      <a:pt x="5" y="2"/>
                      <a:pt x="0" y="7"/>
                      <a:pt x="1" y="14"/>
                    </a:cubicBezTo>
                    <a:cubicBezTo>
                      <a:pt x="1" y="21"/>
                      <a:pt x="7" y="26"/>
                      <a:pt x="13" y="25"/>
                    </a:cubicBezTo>
                    <a:cubicBezTo>
                      <a:pt x="28" y="24"/>
                      <a:pt x="43" y="28"/>
                      <a:pt x="55" y="38"/>
                    </a:cubicBezTo>
                    <a:cubicBezTo>
                      <a:pt x="67" y="47"/>
                      <a:pt x="76" y="60"/>
                      <a:pt x="79" y="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sp>
            <p:nvSpPr>
              <p:cNvPr id="31" name="Freeform 8"/>
              <p:cNvSpPr>
                <a:spLocks/>
              </p:cNvSpPr>
              <p:nvPr/>
            </p:nvSpPr>
            <p:spPr bwMode="auto">
              <a:xfrm>
                <a:off x="3978" y="1751"/>
                <a:ext cx="366" cy="291"/>
              </a:xfrm>
              <a:custGeom>
                <a:avLst/>
                <a:gdLst>
                  <a:gd name="T0" fmla="*/ 141 w 155"/>
                  <a:gd name="T1" fmla="*/ 123 h 123"/>
                  <a:gd name="T2" fmla="*/ 144 w 155"/>
                  <a:gd name="T3" fmla="*/ 123 h 123"/>
                  <a:gd name="T4" fmla="*/ 153 w 155"/>
                  <a:gd name="T5" fmla="*/ 108 h 123"/>
                  <a:gd name="T6" fmla="*/ 101 w 155"/>
                  <a:gd name="T7" fmla="*/ 30 h 123"/>
                  <a:gd name="T8" fmla="*/ 12 w 155"/>
                  <a:gd name="T9" fmla="*/ 1 h 123"/>
                  <a:gd name="T10" fmla="*/ 0 w 155"/>
                  <a:gd name="T11" fmla="*/ 14 h 123"/>
                  <a:gd name="T12" fmla="*/ 12 w 155"/>
                  <a:gd name="T13" fmla="*/ 25 h 123"/>
                  <a:gd name="T14" fmla="*/ 87 w 155"/>
                  <a:gd name="T15" fmla="*/ 49 h 123"/>
                  <a:gd name="T16" fmla="*/ 130 w 155"/>
                  <a:gd name="T17" fmla="*/ 114 h 123"/>
                  <a:gd name="T18" fmla="*/ 141 w 155"/>
                  <a:gd name="T19"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23">
                    <a:moveTo>
                      <a:pt x="141" y="123"/>
                    </a:moveTo>
                    <a:cubicBezTo>
                      <a:pt x="142" y="123"/>
                      <a:pt x="143" y="123"/>
                      <a:pt x="144" y="123"/>
                    </a:cubicBezTo>
                    <a:cubicBezTo>
                      <a:pt x="151" y="121"/>
                      <a:pt x="155" y="115"/>
                      <a:pt x="153" y="108"/>
                    </a:cubicBezTo>
                    <a:cubicBezTo>
                      <a:pt x="145" y="77"/>
                      <a:pt x="127" y="49"/>
                      <a:pt x="101" y="30"/>
                    </a:cubicBezTo>
                    <a:cubicBezTo>
                      <a:pt x="76" y="11"/>
                      <a:pt x="44" y="0"/>
                      <a:pt x="12" y="1"/>
                    </a:cubicBezTo>
                    <a:cubicBezTo>
                      <a:pt x="5" y="2"/>
                      <a:pt x="0" y="7"/>
                      <a:pt x="0" y="14"/>
                    </a:cubicBezTo>
                    <a:cubicBezTo>
                      <a:pt x="0" y="21"/>
                      <a:pt x="6" y="26"/>
                      <a:pt x="12" y="25"/>
                    </a:cubicBezTo>
                    <a:cubicBezTo>
                      <a:pt x="40" y="25"/>
                      <a:pt x="65" y="33"/>
                      <a:pt x="87" y="49"/>
                    </a:cubicBezTo>
                    <a:cubicBezTo>
                      <a:pt x="108" y="65"/>
                      <a:pt x="123" y="88"/>
                      <a:pt x="130" y="114"/>
                    </a:cubicBezTo>
                    <a:cubicBezTo>
                      <a:pt x="131" y="120"/>
                      <a:pt x="136" y="123"/>
                      <a:pt x="141" y="1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sp>
            <p:nvSpPr>
              <p:cNvPr id="32" name="Freeform 9"/>
              <p:cNvSpPr>
                <a:spLocks/>
              </p:cNvSpPr>
              <p:nvPr/>
            </p:nvSpPr>
            <p:spPr bwMode="auto">
              <a:xfrm>
                <a:off x="3621" y="1910"/>
                <a:ext cx="225" cy="113"/>
              </a:xfrm>
              <a:custGeom>
                <a:avLst/>
                <a:gdLst>
                  <a:gd name="T0" fmla="*/ 95 w 95"/>
                  <a:gd name="T1" fmla="*/ 19 h 48"/>
                  <a:gd name="T2" fmla="*/ 77 w 95"/>
                  <a:gd name="T3" fmla="*/ 0 h 48"/>
                  <a:gd name="T4" fmla="*/ 19 w 95"/>
                  <a:gd name="T5" fmla="*/ 0 h 48"/>
                  <a:gd name="T6" fmla="*/ 0 w 95"/>
                  <a:gd name="T7" fmla="*/ 19 h 48"/>
                  <a:gd name="T8" fmla="*/ 0 w 95"/>
                  <a:gd name="T9" fmla="*/ 48 h 48"/>
                  <a:gd name="T10" fmla="*/ 95 w 95"/>
                  <a:gd name="T11" fmla="*/ 48 h 48"/>
                  <a:gd name="T12" fmla="*/ 95 w 95"/>
                  <a:gd name="T13" fmla="*/ 19 h 48"/>
                </a:gdLst>
                <a:ahLst/>
                <a:cxnLst>
                  <a:cxn ang="0">
                    <a:pos x="T0" y="T1"/>
                  </a:cxn>
                  <a:cxn ang="0">
                    <a:pos x="T2" y="T3"/>
                  </a:cxn>
                  <a:cxn ang="0">
                    <a:pos x="T4" y="T5"/>
                  </a:cxn>
                  <a:cxn ang="0">
                    <a:pos x="T6" y="T7"/>
                  </a:cxn>
                  <a:cxn ang="0">
                    <a:pos x="T8" y="T9"/>
                  </a:cxn>
                  <a:cxn ang="0">
                    <a:pos x="T10" y="T11"/>
                  </a:cxn>
                  <a:cxn ang="0">
                    <a:pos x="T12" y="T13"/>
                  </a:cxn>
                </a:cxnLst>
                <a:rect l="0" t="0" r="r" b="b"/>
                <a:pathLst>
                  <a:path w="95" h="48">
                    <a:moveTo>
                      <a:pt x="95" y="19"/>
                    </a:moveTo>
                    <a:cubicBezTo>
                      <a:pt x="95" y="8"/>
                      <a:pt x="87" y="0"/>
                      <a:pt x="77" y="0"/>
                    </a:cubicBezTo>
                    <a:cubicBezTo>
                      <a:pt x="19" y="0"/>
                      <a:pt x="19" y="0"/>
                      <a:pt x="19" y="0"/>
                    </a:cubicBezTo>
                    <a:cubicBezTo>
                      <a:pt x="9" y="0"/>
                      <a:pt x="0" y="8"/>
                      <a:pt x="0" y="19"/>
                    </a:cubicBezTo>
                    <a:cubicBezTo>
                      <a:pt x="0" y="48"/>
                      <a:pt x="0" y="48"/>
                      <a:pt x="0" y="48"/>
                    </a:cubicBezTo>
                    <a:cubicBezTo>
                      <a:pt x="95" y="48"/>
                      <a:pt x="95" y="48"/>
                      <a:pt x="95" y="48"/>
                    </a:cubicBezTo>
                    <a:lnTo>
                      <a:pt x="9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sp>
            <p:nvSpPr>
              <p:cNvPr id="33" name="Freeform 10"/>
              <p:cNvSpPr>
                <a:spLocks/>
              </p:cNvSpPr>
              <p:nvPr/>
            </p:nvSpPr>
            <p:spPr bwMode="auto">
              <a:xfrm>
                <a:off x="3621" y="2153"/>
                <a:ext cx="225" cy="83"/>
              </a:xfrm>
              <a:custGeom>
                <a:avLst/>
                <a:gdLst>
                  <a:gd name="T0" fmla="*/ 225 w 225"/>
                  <a:gd name="T1" fmla="*/ 14 h 83"/>
                  <a:gd name="T2" fmla="*/ 225 w 225"/>
                  <a:gd name="T3" fmla="*/ 0 h 83"/>
                  <a:gd name="T4" fmla="*/ 218 w 225"/>
                  <a:gd name="T5" fmla="*/ 0 h 83"/>
                  <a:gd name="T6" fmla="*/ 204 w 225"/>
                  <a:gd name="T7" fmla="*/ 0 h 83"/>
                  <a:gd name="T8" fmla="*/ 5 w 225"/>
                  <a:gd name="T9" fmla="*/ 0 h 83"/>
                  <a:gd name="T10" fmla="*/ 0 w 225"/>
                  <a:gd name="T11" fmla="*/ 0 h 83"/>
                  <a:gd name="T12" fmla="*/ 0 w 225"/>
                  <a:gd name="T13" fmla="*/ 16 h 83"/>
                  <a:gd name="T14" fmla="*/ 0 w 225"/>
                  <a:gd name="T15" fmla="*/ 83 h 83"/>
                  <a:gd name="T16" fmla="*/ 10 w 225"/>
                  <a:gd name="T17" fmla="*/ 83 h 83"/>
                  <a:gd name="T18" fmla="*/ 22 w 225"/>
                  <a:gd name="T19" fmla="*/ 83 h 83"/>
                  <a:gd name="T20" fmla="*/ 201 w 225"/>
                  <a:gd name="T21" fmla="*/ 83 h 83"/>
                  <a:gd name="T22" fmla="*/ 213 w 225"/>
                  <a:gd name="T23" fmla="*/ 83 h 83"/>
                  <a:gd name="T24" fmla="*/ 225 w 225"/>
                  <a:gd name="T25" fmla="*/ 83 h 83"/>
                  <a:gd name="T26" fmla="*/ 225 w 225"/>
                  <a:gd name="T27" fmla="*/ 83 h 83"/>
                  <a:gd name="T28" fmla="*/ 225 w 225"/>
                  <a:gd name="T29" fmla="*/ 1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 h="83">
                    <a:moveTo>
                      <a:pt x="225" y="14"/>
                    </a:moveTo>
                    <a:lnTo>
                      <a:pt x="225" y="0"/>
                    </a:lnTo>
                    <a:lnTo>
                      <a:pt x="218" y="0"/>
                    </a:lnTo>
                    <a:lnTo>
                      <a:pt x="204" y="0"/>
                    </a:lnTo>
                    <a:lnTo>
                      <a:pt x="5" y="0"/>
                    </a:lnTo>
                    <a:lnTo>
                      <a:pt x="0" y="0"/>
                    </a:lnTo>
                    <a:lnTo>
                      <a:pt x="0" y="16"/>
                    </a:lnTo>
                    <a:lnTo>
                      <a:pt x="0" y="83"/>
                    </a:lnTo>
                    <a:lnTo>
                      <a:pt x="10" y="83"/>
                    </a:lnTo>
                    <a:lnTo>
                      <a:pt x="22" y="83"/>
                    </a:lnTo>
                    <a:lnTo>
                      <a:pt x="201" y="83"/>
                    </a:lnTo>
                    <a:lnTo>
                      <a:pt x="213" y="83"/>
                    </a:lnTo>
                    <a:lnTo>
                      <a:pt x="225" y="83"/>
                    </a:lnTo>
                    <a:lnTo>
                      <a:pt x="225" y="83"/>
                    </a:lnTo>
                    <a:lnTo>
                      <a:pt x="225"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sp>
            <p:nvSpPr>
              <p:cNvPr id="34" name="Freeform 11"/>
              <p:cNvSpPr>
                <a:spLocks/>
              </p:cNvSpPr>
              <p:nvPr/>
            </p:nvSpPr>
            <p:spPr bwMode="auto">
              <a:xfrm>
                <a:off x="3621" y="2047"/>
                <a:ext cx="225" cy="82"/>
              </a:xfrm>
              <a:custGeom>
                <a:avLst/>
                <a:gdLst>
                  <a:gd name="T0" fmla="*/ 225 w 225"/>
                  <a:gd name="T1" fmla="*/ 80 h 82"/>
                  <a:gd name="T2" fmla="*/ 225 w 225"/>
                  <a:gd name="T3" fmla="*/ 0 h 82"/>
                  <a:gd name="T4" fmla="*/ 0 w 225"/>
                  <a:gd name="T5" fmla="*/ 0 h 82"/>
                  <a:gd name="T6" fmla="*/ 0 w 225"/>
                  <a:gd name="T7" fmla="*/ 82 h 82"/>
                  <a:gd name="T8" fmla="*/ 222 w 225"/>
                  <a:gd name="T9" fmla="*/ 82 h 82"/>
                  <a:gd name="T10" fmla="*/ 225 w 225"/>
                  <a:gd name="T11" fmla="*/ 82 h 82"/>
                  <a:gd name="T12" fmla="*/ 225 w 225"/>
                  <a:gd name="T13" fmla="*/ 80 h 82"/>
                </a:gdLst>
                <a:ahLst/>
                <a:cxnLst>
                  <a:cxn ang="0">
                    <a:pos x="T0" y="T1"/>
                  </a:cxn>
                  <a:cxn ang="0">
                    <a:pos x="T2" y="T3"/>
                  </a:cxn>
                  <a:cxn ang="0">
                    <a:pos x="T4" y="T5"/>
                  </a:cxn>
                  <a:cxn ang="0">
                    <a:pos x="T6" y="T7"/>
                  </a:cxn>
                  <a:cxn ang="0">
                    <a:pos x="T8" y="T9"/>
                  </a:cxn>
                  <a:cxn ang="0">
                    <a:pos x="T10" y="T11"/>
                  </a:cxn>
                  <a:cxn ang="0">
                    <a:pos x="T12" y="T13"/>
                  </a:cxn>
                </a:cxnLst>
                <a:rect l="0" t="0" r="r" b="b"/>
                <a:pathLst>
                  <a:path w="225" h="82">
                    <a:moveTo>
                      <a:pt x="225" y="80"/>
                    </a:moveTo>
                    <a:lnTo>
                      <a:pt x="225" y="0"/>
                    </a:lnTo>
                    <a:lnTo>
                      <a:pt x="0" y="0"/>
                    </a:lnTo>
                    <a:lnTo>
                      <a:pt x="0" y="82"/>
                    </a:lnTo>
                    <a:lnTo>
                      <a:pt x="222" y="82"/>
                    </a:lnTo>
                    <a:lnTo>
                      <a:pt x="225" y="82"/>
                    </a:lnTo>
                    <a:lnTo>
                      <a:pt x="225"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sp>
            <p:nvSpPr>
              <p:cNvPr id="35" name="Freeform 12"/>
              <p:cNvSpPr>
                <a:spLocks/>
              </p:cNvSpPr>
              <p:nvPr/>
            </p:nvSpPr>
            <p:spPr bwMode="auto">
              <a:xfrm>
                <a:off x="3621" y="2259"/>
                <a:ext cx="225" cy="81"/>
              </a:xfrm>
              <a:custGeom>
                <a:avLst/>
                <a:gdLst>
                  <a:gd name="T0" fmla="*/ 213 w 225"/>
                  <a:gd name="T1" fmla="*/ 0 h 81"/>
                  <a:gd name="T2" fmla="*/ 201 w 225"/>
                  <a:gd name="T3" fmla="*/ 0 h 81"/>
                  <a:gd name="T4" fmla="*/ 22 w 225"/>
                  <a:gd name="T5" fmla="*/ 0 h 81"/>
                  <a:gd name="T6" fmla="*/ 10 w 225"/>
                  <a:gd name="T7" fmla="*/ 0 h 81"/>
                  <a:gd name="T8" fmla="*/ 0 w 225"/>
                  <a:gd name="T9" fmla="*/ 0 h 81"/>
                  <a:gd name="T10" fmla="*/ 0 w 225"/>
                  <a:gd name="T11" fmla="*/ 81 h 81"/>
                  <a:gd name="T12" fmla="*/ 10 w 225"/>
                  <a:gd name="T13" fmla="*/ 81 h 81"/>
                  <a:gd name="T14" fmla="*/ 22 w 225"/>
                  <a:gd name="T15" fmla="*/ 81 h 81"/>
                  <a:gd name="T16" fmla="*/ 201 w 225"/>
                  <a:gd name="T17" fmla="*/ 81 h 81"/>
                  <a:gd name="T18" fmla="*/ 213 w 225"/>
                  <a:gd name="T19" fmla="*/ 81 h 81"/>
                  <a:gd name="T20" fmla="*/ 225 w 225"/>
                  <a:gd name="T21" fmla="*/ 81 h 81"/>
                  <a:gd name="T22" fmla="*/ 225 w 225"/>
                  <a:gd name="T23" fmla="*/ 81 h 81"/>
                  <a:gd name="T24" fmla="*/ 225 w 225"/>
                  <a:gd name="T25" fmla="*/ 0 h 81"/>
                  <a:gd name="T26" fmla="*/ 225 w 225"/>
                  <a:gd name="T27" fmla="*/ 0 h 81"/>
                  <a:gd name="T28" fmla="*/ 213 w 225"/>
                  <a:gd name="T2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 h="81">
                    <a:moveTo>
                      <a:pt x="213" y="0"/>
                    </a:moveTo>
                    <a:lnTo>
                      <a:pt x="201" y="0"/>
                    </a:lnTo>
                    <a:lnTo>
                      <a:pt x="22" y="0"/>
                    </a:lnTo>
                    <a:lnTo>
                      <a:pt x="10" y="0"/>
                    </a:lnTo>
                    <a:lnTo>
                      <a:pt x="0" y="0"/>
                    </a:lnTo>
                    <a:lnTo>
                      <a:pt x="0" y="81"/>
                    </a:lnTo>
                    <a:lnTo>
                      <a:pt x="10" y="81"/>
                    </a:lnTo>
                    <a:lnTo>
                      <a:pt x="22" y="81"/>
                    </a:lnTo>
                    <a:lnTo>
                      <a:pt x="201" y="81"/>
                    </a:lnTo>
                    <a:lnTo>
                      <a:pt x="213" y="81"/>
                    </a:lnTo>
                    <a:lnTo>
                      <a:pt x="225" y="81"/>
                    </a:lnTo>
                    <a:lnTo>
                      <a:pt x="225" y="81"/>
                    </a:lnTo>
                    <a:lnTo>
                      <a:pt x="225" y="0"/>
                    </a:lnTo>
                    <a:lnTo>
                      <a:pt x="225" y="0"/>
                    </a:lnTo>
                    <a:lnTo>
                      <a:pt x="21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sp>
            <p:nvSpPr>
              <p:cNvPr id="36" name="Freeform 13"/>
              <p:cNvSpPr>
                <a:spLocks noEditPoints="1"/>
              </p:cNvSpPr>
              <p:nvPr/>
            </p:nvSpPr>
            <p:spPr bwMode="auto">
              <a:xfrm>
                <a:off x="3314" y="2143"/>
                <a:ext cx="1054" cy="419"/>
              </a:xfrm>
              <a:custGeom>
                <a:avLst/>
                <a:gdLst>
                  <a:gd name="T0" fmla="*/ 414 w 446"/>
                  <a:gd name="T1" fmla="*/ 153 h 177"/>
                  <a:gd name="T2" fmla="*/ 405 w 446"/>
                  <a:gd name="T3" fmla="*/ 149 h 177"/>
                  <a:gd name="T4" fmla="*/ 405 w 446"/>
                  <a:gd name="T5" fmla="*/ 75 h 177"/>
                  <a:gd name="T6" fmla="*/ 335 w 446"/>
                  <a:gd name="T7" fmla="*/ 56 h 177"/>
                  <a:gd name="T8" fmla="*/ 316 w 446"/>
                  <a:gd name="T9" fmla="*/ 123 h 177"/>
                  <a:gd name="T10" fmla="*/ 306 w 446"/>
                  <a:gd name="T11" fmla="*/ 121 h 177"/>
                  <a:gd name="T12" fmla="*/ 300 w 446"/>
                  <a:gd name="T13" fmla="*/ 120 h 177"/>
                  <a:gd name="T14" fmla="*/ 297 w 446"/>
                  <a:gd name="T15" fmla="*/ 111 h 177"/>
                  <a:gd name="T16" fmla="*/ 278 w 446"/>
                  <a:gd name="T17" fmla="*/ 17 h 177"/>
                  <a:gd name="T18" fmla="*/ 236 w 446"/>
                  <a:gd name="T19" fmla="*/ 0 h 177"/>
                  <a:gd name="T20" fmla="*/ 236 w 446"/>
                  <a:gd name="T21" fmla="*/ 113 h 177"/>
                  <a:gd name="T22" fmla="*/ 226 w 446"/>
                  <a:gd name="T23" fmla="*/ 113 h 177"/>
                  <a:gd name="T24" fmla="*/ 225 w 446"/>
                  <a:gd name="T25" fmla="*/ 112 h 177"/>
                  <a:gd name="T26" fmla="*/ 225 w 446"/>
                  <a:gd name="T27" fmla="*/ 93 h 177"/>
                  <a:gd name="T28" fmla="*/ 215 w 446"/>
                  <a:gd name="T29" fmla="*/ 93 h 177"/>
                  <a:gd name="T30" fmla="*/ 134 w 446"/>
                  <a:gd name="T31" fmla="*/ 93 h 177"/>
                  <a:gd name="T32" fmla="*/ 130 w 446"/>
                  <a:gd name="T33" fmla="*/ 123 h 177"/>
                  <a:gd name="T34" fmla="*/ 125 w 446"/>
                  <a:gd name="T35" fmla="*/ 124 h 177"/>
                  <a:gd name="T36" fmla="*/ 120 w 446"/>
                  <a:gd name="T37" fmla="*/ 7 h 177"/>
                  <a:gd name="T38" fmla="*/ 51 w 446"/>
                  <a:gd name="T39" fmla="*/ 4 h 177"/>
                  <a:gd name="T40" fmla="*/ 32 w 446"/>
                  <a:gd name="T41" fmla="*/ 153 h 177"/>
                  <a:gd name="T42" fmla="*/ 22 w 446"/>
                  <a:gd name="T43" fmla="*/ 157 h 177"/>
                  <a:gd name="T44" fmla="*/ 8 w 446"/>
                  <a:gd name="T45" fmla="*/ 176 h 177"/>
                  <a:gd name="T46" fmla="*/ 40 w 446"/>
                  <a:gd name="T47" fmla="*/ 176 h 177"/>
                  <a:gd name="T48" fmla="*/ 128 w 446"/>
                  <a:gd name="T49" fmla="*/ 177 h 177"/>
                  <a:gd name="T50" fmla="*/ 136 w 446"/>
                  <a:gd name="T51" fmla="*/ 177 h 177"/>
                  <a:gd name="T52" fmla="*/ 223 w 446"/>
                  <a:gd name="T53" fmla="*/ 177 h 177"/>
                  <a:gd name="T54" fmla="*/ 437 w 446"/>
                  <a:gd name="T55" fmla="*/ 176 h 177"/>
                  <a:gd name="T56" fmla="*/ 336 w 446"/>
                  <a:gd name="T57" fmla="*/ 80 h 177"/>
                  <a:gd name="T58" fmla="*/ 390 w 446"/>
                  <a:gd name="T59" fmla="*/ 85 h 177"/>
                  <a:gd name="T60" fmla="*/ 336 w 446"/>
                  <a:gd name="T61" fmla="*/ 90 h 177"/>
                  <a:gd name="T62" fmla="*/ 336 w 446"/>
                  <a:gd name="T63" fmla="*/ 80 h 177"/>
                  <a:gd name="T64" fmla="*/ 385 w 446"/>
                  <a:gd name="T65" fmla="*/ 108 h 177"/>
                  <a:gd name="T66" fmla="*/ 385 w 446"/>
                  <a:gd name="T67" fmla="*/ 118 h 177"/>
                  <a:gd name="T68" fmla="*/ 331 w 446"/>
                  <a:gd name="T69" fmla="*/ 113 h 177"/>
                  <a:gd name="T70" fmla="*/ 88 w 446"/>
                  <a:gd name="T71" fmla="*/ 28 h 177"/>
                  <a:gd name="T72" fmla="*/ 98 w 446"/>
                  <a:gd name="T73" fmla="*/ 28 h 177"/>
                  <a:gd name="T74" fmla="*/ 88 w 446"/>
                  <a:gd name="T75" fmla="*/ 133 h 177"/>
                  <a:gd name="T76" fmla="*/ 52 w 446"/>
                  <a:gd name="T77" fmla="*/ 28 h 177"/>
                  <a:gd name="T78" fmla="*/ 61 w 446"/>
                  <a:gd name="T79" fmla="*/ 28 h 177"/>
                  <a:gd name="T80" fmla="*/ 52 w 446"/>
                  <a:gd name="T81" fmla="*/ 14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6" h="177">
                    <a:moveTo>
                      <a:pt x="440" y="165"/>
                    </a:moveTo>
                    <a:cubicBezTo>
                      <a:pt x="433" y="161"/>
                      <a:pt x="424" y="157"/>
                      <a:pt x="414" y="153"/>
                    </a:cubicBezTo>
                    <a:cubicBezTo>
                      <a:pt x="412" y="152"/>
                      <a:pt x="411" y="152"/>
                      <a:pt x="409" y="151"/>
                    </a:cubicBezTo>
                    <a:cubicBezTo>
                      <a:pt x="408" y="150"/>
                      <a:pt x="406" y="150"/>
                      <a:pt x="405" y="149"/>
                    </a:cubicBezTo>
                    <a:cubicBezTo>
                      <a:pt x="405" y="148"/>
                      <a:pt x="405" y="147"/>
                      <a:pt x="405" y="147"/>
                    </a:cubicBezTo>
                    <a:cubicBezTo>
                      <a:pt x="405" y="75"/>
                      <a:pt x="405" y="75"/>
                      <a:pt x="405" y="75"/>
                    </a:cubicBezTo>
                    <a:cubicBezTo>
                      <a:pt x="405" y="65"/>
                      <a:pt x="396" y="56"/>
                      <a:pt x="386" y="56"/>
                    </a:cubicBezTo>
                    <a:cubicBezTo>
                      <a:pt x="335" y="56"/>
                      <a:pt x="335" y="56"/>
                      <a:pt x="335" y="56"/>
                    </a:cubicBezTo>
                    <a:cubicBezTo>
                      <a:pt x="324" y="56"/>
                      <a:pt x="316" y="65"/>
                      <a:pt x="316" y="75"/>
                    </a:cubicBezTo>
                    <a:cubicBezTo>
                      <a:pt x="316" y="123"/>
                      <a:pt x="316" y="123"/>
                      <a:pt x="316" y="123"/>
                    </a:cubicBezTo>
                    <a:cubicBezTo>
                      <a:pt x="314" y="123"/>
                      <a:pt x="313" y="122"/>
                      <a:pt x="311" y="122"/>
                    </a:cubicBezTo>
                    <a:cubicBezTo>
                      <a:pt x="310" y="122"/>
                      <a:pt x="308" y="121"/>
                      <a:pt x="306" y="121"/>
                    </a:cubicBezTo>
                    <a:cubicBezTo>
                      <a:pt x="306" y="121"/>
                      <a:pt x="306" y="121"/>
                      <a:pt x="305" y="121"/>
                    </a:cubicBezTo>
                    <a:cubicBezTo>
                      <a:pt x="304" y="121"/>
                      <a:pt x="302" y="120"/>
                      <a:pt x="300" y="120"/>
                    </a:cubicBezTo>
                    <a:cubicBezTo>
                      <a:pt x="299" y="120"/>
                      <a:pt x="297" y="119"/>
                      <a:pt x="295" y="119"/>
                    </a:cubicBezTo>
                    <a:cubicBezTo>
                      <a:pt x="296" y="117"/>
                      <a:pt x="297" y="114"/>
                      <a:pt x="297" y="111"/>
                    </a:cubicBezTo>
                    <a:cubicBezTo>
                      <a:pt x="297" y="46"/>
                      <a:pt x="297" y="46"/>
                      <a:pt x="297" y="46"/>
                    </a:cubicBezTo>
                    <a:cubicBezTo>
                      <a:pt x="297" y="33"/>
                      <a:pt x="289" y="22"/>
                      <a:pt x="278" y="17"/>
                    </a:cubicBezTo>
                    <a:cubicBezTo>
                      <a:pt x="240" y="1"/>
                      <a:pt x="240" y="1"/>
                      <a:pt x="240" y="1"/>
                    </a:cubicBezTo>
                    <a:cubicBezTo>
                      <a:pt x="239" y="0"/>
                      <a:pt x="237" y="0"/>
                      <a:pt x="236" y="0"/>
                    </a:cubicBezTo>
                    <a:cubicBezTo>
                      <a:pt x="236" y="0"/>
                      <a:pt x="236" y="0"/>
                      <a:pt x="236" y="0"/>
                    </a:cubicBezTo>
                    <a:cubicBezTo>
                      <a:pt x="236" y="113"/>
                      <a:pt x="236" y="113"/>
                      <a:pt x="236" y="113"/>
                    </a:cubicBezTo>
                    <a:cubicBezTo>
                      <a:pt x="234" y="113"/>
                      <a:pt x="232" y="113"/>
                      <a:pt x="231" y="113"/>
                    </a:cubicBezTo>
                    <a:cubicBezTo>
                      <a:pt x="229" y="113"/>
                      <a:pt x="227" y="113"/>
                      <a:pt x="226" y="113"/>
                    </a:cubicBezTo>
                    <a:cubicBezTo>
                      <a:pt x="226" y="113"/>
                      <a:pt x="225" y="113"/>
                      <a:pt x="225" y="113"/>
                    </a:cubicBezTo>
                    <a:cubicBezTo>
                      <a:pt x="225" y="112"/>
                      <a:pt x="225" y="112"/>
                      <a:pt x="225" y="112"/>
                    </a:cubicBezTo>
                    <a:cubicBezTo>
                      <a:pt x="225" y="93"/>
                      <a:pt x="225" y="93"/>
                      <a:pt x="225" y="93"/>
                    </a:cubicBezTo>
                    <a:cubicBezTo>
                      <a:pt x="225" y="93"/>
                      <a:pt x="225" y="93"/>
                      <a:pt x="225" y="93"/>
                    </a:cubicBezTo>
                    <a:cubicBezTo>
                      <a:pt x="220" y="93"/>
                      <a:pt x="220" y="93"/>
                      <a:pt x="220" y="93"/>
                    </a:cubicBezTo>
                    <a:cubicBezTo>
                      <a:pt x="215" y="93"/>
                      <a:pt x="215" y="93"/>
                      <a:pt x="215" y="93"/>
                    </a:cubicBezTo>
                    <a:cubicBezTo>
                      <a:pt x="139" y="93"/>
                      <a:pt x="139" y="93"/>
                      <a:pt x="139" y="93"/>
                    </a:cubicBezTo>
                    <a:cubicBezTo>
                      <a:pt x="134" y="93"/>
                      <a:pt x="134" y="93"/>
                      <a:pt x="134" y="93"/>
                    </a:cubicBezTo>
                    <a:cubicBezTo>
                      <a:pt x="130" y="93"/>
                      <a:pt x="130" y="93"/>
                      <a:pt x="130" y="93"/>
                    </a:cubicBezTo>
                    <a:cubicBezTo>
                      <a:pt x="130" y="123"/>
                      <a:pt x="130" y="123"/>
                      <a:pt x="130" y="123"/>
                    </a:cubicBezTo>
                    <a:cubicBezTo>
                      <a:pt x="130" y="123"/>
                      <a:pt x="129" y="123"/>
                      <a:pt x="129" y="123"/>
                    </a:cubicBezTo>
                    <a:cubicBezTo>
                      <a:pt x="127" y="123"/>
                      <a:pt x="126" y="124"/>
                      <a:pt x="125" y="124"/>
                    </a:cubicBezTo>
                    <a:cubicBezTo>
                      <a:pt x="123" y="124"/>
                      <a:pt x="122" y="125"/>
                      <a:pt x="120" y="125"/>
                    </a:cubicBezTo>
                    <a:cubicBezTo>
                      <a:pt x="120" y="7"/>
                      <a:pt x="120" y="7"/>
                      <a:pt x="120" y="7"/>
                    </a:cubicBezTo>
                    <a:cubicBezTo>
                      <a:pt x="117" y="5"/>
                      <a:pt x="113" y="4"/>
                      <a:pt x="110" y="4"/>
                    </a:cubicBezTo>
                    <a:cubicBezTo>
                      <a:pt x="51" y="4"/>
                      <a:pt x="51" y="4"/>
                      <a:pt x="51" y="4"/>
                    </a:cubicBezTo>
                    <a:cubicBezTo>
                      <a:pt x="40" y="4"/>
                      <a:pt x="32" y="13"/>
                      <a:pt x="32" y="23"/>
                    </a:cubicBezTo>
                    <a:cubicBezTo>
                      <a:pt x="32" y="153"/>
                      <a:pt x="32" y="153"/>
                      <a:pt x="32" y="153"/>
                    </a:cubicBezTo>
                    <a:cubicBezTo>
                      <a:pt x="30" y="154"/>
                      <a:pt x="28" y="154"/>
                      <a:pt x="27" y="155"/>
                    </a:cubicBezTo>
                    <a:cubicBezTo>
                      <a:pt x="25" y="156"/>
                      <a:pt x="23" y="156"/>
                      <a:pt x="22" y="157"/>
                    </a:cubicBezTo>
                    <a:cubicBezTo>
                      <a:pt x="16" y="160"/>
                      <a:pt x="10" y="162"/>
                      <a:pt x="5" y="165"/>
                    </a:cubicBezTo>
                    <a:cubicBezTo>
                      <a:pt x="0" y="167"/>
                      <a:pt x="2" y="176"/>
                      <a:pt x="8" y="176"/>
                    </a:cubicBezTo>
                    <a:cubicBezTo>
                      <a:pt x="15" y="176"/>
                      <a:pt x="22" y="176"/>
                      <a:pt x="31" y="176"/>
                    </a:cubicBezTo>
                    <a:cubicBezTo>
                      <a:pt x="34" y="176"/>
                      <a:pt x="37" y="176"/>
                      <a:pt x="40" y="176"/>
                    </a:cubicBezTo>
                    <a:cubicBezTo>
                      <a:pt x="62" y="176"/>
                      <a:pt x="88" y="176"/>
                      <a:pt x="119" y="177"/>
                    </a:cubicBezTo>
                    <a:cubicBezTo>
                      <a:pt x="122" y="177"/>
                      <a:pt x="125" y="177"/>
                      <a:pt x="128" y="177"/>
                    </a:cubicBezTo>
                    <a:cubicBezTo>
                      <a:pt x="128" y="177"/>
                      <a:pt x="128" y="177"/>
                      <a:pt x="128" y="177"/>
                    </a:cubicBezTo>
                    <a:cubicBezTo>
                      <a:pt x="131" y="177"/>
                      <a:pt x="134" y="177"/>
                      <a:pt x="136" y="177"/>
                    </a:cubicBezTo>
                    <a:cubicBezTo>
                      <a:pt x="162" y="177"/>
                      <a:pt x="190" y="177"/>
                      <a:pt x="219" y="177"/>
                    </a:cubicBezTo>
                    <a:cubicBezTo>
                      <a:pt x="220" y="177"/>
                      <a:pt x="222" y="177"/>
                      <a:pt x="223" y="177"/>
                    </a:cubicBezTo>
                    <a:cubicBezTo>
                      <a:pt x="224" y="177"/>
                      <a:pt x="226" y="177"/>
                      <a:pt x="227" y="177"/>
                    </a:cubicBezTo>
                    <a:cubicBezTo>
                      <a:pt x="320" y="177"/>
                      <a:pt x="399" y="176"/>
                      <a:pt x="437" y="176"/>
                    </a:cubicBezTo>
                    <a:cubicBezTo>
                      <a:pt x="444" y="176"/>
                      <a:pt x="446" y="167"/>
                      <a:pt x="440" y="165"/>
                    </a:cubicBezTo>
                    <a:close/>
                    <a:moveTo>
                      <a:pt x="336" y="80"/>
                    </a:moveTo>
                    <a:cubicBezTo>
                      <a:pt x="385" y="80"/>
                      <a:pt x="385" y="80"/>
                      <a:pt x="385" y="80"/>
                    </a:cubicBezTo>
                    <a:cubicBezTo>
                      <a:pt x="388" y="80"/>
                      <a:pt x="390" y="83"/>
                      <a:pt x="390" y="85"/>
                    </a:cubicBezTo>
                    <a:cubicBezTo>
                      <a:pt x="390" y="88"/>
                      <a:pt x="388" y="90"/>
                      <a:pt x="385" y="90"/>
                    </a:cubicBezTo>
                    <a:cubicBezTo>
                      <a:pt x="336" y="90"/>
                      <a:pt x="336" y="90"/>
                      <a:pt x="336" y="90"/>
                    </a:cubicBezTo>
                    <a:cubicBezTo>
                      <a:pt x="333" y="90"/>
                      <a:pt x="331" y="88"/>
                      <a:pt x="331" y="85"/>
                    </a:cubicBezTo>
                    <a:cubicBezTo>
                      <a:pt x="331" y="83"/>
                      <a:pt x="333" y="80"/>
                      <a:pt x="336" y="80"/>
                    </a:cubicBezTo>
                    <a:close/>
                    <a:moveTo>
                      <a:pt x="336" y="108"/>
                    </a:moveTo>
                    <a:cubicBezTo>
                      <a:pt x="385" y="108"/>
                      <a:pt x="385" y="108"/>
                      <a:pt x="385" y="108"/>
                    </a:cubicBezTo>
                    <a:cubicBezTo>
                      <a:pt x="388" y="108"/>
                      <a:pt x="390" y="110"/>
                      <a:pt x="390" y="113"/>
                    </a:cubicBezTo>
                    <a:cubicBezTo>
                      <a:pt x="390" y="116"/>
                      <a:pt x="388" y="118"/>
                      <a:pt x="385" y="118"/>
                    </a:cubicBezTo>
                    <a:cubicBezTo>
                      <a:pt x="336" y="118"/>
                      <a:pt x="336" y="118"/>
                      <a:pt x="336" y="118"/>
                    </a:cubicBezTo>
                    <a:cubicBezTo>
                      <a:pt x="333" y="118"/>
                      <a:pt x="331" y="116"/>
                      <a:pt x="331" y="113"/>
                    </a:cubicBezTo>
                    <a:cubicBezTo>
                      <a:pt x="331" y="110"/>
                      <a:pt x="333" y="108"/>
                      <a:pt x="336" y="108"/>
                    </a:cubicBezTo>
                    <a:close/>
                    <a:moveTo>
                      <a:pt x="88" y="28"/>
                    </a:moveTo>
                    <a:cubicBezTo>
                      <a:pt x="88" y="26"/>
                      <a:pt x="91" y="23"/>
                      <a:pt x="93" y="23"/>
                    </a:cubicBezTo>
                    <a:cubicBezTo>
                      <a:pt x="96" y="23"/>
                      <a:pt x="98" y="26"/>
                      <a:pt x="98" y="28"/>
                    </a:cubicBezTo>
                    <a:cubicBezTo>
                      <a:pt x="98" y="130"/>
                      <a:pt x="98" y="130"/>
                      <a:pt x="98" y="130"/>
                    </a:cubicBezTo>
                    <a:cubicBezTo>
                      <a:pt x="95" y="131"/>
                      <a:pt x="92" y="132"/>
                      <a:pt x="88" y="133"/>
                    </a:cubicBezTo>
                    <a:lnTo>
                      <a:pt x="88" y="28"/>
                    </a:lnTo>
                    <a:close/>
                    <a:moveTo>
                      <a:pt x="52" y="28"/>
                    </a:moveTo>
                    <a:cubicBezTo>
                      <a:pt x="52" y="26"/>
                      <a:pt x="54" y="23"/>
                      <a:pt x="57" y="23"/>
                    </a:cubicBezTo>
                    <a:cubicBezTo>
                      <a:pt x="59" y="23"/>
                      <a:pt x="61" y="26"/>
                      <a:pt x="61" y="28"/>
                    </a:cubicBezTo>
                    <a:cubicBezTo>
                      <a:pt x="61" y="142"/>
                      <a:pt x="61" y="142"/>
                      <a:pt x="61" y="142"/>
                    </a:cubicBezTo>
                    <a:cubicBezTo>
                      <a:pt x="58" y="143"/>
                      <a:pt x="55" y="144"/>
                      <a:pt x="52" y="145"/>
                    </a:cubicBezTo>
                    <a:lnTo>
                      <a:pt x="52"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grpSp>
      </p:grpSp>
      <p:grpSp>
        <p:nvGrpSpPr>
          <p:cNvPr id="37" name="Group 36"/>
          <p:cNvGrpSpPr/>
          <p:nvPr/>
        </p:nvGrpSpPr>
        <p:grpSpPr>
          <a:xfrm>
            <a:off x="10582291" y="2310045"/>
            <a:ext cx="1079751" cy="1619625"/>
            <a:chOff x="11508327" y="2336902"/>
            <a:chExt cx="1079892" cy="1619836"/>
          </a:xfrm>
        </p:grpSpPr>
        <p:sp>
          <p:nvSpPr>
            <p:cNvPr id="38" name="Oval 37"/>
            <p:cNvSpPr/>
            <p:nvPr/>
          </p:nvSpPr>
          <p:spPr>
            <a:xfrm>
              <a:off x="11508327" y="2336902"/>
              <a:ext cx="1079892" cy="1079892"/>
            </a:xfrm>
            <a:prstGeom prst="ellipse">
              <a:avLst/>
            </a:prstGeom>
            <a:noFill/>
            <a:ln w="38100" cap="flat" cmpd="sng" algn="ctr">
              <a:solidFill>
                <a:srgbClr val="AA1133"/>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latin typeface="Arial"/>
                <a:ea typeface="+mn-ea"/>
                <a:cs typeface="+mn-cs"/>
              </a:endParaRPr>
            </a:p>
          </p:txBody>
        </p:sp>
        <p:cxnSp>
          <p:nvCxnSpPr>
            <p:cNvPr id="39" name="Straight Connector 38"/>
            <p:cNvCxnSpPr/>
            <p:nvPr/>
          </p:nvCxnSpPr>
          <p:spPr>
            <a:xfrm>
              <a:off x="12048272" y="3416793"/>
              <a:ext cx="0" cy="539945"/>
            </a:xfrm>
            <a:prstGeom prst="line">
              <a:avLst/>
            </a:prstGeom>
            <a:noFill/>
            <a:ln w="9525" cap="flat" cmpd="sng" algn="ctr">
              <a:solidFill>
                <a:srgbClr val="AA1133"/>
              </a:solidFill>
              <a:prstDash val="solid"/>
              <a:headEnd type="oval"/>
              <a:tailEnd type="none"/>
            </a:ln>
            <a:effectLst/>
          </p:spPr>
        </p:cxnSp>
        <p:sp>
          <p:nvSpPr>
            <p:cNvPr id="40" name="Freeform 45"/>
            <p:cNvSpPr>
              <a:spLocks noEditPoints="1"/>
            </p:cNvSpPr>
            <p:nvPr/>
          </p:nvSpPr>
          <p:spPr bwMode="auto">
            <a:xfrm>
              <a:off x="11771361" y="2609038"/>
              <a:ext cx="553822" cy="458757"/>
            </a:xfrm>
            <a:custGeom>
              <a:avLst/>
              <a:gdLst>
                <a:gd name="T0" fmla="*/ 86 w 276"/>
                <a:gd name="T1" fmla="*/ 43 h 227"/>
                <a:gd name="T2" fmla="*/ 26 w 276"/>
                <a:gd name="T3" fmla="*/ 55 h 227"/>
                <a:gd name="T4" fmla="*/ 12 w 276"/>
                <a:gd name="T5" fmla="*/ 69 h 227"/>
                <a:gd name="T6" fmla="*/ 16 w 276"/>
                <a:gd name="T7" fmla="*/ 210 h 227"/>
                <a:gd name="T8" fmla="*/ 250 w 276"/>
                <a:gd name="T9" fmla="*/ 215 h 227"/>
                <a:gd name="T10" fmla="*/ 264 w 276"/>
                <a:gd name="T11" fmla="*/ 201 h 227"/>
                <a:gd name="T12" fmla="*/ 260 w 276"/>
                <a:gd name="T13" fmla="*/ 59 h 227"/>
                <a:gd name="T14" fmla="*/ 189 w 276"/>
                <a:gd name="T15" fmla="*/ 55 h 227"/>
                <a:gd name="T16" fmla="*/ 250 w 276"/>
                <a:gd name="T17" fmla="*/ 43 h 227"/>
                <a:gd name="T18" fmla="*/ 276 w 276"/>
                <a:gd name="T19" fmla="*/ 69 h 227"/>
                <a:gd name="T20" fmla="*/ 268 w 276"/>
                <a:gd name="T21" fmla="*/ 219 h 227"/>
                <a:gd name="T22" fmla="*/ 26 w 276"/>
                <a:gd name="T23" fmla="*/ 227 h 227"/>
                <a:gd name="T24" fmla="*/ 0 w 276"/>
                <a:gd name="T25" fmla="*/ 201 h 227"/>
                <a:gd name="T26" fmla="*/ 7 w 276"/>
                <a:gd name="T27" fmla="*/ 51 h 227"/>
                <a:gd name="T28" fmla="*/ 226 w 276"/>
                <a:gd name="T29" fmla="*/ 169 h 227"/>
                <a:gd name="T30" fmla="*/ 226 w 276"/>
                <a:gd name="T31" fmla="*/ 195 h 227"/>
                <a:gd name="T32" fmla="*/ 226 w 276"/>
                <a:gd name="T33" fmla="*/ 169 h 227"/>
                <a:gd name="T34" fmla="*/ 122 w 276"/>
                <a:gd name="T35" fmla="*/ 176 h 227"/>
                <a:gd name="T36" fmla="*/ 165 w 276"/>
                <a:gd name="T37" fmla="*/ 182 h 227"/>
                <a:gd name="T38" fmla="*/ 122 w 276"/>
                <a:gd name="T39" fmla="*/ 188 h 227"/>
                <a:gd name="T40" fmla="*/ 122 w 276"/>
                <a:gd name="T41" fmla="*/ 149 h 227"/>
                <a:gd name="T42" fmla="*/ 240 w 276"/>
                <a:gd name="T43" fmla="*/ 161 h 227"/>
                <a:gd name="T44" fmla="*/ 122 w 276"/>
                <a:gd name="T45" fmla="*/ 133 h 227"/>
                <a:gd name="T46" fmla="*/ 240 w 276"/>
                <a:gd name="T47" fmla="*/ 121 h 227"/>
                <a:gd name="T48" fmla="*/ 122 w 276"/>
                <a:gd name="T49" fmla="*/ 133 h 227"/>
                <a:gd name="T50" fmla="*/ 122 w 276"/>
                <a:gd name="T51" fmla="*/ 94 h 227"/>
                <a:gd name="T52" fmla="*/ 240 w 276"/>
                <a:gd name="T53" fmla="*/ 106 h 227"/>
                <a:gd name="T54" fmla="*/ 96 w 276"/>
                <a:gd name="T55" fmla="*/ 188 h 227"/>
                <a:gd name="T56" fmla="*/ 30 w 276"/>
                <a:gd name="T57" fmla="*/ 188 h 227"/>
                <a:gd name="T58" fmla="*/ 55 w 276"/>
                <a:gd name="T59" fmla="*/ 140 h 227"/>
                <a:gd name="T60" fmla="*/ 60 w 276"/>
                <a:gd name="T61" fmla="*/ 146 h 227"/>
                <a:gd name="T62" fmla="*/ 66 w 276"/>
                <a:gd name="T63" fmla="*/ 146 h 227"/>
                <a:gd name="T64" fmla="*/ 72 w 276"/>
                <a:gd name="T65" fmla="*/ 140 h 227"/>
                <a:gd name="T66" fmla="*/ 96 w 276"/>
                <a:gd name="T67" fmla="*/ 188 h 227"/>
                <a:gd name="T68" fmla="*/ 79 w 276"/>
                <a:gd name="T69" fmla="*/ 109 h 227"/>
                <a:gd name="T70" fmla="*/ 47 w 276"/>
                <a:gd name="T71" fmla="*/ 109 h 227"/>
                <a:gd name="T72" fmla="*/ 154 w 276"/>
                <a:gd name="T73" fmla="*/ 12 h 227"/>
                <a:gd name="T74" fmla="*/ 179 w 276"/>
                <a:gd name="T75" fmla="*/ 22 h 227"/>
                <a:gd name="T76" fmla="*/ 185 w 276"/>
                <a:gd name="T77" fmla="*/ 55 h 227"/>
                <a:gd name="T78" fmla="*/ 96 w 276"/>
                <a:gd name="T79" fmla="*/ 61 h 227"/>
                <a:gd name="T80" fmla="*/ 90 w 276"/>
                <a:gd name="T81" fmla="*/ 28 h 227"/>
                <a:gd name="T82" fmla="*/ 116 w 276"/>
                <a:gd name="T83" fmla="*/ 22 h 227"/>
                <a:gd name="T84" fmla="*/ 138 w 276"/>
                <a:gd name="T85" fmla="*/ 17 h 227"/>
                <a:gd name="T86" fmla="*/ 138 w 276"/>
                <a:gd name="T87" fmla="*/ 38 h 227"/>
                <a:gd name="T88" fmla="*/ 138 w 276"/>
                <a:gd name="T89" fmla="*/ 1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6" h="227">
                  <a:moveTo>
                    <a:pt x="26" y="43"/>
                  </a:moveTo>
                  <a:cubicBezTo>
                    <a:pt x="86" y="43"/>
                    <a:pt x="86" y="43"/>
                    <a:pt x="86" y="43"/>
                  </a:cubicBezTo>
                  <a:cubicBezTo>
                    <a:pt x="86" y="55"/>
                    <a:pt x="86" y="55"/>
                    <a:pt x="86" y="55"/>
                  </a:cubicBezTo>
                  <a:cubicBezTo>
                    <a:pt x="26" y="55"/>
                    <a:pt x="26" y="55"/>
                    <a:pt x="26" y="55"/>
                  </a:cubicBezTo>
                  <a:cubicBezTo>
                    <a:pt x="22" y="55"/>
                    <a:pt x="18" y="57"/>
                    <a:pt x="16" y="59"/>
                  </a:cubicBezTo>
                  <a:cubicBezTo>
                    <a:pt x="13" y="62"/>
                    <a:pt x="12" y="65"/>
                    <a:pt x="12" y="69"/>
                  </a:cubicBezTo>
                  <a:cubicBezTo>
                    <a:pt x="12" y="201"/>
                    <a:pt x="12" y="201"/>
                    <a:pt x="12" y="201"/>
                  </a:cubicBezTo>
                  <a:cubicBezTo>
                    <a:pt x="12" y="204"/>
                    <a:pt x="13" y="208"/>
                    <a:pt x="16" y="210"/>
                  </a:cubicBezTo>
                  <a:cubicBezTo>
                    <a:pt x="18" y="213"/>
                    <a:pt x="22" y="215"/>
                    <a:pt x="26" y="215"/>
                  </a:cubicBezTo>
                  <a:cubicBezTo>
                    <a:pt x="250" y="215"/>
                    <a:pt x="250" y="215"/>
                    <a:pt x="250" y="215"/>
                  </a:cubicBezTo>
                  <a:cubicBezTo>
                    <a:pt x="254" y="215"/>
                    <a:pt x="257" y="213"/>
                    <a:pt x="260" y="210"/>
                  </a:cubicBezTo>
                  <a:cubicBezTo>
                    <a:pt x="262" y="208"/>
                    <a:pt x="264" y="204"/>
                    <a:pt x="264" y="201"/>
                  </a:cubicBezTo>
                  <a:cubicBezTo>
                    <a:pt x="264" y="69"/>
                    <a:pt x="264" y="69"/>
                    <a:pt x="264" y="69"/>
                  </a:cubicBezTo>
                  <a:cubicBezTo>
                    <a:pt x="264" y="65"/>
                    <a:pt x="262" y="62"/>
                    <a:pt x="260" y="59"/>
                  </a:cubicBezTo>
                  <a:cubicBezTo>
                    <a:pt x="257" y="57"/>
                    <a:pt x="254" y="55"/>
                    <a:pt x="250" y="55"/>
                  </a:cubicBezTo>
                  <a:cubicBezTo>
                    <a:pt x="189" y="55"/>
                    <a:pt x="189" y="55"/>
                    <a:pt x="189" y="55"/>
                  </a:cubicBezTo>
                  <a:cubicBezTo>
                    <a:pt x="189" y="43"/>
                    <a:pt x="189" y="43"/>
                    <a:pt x="189" y="43"/>
                  </a:cubicBezTo>
                  <a:cubicBezTo>
                    <a:pt x="250" y="43"/>
                    <a:pt x="250" y="43"/>
                    <a:pt x="250" y="43"/>
                  </a:cubicBezTo>
                  <a:cubicBezTo>
                    <a:pt x="257" y="43"/>
                    <a:pt x="264" y="46"/>
                    <a:pt x="268" y="51"/>
                  </a:cubicBezTo>
                  <a:cubicBezTo>
                    <a:pt x="273" y="56"/>
                    <a:pt x="276" y="62"/>
                    <a:pt x="276" y="69"/>
                  </a:cubicBezTo>
                  <a:cubicBezTo>
                    <a:pt x="276" y="201"/>
                    <a:pt x="276" y="201"/>
                    <a:pt x="276" y="201"/>
                  </a:cubicBezTo>
                  <a:cubicBezTo>
                    <a:pt x="276" y="208"/>
                    <a:pt x="273" y="214"/>
                    <a:pt x="268" y="219"/>
                  </a:cubicBezTo>
                  <a:cubicBezTo>
                    <a:pt x="264" y="224"/>
                    <a:pt x="257" y="227"/>
                    <a:pt x="250" y="227"/>
                  </a:cubicBezTo>
                  <a:cubicBezTo>
                    <a:pt x="26" y="227"/>
                    <a:pt x="26" y="227"/>
                    <a:pt x="26" y="227"/>
                  </a:cubicBezTo>
                  <a:cubicBezTo>
                    <a:pt x="19" y="227"/>
                    <a:pt x="12" y="224"/>
                    <a:pt x="7" y="219"/>
                  </a:cubicBezTo>
                  <a:cubicBezTo>
                    <a:pt x="3" y="214"/>
                    <a:pt x="0" y="208"/>
                    <a:pt x="0" y="201"/>
                  </a:cubicBezTo>
                  <a:cubicBezTo>
                    <a:pt x="0" y="69"/>
                    <a:pt x="0" y="69"/>
                    <a:pt x="0" y="69"/>
                  </a:cubicBezTo>
                  <a:cubicBezTo>
                    <a:pt x="0" y="62"/>
                    <a:pt x="3" y="56"/>
                    <a:pt x="7" y="51"/>
                  </a:cubicBezTo>
                  <a:cubicBezTo>
                    <a:pt x="12" y="46"/>
                    <a:pt x="19" y="43"/>
                    <a:pt x="26" y="43"/>
                  </a:cubicBezTo>
                  <a:close/>
                  <a:moveTo>
                    <a:pt x="226" y="169"/>
                  </a:moveTo>
                  <a:cubicBezTo>
                    <a:pt x="234" y="169"/>
                    <a:pt x="240" y="175"/>
                    <a:pt x="240" y="182"/>
                  </a:cubicBezTo>
                  <a:cubicBezTo>
                    <a:pt x="240" y="189"/>
                    <a:pt x="234" y="195"/>
                    <a:pt x="226" y="195"/>
                  </a:cubicBezTo>
                  <a:cubicBezTo>
                    <a:pt x="219" y="195"/>
                    <a:pt x="213" y="189"/>
                    <a:pt x="213" y="182"/>
                  </a:cubicBezTo>
                  <a:cubicBezTo>
                    <a:pt x="213" y="175"/>
                    <a:pt x="219" y="169"/>
                    <a:pt x="226" y="169"/>
                  </a:cubicBezTo>
                  <a:close/>
                  <a:moveTo>
                    <a:pt x="122" y="188"/>
                  </a:moveTo>
                  <a:cubicBezTo>
                    <a:pt x="122" y="176"/>
                    <a:pt x="122" y="176"/>
                    <a:pt x="122" y="176"/>
                  </a:cubicBezTo>
                  <a:cubicBezTo>
                    <a:pt x="159" y="176"/>
                    <a:pt x="159" y="176"/>
                    <a:pt x="159" y="176"/>
                  </a:cubicBezTo>
                  <a:cubicBezTo>
                    <a:pt x="165" y="182"/>
                    <a:pt x="165" y="182"/>
                    <a:pt x="165" y="182"/>
                  </a:cubicBezTo>
                  <a:cubicBezTo>
                    <a:pt x="159" y="188"/>
                    <a:pt x="159" y="188"/>
                    <a:pt x="159" y="188"/>
                  </a:cubicBezTo>
                  <a:cubicBezTo>
                    <a:pt x="122" y="188"/>
                    <a:pt x="122" y="188"/>
                    <a:pt x="122" y="188"/>
                  </a:cubicBezTo>
                  <a:close/>
                  <a:moveTo>
                    <a:pt x="122" y="161"/>
                  </a:moveTo>
                  <a:cubicBezTo>
                    <a:pt x="122" y="149"/>
                    <a:pt x="122" y="149"/>
                    <a:pt x="122" y="149"/>
                  </a:cubicBezTo>
                  <a:cubicBezTo>
                    <a:pt x="240" y="149"/>
                    <a:pt x="240" y="149"/>
                    <a:pt x="240" y="149"/>
                  </a:cubicBezTo>
                  <a:cubicBezTo>
                    <a:pt x="240" y="161"/>
                    <a:pt x="240" y="161"/>
                    <a:pt x="240" y="161"/>
                  </a:cubicBezTo>
                  <a:cubicBezTo>
                    <a:pt x="122" y="161"/>
                    <a:pt x="122" y="161"/>
                    <a:pt x="122" y="161"/>
                  </a:cubicBezTo>
                  <a:close/>
                  <a:moveTo>
                    <a:pt x="122" y="133"/>
                  </a:moveTo>
                  <a:cubicBezTo>
                    <a:pt x="122" y="121"/>
                    <a:pt x="122" y="121"/>
                    <a:pt x="122" y="121"/>
                  </a:cubicBezTo>
                  <a:cubicBezTo>
                    <a:pt x="240" y="121"/>
                    <a:pt x="240" y="121"/>
                    <a:pt x="240" y="121"/>
                  </a:cubicBezTo>
                  <a:cubicBezTo>
                    <a:pt x="240" y="133"/>
                    <a:pt x="240" y="133"/>
                    <a:pt x="240" y="133"/>
                  </a:cubicBezTo>
                  <a:cubicBezTo>
                    <a:pt x="122" y="133"/>
                    <a:pt x="122" y="133"/>
                    <a:pt x="122" y="133"/>
                  </a:cubicBezTo>
                  <a:close/>
                  <a:moveTo>
                    <a:pt x="122" y="106"/>
                  </a:moveTo>
                  <a:cubicBezTo>
                    <a:pt x="122" y="94"/>
                    <a:pt x="122" y="94"/>
                    <a:pt x="122" y="94"/>
                  </a:cubicBezTo>
                  <a:cubicBezTo>
                    <a:pt x="240" y="94"/>
                    <a:pt x="240" y="94"/>
                    <a:pt x="240" y="94"/>
                  </a:cubicBezTo>
                  <a:cubicBezTo>
                    <a:pt x="240" y="106"/>
                    <a:pt x="240" y="106"/>
                    <a:pt x="240" y="106"/>
                  </a:cubicBezTo>
                  <a:cubicBezTo>
                    <a:pt x="122" y="106"/>
                    <a:pt x="122" y="106"/>
                    <a:pt x="122" y="106"/>
                  </a:cubicBezTo>
                  <a:close/>
                  <a:moveTo>
                    <a:pt x="96" y="188"/>
                  </a:moveTo>
                  <a:cubicBezTo>
                    <a:pt x="63" y="188"/>
                    <a:pt x="63" y="188"/>
                    <a:pt x="63" y="188"/>
                  </a:cubicBezTo>
                  <a:cubicBezTo>
                    <a:pt x="30" y="188"/>
                    <a:pt x="30" y="188"/>
                    <a:pt x="30" y="188"/>
                  </a:cubicBezTo>
                  <a:cubicBezTo>
                    <a:pt x="30" y="174"/>
                    <a:pt x="31" y="161"/>
                    <a:pt x="36" y="153"/>
                  </a:cubicBezTo>
                  <a:cubicBezTo>
                    <a:pt x="41" y="145"/>
                    <a:pt x="48" y="142"/>
                    <a:pt x="55" y="140"/>
                  </a:cubicBezTo>
                  <a:cubicBezTo>
                    <a:pt x="56" y="148"/>
                    <a:pt x="58" y="152"/>
                    <a:pt x="60" y="155"/>
                  </a:cubicBezTo>
                  <a:cubicBezTo>
                    <a:pt x="60" y="146"/>
                    <a:pt x="60" y="146"/>
                    <a:pt x="60" y="146"/>
                  </a:cubicBezTo>
                  <a:cubicBezTo>
                    <a:pt x="63" y="142"/>
                    <a:pt x="63" y="142"/>
                    <a:pt x="63" y="142"/>
                  </a:cubicBezTo>
                  <a:cubicBezTo>
                    <a:pt x="66" y="146"/>
                    <a:pt x="66" y="146"/>
                    <a:pt x="66" y="146"/>
                  </a:cubicBezTo>
                  <a:cubicBezTo>
                    <a:pt x="67" y="154"/>
                    <a:pt x="67" y="154"/>
                    <a:pt x="67" y="154"/>
                  </a:cubicBezTo>
                  <a:cubicBezTo>
                    <a:pt x="69" y="152"/>
                    <a:pt x="71" y="147"/>
                    <a:pt x="72" y="140"/>
                  </a:cubicBezTo>
                  <a:cubicBezTo>
                    <a:pt x="79" y="142"/>
                    <a:pt x="86" y="145"/>
                    <a:pt x="90" y="153"/>
                  </a:cubicBezTo>
                  <a:cubicBezTo>
                    <a:pt x="95" y="161"/>
                    <a:pt x="96" y="174"/>
                    <a:pt x="96" y="188"/>
                  </a:cubicBezTo>
                  <a:close/>
                  <a:moveTo>
                    <a:pt x="63" y="94"/>
                  </a:moveTo>
                  <a:cubicBezTo>
                    <a:pt x="72" y="94"/>
                    <a:pt x="79" y="101"/>
                    <a:pt x="79" y="109"/>
                  </a:cubicBezTo>
                  <a:cubicBezTo>
                    <a:pt x="79" y="118"/>
                    <a:pt x="73" y="135"/>
                    <a:pt x="63" y="135"/>
                  </a:cubicBezTo>
                  <a:cubicBezTo>
                    <a:pt x="53" y="135"/>
                    <a:pt x="47" y="118"/>
                    <a:pt x="47" y="109"/>
                  </a:cubicBezTo>
                  <a:cubicBezTo>
                    <a:pt x="47" y="101"/>
                    <a:pt x="54" y="94"/>
                    <a:pt x="63" y="94"/>
                  </a:cubicBezTo>
                  <a:close/>
                  <a:moveTo>
                    <a:pt x="154" y="12"/>
                  </a:moveTo>
                  <a:cubicBezTo>
                    <a:pt x="156" y="15"/>
                    <a:pt x="158" y="18"/>
                    <a:pt x="159" y="22"/>
                  </a:cubicBezTo>
                  <a:cubicBezTo>
                    <a:pt x="179" y="22"/>
                    <a:pt x="179" y="22"/>
                    <a:pt x="179" y="22"/>
                  </a:cubicBezTo>
                  <a:cubicBezTo>
                    <a:pt x="183" y="22"/>
                    <a:pt x="185" y="24"/>
                    <a:pt x="185" y="28"/>
                  </a:cubicBezTo>
                  <a:cubicBezTo>
                    <a:pt x="185" y="55"/>
                    <a:pt x="185" y="55"/>
                    <a:pt x="185" y="55"/>
                  </a:cubicBezTo>
                  <a:cubicBezTo>
                    <a:pt x="185" y="58"/>
                    <a:pt x="183" y="61"/>
                    <a:pt x="179" y="61"/>
                  </a:cubicBezTo>
                  <a:cubicBezTo>
                    <a:pt x="96" y="61"/>
                    <a:pt x="96" y="61"/>
                    <a:pt x="96" y="61"/>
                  </a:cubicBezTo>
                  <a:cubicBezTo>
                    <a:pt x="93" y="61"/>
                    <a:pt x="90" y="58"/>
                    <a:pt x="90" y="55"/>
                  </a:cubicBezTo>
                  <a:cubicBezTo>
                    <a:pt x="90" y="28"/>
                    <a:pt x="90" y="28"/>
                    <a:pt x="90" y="28"/>
                  </a:cubicBezTo>
                  <a:cubicBezTo>
                    <a:pt x="90" y="24"/>
                    <a:pt x="93" y="22"/>
                    <a:pt x="96" y="22"/>
                  </a:cubicBezTo>
                  <a:cubicBezTo>
                    <a:pt x="116" y="22"/>
                    <a:pt x="116" y="22"/>
                    <a:pt x="116" y="22"/>
                  </a:cubicBezTo>
                  <a:cubicBezTo>
                    <a:pt x="121" y="5"/>
                    <a:pt x="141" y="0"/>
                    <a:pt x="154" y="12"/>
                  </a:cubicBezTo>
                  <a:close/>
                  <a:moveTo>
                    <a:pt x="138" y="17"/>
                  </a:moveTo>
                  <a:cubicBezTo>
                    <a:pt x="144" y="17"/>
                    <a:pt x="148" y="22"/>
                    <a:pt x="148" y="28"/>
                  </a:cubicBezTo>
                  <a:cubicBezTo>
                    <a:pt x="148" y="33"/>
                    <a:pt x="144" y="38"/>
                    <a:pt x="138" y="38"/>
                  </a:cubicBezTo>
                  <a:cubicBezTo>
                    <a:pt x="132" y="38"/>
                    <a:pt x="127" y="33"/>
                    <a:pt x="127" y="28"/>
                  </a:cubicBezTo>
                  <a:cubicBezTo>
                    <a:pt x="127" y="22"/>
                    <a:pt x="132" y="17"/>
                    <a:pt x="138" y="17"/>
                  </a:cubicBezTo>
                  <a:close/>
                </a:path>
              </a:pathLst>
            </a:custGeom>
            <a:solidFill>
              <a:srgbClr val="FFFFF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endParaRPr>
            </a:p>
          </p:txBody>
        </p:sp>
      </p:grpSp>
      <p:grpSp>
        <p:nvGrpSpPr>
          <p:cNvPr id="41" name="Group 40"/>
          <p:cNvGrpSpPr/>
          <p:nvPr/>
        </p:nvGrpSpPr>
        <p:grpSpPr>
          <a:xfrm>
            <a:off x="4509989" y="2337838"/>
            <a:ext cx="1079751" cy="1619625"/>
            <a:chOff x="4927159" y="2336902"/>
            <a:chExt cx="1079892" cy="1619836"/>
          </a:xfrm>
        </p:grpSpPr>
        <p:sp>
          <p:nvSpPr>
            <p:cNvPr id="42" name="Oval 41"/>
            <p:cNvSpPr/>
            <p:nvPr/>
          </p:nvSpPr>
          <p:spPr>
            <a:xfrm>
              <a:off x="4927159" y="2336902"/>
              <a:ext cx="1079892" cy="1079892"/>
            </a:xfrm>
            <a:prstGeom prst="ellipse">
              <a:avLst/>
            </a:prstGeom>
            <a:noFill/>
            <a:ln w="38100" cap="flat" cmpd="sng" algn="ctr">
              <a:solidFill>
                <a:srgbClr val="2F539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cxnSp>
          <p:nvCxnSpPr>
            <p:cNvPr id="43" name="Straight Connector 42"/>
            <p:cNvCxnSpPr/>
            <p:nvPr/>
          </p:nvCxnSpPr>
          <p:spPr>
            <a:xfrm>
              <a:off x="5467104" y="3416793"/>
              <a:ext cx="0" cy="539945"/>
            </a:xfrm>
            <a:prstGeom prst="line">
              <a:avLst/>
            </a:prstGeom>
            <a:noFill/>
            <a:ln w="9525" cap="flat" cmpd="sng" algn="ctr">
              <a:solidFill>
                <a:srgbClr val="2F539C"/>
              </a:solidFill>
              <a:prstDash val="solid"/>
              <a:headEnd type="oval"/>
              <a:tailEnd type="none"/>
            </a:ln>
            <a:effectLst/>
          </p:spPr>
        </p:cxnSp>
        <p:pic>
          <p:nvPicPr>
            <p:cNvPr id="44" name="Picture 18"/>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37897" y="2603363"/>
              <a:ext cx="540000"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5" name="Rectangle 44"/>
          <p:cNvSpPr/>
          <p:nvPr/>
        </p:nvSpPr>
        <p:spPr>
          <a:xfrm>
            <a:off x="2068014" y="4225439"/>
            <a:ext cx="1907751" cy="646097"/>
          </a:xfrm>
          <a:prstGeom prst="rect">
            <a:avLst/>
          </a:prstGeom>
        </p:spPr>
        <p:txBody>
          <a:bodyPr wrap="square">
            <a:spAutoFit/>
          </a:bodyPr>
          <a:lstStyle/>
          <a:p>
            <a:pPr marL="0" marR="0" lvl="0" indent="0" algn="ctr" defTabSz="914400" eaLnBrk="1" fontAlgn="auto" latinLnBrk="0" hangingPunct="1">
              <a:lnSpc>
                <a:spcPct val="100000"/>
              </a:lnSpc>
              <a:spcBef>
                <a:spcPts val="900"/>
              </a:spcBef>
              <a:spcAft>
                <a:spcPts val="900"/>
              </a:spcAft>
              <a:buClrTx/>
              <a:buSzTx/>
              <a:buFontTx/>
              <a:buNone/>
              <a:tabLst/>
              <a:defRPr/>
            </a:pPr>
            <a:r>
              <a:rPr kumimoji="0" lang="en-AU" sz="1800" b="0" i="0" u="none" strike="noStrike" kern="0" cap="none" spc="0" normalizeH="0" baseline="0" noProof="0">
                <a:ln>
                  <a:noFill/>
                </a:ln>
                <a:solidFill>
                  <a:srgbClr val="FFFFFF"/>
                </a:solidFill>
                <a:effectLst/>
                <a:uLnTx/>
                <a:uFillTx/>
              </a:rPr>
              <a:t>Data Discovery and Visualization</a:t>
            </a:r>
          </a:p>
        </p:txBody>
      </p:sp>
      <p:sp>
        <p:nvSpPr>
          <p:cNvPr id="46" name="Rectangle 45"/>
          <p:cNvSpPr/>
          <p:nvPr/>
        </p:nvSpPr>
        <p:spPr>
          <a:xfrm flipV="1">
            <a:off x="2068517" y="3932685"/>
            <a:ext cx="1907751" cy="125871"/>
          </a:xfrm>
          <a:prstGeom prst="rect">
            <a:avLst/>
          </a:prstGeom>
          <a:solidFill>
            <a:srgbClr val="2F539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pic>
        <p:nvPicPr>
          <p:cNvPr id="47" name="Picture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6855" y="2616633"/>
            <a:ext cx="539930" cy="539930"/>
          </a:xfrm>
          <a:prstGeom prst="rect">
            <a:avLst/>
          </a:prstGeom>
        </p:spPr>
      </p:pic>
      <p:grpSp>
        <p:nvGrpSpPr>
          <p:cNvPr id="48" name="Group 47"/>
          <p:cNvGrpSpPr/>
          <p:nvPr/>
        </p:nvGrpSpPr>
        <p:grpSpPr>
          <a:xfrm>
            <a:off x="2482517" y="2337837"/>
            <a:ext cx="1079751" cy="1619625"/>
            <a:chOff x="2716705" y="2336901"/>
            <a:chExt cx="1079892" cy="1619836"/>
          </a:xfrm>
        </p:grpSpPr>
        <p:sp>
          <p:nvSpPr>
            <p:cNvPr id="49" name="Oval 48"/>
            <p:cNvSpPr/>
            <p:nvPr/>
          </p:nvSpPr>
          <p:spPr>
            <a:xfrm>
              <a:off x="2716705" y="2336901"/>
              <a:ext cx="1079892" cy="1079892"/>
            </a:xfrm>
            <a:prstGeom prst="ellipse">
              <a:avLst/>
            </a:prstGeom>
            <a:noFill/>
            <a:ln w="38100" cap="flat" cmpd="sng" algn="ctr">
              <a:solidFill>
                <a:srgbClr val="2F539C"/>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cxnSp>
          <p:nvCxnSpPr>
            <p:cNvPr id="50" name="Straight Connector 49"/>
            <p:cNvCxnSpPr/>
            <p:nvPr/>
          </p:nvCxnSpPr>
          <p:spPr>
            <a:xfrm>
              <a:off x="3256650" y="3416792"/>
              <a:ext cx="0" cy="539945"/>
            </a:xfrm>
            <a:prstGeom prst="line">
              <a:avLst/>
            </a:prstGeom>
            <a:noFill/>
            <a:ln w="9525" cap="flat" cmpd="sng" algn="ctr">
              <a:solidFill>
                <a:srgbClr val="2F539C"/>
              </a:solidFill>
              <a:prstDash val="solid"/>
              <a:headEnd type="oval"/>
              <a:tailEnd type="none"/>
            </a:ln>
            <a:effectLst/>
          </p:spPr>
        </p:cxnSp>
        <p:grpSp>
          <p:nvGrpSpPr>
            <p:cNvPr id="51" name="Group 50"/>
            <p:cNvGrpSpPr/>
            <p:nvPr/>
          </p:nvGrpSpPr>
          <p:grpSpPr>
            <a:xfrm>
              <a:off x="2986648" y="2603363"/>
              <a:ext cx="540000" cy="540000"/>
              <a:chOff x="305583" y="2535911"/>
              <a:chExt cx="522850" cy="507745"/>
            </a:xfrm>
          </p:grpSpPr>
          <p:pic>
            <p:nvPicPr>
              <p:cNvPr id="52" name="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2989" y="2635675"/>
                <a:ext cx="323116" cy="268247"/>
              </a:xfrm>
              <a:prstGeom prst="rect">
                <a:avLst/>
              </a:prstGeom>
            </p:spPr>
          </p:pic>
          <p:sp>
            <p:nvSpPr>
              <p:cNvPr id="53" name="Oval 52"/>
              <p:cNvSpPr/>
              <p:nvPr/>
            </p:nvSpPr>
            <p:spPr>
              <a:xfrm>
                <a:off x="305583" y="2535911"/>
                <a:ext cx="522850" cy="507745"/>
              </a:xfrm>
              <a:prstGeom prst="ellipse">
                <a:avLst/>
              </a:prstGeom>
              <a:noFill/>
              <a:ln w="22606" cap="flat" cmpd="sng" algn="ctr">
                <a:solidFill>
                  <a:srgbClr val="FFFFFF"/>
                </a:solidFill>
                <a:prstDash val="solid"/>
                <a:headEnd type="none" w="med" len="med"/>
                <a:tailEnd type="oval" w="med" len="med"/>
              </a:ln>
              <a:effectLst/>
            </p:spPr>
            <p:txBody>
              <a:bodyPr rtlCol="0" anchor="ctr"/>
              <a:lstStyle/>
              <a:p>
                <a:pPr marL="0" marR="0" lvl="0" indent="0" algn="ctr" defTabSz="91376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latin typeface="Arial"/>
                  <a:ea typeface="+mn-ea"/>
                  <a:cs typeface="+mn-cs"/>
                </a:endParaRPr>
              </a:p>
            </p:txBody>
          </p:sp>
        </p:grpSp>
      </p:grpSp>
      <p:sp>
        <p:nvSpPr>
          <p:cNvPr id="54" name="Text Box 13"/>
          <p:cNvSpPr txBox="1">
            <a:spLocks noChangeArrowheads="1"/>
          </p:cNvSpPr>
          <p:nvPr/>
        </p:nvSpPr>
        <p:spPr bwMode="auto">
          <a:xfrm>
            <a:off x="43258" y="5395217"/>
            <a:ext cx="1907751" cy="589284"/>
          </a:xfrm>
          <a:prstGeom prst="rect">
            <a:avLst/>
          </a:prstGeom>
          <a:noFill/>
          <a:ln w="12700" cap="flat" cmpd="sng" algn="ctr">
            <a:noFill/>
            <a:prstDash val="solid"/>
          </a:ln>
          <a:effectLst/>
        </p:spPr>
        <p:txBody>
          <a:bodyPr lIns="107894" tIns="71929" rIns="107894" bIns="71929" rtlCol="0" anchor="t"/>
          <a:lstStyle>
            <a:defPPr>
              <a:defRPr lang="en-US"/>
            </a:defPPr>
            <a:lvl1pPr defTabSz="912776">
              <a:defRPr sz="1200">
                <a:solidFill>
                  <a:prstClr val="white"/>
                </a:solidFill>
                <a:latin typeface="Roboto" panose="02000000000000000000" pitchFamily="2" charset="0"/>
                <a:ea typeface="Roboto" panose="02000000000000000000" pitchFamily="2" charset="0"/>
                <a:cs typeface="Segoe UI" panose="020B0502040204020203"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1217788" eaLnBrk="1" fontAlgn="auto" latinLnBrk="0" hangingPunct="1">
              <a:lnSpc>
                <a:spcPct val="90000"/>
              </a:lnSpc>
              <a:spcBef>
                <a:spcPts val="0"/>
              </a:spcBef>
              <a:spcAft>
                <a:spcPts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Arial" charset="0"/>
                <a:ea typeface="+mn-ea"/>
                <a:cs typeface="Gotham Light" pitchFamily="2" charset="0"/>
              </a:rPr>
              <a:t>Self-service</a:t>
            </a:r>
            <a:r>
              <a:rPr kumimoji="0" lang="en-US" sz="1399" b="0" i="0" u="none" strike="noStrike" kern="0" cap="none" spc="0" normalizeH="0" baseline="0" noProof="0">
                <a:ln>
                  <a:noFill/>
                </a:ln>
                <a:solidFill>
                  <a:srgbClr val="FFFFFF"/>
                </a:solidFill>
                <a:effectLst/>
                <a:uLnTx/>
                <a:uFillTx/>
                <a:latin typeface="Arial" charset="0"/>
                <a:ea typeface="+mn-ea"/>
                <a:cs typeface="Gotham Light" pitchFamily="2" charset="0"/>
              </a:rPr>
              <a:t> analytics, multi-channel delivery</a:t>
            </a:r>
          </a:p>
        </p:txBody>
      </p:sp>
      <p:sp>
        <p:nvSpPr>
          <p:cNvPr id="55" name="Text Box 13"/>
          <p:cNvSpPr txBox="1">
            <a:spLocks noChangeArrowheads="1"/>
          </p:cNvSpPr>
          <p:nvPr/>
        </p:nvSpPr>
        <p:spPr bwMode="auto">
          <a:xfrm>
            <a:off x="2066611" y="5395217"/>
            <a:ext cx="1907751" cy="589284"/>
          </a:xfrm>
          <a:prstGeom prst="rect">
            <a:avLst/>
          </a:prstGeom>
          <a:noFill/>
          <a:ln w="12700" cap="flat" cmpd="sng" algn="ctr">
            <a:noFill/>
            <a:prstDash val="solid"/>
          </a:ln>
          <a:effectLst/>
        </p:spPr>
        <p:txBody>
          <a:bodyPr lIns="107894" tIns="71929" rIns="107894" bIns="71929" rtlCol="0" anchor="t"/>
          <a:lstStyle>
            <a:defPPr>
              <a:defRPr lang="en-US"/>
            </a:defPPr>
            <a:lvl1pPr defTabSz="912776">
              <a:defRPr sz="1200">
                <a:solidFill>
                  <a:prstClr val="white"/>
                </a:solidFill>
                <a:latin typeface="Roboto" panose="02000000000000000000" pitchFamily="2" charset="0"/>
                <a:ea typeface="Roboto" panose="02000000000000000000" pitchFamily="2" charset="0"/>
                <a:cs typeface="Segoe UI" panose="020B0502040204020203"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1217788"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Arial" charset="0"/>
                <a:cs typeface="Gotham Light" pitchFamily="2" charset="0"/>
              </a:rPr>
              <a:t>Hidden pattern </a:t>
            </a:r>
            <a:r>
              <a:rPr kumimoji="0" lang="en-US" sz="1399" b="1" i="0" u="none" strike="noStrike" kern="0" cap="none" spc="0" normalizeH="0" baseline="0" noProof="0">
                <a:ln>
                  <a:noFill/>
                </a:ln>
                <a:solidFill>
                  <a:srgbClr val="FFFFFF"/>
                </a:solidFill>
                <a:effectLst/>
                <a:uLnTx/>
                <a:uFillTx/>
                <a:latin typeface="Arial" charset="0"/>
                <a:cs typeface="Gotham Light" pitchFamily="2" charset="0"/>
              </a:rPr>
              <a:t>exploration</a:t>
            </a:r>
            <a:r>
              <a:rPr kumimoji="0" lang="en-US" sz="1399" b="0" i="0" u="none" strike="noStrike" kern="0" cap="none" spc="0" normalizeH="0" baseline="0" noProof="0">
                <a:ln>
                  <a:noFill/>
                </a:ln>
                <a:solidFill>
                  <a:srgbClr val="FFFFFF"/>
                </a:solidFill>
                <a:effectLst/>
                <a:uLnTx/>
                <a:uFillTx/>
                <a:latin typeface="Arial" charset="0"/>
                <a:cs typeface="Gotham Light" pitchFamily="2" charset="0"/>
              </a:rPr>
              <a:t>, faster decision making</a:t>
            </a:r>
          </a:p>
        </p:txBody>
      </p:sp>
      <p:sp>
        <p:nvSpPr>
          <p:cNvPr id="56" name="Text Box 13"/>
          <p:cNvSpPr txBox="1">
            <a:spLocks noChangeArrowheads="1"/>
          </p:cNvSpPr>
          <p:nvPr/>
        </p:nvSpPr>
        <p:spPr bwMode="auto">
          <a:xfrm>
            <a:off x="4089963" y="5395216"/>
            <a:ext cx="1907751" cy="954800"/>
          </a:xfrm>
          <a:prstGeom prst="rect">
            <a:avLst/>
          </a:prstGeom>
          <a:noFill/>
          <a:ln w="12700" cap="flat" cmpd="sng" algn="ctr">
            <a:noFill/>
            <a:prstDash val="solid"/>
          </a:ln>
          <a:effectLst/>
        </p:spPr>
        <p:txBody>
          <a:bodyPr lIns="107894" tIns="71929" rIns="107894" bIns="71929" rtlCol="0" anchor="t"/>
          <a:lstStyle>
            <a:defPPr>
              <a:defRPr lang="en-US"/>
            </a:defPPr>
            <a:lvl1pPr defTabSz="912776">
              <a:defRPr sz="1200">
                <a:solidFill>
                  <a:prstClr val="white"/>
                </a:solidFill>
                <a:latin typeface="Roboto" panose="02000000000000000000" pitchFamily="2" charset="0"/>
                <a:ea typeface="Roboto" panose="02000000000000000000" pitchFamily="2" charset="0"/>
                <a:cs typeface="Segoe UI" panose="020B0502040204020203"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1217788"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Arial" charset="0"/>
                <a:cs typeface="Gotham Light" pitchFamily="2" charset="0"/>
              </a:rPr>
              <a:t>Addition of </a:t>
            </a:r>
            <a:r>
              <a:rPr kumimoji="0" lang="en-US" sz="1399" b="1" i="0" u="none" strike="noStrike" kern="0" cap="none" spc="0" normalizeH="0" baseline="0" noProof="0">
                <a:ln>
                  <a:noFill/>
                </a:ln>
                <a:solidFill>
                  <a:srgbClr val="FFFFFF"/>
                </a:solidFill>
                <a:effectLst/>
                <a:uLnTx/>
                <a:uFillTx/>
                <a:latin typeface="Arial" charset="0"/>
                <a:cs typeface="Gotham Light" pitchFamily="2" charset="0"/>
              </a:rPr>
              <a:t>social media</a:t>
            </a:r>
            <a:r>
              <a:rPr kumimoji="0" lang="en-US" sz="1399" b="0" i="0" u="none" strike="noStrike" kern="0" cap="none" spc="0" normalizeH="0" baseline="0" noProof="0">
                <a:ln>
                  <a:noFill/>
                </a:ln>
                <a:solidFill>
                  <a:srgbClr val="FFFFFF"/>
                </a:solidFill>
                <a:effectLst/>
                <a:uLnTx/>
                <a:uFillTx/>
                <a:latin typeface="Arial" charset="0"/>
                <a:cs typeface="Gotham Light" pitchFamily="2" charset="0"/>
              </a:rPr>
              <a:t>, Internet of Things, unstructured content, etc. </a:t>
            </a:r>
          </a:p>
        </p:txBody>
      </p:sp>
      <p:sp>
        <p:nvSpPr>
          <p:cNvPr id="57" name="Text Box 13"/>
          <p:cNvSpPr txBox="1">
            <a:spLocks noChangeArrowheads="1"/>
          </p:cNvSpPr>
          <p:nvPr/>
        </p:nvSpPr>
        <p:spPr bwMode="auto">
          <a:xfrm>
            <a:off x="6113316" y="5395217"/>
            <a:ext cx="1907751" cy="1055891"/>
          </a:xfrm>
          <a:prstGeom prst="rect">
            <a:avLst/>
          </a:prstGeom>
          <a:noFill/>
          <a:ln w="12700" cap="flat" cmpd="sng" algn="ctr">
            <a:noFill/>
            <a:prstDash val="solid"/>
          </a:ln>
          <a:effectLst/>
        </p:spPr>
        <p:txBody>
          <a:bodyPr lIns="107894" tIns="71929" rIns="107894" bIns="71929" rtlCol="0" anchor="t"/>
          <a:lstStyle>
            <a:defPPr>
              <a:defRPr lang="en-US"/>
            </a:defPPr>
            <a:lvl1pPr defTabSz="912776">
              <a:defRPr sz="1200">
                <a:solidFill>
                  <a:prstClr val="white"/>
                </a:solidFill>
                <a:latin typeface="Roboto" panose="02000000000000000000" pitchFamily="2" charset="0"/>
                <a:ea typeface="Roboto" panose="02000000000000000000" pitchFamily="2" charset="0"/>
                <a:cs typeface="Segoe UI" panose="020B0502040204020203"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1217788" eaLnBrk="1" fontAlgn="auto" latinLnBrk="0" hangingPunct="1">
              <a:lnSpc>
                <a:spcPct val="90000"/>
              </a:lnSpc>
              <a:spcBef>
                <a:spcPts val="0"/>
              </a:spcBef>
              <a:spcAft>
                <a:spcPts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Arial" charset="0"/>
                <a:cs typeface="Gotham Light" pitchFamily="2" charset="0"/>
              </a:rPr>
              <a:t>Evolving </a:t>
            </a:r>
            <a:r>
              <a:rPr kumimoji="0" lang="en-US" sz="1399" b="0" i="0" u="none" strike="noStrike" kern="0" cap="none" spc="0" normalizeH="0" baseline="0" noProof="0">
                <a:ln>
                  <a:noFill/>
                </a:ln>
                <a:solidFill>
                  <a:srgbClr val="FFFFFF"/>
                </a:solidFill>
                <a:effectLst/>
                <a:uLnTx/>
                <a:uFillTx/>
                <a:latin typeface="Arial" charset="0"/>
                <a:cs typeface="Gotham Light" pitchFamily="2" charset="0"/>
              </a:rPr>
              <a:t>patterns, data-driven point-of-interaction decisions shifting to the front line</a:t>
            </a:r>
          </a:p>
        </p:txBody>
      </p:sp>
      <p:sp>
        <p:nvSpPr>
          <p:cNvPr id="58" name="Text Box 13"/>
          <p:cNvSpPr txBox="1">
            <a:spLocks noChangeArrowheads="1"/>
          </p:cNvSpPr>
          <p:nvPr/>
        </p:nvSpPr>
        <p:spPr bwMode="auto">
          <a:xfrm>
            <a:off x="8136668" y="5395216"/>
            <a:ext cx="1907751" cy="940757"/>
          </a:xfrm>
          <a:prstGeom prst="rect">
            <a:avLst/>
          </a:prstGeom>
          <a:noFill/>
          <a:ln w="12700" cap="flat" cmpd="sng" algn="ctr">
            <a:noFill/>
            <a:prstDash val="solid"/>
          </a:ln>
          <a:effectLst/>
        </p:spPr>
        <p:txBody>
          <a:bodyPr lIns="107894" tIns="71929" rIns="107894" bIns="71929" rtlCol="0" anchor="t"/>
          <a:lstStyle>
            <a:defPPr>
              <a:defRPr lang="en-US"/>
            </a:defPPr>
            <a:lvl1pPr defTabSz="912776">
              <a:defRPr sz="1200">
                <a:solidFill>
                  <a:prstClr val="white"/>
                </a:solidFill>
                <a:latin typeface="Roboto" panose="02000000000000000000" pitchFamily="2" charset="0"/>
                <a:ea typeface="Roboto" panose="02000000000000000000" pitchFamily="2" charset="0"/>
                <a:cs typeface="Segoe UI" panose="020B0502040204020203"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1217788" eaLnBrk="1" fontAlgn="auto" latinLnBrk="0" hangingPunct="1">
              <a:lnSpc>
                <a:spcPct val="90000"/>
              </a:lnSpc>
              <a:spcBef>
                <a:spcPts val="0"/>
              </a:spcBef>
              <a:spcAft>
                <a:spcPts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Arial" charset="0"/>
                <a:cs typeface="Gotham Light" pitchFamily="2" charset="0"/>
              </a:rPr>
              <a:t>New forms</a:t>
            </a:r>
            <a:r>
              <a:rPr kumimoji="0" lang="en-US" sz="1399" b="0" i="0" u="none" strike="noStrike" kern="0" cap="none" spc="0" normalizeH="0" baseline="0" noProof="0">
                <a:ln>
                  <a:noFill/>
                </a:ln>
                <a:solidFill>
                  <a:srgbClr val="FFFFFF"/>
                </a:solidFill>
                <a:effectLst/>
                <a:uLnTx/>
                <a:uFillTx/>
                <a:latin typeface="Arial" charset="0"/>
                <a:cs typeface="Gotham Light" pitchFamily="2" charset="0"/>
              </a:rPr>
              <a:t>, more complex architectures on Premise or Cloud</a:t>
            </a:r>
          </a:p>
        </p:txBody>
      </p:sp>
      <p:sp>
        <p:nvSpPr>
          <p:cNvPr id="59" name="Text Box 13"/>
          <p:cNvSpPr txBox="1">
            <a:spLocks noChangeArrowheads="1"/>
          </p:cNvSpPr>
          <p:nvPr/>
        </p:nvSpPr>
        <p:spPr bwMode="auto">
          <a:xfrm>
            <a:off x="10160020" y="5395216"/>
            <a:ext cx="1907751" cy="646934"/>
          </a:xfrm>
          <a:prstGeom prst="rect">
            <a:avLst/>
          </a:prstGeom>
          <a:noFill/>
          <a:ln w="12700" cap="flat" cmpd="sng" algn="ctr">
            <a:noFill/>
            <a:prstDash val="solid"/>
          </a:ln>
          <a:effectLst/>
        </p:spPr>
        <p:txBody>
          <a:bodyPr lIns="107894" tIns="71929" rIns="107894" bIns="71929" rtlCol="0" anchor="t"/>
          <a:lstStyle>
            <a:defPPr>
              <a:defRPr lang="en-US"/>
            </a:defPPr>
            <a:lvl1pPr defTabSz="912776">
              <a:defRPr sz="1200">
                <a:solidFill>
                  <a:prstClr val="white"/>
                </a:solidFill>
                <a:latin typeface="Roboto" panose="02000000000000000000" pitchFamily="2" charset="0"/>
                <a:ea typeface="Roboto" panose="02000000000000000000" pitchFamily="2" charset="0"/>
                <a:cs typeface="Segoe UI" panose="020B0502040204020203"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1217788"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Arial" charset="0"/>
                <a:cs typeface="Gotham Light" pitchFamily="2" charset="0"/>
              </a:rPr>
              <a:t>Pictorial </a:t>
            </a:r>
            <a:r>
              <a:rPr kumimoji="0" lang="en-US" sz="1399" b="1" i="0" u="none" strike="noStrike" kern="0" cap="none" spc="0" normalizeH="0" baseline="0" noProof="0">
                <a:ln>
                  <a:noFill/>
                </a:ln>
                <a:solidFill>
                  <a:srgbClr val="FFFFFF"/>
                </a:solidFill>
                <a:effectLst/>
                <a:uLnTx/>
                <a:uFillTx/>
                <a:latin typeface="Arial" charset="0"/>
                <a:cs typeface="Gotham Light" pitchFamily="2" charset="0"/>
              </a:rPr>
              <a:t>story-telling</a:t>
            </a:r>
            <a:r>
              <a:rPr kumimoji="0" lang="en-US" sz="1399" b="0" i="0" u="none" strike="noStrike" kern="0" cap="none" spc="0" normalizeH="0" baseline="0" noProof="0">
                <a:ln>
                  <a:noFill/>
                </a:ln>
                <a:solidFill>
                  <a:srgbClr val="FFFFFF"/>
                </a:solidFill>
                <a:effectLst/>
                <a:uLnTx/>
                <a:uFillTx/>
                <a:latin typeface="Arial" charset="0"/>
                <a:cs typeface="Gotham Light" pitchFamily="2" charset="0"/>
              </a:rPr>
              <a:t>, customers going digital</a:t>
            </a:r>
          </a:p>
        </p:txBody>
      </p:sp>
      <p:cxnSp>
        <p:nvCxnSpPr>
          <p:cNvPr id="60" name="Straight Connector 59"/>
          <p:cNvCxnSpPr/>
          <p:nvPr/>
        </p:nvCxnSpPr>
        <p:spPr>
          <a:xfrm>
            <a:off x="115249" y="5255782"/>
            <a:ext cx="1763770" cy="0"/>
          </a:xfrm>
          <a:prstGeom prst="line">
            <a:avLst/>
          </a:prstGeom>
          <a:noFill/>
          <a:ln w="12700" cap="flat" cmpd="sng" algn="ctr">
            <a:solidFill>
              <a:srgbClr val="FFFFFF"/>
            </a:solidFill>
            <a:prstDash val="solid"/>
          </a:ln>
          <a:effectLst/>
        </p:spPr>
      </p:cxnSp>
      <p:cxnSp>
        <p:nvCxnSpPr>
          <p:cNvPr id="61" name="Straight Connector 60"/>
          <p:cNvCxnSpPr/>
          <p:nvPr/>
        </p:nvCxnSpPr>
        <p:spPr>
          <a:xfrm>
            <a:off x="2138601" y="5255782"/>
            <a:ext cx="1763770" cy="0"/>
          </a:xfrm>
          <a:prstGeom prst="line">
            <a:avLst/>
          </a:prstGeom>
          <a:noFill/>
          <a:ln w="12700" cap="flat" cmpd="sng" algn="ctr">
            <a:solidFill>
              <a:srgbClr val="FFFFFF"/>
            </a:solidFill>
            <a:prstDash val="solid"/>
          </a:ln>
          <a:effectLst/>
        </p:spPr>
      </p:cxnSp>
      <p:cxnSp>
        <p:nvCxnSpPr>
          <p:cNvPr id="62" name="Straight Connector 61"/>
          <p:cNvCxnSpPr/>
          <p:nvPr/>
        </p:nvCxnSpPr>
        <p:spPr>
          <a:xfrm>
            <a:off x="4161954" y="5255782"/>
            <a:ext cx="1763770" cy="0"/>
          </a:xfrm>
          <a:prstGeom prst="line">
            <a:avLst/>
          </a:prstGeom>
          <a:noFill/>
          <a:ln w="12700" cap="flat" cmpd="sng" algn="ctr">
            <a:solidFill>
              <a:srgbClr val="FFFFFF"/>
            </a:solidFill>
            <a:prstDash val="solid"/>
          </a:ln>
          <a:effectLst/>
        </p:spPr>
      </p:cxnSp>
      <p:cxnSp>
        <p:nvCxnSpPr>
          <p:cNvPr id="63" name="Straight Connector 62"/>
          <p:cNvCxnSpPr/>
          <p:nvPr/>
        </p:nvCxnSpPr>
        <p:spPr>
          <a:xfrm>
            <a:off x="6185306" y="5255782"/>
            <a:ext cx="1763770" cy="0"/>
          </a:xfrm>
          <a:prstGeom prst="line">
            <a:avLst/>
          </a:prstGeom>
          <a:noFill/>
          <a:ln w="12700" cap="flat" cmpd="sng" algn="ctr">
            <a:solidFill>
              <a:srgbClr val="FFFFFF"/>
            </a:solidFill>
            <a:prstDash val="solid"/>
          </a:ln>
          <a:effectLst/>
        </p:spPr>
      </p:cxnSp>
      <p:cxnSp>
        <p:nvCxnSpPr>
          <p:cNvPr id="64" name="Straight Connector 63"/>
          <p:cNvCxnSpPr/>
          <p:nvPr/>
        </p:nvCxnSpPr>
        <p:spPr>
          <a:xfrm>
            <a:off x="8208659" y="5255782"/>
            <a:ext cx="1763770" cy="0"/>
          </a:xfrm>
          <a:prstGeom prst="line">
            <a:avLst/>
          </a:prstGeom>
          <a:noFill/>
          <a:ln w="12700" cap="flat" cmpd="sng" algn="ctr">
            <a:solidFill>
              <a:srgbClr val="FFFFFF"/>
            </a:solidFill>
            <a:prstDash val="solid"/>
          </a:ln>
          <a:effectLst/>
        </p:spPr>
      </p:cxnSp>
      <p:cxnSp>
        <p:nvCxnSpPr>
          <p:cNvPr id="65" name="Straight Connector 64"/>
          <p:cNvCxnSpPr/>
          <p:nvPr/>
        </p:nvCxnSpPr>
        <p:spPr>
          <a:xfrm>
            <a:off x="10232010" y="5255782"/>
            <a:ext cx="1763770" cy="0"/>
          </a:xfrm>
          <a:prstGeom prst="line">
            <a:avLst/>
          </a:prstGeom>
          <a:noFill/>
          <a:ln w="12700" cap="flat" cmpd="sng" algn="ctr">
            <a:solidFill>
              <a:srgbClr val="FFFFFF"/>
            </a:solidFill>
            <a:prstDash val="solid"/>
          </a:ln>
          <a:effectLst/>
        </p:spPr>
      </p:cxnSp>
    </p:spTree>
    <p:extLst>
      <p:ext uri="{BB962C8B-B14F-4D97-AF65-F5344CB8AC3E}">
        <p14:creationId xmlns:p14="http://schemas.microsoft.com/office/powerpoint/2010/main" val="198906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Object 35" hidden="1"/>
          <p:cNvGraphicFramePr>
            <a:graphicFrameLocks noChangeAspect="1"/>
          </p:cNvGraphicFramePr>
          <p:nvPr>
            <p:custDataLst>
              <p:tags r:id="rId2"/>
            </p:custDataLst>
            <p:extLst>
              <p:ext uri="{D42A27DB-BD31-4B8C-83A1-F6EECF244321}">
                <p14:modId xmlns:p14="http://schemas.microsoft.com/office/powerpoint/2010/main" val="2761080918"/>
              </p:ext>
            </p:ext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spid="_x0000_s247820" name="think-cell スライド" r:id="rId6" imgW="270" imgH="270" progId="TCLayout.ActiveDocument.1">
                  <p:embed/>
                </p:oleObj>
              </mc:Choice>
              <mc:Fallback>
                <p:oleObj name="think-cell スライド" r:id="rId6" imgW="270" imgH="270" progId="TCLayout.ActiveDocument.1">
                  <p:embed/>
                  <p:pic>
                    <p:nvPicPr>
                      <p:cNvPr id="36" name="Object 35" hidden="1"/>
                      <p:cNvPicPr/>
                      <p:nvPr/>
                    </p:nvPicPr>
                    <p:blipFill>
                      <a:blip r:embed="rId7"/>
                      <a:stretch>
                        <a:fillRect/>
                      </a:stretch>
                    </p:blipFill>
                    <p:spPr>
                      <a:xfrm>
                        <a:off x="1587" y="2481"/>
                        <a:ext cx="1587" cy="1587"/>
                      </a:xfrm>
                      <a:prstGeom prst="rect">
                        <a:avLst/>
                      </a:prstGeom>
                    </p:spPr>
                  </p:pic>
                </p:oleObj>
              </mc:Fallback>
            </mc:AlternateContent>
          </a:graphicData>
        </a:graphic>
      </p:graphicFrame>
      <p:sp>
        <p:nvSpPr>
          <p:cNvPr id="16" name="正方形/長方形 15" hidden="1">
            <a:extLst>
              <a:ext uri="{FF2B5EF4-FFF2-40B4-BE49-F238E27FC236}">
                <a16:creationId xmlns:a16="http://schemas.microsoft.com/office/drawing/2014/main" id="{260C87C6-F974-4C37-9AA0-D42E50CC3FBD}"/>
              </a:ext>
            </a:extLst>
          </p:cNvPr>
          <p:cNvSpPr/>
          <p:nvPr>
            <p:custDataLst>
              <p:tags r:id="rId3"/>
            </p:custDataLst>
          </p:nvPr>
        </p:nvSpPr>
        <p:spPr>
          <a:xfrm>
            <a:off x="0" y="0"/>
            <a:ext cx="158750" cy="158750"/>
          </a:xfrm>
          <a:prstGeom prst="rect">
            <a:avLst/>
          </a:prstGeom>
          <a:solidFill>
            <a:schemeClr val="tx1">
              <a:alpha val="40000"/>
            </a:schemeClr>
          </a:solidFill>
        </p:spPr>
        <p:txBody>
          <a:bodyPr vert="horz" wrap="none" lIns="0" tIns="0" rIns="0" bIns="0" numCol="1" spcCol="0" rtlCol="0" anchor="ctr" anchorCtr="0">
            <a:noAutofit/>
          </a:bodyPr>
          <a:lstStyle/>
          <a:p>
            <a:pPr algn="ctr"/>
            <a:endParaRPr kumimoji="1" lang="en-US" altLang="ja-JP" sz="1999">
              <a:solidFill>
                <a:schemeClr val="bg1"/>
              </a:solidFill>
              <a:latin typeface="Calibri" panose="020F0502020204030204" pitchFamily="34" charset="0"/>
              <a:cs typeface="Arial" panose="020B0604020202020204" pitchFamily="34" charset="0"/>
              <a:sym typeface="Calibri" panose="020F0502020204030204" pitchFamily="34" charset="0"/>
            </a:endParaRPr>
          </a:p>
        </p:txBody>
      </p:sp>
      <p:pic>
        <p:nvPicPr>
          <p:cNvPr id="35" name="Picture 3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9046" y="893"/>
            <a:ext cx="10055858" cy="6856214"/>
          </a:xfrm>
          <a:prstGeom prst="rect">
            <a:avLst/>
          </a:prstGeom>
        </p:spPr>
      </p:pic>
      <p:sp>
        <p:nvSpPr>
          <p:cNvPr id="37" name="Rectangle 36"/>
          <p:cNvSpPr/>
          <p:nvPr/>
        </p:nvSpPr>
        <p:spPr>
          <a:xfrm>
            <a:off x="-26064" y="4068"/>
            <a:ext cx="10062875" cy="6885993"/>
          </a:xfrm>
          <a:prstGeom prst="rect">
            <a:avLst/>
          </a:prstGeom>
          <a:gradFill>
            <a:gsLst>
              <a:gs pos="69000">
                <a:schemeClr val="tx1">
                  <a:lumMod val="75000"/>
                  <a:lumOff val="25000"/>
                  <a:alpha val="63000"/>
                </a:schemeClr>
              </a:gs>
              <a:gs pos="37000">
                <a:schemeClr val="tx1">
                  <a:alpha val="76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
        <p:nvSpPr>
          <p:cNvPr id="42" name="Rectangle 41"/>
          <p:cNvSpPr/>
          <p:nvPr/>
        </p:nvSpPr>
        <p:spPr>
          <a:xfrm>
            <a:off x="10026813" y="893"/>
            <a:ext cx="2175734" cy="6881385"/>
          </a:xfrm>
          <a:prstGeom prst="rect">
            <a:avLst/>
          </a:prstGeom>
          <a:solidFill>
            <a:srgbClr val="77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prstClr val="white"/>
              </a:solidFill>
            </a:endParaRPr>
          </a:p>
        </p:txBody>
      </p:sp>
      <p:sp>
        <p:nvSpPr>
          <p:cNvPr id="2" name="Title 1"/>
          <p:cNvSpPr>
            <a:spLocks noGrp="1"/>
          </p:cNvSpPr>
          <p:nvPr>
            <p:ph type="title"/>
          </p:nvPr>
        </p:nvSpPr>
        <p:spPr>
          <a:xfrm>
            <a:off x="625306" y="521052"/>
            <a:ext cx="9152252" cy="816847"/>
          </a:xfrm>
        </p:spPr>
        <p:txBody>
          <a:bodyPr/>
          <a:lstStyle/>
          <a:p>
            <a:r>
              <a:rPr lang="en-US" sz="2399" b="0"/>
              <a:t>Columbia Pipeline Group</a:t>
            </a:r>
            <a:br>
              <a:rPr lang="en-US" b="0"/>
            </a:br>
            <a:r>
              <a:rPr lang="en-US" b="0"/>
              <a:t>The Intelligent Pipeline Solution addresses data quality and completeness and enables operators to run predictive analytics</a:t>
            </a:r>
          </a:p>
        </p:txBody>
      </p:sp>
      <p:sp>
        <p:nvSpPr>
          <p:cNvPr id="3" name="Slide Number Placeholder 2"/>
          <p:cNvSpPr>
            <a:spLocks noGrp="1"/>
          </p:cNvSpPr>
          <p:nvPr>
            <p:ph type="sldNum" sz="quarter" idx="4"/>
          </p:nvPr>
        </p:nvSpPr>
        <p:spPr/>
        <p:txBody>
          <a:bodyPr/>
          <a:lstStyle/>
          <a:p>
            <a:pPr fontAlgn="auto">
              <a:spcBef>
                <a:spcPts val="0"/>
              </a:spcBef>
              <a:spcAft>
                <a:spcPts val="0"/>
              </a:spcAft>
              <a:defRPr/>
            </a:pPr>
            <a:fld id="{90CBDC3A-D49F-4631-A8C7-55D59B33E5FA}" type="slidenum">
              <a:rPr lang="en-US" b="0" smtClean="0">
                <a:solidFill>
                  <a:srgbClr val="FFFFFF"/>
                </a:solidFill>
              </a:rPr>
              <a:pPr fontAlgn="auto">
                <a:spcBef>
                  <a:spcPts val="0"/>
                </a:spcBef>
                <a:spcAft>
                  <a:spcPts val="0"/>
                </a:spcAft>
                <a:defRPr/>
              </a:pPr>
              <a:t>40</a:t>
            </a:fld>
            <a:endParaRPr lang="en-US" b="0">
              <a:solidFill>
                <a:srgbClr val="FFFFFF"/>
              </a:solidFill>
            </a:endParaRPr>
          </a:p>
        </p:txBody>
      </p:sp>
      <p:sp>
        <p:nvSpPr>
          <p:cNvPr id="4" name="Footer Placeholder 3"/>
          <p:cNvSpPr>
            <a:spLocks noGrp="1"/>
          </p:cNvSpPr>
          <p:nvPr>
            <p:ph type="ftr" sz="quarter" idx="3"/>
          </p:nvPr>
        </p:nvSpPr>
        <p:spPr/>
        <p:txBody>
          <a:bodyPr/>
          <a:lstStyle/>
          <a:p>
            <a:pPr fontAlgn="auto">
              <a:spcBef>
                <a:spcPts val="0"/>
              </a:spcBef>
              <a:spcAft>
                <a:spcPts val="0"/>
              </a:spcAft>
            </a:pPr>
            <a:r>
              <a:rPr lang="en-US" b="0">
                <a:solidFill>
                  <a:srgbClr val="FFFFFF"/>
                </a:solidFill>
              </a:rPr>
              <a:t>Copyright © 2016 Accenture  All rights reserved.</a:t>
            </a:r>
          </a:p>
        </p:txBody>
      </p:sp>
      <p:grpSp>
        <p:nvGrpSpPr>
          <p:cNvPr id="5" name="Group 4"/>
          <p:cNvGrpSpPr/>
          <p:nvPr/>
        </p:nvGrpSpPr>
        <p:grpSpPr>
          <a:xfrm>
            <a:off x="10225904" y="3180416"/>
            <a:ext cx="1927398" cy="430775"/>
            <a:chOff x="10143752" y="3890607"/>
            <a:chExt cx="1927900" cy="430887"/>
          </a:xfrm>
        </p:grpSpPr>
        <p:sp>
          <p:nvSpPr>
            <p:cNvPr id="6" name="TextBox 5"/>
            <p:cNvSpPr txBox="1"/>
            <p:nvPr/>
          </p:nvSpPr>
          <p:spPr>
            <a:xfrm>
              <a:off x="10546836" y="3890607"/>
              <a:ext cx="1524816"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Improved efficiency of pipeline operations</a:t>
              </a:r>
              <a:endParaRPr lang="en-US" sz="1100" b="1">
                <a:solidFill>
                  <a:srgbClr val="FFC000"/>
                </a:solidFill>
                <a:latin typeface="Calibri" panose="020F0502020204030204" pitchFamily="34" charset="0"/>
                <a:cs typeface="+mn-cs"/>
              </a:endParaRPr>
            </a:p>
          </p:txBody>
        </p:sp>
        <p:sp>
          <p:nvSpPr>
            <p:cNvPr id="7" name="Oval 6"/>
            <p:cNvSpPr/>
            <p:nvPr/>
          </p:nvSpPr>
          <p:spPr>
            <a:xfrm>
              <a:off x="10143752" y="3946847"/>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sp>
          <p:nvSpPr>
            <p:cNvPr id="8" name="TextBox 7"/>
            <p:cNvSpPr txBox="1"/>
            <p:nvPr/>
          </p:nvSpPr>
          <p:spPr>
            <a:xfrm>
              <a:off x="10238130" y="4036387"/>
              <a:ext cx="142668" cy="246221"/>
            </a:xfrm>
            <a:prstGeom prst="rect">
              <a:avLst/>
            </a:prstGeom>
            <a:noFill/>
          </p:spPr>
          <p:txBody>
            <a:bodyPr wrap="none" lIns="0" tIns="0" rIns="0" bIns="0" rtlCol="0">
              <a:spAutoFit/>
            </a:bodyPr>
            <a:lstStyle/>
            <a:p>
              <a:pPr eaLnBrk="0" hangingPunct="0">
                <a:lnSpc>
                  <a:spcPct val="80000"/>
                </a:lnSpc>
              </a:pPr>
              <a:r>
                <a:rPr lang="en-US" sz="1999" b="1">
                  <a:solidFill>
                    <a:srgbClr val="000000"/>
                  </a:solidFill>
                  <a:cs typeface="+mn-cs"/>
                </a:rPr>
                <a:t>€</a:t>
              </a:r>
              <a:endParaRPr lang="nl-NL" sz="1999" b="1">
                <a:solidFill>
                  <a:srgbClr val="000000"/>
                </a:solidFill>
                <a:cs typeface="+mn-cs"/>
              </a:endParaRPr>
            </a:p>
          </p:txBody>
        </p:sp>
      </p:grpSp>
      <p:grpSp>
        <p:nvGrpSpPr>
          <p:cNvPr id="9" name="Group 8"/>
          <p:cNvGrpSpPr/>
          <p:nvPr/>
        </p:nvGrpSpPr>
        <p:grpSpPr>
          <a:xfrm>
            <a:off x="10225904" y="4055947"/>
            <a:ext cx="1927398" cy="430775"/>
            <a:chOff x="10143752" y="4684425"/>
            <a:chExt cx="1927900" cy="430887"/>
          </a:xfrm>
        </p:grpSpPr>
        <p:sp>
          <p:nvSpPr>
            <p:cNvPr id="10" name="TextBox 9"/>
            <p:cNvSpPr txBox="1"/>
            <p:nvPr/>
          </p:nvSpPr>
          <p:spPr>
            <a:xfrm>
              <a:off x="10546836" y="4684425"/>
              <a:ext cx="1524816" cy="430887"/>
            </a:xfrm>
            <a:prstGeom prst="rect">
              <a:avLst/>
            </a:prstGeom>
            <a:noFill/>
          </p:spPr>
          <p:txBody>
            <a:bodyPr wrap="square" rtlCol="0">
              <a:spAutoFit/>
            </a:bodyPr>
            <a:lstStyle/>
            <a:p>
              <a:pPr marL="0" lvl="1" fontAlgn="auto">
                <a:spcBef>
                  <a:spcPts val="0"/>
                </a:spcBef>
                <a:spcAft>
                  <a:spcPts val="0"/>
                </a:spcAft>
                <a:buClr>
                  <a:srgbClr val="FFFFFF"/>
                </a:buClr>
              </a:pPr>
              <a:r>
                <a:rPr lang="en-US" sz="1100" b="1">
                  <a:solidFill>
                    <a:srgbClr val="FFC000"/>
                  </a:solidFill>
                  <a:latin typeface="Calibri" panose="020F0502020204030204" pitchFamily="34" charset="0"/>
                  <a:ea typeface="Century Gothic" panose="020B0502020202020204" pitchFamily="34" charset="0"/>
                  <a:cs typeface="Arial" pitchFamily="34" charset="0"/>
                  <a:sym typeface="Calibri" panose="020F0502020204030204" pitchFamily="34" charset="0"/>
                </a:rPr>
                <a:t>Increased safety of pipeline operations</a:t>
              </a:r>
            </a:p>
          </p:txBody>
        </p:sp>
        <p:sp>
          <p:nvSpPr>
            <p:cNvPr id="11" name="Oval 10"/>
            <p:cNvSpPr/>
            <p:nvPr/>
          </p:nvSpPr>
          <p:spPr>
            <a:xfrm>
              <a:off x="10143752" y="4754730"/>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sp>
          <p:nvSpPr>
            <p:cNvPr id="12" name="Smiley Face 11"/>
            <p:cNvSpPr/>
            <p:nvPr/>
          </p:nvSpPr>
          <p:spPr>
            <a:xfrm>
              <a:off x="10194492" y="4810806"/>
              <a:ext cx="252000" cy="252000"/>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nl-NL" sz="3199" b="1">
                <a:solidFill>
                  <a:srgbClr val="FFFFFF"/>
                </a:solidFill>
              </a:endParaRPr>
            </a:p>
          </p:txBody>
        </p:sp>
      </p:grpSp>
      <p:grpSp>
        <p:nvGrpSpPr>
          <p:cNvPr id="13" name="Group 12"/>
          <p:cNvGrpSpPr/>
          <p:nvPr/>
        </p:nvGrpSpPr>
        <p:grpSpPr>
          <a:xfrm>
            <a:off x="10225904" y="4989712"/>
            <a:ext cx="1927398" cy="600008"/>
            <a:chOff x="10143752" y="5756637"/>
            <a:chExt cx="1927900" cy="600164"/>
          </a:xfrm>
        </p:grpSpPr>
        <p:sp>
          <p:nvSpPr>
            <p:cNvPr id="14" name="TextBox 13"/>
            <p:cNvSpPr txBox="1"/>
            <p:nvPr/>
          </p:nvSpPr>
          <p:spPr>
            <a:xfrm>
              <a:off x="10546836" y="5756637"/>
              <a:ext cx="1524816" cy="600164"/>
            </a:xfrm>
            <a:prstGeom prst="rect">
              <a:avLst/>
            </a:prstGeom>
            <a:noFill/>
          </p:spPr>
          <p:txBody>
            <a:bodyPr wrap="square" rtlCol="0">
              <a:spAutoFit/>
            </a:bodyPr>
            <a:lstStyle/>
            <a:p>
              <a:pPr marL="0" lvl="1">
                <a:spcBef>
                  <a:spcPts val="300"/>
                </a:spcBef>
                <a:spcAft>
                  <a:spcPts val="0"/>
                </a:spcAft>
              </a:pPr>
              <a:r>
                <a:rPr lang="en-US" sz="1100" b="1">
                  <a:solidFill>
                    <a:srgbClr val="FFC000"/>
                  </a:solidFill>
                  <a:latin typeface="Calibri" panose="020F0502020204030204" pitchFamily="34" charset="0"/>
                  <a:cs typeface="+mn-cs"/>
                </a:rPr>
                <a:t>Integrated and centrally captured  data</a:t>
              </a:r>
              <a:endParaRPr lang="nl-NL" sz="1100" b="1">
                <a:solidFill>
                  <a:srgbClr val="FFC000"/>
                </a:solidFill>
                <a:latin typeface="Calibri" panose="020F0502020204030204" pitchFamily="34" charset="0"/>
                <a:cs typeface="+mn-cs"/>
              </a:endParaRPr>
            </a:p>
          </p:txBody>
        </p:sp>
        <p:sp>
          <p:nvSpPr>
            <p:cNvPr id="15" name="Oval 14"/>
            <p:cNvSpPr/>
            <p:nvPr/>
          </p:nvSpPr>
          <p:spPr>
            <a:xfrm>
              <a:off x="10143752" y="5876719"/>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grpSp>
        <p:nvGrpSpPr>
          <p:cNvPr id="21" name="Group 20"/>
          <p:cNvGrpSpPr/>
          <p:nvPr/>
        </p:nvGrpSpPr>
        <p:grpSpPr>
          <a:xfrm>
            <a:off x="10225904" y="2196016"/>
            <a:ext cx="1774284" cy="430775"/>
            <a:chOff x="10143752" y="2291321"/>
            <a:chExt cx="1774746" cy="430887"/>
          </a:xfrm>
        </p:grpSpPr>
        <p:sp>
          <p:nvSpPr>
            <p:cNvPr id="23" name="TextBox 22"/>
            <p:cNvSpPr txBox="1"/>
            <p:nvPr/>
          </p:nvSpPr>
          <p:spPr>
            <a:xfrm>
              <a:off x="10546836" y="2291321"/>
              <a:ext cx="1371662" cy="430887"/>
            </a:xfrm>
            <a:prstGeom prst="rect">
              <a:avLst/>
            </a:prstGeom>
            <a:noFill/>
          </p:spPr>
          <p:txBody>
            <a:bodyPr wrap="square" rtlCol="0">
              <a:spAutoFit/>
            </a:bodyPr>
            <a:lstStyle/>
            <a:p>
              <a:pPr eaLnBrk="0" hangingPunct="0"/>
              <a:r>
                <a:rPr lang="en-US" sz="1100" b="1">
                  <a:solidFill>
                    <a:srgbClr val="FFC000"/>
                  </a:solidFill>
                  <a:latin typeface="Calibri" panose="020F0502020204030204" pitchFamily="34" charset="0"/>
                  <a:cs typeface="+mn-cs"/>
                  <a:sym typeface="Calibri" panose="020F0502020204030204" pitchFamily="34" charset="0"/>
                </a:rPr>
                <a:t>Geospatial view of pipeline assets</a:t>
              </a:r>
              <a:endParaRPr lang="en-US" sz="1100" b="1">
                <a:solidFill>
                  <a:srgbClr val="FFC000"/>
                </a:solidFill>
                <a:latin typeface="Calibri" panose="020F0502020204030204" pitchFamily="34" charset="0"/>
                <a:cs typeface="+mn-cs"/>
              </a:endParaRPr>
            </a:p>
          </p:txBody>
        </p:sp>
        <p:sp>
          <p:nvSpPr>
            <p:cNvPr id="24" name="Oval 23"/>
            <p:cNvSpPr/>
            <p:nvPr/>
          </p:nvSpPr>
          <p:spPr>
            <a:xfrm>
              <a:off x="10143752" y="2331081"/>
              <a:ext cx="360000" cy="3600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lnSpc>
                  <a:spcPct val="80000"/>
                </a:lnSpc>
              </a:pPr>
              <a:endParaRPr lang="en-US" sz="3199" b="1">
                <a:solidFill>
                  <a:prstClr val="white"/>
                </a:solidFill>
              </a:endParaRPr>
            </a:p>
          </p:txBody>
        </p:sp>
      </p:grpSp>
      <p:pic>
        <p:nvPicPr>
          <p:cNvPr id="25" name="Picture 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77538" y="5171755"/>
            <a:ext cx="241139" cy="241137"/>
          </a:xfrm>
          <a:prstGeom prst="rect">
            <a:avLst/>
          </a:prstGeom>
        </p:spPr>
      </p:pic>
      <p:pic>
        <p:nvPicPr>
          <p:cNvPr id="26" name="Picture 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281457" y="2241876"/>
            <a:ext cx="288008" cy="288008"/>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0276631" y="5999890"/>
            <a:ext cx="1504313" cy="445063"/>
          </a:xfrm>
          <a:prstGeom prst="rect">
            <a:avLst/>
          </a:prstGeom>
        </p:spPr>
      </p:pic>
      <p:sp>
        <p:nvSpPr>
          <p:cNvPr id="29" name="TextBox 28"/>
          <p:cNvSpPr txBox="1"/>
          <p:nvPr/>
        </p:nvSpPr>
        <p:spPr>
          <a:xfrm>
            <a:off x="10191897" y="1459398"/>
            <a:ext cx="2090740" cy="240003"/>
          </a:xfrm>
          <a:prstGeom prst="rect">
            <a:avLst/>
          </a:prstGeom>
          <a:noFill/>
        </p:spPr>
        <p:txBody>
          <a:bodyPr wrap="square" rtlCol="0">
            <a:spAutoFit/>
          </a:bodyPr>
          <a:lstStyle/>
          <a:p>
            <a:pPr eaLnBrk="0" hangingPunct="0">
              <a:lnSpc>
                <a:spcPct val="80000"/>
              </a:lnSpc>
              <a:spcBef>
                <a:spcPts val="300"/>
              </a:spcBef>
              <a:spcAft>
                <a:spcPts val="300"/>
              </a:spcAft>
            </a:pPr>
            <a:r>
              <a:rPr lang="en-US" sz="1200" b="1" kern="0">
                <a:solidFill>
                  <a:srgbClr val="FFFFFF"/>
                </a:solidFill>
                <a:latin typeface="Calibri" panose="020F0502020204030204" pitchFamily="34" charset="0"/>
              </a:rPr>
              <a:t>Benefits delivered</a:t>
            </a:r>
          </a:p>
        </p:txBody>
      </p:sp>
      <p:sp>
        <p:nvSpPr>
          <p:cNvPr id="33" name="Rounded Rectangle 32"/>
          <p:cNvSpPr/>
          <p:nvPr/>
        </p:nvSpPr>
        <p:spPr>
          <a:xfrm>
            <a:off x="420578" y="5041318"/>
            <a:ext cx="9235256" cy="1403634"/>
          </a:xfrm>
          <a:prstGeom prst="roundRect">
            <a:avLst/>
          </a:prstGeom>
          <a:solidFill>
            <a:schemeClr val="tx1">
              <a:alpha val="40000"/>
            </a:schemeClr>
          </a:solidFill>
        </p:spPr>
        <p:txBody>
          <a:bodyPr wrap="square" lIns="71981" tIns="107972" rIns="71981" bIns="71981" rtlCol="0">
            <a:noAutofit/>
          </a:bodyPr>
          <a:lstStyle/>
          <a:p>
            <a:pPr eaLnBrk="0" hangingPunct="0">
              <a:lnSpc>
                <a:spcPts val="1799"/>
              </a:lnSpc>
              <a:spcAft>
                <a:spcPts val="300"/>
              </a:spcAft>
            </a:pPr>
            <a:endParaRPr lang="en-US" sz="1400">
              <a:solidFill>
                <a:srgbClr val="FFFFFF"/>
              </a:solidFill>
              <a:latin typeface="Calibri" panose="020F0502020204030204" pitchFamily="34" charset="0"/>
              <a:cs typeface="+mn-cs"/>
            </a:endParaRPr>
          </a:p>
        </p:txBody>
      </p:sp>
      <p:sp>
        <p:nvSpPr>
          <p:cNvPr id="34" name="Rounded Rectangle 33"/>
          <p:cNvSpPr/>
          <p:nvPr/>
        </p:nvSpPr>
        <p:spPr>
          <a:xfrm>
            <a:off x="420577" y="1855101"/>
            <a:ext cx="3378908" cy="2907555"/>
          </a:xfrm>
          <a:prstGeom prst="roundRect">
            <a:avLst>
              <a:gd name="adj" fmla="val 8807"/>
            </a:avLst>
          </a:prstGeom>
          <a:solidFill>
            <a:schemeClr val="tx1">
              <a:alpha val="40000"/>
            </a:schemeClr>
          </a:solidFill>
        </p:spPr>
        <p:txBody>
          <a:bodyPr wrap="square" lIns="71981" tIns="107972" rIns="71981" bIns="71981" rtlCol="0">
            <a:noAutofit/>
          </a:bodyPr>
          <a:lstStyle/>
          <a:p>
            <a:pPr eaLnBrk="0" hangingPunct="0">
              <a:lnSpc>
                <a:spcPct val="80000"/>
              </a:lnSpc>
            </a:pPr>
            <a:r>
              <a:rPr lang="en-US" sz="1400" b="1">
                <a:solidFill>
                  <a:srgbClr val="FFC000"/>
                </a:solidFill>
                <a:latin typeface="Calibri" panose="020F0502020204030204" pitchFamily="34" charset="0"/>
                <a:cs typeface="+mn-cs"/>
              </a:rPr>
              <a:t>Columbia Pipeline Group’s challenges</a:t>
            </a:r>
          </a:p>
          <a:p>
            <a:pPr eaLnBrk="0" hangingPunct="0">
              <a:lnSpc>
                <a:spcPct val="80000"/>
              </a:lnSpc>
            </a:pPr>
            <a:endParaRPr lang="en-US" sz="1400">
              <a:solidFill>
                <a:srgbClr val="FFFFFF"/>
              </a:solidFill>
              <a:latin typeface="Calibri" panose="020F0502020204030204" pitchFamily="34" charset="0"/>
              <a:cs typeface="+mn-cs"/>
            </a:endParaRPr>
          </a:p>
          <a:p>
            <a:pPr marL="285664" indent="-285664" eaLnBrk="0" hangingPunct="0">
              <a:lnSpc>
                <a:spcPts val="1799"/>
              </a:lnSpc>
              <a:buFont typeface="Wingdings" panose="05000000000000000000" pitchFamily="2" charset="2"/>
              <a:buChar char="§"/>
            </a:pPr>
            <a:r>
              <a:rPr lang="en-US" sz="1400">
                <a:solidFill>
                  <a:srgbClr val="FFFFFF"/>
                </a:solidFill>
                <a:latin typeface="Calibri" panose="020F0502020204030204" pitchFamily="34" charset="0"/>
                <a:cs typeface="+mn-cs"/>
              </a:rPr>
              <a:t>Dependent on paper and silo’ d data</a:t>
            </a:r>
          </a:p>
          <a:p>
            <a:pPr marL="285664" indent="-285664" eaLnBrk="0" hangingPunct="0">
              <a:lnSpc>
                <a:spcPts val="1799"/>
              </a:lnSpc>
              <a:buFont typeface="Wingdings" panose="05000000000000000000" pitchFamily="2" charset="2"/>
              <a:buChar char="§"/>
            </a:pPr>
            <a:r>
              <a:rPr lang="en-US" sz="1400">
                <a:solidFill>
                  <a:srgbClr val="FFFFFF"/>
                </a:solidFill>
                <a:latin typeface="Calibri" panose="020F0502020204030204" pitchFamily="34" charset="0"/>
                <a:cs typeface="+mn-cs"/>
              </a:rPr>
              <a:t>Recent regulatory and authority scrutiny</a:t>
            </a:r>
          </a:p>
          <a:p>
            <a:pPr marL="285664" indent="-285664" eaLnBrk="0" hangingPunct="0">
              <a:lnSpc>
                <a:spcPts val="1799"/>
              </a:lnSpc>
              <a:buFont typeface="Wingdings" panose="05000000000000000000" pitchFamily="2" charset="2"/>
              <a:buChar char="§"/>
            </a:pPr>
            <a:r>
              <a:rPr lang="en-US" sz="1400">
                <a:solidFill>
                  <a:srgbClr val="FFFFFF"/>
                </a:solidFill>
                <a:latin typeface="Calibri" panose="020F0502020204030204" pitchFamily="34" charset="0"/>
                <a:cs typeface="+mn-cs"/>
              </a:rPr>
              <a:t>Aging assets and workforce</a:t>
            </a:r>
          </a:p>
          <a:p>
            <a:pPr marL="285664" indent="-285664" eaLnBrk="0" hangingPunct="0">
              <a:lnSpc>
                <a:spcPts val="1799"/>
              </a:lnSpc>
              <a:buFont typeface="Wingdings" panose="05000000000000000000" pitchFamily="2" charset="2"/>
              <a:buChar char="§"/>
            </a:pPr>
            <a:r>
              <a:rPr lang="en-US" sz="1400">
                <a:solidFill>
                  <a:srgbClr val="FFFFFF"/>
                </a:solidFill>
                <a:latin typeface="Calibri" panose="020F0502020204030204" pitchFamily="34" charset="0"/>
                <a:cs typeface="+mn-cs"/>
              </a:rPr>
              <a:t>Asset conditions not clearly visible</a:t>
            </a:r>
          </a:p>
          <a:p>
            <a:pPr marL="285664" indent="-285664" eaLnBrk="0" hangingPunct="0">
              <a:lnSpc>
                <a:spcPts val="1799"/>
              </a:lnSpc>
              <a:buFont typeface="Wingdings" panose="05000000000000000000" pitchFamily="2" charset="2"/>
              <a:buChar char="§"/>
            </a:pPr>
            <a:r>
              <a:rPr lang="en-US" sz="1400">
                <a:solidFill>
                  <a:srgbClr val="FFFFFF"/>
                </a:solidFill>
                <a:latin typeface="Calibri" panose="020F0502020204030204" pitchFamily="34" charset="0"/>
                <a:cs typeface="+mn-cs"/>
              </a:rPr>
              <a:t>Insufficient analytics to drive decision making</a:t>
            </a:r>
          </a:p>
          <a:p>
            <a:pPr eaLnBrk="0" hangingPunct="0">
              <a:lnSpc>
                <a:spcPct val="80000"/>
              </a:lnSpc>
            </a:pPr>
            <a:endParaRPr lang="en-US" sz="1400">
              <a:solidFill>
                <a:srgbClr val="FFFFFF"/>
              </a:solidFill>
              <a:latin typeface="Calibri" panose="020F0502020204030204" pitchFamily="34" charset="0"/>
              <a:cs typeface="+mn-cs"/>
            </a:endParaRPr>
          </a:p>
          <a:p>
            <a:pPr marL="285664" indent="-285664" eaLnBrk="0" hangingPunct="0">
              <a:lnSpc>
                <a:spcPct val="80000"/>
              </a:lnSpc>
              <a:buFont typeface="Wingdings" panose="05000000000000000000" pitchFamily="2" charset="2"/>
              <a:buChar char="§"/>
            </a:pPr>
            <a:endParaRPr lang="en-US" sz="1400">
              <a:solidFill>
                <a:srgbClr val="FFFFFF"/>
              </a:solidFill>
              <a:latin typeface="Calibri" panose="020F0502020204030204" pitchFamily="34" charset="0"/>
              <a:cs typeface="+mn-cs"/>
            </a:endParaRPr>
          </a:p>
        </p:txBody>
      </p:sp>
      <p:sp>
        <p:nvSpPr>
          <p:cNvPr id="38" name="Rounded Rectangle 37"/>
          <p:cNvSpPr/>
          <p:nvPr/>
        </p:nvSpPr>
        <p:spPr>
          <a:xfrm>
            <a:off x="4055323" y="1872380"/>
            <a:ext cx="3378908" cy="2907555"/>
          </a:xfrm>
          <a:prstGeom prst="roundRect">
            <a:avLst>
              <a:gd name="adj" fmla="val 6350"/>
            </a:avLst>
          </a:prstGeom>
          <a:solidFill>
            <a:schemeClr val="tx1">
              <a:alpha val="40000"/>
            </a:schemeClr>
          </a:solidFill>
        </p:spPr>
        <p:txBody>
          <a:bodyPr wrap="square" lIns="71981" tIns="107972" rIns="71981" bIns="71981" rtlCol="0">
            <a:noAutofit/>
          </a:bodyPr>
          <a:lstStyle/>
          <a:p>
            <a:pPr eaLnBrk="0" hangingPunct="0">
              <a:lnSpc>
                <a:spcPct val="80000"/>
              </a:lnSpc>
            </a:pPr>
            <a:r>
              <a:rPr lang="en-US" sz="1400" b="1">
                <a:solidFill>
                  <a:srgbClr val="FFC000"/>
                </a:solidFill>
                <a:latin typeface="Calibri" panose="020F0502020204030204" pitchFamily="34" charset="0"/>
                <a:cs typeface="+mn-cs"/>
              </a:rPr>
              <a:t>Scope of work</a:t>
            </a:r>
          </a:p>
          <a:p>
            <a:pPr eaLnBrk="0" hangingPunct="0">
              <a:lnSpc>
                <a:spcPct val="80000"/>
              </a:lnSpc>
            </a:pPr>
            <a:endParaRPr lang="en-US" sz="1400">
              <a:solidFill>
                <a:srgbClr val="FFFFFF"/>
              </a:solidFill>
              <a:latin typeface="Calibri" panose="020F0502020204030204" pitchFamily="34" charset="0"/>
              <a:cs typeface="+mn-cs"/>
            </a:endParaRPr>
          </a:p>
          <a:p>
            <a:pPr marL="285664" indent="-285664" eaLnBrk="0" hangingPunct="0">
              <a:lnSpc>
                <a:spcPts val="1799"/>
              </a:lnSpc>
              <a:buFont typeface="Wingdings" panose="05000000000000000000" pitchFamily="2" charset="2"/>
              <a:buChar char="§"/>
            </a:pPr>
            <a:r>
              <a:rPr lang="en-US" sz="1400">
                <a:solidFill>
                  <a:srgbClr val="FFFFFF"/>
                </a:solidFill>
                <a:latin typeface="Calibri" panose="020F0502020204030204" pitchFamily="34" charset="0"/>
                <a:cs typeface="+mn-cs"/>
              </a:rPr>
              <a:t>Integrate and centrally capture all data in a cloud solution</a:t>
            </a:r>
          </a:p>
          <a:p>
            <a:pPr marL="285664" indent="-285664" eaLnBrk="0" hangingPunct="0">
              <a:lnSpc>
                <a:spcPts val="1799"/>
              </a:lnSpc>
              <a:buFont typeface="Wingdings" panose="05000000000000000000" pitchFamily="2" charset="2"/>
              <a:buChar char="§"/>
            </a:pPr>
            <a:r>
              <a:rPr lang="en-US" sz="1400">
                <a:solidFill>
                  <a:srgbClr val="FFFFFF"/>
                </a:solidFill>
                <a:latin typeface="Calibri" panose="020F0502020204030204" pitchFamily="34" charset="0"/>
                <a:cs typeface="+mn-cs"/>
              </a:rPr>
              <a:t>Visualize assets and threats geospatially</a:t>
            </a:r>
          </a:p>
          <a:p>
            <a:pPr marL="285664" indent="-285664" eaLnBrk="0" hangingPunct="0">
              <a:lnSpc>
                <a:spcPts val="1799"/>
              </a:lnSpc>
              <a:buFont typeface="Wingdings" panose="05000000000000000000" pitchFamily="2" charset="2"/>
              <a:buChar char="§"/>
            </a:pPr>
            <a:r>
              <a:rPr lang="en-US" sz="1400">
                <a:solidFill>
                  <a:srgbClr val="FFFFFF"/>
                </a:solidFill>
                <a:latin typeface="Calibri" panose="020F0502020204030204" pitchFamily="34" charset="0"/>
                <a:cs typeface="+mn-cs"/>
              </a:rPr>
              <a:t>Actively monitor risks and notify operators</a:t>
            </a:r>
          </a:p>
          <a:p>
            <a:pPr marL="285664" indent="-285664" eaLnBrk="0" hangingPunct="0">
              <a:lnSpc>
                <a:spcPts val="1799"/>
              </a:lnSpc>
              <a:buFont typeface="Wingdings" panose="05000000000000000000" pitchFamily="2" charset="2"/>
              <a:buChar char="§"/>
            </a:pPr>
            <a:endParaRPr lang="en-US" sz="1400">
              <a:solidFill>
                <a:srgbClr val="FFFFFF"/>
              </a:solidFill>
              <a:latin typeface="Calibri" panose="020F0502020204030204" pitchFamily="34" charset="0"/>
              <a:cs typeface="+mn-cs"/>
            </a:endParaRPr>
          </a:p>
          <a:p>
            <a:pPr eaLnBrk="0" hangingPunct="0">
              <a:lnSpc>
                <a:spcPts val="1799"/>
              </a:lnSpc>
            </a:pPr>
            <a:r>
              <a:rPr lang="en-US" sz="1400" i="1">
                <a:solidFill>
                  <a:srgbClr val="FFFFFF"/>
                </a:solidFill>
                <a:latin typeface="Calibri" panose="020F0502020204030204" pitchFamily="34" charset="0"/>
                <a:cs typeface="+mn-cs"/>
              </a:rPr>
              <a:t>Next phase focus on data quality &amp; validation and what-if analyses.</a:t>
            </a:r>
          </a:p>
          <a:p>
            <a:pPr eaLnBrk="0" hangingPunct="0">
              <a:lnSpc>
                <a:spcPct val="80000"/>
              </a:lnSpc>
            </a:pPr>
            <a:endParaRPr lang="en-US" sz="1400">
              <a:solidFill>
                <a:srgbClr val="FFFFFF"/>
              </a:solidFill>
              <a:latin typeface="Calibri" panose="020F0502020204030204" pitchFamily="34" charset="0"/>
              <a:cs typeface="+mn-cs"/>
            </a:endParaRPr>
          </a:p>
          <a:p>
            <a:pPr marL="285664" indent="-285664" eaLnBrk="0" hangingPunct="0">
              <a:lnSpc>
                <a:spcPct val="80000"/>
              </a:lnSpc>
              <a:buFont typeface="Wingdings" panose="05000000000000000000" pitchFamily="2" charset="2"/>
              <a:buChar char="§"/>
            </a:pPr>
            <a:endParaRPr lang="en-US" sz="1400">
              <a:solidFill>
                <a:srgbClr val="FFFFFF"/>
              </a:solidFill>
              <a:latin typeface="Calibri" panose="020F0502020204030204" pitchFamily="34" charset="0"/>
              <a:cs typeface="+mn-cs"/>
            </a:endParaRPr>
          </a:p>
          <a:p>
            <a:pPr marL="285664" indent="-285664" eaLnBrk="0" hangingPunct="0">
              <a:lnSpc>
                <a:spcPct val="80000"/>
              </a:lnSpc>
              <a:buFont typeface="Wingdings" panose="05000000000000000000" pitchFamily="2" charset="2"/>
              <a:buChar char="§"/>
            </a:pPr>
            <a:endParaRPr lang="en-US" sz="1400">
              <a:solidFill>
                <a:srgbClr val="FFFFFF"/>
              </a:solidFill>
              <a:latin typeface="Calibri" panose="020F0502020204030204" pitchFamily="34" charset="0"/>
              <a:cs typeface="+mn-cs"/>
            </a:endParaRPr>
          </a:p>
        </p:txBody>
      </p:sp>
      <p:pic>
        <p:nvPicPr>
          <p:cNvPr id="31" name="Picture 2" descr="https://www.ge.com/digital/sites/default/files/INTELLIGENT_PIPELINE_SOLUTION_0.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506793" y="2654087"/>
            <a:ext cx="2150629" cy="1344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rotWithShape="1">
          <a:blip r:embed="rId13" cstate="screen">
            <a:extLst>
              <a:ext uri="{28A0092B-C50C-407E-A947-70E740481C1C}">
                <a14:useLocalDpi xmlns:a14="http://schemas.microsoft.com/office/drawing/2010/main"/>
              </a:ext>
            </a:extLst>
          </a:blip>
          <a:srcRect t="4744"/>
          <a:stretch/>
        </p:blipFill>
        <p:spPr>
          <a:xfrm>
            <a:off x="624302" y="5151204"/>
            <a:ext cx="1159211" cy="1167815"/>
          </a:xfrm>
          <a:prstGeom prst="rect">
            <a:avLst/>
          </a:prstGeom>
        </p:spPr>
      </p:pic>
      <p:sp>
        <p:nvSpPr>
          <p:cNvPr id="40" name="Rounded Rectangle 39"/>
          <p:cNvSpPr/>
          <p:nvPr/>
        </p:nvSpPr>
        <p:spPr>
          <a:xfrm>
            <a:off x="2001283" y="5031915"/>
            <a:ext cx="7397444" cy="1403634"/>
          </a:xfrm>
          <a:prstGeom prst="roundRect">
            <a:avLst/>
          </a:prstGeom>
          <a:noFill/>
        </p:spPr>
        <p:txBody>
          <a:bodyPr wrap="square" lIns="71981" tIns="107972" rIns="71981" bIns="71981" rtlCol="0">
            <a:noAutofit/>
          </a:bodyPr>
          <a:lstStyle/>
          <a:p>
            <a:pPr eaLnBrk="0" hangingPunct="0">
              <a:lnSpc>
                <a:spcPts val="1799"/>
              </a:lnSpc>
            </a:pPr>
            <a:r>
              <a:rPr lang="en-US" sz="1400">
                <a:solidFill>
                  <a:srgbClr val="FFFFFF"/>
                </a:solidFill>
                <a:latin typeface="Calibri" panose="020F0502020204030204" pitchFamily="34" charset="0"/>
                <a:cs typeface="+mn-cs"/>
              </a:rPr>
              <a:t>“The Intelligent Pipeline Solution provides an integrated, geospatial view of our pipeline assets aligned with critical factors related to pipeline integrity. We look forward to the functionality that future releases of IPS will bring to our organization.” </a:t>
            </a:r>
            <a:br>
              <a:rPr lang="en-US" sz="1400">
                <a:solidFill>
                  <a:srgbClr val="FFFFFF"/>
                </a:solidFill>
                <a:latin typeface="Calibri" panose="020F0502020204030204" pitchFamily="34" charset="0"/>
                <a:cs typeface="+mn-cs"/>
              </a:rPr>
            </a:br>
            <a:endParaRPr lang="en-US" sz="1400">
              <a:solidFill>
                <a:srgbClr val="FFFFFF"/>
              </a:solidFill>
              <a:latin typeface="Calibri" panose="020F0502020204030204" pitchFamily="34" charset="0"/>
              <a:cs typeface="+mn-cs"/>
            </a:endParaRPr>
          </a:p>
          <a:p>
            <a:pPr eaLnBrk="0" hangingPunct="0">
              <a:lnSpc>
                <a:spcPts val="1799"/>
              </a:lnSpc>
            </a:pPr>
            <a:r>
              <a:rPr lang="en-US" sz="1400" b="1">
                <a:solidFill>
                  <a:srgbClr val="FFFFFF"/>
                </a:solidFill>
                <a:latin typeface="Calibri" panose="020F0502020204030204" pitchFamily="34" charset="0"/>
                <a:cs typeface="+mn-cs"/>
              </a:rPr>
              <a:t>Shawn Patterson, CEO, Columbia Pipeline Group.</a:t>
            </a:r>
          </a:p>
          <a:p>
            <a:pPr eaLnBrk="0" hangingPunct="0">
              <a:lnSpc>
                <a:spcPts val="1799"/>
              </a:lnSpc>
              <a:spcAft>
                <a:spcPts val="300"/>
              </a:spcAft>
            </a:pPr>
            <a:endParaRPr lang="en-US" sz="1400">
              <a:solidFill>
                <a:srgbClr val="FFFFFF"/>
              </a:solidFill>
              <a:latin typeface="Calibri" panose="020F0502020204030204" pitchFamily="34" charset="0"/>
              <a:cs typeface="+mn-cs"/>
            </a:endParaRPr>
          </a:p>
        </p:txBody>
      </p:sp>
    </p:spTree>
    <p:extLst>
      <p:ext uri="{BB962C8B-B14F-4D97-AF65-F5344CB8AC3E}">
        <p14:creationId xmlns:p14="http://schemas.microsoft.com/office/powerpoint/2010/main" val="1086707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005958462"/>
              </p:ext>
            </p:ext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spid="_x0000_s249868" name="think-cell スライド" r:id="rId6" imgW="270" imgH="270" progId="TCLayout.ActiveDocument.1">
                  <p:embed/>
                </p:oleObj>
              </mc:Choice>
              <mc:Fallback>
                <p:oleObj name="think-cell スライド" r:id="rId6" imgW="270" imgH="270" progId="TCLayout.ActiveDocument.1">
                  <p:embed/>
                  <p:pic>
                    <p:nvPicPr>
                      <p:cNvPr id="7" name="Object 6" hidden="1"/>
                      <p:cNvPicPr/>
                      <p:nvPr/>
                    </p:nvPicPr>
                    <p:blipFill>
                      <a:blip r:embed="rId7"/>
                      <a:stretch>
                        <a:fillRect/>
                      </a:stretch>
                    </p:blipFill>
                    <p:spPr>
                      <a:xfrm>
                        <a:off x="1587" y="2481"/>
                        <a:ext cx="1587" cy="1587"/>
                      </a:xfrm>
                      <a:prstGeom prst="rect">
                        <a:avLst/>
                      </a:prstGeom>
                    </p:spPr>
                  </p:pic>
                </p:oleObj>
              </mc:Fallback>
            </mc:AlternateContent>
          </a:graphicData>
        </a:graphic>
      </p:graphicFrame>
      <p:sp>
        <p:nvSpPr>
          <p:cNvPr id="5" name="正方形/長方形 4" hidden="1">
            <a:extLst>
              <a:ext uri="{FF2B5EF4-FFF2-40B4-BE49-F238E27FC236}">
                <a16:creationId xmlns:a16="http://schemas.microsoft.com/office/drawing/2014/main" id="{6F399A07-E00B-4C92-A583-C60C3A3BCC9E}"/>
              </a:ext>
            </a:extLst>
          </p:cNvPr>
          <p:cNvSpPr/>
          <p:nvPr>
            <p:custDataLst>
              <p:tags r:id="rId3"/>
            </p:custDataLst>
          </p:nvPr>
        </p:nvSpPr>
        <p:spPr>
          <a:xfrm>
            <a:off x="0" y="0"/>
            <a:ext cx="158750" cy="158750"/>
          </a:xfrm>
          <a:prstGeom prst="rect">
            <a:avLst/>
          </a:prstGeom>
          <a:solidFill>
            <a:schemeClr val="tx1">
              <a:alpha val="40000"/>
            </a:schemeClr>
          </a:solidFill>
        </p:spPr>
        <p:txBody>
          <a:bodyPr vert="horz" wrap="none" lIns="0" tIns="0" rIns="0" bIns="0" numCol="1" spcCol="0" rtlCol="0" anchor="ctr" anchorCtr="0">
            <a:noAutofit/>
          </a:bodyPr>
          <a:lstStyle/>
          <a:p>
            <a:pPr algn="ctr"/>
            <a:endParaRPr kumimoji="1" lang="en-US" altLang="ja-JP" sz="1999">
              <a:solidFill>
                <a:schemeClr val="bg1"/>
              </a:solidFill>
              <a:latin typeface="Calibri" panose="020F0502020204030204" pitchFamily="34" charset="0"/>
              <a:cs typeface="Arial" panose="020B0604020202020204" pitchFamily="34" charset="0"/>
              <a:sym typeface="Calibri" panose="020F0502020204030204" pitchFamily="34" charset="0"/>
            </a:endParaRPr>
          </a:p>
        </p:txBody>
      </p:sp>
      <p:pic>
        <p:nvPicPr>
          <p:cNvPr id="6" name="Picture 3"/>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 y="893"/>
            <a:ext cx="12188825" cy="6856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 y="4068"/>
            <a:ext cx="12188825" cy="6853040"/>
          </a:xfrm>
          <a:prstGeom prst="rect">
            <a:avLst/>
          </a:prstGeom>
          <a:gradFill>
            <a:gsLst>
              <a:gs pos="69000">
                <a:schemeClr val="tx1">
                  <a:lumMod val="75000"/>
                  <a:lumOff val="25000"/>
                  <a:alpha val="63000"/>
                </a:schemeClr>
              </a:gs>
              <a:gs pos="37000">
                <a:schemeClr val="tx1">
                  <a:alpha val="76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792" tIns="54396" rIns="108792" bIns="54396" rtlCol="0" anchor="ctr"/>
          <a:lstStyle/>
          <a:p>
            <a:pPr algn="ctr" eaLnBrk="0" hangingPunct="0">
              <a:lnSpc>
                <a:spcPct val="80000"/>
              </a:lnSpc>
            </a:pPr>
            <a:endParaRPr lang="en-CA" sz="3199" b="1">
              <a:solidFill>
                <a:srgbClr val="FFFFFF"/>
              </a:solidFill>
            </a:endParaRPr>
          </a:p>
        </p:txBody>
      </p:sp>
      <p:sp>
        <p:nvSpPr>
          <p:cNvPr id="2" name="Title 1"/>
          <p:cNvSpPr>
            <a:spLocks noGrp="1"/>
          </p:cNvSpPr>
          <p:nvPr>
            <p:ph type="title"/>
          </p:nvPr>
        </p:nvSpPr>
        <p:spPr>
          <a:xfrm>
            <a:off x="625305" y="454153"/>
            <a:ext cx="10937968" cy="816847"/>
          </a:xfrm>
        </p:spPr>
        <p:txBody>
          <a:bodyPr/>
          <a:lstStyle/>
          <a:p>
            <a:r>
              <a:rPr lang="en-US" sz="2399" b="0"/>
              <a:t>Duke Energy</a:t>
            </a:r>
            <a:br>
              <a:rPr lang="en-US" b="0"/>
            </a:br>
            <a:r>
              <a:rPr lang="en-US" b="0"/>
              <a:t>To better integrate distributed energy resources in the grid infrastructure, a Voltage management Application was designed to manage voltage problems</a:t>
            </a:r>
          </a:p>
        </p:txBody>
      </p:sp>
      <p:sp>
        <p:nvSpPr>
          <p:cNvPr id="3" name="Slide Number Placeholder 2"/>
          <p:cNvSpPr>
            <a:spLocks noGrp="1"/>
          </p:cNvSpPr>
          <p:nvPr>
            <p:ph type="sldNum" sz="quarter" idx="4"/>
          </p:nvPr>
        </p:nvSpPr>
        <p:spPr/>
        <p:txBody>
          <a:bodyPr/>
          <a:lstStyle/>
          <a:p>
            <a:pPr fontAlgn="auto">
              <a:spcBef>
                <a:spcPts val="0"/>
              </a:spcBef>
              <a:spcAft>
                <a:spcPts val="0"/>
              </a:spcAft>
              <a:defRPr/>
            </a:pPr>
            <a:fld id="{90CBDC3A-D49F-4631-A8C7-55D59B33E5FA}" type="slidenum">
              <a:rPr lang="en-US" b="0" smtClean="0">
                <a:solidFill>
                  <a:srgbClr val="FFFFFF"/>
                </a:solidFill>
              </a:rPr>
              <a:pPr fontAlgn="auto">
                <a:spcBef>
                  <a:spcPts val="0"/>
                </a:spcBef>
                <a:spcAft>
                  <a:spcPts val="0"/>
                </a:spcAft>
                <a:defRPr/>
              </a:pPr>
              <a:t>41</a:t>
            </a:fld>
            <a:endParaRPr lang="en-US" b="0">
              <a:solidFill>
                <a:srgbClr val="FFFFFF"/>
              </a:solidFill>
            </a:endParaRPr>
          </a:p>
        </p:txBody>
      </p:sp>
      <p:sp>
        <p:nvSpPr>
          <p:cNvPr id="4" name="Footer Placeholder 3"/>
          <p:cNvSpPr>
            <a:spLocks noGrp="1"/>
          </p:cNvSpPr>
          <p:nvPr>
            <p:ph type="ftr" sz="quarter" idx="3"/>
          </p:nvPr>
        </p:nvSpPr>
        <p:spPr/>
        <p:txBody>
          <a:bodyPr/>
          <a:lstStyle/>
          <a:p>
            <a:pPr fontAlgn="auto">
              <a:spcBef>
                <a:spcPts val="0"/>
              </a:spcBef>
              <a:spcAft>
                <a:spcPts val="0"/>
              </a:spcAft>
            </a:pPr>
            <a:r>
              <a:rPr lang="en-US" b="0">
                <a:solidFill>
                  <a:srgbClr val="FFFFFF"/>
                </a:solidFill>
              </a:rPr>
              <a:t>Copyright © 2016 Accenture  All rights reserved.</a:t>
            </a:r>
          </a:p>
        </p:txBody>
      </p:sp>
      <p:sp>
        <p:nvSpPr>
          <p:cNvPr id="10" name="Rounded Rectangle 9"/>
          <p:cNvSpPr/>
          <p:nvPr/>
        </p:nvSpPr>
        <p:spPr>
          <a:xfrm>
            <a:off x="410604" y="1854152"/>
            <a:ext cx="3004059" cy="4598248"/>
          </a:xfrm>
          <a:prstGeom prst="roundRect">
            <a:avLst>
              <a:gd name="adj" fmla="val 5072"/>
            </a:avLst>
          </a:prstGeom>
          <a:solidFill>
            <a:schemeClr val="tx1">
              <a:alpha val="40000"/>
            </a:schemeClr>
          </a:solidFill>
        </p:spPr>
        <p:txBody>
          <a:bodyPr wrap="square" lIns="35991" tIns="35991" rIns="0" bIns="35991" rtlCol="0">
            <a:noAutofit/>
          </a:bodyPr>
          <a:lstStyle/>
          <a:p>
            <a:pPr eaLnBrk="0" hangingPunct="0">
              <a:spcAft>
                <a:spcPts val="300"/>
              </a:spcAft>
            </a:pPr>
            <a:r>
              <a:rPr lang="en-US" sz="1400" b="1">
                <a:solidFill>
                  <a:srgbClr val="FFC000"/>
                </a:solidFill>
                <a:latin typeface="Calibri" panose="020F0502020204030204" pitchFamily="34" charset="0"/>
                <a:cs typeface="+mn-cs"/>
              </a:rPr>
              <a:t>Voltage Management Application</a:t>
            </a:r>
          </a:p>
          <a:p>
            <a:pPr eaLnBrk="0" hangingPunct="0">
              <a:spcAft>
                <a:spcPts val="300"/>
              </a:spcAft>
            </a:pPr>
            <a:endParaRPr lang="en-US" sz="1400">
              <a:solidFill>
                <a:srgbClr val="FFFFFF"/>
              </a:solidFill>
              <a:latin typeface="Calibri" panose="020F0502020204030204" pitchFamily="34" charset="0"/>
              <a:cs typeface="+mn-cs"/>
            </a:endParaRPr>
          </a:p>
          <a:p>
            <a:pPr marL="285664" indent="-285664" eaLnBrk="0" hangingPunct="0">
              <a:spcAft>
                <a:spcPts val="300"/>
              </a:spcAft>
              <a:buFont typeface="Wingdings" panose="05000000000000000000" pitchFamily="2" charset="2"/>
              <a:buChar char="§"/>
            </a:pPr>
            <a:r>
              <a:rPr lang="en-US" sz="1400">
                <a:solidFill>
                  <a:srgbClr val="FFFFFF"/>
                </a:solidFill>
                <a:latin typeface="Calibri" panose="020F0502020204030204" pitchFamily="34" charset="0"/>
                <a:cs typeface="+mn-cs"/>
              </a:rPr>
              <a:t>The Voltage Management Application shows the ability to use data to solve voltage problems</a:t>
            </a:r>
          </a:p>
          <a:p>
            <a:pPr marL="285664" indent="-285664" eaLnBrk="0" hangingPunct="0">
              <a:spcAft>
                <a:spcPts val="300"/>
              </a:spcAft>
              <a:buFont typeface="Wingdings" panose="05000000000000000000" pitchFamily="2" charset="2"/>
              <a:buChar char="§"/>
            </a:pPr>
            <a:r>
              <a:rPr lang="en-US" sz="1400">
                <a:solidFill>
                  <a:srgbClr val="FFFFFF"/>
                </a:solidFill>
                <a:latin typeface="Calibri" panose="020F0502020204030204" pitchFamily="34" charset="0"/>
                <a:cs typeface="+mn-cs"/>
              </a:rPr>
              <a:t>Host the data for the application and messaging bus using  a “</a:t>
            </a:r>
            <a:r>
              <a:rPr lang="en-US" sz="1400" err="1">
                <a:solidFill>
                  <a:srgbClr val="FFFFFF"/>
                </a:solidFill>
                <a:latin typeface="Calibri" panose="020F0502020204030204" pitchFamily="34" charset="0"/>
                <a:cs typeface="+mn-cs"/>
              </a:rPr>
              <a:t>comm</a:t>
            </a:r>
            <a:r>
              <a:rPr lang="en-US" sz="1400">
                <a:solidFill>
                  <a:srgbClr val="FFFFFF"/>
                </a:solidFill>
                <a:latin typeface="Calibri" panose="020F0502020204030204" pitchFamily="34" charset="0"/>
                <a:cs typeface="+mn-cs"/>
              </a:rPr>
              <a:t> node”</a:t>
            </a:r>
          </a:p>
          <a:p>
            <a:pPr marL="285664" indent="-285664" eaLnBrk="0" hangingPunct="0">
              <a:spcAft>
                <a:spcPts val="300"/>
              </a:spcAft>
              <a:buFont typeface="Wingdings" panose="05000000000000000000" pitchFamily="2" charset="2"/>
              <a:buChar char="§"/>
            </a:pPr>
            <a:r>
              <a:rPr lang="en-US" sz="1400">
                <a:solidFill>
                  <a:srgbClr val="FFFFFF"/>
                </a:solidFill>
                <a:latin typeface="Calibri" panose="020F0502020204030204" pitchFamily="34" charset="0"/>
                <a:cs typeface="+mn-cs"/>
              </a:rPr>
              <a:t>Provide the optimization application for feeder level VVO on the communications node</a:t>
            </a:r>
          </a:p>
          <a:p>
            <a:pPr marL="285664" indent="-285664" eaLnBrk="0" hangingPunct="0">
              <a:spcAft>
                <a:spcPts val="300"/>
              </a:spcAft>
              <a:buFont typeface="Wingdings" panose="05000000000000000000" pitchFamily="2" charset="2"/>
              <a:buChar char="§"/>
            </a:pPr>
            <a:r>
              <a:rPr lang="en-US" sz="1400">
                <a:solidFill>
                  <a:srgbClr val="FFFFFF"/>
                </a:solidFill>
                <a:latin typeface="Calibri" panose="020F0502020204030204" pitchFamily="34" charset="0"/>
                <a:cs typeface="+mn-cs"/>
              </a:rPr>
              <a:t>Provide a user interface application to manage the demonstration</a:t>
            </a:r>
          </a:p>
          <a:p>
            <a:pPr marL="285664" indent="-285664" eaLnBrk="0" hangingPunct="0">
              <a:spcAft>
                <a:spcPts val="300"/>
              </a:spcAft>
              <a:buFont typeface="Wingdings" panose="05000000000000000000" pitchFamily="2" charset="2"/>
              <a:buChar char="§"/>
            </a:pPr>
            <a:r>
              <a:rPr lang="en-US" sz="1400">
                <a:solidFill>
                  <a:srgbClr val="FFFFFF"/>
                </a:solidFill>
                <a:latin typeface="Calibri" panose="020F0502020204030204" pitchFamily="34" charset="0"/>
                <a:cs typeface="+mn-cs"/>
              </a:rPr>
              <a:t>Integrate the system to DMS technology</a:t>
            </a:r>
          </a:p>
          <a:p>
            <a:pPr marL="285664" indent="-285664" eaLnBrk="0" hangingPunct="0">
              <a:spcAft>
                <a:spcPts val="300"/>
              </a:spcAft>
              <a:buFont typeface="Wingdings" panose="05000000000000000000" pitchFamily="2" charset="2"/>
              <a:buChar char="§"/>
            </a:pPr>
            <a:r>
              <a:rPr lang="en-US" sz="1400">
                <a:solidFill>
                  <a:srgbClr val="FFFFFF"/>
                </a:solidFill>
                <a:latin typeface="Calibri" panose="020F0502020204030204" pitchFamily="34" charset="0"/>
                <a:cs typeface="+mn-cs"/>
              </a:rPr>
              <a:t>Provide methodology via a message bus on a node</a:t>
            </a:r>
          </a:p>
          <a:p>
            <a:pPr marL="285664" indent="-285664" eaLnBrk="0" hangingPunct="0">
              <a:spcAft>
                <a:spcPts val="300"/>
              </a:spcAft>
              <a:buFont typeface="Wingdings" panose="05000000000000000000" pitchFamily="2" charset="2"/>
              <a:buChar char="§"/>
            </a:pPr>
            <a:r>
              <a:rPr lang="en-US" sz="1400">
                <a:solidFill>
                  <a:srgbClr val="FFFFFF"/>
                </a:solidFill>
                <a:latin typeface="Calibri" panose="020F0502020204030204" pitchFamily="34" charset="0"/>
                <a:cs typeface="+mn-cs"/>
              </a:rPr>
              <a:t>Provide data backhaul and node to node communications</a:t>
            </a:r>
          </a:p>
          <a:p>
            <a:pPr eaLnBrk="0" hangingPunct="0">
              <a:spcAft>
                <a:spcPts val="300"/>
              </a:spcAft>
            </a:pPr>
            <a:endParaRPr lang="en-US" sz="1400">
              <a:solidFill>
                <a:srgbClr val="FFFFFF"/>
              </a:solidFill>
              <a:latin typeface="Calibri" panose="020F0502020204030204" pitchFamily="34" charset="0"/>
              <a:cs typeface="+mn-cs"/>
            </a:endParaRPr>
          </a:p>
          <a:p>
            <a:pPr eaLnBrk="0" hangingPunct="0">
              <a:spcAft>
                <a:spcPts val="300"/>
              </a:spcAft>
            </a:pPr>
            <a:endParaRPr lang="en-US" sz="1400">
              <a:solidFill>
                <a:srgbClr val="FFFFFF"/>
              </a:solidFill>
              <a:latin typeface="Calibri" panose="020F0502020204030204" pitchFamily="34" charset="0"/>
              <a:cs typeface="+mn-cs"/>
            </a:endParaRPr>
          </a:p>
          <a:p>
            <a:pPr eaLnBrk="0" hangingPunct="0">
              <a:spcAft>
                <a:spcPts val="300"/>
              </a:spcAft>
            </a:pPr>
            <a:endParaRPr lang="en-US" sz="1400" b="1">
              <a:solidFill>
                <a:srgbClr val="B3D2EB"/>
              </a:solidFill>
              <a:latin typeface="Calibri" panose="020F0502020204030204" pitchFamily="34" charset="0"/>
              <a:cs typeface="+mn-cs"/>
            </a:endParaRPr>
          </a:p>
        </p:txBody>
      </p:sp>
      <p:sp>
        <p:nvSpPr>
          <p:cNvPr id="61" name="Rounded Rectangle 60"/>
          <p:cNvSpPr/>
          <p:nvPr/>
        </p:nvSpPr>
        <p:spPr>
          <a:xfrm>
            <a:off x="3673494" y="1890427"/>
            <a:ext cx="5902849" cy="4598248"/>
          </a:xfrm>
          <a:prstGeom prst="roundRect">
            <a:avLst>
              <a:gd name="adj" fmla="val 5072"/>
            </a:avLst>
          </a:prstGeom>
          <a:solidFill>
            <a:schemeClr val="tx1">
              <a:alpha val="40000"/>
            </a:schemeClr>
          </a:solidFill>
        </p:spPr>
        <p:txBody>
          <a:bodyPr wrap="square" lIns="35991" tIns="35991" rIns="0" bIns="35991" rtlCol="0">
            <a:noAutofit/>
          </a:bodyPr>
          <a:lstStyle/>
          <a:p>
            <a:pPr eaLnBrk="0" hangingPunct="0">
              <a:spcAft>
                <a:spcPts val="300"/>
              </a:spcAft>
            </a:pPr>
            <a:endParaRPr lang="en-US" sz="1400" b="1">
              <a:solidFill>
                <a:srgbClr val="B3D2EB"/>
              </a:solidFill>
              <a:latin typeface="Calibri" panose="020F0502020204030204" pitchFamily="34" charset="0"/>
              <a:cs typeface="+mn-cs"/>
            </a:endParaRPr>
          </a:p>
        </p:txBody>
      </p:sp>
      <p:grpSp>
        <p:nvGrpSpPr>
          <p:cNvPr id="60" name="Group 59"/>
          <p:cNvGrpSpPr/>
          <p:nvPr/>
        </p:nvGrpSpPr>
        <p:grpSpPr>
          <a:xfrm>
            <a:off x="3992417" y="2092458"/>
            <a:ext cx="5400297" cy="4140366"/>
            <a:chOff x="4100254" y="2722045"/>
            <a:chExt cx="4771648" cy="3658386"/>
          </a:xfrm>
        </p:grpSpPr>
        <p:sp>
          <p:nvSpPr>
            <p:cNvPr id="31" name="Rounded Rectangle 30"/>
            <p:cNvSpPr/>
            <p:nvPr/>
          </p:nvSpPr>
          <p:spPr>
            <a:xfrm>
              <a:off x="4100254" y="3224439"/>
              <a:ext cx="4771648" cy="2826791"/>
            </a:xfrm>
            <a:prstGeom prst="roundRect">
              <a:avLst/>
            </a:prstGeom>
            <a:pattFill prst="pct10">
              <a:fgClr>
                <a:schemeClr val="bg1">
                  <a:lumMod val="95000"/>
                </a:schemeClr>
              </a:fgClr>
              <a:bgClr>
                <a:schemeClr val="bg1"/>
              </a:bgClr>
            </a:pattFill>
            <a:ln/>
            <a:effectLst>
              <a:outerShdw blurRad="57150" dist="19050" dir="5400000" algn="ctr" rotWithShape="0">
                <a:schemeClr val="tx1">
                  <a:alpha val="63000"/>
                </a:schemeClr>
              </a:outerShdw>
            </a:effectLst>
          </p:spPr>
          <p:style>
            <a:lnRef idx="0">
              <a:schemeClr val="accent1"/>
            </a:lnRef>
            <a:fillRef idx="3">
              <a:schemeClr val="accent1"/>
            </a:fillRef>
            <a:effectRef idx="3">
              <a:schemeClr val="accent1"/>
            </a:effectRef>
            <a:fontRef idx="minor">
              <a:schemeClr val="lt1"/>
            </a:fontRef>
          </p:style>
          <p:txBody>
            <a:bodyPr anchor="ctr"/>
            <a:lstStyle/>
            <a:p>
              <a:pPr algn="ctr" fontAlgn="auto">
                <a:lnSpc>
                  <a:spcPct val="80000"/>
                </a:lnSpc>
                <a:spcBef>
                  <a:spcPts val="0"/>
                </a:spcBef>
                <a:spcAft>
                  <a:spcPts val="0"/>
                </a:spcAft>
                <a:defRPr/>
              </a:pPr>
              <a:endParaRPr lang="en-US" sz="3199" b="1">
                <a:solidFill>
                  <a:srgbClr val="FFFFFF"/>
                </a:solidFill>
              </a:endParaRPr>
            </a:p>
          </p:txBody>
        </p:sp>
        <p:sp>
          <p:nvSpPr>
            <p:cNvPr id="32" name="Rounded Rectangle 31"/>
            <p:cNvSpPr/>
            <p:nvPr/>
          </p:nvSpPr>
          <p:spPr>
            <a:xfrm>
              <a:off x="8665680" y="4460681"/>
              <a:ext cx="72397" cy="412446"/>
            </a:xfrm>
            <a:prstGeom prst="roundRect">
              <a:avLst/>
            </a:prstGeom>
            <a:solidFill>
              <a:schemeClr val="bg1"/>
            </a:solidFill>
          </p:spPr>
          <p:style>
            <a:lnRef idx="0">
              <a:schemeClr val="accent3"/>
            </a:lnRef>
            <a:fillRef idx="3">
              <a:schemeClr val="accent3"/>
            </a:fillRef>
            <a:effectRef idx="3">
              <a:schemeClr val="accent3"/>
            </a:effectRef>
            <a:fontRef idx="minor">
              <a:schemeClr val="lt1"/>
            </a:fontRef>
          </p:style>
          <p:txBody>
            <a:bodyPr anchor="ctr"/>
            <a:lstStyle/>
            <a:p>
              <a:pPr algn="ctr" fontAlgn="auto">
                <a:lnSpc>
                  <a:spcPct val="80000"/>
                </a:lnSpc>
                <a:spcBef>
                  <a:spcPts val="0"/>
                </a:spcBef>
                <a:spcAft>
                  <a:spcPts val="0"/>
                </a:spcAft>
                <a:defRPr/>
              </a:pPr>
              <a:endParaRPr lang="en-US" sz="3199" b="1">
                <a:solidFill>
                  <a:srgbClr val="FFFFFF"/>
                </a:solidFill>
              </a:endParaRPr>
            </a:p>
          </p:txBody>
        </p:sp>
        <p:sp>
          <p:nvSpPr>
            <p:cNvPr id="33" name="Circular Arrow 32"/>
            <p:cNvSpPr/>
            <p:nvPr/>
          </p:nvSpPr>
          <p:spPr>
            <a:xfrm flipH="1">
              <a:off x="8656904" y="3927572"/>
              <a:ext cx="88851" cy="263263"/>
            </a:xfrm>
            <a:prstGeom prst="circularArrow">
              <a:avLst>
                <a:gd name="adj1" fmla="val 0"/>
                <a:gd name="adj2" fmla="val 1142319"/>
                <a:gd name="adj3" fmla="val 20262790"/>
                <a:gd name="adj4" fmla="val 11070530"/>
                <a:gd name="adj5" fmla="val 10429"/>
              </a:avLst>
            </a:prstGeom>
            <a:solidFill>
              <a:schemeClr val="bg1">
                <a:lumMod val="75000"/>
              </a:schemeClr>
            </a:solidFill>
            <a:ln w="15875"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0000"/>
                </a:lnSpc>
                <a:spcBef>
                  <a:spcPts val="0"/>
                </a:spcBef>
                <a:spcAft>
                  <a:spcPts val="0"/>
                </a:spcAft>
                <a:defRPr/>
              </a:pPr>
              <a:endParaRPr lang="en-US" sz="3199" b="1">
                <a:solidFill>
                  <a:srgbClr val="000000"/>
                </a:solidFill>
              </a:endParaRPr>
            </a:p>
          </p:txBody>
        </p:sp>
        <p:grpSp>
          <p:nvGrpSpPr>
            <p:cNvPr id="34" name="Group 57"/>
            <p:cNvGrpSpPr>
              <a:grpSpLocks/>
            </p:cNvGrpSpPr>
            <p:nvPr/>
          </p:nvGrpSpPr>
          <p:grpSpPr bwMode="auto">
            <a:xfrm>
              <a:off x="8663486" y="5297638"/>
              <a:ext cx="75688" cy="129438"/>
              <a:chOff x="7203745" y="4179600"/>
              <a:chExt cx="110067" cy="187707"/>
            </a:xfrm>
          </p:grpSpPr>
          <p:cxnSp>
            <p:nvCxnSpPr>
              <p:cNvPr id="35" name="Straight Connector 34"/>
              <p:cNvCxnSpPr/>
              <p:nvPr/>
            </p:nvCxnSpPr>
            <p:spPr>
              <a:xfrm flipH="1">
                <a:off x="7208530" y="4179600"/>
                <a:ext cx="0" cy="187707"/>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7259576" y="4305118"/>
                <a:ext cx="0" cy="108472"/>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7257981" y="4133318"/>
                <a:ext cx="0" cy="108472"/>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248410" y="4209825"/>
                <a:ext cx="0" cy="127259"/>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7277123" y="4209825"/>
                <a:ext cx="0" cy="127259"/>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rot="16200000">
              <a:off x="3869212" y="4679099"/>
              <a:ext cx="856980" cy="212065"/>
            </a:xfrm>
            <a:prstGeom prst="rect">
              <a:avLst/>
            </a:prstGeom>
            <a:noFill/>
          </p:spPr>
          <p:txBody>
            <a:bodyPr wrap="none">
              <a:spAutoFit/>
            </a:bodyPr>
            <a:lstStyle/>
            <a:p>
              <a:pPr fontAlgn="auto">
                <a:lnSpc>
                  <a:spcPct val="80000"/>
                </a:lnSpc>
                <a:spcBef>
                  <a:spcPts val="0"/>
                </a:spcBef>
                <a:spcAft>
                  <a:spcPts val="0"/>
                </a:spcAft>
                <a:defRPr/>
              </a:pPr>
              <a:r>
                <a:rPr lang="en-US" sz="1200" b="1">
                  <a:solidFill>
                    <a:srgbClr val="FFFFFF">
                      <a:lumMod val="75000"/>
                    </a:srgbClr>
                  </a:solidFill>
                  <a:latin typeface="Arial"/>
                  <a:cs typeface="+mn-cs"/>
                </a:rPr>
                <a:t>SAMSUNG</a:t>
              </a:r>
            </a:p>
          </p:txBody>
        </p:sp>
        <p:pic>
          <p:nvPicPr>
            <p:cNvPr id="42" name="Picture 41" descr="C:\Users\pranav.ranjan.patil\Desktop\Screenshot_2013-12-19-14-15-43.png"/>
            <p:cNvPicPr/>
            <p:nvPr/>
          </p:nvPicPr>
          <p:blipFill rotWithShape="1">
            <a:blip r:embed="rId9" cstate="screen">
              <a:extLst>
                <a:ext uri="{28A0092B-C50C-407E-A947-70E740481C1C}">
                  <a14:useLocalDpi xmlns:a14="http://schemas.microsoft.com/office/drawing/2010/main"/>
                </a:ext>
              </a:extLst>
            </a:blip>
            <a:srcRect/>
            <a:stretch/>
          </p:blipFill>
          <p:spPr bwMode="auto">
            <a:xfrm>
              <a:off x="4435915" y="3432856"/>
              <a:ext cx="4106908" cy="2472482"/>
            </a:xfrm>
            <a:prstGeom prst="rect">
              <a:avLst/>
            </a:prstGeom>
            <a:noFill/>
            <a:ln>
              <a:solidFill>
                <a:schemeClr val="bg1">
                  <a:lumMod val="85000"/>
                </a:schemeClr>
              </a:solidFill>
            </a:ln>
          </p:spPr>
        </p:pic>
        <p:cxnSp>
          <p:nvCxnSpPr>
            <p:cNvPr id="43" name="Straight Arrow Connector 42"/>
            <p:cNvCxnSpPr/>
            <p:nvPr/>
          </p:nvCxnSpPr>
          <p:spPr>
            <a:xfrm>
              <a:off x="6384064" y="2980921"/>
              <a:ext cx="0" cy="934585"/>
            </a:xfrm>
            <a:prstGeom prst="straightConnector1">
              <a:avLst/>
            </a:prstGeom>
            <a:ln cap="rnd">
              <a:solidFill>
                <a:schemeClr val="accent1"/>
              </a:solidFill>
              <a:round/>
              <a:tailEnd type="oval" w="med" len="med"/>
            </a:ln>
          </p:spPr>
          <p:style>
            <a:lnRef idx="3">
              <a:schemeClr val="accent3"/>
            </a:lnRef>
            <a:fillRef idx="0">
              <a:schemeClr val="accent3"/>
            </a:fillRef>
            <a:effectRef idx="2">
              <a:schemeClr val="accent3"/>
            </a:effectRef>
            <a:fontRef idx="minor">
              <a:schemeClr val="tx1"/>
            </a:fontRef>
          </p:style>
        </p:cxnSp>
        <p:cxnSp>
          <p:nvCxnSpPr>
            <p:cNvPr id="44" name="Straight Arrow Connector 43"/>
            <p:cNvCxnSpPr/>
            <p:nvPr/>
          </p:nvCxnSpPr>
          <p:spPr>
            <a:xfrm>
              <a:off x="7364720" y="2978727"/>
              <a:ext cx="0" cy="934585"/>
            </a:xfrm>
            <a:prstGeom prst="straightConnector1">
              <a:avLst/>
            </a:prstGeom>
            <a:ln cap="rnd">
              <a:solidFill>
                <a:schemeClr val="accent1"/>
              </a:solidFill>
              <a:round/>
              <a:tailEnd type="oval" w="med" len="med"/>
            </a:ln>
          </p:spPr>
          <p:style>
            <a:lnRef idx="3">
              <a:schemeClr val="accent3"/>
            </a:lnRef>
            <a:fillRef idx="0">
              <a:schemeClr val="accent3"/>
            </a:fillRef>
            <a:effectRef idx="2">
              <a:schemeClr val="accent3"/>
            </a:effectRef>
            <a:fontRef idx="minor">
              <a:schemeClr val="tx1"/>
            </a:fontRef>
          </p:style>
        </p:cxnSp>
        <p:cxnSp>
          <p:nvCxnSpPr>
            <p:cNvPr id="45" name="Straight Arrow Connector 44"/>
            <p:cNvCxnSpPr/>
            <p:nvPr/>
          </p:nvCxnSpPr>
          <p:spPr>
            <a:xfrm rot="10800000">
              <a:off x="6796510" y="5427076"/>
              <a:ext cx="0" cy="935682"/>
            </a:xfrm>
            <a:prstGeom prst="straightConnector1">
              <a:avLst/>
            </a:prstGeom>
            <a:ln cap="rnd">
              <a:solidFill>
                <a:schemeClr val="accent1"/>
              </a:solidFill>
              <a:round/>
              <a:headEnd type="none"/>
              <a:tailEnd type="oval"/>
            </a:ln>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a:stCxn id="53" idx="0"/>
            </p:cNvCxnSpPr>
            <p:nvPr/>
          </p:nvCxnSpPr>
          <p:spPr>
            <a:xfrm flipV="1">
              <a:off x="7979001" y="5853783"/>
              <a:ext cx="0" cy="269966"/>
            </a:xfrm>
            <a:prstGeom prst="straightConnector1">
              <a:avLst/>
            </a:prstGeom>
            <a:ln cap="rnd">
              <a:solidFill>
                <a:schemeClr val="accent1"/>
              </a:solidFill>
              <a:round/>
              <a:tailEnd type="oval" w="med" len="med"/>
            </a:ln>
          </p:spPr>
          <p:style>
            <a:lnRef idx="3">
              <a:schemeClr val="accent3"/>
            </a:lnRef>
            <a:fillRef idx="0">
              <a:schemeClr val="accent3"/>
            </a:fillRef>
            <a:effectRef idx="2">
              <a:schemeClr val="accent3"/>
            </a:effectRef>
            <a:fontRef idx="minor">
              <a:schemeClr val="tx1"/>
            </a:fontRef>
          </p:style>
        </p:cxnSp>
        <p:cxnSp>
          <p:nvCxnSpPr>
            <p:cNvPr id="47" name="Straight Arrow Connector 46"/>
            <p:cNvCxnSpPr/>
            <p:nvPr/>
          </p:nvCxnSpPr>
          <p:spPr>
            <a:xfrm flipV="1">
              <a:off x="5171955" y="5853783"/>
              <a:ext cx="0" cy="281658"/>
            </a:xfrm>
            <a:prstGeom prst="straightConnector1">
              <a:avLst/>
            </a:prstGeom>
            <a:ln cap="rnd">
              <a:solidFill>
                <a:schemeClr val="accent1"/>
              </a:solidFill>
              <a:round/>
              <a:tailEnd type="oval" w="med" len="med"/>
            </a:ln>
          </p:spPr>
          <p:style>
            <a:lnRef idx="3">
              <a:schemeClr val="accent3"/>
            </a:lnRef>
            <a:fillRef idx="0">
              <a:schemeClr val="accent3"/>
            </a:fillRef>
            <a:effectRef idx="2">
              <a:schemeClr val="accent3"/>
            </a:effectRef>
            <a:fontRef idx="minor">
              <a:schemeClr val="tx1"/>
            </a:fontRef>
          </p:style>
        </p:cxnSp>
        <p:cxnSp>
          <p:nvCxnSpPr>
            <p:cNvPr id="48" name="Straight Arrow Connector 47"/>
            <p:cNvCxnSpPr/>
            <p:nvPr/>
          </p:nvCxnSpPr>
          <p:spPr>
            <a:xfrm>
              <a:off x="8349763" y="2978727"/>
              <a:ext cx="0" cy="934585"/>
            </a:xfrm>
            <a:prstGeom prst="straightConnector1">
              <a:avLst/>
            </a:prstGeom>
            <a:ln cap="rnd">
              <a:solidFill>
                <a:schemeClr val="accent1"/>
              </a:solidFill>
              <a:round/>
              <a:tailEnd type="oval" w="med" len="med"/>
            </a:ln>
          </p:spPr>
          <p:style>
            <a:lnRef idx="3">
              <a:schemeClr val="accent3"/>
            </a:lnRef>
            <a:fillRef idx="0">
              <a:schemeClr val="accent3"/>
            </a:fillRef>
            <a:effectRef idx="2">
              <a:schemeClr val="accent3"/>
            </a:effectRef>
            <a:fontRef idx="minor">
              <a:schemeClr val="tx1"/>
            </a:fontRef>
          </p:style>
        </p:cxnSp>
        <p:cxnSp>
          <p:nvCxnSpPr>
            <p:cNvPr id="49" name="Straight Arrow Connector 48"/>
            <p:cNvCxnSpPr/>
            <p:nvPr/>
          </p:nvCxnSpPr>
          <p:spPr>
            <a:xfrm>
              <a:off x="5291521" y="2994084"/>
              <a:ext cx="0" cy="934585"/>
            </a:xfrm>
            <a:prstGeom prst="straightConnector1">
              <a:avLst/>
            </a:prstGeom>
            <a:ln cap="rnd">
              <a:solidFill>
                <a:schemeClr val="accent1"/>
              </a:solidFill>
              <a:round/>
              <a:tailEnd type="oval" w="med" len="med"/>
            </a:ln>
          </p:spPr>
          <p:style>
            <a:lnRef idx="3">
              <a:schemeClr val="accent3"/>
            </a:lnRef>
            <a:fillRef idx="0">
              <a:schemeClr val="accent3"/>
            </a:fillRef>
            <a:effectRef idx="2">
              <a:schemeClr val="accent3"/>
            </a:effectRef>
            <a:fontRef idx="minor">
              <a:schemeClr val="tx1"/>
            </a:fontRef>
          </p:style>
        </p:cxnSp>
        <p:sp>
          <p:nvSpPr>
            <p:cNvPr id="50" name="Oval 49"/>
            <p:cNvSpPr/>
            <p:nvPr/>
          </p:nvSpPr>
          <p:spPr>
            <a:xfrm>
              <a:off x="6259014" y="2724239"/>
              <a:ext cx="250100" cy="256682"/>
            </a:xfrm>
            <a:prstGeom prst="ellipse">
              <a:avLst/>
            </a:prstGeom>
            <a:solidFill>
              <a:srgbClr val="FFC000"/>
            </a:solidFill>
            <a:ln/>
          </p:spPr>
          <p:style>
            <a:lnRef idx="0">
              <a:schemeClr val="accent3"/>
            </a:lnRef>
            <a:fillRef idx="3">
              <a:schemeClr val="accent3"/>
            </a:fillRef>
            <a:effectRef idx="3">
              <a:schemeClr val="accent3"/>
            </a:effectRef>
            <a:fontRef idx="minor">
              <a:schemeClr val="lt1"/>
            </a:fontRef>
          </p:style>
          <p:txBody>
            <a:bodyPr anchor="ctr"/>
            <a:lstStyle/>
            <a:p>
              <a:pPr algn="ctr" fontAlgn="auto">
                <a:lnSpc>
                  <a:spcPct val="107000"/>
                </a:lnSpc>
                <a:spcBef>
                  <a:spcPts val="0"/>
                </a:spcBef>
                <a:spcAft>
                  <a:spcPts val="800"/>
                </a:spcAft>
                <a:defRPr/>
              </a:pPr>
              <a:r>
                <a:rPr lang="en-US" sz="110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2</a:t>
              </a:r>
            </a:p>
          </p:txBody>
        </p:sp>
        <p:sp>
          <p:nvSpPr>
            <p:cNvPr id="51" name="Oval 50"/>
            <p:cNvSpPr/>
            <p:nvPr/>
          </p:nvSpPr>
          <p:spPr>
            <a:xfrm>
              <a:off x="7239670" y="2722045"/>
              <a:ext cx="250100" cy="256682"/>
            </a:xfrm>
            <a:prstGeom prst="ellipse">
              <a:avLst/>
            </a:prstGeom>
            <a:solidFill>
              <a:srgbClr val="FFC000"/>
            </a:solidFill>
            <a:ln/>
          </p:spPr>
          <p:style>
            <a:lnRef idx="0">
              <a:schemeClr val="accent3"/>
            </a:lnRef>
            <a:fillRef idx="3">
              <a:schemeClr val="accent3"/>
            </a:fillRef>
            <a:effectRef idx="3">
              <a:schemeClr val="accent3"/>
            </a:effectRef>
            <a:fontRef idx="minor">
              <a:schemeClr val="lt1"/>
            </a:fontRef>
          </p:style>
          <p:txBody>
            <a:bodyPr anchor="ctr"/>
            <a:lstStyle/>
            <a:p>
              <a:pPr algn="ctr" fontAlgn="auto">
                <a:lnSpc>
                  <a:spcPct val="107000"/>
                </a:lnSpc>
                <a:spcBef>
                  <a:spcPts val="0"/>
                </a:spcBef>
                <a:spcAft>
                  <a:spcPts val="800"/>
                </a:spcAft>
                <a:defRPr/>
              </a:pPr>
              <a:r>
                <a:rPr lang="en-US" sz="110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3</a:t>
              </a:r>
            </a:p>
          </p:txBody>
        </p:sp>
        <p:sp>
          <p:nvSpPr>
            <p:cNvPr id="52" name="Oval 51"/>
            <p:cNvSpPr/>
            <p:nvPr/>
          </p:nvSpPr>
          <p:spPr>
            <a:xfrm>
              <a:off x="6671460" y="6123749"/>
              <a:ext cx="250100" cy="256682"/>
            </a:xfrm>
            <a:prstGeom prst="ellipse">
              <a:avLst/>
            </a:prstGeom>
            <a:solidFill>
              <a:srgbClr val="FFC000"/>
            </a:solidFill>
            <a:ln/>
          </p:spPr>
          <p:style>
            <a:lnRef idx="0">
              <a:schemeClr val="accent3"/>
            </a:lnRef>
            <a:fillRef idx="3">
              <a:schemeClr val="accent3"/>
            </a:fillRef>
            <a:effectRef idx="3">
              <a:schemeClr val="accent3"/>
            </a:effectRef>
            <a:fontRef idx="minor">
              <a:schemeClr val="lt1"/>
            </a:fontRef>
          </p:style>
          <p:txBody>
            <a:bodyPr anchor="ctr"/>
            <a:lstStyle/>
            <a:p>
              <a:pPr algn="ctr" fontAlgn="auto">
                <a:lnSpc>
                  <a:spcPct val="107000"/>
                </a:lnSpc>
                <a:spcBef>
                  <a:spcPts val="0"/>
                </a:spcBef>
                <a:spcAft>
                  <a:spcPts val="800"/>
                </a:spcAft>
                <a:defRPr/>
              </a:pPr>
              <a:r>
                <a:rPr lang="en-US" sz="110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6</a:t>
              </a:r>
            </a:p>
          </p:txBody>
        </p:sp>
        <p:sp>
          <p:nvSpPr>
            <p:cNvPr id="53" name="Oval 52"/>
            <p:cNvSpPr/>
            <p:nvPr/>
          </p:nvSpPr>
          <p:spPr>
            <a:xfrm>
              <a:off x="7853951" y="6123749"/>
              <a:ext cx="250100" cy="256682"/>
            </a:xfrm>
            <a:prstGeom prst="ellipse">
              <a:avLst/>
            </a:prstGeom>
            <a:solidFill>
              <a:srgbClr val="FFC000"/>
            </a:solidFill>
            <a:ln/>
          </p:spPr>
          <p:style>
            <a:lnRef idx="0">
              <a:schemeClr val="accent3"/>
            </a:lnRef>
            <a:fillRef idx="3">
              <a:schemeClr val="accent3"/>
            </a:fillRef>
            <a:effectRef idx="3">
              <a:schemeClr val="accent3"/>
            </a:effectRef>
            <a:fontRef idx="minor">
              <a:schemeClr val="lt1"/>
            </a:fontRef>
          </p:style>
          <p:txBody>
            <a:bodyPr anchor="ctr"/>
            <a:lstStyle/>
            <a:p>
              <a:pPr algn="ctr" fontAlgn="auto">
                <a:lnSpc>
                  <a:spcPct val="107000"/>
                </a:lnSpc>
                <a:spcBef>
                  <a:spcPts val="0"/>
                </a:spcBef>
                <a:spcAft>
                  <a:spcPts val="800"/>
                </a:spcAft>
                <a:defRPr/>
              </a:pPr>
              <a:r>
                <a:rPr lang="en-US" sz="110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5</a:t>
              </a:r>
            </a:p>
          </p:txBody>
        </p:sp>
        <p:sp>
          <p:nvSpPr>
            <p:cNvPr id="54" name="Oval 53"/>
            <p:cNvSpPr/>
            <p:nvPr/>
          </p:nvSpPr>
          <p:spPr>
            <a:xfrm>
              <a:off x="8223616" y="2722045"/>
              <a:ext cx="250100" cy="256682"/>
            </a:xfrm>
            <a:prstGeom prst="ellipse">
              <a:avLst/>
            </a:prstGeom>
            <a:solidFill>
              <a:srgbClr val="FFC000"/>
            </a:solidFill>
            <a:ln/>
          </p:spPr>
          <p:style>
            <a:lnRef idx="0">
              <a:schemeClr val="accent3"/>
            </a:lnRef>
            <a:fillRef idx="3">
              <a:schemeClr val="accent3"/>
            </a:fillRef>
            <a:effectRef idx="3">
              <a:schemeClr val="accent3"/>
            </a:effectRef>
            <a:fontRef idx="minor">
              <a:schemeClr val="lt1"/>
            </a:fontRef>
          </p:style>
          <p:txBody>
            <a:bodyPr anchor="ctr"/>
            <a:lstStyle/>
            <a:p>
              <a:pPr algn="ctr" fontAlgn="auto">
                <a:lnSpc>
                  <a:spcPct val="107000"/>
                </a:lnSpc>
                <a:spcBef>
                  <a:spcPts val="0"/>
                </a:spcBef>
                <a:spcAft>
                  <a:spcPts val="800"/>
                </a:spcAft>
                <a:defRPr/>
              </a:pPr>
              <a:r>
                <a:rPr lang="en-US" sz="110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4</a:t>
              </a:r>
            </a:p>
          </p:txBody>
        </p:sp>
        <p:sp>
          <p:nvSpPr>
            <p:cNvPr id="55" name="Oval 54"/>
            <p:cNvSpPr/>
            <p:nvPr/>
          </p:nvSpPr>
          <p:spPr>
            <a:xfrm>
              <a:off x="5041421" y="6123749"/>
              <a:ext cx="250100" cy="256682"/>
            </a:xfrm>
            <a:prstGeom prst="ellipse">
              <a:avLst/>
            </a:prstGeom>
            <a:solidFill>
              <a:srgbClr val="FFC000"/>
            </a:solidFill>
            <a:ln/>
          </p:spPr>
          <p:style>
            <a:lnRef idx="0">
              <a:schemeClr val="accent3"/>
            </a:lnRef>
            <a:fillRef idx="3">
              <a:schemeClr val="accent3"/>
            </a:fillRef>
            <a:effectRef idx="3">
              <a:schemeClr val="accent3"/>
            </a:effectRef>
            <a:fontRef idx="minor">
              <a:schemeClr val="lt1"/>
            </a:fontRef>
          </p:style>
          <p:txBody>
            <a:bodyPr anchor="ctr"/>
            <a:lstStyle/>
            <a:p>
              <a:pPr algn="ctr" fontAlgn="auto">
                <a:lnSpc>
                  <a:spcPct val="107000"/>
                </a:lnSpc>
                <a:spcBef>
                  <a:spcPts val="0"/>
                </a:spcBef>
                <a:spcAft>
                  <a:spcPts val="800"/>
                </a:spcAft>
                <a:defRPr/>
              </a:pPr>
              <a:r>
                <a:rPr lang="en-US" sz="110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7</a:t>
              </a:r>
            </a:p>
          </p:txBody>
        </p:sp>
        <p:sp>
          <p:nvSpPr>
            <p:cNvPr id="56" name="Oval 55"/>
            <p:cNvSpPr/>
            <p:nvPr/>
          </p:nvSpPr>
          <p:spPr>
            <a:xfrm>
              <a:off x="5166471" y="2737402"/>
              <a:ext cx="250100" cy="256682"/>
            </a:xfrm>
            <a:prstGeom prst="ellipse">
              <a:avLst/>
            </a:prstGeom>
            <a:solidFill>
              <a:srgbClr val="FFC000"/>
            </a:solidFill>
            <a:ln/>
          </p:spPr>
          <p:style>
            <a:lnRef idx="0">
              <a:schemeClr val="accent3"/>
            </a:lnRef>
            <a:fillRef idx="3">
              <a:schemeClr val="accent3"/>
            </a:fillRef>
            <a:effectRef idx="3">
              <a:schemeClr val="accent3"/>
            </a:effectRef>
            <a:fontRef idx="minor">
              <a:schemeClr val="lt1"/>
            </a:fontRef>
          </p:style>
          <p:txBody>
            <a:bodyPr anchor="ctr"/>
            <a:lstStyle/>
            <a:p>
              <a:pPr algn="ctr" fontAlgn="auto">
                <a:lnSpc>
                  <a:spcPct val="107000"/>
                </a:lnSpc>
                <a:spcBef>
                  <a:spcPts val="0"/>
                </a:spcBef>
                <a:spcAft>
                  <a:spcPts val="800"/>
                </a:spcAft>
                <a:defRPr/>
              </a:pPr>
              <a:r>
                <a:rPr lang="en-US" sz="110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1</a:t>
              </a:r>
            </a:p>
          </p:txBody>
        </p:sp>
      </p:grpSp>
      <p:sp>
        <p:nvSpPr>
          <p:cNvPr id="65" name="Rounded Rectangle 64"/>
          <p:cNvSpPr/>
          <p:nvPr/>
        </p:nvSpPr>
        <p:spPr>
          <a:xfrm>
            <a:off x="9890429" y="1890427"/>
            <a:ext cx="1890515" cy="4598248"/>
          </a:xfrm>
          <a:prstGeom prst="roundRect">
            <a:avLst>
              <a:gd name="adj" fmla="val 5072"/>
            </a:avLst>
          </a:prstGeom>
          <a:solidFill>
            <a:schemeClr val="tx1">
              <a:alpha val="40000"/>
            </a:schemeClr>
          </a:solidFill>
        </p:spPr>
        <p:txBody>
          <a:bodyPr wrap="square" lIns="35991" tIns="35991" rIns="0" bIns="35991" rtlCol="0">
            <a:noAutofit/>
          </a:bodyPr>
          <a:lstStyle/>
          <a:p>
            <a:pPr eaLnBrk="0" hangingPunct="0">
              <a:spcAft>
                <a:spcPts val="300"/>
              </a:spcAft>
            </a:pPr>
            <a:r>
              <a:rPr lang="en-US" sz="1400" b="1">
                <a:solidFill>
                  <a:srgbClr val="FFC000"/>
                </a:solidFill>
                <a:latin typeface="Calibri" panose="020F0502020204030204" pitchFamily="34" charset="0"/>
                <a:cs typeface="+mn-cs"/>
              </a:rPr>
              <a:t>Legend</a:t>
            </a:r>
          </a:p>
        </p:txBody>
      </p:sp>
      <p:sp>
        <p:nvSpPr>
          <p:cNvPr id="41" name="Rectangle 40"/>
          <p:cNvSpPr/>
          <p:nvPr/>
        </p:nvSpPr>
        <p:spPr>
          <a:xfrm>
            <a:off x="9959568" y="2434081"/>
            <a:ext cx="1682243" cy="3318634"/>
          </a:xfrm>
          <a:prstGeom prst="rect">
            <a:avLst/>
          </a:prstGeom>
        </p:spPr>
        <p:txBody>
          <a:bodyPr wrap="square" numCol="1">
            <a:spAutoFit/>
          </a:bodyPr>
          <a:lstStyle/>
          <a:p>
            <a:pPr marL="342797" indent="-342797" fontAlgn="auto">
              <a:lnSpc>
                <a:spcPct val="107000"/>
              </a:lnSpc>
              <a:spcBef>
                <a:spcPts val="0"/>
              </a:spcBef>
              <a:spcAft>
                <a:spcPts val="0"/>
              </a:spcAft>
              <a:buFont typeface="+mj-lt"/>
              <a:buAutoNum type="arabicPeriod"/>
              <a:tabLst>
                <a:tab pos="2517020" algn="l"/>
              </a:tabLst>
              <a:defRPr/>
            </a:pPr>
            <a:r>
              <a:rPr lang="en-US" sz="1400">
                <a:solidFill>
                  <a:srgbClr val="FFFFFF"/>
                </a:solidFill>
                <a:latin typeface="Calibri" panose="020F0502020204030204" pitchFamily="34" charset="0"/>
                <a:ea typeface="Calibri" panose="020F0502020204030204" pitchFamily="34" charset="0"/>
                <a:cs typeface="Times New Roman" panose="02020603050405020304" pitchFamily="18" charset="0"/>
              </a:rPr>
              <a:t>Voltage Scenario Select</a:t>
            </a:r>
          </a:p>
          <a:p>
            <a:pPr marL="342797" indent="-342797" fontAlgn="auto">
              <a:lnSpc>
                <a:spcPct val="107000"/>
              </a:lnSpc>
              <a:spcBef>
                <a:spcPts val="0"/>
              </a:spcBef>
              <a:spcAft>
                <a:spcPts val="0"/>
              </a:spcAft>
              <a:buFont typeface="+mj-lt"/>
              <a:buAutoNum type="arabicPeriod"/>
              <a:tabLst>
                <a:tab pos="2517020" algn="l"/>
              </a:tabLst>
              <a:defRPr/>
            </a:pPr>
            <a:r>
              <a:rPr lang="en-US" sz="1400">
                <a:solidFill>
                  <a:srgbClr val="FFFFFF"/>
                </a:solidFill>
                <a:latin typeface="Calibri" panose="020F0502020204030204" pitchFamily="34" charset="0"/>
                <a:ea typeface="Calibri" panose="020F0502020204030204" pitchFamily="34" charset="0"/>
                <a:cs typeface="Times New Roman" panose="02020603050405020304" pitchFamily="18" charset="0"/>
              </a:rPr>
              <a:t>Power Supply Voltage Display</a:t>
            </a:r>
          </a:p>
          <a:p>
            <a:pPr marL="342797" indent="-342797" fontAlgn="auto">
              <a:lnSpc>
                <a:spcPct val="107000"/>
              </a:lnSpc>
              <a:spcBef>
                <a:spcPts val="0"/>
              </a:spcBef>
              <a:spcAft>
                <a:spcPts val="0"/>
              </a:spcAft>
              <a:buFont typeface="+mj-lt"/>
              <a:buAutoNum type="arabicPeriod"/>
              <a:tabLst>
                <a:tab pos="2517020" algn="l"/>
              </a:tabLst>
              <a:defRPr/>
            </a:pPr>
            <a:r>
              <a:rPr lang="en-US" sz="1400">
                <a:solidFill>
                  <a:srgbClr val="FFFFFF"/>
                </a:solidFill>
                <a:latin typeface="Calibri" panose="020F0502020204030204" pitchFamily="34" charset="0"/>
                <a:ea typeface="Calibri" panose="020F0502020204030204" pitchFamily="34" charset="0"/>
                <a:cs typeface="Times New Roman" panose="02020603050405020304" pitchFamily="18" charset="0"/>
              </a:rPr>
              <a:t>Capacitor Bank Status</a:t>
            </a:r>
          </a:p>
          <a:p>
            <a:pPr marL="342797" indent="-342797" fontAlgn="auto">
              <a:lnSpc>
                <a:spcPct val="107000"/>
              </a:lnSpc>
              <a:spcBef>
                <a:spcPts val="0"/>
              </a:spcBef>
              <a:spcAft>
                <a:spcPts val="0"/>
              </a:spcAft>
              <a:buFont typeface="+mj-lt"/>
              <a:buAutoNum type="arabicPeriod"/>
              <a:tabLst>
                <a:tab pos="2517020" algn="l"/>
              </a:tabLst>
              <a:defRPr/>
            </a:pPr>
            <a:r>
              <a:rPr lang="en-US" sz="1400">
                <a:solidFill>
                  <a:srgbClr val="FFFFFF"/>
                </a:solidFill>
                <a:latin typeface="Calibri" panose="020F0502020204030204" pitchFamily="34" charset="0"/>
                <a:ea typeface="Calibri" panose="020F0502020204030204" pitchFamily="34" charset="0"/>
                <a:cs typeface="Times New Roman" panose="02020603050405020304" pitchFamily="18" charset="0"/>
              </a:rPr>
              <a:t>Host Statistics</a:t>
            </a:r>
          </a:p>
          <a:p>
            <a:pPr marL="342797" indent="-342797" fontAlgn="auto">
              <a:lnSpc>
                <a:spcPct val="107000"/>
              </a:lnSpc>
              <a:spcBef>
                <a:spcPts val="0"/>
              </a:spcBef>
              <a:spcAft>
                <a:spcPts val="0"/>
              </a:spcAft>
              <a:buFont typeface="+mj-lt"/>
              <a:buAutoNum type="arabicPeriod"/>
              <a:tabLst>
                <a:tab pos="2517020" algn="l"/>
              </a:tabLst>
              <a:defRPr/>
            </a:pPr>
            <a:r>
              <a:rPr lang="en-US" sz="1400">
                <a:solidFill>
                  <a:srgbClr val="FFFFFF"/>
                </a:solidFill>
                <a:latin typeface="Calibri" panose="020F0502020204030204" pitchFamily="34" charset="0"/>
                <a:ea typeface="Calibri" panose="020F0502020204030204" pitchFamily="34" charset="0"/>
                <a:cs typeface="Times New Roman" panose="02020603050405020304" pitchFamily="18" charset="0"/>
              </a:rPr>
              <a:t>Information Ticker</a:t>
            </a:r>
          </a:p>
          <a:p>
            <a:pPr marL="342797" indent="-342797" fontAlgn="auto">
              <a:lnSpc>
                <a:spcPct val="107000"/>
              </a:lnSpc>
              <a:spcBef>
                <a:spcPts val="0"/>
              </a:spcBef>
              <a:spcAft>
                <a:spcPts val="0"/>
              </a:spcAft>
              <a:buFont typeface="+mj-lt"/>
              <a:buAutoNum type="arabicPeriod"/>
              <a:tabLst>
                <a:tab pos="2517020" algn="l"/>
              </a:tabLst>
              <a:defRPr/>
            </a:pPr>
            <a:r>
              <a:rPr lang="en-US" sz="1400">
                <a:solidFill>
                  <a:srgbClr val="FFFFFF"/>
                </a:solidFill>
                <a:latin typeface="Calibri" panose="020F0502020204030204" pitchFamily="34" charset="0"/>
                <a:ea typeface="Calibri" panose="020F0502020204030204" pitchFamily="34" charset="0"/>
                <a:cs typeface="Times New Roman" panose="02020603050405020304" pitchFamily="18" charset="0"/>
              </a:rPr>
              <a:t>Single Line Diagram Status</a:t>
            </a:r>
          </a:p>
          <a:p>
            <a:pPr marL="342797" indent="-342797" fontAlgn="auto">
              <a:lnSpc>
                <a:spcPct val="107000"/>
              </a:lnSpc>
              <a:spcBef>
                <a:spcPts val="0"/>
              </a:spcBef>
              <a:spcAft>
                <a:spcPts val="0"/>
              </a:spcAft>
              <a:buFont typeface="+mj-lt"/>
              <a:buAutoNum type="arabicPeriod"/>
              <a:tabLst>
                <a:tab pos="2517020" algn="l"/>
              </a:tabLst>
              <a:defRPr/>
            </a:pPr>
            <a:r>
              <a:rPr lang="en-US" sz="1400">
                <a:solidFill>
                  <a:srgbClr val="FFFFFF"/>
                </a:solidFill>
                <a:latin typeface="Calibri" panose="020F0502020204030204" pitchFamily="34" charset="0"/>
                <a:ea typeface="Calibri" panose="020F0502020204030204" pitchFamily="34" charset="0"/>
                <a:cs typeface="Times New Roman" panose="02020603050405020304" pitchFamily="18" charset="0"/>
              </a:rPr>
              <a:t>Grid Node Status</a:t>
            </a:r>
          </a:p>
          <a:p>
            <a:pPr marL="342797" indent="-342797" fontAlgn="auto">
              <a:lnSpc>
                <a:spcPct val="107000"/>
              </a:lnSpc>
              <a:spcBef>
                <a:spcPts val="0"/>
              </a:spcBef>
              <a:spcAft>
                <a:spcPts val="0"/>
              </a:spcAft>
              <a:buFont typeface="+mj-lt"/>
              <a:buAutoNum type="arabicPeriod"/>
              <a:tabLst>
                <a:tab pos="2517020" algn="l"/>
              </a:tabLst>
              <a:defRPr/>
            </a:pPr>
            <a:endParaRPr lang="en-US" sz="1400">
              <a:solidFill>
                <a:srgbClr val="FFFFFF"/>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7991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3"/>
          <p:cNvSpPr>
            <a:spLocks noGrp="1"/>
          </p:cNvSpPr>
          <p:nvPr>
            <p:ph type="title"/>
          </p:nvPr>
        </p:nvSpPr>
        <p:spPr>
          <a:xfrm>
            <a:off x="624259" y="294553"/>
            <a:ext cx="10940317" cy="1323975"/>
          </a:xfrm>
        </p:spPr>
        <p:txBody>
          <a:bodyPr anchor="t"/>
          <a:lstStyle/>
          <a:p>
            <a:r>
              <a:rPr lang="en-US" sz="3600" b="0">
                <a:solidFill>
                  <a:schemeClr val="bg1"/>
                </a:solidFill>
              </a:rPr>
              <a:t>Appendix</a:t>
            </a:r>
          </a:p>
        </p:txBody>
      </p:sp>
      <p:sp>
        <p:nvSpPr>
          <p:cNvPr id="11" name="TextBox 10"/>
          <p:cNvSpPr txBox="1"/>
          <p:nvPr/>
        </p:nvSpPr>
        <p:spPr>
          <a:xfrm>
            <a:off x="1194924" y="1123569"/>
            <a:ext cx="8643692" cy="2262158"/>
          </a:xfrm>
          <a:prstGeom prst="rect">
            <a:avLst/>
          </a:prstGeom>
          <a:noFill/>
        </p:spPr>
        <p:txBody>
          <a:bodyPr wrap="square" rtlCol="0">
            <a:spAutoFit/>
          </a:bodyPr>
          <a:lstStyle/>
          <a:p>
            <a:pPr marL="363538" lvl="1">
              <a:spcAft>
                <a:spcPts val="1800"/>
              </a:spcAft>
            </a:pPr>
            <a:r>
              <a:rPr lang="en-US" sz="2400">
                <a:solidFill>
                  <a:prstClr val="white"/>
                </a:solidFill>
              </a:rPr>
              <a:t>Case Studies</a:t>
            </a:r>
          </a:p>
          <a:p>
            <a:pPr marL="363538" lvl="1">
              <a:spcAft>
                <a:spcPts val="1800"/>
              </a:spcAft>
            </a:pPr>
            <a:r>
              <a:rPr lang="en-US" sz="2400">
                <a:solidFill>
                  <a:srgbClr val="FF3366"/>
                </a:solidFill>
              </a:rPr>
              <a:t>Use Case Catalog</a:t>
            </a:r>
          </a:p>
          <a:p>
            <a:pPr marL="363538" lvl="1">
              <a:spcAft>
                <a:spcPts val="1800"/>
              </a:spcAft>
            </a:pPr>
            <a:r>
              <a:rPr lang="en-US" sz="2400">
                <a:solidFill>
                  <a:prstClr val="white"/>
                </a:solidFill>
              </a:rPr>
              <a:t>Analytics Approach</a:t>
            </a:r>
          </a:p>
          <a:p>
            <a:pPr marL="363538" lvl="1">
              <a:spcAft>
                <a:spcPts val="1800"/>
              </a:spcAft>
            </a:pPr>
            <a:r>
              <a:rPr lang="en-US" sz="2400">
                <a:solidFill>
                  <a:prstClr val="white"/>
                </a:solidFill>
              </a:rPr>
              <a:t>Accenture Capabilities</a:t>
            </a:r>
          </a:p>
        </p:txBody>
      </p:sp>
      <p:sp>
        <p:nvSpPr>
          <p:cNvPr id="17" name="Freihandform 143"/>
          <p:cNvSpPr>
            <a:spLocks noChangeAspect="1"/>
          </p:cNvSpPr>
          <p:nvPr/>
        </p:nvSpPr>
        <p:spPr>
          <a:xfrm>
            <a:off x="1194925" y="1747210"/>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8" name="Freihandform 143"/>
          <p:cNvSpPr>
            <a:spLocks noChangeAspect="1"/>
          </p:cNvSpPr>
          <p:nvPr/>
        </p:nvSpPr>
        <p:spPr>
          <a:xfrm>
            <a:off x="1194925" y="2939481"/>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9" name="Freihandform 143"/>
          <p:cNvSpPr>
            <a:spLocks noChangeAspect="1"/>
          </p:cNvSpPr>
          <p:nvPr/>
        </p:nvSpPr>
        <p:spPr>
          <a:xfrm>
            <a:off x="1194925" y="1188632"/>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2" name="Freihandform 143"/>
          <p:cNvSpPr>
            <a:spLocks noChangeAspect="1"/>
          </p:cNvSpPr>
          <p:nvPr/>
        </p:nvSpPr>
        <p:spPr>
          <a:xfrm>
            <a:off x="1194925" y="2343260"/>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Tree>
    <p:extLst>
      <p:ext uri="{BB962C8B-B14F-4D97-AF65-F5344CB8AC3E}">
        <p14:creationId xmlns:p14="http://schemas.microsoft.com/office/powerpoint/2010/main" val="122166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Analytics across the utility industry value chain</a:t>
            </a:r>
          </a:p>
        </p:txBody>
      </p:sp>
      <p:sp>
        <p:nvSpPr>
          <p:cNvPr id="3" name="Text Placeholder 2"/>
          <p:cNvSpPr>
            <a:spLocks noGrp="1"/>
          </p:cNvSpPr>
          <p:nvPr>
            <p:ph type="body" sz="quarter" idx="10"/>
          </p:nvPr>
        </p:nvSpPr>
        <p:spPr/>
        <p:txBody>
          <a:bodyPr/>
          <a:lstStyle/>
          <a:p>
            <a:r>
              <a:rPr lang="en-GB"/>
              <a:t>Examples</a:t>
            </a:r>
          </a:p>
        </p:txBody>
      </p:sp>
      <p:grpSp>
        <p:nvGrpSpPr>
          <p:cNvPr id="138" name="Group 137"/>
          <p:cNvGrpSpPr/>
          <p:nvPr/>
        </p:nvGrpSpPr>
        <p:grpSpPr>
          <a:xfrm>
            <a:off x="800717" y="1649897"/>
            <a:ext cx="11250199" cy="4824022"/>
            <a:chOff x="800717" y="1229261"/>
            <a:chExt cx="11250199" cy="5047708"/>
          </a:xfrm>
        </p:grpSpPr>
        <p:sp>
          <p:nvSpPr>
            <p:cNvPr id="70" name="Richtungspfeil 234"/>
            <p:cNvSpPr/>
            <p:nvPr/>
          </p:nvSpPr>
          <p:spPr>
            <a:xfrm>
              <a:off x="800717" y="5030331"/>
              <a:ext cx="11171601" cy="1218792"/>
            </a:xfrm>
            <a:prstGeom prst="homePlate">
              <a:avLst>
                <a:gd name="adj" fmla="val 25736"/>
              </a:avLst>
            </a:prstGeom>
            <a:gradFill>
              <a:gsLst>
                <a:gs pos="0">
                  <a:srgbClr val="0D2031"/>
                </a:gs>
                <a:gs pos="29000">
                  <a:srgbClr val="255D8F"/>
                </a:gs>
                <a:gs pos="100000">
                  <a:srgbClr val="FF7A0D"/>
                </a:gs>
              </a:gsLst>
              <a:lin ang="0" scaled="1"/>
            </a:gradFill>
            <a:ln w="6350" cap="flat" cmpd="sng" algn="ctr">
              <a:noFill/>
              <a:prstDash val="solid"/>
            </a:ln>
            <a:effectLst/>
          </p:spPr>
          <p:txBody>
            <a:bodyPr wrap="none" lIns="46510" tIns="46516" rIns="69765" bIns="23255" rtlCol="0" anchor="t" anchorCtr="0"/>
            <a:lstStyle/>
            <a:p>
              <a:pPr fontAlgn="auto">
                <a:spcBef>
                  <a:spcPts val="0"/>
                </a:spcBef>
                <a:spcAft>
                  <a:spcPts val="0"/>
                </a:spcAft>
                <a:defRPr/>
              </a:pPr>
              <a:r>
                <a:rPr lang="en-US" sz="1050" b="1" kern="0">
                  <a:solidFill>
                    <a:srgbClr val="FFFFFF"/>
                  </a:solidFill>
                  <a:latin typeface="Arial" panose="020B0604020202020204"/>
                </a:rPr>
                <a:t>Shared Services           </a:t>
              </a:r>
            </a:p>
            <a:p>
              <a:pPr fontAlgn="auto">
                <a:spcBef>
                  <a:spcPts val="0"/>
                </a:spcBef>
                <a:spcAft>
                  <a:spcPts val="0"/>
                </a:spcAft>
                <a:defRPr/>
              </a:pPr>
              <a:r>
                <a:rPr lang="en-US" sz="1050" b="1" kern="0">
                  <a:solidFill>
                    <a:srgbClr val="FFFFFF"/>
                  </a:solidFill>
                  <a:latin typeface="Arial" panose="020B0604020202020204"/>
                </a:rPr>
                <a:t>(Finance)</a:t>
              </a:r>
            </a:p>
          </p:txBody>
        </p:sp>
        <p:sp>
          <p:nvSpPr>
            <p:cNvPr id="71" name="Richtungspfeil 234"/>
            <p:cNvSpPr/>
            <p:nvPr/>
          </p:nvSpPr>
          <p:spPr>
            <a:xfrm>
              <a:off x="800718" y="3899318"/>
              <a:ext cx="5811135" cy="1074418"/>
            </a:xfrm>
            <a:prstGeom prst="homePlate">
              <a:avLst>
                <a:gd name="adj" fmla="val 25736"/>
              </a:avLst>
            </a:prstGeom>
            <a:gradFill>
              <a:gsLst>
                <a:gs pos="0">
                  <a:srgbClr val="0D2031"/>
                </a:gs>
                <a:gs pos="29000">
                  <a:srgbClr val="255D8F"/>
                </a:gs>
                <a:gs pos="100000">
                  <a:srgbClr val="FF7A0D"/>
                </a:gs>
              </a:gsLst>
              <a:lin ang="0" scaled="1"/>
            </a:gradFill>
            <a:ln w="6350" cap="flat" cmpd="sng" algn="ctr">
              <a:noFill/>
              <a:prstDash val="solid"/>
            </a:ln>
            <a:effectLst/>
          </p:spPr>
          <p:txBody>
            <a:bodyPr wrap="none" lIns="46510" tIns="46516" rIns="69765" bIns="23255" rtlCol="0" anchor="t" anchorCtr="0"/>
            <a:lstStyle/>
            <a:p>
              <a:pPr fontAlgn="auto">
                <a:spcBef>
                  <a:spcPts val="0"/>
                </a:spcBef>
                <a:spcAft>
                  <a:spcPts val="0"/>
                </a:spcAft>
                <a:defRPr/>
              </a:pPr>
              <a:r>
                <a:rPr lang="en-US" sz="1050" b="1" kern="0">
                  <a:solidFill>
                    <a:srgbClr val="FFFFFF"/>
                  </a:solidFill>
                  <a:latin typeface="Arial" panose="020B0604020202020204"/>
                </a:rPr>
                <a:t>Enterprise</a:t>
              </a:r>
            </a:p>
            <a:p>
              <a:pPr fontAlgn="auto">
                <a:spcBef>
                  <a:spcPts val="0"/>
                </a:spcBef>
                <a:spcAft>
                  <a:spcPts val="0"/>
                </a:spcAft>
                <a:defRPr/>
              </a:pPr>
              <a:r>
                <a:rPr lang="en-US" sz="1050" b="1" kern="0">
                  <a:solidFill>
                    <a:srgbClr val="FFFFFF"/>
                  </a:solidFill>
                  <a:latin typeface="Arial" panose="020B0604020202020204"/>
                </a:rPr>
                <a:t>(Human </a:t>
              </a:r>
            </a:p>
            <a:p>
              <a:pPr fontAlgn="auto">
                <a:spcBef>
                  <a:spcPts val="0"/>
                </a:spcBef>
                <a:spcAft>
                  <a:spcPts val="0"/>
                </a:spcAft>
                <a:defRPr/>
              </a:pPr>
              <a:r>
                <a:rPr lang="en-US" sz="1050" b="1" kern="0">
                  <a:solidFill>
                    <a:srgbClr val="FFFFFF"/>
                  </a:solidFill>
                  <a:latin typeface="Arial" panose="020B0604020202020204"/>
                </a:rPr>
                <a:t>Resources)</a:t>
              </a:r>
            </a:p>
          </p:txBody>
        </p:sp>
        <p:sp>
          <p:nvSpPr>
            <p:cNvPr id="72" name="Richtungspfeil 233"/>
            <p:cNvSpPr/>
            <p:nvPr/>
          </p:nvSpPr>
          <p:spPr>
            <a:xfrm>
              <a:off x="8907832" y="1229261"/>
              <a:ext cx="3143084" cy="2611613"/>
            </a:xfrm>
            <a:prstGeom prst="homePlate">
              <a:avLst>
                <a:gd name="adj" fmla="val 9256"/>
              </a:avLst>
            </a:prstGeom>
            <a:solidFill>
              <a:srgbClr val="FD7505"/>
            </a:solidFill>
            <a:ln w="76200" cap="flat" cmpd="sng" algn="ctr">
              <a:noFill/>
              <a:prstDash val="solid"/>
            </a:ln>
            <a:effectLst/>
          </p:spPr>
          <p:txBody>
            <a:bodyPr lIns="822531" tIns="59067" rIns="59064" bIns="29532" rtlCol="0" anchor="t"/>
            <a:lstStyle/>
            <a:p>
              <a:pPr defTabSz="602460" fontAlgn="auto">
                <a:spcBef>
                  <a:spcPts val="0"/>
                </a:spcBef>
                <a:spcAft>
                  <a:spcPts val="0"/>
                </a:spcAft>
                <a:defRPr/>
              </a:pPr>
              <a:r>
                <a:rPr lang="en-US" sz="1050" b="1" kern="0">
                  <a:solidFill>
                    <a:srgbClr val="FFFFFF"/>
                  </a:solidFill>
                  <a:latin typeface="Arial" panose="020B0604020202020204"/>
                </a:rPr>
                <a:t>       Customer Care                              </a:t>
              </a:r>
            </a:p>
          </p:txBody>
        </p:sp>
        <p:sp>
          <p:nvSpPr>
            <p:cNvPr id="73" name="Richtungspfeil 237"/>
            <p:cNvSpPr/>
            <p:nvPr/>
          </p:nvSpPr>
          <p:spPr>
            <a:xfrm>
              <a:off x="4065724" y="1229261"/>
              <a:ext cx="4842108" cy="2595197"/>
            </a:xfrm>
            <a:prstGeom prst="homePlate">
              <a:avLst>
                <a:gd name="adj" fmla="val 9624"/>
              </a:avLst>
            </a:prstGeom>
            <a:solidFill>
              <a:srgbClr val="3783CA"/>
            </a:solidFill>
            <a:ln w="76200" cap="flat" cmpd="sng" algn="ctr">
              <a:noFill/>
              <a:prstDash val="solid"/>
            </a:ln>
            <a:effectLst/>
          </p:spPr>
          <p:txBody>
            <a:bodyPr lIns="1188101" tIns="59067" rIns="58951" bIns="29475" rtlCol="0" anchor="t"/>
            <a:lstStyle/>
            <a:p>
              <a:pPr marL="0" lvl="4" defTabSz="602460" fontAlgn="auto">
                <a:spcBef>
                  <a:spcPts val="0"/>
                </a:spcBef>
                <a:spcAft>
                  <a:spcPts val="0"/>
                </a:spcAft>
                <a:defRPr/>
              </a:pPr>
              <a:r>
                <a:rPr lang="en-US" sz="1050" b="1" kern="0">
                  <a:solidFill>
                    <a:srgbClr val="FFFFFF"/>
                  </a:solidFill>
                  <a:latin typeface="Arial" panose="020B0604020202020204"/>
                </a:rPr>
                <a:t>                Electric &amp; Gas Operations</a:t>
              </a:r>
            </a:p>
          </p:txBody>
        </p:sp>
        <p:sp>
          <p:nvSpPr>
            <p:cNvPr id="74" name="Richtungspfeil 238"/>
            <p:cNvSpPr/>
            <p:nvPr/>
          </p:nvSpPr>
          <p:spPr>
            <a:xfrm>
              <a:off x="2467844" y="1229261"/>
              <a:ext cx="1591468" cy="2606390"/>
            </a:xfrm>
            <a:prstGeom prst="homePlate">
              <a:avLst>
                <a:gd name="adj" fmla="val 8109"/>
              </a:avLst>
            </a:prstGeom>
            <a:solidFill>
              <a:srgbClr val="2B6598"/>
            </a:solidFill>
            <a:ln w="76200" cap="flat" cmpd="sng" algn="ctr">
              <a:noFill/>
              <a:prstDash val="solid"/>
            </a:ln>
            <a:effectLst/>
          </p:spPr>
          <p:txBody>
            <a:bodyPr lIns="58951" tIns="59067" rIns="58951" bIns="29475" rtlCol="0" anchor="t"/>
            <a:lstStyle/>
            <a:p>
              <a:pPr marL="457200" lvl="1" defTabSz="602460" fontAlgn="auto">
                <a:spcBef>
                  <a:spcPts val="0"/>
                </a:spcBef>
                <a:spcAft>
                  <a:spcPts val="0"/>
                </a:spcAft>
                <a:defRPr/>
              </a:pPr>
              <a:r>
                <a:rPr lang="en-US" sz="1050" b="1" kern="0">
                  <a:solidFill>
                    <a:srgbClr val="FFFFFF"/>
                  </a:solidFill>
                  <a:latin typeface="Arial" panose="020B0604020202020204"/>
                </a:rPr>
                <a:t>Energy </a:t>
              </a:r>
            </a:p>
            <a:p>
              <a:pPr marL="457200" lvl="1" defTabSz="602460" fontAlgn="auto">
                <a:spcBef>
                  <a:spcPts val="0"/>
                </a:spcBef>
                <a:spcAft>
                  <a:spcPts val="0"/>
                </a:spcAft>
                <a:defRPr/>
              </a:pPr>
              <a:r>
                <a:rPr lang="en-US" sz="1050" b="1" kern="0">
                  <a:solidFill>
                    <a:srgbClr val="FFFFFF"/>
                  </a:solidFill>
                  <a:latin typeface="Arial" panose="020B0604020202020204"/>
                </a:rPr>
                <a:t>Procurement</a:t>
              </a:r>
            </a:p>
          </p:txBody>
        </p:sp>
        <p:sp>
          <p:nvSpPr>
            <p:cNvPr id="75" name="Richtungspfeil 239"/>
            <p:cNvSpPr/>
            <p:nvPr/>
          </p:nvSpPr>
          <p:spPr>
            <a:xfrm>
              <a:off x="800718" y="1229261"/>
              <a:ext cx="1670225" cy="2595197"/>
            </a:xfrm>
            <a:prstGeom prst="homePlate">
              <a:avLst>
                <a:gd name="adj" fmla="val 8826"/>
              </a:avLst>
            </a:prstGeom>
            <a:solidFill>
              <a:srgbClr val="132638"/>
            </a:solidFill>
            <a:ln w="76200" cap="flat" cmpd="sng" algn="ctr">
              <a:noFill/>
              <a:prstDash val="solid"/>
            </a:ln>
            <a:effectLst/>
          </p:spPr>
          <p:txBody>
            <a:bodyPr lIns="182785" tIns="59067" rIns="58951" bIns="29475" rtlCol="0" anchor="t"/>
            <a:lstStyle/>
            <a:p>
              <a:pPr marL="509588" lvl="1" defTabSz="602460" fontAlgn="auto">
                <a:spcBef>
                  <a:spcPts val="0"/>
                </a:spcBef>
                <a:spcAft>
                  <a:spcPts val="0"/>
                </a:spcAft>
                <a:defRPr/>
              </a:pPr>
              <a:r>
                <a:rPr lang="en-US" sz="1050" b="1" kern="0">
                  <a:solidFill>
                    <a:srgbClr val="FFFFFF"/>
                  </a:solidFill>
                  <a:latin typeface="Arial" panose="020B0604020202020204"/>
                </a:rPr>
                <a:t>Power Generation</a:t>
              </a:r>
            </a:p>
          </p:txBody>
        </p:sp>
        <p:grpSp>
          <p:nvGrpSpPr>
            <p:cNvPr id="76" name="Gruppieren 240"/>
            <p:cNvGrpSpPr/>
            <p:nvPr/>
          </p:nvGrpSpPr>
          <p:grpSpPr>
            <a:xfrm>
              <a:off x="857744" y="1266540"/>
              <a:ext cx="670018" cy="379176"/>
              <a:chOff x="-4643435" y="1930401"/>
              <a:chExt cx="1462085" cy="790577"/>
            </a:xfrm>
            <a:solidFill>
              <a:srgbClr val="FFFFFF"/>
            </a:solidFill>
          </p:grpSpPr>
          <p:sp>
            <p:nvSpPr>
              <p:cNvPr id="77" name="Freeform 45"/>
              <p:cNvSpPr>
                <a:spLocks/>
              </p:cNvSpPr>
              <p:nvPr/>
            </p:nvSpPr>
            <p:spPr bwMode="auto">
              <a:xfrm>
                <a:off x="-3489324" y="1930401"/>
                <a:ext cx="68262" cy="247650"/>
              </a:xfrm>
              <a:custGeom>
                <a:avLst/>
                <a:gdLst>
                  <a:gd name="T0" fmla="*/ 22 w 43"/>
                  <a:gd name="T1" fmla="*/ 0 h 156"/>
                  <a:gd name="T2" fmla="*/ 24 w 43"/>
                  <a:gd name="T3" fmla="*/ 0 h 156"/>
                  <a:gd name="T4" fmla="*/ 24 w 43"/>
                  <a:gd name="T5" fmla="*/ 2 h 156"/>
                  <a:gd name="T6" fmla="*/ 35 w 43"/>
                  <a:gd name="T7" fmla="*/ 89 h 156"/>
                  <a:gd name="T8" fmla="*/ 43 w 43"/>
                  <a:gd name="T9" fmla="*/ 156 h 156"/>
                  <a:gd name="T10" fmla="*/ 32 w 43"/>
                  <a:gd name="T11" fmla="*/ 151 h 156"/>
                  <a:gd name="T12" fmla="*/ 22 w 43"/>
                  <a:gd name="T13" fmla="*/ 151 h 156"/>
                  <a:gd name="T14" fmla="*/ 11 w 43"/>
                  <a:gd name="T15" fmla="*/ 151 h 156"/>
                  <a:gd name="T16" fmla="*/ 0 w 43"/>
                  <a:gd name="T17" fmla="*/ 153 h 156"/>
                  <a:gd name="T18" fmla="*/ 8 w 43"/>
                  <a:gd name="T19" fmla="*/ 89 h 156"/>
                  <a:gd name="T20" fmla="*/ 19 w 43"/>
                  <a:gd name="T21" fmla="*/ 2 h 156"/>
                  <a:gd name="T22" fmla="*/ 19 w 43"/>
                  <a:gd name="T23" fmla="*/ 0 h 156"/>
                  <a:gd name="T24" fmla="*/ 22 w 43"/>
                  <a:gd name="T2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56">
                    <a:moveTo>
                      <a:pt x="22" y="0"/>
                    </a:moveTo>
                    <a:lnTo>
                      <a:pt x="24" y="0"/>
                    </a:lnTo>
                    <a:lnTo>
                      <a:pt x="24" y="2"/>
                    </a:lnTo>
                    <a:lnTo>
                      <a:pt x="35" y="89"/>
                    </a:lnTo>
                    <a:lnTo>
                      <a:pt x="43" y="156"/>
                    </a:lnTo>
                    <a:lnTo>
                      <a:pt x="32" y="151"/>
                    </a:lnTo>
                    <a:lnTo>
                      <a:pt x="22" y="151"/>
                    </a:lnTo>
                    <a:lnTo>
                      <a:pt x="11" y="151"/>
                    </a:lnTo>
                    <a:lnTo>
                      <a:pt x="0" y="153"/>
                    </a:lnTo>
                    <a:lnTo>
                      <a:pt x="8" y="89"/>
                    </a:lnTo>
                    <a:lnTo>
                      <a:pt x="19" y="2"/>
                    </a:lnTo>
                    <a:lnTo>
                      <a:pt x="19" y="0"/>
                    </a:lnTo>
                    <a:lnTo>
                      <a:pt x="22" y="0"/>
                    </a:lnTo>
                    <a:close/>
                  </a:path>
                </a:pathLst>
              </a:custGeom>
              <a:grpFill/>
              <a:ln w="0">
                <a:noFill/>
                <a:prstDash val="solid"/>
                <a:round/>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78" name="Freeform 46"/>
              <p:cNvSpPr>
                <a:spLocks/>
              </p:cNvSpPr>
              <p:nvPr/>
            </p:nvSpPr>
            <p:spPr bwMode="auto">
              <a:xfrm>
                <a:off x="-3497261" y="2203451"/>
                <a:ext cx="80962" cy="85724"/>
              </a:xfrm>
              <a:custGeom>
                <a:avLst/>
                <a:gdLst>
                  <a:gd name="T0" fmla="*/ 27 w 51"/>
                  <a:gd name="T1" fmla="*/ 0 h 54"/>
                  <a:gd name="T2" fmla="*/ 37 w 51"/>
                  <a:gd name="T3" fmla="*/ 3 h 54"/>
                  <a:gd name="T4" fmla="*/ 45 w 51"/>
                  <a:gd name="T5" fmla="*/ 8 h 54"/>
                  <a:gd name="T6" fmla="*/ 51 w 51"/>
                  <a:gd name="T7" fmla="*/ 16 h 54"/>
                  <a:gd name="T8" fmla="*/ 51 w 51"/>
                  <a:gd name="T9" fmla="*/ 27 h 54"/>
                  <a:gd name="T10" fmla="*/ 51 w 51"/>
                  <a:gd name="T11" fmla="*/ 35 h 54"/>
                  <a:gd name="T12" fmla="*/ 48 w 51"/>
                  <a:gd name="T13" fmla="*/ 43 h 54"/>
                  <a:gd name="T14" fmla="*/ 43 w 51"/>
                  <a:gd name="T15" fmla="*/ 49 h 54"/>
                  <a:gd name="T16" fmla="*/ 35 w 51"/>
                  <a:gd name="T17" fmla="*/ 51 h 54"/>
                  <a:gd name="T18" fmla="*/ 27 w 51"/>
                  <a:gd name="T19" fmla="*/ 54 h 54"/>
                  <a:gd name="T20" fmla="*/ 18 w 51"/>
                  <a:gd name="T21" fmla="*/ 51 h 54"/>
                  <a:gd name="T22" fmla="*/ 10 w 51"/>
                  <a:gd name="T23" fmla="*/ 49 h 54"/>
                  <a:gd name="T24" fmla="*/ 5 w 51"/>
                  <a:gd name="T25" fmla="*/ 43 h 54"/>
                  <a:gd name="T26" fmla="*/ 2 w 51"/>
                  <a:gd name="T27" fmla="*/ 35 h 54"/>
                  <a:gd name="T28" fmla="*/ 0 w 51"/>
                  <a:gd name="T29" fmla="*/ 27 h 54"/>
                  <a:gd name="T30" fmla="*/ 2 w 51"/>
                  <a:gd name="T31" fmla="*/ 19 h 54"/>
                  <a:gd name="T32" fmla="*/ 5 w 51"/>
                  <a:gd name="T33" fmla="*/ 11 h 54"/>
                  <a:gd name="T34" fmla="*/ 10 w 51"/>
                  <a:gd name="T35" fmla="*/ 5 h 54"/>
                  <a:gd name="T36" fmla="*/ 18 w 51"/>
                  <a:gd name="T37" fmla="*/ 3 h 54"/>
                  <a:gd name="T38" fmla="*/ 27 w 51"/>
                  <a:gd name="T3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54">
                    <a:moveTo>
                      <a:pt x="27" y="0"/>
                    </a:moveTo>
                    <a:lnTo>
                      <a:pt x="37" y="3"/>
                    </a:lnTo>
                    <a:lnTo>
                      <a:pt x="45" y="8"/>
                    </a:lnTo>
                    <a:lnTo>
                      <a:pt x="51" y="16"/>
                    </a:lnTo>
                    <a:lnTo>
                      <a:pt x="51" y="27"/>
                    </a:lnTo>
                    <a:lnTo>
                      <a:pt x="51" y="35"/>
                    </a:lnTo>
                    <a:lnTo>
                      <a:pt x="48" y="43"/>
                    </a:lnTo>
                    <a:lnTo>
                      <a:pt x="43" y="49"/>
                    </a:lnTo>
                    <a:lnTo>
                      <a:pt x="35" y="51"/>
                    </a:lnTo>
                    <a:lnTo>
                      <a:pt x="27" y="54"/>
                    </a:lnTo>
                    <a:lnTo>
                      <a:pt x="18" y="51"/>
                    </a:lnTo>
                    <a:lnTo>
                      <a:pt x="10" y="49"/>
                    </a:lnTo>
                    <a:lnTo>
                      <a:pt x="5" y="43"/>
                    </a:lnTo>
                    <a:lnTo>
                      <a:pt x="2" y="35"/>
                    </a:lnTo>
                    <a:lnTo>
                      <a:pt x="0" y="27"/>
                    </a:lnTo>
                    <a:lnTo>
                      <a:pt x="2" y="19"/>
                    </a:lnTo>
                    <a:lnTo>
                      <a:pt x="5" y="11"/>
                    </a:lnTo>
                    <a:lnTo>
                      <a:pt x="10" y="5"/>
                    </a:lnTo>
                    <a:lnTo>
                      <a:pt x="18" y="3"/>
                    </a:lnTo>
                    <a:lnTo>
                      <a:pt x="27" y="0"/>
                    </a:lnTo>
                    <a:close/>
                  </a:path>
                </a:pathLst>
              </a:custGeom>
              <a:grpFill/>
              <a:ln w="0">
                <a:noFill/>
                <a:prstDash val="solid"/>
                <a:round/>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79" name="Freeform 47"/>
              <p:cNvSpPr>
                <a:spLocks/>
              </p:cNvSpPr>
              <p:nvPr/>
            </p:nvSpPr>
            <p:spPr bwMode="auto">
              <a:xfrm>
                <a:off x="-3729037" y="2251076"/>
                <a:ext cx="231776" cy="157164"/>
              </a:xfrm>
              <a:custGeom>
                <a:avLst/>
                <a:gdLst>
                  <a:gd name="T0" fmla="*/ 124 w 146"/>
                  <a:gd name="T1" fmla="*/ 0 h 99"/>
                  <a:gd name="T2" fmla="*/ 124 w 146"/>
                  <a:gd name="T3" fmla="*/ 13 h 99"/>
                  <a:gd name="T4" fmla="*/ 129 w 146"/>
                  <a:gd name="T5" fmla="*/ 21 h 99"/>
                  <a:gd name="T6" fmla="*/ 135 w 146"/>
                  <a:gd name="T7" fmla="*/ 32 h 99"/>
                  <a:gd name="T8" fmla="*/ 146 w 146"/>
                  <a:gd name="T9" fmla="*/ 37 h 99"/>
                  <a:gd name="T10" fmla="*/ 84 w 146"/>
                  <a:gd name="T11" fmla="*/ 64 h 99"/>
                  <a:gd name="T12" fmla="*/ 3 w 146"/>
                  <a:gd name="T13" fmla="*/ 97 h 99"/>
                  <a:gd name="T14" fmla="*/ 3 w 146"/>
                  <a:gd name="T15" fmla="*/ 99 h 99"/>
                  <a:gd name="T16" fmla="*/ 0 w 146"/>
                  <a:gd name="T17" fmla="*/ 97 h 99"/>
                  <a:gd name="T18" fmla="*/ 0 w 146"/>
                  <a:gd name="T19" fmla="*/ 97 h 99"/>
                  <a:gd name="T20" fmla="*/ 0 w 146"/>
                  <a:gd name="T21" fmla="*/ 94 h 99"/>
                  <a:gd name="T22" fmla="*/ 0 w 146"/>
                  <a:gd name="T23" fmla="*/ 94 h 99"/>
                  <a:gd name="T24" fmla="*/ 70 w 146"/>
                  <a:gd name="T25" fmla="*/ 40 h 99"/>
                  <a:gd name="T26" fmla="*/ 124 w 146"/>
                  <a:gd name="T2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6" h="99">
                    <a:moveTo>
                      <a:pt x="124" y="0"/>
                    </a:moveTo>
                    <a:lnTo>
                      <a:pt x="124" y="13"/>
                    </a:lnTo>
                    <a:lnTo>
                      <a:pt x="129" y="21"/>
                    </a:lnTo>
                    <a:lnTo>
                      <a:pt x="135" y="32"/>
                    </a:lnTo>
                    <a:lnTo>
                      <a:pt x="146" y="37"/>
                    </a:lnTo>
                    <a:lnTo>
                      <a:pt x="84" y="64"/>
                    </a:lnTo>
                    <a:lnTo>
                      <a:pt x="3" y="97"/>
                    </a:lnTo>
                    <a:lnTo>
                      <a:pt x="3" y="99"/>
                    </a:lnTo>
                    <a:lnTo>
                      <a:pt x="0" y="97"/>
                    </a:lnTo>
                    <a:lnTo>
                      <a:pt x="0" y="97"/>
                    </a:lnTo>
                    <a:lnTo>
                      <a:pt x="0" y="94"/>
                    </a:lnTo>
                    <a:lnTo>
                      <a:pt x="0" y="94"/>
                    </a:lnTo>
                    <a:lnTo>
                      <a:pt x="70" y="40"/>
                    </a:lnTo>
                    <a:lnTo>
                      <a:pt x="124" y="0"/>
                    </a:lnTo>
                    <a:close/>
                  </a:path>
                </a:pathLst>
              </a:custGeom>
              <a:grpFill/>
              <a:ln w="0">
                <a:noFill/>
                <a:prstDash val="solid"/>
                <a:round/>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80" name="Freeform 48"/>
              <p:cNvSpPr>
                <a:spLocks/>
              </p:cNvSpPr>
              <p:nvPr/>
            </p:nvSpPr>
            <p:spPr bwMode="auto">
              <a:xfrm>
                <a:off x="-3484563" y="2322514"/>
                <a:ext cx="58737" cy="398464"/>
              </a:xfrm>
              <a:custGeom>
                <a:avLst/>
                <a:gdLst>
                  <a:gd name="T0" fmla="*/ 8 w 37"/>
                  <a:gd name="T1" fmla="*/ 0 h 251"/>
                  <a:gd name="T2" fmla="*/ 19 w 37"/>
                  <a:gd name="T3" fmla="*/ 0 h 251"/>
                  <a:gd name="T4" fmla="*/ 29 w 37"/>
                  <a:gd name="T5" fmla="*/ 0 h 251"/>
                  <a:gd name="T6" fmla="*/ 37 w 37"/>
                  <a:gd name="T7" fmla="*/ 251 h 251"/>
                  <a:gd name="T8" fmla="*/ 0 w 37"/>
                  <a:gd name="T9" fmla="*/ 251 h 251"/>
                  <a:gd name="T10" fmla="*/ 8 w 37"/>
                  <a:gd name="T11" fmla="*/ 0 h 251"/>
                </a:gdLst>
                <a:ahLst/>
                <a:cxnLst>
                  <a:cxn ang="0">
                    <a:pos x="T0" y="T1"/>
                  </a:cxn>
                  <a:cxn ang="0">
                    <a:pos x="T2" y="T3"/>
                  </a:cxn>
                  <a:cxn ang="0">
                    <a:pos x="T4" y="T5"/>
                  </a:cxn>
                  <a:cxn ang="0">
                    <a:pos x="T6" y="T7"/>
                  </a:cxn>
                  <a:cxn ang="0">
                    <a:pos x="T8" y="T9"/>
                  </a:cxn>
                  <a:cxn ang="0">
                    <a:pos x="T10" y="T11"/>
                  </a:cxn>
                </a:cxnLst>
                <a:rect l="0" t="0" r="r" b="b"/>
                <a:pathLst>
                  <a:path w="37" h="251">
                    <a:moveTo>
                      <a:pt x="8" y="0"/>
                    </a:moveTo>
                    <a:lnTo>
                      <a:pt x="19" y="0"/>
                    </a:lnTo>
                    <a:lnTo>
                      <a:pt x="29" y="0"/>
                    </a:lnTo>
                    <a:lnTo>
                      <a:pt x="37" y="251"/>
                    </a:lnTo>
                    <a:lnTo>
                      <a:pt x="0" y="251"/>
                    </a:lnTo>
                    <a:lnTo>
                      <a:pt x="8" y="0"/>
                    </a:lnTo>
                    <a:close/>
                  </a:path>
                </a:pathLst>
              </a:custGeom>
              <a:grpFill/>
              <a:ln w="0">
                <a:noFill/>
                <a:prstDash val="solid"/>
                <a:round/>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81" name="Freeform 49"/>
              <p:cNvSpPr>
                <a:spLocks/>
              </p:cNvSpPr>
              <p:nvPr/>
            </p:nvSpPr>
            <p:spPr bwMode="auto">
              <a:xfrm>
                <a:off x="-3413126" y="2251076"/>
                <a:ext cx="231776" cy="157164"/>
              </a:xfrm>
              <a:custGeom>
                <a:avLst/>
                <a:gdLst>
                  <a:gd name="T0" fmla="*/ 22 w 146"/>
                  <a:gd name="T1" fmla="*/ 0 h 99"/>
                  <a:gd name="T2" fmla="*/ 76 w 146"/>
                  <a:gd name="T3" fmla="*/ 40 h 99"/>
                  <a:gd name="T4" fmla="*/ 143 w 146"/>
                  <a:gd name="T5" fmla="*/ 94 h 99"/>
                  <a:gd name="T6" fmla="*/ 146 w 146"/>
                  <a:gd name="T7" fmla="*/ 94 h 99"/>
                  <a:gd name="T8" fmla="*/ 146 w 146"/>
                  <a:gd name="T9" fmla="*/ 97 h 99"/>
                  <a:gd name="T10" fmla="*/ 143 w 146"/>
                  <a:gd name="T11" fmla="*/ 97 h 99"/>
                  <a:gd name="T12" fmla="*/ 143 w 146"/>
                  <a:gd name="T13" fmla="*/ 99 h 99"/>
                  <a:gd name="T14" fmla="*/ 140 w 146"/>
                  <a:gd name="T15" fmla="*/ 97 h 99"/>
                  <a:gd name="T16" fmla="*/ 62 w 146"/>
                  <a:gd name="T17" fmla="*/ 64 h 99"/>
                  <a:gd name="T18" fmla="*/ 0 w 146"/>
                  <a:gd name="T19" fmla="*/ 37 h 99"/>
                  <a:gd name="T20" fmla="*/ 9 w 146"/>
                  <a:gd name="T21" fmla="*/ 32 h 99"/>
                  <a:gd name="T22" fmla="*/ 17 w 146"/>
                  <a:gd name="T23" fmla="*/ 21 h 99"/>
                  <a:gd name="T24" fmla="*/ 19 w 146"/>
                  <a:gd name="T25" fmla="*/ 13 h 99"/>
                  <a:gd name="T26" fmla="*/ 22 w 146"/>
                  <a:gd name="T2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6" h="99">
                    <a:moveTo>
                      <a:pt x="22" y="0"/>
                    </a:moveTo>
                    <a:lnTo>
                      <a:pt x="76" y="40"/>
                    </a:lnTo>
                    <a:lnTo>
                      <a:pt x="143" y="94"/>
                    </a:lnTo>
                    <a:lnTo>
                      <a:pt x="146" y="94"/>
                    </a:lnTo>
                    <a:lnTo>
                      <a:pt x="146" y="97"/>
                    </a:lnTo>
                    <a:lnTo>
                      <a:pt x="143" y="97"/>
                    </a:lnTo>
                    <a:lnTo>
                      <a:pt x="143" y="99"/>
                    </a:lnTo>
                    <a:lnTo>
                      <a:pt x="140" y="97"/>
                    </a:lnTo>
                    <a:lnTo>
                      <a:pt x="62" y="64"/>
                    </a:lnTo>
                    <a:lnTo>
                      <a:pt x="0" y="37"/>
                    </a:lnTo>
                    <a:lnTo>
                      <a:pt x="9" y="32"/>
                    </a:lnTo>
                    <a:lnTo>
                      <a:pt x="17" y="21"/>
                    </a:lnTo>
                    <a:lnTo>
                      <a:pt x="19" y="13"/>
                    </a:lnTo>
                    <a:lnTo>
                      <a:pt x="22" y="0"/>
                    </a:lnTo>
                    <a:close/>
                  </a:path>
                </a:pathLst>
              </a:custGeom>
              <a:grpFill/>
              <a:ln w="0">
                <a:noFill/>
                <a:prstDash val="solid"/>
                <a:round/>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82" name="Freeform 50"/>
              <p:cNvSpPr>
                <a:spLocks/>
              </p:cNvSpPr>
              <p:nvPr/>
            </p:nvSpPr>
            <p:spPr bwMode="auto">
              <a:xfrm>
                <a:off x="-4249737" y="2225677"/>
                <a:ext cx="311150" cy="404813"/>
              </a:xfrm>
              <a:custGeom>
                <a:avLst/>
                <a:gdLst>
                  <a:gd name="T0" fmla="*/ 21 w 196"/>
                  <a:gd name="T1" fmla="*/ 0 h 255"/>
                  <a:gd name="T2" fmla="*/ 172 w 196"/>
                  <a:gd name="T3" fmla="*/ 0 h 255"/>
                  <a:gd name="T4" fmla="*/ 175 w 196"/>
                  <a:gd name="T5" fmla="*/ 45 h 255"/>
                  <a:gd name="T6" fmla="*/ 180 w 196"/>
                  <a:gd name="T7" fmla="*/ 99 h 255"/>
                  <a:gd name="T8" fmla="*/ 186 w 196"/>
                  <a:gd name="T9" fmla="*/ 156 h 255"/>
                  <a:gd name="T10" fmla="*/ 191 w 196"/>
                  <a:gd name="T11" fmla="*/ 210 h 255"/>
                  <a:gd name="T12" fmla="*/ 196 w 196"/>
                  <a:gd name="T13" fmla="*/ 255 h 255"/>
                  <a:gd name="T14" fmla="*/ 0 w 196"/>
                  <a:gd name="T15" fmla="*/ 255 h 255"/>
                  <a:gd name="T16" fmla="*/ 2 w 196"/>
                  <a:gd name="T17" fmla="*/ 210 h 255"/>
                  <a:gd name="T18" fmla="*/ 11 w 196"/>
                  <a:gd name="T19" fmla="*/ 156 h 255"/>
                  <a:gd name="T20" fmla="*/ 16 w 196"/>
                  <a:gd name="T21" fmla="*/ 99 h 255"/>
                  <a:gd name="T22" fmla="*/ 19 w 196"/>
                  <a:gd name="T23" fmla="*/ 45 h 255"/>
                  <a:gd name="T24" fmla="*/ 21 w 196"/>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255">
                    <a:moveTo>
                      <a:pt x="21" y="0"/>
                    </a:moveTo>
                    <a:lnTo>
                      <a:pt x="172" y="0"/>
                    </a:lnTo>
                    <a:lnTo>
                      <a:pt x="175" y="45"/>
                    </a:lnTo>
                    <a:lnTo>
                      <a:pt x="180" y="99"/>
                    </a:lnTo>
                    <a:lnTo>
                      <a:pt x="186" y="156"/>
                    </a:lnTo>
                    <a:lnTo>
                      <a:pt x="191" y="210"/>
                    </a:lnTo>
                    <a:lnTo>
                      <a:pt x="196" y="255"/>
                    </a:lnTo>
                    <a:lnTo>
                      <a:pt x="0" y="255"/>
                    </a:lnTo>
                    <a:lnTo>
                      <a:pt x="2" y="210"/>
                    </a:lnTo>
                    <a:lnTo>
                      <a:pt x="11" y="156"/>
                    </a:lnTo>
                    <a:lnTo>
                      <a:pt x="16" y="99"/>
                    </a:lnTo>
                    <a:lnTo>
                      <a:pt x="19" y="45"/>
                    </a:lnTo>
                    <a:lnTo>
                      <a:pt x="21" y="0"/>
                    </a:lnTo>
                    <a:close/>
                  </a:path>
                </a:pathLst>
              </a:custGeom>
              <a:grpFill/>
              <a:ln w="0">
                <a:noFill/>
                <a:prstDash val="solid"/>
                <a:round/>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83" name="Freeform 51"/>
              <p:cNvSpPr>
                <a:spLocks noEditPoints="1"/>
              </p:cNvSpPr>
              <p:nvPr/>
            </p:nvSpPr>
            <p:spPr bwMode="auto">
              <a:xfrm>
                <a:off x="-4643435" y="2481263"/>
                <a:ext cx="949326" cy="234951"/>
              </a:xfrm>
              <a:custGeom>
                <a:avLst/>
                <a:gdLst>
                  <a:gd name="T0" fmla="*/ 547 w 598"/>
                  <a:gd name="T1" fmla="*/ 94 h 148"/>
                  <a:gd name="T2" fmla="*/ 547 w 598"/>
                  <a:gd name="T3" fmla="*/ 111 h 148"/>
                  <a:gd name="T4" fmla="*/ 592 w 598"/>
                  <a:gd name="T5" fmla="*/ 111 h 148"/>
                  <a:gd name="T6" fmla="*/ 592 w 598"/>
                  <a:gd name="T7" fmla="*/ 94 h 148"/>
                  <a:gd name="T8" fmla="*/ 547 w 598"/>
                  <a:gd name="T9" fmla="*/ 94 h 148"/>
                  <a:gd name="T10" fmla="*/ 547 w 598"/>
                  <a:gd name="T11" fmla="*/ 73 h 148"/>
                  <a:gd name="T12" fmla="*/ 547 w 598"/>
                  <a:gd name="T13" fmla="*/ 89 h 148"/>
                  <a:gd name="T14" fmla="*/ 592 w 598"/>
                  <a:gd name="T15" fmla="*/ 89 h 148"/>
                  <a:gd name="T16" fmla="*/ 592 w 598"/>
                  <a:gd name="T17" fmla="*/ 73 h 148"/>
                  <a:gd name="T18" fmla="*/ 547 w 598"/>
                  <a:gd name="T19" fmla="*/ 73 h 148"/>
                  <a:gd name="T20" fmla="*/ 547 w 598"/>
                  <a:gd name="T21" fmla="*/ 49 h 148"/>
                  <a:gd name="T22" fmla="*/ 547 w 598"/>
                  <a:gd name="T23" fmla="*/ 65 h 148"/>
                  <a:gd name="T24" fmla="*/ 592 w 598"/>
                  <a:gd name="T25" fmla="*/ 65 h 148"/>
                  <a:gd name="T26" fmla="*/ 592 w 598"/>
                  <a:gd name="T27" fmla="*/ 49 h 148"/>
                  <a:gd name="T28" fmla="*/ 547 w 598"/>
                  <a:gd name="T29" fmla="*/ 49 h 148"/>
                  <a:gd name="T30" fmla="*/ 487 w 598"/>
                  <a:gd name="T31" fmla="*/ 0 h 148"/>
                  <a:gd name="T32" fmla="*/ 528 w 598"/>
                  <a:gd name="T33" fmla="*/ 0 h 148"/>
                  <a:gd name="T34" fmla="*/ 528 w 598"/>
                  <a:gd name="T35" fmla="*/ 11 h 148"/>
                  <a:gd name="T36" fmla="*/ 539 w 598"/>
                  <a:gd name="T37" fmla="*/ 11 h 148"/>
                  <a:gd name="T38" fmla="*/ 539 w 598"/>
                  <a:gd name="T39" fmla="*/ 38 h 148"/>
                  <a:gd name="T40" fmla="*/ 598 w 598"/>
                  <a:gd name="T41" fmla="*/ 38 h 148"/>
                  <a:gd name="T42" fmla="*/ 598 w 598"/>
                  <a:gd name="T43" fmla="*/ 148 h 148"/>
                  <a:gd name="T44" fmla="*/ 0 w 598"/>
                  <a:gd name="T45" fmla="*/ 146 h 148"/>
                  <a:gd name="T46" fmla="*/ 0 w 598"/>
                  <a:gd name="T47" fmla="*/ 102 h 148"/>
                  <a:gd name="T48" fmla="*/ 455 w 598"/>
                  <a:gd name="T49" fmla="*/ 102 h 148"/>
                  <a:gd name="T50" fmla="*/ 455 w 598"/>
                  <a:gd name="T51" fmla="*/ 94 h 148"/>
                  <a:gd name="T52" fmla="*/ 455 w 598"/>
                  <a:gd name="T53" fmla="*/ 94 h 148"/>
                  <a:gd name="T54" fmla="*/ 455 w 598"/>
                  <a:gd name="T55" fmla="*/ 38 h 148"/>
                  <a:gd name="T56" fmla="*/ 471 w 598"/>
                  <a:gd name="T57" fmla="*/ 38 h 148"/>
                  <a:gd name="T58" fmla="*/ 471 w 598"/>
                  <a:gd name="T59" fmla="*/ 11 h 148"/>
                  <a:gd name="T60" fmla="*/ 487 w 598"/>
                  <a:gd name="T61" fmla="*/ 11 h 148"/>
                  <a:gd name="T62" fmla="*/ 487 w 598"/>
                  <a:gd name="T6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8" h="148">
                    <a:moveTo>
                      <a:pt x="547" y="94"/>
                    </a:moveTo>
                    <a:lnTo>
                      <a:pt x="547" y="111"/>
                    </a:lnTo>
                    <a:lnTo>
                      <a:pt x="592" y="111"/>
                    </a:lnTo>
                    <a:lnTo>
                      <a:pt x="592" y="94"/>
                    </a:lnTo>
                    <a:lnTo>
                      <a:pt x="547" y="94"/>
                    </a:lnTo>
                    <a:close/>
                    <a:moveTo>
                      <a:pt x="547" y="73"/>
                    </a:moveTo>
                    <a:lnTo>
                      <a:pt x="547" y="89"/>
                    </a:lnTo>
                    <a:lnTo>
                      <a:pt x="592" y="89"/>
                    </a:lnTo>
                    <a:lnTo>
                      <a:pt x="592" y="73"/>
                    </a:lnTo>
                    <a:lnTo>
                      <a:pt x="547" y="73"/>
                    </a:lnTo>
                    <a:close/>
                    <a:moveTo>
                      <a:pt x="547" y="49"/>
                    </a:moveTo>
                    <a:lnTo>
                      <a:pt x="547" y="65"/>
                    </a:lnTo>
                    <a:lnTo>
                      <a:pt x="592" y="65"/>
                    </a:lnTo>
                    <a:lnTo>
                      <a:pt x="592" y="49"/>
                    </a:lnTo>
                    <a:lnTo>
                      <a:pt x="547" y="49"/>
                    </a:lnTo>
                    <a:close/>
                    <a:moveTo>
                      <a:pt x="487" y="0"/>
                    </a:moveTo>
                    <a:lnTo>
                      <a:pt x="528" y="0"/>
                    </a:lnTo>
                    <a:lnTo>
                      <a:pt x="528" y="11"/>
                    </a:lnTo>
                    <a:lnTo>
                      <a:pt x="539" y="11"/>
                    </a:lnTo>
                    <a:lnTo>
                      <a:pt x="539" y="38"/>
                    </a:lnTo>
                    <a:lnTo>
                      <a:pt x="598" y="38"/>
                    </a:lnTo>
                    <a:lnTo>
                      <a:pt x="598" y="148"/>
                    </a:lnTo>
                    <a:lnTo>
                      <a:pt x="0" y="146"/>
                    </a:lnTo>
                    <a:lnTo>
                      <a:pt x="0" y="102"/>
                    </a:lnTo>
                    <a:lnTo>
                      <a:pt x="455" y="102"/>
                    </a:lnTo>
                    <a:lnTo>
                      <a:pt x="455" y="94"/>
                    </a:lnTo>
                    <a:lnTo>
                      <a:pt x="455" y="94"/>
                    </a:lnTo>
                    <a:lnTo>
                      <a:pt x="455" y="38"/>
                    </a:lnTo>
                    <a:lnTo>
                      <a:pt x="471" y="38"/>
                    </a:lnTo>
                    <a:lnTo>
                      <a:pt x="471" y="11"/>
                    </a:lnTo>
                    <a:lnTo>
                      <a:pt x="487" y="11"/>
                    </a:lnTo>
                    <a:lnTo>
                      <a:pt x="487" y="0"/>
                    </a:lnTo>
                    <a:close/>
                  </a:path>
                </a:pathLst>
              </a:custGeom>
              <a:grpFill/>
              <a:ln w="0">
                <a:noFill/>
                <a:prstDash val="solid"/>
                <a:round/>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84" name="Rectangle 52"/>
              <p:cNvSpPr>
                <a:spLocks noChangeArrowheads="1"/>
              </p:cNvSpPr>
              <p:nvPr/>
            </p:nvSpPr>
            <p:spPr bwMode="auto">
              <a:xfrm>
                <a:off x="-4224334" y="2195511"/>
                <a:ext cx="255587" cy="15875"/>
              </a:xfrm>
              <a:prstGeom prst="rect">
                <a:avLst/>
              </a:prstGeom>
              <a:grpFill/>
              <a:ln w="0">
                <a:noFill/>
                <a:prstDash val="solid"/>
                <a:miter lim="800000"/>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85" name="Rectangle 53"/>
              <p:cNvSpPr>
                <a:spLocks noChangeArrowheads="1"/>
              </p:cNvSpPr>
              <p:nvPr/>
            </p:nvSpPr>
            <p:spPr bwMode="auto">
              <a:xfrm>
                <a:off x="-3865559" y="2100263"/>
                <a:ext cx="50801" cy="17464"/>
              </a:xfrm>
              <a:prstGeom prst="rect">
                <a:avLst/>
              </a:prstGeom>
              <a:grpFill/>
              <a:ln w="0">
                <a:noFill/>
                <a:prstDash val="solid"/>
                <a:miter lim="800000"/>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86" name="Rectangle 54"/>
              <p:cNvSpPr>
                <a:spLocks noChangeArrowheads="1"/>
              </p:cNvSpPr>
              <p:nvPr/>
            </p:nvSpPr>
            <p:spPr bwMode="auto">
              <a:xfrm>
                <a:off x="-4575173" y="2195511"/>
                <a:ext cx="257176" cy="15875"/>
              </a:xfrm>
              <a:prstGeom prst="rect">
                <a:avLst/>
              </a:prstGeom>
              <a:grpFill/>
              <a:ln w="0">
                <a:noFill/>
                <a:prstDash val="solid"/>
                <a:miter lim="800000"/>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87" name="Freeform 55"/>
              <p:cNvSpPr>
                <a:spLocks/>
              </p:cNvSpPr>
              <p:nvPr/>
            </p:nvSpPr>
            <p:spPr bwMode="auto">
              <a:xfrm>
                <a:off x="-3870323" y="2127249"/>
                <a:ext cx="60326" cy="341314"/>
              </a:xfrm>
              <a:custGeom>
                <a:avLst/>
                <a:gdLst>
                  <a:gd name="T0" fmla="*/ 3 w 38"/>
                  <a:gd name="T1" fmla="*/ 0 h 215"/>
                  <a:gd name="T2" fmla="*/ 35 w 38"/>
                  <a:gd name="T3" fmla="*/ 0 h 215"/>
                  <a:gd name="T4" fmla="*/ 38 w 38"/>
                  <a:gd name="T5" fmla="*/ 215 h 215"/>
                  <a:gd name="T6" fmla="*/ 0 w 38"/>
                  <a:gd name="T7" fmla="*/ 215 h 215"/>
                  <a:gd name="T8" fmla="*/ 3 w 38"/>
                  <a:gd name="T9" fmla="*/ 0 h 215"/>
                </a:gdLst>
                <a:ahLst/>
                <a:cxnLst>
                  <a:cxn ang="0">
                    <a:pos x="T0" y="T1"/>
                  </a:cxn>
                  <a:cxn ang="0">
                    <a:pos x="T2" y="T3"/>
                  </a:cxn>
                  <a:cxn ang="0">
                    <a:pos x="T4" y="T5"/>
                  </a:cxn>
                  <a:cxn ang="0">
                    <a:pos x="T6" y="T7"/>
                  </a:cxn>
                  <a:cxn ang="0">
                    <a:pos x="T8" y="T9"/>
                  </a:cxn>
                </a:cxnLst>
                <a:rect l="0" t="0" r="r" b="b"/>
                <a:pathLst>
                  <a:path w="38" h="215">
                    <a:moveTo>
                      <a:pt x="3" y="0"/>
                    </a:moveTo>
                    <a:lnTo>
                      <a:pt x="35" y="0"/>
                    </a:lnTo>
                    <a:lnTo>
                      <a:pt x="38" y="215"/>
                    </a:lnTo>
                    <a:lnTo>
                      <a:pt x="0" y="215"/>
                    </a:lnTo>
                    <a:lnTo>
                      <a:pt x="3" y="0"/>
                    </a:lnTo>
                    <a:close/>
                  </a:path>
                </a:pathLst>
              </a:custGeom>
              <a:grpFill/>
              <a:ln w="0">
                <a:noFill/>
                <a:prstDash val="solid"/>
                <a:round/>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88" name="Freeform 56"/>
              <p:cNvSpPr>
                <a:spLocks/>
              </p:cNvSpPr>
              <p:nvPr/>
            </p:nvSpPr>
            <p:spPr bwMode="auto">
              <a:xfrm>
                <a:off x="-4600575" y="2225675"/>
                <a:ext cx="312738" cy="404812"/>
              </a:xfrm>
              <a:custGeom>
                <a:avLst/>
                <a:gdLst>
                  <a:gd name="T0" fmla="*/ 22 w 197"/>
                  <a:gd name="T1" fmla="*/ 0 h 255"/>
                  <a:gd name="T2" fmla="*/ 175 w 197"/>
                  <a:gd name="T3" fmla="*/ 0 h 255"/>
                  <a:gd name="T4" fmla="*/ 175 w 197"/>
                  <a:gd name="T5" fmla="*/ 45 h 255"/>
                  <a:gd name="T6" fmla="*/ 180 w 197"/>
                  <a:gd name="T7" fmla="*/ 99 h 255"/>
                  <a:gd name="T8" fmla="*/ 186 w 197"/>
                  <a:gd name="T9" fmla="*/ 156 h 255"/>
                  <a:gd name="T10" fmla="*/ 191 w 197"/>
                  <a:gd name="T11" fmla="*/ 210 h 255"/>
                  <a:gd name="T12" fmla="*/ 197 w 197"/>
                  <a:gd name="T13" fmla="*/ 255 h 255"/>
                  <a:gd name="T14" fmla="*/ 0 w 197"/>
                  <a:gd name="T15" fmla="*/ 255 h 255"/>
                  <a:gd name="T16" fmla="*/ 5 w 197"/>
                  <a:gd name="T17" fmla="*/ 210 h 255"/>
                  <a:gd name="T18" fmla="*/ 11 w 197"/>
                  <a:gd name="T19" fmla="*/ 156 h 255"/>
                  <a:gd name="T20" fmla="*/ 16 w 197"/>
                  <a:gd name="T21" fmla="*/ 99 h 255"/>
                  <a:gd name="T22" fmla="*/ 22 w 197"/>
                  <a:gd name="T23" fmla="*/ 45 h 255"/>
                  <a:gd name="T24" fmla="*/ 22 w 197"/>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5">
                    <a:moveTo>
                      <a:pt x="22" y="0"/>
                    </a:moveTo>
                    <a:lnTo>
                      <a:pt x="175" y="0"/>
                    </a:lnTo>
                    <a:lnTo>
                      <a:pt x="175" y="45"/>
                    </a:lnTo>
                    <a:lnTo>
                      <a:pt x="180" y="99"/>
                    </a:lnTo>
                    <a:lnTo>
                      <a:pt x="186" y="156"/>
                    </a:lnTo>
                    <a:lnTo>
                      <a:pt x="191" y="210"/>
                    </a:lnTo>
                    <a:lnTo>
                      <a:pt x="197" y="255"/>
                    </a:lnTo>
                    <a:lnTo>
                      <a:pt x="0" y="255"/>
                    </a:lnTo>
                    <a:lnTo>
                      <a:pt x="5" y="210"/>
                    </a:lnTo>
                    <a:lnTo>
                      <a:pt x="11" y="156"/>
                    </a:lnTo>
                    <a:lnTo>
                      <a:pt x="16" y="99"/>
                    </a:lnTo>
                    <a:lnTo>
                      <a:pt x="22" y="45"/>
                    </a:lnTo>
                    <a:lnTo>
                      <a:pt x="22" y="0"/>
                    </a:lnTo>
                    <a:close/>
                  </a:path>
                </a:pathLst>
              </a:custGeom>
              <a:grpFill/>
              <a:ln w="0">
                <a:noFill/>
                <a:prstDash val="solid"/>
                <a:round/>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grpSp>
        <p:sp>
          <p:nvSpPr>
            <p:cNvPr id="89" name="Freeform 44"/>
            <p:cNvSpPr>
              <a:spLocks/>
            </p:cNvSpPr>
            <p:nvPr/>
          </p:nvSpPr>
          <p:spPr bwMode="auto">
            <a:xfrm>
              <a:off x="2562143" y="1355139"/>
              <a:ext cx="342424" cy="260524"/>
            </a:xfrm>
            <a:custGeom>
              <a:avLst/>
              <a:gdLst>
                <a:gd name="T0" fmla="*/ 358 w 485"/>
                <a:gd name="T1" fmla="*/ 0 h 369"/>
                <a:gd name="T2" fmla="*/ 423 w 485"/>
                <a:gd name="T3" fmla="*/ 3 h 369"/>
                <a:gd name="T4" fmla="*/ 485 w 485"/>
                <a:gd name="T5" fmla="*/ 5 h 369"/>
                <a:gd name="T6" fmla="*/ 452 w 485"/>
                <a:gd name="T7" fmla="*/ 59 h 369"/>
                <a:gd name="T8" fmla="*/ 417 w 485"/>
                <a:gd name="T9" fmla="*/ 110 h 369"/>
                <a:gd name="T10" fmla="*/ 398 w 485"/>
                <a:gd name="T11" fmla="*/ 73 h 369"/>
                <a:gd name="T12" fmla="*/ 197 w 485"/>
                <a:gd name="T13" fmla="*/ 175 h 369"/>
                <a:gd name="T14" fmla="*/ 180 w 485"/>
                <a:gd name="T15" fmla="*/ 183 h 369"/>
                <a:gd name="T16" fmla="*/ 170 w 485"/>
                <a:gd name="T17" fmla="*/ 167 h 369"/>
                <a:gd name="T18" fmla="*/ 145 w 485"/>
                <a:gd name="T19" fmla="*/ 135 h 369"/>
                <a:gd name="T20" fmla="*/ 24 w 485"/>
                <a:gd name="T21" fmla="*/ 186 h 369"/>
                <a:gd name="T22" fmla="*/ 24 w 485"/>
                <a:gd name="T23" fmla="*/ 345 h 369"/>
                <a:gd name="T24" fmla="*/ 51 w 485"/>
                <a:gd name="T25" fmla="*/ 345 h 369"/>
                <a:gd name="T26" fmla="*/ 51 w 485"/>
                <a:gd name="T27" fmla="*/ 207 h 369"/>
                <a:gd name="T28" fmla="*/ 75 w 485"/>
                <a:gd name="T29" fmla="*/ 197 h 369"/>
                <a:gd name="T30" fmla="*/ 75 w 485"/>
                <a:gd name="T31" fmla="*/ 345 h 369"/>
                <a:gd name="T32" fmla="*/ 94 w 485"/>
                <a:gd name="T33" fmla="*/ 345 h 369"/>
                <a:gd name="T34" fmla="*/ 94 w 485"/>
                <a:gd name="T35" fmla="*/ 188 h 369"/>
                <a:gd name="T36" fmla="*/ 118 w 485"/>
                <a:gd name="T37" fmla="*/ 178 h 369"/>
                <a:gd name="T38" fmla="*/ 118 w 485"/>
                <a:gd name="T39" fmla="*/ 345 h 369"/>
                <a:gd name="T40" fmla="*/ 137 w 485"/>
                <a:gd name="T41" fmla="*/ 345 h 369"/>
                <a:gd name="T42" fmla="*/ 137 w 485"/>
                <a:gd name="T43" fmla="*/ 170 h 369"/>
                <a:gd name="T44" fmla="*/ 143 w 485"/>
                <a:gd name="T45" fmla="*/ 170 h 369"/>
                <a:gd name="T46" fmla="*/ 162 w 485"/>
                <a:gd name="T47" fmla="*/ 199 h 369"/>
                <a:gd name="T48" fmla="*/ 162 w 485"/>
                <a:gd name="T49" fmla="*/ 345 h 369"/>
                <a:gd name="T50" fmla="*/ 180 w 485"/>
                <a:gd name="T51" fmla="*/ 345 h 369"/>
                <a:gd name="T52" fmla="*/ 180 w 485"/>
                <a:gd name="T53" fmla="*/ 215 h 369"/>
                <a:gd name="T54" fmla="*/ 207 w 485"/>
                <a:gd name="T55" fmla="*/ 202 h 369"/>
                <a:gd name="T56" fmla="*/ 207 w 485"/>
                <a:gd name="T57" fmla="*/ 345 h 369"/>
                <a:gd name="T58" fmla="*/ 226 w 485"/>
                <a:gd name="T59" fmla="*/ 345 h 369"/>
                <a:gd name="T60" fmla="*/ 226 w 485"/>
                <a:gd name="T61" fmla="*/ 194 h 369"/>
                <a:gd name="T62" fmla="*/ 250 w 485"/>
                <a:gd name="T63" fmla="*/ 180 h 369"/>
                <a:gd name="T64" fmla="*/ 250 w 485"/>
                <a:gd name="T65" fmla="*/ 345 h 369"/>
                <a:gd name="T66" fmla="*/ 269 w 485"/>
                <a:gd name="T67" fmla="*/ 345 h 369"/>
                <a:gd name="T68" fmla="*/ 269 w 485"/>
                <a:gd name="T69" fmla="*/ 172 h 369"/>
                <a:gd name="T70" fmla="*/ 293 w 485"/>
                <a:gd name="T71" fmla="*/ 159 h 369"/>
                <a:gd name="T72" fmla="*/ 293 w 485"/>
                <a:gd name="T73" fmla="*/ 345 h 369"/>
                <a:gd name="T74" fmla="*/ 312 w 485"/>
                <a:gd name="T75" fmla="*/ 345 h 369"/>
                <a:gd name="T76" fmla="*/ 312 w 485"/>
                <a:gd name="T77" fmla="*/ 151 h 369"/>
                <a:gd name="T78" fmla="*/ 337 w 485"/>
                <a:gd name="T79" fmla="*/ 137 h 369"/>
                <a:gd name="T80" fmla="*/ 337 w 485"/>
                <a:gd name="T81" fmla="*/ 345 h 369"/>
                <a:gd name="T82" fmla="*/ 355 w 485"/>
                <a:gd name="T83" fmla="*/ 345 h 369"/>
                <a:gd name="T84" fmla="*/ 355 w 485"/>
                <a:gd name="T85" fmla="*/ 129 h 369"/>
                <a:gd name="T86" fmla="*/ 380 w 485"/>
                <a:gd name="T87" fmla="*/ 116 h 369"/>
                <a:gd name="T88" fmla="*/ 380 w 485"/>
                <a:gd name="T89" fmla="*/ 345 h 369"/>
                <a:gd name="T90" fmla="*/ 474 w 485"/>
                <a:gd name="T91" fmla="*/ 345 h 369"/>
                <a:gd name="T92" fmla="*/ 474 w 485"/>
                <a:gd name="T93" fmla="*/ 369 h 369"/>
                <a:gd name="T94" fmla="*/ 0 w 485"/>
                <a:gd name="T95" fmla="*/ 369 h 369"/>
                <a:gd name="T96" fmla="*/ 0 w 485"/>
                <a:gd name="T97" fmla="*/ 3 h 369"/>
                <a:gd name="T98" fmla="*/ 24 w 485"/>
                <a:gd name="T99" fmla="*/ 3 h 369"/>
                <a:gd name="T100" fmla="*/ 24 w 485"/>
                <a:gd name="T101" fmla="*/ 140 h 369"/>
                <a:gd name="T102" fmla="*/ 145 w 485"/>
                <a:gd name="T103" fmla="*/ 89 h 369"/>
                <a:gd name="T104" fmla="*/ 162 w 485"/>
                <a:gd name="T105" fmla="*/ 83 h 369"/>
                <a:gd name="T106" fmla="*/ 172 w 485"/>
                <a:gd name="T107" fmla="*/ 97 h 369"/>
                <a:gd name="T108" fmla="*/ 194 w 485"/>
                <a:gd name="T109" fmla="*/ 129 h 369"/>
                <a:gd name="T110" fmla="*/ 377 w 485"/>
                <a:gd name="T111" fmla="*/ 35 h 369"/>
                <a:gd name="T112" fmla="*/ 358 w 485"/>
                <a:gd name="T113"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369">
                  <a:moveTo>
                    <a:pt x="358" y="0"/>
                  </a:moveTo>
                  <a:lnTo>
                    <a:pt x="423" y="3"/>
                  </a:lnTo>
                  <a:lnTo>
                    <a:pt x="485" y="5"/>
                  </a:lnTo>
                  <a:lnTo>
                    <a:pt x="452" y="59"/>
                  </a:lnTo>
                  <a:lnTo>
                    <a:pt x="417" y="110"/>
                  </a:lnTo>
                  <a:lnTo>
                    <a:pt x="398" y="73"/>
                  </a:lnTo>
                  <a:lnTo>
                    <a:pt x="197" y="175"/>
                  </a:lnTo>
                  <a:lnTo>
                    <a:pt x="180" y="183"/>
                  </a:lnTo>
                  <a:lnTo>
                    <a:pt x="170" y="167"/>
                  </a:lnTo>
                  <a:lnTo>
                    <a:pt x="145" y="135"/>
                  </a:lnTo>
                  <a:lnTo>
                    <a:pt x="24" y="186"/>
                  </a:lnTo>
                  <a:lnTo>
                    <a:pt x="24" y="345"/>
                  </a:lnTo>
                  <a:lnTo>
                    <a:pt x="51" y="345"/>
                  </a:lnTo>
                  <a:lnTo>
                    <a:pt x="51" y="207"/>
                  </a:lnTo>
                  <a:lnTo>
                    <a:pt x="75" y="197"/>
                  </a:lnTo>
                  <a:lnTo>
                    <a:pt x="75" y="345"/>
                  </a:lnTo>
                  <a:lnTo>
                    <a:pt x="94" y="345"/>
                  </a:lnTo>
                  <a:lnTo>
                    <a:pt x="94" y="188"/>
                  </a:lnTo>
                  <a:lnTo>
                    <a:pt x="118" y="178"/>
                  </a:lnTo>
                  <a:lnTo>
                    <a:pt x="118" y="345"/>
                  </a:lnTo>
                  <a:lnTo>
                    <a:pt x="137" y="345"/>
                  </a:lnTo>
                  <a:lnTo>
                    <a:pt x="137" y="170"/>
                  </a:lnTo>
                  <a:lnTo>
                    <a:pt x="143" y="170"/>
                  </a:lnTo>
                  <a:lnTo>
                    <a:pt x="162" y="199"/>
                  </a:lnTo>
                  <a:lnTo>
                    <a:pt x="162" y="345"/>
                  </a:lnTo>
                  <a:lnTo>
                    <a:pt x="180" y="345"/>
                  </a:lnTo>
                  <a:lnTo>
                    <a:pt x="180" y="215"/>
                  </a:lnTo>
                  <a:lnTo>
                    <a:pt x="207" y="202"/>
                  </a:lnTo>
                  <a:lnTo>
                    <a:pt x="207" y="345"/>
                  </a:lnTo>
                  <a:lnTo>
                    <a:pt x="226" y="345"/>
                  </a:lnTo>
                  <a:lnTo>
                    <a:pt x="226" y="194"/>
                  </a:lnTo>
                  <a:lnTo>
                    <a:pt x="250" y="180"/>
                  </a:lnTo>
                  <a:lnTo>
                    <a:pt x="250" y="345"/>
                  </a:lnTo>
                  <a:lnTo>
                    <a:pt x="269" y="345"/>
                  </a:lnTo>
                  <a:lnTo>
                    <a:pt x="269" y="172"/>
                  </a:lnTo>
                  <a:lnTo>
                    <a:pt x="293" y="159"/>
                  </a:lnTo>
                  <a:lnTo>
                    <a:pt x="293" y="345"/>
                  </a:lnTo>
                  <a:lnTo>
                    <a:pt x="312" y="345"/>
                  </a:lnTo>
                  <a:lnTo>
                    <a:pt x="312" y="151"/>
                  </a:lnTo>
                  <a:lnTo>
                    <a:pt x="337" y="137"/>
                  </a:lnTo>
                  <a:lnTo>
                    <a:pt x="337" y="345"/>
                  </a:lnTo>
                  <a:lnTo>
                    <a:pt x="355" y="345"/>
                  </a:lnTo>
                  <a:lnTo>
                    <a:pt x="355" y="129"/>
                  </a:lnTo>
                  <a:lnTo>
                    <a:pt x="380" y="116"/>
                  </a:lnTo>
                  <a:lnTo>
                    <a:pt x="380" y="345"/>
                  </a:lnTo>
                  <a:lnTo>
                    <a:pt x="474" y="345"/>
                  </a:lnTo>
                  <a:lnTo>
                    <a:pt x="474" y="369"/>
                  </a:lnTo>
                  <a:lnTo>
                    <a:pt x="0" y="369"/>
                  </a:lnTo>
                  <a:lnTo>
                    <a:pt x="0" y="3"/>
                  </a:lnTo>
                  <a:lnTo>
                    <a:pt x="24" y="3"/>
                  </a:lnTo>
                  <a:lnTo>
                    <a:pt x="24" y="140"/>
                  </a:lnTo>
                  <a:lnTo>
                    <a:pt x="145" y="89"/>
                  </a:lnTo>
                  <a:lnTo>
                    <a:pt x="162" y="83"/>
                  </a:lnTo>
                  <a:lnTo>
                    <a:pt x="172" y="97"/>
                  </a:lnTo>
                  <a:lnTo>
                    <a:pt x="194" y="129"/>
                  </a:lnTo>
                  <a:lnTo>
                    <a:pt x="377" y="35"/>
                  </a:lnTo>
                  <a:lnTo>
                    <a:pt x="358" y="0"/>
                  </a:lnTo>
                  <a:close/>
                </a:path>
              </a:pathLst>
            </a:custGeom>
            <a:solidFill>
              <a:srgbClr val="FFFFFF"/>
            </a:solidFill>
            <a:ln w="0">
              <a:noFill/>
              <a:prstDash val="solid"/>
              <a:round/>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sp>
          <p:nvSpPr>
            <p:cNvPr id="90" name="Freeform 10"/>
            <p:cNvSpPr>
              <a:spLocks noEditPoints="1"/>
            </p:cNvSpPr>
            <p:nvPr/>
          </p:nvSpPr>
          <p:spPr bwMode="auto">
            <a:xfrm>
              <a:off x="4308085" y="1276086"/>
              <a:ext cx="254185" cy="399654"/>
            </a:xfrm>
            <a:custGeom>
              <a:avLst/>
              <a:gdLst>
                <a:gd name="T0" fmla="*/ 267 w 450"/>
                <a:gd name="T1" fmla="*/ 585 h 679"/>
                <a:gd name="T2" fmla="*/ 226 w 450"/>
                <a:gd name="T3" fmla="*/ 571 h 679"/>
                <a:gd name="T4" fmla="*/ 237 w 450"/>
                <a:gd name="T5" fmla="*/ 558 h 679"/>
                <a:gd name="T6" fmla="*/ 296 w 450"/>
                <a:gd name="T7" fmla="*/ 498 h 679"/>
                <a:gd name="T8" fmla="*/ 275 w 450"/>
                <a:gd name="T9" fmla="*/ 410 h 679"/>
                <a:gd name="T10" fmla="*/ 189 w 450"/>
                <a:gd name="T11" fmla="*/ 410 h 679"/>
                <a:gd name="T12" fmla="*/ 267 w 450"/>
                <a:gd name="T13" fmla="*/ 323 h 679"/>
                <a:gd name="T14" fmla="*/ 278 w 450"/>
                <a:gd name="T15" fmla="*/ 310 h 679"/>
                <a:gd name="T16" fmla="*/ 200 w 450"/>
                <a:gd name="T17" fmla="*/ 315 h 679"/>
                <a:gd name="T18" fmla="*/ 205 w 450"/>
                <a:gd name="T19" fmla="*/ 251 h 679"/>
                <a:gd name="T20" fmla="*/ 259 w 450"/>
                <a:gd name="T21" fmla="*/ 235 h 679"/>
                <a:gd name="T22" fmla="*/ 197 w 450"/>
                <a:gd name="T23" fmla="*/ 197 h 679"/>
                <a:gd name="T24" fmla="*/ 232 w 450"/>
                <a:gd name="T25" fmla="*/ 132 h 679"/>
                <a:gd name="T26" fmla="*/ 372 w 450"/>
                <a:gd name="T27" fmla="*/ 140 h 679"/>
                <a:gd name="T28" fmla="*/ 248 w 450"/>
                <a:gd name="T29" fmla="*/ 108 h 679"/>
                <a:gd name="T30" fmla="*/ 232 w 450"/>
                <a:gd name="T31" fmla="*/ 30 h 679"/>
                <a:gd name="T32" fmla="*/ 404 w 450"/>
                <a:gd name="T33" fmla="*/ 140 h 679"/>
                <a:gd name="T34" fmla="*/ 410 w 450"/>
                <a:gd name="T35" fmla="*/ 183 h 679"/>
                <a:gd name="T36" fmla="*/ 407 w 450"/>
                <a:gd name="T37" fmla="*/ 192 h 679"/>
                <a:gd name="T38" fmla="*/ 410 w 450"/>
                <a:gd name="T39" fmla="*/ 202 h 679"/>
                <a:gd name="T40" fmla="*/ 393 w 450"/>
                <a:gd name="T41" fmla="*/ 200 h 679"/>
                <a:gd name="T42" fmla="*/ 391 w 450"/>
                <a:gd name="T43" fmla="*/ 192 h 679"/>
                <a:gd name="T44" fmla="*/ 393 w 450"/>
                <a:gd name="T45" fmla="*/ 183 h 679"/>
                <a:gd name="T46" fmla="*/ 264 w 450"/>
                <a:gd name="T47" fmla="*/ 146 h 679"/>
                <a:gd name="T48" fmla="*/ 426 w 450"/>
                <a:gd name="T49" fmla="*/ 267 h 679"/>
                <a:gd name="T50" fmla="*/ 431 w 450"/>
                <a:gd name="T51" fmla="*/ 275 h 679"/>
                <a:gd name="T52" fmla="*/ 426 w 450"/>
                <a:gd name="T53" fmla="*/ 283 h 679"/>
                <a:gd name="T54" fmla="*/ 410 w 450"/>
                <a:gd name="T55" fmla="*/ 286 h 679"/>
                <a:gd name="T56" fmla="*/ 415 w 450"/>
                <a:gd name="T57" fmla="*/ 278 h 679"/>
                <a:gd name="T58" fmla="*/ 410 w 450"/>
                <a:gd name="T59" fmla="*/ 270 h 679"/>
                <a:gd name="T60" fmla="*/ 418 w 450"/>
                <a:gd name="T61" fmla="*/ 262 h 679"/>
                <a:gd name="T62" fmla="*/ 450 w 450"/>
                <a:gd name="T63" fmla="*/ 350 h 679"/>
                <a:gd name="T64" fmla="*/ 447 w 450"/>
                <a:gd name="T65" fmla="*/ 358 h 679"/>
                <a:gd name="T66" fmla="*/ 450 w 450"/>
                <a:gd name="T67" fmla="*/ 367 h 679"/>
                <a:gd name="T68" fmla="*/ 436 w 450"/>
                <a:gd name="T69" fmla="*/ 375 h 679"/>
                <a:gd name="T70" fmla="*/ 431 w 450"/>
                <a:gd name="T71" fmla="*/ 364 h 679"/>
                <a:gd name="T72" fmla="*/ 434 w 450"/>
                <a:gd name="T73" fmla="*/ 356 h 679"/>
                <a:gd name="T74" fmla="*/ 431 w 450"/>
                <a:gd name="T75" fmla="*/ 348 h 679"/>
                <a:gd name="T76" fmla="*/ 248 w 450"/>
                <a:gd name="T77" fmla="*/ 585 h 679"/>
                <a:gd name="T78" fmla="*/ 16 w 450"/>
                <a:gd name="T79" fmla="*/ 348 h 679"/>
                <a:gd name="T80" fmla="*/ 19 w 450"/>
                <a:gd name="T81" fmla="*/ 356 h 679"/>
                <a:gd name="T82" fmla="*/ 16 w 450"/>
                <a:gd name="T83" fmla="*/ 364 h 679"/>
                <a:gd name="T84" fmla="*/ 19 w 450"/>
                <a:gd name="T85" fmla="*/ 372 h 679"/>
                <a:gd name="T86" fmla="*/ 3 w 450"/>
                <a:gd name="T87" fmla="*/ 367 h 679"/>
                <a:gd name="T88" fmla="*/ 0 w 450"/>
                <a:gd name="T89" fmla="*/ 358 h 679"/>
                <a:gd name="T90" fmla="*/ 3 w 450"/>
                <a:gd name="T91" fmla="*/ 350 h 679"/>
                <a:gd name="T92" fmla="*/ 35 w 450"/>
                <a:gd name="T93" fmla="*/ 232 h 679"/>
                <a:gd name="T94" fmla="*/ 41 w 450"/>
                <a:gd name="T95" fmla="*/ 270 h 679"/>
                <a:gd name="T96" fmla="*/ 38 w 450"/>
                <a:gd name="T97" fmla="*/ 278 h 679"/>
                <a:gd name="T98" fmla="*/ 41 w 450"/>
                <a:gd name="T99" fmla="*/ 286 h 679"/>
                <a:gd name="T100" fmla="*/ 25 w 450"/>
                <a:gd name="T101" fmla="*/ 286 h 679"/>
                <a:gd name="T102" fmla="*/ 22 w 450"/>
                <a:gd name="T103" fmla="*/ 278 h 679"/>
                <a:gd name="T104" fmla="*/ 25 w 450"/>
                <a:gd name="T105" fmla="*/ 267 h 679"/>
                <a:gd name="T106" fmla="*/ 197 w 450"/>
                <a:gd name="T107" fmla="*/ 189 h 679"/>
                <a:gd name="T108" fmla="*/ 57 w 450"/>
                <a:gd name="T109" fmla="*/ 183 h 679"/>
                <a:gd name="T110" fmla="*/ 62 w 450"/>
                <a:gd name="T111" fmla="*/ 192 h 679"/>
                <a:gd name="T112" fmla="*/ 57 w 450"/>
                <a:gd name="T113" fmla="*/ 200 h 679"/>
                <a:gd name="T114" fmla="*/ 41 w 450"/>
                <a:gd name="T115" fmla="*/ 202 h 679"/>
                <a:gd name="T116" fmla="*/ 46 w 450"/>
                <a:gd name="T117" fmla="*/ 194 h 679"/>
                <a:gd name="T118" fmla="*/ 41 w 450"/>
                <a:gd name="T119" fmla="*/ 186 h 679"/>
                <a:gd name="T120" fmla="*/ 49 w 450"/>
                <a:gd name="T121" fmla="*/ 1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0" h="679">
                  <a:moveTo>
                    <a:pt x="318" y="587"/>
                  </a:moveTo>
                  <a:lnTo>
                    <a:pt x="294" y="612"/>
                  </a:lnTo>
                  <a:lnTo>
                    <a:pt x="334" y="652"/>
                  </a:lnTo>
                  <a:lnTo>
                    <a:pt x="318" y="587"/>
                  </a:lnTo>
                  <a:close/>
                  <a:moveTo>
                    <a:pt x="146" y="587"/>
                  </a:moveTo>
                  <a:lnTo>
                    <a:pt x="130" y="652"/>
                  </a:lnTo>
                  <a:lnTo>
                    <a:pt x="170" y="612"/>
                  </a:lnTo>
                  <a:lnTo>
                    <a:pt x="146" y="587"/>
                  </a:lnTo>
                  <a:close/>
                  <a:moveTo>
                    <a:pt x="267" y="585"/>
                  </a:moveTo>
                  <a:lnTo>
                    <a:pt x="291" y="606"/>
                  </a:lnTo>
                  <a:lnTo>
                    <a:pt x="313" y="585"/>
                  </a:lnTo>
                  <a:lnTo>
                    <a:pt x="267" y="585"/>
                  </a:lnTo>
                  <a:close/>
                  <a:moveTo>
                    <a:pt x="154" y="585"/>
                  </a:moveTo>
                  <a:lnTo>
                    <a:pt x="175" y="606"/>
                  </a:lnTo>
                  <a:lnTo>
                    <a:pt x="197" y="585"/>
                  </a:lnTo>
                  <a:lnTo>
                    <a:pt x="154" y="585"/>
                  </a:lnTo>
                  <a:close/>
                  <a:moveTo>
                    <a:pt x="232" y="563"/>
                  </a:moveTo>
                  <a:lnTo>
                    <a:pt x="226" y="571"/>
                  </a:lnTo>
                  <a:lnTo>
                    <a:pt x="237" y="571"/>
                  </a:lnTo>
                  <a:lnTo>
                    <a:pt x="232" y="563"/>
                  </a:lnTo>
                  <a:close/>
                  <a:moveTo>
                    <a:pt x="189" y="520"/>
                  </a:moveTo>
                  <a:lnTo>
                    <a:pt x="151" y="571"/>
                  </a:lnTo>
                  <a:lnTo>
                    <a:pt x="216" y="571"/>
                  </a:lnTo>
                  <a:lnTo>
                    <a:pt x="226" y="558"/>
                  </a:lnTo>
                  <a:lnTo>
                    <a:pt x="189" y="520"/>
                  </a:lnTo>
                  <a:close/>
                  <a:moveTo>
                    <a:pt x="275" y="520"/>
                  </a:moveTo>
                  <a:lnTo>
                    <a:pt x="237" y="558"/>
                  </a:lnTo>
                  <a:lnTo>
                    <a:pt x="248" y="571"/>
                  </a:lnTo>
                  <a:lnTo>
                    <a:pt x="315" y="571"/>
                  </a:lnTo>
                  <a:lnTo>
                    <a:pt x="315" y="568"/>
                  </a:lnTo>
                  <a:lnTo>
                    <a:pt x="275" y="520"/>
                  </a:lnTo>
                  <a:close/>
                  <a:moveTo>
                    <a:pt x="167" y="498"/>
                  </a:moveTo>
                  <a:lnTo>
                    <a:pt x="154" y="555"/>
                  </a:lnTo>
                  <a:lnTo>
                    <a:pt x="183" y="515"/>
                  </a:lnTo>
                  <a:lnTo>
                    <a:pt x="167" y="498"/>
                  </a:lnTo>
                  <a:close/>
                  <a:moveTo>
                    <a:pt x="296" y="498"/>
                  </a:moveTo>
                  <a:lnTo>
                    <a:pt x="280" y="515"/>
                  </a:lnTo>
                  <a:lnTo>
                    <a:pt x="310" y="552"/>
                  </a:lnTo>
                  <a:lnTo>
                    <a:pt x="296" y="498"/>
                  </a:lnTo>
                  <a:close/>
                  <a:moveTo>
                    <a:pt x="232" y="463"/>
                  </a:moveTo>
                  <a:lnTo>
                    <a:pt x="194" y="515"/>
                  </a:lnTo>
                  <a:lnTo>
                    <a:pt x="232" y="555"/>
                  </a:lnTo>
                  <a:lnTo>
                    <a:pt x="272" y="515"/>
                  </a:lnTo>
                  <a:lnTo>
                    <a:pt x="232" y="463"/>
                  </a:lnTo>
                  <a:close/>
                  <a:moveTo>
                    <a:pt x="275" y="410"/>
                  </a:moveTo>
                  <a:lnTo>
                    <a:pt x="237" y="458"/>
                  </a:lnTo>
                  <a:lnTo>
                    <a:pt x="278" y="509"/>
                  </a:lnTo>
                  <a:lnTo>
                    <a:pt x="294" y="490"/>
                  </a:lnTo>
                  <a:lnTo>
                    <a:pt x="275" y="410"/>
                  </a:lnTo>
                  <a:close/>
                  <a:moveTo>
                    <a:pt x="189" y="410"/>
                  </a:moveTo>
                  <a:lnTo>
                    <a:pt x="170" y="490"/>
                  </a:lnTo>
                  <a:lnTo>
                    <a:pt x="189" y="509"/>
                  </a:lnTo>
                  <a:lnTo>
                    <a:pt x="229" y="458"/>
                  </a:lnTo>
                  <a:lnTo>
                    <a:pt x="189" y="410"/>
                  </a:lnTo>
                  <a:close/>
                  <a:moveTo>
                    <a:pt x="194" y="407"/>
                  </a:moveTo>
                  <a:lnTo>
                    <a:pt x="232" y="453"/>
                  </a:lnTo>
                  <a:lnTo>
                    <a:pt x="270" y="407"/>
                  </a:lnTo>
                  <a:lnTo>
                    <a:pt x="194" y="407"/>
                  </a:lnTo>
                  <a:close/>
                  <a:moveTo>
                    <a:pt x="232" y="358"/>
                  </a:moveTo>
                  <a:lnTo>
                    <a:pt x="197" y="393"/>
                  </a:lnTo>
                  <a:lnTo>
                    <a:pt x="267" y="393"/>
                  </a:lnTo>
                  <a:lnTo>
                    <a:pt x="232" y="358"/>
                  </a:lnTo>
                  <a:close/>
                  <a:moveTo>
                    <a:pt x="267" y="323"/>
                  </a:moveTo>
                  <a:lnTo>
                    <a:pt x="237" y="353"/>
                  </a:lnTo>
                  <a:lnTo>
                    <a:pt x="272" y="385"/>
                  </a:lnTo>
                  <a:lnTo>
                    <a:pt x="267" y="323"/>
                  </a:lnTo>
                  <a:close/>
                  <a:moveTo>
                    <a:pt x="200" y="323"/>
                  </a:moveTo>
                  <a:lnTo>
                    <a:pt x="194" y="385"/>
                  </a:lnTo>
                  <a:lnTo>
                    <a:pt x="226" y="353"/>
                  </a:lnTo>
                  <a:lnTo>
                    <a:pt x="200" y="323"/>
                  </a:lnTo>
                  <a:close/>
                  <a:moveTo>
                    <a:pt x="275" y="280"/>
                  </a:moveTo>
                  <a:lnTo>
                    <a:pt x="278" y="310"/>
                  </a:lnTo>
                  <a:lnTo>
                    <a:pt x="410" y="310"/>
                  </a:lnTo>
                  <a:lnTo>
                    <a:pt x="275" y="280"/>
                  </a:lnTo>
                  <a:close/>
                  <a:moveTo>
                    <a:pt x="189" y="280"/>
                  </a:moveTo>
                  <a:lnTo>
                    <a:pt x="43" y="310"/>
                  </a:lnTo>
                  <a:lnTo>
                    <a:pt x="186" y="310"/>
                  </a:lnTo>
                  <a:lnTo>
                    <a:pt x="189" y="280"/>
                  </a:lnTo>
                  <a:close/>
                  <a:moveTo>
                    <a:pt x="232" y="278"/>
                  </a:moveTo>
                  <a:lnTo>
                    <a:pt x="200" y="310"/>
                  </a:lnTo>
                  <a:lnTo>
                    <a:pt x="200" y="315"/>
                  </a:lnTo>
                  <a:lnTo>
                    <a:pt x="232" y="348"/>
                  </a:lnTo>
                  <a:lnTo>
                    <a:pt x="264" y="315"/>
                  </a:lnTo>
                  <a:lnTo>
                    <a:pt x="264" y="310"/>
                  </a:lnTo>
                  <a:lnTo>
                    <a:pt x="232" y="278"/>
                  </a:lnTo>
                  <a:close/>
                  <a:moveTo>
                    <a:pt x="259" y="251"/>
                  </a:moveTo>
                  <a:lnTo>
                    <a:pt x="237" y="272"/>
                  </a:lnTo>
                  <a:lnTo>
                    <a:pt x="264" y="299"/>
                  </a:lnTo>
                  <a:lnTo>
                    <a:pt x="259" y="251"/>
                  </a:lnTo>
                  <a:close/>
                  <a:moveTo>
                    <a:pt x="205" y="251"/>
                  </a:moveTo>
                  <a:lnTo>
                    <a:pt x="200" y="299"/>
                  </a:lnTo>
                  <a:lnTo>
                    <a:pt x="226" y="272"/>
                  </a:lnTo>
                  <a:lnTo>
                    <a:pt x="205" y="251"/>
                  </a:lnTo>
                  <a:close/>
                  <a:moveTo>
                    <a:pt x="232" y="208"/>
                  </a:moveTo>
                  <a:lnTo>
                    <a:pt x="205" y="235"/>
                  </a:lnTo>
                  <a:lnTo>
                    <a:pt x="205" y="243"/>
                  </a:lnTo>
                  <a:lnTo>
                    <a:pt x="232" y="270"/>
                  </a:lnTo>
                  <a:lnTo>
                    <a:pt x="259" y="243"/>
                  </a:lnTo>
                  <a:lnTo>
                    <a:pt x="259" y="235"/>
                  </a:lnTo>
                  <a:lnTo>
                    <a:pt x="232" y="208"/>
                  </a:lnTo>
                  <a:close/>
                  <a:moveTo>
                    <a:pt x="270" y="197"/>
                  </a:moveTo>
                  <a:lnTo>
                    <a:pt x="272" y="224"/>
                  </a:lnTo>
                  <a:lnTo>
                    <a:pt x="391" y="224"/>
                  </a:lnTo>
                  <a:lnTo>
                    <a:pt x="270" y="197"/>
                  </a:lnTo>
                  <a:close/>
                  <a:moveTo>
                    <a:pt x="197" y="197"/>
                  </a:moveTo>
                  <a:lnTo>
                    <a:pt x="62" y="224"/>
                  </a:lnTo>
                  <a:lnTo>
                    <a:pt x="194" y="224"/>
                  </a:lnTo>
                  <a:lnTo>
                    <a:pt x="197" y="197"/>
                  </a:lnTo>
                  <a:close/>
                  <a:moveTo>
                    <a:pt x="210" y="186"/>
                  </a:moveTo>
                  <a:lnTo>
                    <a:pt x="208" y="224"/>
                  </a:lnTo>
                  <a:lnTo>
                    <a:pt x="226" y="205"/>
                  </a:lnTo>
                  <a:lnTo>
                    <a:pt x="210" y="186"/>
                  </a:lnTo>
                  <a:close/>
                  <a:moveTo>
                    <a:pt x="253" y="186"/>
                  </a:moveTo>
                  <a:lnTo>
                    <a:pt x="237" y="205"/>
                  </a:lnTo>
                  <a:lnTo>
                    <a:pt x="259" y="227"/>
                  </a:lnTo>
                  <a:lnTo>
                    <a:pt x="253" y="186"/>
                  </a:lnTo>
                  <a:close/>
                  <a:moveTo>
                    <a:pt x="232" y="132"/>
                  </a:moveTo>
                  <a:lnTo>
                    <a:pt x="210" y="167"/>
                  </a:lnTo>
                  <a:lnTo>
                    <a:pt x="210" y="178"/>
                  </a:lnTo>
                  <a:lnTo>
                    <a:pt x="232" y="200"/>
                  </a:lnTo>
                  <a:lnTo>
                    <a:pt x="253" y="175"/>
                  </a:lnTo>
                  <a:lnTo>
                    <a:pt x="253" y="167"/>
                  </a:lnTo>
                  <a:lnTo>
                    <a:pt x="232" y="132"/>
                  </a:lnTo>
                  <a:close/>
                  <a:moveTo>
                    <a:pt x="261" y="111"/>
                  </a:moveTo>
                  <a:lnTo>
                    <a:pt x="264" y="140"/>
                  </a:lnTo>
                  <a:lnTo>
                    <a:pt x="372" y="140"/>
                  </a:lnTo>
                  <a:lnTo>
                    <a:pt x="261" y="111"/>
                  </a:lnTo>
                  <a:close/>
                  <a:moveTo>
                    <a:pt x="202" y="111"/>
                  </a:moveTo>
                  <a:lnTo>
                    <a:pt x="81" y="140"/>
                  </a:lnTo>
                  <a:lnTo>
                    <a:pt x="200" y="140"/>
                  </a:lnTo>
                  <a:lnTo>
                    <a:pt x="202" y="111"/>
                  </a:lnTo>
                  <a:close/>
                  <a:moveTo>
                    <a:pt x="248" y="108"/>
                  </a:moveTo>
                  <a:lnTo>
                    <a:pt x="237" y="127"/>
                  </a:lnTo>
                  <a:lnTo>
                    <a:pt x="251" y="151"/>
                  </a:lnTo>
                  <a:lnTo>
                    <a:pt x="248" y="108"/>
                  </a:lnTo>
                  <a:close/>
                  <a:moveTo>
                    <a:pt x="216" y="108"/>
                  </a:moveTo>
                  <a:lnTo>
                    <a:pt x="213" y="151"/>
                  </a:lnTo>
                  <a:lnTo>
                    <a:pt x="229" y="127"/>
                  </a:lnTo>
                  <a:lnTo>
                    <a:pt x="216" y="108"/>
                  </a:lnTo>
                  <a:close/>
                  <a:moveTo>
                    <a:pt x="218" y="97"/>
                  </a:moveTo>
                  <a:lnTo>
                    <a:pt x="232" y="119"/>
                  </a:lnTo>
                  <a:lnTo>
                    <a:pt x="245" y="97"/>
                  </a:lnTo>
                  <a:lnTo>
                    <a:pt x="218" y="97"/>
                  </a:lnTo>
                  <a:close/>
                  <a:moveTo>
                    <a:pt x="232" y="30"/>
                  </a:moveTo>
                  <a:lnTo>
                    <a:pt x="218" y="84"/>
                  </a:lnTo>
                  <a:lnTo>
                    <a:pt x="245" y="84"/>
                  </a:lnTo>
                  <a:lnTo>
                    <a:pt x="232" y="30"/>
                  </a:lnTo>
                  <a:close/>
                  <a:moveTo>
                    <a:pt x="226" y="0"/>
                  </a:moveTo>
                  <a:lnTo>
                    <a:pt x="232" y="0"/>
                  </a:lnTo>
                  <a:lnTo>
                    <a:pt x="240" y="0"/>
                  </a:lnTo>
                  <a:lnTo>
                    <a:pt x="259" y="89"/>
                  </a:lnTo>
                  <a:lnTo>
                    <a:pt x="261" y="105"/>
                  </a:lnTo>
                  <a:lnTo>
                    <a:pt x="404" y="140"/>
                  </a:lnTo>
                  <a:lnTo>
                    <a:pt x="404" y="178"/>
                  </a:lnTo>
                  <a:lnTo>
                    <a:pt x="407" y="178"/>
                  </a:lnTo>
                  <a:lnTo>
                    <a:pt x="410" y="178"/>
                  </a:lnTo>
                  <a:lnTo>
                    <a:pt x="410" y="178"/>
                  </a:lnTo>
                  <a:lnTo>
                    <a:pt x="410" y="181"/>
                  </a:lnTo>
                  <a:lnTo>
                    <a:pt x="407" y="181"/>
                  </a:lnTo>
                  <a:lnTo>
                    <a:pt x="404" y="183"/>
                  </a:lnTo>
                  <a:lnTo>
                    <a:pt x="407" y="183"/>
                  </a:lnTo>
                  <a:lnTo>
                    <a:pt x="410" y="183"/>
                  </a:lnTo>
                  <a:lnTo>
                    <a:pt x="410" y="186"/>
                  </a:lnTo>
                  <a:lnTo>
                    <a:pt x="410" y="186"/>
                  </a:lnTo>
                  <a:lnTo>
                    <a:pt x="407" y="186"/>
                  </a:lnTo>
                  <a:lnTo>
                    <a:pt x="404" y="189"/>
                  </a:lnTo>
                  <a:lnTo>
                    <a:pt x="407" y="189"/>
                  </a:lnTo>
                  <a:lnTo>
                    <a:pt x="410" y="189"/>
                  </a:lnTo>
                  <a:lnTo>
                    <a:pt x="410" y="192"/>
                  </a:lnTo>
                  <a:lnTo>
                    <a:pt x="410" y="192"/>
                  </a:lnTo>
                  <a:lnTo>
                    <a:pt x="407" y="192"/>
                  </a:lnTo>
                  <a:lnTo>
                    <a:pt x="404" y="194"/>
                  </a:lnTo>
                  <a:lnTo>
                    <a:pt x="407" y="194"/>
                  </a:lnTo>
                  <a:lnTo>
                    <a:pt x="410" y="197"/>
                  </a:lnTo>
                  <a:lnTo>
                    <a:pt x="410" y="197"/>
                  </a:lnTo>
                  <a:lnTo>
                    <a:pt x="410" y="197"/>
                  </a:lnTo>
                  <a:lnTo>
                    <a:pt x="407" y="197"/>
                  </a:lnTo>
                  <a:lnTo>
                    <a:pt x="404" y="200"/>
                  </a:lnTo>
                  <a:lnTo>
                    <a:pt x="407" y="200"/>
                  </a:lnTo>
                  <a:lnTo>
                    <a:pt x="410" y="202"/>
                  </a:lnTo>
                  <a:lnTo>
                    <a:pt x="410" y="202"/>
                  </a:lnTo>
                  <a:lnTo>
                    <a:pt x="410" y="202"/>
                  </a:lnTo>
                  <a:lnTo>
                    <a:pt x="404" y="205"/>
                  </a:lnTo>
                  <a:lnTo>
                    <a:pt x="399" y="205"/>
                  </a:lnTo>
                  <a:lnTo>
                    <a:pt x="396" y="205"/>
                  </a:lnTo>
                  <a:lnTo>
                    <a:pt x="391" y="202"/>
                  </a:lnTo>
                  <a:lnTo>
                    <a:pt x="388" y="202"/>
                  </a:lnTo>
                  <a:lnTo>
                    <a:pt x="391" y="202"/>
                  </a:lnTo>
                  <a:lnTo>
                    <a:pt x="393" y="200"/>
                  </a:lnTo>
                  <a:lnTo>
                    <a:pt x="393" y="200"/>
                  </a:lnTo>
                  <a:lnTo>
                    <a:pt x="393" y="197"/>
                  </a:lnTo>
                  <a:lnTo>
                    <a:pt x="391" y="197"/>
                  </a:lnTo>
                  <a:lnTo>
                    <a:pt x="388" y="197"/>
                  </a:lnTo>
                  <a:lnTo>
                    <a:pt x="391" y="197"/>
                  </a:lnTo>
                  <a:lnTo>
                    <a:pt x="393" y="194"/>
                  </a:lnTo>
                  <a:lnTo>
                    <a:pt x="393" y="194"/>
                  </a:lnTo>
                  <a:lnTo>
                    <a:pt x="393" y="192"/>
                  </a:lnTo>
                  <a:lnTo>
                    <a:pt x="391" y="192"/>
                  </a:lnTo>
                  <a:lnTo>
                    <a:pt x="388" y="192"/>
                  </a:lnTo>
                  <a:lnTo>
                    <a:pt x="391" y="189"/>
                  </a:lnTo>
                  <a:lnTo>
                    <a:pt x="393" y="189"/>
                  </a:lnTo>
                  <a:lnTo>
                    <a:pt x="393" y="189"/>
                  </a:lnTo>
                  <a:lnTo>
                    <a:pt x="393" y="186"/>
                  </a:lnTo>
                  <a:lnTo>
                    <a:pt x="391" y="186"/>
                  </a:lnTo>
                  <a:lnTo>
                    <a:pt x="388" y="186"/>
                  </a:lnTo>
                  <a:lnTo>
                    <a:pt x="391" y="183"/>
                  </a:lnTo>
                  <a:lnTo>
                    <a:pt x="393" y="183"/>
                  </a:lnTo>
                  <a:lnTo>
                    <a:pt x="393" y="183"/>
                  </a:lnTo>
                  <a:lnTo>
                    <a:pt x="393" y="181"/>
                  </a:lnTo>
                  <a:lnTo>
                    <a:pt x="391" y="181"/>
                  </a:lnTo>
                  <a:lnTo>
                    <a:pt x="388" y="178"/>
                  </a:lnTo>
                  <a:lnTo>
                    <a:pt x="391" y="178"/>
                  </a:lnTo>
                  <a:lnTo>
                    <a:pt x="393" y="178"/>
                  </a:lnTo>
                  <a:lnTo>
                    <a:pt x="396" y="178"/>
                  </a:lnTo>
                  <a:lnTo>
                    <a:pt x="396" y="146"/>
                  </a:lnTo>
                  <a:lnTo>
                    <a:pt x="264" y="146"/>
                  </a:lnTo>
                  <a:lnTo>
                    <a:pt x="270" y="189"/>
                  </a:lnTo>
                  <a:lnTo>
                    <a:pt x="423" y="227"/>
                  </a:lnTo>
                  <a:lnTo>
                    <a:pt x="423" y="262"/>
                  </a:lnTo>
                  <a:lnTo>
                    <a:pt x="428" y="262"/>
                  </a:lnTo>
                  <a:lnTo>
                    <a:pt x="431" y="264"/>
                  </a:lnTo>
                  <a:lnTo>
                    <a:pt x="431" y="264"/>
                  </a:lnTo>
                  <a:lnTo>
                    <a:pt x="428" y="264"/>
                  </a:lnTo>
                  <a:lnTo>
                    <a:pt x="428" y="267"/>
                  </a:lnTo>
                  <a:lnTo>
                    <a:pt x="426" y="267"/>
                  </a:lnTo>
                  <a:lnTo>
                    <a:pt x="428" y="267"/>
                  </a:lnTo>
                  <a:lnTo>
                    <a:pt x="428" y="270"/>
                  </a:lnTo>
                  <a:lnTo>
                    <a:pt x="431" y="270"/>
                  </a:lnTo>
                  <a:lnTo>
                    <a:pt x="428" y="270"/>
                  </a:lnTo>
                  <a:lnTo>
                    <a:pt x="428" y="272"/>
                  </a:lnTo>
                  <a:lnTo>
                    <a:pt x="426" y="272"/>
                  </a:lnTo>
                  <a:lnTo>
                    <a:pt x="428" y="275"/>
                  </a:lnTo>
                  <a:lnTo>
                    <a:pt x="428" y="275"/>
                  </a:lnTo>
                  <a:lnTo>
                    <a:pt x="431" y="275"/>
                  </a:lnTo>
                  <a:lnTo>
                    <a:pt x="428" y="278"/>
                  </a:lnTo>
                  <a:lnTo>
                    <a:pt x="428" y="278"/>
                  </a:lnTo>
                  <a:lnTo>
                    <a:pt x="426" y="278"/>
                  </a:lnTo>
                  <a:lnTo>
                    <a:pt x="428" y="280"/>
                  </a:lnTo>
                  <a:lnTo>
                    <a:pt x="428" y="280"/>
                  </a:lnTo>
                  <a:lnTo>
                    <a:pt x="431" y="280"/>
                  </a:lnTo>
                  <a:lnTo>
                    <a:pt x="428" y="283"/>
                  </a:lnTo>
                  <a:lnTo>
                    <a:pt x="428" y="283"/>
                  </a:lnTo>
                  <a:lnTo>
                    <a:pt x="426" y="283"/>
                  </a:lnTo>
                  <a:lnTo>
                    <a:pt x="428" y="286"/>
                  </a:lnTo>
                  <a:lnTo>
                    <a:pt x="428" y="286"/>
                  </a:lnTo>
                  <a:lnTo>
                    <a:pt x="431" y="286"/>
                  </a:lnTo>
                  <a:lnTo>
                    <a:pt x="428" y="288"/>
                  </a:lnTo>
                  <a:lnTo>
                    <a:pt x="426" y="288"/>
                  </a:lnTo>
                  <a:lnTo>
                    <a:pt x="420" y="288"/>
                  </a:lnTo>
                  <a:lnTo>
                    <a:pt x="415" y="288"/>
                  </a:lnTo>
                  <a:lnTo>
                    <a:pt x="412" y="288"/>
                  </a:lnTo>
                  <a:lnTo>
                    <a:pt x="410" y="286"/>
                  </a:lnTo>
                  <a:lnTo>
                    <a:pt x="410" y="286"/>
                  </a:lnTo>
                  <a:lnTo>
                    <a:pt x="412" y="286"/>
                  </a:lnTo>
                  <a:lnTo>
                    <a:pt x="415" y="283"/>
                  </a:lnTo>
                  <a:lnTo>
                    <a:pt x="412" y="283"/>
                  </a:lnTo>
                  <a:lnTo>
                    <a:pt x="410" y="283"/>
                  </a:lnTo>
                  <a:lnTo>
                    <a:pt x="410" y="280"/>
                  </a:lnTo>
                  <a:lnTo>
                    <a:pt x="410" y="280"/>
                  </a:lnTo>
                  <a:lnTo>
                    <a:pt x="412" y="280"/>
                  </a:lnTo>
                  <a:lnTo>
                    <a:pt x="415" y="278"/>
                  </a:lnTo>
                  <a:lnTo>
                    <a:pt x="412" y="278"/>
                  </a:lnTo>
                  <a:lnTo>
                    <a:pt x="410" y="278"/>
                  </a:lnTo>
                  <a:lnTo>
                    <a:pt x="410" y="275"/>
                  </a:lnTo>
                  <a:lnTo>
                    <a:pt x="410" y="275"/>
                  </a:lnTo>
                  <a:lnTo>
                    <a:pt x="412" y="275"/>
                  </a:lnTo>
                  <a:lnTo>
                    <a:pt x="415" y="272"/>
                  </a:lnTo>
                  <a:lnTo>
                    <a:pt x="412" y="272"/>
                  </a:lnTo>
                  <a:lnTo>
                    <a:pt x="410" y="270"/>
                  </a:lnTo>
                  <a:lnTo>
                    <a:pt x="410" y="270"/>
                  </a:lnTo>
                  <a:lnTo>
                    <a:pt x="410" y="270"/>
                  </a:lnTo>
                  <a:lnTo>
                    <a:pt x="412" y="267"/>
                  </a:lnTo>
                  <a:lnTo>
                    <a:pt x="415" y="267"/>
                  </a:lnTo>
                  <a:lnTo>
                    <a:pt x="412" y="267"/>
                  </a:lnTo>
                  <a:lnTo>
                    <a:pt x="410" y="264"/>
                  </a:lnTo>
                  <a:lnTo>
                    <a:pt x="410" y="264"/>
                  </a:lnTo>
                  <a:lnTo>
                    <a:pt x="410" y="264"/>
                  </a:lnTo>
                  <a:lnTo>
                    <a:pt x="412" y="262"/>
                  </a:lnTo>
                  <a:lnTo>
                    <a:pt x="418" y="262"/>
                  </a:lnTo>
                  <a:lnTo>
                    <a:pt x="418" y="232"/>
                  </a:lnTo>
                  <a:lnTo>
                    <a:pt x="272" y="232"/>
                  </a:lnTo>
                  <a:lnTo>
                    <a:pt x="275" y="272"/>
                  </a:lnTo>
                  <a:lnTo>
                    <a:pt x="445" y="310"/>
                  </a:lnTo>
                  <a:lnTo>
                    <a:pt x="445" y="348"/>
                  </a:lnTo>
                  <a:lnTo>
                    <a:pt x="447" y="348"/>
                  </a:lnTo>
                  <a:lnTo>
                    <a:pt x="450" y="348"/>
                  </a:lnTo>
                  <a:lnTo>
                    <a:pt x="450" y="348"/>
                  </a:lnTo>
                  <a:lnTo>
                    <a:pt x="450" y="350"/>
                  </a:lnTo>
                  <a:lnTo>
                    <a:pt x="447" y="350"/>
                  </a:lnTo>
                  <a:lnTo>
                    <a:pt x="447" y="353"/>
                  </a:lnTo>
                  <a:lnTo>
                    <a:pt x="447" y="353"/>
                  </a:lnTo>
                  <a:lnTo>
                    <a:pt x="450" y="353"/>
                  </a:lnTo>
                  <a:lnTo>
                    <a:pt x="450" y="356"/>
                  </a:lnTo>
                  <a:lnTo>
                    <a:pt x="450" y="356"/>
                  </a:lnTo>
                  <a:lnTo>
                    <a:pt x="447" y="356"/>
                  </a:lnTo>
                  <a:lnTo>
                    <a:pt x="447" y="358"/>
                  </a:lnTo>
                  <a:lnTo>
                    <a:pt x="447" y="358"/>
                  </a:lnTo>
                  <a:lnTo>
                    <a:pt x="450" y="358"/>
                  </a:lnTo>
                  <a:lnTo>
                    <a:pt x="450" y="361"/>
                  </a:lnTo>
                  <a:lnTo>
                    <a:pt x="450" y="361"/>
                  </a:lnTo>
                  <a:lnTo>
                    <a:pt x="447" y="361"/>
                  </a:lnTo>
                  <a:lnTo>
                    <a:pt x="447" y="364"/>
                  </a:lnTo>
                  <a:lnTo>
                    <a:pt x="447" y="364"/>
                  </a:lnTo>
                  <a:lnTo>
                    <a:pt x="450" y="364"/>
                  </a:lnTo>
                  <a:lnTo>
                    <a:pt x="450" y="367"/>
                  </a:lnTo>
                  <a:lnTo>
                    <a:pt x="450" y="367"/>
                  </a:lnTo>
                  <a:lnTo>
                    <a:pt x="447" y="367"/>
                  </a:lnTo>
                  <a:lnTo>
                    <a:pt x="447" y="369"/>
                  </a:lnTo>
                  <a:lnTo>
                    <a:pt x="447" y="369"/>
                  </a:lnTo>
                  <a:lnTo>
                    <a:pt x="450" y="372"/>
                  </a:lnTo>
                  <a:lnTo>
                    <a:pt x="450" y="372"/>
                  </a:lnTo>
                  <a:lnTo>
                    <a:pt x="450" y="372"/>
                  </a:lnTo>
                  <a:lnTo>
                    <a:pt x="445" y="375"/>
                  </a:lnTo>
                  <a:lnTo>
                    <a:pt x="442" y="375"/>
                  </a:lnTo>
                  <a:lnTo>
                    <a:pt x="436" y="375"/>
                  </a:lnTo>
                  <a:lnTo>
                    <a:pt x="431" y="372"/>
                  </a:lnTo>
                  <a:lnTo>
                    <a:pt x="431" y="372"/>
                  </a:lnTo>
                  <a:lnTo>
                    <a:pt x="431" y="372"/>
                  </a:lnTo>
                  <a:lnTo>
                    <a:pt x="434" y="369"/>
                  </a:lnTo>
                  <a:lnTo>
                    <a:pt x="434" y="369"/>
                  </a:lnTo>
                  <a:lnTo>
                    <a:pt x="434" y="367"/>
                  </a:lnTo>
                  <a:lnTo>
                    <a:pt x="431" y="367"/>
                  </a:lnTo>
                  <a:lnTo>
                    <a:pt x="431" y="367"/>
                  </a:lnTo>
                  <a:lnTo>
                    <a:pt x="431" y="364"/>
                  </a:lnTo>
                  <a:lnTo>
                    <a:pt x="434" y="364"/>
                  </a:lnTo>
                  <a:lnTo>
                    <a:pt x="434" y="364"/>
                  </a:lnTo>
                  <a:lnTo>
                    <a:pt x="434" y="361"/>
                  </a:lnTo>
                  <a:lnTo>
                    <a:pt x="431" y="361"/>
                  </a:lnTo>
                  <a:lnTo>
                    <a:pt x="431" y="361"/>
                  </a:lnTo>
                  <a:lnTo>
                    <a:pt x="431" y="358"/>
                  </a:lnTo>
                  <a:lnTo>
                    <a:pt x="434" y="358"/>
                  </a:lnTo>
                  <a:lnTo>
                    <a:pt x="434" y="358"/>
                  </a:lnTo>
                  <a:lnTo>
                    <a:pt x="434" y="356"/>
                  </a:lnTo>
                  <a:lnTo>
                    <a:pt x="431" y="356"/>
                  </a:lnTo>
                  <a:lnTo>
                    <a:pt x="431" y="356"/>
                  </a:lnTo>
                  <a:lnTo>
                    <a:pt x="431" y="353"/>
                  </a:lnTo>
                  <a:lnTo>
                    <a:pt x="434" y="353"/>
                  </a:lnTo>
                  <a:lnTo>
                    <a:pt x="434" y="353"/>
                  </a:lnTo>
                  <a:lnTo>
                    <a:pt x="434" y="350"/>
                  </a:lnTo>
                  <a:lnTo>
                    <a:pt x="431" y="350"/>
                  </a:lnTo>
                  <a:lnTo>
                    <a:pt x="431" y="348"/>
                  </a:lnTo>
                  <a:lnTo>
                    <a:pt x="431" y="348"/>
                  </a:lnTo>
                  <a:lnTo>
                    <a:pt x="434" y="348"/>
                  </a:lnTo>
                  <a:lnTo>
                    <a:pt x="436" y="348"/>
                  </a:lnTo>
                  <a:lnTo>
                    <a:pt x="436" y="315"/>
                  </a:lnTo>
                  <a:lnTo>
                    <a:pt x="278" y="315"/>
                  </a:lnTo>
                  <a:lnTo>
                    <a:pt x="286" y="399"/>
                  </a:lnTo>
                  <a:lnTo>
                    <a:pt x="356" y="674"/>
                  </a:lnTo>
                  <a:lnTo>
                    <a:pt x="348" y="674"/>
                  </a:lnTo>
                  <a:lnTo>
                    <a:pt x="342" y="679"/>
                  </a:lnTo>
                  <a:lnTo>
                    <a:pt x="248" y="585"/>
                  </a:lnTo>
                  <a:lnTo>
                    <a:pt x="218" y="585"/>
                  </a:lnTo>
                  <a:lnTo>
                    <a:pt x="121" y="679"/>
                  </a:lnTo>
                  <a:lnTo>
                    <a:pt x="116" y="674"/>
                  </a:lnTo>
                  <a:lnTo>
                    <a:pt x="111" y="674"/>
                  </a:lnTo>
                  <a:lnTo>
                    <a:pt x="178" y="399"/>
                  </a:lnTo>
                  <a:lnTo>
                    <a:pt x="186" y="315"/>
                  </a:lnTo>
                  <a:lnTo>
                    <a:pt x="14" y="315"/>
                  </a:lnTo>
                  <a:lnTo>
                    <a:pt x="14" y="348"/>
                  </a:lnTo>
                  <a:lnTo>
                    <a:pt x="16" y="348"/>
                  </a:lnTo>
                  <a:lnTo>
                    <a:pt x="19" y="348"/>
                  </a:lnTo>
                  <a:lnTo>
                    <a:pt x="22" y="348"/>
                  </a:lnTo>
                  <a:lnTo>
                    <a:pt x="19" y="350"/>
                  </a:lnTo>
                  <a:lnTo>
                    <a:pt x="16" y="350"/>
                  </a:lnTo>
                  <a:lnTo>
                    <a:pt x="16" y="353"/>
                  </a:lnTo>
                  <a:lnTo>
                    <a:pt x="16" y="353"/>
                  </a:lnTo>
                  <a:lnTo>
                    <a:pt x="19" y="353"/>
                  </a:lnTo>
                  <a:lnTo>
                    <a:pt x="22" y="356"/>
                  </a:lnTo>
                  <a:lnTo>
                    <a:pt x="19" y="356"/>
                  </a:lnTo>
                  <a:lnTo>
                    <a:pt x="16" y="356"/>
                  </a:lnTo>
                  <a:lnTo>
                    <a:pt x="16" y="358"/>
                  </a:lnTo>
                  <a:lnTo>
                    <a:pt x="16" y="358"/>
                  </a:lnTo>
                  <a:lnTo>
                    <a:pt x="19" y="358"/>
                  </a:lnTo>
                  <a:lnTo>
                    <a:pt x="22" y="361"/>
                  </a:lnTo>
                  <a:lnTo>
                    <a:pt x="19" y="361"/>
                  </a:lnTo>
                  <a:lnTo>
                    <a:pt x="16" y="361"/>
                  </a:lnTo>
                  <a:lnTo>
                    <a:pt x="16" y="364"/>
                  </a:lnTo>
                  <a:lnTo>
                    <a:pt x="16" y="364"/>
                  </a:lnTo>
                  <a:lnTo>
                    <a:pt x="19" y="364"/>
                  </a:lnTo>
                  <a:lnTo>
                    <a:pt x="22" y="367"/>
                  </a:lnTo>
                  <a:lnTo>
                    <a:pt x="19" y="367"/>
                  </a:lnTo>
                  <a:lnTo>
                    <a:pt x="16" y="367"/>
                  </a:lnTo>
                  <a:lnTo>
                    <a:pt x="16" y="369"/>
                  </a:lnTo>
                  <a:lnTo>
                    <a:pt x="16" y="369"/>
                  </a:lnTo>
                  <a:lnTo>
                    <a:pt x="19" y="372"/>
                  </a:lnTo>
                  <a:lnTo>
                    <a:pt x="22" y="372"/>
                  </a:lnTo>
                  <a:lnTo>
                    <a:pt x="19" y="372"/>
                  </a:lnTo>
                  <a:lnTo>
                    <a:pt x="14" y="375"/>
                  </a:lnTo>
                  <a:lnTo>
                    <a:pt x="11" y="375"/>
                  </a:lnTo>
                  <a:lnTo>
                    <a:pt x="6" y="375"/>
                  </a:lnTo>
                  <a:lnTo>
                    <a:pt x="0" y="372"/>
                  </a:lnTo>
                  <a:lnTo>
                    <a:pt x="0" y="372"/>
                  </a:lnTo>
                  <a:lnTo>
                    <a:pt x="0" y="372"/>
                  </a:lnTo>
                  <a:lnTo>
                    <a:pt x="3" y="369"/>
                  </a:lnTo>
                  <a:lnTo>
                    <a:pt x="6" y="369"/>
                  </a:lnTo>
                  <a:lnTo>
                    <a:pt x="3" y="367"/>
                  </a:lnTo>
                  <a:lnTo>
                    <a:pt x="0" y="367"/>
                  </a:lnTo>
                  <a:lnTo>
                    <a:pt x="0" y="367"/>
                  </a:lnTo>
                  <a:lnTo>
                    <a:pt x="0" y="364"/>
                  </a:lnTo>
                  <a:lnTo>
                    <a:pt x="3" y="364"/>
                  </a:lnTo>
                  <a:lnTo>
                    <a:pt x="6" y="364"/>
                  </a:lnTo>
                  <a:lnTo>
                    <a:pt x="3" y="361"/>
                  </a:lnTo>
                  <a:lnTo>
                    <a:pt x="0" y="361"/>
                  </a:lnTo>
                  <a:lnTo>
                    <a:pt x="0" y="361"/>
                  </a:lnTo>
                  <a:lnTo>
                    <a:pt x="0" y="358"/>
                  </a:lnTo>
                  <a:lnTo>
                    <a:pt x="3" y="358"/>
                  </a:lnTo>
                  <a:lnTo>
                    <a:pt x="6" y="358"/>
                  </a:lnTo>
                  <a:lnTo>
                    <a:pt x="3" y="356"/>
                  </a:lnTo>
                  <a:lnTo>
                    <a:pt x="0" y="356"/>
                  </a:lnTo>
                  <a:lnTo>
                    <a:pt x="0" y="356"/>
                  </a:lnTo>
                  <a:lnTo>
                    <a:pt x="0" y="353"/>
                  </a:lnTo>
                  <a:lnTo>
                    <a:pt x="3" y="353"/>
                  </a:lnTo>
                  <a:lnTo>
                    <a:pt x="6" y="353"/>
                  </a:lnTo>
                  <a:lnTo>
                    <a:pt x="3" y="350"/>
                  </a:lnTo>
                  <a:lnTo>
                    <a:pt x="0" y="350"/>
                  </a:lnTo>
                  <a:lnTo>
                    <a:pt x="0" y="348"/>
                  </a:lnTo>
                  <a:lnTo>
                    <a:pt x="0" y="348"/>
                  </a:lnTo>
                  <a:lnTo>
                    <a:pt x="3" y="348"/>
                  </a:lnTo>
                  <a:lnTo>
                    <a:pt x="6" y="348"/>
                  </a:lnTo>
                  <a:lnTo>
                    <a:pt x="6" y="310"/>
                  </a:lnTo>
                  <a:lnTo>
                    <a:pt x="189" y="272"/>
                  </a:lnTo>
                  <a:lnTo>
                    <a:pt x="191" y="232"/>
                  </a:lnTo>
                  <a:lnTo>
                    <a:pt x="35" y="232"/>
                  </a:lnTo>
                  <a:lnTo>
                    <a:pt x="35" y="262"/>
                  </a:lnTo>
                  <a:lnTo>
                    <a:pt x="38" y="262"/>
                  </a:lnTo>
                  <a:lnTo>
                    <a:pt x="41" y="264"/>
                  </a:lnTo>
                  <a:lnTo>
                    <a:pt x="41" y="264"/>
                  </a:lnTo>
                  <a:lnTo>
                    <a:pt x="41" y="264"/>
                  </a:lnTo>
                  <a:lnTo>
                    <a:pt x="38" y="267"/>
                  </a:lnTo>
                  <a:lnTo>
                    <a:pt x="35" y="267"/>
                  </a:lnTo>
                  <a:lnTo>
                    <a:pt x="38" y="267"/>
                  </a:lnTo>
                  <a:lnTo>
                    <a:pt x="41" y="270"/>
                  </a:lnTo>
                  <a:lnTo>
                    <a:pt x="41" y="270"/>
                  </a:lnTo>
                  <a:lnTo>
                    <a:pt x="41" y="270"/>
                  </a:lnTo>
                  <a:lnTo>
                    <a:pt x="38" y="272"/>
                  </a:lnTo>
                  <a:lnTo>
                    <a:pt x="35" y="272"/>
                  </a:lnTo>
                  <a:lnTo>
                    <a:pt x="38" y="275"/>
                  </a:lnTo>
                  <a:lnTo>
                    <a:pt x="41" y="275"/>
                  </a:lnTo>
                  <a:lnTo>
                    <a:pt x="41" y="275"/>
                  </a:lnTo>
                  <a:lnTo>
                    <a:pt x="41" y="278"/>
                  </a:lnTo>
                  <a:lnTo>
                    <a:pt x="38" y="278"/>
                  </a:lnTo>
                  <a:lnTo>
                    <a:pt x="35" y="278"/>
                  </a:lnTo>
                  <a:lnTo>
                    <a:pt x="38" y="280"/>
                  </a:lnTo>
                  <a:lnTo>
                    <a:pt x="41" y="280"/>
                  </a:lnTo>
                  <a:lnTo>
                    <a:pt x="41" y="280"/>
                  </a:lnTo>
                  <a:lnTo>
                    <a:pt x="41" y="283"/>
                  </a:lnTo>
                  <a:lnTo>
                    <a:pt x="38" y="283"/>
                  </a:lnTo>
                  <a:lnTo>
                    <a:pt x="35" y="283"/>
                  </a:lnTo>
                  <a:lnTo>
                    <a:pt x="38" y="286"/>
                  </a:lnTo>
                  <a:lnTo>
                    <a:pt x="41" y="286"/>
                  </a:lnTo>
                  <a:lnTo>
                    <a:pt x="41" y="286"/>
                  </a:lnTo>
                  <a:lnTo>
                    <a:pt x="41" y="288"/>
                  </a:lnTo>
                  <a:lnTo>
                    <a:pt x="35" y="288"/>
                  </a:lnTo>
                  <a:lnTo>
                    <a:pt x="30" y="288"/>
                  </a:lnTo>
                  <a:lnTo>
                    <a:pt x="25" y="288"/>
                  </a:lnTo>
                  <a:lnTo>
                    <a:pt x="22" y="288"/>
                  </a:lnTo>
                  <a:lnTo>
                    <a:pt x="19" y="286"/>
                  </a:lnTo>
                  <a:lnTo>
                    <a:pt x="22" y="286"/>
                  </a:lnTo>
                  <a:lnTo>
                    <a:pt x="25" y="286"/>
                  </a:lnTo>
                  <a:lnTo>
                    <a:pt x="25" y="283"/>
                  </a:lnTo>
                  <a:lnTo>
                    <a:pt x="25" y="283"/>
                  </a:lnTo>
                  <a:lnTo>
                    <a:pt x="22" y="283"/>
                  </a:lnTo>
                  <a:lnTo>
                    <a:pt x="19" y="280"/>
                  </a:lnTo>
                  <a:lnTo>
                    <a:pt x="22" y="280"/>
                  </a:lnTo>
                  <a:lnTo>
                    <a:pt x="25" y="280"/>
                  </a:lnTo>
                  <a:lnTo>
                    <a:pt x="25" y="278"/>
                  </a:lnTo>
                  <a:lnTo>
                    <a:pt x="25" y="278"/>
                  </a:lnTo>
                  <a:lnTo>
                    <a:pt x="22" y="278"/>
                  </a:lnTo>
                  <a:lnTo>
                    <a:pt x="19" y="275"/>
                  </a:lnTo>
                  <a:lnTo>
                    <a:pt x="22" y="275"/>
                  </a:lnTo>
                  <a:lnTo>
                    <a:pt x="25" y="275"/>
                  </a:lnTo>
                  <a:lnTo>
                    <a:pt x="25" y="272"/>
                  </a:lnTo>
                  <a:lnTo>
                    <a:pt x="25" y="272"/>
                  </a:lnTo>
                  <a:lnTo>
                    <a:pt x="22" y="270"/>
                  </a:lnTo>
                  <a:lnTo>
                    <a:pt x="19" y="270"/>
                  </a:lnTo>
                  <a:lnTo>
                    <a:pt x="22" y="270"/>
                  </a:lnTo>
                  <a:lnTo>
                    <a:pt x="25" y="267"/>
                  </a:lnTo>
                  <a:lnTo>
                    <a:pt x="25" y="267"/>
                  </a:lnTo>
                  <a:lnTo>
                    <a:pt x="25" y="267"/>
                  </a:lnTo>
                  <a:lnTo>
                    <a:pt x="22" y="264"/>
                  </a:lnTo>
                  <a:lnTo>
                    <a:pt x="19" y="264"/>
                  </a:lnTo>
                  <a:lnTo>
                    <a:pt x="22" y="264"/>
                  </a:lnTo>
                  <a:lnTo>
                    <a:pt x="25" y="262"/>
                  </a:lnTo>
                  <a:lnTo>
                    <a:pt x="27" y="262"/>
                  </a:lnTo>
                  <a:lnTo>
                    <a:pt x="27" y="227"/>
                  </a:lnTo>
                  <a:lnTo>
                    <a:pt x="197" y="189"/>
                  </a:lnTo>
                  <a:lnTo>
                    <a:pt x="200" y="146"/>
                  </a:lnTo>
                  <a:lnTo>
                    <a:pt x="54" y="146"/>
                  </a:lnTo>
                  <a:lnTo>
                    <a:pt x="54" y="178"/>
                  </a:lnTo>
                  <a:lnTo>
                    <a:pt x="57" y="178"/>
                  </a:lnTo>
                  <a:lnTo>
                    <a:pt x="60" y="178"/>
                  </a:lnTo>
                  <a:lnTo>
                    <a:pt x="62" y="178"/>
                  </a:lnTo>
                  <a:lnTo>
                    <a:pt x="60" y="181"/>
                  </a:lnTo>
                  <a:lnTo>
                    <a:pt x="57" y="181"/>
                  </a:lnTo>
                  <a:lnTo>
                    <a:pt x="57" y="183"/>
                  </a:lnTo>
                  <a:lnTo>
                    <a:pt x="57" y="183"/>
                  </a:lnTo>
                  <a:lnTo>
                    <a:pt x="60" y="183"/>
                  </a:lnTo>
                  <a:lnTo>
                    <a:pt x="62" y="186"/>
                  </a:lnTo>
                  <a:lnTo>
                    <a:pt x="60" y="186"/>
                  </a:lnTo>
                  <a:lnTo>
                    <a:pt x="57" y="186"/>
                  </a:lnTo>
                  <a:lnTo>
                    <a:pt x="57" y="189"/>
                  </a:lnTo>
                  <a:lnTo>
                    <a:pt x="57" y="189"/>
                  </a:lnTo>
                  <a:lnTo>
                    <a:pt x="60" y="189"/>
                  </a:lnTo>
                  <a:lnTo>
                    <a:pt x="62" y="192"/>
                  </a:lnTo>
                  <a:lnTo>
                    <a:pt x="60" y="192"/>
                  </a:lnTo>
                  <a:lnTo>
                    <a:pt x="57" y="192"/>
                  </a:lnTo>
                  <a:lnTo>
                    <a:pt x="57" y="194"/>
                  </a:lnTo>
                  <a:lnTo>
                    <a:pt x="57" y="194"/>
                  </a:lnTo>
                  <a:lnTo>
                    <a:pt x="60" y="197"/>
                  </a:lnTo>
                  <a:lnTo>
                    <a:pt x="62" y="197"/>
                  </a:lnTo>
                  <a:lnTo>
                    <a:pt x="60" y="197"/>
                  </a:lnTo>
                  <a:lnTo>
                    <a:pt x="57" y="197"/>
                  </a:lnTo>
                  <a:lnTo>
                    <a:pt x="57" y="200"/>
                  </a:lnTo>
                  <a:lnTo>
                    <a:pt x="57" y="200"/>
                  </a:lnTo>
                  <a:lnTo>
                    <a:pt x="60" y="202"/>
                  </a:lnTo>
                  <a:lnTo>
                    <a:pt x="62" y="202"/>
                  </a:lnTo>
                  <a:lnTo>
                    <a:pt x="60" y="202"/>
                  </a:lnTo>
                  <a:lnTo>
                    <a:pt x="57" y="205"/>
                  </a:lnTo>
                  <a:lnTo>
                    <a:pt x="51" y="205"/>
                  </a:lnTo>
                  <a:lnTo>
                    <a:pt x="46" y="205"/>
                  </a:lnTo>
                  <a:lnTo>
                    <a:pt x="43" y="202"/>
                  </a:lnTo>
                  <a:lnTo>
                    <a:pt x="41" y="202"/>
                  </a:lnTo>
                  <a:lnTo>
                    <a:pt x="41" y="202"/>
                  </a:lnTo>
                  <a:lnTo>
                    <a:pt x="43" y="200"/>
                  </a:lnTo>
                  <a:lnTo>
                    <a:pt x="46" y="200"/>
                  </a:lnTo>
                  <a:lnTo>
                    <a:pt x="43" y="197"/>
                  </a:lnTo>
                  <a:lnTo>
                    <a:pt x="41" y="197"/>
                  </a:lnTo>
                  <a:lnTo>
                    <a:pt x="41" y="197"/>
                  </a:lnTo>
                  <a:lnTo>
                    <a:pt x="41" y="197"/>
                  </a:lnTo>
                  <a:lnTo>
                    <a:pt x="43" y="194"/>
                  </a:lnTo>
                  <a:lnTo>
                    <a:pt x="46" y="194"/>
                  </a:lnTo>
                  <a:lnTo>
                    <a:pt x="43" y="192"/>
                  </a:lnTo>
                  <a:lnTo>
                    <a:pt x="41" y="192"/>
                  </a:lnTo>
                  <a:lnTo>
                    <a:pt x="41" y="192"/>
                  </a:lnTo>
                  <a:lnTo>
                    <a:pt x="41" y="189"/>
                  </a:lnTo>
                  <a:lnTo>
                    <a:pt x="43" y="189"/>
                  </a:lnTo>
                  <a:lnTo>
                    <a:pt x="46" y="189"/>
                  </a:lnTo>
                  <a:lnTo>
                    <a:pt x="43" y="186"/>
                  </a:lnTo>
                  <a:lnTo>
                    <a:pt x="41" y="186"/>
                  </a:lnTo>
                  <a:lnTo>
                    <a:pt x="41" y="186"/>
                  </a:lnTo>
                  <a:lnTo>
                    <a:pt x="41" y="183"/>
                  </a:lnTo>
                  <a:lnTo>
                    <a:pt x="43" y="183"/>
                  </a:lnTo>
                  <a:lnTo>
                    <a:pt x="46" y="183"/>
                  </a:lnTo>
                  <a:lnTo>
                    <a:pt x="43" y="181"/>
                  </a:lnTo>
                  <a:lnTo>
                    <a:pt x="41" y="181"/>
                  </a:lnTo>
                  <a:lnTo>
                    <a:pt x="41" y="178"/>
                  </a:lnTo>
                  <a:lnTo>
                    <a:pt x="41" y="178"/>
                  </a:lnTo>
                  <a:lnTo>
                    <a:pt x="43" y="178"/>
                  </a:lnTo>
                  <a:lnTo>
                    <a:pt x="49" y="178"/>
                  </a:lnTo>
                  <a:lnTo>
                    <a:pt x="49" y="140"/>
                  </a:lnTo>
                  <a:lnTo>
                    <a:pt x="202" y="103"/>
                  </a:lnTo>
                  <a:lnTo>
                    <a:pt x="205" y="89"/>
                  </a:lnTo>
                  <a:lnTo>
                    <a:pt x="226" y="0"/>
                  </a:lnTo>
                  <a:close/>
                </a:path>
              </a:pathLst>
            </a:custGeom>
            <a:solidFill>
              <a:srgbClr val="FFFFFF"/>
            </a:solidFill>
            <a:ln w="0">
              <a:noFill/>
              <a:prstDash val="solid"/>
              <a:round/>
              <a:headEnd/>
              <a:tailEnd/>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US" kern="0">
                <a:solidFill>
                  <a:srgbClr val="000000"/>
                </a:solidFill>
                <a:latin typeface="Arial" panose="020B0604020202020204"/>
              </a:endParaRPr>
            </a:p>
          </p:txBody>
        </p:sp>
        <p:grpSp>
          <p:nvGrpSpPr>
            <p:cNvPr id="91" name="Group 90"/>
            <p:cNvGrpSpPr/>
            <p:nvPr/>
          </p:nvGrpSpPr>
          <p:grpSpPr>
            <a:xfrm>
              <a:off x="4622166" y="1292536"/>
              <a:ext cx="475924" cy="359961"/>
              <a:chOff x="1912943" y="4940301"/>
              <a:chExt cx="960440" cy="644568"/>
            </a:xfrm>
            <a:solidFill>
              <a:srgbClr val="FFFFFF"/>
            </a:solidFill>
          </p:grpSpPr>
          <p:sp>
            <p:nvSpPr>
              <p:cNvPr id="92" name="Rectangle 37"/>
              <p:cNvSpPr>
                <a:spLocks noChangeArrowheads="1"/>
              </p:cNvSpPr>
              <p:nvPr/>
            </p:nvSpPr>
            <p:spPr bwMode="auto">
              <a:xfrm>
                <a:off x="2495557" y="5314995"/>
                <a:ext cx="92076" cy="61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IE" kern="0">
                  <a:solidFill>
                    <a:srgbClr val="000000"/>
                  </a:solidFill>
                  <a:latin typeface="Arial" panose="020B0604020202020204"/>
                </a:endParaRPr>
              </a:p>
            </p:txBody>
          </p:sp>
          <p:sp>
            <p:nvSpPr>
              <p:cNvPr id="93" name="Rectangle 38"/>
              <p:cNvSpPr>
                <a:spLocks noChangeArrowheads="1"/>
              </p:cNvSpPr>
              <p:nvPr/>
            </p:nvSpPr>
            <p:spPr bwMode="auto">
              <a:xfrm>
                <a:off x="2495557" y="5124494"/>
                <a:ext cx="92076" cy="571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IE" kern="0">
                  <a:solidFill>
                    <a:srgbClr val="000000"/>
                  </a:solidFill>
                  <a:latin typeface="Arial" panose="020B0604020202020204"/>
                </a:endParaRPr>
              </a:p>
            </p:txBody>
          </p:sp>
          <p:sp>
            <p:nvSpPr>
              <p:cNvPr id="94" name="Rectangle 39"/>
              <p:cNvSpPr>
                <a:spLocks noChangeArrowheads="1"/>
              </p:cNvSpPr>
              <p:nvPr/>
            </p:nvSpPr>
            <p:spPr bwMode="auto">
              <a:xfrm>
                <a:off x="2495557" y="5219744"/>
                <a:ext cx="92076" cy="571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IE" kern="0">
                  <a:solidFill>
                    <a:srgbClr val="000000"/>
                  </a:solidFill>
                  <a:latin typeface="Arial" panose="020B0604020202020204"/>
                </a:endParaRPr>
              </a:p>
            </p:txBody>
          </p:sp>
          <p:sp>
            <p:nvSpPr>
              <p:cNvPr id="95" name="Freeform 40"/>
              <p:cNvSpPr>
                <a:spLocks noEditPoints="1"/>
              </p:cNvSpPr>
              <p:nvPr/>
            </p:nvSpPr>
            <p:spPr bwMode="auto">
              <a:xfrm>
                <a:off x="1912943" y="5027655"/>
                <a:ext cx="546101" cy="349252"/>
              </a:xfrm>
              <a:custGeom>
                <a:avLst/>
                <a:gdLst>
                  <a:gd name="T0" fmla="*/ 297 w 1063"/>
                  <a:gd name="T1" fmla="*/ 681 h 681"/>
                  <a:gd name="T2" fmla="*/ 1063 w 1063"/>
                  <a:gd name="T3" fmla="*/ 681 h 681"/>
                  <a:gd name="T4" fmla="*/ 1063 w 1063"/>
                  <a:gd name="T5" fmla="*/ 0 h 681"/>
                  <a:gd name="T6" fmla="*/ 297 w 1063"/>
                  <a:gd name="T7" fmla="*/ 0 h 681"/>
                  <a:gd name="T8" fmla="*/ 0 w 1063"/>
                  <a:gd name="T9" fmla="*/ 341 h 681"/>
                  <a:gd name="T10" fmla="*/ 297 w 1063"/>
                  <a:gd name="T11" fmla="*/ 681 h 681"/>
                  <a:gd name="T12" fmla="*/ 380 w 1063"/>
                  <a:gd name="T13" fmla="*/ 389 h 681"/>
                  <a:gd name="T14" fmla="*/ 412 w 1063"/>
                  <a:gd name="T15" fmla="*/ 306 h 681"/>
                  <a:gd name="T16" fmla="*/ 466 w 1063"/>
                  <a:gd name="T17" fmla="*/ 234 h 681"/>
                  <a:gd name="T18" fmla="*/ 507 w 1063"/>
                  <a:gd name="T19" fmla="*/ 169 h 681"/>
                  <a:gd name="T20" fmla="*/ 521 w 1063"/>
                  <a:gd name="T21" fmla="*/ 144 h 681"/>
                  <a:gd name="T22" fmla="*/ 521 w 1063"/>
                  <a:gd name="T23" fmla="*/ 144 h 681"/>
                  <a:gd name="T24" fmla="*/ 521 w 1063"/>
                  <a:gd name="T25" fmla="*/ 144 h 681"/>
                  <a:gd name="T26" fmla="*/ 522 w 1063"/>
                  <a:gd name="T27" fmla="*/ 144 h 681"/>
                  <a:gd name="T28" fmla="*/ 534 w 1063"/>
                  <a:gd name="T29" fmla="*/ 137 h 681"/>
                  <a:gd name="T30" fmla="*/ 534 w 1063"/>
                  <a:gd name="T31" fmla="*/ 137 h 681"/>
                  <a:gd name="T32" fmla="*/ 534 w 1063"/>
                  <a:gd name="T33" fmla="*/ 137 h 681"/>
                  <a:gd name="T34" fmla="*/ 546 w 1063"/>
                  <a:gd name="T35" fmla="*/ 144 h 681"/>
                  <a:gd name="T36" fmla="*/ 546 w 1063"/>
                  <a:gd name="T37" fmla="*/ 144 h 681"/>
                  <a:gd name="T38" fmla="*/ 546 w 1063"/>
                  <a:gd name="T39" fmla="*/ 144 h 681"/>
                  <a:gd name="T40" fmla="*/ 546 w 1063"/>
                  <a:gd name="T41" fmla="*/ 144 h 681"/>
                  <a:gd name="T42" fmla="*/ 546 w 1063"/>
                  <a:gd name="T43" fmla="*/ 144 h 681"/>
                  <a:gd name="T44" fmla="*/ 546 w 1063"/>
                  <a:gd name="T45" fmla="*/ 144 h 681"/>
                  <a:gd name="T46" fmla="*/ 546 w 1063"/>
                  <a:gd name="T47" fmla="*/ 145 h 681"/>
                  <a:gd name="T48" fmla="*/ 547 w 1063"/>
                  <a:gd name="T49" fmla="*/ 146 h 681"/>
                  <a:gd name="T50" fmla="*/ 550 w 1063"/>
                  <a:gd name="T51" fmla="*/ 151 h 681"/>
                  <a:gd name="T52" fmla="*/ 561 w 1063"/>
                  <a:gd name="T53" fmla="*/ 170 h 681"/>
                  <a:gd name="T54" fmla="*/ 602 w 1063"/>
                  <a:gd name="T55" fmla="*/ 234 h 681"/>
                  <a:gd name="T56" fmla="*/ 656 w 1063"/>
                  <a:gd name="T57" fmla="*/ 306 h 681"/>
                  <a:gd name="T58" fmla="*/ 688 w 1063"/>
                  <a:gd name="T59" fmla="*/ 389 h 681"/>
                  <a:gd name="T60" fmla="*/ 688 w 1063"/>
                  <a:gd name="T61" fmla="*/ 402 h 681"/>
                  <a:gd name="T62" fmla="*/ 644 w 1063"/>
                  <a:gd name="T63" fmla="*/ 502 h 681"/>
                  <a:gd name="T64" fmla="*/ 534 w 1063"/>
                  <a:gd name="T65" fmla="*/ 544 h 681"/>
                  <a:gd name="T66" fmla="*/ 534 w 1063"/>
                  <a:gd name="T67" fmla="*/ 544 h 681"/>
                  <a:gd name="T68" fmla="*/ 424 w 1063"/>
                  <a:gd name="T69" fmla="*/ 502 h 681"/>
                  <a:gd name="T70" fmla="*/ 379 w 1063"/>
                  <a:gd name="T71" fmla="*/ 402 h 681"/>
                  <a:gd name="T72" fmla="*/ 380 w 1063"/>
                  <a:gd name="T73" fmla="*/ 38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3" h="681">
                    <a:moveTo>
                      <a:pt x="297" y="681"/>
                    </a:moveTo>
                    <a:cubicBezTo>
                      <a:pt x="1063" y="681"/>
                      <a:pt x="1063" y="681"/>
                      <a:pt x="1063" y="681"/>
                    </a:cubicBezTo>
                    <a:cubicBezTo>
                      <a:pt x="1063" y="0"/>
                      <a:pt x="1063" y="0"/>
                      <a:pt x="1063" y="0"/>
                    </a:cubicBezTo>
                    <a:cubicBezTo>
                      <a:pt x="297" y="0"/>
                      <a:pt x="297" y="0"/>
                      <a:pt x="297" y="0"/>
                    </a:cubicBezTo>
                    <a:cubicBezTo>
                      <a:pt x="133" y="0"/>
                      <a:pt x="0" y="153"/>
                      <a:pt x="0" y="341"/>
                    </a:cubicBezTo>
                    <a:cubicBezTo>
                      <a:pt x="0" y="528"/>
                      <a:pt x="133" y="681"/>
                      <a:pt x="297" y="681"/>
                    </a:cubicBezTo>
                    <a:close/>
                    <a:moveTo>
                      <a:pt x="380" y="389"/>
                    </a:moveTo>
                    <a:cubicBezTo>
                      <a:pt x="383" y="356"/>
                      <a:pt x="395" y="330"/>
                      <a:pt x="412" y="306"/>
                    </a:cubicBezTo>
                    <a:cubicBezTo>
                      <a:pt x="427" y="283"/>
                      <a:pt x="446" y="261"/>
                      <a:pt x="466" y="234"/>
                    </a:cubicBezTo>
                    <a:cubicBezTo>
                      <a:pt x="484" y="208"/>
                      <a:pt x="498" y="185"/>
                      <a:pt x="507" y="169"/>
                    </a:cubicBezTo>
                    <a:cubicBezTo>
                      <a:pt x="516" y="154"/>
                      <a:pt x="521" y="145"/>
                      <a:pt x="521" y="144"/>
                    </a:cubicBezTo>
                    <a:cubicBezTo>
                      <a:pt x="521" y="144"/>
                      <a:pt x="521" y="144"/>
                      <a:pt x="521" y="144"/>
                    </a:cubicBezTo>
                    <a:cubicBezTo>
                      <a:pt x="521" y="144"/>
                      <a:pt x="521" y="144"/>
                      <a:pt x="521" y="144"/>
                    </a:cubicBezTo>
                    <a:cubicBezTo>
                      <a:pt x="521" y="144"/>
                      <a:pt x="521" y="144"/>
                      <a:pt x="522" y="144"/>
                    </a:cubicBezTo>
                    <a:cubicBezTo>
                      <a:pt x="524" y="139"/>
                      <a:pt x="529" y="137"/>
                      <a:pt x="534" y="137"/>
                    </a:cubicBezTo>
                    <a:cubicBezTo>
                      <a:pt x="534" y="137"/>
                      <a:pt x="534" y="137"/>
                      <a:pt x="534" y="137"/>
                    </a:cubicBezTo>
                    <a:cubicBezTo>
                      <a:pt x="534" y="137"/>
                      <a:pt x="534" y="137"/>
                      <a:pt x="534" y="137"/>
                    </a:cubicBezTo>
                    <a:cubicBezTo>
                      <a:pt x="538" y="137"/>
                      <a:pt x="543" y="139"/>
                      <a:pt x="546" y="144"/>
                    </a:cubicBezTo>
                    <a:cubicBezTo>
                      <a:pt x="546" y="144"/>
                      <a:pt x="546" y="144"/>
                      <a:pt x="546" y="144"/>
                    </a:cubicBezTo>
                    <a:cubicBezTo>
                      <a:pt x="546" y="144"/>
                      <a:pt x="546" y="144"/>
                      <a:pt x="546" y="144"/>
                    </a:cubicBezTo>
                    <a:cubicBezTo>
                      <a:pt x="546" y="144"/>
                      <a:pt x="546" y="144"/>
                      <a:pt x="546" y="144"/>
                    </a:cubicBezTo>
                    <a:cubicBezTo>
                      <a:pt x="546" y="144"/>
                      <a:pt x="546" y="144"/>
                      <a:pt x="546" y="144"/>
                    </a:cubicBezTo>
                    <a:cubicBezTo>
                      <a:pt x="546" y="144"/>
                      <a:pt x="546" y="144"/>
                      <a:pt x="546" y="144"/>
                    </a:cubicBezTo>
                    <a:cubicBezTo>
                      <a:pt x="546" y="144"/>
                      <a:pt x="546" y="144"/>
                      <a:pt x="546" y="145"/>
                    </a:cubicBezTo>
                    <a:cubicBezTo>
                      <a:pt x="546" y="145"/>
                      <a:pt x="547" y="145"/>
                      <a:pt x="547" y="146"/>
                    </a:cubicBezTo>
                    <a:cubicBezTo>
                      <a:pt x="548" y="147"/>
                      <a:pt x="548" y="149"/>
                      <a:pt x="550" y="151"/>
                    </a:cubicBezTo>
                    <a:cubicBezTo>
                      <a:pt x="552" y="155"/>
                      <a:pt x="556" y="162"/>
                      <a:pt x="561" y="170"/>
                    </a:cubicBezTo>
                    <a:cubicBezTo>
                      <a:pt x="570" y="186"/>
                      <a:pt x="584" y="208"/>
                      <a:pt x="602" y="234"/>
                    </a:cubicBezTo>
                    <a:cubicBezTo>
                      <a:pt x="621" y="261"/>
                      <a:pt x="640" y="283"/>
                      <a:pt x="656" y="306"/>
                    </a:cubicBezTo>
                    <a:cubicBezTo>
                      <a:pt x="672" y="330"/>
                      <a:pt x="685" y="356"/>
                      <a:pt x="688" y="389"/>
                    </a:cubicBezTo>
                    <a:cubicBezTo>
                      <a:pt x="688" y="394"/>
                      <a:pt x="688" y="398"/>
                      <a:pt x="688" y="402"/>
                    </a:cubicBezTo>
                    <a:cubicBezTo>
                      <a:pt x="688" y="440"/>
                      <a:pt x="672" y="476"/>
                      <a:pt x="644" y="502"/>
                    </a:cubicBezTo>
                    <a:cubicBezTo>
                      <a:pt x="616" y="528"/>
                      <a:pt x="578" y="544"/>
                      <a:pt x="534" y="544"/>
                    </a:cubicBezTo>
                    <a:cubicBezTo>
                      <a:pt x="534" y="544"/>
                      <a:pt x="534" y="544"/>
                      <a:pt x="534" y="544"/>
                    </a:cubicBezTo>
                    <a:cubicBezTo>
                      <a:pt x="490" y="544"/>
                      <a:pt x="451" y="528"/>
                      <a:pt x="424" y="502"/>
                    </a:cubicBezTo>
                    <a:cubicBezTo>
                      <a:pt x="396" y="476"/>
                      <a:pt x="379" y="440"/>
                      <a:pt x="379" y="402"/>
                    </a:cubicBezTo>
                    <a:cubicBezTo>
                      <a:pt x="379" y="398"/>
                      <a:pt x="379" y="394"/>
                      <a:pt x="38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IE" kern="0">
                  <a:solidFill>
                    <a:srgbClr val="000000"/>
                  </a:solidFill>
                  <a:latin typeface="Arial" panose="020B0604020202020204"/>
                </a:endParaRPr>
              </a:p>
            </p:txBody>
          </p:sp>
          <p:sp>
            <p:nvSpPr>
              <p:cNvPr id="96" name="Freeform 41"/>
              <p:cNvSpPr>
                <a:spLocks/>
              </p:cNvSpPr>
              <p:nvPr/>
            </p:nvSpPr>
            <p:spPr bwMode="auto">
              <a:xfrm>
                <a:off x="2624145" y="5027655"/>
                <a:ext cx="249238" cy="349252"/>
              </a:xfrm>
              <a:custGeom>
                <a:avLst/>
                <a:gdLst>
                  <a:gd name="T0" fmla="*/ 0 w 485"/>
                  <a:gd name="T1" fmla="*/ 681 h 681"/>
                  <a:gd name="T2" fmla="*/ 188 w 485"/>
                  <a:gd name="T3" fmla="*/ 681 h 681"/>
                  <a:gd name="T4" fmla="*/ 485 w 485"/>
                  <a:gd name="T5" fmla="*/ 341 h 681"/>
                  <a:gd name="T6" fmla="*/ 188 w 485"/>
                  <a:gd name="T7" fmla="*/ 0 h 681"/>
                  <a:gd name="T8" fmla="*/ 0 w 485"/>
                  <a:gd name="T9" fmla="*/ 0 h 681"/>
                  <a:gd name="T10" fmla="*/ 0 w 485"/>
                  <a:gd name="T11" fmla="*/ 681 h 681"/>
                </a:gdLst>
                <a:ahLst/>
                <a:cxnLst>
                  <a:cxn ang="0">
                    <a:pos x="T0" y="T1"/>
                  </a:cxn>
                  <a:cxn ang="0">
                    <a:pos x="T2" y="T3"/>
                  </a:cxn>
                  <a:cxn ang="0">
                    <a:pos x="T4" y="T5"/>
                  </a:cxn>
                  <a:cxn ang="0">
                    <a:pos x="T6" y="T7"/>
                  </a:cxn>
                  <a:cxn ang="0">
                    <a:pos x="T8" y="T9"/>
                  </a:cxn>
                  <a:cxn ang="0">
                    <a:pos x="T10" y="T11"/>
                  </a:cxn>
                </a:cxnLst>
                <a:rect l="0" t="0" r="r" b="b"/>
                <a:pathLst>
                  <a:path w="485" h="681">
                    <a:moveTo>
                      <a:pt x="0" y="681"/>
                    </a:moveTo>
                    <a:cubicBezTo>
                      <a:pt x="188" y="681"/>
                      <a:pt x="188" y="681"/>
                      <a:pt x="188" y="681"/>
                    </a:cubicBezTo>
                    <a:cubicBezTo>
                      <a:pt x="352" y="681"/>
                      <a:pt x="485" y="528"/>
                      <a:pt x="485" y="341"/>
                    </a:cubicBezTo>
                    <a:cubicBezTo>
                      <a:pt x="485" y="153"/>
                      <a:pt x="352" y="0"/>
                      <a:pt x="188" y="0"/>
                    </a:cubicBezTo>
                    <a:cubicBezTo>
                      <a:pt x="0" y="0"/>
                      <a:pt x="0" y="0"/>
                      <a:pt x="0" y="0"/>
                    </a:cubicBezTo>
                    <a:lnTo>
                      <a:pt x="0" y="6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IE" kern="0">
                  <a:solidFill>
                    <a:srgbClr val="000000"/>
                  </a:solidFill>
                  <a:latin typeface="Arial" panose="020B0604020202020204"/>
                </a:endParaRPr>
              </a:p>
            </p:txBody>
          </p:sp>
          <p:sp>
            <p:nvSpPr>
              <p:cNvPr id="97" name="Rectangle 42"/>
              <p:cNvSpPr>
                <a:spLocks noChangeArrowheads="1"/>
              </p:cNvSpPr>
              <p:nvPr/>
            </p:nvSpPr>
            <p:spPr bwMode="auto">
              <a:xfrm>
                <a:off x="2495557" y="5027655"/>
                <a:ext cx="92076" cy="587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IE" kern="0">
                  <a:solidFill>
                    <a:srgbClr val="000000"/>
                  </a:solidFill>
                  <a:latin typeface="Arial" panose="020B0604020202020204"/>
                </a:endParaRPr>
              </a:p>
            </p:txBody>
          </p:sp>
          <p:sp>
            <p:nvSpPr>
              <p:cNvPr id="98" name="Freeform 43"/>
              <p:cNvSpPr>
                <a:spLocks/>
              </p:cNvSpPr>
              <p:nvPr/>
            </p:nvSpPr>
            <p:spPr bwMode="auto">
              <a:xfrm>
                <a:off x="1936756" y="5419768"/>
                <a:ext cx="912814" cy="165101"/>
              </a:xfrm>
              <a:custGeom>
                <a:avLst/>
                <a:gdLst>
                  <a:gd name="T0" fmla="*/ 1618 w 1778"/>
                  <a:gd name="T1" fmla="*/ 0 h 320"/>
                  <a:gd name="T2" fmla="*/ 160 w 1778"/>
                  <a:gd name="T3" fmla="*/ 0 h 320"/>
                  <a:gd name="T4" fmla="*/ 0 w 1778"/>
                  <a:gd name="T5" fmla="*/ 160 h 320"/>
                  <a:gd name="T6" fmla="*/ 160 w 1778"/>
                  <a:gd name="T7" fmla="*/ 320 h 320"/>
                  <a:gd name="T8" fmla="*/ 293 w 1778"/>
                  <a:gd name="T9" fmla="*/ 249 h 320"/>
                  <a:gd name="T10" fmla="*/ 385 w 1778"/>
                  <a:gd name="T11" fmla="*/ 249 h 320"/>
                  <a:gd name="T12" fmla="*/ 519 w 1778"/>
                  <a:gd name="T13" fmla="*/ 320 h 320"/>
                  <a:gd name="T14" fmla="*/ 679 w 1778"/>
                  <a:gd name="T15" fmla="*/ 160 h 320"/>
                  <a:gd name="T16" fmla="*/ 668 w 1778"/>
                  <a:gd name="T17" fmla="*/ 102 h 320"/>
                  <a:gd name="T18" fmla="*/ 1093 w 1778"/>
                  <a:gd name="T19" fmla="*/ 102 h 320"/>
                  <a:gd name="T20" fmla="*/ 1082 w 1778"/>
                  <a:gd name="T21" fmla="*/ 160 h 320"/>
                  <a:gd name="T22" fmla="*/ 1242 w 1778"/>
                  <a:gd name="T23" fmla="*/ 320 h 320"/>
                  <a:gd name="T24" fmla="*/ 1375 w 1778"/>
                  <a:gd name="T25" fmla="*/ 249 h 320"/>
                  <a:gd name="T26" fmla="*/ 1485 w 1778"/>
                  <a:gd name="T27" fmla="*/ 249 h 320"/>
                  <a:gd name="T28" fmla="*/ 1618 w 1778"/>
                  <a:gd name="T29" fmla="*/ 320 h 320"/>
                  <a:gd name="T30" fmla="*/ 1778 w 1778"/>
                  <a:gd name="T31" fmla="*/ 160 h 320"/>
                  <a:gd name="T32" fmla="*/ 1618 w 1778"/>
                  <a:gd name="T3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8" h="320">
                    <a:moveTo>
                      <a:pt x="1618" y="0"/>
                    </a:moveTo>
                    <a:cubicBezTo>
                      <a:pt x="160" y="0"/>
                      <a:pt x="160" y="0"/>
                      <a:pt x="160" y="0"/>
                    </a:cubicBezTo>
                    <a:cubicBezTo>
                      <a:pt x="72" y="0"/>
                      <a:pt x="0" y="72"/>
                      <a:pt x="0" y="160"/>
                    </a:cubicBezTo>
                    <a:cubicBezTo>
                      <a:pt x="0" y="249"/>
                      <a:pt x="72" y="320"/>
                      <a:pt x="160" y="320"/>
                    </a:cubicBezTo>
                    <a:cubicBezTo>
                      <a:pt x="216" y="320"/>
                      <a:pt x="265" y="292"/>
                      <a:pt x="293" y="249"/>
                    </a:cubicBezTo>
                    <a:cubicBezTo>
                      <a:pt x="385" y="249"/>
                      <a:pt x="385" y="249"/>
                      <a:pt x="385" y="249"/>
                    </a:cubicBezTo>
                    <a:cubicBezTo>
                      <a:pt x="414" y="292"/>
                      <a:pt x="463" y="320"/>
                      <a:pt x="519" y="320"/>
                    </a:cubicBezTo>
                    <a:cubicBezTo>
                      <a:pt x="607" y="320"/>
                      <a:pt x="679" y="249"/>
                      <a:pt x="679" y="160"/>
                    </a:cubicBezTo>
                    <a:cubicBezTo>
                      <a:pt x="679" y="140"/>
                      <a:pt x="675" y="120"/>
                      <a:pt x="668" y="102"/>
                    </a:cubicBezTo>
                    <a:cubicBezTo>
                      <a:pt x="1093" y="102"/>
                      <a:pt x="1093" y="102"/>
                      <a:pt x="1093" y="102"/>
                    </a:cubicBezTo>
                    <a:cubicBezTo>
                      <a:pt x="1086" y="120"/>
                      <a:pt x="1082" y="140"/>
                      <a:pt x="1082" y="160"/>
                    </a:cubicBezTo>
                    <a:cubicBezTo>
                      <a:pt x="1082" y="249"/>
                      <a:pt x="1154" y="320"/>
                      <a:pt x="1242" y="320"/>
                    </a:cubicBezTo>
                    <a:cubicBezTo>
                      <a:pt x="1298" y="320"/>
                      <a:pt x="1347" y="292"/>
                      <a:pt x="1375" y="249"/>
                    </a:cubicBezTo>
                    <a:cubicBezTo>
                      <a:pt x="1485" y="249"/>
                      <a:pt x="1485" y="249"/>
                      <a:pt x="1485" y="249"/>
                    </a:cubicBezTo>
                    <a:cubicBezTo>
                      <a:pt x="1514" y="292"/>
                      <a:pt x="1563" y="320"/>
                      <a:pt x="1618" y="320"/>
                    </a:cubicBezTo>
                    <a:cubicBezTo>
                      <a:pt x="1707" y="320"/>
                      <a:pt x="1778" y="249"/>
                      <a:pt x="1778" y="160"/>
                    </a:cubicBezTo>
                    <a:cubicBezTo>
                      <a:pt x="1778" y="72"/>
                      <a:pt x="1707" y="0"/>
                      <a:pt x="16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IE" kern="0">
                  <a:solidFill>
                    <a:srgbClr val="000000"/>
                  </a:solidFill>
                  <a:latin typeface="Arial" panose="020B0604020202020204"/>
                </a:endParaRPr>
              </a:p>
            </p:txBody>
          </p:sp>
          <p:sp>
            <p:nvSpPr>
              <p:cNvPr id="99" name="Freeform 44"/>
              <p:cNvSpPr>
                <a:spLocks/>
              </p:cNvSpPr>
              <p:nvPr/>
            </p:nvSpPr>
            <p:spPr bwMode="auto">
              <a:xfrm>
                <a:off x="2451101" y="4940301"/>
                <a:ext cx="180975" cy="50801"/>
              </a:xfrm>
              <a:custGeom>
                <a:avLst/>
                <a:gdLst>
                  <a:gd name="T0" fmla="*/ 48 w 353"/>
                  <a:gd name="T1" fmla="*/ 98 h 98"/>
                  <a:gd name="T2" fmla="*/ 304 w 353"/>
                  <a:gd name="T3" fmla="*/ 98 h 98"/>
                  <a:gd name="T4" fmla="*/ 337 w 353"/>
                  <a:gd name="T5" fmla="*/ 85 h 98"/>
                  <a:gd name="T6" fmla="*/ 353 w 353"/>
                  <a:gd name="T7" fmla="*/ 49 h 98"/>
                  <a:gd name="T8" fmla="*/ 304 w 353"/>
                  <a:gd name="T9" fmla="*/ 0 h 98"/>
                  <a:gd name="T10" fmla="*/ 48 w 353"/>
                  <a:gd name="T11" fmla="*/ 0 h 98"/>
                  <a:gd name="T12" fmla="*/ 0 w 353"/>
                  <a:gd name="T13" fmla="*/ 49 h 98"/>
                  <a:gd name="T14" fmla="*/ 14 w 353"/>
                  <a:gd name="T15" fmla="*/ 84 h 98"/>
                  <a:gd name="T16" fmla="*/ 48 w 353"/>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98">
                    <a:moveTo>
                      <a:pt x="48" y="98"/>
                    </a:moveTo>
                    <a:cubicBezTo>
                      <a:pt x="304" y="98"/>
                      <a:pt x="304" y="98"/>
                      <a:pt x="304" y="98"/>
                    </a:cubicBezTo>
                    <a:cubicBezTo>
                      <a:pt x="317" y="98"/>
                      <a:pt x="328" y="93"/>
                      <a:pt x="337" y="85"/>
                    </a:cubicBezTo>
                    <a:cubicBezTo>
                      <a:pt x="347" y="76"/>
                      <a:pt x="353" y="63"/>
                      <a:pt x="353" y="49"/>
                    </a:cubicBezTo>
                    <a:cubicBezTo>
                      <a:pt x="353" y="22"/>
                      <a:pt x="331" y="0"/>
                      <a:pt x="304" y="0"/>
                    </a:cubicBezTo>
                    <a:cubicBezTo>
                      <a:pt x="48" y="0"/>
                      <a:pt x="48" y="0"/>
                      <a:pt x="48" y="0"/>
                    </a:cubicBezTo>
                    <a:cubicBezTo>
                      <a:pt x="21" y="0"/>
                      <a:pt x="0" y="22"/>
                      <a:pt x="0" y="49"/>
                    </a:cubicBezTo>
                    <a:cubicBezTo>
                      <a:pt x="0" y="63"/>
                      <a:pt x="5" y="75"/>
                      <a:pt x="14" y="84"/>
                    </a:cubicBezTo>
                    <a:cubicBezTo>
                      <a:pt x="23" y="93"/>
                      <a:pt x="35" y="98"/>
                      <a:pt x="48"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IE" kern="0">
                  <a:solidFill>
                    <a:srgbClr val="000000"/>
                  </a:solidFill>
                  <a:latin typeface="Arial" panose="020B0604020202020204"/>
                </a:endParaRPr>
              </a:p>
            </p:txBody>
          </p:sp>
        </p:grpSp>
        <p:sp>
          <p:nvSpPr>
            <p:cNvPr id="100" name="Richtungspfeil 237"/>
            <p:cNvSpPr/>
            <p:nvPr/>
          </p:nvSpPr>
          <p:spPr>
            <a:xfrm>
              <a:off x="4065724" y="3191487"/>
              <a:ext cx="4677047" cy="649387"/>
            </a:xfrm>
            <a:prstGeom prst="homePlate">
              <a:avLst>
                <a:gd name="adj" fmla="val 11687"/>
              </a:avLst>
            </a:prstGeom>
            <a:solidFill>
              <a:srgbClr val="59A0E0"/>
            </a:solidFill>
            <a:ln w="76200" cap="flat" cmpd="sng" algn="ctr">
              <a:noFill/>
              <a:prstDash val="solid"/>
            </a:ln>
            <a:effectLst/>
          </p:spPr>
          <p:txBody>
            <a:bodyPr lIns="58951" tIns="29475" rIns="58951" bIns="29475" rtlCol="0" anchor="t"/>
            <a:lstStyle/>
            <a:p>
              <a:pPr marL="602460" lvl="1" defTabSz="602460" fontAlgn="auto">
                <a:spcBef>
                  <a:spcPts val="0"/>
                </a:spcBef>
                <a:spcAft>
                  <a:spcPts val="0"/>
                </a:spcAft>
                <a:defRPr/>
              </a:pPr>
              <a:r>
                <a:rPr lang="en-US" sz="1050" b="1" kern="0">
                  <a:solidFill>
                    <a:srgbClr val="FFFFFF"/>
                  </a:solidFill>
                  <a:latin typeface="Arial" panose="020B0604020202020204"/>
                </a:rPr>
                <a:t>          Electric &amp; Gas Asset Management</a:t>
              </a:r>
            </a:p>
          </p:txBody>
        </p:sp>
        <p:sp>
          <p:nvSpPr>
            <p:cNvPr id="101" name="Freeform 6"/>
            <p:cNvSpPr>
              <a:spLocks noEditPoints="1"/>
            </p:cNvSpPr>
            <p:nvPr/>
          </p:nvSpPr>
          <p:spPr bwMode="auto">
            <a:xfrm>
              <a:off x="1176858" y="5382864"/>
              <a:ext cx="569505" cy="451428"/>
            </a:xfrm>
            <a:custGeom>
              <a:avLst/>
              <a:gdLst>
                <a:gd name="T0" fmla="*/ 67 w 322"/>
                <a:gd name="T1" fmla="*/ 237 h 255"/>
                <a:gd name="T2" fmla="*/ 21 w 322"/>
                <a:gd name="T3" fmla="*/ 166 h 255"/>
                <a:gd name="T4" fmla="*/ 10 w 322"/>
                <a:gd name="T5" fmla="*/ 150 h 255"/>
                <a:gd name="T6" fmla="*/ 0 w 322"/>
                <a:gd name="T7" fmla="*/ 154 h 255"/>
                <a:gd name="T8" fmla="*/ 8 w 322"/>
                <a:gd name="T9" fmla="*/ 165 h 255"/>
                <a:gd name="T10" fmla="*/ 67 w 322"/>
                <a:gd name="T11" fmla="*/ 255 h 255"/>
                <a:gd name="T12" fmla="*/ 322 w 322"/>
                <a:gd name="T13" fmla="*/ 158 h 255"/>
                <a:gd name="T14" fmla="*/ 312 w 322"/>
                <a:gd name="T15" fmla="*/ 143 h 255"/>
                <a:gd name="T16" fmla="*/ 67 w 322"/>
                <a:gd name="T17" fmla="*/ 237 h 255"/>
                <a:gd name="T18" fmla="*/ 67 w 322"/>
                <a:gd name="T19" fmla="*/ 209 h 255"/>
                <a:gd name="T20" fmla="*/ 40 w 322"/>
                <a:gd name="T21" fmla="*/ 167 h 255"/>
                <a:gd name="T22" fmla="*/ 10 w 322"/>
                <a:gd name="T23" fmla="*/ 123 h 255"/>
                <a:gd name="T24" fmla="*/ 0 w 322"/>
                <a:gd name="T25" fmla="*/ 126 h 255"/>
                <a:gd name="T26" fmla="*/ 27 w 322"/>
                <a:gd name="T27" fmla="*/ 167 h 255"/>
                <a:gd name="T28" fmla="*/ 67 w 322"/>
                <a:gd name="T29" fmla="*/ 227 h 255"/>
                <a:gd name="T30" fmla="*/ 322 w 322"/>
                <a:gd name="T31" fmla="*/ 130 h 255"/>
                <a:gd name="T32" fmla="*/ 312 w 322"/>
                <a:gd name="T33" fmla="*/ 115 h 255"/>
                <a:gd name="T34" fmla="*/ 67 w 322"/>
                <a:gd name="T35" fmla="*/ 209 h 255"/>
                <a:gd name="T36" fmla="*/ 67 w 322"/>
                <a:gd name="T37" fmla="*/ 199 h 255"/>
                <a:gd name="T38" fmla="*/ 292 w 322"/>
                <a:gd name="T39" fmla="*/ 113 h 255"/>
                <a:gd name="T40" fmla="*/ 322 w 322"/>
                <a:gd name="T41" fmla="*/ 101 h 255"/>
                <a:gd name="T42" fmla="*/ 255 w 322"/>
                <a:gd name="T43" fmla="*/ 0 h 255"/>
                <a:gd name="T44" fmla="*/ 0 w 322"/>
                <a:gd name="T45" fmla="*/ 98 h 255"/>
                <a:gd name="T46" fmla="*/ 46 w 322"/>
                <a:gd name="T47" fmla="*/ 167 h 255"/>
                <a:gd name="T48" fmla="*/ 67 w 322"/>
                <a:gd name="T49" fmla="*/ 199 h 255"/>
                <a:gd name="T50" fmla="*/ 140 w 322"/>
                <a:gd name="T51" fmla="*/ 67 h 255"/>
                <a:gd name="T52" fmla="*/ 204 w 322"/>
                <a:gd name="T53" fmla="*/ 83 h 255"/>
                <a:gd name="T54" fmla="*/ 197 w 322"/>
                <a:gd name="T55" fmla="*/ 123 h 255"/>
                <a:gd name="T56" fmla="*/ 183 w 322"/>
                <a:gd name="T57" fmla="*/ 132 h 255"/>
                <a:gd name="T58" fmla="*/ 166 w 322"/>
                <a:gd name="T59" fmla="*/ 135 h 255"/>
                <a:gd name="T60" fmla="*/ 119 w 322"/>
                <a:gd name="T61" fmla="*/ 116 h 255"/>
                <a:gd name="T62" fmla="*/ 140 w 322"/>
                <a:gd name="T63" fmla="*/ 67 h 255"/>
                <a:gd name="T64" fmla="*/ 160 w 322"/>
                <a:gd name="T65" fmla="*/ 104 h 255"/>
                <a:gd name="T66" fmla="*/ 173 w 322"/>
                <a:gd name="T67" fmla="*/ 106 h 255"/>
                <a:gd name="T68" fmla="*/ 167 w 322"/>
                <a:gd name="T69" fmla="*/ 113 h 255"/>
                <a:gd name="T70" fmla="*/ 152 w 322"/>
                <a:gd name="T71" fmla="*/ 115 h 255"/>
                <a:gd name="T72" fmla="*/ 154 w 322"/>
                <a:gd name="T73" fmla="*/ 123 h 255"/>
                <a:gd name="T74" fmla="*/ 170 w 322"/>
                <a:gd name="T75" fmla="*/ 121 h 255"/>
                <a:gd name="T76" fmla="*/ 174 w 322"/>
                <a:gd name="T77" fmla="*/ 127 h 255"/>
                <a:gd name="T78" fmla="*/ 182 w 322"/>
                <a:gd name="T79" fmla="*/ 124 h 255"/>
                <a:gd name="T80" fmla="*/ 178 w 322"/>
                <a:gd name="T81" fmla="*/ 117 h 255"/>
                <a:gd name="T82" fmla="*/ 185 w 322"/>
                <a:gd name="T83" fmla="*/ 100 h 255"/>
                <a:gd name="T84" fmla="*/ 163 w 322"/>
                <a:gd name="T85" fmla="*/ 94 h 255"/>
                <a:gd name="T86" fmla="*/ 149 w 322"/>
                <a:gd name="T87" fmla="*/ 92 h 255"/>
                <a:gd name="T88" fmla="*/ 154 w 322"/>
                <a:gd name="T89" fmla="*/ 86 h 255"/>
                <a:gd name="T90" fmla="*/ 167 w 322"/>
                <a:gd name="T91" fmla="*/ 83 h 255"/>
                <a:gd name="T92" fmla="*/ 165 w 322"/>
                <a:gd name="T93" fmla="*/ 75 h 255"/>
                <a:gd name="T94" fmla="*/ 152 w 322"/>
                <a:gd name="T95" fmla="*/ 78 h 255"/>
                <a:gd name="T96" fmla="*/ 148 w 322"/>
                <a:gd name="T97" fmla="*/ 73 h 255"/>
                <a:gd name="T98" fmla="*/ 140 w 322"/>
                <a:gd name="T99" fmla="*/ 76 h 255"/>
                <a:gd name="T100" fmla="*/ 144 w 322"/>
                <a:gd name="T101" fmla="*/ 82 h 255"/>
                <a:gd name="T102" fmla="*/ 138 w 322"/>
                <a:gd name="T103" fmla="*/ 98 h 255"/>
                <a:gd name="T104" fmla="*/ 160 w 322"/>
                <a:gd name="T105" fmla="*/ 10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2" h="255">
                  <a:moveTo>
                    <a:pt x="67" y="237"/>
                  </a:moveTo>
                  <a:cubicBezTo>
                    <a:pt x="21" y="166"/>
                    <a:pt x="21" y="166"/>
                    <a:pt x="21" y="166"/>
                  </a:cubicBezTo>
                  <a:cubicBezTo>
                    <a:pt x="10" y="150"/>
                    <a:pt x="10" y="150"/>
                    <a:pt x="10" y="150"/>
                  </a:cubicBezTo>
                  <a:cubicBezTo>
                    <a:pt x="0" y="154"/>
                    <a:pt x="0" y="154"/>
                    <a:pt x="0" y="154"/>
                  </a:cubicBezTo>
                  <a:cubicBezTo>
                    <a:pt x="8" y="165"/>
                    <a:pt x="8" y="165"/>
                    <a:pt x="8" y="165"/>
                  </a:cubicBezTo>
                  <a:cubicBezTo>
                    <a:pt x="67" y="255"/>
                    <a:pt x="67" y="255"/>
                    <a:pt x="67" y="255"/>
                  </a:cubicBezTo>
                  <a:cubicBezTo>
                    <a:pt x="322" y="158"/>
                    <a:pt x="322" y="158"/>
                    <a:pt x="322" y="158"/>
                  </a:cubicBezTo>
                  <a:cubicBezTo>
                    <a:pt x="312" y="143"/>
                    <a:pt x="312" y="143"/>
                    <a:pt x="312" y="143"/>
                  </a:cubicBezTo>
                  <a:lnTo>
                    <a:pt x="67" y="237"/>
                  </a:lnTo>
                  <a:close/>
                  <a:moveTo>
                    <a:pt x="67" y="209"/>
                  </a:moveTo>
                  <a:cubicBezTo>
                    <a:pt x="40" y="167"/>
                    <a:pt x="40" y="167"/>
                    <a:pt x="40" y="167"/>
                  </a:cubicBezTo>
                  <a:cubicBezTo>
                    <a:pt x="10" y="123"/>
                    <a:pt x="10" y="123"/>
                    <a:pt x="10" y="123"/>
                  </a:cubicBezTo>
                  <a:cubicBezTo>
                    <a:pt x="0" y="126"/>
                    <a:pt x="0" y="126"/>
                    <a:pt x="0" y="126"/>
                  </a:cubicBezTo>
                  <a:cubicBezTo>
                    <a:pt x="27" y="167"/>
                    <a:pt x="27" y="167"/>
                    <a:pt x="27" y="167"/>
                  </a:cubicBezTo>
                  <a:cubicBezTo>
                    <a:pt x="67" y="227"/>
                    <a:pt x="67" y="227"/>
                    <a:pt x="67" y="227"/>
                  </a:cubicBezTo>
                  <a:cubicBezTo>
                    <a:pt x="322" y="130"/>
                    <a:pt x="322" y="130"/>
                    <a:pt x="322" y="130"/>
                  </a:cubicBezTo>
                  <a:cubicBezTo>
                    <a:pt x="312" y="115"/>
                    <a:pt x="312" y="115"/>
                    <a:pt x="312" y="115"/>
                  </a:cubicBezTo>
                  <a:lnTo>
                    <a:pt x="67" y="209"/>
                  </a:lnTo>
                  <a:close/>
                  <a:moveTo>
                    <a:pt x="67" y="199"/>
                  </a:moveTo>
                  <a:cubicBezTo>
                    <a:pt x="292" y="113"/>
                    <a:pt x="292" y="113"/>
                    <a:pt x="292" y="113"/>
                  </a:cubicBezTo>
                  <a:cubicBezTo>
                    <a:pt x="322" y="101"/>
                    <a:pt x="322" y="101"/>
                    <a:pt x="322" y="101"/>
                  </a:cubicBezTo>
                  <a:cubicBezTo>
                    <a:pt x="255" y="0"/>
                    <a:pt x="255" y="0"/>
                    <a:pt x="255" y="0"/>
                  </a:cubicBezTo>
                  <a:cubicBezTo>
                    <a:pt x="0" y="98"/>
                    <a:pt x="0" y="98"/>
                    <a:pt x="0" y="98"/>
                  </a:cubicBezTo>
                  <a:cubicBezTo>
                    <a:pt x="46" y="167"/>
                    <a:pt x="46" y="167"/>
                    <a:pt x="46" y="167"/>
                  </a:cubicBezTo>
                  <a:lnTo>
                    <a:pt x="67" y="199"/>
                  </a:lnTo>
                  <a:close/>
                  <a:moveTo>
                    <a:pt x="140" y="67"/>
                  </a:moveTo>
                  <a:cubicBezTo>
                    <a:pt x="163" y="58"/>
                    <a:pt x="192" y="66"/>
                    <a:pt x="204" y="83"/>
                  </a:cubicBezTo>
                  <a:cubicBezTo>
                    <a:pt x="212" y="97"/>
                    <a:pt x="209" y="112"/>
                    <a:pt x="197" y="123"/>
                  </a:cubicBezTo>
                  <a:cubicBezTo>
                    <a:pt x="193" y="126"/>
                    <a:pt x="188" y="129"/>
                    <a:pt x="183" y="132"/>
                  </a:cubicBezTo>
                  <a:cubicBezTo>
                    <a:pt x="177" y="134"/>
                    <a:pt x="172" y="135"/>
                    <a:pt x="166" y="135"/>
                  </a:cubicBezTo>
                  <a:cubicBezTo>
                    <a:pt x="147" y="137"/>
                    <a:pt x="128" y="129"/>
                    <a:pt x="119" y="116"/>
                  </a:cubicBezTo>
                  <a:cubicBezTo>
                    <a:pt x="107" y="98"/>
                    <a:pt x="117" y="76"/>
                    <a:pt x="140" y="67"/>
                  </a:cubicBezTo>
                  <a:close/>
                  <a:moveTo>
                    <a:pt x="160" y="104"/>
                  </a:moveTo>
                  <a:cubicBezTo>
                    <a:pt x="167" y="103"/>
                    <a:pt x="171" y="103"/>
                    <a:pt x="173" y="106"/>
                  </a:cubicBezTo>
                  <a:cubicBezTo>
                    <a:pt x="174" y="108"/>
                    <a:pt x="172" y="111"/>
                    <a:pt x="167" y="113"/>
                  </a:cubicBezTo>
                  <a:cubicBezTo>
                    <a:pt x="162" y="115"/>
                    <a:pt x="156" y="115"/>
                    <a:pt x="152" y="115"/>
                  </a:cubicBezTo>
                  <a:cubicBezTo>
                    <a:pt x="154" y="123"/>
                    <a:pt x="154" y="123"/>
                    <a:pt x="154" y="123"/>
                  </a:cubicBezTo>
                  <a:cubicBezTo>
                    <a:pt x="158" y="124"/>
                    <a:pt x="164" y="123"/>
                    <a:pt x="170" y="121"/>
                  </a:cubicBezTo>
                  <a:cubicBezTo>
                    <a:pt x="174" y="127"/>
                    <a:pt x="174" y="127"/>
                    <a:pt x="174" y="127"/>
                  </a:cubicBezTo>
                  <a:cubicBezTo>
                    <a:pt x="182" y="124"/>
                    <a:pt x="182" y="124"/>
                    <a:pt x="182" y="124"/>
                  </a:cubicBezTo>
                  <a:cubicBezTo>
                    <a:pt x="178" y="117"/>
                    <a:pt x="178" y="117"/>
                    <a:pt x="178" y="117"/>
                  </a:cubicBezTo>
                  <a:cubicBezTo>
                    <a:pt x="186" y="112"/>
                    <a:pt x="188" y="106"/>
                    <a:pt x="185" y="100"/>
                  </a:cubicBezTo>
                  <a:cubicBezTo>
                    <a:pt x="181" y="94"/>
                    <a:pt x="175" y="92"/>
                    <a:pt x="163" y="94"/>
                  </a:cubicBezTo>
                  <a:cubicBezTo>
                    <a:pt x="155" y="94"/>
                    <a:pt x="151" y="94"/>
                    <a:pt x="149" y="92"/>
                  </a:cubicBezTo>
                  <a:cubicBezTo>
                    <a:pt x="148" y="90"/>
                    <a:pt x="149" y="88"/>
                    <a:pt x="154" y="86"/>
                  </a:cubicBezTo>
                  <a:cubicBezTo>
                    <a:pt x="160" y="84"/>
                    <a:pt x="165" y="83"/>
                    <a:pt x="167" y="83"/>
                  </a:cubicBezTo>
                  <a:cubicBezTo>
                    <a:pt x="165" y="75"/>
                    <a:pt x="165" y="75"/>
                    <a:pt x="165" y="75"/>
                  </a:cubicBezTo>
                  <a:cubicBezTo>
                    <a:pt x="162" y="75"/>
                    <a:pt x="157" y="76"/>
                    <a:pt x="152" y="78"/>
                  </a:cubicBezTo>
                  <a:cubicBezTo>
                    <a:pt x="148" y="73"/>
                    <a:pt x="148" y="73"/>
                    <a:pt x="148" y="73"/>
                  </a:cubicBezTo>
                  <a:cubicBezTo>
                    <a:pt x="140" y="76"/>
                    <a:pt x="140" y="76"/>
                    <a:pt x="140" y="76"/>
                  </a:cubicBezTo>
                  <a:cubicBezTo>
                    <a:pt x="144" y="82"/>
                    <a:pt x="144" y="82"/>
                    <a:pt x="144" y="82"/>
                  </a:cubicBezTo>
                  <a:cubicBezTo>
                    <a:pt x="136" y="86"/>
                    <a:pt x="134" y="93"/>
                    <a:pt x="138" y="98"/>
                  </a:cubicBezTo>
                  <a:cubicBezTo>
                    <a:pt x="142" y="104"/>
                    <a:pt x="150" y="105"/>
                    <a:pt x="160" y="104"/>
                  </a:cubicBezTo>
                  <a:close/>
                </a:path>
              </a:pathLst>
            </a:custGeom>
            <a:solidFill>
              <a:srgbClr val="FFFFFF"/>
            </a:solidFill>
            <a:ln>
              <a:noFill/>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IE" kern="0">
                <a:solidFill>
                  <a:srgbClr val="000000"/>
                </a:solidFill>
                <a:latin typeface="Arial" panose="020B0604020202020204"/>
              </a:endParaRPr>
            </a:p>
          </p:txBody>
        </p:sp>
        <p:sp>
          <p:nvSpPr>
            <p:cNvPr id="102" name="Freeform 24"/>
            <p:cNvSpPr>
              <a:spLocks noEditPoints="1"/>
            </p:cNvSpPr>
            <p:nvPr/>
          </p:nvSpPr>
          <p:spPr bwMode="auto">
            <a:xfrm>
              <a:off x="4123463" y="3201352"/>
              <a:ext cx="297460" cy="310929"/>
            </a:xfrm>
            <a:custGeom>
              <a:avLst/>
              <a:gdLst>
                <a:gd name="T0" fmla="*/ 1244 w 1998"/>
                <a:gd name="T1" fmla="*/ 940 h 2012"/>
                <a:gd name="T2" fmla="*/ 1072 w 1998"/>
                <a:gd name="T3" fmla="*/ 769 h 2012"/>
                <a:gd name="T4" fmla="*/ 903 w 1998"/>
                <a:gd name="T5" fmla="*/ 512 h 2012"/>
                <a:gd name="T6" fmla="*/ 692 w 1998"/>
                <a:gd name="T7" fmla="*/ 679 h 2012"/>
                <a:gd name="T8" fmla="*/ 450 w 1998"/>
                <a:gd name="T9" fmla="*/ 563 h 2012"/>
                <a:gd name="T10" fmla="*/ 342 w 1998"/>
                <a:gd name="T11" fmla="*/ 851 h 2012"/>
                <a:gd name="T12" fmla="*/ 213 w 1998"/>
                <a:gd name="T13" fmla="*/ 1056 h 2012"/>
                <a:gd name="T14" fmla="*/ 0 w 1998"/>
                <a:gd name="T15" fmla="*/ 1279 h 2012"/>
                <a:gd name="T16" fmla="*/ 210 w 1998"/>
                <a:gd name="T17" fmla="*/ 1447 h 2012"/>
                <a:gd name="T18" fmla="*/ 151 w 1998"/>
                <a:gd name="T19" fmla="*/ 1709 h 2012"/>
                <a:gd name="T20" fmla="*/ 455 w 1998"/>
                <a:gd name="T21" fmla="*/ 1750 h 2012"/>
                <a:gd name="T22" fmla="*/ 684 w 1998"/>
                <a:gd name="T23" fmla="*/ 1830 h 2012"/>
                <a:gd name="T24" fmla="*/ 948 w 1998"/>
                <a:gd name="T25" fmla="*/ 1988 h 2012"/>
                <a:gd name="T26" fmla="*/ 1065 w 1998"/>
                <a:gd name="T27" fmla="*/ 1746 h 2012"/>
                <a:gd name="T28" fmla="*/ 1334 w 1998"/>
                <a:gd name="T29" fmla="*/ 1746 h 2012"/>
                <a:gd name="T30" fmla="*/ 1307 w 1998"/>
                <a:gd name="T31" fmla="*/ 1439 h 2012"/>
                <a:gd name="T32" fmla="*/ 1334 w 1998"/>
                <a:gd name="T33" fmla="*/ 1198 h 2012"/>
                <a:gd name="T34" fmla="*/ 1429 w 1998"/>
                <a:gd name="T35" fmla="*/ 905 h 2012"/>
                <a:gd name="T36" fmla="*/ 611 w 1998"/>
                <a:gd name="T37" fmla="*/ 1392 h 2012"/>
                <a:gd name="T38" fmla="*/ 899 w 1998"/>
                <a:gd name="T39" fmla="*/ 1103 h 2012"/>
                <a:gd name="T40" fmla="*/ 1998 w 1998"/>
                <a:gd name="T41" fmla="*/ 488 h 2012"/>
                <a:gd name="T42" fmla="*/ 1827 w 1998"/>
                <a:gd name="T43" fmla="*/ 312 h 2012"/>
                <a:gd name="T44" fmla="*/ 1687 w 1998"/>
                <a:gd name="T45" fmla="*/ 172 h 2012"/>
                <a:gd name="T46" fmla="*/ 1511 w 1998"/>
                <a:gd name="T47" fmla="*/ 0 h 2012"/>
                <a:gd name="T48" fmla="*/ 1298 w 1998"/>
                <a:gd name="T49" fmla="*/ 228 h 2012"/>
                <a:gd name="T50" fmla="*/ 1080 w 1998"/>
                <a:gd name="T51" fmla="*/ 343 h 2012"/>
                <a:gd name="T52" fmla="*/ 1231 w 1998"/>
                <a:gd name="T53" fmla="*/ 615 h 2012"/>
                <a:gd name="T54" fmla="*/ 1273 w 1998"/>
                <a:gd name="T55" fmla="*/ 857 h 2012"/>
                <a:gd name="T56" fmla="*/ 1579 w 1998"/>
                <a:gd name="T57" fmla="*/ 799 h 2012"/>
                <a:gd name="T58" fmla="*/ 1822 w 1998"/>
                <a:gd name="T59" fmla="*/ 833 h 2012"/>
                <a:gd name="T60" fmla="*/ 1860 w 1998"/>
                <a:gd name="T61" fmla="*/ 524 h 2012"/>
                <a:gd name="T62" fmla="*/ 1631 w 1998"/>
                <a:gd name="T63" fmla="*/ 568 h 2012"/>
                <a:gd name="T64" fmla="*/ 1430 w 1998"/>
                <a:gd name="T65" fmla="*/ 367 h 2012"/>
                <a:gd name="T66" fmla="*/ 1631 w 1998"/>
                <a:gd name="T67" fmla="*/ 568 h 2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98" h="2012">
                  <a:moveTo>
                    <a:pt x="1429" y="905"/>
                  </a:moveTo>
                  <a:cubicBezTo>
                    <a:pt x="1244" y="940"/>
                    <a:pt x="1244" y="940"/>
                    <a:pt x="1244" y="940"/>
                  </a:cubicBezTo>
                  <a:cubicBezTo>
                    <a:pt x="1244" y="940"/>
                    <a:pt x="1196" y="874"/>
                    <a:pt x="1167" y="845"/>
                  </a:cubicBezTo>
                  <a:cubicBezTo>
                    <a:pt x="1138" y="817"/>
                    <a:pt x="1072" y="769"/>
                    <a:pt x="1072" y="769"/>
                  </a:cubicBezTo>
                  <a:cubicBezTo>
                    <a:pt x="1107" y="583"/>
                    <a:pt x="1107" y="583"/>
                    <a:pt x="1107" y="583"/>
                  </a:cubicBezTo>
                  <a:cubicBezTo>
                    <a:pt x="903" y="512"/>
                    <a:pt x="903" y="512"/>
                    <a:pt x="903" y="512"/>
                  </a:cubicBezTo>
                  <a:cubicBezTo>
                    <a:pt x="814" y="678"/>
                    <a:pt x="814" y="678"/>
                    <a:pt x="814" y="678"/>
                  </a:cubicBezTo>
                  <a:cubicBezTo>
                    <a:pt x="814" y="678"/>
                    <a:pt x="733" y="675"/>
                    <a:pt x="692" y="679"/>
                  </a:cubicBezTo>
                  <a:cubicBezTo>
                    <a:pt x="652" y="683"/>
                    <a:pt x="573" y="705"/>
                    <a:pt x="573" y="705"/>
                  </a:cubicBezTo>
                  <a:cubicBezTo>
                    <a:pt x="450" y="563"/>
                    <a:pt x="450" y="563"/>
                    <a:pt x="450" y="563"/>
                  </a:cubicBezTo>
                  <a:cubicBezTo>
                    <a:pt x="267" y="678"/>
                    <a:pt x="267" y="678"/>
                    <a:pt x="267" y="678"/>
                  </a:cubicBezTo>
                  <a:cubicBezTo>
                    <a:pt x="342" y="851"/>
                    <a:pt x="342" y="851"/>
                    <a:pt x="342" y="851"/>
                  </a:cubicBezTo>
                  <a:cubicBezTo>
                    <a:pt x="342" y="851"/>
                    <a:pt x="288" y="912"/>
                    <a:pt x="266" y="947"/>
                  </a:cubicBezTo>
                  <a:cubicBezTo>
                    <a:pt x="244" y="981"/>
                    <a:pt x="213" y="1056"/>
                    <a:pt x="213" y="1056"/>
                  </a:cubicBezTo>
                  <a:cubicBezTo>
                    <a:pt x="24" y="1064"/>
                    <a:pt x="24" y="1064"/>
                    <a:pt x="24" y="1064"/>
                  </a:cubicBezTo>
                  <a:cubicBezTo>
                    <a:pt x="0" y="1279"/>
                    <a:pt x="0" y="1279"/>
                    <a:pt x="0" y="1279"/>
                  </a:cubicBezTo>
                  <a:cubicBezTo>
                    <a:pt x="182" y="1328"/>
                    <a:pt x="182" y="1328"/>
                    <a:pt x="182" y="1328"/>
                  </a:cubicBezTo>
                  <a:cubicBezTo>
                    <a:pt x="182" y="1328"/>
                    <a:pt x="196" y="1408"/>
                    <a:pt x="210" y="1447"/>
                  </a:cubicBezTo>
                  <a:cubicBezTo>
                    <a:pt x="223" y="1485"/>
                    <a:pt x="262" y="1557"/>
                    <a:pt x="262" y="1557"/>
                  </a:cubicBezTo>
                  <a:cubicBezTo>
                    <a:pt x="151" y="1709"/>
                    <a:pt x="151" y="1709"/>
                    <a:pt x="151" y="1709"/>
                  </a:cubicBezTo>
                  <a:cubicBezTo>
                    <a:pt x="303" y="1861"/>
                    <a:pt x="303" y="1861"/>
                    <a:pt x="303" y="1861"/>
                  </a:cubicBezTo>
                  <a:cubicBezTo>
                    <a:pt x="455" y="1750"/>
                    <a:pt x="455" y="1750"/>
                    <a:pt x="455" y="1750"/>
                  </a:cubicBezTo>
                  <a:cubicBezTo>
                    <a:pt x="455" y="1750"/>
                    <a:pt x="527" y="1789"/>
                    <a:pt x="566" y="1802"/>
                  </a:cubicBezTo>
                  <a:cubicBezTo>
                    <a:pt x="604" y="1816"/>
                    <a:pt x="684" y="1830"/>
                    <a:pt x="684" y="1830"/>
                  </a:cubicBezTo>
                  <a:cubicBezTo>
                    <a:pt x="734" y="2012"/>
                    <a:pt x="734" y="2012"/>
                    <a:pt x="734" y="2012"/>
                  </a:cubicBezTo>
                  <a:cubicBezTo>
                    <a:pt x="948" y="1988"/>
                    <a:pt x="948" y="1988"/>
                    <a:pt x="948" y="1988"/>
                  </a:cubicBezTo>
                  <a:cubicBezTo>
                    <a:pt x="956" y="1800"/>
                    <a:pt x="956" y="1800"/>
                    <a:pt x="956" y="1800"/>
                  </a:cubicBezTo>
                  <a:cubicBezTo>
                    <a:pt x="956" y="1800"/>
                    <a:pt x="1031" y="1768"/>
                    <a:pt x="1065" y="1746"/>
                  </a:cubicBezTo>
                  <a:cubicBezTo>
                    <a:pt x="1100" y="1724"/>
                    <a:pt x="1161" y="1670"/>
                    <a:pt x="1161" y="1670"/>
                  </a:cubicBezTo>
                  <a:cubicBezTo>
                    <a:pt x="1334" y="1746"/>
                    <a:pt x="1334" y="1746"/>
                    <a:pt x="1334" y="1746"/>
                  </a:cubicBezTo>
                  <a:cubicBezTo>
                    <a:pt x="1449" y="1562"/>
                    <a:pt x="1449" y="1562"/>
                    <a:pt x="1449" y="1562"/>
                  </a:cubicBezTo>
                  <a:cubicBezTo>
                    <a:pt x="1307" y="1439"/>
                    <a:pt x="1307" y="1439"/>
                    <a:pt x="1307" y="1439"/>
                  </a:cubicBezTo>
                  <a:cubicBezTo>
                    <a:pt x="1307" y="1439"/>
                    <a:pt x="1329" y="1361"/>
                    <a:pt x="1333" y="1320"/>
                  </a:cubicBezTo>
                  <a:cubicBezTo>
                    <a:pt x="1338" y="1280"/>
                    <a:pt x="1334" y="1198"/>
                    <a:pt x="1334" y="1198"/>
                  </a:cubicBezTo>
                  <a:cubicBezTo>
                    <a:pt x="1500" y="1110"/>
                    <a:pt x="1500" y="1110"/>
                    <a:pt x="1500" y="1110"/>
                  </a:cubicBezTo>
                  <a:lnTo>
                    <a:pt x="1429" y="905"/>
                  </a:lnTo>
                  <a:close/>
                  <a:moveTo>
                    <a:pt x="899" y="1392"/>
                  </a:moveTo>
                  <a:cubicBezTo>
                    <a:pt x="820" y="1472"/>
                    <a:pt x="690" y="1472"/>
                    <a:pt x="611" y="1392"/>
                  </a:cubicBezTo>
                  <a:cubicBezTo>
                    <a:pt x="531" y="1313"/>
                    <a:pt x="531" y="1183"/>
                    <a:pt x="611" y="1103"/>
                  </a:cubicBezTo>
                  <a:cubicBezTo>
                    <a:pt x="690" y="1024"/>
                    <a:pt x="820" y="1024"/>
                    <a:pt x="899" y="1103"/>
                  </a:cubicBezTo>
                  <a:cubicBezTo>
                    <a:pt x="979" y="1183"/>
                    <a:pt x="979" y="1313"/>
                    <a:pt x="899" y="1392"/>
                  </a:cubicBezTo>
                  <a:close/>
                  <a:moveTo>
                    <a:pt x="1998" y="488"/>
                  </a:moveTo>
                  <a:cubicBezTo>
                    <a:pt x="1969" y="304"/>
                    <a:pt x="1969" y="304"/>
                    <a:pt x="1969" y="304"/>
                  </a:cubicBezTo>
                  <a:cubicBezTo>
                    <a:pt x="1827" y="312"/>
                    <a:pt x="1827" y="312"/>
                    <a:pt x="1827" y="312"/>
                  </a:cubicBezTo>
                  <a:cubicBezTo>
                    <a:pt x="1811" y="283"/>
                    <a:pt x="1792" y="256"/>
                    <a:pt x="1767" y="231"/>
                  </a:cubicBezTo>
                  <a:cubicBezTo>
                    <a:pt x="1743" y="207"/>
                    <a:pt x="1716" y="187"/>
                    <a:pt x="1687" y="172"/>
                  </a:cubicBezTo>
                  <a:cubicBezTo>
                    <a:pt x="1694" y="30"/>
                    <a:pt x="1694" y="30"/>
                    <a:pt x="1694" y="30"/>
                  </a:cubicBezTo>
                  <a:cubicBezTo>
                    <a:pt x="1511" y="0"/>
                    <a:pt x="1511" y="0"/>
                    <a:pt x="1511" y="0"/>
                  </a:cubicBezTo>
                  <a:cubicBezTo>
                    <a:pt x="1474" y="138"/>
                    <a:pt x="1474" y="138"/>
                    <a:pt x="1474" y="138"/>
                  </a:cubicBezTo>
                  <a:cubicBezTo>
                    <a:pt x="1410" y="149"/>
                    <a:pt x="1348" y="179"/>
                    <a:pt x="1298" y="228"/>
                  </a:cubicBezTo>
                  <a:cubicBezTo>
                    <a:pt x="1165" y="176"/>
                    <a:pt x="1165" y="176"/>
                    <a:pt x="1165" y="176"/>
                  </a:cubicBezTo>
                  <a:cubicBezTo>
                    <a:pt x="1080" y="343"/>
                    <a:pt x="1080" y="343"/>
                    <a:pt x="1080" y="343"/>
                  </a:cubicBezTo>
                  <a:cubicBezTo>
                    <a:pt x="1200" y="420"/>
                    <a:pt x="1200" y="420"/>
                    <a:pt x="1200" y="420"/>
                  </a:cubicBezTo>
                  <a:cubicBezTo>
                    <a:pt x="1191" y="486"/>
                    <a:pt x="1201" y="554"/>
                    <a:pt x="1231" y="615"/>
                  </a:cubicBezTo>
                  <a:cubicBezTo>
                    <a:pt x="1141" y="726"/>
                    <a:pt x="1141" y="726"/>
                    <a:pt x="1141" y="726"/>
                  </a:cubicBezTo>
                  <a:cubicBezTo>
                    <a:pt x="1273" y="857"/>
                    <a:pt x="1273" y="857"/>
                    <a:pt x="1273" y="857"/>
                  </a:cubicBezTo>
                  <a:cubicBezTo>
                    <a:pt x="1383" y="768"/>
                    <a:pt x="1383" y="768"/>
                    <a:pt x="1383" y="768"/>
                  </a:cubicBezTo>
                  <a:cubicBezTo>
                    <a:pt x="1444" y="798"/>
                    <a:pt x="1513" y="808"/>
                    <a:pt x="1579" y="799"/>
                  </a:cubicBezTo>
                  <a:cubicBezTo>
                    <a:pt x="1656" y="918"/>
                    <a:pt x="1656" y="918"/>
                    <a:pt x="1656" y="918"/>
                  </a:cubicBezTo>
                  <a:cubicBezTo>
                    <a:pt x="1822" y="833"/>
                    <a:pt x="1822" y="833"/>
                    <a:pt x="1822" y="833"/>
                  </a:cubicBezTo>
                  <a:cubicBezTo>
                    <a:pt x="1771" y="701"/>
                    <a:pt x="1771" y="701"/>
                    <a:pt x="1771" y="701"/>
                  </a:cubicBezTo>
                  <a:cubicBezTo>
                    <a:pt x="1819" y="650"/>
                    <a:pt x="1849" y="589"/>
                    <a:pt x="1860" y="524"/>
                  </a:cubicBezTo>
                  <a:lnTo>
                    <a:pt x="1998" y="488"/>
                  </a:lnTo>
                  <a:close/>
                  <a:moveTo>
                    <a:pt x="1631" y="568"/>
                  </a:moveTo>
                  <a:cubicBezTo>
                    <a:pt x="1576" y="624"/>
                    <a:pt x="1486" y="624"/>
                    <a:pt x="1430" y="568"/>
                  </a:cubicBezTo>
                  <a:cubicBezTo>
                    <a:pt x="1375" y="513"/>
                    <a:pt x="1375" y="423"/>
                    <a:pt x="1430" y="367"/>
                  </a:cubicBezTo>
                  <a:cubicBezTo>
                    <a:pt x="1486" y="312"/>
                    <a:pt x="1576" y="312"/>
                    <a:pt x="1631" y="367"/>
                  </a:cubicBezTo>
                  <a:cubicBezTo>
                    <a:pt x="1687" y="423"/>
                    <a:pt x="1687" y="513"/>
                    <a:pt x="1631" y="568"/>
                  </a:cubicBezTo>
                  <a:close/>
                </a:path>
              </a:pathLst>
            </a:custGeom>
            <a:solidFill>
              <a:srgbClr val="FFFFFF"/>
            </a:solidFill>
            <a:ln>
              <a:noFill/>
            </a:ln>
          </p:spPr>
          <p:txBody>
            <a:bodyPr vert="horz" wrap="square" lIns="59067" tIns="29534" rIns="59067" bIns="29534" numCol="1" anchor="t" anchorCtr="0" compatLnSpc="1">
              <a:prstTxWarp prst="textNoShape">
                <a:avLst/>
              </a:prstTxWarp>
            </a:bodyPr>
            <a:lstStyle/>
            <a:p>
              <a:pPr defTabSz="602460" fontAlgn="auto">
                <a:spcBef>
                  <a:spcPts val="0"/>
                </a:spcBef>
                <a:spcAft>
                  <a:spcPts val="0"/>
                </a:spcAft>
                <a:defRPr/>
              </a:pPr>
              <a:endParaRPr lang="en-IE" kern="0">
                <a:solidFill>
                  <a:srgbClr val="000000"/>
                </a:solidFill>
                <a:latin typeface="Arial" panose="020B0604020202020204"/>
              </a:endParaRPr>
            </a:p>
          </p:txBody>
        </p:sp>
        <p:sp>
          <p:nvSpPr>
            <p:cNvPr id="103" name="TextBox 102"/>
            <p:cNvSpPr txBox="1"/>
            <p:nvPr/>
          </p:nvSpPr>
          <p:spPr>
            <a:xfrm>
              <a:off x="842607" y="1879603"/>
              <a:ext cx="1341976" cy="1288191"/>
            </a:xfrm>
            <a:prstGeom prst="rect">
              <a:avLst/>
            </a:prstGeom>
            <a:noFill/>
          </p:spPr>
          <p:txBody>
            <a:bodyPr wrap="square" rtlCol="0">
              <a:spAutoFit/>
            </a:bodyPr>
            <a:lstStyle/>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Plant Operation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Supply Chain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Fuel Selection and Procurement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Operations and Trading </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Capital Productivity</a:t>
              </a:r>
            </a:p>
          </p:txBody>
        </p:sp>
        <p:sp>
          <p:nvSpPr>
            <p:cNvPr id="104" name="TextBox 103"/>
            <p:cNvSpPr txBox="1"/>
            <p:nvPr/>
          </p:nvSpPr>
          <p:spPr>
            <a:xfrm>
              <a:off x="2680090" y="1879605"/>
              <a:ext cx="1220573" cy="1247935"/>
            </a:xfrm>
            <a:prstGeom prst="rect">
              <a:avLst/>
            </a:prstGeom>
            <a:noFill/>
          </p:spPr>
          <p:txBody>
            <a:bodyPr wrap="square" rtlCol="0">
              <a:spAutoFit/>
            </a:bodyPr>
            <a:lstStyle/>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Short Term Demand Forecasting</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DG Customer Identification</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Long-Term Demand Forecasting</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Hourly Price Forecasting</a:t>
              </a:r>
            </a:p>
          </p:txBody>
        </p:sp>
        <p:sp>
          <p:nvSpPr>
            <p:cNvPr id="105" name="TextBox 104"/>
            <p:cNvSpPr txBox="1"/>
            <p:nvPr/>
          </p:nvSpPr>
          <p:spPr>
            <a:xfrm>
              <a:off x="8929908" y="1826439"/>
              <a:ext cx="1586645" cy="2150985"/>
            </a:xfrm>
            <a:prstGeom prst="rect">
              <a:avLst/>
            </a:prstGeom>
            <a:noFill/>
          </p:spPr>
          <p:txBody>
            <a:bodyPr wrap="square" lIns="59067" rIns="59067" numCol="1" spcCol="457200" rtlCol="0">
              <a:noAutofit/>
            </a:bodyPr>
            <a:lstStyle/>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360-Degree Customer View</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Customer Lifetime Value</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Segmentations (i.e: E-Bill)</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Cross Channel </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Self-Service Propensity</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Credit Risk</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Slow Pay Propensity</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Bad Debt Propensity</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Exceptions Forecasting</a:t>
              </a:r>
            </a:p>
            <a:p>
              <a:pPr marL="108702" indent="-108702" defTabSz="602460" fontAlgn="auto">
                <a:lnSpc>
                  <a:spcPct val="90000"/>
                </a:lnSpc>
                <a:spcBef>
                  <a:spcPts val="0"/>
                </a:spcBef>
                <a:spcAft>
                  <a:spcPts val="259"/>
                </a:spcAft>
                <a:buFont typeface="Arial" panose="020B0604020202020204" pitchFamily="34" charset="0"/>
                <a:buChar char="•"/>
              </a:pPr>
              <a:r>
                <a:rPr lang="en-US" sz="800">
                  <a:solidFill>
                    <a:srgbClr val="FFFFFF"/>
                  </a:solidFill>
                  <a:latin typeface="Arial" panose="020B0604020202020204"/>
                </a:rPr>
                <a:t>Churn &amp; Loyalty</a:t>
              </a:r>
            </a:p>
            <a:p>
              <a:pPr marL="108702" indent="-108702" defTabSz="602460" fontAlgn="auto">
                <a:spcBef>
                  <a:spcPts val="0"/>
                </a:spcBef>
                <a:spcAft>
                  <a:spcPts val="259"/>
                </a:spcAft>
                <a:buFont typeface="Arial" panose="020B0604020202020204" pitchFamily="34" charset="0"/>
                <a:buChar char="•"/>
              </a:pPr>
              <a:endParaRPr lang="en-US" sz="800">
                <a:solidFill>
                  <a:srgbClr val="FFFFFF"/>
                </a:solidFill>
                <a:latin typeface="Arial" panose="020B0604020202020204"/>
              </a:endParaRPr>
            </a:p>
            <a:p>
              <a:pPr marL="108702" indent="-108702" defTabSz="602460" fontAlgn="auto">
                <a:spcBef>
                  <a:spcPts val="0"/>
                </a:spcBef>
                <a:spcAft>
                  <a:spcPts val="259"/>
                </a:spcAft>
                <a:buFont typeface="Arial" panose="020B0604020202020204" pitchFamily="34" charset="0"/>
                <a:buChar char="•"/>
              </a:pPr>
              <a:endParaRPr lang="en-US" sz="800">
                <a:solidFill>
                  <a:srgbClr val="FFFFFF"/>
                </a:solidFill>
                <a:latin typeface="Arial" panose="020B0604020202020204"/>
              </a:endParaRPr>
            </a:p>
          </p:txBody>
        </p:sp>
        <p:sp>
          <p:nvSpPr>
            <p:cNvPr id="106" name="TextBox 105"/>
            <p:cNvSpPr txBox="1"/>
            <p:nvPr/>
          </p:nvSpPr>
          <p:spPr>
            <a:xfrm>
              <a:off x="4374930" y="3408934"/>
              <a:ext cx="1794964" cy="394508"/>
            </a:xfrm>
            <a:prstGeom prst="rect">
              <a:avLst/>
            </a:prstGeom>
            <a:noFill/>
          </p:spPr>
          <p:txBody>
            <a:bodyPr wrap="square" numCol="1" rtlCol="0">
              <a:spAutoFit/>
            </a:bodyPr>
            <a:lstStyle/>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Advanced Asset Strategies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Asset Investment Planning</a:t>
              </a:r>
            </a:p>
          </p:txBody>
        </p:sp>
        <p:sp>
          <p:nvSpPr>
            <p:cNvPr id="107" name="TextBox 106"/>
            <p:cNvSpPr txBox="1"/>
            <p:nvPr/>
          </p:nvSpPr>
          <p:spPr>
            <a:xfrm>
              <a:off x="2184582" y="4011691"/>
              <a:ext cx="4581362" cy="874690"/>
            </a:xfrm>
            <a:prstGeom prst="rect">
              <a:avLst/>
            </a:prstGeom>
            <a:noFill/>
          </p:spPr>
          <p:txBody>
            <a:bodyPr wrap="square" lIns="45696" rIns="45696" numCol="4" spcCol="91440" rtlCol="0">
              <a:noAutofit/>
            </a:bodyPr>
            <a:lstStyle/>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Workforce Planning and Optimization</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Performance and Productivity</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Total Rewards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Leadership and Culture</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Engagement and Retention</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Learning Effectiveness</a:t>
              </a:r>
            </a:p>
            <a:p>
              <a:pPr marL="107896" indent="-107896"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Talent Acquisition Analytics</a:t>
              </a:r>
            </a:p>
          </p:txBody>
        </p:sp>
        <p:sp>
          <p:nvSpPr>
            <p:cNvPr id="108" name="TextBox 107"/>
            <p:cNvSpPr txBox="1"/>
            <p:nvPr/>
          </p:nvSpPr>
          <p:spPr>
            <a:xfrm>
              <a:off x="1937770" y="4996828"/>
              <a:ext cx="9434604" cy="1280141"/>
            </a:xfrm>
            <a:prstGeom prst="rect">
              <a:avLst/>
            </a:prstGeom>
            <a:noFill/>
          </p:spPr>
          <p:txBody>
            <a:bodyPr wrap="square" numCol="4" spcCol="457200" rtlCol="0">
              <a:spAutoFit/>
            </a:bodyPr>
            <a:lstStyle/>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Planning, Budgeting, &amp; Forecasting</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Balance Sheet Effectiveness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Procure-to-Pay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Revenue &amp;  Margin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Spend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Rate Case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Accounts Payable</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Accounts Receivable</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Cash Forecasting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O&amp;M and Capital Forecasting</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Provision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Finance &amp; Accounting:  Internal Controls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Pricing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Dispute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Provision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Period Close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Fraud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Non – Financial Risk Analysis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Performance Monitoring</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Planning &amp; Resource Management</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Rate Case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Strategic Planning</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Tax Planning &amp; Reporting</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Travel &amp; Expense Analytics</a:t>
              </a:r>
            </a:p>
          </p:txBody>
        </p:sp>
        <p:sp>
          <p:nvSpPr>
            <p:cNvPr id="109" name="TextBox 108"/>
            <p:cNvSpPr txBox="1"/>
            <p:nvPr/>
          </p:nvSpPr>
          <p:spPr>
            <a:xfrm>
              <a:off x="6049006" y="3403021"/>
              <a:ext cx="2651643" cy="394508"/>
            </a:xfrm>
            <a:prstGeom prst="rect">
              <a:avLst/>
            </a:prstGeom>
            <a:noFill/>
          </p:spPr>
          <p:txBody>
            <a:bodyPr wrap="square" numCol="1" rtlCol="0">
              <a:spAutoFit/>
            </a:bodyPr>
            <a:lstStyle/>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Resource Management &amp; Strategic Sourcing</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Asset Health &amp; Risk Analytics</a:t>
              </a:r>
            </a:p>
          </p:txBody>
        </p:sp>
        <p:sp>
          <p:nvSpPr>
            <p:cNvPr id="110" name="TextBox 109"/>
            <p:cNvSpPr txBox="1"/>
            <p:nvPr/>
          </p:nvSpPr>
          <p:spPr>
            <a:xfrm>
              <a:off x="10428163" y="1811032"/>
              <a:ext cx="1567283" cy="2150985"/>
            </a:xfrm>
            <a:prstGeom prst="rect">
              <a:avLst/>
            </a:prstGeom>
            <a:noFill/>
          </p:spPr>
          <p:txBody>
            <a:bodyPr wrap="square" lIns="59067" rIns="59067" numCol="1" spcCol="457200" rtlCol="0">
              <a:noAutofit/>
            </a:bodyPr>
            <a:lstStyle/>
            <a:p>
              <a:pPr marL="108702" indent="-108702" defTabSz="602460" fontAlgn="auto">
                <a:lnSpc>
                  <a:spcPct val="90000"/>
                </a:lnSpc>
                <a:spcBef>
                  <a:spcPts val="0"/>
                </a:spcBef>
                <a:spcAft>
                  <a:spcPts val="259"/>
                </a:spcAft>
                <a:buFont typeface="Arial" panose="020B0604020202020204" pitchFamily="34" charset="0"/>
                <a:buChar char="•"/>
              </a:pPr>
              <a:r>
                <a:rPr lang="en-US" sz="800">
                  <a:solidFill>
                    <a:srgbClr val="FFFFFF"/>
                  </a:solidFill>
                  <a:latin typeface="Arial" panose="020B0604020202020204"/>
                </a:rPr>
                <a:t>Pricing Optimization</a:t>
              </a:r>
            </a:p>
            <a:p>
              <a:pPr marL="108702" indent="-108702" defTabSz="602460" fontAlgn="auto">
                <a:lnSpc>
                  <a:spcPct val="90000"/>
                </a:lnSpc>
                <a:spcBef>
                  <a:spcPts val="0"/>
                </a:spcBef>
                <a:spcAft>
                  <a:spcPts val="259"/>
                </a:spcAft>
                <a:buFont typeface="Arial" panose="020B0604020202020204" pitchFamily="34" charset="0"/>
                <a:buChar char="•"/>
              </a:pPr>
              <a:r>
                <a:rPr lang="en-US" sz="800">
                  <a:solidFill>
                    <a:srgbClr val="FFFFFF"/>
                  </a:solidFill>
                  <a:latin typeface="Arial" panose="020B0604020202020204"/>
                </a:rPr>
                <a:t>Campaign Optimization</a:t>
              </a:r>
            </a:p>
            <a:p>
              <a:pPr marL="108702" indent="-108702" defTabSz="602460" fontAlgn="auto">
                <a:lnSpc>
                  <a:spcPct val="90000"/>
                </a:lnSpc>
                <a:spcBef>
                  <a:spcPts val="0"/>
                </a:spcBef>
                <a:spcAft>
                  <a:spcPts val="259"/>
                </a:spcAft>
                <a:buFont typeface="Arial" panose="020B0604020202020204" pitchFamily="34" charset="0"/>
                <a:buChar char="•"/>
              </a:pPr>
              <a:r>
                <a:rPr lang="en-US" sz="800">
                  <a:solidFill>
                    <a:srgbClr val="FFFFFF"/>
                  </a:solidFill>
                  <a:latin typeface="Arial" panose="020B0604020202020204"/>
                </a:rPr>
                <a:t>Next Best Action (Cross/Up-Sell)</a:t>
              </a:r>
            </a:p>
            <a:p>
              <a:pPr marL="108702" indent="-108702" defTabSz="602460" fontAlgn="auto">
                <a:lnSpc>
                  <a:spcPct val="90000"/>
                </a:lnSpc>
                <a:spcBef>
                  <a:spcPts val="0"/>
                </a:spcBef>
                <a:spcAft>
                  <a:spcPts val="259"/>
                </a:spcAft>
                <a:buFont typeface="Arial" panose="020B0604020202020204" pitchFamily="34" charset="0"/>
                <a:buChar char="•"/>
              </a:pPr>
              <a:r>
                <a:rPr lang="en-US" sz="800">
                  <a:solidFill>
                    <a:srgbClr val="FFFFFF"/>
                  </a:solidFill>
                  <a:latin typeface="Arial" panose="020B0604020202020204"/>
                </a:rPr>
                <a:t>Energy Efficiency Propensity</a:t>
              </a:r>
            </a:p>
            <a:p>
              <a:pPr marL="108702" indent="-108702" defTabSz="602460" fontAlgn="auto">
                <a:lnSpc>
                  <a:spcPct val="90000"/>
                </a:lnSpc>
                <a:spcBef>
                  <a:spcPts val="0"/>
                </a:spcBef>
                <a:spcAft>
                  <a:spcPts val="259"/>
                </a:spcAft>
                <a:buFont typeface="Arial" panose="020B0604020202020204" pitchFamily="34" charset="0"/>
                <a:buChar char="•"/>
              </a:pPr>
              <a:r>
                <a:rPr lang="en-US" sz="800">
                  <a:solidFill>
                    <a:srgbClr val="FFFFFF"/>
                  </a:solidFill>
                  <a:latin typeface="Arial" panose="020B0604020202020204"/>
                </a:rPr>
                <a:t>Sales Spend Analytics</a:t>
              </a:r>
            </a:p>
            <a:p>
              <a:pPr marL="108702" indent="-108702" defTabSz="602460" fontAlgn="auto">
                <a:lnSpc>
                  <a:spcPct val="90000"/>
                </a:lnSpc>
                <a:spcBef>
                  <a:spcPts val="0"/>
                </a:spcBef>
                <a:spcAft>
                  <a:spcPts val="259"/>
                </a:spcAft>
                <a:buFont typeface="Arial" panose="020B0604020202020204" pitchFamily="34" charset="0"/>
                <a:buChar char="•"/>
              </a:pPr>
              <a:r>
                <a:rPr lang="en-US" sz="800">
                  <a:solidFill>
                    <a:srgbClr val="FFFFFF"/>
                  </a:solidFill>
                  <a:latin typeface="Arial" panose="020B0604020202020204"/>
                </a:rPr>
                <a:t>Sales Execution Analytics</a:t>
              </a:r>
            </a:p>
            <a:p>
              <a:pPr marL="108702" indent="-108702" defTabSz="602460" fontAlgn="auto">
                <a:lnSpc>
                  <a:spcPct val="90000"/>
                </a:lnSpc>
                <a:spcBef>
                  <a:spcPts val="0"/>
                </a:spcBef>
                <a:spcAft>
                  <a:spcPts val="259"/>
                </a:spcAft>
                <a:buFont typeface="Arial" panose="020B0604020202020204" pitchFamily="34" charset="0"/>
                <a:buChar char="•"/>
              </a:pPr>
              <a:r>
                <a:rPr lang="en-US" sz="800">
                  <a:solidFill>
                    <a:srgbClr val="FFFFFF"/>
                  </a:solidFill>
                  <a:latin typeface="Arial" panose="020B0604020202020204"/>
                </a:rPr>
                <a:t>Sales Talent Analytics</a:t>
              </a:r>
            </a:p>
            <a:p>
              <a:pPr marL="108702" indent="-108702" defTabSz="602460" fontAlgn="auto">
                <a:lnSpc>
                  <a:spcPct val="90000"/>
                </a:lnSpc>
                <a:spcBef>
                  <a:spcPts val="0"/>
                </a:spcBef>
                <a:spcAft>
                  <a:spcPts val="259"/>
                </a:spcAft>
                <a:buFont typeface="Arial" panose="020B0604020202020204" pitchFamily="34" charset="0"/>
                <a:buChar char="•"/>
              </a:pPr>
              <a:r>
                <a:rPr lang="en-US" sz="800">
                  <a:solidFill>
                    <a:srgbClr val="FFFFFF"/>
                  </a:solidFill>
                  <a:latin typeface="Arial" panose="020B0604020202020204"/>
                </a:rPr>
                <a:t>CSAT Analytics</a:t>
              </a:r>
            </a:p>
            <a:p>
              <a:pPr marL="108702" indent="-108702" defTabSz="602460" fontAlgn="auto">
                <a:lnSpc>
                  <a:spcPct val="90000"/>
                </a:lnSpc>
                <a:spcBef>
                  <a:spcPts val="0"/>
                </a:spcBef>
                <a:spcAft>
                  <a:spcPts val="259"/>
                </a:spcAft>
                <a:buFont typeface="Arial" panose="020B0604020202020204" pitchFamily="34" charset="0"/>
                <a:buChar char="•"/>
              </a:pPr>
              <a:r>
                <a:rPr lang="en-US" sz="800">
                  <a:solidFill>
                    <a:srgbClr val="FFFFFF"/>
                  </a:solidFill>
                  <a:latin typeface="Arial" panose="020B0604020202020204"/>
                </a:rPr>
                <a:t>Social Media Sentiment</a:t>
              </a:r>
            </a:p>
            <a:p>
              <a:pPr marL="108702" indent="-108702" defTabSz="602460" fontAlgn="auto">
                <a:lnSpc>
                  <a:spcPct val="90000"/>
                </a:lnSpc>
                <a:spcBef>
                  <a:spcPts val="0"/>
                </a:spcBef>
                <a:spcAft>
                  <a:spcPts val="259"/>
                </a:spcAft>
                <a:buFont typeface="Arial" panose="020B0604020202020204" pitchFamily="34" charset="0"/>
                <a:buChar char="•"/>
              </a:pPr>
              <a:r>
                <a:rPr lang="en-US" sz="800">
                  <a:solidFill>
                    <a:srgbClr val="FFFFFF"/>
                  </a:solidFill>
                  <a:latin typeface="Arial" panose="020B0604020202020204"/>
                </a:rPr>
                <a:t>New Development Forecasting</a:t>
              </a:r>
            </a:p>
            <a:p>
              <a:pPr marL="108702" indent="-108702" defTabSz="602460" fontAlgn="auto">
                <a:lnSpc>
                  <a:spcPct val="90000"/>
                </a:lnSpc>
                <a:spcBef>
                  <a:spcPts val="0"/>
                </a:spcBef>
                <a:spcAft>
                  <a:spcPts val="259"/>
                </a:spcAft>
                <a:buFont typeface="Arial" panose="020B0604020202020204" pitchFamily="34" charset="0"/>
                <a:buChar char="•"/>
              </a:pPr>
              <a:endParaRPr lang="en-US" sz="800">
                <a:solidFill>
                  <a:srgbClr val="FFFFFF"/>
                </a:solidFill>
                <a:latin typeface="Arial" panose="020B0604020202020204"/>
              </a:endParaRPr>
            </a:p>
            <a:p>
              <a:pPr marL="108702" indent="-108702" defTabSz="602460" fontAlgn="auto">
                <a:lnSpc>
                  <a:spcPct val="90000"/>
                </a:lnSpc>
                <a:spcBef>
                  <a:spcPts val="0"/>
                </a:spcBef>
                <a:spcAft>
                  <a:spcPts val="259"/>
                </a:spcAft>
                <a:buFont typeface="Arial" panose="020B0604020202020204" pitchFamily="34" charset="0"/>
                <a:buChar char="•"/>
              </a:pPr>
              <a:endParaRPr lang="en-US" sz="800">
                <a:solidFill>
                  <a:srgbClr val="FFFFFF"/>
                </a:solidFill>
                <a:latin typeface="Arial" panose="020B0604020202020204"/>
              </a:endParaRPr>
            </a:p>
          </p:txBody>
        </p:sp>
        <p:sp>
          <p:nvSpPr>
            <p:cNvPr id="111" name="Freeform 8"/>
            <p:cNvSpPr>
              <a:spLocks noEditPoints="1"/>
            </p:cNvSpPr>
            <p:nvPr/>
          </p:nvSpPr>
          <p:spPr bwMode="auto">
            <a:xfrm>
              <a:off x="8940540" y="1258561"/>
              <a:ext cx="430441" cy="436293"/>
            </a:xfrm>
            <a:custGeom>
              <a:avLst/>
              <a:gdLst>
                <a:gd name="T0" fmla="*/ 0 w 403"/>
                <a:gd name="T1" fmla="*/ 280 h 442"/>
                <a:gd name="T2" fmla="*/ 21 w 403"/>
                <a:gd name="T3" fmla="*/ 212 h 442"/>
                <a:gd name="T4" fmla="*/ 80 w 403"/>
                <a:gd name="T5" fmla="*/ 153 h 442"/>
                <a:gd name="T6" fmla="*/ 80 w 403"/>
                <a:gd name="T7" fmla="*/ 359 h 442"/>
                <a:gd name="T8" fmla="*/ 152 w 403"/>
                <a:gd name="T9" fmla="*/ 256 h 442"/>
                <a:gd name="T10" fmla="*/ 80 w 403"/>
                <a:gd name="T11" fmla="*/ 153 h 442"/>
                <a:gd name="T12" fmla="*/ 41 w 403"/>
                <a:gd name="T13" fmla="*/ 193 h 442"/>
                <a:gd name="T14" fmla="*/ 62 w 403"/>
                <a:gd name="T15" fmla="*/ 341 h 442"/>
                <a:gd name="T16" fmla="*/ 374 w 403"/>
                <a:gd name="T17" fmla="*/ 80 h 442"/>
                <a:gd name="T18" fmla="*/ 131 w 403"/>
                <a:gd name="T19" fmla="*/ 53 h 442"/>
                <a:gd name="T20" fmla="*/ 101 w 403"/>
                <a:gd name="T21" fmla="*/ 114 h 442"/>
                <a:gd name="T22" fmla="*/ 127 w 403"/>
                <a:gd name="T23" fmla="*/ 143 h 442"/>
                <a:gd name="T24" fmla="*/ 280 w 403"/>
                <a:gd name="T25" fmla="*/ 46 h 442"/>
                <a:gd name="T26" fmla="*/ 356 w 403"/>
                <a:gd name="T27" fmla="*/ 186 h 442"/>
                <a:gd name="T28" fmla="*/ 374 w 403"/>
                <a:gd name="T29" fmla="*/ 80 h 442"/>
                <a:gd name="T30" fmla="*/ 267 w 403"/>
                <a:gd name="T31" fmla="*/ 412 h 442"/>
                <a:gd name="T32" fmla="*/ 177 w 403"/>
                <a:gd name="T33" fmla="*/ 275 h 442"/>
                <a:gd name="T34" fmla="*/ 165 w 403"/>
                <a:gd name="T35" fmla="*/ 256 h 442"/>
                <a:gd name="T36" fmla="*/ 172 w 403"/>
                <a:gd name="T37" fmla="*/ 352 h 442"/>
                <a:gd name="T38" fmla="*/ 323 w 403"/>
                <a:gd name="T39" fmla="*/ 417 h 442"/>
                <a:gd name="T40" fmla="*/ 314 w 403"/>
                <a:gd name="T41" fmla="*/ 367 h 442"/>
                <a:gd name="T42" fmla="*/ 257 w 403"/>
                <a:gd name="T43" fmla="*/ 179 h 442"/>
                <a:gd name="T44" fmla="*/ 279 w 403"/>
                <a:gd name="T45" fmla="*/ 202 h 442"/>
                <a:gd name="T46" fmla="*/ 286 w 403"/>
                <a:gd name="T47" fmla="*/ 211 h 442"/>
                <a:gd name="T48" fmla="*/ 327 w 403"/>
                <a:gd name="T49" fmla="*/ 176 h 442"/>
                <a:gd name="T50" fmla="*/ 276 w 403"/>
                <a:gd name="T51" fmla="*/ 76 h 442"/>
                <a:gd name="T52" fmla="*/ 165 w 403"/>
                <a:gd name="T53" fmla="*/ 194 h 442"/>
                <a:gd name="T54" fmla="*/ 195 w 403"/>
                <a:gd name="T55" fmla="*/ 108 h 442"/>
                <a:gd name="T56" fmla="*/ 306 w 403"/>
                <a:gd name="T57" fmla="*/ 170 h 442"/>
                <a:gd name="T58" fmla="*/ 258 w 403"/>
                <a:gd name="T59" fmla="*/ 158 h 442"/>
                <a:gd name="T60" fmla="*/ 219 w 403"/>
                <a:gd name="T61" fmla="*/ 185 h 442"/>
                <a:gd name="T62" fmla="*/ 251 w 403"/>
                <a:gd name="T63" fmla="*/ 282 h 442"/>
                <a:gd name="T64" fmla="*/ 283 w 403"/>
                <a:gd name="T65" fmla="*/ 332 h 442"/>
                <a:gd name="T66" fmla="*/ 314 w 403"/>
                <a:gd name="T67" fmla="*/ 262 h 442"/>
                <a:gd name="T68" fmla="*/ 286 w 403"/>
                <a:gd name="T69" fmla="*/ 310 h 442"/>
                <a:gd name="T70" fmla="*/ 272 w 403"/>
                <a:gd name="T71" fmla="*/ 283 h 442"/>
                <a:gd name="T72" fmla="*/ 239 w 403"/>
                <a:gd name="T73" fmla="*/ 19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442">
                  <a:moveTo>
                    <a:pt x="0" y="233"/>
                  </a:moveTo>
                  <a:cubicBezTo>
                    <a:pt x="13" y="246"/>
                    <a:pt x="13" y="267"/>
                    <a:pt x="0" y="280"/>
                  </a:cubicBezTo>
                  <a:cubicBezTo>
                    <a:pt x="21" y="300"/>
                    <a:pt x="21" y="300"/>
                    <a:pt x="21" y="300"/>
                  </a:cubicBezTo>
                  <a:cubicBezTo>
                    <a:pt x="46" y="276"/>
                    <a:pt x="46" y="237"/>
                    <a:pt x="21" y="212"/>
                  </a:cubicBezTo>
                  <a:lnTo>
                    <a:pt x="0" y="233"/>
                  </a:lnTo>
                  <a:close/>
                  <a:moveTo>
                    <a:pt x="80" y="153"/>
                  </a:moveTo>
                  <a:cubicBezTo>
                    <a:pt x="108" y="181"/>
                    <a:pt x="123" y="217"/>
                    <a:pt x="123" y="256"/>
                  </a:cubicBezTo>
                  <a:cubicBezTo>
                    <a:pt x="123" y="295"/>
                    <a:pt x="108" y="332"/>
                    <a:pt x="80" y="359"/>
                  </a:cubicBezTo>
                  <a:cubicBezTo>
                    <a:pt x="101" y="380"/>
                    <a:pt x="101" y="380"/>
                    <a:pt x="101" y="380"/>
                  </a:cubicBezTo>
                  <a:cubicBezTo>
                    <a:pt x="134" y="347"/>
                    <a:pt x="152" y="303"/>
                    <a:pt x="152" y="256"/>
                  </a:cubicBezTo>
                  <a:cubicBezTo>
                    <a:pt x="152" y="210"/>
                    <a:pt x="134" y="166"/>
                    <a:pt x="101" y="132"/>
                  </a:cubicBezTo>
                  <a:lnTo>
                    <a:pt x="80" y="153"/>
                  </a:lnTo>
                  <a:close/>
                  <a:moveTo>
                    <a:pt x="62" y="172"/>
                  </a:moveTo>
                  <a:cubicBezTo>
                    <a:pt x="41" y="193"/>
                    <a:pt x="41" y="193"/>
                    <a:pt x="41" y="193"/>
                  </a:cubicBezTo>
                  <a:cubicBezTo>
                    <a:pt x="76" y="228"/>
                    <a:pt x="76" y="285"/>
                    <a:pt x="41" y="320"/>
                  </a:cubicBezTo>
                  <a:cubicBezTo>
                    <a:pt x="62" y="341"/>
                    <a:pt x="62" y="341"/>
                    <a:pt x="62" y="341"/>
                  </a:cubicBezTo>
                  <a:cubicBezTo>
                    <a:pt x="108" y="294"/>
                    <a:pt x="108" y="218"/>
                    <a:pt x="62" y="172"/>
                  </a:cubicBezTo>
                  <a:close/>
                  <a:moveTo>
                    <a:pt x="374" y="80"/>
                  </a:moveTo>
                  <a:cubicBezTo>
                    <a:pt x="357" y="50"/>
                    <a:pt x="328" y="29"/>
                    <a:pt x="288" y="17"/>
                  </a:cubicBezTo>
                  <a:cubicBezTo>
                    <a:pt x="226" y="0"/>
                    <a:pt x="167" y="13"/>
                    <a:pt x="131" y="53"/>
                  </a:cubicBezTo>
                  <a:cubicBezTo>
                    <a:pt x="115" y="71"/>
                    <a:pt x="104" y="92"/>
                    <a:pt x="100" y="116"/>
                  </a:cubicBezTo>
                  <a:cubicBezTo>
                    <a:pt x="101" y="114"/>
                    <a:pt x="101" y="114"/>
                    <a:pt x="101" y="114"/>
                  </a:cubicBezTo>
                  <a:cubicBezTo>
                    <a:pt x="110" y="123"/>
                    <a:pt x="110" y="123"/>
                    <a:pt x="110" y="123"/>
                  </a:cubicBezTo>
                  <a:cubicBezTo>
                    <a:pt x="116" y="130"/>
                    <a:pt x="122" y="136"/>
                    <a:pt x="127" y="143"/>
                  </a:cubicBezTo>
                  <a:cubicBezTo>
                    <a:pt x="127" y="117"/>
                    <a:pt x="135" y="92"/>
                    <a:pt x="153" y="73"/>
                  </a:cubicBezTo>
                  <a:cubicBezTo>
                    <a:pt x="182" y="41"/>
                    <a:pt x="228" y="31"/>
                    <a:pt x="280" y="46"/>
                  </a:cubicBezTo>
                  <a:cubicBezTo>
                    <a:pt x="312" y="55"/>
                    <a:pt x="335" y="71"/>
                    <a:pt x="348" y="94"/>
                  </a:cubicBezTo>
                  <a:cubicBezTo>
                    <a:pt x="371" y="135"/>
                    <a:pt x="356" y="185"/>
                    <a:pt x="356" y="186"/>
                  </a:cubicBezTo>
                  <a:cubicBezTo>
                    <a:pt x="385" y="194"/>
                    <a:pt x="385" y="194"/>
                    <a:pt x="385" y="194"/>
                  </a:cubicBezTo>
                  <a:cubicBezTo>
                    <a:pt x="385" y="192"/>
                    <a:pt x="403" y="132"/>
                    <a:pt x="374" y="80"/>
                  </a:cubicBezTo>
                  <a:close/>
                  <a:moveTo>
                    <a:pt x="302" y="396"/>
                  </a:moveTo>
                  <a:cubicBezTo>
                    <a:pt x="291" y="407"/>
                    <a:pt x="277" y="412"/>
                    <a:pt x="267" y="412"/>
                  </a:cubicBezTo>
                  <a:cubicBezTo>
                    <a:pt x="243" y="412"/>
                    <a:pt x="203" y="404"/>
                    <a:pt x="201" y="351"/>
                  </a:cubicBezTo>
                  <a:cubicBezTo>
                    <a:pt x="200" y="317"/>
                    <a:pt x="191" y="300"/>
                    <a:pt x="177" y="275"/>
                  </a:cubicBezTo>
                  <a:cubicBezTo>
                    <a:pt x="173" y="268"/>
                    <a:pt x="169" y="261"/>
                    <a:pt x="165" y="252"/>
                  </a:cubicBezTo>
                  <a:cubicBezTo>
                    <a:pt x="165" y="254"/>
                    <a:pt x="165" y="255"/>
                    <a:pt x="165" y="256"/>
                  </a:cubicBezTo>
                  <a:cubicBezTo>
                    <a:pt x="165" y="273"/>
                    <a:pt x="163" y="289"/>
                    <a:pt x="159" y="304"/>
                  </a:cubicBezTo>
                  <a:cubicBezTo>
                    <a:pt x="167" y="319"/>
                    <a:pt x="171" y="331"/>
                    <a:pt x="172" y="352"/>
                  </a:cubicBezTo>
                  <a:cubicBezTo>
                    <a:pt x="174" y="407"/>
                    <a:pt x="210" y="442"/>
                    <a:pt x="267" y="442"/>
                  </a:cubicBezTo>
                  <a:cubicBezTo>
                    <a:pt x="287" y="442"/>
                    <a:pt x="309" y="432"/>
                    <a:pt x="323" y="417"/>
                  </a:cubicBezTo>
                  <a:cubicBezTo>
                    <a:pt x="337" y="403"/>
                    <a:pt x="344" y="385"/>
                    <a:pt x="343" y="366"/>
                  </a:cubicBezTo>
                  <a:cubicBezTo>
                    <a:pt x="314" y="367"/>
                    <a:pt x="314" y="367"/>
                    <a:pt x="314" y="367"/>
                  </a:cubicBezTo>
                  <a:cubicBezTo>
                    <a:pt x="314" y="378"/>
                    <a:pt x="310" y="388"/>
                    <a:pt x="302" y="396"/>
                  </a:cubicBezTo>
                  <a:close/>
                  <a:moveTo>
                    <a:pt x="257" y="179"/>
                  </a:moveTo>
                  <a:cubicBezTo>
                    <a:pt x="257" y="179"/>
                    <a:pt x="257" y="179"/>
                    <a:pt x="258" y="179"/>
                  </a:cubicBezTo>
                  <a:cubicBezTo>
                    <a:pt x="276" y="179"/>
                    <a:pt x="279" y="200"/>
                    <a:pt x="279" y="202"/>
                  </a:cubicBezTo>
                  <a:cubicBezTo>
                    <a:pt x="280" y="208"/>
                    <a:pt x="280" y="208"/>
                    <a:pt x="280" y="208"/>
                  </a:cubicBezTo>
                  <a:cubicBezTo>
                    <a:pt x="286" y="211"/>
                    <a:pt x="286" y="211"/>
                    <a:pt x="286" y="211"/>
                  </a:cubicBezTo>
                  <a:cubicBezTo>
                    <a:pt x="287" y="211"/>
                    <a:pt x="295" y="214"/>
                    <a:pt x="304" y="209"/>
                  </a:cubicBezTo>
                  <a:cubicBezTo>
                    <a:pt x="314" y="204"/>
                    <a:pt x="321" y="193"/>
                    <a:pt x="327" y="176"/>
                  </a:cubicBezTo>
                  <a:cubicBezTo>
                    <a:pt x="327" y="175"/>
                    <a:pt x="327" y="175"/>
                    <a:pt x="327" y="175"/>
                  </a:cubicBezTo>
                  <a:cubicBezTo>
                    <a:pt x="333" y="147"/>
                    <a:pt x="330" y="91"/>
                    <a:pt x="276" y="76"/>
                  </a:cubicBezTo>
                  <a:cubicBezTo>
                    <a:pt x="237" y="65"/>
                    <a:pt x="201" y="72"/>
                    <a:pt x="180" y="93"/>
                  </a:cubicBezTo>
                  <a:cubicBezTo>
                    <a:pt x="164" y="109"/>
                    <a:pt x="150" y="138"/>
                    <a:pt x="165" y="194"/>
                  </a:cubicBezTo>
                  <a:cubicBezTo>
                    <a:pt x="186" y="188"/>
                    <a:pt x="186" y="188"/>
                    <a:pt x="186" y="188"/>
                  </a:cubicBezTo>
                  <a:cubicBezTo>
                    <a:pt x="175" y="152"/>
                    <a:pt x="178" y="124"/>
                    <a:pt x="195" y="108"/>
                  </a:cubicBezTo>
                  <a:cubicBezTo>
                    <a:pt x="211" y="92"/>
                    <a:pt x="239" y="88"/>
                    <a:pt x="271" y="97"/>
                  </a:cubicBezTo>
                  <a:cubicBezTo>
                    <a:pt x="317" y="110"/>
                    <a:pt x="308" y="164"/>
                    <a:pt x="306" y="170"/>
                  </a:cubicBezTo>
                  <a:cubicBezTo>
                    <a:pt x="303" y="180"/>
                    <a:pt x="300" y="185"/>
                    <a:pt x="297" y="188"/>
                  </a:cubicBezTo>
                  <a:cubicBezTo>
                    <a:pt x="292" y="174"/>
                    <a:pt x="280" y="158"/>
                    <a:pt x="258" y="158"/>
                  </a:cubicBezTo>
                  <a:cubicBezTo>
                    <a:pt x="257" y="158"/>
                    <a:pt x="257" y="158"/>
                    <a:pt x="256" y="158"/>
                  </a:cubicBezTo>
                  <a:cubicBezTo>
                    <a:pt x="239" y="158"/>
                    <a:pt x="225" y="169"/>
                    <a:pt x="219" y="185"/>
                  </a:cubicBezTo>
                  <a:cubicBezTo>
                    <a:pt x="211" y="207"/>
                    <a:pt x="219" y="232"/>
                    <a:pt x="242" y="253"/>
                  </a:cubicBezTo>
                  <a:cubicBezTo>
                    <a:pt x="242" y="253"/>
                    <a:pt x="253" y="263"/>
                    <a:pt x="251" y="282"/>
                  </a:cubicBezTo>
                  <a:cubicBezTo>
                    <a:pt x="248" y="321"/>
                    <a:pt x="265" y="330"/>
                    <a:pt x="279" y="332"/>
                  </a:cubicBezTo>
                  <a:cubicBezTo>
                    <a:pt x="280" y="332"/>
                    <a:pt x="281" y="332"/>
                    <a:pt x="283" y="332"/>
                  </a:cubicBezTo>
                  <a:cubicBezTo>
                    <a:pt x="288" y="332"/>
                    <a:pt x="295" y="331"/>
                    <a:pt x="301" y="325"/>
                  </a:cubicBezTo>
                  <a:cubicBezTo>
                    <a:pt x="311" y="315"/>
                    <a:pt x="316" y="295"/>
                    <a:pt x="314" y="262"/>
                  </a:cubicBezTo>
                  <a:cubicBezTo>
                    <a:pt x="293" y="262"/>
                    <a:pt x="293" y="262"/>
                    <a:pt x="293" y="262"/>
                  </a:cubicBezTo>
                  <a:cubicBezTo>
                    <a:pt x="295" y="299"/>
                    <a:pt x="288" y="308"/>
                    <a:pt x="286" y="310"/>
                  </a:cubicBezTo>
                  <a:cubicBezTo>
                    <a:pt x="286" y="310"/>
                    <a:pt x="285" y="311"/>
                    <a:pt x="281" y="311"/>
                  </a:cubicBezTo>
                  <a:cubicBezTo>
                    <a:pt x="278" y="310"/>
                    <a:pt x="270" y="310"/>
                    <a:pt x="272" y="283"/>
                  </a:cubicBezTo>
                  <a:cubicBezTo>
                    <a:pt x="274" y="254"/>
                    <a:pt x="257" y="238"/>
                    <a:pt x="256" y="237"/>
                  </a:cubicBezTo>
                  <a:cubicBezTo>
                    <a:pt x="240" y="222"/>
                    <a:pt x="234" y="206"/>
                    <a:pt x="239" y="193"/>
                  </a:cubicBezTo>
                  <a:cubicBezTo>
                    <a:pt x="241" y="184"/>
                    <a:pt x="248" y="179"/>
                    <a:pt x="257" y="179"/>
                  </a:cubicBezTo>
                  <a:close/>
                </a:path>
              </a:pathLst>
            </a:custGeom>
            <a:solidFill>
              <a:srgbClr val="FFFFFF"/>
            </a:solidFill>
            <a:ln>
              <a:noFill/>
            </a:ln>
          </p:spPr>
          <p:txBody>
            <a:bodyPr vert="horz" wrap="square" lIns="59067" tIns="29534" rIns="59067" bIns="29534" numCol="1" anchor="t" anchorCtr="0" compatLnSpc="1">
              <a:prstTxWarp prst="textNoShape">
                <a:avLst/>
              </a:prstTxWarp>
            </a:bodyPr>
            <a:lstStyle/>
            <a:p>
              <a:pPr fontAlgn="auto">
                <a:spcBef>
                  <a:spcPts val="0"/>
                </a:spcBef>
                <a:spcAft>
                  <a:spcPts val="0"/>
                </a:spcAft>
                <a:defRPr/>
              </a:pPr>
              <a:endParaRPr lang="en-IE" sz="1050" kern="0">
                <a:solidFill>
                  <a:srgbClr val="000000"/>
                </a:solidFill>
                <a:latin typeface="Arial" panose="020B0604020202020204"/>
              </a:endParaRPr>
            </a:p>
          </p:txBody>
        </p:sp>
        <p:grpSp>
          <p:nvGrpSpPr>
            <p:cNvPr id="112" name="Group 1"/>
            <p:cNvGrpSpPr/>
            <p:nvPr/>
          </p:nvGrpSpPr>
          <p:grpSpPr>
            <a:xfrm>
              <a:off x="1020701" y="4456701"/>
              <a:ext cx="394086" cy="429680"/>
              <a:chOff x="1928805" y="1312856"/>
              <a:chExt cx="738185" cy="804858"/>
            </a:xfrm>
            <a:solidFill>
              <a:srgbClr val="FFFFFF"/>
            </a:solidFill>
          </p:grpSpPr>
          <p:sp>
            <p:nvSpPr>
              <p:cNvPr id="113" name="Freeform 51"/>
              <p:cNvSpPr>
                <a:spLocks noEditPoints="1"/>
              </p:cNvSpPr>
              <p:nvPr/>
            </p:nvSpPr>
            <p:spPr bwMode="auto">
              <a:xfrm>
                <a:off x="1928805" y="1312856"/>
                <a:ext cx="738185" cy="804858"/>
              </a:xfrm>
              <a:custGeom>
                <a:avLst/>
                <a:gdLst>
                  <a:gd name="T0" fmla="*/ 182 w 244"/>
                  <a:gd name="T1" fmla="*/ 42 h 266"/>
                  <a:gd name="T2" fmla="*/ 28 w 244"/>
                  <a:gd name="T3" fmla="*/ 109 h 266"/>
                  <a:gd name="T4" fmla="*/ 3 w 244"/>
                  <a:gd name="T5" fmla="*/ 156 h 266"/>
                  <a:gd name="T6" fmla="*/ 23 w 244"/>
                  <a:gd name="T7" fmla="*/ 169 h 266"/>
                  <a:gd name="T8" fmla="*/ 23 w 244"/>
                  <a:gd name="T9" fmla="*/ 188 h 266"/>
                  <a:gd name="T10" fmla="*/ 27 w 244"/>
                  <a:gd name="T11" fmla="*/ 201 h 266"/>
                  <a:gd name="T12" fmla="*/ 33 w 244"/>
                  <a:gd name="T13" fmla="*/ 232 h 266"/>
                  <a:gd name="T14" fmla="*/ 93 w 244"/>
                  <a:gd name="T15" fmla="*/ 265 h 266"/>
                  <a:gd name="T16" fmla="*/ 188 w 244"/>
                  <a:gd name="T17" fmla="*/ 266 h 266"/>
                  <a:gd name="T18" fmla="*/ 202 w 244"/>
                  <a:gd name="T19" fmla="*/ 159 h 266"/>
                  <a:gd name="T20" fmla="*/ 117 w 244"/>
                  <a:gd name="T21" fmla="*/ 43 h 266"/>
                  <a:gd name="T22" fmla="*/ 121 w 244"/>
                  <a:gd name="T23" fmla="*/ 58 h 266"/>
                  <a:gd name="T24" fmla="*/ 113 w 244"/>
                  <a:gd name="T25" fmla="*/ 58 h 266"/>
                  <a:gd name="T26" fmla="*/ 75 w 244"/>
                  <a:gd name="T27" fmla="*/ 102 h 266"/>
                  <a:gd name="T28" fmla="*/ 60 w 244"/>
                  <a:gd name="T29" fmla="*/ 99 h 266"/>
                  <a:gd name="T30" fmla="*/ 75 w 244"/>
                  <a:gd name="T31" fmla="*/ 95 h 266"/>
                  <a:gd name="T32" fmla="*/ 75 w 244"/>
                  <a:gd name="T33" fmla="*/ 102 h 266"/>
                  <a:gd name="T34" fmla="*/ 83 w 244"/>
                  <a:gd name="T35" fmla="*/ 75 h 266"/>
                  <a:gd name="T36" fmla="*/ 75 w 244"/>
                  <a:gd name="T37" fmla="*/ 61 h 266"/>
                  <a:gd name="T38" fmla="*/ 88 w 244"/>
                  <a:gd name="T39" fmla="*/ 69 h 266"/>
                  <a:gd name="T40" fmla="*/ 85 w 244"/>
                  <a:gd name="T41" fmla="*/ 76 h 266"/>
                  <a:gd name="T42" fmla="*/ 132 w 244"/>
                  <a:gd name="T43" fmla="*/ 151 h 266"/>
                  <a:gd name="T44" fmla="*/ 119 w 244"/>
                  <a:gd name="T45" fmla="*/ 162 h 266"/>
                  <a:gd name="T46" fmla="*/ 107 w 244"/>
                  <a:gd name="T47" fmla="*/ 152 h 266"/>
                  <a:gd name="T48" fmla="*/ 107 w 244"/>
                  <a:gd name="T49" fmla="*/ 148 h 266"/>
                  <a:gd name="T50" fmla="*/ 131 w 244"/>
                  <a:gd name="T51" fmla="*/ 148 h 266"/>
                  <a:gd name="T52" fmla="*/ 132 w 244"/>
                  <a:gd name="T53" fmla="*/ 151 h 266"/>
                  <a:gd name="T54" fmla="*/ 132 w 244"/>
                  <a:gd name="T55" fmla="*/ 141 h 266"/>
                  <a:gd name="T56" fmla="*/ 107 w 244"/>
                  <a:gd name="T57" fmla="*/ 140 h 266"/>
                  <a:gd name="T58" fmla="*/ 120 w 244"/>
                  <a:gd name="T59" fmla="*/ 74 h 266"/>
                  <a:gd name="T60" fmla="*/ 133 w 244"/>
                  <a:gd name="T61" fmla="*/ 140 h 266"/>
                  <a:gd name="T62" fmla="*/ 152 w 244"/>
                  <a:gd name="T63" fmla="*/ 72 h 266"/>
                  <a:gd name="T64" fmla="*/ 147 w 244"/>
                  <a:gd name="T65" fmla="*/ 72 h 266"/>
                  <a:gd name="T66" fmla="*/ 154 w 244"/>
                  <a:gd name="T67" fmla="*/ 59 h 266"/>
                  <a:gd name="T68" fmla="*/ 160 w 244"/>
                  <a:gd name="T69" fmla="*/ 64 h 266"/>
                  <a:gd name="T70" fmla="*/ 165 w 244"/>
                  <a:gd name="T71" fmla="*/ 102 h 266"/>
                  <a:gd name="T72" fmla="*/ 165 w 244"/>
                  <a:gd name="T73" fmla="*/ 95 h 266"/>
                  <a:gd name="T74" fmla="*/ 180 w 244"/>
                  <a:gd name="T75" fmla="*/ 9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266">
                    <a:moveTo>
                      <a:pt x="202" y="159"/>
                    </a:moveTo>
                    <a:cubicBezTo>
                      <a:pt x="202" y="159"/>
                      <a:pt x="244" y="88"/>
                      <a:pt x="182" y="42"/>
                    </a:cubicBezTo>
                    <a:cubicBezTo>
                      <a:pt x="182" y="42"/>
                      <a:pt x="121" y="0"/>
                      <a:pt x="51" y="45"/>
                    </a:cubicBezTo>
                    <a:cubicBezTo>
                      <a:pt x="51" y="45"/>
                      <a:pt x="22" y="64"/>
                      <a:pt x="28" y="109"/>
                    </a:cubicBezTo>
                    <a:cubicBezTo>
                      <a:pt x="28" y="109"/>
                      <a:pt x="31" y="122"/>
                      <a:pt x="28" y="127"/>
                    </a:cubicBezTo>
                    <a:cubicBezTo>
                      <a:pt x="3" y="156"/>
                      <a:pt x="3" y="156"/>
                      <a:pt x="3" y="156"/>
                    </a:cubicBezTo>
                    <a:cubicBezTo>
                      <a:pt x="3" y="156"/>
                      <a:pt x="0" y="165"/>
                      <a:pt x="10" y="166"/>
                    </a:cubicBezTo>
                    <a:cubicBezTo>
                      <a:pt x="23" y="169"/>
                      <a:pt x="23" y="169"/>
                      <a:pt x="23" y="169"/>
                    </a:cubicBezTo>
                    <a:cubicBezTo>
                      <a:pt x="24" y="179"/>
                      <a:pt x="24" y="179"/>
                      <a:pt x="24" y="179"/>
                    </a:cubicBezTo>
                    <a:cubicBezTo>
                      <a:pt x="24" y="179"/>
                      <a:pt x="17" y="184"/>
                      <a:pt x="23" y="188"/>
                    </a:cubicBezTo>
                    <a:cubicBezTo>
                      <a:pt x="23" y="188"/>
                      <a:pt x="28" y="191"/>
                      <a:pt x="24" y="193"/>
                    </a:cubicBezTo>
                    <a:cubicBezTo>
                      <a:pt x="24" y="193"/>
                      <a:pt x="17" y="198"/>
                      <a:pt x="27" y="201"/>
                    </a:cubicBezTo>
                    <a:cubicBezTo>
                      <a:pt x="27" y="201"/>
                      <a:pt x="31" y="205"/>
                      <a:pt x="28" y="211"/>
                    </a:cubicBezTo>
                    <a:cubicBezTo>
                      <a:pt x="28" y="211"/>
                      <a:pt x="20" y="222"/>
                      <a:pt x="33" y="232"/>
                    </a:cubicBezTo>
                    <a:cubicBezTo>
                      <a:pt x="35" y="232"/>
                      <a:pt x="41" y="239"/>
                      <a:pt x="85" y="230"/>
                    </a:cubicBezTo>
                    <a:cubicBezTo>
                      <a:pt x="85" y="230"/>
                      <a:pt x="95" y="233"/>
                      <a:pt x="93" y="265"/>
                    </a:cubicBezTo>
                    <a:cubicBezTo>
                      <a:pt x="96" y="265"/>
                      <a:pt x="180" y="266"/>
                      <a:pt x="180" y="266"/>
                    </a:cubicBezTo>
                    <a:cubicBezTo>
                      <a:pt x="188" y="266"/>
                      <a:pt x="188" y="266"/>
                      <a:pt x="188" y="266"/>
                    </a:cubicBezTo>
                    <a:cubicBezTo>
                      <a:pt x="188" y="266"/>
                      <a:pt x="181" y="234"/>
                      <a:pt x="183" y="207"/>
                    </a:cubicBezTo>
                    <a:cubicBezTo>
                      <a:pt x="183" y="207"/>
                      <a:pt x="189" y="178"/>
                      <a:pt x="202" y="159"/>
                    </a:cubicBezTo>
                    <a:close/>
                    <a:moveTo>
                      <a:pt x="113" y="47"/>
                    </a:moveTo>
                    <a:cubicBezTo>
                      <a:pt x="113" y="45"/>
                      <a:pt x="115" y="43"/>
                      <a:pt x="117" y="43"/>
                    </a:cubicBezTo>
                    <a:cubicBezTo>
                      <a:pt x="119" y="43"/>
                      <a:pt x="121" y="45"/>
                      <a:pt x="121" y="47"/>
                    </a:cubicBezTo>
                    <a:cubicBezTo>
                      <a:pt x="121" y="58"/>
                      <a:pt x="121" y="58"/>
                      <a:pt x="121" y="58"/>
                    </a:cubicBezTo>
                    <a:cubicBezTo>
                      <a:pt x="121" y="60"/>
                      <a:pt x="119" y="62"/>
                      <a:pt x="117" y="62"/>
                    </a:cubicBezTo>
                    <a:cubicBezTo>
                      <a:pt x="115" y="62"/>
                      <a:pt x="113" y="60"/>
                      <a:pt x="113" y="58"/>
                    </a:cubicBezTo>
                    <a:lnTo>
                      <a:pt x="113" y="47"/>
                    </a:lnTo>
                    <a:close/>
                    <a:moveTo>
                      <a:pt x="75" y="102"/>
                    </a:moveTo>
                    <a:cubicBezTo>
                      <a:pt x="64" y="102"/>
                      <a:pt x="64" y="102"/>
                      <a:pt x="64" y="102"/>
                    </a:cubicBezTo>
                    <a:cubicBezTo>
                      <a:pt x="62" y="102"/>
                      <a:pt x="60" y="101"/>
                      <a:pt x="60" y="99"/>
                    </a:cubicBezTo>
                    <a:cubicBezTo>
                      <a:pt x="60" y="96"/>
                      <a:pt x="62" y="95"/>
                      <a:pt x="64" y="95"/>
                    </a:cubicBezTo>
                    <a:cubicBezTo>
                      <a:pt x="75" y="95"/>
                      <a:pt x="75" y="95"/>
                      <a:pt x="75" y="95"/>
                    </a:cubicBezTo>
                    <a:cubicBezTo>
                      <a:pt x="77" y="95"/>
                      <a:pt x="79" y="96"/>
                      <a:pt x="79" y="99"/>
                    </a:cubicBezTo>
                    <a:cubicBezTo>
                      <a:pt x="79" y="101"/>
                      <a:pt x="77" y="102"/>
                      <a:pt x="75" y="102"/>
                    </a:cubicBezTo>
                    <a:close/>
                    <a:moveTo>
                      <a:pt x="85" y="76"/>
                    </a:moveTo>
                    <a:cubicBezTo>
                      <a:pt x="84" y="76"/>
                      <a:pt x="83" y="75"/>
                      <a:pt x="83" y="75"/>
                    </a:cubicBezTo>
                    <a:cubicBezTo>
                      <a:pt x="75" y="67"/>
                      <a:pt x="75" y="67"/>
                      <a:pt x="75" y="67"/>
                    </a:cubicBezTo>
                    <a:cubicBezTo>
                      <a:pt x="73" y="65"/>
                      <a:pt x="73" y="63"/>
                      <a:pt x="75" y="61"/>
                    </a:cubicBezTo>
                    <a:cubicBezTo>
                      <a:pt x="76" y="60"/>
                      <a:pt x="79" y="60"/>
                      <a:pt x="80" y="61"/>
                    </a:cubicBezTo>
                    <a:cubicBezTo>
                      <a:pt x="88" y="69"/>
                      <a:pt x="88" y="69"/>
                      <a:pt x="88" y="69"/>
                    </a:cubicBezTo>
                    <a:cubicBezTo>
                      <a:pt x="90" y="71"/>
                      <a:pt x="90" y="73"/>
                      <a:pt x="88" y="75"/>
                    </a:cubicBezTo>
                    <a:cubicBezTo>
                      <a:pt x="87" y="75"/>
                      <a:pt x="86" y="76"/>
                      <a:pt x="85" y="76"/>
                    </a:cubicBezTo>
                    <a:close/>
                    <a:moveTo>
                      <a:pt x="132" y="151"/>
                    </a:moveTo>
                    <a:cubicBezTo>
                      <a:pt x="132" y="151"/>
                      <a:pt x="132" y="151"/>
                      <a:pt x="132" y="151"/>
                    </a:cubicBezTo>
                    <a:cubicBezTo>
                      <a:pt x="132" y="152"/>
                      <a:pt x="132" y="152"/>
                      <a:pt x="132" y="152"/>
                    </a:cubicBezTo>
                    <a:cubicBezTo>
                      <a:pt x="130" y="158"/>
                      <a:pt x="125" y="162"/>
                      <a:pt x="119" y="162"/>
                    </a:cubicBezTo>
                    <a:cubicBezTo>
                      <a:pt x="114" y="162"/>
                      <a:pt x="109" y="158"/>
                      <a:pt x="107" y="152"/>
                    </a:cubicBezTo>
                    <a:cubicBezTo>
                      <a:pt x="107" y="152"/>
                      <a:pt x="107" y="152"/>
                      <a:pt x="107" y="152"/>
                    </a:cubicBezTo>
                    <a:cubicBezTo>
                      <a:pt x="107" y="150"/>
                      <a:pt x="107" y="150"/>
                      <a:pt x="107" y="150"/>
                    </a:cubicBezTo>
                    <a:cubicBezTo>
                      <a:pt x="107" y="148"/>
                      <a:pt x="107" y="148"/>
                      <a:pt x="107" y="148"/>
                    </a:cubicBezTo>
                    <a:cubicBezTo>
                      <a:pt x="108" y="148"/>
                      <a:pt x="108" y="148"/>
                      <a:pt x="108" y="148"/>
                    </a:cubicBezTo>
                    <a:cubicBezTo>
                      <a:pt x="131" y="148"/>
                      <a:pt x="131" y="148"/>
                      <a:pt x="131" y="148"/>
                    </a:cubicBezTo>
                    <a:cubicBezTo>
                      <a:pt x="132" y="148"/>
                      <a:pt x="132" y="148"/>
                      <a:pt x="132" y="148"/>
                    </a:cubicBezTo>
                    <a:lnTo>
                      <a:pt x="132" y="151"/>
                    </a:lnTo>
                    <a:close/>
                    <a:moveTo>
                      <a:pt x="133" y="140"/>
                    </a:moveTo>
                    <a:cubicBezTo>
                      <a:pt x="133" y="141"/>
                      <a:pt x="133" y="141"/>
                      <a:pt x="132" y="141"/>
                    </a:cubicBezTo>
                    <a:cubicBezTo>
                      <a:pt x="108" y="141"/>
                      <a:pt x="108" y="141"/>
                      <a:pt x="108" y="141"/>
                    </a:cubicBezTo>
                    <a:cubicBezTo>
                      <a:pt x="107" y="141"/>
                      <a:pt x="107" y="141"/>
                      <a:pt x="107" y="140"/>
                    </a:cubicBezTo>
                    <a:cubicBezTo>
                      <a:pt x="102" y="129"/>
                      <a:pt x="88" y="123"/>
                      <a:pt x="88" y="106"/>
                    </a:cubicBezTo>
                    <a:cubicBezTo>
                      <a:pt x="88" y="89"/>
                      <a:pt x="102" y="74"/>
                      <a:pt x="120" y="74"/>
                    </a:cubicBezTo>
                    <a:cubicBezTo>
                      <a:pt x="138" y="74"/>
                      <a:pt x="152" y="89"/>
                      <a:pt x="152" y="106"/>
                    </a:cubicBezTo>
                    <a:cubicBezTo>
                      <a:pt x="152" y="124"/>
                      <a:pt x="136" y="133"/>
                      <a:pt x="133" y="140"/>
                    </a:cubicBezTo>
                    <a:close/>
                    <a:moveTo>
                      <a:pt x="160" y="64"/>
                    </a:moveTo>
                    <a:cubicBezTo>
                      <a:pt x="152" y="72"/>
                      <a:pt x="152" y="72"/>
                      <a:pt x="152" y="72"/>
                    </a:cubicBezTo>
                    <a:cubicBezTo>
                      <a:pt x="151" y="73"/>
                      <a:pt x="150" y="73"/>
                      <a:pt x="149" y="73"/>
                    </a:cubicBezTo>
                    <a:cubicBezTo>
                      <a:pt x="148" y="73"/>
                      <a:pt x="147" y="73"/>
                      <a:pt x="147" y="72"/>
                    </a:cubicBezTo>
                    <a:cubicBezTo>
                      <a:pt x="145" y="71"/>
                      <a:pt x="145" y="68"/>
                      <a:pt x="147" y="67"/>
                    </a:cubicBezTo>
                    <a:cubicBezTo>
                      <a:pt x="154" y="59"/>
                      <a:pt x="154" y="59"/>
                      <a:pt x="154" y="59"/>
                    </a:cubicBezTo>
                    <a:cubicBezTo>
                      <a:pt x="156" y="57"/>
                      <a:pt x="158" y="57"/>
                      <a:pt x="160" y="59"/>
                    </a:cubicBezTo>
                    <a:cubicBezTo>
                      <a:pt x="161" y="60"/>
                      <a:pt x="161" y="63"/>
                      <a:pt x="160" y="64"/>
                    </a:cubicBezTo>
                    <a:close/>
                    <a:moveTo>
                      <a:pt x="176" y="102"/>
                    </a:moveTo>
                    <a:cubicBezTo>
                      <a:pt x="165" y="102"/>
                      <a:pt x="165" y="102"/>
                      <a:pt x="165" y="102"/>
                    </a:cubicBezTo>
                    <a:cubicBezTo>
                      <a:pt x="163" y="102"/>
                      <a:pt x="161" y="101"/>
                      <a:pt x="161" y="99"/>
                    </a:cubicBezTo>
                    <a:cubicBezTo>
                      <a:pt x="161" y="96"/>
                      <a:pt x="163" y="95"/>
                      <a:pt x="165" y="95"/>
                    </a:cubicBezTo>
                    <a:cubicBezTo>
                      <a:pt x="176" y="95"/>
                      <a:pt x="176" y="95"/>
                      <a:pt x="176" y="95"/>
                    </a:cubicBezTo>
                    <a:cubicBezTo>
                      <a:pt x="178" y="95"/>
                      <a:pt x="180" y="96"/>
                      <a:pt x="180" y="99"/>
                    </a:cubicBezTo>
                    <a:cubicBezTo>
                      <a:pt x="180" y="101"/>
                      <a:pt x="178" y="102"/>
                      <a:pt x="17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067" tIns="29534" rIns="59067" bIns="29534" numCol="1" anchor="t" anchorCtr="0" compatLnSpc="1">
                <a:prstTxWarp prst="textNoShape">
                  <a:avLst/>
                </a:prstTxWarp>
              </a:bodyPr>
              <a:lstStyle/>
              <a:p>
                <a:pPr fontAlgn="auto">
                  <a:spcBef>
                    <a:spcPts val="0"/>
                  </a:spcBef>
                  <a:spcAft>
                    <a:spcPts val="0"/>
                  </a:spcAft>
                  <a:defRPr/>
                </a:pPr>
                <a:endParaRPr lang="en-IE" sz="1050" kern="0">
                  <a:solidFill>
                    <a:srgbClr val="000000"/>
                  </a:solidFill>
                  <a:latin typeface="Arial" panose="020B0604020202020204"/>
                </a:endParaRPr>
              </a:p>
            </p:txBody>
          </p:sp>
          <p:sp>
            <p:nvSpPr>
              <p:cNvPr id="114" name="Freeform 52"/>
              <p:cNvSpPr>
                <a:spLocks/>
              </p:cNvSpPr>
              <p:nvPr/>
            </p:nvSpPr>
            <p:spPr bwMode="auto">
              <a:xfrm>
                <a:off x="2225676" y="1563687"/>
                <a:ext cx="82550" cy="63500"/>
              </a:xfrm>
              <a:custGeom>
                <a:avLst/>
                <a:gdLst>
                  <a:gd name="T0" fmla="*/ 20 w 27"/>
                  <a:gd name="T1" fmla="*/ 0 h 21"/>
                  <a:gd name="T2" fmla="*/ 1 w 27"/>
                  <a:gd name="T3" fmla="*/ 17 h 21"/>
                  <a:gd name="T4" fmla="*/ 2 w 27"/>
                  <a:gd name="T5" fmla="*/ 21 h 21"/>
                  <a:gd name="T6" fmla="*/ 6 w 27"/>
                  <a:gd name="T7" fmla="*/ 19 h 21"/>
                  <a:gd name="T8" fmla="*/ 24 w 27"/>
                  <a:gd name="T9" fmla="*/ 6 h 21"/>
                  <a:gd name="T10" fmla="*/ 26 w 27"/>
                  <a:gd name="T11" fmla="*/ 2 h 21"/>
                  <a:gd name="T12" fmla="*/ 2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20" y="0"/>
                    </a:moveTo>
                    <a:cubicBezTo>
                      <a:pt x="9" y="2"/>
                      <a:pt x="3" y="7"/>
                      <a:pt x="1" y="17"/>
                    </a:cubicBezTo>
                    <a:cubicBezTo>
                      <a:pt x="0" y="19"/>
                      <a:pt x="1" y="20"/>
                      <a:pt x="2" y="21"/>
                    </a:cubicBezTo>
                    <a:cubicBezTo>
                      <a:pt x="4" y="21"/>
                      <a:pt x="5" y="21"/>
                      <a:pt x="6" y="19"/>
                    </a:cubicBezTo>
                    <a:cubicBezTo>
                      <a:pt x="10" y="13"/>
                      <a:pt x="16" y="8"/>
                      <a:pt x="24" y="6"/>
                    </a:cubicBezTo>
                    <a:cubicBezTo>
                      <a:pt x="26" y="5"/>
                      <a:pt x="27" y="4"/>
                      <a:pt x="26" y="2"/>
                    </a:cubicBezTo>
                    <a:cubicBezTo>
                      <a:pt x="25" y="0"/>
                      <a:pt x="2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067" tIns="29534" rIns="59067" bIns="29534" numCol="1" anchor="t" anchorCtr="0" compatLnSpc="1">
                <a:prstTxWarp prst="textNoShape">
                  <a:avLst/>
                </a:prstTxWarp>
              </a:bodyPr>
              <a:lstStyle/>
              <a:p>
                <a:pPr fontAlgn="auto">
                  <a:spcBef>
                    <a:spcPts val="0"/>
                  </a:spcBef>
                  <a:spcAft>
                    <a:spcPts val="0"/>
                  </a:spcAft>
                  <a:defRPr/>
                </a:pPr>
                <a:endParaRPr lang="en-IE" sz="1050" kern="0">
                  <a:solidFill>
                    <a:srgbClr val="000000"/>
                  </a:solidFill>
                  <a:latin typeface="Arial" panose="020B0604020202020204"/>
                </a:endParaRPr>
              </a:p>
            </p:txBody>
          </p:sp>
        </p:grpSp>
        <p:sp>
          <p:nvSpPr>
            <p:cNvPr id="115" name="Richtungspfeil 234"/>
            <p:cNvSpPr/>
            <p:nvPr/>
          </p:nvSpPr>
          <p:spPr>
            <a:xfrm>
              <a:off x="6611853" y="3899317"/>
              <a:ext cx="5439063" cy="1074418"/>
            </a:xfrm>
            <a:prstGeom prst="homePlate">
              <a:avLst>
                <a:gd name="adj" fmla="val 25736"/>
              </a:avLst>
            </a:prstGeom>
            <a:gradFill>
              <a:gsLst>
                <a:gs pos="0">
                  <a:srgbClr val="0D2031"/>
                </a:gs>
                <a:gs pos="29000">
                  <a:srgbClr val="255D8F"/>
                </a:gs>
                <a:gs pos="100000">
                  <a:srgbClr val="FF7A0D"/>
                </a:gs>
              </a:gsLst>
              <a:lin ang="0" scaled="1"/>
            </a:gradFill>
            <a:ln w="6350" cap="flat" cmpd="sng" algn="ctr">
              <a:noFill/>
              <a:prstDash val="solid"/>
            </a:ln>
            <a:effectLst/>
          </p:spPr>
          <p:txBody>
            <a:bodyPr wrap="none" lIns="46510" tIns="46516" rIns="69765" bIns="23255" rtlCol="0" anchor="t" anchorCtr="0"/>
            <a:lstStyle/>
            <a:p>
              <a:pPr fontAlgn="auto">
                <a:spcBef>
                  <a:spcPts val="0"/>
                </a:spcBef>
                <a:spcAft>
                  <a:spcPts val="0"/>
                </a:spcAft>
                <a:defRPr/>
              </a:pPr>
              <a:r>
                <a:rPr lang="en-US" sz="1050" b="1" kern="0">
                  <a:solidFill>
                    <a:srgbClr val="FFFFFF"/>
                  </a:solidFill>
                  <a:latin typeface="Arial" panose="020B0604020202020204"/>
                </a:rPr>
                <a:t>Enterprise</a:t>
              </a:r>
            </a:p>
            <a:p>
              <a:pPr fontAlgn="auto">
                <a:spcBef>
                  <a:spcPts val="0"/>
                </a:spcBef>
                <a:spcAft>
                  <a:spcPts val="0"/>
                </a:spcAft>
                <a:defRPr/>
              </a:pPr>
              <a:r>
                <a:rPr lang="en-US" sz="1050" b="1" kern="0">
                  <a:solidFill>
                    <a:srgbClr val="FFFFFF"/>
                  </a:solidFill>
                  <a:latin typeface="Arial" panose="020B0604020202020204"/>
                </a:rPr>
                <a:t>(Supply Chain)</a:t>
              </a:r>
            </a:p>
          </p:txBody>
        </p:sp>
        <p:grpSp>
          <p:nvGrpSpPr>
            <p:cNvPr id="116" name="Group 115"/>
            <p:cNvGrpSpPr/>
            <p:nvPr/>
          </p:nvGrpSpPr>
          <p:grpSpPr>
            <a:xfrm>
              <a:off x="6783556" y="4399927"/>
              <a:ext cx="539751" cy="352426"/>
              <a:chOff x="785814" y="5359400"/>
              <a:chExt cx="539751" cy="352426"/>
            </a:xfrm>
          </p:grpSpPr>
          <p:sp>
            <p:nvSpPr>
              <p:cNvPr id="117" name="AutoShape 104"/>
              <p:cNvSpPr>
                <a:spLocks noChangeAspect="1" noChangeArrowheads="1" noTextEdit="1"/>
              </p:cNvSpPr>
              <p:nvPr/>
            </p:nvSpPr>
            <p:spPr bwMode="auto">
              <a:xfrm>
                <a:off x="785814" y="5359400"/>
                <a:ext cx="539751"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IE" sz="1400" kern="0">
                  <a:solidFill>
                    <a:prstClr val="black"/>
                  </a:solidFill>
                  <a:latin typeface="Arial" panose="020B0604020202020204"/>
                </a:endParaRPr>
              </a:p>
            </p:txBody>
          </p:sp>
          <p:sp>
            <p:nvSpPr>
              <p:cNvPr id="118" name="Rectangle 106"/>
              <p:cNvSpPr>
                <a:spLocks noChangeArrowheads="1"/>
              </p:cNvSpPr>
              <p:nvPr/>
            </p:nvSpPr>
            <p:spPr bwMode="auto">
              <a:xfrm>
                <a:off x="1000127" y="5360988"/>
                <a:ext cx="290513"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IE" sz="1400" kern="0">
                  <a:solidFill>
                    <a:prstClr val="black"/>
                  </a:solidFill>
                  <a:latin typeface="Arial" panose="020B0604020202020204"/>
                </a:endParaRPr>
              </a:p>
            </p:txBody>
          </p:sp>
          <p:sp>
            <p:nvSpPr>
              <p:cNvPr id="119" name="Freeform 107"/>
              <p:cNvSpPr>
                <a:spLocks/>
              </p:cNvSpPr>
              <p:nvPr/>
            </p:nvSpPr>
            <p:spPr bwMode="auto">
              <a:xfrm>
                <a:off x="1295402" y="5595938"/>
                <a:ext cx="28575" cy="74613"/>
              </a:xfrm>
              <a:custGeom>
                <a:avLst/>
                <a:gdLst>
                  <a:gd name="T0" fmla="*/ 12 w 19"/>
                  <a:gd name="T1" fmla="*/ 0 h 49"/>
                  <a:gd name="T2" fmla="*/ 7 w 19"/>
                  <a:gd name="T3" fmla="*/ 0 h 49"/>
                  <a:gd name="T4" fmla="*/ 0 w 19"/>
                  <a:gd name="T5" fmla="*/ 7 h 49"/>
                  <a:gd name="T6" fmla="*/ 0 w 19"/>
                  <a:gd name="T7" fmla="*/ 42 h 49"/>
                  <a:gd name="T8" fmla="*/ 7 w 19"/>
                  <a:gd name="T9" fmla="*/ 49 h 49"/>
                  <a:gd name="T10" fmla="*/ 12 w 19"/>
                  <a:gd name="T11" fmla="*/ 49 h 49"/>
                  <a:gd name="T12" fmla="*/ 19 w 19"/>
                  <a:gd name="T13" fmla="*/ 42 h 49"/>
                  <a:gd name="T14" fmla="*/ 19 w 19"/>
                  <a:gd name="T15" fmla="*/ 7 h 49"/>
                  <a:gd name="T16" fmla="*/ 12 w 19"/>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9">
                    <a:moveTo>
                      <a:pt x="12" y="0"/>
                    </a:moveTo>
                    <a:cubicBezTo>
                      <a:pt x="7" y="0"/>
                      <a:pt x="7" y="0"/>
                      <a:pt x="7" y="0"/>
                    </a:cubicBezTo>
                    <a:cubicBezTo>
                      <a:pt x="3" y="0"/>
                      <a:pt x="0" y="3"/>
                      <a:pt x="0" y="7"/>
                    </a:cubicBezTo>
                    <a:cubicBezTo>
                      <a:pt x="0" y="42"/>
                      <a:pt x="0" y="42"/>
                      <a:pt x="0" y="42"/>
                    </a:cubicBezTo>
                    <a:cubicBezTo>
                      <a:pt x="0" y="46"/>
                      <a:pt x="3" y="49"/>
                      <a:pt x="7" y="49"/>
                    </a:cubicBezTo>
                    <a:cubicBezTo>
                      <a:pt x="12" y="49"/>
                      <a:pt x="12" y="49"/>
                      <a:pt x="12" y="49"/>
                    </a:cubicBezTo>
                    <a:cubicBezTo>
                      <a:pt x="16" y="49"/>
                      <a:pt x="19" y="46"/>
                      <a:pt x="19" y="42"/>
                    </a:cubicBezTo>
                    <a:cubicBezTo>
                      <a:pt x="19" y="7"/>
                      <a:pt x="19" y="7"/>
                      <a:pt x="19" y="7"/>
                    </a:cubicBezTo>
                    <a:cubicBezTo>
                      <a:pt x="19" y="3"/>
                      <a:pt x="16"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IE" sz="1400" kern="0">
                  <a:solidFill>
                    <a:prstClr val="black"/>
                  </a:solidFill>
                  <a:latin typeface="Arial" panose="020B0604020202020204"/>
                </a:endParaRPr>
              </a:p>
            </p:txBody>
          </p:sp>
          <p:sp>
            <p:nvSpPr>
              <p:cNvPr id="120" name="Freeform 108"/>
              <p:cNvSpPr>
                <a:spLocks/>
              </p:cNvSpPr>
              <p:nvPr/>
            </p:nvSpPr>
            <p:spPr bwMode="auto">
              <a:xfrm>
                <a:off x="787402" y="5360988"/>
                <a:ext cx="196850" cy="66675"/>
              </a:xfrm>
              <a:custGeom>
                <a:avLst/>
                <a:gdLst>
                  <a:gd name="T0" fmla="*/ 131 w 131"/>
                  <a:gd name="T1" fmla="*/ 0 h 45"/>
                  <a:gd name="T2" fmla="*/ 0 w 131"/>
                  <a:gd name="T3" fmla="*/ 33 h 45"/>
                  <a:gd name="T4" fmla="*/ 0 w 131"/>
                  <a:gd name="T5" fmla="*/ 45 h 45"/>
                  <a:gd name="T6" fmla="*/ 131 w 131"/>
                  <a:gd name="T7" fmla="*/ 45 h 45"/>
                  <a:gd name="T8" fmla="*/ 131 w 131"/>
                  <a:gd name="T9" fmla="*/ 0 h 45"/>
                </a:gdLst>
                <a:ahLst/>
                <a:cxnLst>
                  <a:cxn ang="0">
                    <a:pos x="T0" y="T1"/>
                  </a:cxn>
                  <a:cxn ang="0">
                    <a:pos x="T2" y="T3"/>
                  </a:cxn>
                  <a:cxn ang="0">
                    <a:pos x="T4" y="T5"/>
                  </a:cxn>
                  <a:cxn ang="0">
                    <a:pos x="T6" y="T7"/>
                  </a:cxn>
                  <a:cxn ang="0">
                    <a:pos x="T8" y="T9"/>
                  </a:cxn>
                </a:cxnLst>
                <a:rect l="0" t="0" r="r" b="b"/>
                <a:pathLst>
                  <a:path w="131" h="45">
                    <a:moveTo>
                      <a:pt x="131" y="0"/>
                    </a:moveTo>
                    <a:cubicBezTo>
                      <a:pt x="88" y="5"/>
                      <a:pt x="44" y="21"/>
                      <a:pt x="0" y="33"/>
                    </a:cubicBezTo>
                    <a:cubicBezTo>
                      <a:pt x="0" y="37"/>
                      <a:pt x="0" y="41"/>
                      <a:pt x="0" y="45"/>
                    </a:cubicBezTo>
                    <a:cubicBezTo>
                      <a:pt x="44" y="45"/>
                      <a:pt x="88" y="45"/>
                      <a:pt x="131" y="45"/>
                    </a:cubicBezTo>
                    <a:cubicBezTo>
                      <a:pt x="131" y="30"/>
                      <a:pt x="131" y="15"/>
                      <a:pt x="1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IE" sz="1400" kern="0">
                  <a:solidFill>
                    <a:prstClr val="black"/>
                  </a:solidFill>
                  <a:latin typeface="Arial" panose="020B0604020202020204"/>
                </a:endParaRPr>
              </a:p>
            </p:txBody>
          </p:sp>
          <p:sp>
            <p:nvSpPr>
              <p:cNvPr id="121" name="Freeform 109"/>
              <p:cNvSpPr>
                <a:spLocks/>
              </p:cNvSpPr>
              <p:nvPr/>
            </p:nvSpPr>
            <p:spPr bwMode="auto">
              <a:xfrm>
                <a:off x="787402" y="5437188"/>
                <a:ext cx="406401" cy="223838"/>
              </a:xfrm>
              <a:custGeom>
                <a:avLst/>
                <a:gdLst>
                  <a:gd name="T0" fmla="*/ 271 w 271"/>
                  <a:gd name="T1" fmla="*/ 112 h 149"/>
                  <a:gd name="T2" fmla="*/ 131 w 271"/>
                  <a:gd name="T3" fmla="*/ 112 h 149"/>
                  <a:gd name="T4" fmla="*/ 131 w 271"/>
                  <a:gd name="T5" fmla="*/ 0 h 149"/>
                  <a:gd name="T6" fmla="*/ 0 w 271"/>
                  <a:gd name="T7" fmla="*/ 0 h 149"/>
                  <a:gd name="T8" fmla="*/ 0 w 271"/>
                  <a:gd name="T9" fmla="*/ 12 h 149"/>
                  <a:gd name="T10" fmla="*/ 114 w 271"/>
                  <a:gd name="T11" fmla="*/ 12 h 149"/>
                  <a:gd name="T12" fmla="*/ 114 w 271"/>
                  <a:gd name="T13" fmla="*/ 91 h 149"/>
                  <a:gd name="T14" fmla="*/ 0 w 271"/>
                  <a:gd name="T15" fmla="*/ 91 h 149"/>
                  <a:gd name="T16" fmla="*/ 0 w 271"/>
                  <a:gd name="T17" fmla="*/ 149 h 149"/>
                  <a:gd name="T18" fmla="*/ 26 w 271"/>
                  <a:gd name="T19" fmla="*/ 149 h 149"/>
                  <a:gd name="T20" fmla="*/ 66 w 271"/>
                  <a:gd name="T21" fmla="*/ 110 h 149"/>
                  <a:gd name="T22" fmla="*/ 105 w 271"/>
                  <a:gd name="T23" fmla="*/ 149 h 149"/>
                  <a:gd name="T24" fmla="*/ 131 w 271"/>
                  <a:gd name="T25" fmla="*/ 149 h 149"/>
                  <a:gd name="T26" fmla="*/ 244 w 271"/>
                  <a:gd name="T27" fmla="*/ 149 h 149"/>
                  <a:gd name="T28" fmla="*/ 271 w 271"/>
                  <a:gd name="T2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149">
                    <a:moveTo>
                      <a:pt x="271" y="112"/>
                    </a:moveTo>
                    <a:cubicBezTo>
                      <a:pt x="131" y="112"/>
                      <a:pt x="131" y="112"/>
                      <a:pt x="131" y="112"/>
                    </a:cubicBezTo>
                    <a:cubicBezTo>
                      <a:pt x="131" y="0"/>
                      <a:pt x="131" y="0"/>
                      <a:pt x="131" y="0"/>
                    </a:cubicBezTo>
                    <a:cubicBezTo>
                      <a:pt x="0" y="0"/>
                      <a:pt x="0" y="0"/>
                      <a:pt x="0" y="0"/>
                    </a:cubicBezTo>
                    <a:cubicBezTo>
                      <a:pt x="0" y="12"/>
                      <a:pt x="0" y="12"/>
                      <a:pt x="0" y="12"/>
                    </a:cubicBezTo>
                    <a:cubicBezTo>
                      <a:pt x="114" y="12"/>
                      <a:pt x="114" y="12"/>
                      <a:pt x="114" y="12"/>
                    </a:cubicBezTo>
                    <a:cubicBezTo>
                      <a:pt x="114" y="91"/>
                      <a:pt x="114" y="91"/>
                      <a:pt x="114" y="91"/>
                    </a:cubicBezTo>
                    <a:cubicBezTo>
                      <a:pt x="0" y="91"/>
                      <a:pt x="0" y="91"/>
                      <a:pt x="0" y="91"/>
                    </a:cubicBezTo>
                    <a:cubicBezTo>
                      <a:pt x="0" y="149"/>
                      <a:pt x="0" y="149"/>
                      <a:pt x="0" y="149"/>
                    </a:cubicBezTo>
                    <a:cubicBezTo>
                      <a:pt x="26" y="149"/>
                      <a:pt x="26" y="149"/>
                      <a:pt x="26" y="149"/>
                    </a:cubicBezTo>
                    <a:cubicBezTo>
                      <a:pt x="26" y="128"/>
                      <a:pt x="44" y="110"/>
                      <a:pt x="66" y="110"/>
                    </a:cubicBezTo>
                    <a:cubicBezTo>
                      <a:pt x="87" y="110"/>
                      <a:pt x="105" y="128"/>
                      <a:pt x="105" y="149"/>
                    </a:cubicBezTo>
                    <a:cubicBezTo>
                      <a:pt x="131" y="149"/>
                      <a:pt x="131" y="149"/>
                      <a:pt x="131" y="149"/>
                    </a:cubicBezTo>
                    <a:cubicBezTo>
                      <a:pt x="244" y="149"/>
                      <a:pt x="244" y="149"/>
                      <a:pt x="244" y="149"/>
                    </a:cubicBezTo>
                    <a:cubicBezTo>
                      <a:pt x="244" y="132"/>
                      <a:pt x="255" y="117"/>
                      <a:pt x="271"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IE" sz="1400" kern="0">
                  <a:solidFill>
                    <a:prstClr val="black"/>
                  </a:solidFill>
                  <a:latin typeface="Arial" panose="020B0604020202020204"/>
                </a:endParaRPr>
              </a:p>
            </p:txBody>
          </p:sp>
          <p:sp>
            <p:nvSpPr>
              <p:cNvPr id="122" name="Freeform 110"/>
              <p:cNvSpPr>
                <a:spLocks noEditPoints="1"/>
              </p:cNvSpPr>
              <p:nvPr/>
            </p:nvSpPr>
            <p:spPr bwMode="auto">
              <a:xfrm>
                <a:off x="836614" y="5611813"/>
                <a:ext cx="98425" cy="100013"/>
              </a:xfrm>
              <a:custGeom>
                <a:avLst/>
                <a:gdLst>
                  <a:gd name="T0" fmla="*/ 33 w 66"/>
                  <a:gd name="T1" fmla="*/ 0 h 67"/>
                  <a:gd name="T2" fmla="*/ 0 w 66"/>
                  <a:gd name="T3" fmla="*/ 33 h 67"/>
                  <a:gd name="T4" fmla="*/ 33 w 66"/>
                  <a:gd name="T5" fmla="*/ 67 h 67"/>
                  <a:gd name="T6" fmla="*/ 66 w 66"/>
                  <a:gd name="T7" fmla="*/ 33 h 67"/>
                  <a:gd name="T8" fmla="*/ 33 w 66"/>
                  <a:gd name="T9" fmla="*/ 0 h 67"/>
                  <a:gd name="T10" fmla="*/ 33 w 66"/>
                  <a:gd name="T11" fmla="*/ 54 h 67"/>
                  <a:gd name="T12" fmla="*/ 12 w 66"/>
                  <a:gd name="T13" fmla="*/ 33 h 67"/>
                  <a:gd name="T14" fmla="*/ 33 w 66"/>
                  <a:gd name="T15" fmla="*/ 12 h 67"/>
                  <a:gd name="T16" fmla="*/ 54 w 66"/>
                  <a:gd name="T17" fmla="*/ 33 h 67"/>
                  <a:gd name="T18" fmla="*/ 33 w 66"/>
                  <a:gd name="T19" fmla="*/ 5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3" y="0"/>
                    </a:moveTo>
                    <a:cubicBezTo>
                      <a:pt x="14" y="0"/>
                      <a:pt x="0" y="15"/>
                      <a:pt x="0" y="33"/>
                    </a:cubicBezTo>
                    <a:cubicBezTo>
                      <a:pt x="0" y="52"/>
                      <a:pt x="14" y="67"/>
                      <a:pt x="33" y="67"/>
                    </a:cubicBezTo>
                    <a:cubicBezTo>
                      <a:pt x="51" y="67"/>
                      <a:pt x="66" y="52"/>
                      <a:pt x="66" y="33"/>
                    </a:cubicBezTo>
                    <a:cubicBezTo>
                      <a:pt x="66" y="15"/>
                      <a:pt x="51" y="0"/>
                      <a:pt x="33" y="0"/>
                    </a:cubicBezTo>
                    <a:close/>
                    <a:moveTo>
                      <a:pt x="33" y="54"/>
                    </a:moveTo>
                    <a:cubicBezTo>
                      <a:pt x="21" y="54"/>
                      <a:pt x="12" y="45"/>
                      <a:pt x="12" y="33"/>
                    </a:cubicBezTo>
                    <a:cubicBezTo>
                      <a:pt x="12" y="22"/>
                      <a:pt x="21" y="12"/>
                      <a:pt x="33" y="12"/>
                    </a:cubicBezTo>
                    <a:cubicBezTo>
                      <a:pt x="44" y="12"/>
                      <a:pt x="54" y="22"/>
                      <a:pt x="54" y="33"/>
                    </a:cubicBezTo>
                    <a:cubicBezTo>
                      <a:pt x="54" y="45"/>
                      <a:pt x="44" y="54"/>
                      <a:pt x="33"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IE" sz="1400" kern="0">
                  <a:solidFill>
                    <a:prstClr val="black"/>
                  </a:solidFill>
                  <a:latin typeface="Arial" panose="020B0604020202020204"/>
                </a:endParaRPr>
              </a:p>
            </p:txBody>
          </p:sp>
          <p:sp>
            <p:nvSpPr>
              <p:cNvPr id="123" name="Freeform 111"/>
              <p:cNvSpPr>
                <a:spLocks noEditPoints="1"/>
              </p:cNvSpPr>
              <p:nvPr/>
            </p:nvSpPr>
            <p:spPr bwMode="auto">
              <a:xfrm>
                <a:off x="1162052" y="5611813"/>
                <a:ext cx="98425" cy="100013"/>
              </a:xfrm>
              <a:custGeom>
                <a:avLst/>
                <a:gdLst>
                  <a:gd name="T0" fmla="*/ 33 w 66"/>
                  <a:gd name="T1" fmla="*/ 0 h 67"/>
                  <a:gd name="T2" fmla="*/ 0 w 66"/>
                  <a:gd name="T3" fmla="*/ 33 h 67"/>
                  <a:gd name="T4" fmla="*/ 33 w 66"/>
                  <a:gd name="T5" fmla="*/ 67 h 67"/>
                  <a:gd name="T6" fmla="*/ 66 w 66"/>
                  <a:gd name="T7" fmla="*/ 33 h 67"/>
                  <a:gd name="T8" fmla="*/ 33 w 66"/>
                  <a:gd name="T9" fmla="*/ 0 h 67"/>
                  <a:gd name="T10" fmla="*/ 33 w 66"/>
                  <a:gd name="T11" fmla="*/ 54 h 67"/>
                  <a:gd name="T12" fmla="*/ 12 w 66"/>
                  <a:gd name="T13" fmla="*/ 33 h 67"/>
                  <a:gd name="T14" fmla="*/ 33 w 66"/>
                  <a:gd name="T15" fmla="*/ 12 h 67"/>
                  <a:gd name="T16" fmla="*/ 54 w 66"/>
                  <a:gd name="T17" fmla="*/ 33 h 67"/>
                  <a:gd name="T18" fmla="*/ 33 w 66"/>
                  <a:gd name="T19" fmla="*/ 5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3" y="0"/>
                    </a:moveTo>
                    <a:cubicBezTo>
                      <a:pt x="15" y="0"/>
                      <a:pt x="0" y="15"/>
                      <a:pt x="0" y="33"/>
                    </a:cubicBezTo>
                    <a:cubicBezTo>
                      <a:pt x="0" y="52"/>
                      <a:pt x="15" y="67"/>
                      <a:pt x="33" y="67"/>
                    </a:cubicBezTo>
                    <a:cubicBezTo>
                      <a:pt x="51" y="67"/>
                      <a:pt x="66" y="52"/>
                      <a:pt x="66" y="33"/>
                    </a:cubicBezTo>
                    <a:cubicBezTo>
                      <a:pt x="66" y="15"/>
                      <a:pt x="51" y="0"/>
                      <a:pt x="33" y="0"/>
                    </a:cubicBezTo>
                    <a:close/>
                    <a:moveTo>
                      <a:pt x="33" y="54"/>
                    </a:moveTo>
                    <a:cubicBezTo>
                      <a:pt x="22" y="54"/>
                      <a:pt x="12" y="45"/>
                      <a:pt x="12" y="33"/>
                    </a:cubicBezTo>
                    <a:cubicBezTo>
                      <a:pt x="12" y="22"/>
                      <a:pt x="22" y="12"/>
                      <a:pt x="33" y="12"/>
                    </a:cubicBezTo>
                    <a:cubicBezTo>
                      <a:pt x="45" y="12"/>
                      <a:pt x="54" y="22"/>
                      <a:pt x="54" y="33"/>
                    </a:cubicBezTo>
                    <a:cubicBezTo>
                      <a:pt x="54" y="45"/>
                      <a:pt x="45" y="54"/>
                      <a:pt x="33"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IE" sz="1400" kern="0">
                  <a:solidFill>
                    <a:prstClr val="black"/>
                  </a:solidFill>
                  <a:latin typeface="Arial" panose="020B0604020202020204"/>
                </a:endParaRPr>
              </a:p>
            </p:txBody>
          </p:sp>
          <p:sp>
            <p:nvSpPr>
              <p:cNvPr id="124" name="Oval 112"/>
              <p:cNvSpPr>
                <a:spLocks noChangeArrowheads="1"/>
              </p:cNvSpPr>
              <p:nvPr/>
            </p:nvSpPr>
            <p:spPr bwMode="auto">
              <a:xfrm>
                <a:off x="865189" y="5640388"/>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IE" sz="1400" kern="0">
                  <a:solidFill>
                    <a:prstClr val="black"/>
                  </a:solidFill>
                  <a:latin typeface="Arial" panose="020B0604020202020204"/>
                </a:endParaRPr>
              </a:p>
            </p:txBody>
          </p:sp>
          <p:sp>
            <p:nvSpPr>
              <p:cNvPr id="125" name="Oval 113"/>
              <p:cNvSpPr>
                <a:spLocks noChangeArrowheads="1"/>
              </p:cNvSpPr>
              <p:nvPr/>
            </p:nvSpPr>
            <p:spPr bwMode="auto">
              <a:xfrm>
                <a:off x="1190627" y="5640388"/>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IE" sz="1400" kern="0">
                  <a:solidFill>
                    <a:prstClr val="black"/>
                  </a:solidFill>
                  <a:latin typeface="Arial" panose="020B0604020202020204"/>
                </a:endParaRPr>
              </a:p>
            </p:txBody>
          </p:sp>
          <p:sp>
            <p:nvSpPr>
              <p:cNvPr id="126" name="Rectangle 114"/>
              <p:cNvSpPr>
                <a:spLocks noChangeArrowheads="1"/>
              </p:cNvSpPr>
              <p:nvPr/>
            </p:nvSpPr>
            <p:spPr bwMode="auto">
              <a:xfrm>
                <a:off x="787402" y="5465763"/>
                <a:ext cx="16033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IE" sz="1400" kern="0">
                  <a:solidFill>
                    <a:prstClr val="black"/>
                  </a:solidFill>
                  <a:latin typeface="Arial" panose="020B0604020202020204"/>
                </a:endParaRPr>
              </a:p>
            </p:txBody>
          </p:sp>
          <p:sp>
            <p:nvSpPr>
              <p:cNvPr id="127" name="Freeform 115"/>
              <p:cNvSpPr>
                <a:spLocks/>
              </p:cNvSpPr>
              <p:nvPr/>
            </p:nvSpPr>
            <p:spPr bwMode="auto">
              <a:xfrm>
                <a:off x="1230315" y="5605463"/>
                <a:ext cx="58738" cy="55563"/>
              </a:xfrm>
              <a:custGeom>
                <a:avLst/>
                <a:gdLst>
                  <a:gd name="T0" fmla="*/ 40 w 40"/>
                  <a:gd name="T1" fmla="*/ 0 h 37"/>
                  <a:gd name="T2" fmla="*/ 0 w 40"/>
                  <a:gd name="T3" fmla="*/ 0 h 37"/>
                  <a:gd name="T4" fmla="*/ 27 w 40"/>
                  <a:gd name="T5" fmla="*/ 37 h 37"/>
                  <a:gd name="T6" fmla="*/ 40 w 40"/>
                  <a:gd name="T7" fmla="*/ 37 h 37"/>
                  <a:gd name="T8" fmla="*/ 40 w 40"/>
                  <a:gd name="T9" fmla="*/ 36 h 37"/>
                  <a:gd name="T10" fmla="*/ 40 w 40"/>
                  <a:gd name="T11" fmla="*/ 1 h 37"/>
                  <a:gd name="T12" fmla="*/ 40 w 40"/>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40" y="0"/>
                    </a:moveTo>
                    <a:cubicBezTo>
                      <a:pt x="0" y="0"/>
                      <a:pt x="0" y="0"/>
                      <a:pt x="0" y="0"/>
                    </a:cubicBezTo>
                    <a:cubicBezTo>
                      <a:pt x="16" y="5"/>
                      <a:pt x="27" y="20"/>
                      <a:pt x="27" y="37"/>
                    </a:cubicBezTo>
                    <a:cubicBezTo>
                      <a:pt x="40" y="37"/>
                      <a:pt x="40" y="37"/>
                      <a:pt x="40" y="37"/>
                    </a:cubicBezTo>
                    <a:cubicBezTo>
                      <a:pt x="40" y="37"/>
                      <a:pt x="40" y="37"/>
                      <a:pt x="40" y="36"/>
                    </a:cubicBezTo>
                    <a:cubicBezTo>
                      <a:pt x="40" y="1"/>
                      <a:pt x="40" y="1"/>
                      <a:pt x="40" y="1"/>
                    </a:cubicBezTo>
                    <a:cubicBezTo>
                      <a:pt x="40" y="1"/>
                      <a:pt x="40" y="1"/>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IE" sz="1400" kern="0">
                  <a:solidFill>
                    <a:prstClr val="black"/>
                  </a:solidFill>
                  <a:latin typeface="Arial" panose="020B0604020202020204"/>
                </a:endParaRPr>
              </a:p>
            </p:txBody>
          </p:sp>
        </p:grpSp>
        <p:sp>
          <p:nvSpPr>
            <p:cNvPr id="128" name="TextBox 127"/>
            <p:cNvSpPr txBox="1"/>
            <p:nvPr/>
          </p:nvSpPr>
          <p:spPr>
            <a:xfrm>
              <a:off x="6277725" y="1611340"/>
              <a:ext cx="2257702" cy="271164"/>
            </a:xfrm>
            <a:prstGeom prst="rect">
              <a:avLst/>
            </a:prstGeom>
            <a:noFill/>
          </p:spPr>
          <p:txBody>
            <a:bodyPr wrap="square" rtlCol="0">
              <a:spAutoFit/>
            </a:bodyPr>
            <a:lstStyle/>
            <a:p>
              <a:pPr fontAlgn="auto">
                <a:spcBef>
                  <a:spcPts val="0"/>
                </a:spcBef>
                <a:spcAft>
                  <a:spcPts val="0"/>
                </a:spcAft>
              </a:pPr>
              <a:r>
                <a:rPr lang="en-US" sz="1050" b="1">
                  <a:solidFill>
                    <a:srgbClr val="FFFFFF"/>
                  </a:solidFill>
                  <a:latin typeface="Arial" panose="020B0604020202020204"/>
                </a:rPr>
                <a:t>Metering</a:t>
              </a:r>
            </a:p>
          </p:txBody>
        </p:sp>
        <p:sp>
          <p:nvSpPr>
            <p:cNvPr id="129" name="TextBox 128"/>
            <p:cNvSpPr txBox="1"/>
            <p:nvPr/>
          </p:nvSpPr>
          <p:spPr>
            <a:xfrm>
              <a:off x="9280237" y="1599040"/>
              <a:ext cx="2257702" cy="271164"/>
            </a:xfrm>
            <a:prstGeom prst="rect">
              <a:avLst/>
            </a:prstGeom>
            <a:noFill/>
          </p:spPr>
          <p:txBody>
            <a:bodyPr wrap="square" rtlCol="0">
              <a:spAutoFit/>
            </a:bodyPr>
            <a:lstStyle/>
            <a:p>
              <a:pPr fontAlgn="auto">
                <a:spcBef>
                  <a:spcPts val="0"/>
                </a:spcBef>
                <a:spcAft>
                  <a:spcPts val="0"/>
                </a:spcAft>
              </a:pPr>
              <a:r>
                <a:rPr lang="en-US" sz="1050" b="1">
                  <a:solidFill>
                    <a:srgbClr val="FFFFFF"/>
                  </a:solidFill>
                  <a:latin typeface="Arial" panose="020B0604020202020204"/>
                </a:rPr>
                <a:t>Operations</a:t>
              </a:r>
            </a:p>
          </p:txBody>
        </p:sp>
        <p:sp>
          <p:nvSpPr>
            <p:cNvPr id="130" name="TextBox 129"/>
            <p:cNvSpPr txBox="1"/>
            <p:nvPr/>
          </p:nvSpPr>
          <p:spPr>
            <a:xfrm>
              <a:off x="7519698" y="1610817"/>
              <a:ext cx="2257702" cy="271164"/>
            </a:xfrm>
            <a:prstGeom prst="rect">
              <a:avLst/>
            </a:prstGeom>
            <a:noFill/>
          </p:spPr>
          <p:txBody>
            <a:bodyPr wrap="square" rtlCol="0">
              <a:spAutoFit/>
            </a:bodyPr>
            <a:lstStyle/>
            <a:p>
              <a:pPr fontAlgn="auto">
                <a:spcBef>
                  <a:spcPts val="0"/>
                </a:spcBef>
                <a:spcAft>
                  <a:spcPts val="0"/>
                </a:spcAft>
              </a:pPr>
              <a:r>
                <a:rPr lang="en-US" sz="1050" b="1">
                  <a:solidFill>
                    <a:srgbClr val="FFFFFF"/>
                  </a:solidFill>
                  <a:latin typeface="Arial" panose="020B0604020202020204"/>
                </a:rPr>
                <a:t>Work &amp; Field</a:t>
              </a:r>
            </a:p>
          </p:txBody>
        </p:sp>
        <p:sp>
          <p:nvSpPr>
            <p:cNvPr id="131" name="TextBox 130"/>
            <p:cNvSpPr txBox="1"/>
            <p:nvPr/>
          </p:nvSpPr>
          <p:spPr>
            <a:xfrm>
              <a:off x="4449109" y="1638842"/>
              <a:ext cx="2257702" cy="271164"/>
            </a:xfrm>
            <a:prstGeom prst="rect">
              <a:avLst/>
            </a:prstGeom>
            <a:noFill/>
          </p:spPr>
          <p:txBody>
            <a:bodyPr wrap="square" rtlCol="0">
              <a:spAutoFit/>
            </a:bodyPr>
            <a:lstStyle/>
            <a:p>
              <a:pPr fontAlgn="auto">
                <a:spcBef>
                  <a:spcPts val="0"/>
                </a:spcBef>
                <a:spcAft>
                  <a:spcPts val="0"/>
                </a:spcAft>
              </a:pPr>
              <a:r>
                <a:rPr lang="en-US" sz="1050" b="1">
                  <a:solidFill>
                    <a:srgbClr val="FFFFFF"/>
                  </a:solidFill>
                  <a:latin typeface="Arial" panose="020B0604020202020204"/>
                </a:rPr>
                <a:t>Grid Operations</a:t>
              </a:r>
            </a:p>
          </p:txBody>
        </p:sp>
        <p:sp>
          <p:nvSpPr>
            <p:cNvPr id="132" name="TextBox 131"/>
            <p:cNvSpPr txBox="1"/>
            <p:nvPr/>
          </p:nvSpPr>
          <p:spPr>
            <a:xfrm>
              <a:off x="4013915" y="1699603"/>
              <a:ext cx="2257398" cy="1368703"/>
            </a:xfrm>
            <a:prstGeom prst="rect">
              <a:avLst/>
            </a:prstGeom>
            <a:noFill/>
          </p:spPr>
          <p:txBody>
            <a:bodyPr wrap="square" rtlCol="0">
              <a:spAutoFit/>
            </a:bodyPr>
            <a:lstStyle/>
            <a:p>
              <a:pPr marL="108702" indent="-108702" defTabSz="602460" fontAlgn="auto">
                <a:spcBef>
                  <a:spcPts val="0"/>
                </a:spcBef>
                <a:spcAft>
                  <a:spcPts val="0"/>
                </a:spcAft>
                <a:buFont typeface="Arial" panose="020B0604020202020204" pitchFamily="34" charset="0"/>
                <a:buChar char="•"/>
              </a:pPr>
              <a:endParaRPr lang="en-US" sz="800">
                <a:solidFill>
                  <a:prstClr val="white"/>
                </a:solidFill>
                <a:latin typeface="Arial" panose="020B0604020202020204"/>
              </a:endParaRP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Distribution and Network Optimization</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Loss Reduction</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Demand Response</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Next Generation Outage Management </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Distributed Energy Resources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Power Quality Analysis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VVO Analytics</a:t>
              </a:r>
            </a:p>
          </p:txBody>
        </p:sp>
        <p:sp>
          <p:nvSpPr>
            <p:cNvPr id="133" name="TextBox 132"/>
            <p:cNvSpPr txBox="1"/>
            <p:nvPr/>
          </p:nvSpPr>
          <p:spPr>
            <a:xfrm>
              <a:off x="6173314" y="1697576"/>
              <a:ext cx="1265368" cy="1159373"/>
            </a:xfrm>
            <a:prstGeom prst="rect">
              <a:avLst/>
            </a:prstGeom>
            <a:noFill/>
          </p:spPr>
          <p:txBody>
            <a:bodyPr wrap="square" rtlCol="0">
              <a:spAutoFit/>
            </a:bodyPr>
            <a:lstStyle/>
            <a:p>
              <a:pPr marL="108702" indent="-108702" defTabSz="602460" fontAlgn="auto">
                <a:spcBef>
                  <a:spcPts val="0"/>
                </a:spcBef>
                <a:spcAft>
                  <a:spcPts val="0"/>
                </a:spcAft>
                <a:buFont typeface="Arial" panose="020B0604020202020204" pitchFamily="34" charset="0"/>
                <a:buChar char="•"/>
              </a:pPr>
              <a:endParaRPr lang="en-US" sz="800">
                <a:solidFill>
                  <a:prstClr val="white"/>
                </a:solidFill>
                <a:latin typeface="Arial" panose="020B0604020202020204"/>
              </a:endParaRP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Smart Meter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Security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Network Analytics</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Revenue Protection</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Collections Analytics</a:t>
              </a:r>
            </a:p>
          </p:txBody>
        </p:sp>
        <p:sp>
          <p:nvSpPr>
            <p:cNvPr id="134" name="TextBox 133"/>
            <p:cNvSpPr txBox="1"/>
            <p:nvPr/>
          </p:nvSpPr>
          <p:spPr>
            <a:xfrm>
              <a:off x="7271328" y="1675043"/>
              <a:ext cx="1717519" cy="1199629"/>
            </a:xfrm>
            <a:prstGeom prst="rect">
              <a:avLst/>
            </a:prstGeom>
            <a:noFill/>
          </p:spPr>
          <p:txBody>
            <a:bodyPr wrap="square" rtlCol="0">
              <a:spAutoFit/>
            </a:bodyPr>
            <a:lstStyle/>
            <a:p>
              <a:pPr marL="108702" indent="-108702" defTabSz="602460" fontAlgn="auto">
                <a:spcBef>
                  <a:spcPts val="0"/>
                </a:spcBef>
                <a:spcAft>
                  <a:spcPts val="0"/>
                </a:spcAft>
                <a:buFont typeface="Arial" panose="020B0604020202020204" pitchFamily="34" charset="0"/>
                <a:buChar char="•"/>
              </a:pPr>
              <a:endParaRPr lang="en-US" sz="800">
                <a:solidFill>
                  <a:prstClr val="white"/>
                </a:solidFill>
                <a:latin typeface="Arial" panose="020B0604020202020204"/>
              </a:endParaRP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Resource Management</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Dispatch &amp; Route Adherence</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Fleet Management</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Workforce Optimization</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Performance and Productivity</a:t>
              </a:r>
            </a:p>
            <a:p>
              <a:pPr marL="108702" indent="-108702" defTabSz="602460" fontAlgn="auto">
                <a:spcBef>
                  <a:spcPts val="0"/>
                </a:spcBef>
                <a:spcAft>
                  <a:spcPts val="259"/>
                </a:spcAft>
                <a:buFont typeface="Arial" panose="020B0604020202020204" pitchFamily="34" charset="0"/>
                <a:buChar char="•"/>
              </a:pPr>
              <a:r>
                <a:rPr lang="en-US" sz="800">
                  <a:solidFill>
                    <a:srgbClr val="FFFFFF"/>
                  </a:solidFill>
                  <a:latin typeface="Arial" panose="020B0604020202020204"/>
                </a:rPr>
                <a:t>Field Worker Readiness</a:t>
              </a:r>
            </a:p>
          </p:txBody>
        </p:sp>
      </p:grpSp>
      <p:sp>
        <p:nvSpPr>
          <p:cNvPr id="135" name="TextBox 134"/>
          <p:cNvSpPr txBox="1"/>
          <p:nvPr/>
        </p:nvSpPr>
        <p:spPr>
          <a:xfrm>
            <a:off x="10793489" y="1966263"/>
            <a:ext cx="2257702" cy="253916"/>
          </a:xfrm>
          <a:prstGeom prst="rect">
            <a:avLst/>
          </a:prstGeom>
          <a:noFill/>
        </p:spPr>
        <p:txBody>
          <a:bodyPr wrap="square" rtlCol="0">
            <a:spAutoFit/>
          </a:bodyPr>
          <a:lstStyle/>
          <a:p>
            <a:pPr fontAlgn="auto">
              <a:spcBef>
                <a:spcPts val="0"/>
              </a:spcBef>
              <a:spcAft>
                <a:spcPts val="0"/>
              </a:spcAft>
            </a:pPr>
            <a:r>
              <a:rPr lang="en-US" sz="1050" b="1">
                <a:solidFill>
                  <a:srgbClr val="FFFFFF"/>
                </a:solidFill>
                <a:latin typeface="Arial" panose="020B0604020202020204"/>
              </a:rPr>
              <a:t>Marketing</a:t>
            </a:r>
          </a:p>
        </p:txBody>
      </p:sp>
      <p:sp>
        <p:nvSpPr>
          <p:cNvPr id="137" name="TextBox 136"/>
          <p:cNvSpPr txBox="1"/>
          <p:nvPr/>
        </p:nvSpPr>
        <p:spPr>
          <a:xfrm>
            <a:off x="7689324" y="4222264"/>
            <a:ext cx="5988061" cy="1046061"/>
          </a:xfrm>
          <a:prstGeom prst="rect">
            <a:avLst/>
          </a:prstGeom>
          <a:noFill/>
        </p:spPr>
        <p:txBody>
          <a:bodyPr wrap="square" lIns="45696" rIns="45696" numCol="4" spcCol="91440" rtlCol="0">
            <a:noAutofit/>
          </a:bodyPr>
          <a:lstStyle/>
          <a:p>
            <a:pPr marL="108702" indent="-108702" defTabSz="602460" fontAlgn="auto">
              <a:spcBef>
                <a:spcPts val="0"/>
              </a:spcBef>
              <a:spcAft>
                <a:spcPts val="259"/>
              </a:spcAft>
              <a:buFont typeface="Arial" panose="020B0604020202020204" pitchFamily="34" charset="0"/>
              <a:buChar char="•"/>
            </a:pPr>
            <a:r>
              <a:rPr lang="en-US" sz="905">
                <a:solidFill>
                  <a:srgbClr val="FFFFFF"/>
                </a:solidFill>
                <a:latin typeface="Arial" panose="020B0604020202020204"/>
              </a:rPr>
              <a:t>Contract Analysis </a:t>
            </a:r>
          </a:p>
          <a:p>
            <a:pPr marL="108702" indent="-108702" defTabSz="602460" fontAlgn="auto">
              <a:spcBef>
                <a:spcPts val="0"/>
              </a:spcBef>
              <a:spcAft>
                <a:spcPts val="259"/>
              </a:spcAft>
              <a:buFont typeface="Arial" panose="020B0604020202020204" pitchFamily="34" charset="0"/>
              <a:buChar char="•"/>
            </a:pPr>
            <a:r>
              <a:rPr lang="en-US" sz="905">
                <a:solidFill>
                  <a:srgbClr val="FFFFFF"/>
                </a:solidFill>
                <a:latin typeface="Arial" panose="020B0604020202020204"/>
              </a:rPr>
              <a:t>Forecasting &amp; Demand Planning</a:t>
            </a:r>
          </a:p>
          <a:p>
            <a:pPr marL="108702" indent="-108702" defTabSz="602460" fontAlgn="auto">
              <a:spcBef>
                <a:spcPts val="0"/>
              </a:spcBef>
              <a:spcAft>
                <a:spcPts val="259"/>
              </a:spcAft>
              <a:buFont typeface="Arial" panose="020B0604020202020204" pitchFamily="34" charset="0"/>
              <a:buChar char="•"/>
            </a:pPr>
            <a:r>
              <a:rPr lang="en-US" sz="905">
                <a:solidFill>
                  <a:srgbClr val="FFFFFF"/>
                </a:solidFill>
                <a:latin typeface="Arial" panose="020B0604020202020204"/>
              </a:rPr>
              <a:t>Network Optimization</a:t>
            </a:r>
          </a:p>
          <a:p>
            <a:pPr marL="108702" indent="-108702" defTabSz="602460" fontAlgn="auto">
              <a:spcBef>
                <a:spcPts val="0"/>
              </a:spcBef>
              <a:spcAft>
                <a:spcPts val="259"/>
              </a:spcAft>
              <a:buFont typeface="Arial" panose="020B0604020202020204" pitchFamily="34" charset="0"/>
              <a:buChar char="•"/>
            </a:pPr>
            <a:r>
              <a:rPr lang="en-US" sz="905">
                <a:solidFill>
                  <a:srgbClr val="FFFFFF"/>
                </a:solidFill>
                <a:latin typeface="Arial" panose="020B0604020202020204"/>
              </a:rPr>
              <a:t>Parts Optimization</a:t>
            </a:r>
          </a:p>
          <a:p>
            <a:pPr marL="108702" indent="-108702" defTabSz="602460" fontAlgn="auto">
              <a:spcBef>
                <a:spcPts val="0"/>
              </a:spcBef>
              <a:spcAft>
                <a:spcPts val="259"/>
              </a:spcAft>
              <a:buFont typeface="Arial" panose="020B0604020202020204" pitchFamily="34" charset="0"/>
              <a:buChar char="•"/>
            </a:pPr>
            <a:r>
              <a:rPr lang="en-US" sz="905">
                <a:solidFill>
                  <a:srgbClr val="FFFFFF"/>
                </a:solidFill>
                <a:latin typeface="Arial" panose="020B0604020202020204"/>
              </a:rPr>
              <a:t>Planning Systems Optimization</a:t>
            </a:r>
          </a:p>
          <a:p>
            <a:pPr marL="108702" indent="-108702" defTabSz="602460" fontAlgn="auto">
              <a:spcBef>
                <a:spcPts val="0"/>
              </a:spcBef>
              <a:spcAft>
                <a:spcPts val="259"/>
              </a:spcAft>
              <a:buFont typeface="Arial" panose="020B0604020202020204" pitchFamily="34" charset="0"/>
              <a:buChar char="•"/>
            </a:pPr>
            <a:r>
              <a:rPr lang="en-US" sz="905">
                <a:solidFill>
                  <a:srgbClr val="FFFFFF"/>
                </a:solidFill>
                <a:latin typeface="Arial" panose="020B0604020202020204"/>
              </a:rPr>
              <a:t>Predictive Asset Maintenance</a:t>
            </a:r>
          </a:p>
          <a:p>
            <a:pPr marL="108702" indent="-108702" defTabSz="602460" fontAlgn="auto">
              <a:spcBef>
                <a:spcPts val="0"/>
              </a:spcBef>
              <a:spcAft>
                <a:spcPts val="259"/>
              </a:spcAft>
              <a:buFont typeface="Arial" panose="020B0604020202020204" pitchFamily="34" charset="0"/>
              <a:buChar char="•"/>
            </a:pPr>
            <a:r>
              <a:rPr lang="en-US" sz="905">
                <a:solidFill>
                  <a:srgbClr val="FFFFFF"/>
                </a:solidFill>
                <a:latin typeface="Arial" panose="020B0604020202020204"/>
              </a:rPr>
              <a:t>Replenishment &amp; Inventory Optimization</a:t>
            </a:r>
          </a:p>
          <a:p>
            <a:pPr marL="108702" indent="-108702" defTabSz="602460" fontAlgn="auto">
              <a:spcBef>
                <a:spcPts val="0"/>
              </a:spcBef>
              <a:spcAft>
                <a:spcPts val="259"/>
              </a:spcAft>
              <a:buFont typeface="Arial" panose="020B0604020202020204" pitchFamily="34" charset="0"/>
              <a:buChar char="•"/>
            </a:pPr>
            <a:r>
              <a:rPr lang="en-US" sz="905">
                <a:solidFill>
                  <a:srgbClr val="FFFFFF"/>
                </a:solidFill>
                <a:latin typeface="Arial" panose="020B0604020202020204"/>
              </a:rPr>
              <a:t>Risk &amp; Volatility Management</a:t>
            </a:r>
          </a:p>
          <a:p>
            <a:pPr marL="108702" indent="-108702" defTabSz="602460" fontAlgn="auto">
              <a:spcBef>
                <a:spcPts val="0"/>
              </a:spcBef>
              <a:spcAft>
                <a:spcPts val="259"/>
              </a:spcAft>
              <a:buFont typeface="Arial" panose="020B0604020202020204" pitchFamily="34" charset="0"/>
              <a:buChar char="•"/>
            </a:pPr>
            <a:r>
              <a:rPr lang="en-US" sz="905">
                <a:solidFill>
                  <a:srgbClr val="FFFFFF"/>
                </a:solidFill>
                <a:latin typeface="Arial" panose="020B0604020202020204"/>
              </a:rPr>
              <a:t>Spend Analytics</a:t>
            </a:r>
          </a:p>
          <a:p>
            <a:pPr marL="108702" indent="-108702" defTabSz="602460" fontAlgn="auto">
              <a:spcBef>
                <a:spcPts val="0"/>
              </a:spcBef>
              <a:spcAft>
                <a:spcPts val="259"/>
              </a:spcAft>
              <a:buFont typeface="Arial" panose="020B0604020202020204" pitchFamily="34" charset="0"/>
              <a:buChar char="•"/>
            </a:pPr>
            <a:r>
              <a:rPr lang="en-US" sz="905">
                <a:solidFill>
                  <a:srgbClr val="FFFFFF"/>
                </a:solidFill>
                <a:latin typeface="Arial" panose="020B0604020202020204"/>
              </a:rPr>
              <a:t>Warranty Analytics</a:t>
            </a:r>
          </a:p>
        </p:txBody>
      </p:sp>
    </p:spTree>
    <p:extLst>
      <p:ext uri="{BB962C8B-B14F-4D97-AF65-F5344CB8AC3E}">
        <p14:creationId xmlns:p14="http://schemas.microsoft.com/office/powerpoint/2010/main" val="129017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Advanced asset management</a:t>
            </a:r>
          </a:p>
        </p:txBody>
      </p:sp>
      <p:sp>
        <p:nvSpPr>
          <p:cNvPr id="37" name="Text Placeholder 36"/>
          <p:cNvSpPr>
            <a:spLocks noGrp="1"/>
          </p:cNvSpPr>
          <p:nvPr>
            <p:ph type="body" sz="quarter" idx="10"/>
          </p:nvPr>
        </p:nvSpPr>
        <p:spPr/>
        <p:txBody>
          <a:bodyPr/>
          <a:lstStyle/>
          <a:p>
            <a:r>
              <a:rPr lang="en-GB"/>
              <a:t>Advance asset management analytics focuses on asset health for risk management and investment optimization decisions.</a:t>
            </a:r>
          </a:p>
        </p:txBody>
      </p:sp>
      <p:sp>
        <p:nvSpPr>
          <p:cNvPr id="5" name="Rectangle 4"/>
          <p:cNvSpPr/>
          <p:nvPr/>
        </p:nvSpPr>
        <p:spPr>
          <a:xfrm>
            <a:off x="2061139" y="239964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Asset Mgmt. Strategy &amp; Objectives</a:t>
            </a:r>
          </a:p>
        </p:txBody>
      </p:sp>
      <p:sp>
        <p:nvSpPr>
          <p:cNvPr id="6" name="Rectangle 5"/>
          <p:cNvSpPr/>
          <p:nvPr/>
        </p:nvSpPr>
        <p:spPr>
          <a:xfrm>
            <a:off x="2966262" y="239964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Risk Strategy &amp; Framework</a:t>
            </a:r>
          </a:p>
        </p:txBody>
      </p:sp>
      <p:sp>
        <p:nvSpPr>
          <p:cNvPr id="7" name="Rectangle 6"/>
          <p:cNvSpPr/>
          <p:nvPr/>
        </p:nvSpPr>
        <p:spPr>
          <a:xfrm>
            <a:off x="2067185" y="1977841"/>
            <a:ext cx="4442570" cy="331618"/>
          </a:xfrm>
          <a:prstGeom prst="rect">
            <a:avLst/>
          </a:prstGeom>
          <a:solidFill>
            <a:schemeClr val="accent2"/>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3344"/>
                </a:solidFill>
              </a:rPr>
              <a:t>Asset Strategy Management </a:t>
            </a:r>
          </a:p>
        </p:txBody>
      </p:sp>
      <p:sp>
        <p:nvSpPr>
          <p:cNvPr id="8" name="Rectangle 7"/>
          <p:cNvSpPr/>
          <p:nvPr/>
        </p:nvSpPr>
        <p:spPr>
          <a:xfrm>
            <a:off x="3871385" y="239964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Technical Policy Development &amp; Compliance</a:t>
            </a:r>
          </a:p>
        </p:txBody>
      </p:sp>
      <p:sp>
        <p:nvSpPr>
          <p:cNvPr id="9" name="Rectangle 8"/>
          <p:cNvSpPr/>
          <p:nvPr/>
        </p:nvSpPr>
        <p:spPr>
          <a:xfrm>
            <a:off x="4776507" y="239964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Network Analysis &amp; Long Term Planning</a:t>
            </a:r>
          </a:p>
        </p:txBody>
      </p:sp>
      <p:sp>
        <p:nvSpPr>
          <p:cNvPr id="10" name="Rectangle 9"/>
          <p:cNvSpPr/>
          <p:nvPr/>
        </p:nvSpPr>
        <p:spPr>
          <a:xfrm>
            <a:off x="5681631" y="239964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Asset Material &amp; Network Innovation</a:t>
            </a:r>
          </a:p>
        </p:txBody>
      </p:sp>
      <p:sp>
        <p:nvSpPr>
          <p:cNvPr id="11" name="Rectangle 10"/>
          <p:cNvSpPr/>
          <p:nvPr/>
        </p:nvSpPr>
        <p:spPr>
          <a:xfrm>
            <a:off x="2948273" y="3836650"/>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Plan Analysis &amp; Optimization</a:t>
            </a:r>
          </a:p>
        </p:txBody>
      </p:sp>
      <p:sp>
        <p:nvSpPr>
          <p:cNvPr id="12" name="Rectangle 11"/>
          <p:cNvSpPr/>
          <p:nvPr/>
        </p:nvSpPr>
        <p:spPr>
          <a:xfrm>
            <a:off x="2042675" y="3836650"/>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Plan Alignment &amp; Consolidation</a:t>
            </a:r>
          </a:p>
        </p:txBody>
      </p:sp>
      <p:sp>
        <p:nvSpPr>
          <p:cNvPr id="13" name="Rectangle 12"/>
          <p:cNvSpPr/>
          <p:nvPr/>
        </p:nvSpPr>
        <p:spPr>
          <a:xfrm>
            <a:off x="2042675" y="3406499"/>
            <a:ext cx="4450516" cy="331618"/>
          </a:xfrm>
          <a:prstGeom prst="rect">
            <a:avLst/>
          </a:prstGeom>
          <a:solidFill>
            <a:schemeClr val="accent2"/>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3344"/>
                </a:solidFill>
              </a:rPr>
              <a:t>Asset Portfolio &amp; Risk Management</a:t>
            </a:r>
          </a:p>
        </p:txBody>
      </p:sp>
      <p:sp>
        <p:nvSpPr>
          <p:cNvPr id="14" name="Rectangle 13"/>
          <p:cNvSpPr/>
          <p:nvPr/>
        </p:nvSpPr>
        <p:spPr>
          <a:xfrm>
            <a:off x="4759470" y="3836650"/>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Deferral &amp; Variance Management</a:t>
            </a:r>
          </a:p>
        </p:txBody>
      </p:sp>
      <p:sp>
        <p:nvSpPr>
          <p:cNvPr id="15" name="Rectangle 14"/>
          <p:cNvSpPr/>
          <p:nvPr/>
        </p:nvSpPr>
        <p:spPr>
          <a:xfrm>
            <a:off x="3853871" y="3836650"/>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Plan </a:t>
            </a:r>
          </a:p>
          <a:p>
            <a:pPr algn="ctr"/>
            <a:r>
              <a:rPr lang="en-US" sz="900">
                <a:solidFill>
                  <a:srgbClr val="FFFFFF"/>
                </a:solidFill>
              </a:rPr>
              <a:t>Approval</a:t>
            </a:r>
          </a:p>
        </p:txBody>
      </p:sp>
      <p:sp>
        <p:nvSpPr>
          <p:cNvPr id="16" name="Rectangle 15"/>
          <p:cNvSpPr/>
          <p:nvPr/>
        </p:nvSpPr>
        <p:spPr>
          <a:xfrm>
            <a:off x="5685206" y="5311530"/>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Risk Assessment</a:t>
            </a:r>
          </a:p>
        </p:txBody>
      </p:sp>
      <p:sp>
        <p:nvSpPr>
          <p:cNvPr id="17" name="Rectangle 16"/>
          <p:cNvSpPr/>
          <p:nvPr/>
        </p:nvSpPr>
        <p:spPr>
          <a:xfrm>
            <a:off x="5665068" y="3836650"/>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Asset Investment Review</a:t>
            </a:r>
          </a:p>
        </p:txBody>
      </p:sp>
      <p:sp>
        <p:nvSpPr>
          <p:cNvPr id="18" name="Rectangle 17"/>
          <p:cNvSpPr/>
          <p:nvPr/>
        </p:nvSpPr>
        <p:spPr>
          <a:xfrm>
            <a:off x="6593800" y="3836650"/>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Manage</a:t>
            </a:r>
          </a:p>
          <a:p>
            <a:pPr algn="ctr"/>
            <a:r>
              <a:rPr lang="en-US" sz="900">
                <a:solidFill>
                  <a:srgbClr val="FFFFFF"/>
                </a:solidFill>
              </a:rPr>
              <a:t>Asset Algorithms</a:t>
            </a:r>
          </a:p>
        </p:txBody>
      </p:sp>
      <p:sp>
        <p:nvSpPr>
          <p:cNvPr id="19" name="Rectangle 18"/>
          <p:cNvSpPr/>
          <p:nvPr/>
        </p:nvSpPr>
        <p:spPr>
          <a:xfrm>
            <a:off x="7498923" y="3836650"/>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Manage</a:t>
            </a:r>
          </a:p>
          <a:p>
            <a:pPr algn="ctr"/>
            <a:r>
              <a:rPr lang="en-US" sz="900">
                <a:solidFill>
                  <a:srgbClr val="FFFFFF"/>
                </a:solidFill>
              </a:rPr>
              <a:t>Data &amp; Quality</a:t>
            </a:r>
          </a:p>
        </p:txBody>
      </p:sp>
      <p:sp>
        <p:nvSpPr>
          <p:cNvPr id="20" name="Rectangle 19"/>
          <p:cNvSpPr/>
          <p:nvPr/>
        </p:nvSpPr>
        <p:spPr>
          <a:xfrm>
            <a:off x="8404046" y="3836650"/>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Manage Technology &amp; </a:t>
            </a:r>
          </a:p>
          <a:p>
            <a:pPr algn="ctr"/>
            <a:r>
              <a:rPr lang="en-US" sz="900">
                <a:solidFill>
                  <a:prstClr val="white"/>
                </a:solidFill>
              </a:rPr>
              <a:t>Delivery Systems</a:t>
            </a:r>
          </a:p>
        </p:txBody>
      </p:sp>
      <p:sp>
        <p:nvSpPr>
          <p:cNvPr id="21" name="Rectangle 20"/>
          <p:cNvSpPr/>
          <p:nvPr/>
        </p:nvSpPr>
        <p:spPr>
          <a:xfrm>
            <a:off x="2042676" y="4863402"/>
            <a:ext cx="5356115" cy="331618"/>
          </a:xfrm>
          <a:prstGeom prst="rect">
            <a:avLst/>
          </a:prstGeom>
          <a:solidFill>
            <a:schemeClr val="accent2"/>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3344"/>
                </a:solidFill>
              </a:rPr>
              <a:t>Asset Planning Management</a:t>
            </a:r>
          </a:p>
        </p:txBody>
      </p:sp>
      <p:sp>
        <p:nvSpPr>
          <p:cNvPr id="22" name="Rectangle 21"/>
          <p:cNvSpPr/>
          <p:nvPr/>
        </p:nvSpPr>
        <p:spPr>
          <a:xfrm>
            <a:off x="6568289" y="5311532"/>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Manage Plan Updates</a:t>
            </a:r>
          </a:p>
        </p:txBody>
      </p:sp>
      <p:sp>
        <p:nvSpPr>
          <p:cNvPr id="23" name="Rectangle 22"/>
          <p:cNvSpPr/>
          <p:nvPr/>
        </p:nvSpPr>
        <p:spPr>
          <a:xfrm>
            <a:off x="6601237" y="239964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Asset Perf. Condition &amp; Risk Monitoring</a:t>
            </a:r>
          </a:p>
        </p:txBody>
      </p:sp>
      <p:sp>
        <p:nvSpPr>
          <p:cNvPr id="24" name="Rectangle 23"/>
          <p:cNvSpPr/>
          <p:nvPr/>
        </p:nvSpPr>
        <p:spPr>
          <a:xfrm>
            <a:off x="2043150" y="531153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Planning Standards &amp; Assurance</a:t>
            </a:r>
          </a:p>
        </p:txBody>
      </p:sp>
      <p:sp>
        <p:nvSpPr>
          <p:cNvPr id="25" name="Rectangle 24"/>
          <p:cNvSpPr/>
          <p:nvPr/>
        </p:nvSpPr>
        <p:spPr>
          <a:xfrm>
            <a:off x="6601537" y="1977841"/>
            <a:ext cx="3544613" cy="331618"/>
          </a:xfrm>
          <a:prstGeom prst="rect">
            <a:avLst/>
          </a:prstGeom>
          <a:solidFill>
            <a:schemeClr val="accent2"/>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3344"/>
                </a:solidFill>
              </a:rPr>
              <a:t>Assess &amp; Monitor Asset Needs</a:t>
            </a:r>
          </a:p>
        </p:txBody>
      </p:sp>
      <p:sp>
        <p:nvSpPr>
          <p:cNvPr id="26" name="Rectangle 25"/>
          <p:cNvSpPr/>
          <p:nvPr/>
        </p:nvSpPr>
        <p:spPr>
          <a:xfrm>
            <a:off x="7506835" y="239964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System Capacity &amp; Demand Mgmt.</a:t>
            </a:r>
          </a:p>
        </p:txBody>
      </p:sp>
      <p:sp>
        <p:nvSpPr>
          <p:cNvPr id="27" name="Rectangle 26"/>
          <p:cNvSpPr/>
          <p:nvPr/>
        </p:nvSpPr>
        <p:spPr>
          <a:xfrm>
            <a:off x="8412434" y="239964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Develop &amp; Maintain Asset Risk Factors</a:t>
            </a:r>
          </a:p>
        </p:txBody>
      </p:sp>
      <p:sp>
        <p:nvSpPr>
          <p:cNvPr id="28" name="Rectangle 27"/>
          <p:cNvSpPr/>
          <p:nvPr/>
        </p:nvSpPr>
        <p:spPr>
          <a:xfrm>
            <a:off x="9313748" y="239964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Develop &amp; Maintain Asset End of Life Criteria</a:t>
            </a:r>
          </a:p>
        </p:txBody>
      </p:sp>
      <p:sp>
        <p:nvSpPr>
          <p:cNvPr id="29" name="Rectangle 28"/>
          <p:cNvSpPr/>
          <p:nvPr/>
        </p:nvSpPr>
        <p:spPr>
          <a:xfrm>
            <a:off x="6593799" y="3406498"/>
            <a:ext cx="3548071" cy="331619"/>
          </a:xfrm>
          <a:prstGeom prst="rect">
            <a:avLst/>
          </a:prstGeom>
          <a:solidFill>
            <a:schemeClr val="accent2"/>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3344"/>
                </a:solidFill>
              </a:rPr>
              <a:t>Information &amp; Infrastructure Management</a:t>
            </a:r>
          </a:p>
        </p:txBody>
      </p:sp>
      <p:sp>
        <p:nvSpPr>
          <p:cNvPr id="30" name="Rectangle 29"/>
          <p:cNvSpPr/>
          <p:nvPr/>
        </p:nvSpPr>
        <p:spPr>
          <a:xfrm>
            <a:off x="2948273" y="531153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Project Design &amp; Estimate</a:t>
            </a:r>
          </a:p>
        </p:txBody>
      </p:sp>
      <p:sp>
        <p:nvSpPr>
          <p:cNvPr id="31" name="Rectangle 30"/>
          <p:cNvSpPr/>
          <p:nvPr/>
        </p:nvSpPr>
        <p:spPr>
          <a:xfrm>
            <a:off x="3853396" y="531153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Project/ Program Development</a:t>
            </a:r>
          </a:p>
        </p:txBody>
      </p:sp>
      <p:sp>
        <p:nvSpPr>
          <p:cNvPr id="32" name="Rectangle 31"/>
          <p:cNvSpPr/>
          <p:nvPr/>
        </p:nvSpPr>
        <p:spPr>
          <a:xfrm>
            <a:off x="4758514" y="5311531"/>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Project/ Program Approval</a:t>
            </a:r>
          </a:p>
        </p:txBody>
      </p:sp>
      <p:sp>
        <p:nvSpPr>
          <p:cNvPr id="33" name="Rectangle 32"/>
          <p:cNvSpPr/>
          <p:nvPr/>
        </p:nvSpPr>
        <p:spPr>
          <a:xfrm>
            <a:off x="9318027" y="3836650"/>
            <a:ext cx="828123" cy="884316"/>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Condition &amp; Predictive Maintenance</a:t>
            </a:r>
          </a:p>
        </p:txBody>
      </p:sp>
      <p:pic>
        <p:nvPicPr>
          <p:cNvPr id="38" name="Picture 37"/>
          <p:cNvPicPr>
            <a:picLocks noChangeAspect="1"/>
          </p:cNvPicPr>
          <p:nvPr/>
        </p:nvPicPr>
        <p:blipFill>
          <a:blip r:embed="rId4"/>
          <a:stretch>
            <a:fillRect/>
          </a:stretch>
        </p:blipFill>
        <p:spPr>
          <a:xfrm>
            <a:off x="11163558" y="215841"/>
            <a:ext cx="766943" cy="670618"/>
          </a:xfrm>
          <a:prstGeom prst="rect">
            <a:avLst/>
          </a:prstGeom>
        </p:spPr>
      </p:pic>
    </p:spTree>
    <p:extLst>
      <p:ext uri="{BB962C8B-B14F-4D97-AF65-F5344CB8AC3E}">
        <p14:creationId xmlns:p14="http://schemas.microsoft.com/office/powerpoint/2010/main" val="2258058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Work, field, and resource management</a:t>
            </a:r>
          </a:p>
        </p:txBody>
      </p:sp>
      <p:sp>
        <p:nvSpPr>
          <p:cNvPr id="51" name="Text Placeholder 50"/>
          <p:cNvSpPr>
            <a:spLocks noGrp="1"/>
          </p:cNvSpPr>
          <p:nvPr>
            <p:ph type="body" sz="quarter" idx="10"/>
          </p:nvPr>
        </p:nvSpPr>
        <p:spPr/>
        <p:txBody>
          <a:bodyPr/>
          <a:lstStyle/>
          <a:p>
            <a:r>
              <a:rPr lang="en-US">
                <a:solidFill>
                  <a:srgbClr val="F7981D"/>
                </a:solidFill>
              </a:rPr>
              <a:t>Work, Field and Resource Management focuses on operational analytics.</a:t>
            </a:r>
            <a:endParaRPr lang="en-GB"/>
          </a:p>
        </p:txBody>
      </p:sp>
      <p:grpSp>
        <p:nvGrpSpPr>
          <p:cNvPr id="2" name="Group 1"/>
          <p:cNvGrpSpPr/>
          <p:nvPr/>
        </p:nvGrpSpPr>
        <p:grpSpPr>
          <a:xfrm>
            <a:off x="2042350" y="1714191"/>
            <a:ext cx="8229928" cy="4690697"/>
            <a:chOff x="1244463" y="1867758"/>
            <a:chExt cx="6922908" cy="4560710"/>
          </a:xfrm>
        </p:grpSpPr>
        <p:sp>
          <p:nvSpPr>
            <p:cNvPr id="5" name="Rectangle 4"/>
            <p:cNvSpPr/>
            <p:nvPr/>
          </p:nvSpPr>
          <p:spPr>
            <a:xfrm>
              <a:off x="4347676" y="4517795"/>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Resource Utilization</a:t>
              </a:r>
            </a:p>
          </p:txBody>
        </p:sp>
        <p:sp>
          <p:nvSpPr>
            <p:cNvPr id="7" name="Rectangle 6"/>
            <p:cNvSpPr/>
            <p:nvPr/>
          </p:nvSpPr>
          <p:spPr>
            <a:xfrm>
              <a:off x="3601860" y="4517795"/>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Forecasting &amp; Planning Quality</a:t>
              </a:r>
            </a:p>
          </p:txBody>
        </p:sp>
        <p:sp>
          <p:nvSpPr>
            <p:cNvPr id="8" name="Rectangle 7"/>
            <p:cNvSpPr/>
            <p:nvPr/>
          </p:nvSpPr>
          <p:spPr>
            <a:xfrm>
              <a:off x="5126284" y="4515438"/>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Schedule Quality</a:t>
              </a:r>
            </a:p>
          </p:txBody>
        </p:sp>
        <p:sp>
          <p:nvSpPr>
            <p:cNvPr id="9" name="Rectangle 8"/>
            <p:cNvSpPr/>
            <p:nvPr/>
          </p:nvSpPr>
          <p:spPr>
            <a:xfrm>
              <a:off x="4373922" y="335455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Field Productivity</a:t>
              </a:r>
            </a:p>
          </p:txBody>
        </p:sp>
        <p:sp>
          <p:nvSpPr>
            <p:cNvPr id="10" name="Rectangle 9"/>
            <p:cNvSpPr/>
            <p:nvPr/>
          </p:nvSpPr>
          <p:spPr>
            <a:xfrm>
              <a:off x="3600417" y="335455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Contractor Performance</a:t>
              </a:r>
            </a:p>
          </p:txBody>
        </p:sp>
        <p:sp>
          <p:nvSpPr>
            <p:cNvPr id="11" name="Rectangle 10"/>
            <p:cNvSpPr/>
            <p:nvPr/>
          </p:nvSpPr>
          <p:spPr>
            <a:xfrm>
              <a:off x="3587939" y="3010488"/>
              <a:ext cx="4548844" cy="265249"/>
            </a:xfrm>
            <a:prstGeom prst="rect">
              <a:avLst/>
            </a:prstGeom>
            <a:solidFill>
              <a:schemeClr val="accent1"/>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prstClr val="white"/>
                  </a:solidFill>
                </a:rPr>
                <a:t>Work Execution</a:t>
              </a:r>
            </a:p>
          </p:txBody>
        </p:sp>
        <p:sp>
          <p:nvSpPr>
            <p:cNvPr id="12" name="Rectangle 11"/>
            <p:cNvSpPr/>
            <p:nvPr/>
          </p:nvSpPr>
          <p:spPr>
            <a:xfrm>
              <a:off x="5911409" y="335455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Work Throughput</a:t>
              </a:r>
            </a:p>
          </p:txBody>
        </p:sp>
        <p:sp>
          <p:nvSpPr>
            <p:cNvPr id="13" name="Rectangle 12"/>
            <p:cNvSpPr/>
            <p:nvPr/>
          </p:nvSpPr>
          <p:spPr>
            <a:xfrm>
              <a:off x="5147428" y="335455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Schedule Adherence</a:t>
              </a:r>
            </a:p>
          </p:txBody>
        </p:sp>
        <p:sp>
          <p:nvSpPr>
            <p:cNvPr id="14" name="Rectangle 13"/>
            <p:cNvSpPr/>
            <p:nvPr/>
          </p:nvSpPr>
          <p:spPr>
            <a:xfrm>
              <a:off x="6684914" y="335455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Work Backlog</a:t>
              </a:r>
            </a:p>
          </p:txBody>
        </p:sp>
        <p:sp>
          <p:nvSpPr>
            <p:cNvPr id="15" name="Rectangle 14"/>
            <p:cNvSpPr/>
            <p:nvPr/>
          </p:nvSpPr>
          <p:spPr>
            <a:xfrm>
              <a:off x="7460040" y="3354549"/>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Work Quality</a:t>
              </a:r>
            </a:p>
          </p:txBody>
        </p:sp>
        <p:sp>
          <p:nvSpPr>
            <p:cNvPr id="19" name="Rectangle 18"/>
            <p:cNvSpPr/>
            <p:nvPr/>
          </p:nvSpPr>
          <p:spPr>
            <a:xfrm>
              <a:off x="1248091" y="3010488"/>
              <a:ext cx="2254341" cy="265249"/>
            </a:xfrm>
            <a:prstGeom prst="rect">
              <a:avLst/>
            </a:prstGeom>
            <a:solidFill>
              <a:schemeClr val="accent1"/>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prstClr val="white"/>
                  </a:solidFill>
                </a:rPr>
                <a:t>Emergency Management</a:t>
              </a:r>
            </a:p>
          </p:txBody>
        </p:sp>
        <p:sp>
          <p:nvSpPr>
            <p:cNvPr id="20" name="Rectangle 19"/>
            <p:cNvSpPr/>
            <p:nvPr/>
          </p:nvSpPr>
          <p:spPr>
            <a:xfrm>
              <a:off x="2027275" y="220514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Prerequisite Tracking</a:t>
              </a:r>
            </a:p>
          </p:txBody>
        </p:sp>
        <p:sp>
          <p:nvSpPr>
            <p:cNvPr id="21" name="Rectangle 20"/>
            <p:cNvSpPr/>
            <p:nvPr/>
          </p:nvSpPr>
          <p:spPr>
            <a:xfrm>
              <a:off x="1244463" y="33689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Outage Duration</a:t>
              </a:r>
            </a:p>
          </p:txBody>
        </p:sp>
        <p:sp>
          <p:nvSpPr>
            <p:cNvPr id="22" name="Rectangle 21"/>
            <p:cNvSpPr/>
            <p:nvPr/>
          </p:nvSpPr>
          <p:spPr>
            <a:xfrm>
              <a:off x="1263611" y="1867758"/>
              <a:ext cx="4570005" cy="265249"/>
            </a:xfrm>
            <a:prstGeom prst="rect">
              <a:avLst/>
            </a:prstGeom>
            <a:solidFill>
              <a:schemeClr val="accent1"/>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prstClr val="white"/>
                  </a:solidFill>
                </a:rPr>
                <a:t>Work Management</a:t>
              </a:r>
              <a:endParaRPr lang="en-US" sz="900">
                <a:solidFill>
                  <a:srgbClr val="FF0000"/>
                </a:solidFill>
              </a:endParaRPr>
            </a:p>
          </p:txBody>
        </p:sp>
        <p:sp>
          <p:nvSpPr>
            <p:cNvPr id="23" name="Rectangle 22"/>
            <p:cNvSpPr/>
            <p:nvPr/>
          </p:nvSpPr>
          <p:spPr>
            <a:xfrm>
              <a:off x="2781730" y="220514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Cost Variance</a:t>
              </a:r>
            </a:p>
          </p:txBody>
        </p:sp>
        <p:sp>
          <p:nvSpPr>
            <p:cNvPr id="24" name="Rectangle 23"/>
            <p:cNvSpPr/>
            <p:nvPr/>
          </p:nvSpPr>
          <p:spPr>
            <a:xfrm>
              <a:off x="3555237" y="220514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Compliance Reporting</a:t>
              </a:r>
            </a:p>
          </p:txBody>
        </p:sp>
        <p:sp>
          <p:nvSpPr>
            <p:cNvPr id="25" name="Rectangle 24"/>
            <p:cNvSpPr/>
            <p:nvPr/>
          </p:nvSpPr>
          <p:spPr>
            <a:xfrm>
              <a:off x="4325083" y="220514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Cycle Time</a:t>
              </a:r>
            </a:p>
          </p:txBody>
        </p:sp>
        <p:sp>
          <p:nvSpPr>
            <p:cNvPr id="26" name="Rectangle 25"/>
            <p:cNvSpPr/>
            <p:nvPr/>
          </p:nvSpPr>
          <p:spPr>
            <a:xfrm>
              <a:off x="3597465" y="5721137"/>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Asset Efficiency</a:t>
              </a:r>
            </a:p>
          </p:txBody>
        </p:sp>
        <p:sp>
          <p:nvSpPr>
            <p:cNvPr id="27" name="Rectangle 26"/>
            <p:cNvSpPr/>
            <p:nvPr/>
          </p:nvSpPr>
          <p:spPr>
            <a:xfrm>
              <a:off x="3587939" y="5361377"/>
              <a:ext cx="3025055" cy="273246"/>
            </a:xfrm>
            <a:prstGeom prst="rect">
              <a:avLst/>
            </a:prstGeom>
            <a:solidFill>
              <a:schemeClr val="accent1"/>
            </a:solidFill>
            <a:ln>
              <a:noFill/>
            </a:ln>
            <a:effectLst/>
          </p:spPr>
          <p:style>
            <a:lnRef idx="1">
              <a:schemeClr val="dk1"/>
            </a:lnRef>
            <a:fillRef idx="3">
              <a:schemeClr val="dk1"/>
            </a:fillRef>
            <a:effectRef idx="2">
              <a:schemeClr val="dk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white"/>
                  </a:solidFill>
                </a:rPr>
                <a:t>Supply Chain</a:t>
              </a:r>
            </a:p>
          </p:txBody>
        </p:sp>
        <p:sp>
          <p:nvSpPr>
            <p:cNvPr id="28" name="Rectangle 27"/>
            <p:cNvSpPr/>
            <p:nvPr/>
          </p:nvSpPr>
          <p:spPr>
            <a:xfrm>
              <a:off x="4361040" y="5721137"/>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Materials Quality</a:t>
              </a:r>
            </a:p>
          </p:txBody>
        </p:sp>
        <p:sp>
          <p:nvSpPr>
            <p:cNvPr id="29" name="Rectangle 28"/>
            <p:cNvSpPr/>
            <p:nvPr/>
          </p:nvSpPr>
          <p:spPr>
            <a:xfrm>
              <a:off x="6684913" y="4529494"/>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Utilization</a:t>
              </a:r>
            </a:p>
          </p:txBody>
        </p:sp>
        <p:sp>
          <p:nvSpPr>
            <p:cNvPr id="30" name="Rectangle 29"/>
            <p:cNvSpPr/>
            <p:nvPr/>
          </p:nvSpPr>
          <p:spPr>
            <a:xfrm>
              <a:off x="7458012" y="4529494"/>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Cost Efficiency</a:t>
              </a:r>
            </a:p>
          </p:txBody>
        </p:sp>
        <p:sp>
          <p:nvSpPr>
            <p:cNvPr id="31" name="Rectangle 30"/>
            <p:cNvSpPr/>
            <p:nvPr/>
          </p:nvSpPr>
          <p:spPr>
            <a:xfrm>
              <a:off x="6684914" y="4173733"/>
              <a:ext cx="1480430" cy="265249"/>
            </a:xfrm>
            <a:prstGeom prst="rect">
              <a:avLst/>
            </a:prstGeom>
            <a:solidFill>
              <a:schemeClr val="accent1"/>
            </a:solidFill>
            <a:ln>
              <a:noFill/>
            </a:ln>
            <a:effectLst/>
          </p:spPr>
          <p:style>
            <a:lnRef idx="1">
              <a:schemeClr val="dk1"/>
            </a:lnRef>
            <a:fillRef idx="3">
              <a:schemeClr val="dk1"/>
            </a:fillRef>
            <a:effectRef idx="2">
              <a:schemeClr val="dk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prstClr val="white"/>
                  </a:solidFill>
                </a:rPr>
                <a:t>Fleet Mgt.</a:t>
              </a:r>
            </a:p>
          </p:txBody>
        </p:sp>
        <p:sp>
          <p:nvSpPr>
            <p:cNvPr id="32" name="Rectangle 31"/>
            <p:cNvSpPr/>
            <p:nvPr/>
          </p:nvSpPr>
          <p:spPr>
            <a:xfrm>
              <a:off x="1262100" y="4165736"/>
              <a:ext cx="2236050" cy="273246"/>
            </a:xfrm>
            <a:prstGeom prst="rect">
              <a:avLst/>
            </a:prstGeom>
            <a:solidFill>
              <a:schemeClr val="accent1"/>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prstClr val="white"/>
                  </a:solidFill>
                </a:rPr>
                <a:t>Safety</a:t>
              </a:r>
              <a:endParaRPr lang="en-US" sz="1000">
                <a:solidFill>
                  <a:prstClr val="white"/>
                </a:solidFill>
              </a:endParaRPr>
            </a:p>
          </p:txBody>
        </p:sp>
        <p:sp>
          <p:nvSpPr>
            <p:cNvPr id="33" name="Rectangle 32"/>
            <p:cNvSpPr/>
            <p:nvPr/>
          </p:nvSpPr>
          <p:spPr>
            <a:xfrm>
              <a:off x="2035199" y="4528177"/>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Work Force</a:t>
              </a:r>
            </a:p>
            <a:p>
              <a:pPr algn="ctr"/>
              <a:r>
                <a:rPr lang="en-US" sz="900">
                  <a:solidFill>
                    <a:prstClr val="white"/>
                  </a:solidFill>
                </a:rPr>
                <a:t>Incidents</a:t>
              </a:r>
            </a:p>
          </p:txBody>
        </p:sp>
        <p:sp>
          <p:nvSpPr>
            <p:cNvPr id="34" name="Rectangle 33"/>
            <p:cNvSpPr/>
            <p:nvPr/>
          </p:nvSpPr>
          <p:spPr>
            <a:xfrm>
              <a:off x="1262100" y="4528177"/>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Vehicle</a:t>
              </a:r>
            </a:p>
            <a:p>
              <a:pPr algn="ctr"/>
              <a:r>
                <a:rPr lang="en-US" sz="900">
                  <a:solidFill>
                    <a:prstClr val="white"/>
                  </a:solidFill>
                </a:rPr>
                <a:t>Incidents</a:t>
              </a:r>
            </a:p>
          </p:txBody>
        </p:sp>
        <p:sp>
          <p:nvSpPr>
            <p:cNvPr id="35" name="Rectangle 34"/>
            <p:cNvSpPr/>
            <p:nvPr/>
          </p:nvSpPr>
          <p:spPr>
            <a:xfrm>
              <a:off x="2790819" y="4528177"/>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Third </a:t>
              </a:r>
            </a:p>
            <a:p>
              <a:pPr algn="ctr"/>
              <a:r>
                <a:rPr lang="en-US" sz="900">
                  <a:solidFill>
                    <a:prstClr val="white"/>
                  </a:solidFill>
                </a:rPr>
                <a:t>Party</a:t>
              </a:r>
            </a:p>
            <a:p>
              <a:pPr algn="ctr"/>
              <a:r>
                <a:rPr lang="en-US" sz="900">
                  <a:solidFill>
                    <a:prstClr val="white"/>
                  </a:solidFill>
                </a:rPr>
                <a:t>Incidents</a:t>
              </a:r>
            </a:p>
          </p:txBody>
        </p:sp>
        <p:sp>
          <p:nvSpPr>
            <p:cNvPr id="36" name="Rectangle 35"/>
            <p:cNvSpPr/>
            <p:nvPr/>
          </p:nvSpPr>
          <p:spPr>
            <a:xfrm>
              <a:off x="1249592" y="5721137"/>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Designer Productivity</a:t>
              </a:r>
            </a:p>
          </p:txBody>
        </p:sp>
        <p:sp>
          <p:nvSpPr>
            <p:cNvPr id="37" name="Rectangle 36"/>
            <p:cNvSpPr/>
            <p:nvPr/>
          </p:nvSpPr>
          <p:spPr>
            <a:xfrm>
              <a:off x="2022691" y="5721137"/>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Design Quality</a:t>
              </a:r>
            </a:p>
          </p:txBody>
        </p:sp>
        <p:sp>
          <p:nvSpPr>
            <p:cNvPr id="38" name="Rectangle 37"/>
            <p:cNvSpPr/>
            <p:nvPr/>
          </p:nvSpPr>
          <p:spPr>
            <a:xfrm>
              <a:off x="1249592" y="5361377"/>
              <a:ext cx="2281018" cy="273246"/>
            </a:xfrm>
            <a:prstGeom prst="rect">
              <a:avLst/>
            </a:prstGeom>
            <a:solidFill>
              <a:schemeClr val="accent1"/>
            </a:solidFill>
            <a:ln>
              <a:noFill/>
            </a:ln>
            <a:effectLst/>
          </p:spPr>
          <p:style>
            <a:lnRef idx="1">
              <a:schemeClr val="dk1"/>
            </a:lnRef>
            <a:fillRef idx="3">
              <a:schemeClr val="dk1"/>
            </a:fillRef>
            <a:effectRef idx="2">
              <a:schemeClr val="dk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prstClr val="white"/>
                  </a:solidFill>
                </a:rPr>
                <a:t>Design </a:t>
              </a:r>
            </a:p>
          </p:txBody>
        </p:sp>
        <p:sp>
          <p:nvSpPr>
            <p:cNvPr id="39" name="Rectangle 38"/>
            <p:cNvSpPr/>
            <p:nvPr/>
          </p:nvSpPr>
          <p:spPr>
            <a:xfrm>
              <a:off x="2795791" y="5721137"/>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Design Dates Met </a:t>
              </a:r>
            </a:p>
          </p:txBody>
        </p:sp>
        <p:sp>
          <p:nvSpPr>
            <p:cNvPr id="40" name="Rectangle 39"/>
            <p:cNvSpPr/>
            <p:nvPr/>
          </p:nvSpPr>
          <p:spPr>
            <a:xfrm>
              <a:off x="5124614" y="5721137"/>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Delivery Reliability</a:t>
              </a:r>
            </a:p>
          </p:txBody>
        </p:sp>
        <p:sp>
          <p:nvSpPr>
            <p:cNvPr id="41" name="Rectangle 40"/>
            <p:cNvSpPr/>
            <p:nvPr/>
          </p:nvSpPr>
          <p:spPr>
            <a:xfrm>
              <a:off x="3587939" y="4173733"/>
              <a:ext cx="3030606" cy="265249"/>
            </a:xfrm>
            <a:prstGeom prst="rect">
              <a:avLst/>
            </a:prstGeom>
            <a:solidFill>
              <a:schemeClr val="accent1"/>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prstClr val="white"/>
                  </a:solidFill>
                </a:rPr>
                <a:t>Resource Management</a:t>
              </a:r>
            </a:p>
          </p:txBody>
        </p:sp>
        <p:sp>
          <p:nvSpPr>
            <p:cNvPr id="42" name="Rectangle 41"/>
            <p:cNvSpPr/>
            <p:nvPr/>
          </p:nvSpPr>
          <p:spPr>
            <a:xfrm>
              <a:off x="2017562" y="33689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Response Time</a:t>
              </a:r>
            </a:p>
          </p:txBody>
        </p:sp>
        <p:sp>
          <p:nvSpPr>
            <p:cNvPr id="43" name="Rectangle 42"/>
            <p:cNvSpPr/>
            <p:nvPr/>
          </p:nvSpPr>
          <p:spPr>
            <a:xfrm>
              <a:off x="2790662" y="33689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Restoration Time</a:t>
              </a:r>
            </a:p>
          </p:txBody>
        </p:sp>
        <p:sp>
          <p:nvSpPr>
            <p:cNvPr id="44" name="Rectangle 43"/>
            <p:cNvSpPr/>
            <p:nvPr/>
          </p:nvSpPr>
          <p:spPr>
            <a:xfrm>
              <a:off x="5105635" y="2205138"/>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Unit Costing</a:t>
              </a:r>
            </a:p>
          </p:txBody>
        </p:sp>
        <p:sp>
          <p:nvSpPr>
            <p:cNvPr id="45" name="Rectangle 44"/>
            <p:cNvSpPr/>
            <p:nvPr/>
          </p:nvSpPr>
          <p:spPr>
            <a:xfrm>
              <a:off x="5903180" y="4517795"/>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Resource Allocation</a:t>
              </a:r>
            </a:p>
          </p:txBody>
        </p:sp>
        <p:sp>
          <p:nvSpPr>
            <p:cNvPr id="46" name="Rectangle 45"/>
            <p:cNvSpPr/>
            <p:nvPr/>
          </p:nvSpPr>
          <p:spPr>
            <a:xfrm>
              <a:off x="5886614" y="5721137"/>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Process Efficiency</a:t>
              </a:r>
            </a:p>
          </p:txBody>
        </p:sp>
        <p:sp>
          <p:nvSpPr>
            <p:cNvPr id="47" name="Rectangle 46"/>
            <p:cNvSpPr/>
            <p:nvPr/>
          </p:nvSpPr>
          <p:spPr>
            <a:xfrm>
              <a:off x="1264034" y="220514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Process Adherence</a:t>
              </a:r>
            </a:p>
          </p:txBody>
        </p:sp>
      </p:grpSp>
      <p:pic>
        <p:nvPicPr>
          <p:cNvPr id="50" name="Picture 49"/>
          <p:cNvPicPr>
            <a:picLocks noChangeAspect="1"/>
          </p:cNvPicPr>
          <p:nvPr/>
        </p:nvPicPr>
        <p:blipFill>
          <a:blip r:embed="rId3"/>
          <a:stretch>
            <a:fillRect/>
          </a:stretch>
        </p:blipFill>
        <p:spPr>
          <a:xfrm>
            <a:off x="11212799" y="215841"/>
            <a:ext cx="766943" cy="670618"/>
          </a:xfrm>
          <a:prstGeom prst="rect">
            <a:avLst/>
          </a:prstGeom>
        </p:spPr>
      </p:pic>
    </p:spTree>
    <p:extLst>
      <p:ext uri="{BB962C8B-B14F-4D97-AF65-F5344CB8AC3E}">
        <p14:creationId xmlns:p14="http://schemas.microsoft.com/office/powerpoint/2010/main" val="1931660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 grid analytics</a:t>
            </a:r>
          </a:p>
        </p:txBody>
      </p:sp>
      <p:sp>
        <p:nvSpPr>
          <p:cNvPr id="4" name="Text Placeholder 3"/>
          <p:cNvSpPr>
            <a:spLocks noGrp="1"/>
          </p:cNvSpPr>
          <p:nvPr>
            <p:ph type="body" sz="quarter" idx="10"/>
          </p:nvPr>
        </p:nvSpPr>
        <p:spPr/>
        <p:txBody>
          <a:bodyPr/>
          <a:lstStyle/>
          <a:p>
            <a:r>
              <a:rPr lang="en-US"/>
              <a:t>Accenture’s smart grid capability highlights analytics enabled by smart grid technology.</a:t>
            </a:r>
            <a:endParaRPr lang="en-GB"/>
          </a:p>
        </p:txBody>
      </p:sp>
      <p:sp>
        <p:nvSpPr>
          <p:cNvPr id="100" name="Rectangle 99"/>
          <p:cNvSpPr/>
          <p:nvPr/>
        </p:nvSpPr>
        <p:spPr>
          <a:xfrm>
            <a:off x="1992338" y="197616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Meter Deployment Metrics</a:t>
            </a:r>
          </a:p>
        </p:txBody>
      </p:sp>
      <p:sp>
        <p:nvSpPr>
          <p:cNvPr id="101" name="Rectangle 100"/>
          <p:cNvSpPr/>
          <p:nvPr/>
        </p:nvSpPr>
        <p:spPr>
          <a:xfrm>
            <a:off x="2812311" y="197616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Deployment Exceptions</a:t>
            </a:r>
          </a:p>
        </p:txBody>
      </p:sp>
      <p:sp>
        <p:nvSpPr>
          <p:cNvPr id="102" name="Rectangle 101"/>
          <p:cNvSpPr/>
          <p:nvPr/>
        </p:nvSpPr>
        <p:spPr>
          <a:xfrm>
            <a:off x="1997813" y="1620346"/>
            <a:ext cx="4844608" cy="279746"/>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rgbClr val="FFFFFF"/>
                </a:solidFill>
              </a:rPr>
              <a:t>AMI Deployment</a:t>
            </a:r>
          </a:p>
        </p:txBody>
      </p:sp>
      <p:sp>
        <p:nvSpPr>
          <p:cNvPr id="103" name="Rectangle 102"/>
          <p:cNvSpPr/>
          <p:nvPr/>
        </p:nvSpPr>
        <p:spPr>
          <a:xfrm>
            <a:off x="3632285" y="197616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Meter Discovery and Certification</a:t>
            </a:r>
          </a:p>
        </p:txBody>
      </p:sp>
      <p:sp>
        <p:nvSpPr>
          <p:cNvPr id="104" name="Rectangle 103"/>
          <p:cNvSpPr/>
          <p:nvPr/>
        </p:nvSpPr>
        <p:spPr>
          <a:xfrm>
            <a:off x="4452258" y="197616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Common Deployment Performance</a:t>
            </a:r>
          </a:p>
        </p:txBody>
      </p:sp>
      <p:sp>
        <p:nvSpPr>
          <p:cNvPr id="105" name="Rectangle 104"/>
          <p:cNvSpPr/>
          <p:nvPr/>
        </p:nvSpPr>
        <p:spPr>
          <a:xfrm>
            <a:off x="5272232" y="197616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Installer Performance</a:t>
            </a:r>
          </a:p>
        </p:txBody>
      </p:sp>
      <p:sp>
        <p:nvSpPr>
          <p:cNvPr id="106" name="Rectangle 105"/>
          <p:cNvSpPr/>
          <p:nvPr/>
        </p:nvSpPr>
        <p:spPr>
          <a:xfrm>
            <a:off x="2838180" y="3188398"/>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Remote Meter Operations</a:t>
            </a:r>
          </a:p>
        </p:txBody>
      </p:sp>
      <p:sp>
        <p:nvSpPr>
          <p:cNvPr id="107" name="Rectangle 106"/>
          <p:cNvSpPr/>
          <p:nvPr/>
        </p:nvSpPr>
        <p:spPr>
          <a:xfrm>
            <a:off x="2017776" y="3188398"/>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Meter Read Performance</a:t>
            </a:r>
          </a:p>
        </p:txBody>
      </p:sp>
      <p:sp>
        <p:nvSpPr>
          <p:cNvPr id="108" name="Rectangle 107"/>
          <p:cNvSpPr/>
          <p:nvPr/>
        </p:nvSpPr>
        <p:spPr>
          <a:xfrm>
            <a:off x="2017775" y="2825531"/>
            <a:ext cx="4852238" cy="279746"/>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rgbClr val="FFFFFF"/>
                </a:solidFill>
              </a:rPr>
              <a:t>AMI Operations</a:t>
            </a:r>
          </a:p>
        </p:txBody>
      </p:sp>
      <p:sp>
        <p:nvSpPr>
          <p:cNvPr id="109" name="Rectangle 108"/>
          <p:cNvSpPr/>
          <p:nvPr/>
        </p:nvSpPr>
        <p:spPr>
          <a:xfrm>
            <a:off x="4478989" y="3188398"/>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Meter Quality</a:t>
            </a:r>
          </a:p>
        </p:txBody>
      </p:sp>
      <p:sp>
        <p:nvSpPr>
          <p:cNvPr id="110" name="Rectangle 109"/>
          <p:cNvSpPr/>
          <p:nvPr/>
        </p:nvSpPr>
        <p:spPr>
          <a:xfrm>
            <a:off x="3658584" y="3188398"/>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Meter Data Load Performance</a:t>
            </a:r>
          </a:p>
        </p:txBody>
      </p:sp>
      <p:sp>
        <p:nvSpPr>
          <p:cNvPr id="111" name="Rectangle 110"/>
          <p:cNvSpPr/>
          <p:nvPr/>
        </p:nvSpPr>
        <p:spPr>
          <a:xfrm>
            <a:off x="6119797" y="3188398"/>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Meter Comms.</a:t>
            </a:r>
          </a:p>
        </p:txBody>
      </p:sp>
      <p:sp>
        <p:nvSpPr>
          <p:cNvPr id="112" name="Rectangle 111"/>
          <p:cNvSpPr/>
          <p:nvPr/>
        </p:nvSpPr>
        <p:spPr>
          <a:xfrm>
            <a:off x="5299392" y="3188398"/>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Meter Data Consistency </a:t>
            </a:r>
          </a:p>
        </p:txBody>
      </p:sp>
      <p:sp>
        <p:nvSpPr>
          <p:cNvPr id="113" name="Rectangle 112"/>
          <p:cNvSpPr/>
          <p:nvPr/>
        </p:nvSpPr>
        <p:spPr>
          <a:xfrm>
            <a:off x="2017776" y="443257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Exception Handling Performance</a:t>
            </a:r>
          </a:p>
        </p:txBody>
      </p:sp>
      <p:sp>
        <p:nvSpPr>
          <p:cNvPr id="114" name="Rectangle 113"/>
          <p:cNvSpPr/>
          <p:nvPr/>
        </p:nvSpPr>
        <p:spPr>
          <a:xfrm>
            <a:off x="2837749" y="443257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Billing Data Availability</a:t>
            </a:r>
          </a:p>
        </p:txBody>
      </p:sp>
      <p:sp>
        <p:nvSpPr>
          <p:cNvPr id="115" name="Rectangle 114"/>
          <p:cNvSpPr/>
          <p:nvPr/>
        </p:nvSpPr>
        <p:spPr>
          <a:xfrm>
            <a:off x="3657723" y="443257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Revenue Protection (Incl. Theft)</a:t>
            </a:r>
          </a:p>
        </p:txBody>
      </p:sp>
      <p:sp>
        <p:nvSpPr>
          <p:cNvPr id="116" name="Rectangle 115"/>
          <p:cNvSpPr/>
          <p:nvPr/>
        </p:nvSpPr>
        <p:spPr>
          <a:xfrm>
            <a:off x="4477696" y="443257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Billing Performance</a:t>
            </a:r>
          </a:p>
        </p:txBody>
      </p:sp>
      <p:sp>
        <p:nvSpPr>
          <p:cNvPr id="117" name="Rectangle 116"/>
          <p:cNvSpPr/>
          <p:nvPr/>
        </p:nvSpPr>
        <p:spPr>
          <a:xfrm>
            <a:off x="2017776" y="4054543"/>
            <a:ext cx="4852238" cy="279746"/>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rgbClr val="FFFFFF"/>
                </a:solidFill>
              </a:rPr>
              <a:t>Revenue Protection and Billing</a:t>
            </a:r>
          </a:p>
        </p:txBody>
      </p:sp>
      <p:sp>
        <p:nvSpPr>
          <p:cNvPr id="118" name="Rectangle 117"/>
          <p:cNvSpPr/>
          <p:nvPr/>
        </p:nvSpPr>
        <p:spPr>
          <a:xfrm>
            <a:off x="5297670" y="443257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Meter Data Accuracy</a:t>
            </a:r>
          </a:p>
        </p:txBody>
      </p:sp>
      <p:sp>
        <p:nvSpPr>
          <p:cNvPr id="119" name="Rectangle 118"/>
          <p:cNvSpPr/>
          <p:nvPr/>
        </p:nvSpPr>
        <p:spPr>
          <a:xfrm>
            <a:off x="6117643" y="443257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Unaccounted Losses</a:t>
            </a:r>
          </a:p>
        </p:txBody>
      </p:sp>
      <p:sp>
        <p:nvSpPr>
          <p:cNvPr id="120" name="Rectangle 119"/>
          <p:cNvSpPr/>
          <p:nvPr/>
        </p:nvSpPr>
        <p:spPr>
          <a:xfrm>
            <a:off x="6940200" y="197616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Comms. Status</a:t>
            </a:r>
          </a:p>
        </p:txBody>
      </p:sp>
      <p:sp>
        <p:nvSpPr>
          <p:cNvPr id="121" name="Rectangle 120"/>
          <p:cNvSpPr/>
          <p:nvPr/>
        </p:nvSpPr>
        <p:spPr>
          <a:xfrm>
            <a:off x="6937617" y="3188398"/>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Outage Identification, Resolution &amp; Optimization</a:t>
            </a:r>
          </a:p>
        </p:txBody>
      </p:sp>
      <p:sp>
        <p:nvSpPr>
          <p:cNvPr id="122" name="Rectangle 121"/>
          <p:cNvSpPr/>
          <p:nvPr/>
        </p:nvSpPr>
        <p:spPr>
          <a:xfrm>
            <a:off x="6940473" y="1620346"/>
            <a:ext cx="3211153" cy="279746"/>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rgbClr val="FFFFFF"/>
                </a:solidFill>
              </a:rPr>
              <a:t>NOC/SOC</a:t>
            </a:r>
          </a:p>
        </p:txBody>
      </p:sp>
      <p:sp>
        <p:nvSpPr>
          <p:cNvPr id="123" name="Rectangle 122"/>
          <p:cNvSpPr/>
          <p:nvPr/>
        </p:nvSpPr>
        <p:spPr>
          <a:xfrm>
            <a:off x="7760605" y="197616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Event Management</a:t>
            </a:r>
          </a:p>
        </p:txBody>
      </p:sp>
      <p:sp>
        <p:nvSpPr>
          <p:cNvPr id="124" name="Rectangle 123"/>
          <p:cNvSpPr/>
          <p:nvPr/>
        </p:nvSpPr>
        <p:spPr>
          <a:xfrm>
            <a:off x="8581009" y="197616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Grid Topology (As Operated)</a:t>
            </a:r>
          </a:p>
        </p:txBody>
      </p:sp>
      <p:sp>
        <p:nvSpPr>
          <p:cNvPr id="125" name="Rectangle 124"/>
          <p:cNvSpPr/>
          <p:nvPr/>
        </p:nvSpPr>
        <p:spPr>
          <a:xfrm>
            <a:off x="9397532" y="197616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Security Incidents</a:t>
            </a:r>
          </a:p>
        </p:txBody>
      </p:sp>
      <p:sp>
        <p:nvSpPr>
          <p:cNvPr id="126" name="Rectangle 125"/>
          <p:cNvSpPr/>
          <p:nvPr/>
        </p:nvSpPr>
        <p:spPr>
          <a:xfrm>
            <a:off x="4477696" y="5680023"/>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Customer </a:t>
            </a:r>
            <a:r>
              <a:rPr lang="en-US" sz="900" err="1">
                <a:solidFill>
                  <a:prstClr val="white"/>
                </a:solidFill>
              </a:rPr>
              <a:t>Seg</a:t>
            </a:r>
            <a:r>
              <a:rPr lang="en-US" sz="900">
                <a:solidFill>
                  <a:prstClr val="white"/>
                </a:solidFill>
              </a:rPr>
              <a:t>-mentation</a:t>
            </a:r>
          </a:p>
        </p:txBody>
      </p:sp>
      <p:sp>
        <p:nvSpPr>
          <p:cNvPr id="127" name="Rectangle 126"/>
          <p:cNvSpPr/>
          <p:nvPr/>
        </p:nvSpPr>
        <p:spPr>
          <a:xfrm>
            <a:off x="4477695" y="5300601"/>
            <a:ext cx="2390164" cy="288180"/>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rgbClr val="FFFFFF"/>
                </a:solidFill>
              </a:rPr>
              <a:t>Customer  Internal</a:t>
            </a:r>
          </a:p>
        </p:txBody>
      </p:sp>
      <p:sp>
        <p:nvSpPr>
          <p:cNvPr id="128" name="Rectangle 127"/>
          <p:cNvSpPr/>
          <p:nvPr/>
        </p:nvSpPr>
        <p:spPr>
          <a:xfrm>
            <a:off x="5297670" y="5680023"/>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Targeted Marketing</a:t>
            </a:r>
          </a:p>
        </p:txBody>
      </p:sp>
      <p:sp>
        <p:nvSpPr>
          <p:cNvPr id="129" name="Rectangle 128"/>
          <p:cNvSpPr/>
          <p:nvPr/>
        </p:nvSpPr>
        <p:spPr>
          <a:xfrm>
            <a:off x="6937617" y="5680023"/>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Usage Aggregation (transformer, feeder, etc.)</a:t>
            </a:r>
          </a:p>
        </p:txBody>
      </p:sp>
      <p:sp>
        <p:nvSpPr>
          <p:cNvPr id="130" name="Rectangle 129"/>
          <p:cNvSpPr/>
          <p:nvPr/>
        </p:nvSpPr>
        <p:spPr>
          <a:xfrm>
            <a:off x="7757590" y="5680023"/>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Transformer Load Analysis</a:t>
            </a:r>
          </a:p>
        </p:txBody>
      </p:sp>
      <p:sp>
        <p:nvSpPr>
          <p:cNvPr id="131" name="Rectangle 130"/>
          <p:cNvSpPr/>
          <p:nvPr/>
        </p:nvSpPr>
        <p:spPr>
          <a:xfrm>
            <a:off x="6937617" y="5304818"/>
            <a:ext cx="1570190" cy="279746"/>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rgbClr val="FFFFFF"/>
                </a:solidFill>
              </a:rPr>
              <a:t>Asset Management</a:t>
            </a:r>
          </a:p>
        </p:txBody>
      </p:sp>
      <p:sp>
        <p:nvSpPr>
          <p:cNvPr id="132" name="Rectangle 131"/>
          <p:cNvSpPr/>
          <p:nvPr/>
        </p:nvSpPr>
        <p:spPr>
          <a:xfrm>
            <a:off x="8577563" y="5680023"/>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DR Effectiveness</a:t>
            </a:r>
          </a:p>
        </p:txBody>
      </p:sp>
      <p:sp>
        <p:nvSpPr>
          <p:cNvPr id="133" name="Rectangle 132"/>
          <p:cNvSpPr/>
          <p:nvPr/>
        </p:nvSpPr>
        <p:spPr>
          <a:xfrm>
            <a:off x="8577562" y="5304818"/>
            <a:ext cx="1570186" cy="279746"/>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rgbClr val="FFFFFF"/>
                </a:solidFill>
              </a:rPr>
              <a:t>Demand Response</a:t>
            </a:r>
          </a:p>
        </p:txBody>
      </p:sp>
      <p:sp>
        <p:nvSpPr>
          <p:cNvPr id="134" name="Rectangle 133"/>
          <p:cNvSpPr/>
          <p:nvPr/>
        </p:nvSpPr>
        <p:spPr>
          <a:xfrm>
            <a:off x="9397532" y="5680023"/>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DR Planning</a:t>
            </a:r>
          </a:p>
        </p:txBody>
      </p:sp>
      <p:sp>
        <p:nvSpPr>
          <p:cNvPr id="135" name="Rectangle 134"/>
          <p:cNvSpPr/>
          <p:nvPr/>
        </p:nvSpPr>
        <p:spPr>
          <a:xfrm>
            <a:off x="6940472" y="4050327"/>
            <a:ext cx="1567334" cy="288180"/>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rgbClr val="FFFFFF"/>
                </a:solidFill>
              </a:rPr>
              <a:t>DG</a:t>
            </a:r>
          </a:p>
        </p:txBody>
      </p:sp>
      <p:sp>
        <p:nvSpPr>
          <p:cNvPr id="136" name="Rectangle 135"/>
          <p:cNvSpPr/>
          <p:nvPr/>
        </p:nvSpPr>
        <p:spPr>
          <a:xfrm>
            <a:off x="8577562" y="4054543"/>
            <a:ext cx="1570186" cy="279746"/>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rgbClr val="FFFFFF"/>
                </a:solidFill>
              </a:rPr>
              <a:t>Power Quality</a:t>
            </a:r>
          </a:p>
        </p:txBody>
      </p:sp>
      <p:sp>
        <p:nvSpPr>
          <p:cNvPr id="137" name="Rectangle 136"/>
          <p:cNvSpPr/>
          <p:nvPr/>
        </p:nvSpPr>
        <p:spPr>
          <a:xfrm>
            <a:off x="7757590" y="443257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Capacity</a:t>
            </a:r>
          </a:p>
        </p:txBody>
      </p:sp>
      <p:sp>
        <p:nvSpPr>
          <p:cNvPr id="138" name="Rectangle 137"/>
          <p:cNvSpPr/>
          <p:nvPr/>
        </p:nvSpPr>
        <p:spPr>
          <a:xfrm>
            <a:off x="6937617" y="443257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Availability</a:t>
            </a:r>
          </a:p>
        </p:txBody>
      </p:sp>
      <p:sp>
        <p:nvSpPr>
          <p:cNvPr id="139" name="Rectangle 138"/>
          <p:cNvSpPr/>
          <p:nvPr/>
        </p:nvSpPr>
        <p:spPr>
          <a:xfrm>
            <a:off x="8577563" y="443257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Voltage Sag and Swell</a:t>
            </a:r>
          </a:p>
        </p:txBody>
      </p:sp>
      <p:sp>
        <p:nvSpPr>
          <p:cNvPr id="140" name="Rectangle 139"/>
          <p:cNvSpPr/>
          <p:nvPr/>
        </p:nvSpPr>
        <p:spPr>
          <a:xfrm>
            <a:off x="9397532" y="443257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Power Factors</a:t>
            </a:r>
          </a:p>
        </p:txBody>
      </p:sp>
      <p:sp>
        <p:nvSpPr>
          <p:cNvPr id="141" name="Rectangle 140"/>
          <p:cNvSpPr/>
          <p:nvPr/>
        </p:nvSpPr>
        <p:spPr>
          <a:xfrm>
            <a:off x="2017776" y="5680023"/>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Usage and Consumption</a:t>
            </a:r>
          </a:p>
        </p:txBody>
      </p:sp>
      <p:sp>
        <p:nvSpPr>
          <p:cNvPr id="142" name="Rectangle 141"/>
          <p:cNvSpPr/>
          <p:nvPr/>
        </p:nvSpPr>
        <p:spPr>
          <a:xfrm>
            <a:off x="2837749" y="5680023"/>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Supplier and Third Party Transactions</a:t>
            </a:r>
          </a:p>
        </p:txBody>
      </p:sp>
      <p:sp>
        <p:nvSpPr>
          <p:cNvPr id="143" name="Rectangle 142"/>
          <p:cNvSpPr/>
          <p:nvPr/>
        </p:nvSpPr>
        <p:spPr>
          <a:xfrm>
            <a:off x="2017776" y="5300601"/>
            <a:ext cx="2419319" cy="288180"/>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rgbClr val="FFFFFF"/>
                </a:solidFill>
              </a:rPr>
              <a:t>Customer External</a:t>
            </a:r>
          </a:p>
        </p:txBody>
      </p:sp>
      <p:sp>
        <p:nvSpPr>
          <p:cNvPr id="144" name="Rectangle 143"/>
          <p:cNvSpPr/>
          <p:nvPr/>
        </p:nvSpPr>
        <p:spPr>
          <a:xfrm>
            <a:off x="3657723" y="5680023"/>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Energy Efficiency</a:t>
            </a:r>
          </a:p>
        </p:txBody>
      </p:sp>
      <p:sp>
        <p:nvSpPr>
          <p:cNvPr id="145" name="Rectangle 144"/>
          <p:cNvSpPr/>
          <p:nvPr/>
        </p:nvSpPr>
        <p:spPr>
          <a:xfrm>
            <a:off x="6117643" y="5680023"/>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Social Media</a:t>
            </a:r>
          </a:p>
        </p:txBody>
      </p:sp>
      <p:sp>
        <p:nvSpPr>
          <p:cNvPr id="146" name="Rectangle 145"/>
          <p:cNvSpPr/>
          <p:nvPr/>
        </p:nvSpPr>
        <p:spPr>
          <a:xfrm>
            <a:off x="6092205" y="1976167"/>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Deployment Optimization</a:t>
            </a:r>
          </a:p>
        </p:txBody>
      </p:sp>
      <p:sp>
        <p:nvSpPr>
          <p:cNvPr id="147" name="Rectangle 146"/>
          <p:cNvSpPr/>
          <p:nvPr/>
        </p:nvSpPr>
        <p:spPr>
          <a:xfrm>
            <a:off x="6937617" y="2825531"/>
            <a:ext cx="3210133" cy="279746"/>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rgbClr val="FFFFFF"/>
                </a:solidFill>
              </a:rPr>
              <a:t>Outage / Fault Intelligence</a:t>
            </a:r>
          </a:p>
        </p:txBody>
      </p:sp>
      <p:sp>
        <p:nvSpPr>
          <p:cNvPr id="148" name="Rectangle 147"/>
          <p:cNvSpPr/>
          <p:nvPr/>
        </p:nvSpPr>
        <p:spPr>
          <a:xfrm>
            <a:off x="7757590" y="3188398"/>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FLISR</a:t>
            </a:r>
          </a:p>
        </p:txBody>
      </p:sp>
      <p:sp>
        <p:nvSpPr>
          <p:cNvPr id="149" name="Rectangle 148"/>
          <p:cNvSpPr/>
          <p:nvPr/>
        </p:nvSpPr>
        <p:spPr>
          <a:xfrm>
            <a:off x="8577563" y="3188398"/>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Outage Comms.</a:t>
            </a:r>
          </a:p>
        </p:txBody>
      </p:sp>
      <p:sp>
        <p:nvSpPr>
          <p:cNvPr id="150" name="Rectangle 149"/>
          <p:cNvSpPr/>
          <p:nvPr/>
        </p:nvSpPr>
        <p:spPr>
          <a:xfrm>
            <a:off x="9397532" y="3188398"/>
            <a:ext cx="750217" cy="745990"/>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prstClr val="white"/>
                </a:solidFill>
              </a:rPr>
              <a:t>KPI Reporting and Optimization</a:t>
            </a:r>
          </a:p>
        </p:txBody>
      </p:sp>
      <p:pic>
        <p:nvPicPr>
          <p:cNvPr id="61" name="Picture 60"/>
          <p:cNvPicPr>
            <a:picLocks noChangeAspect="1"/>
          </p:cNvPicPr>
          <p:nvPr/>
        </p:nvPicPr>
        <p:blipFill>
          <a:blip r:embed="rId3"/>
          <a:stretch>
            <a:fillRect/>
          </a:stretch>
        </p:blipFill>
        <p:spPr>
          <a:xfrm>
            <a:off x="11250049" y="215841"/>
            <a:ext cx="766943" cy="670618"/>
          </a:xfrm>
          <a:prstGeom prst="rect">
            <a:avLst/>
          </a:prstGeom>
        </p:spPr>
      </p:pic>
      <p:pic>
        <p:nvPicPr>
          <p:cNvPr id="63" name="Picture 62"/>
          <p:cNvPicPr>
            <a:picLocks noChangeAspect="1"/>
          </p:cNvPicPr>
          <p:nvPr/>
        </p:nvPicPr>
        <p:blipFill>
          <a:blip r:embed="rId4"/>
          <a:stretch>
            <a:fillRect/>
          </a:stretch>
        </p:blipFill>
        <p:spPr>
          <a:xfrm>
            <a:off x="11250049" y="215841"/>
            <a:ext cx="766943" cy="671686"/>
          </a:xfrm>
          <a:prstGeom prst="rect">
            <a:avLst/>
          </a:prstGeom>
        </p:spPr>
      </p:pic>
    </p:spTree>
    <p:extLst>
      <p:ext uri="{BB962C8B-B14F-4D97-AF65-F5344CB8AC3E}">
        <p14:creationId xmlns:p14="http://schemas.microsoft.com/office/powerpoint/2010/main" val="3990113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Customer insight</a:t>
            </a:r>
          </a:p>
        </p:txBody>
      </p:sp>
      <p:sp>
        <p:nvSpPr>
          <p:cNvPr id="44" name="Text Placeholder 43"/>
          <p:cNvSpPr>
            <a:spLocks noGrp="1"/>
          </p:cNvSpPr>
          <p:nvPr>
            <p:ph type="body" sz="quarter" idx="10"/>
          </p:nvPr>
        </p:nvSpPr>
        <p:spPr/>
        <p:txBody>
          <a:bodyPr/>
          <a:lstStyle/>
          <a:p>
            <a:r>
              <a:rPr lang="en-US">
                <a:solidFill>
                  <a:srgbClr val="F7981D"/>
                </a:solidFill>
              </a:rPr>
              <a:t>Customer Insight analytics focus on the process from customer satisfaction to  credit and collections.</a:t>
            </a:r>
            <a:endParaRPr lang="en-GB"/>
          </a:p>
        </p:txBody>
      </p:sp>
      <p:grpSp>
        <p:nvGrpSpPr>
          <p:cNvPr id="2" name="Group 1"/>
          <p:cNvGrpSpPr/>
          <p:nvPr/>
        </p:nvGrpSpPr>
        <p:grpSpPr>
          <a:xfrm>
            <a:off x="2058440" y="1933234"/>
            <a:ext cx="8371608" cy="3994600"/>
            <a:chOff x="729166" y="1838638"/>
            <a:chExt cx="7669951" cy="3373826"/>
          </a:xfrm>
        </p:grpSpPr>
        <p:sp>
          <p:nvSpPr>
            <p:cNvPr id="6" name="Rectangle 5"/>
            <p:cNvSpPr/>
            <p:nvPr/>
          </p:nvSpPr>
          <p:spPr>
            <a:xfrm>
              <a:off x="3051303" y="217602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srgbClr val="FFFFFF"/>
                  </a:solidFill>
                </a:rPr>
                <a:t>Direct Debit Adoption Model</a:t>
              </a:r>
            </a:p>
          </p:txBody>
        </p:sp>
        <p:sp>
          <p:nvSpPr>
            <p:cNvPr id="7" name="Rectangle 6"/>
            <p:cNvSpPr/>
            <p:nvPr/>
          </p:nvSpPr>
          <p:spPr>
            <a:xfrm>
              <a:off x="5347424" y="217602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srgbClr val="FFFFFF"/>
                  </a:solidFill>
                </a:rPr>
                <a:t>CSAT Segmentation </a:t>
              </a:r>
            </a:p>
          </p:txBody>
        </p:sp>
        <p:sp>
          <p:nvSpPr>
            <p:cNvPr id="8" name="Rectangle 7"/>
            <p:cNvSpPr/>
            <p:nvPr/>
          </p:nvSpPr>
          <p:spPr>
            <a:xfrm>
              <a:off x="5347423" y="1838638"/>
              <a:ext cx="3005365" cy="265249"/>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white"/>
                  </a:solidFill>
                </a:rPr>
                <a:t>Customer Satisfaction</a:t>
              </a:r>
            </a:p>
          </p:txBody>
        </p:sp>
        <p:sp>
          <p:nvSpPr>
            <p:cNvPr id="9" name="Rectangle 8"/>
            <p:cNvSpPr/>
            <p:nvPr/>
          </p:nvSpPr>
          <p:spPr>
            <a:xfrm>
              <a:off x="6120524" y="217602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srgbClr val="FFFFFF"/>
                  </a:solidFill>
                </a:rPr>
                <a:t>Social Media Analytics</a:t>
              </a:r>
            </a:p>
          </p:txBody>
        </p:sp>
        <p:sp>
          <p:nvSpPr>
            <p:cNvPr id="10" name="Rectangle 9"/>
            <p:cNvSpPr/>
            <p:nvPr/>
          </p:nvSpPr>
          <p:spPr>
            <a:xfrm>
              <a:off x="6893623" y="217602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Speech Analytics</a:t>
              </a:r>
            </a:p>
          </p:txBody>
        </p:sp>
        <p:sp>
          <p:nvSpPr>
            <p:cNvPr id="11" name="Rectangle 10"/>
            <p:cNvSpPr/>
            <p:nvPr/>
          </p:nvSpPr>
          <p:spPr>
            <a:xfrm>
              <a:off x="7645457" y="217602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Customer Loyalty Modeling</a:t>
              </a:r>
            </a:p>
          </p:txBody>
        </p:sp>
        <p:sp>
          <p:nvSpPr>
            <p:cNvPr id="12" name="Rectangle 11"/>
            <p:cNvSpPr/>
            <p:nvPr/>
          </p:nvSpPr>
          <p:spPr>
            <a:xfrm>
              <a:off x="1504291" y="33254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Churn Risk Model</a:t>
              </a:r>
            </a:p>
          </p:txBody>
        </p:sp>
        <p:sp>
          <p:nvSpPr>
            <p:cNvPr id="13" name="Rectangle 12"/>
            <p:cNvSpPr/>
            <p:nvPr/>
          </p:nvSpPr>
          <p:spPr>
            <a:xfrm>
              <a:off x="730786" y="33254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srgbClr val="FFFFFF"/>
                  </a:solidFill>
                </a:rPr>
                <a:t>Customer Revenue Performance Management</a:t>
              </a:r>
            </a:p>
          </p:txBody>
        </p:sp>
        <p:sp>
          <p:nvSpPr>
            <p:cNvPr id="14" name="Rectangle 13"/>
            <p:cNvSpPr/>
            <p:nvPr/>
          </p:nvSpPr>
          <p:spPr>
            <a:xfrm>
              <a:off x="730786" y="2981368"/>
              <a:ext cx="4574859" cy="265249"/>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white"/>
                  </a:solidFill>
                </a:rPr>
                <a:t>Customer Value based Segmentation</a:t>
              </a:r>
            </a:p>
          </p:txBody>
        </p:sp>
        <p:sp>
          <p:nvSpPr>
            <p:cNvPr id="15" name="Rectangle 14"/>
            <p:cNvSpPr/>
            <p:nvPr/>
          </p:nvSpPr>
          <p:spPr>
            <a:xfrm>
              <a:off x="3051303" y="33254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Debt Risk Model</a:t>
              </a:r>
            </a:p>
          </p:txBody>
        </p:sp>
        <p:sp>
          <p:nvSpPr>
            <p:cNvPr id="16" name="Rectangle 15"/>
            <p:cNvSpPr/>
            <p:nvPr/>
          </p:nvSpPr>
          <p:spPr>
            <a:xfrm>
              <a:off x="2277797" y="33254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Customer Value based Model</a:t>
              </a:r>
            </a:p>
          </p:txBody>
        </p:sp>
        <p:sp>
          <p:nvSpPr>
            <p:cNvPr id="17" name="Rectangle 16"/>
            <p:cNvSpPr/>
            <p:nvPr/>
          </p:nvSpPr>
          <p:spPr>
            <a:xfrm>
              <a:off x="4598314" y="33254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Consumption Normalization</a:t>
              </a:r>
            </a:p>
          </p:txBody>
        </p:sp>
        <p:sp>
          <p:nvSpPr>
            <p:cNvPr id="18" name="Rectangle 17"/>
            <p:cNvSpPr/>
            <p:nvPr/>
          </p:nvSpPr>
          <p:spPr>
            <a:xfrm>
              <a:off x="3824808" y="33254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srgbClr val="FFFFFF"/>
                  </a:solidFill>
                </a:rPr>
                <a:t>Customer OpEx and Gross Margin  Optimization</a:t>
              </a:r>
            </a:p>
          </p:txBody>
        </p:sp>
        <p:sp>
          <p:nvSpPr>
            <p:cNvPr id="19" name="Rectangle 18"/>
            <p:cNvSpPr/>
            <p:nvPr/>
          </p:nvSpPr>
          <p:spPr>
            <a:xfrm>
              <a:off x="730786" y="4505133"/>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Contact Center Optimization</a:t>
              </a:r>
            </a:p>
          </p:txBody>
        </p:sp>
        <p:sp>
          <p:nvSpPr>
            <p:cNvPr id="20" name="Rectangle 19"/>
            <p:cNvSpPr/>
            <p:nvPr/>
          </p:nvSpPr>
          <p:spPr>
            <a:xfrm>
              <a:off x="1503885" y="4505133"/>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Agent Performance Scorecards</a:t>
              </a:r>
            </a:p>
          </p:txBody>
        </p:sp>
        <p:sp>
          <p:nvSpPr>
            <p:cNvPr id="21" name="Rectangle 20"/>
            <p:cNvSpPr/>
            <p:nvPr/>
          </p:nvSpPr>
          <p:spPr>
            <a:xfrm>
              <a:off x="2276176" y="4505133"/>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Meter Data Management </a:t>
              </a:r>
            </a:p>
          </p:txBody>
        </p:sp>
        <p:sp>
          <p:nvSpPr>
            <p:cNvPr id="22" name="Rectangle 21"/>
            <p:cNvSpPr/>
            <p:nvPr/>
          </p:nvSpPr>
          <p:spPr>
            <a:xfrm>
              <a:off x="4574325" y="4505131"/>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Billing &amp; Settlement Reconciliation</a:t>
              </a:r>
            </a:p>
          </p:txBody>
        </p:sp>
        <p:sp>
          <p:nvSpPr>
            <p:cNvPr id="23" name="Rectangle 22"/>
            <p:cNvSpPr/>
            <p:nvPr/>
          </p:nvSpPr>
          <p:spPr>
            <a:xfrm>
              <a:off x="7691786" y="4505133"/>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srgbClr val="FFFFFF"/>
                  </a:solidFill>
                </a:rPr>
                <a:t>Credit and Collections Analytics</a:t>
              </a:r>
            </a:p>
          </p:txBody>
        </p:sp>
        <p:sp>
          <p:nvSpPr>
            <p:cNvPr id="24" name="Rectangle 23"/>
            <p:cNvSpPr/>
            <p:nvPr/>
          </p:nvSpPr>
          <p:spPr>
            <a:xfrm>
              <a:off x="1502671" y="217602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Web</a:t>
              </a:r>
            </a:p>
            <a:p>
              <a:pPr algn="ctr"/>
              <a:r>
                <a:rPr lang="en-US" sz="900">
                  <a:solidFill>
                    <a:srgbClr val="FFFFFF"/>
                  </a:solidFill>
                </a:rPr>
                <a:t>Analytics</a:t>
              </a:r>
            </a:p>
          </p:txBody>
        </p:sp>
        <p:sp>
          <p:nvSpPr>
            <p:cNvPr id="25" name="Rectangle 24"/>
            <p:cNvSpPr/>
            <p:nvPr/>
          </p:nvSpPr>
          <p:spPr>
            <a:xfrm>
              <a:off x="5369383" y="33254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Energy Efficiency Participation</a:t>
              </a:r>
            </a:p>
          </p:txBody>
        </p:sp>
        <p:sp>
          <p:nvSpPr>
            <p:cNvPr id="26" name="Rectangle 25"/>
            <p:cNvSpPr/>
            <p:nvPr/>
          </p:nvSpPr>
          <p:spPr>
            <a:xfrm>
              <a:off x="729166" y="1838638"/>
              <a:ext cx="4552490" cy="265249"/>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white"/>
                  </a:solidFill>
                </a:rPr>
                <a:t>Customer Touch point Analytics</a:t>
              </a:r>
            </a:p>
          </p:txBody>
        </p:sp>
        <p:sp>
          <p:nvSpPr>
            <p:cNvPr id="27" name="Rectangle 26"/>
            <p:cNvSpPr/>
            <p:nvPr/>
          </p:nvSpPr>
          <p:spPr>
            <a:xfrm>
              <a:off x="2276177" y="217602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prstClr val="white"/>
                  </a:solidFill>
                </a:rPr>
                <a:t>Cross-Channel</a:t>
              </a:r>
            </a:p>
            <a:p>
              <a:pPr algn="ctr"/>
              <a:r>
                <a:rPr lang="en-US" sz="900">
                  <a:solidFill>
                    <a:prstClr val="white"/>
                  </a:solidFill>
                </a:rPr>
                <a:t>Analysis</a:t>
              </a:r>
            </a:p>
          </p:txBody>
        </p:sp>
        <p:sp>
          <p:nvSpPr>
            <p:cNvPr id="28" name="Rectangle 27"/>
            <p:cNvSpPr/>
            <p:nvPr/>
          </p:nvSpPr>
          <p:spPr>
            <a:xfrm>
              <a:off x="3824808" y="217602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srgbClr val="FFFFFF"/>
                  </a:solidFill>
                </a:rPr>
                <a:t>E-Bill Adoption</a:t>
              </a:r>
            </a:p>
          </p:txBody>
        </p:sp>
        <p:sp>
          <p:nvSpPr>
            <p:cNvPr id="29" name="Rectangle 28"/>
            <p:cNvSpPr/>
            <p:nvPr/>
          </p:nvSpPr>
          <p:spPr>
            <a:xfrm>
              <a:off x="4574325" y="2176018"/>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srgbClr val="FFFFFF"/>
                  </a:solidFill>
                </a:rPr>
                <a:t>Self Service Adoption Model</a:t>
              </a:r>
            </a:p>
          </p:txBody>
        </p:sp>
        <p:sp>
          <p:nvSpPr>
            <p:cNvPr id="30" name="Rectangle 29"/>
            <p:cNvSpPr/>
            <p:nvPr/>
          </p:nvSpPr>
          <p:spPr>
            <a:xfrm>
              <a:off x="730786" y="4142692"/>
              <a:ext cx="7643956" cy="273246"/>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white"/>
                  </a:solidFill>
                </a:rPr>
                <a:t>Operations Analytics (</a:t>
              </a:r>
              <a:r>
                <a:rPr lang="en-US" sz="1200">
                  <a:solidFill>
                    <a:srgbClr val="FFFFFF"/>
                  </a:solidFill>
                </a:rPr>
                <a:t>Meter to Cash Analytics</a:t>
              </a:r>
              <a:r>
                <a:rPr lang="en-US" sz="1200">
                  <a:solidFill>
                    <a:prstClr val="white"/>
                  </a:solidFill>
                </a:rPr>
                <a:t>)</a:t>
              </a:r>
              <a:endParaRPr lang="en-US" sz="1200">
                <a:solidFill>
                  <a:srgbClr val="FFFFFF"/>
                </a:solidFill>
              </a:endParaRPr>
            </a:p>
          </p:txBody>
        </p:sp>
        <p:sp>
          <p:nvSpPr>
            <p:cNvPr id="31" name="Rectangle 30"/>
            <p:cNvSpPr/>
            <p:nvPr/>
          </p:nvSpPr>
          <p:spPr>
            <a:xfrm>
              <a:off x="3821965" y="4505133"/>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Billing Exceptions Optimization</a:t>
              </a:r>
            </a:p>
          </p:txBody>
        </p:sp>
        <p:sp>
          <p:nvSpPr>
            <p:cNvPr id="32" name="Rectangle 31"/>
            <p:cNvSpPr/>
            <p:nvPr/>
          </p:nvSpPr>
          <p:spPr>
            <a:xfrm>
              <a:off x="3048866" y="4505133"/>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Billing Exceptions Forecasting</a:t>
              </a:r>
            </a:p>
          </p:txBody>
        </p:sp>
        <p:sp>
          <p:nvSpPr>
            <p:cNvPr id="33" name="Rectangle 32"/>
            <p:cNvSpPr/>
            <p:nvPr/>
          </p:nvSpPr>
          <p:spPr>
            <a:xfrm>
              <a:off x="5369383" y="2981368"/>
              <a:ext cx="2983405" cy="265249"/>
            </a:xfrm>
            <a:prstGeom prst="rect">
              <a:avLst/>
            </a:prstGeom>
            <a:solidFill>
              <a:schemeClr val="accent3"/>
            </a:solidFill>
            <a:ln>
              <a:noFill/>
            </a:ln>
            <a:effectLst/>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prstClr val="white"/>
                  </a:solidFill>
                </a:rPr>
                <a:t>Demand Side Management</a:t>
              </a:r>
            </a:p>
          </p:txBody>
        </p:sp>
        <p:sp>
          <p:nvSpPr>
            <p:cNvPr id="34" name="Rectangle 33"/>
            <p:cNvSpPr/>
            <p:nvPr/>
          </p:nvSpPr>
          <p:spPr>
            <a:xfrm>
              <a:off x="6142482" y="33254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p>
              <a:pPr algn="ctr"/>
              <a:r>
                <a:rPr lang="en-US" sz="900">
                  <a:solidFill>
                    <a:srgbClr val="FFFFFF"/>
                  </a:solidFill>
                </a:rPr>
                <a:t>Eco-Score Modeling</a:t>
              </a:r>
            </a:p>
          </p:txBody>
        </p:sp>
        <p:sp>
          <p:nvSpPr>
            <p:cNvPr id="35" name="Rectangle 34"/>
            <p:cNvSpPr/>
            <p:nvPr/>
          </p:nvSpPr>
          <p:spPr>
            <a:xfrm>
              <a:off x="6915582" y="33254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Energy Usage Analytics </a:t>
              </a:r>
            </a:p>
          </p:txBody>
        </p:sp>
        <p:sp>
          <p:nvSpPr>
            <p:cNvPr id="36" name="Rectangle 35"/>
            <p:cNvSpPr/>
            <p:nvPr/>
          </p:nvSpPr>
          <p:spPr>
            <a:xfrm>
              <a:off x="7667411" y="3325430"/>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KPI Reporting and Optimization</a:t>
              </a:r>
            </a:p>
          </p:txBody>
        </p:sp>
        <p:sp>
          <p:nvSpPr>
            <p:cNvPr id="37" name="Rectangle 36"/>
            <p:cNvSpPr/>
            <p:nvPr/>
          </p:nvSpPr>
          <p:spPr>
            <a:xfrm>
              <a:off x="5369383" y="4505132"/>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Plausi Analytics</a:t>
              </a:r>
            </a:p>
          </p:txBody>
        </p:sp>
        <p:sp>
          <p:nvSpPr>
            <p:cNvPr id="38" name="Rectangle 37"/>
            <p:cNvSpPr/>
            <p:nvPr/>
          </p:nvSpPr>
          <p:spPr>
            <a:xfrm>
              <a:off x="6140451" y="4505133"/>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Direct Debit Analysis</a:t>
              </a:r>
            </a:p>
          </p:txBody>
        </p:sp>
        <p:sp>
          <p:nvSpPr>
            <p:cNvPr id="39" name="Rectangle 38"/>
            <p:cNvSpPr/>
            <p:nvPr/>
          </p:nvSpPr>
          <p:spPr>
            <a:xfrm>
              <a:off x="729166" y="2176019"/>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IVR/ACD</a:t>
              </a:r>
            </a:p>
            <a:p>
              <a:pPr algn="ctr"/>
              <a:r>
                <a:rPr lang="en-US" sz="900">
                  <a:solidFill>
                    <a:srgbClr val="FFFFFF"/>
                  </a:solidFill>
                </a:rPr>
                <a:t>Analytics</a:t>
              </a:r>
            </a:p>
          </p:txBody>
        </p:sp>
        <p:sp>
          <p:nvSpPr>
            <p:cNvPr id="40" name="Rectangle 39"/>
            <p:cNvSpPr/>
            <p:nvPr/>
          </p:nvSpPr>
          <p:spPr>
            <a:xfrm>
              <a:off x="6924823" y="4505133"/>
              <a:ext cx="707331" cy="707331"/>
            </a:xfrm>
            <a:prstGeom prst="rect">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lIns="27432" tIns="27432" rIns="27432" bIns="27432"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a:solidFill>
                    <a:srgbClr val="FFFFFF"/>
                  </a:solidFill>
                </a:rPr>
                <a:t>Customer Complaint Analytics</a:t>
              </a:r>
            </a:p>
          </p:txBody>
        </p:sp>
      </p:grpSp>
      <p:pic>
        <p:nvPicPr>
          <p:cNvPr id="47" name="Picture 46"/>
          <p:cNvPicPr>
            <a:picLocks noChangeAspect="1"/>
          </p:cNvPicPr>
          <p:nvPr/>
        </p:nvPicPr>
        <p:blipFill>
          <a:blip r:embed="rId3"/>
          <a:stretch>
            <a:fillRect/>
          </a:stretch>
        </p:blipFill>
        <p:spPr>
          <a:xfrm>
            <a:off x="11250049" y="215841"/>
            <a:ext cx="766943" cy="670618"/>
          </a:xfrm>
          <a:prstGeom prst="rect">
            <a:avLst/>
          </a:prstGeom>
        </p:spPr>
      </p:pic>
    </p:spTree>
    <p:extLst>
      <p:ext uri="{BB962C8B-B14F-4D97-AF65-F5344CB8AC3E}">
        <p14:creationId xmlns:p14="http://schemas.microsoft.com/office/powerpoint/2010/main" val="2288233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3"/>
          <p:cNvSpPr>
            <a:spLocks noGrp="1"/>
          </p:cNvSpPr>
          <p:nvPr>
            <p:ph type="title"/>
          </p:nvPr>
        </p:nvSpPr>
        <p:spPr>
          <a:xfrm>
            <a:off x="624259" y="294553"/>
            <a:ext cx="10940317" cy="1323975"/>
          </a:xfrm>
        </p:spPr>
        <p:txBody>
          <a:bodyPr anchor="t"/>
          <a:lstStyle/>
          <a:p>
            <a:r>
              <a:rPr lang="en-US" sz="3600" b="0">
                <a:solidFill>
                  <a:schemeClr val="bg1"/>
                </a:solidFill>
              </a:rPr>
              <a:t>Appendix</a:t>
            </a:r>
          </a:p>
        </p:txBody>
      </p:sp>
      <p:sp>
        <p:nvSpPr>
          <p:cNvPr id="11" name="TextBox 10"/>
          <p:cNvSpPr txBox="1"/>
          <p:nvPr/>
        </p:nvSpPr>
        <p:spPr>
          <a:xfrm>
            <a:off x="1194924" y="1123569"/>
            <a:ext cx="8643692" cy="2262158"/>
          </a:xfrm>
          <a:prstGeom prst="rect">
            <a:avLst/>
          </a:prstGeom>
          <a:noFill/>
        </p:spPr>
        <p:txBody>
          <a:bodyPr wrap="square" rtlCol="0">
            <a:spAutoFit/>
          </a:bodyPr>
          <a:lstStyle/>
          <a:p>
            <a:pPr marL="363538" lvl="1">
              <a:spcAft>
                <a:spcPts val="1800"/>
              </a:spcAft>
            </a:pPr>
            <a:r>
              <a:rPr lang="en-US" sz="2400">
                <a:solidFill>
                  <a:schemeClr val="bg1"/>
                </a:solidFill>
              </a:rPr>
              <a:t>Case Studies</a:t>
            </a:r>
          </a:p>
          <a:p>
            <a:pPr marL="363538" lvl="1">
              <a:spcAft>
                <a:spcPts val="1800"/>
              </a:spcAft>
            </a:pPr>
            <a:r>
              <a:rPr lang="en-US" sz="2400">
                <a:solidFill>
                  <a:schemeClr val="bg1"/>
                </a:solidFill>
              </a:rPr>
              <a:t>Use Case Catalog</a:t>
            </a:r>
          </a:p>
          <a:p>
            <a:pPr marL="363538" lvl="1">
              <a:spcAft>
                <a:spcPts val="1800"/>
              </a:spcAft>
            </a:pPr>
            <a:r>
              <a:rPr lang="en-US" sz="2400">
                <a:solidFill>
                  <a:schemeClr val="accent1"/>
                </a:solidFill>
              </a:rPr>
              <a:t>Analytics Approach</a:t>
            </a:r>
          </a:p>
          <a:p>
            <a:pPr marL="363538" lvl="1">
              <a:spcAft>
                <a:spcPts val="1800"/>
              </a:spcAft>
            </a:pPr>
            <a:r>
              <a:rPr lang="en-US" sz="2400">
                <a:solidFill>
                  <a:schemeClr val="bg1"/>
                </a:solidFill>
              </a:rPr>
              <a:t>Accenture Capabilities</a:t>
            </a:r>
          </a:p>
        </p:txBody>
      </p:sp>
      <p:sp>
        <p:nvSpPr>
          <p:cNvPr id="17" name="Freihandform 143"/>
          <p:cNvSpPr>
            <a:spLocks noChangeAspect="1"/>
          </p:cNvSpPr>
          <p:nvPr/>
        </p:nvSpPr>
        <p:spPr>
          <a:xfrm>
            <a:off x="1194925" y="17848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8" name="Freihandform 143"/>
          <p:cNvSpPr>
            <a:spLocks noChangeAspect="1"/>
          </p:cNvSpPr>
          <p:nvPr/>
        </p:nvSpPr>
        <p:spPr>
          <a:xfrm>
            <a:off x="1194925" y="2381074"/>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19" name="Freihandform 143"/>
          <p:cNvSpPr>
            <a:spLocks noChangeAspect="1"/>
          </p:cNvSpPr>
          <p:nvPr/>
        </p:nvSpPr>
        <p:spPr>
          <a:xfrm>
            <a:off x="1194925" y="1188632"/>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12" name="Freihandform 143"/>
          <p:cNvSpPr>
            <a:spLocks noChangeAspect="1"/>
          </p:cNvSpPr>
          <p:nvPr/>
        </p:nvSpPr>
        <p:spPr>
          <a:xfrm>
            <a:off x="1194925" y="29769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Tree>
    <p:extLst>
      <p:ext uri="{BB962C8B-B14F-4D97-AF65-F5344CB8AC3E}">
        <p14:creationId xmlns:p14="http://schemas.microsoft.com/office/powerpoint/2010/main" val="216163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Accenture accelerators for delivery</a:t>
            </a:r>
          </a:p>
        </p:txBody>
      </p:sp>
      <p:sp>
        <p:nvSpPr>
          <p:cNvPr id="3" name="Text Placeholder 2"/>
          <p:cNvSpPr>
            <a:spLocks noGrp="1"/>
          </p:cNvSpPr>
          <p:nvPr>
            <p:ph type="body" sz="quarter" idx="10"/>
          </p:nvPr>
        </p:nvSpPr>
        <p:spPr/>
        <p:txBody>
          <a:bodyPr/>
          <a:lstStyle/>
          <a:p>
            <a:r>
              <a:rPr lang="en-GB"/>
              <a:t>Accelerators provide a head start</a:t>
            </a:r>
          </a:p>
        </p:txBody>
      </p:sp>
      <p:grpSp>
        <p:nvGrpSpPr>
          <p:cNvPr id="58" name="Group 57"/>
          <p:cNvGrpSpPr/>
          <p:nvPr/>
        </p:nvGrpSpPr>
        <p:grpSpPr>
          <a:xfrm>
            <a:off x="628312" y="1733452"/>
            <a:ext cx="10846951" cy="4609031"/>
            <a:chOff x="628312" y="1581052"/>
            <a:chExt cx="10846951" cy="4609031"/>
          </a:xfrm>
        </p:grpSpPr>
        <p:sp>
          <p:nvSpPr>
            <p:cNvPr id="4" name="TextBox 3"/>
            <p:cNvSpPr txBox="1"/>
            <p:nvPr/>
          </p:nvSpPr>
          <p:spPr>
            <a:xfrm>
              <a:off x="628312" y="3212128"/>
              <a:ext cx="1828800"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Analytics Mobilization checklist &amp; Communications</a:t>
              </a:r>
            </a:p>
          </p:txBody>
        </p:sp>
        <p:pic>
          <p:nvPicPr>
            <p:cNvPr id="5" name="Picture 4"/>
            <p:cNvPicPr preferRelativeResize="0">
              <a:picLocks/>
            </p:cNvPicPr>
            <p:nvPr/>
          </p:nvPicPr>
          <p:blipFill>
            <a:blip r:embed="rId2"/>
            <a:stretch>
              <a:fillRect/>
            </a:stretch>
          </p:blipFill>
          <p:spPr>
            <a:xfrm>
              <a:off x="682741" y="3529766"/>
              <a:ext cx="1306269" cy="885169"/>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6" name="TextBox 5"/>
            <p:cNvSpPr txBox="1"/>
            <p:nvPr/>
          </p:nvSpPr>
          <p:spPr>
            <a:xfrm>
              <a:off x="628313" y="4771066"/>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Off-the shelf </a:t>
              </a:r>
            </a:p>
            <a:p>
              <a:pPr defTabSz="886465">
                <a:lnSpc>
                  <a:spcPct val="80000"/>
                </a:lnSpc>
              </a:pPr>
              <a:r>
                <a:rPr lang="en-US" sz="1002">
                  <a:solidFill>
                    <a:schemeClr val="bg1"/>
                  </a:solidFill>
                  <a:cs typeface="Arial" panose="020B0604020202020204" pitchFamily="34" charset="0"/>
                </a:rPr>
                <a:t>analytics workplan</a:t>
              </a:r>
            </a:p>
          </p:txBody>
        </p:sp>
        <p:pic>
          <p:nvPicPr>
            <p:cNvPr id="7" name="Picture 6"/>
            <p:cNvPicPr preferRelativeResize="0">
              <a:picLocks/>
            </p:cNvPicPr>
            <p:nvPr/>
          </p:nvPicPr>
          <p:blipFill rotWithShape="1">
            <a:blip r:embed="rId3"/>
            <a:srcRect b="8480"/>
            <a:stretch/>
          </p:blipFill>
          <p:spPr>
            <a:xfrm>
              <a:off x="682741" y="5084758"/>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8" name="Picture 7"/>
            <p:cNvPicPr preferRelativeResize="0">
              <a:picLocks/>
            </p:cNvPicPr>
            <p:nvPr/>
          </p:nvPicPr>
          <p:blipFill>
            <a:blip r:embed="rId4"/>
            <a:stretch>
              <a:fillRect/>
            </a:stretch>
          </p:blipFill>
          <p:spPr>
            <a:xfrm>
              <a:off x="954189" y="5302049"/>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9" name="TextBox 8"/>
            <p:cNvSpPr txBox="1"/>
            <p:nvPr/>
          </p:nvSpPr>
          <p:spPr>
            <a:xfrm>
              <a:off x="628313" y="1581052"/>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Stakeholder Engagement Plan</a:t>
              </a:r>
            </a:p>
          </p:txBody>
        </p:sp>
        <p:pic>
          <p:nvPicPr>
            <p:cNvPr id="10" name="Picture 9"/>
            <p:cNvPicPr preferRelativeResize="0">
              <a:picLocks/>
            </p:cNvPicPr>
            <p:nvPr/>
          </p:nvPicPr>
          <p:blipFill rotWithShape="1">
            <a:blip r:embed="rId5"/>
            <a:srcRect t="12199" r="3055" b="8854"/>
            <a:stretch/>
          </p:blipFill>
          <p:spPr>
            <a:xfrm>
              <a:off x="682741" y="1898324"/>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11" name="TextBox 10"/>
            <p:cNvSpPr txBox="1"/>
            <p:nvPr/>
          </p:nvSpPr>
          <p:spPr>
            <a:xfrm>
              <a:off x="2558379" y="4771066"/>
              <a:ext cx="1645920"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Workshop playbooks &amp; Deliverable Storyboards</a:t>
              </a:r>
            </a:p>
          </p:txBody>
        </p:sp>
        <p:pic>
          <p:nvPicPr>
            <p:cNvPr id="12" name="Picture 11"/>
            <p:cNvPicPr preferRelativeResize="0">
              <a:picLocks/>
            </p:cNvPicPr>
            <p:nvPr/>
          </p:nvPicPr>
          <p:blipFill>
            <a:blip r:embed="rId6"/>
            <a:stretch>
              <a:fillRect/>
            </a:stretch>
          </p:blipFill>
          <p:spPr>
            <a:xfrm>
              <a:off x="954189" y="2121643"/>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13" name="Picture 12"/>
            <p:cNvPicPr preferRelativeResize="0">
              <a:picLocks/>
            </p:cNvPicPr>
            <p:nvPr/>
          </p:nvPicPr>
          <p:blipFill>
            <a:blip r:embed="rId7"/>
            <a:stretch>
              <a:fillRect/>
            </a:stretch>
          </p:blipFill>
          <p:spPr>
            <a:xfrm>
              <a:off x="2505687" y="5084758"/>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14" name="Picture 13"/>
            <p:cNvPicPr preferRelativeResize="0">
              <a:picLocks/>
            </p:cNvPicPr>
            <p:nvPr/>
          </p:nvPicPr>
          <p:blipFill>
            <a:blip r:embed="rId8"/>
            <a:stretch>
              <a:fillRect/>
            </a:stretch>
          </p:blipFill>
          <p:spPr>
            <a:xfrm>
              <a:off x="2768452" y="5302049"/>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15" name="TextBox 14"/>
            <p:cNvSpPr txBox="1"/>
            <p:nvPr/>
          </p:nvSpPr>
          <p:spPr>
            <a:xfrm>
              <a:off x="2558379" y="1581052"/>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Analytic </a:t>
              </a:r>
            </a:p>
            <a:p>
              <a:pPr defTabSz="886465">
                <a:lnSpc>
                  <a:spcPct val="80000"/>
                </a:lnSpc>
              </a:pPr>
              <a:r>
                <a:rPr lang="en-US" sz="1002">
                  <a:solidFill>
                    <a:schemeClr val="bg1"/>
                  </a:solidFill>
                  <a:cs typeface="Arial" panose="020B0604020202020204" pitchFamily="34" charset="0"/>
                </a:rPr>
                <a:t>Vision &amp; Strategies</a:t>
              </a:r>
            </a:p>
          </p:txBody>
        </p:sp>
        <p:pic>
          <p:nvPicPr>
            <p:cNvPr id="16" name="Picture 15"/>
            <p:cNvPicPr preferRelativeResize="0">
              <a:picLocks/>
            </p:cNvPicPr>
            <p:nvPr/>
          </p:nvPicPr>
          <p:blipFill>
            <a:blip r:embed="rId9"/>
            <a:stretch>
              <a:fillRect/>
            </a:stretch>
          </p:blipFill>
          <p:spPr>
            <a:xfrm>
              <a:off x="2505687" y="1898324"/>
              <a:ext cx="1306269" cy="885169"/>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17" name="TextBox 16"/>
            <p:cNvSpPr txBox="1"/>
            <p:nvPr/>
          </p:nvSpPr>
          <p:spPr>
            <a:xfrm>
              <a:off x="2558379" y="3212128"/>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Analytics </a:t>
              </a:r>
            </a:p>
            <a:p>
              <a:pPr defTabSz="886465">
                <a:lnSpc>
                  <a:spcPct val="80000"/>
                </a:lnSpc>
              </a:pPr>
              <a:r>
                <a:rPr lang="en-US" sz="1002">
                  <a:solidFill>
                    <a:schemeClr val="bg1"/>
                  </a:solidFill>
                  <a:cs typeface="Arial" panose="020B0604020202020204" pitchFamily="34" charset="0"/>
                </a:rPr>
                <a:t>Issues Tree</a:t>
              </a:r>
            </a:p>
          </p:txBody>
        </p:sp>
        <p:pic>
          <p:nvPicPr>
            <p:cNvPr id="18" name="Picture 17"/>
            <p:cNvPicPr preferRelativeResize="0">
              <a:picLocks/>
            </p:cNvPicPr>
            <p:nvPr/>
          </p:nvPicPr>
          <p:blipFill>
            <a:blip r:embed="rId10"/>
            <a:stretch>
              <a:fillRect/>
            </a:stretch>
          </p:blipFill>
          <p:spPr>
            <a:xfrm>
              <a:off x="2768452" y="2121644"/>
              <a:ext cx="1306269" cy="885169"/>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19" name="Picture 18"/>
            <p:cNvPicPr preferRelativeResize="0">
              <a:picLocks/>
            </p:cNvPicPr>
            <p:nvPr/>
          </p:nvPicPr>
          <p:blipFill>
            <a:blip r:embed="rId11"/>
            <a:stretch>
              <a:fillRect/>
            </a:stretch>
          </p:blipFill>
          <p:spPr>
            <a:xfrm>
              <a:off x="2505687" y="3529766"/>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20" name="Picture 19"/>
            <p:cNvPicPr preferRelativeResize="0">
              <a:picLocks/>
            </p:cNvPicPr>
            <p:nvPr/>
          </p:nvPicPr>
          <p:blipFill>
            <a:blip r:embed="rId12"/>
            <a:stretch>
              <a:fillRect/>
            </a:stretch>
          </p:blipFill>
          <p:spPr>
            <a:xfrm>
              <a:off x="2768452" y="3695690"/>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21" name="TextBox 20"/>
            <p:cNvSpPr txBox="1"/>
            <p:nvPr/>
          </p:nvSpPr>
          <p:spPr>
            <a:xfrm>
              <a:off x="6158257" y="1581052"/>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Functional Analytics Capabilities Library</a:t>
              </a:r>
            </a:p>
          </p:txBody>
        </p:sp>
        <p:sp>
          <p:nvSpPr>
            <p:cNvPr id="22" name="TextBox 21"/>
            <p:cNvSpPr txBox="1"/>
            <p:nvPr/>
          </p:nvSpPr>
          <p:spPr>
            <a:xfrm>
              <a:off x="6158257" y="3212128"/>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Utilities Analytics </a:t>
              </a:r>
            </a:p>
            <a:p>
              <a:pPr defTabSz="886465">
                <a:lnSpc>
                  <a:spcPct val="80000"/>
                </a:lnSpc>
              </a:pPr>
              <a:r>
                <a:rPr lang="en-US" sz="1002">
                  <a:solidFill>
                    <a:schemeClr val="bg1"/>
                  </a:solidFill>
                  <a:cs typeface="Arial" panose="020B0604020202020204" pitchFamily="34" charset="0"/>
                </a:rPr>
                <a:t>Use Case Library</a:t>
              </a:r>
            </a:p>
          </p:txBody>
        </p:sp>
        <p:pic>
          <p:nvPicPr>
            <p:cNvPr id="23" name="Picture 22"/>
            <p:cNvPicPr preferRelativeResize="0">
              <a:picLocks/>
            </p:cNvPicPr>
            <p:nvPr/>
          </p:nvPicPr>
          <p:blipFill>
            <a:blip r:embed="rId13"/>
            <a:stretch>
              <a:fillRect/>
            </a:stretch>
          </p:blipFill>
          <p:spPr>
            <a:xfrm>
              <a:off x="6220685" y="1898324"/>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24" name="Picture 23"/>
            <p:cNvPicPr preferRelativeResize="0">
              <a:picLocks/>
            </p:cNvPicPr>
            <p:nvPr/>
          </p:nvPicPr>
          <p:blipFill>
            <a:blip r:embed="rId14"/>
            <a:stretch>
              <a:fillRect/>
            </a:stretch>
          </p:blipFill>
          <p:spPr>
            <a:xfrm>
              <a:off x="6220685" y="3529766"/>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25" name="Picture 24"/>
            <p:cNvPicPr preferRelativeResize="0">
              <a:picLocks/>
            </p:cNvPicPr>
            <p:nvPr/>
          </p:nvPicPr>
          <p:blipFill>
            <a:blip r:embed="rId15"/>
            <a:stretch>
              <a:fillRect/>
            </a:stretch>
          </p:blipFill>
          <p:spPr>
            <a:xfrm>
              <a:off x="6444720" y="2121643"/>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26" name="Picture 25"/>
            <p:cNvPicPr preferRelativeResize="0">
              <a:picLocks/>
            </p:cNvPicPr>
            <p:nvPr/>
          </p:nvPicPr>
          <p:blipFill>
            <a:blip r:embed="rId16"/>
            <a:stretch>
              <a:fillRect/>
            </a:stretch>
          </p:blipFill>
          <p:spPr>
            <a:xfrm>
              <a:off x="7990965" y="1898324"/>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27" name="TextBox 26"/>
            <p:cNvSpPr txBox="1"/>
            <p:nvPr/>
          </p:nvSpPr>
          <p:spPr>
            <a:xfrm>
              <a:off x="7924775" y="1581052"/>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Analytics </a:t>
              </a:r>
            </a:p>
            <a:p>
              <a:pPr defTabSz="886465">
                <a:lnSpc>
                  <a:spcPct val="80000"/>
                </a:lnSpc>
              </a:pPr>
              <a:r>
                <a:rPr lang="en-US" sz="1002">
                  <a:solidFill>
                    <a:schemeClr val="bg1"/>
                  </a:solidFill>
                  <a:cs typeface="Arial" panose="020B0604020202020204" pitchFamily="34" charset="0"/>
                </a:rPr>
                <a:t>Use Case Prioritization</a:t>
              </a:r>
            </a:p>
          </p:txBody>
        </p:sp>
        <p:pic>
          <p:nvPicPr>
            <p:cNvPr id="28" name="Picture 27"/>
            <p:cNvPicPr preferRelativeResize="0">
              <a:picLocks/>
            </p:cNvPicPr>
            <p:nvPr/>
          </p:nvPicPr>
          <p:blipFill>
            <a:blip r:embed="rId17"/>
            <a:stretch>
              <a:fillRect/>
            </a:stretch>
          </p:blipFill>
          <p:spPr>
            <a:xfrm>
              <a:off x="8241042" y="2121643"/>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29" name="Picture 28"/>
            <p:cNvPicPr preferRelativeResize="0">
              <a:picLocks/>
            </p:cNvPicPr>
            <p:nvPr/>
          </p:nvPicPr>
          <p:blipFill>
            <a:blip r:embed="rId18"/>
            <a:stretch>
              <a:fillRect/>
            </a:stretch>
          </p:blipFill>
          <p:spPr>
            <a:xfrm>
              <a:off x="4436529" y="5084758"/>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30" name="TextBox 29"/>
            <p:cNvSpPr txBox="1"/>
            <p:nvPr/>
          </p:nvSpPr>
          <p:spPr>
            <a:xfrm>
              <a:off x="4391738" y="4771066"/>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Analytics Value Proposition</a:t>
              </a:r>
            </a:p>
          </p:txBody>
        </p:sp>
        <p:sp>
          <p:nvSpPr>
            <p:cNvPr id="31" name="TextBox 30"/>
            <p:cNvSpPr txBox="1"/>
            <p:nvPr/>
          </p:nvSpPr>
          <p:spPr>
            <a:xfrm>
              <a:off x="9837031" y="1581052"/>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Analytics </a:t>
              </a:r>
            </a:p>
            <a:p>
              <a:pPr defTabSz="886465">
                <a:lnSpc>
                  <a:spcPct val="80000"/>
                </a:lnSpc>
              </a:pPr>
              <a:r>
                <a:rPr lang="en-US" sz="1002">
                  <a:solidFill>
                    <a:schemeClr val="bg1"/>
                  </a:solidFill>
                  <a:cs typeface="Arial" panose="020B0604020202020204" pitchFamily="34" charset="0"/>
                </a:rPr>
                <a:t>Portfolio analysis</a:t>
              </a:r>
            </a:p>
          </p:txBody>
        </p:sp>
        <p:pic>
          <p:nvPicPr>
            <p:cNvPr id="32" name="Picture 31"/>
            <p:cNvPicPr preferRelativeResize="0">
              <a:picLocks/>
            </p:cNvPicPr>
            <p:nvPr/>
          </p:nvPicPr>
          <p:blipFill rotWithShape="1">
            <a:blip r:embed="rId19"/>
            <a:srcRect l="13109" r="12857"/>
            <a:stretch/>
          </p:blipFill>
          <p:spPr>
            <a:xfrm>
              <a:off x="9882666" y="1898324"/>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33" name="Picture 32"/>
            <p:cNvPicPr preferRelativeResize="0">
              <a:picLocks/>
            </p:cNvPicPr>
            <p:nvPr/>
          </p:nvPicPr>
          <p:blipFill>
            <a:blip r:embed="rId20"/>
            <a:stretch>
              <a:fillRect/>
            </a:stretch>
          </p:blipFill>
          <p:spPr>
            <a:xfrm>
              <a:off x="4678201" y="5302049"/>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34" name="Picture 33"/>
            <p:cNvPicPr preferRelativeResize="0">
              <a:picLocks/>
            </p:cNvPicPr>
            <p:nvPr/>
          </p:nvPicPr>
          <p:blipFill rotWithShape="1">
            <a:blip r:embed="rId21"/>
            <a:srcRect b="39541"/>
            <a:stretch/>
          </p:blipFill>
          <p:spPr>
            <a:xfrm>
              <a:off x="10168994" y="2121643"/>
              <a:ext cx="1306269" cy="88803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pic>
        <p:sp>
          <p:nvSpPr>
            <p:cNvPr id="35" name="TextBox 34"/>
            <p:cNvSpPr txBox="1"/>
            <p:nvPr/>
          </p:nvSpPr>
          <p:spPr>
            <a:xfrm>
              <a:off x="7924775" y="3212128"/>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Analytics Functional </a:t>
              </a:r>
            </a:p>
            <a:p>
              <a:pPr defTabSz="886465">
                <a:lnSpc>
                  <a:spcPct val="80000"/>
                </a:lnSpc>
              </a:pPr>
              <a:r>
                <a:rPr lang="en-US" sz="1002">
                  <a:solidFill>
                    <a:schemeClr val="bg1"/>
                  </a:solidFill>
                  <a:cs typeface="Arial" panose="020B0604020202020204" pitchFamily="34" charset="0"/>
                </a:rPr>
                <a:t>Capabilities Diagnostic</a:t>
              </a:r>
            </a:p>
          </p:txBody>
        </p:sp>
        <p:sp>
          <p:nvSpPr>
            <p:cNvPr id="36" name="TextBox 35"/>
            <p:cNvSpPr txBox="1"/>
            <p:nvPr/>
          </p:nvSpPr>
          <p:spPr>
            <a:xfrm>
              <a:off x="7924775" y="4771066"/>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Analytics Foundational </a:t>
              </a:r>
            </a:p>
            <a:p>
              <a:pPr defTabSz="886465">
                <a:lnSpc>
                  <a:spcPct val="80000"/>
                </a:lnSpc>
              </a:pPr>
              <a:r>
                <a:rPr lang="en-US" sz="1002">
                  <a:solidFill>
                    <a:schemeClr val="bg1"/>
                  </a:solidFill>
                  <a:cs typeface="Arial" panose="020B0604020202020204" pitchFamily="34" charset="0"/>
                </a:rPr>
                <a:t>Capabilities Diagnostic</a:t>
              </a:r>
            </a:p>
          </p:txBody>
        </p:sp>
        <p:pic>
          <p:nvPicPr>
            <p:cNvPr id="37" name="Picture 6"/>
            <p:cNvPicPr preferRelativeResize="0">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990964" y="3529766"/>
              <a:ext cx="1304883" cy="888034"/>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5"/>
            <p:cNvPicPr preferRelativeResize="0">
              <a:picLocks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241042" y="3695691"/>
              <a:ext cx="1277623" cy="886896"/>
            </a:xfrm>
            <a:prstGeom prst="rect">
              <a:avLst/>
            </a:prstGeom>
            <a:solidFill>
              <a:schemeClr val="bg1"/>
            </a:solidFill>
            <a:ln>
              <a:solidFill>
                <a:schemeClr val="bg1">
                  <a:lumMod val="75000"/>
                </a:schemeClr>
              </a:solidFill>
            </a:ln>
            <a:effectLst/>
          </p:spPr>
        </p:pic>
        <p:pic>
          <p:nvPicPr>
            <p:cNvPr id="39" name="Picture 38"/>
            <p:cNvPicPr preferRelativeResize="0">
              <a:picLocks/>
            </p:cNvPicPr>
            <p:nvPr/>
          </p:nvPicPr>
          <p:blipFill>
            <a:blip r:embed="rId24"/>
            <a:stretch>
              <a:fillRect/>
            </a:stretch>
          </p:blipFill>
          <p:spPr>
            <a:xfrm>
              <a:off x="7990965" y="5084758"/>
              <a:ext cx="1306269" cy="885169"/>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40" name="Picture 39"/>
            <p:cNvPicPr preferRelativeResize="0">
              <a:picLocks/>
            </p:cNvPicPr>
            <p:nvPr/>
          </p:nvPicPr>
          <p:blipFill>
            <a:blip r:embed="rId25"/>
            <a:stretch>
              <a:fillRect/>
            </a:stretch>
          </p:blipFill>
          <p:spPr>
            <a:xfrm>
              <a:off x="8241042" y="5302049"/>
              <a:ext cx="1306269" cy="885169"/>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41" name="TextBox 40"/>
            <p:cNvSpPr txBox="1"/>
            <p:nvPr/>
          </p:nvSpPr>
          <p:spPr>
            <a:xfrm>
              <a:off x="4391738" y="1581052"/>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Analytics </a:t>
              </a:r>
            </a:p>
            <a:p>
              <a:pPr defTabSz="886465">
                <a:lnSpc>
                  <a:spcPct val="80000"/>
                </a:lnSpc>
              </a:pPr>
              <a:r>
                <a:rPr lang="en-US" sz="1002">
                  <a:solidFill>
                    <a:schemeClr val="bg1"/>
                  </a:solidFill>
                  <a:cs typeface="Arial" panose="020B0604020202020204" pitchFamily="34" charset="0"/>
                </a:rPr>
                <a:t>Operating Model</a:t>
              </a:r>
            </a:p>
          </p:txBody>
        </p:sp>
        <p:sp>
          <p:nvSpPr>
            <p:cNvPr id="42" name="TextBox 41"/>
            <p:cNvSpPr txBox="1"/>
            <p:nvPr/>
          </p:nvSpPr>
          <p:spPr>
            <a:xfrm>
              <a:off x="4391738" y="3212128"/>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Organizational Fit, Construct &amp; Roles</a:t>
              </a:r>
            </a:p>
          </p:txBody>
        </p:sp>
        <p:pic>
          <p:nvPicPr>
            <p:cNvPr id="43" name="Picture 42"/>
            <p:cNvPicPr preferRelativeResize="0">
              <a:picLocks/>
            </p:cNvPicPr>
            <p:nvPr/>
          </p:nvPicPr>
          <p:blipFill>
            <a:blip r:embed="rId26"/>
            <a:stretch>
              <a:fillRect/>
            </a:stretch>
          </p:blipFill>
          <p:spPr>
            <a:xfrm>
              <a:off x="4436529" y="3529766"/>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44" name="Picture 43"/>
            <p:cNvPicPr preferRelativeResize="0">
              <a:picLocks/>
            </p:cNvPicPr>
            <p:nvPr/>
          </p:nvPicPr>
          <p:blipFill>
            <a:blip r:embed="rId27"/>
            <a:stretch>
              <a:fillRect/>
            </a:stretch>
          </p:blipFill>
          <p:spPr>
            <a:xfrm>
              <a:off x="4678201" y="3695690"/>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45" name="TextBox 44"/>
            <p:cNvSpPr txBox="1"/>
            <p:nvPr/>
          </p:nvSpPr>
          <p:spPr>
            <a:xfrm>
              <a:off x="9837031" y="3212128"/>
              <a:ext cx="1546898" cy="286463"/>
            </a:xfrm>
            <a:prstGeom prst="rect">
              <a:avLst/>
            </a:prstGeom>
            <a:noFill/>
          </p:spPr>
          <p:txBody>
            <a:bodyPr wrap="square" rtlCol="0">
              <a:noAutofit/>
            </a:bodyPr>
            <a:lstStyle/>
            <a:p>
              <a:pPr defTabSz="886465">
                <a:lnSpc>
                  <a:spcPct val="80000"/>
                </a:lnSpc>
              </a:pPr>
              <a:r>
                <a:rPr lang="en-US" sz="1002">
                  <a:solidFill>
                    <a:schemeClr val="bg1"/>
                  </a:solidFill>
                  <a:cs typeface="Arial" panose="020B0604020202020204" pitchFamily="34" charset="0"/>
                </a:rPr>
                <a:t>Analytics </a:t>
              </a:r>
            </a:p>
            <a:p>
              <a:pPr defTabSz="886465">
                <a:lnSpc>
                  <a:spcPct val="80000"/>
                </a:lnSpc>
              </a:pPr>
              <a:r>
                <a:rPr lang="en-US" sz="1002">
                  <a:solidFill>
                    <a:schemeClr val="bg1"/>
                  </a:solidFill>
                  <a:cs typeface="Arial" panose="020B0604020202020204" pitchFamily="34" charset="0"/>
                </a:rPr>
                <a:t>Integrated Roadmap</a:t>
              </a:r>
            </a:p>
          </p:txBody>
        </p:sp>
        <p:pic>
          <p:nvPicPr>
            <p:cNvPr id="46" name="Picture 45"/>
            <p:cNvPicPr preferRelativeResize="0">
              <a:picLocks/>
            </p:cNvPicPr>
            <p:nvPr/>
          </p:nvPicPr>
          <p:blipFill>
            <a:blip r:embed="rId28"/>
            <a:stretch>
              <a:fillRect/>
            </a:stretch>
          </p:blipFill>
          <p:spPr>
            <a:xfrm>
              <a:off x="9882666" y="3561850"/>
              <a:ext cx="1306269" cy="885169"/>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pic>
        <p:pic>
          <p:nvPicPr>
            <p:cNvPr id="47" name="Picture 46"/>
            <p:cNvPicPr preferRelativeResize="0">
              <a:picLocks/>
            </p:cNvPicPr>
            <p:nvPr/>
          </p:nvPicPr>
          <p:blipFill>
            <a:blip r:embed="rId29"/>
            <a:stretch>
              <a:fillRect/>
            </a:stretch>
          </p:blipFill>
          <p:spPr>
            <a:xfrm>
              <a:off x="10168994" y="3727774"/>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48" name="TextBox 47"/>
            <p:cNvSpPr txBox="1"/>
            <p:nvPr/>
          </p:nvSpPr>
          <p:spPr>
            <a:xfrm>
              <a:off x="6158257" y="4771066"/>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Analytics use case </a:t>
              </a:r>
            </a:p>
            <a:p>
              <a:pPr defTabSz="886465">
                <a:lnSpc>
                  <a:spcPct val="80000"/>
                </a:lnSpc>
              </a:pPr>
              <a:r>
                <a:rPr lang="en-US" sz="1002">
                  <a:solidFill>
                    <a:schemeClr val="bg1"/>
                  </a:solidFill>
                  <a:cs typeface="Arial" panose="020B0604020202020204" pitchFamily="34" charset="0"/>
                </a:rPr>
                <a:t>project charters</a:t>
              </a:r>
            </a:p>
          </p:txBody>
        </p:sp>
        <p:pic>
          <p:nvPicPr>
            <p:cNvPr id="49" name="Picture 48"/>
            <p:cNvPicPr preferRelativeResize="0">
              <a:picLocks/>
            </p:cNvPicPr>
            <p:nvPr/>
          </p:nvPicPr>
          <p:blipFill>
            <a:blip r:embed="rId30"/>
            <a:stretch>
              <a:fillRect/>
            </a:stretch>
          </p:blipFill>
          <p:spPr>
            <a:xfrm>
              <a:off x="6220685" y="5084758"/>
              <a:ext cx="1306269" cy="885169"/>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50" name="Picture 49"/>
            <p:cNvPicPr preferRelativeResize="0">
              <a:picLocks/>
            </p:cNvPicPr>
            <p:nvPr/>
          </p:nvPicPr>
          <p:blipFill>
            <a:blip r:embed="rId31"/>
            <a:stretch>
              <a:fillRect/>
            </a:stretch>
          </p:blipFill>
          <p:spPr>
            <a:xfrm>
              <a:off x="6444720" y="5302049"/>
              <a:ext cx="1306269" cy="888034"/>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51" name="TextBox 50"/>
            <p:cNvSpPr txBox="1"/>
            <p:nvPr/>
          </p:nvSpPr>
          <p:spPr>
            <a:xfrm>
              <a:off x="9837031" y="4771066"/>
              <a:ext cx="1546898" cy="286463"/>
            </a:xfrm>
            <a:prstGeom prst="rect">
              <a:avLst/>
            </a:prstGeom>
            <a:noFill/>
          </p:spPr>
          <p:txBody>
            <a:bodyPr wrap="square" rtlCol="0" anchor="b">
              <a:noAutofit/>
            </a:bodyPr>
            <a:lstStyle/>
            <a:p>
              <a:pPr defTabSz="886465">
                <a:lnSpc>
                  <a:spcPct val="80000"/>
                </a:lnSpc>
              </a:pPr>
              <a:r>
                <a:rPr lang="en-US" sz="1002">
                  <a:solidFill>
                    <a:schemeClr val="bg1"/>
                  </a:solidFill>
                  <a:cs typeface="Arial" panose="020B0604020202020204" pitchFamily="34" charset="0"/>
                </a:rPr>
                <a:t>Analytics </a:t>
              </a:r>
            </a:p>
            <a:p>
              <a:pPr defTabSz="886465">
                <a:lnSpc>
                  <a:spcPct val="80000"/>
                </a:lnSpc>
              </a:pPr>
              <a:r>
                <a:rPr lang="en-US" sz="1002">
                  <a:solidFill>
                    <a:schemeClr val="bg1"/>
                  </a:solidFill>
                  <a:cs typeface="Arial" panose="020B0604020202020204" pitchFamily="34" charset="0"/>
                </a:rPr>
                <a:t>Change Tracker</a:t>
              </a:r>
            </a:p>
          </p:txBody>
        </p:sp>
        <p:pic>
          <p:nvPicPr>
            <p:cNvPr id="52" name="Picture 2"/>
            <p:cNvPicPr preferRelativeResize="0">
              <a:picLocks noChangeArrowheads="1"/>
            </p:cNvPicPr>
            <p:nvPr/>
          </p:nvPicPr>
          <p:blipFill>
            <a:blip r:embed="rId32" cstate="print"/>
            <a:srcRect/>
            <a:stretch>
              <a:fillRect/>
            </a:stretch>
          </p:blipFill>
          <p:spPr bwMode="auto">
            <a:xfrm>
              <a:off x="9882666" y="5084758"/>
              <a:ext cx="1306269" cy="885169"/>
            </a:xfrm>
            <a:prstGeom prst="rect">
              <a:avLst/>
            </a:prstGeom>
            <a:solidFill>
              <a:schemeClr val="bg1"/>
            </a:solidFill>
            <a:ln w="9525">
              <a:solidFill>
                <a:schemeClr val="bg1">
                  <a:lumMod val="85000"/>
                </a:schemeClr>
              </a:solidFill>
              <a:miter lim="800000"/>
              <a:headEnd/>
              <a:tailEnd/>
            </a:ln>
            <a:effectLst>
              <a:outerShdw blurRad="50800" dist="38100" dir="2700000" algn="tl" rotWithShape="0">
                <a:prstClr val="black">
                  <a:alpha val="40000"/>
                </a:prstClr>
              </a:outerShdw>
            </a:effectLst>
          </p:spPr>
        </p:pic>
        <p:pic>
          <p:nvPicPr>
            <p:cNvPr id="53" name="Picture 52"/>
            <p:cNvPicPr preferRelativeResize="0">
              <a:picLocks/>
            </p:cNvPicPr>
            <p:nvPr/>
          </p:nvPicPr>
          <p:blipFill>
            <a:blip r:embed="rId33"/>
            <a:stretch>
              <a:fillRect/>
            </a:stretch>
          </p:blipFill>
          <p:spPr>
            <a:xfrm>
              <a:off x="954189" y="3695690"/>
              <a:ext cx="1306269" cy="888034"/>
            </a:xfrm>
            <a:prstGeom prst="rect">
              <a:avLst/>
            </a:prstGeom>
            <a:ln>
              <a:solidFill>
                <a:schemeClr val="bg2">
                  <a:lumMod val="75000"/>
                </a:schemeClr>
              </a:solidFill>
            </a:ln>
            <a:effectLst>
              <a:outerShdw blurRad="50800" dist="38100" dir="2700000" algn="tl" rotWithShape="0">
                <a:prstClr val="black">
                  <a:alpha val="40000"/>
                </a:prstClr>
              </a:outerShdw>
            </a:effectLst>
          </p:spPr>
        </p:pic>
        <p:pic>
          <p:nvPicPr>
            <p:cNvPr id="54" name="Picture 53"/>
            <p:cNvPicPr preferRelativeResize="0">
              <a:picLocks/>
            </p:cNvPicPr>
            <p:nvPr/>
          </p:nvPicPr>
          <p:blipFill rotWithShape="1">
            <a:blip r:embed="rId34"/>
            <a:srcRect t="17042"/>
            <a:stretch/>
          </p:blipFill>
          <p:spPr>
            <a:xfrm>
              <a:off x="10168994" y="5302049"/>
              <a:ext cx="1306269" cy="88803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pic>
        <p:pic>
          <p:nvPicPr>
            <p:cNvPr id="55" name="Picture 54"/>
            <p:cNvPicPr preferRelativeResize="0">
              <a:picLocks/>
            </p:cNvPicPr>
            <p:nvPr/>
          </p:nvPicPr>
          <p:blipFill>
            <a:blip r:embed="rId35"/>
            <a:stretch>
              <a:fillRect/>
            </a:stretch>
          </p:blipFill>
          <p:spPr>
            <a:xfrm>
              <a:off x="4436529" y="1898324"/>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56" name="Picture 55"/>
            <p:cNvPicPr preferRelativeResize="0">
              <a:picLocks/>
            </p:cNvPicPr>
            <p:nvPr/>
          </p:nvPicPr>
          <p:blipFill>
            <a:blip r:embed="rId36"/>
            <a:stretch>
              <a:fillRect/>
            </a:stretch>
          </p:blipFill>
          <p:spPr>
            <a:xfrm>
              <a:off x="4678201" y="2121643"/>
              <a:ext cx="1306269" cy="888034"/>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57" name="Picture 56"/>
            <p:cNvPicPr>
              <a:picLocks noChangeAspect="1"/>
            </p:cNvPicPr>
            <p:nvPr/>
          </p:nvPicPr>
          <p:blipFill>
            <a:blip r:embed="rId37"/>
            <a:stretch>
              <a:fillRect/>
            </a:stretch>
          </p:blipFill>
          <p:spPr>
            <a:xfrm>
              <a:off x="6490666" y="3702034"/>
              <a:ext cx="1272503" cy="880553"/>
            </a:xfrm>
            <a:prstGeom prst="rect">
              <a:avLst/>
            </a:prstGeom>
          </p:spPr>
        </p:pic>
      </p:grpSp>
    </p:spTree>
    <p:extLst>
      <p:ext uri="{BB962C8B-B14F-4D97-AF65-F5344CB8AC3E}">
        <p14:creationId xmlns:p14="http://schemas.microsoft.com/office/powerpoint/2010/main" val="359093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Digital Transformation Is Still In Its Infancy</a:t>
            </a:r>
          </a:p>
        </p:txBody>
      </p:sp>
      <p:sp>
        <p:nvSpPr>
          <p:cNvPr id="3" name="Text Placeholder 2"/>
          <p:cNvSpPr>
            <a:spLocks noGrp="1"/>
          </p:cNvSpPr>
          <p:nvPr>
            <p:ph type="body" sz="quarter" idx="10"/>
          </p:nvPr>
        </p:nvSpPr>
        <p:spPr/>
        <p:txBody>
          <a:bodyPr/>
          <a:lstStyle/>
          <a:p>
            <a:r>
              <a:rPr lang="en-GB"/>
              <a:t>The pace of change of digital technologies has created hype as well as immediate opportunities</a:t>
            </a:r>
          </a:p>
        </p:txBody>
      </p:sp>
      <p:sp>
        <p:nvSpPr>
          <p:cNvPr id="208" name="TextBox 207"/>
          <p:cNvSpPr txBox="1"/>
          <p:nvPr/>
        </p:nvSpPr>
        <p:spPr>
          <a:xfrm>
            <a:off x="9770433" y="3789189"/>
            <a:ext cx="1800000" cy="720000"/>
          </a:xfrm>
          <a:prstGeom prst="roundRect">
            <a:avLst/>
          </a:prstGeom>
        </p:spPr>
        <p:style>
          <a:lnRef idx="1">
            <a:schemeClr val="accent5"/>
          </a:lnRef>
          <a:fillRef idx="3">
            <a:schemeClr val="accent5"/>
          </a:fillRef>
          <a:effectRef idx="2">
            <a:schemeClr val="accent5"/>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GB" sz="1600" b="0" i="0" u="none" strike="noStrike" kern="0" cap="none" spc="0" normalizeH="0" baseline="0" noProof="0">
                <a:ln>
                  <a:noFill/>
                </a:ln>
                <a:solidFill>
                  <a:schemeClr val="tx1"/>
                </a:solidFill>
                <a:effectLst/>
                <a:uLnTx/>
                <a:uFillTx/>
                <a:ea typeface="Roboto Condensed" panose="020B0604020202020204" charset="0"/>
              </a:rPr>
              <a:t>Supplier collaboration</a:t>
            </a:r>
          </a:p>
        </p:txBody>
      </p:sp>
      <p:sp>
        <p:nvSpPr>
          <p:cNvPr id="209" name="TextBox 208"/>
          <p:cNvSpPr txBox="1"/>
          <p:nvPr/>
        </p:nvSpPr>
        <p:spPr>
          <a:xfrm>
            <a:off x="9770433" y="2010499"/>
            <a:ext cx="1800000" cy="720000"/>
          </a:xfrm>
          <a:prstGeom prst="roundRect">
            <a:avLst/>
          </a:prstGeom>
        </p:spPr>
        <p:style>
          <a:lnRef idx="1">
            <a:schemeClr val="accent5"/>
          </a:lnRef>
          <a:fillRef idx="3">
            <a:schemeClr val="accent5"/>
          </a:fillRef>
          <a:effectRef idx="2">
            <a:schemeClr val="accent5"/>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GB" sz="1600" b="0" i="0" u="none" strike="noStrike" kern="0" cap="none" spc="0" normalizeH="0" baseline="0" noProof="0">
                <a:ln>
                  <a:noFill/>
                </a:ln>
                <a:solidFill>
                  <a:schemeClr val="tx1"/>
                </a:solidFill>
                <a:effectLst/>
                <a:uLnTx/>
                <a:uFillTx/>
                <a:ea typeface="Roboto Condensed" panose="020B0604020202020204" charset="0"/>
              </a:rPr>
              <a:t>Situational intelligence</a:t>
            </a:r>
          </a:p>
        </p:txBody>
      </p:sp>
      <p:sp>
        <p:nvSpPr>
          <p:cNvPr id="210" name="TextBox 209"/>
          <p:cNvSpPr txBox="1"/>
          <p:nvPr/>
        </p:nvSpPr>
        <p:spPr>
          <a:xfrm>
            <a:off x="9753306" y="2899844"/>
            <a:ext cx="1800000" cy="720000"/>
          </a:xfrm>
          <a:prstGeom prst="roundRect">
            <a:avLst/>
          </a:prstGeom>
        </p:spPr>
        <p:style>
          <a:lnRef idx="1">
            <a:schemeClr val="accent5"/>
          </a:lnRef>
          <a:fillRef idx="3">
            <a:schemeClr val="accent5"/>
          </a:fillRef>
          <a:effectRef idx="2">
            <a:schemeClr val="accent5"/>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GB" sz="1600" b="0" i="0" u="none" strike="noStrike" kern="0" cap="none" spc="0" normalizeH="0" baseline="0" noProof="0">
                <a:ln>
                  <a:noFill/>
                </a:ln>
                <a:solidFill>
                  <a:schemeClr val="tx1"/>
                </a:solidFill>
                <a:effectLst/>
                <a:uLnTx/>
                <a:uFillTx/>
                <a:ea typeface="Roboto Condensed" panose="020B0604020202020204" charset="0"/>
              </a:rPr>
              <a:t>Cross-functional collaboration</a:t>
            </a:r>
          </a:p>
        </p:txBody>
      </p:sp>
      <p:sp>
        <p:nvSpPr>
          <p:cNvPr id="211" name="AutoShape 119"/>
          <p:cNvSpPr>
            <a:spLocks noChangeAspect="1" noChangeArrowheads="1" noTextEdit="1"/>
          </p:cNvSpPr>
          <p:nvPr/>
        </p:nvSpPr>
        <p:spPr bwMode="auto">
          <a:xfrm>
            <a:off x="3404144" y="2992268"/>
            <a:ext cx="1739518" cy="173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chemeClr val="bg1"/>
              </a:solidFill>
              <a:effectLst/>
              <a:uLnTx/>
              <a:uFillTx/>
              <a:ea typeface="Roboto Condensed" panose="020B0604020202020204" charset="0"/>
            </a:endParaRPr>
          </a:p>
        </p:txBody>
      </p:sp>
      <p:sp>
        <p:nvSpPr>
          <p:cNvPr id="212" name="TextBox 211"/>
          <p:cNvSpPr txBox="1"/>
          <p:nvPr/>
        </p:nvSpPr>
        <p:spPr>
          <a:xfrm>
            <a:off x="9770433" y="5567880"/>
            <a:ext cx="1800000" cy="720000"/>
          </a:xfrm>
          <a:prstGeom prst="roundRect">
            <a:avLst/>
          </a:prstGeom>
        </p:spPr>
        <p:style>
          <a:lnRef idx="1">
            <a:schemeClr val="accent5"/>
          </a:lnRef>
          <a:fillRef idx="3">
            <a:schemeClr val="accent5"/>
          </a:fillRef>
          <a:effectRef idx="2">
            <a:schemeClr val="accent5"/>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chemeClr val="tx1"/>
                </a:solidFill>
                <a:effectLst/>
                <a:uLnTx/>
                <a:uFillTx/>
                <a:ea typeface="Roboto Condensed" panose="020B0604020202020204" charset="0"/>
                <a:cs typeface="Calibri" pitchFamily="34" charset="0"/>
              </a:rPr>
              <a:t>Self-service</a:t>
            </a:r>
          </a:p>
        </p:txBody>
      </p:sp>
      <p:sp>
        <p:nvSpPr>
          <p:cNvPr id="213" name="Freeform 57"/>
          <p:cNvSpPr>
            <a:spLocks/>
          </p:cNvSpPr>
          <p:nvPr/>
        </p:nvSpPr>
        <p:spPr bwMode="auto">
          <a:xfrm>
            <a:off x="1419193" y="2975906"/>
            <a:ext cx="604104" cy="1066694"/>
          </a:xfrm>
          <a:custGeom>
            <a:avLst/>
            <a:gdLst>
              <a:gd name="T0" fmla="*/ 62 w 106"/>
              <a:gd name="T1" fmla="*/ 196 h 196"/>
              <a:gd name="T2" fmla="*/ 106 w 106"/>
              <a:gd name="T3" fmla="*/ 31 h 196"/>
              <a:gd name="T4" fmla="*/ 86 w 106"/>
              <a:gd name="T5" fmla="*/ 4 h 196"/>
              <a:gd name="T6" fmla="*/ 52 w 106"/>
              <a:gd name="T7" fmla="*/ 0 h 196"/>
              <a:gd name="T8" fmla="*/ 0 w 106"/>
              <a:gd name="T9" fmla="*/ 196 h 196"/>
              <a:gd name="T10" fmla="*/ 31 w 106"/>
              <a:gd name="T11" fmla="*/ 183 h 196"/>
              <a:gd name="T12" fmla="*/ 62 w 106"/>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06" h="196">
                <a:moveTo>
                  <a:pt x="62" y="196"/>
                </a:moveTo>
                <a:cubicBezTo>
                  <a:pt x="62" y="136"/>
                  <a:pt x="78" y="80"/>
                  <a:pt x="106" y="31"/>
                </a:cubicBezTo>
                <a:cubicBezTo>
                  <a:pt x="86" y="4"/>
                  <a:pt x="86" y="4"/>
                  <a:pt x="86" y="4"/>
                </a:cubicBezTo>
                <a:cubicBezTo>
                  <a:pt x="52" y="0"/>
                  <a:pt x="52" y="0"/>
                  <a:pt x="52" y="0"/>
                </a:cubicBezTo>
                <a:cubicBezTo>
                  <a:pt x="19" y="58"/>
                  <a:pt x="0" y="125"/>
                  <a:pt x="0" y="196"/>
                </a:cubicBezTo>
                <a:cubicBezTo>
                  <a:pt x="31" y="183"/>
                  <a:pt x="31" y="183"/>
                  <a:pt x="31" y="183"/>
                </a:cubicBezTo>
                <a:lnTo>
                  <a:pt x="62" y="196"/>
                </a:lnTo>
                <a:close/>
              </a:path>
            </a:pathLst>
          </a:custGeom>
          <a:solidFill>
            <a:schemeClr val="accent4">
              <a:lumMod val="60000"/>
              <a:lumOff val="40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14" name="Freeform 58"/>
          <p:cNvSpPr>
            <a:spLocks/>
          </p:cNvSpPr>
          <p:nvPr/>
        </p:nvSpPr>
        <p:spPr bwMode="auto">
          <a:xfrm>
            <a:off x="2533535" y="1909213"/>
            <a:ext cx="1188954" cy="582881"/>
          </a:xfrm>
          <a:custGeom>
            <a:avLst/>
            <a:gdLst>
              <a:gd name="T0" fmla="*/ 31 w 209"/>
              <a:gd name="T1" fmla="*/ 107 h 107"/>
              <a:gd name="T2" fmla="*/ 196 w 209"/>
              <a:gd name="T3" fmla="*/ 63 h 107"/>
              <a:gd name="T4" fmla="*/ 196 w 209"/>
              <a:gd name="T5" fmla="*/ 63 h 107"/>
              <a:gd name="T6" fmla="*/ 209 w 209"/>
              <a:gd name="T7" fmla="*/ 32 h 107"/>
              <a:gd name="T8" fmla="*/ 196 w 209"/>
              <a:gd name="T9" fmla="*/ 0 h 107"/>
              <a:gd name="T10" fmla="*/ 196 w 209"/>
              <a:gd name="T11" fmla="*/ 0 h 107"/>
              <a:gd name="T12" fmla="*/ 0 w 209"/>
              <a:gd name="T13" fmla="*/ 53 h 107"/>
              <a:gd name="T14" fmla="*/ 27 w 209"/>
              <a:gd name="T15" fmla="*/ 73 h 107"/>
              <a:gd name="T16" fmla="*/ 31 w 209"/>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107">
                <a:moveTo>
                  <a:pt x="31" y="107"/>
                </a:moveTo>
                <a:cubicBezTo>
                  <a:pt x="79" y="79"/>
                  <a:pt x="136" y="63"/>
                  <a:pt x="196" y="63"/>
                </a:cubicBezTo>
                <a:cubicBezTo>
                  <a:pt x="196" y="63"/>
                  <a:pt x="196" y="63"/>
                  <a:pt x="196" y="63"/>
                </a:cubicBezTo>
                <a:cubicBezTo>
                  <a:pt x="209" y="32"/>
                  <a:pt x="209" y="32"/>
                  <a:pt x="209" y="32"/>
                </a:cubicBezTo>
                <a:cubicBezTo>
                  <a:pt x="196" y="0"/>
                  <a:pt x="196" y="0"/>
                  <a:pt x="196" y="0"/>
                </a:cubicBezTo>
                <a:cubicBezTo>
                  <a:pt x="196" y="0"/>
                  <a:pt x="196" y="0"/>
                  <a:pt x="196" y="0"/>
                </a:cubicBezTo>
                <a:cubicBezTo>
                  <a:pt x="124" y="0"/>
                  <a:pt x="57" y="20"/>
                  <a:pt x="0" y="53"/>
                </a:cubicBezTo>
                <a:cubicBezTo>
                  <a:pt x="27" y="73"/>
                  <a:pt x="27" y="73"/>
                  <a:pt x="27" y="73"/>
                </a:cubicBezTo>
                <a:lnTo>
                  <a:pt x="31" y="107"/>
                </a:lnTo>
                <a:close/>
              </a:path>
            </a:pathLst>
          </a:custGeom>
          <a:solidFill>
            <a:schemeClr val="accent4">
              <a:lumMod val="60000"/>
              <a:lumOff val="40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15" name="Freeform 59"/>
          <p:cNvSpPr>
            <a:spLocks/>
          </p:cNvSpPr>
          <p:nvPr/>
        </p:nvSpPr>
        <p:spPr bwMode="auto">
          <a:xfrm>
            <a:off x="3647880" y="1909213"/>
            <a:ext cx="1114342" cy="582881"/>
          </a:xfrm>
          <a:custGeom>
            <a:avLst/>
            <a:gdLst>
              <a:gd name="T0" fmla="*/ 0 w 196"/>
              <a:gd name="T1" fmla="*/ 63 h 107"/>
              <a:gd name="T2" fmla="*/ 165 w 196"/>
              <a:gd name="T3" fmla="*/ 107 h 107"/>
              <a:gd name="T4" fmla="*/ 192 w 196"/>
              <a:gd name="T5" fmla="*/ 87 h 107"/>
              <a:gd name="T6" fmla="*/ 196 w 196"/>
              <a:gd name="T7" fmla="*/ 53 h 107"/>
              <a:gd name="T8" fmla="*/ 0 w 196"/>
              <a:gd name="T9" fmla="*/ 0 h 107"/>
              <a:gd name="T10" fmla="*/ 13 w 196"/>
              <a:gd name="T11" fmla="*/ 32 h 107"/>
              <a:gd name="T12" fmla="*/ 0 w 196"/>
              <a:gd name="T13" fmla="*/ 63 h 107"/>
            </a:gdLst>
            <a:ahLst/>
            <a:cxnLst>
              <a:cxn ang="0">
                <a:pos x="T0" y="T1"/>
              </a:cxn>
              <a:cxn ang="0">
                <a:pos x="T2" y="T3"/>
              </a:cxn>
              <a:cxn ang="0">
                <a:pos x="T4" y="T5"/>
              </a:cxn>
              <a:cxn ang="0">
                <a:pos x="T6" y="T7"/>
              </a:cxn>
              <a:cxn ang="0">
                <a:pos x="T8" y="T9"/>
              </a:cxn>
              <a:cxn ang="0">
                <a:pos x="T10" y="T11"/>
              </a:cxn>
              <a:cxn ang="0">
                <a:pos x="T12" y="T13"/>
              </a:cxn>
            </a:cxnLst>
            <a:rect l="0" t="0" r="r" b="b"/>
            <a:pathLst>
              <a:path w="196" h="107">
                <a:moveTo>
                  <a:pt x="0" y="63"/>
                </a:moveTo>
                <a:cubicBezTo>
                  <a:pt x="60" y="63"/>
                  <a:pt x="116" y="79"/>
                  <a:pt x="165" y="107"/>
                </a:cubicBezTo>
                <a:cubicBezTo>
                  <a:pt x="192" y="87"/>
                  <a:pt x="192" y="87"/>
                  <a:pt x="192" y="87"/>
                </a:cubicBezTo>
                <a:cubicBezTo>
                  <a:pt x="196" y="53"/>
                  <a:pt x="196" y="53"/>
                  <a:pt x="196" y="53"/>
                </a:cubicBezTo>
                <a:cubicBezTo>
                  <a:pt x="138" y="20"/>
                  <a:pt x="71" y="1"/>
                  <a:pt x="0" y="0"/>
                </a:cubicBezTo>
                <a:cubicBezTo>
                  <a:pt x="13" y="32"/>
                  <a:pt x="13" y="32"/>
                  <a:pt x="13" y="32"/>
                </a:cubicBezTo>
                <a:lnTo>
                  <a:pt x="0" y="63"/>
                </a:lnTo>
                <a:close/>
              </a:path>
            </a:pathLst>
          </a:custGeom>
          <a:solidFill>
            <a:schemeClr val="accent5">
              <a:lumMod val="75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16" name="Freeform 60"/>
          <p:cNvSpPr>
            <a:spLocks/>
          </p:cNvSpPr>
          <p:nvPr/>
        </p:nvSpPr>
        <p:spPr bwMode="auto">
          <a:xfrm>
            <a:off x="4564673" y="2211710"/>
            <a:ext cx="989190" cy="953804"/>
          </a:xfrm>
          <a:custGeom>
            <a:avLst/>
            <a:gdLst>
              <a:gd name="T0" fmla="*/ 0 w 174"/>
              <a:gd name="T1" fmla="*/ 54 h 175"/>
              <a:gd name="T2" fmla="*/ 121 w 174"/>
              <a:gd name="T3" fmla="*/ 175 h 175"/>
              <a:gd name="T4" fmla="*/ 154 w 174"/>
              <a:gd name="T5" fmla="*/ 171 h 175"/>
              <a:gd name="T6" fmla="*/ 174 w 174"/>
              <a:gd name="T7" fmla="*/ 144 h 175"/>
              <a:gd name="T8" fmla="*/ 31 w 174"/>
              <a:gd name="T9" fmla="*/ 0 h 175"/>
              <a:gd name="T10" fmla="*/ 27 w 174"/>
              <a:gd name="T11" fmla="*/ 34 h 175"/>
              <a:gd name="T12" fmla="*/ 0 w 174"/>
              <a:gd name="T13" fmla="*/ 54 h 175"/>
            </a:gdLst>
            <a:ahLst/>
            <a:cxnLst>
              <a:cxn ang="0">
                <a:pos x="T0" y="T1"/>
              </a:cxn>
              <a:cxn ang="0">
                <a:pos x="T2" y="T3"/>
              </a:cxn>
              <a:cxn ang="0">
                <a:pos x="T4" y="T5"/>
              </a:cxn>
              <a:cxn ang="0">
                <a:pos x="T6" y="T7"/>
              </a:cxn>
              <a:cxn ang="0">
                <a:pos x="T8" y="T9"/>
              </a:cxn>
              <a:cxn ang="0">
                <a:pos x="T10" y="T11"/>
              </a:cxn>
              <a:cxn ang="0">
                <a:pos x="T12" y="T13"/>
              </a:cxn>
            </a:cxnLst>
            <a:rect l="0" t="0" r="r" b="b"/>
            <a:pathLst>
              <a:path w="174" h="175">
                <a:moveTo>
                  <a:pt x="0" y="54"/>
                </a:moveTo>
                <a:cubicBezTo>
                  <a:pt x="50" y="83"/>
                  <a:pt x="92" y="125"/>
                  <a:pt x="121" y="175"/>
                </a:cubicBezTo>
                <a:cubicBezTo>
                  <a:pt x="154" y="171"/>
                  <a:pt x="154" y="171"/>
                  <a:pt x="154" y="171"/>
                </a:cubicBezTo>
                <a:cubicBezTo>
                  <a:pt x="174" y="144"/>
                  <a:pt x="174" y="144"/>
                  <a:pt x="174" y="144"/>
                </a:cubicBezTo>
                <a:cubicBezTo>
                  <a:pt x="140" y="84"/>
                  <a:pt x="90" y="34"/>
                  <a:pt x="31" y="0"/>
                </a:cubicBezTo>
                <a:cubicBezTo>
                  <a:pt x="27" y="34"/>
                  <a:pt x="27" y="34"/>
                  <a:pt x="27" y="34"/>
                </a:cubicBezTo>
                <a:lnTo>
                  <a:pt x="0" y="54"/>
                </a:lnTo>
                <a:close/>
              </a:path>
            </a:pathLst>
          </a:custGeom>
          <a:solidFill>
            <a:schemeClr val="accent4">
              <a:lumMod val="60000"/>
              <a:lumOff val="40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17" name="Freeform 61"/>
          <p:cNvSpPr>
            <a:spLocks/>
          </p:cNvSpPr>
          <p:nvPr/>
        </p:nvSpPr>
        <p:spPr bwMode="auto">
          <a:xfrm>
            <a:off x="5240235" y="2982818"/>
            <a:ext cx="604104" cy="1135810"/>
          </a:xfrm>
          <a:custGeom>
            <a:avLst/>
            <a:gdLst>
              <a:gd name="T0" fmla="*/ 0 w 106"/>
              <a:gd name="T1" fmla="*/ 31 h 209"/>
              <a:gd name="T2" fmla="*/ 44 w 106"/>
              <a:gd name="T3" fmla="*/ 196 h 209"/>
              <a:gd name="T4" fmla="*/ 44 w 106"/>
              <a:gd name="T5" fmla="*/ 196 h 209"/>
              <a:gd name="T6" fmla="*/ 75 w 106"/>
              <a:gd name="T7" fmla="*/ 209 h 209"/>
              <a:gd name="T8" fmla="*/ 106 w 106"/>
              <a:gd name="T9" fmla="*/ 196 h 209"/>
              <a:gd name="T10" fmla="*/ 106 w 106"/>
              <a:gd name="T11" fmla="*/ 196 h 209"/>
              <a:gd name="T12" fmla="*/ 53 w 106"/>
              <a:gd name="T13" fmla="*/ 0 h 209"/>
              <a:gd name="T14" fmla="*/ 33 w 106"/>
              <a:gd name="T15" fmla="*/ 27 h 209"/>
              <a:gd name="T16" fmla="*/ 0 w 106"/>
              <a:gd name="T17" fmla="*/ 3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09">
                <a:moveTo>
                  <a:pt x="0" y="31"/>
                </a:moveTo>
                <a:cubicBezTo>
                  <a:pt x="28" y="79"/>
                  <a:pt x="44" y="135"/>
                  <a:pt x="44" y="196"/>
                </a:cubicBezTo>
                <a:cubicBezTo>
                  <a:pt x="44" y="196"/>
                  <a:pt x="44" y="196"/>
                  <a:pt x="44" y="196"/>
                </a:cubicBezTo>
                <a:cubicBezTo>
                  <a:pt x="75" y="209"/>
                  <a:pt x="75" y="209"/>
                  <a:pt x="75" y="209"/>
                </a:cubicBezTo>
                <a:cubicBezTo>
                  <a:pt x="106" y="196"/>
                  <a:pt x="106" y="196"/>
                  <a:pt x="106" y="196"/>
                </a:cubicBezTo>
                <a:cubicBezTo>
                  <a:pt x="106" y="196"/>
                  <a:pt x="106" y="196"/>
                  <a:pt x="106" y="196"/>
                </a:cubicBezTo>
                <a:cubicBezTo>
                  <a:pt x="106" y="124"/>
                  <a:pt x="87" y="57"/>
                  <a:pt x="53" y="0"/>
                </a:cubicBezTo>
                <a:cubicBezTo>
                  <a:pt x="33" y="27"/>
                  <a:pt x="33" y="27"/>
                  <a:pt x="33" y="27"/>
                </a:cubicBezTo>
                <a:lnTo>
                  <a:pt x="0" y="31"/>
                </a:lnTo>
                <a:close/>
              </a:path>
            </a:pathLst>
          </a:custGeom>
          <a:solidFill>
            <a:schemeClr val="accent5">
              <a:lumMod val="75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18" name="Freeform 62"/>
          <p:cNvSpPr>
            <a:spLocks/>
          </p:cNvSpPr>
          <p:nvPr/>
        </p:nvSpPr>
        <p:spPr bwMode="auto">
          <a:xfrm>
            <a:off x="1715228" y="2197196"/>
            <a:ext cx="996411" cy="946892"/>
          </a:xfrm>
          <a:custGeom>
            <a:avLst/>
            <a:gdLst>
              <a:gd name="T0" fmla="*/ 54 w 175"/>
              <a:gd name="T1" fmla="*/ 174 h 174"/>
              <a:gd name="T2" fmla="*/ 175 w 175"/>
              <a:gd name="T3" fmla="*/ 54 h 174"/>
              <a:gd name="T4" fmla="*/ 171 w 175"/>
              <a:gd name="T5" fmla="*/ 20 h 174"/>
              <a:gd name="T6" fmla="*/ 144 w 175"/>
              <a:gd name="T7" fmla="*/ 0 h 174"/>
              <a:gd name="T8" fmla="*/ 0 w 175"/>
              <a:gd name="T9" fmla="*/ 143 h 174"/>
              <a:gd name="T10" fmla="*/ 34 w 175"/>
              <a:gd name="T11" fmla="*/ 147 h 174"/>
              <a:gd name="T12" fmla="*/ 54 w 175"/>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175" h="174">
                <a:moveTo>
                  <a:pt x="54" y="174"/>
                </a:moveTo>
                <a:cubicBezTo>
                  <a:pt x="83" y="124"/>
                  <a:pt x="125" y="83"/>
                  <a:pt x="175" y="54"/>
                </a:cubicBezTo>
                <a:cubicBezTo>
                  <a:pt x="171" y="20"/>
                  <a:pt x="171" y="20"/>
                  <a:pt x="171" y="20"/>
                </a:cubicBezTo>
                <a:cubicBezTo>
                  <a:pt x="144" y="0"/>
                  <a:pt x="144" y="0"/>
                  <a:pt x="144" y="0"/>
                </a:cubicBezTo>
                <a:cubicBezTo>
                  <a:pt x="84" y="34"/>
                  <a:pt x="35" y="84"/>
                  <a:pt x="0" y="143"/>
                </a:cubicBezTo>
                <a:cubicBezTo>
                  <a:pt x="34" y="147"/>
                  <a:pt x="34" y="147"/>
                  <a:pt x="34" y="147"/>
                </a:cubicBezTo>
                <a:lnTo>
                  <a:pt x="54" y="174"/>
                </a:lnTo>
                <a:close/>
              </a:path>
            </a:pathLst>
          </a:custGeom>
          <a:solidFill>
            <a:schemeClr val="accent5">
              <a:lumMod val="75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19" name="Freeform 63"/>
          <p:cNvSpPr>
            <a:spLocks/>
          </p:cNvSpPr>
          <p:nvPr/>
        </p:nvSpPr>
        <p:spPr bwMode="auto">
          <a:xfrm>
            <a:off x="3568455" y="5600016"/>
            <a:ext cx="1193768" cy="582881"/>
          </a:xfrm>
          <a:custGeom>
            <a:avLst/>
            <a:gdLst>
              <a:gd name="T0" fmla="*/ 179 w 210"/>
              <a:gd name="T1" fmla="*/ 0 h 107"/>
              <a:gd name="T2" fmla="*/ 14 w 210"/>
              <a:gd name="T3" fmla="*/ 45 h 107"/>
              <a:gd name="T4" fmla="*/ 14 w 210"/>
              <a:gd name="T5" fmla="*/ 45 h 107"/>
              <a:gd name="T6" fmla="*/ 0 w 210"/>
              <a:gd name="T7" fmla="*/ 75 h 107"/>
              <a:gd name="T8" fmla="*/ 14 w 210"/>
              <a:gd name="T9" fmla="*/ 107 h 107"/>
              <a:gd name="T10" fmla="*/ 14 w 210"/>
              <a:gd name="T11" fmla="*/ 107 h 107"/>
              <a:gd name="T12" fmla="*/ 210 w 210"/>
              <a:gd name="T13" fmla="*/ 54 h 107"/>
              <a:gd name="T14" fmla="*/ 182 w 210"/>
              <a:gd name="T15" fmla="*/ 34 h 107"/>
              <a:gd name="T16" fmla="*/ 179 w 210"/>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07">
                <a:moveTo>
                  <a:pt x="179" y="0"/>
                </a:moveTo>
                <a:cubicBezTo>
                  <a:pt x="130" y="28"/>
                  <a:pt x="74" y="45"/>
                  <a:pt x="14" y="45"/>
                </a:cubicBezTo>
                <a:cubicBezTo>
                  <a:pt x="14" y="45"/>
                  <a:pt x="14" y="45"/>
                  <a:pt x="14" y="45"/>
                </a:cubicBezTo>
                <a:cubicBezTo>
                  <a:pt x="0" y="75"/>
                  <a:pt x="0" y="75"/>
                  <a:pt x="0" y="75"/>
                </a:cubicBezTo>
                <a:cubicBezTo>
                  <a:pt x="14" y="107"/>
                  <a:pt x="14" y="107"/>
                  <a:pt x="14" y="107"/>
                </a:cubicBezTo>
                <a:cubicBezTo>
                  <a:pt x="14" y="107"/>
                  <a:pt x="14" y="107"/>
                  <a:pt x="14" y="107"/>
                </a:cubicBezTo>
                <a:cubicBezTo>
                  <a:pt x="85" y="107"/>
                  <a:pt x="152" y="87"/>
                  <a:pt x="210" y="54"/>
                </a:cubicBezTo>
                <a:cubicBezTo>
                  <a:pt x="182" y="34"/>
                  <a:pt x="182" y="34"/>
                  <a:pt x="182" y="34"/>
                </a:cubicBezTo>
                <a:lnTo>
                  <a:pt x="179" y="0"/>
                </a:lnTo>
                <a:close/>
              </a:path>
            </a:pathLst>
          </a:custGeom>
          <a:solidFill>
            <a:schemeClr val="accent4">
              <a:lumMod val="60000"/>
              <a:lumOff val="40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20" name="Freeform 64"/>
          <p:cNvSpPr>
            <a:spLocks/>
          </p:cNvSpPr>
          <p:nvPr/>
        </p:nvSpPr>
        <p:spPr bwMode="auto">
          <a:xfrm>
            <a:off x="4586528" y="4945716"/>
            <a:ext cx="989190" cy="946892"/>
          </a:xfrm>
          <a:custGeom>
            <a:avLst/>
            <a:gdLst>
              <a:gd name="T0" fmla="*/ 120 w 174"/>
              <a:gd name="T1" fmla="*/ 0 h 174"/>
              <a:gd name="T2" fmla="*/ 0 w 174"/>
              <a:gd name="T3" fmla="*/ 120 h 174"/>
              <a:gd name="T4" fmla="*/ 3 w 174"/>
              <a:gd name="T5" fmla="*/ 154 h 174"/>
              <a:gd name="T6" fmla="*/ 31 w 174"/>
              <a:gd name="T7" fmla="*/ 174 h 174"/>
              <a:gd name="T8" fmla="*/ 174 w 174"/>
              <a:gd name="T9" fmla="*/ 31 h 174"/>
              <a:gd name="T10" fmla="*/ 140 w 174"/>
              <a:gd name="T11" fmla="*/ 27 h 174"/>
              <a:gd name="T12" fmla="*/ 120 w 174"/>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74" h="174">
                <a:moveTo>
                  <a:pt x="120" y="0"/>
                </a:moveTo>
                <a:cubicBezTo>
                  <a:pt x="91" y="50"/>
                  <a:pt x="50" y="91"/>
                  <a:pt x="0" y="120"/>
                </a:cubicBezTo>
                <a:cubicBezTo>
                  <a:pt x="3" y="154"/>
                  <a:pt x="3" y="154"/>
                  <a:pt x="3" y="154"/>
                </a:cubicBezTo>
                <a:cubicBezTo>
                  <a:pt x="31" y="174"/>
                  <a:pt x="31" y="174"/>
                  <a:pt x="31" y="174"/>
                </a:cubicBezTo>
                <a:cubicBezTo>
                  <a:pt x="90" y="140"/>
                  <a:pt x="140" y="90"/>
                  <a:pt x="174" y="31"/>
                </a:cubicBezTo>
                <a:cubicBezTo>
                  <a:pt x="140" y="27"/>
                  <a:pt x="140" y="27"/>
                  <a:pt x="140" y="27"/>
                </a:cubicBezTo>
                <a:lnTo>
                  <a:pt x="120" y="0"/>
                </a:lnTo>
                <a:close/>
              </a:path>
            </a:pathLst>
          </a:custGeom>
          <a:solidFill>
            <a:schemeClr val="accent5">
              <a:lumMod val="75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21" name="Freeform 65"/>
          <p:cNvSpPr>
            <a:spLocks/>
          </p:cNvSpPr>
          <p:nvPr/>
        </p:nvSpPr>
        <p:spPr bwMode="auto">
          <a:xfrm>
            <a:off x="5270056" y="4049509"/>
            <a:ext cx="608917" cy="1066694"/>
          </a:xfrm>
          <a:custGeom>
            <a:avLst/>
            <a:gdLst>
              <a:gd name="T0" fmla="*/ 76 w 107"/>
              <a:gd name="T1" fmla="*/ 13 h 196"/>
              <a:gd name="T2" fmla="*/ 45 w 107"/>
              <a:gd name="T3" fmla="*/ 0 h 196"/>
              <a:gd name="T4" fmla="*/ 0 w 107"/>
              <a:gd name="T5" fmla="*/ 165 h 196"/>
              <a:gd name="T6" fmla="*/ 20 w 107"/>
              <a:gd name="T7" fmla="*/ 192 h 196"/>
              <a:gd name="T8" fmla="*/ 54 w 107"/>
              <a:gd name="T9" fmla="*/ 196 h 196"/>
              <a:gd name="T10" fmla="*/ 107 w 107"/>
              <a:gd name="T11" fmla="*/ 0 h 196"/>
              <a:gd name="T12" fmla="*/ 76 w 107"/>
              <a:gd name="T13" fmla="*/ 13 h 196"/>
            </a:gdLst>
            <a:ahLst/>
            <a:cxnLst>
              <a:cxn ang="0">
                <a:pos x="T0" y="T1"/>
              </a:cxn>
              <a:cxn ang="0">
                <a:pos x="T2" y="T3"/>
              </a:cxn>
              <a:cxn ang="0">
                <a:pos x="T4" y="T5"/>
              </a:cxn>
              <a:cxn ang="0">
                <a:pos x="T6" y="T7"/>
              </a:cxn>
              <a:cxn ang="0">
                <a:pos x="T8" y="T9"/>
              </a:cxn>
              <a:cxn ang="0">
                <a:pos x="T10" y="T11"/>
              </a:cxn>
              <a:cxn ang="0">
                <a:pos x="T12" y="T13"/>
              </a:cxn>
            </a:cxnLst>
            <a:rect l="0" t="0" r="r" b="b"/>
            <a:pathLst>
              <a:path w="107" h="196">
                <a:moveTo>
                  <a:pt x="76" y="13"/>
                </a:moveTo>
                <a:cubicBezTo>
                  <a:pt x="45" y="0"/>
                  <a:pt x="45" y="0"/>
                  <a:pt x="45" y="0"/>
                </a:cubicBezTo>
                <a:cubicBezTo>
                  <a:pt x="45" y="60"/>
                  <a:pt x="29" y="116"/>
                  <a:pt x="0" y="165"/>
                </a:cubicBezTo>
                <a:cubicBezTo>
                  <a:pt x="20" y="192"/>
                  <a:pt x="20" y="192"/>
                  <a:pt x="20" y="192"/>
                </a:cubicBezTo>
                <a:cubicBezTo>
                  <a:pt x="54" y="196"/>
                  <a:pt x="54" y="196"/>
                  <a:pt x="54" y="196"/>
                </a:cubicBezTo>
                <a:cubicBezTo>
                  <a:pt x="88" y="138"/>
                  <a:pt x="107" y="71"/>
                  <a:pt x="107" y="0"/>
                </a:cubicBezTo>
                <a:lnTo>
                  <a:pt x="76" y="13"/>
                </a:lnTo>
                <a:close/>
              </a:path>
            </a:pathLst>
          </a:custGeom>
          <a:solidFill>
            <a:schemeClr val="accent4">
              <a:lumMod val="60000"/>
              <a:lumOff val="40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22" name="Freeform 66"/>
          <p:cNvSpPr>
            <a:spLocks/>
          </p:cNvSpPr>
          <p:nvPr/>
        </p:nvSpPr>
        <p:spPr bwMode="auto">
          <a:xfrm>
            <a:off x="1419193" y="3973481"/>
            <a:ext cx="604104" cy="1135810"/>
          </a:xfrm>
          <a:custGeom>
            <a:avLst/>
            <a:gdLst>
              <a:gd name="T0" fmla="*/ 106 w 106"/>
              <a:gd name="T1" fmla="*/ 178 h 209"/>
              <a:gd name="T2" fmla="*/ 62 w 106"/>
              <a:gd name="T3" fmla="*/ 14 h 209"/>
              <a:gd name="T4" fmla="*/ 62 w 106"/>
              <a:gd name="T5" fmla="*/ 13 h 209"/>
              <a:gd name="T6" fmla="*/ 31 w 106"/>
              <a:gd name="T7" fmla="*/ 0 h 209"/>
              <a:gd name="T8" fmla="*/ 0 w 106"/>
              <a:gd name="T9" fmla="*/ 13 h 209"/>
              <a:gd name="T10" fmla="*/ 0 w 106"/>
              <a:gd name="T11" fmla="*/ 14 h 209"/>
              <a:gd name="T12" fmla="*/ 52 w 106"/>
              <a:gd name="T13" fmla="*/ 209 h 209"/>
              <a:gd name="T14" fmla="*/ 73 w 106"/>
              <a:gd name="T15" fmla="*/ 182 h 209"/>
              <a:gd name="T16" fmla="*/ 106 w 106"/>
              <a:gd name="T17" fmla="*/ 17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09">
                <a:moveTo>
                  <a:pt x="106" y="178"/>
                </a:moveTo>
                <a:cubicBezTo>
                  <a:pt x="78" y="130"/>
                  <a:pt x="62" y="74"/>
                  <a:pt x="62" y="14"/>
                </a:cubicBezTo>
                <a:cubicBezTo>
                  <a:pt x="62" y="13"/>
                  <a:pt x="62" y="13"/>
                  <a:pt x="62" y="13"/>
                </a:cubicBezTo>
                <a:cubicBezTo>
                  <a:pt x="31" y="0"/>
                  <a:pt x="31" y="0"/>
                  <a:pt x="31" y="0"/>
                </a:cubicBezTo>
                <a:cubicBezTo>
                  <a:pt x="0" y="13"/>
                  <a:pt x="0" y="13"/>
                  <a:pt x="0" y="13"/>
                </a:cubicBezTo>
                <a:cubicBezTo>
                  <a:pt x="0" y="13"/>
                  <a:pt x="0" y="13"/>
                  <a:pt x="0" y="14"/>
                </a:cubicBezTo>
                <a:cubicBezTo>
                  <a:pt x="0" y="85"/>
                  <a:pt x="19" y="152"/>
                  <a:pt x="52" y="209"/>
                </a:cubicBezTo>
                <a:cubicBezTo>
                  <a:pt x="73" y="182"/>
                  <a:pt x="73" y="182"/>
                  <a:pt x="73" y="182"/>
                </a:cubicBezTo>
                <a:lnTo>
                  <a:pt x="106" y="178"/>
                </a:lnTo>
                <a:close/>
              </a:path>
            </a:pathLst>
          </a:custGeom>
          <a:solidFill>
            <a:schemeClr val="accent5">
              <a:lumMod val="75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23" name="Freeform 67"/>
          <p:cNvSpPr>
            <a:spLocks/>
          </p:cNvSpPr>
          <p:nvPr/>
        </p:nvSpPr>
        <p:spPr bwMode="auto">
          <a:xfrm>
            <a:off x="2533535" y="5600013"/>
            <a:ext cx="1114342" cy="582880"/>
          </a:xfrm>
          <a:custGeom>
            <a:avLst/>
            <a:gdLst>
              <a:gd name="T0" fmla="*/ 196 w 196"/>
              <a:gd name="T1" fmla="*/ 45 h 107"/>
              <a:gd name="T2" fmla="*/ 31 w 196"/>
              <a:gd name="T3" fmla="*/ 0 h 107"/>
              <a:gd name="T4" fmla="*/ 4 w 196"/>
              <a:gd name="T5" fmla="*/ 20 h 107"/>
              <a:gd name="T6" fmla="*/ 0 w 196"/>
              <a:gd name="T7" fmla="*/ 54 h 107"/>
              <a:gd name="T8" fmla="*/ 196 w 196"/>
              <a:gd name="T9" fmla="*/ 107 h 107"/>
              <a:gd name="T10" fmla="*/ 182 w 196"/>
              <a:gd name="T11" fmla="*/ 75 h 107"/>
              <a:gd name="T12" fmla="*/ 196 w 196"/>
              <a:gd name="T13" fmla="*/ 45 h 107"/>
            </a:gdLst>
            <a:ahLst/>
            <a:cxnLst>
              <a:cxn ang="0">
                <a:pos x="T0" y="T1"/>
              </a:cxn>
              <a:cxn ang="0">
                <a:pos x="T2" y="T3"/>
              </a:cxn>
              <a:cxn ang="0">
                <a:pos x="T4" y="T5"/>
              </a:cxn>
              <a:cxn ang="0">
                <a:pos x="T6" y="T7"/>
              </a:cxn>
              <a:cxn ang="0">
                <a:pos x="T8" y="T9"/>
              </a:cxn>
              <a:cxn ang="0">
                <a:pos x="T10" y="T11"/>
              </a:cxn>
              <a:cxn ang="0">
                <a:pos x="T12" y="T13"/>
              </a:cxn>
            </a:cxnLst>
            <a:rect l="0" t="0" r="r" b="b"/>
            <a:pathLst>
              <a:path w="196" h="107">
                <a:moveTo>
                  <a:pt x="196" y="45"/>
                </a:moveTo>
                <a:cubicBezTo>
                  <a:pt x="135" y="44"/>
                  <a:pt x="79" y="28"/>
                  <a:pt x="31" y="0"/>
                </a:cubicBezTo>
                <a:cubicBezTo>
                  <a:pt x="4" y="20"/>
                  <a:pt x="4" y="20"/>
                  <a:pt x="4" y="20"/>
                </a:cubicBezTo>
                <a:cubicBezTo>
                  <a:pt x="0" y="54"/>
                  <a:pt x="0" y="54"/>
                  <a:pt x="0" y="54"/>
                </a:cubicBezTo>
                <a:cubicBezTo>
                  <a:pt x="57" y="87"/>
                  <a:pt x="124" y="107"/>
                  <a:pt x="196" y="107"/>
                </a:cubicBezTo>
                <a:cubicBezTo>
                  <a:pt x="182" y="75"/>
                  <a:pt x="182" y="75"/>
                  <a:pt x="182" y="75"/>
                </a:cubicBezTo>
                <a:lnTo>
                  <a:pt x="196" y="45"/>
                </a:lnTo>
                <a:close/>
              </a:path>
            </a:pathLst>
          </a:custGeom>
          <a:solidFill>
            <a:schemeClr val="accent5">
              <a:lumMod val="75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24" name="Freeform 68"/>
          <p:cNvSpPr>
            <a:spLocks/>
          </p:cNvSpPr>
          <p:nvPr/>
        </p:nvSpPr>
        <p:spPr bwMode="auto">
          <a:xfrm>
            <a:off x="1715228" y="4941105"/>
            <a:ext cx="996411" cy="951500"/>
          </a:xfrm>
          <a:custGeom>
            <a:avLst/>
            <a:gdLst>
              <a:gd name="T0" fmla="*/ 175 w 175"/>
              <a:gd name="T1" fmla="*/ 121 h 175"/>
              <a:gd name="T2" fmla="*/ 54 w 175"/>
              <a:gd name="T3" fmla="*/ 0 h 175"/>
              <a:gd name="T4" fmla="*/ 21 w 175"/>
              <a:gd name="T5" fmla="*/ 4 h 175"/>
              <a:gd name="T6" fmla="*/ 0 w 175"/>
              <a:gd name="T7" fmla="*/ 31 h 175"/>
              <a:gd name="T8" fmla="*/ 144 w 175"/>
              <a:gd name="T9" fmla="*/ 175 h 175"/>
              <a:gd name="T10" fmla="*/ 148 w 175"/>
              <a:gd name="T11" fmla="*/ 141 h 175"/>
              <a:gd name="T12" fmla="*/ 175 w 175"/>
              <a:gd name="T13" fmla="*/ 121 h 175"/>
            </a:gdLst>
            <a:ahLst/>
            <a:cxnLst>
              <a:cxn ang="0">
                <a:pos x="T0" y="T1"/>
              </a:cxn>
              <a:cxn ang="0">
                <a:pos x="T2" y="T3"/>
              </a:cxn>
              <a:cxn ang="0">
                <a:pos x="T4" y="T5"/>
              </a:cxn>
              <a:cxn ang="0">
                <a:pos x="T6" y="T7"/>
              </a:cxn>
              <a:cxn ang="0">
                <a:pos x="T8" y="T9"/>
              </a:cxn>
              <a:cxn ang="0">
                <a:pos x="T10" y="T11"/>
              </a:cxn>
              <a:cxn ang="0">
                <a:pos x="T12" y="T13"/>
              </a:cxn>
            </a:cxnLst>
            <a:rect l="0" t="0" r="r" b="b"/>
            <a:pathLst>
              <a:path w="175" h="175">
                <a:moveTo>
                  <a:pt x="175" y="121"/>
                </a:moveTo>
                <a:cubicBezTo>
                  <a:pt x="125" y="92"/>
                  <a:pt x="83" y="50"/>
                  <a:pt x="54" y="0"/>
                </a:cubicBezTo>
                <a:cubicBezTo>
                  <a:pt x="21" y="4"/>
                  <a:pt x="21" y="4"/>
                  <a:pt x="21" y="4"/>
                </a:cubicBezTo>
                <a:cubicBezTo>
                  <a:pt x="0" y="31"/>
                  <a:pt x="0" y="31"/>
                  <a:pt x="0" y="31"/>
                </a:cubicBezTo>
                <a:cubicBezTo>
                  <a:pt x="35" y="91"/>
                  <a:pt x="84" y="141"/>
                  <a:pt x="144" y="175"/>
                </a:cubicBezTo>
                <a:cubicBezTo>
                  <a:pt x="148" y="141"/>
                  <a:pt x="148" y="141"/>
                  <a:pt x="148" y="141"/>
                </a:cubicBezTo>
                <a:lnTo>
                  <a:pt x="175" y="121"/>
                </a:lnTo>
                <a:close/>
              </a:path>
            </a:pathLst>
          </a:custGeom>
          <a:solidFill>
            <a:schemeClr val="accent4">
              <a:lumMod val="60000"/>
              <a:lumOff val="40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25" name="Oval 224"/>
          <p:cNvSpPr/>
          <p:nvPr/>
        </p:nvSpPr>
        <p:spPr>
          <a:xfrm>
            <a:off x="2618832" y="3055492"/>
            <a:ext cx="2062406" cy="1974216"/>
          </a:xfrm>
          <a:prstGeom prst="ellipse">
            <a:avLst/>
          </a:prstGeom>
          <a:solidFill>
            <a:srgbClr val="8EB1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accent1">
                  <a:lumMod val="60000"/>
                  <a:lumOff val="40000"/>
                </a:schemeClr>
              </a:solidFill>
              <a:effectLst/>
              <a:uLnTx/>
              <a:uFillTx/>
              <a:ea typeface="Roboto Condensed" panose="020B0604020202020204" charset="0"/>
            </a:endParaRPr>
          </a:p>
        </p:txBody>
      </p:sp>
      <p:sp>
        <p:nvSpPr>
          <p:cNvPr id="226" name="Rectangle 225"/>
          <p:cNvSpPr/>
          <p:nvPr/>
        </p:nvSpPr>
        <p:spPr>
          <a:xfrm>
            <a:off x="2711638" y="3767678"/>
            <a:ext cx="1859284" cy="502375"/>
          </a:xfrm>
          <a:prstGeom prst="rect">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GB" sz="1600" b="1" i="0" u="none" strike="noStrike" kern="0" cap="none" spc="0" normalizeH="0" baseline="0" noProof="0">
                <a:ln>
                  <a:noFill/>
                </a:ln>
                <a:solidFill>
                  <a:schemeClr val="bg1"/>
                </a:solidFill>
                <a:effectLst/>
                <a:uLnTx/>
                <a:uFillTx/>
                <a:ea typeface="Roboto Condensed" panose="020B0604020202020204" charset="0"/>
                <a:cs typeface="Arial"/>
              </a:rPr>
              <a:t>Combinatorial impacts</a:t>
            </a:r>
          </a:p>
        </p:txBody>
      </p:sp>
      <p:sp>
        <p:nvSpPr>
          <p:cNvPr id="227" name="TextBox 226"/>
          <p:cNvSpPr txBox="1"/>
          <p:nvPr/>
        </p:nvSpPr>
        <p:spPr>
          <a:xfrm>
            <a:off x="2739139" y="3386371"/>
            <a:ext cx="180127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chemeClr val="bg1"/>
                </a:solidFill>
                <a:effectLst/>
                <a:uLnTx/>
                <a:uFillTx/>
                <a:ea typeface="Roboto Condensed" panose="020B0604020202020204" charset="0"/>
                <a:cs typeface="Calibri" panose="020F0502020204030204" pitchFamily="34" charset="0"/>
              </a:rPr>
              <a:t>Intelligence</a:t>
            </a:r>
          </a:p>
        </p:txBody>
      </p:sp>
      <p:sp>
        <p:nvSpPr>
          <p:cNvPr id="228" name="TextBox 227"/>
          <p:cNvSpPr txBox="1"/>
          <p:nvPr/>
        </p:nvSpPr>
        <p:spPr>
          <a:xfrm>
            <a:off x="2739139" y="4395731"/>
            <a:ext cx="180127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chemeClr val="bg1"/>
                </a:solidFill>
                <a:effectLst/>
                <a:uLnTx/>
                <a:uFillTx/>
                <a:ea typeface="Roboto Condensed" panose="020B0604020202020204" charset="0"/>
                <a:cs typeface="Calibri" panose="020F0502020204030204" pitchFamily="34" charset="0"/>
              </a:rPr>
              <a:t>Speed of action</a:t>
            </a:r>
            <a:endParaRPr kumimoji="0" lang="en-GB" sz="1200" b="0" i="0" u="none" strike="noStrike" kern="0" cap="none" spc="0" normalizeH="0" baseline="0" noProof="0">
              <a:ln>
                <a:noFill/>
              </a:ln>
              <a:solidFill>
                <a:schemeClr val="bg1"/>
              </a:solidFill>
              <a:effectLst/>
              <a:uLnTx/>
              <a:uFillTx/>
              <a:ea typeface="Roboto Condensed" panose="020B0604020202020204" charset="0"/>
              <a:cs typeface="Calibri" panose="020F0502020204030204" pitchFamily="34" charset="0"/>
            </a:endParaRPr>
          </a:p>
        </p:txBody>
      </p:sp>
      <p:sp>
        <p:nvSpPr>
          <p:cNvPr id="229" name="Isosceles Triangle 228"/>
          <p:cNvSpPr/>
          <p:nvPr/>
        </p:nvSpPr>
        <p:spPr>
          <a:xfrm>
            <a:off x="2709306" y="3615091"/>
            <a:ext cx="412481" cy="157937"/>
          </a:xfrm>
          <a:prstGeom prst="triangl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30" name="Isosceles Triangle 229"/>
          <p:cNvSpPr/>
          <p:nvPr/>
        </p:nvSpPr>
        <p:spPr>
          <a:xfrm rot="10800000">
            <a:off x="4158689" y="4259353"/>
            <a:ext cx="412481" cy="157937"/>
          </a:xfrm>
          <a:prstGeom prst="triangl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31" name="Freeform 57"/>
          <p:cNvSpPr>
            <a:spLocks/>
          </p:cNvSpPr>
          <p:nvPr/>
        </p:nvSpPr>
        <p:spPr bwMode="auto">
          <a:xfrm>
            <a:off x="2236019" y="3372480"/>
            <a:ext cx="380235" cy="671399"/>
          </a:xfrm>
          <a:custGeom>
            <a:avLst/>
            <a:gdLst>
              <a:gd name="T0" fmla="*/ 62 w 106"/>
              <a:gd name="T1" fmla="*/ 196 h 196"/>
              <a:gd name="T2" fmla="*/ 106 w 106"/>
              <a:gd name="T3" fmla="*/ 31 h 196"/>
              <a:gd name="T4" fmla="*/ 86 w 106"/>
              <a:gd name="T5" fmla="*/ 4 h 196"/>
              <a:gd name="T6" fmla="*/ 52 w 106"/>
              <a:gd name="T7" fmla="*/ 0 h 196"/>
              <a:gd name="T8" fmla="*/ 0 w 106"/>
              <a:gd name="T9" fmla="*/ 196 h 196"/>
              <a:gd name="T10" fmla="*/ 31 w 106"/>
              <a:gd name="T11" fmla="*/ 183 h 196"/>
              <a:gd name="T12" fmla="*/ 62 w 106"/>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06" h="196">
                <a:moveTo>
                  <a:pt x="62" y="196"/>
                </a:moveTo>
                <a:cubicBezTo>
                  <a:pt x="62" y="136"/>
                  <a:pt x="78" y="80"/>
                  <a:pt x="106" y="31"/>
                </a:cubicBezTo>
                <a:cubicBezTo>
                  <a:pt x="86" y="4"/>
                  <a:pt x="86" y="4"/>
                  <a:pt x="86" y="4"/>
                </a:cubicBezTo>
                <a:cubicBezTo>
                  <a:pt x="52" y="0"/>
                  <a:pt x="52" y="0"/>
                  <a:pt x="52" y="0"/>
                </a:cubicBezTo>
                <a:cubicBezTo>
                  <a:pt x="19" y="58"/>
                  <a:pt x="0" y="125"/>
                  <a:pt x="0" y="196"/>
                </a:cubicBezTo>
                <a:cubicBezTo>
                  <a:pt x="31" y="183"/>
                  <a:pt x="31" y="183"/>
                  <a:pt x="31" y="183"/>
                </a:cubicBezTo>
                <a:lnTo>
                  <a:pt x="62" y="196"/>
                </a:lnTo>
                <a:close/>
              </a:path>
            </a:pathLst>
          </a:custGeom>
          <a:solidFill>
            <a:srgbClr val="8EB1CD"/>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32" name="Freeform 58"/>
          <p:cNvSpPr>
            <a:spLocks/>
          </p:cNvSpPr>
          <p:nvPr/>
        </p:nvSpPr>
        <p:spPr bwMode="auto">
          <a:xfrm>
            <a:off x="2937410" y="2701082"/>
            <a:ext cx="748353" cy="366877"/>
          </a:xfrm>
          <a:custGeom>
            <a:avLst/>
            <a:gdLst>
              <a:gd name="T0" fmla="*/ 31 w 209"/>
              <a:gd name="T1" fmla="*/ 107 h 107"/>
              <a:gd name="T2" fmla="*/ 196 w 209"/>
              <a:gd name="T3" fmla="*/ 63 h 107"/>
              <a:gd name="T4" fmla="*/ 196 w 209"/>
              <a:gd name="T5" fmla="*/ 63 h 107"/>
              <a:gd name="T6" fmla="*/ 209 w 209"/>
              <a:gd name="T7" fmla="*/ 32 h 107"/>
              <a:gd name="T8" fmla="*/ 196 w 209"/>
              <a:gd name="T9" fmla="*/ 0 h 107"/>
              <a:gd name="T10" fmla="*/ 196 w 209"/>
              <a:gd name="T11" fmla="*/ 0 h 107"/>
              <a:gd name="T12" fmla="*/ 0 w 209"/>
              <a:gd name="T13" fmla="*/ 53 h 107"/>
              <a:gd name="T14" fmla="*/ 27 w 209"/>
              <a:gd name="T15" fmla="*/ 73 h 107"/>
              <a:gd name="T16" fmla="*/ 31 w 209"/>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107">
                <a:moveTo>
                  <a:pt x="31" y="107"/>
                </a:moveTo>
                <a:cubicBezTo>
                  <a:pt x="79" y="79"/>
                  <a:pt x="136" y="63"/>
                  <a:pt x="196" y="63"/>
                </a:cubicBezTo>
                <a:cubicBezTo>
                  <a:pt x="196" y="63"/>
                  <a:pt x="196" y="63"/>
                  <a:pt x="196" y="63"/>
                </a:cubicBezTo>
                <a:cubicBezTo>
                  <a:pt x="209" y="32"/>
                  <a:pt x="209" y="32"/>
                  <a:pt x="209" y="32"/>
                </a:cubicBezTo>
                <a:cubicBezTo>
                  <a:pt x="196" y="0"/>
                  <a:pt x="196" y="0"/>
                  <a:pt x="196" y="0"/>
                </a:cubicBezTo>
                <a:cubicBezTo>
                  <a:pt x="196" y="0"/>
                  <a:pt x="196" y="0"/>
                  <a:pt x="196" y="0"/>
                </a:cubicBezTo>
                <a:cubicBezTo>
                  <a:pt x="124" y="0"/>
                  <a:pt x="57" y="20"/>
                  <a:pt x="0" y="53"/>
                </a:cubicBezTo>
                <a:cubicBezTo>
                  <a:pt x="27" y="73"/>
                  <a:pt x="27" y="73"/>
                  <a:pt x="27" y="73"/>
                </a:cubicBezTo>
                <a:lnTo>
                  <a:pt x="31" y="107"/>
                </a:lnTo>
                <a:close/>
              </a:path>
            </a:pathLst>
          </a:custGeom>
          <a:solidFill>
            <a:srgbClr val="8EB1CD"/>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33" name="Freeform 59"/>
          <p:cNvSpPr>
            <a:spLocks/>
          </p:cNvSpPr>
          <p:nvPr/>
        </p:nvSpPr>
        <p:spPr bwMode="auto">
          <a:xfrm>
            <a:off x="3638802" y="2701082"/>
            <a:ext cx="701391" cy="366877"/>
          </a:xfrm>
          <a:custGeom>
            <a:avLst/>
            <a:gdLst>
              <a:gd name="T0" fmla="*/ 0 w 196"/>
              <a:gd name="T1" fmla="*/ 63 h 107"/>
              <a:gd name="T2" fmla="*/ 165 w 196"/>
              <a:gd name="T3" fmla="*/ 107 h 107"/>
              <a:gd name="T4" fmla="*/ 192 w 196"/>
              <a:gd name="T5" fmla="*/ 87 h 107"/>
              <a:gd name="T6" fmla="*/ 196 w 196"/>
              <a:gd name="T7" fmla="*/ 53 h 107"/>
              <a:gd name="T8" fmla="*/ 0 w 196"/>
              <a:gd name="T9" fmla="*/ 0 h 107"/>
              <a:gd name="T10" fmla="*/ 13 w 196"/>
              <a:gd name="T11" fmla="*/ 32 h 107"/>
              <a:gd name="T12" fmla="*/ 0 w 196"/>
              <a:gd name="T13" fmla="*/ 63 h 107"/>
            </a:gdLst>
            <a:ahLst/>
            <a:cxnLst>
              <a:cxn ang="0">
                <a:pos x="T0" y="T1"/>
              </a:cxn>
              <a:cxn ang="0">
                <a:pos x="T2" y="T3"/>
              </a:cxn>
              <a:cxn ang="0">
                <a:pos x="T4" y="T5"/>
              </a:cxn>
              <a:cxn ang="0">
                <a:pos x="T6" y="T7"/>
              </a:cxn>
              <a:cxn ang="0">
                <a:pos x="T8" y="T9"/>
              </a:cxn>
              <a:cxn ang="0">
                <a:pos x="T10" y="T11"/>
              </a:cxn>
              <a:cxn ang="0">
                <a:pos x="T12" y="T13"/>
              </a:cxn>
            </a:cxnLst>
            <a:rect l="0" t="0" r="r" b="b"/>
            <a:pathLst>
              <a:path w="196" h="107">
                <a:moveTo>
                  <a:pt x="0" y="63"/>
                </a:moveTo>
                <a:cubicBezTo>
                  <a:pt x="60" y="63"/>
                  <a:pt x="116" y="79"/>
                  <a:pt x="165" y="107"/>
                </a:cubicBezTo>
                <a:cubicBezTo>
                  <a:pt x="192" y="87"/>
                  <a:pt x="192" y="87"/>
                  <a:pt x="192" y="87"/>
                </a:cubicBezTo>
                <a:cubicBezTo>
                  <a:pt x="196" y="53"/>
                  <a:pt x="196" y="53"/>
                  <a:pt x="196" y="53"/>
                </a:cubicBezTo>
                <a:cubicBezTo>
                  <a:pt x="138" y="20"/>
                  <a:pt x="71" y="1"/>
                  <a:pt x="0" y="0"/>
                </a:cubicBezTo>
                <a:cubicBezTo>
                  <a:pt x="13" y="32"/>
                  <a:pt x="13" y="32"/>
                  <a:pt x="13" y="32"/>
                </a:cubicBezTo>
                <a:lnTo>
                  <a:pt x="0" y="63"/>
                </a:lnTo>
                <a:close/>
              </a:path>
            </a:pathLst>
          </a:custGeom>
          <a:solidFill>
            <a:schemeClr val="accent5"/>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34" name="Freeform 60"/>
          <p:cNvSpPr>
            <a:spLocks/>
          </p:cNvSpPr>
          <p:nvPr/>
        </p:nvSpPr>
        <p:spPr bwMode="auto">
          <a:xfrm>
            <a:off x="4229607" y="2882345"/>
            <a:ext cx="622617" cy="600344"/>
          </a:xfrm>
          <a:custGeom>
            <a:avLst/>
            <a:gdLst>
              <a:gd name="T0" fmla="*/ 0 w 174"/>
              <a:gd name="T1" fmla="*/ 54 h 175"/>
              <a:gd name="T2" fmla="*/ 121 w 174"/>
              <a:gd name="T3" fmla="*/ 175 h 175"/>
              <a:gd name="T4" fmla="*/ 154 w 174"/>
              <a:gd name="T5" fmla="*/ 171 h 175"/>
              <a:gd name="T6" fmla="*/ 174 w 174"/>
              <a:gd name="T7" fmla="*/ 144 h 175"/>
              <a:gd name="T8" fmla="*/ 31 w 174"/>
              <a:gd name="T9" fmla="*/ 0 h 175"/>
              <a:gd name="T10" fmla="*/ 27 w 174"/>
              <a:gd name="T11" fmla="*/ 34 h 175"/>
              <a:gd name="T12" fmla="*/ 0 w 174"/>
              <a:gd name="T13" fmla="*/ 54 h 175"/>
            </a:gdLst>
            <a:ahLst/>
            <a:cxnLst>
              <a:cxn ang="0">
                <a:pos x="T0" y="T1"/>
              </a:cxn>
              <a:cxn ang="0">
                <a:pos x="T2" y="T3"/>
              </a:cxn>
              <a:cxn ang="0">
                <a:pos x="T4" y="T5"/>
              </a:cxn>
              <a:cxn ang="0">
                <a:pos x="T6" y="T7"/>
              </a:cxn>
              <a:cxn ang="0">
                <a:pos x="T8" y="T9"/>
              </a:cxn>
              <a:cxn ang="0">
                <a:pos x="T10" y="T11"/>
              </a:cxn>
              <a:cxn ang="0">
                <a:pos x="T12" y="T13"/>
              </a:cxn>
            </a:cxnLst>
            <a:rect l="0" t="0" r="r" b="b"/>
            <a:pathLst>
              <a:path w="174" h="175">
                <a:moveTo>
                  <a:pt x="0" y="54"/>
                </a:moveTo>
                <a:cubicBezTo>
                  <a:pt x="50" y="83"/>
                  <a:pt x="92" y="125"/>
                  <a:pt x="121" y="175"/>
                </a:cubicBezTo>
                <a:cubicBezTo>
                  <a:pt x="154" y="171"/>
                  <a:pt x="154" y="171"/>
                  <a:pt x="154" y="171"/>
                </a:cubicBezTo>
                <a:cubicBezTo>
                  <a:pt x="174" y="144"/>
                  <a:pt x="174" y="144"/>
                  <a:pt x="174" y="144"/>
                </a:cubicBezTo>
                <a:cubicBezTo>
                  <a:pt x="140" y="84"/>
                  <a:pt x="90" y="34"/>
                  <a:pt x="31" y="0"/>
                </a:cubicBezTo>
                <a:cubicBezTo>
                  <a:pt x="27" y="34"/>
                  <a:pt x="27" y="34"/>
                  <a:pt x="27" y="34"/>
                </a:cubicBezTo>
                <a:lnTo>
                  <a:pt x="0" y="54"/>
                </a:lnTo>
                <a:close/>
              </a:path>
            </a:pathLst>
          </a:custGeom>
          <a:solidFill>
            <a:schemeClr val="accent1"/>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35" name="Freeform 61"/>
          <p:cNvSpPr>
            <a:spLocks/>
          </p:cNvSpPr>
          <p:nvPr/>
        </p:nvSpPr>
        <p:spPr bwMode="auto">
          <a:xfrm>
            <a:off x="4662864" y="3376831"/>
            <a:ext cx="380235" cy="714903"/>
          </a:xfrm>
          <a:custGeom>
            <a:avLst/>
            <a:gdLst>
              <a:gd name="T0" fmla="*/ 0 w 106"/>
              <a:gd name="T1" fmla="*/ 31 h 209"/>
              <a:gd name="T2" fmla="*/ 44 w 106"/>
              <a:gd name="T3" fmla="*/ 196 h 209"/>
              <a:gd name="T4" fmla="*/ 44 w 106"/>
              <a:gd name="T5" fmla="*/ 196 h 209"/>
              <a:gd name="T6" fmla="*/ 75 w 106"/>
              <a:gd name="T7" fmla="*/ 209 h 209"/>
              <a:gd name="T8" fmla="*/ 106 w 106"/>
              <a:gd name="T9" fmla="*/ 196 h 209"/>
              <a:gd name="T10" fmla="*/ 106 w 106"/>
              <a:gd name="T11" fmla="*/ 196 h 209"/>
              <a:gd name="T12" fmla="*/ 53 w 106"/>
              <a:gd name="T13" fmla="*/ 0 h 209"/>
              <a:gd name="T14" fmla="*/ 33 w 106"/>
              <a:gd name="T15" fmla="*/ 27 h 209"/>
              <a:gd name="T16" fmla="*/ 0 w 106"/>
              <a:gd name="T17" fmla="*/ 3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09">
                <a:moveTo>
                  <a:pt x="0" y="31"/>
                </a:moveTo>
                <a:cubicBezTo>
                  <a:pt x="28" y="79"/>
                  <a:pt x="44" y="135"/>
                  <a:pt x="44" y="196"/>
                </a:cubicBezTo>
                <a:cubicBezTo>
                  <a:pt x="44" y="196"/>
                  <a:pt x="44" y="196"/>
                  <a:pt x="44" y="196"/>
                </a:cubicBezTo>
                <a:cubicBezTo>
                  <a:pt x="75" y="209"/>
                  <a:pt x="75" y="209"/>
                  <a:pt x="75" y="209"/>
                </a:cubicBezTo>
                <a:cubicBezTo>
                  <a:pt x="106" y="196"/>
                  <a:pt x="106" y="196"/>
                  <a:pt x="106" y="196"/>
                </a:cubicBezTo>
                <a:cubicBezTo>
                  <a:pt x="106" y="196"/>
                  <a:pt x="106" y="196"/>
                  <a:pt x="106" y="196"/>
                </a:cubicBezTo>
                <a:cubicBezTo>
                  <a:pt x="106" y="124"/>
                  <a:pt x="87" y="57"/>
                  <a:pt x="53" y="0"/>
                </a:cubicBezTo>
                <a:cubicBezTo>
                  <a:pt x="33" y="27"/>
                  <a:pt x="33" y="27"/>
                  <a:pt x="33" y="27"/>
                </a:cubicBezTo>
                <a:lnTo>
                  <a:pt x="0" y="31"/>
                </a:lnTo>
                <a:close/>
              </a:path>
            </a:pathLst>
          </a:custGeom>
          <a:solidFill>
            <a:schemeClr val="accent5"/>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36" name="Freeform 62"/>
          <p:cNvSpPr>
            <a:spLocks/>
          </p:cNvSpPr>
          <p:nvPr/>
        </p:nvSpPr>
        <p:spPr bwMode="auto">
          <a:xfrm>
            <a:off x="2422349" y="2882345"/>
            <a:ext cx="627162" cy="595994"/>
          </a:xfrm>
          <a:custGeom>
            <a:avLst/>
            <a:gdLst>
              <a:gd name="T0" fmla="*/ 54 w 175"/>
              <a:gd name="T1" fmla="*/ 174 h 174"/>
              <a:gd name="T2" fmla="*/ 175 w 175"/>
              <a:gd name="T3" fmla="*/ 54 h 174"/>
              <a:gd name="T4" fmla="*/ 171 w 175"/>
              <a:gd name="T5" fmla="*/ 20 h 174"/>
              <a:gd name="T6" fmla="*/ 144 w 175"/>
              <a:gd name="T7" fmla="*/ 0 h 174"/>
              <a:gd name="T8" fmla="*/ 0 w 175"/>
              <a:gd name="T9" fmla="*/ 143 h 174"/>
              <a:gd name="T10" fmla="*/ 34 w 175"/>
              <a:gd name="T11" fmla="*/ 147 h 174"/>
              <a:gd name="T12" fmla="*/ 54 w 175"/>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175" h="174">
                <a:moveTo>
                  <a:pt x="54" y="174"/>
                </a:moveTo>
                <a:cubicBezTo>
                  <a:pt x="83" y="124"/>
                  <a:pt x="125" y="83"/>
                  <a:pt x="175" y="54"/>
                </a:cubicBezTo>
                <a:cubicBezTo>
                  <a:pt x="171" y="20"/>
                  <a:pt x="171" y="20"/>
                  <a:pt x="171" y="20"/>
                </a:cubicBezTo>
                <a:cubicBezTo>
                  <a:pt x="144" y="0"/>
                  <a:pt x="144" y="0"/>
                  <a:pt x="144" y="0"/>
                </a:cubicBezTo>
                <a:cubicBezTo>
                  <a:pt x="84" y="34"/>
                  <a:pt x="35" y="84"/>
                  <a:pt x="0" y="143"/>
                </a:cubicBezTo>
                <a:cubicBezTo>
                  <a:pt x="34" y="147"/>
                  <a:pt x="34" y="147"/>
                  <a:pt x="34" y="147"/>
                </a:cubicBezTo>
                <a:lnTo>
                  <a:pt x="54" y="174"/>
                </a:lnTo>
                <a:close/>
              </a:path>
            </a:pathLst>
          </a:custGeom>
          <a:solidFill>
            <a:schemeClr val="accent5"/>
          </a:solidFill>
          <a:ln w="19050" cap="flat">
            <a:solidFill>
              <a:srgbClr val="CBCCCC"/>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37" name="Freeform 63"/>
          <p:cNvSpPr>
            <a:spLocks/>
          </p:cNvSpPr>
          <p:nvPr/>
        </p:nvSpPr>
        <p:spPr bwMode="auto">
          <a:xfrm>
            <a:off x="3588810" y="5024152"/>
            <a:ext cx="751383" cy="366877"/>
          </a:xfrm>
          <a:custGeom>
            <a:avLst/>
            <a:gdLst>
              <a:gd name="T0" fmla="*/ 179 w 210"/>
              <a:gd name="T1" fmla="*/ 0 h 107"/>
              <a:gd name="T2" fmla="*/ 14 w 210"/>
              <a:gd name="T3" fmla="*/ 45 h 107"/>
              <a:gd name="T4" fmla="*/ 14 w 210"/>
              <a:gd name="T5" fmla="*/ 45 h 107"/>
              <a:gd name="T6" fmla="*/ 0 w 210"/>
              <a:gd name="T7" fmla="*/ 75 h 107"/>
              <a:gd name="T8" fmla="*/ 14 w 210"/>
              <a:gd name="T9" fmla="*/ 107 h 107"/>
              <a:gd name="T10" fmla="*/ 14 w 210"/>
              <a:gd name="T11" fmla="*/ 107 h 107"/>
              <a:gd name="T12" fmla="*/ 210 w 210"/>
              <a:gd name="T13" fmla="*/ 54 h 107"/>
              <a:gd name="T14" fmla="*/ 182 w 210"/>
              <a:gd name="T15" fmla="*/ 34 h 107"/>
              <a:gd name="T16" fmla="*/ 179 w 210"/>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07">
                <a:moveTo>
                  <a:pt x="179" y="0"/>
                </a:moveTo>
                <a:cubicBezTo>
                  <a:pt x="130" y="28"/>
                  <a:pt x="74" y="45"/>
                  <a:pt x="14" y="45"/>
                </a:cubicBezTo>
                <a:cubicBezTo>
                  <a:pt x="14" y="45"/>
                  <a:pt x="14" y="45"/>
                  <a:pt x="14" y="45"/>
                </a:cubicBezTo>
                <a:cubicBezTo>
                  <a:pt x="0" y="75"/>
                  <a:pt x="0" y="75"/>
                  <a:pt x="0" y="75"/>
                </a:cubicBezTo>
                <a:cubicBezTo>
                  <a:pt x="14" y="107"/>
                  <a:pt x="14" y="107"/>
                  <a:pt x="14" y="107"/>
                </a:cubicBezTo>
                <a:cubicBezTo>
                  <a:pt x="14" y="107"/>
                  <a:pt x="14" y="107"/>
                  <a:pt x="14" y="107"/>
                </a:cubicBezTo>
                <a:cubicBezTo>
                  <a:pt x="85" y="107"/>
                  <a:pt x="152" y="87"/>
                  <a:pt x="210" y="54"/>
                </a:cubicBezTo>
                <a:cubicBezTo>
                  <a:pt x="182" y="34"/>
                  <a:pt x="182" y="34"/>
                  <a:pt x="182" y="34"/>
                </a:cubicBezTo>
                <a:lnTo>
                  <a:pt x="179" y="0"/>
                </a:lnTo>
                <a:close/>
              </a:path>
            </a:pathLst>
          </a:custGeom>
          <a:solidFill>
            <a:srgbClr val="8EB1CD"/>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38" name="Freeform 64"/>
          <p:cNvSpPr>
            <a:spLocks/>
          </p:cNvSpPr>
          <p:nvPr/>
        </p:nvSpPr>
        <p:spPr bwMode="auto">
          <a:xfrm>
            <a:off x="4229607" y="4612322"/>
            <a:ext cx="622617" cy="595994"/>
          </a:xfrm>
          <a:custGeom>
            <a:avLst/>
            <a:gdLst>
              <a:gd name="T0" fmla="*/ 120 w 174"/>
              <a:gd name="T1" fmla="*/ 0 h 174"/>
              <a:gd name="T2" fmla="*/ 0 w 174"/>
              <a:gd name="T3" fmla="*/ 120 h 174"/>
              <a:gd name="T4" fmla="*/ 3 w 174"/>
              <a:gd name="T5" fmla="*/ 154 h 174"/>
              <a:gd name="T6" fmla="*/ 31 w 174"/>
              <a:gd name="T7" fmla="*/ 174 h 174"/>
              <a:gd name="T8" fmla="*/ 174 w 174"/>
              <a:gd name="T9" fmla="*/ 31 h 174"/>
              <a:gd name="T10" fmla="*/ 140 w 174"/>
              <a:gd name="T11" fmla="*/ 27 h 174"/>
              <a:gd name="T12" fmla="*/ 120 w 174"/>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74" h="174">
                <a:moveTo>
                  <a:pt x="120" y="0"/>
                </a:moveTo>
                <a:cubicBezTo>
                  <a:pt x="91" y="50"/>
                  <a:pt x="50" y="91"/>
                  <a:pt x="0" y="120"/>
                </a:cubicBezTo>
                <a:cubicBezTo>
                  <a:pt x="3" y="154"/>
                  <a:pt x="3" y="154"/>
                  <a:pt x="3" y="154"/>
                </a:cubicBezTo>
                <a:cubicBezTo>
                  <a:pt x="31" y="174"/>
                  <a:pt x="31" y="174"/>
                  <a:pt x="31" y="174"/>
                </a:cubicBezTo>
                <a:cubicBezTo>
                  <a:pt x="90" y="140"/>
                  <a:pt x="140" y="90"/>
                  <a:pt x="174" y="31"/>
                </a:cubicBezTo>
                <a:cubicBezTo>
                  <a:pt x="140" y="27"/>
                  <a:pt x="140" y="27"/>
                  <a:pt x="140" y="27"/>
                </a:cubicBezTo>
                <a:lnTo>
                  <a:pt x="120" y="0"/>
                </a:lnTo>
                <a:close/>
              </a:path>
            </a:pathLst>
          </a:custGeom>
          <a:solidFill>
            <a:schemeClr val="accent5"/>
          </a:solidFill>
          <a:ln w="19050" cap="flat">
            <a:solidFill>
              <a:srgbClr val="CBCCCC"/>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39" name="Freeform 65"/>
          <p:cNvSpPr>
            <a:spLocks/>
          </p:cNvSpPr>
          <p:nvPr/>
        </p:nvSpPr>
        <p:spPr bwMode="auto">
          <a:xfrm>
            <a:off x="4659833" y="4048230"/>
            <a:ext cx="383266" cy="671399"/>
          </a:xfrm>
          <a:custGeom>
            <a:avLst/>
            <a:gdLst>
              <a:gd name="T0" fmla="*/ 76 w 107"/>
              <a:gd name="T1" fmla="*/ 13 h 196"/>
              <a:gd name="T2" fmla="*/ 45 w 107"/>
              <a:gd name="T3" fmla="*/ 0 h 196"/>
              <a:gd name="T4" fmla="*/ 0 w 107"/>
              <a:gd name="T5" fmla="*/ 165 h 196"/>
              <a:gd name="T6" fmla="*/ 20 w 107"/>
              <a:gd name="T7" fmla="*/ 192 h 196"/>
              <a:gd name="T8" fmla="*/ 54 w 107"/>
              <a:gd name="T9" fmla="*/ 196 h 196"/>
              <a:gd name="T10" fmla="*/ 107 w 107"/>
              <a:gd name="T11" fmla="*/ 0 h 196"/>
              <a:gd name="T12" fmla="*/ 76 w 107"/>
              <a:gd name="T13" fmla="*/ 13 h 196"/>
            </a:gdLst>
            <a:ahLst/>
            <a:cxnLst>
              <a:cxn ang="0">
                <a:pos x="T0" y="T1"/>
              </a:cxn>
              <a:cxn ang="0">
                <a:pos x="T2" y="T3"/>
              </a:cxn>
              <a:cxn ang="0">
                <a:pos x="T4" y="T5"/>
              </a:cxn>
              <a:cxn ang="0">
                <a:pos x="T6" y="T7"/>
              </a:cxn>
              <a:cxn ang="0">
                <a:pos x="T8" y="T9"/>
              </a:cxn>
              <a:cxn ang="0">
                <a:pos x="T10" y="T11"/>
              </a:cxn>
              <a:cxn ang="0">
                <a:pos x="T12" y="T13"/>
              </a:cxn>
            </a:cxnLst>
            <a:rect l="0" t="0" r="r" b="b"/>
            <a:pathLst>
              <a:path w="107" h="196">
                <a:moveTo>
                  <a:pt x="76" y="13"/>
                </a:moveTo>
                <a:cubicBezTo>
                  <a:pt x="45" y="0"/>
                  <a:pt x="45" y="0"/>
                  <a:pt x="45" y="0"/>
                </a:cubicBezTo>
                <a:cubicBezTo>
                  <a:pt x="45" y="60"/>
                  <a:pt x="29" y="116"/>
                  <a:pt x="0" y="165"/>
                </a:cubicBezTo>
                <a:cubicBezTo>
                  <a:pt x="20" y="192"/>
                  <a:pt x="20" y="192"/>
                  <a:pt x="20" y="192"/>
                </a:cubicBezTo>
                <a:cubicBezTo>
                  <a:pt x="54" y="196"/>
                  <a:pt x="54" y="196"/>
                  <a:pt x="54" y="196"/>
                </a:cubicBezTo>
                <a:cubicBezTo>
                  <a:pt x="88" y="138"/>
                  <a:pt x="107" y="71"/>
                  <a:pt x="107" y="0"/>
                </a:cubicBezTo>
                <a:lnTo>
                  <a:pt x="76" y="13"/>
                </a:lnTo>
                <a:close/>
              </a:path>
            </a:pathLst>
          </a:custGeom>
          <a:solidFill>
            <a:srgbClr val="8EB1CD"/>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40" name="Freeform 66"/>
          <p:cNvSpPr>
            <a:spLocks/>
          </p:cNvSpPr>
          <p:nvPr/>
        </p:nvSpPr>
        <p:spPr bwMode="auto">
          <a:xfrm>
            <a:off x="2236019" y="4000377"/>
            <a:ext cx="380235" cy="714903"/>
          </a:xfrm>
          <a:custGeom>
            <a:avLst/>
            <a:gdLst>
              <a:gd name="T0" fmla="*/ 106 w 106"/>
              <a:gd name="T1" fmla="*/ 178 h 209"/>
              <a:gd name="T2" fmla="*/ 62 w 106"/>
              <a:gd name="T3" fmla="*/ 14 h 209"/>
              <a:gd name="T4" fmla="*/ 62 w 106"/>
              <a:gd name="T5" fmla="*/ 13 h 209"/>
              <a:gd name="T6" fmla="*/ 31 w 106"/>
              <a:gd name="T7" fmla="*/ 0 h 209"/>
              <a:gd name="T8" fmla="*/ 0 w 106"/>
              <a:gd name="T9" fmla="*/ 13 h 209"/>
              <a:gd name="T10" fmla="*/ 0 w 106"/>
              <a:gd name="T11" fmla="*/ 14 h 209"/>
              <a:gd name="T12" fmla="*/ 52 w 106"/>
              <a:gd name="T13" fmla="*/ 209 h 209"/>
              <a:gd name="T14" fmla="*/ 73 w 106"/>
              <a:gd name="T15" fmla="*/ 182 h 209"/>
              <a:gd name="T16" fmla="*/ 106 w 106"/>
              <a:gd name="T17" fmla="*/ 17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09">
                <a:moveTo>
                  <a:pt x="106" y="178"/>
                </a:moveTo>
                <a:cubicBezTo>
                  <a:pt x="78" y="130"/>
                  <a:pt x="62" y="74"/>
                  <a:pt x="62" y="14"/>
                </a:cubicBezTo>
                <a:cubicBezTo>
                  <a:pt x="62" y="13"/>
                  <a:pt x="62" y="13"/>
                  <a:pt x="62" y="13"/>
                </a:cubicBezTo>
                <a:cubicBezTo>
                  <a:pt x="31" y="0"/>
                  <a:pt x="31" y="0"/>
                  <a:pt x="31" y="0"/>
                </a:cubicBezTo>
                <a:cubicBezTo>
                  <a:pt x="0" y="13"/>
                  <a:pt x="0" y="13"/>
                  <a:pt x="0" y="13"/>
                </a:cubicBezTo>
                <a:cubicBezTo>
                  <a:pt x="0" y="13"/>
                  <a:pt x="0" y="13"/>
                  <a:pt x="0" y="14"/>
                </a:cubicBezTo>
                <a:cubicBezTo>
                  <a:pt x="0" y="85"/>
                  <a:pt x="19" y="152"/>
                  <a:pt x="52" y="209"/>
                </a:cubicBezTo>
                <a:cubicBezTo>
                  <a:pt x="73" y="182"/>
                  <a:pt x="73" y="182"/>
                  <a:pt x="73" y="182"/>
                </a:cubicBezTo>
                <a:lnTo>
                  <a:pt x="106" y="178"/>
                </a:lnTo>
                <a:close/>
              </a:path>
            </a:pathLst>
          </a:custGeom>
          <a:solidFill>
            <a:schemeClr val="accent5"/>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41" name="Freeform 67"/>
          <p:cNvSpPr>
            <a:spLocks/>
          </p:cNvSpPr>
          <p:nvPr/>
        </p:nvSpPr>
        <p:spPr bwMode="auto">
          <a:xfrm>
            <a:off x="2937410" y="5024152"/>
            <a:ext cx="701391" cy="366877"/>
          </a:xfrm>
          <a:custGeom>
            <a:avLst/>
            <a:gdLst>
              <a:gd name="T0" fmla="*/ 196 w 196"/>
              <a:gd name="T1" fmla="*/ 45 h 107"/>
              <a:gd name="T2" fmla="*/ 31 w 196"/>
              <a:gd name="T3" fmla="*/ 0 h 107"/>
              <a:gd name="T4" fmla="*/ 4 w 196"/>
              <a:gd name="T5" fmla="*/ 20 h 107"/>
              <a:gd name="T6" fmla="*/ 0 w 196"/>
              <a:gd name="T7" fmla="*/ 54 h 107"/>
              <a:gd name="T8" fmla="*/ 196 w 196"/>
              <a:gd name="T9" fmla="*/ 107 h 107"/>
              <a:gd name="T10" fmla="*/ 182 w 196"/>
              <a:gd name="T11" fmla="*/ 75 h 107"/>
              <a:gd name="T12" fmla="*/ 196 w 196"/>
              <a:gd name="T13" fmla="*/ 45 h 107"/>
            </a:gdLst>
            <a:ahLst/>
            <a:cxnLst>
              <a:cxn ang="0">
                <a:pos x="T0" y="T1"/>
              </a:cxn>
              <a:cxn ang="0">
                <a:pos x="T2" y="T3"/>
              </a:cxn>
              <a:cxn ang="0">
                <a:pos x="T4" y="T5"/>
              </a:cxn>
              <a:cxn ang="0">
                <a:pos x="T6" y="T7"/>
              </a:cxn>
              <a:cxn ang="0">
                <a:pos x="T8" y="T9"/>
              </a:cxn>
              <a:cxn ang="0">
                <a:pos x="T10" y="T11"/>
              </a:cxn>
              <a:cxn ang="0">
                <a:pos x="T12" y="T13"/>
              </a:cxn>
            </a:cxnLst>
            <a:rect l="0" t="0" r="r" b="b"/>
            <a:pathLst>
              <a:path w="196" h="107">
                <a:moveTo>
                  <a:pt x="196" y="45"/>
                </a:moveTo>
                <a:cubicBezTo>
                  <a:pt x="135" y="44"/>
                  <a:pt x="79" y="28"/>
                  <a:pt x="31" y="0"/>
                </a:cubicBezTo>
                <a:cubicBezTo>
                  <a:pt x="4" y="20"/>
                  <a:pt x="4" y="20"/>
                  <a:pt x="4" y="20"/>
                </a:cubicBezTo>
                <a:cubicBezTo>
                  <a:pt x="0" y="54"/>
                  <a:pt x="0" y="54"/>
                  <a:pt x="0" y="54"/>
                </a:cubicBezTo>
                <a:cubicBezTo>
                  <a:pt x="57" y="87"/>
                  <a:pt x="124" y="107"/>
                  <a:pt x="196" y="107"/>
                </a:cubicBezTo>
                <a:cubicBezTo>
                  <a:pt x="182" y="75"/>
                  <a:pt x="182" y="75"/>
                  <a:pt x="182" y="75"/>
                </a:cubicBezTo>
                <a:lnTo>
                  <a:pt x="196" y="45"/>
                </a:lnTo>
                <a:close/>
              </a:path>
            </a:pathLst>
          </a:custGeom>
          <a:solidFill>
            <a:schemeClr val="accent5"/>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42" name="Freeform 68"/>
          <p:cNvSpPr>
            <a:spLocks/>
          </p:cNvSpPr>
          <p:nvPr/>
        </p:nvSpPr>
        <p:spPr bwMode="auto">
          <a:xfrm>
            <a:off x="2422349" y="4609422"/>
            <a:ext cx="627162" cy="598894"/>
          </a:xfrm>
          <a:custGeom>
            <a:avLst/>
            <a:gdLst>
              <a:gd name="T0" fmla="*/ 175 w 175"/>
              <a:gd name="T1" fmla="*/ 121 h 175"/>
              <a:gd name="T2" fmla="*/ 54 w 175"/>
              <a:gd name="T3" fmla="*/ 0 h 175"/>
              <a:gd name="T4" fmla="*/ 21 w 175"/>
              <a:gd name="T5" fmla="*/ 4 h 175"/>
              <a:gd name="T6" fmla="*/ 0 w 175"/>
              <a:gd name="T7" fmla="*/ 31 h 175"/>
              <a:gd name="T8" fmla="*/ 144 w 175"/>
              <a:gd name="T9" fmla="*/ 175 h 175"/>
              <a:gd name="T10" fmla="*/ 148 w 175"/>
              <a:gd name="T11" fmla="*/ 141 h 175"/>
              <a:gd name="T12" fmla="*/ 175 w 175"/>
              <a:gd name="T13" fmla="*/ 121 h 175"/>
            </a:gdLst>
            <a:ahLst/>
            <a:cxnLst>
              <a:cxn ang="0">
                <a:pos x="T0" y="T1"/>
              </a:cxn>
              <a:cxn ang="0">
                <a:pos x="T2" y="T3"/>
              </a:cxn>
              <a:cxn ang="0">
                <a:pos x="T4" y="T5"/>
              </a:cxn>
              <a:cxn ang="0">
                <a:pos x="T6" y="T7"/>
              </a:cxn>
              <a:cxn ang="0">
                <a:pos x="T8" y="T9"/>
              </a:cxn>
              <a:cxn ang="0">
                <a:pos x="T10" y="T11"/>
              </a:cxn>
              <a:cxn ang="0">
                <a:pos x="T12" y="T13"/>
              </a:cxn>
            </a:cxnLst>
            <a:rect l="0" t="0" r="r" b="b"/>
            <a:pathLst>
              <a:path w="175" h="175">
                <a:moveTo>
                  <a:pt x="175" y="121"/>
                </a:moveTo>
                <a:cubicBezTo>
                  <a:pt x="125" y="92"/>
                  <a:pt x="83" y="50"/>
                  <a:pt x="54" y="0"/>
                </a:cubicBezTo>
                <a:cubicBezTo>
                  <a:pt x="21" y="4"/>
                  <a:pt x="21" y="4"/>
                  <a:pt x="21" y="4"/>
                </a:cubicBezTo>
                <a:cubicBezTo>
                  <a:pt x="0" y="31"/>
                  <a:pt x="0" y="31"/>
                  <a:pt x="0" y="31"/>
                </a:cubicBezTo>
                <a:cubicBezTo>
                  <a:pt x="35" y="91"/>
                  <a:pt x="84" y="141"/>
                  <a:pt x="144" y="175"/>
                </a:cubicBezTo>
                <a:cubicBezTo>
                  <a:pt x="148" y="141"/>
                  <a:pt x="148" y="141"/>
                  <a:pt x="148" y="141"/>
                </a:cubicBezTo>
                <a:lnTo>
                  <a:pt x="175" y="121"/>
                </a:lnTo>
                <a:close/>
              </a:path>
            </a:pathLst>
          </a:custGeom>
          <a:solidFill>
            <a:schemeClr val="accent1"/>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43" name="Oval 242"/>
          <p:cNvSpPr/>
          <p:nvPr/>
        </p:nvSpPr>
        <p:spPr>
          <a:xfrm>
            <a:off x="4171605" y="5507720"/>
            <a:ext cx="649269" cy="621504"/>
          </a:xfrm>
          <a:prstGeom prst="ellipse">
            <a:avLst/>
          </a:prstGeom>
          <a:solidFill>
            <a:schemeClr val="accent4">
              <a:lumMod val="10000"/>
              <a:lumOff val="90000"/>
            </a:schemeClr>
          </a:solidFill>
          <a:ln w="38100" cap="flat" cmpd="sng" algn="ctr">
            <a:solidFill>
              <a:schemeClr val="accent4">
                <a:lumMod val="75000"/>
                <a:lumOff val="2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grpSp>
        <p:nvGrpSpPr>
          <p:cNvPr id="244" name="Group 243"/>
          <p:cNvGrpSpPr/>
          <p:nvPr/>
        </p:nvGrpSpPr>
        <p:grpSpPr>
          <a:xfrm>
            <a:off x="4233755" y="5728770"/>
            <a:ext cx="510841" cy="255906"/>
            <a:chOff x="2016828" y="2740429"/>
            <a:chExt cx="566223" cy="296321"/>
          </a:xfrm>
          <a:solidFill>
            <a:schemeClr val="accent4"/>
          </a:solidFill>
        </p:grpSpPr>
        <p:grpSp>
          <p:nvGrpSpPr>
            <p:cNvPr id="245" name="Group 244"/>
            <p:cNvGrpSpPr/>
            <p:nvPr/>
          </p:nvGrpSpPr>
          <p:grpSpPr>
            <a:xfrm>
              <a:off x="2174036" y="2740429"/>
              <a:ext cx="116848" cy="296321"/>
              <a:chOff x="6136824" y="4002881"/>
              <a:chExt cx="93238" cy="236448"/>
            </a:xfrm>
            <a:grpFill/>
          </p:grpSpPr>
          <p:sp>
            <p:nvSpPr>
              <p:cNvPr id="255" name="Oval 98"/>
              <p:cNvSpPr>
                <a:spLocks noChangeArrowheads="1"/>
              </p:cNvSpPr>
              <p:nvPr/>
            </p:nvSpPr>
            <p:spPr bwMode="auto">
              <a:xfrm>
                <a:off x="6163914" y="4002881"/>
                <a:ext cx="39057" cy="3879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1" i="0" u="none" strike="noStrike" kern="0" cap="none" spc="0" normalizeH="0" baseline="0" noProof="0">
                  <a:ln>
                    <a:noFill/>
                  </a:ln>
                  <a:solidFill>
                    <a:schemeClr val="bg1"/>
                  </a:solidFill>
                  <a:effectLst/>
                  <a:uLnTx/>
                  <a:uFillTx/>
                  <a:ea typeface="Roboto Condensed" panose="020B0604020202020204" charset="0"/>
                </a:endParaRPr>
              </a:p>
            </p:txBody>
          </p:sp>
          <p:sp>
            <p:nvSpPr>
              <p:cNvPr id="256" name="Freeform 99"/>
              <p:cNvSpPr>
                <a:spLocks/>
              </p:cNvSpPr>
              <p:nvPr/>
            </p:nvSpPr>
            <p:spPr bwMode="auto">
              <a:xfrm>
                <a:off x="6136824" y="4046936"/>
                <a:ext cx="93238" cy="192393"/>
              </a:xfrm>
              <a:custGeom>
                <a:avLst/>
                <a:gdLst>
                  <a:gd name="T0" fmla="*/ 219 w 300"/>
                  <a:gd name="T1" fmla="*/ 0 h 619"/>
                  <a:gd name="T2" fmla="*/ 300 w 300"/>
                  <a:gd name="T3" fmla="*/ 80 h 619"/>
                  <a:gd name="T4" fmla="*/ 300 w 300"/>
                  <a:gd name="T5" fmla="*/ 274 h 619"/>
                  <a:gd name="T6" fmla="*/ 273 w 300"/>
                  <a:gd name="T7" fmla="*/ 301 h 619"/>
                  <a:gd name="T8" fmla="*/ 245 w 300"/>
                  <a:gd name="T9" fmla="*/ 274 h 619"/>
                  <a:gd name="T10" fmla="*/ 245 w 300"/>
                  <a:gd name="T11" fmla="*/ 99 h 619"/>
                  <a:gd name="T12" fmla="*/ 231 w 300"/>
                  <a:gd name="T13" fmla="*/ 99 h 619"/>
                  <a:gd name="T14" fmla="*/ 231 w 300"/>
                  <a:gd name="T15" fmla="*/ 582 h 619"/>
                  <a:gd name="T16" fmla="*/ 194 w 300"/>
                  <a:gd name="T17" fmla="*/ 619 h 619"/>
                  <a:gd name="T18" fmla="*/ 157 w 300"/>
                  <a:gd name="T19" fmla="*/ 582 h 619"/>
                  <a:gd name="T20" fmla="*/ 157 w 300"/>
                  <a:gd name="T21" fmla="*/ 302 h 619"/>
                  <a:gd name="T22" fmla="*/ 142 w 300"/>
                  <a:gd name="T23" fmla="*/ 302 h 619"/>
                  <a:gd name="T24" fmla="*/ 142 w 300"/>
                  <a:gd name="T25" fmla="*/ 582 h 619"/>
                  <a:gd name="T26" fmla="*/ 106 w 300"/>
                  <a:gd name="T27" fmla="*/ 619 h 619"/>
                  <a:gd name="T28" fmla="*/ 69 w 300"/>
                  <a:gd name="T29" fmla="*/ 582 h 619"/>
                  <a:gd name="T30" fmla="*/ 69 w 300"/>
                  <a:gd name="T31" fmla="*/ 99 h 619"/>
                  <a:gd name="T32" fmla="*/ 55 w 300"/>
                  <a:gd name="T33" fmla="*/ 99 h 619"/>
                  <a:gd name="T34" fmla="*/ 55 w 300"/>
                  <a:gd name="T35" fmla="*/ 274 h 619"/>
                  <a:gd name="T36" fmla="*/ 27 w 300"/>
                  <a:gd name="T37" fmla="*/ 301 h 619"/>
                  <a:gd name="T38" fmla="*/ 0 w 300"/>
                  <a:gd name="T39" fmla="*/ 274 h 619"/>
                  <a:gd name="T40" fmla="*/ 0 w 300"/>
                  <a:gd name="T41" fmla="*/ 80 h 619"/>
                  <a:gd name="T42" fmla="*/ 81 w 300"/>
                  <a:gd name="T43" fmla="*/ 0 h 619"/>
                  <a:gd name="T44" fmla="*/ 219 w 300"/>
                  <a:gd name="T45" fmla="*/ 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619">
                    <a:moveTo>
                      <a:pt x="219" y="0"/>
                    </a:moveTo>
                    <a:cubicBezTo>
                      <a:pt x="263" y="0"/>
                      <a:pt x="300" y="35"/>
                      <a:pt x="300" y="80"/>
                    </a:cubicBezTo>
                    <a:cubicBezTo>
                      <a:pt x="300" y="102"/>
                      <a:pt x="300" y="259"/>
                      <a:pt x="300" y="274"/>
                    </a:cubicBezTo>
                    <a:cubicBezTo>
                      <a:pt x="300" y="289"/>
                      <a:pt x="288" y="301"/>
                      <a:pt x="273" y="301"/>
                    </a:cubicBezTo>
                    <a:cubicBezTo>
                      <a:pt x="257" y="301"/>
                      <a:pt x="245" y="289"/>
                      <a:pt x="245" y="274"/>
                    </a:cubicBezTo>
                    <a:cubicBezTo>
                      <a:pt x="245" y="256"/>
                      <a:pt x="245" y="99"/>
                      <a:pt x="245" y="99"/>
                    </a:cubicBezTo>
                    <a:cubicBezTo>
                      <a:pt x="231" y="99"/>
                      <a:pt x="231" y="99"/>
                      <a:pt x="231" y="99"/>
                    </a:cubicBezTo>
                    <a:cubicBezTo>
                      <a:pt x="231" y="99"/>
                      <a:pt x="231" y="552"/>
                      <a:pt x="231" y="582"/>
                    </a:cubicBezTo>
                    <a:cubicBezTo>
                      <a:pt x="231" y="603"/>
                      <a:pt x="214" y="619"/>
                      <a:pt x="194" y="619"/>
                    </a:cubicBezTo>
                    <a:cubicBezTo>
                      <a:pt x="174" y="619"/>
                      <a:pt x="157" y="603"/>
                      <a:pt x="157" y="582"/>
                    </a:cubicBezTo>
                    <a:cubicBezTo>
                      <a:pt x="157" y="552"/>
                      <a:pt x="157" y="302"/>
                      <a:pt x="157" y="302"/>
                    </a:cubicBezTo>
                    <a:cubicBezTo>
                      <a:pt x="142" y="302"/>
                      <a:pt x="142" y="302"/>
                      <a:pt x="142" y="302"/>
                    </a:cubicBezTo>
                    <a:cubicBezTo>
                      <a:pt x="142" y="302"/>
                      <a:pt x="142" y="552"/>
                      <a:pt x="142" y="582"/>
                    </a:cubicBezTo>
                    <a:cubicBezTo>
                      <a:pt x="142" y="603"/>
                      <a:pt x="126" y="619"/>
                      <a:pt x="106" y="619"/>
                    </a:cubicBezTo>
                    <a:cubicBezTo>
                      <a:pt x="85" y="619"/>
                      <a:pt x="69" y="603"/>
                      <a:pt x="69" y="582"/>
                    </a:cubicBezTo>
                    <a:cubicBezTo>
                      <a:pt x="69" y="552"/>
                      <a:pt x="69" y="99"/>
                      <a:pt x="69" y="99"/>
                    </a:cubicBezTo>
                    <a:cubicBezTo>
                      <a:pt x="55" y="99"/>
                      <a:pt x="55" y="99"/>
                      <a:pt x="55" y="99"/>
                    </a:cubicBezTo>
                    <a:cubicBezTo>
                      <a:pt x="55" y="99"/>
                      <a:pt x="55" y="256"/>
                      <a:pt x="55" y="274"/>
                    </a:cubicBezTo>
                    <a:cubicBezTo>
                      <a:pt x="55" y="289"/>
                      <a:pt x="42" y="301"/>
                      <a:pt x="27" y="301"/>
                    </a:cubicBezTo>
                    <a:cubicBezTo>
                      <a:pt x="12" y="301"/>
                      <a:pt x="0" y="289"/>
                      <a:pt x="0" y="274"/>
                    </a:cubicBezTo>
                    <a:cubicBezTo>
                      <a:pt x="0" y="259"/>
                      <a:pt x="0" y="102"/>
                      <a:pt x="0" y="80"/>
                    </a:cubicBezTo>
                    <a:cubicBezTo>
                      <a:pt x="0" y="35"/>
                      <a:pt x="36" y="0"/>
                      <a:pt x="81" y="0"/>
                    </a:cubicBezTo>
                    <a:cubicBezTo>
                      <a:pt x="102" y="0"/>
                      <a:pt x="197" y="0"/>
                      <a:pt x="21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1" i="0" u="none" strike="noStrike" kern="0" cap="none" spc="0" normalizeH="0" baseline="0" noProof="0">
                  <a:ln>
                    <a:noFill/>
                  </a:ln>
                  <a:solidFill>
                    <a:schemeClr val="bg1"/>
                  </a:solidFill>
                  <a:effectLst/>
                  <a:uLnTx/>
                  <a:uFillTx/>
                  <a:ea typeface="Roboto Condensed" panose="020B0604020202020204" charset="0"/>
                </a:endParaRPr>
              </a:p>
            </p:txBody>
          </p:sp>
        </p:grpSp>
        <p:grpSp>
          <p:nvGrpSpPr>
            <p:cNvPr id="246" name="Group 245"/>
            <p:cNvGrpSpPr/>
            <p:nvPr/>
          </p:nvGrpSpPr>
          <p:grpSpPr>
            <a:xfrm>
              <a:off x="2016828" y="2740429"/>
              <a:ext cx="139097" cy="296321"/>
              <a:chOff x="6000583" y="4002881"/>
              <a:chExt cx="110991" cy="236448"/>
            </a:xfrm>
            <a:grpFill/>
          </p:grpSpPr>
          <p:sp>
            <p:nvSpPr>
              <p:cNvPr id="253" name="Oval 100"/>
              <p:cNvSpPr>
                <a:spLocks noChangeArrowheads="1"/>
              </p:cNvSpPr>
              <p:nvPr/>
            </p:nvSpPr>
            <p:spPr bwMode="auto">
              <a:xfrm>
                <a:off x="6037010" y="4002881"/>
                <a:ext cx="38794" cy="3879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1" i="0" u="none" strike="noStrike" kern="0" cap="none" spc="0" normalizeH="0" baseline="0" noProof="0">
                  <a:ln>
                    <a:noFill/>
                  </a:ln>
                  <a:solidFill>
                    <a:schemeClr val="bg1"/>
                  </a:solidFill>
                  <a:effectLst/>
                  <a:uLnTx/>
                  <a:uFillTx/>
                  <a:ea typeface="Roboto Condensed" panose="020B0604020202020204" charset="0"/>
                </a:endParaRPr>
              </a:p>
            </p:txBody>
          </p:sp>
          <p:sp>
            <p:nvSpPr>
              <p:cNvPr id="254" name="Freeform 101"/>
              <p:cNvSpPr>
                <a:spLocks/>
              </p:cNvSpPr>
              <p:nvPr/>
            </p:nvSpPr>
            <p:spPr bwMode="auto">
              <a:xfrm>
                <a:off x="6000583" y="4046673"/>
                <a:ext cx="110991" cy="192656"/>
              </a:xfrm>
              <a:custGeom>
                <a:avLst/>
                <a:gdLst>
                  <a:gd name="T0" fmla="*/ 187 w 357"/>
                  <a:gd name="T1" fmla="*/ 373 h 620"/>
                  <a:gd name="T2" fmla="*/ 187 w 357"/>
                  <a:gd name="T3" fmla="*/ 591 h 620"/>
                  <a:gd name="T4" fmla="*/ 216 w 357"/>
                  <a:gd name="T5" fmla="*/ 620 h 620"/>
                  <a:gd name="T6" fmla="*/ 246 w 357"/>
                  <a:gd name="T7" fmla="*/ 591 h 620"/>
                  <a:gd name="T8" fmla="*/ 246 w 357"/>
                  <a:gd name="T9" fmla="*/ 373 h 620"/>
                  <a:gd name="T10" fmla="*/ 327 w 357"/>
                  <a:gd name="T11" fmla="*/ 373 h 620"/>
                  <a:gd name="T12" fmla="*/ 242 w 357"/>
                  <a:gd name="T13" fmla="*/ 85 h 620"/>
                  <a:gd name="T14" fmla="*/ 257 w 357"/>
                  <a:gd name="T15" fmla="*/ 85 h 620"/>
                  <a:gd name="T16" fmla="*/ 308 w 357"/>
                  <a:gd name="T17" fmla="*/ 257 h 620"/>
                  <a:gd name="T18" fmla="*/ 338 w 357"/>
                  <a:gd name="T19" fmla="*/ 273 h 620"/>
                  <a:gd name="T20" fmla="*/ 353 w 357"/>
                  <a:gd name="T21" fmla="*/ 243 h 620"/>
                  <a:gd name="T22" fmla="*/ 300 w 357"/>
                  <a:gd name="T23" fmla="*/ 59 h 620"/>
                  <a:gd name="T24" fmla="*/ 229 w 357"/>
                  <a:gd name="T25" fmla="*/ 0 h 620"/>
                  <a:gd name="T26" fmla="*/ 130 w 357"/>
                  <a:gd name="T27" fmla="*/ 0 h 620"/>
                  <a:gd name="T28" fmla="*/ 59 w 357"/>
                  <a:gd name="T29" fmla="*/ 59 h 620"/>
                  <a:gd name="T30" fmla="*/ 4 w 357"/>
                  <a:gd name="T31" fmla="*/ 243 h 620"/>
                  <a:gd name="T32" fmla="*/ 21 w 357"/>
                  <a:gd name="T33" fmla="*/ 273 h 620"/>
                  <a:gd name="T34" fmla="*/ 51 w 357"/>
                  <a:gd name="T35" fmla="*/ 257 h 620"/>
                  <a:gd name="T36" fmla="*/ 102 w 357"/>
                  <a:gd name="T37" fmla="*/ 85 h 620"/>
                  <a:gd name="T38" fmla="*/ 117 w 357"/>
                  <a:gd name="T39" fmla="*/ 85 h 620"/>
                  <a:gd name="T40" fmla="*/ 33 w 357"/>
                  <a:gd name="T41" fmla="*/ 373 h 620"/>
                  <a:gd name="T42" fmla="*/ 114 w 357"/>
                  <a:gd name="T43" fmla="*/ 373 h 620"/>
                  <a:gd name="T44" fmla="*/ 114 w 357"/>
                  <a:gd name="T45" fmla="*/ 591 h 620"/>
                  <a:gd name="T46" fmla="*/ 143 w 357"/>
                  <a:gd name="T47" fmla="*/ 620 h 620"/>
                  <a:gd name="T48" fmla="*/ 173 w 357"/>
                  <a:gd name="T49" fmla="*/ 591 h 620"/>
                  <a:gd name="T50" fmla="*/ 173 w 357"/>
                  <a:gd name="T51" fmla="*/ 373 h 620"/>
                  <a:gd name="T52" fmla="*/ 187 w 357"/>
                  <a:gd name="T53" fmla="*/ 37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620">
                    <a:moveTo>
                      <a:pt x="187" y="373"/>
                    </a:moveTo>
                    <a:cubicBezTo>
                      <a:pt x="187" y="373"/>
                      <a:pt x="187" y="567"/>
                      <a:pt x="187" y="591"/>
                    </a:cubicBezTo>
                    <a:cubicBezTo>
                      <a:pt x="187" y="607"/>
                      <a:pt x="200" y="620"/>
                      <a:pt x="216" y="620"/>
                    </a:cubicBezTo>
                    <a:cubicBezTo>
                      <a:pt x="233" y="620"/>
                      <a:pt x="246" y="607"/>
                      <a:pt x="246" y="591"/>
                    </a:cubicBezTo>
                    <a:cubicBezTo>
                      <a:pt x="246" y="578"/>
                      <a:pt x="246" y="472"/>
                      <a:pt x="246" y="373"/>
                    </a:cubicBezTo>
                    <a:cubicBezTo>
                      <a:pt x="327" y="373"/>
                      <a:pt x="327" y="373"/>
                      <a:pt x="327" y="373"/>
                    </a:cubicBezTo>
                    <a:cubicBezTo>
                      <a:pt x="242" y="85"/>
                      <a:pt x="242" y="85"/>
                      <a:pt x="242" y="85"/>
                    </a:cubicBezTo>
                    <a:cubicBezTo>
                      <a:pt x="257" y="85"/>
                      <a:pt x="257" y="85"/>
                      <a:pt x="257" y="85"/>
                    </a:cubicBezTo>
                    <a:cubicBezTo>
                      <a:pt x="257" y="85"/>
                      <a:pt x="302" y="238"/>
                      <a:pt x="308" y="257"/>
                    </a:cubicBezTo>
                    <a:cubicBezTo>
                      <a:pt x="311" y="270"/>
                      <a:pt x="325" y="277"/>
                      <a:pt x="338" y="273"/>
                    </a:cubicBezTo>
                    <a:cubicBezTo>
                      <a:pt x="351" y="270"/>
                      <a:pt x="357" y="256"/>
                      <a:pt x="353" y="243"/>
                    </a:cubicBezTo>
                    <a:cubicBezTo>
                      <a:pt x="350" y="233"/>
                      <a:pt x="323" y="137"/>
                      <a:pt x="300" y="59"/>
                    </a:cubicBezTo>
                    <a:cubicBezTo>
                      <a:pt x="292" y="30"/>
                      <a:pt x="261" y="0"/>
                      <a:pt x="229" y="0"/>
                    </a:cubicBezTo>
                    <a:cubicBezTo>
                      <a:pt x="214" y="0"/>
                      <a:pt x="143" y="0"/>
                      <a:pt x="130" y="0"/>
                    </a:cubicBezTo>
                    <a:cubicBezTo>
                      <a:pt x="98" y="0"/>
                      <a:pt x="67" y="30"/>
                      <a:pt x="59" y="59"/>
                    </a:cubicBezTo>
                    <a:cubicBezTo>
                      <a:pt x="36" y="137"/>
                      <a:pt x="7" y="233"/>
                      <a:pt x="4" y="243"/>
                    </a:cubicBezTo>
                    <a:cubicBezTo>
                      <a:pt x="0" y="256"/>
                      <a:pt x="8" y="270"/>
                      <a:pt x="21" y="273"/>
                    </a:cubicBezTo>
                    <a:cubicBezTo>
                      <a:pt x="34" y="277"/>
                      <a:pt x="47" y="270"/>
                      <a:pt x="51" y="257"/>
                    </a:cubicBezTo>
                    <a:cubicBezTo>
                      <a:pt x="57" y="238"/>
                      <a:pt x="102" y="85"/>
                      <a:pt x="102" y="85"/>
                    </a:cubicBezTo>
                    <a:cubicBezTo>
                      <a:pt x="117" y="85"/>
                      <a:pt x="117" y="85"/>
                      <a:pt x="117" y="85"/>
                    </a:cubicBezTo>
                    <a:cubicBezTo>
                      <a:pt x="33" y="373"/>
                      <a:pt x="33" y="373"/>
                      <a:pt x="33" y="373"/>
                    </a:cubicBezTo>
                    <a:cubicBezTo>
                      <a:pt x="114" y="373"/>
                      <a:pt x="114" y="373"/>
                      <a:pt x="114" y="373"/>
                    </a:cubicBezTo>
                    <a:cubicBezTo>
                      <a:pt x="114" y="472"/>
                      <a:pt x="114" y="578"/>
                      <a:pt x="114" y="591"/>
                    </a:cubicBezTo>
                    <a:cubicBezTo>
                      <a:pt x="114" y="607"/>
                      <a:pt x="127" y="620"/>
                      <a:pt x="143" y="620"/>
                    </a:cubicBezTo>
                    <a:cubicBezTo>
                      <a:pt x="159" y="620"/>
                      <a:pt x="173" y="607"/>
                      <a:pt x="173" y="591"/>
                    </a:cubicBezTo>
                    <a:cubicBezTo>
                      <a:pt x="173" y="567"/>
                      <a:pt x="173" y="373"/>
                      <a:pt x="173" y="373"/>
                    </a:cubicBezTo>
                    <a:lnTo>
                      <a:pt x="187" y="3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1" i="0" u="none" strike="noStrike" kern="0" cap="none" spc="0" normalizeH="0" baseline="0" noProof="0">
                  <a:ln>
                    <a:noFill/>
                  </a:ln>
                  <a:solidFill>
                    <a:schemeClr val="bg1"/>
                  </a:solidFill>
                  <a:effectLst/>
                  <a:uLnTx/>
                  <a:uFillTx/>
                  <a:ea typeface="Roboto Condensed" panose="020B0604020202020204" charset="0"/>
                </a:endParaRPr>
              </a:p>
            </p:txBody>
          </p:sp>
        </p:grpSp>
        <p:grpSp>
          <p:nvGrpSpPr>
            <p:cNvPr id="247" name="Group 246"/>
            <p:cNvGrpSpPr/>
            <p:nvPr/>
          </p:nvGrpSpPr>
          <p:grpSpPr>
            <a:xfrm>
              <a:off x="2466203" y="2740429"/>
              <a:ext cx="116848" cy="296321"/>
              <a:chOff x="6136824" y="4002881"/>
              <a:chExt cx="93238" cy="236448"/>
            </a:xfrm>
            <a:grpFill/>
          </p:grpSpPr>
          <p:sp>
            <p:nvSpPr>
              <p:cNvPr id="251" name="Oval 98"/>
              <p:cNvSpPr>
                <a:spLocks noChangeArrowheads="1"/>
              </p:cNvSpPr>
              <p:nvPr/>
            </p:nvSpPr>
            <p:spPr bwMode="auto">
              <a:xfrm>
                <a:off x="6163914" y="4002881"/>
                <a:ext cx="39057" cy="3879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1" i="0" u="none" strike="noStrike" kern="0" cap="none" spc="0" normalizeH="0" baseline="0" noProof="0">
                  <a:ln>
                    <a:noFill/>
                  </a:ln>
                  <a:solidFill>
                    <a:schemeClr val="bg1"/>
                  </a:solidFill>
                  <a:effectLst/>
                  <a:uLnTx/>
                  <a:uFillTx/>
                  <a:ea typeface="Roboto Condensed" panose="020B0604020202020204" charset="0"/>
                </a:endParaRPr>
              </a:p>
            </p:txBody>
          </p:sp>
          <p:sp>
            <p:nvSpPr>
              <p:cNvPr id="252" name="Freeform 99"/>
              <p:cNvSpPr>
                <a:spLocks/>
              </p:cNvSpPr>
              <p:nvPr/>
            </p:nvSpPr>
            <p:spPr bwMode="auto">
              <a:xfrm>
                <a:off x="6136824" y="4046936"/>
                <a:ext cx="93238" cy="192393"/>
              </a:xfrm>
              <a:custGeom>
                <a:avLst/>
                <a:gdLst>
                  <a:gd name="T0" fmla="*/ 219 w 300"/>
                  <a:gd name="T1" fmla="*/ 0 h 619"/>
                  <a:gd name="T2" fmla="*/ 300 w 300"/>
                  <a:gd name="T3" fmla="*/ 80 h 619"/>
                  <a:gd name="T4" fmla="*/ 300 w 300"/>
                  <a:gd name="T5" fmla="*/ 274 h 619"/>
                  <a:gd name="T6" fmla="*/ 273 w 300"/>
                  <a:gd name="T7" fmla="*/ 301 h 619"/>
                  <a:gd name="T8" fmla="*/ 245 w 300"/>
                  <a:gd name="T9" fmla="*/ 274 h 619"/>
                  <a:gd name="T10" fmla="*/ 245 w 300"/>
                  <a:gd name="T11" fmla="*/ 99 h 619"/>
                  <a:gd name="T12" fmla="*/ 231 w 300"/>
                  <a:gd name="T13" fmla="*/ 99 h 619"/>
                  <a:gd name="T14" fmla="*/ 231 w 300"/>
                  <a:gd name="T15" fmla="*/ 582 h 619"/>
                  <a:gd name="T16" fmla="*/ 194 w 300"/>
                  <a:gd name="T17" fmla="*/ 619 h 619"/>
                  <a:gd name="T18" fmla="*/ 157 w 300"/>
                  <a:gd name="T19" fmla="*/ 582 h 619"/>
                  <a:gd name="T20" fmla="*/ 157 w 300"/>
                  <a:gd name="T21" fmla="*/ 302 h 619"/>
                  <a:gd name="T22" fmla="*/ 142 w 300"/>
                  <a:gd name="T23" fmla="*/ 302 h 619"/>
                  <a:gd name="T24" fmla="*/ 142 w 300"/>
                  <a:gd name="T25" fmla="*/ 582 h 619"/>
                  <a:gd name="T26" fmla="*/ 106 w 300"/>
                  <a:gd name="T27" fmla="*/ 619 h 619"/>
                  <a:gd name="T28" fmla="*/ 69 w 300"/>
                  <a:gd name="T29" fmla="*/ 582 h 619"/>
                  <a:gd name="T30" fmla="*/ 69 w 300"/>
                  <a:gd name="T31" fmla="*/ 99 h 619"/>
                  <a:gd name="T32" fmla="*/ 55 w 300"/>
                  <a:gd name="T33" fmla="*/ 99 h 619"/>
                  <a:gd name="T34" fmla="*/ 55 w 300"/>
                  <a:gd name="T35" fmla="*/ 274 h 619"/>
                  <a:gd name="T36" fmla="*/ 27 w 300"/>
                  <a:gd name="T37" fmla="*/ 301 h 619"/>
                  <a:gd name="T38" fmla="*/ 0 w 300"/>
                  <a:gd name="T39" fmla="*/ 274 h 619"/>
                  <a:gd name="T40" fmla="*/ 0 w 300"/>
                  <a:gd name="T41" fmla="*/ 80 h 619"/>
                  <a:gd name="T42" fmla="*/ 81 w 300"/>
                  <a:gd name="T43" fmla="*/ 0 h 619"/>
                  <a:gd name="T44" fmla="*/ 219 w 300"/>
                  <a:gd name="T45" fmla="*/ 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619">
                    <a:moveTo>
                      <a:pt x="219" y="0"/>
                    </a:moveTo>
                    <a:cubicBezTo>
                      <a:pt x="263" y="0"/>
                      <a:pt x="300" y="35"/>
                      <a:pt x="300" y="80"/>
                    </a:cubicBezTo>
                    <a:cubicBezTo>
                      <a:pt x="300" y="102"/>
                      <a:pt x="300" y="259"/>
                      <a:pt x="300" y="274"/>
                    </a:cubicBezTo>
                    <a:cubicBezTo>
                      <a:pt x="300" y="289"/>
                      <a:pt x="288" y="301"/>
                      <a:pt x="273" y="301"/>
                    </a:cubicBezTo>
                    <a:cubicBezTo>
                      <a:pt x="257" y="301"/>
                      <a:pt x="245" y="289"/>
                      <a:pt x="245" y="274"/>
                    </a:cubicBezTo>
                    <a:cubicBezTo>
                      <a:pt x="245" y="256"/>
                      <a:pt x="245" y="99"/>
                      <a:pt x="245" y="99"/>
                    </a:cubicBezTo>
                    <a:cubicBezTo>
                      <a:pt x="231" y="99"/>
                      <a:pt x="231" y="99"/>
                      <a:pt x="231" y="99"/>
                    </a:cubicBezTo>
                    <a:cubicBezTo>
                      <a:pt x="231" y="99"/>
                      <a:pt x="231" y="552"/>
                      <a:pt x="231" y="582"/>
                    </a:cubicBezTo>
                    <a:cubicBezTo>
                      <a:pt x="231" y="603"/>
                      <a:pt x="214" y="619"/>
                      <a:pt x="194" y="619"/>
                    </a:cubicBezTo>
                    <a:cubicBezTo>
                      <a:pt x="174" y="619"/>
                      <a:pt x="157" y="603"/>
                      <a:pt x="157" y="582"/>
                    </a:cubicBezTo>
                    <a:cubicBezTo>
                      <a:pt x="157" y="552"/>
                      <a:pt x="157" y="302"/>
                      <a:pt x="157" y="302"/>
                    </a:cubicBezTo>
                    <a:cubicBezTo>
                      <a:pt x="142" y="302"/>
                      <a:pt x="142" y="302"/>
                      <a:pt x="142" y="302"/>
                    </a:cubicBezTo>
                    <a:cubicBezTo>
                      <a:pt x="142" y="302"/>
                      <a:pt x="142" y="552"/>
                      <a:pt x="142" y="582"/>
                    </a:cubicBezTo>
                    <a:cubicBezTo>
                      <a:pt x="142" y="603"/>
                      <a:pt x="126" y="619"/>
                      <a:pt x="106" y="619"/>
                    </a:cubicBezTo>
                    <a:cubicBezTo>
                      <a:pt x="85" y="619"/>
                      <a:pt x="69" y="603"/>
                      <a:pt x="69" y="582"/>
                    </a:cubicBezTo>
                    <a:cubicBezTo>
                      <a:pt x="69" y="552"/>
                      <a:pt x="69" y="99"/>
                      <a:pt x="69" y="99"/>
                    </a:cubicBezTo>
                    <a:cubicBezTo>
                      <a:pt x="55" y="99"/>
                      <a:pt x="55" y="99"/>
                      <a:pt x="55" y="99"/>
                    </a:cubicBezTo>
                    <a:cubicBezTo>
                      <a:pt x="55" y="99"/>
                      <a:pt x="55" y="256"/>
                      <a:pt x="55" y="274"/>
                    </a:cubicBezTo>
                    <a:cubicBezTo>
                      <a:pt x="55" y="289"/>
                      <a:pt x="42" y="301"/>
                      <a:pt x="27" y="301"/>
                    </a:cubicBezTo>
                    <a:cubicBezTo>
                      <a:pt x="12" y="301"/>
                      <a:pt x="0" y="289"/>
                      <a:pt x="0" y="274"/>
                    </a:cubicBezTo>
                    <a:cubicBezTo>
                      <a:pt x="0" y="259"/>
                      <a:pt x="0" y="102"/>
                      <a:pt x="0" y="80"/>
                    </a:cubicBezTo>
                    <a:cubicBezTo>
                      <a:pt x="0" y="35"/>
                      <a:pt x="36" y="0"/>
                      <a:pt x="81" y="0"/>
                    </a:cubicBezTo>
                    <a:cubicBezTo>
                      <a:pt x="102" y="0"/>
                      <a:pt x="197" y="0"/>
                      <a:pt x="21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1" i="0" u="none" strike="noStrike" kern="0" cap="none" spc="0" normalizeH="0" baseline="0" noProof="0">
                  <a:ln>
                    <a:noFill/>
                  </a:ln>
                  <a:solidFill>
                    <a:schemeClr val="bg1"/>
                  </a:solidFill>
                  <a:effectLst/>
                  <a:uLnTx/>
                  <a:uFillTx/>
                  <a:ea typeface="Roboto Condensed" panose="020B0604020202020204" charset="0"/>
                </a:endParaRPr>
              </a:p>
            </p:txBody>
          </p:sp>
        </p:grpSp>
        <p:grpSp>
          <p:nvGrpSpPr>
            <p:cNvPr id="248" name="Group 247"/>
            <p:cNvGrpSpPr/>
            <p:nvPr/>
          </p:nvGrpSpPr>
          <p:grpSpPr>
            <a:xfrm>
              <a:off x="2308996" y="2740429"/>
              <a:ext cx="139097" cy="296321"/>
              <a:chOff x="6000583" y="4002881"/>
              <a:chExt cx="110991" cy="236448"/>
            </a:xfrm>
            <a:grpFill/>
          </p:grpSpPr>
          <p:sp>
            <p:nvSpPr>
              <p:cNvPr id="249" name="Oval 100"/>
              <p:cNvSpPr>
                <a:spLocks noChangeArrowheads="1"/>
              </p:cNvSpPr>
              <p:nvPr/>
            </p:nvSpPr>
            <p:spPr bwMode="auto">
              <a:xfrm>
                <a:off x="6037010" y="4002881"/>
                <a:ext cx="38794" cy="3879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1" i="0" u="none" strike="noStrike" kern="0" cap="none" spc="0" normalizeH="0" baseline="0" noProof="0">
                  <a:ln>
                    <a:noFill/>
                  </a:ln>
                  <a:solidFill>
                    <a:schemeClr val="bg1"/>
                  </a:solidFill>
                  <a:effectLst/>
                  <a:uLnTx/>
                  <a:uFillTx/>
                  <a:ea typeface="Roboto Condensed" panose="020B0604020202020204" charset="0"/>
                </a:endParaRPr>
              </a:p>
            </p:txBody>
          </p:sp>
          <p:sp>
            <p:nvSpPr>
              <p:cNvPr id="250" name="Freeform 101"/>
              <p:cNvSpPr>
                <a:spLocks/>
              </p:cNvSpPr>
              <p:nvPr/>
            </p:nvSpPr>
            <p:spPr bwMode="auto">
              <a:xfrm>
                <a:off x="6000583" y="4046673"/>
                <a:ext cx="110991" cy="192656"/>
              </a:xfrm>
              <a:custGeom>
                <a:avLst/>
                <a:gdLst>
                  <a:gd name="T0" fmla="*/ 187 w 357"/>
                  <a:gd name="T1" fmla="*/ 373 h 620"/>
                  <a:gd name="T2" fmla="*/ 187 w 357"/>
                  <a:gd name="T3" fmla="*/ 591 h 620"/>
                  <a:gd name="T4" fmla="*/ 216 w 357"/>
                  <a:gd name="T5" fmla="*/ 620 h 620"/>
                  <a:gd name="T6" fmla="*/ 246 w 357"/>
                  <a:gd name="T7" fmla="*/ 591 h 620"/>
                  <a:gd name="T8" fmla="*/ 246 w 357"/>
                  <a:gd name="T9" fmla="*/ 373 h 620"/>
                  <a:gd name="T10" fmla="*/ 327 w 357"/>
                  <a:gd name="T11" fmla="*/ 373 h 620"/>
                  <a:gd name="T12" fmla="*/ 242 w 357"/>
                  <a:gd name="T13" fmla="*/ 85 h 620"/>
                  <a:gd name="T14" fmla="*/ 257 w 357"/>
                  <a:gd name="T15" fmla="*/ 85 h 620"/>
                  <a:gd name="T16" fmla="*/ 308 w 357"/>
                  <a:gd name="T17" fmla="*/ 257 h 620"/>
                  <a:gd name="T18" fmla="*/ 338 w 357"/>
                  <a:gd name="T19" fmla="*/ 273 h 620"/>
                  <a:gd name="T20" fmla="*/ 353 w 357"/>
                  <a:gd name="T21" fmla="*/ 243 h 620"/>
                  <a:gd name="T22" fmla="*/ 300 w 357"/>
                  <a:gd name="T23" fmla="*/ 59 h 620"/>
                  <a:gd name="T24" fmla="*/ 229 w 357"/>
                  <a:gd name="T25" fmla="*/ 0 h 620"/>
                  <a:gd name="T26" fmla="*/ 130 w 357"/>
                  <a:gd name="T27" fmla="*/ 0 h 620"/>
                  <a:gd name="T28" fmla="*/ 59 w 357"/>
                  <a:gd name="T29" fmla="*/ 59 h 620"/>
                  <a:gd name="T30" fmla="*/ 4 w 357"/>
                  <a:gd name="T31" fmla="*/ 243 h 620"/>
                  <a:gd name="T32" fmla="*/ 21 w 357"/>
                  <a:gd name="T33" fmla="*/ 273 h 620"/>
                  <a:gd name="T34" fmla="*/ 51 w 357"/>
                  <a:gd name="T35" fmla="*/ 257 h 620"/>
                  <a:gd name="T36" fmla="*/ 102 w 357"/>
                  <a:gd name="T37" fmla="*/ 85 h 620"/>
                  <a:gd name="T38" fmla="*/ 117 w 357"/>
                  <a:gd name="T39" fmla="*/ 85 h 620"/>
                  <a:gd name="T40" fmla="*/ 33 w 357"/>
                  <a:gd name="T41" fmla="*/ 373 h 620"/>
                  <a:gd name="T42" fmla="*/ 114 w 357"/>
                  <a:gd name="T43" fmla="*/ 373 h 620"/>
                  <a:gd name="T44" fmla="*/ 114 w 357"/>
                  <a:gd name="T45" fmla="*/ 591 h 620"/>
                  <a:gd name="T46" fmla="*/ 143 w 357"/>
                  <a:gd name="T47" fmla="*/ 620 h 620"/>
                  <a:gd name="T48" fmla="*/ 173 w 357"/>
                  <a:gd name="T49" fmla="*/ 591 h 620"/>
                  <a:gd name="T50" fmla="*/ 173 w 357"/>
                  <a:gd name="T51" fmla="*/ 373 h 620"/>
                  <a:gd name="T52" fmla="*/ 187 w 357"/>
                  <a:gd name="T53" fmla="*/ 37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620">
                    <a:moveTo>
                      <a:pt x="187" y="373"/>
                    </a:moveTo>
                    <a:cubicBezTo>
                      <a:pt x="187" y="373"/>
                      <a:pt x="187" y="567"/>
                      <a:pt x="187" y="591"/>
                    </a:cubicBezTo>
                    <a:cubicBezTo>
                      <a:pt x="187" y="607"/>
                      <a:pt x="200" y="620"/>
                      <a:pt x="216" y="620"/>
                    </a:cubicBezTo>
                    <a:cubicBezTo>
                      <a:pt x="233" y="620"/>
                      <a:pt x="246" y="607"/>
                      <a:pt x="246" y="591"/>
                    </a:cubicBezTo>
                    <a:cubicBezTo>
                      <a:pt x="246" y="578"/>
                      <a:pt x="246" y="472"/>
                      <a:pt x="246" y="373"/>
                    </a:cubicBezTo>
                    <a:cubicBezTo>
                      <a:pt x="327" y="373"/>
                      <a:pt x="327" y="373"/>
                      <a:pt x="327" y="373"/>
                    </a:cubicBezTo>
                    <a:cubicBezTo>
                      <a:pt x="242" y="85"/>
                      <a:pt x="242" y="85"/>
                      <a:pt x="242" y="85"/>
                    </a:cubicBezTo>
                    <a:cubicBezTo>
                      <a:pt x="257" y="85"/>
                      <a:pt x="257" y="85"/>
                      <a:pt x="257" y="85"/>
                    </a:cubicBezTo>
                    <a:cubicBezTo>
                      <a:pt x="257" y="85"/>
                      <a:pt x="302" y="238"/>
                      <a:pt x="308" y="257"/>
                    </a:cubicBezTo>
                    <a:cubicBezTo>
                      <a:pt x="311" y="270"/>
                      <a:pt x="325" y="277"/>
                      <a:pt x="338" y="273"/>
                    </a:cubicBezTo>
                    <a:cubicBezTo>
                      <a:pt x="351" y="270"/>
                      <a:pt x="357" y="256"/>
                      <a:pt x="353" y="243"/>
                    </a:cubicBezTo>
                    <a:cubicBezTo>
                      <a:pt x="350" y="233"/>
                      <a:pt x="323" y="137"/>
                      <a:pt x="300" y="59"/>
                    </a:cubicBezTo>
                    <a:cubicBezTo>
                      <a:pt x="292" y="30"/>
                      <a:pt x="261" y="0"/>
                      <a:pt x="229" y="0"/>
                    </a:cubicBezTo>
                    <a:cubicBezTo>
                      <a:pt x="214" y="0"/>
                      <a:pt x="143" y="0"/>
                      <a:pt x="130" y="0"/>
                    </a:cubicBezTo>
                    <a:cubicBezTo>
                      <a:pt x="98" y="0"/>
                      <a:pt x="67" y="30"/>
                      <a:pt x="59" y="59"/>
                    </a:cubicBezTo>
                    <a:cubicBezTo>
                      <a:pt x="36" y="137"/>
                      <a:pt x="7" y="233"/>
                      <a:pt x="4" y="243"/>
                    </a:cubicBezTo>
                    <a:cubicBezTo>
                      <a:pt x="0" y="256"/>
                      <a:pt x="8" y="270"/>
                      <a:pt x="21" y="273"/>
                    </a:cubicBezTo>
                    <a:cubicBezTo>
                      <a:pt x="34" y="277"/>
                      <a:pt x="47" y="270"/>
                      <a:pt x="51" y="257"/>
                    </a:cubicBezTo>
                    <a:cubicBezTo>
                      <a:pt x="57" y="238"/>
                      <a:pt x="102" y="85"/>
                      <a:pt x="102" y="85"/>
                    </a:cubicBezTo>
                    <a:cubicBezTo>
                      <a:pt x="117" y="85"/>
                      <a:pt x="117" y="85"/>
                      <a:pt x="117" y="85"/>
                    </a:cubicBezTo>
                    <a:cubicBezTo>
                      <a:pt x="33" y="373"/>
                      <a:pt x="33" y="373"/>
                      <a:pt x="33" y="373"/>
                    </a:cubicBezTo>
                    <a:cubicBezTo>
                      <a:pt x="114" y="373"/>
                      <a:pt x="114" y="373"/>
                      <a:pt x="114" y="373"/>
                    </a:cubicBezTo>
                    <a:cubicBezTo>
                      <a:pt x="114" y="472"/>
                      <a:pt x="114" y="578"/>
                      <a:pt x="114" y="591"/>
                    </a:cubicBezTo>
                    <a:cubicBezTo>
                      <a:pt x="114" y="607"/>
                      <a:pt x="127" y="620"/>
                      <a:pt x="143" y="620"/>
                    </a:cubicBezTo>
                    <a:cubicBezTo>
                      <a:pt x="159" y="620"/>
                      <a:pt x="173" y="607"/>
                      <a:pt x="173" y="591"/>
                    </a:cubicBezTo>
                    <a:cubicBezTo>
                      <a:pt x="173" y="567"/>
                      <a:pt x="173" y="373"/>
                      <a:pt x="173" y="373"/>
                    </a:cubicBezTo>
                    <a:lnTo>
                      <a:pt x="187" y="3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1" i="0" u="none" strike="noStrike" kern="0" cap="none" spc="0" normalizeH="0" baseline="0" noProof="0">
                  <a:ln>
                    <a:noFill/>
                  </a:ln>
                  <a:solidFill>
                    <a:schemeClr val="bg1"/>
                  </a:solidFill>
                  <a:effectLst/>
                  <a:uLnTx/>
                  <a:uFillTx/>
                  <a:ea typeface="Roboto Condensed" panose="020B0604020202020204" charset="0"/>
                </a:endParaRPr>
              </a:p>
            </p:txBody>
          </p:sp>
        </p:grpSp>
      </p:grpSp>
      <p:sp>
        <p:nvSpPr>
          <p:cNvPr id="257" name="Freeform 8"/>
          <p:cNvSpPr>
            <a:spLocks/>
          </p:cNvSpPr>
          <p:nvPr/>
        </p:nvSpPr>
        <p:spPr bwMode="auto">
          <a:xfrm rot="9000000">
            <a:off x="4203434" y="5306417"/>
            <a:ext cx="151332" cy="270123"/>
          </a:xfrm>
          <a:custGeom>
            <a:avLst/>
            <a:gdLst>
              <a:gd name="T0" fmla="*/ 211 w 344"/>
              <a:gd name="T1" fmla="*/ 189 h 642"/>
              <a:gd name="T2" fmla="*/ 211 w 344"/>
              <a:gd name="T3" fmla="*/ 0 h 642"/>
              <a:gd name="T4" fmla="*/ 134 w 344"/>
              <a:gd name="T5" fmla="*/ 0 h 642"/>
              <a:gd name="T6" fmla="*/ 134 w 344"/>
              <a:gd name="T7" fmla="*/ 189 h 642"/>
              <a:gd name="T8" fmla="*/ 0 w 344"/>
              <a:gd name="T9" fmla="*/ 355 h 642"/>
              <a:gd name="T10" fmla="*/ 0 w 344"/>
              <a:gd name="T11" fmla="*/ 357 h 642"/>
              <a:gd name="T12" fmla="*/ 0 w 344"/>
              <a:gd name="T13" fmla="*/ 529 h 642"/>
              <a:gd name="T14" fmla="*/ 43 w 344"/>
              <a:gd name="T15" fmla="*/ 529 h 642"/>
              <a:gd name="T16" fmla="*/ 43 w 344"/>
              <a:gd name="T17" fmla="*/ 642 h 642"/>
              <a:gd name="T18" fmla="*/ 82 w 344"/>
              <a:gd name="T19" fmla="*/ 642 h 642"/>
              <a:gd name="T20" fmla="*/ 82 w 344"/>
              <a:gd name="T21" fmla="*/ 529 h 642"/>
              <a:gd name="T22" fmla="*/ 263 w 344"/>
              <a:gd name="T23" fmla="*/ 529 h 642"/>
              <a:gd name="T24" fmla="*/ 263 w 344"/>
              <a:gd name="T25" fmla="*/ 642 h 642"/>
              <a:gd name="T26" fmla="*/ 302 w 344"/>
              <a:gd name="T27" fmla="*/ 642 h 642"/>
              <a:gd name="T28" fmla="*/ 302 w 344"/>
              <a:gd name="T29" fmla="*/ 529 h 642"/>
              <a:gd name="T30" fmla="*/ 344 w 344"/>
              <a:gd name="T31" fmla="*/ 529 h 642"/>
              <a:gd name="T32" fmla="*/ 344 w 344"/>
              <a:gd name="T33" fmla="*/ 357 h 642"/>
              <a:gd name="T34" fmla="*/ 344 w 344"/>
              <a:gd name="T35" fmla="*/ 355 h 642"/>
              <a:gd name="T36" fmla="*/ 211 w 344"/>
              <a:gd name="T37" fmla="*/ 18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4" h="642">
                <a:moveTo>
                  <a:pt x="211" y="189"/>
                </a:moveTo>
                <a:cubicBezTo>
                  <a:pt x="211" y="0"/>
                  <a:pt x="211" y="0"/>
                  <a:pt x="211" y="0"/>
                </a:cubicBezTo>
                <a:cubicBezTo>
                  <a:pt x="134" y="0"/>
                  <a:pt x="134" y="0"/>
                  <a:pt x="134" y="0"/>
                </a:cubicBezTo>
                <a:cubicBezTo>
                  <a:pt x="134" y="189"/>
                  <a:pt x="134" y="189"/>
                  <a:pt x="134" y="189"/>
                </a:cubicBezTo>
                <a:cubicBezTo>
                  <a:pt x="57" y="206"/>
                  <a:pt x="0" y="274"/>
                  <a:pt x="0" y="355"/>
                </a:cubicBezTo>
                <a:cubicBezTo>
                  <a:pt x="0" y="357"/>
                  <a:pt x="0" y="357"/>
                  <a:pt x="0" y="357"/>
                </a:cubicBezTo>
                <a:cubicBezTo>
                  <a:pt x="0" y="529"/>
                  <a:pt x="0" y="529"/>
                  <a:pt x="0" y="529"/>
                </a:cubicBezTo>
                <a:cubicBezTo>
                  <a:pt x="43" y="529"/>
                  <a:pt x="43" y="529"/>
                  <a:pt x="43" y="529"/>
                </a:cubicBezTo>
                <a:cubicBezTo>
                  <a:pt x="43" y="642"/>
                  <a:pt x="43" y="642"/>
                  <a:pt x="43" y="642"/>
                </a:cubicBezTo>
                <a:cubicBezTo>
                  <a:pt x="82" y="642"/>
                  <a:pt x="82" y="642"/>
                  <a:pt x="82" y="642"/>
                </a:cubicBezTo>
                <a:cubicBezTo>
                  <a:pt x="82" y="529"/>
                  <a:pt x="82" y="529"/>
                  <a:pt x="82" y="529"/>
                </a:cubicBezTo>
                <a:cubicBezTo>
                  <a:pt x="263" y="529"/>
                  <a:pt x="263" y="529"/>
                  <a:pt x="263" y="529"/>
                </a:cubicBezTo>
                <a:cubicBezTo>
                  <a:pt x="263" y="642"/>
                  <a:pt x="263" y="642"/>
                  <a:pt x="263" y="642"/>
                </a:cubicBezTo>
                <a:cubicBezTo>
                  <a:pt x="302" y="642"/>
                  <a:pt x="302" y="642"/>
                  <a:pt x="302" y="642"/>
                </a:cubicBezTo>
                <a:cubicBezTo>
                  <a:pt x="302" y="529"/>
                  <a:pt x="302" y="529"/>
                  <a:pt x="302" y="529"/>
                </a:cubicBezTo>
                <a:cubicBezTo>
                  <a:pt x="344" y="529"/>
                  <a:pt x="344" y="529"/>
                  <a:pt x="344" y="529"/>
                </a:cubicBezTo>
                <a:cubicBezTo>
                  <a:pt x="344" y="357"/>
                  <a:pt x="344" y="357"/>
                  <a:pt x="344" y="357"/>
                </a:cubicBezTo>
                <a:cubicBezTo>
                  <a:pt x="344" y="355"/>
                  <a:pt x="344" y="355"/>
                  <a:pt x="344" y="355"/>
                </a:cubicBezTo>
                <a:cubicBezTo>
                  <a:pt x="344" y="274"/>
                  <a:pt x="287" y="206"/>
                  <a:pt x="211" y="1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sp>
        <p:nvSpPr>
          <p:cNvPr id="258" name="TextBox 257"/>
          <p:cNvSpPr txBox="1"/>
          <p:nvPr/>
        </p:nvSpPr>
        <p:spPr>
          <a:xfrm>
            <a:off x="4873433" y="5908795"/>
            <a:ext cx="649269" cy="151761"/>
          </a:xfrm>
          <a:prstGeom prst="rect">
            <a:avLst/>
          </a:prstGeom>
          <a:noFill/>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ea typeface="Roboto Condensed" panose="020B0604020202020204" charset="0"/>
              </a:rPr>
              <a:t>Social</a:t>
            </a:r>
          </a:p>
        </p:txBody>
      </p:sp>
      <p:sp>
        <p:nvSpPr>
          <p:cNvPr id="259" name="TextBox 258"/>
          <p:cNvSpPr txBox="1"/>
          <p:nvPr/>
        </p:nvSpPr>
        <p:spPr>
          <a:xfrm>
            <a:off x="1338034" y="5851965"/>
            <a:ext cx="649269" cy="151761"/>
          </a:xfrm>
          <a:prstGeom prst="rect">
            <a:avLst/>
          </a:prstGeom>
          <a:noFill/>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ea typeface="Roboto Condensed" panose="020B0604020202020204" charset="0"/>
              </a:rPr>
              <a:t>Internet of Things</a:t>
            </a:r>
          </a:p>
        </p:txBody>
      </p:sp>
      <p:cxnSp>
        <p:nvCxnSpPr>
          <p:cNvPr id="260" name="Straight Connector 259"/>
          <p:cNvCxnSpPr/>
          <p:nvPr/>
        </p:nvCxnSpPr>
        <p:spPr>
          <a:xfrm flipH="1">
            <a:off x="4888914" y="3149818"/>
            <a:ext cx="1944097" cy="0"/>
          </a:xfrm>
          <a:prstGeom prst="line">
            <a:avLst/>
          </a:prstGeom>
          <a:noFill/>
          <a:ln w="28575" cap="flat" cmpd="sng" algn="ctr">
            <a:solidFill>
              <a:schemeClr val="bg1"/>
            </a:solidFill>
            <a:prstDash val="solid"/>
          </a:ln>
          <a:effectLst/>
        </p:spPr>
      </p:cxnSp>
      <p:sp>
        <p:nvSpPr>
          <p:cNvPr id="261" name="Oval 260"/>
          <p:cNvSpPr/>
          <p:nvPr/>
        </p:nvSpPr>
        <p:spPr>
          <a:xfrm>
            <a:off x="4110996" y="2812424"/>
            <a:ext cx="772700" cy="739659"/>
          </a:xfrm>
          <a:prstGeom prst="ellipse">
            <a:avLst/>
          </a:prstGeom>
          <a:solidFill>
            <a:schemeClr val="accent1"/>
          </a:solidFill>
          <a:ln w="381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62" name="Rectangle 261"/>
          <p:cNvSpPr/>
          <p:nvPr/>
        </p:nvSpPr>
        <p:spPr>
          <a:xfrm>
            <a:off x="5709915" y="2801865"/>
            <a:ext cx="1161168" cy="398699"/>
          </a:xfrm>
          <a:prstGeom prst="rect">
            <a:avLst/>
          </a:prstGeom>
          <a:no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accent1"/>
                </a:solidFill>
                <a:effectLst/>
                <a:uLnTx/>
                <a:uFillTx/>
                <a:ea typeface="Roboto Condensed" panose="020B0604020202020204" charset="0"/>
              </a:rPr>
              <a:t>Systems</a:t>
            </a:r>
          </a:p>
        </p:txBody>
      </p:sp>
      <p:sp>
        <p:nvSpPr>
          <p:cNvPr id="263" name="Freeform 6"/>
          <p:cNvSpPr>
            <a:spLocks noEditPoints="1"/>
          </p:cNvSpPr>
          <p:nvPr/>
        </p:nvSpPr>
        <p:spPr bwMode="auto">
          <a:xfrm>
            <a:off x="4308176" y="3025446"/>
            <a:ext cx="394820" cy="306632"/>
          </a:xfrm>
          <a:custGeom>
            <a:avLst/>
            <a:gdLst>
              <a:gd name="T0" fmla="*/ 309 w 590"/>
              <a:gd name="T1" fmla="*/ 289 h 479"/>
              <a:gd name="T2" fmla="*/ 316 w 590"/>
              <a:gd name="T3" fmla="*/ 209 h 479"/>
              <a:gd name="T4" fmla="*/ 257 w 590"/>
              <a:gd name="T5" fmla="*/ 198 h 479"/>
              <a:gd name="T6" fmla="*/ 205 w 590"/>
              <a:gd name="T7" fmla="*/ 136 h 479"/>
              <a:gd name="T8" fmla="*/ 155 w 590"/>
              <a:gd name="T9" fmla="*/ 170 h 479"/>
              <a:gd name="T10" fmla="*/ 75 w 590"/>
              <a:gd name="T11" fmla="*/ 163 h 479"/>
              <a:gd name="T12" fmla="*/ 64 w 590"/>
              <a:gd name="T13" fmla="*/ 222 h 479"/>
              <a:gd name="T14" fmla="*/ 2 w 590"/>
              <a:gd name="T15" fmla="*/ 274 h 479"/>
              <a:gd name="T16" fmla="*/ 35 w 590"/>
              <a:gd name="T17" fmla="*/ 323 h 479"/>
              <a:gd name="T18" fmla="*/ 29 w 590"/>
              <a:gd name="T19" fmla="*/ 404 h 479"/>
              <a:gd name="T20" fmla="*/ 88 w 590"/>
              <a:gd name="T21" fmla="*/ 415 h 479"/>
              <a:gd name="T22" fmla="*/ 139 w 590"/>
              <a:gd name="T23" fmla="*/ 477 h 479"/>
              <a:gd name="T24" fmla="*/ 189 w 590"/>
              <a:gd name="T25" fmla="*/ 443 h 479"/>
              <a:gd name="T26" fmla="*/ 269 w 590"/>
              <a:gd name="T27" fmla="*/ 450 h 479"/>
              <a:gd name="T28" fmla="*/ 281 w 590"/>
              <a:gd name="T29" fmla="*/ 391 h 479"/>
              <a:gd name="T30" fmla="*/ 343 w 590"/>
              <a:gd name="T31" fmla="*/ 339 h 479"/>
              <a:gd name="T32" fmla="*/ 210 w 590"/>
              <a:gd name="T33" fmla="*/ 321 h 479"/>
              <a:gd name="T34" fmla="*/ 134 w 590"/>
              <a:gd name="T35" fmla="*/ 292 h 479"/>
              <a:gd name="T36" fmla="*/ 210 w 590"/>
              <a:gd name="T37" fmla="*/ 321 h 479"/>
              <a:gd name="T38" fmla="*/ 583 w 590"/>
              <a:gd name="T39" fmla="*/ 153 h 479"/>
              <a:gd name="T40" fmla="*/ 535 w 590"/>
              <a:gd name="T41" fmla="*/ 91 h 479"/>
              <a:gd name="T42" fmla="*/ 519 w 590"/>
              <a:gd name="T43" fmla="*/ 24 h 479"/>
              <a:gd name="T44" fmla="*/ 442 w 590"/>
              <a:gd name="T45" fmla="*/ 35 h 479"/>
              <a:gd name="T46" fmla="*/ 375 w 590"/>
              <a:gd name="T47" fmla="*/ 15 h 479"/>
              <a:gd name="T48" fmla="*/ 346 w 590"/>
              <a:gd name="T49" fmla="*/ 88 h 479"/>
              <a:gd name="T50" fmla="*/ 332 w 590"/>
              <a:gd name="T51" fmla="*/ 122 h 479"/>
              <a:gd name="T52" fmla="*/ 305 w 590"/>
              <a:gd name="T53" fmla="*/ 196 h 479"/>
              <a:gd name="T54" fmla="*/ 367 w 590"/>
              <a:gd name="T55" fmla="*/ 226 h 479"/>
              <a:gd name="T56" fmla="*/ 417 w 590"/>
              <a:gd name="T57" fmla="*/ 287 h 479"/>
              <a:gd name="T58" fmla="*/ 474 w 590"/>
              <a:gd name="T59" fmla="*/ 248 h 479"/>
              <a:gd name="T60" fmla="*/ 551 w 590"/>
              <a:gd name="T61" fmla="*/ 235 h 479"/>
              <a:gd name="T62" fmla="*/ 541 w 590"/>
              <a:gd name="T63" fmla="*/ 184 h 479"/>
              <a:gd name="T64" fmla="*/ 476 w 590"/>
              <a:gd name="T65" fmla="*/ 158 h 479"/>
              <a:gd name="T66" fmla="*/ 403 w 590"/>
              <a:gd name="T67" fmla="*/ 130 h 479"/>
              <a:gd name="T68" fmla="*/ 476 w 590"/>
              <a:gd name="T69" fmla="*/ 158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479">
                <a:moveTo>
                  <a:pt x="310" y="318"/>
                </a:moveTo>
                <a:cubicBezTo>
                  <a:pt x="311" y="308"/>
                  <a:pt x="310" y="299"/>
                  <a:pt x="309" y="289"/>
                </a:cubicBezTo>
                <a:cubicBezTo>
                  <a:pt x="320" y="282"/>
                  <a:pt x="331" y="275"/>
                  <a:pt x="341" y="267"/>
                </a:cubicBezTo>
                <a:cubicBezTo>
                  <a:pt x="342" y="243"/>
                  <a:pt x="335" y="225"/>
                  <a:pt x="316" y="209"/>
                </a:cubicBezTo>
                <a:cubicBezTo>
                  <a:pt x="303" y="212"/>
                  <a:pt x="290" y="214"/>
                  <a:pt x="278" y="218"/>
                </a:cubicBezTo>
                <a:cubicBezTo>
                  <a:pt x="272" y="210"/>
                  <a:pt x="265" y="204"/>
                  <a:pt x="257" y="198"/>
                </a:cubicBezTo>
                <a:cubicBezTo>
                  <a:pt x="260" y="185"/>
                  <a:pt x="262" y="172"/>
                  <a:pt x="264" y="159"/>
                </a:cubicBezTo>
                <a:cubicBezTo>
                  <a:pt x="247" y="141"/>
                  <a:pt x="230" y="134"/>
                  <a:pt x="205" y="136"/>
                </a:cubicBezTo>
                <a:cubicBezTo>
                  <a:pt x="198" y="147"/>
                  <a:pt x="191" y="158"/>
                  <a:pt x="184" y="169"/>
                </a:cubicBezTo>
                <a:cubicBezTo>
                  <a:pt x="174" y="168"/>
                  <a:pt x="165" y="168"/>
                  <a:pt x="155" y="170"/>
                </a:cubicBezTo>
                <a:cubicBezTo>
                  <a:pt x="148" y="159"/>
                  <a:pt x="141" y="148"/>
                  <a:pt x="133" y="138"/>
                </a:cubicBezTo>
                <a:cubicBezTo>
                  <a:pt x="108" y="137"/>
                  <a:pt x="91" y="144"/>
                  <a:pt x="75" y="163"/>
                </a:cubicBezTo>
                <a:cubicBezTo>
                  <a:pt x="78" y="176"/>
                  <a:pt x="80" y="188"/>
                  <a:pt x="83" y="201"/>
                </a:cubicBezTo>
                <a:cubicBezTo>
                  <a:pt x="76" y="207"/>
                  <a:pt x="69" y="214"/>
                  <a:pt x="64" y="222"/>
                </a:cubicBezTo>
                <a:cubicBezTo>
                  <a:pt x="51" y="219"/>
                  <a:pt x="38" y="217"/>
                  <a:pt x="25" y="215"/>
                </a:cubicBezTo>
                <a:cubicBezTo>
                  <a:pt x="7" y="232"/>
                  <a:pt x="0" y="249"/>
                  <a:pt x="2" y="274"/>
                </a:cubicBezTo>
                <a:cubicBezTo>
                  <a:pt x="13" y="281"/>
                  <a:pt x="24" y="288"/>
                  <a:pt x="35" y="295"/>
                </a:cubicBezTo>
                <a:cubicBezTo>
                  <a:pt x="34" y="304"/>
                  <a:pt x="34" y="314"/>
                  <a:pt x="35" y="323"/>
                </a:cubicBezTo>
                <a:cubicBezTo>
                  <a:pt x="25" y="331"/>
                  <a:pt x="14" y="338"/>
                  <a:pt x="3" y="346"/>
                </a:cubicBezTo>
                <a:cubicBezTo>
                  <a:pt x="2" y="370"/>
                  <a:pt x="10" y="388"/>
                  <a:pt x="29" y="404"/>
                </a:cubicBezTo>
                <a:cubicBezTo>
                  <a:pt x="41" y="401"/>
                  <a:pt x="54" y="399"/>
                  <a:pt x="67" y="395"/>
                </a:cubicBezTo>
                <a:cubicBezTo>
                  <a:pt x="73" y="403"/>
                  <a:pt x="80" y="409"/>
                  <a:pt x="88" y="415"/>
                </a:cubicBezTo>
                <a:cubicBezTo>
                  <a:pt x="85" y="428"/>
                  <a:pt x="83" y="441"/>
                  <a:pt x="81" y="454"/>
                </a:cubicBezTo>
                <a:cubicBezTo>
                  <a:pt x="97" y="472"/>
                  <a:pt x="115" y="479"/>
                  <a:pt x="139" y="477"/>
                </a:cubicBezTo>
                <a:cubicBezTo>
                  <a:pt x="147" y="466"/>
                  <a:pt x="154" y="455"/>
                  <a:pt x="161" y="444"/>
                </a:cubicBezTo>
                <a:cubicBezTo>
                  <a:pt x="170" y="445"/>
                  <a:pt x="180" y="445"/>
                  <a:pt x="189" y="443"/>
                </a:cubicBezTo>
                <a:cubicBezTo>
                  <a:pt x="197" y="454"/>
                  <a:pt x="204" y="465"/>
                  <a:pt x="212" y="475"/>
                </a:cubicBezTo>
                <a:cubicBezTo>
                  <a:pt x="236" y="476"/>
                  <a:pt x="254" y="469"/>
                  <a:pt x="269" y="450"/>
                </a:cubicBezTo>
                <a:cubicBezTo>
                  <a:pt x="267" y="437"/>
                  <a:pt x="264" y="425"/>
                  <a:pt x="261" y="412"/>
                </a:cubicBezTo>
                <a:cubicBezTo>
                  <a:pt x="269" y="406"/>
                  <a:pt x="275" y="399"/>
                  <a:pt x="281" y="391"/>
                </a:cubicBezTo>
                <a:cubicBezTo>
                  <a:pt x="294" y="394"/>
                  <a:pt x="307" y="396"/>
                  <a:pt x="320" y="398"/>
                </a:cubicBezTo>
                <a:cubicBezTo>
                  <a:pt x="338" y="381"/>
                  <a:pt x="345" y="364"/>
                  <a:pt x="343" y="339"/>
                </a:cubicBezTo>
                <a:cubicBezTo>
                  <a:pt x="332" y="332"/>
                  <a:pt x="321" y="325"/>
                  <a:pt x="310" y="318"/>
                </a:cubicBezTo>
                <a:close/>
                <a:moveTo>
                  <a:pt x="210" y="321"/>
                </a:moveTo>
                <a:cubicBezTo>
                  <a:pt x="202" y="343"/>
                  <a:pt x="178" y="353"/>
                  <a:pt x="157" y="345"/>
                </a:cubicBezTo>
                <a:cubicBezTo>
                  <a:pt x="136" y="336"/>
                  <a:pt x="126" y="313"/>
                  <a:pt x="134" y="292"/>
                </a:cubicBezTo>
                <a:cubicBezTo>
                  <a:pt x="142" y="270"/>
                  <a:pt x="166" y="260"/>
                  <a:pt x="187" y="268"/>
                </a:cubicBezTo>
                <a:cubicBezTo>
                  <a:pt x="208" y="277"/>
                  <a:pt x="219" y="300"/>
                  <a:pt x="210" y="321"/>
                </a:cubicBezTo>
                <a:close/>
                <a:moveTo>
                  <a:pt x="547" y="166"/>
                </a:moveTo>
                <a:cubicBezTo>
                  <a:pt x="559" y="162"/>
                  <a:pt x="571" y="158"/>
                  <a:pt x="583" y="153"/>
                </a:cubicBezTo>
                <a:cubicBezTo>
                  <a:pt x="590" y="135"/>
                  <a:pt x="586" y="109"/>
                  <a:pt x="574" y="93"/>
                </a:cubicBezTo>
                <a:cubicBezTo>
                  <a:pt x="561" y="92"/>
                  <a:pt x="548" y="91"/>
                  <a:pt x="535" y="91"/>
                </a:cubicBezTo>
                <a:cubicBezTo>
                  <a:pt x="529" y="81"/>
                  <a:pt x="522" y="71"/>
                  <a:pt x="512" y="62"/>
                </a:cubicBezTo>
                <a:cubicBezTo>
                  <a:pt x="515" y="50"/>
                  <a:pt x="517" y="37"/>
                  <a:pt x="519" y="24"/>
                </a:cubicBezTo>
                <a:cubicBezTo>
                  <a:pt x="506" y="10"/>
                  <a:pt x="482" y="0"/>
                  <a:pt x="462" y="2"/>
                </a:cubicBezTo>
                <a:cubicBezTo>
                  <a:pt x="455" y="13"/>
                  <a:pt x="448" y="23"/>
                  <a:pt x="442" y="35"/>
                </a:cubicBezTo>
                <a:cubicBezTo>
                  <a:pt x="429" y="34"/>
                  <a:pt x="417" y="36"/>
                  <a:pt x="405" y="40"/>
                </a:cubicBezTo>
                <a:cubicBezTo>
                  <a:pt x="395" y="32"/>
                  <a:pt x="386" y="23"/>
                  <a:pt x="375" y="15"/>
                </a:cubicBezTo>
                <a:cubicBezTo>
                  <a:pt x="356" y="19"/>
                  <a:pt x="336" y="35"/>
                  <a:pt x="328" y="53"/>
                </a:cubicBezTo>
                <a:cubicBezTo>
                  <a:pt x="333" y="65"/>
                  <a:pt x="339" y="76"/>
                  <a:pt x="346" y="88"/>
                </a:cubicBezTo>
                <a:cubicBezTo>
                  <a:pt x="343" y="93"/>
                  <a:pt x="340" y="98"/>
                  <a:pt x="338" y="104"/>
                </a:cubicBezTo>
                <a:cubicBezTo>
                  <a:pt x="335" y="110"/>
                  <a:pt x="334" y="116"/>
                  <a:pt x="332" y="122"/>
                </a:cubicBezTo>
                <a:cubicBezTo>
                  <a:pt x="320" y="126"/>
                  <a:pt x="308" y="130"/>
                  <a:pt x="296" y="135"/>
                </a:cubicBezTo>
                <a:cubicBezTo>
                  <a:pt x="289" y="154"/>
                  <a:pt x="293" y="180"/>
                  <a:pt x="305" y="196"/>
                </a:cubicBezTo>
                <a:cubicBezTo>
                  <a:pt x="318" y="197"/>
                  <a:pt x="331" y="197"/>
                  <a:pt x="344" y="197"/>
                </a:cubicBezTo>
                <a:cubicBezTo>
                  <a:pt x="350" y="208"/>
                  <a:pt x="357" y="218"/>
                  <a:pt x="367" y="226"/>
                </a:cubicBezTo>
                <a:cubicBezTo>
                  <a:pt x="364" y="239"/>
                  <a:pt x="362" y="252"/>
                  <a:pt x="360" y="264"/>
                </a:cubicBezTo>
                <a:cubicBezTo>
                  <a:pt x="373" y="279"/>
                  <a:pt x="397" y="289"/>
                  <a:pt x="417" y="287"/>
                </a:cubicBezTo>
                <a:cubicBezTo>
                  <a:pt x="424" y="276"/>
                  <a:pt x="431" y="265"/>
                  <a:pt x="437" y="254"/>
                </a:cubicBezTo>
                <a:cubicBezTo>
                  <a:pt x="450" y="254"/>
                  <a:pt x="462" y="252"/>
                  <a:pt x="474" y="248"/>
                </a:cubicBezTo>
                <a:cubicBezTo>
                  <a:pt x="484" y="257"/>
                  <a:pt x="494" y="265"/>
                  <a:pt x="504" y="273"/>
                </a:cubicBezTo>
                <a:cubicBezTo>
                  <a:pt x="523" y="269"/>
                  <a:pt x="543" y="253"/>
                  <a:pt x="551" y="235"/>
                </a:cubicBezTo>
                <a:cubicBezTo>
                  <a:pt x="546" y="224"/>
                  <a:pt x="540" y="212"/>
                  <a:pt x="533" y="201"/>
                </a:cubicBezTo>
                <a:cubicBezTo>
                  <a:pt x="536" y="196"/>
                  <a:pt x="539" y="190"/>
                  <a:pt x="541" y="184"/>
                </a:cubicBezTo>
                <a:cubicBezTo>
                  <a:pt x="544" y="178"/>
                  <a:pt x="546" y="172"/>
                  <a:pt x="547" y="166"/>
                </a:cubicBezTo>
                <a:close/>
                <a:moveTo>
                  <a:pt x="476" y="158"/>
                </a:moveTo>
                <a:cubicBezTo>
                  <a:pt x="468" y="178"/>
                  <a:pt x="445" y="188"/>
                  <a:pt x="425" y="180"/>
                </a:cubicBezTo>
                <a:cubicBezTo>
                  <a:pt x="405" y="173"/>
                  <a:pt x="395" y="150"/>
                  <a:pt x="403" y="130"/>
                </a:cubicBezTo>
                <a:cubicBezTo>
                  <a:pt x="411" y="110"/>
                  <a:pt x="434" y="100"/>
                  <a:pt x="454" y="108"/>
                </a:cubicBezTo>
                <a:cubicBezTo>
                  <a:pt x="474" y="116"/>
                  <a:pt x="484" y="138"/>
                  <a:pt x="476" y="158"/>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schemeClr val="bg1"/>
              </a:solidFill>
              <a:effectLst/>
              <a:uLnTx/>
              <a:uFillTx/>
              <a:ea typeface="Roboto Condensed" panose="020B0604020202020204" charset="0"/>
            </a:endParaRPr>
          </a:p>
        </p:txBody>
      </p:sp>
      <p:sp>
        <p:nvSpPr>
          <p:cNvPr id="264" name="Rectangle 263"/>
          <p:cNvSpPr/>
          <p:nvPr/>
        </p:nvSpPr>
        <p:spPr>
          <a:xfrm>
            <a:off x="799217" y="4718315"/>
            <a:ext cx="617098" cy="398699"/>
          </a:xfrm>
          <a:prstGeom prst="rect">
            <a:avLst/>
          </a:prstGeom>
          <a:noFill/>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accent1"/>
                </a:solidFill>
                <a:effectLst/>
                <a:uLnTx/>
                <a:uFillTx/>
                <a:ea typeface="Roboto Condensed" panose="020B0604020202020204" charset="0"/>
              </a:rPr>
              <a:t>Security</a:t>
            </a:r>
          </a:p>
        </p:txBody>
      </p:sp>
      <p:sp>
        <p:nvSpPr>
          <p:cNvPr id="265" name="Oval 264"/>
          <p:cNvSpPr/>
          <p:nvPr/>
        </p:nvSpPr>
        <p:spPr>
          <a:xfrm>
            <a:off x="2358004" y="4527380"/>
            <a:ext cx="772700" cy="739659"/>
          </a:xfrm>
          <a:prstGeom prst="ellipse">
            <a:avLst/>
          </a:prstGeom>
          <a:solidFill>
            <a:schemeClr val="accent1"/>
          </a:solidFill>
          <a:ln w="381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cxnSp>
        <p:nvCxnSpPr>
          <p:cNvPr id="266" name="Straight Connector 265"/>
          <p:cNvCxnSpPr/>
          <p:nvPr/>
        </p:nvCxnSpPr>
        <p:spPr>
          <a:xfrm flipH="1">
            <a:off x="785421" y="4808606"/>
            <a:ext cx="1593985" cy="0"/>
          </a:xfrm>
          <a:prstGeom prst="line">
            <a:avLst/>
          </a:prstGeom>
          <a:noFill/>
          <a:ln w="28575" cap="flat" cmpd="sng" algn="ctr">
            <a:solidFill>
              <a:schemeClr val="bg1"/>
            </a:solidFill>
            <a:prstDash val="solid"/>
          </a:ln>
          <a:effectLst/>
        </p:spPr>
      </p:cxnSp>
      <p:sp>
        <p:nvSpPr>
          <p:cNvPr id="267" name="Freeform 35"/>
          <p:cNvSpPr>
            <a:spLocks noEditPoints="1"/>
          </p:cNvSpPr>
          <p:nvPr/>
        </p:nvSpPr>
        <p:spPr bwMode="auto">
          <a:xfrm>
            <a:off x="2587529" y="4703778"/>
            <a:ext cx="316839" cy="389309"/>
          </a:xfrm>
          <a:custGeom>
            <a:avLst/>
            <a:gdLst>
              <a:gd name="T0" fmla="*/ 177 w 203"/>
              <a:gd name="T1" fmla="*/ 115 h 255"/>
              <a:gd name="T2" fmla="*/ 169 w 203"/>
              <a:gd name="T3" fmla="*/ 115 h 255"/>
              <a:gd name="T4" fmla="*/ 169 w 203"/>
              <a:gd name="T5" fmla="*/ 68 h 255"/>
              <a:gd name="T6" fmla="*/ 101 w 203"/>
              <a:gd name="T7" fmla="*/ 0 h 255"/>
              <a:gd name="T8" fmla="*/ 34 w 203"/>
              <a:gd name="T9" fmla="*/ 68 h 255"/>
              <a:gd name="T10" fmla="*/ 34 w 203"/>
              <a:gd name="T11" fmla="*/ 115 h 255"/>
              <a:gd name="T12" fmla="*/ 26 w 203"/>
              <a:gd name="T13" fmla="*/ 115 h 255"/>
              <a:gd name="T14" fmla="*/ 0 w 203"/>
              <a:gd name="T15" fmla="*/ 141 h 255"/>
              <a:gd name="T16" fmla="*/ 0 w 203"/>
              <a:gd name="T17" fmla="*/ 230 h 255"/>
              <a:gd name="T18" fmla="*/ 26 w 203"/>
              <a:gd name="T19" fmla="*/ 255 h 255"/>
              <a:gd name="T20" fmla="*/ 177 w 203"/>
              <a:gd name="T21" fmla="*/ 255 h 255"/>
              <a:gd name="T22" fmla="*/ 203 w 203"/>
              <a:gd name="T23" fmla="*/ 230 h 255"/>
              <a:gd name="T24" fmla="*/ 203 w 203"/>
              <a:gd name="T25" fmla="*/ 141 h 255"/>
              <a:gd name="T26" fmla="*/ 177 w 203"/>
              <a:gd name="T27" fmla="*/ 115 h 255"/>
              <a:gd name="T28" fmla="*/ 116 w 203"/>
              <a:gd name="T29" fmla="*/ 185 h 255"/>
              <a:gd name="T30" fmla="*/ 116 w 203"/>
              <a:gd name="T31" fmla="*/ 212 h 255"/>
              <a:gd name="T32" fmla="*/ 101 w 203"/>
              <a:gd name="T33" fmla="*/ 226 h 255"/>
              <a:gd name="T34" fmla="*/ 87 w 203"/>
              <a:gd name="T35" fmla="*/ 212 h 255"/>
              <a:gd name="T36" fmla="*/ 87 w 203"/>
              <a:gd name="T37" fmla="*/ 185 h 255"/>
              <a:gd name="T38" fmla="*/ 78 w 203"/>
              <a:gd name="T39" fmla="*/ 167 h 255"/>
              <a:gd name="T40" fmla="*/ 101 w 203"/>
              <a:gd name="T41" fmla="*/ 144 h 255"/>
              <a:gd name="T42" fmla="*/ 124 w 203"/>
              <a:gd name="T43" fmla="*/ 167 h 255"/>
              <a:gd name="T44" fmla="*/ 116 w 203"/>
              <a:gd name="T45" fmla="*/ 185 h 255"/>
              <a:gd name="T46" fmla="*/ 129 w 203"/>
              <a:gd name="T47" fmla="*/ 115 h 255"/>
              <a:gd name="T48" fmla="*/ 74 w 203"/>
              <a:gd name="T49" fmla="*/ 115 h 255"/>
              <a:gd name="T50" fmla="*/ 74 w 203"/>
              <a:gd name="T51" fmla="*/ 68 h 255"/>
              <a:gd name="T52" fmla="*/ 101 w 203"/>
              <a:gd name="T53" fmla="*/ 40 h 255"/>
              <a:gd name="T54" fmla="*/ 129 w 203"/>
              <a:gd name="T55" fmla="*/ 68 h 255"/>
              <a:gd name="T56" fmla="*/ 129 w 203"/>
              <a:gd name="T57" fmla="*/ 11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255">
                <a:moveTo>
                  <a:pt x="177" y="115"/>
                </a:moveTo>
                <a:cubicBezTo>
                  <a:pt x="169" y="115"/>
                  <a:pt x="169" y="115"/>
                  <a:pt x="169" y="115"/>
                </a:cubicBezTo>
                <a:cubicBezTo>
                  <a:pt x="169" y="68"/>
                  <a:pt x="169" y="68"/>
                  <a:pt x="169" y="68"/>
                </a:cubicBezTo>
                <a:cubicBezTo>
                  <a:pt x="169" y="30"/>
                  <a:pt x="138" y="0"/>
                  <a:pt x="101" y="0"/>
                </a:cubicBezTo>
                <a:cubicBezTo>
                  <a:pt x="64" y="0"/>
                  <a:pt x="34" y="30"/>
                  <a:pt x="34" y="68"/>
                </a:cubicBezTo>
                <a:cubicBezTo>
                  <a:pt x="34" y="115"/>
                  <a:pt x="34" y="115"/>
                  <a:pt x="34" y="115"/>
                </a:cubicBezTo>
                <a:cubicBezTo>
                  <a:pt x="26" y="115"/>
                  <a:pt x="26" y="115"/>
                  <a:pt x="26" y="115"/>
                </a:cubicBezTo>
                <a:cubicBezTo>
                  <a:pt x="12" y="115"/>
                  <a:pt x="0" y="127"/>
                  <a:pt x="0" y="141"/>
                </a:cubicBezTo>
                <a:cubicBezTo>
                  <a:pt x="0" y="230"/>
                  <a:pt x="0" y="230"/>
                  <a:pt x="0" y="230"/>
                </a:cubicBezTo>
                <a:cubicBezTo>
                  <a:pt x="0" y="244"/>
                  <a:pt x="12" y="255"/>
                  <a:pt x="26" y="255"/>
                </a:cubicBezTo>
                <a:cubicBezTo>
                  <a:pt x="177" y="255"/>
                  <a:pt x="177" y="255"/>
                  <a:pt x="177" y="255"/>
                </a:cubicBezTo>
                <a:cubicBezTo>
                  <a:pt x="191" y="255"/>
                  <a:pt x="203" y="244"/>
                  <a:pt x="203" y="230"/>
                </a:cubicBezTo>
                <a:cubicBezTo>
                  <a:pt x="203" y="141"/>
                  <a:pt x="203" y="141"/>
                  <a:pt x="203" y="141"/>
                </a:cubicBezTo>
                <a:cubicBezTo>
                  <a:pt x="203" y="127"/>
                  <a:pt x="191" y="115"/>
                  <a:pt x="177" y="115"/>
                </a:cubicBezTo>
                <a:close/>
                <a:moveTo>
                  <a:pt x="116" y="185"/>
                </a:moveTo>
                <a:cubicBezTo>
                  <a:pt x="116" y="212"/>
                  <a:pt x="116" y="212"/>
                  <a:pt x="116" y="212"/>
                </a:cubicBezTo>
                <a:cubicBezTo>
                  <a:pt x="116" y="220"/>
                  <a:pt x="109" y="226"/>
                  <a:pt x="101" y="226"/>
                </a:cubicBezTo>
                <a:cubicBezTo>
                  <a:pt x="93" y="226"/>
                  <a:pt x="87" y="220"/>
                  <a:pt x="87" y="212"/>
                </a:cubicBezTo>
                <a:cubicBezTo>
                  <a:pt x="87" y="185"/>
                  <a:pt x="87" y="185"/>
                  <a:pt x="87" y="185"/>
                </a:cubicBezTo>
                <a:cubicBezTo>
                  <a:pt x="82" y="181"/>
                  <a:pt x="78" y="174"/>
                  <a:pt x="78" y="167"/>
                </a:cubicBezTo>
                <a:cubicBezTo>
                  <a:pt x="78" y="154"/>
                  <a:pt x="89" y="144"/>
                  <a:pt x="101" y="144"/>
                </a:cubicBezTo>
                <a:cubicBezTo>
                  <a:pt x="114" y="144"/>
                  <a:pt x="124" y="154"/>
                  <a:pt x="124" y="167"/>
                </a:cubicBezTo>
                <a:cubicBezTo>
                  <a:pt x="124" y="174"/>
                  <a:pt x="121" y="181"/>
                  <a:pt x="116" y="185"/>
                </a:cubicBezTo>
                <a:close/>
                <a:moveTo>
                  <a:pt x="129" y="115"/>
                </a:moveTo>
                <a:cubicBezTo>
                  <a:pt x="74" y="115"/>
                  <a:pt x="74" y="115"/>
                  <a:pt x="74" y="115"/>
                </a:cubicBezTo>
                <a:cubicBezTo>
                  <a:pt x="74" y="68"/>
                  <a:pt x="74" y="68"/>
                  <a:pt x="74" y="68"/>
                </a:cubicBezTo>
                <a:cubicBezTo>
                  <a:pt x="74" y="52"/>
                  <a:pt x="86" y="40"/>
                  <a:pt x="101" y="40"/>
                </a:cubicBezTo>
                <a:cubicBezTo>
                  <a:pt x="117" y="40"/>
                  <a:pt x="129" y="52"/>
                  <a:pt x="129" y="68"/>
                </a:cubicBezTo>
                <a:lnTo>
                  <a:pt x="129" y="11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68" name="Rectangle 267"/>
          <p:cNvSpPr/>
          <p:nvPr/>
        </p:nvSpPr>
        <p:spPr>
          <a:xfrm>
            <a:off x="6107049" y="4739937"/>
            <a:ext cx="465135" cy="358829"/>
          </a:xfrm>
          <a:prstGeom prst="rect">
            <a:avLst/>
          </a:prstGeom>
          <a:noFill/>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accent1"/>
                </a:solidFill>
                <a:effectLst/>
                <a:uLnTx/>
                <a:uFillTx/>
                <a:ea typeface="Roboto Condensed" panose="020B0604020202020204" charset="0"/>
              </a:rPr>
              <a:t>Infrastructure</a:t>
            </a:r>
          </a:p>
        </p:txBody>
      </p:sp>
      <p:sp>
        <p:nvSpPr>
          <p:cNvPr id="269" name="Oval 268"/>
          <p:cNvSpPr/>
          <p:nvPr/>
        </p:nvSpPr>
        <p:spPr>
          <a:xfrm>
            <a:off x="4147416" y="4527380"/>
            <a:ext cx="772700" cy="739659"/>
          </a:xfrm>
          <a:prstGeom prst="ellipse">
            <a:avLst/>
          </a:prstGeom>
          <a:solidFill>
            <a:schemeClr val="accent1"/>
          </a:solidFill>
          <a:ln w="381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cxnSp>
        <p:nvCxnSpPr>
          <p:cNvPr id="270" name="Straight Connector 269"/>
          <p:cNvCxnSpPr/>
          <p:nvPr/>
        </p:nvCxnSpPr>
        <p:spPr>
          <a:xfrm flipH="1">
            <a:off x="4921284" y="4808606"/>
            <a:ext cx="1911727" cy="0"/>
          </a:xfrm>
          <a:prstGeom prst="line">
            <a:avLst/>
          </a:prstGeom>
          <a:noFill/>
          <a:ln w="28575" cap="flat" cmpd="sng" algn="ctr">
            <a:solidFill>
              <a:schemeClr val="bg1"/>
            </a:solidFill>
            <a:prstDash val="solid"/>
          </a:ln>
          <a:effectLst/>
        </p:spPr>
      </p:cxnSp>
      <p:sp>
        <p:nvSpPr>
          <p:cNvPr id="271" name="Freeform 41"/>
          <p:cNvSpPr>
            <a:spLocks noEditPoints="1"/>
          </p:cNvSpPr>
          <p:nvPr/>
        </p:nvSpPr>
        <p:spPr bwMode="auto">
          <a:xfrm>
            <a:off x="4370518" y="4733061"/>
            <a:ext cx="298949" cy="330744"/>
          </a:xfrm>
          <a:custGeom>
            <a:avLst/>
            <a:gdLst>
              <a:gd name="T0" fmla="*/ 443 w 995"/>
              <a:gd name="T1" fmla="*/ 1064 h 1150"/>
              <a:gd name="T2" fmla="*/ 432 w 995"/>
              <a:gd name="T3" fmla="*/ 247 h 1150"/>
              <a:gd name="T4" fmla="*/ 255 w 995"/>
              <a:gd name="T5" fmla="*/ 200 h 1150"/>
              <a:gd name="T6" fmla="*/ 278 w 995"/>
              <a:gd name="T7" fmla="*/ 177 h 1150"/>
              <a:gd name="T8" fmla="*/ 432 w 995"/>
              <a:gd name="T9" fmla="*/ 0 h 1150"/>
              <a:gd name="T10" fmla="*/ 0 w 995"/>
              <a:gd name="T11" fmla="*/ 143 h 1150"/>
              <a:gd name="T12" fmla="*/ 153 w 995"/>
              <a:gd name="T13" fmla="*/ 200 h 1150"/>
              <a:gd name="T14" fmla="*/ 177 w 995"/>
              <a:gd name="T15" fmla="*/ 247 h 1150"/>
              <a:gd name="T16" fmla="*/ 0 w 995"/>
              <a:gd name="T17" fmla="*/ 376 h 1150"/>
              <a:gd name="T18" fmla="*/ 434 w 995"/>
              <a:gd name="T19" fmla="*/ 1150 h 1150"/>
              <a:gd name="T20" fmla="*/ 995 w 995"/>
              <a:gd name="T21" fmla="*/ 376 h 1150"/>
              <a:gd name="T22" fmla="*/ 15 w 995"/>
              <a:gd name="T23" fmla="*/ 127 h 1150"/>
              <a:gd name="T24" fmla="*/ 417 w 995"/>
              <a:gd name="T25" fmla="*/ 16 h 1150"/>
              <a:gd name="T26" fmla="*/ 15 w 995"/>
              <a:gd name="T27" fmla="*/ 127 h 1150"/>
              <a:gd name="T28" fmla="*/ 350 w 995"/>
              <a:gd name="T29" fmla="*/ 684 h 1150"/>
              <a:gd name="T30" fmla="*/ 84 w 995"/>
              <a:gd name="T31" fmla="*/ 651 h 1150"/>
              <a:gd name="T32" fmla="*/ 73 w 995"/>
              <a:gd name="T33" fmla="*/ 781 h 1150"/>
              <a:gd name="T34" fmla="*/ 361 w 995"/>
              <a:gd name="T35" fmla="*/ 616 h 1150"/>
              <a:gd name="T36" fmla="*/ 593 w 995"/>
              <a:gd name="T37" fmla="*/ 1064 h 1150"/>
              <a:gd name="T38" fmla="*/ 508 w 995"/>
              <a:gd name="T39" fmla="*/ 1003 h 1150"/>
              <a:gd name="T40" fmla="*/ 593 w 995"/>
              <a:gd name="T41" fmla="*/ 1064 h 1150"/>
              <a:gd name="T42" fmla="*/ 508 w 995"/>
              <a:gd name="T43" fmla="*/ 980 h 1150"/>
              <a:gd name="T44" fmla="*/ 593 w 995"/>
              <a:gd name="T45" fmla="*/ 920 h 1150"/>
              <a:gd name="T46" fmla="*/ 593 w 995"/>
              <a:gd name="T47" fmla="*/ 897 h 1150"/>
              <a:gd name="T48" fmla="*/ 508 w 995"/>
              <a:gd name="T49" fmla="*/ 837 h 1150"/>
              <a:gd name="T50" fmla="*/ 593 w 995"/>
              <a:gd name="T51" fmla="*/ 897 h 1150"/>
              <a:gd name="T52" fmla="*/ 508 w 995"/>
              <a:gd name="T53" fmla="*/ 814 h 1150"/>
              <a:gd name="T54" fmla="*/ 593 w 995"/>
              <a:gd name="T55" fmla="*/ 753 h 1150"/>
              <a:gd name="T56" fmla="*/ 700 w 995"/>
              <a:gd name="T57" fmla="*/ 1064 h 1150"/>
              <a:gd name="T58" fmla="*/ 616 w 995"/>
              <a:gd name="T59" fmla="*/ 1003 h 1150"/>
              <a:gd name="T60" fmla="*/ 700 w 995"/>
              <a:gd name="T61" fmla="*/ 1064 h 1150"/>
              <a:gd name="T62" fmla="*/ 616 w 995"/>
              <a:gd name="T63" fmla="*/ 980 h 1150"/>
              <a:gd name="T64" fmla="*/ 700 w 995"/>
              <a:gd name="T65" fmla="*/ 920 h 1150"/>
              <a:gd name="T66" fmla="*/ 700 w 995"/>
              <a:gd name="T67" fmla="*/ 897 h 1150"/>
              <a:gd name="T68" fmla="*/ 616 w 995"/>
              <a:gd name="T69" fmla="*/ 837 h 1150"/>
              <a:gd name="T70" fmla="*/ 700 w 995"/>
              <a:gd name="T71" fmla="*/ 897 h 1150"/>
              <a:gd name="T72" fmla="*/ 616 w 995"/>
              <a:gd name="T73" fmla="*/ 814 h 1150"/>
              <a:gd name="T74" fmla="*/ 700 w 995"/>
              <a:gd name="T75" fmla="*/ 753 h 1150"/>
              <a:gd name="T76" fmla="*/ 808 w 995"/>
              <a:gd name="T77" fmla="*/ 1064 h 1150"/>
              <a:gd name="T78" fmla="*/ 723 w 995"/>
              <a:gd name="T79" fmla="*/ 1003 h 1150"/>
              <a:gd name="T80" fmla="*/ 808 w 995"/>
              <a:gd name="T81" fmla="*/ 1064 h 1150"/>
              <a:gd name="T82" fmla="*/ 723 w 995"/>
              <a:gd name="T83" fmla="*/ 980 h 1150"/>
              <a:gd name="T84" fmla="*/ 808 w 995"/>
              <a:gd name="T85" fmla="*/ 920 h 1150"/>
              <a:gd name="T86" fmla="*/ 808 w 995"/>
              <a:gd name="T87" fmla="*/ 897 h 1150"/>
              <a:gd name="T88" fmla="*/ 723 w 995"/>
              <a:gd name="T89" fmla="*/ 837 h 1150"/>
              <a:gd name="T90" fmla="*/ 808 w 995"/>
              <a:gd name="T91" fmla="*/ 897 h 1150"/>
              <a:gd name="T92" fmla="*/ 723 w 995"/>
              <a:gd name="T93" fmla="*/ 814 h 1150"/>
              <a:gd name="T94" fmla="*/ 808 w 995"/>
              <a:gd name="T95" fmla="*/ 753 h 1150"/>
              <a:gd name="T96" fmla="*/ 915 w 995"/>
              <a:gd name="T97" fmla="*/ 1064 h 1150"/>
              <a:gd name="T98" fmla="*/ 831 w 995"/>
              <a:gd name="T99" fmla="*/ 837 h 1150"/>
              <a:gd name="T100" fmla="*/ 915 w 995"/>
              <a:gd name="T101" fmla="*/ 1064 h 1150"/>
              <a:gd name="T102" fmla="*/ 831 w 995"/>
              <a:gd name="T103" fmla="*/ 814 h 1150"/>
              <a:gd name="T104" fmla="*/ 915 w 995"/>
              <a:gd name="T105" fmla="*/ 753 h 1150"/>
              <a:gd name="T106" fmla="*/ 915 w 995"/>
              <a:gd name="T107" fmla="*/ 694 h 1150"/>
              <a:gd name="T108" fmla="*/ 508 w 995"/>
              <a:gd name="T109" fmla="*/ 461 h 1150"/>
              <a:gd name="T110" fmla="*/ 915 w 995"/>
              <a:gd name="T111" fmla="*/ 694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5" h="1150">
                <a:moveTo>
                  <a:pt x="443" y="376"/>
                </a:moveTo>
                <a:lnTo>
                  <a:pt x="443" y="1064"/>
                </a:lnTo>
                <a:lnTo>
                  <a:pt x="432" y="1064"/>
                </a:lnTo>
                <a:lnTo>
                  <a:pt x="432" y="247"/>
                </a:lnTo>
                <a:lnTo>
                  <a:pt x="255" y="247"/>
                </a:lnTo>
                <a:lnTo>
                  <a:pt x="255" y="200"/>
                </a:lnTo>
                <a:lnTo>
                  <a:pt x="278" y="200"/>
                </a:lnTo>
                <a:lnTo>
                  <a:pt x="278" y="177"/>
                </a:lnTo>
                <a:lnTo>
                  <a:pt x="432" y="143"/>
                </a:lnTo>
                <a:lnTo>
                  <a:pt x="432" y="0"/>
                </a:lnTo>
                <a:lnTo>
                  <a:pt x="0" y="0"/>
                </a:lnTo>
                <a:lnTo>
                  <a:pt x="0" y="143"/>
                </a:lnTo>
                <a:lnTo>
                  <a:pt x="153" y="177"/>
                </a:lnTo>
                <a:lnTo>
                  <a:pt x="153" y="200"/>
                </a:lnTo>
                <a:lnTo>
                  <a:pt x="177" y="200"/>
                </a:lnTo>
                <a:lnTo>
                  <a:pt x="177" y="247"/>
                </a:lnTo>
                <a:lnTo>
                  <a:pt x="0" y="247"/>
                </a:lnTo>
                <a:lnTo>
                  <a:pt x="0" y="376"/>
                </a:lnTo>
                <a:lnTo>
                  <a:pt x="0" y="1150"/>
                </a:lnTo>
                <a:lnTo>
                  <a:pt x="434" y="1150"/>
                </a:lnTo>
                <a:lnTo>
                  <a:pt x="995" y="1150"/>
                </a:lnTo>
                <a:lnTo>
                  <a:pt x="995" y="376"/>
                </a:lnTo>
                <a:lnTo>
                  <a:pt x="443" y="376"/>
                </a:lnTo>
                <a:close/>
                <a:moveTo>
                  <a:pt x="15" y="127"/>
                </a:moveTo>
                <a:lnTo>
                  <a:pt x="15" y="16"/>
                </a:lnTo>
                <a:lnTo>
                  <a:pt x="417" y="16"/>
                </a:lnTo>
                <a:lnTo>
                  <a:pt x="417" y="127"/>
                </a:lnTo>
                <a:lnTo>
                  <a:pt x="15" y="127"/>
                </a:lnTo>
                <a:close/>
                <a:moveTo>
                  <a:pt x="361" y="781"/>
                </a:moveTo>
                <a:lnTo>
                  <a:pt x="350" y="684"/>
                </a:lnTo>
                <a:lnTo>
                  <a:pt x="350" y="651"/>
                </a:lnTo>
                <a:lnTo>
                  <a:pt x="84" y="651"/>
                </a:lnTo>
                <a:lnTo>
                  <a:pt x="84" y="684"/>
                </a:lnTo>
                <a:lnTo>
                  <a:pt x="73" y="781"/>
                </a:lnTo>
                <a:lnTo>
                  <a:pt x="73" y="616"/>
                </a:lnTo>
                <a:lnTo>
                  <a:pt x="361" y="616"/>
                </a:lnTo>
                <a:lnTo>
                  <a:pt x="361" y="781"/>
                </a:lnTo>
                <a:close/>
                <a:moveTo>
                  <a:pt x="593" y="1064"/>
                </a:moveTo>
                <a:lnTo>
                  <a:pt x="508" y="1064"/>
                </a:lnTo>
                <a:lnTo>
                  <a:pt x="508" y="1003"/>
                </a:lnTo>
                <a:lnTo>
                  <a:pt x="593" y="1003"/>
                </a:lnTo>
                <a:lnTo>
                  <a:pt x="593" y="1064"/>
                </a:lnTo>
                <a:close/>
                <a:moveTo>
                  <a:pt x="593" y="980"/>
                </a:moveTo>
                <a:lnTo>
                  <a:pt x="508" y="980"/>
                </a:lnTo>
                <a:lnTo>
                  <a:pt x="508" y="920"/>
                </a:lnTo>
                <a:lnTo>
                  <a:pt x="593" y="920"/>
                </a:lnTo>
                <a:lnTo>
                  <a:pt x="593" y="980"/>
                </a:lnTo>
                <a:close/>
                <a:moveTo>
                  <a:pt x="593" y="897"/>
                </a:moveTo>
                <a:lnTo>
                  <a:pt x="508" y="897"/>
                </a:lnTo>
                <a:lnTo>
                  <a:pt x="508" y="837"/>
                </a:lnTo>
                <a:lnTo>
                  <a:pt x="593" y="837"/>
                </a:lnTo>
                <a:lnTo>
                  <a:pt x="593" y="897"/>
                </a:lnTo>
                <a:close/>
                <a:moveTo>
                  <a:pt x="593" y="814"/>
                </a:moveTo>
                <a:lnTo>
                  <a:pt x="508" y="814"/>
                </a:lnTo>
                <a:lnTo>
                  <a:pt x="508" y="753"/>
                </a:lnTo>
                <a:lnTo>
                  <a:pt x="593" y="753"/>
                </a:lnTo>
                <a:lnTo>
                  <a:pt x="593" y="814"/>
                </a:lnTo>
                <a:close/>
                <a:moveTo>
                  <a:pt x="700" y="1064"/>
                </a:moveTo>
                <a:lnTo>
                  <a:pt x="616" y="1064"/>
                </a:lnTo>
                <a:lnTo>
                  <a:pt x="616" y="1003"/>
                </a:lnTo>
                <a:lnTo>
                  <a:pt x="700" y="1003"/>
                </a:lnTo>
                <a:lnTo>
                  <a:pt x="700" y="1064"/>
                </a:lnTo>
                <a:close/>
                <a:moveTo>
                  <a:pt x="700" y="980"/>
                </a:moveTo>
                <a:lnTo>
                  <a:pt x="616" y="980"/>
                </a:lnTo>
                <a:lnTo>
                  <a:pt x="616" y="920"/>
                </a:lnTo>
                <a:lnTo>
                  <a:pt x="700" y="920"/>
                </a:lnTo>
                <a:lnTo>
                  <a:pt x="700" y="980"/>
                </a:lnTo>
                <a:close/>
                <a:moveTo>
                  <a:pt x="700" y="897"/>
                </a:moveTo>
                <a:lnTo>
                  <a:pt x="616" y="897"/>
                </a:lnTo>
                <a:lnTo>
                  <a:pt x="616" y="837"/>
                </a:lnTo>
                <a:lnTo>
                  <a:pt x="700" y="837"/>
                </a:lnTo>
                <a:lnTo>
                  <a:pt x="700" y="897"/>
                </a:lnTo>
                <a:close/>
                <a:moveTo>
                  <a:pt x="700" y="814"/>
                </a:moveTo>
                <a:lnTo>
                  <a:pt x="616" y="814"/>
                </a:lnTo>
                <a:lnTo>
                  <a:pt x="616" y="753"/>
                </a:lnTo>
                <a:lnTo>
                  <a:pt x="700" y="753"/>
                </a:lnTo>
                <a:lnTo>
                  <a:pt x="700" y="814"/>
                </a:lnTo>
                <a:close/>
                <a:moveTo>
                  <a:pt x="808" y="1064"/>
                </a:moveTo>
                <a:lnTo>
                  <a:pt x="723" y="1064"/>
                </a:lnTo>
                <a:lnTo>
                  <a:pt x="723" y="1003"/>
                </a:lnTo>
                <a:lnTo>
                  <a:pt x="808" y="1003"/>
                </a:lnTo>
                <a:lnTo>
                  <a:pt x="808" y="1064"/>
                </a:lnTo>
                <a:close/>
                <a:moveTo>
                  <a:pt x="808" y="980"/>
                </a:moveTo>
                <a:lnTo>
                  <a:pt x="723" y="980"/>
                </a:lnTo>
                <a:lnTo>
                  <a:pt x="723" y="920"/>
                </a:lnTo>
                <a:lnTo>
                  <a:pt x="808" y="920"/>
                </a:lnTo>
                <a:lnTo>
                  <a:pt x="808" y="980"/>
                </a:lnTo>
                <a:close/>
                <a:moveTo>
                  <a:pt x="808" y="897"/>
                </a:moveTo>
                <a:lnTo>
                  <a:pt x="723" y="897"/>
                </a:lnTo>
                <a:lnTo>
                  <a:pt x="723" y="837"/>
                </a:lnTo>
                <a:lnTo>
                  <a:pt x="808" y="837"/>
                </a:lnTo>
                <a:lnTo>
                  <a:pt x="808" y="897"/>
                </a:lnTo>
                <a:close/>
                <a:moveTo>
                  <a:pt x="808" y="814"/>
                </a:moveTo>
                <a:lnTo>
                  <a:pt x="723" y="814"/>
                </a:lnTo>
                <a:lnTo>
                  <a:pt x="723" y="753"/>
                </a:lnTo>
                <a:lnTo>
                  <a:pt x="808" y="753"/>
                </a:lnTo>
                <a:lnTo>
                  <a:pt x="808" y="814"/>
                </a:lnTo>
                <a:close/>
                <a:moveTo>
                  <a:pt x="915" y="1064"/>
                </a:moveTo>
                <a:lnTo>
                  <a:pt x="831" y="1064"/>
                </a:lnTo>
                <a:lnTo>
                  <a:pt x="831" y="837"/>
                </a:lnTo>
                <a:lnTo>
                  <a:pt x="915" y="837"/>
                </a:lnTo>
                <a:lnTo>
                  <a:pt x="915" y="1064"/>
                </a:lnTo>
                <a:close/>
                <a:moveTo>
                  <a:pt x="915" y="814"/>
                </a:moveTo>
                <a:lnTo>
                  <a:pt x="831" y="814"/>
                </a:lnTo>
                <a:lnTo>
                  <a:pt x="831" y="753"/>
                </a:lnTo>
                <a:lnTo>
                  <a:pt x="915" y="753"/>
                </a:lnTo>
                <a:lnTo>
                  <a:pt x="915" y="814"/>
                </a:lnTo>
                <a:close/>
                <a:moveTo>
                  <a:pt x="915" y="694"/>
                </a:moveTo>
                <a:lnTo>
                  <a:pt x="508" y="694"/>
                </a:lnTo>
                <a:lnTo>
                  <a:pt x="508" y="461"/>
                </a:lnTo>
                <a:lnTo>
                  <a:pt x="915" y="461"/>
                </a:lnTo>
                <a:lnTo>
                  <a:pt x="915" y="694"/>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72" name="Oval 271"/>
          <p:cNvSpPr/>
          <p:nvPr/>
        </p:nvSpPr>
        <p:spPr>
          <a:xfrm>
            <a:off x="2356361" y="2801477"/>
            <a:ext cx="772700" cy="739659"/>
          </a:xfrm>
          <a:prstGeom prst="ellipse">
            <a:avLst/>
          </a:prstGeom>
          <a:solidFill>
            <a:schemeClr val="accent1"/>
          </a:solidFill>
          <a:ln w="381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73" name="Rectangle 272"/>
          <p:cNvSpPr/>
          <p:nvPr/>
        </p:nvSpPr>
        <p:spPr>
          <a:xfrm>
            <a:off x="785421" y="2812424"/>
            <a:ext cx="617098" cy="306026"/>
          </a:xfrm>
          <a:prstGeom prst="rect">
            <a:avLst/>
          </a:prstGeom>
          <a:noFill/>
        </p:spPr>
        <p:txBody>
          <a:bodyPr wrap="non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accent1"/>
                </a:solidFill>
                <a:effectLst/>
                <a:uLnTx/>
                <a:uFillTx/>
                <a:ea typeface="Roboto Condensed" panose="020B0604020202020204" charset="0"/>
              </a:rPr>
              <a:t>People</a:t>
            </a:r>
          </a:p>
        </p:txBody>
      </p:sp>
      <p:cxnSp>
        <p:nvCxnSpPr>
          <p:cNvPr id="274" name="Straight Connector 273"/>
          <p:cNvCxnSpPr/>
          <p:nvPr/>
        </p:nvCxnSpPr>
        <p:spPr>
          <a:xfrm flipH="1" flipV="1">
            <a:off x="799217" y="3144089"/>
            <a:ext cx="1547820" cy="5729"/>
          </a:xfrm>
          <a:prstGeom prst="line">
            <a:avLst/>
          </a:prstGeom>
          <a:noFill/>
          <a:ln w="28575" cap="flat" cmpd="sng" algn="ctr">
            <a:solidFill>
              <a:schemeClr val="bg1"/>
            </a:solidFill>
            <a:prstDash val="solid"/>
          </a:ln>
          <a:effectLst/>
        </p:spPr>
      </p:cxnSp>
      <p:sp>
        <p:nvSpPr>
          <p:cNvPr id="275" name="Freeform 12"/>
          <p:cNvSpPr>
            <a:spLocks noEditPoints="1"/>
          </p:cNvSpPr>
          <p:nvPr/>
        </p:nvSpPr>
        <p:spPr bwMode="auto">
          <a:xfrm>
            <a:off x="2574818" y="2987687"/>
            <a:ext cx="338914" cy="324276"/>
          </a:xfrm>
          <a:custGeom>
            <a:avLst/>
            <a:gdLst>
              <a:gd name="T0" fmla="*/ 146 w 388"/>
              <a:gd name="T1" fmla="*/ 210 h 388"/>
              <a:gd name="T2" fmla="*/ 194 w 388"/>
              <a:gd name="T3" fmla="*/ 303 h 388"/>
              <a:gd name="T4" fmla="*/ 243 w 388"/>
              <a:gd name="T5" fmla="*/ 210 h 388"/>
              <a:gd name="T6" fmla="*/ 283 w 388"/>
              <a:gd name="T7" fmla="*/ 190 h 388"/>
              <a:gd name="T8" fmla="*/ 275 w 388"/>
              <a:gd name="T9" fmla="*/ 97 h 388"/>
              <a:gd name="T10" fmla="*/ 194 w 388"/>
              <a:gd name="T11" fmla="*/ 0 h 388"/>
              <a:gd name="T12" fmla="*/ 113 w 388"/>
              <a:gd name="T13" fmla="*/ 97 h 388"/>
              <a:gd name="T14" fmla="*/ 105 w 388"/>
              <a:gd name="T15" fmla="*/ 190 h 388"/>
              <a:gd name="T16" fmla="*/ 146 w 388"/>
              <a:gd name="T17" fmla="*/ 210 h 388"/>
              <a:gd name="T18" fmla="*/ 356 w 388"/>
              <a:gd name="T19" fmla="*/ 263 h 388"/>
              <a:gd name="T20" fmla="*/ 251 w 388"/>
              <a:gd name="T21" fmla="*/ 218 h 388"/>
              <a:gd name="T22" fmla="*/ 194 w 388"/>
              <a:gd name="T23" fmla="*/ 333 h 388"/>
              <a:gd name="T24" fmla="*/ 138 w 388"/>
              <a:gd name="T25" fmla="*/ 218 h 388"/>
              <a:gd name="T26" fmla="*/ 33 w 388"/>
              <a:gd name="T27" fmla="*/ 263 h 388"/>
              <a:gd name="T28" fmla="*/ 0 w 388"/>
              <a:gd name="T29" fmla="*/ 388 h 388"/>
              <a:gd name="T30" fmla="*/ 388 w 388"/>
              <a:gd name="T31" fmla="*/ 388 h 388"/>
              <a:gd name="T32" fmla="*/ 356 w 388"/>
              <a:gd name="T33" fmla="*/ 26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8" h="388">
                <a:moveTo>
                  <a:pt x="146" y="210"/>
                </a:moveTo>
                <a:cubicBezTo>
                  <a:pt x="194" y="303"/>
                  <a:pt x="194" y="303"/>
                  <a:pt x="194" y="303"/>
                </a:cubicBezTo>
                <a:cubicBezTo>
                  <a:pt x="243" y="210"/>
                  <a:pt x="243" y="210"/>
                  <a:pt x="243" y="210"/>
                </a:cubicBezTo>
                <a:cubicBezTo>
                  <a:pt x="283" y="190"/>
                  <a:pt x="283" y="190"/>
                  <a:pt x="283" y="190"/>
                </a:cubicBezTo>
                <a:cubicBezTo>
                  <a:pt x="267" y="161"/>
                  <a:pt x="275" y="97"/>
                  <a:pt x="275" y="97"/>
                </a:cubicBezTo>
                <a:cubicBezTo>
                  <a:pt x="275" y="64"/>
                  <a:pt x="267" y="0"/>
                  <a:pt x="194" y="0"/>
                </a:cubicBezTo>
                <a:cubicBezTo>
                  <a:pt x="122" y="0"/>
                  <a:pt x="113" y="64"/>
                  <a:pt x="113" y="97"/>
                </a:cubicBezTo>
                <a:cubicBezTo>
                  <a:pt x="113" y="97"/>
                  <a:pt x="122" y="161"/>
                  <a:pt x="105" y="190"/>
                </a:cubicBezTo>
                <a:lnTo>
                  <a:pt x="146" y="210"/>
                </a:lnTo>
                <a:close/>
                <a:moveTo>
                  <a:pt x="356" y="263"/>
                </a:moveTo>
                <a:cubicBezTo>
                  <a:pt x="348" y="257"/>
                  <a:pt x="251" y="218"/>
                  <a:pt x="251" y="218"/>
                </a:cubicBezTo>
                <a:cubicBezTo>
                  <a:pt x="194" y="333"/>
                  <a:pt x="194" y="333"/>
                  <a:pt x="194" y="333"/>
                </a:cubicBezTo>
                <a:cubicBezTo>
                  <a:pt x="138" y="218"/>
                  <a:pt x="138" y="218"/>
                  <a:pt x="138" y="218"/>
                </a:cubicBezTo>
                <a:cubicBezTo>
                  <a:pt x="138" y="218"/>
                  <a:pt x="40" y="257"/>
                  <a:pt x="33" y="263"/>
                </a:cubicBezTo>
                <a:cubicBezTo>
                  <a:pt x="19" y="273"/>
                  <a:pt x="0" y="331"/>
                  <a:pt x="0" y="388"/>
                </a:cubicBezTo>
                <a:cubicBezTo>
                  <a:pt x="388" y="388"/>
                  <a:pt x="388" y="388"/>
                  <a:pt x="388" y="388"/>
                </a:cubicBezTo>
                <a:cubicBezTo>
                  <a:pt x="388" y="331"/>
                  <a:pt x="369" y="273"/>
                  <a:pt x="356" y="26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76" name="TextBox 275"/>
          <p:cNvSpPr txBox="1"/>
          <p:nvPr/>
        </p:nvSpPr>
        <p:spPr>
          <a:xfrm>
            <a:off x="5131014" y="2017958"/>
            <a:ext cx="649268" cy="151761"/>
          </a:xfrm>
          <a:prstGeom prst="rect">
            <a:avLst/>
          </a:prstGeom>
          <a:noFill/>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ea typeface="Roboto Condensed" panose="020B0604020202020204" charset="0"/>
              </a:rPr>
              <a:t>Open source</a:t>
            </a:r>
          </a:p>
        </p:txBody>
      </p:sp>
      <p:sp>
        <p:nvSpPr>
          <p:cNvPr id="277" name="Freeform 8"/>
          <p:cNvSpPr>
            <a:spLocks/>
          </p:cNvSpPr>
          <p:nvPr/>
        </p:nvSpPr>
        <p:spPr bwMode="auto">
          <a:xfrm rot="1800000">
            <a:off x="4181493" y="2504068"/>
            <a:ext cx="151332" cy="270122"/>
          </a:xfrm>
          <a:custGeom>
            <a:avLst/>
            <a:gdLst>
              <a:gd name="T0" fmla="*/ 211 w 344"/>
              <a:gd name="T1" fmla="*/ 189 h 642"/>
              <a:gd name="T2" fmla="*/ 211 w 344"/>
              <a:gd name="T3" fmla="*/ 0 h 642"/>
              <a:gd name="T4" fmla="*/ 134 w 344"/>
              <a:gd name="T5" fmla="*/ 0 h 642"/>
              <a:gd name="T6" fmla="*/ 134 w 344"/>
              <a:gd name="T7" fmla="*/ 189 h 642"/>
              <a:gd name="T8" fmla="*/ 0 w 344"/>
              <a:gd name="T9" fmla="*/ 355 h 642"/>
              <a:gd name="T10" fmla="*/ 0 w 344"/>
              <a:gd name="T11" fmla="*/ 357 h 642"/>
              <a:gd name="T12" fmla="*/ 0 w 344"/>
              <a:gd name="T13" fmla="*/ 529 h 642"/>
              <a:gd name="T14" fmla="*/ 43 w 344"/>
              <a:gd name="T15" fmla="*/ 529 h 642"/>
              <a:gd name="T16" fmla="*/ 43 w 344"/>
              <a:gd name="T17" fmla="*/ 642 h 642"/>
              <a:gd name="T18" fmla="*/ 82 w 344"/>
              <a:gd name="T19" fmla="*/ 642 h 642"/>
              <a:gd name="T20" fmla="*/ 82 w 344"/>
              <a:gd name="T21" fmla="*/ 529 h 642"/>
              <a:gd name="T22" fmla="*/ 263 w 344"/>
              <a:gd name="T23" fmla="*/ 529 h 642"/>
              <a:gd name="T24" fmla="*/ 263 w 344"/>
              <a:gd name="T25" fmla="*/ 642 h 642"/>
              <a:gd name="T26" fmla="*/ 302 w 344"/>
              <a:gd name="T27" fmla="*/ 642 h 642"/>
              <a:gd name="T28" fmla="*/ 302 w 344"/>
              <a:gd name="T29" fmla="*/ 529 h 642"/>
              <a:gd name="T30" fmla="*/ 344 w 344"/>
              <a:gd name="T31" fmla="*/ 529 h 642"/>
              <a:gd name="T32" fmla="*/ 344 w 344"/>
              <a:gd name="T33" fmla="*/ 357 h 642"/>
              <a:gd name="T34" fmla="*/ 344 w 344"/>
              <a:gd name="T35" fmla="*/ 355 h 642"/>
              <a:gd name="T36" fmla="*/ 211 w 344"/>
              <a:gd name="T37" fmla="*/ 18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4" h="642">
                <a:moveTo>
                  <a:pt x="211" y="189"/>
                </a:moveTo>
                <a:cubicBezTo>
                  <a:pt x="211" y="0"/>
                  <a:pt x="211" y="0"/>
                  <a:pt x="211" y="0"/>
                </a:cubicBezTo>
                <a:cubicBezTo>
                  <a:pt x="134" y="0"/>
                  <a:pt x="134" y="0"/>
                  <a:pt x="134" y="0"/>
                </a:cubicBezTo>
                <a:cubicBezTo>
                  <a:pt x="134" y="189"/>
                  <a:pt x="134" y="189"/>
                  <a:pt x="134" y="189"/>
                </a:cubicBezTo>
                <a:cubicBezTo>
                  <a:pt x="57" y="206"/>
                  <a:pt x="0" y="274"/>
                  <a:pt x="0" y="355"/>
                </a:cubicBezTo>
                <a:cubicBezTo>
                  <a:pt x="0" y="357"/>
                  <a:pt x="0" y="357"/>
                  <a:pt x="0" y="357"/>
                </a:cubicBezTo>
                <a:cubicBezTo>
                  <a:pt x="0" y="529"/>
                  <a:pt x="0" y="529"/>
                  <a:pt x="0" y="529"/>
                </a:cubicBezTo>
                <a:cubicBezTo>
                  <a:pt x="43" y="529"/>
                  <a:pt x="43" y="529"/>
                  <a:pt x="43" y="529"/>
                </a:cubicBezTo>
                <a:cubicBezTo>
                  <a:pt x="43" y="642"/>
                  <a:pt x="43" y="642"/>
                  <a:pt x="43" y="642"/>
                </a:cubicBezTo>
                <a:cubicBezTo>
                  <a:pt x="82" y="642"/>
                  <a:pt x="82" y="642"/>
                  <a:pt x="82" y="642"/>
                </a:cubicBezTo>
                <a:cubicBezTo>
                  <a:pt x="82" y="529"/>
                  <a:pt x="82" y="529"/>
                  <a:pt x="82" y="529"/>
                </a:cubicBezTo>
                <a:cubicBezTo>
                  <a:pt x="263" y="529"/>
                  <a:pt x="263" y="529"/>
                  <a:pt x="263" y="529"/>
                </a:cubicBezTo>
                <a:cubicBezTo>
                  <a:pt x="263" y="642"/>
                  <a:pt x="263" y="642"/>
                  <a:pt x="263" y="642"/>
                </a:cubicBezTo>
                <a:cubicBezTo>
                  <a:pt x="302" y="642"/>
                  <a:pt x="302" y="642"/>
                  <a:pt x="302" y="642"/>
                </a:cubicBezTo>
                <a:cubicBezTo>
                  <a:pt x="302" y="529"/>
                  <a:pt x="302" y="529"/>
                  <a:pt x="302" y="529"/>
                </a:cubicBezTo>
                <a:cubicBezTo>
                  <a:pt x="344" y="529"/>
                  <a:pt x="344" y="529"/>
                  <a:pt x="344" y="529"/>
                </a:cubicBezTo>
                <a:cubicBezTo>
                  <a:pt x="344" y="357"/>
                  <a:pt x="344" y="357"/>
                  <a:pt x="344" y="357"/>
                </a:cubicBezTo>
                <a:cubicBezTo>
                  <a:pt x="344" y="355"/>
                  <a:pt x="344" y="355"/>
                  <a:pt x="344" y="355"/>
                </a:cubicBezTo>
                <a:cubicBezTo>
                  <a:pt x="344" y="274"/>
                  <a:pt x="287" y="206"/>
                  <a:pt x="211" y="1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sp>
        <p:nvSpPr>
          <p:cNvPr id="278" name="Oval 277"/>
          <p:cNvSpPr/>
          <p:nvPr/>
        </p:nvSpPr>
        <p:spPr>
          <a:xfrm>
            <a:off x="4171608" y="1950660"/>
            <a:ext cx="649268" cy="621505"/>
          </a:xfrm>
          <a:prstGeom prst="ellipse">
            <a:avLst/>
          </a:prstGeom>
          <a:solidFill>
            <a:schemeClr val="accent4">
              <a:lumMod val="10000"/>
              <a:lumOff val="90000"/>
            </a:schemeClr>
          </a:solidFill>
          <a:ln w="38100" cap="flat" cmpd="sng" algn="ctr">
            <a:solidFill>
              <a:schemeClr val="accent4">
                <a:lumMod val="75000"/>
                <a:lumOff val="2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sp>
        <p:nvSpPr>
          <p:cNvPr id="279" name="Freeform 8"/>
          <p:cNvSpPr>
            <a:spLocks/>
          </p:cNvSpPr>
          <p:nvPr/>
        </p:nvSpPr>
        <p:spPr bwMode="auto">
          <a:xfrm rot="19800000">
            <a:off x="2913360" y="2504068"/>
            <a:ext cx="151332" cy="270122"/>
          </a:xfrm>
          <a:custGeom>
            <a:avLst/>
            <a:gdLst>
              <a:gd name="T0" fmla="*/ 211 w 344"/>
              <a:gd name="T1" fmla="*/ 189 h 642"/>
              <a:gd name="T2" fmla="*/ 211 w 344"/>
              <a:gd name="T3" fmla="*/ 0 h 642"/>
              <a:gd name="T4" fmla="*/ 134 w 344"/>
              <a:gd name="T5" fmla="*/ 0 h 642"/>
              <a:gd name="T6" fmla="*/ 134 w 344"/>
              <a:gd name="T7" fmla="*/ 189 h 642"/>
              <a:gd name="T8" fmla="*/ 0 w 344"/>
              <a:gd name="T9" fmla="*/ 355 h 642"/>
              <a:gd name="T10" fmla="*/ 0 w 344"/>
              <a:gd name="T11" fmla="*/ 357 h 642"/>
              <a:gd name="T12" fmla="*/ 0 w 344"/>
              <a:gd name="T13" fmla="*/ 529 h 642"/>
              <a:gd name="T14" fmla="*/ 43 w 344"/>
              <a:gd name="T15" fmla="*/ 529 h 642"/>
              <a:gd name="T16" fmla="*/ 43 w 344"/>
              <a:gd name="T17" fmla="*/ 642 h 642"/>
              <a:gd name="T18" fmla="*/ 82 w 344"/>
              <a:gd name="T19" fmla="*/ 642 h 642"/>
              <a:gd name="T20" fmla="*/ 82 w 344"/>
              <a:gd name="T21" fmla="*/ 529 h 642"/>
              <a:gd name="T22" fmla="*/ 263 w 344"/>
              <a:gd name="T23" fmla="*/ 529 h 642"/>
              <a:gd name="T24" fmla="*/ 263 w 344"/>
              <a:gd name="T25" fmla="*/ 642 h 642"/>
              <a:gd name="T26" fmla="*/ 302 w 344"/>
              <a:gd name="T27" fmla="*/ 642 h 642"/>
              <a:gd name="T28" fmla="*/ 302 w 344"/>
              <a:gd name="T29" fmla="*/ 529 h 642"/>
              <a:gd name="T30" fmla="*/ 344 w 344"/>
              <a:gd name="T31" fmla="*/ 529 h 642"/>
              <a:gd name="T32" fmla="*/ 344 w 344"/>
              <a:gd name="T33" fmla="*/ 357 h 642"/>
              <a:gd name="T34" fmla="*/ 344 w 344"/>
              <a:gd name="T35" fmla="*/ 355 h 642"/>
              <a:gd name="T36" fmla="*/ 211 w 344"/>
              <a:gd name="T37" fmla="*/ 18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4" h="642">
                <a:moveTo>
                  <a:pt x="211" y="189"/>
                </a:moveTo>
                <a:cubicBezTo>
                  <a:pt x="211" y="0"/>
                  <a:pt x="211" y="0"/>
                  <a:pt x="211" y="0"/>
                </a:cubicBezTo>
                <a:cubicBezTo>
                  <a:pt x="134" y="0"/>
                  <a:pt x="134" y="0"/>
                  <a:pt x="134" y="0"/>
                </a:cubicBezTo>
                <a:cubicBezTo>
                  <a:pt x="134" y="189"/>
                  <a:pt x="134" y="189"/>
                  <a:pt x="134" y="189"/>
                </a:cubicBezTo>
                <a:cubicBezTo>
                  <a:pt x="57" y="206"/>
                  <a:pt x="0" y="274"/>
                  <a:pt x="0" y="355"/>
                </a:cubicBezTo>
                <a:cubicBezTo>
                  <a:pt x="0" y="357"/>
                  <a:pt x="0" y="357"/>
                  <a:pt x="0" y="357"/>
                </a:cubicBezTo>
                <a:cubicBezTo>
                  <a:pt x="0" y="529"/>
                  <a:pt x="0" y="529"/>
                  <a:pt x="0" y="529"/>
                </a:cubicBezTo>
                <a:cubicBezTo>
                  <a:pt x="43" y="529"/>
                  <a:pt x="43" y="529"/>
                  <a:pt x="43" y="529"/>
                </a:cubicBezTo>
                <a:cubicBezTo>
                  <a:pt x="43" y="642"/>
                  <a:pt x="43" y="642"/>
                  <a:pt x="43" y="642"/>
                </a:cubicBezTo>
                <a:cubicBezTo>
                  <a:pt x="82" y="642"/>
                  <a:pt x="82" y="642"/>
                  <a:pt x="82" y="642"/>
                </a:cubicBezTo>
                <a:cubicBezTo>
                  <a:pt x="82" y="529"/>
                  <a:pt x="82" y="529"/>
                  <a:pt x="82" y="529"/>
                </a:cubicBezTo>
                <a:cubicBezTo>
                  <a:pt x="263" y="529"/>
                  <a:pt x="263" y="529"/>
                  <a:pt x="263" y="529"/>
                </a:cubicBezTo>
                <a:cubicBezTo>
                  <a:pt x="263" y="642"/>
                  <a:pt x="263" y="642"/>
                  <a:pt x="263" y="642"/>
                </a:cubicBezTo>
                <a:cubicBezTo>
                  <a:pt x="302" y="642"/>
                  <a:pt x="302" y="642"/>
                  <a:pt x="302" y="642"/>
                </a:cubicBezTo>
                <a:cubicBezTo>
                  <a:pt x="302" y="529"/>
                  <a:pt x="302" y="529"/>
                  <a:pt x="302" y="529"/>
                </a:cubicBezTo>
                <a:cubicBezTo>
                  <a:pt x="344" y="529"/>
                  <a:pt x="344" y="529"/>
                  <a:pt x="344" y="529"/>
                </a:cubicBezTo>
                <a:cubicBezTo>
                  <a:pt x="344" y="357"/>
                  <a:pt x="344" y="357"/>
                  <a:pt x="344" y="357"/>
                </a:cubicBezTo>
                <a:cubicBezTo>
                  <a:pt x="344" y="355"/>
                  <a:pt x="344" y="355"/>
                  <a:pt x="344" y="355"/>
                </a:cubicBezTo>
                <a:cubicBezTo>
                  <a:pt x="344" y="274"/>
                  <a:pt x="287" y="206"/>
                  <a:pt x="211" y="1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sp>
        <p:nvSpPr>
          <p:cNvPr id="280" name="TextBox 279"/>
          <p:cNvSpPr txBox="1"/>
          <p:nvPr/>
        </p:nvSpPr>
        <p:spPr>
          <a:xfrm>
            <a:off x="1720284" y="2005527"/>
            <a:ext cx="649268" cy="151761"/>
          </a:xfrm>
          <a:prstGeom prst="rect">
            <a:avLst/>
          </a:prstGeom>
          <a:noFill/>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ea typeface="Roboto Condensed" panose="020B0604020202020204" charset="0"/>
              </a:rPr>
              <a:t>Cloud</a:t>
            </a:r>
          </a:p>
        </p:txBody>
      </p:sp>
      <p:sp>
        <p:nvSpPr>
          <p:cNvPr id="281" name="Oval 280"/>
          <p:cNvSpPr/>
          <p:nvPr/>
        </p:nvSpPr>
        <p:spPr>
          <a:xfrm>
            <a:off x="2438206" y="1950650"/>
            <a:ext cx="649268" cy="621503"/>
          </a:xfrm>
          <a:prstGeom prst="ellipse">
            <a:avLst/>
          </a:prstGeom>
          <a:solidFill>
            <a:schemeClr val="accent4">
              <a:lumMod val="10000"/>
              <a:lumOff val="90000"/>
            </a:schemeClr>
          </a:solidFill>
          <a:ln w="38100" cap="flat" cmpd="sng" algn="ctr">
            <a:solidFill>
              <a:schemeClr val="accent4">
                <a:lumMod val="75000"/>
                <a:lumOff val="2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grpSp>
        <p:nvGrpSpPr>
          <p:cNvPr id="282" name="Group 281"/>
          <p:cNvGrpSpPr/>
          <p:nvPr/>
        </p:nvGrpSpPr>
        <p:grpSpPr>
          <a:xfrm>
            <a:off x="2601903" y="2157288"/>
            <a:ext cx="314505" cy="217944"/>
            <a:chOff x="1219200" y="3962400"/>
            <a:chExt cx="926237" cy="714892"/>
          </a:xfrm>
          <a:solidFill>
            <a:schemeClr val="accent4"/>
          </a:solidFill>
        </p:grpSpPr>
        <p:sp>
          <p:nvSpPr>
            <p:cNvPr id="283" name="Freeform 32"/>
            <p:cNvSpPr>
              <a:spLocks/>
            </p:cNvSpPr>
            <p:nvPr/>
          </p:nvSpPr>
          <p:spPr bwMode="auto">
            <a:xfrm>
              <a:off x="1600199" y="4497530"/>
              <a:ext cx="114717" cy="179762"/>
            </a:xfrm>
            <a:custGeom>
              <a:avLst/>
              <a:gdLst>
                <a:gd name="T0" fmla="*/ 74 w 84"/>
                <a:gd name="T1" fmla="*/ 45 h 144"/>
                <a:gd name="T2" fmla="*/ 78 w 84"/>
                <a:gd name="T3" fmla="*/ 47 h 144"/>
                <a:gd name="T4" fmla="*/ 82 w 84"/>
                <a:gd name="T5" fmla="*/ 45 h 144"/>
                <a:gd name="T6" fmla="*/ 82 w 84"/>
                <a:gd name="T7" fmla="*/ 37 h 144"/>
                <a:gd name="T8" fmla="*/ 46 w 84"/>
                <a:gd name="T9" fmla="*/ 1 h 144"/>
                <a:gd name="T10" fmla="*/ 42 w 84"/>
                <a:gd name="T11" fmla="*/ 0 h 144"/>
                <a:gd name="T12" fmla="*/ 38 w 84"/>
                <a:gd name="T13" fmla="*/ 1 h 144"/>
                <a:gd name="T14" fmla="*/ 2 w 84"/>
                <a:gd name="T15" fmla="*/ 37 h 144"/>
                <a:gd name="T16" fmla="*/ 2 w 84"/>
                <a:gd name="T17" fmla="*/ 45 h 144"/>
                <a:gd name="T18" fmla="*/ 10 w 84"/>
                <a:gd name="T19" fmla="*/ 45 h 144"/>
                <a:gd name="T20" fmla="*/ 36 w 84"/>
                <a:gd name="T21" fmla="*/ 19 h 144"/>
                <a:gd name="T22" fmla="*/ 36 w 84"/>
                <a:gd name="T23" fmla="*/ 139 h 144"/>
                <a:gd name="T24" fmla="*/ 42 w 84"/>
                <a:gd name="T25" fmla="*/ 144 h 144"/>
                <a:gd name="T26" fmla="*/ 47 w 84"/>
                <a:gd name="T27" fmla="*/ 139 h 144"/>
                <a:gd name="T28" fmla="*/ 47 w 84"/>
                <a:gd name="T29" fmla="*/ 19 h 144"/>
                <a:gd name="T30" fmla="*/ 74 w 84"/>
                <a:gd name="T31"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144">
                  <a:moveTo>
                    <a:pt x="74" y="45"/>
                  </a:moveTo>
                  <a:cubicBezTo>
                    <a:pt x="75" y="46"/>
                    <a:pt x="76" y="47"/>
                    <a:pt x="78" y="47"/>
                  </a:cubicBezTo>
                  <a:cubicBezTo>
                    <a:pt x="79" y="47"/>
                    <a:pt x="81" y="46"/>
                    <a:pt x="82" y="45"/>
                  </a:cubicBezTo>
                  <a:cubicBezTo>
                    <a:pt x="84" y="43"/>
                    <a:pt x="84" y="39"/>
                    <a:pt x="82" y="37"/>
                  </a:cubicBezTo>
                  <a:cubicBezTo>
                    <a:pt x="46" y="1"/>
                    <a:pt x="46" y="1"/>
                    <a:pt x="46" y="1"/>
                  </a:cubicBezTo>
                  <a:cubicBezTo>
                    <a:pt x="45" y="0"/>
                    <a:pt x="43" y="0"/>
                    <a:pt x="42" y="0"/>
                  </a:cubicBezTo>
                  <a:cubicBezTo>
                    <a:pt x="40" y="0"/>
                    <a:pt x="39" y="0"/>
                    <a:pt x="38" y="1"/>
                  </a:cubicBezTo>
                  <a:cubicBezTo>
                    <a:pt x="2" y="37"/>
                    <a:pt x="2" y="37"/>
                    <a:pt x="2" y="37"/>
                  </a:cubicBezTo>
                  <a:cubicBezTo>
                    <a:pt x="0" y="39"/>
                    <a:pt x="0" y="43"/>
                    <a:pt x="2" y="45"/>
                  </a:cubicBezTo>
                  <a:cubicBezTo>
                    <a:pt x="4" y="47"/>
                    <a:pt x="8" y="47"/>
                    <a:pt x="10" y="45"/>
                  </a:cubicBezTo>
                  <a:cubicBezTo>
                    <a:pt x="36" y="19"/>
                    <a:pt x="36" y="19"/>
                    <a:pt x="36" y="19"/>
                  </a:cubicBezTo>
                  <a:cubicBezTo>
                    <a:pt x="36" y="139"/>
                    <a:pt x="36" y="139"/>
                    <a:pt x="36" y="139"/>
                  </a:cubicBezTo>
                  <a:cubicBezTo>
                    <a:pt x="36" y="142"/>
                    <a:pt x="39" y="144"/>
                    <a:pt x="42" y="144"/>
                  </a:cubicBezTo>
                  <a:cubicBezTo>
                    <a:pt x="45" y="144"/>
                    <a:pt x="47" y="142"/>
                    <a:pt x="47" y="139"/>
                  </a:cubicBezTo>
                  <a:cubicBezTo>
                    <a:pt x="47" y="19"/>
                    <a:pt x="47" y="19"/>
                    <a:pt x="47" y="19"/>
                  </a:cubicBezTo>
                  <a:lnTo>
                    <a:pt x="74" y="45"/>
                  </a:lnTo>
                  <a:close/>
                </a:path>
              </a:pathLst>
            </a:custGeom>
            <a:grpFill/>
            <a:ln w="952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600" b="1" i="0" u="none" strike="noStrike" kern="0" cap="none" spc="0" normalizeH="0" baseline="0" noProof="0">
                <a:ln>
                  <a:noFill/>
                </a:ln>
                <a:solidFill>
                  <a:schemeClr val="bg1"/>
                </a:solidFill>
                <a:effectLst/>
                <a:uLnTx/>
                <a:uFillTx/>
                <a:ea typeface="Roboto Condensed" panose="020B0604020202020204" charset="0"/>
              </a:endParaRPr>
            </a:p>
          </p:txBody>
        </p:sp>
        <p:sp>
          <p:nvSpPr>
            <p:cNvPr id="284" name="Freeform 33"/>
            <p:cNvSpPr>
              <a:spLocks/>
            </p:cNvSpPr>
            <p:nvPr/>
          </p:nvSpPr>
          <p:spPr bwMode="auto">
            <a:xfrm>
              <a:off x="1219200" y="3962400"/>
              <a:ext cx="926237" cy="635563"/>
            </a:xfrm>
            <a:custGeom>
              <a:avLst/>
              <a:gdLst>
                <a:gd name="T0" fmla="*/ 210 w 269"/>
                <a:gd name="T1" fmla="*/ 52 h 161"/>
                <a:gd name="T2" fmla="*/ 208 w 269"/>
                <a:gd name="T3" fmla="*/ 52 h 161"/>
                <a:gd name="T4" fmla="*/ 154 w 269"/>
                <a:gd name="T5" fmla="*/ 16 h 161"/>
                <a:gd name="T6" fmla="*/ 146 w 269"/>
                <a:gd name="T7" fmla="*/ 16 h 161"/>
                <a:gd name="T8" fmla="*/ 100 w 269"/>
                <a:gd name="T9" fmla="*/ 0 h 161"/>
                <a:gd name="T10" fmla="*/ 26 w 269"/>
                <a:gd name="T11" fmla="*/ 62 h 161"/>
                <a:gd name="T12" fmla="*/ 0 w 269"/>
                <a:gd name="T13" fmla="*/ 106 h 161"/>
                <a:gd name="T14" fmla="*/ 56 w 269"/>
                <a:gd name="T15" fmla="*/ 161 h 161"/>
                <a:gd name="T16" fmla="*/ 92 w 269"/>
                <a:gd name="T17" fmla="*/ 161 h 161"/>
                <a:gd name="T18" fmla="*/ 97 w 269"/>
                <a:gd name="T19" fmla="*/ 155 h 161"/>
                <a:gd name="T20" fmla="*/ 92 w 269"/>
                <a:gd name="T21" fmla="*/ 150 h 161"/>
                <a:gd name="T22" fmla="*/ 56 w 269"/>
                <a:gd name="T23" fmla="*/ 150 h 161"/>
                <a:gd name="T24" fmla="*/ 11 w 269"/>
                <a:gd name="T25" fmla="*/ 106 h 161"/>
                <a:gd name="T26" fmla="*/ 34 w 269"/>
                <a:gd name="T27" fmla="*/ 70 h 161"/>
                <a:gd name="T28" fmla="*/ 36 w 269"/>
                <a:gd name="T29" fmla="*/ 66 h 161"/>
                <a:gd name="T30" fmla="*/ 100 w 269"/>
                <a:gd name="T31" fmla="*/ 11 h 161"/>
                <a:gd name="T32" fmla="*/ 141 w 269"/>
                <a:gd name="T33" fmla="*/ 26 h 161"/>
                <a:gd name="T34" fmla="*/ 145 w 269"/>
                <a:gd name="T35" fmla="*/ 27 h 161"/>
                <a:gd name="T36" fmla="*/ 154 w 269"/>
                <a:gd name="T37" fmla="*/ 27 h 161"/>
                <a:gd name="T38" fmla="*/ 199 w 269"/>
                <a:gd name="T39" fmla="*/ 60 h 161"/>
                <a:gd name="T40" fmla="*/ 205 w 269"/>
                <a:gd name="T41" fmla="*/ 63 h 161"/>
                <a:gd name="T42" fmla="*/ 210 w 269"/>
                <a:gd name="T43" fmla="*/ 63 h 161"/>
                <a:gd name="T44" fmla="*/ 258 w 269"/>
                <a:gd name="T45" fmla="*/ 106 h 161"/>
                <a:gd name="T46" fmla="*/ 210 w 269"/>
                <a:gd name="T47" fmla="*/ 150 h 161"/>
                <a:gd name="T48" fmla="*/ 160 w 269"/>
                <a:gd name="T49" fmla="*/ 150 h 161"/>
                <a:gd name="T50" fmla="*/ 155 w 269"/>
                <a:gd name="T51" fmla="*/ 155 h 161"/>
                <a:gd name="T52" fmla="*/ 160 w 269"/>
                <a:gd name="T53" fmla="*/ 161 h 161"/>
                <a:gd name="T54" fmla="*/ 210 w 269"/>
                <a:gd name="T55" fmla="*/ 161 h 161"/>
                <a:gd name="T56" fmla="*/ 269 w 269"/>
                <a:gd name="T57" fmla="*/ 106 h 161"/>
                <a:gd name="T58" fmla="*/ 210 w 269"/>
                <a:gd name="T59" fmla="*/ 5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9" h="161">
                  <a:moveTo>
                    <a:pt x="210" y="52"/>
                  </a:moveTo>
                  <a:cubicBezTo>
                    <a:pt x="210" y="52"/>
                    <a:pt x="209" y="52"/>
                    <a:pt x="208" y="52"/>
                  </a:cubicBezTo>
                  <a:cubicBezTo>
                    <a:pt x="199" y="30"/>
                    <a:pt x="178" y="16"/>
                    <a:pt x="154" y="16"/>
                  </a:cubicBezTo>
                  <a:cubicBezTo>
                    <a:pt x="152" y="16"/>
                    <a:pt x="149" y="16"/>
                    <a:pt x="146" y="16"/>
                  </a:cubicBezTo>
                  <a:cubicBezTo>
                    <a:pt x="132" y="5"/>
                    <a:pt x="117" y="0"/>
                    <a:pt x="100" y="0"/>
                  </a:cubicBezTo>
                  <a:cubicBezTo>
                    <a:pt x="63" y="0"/>
                    <a:pt x="33" y="25"/>
                    <a:pt x="26" y="62"/>
                  </a:cubicBezTo>
                  <a:cubicBezTo>
                    <a:pt x="10" y="73"/>
                    <a:pt x="0" y="90"/>
                    <a:pt x="0" y="106"/>
                  </a:cubicBezTo>
                  <a:cubicBezTo>
                    <a:pt x="0" y="136"/>
                    <a:pt x="25" y="161"/>
                    <a:pt x="56" y="161"/>
                  </a:cubicBezTo>
                  <a:cubicBezTo>
                    <a:pt x="92" y="161"/>
                    <a:pt x="92" y="161"/>
                    <a:pt x="92" y="161"/>
                  </a:cubicBezTo>
                  <a:cubicBezTo>
                    <a:pt x="95" y="161"/>
                    <a:pt x="97" y="158"/>
                    <a:pt x="97" y="155"/>
                  </a:cubicBezTo>
                  <a:cubicBezTo>
                    <a:pt x="97" y="152"/>
                    <a:pt x="95" y="150"/>
                    <a:pt x="92" y="150"/>
                  </a:cubicBezTo>
                  <a:cubicBezTo>
                    <a:pt x="56" y="150"/>
                    <a:pt x="56" y="150"/>
                    <a:pt x="56" y="150"/>
                  </a:cubicBezTo>
                  <a:cubicBezTo>
                    <a:pt x="31" y="150"/>
                    <a:pt x="11" y="130"/>
                    <a:pt x="11" y="106"/>
                  </a:cubicBezTo>
                  <a:cubicBezTo>
                    <a:pt x="11" y="93"/>
                    <a:pt x="20" y="79"/>
                    <a:pt x="34" y="70"/>
                  </a:cubicBezTo>
                  <a:cubicBezTo>
                    <a:pt x="35" y="69"/>
                    <a:pt x="36" y="68"/>
                    <a:pt x="36" y="66"/>
                  </a:cubicBezTo>
                  <a:cubicBezTo>
                    <a:pt x="42" y="34"/>
                    <a:pt x="68" y="11"/>
                    <a:pt x="100" y="11"/>
                  </a:cubicBezTo>
                  <a:cubicBezTo>
                    <a:pt x="115" y="11"/>
                    <a:pt x="128" y="16"/>
                    <a:pt x="141" y="26"/>
                  </a:cubicBezTo>
                  <a:cubicBezTo>
                    <a:pt x="142" y="27"/>
                    <a:pt x="143" y="27"/>
                    <a:pt x="145" y="27"/>
                  </a:cubicBezTo>
                  <a:cubicBezTo>
                    <a:pt x="148" y="27"/>
                    <a:pt x="151" y="27"/>
                    <a:pt x="154" y="27"/>
                  </a:cubicBezTo>
                  <a:cubicBezTo>
                    <a:pt x="175" y="27"/>
                    <a:pt x="193" y="40"/>
                    <a:pt x="199" y="60"/>
                  </a:cubicBezTo>
                  <a:cubicBezTo>
                    <a:pt x="200" y="62"/>
                    <a:pt x="202" y="64"/>
                    <a:pt x="205" y="63"/>
                  </a:cubicBezTo>
                  <a:cubicBezTo>
                    <a:pt x="207" y="63"/>
                    <a:pt x="209" y="63"/>
                    <a:pt x="210" y="63"/>
                  </a:cubicBezTo>
                  <a:cubicBezTo>
                    <a:pt x="236" y="63"/>
                    <a:pt x="258" y="83"/>
                    <a:pt x="258" y="106"/>
                  </a:cubicBezTo>
                  <a:cubicBezTo>
                    <a:pt x="258" y="130"/>
                    <a:pt x="236" y="150"/>
                    <a:pt x="210" y="150"/>
                  </a:cubicBezTo>
                  <a:cubicBezTo>
                    <a:pt x="160" y="150"/>
                    <a:pt x="160" y="150"/>
                    <a:pt x="160" y="150"/>
                  </a:cubicBezTo>
                  <a:cubicBezTo>
                    <a:pt x="157" y="150"/>
                    <a:pt x="155" y="152"/>
                    <a:pt x="155" y="155"/>
                  </a:cubicBezTo>
                  <a:cubicBezTo>
                    <a:pt x="155" y="158"/>
                    <a:pt x="157" y="161"/>
                    <a:pt x="160" y="161"/>
                  </a:cubicBezTo>
                  <a:cubicBezTo>
                    <a:pt x="210" y="161"/>
                    <a:pt x="210" y="161"/>
                    <a:pt x="210" y="161"/>
                  </a:cubicBezTo>
                  <a:cubicBezTo>
                    <a:pt x="242" y="161"/>
                    <a:pt x="269" y="136"/>
                    <a:pt x="269" y="106"/>
                  </a:cubicBezTo>
                  <a:cubicBezTo>
                    <a:pt x="269" y="77"/>
                    <a:pt x="242" y="52"/>
                    <a:pt x="210" y="52"/>
                  </a:cubicBezTo>
                  <a:close/>
                </a:path>
              </a:pathLst>
            </a:custGeom>
            <a:grpFill/>
            <a:ln w="952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600" b="1" i="0" u="none" strike="noStrike" kern="0" cap="none" spc="0" normalizeH="0" baseline="0" noProof="0">
                <a:ln>
                  <a:noFill/>
                </a:ln>
                <a:solidFill>
                  <a:schemeClr val="bg1"/>
                </a:solidFill>
                <a:effectLst/>
                <a:uLnTx/>
                <a:uFillTx/>
                <a:ea typeface="Roboto Condensed" panose="020B0604020202020204" charset="0"/>
              </a:endParaRPr>
            </a:p>
          </p:txBody>
        </p:sp>
      </p:grpSp>
      <p:sp>
        <p:nvSpPr>
          <p:cNvPr id="285" name="Rectangle 284"/>
          <p:cNvSpPr/>
          <p:nvPr/>
        </p:nvSpPr>
        <p:spPr>
          <a:xfrm>
            <a:off x="2546782" y="2134058"/>
            <a:ext cx="413981" cy="262769"/>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bg1"/>
              </a:solidFill>
              <a:effectLst/>
              <a:uLnTx/>
              <a:uFillTx/>
              <a:ea typeface="Roboto Condensed" panose="020B0604020202020204" charset="0"/>
            </a:endParaRPr>
          </a:p>
        </p:txBody>
      </p:sp>
      <p:sp>
        <p:nvSpPr>
          <p:cNvPr id="286" name="Freeform 8"/>
          <p:cNvSpPr>
            <a:spLocks/>
          </p:cNvSpPr>
          <p:nvPr/>
        </p:nvSpPr>
        <p:spPr bwMode="auto">
          <a:xfrm rot="12600000">
            <a:off x="2921681" y="5317502"/>
            <a:ext cx="151332" cy="270123"/>
          </a:xfrm>
          <a:custGeom>
            <a:avLst/>
            <a:gdLst>
              <a:gd name="T0" fmla="*/ 211 w 344"/>
              <a:gd name="T1" fmla="*/ 189 h 642"/>
              <a:gd name="T2" fmla="*/ 211 w 344"/>
              <a:gd name="T3" fmla="*/ 0 h 642"/>
              <a:gd name="T4" fmla="*/ 134 w 344"/>
              <a:gd name="T5" fmla="*/ 0 h 642"/>
              <a:gd name="T6" fmla="*/ 134 w 344"/>
              <a:gd name="T7" fmla="*/ 189 h 642"/>
              <a:gd name="T8" fmla="*/ 0 w 344"/>
              <a:gd name="T9" fmla="*/ 355 h 642"/>
              <a:gd name="T10" fmla="*/ 0 w 344"/>
              <a:gd name="T11" fmla="*/ 357 h 642"/>
              <a:gd name="T12" fmla="*/ 0 w 344"/>
              <a:gd name="T13" fmla="*/ 529 h 642"/>
              <a:gd name="T14" fmla="*/ 43 w 344"/>
              <a:gd name="T15" fmla="*/ 529 h 642"/>
              <a:gd name="T16" fmla="*/ 43 w 344"/>
              <a:gd name="T17" fmla="*/ 642 h 642"/>
              <a:gd name="T18" fmla="*/ 82 w 344"/>
              <a:gd name="T19" fmla="*/ 642 h 642"/>
              <a:gd name="T20" fmla="*/ 82 w 344"/>
              <a:gd name="T21" fmla="*/ 529 h 642"/>
              <a:gd name="T22" fmla="*/ 263 w 344"/>
              <a:gd name="T23" fmla="*/ 529 h 642"/>
              <a:gd name="T24" fmla="*/ 263 w 344"/>
              <a:gd name="T25" fmla="*/ 642 h 642"/>
              <a:gd name="T26" fmla="*/ 302 w 344"/>
              <a:gd name="T27" fmla="*/ 642 h 642"/>
              <a:gd name="T28" fmla="*/ 302 w 344"/>
              <a:gd name="T29" fmla="*/ 529 h 642"/>
              <a:gd name="T30" fmla="*/ 344 w 344"/>
              <a:gd name="T31" fmla="*/ 529 h 642"/>
              <a:gd name="T32" fmla="*/ 344 w 344"/>
              <a:gd name="T33" fmla="*/ 357 h 642"/>
              <a:gd name="T34" fmla="*/ 344 w 344"/>
              <a:gd name="T35" fmla="*/ 355 h 642"/>
              <a:gd name="T36" fmla="*/ 211 w 344"/>
              <a:gd name="T37" fmla="*/ 18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4" h="642">
                <a:moveTo>
                  <a:pt x="211" y="189"/>
                </a:moveTo>
                <a:cubicBezTo>
                  <a:pt x="211" y="0"/>
                  <a:pt x="211" y="0"/>
                  <a:pt x="211" y="0"/>
                </a:cubicBezTo>
                <a:cubicBezTo>
                  <a:pt x="134" y="0"/>
                  <a:pt x="134" y="0"/>
                  <a:pt x="134" y="0"/>
                </a:cubicBezTo>
                <a:cubicBezTo>
                  <a:pt x="134" y="189"/>
                  <a:pt x="134" y="189"/>
                  <a:pt x="134" y="189"/>
                </a:cubicBezTo>
                <a:cubicBezTo>
                  <a:pt x="57" y="206"/>
                  <a:pt x="0" y="274"/>
                  <a:pt x="0" y="355"/>
                </a:cubicBezTo>
                <a:cubicBezTo>
                  <a:pt x="0" y="357"/>
                  <a:pt x="0" y="357"/>
                  <a:pt x="0" y="357"/>
                </a:cubicBezTo>
                <a:cubicBezTo>
                  <a:pt x="0" y="529"/>
                  <a:pt x="0" y="529"/>
                  <a:pt x="0" y="529"/>
                </a:cubicBezTo>
                <a:cubicBezTo>
                  <a:pt x="43" y="529"/>
                  <a:pt x="43" y="529"/>
                  <a:pt x="43" y="529"/>
                </a:cubicBezTo>
                <a:cubicBezTo>
                  <a:pt x="43" y="642"/>
                  <a:pt x="43" y="642"/>
                  <a:pt x="43" y="642"/>
                </a:cubicBezTo>
                <a:cubicBezTo>
                  <a:pt x="82" y="642"/>
                  <a:pt x="82" y="642"/>
                  <a:pt x="82" y="642"/>
                </a:cubicBezTo>
                <a:cubicBezTo>
                  <a:pt x="82" y="529"/>
                  <a:pt x="82" y="529"/>
                  <a:pt x="82" y="529"/>
                </a:cubicBezTo>
                <a:cubicBezTo>
                  <a:pt x="263" y="529"/>
                  <a:pt x="263" y="529"/>
                  <a:pt x="263" y="529"/>
                </a:cubicBezTo>
                <a:cubicBezTo>
                  <a:pt x="263" y="642"/>
                  <a:pt x="263" y="642"/>
                  <a:pt x="263" y="642"/>
                </a:cubicBezTo>
                <a:cubicBezTo>
                  <a:pt x="302" y="642"/>
                  <a:pt x="302" y="642"/>
                  <a:pt x="302" y="642"/>
                </a:cubicBezTo>
                <a:cubicBezTo>
                  <a:pt x="302" y="529"/>
                  <a:pt x="302" y="529"/>
                  <a:pt x="302" y="529"/>
                </a:cubicBezTo>
                <a:cubicBezTo>
                  <a:pt x="344" y="529"/>
                  <a:pt x="344" y="529"/>
                  <a:pt x="344" y="529"/>
                </a:cubicBezTo>
                <a:cubicBezTo>
                  <a:pt x="344" y="357"/>
                  <a:pt x="344" y="357"/>
                  <a:pt x="344" y="357"/>
                </a:cubicBezTo>
                <a:cubicBezTo>
                  <a:pt x="344" y="355"/>
                  <a:pt x="344" y="355"/>
                  <a:pt x="344" y="355"/>
                </a:cubicBezTo>
                <a:cubicBezTo>
                  <a:pt x="344" y="274"/>
                  <a:pt x="287" y="206"/>
                  <a:pt x="211" y="1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sp>
        <p:nvSpPr>
          <p:cNvPr id="287" name="Oval 286"/>
          <p:cNvSpPr/>
          <p:nvPr/>
        </p:nvSpPr>
        <p:spPr>
          <a:xfrm>
            <a:off x="2438206" y="5518807"/>
            <a:ext cx="649269" cy="621505"/>
          </a:xfrm>
          <a:prstGeom prst="ellipse">
            <a:avLst/>
          </a:prstGeom>
          <a:solidFill>
            <a:schemeClr val="accent4">
              <a:lumMod val="10000"/>
              <a:lumOff val="90000"/>
            </a:schemeClr>
          </a:solidFill>
          <a:ln w="38100" cap="flat" cmpd="sng" algn="ctr">
            <a:solidFill>
              <a:schemeClr val="accent4">
                <a:lumMod val="75000"/>
                <a:lumOff val="2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grpSp>
        <p:nvGrpSpPr>
          <p:cNvPr id="288" name="Group 287"/>
          <p:cNvGrpSpPr/>
          <p:nvPr/>
        </p:nvGrpSpPr>
        <p:grpSpPr>
          <a:xfrm>
            <a:off x="2530058" y="5636658"/>
            <a:ext cx="479232" cy="487809"/>
            <a:chOff x="457201" y="2486025"/>
            <a:chExt cx="801688" cy="852488"/>
          </a:xfrm>
          <a:solidFill>
            <a:schemeClr val="accent1">
              <a:lumMod val="20000"/>
              <a:lumOff val="80000"/>
            </a:schemeClr>
          </a:solidFill>
        </p:grpSpPr>
        <p:sp>
          <p:nvSpPr>
            <p:cNvPr id="289" name="Freeform 6"/>
            <p:cNvSpPr>
              <a:spLocks noEditPoints="1"/>
            </p:cNvSpPr>
            <p:nvPr/>
          </p:nvSpPr>
          <p:spPr bwMode="auto">
            <a:xfrm>
              <a:off x="457201" y="2486025"/>
              <a:ext cx="722313" cy="639762"/>
            </a:xfrm>
            <a:custGeom>
              <a:avLst/>
              <a:gdLst>
                <a:gd name="T0" fmla="*/ 446 w 848"/>
                <a:gd name="T1" fmla="*/ 447 h 750"/>
                <a:gd name="T2" fmla="*/ 604 w 848"/>
                <a:gd name="T3" fmla="*/ 614 h 750"/>
                <a:gd name="T4" fmla="*/ 644 w 848"/>
                <a:gd name="T5" fmla="*/ 513 h 750"/>
                <a:gd name="T6" fmla="*/ 512 w 848"/>
                <a:gd name="T7" fmla="*/ 447 h 750"/>
                <a:gd name="T8" fmla="*/ 446 w 848"/>
                <a:gd name="T9" fmla="*/ 0 h 750"/>
                <a:gd name="T10" fmla="*/ 617 w 848"/>
                <a:gd name="T11" fmla="*/ 211 h 750"/>
                <a:gd name="T12" fmla="*/ 446 w 848"/>
                <a:gd name="T13" fmla="*/ 245 h 750"/>
                <a:gd name="T14" fmla="*/ 560 w 848"/>
                <a:gd name="T15" fmla="*/ 413 h 750"/>
                <a:gd name="T16" fmla="*/ 646 w 848"/>
                <a:gd name="T17" fmla="*/ 388 h 750"/>
                <a:gd name="T18" fmla="*/ 446 w 848"/>
                <a:gd name="T19" fmla="*/ 245 h 750"/>
                <a:gd name="T20" fmla="*/ 577 w 848"/>
                <a:gd name="T21" fmla="*/ 648 h 750"/>
                <a:gd name="T22" fmla="*/ 446 w 848"/>
                <a:gd name="T23" fmla="*/ 733 h 750"/>
                <a:gd name="T24" fmla="*/ 0 w 848"/>
                <a:gd name="T25" fmla="*/ 447 h 750"/>
                <a:gd name="T26" fmla="*/ 190 w 848"/>
                <a:gd name="T27" fmla="*/ 614 h 750"/>
                <a:gd name="T28" fmla="*/ 191 w 848"/>
                <a:gd name="T29" fmla="*/ 245 h 750"/>
                <a:gd name="T30" fmla="*/ 1 w 848"/>
                <a:gd name="T31" fmla="*/ 413 h 750"/>
                <a:gd name="T32" fmla="*/ 191 w 848"/>
                <a:gd name="T33" fmla="*/ 245 h 750"/>
                <a:gd name="T34" fmla="*/ 58 w 848"/>
                <a:gd name="T35" fmla="*/ 650 h 750"/>
                <a:gd name="T36" fmla="*/ 198 w 848"/>
                <a:gd name="T37" fmla="*/ 648 h 750"/>
                <a:gd name="T38" fmla="*/ 213 w 848"/>
                <a:gd name="T39" fmla="*/ 413 h 750"/>
                <a:gd name="T40" fmla="*/ 404 w 848"/>
                <a:gd name="T41" fmla="*/ 245 h 750"/>
                <a:gd name="T42" fmla="*/ 213 w 848"/>
                <a:gd name="T43" fmla="*/ 413 h 750"/>
                <a:gd name="T44" fmla="*/ 618 w 848"/>
                <a:gd name="T45" fmla="*/ 101 h 750"/>
                <a:gd name="T46" fmla="*/ 800 w 848"/>
                <a:gd name="T47" fmla="*/ 211 h 750"/>
                <a:gd name="T48" fmla="*/ 818 w 848"/>
                <a:gd name="T49" fmla="*/ 245 h 750"/>
                <a:gd name="T50" fmla="*/ 688 w 848"/>
                <a:gd name="T51" fmla="*/ 375 h 750"/>
                <a:gd name="T52" fmla="*/ 848 w 848"/>
                <a:gd name="T53" fmla="*/ 328 h 750"/>
                <a:gd name="T54" fmla="*/ 280 w 848"/>
                <a:gd name="T55" fmla="*/ 120 h 750"/>
                <a:gd name="T56" fmla="*/ 404 w 848"/>
                <a:gd name="T57" fmla="*/ 211 h 750"/>
                <a:gd name="T58" fmla="*/ 280 w 848"/>
                <a:gd name="T59" fmla="*/ 120 h 750"/>
                <a:gd name="T60" fmla="*/ 301 w 848"/>
                <a:gd name="T61" fmla="*/ 19 h 750"/>
                <a:gd name="T62" fmla="*/ 200 w 848"/>
                <a:gd name="T63" fmla="*/ 211 h 750"/>
                <a:gd name="T64" fmla="*/ 280 w 848"/>
                <a:gd name="T65" fmla="*/ 745 h 750"/>
                <a:gd name="T66" fmla="*/ 331 w 848"/>
                <a:gd name="T67" fmla="*/ 750 h 750"/>
                <a:gd name="T68" fmla="*/ 404 w 848"/>
                <a:gd name="T69" fmla="*/ 648 h 750"/>
                <a:gd name="T70" fmla="*/ 280 w 848"/>
                <a:gd name="T71" fmla="*/ 745 h 750"/>
                <a:gd name="T72" fmla="*/ 404 w 848"/>
                <a:gd name="T73" fmla="*/ 614 h 750"/>
                <a:gd name="T74" fmla="*/ 213 w 848"/>
                <a:gd name="T75" fmla="*/ 447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8" h="750">
                  <a:moveTo>
                    <a:pt x="512" y="447"/>
                  </a:moveTo>
                  <a:cubicBezTo>
                    <a:pt x="446" y="447"/>
                    <a:pt x="446" y="447"/>
                    <a:pt x="446" y="447"/>
                  </a:cubicBezTo>
                  <a:cubicBezTo>
                    <a:pt x="446" y="614"/>
                    <a:pt x="446" y="614"/>
                    <a:pt x="446" y="614"/>
                  </a:cubicBezTo>
                  <a:cubicBezTo>
                    <a:pt x="604" y="614"/>
                    <a:pt x="604" y="614"/>
                    <a:pt x="604" y="614"/>
                  </a:cubicBezTo>
                  <a:cubicBezTo>
                    <a:pt x="619" y="592"/>
                    <a:pt x="631" y="570"/>
                    <a:pt x="639" y="551"/>
                  </a:cubicBezTo>
                  <a:cubicBezTo>
                    <a:pt x="641" y="539"/>
                    <a:pt x="642" y="526"/>
                    <a:pt x="644" y="513"/>
                  </a:cubicBezTo>
                  <a:cubicBezTo>
                    <a:pt x="582" y="482"/>
                    <a:pt x="582" y="482"/>
                    <a:pt x="582" y="482"/>
                  </a:cubicBezTo>
                  <a:lnTo>
                    <a:pt x="512" y="447"/>
                  </a:lnTo>
                  <a:close/>
                  <a:moveTo>
                    <a:pt x="580" y="120"/>
                  </a:moveTo>
                  <a:cubicBezTo>
                    <a:pt x="543" y="49"/>
                    <a:pt x="494" y="7"/>
                    <a:pt x="446" y="0"/>
                  </a:cubicBezTo>
                  <a:cubicBezTo>
                    <a:pt x="446" y="211"/>
                    <a:pt x="446" y="211"/>
                    <a:pt x="446" y="211"/>
                  </a:cubicBezTo>
                  <a:cubicBezTo>
                    <a:pt x="617" y="211"/>
                    <a:pt x="617" y="211"/>
                    <a:pt x="617" y="211"/>
                  </a:cubicBezTo>
                  <a:cubicBezTo>
                    <a:pt x="607" y="178"/>
                    <a:pt x="594" y="147"/>
                    <a:pt x="580" y="120"/>
                  </a:cubicBezTo>
                  <a:close/>
                  <a:moveTo>
                    <a:pt x="446" y="245"/>
                  </a:moveTo>
                  <a:cubicBezTo>
                    <a:pt x="446" y="413"/>
                    <a:pt x="446" y="413"/>
                    <a:pt x="446" y="413"/>
                  </a:cubicBezTo>
                  <a:cubicBezTo>
                    <a:pt x="560" y="413"/>
                    <a:pt x="560" y="413"/>
                    <a:pt x="560" y="413"/>
                  </a:cubicBezTo>
                  <a:cubicBezTo>
                    <a:pt x="589" y="404"/>
                    <a:pt x="589" y="404"/>
                    <a:pt x="589" y="404"/>
                  </a:cubicBezTo>
                  <a:cubicBezTo>
                    <a:pt x="646" y="388"/>
                    <a:pt x="646" y="388"/>
                    <a:pt x="646" y="388"/>
                  </a:cubicBezTo>
                  <a:cubicBezTo>
                    <a:pt x="643" y="337"/>
                    <a:pt x="637" y="289"/>
                    <a:pt x="626" y="245"/>
                  </a:cubicBezTo>
                  <a:lnTo>
                    <a:pt x="446" y="245"/>
                  </a:lnTo>
                  <a:close/>
                  <a:moveTo>
                    <a:pt x="446" y="733"/>
                  </a:moveTo>
                  <a:cubicBezTo>
                    <a:pt x="503" y="714"/>
                    <a:pt x="546" y="682"/>
                    <a:pt x="577" y="648"/>
                  </a:cubicBezTo>
                  <a:cubicBezTo>
                    <a:pt x="446" y="648"/>
                    <a:pt x="446" y="648"/>
                    <a:pt x="446" y="648"/>
                  </a:cubicBezTo>
                  <a:lnTo>
                    <a:pt x="446" y="733"/>
                  </a:lnTo>
                  <a:close/>
                  <a:moveTo>
                    <a:pt x="171" y="447"/>
                  </a:moveTo>
                  <a:cubicBezTo>
                    <a:pt x="0" y="447"/>
                    <a:pt x="0" y="447"/>
                    <a:pt x="0" y="447"/>
                  </a:cubicBezTo>
                  <a:cubicBezTo>
                    <a:pt x="2" y="506"/>
                    <a:pt x="16" y="563"/>
                    <a:pt x="39" y="614"/>
                  </a:cubicBezTo>
                  <a:cubicBezTo>
                    <a:pt x="190" y="614"/>
                    <a:pt x="190" y="614"/>
                    <a:pt x="190" y="614"/>
                  </a:cubicBezTo>
                  <a:cubicBezTo>
                    <a:pt x="178" y="562"/>
                    <a:pt x="172" y="506"/>
                    <a:pt x="171" y="447"/>
                  </a:cubicBezTo>
                  <a:close/>
                  <a:moveTo>
                    <a:pt x="191" y="245"/>
                  </a:moveTo>
                  <a:cubicBezTo>
                    <a:pt x="43" y="245"/>
                    <a:pt x="43" y="245"/>
                    <a:pt x="43" y="245"/>
                  </a:cubicBezTo>
                  <a:cubicBezTo>
                    <a:pt x="18" y="296"/>
                    <a:pt x="3" y="353"/>
                    <a:pt x="1" y="413"/>
                  </a:cubicBezTo>
                  <a:cubicBezTo>
                    <a:pt x="171" y="413"/>
                    <a:pt x="171" y="413"/>
                    <a:pt x="171" y="413"/>
                  </a:cubicBezTo>
                  <a:cubicBezTo>
                    <a:pt x="173" y="354"/>
                    <a:pt x="179" y="297"/>
                    <a:pt x="191" y="245"/>
                  </a:cubicBezTo>
                  <a:close/>
                  <a:moveTo>
                    <a:pt x="56" y="648"/>
                  </a:moveTo>
                  <a:cubicBezTo>
                    <a:pt x="57" y="649"/>
                    <a:pt x="57" y="649"/>
                    <a:pt x="58" y="650"/>
                  </a:cubicBezTo>
                  <a:cubicBezTo>
                    <a:pt x="114" y="704"/>
                    <a:pt x="178" y="729"/>
                    <a:pt x="231" y="740"/>
                  </a:cubicBezTo>
                  <a:cubicBezTo>
                    <a:pt x="218" y="712"/>
                    <a:pt x="207" y="681"/>
                    <a:pt x="198" y="648"/>
                  </a:cubicBezTo>
                  <a:lnTo>
                    <a:pt x="56" y="648"/>
                  </a:lnTo>
                  <a:close/>
                  <a:moveTo>
                    <a:pt x="213" y="413"/>
                  </a:moveTo>
                  <a:cubicBezTo>
                    <a:pt x="404" y="413"/>
                    <a:pt x="404" y="413"/>
                    <a:pt x="404" y="413"/>
                  </a:cubicBezTo>
                  <a:cubicBezTo>
                    <a:pt x="404" y="245"/>
                    <a:pt x="404" y="245"/>
                    <a:pt x="404" y="245"/>
                  </a:cubicBezTo>
                  <a:cubicBezTo>
                    <a:pt x="235" y="245"/>
                    <a:pt x="235" y="245"/>
                    <a:pt x="235" y="245"/>
                  </a:cubicBezTo>
                  <a:cubicBezTo>
                    <a:pt x="222" y="296"/>
                    <a:pt x="214" y="353"/>
                    <a:pt x="213" y="413"/>
                  </a:cubicBezTo>
                  <a:close/>
                  <a:moveTo>
                    <a:pt x="560" y="19"/>
                  </a:moveTo>
                  <a:cubicBezTo>
                    <a:pt x="582" y="41"/>
                    <a:pt x="601" y="69"/>
                    <a:pt x="618" y="101"/>
                  </a:cubicBezTo>
                  <a:cubicBezTo>
                    <a:pt x="635" y="134"/>
                    <a:pt x="649" y="171"/>
                    <a:pt x="661" y="211"/>
                  </a:cubicBezTo>
                  <a:cubicBezTo>
                    <a:pt x="800" y="211"/>
                    <a:pt x="800" y="211"/>
                    <a:pt x="800" y="211"/>
                  </a:cubicBezTo>
                  <a:cubicBezTo>
                    <a:pt x="747" y="121"/>
                    <a:pt x="662" y="51"/>
                    <a:pt x="560" y="19"/>
                  </a:cubicBezTo>
                  <a:close/>
                  <a:moveTo>
                    <a:pt x="818" y="245"/>
                  </a:moveTo>
                  <a:cubicBezTo>
                    <a:pt x="669" y="245"/>
                    <a:pt x="669" y="245"/>
                    <a:pt x="669" y="245"/>
                  </a:cubicBezTo>
                  <a:cubicBezTo>
                    <a:pt x="679" y="286"/>
                    <a:pt x="685" y="330"/>
                    <a:pt x="688" y="375"/>
                  </a:cubicBezTo>
                  <a:cubicBezTo>
                    <a:pt x="824" y="336"/>
                    <a:pt x="824" y="336"/>
                    <a:pt x="824" y="336"/>
                  </a:cubicBezTo>
                  <a:cubicBezTo>
                    <a:pt x="848" y="328"/>
                    <a:pt x="848" y="328"/>
                    <a:pt x="848" y="328"/>
                  </a:cubicBezTo>
                  <a:cubicBezTo>
                    <a:pt x="841" y="299"/>
                    <a:pt x="831" y="271"/>
                    <a:pt x="818" y="245"/>
                  </a:cubicBezTo>
                  <a:close/>
                  <a:moveTo>
                    <a:pt x="280" y="120"/>
                  </a:moveTo>
                  <a:cubicBezTo>
                    <a:pt x="266" y="147"/>
                    <a:pt x="254" y="178"/>
                    <a:pt x="244" y="211"/>
                  </a:cubicBezTo>
                  <a:cubicBezTo>
                    <a:pt x="404" y="211"/>
                    <a:pt x="404" y="211"/>
                    <a:pt x="404" y="211"/>
                  </a:cubicBezTo>
                  <a:cubicBezTo>
                    <a:pt x="404" y="2"/>
                    <a:pt x="404" y="2"/>
                    <a:pt x="404" y="2"/>
                  </a:cubicBezTo>
                  <a:cubicBezTo>
                    <a:pt x="359" y="14"/>
                    <a:pt x="315" y="54"/>
                    <a:pt x="280" y="120"/>
                  </a:cubicBezTo>
                  <a:close/>
                  <a:moveTo>
                    <a:pt x="243" y="101"/>
                  </a:moveTo>
                  <a:cubicBezTo>
                    <a:pt x="259" y="69"/>
                    <a:pt x="279" y="41"/>
                    <a:pt x="301" y="19"/>
                  </a:cubicBezTo>
                  <a:cubicBezTo>
                    <a:pt x="199" y="51"/>
                    <a:pt x="114" y="121"/>
                    <a:pt x="60" y="211"/>
                  </a:cubicBezTo>
                  <a:cubicBezTo>
                    <a:pt x="200" y="211"/>
                    <a:pt x="200" y="211"/>
                    <a:pt x="200" y="211"/>
                  </a:cubicBezTo>
                  <a:cubicBezTo>
                    <a:pt x="211" y="171"/>
                    <a:pt x="226" y="134"/>
                    <a:pt x="243" y="101"/>
                  </a:cubicBezTo>
                  <a:close/>
                  <a:moveTo>
                    <a:pt x="280" y="745"/>
                  </a:moveTo>
                  <a:cubicBezTo>
                    <a:pt x="281" y="746"/>
                    <a:pt x="281" y="747"/>
                    <a:pt x="282" y="748"/>
                  </a:cubicBezTo>
                  <a:cubicBezTo>
                    <a:pt x="302" y="750"/>
                    <a:pt x="319" y="750"/>
                    <a:pt x="331" y="750"/>
                  </a:cubicBezTo>
                  <a:cubicBezTo>
                    <a:pt x="357" y="750"/>
                    <a:pt x="381" y="747"/>
                    <a:pt x="404" y="743"/>
                  </a:cubicBezTo>
                  <a:cubicBezTo>
                    <a:pt x="404" y="648"/>
                    <a:pt x="404" y="648"/>
                    <a:pt x="404" y="648"/>
                  </a:cubicBezTo>
                  <a:cubicBezTo>
                    <a:pt x="242" y="648"/>
                    <a:pt x="242" y="648"/>
                    <a:pt x="242" y="648"/>
                  </a:cubicBezTo>
                  <a:cubicBezTo>
                    <a:pt x="252" y="684"/>
                    <a:pt x="265" y="717"/>
                    <a:pt x="280" y="745"/>
                  </a:cubicBezTo>
                  <a:close/>
                  <a:moveTo>
                    <a:pt x="233" y="614"/>
                  </a:moveTo>
                  <a:cubicBezTo>
                    <a:pt x="404" y="614"/>
                    <a:pt x="404" y="614"/>
                    <a:pt x="404" y="614"/>
                  </a:cubicBezTo>
                  <a:cubicBezTo>
                    <a:pt x="404" y="447"/>
                    <a:pt x="404" y="447"/>
                    <a:pt x="404" y="447"/>
                  </a:cubicBezTo>
                  <a:cubicBezTo>
                    <a:pt x="213" y="447"/>
                    <a:pt x="213" y="447"/>
                    <a:pt x="213" y="447"/>
                  </a:cubicBezTo>
                  <a:cubicBezTo>
                    <a:pt x="214" y="506"/>
                    <a:pt x="221" y="563"/>
                    <a:pt x="233" y="61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90" name="Freeform 7"/>
            <p:cNvSpPr>
              <a:spLocks/>
            </p:cNvSpPr>
            <p:nvPr/>
          </p:nvSpPr>
          <p:spPr bwMode="auto">
            <a:xfrm>
              <a:off x="590551" y="2808288"/>
              <a:ext cx="668338" cy="530225"/>
            </a:xfrm>
            <a:custGeom>
              <a:avLst/>
              <a:gdLst>
                <a:gd name="T0" fmla="*/ 0 w 783"/>
                <a:gd name="T1" fmla="*/ 389 h 621"/>
                <a:gd name="T2" fmla="*/ 684 w 783"/>
                <a:gd name="T3" fmla="*/ 193 h 621"/>
                <a:gd name="T4" fmla="*/ 783 w 783"/>
                <a:gd name="T5" fmla="*/ 245 h 621"/>
                <a:gd name="T6" fmla="*/ 693 w 783"/>
                <a:gd name="T7" fmla="*/ 0 h 621"/>
                <a:gd name="T8" fmla="*/ 443 w 783"/>
                <a:gd name="T9" fmla="*/ 67 h 621"/>
                <a:gd name="T10" fmla="*/ 543 w 783"/>
                <a:gd name="T11" fmla="*/ 117 h 621"/>
                <a:gd name="T12" fmla="*/ 0 w 783"/>
                <a:gd name="T13" fmla="*/ 389 h 621"/>
              </a:gdLst>
              <a:ahLst/>
              <a:cxnLst>
                <a:cxn ang="0">
                  <a:pos x="T0" y="T1"/>
                </a:cxn>
                <a:cxn ang="0">
                  <a:pos x="T2" y="T3"/>
                </a:cxn>
                <a:cxn ang="0">
                  <a:pos x="T4" y="T5"/>
                </a:cxn>
                <a:cxn ang="0">
                  <a:pos x="T6" y="T7"/>
                </a:cxn>
                <a:cxn ang="0">
                  <a:pos x="T8" y="T9"/>
                </a:cxn>
                <a:cxn ang="0">
                  <a:pos x="T10" y="T11"/>
                </a:cxn>
                <a:cxn ang="0">
                  <a:pos x="T12" y="T13"/>
                </a:cxn>
              </a:cxnLst>
              <a:rect l="0" t="0" r="r" b="b"/>
              <a:pathLst>
                <a:path w="783" h="621">
                  <a:moveTo>
                    <a:pt x="0" y="389"/>
                  </a:moveTo>
                  <a:cubicBezTo>
                    <a:pt x="293" y="621"/>
                    <a:pt x="598" y="444"/>
                    <a:pt x="684" y="193"/>
                  </a:cubicBezTo>
                  <a:cubicBezTo>
                    <a:pt x="714" y="210"/>
                    <a:pt x="783" y="245"/>
                    <a:pt x="783" y="245"/>
                  </a:cubicBezTo>
                  <a:cubicBezTo>
                    <a:pt x="693" y="0"/>
                    <a:pt x="693" y="0"/>
                    <a:pt x="693" y="0"/>
                  </a:cubicBezTo>
                  <a:cubicBezTo>
                    <a:pt x="443" y="67"/>
                    <a:pt x="443" y="67"/>
                    <a:pt x="443" y="67"/>
                  </a:cubicBezTo>
                  <a:cubicBezTo>
                    <a:pt x="543" y="117"/>
                    <a:pt x="543" y="117"/>
                    <a:pt x="543" y="117"/>
                  </a:cubicBezTo>
                  <a:cubicBezTo>
                    <a:pt x="543" y="117"/>
                    <a:pt x="470" y="517"/>
                    <a:pt x="0" y="3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Roboto Condensed" panose="020B0604020202020204" charset="0"/>
              </a:endParaRPr>
            </a:p>
          </p:txBody>
        </p:sp>
      </p:grpSp>
      <p:sp>
        <p:nvSpPr>
          <p:cNvPr id="291" name="TextBox 290"/>
          <p:cNvSpPr txBox="1"/>
          <p:nvPr/>
        </p:nvSpPr>
        <p:spPr>
          <a:xfrm>
            <a:off x="6071130" y="3953772"/>
            <a:ext cx="741018"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ea typeface="Roboto Condensed" panose="020B0604020202020204" charset="0"/>
              </a:rPr>
              <a:t>Mobility</a:t>
            </a:r>
          </a:p>
        </p:txBody>
      </p:sp>
      <p:sp>
        <p:nvSpPr>
          <p:cNvPr id="292" name="Freeform 8"/>
          <p:cNvSpPr>
            <a:spLocks/>
          </p:cNvSpPr>
          <p:nvPr/>
        </p:nvSpPr>
        <p:spPr bwMode="auto">
          <a:xfrm rot="5400000">
            <a:off x="5177983" y="3937329"/>
            <a:ext cx="144860" cy="282191"/>
          </a:xfrm>
          <a:custGeom>
            <a:avLst/>
            <a:gdLst>
              <a:gd name="T0" fmla="*/ 211 w 344"/>
              <a:gd name="T1" fmla="*/ 189 h 642"/>
              <a:gd name="T2" fmla="*/ 211 w 344"/>
              <a:gd name="T3" fmla="*/ 0 h 642"/>
              <a:gd name="T4" fmla="*/ 134 w 344"/>
              <a:gd name="T5" fmla="*/ 0 h 642"/>
              <a:gd name="T6" fmla="*/ 134 w 344"/>
              <a:gd name="T7" fmla="*/ 189 h 642"/>
              <a:gd name="T8" fmla="*/ 0 w 344"/>
              <a:gd name="T9" fmla="*/ 355 h 642"/>
              <a:gd name="T10" fmla="*/ 0 w 344"/>
              <a:gd name="T11" fmla="*/ 357 h 642"/>
              <a:gd name="T12" fmla="*/ 0 w 344"/>
              <a:gd name="T13" fmla="*/ 529 h 642"/>
              <a:gd name="T14" fmla="*/ 43 w 344"/>
              <a:gd name="T15" fmla="*/ 529 h 642"/>
              <a:gd name="T16" fmla="*/ 43 w 344"/>
              <a:gd name="T17" fmla="*/ 642 h 642"/>
              <a:gd name="T18" fmla="*/ 82 w 344"/>
              <a:gd name="T19" fmla="*/ 642 h 642"/>
              <a:gd name="T20" fmla="*/ 82 w 344"/>
              <a:gd name="T21" fmla="*/ 529 h 642"/>
              <a:gd name="T22" fmla="*/ 263 w 344"/>
              <a:gd name="T23" fmla="*/ 529 h 642"/>
              <a:gd name="T24" fmla="*/ 263 w 344"/>
              <a:gd name="T25" fmla="*/ 642 h 642"/>
              <a:gd name="T26" fmla="*/ 302 w 344"/>
              <a:gd name="T27" fmla="*/ 642 h 642"/>
              <a:gd name="T28" fmla="*/ 302 w 344"/>
              <a:gd name="T29" fmla="*/ 529 h 642"/>
              <a:gd name="T30" fmla="*/ 344 w 344"/>
              <a:gd name="T31" fmla="*/ 529 h 642"/>
              <a:gd name="T32" fmla="*/ 344 w 344"/>
              <a:gd name="T33" fmla="*/ 357 h 642"/>
              <a:gd name="T34" fmla="*/ 344 w 344"/>
              <a:gd name="T35" fmla="*/ 355 h 642"/>
              <a:gd name="T36" fmla="*/ 211 w 344"/>
              <a:gd name="T37" fmla="*/ 18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4" h="642">
                <a:moveTo>
                  <a:pt x="211" y="189"/>
                </a:moveTo>
                <a:cubicBezTo>
                  <a:pt x="211" y="0"/>
                  <a:pt x="211" y="0"/>
                  <a:pt x="211" y="0"/>
                </a:cubicBezTo>
                <a:cubicBezTo>
                  <a:pt x="134" y="0"/>
                  <a:pt x="134" y="0"/>
                  <a:pt x="134" y="0"/>
                </a:cubicBezTo>
                <a:cubicBezTo>
                  <a:pt x="134" y="189"/>
                  <a:pt x="134" y="189"/>
                  <a:pt x="134" y="189"/>
                </a:cubicBezTo>
                <a:cubicBezTo>
                  <a:pt x="57" y="206"/>
                  <a:pt x="0" y="274"/>
                  <a:pt x="0" y="355"/>
                </a:cubicBezTo>
                <a:cubicBezTo>
                  <a:pt x="0" y="357"/>
                  <a:pt x="0" y="357"/>
                  <a:pt x="0" y="357"/>
                </a:cubicBezTo>
                <a:cubicBezTo>
                  <a:pt x="0" y="529"/>
                  <a:pt x="0" y="529"/>
                  <a:pt x="0" y="529"/>
                </a:cubicBezTo>
                <a:cubicBezTo>
                  <a:pt x="43" y="529"/>
                  <a:pt x="43" y="529"/>
                  <a:pt x="43" y="529"/>
                </a:cubicBezTo>
                <a:cubicBezTo>
                  <a:pt x="43" y="642"/>
                  <a:pt x="43" y="642"/>
                  <a:pt x="43" y="642"/>
                </a:cubicBezTo>
                <a:cubicBezTo>
                  <a:pt x="82" y="642"/>
                  <a:pt x="82" y="642"/>
                  <a:pt x="82" y="642"/>
                </a:cubicBezTo>
                <a:cubicBezTo>
                  <a:pt x="82" y="529"/>
                  <a:pt x="82" y="529"/>
                  <a:pt x="82" y="529"/>
                </a:cubicBezTo>
                <a:cubicBezTo>
                  <a:pt x="263" y="529"/>
                  <a:pt x="263" y="529"/>
                  <a:pt x="263" y="529"/>
                </a:cubicBezTo>
                <a:cubicBezTo>
                  <a:pt x="263" y="642"/>
                  <a:pt x="263" y="642"/>
                  <a:pt x="263" y="642"/>
                </a:cubicBezTo>
                <a:cubicBezTo>
                  <a:pt x="302" y="642"/>
                  <a:pt x="302" y="642"/>
                  <a:pt x="302" y="642"/>
                </a:cubicBezTo>
                <a:cubicBezTo>
                  <a:pt x="302" y="529"/>
                  <a:pt x="302" y="529"/>
                  <a:pt x="302" y="529"/>
                </a:cubicBezTo>
                <a:cubicBezTo>
                  <a:pt x="344" y="529"/>
                  <a:pt x="344" y="529"/>
                  <a:pt x="344" y="529"/>
                </a:cubicBezTo>
                <a:cubicBezTo>
                  <a:pt x="344" y="357"/>
                  <a:pt x="344" y="357"/>
                  <a:pt x="344" y="357"/>
                </a:cubicBezTo>
                <a:cubicBezTo>
                  <a:pt x="344" y="355"/>
                  <a:pt x="344" y="355"/>
                  <a:pt x="344" y="355"/>
                </a:cubicBezTo>
                <a:cubicBezTo>
                  <a:pt x="344" y="274"/>
                  <a:pt x="287" y="206"/>
                  <a:pt x="211" y="1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sp>
        <p:nvSpPr>
          <p:cNvPr id="293" name="Oval 292"/>
          <p:cNvSpPr/>
          <p:nvPr/>
        </p:nvSpPr>
        <p:spPr>
          <a:xfrm>
            <a:off x="5391509" y="3767672"/>
            <a:ext cx="649269" cy="621503"/>
          </a:xfrm>
          <a:prstGeom prst="ellipse">
            <a:avLst/>
          </a:prstGeom>
          <a:solidFill>
            <a:schemeClr val="accent4">
              <a:lumMod val="10000"/>
              <a:lumOff val="90000"/>
            </a:schemeClr>
          </a:solidFill>
          <a:ln w="38100" cap="flat" cmpd="sng" algn="ctr">
            <a:solidFill>
              <a:schemeClr val="accent4">
                <a:lumMod val="75000"/>
                <a:lumOff val="2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grpSp>
        <p:nvGrpSpPr>
          <p:cNvPr id="294" name="Group 293"/>
          <p:cNvGrpSpPr/>
          <p:nvPr/>
        </p:nvGrpSpPr>
        <p:grpSpPr>
          <a:xfrm>
            <a:off x="5601829" y="3920485"/>
            <a:ext cx="329985" cy="315875"/>
            <a:chOff x="3996937" y="3352711"/>
            <a:chExt cx="217914" cy="249136"/>
          </a:xfrm>
          <a:solidFill>
            <a:schemeClr val="accent4"/>
          </a:solidFill>
        </p:grpSpPr>
        <p:sp>
          <p:nvSpPr>
            <p:cNvPr id="295" name="Freeform 52"/>
            <p:cNvSpPr>
              <a:spLocks noEditPoints="1"/>
            </p:cNvSpPr>
            <p:nvPr/>
          </p:nvSpPr>
          <p:spPr bwMode="auto">
            <a:xfrm>
              <a:off x="3996937" y="3353728"/>
              <a:ext cx="138038" cy="248119"/>
            </a:xfrm>
            <a:custGeom>
              <a:avLst/>
              <a:gdLst>
                <a:gd name="T0" fmla="*/ 881 w 977"/>
                <a:gd name="T1" fmla="*/ 0 h 1761"/>
                <a:gd name="T2" fmla="*/ 96 w 977"/>
                <a:gd name="T3" fmla="*/ 0 h 1761"/>
                <a:gd name="T4" fmla="*/ 0 w 977"/>
                <a:gd name="T5" fmla="*/ 96 h 1761"/>
                <a:gd name="T6" fmla="*/ 0 w 977"/>
                <a:gd name="T7" fmla="*/ 1482 h 1761"/>
                <a:gd name="T8" fmla="*/ 488 w 977"/>
                <a:gd name="T9" fmla="*/ 1761 h 1761"/>
                <a:gd name="T10" fmla="*/ 977 w 977"/>
                <a:gd name="T11" fmla="*/ 1482 h 1761"/>
                <a:gd name="T12" fmla="*/ 977 w 977"/>
                <a:gd name="T13" fmla="*/ 96 h 1761"/>
                <a:gd name="T14" fmla="*/ 881 w 977"/>
                <a:gd name="T15" fmla="*/ 0 h 1761"/>
                <a:gd name="T16" fmla="*/ 488 w 977"/>
                <a:gd name="T17" fmla="*/ 1691 h 1761"/>
                <a:gd name="T18" fmla="*/ 420 w 977"/>
                <a:gd name="T19" fmla="*/ 1622 h 1761"/>
                <a:gd name="T20" fmla="*/ 488 w 977"/>
                <a:gd name="T21" fmla="*/ 1554 h 1761"/>
                <a:gd name="T22" fmla="*/ 557 w 977"/>
                <a:gd name="T23" fmla="*/ 1622 h 1761"/>
                <a:gd name="T24" fmla="*/ 488 w 977"/>
                <a:gd name="T25" fmla="*/ 1691 h 1761"/>
                <a:gd name="T26" fmla="*/ 913 w 977"/>
                <a:gd name="T27" fmla="*/ 1384 h 1761"/>
                <a:gd name="T28" fmla="*/ 811 w 977"/>
                <a:gd name="T29" fmla="*/ 1482 h 1761"/>
                <a:gd name="T30" fmla="*/ 166 w 977"/>
                <a:gd name="T31" fmla="*/ 1482 h 1761"/>
                <a:gd name="T32" fmla="*/ 64 w 977"/>
                <a:gd name="T33" fmla="*/ 1384 h 1761"/>
                <a:gd name="T34" fmla="*/ 64 w 977"/>
                <a:gd name="T35" fmla="*/ 186 h 1761"/>
                <a:gd name="T36" fmla="*/ 166 w 977"/>
                <a:gd name="T37" fmla="*/ 88 h 1761"/>
                <a:gd name="T38" fmla="*/ 811 w 977"/>
                <a:gd name="T39" fmla="*/ 88 h 1761"/>
                <a:gd name="T40" fmla="*/ 913 w 977"/>
                <a:gd name="T41" fmla="*/ 186 h 1761"/>
                <a:gd name="T42" fmla="*/ 913 w 977"/>
                <a:gd name="T43" fmla="*/ 1384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1761">
                  <a:moveTo>
                    <a:pt x="881" y="0"/>
                  </a:moveTo>
                  <a:cubicBezTo>
                    <a:pt x="96" y="0"/>
                    <a:pt x="96" y="0"/>
                    <a:pt x="96" y="0"/>
                  </a:cubicBezTo>
                  <a:cubicBezTo>
                    <a:pt x="43" y="0"/>
                    <a:pt x="0" y="43"/>
                    <a:pt x="0" y="96"/>
                  </a:cubicBezTo>
                  <a:cubicBezTo>
                    <a:pt x="0" y="1482"/>
                    <a:pt x="0" y="1482"/>
                    <a:pt x="0" y="1482"/>
                  </a:cubicBezTo>
                  <a:cubicBezTo>
                    <a:pt x="0" y="1752"/>
                    <a:pt x="219" y="1761"/>
                    <a:pt x="488" y="1761"/>
                  </a:cubicBezTo>
                  <a:cubicBezTo>
                    <a:pt x="758" y="1761"/>
                    <a:pt x="977" y="1752"/>
                    <a:pt x="977" y="1482"/>
                  </a:cubicBezTo>
                  <a:cubicBezTo>
                    <a:pt x="977" y="96"/>
                    <a:pt x="977" y="96"/>
                    <a:pt x="977" y="96"/>
                  </a:cubicBezTo>
                  <a:cubicBezTo>
                    <a:pt x="977" y="43"/>
                    <a:pt x="934" y="0"/>
                    <a:pt x="881" y="0"/>
                  </a:cubicBezTo>
                  <a:close/>
                  <a:moveTo>
                    <a:pt x="488" y="1691"/>
                  </a:moveTo>
                  <a:cubicBezTo>
                    <a:pt x="450" y="1691"/>
                    <a:pt x="420" y="1660"/>
                    <a:pt x="420" y="1622"/>
                  </a:cubicBezTo>
                  <a:cubicBezTo>
                    <a:pt x="420" y="1584"/>
                    <a:pt x="450" y="1554"/>
                    <a:pt x="488" y="1554"/>
                  </a:cubicBezTo>
                  <a:cubicBezTo>
                    <a:pt x="526" y="1554"/>
                    <a:pt x="557" y="1584"/>
                    <a:pt x="557" y="1622"/>
                  </a:cubicBezTo>
                  <a:cubicBezTo>
                    <a:pt x="557" y="1660"/>
                    <a:pt x="526" y="1691"/>
                    <a:pt x="488" y="1691"/>
                  </a:cubicBezTo>
                  <a:close/>
                  <a:moveTo>
                    <a:pt x="913" y="1384"/>
                  </a:moveTo>
                  <a:cubicBezTo>
                    <a:pt x="913" y="1438"/>
                    <a:pt x="867" y="1482"/>
                    <a:pt x="811" y="1482"/>
                  </a:cubicBezTo>
                  <a:cubicBezTo>
                    <a:pt x="166" y="1482"/>
                    <a:pt x="166" y="1482"/>
                    <a:pt x="166" y="1482"/>
                  </a:cubicBezTo>
                  <a:cubicBezTo>
                    <a:pt x="110" y="1482"/>
                    <a:pt x="64" y="1438"/>
                    <a:pt x="64" y="1384"/>
                  </a:cubicBezTo>
                  <a:cubicBezTo>
                    <a:pt x="64" y="186"/>
                    <a:pt x="64" y="186"/>
                    <a:pt x="64" y="186"/>
                  </a:cubicBezTo>
                  <a:cubicBezTo>
                    <a:pt x="64" y="132"/>
                    <a:pt x="110" y="88"/>
                    <a:pt x="166" y="88"/>
                  </a:cubicBezTo>
                  <a:cubicBezTo>
                    <a:pt x="811" y="88"/>
                    <a:pt x="811" y="88"/>
                    <a:pt x="811" y="88"/>
                  </a:cubicBezTo>
                  <a:cubicBezTo>
                    <a:pt x="867" y="88"/>
                    <a:pt x="913" y="132"/>
                    <a:pt x="913" y="186"/>
                  </a:cubicBezTo>
                  <a:lnTo>
                    <a:pt x="913" y="1384"/>
                  </a:lnTo>
                  <a:close/>
                </a:path>
              </a:pathLst>
            </a:custGeom>
            <a:grpFill/>
            <a:ln w="952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296" name="Freeform 57"/>
            <p:cNvSpPr>
              <a:spLocks/>
            </p:cNvSpPr>
            <p:nvPr/>
          </p:nvSpPr>
          <p:spPr bwMode="auto">
            <a:xfrm>
              <a:off x="4088937" y="3352711"/>
              <a:ext cx="125914" cy="199335"/>
            </a:xfrm>
            <a:custGeom>
              <a:avLst/>
              <a:gdLst>
                <a:gd name="T0" fmla="*/ 64 w 316"/>
                <a:gd name="T1" fmla="*/ 338 h 500"/>
                <a:gd name="T2" fmla="*/ 48 w 316"/>
                <a:gd name="T3" fmla="*/ 343 h 500"/>
                <a:gd name="T4" fmla="*/ 2 w 316"/>
                <a:gd name="T5" fmla="*/ 440 h 500"/>
                <a:gd name="T6" fmla="*/ 9 w 316"/>
                <a:gd name="T7" fmla="*/ 456 h 500"/>
                <a:gd name="T8" fmla="*/ 26 w 316"/>
                <a:gd name="T9" fmla="*/ 464 h 500"/>
                <a:gd name="T10" fmla="*/ 214 w 316"/>
                <a:gd name="T11" fmla="*/ 275 h 500"/>
                <a:gd name="T12" fmla="*/ 239 w 316"/>
                <a:gd name="T13" fmla="*/ 10 h 500"/>
                <a:gd name="T14" fmla="*/ 222 w 316"/>
                <a:gd name="T15" fmla="*/ 3 h 500"/>
                <a:gd name="T16" fmla="*/ 205 w 316"/>
                <a:gd name="T17" fmla="*/ 8 h 500"/>
                <a:gd name="T18" fmla="*/ 160 w 316"/>
                <a:gd name="T19" fmla="*/ 105 h 500"/>
                <a:gd name="T20" fmla="*/ 167 w 316"/>
                <a:gd name="T21" fmla="*/ 120 h 500"/>
                <a:gd name="T22" fmla="*/ 172 w 316"/>
                <a:gd name="T23" fmla="*/ 256 h 500"/>
                <a:gd name="T24" fmla="*/ 64 w 316"/>
                <a:gd name="T25" fmla="*/ 338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 h="500">
                  <a:moveTo>
                    <a:pt x="64" y="338"/>
                  </a:moveTo>
                  <a:cubicBezTo>
                    <a:pt x="58" y="335"/>
                    <a:pt x="51" y="337"/>
                    <a:pt x="48" y="343"/>
                  </a:cubicBezTo>
                  <a:cubicBezTo>
                    <a:pt x="2" y="440"/>
                    <a:pt x="2" y="440"/>
                    <a:pt x="2" y="440"/>
                  </a:cubicBezTo>
                  <a:cubicBezTo>
                    <a:pt x="0" y="446"/>
                    <a:pt x="3" y="453"/>
                    <a:pt x="9" y="456"/>
                  </a:cubicBezTo>
                  <a:cubicBezTo>
                    <a:pt x="26" y="464"/>
                    <a:pt x="26" y="464"/>
                    <a:pt x="26" y="464"/>
                  </a:cubicBezTo>
                  <a:cubicBezTo>
                    <a:pt x="103" y="500"/>
                    <a:pt x="155" y="400"/>
                    <a:pt x="214" y="275"/>
                  </a:cubicBezTo>
                  <a:cubicBezTo>
                    <a:pt x="273" y="149"/>
                    <a:pt x="316" y="46"/>
                    <a:pt x="239" y="10"/>
                  </a:cubicBezTo>
                  <a:cubicBezTo>
                    <a:pt x="222" y="3"/>
                    <a:pt x="222" y="3"/>
                    <a:pt x="222" y="3"/>
                  </a:cubicBezTo>
                  <a:cubicBezTo>
                    <a:pt x="215" y="0"/>
                    <a:pt x="208" y="2"/>
                    <a:pt x="205" y="8"/>
                  </a:cubicBezTo>
                  <a:cubicBezTo>
                    <a:pt x="160" y="105"/>
                    <a:pt x="160" y="105"/>
                    <a:pt x="160" y="105"/>
                  </a:cubicBezTo>
                  <a:cubicBezTo>
                    <a:pt x="157" y="110"/>
                    <a:pt x="160" y="117"/>
                    <a:pt x="167" y="120"/>
                  </a:cubicBezTo>
                  <a:cubicBezTo>
                    <a:pt x="220" y="145"/>
                    <a:pt x="201" y="196"/>
                    <a:pt x="172" y="256"/>
                  </a:cubicBezTo>
                  <a:cubicBezTo>
                    <a:pt x="144" y="316"/>
                    <a:pt x="118" y="364"/>
                    <a:pt x="64" y="338"/>
                  </a:cubicBezTo>
                  <a:close/>
                </a:path>
              </a:pathLst>
            </a:custGeom>
            <a:grpFill/>
            <a:ln w="635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chemeClr val="bg1"/>
                </a:solidFill>
                <a:effectLst/>
                <a:uLnTx/>
                <a:uFillTx/>
                <a:ea typeface="Roboto Condensed" panose="020B0604020202020204" charset="0"/>
              </a:endParaRPr>
            </a:p>
          </p:txBody>
        </p:sp>
      </p:grpSp>
      <p:sp>
        <p:nvSpPr>
          <p:cNvPr id="297" name="Freeform 8"/>
          <p:cNvSpPr>
            <a:spLocks/>
          </p:cNvSpPr>
          <p:nvPr/>
        </p:nvSpPr>
        <p:spPr bwMode="auto">
          <a:xfrm rot="16200000">
            <a:off x="1946925" y="3937336"/>
            <a:ext cx="144860" cy="282191"/>
          </a:xfrm>
          <a:custGeom>
            <a:avLst/>
            <a:gdLst>
              <a:gd name="T0" fmla="*/ 211 w 344"/>
              <a:gd name="T1" fmla="*/ 189 h 642"/>
              <a:gd name="T2" fmla="*/ 211 w 344"/>
              <a:gd name="T3" fmla="*/ 0 h 642"/>
              <a:gd name="T4" fmla="*/ 134 w 344"/>
              <a:gd name="T5" fmla="*/ 0 h 642"/>
              <a:gd name="T6" fmla="*/ 134 w 344"/>
              <a:gd name="T7" fmla="*/ 189 h 642"/>
              <a:gd name="T8" fmla="*/ 0 w 344"/>
              <a:gd name="T9" fmla="*/ 355 h 642"/>
              <a:gd name="T10" fmla="*/ 0 w 344"/>
              <a:gd name="T11" fmla="*/ 357 h 642"/>
              <a:gd name="T12" fmla="*/ 0 w 344"/>
              <a:gd name="T13" fmla="*/ 529 h 642"/>
              <a:gd name="T14" fmla="*/ 43 w 344"/>
              <a:gd name="T15" fmla="*/ 529 h 642"/>
              <a:gd name="T16" fmla="*/ 43 w 344"/>
              <a:gd name="T17" fmla="*/ 642 h 642"/>
              <a:gd name="T18" fmla="*/ 82 w 344"/>
              <a:gd name="T19" fmla="*/ 642 h 642"/>
              <a:gd name="T20" fmla="*/ 82 w 344"/>
              <a:gd name="T21" fmla="*/ 529 h 642"/>
              <a:gd name="T22" fmla="*/ 263 w 344"/>
              <a:gd name="T23" fmla="*/ 529 h 642"/>
              <a:gd name="T24" fmla="*/ 263 w 344"/>
              <a:gd name="T25" fmla="*/ 642 h 642"/>
              <a:gd name="T26" fmla="*/ 302 w 344"/>
              <a:gd name="T27" fmla="*/ 642 h 642"/>
              <a:gd name="T28" fmla="*/ 302 w 344"/>
              <a:gd name="T29" fmla="*/ 529 h 642"/>
              <a:gd name="T30" fmla="*/ 344 w 344"/>
              <a:gd name="T31" fmla="*/ 529 h 642"/>
              <a:gd name="T32" fmla="*/ 344 w 344"/>
              <a:gd name="T33" fmla="*/ 357 h 642"/>
              <a:gd name="T34" fmla="*/ 344 w 344"/>
              <a:gd name="T35" fmla="*/ 355 h 642"/>
              <a:gd name="T36" fmla="*/ 211 w 344"/>
              <a:gd name="T37" fmla="*/ 18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4" h="642">
                <a:moveTo>
                  <a:pt x="211" y="189"/>
                </a:moveTo>
                <a:cubicBezTo>
                  <a:pt x="211" y="0"/>
                  <a:pt x="211" y="0"/>
                  <a:pt x="211" y="0"/>
                </a:cubicBezTo>
                <a:cubicBezTo>
                  <a:pt x="134" y="0"/>
                  <a:pt x="134" y="0"/>
                  <a:pt x="134" y="0"/>
                </a:cubicBezTo>
                <a:cubicBezTo>
                  <a:pt x="134" y="189"/>
                  <a:pt x="134" y="189"/>
                  <a:pt x="134" y="189"/>
                </a:cubicBezTo>
                <a:cubicBezTo>
                  <a:pt x="57" y="206"/>
                  <a:pt x="0" y="274"/>
                  <a:pt x="0" y="355"/>
                </a:cubicBezTo>
                <a:cubicBezTo>
                  <a:pt x="0" y="357"/>
                  <a:pt x="0" y="357"/>
                  <a:pt x="0" y="357"/>
                </a:cubicBezTo>
                <a:cubicBezTo>
                  <a:pt x="0" y="529"/>
                  <a:pt x="0" y="529"/>
                  <a:pt x="0" y="529"/>
                </a:cubicBezTo>
                <a:cubicBezTo>
                  <a:pt x="43" y="529"/>
                  <a:pt x="43" y="529"/>
                  <a:pt x="43" y="529"/>
                </a:cubicBezTo>
                <a:cubicBezTo>
                  <a:pt x="43" y="642"/>
                  <a:pt x="43" y="642"/>
                  <a:pt x="43" y="642"/>
                </a:cubicBezTo>
                <a:cubicBezTo>
                  <a:pt x="82" y="642"/>
                  <a:pt x="82" y="642"/>
                  <a:pt x="82" y="642"/>
                </a:cubicBezTo>
                <a:cubicBezTo>
                  <a:pt x="82" y="529"/>
                  <a:pt x="82" y="529"/>
                  <a:pt x="82" y="529"/>
                </a:cubicBezTo>
                <a:cubicBezTo>
                  <a:pt x="263" y="529"/>
                  <a:pt x="263" y="529"/>
                  <a:pt x="263" y="529"/>
                </a:cubicBezTo>
                <a:cubicBezTo>
                  <a:pt x="263" y="642"/>
                  <a:pt x="263" y="642"/>
                  <a:pt x="263" y="642"/>
                </a:cubicBezTo>
                <a:cubicBezTo>
                  <a:pt x="302" y="642"/>
                  <a:pt x="302" y="642"/>
                  <a:pt x="302" y="642"/>
                </a:cubicBezTo>
                <a:cubicBezTo>
                  <a:pt x="302" y="529"/>
                  <a:pt x="302" y="529"/>
                  <a:pt x="302" y="529"/>
                </a:cubicBezTo>
                <a:cubicBezTo>
                  <a:pt x="344" y="529"/>
                  <a:pt x="344" y="529"/>
                  <a:pt x="344" y="529"/>
                </a:cubicBezTo>
                <a:cubicBezTo>
                  <a:pt x="344" y="357"/>
                  <a:pt x="344" y="357"/>
                  <a:pt x="344" y="357"/>
                </a:cubicBezTo>
                <a:cubicBezTo>
                  <a:pt x="344" y="355"/>
                  <a:pt x="344" y="355"/>
                  <a:pt x="344" y="355"/>
                </a:cubicBezTo>
                <a:cubicBezTo>
                  <a:pt x="344" y="274"/>
                  <a:pt x="287" y="206"/>
                  <a:pt x="211" y="1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sp>
        <p:nvSpPr>
          <p:cNvPr id="298" name="TextBox 297"/>
          <p:cNvSpPr txBox="1"/>
          <p:nvPr/>
        </p:nvSpPr>
        <p:spPr>
          <a:xfrm>
            <a:off x="100877" y="3834068"/>
            <a:ext cx="1134926" cy="430887"/>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ea typeface="Roboto Condensed" panose="020B0604020202020204" charset="0"/>
              </a:rPr>
              <a:t>Smart devices</a:t>
            </a:r>
          </a:p>
        </p:txBody>
      </p:sp>
      <p:sp>
        <p:nvSpPr>
          <p:cNvPr id="299" name="Oval 298"/>
          <p:cNvSpPr/>
          <p:nvPr/>
        </p:nvSpPr>
        <p:spPr>
          <a:xfrm>
            <a:off x="1228988" y="3767678"/>
            <a:ext cx="649271" cy="621505"/>
          </a:xfrm>
          <a:prstGeom prst="ellipse">
            <a:avLst/>
          </a:prstGeom>
          <a:solidFill>
            <a:schemeClr val="accent4">
              <a:lumMod val="10000"/>
              <a:lumOff val="90000"/>
            </a:schemeClr>
          </a:solidFill>
          <a:ln w="38100" cap="flat" cmpd="sng" algn="ctr">
            <a:solidFill>
              <a:schemeClr val="accent4">
                <a:lumMod val="75000"/>
                <a:lumOff val="2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chemeClr val="bg1"/>
              </a:solidFill>
              <a:effectLst/>
              <a:uLnTx/>
              <a:uFillTx/>
              <a:ea typeface="Roboto Condensed" panose="020B0604020202020204" charset="0"/>
            </a:endParaRPr>
          </a:p>
        </p:txBody>
      </p:sp>
      <p:sp>
        <p:nvSpPr>
          <p:cNvPr id="300" name="Freeform 18"/>
          <p:cNvSpPr>
            <a:spLocks noEditPoints="1"/>
          </p:cNvSpPr>
          <p:nvPr/>
        </p:nvSpPr>
        <p:spPr bwMode="auto">
          <a:xfrm>
            <a:off x="1371300" y="3894534"/>
            <a:ext cx="364645" cy="375519"/>
          </a:xfrm>
          <a:custGeom>
            <a:avLst/>
            <a:gdLst>
              <a:gd name="T0" fmla="*/ 652 w 681"/>
              <a:gd name="T1" fmla="*/ 0 h 733"/>
              <a:gd name="T2" fmla="*/ 30 w 681"/>
              <a:gd name="T3" fmla="*/ 0 h 733"/>
              <a:gd name="T4" fmla="*/ 0 w 681"/>
              <a:gd name="T5" fmla="*/ 29 h 733"/>
              <a:gd name="T6" fmla="*/ 0 w 681"/>
              <a:gd name="T7" fmla="*/ 667 h 733"/>
              <a:gd name="T8" fmla="*/ 30 w 681"/>
              <a:gd name="T9" fmla="*/ 696 h 733"/>
              <a:gd name="T10" fmla="*/ 50 w 681"/>
              <a:gd name="T11" fmla="*/ 696 h 733"/>
              <a:gd name="T12" fmla="*/ 50 w 681"/>
              <a:gd name="T13" fmla="*/ 733 h 733"/>
              <a:gd name="T14" fmla="*/ 631 w 681"/>
              <a:gd name="T15" fmla="*/ 733 h 733"/>
              <a:gd name="T16" fmla="*/ 631 w 681"/>
              <a:gd name="T17" fmla="*/ 696 h 733"/>
              <a:gd name="T18" fmla="*/ 652 w 681"/>
              <a:gd name="T19" fmla="*/ 696 h 733"/>
              <a:gd name="T20" fmla="*/ 681 w 681"/>
              <a:gd name="T21" fmla="*/ 667 h 733"/>
              <a:gd name="T22" fmla="*/ 681 w 681"/>
              <a:gd name="T23" fmla="*/ 29 h 733"/>
              <a:gd name="T24" fmla="*/ 652 w 681"/>
              <a:gd name="T25" fmla="*/ 0 h 733"/>
              <a:gd name="T26" fmla="*/ 348 w 681"/>
              <a:gd name="T27" fmla="*/ 610 h 733"/>
              <a:gd name="T28" fmla="*/ 62 w 681"/>
              <a:gd name="T29" fmla="*/ 610 h 733"/>
              <a:gd name="T30" fmla="*/ 62 w 681"/>
              <a:gd name="T31" fmla="*/ 584 h 733"/>
              <a:gd name="T32" fmla="*/ 348 w 681"/>
              <a:gd name="T33" fmla="*/ 584 h 733"/>
              <a:gd name="T34" fmla="*/ 348 w 681"/>
              <a:gd name="T35" fmla="*/ 610 h 733"/>
              <a:gd name="T36" fmla="*/ 561 w 681"/>
              <a:gd name="T37" fmla="*/ 610 h 733"/>
              <a:gd name="T38" fmla="*/ 526 w 681"/>
              <a:gd name="T39" fmla="*/ 610 h 733"/>
              <a:gd name="T40" fmla="*/ 526 w 681"/>
              <a:gd name="T41" fmla="*/ 584 h 733"/>
              <a:gd name="T42" fmla="*/ 561 w 681"/>
              <a:gd name="T43" fmla="*/ 584 h 733"/>
              <a:gd name="T44" fmla="*/ 561 w 681"/>
              <a:gd name="T45" fmla="*/ 610 h 733"/>
              <a:gd name="T46" fmla="*/ 619 w 681"/>
              <a:gd name="T47" fmla="*/ 610 h 733"/>
              <a:gd name="T48" fmla="*/ 583 w 681"/>
              <a:gd name="T49" fmla="*/ 610 h 733"/>
              <a:gd name="T50" fmla="*/ 583 w 681"/>
              <a:gd name="T51" fmla="*/ 584 h 733"/>
              <a:gd name="T52" fmla="*/ 619 w 681"/>
              <a:gd name="T53" fmla="*/ 584 h 733"/>
              <a:gd name="T54" fmla="*/ 619 w 681"/>
              <a:gd name="T55" fmla="*/ 610 h 733"/>
              <a:gd name="T56" fmla="*/ 602 w 681"/>
              <a:gd name="T57" fmla="*/ 505 h 733"/>
              <a:gd name="T58" fmla="*/ 79 w 681"/>
              <a:gd name="T59" fmla="*/ 505 h 733"/>
              <a:gd name="T60" fmla="*/ 79 w 681"/>
              <a:gd name="T61" fmla="*/ 68 h 733"/>
              <a:gd name="T62" fmla="*/ 602 w 681"/>
              <a:gd name="T63" fmla="*/ 68 h 733"/>
              <a:gd name="T64" fmla="*/ 602 w 681"/>
              <a:gd name="T65" fmla="*/ 505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1" h="733">
                <a:moveTo>
                  <a:pt x="652" y="0"/>
                </a:moveTo>
                <a:cubicBezTo>
                  <a:pt x="30" y="0"/>
                  <a:pt x="30" y="0"/>
                  <a:pt x="30" y="0"/>
                </a:cubicBezTo>
                <a:cubicBezTo>
                  <a:pt x="13" y="0"/>
                  <a:pt x="0" y="13"/>
                  <a:pt x="0" y="29"/>
                </a:cubicBezTo>
                <a:cubicBezTo>
                  <a:pt x="0" y="667"/>
                  <a:pt x="0" y="667"/>
                  <a:pt x="0" y="667"/>
                </a:cubicBezTo>
                <a:cubicBezTo>
                  <a:pt x="0" y="683"/>
                  <a:pt x="13" y="696"/>
                  <a:pt x="30" y="696"/>
                </a:cubicBezTo>
                <a:cubicBezTo>
                  <a:pt x="50" y="696"/>
                  <a:pt x="50" y="696"/>
                  <a:pt x="50" y="696"/>
                </a:cubicBezTo>
                <a:cubicBezTo>
                  <a:pt x="50" y="733"/>
                  <a:pt x="50" y="733"/>
                  <a:pt x="50" y="733"/>
                </a:cubicBezTo>
                <a:cubicBezTo>
                  <a:pt x="631" y="733"/>
                  <a:pt x="631" y="733"/>
                  <a:pt x="631" y="733"/>
                </a:cubicBezTo>
                <a:cubicBezTo>
                  <a:pt x="631" y="696"/>
                  <a:pt x="631" y="696"/>
                  <a:pt x="631" y="696"/>
                </a:cubicBezTo>
                <a:cubicBezTo>
                  <a:pt x="652" y="696"/>
                  <a:pt x="652" y="696"/>
                  <a:pt x="652" y="696"/>
                </a:cubicBezTo>
                <a:cubicBezTo>
                  <a:pt x="668" y="696"/>
                  <a:pt x="681" y="683"/>
                  <a:pt x="681" y="667"/>
                </a:cubicBezTo>
                <a:cubicBezTo>
                  <a:pt x="681" y="29"/>
                  <a:pt x="681" y="29"/>
                  <a:pt x="681" y="29"/>
                </a:cubicBezTo>
                <a:cubicBezTo>
                  <a:pt x="681" y="13"/>
                  <a:pt x="668" y="0"/>
                  <a:pt x="652" y="0"/>
                </a:cubicBezTo>
                <a:close/>
                <a:moveTo>
                  <a:pt x="348" y="610"/>
                </a:moveTo>
                <a:cubicBezTo>
                  <a:pt x="62" y="610"/>
                  <a:pt x="62" y="610"/>
                  <a:pt x="62" y="610"/>
                </a:cubicBezTo>
                <a:cubicBezTo>
                  <a:pt x="62" y="584"/>
                  <a:pt x="62" y="584"/>
                  <a:pt x="62" y="584"/>
                </a:cubicBezTo>
                <a:cubicBezTo>
                  <a:pt x="348" y="584"/>
                  <a:pt x="348" y="584"/>
                  <a:pt x="348" y="584"/>
                </a:cubicBezTo>
                <a:lnTo>
                  <a:pt x="348" y="610"/>
                </a:lnTo>
                <a:close/>
                <a:moveTo>
                  <a:pt x="561" y="610"/>
                </a:moveTo>
                <a:cubicBezTo>
                  <a:pt x="526" y="610"/>
                  <a:pt x="526" y="610"/>
                  <a:pt x="526" y="610"/>
                </a:cubicBezTo>
                <a:cubicBezTo>
                  <a:pt x="526" y="584"/>
                  <a:pt x="526" y="584"/>
                  <a:pt x="526" y="584"/>
                </a:cubicBezTo>
                <a:cubicBezTo>
                  <a:pt x="561" y="584"/>
                  <a:pt x="561" y="584"/>
                  <a:pt x="561" y="584"/>
                </a:cubicBezTo>
                <a:lnTo>
                  <a:pt x="561" y="610"/>
                </a:lnTo>
                <a:close/>
                <a:moveTo>
                  <a:pt x="619" y="610"/>
                </a:moveTo>
                <a:cubicBezTo>
                  <a:pt x="583" y="610"/>
                  <a:pt x="583" y="610"/>
                  <a:pt x="583" y="610"/>
                </a:cubicBezTo>
                <a:cubicBezTo>
                  <a:pt x="583" y="584"/>
                  <a:pt x="583" y="584"/>
                  <a:pt x="583" y="584"/>
                </a:cubicBezTo>
                <a:cubicBezTo>
                  <a:pt x="619" y="584"/>
                  <a:pt x="619" y="584"/>
                  <a:pt x="619" y="584"/>
                </a:cubicBezTo>
                <a:lnTo>
                  <a:pt x="619" y="610"/>
                </a:lnTo>
                <a:close/>
                <a:moveTo>
                  <a:pt x="602" y="505"/>
                </a:moveTo>
                <a:cubicBezTo>
                  <a:pt x="629" y="528"/>
                  <a:pt x="52" y="528"/>
                  <a:pt x="79" y="505"/>
                </a:cubicBezTo>
                <a:cubicBezTo>
                  <a:pt x="52" y="528"/>
                  <a:pt x="52" y="45"/>
                  <a:pt x="79" y="68"/>
                </a:cubicBezTo>
                <a:cubicBezTo>
                  <a:pt x="52" y="45"/>
                  <a:pt x="628" y="46"/>
                  <a:pt x="602" y="68"/>
                </a:cubicBezTo>
                <a:cubicBezTo>
                  <a:pt x="629" y="45"/>
                  <a:pt x="629" y="528"/>
                  <a:pt x="602" y="505"/>
                </a:cubicBezTo>
                <a:close/>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ea typeface="Roboto Condensed" panose="020B0604020202020204" charset="0"/>
            </a:endParaRPr>
          </a:p>
        </p:txBody>
      </p:sp>
      <p:sp>
        <p:nvSpPr>
          <p:cNvPr id="301" name="TextBox 300"/>
          <p:cNvSpPr txBox="1"/>
          <p:nvPr/>
        </p:nvSpPr>
        <p:spPr>
          <a:xfrm>
            <a:off x="9770433" y="4678534"/>
            <a:ext cx="1800000" cy="720000"/>
          </a:xfrm>
          <a:prstGeom prst="roundRect">
            <a:avLst/>
          </a:prstGeom>
        </p:spPr>
        <p:style>
          <a:lnRef idx="1">
            <a:schemeClr val="accent5"/>
          </a:lnRef>
          <a:fillRef idx="3">
            <a:schemeClr val="accent5"/>
          </a:fillRef>
          <a:effectRef idx="2">
            <a:schemeClr val="accent5"/>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chemeClr val="tx1"/>
                </a:solidFill>
                <a:effectLst/>
                <a:uLnTx/>
                <a:uFillTx/>
                <a:ea typeface="Roboto Condensed" panose="020B0604020202020204" charset="0"/>
                <a:cs typeface="Calibri" pitchFamily="34" charset="0"/>
              </a:rPr>
              <a:t>Empowered workforce</a:t>
            </a:r>
          </a:p>
        </p:txBody>
      </p:sp>
      <p:pic>
        <p:nvPicPr>
          <p:cNvPr id="302" name="Picture 30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357597" y="2084700"/>
            <a:ext cx="369289" cy="369289"/>
          </a:xfrm>
          <a:prstGeom prst="rect">
            <a:avLst/>
          </a:prstGeom>
        </p:spPr>
      </p:pic>
      <p:sp>
        <p:nvSpPr>
          <p:cNvPr id="303" name="TextBox 302"/>
          <p:cNvSpPr txBox="1"/>
          <p:nvPr/>
        </p:nvSpPr>
        <p:spPr>
          <a:xfrm>
            <a:off x="9895140" y="1612815"/>
            <a:ext cx="1593514" cy="3077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chemeClr val="bg1"/>
                </a:solidFill>
                <a:effectLst/>
                <a:uLnTx/>
                <a:uFillTx/>
                <a:ea typeface="Roboto Condensed" panose="020B0604020202020204" charset="0"/>
              </a:rPr>
              <a:t>REAL NOW</a:t>
            </a:r>
          </a:p>
        </p:txBody>
      </p:sp>
      <p:sp>
        <p:nvSpPr>
          <p:cNvPr id="304" name="TextBox 303"/>
          <p:cNvSpPr txBox="1"/>
          <p:nvPr/>
        </p:nvSpPr>
        <p:spPr>
          <a:xfrm>
            <a:off x="7380775" y="2010499"/>
            <a:ext cx="1800000" cy="720000"/>
          </a:xfrm>
          <a:prstGeom prst="roundRect">
            <a:avLst/>
          </a:prstGeom>
        </p:spPr>
        <p:style>
          <a:lnRef idx="1">
            <a:schemeClr val="accent5"/>
          </a:lnRef>
          <a:fillRef idx="3">
            <a:schemeClr val="accent5"/>
          </a:fillRef>
          <a:effectRef idx="2">
            <a:schemeClr val="accent5"/>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GB" sz="1600" b="0" i="0" u="none" strike="noStrike" kern="0" cap="none" spc="0" normalizeH="0" baseline="0" noProof="0">
                <a:ln>
                  <a:noFill/>
                </a:ln>
                <a:solidFill>
                  <a:schemeClr val="tx1"/>
                </a:solidFill>
                <a:effectLst/>
                <a:uLnTx/>
                <a:uFillTx/>
                <a:ea typeface="Roboto Condensed" panose="020B0604020202020204" charset="0"/>
              </a:rPr>
              <a:t>Smart networks</a:t>
            </a:r>
          </a:p>
        </p:txBody>
      </p:sp>
      <p:sp>
        <p:nvSpPr>
          <p:cNvPr id="305" name="TextBox 304"/>
          <p:cNvSpPr txBox="1"/>
          <p:nvPr/>
        </p:nvSpPr>
        <p:spPr>
          <a:xfrm>
            <a:off x="7359500" y="2901314"/>
            <a:ext cx="1800000" cy="720000"/>
          </a:xfrm>
          <a:prstGeom prst="roundRect">
            <a:avLst/>
          </a:prstGeom>
        </p:spPr>
        <p:style>
          <a:lnRef idx="1">
            <a:schemeClr val="accent5"/>
          </a:lnRef>
          <a:fillRef idx="3">
            <a:schemeClr val="accent5"/>
          </a:fillRef>
          <a:effectRef idx="2">
            <a:schemeClr val="accent5"/>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GB" sz="1600" b="0" i="0" u="none" strike="noStrike" kern="0" cap="none" spc="0" normalizeH="0" baseline="0" noProof="0">
                <a:ln>
                  <a:noFill/>
                </a:ln>
                <a:solidFill>
                  <a:schemeClr val="tx1"/>
                </a:solidFill>
                <a:effectLst/>
                <a:uLnTx/>
                <a:uFillTx/>
                <a:ea typeface="Roboto Condensed" panose="020B0604020202020204" charset="0"/>
              </a:rPr>
              <a:t>Digital organization</a:t>
            </a:r>
          </a:p>
        </p:txBody>
      </p:sp>
      <p:sp>
        <p:nvSpPr>
          <p:cNvPr id="306" name="TextBox 305"/>
          <p:cNvSpPr txBox="1"/>
          <p:nvPr/>
        </p:nvSpPr>
        <p:spPr>
          <a:xfrm>
            <a:off x="7380775" y="3792129"/>
            <a:ext cx="1800000" cy="720000"/>
          </a:xfrm>
          <a:prstGeom prst="roundRect">
            <a:avLst/>
          </a:prstGeom>
        </p:spPr>
        <p:style>
          <a:lnRef idx="1">
            <a:schemeClr val="accent5"/>
          </a:lnRef>
          <a:fillRef idx="3">
            <a:schemeClr val="accent5"/>
          </a:fillRef>
          <a:effectRef idx="2">
            <a:schemeClr val="accent5"/>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GB" sz="1600" b="0" i="0" u="none" strike="noStrike" kern="0" cap="none" spc="0" normalizeH="0" baseline="0" noProof="0">
                <a:ln>
                  <a:noFill/>
                </a:ln>
                <a:solidFill>
                  <a:schemeClr val="tx1"/>
                </a:solidFill>
                <a:effectLst/>
                <a:uLnTx/>
                <a:uFillTx/>
                <a:ea typeface="Roboto Condensed" panose="020B0604020202020204" charset="0"/>
              </a:rPr>
              <a:t>Value as a service</a:t>
            </a:r>
          </a:p>
        </p:txBody>
      </p:sp>
      <p:sp>
        <p:nvSpPr>
          <p:cNvPr id="307" name="TextBox 306"/>
          <p:cNvSpPr txBox="1"/>
          <p:nvPr/>
        </p:nvSpPr>
        <p:spPr>
          <a:xfrm>
            <a:off x="7384066" y="4682944"/>
            <a:ext cx="1800000" cy="720000"/>
          </a:xfrm>
          <a:prstGeom prst="roundRect">
            <a:avLst/>
          </a:prstGeom>
        </p:spPr>
        <p:style>
          <a:lnRef idx="1">
            <a:schemeClr val="accent5"/>
          </a:lnRef>
          <a:fillRef idx="3">
            <a:schemeClr val="accent5"/>
          </a:fillRef>
          <a:effectRef idx="2">
            <a:schemeClr val="accent5"/>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chemeClr val="tx1"/>
                </a:solidFill>
                <a:effectLst/>
                <a:uLnTx/>
                <a:uFillTx/>
                <a:ea typeface="Roboto Condensed" panose="020B0604020202020204" charset="0"/>
                <a:cs typeface="Calibri" pitchFamily="34" charset="0"/>
              </a:rPr>
              <a:t>Digital worker</a:t>
            </a:r>
          </a:p>
        </p:txBody>
      </p:sp>
      <p:sp>
        <p:nvSpPr>
          <p:cNvPr id="308" name="TextBox 307"/>
          <p:cNvSpPr txBox="1"/>
          <p:nvPr/>
        </p:nvSpPr>
        <p:spPr>
          <a:xfrm>
            <a:off x="7384066" y="5573758"/>
            <a:ext cx="1800000" cy="720000"/>
          </a:xfrm>
          <a:prstGeom prst="roundRect">
            <a:avLst/>
          </a:prstGeom>
        </p:spPr>
        <p:style>
          <a:lnRef idx="1">
            <a:schemeClr val="accent5"/>
          </a:lnRef>
          <a:fillRef idx="3">
            <a:schemeClr val="accent5"/>
          </a:fillRef>
          <a:effectRef idx="2">
            <a:schemeClr val="accent5"/>
          </a:effectRef>
          <a:fontRef idx="minor">
            <a:schemeClr val="lt1"/>
          </a:fontRef>
        </p:style>
        <p:txBody>
          <a:bodyPr wrap="square" lIns="0" tIns="36000" rIns="0" bIns="36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chemeClr val="tx1"/>
                </a:solidFill>
                <a:effectLst/>
                <a:uLnTx/>
                <a:uFillTx/>
                <a:ea typeface="Roboto Condensed" panose="020B0604020202020204" charset="0"/>
                <a:cs typeface="Calibri" pitchFamily="34" charset="0"/>
              </a:rPr>
              <a:t>Connected customer</a:t>
            </a:r>
          </a:p>
        </p:txBody>
      </p:sp>
      <p:sp>
        <p:nvSpPr>
          <p:cNvPr id="309" name="TextBox 308"/>
          <p:cNvSpPr txBox="1"/>
          <p:nvPr/>
        </p:nvSpPr>
        <p:spPr>
          <a:xfrm>
            <a:off x="7386416" y="1609141"/>
            <a:ext cx="1593514" cy="3077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chemeClr val="bg1"/>
                </a:solidFill>
                <a:effectLst/>
                <a:uLnTx/>
                <a:uFillTx/>
                <a:ea typeface="Roboto Condensed" panose="020B0604020202020204" charset="0"/>
              </a:rPr>
              <a:t>STILL HYPE</a:t>
            </a:r>
          </a:p>
        </p:txBody>
      </p:sp>
    </p:spTree>
    <p:extLst>
      <p:ext uri="{BB962C8B-B14F-4D97-AF65-F5344CB8AC3E}">
        <p14:creationId xmlns:p14="http://schemas.microsoft.com/office/powerpoint/2010/main" val="128900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Agile approach to delivery</a:t>
            </a:r>
          </a:p>
        </p:txBody>
      </p:sp>
      <p:sp>
        <p:nvSpPr>
          <p:cNvPr id="3" name="Text Placeholder 2"/>
          <p:cNvSpPr>
            <a:spLocks noGrp="1"/>
          </p:cNvSpPr>
          <p:nvPr>
            <p:ph type="body" sz="quarter" idx="10"/>
          </p:nvPr>
        </p:nvSpPr>
        <p:spPr/>
        <p:txBody>
          <a:bodyPr/>
          <a:lstStyle/>
          <a:p>
            <a:r>
              <a:rPr lang="en-GB"/>
              <a:t>Short cycle approach to identify high value use cases and roadmap for development</a:t>
            </a:r>
          </a:p>
        </p:txBody>
      </p:sp>
      <p:graphicFrame>
        <p:nvGraphicFramePr>
          <p:cNvPr id="18" name="Table 17"/>
          <p:cNvGraphicFramePr>
            <a:graphicFrameLocks noGrp="1"/>
          </p:cNvGraphicFramePr>
          <p:nvPr>
            <p:extLst>
              <p:ext uri="{D42A27DB-BD31-4B8C-83A1-F6EECF244321}">
                <p14:modId xmlns:p14="http://schemas.microsoft.com/office/powerpoint/2010/main" val="1074504677"/>
              </p:ext>
            </p:extLst>
          </p:nvPr>
        </p:nvGraphicFramePr>
        <p:xfrm>
          <a:off x="709749" y="1858026"/>
          <a:ext cx="11061694" cy="4063993"/>
        </p:xfrm>
        <a:graphic>
          <a:graphicData uri="http://schemas.openxmlformats.org/drawingml/2006/table">
            <a:tbl>
              <a:tblPr firstRow="1" bandRow="1">
                <a:tableStyleId>{1FECB4D8-DB02-4DC6-A0A2-4F2EBAE1DC90}</a:tableStyleId>
              </a:tblPr>
              <a:tblGrid>
                <a:gridCol w="790121">
                  <a:extLst>
                    <a:ext uri="{9D8B030D-6E8A-4147-A177-3AD203B41FA5}">
                      <a16:colId xmlns:a16="http://schemas.microsoft.com/office/drawing/2014/main" val="20000"/>
                    </a:ext>
                  </a:extLst>
                </a:gridCol>
                <a:gridCol w="790121">
                  <a:extLst>
                    <a:ext uri="{9D8B030D-6E8A-4147-A177-3AD203B41FA5}">
                      <a16:colId xmlns:a16="http://schemas.microsoft.com/office/drawing/2014/main" val="20001"/>
                    </a:ext>
                  </a:extLst>
                </a:gridCol>
                <a:gridCol w="790121">
                  <a:extLst>
                    <a:ext uri="{9D8B030D-6E8A-4147-A177-3AD203B41FA5}">
                      <a16:colId xmlns:a16="http://schemas.microsoft.com/office/drawing/2014/main" val="20002"/>
                    </a:ext>
                  </a:extLst>
                </a:gridCol>
                <a:gridCol w="790121">
                  <a:extLst>
                    <a:ext uri="{9D8B030D-6E8A-4147-A177-3AD203B41FA5}">
                      <a16:colId xmlns:a16="http://schemas.microsoft.com/office/drawing/2014/main" val="20003"/>
                    </a:ext>
                  </a:extLst>
                </a:gridCol>
                <a:gridCol w="790121">
                  <a:extLst>
                    <a:ext uri="{9D8B030D-6E8A-4147-A177-3AD203B41FA5}">
                      <a16:colId xmlns:a16="http://schemas.microsoft.com/office/drawing/2014/main" val="20004"/>
                    </a:ext>
                  </a:extLst>
                </a:gridCol>
                <a:gridCol w="790121">
                  <a:extLst>
                    <a:ext uri="{9D8B030D-6E8A-4147-A177-3AD203B41FA5}">
                      <a16:colId xmlns:a16="http://schemas.microsoft.com/office/drawing/2014/main" val="20005"/>
                    </a:ext>
                  </a:extLst>
                </a:gridCol>
                <a:gridCol w="790121">
                  <a:extLst>
                    <a:ext uri="{9D8B030D-6E8A-4147-A177-3AD203B41FA5}">
                      <a16:colId xmlns:a16="http://schemas.microsoft.com/office/drawing/2014/main" val="20006"/>
                    </a:ext>
                  </a:extLst>
                </a:gridCol>
                <a:gridCol w="790121">
                  <a:extLst>
                    <a:ext uri="{9D8B030D-6E8A-4147-A177-3AD203B41FA5}">
                      <a16:colId xmlns:a16="http://schemas.microsoft.com/office/drawing/2014/main" val="20007"/>
                    </a:ext>
                  </a:extLst>
                </a:gridCol>
                <a:gridCol w="790121">
                  <a:extLst>
                    <a:ext uri="{9D8B030D-6E8A-4147-A177-3AD203B41FA5}">
                      <a16:colId xmlns:a16="http://schemas.microsoft.com/office/drawing/2014/main" val="20008"/>
                    </a:ext>
                  </a:extLst>
                </a:gridCol>
                <a:gridCol w="790121">
                  <a:extLst>
                    <a:ext uri="{9D8B030D-6E8A-4147-A177-3AD203B41FA5}">
                      <a16:colId xmlns:a16="http://schemas.microsoft.com/office/drawing/2014/main" val="20009"/>
                    </a:ext>
                  </a:extLst>
                </a:gridCol>
                <a:gridCol w="790121">
                  <a:extLst>
                    <a:ext uri="{9D8B030D-6E8A-4147-A177-3AD203B41FA5}">
                      <a16:colId xmlns:a16="http://schemas.microsoft.com/office/drawing/2014/main" val="20010"/>
                    </a:ext>
                  </a:extLst>
                </a:gridCol>
                <a:gridCol w="790121">
                  <a:extLst>
                    <a:ext uri="{9D8B030D-6E8A-4147-A177-3AD203B41FA5}">
                      <a16:colId xmlns:a16="http://schemas.microsoft.com/office/drawing/2014/main" val="20011"/>
                    </a:ext>
                  </a:extLst>
                </a:gridCol>
                <a:gridCol w="790121">
                  <a:extLst>
                    <a:ext uri="{9D8B030D-6E8A-4147-A177-3AD203B41FA5}">
                      <a16:colId xmlns:a16="http://schemas.microsoft.com/office/drawing/2014/main" val="20012"/>
                    </a:ext>
                  </a:extLst>
                </a:gridCol>
                <a:gridCol w="790121">
                  <a:extLst>
                    <a:ext uri="{9D8B030D-6E8A-4147-A177-3AD203B41FA5}">
                      <a16:colId xmlns:a16="http://schemas.microsoft.com/office/drawing/2014/main" val="20013"/>
                    </a:ext>
                  </a:extLst>
                </a:gridCol>
              </a:tblGrid>
              <a:tr h="223972">
                <a:tc gridSpan="2">
                  <a:txBody>
                    <a:bodyPr/>
                    <a:lstStyle/>
                    <a:p>
                      <a:pPr algn="ctr"/>
                      <a:r>
                        <a:rPr lang="en-US" sz="1000" b="1">
                          <a:solidFill>
                            <a:schemeClr val="bg1"/>
                          </a:solidFill>
                        </a:rPr>
                        <a:t>Month 0</a:t>
                      </a:r>
                    </a:p>
                  </a:txBody>
                  <a:tcPr marL="88627" marR="88627" marT="17725" marB="17725" anchor="ctr">
                    <a:lnL w="12700" cap="flat" cmpd="sng" algn="ctr">
                      <a:solidFill>
                        <a:srgbClr val="5B9BD5"/>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hMerge="1">
                  <a:txBody>
                    <a:bodyPr/>
                    <a:lstStyle/>
                    <a:p>
                      <a:pPr algn="ctr"/>
                      <a:endParaRPr lang="en-US" sz="1500" b="1">
                        <a:solidFill>
                          <a:schemeClr val="accent3"/>
                        </a:solidFill>
                      </a:endParaRPr>
                    </a:p>
                  </a:txBody>
                  <a:tcPr marL="137129" marR="137129" marT="27426" marB="27426">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rgbClr val="666666"/>
                      </a:solidFill>
                      <a:prstDash val="sysDash"/>
                      <a:round/>
                      <a:headEnd type="none" w="med" len="med"/>
                      <a:tailEnd type="none" w="med" len="med"/>
                    </a:lnB>
                    <a:noFill/>
                  </a:tcPr>
                </a:tc>
                <a:tc gridSpan="4">
                  <a:txBody>
                    <a:bodyPr/>
                    <a:lstStyle/>
                    <a:p>
                      <a:pPr algn="ctr"/>
                      <a:r>
                        <a:rPr lang="en-US" sz="1000" b="1">
                          <a:solidFill>
                            <a:schemeClr val="bg1"/>
                          </a:solidFill>
                        </a:rPr>
                        <a:t>Month 1</a:t>
                      </a:r>
                    </a:p>
                  </a:txBody>
                  <a:tcPr marL="88627" marR="88627" marT="17725" marB="177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hMerge="1">
                  <a:txBody>
                    <a:bodyPr/>
                    <a:lstStyle/>
                    <a:p>
                      <a:pPr algn="ctr"/>
                      <a:endParaRPr lang="en-US" sz="100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666666"/>
                      </a:solidFill>
                      <a:prstDash val="sysDash"/>
                      <a:round/>
                      <a:headEnd type="none" w="med" len="med"/>
                      <a:tailEnd type="none" w="med" len="med"/>
                    </a:lnT>
                    <a:lnB w="6350" cap="flat" cmpd="sng" algn="ctr">
                      <a:solidFill>
                        <a:srgbClr val="666666"/>
                      </a:solidFill>
                      <a:prstDash val="sysDash"/>
                      <a:round/>
                      <a:headEnd type="none" w="med" len="med"/>
                      <a:tailEnd type="none" w="med" len="med"/>
                    </a:lnB>
                    <a:solidFill>
                      <a:schemeClr val="accent3"/>
                    </a:solidFill>
                  </a:tcPr>
                </a:tc>
                <a:tc hMerge="1">
                  <a:txBody>
                    <a:bodyPr/>
                    <a:lstStyle/>
                    <a:p>
                      <a:pPr algn="ctr"/>
                      <a:endParaRPr lang="en-US" sz="100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666666"/>
                      </a:solidFill>
                      <a:prstDash val="sysDash"/>
                      <a:round/>
                      <a:headEnd type="none" w="med" len="med"/>
                      <a:tailEnd type="none" w="med" len="med"/>
                    </a:lnT>
                    <a:lnB w="6350" cap="flat" cmpd="sng" algn="ctr">
                      <a:solidFill>
                        <a:srgbClr val="666666"/>
                      </a:solidFill>
                      <a:prstDash val="sysDash"/>
                      <a:round/>
                      <a:headEnd type="none" w="med" len="med"/>
                      <a:tailEnd type="none" w="med" len="med"/>
                    </a:lnB>
                    <a:solidFill>
                      <a:schemeClr val="accent3"/>
                    </a:solidFill>
                  </a:tcPr>
                </a:tc>
                <a:tc hMerge="1">
                  <a:txBody>
                    <a:bodyPr/>
                    <a:lstStyle/>
                    <a:p>
                      <a:pPr algn="ctr"/>
                      <a:endParaRPr lang="en-US" sz="90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666666"/>
                      </a:solidFill>
                      <a:prstDash val="sysDash"/>
                      <a:round/>
                      <a:headEnd type="none" w="med" len="med"/>
                      <a:tailEnd type="none" w="med" len="med"/>
                    </a:lnT>
                    <a:lnB w="6350" cap="flat" cmpd="sng" algn="ctr">
                      <a:solidFill>
                        <a:srgbClr val="666666"/>
                      </a:solidFill>
                      <a:prstDash val="sysDash"/>
                      <a:round/>
                      <a:headEnd type="none" w="med" len="med"/>
                      <a:tailEnd type="none" w="med" len="med"/>
                    </a:lnB>
                    <a:solidFill>
                      <a:schemeClr val="accent3"/>
                    </a:solidFill>
                  </a:tcPr>
                </a:tc>
                <a:tc gridSpan="4">
                  <a:txBody>
                    <a:bodyPr/>
                    <a:lstStyle/>
                    <a:p>
                      <a:pPr algn="ctr"/>
                      <a:r>
                        <a:rPr lang="en-US" sz="1000" b="1">
                          <a:solidFill>
                            <a:schemeClr val="bg1"/>
                          </a:solidFill>
                        </a:rPr>
                        <a:t>Mo</a:t>
                      </a:r>
                      <a:r>
                        <a:rPr lang="en-US" sz="1000" b="1" baseline="0">
                          <a:solidFill>
                            <a:schemeClr val="bg1"/>
                          </a:solidFill>
                        </a:rPr>
                        <a:t>nth 2</a:t>
                      </a:r>
                      <a:endParaRPr lang="en-US" sz="1000" b="1">
                        <a:solidFill>
                          <a:schemeClr val="bg1"/>
                        </a:solidFill>
                      </a:endParaRPr>
                    </a:p>
                  </a:txBody>
                  <a:tcPr marL="88627" marR="88627" marT="17725" marB="177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hMerge="1">
                  <a:txBody>
                    <a:bodyPr/>
                    <a:lstStyle/>
                    <a:p>
                      <a:pPr algn="ctr"/>
                      <a:endParaRPr lang="en-US" sz="100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666666"/>
                      </a:solidFill>
                      <a:prstDash val="sysDash"/>
                      <a:round/>
                      <a:headEnd type="none" w="med" len="med"/>
                      <a:tailEnd type="none" w="med" len="med"/>
                    </a:lnT>
                    <a:lnB w="6350" cap="flat" cmpd="sng" algn="ctr">
                      <a:solidFill>
                        <a:srgbClr val="666666"/>
                      </a:solidFill>
                      <a:prstDash val="sysDash"/>
                      <a:round/>
                      <a:headEnd type="none" w="med" len="med"/>
                      <a:tailEnd type="none" w="med" len="med"/>
                    </a:lnB>
                    <a:solidFill>
                      <a:schemeClr val="accent3"/>
                    </a:solidFill>
                  </a:tcPr>
                </a:tc>
                <a:tc hMerge="1">
                  <a:txBody>
                    <a:bodyPr/>
                    <a:lstStyle/>
                    <a:p>
                      <a:pPr algn="ctr"/>
                      <a:endParaRPr lang="en-US" sz="100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666666"/>
                      </a:solidFill>
                      <a:prstDash val="sysDash"/>
                      <a:round/>
                      <a:headEnd type="none" w="med" len="med"/>
                      <a:tailEnd type="none" w="med" len="med"/>
                    </a:lnT>
                    <a:lnB w="6350" cap="flat" cmpd="sng" algn="ctr">
                      <a:solidFill>
                        <a:srgbClr val="666666"/>
                      </a:solidFill>
                      <a:prstDash val="sysDash"/>
                      <a:round/>
                      <a:headEnd type="none" w="med" len="med"/>
                      <a:tailEnd type="none" w="med" len="med"/>
                    </a:lnB>
                    <a:solidFill>
                      <a:schemeClr val="accent3"/>
                    </a:solidFill>
                  </a:tcPr>
                </a:tc>
                <a:tc hMerge="1">
                  <a:txBody>
                    <a:bodyPr/>
                    <a:lstStyle/>
                    <a:p>
                      <a:pPr algn="ctr"/>
                      <a:endParaRPr lang="en-US" sz="900"/>
                    </a:p>
                  </a:txBody>
                  <a:tcPr>
                    <a:lnL w="12700" cap="flat" cmpd="sng" algn="ctr">
                      <a:solidFill>
                        <a:srgbClr val="FFFFFF"/>
                      </a:solidFill>
                      <a:prstDash val="solid"/>
                      <a:round/>
                      <a:headEnd type="none" w="med" len="med"/>
                      <a:tailEnd type="none" w="med" len="med"/>
                    </a:lnL>
                    <a:lnR w="12700" cap="flat" cmpd="sng" algn="ctr">
                      <a:solidFill>
                        <a:srgbClr val="003344"/>
                      </a:solidFill>
                      <a:prstDash val="solid"/>
                      <a:round/>
                      <a:headEnd type="none" w="med" len="med"/>
                      <a:tailEnd type="none" w="med" len="med"/>
                    </a:lnR>
                    <a:lnT w="6350" cap="flat" cmpd="sng" algn="ctr">
                      <a:solidFill>
                        <a:srgbClr val="666666"/>
                      </a:solidFill>
                      <a:prstDash val="sysDash"/>
                      <a:round/>
                      <a:headEnd type="none" w="med" len="med"/>
                      <a:tailEnd type="none" w="med" len="med"/>
                    </a:lnT>
                    <a:lnB w="6350" cap="flat" cmpd="sng" algn="ctr">
                      <a:solidFill>
                        <a:srgbClr val="666666"/>
                      </a:solidFill>
                      <a:prstDash val="sysDash"/>
                      <a:round/>
                      <a:headEnd type="none" w="med" len="med"/>
                      <a:tailEnd type="none" w="med" len="med"/>
                    </a:lnB>
                    <a:solidFill>
                      <a:schemeClr val="accent3"/>
                    </a:solidFill>
                  </a:tcPr>
                </a:tc>
                <a:tc gridSpan="4">
                  <a:txBody>
                    <a:bodyPr/>
                    <a:lstStyle/>
                    <a:p>
                      <a:pPr algn="ctr"/>
                      <a:r>
                        <a:rPr lang="en-US" sz="1000" b="1">
                          <a:solidFill>
                            <a:schemeClr val="bg1"/>
                          </a:solidFill>
                        </a:rPr>
                        <a:t>Month 3</a:t>
                      </a:r>
                    </a:p>
                  </a:txBody>
                  <a:tcPr marL="88627" marR="88627" marT="17725" marB="17725" anchor="ctr">
                    <a:lnL w="12700" cap="flat" cmpd="sng" algn="ctr">
                      <a:solidFill>
                        <a:schemeClr val="bg1"/>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hMerge="1">
                  <a:txBody>
                    <a:bodyPr/>
                    <a:lstStyle/>
                    <a:p>
                      <a:pPr algn="ctr"/>
                      <a:endParaRPr lang="en-US" sz="90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666666"/>
                      </a:solidFill>
                      <a:prstDash val="sysDash"/>
                      <a:round/>
                      <a:headEnd type="none" w="med" len="med"/>
                      <a:tailEnd type="none" w="med" len="med"/>
                    </a:lnT>
                    <a:lnB w="6350" cap="flat" cmpd="sng" algn="ctr">
                      <a:solidFill>
                        <a:srgbClr val="666666"/>
                      </a:solidFill>
                      <a:prstDash val="sysDash"/>
                      <a:round/>
                      <a:headEnd type="none" w="med" len="med"/>
                      <a:tailEnd type="none" w="med" len="med"/>
                    </a:lnB>
                    <a:solidFill>
                      <a:schemeClr val="accent3"/>
                    </a:solidFill>
                  </a:tcPr>
                </a:tc>
                <a:tc hMerge="1">
                  <a:txBody>
                    <a:bodyPr/>
                    <a:lstStyle/>
                    <a:p>
                      <a:pPr algn="ctr"/>
                      <a:endParaRPr lang="en-US" sz="100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666666"/>
                      </a:solidFill>
                      <a:prstDash val="sysDash"/>
                      <a:round/>
                      <a:headEnd type="none" w="med" len="med"/>
                      <a:tailEnd type="none" w="med" len="med"/>
                    </a:lnT>
                    <a:lnB w="6350" cap="flat" cmpd="sng" algn="ctr">
                      <a:solidFill>
                        <a:srgbClr val="666666"/>
                      </a:solidFill>
                      <a:prstDash val="sysDash"/>
                      <a:round/>
                      <a:headEnd type="none" w="med" len="med"/>
                      <a:tailEnd type="none" w="med" len="med"/>
                    </a:lnB>
                    <a:solidFill>
                      <a:schemeClr val="accent3"/>
                    </a:solidFill>
                  </a:tcPr>
                </a:tc>
                <a:tc hMerge="1">
                  <a:txBody>
                    <a:bodyPr/>
                    <a:lstStyle/>
                    <a:p>
                      <a:pPr algn="ctr"/>
                      <a:endParaRPr lang="en-US" sz="1000"/>
                    </a:p>
                  </a:txBody>
                  <a:tcPr>
                    <a:lnL w="12700" cap="flat" cmpd="sng" algn="ctr">
                      <a:solidFill>
                        <a:srgbClr val="FFFFFF"/>
                      </a:solidFill>
                      <a:prstDash val="solid"/>
                      <a:round/>
                      <a:headEnd type="none" w="med" len="med"/>
                      <a:tailEnd type="none" w="med" len="med"/>
                    </a:lnL>
                    <a:lnR w="12700" cap="flat" cmpd="sng" algn="ctr">
                      <a:solidFill>
                        <a:srgbClr val="003344"/>
                      </a:solidFill>
                      <a:prstDash val="solid"/>
                      <a:round/>
                      <a:headEnd type="none" w="med" len="med"/>
                      <a:tailEnd type="none" w="med" len="med"/>
                    </a:lnR>
                    <a:lnT w="6350" cap="flat" cmpd="sng" algn="ctr">
                      <a:solidFill>
                        <a:srgbClr val="666666"/>
                      </a:solidFill>
                      <a:prstDash val="sysDash"/>
                      <a:round/>
                      <a:headEnd type="none" w="med" len="med"/>
                      <a:tailEnd type="none" w="med" len="med"/>
                    </a:lnT>
                    <a:lnB w="6350" cap="flat" cmpd="sng" algn="ctr">
                      <a:solidFill>
                        <a:srgbClr val="666666"/>
                      </a:solidFill>
                      <a:prstDash val="sysDash"/>
                      <a:round/>
                      <a:headEnd type="none" w="med" len="med"/>
                      <a:tailEnd type="none" w="med" len="med"/>
                    </a:lnB>
                    <a:solidFill>
                      <a:schemeClr val="accent3"/>
                    </a:solidFill>
                  </a:tcPr>
                </a:tc>
                <a:extLst>
                  <a:ext uri="{0D108BD9-81ED-4DB2-BD59-A6C34878D82A}">
                    <a16:rowId xmlns:a16="http://schemas.microsoft.com/office/drawing/2014/main" val="10000"/>
                  </a:ext>
                </a:extLst>
              </a:tr>
              <a:tr h="209517">
                <a:tc>
                  <a:txBody>
                    <a:bodyPr/>
                    <a:lstStyle/>
                    <a:p>
                      <a:pPr algn="ctr"/>
                      <a:r>
                        <a:rPr lang="en-US" sz="800" b="0" i="0">
                          <a:solidFill>
                            <a:schemeClr val="accent2"/>
                          </a:solidFill>
                        </a:rPr>
                        <a:t>Wk</a:t>
                      </a:r>
                      <a:r>
                        <a:rPr lang="en-US" sz="800" b="0" i="0" baseline="0">
                          <a:solidFill>
                            <a:schemeClr val="accent2"/>
                          </a:solidFill>
                        </a:rPr>
                        <a:t> -2</a:t>
                      </a:r>
                      <a:endParaRPr lang="en-US" sz="800" b="0" i="0">
                        <a:solidFill>
                          <a:schemeClr val="accent2"/>
                        </a:solidFill>
                      </a:endParaRPr>
                    </a:p>
                  </a:txBody>
                  <a:tcPr marL="88627" marR="88627" marT="26588" marB="26588" anchor="ctr">
                    <a:lnL w="12700" cap="flat" cmpd="sng" algn="ctr">
                      <a:solidFill>
                        <a:srgbClr val="5B9BD5"/>
                      </a:solidFill>
                      <a:prstDash val="solid"/>
                      <a:round/>
                      <a:headEnd type="none" w="med" len="med"/>
                      <a:tailEnd type="none" w="med" len="med"/>
                    </a:lnL>
                    <a:lnR w="6350" cap="flat" cmpd="sng" algn="ctr">
                      <a:solidFill>
                        <a:srgbClr val="666666"/>
                      </a:solidFill>
                      <a:prstDash val="sysDash"/>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 -1</a:t>
                      </a:r>
                    </a:p>
                  </a:txBody>
                  <a:tcPr marL="88627" marR="88627" marT="26588" marB="26588" anchor="ctr">
                    <a:lnL w="6350" cap="flat" cmpd="sng" algn="ctr">
                      <a:solidFill>
                        <a:srgbClr val="666666"/>
                      </a:solidFill>
                      <a:prstDash val="sysDash"/>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1</a:t>
                      </a:r>
                      <a:endParaRPr lang="en-US" sz="800" b="0" i="0">
                        <a:solidFill>
                          <a:schemeClr val="accent2"/>
                        </a:solidFill>
                      </a:endParaRPr>
                    </a:p>
                  </a:txBody>
                  <a:tcPr marL="88627" marR="88627" marT="26588" marB="26588" anchor="ctr">
                    <a:lnL w="12700" cap="flat" cmpd="sng" algn="ctr">
                      <a:solidFill>
                        <a:srgbClr val="ED7D31"/>
                      </a:solidFill>
                      <a:prstDash val="solid"/>
                      <a:round/>
                      <a:headEnd type="none" w="med" len="med"/>
                      <a:tailEnd type="none" w="med" len="med"/>
                    </a:lnL>
                    <a:lnR w="6350" cap="flat" cmpd="sng" algn="ctr">
                      <a:solidFill>
                        <a:srgbClr val="666666"/>
                      </a:solidFill>
                      <a:prstDash val="sysDash"/>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2</a:t>
                      </a:r>
                      <a:endParaRPr lang="en-US" sz="800" b="0" i="0">
                        <a:solidFill>
                          <a:schemeClr val="accent2"/>
                        </a:solidFill>
                      </a:endParaRPr>
                    </a:p>
                  </a:txBody>
                  <a:tcPr marL="88627" marR="88627" marT="26588" marB="26588" anchor="ctr">
                    <a:lnL w="6350" cap="flat" cmpd="sng" algn="ctr">
                      <a:solidFill>
                        <a:srgbClr val="666666"/>
                      </a:solidFill>
                      <a:prstDash val="sysDash"/>
                      <a:round/>
                      <a:headEnd type="none" w="med" len="med"/>
                      <a:tailEnd type="none" w="med" len="med"/>
                    </a:lnL>
                    <a:lnR w="6350" cap="flat" cmpd="sng" algn="ctr">
                      <a:solidFill>
                        <a:srgbClr val="666666"/>
                      </a:solidFill>
                      <a:prstDash val="sysDash"/>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3</a:t>
                      </a:r>
                      <a:endParaRPr lang="en-US" sz="800" b="0" i="0">
                        <a:solidFill>
                          <a:schemeClr val="accent2"/>
                        </a:solidFill>
                      </a:endParaRPr>
                    </a:p>
                  </a:txBody>
                  <a:tcPr marL="88627" marR="88627" marT="26588" marB="26588" anchor="ctr">
                    <a:lnL w="6350" cap="flat" cmpd="sng" algn="ctr">
                      <a:solidFill>
                        <a:srgbClr val="666666"/>
                      </a:solidFill>
                      <a:prstDash val="sysDash"/>
                      <a:round/>
                      <a:headEnd type="none" w="med" len="med"/>
                      <a:tailEnd type="none" w="med" len="med"/>
                    </a:lnL>
                    <a:lnR w="6350" cap="flat" cmpd="sng" algn="ctr">
                      <a:solidFill>
                        <a:srgbClr val="666666"/>
                      </a:solidFill>
                      <a:prstDash val="sysDash"/>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4</a:t>
                      </a:r>
                      <a:endParaRPr lang="en-US" sz="800" b="0" i="0">
                        <a:solidFill>
                          <a:schemeClr val="accent2"/>
                        </a:solidFill>
                      </a:endParaRPr>
                    </a:p>
                  </a:txBody>
                  <a:tcPr marL="88627" marR="88627" marT="26588" marB="26588" anchor="ctr">
                    <a:lnL w="6350" cap="flat" cmpd="sng" algn="ctr">
                      <a:solidFill>
                        <a:srgbClr val="666666"/>
                      </a:solidFill>
                      <a:prstDash val="sysDash"/>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5</a:t>
                      </a:r>
                      <a:endParaRPr lang="en-US" sz="800" b="0" i="0">
                        <a:solidFill>
                          <a:schemeClr val="accent2"/>
                        </a:solidFill>
                      </a:endParaRPr>
                    </a:p>
                  </a:txBody>
                  <a:tcPr marL="88627" marR="88627" marT="26588" marB="26588" anchor="ctr">
                    <a:lnL w="12700" cap="flat" cmpd="sng" algn="ctr">
                      <a:solidFill>
                        <a:srgbClr val="ED7D31"/>
                      </a:solidFill>
                      <a:prstDash val="solid"/>
                      <a:round/>
                      <a:headEnd type="none" w="med" len="med"/>
                      <a:tailEnd type="none" w="med" len="med"/>
                    </a:lnL>
                    <a:lnR w="6350" cap="flat" cmpd="sng" algn="ctr">
                      <a:solidFill>
                        <a:srgbClr val="666666"/>
                      </a:solidFill>
                      <a:prstDash val="sysDash"/>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6</a:t>
                      </a:r>
                      <a:endParaRPr lang="en-US" sz="800" b="0" i="0">
                        <a:solidFill>
                          <a:schemeClr val="accent2"/>
                        </a:solidFill>
                      </a:endParaRPr>
                    </a:p>
                  </a:txBody>
                  <a:tcPr marL="88627" marR="88627" marT="26588" marB="26588" anchor="ctr">
                    <a:lnL w="6350" cap="flat" cmpd="sng" algn="ctr">
                      <a:solidFill>
                        <a:srgbClr val="666666"/>
                      </a:solidFill>
                      <a:prstDash val="sysDash"/>
                      <a:round/>
                      <a:headEnd type="none" w="med" len="med"/>
                      <a:tailEnd type="none" w="med" len="med"/>
                    </a:lnL>
                    <a:lnR w="6350" cap="flat" cmpd="sng" algn="ctr">
                      <a:solidFill>
                        <a:srgbClr val="666666"/>
                      </a:solidFill>
                      <a:prstDash val="sysDash"/>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7</a:t>
                      </a:r>
                      <a:endParaRPr lang="en-US" sz="800" b="0" i="0">
                        <a:solidFill>
                          <a:schemeClr val="accent2"/>
                        </a:solidFill>
                      </a:endParaRPr>
                    </a:p>
                  </a:txBody>
                  <a:tcPr marL="88627" marR="88627" marT="26588" marB="26588" anchor="ctr">
                    <a:lnL w="6350" cap="flat" cmpd="sng" algn="ctr">
                      <a:solidFill>
                        <a:srgbClr val="666666"/>
                      </a:solidFill>
                      <a:prstDash val="sysDash"/>
                      <a:round/>
                      <a:headEnd type="none" w="med" len="med"/>
                      <a:tailEnd type="none" w="med" len="med"/>
                    </a:lnL>
                    <a:lnR w="6350" cap="flat" cmpd="sng" algn="ctr">
                      <a:solidFill>
                        <a:srgbClr val="666666"/>
                      </a:solidFill>
                      <a:prstDash val="sysDash"/>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8</a:t>
                      </a:r>
                      <a:endParaRPr lang="en-US" sz="800" b="0" i="0">
                        <a:solidFill>
                          <a:schemeClr val="accent2"/>
                        </a:solidFill>
                      </a:endParaRPr>
                    </a:p>
                  </a:txBody>
                  <a:tcPr marL="88627" marR="88627" marT="26588" marB="26588" anchor="ctr">
                    <a:lnL w="6350" cap="flat" cmpd="sng" algn="ctr">
                      <a:solidFill>
                        <a:srgbClr val="666666"/>
                      </a:solidFill>
                      <a:prstDash val="sysDash"/>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9</a:t>
                      </a:r>
                      <a:endParaRPr lang="en-US" sz="800" b="0" i="0">
                        <a:solidFill>
                          <a:schemeClr val="accent2"/>
                        </a:solidFill>
                      </a:endParaRPr>
                    </a:p>
                  </a:txBody>
                  <a:tcPr marL="88627" marR="88627" marT="26588" marB="26588" anchor="ctr">
                    <a:lnL w="12700" cap="flat" cmpd="sng" algn="ctr">
                      <a:solidFill>
                        <a:srgbClr val="ED7D31"/>
                      </a:solidFill>
                      <a:prstDash val="solid"/>
                      <a:round/>
                      <a:headEnd type="none" w="med" len="med"/>
                      <a:tailEnd type="none" w="med" len="med"/>
                    </a:lnL>
                    <a:lnR w="6350" cap="flat" cmpd="sng" algn="ctr">
                      <a:solidFill>
                        <a:srgbClr val="666666"/>
                      </a:solidFill>
                      <a:prstDash val="sysDash"/>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10</a:t>
                      </a:r>
                      <a:endParaRPr lang="en-US" sz="800" b="0" i="0">
                        <a:solidFill>
                          <a:schemeClr val="accent2"/>
                        </a:solidFill>
                      </a:endParaRPr>
                    </a:p>
                  </a:txBody>
                  <a:tcPr marL="88627" marR="88627" marT="26588" marB="26588" anchor="ctr">
                    <a:lnL w="6350" cap="flat" cmpd="sng" algn="ctr">
                      <a:solidFill>
                        <a:srgbClr val="666666"/>
                      </a:solidFill>
                      <a:prstDash val="sysDash"/>
                      <a:round/>
                      <a:headEnd type="none" w="med" len="med"/>
                      <a:tailEnd type="none" w="med" len="med"/>
                    </a:lnL>
                    <a:lnR w="6350" cap="flat" cmpd="sng" algn="ctr">
                      <a:solidFill>
                        <a:srgbClr val="666666"/>
                      </a:solidFill>
                      <a:prstDash val="sysDash"/>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11</a:t>
                      </a:r>
                      <a:endParaRPr lang="en-US" sz="800" b="0" i="0">
                        <a:solidFill>
                          <a:schemeClr val="accent2"/>
                        </a:solidFill>
                      </a:endParaRPr>
                    </a:p>
                  </a:txBody>
                  <a:tcPr marL="88627" marR="88627" marT="26588" marB="26588" anchor="ctr">
                    <a:lnL w="6350" cap="flat" cmpd="sng" algn="ctr">
                      <a:solidFill>
                        <a:srgbClr val="666666"/>
                      </a:solidFill>
                      <a:prstDash val="sysDash"/>
                      <a:round/>
                      <a:headEnd type="none" w="med" len="med"/>
                      <a:tailEnd type="none" w="med" len="med"/>
                    </a:lnL>
                    <a:lnR w="6350" cap="flat" cmpd="sng" algn="ctr">
                      <a:solidFill>
                        <a:srgbClr val="666666"/>
                      </a:solidFill>
                      <a:prstDash val="sysDash"/>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tc>
                  <a:txBody>
                    <a:bodyPr/>
                    <a:lstStyle/>
                    <a:p>
                      <a:pPr algn="ctr"/>
                      <a:r>
                        <a:rPr lang="en-US" sz="800" b="0" i="0">
                          <a:solidFill>
                            <a:schemeClr val="accent2"/>
                          </a:solidFill>
                        </a:rPr>
                        <a:t>Wk</a:t>
                      </a:r>
                      <a:r>
                        <a:rPr lang="en-US" sz="800" b="0" i="0" baseline="0">
                          <a:solidFill>
                            <a:schemeClr val="accent2"/>
                          </a:solidFill>
                        </a:rPr>
                        <a:t> 12</a:t>
                      </a:r>
                      <a:endParaRPr lang="en-US" sz="800" b="0" i="0">
                        <a:solidFill>
                          <a:schemeClr val="accent2"/>
                        </a:solidFill>
                      </a:endParaRPr>
                    </a:p>
                  </a:txBody>
                  <a:tcPr marL="88627" marR="88627" marT="26588" marB="26588" anchor="ctr">
                    <a:lnL w="6350" cap="flat" cmpd="sng" algn="ctr">
                      <a:solidFill>
                        <a:srgbClr val="666666"/>
                      </a:solidFill>
                      <a:prstDash val="sysDash"/>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381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0001"/>
                  </a:ext>
                </a:extLst>
              </a:tr>
              <a:tr h="3630504">
                <a:tc>
                  <a:txBody>
                    <a:bodyPr/>
                    <a:lstStyle/>
                    <a:p>
                      <a:endParaRPr lang="en-US" sz="1100">
                        <a:solidFill>
                          <a:schemeClr val="accent2"/>
                        </a:solidFill>
                      </a:endParaRPr>
                    </a:p>
                  </a:txBody>
                  <a:tcPr marL="88627" marR="88627" marT="44313" marB="44313">
                    <a:lnL w="12700" cap="flat" cmpd="sng" algn="ctr">
                      <a:solidFill>
                        <a:srgbClr val="5B9BD5"/>
                      </a:solidFill>
                      <a:prstDash val="solid"/>
                      <a:round/>
                      <a:headEnd type="none" w="med" len="med"/>
                      <a:tailEnd type="none" w="med" len="med"/>
                    </a:lnL>
                    <a:lnR w="12700" cap="flat" cmpd="sng" algn="ctr">
                      <a:solidFill>
                        <a:srgbClr val="FFFFFF">
                          <a:lumMod val="85000"/>
                        </a:srgbClr>
                      </a:solidFill>
                      <a:prstDash val="sysDash"/>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FFFFFF">
                          <a:lumMod val="85000"/>
                        </a:srgbClr>
                      </a:solidFill>
                      <a:prstDash val="sysDash"/>
                      <a:round/>
                      <a:headEnd type="none" w="med" len="med"/>
                      <a:tailEnd type="none" w="med" len="med"/>
                    </a:lnL>
                    <a:lnR w="12700" cap="flat" cmpd="sng" algn="ctr">
                      <a:solidFill>
                        <a:srgbClr val="ED7D31"/>
                      </a:solidFill>
                      <a:prstDash val="solid"/>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ED7D31"/>
                      </a:solidFill>
                      <a:prstDash val="solid"/>
                      <a:round/>
                      <a:headEnd type="none" w="med" len="med"/>
                      <a:tailEnd type="none" w="med" len="med"/>
                    </a:lnL>
                    <a:lnR w="12700" cap="flat" cmpd="sng" algn="ctr">
                      <a:solidFill>
                        <a:srgbClr val="FFFFFF">
                          <a:lumMod val="85000"/>
                        </a:srgbClr>
                      </a:solidFill>
                      <a:prstDash val="sysDash"/>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FFFFFF">
                          <a:lumMod val="85000"/>
                        </a:srgbClr>
                      </a:solidFill>
                      <a:prstDash val="sysDash"/>
                      <a:round/>
                      <a:headEnd type="none" w="med" len="med"/>
                      <a:tailEnd type="none" w="med" len="med"/>
                    </a:lnL>
                    <a:lnR w="12700" cap="flat" cmpd="sng" algn="ctr">
                      <a:solidFill>
                        <a:srgbClr val="FFFFFF">
                          <a:lumMod val="85000"/>
                        </a:srgbClr>
                      </a:solidFill>
                      <a:prstDash val="sysDash"/>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FFFFFF">
                          <a:lumMod val="85000"/>
                        </a:srgbClr>
                      </a:solidFill>
                      <a:prstDash val="sysDash"/>
                      <a:round/>
                      <a:headEnd type="none" w="med" len="med"/>
                      <a:tailEnd type="none" w="med" len="med"/>
                    </a:lnL>
                    <a:lnR w="12700" cap="flat" cmpd="sng" algn="ctr">
                      <a:solidFill>
                        <a:srgbClr val="FFFFFF">
                          <a:lumMod val="85000"/>
                        </a:srgbClr>
                      </a:solidFill>
                      <a:prstDash val="sysDash"/>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FFFFFF">
                          <a:lumMod val="85000"/>
                        </a:srgbClr>
                      </a:solidFill>
                      <a:prstDash val="sysDash"/>
                      <a:round/>
                      <a:headEnd type="none" w="med" len="med"/>
                      <a:tailEnd type="none" w="med" len="med"/>
                    </a:lnL>
                    <a:lnR w="12700" cap="flat" cmpd="sng" algn="ctr">
                      <a:solidFill>
                        <a:srgbClr val="ED7D31"/>
                      </a:solidFill>
                      <a:prstDash val="solid"/>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ED7D31"/>
                      </a:solidFill>
                      <a:prstDash val="solid"/>
                      <a:round/>
                      <a:headEnd type="none" w="med" len="med"/>
                      <a:tailEnd type="none" w="med" len="med"/>
                    </a:lnL>
                    <a:lnR w="12700" cap="flat" cmpd="sng" algn="ctr">
                      <a:solidFill>
                        <a:srgbClr val="FFFFFF">
                          <a:lumMod val="85000"/>
                        </a:srgbClr>
                      </a:solidFill>
                      <a:prstDash val="sysDash"/>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FFFFFF">
                          <a:lumMod val="85000"/>
                        </a:srgbClr>
                      </a:solidFill>
                      <a:prstDash val="sysDash"/>
                      <a:round/>
                      <a:headEnd type="none" w="med" len="med"/>
                      <a:tailEnd type="none" w="med" len="med"/>
                    </a:lnL>
                    <a:lnR w="12700" cap="flat" cmpd="sng" algn="ctr">
                      <a:solidFill>
                        <a:srgbClr val="FFFFFF">
                          <a:lumMod val="85000"/>
                        </a:srgbClr>
                      </a:solidFill>
                      <a:prstDash val="sysDash"/>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FFFFFF">
                          <a:lumMod val="85000"/>
                        </a:srgbClr>
                      </a:solidFill>
                      <a:prstDash val="sysDash"/>
                      <a:round/>
                      <a:headEnd type="none" w="med" len="med"/>
                      <a:tailEnd type="none" w="med" len="med"/>
                    </a:lnL>
                    <a:lnR w="12700" cap="flat" cmpd="sng" algn="ctr">
                      <a:solidFill>
                        <a:srgbClr val="FFFFFF">
                          <a:lumMod val="85000"/>
                        </a:srgbClr>
                      </a:solidFill>
                      <a:prstDash val="sysDash"/>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FFFFFF">
                          <a:lumMod val="85000"/>
                        </a:srgbClr>
                      </a:solidFill>
                      <a:prstDash val="sysDash"/>
                      <a:round/>
                      <a:headEnd type="none" w="med" len="med"/>
                      <a:tailEnd type="none" w="med" len="med"/>
                    </a:lnL>
                    <a:lnR w="12700" cap="flat" cmpd="sng" algn="ctr">
                      <a:solidFill>
                        <a:srgbClr val="ED7D31"/>
                      </a:solidFill>
                      <a:prstDash val="solid"/>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ED7D31"/>
                      </a:solidFill>
                      <a:prstDash val="solid"/>
                      <a:round/>
                      <a:headEnd type="none" w="med" len="med"/>
                      <a:tailEnd type="none" w="med" len="med"/>
                    </a:lnL>
                    <a:lnR w="12700" cap="flat" cmpd="sng" algn="ctr">
                      <a:solidFill>
                        <a:srgbClr val="FFFFFF">
                          <a:lumMod val="85000"/>
                        </a:srgbClr>
                      </a:solidFill>
                      <a:prstDash val="sysDash"/>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FFFFFF">
                          <a:lumMod val="85000"/>
                        </a:srgbClr>
                      </a:solidFill>
                      <a:prstDash val="sysDash"/>
                      <a:round/>
                      <a:headEnd type="none" w="med" len="med"/>
                      <a:tailEnd type="none" w="med" len="med"/>
                    </a:lnL>
                    <a:lnR w="12700" cap="flat" cmpd="sng" algn="ctr">
                      <a:solidFill>
                        <a:srgbClr val="FFFFFF">
                          <a:lumMod val="85000"/>
                        </a:srgbClr>
                      </a:solidFill>
                      <a:prstDash val="sysDash"/>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FFFFFF">
                          <a:lumMod val="85000"/>
                        </a:srgbClr>
                      </a:solidFill>
                      <a:prstDash val="sysDash"/>
                      <a:round/>
                      <a:headEnd type="none" w="med" len="med"/>
                      <a:tailEnd type="none" w="med" len="med"/>
                    </a:lnL>
                    <a:lnR w="12700" cap="flat" cmpd="sng" algn="ctr">
                      <a:solidFill>
                        <a:srgbClr val="FFFFFF">
                          <a:lumMod val="85000"/>
                        </a:srgbClr>
                      </a:solidFill>
                      <a:prstDash val="sysDash"/>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endParaRPr lang="en-US" sz="1100">
                        <a:solidFill>
                          <a:schemeClr val="accent2"/>
                        </a:solidFill>
                      </a:endParaRPr>
                    </a:p>
                  </a:txBody>
                  <a:tcPr marL="88627" marR="88627" marT="44313" marB="44313">
                    <a:lnL w="12700" cap="flat" cmpd="sng" algn="ctr">
                      <a:solidFill>
                        <a:srgbClr val="FFFFFF">
                          <a:lumMod val="85000"/>
                        </a:srgbClr>
                      </a:solidFill>
                      <a:prstDash val="sysDash"/>
                      <a:round/>
                      <a:headEnd type="none" w="med" len="med"/>
                      <a:tailEnd type="none" w="med" len="med"/>
                    </a:lnL>
                    <a:lnR w="12700" cap="flat" cmpd="sng" algn="ctr">
                      <a:solidFill>
                        <a:srgbClr val="5B9BD5"/>
                      </a:solidFill>
                      <a:prstDash val="solid"/>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9" name="Flowchart: Delay 18"/>
          <p:cNvSpPr/>
          <p:nvPr/>
        </p:nvSpPr>
        <p:spPr>
          <a:xfrm>
            <a:off x="2220304" y="2545400"/>
            <a:ext cx="492482" cy="393985"/>
          </a:xfrm>
          <a:prstGeom prst="flowChartDelay">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lIns="46534" tIns="23267" rIns="46534" bIns="23267" rtlCol="0" anchor="ctr"/>
          <a:lstStyle/>
          <a:p>
            <a:pPr algn="ctr" defTabSz="602761"/>
            <a:endParaRPr lang="en-US" sz="711" b="1">
              <a:solidFill>
                <a:srgbClr val="000000">
                  <a:lumMod val="50000"/>
                  <a:lumOff val="50000"/>
                </a:srgbClr>
              </a:solidFill>
              <a:cs typeface="Georgia"/>
            </a:endParaRPr>
          </a:p>
        </p:txBody>
      </p:sp>
      <p:sp>
        <p:nvSpPr>
          <p:cNvPr id="20" name="Flowchart: Process 19"/>
          <p:cNvSpPr/>
          <p:nvPr/>
        </p:nvSpPr>
        <p:spPr>
          <a:xfrm>
            <a:off x="709749" y="2545400"/>
            <a:ext cx="1575941" cy="393985"/>
          </a:xfrm>
          <a:prstGeom prst="flowChartProcess">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wrap="none" lIns="295489" tIns="23267" rIns="47278" bIns="23267" rtlCol="0" anchor="ctr"/>
          <a:lstStyle/>
          <a:p>
            <a:pPr defTabSz="602761"/>
            <a:r>
              <a:rPr lang="en-US" sz="1034" b="1">
                <a:solidFill>
                  <a:sysClr val="windowText" lastClr="000000"/>
                </a:solidFill>
                <a:cs typeface="Georgia"/>
              </a:rPr>
              <a:t>MOBILIZATION &amp; </a:t>
            </a:r>
          </a:p>
          <a:p>
            <a:pPr defTabSz="602761"/>
            <a:r>
              <a:rPr lang="en-US" sz="1034" b="1">
                <a:solidFill>
                  <a:sysClr val="windowText" lastClr="000000"/>
                </a:solidFill>
                <a:cs typeface="Georgia"/>
              </a:rPr>
              <a:t>INPUTS GATHERING</a:t>
            </a:r>
          </a:p>
        </p:txBody>
      </p:sp>
      <p:sp>
        <p:nvSpPr>
          <p:cNvPr id="21" name="Oval 20"/>
          <p:cNvSpPr/>
          <p:nvPr/>
        </p:nvSpPr>
        <p:spPr>
          <a:xfrm>
            <a:off x="467070" y="2508918"/>
            <a:ext cx="472782" cy="472782"/>
          </a:xfrm>
          <a:prstGeom prst="ellipse">
            <a:avLst/>
          </a:prstGeom>
          <a:solidFill>
            <a:srgbClr val="FCC13E">
              <a:alpha val="84706"/>
            </a:srgbClr>
          </a:solidFill>
          <a:ln w="76200" cmpd="sng">
            <a:noFill/>
          </a:ln>
          <a:effectLst/>
        </p:spPr>
        <p:style>
          <a:lnRef idx="1">
            <a:schemeClr val="accent1"/>
          </a:lnRef>
          <a:fillRef idx="3">
            <a:schemeClr val="accent1"/>
          </a:fillRef>
          <a:effectRef idx="2">
            <a:schemeClr val="accent1"/>
          </a:effectRef>
          <a:fontRef idx="minor">
            <a:schemeClr val="lt1"/>
          </a:fontRef>
        </p:style>
        <p:txBody>
          <a:bodyPr lIns="58982" tIns="29490" rIns="58982" bIns="29490" rtlCol="0" anchor="ctr"/>
          <a:lstStyle/>
          <a:p>
            <a:pPr algn="ctr" defTabSz="602761"/>
            <a:endParaRPr lang="en-US" sz="2327">
              <a:solidFill>
                <a:srgbClr val="FFFFFF"/>
              </a:solidFill>
            </a:endParaRPr>
          </a:p>
        </p:txBody>
      </p:sp>
      <p:sp>
        <p:nvSpPr>
          <p:cNvPr id="22" name="TextBox 21"/>
          <p:cNvSpPr txBox="1"/>
          <p:nvPr/>
        </p:nvSpPr>
        <p:spPr>
          <a:xfrm>
            <a:off x="2712786" y="2583941"/>
            <a:ext cx="1740559" cy="331116"/>
          </a:xfrm>
          <a:prstGeom prst="rect">
            <a:avLst/>
          </a:prstGeom>
          <a:solidFill>
            <a:schemeClr val="bg1"/>
          </a:solidFill>
        </p:spPr>
        <p:txBody>
          <a:bodyPr wrap="square" rtlCol="0">
            <a:spAutoFit/>
          </a:bodyPr>
          <a:lstStyle/>
          <a:p>
            <a:pPr marL="77976" indent="-77976" defTabSz="602761">
              <a:buClr>
                <a:srgbClr val="AC007A"/>
              </a:buClr>
              <a:buFont typeface="Arial" panose="020B0604020202020204" pitchFamily="34" charset="0"/>
              <a:buChar char="•"/>
            </a:pPr>
            <a:r>
              <a:rPr lang="en-US" sz="776">
                <a:cs typeface="Arial" panose="020B0604020202020204" pitchFamily="34" charset="0"/>
              </a:rPr>
              <a:t>Project Mobilization Package</a:t>
            </a:r>
          </a:p>
          <a:p>
            <a:pPr marL="77976" indent="-77976" defTabSz="602761">
              <a:buClr>
                <a:srgbClr val="AC007A"/>
              </a:buClr>
              <a:buFont typeface="Arial" panose="020B0604020202020204" pitchFamily="34" charset="0"/>
              <a:buChar char="•"/>
            </a:pPr>
            <a:r>
              <a:rPr lang="en-US" sz="776">
                <a:cs typeface="Arial" panose="020B0604020202020204" pitchFamily="34" charset="0"/>
              </a:rPr>
              <a:t>Stakeholder Engagement Plan</a:t>
            </a:r>
          </a:p>
        </p:txBody>
      </p:sp>
      <p:sp>
        <p:nvSpPr>
          <p:cNvPr id="23" name="Oval 22"/>
          <p:cNvSpPr/>
          <p:nvPr/>
        </p:nvSpPr>
        <p:spPr>
          <a:xfrm>
            <a:off x="541524" y="2582862"/>
            <a:ext cx="325038" cy="325038"/>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58982" tIns="29490" rIns="58982" bIns="29490" rtlCol="0" anchor="ctr"/>
          <a:lstStyle/>
          <a:p>
            <a:pPr algn="ctr" defTabSz="602761"/>
            <a:endParaRPr lang="en-US" sz="2327">
              <a:solidFill>
                <a:srgbClr val="FFFFFF"/>
              </a:solidFill>
            </a:endParaRPr>
          </a:p>
        </p:txBody>
      </p:sp>
      <p:sp>
        <p:nvSpPr>
          <p:cNvPr id="24" name="Isosceles Triangle 23"/>
          <p:cNvSpPr/>
          <p:nvPr/>
        </p:nvSpPr>
        <p:spPr>
          <a:xfrm rot="5400000">
            <a:off x="629490" y="2675259"/>
            <a:ext cx="206842" cy="153654"/>
          </a:xfrm>
          <a:prstGeom prst="triangle">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lIns="46534" tIns="23267" rIns="46534" bIns="23267" rtlCol="0" anchor="ctr"/>
          <a:lstStyle/>
          <a:p>
            <a:pPr algn="ctr" defTabSz="602761"/>
            <a:endParaRPr lang="en-US" sz="711" b="1">
              <a:solidFill>
                <a:srgbClr val="FFFFFF"/>
              </a:solidFill>
              <a:cs typeface="Georgia"/>
            </a:endParaRPr>
          </a:p>
        </p:txBody>
      </p:sp>
      <p:sp>
        <p:nvSpPr>
          <p:cNvPr id="25" name="Flowchart: Delay 24"/>
          <p:cNvSpPr/>
          <p:nvPr/>
        </p:nvSpPr>
        <p:spPr>
          <a:xfrm>
            <a:off x="4236471" y="3132996"/>
            <a:ext cx="492482" cy="393985"/>
          </a:xfrm>
          <a:prstGeom prst="flowChartDelay">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lIns="46534" tIns="23267" rIns="46534" bIns="23267" rtlCol="0" anchor="ctr"/>
          <a:lstStyle/>
          <a:p>
            <a:pPr algn="ctr" defTabSz="602761"/>
            <a:endParaRPr lang="en-US" sz="711" b="1">
              <a:solidFill>
                <a:srgbClr val="000000">
                  <a:lumMod val="50000"/>
                  <a:lumOff val="50000"/>
                </a:srgbClr>
              </a:solidFill>
              <a:cs typeface="Georgia"/>
            </a:endParaRPr>
          </a:p>
        </p:txBody>
      </p:sp>
      <p:sp>
        <p:nvSpPr>
          <p:cNvPr id="26" name="Flowchart: Process 25"/>
          <p:cNvSpPr/>
          <p:nvPr/>
        </p:nvSpPr>
        <p:spPr>
          <a:xfrm>
            <a:off x="2287877" y="3132996"/>
            <a:ext cx="2009325" cy="393985"/>
          </a:xfrm>
          <a:prstGeom prst="flowChartProcess">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wrap="none" lIns="295489" tIns="23267" rIns="47278" bIns="23267" rtlCol="0" anchor="ctr"/>
          <a:lstStyle/>
          <a:p>
            <a:pPr defTabSz="602761"/>
            <a:r>
              <a:rPr lang="en-US" sz="1034" b="1">
                <a:solidFill>
                  <a:sysClr val="windowText" lastClr="000000"/>
                </a:solidFill>
                <a:cs typeface="Georgia"/>
              </a:rPr>
              <a:t>ANALYTICS USE CASE </a:t>
            </a:r>
          </a:p>
          <a:p>
            <a:pPr defTabSz="602761"/>
            <a:r>
              <a:rPr lang="en-US" sz="1034" b="1">
                <a:solidFill>
                  <a:sysClr val="windowText" lastClr="000000"/>
                </a:solidFill>
                <a:cs typeface="Georgia"/>
              </a:rPr>
              <a:t>STRATEGY &amp; VISION</a:t>
            </a:r>
          </a:p>
        </p:txBody>
      </p:sp>
      <p:sp>
        <p:nvSpPr>
          <p:cNvPr id="27" name="Oval 26"/>
          <p:cNvSpPr/>
          <p:nvPr/>
        </p:nvSpPr>
        <p:spPr>
          <a:xfrm>
            <a:off x="2040003" y="3099199"/>
            <a:ext cx="472782" cy="472782"/>
          </a:xfrm>
          <a:prstGeom prst="ellipse">
            <a:avLst/>
          </a:prstGeom>
          <a:solidFill>
            <a:srgbClr val="EE0E5A">
              <a:alpha val="85000"/>
            </a:srgbClr>
          </a:solidFill>
          <a:ln w="76200" cmpd="sng">
            <a:noFill/>
          </a:ln>
          <a:effectLst/>
        </p:spPr>
        <p:style>
          <a:lnRef idx="1">
            <a:schemeClr val="accent1"/>
          </a:lnRef>
          <a:fillRef idx="3">
            <a:schemeClr val="accent1"/>
          </a:fillRef>
          <a:effectRef idx="2">
            <a:schemeClr val="accent1"/>
          </a:effectRef>
          <a:fontRef idx="minor">
            <a:schemeClr val="lt1"/>
          </a:fontRef>
        </p:style>
        <p:txBody>
          <a:bodyPr lIns="58982" tIns="29490" rIns="58982" bIns="29490" rtlCol="0" anchor="ctr"/>
          <a:lstStyle/>
          <a:p>
            <a:pPr algn="ctr" defTabSz="602761"/>
            <a:endParaRPr lang="en-US" sz="2327">
              <a:solidFill>
                <a:srgbClr val="FFFFFF"/>
              </a:solidFill>
            </a:endParaRPr>
          </a:p>
        </p:txBody>
      </p:sp>
      <p:sp>
        <p:nvSpPr>
          <p:cNvPr id="28" name="TextBox 27"/>
          <p:cNvSpPr txBox="1"/>
          <p:nvPr/>
        </p:nvSpPr>
        <p:spPr>
          <a:xfrm>
            <a:off x="4781210" y="3234814"/>
            <a:ext cx="2459400" cy="211725"/>
          </a:xfrm>
          <a:prstGeom prst="rect">
            <a:avLst/>
          </a:prstGeom>
          <a:solidFill>
            <a:schemeClr val="bg1"/>
          </a:solidFill>
        </p:spPr>
        <p:txBody>
          <a:bodyPr wrap="square" rtlCol="0">
            <a:spAutoFit/>
          </a:bodyPr>
          <a:lstStyle/>
          <a:p>
            <a:pPr marL="77976" indent="-77976" defTabSz="602761">
              <a:buClr>
                <a:srgbClr val="AC007A"/>
              </a:buClr>
              <a:buFont typeface="Arial" panose="020B0604020202020204" pitchFamily="34" charset="0"/>
              <a:buChar char="•"/>
            </a:pPr>
            <a:r>
              <a:rPr lang="en-US" sz="776">
                <a:cs typeface="Arial" panose="020B0604020202020204" pitchFamily="34" charset="0"/>
              </a:rPr>
              <a:t>Vision &amp; Strategy</a:t>
            </a:r>
          </a:p>
        </p:txBody>
      </p:sp>
      <p:sp>
        <p:nvSpPr>
          <p:cNvPr id="29" name="Flowchart: Delay 28"/>
          <p:cNvSpPr/>
          <p:nvPr/>
        </p:nvSpPr>
        <p:spPr>
          <a:xfrm>
            <a:off x="8109885" y="3717565"/>
            <a:ext cx="492482" cy="393985"/>
          </a:xfrm>
          <a:prstGeom prst="flowChartDelay">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lIns="46534" tIns="23267" rIns="46534" bIns="23267" rtlCol="0" anchor="ctr"/>
          <a:lstStyle/>
          <a:p>
            <a:pPr algn="ctr" defTabSz="602761"/>
            <a:endParaRPr lang="en-US" sz="711" b="1">
              <a:solidFill>
                <a:srgbClr val="000000">
                  <a:lumMod val="50000"/>
                  <a:lumOff val="50000"/>
                </a:srgbClr>
              </a:solidFill>
              <a:cs typeface="Georgia"/>
            </a:endParaRPr>
          </a:p>
        </p:txBody>
      </p:sp>
      <p:sp>
        <p:nvSpPr>
          <p:cNvPr id="30" name="Flowchart: Process 29"/>
          <p:cNvSpPr/>
          <p:nvPr/>
        </p:nvSpPr>
        <p:spPr>
          <a:xfrm>
            <a:off x="3617578" y="3717565"/>
            <a:ext cx="4572000" cy="393985"/>
          </a:xfrm>
          <a:prstGeom prst="flowChartProcess">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wrap="none" lIns="295489" tIns="23267" rIns="47278" bIns="23267" rtlCol="0" anchor="ctr"/>
          <a:lstStyle/>
          <a:p>
            <a:pPr defTabSz="602761"/>
            <a:r>
              <a:rPr lang="en-US" sz="1034" b="1" cap="all">
                <a:solidFill>
                  <a:sysClr val="windowText" lastClr="000000"/>
                </a:solidFill>
                <a:cs typeface="Georgia"/>
              </a:rPr>
              <a:t>Use Case Assessment &amp; </a:t>
            </a:r>
          </a:p>
          <a:p>
            <a:pPr defTabSz="602761"/>
            <a:r>
              <a:rPr lang="en-US" sz="1034" b="1" cap="all">
                <a:solidFill>
                  <a:sysClr val="windowText" lastClr="000000"/>
                </a:solidFill>
                <a:cs typeface="Georgia"/>
              </a:rPr>
              <a:t>Prioritization</a:t>
            </a:r>
          </a:p>
        </p:txBody>
      </p:sp>
      <p:sp>
        <p:nvSpPr>
          <p:cNvPr id="31" name="Flowchart: Delay 30"/>
          <p:cNvSpPr/>
          <p:nvPr/>
        </p:nvSpPr>
        <p:spPr>
          <a:xfrm>
            <a:off x="8109885" y="4366010"/>
            <a:ext cx="492482" cy="393985"/>
          </a:xfrm>
          <a:prstGeom prst="flowChartDelay">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lIns="46534" tIns="23267" rIns="46534" bIns="23267" rtlCol="0" anchor="ctr"/>
          <a:lstStyle/>
          <a:p>
            <a:pPr algn="ctr" defTabSz="602761"/>
            <a:endParaRPr lang="en-US" sz="711" b="1">
              <a:solidFill>
                <a:srgbClr val="000000">
                  <a:lumMod val="50000"/>
                  <a:lumOff val="50000"/>
                </a:srgbClr>
              </a:solidFill>
              <a:cs typeface="Georgia"/>
            </a:endParaRPr>
          </a:p>
        </p:txBody>
      </p:sp>
      <p:sp>
        <p:nvSpPr>
          <p:cNvPr id="32" name="Flowchart: Process 31"/>
          <p:cNvSpPr/>
          <p:nvPr/>
        </p:nvSpPr>
        <p:spPr>
          <a:xfrm>
            <a:off x="3617578" y="4366010"/>
            <a:ext cx="4572000" cy="393985"/>
          </a:xfrm>
          <a:prstGeom prst="flowChartProcess">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wrap="none" lIns="295489" tIns="23267" rIns="47278" bIns="23267" rtlCol="0" anchor="ctr"/>
          <a:lstStyle/>
          <a:p>
            <a:pPr defTabSz="602761"/>
            <a:r>
              <a:rPr lang="en-US" sz="1034" b="1" cap="all">
                <a:solidFill>
                  <a:sysClr val="windowText" lastClr="000000"/>
                </a:solidFill>
                <a:cs typeface="Georgia"/>
              </a:rPr>
              <a:t>Operating Model &amp; </a:t>
            </a:r>
          </a:p>
          <a:p>
            <a:pPr defTabSz="602761"/>
            <a:r>
              <a:rPr lang="en-US" sz="1034" b="1" cap="all">
                <a:solidFill>
                  <a:sysClr val="windowText" lastClr="000000"/>
                </a:solidFill>
                <a:cs typeface="Georgia"/>
              </a:rPr>
              <a:t>Talent Needs</a:t>
            </a:r>
          </a:p>
        </p:txBody>
      </p:sp>
      <p:sp>
        <p:nvSpPr>
          <p:cNvPr id="33" name="Flowchart: Delay 32"/>
          <p:cNvSpPr/>
          <p:nvPr/>
        </p:nvSpPr>
        <p:spPr>
          <a:xfrm>
            <a:off x="11178495" y="4871240"/>
            <a:ext cx="492482" cy="393985"/>
          </a:xfrm>
          <a:prstGeom prst="flowChartDelay">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lIns="46534" tIns="23267" rIns="46534" bIns="23267" rtlCol="0" anchor="ctr"/>
          <a:lstStyle/>
          <a:p>
            <a:pPr algn="ctr" defTabSz="602761"/>
            <a:endParaRPr lang="en-US" sz="711" b="1">
              <a:solidFill>
                <a:srgbClr val="000000">
                  <a:lumMod val="50000"/>
                  <a:lumOff val="50000"/>
                </a:srgbClr>
              </a:solidFill>
              <a:cs typeface="Georgia"/>
            </a:endParaRPr>
          </a:p>
        </p:txBody>
      </p:sp>
      <p:sp>
        <p:nvSpPr>
          <p:cNvPr id="34" name="Flowchart: Process 33"/>
          <p:cNvSpPr/>
          <p:nvPr/>
        </p:nvSpPr>
        <p:spPr>
          <a:xfrm>
            <a:off x="8602238" y="4871240"/>
            <a:ext cx="2568077" cy="393985"/>
          </a:xfrm>
          <a:prstGeom prst="flowChartProcess">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wrap="none" lIns="295489" tIns="23267" rIns="47278" bIns="23267" rtlCol="0" anchor="ctr"/>
          <a:lstStyle/>
          <a:p>
            <a:pPr defTabSz="602761"/>
            <a:r>
              <a:rPr lang="en-US" sz="1034" b="1" cap="all">
                <a:solidFill>
                  <a:sysClr val="windowText" lastClr="000000"/>
                </a:solidFill>
                <a:cs typeface="Georgia"/>
              </a:rPr>
              <a:t>Integrated Roadmap </a:t>
            </a:r>
          </a:p>
          <a:p>
            <a:pPr defTabSz="602761"/>
            <a:r>
              <a:rPr lang="en-US" sz="1034" b="1" cap="all">
                <a:solidFill>
                  <a:sysClr val="windowText" lastClr="000000"/>
                </a:solidFill>
                <a:cs typeface="Georgia"/>
              </a:rPr>
              <a:t>&amp; USE CASE ChaRTERs</a:t>
            </a:r>
          </a:p>
        </p:txBody>
      </p:sp>
      <p:sp>
        <p:nvSpPr>
          <p:cNvPr id="35" name="Flowchart: Delay 34"/>
          <p:cNvSpPr/>
          <p:nvPr/>
        </p:nvSpPr>
        <p:spPr>
          <a:xfrm>
            <a:off x="11178495" y="5370249"/>
            <a:ext cx="492482" cy="393985"/>
          </a:xfrm>
          <a:prstGeom prst="flowChartDelay">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lIns="46534" tIns="23267" rIns="46534" bIns="23267" rtlCol="0" anchor="ctr"/>
          <a:lstStyle/>
          <a:p>
            <a:pPr algn="ctr" defTabSz="602761"/>
            <a:endParaRPr lang="en-US" sz="711" b="1">
              <a:solidFill>
                <a:srgbClr val="000000">
                  <a:lumMod val="50000"/>
                  <a:lumOff val="50000"/>
                </a:srgbClr>
              </a:solidFill>
              <a:cs typeface="Georgia"/>
            </a:endParaRPr>
          </a:p>
        </p:txBody>
      </p:sp>
      <p:sp>
        <p:nvSpPr>
          <p:cNvPr id="36" name="Flowchart: Process 35"/>
          <p:cNvSpPr/>
          <p:nvPr/>
        </p:nvSpPr>
        <p:spPr>
          <a:xfrm>
            <a:off x="2365041" y="5368653"/>
            <a:ext cx="8813454" cy="393985"/>
          </a:xfrm>
          <a:prstGeom prst="flowChartProcess">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wrap="none" lIns="295489" tIns="23267" rIns="47278" bIns="23267" rtlCol="0" anchor="ctr"/>
          <a:lstStyle/>
          <a:p>
            <a:pPr defTabSz="602761"/>
            <a:r>
              <a:rPr lang="en-US" sz="1034" b="1" cap="all">
                <a:solidFill>
                  <a:sysClr val="windowText" lastClr="000000"/>
                </a:solidFill>
                <a:cs typeface="Georgia"/>
              </a:rPr>
              <a:t>Change Management &amp; </a:t>
            </a:r>
          </a:p>
          <a:p>
            <a:pPr defTabSz="602761"/>
            <a:r>
              <a:rPr lang="en-US" sz="1034" b="1" cap="all">
                <a:solidFill>
                  <a:sysClr val="windowText" lastClr="000000"/>
                </a:solidFill>
                <a:cs typeface="Georgia"/>
              </a:rPr>
              <a:t>Communication</a:t>
            </a:r>
          </a:p>
        </p:txBody>
      </p:sp>
      <p:sp>
        <p:nvSpPr>
          <p:cNvPr id="37" name="Oval 36"/>
          <p:cNvSpPr/>
          <p:nvPr/>
        </p:nvSpPr>
        <p:spPr>
          <a:xfrm>
            <a:off x="3369703" y="3679969"/>
            <a:ext cx="472782" cy="472782"/>
          </a:xfrm>
          <a:prstGeom prst="ellipse">
            <a:avLst/>
          </a:prstGeom>
          <a:solidFill>
            <a:srgbClr val="AF1C4B">
              <a:alpha val="83000"/>
            </a:srgbClr>
          </a:solidFill>
          <a:ln w="76200" cmpd="sng">
            <a:noFill/>
          </a:ln>
          <a:effectLst/>
        </p:spPr>
        <p:style>
          <a:lnRef idx="1">
            <a:schemeClr val="accent1"/>
          </a:lnRef>
          <a:fillRef idx="3">
            <a:schemeClr val="accent1"/>
          </a:fillRef>
          <a:effectRef idx="2">
            <a:schemeClr val="accent1"/>
          </a:effectRef>
          <a:fontRef idx="minor">
            <a:schemeClr val="lt1"/>
          </a:fontRef>
        </p:style>
        <p:txBody>
          <a:bodyPr lIns="58982" tIns="29490" rIns="58982" bIns="29490" rtlCol="0" anchor="ctr"/>
          <a:lstStyle/>
          <a:p>
            <a:pPr algn="ctr" defTabSz="602761"/>
            <a:endParaRPr lang="en-US" sz="2327">
              <a:solidFill>
                <a:srgbClr val="FFFFFF"/>
              </a:solidFill>
            </a:endParaRPr>
          </a:p>
        </p:txBody>
      </p:sp>
      <p:sp>
        <p:nvSpPr>
          <p:cNvPr id="38" name="Oval 37"/>
          <p:cNvSpPr/>
          <p:nvPr/>
        </p:nvSpPr>
        <p:spPr>
          <a:xfrm>
            <a:off x="3393848" y="4328860"/>
            <a:ext cx="472782" cy="472782"/>
          </a:xfrm>
          <a:prstGeom prst="ellipse">
            <a:avLst/>
          </a:prstGeom>
          <a:solidFill>
            <a:schemeClr val="tx1">
              <a:lumMod val="50000"/>
              <a:lumOff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58982" tIns="29490" rIns="58982" bIns="29490" rtlCol="0" anchor="ctr"/>
          <a:lstStyle/>
          <a:p>
            <a:pPr algn="ctr" defTabSz="602761"/>
            <a:endParaRPr lang="en-US" sz="2327">
              <a:solidFill>
                <a:srgbClr val="FFFFFF"/>
              </a:solidFill>
            </a:endParaRPr>
          </a:p>
        </p:txBody>
      </p:sp>
      <p:sp>
        <p:nvSpPr>
          <p:cNvPr id="39" name="Oval 38"/>
          <p:cNvSpPr/>
          <p:nvPr/>
        </p:nvSpPr>
        <p:spPr>
          <a:xfrm>
            <a:off x="8354819" y="4844056"/>
            <a:ext cx="472782" cy="472782"/>
          </a:xfrm>
          <a:prstGeom prst="ellipse">
            <a:avLst/>
          </a:prstGeom>
          <a:solidFill>
            <a:srgbClr val="12292E">
              <a:alpha val="87000"/>
            </a:srgbClr>
          </a:solidFill>
          <a:ln w="76200" cmpd="sng">
            <a:noFill/>
          </a:ln>
          <a:effectLst/>
        </p:spPr>
        <p:style>
          <a:lnRef idx="1">
            <a:schemeClr val="accent1"/>
          </a:lnRef>
          <a:fillRef idx="3">
            <a:schemeClr val="accent1"/>
          </a:fillRef>
          <a:effectRef idx="2">
            <a:schemeClr val="accent1"/>
          </a:effectRef>
          <a:fontRef idx="minor">
            <a:schemeClr val="lt1"/>
          </a:fontRef>
        </p:style>
        <p:txBody>
          <a:bodyPr lIns="59095" tIns="29547" rIns="59095" bIns="29547" rtlCol="0" anchor="ctr"/>
          <a:lstStyle/>
          <a:p>
            <a:pPr algn="ctr" defTabSz="602761"/>
            <a:endParaRPr lang="en-US" sz="2327">
              <a:solidFill>
                <a:srgbClr val="FFFFFF"/>
              </a:solidFill>
            </a:endParaRPr>
          </a:p>
        </p:txBody>
      </p:sp>
      <p:sp>
        <p:nvSpPr>
          <p:cNvPr id="40" name="Oval 39"/>
          <p:cNvSpPr/>
          <p:nvPr/>
        </p:nvSpPr>
        <p:spPr>
          <a:xfrm>
            <a:off x="2073698" y="5328637"/>
            <a:ext cx="472782" cy="472782"/>
          </a:xfrm>
          <a:prstGeom prst="ellipse">
            <a:avLst/>
          </a:prstGeom>
          <a:solidFill>
            <a:schemeClr val="tx2">
              <a:lumMod val="85000"/>
              <a:lumOff val="15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58982" tIns="29490" rIns="58982" bIns="29490" rtlCol="0" anchor="ctr"/>
          <a:lstStyle/>
          <a:p>
            <a:pPr algn="ctr" defTabSz="602761"/>
            <a:endParaRPr lang="en-US" sz="2327">
              <a:solidFill>
                <a:srgbClr val="FFFFFF"/>
              </a:solidFill>
            </a:endParaRPr>
          </a:p>
        </p:txBody>
      </p:sp>
      <p:sp>
        <p:nvSpPr>
          <p:cNvPr id="41" name="TextBox 40"/>
          <p:cNvSpPr txBox="1"/>
          <p:nvPr/>
        </p:nvSpPr>
        <p:spPr>
          <a:xfrm>
            <a:off x="8653033" y="3626767"/>
            <a:ext cx="1780935" cy="569900"/>
          </a:xfrm>
          <a:prstGeom prst="rect">
            <a:avLst/>
          </a:prstGeom>
          <a:solidFill>
            <a:schemeClr val="bg1"/>
          </a:solidFill>
        </p:spPr>
        <p:txBody>
          <a:bodyPr wrap="square" rtlCol="0">
            <a:spAutoFit/>
          </a:bodyPr>
          <a:lstStyle/>
          <a:p>
            <a:pPr marL="77976" indent="-77976" defTabSz="602761">
              <a:buClr>
                <a:srgbClr val="AC007A"/>
              </a:buClr>
              <a:buFont typeface="Arial" panose="020B0604020202020204" pitchFamily="34" charset="0"/>
              <a:buChar char="•"/>
            </a:pPr>
            <a:r>
              <a:rPr lang="en-US" sz="776">
                <a:cs typeface="Arial" panose="020B0604020202020204" pitchFamily="34" charset="0"/>
              </a:rPr>
              <a:t>Use Case Inventory</a:t>
            </a:r>
          </a:p>
          <a:p>
            <a:pPr marL="77976" indent="-77976" defTabSz="602761">
              <a:buClr>
                <a:srgbClr val="AC007A"/>
              </a:buClr>
              <a:buFont typeface="Arial" panose="020B0604020202020204" pitchFamily="34" charset="0"/>
              <a:buChar char="•"/>
            </a:pPr>
            <a:r>
              <a:rPr lang="en-US" sz="776">
                <a:cs typeface="Arial" panose="020B0604020202020204" pitchFamily="34" charset="0"/>
              </a:rPr>
              <a:t>Capability Assessment Findings</a:t>
            </a:r>
          </a:p>
          <a:p>
            <a:pPr marL="77976" indent="-77976" defTabSz="602761">
              <a:buClr>
                <a:srgbClr val="AC007A"/>
              </a:buClr>
              <a:buFont typeface="Arial" panose="020B0604020202020204" pitchFamily="34" charset="0"/>
              <a:buChar char="•"/>
            </a:pPr>
            <a:r>
              <a:rPr lang="en-US" sz="776">
                <a:cs typeface="Arial" panose="020B0604020202020204" pitchFamily="34" charset="0"/>
              </a:rPr>
              <a:t>Prioritized Use Cases</a:t>
            </a:r>
          </a:p>
          <a:p>
            <a:pPr marL="77976" indent="-77976" defTabSz="602761">
              <a:buClr>
                <a:srgbClr val="AC007A"/>
              </a:buClr>
              <a:buFont typeface="Arial" panose="020B0604020202020204" pitchFamily="34" charset="0"/>
              <a:buChar char="•"/>
            </a:pPr>
            <a:r>
              <a:rPr lang="en-US" sz="776">
                <a:cs typeface="Arial" panose="020B0604020202020204" pitchFamily="34" charset="0"/>
              </a:rPr>
              <a:t>Value Proposition</a:t>
            </a:r>
          </a:p>
        </p:txBody>
      </p:sp>
      <p:sp>
        <p:nvSpPr>
          <p:cNvPr id="42" name="TextBox 41"/>
          <p:cNvSpPr txBox="1"/>
          <p:nvPr/>
        </p:nvSpPr>
        <p:spPr>
          <a:xfrm>
            <a:off x="8656411" y="4459953"/>
            <a:ext cx="1122858" cy="211725"/>
          </a:xfrm>
          <a:prstGeom prst="rect">
            <a:avLst/>
          </a:prstGeom>
          <a:solidFill>
            <a:schemeClr val="bg1"/>
          </a:solidFill>
        </p:spPr>
        <p:txBody>
          <a:bodyPr wrap="square" rtlCol="0">
            <a:spAutoFit/>
          </a:bodyPr>
          <a:lstStyle/>
          <a:p>
            <a:pPr marL="77976" indent="-77976" defTabSz="602761">
              <a:buClr>
                <a:srgbClr val="AC007A"/>
              </a:buClr>
              <a:buFont typeface="Arial" panose="020B0604020202020204" pitchFamily="34" charset="0"/>
              <a:buChar char="•"/>
            </a:pPr>
            <a:r>
              <a:rPr lang="en-US" sz="776">
                <a:cs typeface="Arial" panose="020B0604020202020204" pitchFamily="34" charset="0"/>
              </a:rPr>
              <a:t>Operating Model</a:t>
            </a:r>
          </a:p>
        </p:txBody>
      </p:sp>
      <p:sp>
        <p:nvSpPr>
          <p:cNvPr id="43" name="TextBox 42"/>
          <p:cNvSpPr txBox="1"/>
          <p:nvPr/>
        </p:nvSpPr>
        <p:spPr>
          <a:xfrm>
            <a:off x="8862991" y="5387797"/>
            <a:ext cx="1809207" cy="331116"/>
          </a:xfrm>
          <a:prstGeom prst="rect">
            <a:avLst/>
          </a:prstGeom>
          <a:noFill/>
        </p:spPr>
        <p:txBody>
          <a:bodyPr wrap="square" rtlCol="0">
            <a:spAutoFit/>
          </a:bodyPr>
          <a:lstStyle/>
          <a:p>
            <a:pPr marL="77976" indent="-77976" defTabSz="602761">
              <a:buClr>
                <a:srgbClr val="AC007A"/>
              </a:buClr>
              <a:buFont typeface="Arial" panose="020B0604020202020204" pitchFamily="34" charset="0"/>
              <a:buChar char="•"/>
            </a:pPr>
            <a:r>
              <a:rPr lang="fr-FR" sz="776">
                <a:solidFill>
                  <a:sysClr val="windowText" lastClr="000000"/>
                </a:solidFill>
                <a:cs typeface="Arial" panose="020B0604020202020204" pitchFamily="34" charset="0"/>
              </a:rPr>
              <a:t>Communication Plan</a:t>
            </a:r>
          </a:p>
          <a:p>
            <a:pPr marL="77976" indent="-77976" defTabSz="602761">
              <a:buClr>
                <a:srgbClr val="AC007A"/>
              </a:buClr>
              <a:buFont typeface="Arial" panose="020B0604020202020204" pitchFamily="34" charset="0"/>
              <a:buChar char="•"/>
            </a:pPr>
            <a:r>
              <a:rPr lang="fr-FR" sz="776">
                <a:solidFill>
                  <a:sysClr val="windowText" lastClr="000000"/>
                </a:solidFill>
                <a:cs typeface="Arial" panose="020B0604020202020204" pitchFamily="34" charset="0"/>
              </a:rPr>
              <a:t>Change Management Plan </a:t>
            </a:r>
          </a:p>
        </p:txBody>
      </p:sp>
      <p:sp>
        <p:nvSpPr>
          <p:cNvPr id="75" name="Text Placeholder 2"/>
          <p:cNvSpPr txBox="1">
            <a:spLocks/>
          </p:cNvSpPr>
          <p:nvPr/>
        </p:nvSpPr>
        <p:spPr>
          <a:xfrm>
            <a:off x="2404772" y="2933720"/>
            <a:ext cx="650076" cy="176576"/>
          </a:xfrm>
          <a:prstGeom prst="rect">
            <a:avLst/>
          </a:prstGeom>
        </p:spPr>
        <p:txBody>
          <a:bodyPr/>
          <a:lstStyle>
            <a:lvl1pPr marL="0" indent="0" algn="l" defTabSz="930909" rtl="0" eaLnBrk="1" latinLnBrk="0" hangingPunct="1">
              <a:spcBef>
                <a:spcPts val="0"/>
              </a:spcBef>
              <a:spcAft>
                <a:spcPts val="612"/>
              </a:spcAft>
              <a:buFontTx/>
              <a:buNone/>
              <a:defRPr sz="2900" b="0" i="0" kern="1200">
                <a:solidFill>
                  <a:schemeClr val="tx1">
                    <a:lumMod val="75000"/>
                    <a:lumOff val="25000"/>
                  </a:schemeClr>
                </a:solidFill>
                <a:latin typeface="Gotham Light"/>
                <a:ea typeface="+mn-ea"/>
                <a:cs typeface="Gotham Light"/>
              </a:defRPr>
            </a:lvl1pPr>
            <a:lvl2pPr marL="931020" indent="-409640" algn="l" defTabSz="930909" rtl="0" eaLnBrk="1" latinLnBrk="0" hangingPunct="1">
              <a:spcBef>
                <a:spcPts val="0"/>
              </a:spcBef>
              <a:spcAft>
                <a:spcPts val="612"/>
              </a:spcAft>
              <a:buFont typeface="Arial"/>
              <a:buChar char="–"/>
              <a:defRPr sz="2400" b="0" i="0" kern="1200">
                <a:solidFill>
                  <a:schemeClr val="tx1">
                    <a:lumMod val="75000"/>
                    <a:lumOff val="25000"/>
                  </a:schemeClr>
                </a:solidFill>
                <a:latin typeface="Gotham Light"/>
                <a:ea typeface="+mn-ea"/>
                <a:cs typeface="Gotham Light"/>
              </a:defRPr>
            </a:lvl2pPr>
            <a:lvl3pPr marL="1675847" indent="-409640" algn="l" defTabSz="930909" rtl="0" eaLnBrk="1" latinLnBrk="0" hangingPunct="1">
              <a:spcBef>
                <a:spcPts val="0"/>
              </a:spcBef>
              <a:spcAft>
                <a:spcPts val="612"/>
              </a:spcAft>
              <a:buFont typeface="Arial"/>
              <a:buChar char="•"/>
              <a:defRPr sz="2000" b="0" i="0" kern="1200">
                <a:solidFill>
                  <a:schemeClr val="tx1">
                    <a:lumMod val="75000"/>
                    <a:lumOff val="25000"/>
                  </a:schemeClr>
                </a:solidFill>
                <a:latin typeface="Gotham Light"/>
                <a:ea typeface="+mn-ea"/>
                <a:cs typeface="Gotham Light"/>
              </a:defRPr>
            </a:lvl3pPr>
            <a:lvl4pPr marL="3258172"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4pPr>
            <a:lvl5pPr marL="4189056"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5pPr>
            <a:lvl6pPr marL="5119963" indent="-465463" algn="l" defTabSz="930909" rtl="0" eaLnBrk="1" latinLnBrk="0" hangingPunct="1">
              <a:spcBef>
                <a:spcPct val="20000"/>
              </a:spcBef>
              <a:buFont typeface="Arial"/>
              <a:buChar char="•"/>
              <a:defRPr sz="4400" kern="1200">
                <a:solidFill>
                  <a:schemeClr val="tx1"/>
                </a:solidFill>
                <a:latin typeface="+mn-lt"/>
                <a:ea typeface="+mn-ea"/>
                <a:cs typeface="+mn-cs"/>
              </a:defRPr>
            </a:lvl6pPr>
            <a:lvl7pPr marL="6050869" indent="-465463" algn="l" defTabSz="930909" rtl="0" eaLnBrk="1" latinLnBrk="0" hangingPunct="1">
              <a:spcBef>
                <a:spcPct val="20000"/>
              </a:spcBef>
              <a:buFont typeface="Arial"/>
              <a:buChar char="•"/>
              <a:defRPr sz="4400" kern="1200">
                <a:solidFill>
                  <a:schemeClr val="tx1"/>
                </a:solidFill>
                <a:latin typeface="+mn-lt"/>
                <a:ea typeface="+mn-ea"/>
                <a:cs typeface="+mn-cs"/>
              </a:defRPr>
            </a:lvl7pPr>
            <a:lvl8pPr marL="6981755" indent="-465463" algn="l" defTabSz="930909" rtl="0" eaLnBrk="1" latinLnBrk="0" hangingPunct="1">
              <a:spcBef>
                <a:spcPct val="20000"/>
              </a:spcBef>
              <a:buFont typeface="Arial"/>
              <a:buChar char="•"/>
              <a:defRPr sz="4400" kern="1200">
                <a:solidFill>
                  <a:schemeClr val="tx1"/>
                </a:solidFill>
                <a:latin typeface="+mn-lt"/>
                <a:ea typeface="+mn-ea"/>
                <a:cs typeface="+mn-cs"/>
              </a:defRPr>
            </a:lvl8pPr>
            <a:lvl9pPr marL="7912674" indent="-465463" algn="l" defTabSz="930909" rtl="0" eaLnBrk="1" latinLnBrk="0" hangingPunct="1">
              <a:spcBef>
                <a:spcPct val="20000"/>
              </a:spcBef>
              <a:buFont typeface="Arial"/>
              <a:buChar char="•"/>
              <a:defRPr sz="4400" kern="1200">
                <a:solidFill>
                  <a:schemeClr val="tx1"/>
                </a:solidFill>
                <a:latin typeface="+mn-lt"/>
                <a:ea typeface="+mn-ea"/>
                <a:cs typeface="+mn-cs"/>
              </a:defRPr>
            </a:lvl9pPr>
          </a:lstStyle>
          <a:p>
            <a:r>
              <a:rPr lang="en-US" sz="776">
                <a:solidFill>
                  <a:schemeClr val="bg1"/>
                </a:solidFill>
                <a:latin typeface="Gotham Bold"/>
                <a:cs typeface="Gotham Bold"/>
              </a:rPr>
              <a:t>DEFINE</a:t>
            </a:r>
          </a:p>
        </p:txBody>
      </p:sp>
      <p:sp>
        <p:nvSpPr>
          <p:cNvPr id="76" name="Text Placeholder 2"/>
          <p:cNvSpPr txBox="1">
            <a:spLocks/>
          </p:cNvSpPr>
          <p:nvPr/>
        </p:nvSpPr>
        <p:spPr>
          <a:xfrm>
            <a:off x="3741485" y="3541543"/>
            <a:ext cx="914400" cy="176576"/>
          </a:xfrm>
          <a:prstGeom prst="rect">
            <a:avLst/>
          </a:prstGeom>
        </p:spPr>
        <p:txBody>
          <a:bodyPr/>
          <a:lstStyle>
            <a:lvl1pPr marL="0" indent="0" algn="l" defTabSz="930909" rtl="0" eaLnBrk="1" latinLnBrk="0" hangingPunct="1">
              <a:spcBef>
                <a:spcPts val="0"/>
              </a:spcBef>
              <a:spcAft>
                <a:spcPts val="612"/>
              </a:spcAft>
              <a:buFontTx/>
              <a:buNone/>
              <a:defRPr sz="2900" b="0" i="0" kern="1200">
                <a:solidFill>
                  <a:schemeClr val="tx1">
                    <a:lumMod val="75000"/>
                    <a:lumOff val="25000"/>
                  </a:schemeClr>
                </a:solidFill>
                <a:latin typeface="Gotham Light"/>
                <a:ea typeface="+mn-ea"/>
                <a:cs typeface="Gotham Light"/>
              </a:defRPr>
            </a:lvl1pPr>
            <a:lvl2pPr marL="931020" indent="-409640" algn="l" defTabSz="930909" rtl="0" eaLnBrk="1" latinLnBrk="0" hangingPunct="1">
              <a:spcBef>
                <a:spcPts val="0"/>
              </a:spcBef>
              <a:spcAft>
                <a:spcPts val="612"/>
              </a:spcAft>
              <a:buFont typeface="Arial"/>
              <a:buChar char="–"/>
              <a:defRPr sz="2400" b="0" i="0" kern="1200">
                <a:solidFill>
                  <a:schemeClr val="tx1">
                    <a:lumMod val="75000"/>
                    <a:lumOff val="25000"/>
                  </a:schemeClr>
                </a:solidFill>
                <a:latin typeface="Gotham Light"/>
                <a:ea typeface="+mn-ea"/>
                <a:cs typeface="Gotham Light"/>
              </a:defRPr>
            </a:lvl2pPr>
            <a:lvl3pPr marL="1675847" indent="-409640" algn="l" defTabSz="930909" rtl="0" eaLnBrk="1" latinLnBrk="0" hangingPunct="1">
              <a:spcBef>
                <a:spcPts val="0"/>
              </a:spcBef>
              <a:spcAft>
                <a:spcPts val="612"/>
              </a:spcAft>
              <a:buFont typeface="Arial"/>
              <a:buChar char="•"/>
              <a:defRPr sz="2000" b="0" i="0" kern="1200">
                <a:solidFill>
                  <a:schemeClr val="tx1">
                    <a:lumMod val="75000"/>
                    <a:lumOff val="25000"/>
                  </a:schemeClr>
                </a:solidFill>
                <a:latin typeface="Gotham Light"/>
                <a:ea typeface="+mn-ea"/>
                <a:cs typeface="Gotham Light"/>
              </a:defRPr>
            </a:lvl3pPr>
            <a:lvl4pPr marL="3258172"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4pPr>
            <a:lvl5pPr marL="4189056"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5pPr>
            <a:lvl6pPr marL="5119963" indent="-465463" algn="l" defTabSz="930909" rtl="0" eaLnBrk="1" latinLnBrk="0" hangingPunct="1">
              <a:spcBef>
                <a:spcPct val="20000"/>
              </a:spcBef>
              <a:buFont typeface="Arial"/>
              <a:buChar char="•"/>
              <a:defRPr sz="4400" kern="1200">
                <a:solidFill>
                  <a:schemeClr val="tx1"/>
                </a:solidFill>
                <a:latin typeface="+mn-lt"/>
                <a:ea typeface="+mn-ea"/>
                <a:cs typeface="+mn-cs"/>
              </a:defRPr>
            </a:lvl6pPr>
            <a:lvl7pPr marL="6050869" indent="-465463" algn="l" defTabSz="930909" rtl="0" eaLnBrk="1" latinLnBrk="0" hangingPunct="1">
              <a:spcBef>
                <a:spcPct val="20000"/>
              </a:spcBef>
              <a:buFont typeface="Arial"/>
              <a:buChar char="•"/>
              <a:defRPr sz="4400" kern="1200">
                <a:solidFill>
                  <a:schemeClr val="tx1"/>
                </a:solidFill>
                <a:latin typeface="+mn-lt"/>
                <a:ea typeface="+mn-ea"/>
                <a:cs typeface="+mn-cs"/>
              </a:defRPr>
            </a:lvl7pPr>
            <a:lvl8pPr marL="6981755" indent="-465463" algn="l" defTabSz="930909" rtl="0" eaLnBrk="1" latinLnBrk="0" hangingPunct="1">
              <a:spcBef>
                <a:spcPct val="20000"/>
              </a:spcBef>
              <a:buFont typeface="Arial"/>
              <a:buChar char="•"/>
              <a:defRPr sz="4400" kern="1200">
                <a:solidFill>
                  <a:schemeClr val="tx1"/>
                </a:solidFill>
                <a:latin typeface="+mn-lt"/>
                <a:ea typeface="+mn-ea"/>
                <a:cs typeface="+mn-cs"/>
              </a:defRPr>
            </a:lvl8pPr>
            <a:lvl9pPr marL="7912674" indent="-465463" algn="l" defTabSz="930909" rtl="0" eaLnBrk="1" latinLnBrk="0" hangingPunct="1">
              <a:spcBef>
                <a:spcPct val="20000"/>
              </a:spcBef>
              <a:buFont typeface="Arial"/>
              <a:buChar char="•"/>
              <a:defRPr sz="4400" kern="1200">
                <a:solidFill>
                  <a:schemeClr val="tx1"/>
                </a:solidFill>
                <a:latin typeface="+mn-lt"/>
                <a:ea typeface="+mn-ea"/>
                <a:cs typeface="+mn-cs"/>
              </a:defRPr>
            </a:lvl9pPr>
          </a:lstStyle>
          <a:p>
            <a:r>
              <a:rPr lang="en-US" sz="776">
                <a:solidFill>
                  <a:schemeClr val="bg1"/>
                </a:solidFill>
                <a:latin typeface="Gotham Bold"/>
                <a:cs typeface="Gotham Bold"/>
              </a:rPr>
              <a:t>DISCOVER</a:t>
            </a:r>
          </a:p>
        </p:txBody>
      </p:sp>
      <p:sp>
        <p:nvSpPr>
          <p:cNvPr id="77" name="Text Placeholder 2"/>
          <p:cNvSpPr txBox="1">
            <a:spLocks/>
          </p:cNvSpPr>
          <p:nvPr/>
        </p:nvSpPr>
        <p:spPr>
          <a:xfrm>
            <a:off x="3776468" y="4194562"/>
            <a:ext cx="768271" cy="176576"/>
          </a:xfrm>
          <a:prstGeom prst="rect">
            <a:avLst/>
          </a:prstGeom>
        </p:spPr>
        <p:txBody>
          <a:bodyPr/>
          <a:lstStyle>
            <a:lvl1pPr marL="0" indent="0" algn="l" defTabSz="930909" rtl="0" eaLnBrk="1" latinLnBrk="0" hangingPunct="1">
              <a:spcBef>
                <a:spcPts val="0"/>
              </a:spcBef>
              <a:spcAft>
                <a:spcPts val="612"/>
              </a:spcAft>
              <a:buFontTx/>
              <a:buNone/>
              <a:defRPr sz="2900" b="0" i="0" kern="1200">
                <a:solidFill>
                  <a:schemeClr val="tx1">
                    <a:lumMod val="75000"/>
                    <a:lumOff val="25000"/>
                  </a:schemeClr>
                </a:solidFill>
                <a:latin typeface="Gotham Light"/>
                <a:ea typeface="+mn-ea"/>
                <a:cs typeface="Gotham Light"/>
              </a:defRPr>
            </a:lvl1pPr>
            <a:lvl2pPr marL="931020" indent="-409640" algn="l" defTabSz="930909" rtl="0" eaLnBrk="1" latinLnBrk="0" hangingPunct="1">
              <a:spcBef>
                <a:spcPts val="0"/>
              </a:spcBef>
              <a:spcAft>
                <a:spcPts val="612"/>
              </a:spcAft>
              <a:buFont typeface="Arial"/>
              <a:buChar char="–"/>
              <a:defRPr sz="2400" b="0" i="0" kern="1200">
                <a:solidFill>
                  <a:schemeClr val="tx1">
                    <a:lumMod val="75000"/>
                    <a:lumOff val="25000"/>
                  </a:schemeClr>
                </a:solidFill>
                <a:latin typeface="Gotham Light"/>
                <a:ea typeface="+mn-ea"/>
                <a:cs typeface="Gotham Light"/>
              </a:defRPr>
            </a:lvl2pPr>
            <a:lvl3pPr marL="1675847" indent="-409640" algn="l" defTabSz="930909" rtl="0" eaLnBrk="1" latinLnBrk="0" hangingPunct="1">
              <a:spcBef>
                <a:spcPts val="0"/>
              </a:spcBef>
              <a:spcAft>
                <a:spcPts val="612"/>
              </a:spcAft>
              <a:buFont typeface="Arial"/>
              <a:buChar char="•"/>
              <a:defRPr sz="2000" b="0" i="0" kern="1200">
                <a:solidFill>
                  <a:schemeClr val="tx1">
                    <a:lumMod val="75000"/>
                    <a:lumOff val="25000"/>
                  </a:schemeClr>
                </a:solidFill>
                <a:latin typeface="Gotham Light"/>
                <a:ea typeface="+mn-ea"/>
                <a:cs typeface="Gotham Light"/>
              </a:defRPr>
            </a:lvl3pPr>
            <a:lvl4pPr marL="3258172"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4pPr>
            <a:lvl5pPr marL="4189056"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5pPr>
            <a:lvl6pPr marL="5119963" indent="-465463" algn="l" defTabSz="930909" rtl="0" eaLnBrk="1" latinLnBrk="0" hangingPunct="1">
              <a:spcBef>
                <a:spcPct val="20000"/>
              </a:spcBef>
              <a:buFont typeface="Arial"/>
              <a:buChar char="•"/>
              <a:defRPr sz="4400" kern="1200">
                <a:solidFill>
                  <a:schemeClr val="tx1"/>
                </a:solidFill>
                <a:latin typeface="+mn-lt"/>
                <a:ea typeface="+mn-ea"/>
                <a:cs typeface="+mn-cs"/>
              </a:defRPr>
            </a:lvl6pPr>
            <a:lvl7pPr marL="6050869" indent="-465463" algn="l" defTabSz="930909" rtl="0" eaLnBrk="1" latinLnBrk="0" hangingPunct="1">
              <a:spcBef>
                <a:spcPct val="20000"/>
              </a:spcBef>
              <a:buFont typeface="Arial"/>
              <a:buChar char="•"/>
              <a:defRPr sz="4400" kern="1200">
                <a:solidFill>
                  <a:schemeClr val="tx1"/>
                </a:solidFill>
                <a:latin typeface="+mn-lt"/>
                <a:ea typeface="+mn-ea"/>
                <a:cs typeface="+mn-cs"/>
              </a:defRPr>
            </a:lvl7pPr>
            <a:lvl8pPr marL="6981755" indent="-465463" algn="l" defTabSz="930909" rtl="0" eaLnBrk="1" latinLnBrk="0" hangingPunct="1">
              <a:spcBef>
                <a:spcPct val="20000"/>
              </a:spcBef>
              <a:buFont typeface="Arial"/>
              <a:buChar char="•"/>
              <a:defRPr sz="4400" kern="1200">
                <a:solidFill>
                  <a:schemeClr val="tx1"/>
                </a:solidFill>
                <a:latin typeface="+mn-lt"/>
                <a:ea typeface="+mn-ea"/>
                <a:cs typeface="+mn-cs"/>
              </a:defRPr>
            </a:lvl8pPr>
            <a:lvl9pPr marL="7912674" indent="-465463" algn="l" defTabSz="930909" rtl="0" eaLnBrk="1" latinLnBrk="0" hangingPunct="1">
              <a:spcBef>
                <a:spcPct val="20000"/>
              </a:spcBef>
              <a:buFont typeface="Arial"/>
              <a:buChar char="•"/>
              <a:defRPr sz="4400" kern="1200">
                <a:solidFill>
                  <a:schemeClr val="tx1"/>
                </a:solidFill>
                <a:latin typeface="+mn-lt"/>
                <a:ea typeface="+mn-ea"/>
                <a:cs typeface="+mn-cs"/>
              </a:defRPr>
            </a:lvl9pPr>
          </a:lstStyle>
          <a:p>
            <a:r>
              <a:rPr lang="en-US" sz="776">
                <a:solidFill>
                  <a:schemeClr val="bg1"/>
                </a:solidFill>
                <a:latin typeface="Gotham Bold"/>
                <a:cs typeface="Gotham Bold"/>
              </a:rPr>
              <a:t>DESIGN</a:t>
            </a:r>
          </a:p>
        </p:txBody>
      </p:sp>
      <p:sp>
        <p:nvSpPr>
          <p:cNvPr id="78" name="Text Placeholder 2"/>
          <p:cNvSpPr txBox="1">
            <a:spLocks/>
          </p:cNvSpPr>
          <p:nvPr/>
        </p:nvSpPr>
        <p:spPr>
          <a:xfrm>
            <a:off x="8684496" y="4681462"/>
            <a:ext cx="886467" cy="176576"/>
          </a:xfrm>
          <a:prstGeom prst="rect">
            <a:avLst/>
          </a:prstGeom>
        </p:spPr>
        <p:txBody>
          <a:bodyPr/>
          <a:lstStyle>
            <a:lvl1pPr marL="0" indent="0" algn="l" defTabSz="930909" rtl="0" eaLnBrk="1" latinLnBrk="0" hangingPunct="1">
              <a:spcBef>
                <a:spcPts val="0"/>
              </a:spcBef>
              <a:spcAft>
                <a:spcPts val="612"/>
              </a:spcAft>
              <a:buFontTx/>
              <a:buNone/>
              <a:defRPr sz="2900" b="0" i="0" kern="1200">
                <a:solidFill>
                  <a:schemeClr val="tx1">
                    <a:lumMod val="75000"/>
                    <a:lumOff val="25000"/>
                  </a:schemeClr>
                </a:solidFill>
                <a:latin typeface="Gotham Light"/>
                <a:ea typeface="+mn-ea"/>
                <a:cs typeface="Gotham Light"/>
              </a:defRPr>
            </a:lvl1pPr>
            <a:lvl2pPr marL="931020" indent="-409640" algn="l" defTabSz="930909" rtl="0" eaLnBrk="1" latinLnBrk="0" hangingPunct="1">
              <a:spcBef>
                <a:spcPts val="0"/>
              </a:spcBef>
              <a:spcAft>
                <a:spcPts val="612"/>
              </a:spcAft>
              <a:buFont typeface="Arial"/>
              <a:buChar char="–"/>
              <a:defRPr sz="2400" b="0" i="0" kern="1200">
                <a:solidFill>
                  <a:schemeClr val="tx1">
                    <a:lumMod val="75000"/>
                    <a:lumOff val="25000"/>
                  </a:schemeClr>
                </a:solidFill>
                <a:latin typeface="Gotham Light"/>
                <a:ea typeface="+mn-ea"/>
                <a:cs typeface="Gotham Light"/>
              </a:defRPr>
            </a:lvl2pPr>
            <a:lvl3pPr marL="1675847" indent="-409640" algn="l" defTabSz="930909" rtl="0" eaLnBrk="1" latinLnBrk="0" hangingPunct="1">
              <a:spcBef>
                <a:spcPts val="0"/>
              </a:spcBef>
              <a:spcAft>
                <a:spcPts val="612"/>
              </a:spcAft>
              <a:buFont typeface="Arial"/>
              <a:buChar char="•"/>
              <a:defRPr sz="2000" b="0" i="0" kern="1200">
                <a:solidFill>
                  <a:schemeClr val="tx1">
                    <a:lumMod val="75000"/>
                    <a:lumOff val="25000"/>
                  </a:schemeClr>
                </a:solidFill>
                <a:latin typeface="Gotham Light"/>
                <a:ea typeface="+mn-ea"/>
                <a:cs typeface="Gotham Light"/>
              </a:defRPr>
            </a:lvl3pPr>
            <a:lvl4pPr marL="3258172"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4pPr>
            <a:lvl5pPr marL="4189056"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5pPr>
            <a:lvl6pPr marL="5119963" indent="-465463" algn="l" defTabSz="930909" rtl="0" eaLnBrk="1" latinLnBrk="0" hangingPunct="1">
              <a:spcBef>
                <a:spcPct val="20000"/>
              </a:spcBef>
              <a:buFont typeface="Arial"/>
              <a:buChar char="•"/>
              <a:defRPr sz="4400" kern="1200">
                <a:solidFill>
                  <a:schemeClr val="tx1"/>
                </a:solidFill>
                <a:latin typeface="+mn-lt"/>
                <a:ea typeface="+mn-ea"/>
                <a:cs typeface="+mn-cs"/>
              </a:defRPr>
            </a:lvl6pPr>
            <a:lvl7pPr marL="6050869" indent="-465463" algn="l" defTabSz="930909" rtl="0" eaLnBrk="1" latinLnBrk="0" hangingPunct="1">
              <a:spcBef>
                <a:spcPct val="20000"/>
              </a:spcBef>
              <a:buFont typeface="Arial"/>
              <a:buChar char="•"/>
              <a:defRPr sz="4400" kern="1200">
                <a:solidFill>
                  <a:schemeClr val="tx1"/>
                </a:solidFill>
                <a:latin typeface="+mn-lt"/>
                <a:ea typeface="+mn-ea"/>
                <a:cs typeface="+mn-cs"/>
              </a:defRPr>
            </a:lvl7pPr>
            <a:lvl8pPr marL="6981755" indent="-465463" algn="l" defTabSz="930909" rtl="0" eaLnBrk="1" latinLnBrk="0" hangingPunct="1">
              <a:spcBef>
                <a:spcPct val="20000"/>
              </a:spcBef>
              <a:buFont typeface="Arial"/>
              <a:buChar char="•"/>
              <a:defRPr sz="4400" kern="1200">
                <a:solidFill>
                  <a:schemeClr val="tx1"/>
                </a:solidFill>
                <a:latin typeface="+mn-lt"/>
                <a:ea typeface="+mn-ea"/>
                <a:cs typeface="+mn-cs"/>
              </a:defRPr>
            </a:lvl8pPr>
            <a:lvl9pPr marL="7912674" indent="-465463" algn="l" defTabSz="930909" rtl="0" eaLnBrk="1" latinLnBrk="0" hangingPunct="1">
              <a:spcBef>
                <a:spcPct val="20000"/>
              </a:spcBef>
              <a:buFont typeface="Arial"/>
              <a:buChar char="•"/>
              <a:defRPr sz="4400" kern="1200">
                <a:solidFill>
                  <a:schemeClr val="tx1"/>
                </a:solidFill>
                <a:latin typeface="+mn-lt"/>
                <a:ea typeface="+mn-ea"/>
                <a:cs typeface="+mn-cs"/>
              </a:defRPr>
            </a:lvl9pPr>
          </a:lstStyle>
          <a:p>
            <a:r>
              <a:rPr lang="en-US" sz="776">
                <a:solidFill>
                  <a:schemeClr val="bg1"/>
                </a:solidFill>
                <a:latin typeface="Gotham Bold"/>
                <a:cs typeface="Gotham Bold"/>
              </a:rPr>
              <a:t>RECOMMEND</a:t>
            </a:r>
          </a:p>
        </p:txBody>
      </p:sp>
      <p:sp>
        <p:nvSpPr>
          <p:cNvPr id="79" name="Text Placeholder 2"/>
          <p:cNvSpPr txBox="1">
            <a:spLocks/>
          </p:cNvSpPr>
          <p:nvPr/>
        </p:nvSpPr>
        <p:spPr>
          <a:xfrm>
            <a:off x="2422593" y="5174362"/>
            <a:ext cx="886467" cy="176576"/>
          </a:xfrm>
          <a:prstGeom prst="rect">
            <a:avLst/>
          </a:prstGeom>
        </p:spPr>
        <p:txBody>
          <a:bodyPr/>
          <a:lstStyle>
            <a:lvl1pPr marL="0" indent="0" algn="l" defTabSz="930909" rtl="0" eaLnBrk="1" latinLnBrk="0" hangingPunct="1">
              <a:spcBef>
                <a:spcPts val="0"/>
              </a:spcBef>
              <a:spcAft>
                <a:spcPts val="612"/>
              </a:spcAft>
              <a:buFontTx/>
              <a:buNone/>
              <a:defRPr sz="2900" b="0" i="0" kern="1200">
                <a:solidFill>
                  <a:schemeClr val="tx1">
                    <a:lumMod val="75000"/>
                    <a:lumOff val="25000"/>
                  </a:schemeClr>
                </a:solidFill>
                <a:latin typeface="Gotham Light"/>
                <a:ea typeface="+mn-ea"/>
                <a:cs typeface="Gotham Light"/>
              </a:defRPr>
            </a:lvl1pPr>
            <a:lvl2pPr marL="931020" indent="-409640" algn="l" defTabSz="930909" rtl="0" eaLnBrk="1" latinLnBrk="0" hangingPunct="1">
              <a:spcBef>
                <a:spcPts val="0"/>
              </a:spcBef>
              <a:spcAft>
                <a:spcPts val="612"/>
              </a:spcAft>
              <a:buFont typeface="Arial"/>
              <a:buChar char="–"/>
              <a:defRPr sz="2400" b="0" i="0" kern="1200">
                <a:solidFill>
                  <a:schemeClr val="tx1">
                    <a:lumMod val="75000"/>
                    <a:lumOff val="25000"/>
                  </a:schemeClr>
                </a:solidFill>
                <a:latin typeface="Gotham Light"/>
                <a:ea typeface="+mn-ea"/>
                <a:cs typeface="Gotham Light"/>
              </a:defRPr>
            </a:lvl2pPr>
            <a:lvl3pPr marL="1675847" indent="-409640" algn="l" defTabSz="930909" rtl="0" eaLnBrk="1" latinLnBrk="0" hangingPunct="1">
              <a:spcBef>
                <a:spcPts val="0"/>
              </a:spcBef>
              <a:spcAft>
                <a:spcPts val="612"/>
              </a:spcAft>
              <a:buFont typeface="Arial"/>
              <a:buChar char="•"/>
              <a:defRPr sz="2000" b="0" i="0" kern="1200">
                <a:solidFill>
                  <a:schemeClr val="tx1">
                    <a:lumMod val="75000"/>
                    <a:lumOff val="25000"/>
                  </a:schemeClr>
                </a:solidFill>
                <a:latin typeface="Gotham Light"/>
                <a:ea typeface="+mn-ea"/>
                <a:cs typeface="Gotham Light"/>
              </a:defRPr>
            </a:lvl3pPr>
            <a:lvl4pPr marL="3258172"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4pPr>
            <a:lvl5pPr marL="4189056"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5pPr>
            <a:lvl6pPr marL="5119963" indent="-465463" algn="l" defTabSz="930909" rtl="0" eaLnBrk="1" latinLnBrk="0" hangingPunct="1">
              <a:spcBef>
                <a:spcPct val="20000"/>
              </a:spcBef>
              <a:buFont typeface="Arial"/>
              <a:buChar char="•"/>
              <a:defRPr sz="4400" kern="1200">
                <a:solidFill>
                  <a:schemeClr val="tx1"/>
                </a:solidFill>
                <a:latin typeface="+mn-lt"/>
                <a:ea typeface="+mn-ea"/>
                <a:cs typeface="+mn-cs"/>
              </a:defRPr>
            </a:lvl6pPr>
            <a:lvl7pPr marL="6050869" indent="-465463" algn="l" defTabSz="930909" rtl="0" eaLnBrk="1" latinLnBrk="0" hangingPunct="1">
              <a:spcBef>
                <a:spcPct val="20000"/>
              </a:spcBef>
              <a:buFont typeface="Arial"/>
              <a:buChar char="•"/>
              <a:defRPr sz="4400" kern="1200">
                <a:solidFill>
                  <a:schemeClr val="tx1"/>
                </a:solidFill>
                <a:latin typeface="+mn-lt"/>
                <a:ea typeface="+mn-ea"/>
                <a:cs typeface="+mn-cs"/>
              </a:defRPr>
            </a:lvl7pPr>
            <a:lvl8pPr marL="6981755" indent="-465463" algn="l" defTabSz="930909" rtl="0" eaLnBrk="1" latinLnBrk="0" hangingPunct="1">
              <a:spcBef>
                <a:spcPct val="20000"/>
              </a:spcBef>
              <a:buFont typeface="Arial"/>
              <a:buChar char="•"/>
              <a:defRPr sz="4400" kern="1200">
                <a:solidFill>
                  <a:schemeClr val="tx1"/>
                </a:solidFill>
                <a:latin typeface="+mn-lt"/>
                <a:ea typeface="+mn-ea"/>
                <a:cs typeface="+mn-cs"/>
              </a:defRPr>
            </a:lvl8pPr>
            <a:lvl9pPr marL="7912674" indent="-465463" algn="l" defTabSz="930909" rtl="0" eaLnBrk="1" latinLnBrk="0" hangingPunct="1">
              <a:spcBef>
                <a:spcPct val="20000"/>
              </a:spcBef>
              <a:buFont typeface="Arial"/>
              <a:buChar char="•"/>
              <a:defRPr sz="4400" kern="1200">
                <a:solidFill>
                  <a:schemeClr val="tx1"/>
                </a:solidFill>
                <a:latin typeface="+mn-lt"/>
                <a:ea typeface="+mn-ea"/>
                <a:cs typeface="+mn-cs"/>
              </a:defRPr>
            </a:lvl9pPr>
          </a:lstStyle>
          <a:p>
            <a:r>
              <a:rPr lang="en-US" sz="776">
                <a:solidFill>
                  <a:schemeClr val="bg1"/>
                </a:solidFill>
                <a:latin typeface="Gotham Bold"/>
                <a:cs typeface="Gotham Bold"/>
              </a:rPr>
              <a:t>CONVINCE</a:t>
            </a:r>
          </a:p>
        </p:txBody>
      </p:sp>
      <p:sp>
        <p:nvSpPr>
          <p:cNvPr id="80" name="Text Placeholder 2"/>
          <p:cNvSpPr txBox="1">
            <a:spLocks/>
          </p:cNvSpPr>
          <p:nvPr/>
        </p:nvSpPr>
        <p:spPr>
          <a:xfrm>
            <a:off x="755771" y="2340364"/>
            <a:ext cx="822960" cy="176576"/>
          </a:xfrm>
          <a:prstGeom prst="rect">
            <a:avLst/>
          </a:prstGeom>
        </p:spPr>
        <p:txBody>
          <a:bodyPr/>
          <a:lstStyle>
            <a:lvl1pPr marL="0" indent="0" algn="l" defTabSz="930909" rtl="0" eaLnBrk="1" latinLnBrk="0" hangingPunct="1">
              <a:spcBef>
                <a:spcPts val="0"/>
              </a:spcBef>
              <a:spcAft>
                <a:spcPts val="612"/>
              </a:spcAft>
              <a:buFontTx/>
              <a:buNone/>
              <a:defRPr sz="2900" b="0" i="0" kern="1200">
                <a:solidFill>
                  <a:schemeClr val="tx1">
                    <a:lumMod val="75000"/>
                    <a:lumOff val="25000"/>
                  </a:schemeClr>
                </a:solidFill>
                <a:latin typeface="Gotham Light"/>
                <a:ea typeface="+mn-ea"/>
                <a:cs typeface="Gotham Light"/>
              </a:defRPr>
            </a:lvl1pPr>
            <a:lvl2pPr marL="931020" indent="-409640" algn="l" defTabSz="930909" rtl="0" eaLnBrk="1" latinLnBrk="0" hangingPunct="1">
              <a:spcBef>
                <a:spcPts val="0"/>
              </a:spcBef>
              <a:spcAft>
                <a:spcPts val="612"/>
              </a:spcAft>
              <a:buFont typeface="Arial"/>
              <a:buChar char="–"/>
              <a:defRPr sz="2400" b="0" i="0" kern="1200">
                <a:solidFill>
                  <a:schemeClr val="tx1">
                    <a:lumMod val="75000"/>
                    <a:lumOff val="25000"/>
                  </a:schemeClr>
                </a:solidFill>
                <a:latin typeface="Gotham Light"/>
                <a:ea typeface="+mn-ea"/>
                <a:cs typeface="Gotham Light"/>
              </a:defRPr>
            </a:lvl2pPr>
            <a:lvl3pPr marL="1675847" indent="-409640" algn="l" defTabSz="930909" rtl="0" eaLnBrk="1" latinLnBrk="0" hangingPunct="1">
              <a:spcBef>
                <a:spcPts val="0"/>
              </a:spcBef>
              <a:spcAft>
                <a:spcPts val="612"/>
              </a:spcAft>
              <a:buFont typeface="Arial"/>
              <a:buChar char="•"/>
              <a:defRPr sz="2000" b="0" i="0" kern="1200">
                <a:solidFill>
                  <a:schemeClr val="tx1">
                    <a:lumMod val="75000"/>
                    <a:lumOff val="25000"/>
                  </a:schemeClr>
                </a:solidFill>
                <a:latin typeface="Gotham Light"/>
                <a:ea typeface="+mn-ea"/>
                <a:cs typeface="Gotham Light"/>
              </a:defRPr>
            </a:lvl3pPr>
            <a:lvl4pPr marL="3258172"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4pPr>
            <a:lvl5pPr marL="4189056" indent="-465463" algn="l" defTabSz="930909" rtl="0" eaLnBrk="1" latinLnBrk="0" hangingPunct="1">
              <a:spcBef>
                <a:spcPts val="0"/>
              </a:spcBef>
              <a:buFont typeface="Arial"/>
              <a:buChar char="»"/>
              <a:defRPr sz="3300" b="0" i="0" kern="1200">
                <a:solidFill>
                  <a:srgbClr val="787878"/>
                </a:solidFill>
                <a:latin typeface="Gotham Light"/>
                <a:ea typeface="+mn-ea"/>
                <a:cs typeface="Gotham Light"/>
              </a:defRPr>
            </a:lvl5pPr>
            <a:lvl6pPr marL="5119963" indent="-465463" algn="l" defTabSz="930909" rtl="0" eaLnBrk="1" latinLnBrk="0" hangingPunct="1">
              <a:spcBef>
                <a:spcPct val="20000"/>
              </a:spcBef>
              <a:buFont typeface="Arial"/>
              <a:buChar char="•"/>
              <a:defRPr sz="4400" kern="1200">
                <a:solidFill>
                  <a:schemeClr val="tx1"/>
                </a:solidFill>
                <a:latin typeface="+mn-lt"/>
                <a:ea typeface="+mn-ea"/>
                <a:cs typeface="+mn-cs"/>
              </a:defRPr>
            </a:lvl6pPr>
            <a:lvl7pPr marL="6050869" indent="-465463" algn="l" defTabSz="930909" rtl="0" eaLnBrk="1" latinLnBrk="0" hangingPunct="1">
              <a:spcBef>
                <a:spcPct val="20000"/>
              </a:spcBef>
              <a:buFont typeface="Arial"/>
              <a:buChar char="•"/>
              <a:defRPr sz="4400" kern="1200">
                <a:solidFill>
                  <a:schemeClr val="tx1"/>
                </a:solidFill>
                <a:latin typeface="+mn-lt"/>
                <a:ea typeface="+mn-ea"/>
                <a:cs typeface="+mn-cs"/>
              </a:defRPr>
            </a:lvl7pPr>
            <a:lvl8pPr marL="6981755" indent="-465463" algn="l" defTabSz="930909" rtl="0" eaLnBrk="1" latinLnBrk="0" hangingPunct="1">
              <a:spcBef>
                <a:spcPct val="20000"/>
              </a:spcBef>
              <a:buFont typeface="Arial"/>
              <a:buChar char="•"/>
              <a:defRPr sz="4400" kern="1200">
                <a:solidFill>
                  <a:schemeClr val="tx1"/>
                </a:solidFill>
                <a:latin typeface="+mn-lt"/>
                <a:ea typeface="+mn-ea"/>
                <a:cs typeface="+mn-cs"/>
              </a:defRPr>
            </a:lvl8pPr>
            <a:lvl9pPr marL="7912674" indent="-465463" algn="l" defTabSz="930909" rtl="0" eaLnBrk="1" latinLnBrk="0" hangingPunct="1">
              <a:spcBef>
                <a:spcPct val="20000"/>
              </a:spcBef>
              <a:buFont typeface="Arial"/>
              <a:buChar char="•"/>
              <a:defRPr sz="4400" kern="1200">
                <a:solidFill>
                  <a:schemeClr val="tx1"/>
                </a:solidFill>
                <a:latin typeface="+mn-lt"/>
                <a:ea typeface="+mn-ea"/>
                <a:cs typeface="+mn-cs"/>
              </a:defRPr>
            </a:lvl9pPr>
          </a:lstStyle>
          <a:p>
            <a:r>
              <a:rPr lang="en-US" sz="776">
                <a:solidFill>
                  <a:schemeClr val="bg1"/>
                </a:solidFill>
                <a:latin typeface="Gotham Bold"/>
                <a:cs typeface="Gotham Bold"/>
              </a:rPr>
              <a:t>PREPARE</a:t>
            </a:r>
          </a:p>
        </p:txBody>
      </p:sp>
      <p:sp>
        <p:nvSpPr>
          <p:cNvPr id="81" name="TextBox 80"/>
          <p:cNvSpPr txBox="1"/>
          <p:nvPr/>
        </p:nvSpPr>
        <p:spPr>
          <a:xfrm>
            <a:off x="10471201" y="4837710"/>
            <a:ext cx="1237005" cy="569900"/>
          </a:xfrm>
          <a:prstGeom prst="rect">
            <a:avLst/>
          </a:prstGeom>
          <a:noFill/>
        </p:spPr>
        <p:txBody>
          <a:bodyPr wrap="square" rtlCol="0">
            <a:spAutoFit/>
          </a:bodyPr>
          <a:lstStyle/>
          <a:p>
            <a:pPr marL="77976" indent="-77976" defTabSz="602761">
              <a:buClr>
                <a:srgbClr val="AC007A"/>
              </a:buClr>
              <a:buFont typeface="Arial" panose="020B0604020202020204" pitchFamily="34" charset="0"/>
              <a:buChar char="•"/>
            </a:pPr>
            <a:r>
              <a:rPr lang="en-US" sz="776">
                <a:solidFill>
                  <a:sysClr val="windowText" lastClr="000000"/>
                </a:solidFill>
                <a:cs typeface="Arial" panose="020B0604020202020204" pitchFamily="34" charset="0"/>
              </a:rPr>
              <a:t>Use Case Charters</a:t>
            </a:r>
          </a:p>
          <a:p>
            <a:pPr marL="77976" indent="-77976" defTabSz="602761">
              <a:buClr>
                <a:srgbClr val="AC007A"/>
              </a:buClr>
              <a:buFont typeface="Arial" panose="020B0604020202020204" pitchFamily="34" charset="0"/>
              <a:buChar char="•"/>
            </a:pPr>
            <a:r>
              <a:rPr lang="en-US" sz="776">
                <a:solidFill>
                  <a:sysClr val="windowText" lastClr="000000"/>
                </a:solidFill>
                <a:cs typeface="Arial" panose="020B0604020202020204" pitchFamily="34" charset="0"/>
              </a:rPr>
              <a:t>Integrated Roadmap</a:t>
            </a:r>
          </a:p>
          <a:p>
            <a:pPr marL="77976" indent="-77976" defTabSz="602761">
              <a:buClr>
                <a:srgbClr val="AC007A"/>
              </a:buClr>
              <a:buFont typeface="Arial" panose="020B0604020202020204" pitchFamily="34" charset="0"/>
              <a:buChar char="•"/>
            </a:pPr>
            <a:r>
              <a:rPr lang="en-US" sz="776">
                <a:solidFill>
                  <a:sysClr val="windowText" lastClr="000000"/>
                </a:solidFill>
                <a:cs typeface="Arial" panose="020B0604020202020204" pitchFamily="34" charset="0"/>
              </a:rPr>
              <a:t>Executive Summary</a:t>
            </a:r>
          </a:p>
          <a:p>
            <a:pPr marL="77976" indent="-77976" defTabSz="602761">
              <a:buClr>
                <a:srgbClr val="AC007A"/>
              </a:buClr>
              <a:buFont typeface="Arial" panose="020B0604020202020204" pitchFamily="34" charset="0"/>
              <a:buChar char="•"/>
            </a:pPr>
            <a:endParaRPr lang="en-US" sz="776">
              <a:solidFill>
                <a:schemeClr val="accent2"/>
              </a:solidFill>
              <a:cs typeface="Arial" panose="020B0604020202020204" pitchFamily="34" charset="0"/>
            </a:endParaRPr>
          </a:p>
        </p:txBody>
      </p:sp>
      <p:pic>
        <p:nvPicPr>
          <p:cNvPr id="82" name="Picture 81"/>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2040582" y="3123833"/>
            <a:ext cx="472782" cy="472782"/>
          </a:xfrm>
          <a:prstGeom prst="rect">
            <a:avLst/>
          </a:prstGeom>
        </p:spPr>
      </p:pic>
      <p:pic>
        <p:nvPicPr>
          <p:cNvPr id="83" name="Picture 82"/>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3426324" y="3743966"/>
            <a:ext cx="354587" cy="354587"/>
          </a:xfrm>
          <a:prstGeom prst="rect">
            <a:avLst/>
          </a:prstGeom>
        </p:spPr>
      </p:pic>
      <p:pic>
        <p:nvPicPr>
          <p:cNvPr id="84" name="Picture 83"/>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3403219" y="4351062"/>
            <a:ext cx="413685" cy="413685"/>
          </a:xfrm>
          <a:prstGeom prst="rect">
            <a:avLst/>
          </a:prstGeom>
        </p:spPr>
      </p:pic>
      <p:pic>
        <p:nvPicPr>
          <p:cNvPr id="85" name="Picture 84"/>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8375698" y="4837710"/>
            <a:ext cx="472782" cy="472782"/>
          </a:xfrm>
          <a:prstGeom prst="rect">
            <a:avLst/>
          </a:prstGeom>
        </p:spPr>
      </p:pic>
      <p:pic>
        <p:nvPicPr>
          <p:cNvPr id="86" name="Picture 85"/>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2110779" y="5358186"/>
            <a:ext cx="413685" cy="413685"/>
          </a:xfrm>
          <a:prstGeom prst="rect">
            <a:avLst/>
          </a:prstGeom>
        </p:spPr>
      </p:pic>
      <p:sp>
        <p:nvSpPr>
          <p:cNvPr id="88" name="TextBox 87"/>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spTree>
    <p:extLst>
      <p:ext uri="{BB962C8B-B14F-4D97-AF65-F5344CB8AC3E}">
        <p14:creationId xmlns:p14="http://schemas.microsoft.com/office/powerpoint/2010/main" val="164784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Agile approach to use case development</a:t>
            </a:r>
          </a:p>
        </p:txBody>
      </p:sp>
      <p:sp>
        <p:nvSpPr>
          <p:cNvPr id="3" name="Text Placeholder 2"/>
          <p:cNvSpPr>
            <a:spLocks noGrp="1"/>
          </p:cNvSpPr>
          <p:nvPr>
            <p:ph type="body" sz="quarter" idx="10"/>
          </p:nvPr>
        </p:nvSpPr>
        <p:spPr/>
        <p:txBody>
          <a:bodyPr/>
          <a:lstStyle/>
          <a:p>
            <a:r>
              <a:rPr lang="en-GB"/>
              <a:t>Business engagement is through a trial working group to drive adoption</a:t>
            </a:r>
          </a:p>
        </p:txBody>
      </p:sp>
      <p:sp>
        <p:nvSpPr>
          <p:cNvPr id="4" name="TextBox 3"/>
          <p:cNvSpPr txBox="1"/>
          <p:nvPr/>
        </p:nvSpPr>
        <p:spPr>
          <a:xfrm>
            <a:off x="11063529" y="108981"/>
            <a:ext cx="915883" cy="318924"/>
          </a:xfrm>
          <a:prstGeom prst="rect">
            <a:avLst/>
          </a:prstGeom>
          <a:noFill/>
        </p:spPr>
        <p:txBody>
          <a:bodyPr wrap="none" lIns="36000" tIns="36000" rIns="36000" bIns="36000" rtlCol="0">
            <a:spAutoFit/>
          </a:bodyPr>
          <a:lstStyle/>
          <a:p>
            <a:pPr algn="l"/>
            <a:r>
              <a:rPr lang="en-GB" sz="1600" b="1">
                <a:solidFill>
                  <a:schemeClr val="bg1"/>
                </a:solidFill>
              </a:rPr>
              <a:t>Example</a:t>
            </a:r>
          </a:p>
        </p:txBody>
      </p:sp>
      <p:sp>
        <p:nvSpPr>
          <p:cNvPr id="5" name="Oval 4"/>
          <p:cNvSpPr/>
          <p:nvPr/>
        </p:nvSpPr>
        <p:spPr>
          <a:xfrm>
            <a:off x="6027894" y="3295145"/>
            <a:ext cx="1368153" cy="1368152"/>
          </a:xfrm>
          <a:prstGeom prst="ellipse">
            <a:avLst/>
          </a:prstGeom>
          <a:solidFill>
            <a:schemeClr val="tx1">
              <a:lumMod val="50000"/>
              <a:lumOff val="50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a:solidFill>
                  <a:schemeClr val="bg1"/>
                </a:solidFill>
              </a:rPr>
              <a:t>Trial Working </a:t>
            </a:r>
            <a:br>
              <a:rPr lang="en-GB" sz="900">
                <a:solidFill>
                  <a:schemeClr val="bg1"/>
                </a:solidFill>
              </a:rPr>
            </a:br>
            <a:r>
              <a:rPr lang="en-GB" sz="900">
                <a:solidFill>
                  <a:schemeClr val="bg1"/>
                </a:solidFill>
              </a:rPr>
              <a:t>Group</a:t>
            </a:r>
          </a:p>
        </p:txBody>
      </p:sp>
      <p:sp>
        <p:nvSpPr>
          <p:cNvPr id="6" name="Oval 5"/>
          <p:cNvSpPr/>
          <p:nvPr/>
        </p:nvSpPr>
        <p:spPr>
          <a:xfrm>
            <a:off x="6025261" y="2664131"/>
            <a:ext cx="864096" cy="864096"/>
          </a:xfrm>
          <a:prstGeom prst="ellipse">
            <a:avLst/>
          </a:prstGeom>
          <a:solidFill>
            <a:srgbClr val="EEEEEE">
              <a:alpha val="80000"/>
            </a:srgb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rPr>
              <a:t>Use cases and benefits</a:t>
            </a:r>
          </a:p>
        </p:txBody>
      </p:sp>
      <p:sp>
        <p:nvSpPr>
          <p:cNvPr id="7" name="Oval 6"/>
          <p:cNvSpPr/>
          <p:nvPr/>
        </p:nvSpPr>
        <p:spPr>
          <a:xfrm>
            <a:off x="5451831" y="3547173"/>
            <a:ext cx="864096" cy="864096"/>
          </a:xfrm>
          <a:prstGeom prst="ellipse">
            <a:avLst/>
          </a:prstGeom>
          <a:solidFill>
            <a:srgbClr val="EEEEEE">
              <a:alpha val="80000"/>
            </a:srgb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rPr>
              <a:t>New ways of working</a:t>
            </a:r>
          </a:p>
        </p:txBody>
      </p:sp>
      <p:sp>
        <p:nvSpPr>
          <p:cNvPr id="8" name="Oval 7"/>
          <p:cNvSpPr/>
          <p:nvPr/>
        </p:nvSpPr>
        <p:spPr>
          <a:xfrm>
            <a:off x="7038400" y="3043323"/>
            <a:ext cx="864096" cy="864096"/>
          </a:xfrm>
          <a:prstGeom prst="ellipse">
            <a:avLst/>
          </a:prstGeom>
          <a:solidFill>
            <a:srgbClr val="EEEEEE">
              <a:alpha val="80000"/>
            </a:srgb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rPr>
              <a:t>Solution requirements</a:t>
            </a:r>
          </a:p>
        </p:txBody>
      </p:sp>
      <p:sp>
        <p:nvSpPr>
          <p:cNvPr id="9" name="Left Arrow 8"/>
          <p:cNvSpPr/>
          <p:nvPr/>
        </p:nvSpPr>
        <p:spPr>
          <a:xfrm rot="10800000">
            <a:off x="4952174" y="3744740"/>
            <a:ext cx="428921" cy="468961"/>
          </a:xfrm>
          <a:prstGeom prst="lef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0" name="Oval 9"/>
          <p:cNvSpPr/>
          <p:nvPr/>
        </p:nvSpPr>
        <p:spPr>
          <a:xfrm>
            <a:off x="7038400" y="4064138"/>
            <a:ext cx="864096" cy="864096"/>
          </a:xfrm>
          <a:prstGeom prst="ellipse">
            <a:avLst/>
          </a:prstGeom>
          <a:solidFill>
            <a:srgbClr val="EEEEEE">
              <a:alpha val="80000"/>
            </a:srgb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rPr>
              <a:t>Solution review and steer</a:t>
            </a:r>
          </a:p>
        </p:txBody>
      </p:sp>
      <p:sp>
        <p:nvSpPr>
          <p:cNvPr id="11" name="Oval 10"/>
          <p:cNvSpPr/>
          <p:nvPr/>
        </p:nvSpPr>
        <p:spPr>
          <a:xfrm>
            <a:off x="3231200" y="3153476"/>
            <a:ext cx="1620000" cy="1620000"/>
          </a:xfrm>
          <a:prstGeom prst="ellipse">
            <a:avLst/>
          </a:prstGeom>
          <a:solidFill>
            <a:srgbClr val="FFC00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050" b="1">
                <a:solidFill>
                  <a:schemeClr val="tx1"/>
                </a:solidFill>
              </a:rPr>
              <a:t>Organisation leadership</a:t>
            </a:r>
          </a:p>
        </p:txBody>
      </p:sp>
      <p:sp>
        <p:nvSpPr>
          <p:cNvPr id="12" name="Oval 11"/>
          <p:cNvSpPr/>
          <p:nvPr/>
        </p:nvSpPr>
        <p:spPr>
          <a:xfrm>
            <a:off x="8141429" y="3477020"/>
            <a:ext cx="1108991" cy="1004402"/>
          </a:xfrm>
          <a:prstGeom prst="ellipse">
            <a:avLst/>
          </a:prstGeom>
          <a:solidFill>
            <a:schemeClr val="tx1"/>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050">
                <a:solidFill>
                  <a:schemeClr val="bg1"/>
                </a:solidFill>
              </a:rPr>
              <a:t>Platform build team</a:t>
            </a:r>
          </a:p>
        </p:txBody>
      </p:sp>
      <p:sp>
        <p:nvSpPr>
          <p:cNvPr id="13" name="Oval 12"/>
          <p:cNvSpPr/>
          <p:nvPr/>
        </p:nvSpPr>
        <p:spPr>
          <a:xfrm>
            <a:off x="6946098" y="1670471"/>
            <a:ext cx="1100932" cy="1027223"/>
          </a:xfrm>
          <a:prstGeom prst="ellipse">
            <a:avLst/>
          </a:prstGeom>
          <a:solidFill>
            <a:srgbClr val="C00000"/>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050">
                <a:solidFill>
                  <a:schemeClr val="bg1"/>
                </a:solidFill>
              </a:rPr>
              <a:t>Change team</a:t>
            </a:r>
          </a:p>
        </p:txBody>
      </p:sp>
      <p:sp>
        <p:nvSpPr>
          <p:cNvPr id="14" name="Oval 13"/>
          <p:cNvSpPr/>
          <p:nvPr/>
        </p:nvSpPr>
        <p:spPr>
          <a:xfrm>
            <a:off x="6051019" y="4372799"/>
            <a:ext cx="864096" cy="864096"/>
          </a:xfrm>
          <a:prstGeom prst="ellipse">
            <a:avLst/>
          </a:prstGeom>
          <a:solidFill>
            <a:srgbClr val="EEEEEE">
              <a:alpha val="80000"/>
            </a:srgb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rPr>
              <a:t>Continuous improvement</a:t>
            </a:r>
          </a:p>
        </p:txBody>
      </p:sp>
      <p:sp>
        <p:nvSpPr>
          <p:cNvPr id="15" name="Oval 14"/>
          <p:cNvSpPr/>
          <p:nvPr/>
        </p:nvSpPr>
        <p:spPr>
          <a:xfrm>
            <a:off x="6890553" y="5314731"/>
            <a:ext cx="1108991" cy="1004402"/>
          </a:xfrm>
          <a:prstGeom prst="ellipse">
            <a:avLst/>
          </a:prstGeom>
          <a:solidFill>
            <a:schemeClr val="tx1"/>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050">
                <a:solidFill>
                  <a:schemeClr val="bg1"/>
                </a:solidFill>
              </a:rPr>
              <a:t>Support team</a:t>
            </a:r>
          </a:p>
        </p:txBody>
      </p:sp>
      <p:sp>
        <p:nvSpPr>
          <p:cNvPr id="16" name="Circular Arrow 15"/>
          <p:cNvSpPr/>
          <p:nvPr/>
        </p:nvSpPr>
        <p:spPr>
          <a:xfrm>
            <a:off x="6314107" y="3444052"/>
            <a:ext cx="809857" cy="779715"/>
          </a:xfrm>
          <a:prstGeom prst="circularArrow">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Left-Right Arrow 16"/>
          <p:cNvSpPr/>
          <p:nvPr/>
        </p:nvSpPr>
        <p:spPr>
          <a:xfrm rot="17848996">
            <a:off x="6968118" y="2715328"/>
            <a:ext cx="329240" cy="365637"/>
          </a:xfrm>
          <a:prstGeom prst="leftRightArrow">
            <a:avLst>
              <a:gd name="adj1" fmla="val 50000"/>
              <a:gd name="adj2" fmla="val 35911"/>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8" name="Left-Right Arrow 17"/>
          <p:cNvSpPr/>
          <p:nvPr/>
        </p:nvSpPr>
        <p:spPr>
          <a:xfrm>
            <a:off x="7714491" y="3796403"/>
            <a:ext cx="329240" cy="365637"/>
          </a:xfrm>
          <a:prstGeom prst="leftRightArrow">
            <a:avLst>
              <a:gd name="adj1" fmla="val 50000"/>
              <a:gd name="adj2" fmla="val 35911"/>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Left-Right Arrow 18"/>
          <p:cNvSpPr/>
          <p:nvPr/>
        </p:nvSpPr>
        <p:spPr>
          <a:xfrm rot="4253748">
            <a:off x="6958589" y="4931914"/>
            <a:ext cx="329240" cy="365637"/>
          </a:xfrm>
          <a:prstGeom prst="leftRightArrow">
            <a:avLst>
              <a:gd name="adj1" fmla="val 50000"/>
              <a:gd name="adj2" fmla="val 35911"/>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Block Arc 19"/>
          <p:cNvSpPr/>
          <p:nvPr/>
        </p:nvSpPr>
        <p:spPr>
          <a:xfrm rot="5400000">
            <a:off x="6423673" y="1554710"/>
            <a:ext cx="4682931" cy="4845916"/>
          </a:xfrm>
          <a:prstGeom prst="blockArc">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TextBox 20"/>
          <p:cNvSpPr txBox="1"/>
          <p:nvPr/>
        </p:nvSpPr>
        <p:spPr>
          <a:xfrm>
            <a:off x="10021466" y="3821929"/>
            <a:ext cx="1192884" cy="253916"/>
          </a:xfrm>
          <a:prstGeom prst="rect">
            <a:avLst/>
          </a:prstGeom>
          <a:noFill/>
        </p:spPr>
        <p:txBody>
          <a:bodyPr wrap="square" rtlCol="0">
            <a:spAutoFit/>
          </a:bodyPr>
          <a:lstStyle/>
          <a:p>
            <a:pPr algn="ctr"/>
            <a:r>
              <a:rPr lang="en-GB" sz="1050" b="1"/>
              <a:t>Business users</a:t>
            </a:r>
          </a:p>
        </p:txBody>
      </p:sp>
      <p:sp>
        <p:nvSpPr>
          <p:cNvPr id="22" name="Left-Right Arrow 21"/>
          <p:cNvSpPr/>
          <p:nvPr/>
        </p:nvSpPr>
        <p:spPr>
          <a:xfrm>
            <a:off x="8202020" y="2006511"/>
            <a:ext cx="329240" cy="365637"/>
          </a:xfrm>
          <a:prstGeom prst="leftRightArrow">
            <a:avLst>
              <a:gd name="adj1" fmla="val 50000"/>
              <a:gd name="adj2" fmla="val 35911"/>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3" name="Left-Right Arrow 22"/>
          <p:cNvSpPr/>
          <p:nvPr/>
        </p:nvSpPr>
        <p:spPr>
          <a:xfrm>
            <a:off x="8149210" y="5634113"/>
            <a:ext cx="329240" cy="365637"/>
          </a:xfrm>
          <a:prstGeom prst="leftRightArrow">
            <a:avLst>
              <a:gd name="adj1" fmla="val 50000"/>
              <a:gd name="adj2" fmla="val 35911"/>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4" name="TextBox 23"/>
          <p:cNvSpPr txBox="1"/>
          <p:nvPr/>
        </p:nvSpPr>
        <p:spPr>
          <a:xfrm>
            <a:off x="7848050" y="1626792"/>
            <a:ext cx="980281" cy="415498"/>
          </a:xfrm>
          <a:prstGeom prst="rect">
            <a:avLst/>
          </a:prstGeom>
          <a:noFill/>
        </p:spPr>
        <p:txBody>
          <a:bodyPr wrap="square" rtlCol="0">
            <a:spAutoFit/>
          </a:bodyPr>
          <a:lstStyle/>
          <a:p>
            <a:pPr algn="ctr"/>
            <a:r>
              <a:rPr lang="en-GB" sz="1050">
                <a:solidFill>
                  <a:schemeClr val="bg1"/>
                </a:solidFill>
              </a:rPr>
              <a:t>Change and training</a:t>
            </a:r>
          </a:p>
        </p:txBody>
      </p:sp>
      <p:sp>
        <p:nvSpPr>
          <p:cNvPr id="25" name="TextBox 24"/>
          <p:cNvSpPr txBox="1"/>
          <p:nvPr/>
        </p:nvSpPr>
        <p:spPr>
          <a:xfrm>
            <a:off x="7876499" y="5952619"/>
            <a:ext cx="980281" cy="253916"/>
          </a:xfrm>
          <a:prstGeom prst="rect">
            <a:avLst/>
          </a:prstGeom>
          <a:noFill/>
        </p:spPr>
        <p:txBody>
          <a:bodyPr wrap="square" rtlCol="0">
            <a:spAutoFit/>
          </a:bodyPr>
          <a:lstStyle/>
          <a:p>
            <a:pPr algn="ctr"/>
            <a:r>
              <a:rPr lang="en-GB" sz="1050">
                <a:solidFill>
                  <a:schemeClr val="bg1"/>
                </a:solidFill>
              </a:rPr>
              <a:t>Helpdesk</a:t>
            </a:r>
          </a:p>
        </p:txBody>
      </p:sp>
      <p:sp>
        <p:nvSpPr>
          <p:cNvPr id="26" name="TextBox 25"/>
          <p:cNvSpPr txBox="1"/>
          <p:nvPr/>
        </p:nvSpPr>
        <p:spPr>
          <a:xfrm>
            <a:off x="4694140" y="4203520"/>
            <a:ext cx="980281" cy="415498"/>
          </a:xfrm>
          <a:prstGeom prst="rect">
            <a:avLst/>
          </a:prstGeom>
          <a:noFill/>
        </p:spPr>
        <p:txBody>
          <a:bodyPr wrap="square" rtlCol="0">
            <a:spAutoFit/>
          </a:bodyPr>
          <a:lstStyle/>
          <a:p>
            <a:pPr algn="ctr"/>
            <a:r>
              <a:rPr lang="en-GB" sz="1050">
                <a:solidFill>
                  <a:schemeClr val="bg1"/>
                </a:solidFill>
              </a:rPr>
              <a:t>Vision and strategy</a:t>
            </a:r>
          </a:p>
        </p:txBody>
      </p:sp>
      <p:sp>
        <p:nvSpPr>
          <p:cNvPr id="27" name="TextBox 26"/>
          <p:cNvSpPr txBox="1"/>
          <p:nvPr/>
        </p:nvSpPr>
        <p:spPr>
          <a:xfrm>
            <a:off x="465199" y="1570006"/>
            <a:ext cx="3684109" cy="1754326"/>
          </a:xfrm>
          <a:prstGeom prst="rect">
            <a:avLst/>
          </a:prstGeom>
          <a:noFill/>
        </p:spPr>
        <p:txBody>
          <a:bodyPr wrap="square" rtlCol="0">
            <a:spAutoFit/>
          </a:bodyPr>
          <a:lstStyle/>
          <a:p>
            <a:r>
              <a:rPr lang="en-GB" sz="1200">
                <a:solidFill>
                  <a:schemeClr val="bg1"/>
                </a:solidFill>
              </a:rPr>
              <a:t>The </a:t>
            </a:r>
            <a:r>
              <a:rPr lang="en-GB" sz="1200" b="1">
                <a:solidFill>
                  <a:schemeClr val="bg1"/>
                </a:solidFill>
              </a:rPr>
              <a:t>trial working group </a:t>
            </a:r>
            <a:r>
              <a:rPr lang="en-GB" sz="1200">
                <a:solidFill>
                  <a:schemeClr val="bg1"/>
                </a:solidFill>
              </a:rPr>
              <a:t>is an interdisciplinary group of experts, users and consultants who own and steer solution development</a:t>
            </a:r>
          </a:p>
          <a:p>
            <a:endParaRPr lang="en-GB" sz="1200">
              <a:solidFill>
                <a:schemeClr val="bg1"/>
              </a:solidFill>
            </a:endParaRPr>
          </a:p>
          <a:p>
            <a:r>
              <a:rPr lang="en-GB" sz="1200">
                <a:solidFill>
                  <a:schemeClr val="bg1"/>
                </a:solidFill>
              </a:rPr>
              <a:t>Requirements are derived backwards from new ways of working that deliver the business vision. </a:t>
            </a:r>
          </a:p>
          <a:p>
            <a:endParaRPr lang="en-GB" sz="1200">
              <a:solidFill>
                <a:schemeClr val="bg1"/>
              </a:solidFill>
            </a:endParaRPr>
          </a:p>
          <a:p>
            <a:r>
              <a:rPr lang="en-GB" sz="1200">
                <a:solidFill>
                  <a:schemeClr val="bg1"/>
                </a:solidFill>
              </a:rPr>
              <a:t>Accenture continuously improves the solution in a long term client relationship</a:t>
            </a:r>
          </a:p>
        </p:txBody>
      </p:sp>
      <p:sp>
        <p:nvSpPr>
          <p:cNvPr id="28" name="Rectangle 27"/>
          <p:cNvSpPr/>
          <p:nvPr/>
        </p:nvSpPr>
        <p:spPr>
          <a:xfrm>
            <a:off x="622361" y="5312035"/>
            <a:ext cx="2073808" cy="288000"/>
          </a:xfrm>
          <a:prstGeom prst="rect">
            <a:avLst/>
          </a:prstGeom>
          <a:solidFill>
            <a:schemeClr val="tx1">
              <a:lumMod val="65000"/>
              <a:lumOff val="3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a:solidFill>
                  <a:schemeClr val="bg1"/>
                </a:solidFill>
              </a:rPr>
              <a:t>WORKING GROUP</a:t>
            </a:r>
          </a:p>
        </p:txBody>
      </p:sp>
      <p:sp>
        <p:nvSpPr>
          <p:cNvPr id="29" name="Rectangle 28"/>
          <p:cNvSpPr/>
          <p:nvPr/>
        </p:nvSpPr>
        <p:spPr>
          <a:xfrm>
            <a:off x="622361" y="5615285"/>
            <a:ext cx="2073808" cy="288000"/>
          </a:xfrm>
          <a:prstGeom prst="rect">
            <a:avLst/>
          </a:prstGeom>
          <a:solidFill>
            <a:srgbClr val="C0000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a:solidFill>
                  <a:schemeClr val="bg1"/>
                </a:solidFill>
              </a:rPr>
              <a:t>CHANGE TEAM</a:t>
            </a:r>
          </a:p>
        </p:txBody>
      </p:sp>
      <p:sp>
        <p:nvSpPr>
          <p:cNvPr id="30" name="Rectangle 29"/>
          <p:cNvSpPr/>
          <p:nvPr/>
        </p:nvSpPr>
        <p:spPr>
          <a:xfrm>
            <a:off x="622361" y="5918535"/>
            <a:ext cx="2073808" cy="288000"/>
          </a:xfrm>
          <a:prstGeom prst="rect">
            <a:avLst/>
          </a:prstGeom>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900">
                <a:solidFill>
                  <a:schemeClr val="bg1"/>
                </a:solidFill>
              </a:rPr>
              <a:t>DELIVERTY TEAM</a:t>
            </a:r>
          </a:p>
        </p:txBody>
      </p:sp>
    </p:spTree>
    <p:extLst>
      <p:ext uri="{BB962C8B-B14F-4D97-AF65-F5344CB8AC3E}">
        <p14:creationId xmlns:p14="http://schemas.microsoft.com/office/powerpoint/2010/main" val="268888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2" name="Title 3"/>
          <p:cNvSpPr>
            <a:spLocks noGrp="1"/>
          </p:cNvSpPr>
          <p:nvPr>
            <p:ph type="title"/>
          </p:nvPr>
        </p:nvSpPr>
        <p:spPr>
          <a:xfrm>
            <a:off x="624259" y="294553"/>
            <a:ext cx="10940317" cy="1323975"/>
          </a:xfrm>
        </p:spPr>
        <p:txBody>
          <a:bodyPr anchor="t"/>
          <a:lstStyle/>
          <a:p>
            <a:r>
              <a:rPr lang="en-US" sz="3600" b="0">
                <a:solidFill>
                  <a:schemeClr val="bg1"/>
                </a:solidFill>
              </a:rPr>
              <a:t>Appendix</a:t>
            </a:r>
          </a:p>
        </p:txBody>
      </p:sp>
      <p:sp>
        <p:nvSpPr>
          <p:cNvPr id="11" name="TextBox 10"/>
          <p:cNvSpPr txBox="1"/>
          <p:nvPr/>
        </p:nvSpPr>
        <p:spPr>
          <a:xfrm>
            <a:off x="1194924" y="1123569"/>
            <a:ext cx="8643692" cy="4662815"/>
          </a:xfrm>
          <a:prstGeom prst="rect">
            <a:avLst/>
          </a:prstGeom>
          <a:noFill/>
        </p:spPr>
        <p:txBody>
          <a:bodyPr wrap="square" rtlCol="0">
            <a:spAutoFit/>
          </a:bodyPr>
          <a:lstStyle/>
          <a:p>
            <a:pPr marL="363538" lvl="1">
              <a:spcAft>
                <a:spcPts val="1800"/>
              </a:spcAft>
            </a:pPr>
            <a:r>
              <a:rPr lang="en-US" sz="2400">
                <a:solidFill>
                  <a:schemeClr val="bg1"/>
                </a:solidFill>
              </a:rPr>
              <a:t>Case Studies</a:t>
            </a:r>
          </a:p>
          <a:p>
            <a:pPr marL="363538" lvl="1">
              <a:spcAft>
                <a:spcPts val="1800"/>
              </a:spcAft>
            </a:pPr>
            <a:r>
              <a:rPr lang="en-US" sz="2400">
                <a:solidFill>
                  <a:schemeClr val="bg1"/>
                </a:solidFill>
              </a:rPr>
              <a:t>Use Case Catalog</a:t>
            </a:r>
          </a:p>
          <a:p>
            <a:pPr marL="363538" lvl="1">
              <a:spcAft>
                <a:spcPts val="1800"/>
              </a:spcAft>
            </a:pPr>
            <a:r>
              <a:rPr lang="en-US" sz="2400">
                <a:solidFill>
                  <a:schemeClr val="bg1"/>
                </a:solidFill>
              </a:rPr>
              <a:t>Analytics Approach</a:t>
            </a:r>
          </a:p>
          <a:p>
            <a:pPr marL="363538" lvl="1">
              <a:spcAft>
                <a:spcPts val="1800"/>
              </a:spcAft>
            </a:pPr>
            <a:r>
              <a:rPr lang="en-US" sz="2400">
                <a:solidFill>
                  <a:schemeClr val="accent1"/>
                </a:solidFill>
              </a:rPr>
              <a:t>Accenture Capabilities</a:t>
            </a:r>
          </a:p>
          <a:p>
            <a:pPr marL="706438" lvl="1" indent="-342900">
              <a:spcAft>
                <a:spcPts val="1800"/>
              </a:spcAft>
              <a:buFontTx/>
              <a:buChar char="-"/>
            </a:pPr>
            <a:r>
              <a:rPr lang="en-US" sz="2400">
                <a:solidFill>
                  <a:schemeClr val="accent1"/>
                </a:solidFill>
              </a:rPr>
              <a:t>Utilities Industry Group</a:t>
            </a:r>
          </a:p>
          <a:p>
            <a:pPr marL="706438" lvl="1" indent="-342900">
              <a:spcAft>
                <a:spcPts val="1800"/>
              </a:spcAft>
              <a:buFontTx/>
              <a:buChar char="-"/>
            </a:pPr>
            <a:r>
              <a:rPr lang="en-US" sz="2400">
                <a:solidFill>
                  <a:schemeClr val="bg1"/>
                </a:solidFill>
              </a:rPr>
              <a:t>Analytics Practice</a:t>
            </a:r>
            <a:r>
              <a:rPr lang="en-US" sz="2400">
                <a:solidFill>
                  <a:schemeClr val="accent1"/>
                </a:solidFill>
              </a:rPr>
              <a:t> </a:t>
            </a:r>
          </a:p>
          <a:p>
            <a:pPr marL="706438" lvl="1" indent="-342900">
              <a:spcAft>
                <a:spcPts val="1800"/>
              </a:spcAft>
              <a:buFontTx/>
              <a:buChar char="-"/>
            </a:pPr>
            <a:r>
              <a:rPr lang="en-US" sz="2400">
                <a:solidFill>
                  <a:schemeClr val="bg1"/>
                </a:solidFill>
              </a:rPr>
              <a:t>Accenture Analytics on HANA Platform</a:t>
            </a:r>
          </a:p>
          <a:p>
            <a:pPr marL="706438" lvl="1" indent="-342900">
              <a:spcAft>
                <a:spcPts val="1800"/>
              </a:spcAft>
              <a:buFontTx/>
              <a:buChar char="-"/>
            </a:pPr>
            <a:r>
              <a:rPr lang="en-US" sz="2400">
                <a:solidFill>
                  <a:schemeClr val="bg1"/>
                </a:solidFill>
              </a:rPr>
              <a:t>Accenture Insights Platform</a:t>
            </a:r>
          </a:p>
        </p:txBody>
      </p:sp>
      <p:sp>
        <p:nvSpPr>
          <p:cNvPr id="17" name="Freihandform 143"/>
          <p:cNvSpPr>
            <a:spLocks noChangeAspect="1"/>
          </p:cNvSpPr>
          <p:nvPr/>
        </p:nvSpPr>
        <p:spPr>
          <a:xfrm>
            <a:off x="1194925" y="2977295"/>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8" name="Freihandform 143"/>
          <p:cNvSpPr>
            <a:spLocks noChangeAspect="1"/>
          </p:cNvSpPr>
          <p:nvPr/>
        </p:nvSpPr>
        <p:spPr>
          <a:xfrm>
            <a:off x="1194925" y="2381074"/>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19" name="Freihandform 143"/>
          <p:cNvSpPr>
            <a:spLocks noChangeAspect="1"/>
          </p:cNvSpPr>
          <p:nvPr/>
        </p:nvSpPr>
        <p:spPr>
          <a:xfrm>
            <a:off x="1194925" y="1188632"/>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12" name="Freihandform 143"/>
          <p:cNvSpPr>
            <a:spLocks noChangeAspect="1"/>
          </p:cNvSpPr>
          <p:nvPr/>
        </p:nvSpPr>
        <p:spPr>
          <a:xfrm>
            <a:off x="1194925" y="17848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Tree>
    <p:extLst>
      <p:ext uri="{BB962C8B-B14F-4D97-AF65-F5344CB8AC3E}">
        <p14:creationId xmlns:p14="http://schemas.microsoft.com/office/powerpoint/2010/main" val="598225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Accenture Utilities Industry Group At A Glance</a:t>
            </a:r>
          </a:p>
        </p:txBody>
      </p:sp>
      <p:sp>
        <p:nvSpPr>
          <p:cNvPr id="3" name="Text Placeholder 2"/>
          <p:cNvSpPr>
            <a:spLocks noGrp="1"/>
          </p:cNvSpPr>
          <p:nvPr>
            <p:ph type="body" sz="quarter" idx="10"/>
          </p:nvPr>
        </p:nvSpPr>
        <p:spPr/>
        <p:txBody>
          <a:bodyPr/>
          <a:lstStyle/>
          <a:p>
            <a:r>
              <a:rPr lang="en-US">
                <a:solidFill>
                  <a:srgbClr val="FFB500"/>
                </a:solidFill>
              </a:rPr>
              <a:t>The Accenture Utilities industry group brings deep industry knowledge, world-class capabilities, digital innovation and cutting-edge technology to our clients to help them transform and raise their performance to new heights</a:t>
            </a:r>
          </a:p>
          <a:p>
            <a:endParaRPr lang="en-US">
              <a:solidFill>
                <a:srgbClr val="FFB500"/>
              </a:solidFill>
            </a:endParaRPr>
          </a:p>
        </p:txBody>
      </p:sp>
      <p:grpSp>
        <p:nvGrpSpPr>
          <p:cNvPr id="4" name="Group 3"/>
          <p:cNvGrpSpPr/>
          <p:nvPr/>
        </p:nvGrpSpPr>
        <p:grpSpPr>
          <a:xfrm>
            <a:off x="7943334" y="5410758"/>
            <a:ext cx="3004823" cy="522588"/>
            <a:chOff x="6098220" y="5266544"/>
            <a:chExt cx="2491330" cy="553860"/>
          </a:xfrm>
        </p:grpSpPr>
        <p:sp>
          <p:nvSpPr>
            <p:cNvPr id="5" name="Rectangle 4"/>
            <p:cNvSpPr/>
            <p:nvPr/>
          </p:nvSpPr>
          <p:spPr>
            <a:xfrm>
              <a:off x="6098220" y="5266544"/>
              <a:ext cx="2491330" cy="553860"/>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6752803" y="5266544"/>
              <a:ext cx="740422" cy="553860"/>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7982792" y="5266544"/>
              <a:ext cx="606757" cy="553860"/>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7945058" y="5365052"/>
            <a:ext cx="3004824" cy="662776"/>
            <a:chOff x="6099649" y="5218102"/>
            <a:chExt cx="2491331" cy="702437"/>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9796"/>
            <a:stretch/>
          </p:blipFill>
          <p:spPr>
            <a:xfrm>
              <a:off x="6099649" y="5218102"/>
              <a:ext cx="845083" cy="702437"/>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1918" r="13389"/>
            <a:stretch/>
          </p:blipFill>
          <p:spPr>
            <a:xfrm>
              <a:off x="6707425" y="5218102"/>
              <a:ext cx="787010" cy="702437"/>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r="18191"/>
            <a:stretch/>
          </p:blipFill>
          <p:spPr>
            <a:xfrm>
              <a:off x="7193670" y="5218102"/>
              <a:ext cx="861985" cy="70243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8143" r="18458"/>
            <a:stretch/>
          </p:blipFill>
          <p:spPr>
            <a:xfrm>
              <a:off x="7922975" y="5218102"/>
              <a:ext cx="668005" cy="702437"/>
            </a:xfrm>
            <a:prstGeom prst="rect">
              <a:avLst/>
            </a:prstGeom>
          </p:spPr>
        </p:pic>
      </p:grpSp>
      <p:sp>
        <p:nvSpPr>
          <p:cNvPr id="13" name="TextBox 12"/>
          <p:cNvSpPr txBox="1"/>
          <p:nvPr/>
        </p:nvSpPr>
        <p:spPr>
          <a:xfrm>
            <a:off x="4800036" y="5729925"/>
            <a:ext cx="572278" cy="119744"/>
          </a:xfrm>
          <a:prstGeom prst="rect">
            <a:avLst/>
          </a:prstGeom>
          <a:noFill/>
        </p:spPr>
        <p:txBody>
          <a:bodyPr wrap="square" lIns="0" tIns="0" rIns="0" bIns="0" rtlCol="0">
            <a:spAutoFit/>
          </a:bodyPr>
          <a:lstStyle/>
          <a:p>
            <a:pPr algn="ctr"/>
            <a:r>
              <a:rPr lang="en-US" sz="800">
                <a:solidFill>
                  <a:prstClr val="white"/>
                </a:solidFill>
                <a:ea typeface="Arial" pitchFamily="-105" charset="-52"/>
              </a:rPr>
              <a:t>Cloud</a:t>
            </a:r>
            <a:endParaRPr lang="en-US" sz="800">
              <a:solidFill>
                <a:prstClr val="black"/>
              </a:solidFill>
            </a:endParaRPr>
          </a:p>
        </p:txBody>
      </p:sp>
      <p:sp>
        <p:nvSpPr>
          <p:cNvPr id="14" name="Rectangle 2"/>
          <p:cNvSpPr txBox="1">
            <a:spLocks noChangeArrowheads="1"/>
          </p:cNvSpPr>
          <p:nvPr/>
        </p:nvSpPr>
        <p:spPr>
          <a:xfrm>
            <a:off x="6504308" y="2517864"/>
            <a:ext cx="2491666" cy="920219"/>
          </a:xfrm>
          <a:prstGeom prst="rect">
            <a:avLst/>
          </a:prstGeom>
        </p:spPr>
        <p:txBody>
          <a:bodyPr wrap="square" lIns="0" tIns="0" rIns="0" bIns="0" anchor="t" anchorCtr="0">
            <a:noAutofit/>
          </a:bodyPr>
          <a:lstStyle>
            <a:lvl1pPr algn="l" defTabSz="914400" rtl="0" eaLnBrk="1" latinLnBrk="0" hangingPunct="1">
              <a:spcBef>
                <a:spcPct val="0"/>
              </a:spcBef>
              <a:buNone/>
              <a:defRPr sz="3600" b="1" kern="1200">
                <a:solidFill>
                  <a:srgbClr val="00005E"/>
                </a:solidFill>
                <a:latin typeface="Arial" panose="020B0604020202020204" pitchFamily="34" charset="0"/>
                <a:ea typeface="+mj-ea"/>
                <a:cs typeface="Arial" panose="020B0604020202020204" pitchFamily="34" charset="0"/>
              </a:defRPr>
            </a:lvl1pPr>
          </a:lstStyle>
          <a:p>
            <a:pPr>
              <a:spcBef>
                <a:spcPts val="0"/>
              </a:spcBef>
              <a:spcAft>
                <a:spcPts val="300"/>
              </a:spcAft>
              <a:defRPr/>
            </a:pPr>
            <a:r>
              <a:rPr lang="en-AU" sz="1100" b="0">
                <a:solidFill>
                  <a:prstClr val="white"/>
                </a:solidFill>
                <a:latin typeface="Arial"/>
                <a:ea typeface="Arial" pitchFamily="-105" charset="-52"/>
              </a:rPr>
              <a:t>Services structured around the </a:t>
            </a:r>
            <a:br>
              <a:rPr lang="en-AU" sz="1100" b="0">
                <a:solidFill>
                  <a:prstClr val="white"/>
                </a:solidFill>
                <a:latin typeface="Arial"/>
                <a:ea typeface="Arial" pitchFamily="-105" charset="-52"/>
              </a:rPr>
            </a:br>
            <a:r>
              <a:rPr lang="en-AU" sz="1800" b="0">
                <a:solidFill>
                  <a:srgbClr val="92D050"/>
                </a:solidFill>
                <a:latin typeface="Arial"/>
                <a:ea typeface="Arial" pitchFamily="-105" charset="-52"/>
              </a:rPr>
              <a:t>Value Chain </a:t>
            </a:r>
          </a:p>
          <a:p>
            <a:pPr>
              <a:spcBef>
                <a:spcPts val="0"/>
              </a:spcBef>
              <a:spcAft>
                <a:spcPts val="300"/>
              </a:spcAft>
              <a:defRPr/>
            </a:pPr>
            <a:r>
              <a:rPr lang="en-AU" sz="1100" b="0">
                <a:solidFill>
                  <a:prstClr val="white"/>
                </a:solidFill>
                <a:latin typeface="Arial"/>
                <a:ea typeface="Arial" pitchFamily="-105" charset="-52"/>
              </a:rPr>
              <a:t>to address specific industry issues</a:t>
            </a:r>
          </a:p>
        </p:txBody>
      </p:sp>
      <p:grpSp>
        <p:nvGrpSpPr>
          <p:cNvPr id="15" name="Gruppieren 57"/>
          <p:cNvGrpSpPr/>
          <p:nvPr/>
        </p:nvGrpSpPr>
        <p:grpSpPr>
          <a:xfrm>
            <a:off x="3652052" y="4268650"/>
            <a:ext cx="743239" cy="231983"/>
            <a:chOff x="2727497" y="4076711"/>
            <a:chExt cx="947035" cy="377853"/>
          </a:xfrm>
        </p:grpSpPr>
        <p:sp>
          <p:nvSpPr>
            <p:cNvPr id="16" name="Rectangle 69"/>
            <p:cNvSpPr/>
            <p:nvPr/>
          </p:nvSpPr>
          <p:spPr>
            <a:xfrm>
              <a:off x="2727497" y="4076711"/>
              <a:ext cx="947035" cy="3778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pic>
          <p:nvPicPr>
            <p:cNvPr id="1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r="19764"/>
            <a:stretch/>
          </p:blipFill>
          <p:spPr>
            <a:xfrm>
              <a:off x="2772567" y="4099407"/>
              <a:ext cx="838805" cy="327127"/>
            </a:xfrm>
            <a:prstGeom prst="rect">
              <a:avLst/>
            </a:prstGeom>
            <a:noFill/>
          </p:spPr>
        </p:pic>
      </p:grpSp>
      <p:grpSp>
        <p:nvGrpSpPr>
          <p:cNvPr id="18" name="Gruppieren 59"/>
          <p:cNvGrpSpPr/>
          <p:nvPr/>
        </p:nvGrpSpPr>
        <p:grpSpPr>
          <a:xfrm>
            <a:off x="4480792" y="4271260"/>
            <a:ext cx="1806621" cy="236277"/>
            <a:chOff x="3734200" y="4075165"/>
            <a:chExt cx="2284034" cy="381844"/>
          </a:xfrm>
        </p:grpSpPr>
        <p:sp>
          <p:nvSpPr>
            <p:cNvPr id="19" name="Rectangle 70"/>
            <p:cNvSpPr/>
            <p:nvPr/>
          </p:nvSpPr>
          <p:spPr>
            <a:xfrm>
              <a:off x="3734200" y="4079156"/>
              <a:ext cx="1125667" cy="3778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pic>
          <p:nvPicPr>
            <p:cNvPr id="20"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r="5911"/>
            <a:stretch/>
          </p:blipFill>
          <p:spPr>
            <a:xfrm>
              <a:off x="3857558" y="4188179"/>
              <a:ext cx="853503" cy="164602"/>
            </a:xfrm>
            <a:prstGeom prst="rect">
              <a:avLst/>
            </a:prstGeom>
          </p:spPr>
        </p:pic>
        <p:sp>
          <p:nvSpPr>
            <p:cNvPr id="57" name="Rectangle 70"/>
            <p:cNvSpPr/>
            <p:nvPr/>
          </p:nvSpPr>
          <p:spPr>
            <a:xfrm>
              <a:off x="4892567" y="4075165"/>
              <a:ext cx="1125667" cy="3778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grpSp>
      <p:sp>
        <p:nvSpPr>
          <p:cNvPr id="21" name="Rectangle 2"/>
          <p:cNvSpPr txBox="1">
            <a:spLocks noChangeArrowheads="1"/>
          </p:cNvSpPr>
          <p:nvPr/>
        </p:nvSpPr>
        <p:spPr>
          <a:xfrm>
            <a:off x="8588543" y="3541683"/>
            <a:ext cx="2280635" cy="1062334"/>
          </a:xfrm>
          <a:prstGeom prst="rect">
            <a:avLst/>
          </a:prstGeom>
        </p:spPr>
        <p:txBody>
          <a:bodyPr wrap="square" lIns="0" tIns="0" rIns="0" bIns="0" anchor="t" anchorCtr="0">
            <a:noAutofit/>
          </a:bodyPr>
          <a:lstStyle>
            <a:lvl1pPr algn="l" defTabSz="914400" rtl="0" eaLnBrk="1" latinLnBrk="0" hangingPunct="1">
              <a:spcBef>
                <a:spcPct val="0"/>
              </a:spcBef>
              <a:buNone/>
              <a:defRPr sz="3600" b="1" kern="1200">
                <a:solidFill>
                  <a:srgbClr val="00005E"/>
                </a:solidFill>
                <a:latin typeface="Arial" panose="020B0604020202020204" pitchFamily="34" charset="0"/>
                <a:ea typeface="+mj-ea"/>
                <a:cs typeface="Arial" panose="020B0604020202020204" pitchFamily="34" charset="0"/>
              </a:defRPr>
            </a:lvl1pPr>
          </a:lstStyle>
          <a:p>
            <a:pPr>
              <a:lnSpc>
                <a:spcPct val="90000"/>
              </a:lnSpc>
              <a:spcBef>
                <a:spcPts val="300"/>
              </a:spcBef>
              <a:spcAft>
                <a:spcPts val="300"/>
              </a:spcAft>
              <a:defRPr/>
            </a:pPr>
            <a:r>
              <a:rPr lang="en-US" sz="1200" b="0">
                <a:solidFill>
                  <a:prstClr val="white"/>
                </a:solidFill>
                <a:latin typeface="Arial"/>
                <a:ea typeface="Arial" pitchFamily="-105" charset="-52"/>
              </a:rPr>
              <a:t>Industry executive </a:t>
            </a:r>
            <a:br>
              <a:rPr lang="en-US" sz="900" b="0">
                <a:solidFill>
                  <a:srgbClr val="003344"/>
                </a:solidFill>
                <a:latin typeface="Arial"/>
                <a:ea typeface="Arial" pitchFamily="-105" charset="-52"/>
              </a:rPr>
            </a:br>
            <a:r>
              <a:rPr lang="en-US" sz="2000" b="0">
                <a:solidFill>
                  <a:srgbClr val="92D050"/>
                </a:solidFill>
                <a:latin typeface="Arial"/>
                <a:ea typeface="Arial" pitchFamily="-105" charset="-52"/>
              </a:rPr>
              <a:t>Forums</a:t>
            </a:r>
          </a:p>
          <a:p>
            <a:pPr marL="112713" indent="-112713">
              <a:spcBef>
                <a:spcPts val="0"/>
              </a:spcBef>
              <a:spcAft>
                <a:spcPts val="600"/>
              </a:spcAft>
              <a:buClr>
                <a:prstClr val="white"/>
              </a:buClr>
              <a:buFont typeface="Arial" panose="020B0604020202020204" pitchFamily="34" charset="0"/>
              <a:buChar char="•"/>
              <a:defRPr/>
            </a:pPr>
            <a:r>
              <a:rPr lang="en-US" sz="900" b="0">
                <a:solidFill>
                  <a:prstClr val="white"/>
                </a:solidFill>
                <a:ea typeface="Arial" pitchFamily="-105" charset="-52"/>
              </a:rPr>
              <a:t>Accenture International Utilities </a:t>
            </a:r>
            <a:br>
              <a:rPr lang="en-US" sz="900" b="0">
                <a:solidFill>
                  <a:prstClr val="white"/>
                </a:solidFill>
                <a:ea typeface="Arial" pitchFamily="-105" charset="-52"/>
              </a:rPr>
            </a:br>
            <a:r>
              <a:rPr lang="en-US" sz="900" b="0">
                <a:solidFill>
                  <a:prstClr val="white"/>
                </a:solidFill>
                <a:ea typeface="Arial" pitchFamily="-105" charset="-52"/>
              </a:rPr>
              <a:t>and Energy Conference (IUEC) </a:t>
            </a:r>
          </a:p>
          <a:p>
            <a:pPr marL="112713" indent="-112713">
              <a:spcBef>
                <a:spcPts val="0"/>
              </a:spcBef>
              <a:spcAft>
                <a:spcPts val="600"/>
              </a:spcAft>
              <a:buClr>
                <a:prstClr val="white"/>
              </a:buClr>
              <a:buFont typeface="Arial" panose="020B0604020202020204" pitchFamily="34" charset="0"/>
              <a:buChar char="•"/>
              <a:defRPr/>
            </a:pPr>
            <a:r>
              <a:rPr lang="en-US" sz="900" b="0">
                <a:solidFill>
                  <a:prstClr val="white"/>
                </a:solidFill>
                <a:ea typeface="Arial" pitchFamily="-105" charset="-52"/>
              </a:rPr>
              <a:t>Accenture Smart Grid </a:t>
            </a:r>
            <a:br>
              <a:rPr lang="en-US" sz="900" b="0">
                <a:solidFill>
                  <a:prstClr val="white"/>
                </a:solidFill>
                <a:ea typeface="Arial" pitchFamily="-105" charset="-52"/>
              </a:rPr>
            </a:br>
            <a:r>
              <a:rPr lang="en-US" sz="900" b="0">
                <a:solidFill>
                  <a:prstClr val="white"/>
                </a:solidFill>
                <a:ea typeface="Arial" pitchFamily="-105" charset="-52"/>
              </a:rPr>
              <a:t>Leadership Network</a:t>
            </a:r>
            <a:endParaRPr lang="en-US" sz="900" b="0">
              <a:solidFill>
                <a:prstClr val="white"/>
              </a:solidFill>
              <a:latin typeface="Arial"/>
              <a:ea typeface="Arial" pitchFamily="-105" charset="-52"/>
            </a:endParaRPr>
          </a:p>
        </p:txBody>
      </p:sp>
      <p:sp>
        <p:nvSpPr>
          <p:cNvPr id="22" name="Text Placeholder 3"/>
          <p:cNvSpPr txBox="1">
            <a:spLocks/>
          </p:cNvSpPr>
          <p:nvPr/>
        </p:nvSpPr>
        <p:spPr>
          <a:xfrm>
            <a:off x="9089940" y="2517863"/>
            <a:ext cx="1730427" cy="834897"/>
          </a:xfrm>
          <a:prstGeom prst="rect">
            <a:avLst/>
          </a:prstGeom>
        </p:spPr>
        <p:txBody>
          <a:bodyPr vert="horz" wrap="square" lIns="0" tIns="0" rIns="0" bIns="0" rtlCol="0" anchor="t" anchorCtr="0">
            <a:spAutoFit/>
          </a:bodyPr>
          <a:lstStyle>
            <a:lvl1pPr marL="0" indent="0" algn="l" rtl="0" eaLnBrk="1" fontAlgn="base" hangingPunct="1">
              <a:spcBef>
                <a:spcPts val="600"/>
              </a:spcBef>
              <a:spcAft>
                <a:spcPct val="0"/>
              </a:spcAft>
              <a:buFont typeface="Arial" pitchFamily="34" charset="0"/>
              <a:buNone/>
              <a:defRPr sz="1800" kern="1200">
                <a:solidFill>
                  <a:schemeClr val="accent2"/>
                </a:solidFill>
                <a:latin typeface="Agfa Rotis Sans Serif" panose="00000400000000000000" pitchFamily="2" charset="0"/>
                <a:ea typeface="Agfa Rotis Sans Serif" panose="00000400000000000000" pitchFamily="2" charset="0"/>
                <a:cs typeface="Arial" pitchFamily="34" charset="0"/>
              </a:defRPr>
            </a:lvl1pPr>
            <a:lvl2pPr marL="361950" indent="-185738" algn="l" rtl="0" eaLnBrk="1" fontAlgn="base" hangingPunct="1">
              <a:spcBef>
                <a:spcPts val="600"/>
              </a:spcBef>
              <a:spcAft>
                <a:spcPct val="0"/>
              </a:spcAft>
              <a:buFont typeface="Arial" pitchFamily="34" charset="0"/>
              <a:buChar char="–"/>
              <a:defRPr sz="2600" kern="1200">
                <a:solidFill>
                  <a:schemeClr val="tx2"/>
                </a:solidFill>
                <a:latin typeface="Agfa Rotis Sans Serif" panose="00000400000000000000" pitchFamily="2" charset="0"/>
                <a:ea typeface="Agfa Rotis Sans Serif" panose="00000400000000000000" pitchFamily="2" charset="0"/>
                <a:cs typeface="Arial" pitchFamily="34" charset="0"/>
              </a:defRPr>
            </a:lvl2pPr>
            <a:lvl3pPr marL="538163" indent="-176213" algn="l" rtl="0" eaLnBrk="1" fontAlgn="base" hangingPunct="1">
              <a:spcBef>
                <a:spcPts val="600"/>
              </a:spcBef>
              <a:spcAft>
                <a:spcPct val="0"/>
              </a:spcAft>
              <a:buFont typeface="Arial" pitchFamily="34" charset="0"/>
              <a:buChar char="•"/>
              <a:defRPr sz="2400" kern="1200">
                <a:solidFill>
                  <a:schemeClr val="tx2"/>
                </a:solidFill>
                <a:latin typeface="Agfa Rotis Sans Serif" panose="00000400000000000000" pitchFamily="2" charset="0"/>
                <a:ea typeface="Agfa Rotis Sans Serif" panose="00000400000000000000" pitchFamily="2" charset="0"/>
                <a:cs typeface="Arial" pitchFamily="34" charset="0"/>
              </a:defRPr>
            </a:lvl3pPr>
            <a:lvl4pPr marL="715963" indent="-177800" algn="l" rtl="0" eaLnBrk="1" fontAlgn="base" hangingPunct="1">
              <a:spcBef>
                <a:spcPts val="600"/>
              </a:spcBef>
              <a:spcAft>
                <a:spcPct val="0"/>
              </a:spcAft>
              <a:buFont typeface="Arial" pitchFamily="34" charset="0"/>
              <a:buChar char="–"/>
              <a:defRPr sz="2200" kern="1200">
                <a:solidFill>
                  <a:schemeClr val="tx2"/>
                </a:solidFill>
                <a:latin typeface="Agfa Rotis Sans Serif" panose="00000400000000000000" pitchFamily="2" charset="0"/>
                <a:ea typeface="Agfa Rotis Sans Serif" panose="00000400000000000000" pitchFamily="2" charset="0"/>
                <a:cs typeface="Arial" pitchFamily="34" charset="0"/>
              </a:defRPr>
            </a:lvl4pPr>
            <a:lvl5pPr marL="900113" indent="-184150" algn="l" rtl="0" eaLnBrk="1" fontAlgn="base" hangingPunct="1">
              <a:spcBef>
                <a:spcPts val="600"/>
              </a:spcBef>
              <a:spcAft>
                <a:spcPct val="0"/>
              </a:spcAft>
              <a:buFont typeface="Arial" pitchFamily="34" charset="0"/>
              <a:buChar char="•"/>
              <a:defRPr sz="2000" kern="1200">
                <a:solidFill>
                  <a:schemeClr val="tx2"/>
                </a:solidFill>
                <a:latin typeface="Agfa Rotis Sans Serif" panose="00000400000000000000" pitchFamily="2" charset="0"/>
                <a:ea typeface="Agfa Rotis Sans Serif" panose="00000400000000000000" pitchFamily="2"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109728">
              <a:spcBef>
                <a:spcPts val="0"/>
              </a:spcBef>
              <a:spcAft>
                <a:spcPts val="300"/>
              </a:spcAft>
              <a:buClr>
                <a:prstClr val="white"/>
              </a:buClr>
              <a:buFont typeface="Arial" charset="0"/>
              <a:buChar char="•"/>
              <a:defRPr/>
            </a:pPr>
            <a:r>
              <a:rPr lang="en-US" sz="1000">
                <a:solidFill>
                  <a:prstClr val="white"/>
                </a:solidFill>
                <a:latin typeface="Arial"/>
                <a:ea typeface="Arial" pitchFamily="-105" charset="-52"/>
              </a:rPr>
              <a:t>Power Generation</a:t>
            </a:r>
          </a:p>
          <a:p>
            <a:pPr marL="109728" indent="-109728">
              <a:spcBef>
                <a:spcPts val="0"/>
              </a:spcBef>
              <a:spcAft>
                <a:spcPts val="300"/>
              </a:spcAft>
              <a:buClr>
                <a:prstClr val="white"/>
              </a:buClr>
              <a:buFont typeface="Arial" charset="0"/>
              <a:buChar char="•"/>
              <a:defRPr/>
            </a:pPr>
            <a:r>
              <a:rPr lang="fr-FR" sz="1000">
                <a:solidFill>
                  <a:prstClr val="white"/>
                </a:solidFill>
                <a:latin typeface="Arial"/>
                <a:ea typeface="Arial" pitchFamily="-105" charset="-52"/>
              </a:rPr>
              <a:t>Transmission and Distribution</a:t>
            </a:r>
            <a:endParaRPr lang="en-US" sz="1000">
              <a:solidFill>
                <a:prstClr val="white"/>
              </a:solidFill>
              <a:latin typeface="Arial"/>
              <a:ea typeface="Arial" pitchFamily="-105" charset="-52"/>
            </a:endParaRPr>
          </a:p>
          <a:p>
            <a:pPr marL="109728" indent="-109728">
              <a:spcBef>
                <a:spcPts val="0"/>
              </a:spcBef>
              <a:spcAft>
                <a:spcPts val="300"/>
              </a:spcAft>
              <a:buClr>
                <a:prstClr val="white"/>
              </a:buClr>
              <a:buFont typeface="Arial" charset="0"/>
              <a:buChar char="•"/>
              <a:defRPr/>
            </a:pPr>
            <a:r>
              <a:rPr lang="fr-FR" sz="1000">
                <a:solidFill>
                  <a:prstClr val="white"/>
                </a:solidFill>
                <a:latin typeface="Arial"/>
                <a:ea typeface="Arial" pitchFamily="-105" charset="-52"/>
              </a:rPr>
              <a:t>Retail</a:t>
            </a:r>
            <a:endParaRPr lang="en-US" sz="1000">
              <a:solidFill>
                <a:prstClr val="white"/>
              </a:solidFill>
              <a:latin typeface="Arial"/>
              <a:ea typeface="Arial" pitchFamily="-105" charset="-52"/>
            </a:endParaRPr>
          </a:p>
          <a:p>
            <a:pPr marL="109728" indent="-109728">
              <a:spcBef>
                <a:spcPts val="0"/>
              </a:spcBef>
              <a:spcAft>
                <a:spcPts val="300"/>
              </a:spcAft>
              <a:buClr>
                <a:prstClr val="white"/>
              </a:buClr>
              <a:buFont typeface="Arial" charset="0"/>
              <a:buChar char="•"/>
              <a:defRPr/>
            </a:pPr>
            <a:r>
              <a:rPr lang="fr-FR" sz="1000">
                <a:solidFill>
                  <a:prstClr val="white"/>
                </a:solidFill>
                <a:latin typeface="Arial"/>
                <a:ea typeface="Arial" pitchFamily="-105" charset="-52"/>
              </a:rPr>
              <a:t>Corporate Services</a:t>
            </a:r>
            <a:endParaRPr lang="en-US" sz="1000">
              <a:solidFill>
                <a:prstClr val="white"/>
              </a:solidFill>
              <a:latin typeface="Arial"/>
              <a:ea typeface="Arial" pitchFamily="-105" charset="-52"/>
            </a:endParaRPr>
          </a:p>
        </p:txBody>
      </p:sp>
      <p:sp>
        <p:nvSpPr>
          <p:cNvPr id="23" name="Rectangle 56"/>
          <p:cNvSpPr/>
          <p:nvPr/>
        </p:nvSpPr>
        <p:spPr>
          <a:xfrm>
            <a:off x="6692465" y="2287974"/>
            <a:ext cx="4384928" cy="107510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152000" tIns="0" rIns="36000" bIns="0" rtlCol="0" anchor="ctr"/>
          <a:lstStyle/>
          <a:p>
            <a:pPr>
              <a:lnSpc>
                <a:spcPct val="90000"/>
              </a:lnSpc>
            </a:pPr>
            <a:endParaRPr lang="en-GB" sz="1400">
              <a:solidFill>
                <a:prstClr val="white"/>
              </a:solidFill>
            </a:endParaRPr>
          </a:p>
        </p:txBody>
      </p:sp>
      <p:sp>
        <p:nvSpPr>
          <p:cNvPr id="24" name="Rectangle 72"/>
          <p:cNvSpPr/>
          <p:nvPr/>
        </p:nvSpPr>
        <p:spPr>
          <a:xfrm>
            <a:off x="8473117" y="3480188"/>
            <a:ext cx="2622972" cy="129019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828000" tIns="0" rIns="72000" bIns="0" rtlCol="0" anchor="ctr"/>
          <a:lstStyle/>
          <a:p>
            <a:pPr>
              <a:lnSpc>
                <a:spcPct val="90000"/>
              </a:lnSpc>
            </a:pPr>
            <a:endParaRPr lang="en-GB" sz="1400">
              <a:solidFill>
                <a:prstClr val="white"/>
              </a:solidFill>
            </a:endParaRPr>
          </a:p>
        </p:txBody>
      </p:sp>
      <p:sp>
        <p:nvSpPr>
          <p:cNvPr id="25" name="Rectangle 81"/>
          <p:cNvSpPr/>
          <p:nvPr/>
        </p:nvSpPr>
        <p:spPr>
          <a:xfrm>
            <a:off x="1108998" y="5427141"/>
            <a:ext cx="2694343" cy="80736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300"/>
              </a:spcBef>
              <a:spcAft>
                <a:spcPts val="300"/>
              </a:spcAft>
              <a:defRPr/>
            </a:pPr>
            <a:r>
              <a:rPr lang="en-US" sz="1100">
                <a:solidFill>
                  <a:prstClr val="white"/>
                </a:solidFill>
                <a:ea typeface="Arial" pitchFamily="-105" charset="-52"/>
              </a:rPr>
              <a:t>We help our clients to pursue </a:t>
            </a:r>
            <a:br>
              <a:rPr lang="en-US" sz="1400">
                <a:solidFill>
                  <a:prstClr val="white"/>
                </a:solidFill>
                <a:ea typeface="Arial" pitchFamily="-105" charset="-52"/>
              </a:rPr>
            </a:br>
            <a:r>
              <a:rPr lang="en-US">
                <a:solidFill>
                  <a:srgbClr val="92D050"/>
                </a:solidFill>
                <a:ea typeface="Arial" pitchFamily="-105" charset="-52"/>
                <a:cs typeface="Arial" panose="020B0604020202020204" pitchFamily="34" charset="0"/>
              </a:rPr>
              <a:t>Digital Transformation</a:t>
            </a:r>
            <a:br>
              <a:rPr lang="en-US" sz="1400">
                <a:solidFill>
                  <a:srgbClr val="92D050"/>
                </a:solidFill>
                <a:ea typeface="Arial" pitchFamily="-105" charset="-52"/>
              </a:rPr>
            </a:br>
            <a:r>
              <a:rPr lang="en-US" sz="1100">
                <a:solidFill>
                  <a:prstClr val="white"/>
                </a:solidFill>
                <a:ea typeface="Arial" pitchFamily="-105" charset="-52"/>
              </a:rPr>
              <a:t>across the value chain to achieve </a:t>
            </a:r>
            <a:br>
              <a:rPr lang="en-US" sz="1100">
                <a:solidFill>
                  <a:prstClr val="white"/>
                </a:solidFill>
                <a:ea typeface="Arial" pitchFamily="-105" charset="-52"/>
              </a:rPr>
            </a:br>
            <a:r>
              <a:rPr lang="en-US" sz="1100">
                <a:solidFill>
                  <a:prstClr val="white"/>
                </a:solidFill>
                <a:ea typeface="Arial" pitchFamily="-105" charset="-52"/>
              </a:rPr>
              <a:t>sustainable growth by mastering:</a:t>
            </a:r>
          </a:p>
        </p:txBody>
      </p:sp>
      <p:sp>
        <p:nvSpPr>
          <p:cNvPr id="27" name="TextBox 26"/>
          <p:cNvSpPr txBox="1"/>
          <p:nvPr/>
        </p:nvSpPr>
        <p:spPr>
          <a:xfrm>
            <a:off x="4005568" y="5729926"/>
            <a:ext cx="626737" cy="116160"/>
          </a:xfrm>
          <a:prstGeom prst="rect">
            <a:avLst/>
          </a:prstGeom>
          <a:noFill/>
        </p:spPr>
        <p:txBody>
          <a:bodyPr wrap="square" lIns="0" tIns="0" rIns="0" bIns="0" rtlCol="0">
            <a:spAutoFit/>
          </a:bodyPr>
          <a:lstStyle/>
          <a:p>
            <a:pPr algn="ctr"/>
            <a:r>
              <a:rPr lang="en-US" sz="800">
                <a:solidFill>
                  <a:prstClr val="white"/>
                </a:solidFill>
                <a:ea typeface="Arial" pitchFamily="-105" charset="-52"/>
              </a:rPr>
              <a:t>Analytics</a:t>
            </a:r>
            <a:endParaRPr lang="en-US" sz="800">
              <a:solidFill>
                <a:prstClr val="black"/>
              </a:solidFill>
            </a:endParaRPr>
          </a:p>
        </p:txBody>
      </p:sp>
      <p:sp>
        <p:nvSpPr>
          <p:cNvPr id="28" name="TextBox 27"/>
          <p:cNvSpPr txBox="1"/>
          <p:nvPr/>
        </p:nvSpPr>
        <p:spPr>
          <a:xfrm>
            <a:off x="4083296" y="6243336"/>
            <a:ext cx="471281" cy="116160"/>
          </a:xfrm>
          <a:prstGeom prst="rect">
            <a:avLst/>
          </a:prstGeom>
          <a:noFill/>
        </p:spPr>
        <p:txBody>
          <a:bodyPr wrap="square" lIns="0" tIns="0" rIns="0" bIns="0" rtlCol="0">
            <a:spAutoFit/>
          </a:bodyPr>
          <a:lstStyle/>
          <a:p>
            <a:pPr algn="ctr"/>
            <a:r>
              <a:rPr lang="en-US" sz="800">
                <a:solidFill>
                  <a:prstClr val="white"/>
                </a:solidFill>
                <a:ea typeface="Arial" pitchFamily="-105" charset="-52"/>
              </a:rPr>
              <a:t>Mobility</a:t>
            </a:r>
            <a:endParaRPr lang="en-US" sz="800">
              <a:solidFill>
                <a:prstClr val="black"/>
              </a:solidFill>
            </a:endParaRPr>
          </a:p>
        </p:txBody>
      </p:sp>
      <p:sp>
        <p:nvSpPr>
          <p:cNvPr id="29" name="Rectangle 2"/>
          <p:cNvSpPr txBox="1">
            <a:spLocks noChangeArrowheads="1"/>
          </p:cNvSpPr>
          <p:nvPr/>
        </p:nvSpPr>
        <p:spPr>
          <a:xfrm>
            <a:off x="3634982" y="2679150"/>
            <a:ext cx="2574997" cy="607137"/>
          </a:xfrm>
          <a:prstGeom prst="rect">
            <a:avLst/>
          </a:prstGeom>
        </p:spPr>
        <p:txBody>
          <a:bodyPr wrap="square" lIns="0" tIns="0" rIns="0" bIns="0" anchor="t" anchorCtr="0">
            <a:noAutofit/>
          </a:bodyPr>
          <a:lstStyle>
            <a:lvl1pPr algn="l" defTabSz="914400" rtl="0" eaLnBrk="1" latinLnBrk="0" hangingPunct="1">
              <a:spcBef>
                <a:spcPct val="0"/>
              </a:spcBef>
              <a:buNone/>
              <a:defRPr sz="3600" b="1" kern="1200">
                <a:solidFill>
                  <a:srgbClr val="00005E"/>
                </a:solidFill>
                <a:latin typeface="Arial" panose="020B0604020202020204" pitchFamily="34" charset="0"/>
                <a:ea typeface="+mj-ea"/>
                <a:cs typeface="Arial" panose="020B0604020202020204" pitchFamily="34" charset="0"/>
              </a:defRPr>
            </a:lvl1pPr>
          </a:lstStyle>
          <a:p>
            <a:pPr>
              <a:spcBef>
                <a:spcPts val="0"/>
              </a:spcBef>
              <a:spcAft>
                <a:spcPts val="300"/>
              </a:spcAft>
              <a:defRPr/>
            </a:pPr>
            <a:r>
              <a:rPr lang="en-AU" sz="1800" b="0">
                <a:solidFill>
                  <a:srgbClr val="92D050"/>
                </a:solidFill>
                <a:latin typeface="Arial"/>
                <a:ea typeface="Arial" pitchFamily="-105" charset="-52"/>
              </a:rPr>
              <a:t>+15,000 Consultants</a:t>
            </a:r>
            <a:br>
              <a:rPr lang="en-AU" sz="1800" b="0">
                <a:solidFill>
                  <a:prstClr val="white"/>
                </a:solidFill>
                <a:latin typeface="Arial"/>
                <a:ea typeface="Arial" pitchFamily="-105" charset="-52"/>
              </a:rPr>
            </a:br>
            <a:r>
              <a:rPr lang="en-AU" sz="1100" b="0">
                <a:solidFill>
                  <a:prstClr val="white"/>
                </a:solidFill>
                <a:latin typeface="Arial"/>
                <a:ea typeface="Arial" pitchFamily="-105" charset="-52"/>
              </a:rPr>
              <a:t>bringing industry experience </a:t>
            </a:r>
            <a:br>
              <a:rPr lang="en-AU" sz="1100" b="0">
                <a:solidFill>
                  <a:prstClr val="white"/>
                </a:solidFill>
                <a:latin typeface="Arial"/>
                <a:ea typeface="Arial" pitchFamily="-105" charset="-52"/>
              </a:rPr>
            </a:br>
            <a:r>
              <a:rPr lang="en-AU" sz="1100" b="0">
                <a:solidFill>
                  <a:prstClr val="white"/>
                </a:solidFill>
                <a:latin typeface="Arial"/>
                <a:ea typeface="Arial" pitchFamily="-105" charset="-52"/>
              </a:rPr>
              <a:t>and capabilities</a:t>
            </a:r>
          </a:p>
        </p:txBody>
      </p:sp>
      <p:sp>
        <p:nvSpPr>
          <p:cNvPr id="30" name="Rectangle 2"/>
          <p:cNvSpPr txBox="1">
            <a:spLocks noChangeArrowheads="1"/>
          </p:cNvSpPr>
          <p:nvPr/>
        </p:nvSpPr>
        <p:spPr>
          <a:xfrm>
            <a:off x="1108998" y="2679151"/>
            <a:ext cx="2013264" cy="753888"/>
          </a:xfrm>
          <a:prstGeom prst="rect">
            <a:avLst/>
          </a:prstGeom>
        </p:spPr>
        <p:txBody>
          <a:bodyPr wrap="square" lIns="0" tIns="0" rIns="0" bIns="0" anchor="t" anchorCtr="0">
            <a:noAutofit/>
          </a:bodyPr>
          <a:lstStyle>
            <a:lvl1pPr algn="l" defTabSz="914400" rtl="0" eaLnBrk="1" latinLnBrk="0" hangingPunct="1">
              <a:spcBef>
                <a:spcPct val="0"/>
              </a:spcBef>
              <a:buNone/>
              <a:defRPr sz="3600" b="1" kern="1200">
                <a:solidFill>
                  <a:srgbClr val="00005E"/>
                </a:solidFill>
                <a:latin typeface="Arial" panose="020B0604020202020204" pitchFamily="34" charset="0"/>
                <a:ea typeface="+mj-ea"/>
                <a:cs typeface="Arial" panose="020B0604020202020204" pitchFamily="34" charset="0"/>
              </a:defRPr>
            </a:lvl1pPr>
          </a:lstStyle>
          <a:p>
            <a:pPr>
              <a:spcBef>
                <a:spcPts val="0"/>
              </a:spcBef>
              <a:spcAft>
                <a:spcPts val="300"/>
              </a:spcAft>
              <a:defRPr/>
            </a:pPr>
            <a:r>
              <a:rPr lang="en-AU" sz="1800" b="0">
                <a:solidFill>
                  <a:srgbClr val="92D050"/>
                </a:solidFill>
                <a:latin typeface="Arial"/>
                <a:ea typeface="Arial" pitchFamily="-105" charset="-52"/>
              </a:rPr>
              <a:t>Relationships</a:t>
            </a:r>
            <a:br>
              <a:rPr lang="en-AU" sz="1800" b="0">
                <a:solidFill>
                  <a:prstClr val="white"/>
                </a:solidFill>
                <a:latin typeface="Arial"/>
                <a:ea typeface="Arial" pitchFamily="-105" charset="-52"/>
              </a:rPr>
            </a:br>
            <a:r>
              <a:rPr lang="en-AU" sz="1100" b="0">
                <a:solidFill>
                  <a:prstClr val="white"/>
                </a:solidFill>
                <a:latin typeface="Arial"/>
                <a:ea typeface="Arial" pitchFamily="-105" charset="-52"/>
              </a:rPr>
              <a:t>with </a:t>
            </a:r>
            <a:r>
              <a:rPr lang="en-AU" sz="1100">
                <a:solidFill>
                  <a:srgbClr val="92D050"/>
                </a:solidFill>
                <a:latin typeface="Arial"/>
                <a:ea typeface="Arial" pitchFamily="-105" charset="-52"/>
              </a:rPr>
              <a:t>+200 </a:t>
            </a:r>
            <a:r>
              <a:rPr lang="en-AU" sz="1100" b="0">
                <a:solidFill>
                  <a:prstClr val="white"/>
                </a:solidFill>
                <a:latin typeface="Arial"/>
                <a:ea typeface="Arial" pitchFamily="-105" charset="-52"/>
              </a:rPr>
              <a:t>clients of the </a:t>
            </a:r>
            <a:br>
              <a:rPr lang="en-AU" sz="1100" b="0">
                <a:solidFill>
                  <a:prstClr val="white"/>
                </a:solidFill>
                <a:latin typeface="Arial"/>
                <a:ea typeface="Arial" pitchFamily="-105" charset="-52"/>
              </a:rPr>
            </a:br>
            <a:r>
              <a:rPr lang="en-AU" sz="1100" b="0">
                <a:solidFill>
                  <a:prstClr val="white"/>
                </a:solidFill>
                <a:latin typeface="Arial"/>
                <a:ea typeface="Arial" pitchFamily="-105" charset="-52"/>
              </a:rPr>
              <a:t>world’s leading utilities</a:t>
            </a:r>
          </a:p>
        </p:txBody>
      </p:sp>
      <p:cxnSp>
        <p:nvCxnSpPr>
          <p:cNvPr id="31" name="Straight Connector 30"/>
          <p:cNvCxnSpPr/>
          <p:nvPr/>
        </p:nvCxnSpPr>
        <p:spPr>
          <a:xfrm>
            <a:off x="1108998" y="3400141"/>
            <a:ext cx="9845735" cy="0"/>
          </a:xfrm>
          <a:prstGeom prst="line">
            <a:avLst/>
          </a:prstGeom>
          <a:ln w="9525" cmpd="sng">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107893" y="4720755"/>
            <a:ext cx="9846840" cy="0"/>
          </a:xfrm>
          <a:prstGeom prst="line">
            <a:avLst/>
          </a:prstGeom>
          <a:ln w="9525" cmpd="sng">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7893" y="5275462"/>
            <a:ext cx="9846840" cy="0"/>
          </a:xfrm>
          <a:prstGeom prst="line">
            <a:avLst/>
          </a:prstGeom>
          <a:ln w="9525" cmpd="sng">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303943" y="2352830"/>
            <a:ext cx="0" cy="2375059"/>
          </a:xfrm>
          <a:prstGeom prst="line">
            <a:avLst/>
          </a:prstGeom>
          <a:ln w="9525" cmpd="sng">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303943" y="5275462"/>
            <a:ext cx="0" cy="1084110"/>
          </a:xfrm>
          <a:prstGeom prst="line">
            <a:avLst/>
          </a:prstGeom>
          <a:ln w="9525" cmpd="sng">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458881" y="2352830"/>
            <a:ext cx="0" cy="2375059"/>
          </a:xfrm>
          <a:prstGeom prst="line">
            <a:avLst/>
          </a:prstGeom>
          <a:ln w="9525" cmpd="sng">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392524" y="3400307"/>
            <a:ext cx="0" cy="1327582"/>
          </a:xfrm>
          <a:prstGeom prst="line">
            <a:avLst/>
          </a:prstGeom>
          <a:ln w="9525" cmpd="sng">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830073" y="6243336"/>
            <a:ext cx="512208" cy="116160"/>
          </a:xfrm>
          <a:prstGeom prst="rect">
            <a:avLst/>
          </a:prstGeom>
          <a:noFill/>
        </p:spPr>
        <p:txBody>
          <a:bodyPr wrap="square" lIns="0" tIns="0" rIns="0" bIns="0" rtlCol="0">
            <a:spAutoFit/>
          </a:bodyPr>
          <a:lstStyle/>
          <a:p>
            <a:pPr algn="ctr"/>
            <a:r>
              <a:rPr lang="en-US" sz="800">
                <a:solidFill>
                  <a:prstClr val="white"/>
                </a:solidFill>
                <a:ea typeface="Arial" pitchFamily="-105" charset="-52"/>
              </a:rPr>
              <a:t>Security</a:t>
            </a:r>
            <a:endParaRPr lang="en-US" sz="800">
              <a:solidFill>
                <a:prstClr val="black"/>
              </a:solidFill>
            </a:endParaRPr>
          </a:p>
        </p:txBody>
      </p:sp>
      <p:sp>
        <p:nvSpPr>
          <p:cNvPr id="39" name="TextBox 38"/>
          <p:cNvSpPr txBox="1"/>
          <p:nvPr/>
        </p:nvSpPr>
        <p:spPr>
          <a:xfrm>
            <a:off x="5410847" y="5729926"/>
            <a:ext cx="626737" cy="116160"/>
          </a:xfrm>
          <a:prstGeom prst="rect">
            <a:avLst/>
          </a:prstGeom>
          <a:noFill/>
        </p:spPr>
        <p:txBody>
          <a:bodyPr wrap="square" lIns="0" tIns="0" rIns="0" bIns="0" rtlCol="0">
            <a:spAutoFit/>
          </a:bodyPr>
          <a:lstStyle/>
          <a:p>
            <a:pPr algn="ctr"/>
            <a:r>
              <a:rPr lang="en-US" sz="800">
                <a:solidFill>
                  <a:prstClr val="white"/>
                </a:solidFill>
                <a:ea typeface="Arial" pitchFamily="-105" charset="-52"/>
              </a:rPr>
              <a:t>Interactivity</a:t>
            </a:r>
            <a:endParaRPr lang="en-US" sz="800">
              <a:solidFill>
                <a:prstClr val="black"/>
              </a:solidFill>
            </a:endParaRPr>
          </a:p>
        </p:txBody>
      </p: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01741" y="5849109"/>
            <a:ext cx="568868" cy="445024"/>
          </a:xfrm>
          <a:prstGeom prst="rect">
            <a:avLst/>
          </a:prstGeom>
        </p:spPr>
      </p:pic>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50479" y="5364292"/>
            <a:ext cx="471392" cy="368767"/>
          </a:xfrm>
          <a:prstGeom prst="rect">
            <a:avLst/>
          </a:prstGeom>
        </p:spPr>
      </p:pic>
      <p:pic>
        <p:nvPicPr>
          <p:cNvPr id="42" name="Picture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46612" y="5424359"/>
            <a:ext cx="355207" cy="277878"/>
          </a:xfrm>
          <a:prstGeom prst="rect">
            <a:avLst/>
          </a:prstGeom>
        </p:spPr>
      </p:pic>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46617" y="5939698"/>
            <a:ext cx="344643" cy="269613"/>
          </a:xfrm>
          <a:prstGeom prst="rect">
            <a:avLst/>
          </a:prstGeom>
        </p:spPr>
      </p:pic>
      <p:pic>
        <p:nvPicPr>
          <p:cNvPr id="44" name="Pictur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85937" y="5378790"/>
            <a:ext cx="466001" cy="364551"/>
          </a:xfrm>
          <a:prstGeom prst="rect">
            <a:avLst/>
          </a:prstGeom>
        </p:spPr>
      </p:pic>
      <p:pic>
        <p:nvPicPr>
          <p:cNvPr id="45" name="Picture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299048" y="3474367"/>
            <a:ext cx="644898" cy="504502"/>
          </a:xfrm>
          <a:prstGeom prst="rect">
            <a:avLst/>
          </a:prstGeom>
        </p:spPr>
      </p:pic>
      <p:sp>
        <p:nvSpPr>
          <p:cNvPr id="46" name="Rectangle 2"/>
          <p:cNvSpPr txBox="1">
            <a:spLocks noChangeArrowheads="1"/>
          </p:cNvSpPr>
          <p:nvPr/>
        </p:nvSpPr>
        <p:spPr>
          <a:xfrm>
            <a:off x="6504309" y="4177793"/>
            <a:ext cx="1766586" cy="477402"/>
          </a:xfrm>
          <a:prstGeom prst="rect">
            <a:avLst/>
          </a:prstGeom>
        </p:spPr>
        <p:txBody>
          <a:bodyPr wrap="square" lIns="0" tIns="0" rIns="0" bIns="0" anchor="t" anchorCtr="0">
            <a:noAutofit/>
          </a:bodyPr>
          <a:lstStyle>
            <a:lvl1pPr algn="l" defTabSz="914400" rtl="0" eaLnBrk="1" latinLnBrk="0" hangingPunct="1">
              <a:spcBef>
                <a:spcPct val="0"/>
              </a:spcBef>
              <a:buNone/>
              <a:defRPr sz="3600" b="1" kern="1200">
                <a:solidFill>
                  <a:srgbClr val="00005E"/>
                </a:solidFill>
                <a:latin typeface="Arial" panose="020B0604020202020204" pitchFamily="34" charset="0"/>
                <a:ea typeface="+mj-ea"/>
                <a:cs typeface="Arial" panose="020B0604020202020204" pitchFamily="34" charset="0"/>
              </a:defRPr>
            </a:lvl1pPr>
          </a:lstStyle>
          <a:p>
            <a:pPr>
              <a:lnSpc>
                <a:spcPct val="90000"/>
              </a:lnSpc>
              <a:spcBef>
                <a:spcPts val="300"/>
              </a:spcBef>
              <a:spcAft>
                <a:spcPts val="300"/>
              </a:spcAft>
              <a:defRPr/>
            </a:pPr>
            <a:r>
              <a:rPr lang="en-US" sz="1200" b="0">
                <a:solidFill>
                  <a:prstClr val="white"/>
                </a:solidFill>
                <a:latin typeface="Arial"/>
                <a:ea typeface="Arial" pitchFamily="-105" charset="-52"/>
              </a:rPr>
              <a:t>A strong alliance</a:t>
            </a:r>
            <a:br>
              <a:rPr lang="en-US" sz="900" b="0">
                <a:solidFill>
                  <a:srgbClr val="003344"/>
                </a:solidFill>
                <a:latin typeface="Arial"/>
                <a:ea typeface="Arial" pitchFamily="-105" charset="-52"/>
              </a:rPr>
            </a:br>
            <a:r>
              <a:rPr lang="en-US" sz="1800" b="0">
                <a:solidFill>
                  <a:srgbClr val="92D050"/>
                </a:solidFill>
                <a:latin typeface="Arial"/>
                <a:ea typeface="Arial" pitchFamily="-105" charset="-52"/>
              </a:rPr>
              <a:t>Ecosystem</a:t>
            </a:r>
          </a:p>
        </p:txBody>
      </p:sp>
      <p:sp>
        <p:nvSpPr>
          <p:cNvPr id="47" name="Rectangle 78"/>
          <p:cNvSpPr/>
          <p:nvPr/>
        </p:nvSpPr>
        <p:spPr>
          <a:xfrm>
            <a:off x="1108998" y="4776118"/>
            <a:ext cx="9683577" cy="5280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3300"/>
              </a:spcBef>
              <a:spcAft>
                <a:spcPts val="1500"/>
              </a:spcAft>
              <a:defRPr/>
            </a:pPr>
            <a:r>
              <a:rPr lang="en-AU" sz="1100">
                <a:solidFill>
                  <a:prstClr val="white"/>
                </a:solidFill>
                <a:ea typeface="Arial" pitchFamily="-105" charset="-52"/>
              </a:rPr>
              <a:t>Our utilities business </a:t>
            </a:r>
            <a:r>
              <a:rPr lang="en-US" sz="1100">
                <a:solidFill>
                  <a:prstClr val="white"/>
                </a:solidFill>
                <a:ea typeface="Arial" pitchFamily="-105" charset="-52"/>
              </a:rPr>
              <a:t>represented approximately  </a:t>
            </a:r>
            <a:r>
              <a:rPr lang="en-US" sz="3000">
                <a:solidFill>
                  <a:srgbClr val="92D050"/>
                </a:solidFill>
                <a:ea typeface="MS PGothic" pitchFamily="34" charset="-128"/>
              </a:rPr>
              <a:t>43%</a:t>
            </a:r>
            <a:r>
              <a:rPr lang="en-US" sz="1100">
                <a:solidFill>
                  <a:srgbClr val="92D050"/>
                </a:solidFill>
                <a:ea typeface="Arial" pitchFamily="-105" charset="-52"/>
              </a:rPr>
              <a:t> </a:t>
            </a:r>
            <a:r>
              <a:rPr lang="en-US" sz="1100">
                <a:solidFill>
                  <a:prstClr val="white"/>
                </a:solidFill>
                <a:ea typeface="Arial" pitchFamily="-105" charset="-52"/>
              </a:rPr>
              <a:t>of our Resources Operating Group’s net revenues in fiscal 2016.</a:t>
            </a:r>
            <a:endParaRPr lang="en-AU" sz="1100">
              <a:solidFill>
                <a:prstClr val="white"/>
              </a:solidFill>
              <a:ea typeface="Arial" pitchFamily="-105" charset="-52"/>
            </a:endParaRPr>
          </a:p>
        </p:txBody>
      </p:sp>
      <p:sp>
        <p:nvSpPr>
          <p:cNvPr id="48" name="Rectangle 2"/>
          <p:cNvSpPr txBox="1">
            <a:spLocks noChangeArrowheads="1"/>
          </p:cNvSpPr>
          <p:nvPr/>
        </p:nvSpPr>
        <p:spPr>
          <a:xfrm>
            <a:off x="3634982" y="3775654"/>
            <a:ext cx="2289981" cy="477402"/>
          </a:xfrm>
          <a:prstGeom prst="rect">
            <a:avLst/>
          </a:prstGeom>
        </p:spPr>
        <p:txBody>
          <a:bodyPr wrap="square" lIns="0" tIns="0" rIns="0" bIns="0" anchor="t" anchorCtr="0">
            <a:noAutofit/>
          </a:bodyPr>
          <a:lstStyle>
            <a:lvl1pPr algn="l" defTabSz="914400" rtl="0" eaLnBrk="1" latinLnBrk="0" hangingPunct="1">
              <a:spcBef>
                <a:spcPct val="0"/>
              </a:spcBef>
              <a:buNone/>
              <a:defRPr sz="3600" b="1" kern="1200">
                <a:solidFill>
                  <a:srgbClr val="00005E"/>
                </a:solidFill>
                <a:latin typeface="Arial" panose="020B0604020202020204" pitchFamily="34" charset="0"/>
                <a:ea typeface="+mj-ea"/>
                <a:cs typeface="Arial" panose="020B0604020202020204" pitchFamily="34" charset="0"/>
              </a:defRPr>
            </a:lvl1pPr>
          </a:lstStyle>
          <a:p>
            <a:pPr>
              <a:lnSpc>
                <a:spcPct val="90000"/>
              </a:lnSpc>
              <a:spcBef>
                <a:spcPts val="300"/>
              </a:spcBef>
              <a:spcAft>
                <a:spcPts val="300"/>
              </a:spcAft>
              <a:defRPr/>
            </a:pPr>
            <a:r>
              <a:rPr lang="en-US" sz="2000" b="0">
                <a:solidFill>
                  <a:srgbClr val="92D050"/>
                </a:solidFill>
                <a:latin typeface="Arial"/>
                <a:ea typeface="Arial" pitchFamily="-105" charset="-52"/>
              </a:rPr>
              <a:t>Investment</a:t>
            </a:r>
            <a:br>
              <a:rPr lang="en-US" sz="2000" b="0">
                <a:solidFill>
                  <a:srgbClr val="92D050"/>
                </a:solidFill>
                <a:latin typeface="Arial"/>
                <a:ea typeface="Arial" pitchFamily="-105" charset="-52"/>
              </a:rPr>
            </a:br>
            <a:r>
              <a:rPr lang="en-US" sz="1200" b="0">
                <a:solidFill>
                  <a:prstClr val="white"/>
                </a:solidFill>
                <a:ea typeface="Arial" pitchFamily="-105" charset="-52"/>
              </a:rPr>
              <a:t>in differentiated capabilities</a:t>
            </a:r>
            <a:endParaRPr lang="en-US" sz="1200" b="0">
              <a:solidFill>
                <a:prstClr val="white"/>
              </a:solidFill>
              <a:latin typeface="Arial"/>
              <a:ea typeface="Arial" pitchFamily="-105" charset="-52"/>
            </a:endParaRPr>
          </a:p>
        </p:txBody>
      </p:sp>
      <p:sp>
        <p:nvSpPr>
          <p:cNvPr id="49" name="Rectangle 2"/>
          <p:cNvSpPr txBox="1">
            <a:spLocks noChangeArrowheads="1"/>
          </p:cNvSpPr>
          <p:nvPr/>
        </p:nvSpPr>
        <p:spPr>
          <a:xfrm>
            <a:off x="1108998" y="4024250"/>
            <a:ext cx="2046977" cy="594389"/>
          </a:xfrm>
          <a:prstGeom prst="rect">
            <a:avLst/>
          </a:prstGeom>
        </p:spPr>
        <p:txBody>
          <a:bodyPr wrap="square" lIns="0" tIns="0" rIns="0" bIns="0" anchor="t" anchorCtr="0">
            <a:noAutofit/>
          </a:bodyPr>
          <a:lstStyle>
            <a:lvl1pPr algn="l" defTabSz="914400" rtl="0" eaLnBrk="1" latinLnBrk="0" hangingPunct="1">
              <a:spcBef>
                <a:spcPct val="0"/>
              </a:spcBef>
              <a:buNone/>
              <a:defRPr sz="3600" b="1" kern="1200">
                <a:solidFill>
                  <a:srgbClr val="00005E"/>
                </a:solidFill>
                <a:latin typeface="Arial" panose="020B0604020202020204" pitchFamily="34" charset="0"/>
                <a:ea typeface="+mj-ea"/>
                <a:cs typeface="Arial" panose="020B0604020202020204" pitchFamily="34" charset="0"/>
              </a:defRPr>
            </a:lvl1pPr>
          </a:lstStyle>
          <a:p>
            <a:pPr>
              <a:lnSpc>
                <a:spcPct val="90000"/>
              </a:lnSpc>
              <a:spcBef>
                <a:spcPts val="300"/>
              </a:spcBef>
              <a:spcAft>
                <a:spcPts val="300"/>
              </a:spcAft>
              <a:defRPr/>
            </a:pPr>
            <a:r>
              <a:rPr lang="en-US" sz="1200" b="0">
                <a:solidFill>
                  <a:prstClr val="white"/>
                </a:solidFill>
                <a:latin typeface="Arial"/>
                <a:ea typeface="Arial" pitchFamily="-105" charset="-52"/>
              </a:rPr>
              <a:t>Working with </a:t>
            </a:r>
            <a:r>
              <a:rPr lang="en-US" sz="1200">
                <a:solidFill>
                  <a:srgbClr val="92D050"/>
                </a:solidFill>
                <a:latin typeface="Arial"/>
                <a:ea typeface="Arial" pitchFamily="-105" charset="-52"/>
              </a:rPr>
              <a:t>16</a:t>
            </a:r>
            <a:r>
              <a:rPr lang="en-US" sz="1200" b="0">
                <a:solidFill>
                  <a:prstClr val="white"/>
                </a:solidFill>
                <a:latin typeface="Arial"/>
                <a:ea typeface="Arial" pitchFamily="-105" charset="-52"/>
              </a:rPr>
              <a:t> of </a:t>
            </a:r>
            <a:r>
              <a:rPr lang="en-US" sz="1200">
                <a:solidFill>
                  <a:srgbClr val="92D050"/>
                </a:solidFill>
                <a:latin typeface="Arial"/>
                <a:ea typeface="Arial" pitchFamily="-105" charset="-52"/>
              </a:rPr>
              <a:t>20</a:t>
            </a:r>
            <a:r>
              <a:rPr lang="en-US" sz="1200" b="0">
                <a:solidFill>
                  <a:srgbClr val="92D050"/>
                </a:solidFill>
                <a:latin typeface="Arial"/>
                <a:ea typeface="Arial" pitchFamily="-105" charset="-52"/>
              </a:rPr>
              <a:t> </a:t>
            </a:r>
            <a:r>
              <a:rPr lang="en-US" sz="1200" b="0">
                <a:solidFill>
                  <a:prstClr val="white"/>
                </a:solidFill>
                <a:latin typeface="Arial"/>
                <a:ea typeface="Arial" pitchFamily="-105" charset="-52"/>
              </a:rPr>
              <a:t>top utilities on the Global</a:t>
            </a:r>
            <a:br>
              <a:rPr lang="en-US" sz="900" b="0">
                <a:solidFill>
                  <a:srgbClr val="003344"/>
                </a:solidFill>
                <a:latin typeface="Arial"/>
                <a:ea typeface="Arial" pitchFamily="-105" charset="-52"/>
              </a:rPr>
            </a:br>
            <a:r>
              <a:rPr lang="en-US" sz="2000" b="0" i="1">
                <a:solidFill>
                  <a:srgbClr val="92D050"/>
                </a:solidFill>
                <a:latin typeface="Arial"/>
                <a:ea typeface="Arial" pitchFamily="-105" charset="-52"/>
              </a:rPr>
              <a:t>Fortune</a:t>
            </a:r>
            <a:r>
              <a:rPr lang="en-US" sz="2000" b="0">
                <a:solidFill>
                  <a:srgbClr val="92D050"/>
                </a:solidFill>
                <a:latin typeface="Arial"/>
                <a:ea typeface="Arial" pitchFamily="-105" charset="-52"/>
              </a:rPr>
              <a:t> 500</a:t>
            </a:r>
            <a:endParaRPr lang="en-US" sz="900" b="0">
              <a:solidFill>
                <a:srgbClr val="92D050"/>
              </a:solidFill>
              <a:latin typeface="Arial"/>
              <a:ea typeface="Arial" pitchFamily="-105" charset="-52"/>
            </a:endParaRPr>
          </a:p>
        </p:txBody>
      </p:sp>
      <p:pic>
        <p:nvPicPr>
          <p:cNvPr id="50" name="Picture 4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6164" y="3474367"/>
            <a:ext cx="644898" cy="504502"/>
          </a:xfrm>
          <a:prstGeom prst="rect">
            <a:avLst/>
          </a:prstGeom>
        </p:spPr>
      </p:pic>
      <p:pic>
        <p:nvPicPr>
          <p:cNvPr id="51" name="Picture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308098" y="3494455"/>
            <a:ext cx="619220" cy="484414"/>
          </a:xfrm>
          <a:prstGeom prst="rect">
            <a:avLst/>
          </a:prstGeom>
        </p:spPr>
      </p:pic>
      <p:pic>
        <p:nvPicPr>
          <p:cNvPr id="52" name="Picture 5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4309" y="3651199"/>
            <a:ext cx="595303" cy="465704"/>
          </a:xfrm>
          <a:prstGeom prst="rect">
            <a:avLst/>
          </a:prstGeom>
        </p:spPr>
      </p:pic>
      <p:pic>
        <p:nvPicPr>
          <p:cNvPr id="53" name="Picture 5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655551" y="2326380"/>
            <a:ext cx="470788" cy="368296"/>
          </a:xfrm>
          <a:prstGeom prst="rect">
            <a:avLst/>
          </a:prstGeom>
        </p:spPr>
      </p:pic>
      <p:pic>
        <p:nvPicPr>
          <p:cNvPr id="54" name="Picture 5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08998" y="2363294"/>
            <a:ext cx="381035" cy="298083"/>
          </a:xfrm>
          <a:prstGeom prst="rect">
            <a:avLst/>
          </a:prstGeom>
        </p:spPr>
      </p:pic>
      <p:sp>
        <p:nvSpPr>
          <p:cNvPr id="55" name="Rectangle 80"/>
          <p:cNvSpPr/>
          <p:nvPr/>
        </p:nvSpPr>
        <p:spPr>
          <a:xfrm>
            <a:off x="6504309" y="5746198"/>
            <a:ext cx="4782378" cy="6056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90000"/>
              </a:lnSpc>
              <a:spcBef>
                <a:spcPts val="300"/>
              </a:spcBef>
              <a:spcAft>
                <a:spcPts val="300"/>
              </a:spcAft>
              <a:defRPr/>
            </a:pPr>
            <a:r>
              <a:rPr lang="en-US" sz="2000">
                <a:solidFill>
                  <a:srgbClr val="92D050"/>
                </a:solidFill>
                <a:ea typeface="Arial" pitchFamily="-105" charset="-52"/>
              </a:rPr>
              <a:t>Decades</a:t>
            </a:r>
            <a:br>
              <a:rPr lang="en-US" sz="1400">
                <a:solidFill>
                  <a:prstClr val="white"/>
                </a:solidFill>
                <a:ea typeface="Arial" pitchFamily="-105" charset="-52"/>
              </a:rPr>
            </a:br>
            <a:r>
              <a:rPr lang="en-US" sz="1100">
                <a:solidFill>
                  <a:prstClr val="white"/>
                </a:solidFill>
                <a:ea typeface="Arial" pitchFamily="-105" charset="-52"/>
              </a:rPr>
              <a:t>of working with electric, gas and water utilities worldwide to reinvent for the next generation</a:t>
            </a:r>
          </a:p>
        </p:txBody>
      </p:sp>
      <p:sp>
        <p:nvSpPr>
          <p:cNvPr id="56" name="Rectangle 55"/>
          <p:cNvSpPr/>
          <p:nvPr/>
        </p:nvSpPr>
        <p:spPr>
          <a:xfrm>
            <a:off x="3567602" y="4470226"/>
            <a:ext cx="1697901" cy="230832"/>
          </a:xfrm>
          <a:prstGeom prst="rect">
            <a:avLst/>
          </a:prstGeom>
        </p:spPr>
        <p:txBody>
          <a:bodyPr wrap="none">
            <a:spAutoFit/>
          </a:bodyPr>
          <a:lstStyle/>
          <a:p>
            <a:r>
              <a:rPr lang="fr-FR" sz="900" err="1">
                <a:solidFill>
                  <a:srgbClr val="FFFFFF"/>
                </a:solidFill>
                <a:latin typeface="Arial" panose="020B0604020202020204" pitchFamily="34" charset="0"/>
                <a:ea typeface="Times New Roman" panose="02020603050405020304" pitchFamily="18" charset="0"/>
              </a:rPr>
              <a:t>Realworld</a:t>
            </a:r>
            <a:r>
              <a:rPr lang="fr-FR" sz="900">
                <a:solidFill>
                  <a:srgbClr val="FFFFFF"/>
                </a:solidFill>
                <a:latin typeface="Arial" panose="020B0604020202020204" pitchFamily="34" charset="0"/>
                <a:ea typeface="Times New Roman" panose="02020603050405020304" pitchFamily="18" charset="0"/>
              </a:rPr>
              <a:t> OO </a:t>
            </a:r>
            <a:r>
              <a:rPr lang="fr-FR" sz="900" err="1">
                <a:solidFill>
                  <a:srgbClr val="FFFFFF"/>
                </a:solidFill>
                <a:latin typeface="Arial" panose="020B0604020202020204" pitchFamily="34" charset="0"/>
                <a:ea typeface="Times New Roman" panose="02020603050405020304" pitchFamily="18" charset="0"/>
              </a:rPr>
              <a:t>Systems</a:t>
            </a:r>
            <a:r>
              <a:rPr lang="fr-FR" sz="900">
                <a:solidFill>
                  <a:srgbClr val="FFFFFF"/>
                </a:solidFill>
                <a:latin typeface="Arial" panose="020B0604020202020204" pitchFamily="34" charset="0"/>
                <a:ea typeface="Times New Roman" panose="02020603050405020304" pitchFamily="18" charset="0"/>
              </a:rPr>
              <a:t> B.V. </a:t>
            </a:r>
            <a:endParaRPr lang="fr-FR" sz="900">
              <a:solidFill>
                <a:prstClr val="black"/>
              </a:solidFill>
            </a:endParaRPr>
          </a:p>
        </p:txBody>
      </p:sp>
      <p:pic>
        <p:nvPicPr>
          <p:cNvPr id="185346" name="Picture 2" descr="Davies Consulti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86596" y="4272315"/>
            <a:ext cx="678429" cy="21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6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Accenture’s Utilities Capabilities</a:t>
            </a:r>
          </a:p>
        </p:txBody>
      </p:sp>
      <p:sp>
        <p:nvSpPr>
          <p:cNvPr id="3" name="Text Placeholder 2"/>
          <p:cNvSpPr>
            <a:spLocks noGrp="1"/>
          </p:cNvSpPr>
          <p:nvPr>
            <p:ph type="body" sz="quarter" idx="10"/>
          </p:nvPr>
        </p:nvSpPr>
        <p:spPr/>
        <p:txBody>
          <a:bodyPr/>
          <a:lstStyle/>
          <a:p>
            <a:r>
              <a:rPr lang="en-US">
                <a:solidFill>
                  <a:srgbClr val="FFB500"/>
                </a:solidFill>
              </a:rPr>
              <a:t>Our consulting capabilities are underpinned by our innovative industry services that combine our industry expertise and assets with our capabilities to provide end-to-end services</a:t>
            </a:r>
            <a:endParaRPr lang="en-US" altLang="en-US">
              <a:solidFill>
                <a:srgbClr val="FFB500"/>
              </a:solidFill>
            </a:endParaRPr>
          </a:p>
          <a:p>
            <a:endParaRPr lang="en-US"/>
          </a:p>
        </p:txBody>
      </p:sp>
      <p:grpSp>
        <p:nvGrpSpPr>
          <p:cNvPr id="4" name="Group 3"/>
          <p:cNvGrpSpPr/>
          <p:nvPr/>
        </p:nvGrpSpPr>
        <p:grpSpPr>
          <a:xfrm>
            <a:off x="1056948" y="3629946"/>
            <a:ext cx="5149662" cy="2497530"/>
            <a:chOff x="430306" y="3675681"/>
            <a:chExt cx="5149662" cy="2196645"/>
          </a:xfrm>
        </p:grpSpPr>
        <p:grpSp>
          <p:nvGrpSpPr>
            <p:cNvPr id="5" name="Group 4"/>
            <p:cNvGrpSpPr/>
            <p:nvPr/>
          </p:nvGrpSpPr>
          <p:grpSpPr>
            <a:xfrm>
              <a:off x="430306" y="3675681"/>
              <a:ext cx="5149662" cy="2196645"/>
              <a:chOff x="430306" y="3505200"/>
              <a:chExt cx="5149662" cy="2196645"/>
            </a:xfrm>
          </p:grpSpPr>
          <p:sp>
            <p:nvSpPr>
              <p:cNvPr id="17" name="Rectangle 16"/>
              <p:cNvSpPr/>
              <p:nvPr/>
            </p:nvSpPr>
            <p:spPr>
              <a:xfrm>
                <a:off x="430306" y="5363914"/>
                <a:ext cx="5149662" cy="337931"/>
              </a:xfrm>
              <a:prstGeom prst="rect">
                <a:avLst/>
              </a:prstGeom>
              <a:solidFill>
                <a:srgbClr val="FF33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4282458" y="3505200"/>
                <a:ext cx="1297509" cy="1910080"/>
              </a:xfrm>
              <a:prstGeom prst="rect">
                <a:avLst/>
              </a:prstGeom>
              <a:solidFill>
                <a:srgbClr val="FF33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Rectangle 5"/>
            <p:cNvSpPr/>
            <p:nvPr/>
          </p:nvSpPr>
          <p:spPr>
            <a:xfrm>
              <a:off x="1869591" y="3675681"/>
              <a:ext cx="1438526" cy="191008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 name="Group 6"/>
            <p:cNvGrpSpPr/>
            <p:nvPr/>
          </p:nvGrpSpPr>
          <p:grpSpPr>
            <a:xfrm>
              <a:off x="2812775" y="3675681"/>
              <a:ext cx="1481554" cy="1910080"/>
              <a:chOff x="2812775" y="3505200"/>
              <a:chExt cx="1481554" cy="1910080"/>
            </a:xfrm>
          </p:grpSpPr>
          <p:sp>
            <p:nvSpPr>
              <p:cNvPr id="15" name="Rectangle 14"/>
              <p:cNvSpPr/>
              <p:nvPr/>
            </p:nvSpPr>
            <p:spPr>
              <a:xfrm>
                <a:off x="3298542" y="3505200"/>
                <a:ext cx="995787" cy="1910080"/>
              </a:xfrm>
              <a:prstGeom prst="rect">
                <a:avLst/>
              </a:prstGeom>
              <a:solidFill>
                <a:srgbClr val="66AA4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2812775" y="4461889"/>
                <a:ext cx="1381018" cy="953390"/>
              </a:xfrm>
              <a:prstGeom prst="rect">
                <a:avLst/>
              </a:prstGeom>
              <a:solidFill>
                <a:srgbClr val="66AA4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 name="TextBox 7"/>
            <p:cNvSpPr txBox="1"/>
            <p:nvPr/>
          </p:nvSpPr>
          <p:spPr bwMode="auto">
            <a:xfrm>
              <a:off x="3396869" y="3772182"/>
              <a:ext cx="887886" cy="677108"/>
            </a:xfrm>
            <a:prstGeom prst="rect">
              <a:avLst/>
            </a:prstGeom>
            <a:noFill/>
          </p:spPr>
          <p:txBody>
            <a:bodyPr wrap="square" lIns="0" tIns="0" rIns="0" bIns="0" rtlCol="0">
              <a:spAutoFit/>
            </a:bodyPr>
            <a:lstStyle/>
            <a:p>
              <a:pPr>
                <a:spcBef>
                  <a:spcPts val="0"/>
                </a:spcBef>
                <a:spcAft>
                  <a:spcPts val="300"/>
                </a:spcAft>
                <a:buSzPct val="80000"/>
              </a:pPr>
              <a:r>
                <a:rPr lang="en-US" sz="1100" b="1">
                  <a:solidFill>
                    <a:prstClr val="white"/>
                  </a:solidFill>
                </a:rPr>
                <a:t>Accenture Energy Consumer Services</a:t>
              </a:r>
            </a:p>
          </p:txBody>
        </p:sp>
        <p:sp>
          <p:nvSpPr>
            <p:cNvPr id="9" name="Rectangle 8"/>
            <p:cNvSpPr/>
            <p:nvPr/>
          </p:nvSpPr>
          <p:spPr>
            <a:xfrm>
              <a:off x="431180" y="3675681"/>
              <a:ext cx="1438526" cy="1310640"/>
            </a:xfrm>
            <a:prstGeom prst="rect">
              <a:avLst/>
            </a:prstGeom>
            <a:solidFill>
              <a:srgbClr val="FFB5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bwMode="auto">
            <a:xfrm>
              <a:off x="529833" y="3772183"/>
              <a:ext cx="1146567" cy="1200329"/>
            </a:xfrm>
            <a:prstGeom prst="rect">
              <a:avLst/>
            </a:prstGeom>
            <a:noFill/>
          </p:spPr>
          <p:txBody>
            <a:bodyPr wrap="square" lIns="0" tIns="0" rIns="0" bIns="0" rtlCol="0">
              <a:spAutoFit/>
            </a:bodyPr>
            <a:lstStyle/>
            <a:p>
              <a:pPr>
                <a:spcBef>
                  <a:spcPts val="0"/>
                </a:spcBef>
                <a:spcAft>
                  <a:spcPts val="300"/>
                </a:spcAft>
                <a:buSzPct val="80000"/>
              </a:pPr>
              <a:r>
                <a:rPr lang="en-US" sz="1100" b="1">
                  <a:solidFill>
                    <a:prstClr val="white"/>
                  </a:solidFill>
                </a:rPr>
                <a:t>Power Generation Services</a:t>
              </a:r>
            </a:p>
            <a:p>
              <a:pPr>
                <a:spcBef>
                  <a:spcPts val="0"/>
                </a:spcBef>
                <a:spcAft>
                  <a:spcPts val="300"/>
                </a:spcAft>
                <a:buSzPct val="80000"/>
              </a:pPr>
              <a:r>
                <a:rPr lang="en-US" sz="1000" b="1" i="1">
                  <a:solidFill>
                    <a:prstClr val="white"/>
                  </a:solidFill>
                </a:rPr>
                <a:t>Accenture Asset &amp; Operations Services</a:t>
              </a:r>
            </a:p>
            <a:p>
              <a:pPr>
                <a:spcBef>
                  <a:spcPts val="0"/>
                </a:spcBef>
                <a:spcAft>
                  <a:spcPts val="300"/>
                </a:spcAft>
                <a:buSzPct val="80000"/>
              </a:pPr>
              <a:endParaRPr lang="en-US" sz="1000" b="1" i="1">
                <a:solidFill>
                  <a:prstClr val="white"/>
                </a:solidFill>
              </a:endParaRPr>
            </a:p>
          </p:txBody>
        </p:sp>
        <p:sp>
          <p:nvSpPr>
            <p:cNvPr id="11" name="Rectangle 10"/>
            <p:cNvSpPr/>
            <p:nvPr/>
          </p:nvSpPr>
          <p:spPr>
            <a:xfrm>
              <a:off x="431180" y="4986321"/>
              <a:ext cx="1438526" cy="59944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8DD00"/>
                </a:solidFill>
              </a:endParaRPr>
            </a:p>
          </p:txBody>
        </p:sp>
        <p:sp>
          <p:nvSpPr>
            <p:cNvPr id="12" name="TextBox 11"/>
            <p:cNvSpPr txBox="1"/>
            <p:nvPr/>
          </p:nvSpPr>
          <p:spPr bwMode="auto">
            <a:xfrm>
              <a:off x="529833" y="5092762"/>
              <a:ext cx="1146567" cy="338554"/>
            </a:xfrm>
            <a:prstGeom prst="rect">
              <a:avLst/>
            </a:prstGeom>
            <a:noFill/>
          </p:spPr>
          <p:txBody>
            <a:bodyPr wrap="square" lIns="0" tIns="0" rIns="0" bIns="0" rtlCol="0">
              <a:spAutoFit/>
            </a:bodyPr>
            <a:lstStyle/>
            <a:p>
              <a:pPr>
                <a:spcBef>
                  <a:spcPts val="0"/>
                </a:spcBef>
                <a:spcAft>
                  <a:spcPts val="300"/>
                </a:spcAft>
                <a:buSzPct val="80000"/>
              </a:pPr>
              <a:r>
                <a:rPr lang="en-US" sz="1100" b="1">
                  <a:solidFill>
                    <a:prstClr val="white"/>
                  </a:solidFill>
                </a:rPr>
                <a:t>Trading &amp; Risk Management</a:t>
              </a:r>
              <a:endParaRPr lang="en-US" sz="1050" b="1" i="1">
                <a:solidFill>
                  <a:prstClr val="white"/>
                </a:solidFill>
              </a:endParaRPr>
            </a:p>
          </p:txBody>
        </p:sp>
        <p:sp>
          <p:nvSpPr>
            <p:cNvPr id="13" name="TextBox 12"/>
            <p:cNvSpPr txBox="1"/>
            <p:nvPr/>
          </p:nvSpPr>
          <p:spPr bwMode="auto">
            <a:xfrm>
              <a:off x="1968244" y="3772183"/>
              <a:ext cx="1146567" cy="338554"/>
            </a:xfrm>
            <a:prstGeom prst="rect">
              <a:avLst/>
            </a:prstGeom>
            <a:noFill/>
          </p:spPr>
          <p:txBody>
            <a:bodyPr wrap="square" lIns="0" tIns="0" rIns="0" bIns="0" rtlCol="0">
              <a:spAutoFit/>
            </a:bodyPr>
            <a:lstStyle/>
            <a:p>
              <a:pPr>
                <a:spcBef>
                  <a:spcPts val="0"/>
                </a:spcBef>
                <a:spcAft>
                  <a:spcPts val="300"/>
                </a:spcAft>
                <a:buSzPct val="80000"/>
              </a:pPr>
              <a:r>
                <a:rPr lang="en-US" sz="1100" b="1">
                  <a:solidFill>
                    <a:prstClr val="white"/>
                  </a:solidFill>
                </a:rPr>
                <a:t>Accenture Smart Grid Services</a:t>
              </a:r>
            </a:p>
          </p:txBody>
        </p:sp>
        <p:sp>
          <p:nvSpPr>
            <p:cNvPr id="14" name="TextBox 13"/>
            <p:cNvSpPr txBox="1"/>
            <p:nvPr/>
          </p:nvSpPr>
          <p:spPr bwMode="auto">
            <a:xfrm>
              <a:off x="4388860" y="3772183"/>
              <a:ext cx="1146567" cy="1015663"/>
            </a:xfrm>
            <a:prstGeom prst="rect">
              <a:avLst/>
            </a:prstGeom>
            <a:noFill/>
          </p:spPr>
          <p:txBody>
            <a:bodyPr wrap="square" lIns="0" tIns="0" rIns="0" bIns="0" rtlCol="0">
              <a:spAutoFit/>
            </a:bodyPr>
            <a:lstStyle/>
            <a:p>
              <a:pPr>
                <a:spcBef>
                  <a:spcPts val="0"/>
                </a:spcBef>
                <a:spcAft>
                  <a:spcPts val="300"/>
                </a:spcAft>
                <a:buSzPct val="80000"/>
              </a:pPr>
              <a:r>
                <a:rPr lang="en-US" sz="1100" b="1">
                  <a:solidFill>
                    <a:prstClr val="white"/>
                  </a:solidFill>
                </a:rPr>
                <a:t>Accenture Enterprise Services for Utilities &amp; Management Functions </a:t>
              </a:r>
            </a:p>
          </p:txBody>
        </p:sp>
      </p:grpSp>
      <p:sp>
        <p:nvSpPr>
          <p:cNvPr id="19" name="Titel 3"/>
          <p:cNvSpPr txBox="1">
            <a:spLocks/>
          </p:cNvSpPr>
          <p:nvPr/>
        </p:nvSpPr>
        <p:spPr bwMode="auto">
          <a:xfrm>
            <a:off x="1573093" y="441429"/>
            <a:ext cx="8113713" cy="787400"/>
          </a:xfrm>
          <a:prstGeom prst="rect">
            <a:avLst/>
          </a:prstGeom>
          <a:noFill/>
          <a:ln w="12700">
            <a:noFill/>
            <a:miter lim="800000"/>
            <a:headEnd/>
            <a:tailEnd/>
          </a:ln>
        </p:spPr>
        <p:txBody>
          <a:bodyPr vert="horz" wrap="square" lIns="0" tIns="0" rIns="0" bIns="95983" numCol="1" anchor="b" anchorCtr="0" compatLnSpc="1">
            <a:prstTxWarp prst="textNoShape">
              <a:avLst/>
            </a:prstTxWarp>
            <a:noAutofit/>
          </a:bodyPr>
          <a:lstStyle>
            <a:lvl1pPr algn="l" rtl="0" eaLnBrk="1" fontAlgn="base" hangingPunct="1">
              <a:spcBef>
                <a:spcPct val="0"/>
              </a:spcBef>
              <a:spcAft>
                <a:spcPct val="0"/>
              </a:spcAft>
              <a:defRPr lang="de-DE" sz="3200" b="1" kern="1200" dirty="0">
                <a:solidFill>
                  <a:schemeClr val="tx1"/>
                </a:solidFill>
                <a:latin typeface="+mj-lt"/>
                <a:ea typeface="+mj-ea"/>
                <a:cs typeface="+mj-cs"/>
              </a:defRPr>
            </a:lvl1pPr>
            <a:lvl2pPr algn="l" rtl="0" eaLnBrk="1" fontAlgn="base" hangingPunct="1">
              <a:spcBef>
                <a:spcPct val="0"/>
              </a:spcBef>
              <a:spcAft>
                <a:spcPct val="0"/>
              </a:spcAft>
              <a:defRPr sz="5900" b="1">
                <a:solidFill>
                  <a:schemeClr val="tx1"/>
                </a:solidFill>
                <a:latin typeface="Arial" charset="0"/>
              </a:defRPr>
            </a:lvl2pPr>
            <a:lvl3pPr algn="l" rtl="0" eaLnBrk="1" fontAlgn="base" hangingPunct="1">
              <a:spcBef>
                <a:spcPct val="0"/>
              </a:spcBef>
              <a:spcAft>
                <a:spcPct val="0"/>
              </a:spcAft>
              <a:defRPr sz="5900" b="1">
                <a:solidFill>
                  <a:schemeClr val="tx1"/>
                </a:solidFill>
                <a:latin typeface="Arial" charset="0"/>
              </a:defRPr>
            </a:lvl3pPr>
            <a:lvl4pPr algn="l" rtl="0" eaLnBrk="1" fontAlgn="base" hangingPunct="1">
              <a:spcBef>
                <a:spcPct val="0"/>
              </a:spcBef>
              <a:spcAft>
                <a:spcPct val="0"/>
              </a:spcAft>
              <a:defRPr sz="5900" b="1">
                <a:solidFill>
                  <a:schemeClr val="tx1"/>
                </a:solidFill>
                <a:latin typeface="Arial" charset="0"/>
              </a:defRPr>
            </a:lvl4pPr>
            <a:lvl5pPr algn="l" rtl="0" eaLnBrk="1" fontAlgn="base" hangingPunct="1">
              <a:spcBef>
                <a:spcPct val="0"/>
              </a:spcBef>
              <a:spcAft>
                <a:spcPct val="0"/>
              </a:spcAft>
              <a:defRPr sz="5900" b="1">
                <a:solidFill>
                  <a:schemeClr val="tx1"/>
                </a:solidFill>
                <a:latin typeface="Arial" charset="0"/>
              </a:defRPr>
            </a:lvl5pPr>
            <a:lvl6pPr marL="609493" algn="l" rtl="0" eaLnBrk="1" fontAlgn="base" hangingPunct="1">
              <a:spcBef>
                <a:spcPct val="0"/>
              </a:spcBef>
              <a:spcAft>
                <a:spcPct val="0"/>
              </a:spcAft>
              <a:defRPr b="1">
                <a:solidFill>
                  <a:schemeClr val="tx1"/>
                </a:solidFill>
                <a:latin typeface="Arial" charset="0"/>
              </a:defRPr>
            </a:lvl6pPr>
            <a:lvl7pPr marL="1218987" algn="l" rtl="0" eaLnBrk="1" fontAlgn="base" hangingPunct="1">
              <a:spcBef>
                <a:spcPct val="0"/>
              </a:spcBef>
              <a:spcAft>
                <a:spcPct val="0"/>
              </a:spcAft>
              <a:defRPr b="1">
                <a:solidFill>
                  <a:schemeClr val="tx1"/>
                </a:solidFill>
                <a:latin typeface="Arial" charset="0"/>
              </a:defRPr>
            </a:lvl7pPr>
            <a:lvl8pPr marL="1828480" algn="l" rtl="0" eaLnBrk="1" fontAlgn="base" hangingPunct="1">
              <a:spcBef>
                <a:spcPct val="0"/>
              </a:spcBef>
              <a:spcAft>
                <a:spcPct val="0"/>
              </a:spcAft>
              <a:defRPr b="1">
                <a:solidFill>
                  <a:schemeClr val="tx1"/>
                </a:solidFill>
                <a:latin typeface="Arial" charset="0"/>
              </a:defRPr>
            </a:lvl8pPr>
            <a:lvl9pPr marL="2437973" algn="l" rtl="0" eaLnBrk="1" fontAlgn="base" hangingPunct="1">
              <a:spcBef>
                <a:spcPct val="0"/>
              </a:spcBef>
              <a:spcAft>
                <a:spcPct val="0"/>
              </a:spcAft>
              <a:defRPr b="1">
                <a:solidFill>
                  <a:schemeClr val="tx1"/>
                </a:solidFill>
                <a:latin typeface="Arial" charset="0"/>
              </a:defRPr>
            </a:lvl9pPr>
          </a:lstStyle>
          <a:p>
            <a:pPr eaLnBrk="0" hangingPunct="0"/>
            <a:endParaRPr lang="en-US" altLang="en-US" b="0">
              <a:solidFill>
                <a:srgbClr val="FFB500"/>
              </a:solidFill>
            </a:endParaRPr>
          </a:p>
        </p:txBody>
      </p:sp>
      <p:sp>
        <p:nvSpPr>
          <p:cNvPr id="20" name="TextBox 19"/>
          <p:cNvSpPr txBox="1"/>
          <p:nvPr/>
        </p:nvSpPr>
        <p:spPr bwMode="auto">
          <a:xfrm>
            <a:off x="6380422" y="2128437"/>
            <a:ext cx="2475820" cy="184666"/>
          </a:xfrm>
          <a:prstGeom prst="rect">
            <a:avLst/>
          </a:prstGeom>
          <a:noFill/>
        </p:spPr>
        <p:txBody>
          <a:bodyPr wrap="square" lIns="0" tIns="0" rIns="0" bIns="0" rtlCol="0">
            <a:spAutoFit/>
          </a:bodyPr>
          <a:lstStyle/>
          <a:p>
            <a:pPr>
              <a:spcBef>
                <a:spcPts val="0"/>
              </a:spcBef>
              <a:spcAft>
                <a:spcPts val="300"/>
              </a:spcAft>
              <a:buSzPct val="80000"/>
            </a:pPr>
            <a:r>
              <a:rPr lang="en-US" sz="1200" b="1">
                <a:solidFill>
                  <a:srgbClr val="FFB500"/>
                </a:solidFill>
              </a:rPr>
              <a:t>Power Generation </a:t>
            </a:r>
          </a:p>
        </p:txBody>
      </p:sp>
      <p:sp>
        <p:nvSpPr>
          <p:cNvPr id="21" name="TextBox 20"/>
          <p:cNvSpPr txBox="1"/>
          <p:nvPr/>
        </p:nvSpPr>
        <p:spPr bwMode="auto">
          <a:xfrm>
            <a:off x="6380422" y="2349030"/>
            <a:ext cx="1043260" cy="346249"/>
          </a:xfrm>
          <a:prstGeom prst="rect">
            <a:avLst/>
          </a:prstGeom>
          <a:noFill/>
        </p:spPr>
        <p:txBody>
          <a:bodyPr wrap="square" lIns="0" tIns="0" rIns="0" bIns="0" rtlCol="0">
            <a:spAutoFit/>
          </a:bodyPr>
          <a:lstStyle/>
          <a:p>
            <a:pPr marL="91440" indent="-91440">
              <a:spcBef>
                <a:spcPts val="0"/>
              </a:spcBef>
              <a:spcAft>
                <a:spcPts val="300"/>
              </a:spcAft>
              <a:buClr>
                <a:srgbClr val="FFB500"/>
              </a:buClr>
              <a:buSzPct val="100000"/>
              <a:buFont typeface="Arial" charset="0"/>
              <a:buChar char="•"/>
            </a:pPr>
            <a:r>
              <a:rPr lang="en-US" sz="1000">
                <a:solidFill>
                  <a:srgbClr val="FFB500"/>
                </a:solidFill>
              </a:rPr>
              <a:t>Digital Worker</a:t>
            </a:r>
          </a:p>
          <a:p>
            <a:pPr marL="91440" indent="-91440">
              <a:spcBef>
                <a:spcPts val="0"/>
              </a:spcBef>
              <a:spcAft>
                <a:spcPts val="300"/>
              </a:spcAft>
              <a:buClr>
                <a:srgbClr val="FFB500"/>
              </a:buClr>
              <a:buSzPct val="100000"/>
              <a:buFont typeface="Arial" charset="0"/>
              <a:buChar char="•"/>
            </a:pPr>
            <a:r>
              <a:rPr lang="en-US" sz="1000">
                <a:solidFill>
                  <a:srgbClr val="FFB500"/>
                </a:solidFill>
              </a:rPr>
              <a:t>Digital Assets</a:t>
            </a:r>
          </a:p>
        </p:txBody>
      </p:sp>
      <p:sp>
        <p:nvSpPr>
          <p:cNvPr id="22" name="TextBox 21"/>
          <p:cNvSpPr txBox="1"/>
          <p:nvPr/>
        </p:nvSpPr>
        <p:spPr bwMode="auto">
          <a:xfrm>
            <a:off x="7779377" y="2349030"/>
            <a:ext cx="1388700" cy="346249"/>
          </a:xfrm>
          <a:prstGeom prst="rect">
            <a:avLst/>
          </a:prstGeom>
          <a:noFill/>
        </p:spPr>
        <p:txBody>
          <a:bodyPr wrap="square" lIns="0" tIns="0" rIns="0" bIns="0" rtlCol="0">
            <a:spAutoFit/>
          </a:bodyPr>
          <a:lstStyle/>
          <a:p>
            <a:pPr marL="91440" indent="-91440">
              <a:spcBef>
                <a:spcPts val="0"/>
              </a:spcBef>
              <a:spcAft>
                <a:spcPts val="300"/>
              </a:spcAft>
              <a:buClr>
                <a:srgbClr val="FFB500"/>
              </a:buClr>
              <a:buSzPct val="100000"/>
              <a:buFont typeface="Arial" charset="0"/>
              <a:buChar char="•"/>
            </a:pPr>
            <a:r>
              <a:rPr lang="en-US" sz="1000">
                <a:solidFill>
                  <a:srgbClr val="FFB500"/>
                </a:solidFill>
              </a:rPr>
              <a:t>Digital Operations</a:t>
            </a:r>
          </a:p>
          <a:p>
            <a:pPr marL="91440" indent="-91440">
              <a:spcBef>
                <a:spcPts val="0"/>
              </a:spcBef>
              <a:spcAft>
                <a:spcPts val="300"/>
              </a:spcAft>
              <a:buClr>
                <a:srgbClr val="FFB500"/>
              </a:buClr>
              <a:buSzPct val="100000"/>
              <a:buFont typeface="Arial" charset="0"/>
              <a:buChar char="•"/>
            </a:pPr>
            <a:r>
              <a:rPr lang="en-US" sz="1000">
                <a:solidFill>
                  <a:srgbClr val="FFB500"/>
                </a:solidFill>
              </a:rPr>
              <a:t>Digital Infrastructure</a:t>
            </a:r>
          </a:p>
        </p:txBody>
      </p:sp>
      <p:sp>
        <p:nvSpPr>
          <p:cNvPr id="23" name="TextBox 22"/>
          <p:cNvSpPr txBox="1"/>
          <p:nvPr/>
        </p:nvSpPr>
        <p:spPr bwMode="auto">
          <a:xfrm>
            <a:off x="1115835" y="2128437"/>
            <a:ext cx="933207" cy="553998"/>
          </a:xfrm>
          <a:prstGeom prst="rect">
            <a:avLst/>
          </a:prstGeom>
          <a:noFill/>
        </p:spPr>
        <p:txBody>
          <a:bodyPr wrap="square" lIns="0" tIns="0" rIns="0" bIns="0" rtlCol="0">
            <a:spAutoFit/>
          </a:bodyPr>
          <a:lstStyle/>
          <a:p>
            <a:pPr>
              <a:spcBef>
                <a:spcPts val="0"/>
              </a:spcBef>
              <a:spcAft>
                <a:spcPts val="300"/>
              </a:spcAft>
              <a:buSzPct val="80000"/>
            </a:pPr>
            <a:r>
              <a:rPr lang="en-US" sz="1200" b="1">
                <a:solidFill>
                  <a:prstClr val="white"/>
                </a:solidFill>
              </a:rPr>
              <a:t>Generation &amp; Energy Markets</a:t>
            </a:r>
          </a:p>
        </p:txBody>
      </p:sp>
      <p:sp>
        <p:nvSpPr>
          <p:cNvPr id="24" name="TextBox 23"/>
          <p:cNvSpPr txBox="1"/>
          <p:nvPr/>
        </p:nvSpPr>
        <p:spPr bwMode="auto">
          <a:xfrm>
            <a:off x="2438342" y="2128437"/>
            <a:ext cx="1104220" cy="369332"/>
          </a:xfrm>
          <a:prstGeom prst="rect">
            <a:avLst/>
          </a:prstGeom>
          <a:noFill/>
        </p:spPr>
        <p:txBody>
          <a:bodyPr wrap="square" lIns="0" tIns="0" rIns="0" bIns="0" rtlCol="0">
            <a:spAutoFit/>
          </a:bodyPr>
          <a:lstStyle/>
          <a:p>
            <a:pPr>
              <a:spcBef>
                <a:spcPts val="0"/>
              </a:spcBef>
              <a:spcAft>
                <a:spcPts val="300"/>
              </a:spcAft>
              <a:buSzPct val="80000"/>
            </a:pPr>
            <a:r>
              <a:rPr lang="en-US" sz="1200" b="1">
                <a:solidFill>
                  <a:prstClr val="white"/>
                </a:solidFill>
              </a:rPr>
              <a:t>Transmission &amp; Distribution</a:t>
            </a:r>
          </a:p>
        </p:txBody>
      </p:sp>
      <p:sp>
        <p:nvSpPr>
          <p:cNvPr id="25" name="TextBox 24"/>
          <p:cNvSpPr txBox="1"/>
          <p:nvPr/>
        </p:nvSpPr>
        <p:spPr bwMode="auto">
          <a:xfrm>
            <a:off x="3754540" y="2128437"/>
            <a:ext cx="1038660" cy="553998"/>
          </a:xfrm>
          <a:prstGeom prst="rect">
            <a:avLst/>
          </a:prstGeom>
          <a:noFill/>
        </p:spPr>
        <p:txBody>
          <a:bodyPr wrap="square" lIns="0" tIns="0" rIns="0" bIns="0" rtlCol="0">
            <a:spAutoFit/>
          </a:bodyPr>
          <a:lstStyle/>
          <a:p>
            <a:pPr>
              <a:spcBef>
                <a:spcPts val="0"/>
              </a:spcBef>
              <a:spcAft>
                <a:spcPts val="300"/>
              </a:spcAft>
              <a:buSzPct val="80000"/>
            </a:pPr>
            <a:r>
              <a:rPr lang="en-US" sz="1200" b="1">
                <a:solidFill>
                  <a:prstClr val="white"/>
                </a:solidFill>
              </a:rPr>
              <a:t>Retail &amp; Customer Operations</a:t>
            </a:r>
          </a:p>
        </p:txBody>
      </p:sp>
      <p:sp>
        <p:nvSpPr>
          <p:cNvPr id="26" name="TextBox 25"/>
          <p:cNvSpPr txBox="1"/>
          <p:nvPr/>
        </p:nvSpPr>
        <p:spPr bwMode="auto">
          <a:xfrm>
            <a:off x="5070667" y="2128437"/>
            <a:ext cx="829900" cy="369332"/>
          </a:xfrm>
          <a:prstGeom prst="rect">
            <a:avLst/>
          </a:prstGeom>
          <a:noFill/>
        </p:spPr>
        <p:txBody>
          <a:bodyPr wrap="square" lIns="0" tIns="0" rIns="0" bIns="0" rtlCol="0">
            <a:spAutoFit/>
          </a:bodyPr>
          <a:lstStyle/>
          <a:p>
            <a:pPr>
              <a:spcBef>
                <a:spcPts val="0"/>
              </a:spcBef>
              <a:spcAft>
                <a:spcPts val="300"/>
              </a:spcAft>
              <a:buSzPct val="80000"/>
            </a:pPr>
            <a:r>
              <a:rPr lang="en-US" sz="1200" b="1">
                <a:solidFill>
                  <a:prstClr val="white"/>
                </a:solidFill>
              </a:rPr>
              <a:t>Corporate Services</a:t>
            </a:r>
          </a:p>
        </p:txBody>
      </p:sp>
      <p:grpSp>
        <p:nvGrpSpPr>
          <p:cNvPr id="27" name="Group 26"/>
          <p:cNvGrpSpPr/>
          <p:nvPr/>
        </p:nvGrpSpPr>
        <p:grpSpPr>
          <a:xfrm>
            <a:off x="1055265" y="2770740"/>
            <a:ext cx="5152667" cy="856315"/>
            <a:chOff x="428623" y="2527540"/>
            <a:chExt cx="5152667" cy="3814678"/>
          </a:xfrm>
        </p:grpSpPr>
        <p:sp>
          <p:nvSpPr>
            <p:cNvPr id="28" name="Rectangle 27"/>
            <p:cNvSpPr/>
            <p:nvPr/>
          </p:nvSpPr>
          <p:spPr>
            <a:xfrm>
              <a:off x="428623" y="2527540"/>
              <a:ext cx="5152667" cy="3814678"/>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1711083" y="2527540"/>
              <a:ext cx="1290909" cy="3814678"/>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4290381" y="2527540"/>
              <a:ext cx="1290909" cy="3814678"/>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13926"/>
          <a:stretch/>
        </p:blipFill>
        <p:spPr>
          <a:xfrm>
            <a:off x="1057822" y="2691472"/>
            <a:ext cx="1410774" cy="1092680"/>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4811" y="2691472"/>
            <a:ext cx="1639020" cy="1092680"/>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5" y="2691472"/>
            <a:ext cx="1639020" cy="1092680"/>
          </a:xfrm>
          <a:prstGeom prst="rect">
            <a:avLst/>
          </a:prstGeom>
        </p:spPr>
      </p:pic>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r="7548"/>
          <a:stretch/>
        </p:blipFill>
        <p:spPr>
          <a:xfrm>
            <a:off x="4690867" y="2691472"/>
            <a:ext cx="1515309" cy="1092680"/>
          </a:xfrm>
          <a:prstGeom prst="rect">
            <a:avLst/>
          </a:prstGeom>
        </p:spPr>
      </p:pic>
      <p:cxnSp>
        <p:nvCxnSpPr>
          <p:cNvPr id="35" name="Straight Connector 34"/>
          <p:cNvCxnSpPr/>
          <p:nvPr/>
        </p:nvCxnSpPr>
        <p:spPr>
          <a:xfrm>
            <a:off x="6380422" y="2754098"/>
            <a:ext cx="2960177" cy="0"/>
          </a:xfrm>
          <a:prstGeom prst="line">
            <a:avLst/>
          </a:prstGeom>
          <a:ln w="12700">
            <a:solidFill>
              <a:srgbClr val="FFB5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bwMode="auto">
          <a:xfrm>
            <a:off x="6380422" y="2825516"/>
            <a:ext cx="2475820" cy="184666"/>
          </a:xfrm>
          <a:prstGeom prst="rect">
            <a:avLst/>
          </a:prstGeom>
          <a:noFill/>
        </p:spPr>
        <p:txBody>
          <a:bodyPr wrap="square" lIns="0" tIns="0" rIns="0" bIns="0" rtlCol="0">
            <a:spAutoFit/>
          </a:bodyPr>
          <a:lstStyle/>
          <a:p>
            <a:pPr>
              <a:spcBef>
                <a:spcPts val="0"/>
              </a:spcBef>
              <a:spcAft>
                <a:spcPts val="300"/>
              </a:spcAft>
              <a:buSzPct val="80000"/>
            </a:pPr>
            <a:r>
              <a:rPr lang="en-US" sz="1200" b="1">
                <a:solidFill>
                  <a:srgbClr val="66AA44"/>
                </a:solidFill>
              </a:rPr>
              <a:t>Trading</a:t>
            </a:r>
          </a:p>
        </p:txBody>
      </p:sp>
      <p:sp>
        <p:nvSpPr>
          <p:cNvPr id="37" name="TextBox 36"/>
          <p:cNvSpPr txBox="1"/>
          <p:nvPr/>
        </p:nvSpPr>
        <p:spPr bwMode="auto">
          <a:xfrm>
            <a:off x="6380422" y="3046109"/>
            <a:ext cx="1398860" cy="500137"/>
          </a:xfrm>
          <a:prstGeom prst="rect">
            <a:avLst/>
          </a:prstGeom>
          <a:noFill/>
        </p:spPr>
        <p:txBody>
          <a:bodyPr wrap="square" lIns="0" tIns="0" rIns="0" bIns="0" rtlCol="0">
            <a:spAutoFit/>
          </a:bodyPr>
          <a:lstStyle/>
          <a:p>
            <a:pPr marL="91440" indent="-91440">
              <a:spcBef>
                <a:spcPts val="0"/>
              </a:spcBef>
              <a:spcAft>
                <a:spcPts val="300"/>
              </a:spcAft>
              <a:buClr>
                <a:srgbClr val="66AA44"/>
              </a:buClr>
              <a:buSzPct val="100000"/>
              <a:buFont typeface="Arial" charset="0"/>
              <a:buChar char="•"/>
            </a:pPr>
            <a:r>
              <a:rPr lang="en-US" sz="1000">
                <a:solidFill>
                  <a:srgbClr val="66AA44"/>
                </a:solidFill>
              </a:rPr>
              <a:t>Commercial Strategy</a:t>
            </a:r>
          </a:p>
          <a:p>
            <a:pPr marL="91440" indent="-91440">
              <a:spcBef>
                <a:spcPts val="0"/>
              </a:spcBef>
              <a:spcAft>
                <a:spcPts val="300"/>
              </a:spcAft>
              <a:buClr>
                <a:srgbClr val="66AA44"/>
              </a:buClr>
              <a:buSzPct val="100000"/>
              <a:buFont typeface="Arial" charset="0"/>
              <a:buChar char="•"/>
            </a:pPr>
            <a:r>
              <a:rPr lang="en-US" sz="1000">
                <a:solidFill>
                  <a:srgbClr val="66AA44"/>
                </a:solidFill>
              </a:rPr>
              <a:t>Market Reform and Readiness</a:t>
            </a:r>
          </a:p>
        </p:txBody>
      </p:sp>
      <p:sp>
        <p:nvSpPr>
          <p:cNvPr id="38" name="TextBox 37"/>
          <p:cNvSpPr txBox="1"/>
          <p:nvPr/>
        </p:nvSpPr>
        <p:spPr bwMode="auto">
          <a:xfrm>
            <a:off x="7779377" y="3046109"/>
            <a:ext cx="1591900" cy="500137"/>
          </a:xfrm>
          <a:prstGeom prst="rect">
            <a:avLst/>
          </a:prstGeom>
          <a:noFill/>
        </p:spPr>
        <p:txBody>
          <a:bodyPr wrap="square" lIns="0" tIns="0" rIns="0" bIns="0" rtlCol="0">
            <a:spAutoFit/>
          </a:bodyPr>
          <a:lstStyle/>
          <a:p>
            <a:pPr marL="91440" indent="-91440">
              <a:spcBef>
                <a:spcPts val="0"/>
              </a:spcBef>
              <a:spcAft>
                <a:spcPts val="300"/>
              </a:spcAft>
              <a:buClr>
                <a:srgbClr val="66AA44"/>
              </a:buClr>
              <a:buSzPct val="100000"/>
              <a:buFont typeface="Arial" charset="0"/>
              <a:buChar char="•"/>
            </a:pPr>
            <a:r>
              <a:rPr lang="en-US" sz="1000">
                <a:solidFill>
                  <a:srgbClr val="66AA44"/>
                </a:solidFill>
              </a:rPr>
              <a:t>Trading Solutions</a:t>
            </a:r>
          </a:p>
          <a:p>
            <a:pPr marL="91440" indent="-91440">
              <a:spcBef>
                <a:spcPts val="0"/>
              </a:spcBef>
              <a:spcAft>
                <a:spcPts val="300"/>
              </a:spcAft>
              <a:buClr>
                <a:srgbClr val="66AA44"/>
              </a:buClr>
              <a:buSzPct val="100000"/>
              <a:buFont typeface="Arial" charset="0"/>
              <a:buChar char="•"/>
            </a:pPr>
            <a:r>
              <a:rPr lang="en-US" sz="1000">
                <a:solidFill>
                  <a:srgbClr val="66AA44"/>
                </a:solidFill>
              </a:rPr>
              <a:t>Application Development &amp; Outsourcing</a:t>
            </a:r>
          </a:p>
        </p:txBody>
      </p:sp>
      <p:cxnSp>
        <p:nvCxnSpPr>
          <p:cNvPr id="39" name="Straight Connector 38"/>
          <p:cNvCxnSpPr/>
          <p:nvPr/>
        </p:nvCxnSpPr>
        <p:spPr>
          <a:xfrm>
            <a:off x="6380422" y="3599561"/>
            <a:ext cx="2960177" cy="0"/>
          </a:xfrm>
          <a:prstGeom prst="line">
            <a:avLst/>
          </a:prstGeom>
          <a:ln w="12700">
            <a:solidFill>
              <a:srgbClr val="FF99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bwMode="auto">
          <a:xfrm>
            <a:off x="6380422" y="3673007"/>
            <a:ext cx="2475820" cy="184666"/>
          </a:xfrm>
          <a:prstGeom prst="rect">
            <a:avLst/>
          </a:prstGeom>
          <a:noFill/>
        </p:spPr>
        <p:txBody>
          <a:bodyPr wrap="square" lIns="0" tIns="0" rIns="0" bIns="0" rtlCol="0">
            <a:spAutoFit/>
          </a:bodyPr>
          <a:lstStyle/>
          <a:p>
            <a:pPr>
              <a:spcBef>
                <a:spcPts val="0"/>
              </a:spcBef>
              <a:spcAft>
                <a:spcPts val="300"/>
              </a:spcAft>
              <a:buSzPct val="80000"/>
            </a:pPr>
            <a:r>
              <a:rPr lang="en-US" sz="1200" b="1">
                <a:solidFill>
                  <a:srgbClr val="FFB500"/>
                </a:solidFill>
              </a:rPr>
              <a:t>Transmission &amp; Distribution </a:t>
            </a:r>
          </a:p>
        </p:txBody>
      </p:sp>
      <p:sp>
        <p:nvSpPr>
          <p:cNvPr id="41" name="TextBox 40"/>
          <p:cNvSpPr txBox="1"/>
          <p:nvPr/>
        </p:nvSpPr>
        <p:spPr bwMode="auto">
          <a:xfrm>
            <a:off x="6380422" y="3893600"/>
            <a:ext cx="1398860" cy="500137"/>
          </a:xfrm>
          <a:prstGeom prst="rect">
            <a:avLst/>
          </a:prstGeom>
          <a:noFill/>
        </p:spPr>
        <p:txBody>
          <a:bodyPr wrap="square" lIns="0" tIns="0" rIns="0" bIns="0" rtlCol="0">
            <a:spAutoFit/>
          </a:bodyPr>
          <a:lstStyle/>
          <a:p>
            <a:pPr marL="91440" indent="-91440">
              <a:spcBef>
                <a:spcPts val="0"/>
              </a:spcBef>
              <a:spcAft>
                <a:spcPts val="300"/>
              </a:spcAft>
              <a:buClr>
                <a:srgbClr val="FFB500"/>
              </a:buClr>
              <a:buSzPct val="100000"/>
              <a:buFont typeface="Arial" charset="0"/>
              <a:buChar char="•"/>
            </a:pPr>
            <a:r>
              <a:rPr lang="en-US" sz="1000">
                <a:solidFill>
                  <a:srgbClr val="FFB500"/>
                </a:solidFill>
              </a:rPr>
              <a:t>Digital Asset Management</a:t>
            </a:r>
          </a:p>
          <a:p>
            <a:pPr marL="91440" indent="-91440">
              <a:spcBef>
                <a:spcPts val="0"/>
              </a:spcBef>
              <a:spcAft>
                <a:spcPts val="300"/>
              </a:spcAft>
              <a:buClr>
                <a:srgbClr val="FFB500"/>
              </a:buClr>
              <a:buSzPct val="100000"/>
              <a:buFont typeface="Arial" charset="0"/>
              <a:buChar char="•"/>
            </a:pPr>
            <a:r>
              <a:rPr lang="en-US" sz="1000">
                <a:solidFill>
                  <a:srgbClr val="FFB500"/>
                </a:solidFill>
              </a:rPr>
              <a:t>Digital Field Worker</a:t>
            </a:r>
          </a:p>
        </p:txBody>
      </p:sp>
      <p:sp>
        <p:nvSpPr>
          <p:cNvPr id="42" name="TextBox 41"/>
          <p:cNvSpPr txBox="1"/>
          <p:nvPr/>
        </p:nvSpPr>
        <p:spPr bwMode="auto">
          <a:xfrm>
            <a:off x="7779377" y="3893600"/>
            <a:ext cx="1602060" cy="500137"/>
          </a:xfrm>
          <a:prstGeom prst="rect">
            <a:avLst/>
          </a:prstGeom>
          <a:noFill/>
        </p:spPr>
        <p:txBody>
          <a:bodyPr wrap="square" lIns="0" tIns="0" rIns="0" bIns="0" rtlCol="0">
            <a:spAutoFit/>
          </a:bodyPr>
          <a:lstStyle/>
          <a:p>
            <a:pPr marL="91440" indent="-91440">
              <a:spcBef>
                <a:spcPts val="0"/>
              </a:spcBef>
              <a:spcAft>
                <a:spcPts val="300"/>
              </a:spcAft>
              <a:buClr>
                <a:srgbClr val="FFB500"/>
              </a:buClr>
              <a:buSzPct val="100000"/>
              <a:buFont typeface="Arial" charset="0"/>
              <a:buChar char="•"/>
            </a:pPr>
            <a:r>
              <a:rPr lang="en-US" sz="1000">
                <a:solidFill>
                  <a:srgbClr val="FFB500"/>
                </a:solidFill>
              </a:rPr>
              <a:t>Advanced Metering Operations</a:t>
            </a:r>
          </a:p>
          <a:p>
            <a:pPr marL="91440" indent="-91440">
              <a:spcBef>
                <a:spcPts val="0"/>
              </a:spcBef>
              <a:spcAft>
                <a:spcPts val="300"/>
              </a:spcAft>
              <a:buClr>
                <a:srgbClr val="FFB500"/>
              </a:buClr>
              <a:buSzPct val="100000"/>
              <a:buFont typeface="Arial" charset="0"/>
              <a:buChar char="•"/>
            </a:pPr>
            <a:r>
              <a:rPr lang="en-US" sz="1000">
                <a:solidFill>
                  <a:srgbClr val="FFB500"/>
                </a:solidFill>
              </a:rPr>
              <a:t>Intelligent Grid Operations</a:t>
            </a:r>
          </a:p>
        </p:txBody>
      </p:sp>
      <p:cxnSp>
        <p:nvCxnSpPr>
          <p:cNvPr id="43" name="Straight Connector 42"/>
          <p:cNvCxnSpPr/>
          <p:nvPr/>
        </p:nvCxnSpPr>
        <p:spPr>
          <a:xfrm>
            <a:off x="6380422" y="4450206"/>
            <a:ext cx="296017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bwMode="auto">
          <a:xfrm>
            <a:off x="6380422" y="4517774"/>
            <a:ext cx="2475820" cy="184666"/>
          </a:xfrm>
          <a:prstGeom prst="rect">
            <a:avLst/>
          </a:prstGeom>
          <a:noFill/>
        </p:spPr>
        <p:txBody>
          <a:bodyPr wrap="square" lIns="0" tIns="0" rIns="0" bIns="0" rtlCol="0">
            <a:spAutoFit/>
          </a:bodyPr>
          <a:lstStyle/>
          <a:p>
            <a:pPr>
              <a:spcBef>
                <a:spcPts val="0"/>
              </a:spcBef>
              <a:spcAft>
                <a:spcPts val="300"/>
              </a:spcAft>
              <a:buSzPct val="80000"/>
            </a:pPr>
            <a:r>
              <a:rPr lang="en-US" sz="1200" b="1">
                <a:solidFill>
                  <a:srgbClr val="66AA44"/>
                </a:solidFill>
              </a:rPr>
              <a:t>Retail</a:t>
            </a:r>
          </a:p>
        </p:txBody>
      </p:sp>
      <p:sp>
        <p:nvSpPr>
          <p:cNvPr id="45" name="TextBox 44"/>
          <p:cNvSpPr txBox="1"/>
          <p:nvPr/>
        </p:nvSpPr>
        <p:spPr bwMode="auto">
          <a:xfrm>
            <a:off x="6380422" y="4738367"/>
            <a:ext cx="1398860" cy="654025"/>
          </a:xfrm>
          <a:prstGeom prst="rect">
            <a:avLst/>
          </a:prstGeom>
          <a:noFill/>
        </p:spPr>
        <p:txBody>
          <a:bodyPr wrap="square" lIns="0" tIns="0" rIns="0" bIns="0" rtlCol="0">
            <a:spAutoFit/>
          </a:bodyPr>
          <a:lstStyle/>
          <a:p>
            <a:pPr marL="91440" indent="-91440">
              <a:spcBef>
                <a:spcPts val="0"/>
              </a:spcBef>
              <a:spcAft>
                <a:spcPts val="300"/>
              </a:spcAft>
              <a:buClr>
                <a:srgbClr val="66AA44"/>
              </a:buClr>
              <a:buSzPct val="100000"/>
              <a:buFont typeface="Arial" charset="0"/>
              <a:buChar char="•"/>
            </a:pPr>
            <a:r>
              <a:rPr lang="en-US" sz="1000">
                <a:solidFill>
                  <a:srgbClr val="66AA44"/>
                </a:solidFill>
              </a:rPr>
              <a:t>Digital Customer Engagement</a:t>
            </a:r>
          </a:p>
          <a:p>
            <a:pPr marL="91440" indent="-91440">
              <a:spcBef>
                <a:spcPts val="0"/>
              </a:spcBef>
              <a:spcAft>
                <a:spcPts val="300"/>
              </a:spcAft>
              <a:buClr>
                <a:srgbClr val="66AA44"/>
              </a:buClr>
              <a:buSzPct val="100000"/>
              <a:buFont typeface="Arial" charset="0"/>
              <a:buChar char="•"/>
            </a:pPr>
            <a:r>
              <a:rPr lang="en-US" sz="1000">
                <a:solidFill>
                  <a:srgbClr val="66AA44"/>
                </a:solidFill>
              </a:rPr>
              <a:t>Digital Customer Operations </a:t>
            </a:r>
          </a:p>
        </p:txBody>
      </p:sp>
      <p:sp>
        <p:nvSpPr>
          <p:cNvPr id="46" name="TextBox 45"/>
          <p:cNvSpPr txBox="1"/>
          <p:nvPr/>
        </p:nvSpPr>
        <p:spPr bwMode="auto">
          <a:xfrm>
            <a:off x="7779377" y="4738367"/>
            <a:ext cx="1602060" cy="500137"/>
          </a:xfrm>
          <a:prstGeom prst="rect">
            <a:avLst/>
          </a:prstGeom>
          <a:noFill/>
        </p:spPr>
        <p:txBody>
          <a:bodyPr wrap="square" lIns="0" tIns="0" rIns="0" bIns="0" rtlCol="0">
            <a:spAutoFit/>
          </a:bodyPr>
          <a:lstStyle/>
          <a:p>
            <a:pPr marL="91440" indent="-91440">
              <a:spcBef>
                <a:spcPts val="0"/>
              </a:spcBef>
              <a:spcAft>
                <a:spcPts val="300"/>
              </a:spcAft>
              <a:buClr>
                <a:srgbClr val="66AA44"/>
              </a:buClr>
              <a:buSzPct val="100000"/>
              <a:buFont typeface="Arial" charset="0"/>
              <a:buChar char="•"/>
            </a:pPr>
            <a:r>
              <a:rPr lang="en-US" sz="1000">
                <a:solidFill>
                  <a:srgbClr val="66AA44"/>
                </a:solidFill>
              </a:rPr>
              <a:t>Customer Solutions</a:t>
            </a:r>
          </a:p>
          <a:p>
            <a:pPr marL="91440" indent="-91440">
              <a:spcBef>
                <a:spcPts val="0"/>
              </a:spcBef>
              <a:spcAft>
                <a:spcPts val="300"/>
              </a:spcAft>
              <a:buClr>
                <a:srgbClr val="66AA44"/>
              </a:buClr>
              <a:buSzPct val="100000"/>
              <a:buFont typeface="Arial" charset="0"/>
              <a:buChar char="•"/>
            </a:pPr>
            <a:r>
              <a:rPr lang="en-US" sz="1000">
                <a:solidFill>
                  <a:srgbClr val="66AA44"/>
                </a:solidFill>
              </a:rPr>
              <a:t>Energy Management Services</a:t>
            </a:r>
          </a:p>
        </p:txBody>
      </p:sp>
      <p:cxnSp>
        <p:nvCxnSpPr>
          <p:cNvPr id="47" name="Straight Connector 46"/>
          <p:cNvCxnSpPr/>
          <p:nvPr/>
        </p:nvCxnSpPr>
        <p:spPr>
          <a:xfrm>
            <a:off x="6380422" y="5436553"/>
            <a:ext cx="2960177" cy="0"/>
          </a:xfrm>
          <a:prstGeom prst="line">
            <a:avLst/>
          </a:prstGeom>
          <a:ln w="12700">
            <a:solidFill>
              <a:srgbClr val="66AA44"/>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6380422" y="5507756"/>
            <a:ext cx="3298780" cy="619720"/>
            <a:chOff x="5753780" y="5844823"/>
            <a:chExt cx="3298780" cy="619720"/>
          </a:xfrm>
        </p:grpSpPr>
        <p:sp>
          <p:nvSpPr>
            <p:cNvPr id="49" name="TextBox 48"/>
            <p:cNvSpPr txBox="1"/>
            <p:nvPr/>
          </p:nvSpPr>
          <p:spPr bwMode="auto">
            <a:xfrm>
              <a:off x="5753780" y="5844823"/>
              <a:ext cx="2475820" cy="184666"/>
            </a:xfrm>
            <a:prstGeom prst="rect">
              <a:avLst/>
            </a:prstGeom>
            <a:noFill/>
          </p:spPr>
          <p:txBody>
            <a:bodyPr wrap="square" lIns="0" tIns="0" rIns="0" bIns="0" rtlCol="0">
              <a:spAutoFit/>
            </a:bodyPr>
            <a:lstStyle/>
            <a:p>
              <a:pPr>
                <a:spcBef>
                  <a:spcPts val="0"/>
                </a:spcBef>
                <a:spcAft>
                  <a:spcPts val="300"/>
                </a:spcAft>
                <a:buSzPct val="80000"/>
              </a:pPr>
              <a:r>
                <a:rPr lang="en-US" sz="1200" b="1">
                  <a:solidFill>
                    <a:srgbClr val="FF3366"/>
                  </a:solidFill>
                </a:rPr>
                <a:t>Corporate Services</a:t>
              </a:r>
            </a:p>
          </p:txBody>
        </p:sp>
        <p:sp>
          <p:nvSpPr>
            <p:cNvPr id="50" name="TextBox 49"/>
            <p:cNvSpPr txBox="1"/>
            <p:nvPr/>
          </p:nvSpPr>
          <p:spPr bwMode="auto">
            <a:xfrm>
              <a:off x="5753780" y="6065416"/>
              <a:ext cx="1856060" cy="346249"/>
            </a:xfrm>
            <a:prstGeom prst="rect">
              <a:avLst/>
            </a:prstGeom>
            <a:noFill/>
          </p:spPr>
          <p:txBody>
            <a:bodyPr wrap="square" lIns="0" tIns="0" rIns="0" bIns="0" rtlCol="0">
              <a:spAutoFit/>
            </a:bodyPr>
            <a:lstStyle/>
            <a:p>
              <a:pPr marL="91440" indent="-91440">
                <a:spcBef>
                  <a:spcPts val="0"/>
                </a:spcBef>
                <a:spcAft>
                  <a:spcPts val="300"/>
                </a:spcAft>
                <a:buClr>
                  <a:srgbClr val="FF3366"/>
                </a:buClr>
                <a:buSzPct val="100000"/>
                <a:buFont typeface="Arial" charset="0"/>
                <a:buChar char="•"/>
              </a:pPr>
              <a:r>
                <a:rPr lang="en-US" sz="1000">
                  <a:solidFill>
                    <a:srgbClr val="FF3366"/>
                  </a:solidFill>
                </a:rPr>
                <a:t>Digital Enterprise</a:t>
              </a:r>
            </a:p>
            <a:p>
              <a:pPr marL="91440" indent="-91440">
                <a:spcBef>
                  <a:spcPts val="0"/>
                </a:spcBef>
                <a:spcAft>
                  <a:spcPts val="300"/>
                </a:spcAft>
                <a:buClr>
                  <a:srgbClr val="FF3366"/>
                </a:buClr>
                <a:buSzPct val="100000"/>
                <a:buFont typeface="Arial" charset="0"/>
                <a:buChar char="•"/>
              </a:pPr>
              <a:r>
                <a:rPr lang="en-US" sz="1000">
                  <a:solidFill>
                    <a:srgbClr val="FF3366"/>
                  </a:solidFill>
                </a:rPr>
                <a:t>High Velocity Enterprise</a:t>
              </a:r>
            </a:p>
          </p:txBody>
        </p:sp>
        <p:sp>
          <p:nvSpPr>
            <p:cNvPr id="51" name="TextBox 50"/>
            <p:cNvSpPr txBox="1"/>
            <p:nvPr/>
          </p:nvSpPr>
          <p:spPr bwMode="auto">
            <a:xfrm>
              <a:off x="7450500" y="6065416"/>
              <a:ext cx="1602060" cy="153888"/>
            </a:xfrm>
            <a:prstGeom prst="rect">
              <a:avLst/>
            </a:prstGeom>
            <a:noFill/>
          </p:spPr>
          <p:txBody>
            <a:bodyPr wrap="square" lIns="0" tIns="0" rIns="0" bIns="0" rtlCol="0">
              <a:spAutoFit/>
            </a:bodyPr>
            <a:lstStyle/>
            <a:p>
              <a:pPr marL="91440" indent="-91440">
                <a:spcBef>
                  <a:spcPts val="0"/>
                </a:spcBef>
                <a:spcAft>
                  <a:spcPts val="300"/>
                </a:spcAft>
                <a:buClr>
                  <a:srgbClr val="FF3366"/>
                </a:buClr>
                <a:buSzPct val="100000"/>
                <a:buFont typeface="Arial" charset="0"/>
                <a:buChar char="•"/>
              </a:pPr>
              <a:r>
                <a:rPr lang="en-US" sz="1000">
                  <a:solidFill>
                    <a:srgbClr val="FF3366"/>
                  </a:solidFill>
                </a:rPr>
                <a:t>Enterprise as a Service</a:t>
              </a:r>
            </a:p>
          </p:txBody>
        </p:sp>
        <p:cxnSp>
          <p:nvCxnSpPr>
            <p:cNvPr id="52" name="Straight Connector 51"/>
            <p:cNvCxnSpPr/>
            <p:nvPr/>
          </p:nvCxnSpPr>
          <p:spPr>
            <a:xfrm>
              <a:off x="5753780" y="6464543"/>
              <a:ext cx="2960177" cy="0"/>
            </a:xfrm>
            <a:prstGeom prst="line">
              <a:avLst/>
            </a:prstGeom>
            <a:ln w="12700">
              <a:solidFill>
                <a:srgbClr val="FF336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219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Accenture’s Recent Industry Specific Investments</a:t>
            </a:r>
            <a:endParaRPr lang="en-GB"/>
          </a:p>
        </p:txBody>
      </p:sp>
      <p:sp>
        <p:nvSpPr>
          <p:cNvPr id="3" name="Text Placeholder 2"/>
          <p:cNvSpPr>
            <a:spLocks noGrp="1"/>
          </p:cNvSpPr>
          <p:nvPr>
            <p:ph type="body" sz="quarter" idx="10"/>
          </p:nvPr>
        </p:nvSpPr>
        <p:spPr/>
        <p:txBody>
          <a:bodyPr/>
          <a:lstStyle/>
          <a:p>
            <a:r>
              <a:rPr lang="en-US"/>
              <a:t>We further strengthen our utilities services, talent and market position through strategic investments</a:t>
            </a:r>
            <a:endParaRPr lang="en-GB"/>
          </a:p>
        </p:txBody>
      </p:sp>
      <p:sp>
        <p:nvSpPr>
          <p:cNvPr id="109" name="TextBox 130"/>
          <p:cNvSpPr txBox="1"/>
          <p:nvPr/>
        </p:nvSpPr>
        <p:spPr>
          <a:xfrm>
            <a:off x="3268765" y="3373782"/>
            <a:ext cx="2950436" cy="276999"/>
          </a:xfrm>
          <a:prstGeom prst="rect">
            <a:avLst/>
          </a:prstGeom>
        </p:spPr>
        <p:txBody>
          <a:bodyPr wrap="square" lIns="0" tIns="0" rIns="0" bIns="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Bef>
                <a:spcPts val="1000"/>
              </a:spcBef>
              <a:spcAft>
                <a:spcPts val="0"/>
              </a:spcAft>
            </a:pPr>
            <a:r>
              <a:rPr lang="en-US" sz="900" spc="-9">
                <a:solidFill>
                  <a:prstClr val="white"/>
                </a:solidFill>
                <a:latin typeface="Graphik Regular" panose="020B0503030202060203" pitchFamily="34" charset="0"/>
                <a:cs typeface="Graphik Regular" charset="0"/>
              </a:rPr>
              <a:t>Advanced smart grid solutions and services focused on data management and systems integration</a:t>
            </a:r>
          </a:p>
        </p:txBody>
      </p:sp>
      <p:sp>
        <p:nvSpPr>
          <p:cNvPr id="110" name="TextBox 17"/>
          <p:cNvSpPr txBox="1"/>
          <p:nvPr/>
        </p:nvSpPr>
        <p:spPr>
          <a:xfrm>
            <a:off x="412707" y="2900873"/>
            <a:ext cx="5816015" cy="138499"/>
          </a:xfrm>
          <a:prstGeom prst="rect">
            <a:avLst/>
          </a:prstGeom>
        </p:spPr>
        <p:txBody>
          <a:bodyPr wrap="square" lIns="0" tIns="0" rIns="0" bIns="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Bef>
                <a:spcPts val="0"/>
              </a:spcBef>
              <a:spcAft>
                <a:spcPts val="600"/>
              </a:spcAft>
            </a:pPr>
            <a:r>
              <a:rPr lang="en-GB" sz="900" spc="-9">
                <a:solidFill>
                  <a:prstClr val="white"/>
                </a:solidFill>
                <a:latin typeface="Graphik Regular" panose="020B0503030202060203" pitchFamily="34" charset="0"/>
                <a:cs typeface="Graphik Regular" charset="0"/>
              </a:rPr>
              <a:t>Grid operations and energy trading and risk management services</a:t>
            </a:r>
          </a:p>
        </p:txBody>
      </p:sp>
      <p:sp>
        <p:nvSpPr>
          <p:cNvPr id="111" name="TextBox 22"/>
          <p:cNvSpPr txBox="1"/>
          <p:nvPr/>
        </p:nvSpPr>
        <p:spPr>
          <a:xfrm>
            <a:off x="393361" y="5540783"/>
            <a:ext cx="10637451" cy="138499"/>
          </a:xfrm>
          <a:prstGeom prst="rect">
            <a:avLst/>
          </a:prstGeom>
        </p:spPr>
        <p:txBody>
          <a:bodyPr wrap="square" lIns="0" tIns="0" rIns="0" bIns="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Bef>
                <a:spcPts val="0"/>
              </a:spcBef>
              <a:spcAft>
                <a:spcPts val="600"/>
              </a:spcAft>
            </a:pPr>
            <a:r>
              <a:rPr lang="en-US" sz="900" spc="-9" err="1">
                <a:solidFill>
                  <a:prstClr val="white"/>
                </a:solidFill>
                <a:latin typeface="Graphik Regular" panose="020B0503030202060203" pitchFamily="34" charset="0"/>
                <a:cs typeface="Graphik Regular" charset="0"/>
              </a:rPr>
              <a:t>IoT</a:t>
            </a:r>
            <a:r>
              <a:rPr lang="en-US" sz="900" spc="-9">
                <a:solidFill>
                  <a:prstClr val="white"/>
                </a:solidFill>
                <a:latin typeface="Graphik Regular" panose="020B0503030202060203" pitchFamily="34" charset="0"/>
                <a:cs typeface="Graphik Regular" charset="0"/>
              </a:rPr>
              <a:t> and cybersecurity</a:t>
            </a:r>
            <a:endParaRPr lang="en-US" sz="900">
              <a:solidFill>
                <a:prstClr val="white"/>
              </a:solidFill>
              <a:latin typeface="Graphik Regular" panose="020B0503030202060203" pitchFamily="34" charset="0"/>
            </a:endParaRPr>
          </a:p>
        </p:txBody>
      </p:sp>
      <p:sp>
        <p:nvSpPr>
          <p:cNvPr id="112" name="Rectangle 7"/>
          <p:cNvSpPr/>
          <p:nvPr/>
        </p:nvSpPr>
        <p:spPr>
          <a:xfrm>
            <a:off x="6564358" y="3368340"/>
            <a:ext cx="3241217" cy="138499"/>
          </a:xfrm>
          <a:prstGeom prst="rect">
            <a:avLst/>
          </a:prstGeom>
        </p:spPr>
        <p:txBody>
          <a:bodyPr wrap="square" lIns="0" tIns="0" rIns="0" bIns="0">
            <a:spAutoFit/>
          </a:bodyPr>
          <a:lstStyle/>
          <a:p>
            <a:pPr fontAlgn="auto">
              <a:spcBef>
                <a:spcPts val="0"/>
              </a:spcBef>
              <a:spcAft>
                <a:spcPts val="0"/>
              </a:spcAft>
            </a:pPr>
            <a:r>
              <a:rPr lang="en-AU" sz="900">
                <a:solidFill>
                  <a:prstClr val="white"/>
                </a:solidFill>
                <a:latin typeface="Graphik Regular" panose="020B0503030202060203" pitchFamily="34" charset="0"/>
              </a:rPr>
              <a:t>Digital design and innovation</a:t>
            </a:r>
          </a:p>
        </p:txBody>
      </p:sp>
      <p:sp>
        <p:nvSpPr>
          <p:cNvPr id="113" name="Rectangle 132"/>
          <p:cNvSpPr/>
          <p:nvPr/>
        </p:nvSpPr>
        <p:spPr>
          <a:xfrm>
            <a:off x="6579172" y="2900033"/>
            <a:ext cx="2909321" cy="138499"/>
          </a:xfrm>
          <a:prstGeom prst="rect">
            <a:avLst/>
          </a:prstGeom>
        </p:spPr>
        <p:txBody>
          <a:bodyPr wrap="square" lIns="0" tIns="0" rIns="0" bIns="0">
            <a:spAutoFit/>
          </a:bodyPr>
          <a:lstStyle/>
          <a:p>
            <a:pPr fontAlgn="auto">
              <a:spcBef>
                <a:spcPts val="0"/>
              </a:spcBef>
              <a:spcAft>
                <a:spcPts val="600"/>
              </a:spcAft>
            </a:pPr>
            <a:r>
              <a:rPr lang="en-US" sz="900" spc="-9">
                <a:solidFill>
                  <a:prstClr val="white"/>
                </a:solidFill>
                <a:latin typeface="Graphik Regular" panose="020B0503030202060203" pitchFamily="34" charset="0"/>
              </a:rPr>
              <a:t>Consumer digital experiences</a:t>
            </a:r>
            <a:endParaRPr lang="en-AU" sz="900" spc="-9">
              <a:solidFill>
                <a:prstClr val="white"/>
              </a:solidFill>
              <a:latin typeface="Graphik Regular" panose="020B0503030202060203" pitchFamily="34" charset="0"/>
            </a:endParaRPr>
          </a:p>
        </p:txBody>
      </p:sp>
      <p:sp>
        <p:nvSpPr>
          <p:cNvPr id="114" name="TextBox 140"/>
          <p:cNvSpPr txBox="1"/>
          <p:nvPr/>
        </p:nvSpPr>
        <p:spPr>
          <a:xfrm>
            <a:off x="9554617" y="2893573"/>
            <a:ext cx="2006442" cy="138499"/>
          </a:xfrm>
          <a:prstGeom prst="rect">
            <a:avLst/>
          </a:prstGeom>
        </p:spPr>
        <p:txBody>
          <a:bodyPr wrap="square" lIns="0" tIns="0" rIns="0" bIns="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Bef>
                <a:spcPts val="0"/>
              </a:spcBef>
              <a:spcAft>
                <a:spcPts val="600"/>
              </a:spcAft>
            </a:pPr>
            <a:r>
              <a:rPr lang="en-US" sz="900" spc="-9">
                <a:solidFill>
                  <a:prstClr val="white"/>
                </a:solidFill>
                <a:latin typeface="Graphik Regular" panose="020B0503030202060203" pitchFamily="34" charset="0"/>
                <a:cs typeface="Graphik Regular" charset="0"/>
              </a:rPr>
              <a:t>Enterprise cloud</a:t>
            </a:r>
            <a:endParaRPr lang="en-US" sz="900">
              <a:solidFill>
                <a:prstClr val="white"/>
              </a:solidFill>
              <a:latin typeface="Graphik Regular" panose="020B0503030202060203" pitchFamily="34" charset="0"/>
            </a:endParaRPr>
          </a:p>
        </p:txBody>
      </p:sp>
      <p:sp>
        <p:nvSpPr>
          <p:cNvPr id="115" name="TextBox 78"/>
          <p:cNvSpPr txBox="1"/>
          <p:nvPr/>
        </p:nvSpPr>
        <p:spPr>
          <a:xfrm>
            <a:off x="403196" y="6021654"/>
            <a:ext cx="10637451" cy="138499"/>
          </a:xfrm>
          <a:prstGeom prst="rect">
            <a:avLst/>
          </a:prstGeom>
        </p:spPr>
        <p:txBody>
          <a:bodyPr wrap="square" lIns="0" tIns="0" rIns="0" bIns="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Bef>
                <a:spcPts val="0"/>
              </a:spcBef>
              <a:spcAft>
                <a:spcPts val="600"/>
              </a:spcAft>
            </a:pPr>
            <a:r>
              <a:rPr lang="en-US" sz="900" spc="-9">
                <a:solidFill>
                  <a:prstClr val="white"/>
                </a:solidFill>
                <a:latin typeface="Graphik Regular" panose="020B0503030202060203" pitchFamily="34" charset="0"/>
                <a:cs typeface="Graphik Regular" charset="0"/>
              </a:rPr>
              <a:t>Cybersecurity</a:t>
            </a:r>
            <a:endParaRPr lang="en-US" sz="900">
              <a:solidFill>
                <a:prstClr val="white"/>
              </a:solidFill>
              <a:latin typeface="Graphik Regular" panose="020B0503030202060203" pitchFamily="34" charset="0"/>
            </a:endParaRPr>
          </a:p>
        </p:txBody>
      </p:sp>
      <p:sp>
        <p:nvSpPr>
          <p:cNvPr id="116" name="TextBox 82"/>
          <p:cNvSpPr txBox="1"/>
          <p:nvPr/>
        </p:nvSpPr>
        <p:spPr>
          <a:xfrm>
            <a:off x="6552921" y="4823448"/>
            <a:ext cx="5514682" cy="138499"/>
          </a:xfrm>
          <a:prstGeom prst="rect">
            <a:avLst/>
          </a:prstGeom>
        </p:spPr>
        <p:txBody>
          <a:bodyPr wrap="square" lIns="0" tIns="0" rIns="0" bIns="0">
            <a:spAutoFit/>
          </a:bodyPr>
          <a:lstStyle>
            <a:defPPr>
              <a:defRPr lang="en-US"/>
            </a:defPPr>
            <a:lvl1pPr>
              <a:defRPr sz="700">
                <a:solidFill>
                  <a:schemeClr val="tx2"/>
                </a:solidFill>
                <a:latin typeface="+mn-lt"/>
              </a:defRPr>
            </a:lvl1pPr>
          </a:lstStyle>
          <a:p>
            <a:pPr fontAlgn="auto">
              <a:spcBef>
                <a:spcPts val="0"/>
              </a:spcBef>
              <a:spcAft>
                <a:spcPts val="0"/>
              </a:spcAft>
            </a:pPr>
            <a:r>
              <a:rPr lang="en-US" sz="900">
                <a:solidFill>
                  <a:prstClr val="white"/>
                </a:solidFill>
                <a:latin typeface="Graphik Regular"/>
              </a:rPr>
              <a:t>Cloud/Salesforce</a:t>
            </a:r>
          </a:p>
        </p:txBody>
      </p:sp>
      <p:sp>
        <p:nvSpPr>
          <p:cNvPr id="117" name="Rectangle 85"/>
          <p:cNvSpPr/>
          <p:nvPr/>
        </p:nvSpPr>
        <p:spPr>
          <a:xfrm>
            <a:off x="6567699" y="4310019"/>
            <a:ext cx="3241217" cy="138499"/>
          </a:xfrm>
          <a:prstGeom prst="rect">
            <a:avLst/>
          </a:prstGeom>
        </p:spPr>
        <p:txBody>
          <a:bodyPr wrap="square" lIns="0" tIns="0" rIns="0" bIns="0">
            <a:spAutoFit/>
          </a:bodyPr>
          <a:lstStyle/>
          <a:p>
            <a:pPr fontAlgn="auto">
              <a:spcBef>
                <a:spcPts val="0"/>
              </a:spcBef>
              <a:spcAft>
                <a:spcPts val="0"/>
              </a:spcAft>
            </a:pPr>
            <a:r>
              <a:rPr lang="fr-FR" sz="900">
                <a:solidFill>
                  <a:prstClr val="white"/>
                </a:solidFill>
                <a:latin typeface="Graphik Regular" panose="020B0503030202060203" pitchFamily="34" charset="0"/>
              </a:rPr>
              <a:t>End-to-end digital services </a:t>
            </a:r>
            <a:endParaRPr lang="en-AU" sz="900">
              <a:solidFill>
                <a:prstClr val="white"/>
              </a:solidFill>
              <a:latin typeface="Graphik Regular" panose="020B0503030202060203" pitchFamily="34" charset="0"/>
            </a:endParaRPr>
          </a:p>
        </p:txBody>
      </p:sp>
      <p:sp>
        <p:nvSpPr>
          <p:cNvPr id="118" name="TextBox 88"/>
          <p:cNvSpPr txBox="1"/>
          <p:nvPr/>
        </p:nvSpPr>
        <p:spPr>
          <a:xfrm>
            <a:off x="3323758" y="5355304"/>
            <a:ext cx="4532373" cy="138499"/>
          </a:xfrm>
          <a:prstGeom prst="rect">
            <a:avLst/>
          </a:prstGeom>
        </p:spPr>
        <p:txBody>
          <a:bodyPr wrap="square" lIns="0" tIns="0" rIns="0" bIns="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Bef>
                <a:spcPts val="1000"/>
              </a:spcBef>
              <a:spcAft>
                <a:spcPts val="0"/>
              </a:spcAft>
            </a:pPr>
            <a:r>
              <a:rPr lang="en-US" sz="900" spc="-9">
                <a:solidFill>
                  <a:prstClr val="white"/>
                </a:solidFill>
                <a:latin typeface="Graphik Regular" panose="020B0503030202060203" pitchFamily="34" charset="0"/>
                <a:cs typeface="Graphik Regular" charset="0"/>
              </a:rPr>
              <a:t>Geographic information system solutions</a:t>
            </a:r>
          </a:p>
        </p:txBody>
      </p:sp>
      <p:sp>
        <p:nvSpPr>
          <p:cNvPr id="119" name="TextBox 93"/>
          <p:cNvSpPr txBox="1"/>
          <p:nvPr/>
        </p:nvSpPr>
        <p:spPr>
          <a:xfrm>
            <a:off x="3337253" y="4792758"/>
            <a:ext cx="2891469" cy="276999"/>
          </a:xfrm>
          <a:prstGeom prst="rect">
            <a:avLst/>
          </a:prstGeom>
        </p:spPr>
        <p:txBody>
          <a:bodyPr wrap="square" lIns="0" tIns="0" rIns="0" bIns="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Bef>
                <a:spcPts val="0"/>
              </a:spcBef>
              <a:spcAft>
                <a:spcPts val="600"/>
              </a:spcAft>
            </a:pPr>
            <a:r>
              <a:rPr lang="en-US" sz="900" spc="-9">
                <a:solidFill>
                  <a:prstClr val="white"/>
                </a:solidFill>
                <a:latin typeface="Graphik Regular" panose="020B0503030202060203" pitchFamily="34" charset="0"/>
                <a:cs typeface="Graphik Regular" charset="0"/>
              </a:rPr>
              <a:t>Supply chain/materials management and logistics analytics</a:t>
            </a:r>
            <a:endParaRPr lang="en-US" sz="900">
              <a:solidFill>
                <a:prstClr val="white"/>
              </a:solidFill>
              <a:latin typeface="Graphik Regular" panose="020B0503030202060203" pitchFamily="34" charset="0"/>
            </a:endParaRPr>
          </a:p>
        </p:txBody>
      </p:sp>
      <p:sp>
        <p:nvSpPr>
          <p:cNvPr id="120" name="TextBox 97"/>
          <p:cNvSpPr txBox="1"/>
          <p:nvPr/>
        </p:nvSpPr>
        <p:spPr>
          <a:xfrm>
            <a:off x="9532326" y="3400615"/>
            <a:ext cx="2006442" cy="138499"/>
          </a:xfrm>
          <a:prstGeom prst="rect">
            <a:avLst/>
          </a:prstGeom>
        </p:spPr>
        <p:txBody>
          <a:bodyPr wrap="square" lIns="0" tIns="0" rIns="0" bIns="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Bef>
                <a:spcPts val="0"/>
              </a:spcBef>
              <a:spcAft>
                <a:spcPts val="600"/>
              </a:spcAft>
            </a:pPr>
            <a:r>
              <a:rPr lang="en-US" sz="900" spc="-9">
                <a:solidFill>
                  <a:prstClr val="white"/>
                </a:solidFill>
                <a:latin typeface="Graphik Regular" panose="020B0503030202060203" pitchFamily="34" charset="0"/>
                <a:cs typeface="Graphik Regular" charset="0"/>
              </a:rPr>
              <a:t>Cloud/Service Now</a:t>
            </a:r>
            <a:endParaRPr lang="en-US" sz="900">
              <a:solidFill>
                <a:prstClr val="white"/>
              </a:solidFill>
              <a:latin typeface="Graphik Regular" panose="020B0503030202060203" pitchFamily="34" charset="0"/>
            </a:endParaRPr>
          </a:p>
        </p:txBody>
      </p:sp>
      <p:sp>
        <p:nvSpPr>
          <p:cNvPr id="121" name="TextBox 101"/>
          <p:cNvSpPr txBox="1"/>
          <p:nvPr/>
        </p:nvSpPr>
        <p:spPr>
          <a:xfrm>
            <a:off x="1216364" y="4352221"/>
            <a:ext cx="2950436" cy="276999"/>
          </a:xfrm>
          <a:prstGeom prst="rect">
            <a:avLst/>
          </a:prstGeom>
        </p:spPr>
        <p:txBody>
          <a:bodyPr wrap="square" lIns="0" tIns="0" rIns="0" bIns="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Bef>
                <a:spcPts val="1000"/>
              </a:spcBef>
              <a:spcAft>
                <a:spcPts val="0"/>
              </a:spcAft>
            </a:pPr>
            <a:r>
              <a:rPr lang="en-US" sz="900" spc="-9">
                <a:solidFill>
                  <a:prstClr val="white"/>
                </a:solidFill>
                <a:latin typeface="Graphik Regular" panose="020B0503030202060203" pitchFamily="34" charset="0"/>
                <a:cs typeface="Graphik Regular" charset="0"/>
              </a:rPr>
              <a:t>Gas and power commercial and market logistics analytics solutions platform</a:t>
            </a:r>
          </a:p>
        </p:txBody>
      </p:sp>
      <p:sp>
        <p:nvSpPr>
          <p:cNvPr id="122" name="TextBox 103"/>
          <p:cNvSpPr txBox="1"/>
          <p:nvPr/>
        </p:nvSpPr>
        <p:spPr>
          <a:xfrm>
            <a:off x="3247087" y="3946560"/>
            <a:ext cx="3376716" cy="276999"/>
          </a:xfrm>
          <a:prstGeom prst="rect">
            <a:avLst/>
          </a:prstGeom>
        </p:spPr>
        <p:txBody>
          <a:bodyPr wrap="square" lIns="0" tIns="0" rIns="0" bIns="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Bef>
                <a:spcPts val="0"/>
              </a:spcBef>
              <a:spcAft>
                <a:spcPts val="600"/>
              </a:spcAft>
            </a:pPr>
            <a:r>
              <a:rPr lang="en-US" sz="900" spc="-9">
                <a:solidFill>
                  <a:prstClr val="white"/>
                </a:solidFill>
                <a:latin typeface="Graphik Regular" panose="020B0503030202060203" pitchFamily="34" charset="0"/>
                <a:cs typeface="Graphik Regular" charset="0"/>
              </a:rPr>
              <a:t>Asset management, risk management, grid and pipeline network modernization and emergency management services</a:t>
            </a:r>
          </a:p>
        </p:txBody>
      </p:sp>
      <p:sp>
        <p:nvSpPr>
          <p:cNvPr id="123" name="Rectangle 74"/>
          <p:cNvSpPr/>
          <p:nvPr/>
        </p:nvSpPr>
        <p:spPr>
          <a:xfrm>
            <a:off x="381000" y="1810452"/>
            <a:ext cx="11430000" cy="787731"/>
          </a:xfrm>
          <a:prstGeom prst="rect">
            <a:avLst/>
          </a:prstGeom>
          <a:gradFill>
            <a:gsLst>
              <a:gs pos="100000">
                <a:srgbClr val="7E00FF"/>
              </a:gs>
              <a:gs pos="0">
                <a:srgbClr val="00BAFF"/>
              </a:gs>
            </a:gsLst>
            <a:lin ang="1800000" scaled="0"/>
          </a:gradFill>
          <a:ln w="19050" cap="flat" cmpd="sng" algn="ctr">
            <a:noFill/>
            <a:prstDash val="solid"/>
            <a:miter lim="800000"/>
          </a:ln>
          <a:effectLst/>
        </p:spPr>
        <p:txBody>
          <a:bodyPr rtlCol="0" anchor="ctr"/>
          <a:lstStyle/>
          <a:p>
            <a:pPr algn="ctr" fontAlgn="auto">
              <a:spcBef>
                <a:spcPts val="0"/>
              </a:spcBef>
              <a:spcAft>
                <a:spcPts val="0"/>
              </a:spcAft>
              <a:defRPr/>
            </a:pPr>
            <a:endParaRPr lang="en-US" kern="0">
              <a:solidFill>
                <a:prstClr val="white"/>
              </a:solidFill>
              <a:latin typeface="Graphik Regular"/>
            </a:endParaRPr>
          </a:p>
        </p:txBody>
      </p:sp>
      <p:grpSp>
        <p:nvGrpSpPr>
          <p:cNvPr id="124" name="Gruppieren 6"/>
          <p:cNvGrpSpPr/>
          <p:nvPr/>
        </p:nvGrpSpPr>
        <p:grpSpPr>
          <a:xfrm>
            <a:off x="1867503" y="1810452"/>
            <a:ext cx="8161739" cy="787731"/>
            <a:chOff x="1867503" y="1802756"/>
            <a:chExt cx="8161739" cy="794814"/>
          </a:xfrm>
          <a:gradFill>
            <a:gsLst>
              <a:gs pos="0">
                <a:sysClr val="window" lastClr="FFFFFF">
                  <a:alpha val="62000"/>
                </a:sysClr>
              </a:gs>
              <a:gs pos="100000">
                <a:sysClr val="windowText" lastClr="000000">
                  <a:alpha val="24000"/>
                </a:sysClr>
              </a:gs>
            </a:gsLst>
            <a:lin ang="1800000" scaled="0"/>
          </a:gradFill>
        </p:grpSpPr>
        <p:sp>
          <p:nvSpPr>
            <p:cNvPr id="125" name="Chevron 193"/>
            <p:cNvSpPr/>
            <p:nvPr/>
          </p:nvSpPr>
          <p:spPr>
            <a:xfrm>
              <a:off x="1867503" y="1802758"/>
              <a:ext cx="1670749" cy="794812"/>
            </a:xfrm>
            <a:prstGeom prst="chevron">
              <a:avLst>
                <a:gd name="adj" fmla="val 17918"/>
              </a:avLst>
            </a:prstGeom>
            <a:grpFill/>
            <a:ln w="9525" cap="flat" cmpd="sng" algn="ctr">
              <a:noFill/>
              <a:prstDash val="solid"/>
              <a:miter lim="800000"/>
            </a:ln>
            <a:effectLst/>
          </p:spPr>
          <p:txBody>
            <a:bodyPr rtlCol="0" anchor="b" anchorCtr="0"/>
            <a:lstStyle/>
            <a:p>
              <a:pPr algn="ctr" fontAlgn="auto">
                <a:spcBef>
                  <a:spcPts val="0"/>
                </a:spcBef>
                <a:spcAft>
                  <a:spcPts val="0"/>
                </a:spcAft>
                <a:defRPr/>
              </a:pPr>
              <a:endParaRPr lang="en-US" sz="800" b="1" kern="0">
                <a:solidFill>
                  <a:srgbClr val="00FF7D"/>
                </a:solidFill>
                <a:latin typeface="Graphik Regular"/>
                <a:cs typeface="Graphik Regular"/>
              </a:endParaRPr>
            </a:p>
          </p:txBody>
        </p:sp>
        <p:sp>
          <p:nvSpPr>
            <p:cNvPr id="126" name="Chevron 193"/>
            <p:cNvSpPr/>
            <p:nvPr/>
          </p:nvSpPr>
          <p:spPr>
            <a:xfrm>
              <a:off x="3466003" y="1802758"/>
              <a:ext cx="1703023" cy="794812"/>
            </a:xfrm>
            <a:prstGeom prst="chevron">
              <a:avLst>
                <a:gd name="adj" fmla="val 17918"/>
              </a:avLst>
            </a:prstGeom>
            <a:grpFill/>
            <a:ln w="9525" cap="flat" cmpd="sng" algn="ctr">
              <a:noFill/>
              <a:prstDash val="solid"/>
              <a:miter lim="800000"/>
            </a:ln>
            <a:effectLst/>
          </p:spPr>
          <p:txBody>
            <a:bodyPr rtlCol="0" anchor="b" anchorCtr="0"/>
            <a:lstStyle/>
            <a:p>
              <a:pPr algn="ctr" fontAlgn="auto">
                <a:spcBef>
                  <a:spcPts val="0"/>
                </a:spcBef>
                <a:spcAft>
                  <a:spcPts val="0"/>
                </a:spcAft>
                <a:defRPr/>
              </a:pPr>
              <a:endParaRPr lang="en-US" sz="800" b="1" kern="0">
                <a:solidFill>
                  <a:srgbClr val="00FF7D"/>
                </a:solidFill>
                <a:latin typeface="Graphik Regular"/>
                <a:cs typeface="Graphik Regular"/>
              </a:endParaRPr>
            </a:p>
          </p:txBody>
        </p:sp>
        <p:sp>
          <p:nvSpPr>
            <p:cNvPr id="127" name="Chevron 193"/>
            <p:cNvSpPr/>
            <p:nvPr/>
          </p:nvSpPr>
          <p:spPr>
            <a:xfrm>
              <a:off x="5096777" y="1802758"/>
              <a:ext cx="1703023" cy="794812"/>
            </a:xfrm>
            <a:prstGeom prst="chevron">
              <a:avLst>
                <a:gd name="adj" fmla="val 17918"/>
              </a:avLst>
            </a:prstGeom>
            <a:grpFill/>
            <a:ln w="9525" cap="flat" cmpd="sng" algn="ctr">
              <a:noFill/>
              <a:prstDash val="solid"/>
              <a:miter lim="800000"/>
            </a:ln>
            <a:effectLst/>
          </p:spPr>
          <p:txBody>
            <a:bodyPr rtlCol="0" anchor="b" anchorCtr="0"/>
            <a:lstStyle/>
            <a:p>
              <a:pPr algn="ctr" fontAlgn="auto">
                <a:spcBef>
                  <a:spcPts val="0"/>
                </a:spcBef>
                <a:spcAft>
                  <a:spcPts val="0"/>
                </a:spcAft>
                <a:defRPr/>
              </a:pPr>
              <a:endParaRPr lang="en-US" sz="800" b="1" kern="0">
                <a:solidFill>
                  <a:srgbClr val="00FF7D"/>
                </a:solidFill>
                <a:latin typeface="Graphik Regular"/>
                <a:cs typeface="Graphik Regular"/>
              </a:endParaRPr>
            </a:p>
          </p:txBody>
        </p:sp>
        <p:sp>
          <p:nvSpPr>
            <p:cNvPr id="128" name="Chevron 193"/>
            <p:cNvSpPr/>
            <p:nvPr/>
          </p:nvSpPr>
          <p:spPr>
            <a:xfrm>
              <a:off x="6727551" y="1802758"/>
              <a:ext cx="1703023" cy="794812"/>
            </a:xfrm>
            <a:prstGeom prst="chevron">
              <a:avLst>
                <a:gd name="adj" fmla="val 17918"/>
              </a:avLst>
            </a:prstGeom>
            <a:grpFill/>
            <a:ln w="9525" cap="flat" cmpd="sng" algn="ctr">
              <a:noFill/>
              <a:prstDash val="solid"/>
              <a:miter lim="800000"/>
            </a:ln>
            <a:effectLst/>
          </p:spPr>
          <p:txBody>
            <a:bodyPr rtlCol="0" anchor="b" anchorCtr="0"/>
            <a:lstStyle/>
            <a:p>
              <a:pPr algn="ctr" fontAlgn="auto">
                <a:spcBef>
                  <a:spcPts val="0"/>
                </a:spcBef>
                <a:spcAft>
                  <a:spcPts val="0"/>
                </a:spcAft>
                <a:defRPr/>
              </a:pPr>
              <a:endParaRPr lang="en-US" sz="800" b="1" kern="0">
                <a:solidFill>
                  <a:srgbClr val="00FF7D"/>
                </a:solidFill>
                <a:latin typeface="Graphik Regular"/>
                <a:cs typeface="Graphik Regular"/>
              </a:endParaRPr>
            </a:p>
          </p:txBody>
        </p:sp>
        <p:grpSp>
          <p:nvGrpSpPr>
            <p:cNvPr id="129" name="Gruppieren 11"/>
            <p:cNvGrpSpPr/>
            <p:nvPr/>
          </p:nvGrpSpPr>
          <p:grpSpPr>
            <a:xfrm>
              <a:off x="8358326" y="1802756"/>
              <a:ext cx="1670916" cy="794814"/>
              <a:chOff x="8358326" y="1802756"/>
              <a:chExt cx="1670916" cy="794814"/>
            </a:xfrm>
            <a:grpFill/>
          </p:grpSpPr>
          <p:sp>
            <p:nvSpPr>
              <p:cNvPr id="130" name="Parallelogramm 12"/>
              <p:cNvSpPr/>
              <p:nvPr/>
            </p:nvSpPr>
            <p:spPr>
              <a:xfrm flipV="1">
                <a:off x="8358326" y="1802756"/>
                <a:ext cx="1670916" cy="393911"/>
              </a:xfrm>
              <a:prstGeom prst="parallelogram">
                <a:avLst>
                  <a:gd name="adj" fmla="val 36551"/>
                </a:avLst>
              </a:prstGeom>
              <a:grpFill/>
              <a:ln w="12700" cap="flat" cmpd="sng" algn="ctr">
                <a:noFill/>
                <a:prstDash val="solid"/>
                <a:miter lim="800000"/>
              </a:ln>
              <a:effectLst/>
            </p:spPr>
            <p:txBody>
              <a:bodyPr rtlCol="0" anchor="ctr"/>
              <a:lstStyle/>
              <a:p>
                <a:pPr algn="ctr" fontAlgn="auto">
                  <a:spcBef>
                    <a:spcPts val="0"/>
                  </a:spcBef>
                  <a:spcAft>
                    <a:spcPts val="0"/>
                  </a:spcAft>
                  <a:defRPr/>
                </a:pPr>
                <a:endParaRPr lang="en-US" kern="0">
                  <a:solidFill>
                    <a:prstClr val="white"/>
                  </a:solidFill>
                  <a:latin typeface="Graphik Regular"/>
                </a:endParaRPr>
              </a:p>
            </p:txBody>
          </p:sp>
          <p:sp>
            <p:nvSpPr>
              <p:cNvPr id="131" name="Parallelogramm 13"/>
              <p:cNvSpPr/>
              <p:nvPr/>
            </p:nvSpPr>
            <p:spPr>
              <a:xfrm>
                <a:off x="8358326" y="2203659"/>
                <a:ext cx="1670916" cy="393911"/>
              </a:xfrm>
              <a:prstGeom prst="parallelogram">
                <a:avLst>
                  <a:gd name="adj" fmla="val 36551"/>
                </a:avLst>
              </a:prstGeom>
              <a:grpFill/>
              <a:ln w="12700" cap="flat" cmpd="sng" algn="ctr">
                <a:noFill/>
                <a:prstDash val="solid"/>
                <a:miter lim="800000"/>
              </a:ln>
              <a:effectLst/>
            </p:spPr>
            <p:txBody>
              <a:bodyPr rtlCol="0" anchor="ctr"/>
              <a:lstStyle/>
              <a:p>
                <a:pPr algn="ctr" fontAlgn="auto">
                  <a:spcBef>
                    <a:spcPts val="0"/>
                  </a:spcBef>
                  <a:spcAft>
                    <a:spcPts val="0"/>
                  </a:spcAft>
                  <a:defRPr/>
                </a:pPr>
                <a:endParaRPr lang="en-US" kern="0">
                  <a:solidFill>
                    <a:prstClr val="white"/>
                  </a:solidFill>
                  <a:latin typeface="Graphik Regular"/>
                </a:endParaRPr>
              </a:p>
            </p:txBody>
          </p:sp>
        </p:grpSp>
      </p:grpSp>
      <p:grpSp>
        <p:nvGrpSpPr>
          <p:cNvPr id="132" name="Gruppieren 35"/>
          <p:cNvGrpSpPr/>
          <p:nvPr/>
        </p:nvGrpSpPr>
        <p:grpSpPr>
          <a:xfrm>
            <a:off x="624332" y="1829612"/>
            <a:ext cx="1116056" cy="566116"/>
            <a:chOff x="461493" y="1829612"/>
            <a:chExt cx="872565" cy="442606"/>
          </a:xfrm>
        </p:grpSpPr>
        <p:sp>
          <p:nvSpPr>
            <p:cNvPr id="133" name="Freeform 45"/>
            <p:cNvSpPr>
              <a:spLocks/>
            </p:cNvSpPr>
            <p:nvPr/>
          </p:nvSpPr>
          <p:spPr bwMode="auto">
            <a:xfrm>
              <a:off x="1150261" y="1829612"/>
              <a:ext cx="40739" cy="138647"/>
            </a:xfrm>
            <a:custGeom>
              <a:avLst/>
              <a:gdLst>
                <a:gd name="T0" fmla="*/ 22 w 43"/>
                <a:gd name="T1" fmla="*/ 0 h 156"/>
                <a:gd name="T2" fmla="*/ 24 w 43"/>
                <a:gd name="T3" fmla="*/ 0 h 156"/>
                <a:gd name="T4" fmla="*/ 24 w 43"/>
                <a:gd name="T5" fmla="*/ 2 h 156"/>
                <a:gd name="T6" fmla="*/ 35 w 43"/>
                <a:gd name="T7" fmla="*/ 89 h 156"/>
                <a:gd name="T8" fmla="*/ 43 w 43"/>
                <a:gd name="T9" fmla="*/ 156 h 156"/>
                <a:gd name="T10" fmla="*/ 32 w 43"/>
                <a:gd name="T11" fmla="*/ 151 h 156"/>
                <a:gd name="T12" fmla="*/ 22 w 43"/>
                <a:gd name="T13" fmla="*/ 151 h 156"/>
                <a:gd name="T14" fmla="*/ 11 w 43"/>
                <a:gd name="T15" fmla="*/ 151 h 156"/>
                <a:gd name="T16" fmla="*/ 0 w 43"/>
                <a:gd name="T17" fmla="*/ 153 h 156"/>
                <a:gd name="T18" fmla="*/ 8 w 43"/>
                <a:gd name="T19" fmla="*/ 89 h 156"/>
                <a:gd name="T20" fmla="*/ 19 w 43"/>
                <a:gd name="T21" fmla="*/ 2 h 156"/>
                <a:gd name="T22" fmla="*/ 19 w 43"/>
                <a:gd name="T23" fmla="*/ 0 h 156"/>
                <a:gd name="T24" fmla="*/ 22 w 43"/>
                <a:gd name="T2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56">
                  <a:moveTo>
                    <a:pt x="22" y="0"/>
                  </a:moveTo>
                  <a:lnTo>
                    <a:pt x="24" y="0"/>
                  </a:lnTo>
                  <a:lnTo>
                    <a:pt x="24" y="2"/>
                  </a:lnTo>
                  <a:lnTo>
                    <a:pt x="35" y="89"/>
                  </a:lnTo>
                  <a:lnTo>
                    <a:pt x="43" y="156"/>
                  </a:lnTo>
                  <a:lnTo>
                    <a:pt x="32" y="151"/>
                  </a:lnTo>
                  <a:lnTo>
                    <a:pt x="22" y="151"/>
                  </a:lnTo>
                  <a:lnTo>
                    <a:pt x="11" y="151"/>
                  </a:lnTo>
                  <a:lnTo>
                    <a:pt x="0" y="153"/>
                  </a:lnTo>
                  <a:lnTo>
                    <a:pt x="8" y="89"/>
                  </a:lnTo>
                  <a:lnTo>
                    <a:pt x="19" y="2"/>
                  </a:lnTo>
                  <a:lnTo>
                    <a:pt x="19" y="0"/>
                  </a:lnTo>
                  <a:lnTo>
                    <a:pt x="2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34" name="Freeform 46"/>
            <p:cNvSpPr>
              <a:spLocks/>
            </p:cNvSpPr>
            <p:nvPr/>
          </p:nvSpPr>
          <p:spPr bwMode="auto">
            <a:xfrm>
              <a:off x="1145524" y="1982480"/>
              <a:ext cx="48318" cy="47994"/>
            </a:xfrm>
            <a:custGeom>
              <a:avLst/>
              <a:gdLst>
                <a:gd name="T0" fmla="*/ 27 w 51"/>
                <a:gd name="T1" fmla="*/ 0 h 54"/>
                <a:gd name="T2" fmla="*/ 37 w 51"/>
                <a:gd name="T3" fmla="*/ 3 h 54"/>
                <a:gd name="T4" fmla="*/ 45 w 51"/>
                <a:gd name="T5" fmla="*/ 8 h 54"/>
                <a:gd name="T6" fmla="*/ 51 w 51"/>
                <a:gd name="T7" fmla="*/ 16 h 54"/>
                <a:gd name="T8" fmla="*/ 51 w 51"/>
                <a:gd name="T9" fmla="*/ 27 h 54"/>
                <a:gd name="T10" fmla="*/ 51 w 51"/>
                <a:gd name="T11" fmla="*/ 35 h 54"/>
                <a:gd name="T12" fmla="*/ 48 w 51"/>
                <a:gd name="T13" fmla="*/ 43 h 54"/>
                <a:gd name="T14" fmla="*/ 43 w 51"/>
                <a:gd name="T15" fmla="*/ 49 h 54"/>
                <a:gd name="T16" fmla="*/ 35 w 51"/>
                <a:gd name="T17" fmla="*/ 51 h 54"/>
                <a:gd name="T18" fmla="*/ 27 w 51"/>
                <a:gd name="T19" fmla="*/ 54 h 54"/>
                <a:gd name="T20" fmla="*/ 18 w 51"/>
                <a:gd name="T21" fmla="*/ 51 h 54"/>
                <a:gd name="T22" fmla="*/ 10 w 51"/>
                <a:gd name="T23" fmla="*/ 49 h 54"/>
                <a:gd name="T24" fmla="*/ 5 w 51"/>
                <a:gd name="T25" fmla="*/ 43 h 54"/>
                <a:gd name="T26" fmla="*/ 2 w 51"/>
                <a:gd name="T27" fmla="*/ 35 h 54"/>
                <a:gd name="T28" fmla="*/ 0 w 51"/>
                <a:gd name="T29" fmla="*/ 27 h 54"/>
                <a:gd name="T30" fmla="*/ 2 w 51"/>
                <a:gd name="T31" fmla="*/ 19 h 54"/>
                <a:gd name="T32" fmla="*/ 5 w 51"/>
                <a:gd name="T33" fmla="*/ 11 h 54"/>
                <a:gd name="T34" fmla="*/ 10 w 51"/>
                <a:gd name="T35" fmla="*/ 5 h 54"/>
                <a:gd name="T36" fmla="*/ 18 w 51"/>
                <a:gd name="T37" fmla="*/ 3 h 54"/>
                <a:gd name="T38" fmla="*/ 27 w 51"/>
                <a:gd name="T3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54">
                  <a:moveTo>
                    <a:pt x="27" y="0"/>
                  </a:moveTo>
                  <a:lnTo>
                    <a:pt x="37" y="3"/>
                  </a:lnTo>
                  <a:lnTo>
                    <a:pt x="45" y="8"/>
                  </a:lnTo>
                  <a:lnTo>
                    <a:pt x="51" y="16"/>
                  </a:lnTo>
                  <a:lnTo>
                    <a:pt x="51" y="27"/>
                  </a:lnTo>
                  <a:lnTo>
                    <a:pt x="51" y="35"/>
                  </a:lnTo>
                  <a:lnTo>
                    <a:pt x="48" y="43"/>
                  </a:lnTo>
                  <a:lnTo>
                    <a:pt x="43" y="49"/>
                  </a:lnTo>
                  <a:lnTo>
                    <a:pt x="35" y="51"/>
                  </a:lnTo>
                  <a:lnTo>
                    <a:pt x="27" y="54"/>
                  </a:lnTo>
                  <a:lnTo>
                    <a:pt x="18" y="51"/>
                  </a:lnTo>
                  <a:lnTo>
                    <a:pt x="10" y="49"/>
                  </a:lnTo>
                  <a:lnTo>
                    <a:pt x="5" y="43"/>
                  </a:lnTo>
                  <a:lnTo>
                    <a:pt x="2" y="35"/>
                  </a:lnTo>
                  <a:lnTo>
                    <a:pt x="0" y="27"/>
                  </a:lnTo>
                  <a:lnTo>
                    <a:pt x="2" y="19"/>
                  </a:lnTo>
                  <a:lnTo>
                    <a:pt x="5" y="11"/>
                  </a:lnTo>
                  <a:lnTo>
                    <a:pt x="10" y="5"/>
                  </a:lnTo>
                  <a:lnTo>
                    <a:pt x="18" y="3"/>
                  </a:lnTo>
                  <a:lnTo>
                    <a:pt x="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35" name="Freeform 47"/>
            <p:cNvSpPr>
              <a:spLocks/>
            </p:cNvSpPr>
            <p:nvPr/>
          </p:nvSpPr>
          <p:spPr bwMode="auto">
            <a:xfrm>
              <a:off x="1007202" y="2009143"/>
              <a:ext cx="138322" cy="87988"/>
            </a:xfrm>
            <a:custGeom>
              <a:avLst/>
              <a:gdLst>
                <a:gd name="T0" fmla="*/ 124 w 146"/>
                <a:gd name="T1" fmla="*/ 0 h 99"/>
                <a:gd name="T2" fmla="*/ 124 w 146"/>
                <a:gd name="T3" fmla="*/ 13 h 99"/>
                <a:gd name="T4" fmla="*/ 129 w 146"/>
                <a:gd name="T5" fmla="*/ 21 h 99"/>
                <a:gd name="T6" fmla="*/ 135 w 146"/>
                <a:gd name="T7" fmla="*/ 32 h 99"/>
                <a:gd name="T8" fmla="*/ 146 w 146"/>
                <a:gd name="T9" fmla="*/ 37 h 99"/>
                <a:gd name="T10" fmla="*/ 84 w 146"/>
                <a:gd name="T11" fmla="*/ 64 h 99"/>
                <a:gd name="T12" fmla="*/ 3 w 146"/>
                <a:gd name="T13" fmla="*/ 97 h 99"/>
                <a:gd name="T14" fmla="*/ 3 w 146"/>
                <a:gd name="T15" fmla="*/ 99 h 99"/>
                <a:gd name="T16" fmla="*/ 0 w 146"/>
                <a:gd name="T17" fmla="*/ 97 h 99"/>
                <a:gd name="T18" fmla="*/ 0 w 146"/>
                <a:gd name="T19" fmla="*/ 97 h 99"/>
                <a:gd name="T20" fmla="*/ 0 w 146"/>
                <a:gd name="T21" fmla="*/ 94 h 99"/>
                <a:gd name="T22" fmla="*/ 0 w 146"/>
                <a:gd name="T23" fmla="*/ 94 h 99"/>
                <a:gd name="T24" fmla="*/ 70 w 146"/>
                <a:gd name="T25" fmla="*/ 40 h 99"/>
                <a:gd name="T26" fmla="*/ 124 w 146"/>
                <a:gd name="T2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6" h="99">
                  <a:moveTo>
                    <a:pt x="124" y="0"/>
                  </a:moveTo>
                  <a:lnTo>
                    <a:pt x="124" y="13"/>
                  </a:lnTo>
                  <a:lnTo>
                    <a:pt x="129" y="21"/>
                  </a:lnTo>
                  <a:lnTo>
                    <a:pt x="135" y="32"/>
                  </a:lnTo>
                  <a:lnTo>
                    <a:pt x="146" y="37"/>
                  </a:lnTo>
                  <a:lnTo>
                    <a:pt x="84" y="64"/>
                  </a:lnTo>
                  <a:lnTo>
                    <a:pt x="3" y="97"/>
                  </a:lnTo>
                  <a:lnTo>
                    <a:pt x="3" y="99"/>
                  </a:lnTo>
                  <a:lnTo>
                    <a:pt x="0" y="97"/>
                  </a:lnTo>
                  <a:lnTo>
                    <a:pt x="0" y="97"/>
                  </a:lnTo>
                  <a:lnTo>
                    <a:pt x="0" y="94"/>
                  </a:lnTo>
                  <a:lnTo>
                    <a:pt x="0" y="94"/>
                  </a:lnTo>
                  <a:lnTo>
                    <a:pt x="70" y="40"/>
                  </a:lnTo>
                  <a:lnTo>
                    <a:pt x="12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36" name="Freeform 48"/>
            <p:cNvSpPr>
              <a:spLocks/>
            </p:cNvSpPr>
            <p:nvPr/>
          </p:nvSpPr>
          <p:spPr bwMode="auto">
            <a:xfrm>
              <a:off x="1153104" y="2049138"/>
              <a:ext cx="35054" cy="223080"/>
            </a:xfrm>
            <a:custGeom>
              <a:avLst/>
              <a:gdLst>
                <a:gd name="T0" fmla="*/ 8 w 37"/>
                <a:gd name="T1" fmla="*/ 0 h 251"/>
                <a:gd name="T2" fmla="*/ 19 w 37"/>
                <a:gd name="T3" fmla="*/ 0 h 251"/>
                <a:gd name="T4" fmla="*/ 29 w 37"/>
                <a:gd name="T5" fmla="*/ 0 h 251"/>
                <a:gd name="T6" fmla="*/ 37 w 37"/>
                <a:gd name="T7" fmla="*/ 251 h 251"/>
                <a:gd name="T8" fmla="*/ 0 w 37"/>
                <a:gd name="T9" fmla="*/ 251 h 251"/>
                <a:gd name="T10" fmla="*/ 8 w 37"/>
                <a:gd name="T11" fmla="*/ 0 h 251"/>
              </a:gdLst>
              <a:ahLst/>
              <a:cxnLst>
                <a:cxn ang="0">
                  <a:pos x="T0" y="T1"/>
                </a:cxn>
                <a:cxn ang="0">
                  <a:pos x="T2" y="T3"/>
                </a:cxn>
                <a:cxn ang="0">
                  <a:pos x="T4" y="T5"/>
                </a:cxn>
                <a:cxn ang="0">
                  <a:pos x="T6" y="T7"/>
                </a:cxn>
                <a:cxn ang="0">
                  <a:pos x="T8" y="T9"/>
                </a:cxn>
                <a:cxn ang="0">
                  <a:pos x="T10" y="T11"/>
                </a:cxn>
              </a:cxnLst>
              <a:rect l="0" t="0" r="r" b="b"/>
              <a:pathLst>
                <a:path w="37" h="251">
                  <a:moveTo>
                    <a:pt x="8" y="0"/>
                  </a:moveTo>
                  <a:lnTo>
                    <a:pt x="19" y="0"/>
                  </a:lnTo>
                  <a:lnTo>
                    <a:pt x="29" y="0"/>
                  </a:lnTo>
                  <a:lnTo>
                    <a:pt x="37" y="251"/>
                  </a:lnTo>
                  <a:lnTo>
                    <a:pt x="0" y="251"/>
                  </a:lnTo>
                  <a:lnTo>
                    <a:pt x="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37" name="Freeform 49"/>
            <p:cNvSpPr>
              <a:spLocks/>
            </p:cNvSpPr>
            <p:nvPr/>
          </p:nvSpPr>
          <p:spPr bwMode="auto">
            <a:xfrm>
              <a:off x="1195736" y="2009143"/>
              <a:ext cx="138322" cy="87988"/>
            </a:xfrm>
            <a:custGeom>
              <a:avLst/>
              <a:gdLst>
                <a:gd name="T0" fmla="*/ 22 w 146"/>
                <a:gd name="T1" fmla="*/ 0 h 99"/>
                <a:gd name="T2" fmla="*/ 76 w 146"/>
                <a:gd name="T3" fmla="*/ 40 h 99"/>
                <a:gd name="T4" fmla="*/ 143 w 146"/>
                <a:gd name="T5" fmla="*/ 94 h 99"/>
                <a:gd name="T6" fmla="*/ 146 w 146"/>
                <a:gd name="T7" fmla="*/ 94 h 99"/>
                <a:gd name="T8" fmla="*/ 146 w 146"/>
                <a:gd name="T9" fmla="*/ 97 h 99"/>
                <a:gd name="T10" fmla="*/ 143 w 146"/>
                <a:gd name="T11" fmla="*/ 97 h 99"/>
                <a:gd name="T12" fmla="*/ 143 w 146"/>
                <a:gd name="T13" fmla="*/ 99 h 99"/>
                <a:gd name="T14" fmla="*/ 140 w 146"/>
                <a:gd name="T15" fmla="*/ 97 h 99"/>
                <a:gd name="T16" fmla="*/ 62 w 146"/>
                <a:gd name="T17" fmla="*/ 64 h 99"/>
                <a:gd name="T18" fmla="*/ 0 w 146"/>
                <a:gd name="T19" fmla="*/ 37 h 99"/>
                <a:gd name="T20" fmla="*/ 9 w 146"/>
                <a:gd name="T21" fmla="*/ 32 h 99"/>
                <a:gd name="T22" fmla="*/ 17 w 146"/>
                <a:gd name="T23" fmla="*/ 21 h 99"/>
                <a:gd name="T24" fmla="*/ 19 w 146"/>
                <a:gd name="T25" fmla="*/ 13 h 99"/>
                <a:gd name="T26" fmla="*/ 22 w 146"/>
                <a:gd name="T2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6" h="99">
                  <a:moveTo>
                    <a:pt x="22" y="0"/>
                  </a:moveTo>
                  <a:lnTo>
                    <a:pt x="76" y="40"/>
                  </a:lnTo>
                  <a:lnTo>
                    <a:pt x="143" y="94"/>
                  </a:lnTo>
                  <a:lnTo>
                    <a:pt x="146" y="94"/>
                  </a:lnTo>
                  <a:lnTo>
                    <a:pt x="146" y="97"/>
                  </a:lnTo>
                  <a:lnTo>
                    <a:pt x="143" y="97"/>
                  </a:lnTo>
                  <a:lnTo>
                    <a:pt x="143" y="99"/>
                  </a:lnTo>
                  <a:lnTo>
                    <a:pt x="140" y="97"/>
                  </a:lnTo>
                  <a:lnTo>
                    <a:pt x="62" y="64"/>
                  </a:lnTo>
                  <a:lnTo>
                    <a:pt x="0" y="37"/>
                  </a:lnTo>
                  <a:lnTo>
                    <a:pt x="9" y="32"/>
                  </a:lnTo>
                  <a:lnTo>
                    <a:pt x="17" y="21"/>
                  </a:lnTo>
                  <a:lnTo>
                    <a:pt x="19" y="13"/>
                  </a:lnTo>
                  <a:lnTo>
                    <a:pt x="2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38" name="Freeform 50"/>
            <p:cNvSpPr>
              <a:spLocks/>
            </p:cNvSpPr>
            <p:nvPr/>
          </p:nvSpPr>
          <p:spPr bwMode="auto">
            <a:xfrm>
              <a:off x="696451" y="1994923"/>
              <a:ext cx="185693" cy="226635"/>
            </a:xfrm>
            <a:custGeom>
              <a:avLst/>
              <a:gdLst>
                <a:gd name="T0" fmla="*/ 21 w 196"/>
                <a:gd name="T1" fmla="*/ 0 h 255"/>
                <a:gd name="T2" fmla="*/ 172 w 196"/>
                <a:gd name="T3" fmla="*/ 0 h 255"/>
                <a:gd name="T4" fmla="*/ 175 w 196"/>
                <a:gd name="T5" fmla="*/ 45 h 255"/>
                <a:gd name="T6" fmla="*/ 180 w 196"/>
                <a:gd name="T7" fmla="*/ 99 h 255"/>
                <a:gd name="T8" fmla="*/ 186 w 196"/>
                <a:gd name="T9" fmla="*/ 156 h 255"/>
                <a:gd name="T10" fmla="*/ 191 w 196"/>
                <a:gd name="T11" fmla="*/ 210 h 255"/>
                <a:gd name="T12" fmla="*/ 196 w 196"/>
                <a:gd name="T13" fmla="*/ 255 h 255"/>
                <a:gd name="T14" fmla="*/ 0 w 196"/>
                <a:gd name="T15" fmla="*/ 255 h 255"/>
                <a:gd name="T16" fmla="*/ 2 w 196"/>
                <a:gd name="T17" fmla="*/ 210 h 255"/>
                <a:gd name="T18" fmla="*/ 11 w 196"/>
                <a:gd name="T19" fmla="*/ 156 h 255"/>
                <a:gd name="T20" fmla="*/ 16 w 196"/>
                <a:gd name="T21" fmla="*/ 99 h 255"/>
                <a:gd name="T22" fmla="*/ 19 w 196"/>
                <a:gd name="T23" fmla="*/ 45 h 255"/>
                <a:gd name="T24" fmla="*/ 21 w 196"/>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255">
                  <a:moveTo>
                    <a:pt x="21" y="0"/>
                  </a:moveTo>
                  <a:lnTo>
                    <a:pt x="172" y="0"/>
                  </a:lnTo>
                  <a:lnTo>
                    <a:pt x="175" y="45"/>
                  </a:lnTo>
                  <a:lnTo>
                    <a:pt x="180" y="99"/>
                  </a:lnTo>
                  <a:lnTo>
                    <a:pt x="186" y="156"/>
                  </a:lnTo>
                  <a:lnTo>
                    <a:pt x="191" y="210"/>
                  </a:lnTo>
                  <a:lnTo>
                    <a:pt x="196" y="255"/>
                  </a:lnTo>
                  <a:lnTo>
                    <a:pt x="0" y="255"/>
                  </a:lnTo>
                  <a:lnTo>
                    <a:pt x="2" y="210"/>
                  </a:lnTo>
                  <a:lnTo>
                    <a:pt x="11" y="156"/>
                  </a:lnTo>
                  <a:lnTo>
                    <a:pt x="16" y="99"/>
                  </a:lnTo>
                  <a:lnTo>
                    <a:pt x="19" y="45"/>
                  </a:lnTo>
                  <a:lnTo>
                    <a:pt x="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39" name="Freeform 51"/>
            <p:cNvSpPr>
              <a:spLocks noEditPoints="1"/>
            </p:cNvSpPr>
            <p:nvPr/>
          </p:nvSpPr>
          <p:spPr bwMode="auto">
            <a:xfrm>
              <a:off x="461493" y="2138014"/>
              <a:ext cx="566552" cy="131537"/>
            </a:xfrm>
            <a:custGeom>
              <a:avLst/>
              <a:gdLst>
                <a:gd name="T0" fmla="*/ 547 w 598"/>
                <a:gd name="T1" fmla="*/ 94 h 148"/>
                <a:gd name="T2" fmla="*/ 547 w 598"/>
                <a:gd name="T3" fmla="*/ 111 h 148"/>
                <a:gd name="T4" fmla="*/ 592 w 598"/>
                <a:gd name="T5" fmla="*/ 111 h 148"/>
                <a:gd name="T6" fmla="*/ 592 w 598"/>
                <a:gd name="T7" fmla="*/ 94 h 148"/>
                <a:gd name="T8" fmla="*/ 547 w 598"/>
                <a:gd name="T9" fmla="*/ 94 h 148"/>
                <a:gd name="T10" fmla="*/ 547 w 598"/>
                <a:gd name="T11" fmla="*/ 73 h 148"/>
                <a:gd name="T12" fmla="*/ 547 w 598"/>
                <a:gd name="T13" fmla="*/ 89 h 148"/>
                <a:gd name="T14" fmla="*/ 592 w 598"/>
                <a:gd name="T15" fmla="*/ 89 h 148"/>
                <a:gd name="T16" fmla="*/ 592 w 598"/>
                <a:gd name="T17" fmla="*/ 73 h 148"/>
                <a:gd name="T18" fmla="*/ 547 w 598"/>
                <a:gd name="T19" fmla="*/ 73 h 148"/>
                <a:gd name="T20" fmla="*/ 547 w 598"/>
                <a:gd name="T21" fmla="*/ 49 h 148"/>
                <a:gd name="T22" fmla="*/ 547 w 598"/>
                <a:gd name="T23" fmla="*/ 65 h 148"/>
                <a:gd name="T24" fmla="*/ 592 w 598"/>
                <a:gd name="T25" fmla="*/ 65 h 148"/>
                <a:gd name="T26" fmla="*/ 592 w 598"/>
                <a:gd name="T27" fmla="*/ 49 h 148"/>
                <a:gd name="T28" fmla="*/ 547 w 598"/>
                <a:gd name="T29" fmla="*/ 49 h 148"/>
                <a:gd name="T30" fmla="*/ 487 w 598"/>
                <a:gd name="T31" fmla="*/ 0 h 148"/>
                <a:gd name="T32" fmla="*/ 528 w 598"/>
                <a:gd name="T33" fmla="*/ 0 h 148"/>
                <a:gd name="T34" fmla="*/ 528 w 598"/>
                <a:gd name="T35" fmla="*/ 11 h 148"/>
                <a:gd name="T36" fmla="*/ 539 w 598"/>
                <a:gd name="T37" fmla="*/ 11 h 148"/>
                <a:gd name="T38" fmla="*/ 539 w 598"/>
                <a:gd name="T39" fmla="*/ 38 h 148"/>
                <a:gd name="T40" fmla="*/ 598 w 598"/>
                <a:gd name="T41" fmla="*/ 38 h 148"/>
                <a:gd name="T42" fmla="*/ 598 w 598"/>
                <a:gd name="T43" fmla="*/ 148 h 148"/>
                <a:gd name="T44" fmla="*/ 0 w 598"/>
                <a:gd name="T45" fmla="*/ 146 h 148"/>
                <a:gd name="T46" fmla="*/ 0 w 598"/>
                <a:gd name="T47" fmla="*/ 102 h 148"/>
                <a:gd name="T48" fmla="*/ 455 w 598"/>
                <a:gd name="T49" fmla="*/ 102 h 148"/>
                <a:gd name="T50" fmla="*/ 455 w 598"/>
                <a:gd name="T51" fmla="*/ 94 h 148"/>
                <a:gd name="T52" fmla="*/ 455 w 598"/>
                <a:gd name="T53" fmla="*/ 94 h 148"/>
                <a:gd name="T54" fmla="*/ 455 w 598"/>
                <a:gd name="T55" fmla="*/ 38 h 148"/>
                <a:gd name="T56" fmla="*/ 471 w 598"/>
                <a:gd name="T57" fmla="*/ 38 h 148"/>
                <a:gd name="T58" fmla="*/ 471 w 598"/>
                <a:gd name="T59" fmla="*/ 11 h 148"/>
                <a:gd name="T60" fmla="*/ 487 w 598"/>
                <a:gd name="T61" fmla="*/ 11 h 148"/>
                <a:gd name="T62" fmla="*/ 487 w 598"/>
                <a:gd name="T6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8" h="148">
                  <a:moveTo>
                    <a:pt x="547" y="94"/>
                  </a:moveTo>
                  <a:lnTo>
                    <a:pt x="547" y="111"/>
                  </a:lnTo>
                  <a:lnTo>
                    <a:pt x="592" y="111"/>
                  </a:lnTo>
                  <a:lnTo>
                    <a:pt x="592" y="94"/>
                  </a:lnTo>
                  <a:lnTo>
                    <a:pt x="547" y="94"/>
                  </a:lnTo>
                  <a:close/>
                  <a:moveTo>
                    <a:pt x="547" y="73"/>
                  </a:moveTo>
                  <a:lnTo>
                    <a:pt x="547" y="89"/>
                  </a:lnTo>
                  <a:lnTo>
                    <a:pt x="592" y="89"/>
                  </a:lnTo>
                  <a:lnTo>
                    <a:pt x="592" y="73"/>
                  </a:lnTo>
                  <a:lnTo>
                    <a:pt x="547" y="73"/>
                  </a:lnTo>
                  <a:close/>
                  <a:moveTo>
                    <a:pt x="547" y="49"/>
                  </a:moveTo>
                  <a:lnTo>
                    <a:pt x="547" y="65"/>
                  </a:lnTo>
                  <a:lnTo>
                    <a:pt x="592" y="65"/>
                  </a:lnTo>
                  <a:lnTo>
                    <a:pt x="592" y="49"/>
                  </a:lnTo>
                  <a:lnTo>
                    <a:pt x="547" y="49"/>
                  </a:lnTo>
                  <a:close/>
                  <a:moveTo>
                    <a:pt x="487" y="0"/>
                  </a:moveTo>
                  <a:lnTo>
                    <a:pt x="528" y="0"/>
                  </a:lnTo>
                  <a:lnTo>
                    <a:pt x="528" y="11"/>
                  </a:lnTo>
                  <a:lnTo>
                    <a:pt x="539" y="11"/>
                  </a:lnTo>
                  <a:lnTo>
                    <a:pt x="539" y="38"/>
                  </a:lnTo>
                  <a:lnTo>
                    <a:pt x="598" y="38"/>
                  </a:lnTo>
                  <a:lnTo>
                    <a:pt x="598" y="148"/>
                  </a:lnTo>
                  <a:lnTo>
                    <a:pt x="0" y="146"/>
                  </a:lnTo>
                  <a:lnTo>
                    <a:pt x="0" y="102"/>
                  </a:lnTo>
                  <a:lnTo>
                    <a:pt x="455" y="102"/>
                  </a:lnTo>
                  <a:lnTo>
                    <a:pt x="455" y="94"/>
                  </a:lnTo>
                  <a:lnTo>
                    <a:pt x="455" y="94"/>
                  </a:lnTo>
                  <a:lnTo>
                    <a:pt x="455" y="38"/>
                  </a:lnTo>
                  <a:lnTo>
                    <a:pt x="471" y="38"/>
                  </a:lnTo>
                  <a:lnTo>
                    <a:pt x="471" y="11"/>
                  </a:lnTo>
                  <a:lnTo>
                    <a:pt x="487" y="11"/>
                  </a:lnTo>
                  <a:lnTo>
                    <a:pt x="48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40" name="Rectangle 52"/>
            <p:cNvSpPr>
              <a:spLocks noChangeArrowheads="1"/>
            </p:cNvSpPr>
            <p:nvPr/>
          </p:nvSpPr>
          <p:spPr bwMode="auto">
            <a:xfrm>
              <a:off x="711610" y="1978037"/>
              <a:ext cx="152534" cy="88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41" name="Rectangle 53"/>
            <p:cNvSpPr>
              <a:spLocks noChangeArrowheads="1"/>
            </p:cNvSpPr>
            <p:nvPr/>
          </p:nvSpPr>
          <p:spPr bwMode="auto">
            <a:xfrm>
              <a:off x="925725" y="1924711"/>
              <a:ext cx="30317" cy="977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42" name="Rectangle 54"/>
            <p:cNvSpPr>
              <a:spLocks noChangeArrowheads="1"/>
            </p:cNvSpPr>
            <p:nvPr/>
          </p:nvSpPr>
          <p:spPr bwMode="auto">
            <a:xfrm>
              <a:off x="502232" y="1978037"/>
              <a:ext cx="153480" cy="88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43" name="Freeform 55"/>
            <p:cNvSpPr>
              <a:spLocks/>
            </p:cNvSpPr>
            <p:nvPr/>
          </p:nvSpPr>
          <p:spPr bwMode="auto">
            <a:xfrm>
              <a:off x="922882" y="1939819"/>
              <a:ext cx="36002" cy="191085"/>
            </a:xfrm>
            <a:custGeom>
              <a:avLst/>
              <a:gdLst>
                <a:gd name="T0" fmla="*/ 3 w 38"/>
                <a:gd name="T1" fmla="*/ 0 h 215"/>
                <a:gd name="T2" fmla="*/ 35 w 38"/>
                <a:gd name="T3" fmla="*/ 0 h 215"/>
                <a:gd name="T4" fmla="*/ 38 w 38"/>
                <a:gd name="T5" fmla="*/ 215 h 215"/>
                <a:gd name="T6" fmla="*/ 0 w 38"/>
                <a:gd name="T7" fmla="*/ 215 h 215"/>
                <a:gd name="T8" fmla="*/ 3 w 38"/>
                <a:gd name="T9" fmla="*/ 0 h 215"/>
              </a:gdLst>
              <a:ahLst/>
              <a:cxnLst>
                <a:cxn ang="0">
                  <a:pos x="T0" y="T1"/>
                </a:cxn>
                <a:cxn ang="0">
                  <a:pos x="T2" y="T3"/>
                </a:cxn>
                <a:cxn ang="0">
                  <a:pos x="T4" y="T5"/>
                </a:cxn>
                <a:cxn ang="0">
                  <a:pos x="T6" y="T7"/>
                </a:cxn>
                <a:cxn ang="0">
                  <a:pos x="T8" y="T9"/>
                </a:cxn>
              </a:cxnLst>
              <a:rect l="0" t="0" r="r" b="b"/>
              <a:pathLst>
                <a:path w="38" h="215">
                  <a:moveTo>
                    <a:pt x="3" y="0"/>
                  </a:moveTo>
                  <a:lnTo>
                    <a:pt x="35" y="0"/>
                  </a:lnTo>
                  <a:lnTo>
                    <a:pt x="38" y="215"/>
                  </a:lnTo>
                  <a:lnTo>
                    <a:pt x="0" y="215"/>
                  </a:lnTo>
                  <a:lnTo>
                    <a:pt x="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44" name="Freeform 56"/>
            <p:cNvSpPr>
              <a:spLocks/>
            </p:cNvSpPr>
            <p:nvPr/>
          </p:nvSpPr>
          <p:spPr bwMode="auto">
            <a:xfrm>
              <a:off x="487073" y="1994923"/>
              <a:ext cx="186641" cy="226635"/>
            </a:xfrm>
            <a:custGeom>
              <a:avLst/>
              <a:gdLst>
                <a:gd name="T0" fmla="*/ 22 w 197"/>
                <a:gd name="T1" fmla="*/ 0 h 255"/>
                <a:gd name="T2" fmla="*/ 175 w 197"/>
                <a:gd name="T3" fmla="*/ 0 h 255"/>
                <a:gd name="T4" fmla="*/ 175 w 197"/>
                <a:gd name="T5" fmla="*/ 45 h 255"/>
                <a:gd name="T6" fmla="*/ 180 w 197"/>
                <a:gd name="T7" fmla="*/ 99 h 255"/>
                <a:gd name="T8" fmla="*/ 186 w 197"/>
                <a:gd name="T9" fmla="*/ 156 h 255"/>
                <a:gd name="T10" fmla="*/ 191 w 197"/>
                <a:gd name="T11" fmla="*/ 210 h 255"/>
                <a:gd name="T12" fmla="*/ 197 w 197"/>
                <a:gd name="T13" fmla="*/ 255 h 255"/>
                <a:gd name="T14" fmla="*/ 0 w 197"/>
                <a:gd name="T15" fmla="*/ 255 h 255"/>
                <a:gd name="T16" fmla="*/ 5 w 197"/>
                <a:gd name="T17" fmla="*/ 210 h 255"/>
                <a:gd name="T18" fmla="*/ 11 w 197"/>
                <a:gd name="T19" fmla="*/ 156 h 255"/>
                <a:gd name="T20" fmla="*/ 16 w 197"/>
                <a:gd name="T21" fmla="*/ 99 h 255"/>
                <a:gd name="T22" fmla="*/ 22 w 197"/>
                <a:gd name="T23" fmla="*/ 45 h 255"/>
                <a:gd name="T24" fmla="*/ 22 w 197"/>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5">
                  <a:moveTo>
                    <a:pt x="22" y="0"/>
                  </a:moveTo>
                  <a:lnTo>
                    <a:pt x="175" y="0"/>
                  </a:lnTo>
                  <a:lnTo>
                    <a:pt x="175" y="45"/>
                  </a:lnTo>
                  <a:lnTo>
                    <a:pt x="180" y="99"/>
                  </a:lnTo>
                  <a:lnTo>
                    <a:pt x="186" y="156"/>
                  </a:lnTo>
                  <a:lnTo>
                    <a:pt x="191" y="210"/>
                  </a:lnTo>
                  <a:lnTo>
                    <a:pt x="197" y="255"/>
                  </a:lnTo>
                  <a:lnTo>
                    <a:pt x="0" y="255"/>
                  </a:lnTo>
                  <a:lnTo>
                    <a:pt x="5" y="210"/>
                  </a:lnTo>
                  <a:lnTo>
                    <a:pt x="11" y="156"/>
                  </a:lnTo>
                  <a:lnTo>
                    <a:pt x="16" y="99"/>
                  </a:lnTo>
                  <a:lnTo>
                    <a:pt x="22" y="45"/>
                  </a:lnTo>
                  <a:lnTo>
                    <a:pt x="2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grpSp>
      <p:sp>
        <p:nvSpPr>
          <p:cNvPr id="145" name="Freeform 44"/>
          <p:cNvSpPr>
            <a:spLocks/>
          </p:cNvSpPr>
          <p:nvPr/>
        </p:nvSpPr>
        <p:spPr bwMode="auto">
          <a:xfrm>
            <a:off x="2451595" y="1851218"/>
            <a:ext cx="510468" cy="397196"/>
          </a:xfrm>
          <a:custGeom>
            <a:avLst/>
            <a:gdLst>
              <a:gd name="T0" fmla="*/ 358 w 485"/>
              <a:gd name="T1" fmla="*/ 0 h 369"/>
              <a:gd name="T2" fmla="*/ 423 w 485"/>
              <a:gd name="T3" fmla="*/ 3 h 369"/>
              <a:gd name="T4" fmla="*/ 485 w 485"/>
              <a:gd name="T5" fmla="*/ 5 h 369"/>
              <a:gd name="T6" fmla="*/ 452 w 485"/>
              <a:gd name="T7" fmla="*/ 59 h 369"/>
              <a:gd name="T8" fmla="*/ 417 w 485"/>
              <a:gd name="T9" fmla="*/ 110 h 369"/>
              <a:gd name="T10" fmla="*/ 398 w 485"/>
              <a:gd name="T11" fmla="*/ 73 h 369"/>
              <a:gd name="T12" fmla="*/ 197 w 485"/>
              <a:gd name="T13" fmla="*/ 175 h 369"/>
              <a:gd name="T14" fmla="*/ 180 w 485"/>
              <a:gd name="T15" fmla="*/ 183 h 369"/>
              <a:gd name="T16" fmla="*/ 170 w 485"/>
              <a:gd name="T17" fmla="*/ 167 h 369"/>
              <a:gd name="T18" fmla="*/ 145 w 485"/>
              <a:gd name="T19" fmla="*/ 135 h 369"/>
              <a:gd name="T20" fmla="*/ 24 w 485"/>
              <a:gd name="T21" fmla="*/ 186 h 369"/>
              <a:gd name="T22" fmla="*/ 24 w 485"/>
              <a:gd name="T23" fmla="*/ 345 h 369"/>
              <a:gd name="T24" fmla="*/ 51 w 485"/>
              <a:gd name="T25" fmla="*/ 345 h 369"/>
              <a:gd name="T26" fmla="*/ 51 w 485"/>
              <a:gd name="T27" fmla="*/ 207 h 369"/>
              <a:gd name="T28" fmla="*/ 75 w 485"/>
              <a:gd name="T29" fmla="*/ 197 h 369"/>
              <a:gd name="T30" fmla="*/ 75 w 485"/>
              <a:gd name="T31" fmla="*/ 345 h 369"/>
              <a:gd name="T32" fmla="*/ 94 w 485"/>
              <a:gd name="T33" fmla="*/ 345 h 369"/>
              <a:gd name="T34" fmla="*/ 94 w 485"/>
              <a:gd name="T35" fmla="*/ 188 h 369"/>
              <a:gd name="T36" fmla="*/ 118 w 485"/>
              <a:gd name="T37" fmla="*/ 178 h 369"/>
              <a:gd name="T38" fmla="*/ 118 w 485"/>
              <a:gd name="T39" fmla="*/ 345 h 369"/>
              <a:gd name="T40" fmla="*/ 137 w 485"/>
              <a:gd name="T41" fmla="*/ 345 h 369"/>
              <a:gd name="T42" fmla="*/ 137 w 485"/>
              <a:gd name="T43" fmla="*/ 170 h 369"/>
              <a:gd name="T44" fmla="*/ 143 w 485"/>
              <a:gd name="T45" fmla="*/ 170 h 369"/>
              <a:gd name="T46" fmla="*/ 162 w 485"/>
              <a:gd name="T47" fmla="*/ 199 h 369"/>
              <a:gd name="T48" fmla="*/ 162 w 485"/>
              <a:gd name="T49" fmla="*/ 345 h 369"/>
              <a:gd name="T50" fmla="*/ 180 w 485"/>
              <a:gd name="T51" fmla="*/ 345 h 369"/>
              <a:gd name="T52" fmla="*/ 180 w 485"/>
              <a:gd name="T53" fmla="*/ 215 h 369"/>
              <a:gd name="T54" fmla="*/ 207 w 485"/>
              <a:gd name="T55" fmla="*/ 202 h 369"/>
              <a:gd name="T56" fmla="*/ 207 w 485"/>
              <a:gd name="T57" fmla="*/ 345 h 369"/>
              <a:gd name="T58" fmla="*/ 226 w 485"/>
              <a:gd name="T59" fmla="*/ 345 h 369"/>
              <a:gd name="T60" fmla="*/ 226 w 485"/>
              <a:gd name="T61" fmla="*/ 194 h 369"/>
              <a:gd name="T62" fmla="*/ 250 w 485"/>
              <a:gd name="T63" fmla="*/ 180 h 369"/>
              <a:gd name="T64" fmla="*/ 250 w 485"/>
              <a:gd name="T65" fmla="*/ 345 h 369"/>
              <a:gd name="T66" fmla="*/ 269 w 485"/>
              <a:gd name="T67" fmla="*/ 345 h 369"/>
              <a:gd name="T68" fmla="*/ 269 w 485"/>
              <a:gd name="T69" fmla="*/ 172 h 369"/>
              <a:gd name="T70" fmla="*/ 293 w 485"/>
              <a:gd name="T71" fmla="*/ 159 h 369"/>
              <a:gd name="T72" fmla="*/ 293 w 485"/>
              <a:gd name="T73" fmla="*/ 345 h 369"/>
              <a:gd name="T74" fmla="*/ 312 w 485"/>
              <a:gd name="T75" fmla="*/ 345 h 369"/>
              <a:gd name="T76" fmla="*/ 312 w 485"/>
              <a:gd name="T77" fmla="*/ 151 h 369"/>
              <a:gd name="T78" fmla="*/ 337 w 485"/>
              <a:gd name="T79" fmla="*/ 137 h 369"/>
              <a:gd name="T80" fmla="*/ 337 w 485"/>
              <a:gd name="T81" fmla="*/ 345 h 369"/>
              <a:gd name="T82" fmla="*/ 355 w 485"/>
              <a:gd name="T83" fmla="*/ 345 h 369"/>
              <a:gd name="T84" fmla="*/ 355 w 485"/>
              <a:gd name="T85" fmla="*/ 129 h 369"/>
              <a:gd name="T86" fmla="*/ 380 w 485"/>
              <a:gd name="T87" fmla="*/ 116 h 369"/>
              <a:gd name="T88" fmla="*/ 380 w 485"/>
              <a:gd name="T89" fmla="*/ 345 h 369"/>
              <a:gd name="T90" fmla="*/ 474 w 485"/>
              <a:gd name="T91" fmla="*/ 345 h 369"/>
              <a:gd name="T92" fmla="*/ 474 w 485"/>
              <a:gd name="T93" fmla="*/ 369 h 369"/>
              <a:gd name="T94" fmla="*/ 0 w 485"/>
              <a:gd name="T95" fmla="*/ 369 h 369"/>
              <a:gd name="T96" fmla="*/ 0 w 485"/>
              <a:gd name="T97" fmla="*/ 3 h 369"/>
              <a:gd name="T98" fmla="*/ 24 w 485"/>
              <a:gd name="T99" fmla="*/ 3 h 369"/>
              <a:gd name="T100" fmla="*/ 24 w 485"/>
              <a:gd name="T101" fmla="*/ 140 h 369"/>
              <a:gd name="T102" fmla="*/ 145 w 485"/>
              <a:gd name="T103" fmla="*/ 89 h 369"/>
              <a:gd name="T104" fmla="*/ 162 w 485"/>
              <a:gd name="T105" fmla="*/ 83 h 369"/>
              <a:gd name="T106" fmla="*/ 172 w 485"/>
              <a:gd name="T107" fmla="*/ 97 h 369"/>
              <a:gd name="T108" fmla="*/ 194 w 485"/>
              <a:gd name="T109" fmla="*/ 129 h 369"/>
              <a:gd name="T110" fmla="*/ 377 w 485"/>
              <a:gd name="T111" fmla="*/ 35 h 369"/>
              <a:gd name="T112" fmla="*/ 358 w 485"/>
              <a:gd name="T113"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369">
                <a:moveTo>
                  <a:pt x="358" y="0"/>
                </a:moveTo>
                <a:lnTo>
                  <a:pt x="423" y="3"/>
                </a:lnTo>
                <a:lnTo>
                  <a:pt x="485" y="5"/>
                </a:lnTo>
                <a:lnTo>
                  <a:pt x="452" y="59"/>
                </a:lnTo>
                <a:lnTo>
                  <a:pt x="417" y="110"/>
                </a:lnTo>
                <a:lnTo>
                  <a:pt x="398" y="73"/>
                </a:lnTo>
                <a:lnTo>
                  <a:pt x="197" y="175"/>
                </a:lnTo>
                <a:lnTo>
                  <a:pt x="180" y="183"/>
                </a:lnTo>
                <a:lnTo>
                  <a:pt x="170" y="167"/>
                </a:lnTo>
                <a:lnTo>
                  <a:pt x="145" y="135"/>
                </a:lnTo>
                <a:lnTo>
                  <a:pt x="24" y="186"/>
                </a:lnTo>
                <a:lnTo>
                  <a:pt x="24" y="345"/>
                </a:lnTo>
                <a:lnTo>
                  <a:pt x="51" y="345"/>
                </a:lnTo>
                <a:lnTo>
                  <a:pt x="51" y="207"/>
                </a:lnTo>
                <a:lnTo>
                  <a:pt x="75" y="197"/>
                </a:lnTo>
                <a:lnTo>
                  <a:pt x="75" y="345"/>
                </a:lnTo>
                <a:lnTo>
                  <a:pt x="94" y="345"/>
                </a:lnTo>
                <a:lnTo>
                  <a:pt x="94" y="188"/>
                </a:lnTo>
                <a:lnTo>
                  <a:pt x="118" y="178"/>
                </a:lnTo>
                <a:lnTo>
                  <a:pt x="118" y="345"/>
                </a:lnTo>
                <a:lnTo>
                  <a:pt x="137" y="345"/>
                </a:lnTo>
                <a:lnTo>
                  <a:pt x="137" y="170"/>
                </a:lnTo>
                <a:lnTo>
                  <a:pt x="143" y="170"/>
                </a:lnTo>
                <a:lnTo>
                  <a:pt x="162" y="199"/>
                </a:lnTo>
                <a:lnTo>
                  <a:pt x="162" y="345"/>
                </a:lnTo>
                <a:lnTo>
                  <a:pt x="180" y="345"/>
                </a:lnTo>
                <a:lnTo>
                  <a:pt x="180" y="215"/>
                </a:lnTo>
                <a:lnTo>
                  <a:pt x="207" y="202"/>
                </a:lnTo>
                <a:lnTo>
                  <a:pt x="207" y="345"/>
                </a:lnTo>
                <a:lnTo>
                  <a:pt x="226" y="345"/>
                </a:lnTo>
                <a:lnTo>
                  <a:pt x="226" y="194"/>
                </a:lnTo>
                <a:lnTo>
                  <a:pt x="250" y="180"/>
                </a:lnTo>
                <a:lnTo>
                  <a:pt x="250" y="345"/>
                </a:lnTo>
                <a:lnTo>
                  <a:pt x="269" y="345"/>
                </a:lnTo>
                <a:lnTo>
                  <a:pt x="269" y="172"/>
                </a:lnTo>
                <a:lnTo>
                  <a:pt x="293" y="159"/>
                </a:lnTo>
                <a:lnTo>
                  <a:pt x="293" y="345"/>
                </a:lnTo>
                <a:lnTo>
                  <a:pt x="312" y="345"/>
                </a:lnTo>
                <a:lnTo>
                  <a:pt x="312" y="151"/>
                </a:lnTo>
                <a:lnTo>
                  <a:pt x="337" y="137"/>
                </a:lnTo>
                <a:lnTo>
                  <a:pt x="337" y="345"/>
                </a:lnTo>
                <a:lnTo>
                  <a:pt x="355" y="345"/>
                </a:lnTo>
                <a:lnTo>
                  <a:pt x="355" y="129"/>
                </a:lnTo>
                <a:lnTo>
                  <a:pt x="380" y="116"/>
                </a:lnTo>
                <a:lnTo>
                  <a:pt x="380" y="345"/>
                </a:lnTo>
                <a:lnTo>
                  <a:pt x="474" y="345"/>
                </a:lnTo>
                <a:lnTo>
                  <a:pt x="474" y="369"/>
                </a:lnTo>
                <a:lnTo>
                  <a:pt x="0" y="369"/>
                </a:lnTo>
                <a:lnTo>
                  <a:pt x="0" y="3"/>
                </a:lnTo>
                <a:lnTo>
                  <a:pt x="24" y="3"/>
                </a:lnTo>
                <a:lnTo>
                  <a:pt x="24" y="140"/>
                </a:lnTo>
                <a:lnTo>
                  <a:pt x="145" y="89"/>
                </a:lnTo>
                <a:lnTo>
                  <a:pt x="162" y="83"/>
                </a:lnTo>
                <a:lnTo>
                  <a:pt x="172" y="97"/>
                </a:lnTo>
                <a:lnTo>
                  <a:pt x="194" y="129"/>
                </a:lnTo>
                <a:lnTo>
                  <a:pt x="377" y="35"/>
                </a:lnTo>
                <a:lnTo>
                  <a:pt x="35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46" name="Freeform 10"/>
          <p:cNvSpPr>
            <a:spLocks noEditPoints="1"/>
          </p:cNvSpPr>
          <p:nvPr/>
        </p:nvSpPr>
        <p:spPr bwMode="auto">
          <a:xfrm>
            <a:off x="4122884" y="1851218"/>
            <a:ext cx="382270" cy="541098"/>
          </a:xfrm>
          <a:custGeom>
            <a:avLst/>
            <a:gdLst>
              <a:gd name="T0" fmla="*/ 267 w 450"/>
              <a:gd name="T1" fmla="*/ 585 h 679"/>
              <a:gd name="T2" fmla="*/ 226 w 450"/>
              <a:gd name="T3" fmla="*/ 571 h 679"/>
              <a:gd name="T4" fmla="*/ 237 w 450"/>
              <a:gd name="T5" fmla="*/ 558 h 679"/>
              <a:gd name="T6" fmla="*/ 296 w 450"/>
              <a:gd name="T7" fmla="*/ 498 h 679"/>
              <a:gd name="T8" fmla="*/ 275 w 450"/>
              <a:gd name="T9" fmla="*/ 410 h 679"/>
              <a:gd name="T10" fmla="*/ 189 w 450"/>
              <a:gd name="T11" fmla="*/ 410 h 679"/>
              <a:gd name="T12" fmla="*/ 267 w 450"/>
              <a:gd name="T13" fmla="*/ 323 h 679"/>
              <a:gd name="T14" fmla="*/ 278 w 450"/>
              <a:gd name="T15" fmla="*/ 310 h 679"/>
              <a:gd name="T16" fmla="*/ 200 w 450"/>
              <a:gd name="T17" fmla="*/ 315 h 679"/>
              <a:gd name="T18" fmla="*/ 205 w 450"/>
              <a:gd name="T19" fmla="*/ 251 h 679"/>
              <a:gd name="T20" fmla="*/ 259 w 450"/>
              <a:gd name="T21" fmla="*/ 235 h 679"/>
              <a:gd name="T22" fmla="*/ 197 w 450"/>
              <a:gd name="T23" fmla="*/ 197 h 679"/>
              <a:gd name="T24" fmla="*/ 232 w 450"/>
              <a:gd name="T25" fmla="*/ 132 h 679"/>
              <a:gd name="T26" fmla="*/ 372 w 450"/>
              <a:gd name="T27" fmla="*/ 140 h 679"/>
              <a:gd name="T28" fmla="*/ 248 w 450"/>
              <a:gd name="T29" fmla="*/ 108 h 679"/>
              <a:gd name="T30" fmla="*/ 232 w 450"/>
              <a:gd name="T31" fmla="*/ 30 h 679"/>
              <a:gd name="T32" fmla="*/ 404 w 450"/>
              <a:gd name="T33" fmla="*/ 140 h 679"/>
              <a:gd name="T34" fmla="*/ 410 w 450"/>
              <a:gd name="T35" fmla="*/ 183 h 679"/>
              <a:gd name="T36" fmla="*/ 407 w 450"/>
              <a:gd name="T37" fmla="*/ 192 h 679"/>
              <a:gd name="T38" fmla="*/ 410 w 450"/>
              <a:gd name="T39" fmla="*/ 202 h 679"/>
              <a:gd name="T40" fmla="*/ 393 w 450"/>
              <a:gd name="T41" fmla="*/ 200 h 679"/>
              <a:gd name="T42" fmla="*/ 391 w 450"/>
              <a:gd name="T43" fmla="*/ 192 h 679"/>
              <a:gd name="T44" fmla="*/ 393 w 450"/>
              <a:gd name="T45" fmla="*/ 183 h 679"/>
              <a:gd name="T46" fmla="*/ 264 w 450"/>
              <a:gd name="T47" fmla="*/ 146 h 679"/>
              <a:gd name="T48" fmla="*/ 426 w 450"/>
              <a:gd name="T49" fmla="*/ 267 h 679"/>
              <a:gd name="T50" fmla="*/ 431 w 450"/>
              <a:gd name="T51" fmla="*/ 275 h 679"/>
              <a:gd name="T52" fmla="*/ 426 w 450"/>
              <a:gd name="T53" fmla="*/ 283 h 679"/>
              <a:gd name="T54" fmla="*/ 410 w 450"/>
              <a:gd name="T55" fmla="*/ 286 h 679"/>
              <a:gd name="T56" fmla="*/ 415 w 450"/>
              <a:gd name="T57" fmla="*/ 278 h 679"/>
              <a:gd name="T58" fmla="*/ 410 w 450"/>
              <a:gd name="T59" fmla="*/ 270 h 679"/>
              <a:gd name="T60" fmla="*/ 418 w 450"/>
              <a:gd name="T61" fmla="*/ 262 h 679"/>
              <a:gd name="T62" fmla="*/ 450 w 450"/>
              <a:gd name="T63" fmla="*/ 350 h 679"/>
              <a:gd name="T64" fmla="*/ 447 w 450"/>
              <a:gd name="T65" fmla="*/ 358 h 679"/>
              <a:gd name="T66" fmla="*/ 450 w 450"/>
              <a:gd name="T67" fmla="*/ 367 h 679"/>
              <a:gd name="T68" fmla="*/ 436 w 450"/>
              <a:gd name="T69" fmla="*/ 375 h 679"/>
              <a:gd name="T70" fmla="*/ 431 w 450"/>
              <a:gd name="T71" fmla="*/ 364 h 679"/>
              <a:gd name="T72" fmla="*/ 434 w 450"/>
              <a:gd name="T73" fmla="*/ 356 h 679"/>
              <a:gd name="T74" fmla="*/ 431 w 450"/>
              <a:gd name="T75" fmla="*/ 348 h 679"/>
              <a:gd name="T76" fmla="*/ 248 w 450"/>
              <a:gd name="T77" fmla="*/ 585 h 679"/>
              <a:gd name="T78" fmla="*/ 16 w 450"/>
              <a:gd name="T79" fmla="*/ 348 h 679"/>
              <a:gd name="T80" fmla="*/ 19 w 450"/>
              <a:gd name="T81" fmla="*/ 356 h 679"/>
              <a:gd name="T82" fmla="*/ 16 w 450"/>
              <a:gd name="T83" fmla="*/ 364 h 679"/>
              <a:gd name="T84" fmla="*/ 19 w 450"/>
              <a:gd name="T85" fmla="*/ 372 h 679"/>
              <a:gd name="T86" fmla="*/ 3 w 450"/>
              <a:gd name="T87" fmla="*/ 367 h 679"/>
              <a:gd name="T88" fmla="*/ 0 w 450"/>
              <a:gd name="T89" fmla="*/ 358 h 679"/>
              <a:gd name="T90" fmla="*/ 3 w 450"/>
              <a:gd name="T91" fmla="*/ 350 h 679"/>
              <a:gd name="T92" fmla="*/ 35 w 450"/>
              <a:gd name="T93" fmla="*/ 232 h 679"/>
              <a:gd name="T94" fmla="*/ 41 w 450"/>
              <a:gd name="T95" fmla="*/ 270 h 679"/>
              <a:gd name="T96" fmla="*/ 38 w 450"/>
              <a:gd name="T97" fmla="*/ 278 h 679"/>
              <a:gd name="T98" fmla="*/ 41 w 450"/>
              <a:gd name="T99" fmla="*/ 286 h 679"/>
              <a:gd name="T100" fmla="*/ 25 w 450"/>
              <a:gd name="T101" fmla="*/ 286 h 679"/>
              <a:gd name="T102" fmla="*/ 22 w 450"/>
              <a:gd name="T103" fmla="*/ 278 h 679"/>
              <a:gd name="T104" fmla="*/ 25 w 450"/>
              <a:gd name="T105" fmla="*/ 267 h 679"/>
              <a:gd name="T106" fmla="*/ 197 w 450"/>
              <a:gd name="T107" fmla="*/ 189 h 679"/>
              <a:gd name="T108" fmla="*/ 57 w 450"/>
              <a:gd name="T109" fmla="*/ 183 h 679"/>
              <a:gd name="T110" fmla="*/ 62 w 450"/>
              <a:gd name="T111" fmla="*/ 192 h 679"/>
              <a:gd name="T112" fmla="*/ 57 w 450"/>
              <a:gd name="T113" fmla="*/ 200 h 679"/>
              <a:gd name="T114" fmla="*/ 41 w 450"/>
              <a:gd name="T115" fmla="*/ 202 h 679"/>
              <a:gd name="T116" fmla="*/ 46 w 450"/>
              <a:gd name="T117" fmla="*/ 194 h 679"/>
              <a:gd name="T118" fmla="*/ 41 w 450"/>
              <a:gd name="T119" fmla="*/ 186 h 679"/>
              <a:gd name="T120" fmla="*/ 49 w 450"/>
              <a:gd name="T121" fmla="*/ 1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0" h="679">
                <a:moveTo>
                  <a:pt x="318" y="587"/>
                </a:moveTo>
                <a:lnTo>
                  <a:pt x="294" y="612"/>
                </a:lnTo>
                <a:lnTo>
                  <a:pt x="334" y="652"/>
                </a:lnTo>
                <a:lnTo>
                  <a:pt x="318" y="587"/>
                </a:lnTo>
                <a:close/>
                <a:moveTo>
                  <a:pt x="146" y="587"/>
                </a:moveTo>
                <a:lnTo>
                  <a:pt x="130" y="652"/>
                </a:lnTo>
                <a:lnTo>
                  <a:pt x="170" y="612"/>
                </a:lnTo>
                <a:lnTo>
                  <a:pt x="146" y="587"/>
                </a:lnTo>
                <a:close/>
                <a:moveTo>
                  <a:pt x="267" y="585"/>
                </a:moveTo>
                <a:lnTo>
                  <a:pt x="291" y="606"/>
                </a:lnTo>
                <a:lnTo>
                  <a:pt x="313" y="585"/>
                </a:lnTo>
                <a:lnTo>
                  <a:pt x="267" y="585"/>
                </a:lnTo>
                <a:close/>
                <a:moveTo>
                  <a:pt x="154" y="585"/>
                </a:moveTo>
                <a:lnTo>
                  <a:pt x="175" y="606"/>
                </a:lnTo>
                <a:lnTo>
                  <a:pt x="197" y="585"/>
                </a:lnTo>
                <a:lnTo>
                  <a:pt x="154" y="585"/>
                </a:lnTo>
                <a:close/>
                <a:moveTo>
                  <a:pt x="232" y="563"/>
                </a:moveTo>
                <a:lnTo>
                  <a:pt x="226" y="571"/>
                </a:lnTo>
                <a:lnTo>
                  <a:pt x="237" y="571"/>
                </a:lnTo>
                <a:lnTo>
                  <a:pt x="232" y="563"/>
                </a:lnTo>
                <a:close/>
                <a:moveTo>
                  <a:pt x="189" y="520"/>
                </a:moveTo>
                <a:lnTo>
                  <a:pt x="151" y="571"/>
                </a:lnTo>
                <a:lnTo>
                  <a:pt x="216" y="571"/>
                </a:lnTo>
                <a:lnTo>
                  <a:pt x="226" y="558"/>
                </a:lnTo>
                <a:lnTo>
                  <a:pt x="189" y="520"/>
                </a:lnTo>
                <a:close/>
                <a:moveTo>
                  <a:pt x="275" y="520"/>
                </a:moveTo>
                <a:lnTo>
                  <a:pt x="237" y="558"/>
                </a:lnTo>
                <a:lnTo>
                  <a:pt x="248" y="571"/>
                </a:lnTo>
                <a:lnTo>
                  <a:pt x="315" y="571"/>
                </a:lnTo>
                <a:lnTo>
                  <a:pt x="315" y="568"/>
                </a:lnTo>
                <a:lnTo>
                  <a:pt x="275" y="520"/>
                </a:lnTo>
                <a:close/>
                <a:moveTo>
                  <a:pt x="167" y="498"/>
                </a:moveTo>
                <a:lnTo>
                  <a:pt x="154" y="555"/>
                </a:lnTo>
                <a:lnTo>
                  <a:pt x="183" y="515"/>
                </a:lnTo>
                <a:lnTo>
                  <a:pt x="167" y="498"/>
                </a:lnTo>
                <a:close/>
                <a:moveTo>
                  <a:pt x="296" y="498"/>
                </a:moveTo>
                <a:lnTo>
                  <a:pt x="280" y="515"/>
                </a:lnTo>
                <a:lnTo>
                  <a:pt x="310" y="552"/>
                </a:lnTo>
                <a:lnTo>
                  <a:pt x="296" y="498"/>
                </a:lnTo>
                <a:close/>
                <a:moveTo>
                  <a:pt x="232" y="463"/>
                </a:moveTo>
                <a:lnTo>
                  <a:pt x="194" y="515"/>
                </a:lnTo>
                <a:lnTo>
                  <a:pt x="232" y="555"/>
                </a:lnTo>
                <a:lnTo>
                  <a:pt x="272" y="515"/>
                </a:lnTo>
                <a:lnTo>
                  <a:pt x="232" y="463"/>
                </a:lnTo>
                <a:close/>
                <a:moveTo>
                  <a:pt x="275" y="410"/>
                </a:moveTo>
                <a:lnTo>
                  <a:pt x="237" y="458"/>
                </a:lnTo>
                <a:lnTo>
                  <a:pt x="278" y="509"/>
                </a:lnTo>
                <a:lnTo>
                  <a:pt x="294" y="490"/>
                </a:lnTo>
                <a:lnTo>
                  <a:pt x="275" y="410"/>
                </a:lnTo>
                <a:close/>
                <a:moveTo>
                  <a:pt x="189" y="410"/>
                </a:moveTo>
                <a:lnTo>
                  <a:pt x="170" y="490"/>
                </a:lnTo>
                <a:lnTo>
                  <a:pt x="189" y="509"/>
                </a:lnTo>
                <a:lnTo>
                  <a:pt x="229" y="458"/>
                </a:lnTo>
                <a:lnTo>
                  <a:pt x="189" y="410"/>
                </a:lnTo>
                <a:close/>
                <a:moveTo>
                  <a:pt x="194" y="407"/>
                </a:moveTo>
                <a:lnTo>
                  <a:pt x="232" y="453"/>
                </a:lnTo>
                <a:lnTo>
                  <a:pt x="270" y="407"/>
                </a:lnTo>
                <a:lnTo>
                  <a:pt x="194" y="407"/>
                </a:lnTo>
                <a:close/>
                <a:moveTo>
                  <a:pt x="232" y="358"/>
                </a:moveTo>
                <a:lnTo>
                  <a:pt x="197" y="393"/>
                </a:lnTo>
                <a:lnTo>
                  <a:pt x="267" y="393"/>
                </a:lnTo>
                <a:lnTo>
                  <a:pt x="232" y="358"/>
                </a:lnTo>
                <a:close/>
                <a:moveTo>
                  <a:pt x="267" y="323"/>
                </a:moveTo>
                <a:lnTo>
                  <a:pt x="237" y="353"/>
                </a:lnTo>
                <a:lnTo>
                  <a:pt x="272" y="385"/>
                </a:lnTo>
                <a:lnTo>
                  <a:pt x="267" y="323"/>
                </a:lnTo>
                <a:close/>
                <a:moveTo>
                  <a:pt x="200" y="323"/>
                </a:moveTo>
                <a:lnTo>
                  <a:pt x="194" y="385"/>
                </a:lnTo>
                <a:lnTo>
                  <a:pt x="226" y="353"/>
                </a:lnTo>
                <a:lnTo>
                  <a:pt x="200" y="323"/>
                </a:lnTo>
                <a:close/>
                <a:moveTo>
                  <a:pt x="275" y="280"/>
                </a:moveTo>
                <a:lnTo>
                  <a:pt x="278" y="310"/>
                </a:lnTo>
                <a:lnTo>
                  <a:pt x="410" y="310"/>
                </a:lnTo>
                <a:lnTo>
                  <a:pt x="275" y="280"/>
                </a:lnTo>
                <a:close/>
                <a:moveTo>
                  <a:pt x="189" y="280"/>
                </a:moveTo>
                <a:lnTo>
                  <a:pt x="43" y="310"/>
                </a:lnTo>
                <a:lnTo>
                  <a:pt x="186" y="310"/>
                </a:lnTo>
                <a:lnTo>
                  <a:pt x="189" y="280"/>
                </a:lnTo>
                <a:close/>
                <a:moveTo>
                  <a:pt x="232" y="278"/>
                </a:moveTo>
                <a:lnTo>
                  <a:pt x="200" y="310"/>
                </a:lnTo>
                <a:lnTo>
                  <a:pt x="200" y="315"/>
                </a:lnTo>
                <a:lnTo>
                  <a:pt x="232" y="348"/>
                </a:lnTo>
                <a:lnTo>
                  <a:pt x="264" y="315"/>
                </a:lnTo>
                <a:lnTo>
                  <a:pt x="264" y="310"/>
                </a:lnTo>
                <a:lnTo>
                  <a:pt x="232" y="278"/>
                </a:lnTo>
                <a:close/>
                <a:moveTo>
                  <a:pt x="259" y="251"/>
                </a:moveTo>
                <a:lnTo>
                  <a:pt x="237" y="272"/>
                </a:lnTo>
                <a:lnTo>
                  <a:pt x="264" y="299"/>
                </a:lnTo>
                <a:lnTo>
                  <a:pt x="259" y="251"/>
                </a:lnTo>
                <a:close/>
                <a:moveTo>
                  <a:pt x="205" y="251"/>
                </a:moveTo>
                <a:lnTo>
                  <a:pt x="200" y="299"/>
                </a:lnTo>
                <a:lnTo>
                  <a:pt x="226" y="272"/>
                </a:lnTo>
                <a:lnTo>
                  <a:pt x="205" y="251"/>
                </a:lnTo>
                <a:close/>
                <a:moveTo>
                  <a:pt x="232" y="208"/>
                </a:moveTo>
                <a:lnTo>
                  <a:pt x="205" y="235"/>
                </a:lnTo>
                <a:lnTo>
                  <a:pt x="205" y="243"/>
                </a:lnTo>
                <a:lnTo>
                  <a:pt x="232" y="270"/>
                </a:lnTo>
                <a:lnTo>
                  <a:pt x="259" y="243"/>
                </a:lnTo>
                <a:lnTo>
                  <a:pt x="259" y="235"/>
                </a:lnTo>
                <a:lnTo>
                  <a:pt x="232" y="208"/>
                </a:lnTo>
                <a:close/>
                <a:moveTo>
                  <a:pt x="270" y="197"/>
                </a:moveTo>
                <a:lnTo>
                  <a:pt x="272" y="224"/>
                </a:lnTo>
                <a:lnTo>
                  <a:pt x="391" y="224"/>
                </a:lnTo>
                <a:lnTo>
                  <a:pt x="270" y="197"/>
                </a:lnTo>
                <a:close/>
                <a:moveTo>
                  <a:pt x="197" y="197"/>
                </a:moveTo>
                <a:lnTo>
                  <a:pt x="62" y="224"/>
                </a:lnTo>
                <a:lnTo>
                  <a:pt x="194" y="224"/>
                </a:lnTo>
                <a:lnTo>
                  <a:pt x="197" y="197"/>
                </a:lnTo>
                <a:close/>
                <a:moveTo>
                  <a:pt x="210" y="186"/>
                </a:moveTo>
                <a:lnTo>
                  <a:pt x="208" y="224"/>
                </a:lnTo>
                <a:lnTo>
                  <a:pt x="226" y="205"/>
                </a:lnTo>
                <a:lnTo>
                  <a:pt x="210" y="186"/>
                </a:lnTo>
                <a:close/>
                <a:moveTo>
                  <a:pt x="253" y="186"/>
                </a:moveTo>
                <a:lnTo>
                  <a:pt x="237" y="205"/>
                </a:lnTo>
                <a:lnTo>
                  <a:pt x="259" y="227"/>
                </a:lnTo>
                <a:lnTo>
                  <a:pt x="253" y="186"/>
                </a:lnTo>
                <a:close/>
                <a:moveTo>
                  <a:pt x="232" y="132"/>
                </a:moveTo>
                <a:lnTo>
                  <a:pt x="210" y="167"/>
                </a:lnTo>
                <a:lnTo>
                  <a:pt x="210" y="178"/>
                </a:lnTo>
                <a:lnTo>
                  <a:pt x="232" y="200"/>
                </a:lnTo>
                <a:lnTo>
                  <a:pt x="253" y="175"/>
                </a:lnTo>
                <a:lnTo>
                  <a:pt x="253" y="167"/>
                </a:lnTo>
                <a:lnTo>
                  <a:pt x="232" y="132"/>
                </a:lnTo>
                <a:close/>
                <a:moveTo>
                  <a:pt x="261" y="111"/>
                </a:moveTo>
                <a:lnTo>
                  <a:pt x="264" y="140"/>
                </a:lnTo>
                <a:lnTo>
                  <a:pt x="372" y="140"/>
                </a:lnTo>
                <a:lnTo>
                  <a:pt x="261" y="111"/>
                </a:lnTo>
                <a:close/>
                <a:moveTo>
                  <a:pt x="202" y="111"/>
                </a:moveTo>
                <a:lnTo>
                  <a:pt x="81" y="140"/>
                </a:lnTo>
                <a:lnTo>
                  <a:pt x="200" y="140"/>
                </a:lnTo>
                <a:lnTo>
                  <a:pt x="202" y="111"/>
                </a:lnTo>
                <a:close/>
                <a:moveTo>
                  <a:pt x="248" y="108"/>
                </a:moveTo>
                <a:lnTo>
                  <a:pt x="237" y="127"/>
                </a:lnTo>
                <a:lnTo>
                  <a:pt x="251" y="151"/>
                </a:lnTo>
                <a:lnTo>
                  <a:pt x="248" y="108"/>
                </a:lnTo>
                <a:close/>
                <a:moveTo>
                  <a:pt x="216" y="108"/>
                </a:moveTo>
                <a:lnTo>
                  <a:pt x="213" y="151"/>
                </a:lnTo>
                <a:lnTo>
                  <a:pt x="229" y="127"/>
                </a:lnTo>
                <a:lnTo>
                  <a:pt x="216" y="108"/>
                </a:lnTo>
                <a:close/>
                <a:moveTo>
                  <a:pt x="218" y="97"/>
                </a:moveTo>
                <a:lnTo>
                  <a:pt x="232" y="119"/>
                </a:lnTo>
                <a:lnTo>
                  <a:pt x="245" y="97"/>
                </a:lnTo>
                <a:lnTo>
                  <a:pt x="218" y="97"/>
                </a:lnTo>
                <a:close/>
                <a:moveTo>
                  <a:pt x="232" y="30"/>
                </a:moveTo>
                <a:lnTo>
                  <a:pt x="218" y="84"/>
                </a:lnTo>
                <a:lnTo>
                  <a:pt x="245" y="84"/>
                </a:lnTo>
                <a:lnTo>
                  <a:pt x="232" y="30"/>
                </a:lnTo>
                <a:close/>
                <a:moveTo>
                  <a:pt x="226" y="0"/>
                </a:moveTo>
                <a:lnTo>
                  <a:pt x="232" y="0"/>
                </a:lnTo>
                <a:lnTo>
                  <a:pt x="240" y="0"/>
                </a:lnTo>
                <a:lnTo>
                  <a:pt x="259" y="89"/>
                </a:lnTo>
                <a:lnTo>
                  <a:pt x="261" y="105"/>
                </a:lnTo>
                <a:lnTo>
                  <a:pt x="404" y="140"/>
                </a:lnTo>
                <a:lnTo>
                  <a:pt x="404" y="178"/>
                </a:lnTo>
                <a:lnTo>
                  <a:pt x="407" y="178"/>
                </a:lnTo>
                <a:lnTo>
                  <a:pt x="410" y="178"/>
                </a:lnTo>
                <a:lnTo>
                  <a:pt x="410" y="178"/>
                </a:lnTo>
                <a:lnTo>
                  <a:pt x="410" y="181"/>
                </a:lnTo>
                <a:lnTo>
                  <a:pt x="407" y="181"/>
                </a:lnTo>
                <a:lnTo>
                  <a:pt x="404" y="183"/>
                </a:lnTo>
                <a:lnTo>
                  <a:pt x="407" y="183"/>
                </a:lnTo>
                <a:lnTo>
                  <a:pt x="410" y="183"/>
                </a:lnTo>
                <a:lnTo>
                  <a:pt x="410" y="186"/>
                </a:lnTo>
                <a:lnTo>
                  <a:pt x="410" y="186"/>
                </a:lnTo>
                <a:lnTo>
                  <a:pt x="407" y="186"/>
                </a:lnTo>
                <a:lnTo>
                  <a:pt x="404" y="189"/>
                </a:lnTo>
                <a:lnTo>
                  <a:pt x="407" y="189"/>
                </a:lnTo>
                <a:lnTo>
                  <a:pt x="410" y="189"/>
                </a:lnTo>
                <a:lnTo>
                  <a:pt x="410" y="192"/>
                </a:lnTo>
                <a:lnTo>
                  <a:pt x="410" y="192"/>
                </a:lnTo>
                <a:lnTo>
                  <a:pt x="407" y="192"/>
                </a:lnTo>
                <a:lnTo>
                  <a:pt x="404" y="194"/>
                </a:lnTo>
                <a:lnTo>
                  <a:pt x="407" y="194"/>
                </a:lnTo>
                <a:lnTo>
                  <a:pt x="410" y="197"/>
                </a:lnTo>
                <a:lnTo>
                  <a:pt x="410" y="197"/>
                </a:lnTo>
                <a:lnTo>
                  <a:pt x="410" y="197"/>
                </a:lnTo>
                <a:lnTo>
                  <a:pt x="407" y="197"/>
                </a:lnTo>
                <a:lnTo>
                  <a:pt x="404" y="200"/>
                </a:lnTo>
                <a:lnTo>
                  <a:pt x="407" y="200"/>
                </a:lnTo>
                <a:lnTo>
                  <a:pt x="410" y="202"/>
                </a:lnTo>
                <a:lnTo>
                  <a:pt x="410" y="202"/>
                </a:lnTo>
                <a:lnTo>
                  <a:pt x="410" y="202"/>
                </a:lnTo>
                <a:lnTo>
                  <a:pt x="404" y="205"/>
                </a:lnTo>
                <a:lnTo>
                  <a:pt x="399" y="205"/>
                </a:lnTo>
                <a:lnTo>
                  <a:pt x="396" y="205"/>
                </a:lnTo>
                <a:lnTo>
                  <a:pt x="391" y="202"/>
                </a:lnTo>
                <a:lnTo>
                  <a:pt x="388" y="202"/>
                </a:lnTo>
                <a:lnTo>
                  <a:pt x="391" y="202"/>
                </a:lnTo>
                <a:lnTo>
                  <a:pt x="393" y="200"/>
                </a:lnTo>
                <a:lnTo>
                  <a:pt x="393" y="200"/>
                </a:lnTo>
                <a:lnTo>
                  <a:pt x="393" y="197"/>
                </a:lnTo>
                <a:lnTo>
                  <a:pt x="391" y="197"/>
                </a:lnTo>
                <a:lnTo>
                  <a:pt x="388" y="197"/>
                </a:lnTo>
                <a:lnTo>
                  <a:pt x="391" y="197"/>
                </a:lnTo>
                <a:lnTo>
                  <a:pt x="393" y="194"/>
                </a:lnTo>
                <a:lnTo>
                  <a:pt x="393" y="194"/>
                </a:lnTo>
                <a:lnTo>
                  <a:pt x="393" y="192"/>
                </a:lnTo>
                <a:lnTo>
                  <a:pt x="391" y="192"/>
                </a:lnTo>
                <a:lnTo>
                  <a:pt x="388" y="192"/>
                </a:lnTo>
                <a:lnTo>
                  <a:pt x="391" y="189"/>
                </a:lnTo>
                <a:lnTo>
                  <a:pt x="393" y="189"/>
                </a:lnTo>
                <a:lnTo>
                  <a:pt x="393" y="189"/>
                </a:lnTo>
                <a:lnTo>
                  <a:pt x="393" y="186"/>
                </a:lnTo>
                <a:lnTo>
                  <a:pt x="391" y="186"/>
                </a:lnTo>
                <a:lnTo>
                  <a:pt x="388" y="186"/>
                </a:lnTo>
                <a:lnTo>
                  <a:pt x="391" y="183"/>
                </a:lnTo>
                <a:lnTo>
                  <a:pt x="393" y="183"/>
                </a:lnTo>
                <a:lnTo>
                  <a:pt x="393" y="183"/>
                </a:lnTo>
                <a:lnTo>
                  <a:pt x="393" y="181"/>
                </a:lnTo>
                <a:lnTo>
                  <a:pt x="391" y="181"/>
                </a:lnTo>
                <a:lnTo>
                  <a:pt x="388" y="178"/>
                </a:lnTo>
                <a:lnTo>
                  <a:pt x="391" y="178"/>
                </a:lnTo>
                <a:lnTo>
                  <a:pt x="393" y="178"/>
                </a:lnTo>
                <a:lnTo>
                  <a:pt x="396" y="178"/>
                </a:lnTo>
                <a:lnTo>
                  <a:pt x="396" y="146"/>
                </a:lnTo>
                <a:lnTo>
                  <a:pt x="264" y="146"/>
                </a:lnTo>
                <a:lnTo>
                  <a:pt x="270" y="189"/>
                </a:lnTo>
                <a:lnTo>
                  <a:pt x="423" y="227"/>
                </a:lnTo>
                <a:lnTo>
                  <a:pt x="423" y="262"/>
                </a:lnTo>
                <a:lnTo>
                  <a:pt x="428" y="262"/>
                </a:lnTo>
                <a:lnTo>
                  <a:pt x="431" y="264"/>
                </a:lnTo>
                <a:lnTo>
                  <a:pt x="431" y="264"/>
                </a:lnTo>
                <a:lnTo>
                  <a:pt x="428" y="264"/>
                </a:lnTo>
                <a:lnTo>
                  <a:pt x="428" y="267"/>
                </a:lnTo>
                <a:lnTo>
                  <a:pt x="426" y="267"/>
                </a:lnTo>
                <a:lnTo>
                  <a:pt x="428" y="267"/>
                </a:lnTo>
                <a:lnTo>
                  <a:pt x="428" y="270"/>
                </a:lnTo>
                <a:lnTo>
                  <a:pt x="431" y="270"/>
                </a:lnTo>
                <a:lnTo>
                  <a:pt x="428" y="270"/>
                </a:lnTo>
                <a:lnTo>
                  <a:pt x="428" y="272"/>
                </a:lnTo>
                <a:lnTo>
                  <a:pt x="426" y="272"/>
                </a:lnTo>
                <a:lnTo>
                  <a:pt x="428" y="275"/>
                </a:lnTo>
                <a:lnTo>
                  <a:pt x="428" y="275"/>
                </a:lnTo>
                <a:lnTo>
                  <a:pt x="431" y="275"/>
                </a:lnTo>
                <a:lnTo>
                  <a:pt x="428" y="278"/>
                </a:lnTo>
                <a:lnTo>
                  <a:pt x="428" y="278"/>
                </a:lnTo>
                <a:lnTo>
                  <a:pt x="426" y="278"/>
                </a:lnTo>
                <a:lnTo>
                  <a:pt x="428" y="280"/>
                </a:lnTo>
                <a:lnTo>
                  <a:pt x="428" y="280"/>
                </a:lnTo>
                <a:lnTo>
                  <a:pt x="431" y="280"/>
                </a:lnTo>
                <a:lnTo>
                  <a:pt x="428" y="283"/>
                </a:lnTo>
                <a:lnTo>
                  <a:pt x="428" y="283"/>
                </a:lnTo>
                <a:lnTo>
                  <a:pt x="426" y="283"/>
                </a:lnTo>
                <a:lnTo>
                  <a:pt x="428" y="286"/>
                </a:lnTo>
                <a:lnTo>
                  <a:pt x="428" y="286"/>
                </a:lnTo>
                <a:lnTo>
                  <a:pt x="431" y="286"/>
                </a:lnTo>
                <a:lnTo>
                  <a:pt x="428" y="288"/>
                </a:lnTo>
                <a:lnTo>
                  <a:pt x="426" y="288"/>
                </a:lnTo>
                <a:lnTo>
                  <a:pt x="420" y="288"/>
                </a:lnTo>
                <a:lnTo>
                  <a:pt x="415" y="288"/>
                </a:lnTo>
                <a:lnTo>
                  <a:pt x="412" y="288"/>
                </a:lnTo>
                <a:lnTo>
                  <a:pt x="410" y="286"/>
                </a:lnTo>
                <a:lnTo>
                  <a:pt x="410" y="286"/>
                </a:lnTo>
                <a:lnTo>
                  <a:pt x="412" y="286"/>
                </a:lnTo>
                <a:lnTo>
                  <a:pt x="415" y="283"/>
                </a:lnTo>
                <a:lnTo>
                  <a:pt x="412" y="283"/>
                </a:lnTo>
                <a:lnTo>
                  <a:pt x="410" y="283"/>
                </a:lnTo>
                <a:lnTo>
                  <a:pt x="410" y="280"/>
                </a:lnTo>
                <a:lnTo>
                  <a:pt x="410" y="280"/>
                </a:lnTo>
                <a:lnTo>
                  <a:pt x="412" y="280"/>
                </a:lnTo>
                <a:lnTo>
                  <a:pt x="415" y="278"/>
                </a:lnTo>
                <a:lnTo>
                  <a:pt x="412" y="278"/>
                </a:lnTo>
                <a:lnTo>
                  <a:pt x="410" y="278"/>
                </a:lnTo>
                <a:lnTo>
                  <a:pt x="410" y="275"/>
                </a:lnTo>
                <a:lnTo>
                  <a:pt x="410" y="275"/>
                </a:lnTo>
                <a:lnTo>
                  <a:pt x="412" y="275"/>
                </a:lnTo>
                <a:lnTo>
                  <a:pt x="415" y="272"/>
                </a:lnTo>
                <a:lnTo>
                  <a:pt x="412" y="272"/>
                </a:lnTo>
                <a:lnTo>
                  <a:pt x="410" y="270"/>
                </a:lnTo>
                <a:lnTo>
                  <a:pt x="410" y="270"/>
                </a:lnTo>
                <a:lnTo>
                  <a:pt x="410" y="270"/>
                </a:lnTo>
                <a:lnTo>
                  <a:pt x="412" y="267"/>
                </a:lnTo>
                <a:lnTo>
                  <a:pt x="415" y="267"/>
                </a:lnTo>
                <a:lnTo>
                  <a:pt x="412" y="267"/>
                </a:lnTo>
                <a:lnTo>
                  <a:pt x="410" y="264"/>
                </a:lnTo>
                <a:lnTo>
                  <a:pt x="410" y="264"/>
                </a:lnTo>
                <a:lnTo>
                  <a:pt x="410" y="264"/>
                </a:lnTo>
                <a:lnTo>
                  <a:pt x="412" y="262"/>
                </a:lnTo>
                <a:lnTo>
                  <a:pt x="418" y="262"/>
                </a:lnTo>
                <a:lnTo>
                  <a:pt x="418" y="232"/>
                </a:lnTo>
                <a:lnTo>
                  <a:pt x="272" y="232"/>
                </a:lnTo>
                <a:lnTo>
                  <a:pt x="275" y="272"/>
                </a:lnTo>
                <a:lnTo>
                  <a:pt x="445" y="310"/>
                </a:lnTo>
                <a:lnTo>
                  <a:pt x="445" y="348"/>
                </a:lnTo>
                <a:lnTo>
                  <a:pt x="447" y="348"/>
                </a:lnTo>
                <a:lnTo>
                  <a:pt x="450" y="348"/>
                </a:lnTo>
                <a:lnTo>
                  <a:pt x="450" y="348"/>
                </a:lnTo>
                <a:lnTo>
                  <a:pt x="450" y="350"/>
                </a:lnTo>
                <a:lnTo>
                  <a:pt x="447" y="350"/>
                </a:lnTo>
                <a:lnTo>
                  <a:pt x="447" y="353"/>
                </a:lnTo>
                <a:lnTo>
                  <a:pt x="447" y="353"/>
                </a:lnTo>
                <a:lnTo>
                  <a:pt x="450" y="353"/>
                </a:lnTo>
                <a:lnTo>
                  <a:pt x="450" y="356"/>
                </a:lnTo>
                <a:lnTo>
                  <a:pt x="450" y="356"/>
                </a:lnTo>
                <a:lnTo>
                  <a:pt x="447" y="356"/>
                </a:lnTo>
                <a:lnTo>
                  <a:pt x="447" y="358"/>
                </a:lnTo>
                <a:lnTo>
                  <a:pt x="447" y="358"/>
                </a:lnTo>
                <a:lnTo>
                  <a:pt x="450" y="358"/>
                </a:lnTo>
                <a:lnTo>
                  <a:pt x="450" y="361"/>
                </a:lnTo>
                <a:lnTo>
                  <a:pt x="450" y="361"/>
                </a:lnTo>
                <a:lnTo>
                  <a:pt x="447" y="361"/>
                </a:lnTo>
                <a:lnTo>
                  <a:pt x="447" y="364"/>
                </a:lnTo>
                <a:lnTo>
                  <a:pt x="447" y="364"/>
                </a:lnTo>
                <a:lnTo>
                  <a:pt x="450" y="364"/>
                </a:lnTo>
                <a:lnTo>
                  <a:pt x="450" y="367"/>
                </a:lnTo>
                <a:lnTo>
                  <a:pt x="450" y="367"/>
                </a:lnTo>
                <a:lnTo>
                  <a:pt x="447" y="367"/>
                </a:lnTo>
                <a:lnTo>
                  <a:pt x="447" y="369"/>
                </a:lnTo>
                <a:lnTo>
                  <a:pt x="447" y="369"/>
                </a:lnTo>
                <a:lnTo>
                  <a:pt x="450" y="372"/>
                </a:lnTo>
                <a:lnTo>
                  <a:pt x="450" y="372"/>
                </a:lnTo>
                <a:lnTo>
                  <a:pt x="450" y="372"/>
                </a:lnTo>
                <a:lnTo>
                  <a:pt x="445" y="375"/>
                </a:lnTo>
                <a:lnTo>
                  <a:pt x="442" y="375"/>
                </a:lnTo>
                <a:lnTo>
                  <a:pt x="436" y="375"/>
                </a:lnTo>
                <a:lnTo>
                  <a:pt x="431" y="372"/>
                </a:lnTo>
                <a:lnTo>
                  <a:pt x="431" y="372"/>
                </a:lnTo>
                <a:lnTo>
                  <a:pt x="431" y="372"/>
                </a:lnTo>
                <a:lnTo>
                  <a:pt x="434" y="369"/>
                </a:lnTo>
                <a:lnTo>
                  <a:pt x="434" y="369"/>
                </a:lnTo>
                <a:lnTo>
                  <a:pt x="434" y="367"/>
                </a:lnTo>
                <a:lnTo>
                  <a:pt x="431" y="367"/>
                </a:lnTo>
                <a:lnTo>
                  <a:pt x="431" y="367"/>
                </a:lnTo>
                <a:lnTo>
                  <a:pt x="431" y="364"/>
                </a:lnTo>
                <a:lnTo>
                  <a:pt x="434" y="364"/>
                </a:lnTo>
                <a:lnTo>
                  <a:pt x="434" y="364"/>
                </a:lnTo>
                <a:lnTo>
                  <a:pt x="434" y="361"/>
                </a:lnTo>
                <a:lnTo>
                  <a:pt x="431" y="361"/>
                </a:lnTo>
                <a:lnTo>
                  <a:pt x="431" y="361"/>
                </a:lnTo>
                <a:lnTo>
                  <a:pt x="431" y="358"/>
                </a:lnTo>
                <a:lnTo>
                  <a:pt x="434" y="358"/>
                </a:lnTo>
                <a:lnTo>
                  <a:pt x="434" y="358"/>
                </a:lnTo>
                <a:lnTo>
                  <a:pt x="434" y="356"/>
                </a:lnTo>
                <a:lnTo>
                  <a:pt x="431" y="356"/>
                </a:lnTo>
                <a:lnTo>
                  <a:pt x="431" y="356"/>
                </a:lnTo>
                <a:lnTo>
                  <a:pt x="431" y="353"/>
                </a:lnTo>
                <a:lnTo>
                  <a:pt x="434" y="353"/>
                </a:lnTo>
                <a:lnTo>
                  <a:pt x="434" y="353"/>
                </a:lnTo>
                <a:lnTo>
                  <a:pt x="434" y="350"/>
                </a:lnTo>
                <a:lnTo>
                  <a:pt x="431" y="350"/>
                </a:lnTo>
                <a:lnTo>
                  <a:pt x="431" y="348"/>
                </a:lnTo>
                <a:lnTo>
                  <a:pt x="431" y="348"/>
                </a:lnTo>
                <a:lnTo>
                  <a:pt x="434" y="348"/>
                </a:lnTo>
                <a:lnTo>
                  <a:pt x="436" y="348"/>
                </a:lnTo>
                <a:lnTo>
                  <a:pt x="436" y="315"/>
                </a:lnTo>
                <a:lnTo>
                  <a:pt x="278" y="315"/>
                </a:lnTo>
                <a:lnTo>
                  <a:pt x="286" y="399"/>
                </a:lnTo>
                <a:lnTo>
                  <a:pt x="356" y="674"/>
                </a:lnTo>
                <a:lnTo>
                  <a:pt x="348" y="674"/>
                </a:lnTo>
                <a:lnTo>
                  <a:pt x="342" y="679"/>
                </a:lnTo>
                <a:lnTo>
                  <a:pt x="248" y="585"/>
                </a:lnTo>
                <a:lnTo>
                  <a:pt x="218" y="585"/>
                </a:lnTo>
                <a:lnTo>
                  <a:pt x="121" y="679"/>
                </a:lnTo>
                <a:lnTo>
                  <a:pt x="116" y="674"/>
                </a:lnTo>
                <a:lnTo>
                  <a:pt x="111" y="674"/>
                </a:lnTo>
                <a:lnTo>
                  <a:pt x="178" y="399"/>
                </a:lnTo>
                <a:lnTo>
                  <a:pt x="186" y="315"/>
                </a:lnTo>
                <a:lnTo>
                  <a:pt x="14" y="315"/>
                </a:lnTo>
                <a:lnTo>
                  <a:pt x="14" y="348"/>
                </a:lnTo>
                <a:lnTo>
                  <a:pt x="16" y="348"/>
                </a:lnTo>
                <a:lnTo>
                  <a:pt x="19" y="348"/>
                </a:lnTo>
                <a:lnTo>
                  <a:pt x="22" y="348"/>
                </a:lnTo>
                <a:lnTo>
                  <a:pt x="19" y="350"/>
                </a:lnTo>
                <a:lnTo>
                  <a:pt x="16" y="350"/>
                </a:lnTo>
                <a:lnTo>
                  <a:pt x="16" y="353"/>
                </a:lnTo>
                <a:lnTo>
                  <a:pt x="16" y="353"/>
                </a:lnTo>
                <a:lnTo>
                  <a:pt x="19" y="353"/>
                </a:lnTo>
                <a:lnTo>
                  <a:pt x="22" y="356"/>
                </a:lnTo>
                <a:lnTo>
                  <a:pt x="19" y="356"/>
                </a:lnTo>
                <a:lnTo>
                  <a:pt x="16" y="356"/>
                </a:lnTo>
                <a:lnTo>
                  <a:pt x="16" y="358"/>
                </a:lnTo>
                <a:lnTo>
                  <a:pt x="16" y="358"/>
                </a:lnTo>
                <a:lnTo>
                  <a:pt x="19" y="358"/>
                </a:lnTo>
                <a:lnTo>
                  <a:pt x="22" y="361"/>
                </a:lnTo>
                <a:lnTo>
                  <a:pt x="19" y="361"/>
                </a:lnTo>
                <a:lnTo>
                  <a:pt x="16" y="361"/>
                </a:lnTo>
                <a:lnTo>
                  <a:pt x="16" y="364"/>
                </a:lnTo>
                <a:lnTo>
                  <a:pt x="16" y="364"/>
                </a:lnTo>
                <a:lnTo>
                  <a:pt x="19" y="364"/>
                </a:lnTo>
                <a:lnTo>
                  <a:pt x="22" y="367"/>
                </a:lnTo>
                <a:lnTo>
                  <a:pt x="19" y="367"/>
                </a:lnTo>
                <a:lnTo>
                  <a:pt x="16" y="367"/>
                </a:lnTo>
                <a:lnTo>
                  <a:pt x="16" y="369"/>
                </a:lnTo>
                <a:lnTo>
                  <a:pt x="16" y="369"/>
                </a:lnTo>
                <a:lnTo>
                  <a:pt x="19" y="372"/>
                </a:lnTo>
                <a:lnTo>
                  <a:pt x="22" y="372"/>
                </a:lnTo>
                <a:lnTo>
                  <a:pt x="19" y="372"/>
                </a:lnTo>
                <a:lnTo>
                  <a:pt x="14" y="375"/>
                </a:lnTo>
                <a:lnTo>
                  <a:pt x="11" y="375"/>
                </a:lnTo>
                <a:lnTo>
                  <a:pt x="6" y="375"/>
                </a:lnTo>
                <a:lnTo>
                  <a:pt x="0" y="372"/>
                </a:lnTo>
                <a:lnTo>
                  <a:pt x="0" y="372"/>
                </a:lnTo>
                <a:lnTo>
                  <a:pt x="0" y="372"/>
                </a:lnTo>
                <a:lnTo>
                  <a:pt x="3" y="369"/>
                </a:lnTo>
                <a:lnTo>
                  <a:pt x="6" y="369"/>
                </a:lnTo>
                <a:lnTo>
                  <a:pt x="3" y="367"/>
                </a:lnTo>
                <a:lnTo>
                  <a:pt x="0" y="367"/>
                </a:lnTo>
                <a:lnTo>
                  <a:pt x="0" y="367"/>
                </a:lnTo>
                <a:lnTo>
                  <a:pt x="0" y="364"/>
                </a:lnTo>
                <a:lnTo>
                  <a:pt x="3" y="364"/>
                </a:lnTo>
                <a:lnTo>
                  <a:pt x="6" y="364"/>
                </a:lnTo>
                <a:lnTo>
                  <a:pt x="3" y="361"/>
                </a:lnTo>
                <a:lnTo>
                  <a:pt x="0" y="361"/>
                </a:lnTo>
                <a:lnTo>
                  <a:pt x="0" y="361"/>
                </a:lnTo>
                <a:lnTo>
                  <a:pt x="0" y="358"/>
                </a:lnTo>
                <a:lnTo>
                  <a:pt x="3" y="358"/>
                </a:lnTo>
                <a:lnTo>
                  <a:pt x="6" y="358"/>
                </a:lnTo>
                <a:lnTo>
                  <a:pt x="3" y="356"/>
                </a:lnTo>
                <a:lnTo>
                  <a:pt x="0" y="356"/>
                </a:lnTo>
                <a:lnTo>
                  <a:pt x="0" y="356"/>
                </a:lnTo>
                <a:lnTo>
                  <a:pt x="0" y="353"/>
                </a:lnTo>
                <a:lnTo>
                  <a:pt x="3" y="353"/>
                </a:lnTo>
                <a:lnTo>
                  <a:pt x="6" y="353"/>
                </a:lnTo>
                <a:lnTo>
                  <a:pt x="3" y="350"/>
                </a:lnTo>
                <a:lnTo>
                  <a:pt x="0" y="350"/>
                </a:lnTo>
                <a:lnTo>
                  <a:pt x="0" y="348"/>
                </a:lnTo>
                <a:lnTo>
                  <a:pt x="0" y="348"/>
                </a:lnTo>
                <a:lnTo>
                  <a:pt x="3" y="348"/>
                </a:lnTo>
                <a:lnTo>
                  <a:pt x="6" y="348"/>
                </a:lnTo>
                <a:lnTo>
                  <a:pt x="6" y="310"/>
                </a:lnTo>
                <a:lnTo>
                  <a:pt x="189" y="272"/>
                </a:lnTo>
                <a:lnTo>
                  <a:pt x="191" y="232"/>
                </a:lnTo>
                <a:lnTo>
                  <a:pt x="35" y="232"/>
                </a:lnTo>
                <a:lnTo>
                  <a:pt x="35" y="262"/>
                </a:lnTo>
                <a:lnTo>
                  <a:pt x="38" y="262"/>
                </a:lnTo>
                <a:lnTo>
                  <a:pt x="41" y="264"/>
                </a:lnTo>
                <a:lnTo>
                  <a:pt x="41" y="264"/>
                </a:lnTo>
                <a:lnTo>
                  <a:pt x="41" y="264"/>
                </a:lnTo>
                <a:lnTo>
                  <a:pt x="38" y="267"/>
                </a:lnTo>
                <a:lnTo>
                  <a:pt x="35" y="267"/>
                </a:lnTo>
                <a:lnTo>
                  <a:pt x="38" y="267"/>
                </a:lnTo>
                <a:lnTo>
                  <a:pt x="41" y="270"/>
                </a:lnTo>
                <a:lnTo>
                  <a:pt x="41" y="270"/>
                </a:lnTo>
                <a:lnTo>
                  <a:pt x="41" y="270"/>
                </a:lnTo>
                <a:lnTo>
                  <a:pt x="38" y="272"/>
                </a:lnTo>
                <a:lnTo>
                  <a:pt x="35" y="272"/>
                </a:lnTo>
                <a:lnTo>
                  <a:pt x="38" y="275"/>
                </a:lnTo>
                <a:lnTo>
                  <a:pt x="41" y="275"/>
                </a:lnTo>
                <a:lnTo>
                  <a:pt x="41" y="275"/>
                </a:lnTo>
                <a:lnTo>
                  <a:pt x="41" y="278"/>
                </a:lnTo>
                <a:lnTo>
                  <a:pt x="38" y="278"/>
                </a:lnTo>
                <a:lnTo>
                  <a:pt x="35" y="278"/>
                </a:lnTo>
                <a:lnTo>
                  <a:pt x="38" y="280"/>
                </a:lnTo>
                <a:lnTo>
                  <a:pt x="41" y="280"/>
                </a:lnTo>
                <a:lnTo>
                  <a:pt x="41" y="280"/>
                </a:lnTo>
                <a:lnTo>
                  <a:pt x="41" y="283"/>
                </a:lnTo>
                <a:lnTo>
                  <a:pt x="38" y="283"/>
                </a:lnTo>
                <a:lnTo>
                  <a:pt x="35" y="283"/>
                </a:lnTo>
                <a:lnTo>
                  <a:pt x="38" y="286"/>
                </a:lnTo>
                <a:lnTo>
                  <a:pt x="41" y="286"/>
                </a:lnTo>
                <a:lnTo>
                  <a:pt x="41" y="286"/>
                </a:lnTo>
                <a:lnTo>
                  <a:pt x="41" y="288"/>
                </a:lnTo>
                <a:lnTo>
                  <a:pt x="35" y="288"/>
                </a:lnTo>
                <a:lnTo>
                  <a:pt x="30" y="288"/>
                </a:lnTo>
                <a:lnTo>
                  <a:pt x="25" y="288"/>
                </a:lnTo>
                <a:lnTo>
                  <a:pt x="22" y="288"/>
                </a:lnTo>
                <a:lnTo>
                  <a:pt x="19" y="286"/>
                </a:lnTo>
                <a:lnTo>
                  <a:pt x="22" y="286"/>
                </a:lnTo>
                <a:lnTo>
                  <a:pt x="25" y="286"/>
                </a:lnTo>
                <a:lnTo>
                  <a:pt x="25" y="283"/>
                </a:lnTo>
                <a:lnTo>
                  <a:pt x="25" y="283"/>
                </a:lnTo>
                <a:lnTo>
                  <a:pt x="22" y="283"/>
                </a:lnTo>
                <a:lnTo>
                  <a:pt x="19" y="280"/>
                </a:lnTo>
                <a:lnTo>
                  <a:pt x="22" y="280"/>
                </a:lnTo>
                <a:lnTo>
                  <a:pt x="25" y="280"/>
                </a:lnTo>
                <a:lnTo>
                  <a:pt x="25" y="278"/>
                </a:lnTo>
                <a:lnTo>
                  <a:pt x="25" y="278"/>
                </a:lnTo>
                <a:lnTo>
                  <a:pt x="22" y="278"/>
                </a:lnTo>
                <a:lnTo>
                  <a:pt x="19" y="275"/>
                </a:lnTo>
                <a:lnTo>
                  <a:pt x="22" y="275"/>
                </a:lnTo>
                <a:lnTo>
                  <a:pt x="25" y="275"/>
                </a:lnTo>
                <a:lnTo>
                  <a:pt x="25" y="272"/>
                </a:lnTo>
                <a:lnTo>
                  <a:pt x="25" y="272"/>
                </a:lnTo>
                <a:lnTo>
                  <a:pt x="22" y="270"/>
                </a:lnTo>
                <a:lnTo>
                  <a:pt x="19" y="270"/>
                </a:lnTo>
                <a:lnTo>
                  <a:pt x="22" y="270"/>
                </a:lnTo>
                <a:lnTo>
                  <a:pt x="25" y="267"/>
                </a:lnTo>
                <a:lnTo>
                  <a:pt x="25" y="267"/>
                </a:lnTo>
                <a:lnTo>
                  <a:pt x="25" y="267"/>
                </a:lnTo>
                <a:lnTo>
                  <a:pt x="22" y="264"/>
                </a:lnTo>
                <a:lnTo>
                  <a:pt x="19" y="264"/>
                </a:lnTo>
                <a:lnTo>
                  <a:pt x="22" y="264"/>
                </a:lnTo>
                <a:lnTo>
                  <a:pt x="25" y="262"/>
                </a:lnTo>
                <a:lnTo>
                  <a:pt x="27" y="262"/>
                </a:lnTo>
                <a:lnTo>
                  <a:pt x="27" y="227"/>
                </a:lnTo>
                <a:lnTo>
                  <a:pt x="197" y="189"/>
                </a:lnTo>
                <a:lnTo>
                  <a:pt x="200" y="146"/>
                </a:lnTo>
                <a:lnTo>
                  <a:pt x="54" y="146"/>
                </a:lnTo>
                <a:lnTo>
                  <a:pt x="54" y="178"/>
                </a:lnTo>
                <a:lnTo>
                  <a:pt x="57" y="178"/>
                </a:lnTo>
                <a:lnTo>
                  <a:pt x="60" y="178"/>
                </a:lnTo>
                <a:lnTo>
                  <a:pt x="62" y="178"/>
                </a:lnTo>
                <a:lnTo>
                  <a:pt x="60" y="181"/>
                </a:lnTo>
                <a:lnTo>
                  <a:pt x="57" y="181"/>
                </a:lnTo>
                <a:lnTo>
                  <a:pt x="57" y="183"/>
                </a:lnTo>
                <a:lnTo>
                  <a:pt x="57" y="183"/>
                </a:lnTo>
                <a:lnTo>
                  <a:pt x="60" y="183"/>
                </a:lnTo>
                <a:lnTo>
                  <a:pt x="62" y="186"/>
                </a:lnTo>
                <a:lnTo>
                  <a:pt x="60" y="186"/>
                </a:lnTo>
                <a:lnTo>
                  <a:pt x="57" y="186"/>
                </a:lnTo>
                <a:lnTo>
                  <a:pt x="57" y="189"/>
                </a:lnTo>
                <a:lnTo>
                  <a:pt x="57" y="189"/>
                </a:lnTo>
                <a:lnTo>
                  <a:pt x="60" y="189"/>
                </a:lnTo>
                <a:lnTo>
                  <a:pt x="62" y="192"/>
                </a:lnTo>
                <a:lnTo>
                  <a:pt x="60" y="192"/>
                </a:lnTo>
                <a:lnTo>
                  <a:pt x="57" y="192"/>
                </a:lnTo>
                <a:lnTo>
                  <a:pt x="57" y="194"/>
                </a:lnTo>
                <a:lnTo>
                  <a:pt x="57" y="194"/>
                </a:lnTo>
                <a:lnTo>
                  <a:pt x="60" y="197"/>
                </a:lnTo>
                <a:lnTo>
                  <a:pt x="62" y="197"/>
                </a:lnTo>
                <a:lnTo>
                  <a:pt x="60" y="197"/>
                </a:lnTo>
                <a:lnTo>
                  <a:pt x="57" y="197"/>
                </a:lnTo>
                <a:lnTo>
                  <a:pt x="57" y="200"/>
                </a:lnTo>
                <a:lnTo>
                  <a:pt x="57" y="200"/>
                </a:lnTo>
                <a:lnTo>
                  <a:pt x="60" y="202"/>
                </a:lnTo>
                <a:lnTo>
                  <a:pt x="62" y="202"/>
                </a:lnTo>
                <a:lnTo>
                  <a:pt x="60" y="202"/>
                </a:lnTo>
                <a:lnTo>
                  <a:pt x="57" y="205"/>
                </a:lnTo>
                <a:lnTo>
                  <a:pt x="51" y="205"/>
                </a:lnTo>
                <a:lnTo>
                  <a:pt x="46" y="205"/>
                </a:lnTo>
                <a:lnTo>
                  <a:pt x="43" y="202"/>
                </a:lnTo>
                <a:lnTo>
                  <a:pt x="41" y="202"/>
                </a:lnTo>
                <a:lnTo>
                  <a:pt x="41" y="202"/>
                </a:lnTo>
                <a:lnTo>
                  <a:pt x="43" y="200"/>
                </a:lnTo>
                <a:lnTo>
                  <a:pt x="46" y="200"/>
                </a:lnTo>
                <a:lnTo>
                  <a:pt x="43" y="197"/>
                </a:lnTo>
                <a:lnTo>
                  <a:pt x="41" y="197"/>
                </a:lnTo>
                <a:lnTo>
                  <a:pt x="41" y="197"/>
                </a:lnTo>
                <a:lnTo>
                  <a:pt x="41" y="197"/>
                </a:lnTo>
                <a:lnTo>
                  <a:pt x="43" y="194"/>
                </a:lnTo>
                <a:lnTo>
                  <a:pt x="46" y="194"/>
                </a:lnTo>
                <a:lnTo>
                  <a:pt x="43" y="192"/>
                </a:lnTo>
                <a:lnTo>
                  <a:pt x="41" y="192"/>
                </a:lnTo>
                <a:lnTo>
                  <a:pt x="41" y="192"/>
                </a:lnTo>
                <a:lnTo>
                  <a:pt x="41" y="189"/>
                </a:lnTo>
                <a:lnTo>
                  <a:pt x="43" y="189"/>
                </a:lnTo>
                <a:lnTo>
                  <a:pt x="46" y="189"/>
                </a:lnTo>
                <a:lnTo>
                  <a:pt x="43" y="186"/>
                </a:lnTo>
                <a:lnTo>
                  <a:pt x="41" y="186"/>
                </a:lnTo>
                <a:lnTo>
                  <a:pt x="41" y="186"/>
                </a:lnTo>
                <a:lnTo>
                  <a:pt x="41" y="183"/>
                </a:lnTo>
                <a:lnTo>
                  <a:pt x="43" y="183"/>
                </a:lnTo>
                <a:lnTo>
                  <a:pt x="46" y="183"/>
                </a:lnTo>
                <a:lnTo>
                  <a:pt x="43" y="181"/>
                </a:lnTo>
                <a:lnTo>
                  <a:pt x="41" y="181"/>
                </a:lnTo>
                <a:lnTo>
                  <a:pt x="41" y="178"/>
                </a:lnTo>
                <a:lnTo>
                  <a:pt x="41" y="178"/>
                </a:lnTo>
                <a:lnTo>
                  <a:pt x="43" y="178"/>
                </a:lnTo>
                <a:lnTo>
                  <a:pt x="49" y="178"/>
                </a:lnTo>
                <a:lnTo>
                  <a:pt x="49" y="140"/>
                </a:lnTo>
                <a:lnTo>
                  <a:pt x="202" y="103"/>
                </a:lnTo>
                <a:lnTo>
                  <a:pt x="205" y="89"/>
                </a:lnTo>
                <a:lnTo>
                  <a:pt x="2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47" name="Freeform 11"/>
          <p:cNvSpPr>
            <a:spLocks noEditPoints="1"/>
          </p:cNvSpPr>
          <p:nvPr/>
        </p:nvSpPr>
        <p:spPr bwMode="auto">
          <a:xfrm>
            <a:off x="5859856" y="1878625"/>
            <a:ext cx="199123" cy="513690"/>
          </a:xfrm>
          <a:custGeom>
            <a:avLst/>
            <a:gdLst>
              <a:gd name="T0" fmla="*/ 124 w 232"/>
              <a:gd name="T1" fmla="*/ 126 h 638"/>
              <a:gd name="T2" fmla="*/ 124 w 232"/>
              <a:gd name="T3" fmla="*/ 67 h 638"/>
              <a:gd name="T4" fmla="*/ 22 w 232"/>
              <a:gd name="T5" fmla="*/ 2 h 638"/>
              <a:gd name="T6" fmla="*/ 24 w 232"/>
              <a:gd name="T7" fmla="*/ 27 h 638"/>
              <a:gd name="T8" fmla="*/ 38 w 232"/>
              <a:gd name="T9" fmla="*/ 21 h 638"/>
              <a:gd name="T10" fmla="*/ 49 w 232"/>
              <a:gd name="T11" fmla="*/ 0 h 638"/>
              <a:gd name="T12" fmla="*/ 59 w 232"/>
              <a:gd name="T13" fmla="*/ 21 h 638"/>
              <a:gd name="T14" fmla="*/ 73 w 232"/>
              <a:gd name="T15" fmla="*/ 27 h 638"/>
              <a:gd name="T16" fmla="*/ 78 w 232"/>
              <a:gd name="T17" fmla="*/ 2 h 638"/>
              <a:gd name="T18" fmla="*/ 92 w 232"/>
              <a:gd name="T19" fmla="*/ 19 h 638"/>
              <a:gd name="T20" fmla="*/ 124 w 232"/>
              <a:gd name="T21" fmla="*/ 5 h 638"/>
              <a:gd name="T22" fmla="*/ 143 w 232"/>
              <a:gd name="T23" fmla="*/ 16 h 638"/>
              <a:gd name="T24" fmla="*/ 156 w 232"/>
              <a:gd name="T25" fmla="*/ 2 h 638"/>
              <a:gd name="T26" fmla="*/ 159 w 232"/>
              <a:gd name="T27" fmla="*/ 27 h 638"/>
              <a:gd name="T28" fmla="*/ 173 w 232"/>
              <a:gd name="T29" fmla="*/ 21 h 638"/>
              <a:gd name="T30" fmla="*/ 183 w 232"/>
              <a:gd name="T31" fmla="*/ 0 h 638"/>
              <a:gd name="T32" fmla="*/ 197 w 232"/>
              <a:gd name="T33" fmla="*/ 21 h 638"/>
              <a:gd name="T34" fmla="*/ 208 w 232"/>
              <a:gd name="T35" fmla="*/ 27 h 638"/>
              <a:gd name="T36" fmla="*/ 216 w 232"/>
              <a:gd name="T37" fmla="*/ 2 h 638"/>
              <a:gd name="T38" fmla="*/ 229 w 232"/>
              <a:gd name="T39" fmla="*/ 19 h 638"/>
              <a:gd name="T40" fmla="*/ 175 w 232"/>
              <a:gd name="T41" fmla="*/ 40 h 638"/>
              <a:gd name="T42" fmla="*/ 143 w 232"/>
              <a:gd name="T43" fmla="*/ 102 h 638"/>
              <a:gd name="T44" fmla="*/ 156 w 232"/>
              <a:gd name="T45" fmla="*/ 91 h 638"/>
              <a:gd name="T46" fmla="*/ 159 w 232"/>
              <a:gd name="T47" fmla="*/ 113 h 638"/>
              <a:gd name="T48" fmla="*/ 178 w 232"/>
              <a:gd name="T49" fmla="*/ 102 h 638"/>
              <a:gd name="T50" fmla="*/ 191 w 232"/>
              <a:gd name="T51" fmla="*/ 91 h 638"/>
              <a:gd name="T52" fmla="*/ 191 w 232"/>
              <a:gd name="T53" fmla="*/ 113 h 638"/>
              <a:gd name="T54" fmla="*/ 213 w 232"/>
              <a:gd name="T55" fmla="*/ 102 h 638"/>
              <a:gd name="T56" fmla="*/ 226 w 232"/>
              <a:gd name="T57" fmla="*/ 91 h 638"/>
              <a:gd name="T58" fmla="*/ 226 w 232"/>
              <a:gd name="T59" fmla="*/ 113 h 638"/>
              <a:gd name="T60" fmla="*/ 146 w 232"/>
              <a:gd name="T61" fmla="*/ 202 h 638"/>
              <a:gd name="T62" fmla="*/ 143 w 232"/>
              <a:gd name="T63" fmla="*/ 183 h 638"/>
              <a:gd name="T64" fmla="*/ 156 w 232"/>
              <a:gd name="T65" fmla="*/ 185 h 638"/>
              <a:gd name="T66" fmla="*/ 154 w 232"/>
              <a:gd name="T67" fmla="*/ 207 h 638"/>
              <a:gd name="T68" fmla="*/ 181 w 232"/>
              <a:gd name="T69" fmla="*/ 188 h 638"/>
              <a:gd name="T70" fmla="*/ 191 w 232"/>
              <a:gd name="T71" fmla="*/ 180 h 638"/>
              <a:gd name="T72" fmla="*/ 191 w 232"/>
              <a:gd name="T73" fmla="*/ 202 h 638"/>
              <a:gd name="T74" fmla="*/ 213 w 232"/>
              <a:gd name="T75" fmla="*/ 191 h 638"/>
              <a:gd name="T76" fmla="*/ 226 w 232"/>
              <a:gd name="T77" fmla="*/ 177 h 638"/>
              <a:gd name="T78" fmla="*/ 229 w 232"/>
              <a:gd name="T79" fmla="*/ 202 h 638"/>
              <a:gd name="T80" fmla="*/ 135 w 232"/>
              <a:gd name="T81" fmla="*/ 624 h 638"/>
              <a:gd name="T82" fmla="*/ 11 w 232"/>
              <a:gd name="T83" fmla="*/ 207 h 638"/>
              <a:gd name="T84" fmla="*/ 8 w 232"/>
              <a:gd name="T85" fmla="*/ 183 h 638"/>
              <a:gd name="T86" fmla="*/ 19 w 232"/>
              <a:gd name="T87" fmla="*/ 185 h 638"/>
              <a:gd name="T88" fmla="*/ 16 w 232"/>
              <a:gd name="T89" fmla="*/ 207 h 638"/>
              <a:gd name="T90" fmla="*/ 43 w 232"/>
              <a:gd name="T91" fmla="*/ 188 h 638"/>
              <a:gd name="T92" fmla="*/ 57 w 232"/>
              <a:gd name="T93" fmla="*/ 180 h 638"/>
              <a:gd name="T94" fmla="*/ 54 w 232"/>
              <a:gd name="T95" fmla="*/ 202 h 638"/>
              <a:gd name="T96" fmla="*/ 76 w 232"/>
              <a:gd name="T97" fmla="*/ 191 h 638"/>
              <a:gd name="T98" fmla="*/ 89 w 232"/>
              <a:gd name="T99" fmla="*/ 177 h 638"/>
              <a:gd name="T100" fmla="*/ 92 w 232"/>
              <a:gd name="T101" fmla="*/ 202 h 638"/>
              <a:gd name="T102" fmla="*/ 11 w 232"/>
              <a:gd name="T103" fmla="*/ 121 h 638"/>
              <a:gd name="T104" fmla="*/ 8 w 232"/>
              <a:gd name="T105" fmla="*/ 94 h 638"/>
              <a:gd name="T106" fmla="*/ 19 w 232"/>
              <a:gd name="T107" fmla="*/ 97 h 638"/>
              <a:gd name="T108" fmla="*/ 43 w 232"/>
              <a:gd name="T109" fmla="*/ 121 h 638"/>
              <a:gd name="T110" fmla="*/ 41 w 232"/>
              <a:gd name="T111" fmla="*/ 94 h 638"/>
              <a:gd name="T112" fmla="*/ 54 w 232"/>
              <a:gd name="T113" fmla="*/ 97 h 638"/>
              <a:gd name="T114" fmla="*/ 78 w 232"/>
              <a:gd name="T115" fmla="*/ 121 h 638"/>
              <a:gd name="T116" fmla="*/ 76 w 232"/>
              <a:gd name="T117" fmla="*/ 94 h 638"/>
              <a:gd name="T118" fmla="*/ 86 w 232"/>
              <a:gd name="T119" fmla="*/ 97 h 638"/>
              <a:gd name="T120" fmla="*/ 111 w 232"/>
              <a:gd name="T121" fmla="*/ 121 h 638"/>
              <a:gd name="T122" fmla="*/ 3 w 232"/>
              <a:gd name="T123" fmla="*/ 21 h 638"/>
              <a:gd name="T124" fmla="*/ 14 w 232"/>
              <a:gd name="T125"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638">
                <a:moveTo>
                  <a:pt x="124" y="215"/>
                </a:moveTo>
                <a:lnTo>
                  <a:pt x="124" y="239"/>
                </a:lnTo>
                <a:lnTo>
                  <a:pt x="162" y="215"/>
                </a:lnTo>
                <a:lnTo>
                  <a:pt x="124" y="215"/>
                </a:lnTo>
                <a:close/>
                <a:moveTo>
                  <a:pt x="70" y="215"/>
                </a:moveTo>
                <a:lnTo>
                  <a:pt x="111" y="239"/>
                </a:lnTo>
                <a:lnTo>
                  <a:pt x="111" y="215"/>
                </a:lnTo>
                <a:lnTo>
                  <a:pt x="70" y="215"/>
                </a:lnTo>
                <a:close/>
                <a:moveTo>
                  <a:pt x="124" y="126"/>
                </a:moveTo>
                <a:lnTo>
                  <a:pt x="124" y="153"/>
                </a:lnTo>
                <a:lnTo>
                  <a:pt x="162" y="126"/>
                </a:lnTo>
                <a:lnTo>
                  <a:pt x="124" y="126"/>
                </a:lnTo>
                <a:close/>
                <a:moveTo>
                  <a:pt x="70" y="126"/>
                </a:moveTo>
                <a:lnTo>
                  <a:pt x="111" y="153"/>
                </a:lnTo>
                <a:lnTo>
                  <a:pt x="111" y="126"/>
                </a:lnTo>
                <a:lnTo>
                  <a:pt x="70" y="126"/>
                </a:lnTo>
                <a:close/>
                <a:moveTo>
                  <a:pt x="124" y="40"/>
                </a:moveTo>
                <a:lnTo>
                  <a:pt x="124" y="67"/>
                </a:lnTo>
                <a:lnTo>
                  <a:pt x="162" y="40"/>
                </a:lnTo>
                <a:lnTo>
                  <a:pt x="124" y="40"/>
                </a:lnTo>
                <a:close/>
                <a:moveTo>
                  <a:pt x="70" y="40"/>
                </a:moveTo>
                <a:lnTo>
                  <a:pt x="111" y="67"/>
                </a:lnTo>
                <a:lnTo>
                  <a:pt x="111" y="40"/>
                </a:lnTo>
                <a:lnTo>
                  <a:pt x="70" y="40"/>
                </a:lnTo>
                <a:close/>
                <a:moveTo>
                  <a:pt x="14" y="0"/>
                </a:moveTo>
                <a:lnTo>
                  <a:pt x="19" y="2"/>
                </a:lnTo>
                <a:lnTo>
                  <a:pt x="22" y="2"/>
                </a:lnTo>
                <a:lnTo>
                  <a:pt x="22" y="5"/>
                </a:lnTo>
                <a:lnTo>
                  <a:pt x="22" y="8"/>
                </a:lnTo>
                <a:lnTo>
                  <a:pt x="19" y="10"/>
                </a:lnTo>
                <a:lnTo>
                  <a:pt x="19" y="13"/>
                </a:lnTo>
                <a:lnTo>
                  <a:pt x="22" y="16"/>
                </a:lnTo>
                <a:lnTo>
                  <a:pt x="24" y="19"/>
                </a:lnTo>
                <a:lnTo>
                  <a:pt x="24" y="21"/>
                </a:lnTo>
                <a:lnTo>
                  <a:pt x="24" y="24"/>
                </a:lnTo>
                <a:lnTo>
                  <a:pt x="24" y="27"/>
                </a:lnTo>
                <a:lnTo>
                  <a:pt x="22" y="27"/>
                </a:lnTo>
                <a:lnTo>
                  <a:pt x="16" y="27"/>
                </a:lnTo>
                <a:lnTo>
                  <a:pt x="16" y="32"/>
                </a:lnTo>
                <a:lnTo>
                  <a:pt x="43" y="32"/>
                </a:lnTo>
                <a:lnTo>
                  <a:pt x="43" y="27"/>
                </a:lnTo>
                <a:lnTo>
                  <a:pt x="41" y="27"/>
                </a:lnTo>
                <a:lnTo>
                  <a:pt x="38" y="27"/>
                </a:lnTo>
                <a:lnTo>
                  <a:pt x="38" y="24"/>
                </a:lnTo>
                <a:lnTo>
                  <a:pt x="38" y="21"/>
                </a:lnTo>
                <a:lnTo>
                  <a:pt x="38" y="19"/>
                </a:lnTo>
                <a:lnTo>
                  <a:pt x="41" y="16"/>
                </a:lnTo>
                <a:lnTo>
                  <a:pt x="43" y="13"/>
                </a:lnTo>
                <a:lnTo>
                  <a:pt x="43" y="10"/>
                </a:lnTo>
                <a:lnTo>
                  <a:pt x="41" y="8"/>
                </a:lnTo>
                <a:lnTo>
                  <a:pt x="41" y="5"/>
                </a:lnTo>
                <a:lnTo>
                  <a:pt x="41" y="2"/>
                </a:lnTo>
                <a:lnTo>
                  <a:pt x="43" y="2"/>
                </a:lnTo>
                <a:lnTo>
                  <a:pt x="49" y="0"/>
                </a:lnTo>
                <a:lnTo>
                  <a:pt x="51" y="2"/>
                </a:lnTo>
                <a:lnTo>
                  <a:pt x="54" y="2"/>
                </a:lnTo>
                <a:lnTo>
                  <a:pt x="57" y="5"/>
                </a:lnTo>
                <a:lnTo>
                  <a:pt x="54" y="8"/>
                </a:lnTo>
                <a:lnTo>
                  <a:pt x="54" y="10"/>
                </a:lnTo>
                <a:lnTo>
                  <a:pt x="51" y="13"/>
                </a:lnTo>
                <a:lnTo>
                  <a:pt x="54" y="16"/>
                </a:lnTo>
                <a:lnTo>
                  <a:pt x="57" y="19"/>
                </a:lnTo>
                <a:lnTo>
                  <a:pt x="59" y="21"/>
                </a:lnTo>
                <a:lnTo>
                  <a:pt x="59" y="24"/>
                </a:lnTo>
                <a:lnTo>
                  <a:pt x="57" y="27"/>
                </a:lnTo>
                <a:lnTo>
                  <a:pt x="54" y="27"/>
                </a:lnTo>
                <a:lnTo>
                  <a:pt x="51" y="27"/>
                </a:lnTo>
                <a:lnTo>
                  <a:pt x="51" y="32"/>
                </a:lnTo>
                <a:lnTo>
                  <a:pt x="78" y="32"/>
                </a:lnTo>
                <a:lnTo>
                  <a:pt x="78" y="27"/>
                </a:lnTo>
                <a:lnTo>
                  <a:pt x="76" y="27"/>
                </a:lnTo>
                <a:lnTo>
                  <a:pt x="73" y="27"/>
                </a:lnTo>
                <a:lnTo>
                  <a:pt x="70" y="21"/>
                </a:lnTo>
                <a:lnTo>
                  <a:pt x="73" y="19"/>
                </a:lnTo>
                <a:lnTo>
                  <a:pt x="76" y="16"/>
                </a:lnTo>
                <a:lnTo>
                  <a:pt x="78" y="13"/>
                </a:lnTo>
                <a:lnTo>
                  <a:pt x="78" y="10"/>
                </a:lnTo>
                <a:lnTo>
                  <a:pt x="76" y="8"/>
                </a:lnTo>
                <a:lnTo>
                  <a:pt x="73" y="5"/>
                </a:lnTo>
                <a:lnTo>
                  <a:pt x="76" y="2"/>
                </a:lnTo>
                <a:lnTo>
                  <a:pt x="78" y="2"/>
                </a:lnTo>
                <a:lnTo>
                  <a:pt x="81" y="0"/>
                </a:lnTo>
                <a:lnTo>
                  <a:pt x="86" y="2"/>
                </a:lnTo>
                <a:lnTo>
                  <a:pt x="89" y="2"/>
                </a:lnTo>
                <a:lnTo>
                  <a:pt x="89" y="5"/>
                </a:lnTo>
                <a:lnTo>
                  <a:pt x="89" y="8"/>
                </a:lnTo>
                <a:lnTo>
                  <a:pt x="86" y="10"/>
                </a:lnTo>
                <a:lnTo>
                  <a:pt x="86" y="13"/>
                </a:lnTo>
                <a:lnTo>
                  <a:pt x="89" y="16"/>
                </a:lnTo>
                <a:lnTo>
                  <a:pt x="92" y="19"/>
                </a:lnTo>
                <a:lnTo>
                  <a:pt x="94" y="21"/>
                </a:lnTo>
                <a:lnTo>
                  <a:pt x="92" y="24"/>
                </a:lnTo>
                <a:lnTo>
                  <a:pt x="92" y="27"/>
                </a:lnTo>
                <a:lnTo>
                  <a:pt x="89" y="27"/>
                </a:lnTo>
                <a:lnTo>
                  <a:pt x="86" y="27"/>
                </a:lnTo>
                <a:lnTo>
                  <a:pt x="86" y="32"/>
                </a:lnTo>
                <a:lnTo>
                  <a:pt x="111" y="32"/>
                </a:lnTo>
                <a:lnTo>
                  <a:pt x="111" y="5"/>
                </a:lnTo>
                <a:lnTo>
                  <a:pt x="124" y="5"/>
                </a:lnTo>
                <a:lnTo>
                  <a:pt x="124" y="32"/>
                </a:lnTo>
                <a:lnTo>
                  <a:pt x="146" y="32"/>
                </a:lnTo>
                <a:lnTo>
                  <a:pt x="146" y="27"/>
                </a:lnTo>
                <a:lnTo>
                  <a:pt x="143" y="27"/>
                </a:lnTo>
                <a:lnTo>
                  <a:pt x="140" y="27"/>
                </a:lnTo>
                <a:lnTo>
                  <a:pt x="140" y="24"/>
                </a:lnTo>
                <a:lnTo>
                  <a:pt x="140" y="21"/>
                </a:lnTo>
                <a:lnTo>
                  <a:pt x="140" y="19"/>
                </a:lnTo>
                <a:lnTo>
                  <a:pt x="143" y="16"/>
                </a:lnTo>
                <a:lnTo>
                  <a:pt x="146" y="13"/>
                </a:lnTo>
                <a:lnTo>
                  <a:pt x="146" y="10"/>
                </a:lnTo>
                <a:lnTo>
                  <a:pt x="143" y="8"/>
                </a:lnTo>
                <a:lnTo>
                  <a:pt x="143" y="5"/>
                </a:lnTo>
                <a:lnTo>
                  <a:pt x="143" y="2"/>
                </a:lnTo>
                <a:lnTo>
                  <a:pt x="146" y="2"/>
                </a:lnTo>
                <a:lnTo>
                  <a:pt x="151" y="0"/>
                </a:lnTo>
                <a:lnTo>
                  <a:pt x="154" y="2"/>
                </a:lnTo>
                <a:lnTo>
                  <a:pt x="156" y="2"/>
                </a:lnTo>
                <a:lnTo>
                  <a:pt x="159" y="5"/>
                </a:lnTo>
                <a:lnTo>
                  <a:pt x="156" y="8"/>
                </a:lnTo>
                <a:lnTo>
                  <a:pt x="156" y="10"/>
                </a:lnTo>
                <a:lnTo>
                  <a:pt x="154" y="13"/>
                </a:lnTo>
                <a:lnTo>
                  <a:pt x="156" y="16"/>
                </a:lnTo>
                <a:lnTo>
                  <a:pt x="159" y="19"/>
                </a:lnTo>
                <a:lnTo>
                  <a:pt x="162" y="21"/>
                </a:lnTo>
                <a:lnTo>
                  <a:pt x="162" y="24"/>
                </a:lnTo>
                <a:lnTo>
                  <a:pt x="159" y="27"/>
                </a:lnTo>
                <a:lnTo>
                  <a:pt x="156" y="27"/>
                </a:lnTo>
                <a:lnTo>
                  <a:pt x="154" y="27"/>
                </a:lnTo>
                <a:lnTo>
                  <a:pt x="154" y="32"/>
                </a:lnTo>
                <a:lnTo>
                  <a:pt x="181" y="32"/>
                </a:lnTo>
                <a:lnTo>
                  <a:pt x="181" y="27"/>
                </a:lnTo>
                <a:lnTo>
                  <a:pt x="178" y="27"/>
                </a:lnTo>
                <a:lnTo>
                  <a:pt x="175" y="27"/>
                </a:lnTo>
                <a:lnTo>
                  <a:pt x="173" y="24"/>
                </a:lnTo>
                <a:lnTo>
                  <a:pt x="173" y="21"/>
                </a:lnTo>
                <a:lnTo>
                  <a:pt x="175" y="19"/>
                </a:lnTo>
                <a:lnTo>
                  <a:pt x="178" y="16"/>
                </a:lnTo>
                <a:lnTo>
                  <a:pt x="181" y="13"/>
                </a:lnTo>
                <a:lnTo>
                  <a:pt x="181" y="10"/>
                </a:lnTo>
                <a:lnTo>
                  <a:pt x="178" y="8"/>
                </a:lnTo>
                <a:lnTo>
                  <a:pt x="175" y="5"/>
                </a:lnTo>
                <a:lnTo>
                  <a:pt x="178" y="2"/>
                </a:lnTo>
                <a:lnTo>
                  <a:pt x="181" y="2"/>
                </a:lnTo>
                <a:lnTo>
                  <a:pt x="183" y="0"/>
                </a:lnTo>
                <a:lnTo>
                  <a:pt x="189" y="2"/>
                </a:lnTo>
                <a:lnTo>
                  <a:pt x="191" y="2"/>
                </a:lnTo>
                <a:lnTo>
                  <a:pt x="191" y="5"/>
                </a:lnTo>
                <a:lnTo>
                  <a:pt x="191" y="8"/>
                </a:lnTo>
                <a:lnTo>
                  <a:pt x="189" y="10"/>
                </a:lnTo>
                <a:lnTo>
                  <a:pt x="189" y="13"/>
                </a:lnTo>
                <a:lnTo>
                  <a:pt x="191" y="16"/>
                </a:lnTo>
                <a:lnTo>
                  <a:pt x="194" y="19"/>
                </a:lnTo>
                <a:lnTo>
                  <a:pt x="197" y="21"/>
                </a:lnTo>
                <a:lnTo>
                  <a:pt x="194" y="24"/>
                </a:lnTo>
                <a:lnTo>
                  <a:pt x="194" y="27"/>
                </a:lnTo>
                <a:lnTo>
                  <a:pt x="191" y="27"/>
                </a:lnTo>
                <a:lnTo>
                  <a:pt x="189" y="27"/>
                </a:lnTo>
                <a:lnTo>
                  <a:pt x="189" y="32"/>
                </a:lnTo>
                <a:lnTo>
                  <a:pt x="216" y="32"/>
                </a:lnTo>
                <a:lnTo>
                  <a:pt x="216" y="27"/>
                </a:lnTo>
                <a:lnTo>
                  <a:pt x="210" y="27"/>
                </a:lnTo>
                <a:lnTo>
                  <a:pt x="208" y="27"/>
                </a:lnTo>
                <a:lnTo>
                  <a:pt x="208" y="21"/>
                </a:lnTo>
                <a:lnTo>
                  <a:pt x="210" y="19"/>
                </a:lnTo>
                <a:lnTo>
                  <a:pt x="213" y="16"/>
                </a:lnTo>
                <a:lnTo>
                  <a:pt x="213" y="13"/>
                </a:lnTo>
                <a:lnTo>
                  <a:pt x="213" y="10"/>
                </a:lnTo>
                <a:lnTo>
                  <a:pt x="213" y="8"/>
                </a:lnTo>
                <a:lnTo>
                  <a:pt x="210" y="5"/>
                </a:lnTo>
                <a:lnTo>
                  <a:pt x="213" y="2"/>
                </a:lnTo>
                <a:lnTo>
                  <a:pt x="216" y="2"/>
                </a:lnTo>
                <a:lnTo>
                  <a:pt x="218" y="0"/>
                </a:lnTo>
                <a:lnTo>
                  <a:pt x="224" y="2"/>
                </a:lnTo>
                <a:lnTo>
                  <a:pt x="226" y="2"/>
                </a:lnTo>
                <a:lnTo>
                  <a:pt x="226" y="5"/>
                </a:lnTo>
                <a:lnTo>
                  <a:pt x="226" y="8"/>
                </a:lnTo>
                <a:lnTo>
                  <a:pt x="224" y="10"/>
                </a:lnTo>
                <a:lnTo>
                  <a:pt x="224" y="13"/>
                </a:lnTo>
                <a:lnTo>
                  <a:pt x="226" y="16"/>
                </a:lnTo>
                <a:lnTo>
                  <a:pt x="229" y="19"/>
                </a:lnTo>
                <a:lnTo>
                  <a:pt x="229" y="21"/>
                </a:lnTo>
                <a:lnTo>
                  <a:pt x="229" y="24"/>
                </a:lnTo>
                <a:lnTo>
                  <a:pt x="229" y="27"/>
                </a:lnTo>
                <a:lnTo>
                  <a:pt x="226" y="27"/>
                </a:lnTo>
                <a:lnTo>
                  <a:pt x="221" y="27"/>
                </a:lnTo>
                <a:lnTo>
                  <a:pt x="221" y="32"/>
                </a:lnTo>
                <a:lnTo>
                  <a:pt x="232" y="32"/>
                </a:lnTo>
                <a:lnTo>
                  <a:pt x="232" y="40"/>
                </a:lnTo>
                <a:lnTo>
                  <a:pt x="175" y="40"/>
                </a:lnTo>
                <a:lnTo>
                  <a:pt x="124" y="75"/>
                </a:lnTo>
                <a:lnTo>
                  <a:pt x="124" y="121"/>
                </a:lnTo>
                <a:lnTo>
                  <a:pt x="146" y="121"/>
                </a:lnTo>
                <a:lnTo>
                  <a:pt x="146" y="115"/>
                </a:lnTo>
                <a:lnTo>
                  <a:pt x="143" y="113"/>
                </a:lnTo>
                <a:lnTo>
                  <a:pt x="140" y="113"/>
                </a:lnTo>
                <a:lnTo>
                  <a:pt x="140" y="110"/>
                </a:lnTo>
                <a:lnTo>
                  <a:pt x="140" y="105"/>
                </a:lnTo>
                <a:lnTo>
                  <a:pt x="143" y="102"/>
                </a:lnTo>
                <a:lnTo>
                  <a:pt x="146" y="99"/>
                </a:lnTo>
                <a:lnTo>
                  <a:pt x="146" y="97"/>
                </a:lnTo>
                <a:lnTo>
                  <a:pt x="143" y="94"/>
                </a:lnTo>
                <a:lnTo>
                  <a:pt x="143" y="94"/>
                </a:lnTo>
                <a:lnTo>
                  <a:pt x="143" y="91"/>
                </a:lnTo>
                <a:lnTo>
                  <a:pt x="146" y="89"/>
                </a:lnTo>
                <a:lnTo>
                  <a:pt x="151" y="89"/>
                </a:lnTo>
                <a:lnTo>
                  <a:pt x="154" y="89"/>
                </a:lnTo>
                <a:lnTo>
                  <a:pt x="156" y="91"/>
                </a:lnTo>
                <a:lnTo>
                  <a:pt x="159" y="94"/>
                </a:lnTo>
                <a:lnTo>
                  <a:pt x="156" y="94"/>
                </a:lnTo>
                <a:lnTo>
                  <a:pt x="156" y="97"/>
                </a:lnTo>
                <a:lnTo>
                  <a:pt x="154" y="99"/>
                </a:lnTo>
                <a:lnTo>
                  <a:pt x="156" y="102"/>
                </a:lnTo>
                <a:lnTo>
                  <a:pt x="159" y="105"/>
                </a:lnTo>
                <a:lnTo>
                  <a:pt x="162" y="110"/>
                </a:lnTo>
                <a:lnTo>
                  <a:pt x="162" y="113"/>
                </a:lnTo>
                <a:lnTo>
                  <a:pt x="159" y="113"/>
                </a:lnTo>
                <a:lnTo>
                  <a:pt x="154" y="115"/>
                </a:lnTo>
                <a:lnTo>
                  <a:pt x="154" y="121"/>
                </a:lnTo>
                <a:lnTo>
                  <a:pt x="181" y="121"/>
                </a:lnTo>
                <a:lnTo>
                  <a:pt x="181" y="115"/>
                </a:lnTo>
                <a:lnTo>
                  <a:pt x="178" y="113"/>
                </a:lnTo>
                <a:lnTo>
                  <a:pt x="175" y="113"/>
                </a:lnTo>
                <a:lnTo>
                  <a:pt x="173" y="110"/>
                </a:lnTo>
                <a:lnTo>
                  <a:pt x="175" y="105"/>
                </a:lnTo>
                <a:lnTo>
                  <a:pt x="178" y="102"/>
                </a:lnTo>
                <a:lnTo>
                  <a:pt x="181" y="99"/>
                </a:lnTo>
                <a:lnTo>
                  <a:pt x="181" y="97"/>
                </a:lnTo>
                <a:lnTo>
                  <a:pt x="178" y="94"/>
                </a:lnTo>
                <a:lnTo>
                  <a:pt x="175" y="94"/>
                </a:lnTo>
                <a:lnTo>
                  <a:pt x="178" y="91"/>
                </a:lnTo>
                <a:lnTo>
                  <a:pt x="181" y="89"/>
                </a:lnTo>
                <a:lnTo>
                  <a:pt x="183" y="89"/>
                </a:lnTo>
                <a:lnTo>
                  <a:pt x="189" y="89"/>
                </a:lnTo>
                <a:lnTo>
                  <a:pt x="191" y="91"/>
                </a:lnTo>
                <a:lnTo>
                  <a:pt x="191" y="94"/>
                </a:lnTo>
                <a:lnTo>
                  <a:pt x="191" y="94"/>
                </a:lnTo>
                <a:lnTo>
                  <a:pt x="189" y="97"/>
                </a:lnTo>
                <a:lnTo>
                  <a:pt x="189" y="99"/>
                </a:lnTo>
                <a:lnTo>
                  <a:pt x="191" y="102"/>
                </a:lnTo>
                <a:lnTo>
                  <a:pt x="194" y="105"/>
                </a:lnTo>
                <a:lnTo>
                  <a:pt x="197" y="110"/>
                </a:lnTo>
                <a:lnTo>
                  <a:pt x="194" y="113"/>
                </a:lnTo>
                <a:lnTo>
                  <a:pt x="191" y="113"/>
                </a:lnTo>
                <a:lnTo>
                  <a:pt x="189" y="115"/>
                </a:lnTo>
                <a:lnTo>
                  <a:pt x="189" y="121"/>
                </a:lnTo>
                <a:lnTo>
                  <a:pt x="216" y="121"/>
                </a:lnTo>
                <a:lnTo>
                  <a:pt x="216" y="115"/>
                </a:lnTo>
                <a:lnTo>
                  <a:pt x="210" y="113"/>
                </a:lnTo>
                <a:lnTo>
                  <a:pt x="208" y="113"/>
                </a:lnTo>
                <a:lnTo>
                  <a:pt x="208" y="110"/>
                </a:lnTo>
                <a:lnTo>
                  <a:pt x="210" y="105"/>
                </a:lnTo>
                <a:lnTo>
                  <a:pt x="213" y="102"/>
                </a:lnTo>
                <a:lnTo>
                  <a:pt x="213" y="99"/>
                </a:lnTo>
                <a:lnTo>
                  <a:pt x="213" y="97"/>
                </a:lnTo>
                <a:lnTo>
                  <a:pt x="213" y="94"/>
                </a:lnTo>
                <a:lnTo>
                  <a:pt x="210" y="94"/>
                </a:lnTo>
                <a:lnTo>
                  <a:pt x="213" y="91"/>
                </a:lnTo>
                <a:lnTo>
                  <a:pt x="216" y="89"/>
                </a:lnTo>
                <a:lnTo>
                  <a:pt x="218" y="89"/>
                </a:lnTo>
                <a:lnTo>
                  <a:pt x="224" y="89"/>
                </a:lnTo>
                <a:lnTo>
                  <a:pt x="226" y="91"/>
                </a:lnTo>
                <a:lnTo>
                  <a:pt x="226" y="94"/>
                </a:lnTo>
                <a:lnTo>
                  <a:pt x="226" y="94"/>
                </a:lnTo>
                <a:lnTo>
                  <a:pt x="224" y="97"/>
                </a:lnTo>
                <a:lnTo>
                  <a:pt x="224" y="99"/>
                </a:lnTo>
                <a:lnTo>
                  <a:pt x="226" y="102"/>
                </a:lnTo>
                <a:lnTo>
                  <a:pt x="229" y="105"/>
                </a:lnTo>
                <a:lnTo>
                  <a:pt x="229" y="110"/>
                </a:lnTo>
                <a:lnTo>
                  <a:pt x="229" y="113"/>
                </a:lnTo>
                <a:lnTo>
                  <a:pt x="226" y="113"/>
                </a:lnTo>
                <a:lnTo>
                  <a:pt x="221" y="115"/>
                </a:lnTo>
                <a:lnTo>
                  <a:pt x="221" y="121"/>
                </a:lnTo>
                <a:lnTo>
                  <a:pt x="232" y="121"/>
                </a:lnTo>
                <a:lnTo>
                  <a:pt x="232" y="126"/>
                </a:lnTo>
                <a:lnTo>
                  <a:pt x="175" y="126"/>
                </a:lnTo>
                <a:lnTo>
                  <a:pt x="124" y="161"/>
                </a:lnTo>
                <a:lnTo>
                  <a:pt x="124" y="207"/>
                </a:lnTo>
                <a:lnTo>
                  <a:pt x="146" y="207"/>
                </a:lnTo>
                <a:lnTo>
                  <a:pt x="146" y="202"/>
                </a:lnTo>
                <a:lnTo>
                  <a:pt x="143" y="202"/>
                </a:lnTo>
                <a:lnTo>
                  <a:pt x="140" y="202"/>
                </a:lnTo>
                <a:lnTo>
                  <a:pt x="140" y="199"/>
                </a:lnTo>
                <a:lnTo>
                  <a:pt x="140" y="196"/>
                </a:lnTo>
                <a:lnTo>
                  <a:pt x="140" y="194"/>
                </a:lnTo>
                <a:lnTo>
                  <a:pt x="143" y="191"/>
                </a:lnTo>
                <a:lnTo>
                  <a:pt x="146" y="188"/>
                </a:lnTo>
                <a:lnTo>
                  <a:pt x="146" y="185"/>
                </a:lnTo>
                <a:lnTo>
                  <a:pt x="143" y="183"/>
                </a:lnTo>
                <a:lnTo>
                  <a:pt x="143" y="180"/>
                </a:lnTo>
                <a:lnTo>
                  <a:pt x="143" y="177"/>
                </a:lnTo>
                <a:lnTo>
                  <a:pt x="146" y="175"/>
                </a:lnTo>
                <a:lnTo>
                  <a:pt x="151" y="175"/>
                </a:lnTo>
                <a:lnTo>
                  <a:pt x="154" y="175"/>
                </a:lnTo>
                <a:lnTo>
                  <a:pt x="156" y="177"/>
                </a:lnTo>
                <a:lnTo>
                  <a:pt x="159" y="180"/>
                </a:lnTo>
                <a:lnTo>
                  <a:pt x="156" y="183"/>
                </a:lnTo>
                <a:lnTo>
                  <a:pt x="156" y="185"/>
                </a:lnTo>
                <a:lnTo>
                  <a:pt x="154" y="188"/>
                </a:lnTo>
                <a:lnTo>
                  <a:pt x="156" y="191"/>
                </a:lnTo>
                <a:lnTo>
                  <a:pt x="159" y="194"/>
                </a:lnTo>
                <a:lnTo>
                  <a:pt x="162" y="196"/>
                </a:lnTo>
                <a:lnTo>
                  <a:pt x="162" y="199"/>
                </a:lnTo>
                <a:lnTo>
                  <a:pt x="159" y="202"/>
                </a:lnTo>
                <a:lnTo>
                  <a:pt x="156" y="202"/>
                </a:lnTo>
                <a:lnTo>
                  <a:pt x="154" y="202"/>
                </a:lnTo>
                <a:lnTo>
                  <a:pt x="154" y="207"/>
                </a:lnTo>
                <a:lnTo>
                  <a:pt x="181" y="207"/>
                </a:lnTo>
                <a:lnTo>
                  <a:pt x="181" y="202"/>
                </a:lnTo>
                <a:lnTo>
                  <a:pt x="178" y="202"/>
                </a:lnTo>
                <a:lnTo>
                  <a:pt x="175" y="202"/>
                </a:lnTo>
                <a:lnTo>
                  <a:pt x="173" y="199"/>
                </a:lnTo>
                <a:lnTo>
                  <a:pt x="173" y="196"/>
                </a:lnTo>
                <a:lnTo>
                  <a:pt x="175" y="194"/>
                </a:lnTo>
                <a:lnTo>
                  <a:pt x="178" y="191"/>
                </a:lnTo>
                <a:lnTo>
                  <a:pt x="181" y="188"/>
                </a:lnTo>
                <a:lnTo>
                  <a:pt x="181" y="185"/>
                </a:lnTo>
                <a:lnTo>
                  <a:pt x="178" y="183"/>
                </a:lnTo>
                <a:lnTo>
                  <a:pt x="175" y="180"/>
                </a:lnTo>
                <a:lnTo>
                  <a:pt x="178" y="177"/>
                </a:lnTo>
                <a:lnTo>
                  <a:pt x="181" y="175"/>
                </a:lnTo>
                <a:lnTo>
                  <a:pt x="183" y="175"/>
                </a:lnTo>
                <a:lnTo>
                  <a:pt x="189" y="175"/>
                </a:lnTo>
                <a:lnTo>
                  <a:pt x="191" y="177"/>
                </a:lnTo>
                <a:lnTo>
                  <a:pt x="191" y="180"/>
                </a:lnTo>
                <a:lnTo>
                  <a:pt x="191" y="183"/>
                </a:lnTo>
                <a:lnTo>
                  <a:pt x="189" y="185"/>
                </a:lnTo>
                <a:lnTo>
                  <a:pt x="189" y="188"/>
                </a:lnTo>
                <a:lnTo>
                  <a:pt x="191" y="191"/>
                </a:lnTo>
                <a:lnTo>
                  <a:pt x="194" y="194"/>
                </a:lnTo>
                <a:lnTo>
                  <a:pt x="197" y="196"/>
                </a:lnTo>
                <a:lnTo>
                  <a:pt x="194" y="199"/>
                </a:lnTo>
                <a:lnTo>
                  <a:pt x="194" y="202"/>
                </a:lnTo>
                <a:lnTo>
                  <a:pt x="191" y="202"/>
                </a:lnTo>
                <a:lnTo>
                  <a:pt x="189" y="202"/>
                </a:lnTo>
                <a:lnTo>
                  <a:pt x="189" y="207"/>
                </a:lnTo>
                <a:lnTo>
                  <a:pt x="216" y="207"/>
                </a:lnTo>
                <a:lnTo>
                  <a:pt x="216" y="202"/>
                </a:lnTo>
                <a:lnTo>
                  <a:pt x="210" y="202"/>
                </a:lnTo>
                <a:lnTo>
                  <a:pt x="208" y="199"/>
                </a:lnTo>
                <a:lnTo>
                  <a:pt x="208" y="196"/>
                </a:lnTo>
                <a:lnTo>
                  <a:pt x="210" y="194"/>
                </a:lnTo>
                <a:lnTo>
                  <a:pt x="213" y="191"/>
                </a:lnTo>
                <a:lnTo>
                  <a:pt x="213" y="188"/>
                </a:lnTo>
                <a:lnTo>
                  <a:pt x="213" y="185"/>
                </a:lnTo>
                <a:lnTo>
                  <a:pt x="213" y="183"/>
                </a:lnTo>
                <a:lnTo>
                  <a:pt x="210" y="180"/>
                </a:lnTo>
                <a:lnTo>
                  <a:pt x="213" y="177"/>
                </a:lnTo>
                <a:lnTo>
                  <a:pt x="216" y="175"/>
                </a:lnTo>
                <a:lnTo>
                  <a:pt x="218" y="175"/>
                </a:lnTo>
                <a:lnTo>
                  <a:pt x="224" y="175"/>
                </a:lnTo>
                <a:lnTo>
                  <a:pt x="226" y="177"/>
                </a:lnTo>
                <a:lnTo>
                  <a:pt x="226" y="180"/>
                </a:lnTo>
                <a:lnTo>
                  <a:pt x="226" y="183"/>
                </a:lnTo>
                <a:lnTo>
                  <a:pt x="224" y="185"/>
                </a:lnTo>
                <a:lnTo>
                  <a:pt x="224" y="188"/>
                </a:lnTo>
                <a:lnTo>
                  <a:pt x="226" y="191"/>
                </a:lnTo>
                <a:lnTo>
                  <a:pt x="229" y="194"/>
                </a:lnTo>
                <a:lnTo>
                  <a:pt x="229" y="196"/>
                </a:lnTo>
                <a:lnTo>
                  <a:pt x="229" y="199"/>
                </a:lnTo>
                <a:lnTo>
                  <a:pt x="229" y="202"/>
                </a:lnTo>
                <a:lnTo>
                  <a:pt x="226" y="202"/>
                </a:lnTo>
                <a:lnTo>
                  <a:pt x="221" y="202"/>
                </a:lnTo>
                <a:lnTo>
                  <a:pt x="221" y="207"/>
                </a:lnTo>
                <a:lnTo>
                  <a:pt x="232" y="207"/>
                </a:lnTo>
                <a:lnTo>
                  <a:pt x="232" y="215"/>
                </a:lnTo>
                <a:lnTo>
                  <a:pt x="175" y="215"/>
                </a:lnTo>
                <a:lnTo>
                  <a:pt x="124" y="247"/>
                </a:lnTo>
                <a:lnTo>
                  <a:pt x="124" y="624"/>
                </a:lnTo>
                <a:lnTo>
                  <a:pt x="135" y="624"/>
                </a:lnTo>
                <a:lnTo>
                  <a:pt x="135" y="638"/>
                </a:lnTo>
                <a:lnTo>
                  <a:pt x="97" y="638"/>
                </a:lnTo>
                <a:lnTo>
                  <a:pt x="97" y="624"/>
                </a:lnTo>
                <a:lnTo>
                  <a:pt x="111" y="624"/>
                </a:lnTo>
                <a:lnTo>
                  <a:pt x="111" y="247"/>
                </a:lnTo>
                <a:lnTo>
                  <a:pt x="59" y="215"/>
                </a:lnTo>
                <a:lnTo>
                  <a:pt x="0" y="215"/>
                </a:lnTo>
                <a:lnTo>
                  <a:pt x="0" y="207"/>
                </a:lnTo>
                <a:lnTo>
                  <a:pt x="11" y="207"/>
                </a:lnTo>
                <a:lnTo>
                  <a:pt x="11" y="202"/>
                </a:lnTo>
                <a:lnTo>
                  <a:pt x="6" y="202"/>
                </a:lnTo>
                <a:lnTo>
                  <a:pt x="3" y="199"/>
                </a:lnTo>
                <a:lnTo>
                  <a:pt x="3" y="196"/>
                </a:lnTo>
                <a:lnTo>
                  <a:pt x="3" y="194"/>
                </a:lnTo>
                <a:lnTo>
                  <a:pt x="8" y="191"/>
                </a:lnTo>
                <a:lnTo>
                  <a:pt x="8" y="188"/>
                </a:lnTo>
                <a:lnTo>
                  <a:pt x="8" y="185"/>
                </a:lnTo>
                <a:lnTo>
                  <a:pt x="8" y="183"/>
                </a:lnTo>
                <a:lnTo>
                  <a:pt x="6" y="180"/>
                </a:lnTo>
                <a:lnTo>
                  <a:pt x="8" y="177"/>
                </a:lnTo>
                <a:lnTo>
                  <a:pt x="11" y="175"/>
                </a:lnTo>
                <a:lnTo>
                  <a:pt x="14" y="175"/>
                </a:lnTo>
                <a:lnTo>
                  <a:pt x="19" y="175"/>
                </a:lnTo>
                <a:lnTo>
                  <a:pt x="22" y="177"/>
                </a:lnTo>
                <a:lnTo>
                  <a:pt x="22" y="180"/>
                </a:lnTo>
                <a:lnTo>
                  <a:pt x="22" y="183"/>
                </a:lnTo>
                <a:lnTo>
                  <a:pt x="19" y="185"/>
                </a:lnTo>
                <a:lnTo>
                  <a:pt x="19" y="188"/>
                </a:lnTo>
                <a:lnTo>
                  <a:pt x="22" y="191"/>
                </a:lnTo>
                <a:lnTo>
                  <a:pt x="24" y="194"/>
                </a:lnTo>
                <a:lnTo>
                  <a:pt x="24" y="196"/>
                </a:lnTo>
                <a:lnTo>
                  <a:pt x="24" y="199"/>
                </a:lnTo>
                <a:lnTo>
                  <a:pt x="24" y="202"/>
                </a:lnTo>
                <a:lnTo>
                  <a:pt x="22" y="202"/>
                </a:lnTo>
                <a:lnTo>
                  <a:pt x="16" y="202"/>
                </a:lnTo>
                <a:lnTo>
                  <a:pt x="16" y="207"/>
                </a:lnTo>
                <a:lnTo>
                  <a:pt x="43" y="207"/>
                </a:lnTo>
                <a:lnTo>
                  <a:pt x="43" y="202"/>
                </a:lnTo>
                <a:lnTo>
                  <a:pt x="41" y="202"/>
                </a:lnTo>
                <a:lnTo>
                  <a:pt x="38" y="202"/>
                </a:lnTo>
                <a:lnTo>
                  <a:pt x="38" y="199"/>
                </a:lnTo>
                <a:lnTo>
                  <a:pt x="38" y="196"/>
                </a:lnTo>
                <a:lnTo>
                  <a:pt x="38" y="194"/>
                </a:lnTo>
                <a:lnTo>
                  <a:pt x="41" y="191"/>
                </a:lnTo>
                <a:lnTo>
                  <a:pt x="43" y="188"/>
                </a:lnTo>
                <a:lnTo>
                  <a:pt x="43" y="185"/>
                </a:lnTo>
                <a:lnTo>
                  <a:pt x="41" y="183"/>
                </a:lnTo>
                <a:lnTo>
                  <a:pt x="41" y="180"/>
                </a:lnTo>
                <a:lnTo>
                  <a:pt x="41" y="177"/>
                </a:lnTo>
                <a:lnTo>
                  <a:pt x="43" y="175"/>
                </a:lnTo>
                <a:lnTo>
                  <a:pt x="49" y="175"/>
                </a:lnTo>
                <a:lnTo>
                  <a:pt x="51" y="175"/>
                </a:lnTo>
                <a:lnTo>
                  <a:pt x="54" y="177"/>
                </a:lnTo>
                <a:lnTo>
                  <a:pt x="57" y="180"/>
                </a:lnTo>
                <a:lnTo>
                  <a:pt x="54" y="183"/>
                </a:lnTo>
                <a:lnTo>
                  <a:pt x="54" y="185"/>
                </a:lnTo>
                <a:lnTo>
                  <a:pt x="51" y="188"/>
                </a:lnTo>
                <a:lnTo>
                  <a:pt x="54" y="191"/>
                </a:lnTo>
                <a:lnTo>
                  <a:pt x="57" y="194"/>
                </a:lnTo>
                <a:lnTo>
                  <a:pt x="59" y="196"/>
                </a:lnTo>
                <a:lnTo>
                  <a:pt x="59" y="199"/>
                </a:lnTo>
                <a:lnTo>
                  <a:pt x="57" y="202"/>
                </a:lnTo>
                <a:lnTo>
                  <a:pt x="54" y="202"/>
                </a:lnTo>
                <a:lnTo>
                  <a:pt x="51" y="202"/>
                </a:lnTo>
                <a:lnTo>
                  <a:pt x="51" y="207"/>
                </a:lnTo>
                <a:lnTo>
                  <a:pt x="78" y="207"/>
                </a:lnTo>
                <a:lnTo>
                  <a:pt x="78" y="202"/>
                </a:lnTo>
                <a:lnTo>
                  <a:pt x="76" y="202"/>
                </a:lnTo>
                <a:lnTo>
                  <a:pt x="73" y="199"/>
                </a:lnTo>
                <a:lnTo>
                  <a:pt x="70" y="196"/>
                </a:lnTo>
                <a:lnTo>
                  <a:pt x="73" y="194"/>
                </a:lnTo>
                <a:lnTo>
                  <a:pt x="76" y="191"/>
                </a:lnTo>
                <a:lnTo>
                  <a:pt x="78" y="188"/>
                </a:lnTo>
                <a:lnTo>
                  <a:pt x="78" y="185"/>
                </a:lnTo>
                <a:lnTo>
                  <a:pt x="76" y="183"/>
                </a:lnTo>
                <a:lnTo>
                  <a:pt x="73" y="180"/>
                </a:lnTo>
                <a:lnTo>
                  <a:pt x="76" y="177"/>
                </a:lnTo>
                <a:lnTo>
                  <a:pt x="78" y="175"/>
                </a:lnTo>
                <a:lnTo>
                  <a:pt x="81" y="175"/>
                </a:lnTo>
                <a:lnTo>
                  <a:pt x="86" y="175"/>
                </a:lnTo>
                <a:lnTo>
                  <a:pt x="89" y="177"/>
                </a:lnTo>
                <a:lnTo>
                  <a:pt x="89" y="180"/>
                </a:lnTo>
                <a:lnTo>
                  <a:pt x="89" y="183"/>
                </a:lnTo>
                <a:lnTo>
                  <a:pt x="86" y="185"/>
                </a:lnTo>
                <a:lnTo>
                  <a:pt x="86" y="188"/>
                </a:lnTo>
                <a:lnTo>
                  <a:pt x="89" y="191"/>
                </a:lnTo>
                <a:lnTo>
                  <a:pt x="92" y="194"/>
                </a:lnTo>
                <a:lnTo>
                  <a:pt x="94" y="196"/>
                </a:lnTo>
                <a:lnTo>
                  <a:pt x="92" y="199"/>
                </a:lnTo>
                <a:lnTo>
                  <a:pt x="92" y="202"/>
                </a:lnTo>
                <a:lnTo>
                  <a:pt x="89" y="202"/>
                </a:lnTo>
                <a:lnTo>
                  <a:pt x="86" y="202"/>
                </a:lnTo>
                <a:lnTo>
                  <a:pt x="86" y="207"/>
                </a:lnTo>
                <a:lnTo>
                  <a:pt x="111" y="207"/>
                </a:lnTo>
                <a:lnTo>
                  <a:pt x="111" y="161"/>
                </a:lnTo>
                <a:lnTo>
                  <a:pt x="59" y="126"/>
                </a:lnTo>
                <a:lnTo>
                  <a:pt x="0" y="126"/>
                </a:lnTo>
                <a:lnTo>
                  <a:pt x="0" y="121"/>
                </a:lnTo>
                <a:lnTo>
                  <a:pt x="11" y="121"/>
                </a:lnTo>
                <a:lnTo>
                  <a:pt x="11" y="115"/>
                </a:lnTo>
                <a:lnTo>
                  <a:pt x="6" y="113"/>
                </a:lnTo>
                <a:lnTo>
                  <a:pt x="3" y="113"/>
                </a:lnTo>
                <a:lnTo>
                  <a:pt x="3" y="110"/>
                </a:lnTo>
                <a:lnTo>
                  <a:pt x="3" y="105"/>
                </a:lnTo>
                <a:lnTo>
                  <a:pt x="8" y="102"/>
                </a:lnTo>
                <a:lnTo>
                  <a:pt x="8" y="99"/>
                </a:lnTo>
                <a:lnTo>
                  <a:pt x="8" y="97"/>
                </a:lnTo>
                <a:lnTo>
                  <a:pt x="8" y="94"/>
                </a:lnTo>
                <a:lnTo>
                  <a:pt x="6" y="94"/>
                </a:lnTo>
                <a:lnTo>
                  <a:pt x="8" y="91"/>
                </a:lnTo>
                <a:lnTo>
                  <a:pt x="11" y="89"/>
                </a:lnTo>
                <a:lnTo>
                  <a:pt x="14" y="89"/>
                </a:lnTo>
                <a:lnTo>
                  <a:pt x="19" y="89"/>
                </a:lnTo>
                <a:lnTo>
                  <a:pt x="22" y="91"/>
                </a:lnTo>
                <a:lnTo>
                  <a:pt x="22" y="94"/>
                </a:lnTo>
                <a:lnTo>
                  <a:pt x="22" y="94"/>
                </a:lnTo>
                <a:lnTo>
                  <a:pt x="19" y="97"/>
                </a:lnTo>
                <a:lnTo>
                  <a:pt x="19" y="99"/>
                </a:lnTo>
                <a:lnTo>
                  <a:pt x="22" y="102"/>
                </a:lnTo>
                <a:lnTo>
                  <a:pt x="24" y="105"/>
                </a:lnTo>
                <a:lnTo>
                  <a:pt x="24" y="110"/>
                </a:lnTo>
                <a:lnTo>
                  <a:pt x="24" y="113"/>
                </a:lnTo>
                <a:lnTo>
                  <a:pt x="22" y="113"/>
                </a:lnTo>
                <a:lnTo>
                  <a:pt x="16" y="115"/>
                </a:lnTo>
                <a:lnTo>
                  <a:pt x="16" y="121"/>
                </a:lnTo>
                <a:lnTo>
                  <a:pt x="43" y="121"/>
                </a:lnTo>
                <a:lnTo>
                  <a:pt x="43" y="115"/>
                </a:lnTo>
                <a:lnTo>
                  <a:pt x="41" y="113"/>
                </a:lnTo>
                <a:lnTo>
                  <a:pt x="38" y="113"/>
                </a:lnTo>
                <a:lnTo>
                  <a:pt x="38" y="110"/>
                </a:lnTo>
                <a:lnTo>
                  <a:pt x="38" y="105"/>
                </a:lnTo>
                <a:lnTo>
                  <a:pt x="41" y="102"/>
                </a:lnTo>
                <a:lnTo>
                  <a:pt x="43" y="99"/>
                </a:lnTo>
                <a:lnTo>
                  <a:pt x="43" y="97"/>
                </a:lnTo>
                <a:lnTo>
                  <a:pt x="41" y="94"/>
                </a:lnTo>
                <a:lnTo>
                  <a:pt x="41" y="94"/>
                </a:lnTo>
                <a:lnTo>
                  <a:pt x="41" y="91"/>
                </a:lnTo>
                <a:lnTo>
                  <a:pt x="43" y="89"/>
                </a:lnTo>
                <a:lnTo>
                  <a:pt x="49" y="89"/>
                </a:lnTo>
                <a:lnTo>
                  <a:pt x="51" y="89"/>
                </a:lnTo>
                <a:lnTo>
                  <a:pt x="54" y="91"/>
                </a:lnTo>
                <a:lnTo>
                  <a:pt x="57" y="94"/>
                </a:lnTo>
                <a:lnTo>
                  <a:pt x="54" y="94"/>
                </a:lnTo>
                <a:lnTo>
                  <a:pt x="54" y="97"/>
                </a:lnTo>
                <a:lnTo>
                  <a:pt x="51" y="99"/>
                </a:lnTo>
                <a:lnTo>
                  <a:pt x="54" y="102"/>
                </a:lnTo>
                <a:lnTo>
                  <a:pt x="57" y="105"/>
                </a:lnTo>
                <a:lnTo>
                  <a:pt x="59" y="110"/>
                </a:lnTo>
                <a:lnTo>
                  <a:pt x="59" y="113"/>
                </a:lnTo>
                <a:lnTo>
                  <a:pt x="57" y="113"/>
                </a:lnTo>
                <a:lnTo>
                  <a:pt x="51" y="115"/>
                </a:lnTo>
                <a:lnTo>
                  <a:pt x="51" y="121"/>
                </a:lnTo>
                <a:lnTo>
                  <a:pt x="78" y="121"/>
                </a:lnTo>
                <a:lnTo>
                  <a:pt x="78" y="115"/>
                </a:lnTo>
                <a:lnTo>
                  <a:pt x="76" y="113"/>
                </a:lnTo>
                <a:lnTo>
                  <a:pt x="73" y="113"/>
                </a:lnTo>
                <a:lnTo>
                  <a:pt x="70" y="110"/>
                </a:lnTo>
                <a:lnTo>
                  <a:pt x="73" y="105"/>
                </a:lnTo>
                <a:lnTo>
                  <a:pt x="76" y="102"/>
                </a:lnTo>
                <a:lnTo>
                  <a:pt x="78" y="99"/>
                </a:lnTo>
                <a:lnTo>
                  <a:pt x="78" y="97"/>
                </a:lnTo>
                <a:lnTo>
                  <a:pt x="76" y="94"/>
                </a:lnTo>
                <a:lnTo>
                  <a:pt x="73" y="94"/>
                </a:lnTo>
                <a:lnTo>
                  <a:pt x="76" y="91"/>
                </a:lnTo>
                <a:lnTo>
                  <a:pt x="78" y="89"/>
                </a:lnTo>
                <a:lnTo>
                  <a:pt x="81" y="89"/>
                </a:lnTo>
                <a:lnTo>
                  <a:pt x="86" y="89"/>
                </a:lnTo>
                <a:lnTo>
                  <a:pt x="89" y="91"/>
                </a:lnTo>
                <a:lnTo>
                  <a:pt x="89" y="94"/>
                </a:lnTo>
                <a:lnTo>
                  <a:pt x="89" y="94"/>
                </a:lnTo>
                <a:lnTo>
                  <a:pt x="86" y="97"/>
                </a:lnTo>
                <a:lnTo>
                  <a:pt x="86" y="99"/>
                </a:lnTo>
                <a:lnTo>
                  <a:pt x="89" y="102"/>
                </a:lnTo>
                <a:lnTo>
                  <a:pt x="92" y="105"/>
                </a:lnTo>
                <a:lnTo>
                  <a:pt x="94" y="110"/>
                </a:lnTo>
                <a:lnTo>
                  <a:pt x="92" y="113"/>
                </a:lnTo>
                <a:lnTo>
                  <a:pt x="89" y="113"/>
                </a:lnTo>
                <a:lnTo>
                  <a:pt x="86" y="115"/>
                </a:lnTo>
                <a:lnTo>
                  <a:pt x="86" y="121"/>
                </a:lnTo>
                <a:lnTo>
                  <a:pt x="111" y="121"/>
                </a:lnTo>
                <a:lnTo>
                  <a:pt x="111" y="75"/>
                </a:lnTo>
                <a:lnTo>
                  <a:pt x="59" y="40"/>
                </a:lnTo>
                <a:lnTo>
                  <a:pt x="0" y="40"/>
                </a:lnTo>
                <a:lnTo>
                  <a:pt x="0" y="32"/>
                </a:lnTo>
                <a:lnTo>
                  <a:pt x="11" y="32"/>
                </a:lnTo>
                <a:lnTo>
                  <a:pt x="11" y="27"/>
                </a:lnTo>
                <a:lnTo>
                  <a:pt x="6" y="27"/>
                </a:lnTo>
                <a:lnTo>
                  <a:pt x="3" y="27"/>
                </a:lnTo>
                <a:lnTo>
                  <a:pt x="3" y="21"/>
                </a:lnTo>
                <a:lnTo>
                  <a:pt x="3" y="19"/>
                </a:lnTo>
                <a:lnTo>
                  <a:pt x="8" y="16"/>
                </a:lnTo>
                <a:lnTo>
                  <a:pt x="8" y="13"/>
                </a:lnTo>
                <a:lnTo>
                  <a:pt x="8" y="10"/>
                </a:lnTo>
                <a:lnTo>
                  <a:pt x="8" y="8"/>
                </a:lnTo>
                <a:lnTo>
                  <a:pt x="6" y="5"/>
                </a:lnTo>
                <a:lnTo>
                  <a:pt x="8" y="2"/>
                </a:lnTo>
                <a:lnTo>
                  <a:pt x="11" y="2"/>
                </a:lnTo>
                <a:lnTo>
                  <a:pt x="1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pic>
        <p:nvPicPr>
          <p:cNvPr id="148" name="Picture 275"/>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96190" y="1886155"/>
            <a:ext cx="553736" cy="519456"/>
          </a:xfrm>
          <a:prstGeom prst="rect">
            <a:avLst/>
          </a:prstGeom>
        </p:spPr>
      </p:pic>
      <p:sp>
        <p:nvSpPr>
          <p:cNvPr id="149" name="Freeform 57"/>
          <p:cNvSpPr>
            <a:spLocks noEditPoints="1"/>
          </p:cNvSpPr>
          <p:nvPr/>
        </p:nvSpPr>
        <p:spPr bwMode="auto">
          <a:xfrm>
            <a:off x="8508542" y="1867087"/>
            <a:ext cx="454359" cy="243310"/>
          </a:xfrm>
          <a:custGeom>
            <a:avLst/>
            <a:gdLst>
              <a:gd name="T0" fmla="*/ 288 w 487"/>
              <a:gd name="T1" fmla="*/ 175 h 278"/>
              <a:gd name="T2" fmla="*/ 288 w 487"/>
              <a:gd name="T3" fmla="*/ 251 h 278"/>
              <a:gd name="T4" fmla="*/ 312 w 487"/>
              <a:gd name="T5" fmla="*/ 251 h 278"/>
              <a:gd name="T6" fmla="*/ 312 w 487"/>
              <a:gd name="T7" fmla="*/ 186 h 278"/>
              <a:gd name="T8" fmla="*/ 425 w 487"/>
              <a:gd name="T9" fmla="*/ 186 h 278"/>
              <a:gd name="T10" fmla="*/ 425 w 487"/>
              <a:gd name="T11" fmla="*/ 251 h 278"/>
              <a:gd name="T12" fmla="*/ 446 w 487"/>
              <a:gd name="T13" fmla="*/ 251 h 278"/>
              <a:gd name="T14" fmla="*/ 446 w 487"/>
              <a:gd name="T15" fmla="*/ 175 h 278"/>
              <a:gd name="T16" fmla="*/ 288 w 487"/>
              <a:gd name="T17" fmla="*/ 175 h 278"/>
              <a:gd name="T18" fmla="*/ 175 w 487"/>
              <a:gd name="T19" fmla="*/ 175 h 278"/>
              <a:gd name="T20" fmla="*/ 228 w 487"/>
              <a:gd name="T21" fmla="*/ 175 h 278"/>
              <a:gd name="T22" fmla="*/ 228 w 487"/>
              <a:gd name="T23" fmla="*/ 221 h 278"/>
              <a:gd name="T24" fmla="*/ 175 w 487"/>
              <a:gd name="T25" fmla="*/ 221 h 278"/>
              <a:gd name="T26" fmla="*/ 175 w 487"/>
              <a:gd name="T27" fmla="*/ 175 h 278"/>
              <a:gd name="T28" fmla="*/ 247 w 487"/>
              <a:gd name="T29" fmla="*/ 89 h 278"/>
              <a:gd name="T30" fmla="*/ 306 w 487"/>
              <a:gd name="T31" fmla="*/ 146 h 278"/>
              <a:gd name="T32" fmla="*/ 463 w 487"/>
              <a:gd name="T33" fmla="*/ 146 h 278"/>
              <a:gd name="T34" fmla="*/ 463 w 487"/>
              <a:gd name="T35" fmla="*/ 89 h 278"/>
              <a:gd name="T36" fmla="*/ 247 w 487"/>
              <a:gd name="T37" fmla="*/ 89 h 278"/>
              <a:gd name="T38" fmla="*/ 158 w 487"/>
              <a:gd name="T39" fmla="*/ 54 h 278"/>
              <a:gd name="T40" fmla="*/ 53 w 487"/>
              <a:gd name="T41" fmla="*/ 159 h 278"/>
              <a:gd name="T42" fmla="*/ 53 w 487"/>
              <a:gd name="T43" fmla="*/ 251 h 278"/>
              <a:gd name="T44" fmla="*/ 88 w 487"/>
              <a:gd name="T45" fmla="*/ 251 h 278"/>
              <a:gd name="T46" fmla="*/ 88 w 487"/>
              <a:gd name="T47" fmla="*/ 175 h 278"/>
              <a:gd name="T48" fmla="*/ 145 w 487"/>
              <a:gd name="T49" fmla="*/ 175 h 278"/>
              <a:gd name="T50" fmla="*/ 145 w 487"/>
              <a:gd name="T51" fmla="*/ 251 h 278"/>
              <a:gd name="T52" fmla="*/ 263 w 487"/>
              <a:gd name="T53" fmla="*/ 251 h 278"/>
              <a:gd name="T54" fmla="*/ 263 w 487"/>
              <a:gd name="T55" fmla="*/ 159 h 278"/>
              <a:gd name="T56" fmla="*/ 158 w 487"/>
              <a:gd name="T57" fmla="*/ 54 h 278"/>
              <a:gd name="T58" fmla="*/ 56 w 487"/>
              <a:gd name="T59" fmla="*/ 30 h 278"/>
              <a:gd name="T60" fmla="*/ 105 w 487"/>
              <a:gd name="T61" fmla="*/ 30 h 278"/>
              <a:gd name="T62" fmla="*/ 105 w 487"/>
              <a:gd name="T63" fmla="*/ 41 h 278"/>
              <a:gd name="T64" fmla="*/ 56 w 487"/>
              <a:gd name="T65" fmla="*/ 89 h 278"/>
              <a:gd name="T66" fmla="*/ 56 w 487"/>
              <a:gd name="T67" fmla="*/ 30 h 278"/>
              <a:gd name="T68" fmla="*/ 158 w 487"/>
              <a:gd name="T69" fmla="*/ 0 h 278"/>
              <a:gd name="T70" fmla="*/ 223 w 487"/>
              <a:gd name="T71" fmla="*/ 65 h 278"/>
              <a:gd name="T72" fmla="*/ 487 w 487"/>
              <a:gd name="T73" fmla="*/ 65 h 278"/>
              <a:gd name="T74" fmla="*/ 487 w 487"/>
              <a:gd name="T75" fmla="*/ 175 h 278"/>
              <a:gd name="T76" fmla="*/ 471 w 487"/>
              <a:gd name="T77" fmla="*/ 175 h 278"/>
              <a:gd name="T78" fmla="*/ 471 w 487"/>
              <a:gd name="T79" fmla="*/ 278 h 278"/>
              <a:gd name="T80" fmla="*/ 29 w 487"/>
              <a:gd name="T81" fmla="*/ 278 h 278"/>
              <a:gd name="T82" fmla="*/ 29 w 487"/>
              <a:gd name="T83" fmla="*/ 175 h 278"/>
              <a:gd name="T84" fmla="*/ 0 w 487"/>
              <a:gd name="T85" fmla="*/ 175 h 278"/>
              <a:gd name="T86" fmla="*/ 0 w 487"/>
              <a:gd name="T87" fmla="*/ 159 h 278"/>
              <a:gd name="T88" fmla="*/ 158 w 487"/>
              <a:gd name="T89"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7" h="278">
                <a:moveTo>
                  <a:pt x="288" y="175"/>
                </a:moveTo>
                <a:lnTo>
                  <a:pt x="288" y="251"/>
                </a:lnTo>
                <a:lnTo>
                  <a:pt x="312" y="251"/>
                </a:lnTo>
                <a:lnTo>
                  <a:pt x="312" y="186"/>
                </a:lnTo>
                <a:lnTo>
                  <a:pt x="425" y="186"/>
                </a:lnTo>
                <a:lnTo>
                  <a:pt x="425" y="251"/>
                </a:lnTo>
                <a:lnTo>
                  <a:pt x="446" y="251"/>
                </a:lnTo>
                <a:lnTo>
                  <a:pt x="446" y="175"/>
                </a:lnTo>
                <a:lnTo>
                  <a:pt x="288" y="175"/>
                </a:lnTo>
                <a:close/>
                <a:moveTo>
                  <a:pt x="175" y="175"/>
                </a:moveTo>
                <a:lnTo>
                  <a:pt x="228" y="175"/>
                </a:lnTo>
                <a:lnTo>
                  <a:pt x="228" y="221"/>
                </a:lnTo>
                <a:lnTo>
                  <a:pt x="175" y="221"/>
                </a:lnTo>
                <a:lnTo>
                  <a:pt x="175" y="175"/>
                </a:lnTo>
                <a:close/>
                <a:moveTo>
                  <a:pt x="247" y="89"/>
                </a:moveTo>
                <a:lnTo>
                  <a:pt x="306" y="146"/>
                </a:lnTo>
                <a:lnTo>
                  <a:pt x="463" y="146"/>
                </a:lnTo>
                <a:lnTo>
                  <a:pt x="463" y="89"/>
                </a:lnTo>
                <a:lnTo>
                  <a:pt x="247" y="89"/>
                </a:lnTo>
                <a:close/>
                <a:moveTo>
                  <a:pt x="158" y="54"/>
                </a:moveTo>
                <a:lnTo>
                  <a:pt x="53" y="159"/>
                </a:lnTo>
                <a:lnTo>
                  <a:pt x="53" y="251"/>
                </a:lnTo>
                <a:lnTo>
                  <a:pt x="88" y="251"/>
                </a:lnTo>
                <a:lnTo>
                  <a:pt x="88" y="175"/>
                </a:lnTo>
                <a:lnTo>
                  <a:pt x="145" y="175"/>
                </a:lnTo>
                <a:lnTo>
                  <a:pt x="145" y="251"/>
                </a:lnTo>
                <a:lnTo>
                  <a:pt x="263" y="251"/>
                </a:lnTo>
                <a:lnTo>
                  <a:pt x="263" y="159"/>
                </a:lnTo>
                <a:lnTo>
                  <a:pt x="158" y="54"/>
                </a:lnTo>
                <a:close/>
                <a:moveTo>
                  <a:pt x="56" y="30"/>
                </a:moveTo>
                <a:lnTo>
                  <a:pt x="105" y="30"/>
                </a:lnTo>
                <a:lnTo>
                  <a:pt x="105" y="41"/>
                </a:lnTo>
                <a:lnTo>
                  <a:pt x="56" y="89"/>
                </a:lnTo>
                <a:lnTo>
                  <a:pt x="56" y="30"/>
                </a:lnTo>
                <a:close/>
                <a:moveTo>
                  <a:pt x="158" y="0"/>
                </a:moveTo>
                <a:lnTo>
                  <a:pt x="223" y="65"/>
                </a:lnTo>
                <a:lnTo>
                  <a:pt x="487" y="65"/>
                </a:lnTo>
                <a:lnTo>
                  <a:pt x="487" y="175"/>
                </a:lnTo>
                <a:lnTo>
                  <a:pt x="471" y="175"/>
                </a:lnTo>
                <a:lnTo>
                  <a:pt x="471" y="278"/>
                </a:lnTo>
                <a:lnTo>
                  <a:pt x="29" y="278"/>
                </a:lnTo>
                <a:lnTo>
                  <a:pt x="29" y="175"/>
                </a:lnTo>
                <a:lnTo>
                  <a:pt x="0" y="175"/>
                </a:lnTo>
                <a:lnTo>
                  <a:pt x="0" y="159"/>
                </a:lnTo>
                <a:lnTo>
                  <a:pt x="15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grpSp>
        <p:nvGrpSpPr>
          <p:cNvPr id="150" name="Gruppieren 81"/>
          <p:cNvGrpSpPr/>
          <p:nvPr/>
        </p:nvGrpSpPr>
        <p:grpSpPr>
          <a:xfrm>
            <a:off x="8533509" y="2271606"/>
            <a:ext cx="429392" cy="274540"/>
            <a:chOff x="7938358" y="2197287"/>
            <a:chExt cx="410955" cy="262752"/>
          </a:xfrm>
        </p:grpSpPr>
        <p:grpSp>
          <p:nvGrpSpPr>
            <p:cNvPr id="151" name="Group 245"/>
            <p:cNvGrpSpPr/>
            <p:nvPr/>
          </p:nvGrpSpPr>
          <p:grpSpPr>
            <a:xfrm>
              <a:off x="7938358" y="2197287"/>
              <a:ext cx="206279" cy="262752"/>
              <a:chOff x="6226766" y="2214506"/>
              <a:chExt cx="206279" cy="262752"/>
            </a:xfrm>
          </p:grpSpPr>
          <p:sp>
            <p:nvSpPr>
              <p:cNvPr id="170" name="Rectangle 58"/>
              <p:cNvSpPr>
                <a:spLocks noChangeArrowheads="1"/>
              </p:cNvSpPr>
              <p:nvPr/>
            </p:nvSpPr>
            <p:spPr bwMode="auto">
              <a:xfrm>
                <a:off x="6226766" y="2470156"/>
                <a:ext cx="206279" cy="710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71" name="Freeform 59"/>
              <p:cNvSpPr>
                <a:spLocks noEditPoints="1"/>
              </p:cNvSpPr>
              <p:nvPr/>
            </p:nvSpPr>
            <p:spPr bwMode="auto">
              <a:xfrm>
                <a:off x="6359240" y="2226045"/>
                <a:ext cx="66238" cy="239672"/>
              </a:xfrm>
              <a:custGeom>
                <a:avLst/>
                <a:gdLst>
                  <a:gd name="T0" fmla="*/ 45 w 70"/>
                  <a:gd name="T1" fmla="*/ 251 h 270"/>
                  <a:gd name="T2" fmla="*/ 45 w 70"/>
                  <a:gd name="T3" fmla="*/ 259 h 270"/>
                  <a:gd name="T4" fmla="*/ 59 w 70"/>
                  <a:gd name="T5" fmla="*/ 259 h 270"/>
                  <a:gd name="T6" fmla="*/ 59 w 70"/>
                  <a:gd name="T7" fmla="*/ 251 h 270"/>
                  <a:gd name="T8" fmla="*/ 45 w 70"/>
                  <a:gd name="T9" fmla="*/ 251 h 270"/>
                  <a:gd name="T10" fmla="*/ 45 w 70"/>
                  <a:gd name="T11" fmla="*/ 8 h 270"/>
                  <a:gd name="T12" fmla="*/ 45 w 70"/>
                  <a:gd name="T13" fmla="*/ 245 h 270"/>
                  <a:gd name="T14" fmla="*/ 59 w 70"/>
                  <a:gd name="T15" fmla="*/ 245 h 270"/>
                  <a:gd name="T16" fmla="*/ 59 w 70"/>
                  <a:gd name="T17" fmla="*/ 8 h 270"/>
                  <a:gd name="T18" fmla="*/ 45 w 70"/>
                  <a:gd name="T19" fmla="*/ 8 h 270"/>
                  <a:gd name="T20" fmla="*/ 0 w 70"/>
                  <a:gd name="T21" fmla="*/ 0 h 270"/>
                  <a:gd name="T22" fmla="*/ 70 w 70"/>
                  <a:gd name="T23" fmla="*/ 0 h 270"/>
                  <a:gd name="T24" fmla="*/ 70 w 70"/>
                  <a:gd name="T25" fmla="*/ 270 h 270"/>
                  <a:gd name="T26" fmla="*/ 0 w 70"/>
                  <a:gd name="T27" fmla="*/ 270 h 270"/>
                  <a:gd name="T28" fmla="*/ 0 w 70"/>
                  <a:gd name="T29" fmla="*/ 186 h 270"/>
                  <a:gd name="T30" fmla="*/ 26 w 70"/>
                  <a:gd name="T31" fmla="*/ 186 h 270"/>
                  <a:gd name="T32" fmla="*/ 26 w 70"/>
                  <a:gd name="T33" fmla="*/ 167 h 270"/>
                  <a:gd name="T34" fmla="*/ 0 w 70"/>
                  <a:gd name="T35" fmla="*/ 167 h 270"/>
                  <a:gd name="T36" fmla="*/ 0 w 70"/>
                  <a:gd name="T37" fmla="*/ 111 h 270"/>
                  <a:gd name="T38" fmla="*/ 26 w 70"/>
                  <a:gd name="T39" fmla="*/ 111 h 270"/>
                  <a:gd name="T40" fmla="*/ 26 w 70"/>
                  <a:gd name="T41" fmla="*/ 92 h 270"/>
                  <a:gd name="T42" fmla="*/ 0 w 70"/>
                  <a:gd name="T43" fmla="*/ 92 h 270"/>
                  <a:gd name="T44" fmla="*/ 0 w 70"/>
                  <a:gd name="T45" fmla="*/ 41 h 270"/>
                  <a:gd name="T46" fmla="*/ 26 w 70"/>
                  <a:gd name="T47" fmla="*/ 41 h 270"/>
                  <a:gd name="T48" fmla="*/ 26 w 70"/>
                  <a:gd name="T49" fmla="*/ 19 h 270"/>
                  <a:gd name="T50" fmla="*/ 0 w 70"/>
                  <a:gd name="T51" fmla="*/ 19 h 270"/>
                  <a:gd name="T52" fmla="*/ 0 w 70"/>
                  <a:gd name="T5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270">
                    <a:moveTo>
                      <a:pt x="45" y="251"/>
                    </a:moveTo>
                    <a:lnTo>
                      <a:pt x="45" y="259"/>
                    </a:lnTo>
                    <a:lnTo>
                      <a:pt x="59" y="259"/>
                    </a:lnTo>
                    <a:lnTo>
                      <a:pt x="59" y="251"/>
                    </a:lnTo>
                    <a:lnTo>
                      <a:pt x="45" y="251"/>
                    </a:lnTo>
                    <a:close/>
                    <a:moveTo>
                      <a:pt x="45" y="8"/>
                    </a:moveTo>
                    <a:lnTo>
                      <a:pt x="45" y="245"/>
                    </a:lnTo>
                    <a:lnTo>
                      <a:pt x="59" y="245"/>
                    </a:lnTo>
                    <a:lnTo>
                      <a:pt x="59" y="8"/>
                    </a:lnTo>
                    <a:lnTo>
                      <a:pt x="45" y="8"/>
                    </a:lnTo>
                    <a:close/>
                    <a:moveTo>
                      <a:pt x="0" y="0"/>
                    </a:moveTo>
                    <a:lnTo>
                      <a:pt x="70" y="0"/>
                    </a:lnTo>
                    <a:lnTo>
                      <a:pt x="70" y="270"/>
                    </a:lnTo>
                    <a:lnTo>
                      <a:pt x="0" y="270"/>
                    </a:lnTo>
                    <a:lnTo>
                      <a:pt x="0" y="186"/>
                    </a:lnTo>
                    <a:lnTo>
                      <a:pt x="26" y="186"/>
                    </a:lnTo>
                    <a:lnTo>
                      <a:pt x="26" y="167"/>
                    </a:lnTo>
                    <a:lnTo>
                      <a:pt x="0" y="167"/>
                    </a:lnTo>
                    <a:lnTo>
                      <a:pt x="0" y="111"/>
                    </a:lnTo>
                    <a:lnTo>
                      <a:pt x="26" y="111"/>
                    </a:lnTo>
                    <a:lnTo>
                      <a:pt x="26" y="92"/>
                    </a:lnTo>
                    <a:lnTo>
                      <a:pt x="0" y="92"/>
                    </a:lnTo>
                    <a:lnTo>
                      <a:pt x="0" y="41"/>
                    </a:lnTo>
                    <a:lnTo>
                      <a:pt x="26" y="41"/>
                    </a:lnTo>
                    <a:lnTo>
                      <a:pt x="26" y="19"/>
                    </a:lnTo>
                    <a:lnTo>
                      <a:pt x="0" y="1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72" name="Rectangle 60"/>
              <p:cNvSpPr>
                <a:spLocks noChangeArrowheads="1"/>
              </p:cNvSpPr>
              <p:nvPr/>
            </p:nvSpPr>
            <p:spPr bwMode="auto">
              <a:xfrm>
                <a:off x="6226766" y="2214506"/>
                <a:ext cx="198710" cy="710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73" name="Rectangle 61"/>
              <p:cNvSpPr>
                <a:spLocks noChangeArrowheads="1"/>
              </p:cNvSpPr>
              <p:nvPr/>
            </p:nvSpPr>
            <p:spPr bwMode="auto">
              <a:xfrm>
                <a:off x="6305304" y="2379613"/>
                <a:ext cx="73806" cy="710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74" name="Rectangle 62"/>
              <p:cNvSpPr>
                <a:spLocks noChangeArrowheads="1"/>
              </p:cNvSpPr>
              <p:nvPr/>
            </p:nvSpPr>
            <p:spPr bwMode="auto">
              <a:xfrm>
                <a:off x="6305304" y="2312150"/>
                <a:ext cx="73806" cy="710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75" name="Rectangle 63"/>
              <p:cNvSpPr>
                <a:spLocks noChangeArrowheads="1"/>
              </p:cNvSpPr>
              <p:nvPr/>
            </p:nvSpPr>
            <p:spPr bwMode="auto">
              <a:xfrm>
                <a:off x="6305304" y="2248237"/>
                <a:ext cx="73806" cy="710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76" name="Freeform 64"/>
              <p:cNvSpPr>
                <a:spLocks noEditPoints="1"/>
              </p:cNvSpPr>
              <p:nvPr/>
            </p:nvSpPr>
            <p:spPr bwMode="auto">
              <a:xfrm>
                <a:off x="6234337" y="2226045"/>
                <a:ext cx="58667" cy="239672"/>
              </a:xfrm>
              <a:custGeom>
                <a:avLst/>
                <a:gdLst>
                  <a:gd name="T0" fmla="*/ 51 w 62"/>
                  <a:gd name="T1" fmla="*/ 256 h 270"/>
                  <a:gd name="T2" fmla="*/ 8 w 62"/>
                  <a:gd name="T3" fmla="*/ 248 h 270"/>
                  <a:gd name="T4" fmla="*/ 35 w 62"/>
                  <a:gd name="T5" fmla="*/ 248 h 270"/>
                  <a:gd name="T6" fmla="*/ 40 w 62"/>
                  <a:gd name="T7" fmla="*/ 240 h 270"/>
                  <a:gd name="T8" fmla="*/ 40 w 62"/>
                  <a:gd name="T9" fmla="*/ 232 h 270"/>
                  <a:gd name="T10" fmla="*/ 37 w 62"/>
                  <a:gd name="T11" fmla="*/ 240 h 270"/>
                  <a:gd name="T12" fmla="*/ 40 w 62"/>
                  <a:gd name="T13" fmla="*/ 216 h 270"/>
                  <a:gd name="T14" fmla="*/ 51 w 62"/>
                  <a:gd name="T15" fmla="*/ 216 h 270"/>
                  <a:gd name="T16" fmla="*/ 8 w 62"/>
                  <a:gd name="T17" fmla="*/ 227 h 270"/>
                  <a:gd name="T18" fmla="*/ 8 w 62"/>
                  <a:gd name="T19" fmla="*/ 216 h 270"/>
                  <a:gd name="T20" fmla="*/ 53 w 62"/>
                  <a:gd name="T21" fmla="*/ 210 h 270"/>
                  <a:gd name="T22" fmla="*/ 8 w 62"/>
                  <a:gd name="T23" fmla="*/ 202 h 270"/>
                  <a:gd name="T24" fmla="*/ 37 w 62"/>
                  <a:gd name="T25" fmla="*/ 202 h 270"/>
                  <a:gd name="T26" fmla="*/ 40 w 62"/>
                  <a:gd name="T27" fmla="*/ 194 h 270"/>
                  <a:gd name="T28" fmla="*/ 40 w 62"/>
                  <a:gd name="T29" fmla="*/ 184 h 270"/>
                  <a:gd name="T30" fmla="*/ 35 w 62"/>
                  <a:gd name="T31" fmla="*/ 194 h 270"/>
                  <a:gd name="T32" fmla="*/ 40 w 62"/>
                  <a:gd name="T33" fmla="*/ 170 h 270"/>
                  <a:gd name="T34" fmla="*/ 53 w 62"/>
                  <a:gd name="T35" fmla="*/ 170 h 270"/>
                  <a:gd name="T36" fmla="*/ 8 w 62"/>
                  <a:gd name="T37" fmla="*/ 178 h 270"/>
                  <a:gd name="T38" fmla="*/ 8 w 62"/>
                  <a:gd name="T39" fmla="*/ 170 h 270"/>
                  <a:gd name="T40" fmla="*/ 51 w 62"/>
                  <a:gd name="T41" fmla="*/ 162 h 270"/>
                  <a:gd name="T42" fmla="*/ 8 w 62"/>
                  <a:gd name="T43" fmla="*/ 154 h 270"/>
                  <a:gd name="T44" fmla="*/ 35 w 62"/>
                  <a:gd name="T45" fmla="*/ 154 h 270"/>
                  <a:gd name="T46" fmla="*/ 40 w 62"/>
                  <a:gd name="T47" fmla="*/ 146 h 270"/>
                  <a:gd name="T48" fmla="*/ 40 w 62"/>
                  <a:gd name="T49" fmla="*/ 138 h 270"/>
                  <a:gd name="T50" fmla="*/ 37 w 62"/>
                  <a:gd name="T51" fmla="*/ 146 h 270"/>
                  <a:gd name="T52" fmla="*/ 40 w 62"/>
                  <a:gd name="T53" fmla="*/ 122 h 270"/>
                  <a:gd name="T54" fmla="*/ 51 w 62"/>
                  <a:gd name="T55" fmla="*/ 122 h 270"/>
                  <a:gd name="T56" fmla="*/ 8 w 62"/>
                  <a:gd name="T57" fmla="*/ 130 h 270"/>
                  <a:gd name="T58" fmla="*/ 8 w 62"/>
                  <a:gd name="T59" fmla="*/ 122 h 270"/>
                  <a:gd name="T60" fmla="*/ 53 w 62"/>
                  <a:gd name="T61" fmla="*/ 116 h 270"/>
                  <a:gd name="T62" fmla="*/ 8 w 62"/>
                  <a:gd name="T63" fmla="*/ 105 h 270"/>
                  <a:gd name="T64" fmla="*/ 37 w 62"/>
                  <a:gd name="T65" fmla="*/ 105 h 270"/>
                  <a:gd name="T66" fmla="*/ 40 w 62"/>
                  <a:gd name="T67" fmla="*/ 100 h 270"/>
                  <a:gd name="T68" fmla="*/ 40 w 62"/>
                  <a:gd name="T69" fmla="*/ 92 h 270"/>
                  <a:gd name="T70" fmla="*/ 35 w 62"/>
                  <a:gd name="T71" fmla="*/ 100 h 270"/>
                  <a:gd name="T72" fmla="*/ 40 w 62"/>
                  <a:gd name="T73" fmla="*/ 76 h 270"/>
                  <a:gd name="T74" fmla="*/ 53 w 62"/>
                  <a:gd name="T75" fmla="*/ 76 h 270"/>
                  <a:gd name="T76" fmla="*/ 8 w 62"/>
                  <a:gd name="T77" fmla="*/ 84 h 270"/>
                  <a:gd name="T78" fmla="*/ 8 w 62"/>
                  <a:gd name="T79" fmla="*/ 76 h 270"/>
                  <a:gd name="T80" fmla="*/ 51 w 62"/>
                  <a:gd name="T81" fmla="*/ 68 h 270"/>
                  <a:gd name="T82" fmla="*/ 8 w 62"/>
                  <a:gd name="T83" fmla="*/ 60 h 270"/>
                  <a:gd name="T84" fmla="*/ 35 w 62"/>
                  <a:gd name="T85" fmla="*/ 60 h 270"/>
                  <a:gd name="T86" fmla="*/ 40 w 62"/>
                  <a:gd name="T87" fmla="*/ 52 h 270"/>
                  <a:gd name="T88" fmla="*/ 40 w 62"/>
                  <a:gd name="T89" fmla="*/ 43 h 270"/>
                  <a:gd name="T90" fmla="*/ 37 w 62"/>
                  <a:gd name="T91" fmla="*/ 52 h 270"/>
                  <a:gd name="T92" fmla="*/ 40 w 62"/>
                  <a:gd name="T93" fmla="*/ 27 h 270"/>
                  <a:gd name="T94" fmla="*/ 51 w 62"/>
                  <a:gd name="T95" fmla="*/ 27 h 270"/>
                  <a:gd name="T96" fmla="*/ 8 w 62"/>
                  <a:gd name="T97" fmla="*/ 35 h 270"/>
                  <a:gd name="T98" fmla="*/ 8 w 62"/>
                  <a:gd name="T99" fmla="*/ 27 h 270"/>
                  <a:gd name="T100" fmla="*/ 53 w 62"/>
                  <a:gd name="T101" fmla="*/ 19 h 270"/>
                  <a:gd name="T102" fmla="*/ 8 w 62"/>
                  <a:gd name="T103" fmla="*/ 11 h 270"/>
                  <a:gd name="T104" fmla="*/ 37 w 62"/>
                  <a:gd name="T105" fmla="*/ 11 h 270"/>
                  <a:gd name="T106" fmla="*/ 62 w 62"/>
                  <a:gd name="T107" fmla="*/ 0 h 270"/>
                  <a:gd name="T108" fmla="*/ 0 w 62"/>
                  <a:gd name="T109"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 h="270">
                    <a:moveTo>
                      <a:pt x="40" y="248"/>
                    </a:moveTo>
                    <a:lnTo>
                      <a:pt x="40" y="256"/>
                    </a:lnTo>
                    <a:lnTo>
                      <a:pt x="51" y="256"/>
                    </a:lnTo>
                    <a:lnTo>
                      <a:pt x="51" y="248"/>
                    </a:lnTo>
                    <a:lnTo>
                      <a:pt x="40" y="248"/>
                    </a:lnTo>
                    <a:close/>
                    <a:moveTo>
                      <a:pt x="8" y="248"/>
                    </a:moveTo>
                    <a:lnTo>
                      <a:pt x="8" y="256"/>
                    </a:lnTo>
                    <a:lnTo>
                      <a:pt x="35" y="256"/>
                    </a:lnTo>
                    <a:lnTo>
                      <a:pt x="35" y="248"/>
                    </a:lnTo>
                    <a:lnTo>
                      <a:pt x="8" y="248"/>
                    </a:lnTo>
                    <a:close/>
                    <a:moveTo>
                      <a:pt x="40" y="232"/>
                    </a:moveTo>
                    <a:lnTo>
                      <a:pt x="40" y="240"/>
                    </a:lnTo>
                    <a:lnTo>
                      <a:pt x="53" y="240"/>
                    </a:lnTo>
                    <a:lnTo>
                      <a:pt x="53" y="232"/>
                    </a:lnTo>
                    <a:lnTo>
                      <a:pt x="40" y="232"/>
                    </a:lnTo>
                    <a:close/>
                    <a:moveTo>
                      <a:pt x="8" y="232"/>
                    </a:moveTo>
                    <a:lnTo>
                      <a:pt x="8" y="240"/>
                    </a:lnTo>
                    <a:lnTo>
                      <a:pt x="37" y="240"/>
                    </a:lnTo>
                    <a:lnTo>
                      <a:pt x="37" y="232"/>
                    </a:lnTo>
                    <a:lnTo>
                      <a:pt x="8" y="232"/>
                    </a:lnTo>
                    <a:close/>
                    <a:moveTo>
                      <a:pt x="40" y="216"/>
                    </a:moveTo>
                    <a:lnTo>
                      <a:pt x="40" y="227"/>
                    </a:lnTo>
                    <a:lnTo>
                      <a:pt x="51" y="227"/>
                    </a:lnTo>
                    <a:lnTo>
                      <a:pt x="51" y="216"/>
                    </a:lnTo>
                    <a:lnTo>
                      <a:pt x="40" y="216"/>
                    </a:lnTo>
                    <a:close/>
                    <a:moveTo>
                      <a:pt x="8" y="216"/>
                    </a:moveTo>
                    <a:lnTo>
                      <a:pt x="8" y="227"/>
                    </a:lnTo>
                    <a:lnTo>
                      <a:pt x="35" y="227"/>
                    </a:lnTo>
                    <a:lnTo>
                      <a:pt x="35" y="216"/>
                    </a:lnTo>
                    <a:lnTo>
                      <a:pt x="8" y="216"/>
                    </a:lnTo>
                    <a:close/>
                    <a:moveTo>
                      <a:pt x="40" y="202"/>
                    </a:moveTo>
                    <a:lnTo>
                      <a:pt x="40" y="210"/>
                    </a:lnTo>
                    <a:lnTo>
                      <a:pt x="53" y="210"/>
                    </a:lnTo>
                    <a:lnTo>
                      <a:pt x="53" y="202"/>
                    </a:lnTo>
                    <a:lnTo>
                      <a:pt x="40" y="202"/>
                    </a:lnTo>
                    <a:close/>
                    <a:moveTo>
                      <a:pt x="8" y="202"/>
                    </a:moveTo>
                    <a:lnTo>
                      <a:pt x="8" y="210"/>
                    </a:lnTo>
                    <a:lnTo>
                      <a:pt x="37" y="210"/>
                    </a:lnTo>
                    <a:lnTo>
                      <a:pt x="37" y="202"/>
                    </a:lnTo>
                    <a:lnTo>
                      <a:pt x="8" y="202"/>
                    </a:lnTo>
                    <a:close/>
                    <a:moveTo>
                      <a:pt x="40" y="184"/>
                    </a:moveTo>
                    <a:lnTo>
                      <a:pt x="40" y="194"/>
                    </a:lnTo>
                    <a:lnTo>
                      <a:pt x="51" y="194"/>
                    </a:lnTo>
                    <a:lnTo>
                      <a:pt x="51" y="184"/>
                    </a:lnTo>
                    <a:lnTo>
                      <a:pt x="40" y="184"/>
                    </a:lnTo>
                    <a:close/>
                    <a:moveTo>
                      <a:pt x="8" y="184"/>
                    </a:moveTo>
                    <a:lnTo>
                      <a:pt x="8" y="194"/>
                    </a:lnTo>
                    <a:lnTo>
                      <a:pt x="35" y="194"/>
                    </a:lnTo>
                    <a:lnTo>
                      <a:pt x="35" y="184"/>
                    </a:lnTo>
                    <a:lnTo>
                      <a:pt x="8" y="184"/>
                    </a:lnTo>
                    <a:close/>
                    <a:moveTo>
                      <a:pt x="40" y="170"/>
                    </a:moveTo>
                    <a:lnTo>
                      <a:pt x="40" y="178"/>
                    </a:lnTo>
                    <a:lnTo>
                      <a:pt x="53" y="178"/>
                    </a:lnTo>
                    <a:lnTo>
                      <a:pt x="53" y="170"/>
                    </a:lnTo>
                    <a:lnTo>
                      <a:pt x="40" y="170"/>
                    </a:lnTo>
                    <a:close/>
                    <a:moveTo>
                      <a:pt x="8" y="170"/>
                    </a:moveTo>
                    <a:lnTo>
                      <a:pt x="8" y="178"/>
                    </a:lnTo>
                    <a:lnTo>
                      <a:pt x="37" y="178"/>
                    </a:lnTo>
                    <a:lnTo>
                      <a:pt x="37" y="170"/>
                    </a:lnTo>
                    <a:lnTo>
                      <a:pt x="8" y="170"/>
                    </a:lnTo>
                    <a:close/>
                    <a:moveTo>
                      <a:pt x="40" y="154"/>
                    </a:moveTo>
                    <a:lnTo>
                      <a:pt x="40" y="162"/>
                    </a:lnTo>
                    <a:lnTo>
                      <a:pt x="51" y="162"/>
                    </a:lnTo>
                    <a:lnTo>
                      <a:pt x="51" y="154"/>
                    </a:lnTo>
                    <a:lnTo>
                      <a:pt x="40" y="154"/>
                    </a:lnTo>
                    <a:close/>
                    <a:moveTo>
                      <a:pt x="8" y="154"/>
                    </a:moveTo>
                    <a:lnTo>
                      <a:pt x="8" y="162"/>
                    </a:lnTo>
                    <a:lnTo>
                      <a:pt x="35" y="162"/>
                    </a:lnTo>
                    <a:lnTo>
                      <a:pt x="35" y="154"/>
                    </a:lnTo>
                    <a:lnTo>
                      <a:pt x="8" y="154"/>
                    </a:lnTo>
                    <a:close/>
                    <a:moveTo>
                      <a:pt x="40" y="138"/>
                    </a:moveTo>
                    <a:lnTo>
                      <a:pt x="40" y="146"/>
                    </a:lnTo>
                    <a:lnTo>
                      <a:pt x="53" y="146"/>
                    </a:lnTo>
                    <a:lnTo>
                      <a:pt x="53" y="138"/>
                    </a:lnTo>
                    <a:lnTo>
                      <a:pt x="40" y="138"/>
                    </a:lnTo>
                    <a:close/>
                    <a:moveTo>
                      <a:pt x="8" y="138"/>
                    </a:moveTo>
                    <a:lnTo>
                      <a:pt x="8" y="146"/>
                    </a:lnTo>
                    <a:lnTo>
                      <a:pt x="37" y="146"/>
                    </a:lnTo>
                    <a:lnTo>
                      <a:pt x="37" y="138"/>
                    </a:lnTo>
                    <a:lnTo>
                      <a:pt x="8" y="138"/>
                    </a:lnTo>
                    <a:close/>
                    <a:moveTo>
                      <a:pt x="40" y="122"/>
                    </a:moveTo>
                    <a:lnTo>
                      <a:pt x="40" y="130"/>
                    </a:lnTo>
                    <a:lnTo>
                      <a:pt x="51" y="130"/>
                    </a:lnTo>
                    <a:lnTo>
                      <a:pt x="51" y="122"/>
                    </a:lnTo>
                    <a:lnTo>
                      <a:pt x="40" y="122"/>
                    </a:lnTo>
                    <a:close/>
                    <a:moveTo>
                      <a:pt x="8" y="122"/>
                    </a:moveTo>
                    <a:lnTo>
                      <a:pt x="8" y="130"/>
                    </a:lnTo>
                    <a:lnTo>
                      <a:pt x="35" y="130"/>
                    </a:lnTo>
                    <a:lnTo>
                      <a:pt x="35" y="122"/>
                    </a:lnTo>
                    <a:lnTo>
                      <a:pt x="8" y="122"/>
                    </a:lnTo>
                    <a:close/>
                    <a:moveTo>
                      <a:pt x="40" y="105"/>
                    </a:moveTo>
                    <a:lnTo>
                      <a:pt x="40" y="116"/>
                    </a:lnTo>
                    <a:lnTo>
                      <a:pt x="53" y="116"/>
                    </a:lnTo>
                    <a:lnTo>
                      <a:pt x="53" y="105"/>
                    </a:lnTo>
                    <a:lnTo>
                      <a:pt x="40" y="105"/>
                    </a:lnTo>
                    <a:close/>
                    <a:moveTo>
                      <a:pt x="8" y="105"/>
                    </a:moveTo>
                    <a:lnTo>
                      <a:pt x="8" y="116"/>
                    </a:lnTo>
                    <a:lnTo>
                      <a:pt x="37" y="116"/>
                    </a:lnTo>
                    <a:lnTo>
                      <a:pt x="37" y="105"/>
                    </a:lnTo>
                    <a:lnTo>
                      <a:pt x="8" y="105"/>
                    </a:lnTo>
                    <a:close/>
                    <a:moveTo>
                      <a:pt x="40" y="92"/>
                    </a:moveTo>
                    <a:lnTo>
                      <a:pt x="40" y="100"/>
                    </a:lnTo>
                    <a:lnTo>
                      <a:pt x="51" y="100"/>
                    </a:lnTo>
                    <a:lnTo>
                      <a:pt x="51" y="92"/>
                    </a:lnTo>
                    <a:lnTo>
                      <a:pt x="40" y="92"/>
                    </a:lnTo>
                    <a:close/>
                    <a:moveTo>
                      <a:pt x="8" y="92"/>
                    </a:moveTo>
                    <a:lnTo>
                      <a:pt x="8" y="100"/>
                    </a:lnTo>
                    <a:lnTo>
                      <a:pt x="35" y="100"/>
                    </a:lnTo>
                    <a:lnTo>
                      <a:pt x="35" y="92"/>
                    </a:lnTo>
                    <a:lnTo>
                      <a:pt x="8" y="92"/>
                    </a:lnTo>
                    <a:close/>
                    <a:moveTo>
                      <a:pt x="40" y="76"/>
                    </a:moveTo>
                    <a:lnTo>
                      <a:pt x="40" y="84"/>
                    </a:lnTo>
                    <a:lnTo>
                      <a:pt x="53" y="84"/>
                    </a:lnTo>
                    <a:lnTo>
                      <a:pt x="53" y="76"/>
                    </a:lnTo>
                    <a:lnTo>
                      <a:pt x="40" y="76"/>
                    </a:lnTo>
                    <a:close/>
                    <a:moveTo>
                      <a:pt x="8" y="76"/>
                    </a:moveTo>
                    <a:lnTo>
                      <a:pt x="8" y="84"/>
                    </a:lnTo>
                    <a:lnTo>
                      <a:pt x="37" y="84"/>
                    </a:lnTo>
                    <a:lnTo>
                      <a:pt x="37" y="76"/>
                    </a:lnTo>
                    <a:lnTo>
                      <a:pt x="8" y="76"/>
                    </a:lnTo>
                    <a:close/>
                    <a:moveTo>
                      <a:pt x="40" y="60"/>
                    </a:moveTo>
                    <a:lnTo>
                      <a:pt x="40" y="68"/>
                    </a:lnTo>
                    <a:lnTo>
                      <a:pt x="51" y="68"/>
                    </a:lnTo>
                    <a:lnTo>
                      <a:pt x="51" y="60"/>
                    </a:lnTo>
                    <a:lnTo>
                      <a:pt x="40" y="60"/>
                    </a:lnTo>
                    <a:close/>
                    <a:moveTo>
                      <a:pt x="8" y="60"/>
                    </a:moveTo>
                    <a:lnTo>
                      <a:pt x="8" y="68"/>
                    </a:lnTo>
                    <a:lnTo>
                      <a:pt x="35" y="68"/>
                    </a:lnTo>
                    <a:lnTo>
                      <a:pt x="35" y="60"/>
                    </a:lnTo>
                    <a:lnTo>
                      <a:pt x="8" y="60"/>
                    </a:lnTo>
                    <a:close/>
                    <a:moveTo>
                      <a:pt x="40" y="43"/>
                    </a:moveTo>
                    <a:lnTo>
                      <a:pt x="40" y="52"/>
                    </a:lnTo>
                    <a:lnTo>
                      <a:pt x="53" y="52"/>
                    </a:lnTo>
                    <a:lnTo>
                      <a:pt x="53" y="43"/>
                    </a:lnTo>
                    <a:lnTo>
                      <a:pt x="40" y="43"/>
                    </a:lnTo>
                    <a:close/>
                    <a:moveTo>
                      <a:pt x="8" y="43"/>
                    </a:moveTo>
                    <a:lnTo>
                      <a:pt x="8" y="52"/>
                    </a:lnTo>
                    <a:lnTo>
                      <a:pt x="37" y="52"/>
                    </a:lnTo>
                    <a:lnTo>
                      <a:pt x="37" y="43"/>
                    </a:lnTo>
                    <a:lnTo>
                      <a:pt x="8" y="43"/>
                    </a:lnTo>
                    <a:close/>
                    <a:moveTo>
                      <a:pt x="40" y="27"/>
                    </a:moveTo>
                    <a:lnTo>
                      <a:pt x="40" y="35"/>
                    </a:lnTo>
                    <a:lnTo>
                      <a:pt x="51" y="35"/>
                    </a:lnTo>
                    <a:lnTo>
                      <a:pt x="51" y="27"/>
                    </a:lnTo>
                    <a:lnTo>
                      <a:pt x="40" y="27"/>
                    </a:lnTo>
                    <a:close/>
                    <a:moveTo>
                      <a:pt x="8" y="27"/>
                    </a:moveTo>
                    <a:lnTo>
                      <a:pt x="8" y="35"/>
                    </a:lnTo>
                    <a:lnTo>
                      <a:pt x="35" y="35"/>
                    </a:lnTo>
                    <a:lnTo>
                      <a:pt x="35" y="27"/>
                    </a:lnTo>
                    <a:lnTo>
                      <a:pt x="8" y="27"/>
                    </a:lnTo>
                    <a:close/>
                    <a:moveTo>
                      <a:pt x="40" y="11"/>
                    </a:moveTo>
                    <a:lnTo>
                      <a:pt x="40" y="19"/>
                    </a:lnTo>
                    <a:lnTo>
                      <a:pt x="53" y="19"/>
                    </a:lnTo>
                    <a:lnTo>
                      <a:pt x="53" y="11"/>
                    </a:lnTo>
                    <a:lnTo>
                      <a:pt x="40" y="11"/>
                    </a:lnTo>
                    <a:close/>
                    <a:moveTo>
                      <a:pt x="8" y="11"/>
                    </a:moveTo>
                    <a:lnTo>
                      <a:pt x="8" y="19"/>
                    </a:lnTo>
                    <a:lnTo>
                      <a:pt x="37" y="19"/>
                    </a:lnTo>
                    <a:lnTo>
                      <a:pt x="37" y="11"/>
                    </a:lnTo>
                    <a:lnTo>
                      <a:pt x="8" y="11"/>
                    </a:lnTo>
                    <a:close/>
                    <a:moveTo>
                      <a:pt x="0" y="0"/>
                    </a:moveTo>
                    <a:lnTo>
                      <a:pt x="62" y="0"/>
                    </a:lnTo>
                    <a:lnTo>
                      <a:pt x="62" y="270"/>
                    </a:lnTo>
                    <a:lnTo>
                      <a:pt x="0" y="27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grpSp>
        <p:grpSp>
          <p:nvGrpSpPr>
            <p:cNvPr id="152" name="Group 255"/>
            <p:cNvGrpSpPr/>
            <p:nvPr/>
          </p:nvGrpSpPr>
          <p:grpSpPr>
            <a:xfrm>
              <a:off x="8185614" y="2199950"/>
              <a:ext cx="163699" cy="260087"/>
              <a:chOff x="6508745" y="2217169"/>
              <a:chExt cx="163699" cy="260087"/>
            </a:xfrm>
          </p:grpSpPr>
          <p:sp>
            <p:nvSpPr>
              <p:cNvPr id="153" name="Rectangle 65"/>
              <p:cNvSpPr>
                <a:spLocks noChangeArrowheads="1"/>
              </p:cNvSpPr>
              <p:nvPr/>
            </p:nvSpPr>
            <p:spPr bwMode="auto">
              <a:xfrm>
                <a:off x="6508745" y="2467491"/>
                <a:ext cx="163699" cy="976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54" name="Freeform 66"/>
              <p:cNvSpPr>
                <a:spLocks noEditPoints="1"/>
              </p:cNvSpPr>
              <p:nvPr/>
            </p:nvSpPr>
            <p:spPr bwMode="auto">
              <a:xfrm>
                <a:off x="6565519" y="2238472"/>
                <a:ext cx="96516" cy="224581"/>
              </a:xfrm>
              <a:custGeom>
                <a:avLst/>
                <a:gdLst>
                  <a:gd name="T0" fmla="*/ 16 w 102"/>
                  <a:gd name="T1" fmla="*/ 213 h 253"/>
                  <a:gd name="T2" fmla="*/ 16 w 102"/>
                  <a:gd name="T3" fmla="*/ 229 h 253"/>
                  <a:gd name="T4" fmla="*/ 91 w 102"/>
                  <a:gd name="T5" fmla="*/ 229 h 253"/>
                  <a:gd name="T6" fmla="*/ 91 w 102"/>
                  <a:gd name="T7" fmla="*/ 213 h 253"/>
                  <a:gd name="T8" fmla="*/ 16 w 102"/>
                  <a:gd name="T9" fmla="*/ 213 h 253"/>
                  <a:gd name="T10" fmla="*/ 16 w 102"/>
                  <a:gd name="T11" fmla="*/ 194 h 253"/>
                  <a:gd name="T12" fmla="*/ 16 w 102"/>
                  <a:gd name="T13" fmla="*/ 207 h 253"/>
                  <a:gd name="T14" fmla="*/ 91 w 102"/>
                  <a:gd name="T15" fmla="*/ 207 h 253"/>
                  <a:gd name="T16" fmla="*/ 91 w 102"/>
                  <a:gd name="T17" fmla="*/ 194 h 253"/>
                  <a:gd name="T18" fmla="*/ 16 w 102"/>
                  <a:gd name="T19" fmla="*/ 194 h 253"/>
                  <a:gd name="T20" fmla="*/ 16 w 102"/>
                  <a:gd name="T21" fmla="*/ 170 h 253"/>
                  <a:gd name="T22" fmla="*/ 16 w 102"/>
                  <a:gd name="T23" fmla="*/ 183 h 253"/>
                  <a:gd name="T24" fmla="*/ 91 w 102"/>
                  <a:gd name="T25" fmla="*/ 183 h 253"/>
                  <a:gd name="T26" fmla="*/ 91 w 102"/>
                  <a:gd name="T27" fmla="*/ 170 h 253"/>
                  <a:gd name="T28" fmla="*/ 16 w 102"/>
                  <a:gd name="T29" fmla="*/ 170 h 253"/>
                  <a:gd name="T30" fmla="*/ 16 w 102"/>
                  <a:gd name="T31" fmla="*/ 151 h 253"/>
                  <a:gd name="T32" fmla="*/ 16 w 102"/>
                  <a:gd name="T33" fmla="*/ 164 h 253"/>
                  <a:gd name="T34" fmla="*/ 91 w 102"/>
                  <a:gd name="T35" fmla="*/ 164 h 253"/>
                  <a:gd name="T36" fmla="*/ 91 w 102"/>
                  <a:gd name="T37" fmla="*/ 151 h 253"/>
                  <a:gd name="T38" fmla="*/ 16 w 102"/>
                  <a:gd name="T39" fmla="*/ 151 h 253"/>
                  <a:gd name="T40" fmla="*/ 16 w 102"/>
                  <a:gd name="T41" fmla="*/ 124 h 253"/>
                  <a:gd name="T42" fmla="*/ 16 w 102"/>
                  <a:gd name="T43" fmla="*/ 140 h 253"/>
                  <a:gd name="T44" fmla="*/ 91 w 102"/>
                  <a:gd name="T45" fmla="*/ 140 h 253"/>
                  <a:gd name="T46" fmla="*/ 91 w 102"/>
                  <a:gd name="T47" fmla="*/ 124 h 253"/>
                  <a:gd name="T48" fmla="*/ 16 w 102"/>
                  <a:gd name="T49" fmla="*/ 124 h 253"/>
                  <a:gd name="T50" fmla="*/ 16 w 102"/>
                  <a:gd name="T51" fmla="*/ 105 h 253"/>
                  <a:gd name="T52" fmla="*/ 16 w 102"/>
                  <a:gd name="T53" fmla="*/ 118 h 253"/>
                  <a:gd name="T54" fmla="*/ 91 w 102"/>
                  <a:gd name="T55" fmla="*/ 118 h 253"/>
                  <a:gd name="T56" fmla="*/ 91 w 102"/>
                  <a:gd name="T57" fmla="*/ 105 h 253"/>
                  <a:gd name="T58" fmla="*/ 16 w 102"/>
                  <a:gd name="T59" fmla="*/ 105 h 253"/>
                  <a:gd name="T60" fmla="*/ 16 w 102"/>
                  <a:gd name="T61" fmla="*/ 81 h 253"/>
                  <a:gd name="T62" fmla="*/ 16 w 102"/>
                  <a:gd name="T63" fmla="*/ 94 h 253"/>
                  <a:gd name="T64" fmla="*/ 91 w 102"/>
                  <a:gd name="T65" fmla="*/ 94 h 253"/>
                  <a:gd name="T66" fmla="*/ 91 w 102"/>
                  <a:gd name="T67" fmla="*/ 81 h 253"/>
                  <a:gd name="T68" fmla="*/ 16 w 102"/>
                  <a:gd name="T69" fmla="*/ 81 h 253"/>
                  <a:gd name="T70" fmla="*/ 16 w 102"/>
                  <a:gd name="T71" fmla="*/ 59 h 253"/>
                  <a:gd name="T72" fmla="*/ 16 w 102"/>
                  <a:gd name="T73" fmla="*/ 73 h 253"/>
                  <a:gd name="T74" fmla="*/ 91 w 102"/>
                  <a:gd name="T75" fmla="*/ 73 h 253"/>
                  <a:gd name="T76" fmla="*/ 91 w 102"/>
                  <a:gd name="T77" fmla="*/ 59 h 253"/>
                  <a:gd name="T78" fmla="*/ 16 w 102"/>
                  <a:gd name="T79" fmla="*/ 59 h 253"/>
                  <a:gd name="T80" fmla="*/ 16 w 102"/>
                  <a:gd name="T81" fmla="*/ 35 h 253"/>
                  <a:gd name="T82" fmla="*/ 16 w 102"/>
                  <a:gd name="T83" fmla="*/ 48 h 253"/>
                  <a:gd name="T84" fmla="*/ 91 w 102"/>
                  <a:gd name="T85" fmla="*/ 48 h 253"/>
                  <a:gd name="T86" fmla="*/ 91 w 102"/>
                  <a:gd name="T87" fmla="*/ 35 h 253"/>
                  <a:gd name="T88" fmla="*/ 16 w 102"/>
                  <a:gd name="T89" fmla="*/ 35 h 253"/>
                  <a:gd name="T90" fmla="*/ 16 w 102"/>
                  <a:gd name="T91" fmla="*/ 13 h 253"/>
                  <a:gd name="T92" fmla="*/ 16 w 102"/>
                  <a:gd name="T93" fmla="*/ 29 h 253"/>
                  <a:gd name="T94" fmla="*/ 91 w 102"/>
                  <a:gd name="T95" fmla="*/ 29 h 253"/>
                  <a:gd name="T96" fmla="*/ 91 w 102"/>
                  <a:gd name="T97" fmla="*/ 13 h 253"/>
                  <a:gd name="T98" fmla="*/ 16 w 102"/>
                  <a:gd name="T99" fmla="*/ 13 h 253"/>
                  <a:gd name="T100" fmla="*/ 0 w 102"/>
                  <a:gd name="T101" fmla="*/ 0 h 253"/>
                  <a:gd name="T102" fmla="*/ 102 w 102"/>
                  <a:gd name="T103" fmla="*/ 0 h 253"/>
                  <a:gd name="T104" fmla="*/ 102 w 102"/>
                  <a:gd name="T105" fmla="*/ 253 h 253"/>
                  <a:gd name="T106" fmla="*/ 0 w 102"/>
                  <a:gd name="T107" fmla="*/ 253 h 253"/>
                  <a:gd name="T108" fmla="*/ 0 w 102"/>
                  <a:gd name="T10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253">
                    <a:moveTo>
                      <a:pt x="16" y="213"/>
                    </a:moveTo>
                    <a:lnTo>
                      <a:pt x="16" y="229"/>
                    </a:lnTo>
                    <a:lnTo>
                      <a:pt x="91" y="229"/>
                    </a:lnTo>
                    <a:lnTo>
                      <a:pt x="91" y="213"/>
                    </a:lnTo>
                    <a:lnTo>
                      <a:pt x="16" y="213"/>
                    </a:lnTo>
                    <a:close/>
                    <a:moveTo>
                      <a:pt x="16" y="194"/>
                    </a:moveTo>
                    <a:lnTo>
                      <a:pt x="16" y="207"/>
                    </a:lnTo>
                    <a:lnTo>
                      <a:pt x="91" y="207"/>
                    </a:lnTo>
                    <a:lnTo>
                      <a:pt x="91" y="194"/>
                    </a:lnTo>
                    <a:lnTo>
                      <a:pt x="16" y="194"/>
                    </a:lnTo>
                    <a:close/>
                    <a:moveTo>
                      <a:pt x="16" y="170"/>
                    </a:moveTo>
                    <a:lnTo>
                      <a:pt x="16" y="183"/>
                    </a:lnTo>
                    <a:lnTo>
                      <a:pt x="91" y="183"/>
                    </a:lnTo>
                    <a:lnTo>
                      <a:pt x="91" y="170"/>
                    </a:lnTo>
                    <a:lnTo>
                      <a:pt x="16" y="170"/>
                    </a:lnTo>
                    <a:close/>
                    <a:moveTo>
                      <a:pt x="16" y="151"/>
                    </a:moveTo>
                    <a:lnTo>
                      <a:pt x="16" y="164"/>
                    </a:lnTo>
                    <a:lnTo>
                      <a:pt x="91" y="164"/>
                    </a:lnTo>
                    <a:lnTo>
                      <a:pt x="91" y="151"/>
                    </a:lnTo>
                    <a:lnTo>
                      <a:pt x="16" y="151"/>
                    </a:lnTo>
                    <a:close/>
                    <a:moveTo>
                      <a:pt x="16" y="124"/>
                    </a:moveTo>
                    <a:lnTo>
                      <a:pt x="16" y="140"/>
                    </a:lnTo>
                    <a:lnTo>
                      <a:pt x="91" y="140"/>
                    </a:lnTo>
                    <a:lnTo>
                      <a:pt x="91" y="124"/>
                    </a:lnTo>
                    <a:lnTo>
                      <a:pt x="16" y="124"/>
                    </a:lnTo>
                    <a:close/>
                    <a:moveTo>
                      <a:pt x="16" y="105"/>
                    </a:moveTo>
                    <a:lnTo>
                      <a:pt x="16" y="118"/>
                    </a:lnTo>
                    <a:lnTo>
                      <a:pt x="91" y="118"/>
                    </a:lnTo>
                    <a:lnTo>
                      <a:pt x="91" y="105"/>
                    </a:lnTo>
                    <a:lnTo>
                      <a:pt x="16" y="105"/>
                    </a:lnTo>
                    <a:close/>
                    <a:moveTo>
                      <a:pt x="16" y="81"/>
                    </a:moveTo>
                    <a:lnTo>
                      <a:pt x="16" y="94"/>
                    </a:lnTo>
                    <a:lnTo>
                      <a:pt x="91" y="94"/>
                    </a:lnTo>
                    <a:lnTo>
                      <a:pt x="91" y="81"/>
                    </a:lnTo>
                    <a:lnTo>
                      <a:pt x="16" y="81"/>
                    </a:lnTo>
                    <a:close/>
                    <a:moveTo>
                      <a:pt x="16" y="59"/>
                    </a:moveTo>
                    <a:lnTo>
                      <a:pt x="16" y="73"/>
                    </a:lnTo>
                    <a:lnTo>
                      <a:pt x="91" y="73"/>
                    </a:lnTo>
                    <a:lnTo>
                      <a:pt x="91" y="59"/>
                    </a:lnTo>
                    <a:lnTo>
                      <a:pt x="16" y="59"/>
                    </a:lnTo>
                    <a:close/>
                    <a:moveTo>
                      <a:pt x="16" y="35"/>
                    </a:moveTo>
                    <a:lnTo>
                      <a:pt x="16" y="48"/>
                    </a:lnTo>
                    <a:lnTo>
                      <a:pt x="91" y="48"/>
                    </a:lnTo>
                    <a:lnTo>
                      <a:pt x="91" y="35"/>
                    </a:lnTo>
                    <a:lnTo>
                      <a:pt x="16" y="35"/>
                    </a:lnTo>
                    <a:close/>
                    <a:moveTo>
                      <a:pt x="16" y="13"/>
                    </a:moveTo>
                    <a:lnTo>
                      <a:pt x="16" y="29"/>
                    </a:lnTo>
                    <a:lnTo>
                      <a:pt x="91" y="29"/>
                    </a:lnTo>
                    <a:lnTo>
                      <a:pt x="91" y="13"/>
                    </a:lnTo>
                    <a:lnTo>
                      <a:pt x="16" y="13"/>
                    </a:lnTo>
                    <a:close/>
                    <a:moveTo>
                      <a:pt x="0" y="0"/>
                    </a:moveTo>
                    <a:lnTo>
                      <a:pt x="102" y="0"/>
                    </a:lnTo>
                    <a:lnTo>
                      <a:pt x="102" y="253"/>
                    </a:lnTo>
                    <a:lnTo>
                      <a:pt x="0" y="25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55" name="Freeform 67"/>
              <p:cNvSpPr>
                <a:spLocks/>
              </p:cNvSpPr>
              <p:nvPr/>
            </p:nvSpPr>
            <p:spPr bwMode="auto">
              <a:xfrm>
                <a:off x="6541863" y="2217169"/>
                <a:ext cx="130581" cy="245886"/>
              </a:xfrm>
              <a:custGeom>
                <a:avLst/>
                <a:gdLst>
                  <a:gd name="T0" fmla="*/ 0 w 138"/>
                  <a:gd name="T1" fmla="*/ 0 h 277"/>
                  <a:gd name="T2" fmla="*/ 108 w 138"/>
                  <a:gd name="T3" fmla="*/ 0 h 277"/>
                  <a:gd name="T4" fmla="*/ 138 w 138"/>
                  <a:gd name="T5" fmla="*/ 8 h 277"/>
                  <a:gd name="T6" fmla="*/ 138 w 138"/>
                  <a:gd name="T7" fmla="*/ 18 h 277"/>
                  <a:gd name="T8" fmla="*/ 19 w 138"/>
                  <a:gd name="T9" fmla="*/ 18 h 277"/>
                  <a:gd name="T10" fmla="*/ 19 w 138"/>
                  <a:gd name="T11" fmla="*/ 277 h 277"/>
                  <a:gd name="T12" fmla="*/ 0 w 138"/>
                  <a:gd name="T13" fmla="*/ 277 h 277"/>
                  <a:gd name="T14" fmla="*/ 0 w 138"/>
                  <a:gd name="T15" fmla="*/ 0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77">
                    <a:moveTo>
                      <a:pt x="0" y="0"/>
                    </a:moveTo>
                    <a:lnTo>
                      <a:pt x="108" y="0"/>
                    </a:lnTo>
                    <a:lnTo>
                      <a:pt x="138" y="8"/>
                    </a:lnTo>
                    <a:lnTo>
                      <a:pt x="138" y="18"/>
                    </a:lnTo>
                    <a:lnTo>
                      <a:pt x="19" y="18"/>
                    </a:lnTo>
                    <a:lnTo>
                      <a:pt x="19" y="277"/>
                    </a:lnTo>
                    <a:lnTo>
                      <a:pt x="0" y="27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56" name="Freeform 68"/>
              <p:cNvSpPr>
                <a:spLocks/>
              </p:cNvSpPr>
              <p:nvPr/>
            </p:nvSpPr>
            <p:spPr bwMode="auto">
              <a:xfrm>
                <a:off x="6524831" y="2336118"/>
                <a:ext cx="9462" cy="33731"/>
              </a:xfrm>
              <a:custGeom>
                <a:avLst/>
                <a:gdLst>
                  <a:gd name="T0" fmla="*/ 10 w 10"/>
                  <a:gd name="T1" fmla="*/ 0 h 38"/>
                  <a:gd name="T2" fmla="*/ 10 w 10"/>
                  <a:gd name="T3" fmla="*/ 30 h 38"/>
                  <a:gd name="T4" fmla="*/ 0 w 10"/>
                  <a:gd name="T5" fmla="*/ 38 h 38"/>
                  <a:gd name="T6" fmla="*/ 0 w 10"/>
                  <a:gd name="T7" fmla="*/ 11 h 38"/>
                  <a:gd name="T8" fmla="*/ 10 w 10"/>
                  <a:gd name="T9" fmla="*/ 0 h 38"/>
                </a:gdLst>
                <a:ahLst/>
                <a:cxnLst>
                  <a:cxn ang="0">
                    <a:pos x="T0" y="T1"/>
                  </a:cxn>
                  <a:cxn ang="0">
                    <a:pos x="T2" y="T3"/>
                  </a:cxn>
                  <a:cxn ang="0">
                    <a:pos x="T4" y="T5"/>
                  </a:cxn>
                  <a:cxn ang="0">
                    <a:pos x="T6" y="T7"/>
                  </a:cxn>
                  <a:cxn ang="0">
                    <a:pos x="T8" y="T9"/>
                  </a:cxn>
                </a:cxnLst>
                <a:rect l="0" t="0" r="r" b="b"/>
                <a:pathLst>
                  <a:path w="10" h="38">
                    <a:moveTo>
                      <a:pt x="10" y="0"/>
                    </a:moveTo>
                    <a:lnTo>
                      <a:pt x="10" y="30"/>
                    </a:lnTo>
                    <a:lnTo>
                      <a:pt x="0" y="38"/>
                    </a:lnTo>
                    <a:lnTo>
                      <a:pt x="0" y="11"/>
                    </a:lnTo>
                    <a:lnTo>
                      <a:pt x="1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57" name="Freeform 69"/>
              <p:cNvSpPr>
                <a:spLocks/>
              </p:cNvSpPr>
              <p:nvPr/>
            </p:nvSpPr>
            <p:spPr bwMode="auto">
              <a:xfrm>
                <a:off x="6524831" y="2367185"/>
                <a:ext cx="9462" cy="31069"/>
              </a:xfrm>
              <a:custGeom>
                <a:avLst/>
                <a:gdLst>
                  <a:gd name="T0" fmla="*/ 10 w 10"/>
                  <a:gd name="T1" fmla="*/ 0 h 35"/>
                  <a:gd name="T2" fmla="*/ 10 w 10"/>
                  <a:gd name="T3" fmla="*/ 27 h 35"/>
                  <a:gd name="T4" fmla="*/ 0 w 10"/>
                  <a:gd name="T5" fmla="*/ 35 h 35"/>
                  <a:gd name="T6" fmla="*/ 0 w 10"/>
                  <a:gd name="T7" fmla="*/ 11 h 35"/>
                  <a:gd name="T8" fmla="*/ 10 w 10"/>
                  <a:gd name="T9" fmla="*/ 0 h 35"/>
                </a:gdLst>
                <a:ahLst/>
                <a:cxnLst>
                  <a:cxn ang="0">
                    <a:pos x="T0" y="T1"/>
                  </a:cxn>
                  <a:cxn ang="0">
                    <a:pos x="T2" y="T3"/>
                  </a:cxn>
                  <a:cxn ang="0">
                    <a:pos x="T4" y="T5"/>
                  </a:cxn>
                  <a:cxn ang="0">
                    <a:pos x="T6" y="T7"/>
                  </a:cxn>
                  <a:cxn ang="0">
                    <a:pos x="T8" y="T9"/>
                  </a:cxn>
                </a:cxnLst>
                <a:rect l="0" t="0" r="r" b="b"/>
                <a:pathLst>
                  <a:path w="10" h="35">
                    <a:moveTo>
                      <a:pt x="10" y="0"/>
                    </a:moveTo>
                    <a:lnTo>
                      <a:pt x="10" y="27"/>
                    </a:lnTo>
                    <a:lnTo>
                      <a:pt x="0" y="35"/>
                    </a:lnTo>
                    <a:lnTo>
                      <a:pt x="0" y="11"/>
                    </a:lnTo>
                    <a:lnTo>
                      <a:pt x="1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58" name="Freeform 70"/>
              <p:cNvSpPr>
                <a:spLocks/>
              </p:cNvSpPr>
              <p:nvPr/>
            </p:nvSpPr>
            <p:spPr bwMode="auto">
              <a:xfrm>
                <a:off x="6524831" y="2307710"/>
                <a:ext cx="9462" cy="31069"/>
              </a:xfrm>
              <a:custGeom>
                <a:avLst/>
                <a:gdLst>
                  <a:gd name="T0" fmla="*/ 10 w 10"/>
                  <a:gd name="T1" fmla="*/ 0 h 35"/>
                  <a:gd name="T2" fmla="*/ 10 w 10"/>
                  <a:gd name="T3" fmla="*/ 24 h 35"/>
                  <a:gd name="T4" fmla="*/ 0 w 10"/>
                  <a:gd name="T5" fmla="*/ 35 h 35"/>
                  <a:gd name="T6" fmla="*/ 0 w 10"/>
                  <a:gd name="T7" fmla="*/ 11 h 35"/>
                  <a:gd name="T8" fmla="*/ 10 w 10"/>
                  <a:gd name="T9" fmla="*/ 0 h 35"/>
                </a:gdLst>
                <a:ahLst/>
                <a:cxnLst>
                  <a:cxn ang="0">
                    <a:pos x="T0" y="T1"/>
                  </a:cxn>
                  <a:cxn ang="0">
                    <a:pos x="T2" y="T3"/>
                  </a:cxn>
                  <a:cxn ang="0">
                    <a:pos x="T4" y="T5"/>
                  </a:cxn>
                  <a:cxn ang="0">
                    <a:pos x="T6" y="T7"/>
                  </a:cxn>
                  <a:cxn ang="0">
                    <a:pos x="T8" y="T9"/>
                  </a:cxn>
                </a:cxnLst>
                <a:rect l="0" t="0" r="r" b="b"/>
                <a:pathLst>
                  <a:path w="10" h="35">
                    <a:moveTo>
                      <a:pt x="10" y="0"/>
                    </a:moveTo>
                    <a:lnTo>
                      <a:pt x="10" y="24"/>
                    </a:lnTo>
                    <a:lnTo>
                      <a:pt x="0" y="35"/>
                    </a:lnTo>
                    <a:lnTo>
                      <a:pt x="0" y="11"/>
                    </a:lnTo>
                    <a:lnTo>
                      <a:pt x="1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59" name="Freeform 71"/>
              <p:cNvSpPr>
                <a:spLocks/>
              </p:cNvSpPr>
              <p:nvPr/>
            </p:nvSpPr>
            <p:spPr bwMode="auto">
              <a:xfrm>
                <a:off x="6524831" y="2276642"/>
                <a:ext cx="9462" cy="33731"/>
              </a:xfrm>
              <a:custGeom>
                <a:avLst/>
                <a:gdLst>
                  <a:gd name="T0" fmla="*/ 10 w 10"/>
                  <a:gd name="T1" fmla="*/ 0 h 38"/>
                  <a:gd name="T2" fmla="*/ 10 w 10"/>
                  <a:gd name="T3" fmla="*/ 24 h 38"/>
                  <a:gd name="T4" fmla="*/ 0 w 10"/>
                  <a:gd name="T5" fmla="*/ 38 h 38"/>
                  <a:gd name="T6" fmla="*/ 0 w 10"/>
                  <a:gd name="T7" fmla="*/ 13 h 38"/>
                  <a:gd name="T8" fmla="*/ 10 w 10"/>
                  <a:gd name="T9" fmla="*/ 0 h 38"/>
                </a:gdLst>
                <a:ahLst/>
                <a:cxnLst>
                  <a:cxn ang="0">
                    <a:pos x="T0" y="T1"/>
                  </a:cxn>
                  <a:cxn ang="0">
                    <a:pos x="T2" y="T3"/>
                  </a:cxn>
                  <a:cxn ang="0">
                    <a:pos x="T4" y="T5"/>
                  </a:cxn>
                  <a:cxn ang="0">
                    <a:pos x="T6" y="T7"/>
                  </a:cxn>
                  <a:cxn ang="0">
                    <a:pos x="T8" y="T9"/>
                  </a:cxn>
                </a:cxnLst>
                <a:rect l="0" t="0" r="r" b="b"/>
                <a:pathLst>
                  <a:path w="10" h="38">
                    <a:moveTo>
                      <a:pt x="10" y="0"/>
                    </a:moveTo>
                    <a:lnTo>
                      <a:pt x="10" y="24"/>
                    </a:lnTo>
                    <a:lnTo>
                      <a:pt x="0" y="38"/>
                    </a:lnTo>
                    <a:lnTo>
                      <a:pt x="0" y="13"/>
                    </a:lnTo>
                    <a:lnTo>
                      <a:pt x="1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60" name="Freeform 72"/>
              <p:cNvSpPr>
                <a:spLocks/>
              </p:cNvSpPr>
              <p:nvPr/>
            </p:nvSpPr>
            <p:spPr bwMode="auto">
              <a:xfrm>
                <a:off x="6524831" y="2217169"/>
                <a:ext cx="9462" cy="63912"/>
              </a:xfrm>
              <a:custGeom>
                <a:avLst/>
                <a:gdLst>
                  <a:gd name="T0" fmla="*/ 10 w 10"/>
                  <a:gd name="T1" fmla="*/ 0 h 72"/>
                  <a:gd name="T2" fmla="*/ 10 w 10"/>
                  <a:gd name="T3" fmla="*/ 56 h 72"/>
                  <a:gd name="T4" fmla="*/ 0 w 10"/>
                  <a:gd name="T5" fmla="*/ 72 h 72"/>
                  <a:gd name="T6" fmla="*/ 0 w 10"/>
                  <a:gd name="T7" fmla="*/ 29 h 72"/>
                  <a:gd name="T8" fmla="*/ 10 w 10"/>
                  <a:gd name="T9" fmla="*/ 0 h 72"/>
                </a:gdLst>
                <a:ahLst/>
                <a:cxnLst>
                  <a:cxn ang="0">
                    <a:pos x="T0" y="T1"/>
                  </a:cxn>
                  <a:cxn ang="0">
                    <a:pos x="T2" y="T3"/>
                  </a:cxn>
                  <a:cxn ang="0">
                    <a:pos x="T4" y="T5"/>
                  </a:cxn>
                  <a:cxn ang="0">
                    <a:pos x="T6" y="T7"/>
                  </a:cxn>
                  <a:cxn ang="0">
                    <a:pos x="T8" y="T9"/>
                  </a:cxn>
                </a:cxnLst>
                <a:rect l="0" t="0" r="r" b="b"/>
                <a:pathLst>
                  <a:path w="10" h="72">
                    <a:moveTo>
                      <a:pt x="10" y="0"/>
                    </a:moveTo>
                    <a:lnTo>
                      <a:pt x="10" y="56"/>
                    </a:lnTo>
                    <a:lnTo>
                      <a:pt x="0" y="72"/>
                    </a:lnTo>
                    <a:lnTo>
                      <a:pt x="0" y="29"/>
                    </a:lnTo>
                    <a:lnTo>
                      <a:pt x="1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61" name="Freeform 73"/>
              <p:cNvSpPr>
                <a:spLocks/>
              </p:cNvSpPr>
              <p:nvPr/>
            </p:nvSpPr>
            <p:spPr bwMode="auto">
              <a:xfrm>
                <a:off x="6524831" y="2396478"/>
                <a:ext cx="9462" cy="31069"/>
              </a:xfrm>
              <a:custGeom>
                <a:avLst/>
                <a:gdLst>
                  <a:gd name="T0" fmla="*/ 10 w 10"/>
                  <a:gd name="T1" fmla="*/ 0 h 35"/>
                  <a:gd name="T2" fmla="*/ 10 w 10"/>
                  <a:gd name="T3" fmla="*/ 32 h 35"/>
                  <a:gd name="T4" fmla="*/ 0 w 10"/>
                  <a:gd name="T5" fmla="*/ 35 h 35"/>
                  <a:gd name="T6" fmla="*/ 0 w 10"/>
                  <a:gd name="T7" fmla="*/ 8 h 35"/>
                  <a:gd name="T8" fmla="*/ 10 w 10"/>
                  <a:gd name="T9" fmla="*/ 0 h 35"/>
                </a:gdLst>
                <a:ahLst/>
                <a:cxnLst>
                  <a:cxn ang="0">
                    <a:pos x="T0" y="T1"/>
                  </a:cxn>
                  <a:cxn ang="0">
                    <a:pos x="T2" y="T3"/>
                  </a:cxn>
                  <a:cxn ang="0">
                    <a:pos x="T4" y="T5"/>
                  </a:cxn>
                  <a:cxn ang="0">
                    <a:pos x="T6" y="T7"/>
                  </a:cxn>
                  <a:cxn ang="0">
                    <a:pos x="T8" y="T9"/>
                  </a:cxn>
                </a:cxnLst>
                <a:rect l="0" t="0" r="r" b="b"/>
                <a:pathLst>
                  <a:path w="10" h="35">
                    <a:moveTo>
                      <a:pt x="10" y="0"/>
                    </a:moveTo>
                    <a:lnTo>
                      <a:pt x="10" y="32"/>
                    </a:lnTo>
                    <a:lnTo>
                      <a:pt x="0" y="35"/>
                    </a:lnTo>
                    <a:lnTo>
                      <a:pt x="0" y="8"/>
                    </a:lnTo>
                    <a:lnTo>
                      <a:pt x="1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62" name="Freeform 74"/>
              <p:cNvSpPr>
                <a:spLocks/>
              </p:cNvSpPr>
              <p:nvPr/>
            </p:nvSpPr>
            <p:spPr bwMode="auto">
              <a:xfrm>
                <a:off x="6524831" y="2429322"/>
                <a:ext cx="9462" cy="33731"/>
              </a:xfrm>
              <a:custGeom>
                <a:avLst/>
                <a:gdLst>
                  <a:gd name="T0" fmla="*/ 10 w 10"/>
                  <a:gd name="T1" fmla="*/ 0 h 38"/>
                  <a:gd name="T2" fmla="*/ 10 w 10"/>
                  <a:gd name="T3" fmla="*/ 38 h 38"/>
                  <a:gd name="T4" fmla="*/ 0 w 10"/>
                  <a:gd name="T5" fmla="*/ 38 h 38"/>
                  <a:gd name="T6" fmla="*/ 0 w 10"/>
                  <a:gd name="T7" fmla="*/ 6 h 38"/>
                  <a:gd name="T8" fmla="*/ 10 w 10"/>
                  <a:gd name="T9" fmla="*/ 0 h 38"/>
                </a:gdLst>
                <a:ahLst/>
                <a:cxnLst>
                  <a:cxn ang="0">
                    <a:pos x="T0" y="T1"/>
                  </a:cxn>
                  <a:cxn ang="0">
                    <a:pos x="T2" y="T3"/>
                  </a:cxn>
                  <a:cxn ang="0">
                    <a:pos x="T4" y="T5"/>
                  </a:cxn>
                  <a:cxn ang="0">
                    <a:pos x="T6" y="T7"/>
                  </a:cxn>
                  <a:cxn ang="0">
                    <a:pos x="T8" y="T9"/>
                  </a:cxn>
                </a:cxnLst>
                <a:rect l="0" t="0" r="r" b="b"/>
                <a:pathLst>
                  <a:path w="10" h="38">
                    <a:moveTo>
                      <a:pt x="10" y="0"/>
                    </a:moveTo>
                    <a:lnTo>
                      <a:pt x="10" y="38"/>
                    </a:lnTo>
                    <a:lnTo>
                      <a:pt x="0" y="38"/>
                    </a:lnTo>
                    <a:lnTo>
                      <a:pt x="0" y="6"/>
                    </a:lnTo>
                    <a:lnTo>
                      <a:pt x="1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63" name="Freeform 75"/>
              <p:cNvSpPr>
                <a:spLocks/>
              </p:cNvSpPr>
              <p:nvPr/>
            </p:nvSpPr>
            <p:spPr bwMode="auto">
              <a:xfrm>
                <a:off x="6508745" y="2350321"/>
                <a:ext cx="10409" cy="31069"/>
              </a:xfrm>
              <a:custGeom>
                <a:avLst/>
                <a:gdLst>
                  <a:gd name="T0" fmla="*/ 11 w 11"/>
                  <a:gd name="T1" fmla="*/ 0 h 35"/>
                  <a:gd name="T2" fmla="*/ 11 w 11"/>
                  <a:gd name="T3" fmla="*/ 27 h 35"/>
                  <a:gd name="T4" fmla="*/ 0 w 11"/>
                  <a:gd name="T5" fmla="*/ 35 h 35"/>
                  <a:gd name="T6" fmla="*/ 0 w 11"/>
                  <a:gd name="T7" fmla="*/ 11 h 35"/>
                  <a:gd name="T8" fmla="*/ 11 w 11"/>
                  <a:gd name="T9" fmla="*/ 0 h 35"/>
                </a:gdLst>
                <a:ahLst/>
                <a:cxnLst>
                  <a:cxn ang="0">
                    <a:pos x="T0" y="T1"/>
                  </a:cxn>
                  <a:cxn ang="0">
                    <a:pos x="T2" y="T3"/>
                  </a:cxn>
                  <a:cxn ang="0">
                    <a:pos x="T4" y="T5"/>
                  </a:cxn>
                  <a:cxn ang="0">
                    <a:pos x="T6" y="T7"/>
                  </a:cxn>
                  <a:cxn ang="0">
                    <a:pos x="T8" y="T9"/>
                  </a:cxn>
                </a:cxnLst>
                <a:rect l="0" t="0" r="r" b="b"/>
                <a:pathLst>
                  <a:path w="11" h="35">
                    <a:moveTo>
                      <a:pt x="11" y="0"/>
                    </a:moveTo>
                    <a:lnTo>
                      <a:pt x="11" y="27"/>
                    </a:lnTo>
                    <a:lnTo>
                      <a:pt x="0" y="35"/>
                    </a:lnTo>
                    <a:lnTo>
                      <a:pt x="0" y="11"/>
                    </a:lnTo>
                    <a:lnTo>
                      <a:pt x="1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64" name="Freeform 76"/>
              <p:cNvSpPr>
                <a:spLocks/>
              </p:cNvSpPr>
              <p:nvPr/>
            </p:nvSpPr>
            <p:spPr bwMode="auto">
              <a:xfrm>
                <a:off x="6508745" y="2381388"/>
                <a:ext cx="10409" cy="26629"/>
              </a:xfrm>
              <a:custGeom>
                <a:avLst/>
                <a:gdLst>
                  <a:gd name="T0" fmla="*/ 11 w 11"/>
                  <a:gd name="T1" fmla="*/ 0 h 30"/>
                  <a:gd name="T2" fmla="*/ 11 w 11"/>
                  <a:gd name="T3" fmla="*/ 22 h 30"/>
                  <a:gd name="T4" fmla="*/ 0 w 11"/>
                  <a:gd name="T5" fmla="*/ 30 h 30"/>
                  <a:gd name="T6" fmla="*/ 0 w 11"/>
                  <a:gd name="T7" fmla="*/ 9 h 30"/>
                  <a:gd name="T8" fmla="*/ 11 w 11"/>
                  <a:gd name="T9" fmla="*/ 0 h 30"/>
                </a:gdLst>
                <a:ahLst/>
                <a:cxnLst>
                  <a:cxn ang="0">
                    <a:pos x="T0" y="T1"/>
                  </a:cxn>
                  <a:cxn ang="0">
                    <a:pos x="T2" y="T3"/>
                  </a:cxn>
                  <a:cxn ang="0">
                    <a:pos x="T4" y="T5"/>
                  </a:cxn>
                  <a:cxn ang="0">
                    <a:pos x="T6" y="T7"/>
                  </a:cxn>
                  <a:cxn ang="0">
                    <a:pos x="T8" y="T9"/>
                  </a:cxn>
                </a:cxnLst>
                <a:rect l="0" t="0" r="r" b="b"/>
                <a:pathLst>
                  <a:path w="11" h="30">
                    <a:moveTo>
                      <a:pt x="11" y="0"/>
                    </a:moveTo>
                    <a:lnTo>
                      <a:pt x="11" y="22"/>
                    </a:lnTo>
                    <a:lnTo>
                      <a:pt x="0" y="30"/>
                    </a:lnTo>
                    <a:lnTo>
                      <a:pt x="0" y="9"/>
                    </a:lnTo>
                    <a:lnTo>
                      <a:pt x="1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65" name="Freeform 77"/>
              <p:cNvSpPr>
                <a:spLocks/>
              </p:cNvSpPr>
              <p:nvPr/>
            </p:nvSpPr>
            <p:spPr bwMode="auto">
              <a:xfrm>
                <a:off x="6508745" y="2321913"/>
                <a:ext cx="10409" cy="31069"/>
              </a:xfrm>
              <a:custGeom>
                <a:avLst/>
                <a:gdLst>
                  <a:gd name="T0" fmla="*/ 11 w 11"/>
                  <a:gd name="T1" fmla="*/ 0 h 35"/>
                  <a:gd name="T2" fmla="*/ 11 w 11"/>
                  <a:gd name="T3" fmla="*/ 24 h 35"/>
                  <a:gd name="T4" fmla="*/ 0 w 11"/>
                  <a:gd name="T5" fmla="*/ 35 h 35"/>
                  <a:gd name="T6" fmla="*/ 0 w 11"/>
                  <a:gd name="T7" fmla="*/ 14 h 35"/>
                  <a:gd name="T8" fmla="*/ 11 w 11"/>
                  <a:gd name="T9" fmla="*/ 0 h 35"/>
                </a:gdLst>
                <a:ahLst/>
                <a:cxnLst>
                  <a:cxn ang="0">
                    <a:pos x="T0" y="T1"/>
                  </a:cxn>
                  <a:cxn ang="0">
                    <a:pos x="T2" y="T3"/>
                  </a:cxn>
                  <a:cxn ang="0">
                    <a:pos x="T4" y="T5"/>
                  </a:cxn>
                  <a:cxn ang="0">
                    <a:pos x="T6" y="T7"/>
                  </a:cxn>
                  <a:cxn ang="0">
                    <a:pos x="T8" y="T9"/>
                  </a:cxn>
                </a:cxnLst>
                <a:rect l="0" t="0" r="r" b="b"/>
                <a:pathLst>
                  <a:path w="11" h="35">
                    <a:moveTo>
                      <a:pt x="11" y="0"/>
                    </a:moveTo>
                    <a:lnTo>
                      <a:pt x="11" y="24"/>
                    </a:lnTo>
                    <a:lnTo>
                      <a:pt x="0" y="35"/>
                    </a:lnTo>
                    <a:lnTo>
                      <a:pt x="0" y="14"/>
                    </a:lnTo>
                    <a:lnTo>
                      <a:pt x="1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66" name="Freeform 78"/>
              <p:cNvSpPr>
                <a:spLocks/>
              </p:cNvSpPr>
              <p:nvPr/>
            </p:nvSpPr>
            <p:spPr bwMode="auto">
              <a:xfrm>
                <a:off x="6508745" y="2295284"/>
                <a:ext cx="10409" cy="31069"/>
              </a:xfrm>
              <a:custGeom>
                <a:avLst/>
                <a:gdLst>
                  <a:gd name="T0" fmla="*/ 11 w 11"/>
                  <a:gd name="T1" fmla="*/ 0 h 35"/>
                  <a:gd name="T2" fmla="*/ 11 w 11"/>
                  <a:gd name="T3" fmla="*/ 22 h 35"/>
                  <a:gd name="T4" fmla="*/ 0 w 11"/>
                  <a:gd name="T5" fmla="*/ 35 h 35"/>
                  <a:gd name="T6" fmla="*/ 0 w 11"/>
                  <a:gd name="T7" fmla="*/ 17 h 35"/>
                  <a:gd name="T8" fmla="*/ 11 w 11"/>
                  <a:gd name="T9" fmla="*/ 0 h 35"/>
                </a:gdLst>
                <a:ahLst/>
                <a:cxnLst>
                  <a:cxn ang="0">
                    <a:pos x="T0" y="T1"/>
                  </a:cxn>
                  <a:cxn ang="0">
                    <a:pos x="T2" y="T3"/>
                  </a:cxn>
                  <a:cxn ang="0">
                    <a:pos x="T4" y="T5"/>
                  </a:cxn>
                  <a:cxn ang="0">
                    <a:pos x="T6" y="T7"/>
                  </a:cxn>
                  <a:cxn ang="0">
                    <a:pos x="T8" y="T9"/>
                  </a:cxn>
                </a:cxnLst>
                <a:rect l="0" t="0" r="r" b="b"/>
                <a:pathLst>
                  <a:path w="11" h="35">
                    <a:moveTo>
                      <a:pt x="11" y="0"/>
                    </a:moveTo>
                    <a:lnTo>
                      <a:pt x="11" y="22"/>
                    </a:lnTo>
                    <a:lnTo>
                      <a:pt x="0" y="35"/>
                    </a:lnTo>
                    <a:lnTo>
                      <a:pt x="0" y="17"/>
                    </a:lnTo>
                    <a:lnTo>
                      <a:pt x="1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67" name="Freeform 79"/>
              <p:cNvSpPr>
                <a:spLocks/>
              </p:cNvSpPr>
              <p:nvPr/>
            </p:nvSpPr>
            <p:spPr bwMode="auto">
              <a:xfrm>
                <a:off x="6508745" y="2257113"/>
                <a:ext cx="10409" cy="43496"/>
              </a:xfrm>
              <a:custGeom>
                <a:avLst/>
                <a:gdLst>
                  <a:gd name="T0" fmla="*/ 11 w 11"/>
                  <a:gd name="T1" fmla="*/ 0 h 49"/>
                  <a:gd name="T2" fmla="*/ 11 w 11"/>
                  <a:gd name="T3" fmla="*/ 33 h 49"/>
                  <a:gd name="T4" fmla="*/ 0 w 11"/>
                  <a:gd name="T5" fmla="*/ 49 h 49"/>
                  <a:gd name="T6" fmla="*/ 0 w 11"/>
                  <a:gd name="T7" fmla="*/ 33 h 49"/>
                  <a:gd name="T8" fmla="*/ 11 w 11"/>
                  <a:gd name="T9" fmla="*/ 0 h 49"/>
                </a:gdLst>
                <a:ahLst/>
                <a:cxnLst>
                  <a:cxn ang="0">
                    <a:pos x="T0" y="T1"/>
                  </a:cxn>
                  <a:cxn ang="0">
                    <a:pos x="T2" y="T3"/>
                  </a:cxn>
                  <a:cxn ang="0">
                    <a:pos x="T4" y="T5"/>
                  </a:cxn>
                  <a:cxn ang="0">
                    <a:pos x="T6" y="T7"/>
                  </a:cxn>
                  <a:cxn ang="0">
                    <a:pos x="T8" y="T9"/>
                  </a:cxn>
                </a:cxnLst>
                <a:rect l="0" t="0" r="r" b="b"/>
                <a:pathLst>
                  <a:path w="11" h="49">
                    <a:moveTo>
                      <a:pt x="11" y="0"/>
                    </a:moveTo>
                    <a:lnTo>
                      <a:pt x="11" y="33"/>
                    </a:lnTo>
                    <a:lnTo>
                      <a:pt x="0" y="49"/>
                    </a:lnTo>
                    <a:lnTo>
                      <a:pt x="0" y="33"/>
                    </a:lnTo>
                    <a:lnTo>
                      <a:pt x="1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68" name="Freeform 80"/>
              <p:cNvSpPr>
                <a:spLocks/>
              </p:cNvSpPr>
              <p:nvPr/>
            </p:nvSpPr>
            <p:spPr bwMode="auto">
              <a:xfrm>
                <a:off x="6508745" y="2405356"/>
                <a:ext cx="10409" cy="29293"/>
              </a:xfrm>
              <a:custGeom>
                <a:avLst/>
                <a:gdLst>
                  <a:gd name="T0" fmla="*/ 11 w 11"/>
                  <a:gd name="T1" fmla="*/ 0 h 33"/>
                  <a:gd name="T2" fmla="*/ 11 w 11"/>
                  <a:gd name="T3" fmla="*/ 27 h 33"/>
                  <a:gd name="T4" fmla="*/ 0 w 11"/>
                  <a:gd name="T5" fmla="*/ 33 h 33"/>
                  <a:gd name="T6" fmla="*/ 0 w 11"/>
                  <a:gd name="T7" fmla="*/ 8 h 33"/>
                  <a:gd name="T8" fmla="*/ 11 w 11"/>
                  <a:gd name="T9" fmla="*/ 0 h 33"/>
                </a:gdLst>
                <a:ahLst/>
                <a:cxnLst>
                  <a:cxn ang="0">
                    <a:pos x="T0" y="T1"/>
                  </a:cxn>
                  <a:cxn ang="0">
                    <a:pos x="T2" y="T3"/>
                  </a:cxn>
                  <a:cxn ang="0">
                    <a:pos x="T4" y="T5"/>
                  </a:cxn>
                  <a:cxn ang="0">
                    <a:pos x="T6" y="T7"/>
                  </a:cxn>
                  <a:cxn ang="0">
                    <a:pos x="T8" y="T9"/>
                  </a:cxn>
                </a:cxnLst>
                <a:rect l="0" t="0" r="r" b="b"/>
                <a:pathLst>
                  <a:path w="11" h="33">
                    <a:moveTo>
                      <a:pt x="11" y="0"/>
                    </a:moveTo>
                    <a:lnTo>
                      <a:pt x="11" y="27"/>
                    </a:lnTo>
                    <a:lnTo>
                      <a:pt x="0" y="33"/>
                    </a:lnTo>
                    <a:lnTo>
                      <a:pt x="0" y="8"/>
                    </a:lnTo>
                    <a:lnTo>
                      <a:pt x="1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sp>
            <p:nvSpPr>
              <p:cNvPr id="169" name="Freeform 81"/>
              <p:cNvSpPr>
                <a:spLocks/>
              </p:cNvSpPr>
              <p:nvPr/>
            </p:nvSpPr>
            <p:spPr bwMode="auto">
              <a:xfrm>
                <a:off x="6508745" y="2436423"/>
                <a:ext cx="10409" cy="26629"/>
              </a:xfrm>
              <a:custGeom>
                <a:avLst/>
                <a:gdLst>
                  <a:gd name="T0" fmla="*/ 11 w 11"/>
                  <a:gd name="T1" fmla="*/ 0 h 30"/>
                  <a:gd name="T2" fmla="*/ 11 w 11"/>
                  <a:gd name="T3" fmla="*/ 30 h 30"/>
                  <a:gd name="T4" fmla="*/ 0 w 11"/>
                  <a:gd name="T5" fmla="*/ 30 h 30"/>
                  <a:gd name="T6" fmla="*/ 0 w 11"/>
                  <a:gd name="T7" fmla="*/ 3 h 30"/>
                  <a:gd name="T8" fmla="*/ 11 w 11"/>
                  <a:gd name="T9" fmla="*/ 0 h 30"/>
                </a:gdLst>
                <a:ahLst/>
                <a:cxnLst>
                  <a:cxn ang="0">
                    <a:pos x="T0" y="T1"/>
                  </a:cxn>
                  <a:cxn ang="0">
                    <a:pos x="T2" y="T3"/>
                  </a:cxn>
                  <a:cxn ang="0">
                    <a:pos x="T4" y="T5"/>
                  </a:cxn>
                  <a:cxn ang="0">
                    <a:pos x="T6" y="T7"/>
                  </a:cxn>
                  <a:cxn ang="0">
                    <a:pos x="T8" y="T9"/>
                  </a:cxn>
                </a:cxnLst>
                <a:rect l="0" t="0" r="r" b="b"/>
                <a:pathLst>
                  <a:path w="11" h="30">
                    <a:moveTo>
                      <a:pt x="11" y="0"/>
                    </a:moveTo>
                    <a:lnTo>
                      <a:pt x="11" y="30"/>
                    </a:lnTo>
                    <a:lnTo>
                      <a:pt x="0" y="30"/>
                    </a:lnTo>
                    <a:lnTo>
                      <a:pt x="0" y="3"/>
                    </a:lnTo>
                    <a:lnTo>
                      <a:pt x="1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400" kern="0">
                  <a:solidFill>
                    <a:srgbClr val="000000"/>
                  </a:solidFill>
                  <a:latin typeface="Graphik Regular"/>
                </a:endParaRPr>
              </a:p>
            </p:txBody>
          </p:sp>
        </p:grpSp>
      </p:grpSp>
      <p:sp>
        <p:nvSpPr>
          <p:cNvPr id="177" name="Freeform 41"/>
          <p:cNvSpPr>
            <a:spLocks noEditPoints="1"/>
          </p:cNvSpPr>
          <p:nvPr/>
        </p:nvSpPr>
        <p:spPr bwMode="auto">
          <a:xfrm>
            <a:off x="10148692" y="2026420"/>
            <a:ext cx="413720" cy="389655"/>
          </a:xfrm>
          <a:custGeom>
            <a:avLst/>
            <a:gdLst>
              <a:gd name="T0" fmla="*/ 21 w 129"/>
              <a:gd name="T1" fmla="*/ 105 h 129"/>
              <a:gd name="T2" fmla="*/ 16 w 129"/>
              <a:gd name="T3" fmla="*/ 82 h 129"/>
              <a:gd name="T4" fmla="*/ 30 w 129"/>
              <a:gd name="T5" fmla="*/ 82 h 129"/>
              <a:gd name="T6" fmla="*/ 26 w 129"/>
              <a:gd name="T7" fmla="*/ 105 h 129"/>
              <a:gd name="T8" fmla="*/ 33 w 129"/>
              <a:gd name="T9" fmla="*/ 86 h 129"/>
              <a:gd name="T10" fmla="*/ 42 w 129"/>
              <a:gd name="T11" fmla="*/ 76 h 129"/>
              <a:gd name="T12" fmla="*/ 42 w 129"/>
              <a:gd name="T13" fmla="*/ 104 h 129"/>
              <a:gd name="T14" fmla="*/ 44 w 129"/>
              <a:gd name="T15" fmla="*/ 110 h 129"/>
              <a:gd name="T16" fmla="*/ 112 w 129"/>
              <a:gd name="T17" fmla="*/ 93 h 129"/>
              <a:gd name="T18" fmla="*/ 111 w 129"/>
              <a:gd name="T19" fmla="*/ 101 h 129"/>
              <a:gd name="T20" fmla="*/ 104 w 129"/>
              <a:gd name="T21" fmla="*/ 109 h 129"/>
              <a:gd name="T22" fmla="*/ 97 w 129"/>
              <a:gd name="T23" fmla="*/ 112 h 129"/>
              <a:gd name="T24" fmla="*/ 93 w 129"/>
              <a:gd name="T25" fmla="*/ 106 h 129"/>
              <a:gd name="T26" fmla="*/ 98 w 129"/>
              <a:gd name="T27" fmla="*/ 105 h 129"/>
              <a:gd name="T28" fmla="*/ 101 w 129"/>
              <a:gd name="T29" fmla="*/ 104 h 129"/>
              <a:gd name="T30" fmla="*/ 105 w 129"/>
              <a:gd name="T31" fmla="*/ 98 h 129"/>
              <a:gd name="T32" fmla="*/ 106 w 129"/>
              <a:gd name="T33" fmla="*/ 96 h 129"/>
              <a:gd name="T34" fmla="*/ 78 w 129"/>
              <a:gd name="T35" fmla="*/ 90 h 129"/>
              <a:gd name="T36" fmla="*/ 80 w 129"/>
              <a:gd name="T37" fmla="*/ 80 h 129"/>
              <a:gd name="T38" fmla="*/ 90 w 129"/>
              <a:gd name="T39" fmla="*/ 78 h 129"/>
              <a:gd name="T40" fmla="*/ 84 w 129"/>
              <a:gd name="T41" fmla="*/ 84 h 129"/>
              <a:gd name="T42" fmla="*/ 105 w 129"/>
              <a:gd name="T43" fmla="*/ 64 h 129"/>
              <a:gd name="T44" fmla="*/ 122 w 129"/>
              <a:gd name="T45" fmla="*/ 81 h 129"/>
              <a:gd name="T46" fmla="*/ 122 w 129"/>
              <a:gd name="T47" fmla="*/ 105 h 129"/>
              <a:gd name="T48" fmla="*/ 120 w 129"/>
              <a:gd name="T49" fmla="*/ 127 h 129"/>
              <a:gd name="T50" fmla="*/ 81 w 129"/>
              <a:gd name="T51" fmla="*/ 122 h 129"/>
              <a:gd name="T52" fmla="*/ 62 w 129"/>
              <a:gd name="T53" fmla="*/ 93 h 129"/>
              <a:gd name="T54" fmla="*/ 81 w 129"/>
              <a:gd name="T55" fmla="*/ 64 h 129"/>
              <a:gd name="T56" fmla="*/ 93 w 129"/>
              <a:gd name="T57" fmla="*/ 71 h 129"/>
              <a:gd name="T58" fmla="*/ 78 w 129"/>
              <a:gd name="T59" fmla="*/ 78 h 129"/>
              <a:gd name="T60" fmla="*/ 73 w 129"/>
              <a:gd name="T61" fmla="*/ 101 h 129"/>
              <a:gd name="T62" fmla="*/ 85 w 129"/>
              <a:gd name="T63" fmla="*/ 113 h 129"/>
              <a:gd name="T64" fmla="*/ 109 w 129"/>
              <a:gd name="T65" fmla="*/ 109 h 129"/>
              <a:gd name="T66" fmla="*/ 113 w 129"/>
              <a:gd name="T67" fmla="*/ 85 h 129"/>
              <a:gd name="T68" fmla="*/ 102 w 129"/>
              <a:gd name="T69" fmla="*/ 73 h 129"/>
              <a:gd name="T70" fmla="*/ 56 w 129"/>
              <a:gd name="T71" fmla="*/ 19 h 129"/>
              <a:gd name="T72" fmla="*/ 66 w 129"/>
              <a:gd name="T73" fmla="*/ 21 h 129"/>
              <a:gd name="T74" fmla="*/ 63 w 129"/>
              <a:gd name="T75" fmla="*/ 10 h 129"/>
              <a:gd name="T76" fmla="*/ 75 w 129"/>
              <a:gd name="T77" fmla="*/ 30 h 129"/>
              <a:gd name="T78" fmla="*/ 62 w 129"/>
              <a:gd name="T79" fmla="*/ 29 h 129"/>
              <a:gd name="T80" fmla="*/ 50 w 129"/>
              <a:gd name="T81" fmla="*/ 29 h 129"/>
              <a:gd name="T82" fmla="*/ 10 w 129"/>
              <a:gd name="T83" fmla="*/ 10 h 129"/>
              <a:gd name="T84" fmla="*/ 68 w 129"/>
              <a:gd name="T85" fmla="*/ 122 h 129"/>
              <a:gd name="T86" fmla="*/ 0 w 129"/>
              <a:gd name="T87" fmla="*/ 121 h 129"/>
              <a:gd name="T88" fmla="*/ 5 w 129"/>
              <a:gd name="T89" fmla="*/ 0 h 129"/>
              <a:gd name="T90" fmla="*/ 126 w 129"/>
              <a:gd name="T91" fmla="*/ 5 h 129"/>
              <a:gd name="T92" fmla="*/ 117 w 129"/>
              <a:gd name="T93" fmla="*/ 10 h 129"/>
              <a:gd name="T94" fmla="*/ 26 w 129"/>
              <a:gd name="T95"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9" h="129">
                <a:moveTo>
                  <a:pt x="19" y="110"/>
                </a:moveTo>
                <a:cubicBezTo>
                  <a:pt x="17" y="110"/>
                  <a:pt x="16" y="109"/>
                  <a:pt x="16" y="108"/>
                </a:cubicBezTo>
                <a:cubicBezTo>
                  <a:pt x="16" y="106"/>
                  <a:pt x="17" y="105"/>
                  <a:pt x="19" y="105"/>
                </a:cubicBezTo>
                <a:cubicBezTo>
                  <a:pt x="21" y="105"/>
                  <a:pt x="21" y="105"/>
                  <a:pt x="21" y="105"/>
                </a:cubicBezTo>
                <a:cubicBezTo>
                  <a:pt x="21" y="104"/>
                  <a:pt x="20" y="104"/>
                  <a:pt x="20" y="104"/>
                </a:cubicBezTo>
                <a:cubicBezTo>
                  <a:pt x="20" y="86"/>
                  <a:pt x="20" y="86"/>
                  <a:pt x="20" y="86"/>
                </a:cubicBezTo>
                <a:cubicBezTo>
                  <a:pt x="20" y="87"/>
                  <a:pt x="18" y="87"/>
                  <a:pt x="17" y="86"/>
                </a:cubicBezTo>
                <a:cubicBezTo>
                  <a:pt x="16" y="85"/>
                  <a:pt x="15" y="84"/>
                  <a:pt x="16" y="82"/>
                </a:cubicBezTo>
                <a:cubicBezTo>
                  <a:pt x="21" y="76"/>
                  <a:pt x="21" y="76"/>
                  <a:pt x="21" y="76"/>
                </a:cubicBezTo>
                <a:cubicBezTo>
                  <a:pt x="21" y="75"/>
                  <a:pt x="22" y="75"/>
                  <a:pt x="23" y="75"/>
                </a:cubicBezTo>
                <a:cubicBezTo>
                  <a:pt x="24" y="75"/>
                  <a:pt x="25" y="75"/>
                  <a:pt x="26" y="76"/>
                </a:cubicBezTo>
                <a:cubicBezTo>
                  <a:pt x="30" y="82"/>
                  <a:pt x="30" y="82"/>
                  <a:pt x="30" y="82"/>
                </a:cubicBezTo>
                <a:cubicBezTo>
                  <a:pt x="31" y="84"/>
                  <a:pt x="31" y="85"/>
                  <a:pt x="30" y="86"/>
                </a:cubicBezTo>
                <a:cubicBezTo>
                  <a:pt x="29" y="87"/>
                  <a:pt x="27" y="87"/>
                  <a:pt x="26" y="86"/>
                </a:cubicBezTo>
                <a:cubicBezTo>
                  <a:pt x="26" y="104"/>
                  <a:pt x="26" y="104"/>
                  <a:pt x="26" y="104"/>
                </a:cubicBezTo>
                <a:cubicBezTo>
                  <a:pt x="26" y="104"/>
                  <a:pt x="26" y="104"/>
                  <a:pt x="26" y="105"/>
                </a:cubicBezTo>
                <a:cubicBezTo>
                  <a:pt x="37" y="105"/>
                  <a:pt x="37" y="105"/>
                  <a:pt x="37" y="105"/>
                </a:cubicBezTo>
                <a:cubicBezTo>
                  <a:pt x="37" y="104"/>
                  <a:pt x="36" y="104"/>
                  <a:pt x="36" y="104"/>
                </a:cubicBezTo>
                <a:cubicBezTo>
                  <a:pt x="36" y="86"/>
                  <a:pt x="36" y="86"/>
                  <a:pt x="36" y="86"/>
                </a:cubicBezTo>
                <a:cubicBezTo>
                  <a:pt x="36" y="87"/>
                  <a:pt x="34" y="87"/>
                  <a:pt x="33" y="86"/>
                </a:cubicBezTo>
                <a:cubicBezTo>
                  <a:pt x="32" y="85"/>
                  <a:pt x="31" y="84"/>
                  <a:pt x="32" y="82"/>
                </a:cubicBezTo>
                <a:cubicBezTo>
                  <a:pt x="37" y="76"/>
                  <a:pt x="37" y="76"/>
                  <a:pt x="37" y="76"/>
                </a:cubicBezTo>
                <a:cubicBezTo>
                  <a:pt x="37" y="75"/>
                  <a:pt x="38" y="75"/>
                  <a:pt x="39" y="75"/>
                </a:cubicBezTo>
                <a:cubicBezTo>
                  <a:pt x="40" y="75"/>
                  <a:pt x="41" y="75"/>
                  <a:pt x="42" y="76"/>
                </a:cubicBezTo>
                <a:cubicBezTo>
                  <a:pt x="46" y="82"/>
                  <a:pt x="46" y="82"/>
                  <a:pt x="46" y="82"/>
                </a:cubicBezTo>
                <a:cubicBezTo>
                  <a:pt x="47" y="84"/>
                  <a:pt x="47" y="85"/>
                  <a:pt x="46" y="86"/>
                </a:cubicBezTo>
                <a:cubicBezTo>
                  <a:pt x="45" y="87"/>
                  <a:pt x="43" y="87"/>
                  <a:pt x="42" y="86"/>
                </a:cubicBezTo>
                <a:cubicBezTo>
                  <a:pt x="42" y="104"/>
                  <a:pt x="42" y="104"/>
                  <a:pt x="42" y="104"/>
                </a:cubicBezTo>
                <a:cubicBezTo>
                  <a:pt x="42" y="104"/>
                  <a:pt x="42" y="104"/>
                  <a:pt x="42" y="105"/>
                </a:cubicBezTo>
                <a:cubicBezTo>
                  <a:pt x="44" y="105"/>
                  <a:pt x="44" y="105"/>
                  <a:pt x="44" y="105"/>
                </a:cubicBezTo>
                <a:cubicBezTo>
                  <a:pt x="46" y="105"/>
                  <a:pt x="47" y="106"/>
                  <a:pt x="47" y="108"/>
                </a:cubicBezTo>
                <a:cubicBezTo>
                  <a:pt x="47" y="109"/>
                  <a:pt x="46" y="110"/>
                  <a:pt x="44" y="110"/>
                </a:cubicBezTo>
                <a:cubicBezTo>
                  <a:pt x="19" y="110"/>
                  <a:pt x="19" y="110"/>
                  <a:pt x="19" y="110"/>
                </a:cubicBezTo>
                <a:close/>
                <a:moveTo>
                  <a:pt x="106" y="93"/>
                </a:moveTo>
                <a:cubicBezTo>
                  <a:pt x="106" y="92"/>
                  <a:pt x="108" y="90"/>
                  <a:pt x="109" y="90"/>
                </a:cubicBezTo>
                <a:cubicBezTo>
                  <a:pt x="111" y="90"/>
                  <a:pt x="112" y="92"/>
                  <a:pt x="112" y="93"/>
                </a:cubicBezTo>
                <a:cubicBezTo>
                  <a:pt x="112" y="94"/>
                  <a:pt x="112" y="96"/>
                  <a:pt x="112" y="97"/>
                </a:cubicBezTo>
                <a:cubicBezTo>
                  <a:pt x="112" y="97"/>
                  <a:pt x="112" y="97"/>
                  <a:pt x="112" y="97"/>
                </a:cubicBezTo>
                <a:cubicBezTo>
                  <a:pt x="111" y="98"/>
                  <a:pt x="111" y="99"/>
                  <a:pt x="111" y="101"/>
                </a:cubicBezTo>
                <a:cubicBezTo>
                  <a:pt x="111" y="101"/>
                  <a:pt x="111" y="101"/>
                  <a:pt x="111" y="101"/>
                </a:cubicBezTo>
                <a:cubicBezTo>
                  <a:pt x="110" y="102"/>
                  <a:pt x="109" y="103"/>
                  <a:pt x="109" y="104"/>
                </a:cubicBezTo>
                <a:cubicBezTo>
                  <a:pt x="108" y="105"/>
                  <a:pt x="107" y="106"/>
                  <a:pt x="107" y="107"/>
                </a:cubicBezTo>
                <a:cubicBezTo>
                  <a:pt x="106" y="107"/>
                  <a:pt x="106" y="107"/>
                  <a:pt x="106" y="107"/>
                </a:cubicBezTo>
                <a:cubicBezTo>
                  <a:pt x="106" y="107"/>
                  <a:pt x="105" y="108"/>
                  <a:pt x="104" y="109"/>
                </a:cubicBezTo>
                <a:cubicBezTo>
                  <a:pt x="104" y="109"/>
                  <a:pt x="104" y="109"/>
                  <a:pt x="104" y="109"/>
                </a:cubicBezTo>
                <a:cubicBezTo>
                  <a:pt x="103" y="109"/>
                  <a:pt x="102" y="110"/>
                  <a:pt x="101" y="111"/>
                </a:cubicBezTo>
                <a:cubicBezTo>
                  <a:pt x="101" y="111"/>
                  <a:pt x="101" y="111"/>
                  <a:pt x="101" y="111"/>
                </a:cubicBezTo>
                <a:cubicBezTo>
                  <a:pt x="99" y="111"/>
                  <a:pt x="98" y="111"/>
                  <a:pt x="97" y="112"/>
                </a:cubicBezTo>
                <a:cubicBezTo>
                  <a:pt x="97" y="112"/>
                  <a:pt x="97" y="112"/>
                  <a:pt x="97" y="112"/>
                </a:cubicBezTo>
                <a:cubicBezTo>
                  <a:pt x="96" y="112"/>
                  <a:pt x="94" y="112"/>
                  <a:pt x="93" y="112"/>
                </a:cubicBezTo>
                <a:cubicBezTo>
                  <a:pt x="92" y="112"/>
                  <a:pt x="90" y="111"/>
                  <a:pt x="90" y="109"/>
                </a:cubicBezTo>
                <a:cubicBezTo>
                  <a:pt x="90" y="107"/>
                  <a:pt x="92" y="106"/>
                  <a:pt x="93" y="106"/>
                </a:cubicBezTo>
                <a:cubicBezTo>
                  <a:pt x="94" y="106"/>
                  <a:pt x="95" y="106"/>
                  <a:pt x="96" y="106"/>
                </a:cubicBezTo>
                <a:cubicBezTo>
                  <a:pt x="96" y="106"/>
                  <a:pt x="96" y="106"/>
                  <a:pt x="96" y="106"/>
                </a:cubicBezTo>
                <a:cubicBezTo>
                  <a:pt x="97" y="106"/>
                  <a:pt x="98" y="105"/>
                  <a:pt x="98" y="105"/>
                </a:cubicBezTo>
                <a:cubicBezTo>
                  <a:pt x="98" y="105"/>
                  <a:pt x="98" y="105"/>
                  <a:pt x="98" y="105"/>
                </a:cubicBezTo>
                <a:cubicBezTo>
                  <a:pt x="98" y="105"/>
                  <a:pt x="98" y="105"/>
                  <a:pt x="98" y="105"/>
                </a:cubicBezTo>
                <a:cubicBezTo>
                  <a:pt x="99" y="105"/>
                  <a:pt x="100" y="104"/>
                  <a:pt x="100" y="104"/>
                </a:cubicBezTo>
                <a:cubicBezTo>
                  <a:pt x="100" y="104"/>
                  <a:pt x="100" y="104"/>
                  <a:pt x="100" y="104"/>
                </a:cubicBezTo>
                <a:cubicBezTo>
                  <a:pt x="101" y="104"/>
                  <a:pt x="101" y="104"/>
                  <a:pt x="101" y="104"/>
                </a:cubicBezTo>
                <a:cubicBezTo>
                  <a:pt x="101" y="104"/>
                  <a:pt x="102" y="103"/>
                  <a:pt x="102" y="103"/>
                </a:cubicBezTo>
                <a:cubicBezTo>
                  <a:pt x="102" y="102"/>
                  <a:pt x="102" y="102"/>
                  <a:pt x="102" y="102"/>
                </a:cubicBezTo>
                <a:cubicBezTo>
                  <a:pt x="103" y="102"/>
                  <a:pt x="104" y="101"/>
                  <a:pt x="104" y="100"/>
                </a:cubicBezTo>
                <a:cubicBezTo>
                  <a:pt x="104" y="100"/>
                  <a:pt x="105" y="99"/>
                  <a:pt x="105" y="98"/>
                </a:cubicBezTo>
                <a:cubicBezTo>
                  <a:pt x="105" y="98"/>
                  <a:pt x="105" y="98"/>
                  <a:pt x="105" y="98"/>
                </a:cubicBezTo>
                <a:cubicBezTo>
                  <a:pt x="105" y="98"/>
                  <a:pt x="105" y="98"/>
                  <a:pt x="105" y="98"/>
                </a:cubicBezTo>
                <a:cubicBezTo>
                  <a:pt x="106" y="98"/>
                  <a:pt x="106" y="97"/>
                  <a:pt x="106" y="96"/>
                </a:cubicBezTo>
                <a:cubicBezTo>
                  <a:pt x="106" y="96"/>
                  <a:pt x="106" y="96"/>
                  <a:pt x="106" y="96"/>
                </a:cubicBezTo>
                <a:cubicBezTo>
                  <a:pt x="106" y="96"/>
                  <a:pt x="106" y="96"/>
                  <a:pt x="106" y="96"/>
                </a:cubicBezTo>
                <a:cubicBezTo>
                  <a:pt x="106" y="95"/>
                  <a:pt x="106" y="94"/>
                  <a:pt x="106" y="93"/>
                </a:cubicBezTo>
                <a:close/>
                <a:moveTo>
                  <a:pt x="81" y="88"/>
                </a:moveTo>
                <a:cubicBezTo>
                  <a:pt x="81" y="90"/>
                  <a:pt x="79" y="90"/>
                  <a:pt x="78" y="90"/>
                </a:cubicBezTo>
                <a:cubicBezTo>
                  <a:pt x="76" y="89"/>
                  <a:pt x="75" y="87"/>
                  <a:pt x="76" y="86"/>
                </a:cubicBezTo>
                <a:cubicBezTo>
                  <a:pt x="77" y="85"/>
                  <a:pt x="77" y="84"/>
                  <a:pt x="78" y="83"/>
                </a:cubicBezTo>
                <a:cubicBezTo>
                  <a:pt x="78" y="82"/>
                  <a:pt x="79" y="81"/>
                  <a:pt x="80" y="80"/>
                </a:cubicBezTo>
                <a:cubicBezTo>
                  <a:pt x="80" y="80"/>
                  <a:pt x="80" y="80"/>
                  <a:pt x="80" y="80"/>
                </a:cubicBezTo>
                <a:cubicBezTo>
                  <a:pt x="80" y="80"/>
                  <a:pt x="80" y="80"/>
                  <a:pt x="80" y="80"/>
                </a:cubicBezTo>
                <a:cubicBezTo>
                  <a:pt x="81" y="79"/>
                  <a:pt x="82" y="78"/>
                  <a:pt x="83" y="78"/>
                </a:cubicBezTo>
                <a:cubicBezTo>
                  <a:pt x="84" y="77"/>
                  <a:pt x="85" y="76"/>
                  <a:pt x="86" y="76"/>
                </a:cubicBezTo>
                <a:cubicBezTo>
                  <a:pt x="87" y="75"/>
                  <a:pt x="89" y="76"/>
                  <a:pt x="90" y="78"/>
                </a:cubicBezTo>
                <a:cubicBezTo>
                  <a:pt x="90" y="79"/>
                  <a:pt x="90" y="81"/>
                  <a:pt x="88" y="81"/>
                </a:cubicBezTo>
                <a:cubicBezTo>
                  <a:pt x="87" y="82"/>
                  <a:pt x="87" y="82"/>
                  <a:pt x="86" y="83"/>
                </a:cubicBezTo>
                <a:cubicBezTo>
                  <a:pt x="85" y="83"/>
                  <a:pt x="85" y="84"/>
                  <a:pt x="84" y="84"/>
                </a:cubicBezTo>
                <a:cubicBezTo>
                  <a:pt x="84" y="84"/>
                  <a:pt x="84" y="84"/>
                  <a:pt x="84" y="84"/>
                </a:cubicBezTo>
                <a:cubicBezTo>
                  <a:pt x="84" y="85"/>
                  <a:pt x="83" y="85"/>
                  <a:pt x="83" y="86"/>
                </a:cubicBezTo>
                <a:cubicBezTo>
                  <a:pt x="82" y="87"/>
                  <a:pt x="82" y="88"/>
                  <a:pt x="81" y="88"/>
                </a:cubicBezTo>
                <a:close/>
                <a:moveTo>
                  <a:pt x="93" y="62"/>
                </a:moveTo>
                <a:cubicBezTo>
                  <a:pt x="98" y="62"/>
                  <a:pt x="102" y="63"/>
                  <a:pt x="105" y="64"/>
                </a:cubicBezTo>
                <a:cubicBezTo>
                  <a:pt x="106" y="64"/>
                  <a:pt x="106" y="64"/>
                  <a:pt x="106" y="64"/>
                </a:cubicBezTo>
                <a:cubicBezTo>
                  <a:pt x="109" y="66"/>
                  <a:pt x="113" y="68"/>
                  <a:pt x="116" y="71"/>
                </a:cubicBezTo>
                <a:cubicBezTo>
                  <a:pt x="118" y="74"/>
                  <a:pt x="121" y="77"/>
                  <a:pt x="122" y="81"/>
                </a:cubicBezTo>
                <a:cubicBezTo>
                  <a:pt x="122" y="81"/>
                  <a:pt x="122" y="81"/>
                  <a:pt x="122" y="81"/>
                </a:cubicBezTo>
                <a:cubicBezTo>
                  <a:pt x="124" y="85"/>
                  <a:pt x="125" y="89"/>
                  <a:pt x="125" y="93"/>
                </a:cubicBezTo>
                <a:cubicBezTo>
                  <a:pt x="125" y="97"/>
                  <a:pt x="124" y="102"/>
                  <a:pt x="122" y="105"/>
                </a:cubicBezTo>
                <a:cubicBezTo>
                  <a:pt x="122" y="105"/>
                  <a:pt x="122" y="105"/>
                  <a:pt x="122" y="105"/>
                </a:cubicBezTo>
                <a:cubicBezTo>
                  <a:pt x="122" y="105"/>
                  <a:pt x="122" y="105"/>
                  <a:pt x="122" y="105"/>
                </a:cubicBezTo>
                <a:cubicBezTo>
                  <a:pt x="121" y="108"/>
                  <a:pt x="120" y="110"/>
                  <a:pt x="119" y="112"/>
                </a:cubicBezTo>
                <a:cubicBezTo>
                  <a:pt x="127" y="120"/>
                  <a:pt x="127" y="120"/>
                  <a:pt x="127" y="120"/>
                </a:cubicBezTo>
                <a:cubicBezTo>
                  <a:pt x="129" y="122"/>
                  <a:pt x="129" y="125"/>
                  <a:pt x="127" y="127"/>
                </a:cubicBezTo>
                <a:cubicBezTo>
                  <a:pt x="125" y="129"/>
                  <a:pt x="122" y="129"/>
                  <a:pt x="120" y="127"/>
                </a:cubicBezTo>
                <a:cubicBezTo>
                  <a:pt x="112" y="119"/>
                  <a:pt x="112" y="119"/>
                  <a:pt x="112" y="119"/>
                </a:cubicBezTo>
                <a:cubicBezTo>
                  <a:pt x="107" y="122"/>
                  <a:pt x="100" y="125"/>
                  <a:pt x="93" y="125"/>
                </a:cubicBezTo>
                <a:cubicBezTo>
                  <a:pt x="89" y="125"/>
                  <a:pt x="85" y="124"/>
                  <a:pt x="81" y="122"/>
                </a:cubicBezTo>
                <a:cubicBezTo>
                  <a:pt x="81" y="122"/>
                  <a:pt x="81" y="122"/>
                  <a:pt x="81" y="122"/>
                </a:cubicBezTo>
                <a:cubicBezTo>
                  <a:pt x="77" y="121"/>
                  <a:pt x="74" y="118"/>
                  <a:pt x="71" y="116"/>
                </a:cubicBezTo>
                <a:cubicBezTo>
                  <a:pt x="68" y="113"/>
                  <a:pt x="66" y="109"/>
                  <a:pt x="64" y="105"/>
                </a:cubicBezTo>
                <a:cubicBezTo>
                  <a:pt x="64" y="105"/>
                  <a:pt x="64" y="105"/>
                  <a:pt x="64" y="105"/>
                </a:cubicBezTo>
                <a:cubicBezTo>
                  <a:pt x="63" y="101"/>
                  <a:pt x="62" y="97"/>
                  <a:pt x="62" y="93"/>
                </a:cubicBezTo>
                <a:cubicBezTo>
                  <a:pt x="62" y="89"/>
                  <a:pt x="63" y="85"/>
                  <a:pt x="64" y="81"/>
                </a:cubicBezTo>
                <a:cubicBezTo>
                  <a:pt x="64" y="81"/>
                  <a:pt x="64" y="81"/>
                  <a:pt x="64" y="81"/>
                </a:cubicBezTo>
                <a:cubicBezTo>
                  <a:pt x="66" y="77"/>
                  <a:pt x="68" y="74"/>
                  <a:pt x="71" y="71"/>
                </a:cubicBezTo>
                <a:cubicBezTo>
                  <a:pt x="74" y="68"/>
                  <a:pt x="77" y="66"/>
                  <a:pt x="81" y="64"/>
                </a:cubicBezTo>
                <a:cubicBezTo>
                  <a:pt x="81" y="64"/>
                  <a:pt x="81" y="64"/>
                  <a:pt x="81" y="64"/>
                </a:cubicBezTo>
                <a:cubicBezTo>
                  <a:pt x="85" y="63"/>
                  <a:pt x="89" y="62"/>
                  <a:pt x="93" y="62"/>
                </a:cubicBezTo>
                <a:close/>
                <a:moveTo>
                  <a:pt x="102" y="73"/>
                </a:moveTo>
                <a:cubicBezTo>
                  <a:pt x="99" y="72"/>
                  <a:pt x="96" y="71"/>
                  <a:pt x="93" y="71"/>
                </a:cubicBezTo>
                <a:cubicBezTo>
                  <a:pt x="90" y="71"/>
                  <a:pt x="87" y="72"/>
                  <a:pt x="85" y="73"/>
                </a:cubicBezTo>
                <a:cubicBezTo>
                  <a:pt x="85" y="73"/>
                  <a:pt x="85" y="73"/>
                  <a:pt x="85" y="73"/>
                </a:cubicBezTo>
                <a:cubicBezTo>
                  <a:pt x="85" y="73"/>
                  <a:pt x="85" y="73"/>
                  <a:pt x="85" y="73"/>
                </a:cubicBezTo>
                <a:cubicBezTo>
                  <a:pt x="82" y="74"/>
                  <a:pt x="80" y="76"/>
                  <a:pt x="78" y="78"/>
                </a:cubicBezTo>
                <a:cubicBezTo>
                  <a:pt x="76" y="80"/>
                  <a:pt x="74" y="82"/>
                  <a:pt x="73" y="85"/>
                </a:cubicBezTo>
                <a:cubicBezTo>
                  <a:pt x="73" y="85"/>
                  <a:pt x="73" y="85"/>
                  <a:pt x="73" y="85"/>
                </a:cubicBezTo>
                <a:cubicBezTo>
                  <a:pt x="72" y="87"/>
                  <a:pt x="71" y="90"/>
                  <a:pt x="71" y="93"/>
                </a:cubicBezTo>
                <a:cubicBezTo>
                  <a:pt x="71" y="96"/>
                  <a:pt x="72" y="99"/>
                  <a:pt x="73" y="101"/>
                </a:cubicBezTo>
                <a:cubicBezTo>
                  <a:pt x="73" y="102"/>
                  <a:pt x="73" y="102"/>
                  <a:pt x="73" y="102"/>
                </a:cubicBezTo>
                <a:cubicBezTo>
                  <a:pt x="74" y="104"/>
                  <a:pt x="76" y="107"/>
                  <a:pt x="78" y="109"/>
                </a:cubicBezTo>
                <a:cubicBezTo>
                  <a:pt x="80" y="111"/>
                  <a:pt x="82" y="112"/>
                  <a:pt x="85" y="113"/>
                </a:cubicBezTo>
                <a:cubicBezTo>
                  <a:pt x="85" y="113"/>
                  <a:pt x="85" y="113"/>
                  <a:pt x="85" y="113"/>
                </a:cubicBezTo>
                <a:cubicBezTo>
                  <a:pt x="87" y="114"/>
                  <a:pt x="90" y="115"/>
                  <a:pt x="93" y="115"/>
                </a:cubicBezTo>
                <a:cubicBezTo>
                  <a:pt x="99" y="115"/>
                  <a:pt x="105" y="113"/>
                  <a:pt x="109" y="109"/>
                </a:cubicBezTo>
                <a:cubicBezTo>
                  <a:pt x="109" y="109"/>
                  <a:pt x="109" y="109"/>
                  <a:pt x="109" y="109"/>
                </a:cubicBezTo>
                <a:cubicBezTo>
                  <a:pt x="109" y="109"/>
                  <a:pt x="109" y="109"/>
                  <a:pt x="109" y="109"/>
                </a:cubicBezTo>
                <a:cubicBezTo>
                  <a:pt x="111" y="107"/>
                  <a:pt x="112" y="104"/>
                  <a:pt x="113" y="102"/>
                </a:cubicBezTo>
                <a:cubicBezTo>
                  <a:pt x="113" y="102"/>
                  <a:pt x="113" y="102"/>
                  <a:pt x="113" y="102"/>
                </a:cubicBezTo>
                <a:cubicBezTo>
                  <a:pt x="114" y="99"/>
                  <a:pt x="115" y="96"/>
                  <a:pt x="115" y="93"/>
                </a:cubicBezTo>
                <a:cubicBezTo>
                  <a:pt x="115" y="90"/>
                  <a:pt x="114" y="87"/>
                  <a:pt x="113" y="85"/>
                </a:cubicBezTo>
                <a:cubicBezTo>
                  <a:pt x="113" y="85"/>
                  <a:pt x="113" y="85"/>
                  <a:pt x="113" y="85"/>
                </a:cubicBezTo>
                <a:cubicBezTo>
                  <a:pt x="113" y="85"/>
                  <a:pt x="113" y="85"/>
                  <a:pt x="113" y="85"/>
                </a:cubicBezTo>
                <a:cubicBezTo>
                  <a:pt x="112" y="82"/>
                  <a:pt x="111" y="80"/>
                  <a:pt x="109" y="78"/>
                </a:cubicBezTo>
                <a:cubicBezTo>
                  <a:pt x="107" y="76"/>
                  <a:pt x="104" y="74"/>
                  <a:pt x="102" y="73"/>
                </a:cubicBezTo>
                <a:cubicBezTo>
                  <a:pt x="102" y="73"/>
                  <a:pt x="102" y="73"/>
                  <a:pt x="102" y="73"/>
                </a:cubicBezTo>
                <a:close/>
                <a:moveTo>
                  <a:pt x="55" y="10"/>
                </a:moveTo>
                <a:cubicBezTo>
                  <a:pt x="55" y="20"/>
                  <a:pt x="55" y="20"/>
                  <a:pt x="55" y="20"/>
                </a:cubicBezTo>
                <a:cubicBezTo>
                  <a:pt x="56" y="19"/>
                  <a:pt x="56" y="19"/>
                  <a:pt x="56" y="19"/>
                </a:cubicBezTo>
                <a:cubicBezTo>
                  <a:pt x="57" y="18"/>
                  <a:pt x="57" y="18"/>
                  <a:pt x="57" y="18"/>
                </a:cubicBezTo>
                <a:cubicBezTo>
                  <a:pt x="58" y="17"/>
                  <a:pt x="60" y="18"/>
                  <a:pt x="61" y="19"/>
                </a:cubicBezTo>
                <a:cubicBezTo>
                  <a:pt x="64" y="23"/>
                  <a:pt x="64" y="23"/>
                  <a:pt x="64" y="23"/>
                </a:cubicBezTo>
                <a:cubicBezTo>
                  <a:pt x="66" y="21"/>
                  <a:pt x="66" y="21"/>
                  <a:pt x="66" y="21"/>
                </a:cubicBezTo>
                <a:cubicBezTo>
                  <a:pt x="67" y="20"/>
                  <a:pt x="69" y="20"/>
                  <a:pt x="70" y="21"/>
                </a:cubicBezTo>
                <a:cubicBezTo>
                  <a:pt x="72" y="22"/>
                  <a:pt x="72" y="22"/>
                  <a:pt x="72" y="22"/>
                </a:cubicBezTo>
                <a:cubicBezTo>
                  <a:pt x="72" y="10"/>
                  <a:pt x="72" y="10"/>
                  <a:pt x="72" y="10"/>
                </a:cubicBezTo>
                <a:cubicBezTo>
                  <a:pt x="63" y="10"/>
                  <a:pt x="63" y="10"/>
                  <a:pt x="63" y="10"/>
                </a:cubicBezTo>
                <a:cubicBezTo>
                  <a:pt x="55" y="10"/>
                  <a:pt x="55" y="10"/>
                  <a:pt x="55" y="10"/>
                </a:cubicBezTo>
                <a:close/>
                <a:moveTo>
                  <a:pt x="78" y="10"/>
                </a:moveTo>
                <a:cubicBezTo>
                  <a:pt x="78" y="27"/>
                  <a:pt x="78" y="27"/>
                  <a:pt x="78" y="27"/>
                </a:cubicBezTo>
                <a:cubicBezTo>
                  <a:pt x="78" y="29"/>
                  <a:pt x="76" y="30"/>
                  <a:pt x="75" y="30"/>
                </a:cubicBezTo>
                <a:cubicBezTo>
                  <a:pt x="74" y="30"/>
                  <a:pt x="74" y="30"/>
                  <a:pt x="73" y="29"/>
                </a:cubicBezTo>
                <a:cubicBezTo>
                  <a:pt x="69" y="27"/>
                  <a:pt x="69" y="27"/>
                  <a:pt x="69" y="27"/>
                </a:cubicBezTo>
                <a:cubicBezTo>
                  <a:pt x="66" y="29"/>
                  <a:pt x="66" y="29"/>
                  <a:pt x="66" y="29"/>
                </a:cubicBezTo>
                <a:cubicBezTo>
                  <a:pt x="65" y="30"/>
                  <a:pt x="63" y="30"/>
                  <a:pt x="62" y="29"/>
                </a:cubicBezTo>
                <a:cubicBezTo>
                  <a:pt x="62" y="29"/>
                  <a:pt x="62" y="29"/>
                  <a:pt x="62" y="29"/>
                </a:cubicBezTo>
                <a:cubicBezTo>
                  <a:pt x="58" y="25"/>
                  <a:pt x="58" y="25"/>
                  <a:pt x="58" y="25"/>
                </a:cubicBezTo>
                <a:cubicBezTo>
                  <a:pt x="54" y="29"/>
                  <a:pt x="54" y="29"/>
                  <a:pt x="54" y="29"/>
                </a:cubicBezTo>
                <a:cubicBezTo>
                  <a:pt x="53" y="30"/>
                  <a:pt x="51" y="30"/>
                  <a:pt x="50" y="29"/>
                </a:cubicBezTo>
                <a:cubicBezTo>
                  <a:pt x="49" y="28"/>
                  <a:pt x="49" y="28"/>
                  <a:pt x="49" y="27"/>
                </a:cubicBezTo>
                <a:cubicBezTo>
                  <a:pt x="49" y="27"/>
                  <a:pt x="49" y="27"/>
                  <a:pt x="49" y="27"/>
                </a:cubicBezTo>
                <a:cubicBezTo>
                  <a:pt x="49" y="10"/>
                  <a:pt x="49" y="10"/>
                  <a:pt x="49" y="10"/>
                </a:cubicBezTo>
                <a:cubicBezTo>
                  <a:pt x="10" y="10"/>
                  <a:pt x="10" y="10"/>
                  <a:pt x="10" y="10"/>
                </a:cubicBezTo>
                <a:cubicBezTo>
                  <a:pt x="10" y="63"/>
                  <a:pt x="10" y="63"/>
                  <a:pt x="10" y="63"/>
                </a:cubicBezTo>
                <a:cubicBezTo>
                  <a:pt x="10" y="117"/>
                  <a:pt x="10" y="117"/>
                  <a:pt x="10" y="117"/>
                </a:cubicBezTo>
                <a:cubicBezTo>
                  <a:pt x="63" y="117"/>
                  <a:pt x="63" y="117"/>
                  <a:pt x="63" y="117"/>
                </a:cubicBezTo>
                <a:cubicBezTo>
                  <a:pt x="66" y="117"/>
                  <a:pt x="68" y="119"/>
                  <a:pt x="68" y="122"/>
                </a:cubicBezTo>
                <a:cubicBezTo>
                  <a:pt x="68" y="124"/>
                  <a:pt x="66" y="126"/>
                  <a:pt x="63" y="126"/>
                </a:cubicBezTo>
                <a:cubicBezTo>
                  <a:pt x="5" y="126"/>
                  <a:pt x="5" y="126"/>
                  <a:pt x="5" y="126"/>
                </a:cubicBezTo>
                <a:cubicBezTo>
                  <a:pt x="3" y="126"/>
                  <a:pt x="0" y="124"/>
                  <a:pt x="0" y="122"/>
                </a:cubicBezTo>
                <a:cubicBezTo>
                  <a:pt x="0" y="121"/>
                  <a:pt x="0" y="121"/>
                  <a:pt x="0" y="121"/>
                </a:cubicBezTo>
                <a:cubicBezTo>
                  <a:pt x="0" y="63"/>
                  <a:pt x="0" y="63"/>
                  <a:pt x="0" y="63"/>
                </a:cubicBezTo>
                <a:cubicBezTo>
                  <a:pt x="0" y="5"/>
                  <a:pt x="0" y="5"/>
                  <a:pt x="0" y="5"/>
                </a:cubicBezTo>
                <a:cubicBezTo>
                  <a:pt x="0" y="3"/>
                  <a:pt x="3" y="0"/>
                  <a:pt x="5" y="0"/>
                </a:cubicBezTo>
                <a:cubicBezTo>
                  <a:pt x="5" y="0"/>
                  <a:pt x="5" y="0"/>
                  <a:pt x="5" y="0"/>
                </a:cubicBezTo>
                <a:cubicBezTo>
                  <a:pt x="63" y="0"/>
                  <a:pt x="63" y="0"/>
                  <a:pt x="63" y="0"/>
                </a:cubicBezTo>
                <a:cubicBezTo>
                  <a:pt x="122" y="0"/>
                  <a:pt x="122" y="0"/>
                  <a:pt x="122" y="0"/>
                </a:cubicBezTo>
                <a:cubicBezTo>
                  <a:pt x="124" y="0"/>
                  <a:pt x="126" y="3"/>
                  <a:pt x="126" y="5"/>
                </a:cubicBezTo>
                <a:cubicBezTo>
                  <a:pt x="126" y="5"/>
                  <a:pt x="126" y="5"/>
                  <a:pt x="126" y="5"/>
                </a:cubicBezTo>
                <a:cubicBezTo>
                  <a:pt x="126" y="63"/>
                  <a:pt x="126" y="63"/>
                  <a:pt x="126" y="63"/>
                </a:cubicBezTo>
                <a:cubicBezTo>
                  <a:pt x="126" y="66"/>
                  <a:pt x="124" y="68"/>
                  <a:pt x="122" y="68"/>
                </a:cubicBezTo>
                <a:cubicBezTo>
                  <a:pt x="119" y="68"/>
                  <a:pt x="117" y="66"/>
                  <a:pt x="117" y="63"/>
                </a:cubicBezTo>
                <a:cubicBezTo>
                  <a:pt x="117" y="10"/>
                  <a:pt x="117" y="10"/>
                  <a:pt x="117" y="10"/>
                </a:cubicBezTo>
                <a:cubicBezTo>
                  <a:pt x="78" y="10"/>
                  <a:pt x="78" y="10"/>
                  <a:pt x="78" y="10"/>
                </a:cubicBezTo>
                <a:close/>
                <a:moveTo>
                  <a:pt x="26" y="76"/>
                </a:moveTo>
                <a:cubicBezTo>
                  <a:pt x="26" y="77"/>
                  <a:pt x="26" y="77"/>
                  <a:pt x="26" y="78"/>
                </a:cubicBezTo>
                <a:cubicBezTo>
                  <a:pt x="26" y="76"/>
                  <a:pt x="26" y="76"/>
                  <a:pt x="26" y="76"/>
                </a:cubicBezTo>
                <a:close/>
                <a:moveTo>
                  <a:pt x="42" y="76"/>
                </a:moveTo>
                <a:cubicBezTo>
                  <a:pt x="42" y="77"/>
                  <a:pt x="42" y="77"/>
                  <a:pt x="42" y="78"/>
                </a:cubicBezTo>
                <a:cubicBezTo>
                  <a:pt x="42" y="76"/>
                  <a:pt x="42" y="76"/>
                  <a:pt x="42" y="76"/>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fontAlgn="auto">
              <a:spcBef>
                <a:spcPts val="0"/>
              </a:spcBef>
              <a:spcAft>
                <a:spcPts val="0"/>
              </a:spcAft>
            </a:pPr>
            <a:endParaRPr lang="en-GB" sz="2400" kern="0">
              <a:solidFill>
                <a:srgbClr val="000000"/>
              </a:solidFill>
              <a:latin typeface="Graphik Regular"/>
            </a:endParaRPr>
          </a:p>
        </p:txBody>
      </p:sp>
      <p:sp>
        <p:nvSpPr>
          <p:cNvPr id="178" name="Rechteck 83"/>
          <p:cNvSpPr/>
          <p:nvPr/>
        </p:nvSpPr>
        <p:spPr>
          <a:xfrm>
            <a:off x="8999284" y="1829612"/>
            <a:ext cx="962834" cy="338554"/>
          </a:xfrm>
          <a:prstGeom prst="rect">
            <a:avLst/>
          </a:prstGeom>
        </p:spPr>
        <p:txBody>
          <a:bodyPr wrap="square" lIns="0" tIns="0" rIns="0" bIns="0">
            <a:spAutoFit/>
          </a:bodyPr>
          <a:lstStyle/>
          <a:p>
            <a:pPr algn="ctr" fontAlgn="auto">
              <a:spcBef>
                <a:spcPts val="0"/>
              </a:spcBef>
              <a:spcAft>
                <a:spcPts val="0"/>
              </a:spcAft>
            </a:pPr>
            <a:r>
              <a:rPr lang="en-US" sz="1100" b="1" kern="0">
                <a:solidFill>
                  <a:srgbClr val="FFFFFF"/>
                </a:solidFill>
                <a:latin typeface="Graphik Regular" panose="020B0503030202060203" pitchFamily="34" charset="0"/>
                <a:cs typeface="Graphik Regular"/>
              </a:rPr>
              <a:t>Residential &amp; SM</a:t>
            </a:r>
            <a:endParaRPr lang="en-US" sz="1100">
              <a:solidFill>
                <a:prstClr val="black"/>
              </a:solidFill>
              <a:latin typeface="Graphik Regular" panose="020B0503030202060203" pitchFamily="34" charset="0"/>
            </a:endParaRPr>
          </a:p>
        </p:txBody>
      </p:sp>
      <p:sp>
        <p:nvSpPr>
          <p:cNvPr id="179" name="Rechteck 84"/>
          <p:cNvSpPr/>
          <p:nvPr/>
        </p:nvSpPr>
        <p:spPr>
          <a:xfrm>
            <a:off x="8999284" y="2242654"/>
            <a:ext cx="1029958" cy="338554"/>
          </a:xfrm>
          <a:prstGeom prst="rect">
            <a:avLst/>
          </a:prstGeom>
        </p:spPr>
        <p:txBody>
          <a:bodyPr wrap="square" lIns="0" tIns="0" rIns="0" bIns="0">
            <a:spAutoFit/>
          </a:bodyPr>
          <a:lstStyle/>
          <a:p>
            <a:pPr algn="ctr" fontAlgn="auto">
              <a:spcBef>
                <a:spcPts val="0"/>
              </a:spcBef>
              <a:spcAft>
                <a:spcPts val="0"/>
              </a:spcAft>
            </a:pPr>
            <a:r>
              <a:rPr lang="en-US" sz="1100" b="1" kern="0">
                <a:solidFill>
                  <a:srgbClr val="FFFFFF"/>
                </a:solidFill>
                <a:latin typeface="Graphik Regular" panose="020B0503030202060203" pitchFamily="34" charset="0"/>
                <a:cs typeface="Graphik Regular"/>
              </a:rPr>
              <a:t>Commercial &amp; Industrial</a:t>
            </a:r>
          </a:p>
        </p:txBody>
      </p:sp>
      <p:sp>
        <p:nvSpPr>
          <p:cNvPr id="180" name="Rechteck 85"/>
          <p:cNvSpPr/>
          <p:nvPr/>
        </p:nvSpPr>
        <p:spPr>
          <a:xfrm>
            <a:off x="10681019" y="2041053"/>
            <a:ext cx="1029958" cy="338554"/>
          </a:xfrm>
          <a:prstGeom prst="rect">
            <a:avLst/>
          </a:prstGeom>
        </p:spPr>
        <p:txBody>
          <a:bodyPr wrap="square" lIns="0" tIns="0" rIns="0" bIns="0">
            <a:spAutoFit/>
          </a:bodyPr>
          <a:lstStyle/>
          <a:p>
            <a:pPr algn="ctr" fontAlgn="auto">
              <a:spcBef>
                <a:spcPts val="0"/>
              </a:spcBef>
              <a:spcAft>
                <a:spcPts val="0"/>
              </a:spcAft>
            </a:pPr>
            <a:r>
              <a:rPr lang="en-US" sz="1100" b="1" kern="0">
                <a:solidFill>
                  <a:srgbClr val="FFFFFF"/>
                </a:solidFill>
                <a:latin typeface="Graphik Regular" panose="020B0503030202060203" pitchFamily="34" charset="0"/>
                <a:cs typeface="Graphik Regular"/>
              </a:rPr>
              <a:t>Corporate Services</a:t>
            </a:r>
          </a:p>
        </p:txBody>
      </p:sp>
      <p:sp>
        <p:nvSpPr>
          <p:cNvPr id="181" name="Rechteck 86"/>
          <p:cNvSpPr/>
          <p:nvPr/>
        </p:nvSpPr>
        <p:spPr>
          <a:xfrm>
            <a:off x="6902734" y="2411931"/>
            <a:ext cx="1377623" cy="169277"/>
          </a:xfrm>
          <a:prstGeom prst="rect">
            <a:avLst/>
          </a:prstGeom>
        </p:spPr>
        <p:txBody>
          <a:bodyPr wrap="square" lIns="0" tIns="0" rIns="0" bIns="0">
            <a:spAutoFit/>
          </a:bodyPr>
          <a:lstStyle/>
          <a:p>
            <a:pPr algn="ctr" fontAlgn="auto">
              <a:spcBef>
                <a:spcPts val="0"/>
              </a:spcBef>
              <a:spcAft>
                <a:spcPts val="0"/>
              </a:spcAft>
            </a:pPr>
            <a:r>
              <a:rPr lang="en-US" sz="1100" b="1" kern="0">
                <a:solidFill>
                  <a:srgbClr val="FFFFFF"/>
                </a:solidFill>
                <a:latin typeface="Graphik Regular" panose="020B0503030202060203" pitchFamily="34" charset="0"/>
                <a:cs typeface="Graphik Regular"/>
              </a:rPr>
              <a:t>Smart Meters </a:t>
            </a:r>
          </a:p>
        </p:txBody>
      </p:sp>
      <p:sp>
        <p:nvSpPr>
          <p:cNvPr id="182" name="Rechteck 87"/>
          <p:cNvSpPr/>
          <p:nvPr/>
        </p:nvSpPr>
        <p:spPr>
          <a:xfrm>
            <a:off x="5208348" y="2411931"/>
            <a:ext cx="1377623" cy="169277"/>
          </a:xfrm>
          <a:prstGeom prst="rect">
            <a:avLst/>
          </a:prstGeom>
        </p:spPr>
        <p:txBody>
          <a:bodyPr wrap="square" lIns="0" tIns="0" rIns="0" bIns="0">
            <a:spAutoFit/>
          </a:bodyPr>
          <a:lstStyle/>
          <a:p>
            <a:pPr algn="ctr" fontAlgn="auto">
              <a:spcBef>
                <a:spcPts val="0"/>
              </a:spcBef>
              <a:spcAft>
                <a:spcPts val="0"/>
              </a:spcAft>
            </a:pPr>
            <a:r>
              <a:rPr lang="en-US" sz="1100" b="1" kern="0">
                <a:solidFill>
                  <a:srgbClr val="FFFFFF"/>
                </a:solidFill>
                <a:latin typeface="Graphik Regular" panose="020B0503030202060203" pitchFamily="34" charset="0"/>
                <a:cs typeface="Graphik Regular"/>
              </a:rPr>
              <a:t>Distribution</a:t>
            </a:r>
          </a:p>
        </p:txBody>
      </p:sp>
      <p:sp>
        <p:nvSpPr>
          <p:cNvPr id="183" name="Rechteck 88"/>
          <p:cNvSpPr/>
          <p:nvPr/>
        </p:nvSpPr>
        <p:spPr>
          <a:xfrm>
            <a:off x="3568170" y="2411931"/>
            <a:ext cx="1377623" cy="169277"/>
          </a:xfrm>
          <a:prstGeom prst="rect">
            <a:avLst/>
          </a:prstGeom>
        </p:spPr>
        <p:txBody>
          <a:bodyPr wrap="square" lIns="0" tIns="0" rIns="0" bIns="0">
            <a:spAutoFit/>
          </a:bodyPr>
          <a:lstStyle/>
          <a:p>
            <a:pPr algn="ctr" fontAlgn="auto">
              <a:spcBef>
                <a:spcPts val="0"/>
              </a:spcBef>
              <a:spcAft>
                <a:spcPts val="0"/>
              </a:spcAft>
            </a:pPr>
            <a:r>
              <a:rPr lang="en-US" sz="1100" b="1" kern="0">
                <a:solidFill>
                  <a:srgbClr val="FFFFFF"/>
                </a:solidFill>
                <a:latin typeface="Graphik Regular" panose="020B0503030202060203" pitchFamily="34" charset="0"/>
                <a:cs typeface="Graphik Regular"/>
              </a:rPr>
              <a:t>Transmission</a:t>
            </a:r>
          </a:p>
        </p:txBody>
      </p:sp>
      <p:sp>
        <p:nvSpPr>
          <p:cNvPr id="184" name="Rechteck 89"/>
          <p:cNvSpPr/>
          <p:nvPr/>
        </p:nvSpPr>
        <p:spPr>
          <a:xfrm>
            <a:off x="2017507" y="2242654"/>
            <a:ext cx="1377623" cy="338554"/>
          </a:xfrm>
          <a:prstGeom prst="rect">
            <a:avLst/>
          </a:prstGeom>
        </p:spPr>
        <p:txBody>
          <a:bodyPr wrap="square" lIns="0" tIns="0" rIns="0" bIns="0">
            <a:spAutoFit/>
          </a:bodyPr>
          <a:lstStyle/>
          <a:p>
            <a:pPr algn="ctr" fontAlgn="auto">
              <a:spcBef>
                <a:spcPts val="0"/>
              </a:spcBef>
              <a:spcAft>
                <a:spcPts val="0"/>
              </a:spcAft>
            </a:pPr>
            <a:r>
              <a:rPr lang="en-US" sz="1100" b="1" kern="0">
                <a:solidFill>
                  <a:srgbClr val="FFFFFF"/>
                </a:solidFill>
                <a:latin typeface="Graphik Regular" panose="020B0503030202060203" pitchFamily="34" charset="0"/>
                <a:cs typeface="Graphik Regular"/>
              </a:rPr>
              <a:t>Market Operations/ Trading</a:t>
            </a:r>
          </a:p>
        </p:txBody>
      </p:sp>
      <p:sp>
        <p:nvSpPr>
          <p:cNvPr id="185" name="Rechteck 90"/>
          <p:cNvSpPr/>
          <p:nvPr/>
        </p:nvSpPr>
        <p:spPr>
          <a:xfrm>
            <a:off x="450218" y="2404660"/>
            <a:ext cx="1377623" cy="169277"/>
          </a:xfrm>
          <a:prstGeom prst="rect">
            <a:avLst/>
          </a:prstGeom>
        </p:spPr>
        <p:txBody>
          <a:bodyPr wrap="square" lIns="0" tIns="0" rIns="0" bIns="0">
            <a:spAutoFit/>
          </a:bodyPr>
          <a:lstStyle/>
          <a:p>
            <a:pPr algn="ctr" fontAlgn="auto">
              <a:spcBef>
                <a:spcPts val="0"/>
              </a:spcBef>
              <a:spcAft>
                <a:spcPts val="0"/>
              </a:spcAft>
            </a:pPr>
            <a:r>
              <a:rPr lang="en-US" sz="1100" b="1" kern="0">
                <a:solidFill>
                  <a:srgbClr val="FFFFFF"/>
                </a:solidFill>
                <a:latin typeface="Graphik Regular" panose="020B0503030202060203" pitchFamily="34" charset="0"/>
                <a:cs typeface="Graphik Regular"/>
              </a:rPr>
              <a:t>Generation</a:t>
            </a:r>
          </a:p>
        </p:txBody>
      </p:sp>
      <p:sp>
        <p:nvSpPr>
          <p:cNvPr id="186" name="TextBox 15">
            <a:hlinkClick r:id="rId4"/>
          </p:cNvPr>
          <p:cNvSpPr txBox="1"/>
          <p:nvPr/>
        </p:nvSpPr>
        <p:spPr>
          <a:xfrm>
            <a:off x="411483" y="2683712"/>
            <a:ext cx="4683787" cy="184666"/>
          </a:xfrm>
          <a:prstGeom prst="rect">
            <a:avLst/>
          </a:prstGeom>
        </p:spPr>
        <p:txBody>
          <a:bodyPr wrap="square" lIns="0" tIns="0" rIns="0" bIns="0" anchor="t" anchorCtr="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Aft>
                <a:spcPts val="0"/>
              </a:spcAft>
            </a:pPr>
            <a:r>
              <a:rPr lang="en-GB" sz="1200" b="1" spc="-9">
                <a:solidFill>
                  <a:prstClr val="white"/>
                </a:solidFill>
                <a:latin typeface="Graphik Regular" panose="020B0503030202060203" pitchFamily="34" charset="0"/>
              </a:rPr>
              <a:t>Structure</a:t>
            </a:r>
          </a:p>
        </p:txBody>
      </p:sp>
      <p:cxnSp>
        <p:nvCxnSpPr>
          <p:cNvPr id="187" name="Straight Connector 16"/>
          <p:cNvCxnSpPr/>
          <p:nvPr/>
        </p:nvCxnSpPr>
        <p:spPr>
          <a:xfrm>
            <a:off x="403196" y="2900617"/>
            <a:ext cx="5831812" cy="0"/>
          </a:xfrm>
          <a:prstGeom prst="line">
            <a:avLst/>
          </a:prstGeom>
          <a:noFill/>
          <a:ln w="12700" cap="rnd" cmpd="sng" algn="ctr">
            <a:solidFill>
              <a:srgbClr val="595959"/>
            </a:solidFill>
            <a:prstDash val="solid"/>
            <a:miter lim="800000"/>
            <a:tailEnd type="oval"/>
          </a:ln>
          <a:effectLst/>
        </p:spPr>
      </p:cxnSp>
      <p:sp>
        <p:nvSpPr>
          <p:cNvPr id="188" name="TextBox 20">
            <a:hlinkClick r:id="rId5"/>
          </p:cNvPr>
          <p:cNvSpPr txBox="1"/>
          <p:nvPr/>
        </p:nvSpPr>
        <p:spPr>
          <a:xfrm>
            <a:off x="411483" y="5337984"/>
            <a:ext cx="8860157" cy="184666"/>
          </a:xfrm>
          <a:prstGeom prst="rect">
            <a:avLst/>
          </a:prstGeom>
        </p:spPr>
        <p:txBody>
          <a:bodyPr wrap="square" lIns="0" tIns="0" rIns="0" bIns="0" anchor="t" anchorCtr="0">
            <a:spAutoFit/>
          </a:bodyPr>
          <a:lstStyle>
            <a:defPPr>
              <a:defRPr lang="en-US"/>
            </a:defPPr>
            <a:lvl1pPr lvl="0">
              <a:lnSpc>
                <a:spcPct val="85000"/>
              </a:lnSpc>
              <a:spcBef>
                <a:spcPts val="800"/>
              </a:spcBef>
              <a:defRPr sz="1400" spc="-10">
                <a:solidFill>
                  <a:schemeClr val="accent1"/>
                </a:solidFill>
                <a:latin typeface="+mn-lt"/>
                <a:cs typeface="Graphik Regular" pitchFamily="34" charset="0"/>
              </a:defRPr>
            </a:lvl1pPr>
          </a:lstStyle>
          <a:p>
            <a:pPr fontAlgn="auto">
              <a:lnSpc>
                <a:spcPct val="100000"/>
              </a:lnSpc>
              <a:spcAft>
                <a:spcPts val="0"/>
              </a:spcAft>
            </a:pPr>
            <a:r>
              <a:rPr lang="en-GB" sz="1200" b="1">
                <a:solidFill>
                  <a:prstClr val="white"/>
                </a:solidFill>
                <a:latin typeface="Graphik Regular" panose="020B0503030202060203" pitchFamily="34" charset="0"/>
              </a:rPr>
              <a:t>Cimation</a:t>
            </a:r>
          </a:p>
        </p:txBody>
      </p:sp>
      <p:cxnSp>
        <p:nvCxnSpPr>
          <p:cNvPr id="189" name="Straight Connector 21"/>
          <p:cNvCxnSpPr/>
          <p:nvPr/>
        </p:nvCxnSpPr>
        <p:spPr>
          <a:xfrm>
            <a:off x="421323" y="5549848"/>
            <a:ext cx="11031830" cy="0"/>
          </a:xfrm>
          <a:prstGeom prst="line">
            <a:avLst/>
          </a:prstGeom>
          <a:noFill/>
          <a:ln w="12700" cap="rnd" cmpd="sng" algn="ctr">
            <a:solidFill>
              <a:srgbClr val="595959"/>
            </a:solidFill>
            <a:prstDash val="solid"/>
            <a:miter lim="800000"/>
            <a:tailEnd type="oval"/>
          </a:ln>
          <a:effectLst/>
        </p:spPr>
      </p:cxnSp>
      <p:sp>
        <p:nvSpPr>
          <p:cNvPr id="190" name="TextBox 146">
            <a:hlinkClick r:id="rId5"/>
          </p:cNvPr>
          <p:cNvSpPr txBox="1"/>
          <p:nvPr/>
        </p:nvSpPr>
        <p:spPr>
          <a:xfrm>
            <a:off x="6557548" y="3155127"/>
            <a:ext cx="2522878" cy="184666"/>
          </a:xfrm>
          <a:prstGeom prst="rect">
            <a:avLst/>
          </a:prstGeom>
        </p:spPr>
        <p:txBody>
          <a:bodyPr wrap="square" lIns="0" tIns="0" rIns="0" bIns="0" anchor="t" anchorCtr="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Aft>
                <a:spcPts val="0"/>
              </a:spcAft>
            </a:pPr>
            <a:r>
              <a:rPr lang="en-GB" sz="1200" b="1" spc="-9">
                <a:solidFill>
                  <a:prstClr val="white"/>
                </a:solidFill>
                <a:latin typeface="Graphik Regular" panose="020B0503030202060203" pitchFamily="34" charset="0"/>
              </a:rPr>
              <a:t>Chaotic Moon</a:t>
            </a:r>
          </a:p>
        </p:txBody>
      </p:sp>
      <p:cxnSp>
        <p:nvCxnSpPr>
          <p:cNvPr id="191" name="Straight Connector 147"/>
          <p:cNvCxnSpPr/>
          <p:nvPr/>
        </p:nvCxnSpPr>
        <p:spPr>
          <a:xfrm>
            <a:off x="6552921" y="3377485"/>
            <a:ext cx="2608933" cy="198"/>
          </a:xfrm>
          <a:prstGeom prst="line">
            <a:avLst/>
          </a:prstGeom>
          <a:noFill/>
          <a:ln w="12700" cap="rnd" cmpd="sng" algn="ctr">
            <a:solidFill>
              <a:srgbClr val="595959"/>
            </a:solidFill>
            <a:prstDash val="solid"/>
            <a:miter lim="800000"/>
            <a:tailEnd type="oval"/>
          </a:ln>
          <a:effectLst/>
        </p:spPr>
      </p:cxnSp>
      <p:sp>
        <p:nvSpPr>
          <p:cNvPr id="192" name="TextBox 128">
            <a:hlinkClick r:id="rId4"/>
          </p:cNvPr>
          <p:cNvSpPr txBox="1"/>
          <p:nvPr/>
        </p:nvSpPr>
        <p:spPr>
          <a:xfrm>
            <a:off x="3268765" y="3155127"/>
            <a:ext cx="2827236" cy="184666"/>
          </a:xfrm>
          <a:prstGeom prst="rect">
            <a:avLst/>
          </a:prstGeom>
        </p:spPr>
        <p:txBody>
          <a:bodyPr wrap="square" lIns="0" tIns="0" rIns="0" bIns="0" anchor="t" anchorCtr="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Aft>
                <a:spcPts val="0"/>
              </a:spcAft>
            </a:pPr>
            <a:r>
              <a:rPr lang="en-GB" sz="1200" b="1" spc="-9">
                <a:solidFill>
                  <a:prstClr val="white"/>
                </a:solidFill>
                <a:latin typeface="Graphik Regular" panose="020B0503030202060203" pitchFamily="34" charset="0"/>
              </a:rPr>
              <a:t>OMNETRIC Group</a:t>
            </a:r>
          </a:p>
        </p:txBody>
      </p:sp>
      <p:cxnSp>
        <p:nvCxnSpPr>
          <p:cNvPr id="193" name="Straight Connector 129"/>
          <p:cNvCxnSpPr/>
          <p:nvPr/>
        </p:nvCxnSpPr>
        <p:spPr>
          <a:xfrm flipV="1">
            <a:off x="3259531" y="3373103"/>
            <a:ext cx="2959670" cy="8963"/>
          </a:xfrm>
          <a:prstGeom prst="line">
            <a:avLst/>
          </a:prstGeom>
          <a:noFill/>
          <a:ln w="12700" cap="rnd" cmpd="sng" algn="ctr">
            <a:solidFill>
              <a:srgbClr val="595959"/>
            </a:solidFill>
            <a:prstDash val="solid"/>
            <a:miter lim="800000"/>
            <a:tailEnd type="oval"/>
          </a:ln>
          <a:effectLst/>
        </p:spPr>
      </p:cxnSp>
      <p:sp>
        <p:nvSpPr>
          <p:cNvPr id="194" name="TextBox 133">
            <a:hlinkClick r:id="rId5"/>
          </p:cNvPr>
          <p:cNvSpPr txBox="1"/>
          <p:nvPr/>
        </p:nvSpPr>
        <p:spPr>
          <a:xfrm>
            <a:off x="6567699" y="2683712"/>
            <a:ext cx="1956804" cy="184666"/>
          </a:xfrm>
          <a:prstGeom prst="rect">
            <a:avLst/>
          </a:prstGeom>
        </p:spPr>
        <p:txBody>
          <a:bodyPr wrap="square" lIns="0" tIns="0" rIns="0" bIns="0" anchor="t" anchorCtr="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Aft>
                <a:spcPts val="0"/>
              </a:spcAft>
            </a:pPr>
            <a:r>
              <a:rPr lang="en-GB" sz="1200" b="1" spc="-9">
                <a:solidFill>
                  <a:prstClr val="white"/>
                </a:solidFill>
                <a:latin typeface="Graphik Regular" panose="020B0503030202060203" pitchFamily="34" charset="0"/>
              </a:rPr>
              <a:t>Fjord</a:t>
            </a:r>
          </a:p>
        </p:txBody>
      </p:sp>
      <p:cxnSp>
        <p:nvCxnSpPr>
          <p:cNvPr id="195" name="Straight Connector 134"/>
          <p:cNvCxnSpPr/>
          <p:nvPr/>
        </p:nvCxnSpPr>
        <p:spPr>
          <a:xfrm>
            <a:off x="6552921" y="2892918"/>
            <a:ext cx="2582688" cy="198"/>
          </a:xfrm>
          <a:prstGeom prst="line">
            <a:avLst/>
          </a:prstGeom>
          <a:noFill/>
          <a:ln w="12700" cap="rnd" cmpd="sng" algn="ctr">
            <a:solidFill>
              <a:srgbClr val="595959"/>
            </a:solidFill>
            <a:prstDash val="solid"/>
            <a:miter lim="800000"/>
            <a:tailEnd type="oval"/>
          </a:ln>
          <a:effectLst/>
        </p:spPr>
      </p:cxnSp>
      <p:sp>
        <p:nvSpPr>
          <p:cNvPr id="196" name="TextBox 138">
            <a:hlinkClick r:id="rId5"/>
          </p:cNvPr>
          <p:cNvSpPr txBox="1"/>
          <p:nvPr/>
        </p:nvSpPr>
        <p:spPr>
          <a:xfrm>
            <a:off x="9554617" y="2683712"/>
            <a:ext cx="2006442" cy="184666"/>
          </a:xfrm>
          <a:prstGeom prst="rect">
            <a:avLst/>
          </a:prstGeom>
        </p:spPr>
        <p:txBody>
          <a:bodyPr wrap="square" lIns="0" tIns="0" rIns="0" bIns="0" anchor="t" anchorCtr="0">
            <a:spAutoFit/>
          </a:bodyPr>
          <a:lstStyle>
            <a:defPPr>
              <a:defRPr lang="en-US"/>
            </a:defPPr>
            <a:lvl1pPr lvl="0">
              <a:lnSpc>
                <a:spcPct val="85000"/>
              </a:lnSpc>
              <a:spcBef>
                <a:spcPts val="800"/>
              </a:spcBef>
              <a:defRPr sz="1400" spc="-10">
                <a:solidFill>
                  <a:schemeClr val="accent1"/>
                </a:solidFill>
                <a:latin typeface="+mn-lt"/>
                <a:cs typeface="Graphik Regular" pitchFamily="34" charset="0"/>
              </a:defRPr>
            </a:lvl1pPr>
          </a:lstStyle>
          <a:p>
            <a:pPr fontAlgn="auto">
              <a:lnSpc>
                <a:spcPct val="100000"/>
              </a:lnSpc>
              <a:spcAft>
                <a:spcPts val="0"/>
              </a:spcAft>
            </a:pPr>
            <a:r>
              <a:rPr lang="en-GB" sz="1200" b="1">
                <a:solidFill>
                  <a:prstClr val="white"/>
                </a:solidFill>
                <a:latin typeface="Graphik Regular" panose="020B0503030202060203" pitchFamily="34" charset="0"/>
              </a:rPr>
              <a:t>Cloud Sherpas</a:t>
            </a:r>
          </a:p>
        </p:txBody>
      </p:sp>
      <p:cxnSp>
        <p:nvCxnSpPr>
          <p:cNvPr id="197" name="Straight Connector 139"/>
          <p:cNvCxnSpPr/>
          <p:nvPr/>
        </p:nvCxnSpPr>
        <p:spPr>
          <a:xfrm>
            <a:off x="9554617" y="2893116"/>
            <a:ext cx="2006442" cy="0"/>
          </a:xfrm>
          <a:prstGeom prst="line">
            <a:avLst/>
          </a:prstGeom>
          <a:noFill/>
          <a:ln w="12700" cap="rnd" cmpd="sng" algn="ctr">
            <a:solidFill>
              <a:srgbClr val="595959"/>
            </a:solidFill>
            <a:prstDash val="solid"/>
            <a:miter lim="800000"/>
            <a:tailEnd type="oval"/>
          </a:ln>
          <a:effectLst/>
        </p:spPr>
      </p:cxnSp>
      <p:sp>
        <p:nvSpPr>
          <p:cNvPr id="198" name="TextBox 77">
            <a:hlinkClick r:id="rId5"/>
          </p:cNvPr>
          <p:cNvSpPr txBox="1"/>
          <p:nvPr/>
        </p:nvSpPr>
        <p:spPr>
          <a:xfrm>
            <a:off x="411483" y="5757281"/>
            <a:ext cx="8860157" cy="184666"/>
          </a:xfrm>
          <a:prstGeom prst="rect">
            <a:avLst/>
          </a:prstGeom>
        </p:spPr>
        <p:txBody>
          <a:bodyPr wrap="square" lIns="0" tIns="0" rIns="0" bIns="0" anchor="t" anchorCtr="0">
            <a:spAutoFit/>
          </a:bodyPr>
          <a:lstStyle>
            <a:defPPr>
              <a:defRPr lang="en-US"/>
            </a:defPPr>
            <a:lvl1pPr lvl="0">
              <a:lnSpc>
                <a:spcPct val="85000"/>
              </a:lnSpc>
              <a:spcBef>
                <a:spcPts val="800"/>
              </a:spcBef>
              <a:defRPr sz="1400" spc="-10">
                <a:solidFill>
                  <a:schemeClr val="accent1"/>
                </a:solidFill>
                <a:latin typeface="+mn-lt"/>
                <a:cs typeface="Graphik Regular" pitchFamily="34" charset="0"/>
              </a:defRPr>
            </a:lvl1pPr>
          </a:lstStyle>
          <a:p>
            <a:pPr fontAlgn="auto">
              <a:lnSpc>
                <a:spcPct val="100000"/>
              </a:lnSpc>
              <a:spcAft>
                <a:spcPts val="0"/>
              </a:spcAft>
            </a:pPr>
            <a:r>
              <a:rPr lang="en-GB" sz="1200" b="1" err="1">
                <a:solidFill>
                  <a:prstClr val="white"/>
                </a:solidFill>
                <a:latin typeface="Graphik Regular" panose="020B0503030202060203" pitchFamily="34" charset="0"/>
              </a:rPr>
              <a:t>FusionX</a:t>
            </a:r>
            <a:endParaRPr lang="en-GB" sz="1200" b="1">
              <a:solidFill>
                <a:prstClr val="white"/>
              </a:solidFill>
              <a:latin typeface="Graphik Regular" panose="020B0503030202060203" pitchFamily="34" charset="0"/>
            </a:endParaRPr>
          </a:p>
        </p:txBody>
      </p:sp>
      <p:cxnSp>
        <p:nvCxnSpPr>
          <p:cNvPr id="199" name="Straight Connector 80"/>
          <p:cNvCxnSpPr/>
          <p:nvPr/>
        </p:nvCxnSpPr>
        <p:spPr>
          <a:xfrm>
            <a:off x="416388" y="6009293"/>
            <a:ext cx="11031830" cy="0"/>
          </a:xfrm>
          <a:prstGeom prst="line">
            <a:avLst/>
          </a:prstGeom>
          <a:noFill/>
          <a:ln w="12700" cap="rnd" cmpd="sng" algn="ctr">
            <a:solidFill>
              <a:srgbClr val="595959"/>
            </a:solidFill>
            <a:prstDash val="solid"/>
            <a:miter lim="800000"/>
            <a:tailEnd type="oval"/>
          </a:ln>
          <a:effectLst/>
        </p:spPr>
      </p:cxnSp>
      <p:sp>
        <p:nvSpPr>
          <p:cNvPr id="200" name="TextBox 81">
            <a:hlinkClick r:id="rId5"/>
          </p:cNvPr>
          <p:cNvSpPr txBox="1"/>
          <p:nvPr/>
        </p:nvSpPr>
        <p:spPr>
          <a:xfrm>
            <a:off x="6564358" y="4576582"/>
            <a:ext cx="2252271" cy="184666"/>
          </a:xfrm>
          <a:prstGeom prst="rect">
            <a:avLst/>
          </a:prstGeom>
        </p:spPr>
        <p:txBody>
          <a:bodyPr wrap="square" lIns="0" tIns="0" rIns="0" bIns="0" anchor="t" anchorCtr="0">
            <a:spAutoFit/>
          </a:bodyPr>
          <a:lstStyle>
            <a:defPPr>
              <a:defRPr lang="en-US"/>
            </a:defPPr>
            <a:lvl1pPr lvl="0">
              <a:lnSpc>
                <a:spcPct val="85000"/>
              </a:lnSpc>
              <a:spcBef>
                <a:spcPts val="800"/>
              </a:spcBef>
              <a:defRPr sz="1400" spc="-10">
                <a:solidFill>
                  <a:schemeClr val="accent1"/>
                </a:solidFill>
                <a:latin typeface="+mn-lt"/>
                <a:cs typeface="Graphik Regular" pitchFamily="34" charset="0"/>
              </a:defRPr>
            </a:lvl1pPr>
          </a:lstStyle>
          <a:p>
            <a:pPr fontAlgn="auto">
              <a:lnSpc>
                <a:spcPct val="100000"/>
              </a:lnSpc>
              <a:spcAft>
                <a:spcPts val="0"/>
              </a:spcAft>
            </a:pPr>
            <a:r>
              <a:rPr lang="en-GB" sz="1200" b="1">
                <a:solidFill>
                  <a:prstClr val="white"/>
                </a:solidFill>
                <a:latin typeface="Graphik Regular" panose="020B0503030202060203" pitchFamily="34" charset="0"/>
              </a:rPr>
              <a:t>New Energy Group</a:t>
            </a:r>
          </a:p>
        </p:txBody>
      </p:sp>
      <p:cxnSp>
        <p:nvCxnSpPr>
          <p:cNvPr id="201" name="Straight Connector 83"/>
          <p:cNvCxnSpPr/>
          <p:nvPr/>
        </p:nvCxnSpPr>
        <p:spPr>
          <a:xfrm flipV="1">
            <a:off x="6552921" y="4786400"/>
            <a:ext cx="2623533" cy="6079"/>
          </a:xfrm>
          <a:prstGeom prst="line">
            <a:avLst/>
          </a:prstGeom>
          <a:noFill/>
          <a:ln w="12700" cap="rnd" cmpd="sng" algn="ctr">
            <a:solidFill>
              <a:srgbClr val="595959"/>
            </a:solidFill>
            <a:prstDash val="solid"/>
            <a:miter lim="800000"/>
            <a:tailEnd type="oval"/>
          </a:ln>
          <a:effectLst/>
        </p:spPr>
      </p:cxnSp>
      <p:sp>
        <p:nvSpPr>
          <p:cNvPr id="202" name="TextBox 86">
            <a:hlinkClick r:id="rId5"/>
          </p:cNvPr>
          <p:cNvSpPr txBox="1"/>
          <p:nvPr/>
        </p:nvSpPr>
        <p:spPr>
          <a:xfrm>
            <a:off x="6604305" y="4084230"/>
            <a:ext cx="2522878" cy="184666"/>
          </a:xfrm>
          <a:prstGeom prst="rect">
            <a:avLst/>
          </a:prstGeom>
        </p:spPr>
        <p:txBody>
          <a:bodyPr wrap="square" lIns="0" tIns="0" rIns="0" bIns="0" anchor="t" anchorCtr="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Aft>
                <a:spcPts val="0"/>
              </a:spcAft>
            </a:pPr>
            <a:r>
              <a:rPr lang="en-GB" sz="1200" b="1" spc="-9">
                <a:solidFill>
                  <a:prstClr val="white"/>
                </a:solidFill>
                <a:latin typeface="Graphik Regular" panose="020B0503030202060203" pitchFamily="34" charset="0"/>
              </a:rPr>
              <a:t>MOBGEN</a:t>
            </a:r>
          </a:p>
        </p:txBody>
      </p:sp>
      <p:cxnSp>
        <p:nvCxnSpPr>
          <p:cNvPr id="203" name="Straight Connector 87"/>
          <p:cNvCxnSpPr/>
          <p:nvPr/>
        </p:nvCxnSpPr>
        <p:spPr>
          <a:xfrm>
            <a:off x="6552921" y="4315581"/>
            <a:ext cx="2608933" cy="198"/>
          </a:xfrm>
          <a:prstGeom prst="line">
            <a:avLst/>
          </a:prstGeom>
          <a:noFill/>
          <a:ln w="12700" cap="rnd" cmpd="sng" algn="ctr">
            <a:solidFill>
              <a:srgbClr val="595959"/>
            </a:solidFill>
            <a:prstDash val="solid"/>
            <a:miter lim="800000"/>
            <a:tailEnd type="oval"/>
          </a:ln>
          <a:effectLst/>
        </p:spPr>
      </p:cxnSp>
      <p:sp>
        <p:nvSpPr>
          <p:cNvPr id="204" name="TextBox 89">
            <a:hlinkClick r:id="rId4"/>
          </p:cNvPr>
          <p:cNvSpPr txBox="1"/>
          <p:nvPr/>
        </p:nvSpPr>
        <p:spPr>
          <a:xfrm>
            <a:off x="1222970" y="4103394"/>
            <a:ext cx="2827236" cy="184666"/>
          </a:xfrm>
          <a:prstGeom prst="rect">
            <a:avLst/>
          </a:prstGeom>
        </p:spPr>
        <p:txBody>
          <a:bodyPr wrap="square" lIns="0" tIns="0" rIns="0" bIns="0" anchor="t" anchorCtr="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Aft>
                <a:spcPts val="0"/>
              </a:spcAft>
            </a:pPr>
            <a:r>
              <a:rPr lang="en-GB" sz="1200" b="1" spc="-9">
                <a:solidFill>
                  <a:prstClr val="white"/>
                </a:solidFill>
                <a:latin typeface="Graphik Regular" panose="020B0503030202060203" pitchFamily="34" charset="0"/>
              </a:rPr>
              <a:t>i4C </a:t>
            </a:r>
          </a:p>
        </p:txBody>
      </p:sp>
      <p:cxnSp>
        <p:nvCxnSpPr>
          <p:cNvPr id="205" name="Straight Connector 90"/>
          <p:cNvCxnSpPr/>
          <p:nvPr/>
        </p:nvCxnSpPr>
        <p:spPr>
          <a:xfrm flipV="1">
            <a:off x="1216364" y="4341595"/>
            <a:ext cx="2959670" cy="8963"/>
          </a:xfrm>
          <a:prstGeom prst="line">
            <a:avLst/>
          </a:prstGeom>
          <a:noFill/>
          <a:ln w="12700" cap="rnd" cmpd="sng" algn="ctr">
            <a:solidFill>
              <a:srgbClr val="595959"/>
            </a:solidFill>
            <a:prstDash val="solid"/>
            <a:miter lim="800000"/>
            <a:tailEnd type="oval"/>
          </a:ln>
          <a:effectLst/>
        </p:spPr>
      </p:cxnSp>
      <p:sp>
        <p:nvSpPr>
          <p:cNvPr id="206" name="TextBox 91">
            <a:hlinkClick r:id="rId5"/>
          </p:cNvPr>
          <p:cNvSpPr txBox="1"/>
          <p:nvPr/>
        </p:nvSpPr>
        <p:spPr>
          <a:xfrm>
            <a:off x="3365851" y="4569241"/>
            <a:ext cx="2006442" cy="184666"/>
          </a:xfrm>
          <a:prstGeom prst="rect">
            <a:avLst/>
          </a:prstGeom>
        </p:spPr>
        <p:txBody>
          <a:bodyPr wrap="square" lIns="0" tIns="0" rIns="0" bIns="0" anchor="t" anchorCtr="0">
            <a:spAutoFit/>
          </a:bodyPr>
          <a:lstStyle>
            <a:defPPr>
              <a:defRPr lang="en-US"/>
            </a:defPPr>
            <a:lvl1pPr lvl="0">
              <a:lnSpc>
                <a:spcPct val="85000"/>
              </a:lnSpc>
              <a:spcBef>
                <a:spcPts val="800"/>
              </a:spcBef>
              <a:defRPr sz="1400" spc="-10">
                <a:solidFill>
                  <a:schemeClr val="accent1"/>
                </a:solidFill>
                <a:latin typeface="+mn-lt"/>
                <a:cs typeface="Graphik Regular" pitchFamily="34" charset="0"/>
              </a:defRPr>
            </a:lvl1pPr>
          </a:lstStyle>
          <a:p>
            <a:pPr fontAlgn="auto">
              <a:lnSpc>
                <a:spcPct val="100000"/>
              </a:lnSpc>
              <a:spcAft>
                <a:spcPts val="0"/>
              </a:spcAft>
            </a:pPr>
            <a:r>
              <a:rPr lang="en-GB" sz="1200" b="1">
                <a:solidFill>
                  <a:prstClr val="white"/>
                </a:solidFill>
                <a:latin typeface="Graphik Regular" panose="020B0503030202060203" pitchFamily="34" charset="0"/>
              </a:rPr>
              <a:t>GAPSO/OPS Rules</a:t>
            </a:r>
          </a:p>
        </p:txBody>
      </p:sp>
      <p:cxnSp>
        <p:nvCxnSpPr>
          <p:cNvPr id="207" name="Straight Connector 92"/>
          <p:cNvCxnSpPr/>
          <p:nvPr/>
        </p:nvCxnSpPr>
        <p:spPr>
          <a:xfrm>
            <a:off x="3259531" y="4786402"/>
            <a:ext cx="2923806" cy="0"/>
          </a:xfrm>
          <a:prstGeom prst="line">
            <a:avLst/>
          </a:prstGeom>
          <a:noFill/>
          <a:ln w="12700" cap="rnd" cmpd="sng" algn="ctr">
            <a:solidFill>
              <a:srgbClr val="595959"/>
            </a:solidFill>
            <a:prstDash val="solid"/>
            <a:miter lim="800000"/>
            <a:tailEnd type="oval"/>
          </a:ln>
          <a:effectLst/>
        </p:spPr>
      </p:cxnSp>
      <p:sp>
        <p:nvSpPr>
          <p:cNvPr id="208" name="TextBox 95">
            <a:hlinkClick r:id="rId5"/>
          </p:cNvPr>
          <p:cNvSpPr txBox="1"/>
          <p:nvPr/>
        </p:nvSpPr>
        <p:spPr>
          <a:xfrm>
            <a:off x="9551530" y="3155127"/>
            <a:ext cx="2006442" cy="184666"/>
          </a:xfrm>
          <a:prstGeom prst="rect">
            <a:avLst/>
          </a:prstGeom>
        </p:spPr>
        <p:txBody>
          <a:bodyPr wrap="square" lIns="0" tIns="0" rIns="0" bIns="0" anchor="t" anchorCtr="0">
            <a:spAutoFit/>
          </a:bodyPr>
          <a:lstStyle>
            <a:defPPr>
              <a:defRPr lang="en-US"/>
            </a:defPPr>
            <a:lvl1pPr lvl="0">
              <a:lnSpc>
                <a:spcPct val="85000"/>
              </a:lnSpc>
              <a:spcBef>
                <a:spcPts val="800"/>
              </a:spcBef>
              <a:defRPr sz="1400" spc="-10">
                <a:solidFill>
                  <a:schemeClr val="accent1"/>
                </a:solidFill>
                <a:latin typeface="+mn-lt"/>
                <a:cs typeface="Graphik Regular" pitchFamily="34" charset="0"/>
              </a:defRPr>
            </a:lvl1pPr>
          </a:lstStyle>
          <a:p>
            <a:pPr fontAlgn="auto">
              <a:lnSpc>
                <a:spcPct val="100000"/>
              </a:lnSpc>
              <a:spcAft>
                <a:spcPts val="0"/>
              </a:spcAft>
            </a:pPr>
            <a:r>
              <a:rPr lang="en-GB" sz="1200" b="1">
                <a:solidFill>
                  <a:prstClr val="white"/>
                </a:solidFill>
                <a:latin typeface="Graphik Regular" panose="020B0503030202060203" pitchFamily="34" charset="0"/>
              </a:rPr>
              <a:t>Solid-</a:t>
            </a:r>
            <a:r>
              <a:rPr lang="en-GB" sz="1200" b="1" err="1">
                <a:solidFill>
                  <a:prstClr val="white"/>
                </a:solidFill>
                <a:latin typeface="Graphik Regular" panose="020B0503030202060203" pitchFamily="34" charset="0"/>
              </a:rPr>
              <a:t>serVision</a:t>
            </a:r>
            <a:endParaRPr lang="en-GB" sz="1200" b="1">
              <a:solidFill>
                <a:prstClr val="white"/>
              </a:solidFill>
              <a:latin typeface="Graphik Regular" panose="020B0503030202060203" pitchFamily="34" charset="0"/>
            </a:endParaRPr>
          </a:p>
        </p:txBody>
      </p:sp>
      <p:cxnSp>
        <p:nvCxnSpPr>
          <p:cNvPr id="209" name="Straight Connector 96"/>
          <p:cNvCxnSpPr/>
          <p:nvPr/>
        </p:nvCxnSpPr>
        <p:spPr>
          <a:xfrm>
            <a:off x="9554617" y="3377584"/>
            <a:ext cx="2006442" cy="0"/>
          </a:xfrm>
          <a:prstGeom prst="line">
            <a:avLst/>
          </a:prstGeom>
          <a:noFill/>
          <a:ln w="12700" cap="rnd" cmpd="sng" algn="ctr">
            <a:solidFill>
              <a:srgbClr val="595959"/>
            </a:solidFill>
            <a:prstDash val="solid"/>
            <a:miter lim="800000"/>
            <a:tailEnd type="oval"/>
          </a:ln>
          <a:effectLst/>
        </p:spPr>
      </p:cxnSp>
      <p:sp>
        <p:nvSpPr>
          <p:cNvPr id="210" name="TextBox 99">
            <a:hlinkClick r:id="rId5"/>
          </p:cNvPr>
          <p:cNvSpPr txBox="1"/>
          <p:nvPr/>
        </p:nvSpPr>
        <p:spPr>
          <a:xfrm>
            <a:off x="3365850" y="5107149"/>
            <a:ext cx="2105309" cy="184666"/>
          </a:xfrm>
          <a:prstGeom prst="rect">
            <a:avLst/>
          </a:prstGeom>
        </p:spPr>
        <p:txBody>
          <a:bodyPr wrap="square" lIns="0" tIns="0" rIns="0" bIns="0" anchor="t" anchorCtr="0">
            <a:spAutoFit/>
          </a:bodyPr>
          <a:lstStyle>
            <a:defPPr>
              <a:defRPr lang="en-US"/>
            </a:defPPr>
            <a:lvl1pPr lvl="0">
              <a:lnSpc>
                <a:spcPct val="85000"/>
              </a:lnSpc>
              <a:spcBef>
                <a:spcPts val="800"/>
              </a:spcBef>
              <a:defRPr sz="1400" spc="-10">
                <a:solidFill>
                  <a:schemeClr val="accent1"/>
                </a:solidFill>
                <a:latin typeface="+mn-lt"/>
                <a:cs typeface="Graphik Regular" pitchFamily="34" charset="0"/>
              </a:defRPr>
            </a:lvl1pPr>
          </a:lstStyle>
          <a:p>
            <a:pPr fontAlgn="auto">
              <a:lnSpc>
                <a:spcPct val="100000"/>
              </a:lnSpc>
              <a:spcAft>
                <a:spcPts val="0"/>
              </a:spcAft>
            </a:pPr>
            <a:r>
              <a:rPr lang="en-GB" sz="1200" b="1" err="1">
                <a:solidFill>
                  <a:prstClr val="white"/>
                </a:solidFill>
                <a:latin typeface="Graphik Regular" panose="020B0503030202060203" pitchFamily="34" charset="0"/>
              </a:rPr>
              <a:t>Realworld</a:t>
            </a:r>
            <a:r>
              <a:rPr lang="en-GB" sz="1200" b="1">
                <a:solidFill>
                  <a:prstClr val="white"/>
                </a:solidFill>
                <a:latin typeface="Graphik Regular" panose="020B0503030202060203" pitchFamily="34" charset="0"/>
              </a:rPr>
              <a:t> OO Systems B.V.</a:t>
            </a:r>
          </a:p>
        </p:txBody>
      </p:sp>
      <p:cxnSp>
        <p:nvCxnSpPr>
          <p:cNvPr id="211" name="Straight Connector 100"/>
          <p:cNvCxnSpPr/>
          <p:nvPr/>
        </p:nvCxnSpPr>
        <p:spPr>
          <a:xfrm flipV="1">
            <a:off x="3259531" y="5334359"/>
            <a:ext cx="4527317" cy="15799"/>
          </a:xfrm>
          <a:prstGeom prst="line">
            <a:avLst/>
          </a:prstGeom>
          <a:noFill/>
          <a:ln w="12700" cap="rnd" cmpd="sng" algn="ctr">
            <a:solidFill>
              <a:srgbClr val="595959"/>
            </a:solidFill>
            <a:prstDash val="solid"/>
            <a:miter lim="800000"/>
            <a:tailEnd type="oval"/>
          </a:ln>
          <a:effectLst/>
        </p:spPr>
      </p:cxnSp>
      <p:sp>
        <p:nvSpPr>
          <p:cNvPr id="212" name="TextBox 104">
            <a:hlinkClick r:id="rId4"/>
          </p:cNvPr>
          <p:cNvSpPr txBox="1"/>
          <p:nvPr/>
        </p:nvSpPr>
        <p:spPr>
          <a:xfrm>
            <a:off x="3247087" y="3687713"/>
            <a:ext cx="2827236" cy="184666"/>
          </a:xfrm>
          <a:prstGeom prst="rect">
            <a:avLst/>
          </a:prstGeom>
        </p:spPr>
        <p:txBody>
          <a:bodyPr wrap="square" lIns="0" tIns="0" rIns="0" bIns="0" anchor="t" anchorCtr="0">
            <a:spAutoFit/>
          </a:bodyPr>
          <a:lstStyle>
            <a:defPPr>
              <a:defRPr lang="en-US"/>
            </a:defPPr>
            <a:lvl1pPr lvl="0">
              <a:spcBef>
                <a:spcPts val="800"/>
              </a:spcBef>
              <a:defRPr>
                <a:solidFill>
                  <a:schemeClr val="tx2"/>
                </a:solidFill>
                <a:latin typeface="Graphik Regular"/>
                <a:cs typeface="Graphik Regular" pitchFamily="34" charset="0"/>
              </a:defRPr>
            </a:lvl1pPr>
          </a:lstStyle>
          <a:p>
            <a:pPr fontAlgn="auto">
              <a:spcAft>
                <a:spcPts val="0"/>
              </a:spcAft>
            </a:pPr>
            <a:r>
              <a:rPr lang="en-GB" sz="1200" b="1" spc="-9">
                <a:solidFill>
                  <a:prstClr val="white"/>
                </a:solidFill>
                <a:latin typeface="Graphik Regular" panose="020B0503030202060203" pitchFamily="34" charset="0"/>
              </a:rPr>
              <a:t>Davies Consulting</a:t>
            </a:r>
          </a:p>
        </p:txBody>
      </p:sp>
      <p:cxnSp>
        <p:nvCxnSpPr>
          <p:cNvPr id="213" name="Straight Connector 105"/>
          <p:cNvCxnSpPr/>
          <p:nvPr/>
        </p:nvCxnSpPr>
        <p:spPr>
          <a:xfrm flipV="1">
            <a:off x="3259531" y="3931936"/>
            <a:ext cx="2959670" cy="8963"/>
          </a:xfrm>
          <a:prstGeom prst="line">
            <a:avLst/>
          </a:prstGeom>
          <a:noFill/>
          <a:ln w="12700" cap="rnd" cmpd="sng" algn="ctr">
            <a:solidFill>
              <a:srgbClr val="595959"/>
            </a:solidFill>
            <a:prstDash val="solid"/>
            <a:miter lim="800000"/>
            <a:tailEnd type="oval"/>
          </a:ln>
          <a:effectLst/>
        </p:spPr>
      </p:cxnSp>
    </p:spTree>
    <p:extLst>
      <p:ext uri="{BB962C8B-B14F-4D97-AF65-F5344CB8AC3E}">
        <p14:creationId xmlns:p14="http://schemas.microsoft.com/office/powerpoint/2010/main" val="305536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Accenture Analytics and Industry</a:t>
            </a:r>
            <a:endParaRPr lang="en-GB"/>
          </a:p>
        </p:txBody>
      </p:sp>
      <p:sp>
        <p:nvSpPr>
          <p:cNvPr id="49" name="Text Placeholder 48"/>
          <p:cNvSpPr>
            <a:spLocks noGrp="1"/>
          </p:cNvSpPr>
          <p:nvPr>
            <p:ph type="body" sz="quarter" idx="10"/>
          </p:nvPr>
        </p:nvSpPr>
        <p:spPr/>
        <p:txBody>
          <a:bodyPr/>
          <a:lstStyle/>
          <a:p>
            <a:r>
              <a:rPr lang="en-GB"/>
              <a:t>We combine advanced analytics capabilities, platforms and deep industry know-how</a:t>
            </a:r>
          </a:p>
        </p:txBody>
      </p:sp>
      <p:sp>
        <p:nvSpPr>
          <p:cNvPr id="4" name="Rounded Rectangle 3"/>
          <p:cNvSpPr/>
          <p:nvPr/>
        </p:nvSpPr>
        <p:spPr>
          <a:xfrm>
            <a:off x="367904" y="5570862"/>
            <a:ext cx="1105384" cy="143857"/>
          </a:xfrm>
          <a:prstGeom prst="roundRect">
            <a:avLst>
              <a:gd name="adj" fmla="val 7122"/>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defTabSz="913973"/>
            <a:r>
              <a:rPr lang="en-US" sz="900" kern="0">
                <a:solidFill>
                  <a:prstClr val="white"/>
                </a:solidFill>
              </a:rPr>
              <a:t>*Coming soon</a:t>
            </a:r>
          </a:p>
        </p:txBody>
      </p:sp>
      <p:sp>
        <p:nvSpPr>
          <p:cNvPr id="5" name="Rectangle 4"/>
          <p:cNvSpPr/>
          <p:nvPr/>
        </p:nvSpPr>
        <p:spPr>
          <a:xfrm>
            <a:off x="367904" y="1778001"/>
            <a:ext cx="8928496" cy="3727450"/>
          </a:xfrm>
          <a:prstGeom prst="rect">
            <a:avLst/>
          </a:prstGeom>
          <a:ln w="12700">
            <a:solidFill>
              <a:schemeClr val="accent2"/>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vert="horz" wrap="square" lIns="0" tIns="108000" rIns="0" bIns="0" numCol="1" anchor="t" anchorCtr="0" compatLnSpc="1">
            <a:prstTxWarp prst="textNoShape">
              <a:avLst/>
            </a:prstTxWarp>
          </a:bodyPr>
          <a:lstStyle/>
          <a:p>
            <a:pPr algn="ctr" defTabSz="913973"/>
            <a:r>
              <a:rPr lang="en-US" b="1" kern="0">
                <a:solidFill>
                  <a:srgbClr val="FFB500"/>
                </a:solidFill>
                <a:latin typeface="Arial Black" charset="0"/>
                <a:ea typeface="Arial Black" charset="0"/>
                <a:cs typeface="Arial Black" charset="0"/>
              </a:rPr>
              <a:t>ANALYTICS</a:t>
            </a:r>
          </a:p>
        </p:txBody>
      </p:sp>
      <p:grpSp>
        <p:nvGrpSpPr>
          <p:cNvPr id="6" name="Group 5"/>
          <p:cNvGrpSpPr/>
          <p:nvPr/>
        </p:nvGrpSpPr>
        <p:grpSpPr>
          <a:xfrm>
            <a:off x="1747597" y="2446038"/>
            <a:ext cx="5528003" cy="2690418"/>
            <a:chOff x="1747597" y="2798153"/>
            <a:chExt cx="5528003" cy="2365641"/>
          </a:xfrm>
        </p:grpSpPr>
        <p:cxnSp>
          <p:nvCxnSpPr>
            <p:cNvPr id="7" name="Straight Connector 6"/>
            <p:cNvCxnSpPr/>
            <p:nvPr/>
          </p:nvCxnSpPr>
          <p:spPr>
            <a:xfrm>
              <a:off x="1747597" y="2798153"/>
              <a:ext cx="0" cy="2365641"/>
            </a:xfrm>
            <a:prstGeom prst="line">
              <a:avLst/>
            </a:prstGeom>
            <a:ln w="12700">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699249" y="2798153"/>
              <a:ext cx="0" cy="2365641"/>
            </a:xfrm>
            <a:prstGeom prst="line">
              <a:avLst/>
            </a:prstGeom>
            <a:ln w="12700">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275600" y="2798153"/>
              <a:ext cx="0" cy="2365641"/>
            </a:xfrm>
            <a:prstGeom prst="line">
              <a:avLst/>
            </a:prstGeom>
            <a:ln w="12700">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1884056" y="2519138"/>
            <a:ext cx="3661293" cy="2544218"/>
            <a:chOff x="1884056" y="2674955"/>
            <a:chExt cx="3661293" cy="2544218"/>
          </a:xfrm>
        </p:grpSpPr>
        <p:grpSp>
          <p:nvGrpSpPr>
            <p:cNvPr id="11" name="Group 10"/>
            <p:cNvGrpSpPr/>
            <p:nvPr/>
          </p:nvGrpSpPr>
          <p:grpSpPr>
            <a:xfrm>
              <a:off x="1884056" y="4029362"/>
              <a:ext cx="3661292" cy="266548"/>
              <a:chOff x="1884056" y="4070472"/>
              <a:chExt cx="3661292" cy="266548"/>
            </a:xfrm>
          </p:grpSpPr>
          <p:sp>
            <p:nvSpPr>
              <p:cNvPr id="27" name="TextBox 26"/>
              <p:cNvSpPr txBox="1"/>
              <p:nvPr/>
            </p:nvSpPr>
            <p:spPr>
              <a:xfrm>
                <a:off x="2301507" y="4090799"/>
                <a:ext cx="3243841" cy="246221"/>
              </a:xfrm>
              <a:prstGeom prst="rect">
                <a:avLst/>
              </a:prstGeom>
              <a:noFill/>
            </p:spPr>
            <p:txBody>
              <a:bodyPr wrap="square" lIns="0" tIns="0" rIns="0" bIns="0" rtlCol="0" anchor="ctr" anchorCtr="0">
                <a:spAutoFit/>
              </a:bodyPr>
              <a:lstStyle/>
              <a:p>
                <a:pPr defTabSz="913973"/>
                <a:r>
                  <a:rPr lang="en-US" sz="1600" kern="0">
                    <a:solidFill>
                      <a:prstClr val="white"/>
                    </a:solidFill>
                    <a:latin typeface="Arial"/>
                    <a:cs typeface="Arial"/>
                  </a:rPr>
                  <a:t>Data Visualization</a:t>
                </a:r>
              </a:p>
            </p:txBody>
          </p:sp>
          <p:pic>
            <p:nvPicPr>
              <p:cNvPr id="28" name="Picture 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4056" y="4070472"/>
                <a:ext cx="245241" cy="24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1884056" y="3577893"/>
              <a:ext cx="3661292" cy="284063"/>
              <a:chOff x="1884056" y="3680800"/>
              <a:chExt cx="3661292" cy="284063"/>
            </a:xfrm>
          </p:grpSpPr>
          <p:sp>
            <p:nvSpPr>
              <p:cNvPr id="25" name="TextBox 24"/>
              <p:cNvSpPr txBox="1"/>
              <p:nvPr/>
            </p:nvSpPr>
            <p:spPr>
              <a:xfrm>
                <a:off x="2301507" y="3699721"/>
                <a:ext cx="3243841" cy="246221"/>
              </a:xfrm>
              <a:prstGeom prst="rect">
                <a:avLst/>
              </a:prstGeom>
              <a:noFill/>
            </p:spPr>
            <p:txBody>
              <a:bodyPr wrap="square" lIns="0" tIns="0" rIns="0" bIns="0" rtlCol="0" anchor="ctr" anchorCtr="0">
                <a:spAutoFit/>
              </a:bodyPr>
              <a:lstStyle/>
              <a:p>
                <a:pPr defTabSz="913973"/>
                <a:r>
                  <a:rPr lang="en-US" sz="1600" kern="0">
                    <a:solidFill>
                      <a:prstClr val="white"/>
                    </a:solidFill>
                    <a:latin typeface="Arial"/>
                    <a:cs typeface="Arial"/>
                  </a:rPr>
                  <a:t>Artificial Intelligence</a:t>
                </a:r>
              </a:p>
            </p:txBody>
          </p:sp>
          <p:pic>
            <p:nvPicPr>
              <p:cNvPr id="26"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056" y="3680800"/>
                <a:ext cx="284063" cy="28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1884056" y="2674955"/>
              <a:ext cx="3661292" cy="284063"/>
              <a:chOff x="1884056" y="2901456"/>
              <a:chExt cx="3661292" cy="284063"/>
            </a:xfrm>
          </p:grpSpPr>
          <p:sp>
            <p:nvSpPr>
              <p:cNvPr id="23" name="TextBox 22"/>
              <p:cNvSpPr txBox="1"/>
              <p:nvPr/>
            </p:nvSpPr>
            <p:spPr>
              <a:xfrm>
                <a:off x="2301507" y="2920377"/>
                <a:ext cx="3243841" cy="246221"/>
              </a:xfrm>
              <a:prstGeom prst="rect">
                <a:avLst/>
              </a:prstGeom>
              <a:noFill/>
            </p:spPr>
            <p:txBody>
              <a:bodyPr wrap="square" lIns="0" tIns="0" rIns="0" bIns="0" rtlCol="0" anchor="ctr" anchorCtr="0">
                <a:spAutoFit/>
              </a:bodyPr>
              <a:lstStyle/>
              <a:p>
                <a:pPr defTabSz="913973"/>
                <a:r>
                  <a:rPr lang="en-US" sz="1600" kern="0">
                    <a:solidFill>
                      <a:prstClr val="white"/>
                    </a:solidFill>
                    <a:latin typeface="Arial"/>
                    <a:cs typeface="Arial"/>
                  </a:rPr>
                  <a:t>Analytics Strategy &amp; Transformation</a:t>
                </a:r>
              </a:p>
            </p:txBody>
          </p:sp>
          <p:pic>
            <p:nvPicPr>
              <p:cNvPr id="2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4056" y="2901456"/>
                <a:ext cx="284063" cy="28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1884056" y="4483643"/>
              <a:ext cx="3661293" cy="284063"/>
              <a:chOff x="1884056" y="4462956"/>
              <a:chExt cx="3661293" cy="284063"/>
            </a:xfrm>
          </p:grpSpPr>
          <p:sp>
            <p:nvSpPr>
              <p:cNvPr id="21" name="TextBox 20"/>
              <p:cNvSpPr txBox="1"/>
              <p:nvPr/>
            </p:nvSpPr>
            <p:spPr>
              <a:xfrm>
                <a:off x="2301508" y="4481877"/>
                <a:ext cx="3243841" cy="246221"/>
              </a:xfrm>
              <a:prstGeom prst="rect">
                <a:avLst/>
              </a:prstGeom>
              <a:noFill/>
            </p:spPr>
            <p:txBody>
              <a:bodyPr wrap="square" lIns="0" tIns="0" rIns="0" bIns="0" rtlCol="0" anchor="ctr" anchorCtr="0">
                <a:spAutoFit/>
              </a:bodyPr>
              <a:lstStyle/>
              <a:p>
                <a:pPr defTabSz="913973"/>
                <a:r>
                  <a:rPr lang="en-US" sz="1600" kern="0">
                    <a:solidFill>
                      <a:prstClr val="white"/>
                    </a:solidFill>
                    <a:latin typeface="Arial"/>
                    <a:cs typeface="Arial"/>
                  </a:rPr>
                  <a:t>Data Management &amp; Integration</a:t>
                </a:r>
              </a:p>
            </p:txBody>
          </p:sp>
          <p:pic>
            <p:nvPicPr>
              <p:cNvPr id="2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4056" y="4462956"/>
                <a:ext cx="284063" cy="28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1884056" y="4935110"/>
              <a:ext cx="3661292" cy="284063"/>
              <a:chOff x="1884056" y="4852627"/>
              <a:chExt cx="3661292" cy="284063"/>
            </a:xfrm>
          </p:grpSpPr>
          <p:sp>
            <p:nvSpPr>
              <p:cNvPr id="19" name="TextBox 18"/>
              <p:cNvSpPr txBox="1"/>
              <p:nvPr/>
            </p:nvSpPr>
            <p:spPr>
              <a:xfrm>
                <a:off x="2301507" y="4871548"/>
                <a:ext cx="3243841" cy="246221"/>
              </a:xfrm>
              <a:prstGeom prst="rect">
                <a:avLst/>
              </a:prstGeom>
              <a:noFill/>
            </p:spPr>
            <p:txBody>
              <a:bodyPr wrap="square" lIns="0" tIns="0" rIns="0" bIns="0" rtlCol="0" anchor="ctr" anchorCtr="0">
                <a:spAutoFit/>
              </a:bodyPr>
              <a:lstStyle/>
              <a:p>
                <a:pPr defTabSz="913973"/>
                <a:r>
                  <a:rPr lang="en-US" sz="1600" kern="0">
                    <a:solidFill>
                      <a:prstClr val="white"/>
                    </a:solidFill>
                    <a:latin typeface="Arial"/>
                    <a:cs typeface="Arial"/>
                  </a:rPr>
                  <a:t>Data Sets*</a:t>
                </a:r>
              </a:p>
            </p:txBody>
          </p:sp>
          <p:pic>
            <p:nvPicPr>
              <p:cNvPr id="20"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4056" y="4852627"/>
                <a:ext cx="284063" cy="28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Group 15"/>
            <p:cNvGrpSpPr/>
            <p:nvPr/>
          </p:nvGrpSpPr>
          <p:grpSpPr>
            <a:xfrm>
              <a:off x="1884056" y="3126424"/>
              <a:ext cx="3661292" cy="284063"/>
              <a:chOff x="1884056" y="3291128"/>
              <a:chExt cx="3661292" cy="284063"/>
            </a:xfrm>
          </p:grpSpPr>
          <p:sp>
            <p:nvSpPr>
              <p:cNvPr id="17" name="TextBox 16"/>
              <p:cNvSpPr txBox="1"/>
              <p:nvPr/>
            </p:nvSpPr>
            <p:spPr>
              <a:xfrm>
                <a:off x="2301507" y="3310049"/>
                <a:ext cx="3243841" cy="246221"/>
              </a:xfrm>
              <a:prstGeom prst="rect">
                <a:avLst/>
              </a:prstGeom>
              <a:noFill/>
            </p:spPr>
            <p:txBody>
              <a:bodyPr wrap="square" lIns="0" tIns="0" rIns="0" bIns="0" rtlCol="0" anchor="ctr" anchorCtr="0">
                <a:spAutoFit/>
              </a:bodyPr>
              <a:lstStyle/>
              <a:p>
                <a:pPr defTabSz="913973"/>
                <a:r>
                  <a:rPr lang="en-US" sz="1600" kern="0">
                    <a:solidFill>
                      <a:prstClr val="white"/>
                    </a:solidFill>
                    <a:latin typeface="Arial"/>
                    <a:cs typeface="Arial"/>
                  </a:rPr>
                  <a:t>Advanced Analytics</a:t>
                </a:r>
              </a:p>
            </p:txBody>
          </p:sp>
          <p:pic>
            <p:nvPicPr>
              <p:cNvPr id="18"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4056" y="3291128"/>
                <a:ext cx="284063" cy="28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29" name="TextBox 28"/>
          <p:cNvSpPr txBox="1"/>
          <p:nvPr/>
        </p:nvSpPr>
        <p:spPr>
          <a:xfrm>
            <a:off x="341646" y="4080529"/>
            <a:ext cx="1440000" cy="664797"/>
          </a:xfrm>
          <a:prstGeom prst="rect">
            <a:avLst/>
          </a:prstGeom>
          <a:noFill/>
          <a:ln w="12700">
            <a:noFill/>
          </a:ln>
        </p:spPr>
        <p:txBody>
          <a:bodyPr wrap="square" lIns="0" tIns="0" rIns="0" bIns="0" rtlCol="0">
            <a:spAutoFit/>
          </a:bodyPr>
          <a:lstStyle>
            <a:defPPr>
              <a:defRPr lang="en-US"/>
            </a:defPPr>
            <a:lvl1pPr algn="ctr" defTabSz="913973">
              <a:lnSpc>
                <a:spcPct val="90000"/>
              </a:lnSpc>
              <a:defRPr sz="1400" cap="all">
                <a:solidFill>
                  <a:schemeClr val="bg1"/>
                </a:solidFill>
              </a:defRPr>
            </a:lvl1pPr>
          </a:lstStyle>
          <a:p>
            <a:r>
              <a:rPr lang="en-US" sz="1600" cap="none">
                <a:solidFill>
                  <a:prstClr val="white"/>
                </a:solidFill>
              </a:rPr>
              <a:t>Platform </a:t>
            </a:r>
          </a:p>
          <a:p>
            <a:r>
              <a:rPr lang="en-US" sz="1600" cap="none">
                <a:solidFill>
                  <a:prstClr val="white"/>
                </a:solidFill>
              </a:rPr>
              <a:t>(AIP, SAP, Others)</a:t>
            </a:r>
          </a:p>
        </p:txBody>
      </p:sp>
      <p:pic>
        <p:nvPicPr>
          <p:cNvPr id="30"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459" y="3244112"/>
            <a:ext cx="516375" cy="51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Oval 30"/>
          <p:cNvSpPr/>
          <p:nvPr/>
        </p:nvSpPr>
        <p:spPr>
          <a:xfrm>
            <a:off x="620647" y="3058768"/>
            <a:ext cx="881999" cy="882000"/>
          </a:xfrm>
          <a:prstGeom prst="ellipse">
            <a:avLst/>
          </a:prstGeom>
          <a:noFill/>
          <a:ln w="38100" cmpd="sng">
            <a:solidFill>
              <a:schemeClr val="accent2"/>
            </a:solid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lnSpc>
                <a:spcPct val="110000"/>
              </a:lnSpc>
            </a:pPr>
            <a:endParaRPr lang="en-US" sz="1600">
              <a:solidFill>
                <a:prstClr val="white"/>
              </a:solidFill>
              <a:latin typeface="Arial Black" panose="020B0A04020102020204" pitchFamily="34" charset="0"/>
              <a:ea typeface="Roboto Light" panose="02000000000000000000" pitchFamily="2" charset="0"/>
            </a:endParaRPr>
          </a:p>
        </p:txBody>
      </p:sp>
      <p:grpSp>
        <p:nvGrpSpPr>
          <p:cNvPr id="32" name="Group 31"/>
          <p:cNvGrpSpPr/>
          <p:nvPr/>
        </p:nvGrpSpPr>
        <p:grpSpPr>
          <a:xfrm>
            <a:off x="5767425" y="3058768"/>
            <a:ext cx="1440000" cy="1243360"/>
            <a:chOff x="5617124" y="2945376"/>
            <a:chExt cx="1440000" cy="1243360"/>
          </a:xfrm>
        </p:grpSpPr>
        <p:sp>
          <p:nvSpPr>
            <p:cNvPr id="33" name="TextBox 32"/>
            <p:cNvSpPr txBox="1"/>
            <p:nvPr/>
          </p:nvSpPr>
          <p:spPr>
            <a:xfrm>
              <a:off x="5617124" y="3967137"/>
              <a:ext cx="1440000" cy="221599"/>
            </a:xfrm>
            <a:prstGeom prst="rect">
              <a:avLst/>
            </a:prstGeom>
            <a:noFill/>
            <a:ln w="12700">
              <a:noFill/>
            </a:ln>
          </p:spPr>
          <p:txBody>
            <a:bodyPr wrap="square" lIns="0" tIns="0" rIns="0" bIns="0" rtlCol="0">
              <a:spAutoFit/>
            </a:bodyPr>
            <a:lstStyle>
              <a:defPPr>
                <a:defRPr lang="en-US"/>
              </a:defPPr>
              <a:lvl1pPr algn="ctr" defTabSz="913973">
                <a:lnSpc>
                  <a:spcPct val="90000"/>
                </a:lnSpc>
                <a:defRPr sz="1400" cap="all">
                  <a:solidFill>
                    <a:schemeClr val="bg1"/>
                  </a:solidFill>
                </a:defRPr>
              </a:lvl1pPr>
            </a:lstStyle>
            <a:p>
              <a:r>
                <a:rPr lang="en-US" sz="1600" cap="none">
                  <a:solidFill>
                    <a:prstClr val="white"/>
                  </a:solidFill>
                </a:rPr>
                <a:t>Apps</a:t>
              </a:r>
            </a:p>
          </p:txBody>
        </p:sp>
        <p:grpSp>
          <p:nvGrpSpPr>
            <p:cNvPr id="34" name="Group 33"/>
            <p:cNvGrpSpPr/>
            <p:nvPr/>
          </p:nvGrpSpPr>
          <p:grpSpPr>
            <a:xfrm>
              <a:off x="5896125" y="2945376"/>
              <a:ext cx="881999" cy="882000"/>
              <a:chOff x="5967861" y="2945376"/>
              <a:chExt cx="881999" cy="882000"/>
            </a:xfrm>
          </p:grpSpPr>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3204" y="3130720"/>
                <a:ext cx="511313" cy="511313"/>
              </a:xfrm>
              <a:prstGeom prst="rect">
                <a:avLst/>
              </a:prstGeom>
            </p:spPr>
          </p:pic>
          <p:sp>
            <p:nvSpPr>
              <p:cNvPr id="36" name="Oval 35"/>
              <p:cNvSpPr/>
              <p:nvPr/>
            </p:nvSpPr>
            <p:spPr>
              <a:xfrm>
                <a:off x="5967861" y="2945376"/>
                <a:ext cx="881999" cy="882000"/>
              </a:xfrm>
              <a:prstGeom prst="ellipse">
                <a:avLst/>
              </a:prstGeom>
              <a:noFill/>
              <a:ln w="38100" cmpd="sng">
                <a:solidFill>
                  <a:schemeClr val="accent2"/>
                </a:solid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lnSpc>
                    <a:spcPct val="110000"/>
                  </a:lnSpc>
                </a:pPr>
                <a:endParaRPr lang="en-US" sz="1600">
                  <a:solidFill>
                    <a:prstClr val="white"/>
                  </a:solidFill>
                  <a:latin typeface="Arial Black" panose="020B0A04020102020204" pitchFamily="34" charset="0"/>
                  <a:ea typeface="Roboto Light" panose="02000000000000000000" pitchFamily="2" charset="0"/>
                </a:endParaRPr>
              </a:p>
            </p:txBody>
          </p:sp>
        </p:grpSp>
      </p:grpSp>
      <p:grpSp>
        <p:nvGrpSpPr>
          <p:cNvPr id="37" name="Group 36"/>
          <p:cNvGrpSpPr/>
          <p:nvPr/>
        </p:nvGrpSpPr>
        <p:grpSpPr>
          <a:xfrm>
            <a:off x="7343775" y="3058768"/>
            <a:ext cx="1941520" cy="1464959"/>
            <a:chOff x="7324725" y="2945376"/>
            <a:chExt cx="1941520" cy="1464959"/>
          </a:xfrm>
        </p:grpSpPr>
        <p:sp>
          <p:nvSpPr>
            <p:cNvPr id="38" name="TextBox 37"/>
            <p:cNvSpPr txBox="1"/>
            <p:nvPr/>
          </p:nvSpPr>
          <p:spPr>
            <a:xfrm>
              <a:off x="7324725" y="3967137"/>
              <a:ext cx="1941520" cy="443198"/>
            </a:xfrm>
            <a:prstGeom prst="rect">
              <a:avLst/>
            </a:prstGeom>
            <a:noFill/>
            <a:ln w="12700">
              <a:noFill/>
            </a:ln>
          </p:spPr>
          <p:txBody>
            <a:bodyPr wrap="square" lIns="0" tIns="0" rIns="0" bIns="0" rtlCol="0">
              <a:spAutoFit/>
            </a:bodyPr>
            <a:lstStyle>
              <a:defPPr>
                <a:defRPr lang="en-US"/>
              </a:defPPr>
              <a:lvl1pPr algn="ctr" defTabSz="913973">
                <a:lnSpc>
                  <a:spcPct val="90000"/>
                </a:lnSpc>
                <a:defRPr sz="1400" cap="all">
                  <a:solidFill>
                    <a:schemeClr val="bg1"/>
                  </a:solidFill>
                </a:defRPr>
              </a:lvl1pPr>
            </a:lstStyle>
            <a:p>
              <a:r>
                <a:rPr lang="en-US" sz="1600" cap="none">
                  <a:solidFill>
                    <a:prstClr val="white"/>
                  </a:solidFill>
                </a:rPr>
                <a:t>Intelligent Industry</a:t>
              </a:r>
            </a:p>
            <a:p>
              <a:r>
                <a:rPr lang="en-US" sz="1600" cap="none">
                  <a:solidFill>
                    <a:prstClr val="white"/>
                  </a:solidFill>
                </a:rPr>
                <a:t>Solutions</a:t>
              </a:r>
            </a:p>
          </p:txBody>
        </p:sp>
        <p:grpSp>
          <p:nvGrpSpPr>
            <p:cNvPr id="39" name="Group 38"/>
            <p:cNvGrpSpPr/>
            <p:nvPr/>
          </p:nvGrpSpPr>
          <p:grpSpPr>
            <a:xfrm>
              <a:off x="7854486" y="2945376"/>
              <a:ext cx="881999" cy="882000"/>
              <a:chOff x="7854485" y="2945376"/>
              <a:chExt cx="881999" cy="882000"/>
            </a:xfrm>
          </p:grpSpPr>
          <p:pic>
            <p:nvPicPr>
              <p:cNvPr id="4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9828" y="3128189"/>
                <a:ext cx="511313" cy="5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Oval 40"/>
              <p:cNvSpPr/>
              <p:nvPr/>
            </p:nvSpPr>
            <p:spPr>
              <a:xfrm>
                <a:off x="7854485" y="2945376"/>
                <a:ext cx="881999" cy="882000"/>
              </a:xfrm>
              <a:prstGeom prst="ellipse">
                <a:avLst/>
              </a:prstGeom>
              <a:noFill/>
              <a:ln w="38100" cmpd="sng">
                <a:solidFill>
                  <a:schemeClr val="accent2"/>
                </a:solid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lnSpc>
                    <a:spcPct val="110000"/>
                  </a:lnSpc>
                </a:pPr>
                <a:endParaRPr lang="en-US" sz="1600">
                  <a:solidFill>
                    <a:prstClr val="white"/>
                  </a:solidFill>
                  <a:latin typeface="Arial Black" panose="020B0A04020102020204" pitchFamily="34" charset="0"/>
                  <a:ea typeface="Roboto Light" panose="02000000000000000000" pitchFamily="2" charset="0"/>
                </a:endParaRPr>
              </a:p>
            </p:txBody>
          </p:sp>
        </p:grpSp>
      </p:grpSp>
      <p:grpSp>
        <p:nvGrpSpPr>
          <p:cNvPr id="42" name="Group 41"/>
          <p:cNvGrpSpPr/>
          <p:nvPr/>
        </p:nvGrpSpPr>
        <p:grpSpPr>
          <a:xfrm>
            <a:off x="9702916" y="3058768"/>
            <a:ext cx="2019092" cy="1464959"/>
            <a:chOff x="9702916" y="2945376"/>
            <a:chExt cx="2019092" cy="1464959"/>
          </a:xfrm>
        </p:grpSpPr>
        <p:sp>
          <p:nvSpPr>
            <p:cNvPr id="43" name="TextBox 42"/>
            <p:cNvSpPr txBox="1"/>
            <p:nvPr/>
          </p:nvSpPr>
          <p:spPr>
            <a:xfrm>
              <a:off x="9702916" y="3967137"/>
              <a:ext cx="2019092" cy="443198"/>
            </a:xfrm>
            <a:prstGeom prst="rect">
              <a:avLst/>
            </a:prstGeom>
            <a:noFill/>
            <a:ln w="12700">
              <a:noFill/>
            </a:ln>
          </p:spPr>
          <p:txBody>
            <a:bodyPr wrap="square" lIns="0" tIns="0" rIns="0" bIns="0" rtlCol="0">
              <a:spAutoFit/>
            </a:bodyPr>
            <a:lstStyle/>
            <a:p>
              <a:pPr algn="ctr" defTabSz="913973">
                <a:lnSpc>
                  <a:spcPct val="90000"/>
                </a:lnSpc>
              </a:pPr>
              <a:r>
                <a:rPr lang="en-US" sz="1600">
                  <a:solidFill>
                    <a:prstClr val="white"/>
                  </a:solidFill>
                </a:rPr>
                <a:t>Industry Business </a:t>
              </a:r>
              <a:br>
                <a:rPr lang="en-US" sz="1600">
                  <a:solidFill>
                    <a:prstClr val="white"/>
                  </a:solidFill>
                </a:rPr>
              </a:br>
              <a:r>
                <a:rPr lang="en-US" sz="1600">
                  <a:solidFill>
                    <a:prstClr val="white"/>
                  </a:solidFill>
                </a:rPr>
                <a:t>Services &amp; Solutions</a:t>
              </a:r>
            </a:p>
          </p:txBody>
        </p:sp>
        <p:grpSp>
          <p:nvGrpSpPr>
            <p:cNvPr id="44" name="Group 43"/>
            <p:cNvGrpSpPr/>
            <p:nvPr/>
          </p:nvGrpSpPr>
          <p:grpSpPr>
            <a:xfrm>
              <a:off x="10271463" y="2945376"/>
              <a:ext cx="881999" cy="882000"/>
              <a:chOff x="10215309" y="2945376"/>
              <a:chExt cx="881999" cy="882000"/>
            </a:xfrm>
          </p:grpSpPr>
          <p:pic>
            <p:nvPicPr>
              <p:cNvPr id="45"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00652" y="3130720"/>
                <a:ext cx="511313" cy="51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Oval 45"/>
              <p:cNvSpPr/>
              <p:nvPr/>
            </p:nvSpPr>
            <p:spPr>
              <a:xfrm>
                <a:off x="10215309" y="2945376"/>
                <a:ext cx="881999" cy="882000"/>
              </a:xfrm>
              <a:prstGeom prst="ellipse">
                <a:avLst/>
              </a:prstGeom>
              <a:noFill/>
              <a:ln w="38100" cmpd="sng">
                <a:solidFill>
                  <a:schemeClr val="accent3"/>
                </a:solid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lnSpc>
                    <a:spcPct val="110000"/>
                  </a:lnSpc>
                </a:pPr>
                <a:endParaRPr lang="en-US" sz="1600">
                  <a:solidFill>
                    <a:prstClr val="white"/>
                  </a:solidFill>
                  <a:latin typeface="Arial Black" panose="020B0A04020102020204" pitchFamily="34" charset="0"/>
                  <a:ea typeface="Roboto Light" panose="02000000000000000000" pitchFamily="2" charset="0"/>
                </a:endParaRPr>
              </a:p>
            </p:txBody>
          </p:sp>
        </p:grpSp>
      </p:grpSp>
      <p:sp>
        <p:nvSpPr>
          <p:cNvPr id="47" name="Rectangle 46"/>
          <p:cNvSpPr/>
          <p:nvPr/>
        </p:nvSpPr>
        <p:spPr>
          <a:xfrm>
            <a:off x="9591699" y="1778001"/>
            <a:ext cx="2241526" cy="3727450"/>
          </a:xfrm>
          <a:prstGeom prst="rect">
            <a:avLst/>
          </a:prstGeom>
          <a:ln w="12700">
            <a:solidFill>
              <a:schemeClr val="accent3"/>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vert="horz" wrap="square" lIns="0" tIns="108000" rIns="0" bIns="0" numCol="1" anchor="t" anchorCtr="0" compatLnSpc="1">
            <a:prstTxWarp prst="textNoShape">
              <a:avLst/>
            </a:prstTxWarp>
          </a:bodyPr>
          <a:lstStyle/>
          <a:p>
            <a:pPr algn="ctr" defTabSz="913973"/>
            <a:r>
              <a:rPr lang="en-US" b="1" kern="0">
                <a:solidFill>
                  <a:srgbClr val="66AA44"/>
                </a:solidFill>
                <a:latin typeface="Arial Black" charset="0"/>
                <a:ea typeface="Arial Black" charset="0"/>
                <a:cs typeface="Arial Black" charset="0"/>
              </a:rPr>
              <a:t>INDUSTRY</a:t>
            </a:r>
          </a:p>
        </p:txBody>
      </p:sp>
    </p:spTree>
    <p:extLst>
      <p:ext uri="{BB962C8B-B14F-4D97-AF65-F5344CB8AC3E}">
        <p14:creationId xmlns:p14="http://schemas.microsoft.com/office/powerpoint/2010/main" val="29881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p:cNvSpPr/>
          <p:nvPr/>
        </p:nvSpPr>
        <p:spPr bwMode="gray">
          <a:xfrm>
            <a:off x="349956" y="1559277"/>
            <a:ext cx="11595301" cy="4965701"/>
          </a:xfrm>
          <a:prstGeom prst="roundRect">
            <a:avLst>
              <a:gd name="adj" fmla="val 2851"/>
            </a:avLst>
          </a:prstGeom>
          <a:solidFill>
            <a:schemeClr val="tx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a:spcBef>
                <a:spcPts val="0"/>
              </a:spcBef>
              <a:spcAft>
                <a:spcPts val="300"/>
              </a:spcAft>
            </a:pPr>
            <a:endParaRPr lang="en-GB" sz="1600" kern="0" err="1">
              <a:solidFill>
                <a:sysClr val="windowText" lastClr="000000"/>
              </a:solidFill>
              <a:latin typeface="Arial" pitchFamily="34" charset="0"/>
              <a:cs typeface="Arial" pitchFamily="34" charset="0"/>
            </a:endParaRPr>
          </a:p>
        </p:txBody>
      </p:sp>
      <p:sp>
        <p:nvSpPr>
          <p:cNvPr id="2" name="Title 1"/>
          <p:cNvSpPr>
            <a:spLocks noGrp="1"/>
          </p:cNvSpPr>
          <p:nvPr>
            <p:ph type="title"/>
          </p:nvPr>
        </p:nvSpPr>
        <p:spPr/>
        <p:txBody>
          <a:bodyPr/>
          <a:lstStyle/>
          <a:p>
            <a:r>
              <a:rPr lang="en-GB"/>
              <a:t>Accenture’s Market Recognition</a:t>
            </a:r>
          </a:p>
        </p:txBody>
      </p:sp>
      <p:sp>
        <p:nvSpPr>
          <p:cNvPr id="3" name="Text Placeholder 2"/>
          <p:cNvSpPr>
            <a:spLocks noGrp="1"/>
          </p:cNvSpPr>
          <p:nvPr>
            <p:ph type="body" sz="quarter" idx="10"/>
          </p:nvPr>
        </p:nvSpPr>
        <p:spPr/>
        <p:txBody>
          <a:bodyPr/>
          <a:lstStyle/>
          <a:p>
            <a:r>
              <a:rPr lang="en-GB"/>
              <a:t>Our industry relevant innovation approach is recognized by the market and leading analysts</a:t>
            </a:r>
          </a:p>
        </p:txBody>
      </p:sp>
      <p:sp>
        <p:nvSpPr>
          <p:cNvPr id="4" name="Rectangle 3"/>
          <p:cNvSpPr/>
          <p:nvPr/>
        </p:nvSpPr>
        <p:spPr>
          <a:xfrm>
            <a:off x="515065" y="1620346"/>
            <a:ext cx="2163773" cy="1935082"/>
          </a:xfrm>
          <a:prstGeom prst="rect">
            <a:avLst/>
          </a:prstGeom>
          <a:solidFill>
            <a:srgbClr val="B2B2B2">
              <a:alpha val="26667"/>
            </a:srgbClr>
          </a:solidFill>
          <a:ln w="12700" cap="flat" cmpd="sng" algn="ctr">
            <a:noFill/>
            <a:prstDash val="solid"/>
            <a:miter lim="800000"/>
          </a:ln>
          <a:effectLst/>
        </p:spPr>
        <p:txBody>
          <a:bodyPr rtlCol="0" anchor="ctr"/>
          <a:lstStyle/>
          <a:p>
            <a:pPr algn="ctr" defTabSz="914149" fontAlgn="auto">
              <a:spcBef>
                <a:spcPts val="0"/>
              </a:spcBef>
              <a:spcAft>
                <a:spcPts val="0"/>
              </a:spcAft>
              <a:defRPr/>
            </a:pPr>
            <a:endParaRPr lang="en-US" sz="1900" kern="0">
              <a:solidFill>
                <a:prstClr val="white"/>
              </a:solidFill>
              <a:latin typeface="Calibri" panose="020F0502020204030204"/>
            </a:endParaRPr>
          </a:p>
        </p:txBody>
      </p:sp>
      <p:sp>
        <p:nvSpPr>
          <p:cNvPr id="5" name="Rectangle 4"/>
          <p:cNvSpPr/>
          <p:nvPr/>
        </p:nvSpPr>
        <p:spPr>
          <a:xfrm>
            <a:off x="783576" y="1823369"/>
            <a:ext cx="1727245" cy="1625658"/>
          </a:xfrm>
          <a:prstGeom prst="rect">
            <a:avLst/>
          </a:prstGeom>
          <a:solidFill>
            <a:schemeClr val="bg1"/>
          </a:solidFill>
          <a:ln w="15875">
            <a:solidFill>
              <a:srgbClr val="778888"/>
            </a:solidFill>
            <a:round/>
            <a:headEnd/>
            <a:tailEn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14217" fontAlgn="auto">
              <a:spcBef>
                <a:spcPts val="0"/>
              </a:spcBef>
              <a:spcAft>
                <a:spcPts val="0"/>
              </a:spcAft>
              <a:defRPr/>
            </a:pPr>
            <a:endParaRPr lang="en-US" sz="800" kern="0">
              <a:solidFill>
                <a:srgbClr val="000000"/>
              </a:solidFill>
            </a:endParaRPr>
          </a:p>
        </p:txBody>
      </p:sp>
      <p:sp>
        <p:nvSpPr>
          <p:cNvPr id="6" name="Rectangle 5"/>
          <p:cNvSpPr/>
          <p:nvPr/>
        </p:nvSpPr>
        <p:spPr>
          <a:xfrm>
            <a:off x="677272" y="1744156"/>
            <a:ext cx="1727245" cy="1625658"/>
          </a:xfrm>
          <a:prstGeom prst="rect">
            <a:avLst/>
          </a:prstGeom>
          <a:solidFill>
            <a:schemeClr val="bg1"/>
          </a:solidFill>
          <a:ln w="15875">
            <a:solidFill>
              <a:srgbClr val="778888"/>
            </a:solidFill>
            <a:round/>
            <a:headEnd/>
            <a:tailEn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14217" fontAlgn="auto">
              <a:spcBef>
                <a:spcPts val="0"/>
              </a:spcBef>
              <a:spcAft>
                <a:spcPts val="0"/>
              </a:spcAft>
              <a:defRPr/>
            </a:pPr>
            <a:endParaRPr lang="en-US" sz="800" kern="0">
              <a:solidFill>
                <a:srgbClr val="000000"/>
              </a:solidFill>
            </a:endParaRPr>
          </a:p>
        </p:txBody>
      </p:sp>
      <p:pic>
        <p:nvPicPr>
          <p:cNvPr id="7" name="Picture 6"/>
          <p:cNvPicPr>
            <a:picLocks noChangeAspect="1"/>
          </p:cNvPicPr>
          <p:nvPr/>
        </p:nvPicPr>
        <p:blipFill>
          <a:blip r:embed="rId20"/>
          <a:stretch>
            <a:fillRect/>
          </a:stretch>
        </p:blipFill>
        <p:spPr>
          <a:xfrm>
            <a:off x="822489" y="1797583"/>
            <a:ext cx="1436811" cy="1498246"/>
          </a:xfrm>
          <a:prstGeom prst="rect">
            <a:avLst/>
          </a:prstGeom>
        </p:spPr>
      </p:pic>
      <p:cxnSp>
        <p:nvCxnSpPr>
          <p:cNvPr id="8" name="Gerade Verbindung 8"/>
          <p:cNvCxnSpPr/>
          <p:nvPr>
            <p:custDataLst>
              <p:tags r:id="rId1"/>
            </p:custDataLst>
          </p:nvPr>
        </p:nvCxnSpPr>
        <p:spPr>
          <a:xfrm>
            <a:off x="820391" y="3580415"/>
            <a:ext cx="1553123" cy="0"/>
          </a:xfrm>
          <a:prstGeom prst="line">
            <a:avLst/>
          </a:prstGeom>
          <a:noFill/>
          <a:ln w="12700" cap="flat" cmpd="sng" algn="ctr">
            <a:solidFill>
              <a:srgbClr val="778888"/>
            </a:solidFill>
            <a:prstDash val="solid"/>
          </a:ln>
          <a:effectLst/>
        </p:spPr>
      </p:cxnSp>
      <p:grpSp>
        <p:nvGrpSpPr>
          <p:cNvPr id="9" name="Group 8"/>
          <p:cNvGrpSpPr/>
          <p:nvPr/>
        </p:nvGrpSpPr>
        <p:grpSpPr>
          <a:xfrm>
            <a:off x="1476074" y="3610019"/>
            <a:ext cx="232873" cy="121892"/>
            <a:chOff x="7081228" y="3519839"/>
            <a:chExt cx="232927" cy="121920"/>
          </a:xfrm>
        </p:grpSpPr>
        <p:sp>
          <p:nvSpPr>
            <p:cNvPr id="10" name="Gleichschenkliges Dreieck 69"/>
            <p:cNvSpPr/>
            <p:nvPr>
              <p:custDataLst>
                <p:tags r:id="rId16"/>
              </p:custDataLst>
            </p:nvPr>
          </p:nvSpPr>
          <p:spPr bwMode="gray">
            <a:xfrm rot="10800000">
              <a:off x="7100380" y="3519839"/>
              <a:ext cx="197327" cy="107632"/>
            </a:xfrm>
            <a:prstGeom prst="triangle">
              <a:avLst/>
            </a:prstGeom>
            <a:solidFill>
              <a:srgbClr val="666666"/>
            </a:solidFill>
            <a:ln w="12700">
              <a:noFill/>
              <a:miter lim="800000"/>
              <a:headEnd/>
              <a:tailEnd/>
            </a:ln>
            <a:effectLst/>
          </p:spPr>
          <p:txBody>
            <a:bodyPr vert="horz" wrap="square" lIns="71983" tIns="71983" rIns="71983" bIns="71983" numCol="1" rtlCol="0" anchor="t" anchorCtr="0" compatLnSpc="1">
              <a:prstTxWarp prst="textNoShape">
                <a:avLst/>
              </a:prstTxWarp>
              <a:noAutofit/>
            </a:bodyPr>
            <a:lstStyle/>
            <a:p>
              <a:pPr defTabSz="914217" fontAlgn="auto">
                <a:spcBef>
                  <a:spcPts val="0"/>
                </a:spcBef>
                <a:spcAft>
                  <a:spcPts val="300"/>
                </a:spcAft>
                <a:defRPr/>
              </a:pPr>
              <a:endParaRPr lang="en-GB" sz="1600" kern="0">
                <a:solidFill>
                  <a:sysClr val="windowText" lastClr="000000"/>
                </a:solidFill>
              </a:endParaRPr>
            </a:p>
          </p:txBody>
        </p:sp>
        <p:cxnSp>
          <p:nvCxnSpPr>
            <p:cNvPr id="11" name="Gerade Verbindung 8"/>
            <p:cNvCxnSpPr/>
            <p:nvPr>
              <p:custDataLst>
                <p:tags r:id="rId17"/>
              </p:custDataLst>
            </p:nvPr>
          </p:nvCxnSpPr>
          <p:spPr>
            <a:xfrm>
              <a:off x="7081228" y="3534626"/>
              <a:ext cx="95860" cy="107133"/>
            </a:xfrm>
            <a:prstGeom prst="line">
              <a:avLst/>
            </a:prstGeom>
            <a:noFill/>
            <a:ln w="12700" cap="flat" cmpd="sng" algn="ctr">
              <a:solidFill>
                <a:srgbClr val="666666"/>
              </a:solidFill>
              <a:prstDash val="solid"/>
            </a:ln>
            <a:effectLst/>
          </p:spPr>
        </p:cxnSp>
        <p:cxnSp>
          <p:nvCxnSpPr>
            <p:cNvPr id="12" name="Gerade Verbindung 8"/>
            <p:cNvCxnSpPr/>
            <p:nvPr>
              <p:custDataLst>
                <p:tags r:id="rId18"/>
              </p:custDataLst>
            </p:nvPr>
          </p:nvCxnSpPr>
          <p:spPr>
            <a:xfrm flipH="1">
              <a:off x="7218295" y="3534626"/>
              <a:ext cx="95860" cy="107133"/>
            </a:xfrm>
            <a:prstGeom prst="line">
              <a:avLst/>
            </a:prstGeom>
            <a:noFill/>
            <a:ln w="12700" cap="flat" cmpd="sng" algn="ctr">
              <a:solidFill>
                <a:srgbClr val="666666"/>
              </a:solidFill>
              <a:prstDash val="solid"/>
            </a:ln>
            <a:effectLst/>
          </p:spPr>
        </p:cxnSp>
      </p:grpSp>
      <p:sp>
        <p:nvSpPr>
          <p:cNvPr id="13" name="Rectangle 12"/>
          <p:cNvSpPr/>
          <p:nvPr/>
        </p:nvSpPr>
        <p:spPr>
          <a:xfrm>
            <a:off x="465199" y="3681176"/>
            <a:ext cx="2308210" cy="400017"/>
          </a:xfrm>
          <a:prstGeom prst="rect">
            <a:avLst/>
          </a:prstGeom>
        </p:spPr>
        <p:txBody>
          <a:bodyPr wrap="square">
            <a:spAutoFit/>
          </a:bodyPr>
          <a:lstStyle/>
          <a:p>
            <a:pPr algn="ctr" defTabSz="914217" fontAlgn="auto">
              <a:lnSpc>
                <a:spcPts val="1230"/>
              </a:lnSpc>
              <a:spcBef>
                <a:spcPts val="0"/>
              </a:spcBef>
              <a:spcAft>
                <a:spcPts val="0"/>
              </a:spcAft>
              <a:defRPr/>
            </a:pPr>
            <a:r>
              <a:rPr lang="en-GB" sz="850" b="1" kern="0">
                <a:solidFill>
                  <a:srgbClr val="3399CC"/>
                </a:solidFill>
                <a:latin typeface="Arial,Bold"/>
              </a:rPr>
              <a:t>IT Serv. Providers in EMEA Ut. </a:t>
            </a:r>
            <a:r>
              <a:rPr lang="en-GB" sz="800" i="1" kern="0">
                <a:solidFill>
                  <a:srgbClr val="3399CC"/>
                </a:solidFill>
                <a:latin typeface="Arial,Bold"/>
              </a:rPr>
              <a:t>(IDC 2013) </a:t>
            </a:r>
            <a:r>
              <a:rPr lang="en-GB" sz="850" b="1" kern="0">
                <a:solidFill>
                  <a:srgbClr val="3399CC"/>
                </a:solidFill>
                <a:latin typeface="Arial,Bold"/>
              </a:rPr>
              <a:t>&amp; NA Ut. </a:t>
            </a:r>
            <a:r>
              <a:rPr lang="en-GB" sz="800" i="1" kern="0">
                <a:solidFill>
                  <a:srgbClr val="3399CC"/>
                </a:solidFill>
                <a:latin typeface="Arial,Bold"/>
              </a:rPr>
              <a:t>(Verdantix 2015) </a:t>
            </a:r>
          </a:p>
        </p:txBody>
      </p:sp>
      <p:sp>
        <p:nvSpPr>
          <p:cNvPr id="14" name="Rectangle 13"/>
          <p:cNvSpPr/>
          <p:nvPr/>
        </p:nvSpPr>
        <p:spPr>
          <a:xfrm>
            <a:off x="3120886" y="1620346"/>
            <a:ext cx="2163773" cy="1935082"/>
          </a:xfrm>
          <a:prstGeom prst="rect">
            <a:avLst/>
          </a:prstGeom>
          <a:solidFill>
            <a:srgbClr val="B2B2B2">
              <a:alpha val="26667"/>
            </a:srgbClr>
          </a:solidFill>
          <a:ln w="12700" cap="flat" cmpd="sng" algn="ctr">
            <a:noFill/>
            <a:prstDash val="solid"/>
            <a:miter lim="800000"/>
          </a:ln>
          <a:effectLst/>
        </p:spPr>
        <p:txBody>
          <a:bodyPr rtlCol="0" anchor="ctr"/>
          <a:lstStyle/>
          <a:p>
            <a:pPr algn="ctr" defTabSz="914149" fontAlgn="auto">
              <a:spcBef>
                <a:spcPts val="0"/>
              </a:spcBef>
              <a:spcAft>
                <a:spcPts val="0"/>
              </a:spcAft>
              <a:defRPr/>
            </a:pPr>
            <a:endParaRPr lang="en-US" sz="1900" kern="0">
              <a:solidFill>
                <a:prstClr val="white"/>
              </a:solidFill>
              <a:latin typeface="Calibri" panose="020F0502020204030204"/>
            </a:endParaRPr>
          </a:p>
        </p:txBody>
      </p:sp>
      <p:cxnSp>
        <p:nvCxnSpPr>
          <p:cNvPr id="15" name="Gerade Verbindung 8"/>
          <p:cNvCxnSpPr/>
          <p:nvPr>
            <p:custDataLst>
              <p:tags r:id="rId2"/>
            </p:custDataLst>
          </p:nvPr>
        </p:nvCxnSpPr>
        <p:spPr>
          <a:xfrm>
            <a:off x="3426212" y="3580415"/>
            <a:ext cx="1553123" cy="0"/>
          </a:xfrm>
          <a:prstGeom prst="line">
            <a:avLst/>
          </a:prstGeom>
          <a:noFill/>
          <a:ln w="12700" cap="flat" cmpd="sng" algn="ctr">
            <a:solidFill>
              <a:srgbClr val="778888"/>
            </a:solidFill>
            <a:prstDash val="solid"/>
          </a:ln>
          <a:effectLst/>
        </p:spPr>
      </p:cxnSp>
      <p:grpSp>
        <p:nvGrpSpPr>
          <p:cNvPr id="16" name="Group 15"/>
          <p:cNvGrpSpPr/>
          <p:nvPr/>
        </p:nvGrpSpPr>
        <p:grpSpPr>
          <a:xfrm>
            <a:off x="4081895" y="3610019"/>
            <a:ext cx="232873" cy="121892"/>
            <a:chOff x="7081228" y="3519839"/>
            <a:chExt cx="232927" cy="121920"/>
          </a:xfrm>
        </p:grpSpPr>
        <p:sp>
          <p:nvSpPr>
            <p:cNvPr id="17" name="Gleichschenkliges Dreieck 69"/>
            <p:cNvSpPr/>
            <p:nvPr>
              <p:custDataLst>
                <p:tags r:id="rId13"/>
              </p:custDataLst>
            </p:nvPr>
          </p:nvSpPr>
          <p:spPr bwMode="gray">
            <a:xfrm rot="10800000">
              <a:off x="7100380" y="3519839"/>
              <a:ext cx="197327" cy="107632"/>
            </a:xfrm>
            <a:prstGeom prst="triangle">
              <a:avLst/>
            </a:prstGeom>
            <a:solidFill>
              <a:srgbClr val="666666"/>
            </a:solidFill>
            <a:ln w="12700">
              <a:noFill/>
              <a:miter lim="800000"/>
              <a:headEnd/>
              <a:tailEnd/>
            </a:ln>
            <a:effectLst/>
          </p:spPr>
          <p:txBody>
            <a:bodyPr vert="horz" wrap="square" lIns="71983" tIns="71983" rIns="71983" bIns="71983" numCol="1" rtlCol="0" anchor="t" anchorCtr="0" compatLnSpc="1">
              <a:prstTxWarp prst="textNoShape">
                <a:avLst/>
              </a:prstTxWarp>
              <a:noAutofit/>
            </a:bodyPr>
            <a:lstStyle/>
            <a:p>
              <a:pPr defTabSz="914217" fontAlgn="auto">
                <a:spcBef>
                  <a:spcPts val="0"/>
                </a:spcBef>
                <a:spcAft>
                  <a:spcPts val="300"/>
                </a:spcAft>
                <a:defRPr/>
              </a:pPr>
              <a:endParaRPr lang="en-GB" sz="1600" kern="0">
                <a:solidFill>
                  <a:sysClr val="windowText" lastClr="000000"/>
                </a:solidFill>
              </a:endParaRPr>
            </a:p>
          </p:txBody>
        </p:sp>
        <p:cxnSp>
          <p:nvCxnSpPr>
            <p:cNvPr id="18" name="Gerade Verbindung 8"/>
            <p:cNvCxnSpPr/>
            <p:nvPr>
              <p:custDataLst>
                <p:tags r:id="rId14"/>
              </p:custDataLst>
            </p:nvPr>
          </p:nvCxnSpPr>
          <p:spPr>
            <a:xfrm>
              <a:off x="7081228" y="3534626"/>
              <a:ext cx="95860" cy="107133"/>
            </a:xfrm>
            <a:prstGeom prst="line">
              <a:avLst/>
            </a:prstGeom>
            <a:noFill/>
            <a:ln w="12700" cap="flat" cmpd="sng" algn="ctr">
              <a:solidFill>
                <a:srgbClr val="666666"/>
              </a:solidFill>
              <a:prstDash val="solid"/>
            </a:ln>
            <a:effectLst/>
          </p:spPr>
        </p:cxnSp>
        <p:cxnSp>
          <p:nvCxnSpPr>
            <p:cNvPr id="19" name="Gerade Verbindung 8"/>
            <p:cNvCxnSpPr/>
            <p:nvPr>
              <p:custDataLst>
                <p:tags r:id="rId15"/>
              </p:custDataLst>
            </p:nvPr>
          </p:nvCxnSpPr>
          <p:spPr>
            <a:xfrm flipH="1">
              <a:off x="7218295" y="3534626"/>
              <a:ext cx="95860" cy="107133"/>
            </a:xfrm>
            <a:prstGeom prst="line">
              <a:avLst/>
            </a:prstGeom>
            <a:noFill/>
            <a:ln w="12700" cap="flat" cmpd="sng" algn="ctr">
              <a:solidFill>
                <a:srgbClr val="666666"/>
              </a:solidFill>
              <a:prstDash val="solid"/>
            </a:ln>
            <a:effectLst/>
          </p:spPr>
        </p:cxnSp>
      </p:grpSp>
      <p:sp>
        <p:nvSpPr>
          <p:cNvPr id="20" name="Rectangle 19"/>
          <p:cNvSpPr/>
          <p:nvPr/>
        </p:nvSpPr>
        <p:spPr>
          <a:xfrm>
            <a:off x="515065" y="4049447"/>
            <a:ext cx="2163773" cy="1935082"/>
          </a:xfrm>
          <a:prstGeom prst="rect">
            <a:avLst/>
          </a:prstGeom>
          <a:solidFill>
            <a:srgbClr val="B2B2B2">
              <a:alpha val="26667"/>
            </a:srgbClr>
          </a:solidFill>
          <a:ln w="12700" cap="flat" cmpd="sng" algn="ctr">
            <a:noFill/>
            <a:prstDash val="solid"/>
            <a:miter lim="800000"/>
          </a:ln>
          <a:effectLst/>
        </p:spPr>
        <p:txBody>
          <a:bodyPr rtlCol="0" anchor="ctr"/>
          <a:lstStyle/>
          <a:p>
            <a:pPr algn="ctr" defTabSz="914149" fontAlgn="auto">
              <a:spcBef>
                <a:spcPts val="0"/>
              </a:spcBef>
              <a:spcAft>
                <a:spcPts val="0"/>
              </a:spcAft>
              <a:defRPr/>
            </a:pPr>
            <a:endParaRPr lang="en-US" sz="1900" kern="0">
              <a:solidFill>
                <a:prstClr val="white"/>
              </a:solidFill>
              <a:latin typeface="Calibri" panose="020F0502020204030204"/>
            </a:endParaRPr>
          </a:p>
        </p:txBody>
      </p:sp>
      <p:cxnSp>
        <p:nvCxnSpPr>
          <p:cNvPr id="21" name="Gerade Verbindung 8"/>
          <p:cNvCxnSpPr/>
          <p:nvPr>
            <p:custDataLst>
              <p:tags r:id="rId3"/>
            </p:custDataLst>
          </p:nvPr>
        </p:nvCxnSpPr>
        <p:spPr>
          <a:xfrm>
            <a:off x="820391" y="6009516"/>
            <a:ext cx="1553123" cy="0"/>
          </a:xfrm>
          <a:prstGeom prst="line">
            <a:avLst/>
          </a:prstGeom>
          <a:noFill/>
          <a:ln w="12700" cap="flat" cmpd="sng" algn="ctr">
            <a:solidFill>
              <a:srgbClr val="778888"/>
            </a:solidFill>
            <a:prstDash val="solid"/>
          </a:ln>
          <a:effectLst/>
        </p:spPr>
      </p:cxnSp>
      <p:grpSp>
        <p:nvGrpSpPr>
          <p:cNvPr id="22" name="Group 21"/>
          <p:cNvGrpSpPr/>
          <p:nvPr/>
        </p:nvGrpSpPr>
        <p:grpSpPr>
          <a:xfrm>
            <a:off x="1476074" y="6039120"/>
            <a:ext cx="232873" cy="121892"/>
            <a:chOff x="7081228" y="3519839"/>
            <a:chExt cx="232927" cy="121920"/>
          </a:xfrm>
        </p:grpSpPr>
        <p:sp>
          <p:nvSpPr>
            <p:cNvPr id="23" name="Gleichschenkliges Dreieck 69"/>
            <p:cNvSpPr/>
            <p:nvPr>
              <p:custDataLst>
                <p:tags r:id="rId10"/>
              </p:custDataLst>
            </p:nvPr>
          </p:nvSpPr>
          <p:spPr bwMode="gray">
            <a:xfrm rot="10800000">
              <a:off x="7100380" y="3519839"/>
              <a:ext cx="197327" cy="107632"/>
            </a:xfrm>
            <a:prstGeom prst="triangle">
              <a:avLst/>
            </a:prstGeom>
            <a:solidFill>
              <a:srgbClr val="666666"/>
            </a:solidFill>
            <a:ln w="12700">
              <a:noFill/>
              <a:miter lim="800000"/>
              <a:headEnd/>
              <a:tailEnd/>
            </a:ln>
            <a:effectLst/>
          </p:spPr>
          <p:txBody>
            <a:bodyPr vert="horz" wrap="square" lIns="71983" tIns="71983" rIns="71983" bIns="71983" numCol="1" rtlCol="0" anchor="t" anchorCtr="0" compatLnSpc="1">
              <a:prstTxWarp prst="textNoShape">
                <a:avLst/>
              </a:prstTxWarp>
              <a:noAutofit/>
            </a:bodyPr>
            <a:lstStyle/>
            <a:p>
              <a:pPr defTabSz="914217" fontAlgn="auto">
                <a:spcBef>
                  <a:spcPts val="0"/>
                </a:spcBef>
                <a:spcAft>
                  <a:spcPts val="300"/>
                </a:spcAft>
                <a:defRPr/>
              </a:pPr>
              <a:endParaRPr lang="en-GB" sz="1600" kern="0">
                <a:solidFill>
                  <a:sysClr val="windowText" lastClr="000000"/>
                </a:solidFill>
              </a:endParaRPr>
            </a:p>
          </p:txBody>
        </p:sp>
        <p:cxnSp>
          <p:nvCxnSpPr>
            <p:cNvPr id="24" name="Gerade Verbindung 8"/>
            <p:cNvCxnSpPr/>
            <p:nvPr>
              <p:custDataLst>
                <p:tags r:id="rId11"/>
              </p:custDataLst>
            </p:nvPr>
          </p:nvCxnSpPr>
          <p:spPr>
            <a:xfrm>
              <a:off x="7081228" y="3534626"/>
              <a:ext cx="95860" cy="107133"/>
            </a:xfrm>
            <a:prstGeom prst="line">
              <a:avLst/>
            </a:prstGeom>
            <a:noFill/>
            <a:ln w="12700" cap="flat" cmpd="sng" algn="ctr">
              <a:solidFill>
                <a:srgbClr val="666666"/>
              </a:solidFill>
              <a:prstDash val="solid"/>
            </a:ln>
            <a:effectLst/>
          </p:spPr>
        </p:cxnSp>
        <p:cxnSp>
          <p:nvCxnSpPr>
            <p:cNvPr id="25" name="Gerade Verbindung 8"/>
            <p:cNvCxnSpPr/>
            <p:nvPr>
              <p:custDataLst>
                <p:tags r:id="rId12"/>
              </p:custDataLst>
            </p:nvPr>
          </p:nvCxnSpPr>
          <p:spPr>
            <a:xfrm flipH="1">
              <a:off x="7218295" y="3534626"/>
              <a:ext cx="95860" cy="107133"/>
            </a:xfrm>
            <a:prstGeom prst="line">
              <a:avLst/>
            </a:prstGeom>
            <a:noFill/>
            <a:ln w="12700" cap="flat" cmpd="sng" algn="ctr">
              <a:solidFill>
                <a:srgbClr val="666666"/>
              </a:solidFill>
              <a:prstDash val="solid"/>
            </a:ln>
            <a:effectLst/>
          </p:spPr>
        </p:cxnSp>
      </p:grpSp>
      <p:sp>
        <p:nvSpPr>
          <p:cNvPr id="26" name="Rectangle 25"/>
          <p:cNvSpPr/>
          <p:nvPr/>
        </p:nvSpPr>
        <p:spPr>
          <a:xfrm>
            <a:off x="3120886" y="4049447"/>
            <a:ext cx="2163773" cy="1935082"/>
          </a:xfrm>
          <a:prstGeom prst="rect">
            <a:avLst/>
          </a:prstGeom>
          <a:solidFill>
            <a:srgbClr val="B2B2B2">
              <a:alpha val="26667"/>
            </a:srgbClr>
          </a:solidFill>
          <a:ln w="12700" cap="flat" cmpd="sng" algn="ctr">
            <a:noFill/>
            <a:prstDash val="solid"/>
            <a:miter lim="800000"/>
          </a:ln>
          <a:effectLst/>
        </p:spPr>
        <p:txBody>
          <a:bodyPr rtlCol="0" anchor="ctr"/>
          <a:lstStyle/>
          <a:p>
            <a:pPr algn="ctr" defTabSz="914149" fontAlgn="auto">
              <a:spcBef>
                <a:spcPts val="0"/>
              </a:spcBef>
              <a:spcAft>
                <a:spcPts val="0"/>
              </a:spcAft>
              <a:defRPr/>
            </a:pPr>
            <a:endParaRPr lang="en-US" sz="1900" kern="0">
              <a:solidFill>
                <a:prstClr val="white"/>
              </a:solidFill>
              <a:latin typeface="Calibri" panose="020F0502020204030204"/>
            </a:endParaRPr>
          </a:p>
        </p:txBody>
      </p:sp>
      <p:cxnSp>
        <p:nvCxnSpPr>
          <p:cNvPr id="27" name="Gerade Verbindung 8"/>
          <p:cNvCxnSpPr/>
          <p:nvPr>
            <p:custDataLst>
              <p:tags r:id="rId4"/>
            </p:custDataLst>
          </p:nvPr>
        </p:nvCxnSpPr>
        <p:spPr>
          <a:xfrm>
            <a:off x="3426212" y="6009516"/>
            <a:ext cx="1553123" cy="0"/>
          </a:xfrm>
          <a:prstGeom prst="line">
            <a:avLst/>
          </a:prstGeom>
          <a:noFill/>
          <a:ln w="12700" cap="flat" cmpd="sng" algn="ctr">
            <a:solidFill>
              <a:srgbClr val="778888"/>
            </a:solidFill>
            <a:prstDash val="solid"/>
          </a:ln>
          <a:effectLst/>
        </p:spPr>
      </p:cxnSp>
      <p:grpSp>
        <p:nvGrpSpPr>
          <p:cNvPr id="28" name="Group 27"/>
          <p:cNvGrpSpPr/>
          <p:nvPr/>
        </p:nvGrpSpPr>
        <p:grpSpPr>
          <a:xfrm>
            <a:off x="4081895" y="6039120"/>
            <a:ext cx="232873" cy="121892"/>
            <a:chOff x="7081228" y="3519839"/>
            <a:chExt cx="232927" cy="121920"/>
          </a:xfrm>
        </p:grpSpPr>
        <p:sp>
          <p:nvSpPr>
            <p:cNvPr id="29" name="Gleichschenkliges Dreieck 69"/>
            <p:cNvSpPr/>
            <p:nvPr>
              <p:custDataLst>
                <p:tags r:id="rId7"/>
              </p:custDataLst>
            </p:nvPr>
          </p:nvSpPr>
          <p:spPr bwMode="gray">
            <a:xfrm rot="10800000">
              <a:off x="7100380" y="3519839"/>
              <a:ext cx="197327" cy="107632"/>
            </a:xfrm>
            <a:prstGeom prst="triangle">
              <a:avLst/>
            </a:prstGeom>
            <a:solidFill>
              <a:srgbClr val="666666"/>
            </a:solidFill>
            <a:ln w="12700">
              <a:noFill/>
              <a:miter lim="800000"/>
              <a:headEnd/>
              <a:tailEnd/>
            </a:ln>
            <a:effectLst/>
          </p:spPr>
          <p:txBody>
            <a:bodyPr vert="horz" wrap="square" lIns="71983" tIns="71983" rIns="71983" bIns="71983" numCol="1" rtlCol="0" anchor="t" anchorCtr="0" compatLnSpc="1">
              <a:prstTxWarp prst="textNoShape">
                <a:avLst/>
              </a:prstTxWarp>
              <a:noAutofit/>
            </a:bodyPr>
            <a:lstStyle/>
            <a:p>
              <a:pPr defTabSz="914217" fontAlgn="auto">
                <a:spcBef>
                  <a:spcPts val="0"/>
                </a:spcBef>
                <a:spcAft>
                  <a:spcPts val="300"/>
                </a:spcAft>
                <a:defRPr/>
              </a:pPr>
              <a:endParaRPr lang="en-GB" sz="1600" kern="0">
                <a:solidFill>
                  <a:sysClr val="windowText" lastClr="000000"/>
                </a:solidFill>
              </a:endParaRPr>
            </a:p>
          </p:txBody>
        </p:sp>
        <p:cxnSp>
          <p:nvCxnSpPr>
            <p:cNvPr id="30" name="Gerade Verbindung 8"/>
            <p:cNvCxnSpPr/>
            <p:nvPr>
              <p:custDataLst>
                <p:tags r:id="rId8"/>
              </p:custDataLst>
            </p:nvPr>
          </p:nvCxnSpPr>
          <p:spPr>
            <a:xfrm>
              <a:off x="7081228" y="3534626"/>
              <a:ext cx="95860" cy="107133"/>
            </a:xfrm>
            <a:prstGeom prst="line">
              <a:avLst/>
            </a:prstGeom>
            <a:noFill/>
            <a:ln w="12700" cap="flat" cmpd="sng" algn="ctr">
              <a:solidFill>
                <a:srgbClr val="666666"/>
              </a:solidFill>
              <a:prstDash val="solid"/>
            </a:ln>
            <a:effectLst/>
          </p:spPr>
        </p:cxnSp>
        <p:cxnSp>
          <p:nvCxnSpPr>
            <p:cNvPr id="31" name="Gerade Verbindung 8"/>
            <p:cNvCxnSpPr/>
            <p:nvPr>
              <p:custDataLst>
                <p:tags r:id="rId9"/>
              </p:custDataLst>
            </p:nvPr>
          </p:nvCxnSpPr>
          <p:spPr>
            <a:xfrm flipH="1">
              <a:off x="7218295" y="3534626"/>
              <a:ext cx="95860" cy="107133"/>
            </a:xfrm>
            <a:prstGeom prst="line">
              <a:avLst/>
            </a:prstGeom>
            <a:noFill/>
            <a:ln w="12700" cap="flat" cmpd="sng" algn="ctr">
              <a:solidFill>
                <a:srgbClr val="666666"/>
              </a:solidFill>
              <a:prstDash val="solid"/>
            </a:ln>
            <a:effectLst/>
          </p:spPr>
        </p:cxnSp>
      </p:grpSp>
      <p:sp>
        <p:nvSpPr>
          <p:cNvPr id="32" name="Rectangle 31"/>
          <p:cNvSpPr/>
          <p:nvPr/>
        </p:nvSpPr>
        <p:spPr>
          <a:xfrm>
            <a:off x="3058442" y="3681176"/>
            <a:ext cx="2308210" cy="400017"/>
          </a:xfrm>
          <a:prstGeom prst="rect">
            <a:avLst/>
          </a:prstGeom>
        </p:spPr>
        <p:txBody>
          <a:bodyPr wrap="square">
            <a:spAutoFit/>
          </a:bodyPr>
          <a:lstStyle/>
          <a:p>
            <a:pPr algn="ctr" defTabSz="914217" fontAlgn="auto">
              <a:lnSpc>
                <a:spcPts val="1230"/>
              </a:lnSpc>
              <a:spcBef>
                <a:spcPts val="0"/>
              </a:spcBef>
              <a:spcAft>
                <a:spcPts val="0"/>
              </a:spcAft>
              <a:defRPr/>
            </a:pPr>
            <a:r>
              <a:rPr lang="en-US" sz="850" b="1" kern="0">
                <a:solidFill>
                  <a:srgbClr val="3399CC"/>
                </a:solidFill>
                <a:latin typeface="Arial,Bold"/>
              </a:rPr>
              <a:t>Customer Operations in the Global Utilities Market </a:t>
            </a:r>
            <a:r>
              <a:rPr lang="en-US" sz="800" i="1" kern="0">
                <a:solidFill>
                  <a:srgbClr val="3399CC"/>
                </a:solidFill>
                <a:latin typeface="Arial,Bold"/>
              </a:rPr>
              <a:t>(IDC 2015; Hfs 2016)</a:t>
            </a:r>
          </a:p>
        </p:txBody>
      </p:sp>
      <p:sp>
        <p:nvSpPr>
          <p:cNvPr id="33" name="Rectangle 32"/>
          <p:cNvSpPr/>
          <p:nvPr/>
        </p:nvSpPr>
        <p:spPr>
          <a:xfrm>
            <a:off x="465199" y="6135735"/>
            <a:ext cx="2308210" cy="400017"/>
          </a:xfrm>
          <a:prstGeom prst="rect">
            <a:avLst/>
          </a:prstGeom>
        </p:spPr>
        <p:txBody>
          <a:bodyPr wrap="square">
            <a:spAutoFit/>
          </a:bodyPr>
          <a:lstStyle/>
          <a:p>
            <a:pPr algn="ctr" defTabSz="914217" fontAlgn="auto">
              <a:lnSpc>
                <a:spcPts val="1230"/>
              </a:lnSpc>
              <a:spcBef>
                <a:spcPts val="0"/>
              </a:spcBef>
              <a:spcAft>
                <a:spcPts val="0"/>
              </a:spcAft>
              <a:defRPr/>
            </a:pPr>
            <a:r>
              <a:rPr lang="en-GB" sz="850" b="1" kern="0">
                <a:solidFill>
                  <a:srgbClr val="3399CC"/>
                </a:solidFill>
                <a:latin typeface="Arial,Bold"/>
              </a:rPr>
              <a:t>IT Serv. Smart Grids </a:t>
            </a:r>
            <a:r>
              <a:rPr lang="en-GB" sz="800" i="1" kern="0">
                <a:solidFill>
                  <a:srgbClr val="3399CC"/>
                </a:solidFill>
                <a:latin typeface="Arial,Bold"/>
              </a:rPr>
              <a:t>(IDC 2014) </a:t>
            </a:r>
            <a:r>
              <a:rPr lang="en-GB" sz="850" b="1" kern="0">
                <a:solidFill>
                  <a:srgbClr val="3399CC"/>
                </a:solidFill>
                <a:latin typeface="Arial,Bold"/>
              </a:rPr>
              <a:t>&amp; IT-OT Int. </a:t>
            </a:r>
            <a:r>
              <a:rPr lang="en-GB" sz="800" i="1" kern="0">
                <a:solidFill>
                  <a:srgbClr val="3399CC"/>
                </a:solidFill>
                <a:latin typeface="Arial,Bold"/>
              </a:rPr>
              <a:t>(Ovum 2014) </a:t>
            </a:r>
            <a:r>
              <a:rPr lang="en-GB" sz="850" b="1" kern="0">
                <a:solidFill>
                  <a:srgbClr val="3399CC"/>
                </a:solidFill>
                <a:latin typeface="Arial,Bold"/>
              </a:rPr>
              <a:t>Global Ut.</a:t>
            </a:r>
          </a:p>
        </p:txBody>
      </p:sp>
      <p:sp>
        <p:nvSpPr>
          <p:cNvPr id="34" name="Rectangle 33"/>
          <p:cNvSpPr/>
          <p:nvPr/>
        </p:nvSpPr>
        <p:spPr>
          <a:xfrm>
            <a:off x="3058442" y="6135735"/>
            <a:ext cx="2308210" cy="400017"/>
          </a:xfrm>
          <a:prstGeom prst="rect">
            <a:avLst/>
          </a:prstGeom>
        </p:spPr>
        <p:txBody>
          <a:bodyPr wrap="square">
            <a:spAutoFit/>
          </a:bodyPr>
          <a:lstStyle/>
          <a:p>
            <a:pPr algn="ctr" defTabSz="914217" fontAlgn="auto">
              <a:lnSpc>
                <a:spcPts val="1230"/>
              </a:lnSpc>
              <a:spcBef>
                <a:spcPts val="0"/>
              </a:spcBef>
              <a:spcAft>
                <a:spcPts val="0"/>
              </a:spcAft>
              <a:defRPr/>
            </a:pPr>
            <a:r>
              <a:rPr lang="en-US" sz="850" b="1" kern="0">
                <a:solidFill>
                  <a:srgbClr val="3399CC"/>
                </a:solidFill>
                <a:latin typeface="Arial,Bold"/>
              </a:rPr>
              <a:t>Professional Serv. for SAP on HANA in Ut. Worldwide </a:t>
            </a:r>
            <a:r>
              <a:rPr lang="en-US" sz="800" i="1" kern="0">
                <a:solidFill>
                  <a:srgbClr val="3399CC"/>
                </a:solidFill>
                <a:latin typeface="Arial,Bold"/>
              </a:rPr>
              <a:t>(IDC 2015)</a:t>
            </a:r>
          </a:p>
        </p:txBody>
      </p:sp>
      <p:cxnSp>
        <p:nvCxnSpPr>
          <p:cNvPr id="35" name="Gerade Verbindung 8"/>
          <p:cNvCxnSpPr/>
          <p:nvPr>
            <p:custDataLst>
              <p:tags r:id="rId5"/>
            </p:custDataLst>
          </p:nvPr>
        </p:nvCxnSpPr>
        <p:spPr>
          <a:xfrm rot="16200000">
            <a:off x="2112393" y="3875443"/>
            <a:ext cx="1553123" cy="0"/>
          </a:xfrm>
          <a:prstGeom prst="line">
            <a:avLst/>
          </a:prstGeom>
          <a:noFill/>
          <a:ln w="12700" cap="flat" cmpd="sng" algn="ctr">
            <a:solidFill>
              <a:srgbClr val="778888"/>
            </a:solidFill>
            <a:prstDash val="solid"/>
          </a:ln>
          <a:effectLst/>
        </p:spPr>
      </p:cxnSp>
      <p:sp>
        <p:nvSpPr>
          <p:cNvPr id="37" name="Rectangle 36"/>
          <p:cNvSpPr/>
          <p:nvPr/>
        </p:nvSpPr>
        <p:spPr>
          <a:xfrm>
            <a:off x="3396863" y="1822289"/>
            <a:ext cx="1718207" cy="1626739"/>
          </a:xfrm>
          <a:prstGeom prst="rect">
            <a:avLst/>
          </a:prstGeom>
          <a:solidFill>
            <a:schemeClr val="bg1"/>
          </a:solidFill>
          <a:ln w="15875">
            <a:solidFill>
              <a:srgbClr val="778888"/>
            </a:solidFill>
            <a:round/>
            <a:headEnd/>
            <a:tailEn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14217" fontAlgn="auto">
              <a:spcBef>
                <a:spcPts val="0"/>
              </a:spcBef>
              <a:spcAft>
                <a:spcPts val="0"/>
              </a:spcAft>
              <a:defRPr/>
            </a:pPr>
            <a:endParaRPr lang="en-US" sz="800" kern="0">
              <a:solidFill>
                <a:srgbClr val="000000"/>
              </a:solidFill>
            </a:endParaRPr>
          </a:p>
        </p:txBody>
      </p:sp>
      <p:sp>
        <p:nvSpPr>
          <p:cNvPr id="38" name="Rectangle 37"/>
          <p:cNvSpPr/>
          <p:nvPr/>
        </p:nvSpPr>
        <p:spPr>
          <a:xfrm>
            <a:off x="3283093" y="1743022"/>
            <a:ext cx="1718207" cy="1626739"/>
          </a:xfrm>
          <a:prstGeom prst="rect">
            <a:avLst/>
          </a:prstGeom>
          <a:solidFill>
            <a:schemeClr val="bg1"/>
          </a:solidFill>
          <a:ln w="15875">
            <a:solidFill>
              <a:srgbClr val="778888"/>
            </a:solidFill>
            <a:round/>
            <a:headEnd/>
            <a:tailEn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14217" fontAlgn="auto">
              <a:spcBef>
                <a:spcPts val="0"/>
              </a:spcBef>
              <a:spcAft>
                <a:spcPts val="0"/>
              </a:spcAft>
              <a:defRPr/>
            </a:pPr>
            <a:endParaRPr lang="en-US" sz="800" kern="0">
              <a:solidFill>
                <a:srgbClr val="000000"/>
              </a:solidFill>
            </a:endParaRPr>
          </a:p>
        </p:txBody>
      </p:sp>
      <p:pic>
        <p:nvPicPr>
          <p:cNvPr id="39" name="Picture 38"/>
          <p:cNvPicPr>
            <a:picLocks noChangeAspect="1"/>
          </p:cNvPicPr>
          <p:nvPr/>
        </p:nvPicPr>
        <p:blipFill>
          <a:blip r:embed="rId21"/>
          <a:stretch>
            <a:fillRect/>
          </a:stretch>
        </p:blipFill>
        <p:spPr>
          <a:xfrm>
            <a:off x="3350628" y="1799622"/>
            <a:ext cx="1511122" cy="1512112"/>
          </a:xfrm>
          <a:prstGeom prst="rect">
            <a:avLst/>
          </a:prstGeom>
        </p:spPr>
      </p:pic>
      <p:sp>
        <p:nvSpPr>
          <p:cNvPr id="40" name="Rectangle 39"/>
          <p:cNvSpPr/>
          <p:nvPr/>
        </p:nvSpPr>
        <p:spPr>
          <a:xfrm>
            <a:off x="3435465" y="1880501"/>
            <a:ext cx="1405832" cy="1346761"/>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fontAlgn="auto">
              <a:spcBef>
                <a:spcPts val="0"/>
              </a:spcBef>
              <a:spcAft>
                <a:spcPts val="0"/>
              </a:spcAft>
              <a:defRPr/>
            </a:pPr>
            <a:endParaRPr lang="en-US" kern="0">
              <a:solidFill>
                <a:srgbClr val="FFFFFF"/>
              </a:solidFill>
            </a:endParaRPr>
          </a:p>
        </p:txBody>
      </p:sp>
      <p:pic>
        <p:nvPicPr>
          <p:cNvPr id="41" name="Picture 3" descr="C:\Users\brooke.p.aarsen\AppData\Local\Microsoft\Windows\Temporary Internet Files\Content.Outlook\8QBPA1UR\EISC02X (2).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10915" t="10000" r="11375" b="17004"/>
          <a:stretch/>
        </p:blipFill>
        <p:spPr bwMode="auto">
          <a:xfrm>
            <a:off x="3446400" y="1900228"/>
            <a:ext cx="1394897" cy="1289598"/>
          </a:xfrm>
          <a:prstGeom prst="rect">
            <a:avLst/>
          </a:prstGeom>
          <a:noFill/>
          <a:ln w="6350">
            <a:solidFill>
              <a:schemeClr val="bg1">
                <a:lumMod val="65000"/>
              </a:schemeClr>
            </a:solidFill>
          </a:ln>
          <a:effectLst/>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677271" y="4172123"/>
            <a:ext cx="1831976" cy="1706005"/>
            <a:chOff x="12643431" y="-808397"/>
            <a:chExt cx="1832400" cy="1706400"/>
          </a:xfrm>
        </p:grpSpPr>
        <p:sp>
          <p:nvSpPr>
            <p:cNvPr id="43" name="Rectangle 42"/>
            <p:cNvSpPr/>
            <p:nvPr/>
          </p:nvSpPr>
          <p:spPr>
            <a:xfrm>
              <a:off x="12759003" y="-729113"/>
              <a:ext cx="1716828" cy="1627116"/>
            </a:xfrm>
            <a:prstGeom prst="rect">
              <a:avLst/>
            </a:prstGeom>
            <a:solidFill>
              <a:schemeClr val="bg1"/>
            </a:solidFill>
            <a:ln w="15875">
              <a:solidFill>
                <a:srgbClr val="778888"/>
              </a:solidFill>
              <a:round/>
              <a:headEnd/>
              <a:tailEn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14217" fontAlgn="auto">
                <a:spcBef>
                  <a:spcPts val="0"/>
                </a:spcBef>
                <a:spcAft>
                  <a:spcPts val="0"/>
                </a:spcAft>
                <a:defRPr/>
              </a:pPr>
              <a:endParaRPr lang="en-US" sz="800" kern="0">
                <a:solidFill>
                  <a:srgbClr val="000000"/>
                </a:solidFill>
              </a:endParaRPr>
            </a:p>
          </p:txBody>
        </p:sp>
        <p:sp>
          <p:nvSpPr>
            <p:cNvPr id="44" name="Rectangle 43"/>
            <p:cNvSpPr/>
            <p:nvPr/>
          </p:nvSpPr>
          <p:spPr>
            <a:xfrm>
              <a:off x="12643431" y="-808397"/>
              <a:ext cx="1716828" cy="1627116"/>
            </a:xfrm>
            <a:prstGeom prst="rect">
              <a:avLst/>
            </a:prstGeom>
            <a:solidFill>
              <a:schemeClr val="bg1"/>
            </a:solidFill>
            <a:ln w="15875">
              <a:solidFill>
                <a:srgbClr val="778888"/>
              </a:solidFill>
              <a:round/>
              <a:headEnd/>
              <a:tailEn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14217" fontAlgn="auto">
                <a:spcBef>
                  <a:spcPts val="0"/>
                </a:spcBef>
                <a:spcAft>
                  <a:spcPts val="0"/>
                </a:spcAft>
                <a:defRPr/>
              </a:pPr>
              <a:endParaRPr lang="en-US" sz="800" kern="0">
                <a:solidFill>
                  <a:srgbClr val="000000"/>
                </a:solidFill>
              </a:endParaRPr>
            </a:p>
          </p:txBody>
        </p:sp>
        <p:pic>
          <p:nvPicPr>
            <p:cNvPr id="45" name="Picture 44"/>
            <p:cNvPicPr>
              <a:picLocks noChangeAspect="1"/>
            </p:cNvPicPr>
            <p:nvPr/>
          </p:nvPicPr>
          <p:blipFill>
            <a:blip r:embed="rId21"/>
            <a:stretch>
              <a:fillRect/>
            </a:stretch>
          </p:blipFill>
          <p:spPr>
            <a:xfrm>
              <a:off x="12746890" y="-754923"/>
              <a:ext cx="1509910" cy="1512462"/>
            </a:xfrm>
            <a:prstGeom prst="rect">
              <a:avLst/>
            </a:prstGeom>
          </p:spPr>
        </p:pic>
      </p:grpSp>
      <p:grpSp>
        <p:nvGrpSpPr>
          <p:cNvPr id="46" name="Group 45"/>
          <p:cNvGrpSpPr/>
          <p:nvPr/>
        </p:nvGrpSpPr>
        <p:grpSpPr>
          <a:xfrm>
            <a:off x="3333881" y="4225911"/>
            <a:ext cx="1727600" cy="1626823"/>
            <a:chOff x="14820156" y="-817331"/>
            <a:chExt cx="1728000" cy="1627200"/>
          </a:xfrm>
        </p:grpSpPr>
        <p:sp>
          <p:nvSpPr>
            <p:cNvPr id="47" name="Rectangle 46"/>
            <p:cNvSpPr/>
            <p:nvPr/>
          </p:nvSpPr>
          <p:spPr>
            <a:xfrm>
              <a:off x="14820156" y="-817331"/>
              <a:ext cx="1728000" cy="1627200"/>
            </a:xfrm>
            <a:prstGeom prst="rect">
              <a:avLst/>
            </a:prstGeom>
            <a:solidFill>
              <a:schemeClr val="bg1"/>
            </a:solidFill>
            <a:ln w="15875">
              <a:solidFill>
                <a:srgbClr val="778888"/>
              </a:solidFill>
              <a:round/>
              <a:headEnd/>
              <a:tailEn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14217" fontAlgn="auto">
                <a:spcBef>
                  <a:spcPts val="0"/>
                </a:spcBef>
                <a:spcAft>
                  <a:spcPts val="0"/>
                </a:spcAft>
                <a:defRPr/>
              </a:pPr>
              <a:endParaRPr lang="en-US" sz="800" kern="0">
                <a:solidFill>
                  <a:srgbClr val="000000"/>
                </a:solidFill>
              </a:endParaRPr>
            </a:p>
          </p:txBody>
        </p:sp>
        <p:pic>
          <p:nvPicPr>
            <p:cNvPr id="48" name="Picture 47"/>
            <p:cNvPicPr>
              <a:picLocks noChangeAspect="1"/>
            </p:cNvPicPr>
            <p:nvPr/>
          </p:nvPicPr>
          <p:blipFill>
            <a:blip r:embed="rId21"/>
            <a:stretch>
              <a:fillRect/>
            </a:stretch>
          </p:blipFill>
          <p:spPr>
            <a:xfrm>
              <a:off x="14907274" y="-760715"/>
              <a:ext cx="1519736" cy="1512540"/>
            </a:xfrm>
            <a:prstGeom prst="rect">
              <a:avLst/>
            </a:prstGeom>
          </p:spPr>
        </p:pic>
        <p:sp>
          <p:nvSpPr>
            <p:cNvPr id="49" name="Rectangle 48"/>
            <p:cNvSpPr/>
            <p:nvPr/>
          </p:nvSpPr>
          <p:spPr>
            <a:xfrm>
              <a:off x="14988544" y="-685912"/>
              <a:ext cx="1482276" cy="1353242"/>
            </a:xfrm>
            <a:prstGeom prst="rect">
              <a:avLst/>
            </a:prstGeom>
            <a:solidFill>
              <a:schemeClr val="bg1"/>
            </a:solidFill>
            <a:ln w="9525">
              <a:noFill/>
              <a:round/>
              <a:headEnd/>
              <a:tailEnd/>
            </a:ln>
          </p:spPr>
          <p:txBody>
            <a:bodyPr vert="horz" wrap="square" lIns="0" tIns="0" rIns="0" bIns="0" numCol="1" rtlCol="0" anchor="ctr" anchorCtr="0" compatLnSpc="1">
              <a:prstTxWarp prst="textNoShape">
                <a:avLst/>
              </a:prstTxWarp>
            </a:bodyPr>
            <a:lstStyle/>
            <a:p>
              <a:pPr algn="ctr" defTabSz="914217" fontAlgn="auto">
                <a:spcBef>
                  <a:spcPts val="0"/>
                </a:spcBef>
                <a:spcAft>
                  <a:spcPts val="0"/>
                </a:spcAft>
                <a:defRPr/>
              </a:pPr>
              <a:endParaRPr lang="en-US" sz="800" kern="0">
                <a:solidFill>
                  <a:prstClr val="black"/>
                </a:solidFill>
              </a:endParaRPr>
            </a:p>
          </p:txBody>
        </p:sp>
        <p:pic>
          <p:nvPicPr>
            <p:cNvPr id="50" name="Picture 3" descr="image001"/>
            <p:cNvPicPr preferRelativeResize="0">
              <a:picLocks noChangeArrowheads="1"/>
            </p:cNvPicPr>
            <p:nvPr/>
          </p:nvPicPr>
          <p:blipFill rotWithShape="1">
            <a:blip r:embed="rId23" cstate="print">
              <a:extLst>
                <a:ext uri="{28A0092B-C50C-407E-A947-70E740481C1C}">
                  <a14:useLocalDpi xmlns:a14="http://schemas.microsoft.com/office/drawing/2010/main" val="0"/>
                </a:ext>
              </a:extLst>
            </a:blip>
            <a:srcRect l="7276" t="510" r="3165" b="6732"/>
            <a:stretch/>
          </p:blipFill>
          <p:spPr bwMode="auto">
            <a:xfrm>
              <a:off x="14997325" y="-676609"/>
              <a:ext cx="1404883" cy="1308506"/>
            </a:xfrm>
            <a:prstGeom prst="rect">
              <a:avLst/>
            </a:prstGeom>
            <a:noFill/>
            <a:ln w="6350">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61" name="Group 60"/>
          <p:cNvGrpSpPr/>
          <p:nvPr/>
        </p:nvGrpSpPr>
        <p:grpSpPr>
          <a:xfrm>
            <a:off x="5793892" y="2866627"/>
            <a:ext cx="2163773" cy="1935082"/>
            <a:chOff x="6003598" y="1620346"/>
            <a:chExt cx="2163773" cy="1935082"/>
          </a:xfrm>
        </p:grpSpPr>
        <p:sp>
          <p:nvSpPr>
            <p:cNvPr id="59" name="Rectangle 58"/>
            <p:cNvSpPr/>
            <p:nvPr/>
          </p:nvSpPr>
          <p:spPr>
            <a:xfrm>
              <a:off x="6263340" y="1797583"/>
              <a:ext cx="1718207" cy="1626739"/>
            </a:xfrm>
            <a:prstGeom prst="rect">
              <a:avLst/>
            </a:prstGeom>
            <a:solidFill>
              <a:schemeClr val="bg1"/>
            </a:solidFill>
            <a:ln w="15875">
              <a:solidFill>
                <a:srgbClr val="778888"/>
              </a:solidFill>
              <a:round/>
              <a:headEnd/>
              <a:tailEn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14217" fontAlgn="auto">
                <a:spcBef>
                  <a:spcPts val="0"/>
                </a:spcBef>
                <a:spcAft>
                  <a:spcPts val="0"/>
                </a:spcAft>
                <a:defRPr/>
              </a:pPr>
              <a:endParaRPr lang="en-US" sz="800" kern="0">
                <a:solidFill>
                  <a:srgbClr val="000000"/>
                </a:solidFill>
              </a:endParaRPr>
            </a:p>
          </p:txBody>
        </p:sp>
        <p:sp>
          <p:nvSpPr>
            <p:cNvPr id="56" name="Rectangle 55"/>
            <p:cNvSpPr/>
            <p:nvPr/>
          </p:nvSpPr>
          <p:spPr>
            <a:xfrm>
              <a:off x="6003598" y="1620346"/>
              <a:ext cx="2163773" cy="1935082"/>
            </a:xfrm>
            <a:prstGeom prst="rect">
              <a:avLst/>
            </a:prstGeom>
            <a:solidFill>
              <a:srgbClr val="B2B2B2">
                <a:alpha val="26667"/>
              </a:srgbClr>
            </a:solidFill>
            <a:ln w="12700" cap="flat" cmpd="sng" algn="ctr">
              <a:noFill/>
              <a:prstDash val="solid"/>
              <a:miter lim="800000"/>
            </a:ln>
            <a:effectLst/>
          </p:spPr>
          <p:txBody>
            <a:bodyPr rtlCol="0" anchor="ctr"/>
            <a:lstStyle/>
            <a:p>
              <a:pPr algn="ctr" defTabSz="914149" fontAlgn="auto">
                <a:spcBef>
                  <a:spcPts val="0"/>
                </a:spcBef>
                <a:spcAft>
                  <a:spcPts val="0"/>
                </a:spcAft>
                <a:defRPr/>
              </a:pPr>
              <a:endParaRPr lang="en-US" sz="1900" kern="0">
                <a:solidFill>
                  <a:prstClr val="white"/>
                </a:solidFill>
                <a:latin typeface="Calibri" panose="020F0502020204030204"/>
              </a:endParaRPr>
            </a:p>
          </p:txBody>
        </p:sp>
        <p:sp>
          <p:nvSpPr>
            <p:cNvPr id="58" name="Rectangle 57"/>
            <p:cNvSpPr/>
            <p:nvPr/>
          </p:nvSpPr>
          <p:spPr>
            <a:xfrm>
              <a:off x="6134810" y="1711284"/>
              <a:ext cx="1718207" cy="1626739"/>
            </a:xfrm>
            <a:prstGeom prst="rect">
              <a:avLst/>
            </a:prstGeom>
            <a:solidFill>
              <a:schemeClr val="bg1"/>
            </a:solidFill>
            <a:ln w="15875">
              <a:solidFill>
                <a:srgbClr val="778888"/>
              </a:solidFill>
              <a:round/>
              <a:headEnd/>
              <a:tailEn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14217" fontAlgn="auto">
                <a:spcBef>
                  <a:spcPts val="0"/>
                </a:spcBef>
                <a:spcAft>
                  <a:spcPts val="0"/>
                </a:spcAft>
                <a:defRPr/>
              </a:pPr>
              <a:endParaRPr lang="en-US" sz="800" kern="0">
                <a:solidFill>
                  <a:srgbClr val="000000"/>
                </a:solidFill>
              </a:endParaRPr>
            </a:p>
          </p:txBody>
        </p:sp>
        <p:pic>
          <p:nvPicPr>
            <p:cNvPr id="53" name="Picture 52"/>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242115" y="1808532"/>
              <a:ext cx="1394897" cy="1455546"/>
            </a:xfrm>
            <a:prstGeom prst="rect">
              <a:avLst/>
            </a:prstGeom>
          </p:spPr>
        </p:pic>
      </p:grpSp>
      <p:sp>
        <p:nvSpPr>
          <p:cNvPr id="54" name="TextBox 13"/>
          <p:cNvSpPr txBox="1"/>
          <p:nvPr/>
        </p:nvSpPr>
        <p:spPr>
          <a:xfrm>
            <a:off x="5685975" y="4946254"/>
            <a:ext cx="2288539" cy="646331"/>
          </a:xfrm>
          <a:prstGeom prst="rect">
            <a:avLst/>
          </a:prstGeom>
          <a:noFill/>
        </p:spPr>
        <p:txBody>
          <a:bodyPr wrap="square">
            <a:spAutoFit/>
          </a:bodyPr>
          <a:lstStyle>
            <a:defPPr>
              <a:defRPr lang="en-US"/>
            </a:defPPr>
            <a:lvl1pPr algn="l" rtl="0" fontAlgn="base">
              <a:spcBef>
                <a:spcPct val="0"/>
              </a:spcBef>
              <a:spcAft>
                <a:spcPct val="0"/>
              </a:spcAft>
              <a:defRPr sz="2800" kern="1200">
                <a:solidFill>
                  <a:schemeClr val="tx2"/>
                </a:solidFill>
                <a:latin typeface="Arial" pitchFamily="34" charset="0"/>
                <a:ea typeface="+mn-ea"/>
                <a:cs typeface="Arial" pitchFamily="34" charset="0"/>
              </a:defRPr>
            </a:lvl1pPr>
            <a:lvl2pPr marL="457200" algn="l" rtl="0" fontAlgn="base">
              <a:spcBef>
                <a:spcPct val="0"/>
              </a:spcBef>
              <a:spcAft>
                <a:spcPct val="0"/>
              </a:spcAft>
              <a:defRPr sz="2800" kern="1200">
                <a:solidFill>
                  <a:schemeClr val="tx2"/>
                </a:solidFill>
                <a:latin typeface="Arial" pitchFamily="34" charset="0"/>
                <a:ea typeface="+mn-ea"/>
                <a:cs typeface="Arial" pitchFamily="34" charset="0"/>
              </a:defRPr>
            </a:lvl2pPr>
            <a:lvl3pPr marL="914400" algn="l" rtl="0" fontAlgn="base">
              <a:spcBef>
                <a:spcPct val="0"/>
              </a:spcBef>
              <a:spcAft>
                <a:spcPct val="0"/>
              </a:spcAft>
              <a:defRPr sz="2800" kern="1200">
                <a:solidFill>
                  <a:schemeClr val="tx2"/>
                </a:solidFill>
                <a:latin typeface="Arial" pitchFamily="34" charset="0"/>
                <a:ea typeface="+mn-ea"/>
                <a:cs typeface="Arial" pitchFamily="34" charset="0"/>
              </a:defRPr>
            </a:lvl3pPr>
            <a:lvl4pPr marL="1371600" algn="l" rtl="0" fontAlgn="base">
              <a:spcBef>
                <a:spcPct val="0"/>
              </a:spcBef>
              <a:spcAft>
                <a:spcPct val="0"/>
              </a:spcAft>
              <a:defRPr sz="2800" kern="1200">
                <a:solidFill>
                  <a:schemeClr val="tx2"/>
                </a:solidFill>
                <a:latin typeface="Arial" pitchFamily="34" charset="0"/>
                <a:ea typeface="+mn-ea"/>
                <a:cs typeface="Arial" pitchFamily="34" charset="0"/>
              </a:defRPr>
            </a:lvl4pPr>
            <a:lvl5pPr marL="1828800" algn="l" rtl="0" fontAlgn="base">
              <a:spcBef>
                <a:spcPct val="0"/>
              </a:spcBef>
              <a:spcAft>
                <a:spcPct val="0"/>
              </a:spcAft>
              <a:defRPr sz="2800" kern="1200">
                <a:solidFill>
                  <a:schemeClr val="tx2"/>
                </a:solidFill>
                <a:latin typeface="Arial" pitchFamily="34" charset="0"/>
                <a:ea typeface="+mn-ea"/>
                <a:cs typeface="Arial" pitchFamily="34" charset="0"/>
              </a:defRPr>
            </a:lvl5pPr>
            <a:lvl6pPr marL="2286000" algn="l" defTabSz="914400" rtl="0" eaLnBrk="1" latinLnBrk="0" hangingPunct="1">
              <a:defRPr sz="2800" kern="1200">
                <a:solidFill>
                  <a:schemeClr val="tx2"/>
                </a:solidFill>
                <a:latin typeface="Arial" pitchFamily="34" charset="0"/>
                <a:ea typeface="+mn-ea"/>
                <a:cs typeface="Arial" pitchFamily="34" charset="0"/>
              </a:defRPr>
            </a:lvl6pPr>
            <a:lvl7pPr marL="2743200" algn="l" defTabSz="914400" rtl="0" eaLnBrk="1" latinLnBrk="0" hangingPunct="1">
              <a:defRPr sz="2800" kern="1200">
                <a:solidFill>
                  <a:schemeClr val="tx2"/>
                </a:solidFill>
                <a:latin typeface="Arial" pitchFamily="34" charset="0"/>
                <a:ea typeface="+mn-ea"/>
                <a:cs typeface="Arial" pitchFamily="34" charset="0"/>
              </a:defRPr>
            </a:lvl7pPr>
            <a:lvl8pPr marL="3200400" algn="l" defTabSz="914400" rtl="0" eaLnBrk="1" latinLnBrk="0" hangingPunct="1">
              <a:defRPr sz="2800" kern="1200">
                <a:solidFill>
                  <a:schemeClr val="tx2"/>
                </a:solidFill>
                <a:latin typeface="Arial" pitchFamily="34" charset="0"/>
                <a:ea typeface="+mn-ea"/>
                <a:cs typeface="Arial" pitchFamily="34" charset="0"/>
              </a:defRPr>
            </a:lvl8pPr>
            <a:lvl9pPr marL="3657600" algn="l" defTabSz="914400" rtl="0" eaLnBrk="1" latinLnBrk="0" hangingPunct="1">
              <a:defRPr sz="2800" kern="1200">
                <a:solidFill>
                  <a:schemeClr val="tx2"/>
                </a:solidFill>
                <a:latin typeface="Arial" pitchFamily="34" charset="0"/>
                <a:ea typeface="+mn-ea"/>
                <a:cs typeface="Arial" pitchFamily="34" charset="0"/>
              </a:defRPr>
            </a:lvl9pPr>
          </a:lstStyle>
          <a:p>
            <a:pPr defTabSz="913943">
              <a:defRPr/>
            </a:pPr>
            <a:r>
              <a:rPr lang="en-US" sz="900" baseline="30000">
                <a:solidFill>
                  <a:prstClr val="white">
                    <a:lumMod val="85000"/>
                  </a:prstClr>
                </a:solidFill>
              </a:rPr>
              <a:t>©</a:t>
            </a:r>
            <a:r>
              <a:rPr lang="en-US" sz="900">
                <a:solidFill>
                  <a:prstClr val="white">
                    <a:lumMod val="85000"/>
                  </a:prstClr>
                </a:solidFill>
              </a:rPr>
              <a:t>Copyright Gartner, Inc., Source: “Magic Quadrant for Business Analytics Services, Worldwide” by Alex Soejarto and Neil Chandler. September 22, 2015.</a:t>
            </a:r>
          </a:p>
        </p:txBody>
      </p:sp>
      <p:sp>
        <p:nvSpPr>
          <p:cNvPr id="55" name="TextBox 54"/>
          <p:cNvSpPr txBox="1">
            <a:spLocks noChangeArrowheads="1"/>
          </p:cNvSpPr>
          <p:nvPr/>
        </p:nvSpPr>
        <p:spPr bwMode="auto">
          <a:xfrm>
            <a:off x="8189596" y="2257647"/>
            <a:ext cx="3755661" cy="3909597"/>
          </a:xfrm>
          <a:prstGeom prst="rect">
            <a:avLst/>
          </a:prstGeom>
          <a:noFill/>
          <a:ln w="12700" algn="ctr">
            <a:noFill/>
            <a:miter lim="800000"/>
            <a:headEnd/>
            <a:tailEnd/>
          </a:ln>
          <a:effectLst/>
        </p:spPr>
        <p:txBody>
          <a:bodyPr lIns="45687" rIns="45687"/>
          <a:lstStyle>
            <a:defPPr>
              <a:defRPr lang="en-US"/>
            </a:defPPr>
            <a:lvl1pPr algn="l" rtl="0" fontAlgn="base">
              <a:spcBef>
                <a:spcPct val="0"/>
              </a:spcBef>
              <a:spcAft>
                <a:spcPct val="0"/>
              </a:spcAft>
              <a:defRPr sz="2800" kern="1200">
                <a:solidFill>
                  <a:schemeClr val="tx2"/>
                </a:solidFill>
                <a:latin typeface="Arial" pitchFamily="34" charset="0"/>
                <a:ea typeface="+mn-ea"/>
                <a:cs typeface="Arial" pitchFamily="34" charset="0"/>
              </a:defRPr>
            </a:lvl1pPr>
            <a:lvl2pPr marL="457200" algn="l" rtl="0" fontAlgn="base">
              <a:spcBef>
                <a:spcPct val="0"/>
              </a:spcBef>
              <a:spcAft>
                <a:spcPct val="0"/>
              </a:spcAft>
              <a:defRPr sz="2800" kern="1200">
                <a:solidFill>
                  <a:schemeClr val="tx2"/>
                </a:solidFill>
                <a:latin typeface="Arial" pitchFamily="34" charset="0"/>
                <a:ea typeface="+mn-ea"/>
                <a:cs typeface="Arial" pitchFamily="34" charset="0"/>
              </a:defRPr>
            </a:lvl2pPr>
            <a:lvl3pPr marL="914400" algn="l" rtl="0" fontAlgn="base">
              <a:spcBef>
                <a:spcPct val="0"/>
              </a:spcBef>
              <a:spcAft>
                <a:spcPct val="0"/>
              </a:spcAft>
              <a:defRPr sz="2800" kern="1200">
                <a:solidFill>
                  <a:schemeClr val="tx2"/>
                </a:solidFill>
                <a:latin typeface="Arial" pitchFamily="34" charset="0"/>
                <a:ea typeface="+mn-ea"/>
                <a:cs typeface="Arial" pitchFamily="34" charset="0"/>
              </a:defRPr>
            </a:lvl3pPr>
            <a:lvl4pPr marL="1371600" algn="l" rtl="0" fontAlgn="base">
              <a:spcBef>
                <a:spcPct val="0"/>
              </a:spcBef>
              <a:spcAft>
                <a:spcPct val="0"/>
              </a:spcAft>
              <a:defRPr sz="2800" kern="1200">
                <a:solidFill>
                  <a:schemeClr val="tx2"/>
                </a:solidFill>
                <a:latin typeface="Arial" pitchFamily="34" charset="0"/>
                <a:ea typeface="+mn-ea"/>
                <a:cs typeface="Arial" pitchFamily="34" charset="0"/>
              </a:defRPr>
            </a:lvl4pPr>
            <a:lvl5pPr marL="1828800" algn="l" rtl="0" fontAlgn="base">
              <a:spcBef>
                <a:spcPct val="0"/>
              </a:spcBef>
              <a:spcAft>
                <a:spcPct val="0"/>
              </a:spcAft>
              <a:defRPr sz="2800" kern="1200">
                <a:solidFill>
                  <a:schemeClr val="tx2"/>
                </a:solidFill>
                <a:latin typeface="Arial" pitchFamily="34" charset="0"/>
                <a:ea typeface="+mn-ea"/>
                <a:cs typeface="Arial" pitchFamily="34" charset="0"/>
              </a:defRPr>
            </a:lvl5pPr>
            <a:lvl6pPr marL="2286000" algn="l" defTabSz="914400" rtl="0" eaLnBrk="1" latinLnBrk="0" hangingPunct="1">
              <a:defRPr sz="2800" kern="1200">
                <a:solidFill>
                  <a:schemeClr val="tx2"/>
                </a:solidFill>
                <a:latin typeface="Arial" pitchFamily="34" charset="0"/>
                <a:ea typeface="+mn-ea"/>
                <a:cs typeface="Arial" pitchFamily="34" charset="0"/>
              </a:defRPr>
            </a:lvl6pPr>
            <a:lvl7pPr marL="2743200" algn="l" defTabSz="914400" rtl="0" eaLnBrk="1" latinLnBrk="0" hangingPunct="1">
              <a:defRPr sz="2800" kern="1200">
                <a:solidFill>
                  <a:schemeClr val="tx2"/>
                </a:solidFill>
                <a:latin typeface="Arial" pitchFamily="34" charset="0"/>
                <a:ea typeface="+mn-ea"/>
                <a:cs typeface="Arial" pitchFamily="34" charset="0"/>
              </a:defRPr>
            </a:lvl7pPr>
            <a:lvl8pPr marL="3200400" algn="l" defTabSz="914400" rtl="0" eaLnBrk="1" latinLnBrk="0" hangingPunct="1">
              <a:defRPr sz="2800" kern="1200">
                <a:solidFill>
                  <a:schemeClr val="tx2"/>
                </a:solidFill>
                <a:latin typeface="Arial" pitchFamily="34" charset="0"/>
                <a:ea typeface="+mn-ea"/>
                <a:cs typeface="Arial" pitchFamily="34" charset="0"/>
              </a:defRPr>
            </a:lvl8pPr>
            <a:lvl9pPr marL="3657600" algn="l" defTabSz="914400" rtl="0" eaLnBrk="1" latinLnBrk="0" hangingPunct="1">
              <a:defRPr sz="2800" kern="1200">
                <a:solidFill>
                  <a:schemeClr val="tx2"/>
                </a:solidFill>
                <a:latin typeface="Arial" pitchFamily="34" charset="0"/>
                <a:ea typeface="+mn-ea"/>
                <a:cs typeface="Arial" pitchFamily="34" charset="0"/>
              </a:defRPr>
            </a:lvl9pPr>
          </a:lstStyle>
          <a:p>
            <a:pPr defTabSz="913943">
              <a:spcBef>
                <a:spcPts val="0"/>
              </a:spcBef>
              <a:spcAft>
                <a:spcPts val="0"/>
              </a:spcAft>
            </a:pPr>
            <a:r>
              <a:rPr lang="en-US" sz="900">
                <a:solidFill>
                  <a:srgbClr val="CBCCCC"/>
                </a:solidFill>
                <a:latin typeface="Arial"/>
                <a:ea typeface="Times New Roman"/>
              </a:rPr>
              <a:t>The Gartner report evaluates 18 full-service providers for a broad range of implementation services across multiple business analytics (BA) needs).  Gartner’s evaluation of Accenture was based on the vendor’s completeness of vision and ability to execute.  </a:t>
            </a:r>
          </a:p>
          <a:p>
            <a:pPr defTabSz="913943">
              <a:spcBef>
                <a:spcPts val="0"/>
              </a:spcBef>
              <a:spcAft>
                <a:spcPts val="0"/>
              </a:spcAft>
            </a:pPr>
            <a:endParaRPr lang="en-US" sz="900">
              <a:solidFill>
                <a:srgbClr val="CBCCCC"/>
              </a:solidFill>
              <a:latin typeface="Arial"/>
            </a:endParaRPr>
          </a:p>
          <a:p>
            <a:pPr defTabSz="913943">
              <a:spcBef>
                <a:spcPts val="0"/>
              </a:spcBef>
              <a:spcAft>
                <a:spcPts val="0"/>
              </a:spcAft>
            </a:pPr>
            <a:r>
              <a:rPr lang="en-US" sz="900">
                <a:solidFill>
                  <a:srgbClr val="CBCCCC"/>
                </a:solidFill>
                <a:latin typeface="Arial"/>
              </a:rPr>
              <a:t>According to this Magic Quadrant, “Leaders provide offerings that meet demand, as well as demonstrate the vision necessary to sustain their position as requirements evolve in the market. Leaders take chances and typically respond to a wide market audience by supporting broad market requirements in an attempt to help shape the market. This includes delivering BA solutions across all levels of the BA framework. However, they may fail to meet the specific needs of more-specialized segments (for example, technology, application, geographic and process segments).” </a:t>
            </a:r>
          </a:p>
          <a:p>
            <a:pPr defTabSz="913943">
              <a:spcBef>
                <a:spcPts val="0"/>
              </a:spcBef>
              <a:spcAft>
                <a:spcPts val="0"/>
              </a:spcAft>
            </a:pPr>
            <a:endParaRPr lang="en-US" sz="900">
              <a:solidFill>
                <a:srgbClr val="CBCCCC"/>
              </a:solidFill>
              <a:latin typeface="Arial"/>
            </a:endParaRPr>
          </a:p>
          <a:p>
            <a:pPr defTabSz="913943">
              <a:spcBef>
                <a:spcPts val="0"/>
              </a:spcBef>
              <a:spcAft>
                <a:spcPts val="0"/>
              </a:spcAft>
            </a:pPr>
            <a:r>
              <a:rPr lang="en-US" sz="900">
                <a:solidFill>
                  <a:srgbClr val="CBCCCC"/>
                </a:solidFill>
                <a:latin typeface="Arial"/>
              </a:rPr>
              <a:t>“In addition to developing the capability for the breadth of skills required and establishing a resourcing strategy, providers of large-scale implementations of BA solutions have a broad and diverse set of capabilities, which may cover multiple domains along with multiple service competencies and centers of excellence (such as business consulting, technology consulting, enterprise architecture, information architecture, design, on-site services, remote services, testing,</a:t>
            </a:r>
          </a:p>
          <a:p>
            <a:pPr defTabSz="913943">
              <a:spcBef>
                <a:spcPts val="0"/>
              </a:spcBef>
              <a:spcAft>
                <a:spcPts val="0"/>
              </a:spcAft>
            </a:pPr>
            <a:r>
              <a:rPr lang="en-US" sz="900">
                <a:solidFill>
                  <a:srgbClr val="CBCCCC"/>
                </a:solidFill>
                <a:latin typeface="Arial"/>
              </a:rPr>
              <a:t>infrastructure integration, change management and training).”</a:t>
            </a:r>
          </a:p>
          <a:p>
            <a:pPr defTabSz="913943">
              <a:spcBef>
                <a:spcPts val="0"/>
              </a:spcBef>
              <a:spcAft>
                <a:spcPts val="0"/>
              </a:spcAft>
            </a:pPr>
            <a:endParaRPr lang="en-US" sz="900">
              <a:solidFill>
                <a:srgbClr val="CBCCCC"/>
              </a:solidFill>
              <a:latin typeface="Arial"/>
              <a:ea typeface="Times New Roman"/>
            </a:endParaRPr>
          </a:p>
          <a:p>
            <a:pPr defTabSz="913943">
              <a:spcBef>
                <a:spcPts val="0"/>
              </a:spcBef>
              <a:spcAft>
                <a:spcPts val="0"/>
              </a:spcAft>
            </a:pPr>
            <a:r>
              <a:rPr lang="en-US" sz="900" b="1">
                <a:solidFill>
                  <a:prstClr val="white"/>
                </a:solidFill>
                <a:latin typeface="Arial"/>
                <a:ea typeface="Times New Roman"/>
              </a:rPr>
              <a:t>R</a:t>
            </a:r>
            <a:r>
              <a:rPr lang="en-US" sz="900" b="1">
                <a:solidFill>
                  <a:prstClr val="white"/>
                </a:solidFill>
                <a:latin typeface="Arial"/>
              </a:rPr>
              <a:t>ead the </a:t>
            </a:r>
            <a:r>
              <a:rPr lang="en-US" sz="900" b="1">
                <a:solidFill>
                  <a:prstClr val="white"/>
                </a:solidFill>
                <a:latin typeface="Arial"/>
                <a:hlinkClick r:id="rId25"/>
              </a:rPr>
              <a:t>report</a:t>
            </a:r>
            <a:r>
              <a:rPr lang="en-US" sz="900" b="1">
                <a:solidFill>
                  <a:prstClr val="white"/>
                </a:solidFill>
                <a:latin typeface="Arial"/>
              </a:rPr>
              <a:t> to see why Accenture is a leader and positioned furthest for completeness of vision.</a:t>
            </a:r>
          </a:p>
          <a:p>
            <a:pPr defTabSz="913943"/>
            <a:r>
              <a:rPr lang="en-US" sz="600">
                <a:solidFill>
                  <a:srgbClr val="CBCCCC"/>
                </a:solidFill>
                <a:latin typeface="Arial"/>
              </a:rPr>
              <a:t> </a:t>
            </a:r>
          </a:p>
          <a:p>
            <a:pPr defTabSz="913943"/>
            <a:r>
              <a:rPr lang="en-US" sz="500">
                <a:solidFill>
                  <a:srgbClr val="CBCCCC"/>
                </a:solidFill>
                <a:latin typeface="Arial"/>
              </a:rPr>
              <a:t>Disclaimer: This graphic was published by Gartner, Inc. as part of a larger research document and should be evaluated in the context of the entire document. The Gartner document is available via this </a:t>
            </a:r>
            <a:r>
              <a:rPr lang="en-US" sz="500">
                <a:solidFill>
                  <a:srgbClr val="CBCCCC"/>
                </a:solidFill>
                <a:latin typeface="Arial"/>
                <a:hlinkClick r:id="rId25"/>
              </a:rPr>
              <a:t>link</a:t>
            </a:r>
            <a:r>
              <a:rPr lang="en-US" sz="500">
                <a:solidFill>
                  <a:srgbClr val="CBCCCC"/>
                </a:solidFill>
                <a:latin typeface="Arial"/>
              </a:rPr>
              <a: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cxnSp>
        <p:nvCxnSpPr>
          <p:cNvPr id="60" name="Gerade Verbindung 8"/>
          <p:cNvCxnSpPr/>
          <p:nvPr>
            <p:custDataLst>
              <p:tags r:id="rId6"/>
            </p:custDataLst>
          </p:nvPr>
        </p:nvCxnSpPr>
        <p:spPr>
          <a:xfrm rot="16200000">
            <a:off x="4762714" y="3875443"/>
            <a:ext cx="1553123" cy="0"/>
          </a:xfrm>
          <a:prstGeom prst="line">
            <a:avLst/>
          </a:prstGeom>
          <a:noFill/>
          <a:ln w="12700" cap="flat" cmpd="sng" algn="ctr">
            <a:solidFill>
              <a:srgbClr val="778888"/>
            </a:solidFill>
            <a:prstDash val="solid"/>
          </a:ln>
          <a:effectLst/>
        </p:spPr>
      </p:cxnSp>
      <p:sp>
        <p:nvSpPr>
          <p:cNvPr id="62" name="Rectangle 61"/>
          <p:cNvSpPr/>
          <p:nvPr/>
        </p:nvSpPr>
        <p:spPr>
          <a:xfrm>
            <a:off x="5718822" y="1585220"/>
            <a:ext cx="6226435" cy="646331"/>
          </a:xfrm>
          <a:prstGeom prst="rect">
            <a:avLst/>
          </a:prstGeom>
        </p:spPr>
        <p:txBody>
          <a:bodyPr wrap="square">
            <a:spAutoFit/>
          </a:bodyPr>
          <a:lstStyle/>
          <a:p>
            <a:r>
              <a:rPr lang="en-US">
                <a:solidFill>
                  <a:prstClr val="white"/>
                </a:solidFill>
              </a:rPr>
              <a:t>The Gartner Magic Quadrant For Business Analytics Services, Worldwide</a:t>
            </a:r>
            <a:endParaRPr lang="en-GB">
              <a:solidFill>
                <a:prstClr val="white"/>
              </a:solidFill>
            </a:endParaRPr>
          </a:p>
        </p:txBody>
      </p:sp>
    </p:spTree>
    <p:extLst>
      <p:ext uri="{BB962C8B-B14F-4D97-AF65-F5344CB8AC3E}">
        <p14:creationId xmlns:p14="http://schemas.microsoft.com/office/powerpoint/2010/main" val="15626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596793313"/>
              </p:ext>
            </p:extLst>
          </p:nvPr>
        </p:nvGraphicFramePr>
        <p:xfrm>
          <a:off x="5995" y="2828"/>
          <a:ext cx="1587" cy="1587"/>
        </p:xfrm>
        <a:graphic>
          <a:graphicData uri="http://schemas.openxmlformats.org/presentationml/2006/ole">
            <mc:AlternateContent xmlns:mc="http://schemas.openxmlformats.org/markup-compatibility/2006">
              <mc:Choice xmlns:v="urn:schemas-microsoft-com:vml" Requires="v">
                <p:oleObj spid="_x0000_s270348" name="think-cell スライド" r:id="rId6" imgW="592" imgH="595" progId="TCLayout.ActiveDocument.1">
                  <p:embed/>
                </p:oleObj>
              </mc:Choice>
              <mc:Fallback>
                <p:oleObj name="think-cell スライド" r:id="rId6" imgW="592" imgH="595" progId="TCLayout.ActiveDocument.1">
                  <p:embed/>
                  <p:pic>
                    <p:nvPicPr>
                      <p:cNvPr id="3" name="Object 2" hidden="1"/>
                      <p:cNvPicPr/>
                      <p:nvPr/>
                    </p:nvPicPr>
                    <p:blipFill>
                      <a:blip r:embed="rId7"/>
                      <a:stretch>
                        <a:fillRect/>
                      </a:stretch>
                    </p:blipFill>
                    <p:spPr>
                      <a:xfrm>
                        <a:off x="5995" y="2828"/>
                        <a:ext cx="1587" cy="1587"/>
                      </a:xfrm>
                      <a:prstGeom prst="rect">
                        <a:avLst/>
                      </a:prstGeom>
                    </p:spPr>
                  </p:pic>
                </p:oleObj>
              </mc:Fallback>
            </mc:AlternateContent>
          </a:graphicData>
        </a:graphic>
      </p:graphicFrame>
      <p:sp>
        <p:nvSpPr>
          <p:cNvPr id="4" name="正方形/長方形 3" hidden="1">
            <a:extLst>
              <a:ext uri="{FF2B5EF4-FFF2-40B4-BE49-F238E27FC236}">
                <a16:creationId xmlns:a16="http://schemas.microsoft.com/office/drawing/2014/main" id="{81FF93CD-D44D-43D4-A93D-415FD9B9EA73}"/>
              </a:ext>
            </a:extLst>
          </p:cNvPr>
          <p:cNvSpPr/>
          <p:nvPr>
            <p:custDataLst>
              <p:tags r:id="rId3"/>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endParaRPr kumimoji="0" lang="en-US" altLang="ja-JP" sz="3200" b="1" u="none" strike="noStrike" kern="0" cap="none" spc="0" normalizeH="0" noProof="0" err="1">
              <a:ln>
                <a:noFill/>
              </a:ln>
              <a:solidFill>
                <a:sysClr val="windowText" lastClr="000000"/>
              </a:solidFill>
              <a:effectLst/>
              <a:uLnTx/>
              <a:uFillTx/>
              <a:latin typeface="Arial" panose="020B0604020202020204" pitchFamily="34" charset="0"/>
              <a:ea typeface="+mj-ea"/>
              <a:cs typeface="+mj-cs"/>
              <a:sym typeface="Arial" panose="020B0604020202020204" pitchFamily="34" charset="0"/>
            </a:endParaRPr>
          </a:p>
        </p:txBody>
      </p:sp>
      <p:sp>
        <p:nvSpPr>
          <p:cNvPr id="17" name="Rounded Rectangle 16"/>
          <p:cNvSpPr/>
          <p:nvPr/>
        </p:nvSpPr>
        <p:spPr bwMode="gray">
          <a:xfrm>
            <a:off x="349956" y="2054578"/>
            <a:ext cx="11595301" cy="4470400"/>
          </a:xfrm>
          <a:prstGeom prst="roundRect">
            <a:avLst>
              <a:gd name="adj" fmla="val 2851"/>
            </a:avLst>
          </a:prstGeom>
          <a:solidFill>
            <a:schemeClr val="tx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a:spcBef>
                <a:spcPts val="0"/>
              </a:spcBef>
              <a:spcAft>
                <a:spcPts val="300"/>
              </a:spcAft>
            </a:pPr>
            <a:endParaRPr lang="en-GB" sz="1600" kern="0" err="1">
              <a:solidFill>
                <a:sysClr val="windowText" lastClr="000000"/>
              </a:solidFill>
              <a:latin typeface="Arial" pitchFamily="34" charset="0"/>
              <a:cs typeface="Arial" pitchFamily="34" charset="0"/>
            </a:endParaRPr>
          </a:p>
        </p:txBody>
      </p:sp>
      <p:sp>
        <p:nvSpPr>
          <p:cNvPr id="6" name="Title 5"/>
          <p:cNvSpPr>
            <a:spLocks noGrp="1"/>
          </p:cNvSpPr>
          <p:nvPr>
            <p:ph type="title"/>
          </p:nvPr>
        </p:nvSpPr>
        <p:spPr/>
        <p:txBody>
          <a:bodyPr/>
          <a:lstStyle/>
          <a:p>
            <a:r>
              <a:rPr lang="en-US"/>
              <a:t>Everest Group Peak Matrix™ - 2016 Analytics Business Process Services (Bps) Market Standings</a:t>
            </a:r>
          </a:p>
        </p:txBody>
      </p:sp>
      <p:sp>
        <p:nvSpPr>
          <p:cNvPr id="2" name="Text Placeholder 1"/>
          <p:cNvSpPr>
            <a:spLocks noGrp="1"/>
          </p:cNvSpPr>
          <p:nvPr>
            <p:ph type="body" sz="quarter" idx="10"/>
          </p:nvPr>
        </p:nvSpPr>
        <p:spPr/>
        <p:txBody>
          <a:bodyPr/>
          <a:lstStyle/>
          <a:p>
            <a:r>
              <a:rPr lang="en-US"/>
              <a:t>Everest Group Performance | Experience | Ability | Knowledge </a:t>
            </a:r>
          </a:p>
          <a:p>
            <a:r>
              <a:rPr lang="en-US"/>
              <a:t>(PEAK) </a:t>
            </a:r>
            <a:r>
              <a:rPr lang="en-US" err="1"/>
              <a:t>MatrixTM</a:t>
            </a:r>
            <a:r>
              <a:rPr lang="en-US"/>
              <a:t> for Analytics Business Process Services (BPS)1,2</a:t>
            </a:r>
          </a:p>
        </p:txBody>
      </p:sp>
      <p:pic>
        <p:nvPicPr>
          <p:cNvPr id="9" name="Picture 1" descr="image001"/>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585578" y="2288739"/>
            <a:ext cx="5946299" cy="2835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a:spLocks noChangeArrowheads="1"/>
          </p:cNvSpPr>
          <p:nvPr/>
        </p:nvSpPr>
        <p:spPr bwMode="gray">
          <a:xfrm>
            <a:off x="537082" y="5236727"/>
            <a:ext cx="5994795" cy="1061199"/>
          </a:xfrm>
          <a:prstGeom prst="rect">
            <a:avLst/>
          </a:prstGeom>
          <a:noFill/>
          <a:ln w="9525">
            <a:noFill/>
            <a:miter lim="800000"/>
            <a:headEnd/>
            <a:tailEnd/>
          </a:ln>
        </p:spPr>
        <p:txBody>
          <a:bodyPr rIns="0" anchor="t">
            <a:spAutoFit/>
          </a:bodyPr>
          <a:lstStyle/>
          <a:p>
            <a:pPr defTabSz="913943" fontAlgn="auto">
              <a:spcBef>
                <a:spcPts val="0"/>
              </a:spcBef>
              <a:spcAft>
                <a:spcPts val="0"/>
              </a:spcAft>
            </a:pPr>
            <a:r>
              <a:rPr lang="en-US" sz="900" kern="0">
                <a:solidFill>
                  <a:prstClr val="white">
                    <a:lumMod val="85000"/>
                  </a:prstClr>
                </a:solidFill>
              </a:rPr>
              <a:t>1 Service providers scored using Everest Group’s proprietary scoring methodology. </a:t>
            </a:r>
          </a:p>
          <a:p>
            <a:pPr defTabSz="913943" fontAlgn="auto">
              <a:spcBef>
                <a:spcPts val="0"/>
              </a:spcBef>
              <a:spcAft>
                <a:spcPts val="0"/>
              </a:spcAft>
            </a:pPr>
            <a:r>
              <a:rPr lang="en-US" sz="900" kern="0">
                <a:solidFill>
                  <a:prstClr val="white">
                    <a:lumMod val="85000"/>
                  </a:prstClr>
                </a:solidFill>
              </a:rPr>
              <a:t>2 Assessment for Chainalytics and Mu Sigma excludes service provider inputs on this particular study, and is based on Everest Group’s estimates which leverage Everest Group’s proprietary Transaction Intelligence (TI) database, service providers’ ongoing coverage &amp; public disclosures, and interaction with buyers. </a:t>
            </a:r>
          </a:p>
          <a:p>
            <a:pPr defTabSz="913943" fontAlgn="auto">
              <a:spcBef>
                <a:spcPts val="0"/>
              </a:spcBef>
              <a:spcAft>
                <a:spcPts val="0"/>
              </a:spcAft>
            </a:pPr>
            <a:r>
              <a:rPr lang="en-US" sz="900" kern="0">
                <a:solidFill>
                  <a:prstClr val="white">
                    <a:lumMod val="85000"/>
                  </a:prstClr>
                </a:solidFill>
              </a:rPr>
              <a:t>Source: © Copyright Everest Global, Inc. Analytics Business Process Services (BPS) – Service Provider Landscape with PEAK Matrix</a:t>
            </a:r>
            <a:r>
              <a:rPr lang="en-US" sz="900" kern="0" baseline="30000">
                <a:solidFill>
                  <a:prstClr val="white">
                    <a:lumMod val="85000"/>
                  </a:prstClr>
                </a:solidFill>
              </a:rPr>
              <a:t>TM</a:t>
            </a:r>
            <a:r>
              <a:rPr lang="en-US" sz="900" kern="0">
                <a:solidFill>
                  <a:prstClr val="white">
                    <a:lumMod val="85000"/>
                  </a:prstClr>
                </a:solidFill>
              </a:rPr>
              <a:t> Assessment 2016. </a:t>
            </a:r>
          </a:p>
          <a:p>
            <a:pPr defTabSz="913943" fontAlgn="auto">
              <a:spcBef>
                <a:spcPts val="0"/>
              </a:spcBef>
              <a:spcAft>
                <a:spcPts val="0"/>
              </a:spcAft>
            </a:pPr>
            <a:r>
              <a:rPr lang="en-US" sz="900" kern="0">
                <a:solidFill>
                  <a:prstClr val="white">
                    <a:lumMod val="85000"/>
                  </a:prstClr>
                </a:solidFill>
              </a:rPr>
              <a:t>April 2016.  EGR-2015-10-R-1751. </a:t>
            </a:r>
          </a:p>
        </p:txBody>
      </p:sp>
      <p:sp>
        <p:nvSpPr>
          <p:cNvPr id="11" name="Rectangle 10"/>
          <p:cNvSpPr/>
          <p:nvPr/>
        </p:nvSpPr>
        <p:spPr>
          <a:xfrm>
            <a:off x="6702525" y="2288739"/>
            <a:ext cx="5346650" cy="3446300"/>
          </a:xfrm>
          <a:prstGeom prst="rect">
            <a:avLst/>
          </a:prstGeom>
        </p:spPr>
        <p:txBody>
          <a:bodyPr wrap="square" tIns="0" bIns="0">
            <a:spAutoFit/>
          </a:bodyPr>
          <a:lstStyle/>
          <a:p>
            <a:pPr defTabSz="913943" fontAlgn="auto">
              <a:spcBef>
                <a:spcPts val="1200"/>
              </a:spcBef>
              <a:spcAft>
                <a:spcPts val="0"/>
              </a:spcAft>
            </a:pPr>
            <a:r>
              <a:rPr lang="en-US" b="1" kern="0">
                <a:solidFill>
                  <a:srgbClr val="FFB500"/>
                </a:solidFill>
              </a:rPr>
              <a:t>According to Everest Group, </a:t>
            </a:r>
            <a:br>
              <a:rPr lang="en-US" b="1" kern="0">
                <a:solidFill>
                  <a:srgbClr val="FFB500"/>
                </a:solidFill>
              </a:rPr>
            </a:br>
            <a:r>
              <a:rPr lang="en-US" b="1" kern="0">
                <a:solidFill>
                  <a:srgbClr val="FFB500"/>
                </a:solidFill>
              </a:rPr>
              <a:t>Accenture’s strengths include: </a:t>
            </a:r>
          </a:p>
          <a:p>
            <a:pPr marL="285607" indent="-285607" defTabSz="913943" fontAlgn="auto">
              <a:spcBef>
                <a:spcPts val="1200"/>
              </a:spcBef>
              <a:spcAft>
                <a:spcPts val="0"/>
              </a:spcAft>
              <a:buClr>
                <a:srgbClr val="FFB500"/>
              </a:buClr>
              <a:buFont typeface="Wingdings" panose="05000000000000000000" pitchFamily="2" charset="2"/>
              <a:buChar char="§"/>
            </a:pPr>
            <a:r>
              <a:rPr lang="en-US" sz="1600" kern="0">
                <a:solidFill>
                  <a:prstClr val="white">
                    <a:lumMod val="85000"/>
                  </a:prstClr>
                </a:solidFill>
              </a:rPr>
              <a:t>One of the largest analytics talent pools</a:t>
            </a:r>
          </a:p>
          <a:p>
            <a:pPr marL="285607" indent="-285607" defTabSz="913943" fontAlgn="auto">
              <a:spcBef>
                <a:spcPts val="1200"/>
              </a:spcBef>
              <a:spcAft>
                <a:spcPts val="0"/>
              </a:spcAft>
              <a:buClr>
                <a:srgbClr val="FFB500"/>
              </a:buClr>
              <a:buFont typeface="Wingdings" panose="05000000000000000000" pitchFamily="2" charset="2"/>
              <a:buChar char="§"/>
            </a:pPr>
            <a:r>
              <a:rPr lang="en-US" sz="1600" kern="0">
                <a:solidFill>
                  <a:prstClr val="white">
                    <a:lumMod val="85000"/>
                  </a:prstClr>
                </a:solidFill>
              </a:rPr>
              <a:t>End-to-end analytics capabilities</a:t>
            </a:r>
          </a:p>
          <a:p>
            <a:pPr marL="285607" indent="-285607" defTabSz="913943" fontAlgn="auto">
              <a:spcBef>
                <a:spcPts val="1200"/>
              </a:spcBef>
              <a:spcAft>
                <a:spcPts val="0"/>
              </a:spcAft>
              <a:buClr>
                <a:srgbClr val="FFB500"/>
              </a:buClr>
              <a:buFont typeface="Wingdings" panose="05000000000000000000" pitchFamily="2" charset="2"/>
              <a:buChar char="§"/>
            </a:pPr>
            <a:r>
              <a:rPr lang="en-US" sz="1600" kern="0">
                <a:solidFill>
                  <a:prstClr val="white">
                    <a:lumMod val="85000"/>
                  </a:prstClr>
                </a:solidFill>
              </a:rPr>
              <a:t>A strong suite of industry-specific and cross-industry “analytics platforms”</a:t>
            </a:r>
          </a:p>
          <a:p>
            <a:pPr marL="285607" indent="-285607" defTabSz="913943" fontAlgn="auto">
              <a:spcBef>
                <a:spcPts val="1200"/>
              </a:spcBef>
              <a:spcAft>
                <a:spcPts val="0"/>
              </a:spcAft>
              <a:buClr>
                <a:srgbClr val="FFB500"/>
              </a:buClr>
              <a:buFont typeface="Wingdings" panose="05000000000000000000" pitchFamily="2" charset="2"/>
              <a:buChar char="§"/>
            </a:pPr>
            <a:r>
              <a:rPr lang="en-US" sz="1600" kern="0">
                <a:solidFill>
                  <a:prstClr val="white">
                    <a:lumMod val="85000"/>
                  </a:prstClr>
                </a:solidFill>
              </a:rPr>
              <a:t>Significant investments in innovation centers, strategic acquisitions, academic alliances, and </a:t>
            </a:r>
          </a:p>
          <a:p>
            <a:pPr marL="285607" indent="-285607" defTabSz="913943" fontAlgn="auto">
              <a:spcBef>
                <a:spcPts val="1200"/>
              </a:spcBef>
              <a:spcAft>
                <a:spcPts val="0"/>
              </a:spcAft>
              <a:buClr>
                <a:srgbClr val="FFB500"/>
              </a:buClr>
              <a:buFont typeface="Wingdings" panose="05000000000000000000" pitchFamily="2" charset="2"/>
              <a:buChar char="§"/>
            </a:pPr>
            <a:r>
              <a:rPr lang="en-US" sz="1600" kern="0">
                <a:solidFill>
                  <a:prstClr val="white">
                    <a:lumMod val="85000"/>
                  </a:prstClr>
                </a:solidFill>
              </a:rPr>
              <a:t>collaborative relationships </a:t>
            </a:r>
          </a:p>
          <a:p>
            <a:pPr marL="285607" indent="-285607" defTabSz="913943" fontAlgn="auto">
              <a:spcBef>
                <a:spcPts val="1200"/>
              </a:spcBef>
              <a:spcAft>
                <a:spcPts val="0"/>
              </a:spcAft>
              <a:buClr>
                <a:srgbClr val="FFB500"/>
              </a:buClr>
              <a:buFont typeface="Wingdings" panose="05000000000000000000" pitchFamily="2" charset="2"/>
              <a:buChar char="§"/>
            </a:pPr>
            <a:r>
              <a:rPr lang="en-US" sz="1600" kern="0">
                <a:solidFill>
                  <a:prstClr val="white">
                    <a:lumMod val="85000"/>
                  </a:prstClr>
                </a:solidFill>
              </a:rPr>
              <a:t>An edge in consulting led analytics engagements</a:t>
            </a:r>
          </a:p>
        </p:txBody>
      </p:sp>
    </p:spTree>
    <p:extLst>
      <p:ext uri="{BB962C8B-B14F-4D97-AF65-F5344CB8AC3E}">
        <p14:creationId xmlns:p14="http://schemas.microsoft.com/office/powerpoint/2010/main" val="202007670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2" name="Title 3"/>
          <p:cNvSpPr>
            <a:spLocks noGrp="1"/>
          </p:cNvSpPr>
          <p:nvPr>
            <p:ph type="title"/>
          </p:nvPr>
        </p:nvSpPr>
        <p:spPr>
          <a:xfrm>
            <a:off x="624259" y="294553"/>
            <a:ext cx="10940317" cy="1323975"/>
          </a:xfrm>
        </p:spPr>
        <p:txBody>
          <a:bodyPr anchor="t"/>
          <a:lstStyle/>
          <a:p>
            <a:r>
              <a:rPr lang="en-US" sz="3600" b="0">
                <a:solidFill>
                  <a:schemeClr val="bg1"/>
                </a:solidFill>
              </a:rPr>
              <a:t>Appendix</a:t>
            </a:r>
          </a:p>
        </p:txBody>
      </p:sp>
      <p:sp>
        <p:nvSpPr>
          <p:cNvPr id="11" name="TextBox 10"/>
          <p:cNvSpPr txBox="1"/>
          <p:nvPr/>
        </p:nvSpPr>
        <p:spPr>
          <a:xfrm>
            <a:off x="1194924" y="1123569"/>
            <a:ext cx="8643692" cy="4662815"/>
          </a:xfrm>
          <a:prstGeom prst="rect">
            <a:avLst/>
          </a:prstGeom>
          <a:noFill/>
        </p:spPr>
        <p:txBody>
          <a:bodyPr wrap="square" rtlCol="0">
            <a:spAutoFit/>
          </a:bodyPr>
          <a:lstStyle/>
          <a:p>
            <a:pPr marL="363538" lvl="1">
              <a:spcAft>
                <a:spcPts val="1800"/>
              </a:spcAft>
            </a:pPr>
            <a:r>
              <a:rPr lang="en-US" sz="2400">
                <a:solidFill>
                  <a:schemeClr val="bg1"/>
                </a:solidFill>
              </a:rPr>
              <a:t>Case Studies</a:t>
            </a:r>
          </a:p>
          <a:p>
            <a:pPr marL="363538" lvl="1">
              <a:spcAft>
                <a:spcPts val="1800"/>
              </a:spcAft>
            </a:pPr>
            <a:r>
              <a:rPr lang="en-US" sz="2400">
                <a:solidFill>
                  <a:schemeClr val="bg1"/>
                </a:solidFill>
              </a:rPr>
              <a:t>Use Case Catalog</a:t>
            </a:r>
          </a:p>
          <a:p>
            <a:pPr marL="363538" lvl="1">
              <a:spcAft>
                <a:spcPts val="1800"/>
              </a:spcAft>
            </a:pPr>
            <a:r>
              <a:rPr lang="en-US" sz="2400">
                <a:solidFill>
                  <a:schemeClr val="bg1"/>
                </a:solidFill>
              </a:rPr>
              <a:t>Analytics Approach</a:t>
            </a:r>
          </a:p>
          <a:p>
            <a:pPr marL="363538" lvl="1">
              <a:spcAft>
                <a:spcPts val="1800"/>
              </a:spcAft>
            </a:pPr>
            <a:r>
              <a:rPr lang="en-US" sz="2400">
                <a:solidFill>
                  <a:schemeClr val="accent1"/>
                </a:solidFill>
              </a:rPr>
              <a:t>Accenture Capabilities</a:t>
            </a:r>
          </a:p>
          <a:p>
            <a:pPr marL="706438" lvl="1" indent="-342900">
              <a:spcAft>
                <a:spcPts val="1800"/>
              </a:spcAft>
              <a:buFontTx/>
              <a:buChar char="-"/>
            </a:pPr>
            <a:r>
              <a:rPr lang="en-US" sz="2400">
                <a:solidFill>
                  <a:schemeClr val="bg1"/>
                </a:solidFill>
              </a:rPr>
              <a:t>Utilities Industry Group</a:t>
            </a:r>
          </a:p>
          <a:p>
            <a:pPr marL="706438" lvl="1" indent="-342900">
              <a:spcAft>
                <a:spcPts val="1800"/>
              </a:spcAft>
              <a:buFontTx/>
              <a:buChar char="-"/>
            </a:pPr>
            <a:r>
              <a:rPr lang="en-US" sz="2400">
                <a:solidFill>
                  <a:schemeClr val="accent1"/>
                </a:solidFill>
              </a:rPr>
              <a:t>Analytics Practice </a:t>
            </a:r>
          </a:p>
          <a:p>
            <a:pPr marL="706438" lvl="1" indent="-342900">
              <a:spcAft>
                <a:spcPts val="1800"/>
              </a:spcAft>
              <a:buFontTx/>
              <a:buChar char="-"/>
            </a:pPr>
            <a:r>
              <a:rPr lang="en-US" sz="2400">
                <a:solidFill>
                  <a:schemeClr val="bg1"/>
                </a:solidFill>
              </a:rPr>
              <a:t>Accenture Analytics on HANA Platform</a:t>
            </a:r>
          </a:p>
          <a:p>
            <a:pPr marL="706438" lvl="1" indent="-342900">
              <a:spcAft>
                <a:spcPts val="1800"/>
              </a:spcAft>
              <a:buFontTx/>
              <a:buChar char="-"/>
            </a:pPr>
            <a:r>
              <a:rPr lang="en-US" sz="2400">
                <a:solidFill>
                  <a:schemeClr val="bg1"/>
                </a:solidFill>
              </a:rPr>
              <a:t>Accenture Insights Platform</a:t>
            </a:r>
          </a:p>
        </p:txBody>
      </p:sp>
      <p:sp>
        <p:nvSpPr>
          <p:cNvPr id="17" name="Freihandform 143"/>
          <p:cNvSpPr>
            <a:spLocks noChangeAspect="1"/>
          </p:cNvSpPr>
          <p:nvPr/>
        </p:nvSpPr>
        <p:spPr>
          <a:xfrm>
            <a:off x="1194925" y="2977295"/>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8" name="Freihandform 143"/>
          <p:cNvSpPr>
            <a:spLocks noChangeAspect="1"/>
          </p:cNvSpPr>
          <p:nvPr/>
        </p:nvSpPr>
        <p:spPr>
          <a:xfrm>
            <a:off x="1194925" y="2381074"/>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19" name="Freihandform 143"/>
          <p:cNvSpPr>
            <a:spLocks noChangeAspect="1"/>
          </p:cNvSpPr>
          <p:nvPr/>
        </p:nvSpPr>
        <p:spPr>
          <a:xfrm>
            <a:off x="1194925" y="1188632"/>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12" name="Freihandform 143"/>
          <p:cNvSpPr>
            <a:spLocks noChangeAspect="1"/>
          </p:cNvSpPr>
          <p:nvPr/>
        </p:nvSpPr>
        <p:spPr>
          <a:xfrm>
            <a:off x="1194925" y="17848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Tree>
    <p:extLst>
      <p:ext uri="{BB962C8B-B14F-4D97-AF65-F5344CB8AC3E}">
        <p14:creationId xmlns:p14="http://schemas.microsoft.com/office/powerpoint/2010/main" val="3264669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Digital Value At Stake For The Power Sector</a:t>
            </a:r>
          </a:p>
        </p:txBody>
      </p:sp>
      <p:sp>
        <p:nvSpPr>
          <p:cNvPr id="4" name="Text Placeholder 3"/>
          <p:cNvSpPr>
            <a:spLocks noGrp="1"/>
          </p:cNvSpPr>
          <p:nvPr>
            <p:ph type="body" sz="quarter" idx="10"/>
          </p:nvPr>
        </p:nvSpPr>
        <p:spPr>
          <a:xfrm>
            <a:off x="465199" y="1080241"/>
            <a:ext cx="11723626" cy="395908"/>
          </a:xfrm>
        </p:spPr>
        <p:txBody>
          <a:bodyPr/>
          <a:lstStyle/>
          <a:p>
            <a:r>
              <a:rPr lang="en-GB"/>
              <a:t>The speed and insight offered by digital are transforming asset management, grid operations and customer services.</a:t>
            </a:r>
          </a:p>
        </p:txBody>
      </p:sp>
      <p:graphicFrame>
        <p:nvGraphicFramePr>
          <p:cNvPr id="5" name="Table 4"/>
          <p:cNvGraphicFramePr>
            <a:graphicFrameLocks noGrp="1"/>
          </p:cNvGraphicFramePr>
          <p:nvPr>
            <p:extLst>
              <p:ext uri="{D42A27DB-BD31-4B8C-83A1-F6EECF244321}">
                <p14:modId xmlns:p14="http://schemas.microsoft.com/office/powerpoint/2010/main" val="2719832080"/>
              </p:ext>
            </p:extLst>
          </p:nvPr>
        </p:nvGraphicFramePr>
        <p:xfrm>
          <a:off x="465199" y="1868236"/>
          <a:ext cx="11255252" cy="4450080"/>
        </p:xfrm>
        <a:graphic>
          <a:graphicData uri="http://schemas.openxmlformats.org/drawingml/2006/table">
            <a:tbl>
              <a:tblPr firstRow="1" bandRow="1">
                <a:tableStyleId>{93296810-A885-4BE3-A3E7-6D5BEEA58F35}</a:tableStyleId>
              </a:tblPr>
              <a:tblGrid>
                <a:gridCol w="1505841">
                  <a:extLst>
                    <a:ext uri="{9D8B030D-6E8A-4147-A177-3AD203B41FA5}">
                      <a16:colId xmlns:a16="http://schemas.microsoft.com/office/drawing/2014/main" val="2400503082"/>
                    </a:ext>
                  </a:extLst>
                </a:gridCol>
                <a:gridCol w="2550160">
                  <a:extLst>
                    <a:ext uri="{9D8B030D-6E8A-4147-A177-3AD203B41FA5}">
                      <a16:colId xmlns:a16="http://schemas.microsoft.com/office/drawing/2014/main" val="1534164552"/>
                    </a:ext>
                  </a:extLst>
                </a:gridCol>
                <a:gridCol w="6046355">
                  <a:extLst>
                    <a:ext uri="{9D8B030D-6E8A-4147-A177-3AD203B41FA5}">
                      <a16:colId xmlns:a16="http://schemas.microsoft.com/office/drawing/2014/main" val="1920617274"/>
                    </a:ext>
                  </a:extLst>
                </a:gridCol>
                <a:gridCol w="1152896">
                  <a:extLst>
                    <a:ext uri="{9D8B030D-6E8A-4147-A177-3AD203B41FA5}">
                      <a16:colId xmlns:a16="http://schemas.microsoft.com/office/drawing/2014/main" val="62133426"/>
                    </a:ext>
                  </a:extLst>
                </a:gridCol>
              </a:tblGrid>
              <a:tr h="370840">
                <a:tc>
                  <a:txBody>
                    <a:bodyPr/>
                    <a:lstStyle/>
                    <a:p>
                      <a:endParaRPr lang="en-GB" sz="1000">
                        <a:solidFill>
                          <a:sysClr val="windowText" lastClr="000000"/>
                        </a:solidFill>
                      </a:endParaRPr>
                    </a:p>
                  </a:txBody>
                  <a:tcPr anchor="ctr"/>
                </a:tc>
                <a:tc>
                  <a:txBody>
                    <a:bodyPr/>
                    <a:lstStyle/>
                    <a:p>
                      <a:r>
                        <a:rPr lang="en-GB" sz="1000">
                          <a:solidFill>
                            <a:sysClr val="windowText" lastClr="000000"/>
                          </a:solidFill>
                        </a:rPr>
                        <a:t>DIGITAL INITIATIVES</a:t>
                      </a:r>
                    </a:p>
                  </a:txBody>
                  <a:tcPr anchor="ctr"/>
                </a:tc>
                <a:tc>
                  <a:txBody>
                    <a:bodyPr/>
                    <a:lstStyle/>
                    <a:p>
                      <a:endParaRPr lang="en-GB" sz="1000">
                        <a:solidFill>
                          <a:sysClr val="windowText" lastClr="000000"/>
                        </a:solidFill>
                      </a:endParaRPr>
                    </a:p>
                  </a:txBody>
                  <a:tcPr anchor="ctr"/>
                </a:tc>
                <a:tc>
                  <a:txBody>
                    <a:bodyPr/>
                    <a:lstStyle/>
                    <a:p>
                      <a:r>
                        <a:rPr lang="en-GB" sz="1000" baseline="0">
                          <a:solidFill>
                            <a:sysClr val="windowText" lastClr="000000"/>
                          </a:solidFill>
                        </a:rPr>
                        <a:t>$ (billions)</a:t>
                      </a:r>
                      <a:endParaRPr lang="en-GB" sz="1000">
                        <a:solidFill>
                          <a:sysClr val="windowText" lastClr="000000"/>
                        </a:solidFill>
                      </a:endParaRPr>
                    </a:p>
                  </a:txBody>
                  <a:tcPr anchor="ctr"/>
                </a:tc>
                <a:extLst>
                  <a:ext uri="{0D108BD9-81ED-4DB2-BD59-A6C34878D82A}">
                    <a16:rowId xmlns:a16="http://schemas.microsoft.com/office/drawing/2014/main" val="2872712160"/>
                  </a:ext>
                </a:extLst>
              </a:tr>
              <a:tr h="370840">
                <a:tc rowSpan="3">
                  <a:txBody>
                    <a:bodyPr/>
                    <a:lstStyle/>
                    <a:p>
                      <a:r>
                        <a:rPr lang="en-GB" sz="1200" b="1"/>
                        <a:t>Work and asset management</a:t>
                      </a:r>
                    </a:p>
                  </a:txBody>
                  <a:tcPr anchor="ctr">
                    <a:solidFill>
                      <a:schemeClr val="accent2">
                        <a:lumMod val="20000"/>
                        <a:lumOff val="80000"/>
                      </a:schemeClr>
                    </a:solidFill>
                  </a:tcPr>
                </a:tc>
                <a:tc>
                  <a:txBody>
                    <a:bodyPr/>
                    <a:lstStyle/>
                    <a:p>
                      <a:r>
                        <a:rPr lang="en-GB" sz="1000"/>
                        <a:t>Asset performance management</a:t>
                      </a:r>
                    </a:p>
                  </a:txBody>
                  <a:tcPr anchor="ctr">
                    <a:solidFill>
                      <a:schemeClr val="accent2">
                        <a:lumMod val="20000"/>
                        <a:lumOff val="80000"/>
                      </a:schemeClr>
                    </a:solidFill>
                  </a:tcPr>
                </a:tc>
                <a:tc>
                  <a:txBody>
                    <a:bodyPr/>
                    <a:lstStyle/>
                    <a:p>
                      <a:endParaRPr lang="en-GB" sz="1000"/>
                    </a:p>
                  </a:txBody>
                  <a:tcPr anchor="ctr">
                    <a:solidFill>
                      <a:schemeClr val="accent2">
                        <a:lumMod val="20000"/>
                        <a:lumOff val="80000"/>
                      </a:schemeClr>
                    </a:solidFill>
                  </a:tcPr>
                </a:tc>
                <a:tc>
                  <a:txBody>
                    <a:bodyPr/>
                    <a:lstStyle/>
                    <a:p>
                      <a:r>
                        <a:rPr lang="en-GB" sz="1000"/>
                        <a:t>559</a:t>
                      </a:r>
                    </a:p>
                  </a:txBody>
                  <a:tcPr anchor="ctr">
                    <a:solidFill>
                      <a:schemeClr val="accent2">
                        <a:lumMod val="20000"/>
                        <a:lumOff val="80000"/>
                      </a:schemeClr>
                    </a:solidFill>
                  </a:tcPr>
                </a:tc>
                <a:extLst>
                  <a:ext uri="{0D108BD9-81ED-4DB2-BD59-A6C34878D82A}">
                    <a16:rowId xmlns:a16="http://schemas.microsoft.com/office/drawing/2014/main" val="4054691529"/>
                  </a:ext>
                </a:extLst>
              </a:tr>
              <a:tr h="370840">
                <a:tc vMerge="1">
                  <a:txBody>
                    <a:bodyPr/>
                    <a:lstStyle/>
                    <a:p>
                      <a:endParaRPr lang="en-GB" sz="1000"/>
                    </a:p>
                  </a:txBody>
                  <a:tcPr/>
                </a:tc>
                <a:tc>
                  <a:txBody>
                    <a:bodyPr/>
                    <a:lstStyle/>
                    <a:p>
                      <a:r>
                        <a:rPr lang="en-GB" sz="1000"/>
                        <a:t>Digital field</a:t>
                      </a:r>
                      <a:r>
                        <a:rPr lang="en-GB" sz="1000" baseline="0"/>
                        <a:t> worker</a:t>
                      </a:r>
                      <a:endParaRPr lang="en-GB" sz="1000"/>
                    </a:p>
                  </a:txBody>
                  <a:tcPr anchor="ctr">
                    <a:solidFill>
                      <a:schemeClr val="accent2">
                        <a:lumMod val="20000"/>
                        <a:lumOff val="80000"/>
                      </a:schemeClr>
                    </a:solidFill>
                  </a:tcPr>
                </a:tc>
                <a:tc>
                  <a:txBody>
                    <a:bodyPr/>
                    <a:lstStyle/>
                    <a:p>
                      <a:endParaRPr lang="en-GB" sz="1000"/>
                    </a:p>
                  </a:txBody>
                  <a:tcPr anchor="ctr">
                    <a:solidFill>
                      <a:schemeClr val="accent2">
                        <a:lumMod val="20000"/>
                        <a:lumOff val="80000"/>
                      </a:schemeClr>
                    </a:solidFill>
                  </a:tcPr>
                </a:tc>
                <a:tc>
                  <a:txBody>
                    <a:bodyPr/>
                    <a:lstStyle/>
                    <a:p>
                      <a:r>
                        <a:rPr lang="en-GB" sz="1000"/>
                        <a:t>34</a:t>
                      </a:r>
                    </a:p>
                  </a:txBody>
                  <a:tcPr anchor="ctr">
                    <a:solidFill>
                      <a:schemeClr val="accent2">
                        <a:lumMod val="20000"/>
                        <a:lumOff val="80000"/>
                      </a:schemeClr>
                    </a:solidFill>
                  </a:tcPr>
                </a:tc>
                <a:extLst>
                  <a:ext uri="{0D108BD9-81ED-4DB2-BD59-A6C34878D82A}">
                    <a16:rowId xmlns:a16="http://schemas.microsoft.com/office/drawing/2014/main" val="4032881545"/>
                  </a:ext>
                </a:extLst>
              </a:tr>
              <a:tr h="370840">
                <a:tc vMerge="1">
                  <a:txBody>
                    <a:bodyPr/>
                    <a:lstStyle/>
                    <a:p>
                      <a:endParaRPr lang="en-GB" sz="1000"/>
                    </a:p>
                  </a:txBody>
                  <a:tcPr/>
                </a:tc>
                <a:tc>
                  <a:txBody>
                    <a:bodyPr/>
                    <a:lstStyle/>
                    <a:p>
                      <a:r>
                        <a:rPr lang="en-GB" sz="1000"/>
                        <a:t>Smart asset</a:t>
                      </a:r>
                      <a:r>
                        <a:rPr lang="en-GB" sz="1000" baseline="0"/>
                        <a:t> planning</a:t>
                      </a:r>
                      <a:endParaRPr lang="en-GB" sz="1000"/>
                    </a:p>
                  </a:txBody>
                  <a:tcPr anchor="ctr">
                    <a:solidFill>
                      <a:schemeClr val="accent2">
                        <a:lumMod val="20000"/>
                        <a:lumOff val="80000"/>
                      </a:schemeClr>
                    </a:solidFill>
                  </a:tcPr>
                </a:tc>
                <a:tc>
                  <a:txBody>
                    <a:bodyPr/>
                    <a:lstStyle/>
                    <a:p>
                      <a:endParaRPr lang="en-GB" sz="1000"/>
                    </a:p>
                  </a:txBody>
                  <a:tcPr anchor="ctr">
                    <a:solidFill>
                      <a:schemeClr val="accent2">
                        <a:lumMod val="20000"/>
                        <a:lumOff val="80000"/>
                      </a:schemeClr>
                    </a:solidFill>
                  </a:tcPr>
                </a:tc>
                <a:tc>
                  <a:txBody>
                    <a:bodyPr/>
                    <a:lstStyle/>
                    <a:p>
                      <a:r>
                        <a:rPr lang="en-GB" sz="1000"/>
                        <a:t>390</a:t>
                      </a:r>
                    </a:p>
                  </a:txBody>
                  <a:tcPr anchor="ctr">
                    <a:solidFill>
                      <a:schemeClr val="accent2">
                        <a:lumMod val="20000"/>
                        <a:lumOff val="80000"/>
                      </a:schemeClr>
                    </a:solidFill>
                  </a:tcPr>
                </a:tc>
                <a:extLst>
                  <a:ext uri="{0D108BD9-81ED-4DB2-BD59-A6C34878D82A}">
                    <a16:rowId xmlns:a16="http://schemas.microsoft.com/office/drawing/2014/main" val="384553957"/>
                  </a:ext>
                </a:extLst>
              </a:tr>
              <a:tr h="370840">
                <a:tc rowSpan="4">
                  <a:txBody>
                    <a:bodyPr/>
                    <a:lstStyle/>
                    <a:p>
                      <a:r>
                        <a:rPr lang="en-GB" sz="1200" b="1"/>
                        <a:t>Grid operations and aggregation</a:t>
                      </a:r>
                    </a:p>
                  </a:txBody>
                  <a:tcPr anchor="ctr">
                    <a:solidFill>
                      <a:schemeClr val="accent3">
                        <a:lumMod val="20000"/>
                        <a:lumOff val="80000"/>
                      </a:schemeClr>
                    </a:solidFill>
                  </a:tcPr>
                </a:tc>
                <a:tc>
                  <a:txBody>
                    <a:bodyPr/>
                    <a:lstStyle/>
                    <a:p>
                      <a:r>
                        <a:rPr lang="en-GB" sz="1000"/>
                        <a:t>Energy aggregation platform</a:t>
                      </a:r>
                    </a:p>
                  </a:txBody>
                  <a:tcPr anchor="ctr">
                    <a:solidFill>
                      <a:schemeClr val="accent3">
                        <a:lumMod val="20000"/>
                        <a:lumOff val="80000"/>
                      </a:schemeClr>
                    </a:solidFill>
                  </a:tcPr>
                </a:tc>
                <a:tc>
                  <a:txBody>
                    <a:bodyPr/>
                    <a:lstStyle/>
                    <a:p>
                      <a:endParaRPr lang="en-GB" sz="1000"/>
                    </a:p>
                  </a:txBody>
                  <a:tcPr anchor="ctr">
                    <a:solidFill>
                      <a:schemeClr val="accent3">
                        <a:lumMod val="20000"/>
                        <a:lumOff val="80000"/>
                      </a:schemeClr>
                    </a:solidFill>
                  </a:tcPr>
                </a:tc>
                <a:tc>
                  <a:txBody>
                    <a:bodyPr/>
                    <a:lstStyle/>
                    <a:p>
                      <a:r>
                        <a:rPr lang="en-GB" sz="1000"/>
                        <a:t>137</a:t>
                      </a:r>
                    </a:p>
                  </a:txBody>
                  <a:tcPr anchor="ctr">
                    <a:solidFill>
                      <a:schemeClr val="accent3">
                        <a:lumMod val="20000"/>
                        <a:lumOff val="80000"/>
                      </a:schemeClr>
                    </a:solidFill>
                  </a:tcPr>
                </a:tc>
                <a:extLst>
                  <a:ext uri="{0D108BD9-81ED-4DB2-BD59-A6C34878D82A}">
                    <a16:rowId xmlns:a16="http://schemas.microsoft.com/office/drawing/2014/main" val="2122777178"/>
                  </a:ext>
                </a:extLst>
              </a:tr>
              <a:tr h="370840">
                <a:tc vMerge="1">
                  <a:txBody>
                    <a:bodyPr/>
                    <a:lstStyle/>
                    <a:p>
                      <a:endParaRPr lang="en-GB" sz="1000"/>
                    </a:p>
                  </a:txBody>
                  <a:tcPr/>
                </a:tc>
                <a:tc>
                  <a:txBody>
                    <a:bodyPr/>
                    <a:lstStyle/>
                    <a:p>
                      <a:r>
                        <a:rPr lang="en-GB" sz="1000" baseline="0"/>
                        <a:t>Supply and demand monitoring platform</a:t>
                      </a:r>
                      <a:endParaRPr lang="en-GB" sz="1000"/>
                    </a:p>
                  </a:txBody>
                  <a:tcPr anchor="ctr">
                    <a:solidFill>
                      <a:schemeClr val="accent3">
                        <a:lumMod val="20000"/>
                        <a:lumOff val="80000"/>
                      </a:schemeClr>
                    </a:solidFill>
                  </a:tcPr>
                </a:tc>
                <a:tc>
                  <a:txBody>
                    <a:bodyPr/>
                    <a:lstStyle/>
                    <a:p>
                      <a:endParaRPr lang="en-GB" sz="1000"/>
                    </a:p>
                  </a:txBody>
                  <a:tcPr anchor="ctr">
                    <a:solidFill>
                      <a:schemeClr val="accent3">
                        <a:lumMod val="20000"/>
                        <a:lumOff val="80000"/>
                      </a:schemeClr>
                    </a:solidFill>
                  </a:tcPr>
                </a:tc>
                <a:tc>
                  <a:txBody>
                    <a:bodyPr/>
                    <a:lstStyle/>
                    <a:p>
                      <a:r>
                        <a:rPr lang="en-GB" sz="1000"/>
                        <a:t>814</a:t>
                      </a:r>
                    </a:p>
                  </a:txBody>
                  <a:tcPr anchor="ctr">
                    <a:solidFill>
                      <a:schemeClr val="accent3">
                        <a:lumMod val="20000"/>
                        <a:lumOff val="80000"/>
                      </a:schemeClr>
                    </a:solidFill>
                  </a:tcPr>
                </a:tc>
                <a:extLst>
                  <a:ext uri="{0D108BD9-81ED-4DB2-BD59-A6C34878D82A}">
                    <a16:rowId xmlns:a16="http://schemas.microsoft.com/office/drawing/2014/main" val="500773386"/>
                  </a:ext>
                </a:extLst>
              </a:tr>
              <a:tr h="370840">
                <a:tc vMerge="1">
                  <a:txBody>
                    <a:bodyPr/>
                    <a:lstStyle/>
                    <a:p>
                      <a:endParaRPr lang="en-GB" sz="1000"/>
                    </a:p>
                  </a:txBody>
                  <a:tcPr/>
                </a:tc>
                <a:tc>
                  <a:txBody>
                    <a:bodyPr/>
                    <a:lstStyle/>
                    <a:p>
                      <a:r>
                        <a:rPr lang="en-GB" sz="1000"/>
                        <a:t>Real time network controls</a:t>
                      </a:r>
                    </a:p>
                  </a:txBody>
                  <a:tcPr anchor="ctr">
                    <a:solidFill>
                      <a:schemeClr val="accent3">
                        <a:lumMod val="20000"/>
                        <a:lumOff val="80000"/>
                      </a:schemeClr>
                    </a:solidFill>
                  </a:tcPr>
                </a:tc>
                <a:tc>
                  <a:txBody>
                    <a:bodyPr/>
                    <a:lstStyle/>
                    <a:p>
                      <a:endParaRPr lang="en-GB" sz="1000"/>
                    </a:p>
                  </a:txBody>
                  <a:tcPr anchor="ctr">
                    <a:solidFill>
                      <a:schemeClr val="accent3">
                        <a:lumMod val="20000"/>
                        <a:lumOff val="80000"/>
                      </a:schemeClr>
                    </a:solidFill>
                  </a:tcPr>
                </a:tc>
                <a:tc>
                  <a:txBody>
                    <a:bodyPr/>
                    <a:lstStyle/>
                    <a:p>
                      <a:r>
                        <a:rPr lang="en-GB" sz="1000"/>
                        <a:t>256</a:t>
                      </a:r>
                    </a:p>
                  </a:txBody>
                  <a:tcPr anchor="ctr">
                    <a:solidFill>
                      <a:schemeClr val="accent3">
                        <a:lumMod val="20000"/>
                        <a:lumOff val="80000"/>
                      </a:schemeClr>
                    </a:solidFill>
                  </a:tcPr>
                </a:tc>
                <a:extLst>
                  <a:ext uri="{0D108BD9-81ED-4DB2-BD59-A6C34878D82A}">
                    <a16:rowId xmlns:a16="http://schemas.microsoft.com/office/drawing/2014/main" val="2867149402"/>
                  </a:ext>
                </a:extLst>
              </a:tr>
              <a:tr h="370840">
                <a:tc vMerge="1">
                  <a:txBody>
                    <a:bodyPr/>
                    <a:lstStyle/>
                    <a:p>
                      <a:endParaRPr lang="en-GB" sz="1000"/>
                    </a:p>
                  </a:txBody>
                  <a:tcPr/>
                </a:tc>
                <a:tc>
                  <a:txBody>
                    <a:bodyPr/>
                    <a:lstStyle/>
                    <a:p>
                      <a:r>
                        <a:rPr lang="en-GB" sz="1000"/>
                        <a:t>Connected devices</a:t>
                      </a:r>
                    </a:p>
                  </a:txBody>
                  <a:tcPr anchor="ctr">
                    <a:solidFill>
                      <a:schemeClr val="accent3">
                        <a:lumMod val="20000"/>
                        <a:lumOff val="80000"/>
                      </a:schemeClr>
                    </a:solidFill>
                  </a:tcPr>
                </a:tc>
                <a:tc>
                  <a:txBody>
                    <a:bodyPr/>
                    <a:lstStyle/>
                    <a:p>
                      <a:endParaRPr lang="en-GB" sz="1000"/>
                    </a:p>
                  </a:txBody>
                  <a:tcPr anchor="ctr">
                    <a:solidFill>
                      <a:schemeClr val="accent3">
                        <a:lumMod val="20000"/>
                        <a:lumOff val="80000"/>
                      </a:schemeClr>
                    </a:solidFill>
                  </a:tcPr>
                </a:tc>
                <a:tc>
                  <a:txBody>
                    <a:bodyPr/>
                    <a:lstStyle/>
                    <a:p>
                      <a:r>
                        <a:rPr lang="en-GB" sz="1000"/>
                        <a:t>432</a:t>
                      </a:r>
                    </a:p>
                  </a:txBody>
                  <a:tcPr anchor="ctr">
                    <a:solidFill>
                      <a:schemeClr val="accent3">
                        <a:lumMod val="20000"/>
                        <a:lumOff val="80000"/>
                      </a:schemeClr>
                    </a:solidFill>
                  </a:tcPr>
                </a:tc>
                <a:extLst>
                  <a:ext uri="{0D108BD9-81ED-4DB2-BD59-A6C34878D82A}">
                    <a16:rowId xmlns:a16="http://schemas.microsoft.com/office/drawing/2014/main" val="3508441145"/>
                  </a:ext>
                </a:extLst>
              </a:tr>
              <a:tr h="370840">
                <a:tc rowSpan="4">
                  <a:txBody>
                    <a:bodyPr/>
                    <a:lstStyle/>
                    <a:p>
                      <a:r>
                        <a:rPr lang="en-GB" sz="1200" b="1"/>
                        <a:t>Integrated customer services</a:t>
                      </a:r>
                    </a:p>
                  </a:txBody>
                  <a:tcPr anchor="ctr">
                    <a:solidFill>
                      <a:schemeClr val="accent1">
                        <a:lumMod val="20000"/>
                        <a:lumOff val="80000"/>
                      </a:schemeClr>
                    </a:solidFill>
                  </a:tcPr>
                </a:tc>
                <a:tc>
                  <a:txBody>
                    <a:bodyPr/>
                    <a:lstStyle/>
                    <a:p>
                      <a:r>
                        <a:rPr lang="en-GB" sz="1000"/>
                        <a:t>Energy Storage integration</a:t>
                      </a:r>
                    </a:p>
                  </a:txBody>
                  <a:tcPr anchor="ctr">
                    <a:solidFill>
                      <a:schemeClr val="accent1">
                        <a:lumMod val="20000"/>
                        <a:lumOff val="80000"/>
                      </a:schemeClr>
                    </a:solidFill>
                  </a:tcPr>
                </a:tc>
                <a:tc>
                  <a:txBody>
                    <a:bodyPr/>
                    <a:lstStyle/>
                    <a:p>
                      <a:endParaRPr lang="en-GB" sz="1000"/>
                    </a:p>
                  </a:txBody>
                  <a:tcPr anchor="ctr">
                    <a:solidFill>
                      <a:schemeClr val="accent1">
                        <a:lumMod val="20000"/>
                        <a:lumOff val="80000"/>
                      </a:schemeClr>
                    </a:solidFill>
                  </a:tcPr>
                </a:tc>
                <a:tc>
                  <a:txBody>
                    <a:bodyPr/>
                    <a:lstStyle/>
                    <a:p>
                      <a:r>
                        <a:rPr lang="en-GB" sz="1000"/>
                        <a:t>189</a:t>
                      </a:r>
                    </a:p>
                  </a:txBody>
                  <a:tcPr anchor="ctr">
                    <a:solidFill>
                      <a:schemeClr val="accent1">
                        <a:lumMod val="20000"/>
                        <a:lumOff val="80000"/>
                      </a:schemeClr>
                    </a:solidFill>
                  </a:tcPr>
                </a:tc>
                <a:extLst>
                  <a:ext uri="{0D108BD9-81ED-4DB2-BD59-A6C34878D82A}">
                    <a16:rowId xmlns:a16="http://schemas.microsoft.com/office/drawing/2014/main" val="3573610307"/>
                  </a:ext>
                </a:extLst>
              </a:tr>
              <a:tr h="370840">
                <a:tc vMerge="1">
                  <a:txBody>
                    <a:bodyPr/>
                    <a:lstStyle/>
                    <a:p>
                      <a:endParaRPr lang="en-GB" sz="1000"/>
                    </a:p>
                  </a:txBody>
                  <a:tcPr/>
                </a:tc>
                <a:tc>
                  <a:txBody>
                    <a:bodyPr/>
                    <a:lstStyle/>
                    <a:p>
                      <a:r>
                        <a:rPr lang="en-GB" sz="1000"/>
                        <a:t>Digital customer</a:t>
                      </a:r>
                      <a:r>
                        <a:rPr lang="en-GB" sz="1000" baseline="0"/>
                        <a:t> model</a:t>
                      </a:r>
                      <a:endParaRPr lang="en-GB" sz="1000"/>
                    </a:p>
                  </a:txBody>
                  <a:tcPr anchor="ctr">
                    <a:solidFill>
                      <a:schemeClr val="accent1">
                        <a:lumMod val="20000"/>
                        <a:lumOff val="80000"/>
                      </a:schemeClr>
                    </a:solidFill>
                  </a:tcPr>
                </a:tc>
                <a:tc>
                  <a:txBody>
                    <a:bodyPr/>
                    <a:lstStyle/>
                    <a:p>
                      <a:endParaRPr lang="en-GB" sz="1000"/>
                    </a:p>
                  </a:txBody>
                  <a:tcPr anchor="ctr">
                    <a:solidFill>
                      <a:schemeClr val="accent1">
                        <a:lumMod val="20000"/>
                        <a:lumOff val="80000"/>
                      </a:schemeClr>
                    </a:solidFill>
                  </a:tcPr>
                </a:tc>
                <a:tc>
                  <a:txBody>
                    <a:bodyPr/>
                    <a:lstStyle/>
                    <a:p>
                      <a:r>
                        <a:rPr lang="en-GB" sz="1000"/>
                        <a:t>248</a:t>
                      </a:r>
                    </a:p>
                  </a:txBody>
                  <a:tcPr anchor="ctr">
                    <a:solidFill>
                      <a:schemeClr val="accent1">
                        <a:lumMod val="20000"/>
                        <a:lumOff val="80000"/>
                      </a:schemeClr>
                    </a:solidFill>
                  </a:tcPr>
                </a:tc>
                <a:extLst>
                  <a:ext uri="{0D108BD9-81ED-4DB2-BD59-A6C34878D82A}">
                    <a16:rowId xmlns:a16="http://schemas.microsoft.com/office/drawing/2014/main" val="3867908713"/>
                  </a:ext>
                </a:extLst>
              </a:tr>
              <a:tr h="370840">
                <a:tc vMerge="1">
                  <a:txBody>
                    <a:bodyPr/>
                    <a:lstStyle/>
                    <a:p>
                      <a:endParaRPr lang="en-GB" sz="1000"/>
                    </a:p>
                  </a:txBody>
                  <a:tcPr/>
                </a:tc>
                <a:tc>
                  <a:txBody>
                    <a:bodyPr/>
                    <a:lstStyle/>
                    <a:p>
                      <a:r>
                        <a:rPr lang="en-GB" sz="1000"/>
                        <a:t>Energy solution integration</a:t>
                      </a:r>
                    </a:p>
                  </a:txBody>
                  <a:tcPr anchor="ctr">
                    <a:solidFill>
                      <a:schemeClr val="accent1">
                        <a:lumMod val="20000"/>
                        <a:lumOff val="80000"/>
                      </a:schemeClr>
                    </a:solidFill>
                  </a:tcPr>
                </a:tc>
                <a:tc>
                  <a:txBody>
                    <a:bodyPr/>
                    <a:lstStyle/>
                    <a:p>
                      <a:endParaRPr lang="en-GB" sz="1000"/>
                    </a:p>
                  </a:txBody>
                  <a:tcPr anchor="ctr">
                    <a:solidFill>
                      <a:schemeClr val="accent1">
                        <a:lumMod val="20000"/>
                        <a:lumOff val="80000"/>
                      </a:schemeClr>
                    </a:solidFill>
                  </a:tcPr>
                </a:tc>
                <a:tc>
                  <a:txBody>
                    <a:bodyPr/>
                    <a:lstStyle/>
                    <a:p>
                      <a:r>
                        <a:rPr lang="en-GB" sz="1000"/>
                        <a:t>173</a:t>
                      </a:r>
                    </a:p>
                  </a:txBody>
                  <a:tcPr anchor="ctr">
                    <a:solidFill>
                      <a:schemeClr val="accent1">
                        <a:lumMod val="20000"/>
                        <a:lumOff val="80000"/>
                      </a:schemeClr>
                    </a:solidFill>
                  </a:tcPr>
                </a:tc>
                <a:extLst>
                  <a:ext uri="{0D108BD9-81ED-4DB2-BD59-A6C34878D82A}">
                    <a16:rowId xmlns:a16="http://schemas.microsoft.com/office/drawing/2014/main" val="1063746727"/>
                  </a:ext>
                </a:extLst>
              </a:tr>
              <a:tr h="370840">
                <a:tc vMerge="1">
                  <a:txBody>
                    <a:bodyPr/>
                    <a:lstStyle/>
                    <a:p>
                      <a:endParaRPr lang="en-GB" sz="1000"/>
                    </a:p>
                  </a:txBody>
                  <a:tcPr/>
                </a:tc>
                <a:tc>
                  <a:txBody>
                    <a:bodyPr/>
                    <a:lstStyle/>
                    <a:p>
                      <a:r>
                        <a:rPr lang="en-GB" sz="1000"/>
                        <a:t>Energy management</a:t>
                      </a:r>
                    </a:p>
                  </a:txBody>
                  <a:tcPr anchor="ctr">
                    <a:solidFill>
                      <a:schemeClr val="accent1">
                        <a:lumMod val="20000"/>
                        <a:lumOff val="80000"/>
                      </a:schemeClr>
                    </a:solidFill>
                  </a:tcPr>
                </a:tc>
                <a:tc>
                  <a:txBody>
                    <a:bodyPr/>
                    <a:lstStyle/>
                    <a:p>
                      <a:endParaRPr lang="en-GB" sz="1000"/>
                    </a:p>
                  </a:txBody>
                  <a:tcPr anchor="ctr">
                    <a:solidFill>
                      <a:schemeClr val="accent1">
                        <a:lumMod val="20000"/>
                        <a:lumOff val="80000"/>
                      </a:schemeClr>
                    </a:solidFill>
                  </a:tcPr>
                </a:tc>
                <a:tc>
                  <a:txBody>
                    <a:bodyPr/>
                    <a:lstStyle/>
                    <a:p>
                      <a:r>
                        <a:rPr lang="en-GB" sz="1000"/>
                        <a:t>139</a:t>
                      </a:r>
                    </a:p>
                  </a:txBody>
                  <a:tcPr anchor="ctr">
                    <a:solidFill>
                      <a:schemeClr val="accent1">
                        <a:lumMod val="20000"/>
                        <a:lumOff val="80000"/>
                      </a:schemeClr>
                    </a:solidFill>
                  </a:tcPr>
                </a:tc>
                <a:extLst>
                  <a:ext uri="{0D108BD9-81ED-4DB2-BD59-A6C34878D82A}">
                    <a16:rowId xmlns:a16="http://schemas.microsoft.com/office/drawing/2014/main" val="3769791771"/>
                  </a:ext>
                </a:extLst>
              </a:tr>
            </a:tbl>
          </a:graphicData>
        </a:graphic>
      </p:graphicFrame>
      <p:sp>
        <p:nvSpPr>
          <p:cNvPr id="6" name="Rectangle 5"/>
          <p:cNvSpPr/>
          <p:nvPr/>
        </p:nvSpPr>
        <p:spPr bwMode="gray">
          <a:xfrm>
            <a:off x="4632960" y="2326640"/>
            <a:ext cx="2772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387</a:t>
            </a:r>
          </a:p>
        </p:txBody>
      </p:sp>
      <p:sp>
        <p:nvSpPr>
          <p:cNvPr id="7" name="Rectangle 6"/>
          <p:cNvSpPr/>
          <p:nvPr/>
        </p:nvSpPr>
        <p:spPr bwMode="gray">
          <a:xfrm>
            <a:off x="4632960" y="2696344"/>
            <a:ext cx="432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60</a:t>
            </a:r>
          </a:p>
        </p:txBody>
      </p:sp>
      <p:sp>
        <p:nvSpPr>
          <p:cNvPr id="8" name="Rectangle 7"/>
          <p:cNvSpPr/>
          <p:nvPr/>
        </p:nvSpPr>
        <p:spPr bwMode="gray">
          <a:xfrm>
            <a:off x="4632960" y="3066048"/>
            <a:ext cx="216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30</a:t>
            </a:r>
          </a:p>
        </p:txBody>
      </p:sp>
      <p:sp>
        <p:nvSpPr>
          <p:cNvPr id="9" name="Rectangle 8"/>
          <p:cNvSpPr/>
          <p:nvPr/>
        </p:nvSpPr>
        <p:spPr bwMode="gray">
          <a:xfrm>
            <a:off x="4632960" y="3435752"/>
            <a:ext cx="504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68</a:t>
            </a:r>
          </a:p>
        </p:txBody>
      </p:sp>
      <p:sp>
        <p:nvSpPr>
          <p:cNvPr id="10" name="Rectangle 9"/>
          <p:cNvSpPr/>
          <p:nvPr/>
        </p:nvSpPr>
        <p:spPr bwMode="gray">
          <a:xfrm>
            <a:off x="4632960" y="3805456"/>
            <a:ext cx="1368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191</a:t>
            </a:r>
          </a:p>
        </p:txBody>
      </p:sp>
      <p:sp>
        <p:nvSpPr>
          <p:cNvPr id="11" name="Rectangle 10"/>
          <p:cNvSpPr/>
          <p:nvPr/>
        </p:nvSpPr>
        <p:spPr bwMode="gray">
          <a:xfrm>
            <a:off x="4632960" y="4175160"/>
            <a:ext cx="792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113</a:t>
            </a:r>
          </a:p>
        </p:txBody>
      </p:sp>
      <p:sp>
        <p:nvSpPr>
          <p:cNvPr id="12" name="Rectangle 11"/>
          <p:cNvSpPr/>
          <p:nvPr/>
        </p:nvSpPr>
        <p:spPr bwMode="gray">
          <a:xfrm>
            <a:off x="4632960" y="4544864"/>
            <a:ext cx="540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73</a:t>
            </a:r>
          </a:p>
        </p:txBody>
      </p:sp>
      <p:sp>
        <p:nvSpPr>
          <p:cNvPr id="13" name="Rectangle 12"/>
          <p:cNvSpPr/>
          <p:nvPr/>
        </p:nvSpPr>
        <p:spPr bwMode="gray">
          <a:xfrm>
            <a:off x="4632960" y="4914568"/>
            <a:ext cx="936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130</a:t>
            </a:r>
          </a:p>
        </p:txBody>
      </p:sp>
      <p:sp>
        <p:nvSpPr>
          <p:cNvPr id="14" name="Rectangle 13"/>
          <p:cNvSpPr/>
          <p:nvPr/>
        </p:nvSpPr>
        <p:spPr bwMode="gray">
          <a:xfrm>
            <a:off x="4632960" y="5284272"/>
            <a:ext cx="720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97</a:t>
            </a:r>
          </a:p>
        </p:txBody>
      </p:sp>
      <p:sp>
        <p:nvSpPr>
          <p:cNvPr id="15" name="Rectangle 14"/>
          <p:cNvSpPr/>
          <p:nvPr/>
        </p:nvSpPr>
        <p:spPr bwMode="gray">
          <a:xfrm>
            <a:off x="4632960" y="5653976"/>
            <a:ext cx="1008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142</a:t>
            </a:r>
          </a:p>
        </p:txBody>
      </p:sp>
      <p:sp>
        <p:nvSpPr>
          <p:cNvPr id="16" name="Rectangle 15"/>
          <p:cNvSpPr/>
          <p:nvPr/>
        </p:nvSpPr>
        <p:spPr bwMode="gray">
          <a:xfrm>
            <a:off x="4632960" y="6023676"/>
            <a:ext cx="504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69</a:t>
            </a:r>
          </a:p>
        </p:txBody>
      </p:sp>
      <p:sp>
        <p:nvSpPr>
          <p:cNvPr id="17" name="Rectangle 16"/>
          <p:cNvSpPr/>
          <p:nvPr/>
        </p:nvSpPr>
        <p:spPr bwMode="gray">
          <a:xfrm>
            <a:off x="7409416" y="2326409"/>
            <a:ext cx="1224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172</a:t>
            </a:r>
          </a:p>
        </p:txBody>
      </p:sp>
      <p:sp>
        <p:nvSpPr>
          <p:cNvPr id="18" name="Rectangle 17"/>
          <p:cNvSpPr/>
          <p:nvPr/>
        </p:nvSpPr>
        <p:spPr bwMode="gray">
          <a:xfrm>
            <a:off x="5071460" y="2696113"/>
            <a:ext cx="180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-26</a:t>
            </a:r>
          </a:p>
        </p:txBody>
      </p:sp>
      <p:sp>
        <p:nvSpPr>
          <p:cNvPr id="19" name="Rectangle 18"/>
          <p:cNvSpPr/>
          <p:nvPr/>
        </p:nvSpPr>
        <p:spPr bwMode="gray">
          <a:xfrm>
            <a:off x="4863638" y="3065817"/>
            <a:ext cx="2592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360</a:t>
            </a:r>
          </a:p>
        </p:txBody>
      </p:sp>
      <p:sp>
        <p:nvSpPr>
          <p:cNvPr id="20" name="Rectangle 19"/>
          <p:cNvSpPr/>
          <p:nvPr/>
        </p:nvSpPr>
        <p:spPr bwMode="gray">
          <a:xfrm>
            <a:off x="5144194" y="3435521"/>
            <a:ext cx="504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70</a:t>
            </a:r>
          </a:p>
        </p:txBody>
      </p:sp>
      <p:sp>
        <p:nvSpPr>
          <p:cNvPr id="21" name="Rectangle 20"/>
          <p:cNvSpPr/>
          <p:nvPr/>
        </p:nvSpPr>
        <p:spPr bwMode="gray">
          <a:xfrm>
            <a:off x="6006641" y="3805225"/>
            <a:ext cx="4464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623</a:t>
            </a:r>
          </a:p>
        </p:txBody>
      </p:sp>
      <p:sp>
        <p:nvSpPr>
          <p:cNvPr id="22" name="Rectangle 21"/>
          <p:cNvSpPr/>
          <p:nvPr/>
        </p:nvSpPr>
        <p:spPr bwMode="gray">
          <a:xfrm>
            <a:off x="5424752" y="4174929"/>
            <a:ext cx="1044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143</a:t>
            </a:r>
          </a:p>
        </p:txBody>
      </p:sp>
      <p:sp>
        <p:nvSpPr>
          <p:cNvPr id="23" name="Rectangle 22"/>
          <p:cNvSpPr/>
          <p:nvPr/>
        </p:nvSpPr>
        <p:spPr bwMode="gray">
          <a:xfrm>
            <a:off x="5175370" y="4544633"/>
            <a:ext cx="2592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360</a:t>
            </a:r>
          </a:p>
        </p:txBody>
      </p:sp>
      <p:sp>
        <p:nvSpPr>
          <p:cNvPr id="24" name="Rectangle 23"/>
          <p:cNvSpPr/>
          <p:nvPr/>
        </p:nvSpPr>
        <p:spPr bwMode="gray">
          <a:xfrm>
            <a:off x="5570224" y="4914337"/>
            <a:ext cx="432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59</a:t>
            </a:r>
          </a:p>
        </p:txBody>
      </p:sp>
      <p:sp>
        <p:nvSpPr>
          <p:cNvPr id="25" name="Rectangle 24"/>
          <p:cNvSpPr/>
          <p:nvPr/>
        </p:nvSpPr>
        <p:spPr bwMode="gray">
          <a:xfrm>
            <a:off x="5352013" y="5284041"/>
            <a:ext cx="1080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151</a:t>
            </a:r>
          </a:p>
        </p:txBody>
      </p:sp>
      <p:sp>
        <p:nvSpPr>
          <p:cNvPr id="26" name="Rectangle 25"/>
          <p:cNvSpPr/>
          <p:nvPr/>
        </p:nvSpPr>
        <p:spPr bwMode="gray">
          <a:xfrm>
            <a:off x="5642961" y="5653745"/>
            <a:ext cx="216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31</a:t>
            </a:r>
          </a:p>
        </p:txBody>
      </p:sp>
      <p:sp>
        <p:nvSpPr>
          <p:cNvPr id="27" name="Rectangle 26"/>
          <p:cNvSpPr/>
          <p:nvPr/>
        </p:nvSpPr>
        <p:spPr bwMode="gray">
          <a:xfrm>
            <a:off x="5133808" y="6023445"/>
            <a:ext cx="504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r>
              <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rPr>
              <a:t>70</a:t>
            </a:r>
          </a:p>
        </p:txBody>
      </p:sp>
      <p:sp>
        <p:nvSpPr>
          <p:cNvPr id="28" name="Rectangle 27"/>
          <p:cNvSpPr/>
          <p:nvPr/>
        </p:nvSpPr>
        <p:spPr bwMode="gray">
          <a:xfrm>
            <a:off x="5139733" y="1943506"/>
            <a:ext cx="504000" cy="223520"/>
          </a:xfrm>
          <a:prstGeom prst="rect">
            <a:avLst/>
          </a:prstGeom>
          <a:solidFill>
            <a:schemeClr val="accent2"/>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endPar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29" name="Rectangle 28"/>
          <p:cNvSpPr/>
          <p:nvPr/>
        </p:nvSpPr>
        <p:spPr bwMode="gray">
          <a:xfrm>
            <a:off x="7594072" y="1943275"/>
            <a:ext cx="504000" cy="223520"/>
          </a:xfrm>
          <a:prstGeom prst="rect">
            <a:avLst/>
          </a:prstGeom>
          <a:solidFill>
            <a:srgbClr val="92D050"/>
          </a:solidFill>
          <a:ln w="6350">
            <a:solidFill>
              <a:srgbClr val="778888">
                <a:lumMod val="20000"/>
                <a:lumOff val="80000"/>
              </a:srgbClr>
            </a:solidFill>
            <a:miter lim="800000"/>
            <a:headEnd/>
            <a:tailEnd/>
          </a:ln>
          <a:effectLst/>
        </p:spPr>
        <p:txBody>
          <a:bodyPr vert="horz" wrap="none" lIns="72000" tIns="72000" rIns="72000" bIns="72000" numCol="1" rtlCol="0" anchor="ctr" anchorCtr="0" compatLnSpc="1">
            <a:prstTxWarp prst="textNoShape">
              <a:avLst/>
            </a:prstTxWarp>
            <a:noAutofit/>
          </a:bodyPr>
          <a:lstStyle/>
          <a:p>
            <a:pPr marL="0" marR="0" indent="0" defTabSz="914400" rtl="0" eaLnBrk="1" fontAlgn="base" latinLnBrk="0" hangingPunct="1">
              <a:lnSpc>
                <a:spcPct val="100000"/>
              </a:lnSpc>
              <a:spcBef>
                <a:spcPts val="0"/>
              </a:spcBef>
              <a:spcAft>
                <a:spcPts val="300"/>
              </a:spcAft>
              <a:buClrTx/>
              <a:buSzTx/>
              <a:buFontTx/>
              <a:buNone/>
              <a:tabLst/>
            </a:pPr>
            <a:endParaRPr kumimoji="0" lang="en-GB" sz="9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30" name="TextBox 29"/>
          <p:cNvSpPr txBox="1"/>
          <p:nvPr/>
        </p:nvSpPr>
        <p:spPr>
          <a:xfrm>
            <a:off x="5661601" y="1950862"/>
            <a:ext cx="1445781" cy="241980"/>
          </a:xfrm>
          <a:prstGeom prst="rect">
            <a:avLst/>
          </a:prstGeom>
          <a:noFill/>
        </p:spPr>
        <p:txBody>
          <a:bodyPr wrap="square" lIns="36000" tIns="36000" rIns="36000" bIns="36000" rtlCol="0">
            <a:spAutoFit/>
          </a:bodyPr>
          <a:lstStyle/>
          <a:p>
            <a:pPr algn="l"/>
            <a:r>
              <a:rPr lang="en-GB" sz="1050"/>
              <a:t>Industry value</a:t>
            </a:r>
          </a:p>
        </p:txBody>
      </p:sp>
      <p:sp>
        <p:nvSpPr>
          <p:cNvPr id="31" name="TextBox 30"/>
          <p:cNvSpPr txBox="1"/>
          <p:nvPr/>
        </p:nvSpPr>
        <p:spPr>
          <a:xfrm>
            <a:off x="8108463" y="1947132"/>
            <a:ext cx="1445781" cy="241980"/>
          </a:xfrm>
          <a:prstGeom prst="rect">
            <a:avLst/>
          </a:prstGeom>
          <a:noFill/>
        </p:spPr>
        <p:txBody>
          <a:bodyPr wrap="square" lIns="36000" tIns="36000" rIns="36000" bIns="36000" rtlCol="0">
            <a:spAutoFit/>
          </a:bodyPr>
          <a:lstStyle/>
          <a:p>
            <a:pPr algn="l"/>
            <a:r>
              <a:rPr lang="en-GB" sz="1050"/>
              <a:t>Value to society</a:t>
            </a:r>
          </a:p>
        </p:txBody>
      </p:sp>
      <p:sp>
        <p:nvSpPr>
          <p:cNvPr id="32" name="Text Placeholder 3"/>
          <p:cNvSpPr txBox="1">
            <a:spLocks/>
          </p:cNvSpPr>
          <p:nvPr/>
        </p:nvSpPr>
        <p:spPr>
          <a:xfrm>
            <a:off x="4088162" y="6477930"/>
            <a:ext cx="7105355" cy="283182"/>
          </a:xfrm>
          <a:prstGeom prst="rect">
            <a:avLst/>
          </a:prstGeom>
        </p:spPr>
        <p:txBody>
          <a:bodyPr lIns="0"/>
          <a:lstStyle>
            <a:lvl1pPr marL="0" indent="0" algn="l" rtl="0" eaLnBrk="1" fontAlgn="base" hangingPunct="1">
              <a:spcBef>
                <a:spcPts val="400"/>
              </a:spcBef>
              <a:spcAft>
                <a:spcPts val="400"/>
              </a:spcAft>
              <a:buFont typeface="Arial" charset="0"/>
              <a:buNone/>
              <a:defRPr sz="2000" kern="1200">
                <a:solidFill>
                  <a:schemeClr val="accent2"/>
                </a:solidFill>
                <a:latin typeface="+mn-lt"/>
                <a:ea typeface="+mn-ea"/>
                <a:cs typeface="+mn-cs"/>
              </a:defRPr>
            </a:lvl1pPr>
            <a:lvl2pPr marL="484633" indent="-251840" algn="l" rtl="0" eaLnBrk="1" fontAlgn="base" hangingPunct="1">
              <a:spcBef>
                <a:spcPts val="400"/>
              </a:spcBef>
              <a:spcAft>
                <a:spcPts val="400"/>
              </a:spcAft>
              <a:buFont typeface="Arial" charset="0"/>
              <a:buChar char="–"/>
              <a:defRPr sz="3500" kern="1200">
                <a:solidFill>
                  <a:schemeClr val="tx1"/>
                </a:solidFill>
                <a:latin typeface="+mn-lt"/>
                <a:ea typeface="+mn-ea"/>
                <a:cs typeface="+mn-cs"/>
              </a:defRPr>
            </a:lvl2pPr>
            <a:lvl3pPr marL="717425" indent="-232793" algn="l" rtl="0" eaLnBrk="1" fontAlgn="base" hangingPunct="1">
              <a:spcBef>
                <a:spcPts val="400"/>
              </a:spcBef>
              <a:spcAft>
                <a:spcPts val="400"/>
              </a:spcAft>
              <a:buFont typeface="Arial" charset="0"/>
              <a:buChar char="•"/>
              <a:defRPr sz="3200" kern="1200">
                <a:solidFill>
                  <a:schemeClr val="tx1"/>
                </a:solidFill>
                <a:latin typeface="+mn-lt"/>
                <a:ea typeface="+mn-ea"/>
                <a:cs typeface="+mn-cs"/>
              </a:defRPr>
            </a:lvl3pPr>
            <a:lvl4pPr marL="950218" indent="-232793" algn="l" rtl="0" eaLnBrk="1" fontAlgn="base" hangingPunct="1">
              <a:spcBef>
                <a:spcPts val="400"/>
              </a:spcBef>
              <a:spcAft>
                <a:spcPts val="400"/>
              </a:spcAft>
              <a:buFont typeface="Arial" charset="0"/>
              <a:buChar char="–"/>
              <a:defRPr sz="2900" kern="1200">
                <a:solidFill>
                  <a:schemeClr val="tx1"/>
                </a:solidFill>
                <a:latin typeface="+mn-lt"/>
                <a:ea typeface="+mn-ea"/>
                <a:cs typeface="+mn-cs"/>
              </a:defRPr>
            </a:lvl4pPr>
            <a:lvl5pPr marL="1202056" indent="-251840" algn="l" rtl="0" eaLnBrk="1" fontAlgn="base" hangingPunct="1">
              <a:spcBef>
                <a:spcPts val="400"/>
              </a:spcBef>
              <a:spcAft>
                <a:spcPts val="400"/>
              </a:spcAft>
              <a:buFont typeface="Arial"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r"/>
            <a:r>
              <a:rPr lang="en-GB" sz="900">
                <a:solidFill>
                  <a:schemeClr val="bg1"/>
                </a:solidFill>
              </a:rPr>
              <a:t>Source: Accenture research for the Digital Transformation of Industries project</a:t>
            </a:r>
          </a:p>
        </p:txBody>
      </p:sp>
    </p:spTree>
    <p:extLst>
      <p:ext uri="{BB962C8B-B14F-4D97-AF65-F5344CB8AC3E}">
        <p14:creationId xmlns:p14="http://schemas.microsoft.com/office/powerpoint/2010/main" val="339839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ontent Placeholder 4"/>
          <p:cNvSpPr txBox="1">
            <a:spLocks/>
          </p:cNvSpPr>
          <p:nvPr/>
        </p:nvSpPr>
        <p:spPr>
          <a:xfrm>
            <a:off x="6519307" y="3303713"/>
            <a:ext cx="608809" cy="430687"/>
          </a:xfrm>
          <a:prstGeom prst="rect">
            <a:avLst/>
          </a:prstGeom>
        </p:spPr>
        <p:txBody>
          <a:bodyPr vert="horz" wrap="none" lIns="0" tIns="0" rIns="0" bIns="0" rtlCol="0" anchor="ctr" anchorCtr="0">
            <a:spAutoFit/>
          </a:bodyPr>
          <a:lstStyle>
            <a:lvl1pPr marL="0" indent="0" algn="l" rtl="0" eaLnBrk="1" fontAlgn="base" hangingPunct="1">
              <a:spcBef>
                <a:spcPts val="1200"/>
              </a:spcBef>
              <a:spcAft>
                <a:spcPct val="0"/>
              </a:spcAft>
              <a:buSzPct val="80000"/>
              <a:buFontTx/>
              <a:buNone/>
              <a:defRPr sz="2400" b="0" i="0" kern="1200">
                <a:solidFill>
                  <a:schemeClr val="accent1"/>
                </a:solidFill>
                <a:latin typeface="+mn-lt"/>
                <a:ea typeface="Arial" pitchFamily="-105" charset="-52"/>
                <a:cs typeface="Arial" pitchFamily="34" charset="0"/>
              </a:defRPr>
            </a:lvl1pPr>
            <a:lvl2pPr marL="228600" indent="-230400" algn="l" rtl="0" eaLnBrk="1" fontAlgn="base" hangingPunct="1">
              <a:spcBef>
                <a:spcPts val="624"/>
              </a:spcBef>
              <a:spcAft>
                <a:spcPct val="0"/>
              </a:spcAft>
              <a:buSzPct val="80000"/>
              <a:buFont typeface="Arial"/>
              <a:buChar char="•"/>
              <a:defRPr sz="2000" kern="1200">
                <a:solidFill>
                  <a:schemeClr val="tx1"/>
                </a:solidFill>
                <a:latin typeface="+mn-lt"/>
                <a:ea typeface="Arial" pitchFamily="-105" charset="-52"/>
                <a:cs typeface="Arial" pitchFamily="34" charset="0"/>
              </a:defRPr>
            </a:lvl2pPr>
            <a:lvl3pPr marL="457200" indent="-230400" algn="l" rtl="0" eaLnBrk="1" fontAlgn="base" hangingPunct="1">
              <a:spcBef>
                <a:spcPts val="576"/>
              </a:spcBef>
              <a:spcAft>
                <a:spcPct val="0"/>
              </a:spcAft>
              <a:buSzPct val="80000"/>
              <a:buFont typeface="Lucida Grande"/>
              <a:buChar char="-"/>
              <a:defRPr sz="2000" kern="1200">
                <a:solidFill>
                  <a:schemeClr val="tx1"/>
                </a:solidFill>
                <a:latin typeface="+mn-lt"/>
                <a:ea typeface="Arial" pitchFamily="-105" charset="-52"/>
                <a:cs typeface="Arial" pitchFamily="34" charset="0"/>
              </a:defRPr>
            </a:lvl3pPr>
            <a:lvl4pPr marL="685800" indent="-226800" algn="l" rtl="0" eaLnBrk="1" fontAlgn="base" hangingPunct="1">
              <a:spcBef>
                <a:spcPts val="528"/>
              </a:spcBef>
              <a:spcAft>
                <a:spcPct val="0"/>
              </a:spcAft>
              <a:buSzPct val="80000"/>
              <a:buFont typeface="Arial"/>
              <a:buChar char="•"/>
              <a:defRPr sz="1800" kern="1200">
                <a:solidFill>
                  <a:schemeClr val="tx1"/>
                </a:solidFill>
                <a:latin typeface="+mn-lt"/>
                <a:ea typeface="Arial" pitchFamily="-105" charset="-52"/>
                <a:cs typeface="Arial" pitchFamily="34" charset="0"/>
              </a:defRPr>
            </a:lvl4pPr>
            <a:lvl5pPr marL="914400" indent="-230400" algn="l" rtl="0" eaLnBrk="1" fontAlgn="base" hangingPunct="1">
              <a:spcBef>
                <a:spcPts val="480"/>
              </a:spcBef>
              <a:spcAft>
                <a:spcPct val="0"/>
              </a:spcAft>
              <a:buSzPct val="80000"/>
              <a:buFont typeface="Lucida Grande"/>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defTabSz="913943">
              <a:spcBef>
                <a:spcPts val="0"/>
              </a:spcBef>
              <a:buNone/>
            </a:pPr>
            <a:r>
              <a:rPr lang="en-US" sz="2798" b="1">
                <a:solidFill>
                  <a:srgbClr val="00BBEE"/>
                </a:solidFill>
              </a:rPr>
              <a:t>23+</a:t>
            </a:r>
          </a:p>
        </p:txBody>
      </p:sp>
      <p:sp>
        <p:nvSpPr>
          <p:cNvPr id="102" name="Rectangle 101"/>
          <p:cNvSpPr/>
          <p:nvPr/>
        </p:nvSpPr>
        <p:spPr>
          <a:xfrm>
            <a:off x="6519305" y="3686605"/>
            <a:ext cx="1414745" cy="845994"/>
          </a:xfrm>
          <a:prstGeom prst="rect">
            <a:avLst/>
          </a:prstGeom>
        </p:spPr>
        <p:txBody>
          <a:bodyPr wrap="square" lIns="0" tIns="0" rIns="0" bIns="0">
            <a:spAutoFit/>
          </a:bodyPr>
          <a:lstStyle/>
          <a:p>
            <a:pPr marL="0" lvl="1" defTabSz="913943" fontAlgn="auto">
              <a:spcBef>
                <a:spcPts val="0"/>
              </a:spcBef>
              <a:spcAft>
                <a:spcPts val="0"/>
              </a:spcAft>
            </a:pPr>
            <a:r>
              <a:rPr lang="en-GB" sz="1100" kern="0">
                <a:solidFill>
                  <a:srgbClr val="FFFFFF"/>
                </a:solidFill>
              </a:rPr>
              <a:t>Accenture Innovation Centers including  </a:t>
            </a:r>
            <a:br>
              <a:rPr lang="en-GB" sz="1100" kern="0">
                <a:solidFill>
                  <a:srgbClr val="666666"/>
                </a:solidFill>
              </a:rPr>
            </a:br>
            <a:r>
              <a:rPr lang="en-GB" sz="1100" b="1" kern="0">
                <a:solidFill>
                  <a:srgbClr val="00BBEE"/>
                </a:solidFill>
              </a:rPr>
              <a:t>5 Advanced Analytics Innovation Centers</a:t>
            </a:r>
          </a:p>
        </p:txBody>
      </p:sp>
      <p:sp>
        <p:nvSpPr>
          <p:cNvPr id="427" name="TextBox 426"/>
          <p:cNvSpPr txBox="1"/>
          <p:nvPr/>
        </p:nvSpPr>
        <p:spPr>
          <a:xfrm>
            <a:off x="6509150" y="4977743"/>
            <a:ext cx="948538" cy="1125172"/>
          </a:xfrm>
          <a:prstGeom prst="rect">
            <a:avLst/>
          </a:prstGeom>
          <a:noFill/>
        </p:spPr>
        <p:txBody>
          <a:bodyPr wrap="none" lIns="0" tIns="0" rIns="0" bIns="0" numCol="1" spcCol="108000" rtlCol="0">
            <a:spAutoFit/>
          </a:bodyPr>
          <a:lstStyle/>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Athens</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Bangalore </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Barcelona</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Beijing</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Buenos Aires</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Chengdu</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Chicago</a:t>
            </a:r>
          </a:p>
        </p:txBody>
      </p:sp>
      <p:sp>
        <p:nvSpPr>
          <p:cNvPr id="428" name="TextBox 427"/>
          <p:cNvSpPr txBox="1"/>
          <p:nvPr/>
        </p:nvSpPr>
        <p:spPr>
          <a:xfrm>
            <a:off x="7875116" y="5015825"/>
            <a:ext cx="1003016" cy="964434"/>
          </a:xfrm>
          <a:prstGeom prst="rect">
            <a:avLst/>
          </a:prstGeom>
          <a:noFill/>
        </p:spPr>
        <p:txBody>
          <a:bodyPr wrap="none" lIns="0" tIns="0" rIns="0" bIns="0" numCol="1" spcCol="108000" rtlCol="0">
            <a:spAutoFit/>
          </a:bodyPr>
          <a:lstStyle/>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Dublin</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Gurgaon</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Johannesburg</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Kolkata</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Madrid</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Melbourne</a:t>
            </a:r>
          </a:p>
        </p:txBody>
      </p:sp>
      <p:sp>
        <p:nvSpPr>
          <p:cNvPr id="429" name="TextBox 428"/>
          <p:cNvSpPr txBox="1"/>
          <p:nvPr/>
        </p:nvSpPr>
        <p:spPr>
          <a:xfrm>
            <a:off x="9188935" y="5008271"/>
            <a:ext cx="783507" cy="964434"/>
          </a:xfrm>
          <a:prstGeom prst="rect">
            <a:avLst/>
          </a:prstGeom>
          <a:noFill/>
        </p:spPr>
        <p:txBody>
          <a:bodyPr wrap="none" lIns="0" tIns="0" rIns="0" bIns="0" numCol="1" spcCol="108000" rtlCol="0">
            <a:spAutoFit/>
          </a:bodyPr>
          <a:lstStyle/>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Milan</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Mumbai</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Murray Hill</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San Jose</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Shanghai</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Singapore</a:t>
            </a:r>
          </a:p>
        </p:txBody>
      </p:sp>
      <p:grpSp>
        <p:nvGrpSpPr>
          <p:cNvPr id="77" name="Group 76"/>
          <p:cNvGrpSpPr/>
          <p:nvPr/>
        </p:nvGrpSpPr>
        <p:grpSpPr>
          <a:xfrm>
            <a:off x="3485170" y="5279875"/>
            <a:ext cx="583231" cy="585306"/>
            <a:chOff x="3085804" y="4665656"/>
            <a:chExt cx="695896" cy="695896"/>
          </a:xfrm>
          <a:solidFill>
            <a:srgbClr val="E5315F"/>
          </a:solidFill>
        </p:grpSpPr>
        <p:grpSp>
          <p:nvGrpSpPr>
            <p:cNvPr id="78" name="Group 11"/>
            <p:cNvGrpSpPr>
              <a:grpSpLocks noChangeAspect="1"/>
            </p:cNvGrpSpPr>
            <p:nvPr/>
          </p:nvGrpSpPr>
          <p:grpSpPr bwMode="auto">
            <a:xfrm>
              <a:off x="3085804" y="4665656"/>
              <a:ext cx="695896" cy="695896"/>
              <a:chOff x="3369" y="1504"/>
              <a:chExt cx="971" cy="971"/>
            </a:xfrm>
            <a:grpFill/>
          </p:grpSpPr>
          <p:sp>
            <p:nvSpPr>
              <p:cNvPr id="82" name="Freeform 12"/>
              <p:cNvSpPr>
                <a:spLocks noEditPoints="1"/>
              </p:cNvSpPr>
              <p:nvPr/>
            </p:nvSpPr>
            <p:spPr bwMode="auto">
              <a:xfrm>
                <a:off x="3369" y="1504"/>
                <a:ext cx="971" cy="971"/>
              </a:xfrm>
              <a:custGeom>
                <a:avLst/>
                <a:gdLst>
                  <a:gd name="T0" fmla="*/ 205 w 411"/>
                  <a:gd name="T1" fmla="*/ 411 h 411"/>
                  <a:gd name="T2" fmla="*/ 0 w 411"/>
                  <a:gd name="T3" fmla="*/ 205 h 411"/>
                  <a:gd name="T4" fmla="*/ 205 w 411"/>
                  <a:gd name="T5" fmla="*/ 0 h 411"/>
                  <a:gd name="T6" fmla="*/ 411 w 411"/>
                  <a:gd name="T7" fmla="*/ 205 h 411"/>
                  <a:gd name="T8" fmla="*/ 205 w 411"/>
                  <a:gd name="T9" fmla="*/ 411 h 411"/>
                  <a:gd name="T10" fmla="*/ 205 w 411"/>
                  <a:gd name="T11" fmla="*/ 26 h 411"/>
                  <a:gd name="T12" fmla="*/ 27 w 411"/>
                  <a:gd name="T13" fmla="*/ 205 h 411"/>
                  <a:gd name="T14" fmla="*/ 205 w 411"/>
                  <a:gd name="T15" fmla="*/ 384 h 411"/>
                  <a:gd name="T16" fmla="*/ 384 w 411"/>
                  <a:gd name="T17" fmla="*/ 205 h 411"/>
                  <a:gd name="T18" fmla="*/ 205 w 411"/>
                  <a:gd name="T1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11">
                    <a:moveTo>
                      <a:pt x="205" y="411"/>
                    </a:moveTo>
                    <a:cubicBezTo>
                      <a:pt x="92" y="411"/>
                      <a:pt x="0" y="318"/>
                      <a:pt x="0" y="205"/>
                    </a:cubicBezTo>
                    <a:cubicBezTo>
                      <a:pt x="0" y="92"/>
                      <a:pt x="92" y="0"/>
                      <a:pt x="205" y="0"/>
                    </a:cubicBezTo>
                    <a:cubicBezTo>
                      <a:pt x="319" y="0"/>
                      <a:pt x="411" y="92"/>
                      <a:pt x="411" y="205"/>
                    </a:cubicBezTo>
                    <a:cubicBezTo>
                      <a:pt x="411" y="318"/>
                      <a:pt x="319" y="411"/>
                      <a:pt x="205" y="411"/>
                    </a:cubicBezTo>
                    <a:close/>
                    <a:moveTo>
                      <a:pt x="205" y="26"/>
                    </a:moveTo>
                    <a:cubicBezTo>
                      <a:pt x="107" y="26"/>
                      <a:pt x="27" y="107"/>
                      <a:pt x="27" y="205"/>
                    </a:cubicBezTo>
                    <a:cubicBezTo>
                      <a:pt x="27" y="304"/>
                      <a:pt x="107" y="384"/>
                      <a:pt x="205" y="384"/>
                    </a:cubicBezTo>
                    <a:cubicBezTo>
                      <a:pt x="304" y="384"/>
                      <a:pt x="384" y="304"/>
                      <a:pt x="384" y="205"/>
                    </a:cubicBezTo>
                    <a:cubicBezTo>
                      <a:pt x="384" y="107"/>
                      <a:pt x="304" y="26"/>
                      <a:pt x="205"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ysClr val="windowText" lastClr="000000"/>
                  </a:solidFill>
                </a:endParaRPr>
              </a:p>
            </p:txBody>
          </p:sp>
          <p:sp>
            <p:nvSpPr>
              <p:cNvPr id="83" name="Freeform 13"/>
              <p:cNvSpPr>
                <a:spLocks noEditPoints="1"/>
              </p:cNvSpPr>
              <p:nvPr/>
            </p:nvSpPr>
            <p:spPr bwMode="auto">
              <a:xfrm>
                <a:off x="3565" y="1544"/>
                <a:ext cx="735" cy="888"/>
              </a:xfrm>
              <a:custGeom>
                <a:avLst/>
                <a:gdLst>
                  <a:gd name="T0" fmla="*/ 250 w 311"/>
                  <a:gd name="T1" fmla="*/ 86 h 376"/>
                  <a:gd name="T2" fmla="*/ 130 w 311"/>
                  <a:gd name="T3" fmla="*/ 62 h 376"/>
                  <a:gd name="T4" fmla="*/ 127 w 311"/>
                  <a:gd name="T5" fmla="*/ 79 h 376"/>
                  <a:gd name="T6" fmla="*/ 135 w 311"/>
                  <a:gd name="T7" fmla="*/ 78 h 376"/>
                  <a:gd name="T8" fmla="*/ 113 w 311"/>
                  <a:gd name="T9" fmla="*/ 85 h 376"/>
                  <a:gd name="T10" fmla="*/ 154 w 311"/>
                  <a:gd name="T11" fmla="*/ 76 h 376"/>
                  <a:gd name="T12" fmla="*/ 199 w 311"/>
                  <a:gd name="T13" fmla="*/ 107 h 376"/>
                  <a:gd name="T14" fmla="*/ 193 w 311"/>
                  <a:gd name="T15" fmla="*/ 58 h 376"/>
                  <a:gd name="T16" fmla="*/ 158 w 311"/>
                  <a:gd name="T17" fmla="*/ 56 h 376"/>
                  <a:gd name="T18" fmla="*/ 272 w 311"/>
                  <a:gd name="T19" fmla="*/ 77 h 376"/>
                  <a:gd name="T20" fmla="*/ 185 w 311"/>
                  <a:gd name="T21" fmla="*/ 12 h 376"/>
                  <a:gd name="T22" fmla="*/ 8 w 311"/>
                  <a:gd name="T23" fmla="*/ 43 h 376"/>
                  <a:gd name="T24" fmla="*/ 33 w 311"/>
                  <a:gd name="T25" fmla="*/ 40 h 376"/>
                  <a:gd name="T26" fmla="*/ 96 w 311"/>
                  <a:gd name="T27" fmla="*/ 5 h 376"/>
                  <a:gd name="T28" fmla="*/ 167 w 311"/>
                  <a:gd name="T29" fmla="*/ 8 h 376"/>
                  <a:gd name="T30" fmla="*/ 210 w 311"/>
                  <a:gd name="T31" fmla="*/ 35 h 376"/>
                  <a:gd name="T32" fmla="*/ 217 w 311"/>
                  <a:gd name="T33" fmla="*/ 34 h 376"/>
                  <a:gd name="T34" fmla="*/ 263 w 311"/>
                  <a:gd name="T35" fmla="*/ 91 h 376"/>
                  <a:gd name="T36" fmla="*/ 251 w 311"/>
                  <a:gd name="T37" fmla="*/ 279 h 376"/>
                  <a:gd name="T38" fmla="*/ 178 w 311"/>
                  <a:gd name="T39" fmla="*/ 265 h 376"/>
                  <a:gd name="T40" fmla="*/ 110 w 311"/>
                  <a:gd name="T41" fmla="*/ 249 h 376"/>
                  <a:gd name="T42" fmla="*/ 121 w 311"/>
                  <a:gd name="T43" fmla="*/ 217 h 376"/>
                  <a:gd name="T44" fmla="*/ 158 w 311"/>
                  <a:gd name="T45" fmla="*/ 198 h 376"/>
                  <a:gd name="T46" fmla="*/ 175 w 311"/>
                  <a:gd name="T47" fmla="*/ 149 h 376"/>
                  <a:gd name="T48" fmla="*/ 176 w 311"/>
                  <a:gd name="T49" fmla="*/ 124 h 376"/>
                  <a:gd name="T50" fmla="*/ 139 w 311"/>
                  <a:gd name="T51" fmla="*/ 138 h 376"/>
                  <a:gd name="T52" fmla="*/ 137 w 311"/>
                  <a:gd name="T53" fmla="*/ 113 h 376"/>
                  <a:gd name="T54" fmla="*/ 148 w 311"/>
                  <a:gd name="T55" fmla="*/ 109 h 376"/>
                  <a:gd name="T56" fmla="*/ 147 w 311"/>
                  <a:gd name="T57" fmla="*/ 91 h 376"/>
                  <a:gd name="T58" fmla="*/ 121 w 311"/>
                  <a:gd name="T59" fmla="*/ 98 h 376"/>
                  <a:gd name="T60" fmla="*/ 103 w 311"/>
                  <a:gd name="T61" fmla="*/ 95 h 376"/>
                  <a:gd name="T62" fmla="*/ 73 w 311"/>
                  <a:gd name="T63" fmla="*/ 83 h 376"/>
                  <a:gd name="T64" fmla="*/ 54 w 311"/>
                  <a:gd name="T65" fmla="*/ 81 h 376"/>
                  <a:gd name="T66" fmla="*/ 20 w 311"/>
                  <a:gd name="T67" fmla="*/ 72 h 376"/>
                  <a:gd name="T68" fmla="*/ 21 w 311"/>
                  <a:gd name="T69" fmla="*/ 90 h 376"/>
                  <a:gd name="T70" fmla="*/ 35 w 311"/>
                  <a:gd name="T71" fmla="*/ 154 h 376"/>
                  <a:gd name="T72" fmla="*/ 43 w 311"/>
                  <a:gd name="T73" fmla="*/ 205 h 376"/>
                  <a:gd name="T74" fmla="*/ 52 w 311"/>
                  <a:gd name="T75" fmla="*/ 218 h 376"/>
                  <a:gd name="T76" fmla="*/ 96 w 311"/>
                  <a:gd name="T77" fmla="*/ 259 h 376"/>
                  <a:gd name="T78" fmla="*/ 153 w 311"/>
                  <a:gd name="T79" fmla="*/ 297 h 376"/>
                  <a:gd name="T80" fmla="*/ 158 w 311"/>
                  <a:gd name="T81" fmla="*/ 366 h 376"/>
                  <a:gd name="T82" fmla="*/ 206 w 311"/>
                  <a:gd name="T83" fmla="*/ 352 h 376"/>
                  <a:gd name="T84" fmla="*/ 153 w 311"/>
                  <a:gd name="T85" fmla="*/ 171 h 376"/>
                  <a:gd name="T86" fmla="*/ 138 w 311"/>
                  <a:gd name="T87" fmla="*/ 165 h 376"/>
                  <a:gd name="T88" fmla="*/ 131 w 311"/>
                  <a:gd name="T89" fmla="*/ 159 h 376"/>
                  <a:gd name="T90" fmla="*/ 306 w 311"/>
                  <a:gd name="T91" fmla="*/ 154 h 376"/>
                  <a:gd name="T92" fmla="*/ 287 w 311"/>
                  <a:gd name="T93" fmla="*/ 119 h 376"/>
                  <a:gd name="T94" fmla="*/ 303 w 311"/>
                  <a:gd name="T95" fmla="*/ 203 h 376"/>
                  <a:gd name="T96" fmla="*/ 256 w 311"/>
                  <a:gd name="T97" fmla="*/ 76 h 376"/>
                  <a:gd name="T98" fmla="*/ 167 w 311"/>
                  <a:gd name="T99" fmla="*/ 242 h 376"/>
                  <a:gd name="T100" fmla="*/ 11 w 311"/>
                  <a:gd name="T101" fmla="*/ 77 h 376"/>
                  <a:gd name="T102" fmla="*/ 33 w 311"/>
                  <a:gd name="T103" fmla="*/ 122 h 376"/>
                  <a:gd name="T104" fmla="*/ 194 w 311"/>
                  <a:gd name="T105" fmla="*/ 248 h 376"/>
                  <a:gd name="T106" fmla="*/ 185 w 311"/>
                  <a:gd name="T107" fmla="*/ 243 h 376"/>
                  <a:gd name="T108" fmla="*/ 181 w 311"/>
                  <a:gd name="T109" fmla="*/ 28 h 376"/>
                  <a:gd name="T110" fmla="*/ 107 w 311"/>
                  <a:gd name="T111" fmla="*/ 74 h 376"/>
                  <a:gd name="T112" fmla="*/ 103 w 311"/>
                  <a:gd name="T113" fmla="*/ 88 h 376"/>
                  <a:gd name="T114" fmla="*/ 64 w 311"/>
                  <a:gd name="T115" fmla="*/ 19 h 376"/>
                  <a:gd name="T116" fmla="*/ 110 w 311"/>
                  <a:gd name="T117" fmla="*/ 8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1" h="376">
                    <a:moveTo>
                      <a:pt x="175" y="12"/>
                    </a:moveTo>
                    <a:cubicBezTo>
                      <a:pt x="173" y="10"/>
                      <a:pt x="171" y="10"/>
                      <a:pt x="169" y="10"/>
                    </a:cubicBezTo>
                    <a:cubicBezTo>
                      <a:pt x="163" y="10"/>
                      <a:pt x="157" y="7"/>
                      <a:pt x="151" y="6"/>
                    </a:cubicBezTo>
                    <a:cubicBezTo>
                      <a:pt x="151" y="6"/>
                      <a:pt x="151" y="6"/>
                      <a:pt x="151" y="7"/>
                    </a:cubicBezTo>
                    <a:cubicBezTo>
                      <a:pt x="153" y="8"/>
                      <a:pt x="156" y="8"/>
                      <a:pt x="160" y="9"/>
                    </a:cubicBezTo>
                    <a:cubicBezTo>
                      <a:pt x="165" y="9"/>
                      <a:pt x="170" y="12"/>
                      <a:pt x="175" y="12"/>
                    </a:cubicBezTo>
                    <a:close/>
                    <a:moveTo>
                      <a:pt x="247" y="81"/>
                    </a:moveTo>
                    <a:cubicBezTo>
                      <a:pt x="246" y="81"/>
                      <a:pt x="246" y="81"/>
                      <a:pt x="246" y="81"/>
                    </a:cubicBezTo>
                    <a:cubicBezTo>
                      <a:pt x="248" y="83"/>
                      <a:pt x="249" y="85"/>
                      <a:pt x="250" y="86"/>
                    </a:cubicBezTo>
                    <a:cubicBezTo>
                      <a:pt x="252" y="88"/>
                      <a:pt x="253" y="90"/>
                      <a:pt x="255" y="90"/>
                    </a:cubicBezTo>
                    <a:cubicBezTo>
                      <a:pt x="254" y="86"/>
                      <a:pt x="251" y="81"/>
                      <a:pt x="247" y="81"/>
                    </a:cubicBezTo>
                    <a:close/>
                    <a:moveTo>
                      <a:pt x="224" y="76"/>
                    </a:moveTo>
                    <a:cubicBezTo>
                      <a:pt x="222" y="74"/>
                      <a:pt x="222" y="71"/>
                      <a:pt x="221" y="68"/>
                    </a:cubicBezTo>
                    <a:cubicBezTo>
                      <a:pt x="219" y="68"/>
                      <a:pt x="218" y="69"/>
                      <a:pt x="217" y="70"/>
                    </a:cubicBezTo>
                    <a:cubicBezTo>
                      <a:pt x="216" y="72"/>
                      <a:pt x="216" y="75"/>
                      <a:pt x="215" y="76"/>
                    </a:cubicBezTo>
                    <a:cubicBezTo>
                      <a:pt x="217" y="78"/>
                      <a:pt x="222" y="79"/>
                      <a:pt x="224" y="76"/>
                    </a:cubicBezTo>
                    <a:close/>
                    <a:moveTo>
                      <a:pt x="137" y="62"/>
                    </a:moveTo>
                    <a:cubicBezTo>
                      <a:pt x="134" y="62"/>
                      <a:pt x="132" y="62"/>
                      <a:pt x="130" y="62"/>
                    </a:cubicBezTo>
                    <a:cubicBezTo>
                      <a:pt x="129" y="63"/>
                      <a:pt x="129" y="63"/>
                      <a:pt x="128" y="64"/>
                    </a:cubicBezTo>
                    <a:cubicBezTo>
                      <a:pt x="122" y="63"/>
                      <a:pt x="120" y="67"/>
                      <a:pt x="116" y="69"/>
                    </a:cubicBezTo>
                    <a:cubicBezTo>
                      <a:pt x="117" y="72"/>
                      <a:pt x="120" y="73"/>
                      <a:pt x="122" y="74"/>
                    </a:cubicBezTo>
                    <a:cubicBezTo>
                      <a:pt x="123" y="73"/>
                      <a:pt x="125" y="72"/>
                      <a:pt x="125" y="71"/>
                    </a:cubicBezTo>
                    <a:cubicBezTo>
                      <a:pt x="125" y="70"/>
                      <a:pt x="124" y="69"/>
                      <a:pt x="124" y="69"/>
                    </a:cubicBezTo>
                    <a:cubicBezTo>
                      <a:pt x="125" y="70"/>
                      <a:pt x="126" y="68"/>
                      <a:pt x="128" y="68"/>
                    </a:cubicBezTo>
                    <a:cubicBezTo>
                      <a:pt x="128" y="70"/>
                      <a:pt x="126" y="71"/>
                      <a:pt x="126" y="74"/>
                    </a:cubicBezTo>
                    <a:cubicBezTo>
                      <a:pt x="124" y="74"/>
                      <a:pt x="124" y="76"/>
                      <a:pt x="123" y="77"/>
                    </a:cubicBezTo>
                    <a:cubicBezTo>
                      <a:pt x="124" y="78"/>
                      <a:pt x="125" y="78"/>
                      <a:pt x="127" y="79"/>
                    </a:cubicBezTo>
                    <a:cubicBezTo>
                      <a:pt x="125" y="79"/>
                      <a:pt x="125" y="79"/>
                      <a:pt x="124" y="79"/>
                    </a:cubicBezTo>
                    <a:cubicBezTo>
                      <a:pt x="121" y="78"/>
                      <a:pt x="115" y="74"/>
                      <a:pt x="114" y="78"/>
                    </a:cubicBezTo>
                    <a:cubicBezTo>
                      <a:pt x="114" y="78"/>
                      <a:pt x="115" y="77"/>
                      <a:pt x="116" y="78"/>
                    </a:cubicBezTo>
                    <a:cubicBezTo>
                      <a:pt x="117" y="79"/>
                      <a:pt x="118" y="81"/>
                      <a:pt x="119" y="83"/>
                    </a:cubicBezTo>
                    <a:cubicBezTo>
                      <a:pt x="121" y="82"/>
                      <a:pt x="122" y="83"/>
                      <a:pt x="124" y="84"/>
                    </a:cubicBezTo>
                    <a:cubicBezTo>
                      <a:pt x="128" y="85"/>
                      <a:pt x="130" y="82"/>
                      <a:pt x="134" y="83"/>
                    </a:cubicBezTo>
                    <a:cubicBezTo>
                      <a:pt x="134" y="82"/>
                      <a:pt x="134" y="81"/>
                      <a:pt x="134" y="80"/>
                    </a:cubicBezTo>
                    <a:cubicBezTo>
                      <a:pt x="131" y="81"/>
                      <a:pt x="131" y="79"/>
                      <a:pt x="130" y="78"/>
                    </a:cubicBezTo>
                    <a:cubicBezTo>
                      <a:pt x="131" y="78"/>
                      <a:pt x="133" y="79"/>
                      <a:pt x="135" y="78"/>
                    </a:cubicBezTo>
                    <a:cubicBezTo>
                      <a:pt x="135" y="77"/>
                      <a:pt x="136" y="75"/>
                      <a:pt x="135" y="74"/>
                    </a:cubicBezTo>
                    <a:cubicBezTo>
                      <a:pt x="136" y="72"/>
                      <a:pt x="138" y="71"/>
                      <a:pt x="140" y="71"/>
                    </a:cubicBezTo>
                    <a:cubicBezTo>
                      <a:pt x="143" y="69"/>
                      <a:pt x="142" y="64"/>
                      <a:pt x="143" y="61"/>
                    </a:cubicBezTo>
                    <a:cubicBezTo>
                      <a:pt x="141" y="62"/>
                      <a:pt x="139" y="60"/>
                      <a:pt x="137" y="62"/>
                    </a:cubicBezTo>
                    <a:close/>
                    <a:moveTo>
                      <a:pt x="113" y="88"/>
                    </a:moveTo>
                    <a:cubicBezTo>
                      <a:pt x="114" y="88"/>
                      <a:pt x="114" y="89"/>
                      <a:pt x="115" y="89"/>
                    </a:cubicBezTo>
                    <a:cubicBezTo>
                      <a:pt x="117" y="89"/>
                      <a:pt x="118" y="87"/>
                      <a:pt x="119" y="85"/>
                    </a:cubicBezTo>
                    <a:cubicBezTo>
                      <a:pt x="118" y="85"/>
                      <a:pt x="118" y="83"/>
                      <a:pt x="117" y="83"/>
                    </a:cubicBezTo>
                    <a:cubicBezTo>
                      <a:pt x="117" y="84"/>
                      <a:pt x="114" y="84"/>
                      <a:pt x="113" y="85"/>
                    </a:cubicBezTo>
                    <a:cubicBezTo>
                      <a:pt x="114" y="86"/>
                      <a:pt x="113" y="87"/>
                      <a:pt x="113" y="88"/>
                    </a:cubicBezTo>
                    <a:close/>
                    <a:moveTo>
                      <a:pt x="113" y="6"/>
                    </a:moveTo>
                    <a:cubicBezTo>
                      <a:pt x="113" y="8"/>
                      <a:pt x="120" y="8"/>
                      <a:pt x="121" y="6"/>
                    </a:cubicBezTo>
                    <a:cubicBezTo>
                      <a:pt x="119" y="6"/>
                      <a:pt x="116" y="5"/>
                      <a:pt x="113" y="6"/>
                    </a:cubicBezTo>
                    <a:close/>
                    <a:moveTo>
                      <a:pt x="148" y="65"/>
                    </a:moveTo>
                    <a:cubicBezTo>
                      <a:pt x="147" y="68"/>
                      <a:pt x="145" y="68"/>
                      <a:pt x="144" y="70"/>
                    </a:cubicBezTo>
                    <a:cubicBezTo>
                      <a:pt x="143" y="70"/>
                      <a:pt x="143" y="71"/>
                      <a:pt x="142" y="71"/>
                    </a:cubicBezTo>
                    <a:cubicBezTo>
                      <a:pt x="142" y="72"/>
                      <a:pt x="142" y="72"/>
                      <a:pt x="142" y="73"/>
                    </a:cubicBezTo>
                    <a:cubicBezTo>
                      <a:pt x="145" y="75"/>
                      <a:pt x="149" y="76"/>
                      <a:pt x="154" y="76"/>
                    </a:cubicBezTo>
                    <a:cubicBezTo>
                      <a:pt x="155" y="76"/>
                      <a:pt x="155" y="75"/>
                      <a:pt x="156" y="75"/>
                    </a:cubicBezTo>
                    <a:cubicBezTo>
                      <a:pt x="163" y="75"/>
                      <a:pt x="165" y="80"/>
                      <a:pt x="170" y="83"/>
                    </a:cubicBezTo>
                    <a:cubicBezTo>
                      <a:pt x="171" y="83"/>
                      <a:pt x="171" y="83"/>
                      <a:pt x="173" y="83"/>
                    </a:cubicBezTo>
                    <a:cubicBezTo>
                      <a:pt x="173" y="83"/>
                      <a:pt x="173" y="84"/>
                      <a:pt x="173" y="85"/>
                    </a:cubicBezTo>
                    <a:cubicBezTo>
                      <a:pt x="173" y="85"/>
                      <a:pt x="171" y="85"/>
                      <a:pt x="172" y="86"/>
                    </a:cubicBezTo>
                    <a:cubicBezTo>
                      <a:pt x="172" y="88"/>
                      <a:pt x="178" y="86"/>
                      <a:pt x="178" y="89"/>
                    </a:cubicBezTo>
                    <a:cubicBezTo>
                      <a:pt x="178" y="90"/>
                      <a:pt x="177" y="90"/>
                      <a:pt x="177" y="91"/>
                    </a:cubicBezTo>
                    <a:cubicBezTo>
                      <a:pt x="179" y="96"/>
                      <a:pt x="183" y="100"/>
                      <a:pt x="188" y="102"/>
                    </a:cubicBezTo>
                    <a:cubicBezTo>
                      <a:pt x="192" y="104"/>
                      <a:pt x="194" y="107"/>
                      <a:pt x="199" y="107"/>
                    </a:cubicBezTo>
                    <a:cubicBezTo>
                      <a:pt x="202" y="106"/>
                      <a:pt x="204" y="105"/>
                      <a:pt x="204" y="102"/>
                    </a:cubicBezTo>
                    <a:cubicBezTo>
                      <a:pt x="203" y="98"/>
                      <a:pt x="199" y="96"/>
                      <a:pt x="199" y="90"/>
                    </a:cubicBezTo>
                    <a:cubicBezTo>
                      <a:pt x="200" y="90"/>
                      <a:pt x="201" y="89"/>
                      <a:pt x="201" y="88"/>
                    </a:cubicBezTo>
                    <a:cubicBezTo>
                      <a:pt x="202" y="87"/>
                      <a:pt x="202" y="86"/>
                      <a:pt x="202" y="85"/>
                    </a:cubicBezTo>
                    <a:cubicBezTo>
                      <a:pt x="200" y="80"/>
                      <a:pt x="204" y="76"/>
                      <a:pt x="206" y="73"/>
                    </a:cubicBezTo>
                    <a:cubicBezTo>
                      <a:pt x="205" y="70"/>
                      <a:pt x="204" y="69"/>
                      <a:pt x="202" y="68"/>
                    </a:cubicBezTo>
                    <a:cubicBezTo>
                      <a:pt x="202" y="67"/>
                      <a:pt x="202" y="66"/>
                      <a:pt x="201" y="65"/>
                    </a:cubicBezTo>
                    <a:cubicBezTo>
                      <a:pt x="200" y="65"/>
                      <a:pt x="200" y="65"/>
                      <a:pt x="199" y="65"/>
                    </a:cubicBezTo>
                    <a:cubicBezTo>
                      <a:pt x="197" y="63"/>
                      <a:pt x="195" y="59"/>
                      <a:pt x="193" y="58"/>
                    </a:cubicBezTo>
                    <a:cubicBezTo>
                      <a:pt x="192" y="57"/>
                      <a:pt x="190" y="56"/>
                      <a:pt x="188" y="55"/>
                    </a:cubicBezTo>
                    <a:cubicBezTo>
                      <a:pt x="187" y="54"/>
                      <a:pt x="187" y="52"/>
                      <a:pt x="185" y="52"/>
                    </a:cubicBezTo>
                    <a:cubicBezTo>
                      <a:pt x="184" y="52"/>
                      <a:pt x="184" y="53"/>
                      <a:pt x="183" y="53"/>
                    </a:cubicBezTo>
                    <a:cubicBezTo>
                      <a:pt x="182" y="50"/>
                      <a:pt x="180" y="48"/>
                      <a:pt x="178" y="45"/>
                    </a:cubicBezTo>
                    <a:cubicBezTo>
                      <a:pt x="177" y="45"/>
                      <a:pt x="177" y="44"/>
                      <a:pt x="176" y="44"/>
                    </a:cubicBezTo>
                    <a:cubicBezTo>
                      <a:pt x="177" y="46"/>
                      <a:pt x="172" y="45"/>
                      <a:pt x="172" y="48"/>
                    </a:cubicBezTo>
                    <a:cubicBezTo>
                      <a:pt x="170" y="48"/>
                      <a:pt x="168" y="47"/>
                      <a:pt x="166" y="48"/>
                    </a:cubicBezTo>
                    <a:cubicBezTo>
                      <a:pt x="164" y="51"/>
                      <a:pt x="161" y="53"/>
                      <a:pt x="157" y="54"/>
                    </a:cubicBezTo>
                    <a:cubicBezTo>
                      <a:pt x="157" y="55"/>
                      <a:pt x="158" y="55"/>
                      <a:pt x="158" y="56"/>
                    </a:cubicBezTo>
                    <a:cubicBezTo>
                      <a:pt x="157" y="56"/>
                      <a:pt x="157" y="57"/>
                      <a:pt x="156" y="56"/>
                    </a:cubicBezTo>
                    <a:cubicBezTo>
                      <a:pt x="155" y="59"/>
                      <a:pt x="151" y="59"/>
                      <a:pt x="150" y="61"/>
                    </a:cubicBezTo>
                    <a:cubicBezTo>
                      <a:pt x="150" y="62"/>
                      <a:pt x="151" y="63"/>
                      <a:pt x="151" y="64"/>
                    </a:cubicBezTo>
                    <a:cubicBezTo>
                      <a:pt x="150" y="65"/>
                      <a:pt x="149" y="66"/>
                      <a:pt x="148" y="65"/>
                    </a:cubicBezTo>
                    <a:close/>
                    <a:moveTo>
                      <a:pt x="279" y="100"/>
                    </a:moveTo>
                    <a:cubicBezTo>
                      <a:pt x="277" y="97"/>
                      <a:pt x="275" y="95"/>
                      <a:pt x="273" y="92"/>
                    </a:cubicBezTo>
                    <a:cubicBezTo>
                      <a:pt x="272" y="88"/>
                      <a:pt x="272" y="85"/>
                      <a:pt x="271" y="83"/>
                    </a:cubicBezTo>
                    <a:cubicBezTo>
                      <a:pt x="272" y="83"/>
                      <a:pt x="273" y="82"/>
                      <a:pt x="274" y="82"/>
                    </a:cubicBezTo>
                    <a:cubicBezTo>
                      <a:pt x="275" y="80"/>
                      <a:pt x="273" y="78"/>
                      <a:pt x="272" y="77"/>
                    </a:cubicBezTo>
                    <a:cubicBezTo>
                      <a:pt x="272" y="77"/>
                      <a:pt x="270" y="77"/>
                      <a:pt x="270" y="78"/>
                    </a:cubicBezTo>
                    <a:cubicBezTo>
                      <a:pt x="269" y="77"/>
                      <a:pt x="267" y="76"/>
                      <a:pt x="267" y="74"/>
                    </a:cubicBezTo>
                    <a:cubicBezTo>
                      <a:pt x="268" y="74"/>
                      <a:pt x="268" y="73"/>
                      <a:pt x="268" y="72"/>
                    </a:cubicBezTo>
                    <a:cubicBezTo>
                      <a:pt x="270" y="73"/>
                      <a:pt x="271" y="75"/>
                      <a:pt x="272" y="76"/>
                    </a:cubicBezTo>
                    <a:cubicBezTo>
                      <a:pt x="267" y="69"/>
                      <a:pt x="262" y="63"/>
                      <a:pt x="256" y="58"/>
                    </a:cubicBezTo>
                    <a:cubicBezTo>
                      <a:pt x="252" y="54"/>
                      <a:pt x="249" y="51"/>
                      <a:pt x="245" y="47"/>
                    </a:cubicBezTo>
                    <a:cubicBezTo>
                      <a:pt x="234" y="38"/>
                      <a:pt x="222" y="29"/>
                      <a:pt x="208" y="22"/>
                    </a:cubicBezTo>
                    <a:cubicBezTo>
                      <a:pt x="206" y="21"/>
                      <a:pt x="204" y="20"/>
                      <a:pt x="202" y="19"/>
                    </a:cubicBezTo>
                    <a:cubicBezTo>
                      <a:pt x="196" y="17"/>
                      <a:pt x="191" y="14"/>
                      <a:pt x="185" y="12"/>
                    </a:cubicBezTo>
                    <a:cubicBezTo>
                      <a:pt x="171" y="7"/>
                      <a:pt x="156" y="3"/>
                      <a:pt x="140" y="2"/>
                    </a:cubicBezTo>
                    <a:cubicBezTo>
                      <a:pt x="111" y="0"/>
                      <a:pt x="82" y="3"/>
                      <a:pt x="62" y="11"/>
                    </a:cubicBezTo>
                    <a:cubicBezTo>
                      <a:pt x="49" y="17"/>
                      <a:pt x="36" y="21"/>
                      <a:pt x="25" y="29"/>
                    </a:cubicBezTo>
                    <a:cubicBezTo>
                      <a:pt x="28" y="27"/>
                      <a:pt x="30" y="25"/>
                      <a:pt x="33" y="24"/>
                    </a:cubicBezTo>
                    <a:cubicBezTo>
                      <a:pt x="29" y="28"/>
                      <a:pt x="24" y="32"/>
                      <a:pt x="20" y="36"/>
                    </a:cubicBezTo>
                    <a:cubicBezTo>
                      <a:pt x="20" y="36"/>
                      <a:pt x="21" y="36"/>
                      <a:pt x="21" y="36"/>
                    </a:cubicBezTo>
                    <a:cubicBezTo>
                      <a:pt x="19" y="38"/>
                      <a:pt x="16" y="40"/>
                      <a:pt x="17" y="43"/>
                    </a:cubicBezTo>
                    <a:cubicBezTo>
                      <a:pt x="15" y="43"/>
                      <a:pt x="15" y="41"/>
                      <a:pt x="13" y="41"/>
                    </a:cubicBezTo>
                    <a:cubicBezTo>
                      <a:pt x="12" y="41"/>
                      <a:pt x="9" y="42"/>
                      <a:pt x="8" y="43"/>
                    </a:cubicBezTo>
                    <a:cubicBezTo>
                      <a:pt x="4" y="45"/>
                      <a:pt x="1" y="46"/>
                      <a:pt x="0" y="49"/>
                    </a:cubicBezTo>
                    <a:cubicBezTo>
                      <a:pt x="4" y="50"/>
                      <a:pt x="7" y="46"/>
                      <a:pt x="12" y="47"/>
                    </a:cubicBezTo>
                    <a:cubicBezTo>
                      <a:pt x="12" y="49"/>
                      <a:pt x="12" y="51"/>
                      <a:pt x="12" y="53"/>
                    </a:cubicBezTo>
                    <a:cubicBezTo>
                      <a:pt x="13" y="53"/>
                      <a:pt x="13" y="54"/>
                      <a:pt x="13" y="56"/>
                    </a:cubicBezTo>
                    <a:cubicBezTo>
                      <a:pt x="16" y="55"/>
                      <a:pt x="18" y="54"/>
                      <a:pt x="21" y="53"/>
                    </a:cubicBezTo>
                    <a:cubicBezTo>
                      <a:pt x="20" y="57"/>
                      <a:pt x="21" y="59"/>
                      <a:pt x="23" y="61"/>
                    </a:cubicBezTo>
                    <a:cubicBezTo>
                      <a:pt x="25" y="57"/>
                      <a:pt x="27" y="55"/>
                      <a:pt x="28" y="53"/>
                    </a:cubicBezTo>
                    <a:cubicBezTo>
                      <a:pt x="29" y="51"/>
                      <a:pt x="30" y="50"/>
                      <a:pt x="31" y="48"/>
                    </a:cubicBezTo>
                    <a:cubicBezTo>
                      <a:pt x="32" y="46"/>
                      <a:pt x="36" y="43"/>
                      <a:pt x="33" y="40"/>
                    </a:cubicBezTo>
                    <a:cubicBezTo>
                      <a:pt x="37" y="37"/>
                      <a:pt x="39" y="33"/>
                      <a:pt x="43" y="31"/>
                    </a:cubicBezTo>
                    <a:cubicBezTo>
                      <a:pt x="43" y="30"/>
                      <a:pt x="43" y="29"/>
                      <a:pt x="44" y="29"/>
                    </a:cubicBezTo>
                    <a:cubicBezTo>
                      <a:pt x="45" y="28"/>
                      <a:pt x="46" y="28"/>
                      <a:pt x="46" y="27"/>
                    </a:cubicBezTo>
                    <a:cubicBezTo>
                      <a:pt x="49" y="25"/>
                      <a:pt x="52" y="24"/>
                      <a:pt x="55" y="22"/>
                    </a:cubicBezTo>
                    <a:cubicBezTo>
                      <a:pt x="55" y="21"/>
                      <a:pt x="55" y="21"/>
                      <a:pt x="56" y="20"/>
                    </a:cubicBezTo>
                    <a:cubicBezTo>
                      <a:pt x="57" y="19"/>
                      <a:pt x="59" y="19"/>
                      <a:pt x="60" y="18"/>
                    </a:cubicBezTo>
                    <a:cubicBezTo>
                      <a:pt x="62" y="17"/>
                      <a:pt x="63" y="15"/>
                      <a:pt x="64" y="15"/>
                    </a:cubicBezTo>
                    <a:cubicBezTo>
                      <a:pt x="68" y="12"/>
                      <a:pt x="74" y="11"/>
                      <a:pt x="80" y="9"/>
                    </a:cubicBezTo>
                    <a:cubicBezTo>
                      <a:pt x="85" y="7"/>
                      <a:pt x="91" y="6"/>
                      <a:pt x="96" y="5"/>
                    </a:cubicBezTo>
                    <a:cubicBezTo>
                      <a:pt x="96" y="6"/>
                      <a:pt x="95" y="6"/>
                      <a:pt x="95" y="6"/>
                    </a:cubicBezTo>
                    <a:cubicBezTo>
                      <a:pt x="97" y="6"/>
                      <a:pt x="99" y="6"/>
                      <a:pt x="101" y="6"/>
                    </a:cubicBezTo>
                    <a:cubicBezTo>
                      <a:pt x="104" y="6"/>
                      <a:pt x="107" y="4"/>
                      <a:pt x="110" y="4"/>
                    </a:cubicBezTo>
                    <a:cubicBezTo>
                      <a:pt x="113" y="3"/>
                      <a:pt x="117" y="4"/>
                      <a:pt x="120" y="4"/>
                    </a:cubicBezTo>
                    <a:cubicBezTo>
                      <a:pt x="124" y="3"/>
                      <a:pt x="131" y="2"/>
                      <a:pt x="135" y="3"/>
                    </a:cubicBezTo>
                    <a:cubicBezTo>
                      <a:pt x="136" y="3"/>
                      <a:pt x="135" y="3"/>
                      <a:pt x="136" y="3"/>
                    </a:cubicBezTo>
                    <a:cubicBezTo>
                      <a:pt x="140" y="3"/>
                      <a:pt x="144" y="4"/>
                      <a:pt x="148" y="4"/>
                    </a:cubicBezTo>
                    <a:cubicBezTo>
                      <a:pt x="149" y="4"/>
                      <a:pt x="149" y="5"/>
                      <a:pt x="150" y="5"/>
                    </a:cubicBezTo>
                    <a:cubicBezTo>
                      <a:pt x="157" y="5"/>
                      <a:pt x="162" y="7"/>
                      <a:pt x="167" y="8"/>
                    </a:cubicBezTo>
                    <a:cubicBezTo>
                      <a:pt x="173" y="10"/>
                      <a:pt x="177" y="11"/>
                      <a:pt x="182" y="13"/>
                    </a:cubicBezTo>
                    <a:cubicBezTo>
                      <a:pt x="184" y="14"/>
                      <a:pt x="187" y="15"/>
                      <a:pt x="189" y="16"/>
                    </a:cubicBezTo>
                    <a:cubicBezTo>
                      <a:pt x="190" y="16"/>
                      <a:pt x="190" y="17"/>
                      <a:pt x="191" y="17"/>
                    </a:cubicBezTo>
                    <a:cubicBezTo>
                      <a:pt x="192" y="18"/>
                      <a:pt x="194" y="18"/>
                      <a:pt x="195" y="18"/>
                    </a:cubicBezTo>
                    <a:cubicBezTo>
                      <a:pt x="197" y="19"/>
                      <a:pt x="199" y="20"/>
                      <a:pt x="201" y="21"/>
                    </a:cubicBezTo>
                    <a:cubicBezTo>
                      <a:pt x="203" y="22"/>
                      <a:pt x="206" y="23"/>
                      <a:pt x="208" y="25"/>
                    </a:cubicBezTo>
                    <a:cubicBezTo>
                      <a:pt x="202" y="26"/>
                      <a:pt x="201" y="19"/>
                      <a:pt x="195" y="20"/>
                    </a:cubicBezTo>
                    <a:cubicBezTo>
                      <a:pt x="196" y="22"/>
                      <a:pt x="200" y="24"/>
                      <a:pt x="199" y="27"/>
                    </a:cubicBezTo>
                    <a:cubicBezTo>
                      <a:pt x="202" y="30"/>
                      <a:pt x="205" y="34"/>
                      <a:pt x="210" y="35"/>
                    </a:cubicBezTo>
                    <a:cubicBezTo>
                      <a:pt x="211" y="38"/>
                      <a:pt x="213" y="38"/>
                      <a:pt x="216" y="40"/>
                    </a:cubicBezTo>
                    <a:cubicBezTo>
                      <a:pt x="217" y="41"/>
                      <a:pt x="218" y="42"/>
                      <a:pt x="219" y="43"/>
                    </a:cubicBezTo>
                    <a:cubicBezTo>
                      <a:pt x="221" y="45"/>
                      <a:pt x="224" y="45"/>
                      <a:pt x="226" y="47"/>
                    </a:cubicBezTo>
                    <a:cubicBezTo>
                      <a:pt x="227" y="48"/>
                      <a:pt x="228" y="51"/>
                      <a:pt x="230" y="53"/>
                    </a:cubicBezTo>
                    <a:cubicBezTo>
                      <a:pt x="233" y="56"/>
                      <a:pt x="236" y="58"/>
                      <a:pt x="239" y="59"/>
                    </a:cubicBezTo>
                    <a:cubicBezTo>
                      <a:pt x="239" y="58"/>
                      <a:pt x="239" y="56"/>
                      <a:pt x="239" y="56"/>
                    </a:cubicBezTo>
                    <a:cubicBezTo>
                      <a:pt x="242" y="56"/>
                      <a:pt x="243" y="56"/>
                      <a:pt x="245" y="57"/>
                    </a:cubicBezTo>
                    <a:cubicBezTo>
                      <a:pt x="242" y="51"/>
                      <a:pt x="237" y="49"/>
                      <a:pt x="233" y="45"/>
                    </a:cubicBezTo>
                    <a:cubicBezTo>
                      <a:pt x="226" y="44"/>
                      <a:pt x="222" y="37"/>
                      <a:pt x="217" y="34"/>
                    </a:cubicBezTo>
                    <a:cubicBezTo>
                      <a:pt x="222" y="35"/>
                      <a:pt x="223" y="40"/>
                      <a:pt x="228" y="41"/>
                    </a:cubicBezTo>
                    <a:cubicBezTo>
                      <a:pt x="229" y="41"/>
                      <a:pt x="228" y="40"/>
                      <a:pt x="229" y="40"/>
                    </a:cubicBezTo>
                    <a:cubicBezTo>
                      <a:pt x="237" y="45"/>
                      <a:pt x="246" y="51"/>
                      <a:pt x="249" y="61"/>
                    </a:cubicBezTo>
                    <a:cubicBezTo>
                      <a:pt x="247" y="60"/>
                      <a:pt x="245" y="58"/>
                      <a:pt x="242" y="58"/>
                    </a:cubicBezTo>
                    <a:cubicBezTo>
                      <a:pt x="244" y="60"/>
                      <a:pt x="248" y="62"/>
                      <a:pt x="250" y="64"/>
                    </a:cubicBezTo>
                    <a:cubicBezTo>
                      <a:pt x="250" y="65"/>
                      <a:pt x="250" y="66"/>
                      <a:pt x="251" y="66"/>
                    </a:cubicBezTo>
                    <a:cubicBezTo>
                      <a:pt x="252" y="68"/>
                      <a:pt x="253" y="70"/>
                      <a:pt x="254" y="72"/>
                    </a:cubicBezTo>
                    <a:cubicBezTo>
                      <a:pt x="256" y="76"/>
                      <a:pt x="261" y="79"/>
                      <a:pt x="261" y="84"/>
                    </a:cubicBezTo>
                    <a:cubicBezTo>
                      <a:pt x="262" y="86"/>
                      <a:pt x="261" y="88"/>
                      <a:pt x="263" y="91"/>
                    </a:cubicBezTo>
                    <a:cubicBezTo>
                      <a:pt x="271" y="92"/>
                      <a:pt x="274" y="101"/>
                      <a:pt x="271" y="108"/>
                    </a:cubicBezTo>
                    <a:cubicBezTo>
                      <a:pt x="275" y="113"/>
                      <a:pt x="277" y="119"/>
                      <a:pt x="281" y="123"/>
                    </a:cubicBezTo>
                    <a:cubicBezTo>
                      <a:pt x="282" y="121"/>
                      <a:pt x="284" y="121"/>
                      <a:pt x="284" y="119"/>
                    </a:cubicBezTo>
                    <a:cubicBezTo>
                      <a:pt x="284" y="118"/>
                      <a:pt x="284" y="117"/>
                      <a:pt x="284" y="116"/>
                    </a:cubicBezTo>
                    <a:cubicBezTo>
                      <a:pt x="283" y="109"/>
                      <a:pt x="281" y="105"/>
                      <a:pt x="279" y="100"/>
                    </a:cubicBezTo>
                    <a:close/>
                    <a:moveTo>
                      <a:pt x="270" y="277"/>
                    </a:moveTo>
                    <a:cubicBezTo>
                      <a:pt x="269" y="277"/>
                      <a:pt x="262" y="276"/>
                      <a:pt x="261" y="276"/>
                    </a:cubicBezTo>
                    <a:cubicBezTo>
                      <a:pt x="258" y="277"/>
                      <a:pt x="255" y="280"/>
                      <a:pt x="253" y="280"/>
                    </a:cubicBezTo>
                    <a:cubicBezTo>
                      <a:pt x="252" y="280"/>
                      <a:pt x="252" y="279"/>
                      <a:pt x="251" y="279"/>
                    </a:cubicBezTo>
                    <a:cubicBezTo>
                      <a:pt x="247" y="280"/>
                      <a:pt x="242" y="279"/>
                      <a:pt x="239" y="281"/>
                    </a:cubicBezTo>
                    <a:cubicBezTo>
                      <a:pt x="239" y="276"/>
                      <a:pt x="236" y="270"/>
                      <a:pt x="230" y="270"/>
                    </a:cubicBezTo>
                    <a:cubicBezTo>
                      <a:pt x="227" y="270"/>
                      <a:pt x="224" y="273"/>
                      <a:pt x="220" y="273"/>
                    </a:cubicBezTo>
                    <a:cubicBezTo>
                      <a:pt x="220" y="272"/>
                      <a:pt x="220" y="271"/>
                      <a:pt x="220" y="270"/>
                    </a:cubicBezTo>
                    <a:cubicBezTo>
                      <a:pt x="217" y="270"/>
                      <a:pt x="217" y="270"/>
                      <a:pt x="217" y="270"/>
                    </a:cubicBezTo>
                    <a:cubicBezTo>
                      <a:pt x="213" y="268"/>
                      <a:pt x="209" y="266"/>
                      <a:pt x="204" y="265"/>
                    </a:cubicBezTo>
                    <a:cubicBezTo>
                      <a:pt x="202" y="266"/>
                      <a:pt x="199" y="266"/>
                      <a:pt x="196" y="266"/>
                    </a:cubicBezTo>
                    <a:cubicBezTo>
                      <a:pt x="190" y="266"/>
                      <a:pt x="183" y="266"/>
                      <a:pt x="178" y="268"/>
                    </a:cubicBezTo>
                    <a:cubicBezTo>
                      <a:pt x="178" y="267"/>
                      <a:pt x="178" y="266"/>
                      <a:pt x="178" y="265"/>
                    </a:cubicBezTo>
                    <a:cubicBezTo>
                      <a:pt x="171" y="268"/>
                      <a:pt x="165" y="271"/>
                      <a:pt x="162" y="277"/>
                    </a:cubicBezTo>
                    <a:cubicBezTo>
                      <a:pt x="158" y="277"/>
                      <a:pt x="156" y="276"/>
                      <a:pt x="153" y="276"/>
                    </a:cubicBezTo>
                    <a:cubicBezTo>
                      <a:pt x="152" y="276"/>
                      <a:pt x="151" y="277"/>
                      <a:pt x="150" y="278"/>
                    </a:cubicBezTo>
                    <a:cubicBezTo>
                      <a:pt x="146" y="278"/>
                      <a:pt x="144" y="275"/>
                      <a:pt x="140" y="274"/>
                    </a:cubicBezTo>
                    <a:cubicBezTo>
                      <a:pt x="142" y="270"/>
                      <a:pt x="141" y="264"/>
                      <a:pt x="139" y="260"/>
                    </a:cubicBezTo>
                    <a:cubicBezTo>
                      <a:pt x="134" y="258"/>
                      <a:pt x="128" y="258"/>
                      <a:pt x="123" y="258"/>
                    </a:cubicBezTo>
                    <a:cubicBezTo>
                      <a:pt x="124" y="253"/>
                      <a:pt x="127" y="249"/>
                      <a:pt x="129" y="245"/>
                    </a:cubicBezTo>
                    <a:cubicBezTo>
                      <a:pt x="125" y="243"/>
                      <a:pt x="122" y="242"/>
                      <a:pt x="118" y="244"/>
                    </a:cubicBezTo>
                    <a:cubicBezTo>
                      <a:pt x="115" y="245"/>
                      <a:pt x="112" y="249"/>
                      <a:pt x="110" y="249"/>
                    </a:cubicBezTo>
                    <a:cubicBezTo>
                      <a:pt x="106" y="250"/>
                      <a:pt x="102" y="249"/>
                      <a:pt x="98" y="248"/>
                    </a:cubicBezTo>
                    <a:cubicBezTo>
                      <a:pt x="98" y="246"/>
                      <a:pt x="98" y="245"/>
                      <a:pt x="98" y="243"/>
                    </a:cubicBezTo>
                    <a:cubicBezTo>
                      <a:pt x="97" y="241"/>
                      <a:pt x="95" y="240"/>
                      <a:pt x="95" y="238"/>
                    </a:cubicBezTo>
                    <a:cubicBezTo>
                      <a:pt x="95" y="237"/>
                      <a:pt x="96" y="235"/>
                      <a:pt x="97" y="234"/>
                    </a:cubicBezTo>
                    <a:cubicBezTo>
                      <a:pt x="97" y="230"/>
                      <a:pt x="98" y="226"/>
                      <a:pt x="98" y="222"/>
                    </a:cubicBezTo>
                    <a:cubicBezTo>
                      <a:pt x="99" y="220"/>
                      <a:pt x="101" y="218"/>
                      <a:pt x="102" y="218"/>
                    </a:cubicBezTo>
                    <a:cubicBezTo>
                      <a:pt x="108" y="217"/>
                      <a:pt x="110" y="220"/>
                      <a:pt x="113" y="220"/>
                    </a:cubicBezTo>
                    <a:cubicBezTo>
                      <a:pt x="115" y="220"/>
                      <a:pt x="117" y="220"/>
                      <a:pt x="118" y="219"/>
                    </a:cubicBezTo>
                    <a:cubicBezTo>
                      <a:pt x="119" y="219"/>
                      <a:pt x="120" y="217"/>
                      <a:pt x="121" y="217"/>
                    </a:cubicBezTo>
                    <a:cubicBezTo>
                      <a:pt x="125" y="216"/>
                      <a:pt x="129" y="216"/>
                      <a:pt x="133" y="216"/>
                    </a:cubicBezTo>
                    <a:cubicBezTo>
                      <a:pt x="136" y="216"/>
                      <a:pt x="137" y="216"/>
                      <a:pt x="138" y="219"/>
                    </a:cubicBezTo>
                    <a:cubicBezTo>
                      <a:pt x="139" y="223"/>
                      <a:pt x="142" y="225"/>
                      <a:pt x="142" y="229"/>
                    </a:cubicBezTo>
                    <a:cubicBezTo>
                      <a:pt x="143" y="230"/>
                      <a:pt x="146" y="228"/>
                      <a:pt x="146" y="227"/>
                    </a:cubicBezTo>
                    <a:cubicBezTo>
                      <a:pt x="147" y="225"/>
                      <a:pt x="148" y="222"/>
                      <a:pt x="147" y="220"/>
                    </a:cubicBezTo>
                    <a:cubicBezTo>
                      <a:pt x="147" y="218"/>
                      <a:pt x="146" y="217"/>
                      <a:pt x="145" y="215"/>
                    </a:cubicBezTo>
                    <a:cubicBezTo>
                      <a:pt x="145" y="214"/>
                      <a:pt x="145" y="212"/>
                      <a:pt x="144" y="211"/>
                    </a:cubicBezTo>
                    <a:cubicBezTo>
                      <a:pt x="146" y="207"/>
                      <a:pt x="152" y="206"/>
                      <a:pt x="155" y="202"/>
                    </a:cubicBezTo>
                    <a:cubicBezTo>
                      <a:pt x="156" y="201"/>
                      <a:pt x="157" y="199"/>
                      <a:pt x="158" y="198"/>
                    </a:cubicBezTo>
                    <a:cubicBezTo>
                      <a:pt x="159" y="196"/>
                      <a:pt x="160" y="193"/>
                      <a:pt x="161" y="190"/>
                    </a:cubicBezTo>
                    <a:cubicBezTo>
                      <a:pt x="162" y="187"/>
                      <a:pt x="161" y="184"/>
                      <a:pt x="162" y="181"/>
                    </a:cubicBezTo>
                    <a:cubicBezTo>
                      <a:pt x="166" y="179"/>
                      <a:pt x="169" y="178"/>
                      <a:pt x="172" y="176"/>
                    </a:cubicBezTo>
                    <a:cubicBezTo>
                      <a:pt x="171" y="175"/>
                      <a:pt x="171" y="175"/>
                      <a:pt x="171" y="174"/>
                    </a:cubicBezTo>
                    <a:cubicBezTo>
                      <a:pt x="172" y="172"/>
                      <a:pt x="173" y="170"/>
                      <a:pt x="174" y="169"/>
                    </a:cubicBezTo>
                    <a:cubicBezTo>
                      <a:pt x="175" y="164"/>
                      <a:pt x="176" y="160"/>
                      <a:pt x="176" y="155"/>
                    </a:cubicBezTo>
                    <a:cubicBezTo>
                      <a:pt x="178" y="154"/>
                      <a:pt x="179" y="153"/>
                      <a:pt x="182" y="153"/>
                    </a:cubicBezTo>
                    <a:cubicBezTo>
                      <a:pt x="182" y="152"/>
                      <a:pt x="181" y="152"/>
                      <a:pt x="181" y="151"/>
                    </a:cubicBezTo>
                    <a:cubicBezTo>
                      <a:pt x="179" y="151"/>
                      <a:pt x="175" y="151"/>
                      <a:pt x="175" y="149"/>
                    </a:cubicBezTo>
                    <a:cubicBezTo>
                      <a:pt x="178" y="144"/>
                      <a:pt x="186" y="146"/>
                      <a:pt x="190" y="143"/>
                    </a:cubicBezTo>
                    <a:cubicBezTo>
                      <a:pt x="190" y="141"/>
                      <a:pt x="191" y="140"/>
                      <a:pt x="192" y="139"/>
                    </a:cubicBezTo>
                    <a:cubicBezTo>
                      <a:pt x="192" y="140"/>
                      <a:pt x="193" y="139"/>
                      <a:pt x="193" y="140"/>
                    </a:cubicBezTo>
                    <a:cubicBezTo>
                      <a:pt x="193" y="142"/>
                      <a:pt x="192" y="145"/>
                      <a:pt x="192" y="148"/>
                    </a:cubicBezTo>
                    <a:cubicBezTo>
                      <a:pt x="195" y="146"/>
                      <a:pt x="198" y="145"/>
                      <a:pt x="201" y="143"/>
                    </a:cubicBezTo>
                    <a:cubicBezTo>
                      <a:pt x="201" y="143"/>
                      <a:pt x="201" y="143"/>
                      <a:pt x="201" y="143"/>
                    </a:cubicBezTo>
                    <a:cubicBezTo>
                      <a:pt x="202" y="142"/>
                      <a:pt x="200" y="142"/>
                      <a:pt x="199" y="142"/>
                    </a:cubicBezTo>
                    <a:cubicBezTo>
                      <a:pt x="196" y="139"/>
                      <a:pt x="195" y="135"/>
                      <a:pt x="193" y="132"/>
                    </a:cubicBezTo>
                    <a:cubicBezTo>
                      <a:pt x="188" y="128"/>
                      <a:pt x="181" y="127"/>
                      <a:pt x="176" y="124"/>
                    </a:cubicBezTo>
                    <a:cubicBezTo>
                      <a:pt x="174" y="122"/>
                      <a:pt x="173" y="119"/>
                      <a:pt x="170" y="119"/>
                    </a:cubicBezTo>
                    <a:cubicBezTo>
                      <a:pt x="169" y="120"/>
                      <a:pt x="169" y="123"/>
                      <a:pt x="167" y="124"/>
                    </a:cubicBezTo>
                    <a:cubicBezTo>
                      <a:pt x="165" y="124"/>
                      <a:pt x="164" y="124"/>
                      <a:pt x="162" y="123"/>
                    </a:cubicBezTo>
                    <a:cubicBezTo>
                      <a:pt x="161" y="120"/>
                      <a:pt x="159" y="116"/>
                      <a:pt x="156" y="114"/>
                    </a:cubicBezTo>
                    <a:cubicBezTo>
                      <a:pt x="152" y="113"/>
                      <a:pt x="146" y="113"/>
                      <a:pt x="144" y="115"/>
                    </a:cubicBezTo>
                    <a:cubicBezTo>
                      <a:pt x="144" y="122"/>
                      <a:pt x="144" y="130"/>
                      <a:pt x="148" y="133"/>
                    </a:cubicBezTo>
                    <a:cubicBezTo>
                      <a:pt x="147" y="135"/>
                      <a:pt x="144" y="136"/>
                      <a:pt x="144" y="140"/>
                    </a:cubicBezTo>
                    <a:cubicBezTo>
                      <a:pt x="144" y="142"/>
                      <a:pt x="147" y="147"/>
                      <a:pt x="143" y="149"/>
                    </a:cubicBezTo>
                    <a:cubicBezTo>
                      <a:pt x="140" y="146"/>
                      <a:pt x="138" y="144"/>
                      <a:pt x="139" y="138"/>
                    </a:cubicBezTo>
                    <a:cubicBezTo>
                      <a:pt x="136" y="137"/>
                      <a:pt x="134" y="136"/>
                      <a:pt x="131" y="135"/>
                    </a:cubicBezTo>
                    <a:cubicBezTo>
                      <a:pt x="129" y="134"/>
                      <a:pt x="126" y="133"/>
                      <a:pt x="124" y="132"/>
                    </a:cubicBezTo>
                    <a:cubicBezTo>
                      <a:pt x="121" y="132"/>
                      <a:pt x="118" y="133"/>
                      <a:pt x="116" y="131"/>
                    </a:cubicBezTo>
                    <a:cubicBezTo>
                      <a:pt x="114" y="129"/>
                      <a:pt x="112" y="127"/>
                      <a:pt x="112" y="124"/>
                    </a:cubicBezTo>
                    <a:cubicBezTo>
                      <a:pt x="112" y="119"/>
                      <a:pt x="117" y="117"/>
                      <a:pt x="119" y="113"/>
                    </a:cubicBezTo>
                    <a:cubicBezTo>
                      <a:pt x="122" y="113"/>
                      <a:pt x="125" y="110"/>
                      <a:pt x="126" y="109"/>
                    </a:cubicBezTo>
                    <a:cubicBezTo>
                      <a:pt x="126" y="112"/>
                      <a:pt x="127" y="114"/>
                      <a:pt x="130" y="115"/>
                    </a:cubicBezTo>
                    <a:cubicBezTo>
                      <a:pt x="131" y="114"/>
                      <a:pt x="131" y="113"/>
                      <a:pt x="132" y="112"/>
                    </a:cubicBezTo>
                    <a:cubicBezTo>
                      <a:pt x="134" y="112"/>
                      <a:pt x="135" y="113"/>
                      <a:pt x="137" y="113"/>
                    </a:cubicBezTo>
                    <a:cubicBezTo>
                      <a:pt x="137" y="111"/>
                      <a:pt x="137" y="111"/>
                      <a:pt x="137" y="111"/>
                    </a:cubicBezTo>
                    <a:cubicBezTo>
                      <a:pt x="133" y="109"/>
                      <a:pt x="130" y="108"/>
                      <a:pt x="128" y="105"/>
                    </a:cubicBezTo>
                    <a:cubicBezTo>
                      <a:pt x="131" y="104"/>
                      <a:pt x="137" y="102"/>
                      <a:pt x="134" y="97"/>
                    </a:cubicBezTo>
                    <a:cubicBezTo>
                      <a:pt x="135" y="97"/>
                      <a:pt x="135" y="95"/>
                      <a:pt x="136" y="94"/>
                    </a:cubicBezTo>
                    <a:cubicBezTo>
                      <a:pt x="140" y="97"/>
                      <a:pt x="146" y="96"/>
                      <a:pt x="149" y="99"/>
                    </a:cubicBezTo>
                    <a:cubicBezTo>
                      <a:pt x="149" y="101"/>
                      <a:pt x="148" y="103"/>
                      <a:pt x="148" y="105"/>
                    </a:cubicBezTo>
                    <a:cubicBezTo>
                      <a:pt x="146" y="106"/>
                      <a:pt x="144" y="107"/>
                      <a:pt x="142" y="107"/>
                    </a:cubicBezTo>
                    <a:cubicBezTo>
                      <a:pt x="142" y="109"/>
                      <a:pt x="142" y="109"/>
                      <a:pt x="142" y="110"/>
                    </a:cubicBezTo>
                    <a:cubicBezTo>
                      <a:pt x="144" y="110"/>
                      <a:pt x="146" y="109"/>
                      <a:pt x="148" y="109"/>
                    </a:cubicBezTo>
                    <a:cubicBezTo>
                      <a:pt x="152" y="111"/>
                      <a:pt x="156" y="113"/>
                      <a:pt x="160" y="115"/>
                    </a:cubicBezTo>
                    <a:cubicBezTo>
                      <a:pt x="161" y="114"/>
                      <a:pt x="162" y="113"/>
                      <a:pt x="164" y="113"/>
                    </a:cubicBezTo>
                    <a:cubicBezTo>
                      <a:pt x="164" y="111"/>
                      <a:pt x="166" y="110"/>
                      <a:pt x="166" y="107"/>
                    </a:cubicBezTo>
                    <a:cubicBezTo>
                      <a:pt x="163" y="106"/>
                      <a:pt x="160" y="105"/>
                      <a:pt x="159" y="102"/>
                    </a:cubicBezTo>
                    <a:cubicBezTo>
                      <a:pt x="163" y="102"/>
                      <a:pt x="164" y="103"/>
                      <a:pt x="167" y="102"/>
                    </a:cubicBezTo>
                    <a:cubicBezTo>
                      <a:pt x="167" y="101"/>
                      <a:pt x="167" y="100"/>
                      <a:pt x="167" y="99"/>
                    </a:cubicBezTo>
                    <a:cubicBezTo>
                      <a:pt x="164" y="97"/>
                      <a:pt x="162" y="96"/>
                      <a:pt x="159" y="96"/>
                    </a:cubicBezTo>
                    <a:cubicBezTo>
                      <a:pt x="156" y="94"/>
                      <a:pt x="153" y="91"/>
                      <a:pt x="149" y="90"/>
                    </a:cubicBezTo>
                    <a:cubicBezTo>
                      <a:pt x="149" y="91"/>
                      <a:pt x="148" y="91"/>
                      <a:pt x="147" y="91"/>
                    </a:cubicBezTo>
                    <a:cubicBezTo>
                      <a:pt x="145" y="89"/>
                      <a:pt x="143" y="86"/>
                      <a:pt x="141" y="85"/>
                    </a:cubicBezTo>
                    <a:cubicBezTo>
                      <a:pt x="138" y="84"/>
                      <a:pt x="134" y="84"/>
                      <a:pt x="131" y="84"/>
                    </a:cubicBezTo>
                    <a:cubicBezTo>
                      <a:pt x="129" y="84"/>
                      <a:pt x="129" y="86"/>
                      <a:pt x="129" y="87"/>
                    </a:cubicBezTo>
                    <a:cubicBezTo>
                      <a:pt x="128" y="86"/>
                      <a:pt x="128" y="85"/>
                      <a:pt x="127" y="85"/>
                    </a:cubicBezTo>
                    <a:cubicBezTo>
                      <a:pt x="125" y="85"/>
                      <a:pt x="125" y="85"/>
                      <a:pt x="123" y="85"/>
                    </a:cubicBezTo>
                    <a:cubicBezTo>
                      <a:pt x="121" y="87"/>
                      <a:pt x="120" y="93"/>
                      <a:pt x="123" y="95"/>
                    </a:cubicBezTo>
                    <a:cubicBezTo>
                      <a:pt x="125" y="96"/>
                      <a:pt x="128" y="96"/>
                      <a:pt x="130" y="96"/>
                    </a:cubicBezTo>
                    <a:cubicBezTo>
                      <a:pt x="129" y="98"/>
                      <a:pt x="127" y="99"/>
                      <a:pt x="126" y="100"/>
                    </a:cubicBezTo>
                    <a:cubicBezTo>
                      <a:pt x="124" y="99"/>
                      <a:pt x="123" y="98"/>
                      <a:pt x="121" y="98"/>
                    </a:cubicBezTo>
                    <a:cubicBezTo>
                      <a:pt x="118" y="96"/>
                      <a:pt x="117" y="93"/>
                      <a:pt x="114" y="90"/>
                    </a:cubicBezTo>
                    <a:cubicBezTo>
                      <a:pt x="113" y="92"/>
                      <a:pt x="113" y="96"/>
                      <a:pt x="115" y="97"/>
                    </a:cubicBezTo>
                    <a:cubicBezTo>
                      <a:pt x="114" y="98"/>
                      <a:pt x="115" y="100"/>
                      <a:pt x="115" y="101"/>
                    </a:cubicBezTo>
                    <a:cubicBezTo>
                      <a:pt x="114" y="100"/>
                      <a:pt x="113" y="102"/>
                      <a:pt x="112" y="101"/>
                    </a:cubicBezTo>
                    <a:cubicBezTo>
                      <a:pt x="113" y="99"/>
                      <a:pt x="113" y="97"/>
                      <a:pt x="112" y="96"/>
                    </a:cubicBezTo>
                    <a:cubicBezTo>
                      <a:pt x="108" y="96"/>
                      <a:pt x="107" y="98"/>
                      <a:pt x="105" y="100"/>
                    </a:cubicBezTo>
                    <a:cubicBezTo>
                      <a:pt x="100" y="99"/>
                      <a:pt x="96" y="97"/>
                      <a:pt x="92" y="100"/>
                    </a:cubicBezTo>
                    <a:cubicBezTo>
                      <a:pt x="91" y="99"/>
                      <a:pt x="89" y="99"/>
                      <a:pt x="89" y="97"/>
                    </a:cubicBezTo>
                    <a:cubicBezTo>
                      <a:pt x="94" y="97"/>
                      <a:pt x="100" y="99"/>
                      <a:pt x="103" y="95"/>
                    </a:cubicBezTo>
                    <a:cubicBezTo>
                      <a:pt x="102" y="96"/>
                      <a:pt x="102" y="93"/>
                      <a:pt x="100" y="92"/>
                    </a:cubicBezTo>
                    <a:cubicBezTo>
                      <a:pt x="101" y="90"/>
                      <a:pt x="100" y="88"/>
                      <a:pt x="100" y="86"/>
                    </a:cubicBezTo>
                    <a:cubicBezTo>
                      <a:pt x="98" y="85"/>
                      <a:pt x="98" y="83"/>
                      <a:pt x="96" y="83"/>
                    </a:cubicBezTo>
                    <a:cubicBezTo>
                      <a:pt x="95" y="83"/>
                      <a:pt x="94" y="84"/>
                      <a:pt x="93" y="84"/>
                    </a:cubicBezTo>
                    <a:cubicBezTo>
                      <a:pt x="89" y="84"/>
                      <a:pt x="88" y="83"/>
                      <a:pt x="86" y="81"/>
                    </a:cubicBezTo>
                    <a:cubicBezTo>
                      <a:pt x="87" y="80"/>
                      <a:pt x="87" y="79"/>
                      <a:pt x="87" y="78"/>
                    </a:cubicBezTo>
                    <a:cubicBezTo>
                      <a:pt x="85" y="78"/>
                      <a:pt x="84" y="78"/>
                      <a:pt x="82" y="78"/>
                    </a:cubicBezTo>
                    <a:cubicBezTo>
                      <a:pt x="81" y="77"/>
                      <a:pt x="80" y="76"/>
                      <a:pt x="78" y="75"/>
                    </a:cubicBezTo>
                    <a:cubicBezTo>
                      <a:pt x="76" y="78"/>
                      <a:pt x="75" y="80"/>
                      <a:pt x="73" y="83"/>
                    </a:cubicBezTo>
                    <a:cubicBezTo>
                      <a:pt x="74" y="85"/>
                      <a:pt x="78" y="83"/>
                      <a:pt x="80" y="85"/>
                    </a:cubicBezTo>
                    <a:cubicBezTo>
                      <a:pt x="82" y="84"/>
                      <a:pt x="82" y="82"/>
                      <a:pt x="84" y="82"/>
                    </a:cubicBezTo>
                    <a:cubicBezTo>
                      <a:pt x="84" y="83"/>
                      <a:pt x="82" y="83"/>
                      <a:pt x="82" y="85"/>
                    </a:cubicBezTo>
                    <a:cubicBezTo>
                      <a:pt x="82" y="87"/>
                      <a:pt x="83" y="90"/>
                      <a:pt x="82" y="92"/>
                    </a:cubicBezTo>
                    <a:cubicBezTo>
                      <a:pt x="78" y="89"/>
                      <a:pt x="72" y="89"/>
                      <a:pt x="70" y="86"/>
                    </a:cubicBezTo>
                    <a:cubicBezTo>
                      <a:pt x="69" y="86"/>
                      <a:pt x="68" y="86"/>
                      <a:pt x="68" y="86"/>
                    </a:cubicBezTo>
                    <a:cubicBezTo>
                      <a:pt x="68" y="85"/>
                      <a:pt x="69" y="84"/>
                      <a:pt x="68" y="84"/>
                    </a:cubicBezTo>
                    <a:cubicBezTo>
                      <a:pt x="65" y="86"/>
                      <a:pt x="63" y="83"/>
                      <a:pt x="59" y="84"/>
                    </a:cubicBezTo>
                    <a:cubicBezTo>
                      <a:pt x="57" y="82"/>
                      <a:pt x="56" y="81"/>
                      <a:pt x="54" y="81"/>
                    </a:cubicBezTo>
                    <a:cubicBezTo>
                      <a:pt x="53" y="78"/>
                      <a:pt x="53" y="76"/>
                      <a:pt x="50" y="74"/>
                    </a:cubicBezTo>
                    <a:cubicBezTo>
                      <a:pt x="47" y="72"/>
                      <a:pt x="43" y="72"/>
                      <a:pt x="46" y="67"/>
                    </a:cubicBezTo>
                    <a:cubicBezTo>
                      <a:pt x="45" y="66"/>
                      <a:pt x="44" y="65"/>
                      <a:pt x="44" y="63"/>
                    </a:cubicBezTo>
                    <a:cubicBezTo>
                      <a:pt x="41" y="62"/>
                      <a:pt x="37" y="61"/>
                      <a:pt x="33" y="62"/>
                    </a:cubicBezTo>
                    <a:cubicBezTo>
                      <a:pt x="31" y="65"/>
                      <a:pt x="27" y="67"/>
                      <a:pt x="23" y="65"/>
                    </a:cubicBezTo>
                    <a:cubicBezTo>
                      <a:pt x="23" y="66"/>
                      <a:pt x="23" y="68"/>
                      <a:pt x="22" y="69"/>
                    </a:cubicBezTo>
                    <a:cubicBezTo>
                      <a:pt x="23" y="70"/>
                      <a:pt x="24" y="70"/>
                      <a:pt x="24" y="71"/>
                    </a:cubicBezTo>
                    <a:cubicBezTo>
                      <a:pt x="23" y="71"/>
                      <a:pt x="23" y="72"/>
                      <a:pt x="22" y="73"/>
                    </a:cubicBezTo>
                    <a:cubicBezTo>
                      <a:pt x="21" y="72"/>
                      <a:pt x="21" y="72"/>
                      <a:pt x="20" y="72"/>
                    </a:cubicBezTo>
                    <a:cubicBezTo>
                      <a:pt x="15" y="72"/>
                      <a:pt x="15" y="74"/>
                      <a:pt x="13" y="77"/>
                    </a:cubicBezTo>
                    <a:cubicBezTo>
                      <a:pt x="11" y="80"/>
                      <a:pt x="10" y="84"/>
                      <a:pt x="9" y="87"/>
                    </a:cubicBezTo>
                    <a:cubicBezTo>
                      <a:pt x="10" y="87"/>
                      <a:pt x="11" y="87"/>
                      <a:pt x="11" y="87"/>
                    </a:cubicBezTo>
                    <a:cubicBezTo>
                      <a:pt x="10" y="89"/>
                      <a:pt x="4" y="90"/>
                      <a:pt x="2" y="88"/>
                    </a:cubicBezTo>
                    <a:cubicBezTo>
                      <a:pt x="2" y="91"/>
                      <a:pt x="4" y="92"/>
                      <a:pt x="6" y="93"/>
                    </a:cubicBezTo>
                    <a:cubicBezTo>
                      <a:pt x="8" y="92"/>
                      <a:pt x="12" y="91"/>
                      <a:pt x="14" y="92"/>
                    </a:cubicBezTo>
                    <a:cubicBezTo>
                      <a:pt x="12" y="94"/>
                      <a:pt x="15" y="95"/>
                      <a:pt x="13" y="96"/>
                    </a:cubicBezTo>
                    <a:cubicBezTo>
                      <a:pt x="15" y="96"/>
                      <a:pt x="15" y="94"/>
                      <a:pt x="16" y="93"/>
                    </a:cubicBezTo>
                    <a:cubicBezTo>
                      <a:pt x="18" y="92"/>
                      <a:pt x="19" y="88"/>
                      <a:pt x="21" y="90"/>
                    </a:cubicBezTo>
                    <a:cubicBezTo>
                      <a:pt x="21" y="91"/>
                      <a:pt x="20" y="93"/>
                      <a:pt x="20" y="94"/>
                    </a:cubicBezTo>
                    <a:cubicBezTo>
                      <a:pt x="22" y="95"/>
                      <a:pt x="23" y="93"/>
                      <a:pt x="25" y="93"/>
                    </a:cubicBezTo>
                    <a:cubicBezTo>
                      <a:pt x="25" y="94"/>
                      <a:pt x="25" y="94"/>
                      <a:pt x="25" y="95"/>
                    </a:cubicBezTo>
                    <a:cubicBezTo>
                      <a:pt x="26" y="95"/>
                      <a:pt x="26" y="95"/>
                      <a:pt x="27" y="96"/>
                    </a:cubicBezTo>
                    <a:cubicBezTo>
                      <a:pt x="29" y="101"/>
                      <a:pt x="34" y="103"/>
                      <a:pt x="34" y="110"/>
                    </a:cubicBezTo>
                    <a:cubicBezTo>
                      <a:pt x="35" y="110"/>
                      <a:pt x="36" y="110"/>
                      <a:pt x="36" y="111"/>
                    </a:cubicBezTo>
                    <a:cubicBezTo>
                      <a:pt x="39" y="117"/>
                      <a:pt x="36" y="126"/>
                      <a:pt x="38" y="133"/>
                    </a:cubicBezTo>
                    <a:cubicBezTo>
                      <a:pt x="34" y="135"/>
                      <a:pt x="37" y="138"/>
                      <a:pt x="38" y="140"/>
                    </a:cubicBezTo>
                    <a:cubicBezTo>
                      <a:pt x="40" y="145"/>
                      <a:pt x="37" y="150"/>
                      <a:pt x="35" y="154"/>
                    </a:cubicBezTo>
                    <a:cubicBezTo>
                      <a:pt x="34" y="157"/>
                      <a:pt x="33" y="158"/>
                      <a:pt x="32" y="161"/>
                    </a:cubicBezTo>
                    <a:cubicBezTo>
                      <a:pt x="31" y="163"/>
                      <a:pt x="32" y="164"/>
                      <a:pt x="32" y="167"/>
                    </a:cubicBezTo>
                    <a:cubicBezTo>
                      <a:pt x="32" y="171"/>
                      <a:pt x="32" y="176"/>
                      <a:pt x="32" y="181"/>
                    </a:cubicBezTo>
                    <a:cubicBezTo>
                      <a:pt x="33" y="182"/>
                      <a:pt x="33" y="183"/>
                      <a:pt x="33" y="184"/>
                    </a:cubicBezTo>
                    <a:cubicBezTo>
                      <a:pt x="33" y="185"/>
                      <a:pt x="33" y="186"/>
                      <a:pt x="33" y="187"/>
                    </a:cubicBezTo>
                    <a:cubicBezTo>
                      <a:pt x="33" y="188"/>
                      <a:pt x="35" y="189"/>
                      <a:pt x="36" y="190"/>
                    </a:cubicBezTo>
                    <a:cubicBezTo>
                      <a:pt x="37" y="191"/>
                      <a:pt x="37" y="192"/>
                      <a:pt x="38" y="194"/>
                    </a:cubicBezTo>
                    <a:cubicBezTo>
                      <a:pt x="39" y="195"/>
                      <a:pt x="41" y="196"/>
                      <a:pt x="42" y="198"/>
                    </a:cubicBezTo>
                    <a:cubicBezTo>
                      <a:pt x="43" y="200"/>
                      <a:pt x="42" y="203"/>
                      <a:pt x="43" y="205"/>
                    </a:cubicBezTo>
                    <a:cubicBezTo>
                      <a:pt x="43" y="207"/>
                      <a:pt x="44" y="207"/>
                      <a:pt x="44" y="208"/>
                    </a:cubicBezTo>
                    <a:cubicBezTo>
                      <a:pt x="44" y="209"/>
                      <a:pt x="44" y="209"/>
                      <a:pt x="44" y="210"/>
                    </a:cubicBezTo>
                    <a:cubicBezTo>
                      <a:pt x="44" y="211"/>
                      <a:pt x="44" y="212"/>
                      <a:pt x="45" y="213"/>
                    </a:cubicBezTo>
                    <a:cubicBezTo>
                      <a:pt x="46" y="214"/>
                      <a:pt x="46" y="216"/>
                      <a:pt x="46" y="217"/>
                    </a:cubicBezTo>
                    <a:cubicBezTo>
                      <a:pt x="47" y="218"/>
                      <a:pt x="48" y="218"/>
                      <a:pt x="49" y="219"/>
                    </a:cubicBezTo>
                    <a:cubicBezTo>
                      <a:pt x="50" y="221"/>
                      <a:pt x="51" y="224"/>
                      <a:pt x="53" y="227"/>
                    </a:cubicBezTo>
                    <a:cubicBezTo>
                      <a:pt x="54" y="229"/>
                      <a:pt x="56" y="231"/>
                      <a:pt x="58" y="231"/>
                    </a:cubicBezTo>
                    <a:cubicBezTo>
                      <a:pt x="59" y="230"/>
                      <a:pt x="60" y="226"/>
                      <a:pt x="58" y="225"/>
                    </a:cubicBezTo>
                    <a:cubicBezTo>
                      <a:pt x="55" y="224"/>
                      <a:pt x="53" y="220"/>
                      <a:pt x="52" y="218"/>
                    </a:cubicBezTo>
                    <a:cubicBezTo>
                      <a:pt x="51" y="217"/>
                      <a:pt x="49" y="214"/>
                      <a:pt x="49" y="213"/>
                    </a:cubicBezTo>
                    <a:cubicBezTo>
                      <a:pt x="48" y="210"/>
                      <a:pt x="50" y="206"/>
                      <a:pt x="49" y="204"/>
                    </a:cubicBezTo>
                    <a:cubicBezTo>
                      <a:pt x="51" y="204"/>
                      <a:pt x="51" y="206"/>
                      <a:pt x="51" y="207"/>
                    </a:cubicBezTo>
                    <a:cubicBezTo>
                      <a:pt x="52" y="211"/>
                      <a:pt x="53" y="215"/>
                      <a:pt x="54" y="218"/>
                    </a:cubicBezTo>
                    <a:cubicBezTo>
                      <a:pt x="58" y="220"/>
                      <a:pt x="61" y="223"/>
                      <a:pt x="63" y="226"/>
                    </a:cubicBezTo>
                    <a:cubicBezTo>
                      <a:pt x="65" y="228"/>
                      <a:pt x="67" y="230"/>
                      <a:pt x="67" y="232"/>
                    </a:cubicBezTo>
                    <a:cubicBezTo>
                      <a:pt x="69" y="235"/>
                      <a:pt x="68" y="238"/>
                      <a:pt x="69" y="241"/>
                    </a:cubicBezTo>
                    <a:cubicBezTo>
                      <a:pt x="70" y="244"/>
                      <a:pt x="73" y="246"/>
                      <a:pt x="74" y="248"/>
                    </a:cubicBezTo>
                    <a:cubicBezTo>
                      <a:pt x="82" y="251"/>
                      <a:pt x="90" y="254"/>
                      <a:pt x="96" y="259"/>
                    </a:cubicBezTo>
                    <a:cubicBezTo>
                      <a:pt x="101" y="256"/>
                      <a:pt x="105" y="260"/>
                      <a:pt x="109" y="262"/>
                    </a:cubicBezTo>
                    <a:cubicBezTo>
                      <a:pt x="116" y="266"/>
                      <a:pt x="128" y="265"/>
                      <a:pt x="131" y="273"/>
                    </a:cubicBezTo>
                    <a:cubicBezTo>
                      <a:pt x="132" y="273"/>
                      <a:pt x="132" y="273"/>
                      <a:pt x="133" y="274"/>
                    </a:cubicBezTo>
                    <a:cubicBezTo>
                      <a:pt x="133" y="275"/>
                      <a:pt x="132" y="275"/>
                      <a:pt x="132" y="276"/>
                    </a:cubicBezTo>
                    <a:cubicBezTo>
                      <a:pt x="135" y="277"/>
                      <a:pt x="138" y="278"/>
                      <a:pt x="139" y="281"/>
                    </a:cubicBezTo>
                    <a:cubicBezTo>
                      <a:pt x="143" y="283"/>
                      <a:pt x="149" y="282"/>
                      <a:pt x="153" y="281"/>
                    </a:cubicBezTo>
                    <a:cubicBezTo>
                      <a:pt x="155" y="282"/>
                      <a:pt x="157" y="282"/>
                      <a:pt x="158" y="284"/>
                    </a:cubicBezTo>
                    <a:cubicBezTo>
                      <a:pt x="158" y="286"/>
                      <a:pt x="159" y="287"/>
                      <a:pt x="158" y="289"/>
                    </a:cubicBezTo>
                    <a:cubicBezTo>
                      <a:pt x="157" y="291"/>
                      <a:pt x="154" y="296"/>
                      <a:pt x="153" y="297"/>
                    </a:cubicBezTo>
                    <a:cubicBezTo>
                      <a:pt x="152" y="299"/>
                      <a:pt x="150" y="300"/>
                      <a:pt x="149" y="302"/>
                    </a:cubicBezTo>
                    <a:cubicBezTo>
                      <a:pt x="148" y="304"/>
                      <a:pt x="148" y="307"/>
                      <a:pt x="149" y="310"/>
                    </a:cubicBezTo>
                    <a:cubicBezTo>
                      <a:pt x="145" y="311"/>
                      <a:pt x="147" y="316"/>
                      <a:pt x="149" y="319"/>
                    </a:cubicBezTo>
                    <a:cubicBezTo>
                      <a:pt x="151" y="319"/>
                      <a:pt x="152" y="320"/>
                      <a:pt x="154" y="321"/>
                    </a:cubicBezTo>
                    <a:cubicBezTo>
                      <a:pt x="155" y="327"/>
                      <a:pt x="161" y="329"/>
                      <a:pt x="162" y="336"/>
                    </a:cubicBezTo>
                    <a:cubicBezTo>
                      <a:pt x="167" y="338"/>
                      <a:pt x="172" y="334"/>
                      <a:pt x="176" y="337"/>
                    </a:cubicBezTo>
                    <a:cubicBezTo>
                      <a:pt x="176" y="338"/>
                      <a:pt x="177" y="339"/>
                      <a:pt x="177" y="340"/>
                    </a:cubicBezTo>
                    <a:cubicBezTo>
                      <a:pt x="175" y="342"/>
                      <a:pt x="174" y="344"/>
                      <a:pt x="174" y="347"/>
                    </a:cubicBezTo>
                    <a:cubicBezTo>
                      <a:pt x="168" y="353"/>
                      <a:pt x="167" y="363"/>
                      <a:pt x="158" y="366"/>
                    </a:cubicBezTo>
                    <a:cubicBezTo>
                      <a:pt x="157" y="367"/>
                      <a:pt x="156" y="369"/>
                      <a:pt x="155" y="370"/>
                    </a:cubicBezTo>
                    <a:cubicBezTo>
                      <a:pt x="156" y="370"/>
                      <a:pt x="156" y="370"/>
                      <a:pt x="156" y="370"/>
                    </a:cubicBezTo>
                    <a:cubicBezTo>
                      <a:pt x="154" y="372"/>
                      <a:pt x="148" y="372"/>
                      <a:pt x="148" y="375"/>
                    </a:cubicBezTo>
                    <a:cubicBezTo>
                      <a:pt x="151" y="376"/>
                      <a:pt x="154" y="374"/>
                      <a:pt x="158" y="374"/>
                    </a:cubicBezTo>
                    <a:cubicBezTo>
                      <a:pt x="158" y="374"/>
                      <a:pt x="157" y="373"/>
                      <a:pt x="158" y="373"/>
                    </a:cubicBezTo>
                    <a:cubicBezTo>
                      <a:pt x="168" y="370"/>
                      <a:pt x="176" y="367"/>
                      <a:pt x="184" y="362"/>
                    </a:cubicBezTo>
                    <a:cubicBezTo>
                      <a:pt x="188" y="361"/>
                      <a:pt x="190" y="361"/>
                      <a:pt x="194" y="359"/>
                    </a:cubicBezTo>
                    <a:cubicBezTo>
                      <a:pt x="196" y="358"/>
                      <a:pt x="198" y="356"/>
                      <a:pt x="201" y="354"/>
                    </a:cubicBezTo>
                    <a:cubicBezTo>
                      <a:pt x="202" y="353"/>
                      <a:pt x="204" y="353"/>
                      <a:pt x="206" y="352"/>
                    </a:cubicBezTo>
                    <a:cubicBezTo>
                      <a:pt x="212" y="347"/>
                      <a:pt x="219" y="344"/>
                      <a:pt x="224" y="339"/>
                    </a:cubicBezTo>
                    <a:cubicBezTo>
                      <a:pt x="225" y="336"/>
                      <a:pt x="227" y="334"/>
                      <a:pt x="229" y="333"/>
                    </a:cubicBezTo>
                    <a:cubicBezTo>
                      <a:pt x="237" y="326"/>
                      <a:pt x="247" y="320"/>
                      <a:pt x="253" y="311"/>
                    </a:cubicBezTo>
                    <a:cubicBezTo>
                      <a:pt x="255" y="308"/>
                      <a:pt x="255" y="304"/>
                      <a:pt x="258" y="300"/>
                    </a:cubicBezTo>
                    <a:cubicBezTo>
                      <a:pt x="261" y="292"/>
                      <a:pt x="269" y="288"/>
                      <a:pt x="272" y="279"/>
                    </a:cubicBezTo>
                    <a:cubicBezTo>
                      <a:pt x="271" y="279"/>
                      <a:pt x="271" y="277"/>
                      <a:pt x="270" y="277"/>
                    </a:cubicBezTo>
                    <a:close/>
                    <a:moveTo>
                      <a:pt x="150" y="172"/>
                    </a:moveTo>
                    <a:cubicBezTo>
                      <a:pt x="151" y="172"/>
                      <a:pt x="151" y="173"/>
                      <a:pt x="152" y="172"/>
                    </a:cubicBezTo>
                    <a:cubicBezTo>
                      <a:pt x="153" y="172"/>
                      <a:pt x="153" y="172"/>
                      <a:pt x="153" y="171"/>
                    </a:cubicBezTo>
                    <a:cubicBezTo>
                      <a:pt x="154" y="171"/>
                      <a:pt x="154" y="171"/>
                      <a:pt x="154" y="171"/>
                    </a:cubicBezTo>
                    <a:cubicBezTo>
                      <a:pt x="154" y="172"/>
                      <a:pt x="154" y="172"/>
                      <a:pt x="154" y="173"/>
                    </a:cubicBezTo>
                    <a:cubicBezTo>
                      <a:pt x="153" y="174"/>
                      <a:pt x="152" y="174"/>
                      <a:pt x="150" y="174"/>
                    </a:cubicBezTo>
                    <a:cubicBezTo>
                      <a:pt x="150" y="174"/>
                      <a:pt x="150" y="173"/>
                      <a:pt x="150" y="172"/>
                    </a:cubicBezTo>
                    <a:close/>
                    <a:moveTo>
                      <a:pt x="143" y="168"/>
                    </a:moveTo>
                    <a:cubicBezTo>
                      <a:pt x="143" y="169"/>
                      <a:pt x="144" y="170"/>
                      <a:pt x="143" y="172"/>
                    </a:cubicBezTo>
                    <a:cubicBezTo>
                      <a:pt x="142" y="172"/>
                      <a:pt x="140" y="172"/>
                      <a:pt x="138" y="172"/>
                    </a:cubicBezTo>
                    <a:cubicBezTo>
                      <a:pt x="139" y="169"/>
                      <a:pt x="136" y="166"/>
                      <a:pt x="134" y="165"/>
                    </a:cubicBezTo>
                    <a:cubicBezTo>
                      <a:pt x="135" y="163"/>
                      <a:pt x="136" y="164"/>
                      <a:pt x="138" y="165"/>
                    </a:cubicBezTo>
                    <a:cubicBezTo>
                      <a:pt x="140" y="166"/>
                      <a:pt x="142" y="167"/>
                      <a:pt x="143" y="168"/>
                    </a:cubicBezTo>
                    <a:close/>
                    <a:moveTo>
                      <a:pt x="128" y="179"/>
                    </a:moveTo>
                    <a:cubicBezTo>
                      <a:pt x="127" y="180"/>
                      <a:pt x="127" y="181"/>
                      <a:pt x="127" y="182"/>
                    </a:cubicBezTo>
                    <a:cubicBezTo>
                      <a:pt x="122" y="183"/>
                      <a:pt x="122" y="179"/>
                      <a:pt x="123" y="176"/>
                    </a:cubicBezTo>
                    <a:cubicBezTo>
                      <a:pt x="123" y="175"/>
                      <a:pt x="129" y="167"/>
                      <a:pt x="129" y="167"/>
                    </a:cubicBezTo>
                    <a:cubicBezTo>
                      <a:pt x="130" y="167"/>
                      <a:pt x="131" y="167"/>
                      <a:pt x="131" y="167"/>
                    </a:cubicBezTo>
                    <a:cubicBezTo>
                      <a:pt x="131" y="170"/>
                      <a:pt x="131" y="173"/>
                      <a:pt x="130" y="175"/>
                    </a:cubicBezTo>
                    <a:cubicBezTo>
                      <a:pt x="129" y="176"/>
                      <a:pt x="128" y="178"/>
                      <a:pt x="128" y="179"/>
                    </a:cubicBezTo>
                    <a:close/>
                    <a:moveTo>
                      <a:pt x="131" y="159"/>
                    </a:moveTo>
                    <a:cubicBezTo>
                      <a:pt x="131" y="160"/>
                      <a:pt x="132" y="161"/>
                      <a:pt x="133" y="163"/>
                    </a:cubicBezTo>
                    <a:cubicBezTo>
                      <a:pt x="128" y="163"/>
                      <a:pt x="124" y="165"/>
                      <a:pt x="118" y="164"/>
                    </a:cubicBezTo>
                    <a:cubicBezTo>
                      <a:pt x="118" y="163"/>
                      <a:pt x="117" y="163"/>
                      <a:pt x="117" y="162"/>
                    </a:cubicBezTo>
                    <a:cubicBezTo>
                      <a:pt x="122" y="161"/>
                      <a:pt x="125" y="156"/>
                      <a:pt x="131" y="159"/>
                    </a:cubicBezTo>
                    <a:close/>
                    <a:moveTo>
                      <a:pt x="283" y="93"/>
                    </a:moveTo>
                    <a:cubicBezTo>
                      <a:pt x="283" y="92"/>
                      <a:pt x="282" y="91"/>
                      <a:pt x="281" y="90"/>
                    </a:cubicBezTo>
                    <a:cubicBezTo>
                      <a:pt x="282" y="91"/>
                      <a:pt x="283" y="92"/>
                      <a:pt x="283" y="93"/>
                    </a:cubicBezTo>
                    <a:close/>
                    <a:moveTo>
                      <a:pt x="309" y="179"/>
                    </a:moveTo>
                    <a:cubicBezTo>
                      <a:pt x="308" y="171"/>
                      <a:pt x="308" y="162"/>
                      <a:pt x="306" y="154"/>
                    </a:cubicBezTo>
                    <a:cubicBezTo>
                      <a:pt x="306" y="151"/>
                      <a:pt x="306" y="147"/>
                      <a:pt x="305" y="144"/>
                    </a:cubicBezTo>
                    <a:cubicBezTo>
                      <a:pt x="305" y="141"/>
                      <a:pt x="304" y="139"/>
                      <a:pt x="303" y="136"/>
                    </a:cubicBezTo>
                    <a:cubicBezTo>
                      <a:pt x="302" y="133"/>
                      <a:pt x="300" y="130"/>
                      <a:pt x="299" y="127"/>
                    </a:cubicBezTo>
                    <a:cubicBezTo>
                      <a:pt x="298" y="124"/>
                      <a:pt x="297" y="121"/>
                      <a:pt x="296" y="118"/>
                    </a:cubicBezTo>
                    <a:cubicBezTo>
                      <a:pt x="293" y="111"/>
                      <a:pt x="290" y="104"/>
                      <a:pt x="286" y="97"/>
                    </a:cubicBezTo>
                    <a:cubicBezTo>
                      <a:pt x="285" y="96"/>
                      <a:pt x="284" y="94"/>
                      <a:pt x="283" y="93"/>
                    </a:cubicBezTo>
                    <a:cubicBezTo>
                      <a:pt x="285" y="95"/>
                      <a:pt x="286" y="98"/>
                      <a:pt x="287" y="101"/>
                    </a:cubicBezTo>
                    <a:cubicBezTo>
                      <a:pt x="286" y="100"/>
                      <a:pt x="284" y="96"/>
                      <a:pt x="283" y="97"/>
                    </a:cubicBezTo>
                    <a:cubicBezTo>
                      <a:pt x="284" y="104"/>
                      <a:pt x="285" y="111"/>
                      <a:pt x="287" y="119"/>
                    </a:cubicBezTo>
                    <a:cubicBezTo>
                      <a:pt x="286" y="120"/>
                      <a:pt x="285" y="120"/>
                      <a:pt x="285" y="121"/>
                    </a:cubicBezTo>
                    <a:cubicBezTo>
                      <a:pt x="286" y="125"/>
                      <a:pt x="287" y="130"/>
                      <a:pt x="288" y="135"/>
                    </a:cubicBezTo>
                    <a:cubicBezTo>
                      <a:pt x="290" y="139"/>
                      <a:pt x="292" y="144"/>
                      <a:pt x="293" y="149"/>
                    </a:cubicBezTo>
                    <a:cubicBezTo>
                      <a:pt x="293" y="152"/>
                      <a:pt x="292" y="155"/>
                      <a:pt x="292" y="158"/>
                    </a:cubicBezTo>
                    <a:cubicBezTo>
                      <a:pt x="291" y="162"/>
                      <a:pt x="292" y="166"/>
                      <a:pt x="292" y="170"/>
                    </a:cubicBezTo>
                    <a:cubicBezTo>
                      <a:pt x="293" y="176"/>
                      <a:pt x="296" y="182"/>
                      <a:pt x="297" y="188"/>
                    </a:cubicBezTo>
                    <a:cubicBezTo>
                      <a:pt x="297" y="190"/>
                      <a:pt x="297" y="192"/>
                      <a:pt x="297" y="194"/>
                    </a:cubicBezTo>
                    <a:cubicBezTo>
                      <a:pt x="298" y="197"/>
                      <a:pt x="300" y="199"/>
                      <a:pt x="299" y="202"/>
                    </a:cubicBezTo>
                    <a:cubicBezTo>
                      <a:pt x="300" y="203"/>
                      <a:pt x="302" y="203"/>
                      <a:pt x="303" y="203"/>
                    </a:cubicBezTo>
                    <a:cubicBezTo>
                      <a:pt x="303" y="204"/>
                      <a:pt x="304" y="206"/>
                      <a:pt x="304" y="208"/>
                    </a:cubicBezTo>
                    <a:cubicBezTo>
                      <a:pt x="305" y="208"/>
                      <a:pt x="306" y="209"/>
                      <a:pt x="307" y="209"/>
                    </a:cubicBezTo>
                    <a:cubicBezTo>
                      <a:pt x="308" y="203"/>
                      <a:pt x="311" y="198"/>
                      <a:pt x="311" y="192"/>
                    </a:cubicBezTo>
                    <a:cubicBezTo>
                      <a:pt x="311" y="188"/>
                      <a:pt x="310" y="184"/>
                      <a:pt x="309" y="179"/>
                    </a:cubicBezTo>
                    <a:close/>
                    <a:moveTo>
                      <a:pt x="280" y="92"/>
                    </a:moveTo>
                    <a:cubicBezTo>
                      <a:pt x="278" y="91"/>
                      <a:pt x="278" y="88"/>
                      <a:pt x="276" y="88"/>
                    </a:cubicBezTo>
                    <a:cubicBezTo>
                      <a:pt x="277" y="89"/>
                      <a:pt x="278" y="92"/>
                      <a:pt x="280" y="92"/>
                    </a:cubicBezTo>
                    <a:close/>
                    <a:moveTo>
                      <a:pt x="260" y="87"/>
                    </a:moveTo>
                    <a:cubicBezTo>
                      <a:pt x="259" y="84"/>
                      <a:pt x="258" y="79"/>
                      <a:pt x="256" y="76"/>
                    </a:cubicBezTo>
                    <a:cubicBezTo>
                      <a:pt x="254" y="75"/>
                      <a:pt x="253" y="74"/>
                      <a:pt x="250" y="75"/>
                    </a:cubicBezTo>
                    <a:cubicBezTo>
                      <a:pt x="247" y="73"/>
                      <a:pt x="243" y="71"/>
                      <a:pt x="240" y="69"/>
                    </a:cubicBezTo>
                    <a:cubicBezTo>
                      <a:pt x="240" y="70"/>
                      <a:pt x="239" y="70"/>
                      <a:pt x="239" y="71"/>
                    </a:cubicBezTo>
                    <a:cubicBezTo>
                      <a:pt x="240" y="72"/>
                      <a:pt x="241" y="74"/>
                      <a:pt x="243" y="76"/>
                    </a:cubicBezTo>
                    <a:cubicBezTo>
                      <a:pt x="244" y="75"/>
                      <a:pt x="244" y="75"/>
                      <a:pt x="245" y="75"/>
                    </a:cubicBezTo>
                    <a:cubicBezTo>
                      <a:pt x="251" y="78"/>
                      <a:pt x="255" y="83"/>
                      <a:pt x="259" y="88"/>
                    </a:cubicBezTo>
                    <a:cubicBezTo>
                      <a:pt x="259" y="88"/>
                      <a:pt x="259" y="87"/>
                      <a:pt x="260" y="87"/>
                    </a:cubicBezTo>
                    <a:close/>
                    <a:moveTo>
                      <a:pt x="163" y="245"/>
                    </a:moveTo>
                    <a:cubicBezTo>
                      <a:pt x="164" y="244"/>
                      <a:pt x="165" y="242"/>
                      <a:pt x="167" y="242"/>
                    </a:cubicBezTo>
                    <a:cubicBezTo>
                      <a:pt x="165" y="241"/>
                      <a:pt x="163" y="239"/>
                      <a:pt x="161" y="239"/>
                    </a:cubicBezTo>
                    <a:cubicBezTo>
                      <a:pt x="160" y="238"/>
                      <a:pt x="158" y="239"/>
                      <a:pt x="156" y="239"/>
                    </a:cubicBezTo>
                    <a:cubicBezTo>
                      <a:pt x="150" y="239"/>
                      <a:pt x="144" y="235"/>
                      <a:pt x="139" y="237"/>
                    </a:cubicBezTo>
                    <a:cubicBezTo>
                      <a:pt x="138" y="238"/>
                      <a:pt x="138" y="238"/>
                      <a:pt x="138" y="239"/>
                    </a:cubicBezTo>
                    <a:cubicBezTo>
                      <a:pt x="142" y="240"/>
                      <a:pt x="147" y="241"/>
                      <a:pt x="151" y="242"/>
                    </a:cubicBezTo>
                    <a:cubicBezTo>
                      <a:pt x="153" y="243"/>
                      <a:pt x="156" y="246"/>
                      <a:pt x="158" y="246"/>
                    </a:cubicBezTo>
                    <a:cubicBezTo>
                      <a:pt x="160" y="246"/>
                      <a:pt x="161" y="244"/>
                      <a:pt x="163" y="245"/>
                    </a:cubicBezTo>
                    <a:close/>
                    <a:moveTo>
                      <a:pt x="12" y="75"/>
                    </a:moveTo>
                    <a:cubicBezTo>
                      <a:pt x="12" y="76"/>
                      <a:pt x="11" y="76"/>
                      <a:pt x="11" y="77"/>
                    </a:cubicBezTo>
                    <a:cubicBezTo>
                      <a:pt x="11" y="77"/>
                      <a:pt x="12" y="76"/>
                      <a:pt x="12" y="75"/>
                    </a:cubicBezTo>
                    <a:close/>
                    <a:moveTo>
                      <a:pt x="190" y="244"/>
                    </a:moveTo>
                    <a:cubicBezTo>
                      <a:pt x="189" y="247"/>
                      <a:pt x="191" y="247"/>
                      <a:pt x="193" y="247"/>
                    </a:cubicBezTo>
                    <a:cubicBezTo>
                      <a:pt x="193" y="246"/>
                      <a:pt x="194" y="245"/>
                      <a:pt x="195" y="244"/>
                    </a:cubicBezTo>
                    <a:cubicBezTo>
                      <a:pt x="193" y="242"/>
                      <a:pt x="192" y="243"/>
                      <a:pt x="190" y="244"/>
                    </a:cubicBezTo>
                    <a:close/>
                    <a:moveTo>
                      <a:pt x="31" y="127"/>
                    </a:moveTo>
                    <a:cubicBezTo>
                      <a:pt x="32" y="127"/>
                      <a:pt x="33" y="126"/>
                      <a:pt x="33" y="126"/>
                    </a:cubicBezTo>
                    <a:cubicBezTo>
                      <a:pt x="33" y="124"/>
                      <a:pt x="34" y="124"/>
                      <a:pt x="34" y="123"/>
                    </a:cubicBezTo>
                    <a:cubicBezTo>
                      <a:pt x="33" y="124"/>
                      <a:pt x="34" y="122"/>
                      <a:pt x="33" y="122"/>
                    </a:cubicBezTo>
                    <a:cubicBezTo>
                      <a:pt x="32" y="122"/>
                      <a:pt x="32" y="122"/>
                      <a:pt x="32" y="122"/>
                    </a:cubicBezTo>
                    <a:cubicBezTo>
                      <a:pt x="33" y="124"/>
                      <a:pt x="31" y="125"/>
                      <a:pt x="31" y="127"/>
                    </a:cubicBezTo>
                    <a:close/>
                    <a:moveTo>
                      <a:pt x="39" y="45"/>
                    </a:moveTo>
                    <a:cubicBezTo>
                      <a:pt x="38" y="45"/>
                      <a:pt x="37" y="45"/>
                      <a:pt x="37" y="46"/>
                    </a:cubicBezTo>
                    <a:cubicBezTo>
                      <a:pt x="37" y="46"/>
                      <a:pt x="38" y="47"/>
                      <a:pt x="38" y="47"/>
                    </a:cubicBezTo>
                    <a:cubicBezTo>
                      <a:pt x="39" y="47"/>
                      <a:pt x="39" y="46"/>
                      <a:pt x="39" y="45"/>
                    </a:cubicBezTo>
                    <a:close/>
                    <a:moveTo>
                      <a:pt x="193" y="249"/>
                    </a:moveTo>
                    <a:cubicBezTo>
                      <a:pt x="193" y="249"/>
                      <a:pt x="193" y="249"/>
                      <a:pt x="194" y="249"/>
                    </a:cubicBezTo>
                    <a:cubicBezTo>
                      <a:pt x="194" y="248"/>
                      <a:pt x="194" y="248"/>
                      <a:pt x="194" y="248"/>
                    </a:cubicBezTo>
                    <a:cubicBezTo>
                      <a:pt x="193" y="249"/>
                      <a:pt x="192" y="248"/>
                      <a:pt x="193" y="249"/>
                    </a:cubicBezTo>
                    <a:close/>
                    <a:moveTo>
                      <a:pt x="155" y="249"/>
                    </a:moveTo>
                    <a:cubicBezTo>
                      <a:pt x="155" y="252"/>
                      <a:pt x="155" y="252"/>
                      <a:pt x="155" y="252"/>
                    </a:cubicBezTo>
                    <a:cubicBezTo>
                      <a:pt x="157" y="253"/>
                      <a:pt x="161" y="251"/>
                      <a:pt x="161" y="249"/>
                    </a:cubicBezTo>
                    <a:cubicBezTo>
                      <a:pt x="159" y="249"/>
                      <a:pt x="157" y="248"/>
                      <a:pt x="155" y="249"/>
                    </a:cubicBezTo>
                    <a:close/>
                    <a:moveTo>
                      <a:pt x="170" y="245"/>
                    </a:moveTo>
                    <a:cubicBezTo>
                      <a:pt x="170" y="246"/>
                      <a:pt x="171" y="246"/>
                      <a:pt x="171" y="247"/>
                    </a:cubicBezTo>
                    <a:cubicBezTo>
                      <a:pt x="176" y="250"/>
                      <a:pt x="181" y="248"/>
                      <a:pt x="186" y="246"/>
                    </a:cubicBezTo>
                    <a:cubicBezTo>
                      <a:pt x="186" y="245"/>
                      <a:pt x="185" y="244"/>
                      <a:pt x="185" y="243"/>
                    </a:cubicBezTo>
                    <a:cubicBezTo>
                      <a:pt x="181" y="243"/>
                      <a:pt x="177" y="242"/>
                      <a:pt x="171" y="242"/>
                    </a:cubicBezTo>
                    <a:cubicBezTo>
                      <a:pt x="171" y="243"/>
                      <a:pt x="170" y="244"/>
                      <a:pt x="170" y="245"/>
                    </a:cubicBezTo>
                    <a:close/>
                    <a:moveTo>
                      <a:pt x="62" y="20"/>
                    </a:moveTo>
                    <a:cubicBezTo>
                      <a:pt x="61" y="20"/>
                      <a:pt x="60" y="20"/>
                      <a:pt x="60" y="21"/>
                    </a:cubicBezTo>
                    <a:cubicBezTo>
                      <a:pt x="61" y="21"/>
                      <a:pt x="62" y="20"/>
                      <a:pt x="62" y="20"/>
                    </a:cubicBezTo>
                    <a:close/>
                    <a:moveTo>
                      <a:pt x="181" y="26"/>
                    </a:moveTo>
                    <a:cubicBezTo>
                      <a:pt x="179" y="26"/>
                      <a:pt x="178" y="25"/>
                      <a:pt x="176" y="25"/>
                    </a:cubicBezTo>
                    <a:cubicBezTo>
                      <a:pt x="176" y="26"/>
                      <a:pt x="177" y="26"/>
                      <a:pt x="177" y="27"/>
                    </a:cubicBezTo>
                    <a:cubicBezTo>
                      <a:pt x="178" y="27"/>
                      <a:pt x="179" y="28"/>
                      <a:pt x="181" y="28"/>
                    </a:cubicBezTo>
                    <a:cubicBezTo>
                      <a:pt x="180" y="29"/>
                      <a:pt x="179" y="29"/>
                      <a:pt x="179" y="30"/>
                    </a:cubicBezTo>
                    <a:cubicBezTo>
                      <a:pt x="181" y="33"/>
                      <a:pt x="186" y="34"/>
                      <a:pt x="190" y="31"/>
                    </a:cubicBezTo>
                    <a:cubicBezTo>
                      <a:pt x="188" y="29"/>
                      <a:pt x="185" y="28"/>
                      <a:pt x="182" y="28"/>
                    </a:cubicBezTo>
                    <a:cubicBezTo>
                      <a:pt x="181" y="27"/>
                      <a:pt x="182" y="27"/>
                      <a:pt x="181" y="26"/>
                    </a:cubicBezTo>
                    <a:close/>
                    <a:moveTo>
                      <a:pt x="112" y="6"/>
                    </a:moveTo>
                    <a:cubicBezTo>
                      <a:pt x="111" y="5"/>
                      <a:pt x="110" y="6"/>
                      <a:pt x="109" y="6"/>
                    </a:cubicBezTo>
                    <a:cubicBezTo>
                      <a:pt x="108" y="6"/>
                      <a:pt x="107" y="6"/>
                      <a:pt x="108" y="6"/>
                    </a:cubicBezTo>
                    <a:cubicBezTo>
                      <a:pt x="109" y="6"/>
                      <a:pt x="112" y="7"/>
                      <a:pt x="112" y="6"/>
                    </a:cubicBezTo>
                    <a:close/>
                    <a:moveTo>
                      <a:pt x="107" y="74"/>
                    </a:moveTo>
                    <a:cubicBezTo>
                      <a:pt x="109" y="74"/>
                      <a:pt x="110" y="74"/>
                      <a:pt x="111" y="73"/>
                    </a:cubicBezTo>
                    <a:cubicBezTo>
                      <a:pt x="111" y="72"/>
                      <a:pt x="111" y="72"/>
                      <a:pt x="111" y="72"/>
                    </a:cubicBezTo>
                    <a:cubicBezTo>
                      <a:pt x="109" y="72"/>
                      <a:pt x="109" y="69"/>
                      <a:pt x="107" y="70"/>
                    </a:cubicBezTo>
                    <a:cubicBezTo>
                      <a:pt x="106" y="72"/>
                      <a:pt x="107" y="73"/>
                      <a:pt x="107" y="74"/>
                    </a:cubicBezTo>
                    <a:close/>
                    <a:moveTo>
                      <a:pt x="112" y="91"/>
                    </a:moveTo>
                    <a:cubicBezTo>
                      <a:pt x="112" y="89"/>
                      <a:pt x="113" y="89"/>
                      <a:pt x="113" y="88"/>
                    </a:cubicBezTo>
                    <a:cubicBezTo>
                      <a:pt x="112" y="87"/>
                      <a:pt x="112" y="86"/>
                      <a:pt x="111" y="84"/>
                    </a:cubicBezTo>
                    <a:cubicBezTo>
                      <a:pt x="110" y="84"/>
                      <a:pt x="110" y="83"/>
                      <a:pt x="108" y="82"/>
                    </a:cubicBezTo>
                    <a:cubicBezTo>
                      <a:pt x="106" y="84"/>
                      <a:pt x="104" y="86"/>
                      <a:pt x="103" y="88"/>
                    </a:cubicBezTo>
                    <a:cubicBezTo>
                      <a:pt x="105" y="91"/>
                      <a:pt x="108" y="91"/>
                      <a:pt x="112" y="91"/>
                    </a:cubicBezTo>
                    <a:close/>
                    <a:moveTo>
                      <a:pt x="96" y="77"/>
                    </a:moveTo>
                    <a:cubicBezTo>
                      <a:pt x="93" y="76"/>
                      <a:pt x="90" y="73"/>
                      <a:pt x="88" y="75"/>
                    </a:cubicBezTo>
                    <a:cubicBezTo>
                      <a:pt x="89" y="77"/>
                      <a:pt x="90" y="78"/>
                      <a:pt x="90" y="79"/>
                    </a:cubicBezTo>
                    <a:cubicBezTo>
                      <a:pt x="92" y="78"/>
                      <a:pt x="94" y="80"/>
                      <a:pt x="96" y="80"/>
                    </a:cubicBezTo>
                    <a:cubicBezTo>
                      <a:pt x="97" y="81"/>
                      <a:pt x="99" y="80"/>
                      <a:pt x="100" y="81"/>
                    </a:cubicBezTo>
                    <a:cubicBezTo>
                      <a:pt x="100" y="78"/>
                      <a:pt x="99" y="77"/>
                      <a:pt x="100" y="75"/>
                    </a:cubicBezTo>
                    <a:cubicBezTo>
                      <a:pt x="98" y="75"/>
                      <a:pt x="97" y="76"/>
                      <a:pt x="96" y="77"/>
                    </a:cubicBezTo>
                    <a:close/>
                    <a:moveTo>
                      <a:pt x="64" y="19"/>
                    </a:moveTo>
                    <a:cubicBezTo>
                      <a:pt x="66" y="17"/>
                      <a:pt x="69" y="17"/>
                      <a:pt x="71" y="15"/>
                    </a:cubicBezTo>
                    <a:cubicBezTo>
                      <a:pt x="68" y="15"/>
                      <a:pt x="65" y="17"/>
                      <a:pt x="64" y="19"/>
                    </a:cubicBezTo>
                    <a:close/>
                    <a:moveTo>
                      <a:pt x="82" y="74"/>
                    </a:moveTo>
                    <a:cubicBezTo>
                      <a:pt x="83" y="74"/>
                      <a:pt x="83" y="74"/>
                      <a:pt x="84" y="75"/>
                    </a:cubicBezTo>
                    <a:cubicBezTo>
                      <a:pt x="85" y="73"/>
                      <a:pt x="89" y="74"/>
                      <a:pt x="92" y="73"/>
                    </a:cubicBezTo>
                    <a:cubicBezTo>
                      <a:pt x="91" y="68"/>
                      <a:pt x="86" y="71"/>
                      <a:pt x="83" y="72"/>
                    </a:cubicBezTo>
                    <a:cubicBezTo>
                      <a:pt x="83" y="73"/>
                      <a:pt x="82" y="73"/>
                      <a:pt x="82" y="74"/>
                    </a:cubicBezTo>
                    <a:close/>
                    <a:moveTo>
                      <a:pt x="105" y="79"/>
                    </a:moveTo>
                    <a:cubicBezTo>
                      <a:pt x="108" y="79"/>
                      <a:pt x="109" y="81"/>
                      <a:pt x="110" y="82"/>
                    </a:cubicBezTo>
                    <a:cubicBezTo>
                      <a:pt x="110" y="80"/>
                      <a:pt x="112" y="80"/>
                      <a:pt x="112" y="78"/>
                    </a:cubicBezTo>
                    <a:cubicBezTo>
                      <a:pt x="110" y="78"/>
                      <a:pt x="109" y="77"/>
                      <a:pt x="108" y="76"/>
                    </a:cubicBezTo>
                    <a:cubicBezTo>
                      <a:pt x="107" y="78"/>
                      <a:pt x="105" y="78"/>
                      <a:pt x="105" y="7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ysClr val="windowText" lastClr="000000"/>
                  </a:solidFill>
                </a:endParaRPr>
              </a:p>
            </p:txBody>
          </p:sp>
        </p:grpSp>
        <p:sp>
          <p:nvSpPr>
            <p:cNvPr id="79" name="Freeform 78"/>
            <p:cNvSpPr>
              <a:spLocks noEditPoints="1"/>
            </p:cNvSpPr>
            <p:nvPr/>
          </p:nvSpPr>
          <p:spPr bwMode="auto">
            <a:xfrm>
              <a:off x="3316702" y="4913047"/>
              <a:ext cx="62646" cy="97700"/>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grp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AU" kern="0">
                <a:solidFill>
                  <a:sysClr val="windowText" lastClr="000000"/>
                </a:solidFill>
              </a:endParaRPr>
            </a:p>
          </p:txBody>
        </p:sp>
        <p:sp>
          <p:nvSpPr>
            <p:cNvPr id="80" name="Freeform 79"/>
            <p:cNvSpPr>
              <a:spLocks noEditPoints="1"/>
            </p:cNvSpPr>
            <p:nvPr/>
          </p:nvSpPr>
          <p:spPr bwMode="auto">
            <a:xfrm>
              <a:off x="3392596" y="5047258"/>
              <a:ext cx="62646" cy="97700"/>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grp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AU" kern="0">
                <a:solidFill>
                  <a:sysClr val="windowText" lastClr="000000"/>
                </a:solidFill>
              </a:endParaRPr>
            </a:p>
          </p:txBody>
        </p:sp>
        <p:sp>
          <p:nvSpPr>
            <p:cNvPr id="81" name="Freeform 80"/>
            <p:cNvSpPr>
              <a:spLocks noEditPoints="1"/>
            </p:cNvSpPr>
            <p:nvPr/>
          </p:nvSpPr>
          <p:spPr bwMode="auto">
            <a:xfrm>
              <a:off x="3530709" y="5146712"/>
              <a:ext cx="62646" cy="97700"/>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grp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AU" kern="0">
                <a:solidFill>
                  <a:sysClr val="windowText" lastClr="000000"/>
                </a:solidFill>
              </a:endParaRPr>
            </a:p>
          </p:txBody>
        </p:sp>
      </p:grpSp>
      <p:grpSp>
        <p:nvGrpSpPr>
          <p:cNvPr id="84" name="Group 83"/>
          <p:cNvGrpSpPr/>
          <p:nvPr/>
        </p:nvGrpSpPr>
        <p:grpSpPr>
          <a:xfrm>
            <a:off x="1429871" y="5186626"/>
            <a:ext cx="1791652" cy="954295"/>
            <a:chOff x="1743580" y="5360721"/>
            <a:chExt cx="1661685" cy="954737"/>
          </a:xfrm>
        </p:grpSpPr>
        <p:sp>
          <p:nvSpPr>
            <p:cNvPr id="85" name="Content Placeholder 4"/>
            <p:cNvSpPr txBox="1">
              <a:spLocks/>
            </p:cNvSpPr>
            <p:nvPr/>
          </p:nvSpPr>
          <p:spPr>
            <a:xfrm>
              <a:off x="1797778" y="5360721"/>
              <a:ext cx="751932" cy="430887"/>
            </a:xfrm>
            <a:prstGeom prst="rect">
              <a:avLst/>
            </a:prstGeom>
          </p:spPr>
          <p:txBody>
            <a:bodyPr vert="horz" wrap="none" lIns="0" tIns="0" rIns="0" bIns="0" rtlCol="0" anchor="ctr" anchorCtr="0">
              <a:spAutoFit/>
            </a:bodyPr>
            <a:lstStyle>
              <a:lvl1pPr marL="0" indent="0" algn="l" rtl="0" eaLnBrk="1" fontAlgn="base" hangingPunct="1">
                <a:spcBef>
                  <a:spcPts val="1200"/>
                </a:spcBef>
                <a:spcAft>
                  <a:spcPct val="0"/>
                </a:spcAft>
                <a:buSzPct val="80000"/>
                <a:buFontTx/>
                <a:buNone/>
                <a:defRPr sz="2400" b="0" i="0" kern="1200">
                  <a:solidFill>
                    <a:schemeClr val="accent1"/>
                  </a:solidFill>
                  <a:latin typeface="+mn-lt"/>
                  <a:ea typeface="Arial" pitchFamily="-105" charset="-52"/>
                  <a:cs typeface="Arial" pitchFamily="34" charset="0"/>
                </a:defRPr>
              </a:lvl1pPr>
              <a:lvl2pPr marL="228600" indent="-230400" algn="l" rtl="0" eaLnBrk="1" fontAlgn="base" hangingPunct="1">
                <a:spcBef>
                  <a:spcPts val="624"/>
                </a:spcBef>
                <a:spcAft>
                  <a:spcPct val="0"/>
                </a:spcAft>
                <a:buSzPct val="80000"/>
                <a:buFont typeface="Arial"/>
                <a:buChar char="•"/>
                <a:defRPr sz="2000" kern="1200">
                  <a:solidFill>
                    <a:schemeClr val="tx1"/>
                  </a:solidFill>
                  <a:latin typeface="+mn-lt"/>
                  <a:ea typeface="Arial" pitchFamily="-105" charset="-52"/>
                  <a:cs typeface="Arial" pitchFamily="34" charset="0"/>
                </a:defRPr>
              </a:lvl2pPr>
              <a:lvl3pPr marL="457200" indent="-230400" algn="l" rtl="0" eaLnBrk="1" fontAlgn="base" hangingPunct="1">
                <a:spcBef>
                  <a:spcPts val="576"/>
                </a:spcBef>
                <a:spcAft>
                  <a:spcPct val="0"/>
                </a:spcAft>
                <a:buSzPct val="80000"/>
                <a:buFont typeface="Lucida Grande"/>
                <a:buChar char="-"/>
                <a:defRPr sz="2000" kern="1200">
                  <a:solidFill>
                    <a:schemeClr val="tx1"/>
                  </a:solidFill>
                  <a:latin typeface="+mn-lt"/>
                  <a:ea typeface="Arial" pitchFamily="-105" charset="-52"/>
                  <a:cs typeface="Arial" pitchFamily="34" charset="0"/>
                </a:defRPr>
              </a:lvl3pPr>
              <a:lvl4pPr marL="685800" indent="-226800" algn="l" rtl="0" eaLnBrk="1" fontAlgn="base" hangingPunct="1">
                <a:spcBef>
                  <a:spcPts val="528"/>
                </a:spcBef>
                <a:spcAft>
                  <a:spcPct val="0"/>
                </a:spcAft>
                <a:buSzPct val="80000"/>
                <a:buFont typeface="Arial"/>
                <a:buChar char="•"/>
                <a:defRPr sz="1800" kern="1200">
                  <a:solidFill>
                    <a:schemeClr val="tx1"/>
                  </a:solidFill>
                  <a:latin typeface="+mn-lt"/>
                  <a:ea typeface="Arial" pitchFamily="-105" charset="-52"/>
                  <a:cs typeface="Arial" pitchFamily="34" charset="0"/>
                </a:defRPr>
              </a:lvl4pPr>
              <a:lvl5pPr marL="914400" indent="-230400" algn="l" rtl="0" eaLnBrk="1" fontAlgn="base" hangingPunct="1">
                <a:spcBef>
                  <a:spcPts val="480"/>
                </a:spcBef>
                <a:spcAft>
                  <a:spcPct val="0"/>
                </a:spcAft>
                <a:buSzPct val="80000"/>
                <a:buFont typeface="Lucida Grande"/>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defTabSz="913943">
                <a:spcBef>
                  <a:spcPts val="0"/>
                </a:spcBef>
                <a:buNone/>
              </a:pPr>
              <a:r>
                <a:rPr lang="en-US" sz="2798" b="1">
                  <a:solidFill>
                    <a:srgbClr val="20AA9A"/>
                  </a:solidFill>
                </a:rPr>
                <a:t>475+</a:t>
              </a:r>
              <a:endParaRPr lang="en-US" sz="1400">
                <a:solidFill>
                  <a:srgbClr val="20AA9A"/>
                </a:solidFill>
              </a:endParaRPr>
            </a:p>
          </p:txBody>
        </p:sp>
        <p:sp>
          <p:nvSpPr>
            <p:cNvPr id="86" name="Rectangle 85"/>
            <p:cNvSpPr/>
            <p:nvPr/>
          </p:nvSpPr>
          <p:spPr>
            <a:xfrm>
              <a:off x="1743580" y="5715294"/>
              <a:ext cx="1661685" cy="600164"/>
            </a:xfrm>
            <a:prstGeom prst="rect">
              <a:avLst/>
            </a:prstGeom>
          </p:spPr>
          <p:txBody>
            <a:bodyPr wrap="square">
              <a:spAutoFit/>
            </a:bodyPr>
            <a:lstStyle/>
            <a:p>
              <a:pPr marL="0" lvl="1" defTabSz="913943" fontAlgn="auto">
                <a:spcBef>
                  <a:spcPts val="0"/>
                </a:spcBef>
                <a:spcAft>
                  <a:spcPts val="0"/>
                </a:spcAft>
              </a:pPr>
              <a:r>
                <a:rPr lang="en-GB" sz="1100" kern="0">
                  <a:solidFill>
                    <a:srgbClr val="FFFFFF"/>
                  </a:solidFill>
                </a:rPr>
                <a:t>Patents and patents pending for data and analytics-related content </a:t>
              </a:r>
            </a:p>
          </p:txBody>
        </p:sp>
      </p:grpSp>
      <p:grpSp>
        <p:nvGrpSpPr>
          <p:cNvPr id="458" name="Group 457"/>
          <p:cNvGrpSpPr/>
          <p:nvPr/>
        </p:nvGrpSpPr>
        <p:grpSpPr>
          <a:xfrm>
            <a:off x="704298" y="5268586"/>
            <a:ext cx="566989" cy="644932"/>
            <a:chOff x="727017" y="5160035"/>
            <a:chExt cx="512018" cy="582404"/>
          </a:xfrm>
        </p:grpSpPr>
        <p:sp>
          <p:nvSpPr>
            <p:cNvPr id="88" name="Freeform 18"/>
            <p:cNvSpPr>
              <a:spLocks noEditPoints="1"/>
            </p:cNvSpPr>
            <p:nvPr/>
          </p:nvSpPr>
          <p:spPr bwMode="auto">
            <a:xfrm>
              <a:off x="785241" y="5228767"/>
              <a:ext cx="395571" cy="229242"/>
            </a:xfrm>
            <a:custGeom>
              <a:avLst/>
              <a:gdLst>
                <a:gd name="T0" fmla="*/ 420 w 768"/>
                <a:gd name="T1" fmla="*/ 273 h 480"/>
                <a:gd name="T2" fmla="*/ 425 w 768"/>
                <a:gd name="T3" fmla="*/ 260 h 480"/>
                <a:gd name="T4" fmla="*/ 419 w 768"/>
                <a:gd name="T5" fmla="*/ 247 h 480"/>
                <a:gd name="T6" fmla="*/ 394 w 768"/>
                <a:gd name="T7" fmla="*/ 248 h 480"/>
                <a:gd name="T8" fmla="*/ 389 w 768"/>
                <a:gd name="T9" fmla="*/ 260 h 480"/>
                <a:gd name="T10" fmla="*/ 407 w 768"/>
                <a:gd name="T11" fmla="*/ 279 h 480"/>
                <a:gd name="T12" fmla="*/ 247 w 768"/>
                <a:gd name="T13" fmla="*/ 233 h 480"/>
                <a:gd name="T14" fmla="*/ 253 w 768"/>
                <a:gd name="T15" fmla="*/ 220 h 480"/>
                <a:gd name="T16" fmla="*/ 235 w 768"/>
                <a:gd name="T17" fmla="*/ 202 h 480"/>
                <a:gd name="T18" fmla="*/ 222 w 768"/>
                <a:gd name="T19" fmla="*/ 207 h 480"/>
                <a:gd name="T20" fmla="*/ 216 w 768"/>
                <a:gd name="T21" fmla="*/ 220 h 480"/>
                <a:gd name="T22" fmla="*/ 222 w 768"/>
                <a:gd name="T23" fmla="*/ 233 h 480"/>
                <a:gd name="T24" fmla="*/ 719 w 768"/>
                <a:gd name="T25" fmla="*/ 233 h 480"/>
                <a:gd name="T26" fmla="*/ 732 w 768"/>
                <a:gd name="T27" fmla="*/ 227 h 480"/>
                <a:gd name="T28" fmla="*/ 732 w 768"/>
                <a:gd name="T29" fmla="*/ 202 h 480"/>
                <a:gd name="T30" fmla="*/ 706 w 768"/>
                <a:gd name="T31" fmla="*/ 202 h 480"/>
                <a:gd name="T32" fmla="*/ 701 w 768"/>
                <a:gd name="T33" fmla="*/ 215 h 480"/>
                <a:gd name="T34" fmla="*/ 706 w 768"/>
                <a:gd name="T35" fmla="*/ 227 h 480"/>
                <a:gd name="T36" fmla="*/ 578 w 768"/>
                <a:gd name="T37" fmla="*/ 93 h 480"/>
                <a:gd name="T38" fmla="*/ 542 w 768"/>
                <a:gd name="T39" fmla="*/ 96 h 480"/>
                <a:gd name="T40" fmla="*/ 456 w 768"/>
                <a:gd name="T41" fmla="*/ 260 h 480"/>
                <a:gd name="T42" fmla="*/ 442 w 768"/>
                <a:gd name="T43" fmla="*/ 295 h 480"/>
                <a:gd name="T44" fmla="*/ 372 w 768"/>
                <a:gd name="T45" fmla="*/ 295 h 480"/>
                <a:gd name="T46" fmla="*/ 276 w 768"/>
                <a:gd name="T47" fmla="*/ 246 h 480"/>
                <a:gd name="T48" fmla="*/ 269 w 768"/>
                <a:gd name="T49" fmla="*/ 255 h 480"/>
                <a:gd name="T50" fmla="*/ 235 w 768"/>
                <a:gd name="T51" fmla="*/ 269 h 480"/>
                <a:gd name="T52" fmla="*/ 91 w 768"/>
                <a:gd name="T53" fmla="*/ 405 h 480"/>
                <a:gd name="T54" fmla="*/ 84 w 768"/>
                <a:gd name="T55" fmla="*/ 465 h 480"/>
                <a:gd name="T56" fmla="*/ 49 w 768"/>
                <a:gd name="T57" fmla="*/ 480 h 480"/>
                <a:gd name="T58" fmla="*/ 14 w 768"/>
                <a:gd name="T59" fmla="*/ 465 h 480"/>
                <a:gd name="T60" fmla="*/ 14 w 768"/>
                <a:gd name="T61" fmla="*/ 396 h 480"/>
                <a:gd name="T62" fmla="*/ 14 w 768"/>
                <a:gd name="T63" fmla="*/ 396 h 480"/>
                <a:gd name="T64" fmla="*/ 67 w 768"/>
                <a:gd name="T65" fmla="*/ 385 h 480"/>
                <a:gd name="T66" fmla="*/ 186 w 768"/>
                <a:gd name="T67" fmla="*/ 220 h 480"/>
                <a:gd name="T68" fmla="*/ 200 w 768"/>
                <a:gd name="T69" fmla="*/ 185 h 480"/>
                <a:gd name="T70" fmla="*/ 269 w 768"/>
                <a:gd name="T71" fmla="*/ 185 h 480"/>
                <a:gd name="T72" fmla="*/ 283 w 768"/>
                <a:gd name="T73" fmla="*/ 216 h 480"/>
                <a:gd name="T74" fmla="*/ 372 w 768"/>
                <a:gd name="T75" fmla="*/ 226 h 480"/>
                <a:gd name="T76" fmla="*/ 372 w 768"/>
                <a:gd name="T77" fmla="*/ 226 h 480"/>
                <a:gd name="T78" fmla="*/ 421 w 768"/>
                <a:gd name="T79" fmla="*/ 214 h 480"/>
                <a:gd name="T80" fmla="*/ 507 w 768"/>
                <a:gd name="T81" fmla="*/ 49 h 480"/>
                <a:gd name="T82" fmla="*/ 556 w 768"/>
                <a:gd name="T83" fmla="*/ 0 h 480"/>
                <a:gd name="T84" fmla="*/ 591 w 768"/>
                <a:gd name="T85" fmla="*/ 15 h 480"/>
                <a:gd name="T86" fmla="*/ 600 w 768"/>
                <a:gd name="T87" fmla="*/ 72 h 480"/>
                <a:gd name="T88" fmla="*/ 719 w 768"/>
                <a:gd name="T89" fmla="*/ 165 h 480"/>
                <a:gd name="T90" fmla="*/ 754 w 768"/>
                <a:gd name="T91" fmla="*/ 180 h 480"/>
                <a:gd name="T92" fmla="*/ 754 w 768"/>
                <a:gd name="T93" fmla="*/ 249 h 480"/>
                <a:gd name="T94" fmla="*/ 754 w 768"/>
                <a:gd name="T95" fmla="*/ 249 h 480"/>
                <a:gd name="T96" fmla="*/ 684 w 768"/>
                <a:gd name="T97" fmla="*/ 249 h 480"/>
                <a:gd name="T98" fmla="*/ 684 w 768"/>
                <a:gd name="T99" fmla="*/ 249 h 480"/>
                <a:gd name="T100" fmla="*/ 670 w 768"/>
                <a:gd name="T101" fmla="*/ 215 h 480"/>
                <a:gd name="T102" fmla="*/ 578 w 768"/>
                <a:gd name="T103" fmla="*/ 93 h 480"/>
                <a:gd name="T104" fmla="*/ 62 w 768"/>
                <a:gd name="T105" fmla="*/ 444 h 480"/>
                <a:gd name="T106" fmla="*/ 67 w 768"/>
                <a:gd name="T107" fmla="*/ 431 h 480"/>
                <a:gd name="T108" fmla="*/ 49 w 768"/>
                <a:gd name="T109" fmla="*/ 413 h 480"/>
                <a:gd name="T110" fmla="*/ 36 w 768"/>
                <a:gd name="T111" fmla="*/ 418 h 480"/>
                <a:gd name="T112" fmla="*/ 36 w 768"/>
                <a:gd name="T113" fmla="*/ 444 h 480"/>
                <a:gd name="T114" fmla="*/ 49 w 768"/>
                <a:gd name="T115" fmla="*/ 449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8" h="480">
                  <a:moveTo>
                    <a:pt x="407" y="279"/>
                  </a:moveTo>
                  <a:cubicBezTo>
                    <a:pt x="412" y="279"/>
                    <a:pt x="416" y="277"/>
                    <a:pt x="420" y="273"/>
                  </a:cubicBezTo>
                  <a:cubicBezTo>
                    <a:pt x="420" y="273"/>
                    <a:pt x="420" y="273"/>
                    <a:pt x="420" y="273"/>
                  </a:cubicBezTo>
                  <a:cubicBezTo>
                    <a:pt x="423" y="270"/>
                    <a:pt x="425" y="265"/>
                    <a:pt x="425" y="260"/>
                  </a:cubicBezTo>
                  <a:cubicBezTo>
                    <a:pt x="425" y="255"/>
                    <a:pt x="423" y="251"/>
                    <a:pt x="420" y="248"/>
                  </a:cubicBezTo>
                  <a:cubicBezTo>
                    <a:pt x="419" y="247"/>
                    <a:pt x="419" y="247"/>
                    <a:pt x="419" y="247"/>
                  </a:cubicBezTo>
                  <a:cubicBezTo>
                    <a:pt x="416" y="244"/>
                    <a:pt x="412" y="242"/>
                    <a:pt x="407" y="242"/>
                  </a:cubicBezTo>
                  <a:cubicBezTo>
                    <a:pt x="402" y="242"/>
                    <a:pt x="397" y="244"/>
                    <a:pt x="394" y="248"/>
                  </a:cubicBezTo>
                  <a:cubicBezTo>
                    <a:pt x="394" y="248"/>
                    <a:pt x="394" y="248"/>
                    <a:pt x="394" y="248"/>
                  </a:cubicBezTo>
                  <a:cubicBezTo>
                    <a:pt x="391" y="251"/>
                    <a:pt x="389" y="255"/>
                    <a:pt x="389" y="260"/>
                  </a:cubicBezTo>
                  <a:cubicBezTo>
                    <a:pt x="389" y="265"/>
                    <a:pt x="391" y="270"/>
                    <a:pt x="394" y="273"/>
                  </a:cubicBezTo>
                  <a:cubicBezTo>
                    <a:pt x="397" y="277"/>
                    <a:pt x="402" y="279"/>
                    <a:pt x="407" y="279"/>
                  </a:cubicBezTo>
                  <a:close/>
                  <a:moveTo>
                    <a:pt x="235" y="238"/>
                  </a:moveTo>
                  <a:cubicBezTo>
                    <a:pt x="240" y="238"/>
                    <a:pt x="244" y="236"/>
                    <a:pt x="247" y="233"/>
                  </a:cubicBezTo>
                  <a:cubicBezTo>
                    <a:pt x="247" y="233"/>
                    <a:pt x="247" y="233"/>
                    <a:pt x="247" y="233"/>
                  </a:cubicBezTo>
                  <a:cubicBezTo>
                    <a:pt x="251" y="230"/>
                    <a:pt x="253" y="225"/>
                    <a:pt x="253" y="220"/>
                  </a:cubicBezTo>
                  <a:cubicBezTo>
                    <a:pt x="253" y="215"/>
                    <a:pt x="251" y="211"/>
                    <a:pt x="247" y="207"/>
                  </a:cubicBezTo>
                  <a:cubicBezTo>
                    <a:pt x="244" y="204"/>
                    <a:pt x="240" y="202"/>
                    <a:pt x="235" y="202"/>
                  </a:cubicBezTo>
                  <a:cubicBezTo>
                    <a:pt x="230" y="202"/>
                    <a:pt x="225" y="204"/>
                    <a:pt x="222" y="207"/>
                  </a:cubicBezTo>
                  <a:cubicBezTo>
                    <a:pt x="222" y="207"/>
                    <a:pt x="222" y="207"/>
                    <a:pt x="222" y="207"/>
                  </a:cubicBezTo>
                  <a:cubicBezTo>
                    <a:pt x="222" y="207"/>
                    <a:pt x="222" y="207"/>
                    <a:pt x="222" y="207"/>
                  </a:cubicBezTo>
                  <a:cubicBezTo>
                    <a:pt x="218" y="211"/>
                    <a:pt x="216" y="215"/>
                    <a:pt x="216" y="220"/>
                  </a:cubicBezTo>
                  <a:cubicBezTo>
                    <a:pt x="216" y="225"/>
                    <a:pt x="218" y="230"/>
                    <a:pt x="222" y="233"/>
                  </a:cubicBezTo>
                  <a:cubicBezTo>
                    <a:pt x="222" y="233"/>
                    <a:pt x="222" y="233"/>
                    <a:pt x="222" y="233"/>
                  </a:cubicBezTo>
                  <a:cubicBezTo>
                    <a:pt x="225" y="236"/>
                    <a:pt x="230" y="238"/>
                    <a:pt x="235" y="238"/>
                  </a:cubicBezTo>
                  <a:close/>
                  <a:moveTo>
                    <a:pt x="719" y="233"/>
                  </a:moveTo>
                  <a:cubicBezTo>
                    <a:pt x="724" y="233"/>
                    <a:pt x="729" y="231"/>
                    <a:pt x="732" y="227"/>
                  </a:cubicBezTo>
                  <a:cubicBezTo>
                    <a:pt x="732" y="227"/>
                    <a:pt x="732" y="227"/>
                    <a:pt x="732" y="227"/>
                  </a:cubicBezTo>
                  <a:cubicBezTo>
                    <a:pt x="735" y="224"/>
                    <a:pt x="737" y="220"/>
                    <a:pt x="737" y="215"/>
                  </a:cubicBezTo>
                  <a:cubicBezTo>
                    <a:pt x="737" y="209"/>
                    <a:pt x="735" y="205"/>
                    <a:pt x="732" y="202"/>
                  </a:cubicBezTo>
                  <a:cubicBezTo>
                    <a:pt x="729" y="198"/>
                    <a:pt x="724" y="196"/>
                    <a:pt x="719" y="196"/>
                  </a:cubicBezTo>
                  <a:cubicBezTo>
                    <a:pt x="714" y="196"/>
                    <a:pt x="709" y="198"/>
                    <a:pt x="706" y="202"/>
                  </a:cubicBezTo>
                  <a:cubicBezTo>
                    <a:pt x="706" y="202"/>
                    <a:pt x="706" y="202"/>
                    <a:pt x="706" y="202"/>
                  </a:cubicBezTo>
                  <a:cubicBezTo>
                    <a:pt x="703" y="205"/>
                    <a:pt x="701" y="210"/>
                    <a:pt x="701" y="215"/>
                  </a:cubicBezTo>
                  <a:cubicBezTo>
                    <a:pt x="701" y="220"/>
                    <a:pt x="703" y="224"/>
                    <a:pt x="706" y="227"/>
                  </a:cubicBezTo>
                  <a:cubicBezTo>
                    <a:pt x="706" y="227"/>
                    <a:pt x="706" y="227"/>
                    <a:pt x="706" y="227"/>
                  </a:cubicBezTo>
                  <a:cubicBezTo>
                    <a:pt x="709" y="231"/>
                    <a:pt x="714" y="233"/>
                    <a:pt x="719" y="233"/>
                  </a:cubicBezTo>
                  <a:close/>
                  <a:moveTo>
                    <a:pt x="578" y="93"/>
                  </a:moveTo>
                  <a:cubicBezTo>
                    <a:pt x="571" y="97"/>
                    <a:pt x="564" y="98"/>
                    <a:pt x="556" y="98"/>
                  </a:cubicBezTo>
                  <a:cubicBezTo>
                    <a:pt x="551" y="98"/>
                    <a:pt x="546" y="98"/>
                    <a:pt x="542" y="96"/>
                  </a:cubicBezTo>
                  <a:cubicBezTo>
                    <a:pt x="446" y="231"/>
                    <a:pt x="446" y="231"/>
                    <a:pt x="446" y="231"/>
                  </a:cubicBezTo>
                  <a:cubicBezTo>
                    <a:pt x="452" y="239"/>
                    <a:pt x="456" y="250"/>
                    <a:pt x="456" y="260"/>
                  </a:cubicBezTo>
                  <a:cubicBezTo>
                    <a:pt x="456" y="273"/>
                    <a:pt x="451" y="285"/>
                    <a:pt x="443" y="294"/>
                  </a:cubicBezTo>
                  <a:cubicBezTo>
                    <a:pt x="442" y="294"/>
                    <a:pt x="442" y="295"/>
                    <a:pt x="442" y="295"/>
                  </a:cubicBezTo>
                  <a:cubicBezTo>
                    <a:pt x="433" y="304"/>
                    <a:pt x="420" y="310"/>
                    <a:pt x="407" y="310"/>
                  </a:cubicBezTo>
                  <a:cubicBezTo>
                    <a:pt x="393" y="310"/>
                    <a:pt x="381" y="304"/>
                    <a:pt x="372" y="295"/>
                  </a:cubicBezTo>
                  <a:cubicBezTo>
                    <a:pt x="364" y="287"/>
                    <a:pt x="359" y="277"/>
                    <a:pt x="358" y="265"/>
                  </a:cubicBezTo>
                  <a:cubicBezTo>
                    <a:pt x="276" y="246"/>
                    <a:pt x="276" y="246"/>
                    <a:pt x="276" y="246"/>
                  </a:cubicBezTo>
                  <a:cubicBezTo>
                    <a:pt x="274" y="249"/>
                    <a:pt x="272" y="252"/>
                    <a:pt x="269" y="255"/>
                  </a:cubicBezTo>
                  <a:cubicBezTo>
                    <a:pt x="269" y="255"/>
                    <a:pt x="269" y="255"/>
                    <a:pt x="269" y="255"/>
                  </a:cubicBezTo>
                  <a:cubicBezTo>
                    <a:pt x="269" y="255"/>
                    <a:pt x="269" y="255"/>
                    <a:pt x="269" y="255"/>
                  </a:cubicBezTo>
                  <a:cubicBezTo>
                    <a:pt x="260" y="264"/>
                    <a:pt x="248" y="269"/>
                    <a:pt x="235" y="269"/>
                  </a:cubicBezTo>
                  <a:cubicBezTo>
                    <a:pt x="226" y="269"/>
                    <a:pt x="217" y="267"/>
                    <a:pt x="210" y="263"/>
                  </a:cubicBezTo>
                  <a:cubicBezTo>
                    <a:pt x="91" y="405"/>
                    <a:pt x="91" y="405"/>
                    <a:pt x="91" y="405"/>
                  </a:cubicBezTo>
                  <a:cubicBezTo>
                    <a:pt x="95" y="412"/>
                    <a:pt x="98" y="421"/>
                    <a:pt x="98" y="431"/>
                  </a:cubicBezTo>
                  <a:cubicBezTo>
                    <a:pt x="98" y="444"/>
                    <a:pt x="93" y="456"/>
                    <a:pt x="84" y="465"/>
                  </a:cubicBezTo>
                  <a:cubicBezTo>
                    <a:pt x="84" y="465"/>
                    <a:pt x="84" y="465"/>
                    <a:pt x="84" y="465"/>
                  </a:cubicBezTo>
                  <a:cubicBezTo>
                    <a:pt x="75" y="474"/>
                    <a:pt x="63" y="480"/>
                    <a:pt x="49" y="480"/>
                  </a:cubicBezTo>
                  <a:cubicBezTo>
                    <a:pt x="36" y="480"/>
                    <a:pt x="24" y="475"/>
                    <a:pt x="15" y="466"/>
                  </a:cubicBezTo>
                  <a:cubicBezTo>
                    <a:pt x="15" y="466"/>
                    <a:pt x="15" y="466"/>
                    <a:pt x="14" y="465"/>
                  </a:cubicBezTo>
                  <a:cubicBezTo>
                    <a:pt x="6" y="456"/>
                    <a:pt x="0" y="444"/>
                    <a:pt x="0" y="431"/>
                  </a:cubicBezTo>
                  <a:cubicBezTo>
                    <a:pt x="0" y="417"/>
                    <a:pt x="6" y="405"/>
                    <a:pt x="14" y="396"/>
                  </a:cubicBezTo>
                  <a:cubicBezTo>
                    <a:pt x="14" y="396"/>
                    <a:pt x="14" y="396"/>
                    <a:pt x="14" y="396"/>
                  </a:cubicBezTo>
                  <a:cubicBezTo>
                    <a:pt x="14" y="396"/>
                    <a:pt x="14" y="396"/>
                    <a:pt x="14" y="396"/>
                  </a:cubicBezTo>
                  <a:cubicBezTo>
                    <a:pt x="23" y="387"/>
                    <a:pt x="36" y="382"/>
                    <a:pt x="49" y="382"/>
                  </a:cubicBezTo>
                  <a:cubicBezTo>
                    <a:pt x="55" y="382"/>
                    <a:pt x="62" y="383"/>
                    <a:pt x="67" y="385"/>
                  </a:cubicBezTo>
                  <a:cubicBezTo>
                    <a:pt x="189" y="240"/>
                    <a:pt x="189" y="240"/>
                    <a:pt x="189" y="240"/>
                  </a:cubicBezTo>
                  <a:cubicBezTo>
                    <a:pt x="187" y="234"/>
                    <a:pt x="186" y="227"/>
                    <a:pt x="186" y="220"/>
                  </a:cubicBezTo>
                  <a:cubicBezTo>
                    <a:pt x="186" y="207"/>
                    <a:pt x="191" y="194"/>
                    <a:pt x="200" y="185"/>
                  </a:cubicBezTo>
                  <a:cubicBezTo>
                    <a:pt x="200" y="185"/>
                    <a:pt x="200" y="185"/>
                    <a:pt x="200" y="185"/>
                  </a:cubicBezTo>
                  <a:cubicBezTo>
                    <a:pt x="209" y="177"/>
                    <a:pt x="221" y="171"/>
                    <a:pt x="235" y="171"/>
                  </a:cubicBezTo>
                  <a:cubicBezTo>
                    <a:pt x="248" y="171"/>
                    <a:pt x="260" y="177"/>
                    <a:pt x="269" y="185"/>
                  </a:cubicBezTo>
                  <a:cubicBezTo>
                    <a:pt x="269" y="186"/>
                    <a:pt x="269" y="186"/>
                    <a:pt x="269" y="186"/>
                  </a:cubicBezTo>
                  <a:cubicBezTo>
                    <a:pt x="277" y="193"/>
                    <a:pt x="282" y="204"/>
                    <a:pt x="283" y="216"/>
                  </a:cubicBezTo>
                  <a:cubicBezTo>
                    <a:pt x="365" y="235"/>
                    <a:pt x="365" y="235"/>
                    <a:pt x="365" y="235"/>
                  </a:cubicBezTo>
                  <a:cubicBezTo>
                    <a:pt x="367" y="232"/>
                    <a:pt x="369" y="228"/>
                    <a:pt x="372" y="226"/>
                  </a:cubicBezTo>
                  <a:cubicBezTo>
                    <a:pt x="372" y="226"/>
                    <a:pt x="372" y="226"/>
                    <a:pt x="372" y="226"/>
                  </a:cubicBezTo>
                  <a:cubicBezTo>
                    <a:pt x="372" y="226"/>
                    <a:pt x="372" y="226"/>
                    <a:pt x="372" y="226"/>
                  </a:cubicBezTo>
                  <a:cubicBezTo>
                    <a:pt x="381" y="217"/>
                    <a:pt x="393" y="211"/>
                    <a:pt x="407" y="211"/>
                  </a:cubicBezTo>
                  <a:cubicBezTo>
                    <a:pt x="412" y="211"/>
                    <a:pt x="417" y="212"/>
                    <a:pt x="421" y="214"/>
                  </a:cubicBezTo>
                  <a:cubicBezTo>
                    <a:pt x="517" y="78"/>
                    <a:pt x="517" y="78"/>
                    <a:pt x="517" y="78"/>
                  </a:cubicBezTo>
                  <a:cubicBezTo>
                    <a:pt x="511" y="70"/>
                    <a:pt x="507" y="60"/>
                    <a:pt x="507" y="49"/>
                  </a:cubicBezTo>
                  <a:cubicBezTo>
                    <a:pt x="507" y="36"/>
                    <a:pt x="513" y="24"/>
                    <a:pt x="522" y="15"/>
                  </a:cubicBezTo>
                  <a:cubicBezTo>
                    <a:pt x="530" y="6"/>
                    <a:pt x="543" y="0"/>
                    <a:pt x="556" y="0"/>
                  </a:cubicBezTo>
                  <a:cubicBezTo>
                    <a:pt x="569" y="0"/>
                    <a:pt x="581" y="5"/>
                    <a:pt x="590" y="14"/>
                  </a:cubicBezTo>
                  <a:cubicBezTo>
                    <a:pt x="590" y="14"/>
                    <a:pt x="591" y="14"/>
                    <a:pt x="591" y="15"/>
                  </a:cubicBezTo>
                  <a:cubicBezTo>
                    <a:pt x="600" y="24"/>
                    <a:pt x="605" y="36"/>
                    <a:pt x="605" y="49"/>
                  </a:cubicBezTo>
                  <a:cubicBezTo>
                    <a:pt x="605" y="57"/>
                    <a:pt x="603" y="65"/>
                    <a:pt x="600" y="72"/>
                  </a:cubicBezTo>
                  <a:cubicBezTo>
                    <a:pt x="697" y="171"/>
                    <a:pt x="697" y="171"/>
                    <a:pt x="697" y="171"/>
                  </a:cubicBezTo>
                  <a:cubicBezTo>
                    <a:pt x="704" y="167"/>
                    <a:pt x="711" y="165"/>
                    <a:pt x="719" y="165"/>
                  </a:cubicBezTo>
                  <a:cubicBezTo>
                    <a:pt x="733" y="165"/>
                    <a:pt x="745" y="171"/>
                    <a:pt x="754" y="180"/>
                  </a:cubicBezTo>
                  <a:cubicBezTo>
                    <a:pt x="754" y="180"/>
                    <a:pt x="754" y="180"/>
                    <a:pt x="754" y="180"/>
                  </a:cubicBezTo>
                  <a:cubicBezTo>
                    <a:pt x="763" y="189"/>
                    <a:pt x="768" y="201"/>
                    <a:pt x="768" y="215"/>
                  </a:cubicBezTo>
                  <a:cubicBezTo>
                    <a:pt x="768" y="228"/>
                    <a:pt x="763" y="240"/>
                    <a:pt x="754" y="249"/>
                  </a:cubicBezTo>
                  <a:cubicBezTo>
                    <a:pt x="754" y="249"/>
                    <a:pt x="754" y="249"/>
                    <a:pt x="754" y="249"/>
                  </a:cubicBezTo>
                  <a:cubicBezTo>
                    <a:pt x="754" y="249"/>
                    <a:pt x="754" y="249"/>
                    <a:pt x="754" y="249"/>
                  </a:cubicBezTo>
                  <a:cubicBezTo>
                    <a:pt x="745" y="258"/>
                    <a:pt x="733" y="264"/>
                    <a:pt x="719" y="264"/>
                  </a:cubicBezTo>
                  <a:cubicBezTo>
                    <a:pt x="706" y="264"/>
                    <a:pt x="693" y="258"/>
                    <a:pt x="684" y="249"/>
                  </a:cubicBezTo>
                  <a:cubicBezTo>
                    <a:pt x="684" y="249"/>
                    <a:pt x="684" y="249"/>
                    <a:pt x="684" y="249"/>
                  </a:cubicBezTo>
                  <a:cubicBezTo>
                    <a:pt x="684" y="249"/>
                    <a:pt x="684" y="249"/>
                    <a:pt x="684" y="249"/>
                  </a:cubicBezTo>
                  <a:cubicBezTo>
                    <a:pt x="684" y="249"/>
                    <a:pt x="684" y="249"/>
                    <a:pt x="684" y="249"/>
                  </a:cubicBezTo>
                  <a:cubicBezTo>
                    <a:pt x="675" y="240"/>
                    <a:pt x="670" y="228"/>
                    <a:pt x="670" y="215"/>
                  </a:cubicBezTo>
                  <a:cubicBezTo>
                    <a:pt x="670" y="206"/>
                    <a:pt x="672" y="199"/>
                    <a:pt x="675" y="192"/>
                  </a:cubicBezTo>
                  <a:cubicBezTo>
                    <a:pt x="578" y="93"/>
                    <a:pt x="578" y="93"/>
                    <a:pt x="578" y="93"/>
                  </a:cubicBezTo>
                  <a:close/>
                  <a:moveTo>
                    <a:pt x="49" y="449"/>
                  </a:moveTo>
                  <a:cubicBezTo>
                    <a:pt x="54" y="449"/>
                    <a:pt x="59" y="447"/>
                    <a:pt x="62" y="444"/>
                  </a:cubicBezTo>
                  <a:cubicBezTo>
                    <a:pt x="62" y="444"/>
                    <a:pt x="62" y="444"/>
                    <a:pt x="62" y="444"/>
                  </a:cubicBezTo>
                  <a:cubicBezTo>
                    <a:pt x="65" y="440"/>
                    <a:pt x="67" y="436"/>
                    <a:pt x="67" y="431"/>
                  </a:cubicBezTo>
                  <a:cubicBezTo>
                    <a:pt x="67" y="426"/>
                    <a:pt x="65" y="421"/>
                    <a:pt x="62" y="418"/>
                  </a:cubicBezTo>
                  <a:cubicBezTo>
                    <a:pt x="59" y="415"/>
                    <a:pt x="54" y="413"/>
                    <a:pt x="49" y="413"/>
                  </a:cubicBezTo>
                  <a:cubicBezTo>
                    <a:pt x="44" y="413"/>
                    <a:pt x="40" y="415"/>
                    <a:pt x="36" y="418"/>
                  </a:cubicBezTo>
                  <a:cubicBezTo>
                    <a:pt x="36" y="418"/>
                    <a:pt x="36" y="418"/>
                    <a:pt x="36" y="418"/>
                  </a:cubicBezTo>
                  <a:cubicBezTo>
                    <a:pt x="33" y="421"/>
                    <a:pt x="31" y="426"/>
                    <a:pt x="31" y="431"/>
                  </a:cubicBezTo>
                  <a:cubicBezTo>
                    <a:pt x="31" y="436"/>
                    <a:pt x="33" y="440"/>
                    <a:pt x="36" y="444"/>
                  </a:cubicBezTo>
                  <a:cubicBezTo>
                    <a:pt x="37" y="444"/>
                    <a:pt x="37" y="444"/>
                    <a:pt x="37" y="444"/>
                  </a:cubicBezTo>
                  <a:cubicBezTo>
                    <a:pt x="40" y="447"/>
                    <a:pt x="44" y="449"/>
                    <a:pt x="49" y="449"/>
                  </a:cubicBezTo>
                  <a:close/>
                </a:path>
              </a:pathLst>
            </a:custGeom>
            <a:solidFill>
              <a:srgbClr val="20AA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ysClr val="windowText" lastClr="000000"/>
                </a:solidFill>
              </a:endParaRPr>
            </a:p>
          </p:txBody>
        </p:sp>
        <p:sp>
          <p:nvSpPr>
            <p:cNvPr id="89" name="Freeform 19"/>
            <p:cNvSpPr>
              <a:spLocks noEditPoints="1"/>
            </p:cNvSpPr>
            <p:nvPr/>
          </p:nvSpPr>
          <p:spPr bwMode="auto">
            <a:xfrm>
              <a:off x="727017" y="5160035"/>
              <a:ext cx="512018" cy="582404"/>
            </a:xfrm>
            <a:custGeom>
              <a:avLst/>
              <a:gdLst>
                <a:gd name="T0" fmla="*/ 964 w 994"/>
                <a:gd name="T1" fmla="*/ 684 h 1220"/>
                <a:gd name="T2" fmla="*/ 964 w 994"/>
                <a:gd name="T3" fmla="*/ 83 h 1220"/>
                <a:gd name="T4" fmla="*/ 970 w 994"/>
                <a:gd name="T5" fmla="*/ 83 h 1220"/>
                <a:gd name="T6" fmla="*/ 994 w 994"/>
                <a:gd name="T7" fmla="*/ 59 h 1220"/>
                <a:gd name="T8" fmla="*/ 970 w 994"/>
                <a:gd name="T9" fmla="*/ 34 h 1220"/>
                <a:gd name="T10" fmla="*/ 527 w 994"/>
                <a:gd name="T11" fmla="*/ 34 h 1220"/>
                <a:gd name="T12" fmla="*/ 527 w 994"/>
                <a:gd name="T13" fmla="*/ 0 h 1220"/>
                <a:gd name="T14" fmla="*/ 522 w 994"/>
                <a:gd name="T15" fmla="*/ 0 h 1220"/>
                <a:gd name="T16" fmla="*/ 473 w 994"/>
                <a:gd name="T17" fmla="*/ 0 h 1220"/>
                <a:gd name="T18" fmla="*/ 467 w 994"/>
                <a:gd name="T19" fmla="*/ 0 h 1220"/>
                <a:gd name="T20" fmla="*/ 467 w 994"/>
                <a:gd name="T21" fmla="*/ 34 h 1220"/>
                <a:gd name="T22" fmla="*/ 25 w 994"/>
                <a:gd name="T23" fmla="*/ 34 h 1220"/>
                <a:gd name="T24" fmla="*/ 0 w 994"/>
                <a:gd name="T25" fmla="*/ 59 h 1220"/>
                <a:gd name="T26" fmla="*/ 25 w 994"/>
                <a:gd name="T27" fmla="*/ 83 h 1220"/>
                <a:gd name="T28" fmla="*/ 30 w 994"/>
                <a:gd name="T29" fmla="*/ 83 h 1220"/>
                <a:gd name="T30" fmla="*/ 30 w 994"/>
                <a:gd name="T31" fmla="*/ 684 h 1220"/>
                <a:gd name="T32" fmla="*/ 25 w 994"/>
                <a:gd name="T33" fmla="*/ 684 h 1220"/>
                <a:gd name="T34" fmla="*/ 0 w 994"/>
                <a:gd name="T35" fmla="*/ 709 h 1220"/>
                <a:gd name="T36" fmla="*/ 25 w 994"/>
                <a:gd name="T37" fmla="*/ 733 h 1220"/>
                <a:gd name="T38" fmla="*/ 467 w 994"/>
                <a:gd name="T39" fmla="*/ 733 h 1220"/>
                <a:gd name="T40" fmla="*/ 467 w 994"/>
                <a:gd name="T41" fmla="*/ 890 h 1220"/>
                <a:gd name="T42" fmla="*/ 271 w 994"/>
                <a:gd name="T43" fmla="*/ 1103 h 1220"/>
                <a:gd name="T44" fmla="*/ 220 w 994"/>
                <a:gd name="T45" fmla="*/ 1114 h 1220"/>
                <a:gd name="T46" fmla="*/ 220 w 994"/>
                <a:gd name="T47" fmla="*/ 1114 h 1220"/>
                <a:gd name="T48" fmla="*/ 206 w 994"/>
                <a:gd name="T49" fmla="*/ 1149 h 1220"/>
                <a:gd name="T50" fmla="*/ 290 w 994"/>
                <a:gd name="T51" fmla="*/ 1184 h 1220"/>
                <a:gd name="T52" fmla="*/ 290 w 994"/>
                <a:gd name="T53" fmla="*/ 1184 h 1220"/>
                <a:gd name="T54" fmla="*/ 300 w 994"/>
                <a:gd name="T55" fmla="*/ 1130 h 1220"/>
                <a:gd name="T56" fmla="*/ 467 w 994"/>
                <a:gd name="T57" fmla="*/ 950 h 1220"/>
                <a:gd name="T58" fmla="*/ 467 w 994"/>
                <a:gd name="T59" fmla="*/ 1050 h 1220"/>
                <a:gd name="T60" fmla="*/ 473 w 994"/>
                <a:gd name="T61" fmla="*/ 1050 h 1220"/>
                <a:gd name="T62" fmla="*/ 522 w 994"/>
                <a:gd name="T63" fmla="*/ 1050 h 1220"/>
                <a:gd name="T64" fmla="*/ 527 w 994"/>
                <a:gd name="T65" fmla="*/ 1050 h 1220"/>
                <a:gd name="T66" fmla="*/ 527 w 994"/>
                <a:gd name="T67" fmla="*/ 950 h 1220"/>
                <a:gd name="T68" fmla="*/ 694 w 994"/>
                <a:gd name="T69" fmla="*/ 1130 h 1220"/>
                <a:gd name="T70" fmla="*/ 773 w 994"/>
                <a:gd name="T71" fmla="*/ 1184 h 1220"/>
                <a:gd name="T72" fmla="*/ 773 w 994"/>
                <a:gd name="T73" fmla="*/ 1184 h 1220"/>
                <a:gd name="T74" fmla="*/ 724 w 994"/>
                <a:gd name="T75" fmla="*/ 1102 h 1220"/>
                <a:gd name="T76" fmla="*/ 527 w 994"/>
                <a:gd name="T77" fmla="*/ 890 h 1220"/>
                <a:gd name="T78" fmla="*/ 527 w 994"/>
                <a:gd name="T79" fmla="*/ 733 h 1220"/>
                <a:gd name="T80" fmla="*/ 970 w 994"/>
                <a:gd name="T81" fmla="*/ 733 h 1220"/>
                <a:gd name="T82" fmla="*/ 994 w 994"/>
                <a:gd name="T83" fmla="*/ 709 h 1220"/>
                <a:gd name="T84" fmla="*/ 970 w 994"/>
                <a:gd name="T85" fmla="*/ 684 h 1220"/>
                <a:gd name="T86" fmla="*/ 964 w 994"/>
                <a:gd name="T87" fmla="*/ 684 h 1220"/>
                <a:gd name="T88" fmla="*/ 924 w 994"/>
                <a:gd name="T89" fmla="*/ 83 h 1220"/>
                <a:gd name="T90" fmla="*/ 924 w 994"/>
                <a:gd name="T91" fmla="*/ 684 h 1220"/>
                <a:gd name="T92" fmla="*/ 70 w 994"/>
                <a:gd name="T93" fmla="*/ 684 h 1220"/>
                <a:gd name="T94" fmla="*/ 70 w 994"/>
                <a:gd name="T95" fmla="*/ 83 h 1220"/>
                <a:gd name="T96" fmla="*/ 924 w 994"/>
                <a:gd name="T97" fmla="*/ 83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4" h="1220">
                  <a:moveTo>
                    <a:pt x="964" y="684"/>
                  </a:moveTo>
                  <a:cubicBezTo>
                    <a:pt x="964" y="83"/>
                    <a:pt x="964" y="83"/>
                    <a:pt x="964" y="83"/>
                  </a:cubicBezTo>
                  <a:cubicBezTo>
                    <a:pt x="970" y="83"/>
                    <a:pt x="970" y="83"/>
                    <a:pt x="970" y="83"/>
                  </a:cubicBezTo>
                  <a:cubicBezTo>
                    <a:pt x="983" y="83"/>
                    <a:pt x="994" y="72"/>
                    <a:pt x="994" y="59"/>
                  </a:cubicBezTo>
                  <a:cubicBezTo>
                    <a:pt x="994" y="45"/>
                    <a:pt x="983" y="34"/>
                    <a:pt x="970" y="34"/>
                  </a:cubicBezTo>
                  <a:cubicBezTo>
                    <a:pt x="527" y="34"/>
                    <a:pt x="527" y="34"/>
                    <a:pt x="527" y="34"/>
                  </a:cubicBezTo>
                  <a:cubicBezTo>
                    <a:pt x="527" y="0"/>
                    <a:pt x="527" y="0"/>
                    <a:pt x="527" y="0"/>
                  </a:cubicBezTo>
                  <a:cubicBezTo>
                    <a:pt x="522" y="0"/>
                    <a:pt x="522" y="0"/>
                    <a:pt x="522" y="0"/>
                  </a:cubicBezTo>
                  <a:cubicBezTo>
                    <a:pt x="473" y="0"/>
                    <a:pt x="473" y="0"/>
                    <a:pt x="473" y="0"/>
                  </a:cubicBezTo>
                  <a:cubicBezTo>
                    <a:pt x="467" y="0"/>
                    <a:pt x="467" y="0"/>
                    <a:pt x="467" y="0"/>
                  </a:cubicBezTo>
                  <a:cubicBezTo>
                    <a:pt x="467" y="34"/>
                    <a:pt x="467" y="34"/>
                    <a:pt x="467" y="34"/>
                  </a:cubicBezTo>
                  <a:cubicBezTo>
                    <a:pt x="25" y="34"/>
                    <a:pt x="25" y="34"/>
                    <a:pt x="25" y="34"/>
                  </a:cubicBezTo>
                  <a:cubicBezTo>
                    <a:pt x="11" y="34"/>
                    <a:pt x="0" y="45"/>
                    <a:pt x="0" y="59"/>
                  </a:cubicBezTo>
                  <a:cubicBezTo>
                    <a:pt x="0" y="72"/>
                    <a:pt x="11" y="83"/>
                    <a:pt x="25" y="83"/>
                  </a:cubicBezTo>
                  <a:cubicBezTo>
                    <a:pt x="30" y="83"/>
                    <a:pt x="30" y="83"/>
                    <a:pt x="30" y="83"/>
                  </a:cubicBezTo>
                  <a:cubicBezTo>
                    <a:pt x="30" y="684"/>
                    <a:pt x="30" y="684"/>
                    <a:pt x="30" y="684"/>
                  </a:cubicBezTo>
                  <a:cubicBezTo>
                    <a:pt x="25" y="684"/>
                    <a:pt x="25" y="684"/>
                    <a:pt x="25" y="684"/>
                  </a:cubicBezTo>
                  <a:cubicBezTo>
                    <a:pt x="11" y="684"/>
                    <a:pt x="0" y="695"/>
                    <a:pt x="0" y="709"/>
                  </a:cubicBezTo>
                  <a:cubicBezTo>
                    <a:pt x="0" y="722"/>
                    <a:pt x="11" y="733"/>
                    <a:pt x="25" y="733"/>
                  </a:cubicBezTo>
                  <a:cubicBezTo>
                    <a:pt x="467" y="733"/>
                    <a:pt x="467" y="733"/>
                    <a:pt x="467" y="733"/>
                  </a:cubicBezTo>
                  <a:cubicBezTo>
                    <a:pt x="467" y="890"/>
                    <a:pt x="467" y="890"/>
                    <a:pt x="467" y="890"/>
                  </a:cubicBezTo>
                  <a:cubicBezTo>
                    <a:pt x="271" y="1103"/>
                    <a:pt x="271" y="1103"/>
                    <a:pt x="271" y="1103"/>
                  </a:cubicBezTo>
                  <a:cubicBezTo>
                    <a:pt x="253" y="1097"/>
                    <a:pt x="231" y="1102"/>
                    <a:pt x="220" y="1114"/>
                  </a:cubicBezTo>
                  <a:cubicBezTo>
                    <a:pt x="220" y="1114"/>
                    <a:pt x="220" y="1114"/>
                    <a:pt x="220" y="1114"/>
                  </a:cubicBezTo>
                  <a:cubicBezTo>
                    <a:pt x="212" y="1123"/>
                    <a:pt x="206" y="1136"/>
                    <a:pt x="206" y="1149"/>
                  </a:cubicBezTo>
                  <a:cubicBezTo>
                    <a:pt x="206" y="1196"/>
                    <a:pt x="265" y="1213"/>
                    <a:pt x="290" y="1184"/>
                  </a:cubicBezTo>
                  <a:cubicBezTo>
                    <a:pt x="290" y="1184"/>
                    <a:pt x="290" y="1184"/>
                    <a:pt x="290" y="1184"/>
                  </a:cubicBezTo>
                  <a:cubicBezTo>
                    <a:pt x="304" y="1170"/>
                    <a:pt x="308" y="1149"/>
                    <a:pt x="300" y="1130"/>
                  </a:cubicBezTo>
                  <a:cubicBezTo>
                    <a:pt x="467" y="950"/>
                    <a:pt x="467" y="950"/>
                    <a:pt x="467" y="950"/>
                  </a:cubicBezTo>
                  <a:cubicBezTo>
                    <a:pt x="467" y="1050"/>
                    <a:pt x="467" y="1050"/>
                    <a:pt x="467" y="1050"/>
                  </a:cubicBezTo>
                  <a:cubicBezTo>
                    <a:pt x="473" y="1050"/>
                    <a:pt x="473" y="1050"/>
                    <a:pt x="473" y="1050"/>
                  </a:cubicBezTo>
                  <a:cubicBezTo>
                    <a:pt x="522" y="1050"/>
                    <a:pt x="522" y="1050"/>
                    <a:pt x="522" y="1050"/>
                  </a:cubicBezTo>
                  <a:cubicBezTo>
                    <a:pt x="527" y="1050"/>
                    <a:pt x="527" y="1050"/>
                    <a:pt x="527" y="1050"/>
                  </a:cubicBezTo>
                  <a:cubicBezTo>
                    <a:pt x="527" y="950"/>
                    <a:pt x="527" y="950"/>
                    <a:pt x="527" y="950"/>
                  </a:cubicBezTo>
                  <a:cubicBezTo>
                    <a:pt x="694" y="1130"/>
                    <a:pt x="694" y="1130"/>
                    <a:pt x="694" y="1130"/>
                  </a:cubicBezTo>
                  <a:cubicBezTo>
                    <a:pt x="671" y="1183"/>
                    <a:pt x="742" y="1220"/>
                    <a:pt x="773" y="1184"/>
                  </a:cubicBezTo>
                  <a:cubicBezTo>
                    <a:pt x="773" y="1184"/>
                    <a:pt x="773" y="1184"/>
                    <a:pt x="773" y="1184"/>
                  </a:cubicBezTo>
                  <a:cubicBezTo>
                    <a:pt x="810" y="1147"/>
                    <a:pt x="772" y="1087"/>
                    <a:pt x="724" y="1102"/>
                  </a:cubicBezTo>
                  <a:cubicBezTo>
                    <a:pt x="527" y="890"/>
                    <a:pt x="527" y="890"/>
                    <a:pt x="527" y="890"/>
                  </a:cubicBezTo>
                  <a:cubicBezTo>
                    <a:pt x="527" y="733"/>
                    <a:pt x="527" y="733"/>
                    <a:pt x="527" y="733"/>
                  </a:cubicBezTo>
                  <a:cubicBezTo>
                    <a:pt x="970" y="733"/>
                    <a:pt x="970" y="733"/>
                    <a:pt x="970" y="733"/>
                  </a:cubicBezTo>
                  <a:cubicBezTo>
                    <a:pt x="983" y="733"/>
                    <a:pt x="994" y="722"/>
                    <a:pt x="994" y="709"/>
                  </a:cubicBezTo>
                  <a:cubicBezTo>
                    <a:pt x="994" y="695"/>
                    <a:pt x="983" y="684"/>
                    <a:pt x="970" y="684"/>
                  </a:cubicBezTo>
                  <a:cubicBezTo>
                    <a:pt x="964" y="684"/>
                    <a:pt x="964" y="684"/>
                    <a:pt x="964" y="684"/>
                  </a:cubicBezTo>
                  <a:close/>
                  <a:moveTo>
                    <a:pt x="924" y="83"/>
                  </a:moveTo>
                  <a:cubicBezTo>
                    <a:pt x="924" y="684"/>
                    <a:pt x="924" y="684"/>
                    <a:pt x="924" y="684"/>
                  </a:cubicBezTo>
                  <a:cubicBezTo>
                    <a:pt x="70" y="684"/>
                    <a:pt x="70" y="684"/>
                    <a:pt x="70" y="684"/>
                  </a:cubicBezTo>
                  <a:cubicBezTo>
                    <a:pt x="70" y="83"/>
                    <a:pt x="70" y="83"/>
                    <a:pt x="70" y="83"/>
                  </a:cubicBezTo>
                  <a:cubicBezTo>
                    <a:pt x="924" y="83"/>
                    <a:pt x="924" y="83"/>
                    <a:pt x="924" y="83"/>
                  </a:cubicBezTo>
                  <a:close/>
                </a:path>
              </a:pathLst>
            </a:custGeom>
            <a:solidFill>
              <a:srgbClr val="20AA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ysClr val="windowText" lastClr="000000"/>
                </a:solidFill>
              </a:endParaRPr>
            </a:p>
          </p:txBody>
        </p:sp>
      </p:grpSp>
      <p:grpSp>
        <p:nvGrpSpPr>
          <p:cNvPr id="461" name="Group 460"/>
          <p:cNvGrpSpPr/>
          <p:nvPr/>
        </p:nvGrpSpPr>
        <p:grpSpPr>
          <a:xfrm>
            <a:off x="4210645" y="5186626"/>
            <a:ext cx="1599744" cy="954295"/>
            <a:chOff x="4238874" y="5014536"/>
            <a:chExt cx="2149398" cy="954737"/>
          </a:xfrm>
        </p:grpSpPr>
        <p:sp>
          <p:nvSpPr>
            <p:cNvPr id="75" name="Content Placeholder 4"/>
            <p:cNvSpPr txBox="1">
              <a:spLocks/>
            </p:cNvSpPr>
            <p:nvPr/>
          </p:nvSpPr>
          <p:spPr>
            <a:xfrm>
              <a:off x="4238874" y="5014536"/>
              <a:ext cx="538196" cy="430887"/>
            </a:xfrm>
            <a:prstGeom prst="rect">
              <a:avLst/>
            </a:prstGeom>
          </p:spPr>
          <p:txBody>
            <a:bodyPr vert="horz" wrap="none" lIns="0" tIns="0" rIns="0" bIns="0" rtlCol="0" anchor="ctr" anchorCtr="0">
              <a:spAutoFit/>
            </a:bodyPr>
            <a:lstStyle>
              <a:lvl1pPr marL="0" indent="0" algn="l" rtl="0" eaLnBrk="1" fontAlgn="base" hangingPunct="1">
                <a:spcBef>
                  <a:spcPts val="1200"/>
                </a:spcBef>
                <a:spcAft>
                  <a:spcPct val="0"/>
                </a:spcAft>
                <a:buSzPct val="80000"/>
                <a:buFontTx/>
                <a:buNone/>
                <a:defRPr sz="2400" b="0" i="0" kern="1200">
                  <a:solidFill>
                    <a:schemeClr val="accent1"/>
                  </a:solidFill>
                  <a:latin typeface="+mn-lt"/>
                  <a:ea typeface="Arial" pitchFamily="-105" charset="-52"/>
                  <a:cs typeface="Arial" pitchFamily="34" charset="0"/>
                </a:defRPr>
              </a:lvl1pPr>
              <a:lvl2pPr marL="228600" indent="-230400" algn="l" rtl="0" eaLnBrk="1" fontAlgn="base" hangingPunct="1">
                <a:spcBef>
                  <a:spcPts val="624"/>
                </a:spcBef>
                <a:spcAft>
                  <a:spcPct val="0"/>
                </a:spcAft>
                <a:buSzPct val="80000"/>
                <a:buFont typeface="Arial"/>
                <a:buChar char="•"/>
                <a:defRPr sz="2000" kern="1200">
                  <a:solidFill>
                    <a:schemeClr val="tx1"/>
                  </a:solidFill>
                  <a:latin typeface="+mn-lt"/>
                  <a:ea typeface="Arial" pitchFamily="-105" charset="-52"/>
                  <a:cs typeface="Arial" pitchFamily="34" charset="0"/>
                </a:defRPr>
              </a:lvl2pPr>
              <a:lvl3pPr marL="457200" indent="-230400" algn="l" rtl="0" eaLnBrk="1" fontAlgn="base" hangingPunct="1">
                <a:spcBef>
                  <a:spcPts val="576"/>
                </a:spcBef>
                <a:spcAft>
                  <a:spcPct val="0"/>
                </a:spcAft>
                <a:buSzPct val="80000"/>
                <a:buFont typeface="Lucida Grande"/>
                <a:buChar char="-"/>
                <a:defRPr sz="2000" kern="1200">
                  <a:solidFill>
                    <a:schemeClr val="tx1"/>
                  </a:solidFill>
                  <a:latin typeface="+mn-lt"/>
                  <a:ea typeface="Arial" pitchFamily="-105" charset="-52"/>
                  <a:cs typeface="Arial" pitchFamily="34" charset="0"/>
                </a:defRPr>
              </a:lvl3pPr>
              <a:lvl4pPr marL="685800" indent="-226800" algn="l" rtl="0" eaLnBrk="1" fontAlgn="base" hangingPunct="1">
                <a:spcBef>
                  <a:spcPts val="528"/>
                </a:spcBef>
                <a:spcAft>
                  <a:spcPct val="0"/>
                </a:spcAft>
                <a:buSzPct val="80000"/>
                <a:buFont typeface="Arial"/>
                <a:buChar char="•"/>
                <a:defRPr sz="1800" kern="1200">
                  <a:solidFill>
                    <a:schemeClr val="tx1"/>
                  </a:solidFill>
                  <a:latin typeface="+mn-lt"/>
                  <a:ea typeface="Arial" pitchFamily="-105" charset="-52"/>
                  <a:cs typeface="Arial" pitchFamily="34" charset="0"/>
                </a:defRPr>
              </a:lvl4pPr>
              <a:lvl5pPr marL="914400" indent="-230400" algn="l" rtl="0" eaLnBrk="1" fontAlgn="base" hangingPunct="1">
                <a:spcBef>
                  <a:spcPts val="480"/>
                </a:spcBef>
                <a:spcAft>
                  <a:spcPct val="0"/>
                </a:spcAft>
                <a:buSzPct val="80000"/>
                <a:buFont typeface="Lucida Grande"/>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943">
                <a:spcBef>
                  <a:spcPts val="0"/>
                </a:spcBef>
                <a:buNone/>
              </a:pPr>
              <a:r>
                <a:rPr lang="en-US" sz="2798" b="1">
                  <a:solidFill>
                    <a:srgbClr val="FF3366"/>
                  </a:solidFill>
                </a:rPr>
                <a:t>56</a:t>
              </a:r>
              <a:endParaRPr lang="en-US" sz="1800">
                <a:solidFill>
                  <a:srgbClr val="FF3366"/>
                </a:solidFill>
              </a:endParaRPr>
            </a:p>
          </p:txBody>
        </p:sp>
        <p:sp>
          <p:nvSpPr>
            <p:cNvPr id="76" name="Rectangle 75"/>
            <p:cNvSpPr/>
            <p:nvPr/>
          </p:nvSpPr>
          <p:spPr>
            <a:xfrm>
              <a:off x="4238874" y="5369109"/>
              <a:ext cx="2149398" cy="600164"/>
            </a:xfrm>
            <a:prstGeom prst="rect">
              <a:avLst/>
            </a:prstGeom>
          </p:spPr>
          <p:txBody>
            <a:bodyPr wrap="square" lIns="0" rIns="0">
              <a:spAutoFit/>
            </a:bodyPr>
            <a:lstStyle/>
            <a:p>
              <a:pPr marL="0" lvl="1" defTabSz="913943" fontAlgn="auto">
                <a:spcBef>
                  <a:spcPts val="0"/>
                </a:spcBef>
                <a:spcAft>
                  <a:spcPts val="0"/>
                </a:spcAft>
              </a:pPr>
              <a:r>
                <a:rPr lang="en-US" sz="1100" kern="0">
                  <a:solidFill>
                    <a:srgbClr val="FFFFFF"/>
                  </a:solidFill>
                </a:rPr>
                <a:t>Offices and operations </a:t>
              </a:r>
            </a:p>
            <a:p>
              <a:pPr marL="0" lvl="1" defTabSz="913943" fontAlgn="auto">
                <a:spcBef>
                  <a:spcPts val="0"/>
                </a:spcBef>
                <a:spcAft>
                  <a:spcPts val="0"/>
                </a:spcAft>
              </a:pPr>
              <a:r>
                <a:rPr lang="en-US" sz="1100" kern="0">
                  <a:solidFill>
                    <a:srgbClr val="FFFFFF"/>
                  </a:solidFill>
                </a:rPr>
                <a:t>from which Accenture </a:t>
              </a:r>
            </a:p>
            <a:p>
              <a:pPr marL="0" lvl="1" defTabSz="913943" fontAlgn="auto">
                <a:spcBef>
                  <a:spcPts val="0"/>
                </a:spcBef>
                <a:spcAft>
                  <a:spcPts val="0"/>
                </a:spcAft>
              </a:pPr>
              <a:r>
                <a:rPr lang="en-US" sz="1100" kern="0">
                  <a:solidFill>
                    <a:srgbClr val="FFFFFF"/>
                  </a:solidFill>
                </a:rPr>
                <a:t>serves clients </a:t>
              </a:r>
            </a:p>
          </p:txBody>
        </p:sp>
      </p:grpSp>
      <p:sp>
        <p:nvSpPr>
          <p:cNvPr id="431" name="Content Placeholder 4"/>
          <p:cNvSpPr txBox="1">
            <a:spLocks/>
          </p:cNvSpPr>
          <p:nvPr/>
        </p:nvSpPr>
        <p:spPr>
          <a:xfrm>
            <a:off x="4210648" y="2560828"/>
            <a:ext cx="1110368" cy="430687"/>
          </a:xfrm>
          <a:prstGeom prst="rect">
            <a:avLst/>
          </a:prstGeom>
        </p:spPr>
        <p:txBody>
          <a:bodyPr vert="horz" wrap="none" lIns="0" tIns="0" rIns="0" bIns="0" rtlCol="0" anchor="ctr" anchorCtr="0">
            <a:spAutoFit/>
          </a:bodyPr>
          <a:lstStyle>
            <a:lvl1pPr marL="0" indent="0" algn="l" rtl="0" eaLnBrk="1" fontAlgn="base" hangingPunct="1">
              <a:spcBef>
                <a:spcPts val="1200"/>
              </a:spcBef>
              <a:spcAft>
                <a:spcPct val="0"/>
              </a:spcAft>
              <a:buSzPct val="80000"/>
              <a:buFontTx/>
              <a:buNone/>
              <a:defRPr sz="2400" b="0" i="0" kern="1200">
                <a:solidFill>
                  <a:schemeClr val="accent1"/>
                </a:solidFill>
                <a:latin typeface="+mn-lt"/>
                <a:ea typeface="Arial" pitchFamily="-105" charset="-52"/>
                <a:cs typeface="Arial" pitchFamily="34" charset="0"/>
              </a:defRPr>
            </a:lvl1pPr>
            <a:lvl2pPr marL="228600" indent="-230400" algn="l" rtl="0" eaLnBrk="1" fontAlgn="base" hangingPunct="1">
              <a:spcBef>
                <a:spcPts val="624"/>
              </a:spcBef>
              <a:spcAft>
                <a:spcPct val="0"/>
              </a:spcAft>
              <a:buSzPct val="80000"/>
              <a:buFont typeface="Arial"/>
              <a:buChar char="•"/>
              <a:defRPr sz="2000" kern="1200">
                <a:solidFill>
                  <a:schemeClr val="tx1"/>
                </a:solidFill>
                <a:latin typeface="+mn-lt"/>
                <a:ea typeface="Arial" pitchFamily="-105" charset="-52"/>
                <a:cs typeface="Arial" pitchFamily="34" charset="0"/>
              </a:defRPr>
            </a:lvl2pPr>
            <a:lvl3pPr marL="457200" indent="-230400" algn="l" rtl="0" eaLnBrk="1" fontAlgn="base" hangingPunct="1">
              <a:spcBef>
                <a:spcPts val="576"/>
              </a:spcBef>
              <a:spcAft>
                <a:spcPct val="0"/>
              </a:spcAft>
              <a:buSzPct val="80000"/>
              <a:buFont typeface="Lucida Grande"/>
              <a:buChar char="-"/>
              <a:defRPr sz="2000" kern="1200">
                <a:solidFill>
                  <a:schemeClr val="tx1"/>
                </a:solidFill>
                <a:latin typeface="+mn-lt"/>
                <a:ea typeface="Arial" pitchFamily="-105" charset="-52"/>
                <a:cs typeface="Arial" pitchFamily="34" charset="0"/>
              </a:defRPr>
            </a:lvl3pPr>
            <a:lvl4pPr marL="685800" indent="-226800" algn="l" rtl="0" eaLnBrk="1" fontAlgn="base" hangingPunct="1">
              <a:spcBef>
                <a:spcPts val="528"/>
              </a:spcBef>
              <a:spcAft>
                <a:spcPct val="0"/>
              </a:spcAft>
              <a:buSzPct val="80000"/>
              <a:buFont typeface="Arial"/>
              <a:buChar char="•"/>
              <a:defRPr sz="1800" kern="1200">
                <a:solidFill>
                  <a:schemeClr val="tx1"/>
                </a:solidFill>
                <a:latin typeface="+mn-lt"/>
                <a:ea typeface="Arial" pitchFamily="-105" charset="-52"/>
                <a:cs typeface="Arial" pitchFamily="34" charset="0"/>
              </a:defRPr>
            </a:lvl4pPr>
            <a:lvl5pPr marL="914400" indent="-230400" algn="l" rtl="0" eaLnBrk="1" fontAlgn="base" hangingPunct="1">
              <a:spcBef>
                <a:spcPts val="480"/>
              </a:spcBef>
              <a:spcAft>
                <a:spcPct val="0"/>
              </a:spcAft>
              <a:buSzPct val="80000"/>
              <a:buFont typeface="Lucida Grande"/>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943">
              <a:spcBef>
                <a:spcPts val="0"/>
              </a:spcBef>
              <a:buNone/>
            </a:pPr>
            <a:r>
              <a:rPr lang="en-US" sz="2798" b="1">
                <a:solidFill>
                  <a:srgbClr val="FBB323"/>
                </a:solidFill>
              </a:rPr>
              <a:t>1,300+</a:t>
            </a:r>
            <a:endParaRPr lang="en-US" sz="1400">
              <a:solidFill>
                <a:srgbClr val="FBB323"/>
              </a:solidFill>
            </a:endParaRPr>
          </a:p>
        </p:txBody>
      </p:sp>
      <p:sp>
        <p:nvSpPr>
          <p:cNvPr id="432" name="Rectangle 431"/>
          <p:cNvSpPr/>
          <p:nvPr/>
        </p:nvSpPr>
        <p:spPr>
          <a:xfrm>
            <a:off x="4210648" y="2943723"/>
            <a:ext cx="971550" cy="261488"/>
          </a:xfrm>
          <a:prstGeom prst="rect">
            <a:avLst/>
          </a:prstGeom>
        </p:spPr>
        <p:txBody>
          <a:bodyPr wrap="square" lIns="0" rIns="0">
            <a:spAutoFit/>
          </a:bodyPr>
          <a:lstStyle/>
          <a:p>
            <a:pPr marL="0" lvl="1" defTabSz="913943" fontAlgn="auto">
              <a:spcBef>
                <a:spcPts val="0"/>
              </a:spcBef>
              <a:spcAft>
                <a:spcPts val="0"/>
              </a:spcAft>
            </a:pPr>
            <a:r>
              <a:rPr lang="en-US" sz="1100" kern="0">
                <a:solidFill>
                  <a:srgbClr val="FFFFFF"/>
                </a:solidFill>
              </a:rPr>
              <a:t>Data Scientists</a:t>
            </a:r>
          </a:p>
        </p:txBody>
      </p:sp>
      <p:grpSp>
        <p:nvGrpSpPr>
          <p:cNvPr id="433" name="Group 5"/>
          <p:cNvGrpSpPr>
            <a:grpSpLocks noChangeAspect="1"/>
          </p:cNvGrpSpPr>
          <p:nvPr/>
        </p:nvGrpSpPr>
        <p:grpSpPr bwMode="auto">
          <a:xfrm>
            <a:off x="3535946" y="2583581"/>
            <a:ext cx="545149" cy="598873"/>
            <a:chOff x="1388" y="2004"/>
            <a:chExt cx="690" cy="758"/>
          </a:xfrm>
          <a:solidFill>
            <a:srgbClr val="FBB323"/>
          </a:solidFill>
        </p:grpSpPr>
        <p:sp>
          <p:nvSpPr>
            <p:cNvPr id="434" name="Freeform 6"/>
            <p:cNvSpPr>
              <a:spLocks noEditPoints="1"/>
            </p:cNvSpPr>
            <p:nvPr/>
          </p:nvSpPr>
          <p:spPr bwMode="auto">
            <a:xfrm>
              <a:off x="1388" y="2004"/>
              <a:ext cx="690" cy="758"/>
            </a:xfrm>
            <a:custGeom>
              <a:avLst/>
              <a:gdLst>
                <a:gd name="T0" fmla="*/ 216 w 292"/>
                <a:gd name="T1" fmla="*/ 83 h 321"/>
                <a:gd name="T2" fmla="*/ 249 w 292"/>
                <a:gd name="T3" fmla="*/ 156 h 321"/>
                <a:gd name="T4" fmla="*/ 197 w 292"/>
                <a:gd name="T5" fmla="*/ 65 h 321"/>
                <a:gd name="T6" fmla="*/ 194 w 292"/>
                <a:gd name="T7" fmla="*/ 55 h 321"/>
                <a:gd name="T8" fmla="*/ 178 w 292"/>
                <a:gd name="T9" fmla="*/ 22 h 321"/>
                <a:gd name="T10" fmla="*/ 175 w 292"/>
                <a:gd name="T11" fmla="*/ 17 h 321"/>
                <a:gd name="T12" fmla="*/ 169 w 292"/>
                <a:gd name="T13" fmla="*/ 11 h 321"/>
                <a:gd name="T14" fmla="*/ 162 w 292"/>
                <a:gd name="T15" fmla="*/ 5 h 321"/>
                <a:gd name="T16" fmla="*/ 156 w 292"/>
                <a:gd name="T17" fmla="*/ 2 h 321"/>
                <a:gd name="T18" fmla="*/ 152 w 292"/>
                <a:gd name="T19" fmla="*/ 1 h 321"/>
                <a:gd name="T20" fmla="*/ 145 w 292"/>
                <a:gd name="T21" fmla="*/ 0 h 321"/>
                <a:gd name="T22" fmla="*/ 13 w 292"/>
                <a:gd name="T23" fmla="*/ 70 h 321"/>
                <a:gd name="T24" fmla="*/ 11 w 292"/>
                <a:gd name="T25" fmla="*/ 247 h 321"/>
                <a:gd name="T26" fmla="*/ 111 w 292"/>
                <a:gd name="T27" fmla="*/ 225 h 321"/>
                <a:gd name="T28" fmla="*/ 62 w 292"/>
                <a:gd name="T29" fmla="*/ 175 h 321"/>
                <a:gd name="T30" fmla="*/ 176 w 292"/>
                <a:gd name="T31" fmla="*/ 249 h 321"/>
                <a:gd name="T32" fmla="*/ 171 w 292"/>
                <a:gd name="T33" fmla="*/ 263 h 321"/>
                <a:gd name="T34" fmla="*/ 167 w 292"/>
                <a:gd name="T35" fmla="*/ 274 h 321"/>
                <a:gd name="T36" fmla="*/ 164 w 292"/>
                <a:gd name="T37" fmla="*/ 280 h 321"/>
                <a:gd name="T38" fmla="*/ 157 w 292"/>
                <a:gd name="T39" fmla="*/ 291 h 321"/>
                <a:gd name="T40" fmla="*/ 154 w 292"/>
                <a:gd name="T41" fmla="*/ 294 h 321"/>
                <a:gd name="T42" fmla="*/ 150 w 292"/>
                <a:gd name="T43" fmla="*/ 297 h 321"/>
                <a:gd name="T44" fmla="*/ 147 w 292"/>
                <a:gd name="T45" fmla="*/ 298 h 321"/>
                <a:gd name="T46" fmla="*/ 96 w 292"/>
                <a:gd name="T47" fmla="*/ 266 h 321"/>
                <a:gd name="T48" fmla="*/ 150 w 292"/>
                <a:gd name="T49" fmla="*/ 320 h 321"/>
                <a:gd name="T50" fmla="*/ 164 w 292"/>
                <a:gd name="T51" fmla="*/ 314 h 321"/>
                <a:gd name="T52" fmla="*/ 169 w 292"/>
                <a:gd name="T53" fmla="*/ 309 h 321"/>
                <a:gd name="T54" fmla="*/ 182 w 292"/>
                <a:gd name="T55" fmla="*/ 292 h 321"/>
                <a:gd name="T56" fmla="*/ 190 w 292"/>
                <a:gd name="T57" fmla="*/ 276 h 321"/>
                <a:gd name="T58" fmla="*/ 197 w 292"/>
                <a:gd name="T59" fmla="*/ 257 h 321"/>
                <a:gd name="T60" fmla="*/ 262 w 292"/>
                <a:gd name="T61" fmla="*/ 183 h 321"/>
                <a:gd name="T62" fmla="*/ 181 w 292"/>
                <a:gd name="T63" fmla="*/ 108 h 321"/>
                <a:gd name="T64" fmla="*/ 183 w 292"/>
                <a:gd name="T65" fmla="*/ 110 h 321"/>
                <a:gd name="T66" fmla="*/ 147 w 292"/>
                <a:gd name="T67" fmla="*/ 22 h 321"/>
                <a:gd name="T68" fmla="*/ 150 w 292"/>
                <a:gd name="T69" fmla="*/ 24 h 321"/>
                <a:gd name="T70" fmla="*/ 152 w 292"/>
                <a:gd name="T71" fmla="*/ 25 h 321"/>
                <a:gd name="T72" fmla="*/ 155 w 292"/>
                <a:gd name="T73" fmla="*/ 28 h 321"/>
                <a:gd name="T74" fmla="*/ 158 w 292"/>
                <a:gd name="T75" fmla="*/ 30 h 321"/>
                <a:gd name="T76" fmla="*/ 161 w 292"/>
                <a:gd name="T77" fmla="*/ 35 h 321"/>
                <a:gd name="T78" fmla="*/ 163 w 292"/>
                <a:gd name="T79" fmla="*/ 39 h 321"/>
                <a:gd name="T80" fmla="*/ 166 w 292"/>
                <a:gd name="T81" fmla="*/ 45 h 321"/>
                <a:gd name="T82" fmla="*/ 168 w 292"/>
                <a:gd name="T83" fmla="*/ 49 h 321"/>
                <a:gd name="T84" fmla="*/ 171 w 292"/>
                <a:gd name="T85" fmla="*/ 58 h 321"/>
                <a:gd name="T86" fmla="*/ 176 w 292"/>
                <a:gd name="T87" fmla="*/ 73 h 321"/>
                <a:gd name="T88" fmla="*/ 145 w 292"/>
                <a:gd name="T89" fmla="*/ 22 h 321"/>
                <a:gd name="T90" fmla="*/ 89 w 292"/>
                <a:gd name="T91" fmla="*/ 85 h 321"/>
                <a:gd name="T92" fmla="*/ 109 w 292"/>
                <a:gd name="T93" fmla="*/ 95 h 321"/>
                <a:gd name="T94" fmla="*/ 111 w 292"/>
                <a:gd name="T95" fmla="*/ 107 h 321"/>
                <a:gd name="T96" fmla="*/ 78 w 292"/>
                <a:gd name="T97" fmla="*/ 160 h 321"/>
                <a:gd name="T98" fmla="*/ 168 w 292"/>
                <a:gd name="T99" fmla="*/ 126 h 321"/>
                <a:gd name="T100" fmla="*/ 181 w 292"/>
                <a:gd name="T101" fmla="*/ 225 h 321"/>
                <a:gd name="T102" fmla="*/ 78 w 292"/>
                <a:gd name="T103" fmla="*/ 160 h 321"/>
                <a:gd name="T104" fmla="*/ 202 w 292"/>
                <a:gd name="T105" fmla="*/ 236 h 321"/>
                <a:gd name="T106" fmla="*/ 206 w 292"/>
                <a:gd name="T107" fmla="*/ 209 h 321"/>
                <a:gd name="T108" fmla="*/ 208 w 292"/>
                <a:gd name="T109" fmla="*/ 160 h 321"/>
                <a:gd name="T110" fmla="*/ 260 w 292"/>
                <a:gd name="T111" fmla="*/ 23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2" h="321">
                  <a:moveTo>
                    <a:pt x="207" y="128"/>
                  </a:moveTo>
                  <a:cubicBezTo>
                    <a:pt x="206" y="113"/>
                    <a:pt x="204" y="99"/>
                    <a:pt x="202" y="87"/>
                  </a:cubicBezTo>
                  <a:cubicBezTo>
                    <a:pt x="207" y="85"/>
                    <a:pt x="212" y="84"/>
                    <a:pt x="216" y="83"/>
                  </a:cubicBezTo>
                  <a:cubicBezTo>
                    <a:pt x="244" y="76"/>
                    <a:pt x="258" y="80"/>
                    <a:pt x="261" y="85"/>
                  </a:cubicBezTo>
                  <a:cubicBezTo>
                    <a:pt x="266" y="93"/>
                    <a:pt x="259" y="113"/>
                    <a:pt x="233" y="141"/>
                  </a:cubicBezTo>
                  <a:cubicBezTo>
                    <a:pt x="249" y="156"/>
                    <a:pt x="249" y="156"/>
                    <a:pt x="249" y="156"/>
                  </a:cubicBezTo>
                  <a:cubicBezTo>
                    <a:pt x="281" y="122"/>
                    <a:pt x="292" y="92"/>
                    <a:pt x="280" y="73"/>
                  </a:cubicBezTo>
                  <a:cubicBezTo>
                    <a:pt x="272" y="62"/>
                    <a:pt x="255" y="51"/>
                    <a:pt x="211" y="61"/>
                  </a:cubicBezTo>
                  <a:cubicBezTo>
                    <a:pt x="207" y="63"/>
                    <a:pt x="202" y="64"/>
                    <a:pt x="197" y="65"/>
                  </a:cubicBezTo>
                  <a:cubicBezTo>
                    <a:pt x="196" y="62"/>
                    <a:pt x="195" y="58"/>
                    <a:pt x="194" y="55"/>
                  </a:cubicBezTo>
                  <a:cubicBezTo>
                    <a:pt x="194" y="55"/>
                    <a:pt x="194" y="55"/>
                    <a:pt x="194" y="55"/>
                  </a:cubicBezTo>
                  <a:cubicBezTo>
                    <a:pt x="194" y="55"/>
                    <a:pt x="194" y="55"/>
                    <a:pt x="194" y="55"/>
                  </a:cubicBezTo>
                  <a:cubicBezTo>
                    <a:pt x="193" y="53"/>
                    <a:pt x="192" y="50"/>
                    <a:pt x="192" y="48"/>
                  </a:cubicBezTo>
                  <a:cubicBezTo>
                    <a:pt x="192" y="48"/>
                    <a:pt x="192" y="48"/>
                    <a:pt x="192" y="48"/>
                  </a:cubicBezTo>
                  <a:cubicBezTo>
                    <a:pt x="187" y="38"/>
                    <a:pt x="183" y="29"/>
                    <a:pt x="178" y="22"/>
                  </a:cubicBezTo>
                  <a:cubicBezTo>
                    <a:pt x="178" y="22"/>
                    <a:pt x="178" y="22"/>
                    <a:pt x="178" y="21"/>
                  </a:cubicBezTo>
                  <a:cubicBezTo>
                    <a:pt x="177" y="20"/>
                    <a:pt x="176" y="19"/>
                    <a:pt x="175" y="18"/>
                  </a:cubicBezTo>
                  <a:cubicBezTo>
                    <a:pt x="175" y="18"/>
                    <a:pt x="175" y="17"/>
                    <a:pt x="175" y="17"/>
                  </a:cubicBezTo>
                  <a:cubicBezTo>
                    <a:pt x="174" y="16"/>
                    <a:pt x="173" y="15"/>
                    <a:pt x="172" y="14"/>
                  </a:cubicBezTo>
                  <a:cubicBezTo>
                    <a:pt x="172" y="14"/>
                    <a:pt x="172" y="14"/>
                    <a:pt x="172" y="14"/>
                  </a:cubicBezTo>
                  <a:cubicBezTo>
                    <a:pt x="171" y="13"/>
                    <a:pt x="170" y="12"/>
                    <a:pt x="169" y="11"/>
                  </a:cubicBezTo>
                  <a:cubicBezTo>
                    <a:pt x="169" y="11"/>
                    <a:pt x="169" y="11"/>
                    <a:pt x="169" y="11"/>
                  </a:cubicBezTo>
                  <a:cubicBezTo>
                    <a:pt x="167" y="9"/>
                    <a:pt x="164" y="7"/>
                    <a:pt x="162" y="6"/>
                  </a:cubicBezTo>
                  <a:cubicBezTo>
                    <a:pt x="162" y="5"/>
                    <a:pt x="162" y="5"/>
                    <a:pt x="162" y="5"/>
                  </a:cubicBezTo>
                  <a:cubicBezTo>
                    <a:pt x="161" y="5"/>
                    <a:pt x="160" y="4"/>
                    <a:pt x="159" y="4"/>
                  </a:cubicBezTo>
                  <a:cubicBezTo>
                    <a:pt x="159" y="4"/>
                    <a:pt x="158" y="3"/>
                    <a:pt x="158" y="3"/>
                  </a:cubicBezTo>
                  <a:cubicBezTo>
                    <a:pt x="157" y="3"/>
                    <a:pt x="157" y="3"/>
                    <a:pt x="156" y="2"/>
                  </a:cubicBezTo>
                  <a:cubicBezTo>
                    <a:pt x="156" y="2"/>
                    <a:pt x="155" y="2"/>
                    <a:pt x="155" y="2"/>
                  </a:cubicBezTo>
                  <a:cubicBezTo>
                    <a:pt x="154" y="2"/>
                    <a:pt x="153" y="1"/>
                    <a:pt x="153" y="1"/>
                  </a:cubicBezTo>
                  <a:cubicBezTo>
                    <a:pt x="152" y="1"/>
                    <a:pt x="152" y="1"/>
                    <a:pt x="152" y="1"/>
                  </a:cubicBezTo>
                  <a:cubicBezTo>
                    <a:pt x="151" y="1"/>
                    <a:pt x="150" y="1"/>
                    <a:pt x="149" y="0"/>
                  </a:cubicBezTo>
                  <a:cubicBezTo>
                    <a:pt x="149" y="0"/>
                    <a:pt x="149" y="0"/>
                    <a:pt x="148" y="0"/>
                  </a:cubicBezTo>
                  <a:cubicBezTo>
                    <a:pt x="147" y="0"/>
                    <a:pt x="146" y="0"/>
                    <a:pt x="145" y="0"/>
                  </a:cubicBezTo>
                  <a:cubicBezTo>
                    <a:pt x="126" y="0"/>
                    <a:pt x="106" y="22"/>
                    <a:pt x="94" y="64"/>
                  </a:cubicBezTo>
                  <a:cubicBezTo>
                    <a:pt x="77" y="58"/>
                    <a:pt x="61" y="55"/>
                    <a:pt x="49" y="55"/>
                  </a:cubicBezTo>
                  <a:cubicBezTo>
                    <a:pt x="27" y="55"/>
                    <a:pt x="17" y="63"/>
                    <a:pt x="13" y="70"/>
                  </a:cubicBezTo>
                  <a:cubicBezTo>
                    <a:pt x="0" y="88"/>
                    <a:pt x="10" y="121"/>
                    <a:pt x="46" y="160"/>
                  </a:cubicBezTo>
                  <a:cubicBezTo>
                    <a:pt x="39" y="166"/>
                    <a:pt x="33" y="173"/>
                    <a:pt x="28" y="180"/>
                  </a:cubicBezTo>
                  <a:cubicBezTo>
                    <a:pt x="0" y="215"/>
                    <a:pt x="3" y="236"/>
                    <a:pt x="11" y="247"/>
                  </a:cubicBezTo>
                  <a:cubicBezTo>
                    <a:pt x="18" y="259"/>
                    <a:pt x="31" y="263"/>
                    <a:pt x="48" y="263"/>
                  </a:cubicBezTo>
                  <a:cubicBezTo>
                    <a:pt x="73" y="263"/>
                    <a:pt x="105" y="253"/>
                    <a:pt x="134" y="239"/>
                  </a:cubicBezTo>
                  <a:cubicBezTo>
                    <a:pt x="111" y="225"/>
                    <a:pt x="111" y="225"/>
                    <a:pt x="111" y="225"/>
                  </a:cubicBezTo>
                  <a:cubicBezTo>
                    <a:pt x="64" y="246"/>
                    <a:pt x="35" y="244"/>
                    <a:pt x="29" y="235"/>
                  </a:cubicBezTo>
                  <a:cubicBezTo>
                    <a:pt x="26" y="230"/>
                    <a:pt x="28" y="216"/>
                    <a:pt x="45" y="194"/>
                  </a:cubicBezTo>
                  <a:cubicBezTo>
                    <a:pt x="50" y="187"/>
                    <a:pt x="56" y="181"/>
                    <a:pt x="62" y="175"/>
                  </a:cubicBezTo>
                  <a:cubicBezTo>
                    <a:pt x="75" y="187"/>
                    <a:pt x="91" y="200"/>
                    <a:pt x="110" y="213"/>
                  </a:cubicBezTo>
                  <a:cubicBezTo>
                    <a:pt x="132" y="228"/>
                    <a:pt x="154" y="240"/>
                    <a:pt x="176" y="249"/>
                  </a:cubicBezTo>
                  <a:cubicBezTo>
                    <a:pt x="176" y="249"/>
                    <a:pt x="176" y="249"/>
                    <a:pt x="176" y="249"/>
                  </a:cubicBezTo>
                  <a:cubicBezTo>
                    <a:pt x="176" y="249"/>
                    <a:pt x="176" y="249"/>
                    <a:pt x="176" y="249"/>
                  </a:cubicBezTo>
                  <a:cubicBezTo>
                    <a:pt x="174" y="254"/>
                    <a:pt x="173" y="259"/>
                    <a:pt x="171" y="263"/>
                  </a:cubicBezTo>
                  <a:cubicBezTo>
                    <a:pt x="171" y="263"/>
                    <a:pt x="171" y="263"/>
                    <a:pt x="171" y="263"/>
                  </a:cubicBezTo>
                  <a:cubicBezTo>
                    <a:pt x="171" y="265"/>
                    <a:pt x="170" y="267"/>
                    <a:pt x="169" y="269"/>
                  </a:cubicBezTo>
                  <a:cubicBezTo>
                    <a:pt x="169" y="269"/>
                    <a:pt x="169" y="269"/>
                    <a:pt x="169" y="269"/>
                  </a:cubicBezTo>
                  <a:cubicBezTo>
                    <a:pt x="168" y="271"/>
                    <a:pt x="168" y="273"/>
                    <a:pt x="167" y="274"/>
                  </a:cubicBezTo>
                  <a:cubicBezTo>
                    <a:pt x="167" y="274"/>
                    <a:pt x="167" y="274"/>
                    <a:pt x="167" y="274"/>
                  </a:cubicBezTo>
                  <a:cubicBezTo>
                    <a:pt x="166" y="276"/>
                    <a:pt x="165" y="278"/>
                    <a:pt x="165" y="279"/>
                  </a:cubicBezTo>
                  <a:cubicBezTo>
                    <a:pt x="165" y="279"/>
                    <a:pt x="164" y="279"/>
                    <a:pt x="164" y="280"/>
                  </a:cubicBezTo>
                  <a:cubicBezTo>
                    <a:pt x="163" y="282"/>
                    <a:pt x="161" y="285"/>
                    <a:pt x="160" y="287"/>
                  </a:cubicBezTo>
                  <a:cubicBezTo>
                    <a:pt x="160" y="288"/>
                    <a:pt x="159" y="288"/>
                    <a:pt x="159" y="288"/>
                  </a:cubicBezTo>
                  <a:cubicBezTo>
                    <a:pt x="159" y="289"/>
                    <a:pt x="158" y="290"/>
                    <a:pt x="157" y="291"/>
                  </a:cubicBezTo>
                  <a:cubicBezTo>
                    <a:pt x="157" y="291"/>
                    <a:pt x="157" y="291"/>
                    <a:pt x="157" y="291"/>
                  </a:cubicBezTo>
                  <a:cubicBezTo>
                    <a:pt x="156" y="292"/>
                    <a:pt x="156" y="293"/>
                    <a:pt x="155" y="293"/>
                  </a:cubicBezTo>
                  <a:cubicBezTo>
                    <a:pt x="155" y="294"/>
                    <a:pt x="154" y="294"/>
                    <a:pt x="154" y="294"/>
                  </a:cubicBezTo>
                  <a:cubicBezTo>
                    <a:pt x="154" y="295"/>
                    <a:pt x="153" y="295"/>
                    <a:pt x="153" y="296"/>
                  </a:cubicBezTo>
                  <a:cubicBezTo>
                    <a:pt x="152" y="296"/>
                    <a:pt x="152" y="296"/>
                    <a:pt x="152" y="296"/>
                  </a:cubicBezTo>
                  <a:cubicBezTo>
                    <a:pt x="151" y="296"/>
                    <a:pt x="151" y="297"/>
                    <a:pt x="150" y="297"/>
                  </a:cubicBezTo>
                  <a:cubicBezTo>
                    <a:pt x="150" y="297"/>
                    <a:pt x="150" y="297"/>
                    <a:pt x="150" y="298"/>
                  </a:cubicBezTo>
                  <a:cubicBezTo>
                    <a:pt x="149" y="298"/>
                    <a:pt x="148" y="298"/>
                    <a:pt x="148" y="298"/>
                  </a:cubicBezTo>
                  <a:cubicBezTo>
                    <a:pt x="148" y="298"/>
                    <a:pt x="147" y="298"/>
                    <a:pt x="147" y="298"/>
                  </a:cubicBezTo>
                  <a:cubicBezTo>
                    <a:pt x="147" y="299"/>
                    <a:pt x="146" y="299"/>
                    <a:pt x="145" y="299"/>
                  </a:cubicBezTo>
                  <a:cubicBezTo>
                    <a:pt x="136" y="299"/>
                    <a:pt x="126" y="284"/>
                    <a:pt x="117" y="258"/>
                  </a:cubicBezTo>
                  <a:cubicBezTo>
                    <a:pt x="110" y="261"/>
                    <a:pt x="103" y="264"/>
                    <a:pt x="96" y="266"/>
                  </a:cubicBezTo>
                  <a:cubicBezTo>
                    <a:pt x="109" y="302"/>
                    <a:pt x="127" y="321"/>
                    <a:pt x="145" y="321"/>
                  </a:cubicBezTo>
                  <a:cubicBezTo>
                    <a:pt x="147" y="321"/>
                    <a:pt x="148" y="321"/>
                    <a:pt x="150" y="320"/>
                  </a:cubicBezTo>
                  <a:cubicBezTo>
                    <a:pt x="150" y="320"/>
                    <a:pt x="150" y="320"/>
                    <a:pt x="150" y="320"/>
                  </a:cubicBezTo>
                  <a:cubicBezTo>
                    <a:pt x="152" y="320"/>
                    <a:pt x="153" y="319"/>
                    <a:pt x="155" y="319"/>
                  </a:cubicBezTo>
                  <a:cubicBezTo>
                    <a:pt x="155" y="319"/>
                    <a:pt x="155" y="319"/>
                    <a:pt x="155" y="319"/>
                  </a:cubicBezTo>
                  <a:cubicBezTo>
                    <a:pt x="158" y="318"/>
                    <a:pt x="161" y="316"/>
                    <a:pt x="164" y="314"/>
                  </a:cubicBezTo>
                  <a:cubicBezTo>
                    <a:pt x="164" y="314"/>
                    <a:pt x="165" y="313"/>
                    <a:pt x="165" y="313"/>
                  </a:cubicBezTo>
                  <a:cubicBezTo>
                    <a:pt x="166" y="312"/>
                    <a:pt x="168" y="311"/>
                    <a:pt x="169" y="310"/>
                  </a:cubicBezTo>
                  <a:cubicBezTo>
                    <a:pt x="169" y="310"/>
                    <a:pt x="169" y="309"/>
                    <a:pt x="169" y="309"/>
                  </a:cubicBezTo>
                  <a:cubicBezTo>
                    <a:pt x="172" y="306"/>
                    <a:pt x="175" y="303"/>
                    <a:pt x="178" y="299"/>
                  </a:cubicBezTo>
                  <a:cubicBezTo>
                    <a:pt x="178" y="299"/>
                    <a:pt x="178" y="299"/>
                    <a:pt x="178" y="299"/>
                  </a:cubicBezTo>
                  <a:cubicBezTo>
                    <a:pt x="180" y="297"/>
                    <a:pt x="181" y="295"/>
                    <a:pt x="182" y="292"/>
                  </a:cubicBezTo>
                  <a:cubicBezTo>
                    <a:pt x="182" y="292"/>
                    <a:pt x="182" y="292"/>
                    <a:pt x="182" y="292"/>
                  </a:cubicBezTo>
                  <a:cubicBezTo>
                    <a:pt x="185" y="287"/>
                    <a:pt x="188" y="282"/>
                    <a:pt x="190" y="277"/>
                  </a:cubicBezTo>
                  <a:cubicBezTo>
                    <a:pt x="190" y="277"/>
                    <a:pt x="190" y="276"/>
                    <a:pt x="190" y="276"/>
                  </a:cubicBezTo>
                  <a:cubicBezTo>
                    <a:pt x="191" y="273"/>
                    <a:pt x="192" y="270"/>
                    <a:pt x="193" y="267"/>
                  </a:cubicBezTo>
                  <a:cubicBezTo>
                    <a:pt x="193" y="267"/>
                    <a:pt x="193" y="267"/>
                    <a:pt x="193" y="267"/>
                  </a:cubicBezTo>
                  <a:cubicBezTo>
                    <a:pt x="195" y="264"/>
                    <a:pt x="196" y="261"/>
                    <a:pt x="197" y="257"/>
                  </a:cubicBezTo>
                  <a:cubicBezTo>
                    <a:pt x="214" y="263"/>
                    <a:pt x="229" y="266"/>
                    <a:pt x="242" y="266"/>
                  </a:cubicBezTo>
                  <a:cubicBezTo>
                    <a:pt x="263" y="266"/>
                    <a:pt x="273" y="257"/>
                    <a:pt x="278" y="250"/>
                  </a:cubicBezTo>
                  <a:cubicBezTo>
                    <a:pt x="285" y="239"/>
                    <a:pt x="289" y="219"/>
                    <a:pt x="262" y="183"/>
                  </a:cubicBezTo>
                  <a:cubicBezTo>
                    <a:pt x="249" y="165"/>
                    <a:pt x="230" y="146"/>
                    <a:pt x="207" y="128"/>
                  </a:cubicBezTo>
                  <a:close/>
                  <a:moveTo>
                    <a:pt x="183" y="110"/>
                  </a:moveTo>
                  <a:cubicBezTo>
                    <a:pt x="182" y="109"/>
                    <a:pt x="181" y="109"/>
                    <a:pt x="181" y="108"/>
                  </a:cubicBezTo>
                  <a:cubicBezTo>
                    <a:pt x="177" y="105"/>
                    <a:pt x="173" y="103"/>
                    <a:pt x="169" y="100"/>
                  </a:cubicBezTo>
                  <a:cubicBezTo>
                    <a:pt x="173" y="98"/>
                    <a:pt x="177" y="97"/>
                    <a:pt x="181" y="95"/>
                  </a:cubicBezTo>
                  <a:cubicBezTo>
                    <a:pt x="182" y="100"/>
                    <a:pt x="182" y="105"/>
                    <a:pt x="183" y="110"/>
                  </a:cubicBezTo>
                  <a:close/>
                  <a:moveTo>
                    <a:pt x="145" y="22"/>
                  </a:moveTo>
                  <a:cubicBezTo>
                    <a:pt x="146" y="22"/>
                    <a:pt x="146" y="22"/>
                    <a:pt x="147" y="22"/>
                  </a:cubicBezTo>
                  <a:cubicBezTo>
                    <a:pt x="147" y="22"/>
                    <a:pt x="147" y="22"/>
                    <a:pt x="147" y="22"/>
                  </a:cubicBezTo>
                  <a:cubicBezTo>
                    <a:pt x="148" y="22"/>
                    <a:pt x="148" y="23"/>
                    <a:pt x="148" y="23"/>
                  </a:cubicBezTo>
                  <a:cubicBezTo>
                    <a:pt x="149" y="23"/>
                    <a:pt x="149" y="23"/>
                    <a:pt x="149" y="23"/>
                  </a:cubicBezTo>
                  <a:cubicBezTo>
                    <a:pt x="149" y="23"/>
                    <a:pt x="150" y="23"/>
                    <a:pt x="150" y="24"/>
                  </a:cubicBezTo>
                  <a:cubicBezTo>
                    <a:pt x="150" y="24"/>
                    <a:pt x="151" y="24"/>
                    <a:pt x="151" y="24"/>
                  </a:cubicBezTo>
                  <a:cubicBezTo>
                    <a:pt x="151" y="24"/>
                    <a:pt x="152" y="24"/>
                    <a:pt x="152" y="25"/>
                  </a:cubicBezTo>
                  <a:cubicBezTo>
                    <a:pt x="152" y="25"/>
                    <a:pt x="152" y="25"/>
                    <a:pt x="152" y="25"/>
                  </a:cubicBezTo>
                  <a:cubicBezTo>
                    <a:pt x="153" y="25"/>
                    <a:pt x="153" y="26"/>
                    <a:pt x="154" y="26"/>
                  </a:cubicBezTo>
                  <a:cubicBezTo>
                    <a:pt x="154" y="26"/>
                    <a:pt x="154" y="26"/>
                    <a:pt x="154" y="27"/>
                  </a:cubicBezTo>
                  <a:cubicBezTo>
                    <a:pt x="155" y="27"/>
                    <a:pt x="155" y="27"/>
                    <a:pt x="155" y="28"/>
                  </a:cubicBezTo>
                  <a:cubicBezTo>
                    <a:pt x="156" y="28"/>
                    <a:pt x="156" y="28"/>
                    <a:pt x="156" y="28"/>
                  </a:cubicBezTo>
                  <a:cubicBezTo>
                    <a:pt x="156" y="29"/>
                    <a:pt x="157" y="29"/>
                    <a:pt x="157" y="30"/>
                  </a:cubicBezTo>
                  <a:cubicBezTo>
                    <a:pt x="157" y="30"/>
                    <a:pt x="158" y="30"/>
                    <a:pt x="158" y="30"/>
                  </a:cubicBezTo>
                  <a:cubicBezTo>
                    <a:pt x="158" y="31"/>
                    <a:pt x="159" y="32"/>
                    <a:pt x="159" y="32"/>
                  </a:cubicBezTo>
                  <a:cubicBezTo>
                    <a:pt x="159" y="33"/>
                    <a:pt x="159" y="33"/>
                    <a:pt x="159" y="33"/>
                  </a:cubicBezTo>
                  <a:cubicBezTo>
                    <a:pt x="160" y="34"/>
                    <a:pt x="160" y="34"/>
                    <a:pt x="161" y="35"/>
                  </a:cubicBezTo>
                  <a:cubicBezTo>
                    <a:pt x="161" y="35"/>
                    <a:pt x="161" y="35"/>
                    <a:pt x="161" y="36"/>
                  </a:cubicBezTo>
                  <a:cubicBezTo>
                    <a:pt x="162" y="36"/>
                    <a:pt x="162" y="37"/>
                    <a:pt x="163" y="38"/>
                  </a:cubicBezTo>
                  <a:cubicBezTo>
                    <a:pt x="163" y="38"/>
                    <a:pt x="163" y="38"/>
                    <a:pt x="163" y="39"/>
                  </a:cubicBezTo>
                  <a:cubicBezTo>
                    <a:pt x="163" y="39"/>
                    <a:pt x="164" y="40"/>
                    <a:pt x="164" y="42"/>
                  </a:cubicBezTo>
                  <a:cubicBezTo>
                    <a:pt x="165" y="42"/>
                    <a:pt x="165" y="42"/>
                    <a:pt x="165" y="42"/>
                  </a:cubicBezTo>
                  <a:cubicBezTo>
                    <a:pt x="165" y="43"/>
                    <a:pt x="166" y="44"/>
                    <a:pt x="166" y="45"/>
                  </a:cubicBezTo>
                  <a:cubicBezTo>
                    <a:pt x="166" y="45"/>
                    <a:pt x="166" y="45"/>
                    <a:pt x="166" y="45"/>
                  </a:cubicBezTo>
                  <a:cubicBezTo>
                    <a:pt x="167" y="47"/>
                    <a:pt x="167" y="48"/>
                    <a:pt x="168" y="49"/>
                  </a:cubicBezTo>
                  <a:cubicBezTo>
                    <a:pt x="168" y="49"/>
                    <a:pt x="168" y="49"/>
                    <a:pt x="168" y="49"/>
                  </a:cubicBezTo>
                  <a:cubicBezTo>
                    <a:pt x="169" y="50"/>
                    <a:pt x="169" y="52"/>
                    <a:pt x="170" y="53"/>
                  </a:cubicBezTo>
                  <a:cubicBezTo>
                    <a:pt x="170" y="53"/>
                    <a:pt x="170" y="53"/>
                    <a:pt x="170" y="53"/>
                  </a:cubicBezTo>
                  <a:cubicBezTo>
                    <a:pt x="170" y="55"/>
                    <a:pt x="171" y="56"/>
                    <a:pt x="171" y="58"/>
                  </a:cubicBezTo>
                  <a:cubicBezTo>
                    <a:pt x="171" y="58"/>
                    <a:pt x="171" y="58"/>
                    <a:pt x="171" y="58"/>
                  </a:cubicBezTo>
                  <a:cubicBezTo>
                    <a:pt x="172" y="59"/>
                    <a:pt x="172" y="61"/>
                    <a:pt x="173" y="62"/>
                  </a:cubicBezTo>
                  <a:cubicBezTo>
                    <a:pt x="174" y="66"/>
                    <a:pt x="175" y="69"/>
                    <a:pt x="176" y="73"/>
                  </a:cubicBezTo>
                  <a:cubicBezTo>
                    <a:pt x="166" y="77"/>
                    <a:pt x="156" y="82"/>
                    <a:pt x="146" y="87"/>
                  </a:cubicBezTo>
                  <a:cubicBezTo>
                    <a:pt x="135" y="81"/>
                    <a:pt x="125" y="76"/>
                    <a:pt x="115" y="72"/>
                  </a:cubicBezTo>
                  <a:cubicBezTo>
                    <a:pt x="123" y="40"/>
                    <a:pt x="135" y="22"/>
                    <a:pt x="145" y="22"/>
                  </a:cubicBezTo>
                  <a:close/>
                  <a:moveTo>
                    <a:pt x="31" y="83"/>
                  </a:moveTo>
                  <a:cubicBezTo>
                    <a:pt x="33" y="79"/>
                    <a:pt x="40" y="77"/>
                    <a:pt x="49" y="77"/>
                  </a:cubicBezTo>
                  <a:cubicBezTo>
                    <a:pt x="60" y="77"/>
                    <a:pt x="73" y="80"/>
                    <a:pt x="89" y="85"/>
                  </a:cubicBezTo>
                  <a:cubicBezTo>
                    <a:pt x="87" y="94"/>
                    <a:pt x="86" y="103"/>
                    <a:pt x="85" y="112"/>
                  </a:cubicBezTo>
                  <a:cubicBezTo>
                    <a:pt x="91" y="107"/>
                    <a:pt x="98" y="103"/>
                    <a:pt x="105" y="98"/>
                  </a:cubicBezTo>
                  <a:cubicBezTo>
                    <a:pt x="106" y="97"/>
                    <a:pt x="108" y="96"/>
                    <a:pt x="109" y="95"/>
                  </a:cubicBezTo>
                  <a:cubicBezTo>
                    <a:pt x="110" y="95"/>
                    <a:pt x="110" y="94"/>
                    <a:pt x="110" y="94"/>
                  </a:cubicBezTo>
                  <a:cubicBezTo>
                    <a:pt x="114" y="95"/>
                    <a:pt x="119" y="98"/>
                    <a:pt x="123" y="100"/>
                  </a:cubicBezTo>
                  <a:cubicBezTo>
                    <a:pt x="119" y="102"/>
                    <a:pt x="115" y="105"/>
                    <a:pt x="111" y="107"/>
                  </a:cubicBezTo>
                  <a:cubicBezTo>
                    <a:pt x="93" y="119"/>
                    <a:pt x="77" y="131"/>
                    <a:pt x="62" y="144"/>
                  </a:cubicBezTo>
                  <a:cubicBezTo>
                    <a:pt x="35" y="116"/>
                    <a:pt x="25" y="92"/>
                    <a:pt x="31" y="83"/>
                  </a:cubicBezTo>
                  <a:close/>
                  <a:moveTo>
                    <a:pt x="78" y="160"/>
                  </a:moveTo>
                  <a:cubicBezTo>
                    <a:pt x="91" y="148"/>
                    <a:pt x="106" y="137"/>
                    <a:pt x="123" y="126"/>
                  </a:cubicBezTo>
                  <a:cubicBezTo>
                    <a:pt x="130" y="121"/>
                    <a:pt x="138" y="116"/>
                    <a:pt x="146" y="112"/>
                  </a:cubicBezTo>
                  <a:cubicBezTo>
                    <a:pt x="153" y="117"/>
                    <a:pt x="161" y="121"/>
                    <a:pt x="168" y="126"/>
                  </a:cubicBezTo>
                  <a:cubicBezTo>
                    <a:pt x="174" y="130"/>
                    <a:pt x="180" y="135"/>
                    <a:pt x="186" y="139"/>
                  </a:cubicBezTo>
                  <a:cubicBezTo>
                    <a:pt x="186" y="146"/>
                    <a:pt x="186" y="153"/>
                    <a:pt x="186" y="160"/>
                  </a:cubicBezTo>
                  <a:cubicBezTo>
                    <a:pt x="186" y="185"/>
                    <a:pt x="184" y="207"/>
                    <a:pt x="181" y="225"/>
                  </a:cubicBezTo>
                  <a:cubicBezTo>
                    <a:pt x="181" y="226"/>
                    <a:pt x="181" y="227"/>
                    <a:pt x="181" y="227"/>
                  </a:cubicBezTo>
                  <a:cubicBezTo>
                    <a:pt x="162" y="219"/>
                    <a:pt x="142" y="208"/>
                    <a:pt x="122" y="194"/>
                  </a:cubicBezTo>
                  <a:cubicBezTo>
                    <a:pt x="105" y="183"/>
                    <a:pt x="90" y="171"/>
                    <a:pt x="78" y="160"/>
                  </a:cubicBezTo>
                  <a:close/>
                  <a:moveTo>
                    <a:pt x="260" y="238"/>
                  </a:moveTo>
                  <a:cubicBezTo>
                    <a:pt x="257" y="242"/>
                    <a:pt x="251" y="244"/>
                    <a:pt x="242" y="244"/>
                  </a:cubicBezTo>
                  <a:cubicBezTo>
                    <a:pt x="231" y="244"/>
                    <a:pt x="217" y="241"/>
                    <a:pt x="202" y="236"/>
                  </a:cubicBezTo>
                  <a:cubicBezTo>
                    <a:pt x="202" y="235"/>
                    <a:pt x="202" y="235"/>
                    <a:pt x="202" y="235"/>
                  </a:cubicBezTo>
                  <a:cubicBezTo>
                    <a:pt x="202" y="235"/>
                    <a:pt x="202" y="235"/>
                    <a:pt x="202" y="235"/>
                  </a:cubicBezTo>
                  <a:cubicBezTo>
                    <a:pt x="203" y="226"/>
                    <a:pt x="205" y="218"/>
                    <a:pt x="206" y="209"/>
                  </a:cubicBezTo>
                  <a:cubicBezTo>
                    <a:pt x="206" y="209"/>
                    <a:pt x="206" y="209"/>
                    <a:pt x="206" y="209"/>
                  </a:cubicBezTo>
                  <a:cubicBezTo>
                    <a:pt x="206" y="209"/>
                    <a:pt x="206" y="209"/>
                    <a:pt x="206" y="209"/>
                  </a:cubicBezTo>
                  <a:cubicBezTo>
                    <a:pt x="207" y="194"/>
                    <a:pt x="208" y="178"/>
                    <a:pt x="208" y="160"/>
                  </a:cubicBezTo>
                  <a:cubicBezTo>
                    <a:pt x="208" y="159"/>
                    <a:pt x="208" y="158"/>
                    <a:pt x="208" y="157"/>
                  </a:cubicBezTo>
                  <a:cubicBezTo>
                    <a:pt x="223" y="170"/>
                    <a:pt x="235" y="183"/>
                    <a:pt x="244" y="196"/>
                  </a:cubicBezTo>
                  <a:cubicBezTo>
                    <a:pt x="261" y="219"/>
                    <a:pt x="263" y="233"/>
                    <a:pt x="260" y="2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ysClr val="windowText" lastClr="000000"/>
                </a:solidFill>
              </a:endParaRPr>
            </a:p>
          </p:txBody>
        </p:sp>
        <p:sp>
          <p:nvSpPr>
            <p:cNvPr id="435" name="Oval 7"/>
            <p:cNvSpPr>
              <a:spLocks noChangeArrowheads="1"/>
            </p:cNvSpPr>
            <p:nvPr/>
          </p:nvSpPr>
          <p:spPr bwMode="auto">
            <a:xfrm>
              <a:off x="1650" y="2316"/>
              <a:ext cx="149" cy="14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ysClr val="windowText" lastClr="000000"/>
                </a:solidFill>
              </a:endParaRPr>
            </a:p>
          </p:txBody>
        </p:sp>
      </p:grpSp>
      <p:grpSp>
        <p:nvGrpSpPr>
          <p:cNvPr id="68" name="Group 5"/>
          <p:cNvGrpSpPr>
            <a:grpSpLocks noChangeAspect="1"/>
          </p:cNvGrpSpPr>
          <p:nvPr/>
        </p:nvGrpSpPr>
        <p:grpSpPr bwMode="auto">
          <a:xfrm>
            <a:off x="3263631" y="3837447"/>
            <a:ext cx="792861" cy="642106"/>
            <a:chOff x="2633" y="968"/>
            <a:chExt cx="3991" cy="3027"/>
          </a:xfrm>
          <a:solidFill>
            <a:srgbClr val="A61434"/>
          </a:solidFill>
        </p:grpSpPr>
        <p:sp>
          <p:nvSpPr>
            <p:cNvPr id="69" name="Freeform 6"/>
            <p:cNvSpPr>
              <a:spLocks noEditPoints="1"/>
            </p:cNvSpPr>
            <p:nvPr/>
          </p:nvSpPr>
          <p:spPr bwMode="auto">
            <a:xfrm>
              <a:off x="3699" y="968"/>
              <a:ext cx="2925" cy="3027"/>
            </a:xfrm>
            <a:custGeom>
              <a:avLst/>
              <a:gdLst>
                <a:gd name="T0" fmla="*/ 530 w 1126"/>
                <a:gd name="T1" fmla="*/ 136 h 1165"/>
                <a:gd name="T2" fmla="*/ 530 w 1126"/>
                <a:gd name="T3" fmla="*/ 312 h 1165"/>
                <a:gd name="T4" fmla="*/ 530 w 1126"/>
                <a:gd name="T5" fmla="*/ 349 h 1165"/>
                <a:gd name="T6" fmla="*/ 338 w 1126"/>
                <a:gd name="T7" fmla="*/ 546 h 1165"/>
                <a:gd name="T8" fmla="*/ 567 w 1126"/>
                <a:gd name="T9" fmla="*/ 349 h 1165"/>
                <a:gd name="T10" fmla="*/ 759 w 1126"/>
                <a:gd name="T11" fmla="*/ 546 h 1165"/>
                <a:gd name="T12" fmla="*/ 567 w 1126"/>
                <a:gd name="T13" fmla="*/ 349 h 1165"/>
                <a:gd name="T14" fmla="*/ 567 w 1126"/>
                <a:gd name="T15" fmla="*/ 312 h 1165"/>
                <a:gd name="T16" fmla="*/ 567 w 1126"/>
                <a:gd name="T17" fmla="*/ 136 h 1165"/>
                <a:gd name="T18" fmla="*/ 508 w 1126"/>
                <a:gd name="T19" fmla="*/ 1024 h 1165"/>
                <a:gd name="T20" fmla="*/ 234 w 1126"/>
                <a:gd name="T21" fmla="*/ 909 h 1165"/>
                <a:gd name="T22" fmla="*/ 76 w 1126"/>
                <a:gd name="T23" fmla="*/ 546 h 1165"/>
                <a:gd name="T24" fmla="*/ 352 w 1126"/>
                <a:gd name="T25" fmla="*/ 318 h 1165"/>
                <a:gd name="T26" fmla="*/ 509 w 1126"/>
                <a:gd name="T27" fmla="*/ 104 h 1165"/>
                <a:gd name="T28" fmla="*/ 368 w 1126"/>
                <a:gd name="T29" fmla="*/ 284 h 1165"/>
                <a:gd name="T30" fmla="*/ 863 w 1126"/>
                <a:gd name="T31" fmla="*/ 219 h 1165"/>
                <a:gd name="T32" fmla="*/ 729 w 1126"/>
                <a:gd name="T33" fmla="*/ 283 h 1165"/>
                <a:gd name="T34" fmla="*/ 1021 w 1126"/>
                <a:gd name="T35" fmla="*/ 546 h 1165"/>
                <a:gd name="T36" fmla="*/ 745 w 1126"/>
                <a:gd name="T37" fmla="*/ 317 h 1165"/>
                <a:gd name="T38" fmla="*/ 1021 w 1126"/>
                <a:gd name="T39" fmla="*/ 546 h 1165"/>
                <a:gd name="T40" fmla="*/ 797 w 1126"/>
                <a:gd name="T41" fmla="*/ 583 h 1165"/>
                <a:gd name="T42" fmla="*/ 889 w 1126"/>
                <a:gd name="T43" fmla="*/ 884 h 1165"/>
                <a:gd name="T44" fmla="*/ 757 w 1126"/>
                <a:gd name="T45" fmla="*/ 781 h 1165"/>
                <a:gd name="T46" fmla="*/ 709 w 1126"/>
                <a:gd name="T47" fmla="*/ 801 h 1165"/>
                <a:gd name="T48" fmla="*/ 577 w 1126"/>
                <a:gd name="T49" fmla="*/ 818 h 1165"/>
                <a:gd name="T50" fmla="*/ 567 w 1126"/>
                <a:gd name="T51" fmla="*/ 993 h 1165"/>
                <a:gd name="T52" fmla="*/ 530 w 1126"/>
                <a:gd name="T53" fmla="*/ 825 h 1165"/>
                <a:gd name="T54" fmla="*/ 407 w 1126"/>
                <a:gd name="T55" fmla="*/ 838 h 1165"/>
                <a:gd name="T56" fmla="*/ 277 w 1126"/>
                <a:gd name="T57" fmla="*/ 842 h 1165"/>
                <a:gd name="T58" fmla="*/ 166 w 1126"/>
                <a:gd name="T59" fmla="*/ 836 h 1165"/>
                <a:gd name="T60" fmla="*/ 920 w 1126"/>
                <a:gd name="T61" fmla="*/ 927 h 1165"/>
                <a:gd name="T62" fmla="*/ 177 w 1126"/>
                <a:gd name="T63" fmla="*/ 201 h 1165"/>
                <a:gd name="T64" fmla="*/ 91 w 1126"/>
                <a:gd name="T65" fmla="*/ 681 h 1165"/>
                <a:gd name="T66" fmla="*/ 300 w 1126"/>
                <a:gd name="T67" fmla="*/ 583 h 1165"/>
                <a:gd name="T68" fmla="*/ 353 w 1126"/>
                <a:gd name="T69" fmla="*/ 696 h 1165"/>
                <a:gd name="T70" fmla="*/ 530 w 1126"/>
                <a:gd name="T71" fmla="*/ 583 h 1165"/>
                <a:gd name="T72" fmla="*/ 567 w 1126"/>
                <a:gd name="T73" fmla="*/ 669 h 1165"/>
                <a:gd name="T74" fmla="*/ 759 w 1126"/>
                <a:gd name="T75" fmla="*/ 583 h 1165"/>
                <a:gd name="T76" fmla="*/ 795 w 1126"/>
                <a:gd name="T77" fmla="*/ 615 h 1165"/>
                <a:gd name="T78" fmla="*/ 862 w 1126"/>
                <a:gd name="T79" fmla="*/ 910 h 1165"/>
                <a:gd name="T80" fmla="*/ 589 w 1126"/>
                <a:gd name="T81" fmla="*/ 1024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6" h="1165">
                  <a:moveTo>
                    <a:pt x="530" y="312"/>
                  </a:moveTo>
                  <a:cubicBezTo>
                    <a:pt x="530" y="136"/>
                    <a:pt x="530" y="136"/>
                    <a:pt x="530" y="136"/>
                  </a:cubicBezTo>
                  <a:cubicBezTo>
                    <a:pt x="479" y="182"/>
                    <a:pt x="437" y="235"/>
                    <a:pt x="405" y="294"/>
                  </a:cubicBezTo>
                  <a:cubicBezTo>
                    <a:pt x="446" y="305"/>
                    <a:pt x="487" y="310"/>
                    <a:pt x="530" y="312"/>
                  </a:cubicBezTo>
                  <a:close/>
                  <a:moveTo>
                    <a:pt x="530" y="546"/>
                  </a:moveTo>
                  <a:cubicBezTo>
                    <a:pt x="530" y="349"/>
                    <a:pt x="530" y="349"/>
                    <a:pt x="530" y="349"/>
                  </a:cubicBezTo>
                  <a:cubicBezTo>
                    <a:pt x="482" y="348"/>
                    <a:pt x="434" y="341"/>
                    <a:pt x="388" y="329"/>
                  </a:cubicBezTo>
                  <a:cubicBezTo>
                    <a:pt x="358" y="396"/>
                    <a:pt x="340" y="470"/>
                    <a:pt x="338" y="546"/>
                  </a:cubicBezTo>
                  <a:cubicBezTo>
                    <a:pt x="530" y="546"/>
                    <a:pt x="530" y="546"/>
                    <a:pt x="530" y="546"/>
                  </a:cubicBezTo>
                  <a:close/>
                  <a:moveTo>
                    <a:pt x="567" y="349"/>
                  </a:moveTo>
                  <a:cubicBezTo>
                    <a:pt x="567" y="546"/>
                    <a:pt x="567" y="546"/>
                    <a:pt x="567" y="546"/>
                  </a:cubicBezTo>
                  <a:cubicBezTo>
                    <a:pt x="759" y="546"/>
                    <a:pt x="759" y="546"/>
                    <a:pt x="759" y="546"/>
                  </a:cubicBezTo>
                  <a:cubicBezTo>
                    <a:pt x="757" y="470"/>
                    <a:pt x="739" y="396"/>
                    <a:pt x="709" y="328"/>
                  </a:cubicBezTo>
                  <a:cubicBezTo>
                    <a:pt x="663" y="341"/>
                    <a:pt x="615" y="348"/>
                    <a:pt x="567" y="349"/>
                  </a:cubicBezTo>
                  <a:close/>
                  <a:moveTo>
                    <a:pt x="567" y="136"/>
                  </a:moveTo>
                  <a:cubicBezTo>
                    <a:pt x="567" y="312"/>
                    <a:pt x="567" y="312"/>
                    <a:pt x="567" y="312"/>
                  </a:cubicBezTo>
                  <a:cubicBezTo>
                    <a:pt x="610" y="310"/>
                    <a:pt x="651" y="304"/>
                    <a:pt x="692" y="294"/>
                  </a:cubicBezTo>
                  <a:cubicBezTo>
                    <a:pt x="660" y="235"/>
                    <a:pt x="618" y="182"/>
                    <a:pt x="567" y="136"/>
                  </a:cubicBezTo>
                  <a:close/>
                  <a:moveTo>
                    <a:pt x="234" y="909"/>
                  </a:moveTo>
                  <a:cubicBezTo>
                    <a:pt x="308" y="973"/>
                    <a:pt x="403" y="1015"/>
                    <a:pt x="508" y="1024"/>
                  </a:cubicBezTo>
                  <a:cubicBezTo>
                    <a:pt x="450" y="973"/>
                    <a:pt x="403" y="912"/>
                    <a:pt x="368" y="845"/>
                  </a:cubicBezTo>
                  <a:cubicBezTo>
                    <a:pt x="321" y="861"/>
                    <a:pt x="276" y="882"/>
                    <a:pt x="234" y="909"/>
                  </a:cubicBezTo>
                  <a:close/>
                  <a:moveTo>
                    <a:pt x="207" y="245"/>
                  </a:moveTo>
                  <a:cubicBezTo>
                    <a:pt x="129" y="324"/>
                    <a:pt x="80" y="429"/>
                    <a:pt x="76" y="546"/>
                  </a:cubicBezTo>
                  <a:cubicBezTo>
                    <a:pt x="300" y="546"/>
                    <a:pt x="300" y="546"/>
                    <a:pt x="300" y="546"/>
                  </a:cubicBezTo>
                  <a:cubicBezTo>
                    <a:pt x="303" y="466"/>
                    <a:pt x="320" y="389"/>
                    <a:pt x="352" y="318"/>
                  </a:cubicBezTo>
                  <a:cubicBezTo>
                    <a:pt x="324" y="308"/>
                    <a:pt x="219" y="264"/>
                    <a:pt x="207" y="245"/>
                  </a:cubicBezTo>
                  <a:close/>
                  <a:moveTo>
                    <a:pt x="509" y="104"/>
                  </a:moveTo>
                  <a:cubicBezTo>
                    <a:pt x="404" y="113"/>
                    <a:pt x="308" y="155"/>
                    <a:pt x="234" y="220"/>
                  </a:cubicBezTo>
                  <a:cubicBezTo>
                    <a:pt x="276" y="247"/>
                    <a:pt x="321" y="268"/>
                    <a:pt x="368" y="284"/>
                  </a:cubicBezTo>
                  <a:cubicBezTo>
                    <a:pt x="403" y="216"/>
                    <a:pt x="451" y="155"/>
                    <a:pt x="509" y="104"/>
                  </a:cubicBezTo>
                  <a:close/>
                  <a:moveTo>
                    <a:pt x="863" y="219"/>
                  </a:moveTo>
                  <a:cubicBezTo>
                    <a:pt x="788" y="155"/>
                    <a:pt x="693" y="113"/>
                    <a:pt x="588" y="104"/>
                  </a:cubicBezTo>
                  <a:cubicBezTo>
                    <a:pt x="646" y="155"/>
                    <a:pt x="694" y="216"/>
                    <a:pt x="729" y="283"/>
                  </a:cubicBezTo>
                  <a:cubicBezTo>
                    <a:pt x="776" y="268"/>
                    <a:pt x="821" y="246"/>
                    <a:pt x="863" y="219"/>
                  </a:cubicBezTo>
                  <a:close/>
                  <a:moveTo>
                    <a:pt x="1021" y="546"/>
                  </a:moveTo>
                  <a:cubicBezTo>
                    <a:pt x="1017" y="429"/>
                    <a:pt x="968" y="324"/>
                    <a:pt x="891" y="245"/>
                  </a:cubicBezTo>
                  <a:cubicBezTo>
                    <a:pt x="850" y="274"/>
                    <a:pt x="792" y="301"/>
                    <a:pt x="745" y="317"/>
                  </a:cubicBezTo>
                  <a:cubicBezTo>
                    <a:pt x="777" y="389"/>
                    <a:pt x="795" y="466"/>
                    <a:pt x="797" y="546"/>
                  </a:cubicBezTo>
                  <a:cubicBezTo>
                    <a:pt x="1021" y="546"/>
                    <a:pt x="1021" y="546"/>
                    <a:pt x="1021" y="546"/>
                  </a:cubicBezTo>
                  <a:close/>
                  <a:moveTo>
                    <a:pt x="795" y="615"/>
                  </a:moveTo>
                  <a:cubicBezTo>
                    <a:pt x="796" y="604"/>
                    <a:pt x="797" y="594"/>
                    <a:pt x="797" y="583"/>
                  </a:cubicBezTo>
                  <a:cubicBezTo>
                    <a:pt x="1021" y="583"/>
                    <a:pt x="1021" y="583"/>
                    <a:pt x="1021" y="583"/>
                  </a:cubicBezTo>
                  <a:cubicBezTo>
                    <a:pt x="1017" y="700"/>
                    <a:pt x="967" y="805"/>
                    <a:pt x="889" y="884"/>
                  </a:cubicBezTo>
                  <a:cubicBezTo>
                    <a:pt x="876" y="865"/>
                    <a:pt x="774" y="822"/>
                    <a:pt x="745" y="812"/>
                  </a:cubicBezTo>
                  <a:cubicBezTo>
                    <a:pt x="749" y="802"/>
                    <a:pt x="754" y="791"/>
                    <a:pt x="757" y="781"/>
                  </a:cubicBezTo>
                  <a:cubicBezTo>
                    <a:pt x="713" y="792"/>
                    <a:pt x="713" y="792"/>
                    <a:pt x="713" y="792"/>
                  </a:cubicBezTo>
                  <a:cubicBezTo>
                    <a:pt x="711" y="795"/>
                    <a:pt x="710" y="798"/>
                    <a:pt x="709" y="801"/>
                  </a:cubicBezTo>
                  <a:cubicBezTo>
                    <a:pt x="703" y="799"/>
                    <a:pt x="697" y="798"/>
                    <a:pt x="692" y="796"/>
                  </a:cubicBezTo>
                  <a:cubicBezTo>
                    <a:pt x="577" y="818"/>
                    <a:pt x="577" y="818"/>
                    <a:pt x="577" y="818"/>
                  </a:cubicBezTo>
                  <a:cubicBezTo>
                    <a:pt x="616" y="820"/>
                    <a:pt x="654" y="826"/>
                    <a:pt x="692" y="835"/>
                  </a:cubicBezTo>
                  <a:cubicBezTo>
                    <a:pt x="660" y="894"/>
                    <a:pt x="618" y="947"/>
                    <a:pt x="567" y="993"/>
                  </a:cubicBezTo>
                  <a:cubicBezTo>
                    <a:pt x="567" y="819"/>
                    <a:pt x="567" y="819"/>
                    <a:pt x="567" y="819"/>
                  </a:cubicBezTo>
                  <a:cubicBezTo>
                    <a:pt x="530" y="825"/>
                    <a:pt x="530" y="825"/>
                    <a:pt x="530" y="825"/>
                  </a:cubicBezTo>
                  <a:cubicBezTo>
                    <a:pt x="530" y="993"/>
                    <a:pt x="530" y="993"/>
                    <a:pt x="530" y="993"/>
                  </a:cubicBezTo>
                  <a:cubicBezTo>
                    <a:pt x="480" y="948"/>
                    <a:pt x="438" y="895"/>
                    <a:pt x="407" y="838"/>
                  </a:cubicBezTo>
                  <a:cubicBezTo>
                    <a:pt x="407" y="838"/>
                    <a:pt x="407" y="838"/>
                    <a:pt x="407" y="838"/>
                  </a:cubicBezTo>
                  <a:cubicBezTo>
                    <a:pt x="364" y="841"/>
                    <a:pt x="321" y="842"/>
                    <a:pt x="277" y="842"/>
                  </a:cubicBezTo>
                  <a:cubicBezTo>
                    <a:pt x="206" y="883"/>
                    <a:pt x="206" y="883"/>
                    <a:pt x="206" y="883"/>
                  </a:cubicBezTo>
                  <a:cubicBezTo>
                    <a:pt x="192" y="868"/>
                    <a:pt x="179" y="852"/>
                    <a:pt x="166" y="836"/>
                  </a:cubicBezTo>
                  <a:cubicBezTo>
                    <a:pt x="97" y="827"/>
                    <a:pt x="97" y="827"/>
                    <a:pt x="97" y="827"/>
                  </a:cubicBezTo>
                  <a:cubicBezTo>
                    <a:pt x="272" y="1113"/>
                    <a:pt x="677" y="1165"/>
                    <a:pt x="920" y="927"/>
                  </a:cubicBezTo>
                  <a:cubicBezTo>
                    <a:pt x="1126" y="727"/>
                    <a:pt x="1126" y="401"/>
                    <a:pt x="920" y="201"/>
                  </a:cubicBezTo>
                  <a:cubicBezTo>
                    <a:pt x="715" y="0"/>
                    <a:pt x="382" y="0"/>
                    <a:pt x="177" y="201"/>
                  </a:cubicBezTo>
                  <a:cubicBezTo>
                    <a:pt x="48" y="327"/>
                    <a:pt x="0" y="503"/>
                    <a:pt x="33" y="666"/>
                  </a:cubicBezTo>
                  <a:cubicBezTo>
                    <a:pt x="51" y="672"/>
                    <a:pt x="71" y="677"/>
                    <a:pt x="91" y="681"/>
                  </a:cubicBezTo>
                  <a:cubicBezTo>
                    <a:pt x="82" y="650"/>
                    <a:pt x="77" y="617"/>
                    <a:pt x="76" y="583"/>
                  </a:cubicBezTo>
                  <a:cubicBezTo>
                    <a:pt x="300" y="583"/>
                    <a:pt x="300" y="583"/>
                    <a:pt x="300" y="583"/>
                  </a:cubicBezTo>
                  <a:cubicBezTo>
                    <a:pt x="301" y="622"/>
                    <a:pt x="306" y="660"/>
                    <a:pt x="315" y="698"/>
                  </a:cubicBezTo>
                  <a:cubicBezTo>
                    <a:pt x="327" y="697"/>
                    <a:pt x="340" y="697"/>
                    <a:pt x="353" y="696"/>
                  </a:cubicBezTo>
                  <a:cubicBezTo>
                    <a:pt x="344" y="659"/>
                    <a:pt x="339" y="622"/>
                    <a:pt x="338" y="583"/>
                  </a:cubicBezTo>
                  <a:cubicBezTo>
                    <a:pt x="530" y="583"/>
                    <a:pt x="530" y="583"/>
                    <a:pt x="530" y="583"/>
                  </a:cubicBezTo>
                  <a:cubicBezTo>
                    <a:pt x="530" y="675"/>
                    <a:pt x="530" y="675"/>
                    <a:pt x="530" y="675"/>
                  </a:cubicBezTo>
                  <a:cubicBezTo>
                    <a:pt x="542" y="673"/>
                    <a:pt x="555" y="671"/>
                    <a:pt x="567" y="669"/>
                  </a:cubicBezTo>
                  <a:cubicBezTo>
                    <a:pt x="567" y="583"/>
                    <a:pt x="567" y="583"/>
                    <a:pt x="567" y="583"/>
                  </a:cubicBezTo>
                  <a:cubicBezTo>
                    <a:pt x="759" y="583"/>
                    <a:pt x="759" y="583"/>
                    <a:pt x="759" y="583"/>
                  </a:cubicBezTo>
                  <a:cubicBezTo>
                    <a:pt x="759" y="598"/>
                    <a:pt x="758" y="612"/>
                    <a:pt x="756" y="626"/>
                  </a:cubicBezTo>
                  <a:cubicBezTo>
                    <a:pt x="769" y="622"/>
                    <a:pt x="782" y="619"/>
                    <a:pt x="795" y="615"/>
                  </a:cubicBezTo>
                  <a:close/>
                  <a:moveTo>
                    <a:pt x="589" y="1024"/>
                  </a:moveTo>
                  <a:cubicBezTo>
                    <a:pt x="693" y="1015"/>
                    <a:pt x="788" y="973"/>
                    <a:pt x="862" y="910"/>
                  </a:cubicBezTo>
                  <a:cubicBezTo>
                    <a:pt x="820" y="883"/>
                    <a:pt x="775" y="861"/>
                    <a:pt x="728" y="846"/>
                  </a:cubicBezTo>
                  <a:cubicBezTo>
                    <a:pt x="694" y="913"/>
                    <a:pt x="647" y="973"/>
                    <a:pt x="589" y="10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ysClr val="windowText" lastClr="000000"/>
                </a:solidFill>
              </a:endParaRPr>
            </a:p>
          </p:txBody>
        </p:sp>
        <p:sp>
          <p:nvSpPr>
            <p:cNvPr id="70" name="Freeform 7"/>
            <p:cNvSpPr>
              <a:spLocks/>
            </p:cNvSpPr>
            <p:nvPr/>
          </p:nvSpPr>
          <p:spPr bwMode="auto">
            <a:xfrm>
              <a:off x="2633" y="2264"/>
              <a:ext cx="2763" cy="808"/>
            </a:xfrm>
            <a:custGeom>
              <a:avLst/>
              <a:gdLst>
                <a:gd name="T0" fmla="*/ 949 w 1064"/>
                <a:gd name="T1" fmla="*/ 100 h 311"/>
                <a:gd name="T2" fmla="*/ 958 w 1064"/>
                <a:gd name="T3" fmla="*/ 136 h 311"/>
                <a:gd name="T4" fmla="*/ 327 w 1064"/>
                <a:gd name="T5" fmla="*/ 231 h 311"/>
                <a:gd name="T6" fmla="*/ 282 w 1064"/>
                <a:gd name="T7" fmla="*/ 227 h 311"/>
                <a:gd name="T8" fmla="*/ 139 w 1064"/>
                <a:gd name="T9" fmla="*/ 195 h 311"/>
                <a:gd name="T10" fmla="*/ 69 w 1064"/>
                <a:gd name="T11" fmla="*/ 141 h 311"/>
                <a:gd name="T12" fmla="*/ 118 w 1064"/>
                <a:gd name="T13" fmla="*/ 48 h 311"/>
                <a:gd name="T14" fmla="*/ 121 w 1064"/>
                <a:gd name="T15" fmla="*/ 0 h 311"/>
                <a:gd name="T16" fmla="*/ 24 w 1064"/>
                <a:gd name="T17" fmla="*/ 162 h 311"/>
                <a:gd name="T18" fmla="*/ 272 w 1064"/>
                <a:gd name="T19" fmla="*/ 286 h 311"/>
                <a:gd name="T20" fmla="*/ 977 w 1064"/>
                <a:gd name="T21" fmla="*/ 210 h 311"/>
                <a:gd name="T22" fmla="*/ 985 w 1064"/>
                <a:gd name="T23" fmla="*/ 241 h 311"/>
                <a:gd name="T24" fmla="*/ 1064 w 1064"/>
                <a:gd name="T25" fmla="*/ 140 h 311"/>
                <a:gd name="T26" fmla="*/ 949 w 1064"/>
                <a:gd name="T27" fmla="*/ 10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4" h="311">
                  <a:moveTo>
                    <a:pt x="949" y="100"/>
                  </a:moveTo>
                  <a:cubicBezTo>
                    <a:pt x="958" y="136"/>
                    <a:pt x="958" y="136"/>
                    <a:pt x="958" y="136"/>
                  </a:cubicBezTo>
                  <a:cubicBezTo>
                    <a:pt x="774" y="195"/>
                    <a:pt x="525" y="243"/>
                    <a:pt x="327" y="231"/>
                  </a:cubicBezTo>
                  <a:cubicBezTo>
                    <a:pt x="312" y="230"/>
                    <a:pt x="297" y="229"/>
                    <a:pt x="282" y="227"/>
                  </a:cubicBezTo>
                  <a:cubicBezTo>
                    <a:pt x="235" y="222"/>
                    <a:pt x="184" y="212"/>
                    <a:pt x="139" y="195"/>
                  </a:cubicBezTo>
                  <a:cubicBezTo>
                    <a:pt x="111" y="184"/>
                    <a:pt x="77" y="166"/>
                    <a:pt x="69" y="141"/>
                  </a:cubicBezTo>
                  <a:cubicBezTo>
                    <a:pt x="58" y="104"/>
                    <a:pt x="94" y="66"/>
                    <a:pt x="118" y="48"/>
                  </a:cubicBezTo>
                  <a:cubicBezTo>
                    <a:pt x="119" y="32"/>
                    <a:pt x="120" y="16"/>
                    <a:pt x="121" y="0"/>
                  </a:cubicBezTo>
                  <a:cubicBezTo>
                    <a:pt x="66" y="37"/>
                    <a:pt x="0" y="91"/>
                    <a:pt x="24" y="162"/>
                  </a:cubicBezTo>
                  <a:cubicBezTo>
                    <a:pt x="45" y="225"/>
                    <a:pt x="138" y="271"/>
                    <a:pt x="272" y="286"/>
                  </a:cubicBezTo>
                  <a:cubicBezTo>
                    <a:pt x="488" y="311"/>
                    <a:pt x="762" y="279"/>
                    <a:pt x="977" y="210"/>
                  </a:cubicBezTo>
                  <a:cubicBezTo>
                    <a:pt x="985" y="241"/>
                    <a:pt x="985" y="241"/>
                    <a:pt x="985" y="241"/>
                  </a:cubicBezTo>
                  <a:cubicBezTo>
                    <a:pt x="1064" y="140"/>
                    <a:pt x="1064" y="140"/>
                    <a:pt x="1064" y="140"/>
                  </a:cubicBezTo>
                  <a:cubicBezTo>
                    <a:pt x="949" y="100"/>
                    <a:pt x="949" y="100"/>
                    <a:pt x="949"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ysClr val="windowText" lastClr="000000"/>
                </a:solidFill>
              </a:endParaRPr>
            </a:p>
          </p:txBody>
        </p:sp>
      </p:grpSp>
      <p:grpSp>
        <p:nvGrpSpPr>
          <p:cNvPr id="462" name="Group 461"/>
          <p:cNvGrpSpPr/>
          <p:nvPr/>
        </p:nvGrpSpPr>
        <p:grpSpPr>
          <a:xfrm>
            <a:off x="4121788" y="3758713"/>
            <a:ext cx="1549790" cy="799577"/>
            <a:chOff x="4149974" y="3781789"/>
            <a:chExt cx="1550508" cy="799947"/>
          </a:xfrm>
        </p:grpSpPr>
        <p:sp>
          <p:nvSpPr>
            <p:cNvPr id="72" name="Content Placeholder 4"/>
            <p:cNvSpPr txBox="1">
              <a:spLocks/>
            </p:cNvSpPr>
            <p:nvPr/>
          </p:nvSpPr>
          <p:spPr>
            <a:xfrm>
              <a:off x="4238874" y="3781789"/>
              <a:ext cx="400751" cy="430887"/>
            </a:xfrm>
            <a:prstGeom prst="rect">
              <a:avLst/>
            </a:prstGeom>
            <a:noFill/>
          </p:spPr>
          <p:txBody>
            <a:bodyPr vert="horz" wrap="none" lIns="0" tIns="0" rIns="0" bIns="0" rtlCol="0" anchor="ctr" anchorCtr="0">
              <a:spAutoFit/>
            </a:bodyPr>
            <a:lstStyle>
              <a:lvl1pPr marL="0" indent="0" algn="l" rtl="0" eaLnBrk="1" fontAlgn="base" hangingPunct="1">
                <a:spcBef>
                  <a:spcPts val="1200"/>
                </a:spcBef>
                <a:spcAft>
                  <a:spcPct val="0"/>
                </a:spcAft>
                <a:buSzPct val="80000"/>
                <a:buFontTx/>
                <a:buNone/>
                <a:defRPr sz="2400" b="0" i="0" kern="1200">
                  <a:solidFill>
                    <a:schemeClr val="accent1"/>
                  </a:solidFill>
                  <a:latin typeface="+mn-lt"/>
                  <a:ea typeface="Arial" pitchFamily="-105" charset="-52"/>
                  <a:cs typeface="Arial" pitchFamily="34" charset="0"/>
                </a:defRPr>
              </a:lvl1pPr>
              <a:lvl2pPr marL="228600" indent="-230400" algn="l" rtl="0" eaLnBrk="1" fontAlgn="base" hangingPunct="1">
                <a:spcBef>
                  <a:spcPts val="624"/>
                </a:spcBef>
                <a:spcAft>
                  <a:spcPct val="0"/>
                </a:spcAft>
                <a:buSzPct val="80000"/>
                <a:buFont typeface="Arial"/>
                <a:buChar char="•"/>
                <a:defRPr sz="2000" kern="1200">
                  <a:solidFill>
                    <a:schemeClr val="tx1"/>
                  </a:solidFill>
                  <a:latin typeface="+mn-lt"/>
                  <a:ea typeface="Arial" pitchFamily="-105" charset="-52"/>
                  <a:cs typeface="Arial" pitchFamily="34" charset="0"/>
                </a:defRPr>
              </a:lvl2pPr>
              <a:lvl3pPr marL="457200" indent="-230400" algn="l" rtl="0" eaLnBrk="1" fontAlgn="base" hangingPunct="1">
                <a:spcBef>
                  <a:spcPts val="576"/>
                </a:spcBef>
                <a:spcAft>
                  <a:spcPct val="0"/>
                </a:spcAft>
                <a:buSzPct val="80000"/>
                <a:buFont typeface="Lucida Grande"/>
                <a:buChar char="-"/>
                <a:defRPr sz="2000" kern="1200">
                  <a:solidFill>
                    <a:schemeClr val="tx1"/>
                  </a:solidFill>
                  <a:latin typeface="+mn-lt"/>
                  <a:ea typeface="Arial" pitchFamily="-105" charset="-52"/>
                  <a:cs typeface="Arial" pitchFamily="34" charset="0"/>
                </a:defRPr>
              </a:lvl3pPr>
              <a:lvl4pPr marL="685800" indent="-226800" algn="l" rtl="0" eaLnBrk="1" fontAlgn="base" hangingPunct="1">
                <a:spcBef>
                  <a:spcPts val="528"/>
                </a:spcBef>
                <a:spcAft>
                  <a:spcPct val="0"/>
                </a:spcAft>
                <a:buSzPct val="80000"/>
                <a:buFont typeface="Arial"/>
                <a:buChar char="•"/>
                <a:defRPr sz="1800" kern="1200">
                  <a:solidFill>
                    <a:schemeClr val="tx1"/>
                  </a:solidFill>
                  <a:latin typeface="+mn-lt"/>
                  <a:ea typeface="Arial" pitchFamily="-105" charset="-52"/>
                  <a:cs typeface="Arial" pitchFamily="34" charset="0"/>
                </a:defRPr>
              </a:lvl4pPr>
              <a:lvl5pPr marL="914400" indent="-230400" algn="l" rtl="0" eaLnBrk="1" fontAlgn="base" hangingPunct="1">
                <a:spcBef>
                  <a:spcPts val="480"/>
                </a:spcBef>
                <a:spcAft>
                  <a:spcPct val="0"/>
                </a:spcAft>
                <a:buSzPct val="80000"/>
                <a:buFont typeface="Lucida Grande"/>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defTabSz="913943">
                <a:spcBef>
                  <a:spcPts val="0"/>
                </a:spcBef>
                <a:buNone/>
              </a:pPr>
              <a:r>
                <a:rPr lang="en-US" sz="2798" b="1">
                  <a:solidFill>
                    <a:srgbClr val="A61434"/>
                  </a:solidFill>
                </a:rPr>
                <a:t>70</a:t>
              </a:r>
              <a:endParaRPr lang="en-US" sz="1800">
                <a:solidFill>
                  <a:srgbClr val="A61434"/>
                </a:solidFill>
              </a:endParaRPr>
            </a:p>
          </p:txBody>
        </p:sp>
        <p:sp>
          <p:nvSpPr>
            <p:cNvPr id="73" name="Rectangle 72"/>
            <p:cNvSpPr/>
            <p:nvPr/>
          </p:nvSpPr>
          <p:spPr>
            <a:xfrm>
              <a:off x="4149974" y="4150849"/>
              <a:ext cx="1550508" cy="430887"/>
            </a:xfrm>
            <a:prstGeom prst="rect">
              <a:avLst/>
            </a:prstGeom>
          </p:spPr>
          <p:txBody>
            <a:bodyPr wrap="square">
              <a:spAutoFit/>
            </a:bodyPr>
            <a:lstStyle/>
            <a:p>
              <a:pPr marL="0" lvl="1" defTabSz="913943" fontAlgn="auto">
                <a:spcBef>
                  <a:spcPts val="0"/>
                </a:spcBef>
                <a:spcAft>
                  <a:spcPts val="0"/>
                </a:spcAft>
              </a:pPr>
              <a:r>
                <a:rPr lang="en-US" sz="1100" kern="0">
                  <a:solidFill>
                    <a:srgbClr val="FFFFFF"/>
                  </a:solidFill>
                </a:rPr>
                <a:t>Clients from </a:t>
              </a:r>
            </a:p>
            <a:p>
              <a:pPr marL="0" lvl="1" defTabSz="913943" fontAlgn="auto">
                <a:spcBef>
                  <a:spcPts val="0"/>
                </a:spcBef>
                <a:spcAft>
                  <a:spcPts val="0"/>
                </a:spcAft>
              </a:pPr>
              <a:r>
                <a:rPr lang="en-US" sz="1100" kern="0">
                  <a:solidFill>
                    <a:srgbClr val="FFFFFF"/>
                  </a:solidFill>
                </a:rPr>
                <a:t>Fortune Global 100</a:t>
              </a:r>
            </a:p>
          </p:txBody>
        </p:sp>
      </p:grpSp>
      <p:grpSp>
        <p:nvGrpSpPr>
          <p:cNvPr id="436" name="Group 435"/>
          <p:cNvGrpSpPr/>
          <p:nvPr/>
        </p:nvGrpSpPr>
        <p:grpSpPr>
          <a:xfrm>
            <a:off x="1399557" y="3764551"/>
            <a:ext cx="1731415" cy="787900"/>
            <a:chOff x="1293122" y="2725981"/>
            <a:chExt cx="1732217" cy="788264"/>
          </a:xfrm>
        </p:grpSpPr>
        <p:sp>
          <p:nvSpPr>
            <p:cNvPr id="437" name="Rectangle 436"/>
            <p:cNvSpPr/>
            <p:nvPr/>
          </p:nvSpPr>
          <p:spPr>
            <a:xfrm>
              <a:off x="1293122" y="2725981"/>
              <a:ext cx="1732217" cy="261610"/>
            </a:xfrm>
            <a:prstGeom prst="rect">
              <a:avLst/>
            </a:prstGeom>
          </p:spPr>
          <p:txBody>
            <a:bodyPr wrap="square" lIns="0" rIns="0">
              <a:spAutoFit/>
            </a:bodyPr>
            <a:lstStyle/>
            <a:p>
              <a:pPr marL="0" lvl="1" defTabSz="913943" fontAlgn="auto">
                <a:spcBef>
                  <a:spcPts val="0"/>
                </a:spcBef>
                <a:spcAft>
                  <a:spcPts val="0"/>
                </a:spcAft>
              </a:pPr>
              <a:r>
                <a:rPr lang="en-US" sz="1100" kern="0">
                  <a:solidFill>
                    <a:srgbClr val="FFFFFF"/>
                  </a:solidFill>
                </a:rPr>
                <a:t>Technology alliances</a:t>
              </a:r>
            </a:p>
          </p:txBody>
        </p:sp>
        <p:sp>
          <p:nvSpPr>
            <p:cNvPr id="438" name="Content Placeholder 4"/>
            <p:cNvSpPr txBox="1">
              <a:spLocks/>
            </p:cNvSpPr>
            <p:nvPr/>
          </p:nvSpPr>
          <p:spPr>
            <a:xfrm>
              <a:off x="1293122" y="2903553"/>
              <a:ext cx="811119" cy="430887"/>
            </a:xfrm>
            <a:prstGeom prst="rect">
              <a:avLst/>
            </a:prstGeom>
          </p:spPr>
          <p:txBody>
            <a:bodyPr vert="horz" wrap="none" lIns="0" tIns="0" rIns="0" bIns="0" rtlCol="0" anchor="ctr" anchorCtr="0">
              <a:spAutoFit/>
            </a:bodyPr>
            <a:lstStyle>
              <a:lvl1pPr marL="0" indent="0" algn="l" rtl="0" eaLnBrk="1" fontAlgn="base" hangingPunct="1">
                <a:spcBef>
                  <a:spcPts val="1200"/>
                </a:spcBef>
                <a:spcAft>
                  <a:spcPct val="0"/>
                </a:spcAft>
                <a:buSzPct val="80000"/>
                <a:buFontTx/>
                <a:buNone/>
                <a:defRPr sz="2400" b="0" i="0" kern="1200">
                  <a:solidFill>
                    <a:schemeClr val="accent1"/>
                  </a:solidFill>
                  <a:latin typeface="+mn-lt"/>
                  <a:ea typeface="Arial" pitchFamily="-105" charset="-52"/>
                  <a:cs typeface="Arial" pitchFamily="34" charset="0"/>
                </a:defRPr>
              </a:lvl1pPr>
              <a:lvl2pPr marL="228600" indent="-230400" algn="l" rtl="0" eaLnBrk="1" fontAlgn="base" hangingPunct="1">
                <a:spcBef>
                  <a:spcPts val="624"/>
                </a:spcBef>
                <a:spcAft>
                  <a:spcPct val="0"/>
                </a:spcAft>
                <a:buSzPct val="80000"/>
                <a:buFont typeface="Arial"/>
                <a:buChar char="•"/>
                <a:defRPr sz="2000" kern="1200">
                  <a:solidFill>
                    <a:schemeClr val="tx1"/>
                  </a:solidFill>
                  <a:latin typeface="+mn-lt"/>
                  <a:ea typeface="Arial" pitchFamily="-105" charset="-52"/>
                  <a:cs typeface="Arial" pitchFamily="34" charset="0"/>
                </a:defRPr>
              </a:lvl2pPr>
              <a:lvl3pPr marL="457200" indent="-230400" algn="l" rtl="0" eaLnBrk="1" fontAlgn="base" hangingPunct="1">
                <a:spcBef>
                  <a:spcPts val="576"/>
                </a:spcBef>
                <a:spcAft>
                  <a:spcPct val="0"/>
                </a:spcAft>
                <a:buSzPct val="80000"/>
                <a:buFont typeface="Lucida Grande"/>
                <a:buChar char="-"/>
                <a:defRPr sz="2000" kern="1200">
                  <a:solidFill>
                    <a:schemeClr val="tx1"/>
                  </a:solidFill>
                  <a:latin typeface="+mn-lt"/>
                  <a:ea typeface="Arial" pitchFamily="-105" charset="-52"/>
                  <a:cs typeface="Arial" pitchFamily="34" charset="0"/>
                </a:defRPr>
              </a:lvl3pPr>
              <a:lvl4pPr marL="685800" indent="-226800" algn="l" rtl="0" eaLnBrk="1" fontAlgn="base" hangingPunct="1">
                <a:spcBef>
                  <a:spcPts val="528"/>
                </a:spcBef>
                <a:spcAft>
                  <a:spcPct val="0"/>
                </a:spcAft>
                <a:buSzPct val="80000"/>
                <a:buFont typeface="Arial"/>
                <a:buChar char="•"/>
                <a:defRPr sz="1800" kern="1200">
                  <a:solidFill>
                    <a:schemeClr val="tx1"/>
                  </a:solidFill>
                  <a:latin typeface="+mn-lt"/>
                  <a:ea typeface="Arial" pitchFamily="-105" charset="-52"/>
                  <a:cs typeface="Arial" pitchFamily="34" charset="0"/>
                </a:defRPr>
              </a:lvl4pPr>
              <a:lvl5pPr marL="914400" indent="-230400" algn="l" rtl="0" eaLnBrk="1" fontAlgn="base" hangingPunct="1">
                <a:spcBef>
                  <a:spcPts val="480"/>
                </a:spcBef>
                <a:spcAft>
                  <a:spcPct val="0"/>
                </a:spcAft>
                <a:buSzPct val="80000"/>
                <a:buFont typeface="Lucida Grande"/>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943">
                <a:spcBef>
                  <a:spcPts val="0"/>
                </a:spcBef>
                <a:buNone/>
              </a:pPr>
              <a:r>
                <a:rPr lang="en-US" sz="2798" b="1">
                  <a:solidFill>
                    <a:srgbClr val="408FCD"/>
                  </a:solidFill>
                </a:rPr>
                <a:t>100+</a:t>
              </a:r>
              <a:endParaRPr lang="en-US" sz="1400">
                <a:solidFill>
                  <a:srgbClr val="408FCD"/>
                </a:solidFill>
              </a:endParaRPr>
            </a:p>
          </p:txBody>
        </p:sp>
        <p:sp>
          <p:nvSpPr>
            <p:cNvPr id="439" name="Rectangle 438"/>
            <p:cNvSpPr/>
            <p:nvPr/>
          </p:nvSpPr>
          <p:spPr>
            <a:xfrm>
              <a:off x="1293122" y="3252635"/>
              <a:ext cx="1667025" cy="261610"/>
            </a:xfrm>
            <a:prstGeom prst="rect">
              <a:avLst/>
            </a:prstGeom>
          </p:spPr>
          <p:txBody>
            <a:bodyPr wrap="square" lIns="0" rIns="0">
              <a:spAutoFit/>
            </a:bodyPr>
            <a:lstStyle/>
            <a:p>
              <a:pPr marL="0" lvl="1" defTabSz="913943" fontAlgn="auto">
                <a:spcBef>
                  <a:spcPts val="0"/>
                </a:spcBef>
                <a:spcAft>
                  <a:spcPts val="300"/>
                </a:spcAft>
              </a:pPr>
              <a:r>
                <a:rPr lang="en-US" sz="1100" kern="0">
                  <a:solidFill>
                    <a:srgbClr val="FFFFFF"/>
                  </a:solidFill>
                </a:rPr>
                <a:t>With market leaders</a:t>
              </a:r>
            </a:p>
          </p:txBody>
        </p:sp>
      </p:grpSp>
      <p:grpSp>
        <p:nvGrpSpPr>
          <p:cNvPr id="457" name="Group 456"/>
          <p:cNvGrpSpPr/>
          <p:nvPr/>
        </p:nvGrpSpPr>
        <p:grpSpPr>
          <a:xfrm>
            <a:off x="714879" y="3866008"/>
            <a:ext cx="574636" cy="767357"/>
            <a:chOff x="725092" y="3903539"/>
            <a:chExt cx="607038" cy="810627"/>
          </a:xfrm>
          <a:solidFill>
            <a:schemeClr val="accent5"/>
          </a:solidFill>
        </p:grpSpPr>
        <p:sp>
          <p:nvSpPr>
            <p:cNvPr id="441" name="Freeform 17"/>
            <p:cNvSpPr>
              <a:spLocks noEditPoints="1"/>
            </p:cNvSpPr>
            <p:nvPr/>
          </p:nvSpPr>
          <p:spPr bwMode="auto">
            <a:xfrm>
              <a:off x="725092" y="3903539"/>
              <a:ext cx="466674" cy="631423"/>
            </a:xfrm>
            <a:custGeom>
              <a:avLst/>
              <a:gdLst>
                <a:gd name="T0" fmla="*/ 1039 w 1631"/>
                <a:gd name="T1" fmla="*/ 2160 h 2207"/>
                <a:gd name="T2" fmla="*/ 1015 w 1631"/>
                <a:gd name="T3" fmla="*/ 2133 h 2207"/>
                <a:gd name="T4" fmla="*/ 988 w 1631"/>
                <a:gd name="T5" fmla="*/ 2052 h 2207"/>
                <a:gd name="T6" fmla="*/ 985 w 1631"/>
                <a:gd name="T7" fmla="*/ 2029 h 2207"/>
                <a:gd name="T8" fmla="*/ 979 w 1631"/>
                <a:gd name="T9" fmla="*/ 1990 h 2207"/>
                <a:gd name="T10" fmla="*/ 972 w 1631"/>
                <a:gd name="T11" fmla="*/ 1955 h 2207"/>
                <a:gd name="T12" fmla="*/ 972 w 1631"/>
                <a:gd name="T13" fmla="*/ 1954 h 2207"/>
                <a:gd name="T14" fmla="*/ 959 w 1631"/>
                <a:gd name="T15" fmla="*/ 1900 h 2207"/>
                <a:gd name="T16" fmla="*/ 953 w 1631"/>
                <a:gd name="T17" fmla="*/ 1883 h 2207"/>
                <a:gd name="T18" fmla="*/ 209 w 1631"/>
                <a:gd name="T19" fmla="*/ 1883 h 2207"/>
                <a:gd name="T20" fmla="*/ 161 w 1631"/>
                <a:gd name="T21" fmla="*/ 1835 h 2207"/>
                <a:gd name="T22" fmla="*/ 161 w 1631"/>
                <a:gd name="T23" fmla="*/ 189 h 2207"/>
                <a:gd name="T24" fmla="*/ 209 w 1631"/>
                <a:gd name="T25" fmla="*/ 141 h 2207"/>
                <a:gd name="T26" fmla="*/ 1427 w 1631"/>
                <a:gd name="T27" fmla="*/ 141 h 2207"/>
                <a:gd name="T28" fmla="*/ 1475 w 1631"/>
                <a:gd name="T29" fmla="*/ 189 h 2207"/>
                <a:gd name="T30" fmla="*/ 1475 w 1631"/>
                <a:gd name="T31" fmla="*/ 1271 h 2207"/>
                <a:gd name="T32" fmla="*/ 1570 w 1631"/>
                <a:gd name="T33" fmla="*/ 1304 h 2207"/>
                <a:gd name="T34" fmla="*/ 1607 w 1631"/>
                <a:gd name="T35" fmla="*/ 1266 h 2207"/>
                <a:gd name="T36" fmla="*/ 1617 w 1631"/>
                <a:gd name="T37" fmla="*/ 1259 h 2207"/>
                <a:gd name="T38" fmla="*/ 1631 w 1631"/>
                <a:gd name="T39" fmla="*/ 1251 h 2207"/>
                <a:gd name="T40" fmla="*/ 1631 w 1631"/>
                <a:gd name="T41" fmla="*/ 126 h 2207"/>
                <a:gd name="T42" fmla="*/ 1505 w 1631"/>
                <a:gd name="T43" fmla="*/ 0 h 2207"/>
                <a:gd name="T44" fmla="*/ 127 w 1631"/>
                <a:gd name="T45" fmla="*/ 0 h 2207"/>
                <a:gd name="T46" fmla="*/ 0 w 1631"/>
                <a:gd name="T47" fmla="*/ 126 h 2207"/>
                <a:gd name="T48" fmla="*/ 0 w 1631"/>
                <a:gd name="T49" fmla="*/ 2080 h 2207"/>
                <a:gd name="T50" fmla="*/ 127 w 1631"/>
                <a:gd name="T51" fmla="*/ 2207 h 2207"/>
                <a:gd name="T52" fmla="*/ 1095 w 1631"/>
                <a:gd name="T53" fmla="*/ 2207 h 2207"/>
                <a:gd name="T54" fmla="*/ 1042 w 1631"/>
                <a:gd name="T55" fmla="*/ 2163 h 2207"/>
                <a:gd name="T56" fmla="*/ 1039 w 1631"/>
                <a:gd name="T57" fmla="*/ 2160 h 2207"/>
                <a:gd name="T58" fmla="*/ 817 w 1631"/>
                <a:gd name="T59" fmla="*/ 2121 h 2207"/>
                <a:gd name="T60" fmla="*/ 736 w 1631"/>
                <a:gd name="T61" fmla="*/ 2040 h 2207"/>
                <a:gd name="T62" fmla="*/ 817 w 1631"/>
                <a:gd name="T63" fmla="*/ 1959 h 2207"/>
                <a:gd name="T64" fmla="*/ 898 w 1631"/>
                <a:gd name="T65" fmla="*/ 2040 h 2207"/>
                <a:gd name="T66" fmla="*/ 817 w 1631"/>
                <a:gd name="T67" fmla="*/ 2121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31" h="2207">
                  <a:moveTo>
                    <a:pt x="1039" y="2160"/>
                  </a:moveTo>
                  <a:cubicBezTo>
                    <a:pt x="1030" y="2152"/>
                    <a:pt x="1022" y="2143"/>
                    <a:pt x="1015" y="2133"/>
                  </a:cubicBezTo>
                  <a:cubicBezTo>
                    <a:pt x="1001" y="2112"/>
                    <a:pt x="992" y="2086"/>
                    <a:pt x="988" y="2052"/>
                  </a:cubicBezTo>
                  <a:cubicBezTo>
                    <a:pt x="987" y="2045"/>
                    <a:pt x="986" y="2037"/>
                    <a:pt x="985" y="2029"/>
                  </a:cubicBezTo>
                  <a:cubicBezTo>
                    <a:pt x="984" y="2015"/>
                    <a:pt x="982" y="2002"/>
                    <a:pt x="979" y="1990"/>
                  </a:cubicBezTo>
                  <a:cubicBezTo>
                    <a:pt x="977" y="1979"/>
                    <a:pt x="974" y="1967"/>
                    <a:pt x="972" y="1955"/>
                  </a:cubicBezTo>
                  <a:cubicBezTo>
                    <a:pt x="972" y="1954"/>
                    <a:pt x="972" y="1954"/>
                    <a:pt x="972" y="1954"/>
                  </a:cubicBezTo>
                  <a:cubicBezTo>
                    <a:pt x="968" y="1936"/>
                    <a:pt x="964" y="1917"/>
                    <a:pt x="959" y="1900"/>
                  </a:cubicBezTo>
                  <a:cubicBezTo>
                    <a:pt x="957" y="1894"/>
                    <a:pt x="955" y="1888"/>
                    <a:pt x="953" y="1883"/>
                  </a:cubicBezTo>
                  <a:cubicBezTo>
                    <a:pt x="209" y="1883"/>
                    <a:pt x="209" y="1883"/>
                    <a:pt x="209" y="1883"/>
                  </a:cubicBezTo>
                  <a:cubicBezTo>
                    <a:pt x="183" y="1883"/>
                    <a:pt x="161" y="1861"/>
                    <a:pt x="161" y="1835"/>
                  </a:cubicBezTo>
                  <a:cubicBezTo>
                    <a:pt x="161" y="189"/>
                    <a:pt x="161" y="189"/>
                    <a:pt x="161" y="189"/>
                  </a:cubicBezTo>
                  <a:cubicBezTo>
                    <a:pt x="161" y="163"/>
                    <a:pt x="183" y="141"/>
                    <a:pt x="209" y="141"/>
                  </a:cubicBezTo>
                  <a:cubicBezTo>
                    <a:pt x="1427" y="141"/>
                    <a:pt x="1427" y="141"/>
                    <a:pt x="1427" y="141"/>
                  </a:cubicBezTo>
                  <a:cubicBezTo>
                    <a:pt x="1453" y="141"/>
                    <a:pt x="1475" y="163"/>
                    <a:pt x="1475" y="189"/>
                  </a:cubicBezTo>
                  <a:cubicBezTo>
                    <a:pt x="1475" y="1271"/>
                    <a:pt x="1475" y="1271"/>
                    <a:pt x="1475" y="1271"/>
                  </a:cubicBezTo>
                  <a:cubicBezTo>
                    <a:pt x="1509" y="1269"/>
                    <a:pt x="1543" y="1281"/>
                    <a:pt x="1570" y="1304"/>
                  </a:cubicBezTo>
                  <a:cubicBezTo>
                    <a:pt x="1579" y="1289"/>
                    <a:pt x="1592" y="1276"/>
                    <a:pt x="1607" y="1266"/>
                  </a:cubicBezTo>
                  <a:cubicBezTo>
                    <a:pt x="1617" y="1259"/>
                    <a:pt x="1617" y="1259"/>
                    <a:pt x="1617" y="1259"/>
                  </a:cubicBezTo>
                  <a:cubicBezTo>
                    <a:pt x="1622" y="1256"/>
                    <a:pt x="1627" y="1253"/>
                    <a:pt x="1631" y="1251"/>
                  </a:cubicBezTo>
                  <a:cubicBezTo>
                    <a:pt x="1631" y="126"/>
                    <a:pt x="1631" y="126"/>
                    <a:pt x="1631" y="126"/>
                  </a:cubicBezTo>
                  <a:cubicBezTo>
                    <a:pt x="1631" y="56"/>
                    <a:pt x="1575" y="0"/>
                    <a:pt x="1505" y="0"/>
                  </a:cubicBezTo>
                  <a:cubicBezTo>
                    <a:pt x="127" y="0"/>
                    <a:pt x="127" y="0"/>
                    <a:pt x="127" y="0"/>
                  </a:cubicBezTo>
                  <a:cubicBezTo>
                    <a:pt x="57" y="0"/>
                    <a:pt x="0" y="56"/>
                    <a:pt x="0" y="126"/>
                  </a:cubicBezTo>
                  <a:cubicBezTo>
                    <a:pt x="0" y="2080"/>
                    <a:pt x="0" y="2080"/>
                    <a:pt x="0" y="2080"/>
                  </a:cubicBezTo>
                  <a:cubicBezTo>
                    <a:pt x="0" y="2150"/>
                    <a:pt x="57" y="2207"/>
                    <a:pt x="127" y="2207"/>
                  </a:cubicBezTo>
                  <a:cubicBezTo>
                    <a:pt x="1095" y="2207"/>
                    <a:pt x="1095" y="2207"/>
                    <a:pt x="1095" y="2207"/>
                  </a:cubicBezTo>
                  <a:cubicBezTo>
                    <a:pt x="1077" y="2192"/>
                    <a:pt x="1060" y="2177"/>
                    <a:pt x="1042" y="2163"/>
                  </a:cubicBezTo>
                  <a:lnTo>
                    <a:pt x="1039" y="2160"/>
                  </a:lnTo>
                  <a:close/>
                  <a:moveTo>
                    <a:pt x="817" y="2121"/>
                  </a:moveTo>
                  <a:cubicBezTo>
                    <a:pt x="772" y="2121"/>
                    <a:pt x="736" y="2085"/>
                    <a:pt x="736" y="2040"/>
                  </a:cubicBezTo>
                  <a:cubicBezTo>
                    <a:pt x="736" y="1995"/>
                    <a:pt x="772" y="1959"/>
                    <a:pt x="817" y="1959"/>
                  </a:cubicBezTo>
                  <a:cubicBezTo>
                    <a:pt x="862" y="1959"/>
                    <a:pt x="898" y="1995"/>
                    <a:pt x="898" y="2040"/>
                  </a:cubicBezTo>
                  <a:cubicBezTo>
                    <a:pt x="898" y="2085"/>
                    <a:pt x="862" y="2121"/>
                    <a:pt x="817" y="2121"/>
                  </a:cubicBezTo>
                  <a:close/>
                </a:path>
              </a:pathLst>
            </a:custGeom>
            <a:grp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rgbClr val="FFB500"/>
                </a:solidFill>
              </a:endParaRPr>
            </a:p>
          </p:txBody>
        </p:sp>
        <p:sp>
          <p:nvSpPr>
            <p:cNvPr id="442" name="Freeform 18"/>
            <p:cNvSpPr>
              <a:spLocks/>
            </p:cNvSpPr>
            <p:nvPr/>
          </p:nvSpPr>
          <p:spPr bwMode="auto">
            <a:xfrm>
              <a:off x="902575" y="4301690"/>
              <a:ext cx="429555" cy="412476"/>
            </a:xfrm>
            <a:custGeom>
              <a:avLst/>
              <a:gdLst>
                <a:gd name="T0" fmla="*/ 1239 w 1352"/>
                <a:gd name="T1" fmla="*/ 633 h 1298"/>
                <a:gd name="T2" fmla="*/ 849 w 1352"/>
                <a:gd name="T3" fmla="*/ 179 h 1298"/>
                <a:gd name="T4" fmla="*/ 830 w 1352"/>
                <a:gd name="T5" fmla="*/ 192 h 1298"/>
                <a:gd name="T6" fmla="*/ 818 w 1352"/>
                <a:gd name="T7" fmla="*/ 281 h 1298"/>
                <a:gd name="T8" fmla="*/ 820 w 1352"/>
                <a:gd name="T9" fmla="*/ 284 h 1298"/>
                <a:gd name="T10" fmla="*/ 887 w 1352"/>
                <a:gd name="T11" fmla="*/ 385 h 1298"/>
                <a:gd name="T12" fmla="*/ 856 w 1352"/>
                <a:gd name="T13" fmla="*/ 405 h 1298"/>
                <a:gd name="T14" fmla="*/ 740 w 1352"/>
                <a:gd name="T15" fmla="*/ 232 h 1298"/>
                <a:gd name="T16" fmla="*/ 641 w 1352"/>
                <a:gd name="T17" fmla="*/ 212 h 1298"/>
                <a:gd name="T18" fmla="*/ 609 w 1352"/>
                <a:gd name="T19" fmla="*/ 314 h 1298"/>
                <a:gd name="T20" fmla="*/ 674 w 1352"/>
                <a:gd name="T21" fmla="*/ 411 h 1298"/>
                <a:gd name="T22" fmla="*/ 710 w 1352"/>
                <a:gd name="T23" fmla="*/ 499 h 1298"/>
                <a:gd name="T24" fmla="*/ 674 w 1352"/>
                <a:gd name="T25" fmla="*/ 479 h 1298"/>
                <a:gd name="T26" fmla="*/ 462 w 1352"/>
                <a:gd name="T27" fmla="*/ 290 h 1298"/>
                <a:gd name="T28" fmla="*/ 433 w 1352"/>
                <a:gd name="T29" fmla="*/ 395 h 1298"/>
                <a:gd name="T30" fmla="*/ 537 w 1352"/>
                <a:gd name="T31" fmla="*/ 587 h 1298"/>
                <a:gd name="T32" fmla="*/ 151 w 1352"/>
                <a:gd name="T33" fmla="*/ 42 h 1298"/>
                <a:gd name="T34" fmla="*/ 42 w 1352"/>
                <a:gd name="T35" fmla="*/ 28 h 1298"/>
                <a:gd name="T36" fmla="*/ 438 w 1352"/>
                <a:gd name="T37" fmla="*/ 752 h 1298"/>
                <a:gd name="T38" fmla="*/ 534 w 1352"/>
                <a:gd name="T39" fmla="*/ 931 h 1298"/>
                <a:gd name="T40" fmla="*/ 511 w 1352"/>
                <a:gd name="T41" fmla="*/ 931 h 1298"/>
                <a:gd name="T42" fmla="*/ 435 w 1352"/>
                <a:gd name="T43" fmla="*/ 877 h 1298"/>
                <a:gd name="T44" fmla="*/ 390 w 1352"/>
                <a:gd name="T45" fmla="*/ 778 h 1298"/>
                <a:gd name="T46" fmla="*/ 347 w 1352"/>
                <a:gd name="T47" fmla="*/ 684 h 1298"/>
                <a:gd name="T48" fmla="*/ 271 w 1352"/>
                <a:gd name="T49" fmla="*/ 635 h 1298"/>
                <a:gd name="T50" fmla="*/ 200 w 1352"/>
                <a:gd name="T51" fmla="*/ 665 h 1298"/>
                <a:gd name="T52" fmla="*/ 206 w 1352"/>
                <a:gd name="T53" fmla="*/ 724 h 1298"/>
                <a:gd name="T54" fmla="*/ 216 w 1352"/>
                <a:gd name="T55" fmla="*/ 752 h 1298"/>
                <a:gd name="T56" fmla="*/ 237 w 1352"/>
                <a:gd name="T57" fmla="*/ 845 h 1298"/>
                <a:gd name="T58" fmla="*/ 247 w 1352"/>
                <a:gd name="T59" fmla="*/ 913 h 1298"/>
                <a:gd name="T60" fmla="*/ 277 w 1352"/>
                <a:gd name="T61" fmla="*/ 983 h 1298"/>
                <a:gd name="T62" fmla="*/ 714 w 1352"/>
                <a:gd name="T63" fmla="*/ 1260 h 1298"/>
                <a:gd name="T64" fmla="*/ 1263 w 1352"/>
                <a:gd name="T65" fmla="*/ 1044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2" h="1298">
                  <a:moveTo>
                    <a:pt x="1346" y="848"/>
                  </a:moveTo>
                  <a:cubicBezTo>
                    <a:pt x="1339" y="788"/>
                    <a:pt x="1239" y="633"/>
                    <a:pt x="1239" y="633"/>
                  </a:cubicBezTo>
                  <a:cubicBezTo>
                    <a:pt x="949" y="198"/>
                    <a:pt x="949" y="198"/>
                    <a:pt x="949" y="198"/>
                  </a:cubicBezTo>
                  <a:cubicBezTo>
                    <a:pt x="927" y="165"/>
                    <a:pt x="882" y="157"/>
                    <a:pt x="849" y="179"/>
                  </a:cubicBezTo>
                  <a:cubicBezTo>
                    <a:pt x="840" y="185"/>
                    <a:pt x="840" y="185"/>
                    <a:pt x="840" y="185"/>
                  </a:cubicBezTo>
                  <a:cubicBezTo>
                    <a:pt x="836" y="187"/>
                    <a:pt x="833" y="190"/>
                    <a:pt x="830" y="192"/>
                  </a:cubicBezTo>
                  <a:cubicBezTo>
                    <a:pt x="807" y="215"/>
                    <a:pt x="801" y="252"/>
                    <a:pt x="818" y="281"/>
                  </a:cubicBezTo>
                  <a:cubicBezTo>
                    <a:pt x="818" y="281"/>
                    <a:pt x="818" y="281"/>
                    <a:pt x="818" y="281"/>
                  </a:cubicBezTo>
                  <a:cubicBezTo>
                    <a:pt x="818" y="281"/>
                    <a:pt x="818" y="281"/>
                    <a:pt x="818" y="281"/>
                  </a:cubicBezTo>
                  <a:cubicBezTo>
                    <a:pt x="819" y="282"/>
                    <a:pt x="819" y="283"/>
                    <a:pt x="820" y="284"/>
                  </a:cubicBezTo>
                  <a:cubicBezTo>
                    <a:pt x="830" y="300"/>
                    <a:pt x="830" y="300"/>
                    <a:pt x="830" y="300"/>
                  </a:cubicBezTo>
                  <a:cubicBezTo>
                    <a:pt x="887" y="385"/>
                    <a:pt x="887" y="385"/>
                    <a:pt x="887" y="385"/>
                  </a:cubicBezTo>
                  <a:cubicBezTo>
                    <a:pt x="895" y="396"/>
                    <a:pt x="894" y="410"/>
                    <a:pt x="885" y="416"/>
                  </a:cubicBezTo>
                  <a:cubicBezTo>
                    <a:pt x="876" y="422"/>
                    <a:pt x="863" y="417"/>
                    <a:pt x="856" y="405"/>
                  </a:cubicBezTo>
                  <a:cubicBezTo>
                    <a:pt x="830" y="368"/>
                    <a:pt x="830" y="368"/>
                    <a:pt x="830" y="368"/>
                  </a:cubicBezTo>
                  <a:cubicBezTo>
                    <a:pt x="740" y="232"/>
                    <a:pt x="740" y="232"/>
                    <a:pt x="740" y="232"/>
                  </a:cubicBezTo>
                  <a:cubicBezTo>
                    <a:pt x="725" y="209"/>
                    <a:pt x="699" y="198"/>
                    <a:pt x="674" y="200"/>
                  </a:cubicBezTo>
                  <a:cubicBezTo>
                    <a:pt x="662" y="201"/>
                    <a:pt x="651" y="205"/>
                    <a:pt x="641" y="212"/>
                  </a:cubicBezTo>
                  <a:cubicBezTo>
                    <a:pt x="631" y="218"/>
                    <a:pt x="631" y="218"/>
                    <a:pt x="631" y="218"/>
                  </a:cubicBezTo>
                  <a:cubicBezTo>
                    <a:pt x="600" y="239"/>
                    <a:pt x="590" y="281"/>
                    <a:pt x="609" y="314"/>
                  </a:cubicBezTo>
                  <a:cubicBezTo>
                    <a:pt x="610" y="314"/>
                    <a:pt x="610" y="314"/>
                    <a:pt x="610" y="314"/>
                  </a:cubicBezTo>
                  <a:cubicBezTo>
                    <a:pt x="674" y="411"/>
                    <a:pt x="674" y="411"/>
                    <a:pt x="674" y="411"/>
                  </a:cubicBezTo>
                  <a:cubicBezTo>
                    <a:pt x="712" y="468"/>
                    <a:pt x="712" y="468"/>
                    <a:pt x="712" y="468"/>
                  </a:cubicBezTo>
                  <a:cubicBezTo>
                    <a:pt x="720" y="479"/>
                    <a:pt x="719" y="493"/>
                    <a:pt x="710" y="499"/>
                  </a:cubicBezTo>
                  <a:cubicBezTo>
                    <a:pt x="701" y="505"/>
                    <a:pt x="688" y="500"/>
                    <a:pt x="681" y="489"/>
                  </a:cubicBezTo>
                  <a:cubicBezTo>
                    <a:pt x="674" y="479"/>
                    <a:pt x="674" y="479"/>
                    <a:pt x="674" y="479"/>
                  </a:cubicBezTo>
                  <a:cubicBezTo>
                    <a:pt x="561" y="310"/>
                    <a:pt x="561" y="310"/>
                    <a:pt x="561" y="310"/>
                  </a:cubicBezTo>
                  <a:cubicBezTo>
                    <a:pt x="539" y="277"/>
                    <a:pt x="495" y="268"/>
                    <a:pt x="462" y="290"/>
                  </a:cubicBezTo>
                  <a:cubicBezTo>
                    <a:pt x="452" y="296"/>
                    <a:pt x="452" y="296"/>
                    <a:pt x="452" y="296"/>
                  </a:cubicBezTo>
                  <a:cubicBezTo>
                    <a:pt x="420" y="318"/>
                    <a:pt x="411" y="362"/>
                    <a:pt x="433" y="395"/>
                  </a:cubicBezTo>
                  <a:cubicBezTo>
                    <a:pt x="539" y="556"/>
                    <a:pt x="539" y="556"/>
                    <a:pt x="539" y="556"/>
                  </a:cubicBezTo>
                  <a:cubicBezTo>
                    <a:pt x="547" y="567"/>
                    <a:pt x="546" y="581"/>
                    <a:pt x="537" y="587"/>
                  </a:cubicBezTo>
                  <a:cubicBezTo>
                    <a:pt x="528" y="593"/>
                    <a:pt x="515" y="589"/>
                    <a:pt x="507" y="577"/>
                  </a:cubicBezTo>
                  <a:cubicBezTo>
                    <a:pt x="151" y="42"/>
                    <a:pt x="151" y="42"/>
                    <a:pt x="151" y="42"/>
                  </a:cubicBezTo>
                  <a:cubicBezTo>
                    <a:pt x="129" y="9"/>
                    <a:pt x="84" y="0"/>
                    <a:pt x="51" y="22"/>
                  </a:cubicBezTo>
                  <a:cubicBezTo>
                    <a:pt x="42" y="28"/>
                    <a:pt x="42" y="28"/>
                    <a:pt x="42" y="28"/>
                  </a:cubicBezTo>
                  <a:cubicBezTo>
                    <a:pt x="9" y="50"/>
                    <a:pt x="0" y="95"/>
                    <a:pt x="22" y="128"/>
                  </a:cubicBezTo>
                  <a:cubicBezTo>
                    <a:pt x="438" y="752"/>
                    <a:pt x="438" y="752"/>
                    <a:pt x="438" y="752"/>
                  </a:cubicBezTo>
                  <a:cubicBezTo>
                    <a:pt x="542" y="909"/>
                    <a:pt x="542" y="909"/>
                    <a:pt x="542" y="909"/>
                  </a:cubicBezTo>
                  <a:cubicBezTo>
                    <a:pt x="550" y="920"/>
                    <a:pt x="546" y="931"/>
                    <a:pt x="534" y="931"/>
                  </a:cubicBezTo>
                  <a:cubicBezTo>
                    <a:pt x="525" y="932"/>
                    <a:pt x="516" y="932"/>
                    <a:pt x="511" y="931"/>
                  </a:cubicBezTo>
                  <a:cubicBezTo>
                    <a:pt x="511" y="931"/>
                    <a:pt x="511" y="931"/>
                    <a:pt x="511" y="931"/>
                  </a:cubicBezTo>
                  <a:cubicBezTo>
                    <a:pt x="502" y="929"/>
                    <a:pt x="494" y="927"/>
                    <a:pt x="486" y="923"/>
                  </a:cubicBezTo>
                  <a:cubicBezTo>
                    <a:pt x="467" y="914"/>
                    <a:pt x="450" y="899"/>
                    <a:pt x="435" y="877"/>
                  </a:cubicBezTo>
                  <a:cubicBezTo>
                    <a:pt x="417" y="849"/>
                    <a:pt x="404" y="816"/>
                    <a:pt x="392" y="785"/>
                  </a:cubicBezTo>
                  <a:cubicBezTo>
                    <a:pt x="390" y="778"/>
                    <a:pt x="390" y="778"/>
                    <a:pt x="390" y="778"/>
                  </a:cubicBezTo>
                  <a:cubicBezTo>
                    <a:pt x="387" y="769"/>
                    <a:pt x="383" y="760"/>
                    <a:pt x="380" y="752"/>
                  </a:cubicBezTo>
                  <a:cubicBezTo>
                    <a:pt x="370" y="726"/>
                    <a:pt x="359" y="703"/>
                    <a:pt x="347" y="684"/>
                  </a:cubicBezTo>
                  <a:cubicBezTo>
                    <a:pt x="337" y="669"/>
                    <a:pt x="326" y="658"/>
                    <a:pt x="315" y="650"/>
                  </a:cubicBezTo>
                  <a:cubicBezTo>
                    <a:pt x="302" y="641"/>
                    <a:pt x="288" y="636"/>
                    <a:pt x="271" y="635"/>
                  </a:cubicBezTo>
                  <a:cubicBezTo>
                    <a:pt x="253" y="633"/>
                    <a:pt x="230" y="638"/>
                    <a:pt x="216" y="648"/>
                  </a:cubicBezTo>
                  <a:cubicBezTo>
                    <a:pt x="209" y="652"/>
                    <a:pt x="204" y="658"/>
                    <a:pt x="200" y="665"/>
                  </a:cubicBezTo>
                  <a:cubicBezTo>
                    <a:pt x="196" y="672"/>
                    <a:pt x="195" y="679"/>
                    <a:pt x="195" y="688"/>
                  </a:cubicBezTo>
                  <a:cubicBezTo>
                    <a:pt x="196" y="698"/>
                    <a:pt x="200" y="710"/>
                    <a:pt x="206" y="724"/>
                  </a:cubicBezTo>
                  <a:cubicBezTo>
                    <a:pt x="209" y="733"/>
                    <a:pt x="213" y="742"/>
                    <a:pt x="216" y="751"/>
                  </a:cubicBezTo>
                  <a:cubicBezTo>
                    <a:pt x="216" y="751"/>
                    <a:pt x="216" y="751"/>
                    <a:pt x="216" y="752"/>
                  </a:cubicBezTo>
                  <a:cubicBezTo>
                    <a:pt x="222" y="772"/>
                    <a:pt x="226" y="792"/>
                    <a:pt x="230" y="812"/>
                  </a:cubicBezTo>
                  <a:cubicBezTo>
                    <a:pt x="232" y="823"/>
                    <a:pt x="235" y="834"/>
                    <a:pt x="237" y="845"/>
                  </a:cubicBezTo>
                  <a:cubicBezTo>
                    <a:pt x="241" y="861"/>
                    <a:pt x="243" y="877"/>
                    <a:pt x="244" y="892"/>
                  </a:cubicBezTo>
                  <a:cubicBezTo>
                    <a:pt x="245" y="899"/>
                    <a:pt x="246" y="906"/>
                    <a:pt x="247" y="913"/>
                  </a:cubicBezTo>
                  <a:cubicBezTo>
                    <a:pt x="250" y="938"/>
                    <a:pt x="255" y="955"/>
                    <a:pt x="264" y="968"/>
                  </a:cubicBezTo>
                  <a:cubicBezTo>
                    <a:pt x="268" y="974"/>
                    <a:pt x="272" y="979"/>
                    <a:pt x="277" y="983"/>
                  </a:cubicBezTo>
                  <a:cubicBezTo>
                    <a:pt x="314" y="1014"/>
                    <a:pt x="351" y="1046"/>
                    <a:pt x="390" y="1076"/>
                  </a:cubicBezTo>
                  <a:cubicBezTo>
                    <a:pt x="488" y="1154"/>
                    <a:pt x="592" y="1224"/>
                    <a:pt x="714" y="1260"/>
                  </a:cubicBezTo>
                  <a:cubicBezTo>
                    <a:pt x="840" y="1298"/>
                    <a:pt x="888" y="1294"/>
                    <a:pt x="995" y="1222"/>
                  </a:cubicBezTo>
                  <a:cubicBezTo>
                    <a:pt x="1073" y="1170"/>
                    <a:pt x="1185" y="1096"/>
                    <a:pt x="1263" y="1044"/>
                  </a:cubicBezTo>
                  <a:cubicBezTo>
                    <a:pt x="1346" y="989"/>
                    <a:pt x="1352" y="892"/>
                    <a:pt x="1346" y="848"/>
                  </a:cubicBezTo>
                  <a:close/>
                </a:path>
              </a:pathLst>
            </a:custGeom>
            <a:grp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rgbClr val="FFB500"/>
                </a:solidFill>
              </a:endParaRPr>
            </a:p>
          </p:txBody>
        </p:sp>
        <p:sp>
          <p:nvSpPr>
            <p:cNvPr id="443" name="Freeform 19"/>
            <p:cNvSpPr>
              <a:spLocks/>
            </p:cNvSpPr>
            <p:nvPr/>
          </p:nvSpPr>
          <p:spPr bwMode="auto">
            <a:xfrm>
              <a:off x="830800" y="4367120"/>
              <a:ext cx="81365" cy="61596"/>
            </a:xfrm>
            <a:custGeom>
              <a:avLst/>
              <a:gdLst>
                <a:gd name="T0" fmla="*/ 41 w 256"/>
                <a:gd name="T1" fmla="*/ 177 h 194"/>
                <a:gd name="T2" fmla="*/ 96 w 256"/>
                <a:gd name="T3" fmla="*/ 171 h 194"/>
                <a:gd name="T4" fmla="*/ 223 w 256"/>
                <a:gd name="T5" fmla="*/ 38 h 194"/>
                <a:gd name="T6" fmla="*/ 234 w 256"/>
                <a:gd name="T7" fmla="*/ 28 h 194"/>
                <a:gd name="T8" fmla="*/ 255 w 256"/>
                <a:gd name="T9" fmla="*/ 2 h 194"/>
                <a:gd name="T10" fmla="*/ 227 w 256"/>
                <a:gd name="T11" fmla="*/ 10 h 194"/>
                <a:gd name="T12" fmla="*/ 209 w 256"/>
                <a:gd name="T13" fmla="*/ 18 h 194"/>
                <a:gd name="T14" fmla="*/ 38 w 256"/>
                <a:gd name="T15" fmla="*/ 85 h 194"/>
                <a:gd name="T16" fmla="*/ 12 w 256"/>
                <a:gd name="T17" fmla="*/ 133 h 194"/>
                <a:gd name="T18" fmla="*/ 41 w 256"/>
                <a:gd name="T19" fmla="*/ 17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94">
                  <a:moveTo>
                    <a:pt x="41" y="177"/>
                  </a:moveTo>
                  <a:cubicBezTo>
                    <a:pt x="54" y="194"/>
                    <a:pt x="79" y="191"/>
                    <a:pt x="96" y="171"/>
                  </a:cubicBezTo>
                  <a:cubicBezTo>
                    <a:pt x="136" y="125"/>
                    <a:pt x="178" y="81"/>
                    <a:pt x="223" y="38"/>
                  </a:cubicBezTo>
                  <a:cubicBezTo>
                    <a:pt x="227" y="35"/>
                    <a:pt x="230" y="31"/>
                    <a:pt x="234" y="28"/>
                  </a:cubicBezTo>
                  <a:cubicBezTo>
                    <a:pt x="247" y="15"/>
                    <a:pt x="256" y="4"/>
                    <a:pt x="255" y="2"/>
                  </a:cubicBezTo>
                  <a:cubicBezTo>
                    <a:pt x="254" y="0"/>
                    <a:pt x="243" y="4"/>
                    <a:pt x="227" y="10"/>
                  </a:cubicBezTo>
                  <a:cubicBezTo>
                    <a:pt x="222" y="12"/>
                    <a:pt x="216" y="15"/>
                    <a:pt x="209" y="18"/>
                  </a:cubicBezTo>
                  <a:cubicBezTo>
                    <a:pt x="153" y="43"/>
                    <a:pt x="96" y="65"/>
                    <a:pt x="38" y="85"/>
                  </a:cubicBezTo>
                  <a:cubicBezTo>
                    <a:pt x="13" y="93"/>
                    <a:pt x="0" y="115"/>
                    <a:pt x="12" y="133"/>
                  </a:cubicBezTo>
                  <a:cubicBezTo>
                    <a:pt x="21" y="148"/>
                    <a:pt x="31" y="163"/>
                    <a:pt x="41" y="177"/>
                  </a:cubicBezTo>
                  <a:close/>
                </a:path>
              </a:pathLst>
            </a:custGeom>
            <a:grp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rgbClr val="FFB500"/>
                </a:solidFill>
              </a:endParaRPr>
            </a:p>
          </p:txBody>
        </p:sp>
        <p:sp>
          <p:nvSpPr>
            <p:cNvPr id="444" name="Freeform 20"/>
            <p:cNvSpPr>
              <a:spLocks/>
            </p:cNvSpPr>
            <p:nvPr/>
          </p:nvSpPr>
          <p:spPr bwMode="auto">
            <a:xfrm>
              <a:off x="960715" y="4220259"/>
              <a:ext cx="37253" cy="88359"/>
            </a:xfrm>
            <a:custGeom>
              <a:avLst/>
              <a:gdLst>
                <a:gd name="T0" fmla="*/ 6 w 117"/>
                <a:gd name="T1" fmla="*/ 268 h 278"/>
                <a:gd name="T2" fmla="*/ 8 w 117"/>
                <a:gd name="T3" fmla="*/ 278 h 278"/>
                <a:gd name="T4" fmla="*/ 15 w 117"/>
                <a:gd name="T5" fmla="*/ 269 h 278"/>
                <a:gd name="T6" fmla="*/ 30 w 117"/>
                <a:gd name="T7" fmla="*/ 234 h 278"/>
                <a:gd name="T8" fmla="*/ 105 w 117"/>
                <a:gd name="T9" fmla="*/ 66 h 278"/>
                <a:gd name="T10" fmla="*/ 89 w 117"/>
                <a:gd name="T11" fmla="*/ 13 h 278"/>
                <a:gd name="T12" fmla="*/ 37 w 117"/>
                <a:gd name="T13" fmla="*/ 3 h 278"/>
                <a:gd name="T14" fmla="*/ 2 w 117"/>
                <a:gd name="T15" fmla="*/ 45 h 278"/>
                <a:gd name="T16" fmla="*/ 6 w 117"/>
                <a:gd name="T17" fmla="*/ 229 h 278"/>
                <a:gd name="T18" fmla="*/ 6 w 117"/>
                <a:gd name="T19" fmla="*/ 26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278">
                  <a:moveTo>
                    <a:pt x="6" y="268"/>
                  </a:moveTo>
                  <a:cubicBezTo>
                    <a:pt x="7" y="274"/>
                    <a:pt x="7" y="278"/>
                    <a:pt x="8" y="278"/>
                  </a:cubicBezTo>
                  <a:cubicBezTo>
                    <a:pt x="9" y="278"/>
                    <a:pt x="12" y="275"/>
                    <a:pt x="15" y="269"/>
                  </a:cubicBezTo>
                  <a:cubicBezTo>
                    <a:pt x="19" y="261"/>
                    <a:pt x="24" y="249"/>
                    <a:pt x="30" y="234"/>
                  </a:cubicBezTo>
                  <a:cubicBezTo>
                    <a:pt x="52" y="177"/>
                    <a:pt x="77" y="121"/>
                    <a:pt x="105" y="66"/>
                  </a:cubicBezTo>
                  <a:cubicBezTo>
                    <a:pt x="117" y="43"/>
                    <a:pt x="110" y="19"/>
                    <a:pt x="89" y="13"/>
                  </a:cubicBezTo>
                  <a:cubicBezTo>
                    <a:pt x="72" y="9"/>
                    <a:pt x="55" y="5"/>
                    <a:pt x="37" y="3"/>
                  </a:cubicBezTo>
                  <a:cubicBezTo>
                    <a:pt x="16" y="0"/>
                    <a:pt x="0" y="19"/>
                    <a:pt x="2" y="45"/>
                  </a:cubicBezTo>
                  <a:cubicBezTo>
                    <a:pt x="6" y="107"/>
                    <a:pt x="8" y="168"/>
                    <a:pt x="6" y="229"/>
                  </a:cubicBezTo>
                  <a:cubicBezTo>
                    <a:pt x="5" y="245"/>
                    <a:pt x="5" y="259"/>
                    <a:pt x="6" y="268"/>
                  </a:cubicBezTo>
                  <a:close/>
                </a:path>
              </a:pathLst>
            </a:custGeom>
            <a:grp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rgbClr val="FFB500"/>
                </a:solidFill>
              </a:endParaRPr>
            </a:p>
          </p:txBody>
        </p:sp>
        <p:sp>
          <p:nvSpPr>
            <p:cNvPr id="445" name="Freeform 21"/>
            <p:cNvSpPr>
              <a:spLocks/>
            </p:cNvSpPr>
            <p:nvPr/>
          </p:nvSpPr>
          <p:spPr bwMode="auto">
            <a:xfrm>
              <a:off x="817754" y="4312787"/>
              <a:ext cx="88359" cy="36850"/>
            </a:xfrm>
            <a:custGeom>
              <a:avLst/>
              <a:gdLst>
                <a:gd name="T0" fmla="*/ 229 w 278"/>
                <a:gd name="T1" fmla="*/ 110 h 116"/>
                <a:gd name="T2" fmla="*/ 267 w 278"/>
                <a:gd name="T3" fmla="*/ 110 h 116"/>
                <a:gd name="T4" fmla="*/ 278 w 278"/>
                <a:gd name="T5" fmla="*/ 107 h 116"/>
                <a:gd name="T6" fmla="*/ 270 w 278"/>
                <a:gd name="T7" fmla="*/ 101 h 116"/>
                <a:gd name="T8" fmla="*/ 234 w 278"/>
                <a:gd name="T9" fmla="*/ 86 h 116"/>
                <a:gd name="T10" fmla="*/ 66 w 278"/>
                <a:gd name="T11" fmla="*/ 12 h 116"/>
                <a:gd name="T12" fmla="*/ 13 w 278"/>
                <a:gd name="T13" fmla="*/ 28 h 116"/>
                <a:gd name="T14" fmla="*/ 3 w 278"/>
                <a:gd name="T15" fmla="*/ 80 h 116"/>
                <a:gd name="T16" fmla="*/ 45 w 278"/>
                <a:gd name="T17" fmla="*/ 114 h 116"/>
                <a:gd name="T18" fmla="*/ 229 w 278"/>
                <a:gd name="T19"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116">
                  <a:moveTo>
                    <a:pt x="229" y="110"/>
                  </a:moveTo>
                  <a:cubicBezTo>
                    <a:pt x="245" y="110"/>
                    <a:pt x="259" y="110"/>
                    <a:pt x="267" y="110"/>
                  </a:cubicBezTo>
                  <a:cubicBezTo>
                    <a:pt x="274" y="109"/>
                    <a:pt x="278" y="108"/>
                    <a:pt x="278" y="107"/>
                  </a:cubicBezTo>
                  <a:cubicBezTo>
                    <a:pt x="278" y="106"/>
                    <a:pt x="275" y="104"/>
                    <a:pt x="270" y="101"/>
                  </a:cubicBezTo>
                  <a:cubicBezTo>
                    <a:pt x="262" y="97"/>
                    <a:pt x="249" y="91"/>
                    <a:pt x="234" y="86"/>
                  </a:cubicBezTo>
                  <a:cubicBezTo>
                    <a:pt x="177" y="64"/>
                    <a:pt x="121" y="39"/>
                    <a:pt x="66" y="12"/>
                  </a:cubicBezTo>
                  <a:cubicBezTo>
                    <a:pt x="42" y="0"/>
                    <a:pt x="18" y="7"/>
                    <a:pt x="13" y="28"/>
                  </a:cubicBezTo>
                  <a:cubicBezTo>
                    <a:pt x="9" y="45"/>
                    <a:pt x="5" y="62"/>
                    <a:pt x="3" y="80"/>
                  </a:cubicBezTo>
                  <a:cubicBezTo>
                    <a:pt x="0" y="101"/>
                    <a:pt x="20" y="116"/>
                    <a:pt x="45" y="114"/>
                  </a:cubicBezTo>
                  <a:cubicBezTo>
                    <a:pt x="107" y="110"/>
                    <a:pt x="168" y="108"/>
                    <a:pt x="229" y="110"/>
                  </a:cubicBezTo>
                  <a:close/>
                </a:path>
              </a:pathLst>
            </a:custGeom>
            <a:grp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rgbClr val="FFB500"/>
                </a:solidFill>
              </a:endParaRPr>
            </a:p>
          </p:txBody>
        </p:sp>
        <p:sp>
          <p:nvSpPr>
            <p:cNvPr id="446" name="Freeform 22"/>
            <p:cNvSpPr>
              <a:spLocks/>
            </p:cNvSpPr>
            <p:nvPr/>
          </p:nvSpPr>
          <p:spPr bwMode="auto">
            <a:xfrm>
              <a:off x="980485" y="4261278"/>
              <a:ext cx="80962" cy="60923"/>
            </a:xfrm>
            <a:custGeom>
              <a:avLst/>
              <a:gdLst>
                <a:gd name="T0" fmla="*/ 3 w 255"/>
                <a:gd name="T1" fmla="*/ 191 h 192"/>
                <a:gd name="T2" fmla="*/ 33 w 255"/>
                <a:gd name="T3" fmla="*/ 181 h 192"/>
                <a:gd name="T4" fmla="*/ 46 w 255"/>
                <a:gd name="T5" fmla="*/ 175 h 192"/>
                <a:gd name="T6" fmla="*/ 218 w 255"/>
                <a:gd name="T7" fmla="*/ 110 h 192"/>
                <a:gd name="T8" fmla="*/ 244 w 255"/>
                <a:gd name="T9" fmla="*/ 61 h 192"/>
                <a:gd name="T10" fmla="*/ 215 w 255"/>
                <a:gd name="T11" fmla="*/ 17 h 192"/>
                <a:gd name="T12" fmla="*/ 160 w 255"/>
                <a:gd name="T13" fmla="*/ 22 h 192"/>
                <a:gd name="T14" fmla="*/ 33 w 255"/>
                <a:gd name="T15" fmla="*/ 155 h 192"/>
                <a:gd name="T16" fmla="*/ 18 w 255"/>
                <a:gd name="T17" fmla="*/ 169 h 192"/>
                <a:gd name="T18" fmla="*/ 0 w 255"/>
                <a:gd name="T19" fmla="*/ 190 h 192"/>
                <a:gd name="T20" fmla="*/ 0 w 255"/>
                <a:gd name="T21" fmla="*/ 191 h 192"/>
                <a:gd name="T22" fmla="*/ 3 w 255"/>
                <a:gd name="T23"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5" h="192">
                  <a:moveTo>
                    <a:pt x="3" y="191"/>
                  </a:moveTo>
                  <a:cubicBezTo>
                    <a:pt x="8" y="191"/>
                    <a:pt x="19" y="187"/>
                    <a:pt x="33" y="181"/>
                  </a:cubicBezTo>
                  <a:cubicBezTo>
                    <a:pt x="37" y="179"/>
                    <a:pt x="41" y="178"/>
                    <a:pt x="46" y="175"/>
                  </a:cubicBezTo>
                  <a:cubicBezTo>
                    <a:pt x="102" y="151"/>
                    <a:pt x="160" y="129"/>
                    <a:pt x="218" y="110"/>
                  </a:cubicBezTo>
                  <a:cubicBezTo>
                    <a:pt x="243" y="102"/>
                    <a:pt x="255" y="80"/>
                    <a:pt x="244" y="61"/>
                  </a:cubicBezTo>
                  <a:cubicBezTo>
                    <a:pt x="235" y="46"/>
                    <a:pt x="226" y="31"/>
                    <a:pt x="215" y="17"/>
                  </a:cubicBezTo>
                  <a:cubicBezTo>
                    <a:pt x="202" y="0"/>
                    <a:pt x="177" y="3"/>
                    <a:pt x="160" y="22"/>
                  </a:cubicBezTo>
                  <a:cubicBezTo>
                    <a:pt x="120" y="69"/>
                    <a:pt x="77" y="113"/>
                    <a:pt x="33" y="155"/>
                  </a:cubicBezTo>
                  <a:cubicBezTo>
                    <a:pt x="27" y="160"/>
                    <a:pt x="23" y="164"/>
                    <a:pt x="18" y="169"/>
                  </a:cubicBezTo>
                  <a:cubicBezTo>
                    <a:pt x="9" y="178"/>
                    <a:pt x="2" y="186"/>
                    <a:pt x="0" y="190"/>
                  </a:cubicBezTo>
                  <a:cubicBezTo>
                    <a:pt x="0" y="190"/>
                    <a:pt x="0" y="191"/>
                    <a:pt x="0" y="191"/>
                  </a:cubicBezTo>
                  <a:cubicBezTo>
                    <a:pt x="0" y="192"/>
                    <a:pt x="1" y="192"/>
                    <a:pt x="3" y="191"/>
                  </a:cubicBezTo>
                  <a:close/>
                </a:path>
              </a:pathLst>
            </a:custGeom>
            <a:grp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GB" kern="0">
                <a:solidFill>
                  <a:srgbClr val="FFB500"/>
                </a:solidFill>
              </a:endParaRPr>
            </a:p>
          </p:txBody>
        </p:sp>
      </p:grpSp>
      <p:grpSp>
        <p:nvGrpSpPr>
          <p:cNvPr id="466" name="Group 465"/>
          <p:cNvGrpSpPr/>
          <p:nvPr/>
        </p:nvGrpSpPr>
        <p:grpSpPr>
          <a:xfrm>
            <a:off x="1436063" y="2482573"/>
            <a:ext cx="1410239" cy="800890"/>
            <a:chOff x="1446608" y="2482134"/>
            <a:chExt cx="1410892" cy="801260"/>
          </a:xfrm>
        </p:grpSpPr>
        <p:sp>
          <p:nvSpPr>
            <p:cNvPr id="447" name="Content Placeholder 4"/>
            <p:cNvSpPr txBox="1">
              <a:spLocks/>
            </p:cNvSpPr>
            <p:nvPr/>
          </p:nvSpPr>
          <p:spPr>
            <a:xfrm>
              <a:off x="1446608" y="2482134"/>
              <a:ext cx="609091" cy="430887"/>
            </a:xfrm>
            <a:prstGeom prst="rect">
              <a:avLst/>
            </a:prstGeom>
            <a:noFill/>
          </p:spPr>
          <p:txBody>
            <a:bodyPr vert="horz" wrap="none" lIns="0" tIns="0" rIns="0" bIns="0" rtlCol="0" anchor="ctr" anchorCtr="0">
              <a:spAutoFit/>
            </a:bodyPr>
            <a:lstStyle>
              <a:lvl1pPr marL="0" indent="0" algn="l" rtl="0" eaLnBrk="1" fontAlgn="base" hangingPunct="1">
                <a:spcBef>
                  <a:spcPts val="1200"/>
                </a:spcBef>
                <a:spcAft>
                  <a:spcPct val="0"/>
                </a:spcAft>
                <a:buSzPct val="80000"/>
                <a:buFontTx/>
                <a:buNone/>
                <a:defRPr sz="2400" b="0" i="0" kern="1200">
                  <a:solidFill>
                    <a:schemeClr val="accent1"/>
                  </a:solidFill>
                  <a:latin typeface="+mn-lt"/>
                  <a:ea typeface="Arial" pitchFamily="-105" charset="-52"/>
                  <a:cs typeface="Arial" pitchFamily="34" charset="0"/>
                </a:defRPr>
              </a:lvl1pPr>
              <a:lvl2pPr marL="228600" indent="-230400" algn="l" rtl="0" eaLnBrk="1" fontAlgn="base" hangingPunct="1">
                <a:spcBef>
                  <a:spcPts val="624"/>
                </a:spcBef>
                <a:spcAft>
                  <a:spcPct val="0"/>
                </a:spcAft>
                <a:buSzPct val="80000"/>
                <a:buFont typeface="Arial"/>
                <a:buChar char="•"/>
                <a:defRPr sz="2000" kern="1200">
                  <a:solidFill>
                    <a:schemeClr val="tx1"/>
                  </a:solidFill>
                  <a:latin typeface="+mn-lt"/>
                  <a:ea typeface="Arial" pitchFamily="-105" charset="-52"/>
                  <a:cs typeface="Arial" pitchFamily="34" charset="0"/>
                </a:defRPr>
              </a:lvl2pPr>
              <a:lvl3pPr marL="457200" indent="-230400" algn="l" rtl="0" eaLnBrk="1" fontAlgn="base" hangingPunct="1">
                <a:spcBef>
                  <a:spcPts val="576"/>
                </a:spcBef>
                <a:spcAft>
                  <a:spcPct val="0"/>
                </a:spcAft>
                <a:buSzPct val="80000"/>
                <a:buFont typeface="Lucida Grande"/>
                <a:buChar char="-"/>
                <a:defRPr sz="2000" kern="1200">
                  <a:solidFill>
                    <a:schemeClr val="tx1"/>
                  </a:solidFill>
                  <a:latin typeface="+mn-lt"/>
                  <a:ea typeface="Arial" pitchFamily="-105" charset="-52"/>
                  <a:cs typeface="Arial" pitchFamily="34" charset="0"/>
                </a:defRPr>
              </a:lvl3pPr>
              <a:lvl4pPr marL="685800" indent="-226800" algn="l" rtl="0" eaLnBrk="1" fontAlgn="base" hangingPunct="1">
                <a:spcBef>
                  <a:spcPts val="528"/>
                </a:spcBef>
                <a:spcAft>
                  <a:spcPct val="0"/>
                </a:spcAft>
                <a:buSzPct val="80000"/>
                <a:buFont typeface="Arial"/>
                <a:buChar char="•"/>
                <a:defRPr sz="1800" kern="1200">
                  <a:solidFill>
                    <a:schemeClr val="tx1"/>
                  </a:solidFill>
                  <a:latin typeface="+mn-lt"/>
                  <a:ea typeface="Arial" pitchFamily="-105" charset="-52"/>
                  <a:cs typeface="Arial" pitchFamily="34" charset="0"/>
                </a:defRPr>
              </a:lvl4pPr>
              <a:lvl5pPr marL="914400" indent="-230400" algn="l" rtl="0" eaLnBrk="1" fontAlgn="base" hangingPunct="1">
                <a:spcBef>
                  <a:spcPts val="480"/>
                </a:spcBef>
                <a:spcAft>
                  <a:spcPct val="0"/>
                </a:spcAft>
                <a:buSzPct val="80000"/>
                <a:buFont typeface="Lucida Grande"/>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r" defTabSz="913943">
                <a:spcBef>
                  <a:spcPts val="0"/>
                </a:spcBef>
                <a:buNone/>
              </a:pPr>
              <a:r>
                <a:rPr lang="en-US" sz="2798" b="1">
                  <a:solidFill>
                    <a:srgbClr val="E5315F"/>
                  </a:solidFill>
                </a:rPr>
                <a:t>20+</a:t>
              </a:r>
              <a:endParaRPr lang="en-US" sz="1400">
                <a:solidFill>
                  <a:srgbClr val="E5315F"/>
                </a:solidFill>
              </a:endParaRPr>
            </a:p>
          </p:txBody>
        </p:sp>
        <p:sp>
          <p:nvSpPr>
            <p:cNvPr id="448" name="Rectangle 447"/>
            <p:cNvSpPr/>
            <p:nvPr/>
          </p:nvSpPr>
          <p:spPr>
            <a:xfrm>
              <a:off x="1446608" y="2852507"/>
              <a:ext cx="1410892" cy="430887"/>
            </a:xfrm>
            <a:prstGeom prst="rect">
              <a:avLst/>
            </a:prstGeom>
          </p:spPr>
          <p:txBody>
            <a:bodyPr wrap="square" lIns="0" rIns="0">
              <a:spAutoFit/>
            </a:bodyPr>
            <a:lstStyle/>
            <a:p>
              <a:pPr marL="0" lvl="1" defTabSz="913943" fontAlgn="auto">
                <a:spcBef>
                  <a:spcPts val="0"/>
                </a:spcBef>
                <a:spcAft>
                  <a:spcPts val="0"/>
                </a:spcAft>
              </a:pPr>
              <a:r>
                <a:rPr lang="en-GB" sz="1100" kern="0">
                  <a:solidFill>
                    <a:srgbClr val="FFFFFF"/>
                  </a:solidFill>
                </a:rPr>
                <a:t>Years of  advanced analytics experience </a:t>
              </a:r>
              <a:endParaRPr lang="en-US" sz="1100" kern="0">
                <a:solidFill>
                  <a:srgbClr val="FFFFFF"/>
                </a:solidFill>
              </a:endParaRPr>
            </a:p>
          </p:txBody>
        </p:sp>
      </p:grpSp>
      <p:sp>
        <p:nvSpPr>
          <p:cNvPr id="449" name="TextBox 448"/>
          <p:cNvSpPr txBox="1"/>
          <p:nvPr/>
        </p:nvSpPr>
        <p:spPr>
          <a:xfrm>
            <a:off x="10456962" y="5008271"/>
            <a:ext cx="1123186" cy="642955"/>
          </a:xfrm>
          <a:prstGeom prst="rect">
            <a:avLst/>
          </a:prstGeom>
          <a:noFill/>
        </p:spPr>
        <p:txBody>
          <a:bodyPr wrap="none" lIns="0" tIns="0" rIns="0" bIns="0" numCol="1" spcCol="108000" rtlCol="0">
            <a:spAutoFit/>
          </a:bodyPr>
          <a:lstStyle/>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Sophia </a:t>
            </a:r>
            <a:r>
              <a:rPr lang="en-US" sz="1100" kern="0" err="1">
                <a:solidFill>
                  <a:srgbClr val="FFFFFF"/>
                </a:solidFill>
              </a:rPr>
              <a:t>Antipolis</a:t>
            </a:r>
            <a:endParaRPr lang="en-US" sz="1100" kern="0">
              <a:solidFill>
                <a:srgbClr val="FFFFFF"/>
              </a:solidFill>
            </a:endParaRP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Tokyo</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Toronto</a:t>
            </a:r>
          </a:p>
          <a:p>
            <a:pPr marL="107956" indent="-107956" defTabSz="913943" fontAlgn="b">
              <a:lnSpc>
                <a:spcPct val="95000"/>
              </a:lnSpc>
              <a:spcBef>
                <a:spcPts val="0"/>
              </a:spcBef>
              <a:spcAft>
                <a:spcPts val="0"/>
              </a:spcAft>
              <a:buFont typeface="Arial" pitchFamily="34" charset="0"/>
              <a:buChar char="•"/>
            </a:pPr>
            <a:r>
              <a:rPr lang="en-US" sz="1100" kern="0">
                <a:solidFill>
                  <a:srgbClr val="FFFFFF"/>
                </a:solidFill>
              </a:rPr>
              <a:t>Warsaw</a:t>
            </a:r>
            <a:endParaRPr lang="en-US" sz="1050" kern="0">
              <a:solidFill>
                <a:srgbClr val="FFFFFF"/>
              </a:solidFill>
            </a:endParaRPr>
          </a:p>
        </p:txBody>
      </p:sp>
      <p:cxnSp>
        <p:nvCxnSpPr>
          <p:cNvPr id="467" name="Straight Connector 466"/>
          <p:cNvCxnSpPr/>
          <p:nvPr/>
        </p:nvCxnSpPr>
        <p:spPr>
          <a:xfrm>
            <a:off x="6023808" y="2610676"/>
            <a:ext cx="0" cy="3530245"/>
          </a:xfrm>
          <a:prstGeom prst="line">
            <a:avLst/>
          </a:prstGeom>
          <a:ln w="12700">
            <a:solidFill>
              <a:srgbClr val="FFFFFF">
                <a:alpha val="50196"/>
              </a:srgb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50" name="Group 449"/>
          <p:cNvGrpSpPr/>
          <p:nvPr/>
        </p:nvGrpSpPr>
        <p:grpSpPr>
          <a:xfrm>
            <a:off x="7627257" y="2674390"/>
            <a:ext cx="3978020" cy="1956366"/>
            <a:chOff x="8084707" y="2426387"/>
            <a:chExt cx="3356132" cy="1650525"/>
          </a:xfrm>
          <a:solidFill>
            <a:schemeClr val="accent2"/>
          </a:solidFill>
        </p:grpSpPr>
        <p:sp>
          <p:nvSpPr>
            <p:cNvPr id="120" name="Nepal"/>
            <p:cNvSpPr>
              <a:spLocks/>
            </p:cNvSpPr>
            <p:nvPr/>
          </p:nvSpPr>
          <p:spPr bwMode="auto">
            <a:xfrm>
              <a:off x="10408304" y="3197796"/>
              <a:ext cx="77008" cy="42463"/>
            </a:xfrm>
            <a:custGeom>
              <a:avLst/>
              <a:gdLst>
                <a:gd name="T0" fmla="*/ 12 w 98"/>
                <a:gd name="T1" fmla="*/ 4 h 54"/>
                <a:gd name="T2" fmla="*/ 24 w 98"/>
                <a:gd name="T3" fmla="*/ 0 h 54"/>
                <a:gd name="T4" fmla="*/ 34 w 98"/>
                <a:gd name="T5" fmla="*/ 10 h 54"/>
                <a:gd name="T6" fmla="*/ 46 w 98"/>
                <a:gd name="T7" fmla="*/ 16 h 54"/>
                <a:gd name="T8" fmla="*/ 54 w 98"/>
                <a:gd name="T9" fmla="*/ 23 h 54"/>
                <a:gd name="T10" fmla="*/ 66 w 98"/>
                <a:gd name="T11" fmla="*/ 30 h 54"/>
                <a:gd name="T12" fmla="*/ 78 w 98"/>
                <a:gd name="T13" fmla="*/ 33 h 54"/>
                <a:gd name="T14" fmla="*/ 96 w 98"/>
                <a:gd name="T15" fmla="*/ 34 h 54"/>
                <a:gd name="T16" fmla="*/ 97 w 98"/>
                <a:gd name="T17" fmla="*/ 44 h 54"/>
                <a:gd name="T18" fmla="*/ 98 w 98"/>
                <a:gd name="T19" fmla="*/ 52 h 54"/>
                <a:gd name="T20" fmla="*/ 77 w 98"/>
                <a:gd name="T21" fmla="*/ 54 h 54"/>
                <a:gd name="T22" fmla="*/ 66 w 98"/>
                <a:gd name="T23" fmla="*/ 50 h 54"/>
                <a:gd name="T24" fmla="*/ 54 w 98"/>
                <a:gd name="T25" fmla="*/ 40 h 54"/>
                <a:gd name="T26" fmla="*/ 36 w 98"/>
                <a:gd name="T27" fmla="*/ 39 h 54"/>
                <a:gd name="T28" fmla="*/ 26 w 98"/>
                <a:gd name="T29" fmla="*/ 34 h 54"/>
                <a:gd name="T30" fmla="*/ 15 w 98"/>
                <a:gd name="T31" fmla="*/ 27 h 54"/>
                <a:gd name="T32" fmla="*/ 0 w 98"/>
                <a:gd name="T33" fmla="*/ 22 h 54"/>
                <a:gd name="T34" fmla="*/ 4 w 98"/>
                <a:gd name="T35" fmla="*/ 10 h 54"/>
                <a:gd name="T36" fmla="*/ 12 w 98"/>
                <a:gd name="T37" fmla="*/ 4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8"/>
                <a:gd name="T58" fmla="*/ 0 h 54"/>
                <a:gd name="T59" fmla="*/ 98 w 98"/>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8" h="54">
                  <a:moveTo>
                    <a:pt x="12" y="4"/>
                  </a:moveTo>
                  <a:lnTo>
                    <a:pt x="24" y="0"/>
                  </a:lnTo>
                  <a:lnTo>
                    <a:pt x="34" y="10"/>
                  </a:lnTo>
                  <a:lnTo>
                    <a:pt x="46" y="16"/>
                  </a:lnTo>
                  <a:lnTo>
                    <a:pt x="54" y="23"/>
                  </a:lnTo>
                  <a:lnTo>
                    <a:pt x="66" y="30"/>
                  </a:lnTo>
                  <a:lnTo>
                    <a:pt x="78" y="33"/>
                  </a:lnTo>
                  <a:lnTo>
                    <a:pt x="96" y="34"/>
                  </a:lnTo>
                  <a:lnTo>
                    <a:pt x="97" y="44"/>
                  </a:lnTo>
                  <a:lnTo>
                    <a:pt x="98" y="52"/>
                  </a:lnTo>
                  <a:lnTo>
                    <a:pt x="77" y="54"/>
                  </a:lnTo>
                  <a:lnTo>
                    <a:pt x="66" y="50"/>
                  </a:lnTo>
                  <a:lnTo>
                    <a:pt x="54" y="40"/>
                  </a:lnTo>
                  <a:lnTo>
                    <a:pt x="36" y="39"/>
                  </a:lnTo>
                  <a:lnTo>
                    <a:pt x="26" y="34"/>
                  </a:lnTo>
                  <a:lnTo>
                    <a:pt x="15" y="27"/>
                  </a:lnTo>
                  <a:lnTo>
                    <a:pt x="0" y="22"/>
                  </a:lnTo>
                  <a:lnTo>
                    <a:pt x="4" y="10"/>
                  </a:lnTo>
                  <a:lnTo>
                    <a:pt x="12" y="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21" name="India"/>
            <p:cNvSpPr>
              <a:spLocks/>
            </p:cNvSpPr>
            <p:nvPr/>
          </p:nvSpPr>
          <p:spPr bwMode="auto">
            <a:xfrm>
              <a:off x="10299067" y="3127801"/>
              <a:ext cx="272670" cy="290159"/>
            </a:xfrm>
            <a:custGeom>
              <a:avLst/>
              <a:gdLst>
                <a:gd name="T0" fmla="*/ 502962 w 345"/>
                <a:gd name="T1" fmla="*/ 167596 h 367"/>
                <a:gd name="T2" fmla="*/ 469431 w 345"/>
                <a:gd name="T3" fmla="*/ 181961 h 367"/>
                <a:gd name="T4" fmla="*/ 450271 w 345"/>
                <a:gd name="T5" fmla="*/ 215480 h 367"/>
                <a:gd name="T6" fmla="*/ 397579 w 345"/>
                <a:gd name="T7" fmla="*/ 213884 h 367"/>
                <a:gd name="T8" fmla="*/ 376822 w 345"/>
                <a:gd name="T9" fmla="*/ 225057 h 367"/>
                <a:gd name="T10" fmla="*/ 273036 w 345"/>
                <a:gd name="T11" fmla="*/ 201115 h 367"/>
                <a:gd name="T12" fmla="*/ 241102 w 345"/>
                <a:gd name="T13" fmla="*/ 148442 h 367"/>
                <a:gd name="T14" fmla="*/ 199588 w 345"/>
                <a:gd name="T15" fmla="*/ 102154 h 367"/>
                <a:gd name="T16" fmla="*/ 202781 w 345"/>
                <a:gd name="T17" fmla="*/ 83000 h 367"/>
                <a:gd name="T18" fmla="*/ 213958 w 345"/>
                <a:gd name="T19" fmla="*/ 60654 h 367"/>
                <a:gd name="T20" fmla="*/ 212362 w 345"/>
                <a:gd name="T21" fmla="*/ 27135 h 367"/>
                <a:gd name="T22" fmla="*/ 172444 w 345"/>
                <a:gd name="T23" fmla="*/ 31923 h 367"/>
                <a:gd name="T24" fmla="*/ 134123 w 345"/>
                <a:gd name="T25" fmla="*/ 1596 h 367"/>
                <a:gd name="T26" fmla="*/ 103786 w 345"/>
                <a:gd name="T27" fmla="*/ 6385 h 367"/>
                <a:gd name="T28" fmla="*/ 91012 w 345"/>
                <a:gd name="T29" fmla="*/ 25538 h 367"/>
                <a:gd name="T30" fmla="*/ 110173 w 345"/>
                <a:gd name="T31" fmla="*/ 36711 h 367"/>
                <a:gd name="T32" fmla="*/ 105382 w 345"/>
                <a:gd name="T33" fmla="*/ 70231 h 367"/>
                <a:gd name="T34" fmla="*/ 129333 w 345"/>
                <a:gd name="T35" fmla="*/ 105346 h 367"/>
                <a:gd name="T36" fmla="*/ 87819 w 345"/>
                <a:gd name="T37" fmla="*/ 169192 h 367"/>
                <a:gd name="T38" fmla="*/ 30337 w 345"/>
                <a:gd name="T39" fmla="*/ 196326 h 367"/>
                <a:gd name="T40" fmla="*/ 31934 w 345"/>
                <a:gd name="T41" fmla="*/ 220269 h 367"/>
                <a:gd name="T42" fmla="*/ 49498 w 345"/>
                <a:gd name="T43" fmla="*/ 264961 h 367"/>
                <a:gd name="T44" fmla="*/ 19160 w 345"/>
                <a:gd name="T45" fmla="*/ 264961 h 367"/>
                <a:gd name="T46" fmla="*/ 27144 w 345"/>
                <a:gd name="T47" fmla="*/ 296884 h 367"/>
                <a:gd name="T48" fmla="*/ 14370 w 345"/>
                <a:gd name="T49" fmla="*/ 309653 h 367"/>
                <a:gd name="T50" fmla="*/ 52691 w 345"/>
                <a:gd name="T51" fmla="*/ 341576 h 367"/>
                <a:gd name="T52" fmla="*/ 87819 w 345"/>
                <a:gd name="T53" fmla="*/ 324018 h 367"/>
                <a:gd name="T54" fmla="*/ 95802 w 345"/>
                <a:gd name="T55" fmla="*/ 421384 h 367"/>
                <a:gd name="T56" fmla="*/ 148494 w 345"/>
                <a:gd name="T57" fmla="*/ 537903 h 367"/>
                <a:gd name="T58" fmla="*/ 158074 w 345"/>
                <a:gd name="T59" fmla="*/ 566633 h 367"/>
                <a:gd name="T60" fmla="*/ 191605 w 345"/>
                <a:gd name="T61" fmla="*/ 565037 h 367"/>
                <a:gd name="T62" fmla="*/ 207572 w 345"/>
                <a:gd name="T63" fmla="*/ 545883 h 367"/>
                <a:gd name="T64" fmla="*/ 225135 w 345"/>
                <a:gd name="T65" fmla="*/ 490018 h 367"/>
                <a:gd name="T66" fmla="*/ 237909 w 345"/>
                <a:gd name="T67" fmla="*/ 437345 h 367"/>
                <a:gd name="T68" fmla="*/ 263456 w 345"/>
                <a:gd name="T69" fmla="*/ 410211 h 367"/>
                <a:gd name="T70" fmla="*/ 311357 w 345"/>
                <a:gd name="T71" fmla="*/ 371903 h 367"/>
                <a:gd name="T72" fmla="*/ 344888 w 345"/>
                <a:gd name="T73" fmla="*/ 347961 h 367"/>
                <a:gd name="T74" fmla="*/ 376822 w 345"/>
                <a:gd name="T75" fmla="*/ 319230 h 367"/>
                <a:gd name="T76" fmla="*/ 386402 w 345"/>
                <a:gd name="T77" fmla="*/ 269749 h 367"/>
                <a:gd name="T78" fmla="*/ 386402 w 345"/>
                <a:gd name="T79" fmla="*/ 226653 h 367"/>
                <a:gd name="T80" fmla="*/ 411950 w 345"/>
                <a:gd name="T81" fmla="*/ 250596 h 367"/>
                <a:gd name="T82" fmla="*/ 451867 w 345"/>
                <a:gd name="T83" fmla="*/ 263365 h 367"/>
                <a:gd name="T84" fmla="*/ 445481 w 345"/>
                <a:gd name="T85" fmla="*/ 293692 h 367"/>
                <a:gd name="T86" fmla="*/ 458254 w 345"/>
                <a:gd name="T87" fmla="*/ 306461 h 367"/>
                <a:gd name="T88" fmla="*/ 471028 w 345"/>
                <a:gd name="T89" fmla="*/ 298480 h 367"/>
                <a:gd name="T90" fmla="*/ 493382 w 345"/>
                <a:gd name="T91" fmla="*/ 261769 h 367"/>
                <a:gd name="T92" fmla="*/ 507752 w 345"/>
                <a:gd name="T93" fmla="*/ 225057 h 367"/>
                <a:gd name="T94" fmla="*/ 544476 w 345"/>
                <a:gd name="T95" fmla="*/ 209096 h 367"/>
                <a:gd name="T96" fmla="*/ 531703 w 345"/>
                <a:gd name="T97" fmla="*/ 181961 h 3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45"/>
                <a:gd name="T148" fmla="*/ 0 h 367"/>
                <a:gd name="T149" fmla="*/ 345 w 345"/>
                <a:gd name="T150" fmla="*/ 367 h 3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45" h="367">
                  <a:moveTo>
                    <a:pt x="333" y="114"/>
                  </a:moveTo>
                  <a:cubicBezTo>
                    <a:pt x="333" y="110"/>
                    <a:pt x="333" y="107"/>
                    <a:pt x="333" y="103"/>
                  </a:cubicBezTo>
                  <a:cubicBezTo>
                    <a:pt x="327" y="105"/>
                    <a:pt x="321" y="105"/>
                    <a:pt x="315" y="105"/>
                  </a:cubicBezTo>
                  <a:cubicBezTo>
                    <a:pt x="312" y="105"/>
                    <a:pt x="310" y="105"/>
                    <a:pt x="308" y="107"/>
                  </a:cubicBezTo>
                  <a:cubicBezTo>
                    <a:pt x="307" y="108"/>
                    <a:pt x="306" y="110"/>
                    <a:pt x="304" y="111"/>
                  </a:cubicBezTo>
                  <a:cubicBezTo>
                    <a:pt x="300" y="112"/>
                    <a:pt x="297" y="111"/>
                    <a:pt x="294" y="114"/>
                  </a:cubicBezTo>
                  <a:cubicBezTo>
                    <a:pt x="292" y="116"/>
                    <a:pt x="290" y="120"/>
                    <a:pt x="287" y="121"/>
                  </a:cubicBezTo>
                  <a:cubicBezTo>
                    <a:pt x="285" y="122"/>
                    <a:pt x="283" y="122"/>
                    <a:pt x="281" y="123"/>
                  </a:cubicBezTo>
                  <a:cubicBezTo>
                    <a:pt x="283" y="127"/>
                    <a:pt x="285" y="131"/>
                    <a:pt x="282" y="135"/>
                  </a:cubicBezTo>
                  <a:cubicBezTo>
                    <a:pt x="280" y="137"/>
                    <a:pt x="275" y="136"/>
                    <a:pt x="273" y="136"/>
                  </a:cubicBezTo>
                  <a:cubicBezTo>
                    <a:pt x="270" y="137"/>
                    <a:pt x="267" y="137"/>
                    <a:pt x="263" y="137"/>
                  </a:cubicBezTo>
                  <a:cubicBezTo>
                    <a:pt x="258" y="138"/>
                    <a:pt x="253" y="138"/>
                    <a:pt x="249" y="134"/>
                  </a:cubicBezTo>
                  <a:cubicBezTo>
                    <a:pt x="246" y="131"/>
                    <a:pt x="246" y="126"/>
                    <a:pt x="247" y="122"/>
                  </a:cubicBezTo>
                  <a:cubicBezTo>
                    <a:pt x="243" y="123"/>
                    <a:pt x="238" y="123"/>
                    <a:pt x="234" y="123"/>
                  </a:cubicBezTo>
                  <a:cubicBezTo>
                    <a:pt x="235" y="129"/>
                    <a:pt x="235" y="135"/>
                    <a:pt x="236" y="141"/>
                  </a:cubicBezTo>
                  <a:cubicBezTo>
                    <a:pt x="225" y="142"/>
                    <a:pt x="212" y="144"/>
                    <a:pt x="202" y="136"/>
                  </a:cubicBezTo>
                  <a:cubicBezTo>
                    <a:pt x="198" y="133"/>
                    <a:pt x="195" y="129"/>
                    <a:pt x="190" y="129"/>
                  </a:cubicBezTo>
                  <a:cubicBezTo>
                    <a:pt x="184" y="128"/>
                    <a:pt x="177" y="129"/>
                    <a:pt x="171" y="126"/>
                  </a:cubicBezTo>
                  <a:cubicBezTo>
                    <a:pt x="162" y="119"/>
                    <a:pt x="151" y="115"/>
                    <a:pt x="140" y="112"/>
                  </a:cubicBezTo>
                  <a:cubicBezTo>
                    <a:pt x="137" y="110"/>
                    <a:pt x="140" y="106"/>
                    <a:pt x="141" y="104"/>
                  </a:cubicBezTo>
                  <a:cubicBezTo>
                    <a:pt x="142" y="98"/>
                    <a:pt x="146" y="96"/>
                    <a:pt x="151" y="93"/>
                  </a:cubicBezTo>
                  <a:cubicBezTo>
                    <a:pt x="144" y="87"/>
                    <a:pt x="138" y="83"/>
                    <a:pt x="130" y="80"/>
                  </a:cubicBezTo>
                  <a:cubicBezTo>
                    <a:pt x="128" y="79"/>
                    <a:pt x="124" y="78"/>
                    <a:pt x="123" y="76"/>
                  </a:cubicBezTo>
                  <a:cubicBezTo>
                    <a:pt x="121" y="72"/>
                    <a:pt x="124" y="67"/>
                    <a:pt x="125" y="64"/>
                  </a:cubicBezTo>
                  <a:cubicBezTo>
                    <a:pt x="128" y="67"/>
                    <a:pt x="129" y="63"/>
                    <a:pt x="131" y="63"/>
                  </a:cubicBezTo>
                  <a:cubicBezTo>
                    <a:pt x="135" y="61"/>
                    <a:pt x="133" y="61"/>
                    <a:pt x="132" y="58"/>
                  </a:cubicBezTo>
                  <a:cubicBezTo>
                    <a:pt x="131" y="54"/>
                    <a:pt x="130" y="54"/>
                    <a:pt x="127" y="52"/>
                  </a:cubicBezTo>
                  <a:cubicBezTo>
                    <a:pt x="124" y="51"/>
                    <a:pt x="127" y="49"/>
                    <a:pt x="128" y="47"/>
                  </a:cubicBezTo>
                  <a:cubicBezTo>
                    <a:pt x="128" y="47"/>
                    <a:pt x="126" y="45"/>
                    <a:pt x="126" y="43"/>
                  </a:cubicBezTo>
                  <a:cubicBezTo>
                    <a:pt x="131" y="44"/>
                    <a:pt x="132" y="41"/>
                    <a:pt x="134" y="38"/>
                  </a:cubicBezTo>
                  <a:cubicBezTo>
                    <a:pt x="135" y="37"/>
                    <a:pt x="137" y="36"/>
                    <a:pt x="138" y="35"/>
                  </a:cubicBezTo>
                  <a:cubicBezTo>
                    <a:pt x="142" y="31"/>
                    <a:pt x="147" y="26"/>
                    <a:pt x="140" y="22"/>
                  </a:cubicBezTo>
                  <a:cubicBezTo>
                    <a:pt x="137" y="21"/>
                    <a:pt x="136" y="17"/>
                    <a:pt x="133" y="17"/>
                  </a:cubicBezTo>
                  <a:cubicBezTo>
                    <a:pt x="131" y="16"/>
                    <a:pt x="130" y="16"/>
                    <a:pt x="128" y="17"/>
                  </a:cubicBezTo>
                  <a:cubicBezTo>
                    <a:pt x="126" y="17"/>
                    <a:pt x="115" y="19"/>
                    <a:pt x="115" y="22"/>
                  </a:cubicBezTo>
                  <a:cubicBezTo>
                    <a:pt x="113" y="21"/>
                    <a:pt x="110" y="21"/>
                    <a:pt x="108" y="20"/>
                  </a:cubicBezTo>
                  <a:cubicBezTo>
                    <a:pt x="107" y="19"/>
                    <a:pt x="104" y="18"/>
                    <a:pt x="104" y="17"/>
                  </a:cubicBezTo>
                  <a:cubicBezTo>
                    <a:pt x="101" y="13"/>
                    <a:pt x="98" y="11"/>
                    <a:pt x="94" y="9"/>
                  </a:cubicBezTo>
                  <a:cubicBezTo>
                    <a:pt x="90" y="7"/>
                    <a:pt x="88" y="3"/>
                    <a:pt x="84" y="1"/>
                  </a:cubicBezTo>
                  <a:cubicBezTo>
                    <a:pt x="82" y="0"/>
                    <a:pt x="80" y="1"/>
                    <a:pt x="78" y="1"/>
                  </a:cubicBezTo>
                  <a:cubicBezTo>
                    <a:pt x="76" y="2"/>
                    <a:pt x="72" y="3"/>
                    <a:pt x="71" y="4"/>
                  </a:cubicBezTo>
                  <a:cubicBezTo>
                    <a:pt x="70" y="6"/>
                    <a:pt x="67" y="4"/>
                    <a:pt x="65" y="4"/>
                  </a:cubicBezTo>
                  <a:cubicBezTo>
                    <a:pt x="63" y="4"/>
                    <a:pt x="62" y="7"/>
                    <a:pt x="61" y="9"/>
                  </a:cubicBezTo>
                  <a:cubicBezTo>
                    <a:pt x="60" y="9"/>
                    <a:pt x="57" y="10"/>
                    <a:pt x="57" y="12"/>
                  </a:cubicBezTo>
                  <a:cubicBezTo>
                    <a:pt x="57" y="12"/>
                    <a:pt x="56" y="16"/>
                    <a:pt x="57" y="16"/>
                  </a:cubicBezTo>
                  <a:cubicBezTo>
                    <a:pt x="58" y="17"/>
                    <a:pt x="60" y="16"/>
                    <a:pt x="61" y="16"/>
                  </a:cubicBezTo>
                  <a:cubicBezTo>
                    <a:pt x="63" y="17"/>
                    <a:pt x="64" y="18"/>
                    <a:pt x="65" y="20"/>
                  </a:cubicBezTo>
                  <a:cubicBezTo>
                    <a:pt x="66" y="21"/>
                    <a:pt x="71" y="22"/>
                    <a:pt x="69" y="23"/>
                  </a:cubicBezTo>
                  <a:cubicBezTo>
                    <a:pt x="71" y="26"/>
                    <a:pt x="74" y="28"/>
                    <a:pt x="71" y="31"/>
                  </a:cubicBezTo>
                  <a:cubicBezTo>
                    <a:pt x="68" y="33"/>
                    <a:pt x="65" y="34"/>
                    <a:pt x="66" y="38"/>
                  </a:cubicBezTo>
                  <a:cubicBezTo>
                    <a:pt x="66" y="40"/>
                    <a:pt x="66" y="42"/>
                    <a:pt x="66" y="44"/>
                  </a:cubicBezTo>
                  <a:cubicBezTo>
                    <a:pt x="67" y="47"/>
                    <a:pt x="66" y="50"/>
                    <a:pt x="66" y="52"/>
                  </a:cubicBezTo>
                  <a:cubicBezTo>
                    <a:pt x="67" y="54"/>
                    <a:pt x="70" y="56"/>
                    <a:pt x="71" y="57"/>
                  </a:cubicBezTo>
                  <a:cubicBezTo>
                    <a:pt x="74" y="60"/>
                    <a:pt x="77" y="63"/>
                    <a:pt x="81" y="66"/>
                  </a:cubicBezTo>
                  <a:cubicBezTo>
                    <a:pt x="77" y="69"/>
                    <a:pt x="76" y="71"/>
                    <a:pt x="76" y="75"/>
                  </a:cubicBezTo>
                  <a:cubicBezTo>
                    <a:pt x="76" y="82"/>
                    <a:pt x="72" y="85"/>
                    <a:pt x="69" y="89"/>
                  </a:cubicBezTo>
                  <a:cubicBezTo>
                    <a:pt x="64" y="95"/>
                    <a:pt x="59" y="100"/>
                    <a:pt x="55" y="106"/>
                  </a:cubicBezTo>
                  <a:cubicBezTo>
                    <a:pt x="51" y="111"/>
                    <a:pt x="47" y="117"/>
                    <a:pt x="42" y="121"/>
                  </a:cubicBezTo>
                  <a:cubicBezTo>
                    <a:pt x="39" y="124"/>
                    <a:pt x="34" y="125"/>
                    <a:pt x="30" y="123"/>
                  </a:cubicBezTo>
                  <a:cubicBezTo>
                    <a:pt x="26" y="121"/>
                    <a:pt x="21" y="119"/>
                    <a:pt x="19" y="123"/>
                  </a:cubicBezTo>
                  <a:cubicBezTo>
                    <a:pt x="17" y="126"/>
                    <a:pt x="14" y="130"/>
                    <a:pt x="14" y="133"/>
                  </a:cubicBezTo>
                  <a:cubicBezTo>
                    <a:pt x="14" y="135"/>
                    <a:pt x="13" y="139"/>
                    <a:pt x="15" y="138"/>
                  </a:cubicBezTo>
                  <a:cubicBezTo>
                    <a:pt x="17" y="138"/>
                    <a:pt x="19" y="137"/>
                    <a:pt x="20" y="138"/>
                  </a:cubicBezTo>
                  <a:cubicBezTo>
                    <a:pt x="22" y="140"/>
                    <a:pt x="22" y="145"/>
                    <a:pt x="23" y="148"/>
                  </a:cubicBezTo>
                  <a:cubicBezTo>
                    <a:pt x="24" y="152"/>
                    <a:pt x="29" y="154"/>
                    <a:pt x="31" y="157"/>
                  </a:cubicBezTo>
                  <a:cubicBezTo>
                    <a:pt x="32" y="159"/>
                    <a:pt x="33" y="165"/>
                    <a:pt x="31" y="166"/>
                  </a:cubicBezTo>
                  <a:cubicBezTo>
                    <a:pt x="28" y="168"/>
                    <a:pt x="24" y="166"/>
                    <a:pt x="21" y="168"/>
                  </a:cubicBezTo>
                  <a:cubicBezTo>
                    <a:pt x="19" y="169"/>
                    <a:pt x="18" y="171"/>
                    <a:pt x="16" y="169"/>
                  </a:cubicBezTo>
                  <a:cubicBezTo>
                    <a:pt x="15" y="168"/>
                    <a:pt x="14" y="166"/>
                    <a:pt x="12" y="166"/>
                  </a:cubicBezTo>
                  <a:cubicBezTo>
                    <a:pt x="6" y="164"/>
                    <a:pt x="4" y="168"/>
                    <a:pt x="2" y="173"/>
                  </a:cubicBezTo>
                  <a:cubicBezTo>
                    <a:pt x="0" y="177"/>
                    <a:pt x="5" y="184"/>
                    <a:pt x="9" y="186"/>
                  </a:cubicBezTo>
                  <a:cubicBezTo>
                    <a:pt x="11" y="187"/>
                    <a:pt x="14" y="186"/>
                    <a:pt x="17" y="186"/>
                  </a:cubicBezTo>
                  <a:cubicBezTo>
                    <a:pt x="20" y="186"/>
                    <a:pt x="23" y="186"/>
                    <a:pt x="26" y="187"/>
                  </a:cubicBezTo>
                  <a:cubicBezTo>
                    <a:pt x="25" y="189"/>
                    <a:pt x="24" y="192"/>
                    <a:pt x="21" y="193"/>
                  </a:cubicBezTo>
                  <a:cubicBezTo>
                    <a:pt x="18" y="194"/>
                    <a:pt x="12" y="193"/>
                    <a:pt x="9" y="194"/>
                  </a:cubicBezTo>
                  <a:cubicBezTo>
                    <a:pt x="11" y="196"/>
                    <a:pt x="13" y="198"/>
                    <a:pt x="15" y="201"/>
                  </a:cubicBezTo>
                  <a:cubicBezTo>
                    <a:pt x="17" y="203"/>
                    <a:pt x="18" y="206"/>
                    <a:pt x="20" y="208"/>
                  </a:cubicBezTo>
                  <a:cubicBezTo>
                    <a:pt x="23" y="211"/>
                    <a:pt x="29" y="214"/>
                    <a:pt x="33" y="214"/>
                  </a:cubicBezTo>
                  <a:cubicBezTo>
                    <a:pt x="37" y="213"/>
                    <a:pt x="44" y="206"/>
                    <a:pt x="45" y="203"/>
                  </a:cubicBezTo>
                  <a:cubicBezTo>
                    <a:pt x="47" y="199"/>
                    <a:pt x="45" y="194"/>
                    <a:pt x="50" y="195"/>
                  </a:cubicBezTo>
                  <a:cubicBezTo>
                    <a:pt x="54" y="195"/>
                    <a:pt x="54" y="200"/>
                    <a:pt x="55" y="203"/>
                  </a:cubicBezTo>
                  <a:cubicBezTo>
                    <a:pt x="55" y="205"/>
                    <a:pt x="57" y="207"/>
                    <a:pt x="56" y="210"/>
                  </a:cubicBezTo>
                  <a:cubicBezTo>
                    <a:pt x="54" y="214"/>
                    <a:pt x="52" y="215"/>
                    <a:pt x="54" y="220"/>
                  </a:cubicBezTo>
                  <a:cubicBezTo>
                    <a:pt x="59" y="234"/>
                    <a:pt x="58" y="249"/>
                    <a:pt x="60" y="264"/>
                  </a:cubicBezTo>
                  <a:cubicBezTo>
                    <a:pt x="62" y="277"/>
                    <a:pt x="75" y="287"/>
                    <a:pt x="78" y="300"/>
                  </a:cubicBezTo>
                  <a:cubicBezTo>
                    <a:pt x="79" y="306"/>
                    <a:pt x="79" y="311"/>
                    <a:pt x="82" y="317"/>
                  </a:cubicBezTo>
                  <a:cubicBezTo>
                    <a:pt x="86" y="323"/>
                    <a:pt x="90" y="330"/>
                    <a:pt x="93" y="337"/>
                  </a:cubicBezTo>
                  <a:cubicBezTo>
                    <a:pt x="95" y="339"/>
                    <a:pt x="96" y="341"/>
                    <a:pt x="95" y="343"/>
                  </a:cubicBezTo>
                  <a:cubicBezTo>
                    <a:pt x="95" y="345"/>
                    <a:pt x="94" y="348"/>
                    <a:pt x="95" y="349"/>
                  </a:cubicBezTo>
                  <a:cubicBezTo>
                    <a:pt x="96" y="352"/>
                    <a:pt x="97" y="354"/>
                    <a:pt x="99" y="355"/>
                  </a:cubicBezTo>
                  <a:cubicBezTo>
                    <a:pt x="100" y="358"/>
                    <a:pt x="102" y="362"/>
                    <a:pt x="105" y="364"/>
                  </a:cubicBezTo>
                  <a:cubicBezTo>
                    <a:pt x="109" y="366"/>
                    <a:pt x="112" y="367"/>
                    <a:pt x="115" y="362"/>
                  </a:cubicBezTo>
                  <a:cubicBezTo>
                    <a:pt x="116" y="359"/>
                    <a:pt x="118" y="357"/>
                    <a:pt x="120" y="354"/>
                  </a:cubicBezTo>
                  <a:cubicBezTo>
                    <a:pt x="122" y="352"/>
                    <a:pt x="125" y="353"/>
                    <a:pt x="128" y="353"/>
                  </a:cubicBezTo>
                  <a:cubicBezTo>
                    <a:pt x="127" y="351"/>
                    <a:pt x="127" y="349"/>
                    <a:pt x="126" y="347"/>
                  </a:cubicBezTo>
                  <a:cubicBezTo>
                    <a:pt x="126" y="345"/>
                    <a:pt x="128" y="344"/>
                    <a:pt x="130" y="342"/>
                  </a:cubicBezTo>
                  <a:cubicBezTo>
                    <a:pt x="133" y="340"/>
                    <a:pt x="136" y="338"/>
                    <a:pt x="137" y="335"/>
                  </a:cubicBezTo>
                  <a:cubicBezTo>
                    <a:pt x="137" y="332"/>
                    <a:pt x="137" y="329"/>
                    <a:pt x="137" y="326"/>
                  </a:cubicBezTo>
                  <a:cubicBezTo>
                    <a:pt x="136" y="319"/>
                    <a:pt x="141" y="314"/>
                    <a:pt x="141" y="307"/>
                  </a:cubicBezTo>
                  <a:cubicBezTo>
                    <a:pt x="141" y="303"/>
                    <a:pt x="141" y="300"/>
                    <a:pt x="141" y="296"/>
                  </a:cubicBezTo>
                  <a:cubicBezTo>
                    <a:pt x="142" y="293"/>
                    <a:pt x="140" y="288"/>
                    <a:pt x="139" y="285"/>
                  </a:cubicBezTo>
                  <a:cubicBezTo>
                    <a:pt x="137" y="278"/>
                    <a:pt x="144" y="275"/>
                    <a:pt x="149" y="274"/>
                  </a:cubicBezTo>
                  <a:cubicBezTo>
                    <a:pt x="152" y="274"/>
                    <a:pt x="152" y="272"/>
                    <a:pt x="154" y="270"/>
                  </a:cubicBezTo>
                  <a:cubicBezTo>
                    <a:pt x="155" y="268"/>
                    <a:pt x="157" y="267"/>
                    <a:pt x="159" y="267"/>
                  </a:cubicBezTo>
                  <a:cubicBezTo>
                    <a:pt x="164" y="265"/>
                    <a:pt x="163" y="261"/>
                    <a:pt x="165" y="257"/>
                  </a:cubicBezTo>
                  <a:cubicBezTo>
                    <a:pt x="167" y="255"/>
                    <a:pt x="169" y="254"/>
                    <a:pt x="171" y="254"/>
                  </a:cubicBezTo>
                  <a:cubicBezTo>
                    <a:pt x="176" y="254"/>
                    <a:pt x="178" y="251"/>
                    <a:pt x="181" y="248"/>
                  </a:cubicBezTo>
                  <a:cubicBezTo>
                    <a:pt x="186" y="244"/>
                    <a:pt x="193" y="240"/>
                    <a:pt x="195" y="233"/>
                  </a:cubicBezTo>
                  <a:cubicBezTo>
                    <a:pt x="196" y="231"/>
                    <a:pt x="196" y="228"/>
                    <a:pt x="198" y="227"/>
                  </a:cubicBezTo>
                  <a:cubicBezTo>
                    <a:pt x="202" y="226"/>
                    <a:pt x="206" y="226"/>
                    <a:pt x="209" y="223"/>
                  </a:cubicBezTo>
                  <a:cubicBezTo>
                    <a:pt x="211" y="222"/>
                    <a:pt x="214" y="219"/>
                    <a:pt x="216" y="218"/>
                  </a:cubicBezTo>
                  <a:cubicBezTo>
                    <a:pt x="219" y="216"/>
                    <a:pt x="220" y="212"/>
                    <a:pt x="221" y="209"/>
                  </a:cubicBezTo>
                  <a:cubicBezTo>
                    <a:pt x="222" y="207"/>
                    <a:pt x="222" y="203"/>
                    <a:pt x="225" y="203"/>
                  </a:cubicBezTo>
                  <a:cubicBezTo>
                    <a:pt x="229" y="202"/>
                    <a:pt x="232" y="201"/>
                    <a:pt x="236" y="200"/>
                  </a:cubicBezTo>
                  <a:cubicBezTo>
                    <a:pt x="241" y="199"/>
                    <a:pt x="247" y="198"/>
                    <a:pt x="246" y="192"/>
                  </a:cubicBezTo>
                  <a:cubicBezTo>
                    <a:pt x="246" y="187"/>
                    <a:pt x="243" y="182"/>
                    <a:pt x="243" y="176"/>
                  </a:cubicBezTo>
                  <a:cubicBezTo>
                    <a:pt x="243" y="174"/>
                    <a:pt x="243" y="171"/>
                    <a:pt x="242" y="169"/>
                  </a:cubicBezTo>
                  <a:cubicBezTo>
                    <a:pt x="241" y="168"/>
                    <a:pt x="239" y="168"/>
                    <a:pt x="237" y="166"/>
                  </a:cubicBezTo>
                  <a:cubicBezTo>
                    <a:pt x="233" y="160"/>
                    <a:pt x="240" y="158"/>
                    <a:pt x="245" y="156"/>
                  </a:cubicBezTo>
                  <a:cubicBezTo>
                    <a:pt x="241" y="152"/>
                    <a:pt x="235" y="146"/>
                    <a:pt x="242" y="142"/>
                  </a:cubicBezTo>
                  <a:cubicBezTo>
                    <a:pt x="244" y="141"/>
                    <a:pt x="246" y="144"/>
                    <a:pt x="247" y="145"/>
                  </a:cubicBezTo>
                  <a:cubicBezTo>
                    <a:pt x="249" y="146"/>
                    <a:pt x="253" y="146"/>
                    <a:pt x="254" y="149"/>
                  </a:cubicBezTo>
                  <a:cubicBezTo>
                    <a:pt x="255" y="152"/>
                    <a:pt x="257" y="155"/>
                    <a:pt x="258" y="157"/>
                  </a:cubicBezTo>
                  <a:cubicBezTo>
                    <a:pt x="258" y="158"/>
                    <a:pt x="262" y="158"/>
                    <a:pt x="263" y="158"/>
                  </a:cubicBezTo>
                  <a:cubicBezTo>
                    <a:pt x="270" y="157"/>
                    <a:pt x="277" y="158"/>
                    <a:pt x="284" y="158"/>
                  </a:cubicBezTo>
                  <a:cubicBezTo>
                    <a:pt x="284" y="160"/>
                    <a:pt x="284" y="163"/>
                    <a:pt x="283" y="165"/>
                  </a:cubicBezTo>
                  <a:cubicBezTo>
                    <a:pt x="282" y="169"/>
                    <a:pt x="277" y="169"/>
                    <a:pt x="275" y="171"/>
                  </a:cubicBezTo>
                  <a:cubicBezTo>
                    <a:pt x="272" y="173"/>
                    <a:pt x="271" y="178"/>
                    <a:pt x="272" y="180"/>
                  </a:cubicBezTo>
                  <a:cubicBezTo>
                    <a:pt x="272" y="183"/>
                    <a:pt x="277" y="183"/>
                    <a:pt x="279" y="184"/>
                  </a:cubicBezTo>
                  <a:cubicBezTo>
                    <a:pt x="279" y="181"/>
                    <a:pt x="280" y="179"/>
                    <a:pt x="280" y="176"/>
                  </a:cubicBezTo>
                  <a:cubicBezTo>
                    <a:pt x="281" y="175"/>
                    <a:pt x="288" y="176"/>
                    <a:pt x="288" y="179"/>
                  </a:cubicBezTo>
                  <a:cubicBezTo>
                    <a:pt x="287" y="183"/>
                    <a:pt x="287" y="187"/>
                    <a:pt x="287" y="192"/>
                  </a:cubicBezTo>
                  <a:cubicBezTo>
                    <a:pt x="287" y="193"/>
                    <a:pt x="289" y="197"/>
                    <a:pt x="289" y="198"/>
                  </a:cubicBezTo>
                  <a:cubicBezTo>
                    <a:pt x="290" y="195"/>
                    <a:pt x="292" y="195"/>
                    <a:pt x="293" y="193"/>
                  </a:cubicBezTo>
                  <a:cubicBezTo>
                    <a:pt x="294" y="191"/>
                    <a:pt x="294" y="189"/>
                    <a:pt x="295" y="187"/>
                  </a:cubicBezTo>
                  <a:cubicBezTo>
                    <a:pt x="295" y="183"/>
                    <a:pt x="296" y="179"/>
                    <a:pt x="297" y="176"/>
                  </a:cubicBezTo>
                  <a:cubicBezTo>
                    <a:pt x="298" y="170"/>
                    <a:pt x="304" y="174"/>
                    <a:pt x="307" y="171"/>
                  </a:cubicBezTo>
                  <a:cubicBezTo>
                    <a:pt x="309" y="169"/>
                    <a:pt x="309" y="166"/>
                    <a:pt x="309" y="164"/>
                  </a:cubicBezTo>
                  <a:cubicBezTo>
                    <a:pt x="310" y="161"/>
                    <a:pt x="311" y="157"/>
                    <a:pt x="313" y="154"/>
                  </a:cubicBezTo>
                  <a:cubicBezTo>
                    <a:pt x="314" y="152"/>
                    <a:pt x="316" y="151"/>
                    <a:pt x="317" y="148"/>
                  </a:cubicBezTo>
                  <a:cubicBezTo>
                    <a:pt x="317" y="146"/>
                    <a:pt x="317" y="144"/>
                    <a:pt x="318" y="141"/>
                  </a:cubicBezTo>
                  <a:cubicBezTo>
                    <a:pt x="318" y="139"/>
                    <a:pt x="321" y="138"/>
                    <a:pt x="322" y="137"/>
                  </a:cubicBezTo>
                  <a:cubicBezTo>
                    <a:pt x="325" y="135"/>
                    <a:pt x="328" y="132"/>
                    <a:pt x="331" y="131"/>
                  </a:cubicBezTo>
                  <a:cubicBezTo>
                    <a:pt x="333" y="130"/>
                    <a:pt x="339" y="133"/>
                    <a:pt x="341" y="131"/>
                  </a:cubicBezTo>
                  <a:cubicBezTo>
                    <a:pt x="342" y="130"/>
                    <a:pt x="341" y="126"/>
                    <a:pt x="341" y="125"/>
                  </a:cubicBezTo>
                  <a:cubicBezTo>
                    <a:pt x="341" y="122"/>
                    <a:pt x="343" y="118"/>
                    <a:pt x="345" y="116"/>
                  </a:cubicBezTo>
                  <a:cubicBezTo>
                    <a:pt x="341" y="115"/>
                    <a:pt x="337" y="115"/>
                    <a:pt x="333" y="114"/>
                  </a:cubicBezTo>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22" name="Bangladesh"/>
            <p:cNvSpPr>
              <a:spLocks/>
            </p:cNvSpPr>
            <p:nvPr/>
          </p:nvSpPr>
          <p:spPr bwMode="auto">
            <a:xfrm>
              <a:off x="10485312" y="3239472"/>
              <a:ext cx="41647" cy="52685"/>
            </a:xfrm>
            <a:custGeom>
              <a:avLst/>
              <a:gdLst>
                <a:gd name="T0" fmla="*/ 10 w 53"/>
                <a:gd name="T1" fmla="*/ 56 h 67"/>
                <a:gd name="T2" fmla="*/ 7 w 53"/>
                <a:gd name="T3" fmla="*/ 38 h 67"/>
                <a:gd name="T4" fmla="*/ 6 w 53"/>
                <a:gd name="T5" fmla="*/ 28 h 67"/>
                <a:gd name="T6" fmla="*/ 1 w 53"/>
                <a:gd name="T7" fmla="*/ 26 h 67"/>
                <a:gd name="T8" fmla="*/ 0 w 53"/>
                <a:gd name="T9" fmla="*/ 20 h 67"/>
                <a:gd name="T10" fmla="*/ 8 w 53"/>
                <a:gd name="T11" fmla="*/ 16 h 67"/>
                <a:gd name="T12" fmla="*/ 3 w 53"/>
                <a:gd name="T13" fmla="*/ 8 h 67"/>
                <a:gd name="T14" fmla="*/ 2 w 53"/>
                <a:gd name="T15" fmla="*/ 3 h 67"/>
                <a:gd name="T16" fmla="*/ 7 w 53"/>
                <a:gd name="T17" fmla="*/ 0 h 67"/>
                <a:gd name="T18" fmla="*/ 11 w 53"/>
                <a:gd name="T19" fmla="*/ 3 h 67"/>
                <a:gd name="T20" fmla="*/ 17 w 53"/>
                <a:gd name="T21" fmla="*/ 6 h 67"/>
                <a:gd name="T22" fmla="*/ 22 w 53"/>
                <a:gd name="T23" fmla="*/ 17 h 67"/>
                <a:gd name="T24" fmla="*/ 49 w 53"/>
                <a:gd name="T25" fmla="*/ 17 h 67"/>
                <a:gd name="T26" fmla="*/ 48 w 53"/>
                <a:gd name="T27" fmla="*/ 25 h 67"/>
                <a:gd name="T28" fmla="*/ 43 w 53"/>
                <a:gd name="T29" fmla="*/ 29 h 67"/>
                <a:gd name="T30" fmla="*/ 39 w 53"/>
                <a:gd name="T31" fmla="*/ 30 h 67"/>
                <a:gd name="T32" fmla="*/ 37 w 53"/>
                <a:gd name="T33" fmla="*/ 34 h 67"/>
                <a:gd name="T34" fmla="*/ 36 w 53"/>
                <a:gd name="T35" fmla="*/ 38 h 67"/>
                <a:gd name="T36" fmla="*/ 36 w 53"/>
                <a:gd name="T37" fmla="*/ 40 h 67"/>
                <a:gd name="T38" fmla="*/ 43 w 53"/>
                <a:gd name="T39" fmla="*/ 43 h 67"/>
                <a:gd name="T40" fmla="*/ 45 w 53"/>
                <a:gd name="T41" fmla="*/ 35 h 67"/>
                <a:gd name="T42" fmla="*/ 53 w 53"/>
                <a:gd name="T43" fmla="*/ 36 h 67"/>
                <a:gd name="T44" fmla="*/ 51 w 53"/>
                <a:gd name="T45" fmla="*/ 46 h 67"/>
                <a:gd name="T46" fmla="*/ 51 w 53"/>
                <a:gd name="T47" fmla="*/ 53 h 67"/>
                <a:gd name="T48" fmla="*/ 53 w 53"/>
                <a:gd name="T49" fmla="*/ 57 h 67"/>
                <a:gd name="T50" fmla="*/ 53 w 53"/>
                <a:gd name="T51" fmla="*/ 64 h 67"/>
                <a:gd name="T52" fmla="*/ 48 w 53"/>
                <a:gd name="T53" fmla="*/ 67 h 67"/>
                <a:gd name="T54" fmla="*/ 45 w 53"/>
                <a:gd name="T55" fmla="*/ 62 h 67"/>
                <a:gd name="T56" fmla="*/ 44 w 53"/>
                <a:gd name="T57" fmla="*/ 52 h 67"/>
                <a:gd name="T58" fmla="*/ 41 w 53"/>
                <a:gd name="T59" fmla="*/ 48 h 67"/>
                <a:gd name="T60" fmla="*/ 36 w 53"/>
                <a:gd name="T61" fmla="*/ 47 h 67"/>
                <a:gd name="T62" fmla="*/ 29 w 53"/>
                <a:gd name="T63" fmla="*/ 42 h 67"/>
                <a:gd name="T64" fmla="*/ 27 w 53"/>
                <a:gd name="T65" fmla="*/ 46 h 67"/>
                <a:gd name="T66" fmla="*/ 26 w 53"/>
                <a:gd name="T67" fmla="*/ 55 h 67"/>
                <a:gd name="T68" fmla="*/ 19 w 53"/>
                <a:gd name="T69" fmla="*/ 55 h 67"/>
                <a:gd name="T70" fmla="*/ 10 w 53"/>
                <a:gd name="T71" fmla="*/ 56 h 6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3"/>
                <a:gd name="T109" fmla="*/ 0 h 67"/>
                <a:gd name="T110" fmla="*/ 53 w 53"/>
                <a:gd name="T111" fmla="*/ 67 h 6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3" h="67">
                  <a:moveTo>
                    <a:pt x="10" y="56"/>
                  </a:moveTo>
                  <a:lnTo>
                    <a:pt x="7" y="38"/>
                  </a:lnTo>
                  <a:lnTo>
                    <a:pt x="6" y="28"/>
                  </a:lnTo>
                  <a:lnTo>
                    <a:pt x="1" y="26"/>
                  </a:lnTo>
                  <a:lnTo>
                    <a:pt x="0" y="20"/>
                  </a:lnTo>
                  <a:lnTo>
                    <a:pt x="8" y="16"/>
                  </a:lnTo>
                  <a:lnTo>
                    <a:pt x="3" y="8"/>
                  </a:lnTo>
                  <a:lnTo>
                    <a:pt x="2" y="3"/>
                  </a:lnTo>
                  <a:lnTo>
                    <a:pt x="7" y="0"/>
                  </a:lnTo>
                  <a:lnTo>
                    <a:pt x="11" y="3"/>
                  </a:lnTo>
                  <a:lnTo>
                    <a:pt x="17" y="6"/>
                  </a:lnTo>
                  <a:lnTo>
                    <a:pt x="22" y="17"/>
                  </a:lnTo>
                  <a:lnTo>
                    <a:pt x="49" y="17"/>
                  </a:lnTo>
                  <a:lnTo>
                    <a:pt x="48" y="25"/>
                  </a:lnTo>
                  <a:lnTo>
                    <a:pt x="43" y="29"/>
                  </a:lnTo>
                  <a:lnTo>
                    <a:pt x="39" y="30"/>
                  </a:lnTo>
                  <a:lnTo>
                    <a:pt x="37" y="34"/>
                  </a:lnTo>
                  <a:lnTo>
                    <a:pt x="36" y="38"/>
                  </a:lnTo>
                  <a:lnTo>
                    <a:pt x="36" y="40"/>
                  </a:lnTo>
                  <a:lnTo>
                    <a:pt x="43" y="43"/>
                  </a:lnTo>
                  <a:lnTo>
                    <a:pt x="45" y="35"/>
                  </a:lnTo>
                  <a:lnTo>
                    <a:pt x="53" y="36"/>
                  </a:lnTo>
                  <a:lnTo>
                    <a:pt x="51" y="46"/>
                  </a:lnTo>
                  <a:lnTo>
                    <a:pt x="51" y="53"/>
                  </a:lnTo>
                  <a:lnTo>
                    <a:pt x="53" y="57"/>
                  </a:lnTo>
                  <a:lnTo>
                    <a:pt x="53" y="64"/>
                  </a:lnTo>
                  <a:lnTo>
                    <a:pt x="48" y="67"/>
                  </a:lnTo>
                  <a:lnTo>
                    <a:pt x="45" y="62"/>
                  </a:lnTo>
                  <a:lnTo>
                    <a:pt x="44" y="52"/>
                  </a:lnTo>
                  <a:lnTo>
                    <a:pt x="41" y="48"/>
                  </a:lnTo>
                  <a:lnTo>
                    <a:pt x="36" y="47"/>
                  </a:lnTo>
                  <a:lnTo>
                    <a:pt x="29" y="42"/>
                  </a:lnTo>
                  <a:lnTo>
                    <a:pt x="27" y="46"/>
                  </a:lnTo>
                  <a:lnTo>
                    <a:pt x="26" y="55"/>
                  </a:lnTo>
                  <a:lnTo>
                    <a:pt x="19" y="55"/>
                  </a:lnTo>
                  <a:lnTo>
                    <a:pt x="10" y="5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23" name="Myanmar (Burma)"/>
            <p:cNvSpPr>
              <a:spLocks/>
            </p:cNvSpPr>
            <p:nvPr/>
          </p:nvSpPr>
          <p:spPr bwMode="auto">
            <a:xfrm>
              <a:off x="10523030" y="3219027"/>
              <a:ext cx="79366" cy="175355"/>
            </a:xfrm>
            <a:custGeom>
              <a:avLst/>
              <a:gdLst>
                <a:gd name="T0" fmla="*/ 5 w 101"/>
                <a:gd name="T1" fmla="*/ 90 h 221"/>
                <a:gd name="T2" fmla="*/ 10 w 101"/>
                <a:gd name="T3" fmla="*/ 78 h 221"/>
                <a:gd name="T4" fmla="*/ 24 w 101"/>
                <a:gd name="T5" fmla="*/ 55 h 221"/>
                <a:gd name="T6" fmla="*/ 33 w 101"/>
                <a:gd name="T7" fmla="*/ 34 h 221"/>
                <a:gd name="T8" fmla="*/ 47 w 101"/>
                <a:gd name="T9" fmla="*/ 15 h 221"/>
                <a:gd name="T10" fmla="*/ 58 w 101"/>
                <a:gd name="T11" fmla="*/ 7 h 221"/>
                <a:gd name="T12" fmla="*/ 68 w 101"/>
                <a:gd name="T13" fmla="*/ 1 h 221"/>
                <a:gd name="T14" fmla="*/ 79 w 101"/>
                <a:gd name="T15" fmla="*/ 13 h 221"/>
                <a:gd name="T16" fmla="*/ 71 w 101"/>
                <a:gd name="T17" fmla="*/ 39 h 221"/>
                <a:gd name="T18" fmla="*/ 65 w 101"/>
                <a:gd name="T19" fmla="*/ 51 h 221"/>
                <a:gd name="T20" fmla="*/ 80 w 101"/>
                <a:gd name="T21" fmla="*/ 66 h 221"/>
                <a:gd name="T22" fmla="*/ 87 w 101"/>
                <a:gd name="T23" fmla="*/ 82 h 221"/>
                <a:gd name="T24" fmla="*/ 94 w 101"/>
                <a:gd name="T25" fmla="*/ 88 h 221"/>
                <a:gd name="T26" fmla="*/ 101 w 101"/>
                <a:gd name="T27" fmla="*/ 95 h 221"/>
                <a:gd name="T28" fmla="*/ 79 w 101"/>
                <a:gd name="T29" fmla="*/ 109 h 221"/>
                <a:gd name="T30" fmla="*/ 67 w 101"/>
                <a:gd name="T31" fmla="*/ 120 h 221"/>
                <a:gd name="T32" fmla="*/ 66 w 101"/>
                <a:gd name="T33" fmla="*/ 138 h 221"/>
                <a:gd name="T34" fmla="*/ 78 w 101"/>
                <a:gd name="T35" fmla="*/ 156 h 221"/>
                <a:gd name="T36" fmla="*/ 73 w 101"/>
                <a:gd name="T37" fmla="*/ 172 h 221"/>
                <a:gd name="T38" fmla="*/ 83 w 101"/>
                <a:gd name="T39" fmla="*/ 187 h 221"/>
                <a:gd name="T40" fmla="*/ 87 w 101"/>
                <a:gd name="T41" fmla="*/ 207 h 221"/>
                <a:gd name="T42" fmla="*/ 75 w 101"/>
                <a:gd name="T43" fmla="*/ 223 h 221"/>
                <a:gd name="T44" fmla="*/ 75 w 101"/>
                <a:gd name="T45" fmla="*/ 211 h 221"/>
                <a:gd name="T46" fmla="*/ 76 w 101"/>
                <a:gd name="T47" fmla="*/ 193 h 221"/>
                <a:gd name="T48" fmla="*/ 68 w 101"/>
                <a:gd name="T49" fmla="*/ 174 h 221"/>
                <a:gd name="T50" fmla="*/ 63 w 101"/>
                <a:gd name="T51" fmla="*/ 151 h 221"/>
                <a:gd name="T52" fmla="*/ 52 w 101"/>
                <a:gd name="T53" fmla="*/ 150 h 221"/>
                <a:gd name="T54" fmla="*/ 41 w 101"/>
                <a:gd name="T55" fmla="*/ 159 h 221"/>
                <a:gd name="T56" fmla="*/ 28 w 101"/>
                <a:gd name="T57" fmla="*/ 154 h 221"/>
                <a:gd name="T58" fmla="*/ 29 w 101"/>
                <a:gd name="T59" fmla="*/ 133 h 221"/>
                <a:gd name="T60" fmla="*/ 20 w 101"/>
                <a:gd name="T61" fmla="*/ 118 h 221"/>
                <a:gd name="T62" fmla="*/ 0 w 101"/>
                <a:gd name="T63" fmla="*/ 93 h 2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1"/>
                <a:gd name="T97" fmla="*/ 0 h 221"/>
                <a:gd name="T98" fmla="*/ 101 w 101"/>
                <a:gd name="T99" fmla="*/ 221 h 2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1" h="221">
                  <a:moveTo>
                    <a:pt x="0" y="92"/>
                  </a:moveTo>
                  <a:cubicBezTo>
                    <a:pt x="5" y="89"/>
                    <a:pt x="5" y="89"/>
                    <a:pt x="5" y="89"/>
                  </a:cubicBezTo>
                  <a:cubicBezTo>
                    <a:pt x="5" y="82"/>
                    <a:pt x="5" y="82"/>
                    <a:pt x="5" y="82"/>
                  </a:cubicBezTo>
                  <a:cubicBezTo>
                    <a:pt x="10" y="77"/>
                    <a:pt x="10" y="77"/>
                    <a:pt x="10" y="77"/>
                  </a:cubicBezTo>
                  <a:cubicBezTo>
                    <a:pt x="15" y="57"/>
                    <a:pt x="15" y="57"/>
                    <a:pt x="15" y="57"/>
                  </a:cubicBezTo>
                  <a:cubicBezTo>
                    <a:pt x="24" y="55"/>
                    <a:pt x="24" y="55"/>
                    <a:pt x="24" y="55"/>
                  </a:cubicBezTo>
                  <a:cubicBezTo>
                    <a:pt x="28" y="40"/>
                    <a:pt x="28" y="40"/>
                    <a:pt x="28" y="40"/>
                  </a:cubicBezTo>
                  <a:cubicBezTo>
                    <a:pt x="33" y="34"/>
                    <a:pt x="33" y="34"/>
                    <a:pt x="33" y="34"/>
                  </a:cubicBezTo>
                  <a:cubicBezTo>
                    <a:pt x="35" y="25"/>
                    <a:pt x="35" y="25"/>
                    <a:pt x="35" y="25"/>
                  </a:cubicBezTo>
                  <a:cubicBezTo>
                    <a:pt x="47" y="15"/>
                    <a:pt x="47" y="15"/>
                    <a:pt x="47" y="15"/>
                  </a:cubicBezTo>
                  <a:cubicBezTo>
                    <a:pt x="58" y="15"/>
                    <a:pt x="58" y="15"/>
                    <a:pt x="58" y="15"/>
                  </a:cubicBezTo>
                  <a:cubicBezTo>
                    <a:pt x="58" y="7"/>
                    <a:pt x="58" y="7"/>
                    <a:pt x="58" y="7"/>
                  </a:cubicBezTo>
                  <a:cubicBezTo>
                    <a:pt x="61" y="0"/>
                    <a:pt x="61" y="0"/>
                    <a:pt x="61" y="0"/>
                  </a:cubicBezTo>
                  <a:cubicBezTo>
                    <a:pt x="68" y="1"/>
                    <a:pt x="68" y="1"/>
                    <a:pt x="68" y="1"/>
                  </a:cubicBezTo>
                  <a:cubicBezTo>
                    <a:pt x="72" y="9"/>
                    <a:pt x="72" y="9"/>
                    <a:pt x="72" y="9"/>
                  </a:cubicBezTo>
                  <a:cubicBezTo>
                    <a:pt x="79" y="13"/>
                    <a:pt x="79" y="13"/>
                    <a:pt x="79" y="13"/>
                  </a:cubicBezTo>
                  <a:cubicBezTo>
                    <a:pt x="77" y="31"/>
                    <a:pt x="77" y="31"/>
                    <a:pt x="77" y="31"/>
                  </a:cubicBezTo>
                  <a:cubicBezTo>
                    <a:pt x="71" y="39"/>
                    <a:pt x="71" y="39"/>
                    <a:pt x="71" y="39"/>
                  </a:cubicBezTo>
                  <a:cubicBezTo>
                    <a:pt x="65" y="47"/>
                    <a:pt x="65" y="47"/>
                    <a:pt x="65" y="47"/>
                  </a:cubicBezTo>
                  <a:cubicBezTo>
                    <a:pt x="65" y="51"/>
                    <a:pt x="65" y="51"/>
                    <a:pt x="65" y="51"/>
                  </a:cubicBezTo>
                  <a:cubicBezTo>
                    <a:pt x="79" y="55"/>
                    <a:pt x="79" y="55"/>
                    <a:pt x="79" y="55"/>
                  </a:cubicBezTo>
                  <a:cubicBezTo>
                    <a:pt x="80" y="65"/>
                    <a:pt x="80" y="65"/>
                    <a:pt x="80" y="65"/>
                  </a:cubicBezTo>
                  <a:cubicBezTo>
                    <a:pt x="87" y="68"/>
                    <a:pt x="87" y="68"/>
                    <a:pt x="87" y="68"/>
                  </a:cubicBezTo>
                  <a:cubicBezTo>
                    <a:pt x="87" y="81"/>
                    <a:pt x="87" y="81"/>
                    <a:pt x="87" y="81"/>
                  </a:cubicBezTo>
                  <a:cubicBezTo>
                    <a:pt x="93" y="81"/>
                    <a:pt x="93" y="81"/>
                    <a:pt x="93" y="81"/>
                  </a:cubicBezTo>
                  <a:cubicBezTo>
                    <a:pt x="94" y="87"/>
                    <a:pt x="94" y="87"/>
                    <a:pt x="94" y="87"/>
                  </a:cubicBezTo>
                  <a:cubicBezTo>
                    <a:pt x="99" y="87"/>
                    <a:pt x="99" y="87"/>
                    <a:pt x="99" y="87"/>
                  </a:cubicBezTo>
                  <a:cubicBezTo>
                    <a:pt x="101" y="94"/>
                    <a:pt x="101" y="94"/>
                    <a:pt x="101" y="94"/>
                  </a:cubicBezTo>
                  <a:cubicBezTo>
                    <a:pt x="87" y="102"/>
                    <a:pt x="87" y="102"/>
                    <a:pt x="87" y="102"/>
                  </a:cubicBezTo>
                  <a:cubicBezTo>
                    <a:pt x="79" y="108"/>
                    <a:pt x="79" y="108"/>
                    <a:pt x="79" y="108"/>
                  </a:cubicBezTo>
                  <a:cubicBezTo>
                    <a:pt x="67" y="109"/>
                    <a:pt x="67" y="109"/>
                    <a:pt x="67" y="109"/>
                  </a:cubicBezTo>
                  <a:cubicBezTo>
                    <a:pt x="67" y="119"/>
                    <a:pt x="67" y="119"/>
                    <a:pt x="67" y="119"/>
                  </a:cubicBezTo>
                  <a:cubicBezTo>
                    <a:pt x="67" y="119"/>
                    <a:pt x="63" y="122"/>
                    <a:pt x="63" y="125"/>
                  </a:cubicBezTo>
                  <a:cubicBezTo>
                    <a:pt x="63" y="129"/>
                    <a:pt x="66" y="137"/>
                    <a:pt x="66" y="137"/>
                  </a:cubicBezTo>
                  <a:cubicBezTo>
                    <a:pt x="74" y="144"/>
                    <a:pt x="74" y="144"/>
                    <a:pt x="74" y="144"/>
                  </a:cubicBezTo>
                  <a:cubicBezTo>
                    <a:pt x="78" y="155"/>
                    <a:pt x="78" y="155"/>
                    <a:pt x="78" y="155"/>
                  </a:cubicBezTo>
                  <a:cubicBezTo>
                    <a:pt x="75" y="163"/>
                    <a:pt x="75" y="163"/>
                    <a:pt x="75" y="163"/>
                  </a:cubicBezTo>
                  <a:cubicBezTo>
                    <a:pt x="73" y="170"/>
                    <a:pt x="73" y="170"/>
                    <a:pt x="73" y="170"/>
                  </a:cubicBezTo>
                  <a:cubicBezTo>
                    <a:pt x="77" y="176"/>
                    <a:pt x="77" y="176"/>
                    <a:pt x="77" y="176"/>
                  </a:cubicBezTo>
                  <a:cubicBezTo>
                    <a:pt x="83" y="185"/>
                    <a:pt x="83" y="185"/>
                    <a:pt x="83" y="185"/>
                  </a:cubicBezTo>
                  <a:cubicBezTo>
                    <a:pt x="83" y="197"/>
                    <a:pt x="83" y="197"/>
                    <a:pt x="83" y="197"/>
                  </a:cubicBezTo>
                  <a:cubicBezTo>
                    <a:pt x="87" y="205"/>
                    <a:pt x="87" y="205"/>
                    <a:pt x="87" y="205"/>
                  </a:cubicBezTo>
                  <a:cubicBezTo>
                    <a:pt x="84" y="213"/>
                    <a:pt x="84" y="213"/>
                    <a:pt x="84" y="213"/>
                  </a:cubicBezTo>
                  <a:cubicBezTo>
                    <a:pt x="75" y="221"/>
                    <a:pt x="75" y="221"/>
                    <a:pt x="75" y="221"/>
                  </a:cubicBezTo>
                  <a:cubicBezTo>
                    <a:pt x="73" y="215"/>
                    <a:pt x="73" y="215"/>
                    <a:pt x="73" y="215"/>
                  </a:cubicBezTo>
                  <a:cubicBezTo>
                    <a:pt x="75" y="209"/>
                    <a:pt x="75" y="209"/>
                    <a:pt x="75" y="209"/>
                  </a:cubicBezTo>
                  <a:cubicBezTo>
                    <a:pt x="76" y="201"/>
                    <a:pt x="76" y="201"/>
                    <a:pt x="76" y="201"/>
                  </a:cubicBezTo>
                  <a:cubicBezTo>
                    <a:pt x="76" y="191"/>
                    <a:pt x="76" y="191"/>
                    <a:pt x="76" y="191"/>
                  </a:cubicBezTo>
                  <a:cubicBezTo>
                    <a:pt x="73" y="186"/>
                    <a:pt x="73" y="186"/>
                    <a:pt x="73" y="186"/>
                  </a:cubicBezTo>
                  <a:cubicBezTo>
                    <a:pt x="68" y="172"/>
                    <a:pt x="68" y="172"/>
                    <a:pt x="68" y="172"/>
                  </a:cubicBezTo>
                  <a:cubicBezTo>
                    <a:pt x="68" y="160"/>
                    <a:pt x="68" y="160"/>
                    <a:pt x="68" y="160"/>
                  </a:cubicBezTo>
                  <a:cubicBezTo>
                    <a:pt x="63" y="150"/>
                    <a:pt x="63" y="150"/>
                    <a:pt x="63" y="150"/>
                  </a:cubicBezTo>
                  <a:cubicBezTo>
                    <a:pt x="57" y="141"/>
                    <a:pt x="57" y="141"/>
                    <a:pt x="57" y="141"/>
                  </a:cubicBezTo>
                  <a:cubicBezTo>
                    <a:pt x="52" y="149"/>
                    <a:pt x="52" y="149"/>
                    <a:pt x="52" y="149"/>
                  </a:cubicBezTo>
                  <a:cubicBezTo>
                    <a:pt x="42" y="152"/>
                    <a:pt x="42" y="152"/>
                    <a:pt x="42" y="152"/>
                  </a:cubicBezTo>
                  <a:cubicBezTo>
                    <a:pt x="41" y="158"/>
                    <a:pt x="41" y="158"/>
                    <a:pt x="41" y="158"/>
                  </a:cubicBezTo>
                  <a:cubicBezTo>
                    <a:pt x="33" y="159"/>
                    <a:pt x="33" y="159"/>
                    <a:pt x="33" y="159"/>
                  </a:cubicBezTo>
                  <a:cubicBezTo>
                    <a:pt x="28" y="153"/>
                    <a:pt x="28" y="153"/>
                    <a:pt x="28" y="153"/>
                  </a:cubicBezTo>
                  <a:cubicBezTo>
                    <a:pt x="27" y="141"/>
                    <a:pt x="27" y="141"/>
                    <a:pt x="27" y="141"/>
                  </a:cubicBezTo>
                  <a:cubicBezTo>
                    <a:pt x="29" y="132"/>
                    <a:pt x="29" y="132"/>
                    <a:pt x="29" y="132"/>
                  </a:cubicBezTo>
                  <a:cubicBezTo>
                    <a:pt x="25" y="124"/>
                    <a:pt x="25" y="124"/>
                    <a:pt x="25" y="124"/>
                  </a:cubicBezTo>
                  <a:cubicBezTo>
                    <a:pt x="20" y="117"/>
                    <a:pt x="20" y="117"/>
                    <a:pt x="20" y="117"/>
                  </a:cubicBezTo>
                  <a:cubicBezTo>
                    <a:pt x="11" y="103"/>
                    <a:pt x="11" y="103"/>
                    <a:pt x="11" y="103"/>
                  </a:cubicBezTo>
                  <a:lnTo>
                    <a:pt x="0" y="9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24" name="Laos"/>
            <p:cNvSpPr>
              <a:spLocks/>
            </p:cNvSpPr>
            <p:nvPr/>
          </p:nvSpPr>
          <p:spPr bwMode="auto">
            <a:xfrm>
              <a:off x="10593752" y="3280362"/>
              <a:ext cx="73865" cy="78634"/>
            </a:xfrm>
            <a:custGeom>
              <a:avLst/>
              <a:gdLst>
                <a:gd name="T0" fmla="*/ 9 w 94"/>
                <a:gd name="T1" fmla="*/ 10 h 100"/>
                <a:gd name="T2" fmla="*/ 15 w 94"/>
                <a:gd name="T3" fmla="*/ 10 h 100"/>
                <a:gd name="T4" fmla="*/ 18 w 94"/>
                <a:gd name="T5" fmla="*/ 13 h 100"/>
                <a:gd name="T6" fmla="*/ 24 w 94"/>
                <a:gd name="T7" fmla="*/ 13 h 100"/>
                <a:gd name="T8" fmla="*/ 25 w 94"/>
                <a:gd name="T9" fmla="*/ 7 h 100"/>
                <a:gd name="T10" fmla="*/ 21 w 94"/>
                <a:gd name="T11" fmla="*/ 5 h 100"/>
                <a:gd name="T12" fmla="*/ 22 w 94"/>
                <a:gd name="T13" fmla="*/ 0 h 100"/>
                <a:gd name="T14" fmla="*/ 30 w 94"/>
                <a:gd name="T15" fmla="*/ 0 h 100"/>
                <a:gd name="T16" fmla="*/ 30 w 94"/>
                <a:gd name="T17" fmla="*/ 3 h 100"/>
                <a:gd name="T18" fmla="*/ 38 w 94"/>
                <a:gd name="T19" fmla="*/ 9 h 100"/>
                <a:gd name="T20" fmla="*/ 38 w 94"/>
                <a:gd name="T21" fmla="*/ 17 h 100"/>
                <a:gd name="T22" fmla="*/ 39 w 94"/>
                <a:gd name="T23" fmla="*/ 19 h 100"/>
                <a:gd name="T24" fmla="*/ 56 w 94"/>
                <a:gd name="T25" fmla="*/ 19 h 100"/>
                <a:gd name="T26" fmla="*/ 62 w 94"/>
                <a:gd name="T27" fmla="*/ 25 h 100"/>
                <a:gd name="T28" fmla="*/ 62 w 94"/>
                <a:gd name="T29" fmla="*/ 33 h 100"/>
                <a:gd name="T30" fmla="*/ 51 w 94"/>
                <a:gd name="T31" fmla="*/ 33 h 100"/>
                <a:gd name="T32" fmla="*/ 51 w 94"/>
                <a:gd name="T33" fmla="*/ 41 h 100"/>
                <a:gd name="T34" fmla="*/ 58 w 94"/>
                <a:gd name="T35" fmla="*/ 43 h 100"/>
                <a:gd name="T36" fmla="*/ 76 w 94"/>
                <a:gd name="T37" fmla="*/ 62 h 100"/>
                <a:gd name="T38" fmla="*/ 91 w 94"/>
                <a:gd name="T39" fmla="*/ 78 h 100"/>
                <a:gd name="T40" fmla="*/ 94 w 94"/>
                <a:gd name="T41" fmla="*/ 89 h 100"/>
                <a:gd name="T42" fmla="*/ 92 w 94"/>
                <a:gd name="T43" fmla="*/ 99 h 100"/>
                <a:gd name="T44" fmla="*/ 84 w 94"/>
                <a:gd name="T45" fmla="*/ 99 h 100"/>
                <a:gd name="T46" fmla="*/ 83 w 94"/>
                <a:gd name="T47" fmla="*/ 95 h 100"/>
                <a:gd name="T48" fmla="*/ 79 w 94"/>
                <a:gd name="T49" fmla="*/ 95 h 100"/>
                <a:gd name="T50" fmla="*/ 77 w 94"/>
                <a:gd name="T51" fmla="*/ 100 h 100"/>
                <a:gd name="T52" fmla="*/ 69 w 94"/>
                <a:gd name="T53" fmla="*/ 100 h 100"/>
                <a:gd name="T54" fmla="*/ 68 w 94"/>
                <a:gd name="T55" fmla="*/ 97 h 100"/>
                <a:gd name="T56" fmla="*/ 72 w 94"/>
                <a:gd name="T57" fmla="*/ 88 h 100"/>
                <a:gd name="T58" fmla="*/ 72 w 94"/>
                <a:gd name="T59" fmla="*/ 80 h 100"/>
                <a:gd name="T60" fmla="*/ 64 w 94"/>
                <a:gd name="T61" fmla="*/ 73 h 100"/>
                <a:gd name="T62" fmla="*/ 62 w 94"/>
                <a:gd name="T63" fmla="*/ 60 h 100"/>
                <a:gd name="T64" fmla="*/ 49 w 94"/>
                <a:gd name="T65" fmla="*/ 48 h 100"/>
                <a:gd name="T66" fmla="*/ 39 w 94"/>
                <a:gd name="T67" fmla="*/ 52 h 100"/>
                <a:gd name="T68" fmla="*/ 31 w 94"/>
                <a:gd name="T69" fmla="*/ 50 h 100"/>
                <a:gd name="T70" fmla="*/ 16 w 94"/>
                <a:gd name="T71" fmla="*/ 58 h 100"/>
                <a:gd name="T72" fmla="*/ 16 w 94"/>
                <a:gd name="T73" fmla="*/ 48 h 100"/>
                <a:gd name="T74" fmla="*/ 19 w 94"/>
                <a:gd name="T75" fmla="*/ 45 h 100"/>
                <a:gd name="T76" fmla="*/ 16 w 94"/>
                <a:gd name="T77" fmla="*/ 35 h 100"/>
                <a:gd name="T78" fmla="*/ 10 w 94"/>
                <a:gd name="T79" fmla="*/ 34 h 100"/>
                <a:gd name="T80" fmla="*/ 10 w 94"/>
                <a:gd name="T81" fmla="*/ 27 h 100"/>
                <a:gd name="T82" fmla="*/ 0 w 94"/>
                <a:gd name="T83" fmla="*/ 23 h 100"/>
                <a:gd name="T84" fmla="*/ 11 w 94"/>
                <a:gd name="T85" fmla="*/ 17 h 100"/>
                <a:gd name="T86" fmla="*/ 9 w 94"/>
                <a:gd name="T87" fmla="*/ 10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4"/>
                <a:gd name="T133" fmla="*/ 0 h 100"/>
                <a:gd name="T134" fmla="*/ 94 w 94"/>
                <a:gd name="T135" fmla="*/ 100 h 1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4" h="100">
                  <a:moveTo>
                    <a:pt x="9" y="10"/>
                  </a:moveTo>
                  <a:lnTo>
                    <a:pt x="15" y="10"/>
                  </a:lnTo>
                  <a:lnTo>
                    <a:pt x="18" y="13"/>
                  </a:lnTo>
                  <a:lnTo>
                    <a:pt x="24" y="13"/>
                  </a:lnTo>
                  <a:lnTo>
                    <a:pt x="25" y="7"/>
                  </a:lnTo>
                  <a:lnTo>
                    <a:pt x="21" y="5"/>
                  </a:lnTo>
                  <a:lnTo>
                    <a:pt x="22" y="0"/>
                  </a:lnTo>
                  <a:lnTo>
                    <a:pt x="30" y="0"/>
                  </a:lnTo>
                  <a:lnTo>
                    <a:pt x="30" y="3"/>
                  </a:lnTo>
                  <a:lnTo>
                    <a:pt x="38" y="9"/>
                  </a:lnTo>
                  <a:lnTo>
                    <a:pt x="38" y="17"/>
                  </a:lnTo>
                  <a:lnTo>
                    <a:pt x="39" y="19"/>
                  </a:lnTo>
                  <a:lnTo>
                    <a:pt x="56" y="19"/>
                  </a:lnTo>
                  <a:lnTo>
                    <a:pt x="62" y="25"/>
                  </a:lnTo>
                  <a:lnTo>
                    <a:pt x="62" y="33"/>
                  </a:lnTo>
                  <a:lnTo>
                    <a:pt x="51" y="33"/>
                  </a:lnTo>
                  <a:lnTo>
                    <a:pt x="51" y="41"/>
                  </a:lnTo>
                  <a:lnTo>
                    <a:pt x="58" y="43"/>
                  </a:lnTo>
                  <a:lnTo>
                    <a:pt x="76" y="62"/>
                  </a:lnTo>
                  <a:lnTo>
                    <a:pt x="91" y="78"/>
                  </a:lnTo>
                  <a:lnTo>
                    <a:pt x="94" y="89"/>
                  </a:lnTo>
                  <a:lnTo>
                    <a:pt x="92" y="99"/>
                  </a:lnTo>
                  <a:lnTo>
                    <a:pt x="84" y="99"/>
                  </a:lnTo>
                  <a:lnTo>
                    <a:pt x="83" y="95"/>
                  </a:lnTo>
                  <a:lnTo>
                    <a:pt x="79" y="95"/>
                  </a:lnTo>
                  <a:lnTo>
                    <a:pt x="77" y="100"/>
                  </a:lnTo>
                  <a:lnTo>
                    <a:pt x="69" y="100"/>
                  </a:lnTo>
                  <a:lnTo>
                    <a:pt x="68" y="97"/>
                  </a:lnTo>
                  <a:lnTo>
                    <a:pt x="72" y="88"/>
                  </a:lnTo>
                  <a:lnTo>
                    <a:pt x="72" y="80"/>
                  </a:lnTo>
                  <a:lnTo>
                    <a:pt x="64" y="73"/>
                  </a:lnTo>
                  <a:lnTo>
                    <a:pt x="62" y="60"/>
                  </a:lnTo>
                  <a:lnTo>
                    <a:pt x="49" y="48"/>
                  </a:lnTo>
                  <a:lnTo>
                    <a:pt x="39" y="52"/>
                  </a:lnTo>
                  <a:lnTo>
                    <a:pt x="31" y="50"/>
                  </a:lnTo>
                  <a:lnTo>
                    <a:pt x="16" y="58"/>
                  </a:lnTo>
                  <a:lnTo>
                    <a:pt x="16" y="48"/>
                  </a:lnTo>
                  <a:lnTo>
                    <a:pt x="19" y="45"/>
                  </a:lnTo>
                  <a:lnTo>
                    <a:pt x="16" y="35"/>
                  </a:lnTo>
                  <a:lnTo>
                    <a:pt x="10" y="34"/>
                  </a:lnTo>
                  <a:lnTo>
                    <a:pt x="10" y="27"/>
                  </a:lnTo>
                  <a:lnTo>
                    <a:pt x="0" y="23"/>
                  </a:lnTo>
                  <a:lnTo>
                    <a:pt x="11" y="17"/>
                  </a:lnTo>
                  <a:lnTo>
                    <a:pt x="9" y="1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25" name="Cambodia"/>
            <p:cNvSpPr>
              <a:spLocks/>
            </p:cNvSpPr>
            <p:nvPr/>
          </p:nvSpPr>
          <p:spPr bwMode="auto">
            <a:xfrm>
              <a:off x="10618111" y="3355064"/>
              <a:ext cx="48719" cy="40103"/>
            </a:xfrm>
            <a:custGeom>
              <a:avLst/>
              <a:gdLst>
                <a:gd name="T0" fmla="*/ 32 w 61"/>
                <a:gd name="T1" fmla="*/ 50 h 50"/>
                <a:gd name="T2" fmla="*/ 24 w 61"/>
                <a:gd name="T3" fmla="*/ 51 h 50"/>
                <a:gd name="T4" fmla="*/ 15 w 61"/>
                <a:gd name="T5" fmla="*/ 48 h 50"/>
                <a:gd name="T6" fmla="*/ 9 w 61"/>
                <a:gd name="T7" fmla="*/ 41 h 50"/>
                <a:gd name="T8" fmla="*/ 6 w 61"/>
                <a:gd name="T9" fmla="*/ 33 h 50"/>
                <a:gd name="T10" fmla="*/ 0 w 61"/>
                <a:gd name="T11" fmla="*/ 17 h 50"/>
                <a:gd name="T12" fmla="*/ 1 w 61"/>
                <a:gd name="T13" fmla="*/ 12 h 50"/>
                <a:gd name="T14" fmla="*/ 7 w 61"/>
                <a:gd name="T15" fmla="*/ 3 h 50"/>
                <a:gd name="T16" fmla="*/ 37 w 61"/>
                <a:gd name="T17" fmla="*/ 2 h 50"/>
                <a:gd name="T18" fmla="*/ 38 w 61"/>
                <a:gd name="T19" fmla="*/ 5 h 50"/>
                <a:gd name="T20" fmla="*/ 46 w 61"/>
                <a:gd name="T21" fmla="*/ 5 h 50"/>
                <a:gd name="T22" fmla="*/ 48 w 61"/>
                <a:gd name="T23" fmla="*/ 0 h 50"/>
                <a:gd name="T24" fmla="*/ 52 w 61"/>
                <a:gd name="T25" fmla="*/ 0 h 50"/>
                <a:gd name="T26" fmla="*/ 53 w 61"/>
                <a:gd name="T27" fmla="*/ 4 h 50"/>
                <a:gd name="T28" fmla="*/ 61 w 61"/>
                <a:gd name="T29" fmla="*/ 4 h 50"/>
                <a:gd name="T30" fmla="*/ 62 w 61"/>
                <a:gd name="T31" fmla="*/ 11 h 50"/>
                <a:gd name="T32" fmla="*/ 58 w 61"/>
                <a:gd name="T33" fmla="*/ 20 h 50"/>
                <a:gd name="T34" fmla="*/ 54 w 61"/>
                <a:gd name="T35" fmla="*/ 30 h 50"/>
                <a:gd name="T36" fmla="*/ 50 w 61"/>
                <a:gd name="T37" fmla="*/ 35 h 50"/>
                <a:gd name="T38" fmla="*/ 42 w 61"/>
                <a:gd name="T39" fmla="*/ 38 h 50"/>
                <a:gd name="T40" fmla="*/ 42 w 61"/>
                <a:gd name="T41" fmla="*/ 44 h 50"/>
                <a:gd name="T42" fmla="*/ 35 w 61"/>
                <a:gd name="T43" fmla="*/ 47 h 50"/>
                <a:gd name="T44" fmla="*/ 32 w 61"/>
                <a:gd name="T45" fmla="*/ 50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1"/>
                <a:gd name="T70" fmla="*/ 0 h 50"/>
                <a:gd name="T71" fmla="*/ 61 w 61"/>
                <a:gd name="T72" fmla="*/ 50 h 5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1" h="50">
                  <a:moveTo>
                    <a:pt x="31" y="49"/>
                  </a:moveTo>
                  <a:cubicBezTo>
                    <a:pt x="28" y="49"/>
                    <a:pt x="24" y="50"/>
                    <a:pt x="24" y="50"/>
                  </a:cubicBezTo>
                  <a:cubicBezTo>
                    <a:pt x="15" y="47"/>
                    <a:pt x="15" y="47"/>
                    <a:pt x="15" y="47"/>
                  </a:cubicBezTo>
                  <a:cubicBezTo>
                    <a:pt x="9" y="40"/>
                    <a:pt x="9" y="40"/>
                    <a:pt x="9" y="40"/>
                  </a:cubicBezTo>
                  <a:cubicBezTo>
                    <a:pt x="6" y="32"/>
                    <a:pt x="6" y="32"/>
                    <a:pt x="6" y="32"/>
                  </a:cubicBezTo>
                  <a:cubicBezTo>
                    <a:pt x="0" y="17"/>
                    <a:pt x="0" y="17"/>
                    <a:pt x="0" y="17"/>
                  </a:cubicBezTo>
                  <a:cubicBezTo>
                    <a:pt x="1" y="12"/>
                    <a:pt x="1" y="12"/>
                    <a:pt x="1" y="12"/>
                  </a:cubicBezTo>
                  <a:cubicBezTo>
                    <a:pt x="7" y="3"/>
                    <a:pt x="7" y="3"/>
                    <a:pt x="7" y="3"/>
                  </a:cubicBezTo>
                  <a:cubicBezTo>
                    <a:pt x="36" y="2"/>
                    <a:pt x="36" y="2"/>
                    <a:pt x="36" y="2"/>
                  </a:cubicBezTo>
                  <a:cubicBezTo>
                    <a:pt x="37" y="5"/>
                    <a:pt x="37" y="5"/>
                    <a:pt x="37" y="5"/>
                  </a:cubicBezTo>
                  <a:cubicBezTo>
                    <a:pt x="45" y="5"/>
                    <a:pt x="45" y="5"/>
                    <a:pt x="45" y="5"/>
                  </a:cubicBezTo>
                  <a:cubicBezTo>
                    <a:pt x="47" y="0"/>
                    <a:pt x="47" y="0"/>
                    <a:pt x="47" y="0"/>
                  </a:cubicBezTo>
                  <a:cubicBezTo>
                    <a:pt x="51" y="0"/>
                    <a:pt x="51" y="0"/>
                    <a:pt x="51" y="0"/>
                  </a:cubicBezTo>
                  <a:cubicBezTo>
                    <a:pt x="52" y="4"/>
                    <a:pt x="52" y="4"/>
                    <a:pt x="52" y="4"/>
                  </a:cubicBezTo>
                  <a:cubicBezTo>
                    <a:pt x="60" y="4"/>
                    <a:pt x="60" y="4"/>
                    <a:pt x="60" y="4"/>
                  </a:cubicBezTo>
                  <a:cubicBezTo>
                    <a:pt x="61" y="11"/>
                    <a:pt x="61" y="11"/>
                    <a:pt x="61" y="11"/>
                  </a:cubicBezTo>
                  <a:cubicBezTo>
                    <a:pt x="57" y="20"/>
                    <a:pt x="57" y="20"/>
                    <a:pt x="57" y="20"/>
                  </a:cubicBezTo>
                  <a:cubicBezTo>
                    <a:pt x="53" y="29"/>
                    <a:pt x="53" y="29"/>
                    <a:pt x="53" y="29"/>
                  </a:cubicBezTo>
                  <a:cubicBezTo>
                    <a:pt x="49" y="34"/>
                    <a:pt x="49" y="34"/>
                    <a:pt x="49" y="34"/>
                  </a:cubicBezTo>
                  <a:cubicBezTo>
                    <a:pt x="41" y="37"/>
                    <a:pt x="41" y="37"/>
                    <a:pt x="41" y="37"/>
                  </a:cubicBezTo>
                  <a:cubicBezTo>
                    <a:pt x="41" y="43"/>
                    <a:pt x="41" y="43"/>
                    <a:pt x="41" y="43"/>
                  </a:cubicBezTo>
                  <a:cubicBezTo>
                    <a:pt x="34" y="46"/>
                    <a:pt x="34" y="46"/>
                    <a:pt x="34" y="46"/>
                  </a:cubicBezTo>
                  <a:lnTo>
                    <a:pt x="31" y="4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26" name="Vietnam"/>
            <p:cNvSpPr>
              <a:spLocks/>
            </p:cNvSpPr>
            <p:nvPr/>
          </p:nvSpPr>
          <p:spPr bwMode="auto">
            <a:xfrm>
              <a:off x="10617325" y="3273285"/>
              <a:ext cx="66793" cy="138396"/>
            </a:xfrm>
            <a:custGeom>
              <a:avLst/>
              <a:gdLst>
                <a:gd name="T0" fmla="*/ 32 w 84"/>
                <a:gd name="T1" fmla="*/ 154 h 175"/>
                <a:gd name="T2" fmla="*/ 34 w 84"/>
                <a:gd name="T3" fmla="*/ 157 h 175"/>
                <a:gd name="T4" fmla="*/ 32 w 84"/>
                <a:gd name="T5" fmla="*/ 161 h 175"/>
                <a:gd name="T6" fmla="*/ 30 w 84"/>
                <a:gd name="T7" fmla="*/ 176 h 175"/>
                <a:gd name="T8" fmla="*/ 39 w 84"/>
                <a:gd name="T9" fmla="*/ 170 h 175"/>
                <a:gd name="T10" fmla="*/ 50 w 84"/>
                <a:gd name="T11" fmla="*/ 165 h 175"/>
                <a:gd name="T12" fmla="*/ 51 w 84"/>
                <a:gd name="T13" fmla="*/ 158 h 175"/>
                <a:gd name="T14" fmla="*/ 54 w 84"/>
                <a:gd name="T15" fmla="*/ 155 h 175"/>
                <a:gd name="T16" fmla="*/ 63 w 84"/>
                <a:gd name="T17" fmla="*/ 155 h 175"/>
                <a:gd name="T18" fmla="*/ 72 w 84"/>
                <a:gd name="T19" fmla="*/ 152 h 175"/>
                <a:gd name="T20" fmla="*/ 83 w 84"/>
                <a:gd name="T21" fmla="*/ 143 h 175"/>
                <a:gd name="T22" fmla="*/ 85 w 84"/>
                <a:gd name="T23" fmla="*/ 130 h 175"/>
                <a:gd name="T24" fmla="*/ 83 w 84"/>
                <a:gd name="T25" fmla="*/ 115 h 175"/>
                <a:gd name="T26" fmla="*/ 79 w 84"/>
                <a:gd name="T27" fmla="*/ 104 h 175"/>
                <a:gd name="T28" fmla="*/ 76 w 84"/>
                <a:gd name="T29" fmla="*/ 93 h 175"/>
                <a:gd name="T30" fmla="*/ 46 w 84"/>
                <a:gd name="T31" fmla="*/ 59 h 175"/>
                <a:gd name="T32" fmla="*/ 40 w 84"/>
                <a:gd name="T33" fmla="*/ 52 h 175"/>
                <a:gd name="T34" fmla="*/ 47 w 84"/>
                <a:gd name="T35" fmla="*/ 38 h 175"/>
                <a:gd name="T36" fmla="*/ 57 w 84"/>
                <a:gd name="T37" fmla="*/ 26 h 175"/>
                <a:gd name="T38" fmla="*/ 62 w 84"/>
                <a:gd name="T39" fmla="*/ 24 h 175"/>
                <a:gd name="T40" fmla="*/ 61 w 84"/>
                <a:gd name="T41" fmla="*/ 19 h 175"/>
                <a:gd name="T42" fmla="*/ 54 w 84"/>
                <a:gd name="T43" fmla="*/ 16 h 175"/>
                <a:gd name="T44" fmla="*/ 53 w 84"/>
                <a:gd name="T45" fmla="*/ 4 h 175"/>
                <a:gd name="T46" fmla="*/ 44 w 84"/>
                <a:gd name="T47" fmla="*/ 3 h 175"/>
                <a:gd name="T48" fmla="*/ 38 w 84"/>
                <a:gd name="T49" fmla="*/ 0 h 175"/>
                <a:gd name="T50" fmla="*/ 33 w 84"/>
                <a:gd name="T51" fmla="*/ 0 h 175"/>
                <a:gd name="T52" fmla="*/ 26 w 84"/>
                <a:gd name="T53" fmla="*/ 4 h 175"/>
                <a:gd name="T54" fmla="*/ 1 w 84"/>
                <a:gd name="T55" fmla="*/ 6 h 175"/>
                <a:gd name="T56" fmla="*/ 0 w 84"/>
                <a:gd name="T57" fmla="*/ 12 h 175"/>
                <a:gd name="T58" fmla="*/ 8 w 84"/>
                <a:gd name="T59" fmla="*/ 18 h 175"/>
                <a:gd name="T60" fmla="*/ 9 w 84"/>
                <a:gd name="T61" fmla="*/ 28 h 175"/>
                <a:gd name="T62" fmla="*/ 25 w 84"/>
                <a:gd name="T63" fmla="*/ 28 h 175"/>
                <a:gd name="T64" fmla="*/ 30 w 84"/>
                <a:gd name="T65" fmla="*/ 34 h 175"/>
                <a:gd name="T66" fmla="*/ 31 w 84"/>
                <a:gd name="T67" fmla="*/ 42 h 175"/>
                <a:gd name="T68" fmla="*/ 21 w 84"/>
                <a:gd name="T69" fmla="*/ 42 h 175"/>
                <a:gd name="T70" fmla="*/ 20 w 84"/>
                <a:gd name="T71" fmla="*/ 50 h 175"/>
                <a:gd name="T72" fmla="*/ 26 w 84"/>
                <a:gd name="T73" fmla="*/ 52 h 175"/>
                <a:gd name="T74" fmla="*/ 47 w 84"/>
                <a:gd name="T75" fmla="*/ 72 h 175"/>
                <a:gd name="T76" fmla="*/ 61 w 84"/>
                <a:gd name="T77" fmla="*/ 87 h 175"/>
                <a:gd name="T78" fmla="*/ 64 w 84"/>
                <a:gd name="T79" fmla="*/ 99 h 175"/>
                <a:gd name="T80" fmla="*/ 62 w 84"/>
                <a:gd name="T81" fmla="*/ 109 h 175"/>
                <a:gd name="T82" fmla="*/ 63 w 84"/>
                <a:gd name="T83" fmla="*/ 115 h 175"/>
                <a:gd name="T84" fmla="*/ 59 w 84"/>
                <a:gd name="T85" fmla="*/ 125 h 175"/>
                <a:gd name="T86" fmla="*/ 55 w 84"/>
                <a:gd name="T87" fmla="*/ 134 h 175"/>
                <a:gd name="T88" fmla="*/ 51 w 84"/>
                <a:gd name="T89" fmla="*/ 139 h 175"/>
                <a:gd name="T90" fmla="*/ 43 w 84"/>
                <a:gd name="T91" fmla="*/ 142 h 175"/>
                <a:gd name="T92" fmla="*/ 43 w 84"/>
                <a:gd name="T93" fmla="*/ 148 h 175"/>
                <a:gd name="T94" fmla="*/ 35 w 84"/>
                <a:gd name="T95" fmla="*/ 151 h 175"/>
                <a:gd name="T96" fmla="*/ 32 w 84"/>
                <a:gd name="T97" fmla="*/ 154 h 1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75"/>
                <a:gd name="T149" fmla="*/ 84 w 84"/>
                <a:gd name="T150" fmla="*/ 175 h 17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75">
                  <a:moveTo>
                    <a:pt x="32" y="153"/>
                  </a:moveTo>
                  <a:cubicBezTo>
                    <a:pt x="33" y="154"/>
                    <a:pt x="34" y="154"/>
                    <a:pt x="34" y="156"/>
                  </a:cubicBezTo>
                  <a:cubicBezTo>
                    <a:pt x="34" y="160"/>
                    <a:pt x="32" y="160"/>
                    <a:pt x="32" y="160"/>
                  </a:cubicBezTo>
                  <a:cubicBezTo>
                    <a:pt x="30" y="175"/>
                    <a:pt x="30" y="175"/>
                    <a:pt x="30" y="175"/>
                  </a:cubicBezTo>
                  <a:cubicBezTo>
                    <a:pt x="39" y="169"/>
                    <a:pt x="39" y="169"/>
                    <a:pt x="39" y="169"/>
                  </a:cubicBezTo>
                  <a:cubicBezTo>
                    <a:pt x="49" y="164"/>
                    <a:pt x="49" y="164"/>
                    <a:pt x="49" y="164"/>
                  </a:cubicBezTo>
                  <a:cubicBezTo>
                    <a:pt x="50" y="157"/>
                    <a:pt x="50" y="157"/>
                    <a:pt x="50" y="157"/>
                  </a:cubicBezTo>
                  <a:cubicBezTo>
                    <a:pt x="53" y="154"/>
                    <a:pt x="53" y="154"/>
                    <a:pt x="53" y="154"/>
                  </a:cubicBezTo>
                  <a:cubicBezTo>
                    <a:pt x="62" y="154"/>
                    <a:pt x="62" y="154"/>
                    <a:pt x="62" y="154"/>
                  </a:cubicBezTo>
                  <a:cubicBezTo>
                    <a:pt x="71" y="151"/>
                    <a:pt x="71" y="151"/>
                    <a:pt x="71" y="151"/>
                  </a:cubicBezTo>
                  <a:cubicBezTo>
                    <a:pt x="82" y="142"/>
                    <a:pt x="82" y="142"/>
                    <a:pt x="82" y="142"/>
                  </a:cubicBezTo>
                  <a:cubicBezTo>
                    <a:pt x="84" y="129"/>
                    <a:pt x="84" y="129"/>
                    <a:pt x="84" y="129"/>
                  </a:cubicBezTo>
                  <a:cubicBezTo>
                    <a:pt x="82" y="114"/>
                    <a:pt x="82" y="114"/>
                    <a:pt x="82" y="114"/>
                  </a:cubicBezTo>
                  <a:cubicBezTo>
                    <a:pt x="78" y="103"/>
                    <a:pt x="78" y="103"/>
                    <a:pt x="78" y="103"/>
                  </a:cubicBezTo>
                  <a:cubicBezTo>
                    <a:pt x="75" y="92"/>
                    <a:pt x="75" y="92"/>
                    <a:pt x="75" y="92"/>
                  </a:cubicBezTo>
                  <a:cubicBezTo>
                    <a:pt x="45" y="59"/>
                    <a:pt x="45" y="59"/>
                    <a:pt x="45" y="59"/>
                  </a:cubicBezTo>
                  <a:cubicBezTo>
                    <a:pt x="40" y="52"/>
                    <a:pt x="40" y="52"/>
                    <a:pt x="40" y="52"/>
                  </a:cubicBezTo>
                  <a:cubicBezTo>
                    <a:pt x="46" y="38"/>
                    <a:pt x="46" y="38"/>
                    <a:pt x="46" y="38"/>
                  </a:cubicBezTo>
                  <a:cubicBezTo>
                    <a:pt x="56" y="26"/>
                    <a:pt x="56" y="26"/>
                    <a:pt x="56" y="26"/>
                  </a:cubicBezTo>
                  <a:cubicBezTo>
                    <a:pt x="61" y="24"/>
                    <a:pt x="61" y="24"/>
                    <a:pt x="61" y="24"/>
                  </a:cubicBezTo>
                  <a:cubicBezTo>
                    <a:pt x="60" y="19"/>
                    <a:pt x="60" y="19"/>
                    <a:pt x="60" y="19"/>
                  </a:cubicBezTo>
                  <a:cubicBezTo>
                    <a:pt x="53" y="16"/>
                    <a:pt x="53" y="16"/>
                    <a:pt x="53" y="16"/>
                  </a:cubicBezTo>
                  <a:cubicBezTo>
                    <a:pt x="52" y="4"/>
                    <a:pt x="52" y="4"/>
                    <a:pt x="52" y="4"/>
                  </a:cubicBezTo>
                  <a:cubicBezTo>
                    <a:pt x="43" y="3"/>
                    <a:pt x="43" y="3"/>
                    <a:pt x="43" y="3"/>
                  </a:cubicBezTo>
                  <a:cubicBezTo>
                    <a:pt x="38" y="0"/>
                    <a:pt x="38" y="0"/>
                    <a:pt x="38" y="0"/>
                  </a:cubicBezTo>
                  <a:cubicBezTo>
                    <a:pt x="33" y="0"/>
                    <a:pt x="33" y="0"/>
                    <a:pt x="33" y="0"/>
                  </a:cubicBezTo>
                  <a:cubicBezTo>
                    <a:pt x="26" y="4"/>
                    <a:pt x="26" y="4"/>
                    <a:pt x="26" y="4"/>
                  </a:cubicBezTo>
                  <a:cubicBezTo>
                    <a:pt x="1" y="6"/>
                    <a:pt x="1" y="6"/>
                    <a:pt x="1" y="6"/>
                  </a:cubicBezTo>
                  <a:cubicBezTo>
                    <a:pt x="0" y="12"/>
                    <a:pt x="0" y="12"/>
                    <a:pt x="0" y="12"/>
                  </a:cubicBezTo>
                  <a:cubicBezTo>
                    <a:pt x="8" y="18"/>
                    <a:pt x="8" y="18"/>
                    <a:pt x="8" y="18"/>
                  </a:cubicBezTo>
                  <a:cubicBezTo>
                    <a:pt x="9" y="28"/>
                    <a:pt x="9" y="28"/>
                    <a:pt x="9" y="28"/>
                  </a:cubicBezTo>
                  <a:cubicBezTo>
                    <a:pt x="25" y="28"/>
                    <a:pt x="25" y="28"/>
                    <a:pt x="25" y="28"/>
                  </a:cubicBezTo>
                  <a:cubicBezTo>
                    <a:pt x="30" y="34"/>
                    <a:pt x="30" y="34"/>
                    <a:pt x="30" y="34"/>
                  </a:cubicBezTo>
                  <a:cubicBezTo>
                    <a:pt x="31" y="42"/>
                    <a:pt x="31" y="42"/>
                    <a:pt x="31" y="42"/>
                  </a:cubicBezTo>
                  <a:cubicBezTo>
                    <a:pt x="21" y="42"/>
                    <a:pt x="21" y="42"/>
                    <a:pt x="21" y="42"/>
                  </a:cubicBezTo>
                  <a:cubicBezTo>
                    <a:pt x="20" y="50"/>
                    <a:pt x="20" y="50"/>
                    <a:pt x="20" y="50"/>
                  </a:cubicBezTo>
                  <a:cubicBezTo>
                    <a:pt x="26" y="52"/>
                    <a:pt x="26" y="52"/>
                    <a:pt x="26" y="52"/>
                  </a:cubicBezTo>
                  <a:cubicBezTo>
                    <a:pt x="46" y="72"/>
                    <a:pt x="46" y="72"/>
                    <a:pt x="46" y="72"/>
                  </a:cubicBezTo>
                  <a:cubicBezTo>
                    <a:pt x="60" y="87"/>
                    <a:pt x="60" y="87"/>
                    <a:pt x="60" y="87"/>
                  </a:cubicBezTo>
                  <a:cubicBezTo>
                    <a:pt x="63" y="98"/>
                    <a:pt x="63" y="98"/>
                    <a:pt x="63" y="98"/>
                  </a:cubicBezTo>
                  <a:cubicBezTo>
                    <a:pt x="61" y="108"/>
                    <a:pt x="61" y="108"/>
                    <a:pt x="61" y="108"/>
                  </a:cubicBezTo>
                  <a:cubicBezTo>
                    <a:pt x="62" y="114"/>
                    <a:pt x="62" y="114"/>
                    <a:pt x="62" y="114"/>
                  </a:cubicBezTo>
                  <a:cubicBezTo>
                    <a:pt x="58" y="124"/>
                    <a:pt x="58" y="124"/>
                    <a:pt x="58" y="124"/>
                  </a:cubicBezTo>
                  <a:cubicBezTo>
                    <a:pt x="54" y="133"/>
                    <a:pt x="54" y="133"/>
                    <a:pt x="54" y="133"/>
                  </a:cubicBezTo>
                  <a:cubicBezTo>
                    <a:pt x="50" y="138"/>
                    <a:pt x="50" y="138"/>
                    <a:pt x="50" y="138"/>
                  </a:cubicBezTo>
                  <a:cubicBezTo>
                    <a:pt x="42" y="141"/>
                    <a:pt x="42" y="141"/>
                    <a:pt x="42" y="141"/>
                  </a:cubicBezTo>
                  <a:cubicBezTo>
                    <a:pt x="42" y="147"/>
                    <a:pt x="42" y="147"/>
                    <a:pt x="42" y="147"/>
                  </a:cubicBezTo>
                  <a:cubicBezTo>
                    <a:pt x="35" y="150"/>
                    <a:pt x="35" y="150"/>
                    <a:pt x="35" y="150"/>
                  </a:cubicBezTo>
                  <a:lnTo>
                    <a:pt x="32" y="15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27" name="Thailand"/>
            <p:cNvSpPr>
              <a:spLocks/>
            </p:cNvSpPr>
            <p:nvPr/>
          </p:nvSpPr>
          <p:spPr bwMode="auto">
            <a:xfrm>
              <a:off x="10572535" y="3298448"/>
              <a:ext cx="77794" cy="141542"/>
            </a:xfrm>
            <a:custGeom>
              <a:avLst/>
              <a:gdLst>
                <a:gd name="T0" fmla="*/ 16 w 99"/>
                <a:gd name="T1" fmla="*/ 148 h 180"/>
                <a:gd name="T2" fmla="*/ 10 w 99"/>
                <a:gd name="T3" fmla="*/ 131 h 180"/>
                <a:gd name="T4" fmla="*/ 21 w 99"/>
                <a:gd name="T5" fmla="*/ 114 h 180"/>
                <a:gd name="T6" fmla="*/ 20 w 99"/>
                <a:gd name="T7" fmla="*/ 97 h 180"/>
                <a:gd name="T8" fmla="*/ 14 w 99"/>
                <a:gd name="T9" fmla="*/ 76 h 180"/>
                <a:gd name="T10" fmla="*/ 15 w 99"/>
                <a:gd name="T11" fmla="*/ 55 h 180"/>
                <a:gd name="T12" fmla="*/ 3 w 99"/>
                <a:gd name="T13" fmla="*/ 37 h 180"/>
                <a:gd name="T14" fmla="*/ 4 w 99"/>
                <a:gd name="T15" fmla="*/ 19 h 180"/>
                <a:gd name="T16" fmla="*/ 16 w 99"/>
                <a:gd name="T17" fmla="*/ 8 h 180"/>
                <a:gd name="T18" fmla="*/ 37 w 99"/>
                <a:gd name="T19" fmla="*/ 4 h 180"/>
                <a:gd name="T20" fmla="*/ 43 w 99"/>
                <a:gd name="T21" fmla="*/ 12 h 180"/>
                <a:gd name="T22" fmla="*/ 43 w 99"/>
                <a:gd name="T23" fmla="*/ 25 h 180"/>
                <a:gd name="T24" fmla="*/ 51 w 99"/>
                <a:gd name="T25" fmla="*/ 31 h 180"/>
                <a:gd name="T26" fmla="*/ 66 w 99"/>
                <a:gd name="T27" fmla="*/ 29 h 180"/>
                <a:gd name="T28" fmla="*/ 89 w 99"/>
                <a:gd name="T29" fmla="*/ 37 h 180"/>
                <a:gd name="T30" fmla="*/ 99 w 99"/>
                <a:gd name="T31" fmla="*/ 57 h 180"/>
                <a:gd name="T32" fmla="*/ 95 w 99"/>
                <a:gd name="T33" fmla="*/ 74 h 180"/>
                <a:gd name="T34" fmla="*/ 59 w 99"/>
                <a:gd name="T35" fmla="*/ 84 h 180"/>
                <a:gd name="T36" fmla="*/ 61 w 99"/>
                <a:gd name="T37" fmla="*/ 97 h 180"/>
                <a:gd name="T38" fmla="*/ 63 w 99"/>
                <a:gd name="T39" fmla="*/ 108 h 180"/>
                <a:gd name="T40" fmla="*/ 43 w 99"/>
                <a:gd name="T41" fmla="*/ 95 h 180"/>
                <a:gd name="T42" fmla="*/ 34 w 99"/>
                <a:gd name="T43" fmla="*/ 86 h 180"/>
                <a:gd name="T44" fmla="*/ 31 w 99"/>
                <a:gd name="T45" fmla="*/ 99 h 180"/>
                <a:gd name="T46" fmla="*/ 24 w 99"/>
                <a:gd name="T47" fmla="*/ 116 h 180"/>
                <a:gd name="T48" fmla="*/ 19 w 99"/>
                <a:gd name="T49" fmla="*/ 134 h 180"/>
                <a:gd name="T50" fmla="*/ 30 w 99"/>
                <a:gd name="T51" fmla="*/ 140 h 180"/>
                <a:gd name="T52" fmla="*/ 35 w 99"/>
                <a:gd name="T53" fmla="*/ 158 h 180"/>
                <a:gd name="T54" fmla="*/ 48 w 99"/>
                <a:gd name="T55" fmla="*/ 167 h 180"/>
                <a:gd name="T56" fmla="*/ 51 w 99"/>
                <a:gd name="T57" fmla="*/ 176 h 180"/>
                <a:gd name="T58" fmla="*/ 43 w 99"/>
                <a:gd name="T59" fmla="*/ 179 h 180"/>
                <a:gd name="T60" fmla="*/ 39 w 99"/>
                <a:gd name="T61" fmla="*/ 170 h 180"/>
                <a:gd name="T62" fmla="*/ 26 w 99"/>
                <a:gd name="T63" fmla="*/ 162 h 1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
                <a:gd name="T97" fmla="*/ 0 h 180"/>
                <a:gd name="T98" fmla="*/ 99 w 99"/>
                <a:gd name="T99" fmla="*/ 180 h 18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 h="180">
                  <a:moveTo>
                    <a:pt x="26" y="162"/>
                  </a:moveTo>
                  <a:lnTo>
                    <a:pt x="16" y="148"/>
                  </a:lnTo>
                  <a:lnTo>
                    <a:pt x="10" y="146"/>
                  </a:lnTo>
                  <a:lnTo>
                    <a:pt x="10" y="131"/>
                  </a:lnTo>
                  <a:lnTo>
                    <a:pt x="12" y="122"/>
                  </a:lnTo>
                  <a:lnTo>
                    <a:pt x="21" y="114"/>
                  </a:lnTo>
                  <a:lnTo>
                    <a:pt x="24" y="106"/>
                  </a:lnTo>
                  <a:lnTo>
                    <a:pt x="20" y="97"/>
                  </a:lnTo>
                  <a:lnTo>
                    <a:pt x="20" y="85"/>
                  </a:lnTo>
                  <a:lnTo>
                    <a:pt x="14" y="76"/>
                  </a:lnTo>
                  <a:lnTo>
                    <a:pt x="10" y="70"/>
                  </a:lnTo>
                  <a:lnTo>
                    <a:pt x="15" y="55"/>
                  </a:lnTo>
                  <a:lnTo>
                    <a:pt x="11" y="44"/>
                  </a:lnTo>
                  <a:lnTo>
                    <a:pt x="3" y="37"/>
                  </a:lnTo>
                  <a:lnTo>
                    <a:pt x="0" y="22"/>
                  </a:lnTo>
                  <a:lnTo>
                    <a:pt x="4" y="19"/>
                  </a:lnTo>
                  <a:lnTo>
                    <a:pt x="4" y="9"/>
                  </a:lnTo>
                  <a:lnTo>
                    <a:pt x="16" y="8"/>
                  </a:lnTo>
                  <a:lnTo>
                    <a:pt x="28" y="0"/>
                  </a:lnTo>
                  <a:lnTo>
                    <a:pt x="37" y="4"/>
                  </a:lnTo>
                  <a:lnTo>
                    <a:pt x="37" y="11"/>
                  </a:lnTo>
                  <a:lnTo>
                    <a:pt x="43" y="12"/>
                  </a:lnTo>
                  <a:lnTo>
                    <a:pt x="46" y="22"/>
                  </a:lnTo>
                  <a:lnTo>
                    <a:pt x="43" y="25"/>
                  </a:lnTo>
                  <a:lnTo>
                    <a:pt x="43" y="35"/>
                  </a:lnTo>
                  <a:lnTo>
                    <a:pt x="51" y="31"/>
                  </a:lnTo>
                  <a:lnTo>
                    <a:pt x="58" y="27"/>
                  </a:lnTo>
                  <a:lnTo>
                    <a:pt x="66" y="29"/>
                  </a:lnTo>
                  <a:lnTo>
                    <a:pt x="76" y="25"/>
                  </a:lnTo>
                  <a:lnTo>
                    <a:pt x="89" y="37"/>
                  </a:lnTo>
                  <a:lnTo>
                    <a:pt x="91" y="50"/>
                  </a:lnTo>
                  <a:lnTo>
                    <a:pt x="99" y="57"/>
                  </a:lnTo>
                  <a:lnTo>
                    <a:pt x="99" y="65"/>
                  </a:lnTo>
                  <a:lnTo>
                    <a:pt x="95" y="74"/>
                  </a:lnTo>
                  <a:lnTo>
                    <a:pt x="65" y="75"/>
                  </a:lnTo>
                  <a:lnTo>
                    <a:pt x="59" y="84"/>
                  </a:lnTo>
                  <a:lnTo>
                    <a:pt x="58" y="89"/>
                  </a:lnTo>
                  <a:lnTo>
                    <a:pt x="61" y="97"/>
                  </a:lnTo>
                  <a:lnTo>
                    <a:pt x="64" y="105"/>
                  </a:lnTo>
                  <a:lnTo>
                    <a:pt x="63" y="108"/>
                  </a:lnTo>
                  <a:lnTo>
                    <a:pt x="54" y="96"/>
                  </a:lnTo>
                  <a:lnTo>
                    <a:pt x="43" y="95"/>
                  </a:lnTo>
                  <a:lnTo>
                    <a:pt x="42" y="86"/>
                  </a:lnTo>
                  <a:lnTo>
                    <a:pt x="34" y="86"/>
                  </a:lnTo>
                  <a:lnTo>
                    <a:pt x="30" y="90"/>
                  </a:lnTo>
                  <a:lnTo>
                    <a:pt x="31" y="99"/>
                  </a:lnTo>
                  <a:lnTo>
                    <a:pt x="29" y="105"/>
                  </a:lnTo>
                  <a:lnTo>
                    <a:pt x="24" y="116"/>
                  </a:lnTo>
                  <a:lnTo>
                    <a:pt x="22" y="122"/>
                  </a:lnTo>
                  <a:lnTo>
                    <a:pt x="19" y="134"/>
                  </a:lnTo>
                  <a:lnTo>
                    <a:pt x="22" y="138"/>
                  </a:lnTo>
                  <a:lnTo>
                    <a:pt x="30" y="140"/>
                  </a:lnTo>
                  <a:lnTo>
                    <a:pt x="32" y="145"/>
                  </a:lnTo>
                  <a:lnTo>
                    <a:pt x="35" y="158"/>
                  </a:lnTo>
                  <a:lnTo>
                    <a:pt x="39" y="164"/>
                  </a:lnTo>
                  <a:lnTo>
                    <a:pt x="48" y="167"/>
                  </a:lnTo>
                  <a:lnTo>
                    <a:pt x="55" y="174"/>
                  </a:lnTo>
                  <a:lnTo>
                    <a:pt x="51" y="176"/>
                  </a:lnTo>
                  <a:lnTo>
                    <a:pt x="50" y="180"/>
                  </a:lnTo>
                  <a:lnTo>
                    <a:pt x="43" y="179"/>
                  </a:lnTo>
                  <a:lnTo>
                    <a:pt x="44" y="173"/>
                  </a:lnTo>
                  <a:lnTo>
                    <a:pt x="39" y="170"/>
                  </a:lnTo>
                  <a:lnTo>
                    <a:pt x="32" y="169"/>
                  </a:lnTo>
                  <a:lnTo>
                    <a:pt x="26" y="16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28" name="Estonia"/>
            <p:cNvSpPr>
              <a:spLocks/>
            </p:cNvSpPr>
            <p:nvPr/>
          </p:nvSpPr>
          <p:spPr bwMode="auto">
            <a:xfrm>
              <a:off x="9878678" y="2855736"/>
              <a:ext cx="41647" cy="25949"/>
            </a:xfrm>
            <a:custGeom>
              <a:avLst/>
              <a:gdLst>
                <a:gd name="T0" fmla="*/ 12 w 53"/>
                <a:gd name="T1" fmla="*/ 27 h 33"/>
                <a:gd name="T2" fmla="*/ 22 w 53"/>
                <a:gd name="T3" fmla="*/ 27 h 33"/>
                <a:gd name="T4" fmla="*/ 30 w 53"/>
                <a:gd name="T5" fmla="*/ 31 h 33"/>
                <a:gd name="T6" fmla="*/ 40 w 53"/>
                <a:gd name="T7" fmla="*/ 33 h 33"/>
                <a:gd name="T8" fmla="*/ 47 w 53"/>
                <a:gd name="T9" fmla="*/ 33 h 33"/>
                <a:gd name="T10" fmla="*/ 48 w 53"/>
                <a:gd name="T11" fmla="*/ 25 h 33"/>
                <a:gd name="T12" fmla="*/ 48 w 53"/>
                <a:gd name="T13" fmla="*/ 12 h 33"/>
                <a:gd name="T14" fmla="*/ 53 w 53"/>
                <a:gd name="T15" fmla="*/ 2 h 33"/>
                <a:gd name="T16" fmla="*/ 41 w 53"/>
                <a:gd name="T17" fmla="*/ 4 h 33"/>
                <a:gd name="T18" fmla="*/ 30 w 53"/>
                <a:gd name="T19" fmla="*/ 0 h 33"/>
                <a:gd name="T20" fmla="*/ 13 w 53"/>
                <a:gd name="T21" fmla="*/ 2 h 33"/>
                <a:gd name="T22" fmla="*/ 1 w 53"/>
                <a:gd name="T23" fmla="*/ 6 h 33"/>
                <a:gd name="T24" fmla="*/ 0 w 53"/>
                <a:gd name="T25" fmla="*/ 14 h 33"/>
                <a:gd name="T26" fmla="*/ 4 w 53"/>
                <a:gd name="T27" fmla="*/ 23 h 33"/>
                <a:gd name="T28" fmla="*/ 11 w 53"/>
                <a:gd name="T29" fmla="*/ 23 h 33"/>
                <a:gd name="T30" fmla="*/ 12 w 53"/>
                <a:gd name="T31" fmla="*/ 27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
                <a:gd name="T49" fmla="*/ 0 h 33"/>
                <a:gd name="T50" fmla="*/ 53 w 53"/>
                <a:gd name="T51" fmla="*/ 33 h 3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 h="33">
                  <a:moveTo>
                    <a:pt x="12" y="27"/>
                  </a:moveTo>
                  <a:lnTo>
                    <a:pt x="22" y="27"/>
                  </a:lnTo>
                  <a:lnTo>
                    <a:pt x="30" y="31"/>
                  </a:lnTo>
                  <a:lnTo>
                    <a:pt x="40" y="33"/>
                  </a:lnTo>
                  <a:lnTo>
                    <a:pt x="47" y="33"/>
                  </a:lnTo>
                  <a:lnTo>
                    <a:pt x="48" y="25"/>
                  </a:lnTo>
                  <a:lnTo>
                    <a:pt x="48" y="12"/>
                  </a:lnTo>
                  <a:lnTo>
                    <a:pt x="53" y="2"/>
                  </a:lnTo>
                  <a:lnTo>
                    <a:pt x="41" y="4"/>
                  </a:lnTo>
                  <a:lnTo>
                    <a:pt x="30" y="0"/>
                  </a:lnTo>
                  <a:lnTo>
                    <a:pt x="13" y="2"/>
                  </a:lnTo>
                  <a:lnTo>
                    <a:pt x="1" y="6"/>
                  </a:lnTo>
                  <a:lnTo>
                    <a:pt x="0" y="14"/>
                  </a:lnTo>
                  <a:lnTo>
                    <a:pt x="4" y="23"/>
                  </a:lnTo>
                  <a:lnTo>
                    <a:pt x="11" y="23"/>
                  </a:lnTo>
                  <a:lnTo>
                    <a:pt x="12" y="2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29" name="Latvia"/>
            <p:cNvSpPr>
              <a:spLocks/>
            </p:cNvSpPr>
            <p:nvPr/>
          </p:nvSpPr>
          <p:spPr bwMode="auto">
            <a:xfrm>
              <a:off x="9855104" y="2876967"/>
              <a:ext cx="68364" cy="32240"/>
            </a:xfrm>
            <a:custGeom>
              <a:avLst/>
              <a:gdLst>
                <a:gd name="T0" fmla="*/ 19 w 87"/>
                <a:gd name="T1" fmla="*/ 9 h 41"/>
                <a:gd name="T2" fmla="*/ 27 w 87"/>
                <a:gd name="T3" fmla="*/ 14 h 41"/>
                <a:gd name="T4" fmla="*/ 34 w 87"/>
                <a:gd name="T5" fmla="*/ 18 h 41"/>
                <a:gd name="T6" fmla="*/ 41 w 87"/>
                <a:gd name="T7" fmla="*/ 14 h 41"/>
                <a:gd name="T8" fmla="*/ 42 w 87"/>
                <a:gd name="T9" fmla="*/ 6 h 41"/>
                <a:gd name="T10" fmla="*/ 42 w 87"/>
                <a:gd name="T11" fmla="*/ 0 h 41"/>
                <a:gd name="T12" fmla="*/ 52 w 87"/>
                <a:gd name="T13" fmla="*/ 0 h 41"/>
                <a:gd name="T14" fmla="*/ 60 w 87"/>
                <a:gd name="T15" fmla="*/ 4 h 41"/>
                <a:gd name="T16" fmla="*/ 67 w 87"/>
                <a:gd name="T17" fmla="*/ 6 h 41"/>
                <a:gd name="T18" fmla="*/ 77 w 87"/>
                <a:gd name="T19" fmla="*/ 6 h 41"/>
                <a:gd name="T20" fmla="*/ 79 w 87"/>
                <a:gd name="T21" fmla="*/ 10 h 41"/>
                <a:gd name="T22" fmla="*/ 81 w 87"/>
                <a:gd name="T23" fmla="*/ 15 h 41"/>
                <a:gd name="T24" fmla="*/ 84 w 87"/>
                <a:gd name="T25" fmla="*/ 28 h 41"/>
                <a:gd name="T26" fmla="*/ 87 w 87"/>
                <a:gd name="T27" fmla="*/ 32 h 41"/>
                <a:gd name="T28" fmla="*/ 78 w 87"/>
                <a:gd name="T29" fmla="*/ 38 h 41"/>
                <a:gd name="T30" fmla="*/ 68 w 87"/>
                <a:gd name="T31" fmla="*/ 41 h 41"/>
                <a:gd name="T32" fmla="*/ 47 w 87"/>
                <a:gd name="T33" fmla="*/ 28 h 41"/>
                <a:gd name="T34" fmla="*/ 7 w 87"/>
                <a:gd name="T35" fmla="*/ 29 h 41"/>
                <a:gd name="T36" fmla="*/ 0 w 87"/>
                <a:gd name="T37" fmla="*/ 30 h 41"/>
                <a:gd name="T38" fmla="*/ 0 w 87"/>
                <a:gd name="T39" fmla="*/ 23 h 41"/>
                <a:gd name="T40" fmla="*/ 5 w 87"/>
                <a:gd name="T41" fmla="*/ 16 h 41"/>
                <a:gd name="T42" fmla="*/ 11 w 87"/>
                <a:gd name="T43" fmla="*/ 8 h 41"/>
                <a:gd name="T44" fmla="*/ 19 w 87"/>
                <a:gd name="T45" fmla="*/ 9 h 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41"/>
                <a:gd name="T71" fmla="*/ 87 w 87"/>
                <a:gd name="T72" fmla="*/ 41 h 4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41">
                  <a:moveTo>
                    <a:pt x="19" y="9"/>
                  </a:moveTo>
                  <a:lnTo>
                    <a:pt x="27" y="14"/>
                  </a:lnTo>
                  <a:lnTo>
                    <a:pt x="34" y="18"/>
                  </a:lnTo>
                  <a:lnTo>
                    <a:pt x="41" y="14"/>
                  </a:lnTo>
                  <a:lnTo>
                    <a:pt x="42" y="6"/>
                  </a:lnTo>
                  <a:lnTo>
                    <a:pt x="42" y="0"/>
                  </a:lnTo>
                  <a:lnTo>
                    <a:pt x="52" y="0"/>
                  </a:lnTo>
                  <a:lnTo>
                    <a:pt x="60" y="4"/>
                  </a:lnTo>
                  <a:lnTo>
                    <a:pt x="67" y="6"/>
                  </a:lnTo>
                  <a:lnTo>
                    <a:pt x="77" y="6"/>
                  </a:lnTo>
                  <a:lnTo>
                    <a:pt x="79" y="10"/>
                  </a:lnTo>
                  <a:lnTo>
                    <a:pt x="81" y="15"/>
                  </a:lnTo>
                  <a:lnTo>
                    <a:pt x="84" y="28"/>
                  </a:lnTo>
                  <a:lnTo>
                    <a:pt x="87" y="32"/>
                  </a:lnTo>
                  <a:lnTo>
                    <a:pt x="78" y="38"/>
                  </a:lnTo>
                  <a:lnTo>
                    <a:pt x="68" y="41"/>
                  </a:lnTo>
                  <a:lnTo>
                    <a:pt x="47" y="28"/>
                  </a:lnTo>
                  <a:lnTo>
                    <a:pt x="7" y="29"/>
                  </a:lnTo>
                  <a:lnTo>
                    <a:pt x="0" y="30"/>
                  </a:lnTo>
                  <a:lnTo>
                    <a:pt x="0" y="23"/>
                  </a:lnTo>
                  <a:lnTo>
                    <a:pt x="5" y="16"/>
                  </a:lnTo>
                  <a:lnTo>
                    <a:pt x="11" y="8"/>
                  </a:lnTo>
                  <a:lnTo>
                    <a:pt x="19" y="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30" name="Lithuania"/>
            <p:cNvSpPr>
              <a:spLocks/>
            </p:cNvSpPr>
            <p:nvPr/>
          </p:nvSpPr>
          <p:spPr bwMode="auto">
            <a:xfrm>
              <a:off x="9855104" y="2898985"/>
              <a:ext cx="53434" cy="31454"/>
            </a:xfrm>
            <a:custGeom>
              <a:avLst/>
              <a:gdLst>
                <a:gd name="T0" fmla="*/ 0 w 68"/>
                <a:gd name="T1" fmla="*/ 2 h 40"/>
                <a:gd name="T2" fmla="*/ 7 w 68"/>
                <a:gd name="T3" fmla="*/ 1 h 40"/>
                <a:gd name="T4" fmla="*/ 47 w 68"/>
                <a:gd name="T5" fmla="*/ 0 h 40"/>
                <a:gd name="T6" fmla="*/ 68 w 68"/>
                <a:gd name="T7" fmla="*/ 13 h 40"/>
                <a:gd name="T8" fmla="*/ 68 w 68"/>
                <a:gd name="T9" fmla="*/ 22 h 40"/>
                <a:gd name="T10" fmla="*/ 58 w 68"/>
                <a:gd name="T11" fmla="*/ 25 h 40"/>
                <a:gd name="T12" fmla="*/ 56 w 68"/>
                <a:gd name="T13" fmla="*/ 36 h 40"/>
                <a:gd name="T14" fmla="*/ 43 w 68"/>
                <a:gd name="T15" fmla="*/ 38 h 40"/>
                <a:gd name="T16" fmla="*/ 29 w 68"/>
                <a:gd name="T17" fmla="*/ 40 h 40"/>
                <a:gd name="T18" fmla="*/ 21 w 68"/>
                <a:gd name="T19" fmla="*/ 32 h 40"/>
                <a:gd name="T20" fmla="*/ 22 w 68"/>
                <a:gd name="T21" fmla="*/ 24 h 40"/>
                <a:gd name="T22" fmla="*/ 15 w 68"/>
                <a:gd name="T23" fmla="*/ 22 h 40"/>
                <a:gd name="T24" fmla="*/ 3 w 68"/>
                <a:gd name="T25" fmla="*/ 19 h 40"/>
                <a:gd name="T26" fmla="*/ 0 w 68"/>
                <a:gd name="T27" fmla="*/ 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40"/>
                <a:gd name="T44" fmla="*/ 68 w 68"/>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40">
                  <a:moveTo>
                    <a:pt x="0" y="2"/>
                  </a:moveTo>
                  <a:lnTo>
                    <a:pt x="7" y="1"/>
                  </a:lnTo>
                  <a:lnTo>
                    <a:pt x="47" y="0"/>
                  </a:lnTo>
                  <a:lnTo>
                    <a:pt x="68" y="13"/>
                  </a:lnTo>
                  <a:lnTo>
                    <a:pt x="68" y="22"/>
                  </a:lnTo>
                  <a:lnTo>
                    <a:pt x="58" y="25"/>
                  </a:lnTo>
                  <a:lnTo>
                    <a:pt x="56" y="36"/>
                  </a:lnTo>
                  <a:lnTo>
                    <a:pt x="43" y="38"/>
                  </a:lnTo>
                  <a:lnTo>
                    <a:pt x="29" y="40"/>
                  </a:lnTo>
                  <a:lnTo>
                    <a:pt x="21" y="32"/>
                  </a:lnTo>
                  <a:lnTo>
                    <a:pt x="22" y="24"/>
                  </a:lnTo>
                  <a:lnTo>
                    <a:pt x="15" y="22"/>
                  </a:lnTo>
                  <a:lnTo>
                    <a:pt x="3" y="19"/>
                  </a:lnTo>
                  <a:lnTo>
                    <a:pt x="0" y="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31" name="Belarus"/>
            <p:cNvSpPr>
              <a:spLocks/>
            </p:cNvSpPr>
            <p:nvPr/>
          </p:nvSpPr>
          <p:spPr bwMode="auto">
            <a:xfrm>
              <a:off x="9876320" y="2902130"/>
              <a:ext cx="88795" cy="62908"/>
            </a:xfrm>
            <a:custGeom>
              <a:avLst/>
              <a:gdLst>
                <a:gd name="T0" fmla="*/ 2 w 113"/>
                <a:gd name="T1" fmla="*/ 36 h 80"/>
                <a:gd name="T2" fmla="*/ 19 w 113"/>
                <a:gd name="T3" fmla="*/ 34 h 80"/>
                <a:gd name="T4" fmla="*/ 29 w 113"/>
                <a:gd name="T5" fmla="*/ 32 h 80"/>
                <a:gd name="T6" fmla="*/ 31 w 113"/>
                <a:gd name="T7" fmla="*/ 21 h 80"/>
                <a:gd name="T8" fmla="*/ 41 w 113"/>
                <a:gd name="T9" fmla="*/ 18 h 80"/>
                <a:gd name="T10" fmla="*/ 41 w 113"/>
                <a:gd name="T11" fmla="*/ 9 h 80"/>
                <a:gd name="T12" fmla="*/ 51 w 113"/>
                <a:gd name="T13" fmla="*/ 6 h 80"/>
                <a:gd name="T14" fmla="*/ 60 w 113"/>
                <a:gd name="T15" fmla="*/ 0 h 80"/>
                <a:gd name="T16" fmla="*/ 73 w 113"/>
                <a:gd name="T17" fmla="*/ 4 h 80"/>
                <a:gd name="T18" fmla="*/ 75 w 113"/>
                <a:gd name="T19" fmla="*/ 7 h 80"/>
                <a:gd name="T20" fmla="*/ 89 w 113"/>
                <a:gd name="T21" fmla="*/ 9 h 80"/>
                <a:gd name="T22" fmla="*/ 92 w 113"/>
                <a:gd name="T23" fmla="*/ 26 h 80"/>
                <a:gd name="T24" fmla="*/ 113 w 113"/>
                <a:gd name="T25" fmla="*/ 48 h 80"/>
                <a:gd name="T26" fmla="*/ 111 w 113"/>
                <a:gd name="T27" fmla="*/ 49 h 80"/>
                <a:gd name="T28" fmla="*/ 97 w 113"/>
                <a:gd name="T29" fmla="*/ 49 h 80"/>
                <a:gd name="T30" fmla="*/ 98 w 113"/>
                <a:gd name="T31" fmla="*/ 64 h 80"/>
                <a:gd name="T32" fmla="*/ 89 w 113"/>
                <a:gd name="T33" fmla="*/ 66 h 80"/>
                <a:gd name="T34" fmla="*/ 86 w 113"/>
                <a:gd name="T35" fmla="*/ 80 h 80"/>
                <a:gd name="T36" fmla="*/ 71 w 113"/>
                <a:gd name="T37" fmla="*/ 78 h 80"/>
                <a:gd name="T38" fmla="*/ 70 w 113"/>
                <a:gd name="T39" fmla="*/ 73 h 80"/>
                <a:gd name="T40" fmla="*/ 49 w 113"/>
                <a:gd name="T41" fmla="*/ 74 h 80"/>
                <a:gd name="T42" fmla="*/ 35 w 113"/>
                <a:gd name="T43" fmla="*/ 71 h 80"/>
                <a:gd name="T44" fmla="*/ 12 w 113"/>
                <a:gd name="T45" fmla="*/ 66 h 80"/>
                <a:gd name="T46" fmla="*/ 4 w 113"/>
                <a:gd name="T47" fmla="*/ 76 h 80"/>
                <a:gd name="T48" fmla="*/ 4 w 113"/>
                <a:gd name="T49" fmla="*/ 66 h 80"/>
                <a:gd name="T50" fmla="*/ 0 w 113"/>
                <a:gd name="T51" fmla="*/ 64 h 80"/>
                <a:gd name="T52" fmla="*/ 1 w 113"/>
                <a:gd name="T53" fmla="*/ 58 h 80"/>
                <a:gd name="T54" fmla="*/ 7 w 113"/>
                <a:gd name="T55" fmla="*/ 58 h 80"/>
                <a:gd name="T56" fmla="*/ 8 w 113"/>
                <a:gd name="T57" fmla="*/ 48 h 80"/>
                <a:gd name="T58" fmla="*/ 4 w 113"/>
                <a:gd name="T59" fmla="*/ 44 h 80"/>
                <a:gd name="T60" fmla="*/ 2 w 113"/>
                <a:gd name="T61" fmla="*/ 3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3"/>
                <a:gd name="T94" fmla="*/ 0 h 80"/>
                <a:gd name="T95" fmla="*/ 113 w 113"/>
                <a:gd name="T96" fmla="*/ 80 h 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3" h="80">
                  <a:moveTo>
                    <a:pt x="2" y="36"/>
                  </a:moveTo>
                  <a:lnTo>
                    <a:pt x="19" y="34"/>
                  </a:lnTo>
                  <a:lnTo>
                    <a:pt x="29" y="32"/>
                  </a:lnTo>
                  <a:lnTo>
                    <a:pt x="31" y="21"/>
                  </a:lnTo>
                  <a:lnTo>
                    <a:pt x="41" y="18"/>
                  </a:lnTo>
                  <a:lnTo>
                    <a:pt x="41" y="9"/>
                  </a:lnTo>
                  <a:lnTo>
                    <a:pt x="51" y="6"/>
                  </a:lnTo>
                  <a:lnTo>
                    <a:pt x="60" y="0"/>
                  </a:lnTo>
                  <a:lnTo>
                    <a:pt x="73" y="4"/>
                  </a:lnTo>
                  <a:lnTo>
                    <a:pt x="75" y="7"/>
                  </a:lnTo>
                  <a:lnTo>
                    <a:pt x="89" y="9"/>
                  </a:lnTo>
                  <a:lnTo>
                    <a:pt x="92" y="26"/>
                  </a:lnTo>
                  <a:lnTo>
                    <a:pt x="113" y="48"/>
                  </a:lnTo>
                  <a:lnTo>
                    <a:pt x="111" y="49"/>
                  </a:lnTo>
                  <a:lnTo>
                    <a:pt x="97" y="49"/>
                  </a:lnTo>
                  <a:lnTo>
                    <a:pt x="98" y="64"/>
                  </a:lnTo>
                  <a:lnTo>
                    <a:pt x="89" y="66"/>
                  </a:lnTo>
                  <a:lnTo>
                    <a:pt x="86" y="80"/>
                  </a:lnTo>
                  <a:lnTo>
                    <a:pt x="71" y="78"/>
                  </a:lnTo>
                  <a:lnTo>
                    <a:pt x="70" y="73"/>
                  </a:lnTo>
                  <a:lnTo>
                    <a:pt x="49" y="74"/>
                  </a:lnTo>
                  <a:lnTo>
                    <a:pt x="35" y="71"/>
                  </a:lnTo>
                  <a:lnTo>
                    <a:pt x="12" y="66"/>
                  </a:lnTo>
                  <a:lnTo>
                    <a:pt x="4" y="76"/>
                  </a:lnTo>
                  <a:lnTo>
                    <a:pt x="4" y="66"/>
                  </a:lnTo>
                  <a:lnTo>
                    <a:pt x="0" y="64"/>
                  </a:lnTo>
                  <a:lnTo>
                    <a:pt x="1" y="58"/>
                  </a:lnTo>
                  <a:lnTo>
                    <a:pt x="7" y="58"/>
                  </a:lnTo>
                  <a:lnTo>
                    <a:pt x="8" y="48"/>
                  </a:lnTo>
                  <a:lnTo>
                    <a:pt x="4" y="44"/>
                  </a:lnTo>
                  <a:lnTo>
                    <a:pt x="2" y="3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132" name="British Isles"/>
            <p:cNvGrpSpPr/>
            <p:nvPr/>
          </p:nvGrpSpPr>
          <p:grpSpPr>
            <a:xfrm>
              <a:off x="9562002" y="2866745"/>
              <a:ext cx="114726" cy="114020"/>
              <a:chOff x="4159590" y="2379281"/>
              <a:chExt cx="244746" cy="243239"/>
            </a:xfrm>
            <a:grpFill/>
          </p:grpSpPr>
          <p:grpSp>
            <p:nvGrpSpPr>
              <p:cNvPr id="423" name="UK"/>
              <p:cNvGrpSpPr/>
              <p:nvPr/>
            </p:nvGrpSpPr>
            <p:grpSpPr>
              <a:xfrm>
                <a:off x="4204851" y="2379281"/>
                <a:ext cx="199485" cy="243239"/>
                <a:chOff x="4204851" y="2379281"/>
                <a:chExt cx="199485" cy="243239"/>
              </a:xfrm>
              <a:grpFill/>
            </p:grpSpPr>
            <p:sp>
              <p:nvSpPr>
                <p:cNvPr id="425" name="Great Britain"/>
                <p:cNvSpPr>
                  <a:spLocks/>
                </p:cNvSpPr>
                <p:nvPr/>
              </p:nvSpPr>
              <p:spPr bwMode="auto">
                <a:xfrm>
                  <a:off x="4245084" y="2379281"/>
                  <a:ext cx="159252" cy="243239"/>
                </a:xfrm>
                <a:custGeom>
                  <a:avLst/>
                  <a:gdLst>
                    <a:gd name="T0" fmla="*/ 28 w 95"/>
                    <a:gd name="T1" fmla="*/ 65 h 145"/>
                    <a:gd name="T2" fmla="*/ 11 w 95"/>
                    <a:gd name="T3" fmla="*/ 69 h 145"/>
                    <a:gd name="T4" fmla="*/ 15 w 95"/>
                    <a:gd name="T5" fmla="*/ 59 h 145"/>
                    <a:gd name="T6" fmla="*/ 11 w 95"/>
                    <a:gd name="T7" fmla="*/ 46 h 145"/>
                    <a:gd name="T8" fmla="*/ 0 w 95"/>
                    <a:gd name="T9" fmla="*/ 47 h 145"/>
                    <a:gd name="T10" fmla="*/ 3 w 95"/>
                    <a:gd name="T11" fmla="*/ 35 h 145"/>
                    <a:gd name="T12" fmla="*/ 2 w 95"/>
                    <a:gd name="T13" fmla="*/ 17 h 145"/>
                    <a:gd name="T14" fmla="*/ 11 w 95"/>
                    <a:gd name="T15" fmla="*/ 0 h 145"/>
                    <a:gd name="T16" fmla="*/ 21 w 95"/>
                    <a:gd name="T17" fmla="*/ 21 h 145"/>
                    <a:gd name="T18" fmla="*/ 44 w 95"/>
                    <a:gd name="T19" fmla="*/ 31 h 145"/>
                    <a:gd name="T20" fmla="*/ 30 w 95"/>
                    <a:gd name="T21" fmla="*/ 45 h 145"/>
                    <a:gd name="T22" fmla="*/ 31 w 95"/>
                    <a:gd name="T23" fmla="*/ 54 h 145"/>
                    <a:gd name="T24" fmla="*/ 49 w 95"/>
                    <a:gd name="T25" fmla="*/ 52 h 145"/>
                    <a:gd name="T26" fmla="*/ 55 w 95"/>
                    <a:gd name="T27" fmla="*/ 69 h 145"/>
                    <a:gd name="T28" fmla="*/ 70 w 95"/>
                    <a:gd name="T29" fmla="*/ 85 h 145"/>
                    <a:gd name="T30" fmla="*/ 74 w 95"/>
                    <a:gd name="T31" fmla="*/ 99 h 145"/>
                    <a:gd name="T32" fmla="*/ 87 w 95"/>
                    <a:gd name="T33" fmla="*/ 99 h 145"/>
                    <a:gd name="T34" fmla="*/ 90 w 95"/>
                    <a:gd name="T35" fmla="*/ 112 h 145"/>
                    <a:gd name="T36" fmla="*/ 78 w 95"/>
                    <a:gd name="T37" fmla="*/ 121 h 145"/>
                    <a:gd name="T38" fmla="*/ 88 w 95"/>
                    <a:gd name="T39" fmla="*/ 125 h 145"/>
                    <a:gd name="T40" fmla="*/ 73 w 95"/>
                    <a:gd name="T41" fmla="*/ 134 h 145"/>
                    <a:gd name="T42" fmla="*/ 28 w 95"/>
                    <a:gd name="T43" fmla="*/ 133 h 145"/>
                    <a:gd name="T44" fmla="*/ 16 w 95"/>
                    <a:gd name="T45" fmla="*/ 140 h 145"/>
                    <a:gd name="T46" fmla="*/ 4 w 95"/>
                    <a:gd name="T47" fmla="*/ 143 h 145"/>
                    <a:gd name="T48" fmla="*/ 25 w 95"/>
                    <a:gd name="T49" fmla="*/ 124 h 145"/>
                    <a:gd name="T50" fmla="*/ 41 w 95"/>
                    <a:gd name="T51" fmla="*/ 123 h 145"/>
                    <a:gd name="T52" fmla="*/ 35 w 95"/>
                    <a:gd name="T53" fmla="*/ 121 h 145"/>
                    <a:gd name="T54" fmla="*/ 23 w 95"/>
                    <a:gd name="T55" fmla="*/ 119 h 145"/>
                    <a:gd name="T56" fmla="*/ 11 w 95"/>
                    <a:gd name="T57" fmla="*/ 119 h 145"/>
                    <a:gd name="T58" fmla="*/ 13 w 95"/>
                    <a:gd name="T59" fmla="*/ 112 h 145"/>
                    <a:gd name="T60" fmla="*/ 25 w 95"/>
                    <a:gd name="T61" fmla="*/ 104 h 145"/>
                    <a:gd name="T62" fmla="*/ 18 w 95"/>
                    <a:gd name="T63" fmla="*/ 97 h 145"/>
                    <a:gd name="T64" fmla="*/ 35 w 95"/>
                    <a:gd name="T65" fmla="*/ 93 h 145"/>
                    <a:gd name="T66" fmla="*/ 38 w 95"/>
                    <a:gd name="T67" fmla="*/ 78 h 145"/>
                    <a:gd name="T68" fmla="*/ 33 w 95"/>
                    <a:gd name="T69" fmla="*/ 65 h 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5"/>
                    <a:gd name="T106" fmla="*/ 0 h 145"/>
                    <a:gd name="T107" fmla="*/ 95 w 95"/>
                    <a:gd name="T108" fmla="*/ 145 h 1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5" h="145">
                      <a:moveTo>
                        <a:pt x="33" y="65"/>
                      </a:moveTo>
                      <a:lnTo>
                        <a:pt x="28" y="65"/>
                      </a:lnTo>
                      <a:lnTo>
                        <a:pt x="23" y="70"/>
                      </a:lnTo>
                      <a:lnTo>
                        <a:pt x="11" y="69"/>
                      </a:lnTo>
                      <a:lnTo>
                        <a:pt x="10" y="63"/>
                      </a:lnTo>
                      <a:lnTo>
                        <a:pt x="15" y="59"/>
                      </a:lnTo>
                      <a:lnTo>
                        <a:pt x="14" y="49"/>
                      </a:lnTo>
                      <a:lnTo>
                        <a:pt x="11" y="46"/>
                      </a:lnTo>
                      <a:lnTo>
                        <a:pt x="5" y="50"/>
                      </a:lnTo>
                      <a:lnTo>
                        <a:pt x="0" y="47"/>
                      </a:lnTo>
                      <a:lnTo>
                        <a:pt x="7" y="37"/>
                      </a:lnTo>
                      <a:lnTo>
                        <a:pt x="3" y="35"/>
                      </a:lnTo>
                      <a:lnTo>
                        <a:pt x="0" y="29"/>
                      </a:lnTo>
                      <a:lnTo>
                        <a:pt x="2" y="17"/>
                      </a:lnTo>
                      <a:lnTo>
                        <a:pt x="9" y="16"/>
                      </a:lnTo>
                      <a:lnTo>
                        <a:pt x="11" y="0"/>
                      </a:lnTo>
                      <a:lnTo>
                        <a:pt x="33" y="4"/>
                      </a:lnTo>
                      <a:lnTo>
                        <a:pt x="21" y="21"/>
                      </a:lnTo>
                      <a:lnTo>
                        <a:pt x="48" y="21"/>
                      </a:lnTo>
                      <a:lnTo>
                        <a:pt x="44" y="31"/>
                      </a:lnTo>
                      <a:lnTo>
                        <a:pt x="36" y="39"/>
                      </a:lnTo>
                      <a:lnTo>
                        <a:pt x="30" y="45"/>
                      </a:lnTo>
                      <a:lnTo>
                        <a:pt x="27" y="51"/>
                      </a:lnTo>
                      <a:lnTo>
                        <a:pt x="31" y="54"/>
                      </a:lnTo>
                      <a:lnTo>
                        <a:pt x="38" y="51"/>
                      </a:lnTo>
                      <a:lnTo>
                        <a:pt x="49" y="52"/>
                      </a:lnTo>
                      <a:lnTo>
                        <a:pt x="54" y="61"/>
                      </a:lnTo>
                      <a:lnTo>
                        <a:pt x="55" y="69"/>
                      </a:lnTo>
                      <a:lnTo>
                        <a:pt x="64" y="75"/>
                      </a:lnTo>
                      <a:lnTo>
                        <a:pt x="70" y="85"/>
                      </a:lnTo>
                      <a:lnTo>
                        <a:pt x="72" y="91"/>
                      </a:lnTo>
                      <a:lnTo>
                        <a:pt x="74" y="99"/>
                      </a:lnTo>
                      <a:lnTo>
                        <a:pt x="80" y="101"/>
                      </a:lnTo>
                      <a:lnTo>
                        <a:pt x="87" y="99"/>
                      </a:lnTo>
                      <a:lnTo>
                        <a:pt x="95" y="105"/>
                      </a:lnTo>
                      <a:lnTo>
                        <a:pt x="90" y="112"/>
                      </a:lnTo>
                      <a:lnTo>
                        <a:pt x="83" y="117"/>
                      </a:lnTo>
                      <a:lnTo>
                        <a:pt x="78" y="121"/>
                      </a:lnTo>
                      <a:lnTo>
                        <a:pt x="81" y="123"/>
                      </a:lnTo>
                      <a:lnTo>
                        <a:pt x="88" y="125"/>
                      </a:lnTo>
                      <a:lnTo>
                        <a:pt x="82" y="131"/>
                      </a:lnTo>
                      <a:lnTo>
                        <a:pt x="73" y="134"/>
                      </a:lnTo>
                      <a:lnTo>
                        <a:pt x="35" y="133"/>
                      </a:lnTo>
                      <a:lnTo>
                        <a:pt x="28" y="133"/>
                      </a:lnTo>
                      <a:lnTo>
                        <a:pt x="29" y="139"/>
                      </a:lnTo>
                      <a:lnTo>
                        <a:pt x="16" y="140"/>
                      </a:lnTo>
                      <a:lnTo>
                        <a:pt x="8" y="145"/>
                      </a:lnTo>
                      <a:lnTo>
                        <a:pt x="4" y="143"/>
                      </a:lnTo>
                      <a:lnTo>
                        <a:pt x="18" y="130"/>
                      </a:lnTo>
                      <a:lnTo>
                        <a:pt x="25" y="124"/>
                      </a:lnTo>
                      <a:lnTo>
                        <a:pt x="35" y="125"/>
                      </a:lnTo>
                      <a:lnTo>
                        <a:pt x="41" y="123"/>
                      </a:lnTo>
                      <a:lnTo>
                        <a:pt x="41" y="117"/>
                      </a:lnTo>
                      <a:lnTo>
                        <a:pt x="35" y="121"/>
                      </a:lnTo>
                      <a:lnTo>
                        <a:pt x="28" y="119"/>
                      </a:lnTo>
                      <a:lnTo>
                        <a:pt x="23" y="119"/>
                      </a:lnTo>
                      <a:lnTo>
                        <a:pt x="17" y="117"/>
                      </a:lnTo>
                      <a:lnTo>
                        <a:pt x="11" y="119"/>
                      </a:lnTo>
                      <a:lnTo>
                        <a:pt x="7" y="117"/>
                      </a:lnTo>
                      <a:lnTo>
                        <a:pt x="13" y="112"/>
                      </a:lnTo>
                      <a:lnTo>
                        <a:pt x="19" y="107"/>
                      </a:lnTo>
                      <a:lnTo>
                        <a:pt x="25" y="104"/>
                      </a:lnTo>
                      <a:lnTo>
                        <a:pt x="25" y="99"/>
                      </a:lnTo>
                      <a:lnTo>
                        <a:pt x="18" y="97"/>
                      </a:lnTo>
                      <a:lnTo>
                        <a:pt x="17" y="92"/>
                      </a:lnTo>
                      <a:lnTo>
                        <a:pt x="35" y="93"/>
                      </a:lnTo>
                      <a:lnTo>
                        <a:pt x="36" y="85"/>
                      </a:lnTo>
                      <a:lnTo>
                        <a:pt x="38" y="78"/>
                      </a:lnTo>
                      <a:lnTo>
                        <a:pt x="29" y="72"/>
                      </a:lnTo>
                      <a:lnTo>
                        <a:pt x="33" y="6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26" name="Northern Ireland"/>
                <p:cNvSpPr>
                  <a:spLocks/>
                </p:cNvSpPr>
                <p:nvPr/>
              </p:nvSpPr>
              <p:spPr bwMode="auto">
                <a:xfrm>
                  <a:off x="4204851" y="2483286"/>
                  <a:ext cx="48614" cy="30195"/>
                </a:xfrm>
                <a:custGeom>
                  <a:avLst/>
                  <a:gdLst>
                    <a:gd name="T0" fmla="*/ 9 w 29"/>
                    <a:gd name="T1" fmla="*/ 0 h 18"/>
                    <a:gd name="T2" fmla="*/ 23 w 29"/>
                    <a:gd name="T3" fmla="*/ 1 h 18"/>
                    <a:gd name="T4" fmla="*/ 26 w 29"/>
                    <a:gd name="T5" fmla="*/ 6 h 18"/>
                    <a:gd name="T6" fmla="*/ 29 w 29"/>
                    <a:gd name="T7" fmla="*/ 12 h 18"/>
                    <a:gd name="T8" fmla="*/ 25 w 29"/>
                    <a:gd name="T9" fmla="*/ 17 h 18"/>
                    <a:gd name="T10" fmla="*/ 17 w 29"/>
                    <a:gd name="T11" fmla="*/ 18 h 18"/>
                    <a:gd name="T12" fmla="*/ 11 w 29"/>
                    <a:gd name="T13" fmla="*/ 13 h 18"/>
                    <a:gd name="T14" fmla="*/ 5 w 29"/>
                    <a:gd name="T15" fmla="*/ 16 h 18"/>
                    <a:gd name="T16" fmla="*/ 0 w 29"/>
                    <a:gd name="T17" fmla="*/ 13 h 18"/>
                    <a:gd name="T18" fmla="*/ 3 w 29"/>
                    <a:gd name="T19" fmla="*/ 6 h 18"/>
                    <a:gd name="T20" fmla="*/ 9 w 29"/>
                    <a:gd name="T21" fmla="*/ 0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18"/>
                    <a:gd name="T35" fmla="*/ 29 w 29"/>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18">
                      <a:moveTo>
                        <a:pt x="9" y="0"/>
                      </a:moveTo>
                      <a:lnTo>
                        <a:pt x="23" y="1"/>
                      </a:lnTo>
                      <a:lnTo>
                        <a:pt x="26" y="6"/>
                      </a:lnTo>
                      <a:lnTo>
                        <a:pt x="29" y="12"/>
                      </a:lnTo>
                      <a:lnTo>
                        <a:pt x="25" y="17"/>
                      </a:lnTo>
                      <a:lnTo>
                        <a:pt x="17" y="18"/>
                      </a:lnTo>
                      <a:lnTo>
                        <a:pt x="11" y="13"/>
                      </a:lnTo>
                      <a:lnTo>
                        <a:pt x="5" y="16"/>
                      </a:lnTo>
                      <a:lnTo>
                        <a:pt x="0" y="13"/>
                      </a:lnTo>
                      <a:lnTo>
                        <a:pt x="3" y="6"/>
                      </a:lnTo>
                      <a:lnTo>
                        <a:pt x="9"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424" name="Ireland"/>
              <p:cNvSpPr>
                <a:spLocks/>
              </p:cNvSpPr>
              <p:nvPr/>
            </p:nvSpPr>
            <p:spPr bwMode="auto">
              <a:xfrm>
                <a:off x="4159590" y="2505094"/>
                <a:ext cx="82141" cy="77166"/>
              </a:xfrm>
              <a:custGeom>
                <a:avLst/>
                <a:gdLst>
                  <a:gd name="T0" fmla="*/ 49 w 49"/>
                  <a:gd name="T1" fmla="*/ 20 h 46"/>
                  <a:gd name="T2" fmla="*/ 48 w 49"/>
                  <a:gd name="T3" fmla="*/ 33 h 46"/>
                  <a:gd name="T4" fmla="*/ 36 w 49"/>
                  <a:gd name="T5" fmla="*/ 36 h 46"/>
                  <a:gd name="T6" fmla="*/ 27 w 49"/>
                  <a:gd name="T7" fmla="*/ 39 h 46"/>
                  <a:gd name="T8" fmla="*/ 19 w 49"/>
                  <a:gd name="T9" fmla="*/ 44 h 46"/>
                  <a:gd name="T10" fmla="*/ 13 w 49"/>
                  <a:gd name="T11" fmla="*/ 46 h 46"/>
                  <a:gd name="T12" fmla="*/ 6 w 49"/>
                  <a:gd name="T13" fmla="*/ 44 h 46"/>
                  <a:gd name="T14" fmla="*/ 0 w 49"/>
                  <a:gd name="T15" fmla="*/ 36 h 46"/>
                  <a:gd name="T16" fmla="*/ 7 w 49"/>
                  <a:gd name="T17" fmla="*/ 30 h 46"/>
                  <a:gd name="T18" fmla="*/ 10 w 49"/>
                  <a:gd name="T19" fmla="*/ 22 h 46"/>
                  <a:gd name="T20" fmla="*/ 16 w 49"/>
                  <a:gd name="T21" fmla="*/ 19 h 46"/>
                  <a:gd name="T22" fmla="*/ 10 w 49"/>
                  <a:gd name="T23" fmla="*/ 16 h 46"/>
                  <a:gd name="T24" fmla="*/ 3 w 49"/>
                  <a:gd name="T25" fmla="*/ 18 h 46"/>
                  <a:gd name="T26" fmla="*/ 1 w 49"/>
                  <a:gd name="T27" fmla="*/ 12 h 46"/>
                  <a:gd name="T28" fmla="*/ 4 w 49"/>
                  <a:gd name="T29" fmla="*/ 9 h 46"/>
                  <a:gd name="T30" fmla="*/ 3 w 49"/>
                  <a:gd name="T31" fmla="*/ 4 h 46"/>
                  <a:gd name="T32" fmla="*/ 8 w 49"/>
                  <a:gd name="T33" fmla="*/ 0 h 46"/>
                  <a:gd name="T34" fmla="*/ 14 w 49"/>
                  <a:gd name="T35" fmla="*/ 2 h 46"/>
                  <a:gd name="T36" fmla="*/ 22 w 49"/>
                  <a:gd name="T37" fmla="*/ 2 h 46"/>
                  <a:gd name="T38" fmla="*/ 27 w 49"/>
                  <a:gd name="T39" fmla="*/ 0 h 46"/>
                  <a:gd name="T40" fmla="*/ 32 w 49"/>
                  <a:gd name="T41" fmla="*/ 3 h 46"/>
                  <a:gd name="T42" fmla="*/ 38 w 49"/>
                  <a:gd name="T43" fmla="*/ 0 h 46"/>
                  <a:gd name="T44" fmla="*/ 44 w 49"/>
                  <a:gd name="T45" fmla="*/ 5 h 46"/>
                  <a:gd name="T46" fmla="*/ 48 w 49"/>
                  <a:gd name="T47" fmla="*/ 8 h 46"/>
                  <a:gd name="T48" fmla="*/ 49 w 49"/>
                  <a:gd name="T49" fmla="*/ 2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6"/>
                  <a:gd name="T77" fmla="*/ 49 w 49"/>
                  <a:gd name="T78" fmla="*/ 46 h 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6">
                    <a:moveTo>
                      <a:pt x="49" y="20"/>
                    </a:moveTo>
                    <a:lnTo>
                      <a:pt x="48" y="33"/>
                    </a:lnTo>
                    <a:lnTo>
                      <a:pt x="36" y="36"/>
                    </a:lnTo>
                    <a:lnTo>
                      <a:pt x="27" y="39"/>
                    </a:lnTo>
                    <a:lnTo>
                      <a:pt x="19" y="44"/>
                    </a:lnTo>
                    <a:lnTo>
                      <a:pt x="13" y="46"/>
                    </a:lnTo>
                    <a:lnTo>
                      <a:pt x="6" y="44"/>
                    </a:lnTo>
                    <a:lnTo>
                      <a:pt x="0" y="36"/>
                    </a:lnTo>
                    <a:lnTo>
                      <a:pt x="7" y="30"/>
                    </a:lnTo>
                    <a:lnTo>
                      <a:pt x="10" y="22"/>
                    </a:lnTo>
                    <a:lnTo>
                      <a:pt x="16" y="19"/>
                    </a:lnTo>
                    <a:lnTo>
                      <a:pt x="10" y="16"/>
                    </a:lnTo>
                    <a:lnTo>
                      <a:pt x="3" y="18"/>
                    </a:lnTo>
                    <a:lnTo>
                      <a:pt x="1" y="12"/>
                    </a:lnTo>
                    <a:lnTo>
                      <a:pt x="4" y="9"/>
                    </a:lnTo>
                    <a:lnTo>
                      <a:pt x="3" y="4"/>
                    </a:lnTo>
                    <a:lnTo>
                      <a:pt x="8" y="0"/>
                    </a:lnTo>
                    <a:lnTo>
                      <a:pt x="14" y="2"/>
                    </a:lnTo>
                    <a:lnTo>
                      <a:pt x="22" y="2"/>
                    </a:lnTo>
                    <a:lnTo>
                      <a:pt x="27" y="0"/>
                    </a:lnTo>
                    <a:lnTo>
                      <a:pt x="32" y="3"/>
                    </a:lnTo>
                    <a:lnTo>
                      <a:pt x="38" y="0"/>
                    </a:lnTo>
                    <a:lnTo>
                      <a:pt x="44" y="5"/>
                    </a:lnTo>
                    <a:lnTo>
                      <a:pt x="48" y="8"/>
                    </a:lnTo>
                    <a:lnTo>
                      <a:pt x="49" y="2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133" name="Switzerland"/>
            <p:cNvSpPr>
              <a:spLocks/>
            </p:cNvSpPr>
            <p:nvPr/>
          </p:nvSpPr>
          <p:spPr bwMode="auto">
            <a:xfrm>
              <a:off x="9714446" y="3008287"/>
              <a:ext cx="40861" cy="21231"/>
            </a:xfrm>
            <a:custGeom>
              <a:avLst/>
              <a:gdLst>
                <a:gd name="T0" fmla="*/ 18 w 52"/>
                <a:gd name="T1" fmla="*/ 1 h 27"/>
                <a:gd name="T2" fmla="*/ 29 w 52"/>
                <a:gd name="T3" fmla="*/ 1 h 27"/>
                <a:gd name="T4" fmla="*/ 38 w 52"/>
                <a:gd name="T5" fmla="*/ 0 h 27"/>
                <a:gd name="T6" fmla="*/ 43 w 52"/>
                <a:gd name="T7" fmla="*/ 0 h 27"/>
                <a:gd name="T8" fmla="*/ 45 w 52"/>
                <a:gd name="T9" fmla="*/ 2 h 27"/>
                <a:gd name="T10" fmla="*/ 43 w 52"/>
                <a:gd name="T11" fmla="*/ 5 h 27"/>
                <a:gd name="T12" fmla="*/ 42 w 52"/>
                <a:gd name="T13" fmla="*/ 10 h 27"/>
                <a:gd name="T14" fmla="*/ 47 w 52"/>
                <a:gd name="T15" fmla="*/ 11 h 27"/>
                <a:gd name="T16" fmla="*/ 51 w 52"/>
                <a:gd name="T17" fmla="*/ 11 h 27"/>
                <a:gd name="T18" fmla="*/ 52 w 52"/>
                <a:gd name="T19" fmla="*/ 14 h 27"/>
                <a:gd name="T20" fmla="*/ 49 w 52"/>
                <a:gd name="T21" fmla="*/ 20 h 27"/>
                <a:gd name="T22" fmla="*/ 41 w 52"/>
                <a:gd name="T23" fmla="*/ 22 h 27"/>
                <a:gd name="T24" fmla="*/ 38 w 52"/>
                <a:gd name="T25" fmla="*/ 18 h 27"/>
                <a:gd name="T26" fmla="*/ 37 w 52"/>
                <a:gd name="T27" fmla="*/ 24 h 27"/>
                <a:gd name="T28" fmla="*/ 35 w 52"/>
                <a:gd name="T29" fmla="*/ 26 h 27"/>
                <a:gd name="T30" fmla="*/ 30 w 52"/>
                <a:gd name="T31" fmla="*/ 24 h 27"/>
                <a:gd name="T32" fmla="*/ 25 w 52"/>
                <a:gd name="T33" fmla="*/ 21 h 27"/>
                <a:gd name="T34" fmla="*/ 23 w 52"/>
                <a:gd name="T35" fmla="*/ 24 h 27"/>
                <a:gd name="T36" fmla="*/ 22 w 52"/>
                <a:gd name="T37" fmla="*/ 26 h 27"/>
                <a:gd name="T38" fmla="*/ 11 w 52"/>
                <a:gd name="T39" fmla="*/ 27 h 27"/>
                <a:gd name="T40" fmla="*/ 12 w 52"/>
                <a:gd name="T41" fmla="*/ 20 h 27"/>
                <a:gd name="T42" fmla="*/ 0 w 52"/>
                <a:gd name="T43" fmla="*/ 20 h 27"/>
                <a:gd name="T44" fmla="*/ 5 w 52"/>
                <a:gd name="T45" fmla="*/ 12 h 27"/>
                <a:gd name="T46" fmla="*/ 13 w 52"/>
                <a:gd name="T47" fmla="*/ 4 h 27"/>
                <a:gd name="T48" fmla="*/ 17 w 52"/>
                <a:gd name="T49" fmla="*/ 4 h 27"/>
                <a:gd name="T50" fmla="*/ 18 w 52"/>
                <a:gd name="T51" fmla="*/ 1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7"/>
                <a:gd name="T80" fmla="*/ 52 w 52"/>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7">
                  <a:moveTo>
                    <a:pt x="18" y="1"/>
                  </a:moveTo>
                  <a:lnTo>
                    <a:pt x="29" y="1"/>
                  </a:lnTo>
                  <a:lnTo>
                    <a:pt x="38" y="0"/>
                  </a:lnTo>
                  <a:lnTo>
                    <a:pt x="43" y="0"/>
                  </a:lnTo>
                  <a:lnTo>
                    <a:pt x="45" y="2"/>
                  </a:lnTo>
                  <a:lnTo>
                    <a:pt x="43" y="5"/>
                  </a:lnTo>
                  <a:lnTo>
                    <a:pt x="42" y="10"/>
                  </a:lnTo>
                  <a:lnTo>
                    <a:pt x="47" y="11"/>
                  </a:lnTo>
                  <a:lnTo>
                    <a:pt x="51" y="11"/>
                  </a:lnTo>
                  <a:lnTo>
                    <a:pt x="52" y="14"/>
                  </a:lnTo>
                  <a:lnTo>
                    <a:pt x="49" y="20"/>
                  </a:lnTo>
                  <a:lnTo>
                    <a:pt x="41" y="22"/>
                  </a:lnTo>
                  <a:lnTo>
                    <a:pt x="38" y="18"/>
                  </a:lnTo>
                  <a:lnTo>
                    <a:pt x="37" y="24"/>
                  </a:lnTo>
                  <a:lnTo>
                    <a:pt x="35" y="26"/>
                  </a:lnTo>
                  <a:lnTo>
                    <a:pt x="30" y="24"/>
                  </a:lnTo>
                  <a:lnTo>
                    <a:pt x="25" y="21"/>
                  </a:lnTo>
                  <a:lnTo>
                    <a:pt x="23" y="24"/>
                  </a:lnTo>
                  <a:lnTo>
                    <a:pt x="22" y="26"/>
                  </a:lnTo>
                  <a:lnTo>
                    <a:pt x="11" y="27"/>
                  </a:lnTo>
                  <a:lnTo>
                    <a:pt x="12" y="20"/>
                  </a:lnTo>
                  <a:lnTo>
                    <a:pt x="0" y="20"/>
                  </a:lnTo>
                  <a:lnTo>
                    <a:pt x="5" y="12"/>
                  </a:lnTo>
                  <a:lnTo>
                    <a:pt x="13" y="4"/>
                  </a:lnTo>
                  <a:lnTo>
                    <a:pt x="17" y="4"/>
                  </a:lnTo>
                  <a:lnTo>
                    <a:pt x="18"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34" name="Portugal"/>
            <p:cNvSpPr>
              <a:spLocks/>
            </p:cNvSpPr>
            <p:nvPr/>
          </p:nvSpPr>
          <p:spPr bwMode="auto">
            <a:xfrm>
              <a:off x="9569074" y="3071194"/>
              <a:ext cx="31432" cy="57403"/>
            </a:xfrm>
            <a:custGeom>
              <a:avLst/>
              <a:gdLst>
                <a:gd name="T0" fmla="*/ 27 w 40"/>
                <a:gd name="T1" fmla="*/ 73 h 73"/>
                <a:gd name="T2" fmla="*/ 17 w 40"/>
                <a:gd name="T3" fmla="*/ 73 h 73"/>
                <a:gd name="T4" fmla="*/ 9 w 40"/>
                <a:gd name="T5" fmla="*/ 73 h 73"/>
                <a:gd name="T6" fmla="*/ 9 w 40"/>
                <a:gd name="T7" fmla="*/ 65 h 73"/>
                <a:gd name="T8" fmla="*/ 9 w 40"/>
                <a:gd name="T9" fmla="*/ 54 h 73"/>
                <a:gd name="T10" fmla="*/ 5 w 40"/>
                <a:gd name="T11" fmla="*/ 52 h 73"/>
                <a:gd name="T12" fmla="*/ 0 w 40"/>
                <a:gd name="T13" fmla="*/ 45 h 73"/>
                <a:gd name="T14" fmla="*/ 5 w 40"/>
                <a:gd name="T15" fmla="*/ 37 h 73"/>
                <a:gd name="T16" fmla="*/ 8 w 40"/>
                <a:gd name="T17" fmla="*/ 30 h 73"/>
                <a:gd name="T18" fmla="*/ 10 w 40"/>
                <a:gd name="T19" fmla="*/ 19 h 73"/>
                <a:gd name="T20" fmla="*/ 9 w 40"/>
                <a:gd name="T21" fmla="*/ 10 h 73"/>
                <a:gd name="T22" fmla="*/ 10 w 40"/>
                <a:gd name="T23" fmla="*/ 0 h 73"/>
                <a:gd name="T24" fmla="*/ 15 w 40"/>
                <a:gd name="T25" fmla="*/ 2 h 73"/>
                <a:gd name="T26" fmla="*/ 20 w 40"/>
                <a:gd name="T27" fmla="*/ 6 h 73"/>
                <a:gd name="T28" fmla="*/ 29 w 40"/>
                <a:gd name="T29" fmla="*/ 5 h 73"/>
                <a:gd name="T30" fmla="*/ 36 w 40"/>
                <a:gd name="T31" fmla="*/ 5 h 73"/>
                <a:gd name="T32" fmla="*/ 40 w 40"/>
                <a:gd name="T33" fmla="*/ 10 h 73"/>
                <a:gd name="T34" fmla="*/ 39 w 40"/>
                <a:gd name="T35" fmla="*/ 14 h 73"/>
                <a:gd name="T36" fmla="*/ 31 w 40"/>
                <a:gd name="T37" fmla="*/ 17 h 73"/>
                <a:gd name="T38" fmla="*/ 31 w 40"/>
                <a:gd name="T39" fmla="*/ 26 h 73"/>
                <a:gd name="T40" fmla="*/ 31 w 40"/>
                <a:gd name="T41" fmla="*/ 34 h 73"/>
                <a:gd name="T42" fmla="*/ 30 w 40"/>
                <a:gd name="T43" fmla="*/ 38 h 73"/>
                <a:gd name="T44" fmla="*/ 25 w 40"/>
                <a:gd name="T45" fmla="*/ 40 h 73"/>
                <a:gd name="T46" fmla="*/ 25 w 40"/>
                <a:gd name="T47" fmla="*/ 44 h 73"/>
                <a:gd name="T48" fmla="*/ 30 w 40"/>
                <a:gd name="T49" fmla="*/ 49 h 73"/>
                <a:gd name="T50" fmla="*/ 26 w 40"/>
                <a:gd name="T51" fmla="*/ 53 h 73"/>
                <a:gd name="T52" fmla="*/ 27 w 40"/>
                <a:gd name="T53" fmla="*/ 57 h 73"/>
                <a:gd name="T54" fmla="*/ 28 w 40"/>
                <a:gd name="T55" fmla="*/ 61 h 73"/>
                <a:gd name="T56" fmla="*/ 24 w 40"/>
                <a:gd name="T57" fmla="*/ 64 h 73"/>
                <a:gd name="T58" fmla="*/ 27 w 40"/>
                <a:gd name="T59" fmla="*/ 73 h 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73"/>
                <a:gd name="T92" fmla="*/ 40 w 40"/>
                <a:gd name="T93" fmla="*/ 73 h 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73">
                  <a:moveTo>
                    <a:pt x="27" y="73"/>
                  </a:moveTo>
                  <a:lnTo>
                    <a:pt x="17" y="73"/>
                  </a:lnTo>
                  <a:lnTo>
                    <a:pt x="9" y="73"/>
                  </a:lnTo>
                  <a:lnTo>
                    <a:pt x="9" y="65"/>
                  </a:lnTo>
                  <a:lnTo>
                    <a:pt x="9" y="54"/>
                  </a:lnTo>
                  <a:lnTo>
                    <a:pt x="5" y="52"/>
                  </a:lnTo>
                  <a:lnTo>
                    <a:pt x="0" y="45"/>
                  </a:lnTo>
                  <a:lnTo>
                    <a:pt x="5" y="37"/>
                  </a:lnTo>
                  <a:lnTo>
                    <a:pt x="8" y="30"/>
                  </a:lnTo>
                  <a:lnTo>
                    <a:pt x="10" y="19"/>
                  </a:lnTo>
                  <a:lnTo>
                    <a:pt x="9" y="10"/>
                  </a:lnTo>
                  <a:lnTo>
                    <a:pt x="10" y="0"/>
                  </a:lnTo>
                  <a:lnTo>
                    <a:pt x="15" y="2"/>
                  </a:lnTo>
                  <a:lnTo>
                    <a:pt x="20" y="6"/>
                  </a:lnTo>
                  <a:lnTo>
                    <a:pt x="29" y="5"/>
                  </a:lnTo>
                  <a:lnTo>
                    <a:pt x="36" y="5"/>
                  </a:lnTo>
                  <a:lnTo>
                    <a:pt x="40" y="10"/>
                  </a:lnTo>
                  <a:lnTo>
                    <a:pt x="39" y="14"/>
                  </a:lnTo>
                  <a:lnTo>
                    <a:pt x="31" y="17"/>
                  </a:lnTo>
                  <a:lnTo>
                    <a:pt x="31" y="26"/>
                  </a:lnTo>
                  <a:lnTo>
                    <a:pt x="31" y="34"/>
                  </a:lnTo>
                  <a:lnTo>
                    <a:pt x="30" y="38"/>
                  </a:lnTo>
                  <a:lnTo>
                    <a:pt x="25" y="40"/>
                  </a:lnTo>
                  <a:lnTo>
                    <a:pt x="25" y="44"/>
                  </a:lnTo>
                  <a:lnTo>
                    <a:pt x="30" y="49"/>
                  </a:lnTo>
                  <a:lnTo>
                    <a:pt x="26" y="53"/>
                  </a:lnTo>
                  <a:lnTo>
                    <a:pt x="27" y="57"/>
                  </a:lnTo>
                  <a:lnTo>
                    <a:pt x="28" y="61"/>
                  </a:lnTo>
                  <a:lnTo>
                    <a:pt x="24" y="64"/>
                  </a:lnTo>
                  <a:lnTo>
                    <a:pt x="27" y="7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35" name="Spain"/>
            <p:cNvSpPr>
              <a:spLocks/>
            </p:cNvSpPr>
            <p:nvPr/>
          </p:nvSpPr>
          <p:spPr bwMode="auto">
            <a:xfrm>
              <a:off x="9571432" y="3055467"/>
              <a:ext cx="115512" cy="84139"/>
            </a:xfrm>
            <a:custGeom>
              <a:avLst/>
              <a:gdLst>
                <a:gd name="T0" fmla="*/ 7 w 147"/>
                <a:gd name="T1" fmla="*/ 20 h 107"/>
                <a:gd name="T2" fmla="*/ 4 w 147"/>
                <a:gd name="T3" fmla="*/ 15 h 107"/>
                <a:gd name="T4" fmla="*/ 0 w 147"/>
                <a:gd name="T5" fmla="*/ 8 h 107"/>
                <a:gd name="T6" fmla="*/ 3 w 147"/>
                <a:gd name="T7" fmla="*/ 5 h 107"/>
                <a:gd name="T8" fmla="*/ 12 w 147"/>
                <a:gd name="T9" fmla="*/ 2 h 107"/>
                <a:gd name="T10" fmla="*/ 18 w 147"/>
                <a:gd name="T11" fmla="*/ 0 h 107"/>
                <a:gd name="T12" fmla="*/ 35 w 147"/>
                <a:gd name="T13" fmla="*/ 1 h 107"/>
                <a:gd name="T14" fmla="*/ 50 w 147"/>
                <a:gd name="T15" fmla="*/ 2 h 107"/>
                <a:gd name="T16" fmla="*/ 59 w 147"/>
                <a:gd name="T17" fmla="*/ 4 h 107"/>
                <a:gd name="T18" fmla="*/ 72 w 147"/>
                <a:gd name="T19" fmla="*/ 4 h 107"/>
                <a:gd name="T20" fmla="*/ 85 w 147"/>
                <a:gd name="T21" fmla="*/ 4 h 107"/>
                <a:gd name="T22" fmla="*/ 92 w 147"/>
                <a:gd name="T23" fmla="*/ 4 h 107"/>
                <a:gd name="T24" fmla="*/ 102 w 147"/>
                <a:gd name="T25" fmla="*/ 10 h 107"/>
                <a:gd name="T26" fmla="*/ 115 w 147"/>
                <a:gd name="T27" fmla="*/ 14 h 107"/>
                <a:gd name="T28" fmla="*/ 123 w 147"/>
                <a:gd name="T29" fmla="*/ 12 h 107"/>
                <a:gd name="T30" fmla="*/ 134 w 147"/>
                <a:gd name="T31" fmla="*/ 17 h 107"/>
                <a:gd name="T32" fmla="*/ 146 w 147"/>
                <a:gd name="T33" fmla="*/ 18 h 107"/>
                <a:gd name="T34" fmla="*/ 147 w 147"/>
                <a:gd name="T35" fmla="*/ 20 h 107"/>
                <a:gd name="T36" fmla="*/ 147 w 147"/>
                <a:gd name="T37" fmla="*/ 27 h 107"/>
                <a:gd name="T38" fmla="*/ 141 w 147"/>
                <a:gd name="T39" fmla="*/ 30 h 107"/>
                <a:gd name="T40" fmla="*/ 134 w 147"/>
                <a:gd name="T41" fmla="*/ 34 h 107"/>
                <a:gd name="T42" fmla="*/ 125 w 147"/>
                <a:gd name="T43" fmla="*/ 35 h 107"/>
                <a:gd name="T44" fmla="*/ 121 w 147"/>
                <a:gd name="T45" fmla="*/ 42 h 107"/>
                <a:gd name="T46" fmla="*/ 113 w 147"/>
                <a:gd name="T47" fmla="*/ 50 h 107"/>
                <a:gd name="T48" fmla="*/ 109 w 147"/>
                <a:gd name="T49" fmla="*/ 56 h 107"/>
                <a:gd name="T50" fmla="*/ 107 w 147"/>
                <a:gd name="T51" fmla="*/ 64 h 107"/>
                <a:gd name="T52" fmla="*/ 111 w 147"/>
                <a:gd name="T53" fmla="*/ 70 h 107"/>
                <a:gd name="T54" fmla="*/ 106 w 147"/>
                <a:gd name="T55" fmla="*/ 76 h 107"/>
                <a:gd name="T56" fmla="*/ 100 w 147"/>
                <a:gd name="T57" fmla="*/ 84 h 107"/>
                <a:gd name="T58" fmla="*/ 93 w 147"/>
                <a:gd name="T59" fmla="*/ 87 h 107"/>
                <a:gd name="T60" fmla="*/ 87 w 147"/>
                <a:gd name="T61" fmla="*/ 95 h 107"/>
                <a:gd name="T62" fmla="*/ 76 w 147"/>
                <a:gd name="T63" fmla="*/ 99 h 107"/>
                <a:gd name="T64" fmla="*/ 64 w 147"/>
                <a:gd name="T65" fmla="*/ 99 h 107"/>
                <a:gd name="T66" fmla="*/ 56 w 147"/>
                <a:gd name="T67" fmla="*/ 101 h 107"/>
                <a:gd name="T68" fmla="*/ 46 w 147"/>
                <a:gd name="T69" fmla="*/ 105 h 107"/>
                <a:gd name="T70" fmla="*/ 42 w 147"/>
                <a:gd name="T71" fmla="*/ 107 h 107"/>
                <a:gd name="T72" fmla="*/ 35 w 147"/>
                <a:gd name="T73" fmla="*/ 102 h 107"/>
                <a:gd name="T74" fmla="*/ 33 w 147"/>
                <a:gd name="T75" fmla="*/ 96 h 107"/>
                <a:gd name="T76" fmla="*/ 28 w 147"/>
                <a:gd name="T77" fmla="*/ 92 h 107"/>
                <a:gd name="T78" fmla="*/ 24 w 147"/>
                <a:gd name="T79" fmla="*/ 93 h 107"/>
                <a:gd name="T80" fmla="*/ 21 w 147"/>
                <a:gd name="T81" fmla="*/ 84 h 107"/>
                <a:gd name="T82" fmla="*/ 25 w 147"/>
                <a:gd name="T83" fmla="*/ 81 h 107"/>
                <a:gd name="T84" fmla="*/ 23 w 147"/>
                <a:gd name="T85" fmla="*/ 73 h 107"/>
                <a:gd name="T86" fmla="*/ 27 w 147"/>
                <a:gd name="T87" fmla="*/ 69 h 107"/>
                <a:gd name="T88" fmla="*/ 22 w 147"/>
                <a:gd name="T89" fmla="*/ 64 h 107"/>
                <a:gd name="T90" fmla="*/ 22 w 147"/>
                <a:gd name="T91" fmla="*/ 60 h 107"/>
                <a:gd name="T92" fmla="*/ 27 w 147"/>
                <a:gd name="T93" fmla="*/ 58 h 107"/>
                <a:gd name="T94" fmla="*/ 28 w 147"/>
                <a:gd name="T95" fmla="*/ 54 h 107"/>
                <a:gd name="T96" fmla="*/ 28 w 147"/>
                <a:gd name="T97" fmla="*/ 37 h 107"/>
                <a:gd name="T98" fmla="*/ 36 w 147"/>
                <a:gd name="T99" fmla="*/ 34 h 107"/>
                <a:gd name="T100" fmla="*/ 37 w 147"/>
                <a:gd name="T101" fmla="*/ 30 h 107"/>
                <a:gd name="T102" fmla="*/ 33 w 147"/>
                <a:gd name="T103" fmla="*/ 25 h 107"/>
                <a:gd name="T104" fmla="*/ 17 w 147"/>
                <a:gd name="T105" fmla="*/ 26 h 107"/>
                <a:gd name="T106" fmla="*/ 12 w 147"/>
                <a:gd name="T107" fmla="*/ 22 h 107"/>
                <a:gd name="T108" fmla="*/ 7 w 147"/>
                <a:gd name="T109" fmla="*/ 20 h 10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7"/>
                <a:gd name="T166" fmla="*/ 0 h 107"/>
                <a:gd name="T167" fmla="*/ 147 w 147"/>
                <a:gd name="T168" fmla="*/ 107 h 10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7" h="107">
                  <a:moveTo>
                    <a:pt x="7" y="20"/>
                  </a:moveTo>
                  <a:lnTo>
                    <a:pt x="4" y="15"/>
                  </a:lnTo>
                  <a:lnTo>
                    <a:pt x="0" y="8"/>
                  </a:lnTo>
                  <a:lnTo>
                    <a:pt x="3" y="5"/>
                  </a:lnTo>
                  <a:lnTo>
                    <a:pt x="12" y="2"/>
                  </a:lnTo>
                  <a:lnTo>
                    <a:pt x="18" y="0"/>
                  </a:lnTo>
                  <a:lnTo>
                    <a:pt x="35" y="1"/>
                  </a:lnTo>
                  <a:lnTo>
                    <a:pt x="50" y="2"/>
                  </a:lnTo>
                  <a:lnTo>
                    <a:pt x="59" y="4"/>
                  </a:lnTo>
                  <a:lnTo>
                    <a:pt x="72" y="4"/>
                  </a:lnTo>
                  <a:lnTo>
                    <a:pt x="85" y="4"/>
                  </a:lnTo>
                  <a:lnTo>
                    <a:pt x="92" y="4"/>
                  </a:lnTo>
                  <a:lnTo>
                    <a:pt x="102" y="10"/>
                  </a:lnTo>
                  <a:lnTo>
                    <a:pt x="115" y="14"/>
                  </a:lnTo>
                  <a:lnTo>
                    <a:pt x="123" y="12"/>
                  </a:lnTo>
                  <a:lnTo>
                    <a:pt x="134" y="17"/>
                  </a:lnTo>
                  <a:lnTo>
                    <a:pt x="146" y="18"/>
                  </a:lnTo>
                  <a:lnTo>
                    <a:pt x="147" y="20"/>
                  </a:lnTo>
                  <a:lnTo>
                    <a:pt x="147" y="27"/>
                  </a:lnTo>
                  <a:lnTo>
                    <a:pt x="141" y="30"/>
                  </a:lnTo>
                  <a:lnTo>
                    <a:pt x="134" y="34"/>
                  </a:lnTo>
                  <a:lnTo>
                    <a:pt x="125" y="35"/>
                  </a:lnTo>
                  <a:lnTo>
                    <a:pt x="121" y="42"/>
                  </a:lnTo>
                  <a:lnTo>
                    <a:pt x="113" y="50"/>
                  </a:lnTo>
                  <a:lnTo>
                    <a:pt x="109" y="56"/>
                  </a:lnTo>
                  <a:lnTo>
                    <a:pt x="107" y="64"/>
                  </a:lnTo>
                  <a:lnTo>
                    <a:pt x="111" y="70"/>
                  </a:lnTo>
                  <a:lnTo>
                    <a:pt x="106" y="76"/>
                  </a:lnTo>
                  <a:lnTo>
                    <a:pt x="100" y="84"/>
                  </a:lnTo>
                  <a:lnTo>
                    <a:pt x="93" y="87"/>
                  </a:lnTo>
                  <a:lnTo>
                    <a:pt x="87" y="95"/>
                  </a:lnTo>
                  <a:lnTo>
                    <a:pt x="76" y="99"/>
                  </a:lnTo>
                  <a:lnTo>
                    <a:pt x="64" y="99"/>
                  </a:lnTo>
                  <a:lnTo>
                    <a:pt x="56" y="101"/>
                  </a:lnTo>
                  <a:lnTo>
                    <a:pt x="46" y="105"/>
                  </a:lnTo>
                  <a:lnTo>
                    <a:pt x="42" y="107"/>
                  </a:lnTo>
                  <a:lnTo>
                    <a:pt x="35" y="102"/>
                  </a:lnTo>
                  <a:lnTo>
                    <a:pt x="33" y="96"/>
                  </a:lnTo>
                  <a:lnTo>
                    <a:pt x="28" y="92"/>
                  </a:lnTo>
                  <a:lnTo>
                    <a:pt x="24" y="93"/>
                  </a:lnTo>
                  <a:lnTo>
                    <a:pt x="21" y="84"/>
                  </a:lnTo>
                  <a:lnTo>
                    <a:pt x="25" y="81"/>
                  </a:lnTo>
                  <a:lnTo>
                    <a:pt x="23" y="73"/>
                  </a:lnTo>
                  <a:lnTo>
                    <a:pt x="27" y="69"/>
                  </a:lnTo>
                  <a:lnTo>
                    <a:pt x="22" y="64"/>
                  </a:lnTo>
                  <a:lnTo>
                    <a:pt x="22" y="60"/>
                  </a:lnTo>
                  <a:lnTo>
                    <a:pt x="27" y="58"/>
                  </a:lnTo>
                  <a:lnTo>
                    <a:pt x="28" y="54"/>
                  </a:lnTo>
                  <a:lnTo>
                    <a:pt x="28" y="37"/>
                  </a:lnTo>
                  <a:lnTo>
                    <a:pt x="36" y="34"/>
                  </a:lnTo>
                  <a:lnTo>
                    <a:pt x="37" y="30"/>
                  </a:lnTo>
                  <a:lnTo>
                    <a:pt x="33" y="25"/>
                  </a:lnTo>
                  <a:lnTo>
                    <a:pt x="17" y="26"/>
                  </a:lnTo>
                  <a:lnTo>
                    <a:pt x="12" y="22"/>
                  </a:lnTo>
                  <a:lnTo>
                    <a:pt x="7" y="2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136" name="France"/>
            <p:cNvGrpSpPr/>
            <p:nvPr/>
          </p:nvGrpSpPr>
          <p:grpSpPr>
            <a:xfrm>
              <a:off x="9613865" y="2967397"/>
              <a:ext cx="134371" cy="113234"/>
              <a:chOff x="4270229" y="2594002"/>
              <a:chExt cx="286654" cy="241562"/>
            </a:xfrm>
            <a:grpFill/>
          </p:grpSpPr>
          <p:sp>
            <p:nvSpPr>
              <p:cNvPr id="421" name="France"/>
              <p:cNvSpPr>
                <a:spLocks/>
              </p:cNvSpPr>
              <p:nvPr/>
            </p:nvSpPr>
            <p:spPr bwMode="auto">
              <a:xfrm>
                <a:off x="4270229" y="2594002"/>
                <a:ext cx="258157" cy="218077"/>
              </a:xfrm>
              <a:custGeom>
                <a:avLst/>
                <a:gdLst>
                  <a:gd name="T0" fmla="*/ 95 w 154"/>
                  <a:gd name="T1" fmla="*/ 5 h 130"/>
                  <a:gd name="T2" fmla="*/ 114 w 154"/>
                  <a:gd name="T3" fmla="*/ 17 h 130"/>
                  <a:gd name="T4" fmla="*/ 121 w 154"/>
                  <a:gd name="T5" fmla="*/ 23 h 130"/>
                  <a:gd name="T6" fmla="*/ 136 w 154"/>
                  <a:gd name="T7" fmla="*/ 26 h 130"/>
                  <a:gd name="T8" fmla="*/ 152 w 154"/>
                  <a:gd name="T9" fmla="*/ 29 h 130"/>
                  <a:gd name="T10" fmla="*/ 149 w 154"/>
                  <a:gd name="T11" fmla="*/ 42 h 130"/>
                  <a:gd name="T12" fmla="*/ 146 w 154"/>
                  <a:gd name="T13" fmla="*/ 53 h 130"/>
                  <a:gd name="T14" fmla="*/ 141 w 154"/>
                  <a:gd name="T15" fmla="*/ 56 h 130"/>
                  <a:gd name="T16" fmla="*/ 128 w 154"/>
                  <a:gd name="T17" fmla="*/ 72 h 130"/>
                  <a:gd name="T18" fmla="*/ 139 w 154"/>
                  <a:gd name="T19" fmla="*/ 79 h 130"/>
                  <a:gd name="T20" fmla="*/ 141 w 154"/>
                  <a:gd name="T21" fmla="*/ 87 h 130"/>
                  <a:gd name="T22" fmla="*/ 140 w 154"/>
                  <a:gd name="T23" fmla="*/ 104 h 130"/>
                  <a:gd name="T24" fmla="*/ 146 w 154"/>
                  <a:gd name="T25" fmla="*/ 111 h 130"/>
                  <a:gd name="T26" fmla="*/ 137 w 154"/>
                  <a:gd name="T27" fmla="*/ 118 h 130"/>
                  <a:gd name="T28" fmla="*/ 120 w 154"/>
                  <a:gd name="T29" fmla="*/ 117 h 130"/>
                  <a:gd name="T30" fmla="*/ 104 w 154"/>
                  <a:gd name="T31" fmla="*/ 114 h 130"/>
                  <a:gd name="T32" fmla="*/ 92 w 154"/>
                  <a:gd name="T33" fmla="*/ 121 h 130"/>
                  <a:gd name="T34" fmla="*/ 80 w 154"/>
                  <a:gd name="T35" fmla="*/ 129 h 130"/>
                  <a:gd name="T36" fmla="*/ 61 w 154"/>
                  <a:gd name="T37" fmla="*/ 126 h 130"/>
                  <a:gd name="T38" fmla="*/ 38 w 154"/>
                  <a:gd name="T39" fmla="*/ 116 h 130"/>
                  <a:gd name="T40" fmla="*/ 43 w 154"/>
                  <a:gd name="T41" fmla="*/ 96 h 130"/>
                  <a:gd name="T42" fmla="*/ 48 w 154"/>
                  <a:gd name="T43" fmla="*/ 88 h 130"/>
                  <a:gd name="T44" fmla="*/ 33 w 154"/>
                  <a:gd name="T45" fmla="*/ 68 h 130"/>
                  <a:gd name="T46" fmla="*/ 27 w 154"/>
                  <a:gd name="T47" fmla="*/ 57 h 130"/>
                  <a:gd name="T48" fmla="*/ 14 w 154"/>
                  <a:gd name="T49" fmla="*/ 50 h 130"/>
                  <a:gd name="T50" fmla="*/ 0 w 154"/>
                  <a:gd name="T51" fmla="*/ 45 h 130"/>
                  <a:gd name="T52" fmla="*/ 6 w 154"/>
                  <a:gd name="T53" fmla="*/ 37 h 130"/>
                  <a:gd name="T54" fmla="*/ 20 w 154"/>
                  <a:gd name="T55" fmla="*/ 35 h 130"/>
                  <a:gd name="T56" fmla="*/ 30 w 154"/>
                  <a:gd name="T57" fmla="*/ 37 h 130"/>
                  <a:gd name="T58" fmla="*/ 41 w 154"/>
                  <a:gd name="T59" fmla="*/ 33 h 130"/>
                  <a:gd name="T60" fmla="*/ 37 w 154"/>
                  <a:gd name="T61" fmla="*/ 21 h 130"/>
                  <a:gd name="T62" fmla="*/ 47 w 154"/>
                  <a:gd name="T63" fmla="*/ 27 h 130"/>
                  <a:gd name="T64" fmla="*/ 63 w 154"/>
                  <a:gd name="T65" fmla="*/ 20 h 130"/>
                  <a:gd name="T66" fmla="*/ 80 w 154"/>
                  <a:gd name="T67" fmla="*/ 13 h 130"/>
                  <a:gd name="T68" fmla="*/ 87 w 154"/>
                  <a:gd name="T69" fmla="*/ 0 h 1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4"/>
                  <a:gd name="T106" fmla="*/ 0 h 130"/>
                  <a:gd name="T107" fmla="*/ 154 w 154"/>
                  <a:gd name="T108" fmla="*/ 130 h 1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4" h="130">
                    <a:moveTo>
                      <a:pt x="87" y="0"/>
                    </a:moveTo>
                    <a:lnTo>
                      <a:pt x="95" y="5"/>
                    </a:lnTo>
                    <a:lnTo>
                      <a:pt x="105" y="14"/>
                    </a:lnTo>
                    <a:lnTo>
                      <a:pt x="114" y="17"/>
                    </a:lnTo>
                    <a:lnTo>
                      <a:pt x="117" y="21"/>
                    </a:lnTo>
                    <a:lnTo>
                      <a:pt x="121" y="23"/>
                    </a:lnTo>
                    <a:lnTo>
                      <a:pt x="131" y="23"/>
                    </a:lnTo>
                    <a:lnTo>
                      <a:pt x="136" y="26"/>
                    </a:lnTo>
                    <a:lnTo>
                      <a:pt x="139" y="30"/>
                    </a:lnTo>
                    <a:lnTo>
                      <a:pt x="152" y="29"/>
                    </a:lnTo>
                    <a:lnTo>
                      <a:pt x="154" y="32"/>
                    </a:lnTo>
                    <a:lnTo>
                      <a:pt x="149" y="42"/>
                    </a:lnTo>
                    <a:lnTo>
                      <a:pt x="145" y="48"/>
                    </a:lnTo>
                    <a:lnTo>
                      <a:pt x="146" y="53"/>
                    </a:lnTo>
                    <a:lnTo>
                      <a:pt x="145" y="56"/>
                    </a:lnTo>
                    <a:lnTo>
                      <a:pt x="141" y="56"/>
                    </a:lnTo>
                    <a:lnTo>
                      <a:pt x="133" y="64"/>
                    </a:lnTo>
                    <a:lnTo>
                      <a:pt x="128" y="72"/>
                    </a:lnTo>
                    <a:lnTo>
                      <a:pt x="140" y="72"/>
                    </a:lnTo>
                    <a:lnTo>
                      <a:pt x="139" y="79"/>
                    </a:lnTo>
                    <a:lnTo>
                      <a:pt x="139" y="84"/>
                    </a:lnTo>
                    <a:lnTo>
                      <a:pt x="141" y="87"/>
                    </a:lnTo>
                    <a:lnTo>
                      <a:pt x="139" y="94"/>
                    </a:lnTo>
                    <a:lnTo>
                      <a:pt x="140" y="104"/>
                    </a:lnTo>
                    <a:lnTo>
                      <a:pt x="145" y="106"/>
                    </a:lnTo>
                    <a:lnTo>
                      <a:pt x="146" y="111"/>
                    </a:lnTo>
                    <a:lnTo>
                      <a:pt x="140" y="112"/>
                    </a:lnTo>
                    <a:lnTo>
                      <a:pt x="137" y="118"/>
                    </a:lnTo>
                    <a:lnTo>
                      <a:pt x="129" y="122"/>
                    </a:lnTo>
                    <a:lnTo>
                      <a:pt x="120" y="117"/>
                    </a:lnTo>
                    <a:lnTo>
                      <a:pt x="113" y="115"/>
                    </a:lnTo>
                    <a:lnTo>
                      <a:pt x="104" y="114"/>
                    </a:lnTo>
                    <a:lnTo>
                      <a:pt x="96" y="116"/>
                    </a:lnTo>
                    <a:lnTo>
                      <a:pt x="92" y="121"/>
                    </a:lnTo>
                    <a:lnTo>
                      <a:pt x="92" y="130"/>
                    </a:lnTo>
                    <a:lnTo>
                      <a:pt x="80" y="129"/>
                    </a:lnTo>
                    <a:lnTo>
                      <a:pt x="69" y="124"/>
                    </a:lnTo>
                    <a:lnTo>
                      <a:pt x="61" y="126"/>
                    </a:lnTo>
                    <a:lnTo>
                      <a:pt x="48" y="122"/>
                    </a:lnTo>
                    <a:lnTo>
                      <a:pt x="38" y="116"/>
                    </a:lnTo>
                    <a:lnTo>
                      <a:pt x="39" y="108"/>
                    </a:lnTo>
                    <a:lnTo>
                      <a:pt x="43" y="96"/>
                    </a:lnTo>
                    <a:lnTo>
                      <a:pt x="43" y="87"/>
                    </a:lnTo>
                    <a:lnTo>
                      <a:pt x="48" y="88"/>
                    </a:lnTo>
                    <a:lnTo>
                      <a:pt x="43" y="74"/>
                    </a:lnTo>
                    <a:lnTo>
                      <a:pt x="33" y="68"/>
                    </a:lnTo>
                    <a:lnTo>
                      <a:pt x="32" y="62"/>
                    </a:lnTo>
                    <a:lnTo>
                      <a:pt x="27" y="57"/>
                    </a:lnTo>
                    <a:lnTo>
                      <a:pt x="19" y="53"/>
                    </a:lnTo>
                    <a:lnTo>
                      <a:pt x="14" y="50"/>
                    </a:lnTo>
                    <a:lnTo>
                      <a:pt x="5" y="50"/>
                    </a:lnTo>
                    <a:lnTo>
                      <a:pt x="0" y="45"/>
                    </a:lnTo>
                    <a:lnTo>
                      <a:pt x="1" y="40"/>
                    </a:lnTo>
                    <a:lnTo>
                      <a:pt x="6" y="37"/>
                    </a:lnTo>
                    <a:lnTo>
                      <a:pt x="14" y="35"/>
                    </a:lnTo>
                    <a:lnTo>
                      <a:pt x="20" y="35"/>
                    </a:lnTo>
                    <a:lnTo>
                      <a:pt x="24" y="40"/>
                    </a:lnTo>
                    <a:lnTo>
                      <a:pt x="30" y="37"/>
                    </a:lnTo>
                    <a:lnTo>
                      <a:pt x="37" y="40"/>
                    </a:lnTo>
                    <a:lnTo>
                      <a:pt x="41" y="33"/>
                    </a:lnTo>
                    <a:lnTo>
                      <a:pt x="39" y="27"/>
                    </a:lnTo>
                    <a:lnTo>
                      <a:pt x="37" y="21"/>
                    </a:lnTo>
                    <a:lnTo>
                      <a:pt x="41" y="22"/>
                    </a:lnTo>
                    <a:lnTo>
                      <a:pt x="47" y="27"/>
                    </a:lnTo>
                    <a:lnTo>
                      <a:pt x="58" y="25"/>
                    </a:lnTo>
                    <a:lnTo>
                      <a:pt x="63" y="20"/>
                    </a:lnTo>
                    <a:lnTo>
                      <a:pt x="73" y="15"/>
                    </a:lnTo>
                    <a:lnTo>
                      <a:pt x="80" y="13"/>
                    </a:lnTo>
                    <a:lnTo>
                      <a:pt x="80" y="2"/>
                    </a:lnTo>
                    <a:lnTo>
                      <a:pt x="87"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22" name="Corsica"/>
              <p:cNvSpPr>
                <a:spLocks/>
              </p:cNvSpPr>
              <p:nvPr/>
            </p:nvSpPr>
            <p:spPr bwMode="auto">
              <a:xfrm>
                <a:off x="4540120" y="2802014"/>
                <a:ext cx="16763" cy="33550"/>
              </a:xfrm>
              <a:custGeom>
                <a:avLst/>
                <a:gdLst>
                  <a:gd name="T0" fmla="*/ 8 w 10"/>
                  <a:gd name="T1" fmla="*/ 0 h 20"/>
                  <a:gd name="T2" fmla="*/ 3 w 10"/>
                  <a:gd name="T3" fmla="*/ 2 h 20"/>
                  <a:gd name="T4" fmla="*/ 0 w 10"/>
                  <a:gd name="T5" fmla="*/ 6 h 20"/>
                  <a:gd name="T6" fmla="*/ 0 w 10"/>
                  <a:gd name="T7" fmla="*/ 10 h 20"/>
                  <a:gd name="T8" fmla="*/ 0 w 10"/>
                  <a:gd name="T9" fmla="*/ 17 h 20"/>
                  <a:gd name="T10" fmla="*/ 4 w 10"/>
                  <a:gd name="T11" fmla="*/ 20 h 20"/>
                  <a:gd name="T12" fmla="*/ 7 w 10"/>
                  <a:gd name="T13" fmla="*/ 14 h 20"/>
                  <a:gd name="T14" fmla="*/ 6 w 10"/>
                  <a:gd name="T15" fmla="*/ 10 h 20"/>
                  <a:gd name="T16" fmla="*/ 10 w 10"/>
                  <a:gd name="T17" fmla="*/ 8 h 20"/>
                  <a:gd name="T18" fmla="*/ 8 w 10"/>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20"/>
                  <a:gd name="T32" fmla="*/ 10 w 1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20">
                    <a:moveTo>
                      <a:pt x="8" y="0"/>
                    </a:moveTo>
                    <a:lnTo>
                      <a:pt x="3" y="2"/>
                    </a:lnTo>
                    <a:lnTo>
                      <a:pt x="0" y="6"/>
                    </a:lnTo>
                    <a:lnTo>
                      <a:pt x="0" y="10"/>
                    </a:lnTo>
                    <a:lnTo>
                      <a:pt x="0" y="17"/>
                    </a:lnTo>
                    <a:lnTo>
                      <a:pt x="4" y="20"/>
                    </a:lnTo>
                    <a:lnTo>
                      <a:pt x="7" y="14"/>
                    </a:lnTo>
                    <a:lnTo>
                      <a:pt x="6" y="10"/>
                    </a:lnTo>
                    <a:lnTo>
                      <a:pt x="10" y="8"/>
                    </a:lnTo>
                    <a:lnTo>
                      <a:pt x="8"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137" name="Luxembourg"/>
            <p:cNvSpPr>
              <a:spLocks/>
            </p:cNvSpPr>
            <p:nvPr/>
          </p:nvSpPr>
          <p:spPr bwMode="auto">
            <a:xfrm>
              <a:off x="9712875" y="2978405"/>
              <a:ext cx="4715" cy="7077"/>
            </a:xfrm>
            <a:custGeom>
              <a:avLst/>
              <a:gdLst>
                <a:gd name="T0" fmla="*/ 0 w 6"/>
                <a:gd name="T1" fmla="*/ 7 h 9"/>
                <a:gd name="T2" fmla="*/ 0 w 6"/>
                <a:gd name="T3" fmla="*/ 1 h 9"/>
                <a:gd name="T4" fmla="*/ 5 w 6"/>
                <a:gd name="T5" fmla="*/ 0 h 9"/>
                <a:gd name="T6" fmla="*/ 6 w 6"/>
                <a:gd name="T7" fmla="*/ 4 h 9"/>
                <a:gd name="T8" fmla="*/ 5 w 6"/>
                <a:gd name="T9" fmla="*/ 9 h 9"/>
                <a:gd name="T10" fmla="*/ 0 w 6"/>
                <a:gd name="T11" fmla="*/ 9 h 9"/>
                <a:gd name="T12" fmla="*/ 0 w 6"/>
                <a:gd name="T13" fmla="*/ 7 h 9"/>
                <a:gd name="T14" fmla="*/ 0 60000 65536"/>
                <a:gd name="T15" fmla="*/ 0 60000 65536"/>
                <a:gd name="T16" fmla="*/ 0 60000 65536"/>
                <a:gd name="T17" fmla="*/ 0 60000 65536"/>
                <a:gd name="T18" fmla="*/ 0 60000 65536"/>
                <a:gd name="T19" fmla="*/ 0 60000 65536"/>
                <a:gd name="T20" fmla="*/ 0 60000 65536"/>
                <a:gd name="T21" fmla="*/ 0 w 6"/>
                <a:gd name="T22" fmla="*/ 0 h 9"/>
                <a:gd name="T23" fmla="*/ 6 w 6"/>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9">
                  <a:moveTo>
                    <a:pt x="0" y="7"/>
                  </a:moveTo>
                  <a:lnTo>
                    <a:pt x="0" y="1"/>
                  </a:lnTo>
                  <a:lnTo>
                    <a:pt x="5" y="0"/>
                  </a:lnTo>
                  <a:lnTo>
                    <a:pt x="6" y="4"/>
                  </a:lnTo>
                  <a:lnTo>
                    <a:pt x="5" y="9"/>
                  </a:lnTo>
                  <a:lnTo>
                    <a:pt x="0" y="9"/>
                  </a:lnTo>
                  <a:lnTo>
                    <a:pt x="0" y="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38" name="Belgium"/>
            <p:cNvSpPr>
              <a:spLocks/>
            </p:cNvSpPr>
            <p:nvPr/>
          </p:nvSpPr>
          <p:spPr bwMode="auto">
            <a:xfrm>
              <a:off x="9682229" y="2963465"/>
              <a:ext cx="36147" cy="22017"/>
            </a:xfrm>
            <a:custGeom>
              <a:avLst/>
              <a:gdLst>
                <a:gd name="T0" fmla="*/ 0 w 46"/>
                <a:gd name="T1" fmla="*/ 5 h 28"/>
                <a:gd name="T2" fmla="*/ 10 w 46"/>
                <a:gd name="T3" fmla="*/ 1 h 28"/>
                <a:gd name="T4" fmla="*/ 20 w 46"/>
                <a:gd name="T5" fmla="*/ 2 h 28"/>
                <a:gd name="T6" fmla="*/ 29 w 46"/>
                <a:gd name="T7" fmla="*/ 0 h 28"/>
                <a:gd name="T8" fmla="*/ 34 w 46"/>
                <a:gd name="T9" fmla="*/ 2 h 28"/>
                <a:gd name="T10" fmla="*/ 38 w 46"/>
                <a:gd name="T11" fmla="*/ 3 h 28"/>
                <a:gd name="T12" fmla="*/ 43 w 46"/>
                <a:gd name="T13" fmla="*/ 9 h 28"/>
                <a:gd name="T14" fmla="*/ 46 w 46"/>
                <a:gd name="T15" fmla="*/ 15 h 28"/>
                <a:gd name="T16" fmla="*/ 44 w 46"/>
                <a:gd name="T17" fmla="*/ 19 h 28"/>
                <a:gd name="T18" fmla="*/ 39 w 46"/>
                <a:gd name="T19" fmla="*/ 20 h 28"/>
                <a:gd name="T20" fmla="*/ 39 w 46"/>
                <a:gd name="T21" fmla="*/ 28 h 28"/>
                <a:gd name="T22" fmla="*/ 34 w 46"/>
                <a:gd name="T23" fmla="*/ 28 h 28"/>
                <a:gd name="T24" fmla="*/ 30 w 46"/>
                <a:gd name="T25" fmla="*/ 26 h 28"/>
                <a:gd name="T26" fmla="*/ 27 w 46"/>
                <a:gd name="T27" fmla="*/ 22 h 28"/>
                <a:gd name="T28" fmla="*/ 18 w 46"/>
                <a:gd name="T29" fmla="*/ 19 h 28"/>
                <a:gd name="T30" fmla="*/ 8 w 46"/>
                <a:gd name="T31" fmla="*/ 10 h 28"/>
                <a:gd name="T32" fmla="*/ 0 w 46"/>
                <a:gd name="T33" fmla="*/ 5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28"/>
                <a:gd name="T53" fmla="*/ 46 w 46"/>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28">
                  <a:moveTo>
                    <a:pt x="0" y="5"/>
                  </a:moveTo>
                  <a:lnTo>
                    <a:pt x="10" y="1"/>
                  </a:lnTo>
                  <a:lnTo>
                    <a:pt x="20" y="2"/>
                  </a:lnTo>
                  <a:lnTo>
                    <a:pt x="29" y="0"/>
                  </a:lnTo>
                  <a:lnTo>
                    <a:pt x="34" y="2"/>
                  </a:lnTo>
                  <a:lnTo>
                    <a:pt x="38" y="3"/>
                  </a:lnTo>
                  <a:lnTo>
                    <a:pt x="43" y="9"/>
                  </a:lnTo>
                  <a:lnTo>
                    <a:pt x="46" y="15"/>
                  </a:lnTo>
                  <a:lnTo>
                    <a:pt x="44" y="19"/>
                  </a:lnTo>
                  <a:lnTo>
                    <a:pt x="39" y="20"/>
                  </a:lnTo>
                  <a:lnTo>
                    <a:pt x="39" y="28"/>
                  </a:lnTo>
                  <a:lnTo>
                    <a:pt x="34" y="28"/>
                  </a:lnTo>
                  <a:lnTo>
                    <a:pt x="30" y="26"/>
                  </a:lnTo>
                  <a:lnTo>
                    <a:pt x="27" y="22"/>
                  </a:lnTo>
                  <a:lnTo>
                    <a:pt x="18" y="19"/>
                  </a:lnTo>
                  <a:lnTo>
                    <a:pt x="8" y="10"/>
                  </a:lnTo>
                  <a:lnTo>
                    <a:pt x="0"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39" name="Netherlands"/>
            <p:cNvSpPr>
              <a:spLocks/>
            </p:cNvSpPr>
            <p:nvPr/>
          </p:nvSpPr>
          <p:spPr bwMode="auto">
            <a:xfrm>
              <a:off x="9690087" y="2936729"/>
              <a:ext cx="35361" cy="32240"/>
            </a:xfrm>
            <a:custGeom>
              <a:avLst/>
              <a:gdLst>
                <a:gd name="T0" fmla="*/ 32 w 45"/>
                <a:gd name="T1" fmla="*/ 41 h 41"/>
                <a:gd name="T2" fmla="*/ 28 w 45"/>
                <a:gd name="T3" fmla="*/ 37 h 41"/>
                <a:gd name="T4" fmla="*/ 19 w 45"/>
                <a:gd name="T5" fmla="*/ 34 h 41"/>
                <a:gd name="T6" fmla="*/ 10 w 45"/>
                <a:gd name="T7" fmla="*/ 36 h 41"/>
                <a:gd name="T8" fmla="*/ 0 w 45"/>
                <a:gd name="T9" fmla="*/ 35 h 41"/>
                <a:gd name="T10" fmla="*/ 6 w 45"/>
                <a:gd name="T11" fmla="*/ 29 h 41"/>
                <a:gd name="T12" fmla="*/ 11 w 45"/>
                <a:gd name="T13" fmla="*/ 23 h 41"/>
                <a:gd name="T14" fmla="*/ 11 w 45"/>
                <a:gd name="T15" fmla="*/ 16 h 41"/>
                <a:gd name="T16" fmla="*/ 14 w 45"/>
                <a:gd name="T17" fmla="*/ 11 h 41"/>
                <a:gd name="T18" fmla="*/ 19 w 45"/>
                <a:gd name="T19" fmla="*/ 8 h 41"/>
                <a:gd name="T20" fmla="*/ 22 w 45"/>
                <a:gd name="T21" fmla="*/ 14 h 41"/>
                <a:gd name="T22" fmla="*/ 24 w 45"/>
                <a:gd name="T23" fmla="*/ 17 h 41"/>
                <a:gd name="T24" fmla="*/ 28 w 45"/>
                <a:gd name="T25" fmla="*/ 15 h 41"/>
                <a:gd name="T26" fmla="*/ 25 w 45"/>
                <a:gd name="T27" fmla="*/ 5 h 41"/>
                <a:gd name="T28" fmla="*/ 30 w 45"/>
                <a:gd name="T29" fmla="*/ 2 h 41"/>
                <a:gd name="T30" fmla="*/ 40 w 45"/>
                <a:gd name="T31" fmla="*/ 0 h 41"/>
                <a:gd name="T32" fmla="*/ 45 w 45"/>
                <a:gd name="T33" fmla="*/ 10 h 41"/>
                <a:gd name="T34" fmla="*/ 42 w 45"/>
                <a:gd name="T35" fmla="*/ 14 h 41"/>
                <a:gd name="T36" fmla="*/ 42 w 45"/>
                <a:gd name="T37" fmla="*/ 22 h 41"/>
                <a:gd name="T38" fmla="*/ 36 w 45"/>
                <a:gd name="T39" fmla="*/ 25 h 41"/>
                <a:gd name="T40" fmla="*/ 32 w 45"/>
                <a:gd name="T41" fmla="*/ 28 h 41"/>
                <a:gd name="T42" fmla="*/ 32 w 45"/>
                <a:gd name="T43" fmla="*/ 34 h 41"/>
                <a:gd name="T44" fmla="*/ 32 w 45"/>
                <a:gd name="T45" fmla="*/ 41 h 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5"/>
                <a:gd name="T70" fmla="*/ 0 h 41"/>
                <a:gd name="T71" fmla="*/ 45 w 45"/>
                <a:gd name="T72" fmla="*/ 41 h 4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5" h="41">
                  <a:moveTo>
                    <a:pt x="32" y="41"/>
                  </a:moveTo>
                  <a:lnTo>
                    <a:pt x="28" y="37"/>
                  </a:lnTo>
                  <a:lnTo>
                    <a:pt x="19" y="34"/>
                  </a:lnTo>
                  <a:lnTo>
                    <a:pt x="10" y="36"/>
                  </a:lnTo>
                  <a:lnTo>
                    <a:pt x="0" y="35"/>
                  </a:lnTo>
                  <a:lnTo>
                    <a:pt x="6" y="29"/>
                  </a:lnTo>
                  <a:lnTo>
                    <a:pt x="11" y="23"/>
                  </a:lnTo>
                  <a:lnTo>
                    <a:pt x="11" y="16"/>
                  </a:lnTo>
                  <a:lnTo>
                    <a:pt x="14" y="11"/>
                  </a:lnTo>
                  <a:lnTo>
                    <a:pt x="19" y="8"/>
                  </a:lnTo>
                  <a:lnTo>
                    <a:pt x="22" y="14"/>
                  </a:lnTo>
                  <a:lnTo>
                    <a:pt x="24" y="17"/>
                  </a:lnTo>
                  <a:lnTo>
                    <a:pt x="28" y="15"/>
                  </a:lnTo>
                  <a:lnTo>
                    <a:pt x="25" y="5"/>
                  </a:lnTo>
                  <a:lnTo>
                    <a:pt x="30" y="2"/>
                  </a:lnTo>
                  <a:lnTo>
                    <a:pt x="40" y="0"/>
                  </a:lnTo>
                  <a:lnTo>
                    <a:pt x="45" y="10"/>
                  </a:lnTo>
                  <a:lnTo>
                    <a:pt x="42" y="14"/>
                  </a:lnTo>
                  <a:lnTo>
                    <a:pt x="42" y="22"/>
                  </a:lnTo>
                  <a:lnTo>
                    <a:pt x="36" y="25"/>
                  </a:lnTo>
                  <a:lnTo>
                    <a:pt x="32" y="28"/>
                  </a:lnTo>
                  <a:lnTo>
                    <a:pt x="32" y="34"/>
                  </a:lnTo>
                  <a:lnTo>
                    <a:pt x="32" y="4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40" name="Germany"/>
            <p:cNvSpPr>
              <a:spLocks/>
            </p:cNvSpPr>
            <p:nvPr/>
          </p:nvSpPr>
          <p:spPr bwMode="auto">
            <a:xfrm>
              <a:off x="9715232" y="2919430"/>
              <a:ext cx="84080" cy="92789"/>
            </a:xfrm>
            <a:custGeom>
              <a:avLst/>
              <a:gdLst>
                <a:gd name="T0" fmla="*/ 8 w 107"/>
                <a:gd name="T1" fmla="*/ 22 h 118"/>
                <a:gd name="T2" fmla="*/ 14 w 107"/>
                <a:gd name="T3" fmla="*/ 20 h 118"/>
                <a:gd name="T4" fmla="*/ 20 w 107"/>
                <a:gd name="T5" fmla="*/ 20 h 118"/>
                <a:gd name="T6" fmla="*/ 28 w 107"/>
                <a:gd name="T7" fmla="*/ 24 h 118"/>
                <a:gd name="T8" fmla="*/ 30 w 107"/>
                <a:gd name="T9" fmla="*/ 18 h 118"/>
                <a:gd name="T10" fmla="*/ 37 w 107"/>
                <a:gd name="T11" fmla="*/ 16 h 118"/>
                <a:gd name="T12" fmla="*/ 34 w 107"/>
                <a:gd name="T13" fmla="*/ 10 h 118"/>
                <a:gd name="T14" fmla="*/ 34 w 107"/>
                <a:gd name="T15" fmla="*/ 5 h 118"/>
                <a:gd name="T16" fmla="*/ 34 w 107"/>
                <a:gd name="T17" fmla="*/ 0 h 118"/>
                <a:gd name="T18" fmla="*/ 43 w 107"/>
                <a:gd name="T19" fmla="*/ 0 h 118"/>
                <a:gd name="T20" fmla="*/ 46 w 107"/>
                <a:gd name="T21" fmla="*/ 3 h 118"/>
                <a:gd name="T22" fmla="*/ 48 w 107"/>
                <a:gd name="T23" fmla="*/ 8 h 118"/>
                <a:gd name="T24" fmla="*/ 55 w 107"/>
                <a:gd name="T25" fmla="*/ 11 h 118"/>
                <a:gd name="T26" fmla="*/ 60 w 107"/>
                <a:gd name="T27" fmla="*/ 14 h 118"/>
                <a:gd name="T28" fmla="*/ 67 w 107"/>
                <a:gd name="T29" fmla="*/ 16 h 118"/>
                <a:gd name="T30" fmla="*/ 72 w 107"/>
                <a:gd name="T31" fmla="*/ 10 h 118"/>
                <a:gd name="T32" fmla="*/ 82 w 107"/>
                <a:gd name="T33" fmla="*/ 8 h 118"/>
                <a:gd name="T34" fmla="*/ 88 w 107"/>
                <a:gd name="T35" fmla="*/ 6 h 118"/>
                <a:gd name="T36" fmla="*/ 90 w 107"/>
                <a:gd name="T37" fmla="*/ 10 h 118"/>
                <a:gd name="T38" fmla="*/ 98 w 107"/>
                <a:gd name="T39" fmla="*/ 18 h 118"/>
                <a:gd name="T40" fmla="*/ 101 w 107"/>
                <a:gd name="T41" fmla="*/ 24 h 118"/>
                <a:gd name="T42" fmla="*/ 98 w 107"/>
                <a:gd name="T43" fmla="*/ 33 h 118"/>
                <a:gd name="T44" fmla="*/ 104 w 107"/>
                <a:gd name="T45" fmla="*/ 37 h 118"/>
                <a:gd name="T46" fmla="*/ 103 w 107"/>
                <a:gd name="T47" fmla="*/ 44 h 118"/>
                <a:gd name="T48" fmla="*/ 104 w 107"/>
                <a:gd name="T49" fmla="*/ 54 h 118"/>
                <a:gd name="T50" fmla="*/ 107 w 107"/>
                <a:gd name="T51" fmla="*/ 60 h 118"/>
                <a:gd name="T52" fmla="*/ 103 w 107"/>
                <a:gd name="T53" fmla="*/ 62 h 118"/>
                <a:gd name="T54" fmla="*/ 97 w 107"/>
                <a:gd name="T55" fmla="*/ 63 h 118"/>
                <a:gd name="T56" fmla="*/ 90 w 107"/>
                <a:gd name="T57" fmla="*/ 66 h 118"/>
                <a:gd name="T58" fmla="*/ 81 w 107"/>
                <a:gd name="T59" fmla="*/ 70 h 118"/>
                <a:gd name="T60" fmla="*/ 72 w 107"/>
                <a:gd name="T61" fmla="*/ 74 h 118"/>
                <a:gd name="T62" fmla="*/ 77 w 107"/>
                <a:gd name="T63" fmla="*/ 81 h 118"/>
                <a:gd name="T64" fmla="*/ 84 w 107"/>
                <a:gd name="T65" fmla="*/ 88 h 118"/>
                <a:gd name="T66" fmla="*/ 93 w 107"/>
                <a:gd name="T67" fmla="*/ 95 h 118"/>
                <a:gd name="T68" fmla="*/ 93 w 107"/>
                <a:gd name="T69" fmla="*/ 101 h 118"/>
                <a:gd name="T70" fmla="*/ 87 w 107"/>
                <a:gd name="T71" fmla="*/ 104 h 118"/>
                <a:gd name="T72" fmla="*/ 81 w 107"/>
                <a:gd name="T73" fmla="*/ 107 h 118"/>
                <a:gd name="T74" fmla="*/ 81 w 107"/>
                <a:gd name="T75" fmla="*/ 112 h 118"/>
                <a:gd name="T76" fmla="*/ 72 w 107"/>
                <a:gd name="T77" fmla="*/ 112 h 118"/>
                <a:gd name="T78" fmla="*/ 65 w 107"/>
                <a:gd name="T79" fmla="*/ 117 h 118"/>
                <a:gd name="T80" fmla="*/ 42 w 107"/>
                <a:gd name="T81" fmla="*/ 118 h 118"/>
                <a:gd name="T82" fmla="*/ 44 w 107"/>
                <a:gd name="T83" fmla="*/ 115 h 118"/>
                <a:gd name="T84" fmla="*/ 42 w 107"/>
                <a:gd name="T85" fmla="*/ 113 h 118"/>
                <a:gd name="T86" fmla="*/ 37 w 107"/>
                <a:gd name="T87" fmla="*/ 113 h 118"/>
                <a:gd name="T88" fmla="*/ 28 w 107"/>
                <a:gd name="T89" fmla="*/ 114 h 118"/>
                <a:gd name="T90" fmla="*/ 22 w 107"/>
                <a:gd name="T91" fmla="*/ 114 h 118"/>
                <a:gd name="T92" fmla="*/ 17 w 107"/>
                <a:gd name="T93" fmla="*/ 114 h 118"/>
                <a:gd name="T94" fmla="*/ 16 w 107"/>
                <a:gd name="T95" fmla="*/ 109 h 118"/>
                <a:gd name="T96" fmla="*/ 25 w 107"/>
                <a:gd name="T97" fmla="*/ 93 h 118"/>
                <a:gd name="T98" fmla="*/ 23 w 107"/>
                <a:gd name="T99" fmla="*/ 90 h 118"/>
                <a:gd name="T100" fmla="*/ 10 w 107"/>
                <a:gd name="T101" fmla="*/ 91 h 118"/>
                <a:gd name="T102" fmla="*/ 7 w 107"/>
                <a:gd name="T103" fmla="*/ 87 h 118"/>
                <a:gd name="T104" fmla="*/ 2 w 107"/>
                <a:gd name="T105" fmla="*/ 84 h 118"/>
                <a:gd name="T106" fmla="*/ 3 w 107"/>
                <a:gd name="T107" fmla="*/ 79 h 118"/>
                <a:gd name="T108" fmla="*/ 2 w 107"/>
                <a:gd name="T109" fmla="*/ 75 h 118"/>
                <a:gd name="T110" fmla="*/ 4 w 107"/>
                <a:gd name="T111" fmla="*/ 71 h 118"/>
                <a:gd name="T112" fmla="*/ 0 w 107"/>
                <a:gd name="T113" fmla="*/ 63 h 118"/>
                <a:gd name="T114" fmla="*/ 0 w 107"/>
                <a:gd name="T115" fmla="*/ 50 h 118"/>
                <a:gd name="T116" fmla="*/ 10 w 107"/>
                <a:gd name="T117" fmla="*/ 44 h 118"/>
                <a:gd name="T118" fmla="*/ 10 w 107"/>
                <a:gd name="T119" fmla="*/ 36 h 118"/>
                <a:gd name="T120" fmla="*/ 13 w 107"/>
                <a:gd name="T121" fmla="*/ 32 h 118"/>
                <a:gd name="T122" fmla="*/ 8 w 107"/>
                <a:gd name="T123" fmla="*/ 22 h 1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7"/>
                <a:gd name="T187" fmla="*/ 0 h 118"/>
                <a:gd name="T188" fmla="*/ 107 w 107"/>
                <a:gd name="T189" fmla="*/ 118 h 1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7" h="118">
                  <a:moveTo>
                    <a:pt x="8" y="22"/>
                  </a:moveTo>
                  <a:lnTo>
                    <a:pt x="14" y="20"/>
                  </a:lnTo>
                  <a:lnTo>
                    <a:pt x="20" y="20"/>
                  </a:lnTo>
                  <a:lnTo>
                    <a:pt x="28" y="24"/>
                  </a:lnTo>
                  <a:lnTo>
                    <a:pt x="30" y="18"/>
                  </a:lnTo>
                  <a:lnTo>
                    <a:pt x="37" y="16"/>
                  </a:lnTo>
                  <a:lnTo>
                    <a:pt x="34" y="10"/>
                  </a:lnTo>
                  <a:lnTo>
                    <a:pt x="34" y="5"/>
                  </a:lnTo>
                  <a:lnTo>
                    <a:pt x="34" y="0"/>
                  </a:lnTo>
                  <a:lnTo>
                    <a:pt x="43" y="0"/>
                  </a:lnTo>
                  <a:lnTo>
                    <a:pt x="46" y="3"/>
                  </a:lnTo>
                  <a:lnTo>
                    <a:pt x="48" y="8"/>
                  </a:lnTo>
                  <a:lnTo>
                    <a:pt x="55" y="11"/>
                  </a:lnTo>
                  <a:lnTo>
                    <a:pt x="60" y="14"/>
                  </a:lnTo>
                  <a:lnTo>
                    <a:pt x="67" y="16"/>
                  </a:lnTo>
                  <a:lnTo>
                    <a:pt x="72" y="10"/>
                  </a:lnTo>
                  <a:lnTo>
                    <a:pt x="82" y="8"/>
                  </a:lnTo>
                  <a:lnTo>
                    <a:pt x="88" y="6"/>
                  </a:lnTo>
                  <a:lnTo>
                    <a:pt x="90" y="10"/>
                  </a:lnTo>
                  <a:lnTo>
                    <a:pt x="98" y="18"/>
                  </a:lnTo>
                  <a:lnTo>
                    <a:pt x="101" y="24"/>
                  </a:lnTo>
                  <a:lnTo>
                    <a:pt x="98" y="33"/>
                  </a:lnTo>
                  <a:lnTo>
                    <a:pt x="104" y="37"/>
                  </a:lnTo>
                  <a:lnTo>
                    <a:pt x="103" y="44"/>
                  </a:lnTo>
                  <a:lnTo>
                    <a:pt x="104" y="54"/>
                  </a:lnTo>
                  <a:lnTo>
                    <a:pt x="107" y="60"/>
                  </a:lnTo>
                  <a:lnTo>
                    <a:pt x="103" y="62"/>
                  </a:lnTo>
                  <a:lnTo>
                    <a:pt x="97" y="63"/>
                  </a:lnTo>
                  <a:lnTo>
                    <a:pt x="90" y="66"/>
                  </a:lnTo>
                  <a:lnTo>
                    <a:pt x="81" y="70"/>
                  </a:lnTo>
                  <a:lnTo>
                    <a:pt x="72" y="74"/>
                  </a:lnTo>
                  <a:lnTo>
                    <a:pt x="77" y="81"/>
                  </a:lnTo>
                  <a:lnTo>
                    <a:pt x="84" y="88"/>
                  </a:lnTo>
                  <a:lnTo>
                    <a:pt x="93" y="95"/>
                  </a:lnTo>
                  <a:lnTo>
                    <a:pt x="93" y="101"/>
                  </a:lnTo>
                  <a:lnTo>
                    <a:pt x="87" y="104"/>
                  </a:lnTo>
                  <a:lnTo>
                    <a:pt x="81" y="107"/>
                  </a:lnTo>
                  <a:lnTo>
                    <a:pt x="81" y="112"/>
                  </a:lnTo>
                  <a:lnTo>
                    <a:pt x="72" y="112"/>
                  </a:lnTo>
                  <a:lnTo>
                    <a:pt x="65" y="117"/>
                  </a:lnTo>
                  <a:lnTo>
                    <a:pt x="42" y="118"/>
                  </a:lnTo>
                  <a:lnTo>
                    <a:pt x="44" y="115"/>
                  </a:lnTo>
                  <a:lnTo>
                    <a:pt x="42" y="113"/>
                  </a:lnTo>
                  <a:lnTo>
                    <a:pt x="37" y="113"/>
                  </a:lnTo>
                  <a:lnTo>
                    <a:pt x="28" y="114"/>
                  </a:lnTo>
                  <a:lnTo>
                    <a:pt x="22" y="114"/>
                  </a:lnTo>
                  <a:lnTo>
                    <a:pt x="17" y="114"/>
                  </a:lnTo>
                  <a:lnTo>
                    <a:pt x="16" y="109"/>
                  </a:lnTo>
                  <a:lnTo>
                    <a:pt x="25" y="93"/>
                  </a:lnTo>
                  <a:lnTo>
                    <a:pt x="23" y="90"/>
                  </a:lnTo>
                  <a:lnTo>
                    <a:pt x="10" y="91"/>
                  </a:lnTo>
                  <a:lnTo>
                    <a:pt x="7" y="87"/>
                  </a:lnTo>
                  <a:lnTo>
                    <a:pt x="2" y="84"/>
                  </a:lnTo>
                  <a:lnTo>
                    <a:pt x="3" y="79"/>
                  </a:lnTo>
                  <a:lnTo>
                    <a:pt x="2" y="75"/>
                  </a:lnTo>
                  <a:lnTo>
                    <a:pt x="4" y="71"/>
                  </a:lnTo>
                  <a:lnTo>
                    <a:pt x="0" y="63"/>
                  </a:lnTo>
                  <a:lnTo>
                    <a:pt x="0" y="50"/>
                  </a:lnTo>
                  <a:lnTo>
                    <a:pt x="10" y="44"/>
                  </a:lnTo>
                  <a:lnTo>
                    <a:pt x="10" y="36"/>
                  </a:lnTo>
                  <a:lnTo>
                    <a:pt x="13" y="32"/>
                  </a:lnTo>
                  <a:lnTo>
                    <a:pt x="8" y="2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41" name="Czech Republic"/>
            <p:cNvSpPr>
              <a:spLocks/>
            </p:cNvSpPr>
            <p:nvPr/>
          </p:nvSpPr>
          <p:spPr bwMode="auto">
            <a:xfrm>
              <a:off x="9771809" y="2966610"/>
              <a:ext cx="63650" cy="30667"/>
            </a:xfrm>
            <a:custGeom>
              <a:avLst/>
              <a:gdLst>
                <a:gd name="T0" fmla="*/ 35 w 81"/>
                <a:gd name="T1" fmla="*/ 0 h 39"/>
                <a:gd name="T2" fmla="*/ 41 w 81"/>
                <a:gd name="T3" fmla="*/ 4 h 39"/>
                <a:gd name="T4" fmla="*/ 50 w 81"/>
                <a:gd name="T5" fmla="*/ 7 h 39"/>
                <a:gd name="T6" fmla="*/ 51 w 81"/>
                <a:gd name="T7" fmla="*/ 12 h 39"/>
                <a:gd name="T8" fmla="*/ 58 w 81"/>
                <a:gd name="T9" fmla="*/ 14 h 39"/>
                <a:gd name="T10" fmla="*/ 60 w 81"/>
                <a:gd name="T11" fmla="*/ 11 h 39"/>
                <a:gd name="T12" fmla="*/ 66 w 81"/>
                <a:gd name="T13" fmla="*/ 12 h 39"/>
                <a:gd name="T14" fmla="*/ 71 w 81"/>
                <a:gd name="T15" fmla="*/ 16 h 39"/>
                <a:gd name="T16" fmla="*/ 77 w 81"/>
                <a:gd name="T17" fmla="*/ 18 h 39"/>
                <a:gd name="T18" fmla="*/ 81 w 81"/>
                <a:gd name="T19" fmla="*/ 23 h 39"/>
                <a:gd name="T20" fmla="*/ 74 w 81"/>
                <a:gd name="T21" fmla="*/ 28 h 39"/>
                <a:gd name="T22" fmla="*/ 69 w 81"/>
                <a:gd name="T23" fmla="*/ 33 h 39"/>
                <a:gd name="T24" fmla="*/ 61 w 81"/>
                <a:gd name="T25" fmla="*/ 34 h 39"/>
                <a:gd name="T26" fmla="*/ 57 w 81"/>
                <a:gd name="T27" fmla="*/ 39 h 39"/>
                <a:gd name="T28" fmla="*/ 49 w 81"/>
                <a:gd name="T29" fmla="*/ 38 h 39"/>
                <a:gd name="T30" fmla="*/ 35 w 81"/>
                <a:gd name="T31" fmla="*/ 32 h 39"/>
                <a:gd name="T32" fmla="*/ 32 w 81"/>
                <a:gd name="T33" fmla="*/ 36 h 39"/>
                <a:gd name="T34" fmla="*/ 21 w 81"/>
                <a:gd name="T35" fmla="*/ 35 h 39"/>
                <a:gd name="T36" fmla="*/ 14 w 81"/>
                <a:gd name="T37" fmla="*/ 30 h 39"/>
                <a:gd name="T38" fmla="*/ 10 w 81"/>
                <a:gd name="T39" fmla="*/ 26 h 39"/>
                <a:gd name="T40" fmla="*/ 0 w 81"/>
                <a:gd name="T41" fmla="*/ 14 h 39"/>
                <a:gd name="T42" fmla="*/ 9 w 81"/>
                <a:gd name="T43" fmla="*/ 10 h 39"/>
                <a:gd name="T44" fmla="*/ 18 w 81"/>
                <a:gd name="T45" fmla="*/ 6 h 39"/>
                <a:gd name="T46" fmla="*/ 25 w 81"/>
                <a:gd name="T47" fmla="*/ 3 h 39"/>
                <a:gd name="T48" fmla="*/ 31 w 81"/>
                <a:gd name="T49" fmla="*/ 2 h 39"/>
                <a:gd name="T50" fmla="*/ 35 w 81"/>
                <a:gd name="T51" fmla="*/ 0 h 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1"/>
                <a:gd name="T79" fmla="*/ 0 h 39"/>
                <a:gd name="T80" fmla="*/ 81 w 81"/>
                <a:gd name="T81" fmla="*/ 39 h 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1" h="39">
                  <a:moveTo>
                    <a:pt x="35" y="0"/>
                  </a:moveTo>
                  <a:lnTo>
                    <a:pt x="41" y="4"/>
                  </a:lnTo>
                  <a:lnTo>
                    <a:pt x="50" y="7"/>
                  </a:lnTo>
                  <a:lnTo>
                    <a:pt x="51" y="12"/>
                  </a:lnTo>
                  <a:lnTo>
                    <a:pt x="58" y="14"/>
                  </a:lnTo>
                  <a:lnTo>
                    <a:pt x="60" y="11"/>
                  </a:lnTo>
                  <a:lnTo>
                    <a:pt x="66" y="12"/>
                  </a:lnTo>
                  <a:lnTo>
                    <a:pt x="71" y="16"/>
                  </a:lnTo>
                  <a:lnTo>
                    <a:pt x="77" y="18"/>
                  </a:lnTo>
                  <a:lnTo>
                    <a:pt x="81" y="23"/>
                  </a:lnTo>
                  <a:lnTo>
                    <a:pt x="74" y="28"/>
                  </a:lnTo>
                  <a:lnTo>
                    <a:pt x="69" y="33"/>
                  </a:lnTo>
                  <a:lnTo>
                    <a:pt x="61" y="34"/>
                  </a:lnTo>
                  <a:lnTo>
                    <a:pt x="57" y="39"/>
                  </a:lnTo>
                  <a:lnTo>
                    <a:pt x="49" y="38"/>
                  </a:lnTo>
                  <a:lnTo>
                    <a:pt x="35" y="32"/>
                  </a:lnTo>
                  <a:lnTo>
                    <a:pt x="32" y="36"/>
                  </a:lnTo>
                  <a:lnTo>
                    <a:pt x="21" y="35"/>
                  </a:lnTo>
                  <a:lnTo>
                    <a:pt x="14" y="30"/>
                  </a:lnTo>
                  <a:lnTo>
                    <a:pt x="10" y="26"/>
                  </a:lnTo>
                  <a:lnTo>
                    <a:pt x="0" y="14"/>
                  </a:lnTo>
                  <a:lnTo>
                    <a:pt x="9" y="10"/>
                  </a:lnTo>
                  <a:lnTo>
                    <a:pt x="18" y="6"/>
                  </a:lnTo>
                  <a:lnTo>
                    <a:pt x="25" y="3"/>
                  </a:lnTo>
                  <a:lnTo>
                    <a:pt x="31" y="2"/>
                  </a:lnTo>
                  <a:lnTo>
                    <a:pt x="35"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42" name="Slovakia"/>
            <p:cNvSpPr>
              <a:spLocks/>
            </p:cNvSpPr>
            <p:nvPr/>
          </p:nvSpPr>
          <p:spPr bwMode="auto">
            <a:xfrm>
              <a:off x="9816600" y="2984696"/>
              <a:ext cx="51863" cy="22804"/>
            </a:xfrm>
            <a:custGeom>
              <a:avLst/>
              <a:gdLst>
                <a:gd name="T0" fmla="*/ 33 w 66"/>
                <a:gd name="T1" fmla="*/ 2 h 29"/>
                <a:gd name="T2" fmla="*/ 36 w 66"/>
                <a:gd name="T3" fmla="*/ 7 h 29"/>
                <a:gd name="T4" fmla="*/ 42 w 66"/>
                <a:gd name="T5" fmla="*/ 5 h 29"/>
                <a:gd name="T6" fmla="*/ 50 w 66"/>
                <a:gd name="T7" fmla="*/ 3 h 29"/>
                <a:gd name="T8" fmla="*/ 57 w 66"/>
                <a:gd name="T9" fmla="*/ 3 h 29"/>
                <a:gd name="T10" fmla="*/ 64 w 66"/>
                <a:gd name="T11" fmla="*/ 6 h 29"/>
                <a:gd name="T12" fmla="*/ 66 w 66"/>
                <a:gd name="T13" fmla="*/ 9 h 29"/>
                <a:gd name="T14" fmla="*/ 64 w 66"/>
                <a:gd name="T15" fmla="*/ 15 h 29"/>
                <a:gd name="T16" fmla="*/ 61 w 66"/>
                <a:gd name="T17" fmla="*/ 20 h 29"/>
                <a:gd name="T18" fmla="*/ 54 w 66"/>
                <a:gd name="T19" fmla="*/ 19 h 29"/>
                <a:gd name="T20" fmla="*/ 46 w 66"/>
                <a:gd name="T21" fmla="*/ 18 h 29"/>
                <a:gd name="T22" fmla="*/ 41 w 66"/>
                <a:gd name="T23" fmla="*/ 20 h 29"/>
                <a:gd name="T24" fmla="*/ 40 w 66"/>
                <a:gd name="T25" fmla="*/ 22 h 29"/>
                <a:gd name="T26" fmla="*/ 32 w 66"/>
                <a:gd name="T27" fmla="*/ 21 h 29"/>
                <a:gd name="T28" fmla="*/ 28 w 66"/>
                <a:gd name="T29" fmla="*/ 24 h 29"/>
                <a:gd name="T30" fmla="*/ 22 w 66"/>
                <a:gd name="T31" fmla="*/ 25 h 29"/>
                <a:gd name="T32" fmla="*/ 18 w 66"/>
                <a:gd name="T33" fmla="*/ 29 h 29"/>
                <a:gd name="T34" fmla="*/ 12 w 66"/>
                <a:gd name="T35" fmla="*/ 28 h 29"/>
                <a:gd name="T36" fmla="*/ 7 w 66"/>
                <a:gd name="T37" fmla="*/ 28 h 29"/>
                <a:gd name="T38" fmla="*/ 2 w 66"/>
                <a:gd name="T39" fmla="*/ 24 h 29"/>
                <a:gd name="T40" fmla="*/ 0 w 66"/>
                <a:gd name="T41" fmla="*/ 19 h 29"/>
                <a:gd name="T42" fmla="*/ 0 w 66"/>
                <a:gd name="T43" fmla="*/ 16 h 29"/>
                <a:gd name="T44" fmla="*/ 4 w 66"/>
                <a:gd name="T45" fmla="*/ 11 h 29"/>
                <a:gd name="T46" fmla="*/ 12 w 66"/>
                <a:gd name="T47" fmla="*/ 10 h 29"/>
                <a:gd name="T48" fmla="*/ 17 w 66"/>
                <a:gd name="T49" fmla="*/ 5 h 29"/>
                <a:gd name="T50" fmla="*/ 24 w 66"/>
                <a:gd name="T51" fmla="*/ 0 h 29"/>
                <a:gd name="T52" fmla="*/ 33 w 66"/>
                <a:gd name="T53" fmla="*/ 2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29"/>
                <a:gd name="T83" fmla="*/ 66 w 66"/>
                <a:gd name="T84" fmla="*/ 29 h 2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29">
                  <a:moveTo>
                    <a:pt x="33" y="2"/>
                  </a:moveTo>
                  <a:lnTo>
                    <a:pt x="36" y="7"/>
                  </a:lnTo>
                  <a:lnTo>
                    <a:pt x="42" y="5"/>
                  </a:lnTo>
                  <a:lnTo>
                    <a:pt x="50" y="3"/>
                  </a:lnTo>
                  <a:lnTo>
                    <a:pt x="57" y="3"/>
                  </a:lnTo>
                  <a:lnTo>
                    <a:pt x="64" y="6"/>
                  </a:lnTo>
                  <a:lnTo>
                    <a:pt x="66" y="9"/>
                  </a:lnTo>
                  <a:lnTo>
                    <a:pt x="64" y="15"/>
                  </a:lnTo>
                  <a:lnTo>
                    <a:pt x="61" y="20"/>
                  </a:lnTo>
                  <a:lnTo>
                    <a:pt x="54" y="19"/>
                  </a:lnTo>
                  <a:lnTo>
                    <a:pt x="46" y="18"/>
                  </a:lnTo>
                  <a:lnTo>
                    <a:pt x="41" y="20"/>
                  </a:lnTo>
                  <a:lnTo>
                    <a:pt x="40" y="22"/>
                  </a:lnTo>
                  <a:lnTo>
                    <a:pt x="32" y="21"/>
                  </a:lnTo>
                  <a:lnTo>
                    <a:pt x="28" y="24"/>
                  </a:lnTo>
                  <a:lnTo>
                    <a:pt x="22" y="25"/>
                  </a:lnTo>
                  <a:lnTo>
                    <a:pt x="18" y="29"/>
                  </a:lnTo>
                  <a:lnTo>
                    <a:pt x="12" y="28"/>
                  </a:lnTo>
                  <a:lnTo>
                    <a:pt x="7" y="28"/>
                  </a:lnTo>
                  <a:lnTo>
                    <a:pt x="2" y="24"/>
                  </a:lnTo>
                  <a:lnTo>
                    <a:pt x="0" y="19"/>
                  </a:lnTo>
                  <a:lnTo>
                    <a:pt x="0" y="16"/>
                  </a:lnTo>
                  <a:lnTo>
                    <a:pt x="4" y="11"/>
                  </a:lnTo>
                  <a:lnTo>
                    <a:pt x="12" y="10"/>
                  </a:lnTo>
                  <a:lnTo>
                    <a:pt x="17" y="5"/>
                  </a:lnTo>
                  <a:lnTo>
                    <a:pt x="24" y="0"/>
                  </a:lnTo>
                  <a:lnTo>
                    <a:pt x="33" y="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43" name="Austria"/>
            <p:cNvSpPr>
              <a:spLocks/>
            </p:cNvSpPr>
            <p:nvPr/>
          </p:nvSpPr>
          <p:spPr bwMode="auto">
            <a:xfrm>
              <a:off x="9747450" y="2991773"/>
              <a:ext cx="74650" cy="31454"/>
            </a:xfrm>
            <a:custGeom>
              <a:avLst/>
              <a:gdLst>
                <a:gd name="T0" fmla="*/ 10 w 95"/>
                <a:gd name="T1" fmla="*/ 35 h 40"/>
                <a:gd name="T2" fmla="*/ 9 w 95"/>
                <a:gd name="T3" fmla="*/ 32 h 40"/>
                <a:gd name="T4" fmla="*/ 5 w 95"/>
                <a:gd name="T5" fmla="*/ 32 h 40"/>
                <a:gd name="T6" fmla="*/ 0 w 95"/>
                <a:gd name="T7" fmla="*/ 31 h 40"/>
                <a:gd name="T8" fmla="*/ 1 w 95"/>
                <a:gd name="T9" fmla="*/ 26 h 40"/>
                <a:gd name="T10" fmla="*/ 13 w 95"/>
                <a:gd name="T11" fmla="*/ 26 h 40"/>
                <a:gd name="T12" fmla="*/ 24 w 95"/>
                <a:gd name="T13" fmla="*/ 25 h 40"/>
                <a:gd name="T14" fmla="*/ 31 w 95"/>
                <a:gd name="T15" fmla="*/ 21 h 40"/>
                <a:gd name="T16" fmla="*/ 40 w 95"/>
                <a:gd name="T17" fmla="*/ 20 h 40"/>
                <a:gd name="T18" fmla="*/ 40 w 95"/>
                <a:gd name="T19" fmla="*/ 15 h 40"/>
                <a:gd name="T20" fmla="*/ 52 w 95"/>
                <a:gd name="T21" fmla="*/ 9 h 40"/>
                <a:gd name="T22" fmla="*/ 52 w 95"/>
                <a:gd name="T23" fmla="*/ 3 h 40"/>
                <a:gd name="T24" fmla="*/ 63 w 95"/>
                <a:gd name="T25" fmla="*/ 4 h 40"/>
                <a:gd name="T26" fmla="*/ 66 w 95"/>
                <a:gd name="T27" fmla="*/ 0 h 40"/>
                <a:gd name="T28" fmla="*/ 80 w 95"/>
                <a:gd name="T29" fmla="*/ 6 h 40"/>
                <a:gd name="T30" fmla="*/ 88 w 95"/>
                <a:gd name="T31" fmla="*/ 7 h 40"/>
                <a:gd name="T32" fmla="*/ 88 w 95"/>
                <a:gd name="T33" fmla="*/ 10 h 40"/>
                <a:gd name="T34" fmla="*/ 90 w 95"/>
                <a:gd name="T35" fmla="*/ 15 h 40"/>
                <a:gd name="T36" fmla="*/ 95 w 95"/>
                <a:gd name="T37" fmla="*/ 19 h 40"/>
                <a:gd name="T38" fmla="*/ 88 w 95"/>
                <a:gd name="T39" fmla="*/ 21 h 40"/>
                <a:gd name="T40" fmla="*/ 84 w 95"/>
                <a:gd name="T41" fmla="*/ 27 h 40"/>
                <a:gd name="T42" fmla="*/ 82 w 95"/>
                <a:gd name="T43" fmla="*/ 31 h 40"/>
                <a:gd name="T44" fmla="*/ 77 w 95"/>
                <a:gd name="T45" fmla="*/ 34 h 40"/>
                <a:gd name="T46" fmla="*/ 67 w 95"/>
                <a:gd name="T47" fmla="*/ 38 h 40"/>
                <a:gd name="T48" fmla="*/ 58 w 95"/>
                <a:gd name="T49" fmla="*/ 40 h 40"/>
                <a:gd name="T50" fmla="*/ 50 w 95"/>
                <a:gd name="T51" fmla="*/ 37 h 40"/>
                <a:gd name="T52" fmla="*/ 38 w 95"/>
                <a:gd name="T53" fmla="*/ 38 h 40"/>
                <a:gd name="T54" fmla="*/ 31 w 95"/>
                <a:gd name="T55" fmla="*/ 35 h 40"/>
                <a:gd name="T56" fmla="*/ 31 w 95"/>
                <a:gd name="T57" fmla="*/ 31 h 40"/>
                <a:gd name="T58" fmla="*/ 19 w 95"/>
                <a:gd name="T59" fmla="*/ 31 h 40"/>
                <a:gd name="T60" fmla="*/ 18 w 95"/>
                <a:gd name="T61" fmla="*/ 35 h 40"/>
                <a:gd name="T62" fmla="*/ 10 w 95"/>
                <a:gd name="T63" fmla="*/ 35 h 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5"/>
                <a:gd name="T97" fmla="*/ 0 h 40"/>
                <a:gd name="T98" fmla="*/ 95 w 95"/>
                <a:gd name="T99" fmla="*/ 40 h 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5" h="40">
                  <a:moveTo>
                    <a:pt x="10" y="35"/>
                  </a:moveTo>
                  <a:lnTo>
                    <a:pt x="9" y="32"/>
                  </a:lnTo>
                  <a:lnTo>
                    <a:pt x="5" y="32"/>
                  </a:lnTo>
                  <a:lnTo>
                    <a:pt x="0" y="31"/>
                  </a:lnTo>
                  <a:lnTo>
                    <a:pt x="1" y="26"/>
                  </a:lnTo>
                  <a:lnTo>
                    <a:pt x="13" y="26"/>
                  </a:lnTo>
                  <a:lnTo>
                    <a:pt x="24" y="25"/>
                  </a:lnTo>
                  <a:lnTo>
                    <a:pt x="31" y="21"/>
                  </a:lnTo>
                  <a:lnTo>
                    <a:pt x="40" y="20"/>
                  </a:lnTo>
                  <a:lnTo>
                    <a:pt x="40" y="15"/>
                  </a:lnTo>
                  <a:lnTo>
                    <a:pt x="52" y="9"/>
                  </a:lnTo>
                  <a:lnTo>
                    <a:pt x="52" y="3"/>
                  </a:lnTo>
                  <a:lnTo>
                    <a:pt x="63" y="4"/>
                  </a:lnTo>
                  <a:lnTo>
                    <a:pt x="66" y="0"/>
                  </a:lnTo>
                  <a:lnTo>
                    <a:pt x="80" y="6"/>
                  </a:lnTo>
                  <a:lnTo>
                    <a:pt x="88" y="7"/>
                  </a:lnTo>
                  <a:lnTo>
                    <a:pt x="88" y="10"/>
                  </a:lnTo>
                  <a:lnTo>
                    <a:pt x="90" y="15"/>
                  </a:lnTo>
                  <a:lnTo>
                    <a:pt x="95" y="19"/>
                  </a:lnTo>
                  <a:lnTo>
                    <a:pt x="88" y="21"/>
                  </a:lnTo>
                  <a:lnTo>
                    <a:pt x="84" y="27"/>
                  </a:lnTo>
                  <a:lnTo>
                    <a:pt x="82" y="31"/>
                  </a:lnTo>
                  <a:lnTo>
                    <a:pt x="77" y="34"/>
                  </a:lnTo>
                  <a:lnTo>
                    <a:pt x="67" y="38"/>
                  </a:lnTo>
                  <a:lnTo>
                    <a:pt x="58" y="40"/>
                  </a:lnTo>
                  <a:lnTo>
                    <a:pt x="50" y="37"/>
                  </a:lnTo>
                  <a:lnTo>
                    <a:pt x="38" y="38"/>
                  </a:lnTo>
                  <a:lnTo>
                    <a:pt x="31" y="35"/>
                  </a:lnTo>
                  <a:lnTo>
                    <a:pt x="31" y="31"/>
                  </a:lnTo>
                  <a:lnTo>
                    <a:pt x="19" y="31"/>
                  </a:lnTo>
                  <a:lnTo>
                    <a:pt x="18" y="35"/>
                  </a:lnTo>
                  <a:lnTo>
                    <a:pt x="10" y="3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44" name="Poland"/>
            <p:cNvSpPr>
              <a:spLocks/>
            </p:cNvSpPr>
            <p:nvPr/>
          </p:nvSpPr>
          <p:spPr bwMode="auto">
            <a:xfrm>
              <a:off x="9792240" y="2921002"/>
              <a:ext cx="91152" cy="70771"/>
            </a:xfrm>
            <a:custGeom>
              <a:avLst/>
              <a:gdLst>
                <a:gd name="T0" fmla="*/ 0 w 116"/>
                <a:gd name="T1" fmla="*/ 16 h 90"/>
                <a:gd name="T2" fmla="*/ 12 w 116"/>
                <a:gd name="T3" fmla="*/ 12 h 90"/>
                <a:gd name="T4" fmla="*/ 25 w 116"/>
                <a:gd name="T5" fmla="*/ 8 h 90"/>
                <a:gd name="T6" fmla="*/ 36 w 116"/>
                <a:gd name="T7" fmla="*/ 0 h 90"/>
                <a:gd name="T8" fmla="*/ 49 w 116"/>
                <a:gd name="T9" fmla="*/ 0 h 90"/>
                <a:gd name="T10" fmla="*/ 53 w 116"/>
                <a:gd name="T11" fmla="*/ 6 h 90"/>
                <a:gd name="T12" fmla="*/ 67 w 116"/>
                <a:gd name="T13" fmla="*/ 6 h 90"/>
                <a:gd name="T14" fmla="*/ 81 w 116"/>
                <a:gd name="T15" fmla="*/ 5 h 90"/>
                <a:gd name="T16" fmla="*/ 101 w 116"/>
                <a:gd name="T17" fmla="*/ 4 h 90"/>
                <a:gd name="T18" fmla="*/ 106 w 116"/>
                <a:gd name="T19" fmla="*/ 8 h 90"/>
                <a:gd name="T20" fmla="*/ 109 w 116"/>
                <a:gd name="T21" fmla="*/ 12 h 90"/>
                <a:gd name="T22" fmla="*/ 111 w 116"/>
                <a:gd name="T23" fmla="*/ 20 h 90"/>
                <a:gd name="T24" fmla="*/ 115 w 116"/>
                <a:gd name="T25" fmla="*/ 24 h 90"/>
                <a:gd name="T26" fmla="*/ 114 w 116"/>
                <a:gd name="T27" fmla="*/ 34 h 90"/>
                <a:gd name="T28" fmla="*/ 108 w 116"/>
                <a:gd name="T29" fmla="*/ 34 h 90"/>
                <a:gd name="T30" fmla="*/ 107 w 116"/>
                <a:gd name="T31" fmla="*/ 40 h 90"/>
                <a:gd name="T32" fmla="*/ 112 w 116"/>
                <a:gd name="T33" fmla="*/ 42 h 90"/>
                <a:gd name="T34" fmla="*/ 112 w 116"/>
                <a:gd name="T35" fmla="*/ 52 h 90"/>
                <a:gd name="T36" fmla="*/ 112 w 116"/>
                <a:gd name="T37" fmla="*/ 56 h 90"/>
                <a:gd name="T38" fmla="*/ 115 w 116"/>
                <a:gd name="T39" fmla="*/ 62 h 90"/>
                <a:gd name="T40" fmla="*/ 116 w 116"/>
                <a:gd name="T41" fmla="*/ 66 h 90"/>
                <a:gd name="T42" fmla="*/ 109 w 116"/>
                <a:gd name="T43" fmla="*/ 70 h 90"/>
                <a:gd name="T44" fmla="*/ 103 w 116"/>
                <a:gd name="T45" fmla="*/ 77 h 90"/>
                <a:gd name="T46" fmla="*/ 99 w 116"/>
                <a:gd name="T47" fmla="*/ 82 h 90"/>
                <a:gd name="T48" fmla="*/ 97 w 116"/>
                <a:gd name="T49" fmla="*/ 90 h 90"/>
                <a:gd name="T50" fmla="*/ 95 w 116"/>
                <a:gd name="T51" fmla="*/ 87 h 90"/>
                <a:gd name="T52" fmla="*/ 88 w 116"/>
                <a:gd name="T53" fmla="*/ 84 h 90"/>
                <a:gd name="T54" fmla="*/ 81 w 116"/>
                <a:gd name="T55" fmla="*/ 84 h 90"/>
                <a:gd name="T56" fmla="*/ 73 w 116"/>
                <a:gd name="T57" fmla="*/ 86 h 90"/>
                <a:gd name="T58" fmla="*/ 67 w 116"/>
                <a:gd name="T59" fmla="*/ 88 h 90"/>
                <a:gd name="T60" fmla="*/ 64 w 116"/>
                <a:gd name="T61" fmla="*/ 83 h 90"/>
                <a:gd name="T62" fmla="*/ 55 w 116"/>
                <a:gd name="T63" fmla="*/ 81 h 90"/>
                <a:gd name="T64" fmla="*/ 51 w 116"/>
                <a:gd name="T65" fmla="*/ 76 h 90"/>
                <a:gd name="T66" fmla="*/ 45 w 116"/>
                <a:gd name="T67" fmla="*/ 74 h 90"/>
                <a:gd name="T68" fmla="*/ 40 w 116"/>
                <a:gd name="T69" fmla="*/ 70 h 90"/>
                <a:gd name="T70" fmla="*/ 34 w 116"/>
                <a:gd name="T71" fmla="*/ 69 h 90"/>
                <a:gd name="T72" fmla="*/ 32 w 116"/>
                <a:gd name="T73" fmla="*/ 72 h 90"/>
                <a:gd name="T74" fmla="*/ 25 w 116"/>
                <a:gd name="T75" fmla="*/ 70 h 90"/>
                <a:gd name="T76" fmla="*/ 24 w 116"/>
                <a:gd name="T77" fmla="*/ 65 h 90"/>
                <a:gd name="T78" fmla="*/ 18 w 116"/>
                <a:gd name="T79" fmla="*/ 62 h 90"/>
                <a:gd name="T80" fmla="*/ 9 w 116"/>
                <a:gd name="T81" fmla="*/ 58 h 90"/>
                <a:gd name="T82" fmla="*/ 6 w 116"/>
                <a:gd name="T83" fmla="*/ 52 h 90"/>
                <a:gd name="T84" fmla="*/ 6 w 116"/>
                <a:gd name="T85" fmla="*/ 35 h 90"/>
                <a:gd name="T86" fmla="*/ 0 w 116"/>
                <a:gd name="T87" fmla="*/ 31 h 90"/>
                <a:gd name="T88" fmla="*/ 3 w 116"/>
                <a:gd name="T89" fmla="*/ 22 h 90"/>
                <a:gd name="T90" fmla="*/ 0 w 116"/>
                <a:gd name="T91" fmla="*/ 16 h 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6"/>
                <a:gd name="T139" fmla="*/ 0 h 90"/>
                <a:gd name="T140" fmla="*/ 116 w 116"/>
                <a:gd name="T141" fmla="*/ 90 h 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6" h="90">
                  <a:moveTo>
                    <a:pt x="0" y="16"/>
                  </a:moveTo>
                  <a:lnTo>
                    <a:pt x="12" y="12"/>
                  </a:lnTo>
                  <a:lnTo>
                    <a:pt x="25" y="8"/>
                  </a:lnTo>
                  <a:lnTo>
                    <a:pt x="36" y="0"/>
                  </a:lnTo>
                  <a:lnTo>
                    <a:pt x="49" y="0"/>
                  </a:lnTo>
                  <a:lnTo>
                    <a:pt x="53" y="6"/>
                  </a:lnTo>
                  <a:lnTo>
                    <a:pt x="67" y="6"/>
                  </a:lnTo>
                  <a:lnTo>
                    <a:pt x="81" y="5"/>
                  </a:lnTo>
                  <a:lnTo>
                    <a:pt x="101" y="4"/>
                  </a:lnTo>
                  <a:lnTo>
                    <a:pt x="106" y="8"/>
                  </a:lnTo>
                  <a:lnTo>
                    <a:pt x="109" y="12"/>
                  </a:lnTo>
                  <a:lnTo>
                    <a:pt x="111" y="20"/>
                  </a:lnTo>
                  <a:lnTo>
                    <a:pt x="115" y="24"/>
                  </a:lnTo>
                  <a:lnTo>
                    <a:pt x="114" y="34"/>
                  </a:lnTo>
                  <a:lnTo>
                    <a:pt x="108" y="34"/>
                  </a:lnTo>
                  <a:lnTo>
                    <a:pt x="107" y="40"/>
                  </a:lnTo>
                  <a:lnTo>
                    <a:pt x="112" y="42"/>
                  </a:lnTo>
                  <a:lnTo>
                    <a:pt x="112" y="52"/>
                  </a:lnTo>
                  <a:lnTo>
                    <a:pt x="112" y="56"/>
                  </a:lnTo>
                  <a:lnTo>
                    <a:pt x="115" y="62"/>
                  </a:lnTo>
                  <a:lnTo>
                    <a:pt x="116" y="66"/>
                  </a:lnTo>
                  <a:lnTo>
                    <a:pt x="109" y="70"/>
                  </a:lnTo>
                  <a:lnTo>
                    <a:pt x="103" y="77"/>
                  </a:lnTo>
                  <a:lnTo>
                    <a:pt x="99" y="82"/>
                  </a:lnTo>
                  <a:lnTo>
                    <a:pt x="97" y="90"/>
                  </a:lnTo>
                  <a:lnTo>
                    <a:pt x="95" y="87"/>
                  </a:lnTo>
                  <a:lnTo>
                    <a:pt x="88" y="84"/>
                  </a:lnTo>
                  <a:lnTo>
                    <a:pt x="81" y="84"/>
                  </a:lnTo>
                  <a:lnTo>
                    <a:pt x="73" y="86"/>
                  </a:lnTo>
                  <a:lnTo>
                    <a:pt x="67" y="88"/>
                  </a:lnTo>
                  <a:lnTo>
                    <a:pt x="64" y="83"/>
                  </a:lnTo>
                  <a:lnTo>
                    <a:pt x="55" y="81"/>
                  </a:lnTo>
                  <a:lnTo>
                    <a:pt x="51" y="76"/>
                  </a:lnTo>
                  <a:lnTo>
                    <a:pt x="45" y="74"/>
                  </a:lnTo>
                  <a:lnTo>
                    <a:pt x="40" y="70"/>
                  </a:lnTo>
                  <a:lnTo>
                    <a:pt x="34" y="69"/>
                  </a:lnTo>
                  <a:lnTo>
                    <a:pt x="32" y="72"/>
                  </a:lnTo>
                  <a:lnTo>
                    <a:pt x="25" y="70"/>
                  </a:lnTo>
                  <a:lnTo>
                    <a:pt x="24" y="65"/>
                  </a:lnTo>
                  <a:lnTo>
                    <a:pt x="18" y="62"/>
                  </a:lnTo>
                  <a:lnTo>
                    <a:pt x="9" y="58"/>
                  </a:lnTo>
                  <a:lnTo>
                    <a:pt x="6" y="52"/>
                  </a:lnTo>
                  <a:lnTo>
                    <a:pt x="6" y="35"/>
                  </a:lnTo>
                  <a:lnTo>
                    <a:pt x="0" y="31"/>
                  </a:lnTo>
                  <a:lnTo>
                    <a:pt x="3" y="22"/>
                  </a:lnTo>
                  <a:lnTo>
                    <a:pt x="0" y="1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45" name="Hungary"/>
            <p:cNvSpPr>
              <a:spLocks/>
            </p:cNvSpPr>
            <p:nvPr/>
          </p:nvSpPr>
          <p:spPr bwMode="auto">
            <a:xfrm>
              <a:off x="9811885" y="2998851"/>
              <a:ext cx="58935" cy="32240"/>
            </a:xfrm>
            <a:custGeom>
              <a:avLst/>
              <a:gdLst>
                <a:gd name="T0" fmla="*/ 0 w 75"/>
                <a:gd name="T1" fmla="*/ 22 h 41"/>
                <a:gd name="T2" fmla="*/ 2 w 75"/>
                <a:gd name="T3" fmla="*/ 18 h 41"/>
                <a:gd name="T4" fmla="*/ 6 w 75"/>
                <a:gd name="T5" fmla="*/ 12 h 41"/>
                <a:gd name="T6" fmla="*/ 13 w 75"/>
                <a:gd name="T7" fmla="*/ 10 h 41"/>
                <a:gd name="T8" fmla="*/ 24 w 75"/>
                <a:gd name="T9" fmla="*/ 11 h 41"/>
                <a:gd name="T10" fmla="*/ 28 w 75"/>
                <a:gd name="T11" fmla="*/ 7 h 41"/>
                <a:gd name="T12" fmla="*/ 34 w 75"/>
                <a:gd name="T13" fmla="*/ 6 h 41"/>
                <a:gd name="T14" fmla="*/ 38 w 75"/>
                <a:gd name="T15" fmla="*/ 3 h 41"/>
                <a:gd name="T16" fmla="*/ 46 w 75"/>
                <a:gd name="T17" fmla="*/ 4 h 41"/>
                <a:gd name="T18" fmla="*/ 47 w 75"/>
                <a:gd name="T19" fmla="*/ 2 h 41"/>
                <a:gd name="T20" fmla="*/ 52 w 75"/>
                <a:gd name="T21" fmla="*/ 0 h 41"/>
                <a:gd name="T22" fmla="*/ 67 w 75"/>
                <a:gd name="T23" fmla="*/ 2 h 41"/>
                <a:gd name="T24" fmla="*/ 72 w 75"/>
                <a:gd name="T25" fmla="*/ 5 h 41"/>
                <a:gd name="T26" fmla="*/ 75 w 75"/>
                <a:gd name="T27" fmla="*/ 10 h 41"/>
                <a:gd name="T28" fmla="*/ 68 w 75"/>
                <a:gd name="T29" fmla="*/ 15 h 41"/>
                <a:gd name="T30" fmla="*/ 60 w 75"/>
                <a:gd name="T31" fmla="*/ 26 h 41"/>
                <a:gd name="T32" fmla="*/ 50 w 75"/>
                <a:gd name="T33" fmla="*/ 36 h 41"/>
                <a:gd name="T34" fmla="*/ 35 w 75"/>
                <a:gd name="T35" fmla="*/ 36 h 41"/>
                <a:gd name="T36" fmla="*/ 29 w 75"/>
                <a:gd name="T37" fmla="*/ 40 h 41"/>
                <a:gd name="T38" fmla="*/ 16 w 75"/>
                <a:gd name="T39" fmla="*/ 41 h 41"/>
                <a:gd name="T40" fmla="*/ 6 w 75"/>
                <a:gd name="T41" fmla="*/ 34 h 41"/>
                <a:gd name="T42" fmla="*/ 1 w 75"/>
                <a:gd name="T43" fmla="*/ 28 h 41"/>
                <a:gd name="T44" fmla="*/ 0 w 75"/>
                <a:gd name="T45" fmla="*/ 22 h 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5"/>
                <a:gd name="T70" fmla="*/ 0 h 41"/>
                <a:gd name="T71" fmla="*/ 75 w 75"/>
                <a:gd name="T72" fmla="*/ 41 h 4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5" h="41">
                  <a:moveTo>
                    <a:pt x="0" y="22"/>
                  </a:moveTo>
                  <a:lnTo>
                    <a:pt x="2" y="18"/>
                  </a:lnTo>
                  <a:lnTo>
                    <a:pt x="6" y="12"/>
                  </a:lnTo>
                  <a:lnTo>
                    <a:pt x="13" y="10"/>
                  </a:lnTo>
                  <a:lnTo>
                    <a:pt x="24" y="11"/>
                  </a:lnTo>
                  <a:lnTo>
                    <a:pt x="28" y="7"/>
                  </a:lnTo>
                  <a:lnTo>
                    <a:pt x="34" y="6"/>
                  </a:lnTo>
                  <a:lnTo>
                    <a:pt x="38" y="3"/>
                  </a:lnTo>
                  <a:lnTo>
                    <a:pt x="46" y="4"/>
                  </a:lnTo>
                  <a:lnTo>
                    <a:pt x="47" y="2"/>
                  </a:lnTo>
                  <a:lnTo>
                    <a:pt x="52" y="0"/>
                  </a:lnTo>
                  <a:lnTo>
                    <a:pt x="67" y="2"/>
                  </a:lnTo>
                  <a:lnTo>
                    <a:pt x="72" y="5"/>
                  </a:lnTo>
                  <a:lnTo>
                    <a:pt x="75" y="10"/>
                  </a:lnTo>
                  <a:lnTo>
                    <a:pt x="68" y="15"/>
                  </a:lnTo>
                  <a:lnTo>
                    <a:pt x="60" y="26"/>
                  </a:lnTo>
                  <a:lnTo>
                    <a:pt x="50" y="36"/>
                  </a:lnTo>
                  <a:lnTo>
                    <a:pt x="35" y="36"/>
                  </a:lnTo>
                  <a:lnTo>
                    <a:pt x="29" y="40"/>
                  </a:lnTo>
                  <a:lnTo>
                    <a:pt x="16" y="41"/>
                  </a:lnTo>
                  <a:lnTo>
                    <a:pt x="6" y="34"/>
                  </a:lnTo>
                  <a:lnTo>
                    <a:pt x="1" y="28"/>
                  </a:lnTo>
                  <a:lnTo>
                    <a:pt x="0" y="2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46" name="Slovenia"/>
            <p:cNvSpPr>
              <a:spLocks/>
            </p:cNvSpPr>
            <p:nvPr/>
          </p:nvSpPr>
          <p:spPr bwMode="auto">
            <a:xfrm>
              <a:off x="9782025" y="3016150"/>
              <a:ext cx="30646" cy="17299"/>
            </a:xfrm>
            <a:custGeom>
              <a:avLst/>
              <a:gdLst>
                <a:gd name="T0" fmla="*/ 8 w 39"/>
                <a:gd name="T1" fmla="*/ 21 h 22"/>
                <a:gd name="T2" fmla="*/ 16 w 39"/>
                <a:gd name="T3" fmla="*/ 22 h 22"/>
                <a:gd name="T4" fmla="*/ 24 w 39"/>
                <a:gd name="T5" fmla="*/ 21 h 22"/>
                <a:gd name="T6" fmla="*/ 29 w 39"/>
                <a:gd name="T7" fmla="*/ 16 h 22"/>
                <a:gd name="T8" fmla="*/ 32 w 39"/>
                <a:gd name="T9" fmla="*/ 12 h 22"/>
                <a:gd name="T10" fmla="*/ 39 w 39"/>
                <a:gd name="T11" fmla="*/ 6 h 22"/>
                <a:gd name="T12" fmla="*/ 38 w 39"/>
                <a:gd name="T13" fmla="*/ 0 h 22"/>
                <a:gd name="T14" fmla="*/ 33 w 39"/>
                <a:gd name="T15" fmla="*/ 3 h 22"/>
                <a:gd name="T16" fmla="*/ 23 w 39"/>
                <a:gd name="T17" fmla="*/ 7 h 22"/>
                <a:gd name="T18" fmla="*/ 14 w 39"/>
                <a:gd name="T19" fmla="*/ 9 h 22"/>
                <a:gd name="T20" fmla="*/ 6 w 39"/>
                <a:gd name="T21" fmla="*/ 6 h 22"/>
                <a:gd name="T22" fmla="*/ 2 w 39"/>
                <a:gd name="T23" fmla="*/ 12 h 22"/>
                <a:gd name="T24" fmla="*/ 0 w 39"/>
                <a:gd name="T25" fmla="*/ 17 h 22"/>
                <a:gd name="T26" fmla="*/ 8 w 39"/>
                <a:gd name="T27" fmla="*/ 21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22"/>
                <a:gd name="T44" fmla="*/ 39 w 39"/>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22">
                  <a:moveTo>
                    <a:pt x="8" y="21"/>
                  </a:moveTo>
                  <a:lnTo>
                    <a:pt x="16" y="22"/>
                  </a:lnTo>
                  <a:lnTo>
                    <a:pt x="24" y="21"/>
                  </a:lnTo>
                  <a:lnTo>
                    <a:pt x="29" y="16"/>
                  </a:lnTo>
                  <a:lnTo>
                    <a:pt x="32" y="12"/>
                  </a:lnTo>
                  <a:lnTo>
                    <a:pt x="39" y="6"/>
                  </a:lnTo>
                  <a:lnTo>
                    <a:pt x="38" y="0"/>
                  </a:lnTo>
                  <a:lnTo>
                    <a:pt x="33" y="3"/>
                  </a:lnTo>
                  <a:lnTo>
                    <a:pt x="23" y="7"/>
                  </a:lnTo>
                  <a:lnTo>
                    <a:pt x="14" y="9"/>
                  </a:lnTo>
                  <a:lnTo>
                    <a:pt x="6" y="6"/>
                  </a:lnTo>
                  <a:lnTo>
                    <a:pt x="2" y="12"/>
                  </a:lnTo>
                  <a:lnTo>
                    <a:pt x="0" y="17"/>
                  </a:lnTo>
                  <a:lnTo>
                    <a:pt x="8" y="2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47" name="Croatia"/>
            <p:cNvSpPr>
              <a:spLocks/>
            </p:cNvSpPr>
            <p:nvPr/>
          </p:nvSpPr>
          <p:spPr bwMode="auto">
            <a:xfrm>
              <a:off x="9785954" y="3020868"/>
              <a:ext cx="52648" cy="42463"/>
            </a:xfrm>
            <a:custGeom>
              <a:avLst/>
              <a:gdLst>
                <a:gd name="T0" fmla="*/ 62 w 67"/>
                <a:gd name="T1" fmla="*/ 12 h 54"/>
                <a:gd name="T2" fmla="*/ 64 w 67"/>
                <a:gd name="T3" fmla="*/ 17 h 54"/>
                <a:gd name="T4" fmla="*/ 67 w 67"/>
                <a:gd name="T5" fmla="*/ 22 h 54"/>
                <a:gd name="T6" fmla="*/ 64 w 67"/>
                <a:gd name="T7" fmla="*/ 25 h 54"/>
                <a:gd name="T8" fmla="*/ 53 w 67"/>
                <a:gd name="T9" fmla="*/ 23 h 54"/>
                <a:gd name="T10" fmla="*/ 41 w 67"/>
                <a:gd name="T11" fmla="*/ 22 h 54"/>
                <a:gd name="T12" fmla="*/ 36 w 67"/>
                <a:gd name="T13" fmla="*/ 21 h 54"/>
                <a:gd name="T14" fmla="*/ 27 w 67"/>
                <a:gd name="T15" fmla="*/ 22 h 54"/>
                <a:gd name="T16" fmla="*/ 29 w 67"/>
                <a:gd name="T17" fmla="*/ 28 h 54"/>
                <a:gd name="T18" fmla="*/ 31 w 67"/>
                <a:gd name="T19" fmla="*/ 36 h 54"/>
                <a:gd name="T20" fmla="*/ 35 w 67"/>
                <a:gd name="T21" fmla="*/ 42 h 54"/>
                <a:gd name="T22" fmla="*/ 41 w 67"/>
                <a:gd name="T23" fmla="*/ 48 h 54"/>
                <a:gd name="T24" fmla="*/ 45 w 67"/>
                <a:gd name="T25" fmla="*/ 51 h 54"/>
                <a:gd name="T26" fmla="*/ 45 w 67"/>
                <a:gd name="T27" fmla="*/ 54 h 54"/>
                <a:gd name="T28" fmla="*/ 35 w 67"/>
                <a:gd name="T29" fmla="*/ 47 h 54"/>
                <a:gd name="T30" fmla="*/ 27 w 67"/>
                <a:gd name="T31" fmla="*/ 42 h 54"/>
                <a:gd name="T32" fmla="*/ 21 w 67"/>
                <a:gd name="T33" fmla="*/ 36 h 54"/>
                <a:gd name="T34" fmla="*/ 17 w 67"/>
                <a:gd name="T35" fmla="*/ 29 h 54"/>
                <a:gd name="T36" fmla="*/ 15 w 67"/>
                <a:gd name="T37" fmla="*/ 23 h 54"/>
                <a:gd name="T38" fmla="*/ 11 w 67"/>
                <a:gd name="T39" fmla="*/ 24 h 54"/>
                <a:gd name="T40" fmla="*/ 5 w 67"/>
                <a:gd name="T41" fmla="*/ 26 h 54"/>
                <a:gd name="T42" fmla="*/ 0 w 67"/>
                <a:gd name="T43" fmla="*/ 23 h 54"/>
                <a:gd name="T44" fmla="*/ 0 w 67"/>
                <a:gd name="T45" fmla="*/ 17 h 54"/>
                <a:gd name="T46" fmla="*/ 3 w 67"/>
                <a:gd name="T47" fmla="*/ 15 h 54"/>
                <a:gd name="T48" fmla="*/ 6 w 67"/>
                <a:gd name="T49" fmla="*/ 16 h 54"/>
                <a:gd name="T50" fmla="*/ 11 w 67"/>
                <a:gd name="T51" fmla="*/ 16 h 54"/>
                <a:gd name="T52" fmla="*/ 19 w 67"/>
                <a:gd name="T53" fmla="*/ 15 h 54"/>
                <a:gd name="T54" fmla="*/ 24 w 67"/>
                <a:gd name="T55" fmla="*/ 10 h 54"/>
                <a:gd name="T56" fmla="*/ 27 w 67"/>
                <a:gd name="T57" fmla="*/ 6 h 54"/>
                <a:gd name="T58" fmla="*/ 34 w 67"/>
                <a:gd name="T59" fmla="*/ 0 h 54"/>
                <a:gd name="T60" fmla="*/ 39 w 67"/>
                <a:gd name="T61" fmla="*/ 6 h 54"/>
                <a:gd name="T62" fmla="*/ 49 w 67"/>
                <a:gd name="T63" fmla="*/ 13 h 54"/>
                <a:gd name="T64" fmla="*/ 55 w 67"/>
                <a:gd name="T65" fmla="*/ 13 h 54"/>
                <a:gd name="T66" fmla="*/ 62 w 67"/>
                <a:gd name="T67" fmla="*/ 12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
                <a:gd name="T103" fmla="*/ 0 h 54"/>
                <a:gd name="T104" fmla="*/ 67 w 67"/>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 h="54">
                  <a:moveTo>
                    <a:pt x="62" y="12"/>
                  </a:moveTo>
                  <a:lnTo>
                    <a:pt x="64" y="17"/>
                  </a:lnTo>
                  <a:lnTo>
                    <a:pt x="67" y="22"/>
                  </a:lnTo>
                  <a:lnTo>
                    <a:pt x="64" y="25"/>
                  </a:lnTo>
                  <a:lnTo>
                    <a:pt x="53" y="23"/>
                  </a:lnTo>
                  <a:lnTo>
                    <a:pt x="41" y="22"/>
                  </a:lnTo>
                  <a:lnTo>
                    <a:pt x="36" y="21"/>
                  </a:lnTo>
                  <a:lnTo>
                    <a:pt x="27" y="22"/>
                  </a:lnTo>
                  <a:lnTo>
                    <a:pt x="29" y="28"/>
                  </a:lnTo>
                  <a:lnTo>
                    <a:pt x="31" y="36"/>
                  </a:lnTo>
                  <a:lnTo>
                    <a:pt x="35" y="42"/>
                  </a:lnTo>
                  <a:lnTo>
                    <a:pt x="41" y="48"/>
                  </a:lnTo>
                  <a:lnTo>
                    <a:pt x="45" y="51"/>
                  </a:lnTo>
                  <a:lnTo>
                    <a:pt x="45" y="54"/>
                  </a:lnTo>
                  <a:lnTo>
                    <a:pt x="35" y="47"/>
                  </a:lnTo>
                  <a:lnTo>
                    <a:pt x="27" y="42"/>
                  </a:lnTo>
                  <a:lnTo>
                    <a:pt x="21" y="36"/>
                  </a:lnTo>
                  <a:lnTo>
                    <a:pt x="17" y="29"/>
                  </a:lnTo>
                  <a:lnTo>
                    <a:pt x="15" y="23"/>
                  </a:lnTo>
                  <a:lnTo>
                    <a:pt x="11" y="24"/>
                  </a:lnTo>
                  <a:lnTo>
                    <a:pt x="5" y="26"/>
                  </a:lnTo>
                  <a:lnTo>
                    <a:pt x="0" y="23"/>
                  </a:lnTo>
                  <a:lnTo>
                    <a:pt x="0" y="17"/>
                  </a:lnTo>
                  <a:lnTo>
                    <a:pt x="3" y="15"/>
                  </a:lnTo>
                  <a:lnTo>
                    <a:pt x="6" y="16"/>
                  </a:lnTo>
                  <a:lnTo>
                    <a:pt x="11" y="16"/>
                  </a:lnTo>
                  <a:lnTo>
                    <a:pt x="19" y="15"/>
                  </a:lnTo>
                  <a:lnTo>
                    <a:pt x="24" y="10"/>
                  </a:lnTo>
                  <a:lnTo>
                    <a:pt x="27" y="6"/>
                  </a:lnTo>
                  <a:lnTo>
                    <a:pt x="34" y="0"/>
                  </a:lnTo>
                  <a:lnTo>
                    <a:pt x="39" y="6"/>
                  </a:lnTo>
                  <a:lnTo>
                    <a:pt x="49" y="13"/>
                  </a:lnTo>
                  <a:lnTo>
                    <a:pt x="55" y="13"/>
                  </a:lnTo>
                  <a:lnTo>
                    <a:pt x="62" y="1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48" name="Bosnia &amp; Herzegovina"/>
            <p:cNvSpPr>
              <a:spLocks/>
            </p:cNvSpPr>
            <p:nvPr/>
          </p:nvSpPr>
          <p:spPr bwMode="auto">
            <a:xfrm>
              <a:off x="9807171" y="3037381"/>
              <a:ext cx="34575" cy="30667"/>
            </a:xfrm>
            <a:custGeom>
              <a:avLst/>
              <a:gdLst>
                <a:gd name="T0" fmla="*/ 0 w 44"/>
                <a:gd name="T1" fmla="*/ 1 h 39"/>
                <a:gd name="T2" fmla="*/ 9 w 44"/>
                <a:gd name="T3" fmla="*/ 0 h 39"/>
                <a:gd name="T4" fmla="*/ 18 w 44"/>
                <a:gd name="T5" fmla="*/ 1 h 39"/>
                <a:gd name="T6" fmla="*/ 37 w 44"/>
                <a:gd name="T7" fmla="*/ 4 h 39"/>
                <a:gd name="T8" fmla="*/ 42 w 44"/>
                <a:gd name="T9" fmla="*/ 4 h 39"/>
                <a:gd name="T10" fmla="*/ 42 w 44"/>
                <a:gd name="T11" fmla="*/ 10 h 39"/>
                <a:gd name="T12" fmla="*/ 40 w 44"/>
                <a:gd name="T13" fmla="*/ 13 h 39"/>
                <a:gd name="T14" fmla="*/ 44 w 44"/>
                <a:gd name="T15" fmla="*/ 19 h 39"/>
                <a:gd name="T16" fmla="*/ 38 w 44"/>
                <a:gd name="T17" fmla="*/ 23 h 39"/>
                <a:gd name="T18" fmla="*/ 37 w 44"/>
                <a:gd name="T19" fmla="*/ 29 h 39"/>
                <a:gd name="T20" fmla="*/ 32 w 44"/>
                <a:gd name="T21" fmla="*/ 30 h 39"/>
                <a:gd name="T22" fmla="*/ 31 w 44"/>
                <a:gd name="T23" fmla="*/ 39 h 39"/>
                <a:gd name="T24" fmla="*/ 24 w 44"/>
                <a:gd name="T25" fmla="*/ 35 h 39"/>
                <a:gd name="T26" fmla="*/ 18 w 44"/>
                <a:gd name="T27" fmla="*/ 30 h 39"/>
                <a:gd name="T28" fmla="*/ 12 w 44"/>
                <a:gd name="T29" fmla="*/ 24 h 39"/>
                <a:gd name="T30" fmla="*/ 8 w 44"/>
                <a:gd name="T31" fmla="*/ 21 h 39"/>
                <a:gd name="T32" fmla="*/ 4 w 44"/>
                <a:gd name="T33" fmla="*/ 15 h 39"/>
                <a:gd name="T34" fmla="*/ 2 w 44"/>
                <a:gd name="T35" fmla="*/ 7 h 39"/>
                <a:gd name="T36" fmla="*/ 0 w 44"/>
                <a:gd name="T37" fmla="*/ 1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39"/>
                <a:gd name="T59" fmla="*/ 44 w 44"/>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39">
                  <a:moveTo>
                    <a:pt x="0" y="1"/>
                  </a:moveTo>
                  <a:lnTo>
                    <a:pt x="9" y="0"/>
                  </a:lnTo>
                  <a:lnTo>
                    <a:pt x="18" y="1"/>
                  </a:lnTo>
                  <a:lnTo>
                    <a:pt x="37" y="4"/>
                  </a:lnTo>
                  <a:lnTo>
                    <a:pt x="42" y="4"/>
                  </a:lnTo>
                  <a:lnTo>
                    <a:pt x="42" y="10"/>
                  </a:lnTo>
                  <a:lnTo>
                    <a:pt x="40" y="13"/>
                  </a:lnTo>
                  <a:lnTo>
                    <a:pt x="44" y="19"/>
                  </a:lnTo>
                  <a:lnTo>
                    <a:pt x="38" y="23"/>
                  </a:lnTo>
                  <a:lnTo>
                    <a:pt x="37" y="29"/>
                  </a:lnTo>
                  <a:lnTo>
                    <a:pt x="32" y="30"/>
                  </a:lnTo>
                  <a:lnTo>
                    <a:pt x="31" y="39"/>
                  </a:lnTo>
                  <a:lnTo>
                    <a:pt x="24" y="35"/>
                  </a:lnTo>
                  <a:lnTo>
                    <a:pt x="18" y="30"/>
                  </a:lnTo>
                  <a:lnTo>
                    <a:pt x="12" y="24"/>
                  </a:lnTo>
                  <a:lnTo>
                    <a:pt x="8" y="21"/>
                  </a:lnTo>
                  <a:lnTo>
                    <a:pt x="4" y="15"/>
                  </a:lnTo>
                  <a:lnTo>
                    <a:pt x="2" y="7"/>
                  </a:lnTo>
                  <a:lnTo>
                    <a:pt x="0"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49" name="Serbia"/>
            <p:cNvSpPr>
              <a:spLocks/>
            </p:cNvSpPr>
            <p:nvPr/>
          </p:nvSpPr>
          <p:spPr bwMode="auto">
            <a:xfrm>
              <a:off x="9831530" y="3027159"/>
              <a:ext cx="41647" cy="46394"/>
            </a:xfrm>
            <a:custGeom>
              <a:avLst/>
              <a:gdLst>
                <a:gd name="T0" fmla="*/ 10 w 53"/>
                <a:gd name="T1" fmla="*/ 59 h 59"/>
                <a:gd name="T2" fmla="*/ 5 w 53"/>
                <a:gd name="T3" fmla="*/ 54 h 59"/>
                <a:gd name="T4" fmla="*/ 0 w 53"/>
                <a:gd name="T5" fmla="*/ 52 h 59"/>
                <a:gd name="T6" fmla="*/ 1 w 53"/>
                <a:gd name="T7" fmla="*/ 43 h 59"/>
                <a:gd name="T8" fmla="*/ 6 w 53"/>
                <a:gd name="T9" fmla="*/ 42 h 59"/>
                <a:gd name="T10" fmla="*/ 7 w 53"/>
                <a:gd name="T11" fmla="*/ 36 h 59"/>
                <a:gd name="T12" fmla="*/ 13 w 53"/>
                <a:gd name="T13" fmla="*/ 32 h 59"/>
                <a:gd name="T14" fmla="*/ 9 w 53"/>
                <a:gd name="T15" fmla="*/ 26 h 59"/>
                <a:gd name="T16" fmla="*/ 11 w 53"/>
                <a:gd name="T17" fmla="*/ 23 h 59"/>
                <a:gd name="T18" fmla="*/ 11 w 53"/>
                <a:gd name="T19" fmla="*/ 17 h 59"/>
                <a:gd name="T20" fmla="*/ 6 w 53"/>
                <a:gd name="T21" fmla="*/ 17 h 59"/>
                <a:gd name="T22" fmla="*/ 9 w 53"/>
                <a:gd name="T23" fmla="*/ 14 h 59"/>
                <a:gd name="T24" fmla="*/ 4 w 53"/>
                <a:gd name="T25" fmla="*/ 4 h 59"/>
                <a:gd name="T26" fmla="*/ 10 w 53"/>
                <a:gd name="T27" fmla="*/ 0 h 59"/>
                <a:gd name="T28" fmla="*/ 25 w 53"/>
                <a:gd name="T29" fmla="*/ 0 h 59"/>
                <a:gd name="T30" fmla="*/ 27 w 53"/>
                <a:gd name="T31" fmla="*/ 6 h 59"/>
                <a:gd name="T32" fmla="*/ 31 w 53"/>
                <a:gd name="T33" fmla="*/ 12 h 59"/>
                <a:gd name="T34" fmla="*/ 37 w 53"/>
                <a:gd name="T35" fmla="*/ 22 h 59"/>
                <a:gd name="T36" fmla="*/ 50 w 53"/>
                <a:gd name="T37" fmla="*/ 22 h 59"/>
                <a:gd name="T38" fmla="*/ 50 w 53"/>
                <a:gd name="T39" fmla="*/ 30 h 59"/>
                <a:gd name="T40" fmla="*/ 45 w 53"/>
                <a:gd name="T41" fmla="*/ 34 h 59"/>
                <a:gd name="T42" fmla="*/ 50 w 53"/>
                <a:gd name="T43" fmla="*/ 40 h 59"/>
                <a:gd name="T44" fmla="*/ 53 w 53"/>
                <a:gd name="T45" fmla="*/ 44 h 59"/>
                <a:gd name="T46" fmla="*/ 47 w 53"/>
                <a:gd name="T47" fmla="*/ 54 h 59"/>
                <a:gd name="T48" fmla="*/ 40 w 53"/>
                <a:gd name="T49" fmla="*/ 55 h 59"/>
                <a:gd name="T50" fmla="*/ 33 w 53"/>
                <a:gd name="T51" fmla="*/ 57 h 59"/>
                <a:gd name="T52" fmla="*/ 27 w 53"/>
                <a:gd name="T53" fmla="*/ 58 h 59"/>
                <a:gd name="T54" fmla="*/ 21 w 53"/>
                <a:gd name="T55" fmla="*/ 54 h 59"/>
                <a:gd name="T56" fmla="*/ 15 w 53"/>
                <a:gd name="T57" fmla="*/ 52 h 59"/>
                <a:gd name="T58" fmla="*/ 11 w 53"/>
                <a:gd name="T59" fmla="*/ 54 h 59"/>
                <a:gd name="T60" fmla="*/ 10 w 53"/>
                <a:gd name="T61" fmla="*/ 59 h 5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3"/>
                <a:gd name="T94" fmla="*/ 0 h 59"/>
                <a:gd name="T95" fmla="*/ 53 w 53"/>
                <a:gd name="T96" fmla="*/ 59 h 5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3" h="59">
                  <a:moveTo>
                    <a:pt x="10" y="59"/>
                  </a:moveTo>
                  <a:lnTo>
                    <a:pt x="5" y="54"/>
                  </a:lnTo>
                  <a:lnTo>
                    <a:pt x="0" y="52"/>
                  </a:lnTo>
                  <a:lnTo>
                    <a:pt x="1" y="43"/>
                  </a:lnTo>
                  <a:lnTo>
                    <a:pt x="6" y="42"/>
                  </a:lnTo>
                  <a:lnTo>
                    <a:pt x="7" y="36"/>
                  </a:lnTo>
                  <a:lnTo>
                    <a:pt x="13" y="32"/>
                  </a:lnTo>
                  <a:lnTo>
                    <a:pt x="9" y="26"/>
                  </a:lnTo>
                  <a:lnTo>
                    <a:pt x="11" y="23"/>
                  </a:lnTo>
                  <a:lnTo>
                    <a:pt x="11" y="17"/>
                  </a:lnTo>
                  <a:lnTo>
                    <a:pt x="6" y="17"/>
                  </a:lnTo>
                  <a:lnTo>
                    <a:pt x="9" y="14"/>
                  </a:lnTo>
                  <a:lnTo>
                    <a:pt x="4" y="4"/>
                  </a:lnTo>
                  <a:lnTo>
                    <a:pt x="10" y="0"/>
                  </a:lnTo>
                  <a:lnTo>
                    <a:pt x="25" y="0"/>
                  </a:lnTo>
                  <a:lnTo>
                    <a:pt x="27" y="6"/>
                  </a:lnTo>
                  <a:lnTo>
                    <a:pt x="31" y="12"/>
                  </a:lnTo>
                  <a:lnTo>
                    <a:pt x="37" y="22"/>
                  </a:lnTo>
                  <a:lnTo>
                    <a:pt x="50" y="22"/>
                  </a:lnTo>
                  <a:lnTo>
                    <a:pt x="50" y="30"/>
                  </a:lnTo>
                  <a:lnTo>
                    <a:pt x="45" y="34"/>
                  </a:lnTo>
                  <a:lnTo>
                    <a:pt x="50" y="40"/>
                  </a:lnTo>
                  <a:lnTo>
                    <a:pt x="53" y="44"/>
                  </a:lnTo>
                  <a:lnTo>
                    <a:pt x="47" y="54"/>
                  </a:lnTo>
                  <a:lnTo>
                    <a:pt x="40" y="55"/>
                  </a:lnTo>
                  <a:lnTo>
                    <a:pt x="33" y="57"/>
                  </a:lnTo>
                  <a:lnTo>
                    <a:pt x="27" y="58"/>
                  </a:lnTo>
                  <a:lnTo>
                    <a:pt x="21" y="54"/>
                  </a:lnTo>
                  <a:lnTo>
                    <a:pt x="15" y="52"/>
                  </a:lnTo>
                  <a:lnTo>
                    <a:pt x="11" y="54"/>
                  </a:lnTo>
                  <a:lnTo>
                    <a:pt x="10" y="5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150" name="Turkey"/>
            <p:cNvGrpSpPr/>
            <p:nvPr/>
          </p:nvGrpSpPr>
          <p:grpSpPr>
            <a:xfrm>
              <a:off x="9902252" y="3073553"/>
              <a:ext cx="175232" cy="66053"/>
              <a:chOff x="4885446" y="2820466"/>
              <a:chExt cx="373824" cy="140911"/>
            </a:xfrm>
            <a:grpFill/>
          </p:grpSpPr>
          <p:sp>
            <p:nvSpPr>
              <p:cNvPr id="419" name="Turkey (North)"/>
              <p:cNvSpPr>
                <a:spLocks/>
              </p:cNvSpPr>
              <p:nvPr/>
            </p:nvSpPr>
            <p:spPr bwMode="auto">
              <a:xfrm>
                <a:off x="4885446" y="2820466"/>
                <a:ext cx="53643" cy="36905"/>
              </a:xfrm>
              <a:custGeom>
                <a:avLst/>
                <a:gdLst>
                  <a:gd name="T0" fmla="*/ 0 w 32"/>
                  <a:gd name="T1" fmla="*/ 10 h 22"/>
                  <a:gd name="T2" fmla="*/ 1 w 32"/>
                  <a:gd name="T3" fmla="*/ 15 h 22"/>
                  <a:gd name="T4" fmla="*/ 2 w 32"/>
                  <a:gd name="T5" fmla="*/ 19 h 22"/>
                  <a:gd name="T6" fmla="*/ 8 w 32"/>
                  <a:gd name="T7" fmla="*/ 19 h 22"/>
                  <a:gd name="T8" fmla="*/ 4 w 32"/>
                  <a:gd name="T9" fmla="*/ 22 h 22"/>
                  <a:gd name="T10" fmla="*/ 11 w 32"/>
                  <a:gd name="T11" fmla="*/ 21 h 22"/>
                  <a:gd name="T12" fmla="*/ 20 w 32"/>
                  <a:gd name="T13" fmla="*/ 15 h 22"/>
                  <a:gd name="T14" fmla="*/ 26 w 32"/>
                  <a:gd name="T15" fmla="*/ 12 h 22"/>
                  <a:gd name="T16" fmla="*/ 32 w 32"/>
                  <a:gd name="T17" fmla="*/ 13 h 22"/>
                  <a:gd name="T18" fmla="*/ 29 w 32"/>
                  <a:gd name="T19" fmla="*/ 10 h 22"/>
                  <a:gd name="T20" fmla="*/ 24 w 32"/>
                  <a:gd name="T21" fmla="*/ 8 h 22"/>
                  <a:gd name="T22" fmla="*/ 23 w 32"/>
                  <a:gd name="T23" fmla="*/ 4 h 22"/>
                  <a:gd name="T24" fmla="*/ 17 w 32"/>
                  <a:gd name="T25" fmla="*/ 3 h 22"/>
                  <a:gd name="T26" fmla="*/ 9 w 32"/>
                  <a:gd name="T27" fmla="*/ 0 h 22"/>
                  <a:gd name="T28" fmla="*/ 4 w 32"/>
                  <a:gd name="T29" fmla="*/ 4 h 22"/>
                  <a:gd name="T30" fmla="*/ 1 w 32"/>
                  <a:gd name="T31" fmla="*/ 7 h 22"/>
                  <a:gd name="T32" fmla="*/ 0 w 32"/>
                  <a:gd name="T33" fmla="*/ 1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22"/>
                  <a:gd name="T53" fmla="*/ 32 w 3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22">
                    <a:moveTo>
                      <a:pt x="0" y="10"/>
                    </a:moveTo>
                    <a:lnTo>
                      <a:pt x="1" y="15"/>
                    </a:lnTo>
                    <a:lnTo>
                      <a:pt x="2" y="19"/>
                    </a:lnTo>
                    <a:lnTo>
                      <a:pt x="8" y="19"/>
                    </a:lnTo>
                    <a:lnTo>
                      <a:pt x="4" y="22"/>
                    </a:lnTo>
                    <a:lnTo>
                      <a:pt x="11" y="21"/>
                    </a:lnTo>
                    <a:lnTo>
                      <a:pt x="20" y="15"/>
                    </a:lnTo>
                    <a:lnTo>
                      <a:pt x="26" y="12"/>
                    </a:lnTo>
                    <a:lnTo>
                      <a:pt x="32" y="13"/>
                    </a:lnTo>
                    <a:lnTo>
                      <a:pt x="29" y="10"/>
                    </a:lnTo>
                    <a:lnTo>
                      <a:pt x="24" y="8"/>
                    </a:lnTo>
                    <a:lnTo>
                      <a:pt x="23" y="4"/>
                    </a:lnTo>
                    <a:lnTo>
                      <a:pt x="17" y="3"/>
                    </a:lnTo>
                    <a:lnTo>
                      <a:pt x="9" y="0"/>
                    </a:lnTo>
                    <a:lnTo>
                      <a:pt x="4" y="4"/>
                    </a:lnTo>
                    <a:lnTo>
                      <a:pt x="1" y="7"/>
                    </a:lnTo>
                    <a:lnTo>
                      <a:pt x="0" y="1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20" name="Turkey (south)"/>
              <p:cNvSpPr>
                <a:spLocks/>
              </p:cNvSpPr>
              <p:nvPr/>
            </p:nvSpPr>
            <p:spPr bwMode="auto">
              <a:xfrm>
                <a:off x="4890475" y="2820466"/>
                <a:ext cx="368795" cy="140911"/>
              </a:xfrm>
              <a:custGeom>
                <a:avLst/>
                <a:gdLst>
                  <a:gd name="T0" fmla="*/ 0 w 220"/>
                  <a:gd name="T1" fmla="*/ 35 h 84"/>
                  <a:gd name="T2" fmla="*/ 4 w 220"/>
                  <a:gd name="T3" fmla="*/ 26 h 84"/>
                  <a:gd name="T4" fmla="*/ 20 w 220"/>
                  <a:gd name="T5" fmla="*/ 25 h 84"/>
                  <a:gd name="T6" fmla="*/ 35 w 220"/>
                  <a:gd name="T7" fmla="*/ 25 h 84"/>
                  <a:gd name="T8" fmla="*/ 39 w 220"/>
                  <a:gd name="T9" fmla="*/ 20 h 84"/>
                  <a:gd name="T10" fmla="*/ 40 w 220"/>
                  <a:gd name="T11" fmla="*/ 17 h 84"/>
                  <a:gd name="T12" fmla="*/ 35 w 220"/>
                  <a:gd name="T13" fmla="*/ 12 h 84"/>
                  <a:gd name="T14" fmla="*/ 61 w 220"/>
                  <a:gd name="T15" fmla="*/ 13 h 84"/>
                  <a:gd name="T16" fmla="*/ 82 w 220"/>
                  <a:gd name="T17" fmla="*/ 0 h 84"/>
                  <a:gd name="T18" fmla="*/ 110 w 220"/>
                  <a:gd name="T19" fmla="*/ 8 h 84"/>
                  <a:gd name="T20" fmla="*/ 120 w 220"/>
                  <a:gd name="T21" fmla="*/ 12 h 84"/>
                  <a:gd name="T22" fmla="*/ 136 w 220"/>
                  <a:gd name="T23" fmla="*/ 16 h 84"/>
                  <a:gd name="T24" fmla="*/ 164 w 220"/>
                  <a:gd name="T25" fmla="*/ 16 h 84"/>
                  <a:gd name="T26" fmla="*/ 182 w 220"/>
                  <a:gd name="T27" fmla="*/ 8 h 84"/>
                  <a:gd name="T28" fmla="*/ 190 w 220"/>
                  <a:gd name="T29" fmla="*/ 10 h 84"/>
                  <a:gd name="T30" fmla="*/ 197 w 220"/>
                  <a:gd name="T31" fmla="*/ 8 h 84"/>
                  <a:gd name="T32" fmla="*/ 206 w 220"/>
                  <a:gd name="T33" fmla="*/ 15 h 84"/>
                  <a:gd name="T34" fmla="*/ 206 w 220"/>
                  <a:gd name="T35" fmla="*/ 31 h 84"/>
                  <a:gd name="T36" fmla="*/ 220 w 220"/>
                  <a:gd name="T37" fmla="*/ 34 h 84"/>
                  <a:gd name="T38" fmla="*/ 213 w 220"/>
                  <a:gd name="T39" fmla="*/ 38 h 84"/>
                  <a:gd name="T40" fmla="*/ 215 w 220"/>
                  <a:gd name="T41" fmla="*/ 50 h 84"/>
                  <a:gd name="T42" fmla="*/ 220 w 220"/>
                  <a:gd name="T43" fmla="*/ 67 h 84"/>
                  <a:gd name="T44" fmla="*/ 212 w 220"/>
                  <a:gd name="T45" fmla="*/ 69 h 84"/>
                  <a:gd name="T46" fmla="*/ 190 w 220"/>
                  <a:gd name="T47" fmla="*/ 70 h 84"/>
                  <a:gd name="T48" fmla="*/ 161 w 220"/>
                  <a:gd name="T49" fmla="*/ 76 h 84"/>
                  <a:gd name="T50" fmla="*/ 143 w 220"/>
                  <a:gd name="T51" fmla="*/ 73 h 84"/>
                  <a:gd name="T52" fmla="*/ 136 w 220"/>
                  <a:gd name="T53" fmla="*/ 76 h 84"/>
                  <a:gd name="T54" fmla="*/ 123 w 220"/>
                  <a:gd name="T55" fmla="*/ 73 h 84"/>
                  <a:gd name="T56" fmla="*/ 116 w 220"/>
                  <a:gd name="T57" fmla="*/ 84 h 84"/>
                  <a:gd name="T58" fmla="*/ 118 w 220"/>
                  <a:gd name="T59" fmla="*/ 73 h 84"/>
                  <a:gd name="T60" fmla="*/ 110 w 220"/>
                  <a:gd name="T61" fmla="*/ 76 h 84"/>
                  <a:gd name="T62" fmla="*/ 96 w 220"/>
                  <a:gd name="T63" fmla="*/ 76 h 84"/>
                  <a:gd name="T64" fmla="*/ 83 w 220"/>
                  <a:gd name="T65" fmla="*/ 83 h 84"/>
                  <a:gd name="T66" fmla="*/ 69 w 220"/>
                  <a:gd name="T67" fmla="*/ 79 h 84"/>
                  <a:gd name="T68" fmla="*/ 54 w 220"/>
                  <a:gd name="T69" fmla="*/ 73 h 84"/>
                  <a:gd name="T70" fmla="*/ 51 w 220"/>
                  <a:gd name="T71" fmla="*/ 79 h 84"/>
                  <a:gd name="T72" fmla="*/ 37 w 220"/>
                  <a:gd name="T73" fmla="*/ 81 h 84"/>
                  <a:gd name="T74" fmla="*/ 26 w 220"/>
                  <a:gd name="T75" fmla="*/ 73 h 84"/>
                  <a:gd name="T76" fmla="*/ 12 w 220"/>
                  <a:gd name="T77" fmla="*/ 64 h 84"/>
                  <a:gd name="T78" fmla="*/ 5 w 220"/>
                  <a:gd name="T79" fmla="*/ 55 h 84"/>
                  <a:gd name="T80" fmla="*/ 11 w 220"/>
                  <a:gd name="T81" fmla="*/ 46 h 84"/>
                  <a:gd name="T82" fmla="*/ 8 w 220"/>
                  <a:gd name="T83" fmla="*/ 3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0"/>
                  <a:gd name="T127" fmla="*/ 0 h 84"/>
                  <a:gd name="T128" fmla="*/ 220 w 220"/>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0" h="84">
                    <a:moveTo>
                      <a:pt x="8" y="36"/>
                    </a:moveTo>
                    <a:lnTo>
                      <a:pt x="0" y="35"/>
                    </a:lnTo>
                    <a:lnTo>
                      <a:pt x="0" y="31"/>
                    </a:lnTo>
                    <a:lnTo>
                      <a:pt x="4" y="26"/>
                    </a:lnTo>
                    <a:lnTo>
                      <a:pt x="10" y="24"/>
                    </a:lnTo>
                    <a:lnTo>
                      <a:pt x="20" y="25"/>
                    </a:lnTo>
                    <a:lnTo>
                      <a:pt x="29" y="25"/>
                    </a:lnTo>
                    <a:lnTo>
                      <a:pt x="35" y="25"/>
                    </a:lnTo>
                    <a:lnTo>
                      <a:pt x="35" y="21"/>
                    </a:lnTo>
                    <a:lnTo>
                      <a:pt x="39" y="20"/>
                    </a:lnTo>
                    <a:lnTo>
                      <a:pt x="44" y="19"/>
                    </a:lnTo>
                    <a:lnTo>
                      <a:pt x="40" y="17"/>
                    </a:lnTo>
                    <a:lnTo>
                      <a:pt x="34" y="16"/>
                    </a:lnTo>
                    <a:lnTo>
                      <a:pt x="35" y="12"/>
                    </a:lnTo>
                    <a:lnTo>
                      <a:pt x="51" y="14"/>
                    </a:lnTo>
                    <a:lnTo>
                      <a:pt x="61" y="13"/>
                    </a:lnTo>
                    <a:lnTo>
                      <a:pt x="68" y="7"/>
                    </a:lnTo>
                    <a:lnTo>
                      <a:pt x="82" y="0"/>
                    </a:lnTo>
                    <a:lnTo>
                      <a:pt x="105" y="0"/>
                    </a:lnTo>
                    <a:lnTo>
                      <a:pt x="110" y="8"/>
                    </a:lnTo>
                    <a:lnTo>
                      <a:pt x="116" y="7"/>
                    </a:lnTo>
                    <a:lnTo>
                      <a:pt x="120" y="12"/>
                    </a:lnTo>
                    <a:lnTo>
                      <a:pt x="125" y="13"/>
                    </a:lnTo>
                    <a:lnTo>
                      <a:pt x="136" y="16"/>
                    </a:lnTo>
                    <a:lnTo>
                      <a:pt x="151" y="16"/>
                    </a:lnTo>
                    <a:lnTo>
                      <a:pt x="164" y="16"/>
                    </a:lnTo>
                    <a:lnTo>
                      <a:pt x="176" y="13"/>
                    </a:lnTo>
                    <a:lnTo>
                      <a:pt x="182" y="8"/>
                    </a:lnTo>
                    <a:lnTo>
                      <a:pt x="187" y="9"/>
                    </a:lnTo>
                    <a:lnTo>
                      <a:pt x="190" y="10"/>
                    </a:lnTo>
                    <a:lnTo>
                      <a:pt x="191" y="6"/>
                    </a:lnTo>
                    <a:lnTo>
                      <a:pt x="197" y="8"/>
                    </a:lnTo>
                    <a:lnTo>
                      <a:pt x="201" y="12"/>
                    </a:lnTo>
                    <a:lnTo>
                      <a:pt x="206" y="15"/>
                    </a:lnTo>
                    <a:lnTo>
                      <a:pt x="206" y="22"/>
                    </a:lnTo>
                    <a:lnTo>
                      <a:pt x="206" y="31"/>
                    </a:lnTo>
                    <a:lnTo>
                      <a:pt x="215" y="31"/>
                    </a:lnTo>
                    <a:lnTo>
                      <a:pt x="220" y="34"/>
                    </a:lnTo>
                    <a:lnTo>
                      <a:pt x="214" y="35"/>
                    </a:lnTo>
                    <a:lnTo>
                      <a:pt x="213" y="38"/>
                    </a:lnTo>
                    <a:lnTo>
                      <a:pt x="213" y="45"/>
                    </a:lnTo>
                    <a:lnTo>
                      <a:pt x="215" y="50"/>
                    </a:lnTo>
                    <a:lnTo>
                      <a:pt x="216" y="58"/>
                    </a:lnTo>
                    <a:lnTo>
                      <a:pt x="220" y="67"/>
                    </a:lnTo>
                    <a:lnTo>
                      <a:pt x="218" y="70"/>
                    </a:lnTo>
                    <a:lnTo>
                      <a:pt x="212" y="69"/>
                    </a:lnTo>
                    <a:lnTo>
                      <a:pt x="197" y="66"/>
                    </a:lnTo>
                    <a:lnTo>
                      <a:pt x="190" y="70"/>
                    </a:lnTo>
                    <a:lnTo>
                      <a:pt x="170" y="69"/>
                    </a:lnTo>
                    <a:lnTo>
                      <a:pt x="161" y="76"/>
                    </a:lnTo>
                    <a:lnTo>
                      <a:pt x="148" y="77"/>
                    </a:lnTo>
                    <a:lnTo>
                      <a:pt x="143" y="73"/>
                    </a:lnTo>
                    <a:lnTo>
                      <a:pt x="138" y="73"/>
                    </a:lnTo>
                    <a:lnTo>
                      <a:pt x="136" y="76"/>
                    </a:lnTo>
                    <a:lnTo>
                      <a:pt x="128" y="76"/>
                    </a:lnTo>
                    <a:lnTo>
                      <a:pt x="123" y="73"/>
                    </a:lnTo>
                    <a:lnTo>
                      <a:pt x="121" y="79"/>
                    </a:lnTo>
                    <a:lnTo>
                      <a:pt x="116" y="84"/>
                    </a:lnTo>
                    <a:lnTo>
                      <a:pt x="115" y="79"/>
                    </a:lnTo>
                    <a:lnTo>
                      <a:pt x="118" y="73"/>
                    </a:lnTo>
                    <a:lnTo>
                      <a:pt x="112" y="73"/>
                    </a:lnTo>
                    <a:lnTo>
                      <a:pt x="110" y="76"/>
                    </a:lnTo>
                    <a:lnTo>
                      <a:pt x="99" y="74"/>
                    </a:lnTo>
                    <a:lnTo>
                      <a:pt x="96" y="76"/>
                    </a:lnTo>
                    <a:lnTo>
                      <a:pt x="91" y="81"/>
                    </a:lnTo>
                    <a:lnTo>
                      <a:pt x="83" y="83"/>
                    </a:lnTo>
                    <a:lnTo>
                      <a:pt x="75" y="83"/>
                    </a:lnTo>
                    <a:lnTo>
                      <a:pt x="69" y="79"/>
                    </a:lnTo>
                    <a:lnTo>
                      <a:pt x="61" y="75"/>
                    </a:lnTo>
                    <a:lnTo>
                      <a:pt x="54" y="73"/>
                    </a:lnTo>
                    <a:lnTo>
                      <a:pt x="50" y="74"/>
                    </a:lnTo>
                    <a:lnTo>
                      <a:pt x="51" y="79"/>
                    </a:lnTo>
                    <a:lnTo>
                      <a:pt x="49" y="82"/>
                    </a:lnTo>
                    <a:lnTo>
                      <a:pt x="37" y="81"/>
                    </a:lnTo>
                    <a:lnTo>
                      <a:pt x="31" y="76"/>
                    </a:lnTo>
                    <a:lnTo>
                      <a:pt x="26" y="73"/>
                    </a:lnTo>
                    <a:lnTo>
                      <a:pt x="15" y="70"/>
                    </a:lnTo>
                    <a:lnTo>
                      <a:pt x="12" y="64"/>
                    </a:lnTo>
                    <a:lnTo>
                      <a:pt x="12" y="58"/>
                    </a:lnTo>
                    <a:lnTo>
                      <a:pt x="5" y="55"/>
                    </a:lnTo>
                    <a:lnTo>
                      <a:pt x="8" y="50"/>
                    </a:lnTo>
                    <a:lnTo>
                      <a:pt x="11" y="46"/>
                    </a:lnTo>
                    <a:lnTo>
                      <a:pt x="9" y="40"/>
                    </a:lnTo>
                    <a:lnTo>
                      <a:pt x="8" y="3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151" name="Macedonia (FYROM)"/>
            <p:cNvSpPr>
              <a:spLocks/>
            </p:cNvSpPr>
            <p:nvPr/>
          </p:nvSpPr>
          <p:spPr bwMode="auto">
            <a:xfrm>
              <a:off x="9851175" y="3069621"/>
              <a:ext cx="23574" cy="18086"/>
            </a:xfrm>
            <a:custGeom>
              <a:avLst/>
              <a:gdLst>
                <a:gd name="T0" fmla="*/ 22 w 30"/>
                <a:gd name="T1" fmla="*/ 0 h 23"/>
                <a:gd name="T2" fmla="*/ 25 w 30"/>
                <a:gd name="T3" fmla="*/ 4 h 23"/>
                <a:gd name="T4" fmla="*/ 29 w 30"/>
                <a:gd name="T5" fmla="*/ 9 h 23"/>
                <a:gd name="T6" fmla="*/ 30 w 30"/>
                <a:gd name="T7" fmla="*/ 14 h 23"/>
                <a:gd name="T8" fmla="*/ 25 w 30"/>
                <a:gd name="T9" fmla="*/ 18 h 23"/>
                <a:gd name="T10" fmla="*/ 16 w 30"/>
                <a:gd name="T11" fmla="*/ 20 h 23"/>
                <a:gd name="T12" fmla="*/ 4 w 30"/>
                <a:gd name="T13" fmla="*/ 23 h 23"/>
                <a:gd name="T14" fmla="*/ 0 w 30"/>
                <a:gd name="T15" fmla="*/ 14 h 23"/>
                <a:gd name="T16" fmla="*/ 2 w 30"/>
                <a:gd name="T17" fmla="*/ 4 h 23"/>
                <a:gd name="T18" fmla="*/ 8 w 30"/>
                <a:gd name="T19" fmla="*/ 3 h 23"/>
                <a:gd name="T20" fmla="*/ 15 w 30"/>
                <a:gd name="T21" fmla="*/ 1 h 23"/>
                <a:gd name="T22" fmla="*/ 22 w 30"/>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3"/>
                <a:gd name="T38" fmla="*/ 30 w 30"/>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3">
                  <a:moveTo>
                    <a:pt x="22" y="0"/>
                  </a:moveTo>
                  <a:lnTo>
                    <a:pt x="25" y="4"/>
                  </a:lnTo>
                  <a:lnTo>
                    <a:pt x="29" y="9"/>
                  </a:lnTo>
                  <a:lnTo>
                    <a:pt x="30" y="14"/>
                  </a:lnTo>
                  <a:lnTo>
                    <a:pt x="25" y="18"/>
                  </a:lnTo>
                  <a:lnTo>
                    <a:pt x="16" y="20"/>
                  </a:lnTo>
                  <a:lnTo>
                    <a:pt x="4" y="23"/>
                  </a:lnTo>
                  <a:lnTo>
                    <a:pt x="0" y="14"/>
                  </a:lnTo>
                  <a:lnTo>
                    <a:pt x="2" y="4"/>
                  </a:lnTo>
                  <a:lnTo>
                    <a:pt x="8" y="3"/>
                  </a:lnTo>
                  <a:lnTo>
                    <a:pt x="15" y="1"/>
                  </a:lnTo>
                  <a:lnTo>
                    <a:pt x="22"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152" name="Italy"/>
            <p:cNvGrpSpPr/>
            <p:nvPr/>
          </p:nvGrpSpPr>
          <p:grpSpPr>
            <a:xfrm>
              <a:off x="9723090" y="3016150"/>
              <a:ext cx="109225" cy="117166"/>
              <a:chOff x="4503240" y="2698008"/>
              <a:chExt cx="233011" cy="249950"/>
            </a:xfrm>
            <a:grpFill/>
          </p:grpSpPr>
          <p:sp>
            <p:nvSpPr>
              <p:cNvPr id="416" name="Sardinia"/>
              <p:cNvSpPr>
                <a:spLocks/>
              </p:cNvSpPr>
              <p:nvPr/>
            </p:nvSpPr>
            <p:spPr bwMode="auto">
              <a:xfrm>
                <a:off x="4531738" y="2845629"/>
                <a:ext cx="25145" cy="46970"/>
              </a:xfrm>
              <a:custGeom>
                <a:avLst/>
                <a:gdLst>
                  <a:gd name="T0" fmla="*/ 8 w 15"/>
                  <a:gd name="T1" fmla="*/ 0 h 28"/>
                  <a:gd name="T2" fmla="*/ 6 w 15"/>
                  <a:gd name="T3" fmla="*/ 3 h 28"/>
                  <a:gd name="T4" fmla="*/ 1 w 15"/>
                  <a:gd name="T5" fmla="*/ 3 h 28"/>
                  <a:gd name="T6" fmla="*/ 0 w 15"/>
                  <a:gd name="T7" fmla="*/ 9 h 28"/>
                  <a:gd name="T8" fmla="*/ 3 w 15"/>
                  <a:gd name="T9" fmla="*/ 12 h 28"/>
                  <a:gd name="T10" fmla="*/ 3 w 15"/>
                  <a:gd name="T11" fmla="*/ 19 h 28"/>
                  <a:gd name="T12" fmla="*/ 3 w 15"/>
                  <a:gd name="T13" fmla="*/ 27 h 28"/>
                  <a:gd name="T14" fmla="*/ 7 w 15"/>
                  <a:gd name="T15" fmla="*/ 28 h 28"/>
                  <a:gd name="T16" fmla="*/ 11 w 15"/>
                  <a:gd name="T17" fmla="*/ 25 h 28"/>
                  <a:gd name="T18" fmla="*/ 15 w 15"/>
                  <a:gd name="T19" fmla="*/ 20 h 28"/>
                  <a:gd name="T20" fmla="*/ 14 w 15"/>
                  <a:gd name="T21" fmla="*/ 11 h 28"/>
                  <a:gd name="T22" fmla="*/ 15 w 15"/>
                  <a:gd name="T23" fmla="*/ 4 h 28"/>
                  <a:gd name="T24" fmla="*/ 13 w 15"/>
                  <a:gd name="T25" fmla="*/ 1 h 28"/>
                  <a:gd name="T26" fmla="*/ 8 w 15"/>
                  <a:gd name="T27" fmla="*/ 0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28"/>
                  <a:gd name="T44" fmla="*/ 15 w 15"/>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28">
                    <a:moveTo>
                      <a:pt x="8" y="0"/>
                    </a:moveTo>
                    <a:lnTo>
                      <a:pt x="6" y="3"/>
                    </a:lnTo>
                    <a:lnTo>
                      <a:pt x="1" y="3"/>
                    </a:lnTo>
                    <a:lnTo>
                      <a:pt x="0" y="9"/>
                    </a:lnTo>
                    <a:lnTo>
                      <a:pt x="3" y="12"/>
                    </a:lnTo>
                    <a:lnTo>
                      <a:pt x="3" y="19"/>
                    </a:lnTo>
                    <a:lnTo>
                      <a:pt x="3" y="27"/>
                    </a:lnTo>
                    <a:lnTo>
                      <a:pt x="7" y="28"/>
                    </a:lnTo>
                    <a:lnTo>
                      <a:pt x="11" y="25"/>
                    </a:lnTo>
                    <a:lnTo>
                      <a:pt x="15" y="20"/>
                    </a:lnTo>
                    <a:lnTo>
                      <a:pt x="14" y="11"/>
                    </a:lnTo>
                    <a:lnTo>
                      <a:pt x="15" y="4"/>
                    </a:lnTo>
                    <a:lnTo>
                      <a:pt x="13" y="1"/>
                    </a:lnTo>
                    <a:lnTo>
                      <a:pt x="8"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17" name="Sicily"/>
              <p:cNvSpPr>
                <a:spLocks/>
              </p:cNvSpPr>
              <p:nvPr/>
            </p:nvSpPr>
            <p:spPr bwMode="auto">
              <a:xfrm>
                <a:off x="4618908" y="2916085"/>
                <a:ext cx="53643" cy="31873"/>
              </a:xfrm>
              <a:custGeom>
                <a:avLst/>
                <a:gdLst>
                  <a:gd name="T0" fmla="*/ 1 w 32"/>
                  <a:gd name="T1" fmla="*/ 0 h 19"/>
                  <a:gd name="T2" fmla="*/ 12 w 32"/>
                  <a:gd name="T3" fmla="*/ 0 h 19"/>
                  <a:gd name="T4" fmla="*/ 20 w 32"/>
                  <a:gd name="T5" fmla="*/ 0 h 19"/>
                  <a:gd name="T6" fmla="*/ 32 w 32"/>
                  <a:gd name="T7" fmla="*/ 0 h 19"/>
                  <a:gd name="T8" fmla="*/ 32 w 32"/>
                  <a:gd name="T9" fmla="*/ 3 h 19"/>
                  <a:gd name="T10" fmla="*/ 27 w 32"/>
                  <a:gd name="T11" fmla="*/ 8 h 19"/>
                  <a:gd name="T12" fmla="*/ 28 w 32"/>
                  <a:gd name="T13" fmla="*/ 14 h 19"/>
                  <a:gd name="T14" fmla="*/ 26 w 32"/>
                  <a:gd name="T15" fmla="*/ 19 h 19"/>
                  <a:gd name="T16" fmla="*/ 19 w 32"/>
                  <a:gd name="T17" fmla="*/ 13 h 19"/>
                  <a:gd name="T18" fmla="*/ 12 w 32"/>
                  <a:gd name="T19" fmla="*/ 12 h 19"/>
                  <a:gd name="T20" fmla="*/ 8 w 32"/>
                  <a:gd name="T21" fmla="*/ 8 h 19"/>
                  <a:gd name="T22" fmla="*/ 0 w 32"/>
                  <a:gd name="T23" fmla="*/ 7 h 19"/>
                  <a:gd name="T24" fmla="*/ 1 w 32"/>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19"/>
                  <a:gd name="T41" fmla="*/ 32 w 32"/>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19">
                    <a:moveTo>
                      <a:pt x="1" y="0"/>
                    </a:moveTo>
                    <a:lnTo>
                      <a:pt x="12" y="0"/>
                    </a:lnTo>
                    <a:lnTo>
                      <a:pt x="20" y="0"/>
                    </a:lnTo>
                    <a:lnTo>
                      <a:pt x="32" y="0"/>
                    </a:lnTo>
                    <a:lnTo>
                      <a:pt x="32" y="3"/>
                    </a:lnTo>
                    <a:lnTo>
                      <a:pt x="27" y="8"/>
                    </a:lnTo>
                    <a:lnTo>
                      <a:pt x="28" y="14"/>
                    </a:lnTo>
                    <a:lnTo>
                      <a:pt x="26" y="19"/>
                    </a:lnTo>
                    <a:lnTo>
                      <a:pt x="19" y="13"/>
                    </a:lnTo>
                    <a:lnTo>
                      <a:pt x="12" y="12"/>
                    </a:lnTo>
                    <a:lnTo>
                      <a:pt x="8" y="8"/>
                    </a:lnTo>
                    <a:lnTo>
                      <a:pt x="0" y="7"/>
                    </a:lnTo>
                    <a:lnTo>
                      <a:pt x="1"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18" name="Italy"/>
              <p:cNvSpPr>
                <a:spLocks/>
              </p:cNvSpPr>
              <p:nvPr/>
            </p:nvSpPr>
            <p:spPr bwMode="auto">
              <a:xfrm>
                <a:off x="4503240" y="2698008"/>
                <a:ext cx="233011" cy="221432"/>
              </a:xfrm>
              <a:custGeom>
                <a:avLst/>
                <a:gdLst>
                  <a:gd name="T0" fmla="*/ 6 w 139"/>
                  <a:gd name="T1" fmla="*/ 44 h 132"/>
                  <a:gd name="T2" fmla="*/ 0 w 139"/>
                  <a:gd name="T3" fmla="*/ 32 h 132"/>
                  <a:gd name="T4" fmla="*/ 0 w 139"/>
                  <a:gd name="T5" fmla="*/ 22 h 132"/>
                  <a:gd name="T6" fmla="*/ 11 w 139"/>
                  <a:gd name="T7" fmla="*/ 16 h 132"/>
                  <a:gd name="T8" fmla="*/ 14 w 139"/>
                  <a:gd name="T9" fmla="*/ 11 h 132"/>
                  <a:gd name="T10" fmla="*/ 24 w 139"/>
                  <a:gd name="T11" fmla="*/ 16 h 132"/>
                  <a:gd name="T12" fmla="*/ 27 w 139"/>
                  <a:gd name="T13" fmla="*/ 8 h 132"/>
                  <a:gd name="T14" fmla="*/ 38 w 139"/>
                  <a:gd name="T15" fmla="*/ 10 h 132"/>
                  <a:gd name="T16" fmla="*/ 49 w 139"/>
                  <a:gd name="T17" fmla="*/ 4 h 132"/>
                  <a:gd name="T18" fmla="*/ 62 w 139"/>
                  <a:gd name="T19" fmla="*/ 0 h 132"/>
                  <a:gd name="T20" fmla="*/ 69 w 139"/>
                  <a:gd name="T21" fmla="*/ 7 h 132"/>
                  <a:gd name="T22" fmla="*/ 77 w 139"/>
                  <a:gd name="T23" fmla="*/ 12 h 132"/>
                  <a:gd name="T24" fmla="*/ 71 w 139"/>
                  <a:gd name="T25" fmla="*/ 20 h 132"/>
                  <a:gd name="T26" fmla="*/ 62 w 139"/>
                  <a:gd name="T27" fmla="*/ 31 h 132"/>
                  <a:gd name="T28" fmla="*/ 67 w 139"/>
                  <a:gd name="T29" fmla="*/ 44 h 132"/>
                  <a:gd name="T30" fmla="*/ 82 w 139"/>
                  <a:gd name="T31" fmla="*/ 54 h 132"/>
                  <a:gd name="T32" fmla="*/ 88 w 139"/>
                  <a:gd name="T33" fmla="*/ 70 h 132"/>
                  <a:gd name="T34" fmla="*/ 109 w 139"/>
                  <a:gd name="T35" fmla="*/ 76 h 132"/>
                  <a:gd name="T36" fmla="*/ 109 w 139"/>
                  <a:gd name="T37" fmla="*/ 81 h 132"/>
                  <a:gd name="T38" fmla="*/ 121 w 139"/>
                  <a:gd name="T39" fmla="*/ 88 h 132"/>
                  <a:gd name="T40" fmla="*/ 137 w 139"/>
                  <a:gd name="T41" fmla="*/ 98 h 132"/>
                  <a:gd name="T42" fmla="*/ 135 w 139"/>
                  <a:gd name="T43" fmla="*/ 106 h 132"/>
                  <a:gd name="T44" fmla="*/ 124 w 139"/>
                  <a:gd name="T45" fmla="*/ 97 h 132"/>
                  <a:gd name="T46" fmla="*/ 116 w 139"/>
                  <a:gd name="T47" fmla="*/ 104 h 132"/>
                  <a:gd name="T48" fmla="*/ 123 w 139"/>
                  <a:gd name="T49" fmla="*/ 114 h 132"/>
                  <a:gd name="T50" fmla="*/ 119 w 139"/>
                  <a:gd name="T51" fmla="*/ 118 h 132"/>
                  <a:gd name="T52" fmla="*/ 113 w 139"/>
                  <a:gd name="T53" fmla="*/ 128 h 132"/>
                  <a:gd name="T54" fmla="*/ 105 w 139"/>
                  <a:gd name="T55" fmla="*/ 127 h 132"/>
                  <a:gd name="T56" fmla="*/ 109 w 139"/>
                  <a:gd name="T57" fmla="*/ 110 h 132"/>
                  <a:gd name="T58" fmla="*/ 97 w 139"/>
                  <a:gd name="T59" fmla="*/ 98 h 132"/>
                  <a:gd name="T60" fmla="*/ 89 w 139"/>
                  <a:gd name="T61" fmla="*/ 94 h 132"/>
                  <a:gd name="T62" fmla="*/ 71 w 139"/>
                  <a:gd name="T63" fmla="*/ 84 h 132"/>
                  <a:gd name="T64" fmla="*/ 55 w 139"/>
                  <a:gd name="T65" fmla="*/ 68 h 132"/>
                  <a:gd name="T66" fmla="*/ 40 w 139"/>
                  <a:gd name="T67" fmla="*/ 51 h 132"/>
                  <a:gd name="T68" fmla="*/ 29 w 139"/>
                  <a:gd name="T69" fmla="*/ 41 h 132"/>
                  <a:gd name="T70" fmla="*/ 14 w 139"/>
                  <a:gd name="T71" fmla="*/ 43 h 132"/>
                  <a:gd name="T72" fmla="*/ 7 w 139"/>
                  <a:gd name="T73" fmla="*/ 49 h 1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9"/>
                  <a:gd name="T112" fmla="*/ 0 h 132"/>
                  <a:gd name="T113" fmla="*/ 139 w 139"/>
                  <a:gd name="T114" fmla="*/ 132 h 1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9" h="132">
                    <a:moveTo>
                      <a:pt x="7" y="49"/>
                    </a:moveTo>
                    <a:lnTo>
                      <a:pt x="6" y="44"/>
                    </a:lnTo>
                    <a:lnTo>
                      <a:pt x="1" y="42"/>
                    </a:lnTo>
                    <a:lnTo>
                      <a:pt x="0" y="32"/>
                    </a:lnTo>
                    <a:lnTo>
                      <a:pt x="2" y="25"/>
                    </a:lnTo>
                    <a:lnTo>
                      <a:pt x="0" y="22"/>
                    </a:lnTo>
                    <a:lnTo>
                      <a:pt x="0" y="17"/>
                    </a:lnTo>
                    <a:lnTo>
                      <a:pt x="11" y="16"/>
                    </a:lnTo>
                    <a:lnTo>
                      <a:pt x="12" y="14"/>
                    </a:lnTo>
                    <a:lnTo>
                      <a:pt x="14" y="11"/>
                    </a:lnTo>
                    <a:lnTo>
                      <a:pt x="19" y="14"/>
                    </a:lnTo>
                    <a:lnTo>
                      <a:pt x="24" y="16"/>
                    </a:lnTo>
                    <a:lnTo>
                      <a:pt x="26" y="14"/>
                    </a:lnTo>
                    <a:lnTo>
                      <a:pt x="27" y="8"/>
                    </a:lnTo>
                    <a:lnTo>
                      <a:pt x="30" y="12"/>
                    </a:lnTo>
                    <a:lnTo>
                      <a:pt x="38" y="10"/>
                    </a:lnTo>
                    <a:lnTo>
                      <a:pt x="41" y="4"/>
                    </a:lnTo>
                    <a:lnTo>
                      <a:pt x="49" y="4"/>
                    </a:lnTo>
                    <a:lnTo>
                      <a:pt x="50" y="0"/>
                    </a:lnTo>
                    <a:lnTo>
                      <a:pt x="62" y="0"/>
                    </a:lnTo>
                    <a:lnTo>
                      <a:pt x="62" y="4"/>
                    </a:lnTo>
                    <a:lnTo>
                      <a:pt x="69" y="7"/>
                    </a:lnTo>
                    <a:lnTo>
                      <a:pt x="81" y="6"/>
                    </a:lnTo>
                    <a:lnTo>
                      <a:pt x="77" y="12"/>
                    </a:lnTo>
                    <a:lnTo>
                      <a:pt x="75" y="17"/>
                    </a:lnTo>
                    <a:lnTo>
                      <a:pt x="71" y="20"/>
                    </a:lnTo>
                    <a:lnTo>
                      <a:pt x="62" y="24"/>
                    </a:lnTo>
                    <a:lnTo>
                      <a:pt x="62" y="31"/>
                    </a:lnTo>
                    <a:lnTo>
                      <a:pt x="62" y="38"/>
                    </a:lnTo>
                    <a:lnTo>
                      <a:pt x="67" y="44"/>
                    </a:lnTo>
                    <a:lnTo>
                      <a:pt x="75" y="50"/>
                    </a:lnTo>
                    <a:lnTo>
                      <a:pt x="82" y="54"/>
                    </a:lnTo>
                    <a:lnTo>
                      <a:pt x="84" y="63"/>
                    </a:lnTo>
                    <a:lnTo>
                      <a:pt x="88" y="70"/>
                    </a:lnTo>
                    <a:lnTo>
                      <a:pt x="95" y="76"/>
                    </a:lnTo>
                    <a:lnTo>
                      <a:pt x="109" y="76"/>
                    </a:lnTo>
                    <a:lnTo>
                      <a:pt x="111" y="78"/>
                    </a:lnTo>
                    <a:lnTo>
                      <a:pt x="109" y="81"/>
                    </a:lnTo>
                    <a:lnTo>
                      <a:pt x="113" y="85"/>
                    </a:lnTo>
                    <a:lnTo>
                      <a:pt x="121" y="88"/>
                    </a:lnTo>
                    <a:lnTo>
                      <a:pt x="130" y="93"/>
                    </a:lnTo>
                    <a:lnTo>
                      <a:pt x="137" y="98"/>
                    </a:lnTo>
                    <a:lnTo>
                      <a:pt x="139" y="102"/>
                    </a:lnTo>
                    <a:lnTo>
                      <a:pt x="135" y="106"/>
                    </a:lnTo>
                    <a:lnTo>
                      <a:pt x="130" y="101"/>
                    </a:lnTo>
                    <a:lnTo>
                      <a:pt x="124" y="97"/>
                    </a:lnTo>
                    <a:lnTo>
                      <a:pt x="119" y="98"/>
                    </a:lnTo>
                    <a:lnTo>
                      <a:pt x="116" y="104"/>
                    </a:lnTo>
                    <a:lnTo>
                      <a:pt x="119" y="110"/>
                    </a:lnTo>
                    <a:lnTo>
                      <a:pt x="123" y="114"/>
                    </a:lnTo>
                    <a:lnTo>
                      <a:pt x="124" y="117"/>
                    </a:lnTo>
                    <a:lnTo>
                      <a:pt x="119" y="118"/>
                    </a:lnTo>
                    <a:lnTo>
                      <a:pt x="117" y="122"/>
                    </a:lnTo>
                    <a:lnTo>
                      <a:pt x="113" y="128"/>
                    </a:lnTo>
                    <a:lnTo>
                      <a:pt x="107" y="132"/>
                    </a:lnTo>
                    <a:lnTo>
                      <a:pt x="105" y="127"/>
                    </a:lnTo>
                    <a:lnTo>
                      <a:pt x="107" y="121"/>
                    </a:lnTo>
                    <a:lnTo>
                      <a:pt x="109" y="110"/>
                    </a:lnTo>
                    <a:lnTo>
                      <a:pt x="106" y="101"/>
                    </a:lnTo>
                    <a:lnTo>
                      <a:pt x="97" y="98"/>
                    </a:lnTo>
                    <a:lnTo>
                      <a:pt x="95" y="94"/>
                    </a:lnTo>
                    <a:lnTo>
                      <a:pt x="89" y="94"/>
                    </a:lnTo>
                    <a:lnTo>
                      <a:pt x="81" y="84"/>
                    </a:lnTo>
                    <a:lnTo>
                      <a:pt x="71" y="84"/>
                    </a:lnTo>
                    <a:lnTo>
                      <a:pt x="62" y="72"/>
                    </a:lnTo>
                    <a:lnTo>
                      <a:pt x="55" y="68"/>
                    </a:lnTo>
                    <a:lnTo>
                      <a:pt x="42" y="63"/>
                    </a:lnTo>
                    <a:lnTo>
                      <a:pt x="40" y="51"/>
                    </a:lnTo>
                    <a:lnTo>
                      <a:pt x="38" y="44"/>
                    </a:lnTo>
                    <a:lnTo>
                      <a:pt x="29" y="41"/>
                    </a:lnTo>
                    <a:lnTo>
                      <a:pt x="19" y="39"/>
                    </a:lnTo>
                    <a:lnTo>
                      <a:pt x="14" y="43"/>
                    </a:lnTo>
                    <a:lnTo>
                      <a:pt x="13" y="48"/>
                    </a:lnTo>
                    <a:lnTo>
                      <a:pt x="7" y="4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153" name="Greece"/>
            <p:cNvGrpSpPr/>
            <p:nvPr/>
          </p:nvGrpSpPr>
          <p:grpSpPr>
            <a:xfrm>
              <a:off x="9846460" y="3079058"/>
              <a:ext cx="134371" cy="76276"/>
              <a:chOff x="4766426" y="2832209"/>
              <a:chExt cx="286654" cy="162719"/>
            </a:xfrm>
            <a:grpFill/>
          </p:grpSpPr>
          <p:sp>
            <p:nvSpPr>
              <p:cNvPr id="413" name="Crete"/>
              <p:cNvSpPr>
                <a:spLocks/>
              </p:cNvSpPr>
              <p:nvPr/>
            </p:nvSpPr>
            <p:spPr bwMode="auto">
              <a:xfrm>
                <a:off x="4833480" y="2974798"/>
                <a:ext cx="56996" cy="13420"/>
              </a:xfrm>
              <a:custGeom>
                <a:avLst/>
                <a:gdLst>
                  <a:gd name="T0" fmla="*/ 3 w 34"/>
                  <a:gd name="T1" fmla="*/ 0 h 8"/>
                  <a:gd name="T2" fmla="*/ 8 w 34"/>
                  <a:gd name="T3" fmla="*/ 0 h 8"/>
                  <a:gd name="T4" fmla="*/ 12 w 34"/>
                  <a:gd name="T5" fmla="*/ 1 h 8"/>
                  <a:gd name="T6" fmla="*/ 17 w 34"/>
                  <a:gd name="T7" fmla="*/ 2 h 8"/>
                  <a:gd name="T8" fmla="*/ 23 w 34"/>
                  <a:gd name="T9" fmla="*/ 1 h 8"/>
                  <a:gd name="T10" fmla="*/ 27 w 34"/>
                  <a:gd name="T11" fmla="*/ 2 h 8"/>
                  <a:gd name="T12" fmla="*/ 32 w 34"/>
                  <a:gd name="T13" fmla="*/ 3 h 8"/>
                  <a:gd name="T14" fmla="*/ 34 w 34"/>
                  <a:gd name="T15" fmla="*/ 6 h 8"/>
                  <a:gd name="T16" fmla="*/ 31 w 34"/>
                  <a:gd name="T17" fmla="*/ 8 h 8"/>
                  <a:gd name="T18" fmla="*/ 25 w 34"/>
                  <a:gd name="T19" fmla="*/ 7 h 8"/>
                  <a:gd name="T20" fmla="*/ 20 w 34"/>
                  <a:gd name="T21" fmla="*/ 6 h 8"/>
                  <a:gd name="T22" fmla="*/ 14 w 34"/>
                  <a:gd name="T23" fmla="*/ 8 h 8"/>
                  <a:gd name="T24" fmla="*/ 12 w 34"/>
                  <a:gd name="T25" fmla="*/ 5 h 8"/>
                  <a:gd name="T26" fmla="*/ 6 w 34"/>
                  <a:gd name="T27" fmla="*/ 4 h 8"/>
                  <a:gd name="T28" fmla="*/ 0 w 34"/>
                  <a:gd name="T29" fmla="*/ 4 h 8"/>
                  <a:gd name="T30" fmla="*/ 3 w 34"/>
                  <a:gd name="T31" fmla="*/ 0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
                  <a:gd name="T49" fmla="*/ 0 h 8"/>
                  <a:gd name="T50" fmla="*/ 34 w 34"/>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 h="8">
                    <a:moveTo>
                      <a:pt x="3" y="0"/>
                    </a:moveTo>
                    <a:lnTo>
                      <a:pt x="8" y="0"/>
                    </a:lnTo>
                    <a:lnTo>
                      <a:pt x="12" y="1"/>
                    </a:lnTo>
                    <a:lnTo>
                      <a:pt x="17" y="2"/>
                    </a:lnTo>
                    <a:lnTo>
                      <a:pt x="23" y="1"/>
                    </a:lnTo>
                    <a:lnTo>
                      <a:pt x="27" y="2"/>
                    </a:lnTo>
                    <a:lnTo>
                      <a:pt x="32" y="3"/>
                    </a:lnTo>
                    <a:lnTo>
                      <a:pt x="34" y="6"/>
                    </a:lnTo>
                    <a:lnTo>
                      <a:pt x="31" y="8"/>
                    </a:lnTo>
                    <a:lnTo>
                      <a:pt x="25" y="7"/>
                    </a:lnTo>
                    <a:lnTo>
                      <a:pt x="20" y="6"/>
                    </a:lnTo>
                    <a:lnTo>
                      <a:pt x="14" y="8"/>
                    </a:lnTo>
                    <a:lnTo>
                      <a:pt x="12" y="5"/>
                    </a:lnTo>
                    <a:lnTo>
                      <a:pt x="6" y="4"/>
                    </a:lnTo>
                    <a:lnTo>
                      <a:pt x="0" y="4"/>
                    </a:lnTo>
                    <a:lnTo>
                      <a:pt x="3"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14" name="Cyprus"/>
              <p:cNvSpPr>
                <a:spLocks/>
              </p:cNvSpPr>
              <p:nvPr/>
            </p:nvSpPr>
            <p:spPr bwMode="auto">
              <a:xfrm>
                <a:off x="5014524" y="2974798"/>
                <a:ext cx="38556" cy="20130"/>
              </a:xfrm>
              <a:custGeom>
                <a:avLst/>
                <a:gdLst>
                  <a:gd name="T0" fmla="*/ 5 w 23"/>
                  <a:gd name="T1" fmla="*/ 4 h 12"/>
                  <a:gd name="T2" fmla="*/ 11 w 23"/>
                  <a:gd name="T3" fmla="*/ 3 h 12"/>
                  <a:gd name="T4" fmla="*/ 17 w 23"/>
                  <a:gd name="T5" fmla="*/ 3 h 12"/>
                  <a:gd name="T6" fmla="*/ 23 w 23"/>
                  <a:gd name="T7" fmla="*/ 0 h 12"/>
                  <a:gd name="T8" fmla="*/ 16 w 23"/>
                  <a:gd name="T9" fmla="*/ 6 h 12"/>
                  <a:gd name="T10" fmla="*/ 13 w 23"/>
                  <a:gd name="T11" fmla="*/ 9 h 12"/>
                  <a:gd name="T12" fmla="*/ 9 w 23"/>
                  <a:gd name="T13" fmla="*/ 12 h 12"/>
                  <a:gd name="T14" fmla="*/ 3 w 23"/>
                  <a:gd name="T15" fmla="*/ 12 h 12"/>
                  <a:gd name="T16" fmla="*/ 0 w 23"/>
                  <a:gd name="T17" fmla="*/ 10 h 12"/>
                  <a:gd name="T18" fmla="*/ 0 w 23"/>
                  <a:gd name="T19" fmla="*/ 5 h 12"/>
                  <a:gd name="T20" fmla="*/ 5 w 23"/>
                  <a:gd name="T21" fmla="*/ 4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12"/>
                  <a:gd name="T35" fmla="*/ 23 w 23"/>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12">
                    <a:moveTo>
                      <a:pt x="5" y="4"/>
                    </a:moveTo>
                    <a:lnTo>
                      <a:pt x="11" y="3"/>
                    </a:lnTo>
                    <a:lnTo>
                      <a:pt x="17" y="3"/>
                    </a:lnTo>
                    <a:lnTo>
                      <a:pt x="23" y="0"/>
                    </a:lnTo>
                    <a:lnTo>
                      <a:pt x="16" y="6"/>
                    </a:lnTo>
                    <a:lnTo>
                      <a:pt x="13" y="9"/>
                    </a:lnTo>
                    <a:lnTo>
                      <a:pt x="9" y="12"/>
                    </a:lnTo>
                    <a:lnTo>
                      <a:pt x="3" y="12"/>
                    </a:lnTo>
                    <a:lnTo>
                      <a:pt x="0" y="10"/>
                    </a:lnTo>
                    <a:lnTo>
                      <a:pt x="0" y="5"/>
                    </a:lnTo>
                    <a:lnTo>
                      <a:pt x="5" y="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15" name="Greece"/>
              <p:cNvSpPr>
                <a:spLocks/>
              </p:cNvSpPr>
              <p:nvPr/>
            </p:nvSpPr>
            <p:spPr bwMode="auto">
              <a:xfrm>
                <a:off x="4766426" y="2832209"/>
                <a:ext cx="120697" cy="124136"/>
              </a:xfrm>
              <a:custGeom>
                <a:avLst/>
                <a:gdLst>
                  <a:gd name="T0" fmla="*/ 34 w 72"/>
                  <a:gd name="T1" fmla="*/ 47 h 74"/>
                  <a:gd name="T2" fmla="*/ 28 w 72"/>
                  <a:gd name="T3" fmla="*/ 49 h 74"/>
                  <a:gd name="T4" fmla="*/ 18 w 72"/>
                  <a:gd name="T5" fmla="*/ 48 h 74"/>
                  <a:gd name="T6" fmla="*/ 16 w 72"/>
                  <a:gd name="T7" fmla="*/ 58 h 74"/>
                  <a:gd name="T8" fmla="*/ 20 w 72"/>
                  <a:gd name="T9" fmla="*/ 66 h 74"/>
                  <a:gd name="T10" fmla="*/ 24 w 72"/>
                  <a:gd name="T11" fmla="*/ 64 h 74"/>
                  <a:gd name="T12" fmla="*/ 27 w 72"/>
                  <a:gd name="T13" fmla="*/ 73 h 74"/>
                  <a:gd name="T14" fmla="*/ 31 w 72"/>
                  <a:gd name="T15" fmla="*/ 69 h 74"/>
                  <a:gd name="T16" fmla="*/ 37 w 72"/>
                  <a:gd name="T17" fmla="*/ 70 h 74"/>
                  <a:gd name="T18" fmla="*/ 34 w 72"/>
                  <a:gd name="T19" fmla="*/ 64 h 74"/>
                  <a:gd name="T20" fmla="*/ 31 w 72"/>
                  <a:gd name="T21" fmla="*/ 55 h 74"/>
                  <a:gd name="T22" fmla="*/ 40 w 72"/>
                  <a:gd name="T23" fmla="*/ 54 h 74"/>
                  <a:gd name="T24" fmla="*/ 37 w 72"/>
                  <a:gd name="T25" fmla="*/ 47 h 74"/>
                  <a:gd name="T26" fmla="*/ 44 w 72"/>
                  <a:gd name="T27" fmla="*/ 52 h 74"/>
                  <a:gd name="T28" fmla="*/ 46 w 72"/>
                  <a:gd name="T29" fmla="*/ 43 h 74"/>
                  <a:gd name="T30" fmla="*/ 38 w 72"/>
                  <a:gd name="T31" fmla="*/ 39 h 74"/>
                  <a:gd name="T32" fmla="*/ 33 w 72"/>
                  <a:gd name="T33" fmla="*/ 32 h 74"/>
                  <a:gd name="T34" fmla="*/ 29 w 72"/>
                  <a:gd name="T35" fmla="*/ 23 h 74"/>
                  <a:gd name="T36" fmla="*/ 29 w 72"/>
                  <a:gd name="T37" fmla="*/ 15 h 74"/>
                  <a:gd name="T38" fmla="*/ 37 w 72"/>
                  <a:gd name="T39" fmla="*/ 18 h 74"/>
                  <a:gd name="T40" fmla="*/ 44 w 72"/>
                  <a:gd name="T41" fmla="*/ 18 h 74"/>
                  <a:gd name="T42" fmla="*/ 43 w 72"/>
                  <a:gd name="T43" fmla="*/ 10 h 74"/>
                  <a:gd name="T44" fmla="*/ 52 w 72"/>
                  <a:gd name="T45" fmla="*/ 9 h 74"/>
                  <a:gd name="T46" fmla="*/ 64 w 72"/>
                  <a:gd name="T47" fmla="*/ 9 h 74"/>
                  <a:gd name="T48" fmla="*/ 72 w 72"/>
                  <a:gd name="T49" fmla="*/ 8 h 74"/>
                  <a:gd name="T50" fmla="*/ 65 w 72"/>
                  <a:gd name="T51" fmla="*/ 4 h 74"/>
                  <a:gd name="T52" fmla="*/ 52 w 72"/>
                  <a:gd name="T53" fmla="*/ 2 h 74"/>
                  <a:gd name="T54" fmla="*/ 43 w 72"/>
                  <a:gd name="T55" fmla="*/ 0 h 74"/>
                  <a:gd name="T56" fmla="*/ 31 w 72"/>
                  <a:gd name="T57" fmla="*/ 6 h 74"/>
                  <a:gd name="T58" fmla="*/ 20 w 72"/>
                  <a:gd name="T59" fmla="*/ 8 h 74"/>
                  <a:gd name="T60" fmla="*/ 10 w 72"/>
                  <a:gd name="T61" fmla="*/ 11 h 74"/>
                  <a:gd name="T62" fmla="*/ 8 w 72"/>
                  <a:gd name="T63" fmla="*/ 18 h 74"/>
                  <a:gd name="T64" fmla="*/ 0 w 72"/>
                  <a:gd name="T65" fmla="*/ 27 h 74"/>
                  <a:gd name="T66" fmla="*/ 7 w 72"/>
                  <a:gd name="T67" fmla="*/ 34 h 74"/>
                  <a:gd name="T68" fmla="*/ 15 w 72"/>
                  <a:gd name="T69" fmla="*/ 34 h 74"/>
                  <a:gd name="T70" fmla="*/ 10 w 72"/>
                  <a:gd name="T71" fmla="*/ 42 h 74"/>
                  <a:gd name="T72" fmla="*/ 20 w 72"/>
                  <a:gd name="T73" fmla="*/ 43 h 74"/>
                  <a:gd name="T74" fmla="*/ 31 w 72"/>
                  <a:gd name="T75" fmla="*/ 45 h 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2"/>
                  <a:gd name="T115" fmla="*/ 0 h 74"/>
                  <a:gd name="T116" fmla="*/ 72 w 72"/>
                  <a:gd name="T117" fmla="*/ 74 h 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2" h="74">
                    <a:moveTo>
                      <a:pt x="31" y="45"/>
                    </a:moveTo>
                    <a:lnTo>
                      <a:pt x="34" y="47"/>
                    </a:lnTo>
                    <a:lnTo>
                      <a:pt x="33" y="49"/>
                    </a:lnTo>
                    <a:lnTo>
                      <a:pt x="28" y="49"/>
                    </a:lnTo>
                    <a:lnTo>
                      <a:pt x="22" y="49"/>
                    </a:lnTo>
                    <a:lnTo>
                      <a:pt x="18" y="48"/>
                    </a:lnTo>
                    <a:lnTo>
                      <a:pt x="15" y="52"/>
                    </a:lnTo>
                    <a:lnTo>
                      <a:pt x="16" y="58"/>
                    </a:lnTo>
                    <a:lnTo>
                      <a:pt x="19" y="62"/>
                    </a:lnTo>
                    <a:lnTo>
                      <a:pt x="20" y="66"/>
                    </a:lnTo>
                    <a:lnTo>
                      <a:pt x="21" y="68"/>
                    </a:lnTo>
                    <a:lnTo>
                      <a:pt x="24" y="64"/>
                    </a:lnTo>
                    <a:lnTo>
                      <a:pt x="26" y="68"/>
                    </a:lnTo>
                    <a:lnTo>
                      <a:pt x="27" y="73"/>
                    </a:lnTo>
                    <a:lnTo>
                      <a:pt x="31" y="72"/>
                    </a:lnTo>
                    <a:lnTo>
                      <a:pt x="31" y="69"/>
                    </a:lnTo>
                    <a:lnTo>
                      <a:pt x="35" y="74"/>
                    </a:lnTo>
                    <a:lnTo>
                      <a:pt x="37" y="70"/>
                    </a:lnTo>
                    <a:lnTo>
                      <a:pt x="37" y="67"/>
                    </a:lnTo>
                    <a:lnTo>
                      <a:pt x="34" y="64"/>
                    </a:lnTo>
                    <a:lnTo>
                      <a:pt x="30" y="59"/>
                    </a:lnTo>
                    <a:lnTo>
                      <a:pt x="31" y="55"/>
                    </a:lnTo>
                    <a:lnTo>
                      <a:pt x="35" y="57"/>
                    </a:lnTo>
                    <a:lnTo>
                      <a:pt x="40" y="54"/>
                    </a:lnTo>
                    <a:lnTo>
                      <a:pt x="37" y="51"/>
                    </a:lnTo>
                    <a:lnTo>
                      <a:pt x="37" y="47"/>
                    </a:lnTo>
                    <a:lnTo>
                      <a:pt x="40" y="49"/>
                    </a:lnTo>
                    <a:lnTo>
                      <a:pt x="44" y="52"/>
                    </a:lnTo>
                    <a:lnTo>
                      <a:pt x="48" y="48"/>
                    </a:lnTo>
                    <a:lnTo>
                      <a:pt x="46" y="43"/>
                    </a:lnTo>
                    <a:lnTo>
                      <a:pt x="44" y="41"/>
                    </a:lnTo>
                    <a:lnTo>
                      <a:pt x="38" y="39"/>
                    </a:lnTo>
                    <a:lnTo>
                      <a:pt x="35" y="36"/>
                    </a:lnTo>
                    <a:lnTo>
                      <a:pt x="33" y="32"/>
                    </a:lnTo>
                    <a:lnTo>
                      <a:pt x="34" y="29"/>
                    </a:lnTo>
                    <a:lnTo>
                      <a:pt x="29" y="23"/>
                    </a:lnTo>
                    <a:lnTo>
                      <a:pt x="27" y="19"/>
                    </a:lnTo>
                    <a:lnTo>
                      <a:pt x="29" y="15"/>
                    </a:lnTo>
                    <a:lnTo>
                      <a:pt x="33" y="14"/>
                    </a:lnTo>
                    <a:lnTo>
                      <a:pt x="37" y="18"/>
                    </a:lnTo>
                    <a:lnTo>
                      <a:pt x="41" y="20"/>
                    </a:lnTo>
                    <a:lnTo>
                      <a:pt x="44" y="18"/>
                    </a:lnTo>
                    <a:lnTo>
                      <a:pt x="45" y="15"/>
                    </a:lnTo>
                    <a:lnTo>
                      <a:pt x="43" y="10"/>
                    </a:lnTo>
                    <a:lnTo>
                      <a:pt x="47" y="10"/>
                    </a:lnTo>
                    <a:lnTo>
                      <a:pt x="52" y="9"/>
                    </a:lnTo>
                    <a:lnTo>
                      <a:pt x="59" y="9"/>
                    </a:lnTo>
                    <a:lnTo>
                      <a:pt x="64" y="9"/>
                    </a:lnTo>
                    <a:lnTo>
                      <a:pt x="68" y="9"/>
                    </a:lnTo>
                    <a:lnTo>
                      <a:pt x="72" y="8"/>
                    </a:lnTo>
                    <a:lnTo>
                      <a:pt x="71" y="3"/>
                    </a:lnTo>
                    <a:lnTo>
                      <a:pt x="65" y="4"/>
                    </a:lnTo>
                    <a:lnTo>
                      <a:pt x="56" y="3"/>
                    </a:lnTo>
                    <a:lnTo>
                      <a:pt x="52" y="2"/>
                    </a:lnTo>
                    <a:lnTo>
                      <a:pt x="48" y="0"/>
                    </a:lnTo>
                    <a:lnTo>
                      <a:pt x="43" y="0"/>
                    </a:lnTo>
                    <a:lnTo>
                      <a:pt x="36" y="2"/>
                    </a:lnTo>
                    <a:lnTo>
                      <a:pt x="31" y="6"/>
                    </a:lnTo>
                    <a:lnTo>
                      <a:pt x="27" y="7"/>
                    </a:lnTo>
                    <a:lnTo>
                      <a:pt x="20" y="8"/>
                    </a:lnTo>
                    <a:lnTo>
                      <a:pt x="14" y="10"/>
                    </a:lnTo>
                    <a:lnTo>
                      <a:pt x="10" y="11"/>
                    </a:lnTo>
                    <a:lnTo>
                      <a:pt x="10" y="14"/>
                    </a:lnTo>
                    <a:lnTo>
                      <a:pt x="8" y="18"/>
                    </a:lnTo>
                    <a:lnTo>
                      <a:pt x="1" y="25"/>
                    </a:lnTo>
                    <a:lnTo>
                      <a:pt x="0" y="27"/>
                    </a:lnTo>
                    <a:lnTo>
                      <a:pt x="3" y="31"/>
                    </a:lnTo>
                    <a:lnTo>
                      <a:pt x="7" y="34"/>
                    </a:lnTo>
                    <a:lnTo>
                      <a:pt x="12" y="33"/>
                    </a:lnTo>
                    <a:lnTo>
                      <a:pt x="15" y="34"/>
                    </a:lnTo>
                    <a:lnTo>
                      <a:pt x="11" y="38"/>
                    </a:lnTo>
                    <a:lnTo>
                      <a:pt x="10" y="42"/>
                    </a:lnTo>
                    <a:lnTo>
                      <a:pt x="14" y="44"/>
                    </a:lnTo>
                    <a:lnTo>
                      <a:pt x="20" y="43"/>
                    </a:lnTo>
                    <a:lnTo>
                      <a:pt x="24" y="43"/>
                    </a:lnTo>
                    <a:lnTo>
                      <a:pt x="31" y="4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154" name="Moldova"/>
            <p:cNvSpPr>
              <a:spLocks/>
            </p:cNvSpPr>
            <p:nvPr/>
          </p:nvSpPr>
          <p:spPr bwMode="auto">
            <a:xfrm>
              <a:off x="9911681" y="2998851"/>
              <a:ext cx="30646" cy="36172"/>
            </a:xfrm>
            <a:custGeom>
              <a:avLst/>
              <a:gdLst>
                <a:gd name="T0" fmla="*/ 16 w 39"/>
                <a:gd name="T1" fmla="*/ 46 h 46"/>
                <a:gd name="T2" fmla="*/ 13 w 39"/>
                <a:gd name="T3" fmla="*/ 36 h 46"/>
                <a:gd name="T4" fmla="*/ 15 w 39"/>
                <a:gd name="T5" fmla="*/ 28 h 46"/>
                <a:gd name="T6" fmla="*/ 14 w 39"/>
                <a:gd name="T7" fmla="*/ 24 h 46"/>
                <a:gd name="T8" fmla="*/ 11 w 39"/>
                <a:gd name="T9" fmla="*/ 21 h 46"/>
                <a:gd name="T10" fmla="*/ 4 w 39"/>
                <a:gd name="T11" fmla="*/ 14 h 46"/>
                <a:gd name="T12" fmla="*/ 2 w 39"/>
                <a:gd name="T13" fmla="*/ 8 h 46"/>
                <a:gd name="T14" fmla="*/ 0 w 39"/>
                <a:gd name="T15" fmla="*/ 3 h 46"/>
                <a:gd name="T16" fmla="*/ 3 w 39"/>
                <a:gd name="T17" fmla="*/ 0 h 46"/>
                <a:gd name="T18" fmla="*/ 14 w 39"/>
                <a:gd name="T19" fmla="*/ 2 h 46"/>
                <a:gd name="T20" fmla="*/ 22 w 39"/>
                <a:gd name="T21" fmla="*/ 6 h 46"/>
                <a:gd name="T22" fmla="*/ 26 w 39"/>
                <a:gd name="T23" fmla="*/ 12 h 46"/>
                <a:gd name="T24" fmla="*/ 29 w 39"/>
                <a:gd name="T25" fmla="*/ 18 h 46"/>
                <a:gd name="T26" fmla="*/ 36 w 39"/>
                <a:gd name="T27" fmla="*/ 21 h 46"/>
                <a:gd name="T28" fmla="*/ 39 w 39"/>
                <a:gd name="T29" fmla="*/ 27 h 46"/>
                <a:gd name="T30" fmla="*/ 37 w 39"/>
                <a:gd name="T31" fmla="*/ 32 h 46"/>
                <a:gd name="T32" fmla="*/ 31 w 39"/>
                <a:gd name="T33" fmla="*/ 32 h 46"/>
                <a:gd name="T34" fmla="*/ 23 w 39"/>
                <a:gd name="T35" fmla="*/ 31 h 46"/>
                <a:gd name="T36" fmla="*/ 24 w 39"/>
                <a:gd name="T37" fmla="*/ 37 h 46"/>
                <a:gd name="T38" fmla="*/ 19 w 39"/>
                <a:gd name="T39" fmla="*/ 42 h 46"/>
                <a:gd name="T40" fmla="*/ 16 w 39"/>
                <a:gd name="T41" fmla="*/ 46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46"/>
                <a:gd name="T65" fmla="*/ 39 w 39"/>
                <a:gd name="T66" fmla="*/ 46 h 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46">
                  <a:moveTo>
                    <a:pt x="16" y="46"/>
                  </a:moveTo>
                  <a:lnTo>
                    <a:pt x="13" y="36"/>
                  </a:lnTo>
                  <a:lnTo>
                    <a:pt x="15" y="28"/>
                  </a:lnTo>
                  <a:lnTo>
                    <a:pt x="14" y="24"/>
                  </a:lnTo>
                  <a:lnTo>
                    <a:pt x="11" y="21"/>
                  </a:lnTo>
                  <a:lnTo>
                    <a:pt x="4" y="14"/>
                  </a:lnTo>
                  <a:lnTo>
                    <a:pt x="2" y="8"/>
                  </a:lnTo>
                  <a:lnTo>
                    <a:pt x="0" y="3"/>
                  </a:lnTo>
                  <a:lnTo>
                    <a:pt x="3" y="0"/>
                  </a:lnTo>
                  <a:lnTo>
                    <a:pt x="14" y="2"/>
                  </a:lnTo>
                  <a:lnTo>
                    <a:pt x="22" y="6"/>
                  </a:lnTo>
                  <a:lnTo>
                    <a:pt x="26" y="12"/>
                  </a:lnTo>
                  <a:lnTo>
                    <a:pt x="29" y="18"/>
                  </a:lnTo>
                  <a:lnTo>
                    <a:pt x="36" y="21"/>
                  </a:lnTo>
                  <a:lnTo>
                    <a:pt x="39" y="27"/>
                  </a:lnTo>
                  <a:lnTo>
                    <a:pt x="37" y="32"/>
                  </a:lnTo>
                  <a:lnTo>
                    <a:pt x="31" y="32"/>
                  </a:lnTo>
                  <a:lnTo>
                    <a:pt x="23" y="31"/>
                  </a:lnTo>
                  <a:lnTo>
                    <a:pt x="24" y="37"/>
                  </a:lnTo>
                  <a:lnTo>
                    <a:pt x="19" y="42"/>
                  </a:lnTo>
                  <a:lnTo>
                    <a:pt x="16" y="4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55" name="Ukraine"/>
            <p:cNvSpPr>
              <a:spLocks/>
            </p:cNvSpPr>
            <p:nvPr/>
          </p:nvSpPr>
          <p:spPr bwMode="auto">
            <a:xfrm>
              <a:off x="9864534" y="2950883"/>
              <a:ext cx="169732" cy="95934"/>
            </a:xfrm>
            <a:custGeom>
              <a:avLst/>
              <a:gdLst>
                <a:gd name="T0" fmla="*/ 118 w 216"/>
                <a:gd name="T1" fmla="*/ 5 h 122"/>
                <a:gd name="T2" fmla="*/ 127 w 216"/>
                <a:gd name="T3" fmla="*/ 1 h 122"/>
                <a:gd name="T4" fmla="*/ 145 w 216"/>
                <a:gd name="T5" fmla="*/ 0 h 122"/>
                <a:gd name="T6" fmla="*/ 146 w 216"/>
                <a:gd name="T7" fmla="*/ 17 h 122"/>
                <a:gd name="T8" fmla="*/ 162 w 216"/>
                <a:gd name="T9" fmla="*/ 30 h 122"/>
                <a:gd name="T10" fmla="*/ 188 w 216"/>
                <a:gd name="T11" fmla="*/ 37 h 122"/>
                <a:gd name="T12" fmla="*/ 216 w 216"/>
                <a:gd name="T13" fmla="*/ 45 h 122"/>
                <a:gd name="T14" fmla="*/ 215 w 216"/>
                <a:gd name="T15" fmla="*/ 69 h 122"/>
                <a:gd name="T16" fmla="*/ 195 w 216"/>
                <a:gd name="T17" fmla="*/ 75 h 122"/>
                <a:gd name="T18" fmla="*/ 182 w 216"/>
                <a:gd name="T19" fmla="*/ 86 h 122"/>
                <a:gd name="T20" fmla="*/ 156 w 216"/>
                <a:gd name="T21" fmla="*/ 95 h 122"/>
                <a:gd name="T22" fmla="*/ 143 w 216"/>
                <a:gd name="T23" fmla="*/ 101 h 122"/>
                <a:gd name="T24" fmla="*/ 155 w 216"/>
                <a:gd name="T25" fmla="*/ 106 h 122"/>
                <a:gd name="T26" fmla="*/ 162 w 216"/>
                <a:gd name="T27" fmla="*/ 109 h 122"/>
                <a:gd name="T28" fmla="*/ 179 w 216"/>
                <a:gd name="T29" fmla="*/ 110 h 122"/>
                <a:gd name="T30" fmla="*/ 176 w 216"/>
                <a:gd name="T31" fmla="*/ 115 h 122"/>
                <a:gd name="T32" fmla="*/ 158 w 216"/>
                <a:gd name="T33" fmla="*/ 114 h 122"/>
                <a:gd name="T34" fmla="*/ 146 w 216"/>
                <a:gd name="T35" fmla="*/ 121 h 122"/>
                <a:gd name="T36" fmla="*/ 138 w 216"/>
                <a:gd name="T37" fmla="*/ 116 h 122"/>
                <a:gd name="T38" fmla="*/ 128 w 216"/>
                <a:gd name="T39" fmla="*/ 107 h 122"/>
                <a:gd name="T40" fmla="*/ 139 w 216"/>
                <a:gd name="T41" fmla="*/ 101 h 122"/>
                <a:gd name="T42" fmla="*/ 122 w 216"/>
                <a:gd name="T43" fmla="*/ 98 h 122"/>
                <a:gd name="T44" fmla="*/ 110 w 216"/>
                <a:gd name="T45" fmla="*/ 88 h 122"/>
                <a:gd name="T46" fmla="*/ 104 w 216"/>
                <a:gd name="T47" fmla="*/ 96 h 122"/>
                <a:gd name="T48" fmla="*/ 91 w 216"/>
                <a:gd name="T49" fmla="*/ 111 h 122"/>
                <a:gd name="T50" fmla="*/ 82 w 216"/>
                <a:gd name="T51" fmla="*/ 109 h 122"/>
                <a:gd name="T52" fmla="*/ 76 w 216"/>
                <a:gd name="T53" fmla="*/ 107 h 122"/>
                <a:gd name="T54" fmla="*/ 83 w 216"/>
                <a:gd name="T55" fmla="*/ 92 h 122"/>
                <a:gd name="T56" fmla="*/ 99 w 216"/>
                <a:gd name="T57" fmla="*/ 88 h 122"/>
                <a:gd name="T58" fmla="*/ 89 w 216"/>
                <a:gd name="T59" fmla="*/ 79 h 122"/>
                <a:gd name="T60" fmla="*/ 74 w 216"/>
                <a:gd name="T61" fmla="*/ 63 h 122"/>
                <a:gd name="T62" fmla="*/ 63 w 216"/>
                <a:gd name="T63" fmla="*/ 61 h 122"/>
                <a:gd name="T64" fmla="*/ 52 w 216"/>
                <a:gd name="T65" fmla="*/ 64 h 122"/>
                <a:gd name="T66" fmla="*/ 33 w 216"/>
                <a:gd name="T67" fmla="*/ 71 h 122"/>
                <a:gd name="T68" fmla="*/ 7 w 216"/>
                <a:gd name="T69" fmla="*/ 72 h 122"/>
                <a:gd name="T70" fmla="*/ 0 w 216"/>
                <a:gd name="T71" fmla="*/ 63 h 122"/>
                <a:gd name="T72" fmla="*/ 5 w 216"/>
                <a:gd name="T73" fmla="*/ 50 h 122"/>
                <a:gd name="T74" fmla="*/ 13 w 216"/>
                <a:gd name="T75" fmla="*/ 36 h 122"/>
                <a:gd name="T76" fmla="*/ 24 w 216"/>
                <a:gd name="T77" fmla="*/ 28 h 122"/>
                <a:gd name="T78" fmla="*/ 20 w 216"/>
                <a:gd name="T79" fmla="*/ 18 h 122"/>
                <a:gd name="T80" fmla="*/ 27 w 216"/>
                <a:gd name="T81" fmla="*/ 4 h 122"/>
                <a:gd name="T82" fmla="*/ 85 w 216"/>
                <a:gd name="T83" fmla="*/ 11 h 122"/>
                <a:gd name="T84" fmla="*/ 101 w 216"/>
                <a:gd name="T85" fmla="*/ 18 h 122"/>
                <a:gd name="T86" fmla="*/ 113 w 216"/>
                <a:gd name="T87" fmla="*/ 2 h 1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6"/>
                <a:gd name="T133" fmla="*/ 0 h 122"/>
                <a:gd name="T134" fmla="*/ 216 w 216"/>
                <a:gd name="T135" fmla="*/ 122 h 1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6" h="122">
                  <a:moveTo>
                    <a:pt x="113" y="2"/>
                  </a:moveTo>
                  <a:lnTo>
                    <a:pt x="118" y="5"/>
                  </a:lnTo>
                  <a:lnTo>
                    <a:pt x="123" y="4"/>
                  </a:lnTo>
                  <a:lnTo>
                    <a:pt x="127" y="1"/>
                  </a:lnTo>
                  <a:lnTo>
                    <a:pt x="133" y="1"/>
                  </a:lnTo>
                  <a:lnTo>
                    <a:pt x="145" y="0"/>
                  </a:lnTo>
                  <a:lnTo>
                    <a:pt x="147" y="9"/>
                  </a:lnTo>
                  <a:lnTo>
                    <a:pt x="146" y="17"/>
                  </a:lnTo>
                  <a:lnTo>
                    <a:pt x="160" y="20"/>
                  </a:lnTo>
                  <a:lnTo>
                    <a:pt x="162" y="30"/>
                  </a:lnTo>
                  <a:lnTo>
                    <a:pt x="186" y="32"/>
                  </a:lnTo>
                  <a:lnTo>
                    <a:pt x="188" y="37"/>
                  </a:lnTo>
                  <a:lnTo>
                    <a:pt x="203" y="37"/>
                  </a:lnTo>
                  <a:lnTo>
                    <a:pt x="216" y="45"/>
                  </a:lnTo>
                  <a:lnTo>
                    <a:pt x="215" y="60"/>
                  </a:lnTo>
                  <a:lnTo>
                    <a:pt x="215" y="69"/>
                  </a:lnTo>
                  <a:lnTo>
                    <a:pt x="203" y="72"/>
                  </a:lnTo>
                  <a:lnTo>
                    <a:pt x="195" y="75"/>
                  </a:lnTo>
                  <a:lnTo>
                    <a:pt x="193" y="81"/>
                  </a:lnTo>
                  <a:lnTo>
                    <a:pt x="182" y="86"/>
                  </a:lnTo>
                  <a:lnTo>
                    <a:pt x="168" y="88"/>
                  </a:lnTo>
                  <a:lnTo>
                    <a:pt x="156" y="95"/>
                  </a:lnTo>
                  <a:lnTo>
                    <a:pt x="144" y="97"/>
                  </a:lnTo>
                  <a:lnTo>
                    <a:pt x="143" y="101"/>
                  </a:lnTo>
                  <a:lnTo>
                    <a:pt x="151" y="102"/>
                  </a:lnTo>
                  <a:lnTo>
                    <a:pt x="155" y="106"/>
                  </a:lnTo>
                  <a:lnTo>
                    <a:pt x="158" y="108"/>
                  </a:lnTo>
                  <a:lnTo>
                    <a:pt x="162" y="109"/>
                  </a:lnTo>
                  <a:lnTo>
                    <a:pt x="174" y="108"/>
                  </a:lnTo>
                  <a:lnTo>
                    <a:pt x="179" y="110"/>
                  </a:lnTo>
                  <a:lnTo>
                    <a:pt x="180" y="113"/>
                  </a:lnTo>
                  <a:lnTo>
                    <a:pt x="176" y="115"/>
                  </a:lnTo>
                  <a:lnTo>
                    <a:pt x="166" y="114"/>
                  </a:lnTo>
                  <a:lnTo>
                    <a:pt x="158" y="114"/>
                  </a:lnTo>
                  <a:lnTo>
                    <a:pt x="152" y="117"/>
                  </a:lnTo>
                  <a:lnTo>
                    <a:pt x="146" y="121"/>
                  </a:lnTo>
                  <a:lnTo>
                    <a:pt x="138" y="122"/>
                  </a:lnTo>
                  <a:lnTo>
                    <a:pt x="138" y="116"/>
                  </a:lnTo>
                  <a:lnTo>
                    <a:pt x="136" y="111"/>
                  </a:lnTo>
                  <a:lnTo>
                    <a:pt x="128" y="107"/>
                  </a:lnTo>
                  <a:lnTo>
                    <a:pt x="132" y="103"/>
                  </a:lnTo>
                  <a:lnTo>
                    <a:pt x="139" y="101"/>
                  </a:lnTo>
                  <a:lnTo>
                    <a:pt x="139" y="97"/>
                  </a:lnTo>
                  <a:lnTo>
                    <a:pt x="122" y="98"/>
                  </a:lnTo>
                  <a:lnTo>
                    <a:pt x="118" y="89"/>
                  </a:lnTo>
                  <a:lnTo>
                    <a:pt x="110" y="88"/>
                  </a:lnTo>
                  <a:lnTo>
                    <a:pt x="104" y="90"/>
                  </a:lnTo>
                  <a:lnTo>
                    <a:pt x="104" y="96"/>
                  </a:lnTo>
                  <a:lnTo>
                    <a:pt x="96" y="103"/>
                  </a:lnTo>
                  <a:lnTo>
                    <a:pt x="91" y="111"/>
                  </a:lnTo>
                  <a:lnTo>
                    <a:pt x="86" y="107"/>
                  </a:lnTo>
                  <a:lnTo>
                    <a:pt x="82" y="109"/>
                  </a:lnTo>
                  <a:lnTo>
                    <a:pt x="76" y="108"/>
                  </a:lnTo>
                  <a:lnTo>
                    <a:pt x="76" y="107"/>
                  </a:lnTo>
                  <a:lnTo>
                    <a:pt x="84" y="98"/>
                  </a:lnTo>
                  <a:lnTo>
                    <a:pt x="83" y="92"/>
                  </a:lnTo>
                  <a:lnTo>
                    <a:pt x="97" y="93"/>
                  </a:lnTo>
                  <a:lnTo>
                    <a:pt x="99" y="88"/>
                  </a:lnTo>
                  <a:lnTo>
                    <a:pt x="96" y="82"/>
                  </a:lnTo>
                  <a:lnTo>
                    <a:pt x="89" y="79"/>
                  </a:lnTo>
                  <a:lnTo>
                    <a:pt x="82" y="67"/>
                  </a:lnTo>
                  <a:lnTo>
                    <a:pt x="74" y="63"/>
                  </a:lnTo>
                  <a:lnTo>
                    <a:pt x="67" y="62"/>
                  </a:lnTo>
                  <a:lnTo>
                    <a:pt x="63" y="61"/>
                  </a:lnTo>
                  <a:lnTo>
                    <a:pt x="60" y="64"/>
                  </a:lnTo>
                  <a:lnTo>
                    <a:pt x="52" y="64"/>
                  </a:lnTo>
                  <a:lnTo>
                    <a:pt x="49" y="70"/>
                  </a:lnTo>
                  <a:lnTo>
                    <a:pt x="33" y="71"/>
                  </a:lnTo>
                  <a:lnTo>
                    <a:pt x="23" y="67"/>
                  </a:lnTo>
                  <a:lnTo>
                    <a:pt x="7" y="72"/>
                  </a:lnTo>
                  <a:lnTo>
                    <a:pt x="5" y="66"/>
                  </a:lnTo>
                  <a:lnTo>
                    <a:pt x="0" y="63"/>
                  </a:lnTo>
                  <a:lnTo>
                    <a:pt x="3" y="58"/>
                  </a:lnTo>
                  <a:lnTo>
                    <a:pt x="5" y="50"/>
                  </a:lnTo>
                  <a:lnTo>
                    <a:pt x="7" y="44"/>
                  </a:lnTo>
                  <a:lnTo>
                    <a:pt x="13" y="36"/>
                  </a:lnTo>
                  <a:lnTo>
                    <a:pt x="17" y="32"/>
                  </a:lnTo>
                  <a:lnTo>
                    <a:pt x="24" y="28"/>
                  </a:lnTo>
                  <a:lnTo>
                    <a:pt x="21" y="19"/>
                  </a:lnTo>
                  <a:lnTo>
                    <a:pt x="20" y="18"/>
                  </a:lnTo>
                  <a:lnTo>
                    <a:pt x="21" y="13"/>
                  </a:lnTo>
                  <a:lnTo>
                    <a:pt x="27" y="4"/>
                  </a:lnTo>
                  <a:lnTo>
                    <a:pt x="64" y="12"/>
                  </a:lnTo>
                  <a:lnTo>
                    <a:pt x="85" y="11"/>
                  </a:lnTo>
                  <a:lnTo>
                    <a:pt x="86" y="16"/>
                  </a:lnTo>
                  <a:lnTo>
                    <a:pt x="101" y="18"/>
                  </a:lnTo>
                  <a:lnTo>
                    <a:pt x="104" y="4"/>
                  </a:lnTo>
                  <a:lnTo>
                    <a:pt x="113" y="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56" name="Romania"/>
            <p:cNvSpPr>
              <a:spLocks/>
            </p:cNvSpPr>
            <p:nvPr/>
          </p:nvSpPr>
          <p:spPr bwMode="auto">
            <a:xfrm>
              <a:off x="9851175" y="3001209"/>
              <a:ext cx="84866" cy="54258"/>
            </a:xfrm>
            <a:custGeom>
              <a:avLst/>
              <a:gdLst>
                <a:gd name="T0" fmla="*/ 24 w 108"/>
                <a:gd name="T1" fmla="*/ 8 h 69"/>
                <a:gd name="T2" fmla="*/ 35 w 108"/>
                <a:gd name="T3" fmla="*/ 4 h 69"/>
                <a:gd name="T4" fmla="*/ 40 w 108"/>
                <a:gd name="T5" fmla="*/ 3 h 69"/>
                <a:gd name="T6" fmla="*/ 50 w 108"/>
                <a:gd name="T7" fmla="*/ 7 h 69"/>
                <a:gd name="T8" fmla="*/ 66 w 108"/>
                <a:gd name="T9" fmla="*/ 6 h 69"/>
                <a:gd name="T10" fmla="*/ 69 w 108"/>
                <a:gd name="T11" fmla="*/ 0 h 69"/>
                <a:gd name="T12" fmla="*/ 77 w 108"/>
                <a:gd name="T13" fmla="*/ 0 h 69"/>
                <a:gd name="T14" fmla="*/ 80 w 108"/>
                <a:gd name="T15" fmla="*/ 9 h 69"/>
                <a:gd name="T16" fmla="*/ 82 w 108"/>
                <a:gd name="T17" fmla="*/ 13 h 69"/>
                <a:gd name="T18" fmla="*/ 91 w 108"/>
                <a:gd name="T19" fmla="*/ 21 h 69"/>
                <a:gd name="T20" fmla="*/ 92 w 108"/>
                <a:gd name="T21" fmla="*/ 25 h 69"/>
                <a:gd name="T22" fmla="*/ 89 w 108"/>
                <a:gd name="T23" fmla="*/ 33 h 69"/>
                <a:gd name="T24" fmla="*/ 91 w 108"/>
                <a:gd name="T25" fmla="*/ 40 h 69"/>
                <a:gd name="T26" fmla="*/ 93 w 108"/>
                <a:gd name="T27" fmla="*/ 44 h 69"/>
                <a:gd name="T28" fmla="*/ 99 w 108"/>
                <a:gd name="T29" fmla="*/ 45 h 69"/>
                <a:gd name="T30" fmla="*/ 103 w 108"/>
                <a:gd name="T31" fmla="*/ 43 h 69"/>
                <a:gd name="T32" fmla="*/ 108 w 108"/>
                <a:gd name="T33" fmla="*/ 47 h 69"/>
                <a:gd name="T34" fmla="*/ 105 w 108"/>
                <a:gd name="T35" fmla="*/ 52 h 69"/>
                <a:gd name="T36" fmla="*/ 99 w 108"/>
                <a:gd name="T37" fmla="*/ 54 h 69"/>
                <a:gd name="T38" fmla="*/ 96 w 108"/>
                <a:gd name="T39" fmla="*/ 60 h 69"/>
                <a:gd name="T40" fmla="*/ 94 w 108"/>
                <a:gd name="T41" fmla="*/ 68 h 69"/>
                <a:gd name="T42" fmla="*/ 89 w 108"/>
                <a:gd name="T43" fmla="*/ 69 h 69"/>
                <a:gd name="T44" fmla="*/ 80 w 108"/>
                <a:gd name="T45" fmla="*/ 63 h 69"/>
                <a:gd name="T46" fmla="*/ 70 w 108"/>
                <a:gd name="T47" fmla="*/ 61 h 69"/>
                <a:gd name="T48" fmla="*/ 64 w 108"/>
                <a:gd name="T49" fmla="*/ 66 h 69"/>
                <a:gd name="T50" fmla="*/ 55 w 108"/>
                <a:gd name="T51" fmla="*/ 67 h 69"/>
                <a:gd name="T52" fmla="*/ 33 w 108"/>
                <a:gd name="T53" fmla="*/ 67 h 69"/>
                <a:gd name="T54" fmla="*/ 25 w 108"/>
                <a:gd name="T55" fmla="*/ 63 h 69"/>
                <a:gd name="T56" fmla="*/ 25 w 108"/>
                <a:gd name="T57" fmla="*/ 55 h 69"/>
                <a:gd name="T58" fmla="*/ 12 w 108"/>
                <a:gd name="T59" fmla="*/ 55 h 69"/>
                <a:gd name="T60" fmla="*/ 6 w 108"/>
                <a:gd name="T61" fmla="*/ 45 h 69"/>
                <a:gd name="T62" fmla="*/ 2 w 108"/>
                <a:gd name="T63" fmla="*/ 39 h 69"/>
                <a:gd name="T64" fmla="*/ 0 w 108"/>
                <a:gd name="T65" fmla="*/ 33 h 69"/>
                <a:gd name="T66" fmla="*/ 10 w 108"/>
                <a:gd name="T67" fmla="*/ 23 h 69"/>
                <a:gd name="T68" fmla="*/ 18 w 108"/>
                <a:gd name="T69" fmla="*/ 12 h 69"/>
                <a:gd name="T70" fmla="*/ 24 w 108"/>
                <a:gd name="T71" fmla="*/ 8 h 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8"/>
                <a:gd name="T109" fmla="*/ 0 h 69"/>
                <a:gd name="T110" fmla="*/ 108 w 108"/>
                <a:gd name="T111" fmla="*/ 69 h 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8" h="69">
                  <a:moveTo>
                    <a:pt x="24" y="8"/>
                  </a:moveTo>
                  <a:lnTo>
                    <a:pt x="35" y="4"/>
                  </a:lnTo>
                  <a:lnTo>
                    <a:pt x="40" y="3"/>
                  </a:lnTo>
                  <a:lnTo>
                    <a:pt x="50" y="7"/>
                  </a:lnTo>
                  <a:lnTo>
                    <a:pt x="66" y="6"/>
                  </a:lnTo>
                  <a:lnTo>
                    <a:pt x="69" y="0"/>
                  </a:lnTo>
                  <a:lnTo>
                    <a:pt x="77" y="0"/>
                  </a:lnTo>
                  <a:lnTo>
                    <a:pt x="80" y="9"/>
                  </a:lnTo>
                  <a:lnTo>
                    <a:pt x="82" y="13"/>
                  </a:lnTo>
                  <a:lnTo>
                    <a:pt x="91" y="21"/>
                  </a:lnTo>
                  <a:lnTo>
                    <a:pt x="92" y="25"/>
                  </a:lnTo>
                  <a:lnTo>
                    <a:pt x="89" y="33"/>
                  </a:lnTo>
                  <a:lnTo>
                    <a:pt x="91" y="40"/>
                  </a:lnTo>
                  <a:lnTo>
                    <a:pt x="93" y="44"/>
                  </a:lnTo>
                  <a:lnTo>
                    <a:pt x="99" y="45"/>
                  </a:lnTo>
                  <a:lnTo>
                    <a:pt x="103" y="43"/>
                  </a:lnTo>
                  <a:lnTo>
                    <a:pt x="108" y="47"/>
                  </a:lnTo>
                  <a:lnTo>
                    <a:pt x="105" y="52"/>
                  </a:lnTo>
                  <a:lnTo>
                    <a:pt x="99" y="54"/>
                  </a:lnTo>
                  <a:lnTo>
                    <a:pt x="96" y="60"/>
                  </a:lnTo>
                  <a:lnTo>
                    <a:pt x="94" y="68"/>
                  </a:lnTo>
                  <a:lnTo>
                    <a:pt x="89" y="69"/>
                  </a:lnTo>
                  <a:lnTo>
                    <a:pt x="80" y="63"/>
                  </a:lnTo>
                  <a:lnTo>
                    <a:pt x="70" y="61"/>
                  </a:lnTo>
                  <a:lnTo>
                    <a:pt x="64" y="66"/>
                  </a:lnTo>
                  <a:lnTo>
                    <a:pt x="55" y="67"/>
                  </a:lnTo>
                  <a:lnTo>
                    <a:pt x="33" y="67"/>
                  </a:lnTo>
                  <a:lnTo>
                    <a:pt x="25" y="63"/>
                  </a:lnTo>
                  <a:lnTo>
                    <a:pt x="25" y="55"/>
                  </a:lnTo>
                  <a:lnTo>
                    <a:pt x="12" y="55"/>
                  </a:lnTo>
                  <a:lnTo>
                    <a:pt x="6" y="45"/>
                  </a:lnTo>
                  <a:lnTo>
                    <a:pt x="2" y="39"/>
                  </a:lnTo>
                  <a:lnTo>
                    <a:pt x="0" y="33"/>
                  </a:lnTo>
                  <a:lnTo>
                    <a:pt x="10" y="23"/>
                  </a:lnTo>
                  <a:lnTo>
                    <a:pt x="18" y="12"/>
                  </a:lnTo>
                  <a:lnTo>
                    <a:pt x="24" y="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57" name="Bulgaria"/>
            <p:cNvSpPr>
              <a:spLocks/>
            </p:cNvSpPr>
            <p:nvPr/>
          </p:nvSpPr>
          <p:spPr bwMode="auto">
            <a:xfrm>
              <a:off x="9866891" y="3049177"/>
              <a:ext cx="58149" cy="33027"/>
            </a:xfrm>
            <a:custGeom>
              <a:avLst/>
              <a:gdLst>
                <a:gd name="T0" fmla="*/ 13 w 74"/>
                <a:gd name="T1" fmla="*/ 6 h 42"/>
                <a:gd name="T2" fmla="*/ 35 w 74"/>
                <a:gd name="T3" fmla="*/ 6 h 42"/>
                <a:gd name="T4" fmla="*/ 44 w 74"/>
                <a:gd name="T5" fmla="*/ 5 h 42"/>
                <a:gd name="T6" fmla="*/ 50 w 74"/>
                <a:gd name="T7" fmla="*/ 0 h 42"/>
                <a:gd name="T8" fmla="*/ 60 w 74"/>
                <a:gd name="T9" fmla="*/ 2 h 42"/>
                <a:gd name="T10" fmla="*/ 69 w 74"/>
                <a:gd name="T11" fmla="*/ 8 h 42"/>
                <a:gd name="T12" fmla="*/ 74 w 74"/>
                <a:gd name="T13" fmla="*/ 7 h 42"/>
                <a:gd name="T14" fmla="*/ 74 w 74"/>
                <a:gd name="T15" fmla="*/ 11 h 42"/>
                <a:gd name="T16" fmla="*/ 67 w 74"/>
                <a:gd name="T17" fmla="*/ 12 h 42"/>
                <a:gd name="T18" fmla="*/ 68 w 74"/>
                <a:gd name="T19" fmla="*/ 21 h 42"/>
                <a:gd name="T20" fmla="*/ 62 w 74"/>
                <a:gd name="T21" fmla="*/ 26 h 42"/>
                <a:gd name="T22" fmla="*/ 63 w 74"/>
                <a:gd name="T23" fmla="*/ 29 h 42"/>
                <a:gd name="T24" fmla="*/ 70 w 74"/>
                <a:gd name="T25" fmla="*/ 31 h 42"/>
                <a:gd name="T26" fmla="*/ 68 w 74"/>
                <a:gd name="T27" fmla="*/ 35 h 42"/>
                <a:gd name="T28" fmla="*/ 60 w 74"/>
                <a:gd name="T29" fmla="*/ 33 h 42"/>
                <a:gd name="T30" fmla="*/ 54 w 74"/>
                <a:gd name="T31" fmla="*/ 31 h 42"/>
                <a:gd name="T32" fmla="*/ 49 w 74"/>
                <a:gd name="T33" fmla="*/ 35 h 42"/>
                <a:gd name="T34" fmla="*/ 46 w 74"/>
                <a:gd name="T35" fmla="*/ 38 h 42"/>
                <a:gd name="T36" fmla="*/ 45 w 74"/>
                <a:gd name="T37" fmla="*/ 41 h 42"/>
                <a:gd name="T38" fmla="*/ 39 w 74"/>
                <a:gd name="T39" fmla="*/ 42 h 42"/>
                <a:gd name="T40" fmla="*/ 30 w 74"/>
                <a:gd name="T41" fmla="*/ 41 h 42"/>
                <a:gd name="T42" fmla="*/ 22 w 74"/>
                <a:gd name="T43" fmla="*/ 38 h 42"/>
                <a:gd name="T44" fmla="*/ 17 w 74"/>
                <a:gd name="T45" fmla="*/ 38 h 42"/>
                <a:gd name="T46" fmla="*/ 10 w 74"/>
                <a:gd name="T47" fmla="*/ 40 h 42"/>
                <a:gd name="T48" fmla="*/ 9 w 74"/>
                <a:gd name="T49" fmla="*/ 35 h 42"/>
                <a:gd name="T50" fmla="*/ 5 w 74"/>
                <a:gd name="T51" fmla="*/ 30 h 42"/>
                <a:gd name="T52" fmla="*/ 2 w 74"/>
                <a:gd name="T53" fmla="*/ 26 h 42"/>
                <a:gd name="T54" fmla="*/ 8 w 74"/>
                <a:gd name="T55" fmla="*/ 16 h 42"/>
                <a:gd name="T56" fmla="*/ 3 w 74"/>
                <a:gd name="T57" fmla="*/ 10 h 42"/>
                <a:gd name="T58" fmla="*/ 0 w 74"/>
                <a:gd name="T59" fmla="*/ 6 h 42"/>
                <a:gd name="T60" fmla="*/ 5 w 74"/>
                <a:gd name="T61" fmla="*/ 2 h 42"/>
                <a:gd name="T62" fmla="*/ 13 w 74"/>
                <a:gd name="T63" fmla="*/ 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42"/>
                <a:gd name="T98" fmla="*/ 74 w 74"/>
                <a:gd name="T99" fmla="*/ 42 h 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42">
                  <a:moveTo>
                    <a:pt x="13" y="6"/>
                  </a:moveTo>
                  <a:lnTo>
                    <a:pt x="35" y="6"/>
                  </a:lnTo>
                  <a:lnTo>
                    <a:pt x="44" y="5"/>
                  </a:lnTo>
                  <a:lnTo>
                    <a:pt x="50" y="0"/>
                  </a:lnTo>
                  <a:lnTo>
                    <a:pt x="60" y="2"/>
                  </a:lnTo>
                  <a:lnTo>
                    <a:pt x="69" y="8"/>
                  </a:lnTo>
                  <a:lnTo>
                    <a:pt x="74" y="7"/>
                  </a:lnTo>
                  <a:lnTo>
                    <a:pt x="74" y="11"/>
                  </a:lnTo>
                  <a:lnTo>
                    <a:pt x="67" y="12"/>
                  </a:lnTo>
                  <a:lnTo>
                    <a:pt x="68" y="21"/>
                  </a:lnTo>
                  <a:lnTo>
                    <a:pt x="62" y="26"/>
                  </a:lnTo>
                  <a:lnTo>
                    <a:pt x="63" y="29"/>
                  </a:lnTo>
                  <a:lnTo>
                    <a:pt x="70" y="31"/>
                  </a:lnTo>
                  <a:lnTo>
                    <a:pt x="68" y="35"/>
                  </a:lnTo>
                  <a:lnTo>
                    <a:pt x="60" y="33"/>
                  </a:lnTo>
                  <a:lnTo>
                    <a:pt x="54" y="31"/>
                  </a:lnTo>
                  <a:lnTo>
                    <a:pt x="49" y="35"/>
                  </a:lnTo>
                  <a:lnTo>
                    <a:pt x="46" y="38"/>
                  </a:lnTo>
                  <a:lnTo>
                    <a:pt x="45" y="41"/>
                  </a:lnTo>
                  <a:lnTo>
                    <a:pt x="39" y="42"/>
                  </a:lnTo>
                  <a:lnTo>
                    <a:pt x="30" y="41"/>
                  </a:lnTo>
                  <a:lnTo>
                    <a:pt x="22" y="38"/>
                  </a:lnTo>
                  <a:lnTo>
                    <a:pt x="17" y="38"/>
                  </a:lnTo>
                  <a:lnTo>
                    <a:pt x="10" y="40"/>
                  </a:lnTo>
                  <a:lnTo>
                    <a:pt x="9" y="35"/>
                  </a:lnTo>
                  <a:lnTo>
                    <a:pt x="5" y="30"/>
                  </a:lnTo>
                  <a:lnTo>
                    <a:pt x="2" y="26"/>
                  </a:lnTo>
                  <a:lnTo>
                    <a:pt x="8" y="16"/>
                  </a:lnTo>
                  <a:lnTo>
                    <a:pt x="3" y="10"/>
                  </a:lnTo>
                  <a:lnTo>
                    <a:pt x="0" y="6"/>
                  </a:lnTo>
                  <a:lnTo>
                    <a:pt x="5" y="2"/>
                  </a:lnTo>
                  <a:lnTo>
                    <a:pt x="13" y="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58" name="Armenia"/>
            <p:cNvSpPr>
              <a:spLocks/>
            </p:cNvSpPr>
            <p:nvPr/>
          </p:nvSpPr>
          <p:spPr bwMode="auto">
            <a:xfrm>
              <a:off x="10066483" y="3081417"/>
              <a:ext cx="30646" cy="25949"/>
            </a:xfrm>
            <a:custGeom>
              <a:avLst/>
              <a:gdLst>
                <a:gd name="T0" fmla="*/ 0 w 39"/>
                <a:gd name="T1" fmla="*/ 5 h 33"/>
                <a:gd name="T2" fmla="*/ 5 w 39"/>
                <a:gd name="T3" fmla="*/ 3 h 33"/>
                <a:gd name="T4" fmla="*/ 13 w 39"/>
                <a:gd name="T5" fmla="*/ 1 h 33"/>
                <a:gd name="T6" fmla="*/ 19 w 39"/>
                <a:gd name="T7" fmla="*/ 0 h 33"/>
                <a:gd name="T8" fmla="*/ 21 w 39"/>
                <a:gd name="T9" fmla="*/ 3 h 33"/>
                <a:gd name="T10" fmla="*/ 23 w 39"/>
                <a:gd name="T11" fmla="*/ 8 h 33"/>
                <a:gd name="T12" fmla="*/ 25 w 39"/>
                <a:gd name="T13" fmla="*/ 13 h 33"/>
                <a:gd name="T14" fmla="*/ 27 w 39"/>
                <a:gd name="T15" fmla="*/ 19 h 33"/>
                <a:gd name="T16" fmla="*/ 31 w 39"/>
                <a:gd name="T17" fmla="*/ 21 h 33"/>
                <a:gd name="T18" fmla="*/ 35 w 39"/>
                <a:gd name="T19" fmla="*/ 23 h 33"/>
                <a:gd name="T20" fmla="*/ 38 w 39"/>
                <a:gd name="T21" fmla="*/ 25 h 33"/>
                <a:gd name="T22" fmla="*/ 39 w 39"/>
                <a:gd name="T23" fmla="*/ 29 h 33"/>
                <a:gd name="T24" fmla="*/ 38 w 39"/>
                <a:gd name="T25" fmla="*/ 33 h 33"/>
                <a:gd name="T26" fmla="*/ 32 w 39"/>
                <a:gd name="T27" fmla="*/ 32 h 33"/>
                <a:gd name="T28" fmla="*/ 30 w 39"/>
                <a:gd name="T29" fmla="*/ 26 h 33"/>
                <a:gd name="T30" fmla="*/ 26 w 39"/>
                <a:gd name="T31" fmla="*/ 24 h 33"/>
                <a:gd name="T32" fmla="*/ 21 w 39"/>
                <a:gd name="T33" fmla="*/ 22 h 33"/>
                <a:gd name="T34" fmla="*/ 16 w 39"/>
                <a:gd name="T35" fmla="*/ 21 h 33"/>
                <a:gd name="T36" fmla="*/ 14 w 39"/>
                <a:gd name="T37" fmla="*/ 24 h 33"/>
                <a:gd name="T38" fmla="*/ 9 w 39"/>
                <a:gd name="T39" fmla="*/ 21 h 33"/>
                <a:gd name="T40" fmla="*/ 0 w 39"/>
                <a:gd name="T41" fmla="*/ 21 h 33"/>
                <a:gd name="T42" fmla="*/ 0 w 39"/>
                <a:gd name="T43" fmla="*/ 12 h 33"/>
                <a:gd name="T44" fmla="*/ 0 w 39"/>
                <a:gd name="T45" fmla="*/ 5 h 3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
                <a:gd name="T70" fmla="*/ 0 h 33"/>
                <a:gd name="T71" fmla="*/ 39 w 39"/>
                <a:gd name="T72" fmla="*/ 33 h 3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 h="33">
                  <a:moveTo>
                    <a:pt x="0" y="5"/>
                  </a:moveTo>
                  <a:lnTo>
                    <a:pt x="5" y="3"/>
                  </a:lnTo>
                  <a:lnTo>
                    <a:pt x="13" y="1"/>
                  </a:lnTo>
                  <a:lnTo>
                    <a:pt x="19" y="0"/>
                  </a:lnTo>
                  <a:lnTo>
                    <a:pt x="21" y="3"/>
                  </a:lnTo>
                  <a:lnTo>
                    <a:pt x="23" y="8"/>
                  </a:lnTo>
                  <a:lnTo>
                    <a:pt x="25" y="13"/>
                  </a:lnTo>
                  <a:lnTo>
                    <a:pt x="27" y="19"/>
                  </a:lnTo>
                  <a:lnTo>
                    <a:pt x="31" y="21"/>
                  </a:lnTo>
                  <a:lnTo>
                    <a:pt x="35" y="23"/>
                  </a:lnTo>
                  <a:lnTo>
                    <a:pt x="38" y="25"/>
                  </a:lnTo>
                  <a:lnTo>
                    <a:pt x="39" y="29"/>
                  </a:lnTo>
                  <a:lnTo>
                    <a:pt x="38" y="33"/>
                  </a:lnTo>
                  <a:lnTo>
                    <a:pt x="32" y="32"/>
                  </a:lnTo>
                  <a:lnTo>
                    <a:pt x="30" y="26"/>
                  </a:lnTo>
                  <a:lnTo>
                    <a:pt x="26" y="24"/>
                  </a:lnTo>
                  <a:lnTo>
                    <a:pt x="21" y="22"/>
                  </a:lnTo>
                  <a:lnTo>
                    <a:pt x="16" y="21"/>
                  </a:lnTo>
                  <a:lnTo>
                    <a:pt x="14" y="24"/>
                  </a:lnTo>
                  <a:lnTo>
                    <a:pt x="9" y="21"/>
                  </a:lnTo>
                  <a:lnTo>
                    <a:pt x="0" y="21"/>
                  </a:lnTo>
                  <a:lnTo>
                    <a:pt x="0" y="12"/>
                  </a:lnTo>
                  <a:lnTo>
                    <a:pt x="0"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159" name="Azerbaijan"/>
            <p:cNvGrpSpPr/>
            <p:nvPr/>
          </p:nvGrpSpPr>
          <p:grpSpPr>
            <a:xfrm>
              <a:off x="10077484" y="3074339"/>
              <a:ext cx="52648" cy="39317"/>
              <a:chOff x="5259270" y="2822144"/>
              <a:chExt cx="112315" cy="83876"/>
            </a:xfrm>
            <a:grpFill/>
          </p:grpSpPr>
          <p:sp>
            <p:nvSpPr>
              <p:cNvPr id="411" name="Azerbaijan (Enclave)"/>
              <p:cNvSpPr>
                <a:spLocks/>
              </p:cNvSpPr>
              <p:nvPr/>
            </p:nvSpPr>
            <p:spPr bwMode="auto">
              <a:xfrm>
                <a:off x="5259270" y="2872469"/>
                <a:ext cx="30174" cy="25163"/>
              </a:xfrm>
              <a:custGeom>
                <a:avLst/>
                <a:gdLst>
                  <a:gd name="T0" fmla="*/ 17 w 18"/>
                  <a:gd name="T1" fmla="*/ 15 h 15"/>
                  <a:gd name="T2" fmla="*/ 11 w 18"/>
                  <a:gd name="T3" fmla="*/ 13 h 15"/>
                  <a:gd name="T4" fmla="*/ 6 w 18"/>
                  <a:gd name="T5" fmla="*/ 9 h 15"/>
                  <a:gd name="T6" fmla="*/ 0 w 18"/>
                  <a:gd name="T7" fmla="*/ 3 h 15"/>
                  <a:gd name="T8" fmla="*/ 2 w 18"/>
                  <a:gd name="T9" fmla="*/ 0 h 15"/>
                  <a:gd name="T10" fmla="*/ 7 w 18"/>
                  <a:gd name="T11" fmla="*/ 1 h 15"/>
                  <a:gd name="T12" fmla="*/ 12 w 18"/>
                  <a:gd name="T13" fmla="*/ 3 h 15"/>
                  <a:gd name="T14" fmla="*/ 16 w 18"/>
                  <a:gd name="T15" fmla="*/ 5 h 15"/>
                  <a:gd name="T16" fmla="*/ 18 w 18"/>
                  <a:gd name="T17" fmla="*/ 11 h 15"/>
                  <a:gd name="T18" fmla="*/ 17 w 18"/>
                  <a:gd name="T19" fmla="*/ 15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5"/>
                  <a:gd name="T32" fmla="*/ 18 w 18"/>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5">
                    <a:moveTo>
                      <a:pt x="17" y="15"/>
                    </a:moveTo>
                    <a:lnTo>
                      <a:pt x="11" y="13"/>
                    </a:lnTo>
                    <a:lnTo>
                      <a:pt x="6" y="9"/>
                    </a:lnTo>
                    <a:lnTo>
                      <a:pt x="0" y="3"/>
                    </a:lnTo>
                    <a:lnTo>
                      <a:pt x="2" y="0"/>
                    </a:lnTo>
                    <a:lnTo>
                      <a:pt x="7" y="1"/>
                    </a:lnTo>
                    <a:lnTo>
                      <a:pt x="12" y="3"/>
                    </a:lnTo>
                    <a:lnTo>
                      <a:pt x="16" y="5"/>
                    </a:lnTo>
                    <a:lnTo>
                      <a:pt x="18" y="11"/>
                    </a:lnTo>
                    <a:lnTo>
                      <a:pt x="17" y="1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12" name="Azerbaijan"/>
              <p:cNvSpPr>
                <a:spLocks/>
              </p:cNvSpPr>
              <p:nvPr/>
            </p:nvSpPr>
            <p:spPr bwMode="auto">
              <a:xfrm>
                <a:off x="5267652" y="2822144"/>
                <a:ext cx="103933" cy="83876"/>
              </a:xfrm>
              <a:custGeom>
                <a:avLst/>
                <a:gdLst>
                  <a:gd name="T0" fmla="*/ 15 w 62"/>
                  <a:gd name="T1" fmla="*/ 0 h 50"/>
                  <a:gd name="T2" fmla="*/ 18 w 62"/>
                  <a:gd name="T3" fmla="*/ 2 h 50"/>
                  <a:gd name="T4" fmla="*/ 24 w 62"/>
                  <a:gd name="T5" fmla="*/ 6 h 50"/>
                  <a:gd name="T6" fmla="*/ 31 w 62"/>
                  <a:gd name="T7" fmla="*/ 11 h 50"/>
                  <a:gd name="T8" fmla="*/ 34 w 62"/>
                  <a:gd name="T9" fmla="*/ 9 h 50"/>
                  <a:gd name="T10" fmla="*/ 38 w 62"/>
                  <a:gd name="T11" fmla="*/ 5 h 50"/>
                  <a:gd name="T12" fmla="*/ 41 w 62"/>
                  <a:gd name="T13" fmla="*/ 3 h 50"/>
                  <a:gd name="T14" fmla="*/ 45 w 62"/>
                  <a:gd name="T15" fmla="*/ 6 h 50"/>
                  <a:gd name="T16" fmla="*/ 49 w 62"/>
                  <a:gd name="T17" fmla="*/ 15 h 50"/>
                  <a:gd name="T18" fmla="*/ 52 w 62"/>
                  <a:gd name="T19" fmla="*/ 19 h 50"/>
                  <a:gd name="T20" fmla="*/ 58 w 62"/>
                  <a:gd name="T21" fmla="*/ 22 h 50"/>
                  <a:gd name="T22" fmla="*/ 62 w 62"/>
                  <a:gd name="T23" fmla="*/ 23 h 50"/>
                  <a:gd name="T24" fmla="*/ 61 w 62"/>
                  <a:gd name="T25" fmla="*/ 27 h 50"/>
                  <a:gd name="T26" fmla="*/ 53 w 62"/>
                  <a:gd name="T27" fmla="*/ 27 h 50"/>
                  <a:gd name="T28" fmla="*/ 50 w 62"/>
                  <a:gd name="T29" fmla="*/ 29 h 50"/>
                  <a:gd name="T30" fmla="*/ 49 w 62"/>
                  <a:gd name="T31" fmla="*/ 33 h 50"/>
                  <a:gd name="T32" fmla="*/ 50 w 62"/>
                  <a:gd name="T33" fmla="*/ 36 h 50"/>
                  <a:gd name="T34" fmla="*/ 50 w 62"/>
                  <a:gd name="T35" fmla="*/ 40 h 50"/>
                  <a:gd name="T36" fmla="*/ 45 w 62"/>
                  <a:gd name="T37" fmla="*/ 40 h 50"/>
                  <a:gd name="T38" fmla="*/ 44 w 62"/>
                  <a:gd name="T39" fmla="*/ 43 h 50"/>
                  <a:gd name="T40" fmla="*/ 44 w 62"/>
                  <a:gd name="T41" fmla="*/ 47 h 50"/>
                  <a:gd name="T42" fmla="*/ 44 w 62"/>
                  <a:gd name="T43" fmla="*/ 50 h 50"/>
                  <a:gd name="T44" fmla="*/ 38 w 62"/>
                  <a:gd name="T45" fmla="*/ 49 h 50"/>
                  <a:gd name="T46" fmla="*/ 34 w 62"/>
                  <a:gd name="T47" fmla="*/ 46 h 50"/>
                  <a:gd name="T48" fmla="*/ 38 w 62"/>
                  <a:gd name="T49" fmla="*/ 44 h 50"/>
                  <a:gd name="T50" fmla="*/ 36 w 62"/>
                  <a:gd name="T51" fmla="*/ 39 h 50"/>
                  <a:gd name="T52" fmla="*/ 36 w 62"/>
                  <a:gd name="T53" fmla="*/ 34 h 50"/>
                  <a:gd name="T54" fmla="*/ 33 w 62"/>
                  <a:gd name="T55" fmla="*/ 32 h 50"/>
                  <a:gd name="T56" fmla="*/ 31 w 62"/>
                  <a:gd name="T57" fmla="*/ 33 h 50"/>
                  <a:gd name="T58" fmla="*/ 28 w 62"/>
                  <a:gd name="T59" fmla="*/ 36 h 50"/>
                  <a:gd name="T60" fmla="*/ 23 w 62"/>
                  <a:gd name="T61" fmla="*/ 39 h 50"/>
                  <a:gd name="T62" fmla="*/ 19 w 62"/>
                  <a:gd name="T63" fmla="*/ 42 h 50"/>
                  <a:gd name="T64" fmla="*/ 20 w 62"/>
                  <a:gd name="T65" fmla="*/ 38 h 50"/>
                  <a:gd name="T66" fmla="*/ 19 w 62"/>
                  <a:gd name="T67" fmla="*/ 34 h 50"/>
                  <a:gd name="T68" fmla="*/ 8 w 62"/>
                  <a:gd name="T69" fmla="*/ 28 h 50"/>
                  <a:gd name="T70" fmla="*/ 3 w 62"/>
                  <a:gd name="T71" fmla="*/ 16 h 50"/>
                  <a:gd name="T72" fmla="*/ 2 w 62"/>
                  <a:gd name="T73" fmla="*/ 12 h 50"/>
                  <a:gd name="T74" fmla="*/ 0 w 62"/>
                  <a:gd name="T75" fmla="*/ 9 h 50"/>
                  <a:gd name="T76" fmla="*/ 4 w 62"/>
                  <a:gd name="T77" fmla="*/ 6 h 50"/>
                  <a:gd name="T78" fmla="*/ 8 w 62"/>
                  <a:gd name="T79" fmla="*/ 9 h 50"/>
                  <a:gd name="T80" fmla="*/ 13 w 62"/>
                  <a:gd name="T81" fmla="*/ 14 h 50"/>
                  <a:gd name="T82" fmla="*/ 18 w 62"/>
                  <a:gd name="T83" fmla="*/ 14 h 50"/>
                  <a:gd name="T84" fmla="*/ 19 w 62"/>
                  <a:gd name="T85" fmla="*/ 10 h 50"/>
                  <a:gd name="T86" fmla="*/ 16 w 62"/>
                  <a:gd name="T87" fmla="*/ 6 h 50"/>
                  <a:gd name="T88" fmla="*/ 12 w 62"/>
                  <a:gd name="T89" fmla="*/ 3 h 50"/>
                  <a:gd name="T90" fmla="*/ 15 w 62"/>
                  <a:gd name="T91" fmla="*/ 0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2"/>
                  <a:gd name="T139" fmla="*/ 0 h 50"/>
                  <a:gd name="T140" fmla="*/ 62 w 62"/>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2" h="50">
                    <a:moveTo>
                      <a:pt x="15" y="0"/>
                    </a:moveTo>
                    <a:cubicBezTo>
                      <a:pt x="18" y="2"/>
                      <a:pt x="18" y="2"/>
                      <a:pt x="18" y="2"/>
                    </a:cubicBezTo>
                    <a:cubicBezTo>
                      <a:pt x="24" y="6"/>
                      <a:pt x="24" y="6"/>
                      <a:pt x="24" y="6"/>
                    </a:cubicBezTo>
                    <a:cubicBezTo>
                      <a:pt x="31" y="11"/>
                      <a:pt x="31" y="11"/>
                      <a:pt x="31" y="11"/>
                    </a:cubicBezTo>
                    <a:cubicBezTo>
                      <a:pt x="34" y="9"/>
                      <a:pt x="34" y="9"/>
                      <a:pt x="34" y="9"/>
                    </a:cubicBezTo>
                    <a:cubicBezTo>
                      <a:pt x="38" y="5"/>
                      <a:pt x="38" y="5"/>
                      <a:pt x="38" y="5"/>
                    </a:cubicBezTo>
                    <a:cubicBezTo>
                      <a:pt x="41" y="3"/>
                      <a:pt x="41" y="3"/>
                      <a:pt x="41" y="3"/>
                    </a:cubicBezTo>
                    <a:cubicBezTo>
                      <a:pt x="45" y="6"/>
                      <a:pt x="45" y="6"/>
                      <a:pt x="45" y="6"/>
                    </a:cubicBezTo>
                    <a:cubicBezTo>
                      <a:pt x="49" y="15"/>
                      <a:pt x="49" y="15"/>
                      <a:pt x="49" y="15"/>
                    </a:cubicBezTo>
                    <a:cubicBezTo>
                      <a:pt x="52" y="19"/>
                      <a:pt x="52" y="19"/>
                      <a:pt x="52" y="19"/>
                    </a:cubicBezTo>
                    <a:cubicBezTo>
                      <a:pt x="58" y="22"/>
                      <a:pt x="58" y="22"/>
                      <a:pt x="58" y="22"/>
                    </a:cubicBezTo>
                    <a:cubicBezTo>
                      <a:pt x="62" y="23"/>
                      <a:pt x="62" y="23"/>
                      <a:pt x="62" y="23"/>
                    </a:cubicBezTo>
                    <a:cubicBezTo>
                      <a:pt x="61" y="27"/>
                      <a:pt x="61" y="27"/>
                      <a:pt x="61" y="27"/>
                    </a:cubicBezTo>
                    <a:cubicBezTo>
                      <a:pt x="53" y="27"/>
                      <a:pt x="53" y="27"/>
                      <a:pt x="53" y="27"/>
                    </a:cubicBezTo>
                    <a:cubicBezTo>
                      <a:pt x="50" y="29"/>
                      <a:pt x="50" y="29"/>
                      <a:pt x="50" y="29"/>
                    </a:cubicBezTo>
                    <a:cubicBezTo>
                      <a:pt x="49" y="33"/>
                      <a:pt x="49" y="33"/>
                      <a:pt x="49" y="33"/>
                    </a:cubicBezTo>
                    <a:cubicBezTo>
                      <a:pt x="50" y="36"/>
                      <a:pt x="50" y="36"/>
                      <a:pt x="50" y="36"/>
                    </a:cubicBezTo>
                    <a:cubicBezTo>
                      <a:pt x="50" y="36"/>
                      <a:pt x="52" y="40"/>
                      <a:pt x="50" y="40"/>
                    </a:cubicBezTo>
                    <a:cubicBezTo>
                      <a:pt x="48" y="41"/>
                      <a:pt x="45" y="40"/>
                      <a:pt x="45" y="40"/>
                    </a:cubicBezTo>
                    <a:cubicBezTo>
                      <a:pt x="44" y="43"/>
                      <a:pt x="44" y="43"/>
                      <a:pt x="44" y="43"/>
                    </a:cubicBezTo>
                    <a:cubicBezTo>
                      <a:pt x="44" y="47"/>
                      <a:pt x="44" y="47"/>
                      <a:pt x="44" y="47"/>
                    </a:cubicBezTo>
                    <a:cubicBezTo>
                      <a:pt x="44" y="50"/>
                      <a:pt x="44" y="50"/>
                      <a:pt x="44" y="50"/>
                    </a:cubicBezTo>
                    <a:cubicBezTo>
                      <a:pt x="38" y="49"/>
                      <a:pt x="38" y="49"/>
                      <a:pt x="38" y="49"/>
                    </a:cubicBezTo>
                    <a:cubicBezTo>
                      <a:pt x="34" y="46"/>
                      <a:pt x="34" y="46"/>
                      <a:pt x="34" y="46"/>
                    </a:cubicBezTo>
                    <a:cubicBezTo>
                      <a:pt x="38" y="44"/>
                      <a:pt x="38" y="44"/>
                      <a:pt x="38" y="44"/>
                    </a:cubicBezTo>
                    <a:cubicBezTo>
                      <a:pt x="36" y="39"/>
                      <a:pt x="36" y="39"/>
                      <a:pt x="36" y="39"/>
                    </a:cubicBezTo>
                    <a:cubicBezTo>
                      <a:pt x="36" y="34"/>
                      <a:pt x="36" y="34"/>
                      <a:pt x="36" y="34"/>
                    </a:cubicBezTo>
                    <a:cubicBezTo>
                      <a:pt x="33" y="32"/>
                      <a:pt x="33" y="32"/>
                      <a:pt x="33" y="32"/>
                    </a:cubicBezTo>
                    <a:cubicBezTo>
                      <a:pt x="31" y="33"/>
                      <a:pt x="31" y="33"/>
                      <a:pt x="31" y="33"/>
                    </a:cubicBezTo>
                    <a:cubicBezTo>
                      <a:pt x="28" y="36"/>
                      <a:pt x="28" y="36"/>
                      <a:pt x="28" y="36"/>
                    </a:cubicBezTo>
                    <a:cubicBezTo>
                      <a:pt x="23" y="39"/>
                      <a:pt x="23" y="39"/>
                      <a:pt x="23" y="39"/>
                    </a:cubicBezTo>
                    <a:cubicBezTo>
                      <a:pt x="19" y="42"/>
                      <a:pt x="19" y="42"/>
                      <a:pt x="19" y="42"/>
                    </a:cubicBezTo>
                    <a:cubicBezTo>
                      <a:pt x="20" y="38"/>
                      <a:pt x="20" y="38"/>
                      <a:pt x="20" y="38"/>
                    </a:cubicBezTo>
                    <a:cubicBezTo>
                      <a:pt x="19" y="34"/>
                      <a:pt x="19" y="34"/>
                      <a:pt x="19" y="34"/>
                    </a:cubicBezTo>
                    <a:cubicBezTo>
                      <a:pt x="8" y="28"/>
                      <a:pt x="8" y="28"/>
                      <a:pt x="8" y="28"/>
                    </a:cubicBezTo>
                    <a:cubicBezTo>
                      <a:pt x="3" y="16"/>
                      <a:pt x="3" y="16"/>
                      <a:pt x="3" y="16"/>
                    </a:cubicBezTo>
                    <a:cubicBezTo>
                      <a:pt x="2" y="12"/>
                      <a:pt x="2" y="12"/>
                      <a:pt x="2" y="12"/>
                    </a:cubicBezTo>
                    <a:cubicBezTo>
                      <a:pt x="0" y="9"/>
                      <a:pt x="0" y="9"/>
                      <a:pt x="0" y="9"/>
                    </a:cubicBezTo>
                    <a:cubicBezTo>
                      <a:pt x="4" y="6"/>
                      <a:pt x="4" y="6"/>
                      <a:pt x="4" y="6"/>
                    </a:cubicBezTo>
                    <a:cubicBezTo>
                      <a:pt x="8" y="9"/>
                      <a:pt x="8" y="9"/>
                      <a:pt x="8" y="9"/>
                    </a:cubicBezTo>
                    <a:cubicBezTo>
                      <a:pt x="13" y="14"/>
                      <a:pt x="13" y="14"/>
                      <a:pt x="13" y="14"/>
                    </a:cubicBezTo>
                    <a:cubicBezTo>
                      <a:pt x="18" y="14"/>
                      <a:pt x="18" y="14"/>
                      <a:pt x="18" y="14"/>
                    </a:cubicBezTo>
                    <a:cubicBezTo>
                      <a:pt x="19" y="10"/>
                      <a:pt x="19" y="10"/>
                      <a:pt x="19" y="10"/>
                    </a:cubicBezTo>
                    <a:cubicBezTo>
                      <a:pt x="16" y="6"/>
                      <a:pt x="16" y="6"/>
                      <a:pt x="16" y="6"/>
                    </a:cubicBezTo>
                    <a:cubicBezTo>
                      <a:pt x="12" y="3"/>
                      <a:pt x="12" y="3"/>
                      <a:pt x="12" y="3"/>
                    </a:cubicBezTo>
                    <a:lnTo>
                      <a:pt x="15"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160" name="Georgia"/>
            <p:cNvSpPr>
              <a:spLocks/>
            </p:cNvSpPr>
            <p:nvPr/>
          </p:nvSpPr>
          <p:spPr bwMode="auto">
            <a:xfrm>
              <a:off x="10032694" y="3056253"/>
              <a:ext cx="63650" cy="29095"/>
            </a:xfrm>
            <a:custGeom>
              <a:avLst/>
              <a:gdLst>
                <a:gd name="T0" fmla="*/ 0 w 81"/>
                <a:gd name="T1" fmla="*/ 2 h 37"/>
                <a:gd name="T2" fmla="*/ 9 w 81"/>
                <a:gd name="T3" fmla="*/ 0 h 37"/>
                <a:gd name="T4" fmla="*/ 14 w 81"/>
                <a:gd name="T5" fmla="*/ 2 h 37"/>
                <a:gd name="T6" fmla="*/ 18 w 81"/>
                <a:gd name="T7" fmla="*/ 5 h 37"/>
                <a:gd name="T8" fmla="*/ 26 w 81"/>
                <a:gd name="T9" fmla="*/ 4 h 37"/>
                <a:gd name="T10" fmla="*/ 32 w 81"/>
                <a:gd name="T11" fmla="*/ 4 h 37"/>
                <a:gd name="T12" fmla="*/ 39 w 81"/>
                <a:gd name="T13" fmla="*/ 8 h 37"/>
                <a:gd name="T14" fmla="*/ 41 w 81"/>
                <a:gd name="T15" fmla="*/ 10 h 37"/>
                <a:gd name="T16" fmla="*/ 49 w 81"/>
                <a:gd name="T17" fmla="*/ 14 h 37"/>
                <a:gd name="T18" fmla="*/ 54 w 81"/>
                <a:gd name="T19" fmla="*/ 13 h 37"/>
                <a:gd name="T20" fmla="*/ 61 w 81"/>
                <a:gd name="T21" fmla="*/ 12 h 37"/>
                <a:gd name="T22" fmla="*/ 69 w 81"/>
                <a:gd name="T23" fmla="*/ 16 h 37"/>
                <a:gd name="T24" fmla="*/ 70 w 81"/>
                <a:gd name="T25" fmla="*/ 17 h 37"/>
                <a:gd name="T26" fmla="*/ 77 w 81"/>
                <a:gd name="T27" fmla="*/ 23 h 37"/>
                <a:gd name="T28" fmla="*/ 74 w 81"/>
                <a:gd name="T29" fmla="*/ 26 h 37"/>
                <a:gd name="T30" fmla="*/ 78 w 81"/>
                <a:gd name="T31" fmla="*/ 29 h 37"/>
                <a:gd name="T32" fmla="*/ 81 w 81"/>
                <a:gd name="T33" fmla="*/ 33 h 37"/>
                <a:gd name="T34" fmla="*/ 80 w 81"/>
                <a:gd name="T35" fmla="*/ 37 h 37"/>
                <a:gd name="T36" fmla="*/ 75 w 81"/>
                <a:gd name="T37" fmla="*/ 37 h 37"/>
                <a:gd name="T38" fmla="*/ 66 w 81"/>
                <a:gd name="T39" fmla="*/ 29 h 37"/>
                <a:gd name="T40" fmla="*/ 62 w 81"/>
                <a:gd name="T41" fmla="*/ 32 h 37"/>
                <a:gd name="T42" fmla="*/ 56 w 81"/>
                <a:gd name="T43" fmla="*/ 33 h 37"/>
                <a:gd name="T44" fmla="*/ 49 w 81"/>
                <a:gd name="T45" fmla="*/ 34 h 37"/>
                <a:gd name="T46" fmla="*/ 43 w 81"/>
                <a:gd name="T47" fmla="*/ 37 h 37"/>
                <a:gd name="T48" fmla="*/ 38 w 81"/>
                <a:gd name="T49" fmla="*/ 34 h 37"/>
                <a:gd name="T50" fmla="*/ 34 w 81"/>
                <a:gd name="T51" fmla="*/ 30 h 37"/>
                <a:gd name="T52" fmla="*/ 28 w 81"/>
                <a:gd name="T53" fmla="*/ 28 h 37"/>
                <a:gd name="T54" fmla="*/ 27 w 81"/>
                <a:gd name="T55" fmla="*/ 32 h 37"/>
                <a:gd name="T56" fmla="*/ 19 w 81"/>
                <a:gd name="T57" fmla="*/ 30 h 37"/>
                <a:gd name="T58" fmla="*/ 22 w 81"/>
                <a:gd name="T59" fmla="*/ 23 h 37"/>
                <a:gd name="T60" fmla="*/ 19 w 81"/>
                <a:gd name="T61" fmla="*/ 17 h 37"/>
                <a:gd name="T62" fmla="*/ 15 w 81"/>
                <a:gd name="T63" fmla="*/ 10 h 37"/>
                <a:gd name="T64" fmla="*/ 9 w 81"/>
                <a:gd name="T65" fmla="*/ 7 h 37"/>
                <a:gd name="T66" fmla="*/ 4 w 81"/>
                <a:gd name="T67" fmla="*/ 5 h 37"/>
                <a:gd name="T68" fmla="*/ 0 w 81"/>
                <a:gd name="T69" fmla="*/ 2 h 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1"/>
                <a:gd name="T106" fmla="*/ 0 h 37"/>
                <a:gd name="T107" fmla="*/ 81 w 81"/>
                <a:gd name="T108" fmla="*/ 37 h 3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1" h="37">
                  <a:moveTo>
                    <a:pt x="0" y="2"/>
                  </a:moveTo>
                  <a:lnTo>
                    <a:pt x="9" y="0"/>
                  </a:lnTo>
                  <a:lnTo>
                    <a:pt x="14" y="2"/>
                  </a:lnTo>
                  <a:lnTo>
                    <a:pt x="18" y="5"/>
                  </a:lnTo>
                  <a:lnTo>
                    <a:pt x="26" y="4"/>
                  </a:lnTo>
                  <a:lnTo>
                    <a:pt x="32" y="4"/>
                  </a:lnTo>
                  <a:lnTo>
                    <a:pt x="39" y="8"/>
                  </a:lnTo>
                  <a:lnTo>
                    <a:pt x="41" y="10"/>
                  </a:lnTo>
                  <a:lnTo>
                    <a:pt x="49" y="14"/>
                  </a:lnTo>
                  <a:lnTo>
                    <a:pt x="54" y="13"/>
                  </a:lnTo>
                  <a:lnTo>
                    <a:pt x="61" y="12"/>
                  </a:lnTo>
                  <a:lnTo>
                    <a:pt x="69" y="16"/>
                  </a:lnTo>
                  <a:lnTo>
                    <a:pt x="70" y="17"/>
                  </a:lnTo>
                  <a:lnTo>
                    <a:pt x="77" y="23"/>
                  </a:lnTo>
                  <a:lnTo>
                    <a:pt x="74" y="26"/>
                  </a:lnTo>
                  <a:lnTo>
                    <a:pt x="78" y="29"/>
                  </a:lnTo>
                  <a:lnTo>
                    <a:pt x="81" y="33"/>
                  </a:lnTo>
                  <a:lnTo>
                    <a:pt x="80" y="37"/>
                  </a:lnTo>
                  <a:lnTo>
                    <a:pt x="75" y="37"/>
                  </a:lnTo>
                  <a:lnTo>
                    <a:pt x="66" y="29"/>
                  </a:lnTo>
                  <a:lnTo>
                    <a:pt x="62" y="32"/>
                  </a:lnTo>
                  <a:lnTo>
                    <a:pt x="56" y="33"/>
                  </a:lnTo>
                  <a:lnTo>
                    <a:pt x="49" y="34"/>
                  </a:lnTo>
                  <a:lnTo>
                    <a:pt x="43" y="37"/>
                  </a:lnTo>
                  <a:lnTo>
                    <a:pt x="38" y="34"/>
                  </a:lnTo>
                  <a:lnTo>
                    <a:pt x="34" y="30"/>
                  </a:lnTo>
                  <a:lnTo>
                    <a:pt x="28" y="28"/>
                  </a:lnTo>
                  <a:lnTo>
                    <a:pt x="27" y="32"/>
                  </a:lnTo>
                  <a:lnTo>
                    <a:pt x="19" y="30"/>
                  </a:lnTo>
                  <a:lnTo>
                    <a:pt x="22" y="23"/>
                  </a:lnTo>
                  <a:lnTo>
                    <a:pt x="19" y="17"/>
                  </a:lnTo>
                  <a:lnTo>
                    <a:pt x="15" y="10"/>
                  </a:lnTo>
                  <a:lnTo>
                    <a:pt x="9" y="7"/>
                  </a:lnTo>
                  <a:lnTo>
                    <a:pt x="4" y="5"/>
                  </a:lnTo>
                  <a:lnTo>
                    <a:pt x="0" y="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61" name="Lebanon"/>
            <p:cNvSpPr>
              <a:spLocks/>
            </p:cNvSpPr>
            <p:nvPr/>
          </p:nvSpPr>
          <p:spPr bwMode="auto">
            <a:xfrm>
              <a:off x="9986332" y="3156119"/>
              <a:ext cx="16502" cy="15727"/>
            </a:xfrm>
            <a:custGeom>
              <a:avLst/>
              <a:gdLst>
                <a:gd name="T0" fmla="*/ 12 w 21"/>
                <a:gd name="T1" fmla="*/ 0 h 20"/>
                <a:gd name="T2" fmla="*/ 18 w 21"/>
                <a:gd name="T3" fmla="*/ 0 h 20"/>
                <a:gd name="T4" fmla="*/ 21 w 21"/>
                <a:gd name="T5" fmla="*/ 3 h 20"/>
                <a:gd name="T6" fmla="*/ 18 w 21"/>
                <a:gd name="T7" fmla="*/ 7 h 20"/>
                <a:gd name="T8" fmla="*/ 13 w 21"/>
                <a:gd name="T9" fmla="*/ 10 h 20"/>
                <a:gd name="T10" fmla="*/ 11 w 21"/>
                <a:gd name="T11" fmla="*/ 14 h 20"/>
                <a:gd name="T12" fmla="*/ 8 w 21"/>
                <a:gd name="T13" fmla="*/ 17 h 20"/>
                <a:gd name="T14" fmla="*/ 5 w 21"/>
                <a:gd name="T15" fmla="*/ 20 h 20"/>
                <a:gd name="T16" fmla="*/ 0 w 21"/>
                <a:gd name="T17" fmla="*/ 19 h 20"/>
                <a:gd name="T18" fmla="*/ 4 w 21"/>
                <a:gd name="T19" fmla="*/ 12 h 20"/>
                <a:gd name="T20" fmla="*/ 9 w 21"/>
                <a:gd name="T21" fmla="*/ 5 h 20"/>
                <a:gd name="T22" fmla="*/ 12 w 21"/>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20"/>
                <a:gd name="T38" fmla="*/ 21 w 21"/>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20">
                  <a:moveTo>
                    <a:pt x="12" y="0"/>
                  </a:moveTo>
                  <a:lnTo>
                    <a:pt x="18" y="0"/>
                  </a:lnTo>
                  <a:lnTo>
                    <a:pt x="21" y="3"/>
                  </a:lnTo>
                  <a:lnTo>
                    <a:pt x="18" y="7"/>
                  </a:lnTo>
                  <a:lnTo>
                    <a:pt x="13" y="10"/>
                  </a:lnTo>
                  <a:lnTo>
                    <a:pt x="11" y="14"/>
                  </a:lnTo>
                  <a:lnTo>
                    <a:pt x="8" y="17"/>
                  </a:lnTo>
                  <a:lnTo>
                    <a:pt x="5" y="20"/>
                  </a:lnTo>
                  <a:lnTo>
                    <a:pt x="0" y="19"/>
                  </a:lnTo>
                  <a:lnTo>
                    <a:pt x="4" y="12"/>
                  </a:lnTo>
                  <a:lnTo>
                    <a:pt x="9" y="5"/>
                  </a:lnTo>
                  <a:lnTo>
                    <a:pt x="12"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62" name="West Bank"/>
            <p:cNvSpPr>
              <a:spLocks/>
            </p:cNvSpPr>
            <p:nvPr/>
          </p:nvSpPr>
          <p:spPr bwMode="auto">
            <a:xfrm>
              <a:off x="9986332" y="3178923"/>
              <a:ext cx="4715" cy="9436"/>
            </a:xfrm>
            <a:custGeom>
              <a:avLst/>
              <a:gdLst>
                <a:gd name="T0" fmla="*/ 6 w 6"/>
                <a:gd name="T1" fmla="*/ 0 h 12"/>
                <a:gd name="T2" fmla="*/ 2 w 6"/>
                <a:gd name="T3" fmla="*/ 0 h 12"/>
                <a:gd name="T4" fmla="*/ 0 w 6"/>
                <a:gd name="T5" fmla="*/ 3 h 12"/>
                <a:gd name="T6" fmla="*/ 0 w 6"/>
                <a:gd name="T7" fmla="*/ 7 h 12"/>
                <a:gd name="T8" fmla="*/ 1 w 6"/>
                <a:gd name="T9" fmla="*/ 12 h 12"/>
                <a:gd name="T10" fmla="*/ 4 w 6"/>
                <a:gd name="T11" fmla="*/ 12 h 12"/>
                <a:gd name="T12" fmla="*/ 6 w 6"/>
                <a:gd name="T13" fmla="*/ 7 h 12"/>
                <a:gd name="T14" fmla="*/ 6 w 6"/>
                <a:gd name="T15" fmla="*/ 2 h 12"/>
                <a:gd name="T16" fmla="*/ 6 w 6"/>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2"/>
                <a:gd name="T29" fmla="*/ 6 w 6"/>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2">
                  <a:moveTo>
                    <a:pt x="6" y="0"/>
                  </a:moveTo>
                  <a:lnTo>
                    <a:pt x="2" y="0"/>
                  </a:lnTo>
                  <a:lnTo>
                    <a:pt x="0" y="3"/>
                  </a:lnTo>
                  <a:lnTo>
                    <a:pt x="0" y="7"/>
                  </a:lnTo>
                  <a:lnTo>
                    <a:pt x="1" y="12"/>
                  </a:lnTo>
                  <a:lnTo>
                    <a:pt x="4" y="12"/>
                  </a:lnTo>
                  <a:lnTo>
                    <a:pt x="6" y="7"/>
                  </a:lnTo>
                  <a:lnTo>
                    <a:pt x="6" y="2"/>
                  </a:lnTo>
                  <a:lnTo>
                    <a:pt x="6"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63" name="Syria"/>
            <p:cNvSpPr>
              <a:spLocks/>
            </p:cNvSpPr>
            <p:nvPr/>
          </p:nvSpPr>
          <p:spPr bwMode="auto">
            <a:xfrm>
              <a:off x="9990261" y="3127811"/>
              <a:ext cx="63650" cy="51112"/>
            </a:xfrm>
            <a:custGeom>
              <a:avLst/>
              <a:gdLst>
                <a:gd name="T0" fmla="*/ 7 w 81"/>
                <a:gd name="T1" fmla="*/ 36 h 65"/>
                <a:gd name="T2" fmla="*/ 6 w 81"/>
                <a:gd name="T3" fmla="*/ 25 h 65"/>
                <a:gd name="T4" fmla="*/ 5 w 81"/>
                <a:gd name="T5" fmla="*/ 19 h 65"/>
                <a:gd name="T6" fmla="*/ 7 w 81"/>
                <a:gd name="T7" fmla="*/ 15 h 65"/>
                <a:gd name="T8" fmla="*/ 12 w 81"/>
                <a:gd name="T9" fmla="*/ 10 h 65"/>
                <a:gd name="T10" fmla="*/ 14 w 81"/>
                <a:gd name="T11" fmla="*/ 4 h 65"/>
                <a:gd name="T12" fmla="*/ 19 w 81"/>
                <a:gd name="T13" fmla="*/ 7 h 65"/>
                <a:gd name="T14" fmla="*/ 27 w 81"/>
                <a:gd name="T15" fmla="*/ 7 h 65"/>
                <a:gd name="T16" fmla="*/ 29 w 81"/>
                <a:gd name="T17" fmla="*/ 4 h 65"/>
                <a:gd name="T18" fmla="*/ 34 w 81"/>
                <a:gd name="T19" fmla="*/ 4 h 65"/>
                <a:gd name="T20" fmla="*/ 39 w 81"/>
                <a:gd name="T21" fmla="*/ 8 h 65"/>
                <a:gd name="T22" fmla="*/ 52 w 81"/>
                <a:gd name="T23" fmla="*/ 7 h 65"/>
                <a:gd name="T24" fmla="*/ 61 w 81"/>
                <a:gd name="T25" fmla="*/ 0 h 65"/>
                <a:gd name="T26" fmla="*/ 81 w 81"/>
                <a:gd name="T27" fmla="*/ 1 h 65"/>
                <a:gd name="T28" fmla="*/ 81 w 81"/>
                <a:gd name="T29" fmla="*/ 3 h 65"/>
                <a:gd name="T30" fmla="*/ 70 w 81"/>
                <a:gd name="T31" fmla="*/ 11 h 65"/>
                <a:gd name="T32" fmla="*/ 67 w 81"/>
                <a:gd name="T33" fmla="*/ 36 h 65"/>
                <a:gd name="T34" fmla="*/ 40 w 81"/>
                <a:gd name="T35" fmla="*/ 51 h 65"/>
                <a:gd name="T36" fmla="*/ 20 w 81"/>
                <a:gd name="T37" fmla="*/ 64 h 65"/>
                <a:gd name="T38" fmla="*/ 14 w 81"/>
                <a:gd name="T39" fmla="*/ 65 h 65"/>
                <a:gd name="T40" fmla="*/ 9 w 81"/>
                <a:gd name="T41" fmla="*/ 63 h 65"/>
                <a:gd name="T42" fmla="*/ 4 w 81"/>
                <a:gd name="T43" fmla="*/ 61 h 65"/>
                <a:gd name="T44" fmla="*/ 0 w 81"/>
                <a:gd name="T45" fmla="*/ 59 h 65"/>
                <a:gd name="T46" fmla="*/ 0 w 81"/>
                <a:gd name="T47" fmla="*/ 56 h 65"/>
                <a:gd name="T48" fmla="*/ 6 w 81"/>
                <a:gd name="T49" fmla="*/ 50 h 65"/>
                <a:gd name="T50" fmla="*/ 8 w 81"/>
                <a:gd name="T51" fmla="*/ 46 h 65"/>
                <a:gd name="T52" fmla="*/ 13 w 81"/>
                <a:gd name="T53" fmla="*/ 43 h 65"/>
                <a:gd name="T54" fmla="*/ 16 w 81"/>
                <a:gd name="T55" fmla="*/ 39 h 65"/>
                <a:gd name="T56" fmla="*/ 13 w 81"/>
                <a:gd name="T57" fmla="*/ 36 h 65"/>
                <a:gd name="T58" fmla="*/ 7 w 81"/>
                <a:gd name="T59" fmla="*/ 36 h 6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1"/>
                <a:gd name="T91" fmla="*/ 0 h 65"/>
                <a:gd name="T92" fmla="*/ 81 w 81"/>
                <a:gd name="T93" fmla="*/ 65 h 6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1" h="65">
                  <a:moveTo>
                    <a:pt x="7" y="36"/>
                  </a:moveTo>
                  <a:lnTo>
                    <a:pt x="6" y="25"/>
                  </a:lnTo>
                  <a:lnTo>
                    <a:pt x="5" y="19"/>
                  </a:lnTo>
                  <a:lnTo>
                    <a:pt x="7" y="15"/>
                  </a:lnTo>
                  <a:lnTo>
                    <a:pt x="12" y="10"/>
                  </a:lnTo>
                  <a:lnTo>
                    <a:pt x="14" y="4"/>
                  </a:lnTo>
                  <a:lnTo>
                    <a:pt x="19" y="7"/>
                  </a:lnTo>
                  <a:lnTo>
                    <a:pt x="27" y="7"/>
                  </a:lnTo>
                  <a:lnTo>
                    <a:pt x="29" y="4"/>
                  </a:lnTo>
                  <a:lnTo>
                    <a:pt x="34" y="4"/>
                  </a:lnTo>
                  <a:lnTo>
                    <a:pt x="39" y="8"/>
                  </a:lnTo>
                  <a:lnTo>
                    <a:pt x="52" y="7"/>
                  </a:lnTo>
                  <a:lnTo>
                    <a:pt x="61" y="0"/>
                  </a:lnTo>
                  <a:lnTo>
                    <a:pt x="81" y="1"/>
                  </a:lnTo>
                  <a:lnTo>
                    <a:pt x="81" y="3"/>
                  </a:lnTo>
                  <a:lnTo>
                    <a:pt x="70" y="11"/>
                  </a:lnTo>
                  <a:lnTo>
                    <a:pt x="67" y="36"/>
                  </a:lnTo>
                  <a:lnTo>
                    <a:pt x="40" y="51"/>
                  </a:lnTo>
                  <a:lnTo>
                    <a:pt x="20" y="64"/>
                  </a:lnTo>
                  <a:lnTo>
                    <a:pt x="14" y="65"/>
                  </a:lnTo>
                  <a:lnTo>
                    <a:pt x="9" y="63"/>
                  </a:lnTo>
                  <a:lnTo>
                    <a:pt x="4" y="61"/>
                  </a:lnTo>
                  <a:lnTo>
                    <a:pt x="0" y="59"/>
                  </a:lnTo>
                  <a:lnTo>
                    <a:pt x="0" y="56"/>
                  </a:lnTo>
                  <a:lnTo>
                    <a:pt x="6" y="50"/>
                  </a:lnTo>
                  <a:lnTo>
                    <a:pt x="8" y="46"/>
                  </a:lnTo>
                  <a:lnTo>
                    <a:pt x="13" y="43"/>
                  </a:lnTo>
                  <a:lnTo>
                    <a:pt x="16" y="39"/>
                  </a:lnTo>
                  <a:lnTo>
                    <a:pt x="13" y="36"/>
                  </a:lnTo>
                  <a:lnTo>
                    <a:pt x="7" y="3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64" name="Israel"/>
            <p:cNvSpPr>
              <a:spLocks/>
            </p:cNvSpPr>
            <p:nvPr/>
          </p:nvSpPr>
          <p:spPr bwMode="auto">
            <a:xfrm>
              <a:off x="9978474" y="3171060"/>
              <a:ext cx="13359" cy="36958"/>
            </a:xfrm>
            <a:custGeom>
              <a:avLst/>
              <a:gdLst>
                <a:gd name="T0" fmla="*/ 12 w 17"/>
                <a:gd name="T1" fmla="*/ 10 h 47"/>
                <a:gd name="T2" fmla="*/ 16 w 17"/>
                <a:gd name="T3" fmla="*/ 10 h 47"/>
                <a:gd name="T4" fmla="*/ 17 w 17"/>
                <a:gd name="T5" fmla="*/ 5 h 47"/>
                <a:gd name="T6" fmla="*/ 15 w 17"/>
                <a:gd name="T7" fmla="*/ 4 h 47"/>
                <a:gd name="T8" fmla="*/ 15 w 17"/>
                <a:gd name="T9" fmla="*/ 1 h 47"/>
                <a:gd name="T10" fmla="*/ 10 w 17"/>
                <a:gd name="T11" fmla="*/ 0 h 47"/>
                <a:gd name="T12" fmla="*/ 10 w 17"/>
                <a:gd name="T13" fmla="*/ 4 h 47"/>
                <a:gd name="T14" fmla="*/ 8 w 17"/>
                <a:gd name="T15" fmla="*/ 10 h 47"/>
                <a:gd name="T16" fmla="*/ 6 w 17"/>
                <a:gd name="T17" fmla="*/ 15 h 47"/>
                <a:gd name="T18" fmla="*/ 4 w 17"/>
                <a:gd name="T19" fmla="*/ 19 h 47"/>
                <a:gd name="T20" fmla="*/ 3 w 17"/>
                <a:gd name="T21" fmla="*/ 23 h 47"/>
                <a:gd name="T22" fmla="*/ 0 w 17"/>
                <a:gd name="T23" fmla="*/ 26 h 47"/>
                <a:gd name="T24" fmla="*/ 1 w 17"/>
                <a:gd name="T25" fmla="*/ 30 h 47"/>
                <a:gd name="T26" fmla="*/ 3 w 17"/>
                <a:gd name="T27" fmla="*/ 36 h 47"/>
                <a:gd name="T28" fmla="*/ 6 w 17"/>
                <a:gd name="T29" fmla="*/ 42 h 47"/>
                <a:gd name="T30" fmla="*/ 9 w 17"/>
                <a:gd name="T31" fmla="*/ 47 h 47"/>
                <a:gd name="T32" fmla="*/ 13 w 17"/>
                <a:gd name="T33" fmla="*/ 39 h 47"/>
                <a:gd name="T34" fmla="*/ 14 w 17"/>
                <a:gd name="T35" fmla="*/ 31 h 47"/>
                <a:gd name="T36" fmla="*/ 14 w 17"/>
                <a:gd name="T37" fmla="*/ 22 h 47"/>
                <a:gd name="T38" fmla="*/ 11 w 17"/>
                <a:gd name="T39" fmla="*/ 22 h 47"/>
                <a:gd name="T40" fmla="*/ 10 w 17"/>
                <a:gd name="T41" fmla="*/ 13 h 47"/>
                <a:gd name="T42" fmla="*/ 12 w 17"/>
                <a:gd name="T43" fmla="*/ 10 h 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47"/>
                <a:gd name="T68" fmla="*/ 17 w 17"/>
                <a:gd name="T69" fmla="*/ 47 h 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47">
                  <a:moveTo>
                    <a:pt x="12" y="10"/>
                  </a:moveTo>
                  <a:lnTo>
                    <a:pt x="16" y="10"/>
                  </a:lnTo>
                  <a:lnTo>
                    <a:pt x="17" y="5"/>
                  </a:lnTo>
                  <a:lnTo>
                    <a:pt x="15" y="4"/>
                  </a:lnTo>
                  <a:lnTo>
                    <a:pt x="15" y="1"/>
                  </a:lnTo>
                  <a:lnTo>
                    <a:pt x="10" y="0"/>
                  </a:lnTo>
                  <a:lnTo>
                    <a:pt x="10" y="4"/>
                  </a:lnTo>
                  <a:lnTo>
                    <a:pt x="8" y="10"/>
                  </a:lnTo>
                  <a:lnTo>
                    <a:pt x="6" y="15"/>
                  </a:lnTo>
                  <a:lnTo>
                    <a:pt x="4" y="19"/>
                  </a:lnTo>
                  <a:lnTo>
                    <a:pt x="3" y="23"/>
                  </a:lnTo>
                  <a:lnTo>
                    <a:pt x="0" y="26"/>
                  </a:lnTo>
                  <a:lnTo>
                    <a:pt x="1" y="30"/>
                  </a:lnTo>
                  <a:lnTo>
                    <a:pt x="3" y="36"/>
                  </a:lnTo>
                  <a:lnTo>
                    <a:pt x="6" y="42"/>
                  </a:lnTo>
                  <a:lnTo>
                    <a:pt x="9" y="47"/>
                  </a:lnTo>
                  <a:lnTo>
                    <a:pt x="13" y="39"/>
                  </a:lnTo>
                  <a:lnTo>
                    <a:pt x="14" y="31"/>
                  </a:lnTo>
                  <a:lnTo>
                    <a:pt x="14" y="22"/>
                  </a:lnTo>
                  <a:lnTo>
                    <a:pt x="11" y="22"/>
                  </a:lnTo>
                  <a:lnTo>
                    <a:pt x="10" y="13"/>
                  </a:lnTo>
                  <a:lnTo>
                    <a:pt x="12" y="1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65" name="Jordan"/>
            <p:cNvSpPr>
              <a:spLocks/>
            </p:cNvSpPr>
            <p:nvPr/>
          </p:nvSpPr>
          <p:spPr bwMode="auto">
            <a:xfrm>
              <a:off x="9985546" y="3167128"/>
              <a:ext cx="39290" cy="44822"/>
            </a:xfrm>
            <a:custGeom>
              <a:avLst/>
              <a:gdLst>
                <a:gd name="T0" fmla="*/ 49 w 50"/>
                <a:gd name="T1" fmla="*/ 0 h 57"/>
                <a:gd name="T2" fmla="*/ 50 w 50"/>
                <a:gd name="T3" fmla="*/ 18 h 57"/>
                <a:gd name="T4" fmla="*/ 49 w 50"/>
                <a:gd name="T5" fmla="*/ 22 h 57"/>
                <a:gd name="T6" fmla="*/ 27 w 50"/>
                <a:gd name="T7" fmla="*/ 25 h 57"/>
                <a:gd name="T8" fmla="*/ 38 w 50"/>
                <a:gd name="T9" fmla="*/ 38 h 57"/>
                <a:gd name="T10" fmla="*/ 32 w 50"/>
                <a:gd name="T11" fmla="*/ 42 h 57"/>
                <a:gd name="T12" fmla="*/ 30 w 50"/>
                <a:gd name="T13" fmla="*/ 46 h 57"/>
                <a:gd name="T14" fmla="*/ 21 w 50"/>
                <a:gd name="T15" fmla="*/ 48 h 57"/>
                <a:gd name="T16" fmla="*/ 17 w 50"/>
                <a:gd name="T17" fmla="*/ 54 h 57"/>
                <a:gd name="T18" fmla="*/ 14 w 50"/>
                <a:gd name="T19" fmla="*/ 57 h 57"/>
                <a:gd name="T20" fmla="*/ 0 w 50"/>
                <a:gd name="T21" fmla="*/ 52 h 57"/>
                <a:gd name="T22" fmla="*/ 4 w 50"/>
                <a:gd name="T23" fmla="*/ 44 h 57"/>
                <a:gd name="T24" fmla="*/ 5 w 50"/>
                <a:gd name="T25" fmla="*/ 36 h 57"/>
                <a:gd name="T26" fmla="*/ 5 w 50"/>
                <a:gd name="T27" fmla="*/ 27 h 57"/>
                <a:gd name="T28" fmla="*/ 7 w 50"/>
                <a:gd name="T29" fmla="*/ 22 h 57"/>
                <a:gd name="T30" fmla="*/ 7 w 50"/>
                <a:gd name="T31" fmla="*/ 15 h 57"/>
                <a:gd name="T32" fmla="*/ 8 w 50"/>
                <a:gd name="T33" fmla="*/ 10 h 57"/>
                <a:gd name="T34" fmla="*/ 11 w 50"/>
                <a:gd name="T35" fmla="*/ 12 h 57"/>
                <a:gd name="T36" fmla="*/ 15 w 50"/>
                <a:gd name="T37" fmla="*/ 13 h 57"/>
                <a:gd name="T38" fmla="*/ 21 w 50"/>
                <a:gd name="T39" fmla="*/ 15 h 57"/>
                <a:gd name="T40" fmla="*/ 26 w 50"/>
                <a:gd name="T41" fmla="*/ 14 h 57"/>
                <a:gd name="T42" fmla="*/ 49 w 50"/>
                <a:gd name="T43" fmla="*/ 0 h 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
                <a:gd name="T67" fmla="*/ 0 h 57"/>
                <a:gd name="T68" fmla="*/ 50 w 50"/>
                <a:gd name="T69" fmla="*/ 57 h 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 h="57">
                  <a:moveTo>
                    <a:pt x="49" y="0"/>
                  </a:moveTo>
                  <a:lnTo>
                    <a:pt x="50" y="18"/>
                  </a:lnTo>
                  <a:lnTo>
                    <a:pt x="49" y="22"/>
                  </a:lnTo>
                  <a:lnTo>
                    <a:pt x="27" y="25"/>
                  </a:lnTo>
                  <a:lnTo>
                    <a:pt x="38" y="38"/>
                  </a:lnTo>
                  <a:lnTo>
                    <a:pt x="32" y="42"/>
                  </a:lnTo>
                  <a:lnTo>
                    <a:pt x="30" y="46"/>
                  </a:lnTo>
                  <a:lnTo>
                    <a:pt x="21" y="48"/>
                  </a:lnTo>
                  <a:lnTo>
                    <a:pt x="17" y="54"/>
                  </a:lnTo>
                  <a:lnTo>
                    <a:pt x="14" y="57"/>
                  </a:lnTo>
                  <a:lnTo>
                    <a:pt x="0" y="52"/>
                  </a:lnTo>
                  <a:lnTo>
                    <a:pt x="4" y="44"/>
                  </a:lnTo>
                  <a:lnTo>
                    <a:pt x="5" y="36"/>
                  </a:lnTo>
                  <a:lnTo>
                    <a:pt x="5" y="27"/>
                  </a:lnTo>
                  <a:lnTo>
                    <a:pt x="7" y="22"/>
                  </a:lnTo>
                  <a:lnTo>
                    <a:pt x="7" y="15"/>
                  </a:lnTo>
                  <a:lnTo>
                    <a:pt x="8" y="10"/>
                  </a:lnTo>
                  <a:lnTo>
                    <a:pt x="11" y="12"/>
                  </a:lnTo>
                  <a:lnTo>
                    <a:pt x="15" y="13"/>
                  </a:lnTo>
                  <a:lnTo>
                    <a:pt x="21" y="15"/>
                  </a:lnTo>
                  <a:lnTo>
                    <a:pt x="26" y="14"/>
                  </a:lnTo>
                  <a:lnTo>
                    <a:pt x="49"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66" name="Iraq"/>
            <p:cNvSpPr>
              <a:spLocks/>
            </p:cNvSpPr>
            <p:nvPr/>
          </p:nvSpPr>
          <p:spPr bwMode="auto">
            <a:xfrm>
              <a:off x="10024050" y="3125452"/>
              <a:ext cx="84080" cy="86498"/>
            </a:xfrm>
            <a:custGeom>
              <a:avLst/>
              <a:gdLst>
                <a:gd name="T0" fmla="*/ 68 w 107"/>
                <a:gd name="T1" fmla="*/ 1 h 110"/>
                <a:gd name="T2" fmla="*/ 71 w 107"/>
                <a:gd name="T3" fmla="*/ 7 h 110"/>
                <a:gd name="T4" fmla="*/ 80 w 107"/>
                <a:gd name="T5" fmla="*/ 20 h 110"/>
                <a:gd name="T6" fmla="*/ 85 w 107"/>
                <a:gd name="T7" fmla="*/ 22 h 110"/>
                <a:gd name="T8" fmla="*/ 83 w 107"/>
                <a:gd name="T9" fmla="*/ 26 h 110"/>
                <a:gd name="T10" fmla="*/ 84 w 107"/>
                <a:gd name="T11" fmla="*/ 33 h 110"/>
                <a:gd name="T12" fmla="*/ 79 w 107"/>
                <a:gd name="T13" fmla="*/ 36 h 110"/>
                <a:gd name="T14" fmla="*/ 76 w 107"/>
                <a:gd name="T15" fmla="*/ 46 h 110"/>
                <a:gd name="T16" fmla="*/ 84 w 107"/>
                <a:gd name="T17" fmla="*/ 55 h 110"/>
                <a:gd name="T18" fmla="*/ 89 w 107"/>
                <a:gd name="T19" fmla="*/ 62 h 110"/>
                <a:gd name="T20" fmla="*/ 99 w 107"/>
                <a:gd name="T21" fmla="*/ 67 h 110"/>
                <a:gd name="T22" fmla="*/ 105 w 107"/>
                <a:gd name="T23" fmla="*/ 73 h 110"/>
                <a:gd name="T24" fmla="*/ 103 w 107"/>
                <a:gd name="T25" fmla="*/ 84 h 110"/>
                <a:gd name="T26" fmla="*/ 107 w 107"/>
                <a:gd name="T27" fmla="*/ 92 h 110"/>
                <a:gd name="T28" fmla="*/ 106 w 107"/>
                <a:gd name="T29" fmla="*/ 96 h 110"/>
                <a:gd name="T30" fmla="*/ 99 w 107"/>
                <a:gd name="T31" fmla="*/ 97 h 110"/>
                <a:gd name="T32" fmla="*/ 92 w 107"/>
                <a:gd name="T33" fmla="*/ 103 h 110"/>
                <a:gd name="T34" fmla="*/ 92 w 107"/>
                <a:gd name="T35" fmla="*/ 109 h 110"/>
                <a:gd name="T36" fmla="*/ 68 w 107"/>
                <a:gd name="T37" fmla="*/ 110 h 110"/>
                <a:gd name="T38" fmla="*/ 57 w 107"/>
                <a:gd name="T39" fmla="*/ 101 h 110"/>
                <a:gd name="T40" fmla="*/ 51 w 107"/>
                <a:gd name="T41" fmla="*/ 100 h 110"/>
                <a:gd name="T42" fmla="*/ 44 w 107"/>
                <a:gd name="T43" fmla="*/ 89 h 110"/>
                <a:gd name="T44" fmla="*/ 17 w 107"/>
                <a:gd name="T45" fmla="*/ 74 h 110"/>
                <a:gd name="T46" fmla="*/ 1 w 107"/>
                <a:gd name="T47" fmla="*/ 71 h 110"/>
                <a:gd name="T48" fmla="*/ 0 w 107"/>
                <a:gd name="T49" fmla="*/ 53 h 110"/>
                <a:gd name="T50" fmla="*/ 24 w 107"/>
                <a:gd name="T51" fmla="*/ 39 h 110"/>
                <a:gd name="T52" fmla="*/ 27 w 107"/>
                <a:gd name="T53" fmla="*/ 14 h 110"/>
                <a:gd name="T54" fmla="*/ 38 w 107"/>
                <a:gd name="T55" fmla="*/ 6 h 110"/>
                <a:gd name="T56" fmla="*/ 38 w 107"/>
                <a:gd name="T57" fmla="*/ 4 h 110"/>
                <a:gd name="T58" fmla="*/ 45 w 107"/>
                <a:gd name="T59" fmla="*/ 0 h 110"/>
                <a:gd name="T60" fmla="*/ 66 w 107"/>
                <a:gd name="T61" fmla="*/ 4 h 110"/>
                <a:gd name="T62" fmla="*/ 68 w 107"/>
                <a:gd name="T63" fmla="*/ 1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10"/>
                <a:gd name="T98" fmla="*/ 107 w 107"/>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10">
                  <a:moveTo>
                    <a:pt x="68" y="1"/>
                  </a:moveTo>
                  <a:lnTo>
                    <a:pt x="71" y="7"/>
                  </a:lnTo>
                  <a:lnTo>
                    <a:pt x="80" y="20"/>
                  </a:lnTo>
                  <a:lnTo>
                    <a:pt x="85" y="22"/>
                  </a:lnTo>
                  <a:lnTo>
                    <a:pt x="83" y="26"/>
                  </a:lnTo>
                  <a:lnTo>
                    <a:pt x="84" y="33"/>
                  </a:lnTo>
                  <a:lnTo>
                    <a:pt x="79" y="36"/>
                  </a:lnTo>
                  <a:lnTo>
                    <a:pt x="76" y="46"/>
                  </a:lnTo>
                  <a:lnTo>
                    <a:pt x="84" y="55"/>
                  </a:lnTo>
                  <a:lnTo>
                    <a:pt x="89" y="62"/>
                  </a:lnTo>
                  <a:lnTo>
                    <a:pt x="99" y="67"/>
                  </a:lnTo>
                  <a:lnTo>
                    <a:pt x="105" y="73"/>
                  </a:lnTo>
                  <a:lnTo>
                    <a:pt x="103" y="84"/>
                  </a:lnTo>
                  <a:lnTo>
                    <a:pt x="107" y="92"/>
                  </a:lnTo>
                  <a:lnTo>
                    <a:pt x="106" y="96"/>
                  </a:lnTo>
                  <a:lnTo>
                    <a:pt x="99" y="97"/>
                  </a:lnTo>
                  <a:lnTo>
                    <a:pt x="92" y="103"/>
                  </a:lnTo>
                  <a:lnTo>
                    <a:pt x="92" y="109"/>
                  </a:lnTo>
                  <a:lnTo>
                    <a:pt x="68" y="110"/>
                  </a:lnTo>
                  <a:lnTo>
                    <a:pt x="57" y="101"/>
                  </a:lnTo>
                  <a:lnTo>
                    <a:pt x="51" y="100"/>
                  </a:lnTo>
                  <a:lnTo>
                    <a:pt x="44" y="89"/>
                  </a:lnTo>
                  <a:lnTo>
                    <a:pt x="17" y="74"/>
                  </a:lnTo>
                  <a:lnTo>
                    <a:pt x="1" y="71"/>
                  </a:lnTo>
                  <a:lnTo>
                    <a:pt x="0" y="53"/>
                  </a:lnTo>
                  <a:lnTo>
                    <a:pt x="24" y="39"/>
                  </a:lnTo>
                  <a:lnTo>
                    <a:pt x="27" y="14"/>
                  </a:lnTo>
                  <a:lnTo>
                    <a:pt x="38" y="6"/>
                  </a:lnTo>
                  <a:lnTo>
                    <a:pt x="38" y="4"/>
                  </a:lnTo>
                  <a:lnTo>
                    <a:pt x="45" y="0"/>
                  </a:lnTo>
                  <a:lnTo>
                    <a:pt x="66" y="4"/>
                  </a:lnTo>
                  <a:lnTo>
                    <a:pt x="68"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67" name="Kuwait"/>
            <p:cNvSpPr>
              <a:spLocks/>
            </p:cNvSpPr>
            <p:nvPr/>
          </p:nvSpPr>
          <p:spPr bwMode="auto">
            <a:xfrm>
              <a:off x="10096343" y="3200941"/>
              <a:ext cx="15716" cy="17299"/>
            </a:xfrm>
            <a:custGeom>
              <a:avLst/>
              <a:gdLst>
                <a:gd name="T0" fmla="*/ 20 w 20"/>
                <a:gd name="T1" fmla="*/ 4 h 22"/>
                <a:gd name="T2" fmla="*/ 14 w 20"/>
                <a:gd name="T3" fmla="*/ 0 h 22"/>
                <a:gd name="T4" fmla="*/ 11 w 20"/>
                <a:gd name="T5" fmla="*/ 1 h 22"/>
                <a:gd name="T6" fmla="*/ 7 w 20"/>
                <a:gd name="T7" fmla="*/ 1 h 22"/>
                <a:gd name="T8" fmla="*/ 0 w 20"/>
                <a:gd name="T9" fmla="*/ 7 h 22"/>
                <a:gd name="T10" fmla="*/ 0 w 20"/>
                <a:gd name="T11" fmla="*/ 13 h 22"/>
                <a:gd name="T12" fmla="*/ 7 w 20"/>
                <a:gd name="T13" fmla="*/ 16 h 22"/>
                <a:gd name="T14" fmla="*/ 13 w 20"/>
                <a:gd name="T15" fmla="*/ 21 h 22"/>
                <a:gd name="T16" fmla="*/ 19 w 20"/>
                <a:gd name="T17" fmla="*/ 22 h 22"/>
                <a:gd name="T18" fmla="*/ 16 w 20"/>
                <a:gd name="T19" fmla="*/ 14 h 22"/>
                <a:gd name="T20" fmla="*/ 16 w 20"/>
                <a:gd name="T21" fmla="*/ 9 h 22"/>
                <a:gd name="T22" fmla="*/ 20 w 20"/>
                <a:gd name="T23" fmla="*/ 4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2"/>
                <a:gd name="T38" fmla="*/ 20 w 2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2">
                  <a:moveTo>
                    <a:pt x="20" y="4"/>
                  </a:moveTo>
                  <a:lnTo>
                    <a:pt x="14" y="0"/>
                  </a:lnTo>
                  <a:lnTo>
                    <a:pt x="11" y="1"/>
                  </a:lnTo>
                  <a:lnTo>
                    <a:pt x="7" y="1"/>
                  </a:lnTo>
                  <a:lnTo>
                    <a:pt x="0" y="7"/>
                  </a:lnTo>
                  <a:lnTo>
                    <a:pt x="0" y="13"/>
                  </a:lnTo>
                  <a:lnTo>
                    <a:pt x="7" y="16"/>
                  </a:lnTo>
                  <a:lnTo>
                    <a:pt x="13" y="21"/>
                  </a:lnTo>
                  <a:lnTo>
                    <a:pt x="19" y="22"/>
                  </a:lnTo>
                  <a:lnTo>
                    <a:pt x="16" y="14"/>
                  </a:lnTo>
                  <a:lnTo>
                    <a:pt x="16" y="9"/>
                  </a:lnTo>
                  <a:lnTo>
                    <a:pt x="20" y="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68" name="Qatar"/>
            <p:cNvSpPr>
              <a:spLocks/>
            </p:cNvSpPr>
            <p:nvPr/>
          </p:nvSpPr>
          <p:spPr bwMode="auto">
            <a:xfrm>
              <a:off x="10134847" y="3243403"/>
              <a:ext cx="7072" cy="15727"/>
            </a:xfrm>
            <a:custGeom>
              <a:avLst/>
              <a:gdLst>
                <a:gd name="T0" fmla="*/ 0 w 9"/>
                <a:gd name="T1" fmla="*/ 17 h 20"/>
                <a:gd name="T2" fmla="*/ 0 w 9"/>
                <a:gd name="T3" fmla="*/ 8 h 20"/>
                <a:gd name="T4" fmla="*/ 3 w 9"/>
                <a:gd name="T5" fmla="*/ 0 h 20"/>
                <a:gd name="T6" fmla="*/ 8 w 9"/>
                <a:gd name="T7" fmla="*/ 0 h 20"/>
                <a:gd name="T8" fmla="*/ 9 w 9"/>
                <a:gd name="T9" fmla="*/ 6 h 20"/>
                <a:gd name="T10" fmla="*/ 9 w 9"/>
                <a:gd name="T11" fmla="*/ 11 h 20"/>
                <a:gd name="T12" fmla="*/ 7 w 9"/>
                <a:gd name="T13" fmla="*/ 18 h 20"/>
                <a:gd name="T14" fmla="*/ 3 w 9"/>
                <a:gd name="T15" fmla="*/ 20 h 20"/>
                <a:gd name="T16" fmla="*/ 0 w 9"/>
                <a:gd name="T17" fmla="*/ 1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20"/>
                <a:gd name="T29" fmla="*/ 9 w 9"/>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20">
                  <a:moveTo>
                    <a:pt x="0" y="17"/>
                  </a:moveTo>
                  <a:lnTo>
                    <a:pt x="0" y="8"/>
                  </a:lnTo>
                  <a:lnTo>
                    <a:pt x="3" y="0"/>
                  </a:lnTo>
                  <a:lnTo>
                    <a:pt x="8" y="0"/>
                  </a:lnTo>
                  <a:lnTo>
                    <a:pt x="9" y="6"/>
                  </a:lnTo>
                  <a:lnTo>
                    <a:pt x="9" y="11"/>
                  </a:lnTo>
                  <a:lnTo>
                    <a:pt x="7" y="18"/>
                  </a:lnTo>
                  <a:lnTo>
                    <a:pt x="3" y="20"/>
                  </a:lnTo>
                  <a:lnTo>
                    <a:pt x="0" y="1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69" name="United Arab Emirates (UAE)"/>
            <p:cNvSpPr>
              <a:spLocks/>
            </p:cNvSpPr>
            <p:nvPr/>
          </p:nvSpPr>
          <p:spPr bwMode="auto">
            <a:xfrm>
              <a:off x="10137204" y="3244190"/>
              <a:ext cx="49505" cy="34599"/>
            </a:xfrm>
            <a:custGeom>
              <a:avLst/>
              <a:gdLst>
                <a:gd name="T0" fmla="*/ 0 w 63"/>
                <a:gd name="T1" fmla="*/ 19 h 44"/>
                <a:gd name="T2" fmla="*/ 7 w 63"/>
                <a:gd name="T3" fmla="*/ 27 h 44"/>
                <a:gd name="T4" fmla="*/ 18 w 63"/>
                <a:gd name="T5" fmla="*/ 40 h 44"/>
                <a:gd name="T6" fmla="*/ 37 w 63"/>
                <a:gd name="T7" fmla="*/ 44 h 44"/>
                <a:gd name="T8" fmla="*/ 51 w 63"/>
                <a:gd name="T9" fmla="*/ 43 h 44"/>
                <a:gd name="T10" fmla="*/ 63 w 63"/>
                <a:gd name="T11" fmla="*/ 20 h 44"/>
                <a:gd name="T12" fmla="*/ 63 w 63"/>
                <a:gd name="T13" fmla="*/ 9 h 44"/>
                <a:gd name="T14" fmla="*/ 61 w 63"/>
                <a:gd name="T15" fmla="*/ 2 h 44"/>
                <a:gd name="T16" fmla="*/ 58 w 63"/>
                <a:gd name="T17" fmla="*/ 0 h 44"/>
                <a:gd name="T18" fmla="*/ 52 w 63"/>
                <a:gd name="T19" fmla="*/ 7 h 44"/>
                <a:gd name="T20" fmla="*/ 45 w 63"/>
                <a:gd name="T21" fmla="*/ 15 h 44"/>
                <a:gd name="T22" fmla="*/ 39 w 63"/>
                <a:gd name="T23" fmla="*/ 23 h 44"/>
                <a:gd name="T24" fmla="*/ 33 w 63"/>
                <a:gd name="T25" fmla="*/ 24 h 44"/>
                <a:gd name="T26" fmla="*/ 25 w 63"/>
                <a:gd name="T27" fmla="*/ 22 h 44"/>
                <a:gd name="T28" fmla="*/ 20 w 63"/>
                <a:gd name="T29" fmla="*/ 24 h 44"/>
                <a:gd name="T30" fmla="*/ 18 w 63"/>
                <a:gd name="T31" fmla="*/ 25 h 44"/>
                <a:gd name="T32" fmla="*/ 11 w 63"/>
                <a:gd name="T33" fmla="*/ 24 h 44"/>
                <a:gd name="T34" fmla="*/ 7 w 63"/>
                <a:gd name="T35" fmla="*/ 20 h 44"/>
                <a:gd name="T36" fmla="*/ 4 w 63"/>
                <a:gd name="T37" fmla="*/ 17 h 44"/>
                <a:gd name="T38" fmla="*/ 0 w 63"/>
                <a:gd name="T39" fmla="*/ 19 h 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3"/>
                <a:gd name="T61" fmla="*/ 0 h 44"/>
                <a:gd name="T62" fmla="*/ 63 w 63"/>
                <a:gd name="T63" fmla="*/ 44 h 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3" h="44">
                  <a:moveTo>
                    <a:pt x="0" y="19"/>
                  </a:moveTo>
                  <a:lnTo>
                    <a:pt x="7" y="27"/>
                  </a:lnTo>
                  <a:lnTo>
                    <a:pt x="18" y="40"/>
                  </a:lnTo>
                  <a:lnTo>
                    <a:pt x="37" y="44"/>
                  </a:lnTo>
                  <a:lnTo>
                    <a:pt x="51" y="43"/>
                  </a:lnTo>
                  <a:lnTo>
                    <a:pt x="63" y="20"/>
                  </a:lnTo>
                  <a:lnTo>
                    <a:pt x="63" y="9"/>
                  </a:lnTo>
                  <a:lnTo>
                    <a:pt x="61" y="2"/>
                  </a:lnTo>
                  <a:lnTo>
                    <a:pt x="58" y="0"/>
                  </a:lnTo>
                  <a:lnTo>
                    <a:pt x="52" y="7"/>
                  </a:lnTo>
                  <a:lnTo>
                    <a:pt x="45" y="15"/>
                  </a:lnTo>
                  <a:lnTo>
                    <a:pt x="39" y="23"/>
                  </a:lnTo>
                  <a:lnTo>
                    <a:pt x="33" y="24"/>
                  </a:lnTo>
                  <a:lnTo>
                    <a:pt x="25" y="22"/>
                  </a:lnTo>
                  <a:lnTo>
                    <a:pt x="20" y="24"/>
                  </a:lnTo>
                  <a:lnTo>
                    <a:pt x="18" y="25"/>
                  </a:lnTo>
                  <a:lnTo>
                    <a:pt x="11" y="24"/>
                  </a:lnTo>
                  <a:lnTo>
                    <a:pt x="7" y="20"/>
                  </a:lnTo>
                  <a:lnTo>
                    <a:pt x="4" y="17"/>
                  </a:lnTo>
                  <a:lnTo>
                    <a:pt x="0" y="1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70" name="Bahrain"/>
            <p:cNvSpPr>
              <a:spLocks/>
            </p:cNvSpPr>
            <p:nvPr/>
          </p:nvSpPr>
          <p:spPr bwMode="auto">
            <a:xfrm>
              <a:off x="10130918" y="3239472"/>
              <a:ext cx="3929" cy="6291"/>
            </a:xfrm>
            <a:custGeom>
              <a:avLst/>
              <a:gdLst>
                <a:gd name="T0" fmla="*/ 0 w 5"/>
                <a:gd name="T1" fmla="*/ 0 h 8"/>
                <a:gd name="T2" fmla="*/ 5 w 5"/>
                <a:gd name="T3" fmla="*/ 0 h 8"/>
                <a:gd name="T4" fmla="*/ 2 w 5"/>
                <a:gd name="T5" fmla="*/ 8 h 8"/>
                <a:gd name="T6" fmla="*/ 0 w 5"/>
                <a:gd name="T7" fmla="*/ 0 h 8"/>
                <a:gd name="T8" fmla="*/ 0 60000 65536"/>
                <a:gd name="T9" fmla="*/ 0 60000 65536"/>
                <a:gd name="T10" fmla="*/ 0 60000 65536"/>
                <a:gd name="T11" fmla="*/ 0 60000 65536"/>
                <a:gd name="T12" fmla="*/ 0 w 5"/>
                <a:gd name="T13" fmla="*/ 0 h 8"/>
                <a:gd name="T14" fmla="*/ 5 w 5"/>
                <a:gd name="T15" fmla="*/ 8 h 8"/>
              </a:gdLst>
              <a:ahLst/>
              <a:cxnLst>
                <a:cxn ang="T8">
                  <a:pos x="T0" y="T1"/>
                </a:cxn>
                <a:cxn ang="T9">
                  <a:pos x="T2" y="T3"/>
                </a:cxn>
                <a:cxn ang="T10">
                  <a:pos x="T4" y="T5"/>
                </a:cxn>
                <a:cxn ang="T11">
                  <a:pos x="T6" y="T7"/>
                </a:cxn>
              </a:cxnLst>
              <a:rect l="T12" t="T13" r="T14" b="T15"/>
              <a:pathLst>
                <a:path w="5" h="8">
                  <a:moveTo>
                    <a:pt x="0" y="0"/>
                  </a:moveTo>
                  <a:lnTo>
                    <a:pt x="5" y="0"/>
                  </a:lnTo>
                  <a:lnTo>
                    <a:pt x="2" y="8"/>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171" name="Oman"/>
            <p:cNvGrpSpPr/>
            <p:nvPr/>
          </p:nvGrpSpPr>
          <p:grpSpPr>
            <a:xfrm>
              <a:off x="10145848" y="3240258"/>
              <a:ext cx="73079" cy="95934"/>
              <a:chOff x="5405112" y="3176099"/>
              <a:chExt cx="155900" cy="204657"/>
            </a:xfrm>
            <a:grpFill/>
          </p:grpSpPr>
          <p:sp>
            <p:nvSpPr>
              <p:cNvPr id="409" name="Oman"/>
              <p:cNvSpPr>
                <a:spLocks/>
              </p:cNvSpPr>
              <p:nvPr/>
            </p:nvSpPr>
            <p:spPr bwMode="auto">
              <a:xfrm>
                <a:off x="5405112" y="3218037"/>
                <a:ext cx="155900" cy="162719"/>
              </a:xfrm>
              <a:custGeom>
                <a:avLst/>
                <a:gdLst>
                  <a:gd name="T0" fmla="*/ 40 w 93"/>
                  <a:gd name="T1" fmla="*/ 22 h 97"/>
                  <a:gd name="T2" fmla="*/ 52 w 93"/>
                  <a:gd name="T3" fmla="*/ 0 h 97"/>
                  <a:gd name="T4" fmla="*/ 62 w 93"/>
                  <a:gd name="T5" fmla="*/ 5 h 97"/>
                  <a:gd name="T6" fmla="*/ 68 w 93"/>
                  <a:gd name="T7" fmla="*/ 10 h 97"/>
                  <a:gd name="T8" fmla="*/ 77 w 93"/>
                  <a:gd name="T9" fmla="*/ 11 h 97"/>
                  <a:gd name="T10" fmla="*/ 93 w 93"/>
                  <a:gd name="T11" fmla="*/ 26 h 97"/>
                  <a:gd name="T12" fmla="*/ 88 w 93"/>
                  <a:gd name="T13" fmla="*/ 37 h 97"/>
                  <a:gd name="T14" fmla="*/ 78 w 93"/>
                  <a:gd name="T15" fmla="*/ 47 h 97"/>
                  <a:gd name="T16" fmla="*/ 74 w 93"/>
                  <a:gd name="T17" fmla="*/ 49 h 97"/>
                  <a:gd name="T18" fmla="*/ 66 w 93"/>
                  <a:gd name="T19" fmla="*/ 51 h 97"/>
                  <a:gd name="T20" fmla="*/ 66 w 93"/>
                  <a:gd name="T21" fmla="*/ 59 h 97"/>
                  <a:gd name="T22" fmla="*/ 68 w 93"/>
                  <a:gd name="T23" fmla="*/ 67 h 97"/>
                  <a:gd name="T24" fmla="*/ 61 w 93"/>
                  <a:gd name="T25" fmla="*/ 69 h 97"/>
                  <a:gd name="T26" fmla="*/ 55 w 93"/>
                  <a:gd name="T27" fmla="*/ 73 h 97"/>
                  <a:gd name="T28" fmla="*/ 51 w 93"/>
                  <a:gd name="T29" fmla="*/ 77 h 97"/>
                  <a:gd name="T30" fmla="*/ 51 w 93"/>
                  <a:gd name="T31" fmla="*/ 81 h 97"/>
                  <a:gd name="T32" fmla="*/ 40 w 93"/>
                  <a:gd name="T33" fmla="*/ 83 h 97"/>
                  <a:gd name="T34" fmla="*/ 39 w 93"/>
                  <a:gd name="T35" fmla="*/ 87 h 97"/>
                  <a:gd name="T36" fmla="*/ 35 w 93"/>
                  <a:gd name="T37" fmla="*/ 95 h 97"/>
                  <a:gd name="T38" fmla="*/ 21 w 93"/>
                  <a:gd name="T39" fmla="*/ 94 h 97"/>
                  <a:gd name="T40" fmla="*/ 13 w 93"/>
                  <a:gd name="T41" fmla="*/ 97 h 97"/>
                  <a:gd name="T42" fmla="*/ 0 w 93"/>
                  <a:gd name="T43" fmla="*/ 69 h 97"/>
                  <a:gd name="T44" fmla="*/ 9 w 93"/>
                  <a:gd name="T45" fmla="*/ 63 h 97"/>
                  <a:gd name="T46" fmla="*/ 37 w 93"/>
                  <a:gd name="T47" fmla="*/ 53 h 97"/>
                  <a:gd name="T48" fmla="*/ 42 w 93"/>
                  <a:gd name="T49" fmla="*/ 40 h 97"/>
                  <a:gd name="T50" fmla="*/ 43 w 93"/>
                  <a:gd name="T51" fmla="*/ 30 h 97"/>
                  <a:gd name="T52" fmla="*/ 40 w 93"/>
                  <a:gd name="T53" fmla="*/ 22 h 9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3"/>
                  <a:gd name="T82" fmla="*/ 0 h 97"/>
                  <a:gd name="T83" fmla="*/ 93 w 93"/>
                  <a:gd name="T84" fmla="*/ 97 h 9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3" h="97">
                    <a:moveTo>
                      <a:pt x="40" y="22"/>
                    </a:moveTo>
                    <a:lnTo>
                      <a:pt x="52" y="0"/>
                    </a:lnTo>
                    <a:lnTo>
                      <a:pt x="62" y="5"/>
                    </a:lnTo>
                    <a:lnTo>
                      <a:pt x="68" y="10"/>
                    </a:lnTo>
                    <a:lnTo>
                      <a:pt x="77" y="11"/>
                    </a:lnTo>
                    <a:lnTo>
                      <a:pt x="93" y="26"/>
                    </a:lnTo>
                    <a:lnTo>
                      <a:pt x="88" y="37"/>
                    </a:lnTo>
                    <a:lnTo>
                      <a:pt x="78" y="47"/>
                    </a:lnTo>
                    <a:lnTo>
                      <a:pt x="74" y="49"/>
                    </a:lnTo>
                    <a:lnTo>
                      <a:pt x="66" y="51"/>
                    </a:lnTo>
                    <a:lnTo>
                      <a:pt x="66" y="59"/>
                    </a:lnTo>
                    <a:lnTo>
                      <a:pt x="68" y="67"/>
                    </a:lnTo>
                    <a:lnTo>
                      <a:pt x="61" y="69"/>
                    </a:lnTo>
                    <a:lnTo>
                      <a:pt x="55" y="73"/>
                    </a:lnTo>
                    <a:lnTo>
                      <a:pt x="51" y="77"/>
                    </a:lnTo>
                    <a:lnTo>
                      <a:pt x="51" y="81"/>
                    </a:lnTo>
                    <a:lnTo>
                      <a:pt x="40" y="83"/>
                    </a:lnTo>
                    <a:lnTo>
                      <a:pt x="39" y="87"/>
                    </a:lnTo>
                    <a:lnTo>
                      <a:pt x="35" y="95"/>
                    </a:lnTo>
                    <a:lnTo>
                      <a:pt x="21" y="94"/>
                    </a:lnTo>
                    <a:lnTo>
                      <a:pt x="13" y="97"/>
                    </a:lnTo>
                    <a:lnTo>
                      <a:pt x="0" y="69"/>
                    </a:lnTo>
                    <a:lnTo>
                      <a:pt x="9" y="63"/>
                    </a:lnTo>
                    <a:lnTo>
                      <a:pt x="37" y="53"/>
                    </a:lnTo>
                    <a:lnTo>
                      <a:pt x="42" y="40"/>
                    </a:lnTo>
                    <a:lnTo>
                      <a:pt x="43" y="30"/>
                    </a:lnTo>
                    <a:lnTo>
                      <a:pt x="40" y="2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10" name="Oman (Exclave)"/>
              <p:cNvSpPr>
                <a:spLocks/>
              </p:cNvSpPr>
              <p:nvPr/>
            </p:nvSpPr>
            <p:spPr bwMode="auto">
              <a:xfrm>
                <a:off x="5483900" y="3176099"/>
                <a:ext cx="8382" cy="18453"/>
              </a:xfrm>
              <a:custGeom>
                <a:avLst/>
                <a:gdLst>
                  <a:gd name="T0" fmla="*/ 0 w 5"/>
                  <a:gd name="T1" fmla="*/ 5 h 11"/>
                  <a:gd name="T2" fmla="*/ 5 w 5"/>
                  <a:gd name="T3" fmla="*/ 0 h 11"/>
                  <a:gd name="T4" fmla="*/ 4 w 5"/>
                  <a:gd name="T5" fmla="*/ 11 h 11"/>
                  <a:gd name="T6" fmla="*/ 3 w 5"/>
                  <a:gd name="T7" fmla="*/ 7 h 11"/>
                  <a:gd name="T8" fmla="*/ 0 w 5"/>
                  <a:gd name="T9" fmla="*/ 5 h 11"/>
                  <a:gd name="T10" fmla="*/ 0 60000 65536"/>
                  <a:gd name="T11" fmla="*/ 0 60000 65536"/>
                  <a:gd name="T12" fmla="*/ 0 60000 65536"/>
                  <a:gd name="T13" fmla="*/ 0 60000 65536"/>
                  <a:gd name="T14" fmla="*/ 0 60000 65536"/>
                  <a:gd name="T15" fmla="*/ 0 w 5"/>
                  <a:gd name="T16" fmla="*/ 0 h 11"/>
                  <a:gd name="T17" fmla="*/ 5 w 5"/>
                  <a:gd name="T18" fmla="*/ 11 h 11"/>
                </a:gdLst>
                <a:ahLst/>
                <a:cxnLst>
                  <a:cxn ang="T10">
                    <a:pos x="T0" y="T1"/>
                  </a:cxn>
                  <a:cxn ang="T11">
                    <a:pos x="T2" y="T3"/>
                  </a:cxn>
                  <a:cxn ang="T12">
                    <a:pos x="T4" y="T5"/>
                  </a:cxn>
                  <a:cxn ang="T13">
                    <a:pos x="T6" y="T7"/>
                  </a:cxn>
                  <a:cxn ang="T14">
                    <a:pos x="T8" y="T9"/>
                  </a:cxn>
                </a:cxnLst>
                <a:rect l="T15" t="T16" r="T17" b="T18"/>
                <a:pathLst>
                  <a:path w="5" h="11">
                    <a:moveTo>
                      <a:pt x="0" y="5"/>
                    </a:moveTo>
                    <a:lnTo>
                      <a:pt x="5" y="0"/>
                    </a:lnTo>
                    <a:lnTo>
                      <a:pt x="4" y="11"/>
                    </a:lnTo>
                    <a:lnTo>
                      <a:pt x="3" y="7"/>
                    </a:lnTo>
                    <a:lnTo>
                      <a:pt x="0"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172" name="Yemen"/>
            <p:cNvSpPr>
              <a:spLocks/>
            </p:cNvSpPr>
            <p:nvPr/>
          </p:nvSpPr>
          <p:spPr bwMode="auto">
            <a:xfrm>
              <a:off x="10060197" y="3314175"/>
              <a:ext cx="95867" cy="58976"/>
            </a:xfrm>
            <a:custGeom>
              <a:avLst/>
              <a:gdLst>
                <a:gd name="T0" fmla="*/ 36 w 122"/>
                <a:gd name="T1" fmla="*/ 66 h 75"/>
                <a:gd name="T2" fmla="*/ 31 w 122"/>
                <a:gd name="T3" fmla="*/ 70 h 75"/>
                <a:gd name="T4" fmla="*/ 26 w 122"/>
                <a:gd name="T5" fmla="*/ 75 h 75"/>
                <a:gd name="T6" fmla="*/ 11 w 122"/>
                <a:gd name="T7" fmla="*/ 75 h 75"/>
                <a:gd name="T8" fmla="*/ 6 w 122"/>
                <a:gd name="T9" fmla="*/ 73 h 75"/>
                <a:gd name="T10" fmla="*/ 0 w 122"/>
                <a:gd name="T11" fmla="*/ 50 h 75"/>
                <a:gd name="T12" fmla="*/ 0 w 122"/>
                <a:gd name="T13" fmla="*/ 32 h 75"/>
                <a:gd name="T14" fmla="*/ 5 w 122"/>
                <a:gd name="T15" fmla="*/ 18 h 75"/>
                <a:gd name="T16" fmla="*/ 32 w 122"/>
                <a:gd name="T17" fmla="*/ 18 h 75"/>
                <a:gd name="T18" fmla="*/ 53 w 122"/>
                <a:gd name="T19" fmla="*/ 22 h 75"/>
                <a:gd name="T20" fmla="*/ 73 w 122"/>
                <a:gd name="T21" fmla="*/ 4 h 75"/>
                <a:gd name="T22" fmla="*/ 95 w 122"/>
                <a:gd name="T23" fmla="*/ 0 h 75"/>
                <a:gd name="T24" fmla="*/ 109 w 122"/>
                <a:gd name="T25" fmla="*/ 0 h 75"/>
                <a:gd name="T26" fmla="*/ 122 w 122"/>
                <a:gd name="T27" fmla="*/ 28 h 75"/>
                <a:gd name="T28" fmla="*/ 113 w 122"/>
                <a:gd name="T29" fmla="*/ 32 h 75"/>
                <a:gd name="T30" fmla="*/ 107 w 122"/>
                <a:gd name="T31" fmla="*/ 36 h 75"/>
                <a:gd name="T32" fmla="*/ 106 w 122"/>
                <a:gd name="T33" fmla="*/ 42 h 75"/>
                <a:gd name="T34" fmla="*/ 102 w 122"/>
                <a:gd name="T35" fmla="*/ 46 h 75"/>
                <a:gd name="T36" fmla="*/ 85 w 122"/>
                <a:gd name="T37" fmla="*/ 51 h 75"/>
                <a:gd name="T38" fmla="*/ 78 w 122"/>
                <a:gd name="T39" fmla="*/ 52 h 75"/>
                <a:gd name="T40" fmla="*/ 71 w 122"/>
                <a:gd name="T41" fmla="*/ 60 h 75"/>
                <a:gd name="T42" fmla="*/ 58 w 122"/>
                <a:gd name="T43" fmla="*/ 60 h 75"/>
                <a:gd name="T44" fmla="*/ 52 w 122"/>
                <a:gd name="T45" fmla="*/ 67 h 75"/>
                <a:gd name="T46" fmla="*/ 41 w 122"/>
                <a:gd name="T47" fmla="*/ 67 h 75"/>
                <a:gd name="T48" fmla="*/ 36 w 122"/>
                <a:gd name="T49" fmla="*/ 66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
                <a:gd name="T76" fmla="*/ 0 h 75"/>
                <a:gd name="T77" fmla="*/ 122 w 122"/>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 h="75">
                  <a:moveTo>
                    <a:pt x="36" y="66"/>
                  </a:moveTo>
                  <a:lnTo>
                    <a:pt x="31" y="70"/>
                  </a:lnTo>
                  <a:lnTo>
                    <a:pt x="26" y="75"/>
                  </a:lnTo>
                  <a:lnTo>
                    <a:pt x="11" y="75"/>
                  </a:lnTo>
                  <a:lnTo>
                    <a:pt x="6" y="73"/>
                  </a:lnTo>
                  <a:lnTo>
                    <a:pt x="0" y="50"/>
                  </a:lnTo>
                  <a:lnTo>
                    <a:pt x="0" y="32"/>
                  </a:lnTo>
                  <a:lnTo>
                    <a:pt x="5" y="18"/>
                  </a:lnTo>
                  <a:lnTo>
                    <a:pt x="32" y="18"/>
                  </a:lnTo>
                  <a:lnTo>
                    <a:pt x="53" y="22"/>
                  </a:lnTo>
                  <a:lnTo>
                    <a:pt x="73" y="4"/>
                  </a:lnTo>
                  <a:lnTo>
                    <a:pt x="95" y="0"/>
                  </a:lnTo>
                  <a:lnTo>
                    <a:pt x="109" y="0"/>
                  </a:lnTo>
                  <a:lnTo>
                    <a:pt x="122" y="28"/>
                  </a:lnTo>
                  <a:lnTo>
                    <a:pt x="113" y="32"/>
                  </a:lnTo>
                  <a:lnTo>
                    <a:pt x="107" y="36"/>
                  </a:lnTo>
                  <a:lnTo>
                    <a:pt x="106" y="42"/>
                  </a:lnTo>
                  <a:lnTo>
                    <a:pt x="102" y="46"/>
                  </a:lnTo>
                  <a:lnTo>
                    <a:pt x="85" y="51"/>
                  </a:lnTo>
                  <a:lnTo>
                    <a:pt x="78" y="52"/>
                  </a:lnTo>
                  <a:lnTo>
                    <a:pt x="71" y="60"/>
                  </a:lnTo>
                  <a:lnTo>
                    <a:pt x="58" y="60"/>
                  </a:lnTo>
                  <a:lnTo>
                    <a:pt x="52" y="67"/>
                  </a:lnTo>
                  <a:lnTo>
                    <a:pt x="41" y="67"/>
                  </a:lnTo>
                  <a:lnTo>
                    <a:pt x="36" y="6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73" name="Saudi Arabia"/>
            <p:cNvSpPr>
              <a:spLocks/>
            </p:cNvSpPr>
            <p:nvPr/>
          </p:nvSpPr>
          <p:spPr bwMode="auto">
            <a:xfrm>
              <a:off x="9983975" y="3181282"/>
              <a:ext cx="195663" cy="158055"/>
            </a:xfrm>
            <a:custGeom>
              <a:avLst/>
              <a:gdLst>
                <a:gd name="T0" fmla="*/ 0 w 249"/>
                <a:gd name="T1" fmla="*/ 50 h 201"/>
                <a:gd name="T2" fmla="*/ 3 w 249"/>
                <a:gd name="T3" fmla="*/ 35 h 201"/>
                <a:gd name="T4" fmla="*/ 16 w 249"/>
                <a:gd name="T5" fmla="*/ 39 h 201"/>
                <a:gd name="T6" fmla="*/ 19 w 249"/>
                <a:gd name="T7" fmla="*/ 36 h 201"/>
                <a:gd name="T8" fmla="*/ 23 w 249"/>
                <a:gd name="T9" fmla="*/ 30 h 201"/>
                <a:gd name="T10" fmla="*/ 32 w 249"/>
                <a:gd name="T11" fmla="*/ 28 h 201"/>
                <a:gd name="T12" fmla="*/ 34 w 249"/>
                <a:gd name="T13" fmla="*/ 24 h 201"/>
                <a:gd name="T14" fmla="*/ 40 w 249"/>
                <a:gd name="T15" fmla="*/ 20 h 201"/>
                <a:gd name="T16" fmla="*/ 29 w 249"/>
                <a:gd name="T17" fmla="*/ 7 h 201"/>
                <a:gd name="T18" fmla="*/ 51 w 249"/>
                <a:gd name="T19" fmla="*/ 4 h 201"/>
                <a:gd name="T20" fmla="*/ 52 w 249"/>
                <a:gd name="T21" fmla="*/ 0 h 201"/>
                <a:gd name="T22" fmla="*/ 68 w 249"/>
                <a:gd name="T23" fmla="*/ 3 h 201"/>
                <a:gd name="T24" fmla="*/ 95 w 249"/>
                <a:gd name="T25" fmla="*/ 18 h 201"/>
                <a:gd name="T26" fmla="*/ 101 w 249"/>
                <a:gd name="T27" fmla="*/ 27 h 201"/>
                <a:gd name="T28" fmla="*/ 102 w 249"/>
                <a:gd name="T29" fmla="*/ 29 h 201"/>
                <a:gd name="T30" fmla="*/ 108 w 249"/>
                <a:gd name="T31" fmla="*/ 31 h 201"/>
                <a:gd name="T32" fmla="*/ 119 w 249"/>
                <a:gd name="T33" fmla="*/ 39 h 201"/>
                <a:gd name="T34" fmla="*/ 130 w 249"/>
                <a:gd name="T35" fmla="*/ 39 h 201"/>
                <a:gd name="T36" fmla="*/ 143 w 249"/>
                <a:gd name="T37" fmla="*/ 38 h 201"/>
                <a:gd name="T38" fmla="*/ 150 w 249"/>
                <a:gd name="T39" fmla="*/ 41 h 201"/>
                <a:gd name="T40" fmla="*/ 156 w 249"/>
                <a:gd name="T41" fmla="*/ 46 h 201"/>
                <a:gd name="T42" fmla="*/ 162 w 249"/>
                <a:gd name="T43" fmla="*/ 47 h 201"/>
                <a:gd name="T44" fmla="*/ 170 w 249"/>
                <a:gd name="T45" fmla="*/ 61 h 201"/>
                <a:gd name="T46" fmla="*/ 176 w 249"/>
                <a:gd name="T47" fmla="*/ 66 h 201"/>
                <a:gd name="T48" fmla="*/ 182 w 249"/>
                <a:gd name="T49" fmla="*/ 71 h 201"/>
                <a:gd name="T50" fmla="*/ 183 w 249"/>
                <a:gd name="T51" fmla="*/ 82 h 201"/>
                <a:gd name="T52" fmla="*/ 186 w 249"/>
                <a:gd name="T53" fmla="*/ 90 h 201"/>
                <a:gd name="T54" fmla="*/ 192 w 249"/>
                <a:gd name="T55" fmla="*/ 96 h 201"/>
                <a:gd name="T56" fmla="*/ 195 w 249"/>
                <a:gd name="T57" fmla="*/ 99 h 201"/>
                <a:gd name="T58" fmla="*/ 213 w 249"/>
                <a:gd name="T59" fmla="*/ 120 h 201"/>
                <a:gd name="T60" fmla="*/ 218 w 249"/>
                <a:gd name="T61" fmla="*/ 121 h 201"/>
                <a:gd name="T62" fmla="*/ 227 w 249"/>
                <a:gd name="T63" fmla="*/ 123 h 201"/>
                <a:gd name="T64" fmla="*/ 231 w 249"/>
                <a:gd name="T65" fmla="*/ 124 h 201"/>
                <a:gd name="T66" fmla="*/ 246 w 249"/>
                <a:gd name="T67" fmla="*/ 123 h 201"/>
                <a:gd name="T68" fmla="*/ 249 w 249"/>
                <a:gd name="T69" fmla="*/ 130 h 201"/>
                <a:gd name="T70" fmla="*/ 248 w 249"/>
                <a:gd name="T71" fmla="*/ 140 h 201"/>
                <a:gd name="T72" fmla="*/ 243 w 249"/>
                <a:gd name="T73" fmla="*/ 153 h 201"/>
                <a:gd name="T74" fmla="*/ 230 w 249"/>
                <a:gd name="T75" fmla="*/ 157 h 201"/>
                <a:gd name="T76" fmla="*/ 218 w 249"/>
                <a:gd name="T77" fmla="*/ 162 h 201"/>
                <a:gd name="T78" fmla="*/ 206 w 249"/>
                <a:gd name="T79" fmla="*/ 169 h 201"/>
                <a:gd name="T80" fmla="*/ 194 w 249"/>
                <a:gd name="T81" fmla="*/ 169 h 201"/>
                <a:gd name="T82" fmla="*/ 170 w 249"/>
                <a:gd name="T83" fmla="*/ 173 h 201"/>
                <a:gd name="T84" fmla="*/ 150 w 249"/>
                <a:gd name="T85" fmla="*/ 191 h 201"/>
                <a:gd name="T86" fmla="*/ 129 w 249"/>
                <a:gd name="T87" fmla="*/ 187 h 201"/>
                <a:gd name="T88" fmla="*/ 102 w 249"/>
                <a:gd name="T89" fmla="*/ 187 h 201"/>
                <a:gd name="T90" fmla="*/ 97 w 249"/>
                <a:gd name="T91" fmla="*/ 201 h 201"/>
                <a:gd name="T92" fmla="*/ 90 w 249"/>
                <a:gd name="T93" fmla="*/ 187 h 201"/>
                <a:gd name="T94" fmla="*/ 80 w 249"/>
                <a:gd name="T95" fmla="*/ 174 h 201"/>
                <a:gd name="T96" fmla="*/ 72 w 249"/>
                <a:gd name="T97" fmla="*/ 159 h 201"/>
                <a:gd name="T98" fmla="*/ 66 w 249"/>
                <a:gd name="T99" fmla="*/ 152 h 201"/>
                <a:gd name="T100" fmla="*/ 58 w 249"/>
                <a:gd name="T101" fmla="*/ 150 h 201"/>
                <a:gd name="T102" fmla="*/ 51 w 249"/>
                <a:gd name="T103" fmla="*/ 138 h 201"/>
                <a:gd name="T104" fmla="*/ 51 w 249"/>
                <a:gd name="T105" fmla="*/ 120 h 201"/>
                <a:gd name="T106" fmla="*/ 42 w 249"/>
                <a:gd name="T107" fmla="*/ 107 h 201"/>
                <a:gd name="T108" fmla="*/ 31 w 249"/>
                <a:gd name="T109" fmla="*/ 103 h 201"/>
                <a:gd name="T110" fmla="*/ 28 w 249"/>
                <a:gd name="T111" fmla="*/ 96 h 201"/>
                <a:gd name="T112" fmla="*/ 28 w 249"/>
                <a:gd name="T113" fmla="*/ 86 h 201"/>
                <a:gd name="T114" fmla="*/ 13 w 249"/>
                <a:gd name="T115" fmla="*/ 67 h 201"/>
                <a:gd name="T116" fmla="*/ 5 w 249"/>
                <a:gd name="T117" fmla="*/ 53 h 201"/>
                <a:gd name="T118" fmla="*/ 0 w 249"/>
                <a:gd name="T119" fmla="*/ 50 h 2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49"/>
                <a:gd name="T181" fmla="*/ 0 h 201"/>
                <a:gd name="T182" fmla="*/ 249 w 249"/>
                <a:gd name="T183" fmla="*/ 201 h 2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49" h="201">
                  <a:moveTo>
                    <a:pt x="0" y="50"/>
                  </a:moveTo>
                  <a:lnTo>
                    <a:pt x="3" y="35"/>
                  </a:lnTo>
                  <a:lnTo>
                    <a:pt x="16" y="39"/>
                  </a:lnTo>
                  <a:lnTo>
                    <a:pt x="19" y="36"/>
                  </a:lnTo>
                  <a:lnTo>
                    <a:pt x="23" y="30"/>
                  </a:lnTo>
                  <a:lnTo>
                    <a:pt x="32" y="28"/>
                  </a:lnTo>
                  <a:lnTo>
                    <a:pt x="34" y="24"/>
                  </a:lnTo>
                  <a:lnTo>
                    <a:pt x="40" y="20"/>
                  </a:lnTo>
                  <a:lnTo>
                    <a:pt x="29" y="7"/>
                  </a:lnTo>
                  <a:lnTo>
                    <a:pt x="51" y="4"/>
                  </a:lnTo>
                  <a:lnTo>
                    <a:pt x="52" y="0"/>
                  </a:lnTo>
                  <a:lnTo>
                    <a:pt x="68" y="3"/>
                  </a:lnTo>
                  <a:lnTo>
                    <a:pt x="95" y="18"/>
                  </a:lnTo>
                  <a:lnTo>
                    <a:pt x="101" y="27"/>
                  </a:lnTo>
                  <a:lnTo>
                    <a:pt x="102" y="29"/>
                  </a:lnTo>
                  <a:lnTo>
                    <a:pt x="108" y="31"/>
                  </a:lnTo>
                  <a:lnTo>
                    <a:pt x="119" y="39"/>
                  </a:lnTo>
                  <a:lnTo>
                    <a:pt x="130" y="39"/>
                  </a:lnTo>
                  <a:lnTo>
                    <a:pt x="143" y="38"/>
                  </a:lnTo>
                  <a:lnTo>
                    <a:pt x="150" y="41"/>
                  </a:lnTo>
                  <a:lnTo>
                    <a:pt x="156" y="46"/>
                  </a:lnTo>
                  <a:lnTo>
                    <a:pt x="162" y="47"/>
                  </a:lnTo>
                  <a:lnTo>
                    <a:pt x="170" y="61"/>
                  </a:lnTo>
                  <a:lnTo>
                    <a:pt x="176" y="66"/>
                  </a:lnTo>
                  <a:lnTo>
                    <a:pt x="182" y="71"/>
                  </a:lnTo>
                  <a:lnTo>
                    <a:pt x="183" y="82"/>
                  </a:lnTo>
                  <a:lnTo>
                    <a:pt x="186" y="90"/>
                  </a:lnTo>
                  <a:lnTo>
                    <a:pt x="192" y="96"/>
                  </a:lnTo>
                  <a:lnTo>
                    <a:pt x="195" y="99"/>
                  </a:lnTo>
                  <a:lnTo>
                    <a:pt x="213" y="120"/>
                  </a:lnTo>
                  <a:lnTo>
                    <a:pt x="218" y="121"/>
                  </a:lnTo>
                  <a:lnTo>
                    <a:pt x="227" y="123"/>
                  </a:lnTo>
                  <a:lnTo>
                    <a:pt x="231" y="124"/>
                  </a:lnTo>
                  <a:lnTo>
                    <a:pt x="246" y="123"/>
                  </a:lnTo>
                  <a:lnTo>
                    <a:pt x="249" y="130"/>
                  </a:lnTo>
                  <a:lnTo>
                    <a:pt x="248" y="140"/>
                  </a:lnTo>
                  <a:lnTo>
                    <a:pt x="243" y="153"/>
                  </a:lnTo>
                  <a:lnTo>
                    <a:pt x="230" y="157"/>
                  </a:lnTo>
                  <a:lnTo>
                    <a:pt x="218" y="162"/>
                  </a:lnTo>
                  <a:lnTo>
                    <a:pt x="206" y="169"/>
                  </a:lnTo>
                  <a:lnTo>
                    <a:pt x="194" y="169"/>
                  </a:lnTo>
                  <a:lnTo>
                    <a:pt x="170" y="173"/>
                  </a:lnTo>
                  <a:lnTo>
                    <a:pt x="150" y="191"/>
                  </a:lnTo>
                  <a:lnTo>
                    <a:pt x="129" y="187"/>
                  </a:lnTo>
                  <a:lnTo>
                    <a:pt x="102" y="187"/>
                  </a:lnTo>
                  <a:lnTo>
                    <a:pt x="97" y="201"/>
                  </a:lnTo>
                  <a:lnTo>
                    <a:pt x="90" y="187"/>
                  </a:lnTo>
                  <a:lnTo>
                    <a:pt x="80" y="174"/>
                  </a:lnTo>
                  <a:lnTo>
                    <a:pt x="72" y="159"/>
                  </a:lnTo>
                  <a:lnTo>
                    <a:pt x="66" y="152"/>
                  </a:lnTo>
                  <a:lnTo>
                    <a:pt x="58" y="150"/>
                  </a:lnTo>
                  <a:lnTo>
                    <a:pt x="51" y="138"/>
                  </a:lnTo>
                  <a:lnTo>
                    <a:pt x="51" y="120"/>
                  </a:lnTo>
                  <a:lnTo>
                    <a:pt x="42" y="107"/>
                  </a:lnTo>
                  <a:lnTo>
                    <a:pt x="31" y="103"/>
                  </a:lnTo>
                  <a:lnTo>
                    <a:pt x="28" y="96"/>
                  </a:lnTo>
                  <a:lnTo>
                    <a:pt x="28" y="86"/>
                  </a:lnTo>
                  <a:lnTo>
                    <a:pt x="13" y="67"/>
                  </a:lnTo>
                  <a:lnTo>
                    <a:pt x="5" y="53"/>
                  </a:lnTo>
                  <a:lnTo>
                    <a:pt x="0" y="5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74" name="Iran"/>
            <p:cNvSpPr>
              <a:spLocks/>
            </p:cNvSpPr>
            <p:nvPr/>
          </p:nvSpPr>
          <p:spPr bwMode="auto">
            <a:xfrm>
              <a:off x="10071984" y="3099502"/>
              <a:ext cx="180733" cy="153337"/>
            </a:xfrm>
            <a:custGeom>
              <a:avLst/>
              <a:gdLst>
                <a:gd name="T0" fmla="*/ 60 w 230"/>
                <a:gd name="T1" fmla="*/ 28 h 195"/>
                <a:gd name="T2" fmla="*/ 83 w 230"/>
                <a:gd name="T3" fmla="*/ 43 h 195"/>
                <a:gd name="T4" fmla="*/ 118 w 230"/>
                <a:gd name="T5" fmla="*/ 37 h 195"/>
                <a:gd name="T6" fmla="*/ 154 w 230"/>
                <a:gd name="T7" fmla="*/ 20 h 195"/>
                <a:gd name="T8" fmla="*/ 192 w 230"/>
                <a:gd name="T9" fmla="*/ 39 h 195"/>
                <a:gd name="T10" fmla="*/ 205 w 230"/>
                <a:gd name="T11" fmla="*/ 59 h 195"/>
                <a:gd name="T12" fmla="*/ 197 w 230"/>
                <a:gd name="T13" fmla="*/ 95 h 195"/>
                <a:gd name="T14" fmla="*/ 212 w 230"/>
                <a:gd name="T15" fmla="*/ 113 h 195"/>
                <a:gd name="T16" fmla="*/ 200 w 230"/>
                <a:gd name="T17" fmla="*/ 133 h 195"/>
                <a:gd name="T18" fmla="*/ 214 w 230"/>
                <a:gd name="T19" fmla="*/ 151 h 195"/>
                <a:gd name="T20" fmla="*/ 223 w 230"/>
                <a:gd name="T21" fmla="*/ 168 h 195"/>
                <a:gd name="T22" fmla="*/ 230 w 230"/>
                <a:gd name="T23" fmla="*/ 174 h 195"/>
                <a:gd name="T24" fmla="*/ 209 w 230"/>
                <a:gd name="T25" fmla="*/ 182 h 195"/>
                <a:gd name="T26" fmla="*/ 177 w 230"/>
                <a:gd name="T27" fmla="*/ 191 h 195"/>
                <a:gd name="T28" fmla="*/ 154 w 230"/>
                <a:gd name="T29" fmla="*/ 173 h 195"/>
                <a:gd name="T30" fmla="*/ 140 w 230"/>
                <a:gd name="T31" fmla="*/ 169 h 195"/>
                <a:gd name="T32" fmla="*/ 124 w 230"/>
                <a:gd name="T33" fmla="*/ 176 h 195"/>
                <a:gd name="T34" fmla="*/ 88 w 230"/>
                <a:gd name="T35" fmla="*/ 155 h 195"/>
                <a:gd name="T36" fmla="*/ 72 w 230"/>
                <a:gd name="T37" fmla="*/ 132 h 195"/>
                <a:gd name="T38" fmla="*/ 51 w 230"/>
                <a:gd name="T39" fmla="*/ 133 h 195"/>
                <a:gd name="T40" fmla="*/ 46 w 230"/>
                <a:gd name="T41" fmla="*/ 125 h 195"/>
                <a:gd name="T42" fmla="*/ 44 w 230"/>
                <a:gd name="T43" fmla="*/ 106 h 195"/>
                <a:gd name="T44" fmla="*/ 28 w 230"/>
                <a:gd name="T45" fmla="*/ 95 h 195"/>
                <a:gd name="T46" fmla="*/ 18 w 230"/>
                <a:gd name="T47" fmla="*/ 69 h 195"/>
                <a:gd name="T48" fmla="*/ 22 w 230"/>
                <a:gd name="T49" fmla="*/ 59 h 195"/>
                <a:gd name="T50" fmla="*/ 19 w 230"/>
                <a:gd name="T51" fmla="*/ 53 h 195"/>
                <a:gd name="T52" fmla="*/ 7 w 230"/>
                <a:gd name="T53" fmla="*/ 34 h 195"/>
                <a:gd name="T54" fmla="*/ 2 w 230"/>
                <a:gd name="T55" fmla="*/ 17 h 195"/>
                <a:gd name="T56" fmla="*/ 0 w 230"/>
                <a:gd name="T57" fmla="*/ 5 h 195"/>
                <a:gd name="T58" fmla="*/ 7 w 230"/>
                <a:gd name="T59" fmla="*/ 1 h 195"/>
                <a:gd name="T60" fmla="*/ 24 w 230"/>
                <a:gd name="T61" fmla="*/ 13 h 195"/>
                <a:gd name="T62" fmla="*/ 31 w 230"/>
                <a:gd name="T63" fmla="*/ 10 h 195"/>
                <a:gd name="T64" fmla="*/ 45 w 230"/>
                <a:gd name="T65" fmla="*/ 0 h 195"/>
                <a:gd name="T66" fmla="*/ 48 w 230"/>
                <a:gd name="T67" fmla="*/ 7 h 195"/>
                <a:gd name="T68" fmla="*/ 46 w 230"/>
                <a:gd name="T69" fmla="*/ 14 h 195"/>
                <a:gd name="T70" fmla="*/ 56 w 230"/>
                <a:gd name="T71" fmla="*/ 18 h 1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0"/>
                <a:gd name="T109" fmla="*/ 0 h 195"/>
                <a:gd name="T110" fmla="*/ 230 w 230"/>
                <a:gd name="T111" fmla="*/ 195 h 1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0" h="195">
                  <a:moveTo>
                    <a:pt x="56" y="18"/>
                  </a:moveTo>
                  <a:lnTo>
                    <a:pt x="60" y="28"/>
                  </a:lnTo>
                  <a:lnTo>
                    <a:pt x="74" y="37"/>
                  </a:lnTo>
                  <a:lnTo>
                    <a:pt x="83" y="43"/>
                  </a:lnTo>
                  <a:lnTo>
                    <a:pt x="107" y="42"/>
                  </a:lnTo>
                  <a:lnTo>
                    <a:pt x="118" y="37"/>
                  </a:lnTo>
                  <a:lnTo>
                    <a:pt x="134" y="23"/>
                  </a:lnTo>
                  <a:lnTo>
                    <a:pt x="154" y="20"/>
                  </a:lnTo>
                  <a:lnTo>
                    <a:pt x="169" y="27"/>
                  </a:lnTo>
                  <a:lnTo>
                    <a:pt x="192" y="39"/>
                  </a:lnTo>
                  <a:lnTo>
                    <a:pt x="204" y="43"/>
                  </a:lnTo>
                  <a:lnTo>
                    <a:pt x="205" y="59"/>
                  </a:lnTo>
                  <a:lnTo>
                    <a:pt x="198" y="75"/>
                  </a:lnTo>
                  <a:lnTo>
                    <a:pt x="197" y="95"/>
                  </a:lnTo>
                  <a:lnTo>
                    <a:pt x="201" y="113"/>
                  </a:lnTo>
                  <a:lnTo>
                    <a:pt x="212" y="113"/>
                  </a:lnTo>
                  <a:lnTo>
                    <a:pt x="210" y="121"/>
                  </a:lnTo>
                  <a:lnTo>
                    <a:pt x="200" y="133"/>
                  </a:lnTo>
                  <a:lnTo>
                    <a:pt x="204" y="140"/>
                  </a:lnTo>
                  <a:lnTo>
                    <a:pt x="214" y="151"/>
                  </a:lnTo>
                  <a:lnTo>
                    <a:pt x="224" y="160"/>
                  </a:lnTo>
                  <a:lnTo>
                    <a:pt x="223" y="168"/>
                  </a:lnTo>
                  <a:lnTo>
                    <a:pt x="229" y="169"/>
                  </a:lnTo>
                  <a:lnTo>
                    <a:pt x="230" y="174"/>
                  </a:lnTo>
                  <a:lnTo>
                    <a:pt x="218" y="175"/>
                  </a:lnTo>
                  <a:lnTo>
                    <a:pt x="209" y="182"/>
                  </a:lnTo>
                  <a:lnTo>
                    <a:pt x="208" y="195"/>
                  </a:lnTo>
                  <a:lnTo>
                    <a:pt x="177" y="191"/>
                  </a:lnTo>
                  <a:lnTo>
                    <a:pt x="156" y="184"/>
                  </a:lnTo>
                  <a:lnTo>
                    <a:pt x="154" y="173"/>
                  </a:lnTo>
                  <a:lnTo>
                    <a:pt x="148" y="167"/>
                  </a:lnTo>
                  <a:lnTo>
                    <a:pt x="140" y="169"/>
                  </a:lnTo>
                  <a:lnTo>
                    <a:pt x="134" y="175"/>
                  </a:lnTo>
                  <a:lnTo>
                    <a:pt x="124" y="176"/>
                  </a:lnTo>
                  <a:lnTo>
                    <a:pt x="104" y="169"/>
                  </a:lnTo>
                  <a:lnTo>
                    <a:pt x="88" y="155"/>
                  </a:lnTo>
                  <a:lnTo>
                    <a:pt x="77" y="141"/>
                  </a:lnTo>
                  <a:lnTo>
                    <a:pt x="72" y="132"/>
                  </a:lnTo>
                  <a:lnTo>
                    <a:pt x="59" y="129"/>
                  </a:lnTo>
                  <a:lnTo>
                    <a:pt x="51" y="133"/>
                  </a:lnTo>
                  <a:lnTo>
                    <a:pt x="45" y="129"/>
                  </a:lnTo>
                  <a:lnTo>
                    <a:pt x="46" y="125"/>
                  </a:lnTo>
                  <a:lnTo>
                    <a:pt x="42" y="117"/>
                  </a:lnTo>
                  <a:lnTo>
                    <a:pt x="44" y="106"/>
                  </a:lnTo>
                  <a:lnTo>
                    <a:pt x="36" y="99"/>
                  </a:lnTo>
                  <a:lnTo>
                    <a:pt x="28" y="95"/>
                  </a:lnTo>
                  <a:lnTo>
                    <a:pt x="15" y="79"/>
                  </a:lnTo>
                  <a:lnTo>
                    <a:pt x="18" y="69"/>
                  </a:lnTo>
                  <a:lnTo>
                    <a:pt x="23" y="66"/>
                  </a:lnTo>
                  <a:lnTo>
                    <a:pt x="22" y="59"/>
                  </a:lnTo>
                  <a:lnTo>
                    <a:pt x="24" y="55"/>
                  </a:lnTo>
                  <a:lnTo>
                    <a:pt x="19" y="53"/>
                  </a:lnTo>
                  <a:lnTo>
                    <a:pt x="11" y="41"/>
                  </a:lnTo>
                  <a:lnTo>
                    <a:pt x="7" y="34"/>
                  </a:lnTo>
                  <a:lnTo>
                    <a:pt x="3" y="25"/>
                  </a:lnTo>
                  <a:lnTo>
                    <a:pt x="2" y="17"/>
                  </a:lnTo>
                  <a:lnTo>
                    <a:pt x="0" y="12"/>
                  </a:lnTo>
                  <a:lnTo>
                    <a:pt x="0" y="5"/>
                  </a:lnTo>
                  <a:lnTo>
                    <a:pt x="1" y="2"/>
                  </a:lnTo>
                  <a:lnTo>
                    <a:pt x="7" y="1"/>
                  </a:lnTo>
                  <a:lnTo>
                    <a:pt x="17" y="10"/>
                  </a:lnTo>
                  <a:lnTo>
                    <a:pt x="24" y="13"/>
                  </a:lnTo>
                  <a:lnTo>
                    <a:pt x="25" y="9"/>
                  </a:lnTo>
                  <a:lnTo>
                    <a:pt x="31" y="10"/>
                  </a:lnTo>
                  <a:lnTo>
                    <a:pt x="35" y="7"/>
                  </a:lnTo>
                  <a:lnTo>
                    <a:pt x="45" y="0"/>
                  </a:lnTo>
                  <a:lnTo>
                    <a:pt x="48" y="1"/>
                  </a:lnTo>
                  <a:lnTo>
                    <a:pt x="48" y="7"/>
                  </a:lnTo>
                  <a:lnTo>
                    <a:pt x="50" y="12"/>
                  </a:lnTo>
                  <a:lnTo>
                    <a:pt x="46" y="14"/>
                  </a:lnTo>
                  <a:lnTo>
                    <a:pt x="50" y="17"/>
                  </a:lnTo>
                  <a:lnTo>
                    <a:pt x="56" y="1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75" name="Afghanistan"/>
            <p:cNvSpPr>
              <a:spLocks/>
            </p:cNvSpPr>
            <p:nvPr/>
          </p:nvSpPr>
          <p:spPr bwMode="auto">
            <a:xfrm>
              <a:off x="10226785" y="3112870"/>
              <a:ext cx="132800" cy="95934"/>
            </a:xfrm>
            <a:custGeom>
              <a:avLst/>
              <a:gdLst>
                <a:gd name="T0" fmla="*/ 8 w 169"/>
                <a:gd name="T1" fmla="*/ 42 h 122"/>
                <a:gd name="T2" fmla="*/ 17 w 169"/>
                <a:gd name="T3" fmla="*/ 42 h 122"/>
                <a:gd name="T4" fmla="*/ 25 w 169"/>
                <a:gd name="T5" fmla="*/ 45 h 122"/>
                <a:gd name="T6" fmla="*/ 33 w 169"/>
                <a:gd name="T7" fmla="*/ 36 h 122"/>
                <a:gd name="T8" fmla="*/ 41 w 169"/>
                <a:gd name="T9" fmla="*/ 33 h 122"/>
                <a:gd name="T10" fmla="*/ 51 w 169"/>
                <a:gd name="T11" fmla="*/ 19 h 122"/>
                <a:gd name="T12" fmla="*/ 63 w 169"/>
                <a:gd name="T13" fmla="*/ 15 h 122"/>
                <a:gd name="T14" fmla="*/ 72 w 169"/>
                <a:gd name="T15" fmla="*/ 16 h 122"/>
                <a:gd name="T16" fmla="*/ 87 w 169"/>
                <a:gd name="T17" fmla="*/ 20 h 122"/>
                <a:gd name="T18" fmla="*/ 95 w 169"/>
                <a:gd name="T19" fmla="*/ 22 h 122"/>
                <a:gd name="T20" fmla="*/ 109 w 169"/>
                <a:gd name="T21" fmla="*/ 14 h 122"/>
                <a:gd name="T22" fmla="*/ 115 w 169"/>
                <a:gd name="T23" fmla="*/ 11 h 122"/>
                <a:gd name="T24" fmla="*/ 123 w 169"/>
                <a:gd name="T25" fmla="*/ 0 h 122"/>
                <a:gd name="T26" fmla="*/ 128 w 169"/>
                <a:gd name="T27" fmla="*/ 4 h 122"/>
                <a:gd name="T28" fmla="*/ 131 w 169"/>
                <a:gd name="T29" fmla="*/ 14 h 122"/>
                <a:gd name="T30" fmla="*/ 129 w 169"/>
                <a:gd name="T31" fmla="*/ 20 h 122"/>
                <a:gd name="T32" fmla="*/ 129 w 169"/>
                <a:gd name="T33" fmla="*/ 24 h 122"/>
                <a:gd name="T34" fmla="*/ 136 w 169"/>
                <a:gd name="T35" fmla="*/ 22 h 122"/>
                <a:gd name="T36" fmla="*/ 142 w 169"/>
                <a:gd name="T37" fmla="*/ 20 h 122"/>
                <a:gd name="T38" fmla="*/ 149 w 169"/>
                <a:gd name="T39" fmla="*/ 16 h 122"/>
                <a:gd name="T40" fmla="*/ 169 w 169"/>
                <a:gd name="T41" fmla="*/ 15 h 122"/>
                <a:gd name="T42" fmla="*/ 169 w 169"/>
                <a:gd name="T43" fmla="*/ 21 h 122"/>
                <a:gd name="T44" fmla="*/ 160 w 169"/>
                <a:gd name="T45" fmla="*/ 22 h 122"/>
                <a:gd name="T46" fmla="*/ 148 w 169"/>
                <a:gd name="T47" fmla="*/ 23 h 122"/>
                <a:gd name="T48" fmla="*/ 142 w 169"/>
                <a:gd name="T49" fmla="*/ 23 h 122"/>
                <a:gd name="T50" fmla="*/ 139 w 169"/>
                <a:gd name="T51" fmla="*/ 24 h 122"/>
                <a:gd name="T52" fmla="*/ 131 w 169"/>
                <a:gd name="T53" fmla="*/ 30 h 122"/>
                <a:gd name="T54" fmla="*/ 126 w 169"/>
                <a:gd name="T55" fmla="*/ 35 h 122"/>
                <a:gd name="T56" fmla="*/ 129 w 169"/>
                <a:gd name="T57" fmla="*/ 40 h 122"/>
                <a:gd name="T58" fmla="*/ 131 w 169"/>
                <a:gd name="T59" fmla="*/ 44 h 122"/>
                <a:gd name="T60" fmla="*/ 128 w 169"/>
                <a:gd name="T61" fmla="*/ 52 h 122"/>
                <a:gd name="T62" fmla="*/ 126 w 169"/>
                <a:gd name="T63" fmla="*/ 59 h 122"/>
                <a:gd name="T64" fmla="*/ 114 w 169"/>
                <a:gd name="T65" fmla="*/ 62 h 122"/>
                <a:gd name="T66" fmla="*/ 112 w 169"/>
                <a:gd name="T67" fmla="*/ 72 h 122"/>
                <a:gd name="T68" fmla="*/ 106 w 169"/>
                <a:gd name="T69" fmla="*/ 74 h 122"/>
                <a:gd name="T70" fmla="*/ 103 w 169"/>
                <a:gd name="T71" fmla="*/ 82 h 122"/>
                <a:gd name="T72" fmla="*/ 103 w 169"/>
                <a:gd name="T73" fmla="*/ 93 h 122"/>
                <a:gd name="T74" fmla="*/ 86 w 169"/>
                <a:gd name="T75" fmla="*/ 93 h 122"/>
                <a:gd name="T76" fmla="*/ 83 w 169"/>
                <a:gd name="T77" fmla="*/ 99 h 122"/>
                <a:gd name="T78" fmla="*/ 70 w 169"/>
                <a:gd name="T79" fmla="*/ 100 h 122"/>
                <a:gd name="T80" fmla="*/ 68 w 169"/>
                <a:gd name="T81" fmla="*/ 103 h 122"/>
                <a:gd name="T82" fmla="*/ 66 w 169"/>
                <a:gd name="T83" fmla="*/ 116 h 122"/>
                <a:gd name="T84" fmla="*/ 59 w 169"/>
                <a:gd name="T85" fmla="*/ 119 h 122"/>
                <a:gd name="T86" fmla="*/ 31 w 169"/>
                <a:gd name="T87" fmla="*/ 122 h 122"/>
                <a:gd name="T88" fmla="*/ 18 w 169"/>
                <a:gd name="T89" fmla="*/ 121 h 122"/>
                <a:gd name="T90" fmla="*/ 13 w 169"/>
                <a:gd name="T91" fmla="*/ 117 h 122"/>
                <a:gd name="T92" fmla="*/ 5 w 169"/>
                <a:gd name="T93" fmla="*/ 120 h 122"/>
                <a:gd name="T94" fmla="*/ 3 w 169"/>
                <a:gd name="T95" fmla="*/ 116 h 122"/>
                <a:gd name="T96" fmla="*/ 13 w 169"/>
                <a:gd name="T97" fmla="*/ 104 h 122"/>
                <a:gd name="T98" fmla="*/ 15 w 169"/>
                <a:gd name="T99" fmla="*/ 96 h 122"/>
                <a:gd name="T100" fmla="*/ 4 w 169"/>
                <a:gd name="T101" fmla="*/ 96 h 122"/>
                <a:gd name="T102" fmla="*/ 2 w 169"/>
                <a:gd name="T103" fmla="*/ 86 h 122"/>
                <a:gd name="T104" fmla="*/ 0 w 169"/>
                <a:gd name="T105" fmla="*/ 78 h 122"/>
                <a:gd name="T106" fmla="*/ 1 w 169"/>
                <a:gd name="T107" fmla="*/ 58 h 122"/>
                <a:gd name="T108" fmla="*/ 8 w 169"/>
                <a:gd name="T109" fmla="*/ 42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9"/>
                <a:gd name="T166" fmla="*/ 0 h 122"/>
                <a:gd name="T167" fmla="*/ 169 w 169"/>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9" h="122">
                  <a:moveTo>
                    <a:pt x="8" y="42"/>
                  </a:moveTo>
                  <a:lnTo>
                    <a:pt x="17" y="42"/>
                  </a:lnTo>
                  <a:lnTo>
                    <a:pt x="25" y="45"/>
                  </a:lnTo>
                  <a:lnTo>
                    <a:pt x="33" y="36"/>
                  </a:lnTo>
                  <a:lnTo>
                    <a:pt x="41" y="33"/>
                  </a:lnTo>
                  <a:lnTo>
                    <a:pt x="51" y="19"/>
                  </a:lnTo>
                  <a:lnTo>
                    <a:pt x="63" y="15"/>
                  </a:lnTo>
                  <a:lnTo>
                    <a:pt x="72" y="16"/>
                  </a:lnTo>
                  <a:lnTo>
                    <a:pt x="87" y="20"/>
                  </a:lnTo>
                  <a:lnTo>
                    <a:pt x="95" y="22"/>
                  </a:lnTo>
                  <a:lnTo>
                    <a:pt x="109" y="14"/>
                  </a:lnTo>
                  <a:lnTo>
                    <a:pt x="115" y="11"/>
                  </a:lnTo>
                  <a:lnTo>
                    <a:pt x="123" y="0"/>
                  </a:lnTo>
                  <a:lnTo>
                    <a:pt x="128" y="4"/>
                  </a:lnTo>
                  <a:lnTo>
                    <a:pt x="131" y="14"/>
                  </a:lnTo>
                  <a:lnTo>
                    <a:pt x="129" y="20"/>
                  </a:lnTo>
                  <a:lnTo>
                    <a:pt x="129" y="24"/>
                  </a:lnTo>
                  <a:lnTo>
                    <a:pt x="136" y="22"/>
                  </a:lnTo>
                  <a:lnTo>
                    <a:pt x="142" y="20"/>
                  </a:lnTo>
                  <a:lnTo>
                    <a:pt x="149" y="16"/>
                  </a:lnTo>
                  <a:lnTo>
                    <a:pt x="169" y="15"/>
                  </a:lnTo>
                  <a:lnTo>
                    <a:pt x="169" y="21"/>
                  </a:lnTo>
                  <a:lnTo>
                    <a:pt x="160" y="22"/>
                  </a:lnTo>
                  <a:lnTo>
                    <a:pt x="148" y="23"/>
                  </a:lnTo>
                  <a:lnTo>
                    <a:pt x="142" y="23"/>
                  </a:lnTo>
                  <a:lnTo>
                    <a:pt x="139" y="24"/>
                  </a:lnTo>
                  <a:lnTo>
                    <a:pt x="131" y="30"/>
                  </a:lnTo>
                  <a:lnTo>
                    <a:pt x="126" y="35"/>
                  </a:lnTo>
                  <a:lnTo>
                    <a:pt x="129" y="40"/>
                  </a:lnTo>
                  <a:lnTo>
                    <a:pt x="131" y="44"/>
                  </a:lnTo>
                  <a:lnTo>
                    <a:pt x="128" y="52"/>
                  </a:lnTo>
                  <a:lnTo>
                    <a:pt x="126" y="59"/>
                  </a:lnTo>
                  <a:lnTo>
                    <a:pt x="114" y="62"/>
                  </a:lnTo>
                  <a:lnTo>
                    <a:pt x="112" y="72"/>
                  </a:lnTo>
                  <a:lnTo>
                    <a:pt x="106" y="74"/>
                  </a:lnTo>
                  <a:lnTo>
                    <a:pt x="103" y="82"/>
                  </a:lnTo>
                  <a:lnTo>
                    <a:pt x="103" y="93"/>
                  </a:lnTo>
                  <a:lnTo>
                    <a:pt x="86" y="93"/>
                  </a:lnTo>
                  <a:lnTo>
                    <a:pt x="83" y="99"/>
                  </a:lnTo>
                  <a:lnTo>
                    <a:pt x="70" y="100"/>
                  </a:lnTo>
                  <a:lnTo>
                    <a:pt x="68" y="103"/>
                  </a:lnTo>
                  <a:lnTo>
                    <a:pt x="66" y="116"/>
                  </a:lnTo>
                  <a:lnTo>
                    <a:pt x="59" y="119"/>
                  </a:lnTo>
                  <a:lnTo>
                    <a:pt x="31" y="122"/>
                  </a:lnTo>
                  <a:lnTo>
                    <a:pt x="18" y="121"/>
                  </a:lnTo>
                  <a:lnTo>
                    <a:pt x="13" y="117"/>
                  </a:lnTo>
                  <a:lnTo>
                    <a:pt x="5" y="120"/>
                  </a:lnTo>
                  <a:lnTo>
                    <a:pt x="3" y="116"/>
                  </a:lnTo>
                  <a:lnTo>
                    <a:pt x="13" y="104"/>
                  </a:lnTo>
                  <a:lnTo>
                    <a:pt x="15" y="96"/>
                  </a:lnTo>
                  <a:lnTo>
                    <a:pt x="4" y="96"/>
                  </a:lnTo>
                  <a:lnTo>
                    <a:pt x="2" y="86"/>
                  </a:lnTo>
                  <a:lnTo>
                    <a:pt x="0" y="78"/>
                  </a:lnTo>
                  <a:lnTo>
                    <a:pt x="1" y="58"/>
                  </a:lnTo>
                  <a:lnTo>
                    <a:pt x="8" y="4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76" name="Turkmenistan"/>
            <p:cNvSpPr>
              <a:spLocks/>
            </p:cNvSpPr>
            <p:nvPr/>
          </p:nvSpPr>
          <p:spPr bwMode="auto">
            <a:xfrm>
              <a:off x="10152135" y="3066476"/>
              <a:ext cx="131228" cy="81780"/>
            </a:xfrm>
            <a:custGeom>
              <a:avLst/>
              <a:gdLst>
                <a:gd name="T0" fmla="*/ 16 w 167"/>
                <a:gd name="T1" fmla="*/ 79 h 104"/>
                <a:gd name="T2" fmla="*/ 14 w 167"/>
                <a:gd name="T3" fmla="*/ 60 h 104"/>
                <a:gd name="T4" fmla="*/ 18 w 167"/>
                <a:gd name="T5" fmla="*/ 54 h 104"/>
                <a:gd name="T6" fmla="*/ 9 w 167"/>
                <a:gd name="T7" fmla="*/ 42 h 104"/>
                <a:gd name="T8" fmla="*/ 6 w 167"/>
                <a:gd name="T9" fmla="*/ 37 h 104"/>
                <a:gd name="T10" fmla="*/ 0 w 167"/>
                <a:gd name="T11" fmla="*/ 39 h 104"/>
                <a:gd name="T12" fmla="*/ 0 w 167"/>
                <a:gd name="T13" fmla="*/ 33 h 104"/>
                <a:gd name="T14" fmla="*/ 4 w 167"/>
                <a:gd name="T15" fmla="*/ 26 h 104"/>
                <a:gd name="T16" fmla="*/ 10 w 167"/>
                <a:gd name="T17" fmla="*/ 30 h 104"/>
                <a:gd name="T18" fmla="*/ 21 w 167"/>
                <a:gd name="T19" fmla="*/ 30 h 104"/>
                <a:gd name="T20" fmla="*/ 25 w 167"/>
                <a:gd name="T21" fmla="*/ 24 h 104"/>
                <a:gd name="T22" fmla="*/ 20 w 167"/>
                <a:gd name="T23" fmla="*/ 18 h 104"/>
                <a:gd name="T24" fmla="*/ 16 w 167"/>
                <a:gd name="T25" fmla="*/ 12 h 104"/>
                <a:gd name="T26" fmla="*/ 10 w 167"/>
                <a:gd name="T27" fmla="*/ 8 h 104"/>
                <a:gd name="T28" fmla="*/ 3 w 167"/>
                <a:gd name="T29" fmla="*/ 10 h 104"/>
                <a:gd name="T30" fmla="*/ 2 w 167"/>
                <a:gd name="T31" fmla="*/ 21 h 104"/>
                <a:gd name="T32" fmla="*/ 0 w 167"/>
                <a:gd name="T33" fmla="*/ 16 h 104"/>
                <a:gd name="T34" fmla="*/ 0 w 167"/>
                <a:gd name="T35" fmla="*/ 8 h 104"/>
                <a:gd name="T36" fmla="*/ 7 w 167"/>
                <a:gd name="T37" fmla="*/ 5 h 104"/>
                <a:gd name="T38" fmla="*/ 18 w 167"/>
                <a:gd name="T39" fmla="*/ 4 h 104"/>
                <a:gd name="T40" fmla="*/ 27 w 167"/>
                <a:gd name="T41" fmla="*/ 10 h 104"/>
                <a:gd name="T42" fmla="*/ 32 w 167"/>
                <a:gd name="T43" fmla="*/ 20 h 104"/>
                <a:gd name="T44" fmla="*/ 41 w 167"/>
                <a:gd name="T45" fmla="*/ 20 h 104"/>
                <a:gd name="T46" fmla="*/ 52 w 167"/>
                <a:gd name="T47" fmla="*/ 19 h 104"/>
                <a:gd name="T48" fmla="*/ 51 w 167"/>
                <a:gd name="T49" fmla="*/ 11 h 104"/>
                <a:gd name="T50" fmla="*/ 72 w 167"/>
                <a:gd name="T51" fmla="*/ 0 h 104"/>
                <a:gd name="T52" fmla="*/ 77 w 167"/>
                <a:gd name="T53" fmla="*/ 5 h 104"/>
                <a:gd name="T54" fmla="*/ 86 w 167"/>
                <a:gd name="T55" fmla="*/ 6 h 104"/>
                <a:gd name="T56" fmla="*/ 89 w 167"/>
                <a:gd name="T57" fmla="*/ 8 h 104"/>
                <a:gd name="T58" fmla="*/ 88 w 167"/>
                <a:gd name="T59" fmla="*/ 21 h 104"/>
                <a:gd name="T60" fmla="*/ 108 w 167"/>
                <a:gd name="T61" fmla="*/ 20 h 104"/>
                <a:gd name="T62" fmla="*/ 119 w 167"/>
                <a:gd name="T63" fmla="*/ 40 h 104"/>
                <a:gd name="T64" fmla="*/ 133 w 167"/>
                <a:gd name="T65" fmla="*/ 49 h 104"/>
                <a:gd name="T66" fmla="*/ 151 w 167"/>
                <a:gd name="T67" fmla="*/ 62 h 104"/>
                <a:gd name="T68" fmla="*/ 159 w 167"/>
                <a:gd name="T69" fmla="*/ 62 h 104"/>
                <a:gd name="T70" fmla="*/ 167 w 167"/>
                <a:gd name="T71" fmla="*/ 68 h 104"/>
                <a:gd name="T72" fmla="*/ 167 w 167"/>
                <a:gd name="T73" fmla="*/ 74 h 104"/>
                <a:gd name="T74" fmla="*/ 158 w 167"/>
                <a:gd name="T75" fmla="*/ 74 h 104"/>
                <a:gd name="T76" fmla="*/ 146 w 167"/>
                <a:gd name="T77" fmla="*/ 78 h 104"/>
                <a:gd name="T78" fmla="*/ 136 w 167"/>
                <a:gd name="T79" fmla="*/ 92 h 104"/>
                <a:gd name="T80" fmla="*/ 128 w 167"/>
                <a:gd name="T81" fmla="*/ 95 h 104"/>
                <a:gd name="T82" fmla="*/ 120 w 167"/>
                <a:gd name="T83" fmla="*/ 104 h 104"/>
                <a:gd name="T84" fmla="*/ 112 w 167"/>
                <a:gd name="T85" fmla="*/ 101 h 104"/>
                <a:gd name="T86" fmla="*/ 103 w 167"/>
                <a:gd name="T87" fmla="*/ 101 h 104"/>
                <a:gd name="T88" fmla="*/ 102 w 167"/>
                <a:gd name="T89" fmla="*/ 85 h 104"/>
                <a:gd name="T90" fmla="*/ 94 w 167"/>
                <a:gd name="T91" fmla="*/ 83 h 104"/>
                <a:gd name="T92" fmla="*/ 52 w 167"/>
                <a:gd name="T93" fmla="*/ 62 h 104"/>
                <a:gd name="T94" fmla="*/ 32 w 167"/>
                <a:gd name="T95" fmla="*/ 65 h 104"/>
                <a:gd name="T96" fmla="*/ 16 w 167"/>
                <a:gd name="T97" fmla="*/ 79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7"/>
                <a:gd name="T148" fmla="*/ 0 h 104"/>
                <a:gd name="T149" fmla="*/ 167 w 167"/>
                <a:gd name="T150" fmla="*/ 104 h 1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7" h="104">
                  <a:moveTo>
                    <a:pt x="16" y="79"/>
                  </a:moveTo>
                  <a:lnTo>
                    <a:pt x="14" y="60"/>
                  </a:lnTo>
                  <a:lnTo>
                    <a:pt x="18" y="54"/>
                  </a:lnTo>
                  <a:lnTo>
                    <a:pt x="9" y="42"/>
                  </a:lnTo>
                  <a:lnTo>
                    <a:pt x="6" y="37"/>
                  </a:lnTo>
                  <a:lnTo>
                    <a:pt x="0" y="39"/>
                  </a:lnTo>
                  <a:lnTo>
                    <a:pt x="0" y="33"/>
                  </a:lnTo>
                  <a:lnTo>
                    <a:pt x="4" y="26"/>
                  </a:lnTo>
                  <a:lnTo>
                    <a:pt x="10" y="30"/>
                  </a:lnTo>
                  <a:lnTo>
                    <a:pt x="21" y="30"/>
                  </a:lnTo>
                  <a:lnTo>
                    <a:pt x="25" y="24"/>
                  </a:lnTo>
                  <a:lnTo>
                    <a:pt x="20" y="18"/>
                  </a:lnTo>
                  <a:lnTo>
                    <a:pt x="16" y="12"/>
                  </a:lnTo>
                  <a:lnTo>
                    <a:pt x="10" y="8"/>
                  </a:lnTo>
                  <a:lnTo>
                    <a:pt x="3" y="10"/>
                  </a:lnTo>
                  <a:lnTo>
                    <a:pt x="2" y="21"/>
                  </a:lnTo>
                  <a:lnTo>
                    <a:pt x="0" y="16"/>
                  </a:lnTo>
                  <a:lnTo>
                    <a:pt x="0" y="8"/>
                  </a:lnTo>
                  <a:lnTo>
                    <a:pt x="7" y="5"/>
                  </a:lnTo>
                  <a:lnTo>
                    <a:pt x="18" y="4"/>
                  </a:lnTo>
                  <a:lnTo>
                    <a:pt x="27" y="10"/>
                  </a:lnTo>
                  <a:lnTo>
                    <a:pt x="32" y="20"/>
                  </a:lnTo>
                  <a:lnTo>
                    <a:pt x="41" y="20"/>
                  </a:lnTo>
                  <a:lnTo>
                    <a:pt x="52" y="19"/>
                  </a:lnTo>
                  <a:lnTo>
                    <a:pt x="51" y="11"/>
                  </a:lnTo>
                  <a:lnTo>
                    <a:pt x="72" y="0"/>
                  </a:lnTo>
                  <a:lnTo>
                    <a:pt x="77" y="5"/>
                  </a:lnTo>
                  <a:lnTo>
                    <a:pt x="86" y="6"/>
                  </a:lnTo>
                  <a:lnTo>
                    <a:pt x="89" y="8"/>
                  </a:lnTo>
                  <a:lnTo>
                    <a:pt x="88" y="21"/>
                  </a:lnTo>
                  <a:lnTo>
                    <a:pt x="108" y="20"/>
                  </a:lnTo>
                  <a:lnTo>
                    <a:pt x="119" y="40"/>
                  </a:lnTo>
                  <a:lnTo>
                    <a:pt x="133" y="49"/>
                  </a:lnTo>
                  <a:lnTo>
                    <a:pt x="151" y="62"/>
                  </a:lnTo>
                  <a:lnTo>
                    <a:pt x="159" y="62"/>
                  </a:lnTo>
                  <a:lnTo>
                    <a:pt x="167" y="68"/>
                  </a:lnTo>
                  <a:lnTo>
                    <a:pt x="167" y="74"/>
                  </a:lnTo>
                  <a:lnTo>
                    <a:pt x="158" y="74"/>
                  </a:lnTo>
                  <a:lnTo>
                    <a:pt x="146" y="78"/>
                  </a:lnTo>
                  <a:lnTo>
                    <a:pt x="136" y="92"/>
                  </a:lnTo>
                  <a:lnTo>
                    <a:pt x="128" y="95"/>
                  </a:lnTo>
                  <a:lnTo>
                    <a:pt x="120" y="104"/>
                  </a:lnTo>
                  <a:lnTo>
                    <a:pt x="112" y="101"/>
                  </a:lnTo>
                  <a:lnTo>
                    <a:pt x="103" y="101"/>
                  </a:lnTo>
                  <a:lnTo>
                    <a:pt x="102" y="85"/>
                  </a:lnTo>
                  <a:lnTo>
                    <a:pt x="94" y="83"/>
                  </a:lnTo>
                  <a:lnTo>
                    <a:pt x="52" y="62"/>
                  </a:lnTo>
                  <a:lnTo>
                    <a:pt x="32" y="65"/>
                  </a:lnTo>
                  <a:lnTo>
                    <a:pt x="16" y="7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77" name="Pakistan"/>
            <p:cNvSpPr>
              <a:spLocks/>
            </p:cNvSpPr>
            <p:nvPr/>
          </p:nvSpPr>
          <p:spPr bwMode="auto">
            <a:xfrm>
              <a:off x="10230714" y="3129384"/>
              <a:ext cx="151659" cy="136824"/>
            </a:xfrm>
            <a:custGeom>
              <a:avLst/>
              <a:gdLst>
                <a:gd name="T0" fmla="*/ 7 w 193"/>
                <a:gd name="T1" fmla="*/ 144 h 174"/>
                <a:gd name="T2" fmla="*/ 28 w 193"/>
                <a:gd name="T3" fmla="*/ 136 h 174"/>
                <a:gd name="T4" fmla="*/ 21 w 193"/>
                <a:gd name="T5" fmla="*/ 130 h 174"/>
                <a:gd name="T6" fmla="*/ 12 w 193"/>
                <a:gd name="T7" fmla="*/ 113 h 174"/>
                <a:gd name="T8" fmla="*/ 8 w 193"/>
                <a:gd name="T9" fmla="*/ 96 h 174"/>
                <a:gd name="T10" fmla="*/ 26 w 193"/>
                <a:gd name="T11" fmla="*/ 101 h 174"/>
                <a:gd name="T12" fmla="*/ 54 w 193"/>
                <a:gd name="T13" fmla="*/ 98 h 174"/>
                <a:gd name="T14" fmla="*/ 63 w 193"/>
                <a:gd name="T15" fmla="*/ 82 h 174"/>
                <a:gd name="T16" fmla="*/ 78 w 193"/>
                <a:gd name="T17" fmla="*/ 78 h 174"/>
                <a:gd name="T18" fmla="*/ 98 w 193"/>
                <a:gd name="T19" fmla="*/ 72 h 174"/>
                <a:gd name="T20" fmla="*/ 101 w 193"/>
                <a:gd name="T21" fmla="*/ 53 h 174"/>
                <a:gd name="T22" fmla="*/ 109 w 193"/>
                <a:gd name="T23" fmla="*/ 41 h 174"/>
                <a:gd name="T24" fmla="*/ 126 w 193"/>
                <a:gd name="T25" fmla="*/ 23 h 174"/>
                <a:gd name="T26" fmla="*/ 126 w 193"/>
                <a:gd name="T27" fmla="*/ 9 h 174"/>
                <a:gd name="T28" fmla="*/ 143 w 193"/>
                <a:gd name="T29" fmla="*/ 2 h 174"/>
                <a:gd name="T30" fmla="*/ 164 w 193"/>
                <a:gd name="T31" fmla="*/ 0 h 174"/>
                <a:gd name="T32" fmla="*/ 178 w 193"/>
                <a:gd name="T33" fmla="*/ 5 h 174"/>
                <a:gd name="T34" fmla="*/ 193 w 193"/>
                <a:gd name="T35" fmla="*/ 19 h 174"/>
                <a:gd name="T36" fmla="*/ 188 w 193"/>
                <a:gd name="T37" fmla="*/ 31 h 174"/>
                <a:gd name="T38" fmla="*/ 153 w 193"/>
                <a:gd name="T39" fmla="*/ 32 h 174"/>
                <a:gd name="T40" fmla="*/ 161 w 193"/>
                <a:gd name="T41" fmla="*/ 59 h 174"/>
                <a:gd name="T42" fmla="*/ 163 w 193"/>
                <a:gd name="T43" fmla="*/ 69 h 174"/>
                <a:gd name="T44" fmla="*/ 130 w 193"/>
                <a:gd name="T45" fmla="*/ 120 h 174"/>
                <a:gd name="T46" fmla="*/ 113 w 193"/>
                <a:gd name="T47" fmla="*/ 120 h 174"/>
                <a:gd name="T48" fmla="*/ 101 w 193"/>
                <a:gd name="T49" fmla="*/ 129 h 174"/>
                <a:gd name="T50" fmla="*/ 107 w 193"/>
                <a:gd name="T51" fmla="*/ 137 h 174"/>
                <a:gd name="T52" fmla="*/ 114 w 193"/>
                <a:gd name="T53" fmla="*/ 151 h 174"/>
                <a:gd name="T54" fmla="*/ 118 w 193"/>
                <a:gd name="T55" fmla="*/ 166 h 174"/>
                <a:gd name="T56" fmla="*/ 105 w 193"/>
                <a:gd name="T57" fmla="*/ 170 h 174"/>
                <a:gd name="T58" fmla="*/ 92 w 193"/>
                <a:gd name="T59" fmla="*/ 165 h 174"/>
                <a:gd name="T60" fmla="*/ 79 w 193"/>
                <a:gd name="T61" fmla="*/ 171 h 174"/>
                <a:gd name="T62" fmla="*/ 66 w 193"/>
                <a:gd name="T63" fmla="*/ 150 h 174"/>
                <a:gd name="T64" fmla="*/ 26 w 193"/>
                <a:gd name="T65" fmla="*/ 158 h 1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3"/>
                <a:gd name="T100" fmla="*/ 0 h 174"/>
                <a:gd name="T101" fmla="*/ 193 w 193"/>
                <a:gd name="T102" fmla="*/ 174 h 1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3" h="174">
                  <a:moveTo>
                    <a:pt x="6" y="157"/>
                  </a:moveTo>
                  <a:lnTo>
                    <a:pt x="7" y="144"/>
                  </a:lnTo>
                  <a:lnTo>
                    <a:pt x="16" y="137"/>
                  </a:lnTo>
                  <a:lnTo>
                    <a:pt x="28" y="136"/>
                  </a:lnTo>
                  <a:lnTo>
                    <a:pt x="27" y="131"/>
                  </a:lnTo>
                  <a:lnTo>
                    <a:pt x="21" y="130"/>
                  </a:lnTo>
                  <a:lnTo>
                    <a:pt x="22" y="122"/>
                  </a:lnTo>
                  <a:lnTo>
                    <a:pt x="12" y="113"/>
                  </a:lnTo>
                  <a:lnTo>
                    <a:pt x="0" y="99"/>
                  </a:lnTo>
                  <a:lnTo>
                    <a:pt x="8" y="96"/>
                  </a:lnTo>
                  <a:lnTo>
                    <a:pt x="13" y="100"/>
                  </a:lnTo>
                  <a:lnTo>
                    <a:pt x="26" y="101"/>
                  </a:lnTo>
                  <a:lnTo>
                    <a:pt x="42" y="99"/>
                  </a:lnTo>
                  <a:lnTo>
                    <a:pt x="54" y="98"/>
                  </a:lnTo>
                  <a:lnTo>
                    <a:pt x="61" y="95"/>
                  </a:lnTo>
                  <a:lnTo>
                    <a:pt x="63" y="82"/>
                  </a:lnTo>
                  <a:lnTo>
                    <a:pt x="65" y="79"/>
                  </a:lnTo>
                  <a:lnTo>
                    <a:pt x="78" y="78"/>
                  </a:lnTo>
                  <a:lnTo>
                    <a:pt x="81" y="72"/>
                  </a:lnTo>
                  <a:lnTo>
                    <a:pt x="98" y="72"/>
                  </a:lnTo>
                  <a:lnTo>
                    <a:pt x="98" y="61"/>
                  </a:lnTo>
                  <a:lnTo>
                    <a:pt x="101" y="53"/>
                  </a:lnTo>
                  <a:lnTo>
                    <a:pt x="107" y="51"/>
                  </a:lnTo>
                  <a:lnTo>
                    <a:pt x="109" y="41"/>
                  </a:lnTo>
                  <a:lnTo>
                    <a:pt x="121" y="38"/>
                  </a:lnTo>
                  <a:lnTo>
                    <a:pt x="126" y="23"/>
                  </a:lnTo>
                  <a:lnTo>
                    <a:pt x="121" y="14"/>
                  </a:lnTo>
                  <a:lnTo>
                    <a:pt x="126" y="9"/>
                  </a:lnTo>
                  <a:lnTo>
                    <a:pt x="137" y="2"/>
                  </a:lnTo>
                  <a:lnTo>
                    <a:pt x="143" y="2"/>
                  </a:lnTo>
                  <a:lnTo>
                    <a:pt x="155" y="1"/>
                  </a:lnTo>
                  <a:lnTo>
                    <a:pt x="164" y="0"/>
                  </a:lnTo>
                  <a:lnTo>
                    <a:pt x="169" y="2"/>
                  </a:lnTo>
                  <a:lnTo>
                    <a:pt x="178" y="5"/>
                  </a:lnTo>
                  <a:lnTo>
                    <a:pt x="178" y="13"/>
                  </a:lnTo>
                  <a:lnTo>
                    <a:pt x="193" y="19"/>
                  </a:lnTo>
                  <a:lnTo>
                    <a:pt x="192" y="22"/>
                  </a:lnTo>
                  <a:lnTo>
                    <a:pt x="188" y="31"/>
                  </a:lnTo>
                  <a:lnTo>
                    <a:pt x="176" y="34"/>
                  </a:lnTo>
                  <a:lnTo>
                    <a:pt x="153" y="32"/>
                  </a:lnTo>
                  <a:lnTo>
                    <a:pt x="156" y="54"/>
                  </a:lnTo>
                  <a:lnTo>
                    <a:pt x="161" y="59"/>
                  </a:lnTo>
                  <a:lnTo>
                    <a:pt x="167" y="65"/>
                  </a:lnTo>
                  <a:lnTo>
                    <a:pt x="163" y="69"/>
                  </a:lnTo>
                  <a:lnTo>
                    <a:pt x="162" y="79"/>
                  </a:lnTo>
                  <a:lnTo>
                    <a:pt x="130" y="120"/>
                  </a:lnTo>
                  <a:lnTo>
                    <a:pt x="120" y="123"/>
                  </a:lnTo>
                  <a:lnTo>
                    <a:pt x="113" y="120"/>
                  </a:lnTo>
                  <a:lnTo>
                    <a:pt x="107" y="119"/>
                  </a:lnTo>
                  <a:lnTo>
                    <a:pt x="101" y="129"/>
                  </a:lnTo>
                  <a:lnTo>
                    <a:pt x="101" y="137"/>
                  </a:lnTo>
                  <a:lnTo>
                    <a:pt x="107" y="137"/>
                  </a:lnTo>
                  <a:lnTo>
                    <a:pt x="109" y="147"/>
                  </a:lnTo>
                  <a:lnTo>
                    <a:pt x="114" y="151"/>
                  </a:lnTo>
                  <a:lnTo>
                    <a:pt x="119" y="158"/>
                  </a:lnTo>
                  <a:lnTo>
                    <a:pt x="118" y="166"/>
                  </a:lnTo>
                  <a:lnTo>
                    <a:pt x="108" y="166"/>
                  </a:lnTo>
                  <a:lnTo>
                    <a:pt x="105" y="170"/>
                  </a:lnTo>
                  <a:lnTo>
                    <a:pt x="99" y="165"/>
                  </a:lnTo>
                  <a:lnTo>
                    <a:pt x="92" y="165"/>
                  </a:lnTo>
                  <a:lnTo>
                    <a:pt x="87" y="174"/>
                  </a:lnTo>
                  <a:lnTo>
                    <a:pt x="79" y="171"/>
                  </a:lnTo>
                  <a:lnTo>
                    <a:pt x="66" y="152"/>
                  </a:lnTo>
                  <a:lnTo>
                    <a:pt x="66" y="150"/>
                  </a:lnTo>
                  <a:lnTo>
                    <a:pt x="29" y="153"/>
                  </a:lnTo>
                  <a:lnTo>
                    <a:pt x="26" y="158"/>
                  </a:lnTo>
                  <a:lnTo>
                    <a:pt x="6" y="15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78" name="Tajikistan"/>
            <p:cNvSpPr>
              <a:spLocks/>
            </p:cNvSpPr>
            <p:nvPr/>
          </p:nvSpPr>
          <p:spPr bwMode="auto">
            <a:xfrm>
              <a:off x="10289649" y="3086921"/>
              <a:ext cx="69936" cy="44822"/>
            </a:xfrm>
            <a:custGeom>
              <a:avLst/>
              <a:gdLst>
                <a:gd name="T0" fmla="*/ 20 w 89"/>
                <a:gd name="T1" fmla="*/ 10 h 57"/>
                <a:gd name="T2" fmla="*/ 25 w 89"/>
                <a:gd name="T3" fmla="*/ 6 h 57"/>
                <a:gd name="T4" fmla="*/ 28 w 89"/>
                <a:gd name="T5" fmla="*/ 1 h 57"/>
                <a:gd name="T6" fmla="*/ 36 w 89"/>
                <a:gd name="T7" fmla="*/ 0 h 57"/>
                <a:gd name="T8" fmla="*/ 41 w 89"/>
                <a:gd name="T9" fmla="*/ 0 h 57"/>
                <a:gd name="T10" fmla="*/ 40 w 89"/>
                <a:gd name="T11" fmla="*/ 5 h 57"/>
                <a:gd name="T12" fmla="*/ 39 w 89"/>
                <a:gd name="T13" fmla="*/ 10 h 57"/>
                <a:gd name="T14" fmla="*/ 40 w 89"/>
                <a:gd name="T15" fmla="*/ 15 h 57"/>
                <a:gd name="T16" fmla="*/ 42 w 89"/>
                <a:gd name="T17" fmla="*/ 20 h 57"/>
                <a:gd name="T18" fmla="*/ 51 w 89"/>
                <a:gd name="T19" fmla="*/ 20 h 57"/>
                <a:gd name="T20" fmla="*/ 61 w 89"/>
                <a:gd name="T21" fmla="*/ 22 h 57"/>
                <a:gd name="T22" fmla="*/ 76 w 89"/>
                <a:gd name="T23" fmla="*/ 22 h 57"/>
                <a:gd name="T24" fmla="*/ 75 w 89"/>
                <a:gd name="T25" fmla="*/ 26 h 57"/>
                <a:gd name="T26" fmla="*/ 76 w 89"/>
                <a:gd name="T27" fmla="*/ 32 h 57"/>
                <a:gd name="T28" fmla="*/ 81 w 89"/>
                <a:gd name="T29" fmla="*/ 34 h 57"/>
                <a:gd name="T30" fmla="*/ 89 w 89"/>
                <a:gd name="T31" fmla="*/ 33 h 57"/>
                <a:gd name="T32" fmla="*/ 89 w 89"/>
                <a:gd name="T33" fmla="*/ 48 h 57"/>
                <a:gd name="T34" fmla="*/ 69 w 89"/>
                <a:gd name="T35" fmla="*/ 49 h 57"/>
                <a:gd name="T36" fmla="*/ 61 w 89"/>
                <a:gd name="T37" fmla="*/ 53 h 57"/>
                <a:gd name="T38" fmla="*/ 49 w 89"/>
                <a:gd name="T39" fmla="*/ 57 h 57"/>
                <a:gd name="T40" fmla="*/ 49 w 89"/>
                <a:gd name="T41" fmla="*/ 53 h 57"/>
                <a:gd name="T42" fmla="*/ 51 w 89"/>
                <a:gd name="T43" fmla="*/ 47 h 57"/>
                <a:gd name="T44" fmla="*/ 48 w 89"/>
                <a:gd name="T45" fmla="*/ 37 h 57"/>
                <a:gd name="T46" fmla="*/ 43 w 89"/>
                <a:gd name="T47" fmla="*/ 33 h 57"/>
                <a:gd name="T48" fmla="*/ 35 w 89"/>
                <a:gd name="T49" fmla="*/ 44 h 57"/>
                <a:gd name="T50" fmla="*/ 29 w 89"/>
                <a:gd name="T51" fmla="*/ 47 h 57"/>
                <a:gd name="T52" fmla="*/ 15 w 89"/>
                <a:gd name="T53" fmla="*/ 55 h 57"/>
                <a:gd name="T54" fmla="*/ 7 w 89"/>
                <a:gd name="T55" fmla="*/ 53 h 57"/>
                <a:gd name="T56" fmla="*/ 7 w 89"/>
                <a:gd name="T57" fmla="*/ 47 h 57"/>
                <a:gd name="T58" fmla="*/ 14 w 89"/>
                <a:gd name="T59" fmla="*/ 38 h 57"/>
                <a:gd name="T60" fmla="*/ 9 w 89"/>
                <a:gd name="T61" fmla="*/ 36 h 57"/>
                <a:gd name="T62" fmla="*/ 10 w 89"/>
                <a:gd name="T63" fmla="*/ 27 h 57"/>
                <a:gd name="T64" fmla="*/ 0 w 89"/>
                <a:gd name="T65" fmla="*/ 26 h 57"/>
                <a:gd name="T66" fmla="*/ 2 w 89"/>
                <a:gd name="T67" fmla="*/ 18 h 57"/>
                <a:gd name="T68" fmla="*/ 16 w 89"/>
                <a:gd name="T69" fmla="*/ 18 h 57"/>
                <a:gd name="T70" fmla="*/ 15 w 89"/>
                <a:gd name="T71" fmla="*/ 9 h 57"/>
                <a:gd name="T72" fmla="*/ 20 w 89"/>
                <a:gd name="T73" fmla="*/ 10 h 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57"/>
                <a:gd name="T113" fmla="*/ 89 w 89"/>
                <a:gd name="T114" fmla="*/ 57 h 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57">
                  <a:moveTo>
                    <a:pt x="20" y="10"/>
                  </a:moveTo>
                  <a:lnTo>
                    <a:pt x="25" y="6"/>
                  </a:lnTo>
                  <a:lnTo>
                    <a:pt x="28" y="1"/>
                  </a:lnTo>
                  <a:lnTo>
                    <a:pt x="36" y="0"/>
                  </a:lnTo>
                  <a:lnTo>
                    <a:pt x="41" y="0"/>
                  </a:lnTo>
                  <a:lnTo>
                    <a:pt x="40" y="5"/>
                  </a:lnTo>
                  <a:lnTo>
                    <a:pt x="39" y="10"/>
                  </a:lnTo>
                  <a:lnTo>
                    <a:pt x="40" y="15"/>
                  </a:lnTo>
                  <a:lnTo>
                    <a:pt x="42" y="20"/>
                  </a:lnTo>
                  <a:lnTo>
                    <a:pt x="51" y="20"/>
                  </a:lnTo>
                  <a:lnTo>
                    <a:pt x="61" y="22"/>
                  </a:lnTo>
                  <a:lnTo>
                    <a:pt x="76" y="22"/>
                  </a:lnTo>
                  <a:lnTo>
                    <a:pt x="75" y="26"/>
                  </a:lnTo>
                  <a:lnTo>
                    <a:pt x="76" y="32"/>
                  </a:lnTo>
                  <a:lnTo>
                    <a:pt x="81" y="34"/>
                  </a:lnTo>
                  <a:lnTo>
                    <a:pt x="89" y="33"/>
                  </a:lnTo>
                  <a:lnTo>
                    <a:pt x="89" y="48"/>
                  </a:lnTo>
                  <a:lnTo>
                    <a:pt x="69" y="49"/>
                  </a:lnTo>
                  <a:lnTo>
                    <a:pt x="61" y="53"/>
                  </a:lnTo>
                  <a:lnTo>
                    <a:pt x="49" y="57"/>
                  </a:lnTo>
                  <a:lnTo>
                    <a:pt x="49" y="53"/>
                  </a:lnTo>
                  <a:lnTo>
                    <a:pt x="51" y="47"/>
                  </a:lnTo>
                  <a:lnTo>
                    <a:pt x="48" y="37"/>
                  </a:lnTo>
                  <a:lnTo>
                    <a:pt x="43" y="33"/>
                  </a:lnTo>
                  <a:lnTo>
                    <a:pt x="35" y="44"/>
                  </a:lnTo>
                  <a:lnTo>
                    <a:pt x="29" y="47"/>
                  </a:lnTo>
                  <a:lnTo>
                    <a:pt x="15" y="55"/>
                  </a:lnTo>
                  <a:lnTo>
                    <a:pt x="7" y="53"/>
                  </a:lnTo>
                  <a:lnTo>
                    <a:pt x="7" y="47"/>
                  </a:lnTo>
                  <a:lnTo>
                    <a:pt x="14" y="38"/>
                  </a:lnTo>
                  <a:lnTo>
                    <a:pt x="9" y="36"/>
                  </a:lnTo>
                  <a:lnTo>
                    <a:pt x="10" y="27"/>
                  </a:lnTo>
                  <a:lnTo>
                    <a:pt x="0" y="26"/>
                  </a:lnTo>
                  <a:lnTo>
                    <a:pt x="2" y="18"/>
                  </a:lnTo>
                  <a:lnTo>
                    <a:pt x="16" y="18"/>
                  </a:lnTo>
                  <a:lnTo>
                    <a:pt x="15" y="9"/>
                  </a:lnTo>
                  <a:lnTo>
                    <a:pt x="20" y="1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79" name="Uzbekistan"/>
            <p:cNvSpPr>
              <a:spLocks/>
            </p:cNvSpPr>
            <p:nvPr/>
          </p:nvSpPr>
          <p:spPr bwMode="auto">
            <a:xfrm>
              <a:off x="10184352" y="3035022"/>
              <a:ext cx="157159" cy="93575"/>
            </a:xfrm>
            <a:custGeom>
              <a:avLst/>
              <a:gdLst>
                <a:gd name="T0" fmla="*/ 0 w 200"/>
                <a:gd name="T1" fmla="*/ 60 h 119"/>
                <a:gd name="T2" fmla="*/ 0 w 200"/>
                <a:gd name="T3" fmla="*/ 6 h 119"/>
                <a:gd name="T4" fmla="*/ 13 w 200"/>
                <a:gd name="T5" fmla="*/ 2 h 119"/>
                <a:gd name="T6" fmla="*/ 33 w 200"/>
                <a:gd name="T7" fmla="*/ 0 h 119"/>
                <a:gd name="T8" fmla="*/ 39 w 200"/>
                <a:gd name="T9" fmla="*/ 4 h 119"/>
                <a:gd name="T10" fmla="*/ 52 w 200"/>
                <a:gd name="T11" fmla="*/ 11 h 119"/>
                <a:gd name="T12" fmla="*/ 59 w 200"/>
                <a:gd name="T13" fmla="*/ 15 h 119"/>
                <a:gd name="T14" fmla="*/ 70 w 200"/>
                <a:gd name="T15" fmla="*/ 28 h 119"/>
                <a:gd name="T16" fmla="*/ 99 w 200"/>
                <a:gd name="T17" fmla="*/ 27 h 119"/>
                <a:gd name="T18" fmla="*/ 106 w 200"/>
                <a:gd name="T19" fmla="*/ 25 h 119"/>
                <a:gd name="T20" fmla="*/ 119 w 200"/>
                <a:gd name="T21" fmla="*/ 38 h 119"/>
                <a:gd name="T22" fmla="*/ 119 w 200"/>
                <a:gd name="T23" fmla="*/ 45 h 119"/>
                <a:gd name="T24" fmla="*/ 126 w 200"/>
                <a:gd name="T25" fmla="*/ 51 h 119"/>
                <a:gd name="T26" fmla="*/ 128 w 200"/>
                <a:gd name="T27" fmla="*/ 62 h 119"/>
                <a:gd name="T28" fmla="*/ 140 w 200"/>
                <a:gd name="T29" fmla="*/ 61 h 119"/>
                <a:gd name="T30" fmla="*/ 144 w 200"/>
                <a:gd name="T31" fmla="*/ 63 h 119"/>
                <a:gd name="T32" fmla="*/ 144 w 200"/>
                <a:gd name="T33" fmla="*/ 70 h 119"/>
                <a:gd name="T34" fmla="*/ 150 w 200"/>
                <a:gd name="T35" fmla="*/ 70 h 119"/>
                <a:gd name="T36" fmla="*/ 151 w 200"/>
                <a:gd name="T37" fmla="*/ 62 h 119"/>
                <a:gd name="T38" fmla="*/ 160 w 200"/>
                <a:gd name="T39" fmla="*/ 54 h 119"/>
                <a:gd name="T40" fmla="*/ 176 w 200"/>
                <a:gd name="T41" fmla="*/ 46 h 119"/>
                <a:gd name="T42" fmla="*/ 173 w 200"/>
                <a:gd name="T43" fmla="*/ 53 h 119"/>
                <a:gd name="T44" fmla="*/ 171 w 200"/>
                <a:gd name="T45" fmla="*/ 56 h 119"/>
                <a:gd name="T46" fmla="*/ 178 w 200"/>
                <a:gd name="T47" fmla="*/ 60 h 119"/>
                <a:gd name="T48" fmla="*/ 186 w 200"/>
                <a:gd name="T49" fmla="*/ 57 h 119"/>
                <a:gd name="T50" fmla="*/ 193 w 200"/>
                <a:gd name="T51" fmla="*/ 60 h 119"/>
                <a:gd name="T52" fmla="*/ 200 w 200"/>
                <a:gd name="T53" fmla="*/ 67 h 119"/>
                <a:gd name="T54" fmla="*/ 194 w 200"/>
                <a:gd name="T55" fmla="*/ 72 h 119"/>
                <a:gd name="T56" fmla="*/ 186 w 200"/>
                <a:gd name="T57" fmla="*/ 76 h 119"/>
                <a:gd name="T58" fmla="*/ 178 w 200"/>
                <a:gd name="T59" fmla="*/ 76 h 119"/>
                <a:gd name="T60" fmla="*/ 174 w 200"/>
                <a:gd name="T61" fmla="*/ 73 h 119"/>
                <a:gd name="T62" fmla="*/ 175 w 200"/>
                <a:gd name="T63" fmla="*/ 66 h 119"/>
                <a:gd name="T64" fmla="*/ 170 w 200"/>
                <a:gd name="T65" fmla="*/ 66 h 119"/>
                <a:gd name="T66" fmla="*/ 162 w 200"/>
                <a:gd name="T67" fmla="*/ 67 h 119"/>
                <a:gd name="T68" fmla="*/ 159 w 200"/>
                <a:gd name="T69" fmla="*/ 72 h 119"/>
                <a:gd name="T70" fmla="*/ 154 w 200"/>
                <a:gd name="T71" fmla="*/ 76 h 119"/>
                <a:gd name="T72" fmla="*/ 149 w 200"/>
                <a:gd name="T73" fmla="*/ 75 h 119"/>
                <a:gd name="T74" fmla="*/ 150 w 200"/>
                <a:gd name="T75" fmla="*/ 84 h 119"/>
                <a:gd name="T76" fmla="*/ 136 w 200"/>
                <a:gd name="T77" fmla="*/ 84 h 119"/>
                <a:gd name="T78" fmla="*/ 134 w 200"/>
                <a:gd name="T79" fmla="*/ 92 h 119"/>
                <a:gd name="T80" fmla="*/ 144 w 200"/>
                <a:gd name="T81" fmla="*/ 93 h 119"/>
                <a:gd name="T82" fmla="*/ 143 w 200"/>
                <a:gd name="T83" fmla="*/ 102 h 119"/>
                <a:gd name="T84" fmla="*/ 148 w 200"/>
                <a:gd name="T85" fmla="*/ 104 h 119"/>
                <a:gd name="T86" fmla="*/ 141 w 200"/>
                <a:gd name="T87" fmla="*/ 113 h 119"/>
                <a:gd name="T88" fmla="*/ 141 w 200"/>
                <a:gd name="T89" fmla="*/ 119 h 119"/>
                <a:gd name="T90" fmla="*/ 126 w 200"/>
                <a:gd name="T91" fmla="*/ 115 h 119"/>
                <a:gd name="T92" fmla="*/ 126 w 200"/>
                <a:gd name="T93" fmla="*/ 108 h 119"/>
                <a:gd name="T94" fmla="*/ 118 w 200"/>
                <a:gd name="T95" fmla="*/ 102 h 119"/>
                <a:gd name="T96" fmla="*/ 110 w 200"/>
                <a:gd name="T97" fmla="*/ 102 h 119"/>
                <a:gd name="T98" fmla="*/ 78 w 200"/>
                <a:gd name="T99" fmla="*/ 80 h 119"/>
                <a:gd name="T100" fmla="*/ 67 w 200"/>
                <a:gd name="T101" fmla="*/ 60 h 119"/>
                <a:gd name="T102" fmla="*/ 47 w 200"/>
                <a:gd name="T103" fmla="*/ 61 h 119"/>
                <a:gd name="T104" fmla="*/ 48 w 200"/>
                <a:gd name="T105" fmla="*/ 48 h 119"/>
                <a:gd name="T106" fmla="*/ 45 w 200"/>
                <a:gd name="T107" fmla="*/ 46 h 119"/>
                <a:gd name="T108" fmla="*/ 36 w 200"/>
                <a:gd name="T109" fmla="*/ 45 h 119"/>
                <a:gd name="T110" fmla="*/ 31 w 200"/>
                <a:gd name="T111" fmla="*/ 40 h 119"/>
                <a:gd name="T112" fmla="*/ 10 w 200"/>
                <a:gd name="T113" fmla="*/ 51 h 119"/>
                <a:gd name="T114" fmla="*/ 11 w 200"/>
                <a:gd name="T115" fmla="*/ 59 h 119"/>
                <a:gd name="T116" fmla="*/ 0 w 200"/>
                <a:gd name="T117" fmla="*/ 60 h 11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0"/>
                <a:gd name="T178" fmla="*/ 0 h 119"/>
                <a:gd name="T179" fmla="*/ 200 w 200"/>
                <a:gd name="T180" fmla="*/ 119 h 11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0" h="119">
                  <a:moveTo>
                    <a:pt x="0" y="60"/>
                  </a:moveTo>
                  <a:lnTo>
                    <a:pt x="0" y="6"/>
                  </a:lnTo>
                  <a:lnTo>
                    <a:pt x="13" y="2"/>
                  </a:lnTo>
                  <a:lnTo>
                    <a:pt x="33" y="0"/>
                  </a:lnTo>
                  <a:lnTo>
                    <a:pt x="39" y="4"/>
                  </a:lnTo>
                  <a:lnTo>
                    <a:pt x="52" y="11"/>
                  </a:lnTo>
                  <a:lnTo>
                    <a:pt x="59" y="15"/>
                  </a:lnTo>
                  <a:lnTo>
                    <a:pt x="70" y="28"/>
                  </a:lnTo>
                  <a:lnTo>
                    <a:pt x="99" y="27"/>
                  </a:lnTo>
                  <a:lnTo>
                    <a:pt x="106" y="25"/>
                  </a:lnTo>
                  <a:lnTo>
                    <a:pt x="119" y="38"/>
                  </a:lnTo>
                  <a:lnTo>
                    <a:pt x="119" y="45"/>
                  </a:lnTo>
                  <a:lnTo>
                    <a:pt x="126" y="51"/>
                  </a:lnTo>
                  <a:lnTo>
                    <a:pt x="128" y="62"/>
                  </a:lnTo>
                  <a:lnTo>
                    <a:pt x="140" y="61"/>
                  </a:lnTo>
                  <a:lnTo>
                    <a:pt x="144" y="63"/>
                  </a:lnTo>
                  <a:lnTo>
                    <a:pt x="144" y="70"/>
                  </a:lnTo>
                  <a:lnTo>
                    <a:pt x="150" y="70"/>
                  </a:lnTo>
                  <a:lnTo>
                    <a:pt x="151" y="62"/>
                  </a:lnTo>
                  <a:lnTo>
                    <a:pt x="160" y="54"/>
                  </a:lnTo>
                  <a:lnTo>
                    <a:pt x="176" y="46"/>
                  </a:lnTo>
                  <a:lnTo>
                    <a:pt x="173" y="53"/>
                  </a:lnTo>
                  <a:lnTo>
                    <a:pt x="171" y="56"/>
                  </a:lnTo>
                  <a:lnTo>
                    <a:pt x="178" y="60"/>
                  </a:lnTo>
                  <a:lnTo>
                    <a:pt x="186" y="57"/>
                  </a:lnTo>
                  <a:lnTo>
                    <a:pt x="193" y="60"/>
                  </a:lnTo>
                  <a:lnTo>
                    <a:pt x="200" y="67"/>
                  </a:lnTo>
                  <a:lnTo>
                    <a:pt x="194" y="72"/>
                  </a:lnTo>
                  <a:lnTo>
                    <a:pt x="186" y="76"/>
                  </a:lnTo>
                  <a:lnTo>
                    <a:pt x="178" y="76"/>
                  </a:lnTo>
                  <a:lnTo>
                    <a:pt x="174" y="73"/>
                  </a:lnTo>
                  <a:lnTo>
                    <a:pt x="175" y="66"/>
                  </a:lnTo>
                  <a:lnTo>
                    <a:pt x="170" y="66"/>
                  </a:lnTo>
                  <a:lnTo>
                    <a:pt x="162" y="67"/>
                  </a:lnTo>
                  <a:lnTo>
                    <a:pt x="159" y="72"/>
                  </a:lnTo>
                  <a:lnTo>
                    <a:pt x="154" y="76"/>
                  </a:lnTo>
                  <a:lnTo>
                    <a:pt x="149" y="75"/>
                  </a:lnTo>
                  <a:lnTo>
                    <a:pt x="150" y="84"/>
                  </a:lnTo>
                  <a:lnTo>
                    <a:pt x="136" y="84"/>
                  </a:lnTo>
                  <a:lnTo>
                    <a:pt x="134" y="92"/>
                  </a:lnTo>
                  <a:lnTo>
                    <a:pt x="144" y="93"/>
                  </a:lnTo>
                  <a:lnTo>
                    <a:pt x="143" y="102"/>
                  </a:lnTo>
                  <a:lnTo>
                    <a:pt x="148" y="104"/>
                  </a:lnTo>
                  <a:lnTo>
                    <a:pt x="141" y="113"/>
                  </a:lnTo>
                  <a:lnTo>
                    <a:pt x="141" y="119"/>
                  </a:lnTo>
                  <a:lnTo>
                    <a:pt x="126" y="115"/>
                  </a:lnTo>
                  <a:lnTo>
                    <a:pt x="126" y="108"/>
                  </a:lnTo>
                  <a:lnTo>
                    <a:pt x="118" y="102"/>
                  </a:lnTo>
                  <a:lnTo>
                    <a:pt x="110" y="102"/>
                  </a:lnTo>
                  <a:lnTo>
                    <a:pt x="78" y="80"/>
                  </a:lnTo>
                  <a:lnTo>
                    <a:pt x="67" y="60"/>
                  </a:lnTo>
                  <a:lnTo>
                    <a:pt x="47" y="61"/>
                  </a:lnTo>
                  <a:lnTo>
                    <a:pt x="48" y="48"/>
                  </a:lnTo>
                  <a:lnTo>
                    <a:pt x="45" y="46"/>
                  </a:lnTo>
                  <a:lnTo>
                    <a:pt x="36" y="45"/>
                  </a:lnTo>
                  <a:lnTo>
                    <a:pt x="31" y="40"/>
                  </a:lnTo>
                  <a:lnTo>
                    <a:pt x="10" y="51"/>
                  </a:lnTo>
                  <a:lnTo>
                    <a:pt x="11" y="59"/>
                  </a:lnTo>
                  <a:lnTo>
                    <a:pt x="0" y="6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80" name="Bhutan"/>
            <p:cNvSpPr>
              <a:spLocks/>
            </p:cNvSpPr>
            <p:nvPr/>
          </p:nvSpPr>
          <p:spPr bwMode="auto">
            <a:xfrm>
              <a:off x="10493170" y="3221386"/>
              <a:ext cx="30646" cy="14941"/>
            </a:xfrm>
            <a:custGeom>
              <a:avLst/>
              <a:gdLst>
                <a:gd name="T0" fmla="*/ 7 w 39"/>
                <a:gd name="T1" fmla="*/ 0 h 19"/>
                <a:gd name="T2" fmla="*/ 3 w 39"/>
                <a:gd name="T3" fmla="*/ 4 h 19"/>
                <a:gd name="T4" fmla="*/ 1 w 39"/>
                <a:gd name="T5" fmla="*/ 4 h 19"/>
                <a:gd name="T6" fmla="*/ 0 w 39"/>
                <a:gd name="T7" fmla="*/ 10 h 19"/>
                <a:gd name="T8" fmla="*/ 2 w 39"/>
                <a:gd name="T9" fmla="*/ 15 h 19"/>
                <a:gd name="T10" fmla="*/ 6 w 39"/>
                <a:gd name="T11" fmla="*/ 18 h 19"/>
                <a:gd name="T12" fmla="*/ 12 w 39"/>
                <a:gd name="T13" fmla="*/ 19 h 19"/>
                <a:gd name="T14" fmla="*/ 25 w 39"/>
                <a:gd name="T15" fmla="*/ 18 h 19"/>
                <a:gd name="T16" fmla="*/ 36 w 39"/>
                <a:gd name="T17" fmla="*/ 17 h 19"/>
                <a:gd name="T18" fmla="*/ 39 w 39"/>
                <a:gd name="T19" fmla="*/ 12 h 19"/>
                <a:gd name="T20" fmla="*/ 36 w 39"/>
                <a:gd name="T21" fmla="*/ 4 h 19"/>
                <a:gd name="T22" fmla="*/ 25 w 39"/>
                <a:gd name="T23" fmla="*/ 2 h 19"/>
                <a:gd name="T24" fmla="*/ 15 w 39"/>
                <a:gd name="T25" fmla="*/ 0 h 19"/>
                <a:gd name="T26" fmla="*/ 7 w 39"/>
                <a:gd name="T27" fmla="*/ 0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19"/>
                <a:gd name="T44" fmla="*/ 39 w 39"/>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19">
                  <a:moveTo>
                    <a:pt x="7" y="0"/>
                  </a:moveTo>
                  <a:lnTo>
                    <a:pt x="3" y="4"/>
                  </a:lnTo>
                  <a:lnTo>
                    <a:pt x="1" y="4"/>
                  </a:lnTo>
                  <a:lnTo>
                    <a:pt x="0" y="10"/>
                  </a:lnTo>
                  <a:lnTo>
                    <a:pt x="2" y="15"/>
                  </a:lnTo>
                  <a:lnTo>
                    <a:pt x="6" y="18"/>
                  </a:lnTo>
                  <a:lnTo>
                    <a:pt x="12" y="19"/>
                  </a:lnTo>
                  <a:lnTo>
                    <a:pt x="25" y="18"/>
                  </a:lnTo>
                  <a:lnTo>
                    <a:pt x="36" y="17"/>
                  </a:lnTo>
                  <a:lnTo>
                    <a:pt x="39" y="12"/>
                  </a:lnTo>
                  <a:lnTo>
                    <a:pt x="36" y="4"/>
                  </a:lnTo>
                  <a:lnTo>
                    <a:pt x="25" y="2"/>
                  </a:lnTo>
                  <a:lnTo>
                    <a:pt x="15" y="0"/>
                  </a:lnTo>
                  <a:lnTo>
                    <a:pt x="7"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81" name="Sri Lanka"/>
            <p:cNvSpPr>
              <a:spLocks/>
            </p:cNvSpPr>
            <p:nvPr/>
          </p:nvSpPr>
          <p:spPr bwMode="auto">
            <a:xfrm>
              <a:off x="10407518" y="3402245"/>
              <a:ext cx="19645" cy="33813"/>
            </a:xfrm>
            <a:custGeom>
              <a:avLst/>
              <a:gdLst>
                <a:gd name="T0" fmla="*/ 5 w 25"/>
                <a:gd name="T1" fmla="*/ 0 h 43"/>
                <a:gd name="T2" fmla="*/ 12 w 25"/>
                <a:gd name="T3" fmla="*/ 8 h 43"/>
                <a:gd name="T4" fmla="*/ 19 w 25"/>
                <a:gd name="T5" fmla="*/ 19 h 43"/>
                <a:gd name="T6" fmla="*/ 25 w 25"/>
                <a:gd name="T7" fmla="*/ 29 h 43"/>
                <a:gd name="T8" fmla="*/ 20 w 25"/>
                <a:gd name="T9" fmla="*/ 41 h 43"/>
                <a:gd name="T10" fmla="*/ 12 w 25"/>
                <a:gd name="T11" fmla="*/ 43 h 43"/>
                <a:gd name="T12" fmla="*/ 4 w 25"/>
                <a:gd name="T13" fmla="*/ 41 h 43"/>
                <a:gd name="T14" fmla="*/ 0 w 25"/>
                <a:gd name="T15" fmla="*/ 32 h 43"/>
                <a:gd name="T16" fmla="*/ 0 w 25"/>
                <a:gd name="T17" fmla="*/ 18 h 43"/>
                <a:gd name="T18" fmla="*/ 3 w 25"/>
                <a:gd name="T19" fmla="*/ 8 h 43"/>
                <a:gd name="T20" fmla="*/ 5 w 25"/>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43"/>
                <a:gd name="T35" fmla="*/ 25 w 25"/>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43">
                  <a:moveTo>
                    <a:pt x="5" y="0"/>
                  </a:moveTo>
                  <a:lnTo>
                    <a:pt x="12" y="8"/>
                  </a:lnTo>
                  <a:lnTo>
                    <a:pt x="19" y="19"/>
                  </a:lnTo>
                  <a:lnTo>
                    <a:pt x="25" y="29"/>
                  </a:lnTo>
                  <a:lnTo>
                    <a:pt x="20" y="41"/>
                  </a:lnTo>
                  <a:lnTo>
                    <a:pt x="12" y="43"/>
                  </a:lnTo>
                  <a:lnTo>
                    <a:pt x="4" y="41"/>
                  </a:lnTo>
                  <a:lnTo>
                    <a:pt x="0" y="32"/>
                  </a:lnTo>
                  <a:lnTo>
                    <a:pt x="0" y="18"/>
                  </a:lnTo>
                  <a:lnTo>
                    <a:pt x="3" y="8"/>
                  </a:lnTo>
                  <a:lnTo>
                    <a:pt x="5"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82" name="Malaysia"/>
            <p:cNvSpPr>
              <a:spLocks/>
            </p:cNvSpPr>
            <p:nvPr/>
          </p:nvSpPr>
          <p:spPr bwMode="auto">
            <a:xfrm>
              <a:off x="10597680" y="3431340"/>
              <a:ext cx="37718" cy="47967"/>
            </a:xfrm>
            <a:custGeom>
              <a:avLst/>
              <a:gdLst>
                <a:gd name="T0" fmla="*/ 0 w 48"/>
                <a:gd name="T1" fmla="*/ 0 h 61"/>
                <a:gd name="T2" fmla="*/ 7 w 48"/>
                <a:gd name="T3" fmla="*/ 1 h 61"/>
                <a:gd name="T4" fmla="*/ 12 w 48"/>
                <a:gd name="T5" fmla="*/ 4 h 61"/>
                <a:gd name="T6" fmla="*/ 11 w 48"/>
                <a:gd name="T7" fmla="*/ 10 h 61"/>
                <a:gd name="T8" fmla="*/ 18 w 48"/>
                <a:gd name="T9" fmla="*/ 11 h 61"/>
                <a:gd name="T10" fmla="*/ 19 w 48"/>
                <a:gd name="T11" fmla="*/ 7 h 61"/>
                <a:gd name="T12" fmla="*/ 23 w 48"/>
                <a:gd name="T13" fmla="*/ 5 h 61"/>
                <a:gd name="T14" fmla="*/ 30 w 48"/>
                <a:gd name="T15" fmla="*/ 9 h 61"/>
                <a:gd name="T16" fmla="*/ 38 w 48"/>
                <a:gd name="T17" fmla="*/ 21 h 61"/>
                <a:gd name="T18" fmla="*/ 39 w 48"/>
                <a:gd name="T19" fmla="*/ 29 h 61"/>
                <a:gd name="T20" fmla="*/ 40 w 48"/>
                <a:gd name="T21" fmla="*/ 46 h 61"/>
                <a:gd name="T22" fmla="*/ 45 w 48"/>
                <a:gd name="T23" fmla="*/ 52 h 61"/>
                <a:gd name="T24" fmla="*/ 47 w 48"/>
                <a:gd name="T25" fmla="*/ 58 h 61"/>
                <a:gd name="T26" fmla="*/ 48 w 48"/>
                <a:gd name="T27" fmla="*/ 61 h 61"/>
                <a:gd name="T28" fmla="*/ 40 w 48"/>
                <a:gd name="T29" fmla="*/ 61 h 61"/>
                <a:gd name="T30" fmla="*/ 27 w 48"/>
                <a:gd name="T31" fmla="*/ 53 h 61"/>
                <a:gd name="T32" fmla="*/ 12 w 48"/>
                <a:gd name="T33" fmla="*/ 44 h 61"/>
                <a:gd name="T34" fmla="*/ 14 w 48"/>
                <a:gd name="T35" fmla="*/ 39 h 61"/>
                <a:gd name="T36" fmla="*/ 7 w 48"/>
                <a:gd name="T37" fmla="*/ 31 h 61"/>
                <a:gd name="T38" fmla="*/ 3 w 48"/>
                <a:gd name="T39" fmla="*/ 19 h 61"/>
                <a:gd name="T40" fmla="*/ 2 w 48"/>
                <a:gd name="T41" fmla="*/ 7 h 61"/>
                <a:gd name="T42" fmla="*/ 0 w 48"/>
                <a:gd name="T43" fmla="*/ 0 h 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61"/>
                <a:gd name="T68" fmla="*/ 48 w 48"/>
                <a:gd name="T69" fmla="*/ 61 h 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61">
                  <a:moveTo>
                    <a:pt x="0" y="0"/>
                  </a:moveTo>
                  <a:lnTo>
                    <a:pt x="7" y="1"/>
                  </a:lnTo>
                  <a:lnTo>
                    <a:pt x="12" y="4"/>
                  </a:lnTo>
                  <a:lnTo>
                    <a:pt x="11" y="10"/>
                  </a:lnTo>
                  <a:lnTo>
                    <a:pt x="18" y="11"/>
                  </a:lnTo>
                  <a:lnTo>
                    <a:pt x="19" y="7"/>
                  </a:lnTo>
                  <a:lnTo>
                    <a:pt x="23" y="5"/>
                  </a:lnTo>
                  <a:lnTo>
                    <a:pt x="30" y="9"/>
                  </a:lnTo>
                  <a:lnTo>
                    <a:pt x="38" y="21"/>
                  </a:lnTo>
                  <a:lnTo>
                    <a:pt x="39" y="29"/>
                  </a:lnTo>
                  <a:lnTo>
                    <a:pt x="40" y="46"/>
                  </a:lnTo>
                  <a:lnTo>
                    <a:pt x="45" y="52"/>
                  </a:lnTo>
                  <a:lnTo>
                    <a:pt x="47" y="58"/>
                  </a:lnTo>
                  <a:lnTo>
                    <a:pt x="48" y="61"/>
                  </a:lnTo>
                  <a:lnTo>
                    <a:pt x="40" y="61"/>
                  </a:lnTo>
                  <a:lnTo>
                    <a:pt x="27" y="53"/>
                  </a:lnTo>
                  <a:lnTo>
                    <a:pt x="12" y="44"/>
                  </a:lnTo>
                  <a:lnTo>
                    <a:pt x="14" y="39"/>
                  </a:lnTo>
                  <a:lnTo>
                    <a:pt x="7" y="31"/>
                  </a:lnTo>
                  <a:lnTo>
                    <a:pt x="3" y="19"/>
                  </a:lnTo>
                  <a:lnTo>
                    <a:pt x="2" y="7"/>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183" name="Papua New Guinea"/>
            <p:cNvGrpSpPr/>
            <p:nvPr/>
          </p:nvGrpSpPr>
          <p:grpSpPr>
            <a:xfrm>
              <a:off x="10980363" y="3518624"/>
              <a:ext cx="140657" cy="76276"/>
              <a:chOff x="7185387" y="3769939"/>
              <a:chExt cx="300065" cy="162719"/>
            </a:xfrm>
            <a:grpFill/>
          </p:grpSpPr>
          <p:sp>
            <p:nvSpPr>
              <p:cNvPr id="405" name="Papua New Guinea"/>
              <p:cNvSpPr>
                <a:spLocks/>
              </p:cNvSpPr>
              <p:nvPr/>
            </p:nvSpPr>
            <p:spPr bwMode="auto">
              <a:xfrm>
                <a:off x="7185387" y="3769939"/>
                <a:ext cx="194456" cy="162719"/>
              </a:xfrm>
              <a:custGeom>
                <a:avLst/>
                <a:gdLst>
                  <a:gd name="T0" fmla="*/ 0 w 115"/>
                  <a:gd name="T1" fmla="*/ 0 h 97"/>
                  <a:gd name="T2" fmla="*/ 10 w 115"/>
                  <a:gd name="T3" fmla="*/ 3 h 97"/>
                  <a:gd name="T4" fmla="*/ 24 w 115"/>
                  <a:gd name="T5" fmla="*/ 8 h 97"/>
                  <a:gd name="T6" fmla="*/ 38 w 115"/>
                  <a:gd name="T7" fmla="*/ 13 h 97"/>
                  <a:gd name="T8" fmla="*/ 49 w 115"/>
                  <a:gd name="T9" fmla="*/ 21 h 97"/>
                  <a:gd name="T10" fmla="*/ 56 w 115"/>
                  <a:gd name="T11" fmla="*/ 29 h 97"/>
                  <a:gd name="T12" fmla="*/ 64 w 115"/>
                  <a:gd name="T13" fmla="*/ 33 h 97"/>
                  <a:gd name="T14" fmla="*/ 75 w 115"/>
                  <a:gd name="T15" fmla="*/ 39 h 97"/>
                  <a:gd name="T16" fmla="*/ 81 w 115"/>
                  <a:gd name="T17" fmla="*/ 43 h 97"/>
                  <a:gd name="T18" fmla="*/ 82 w 115"/>
                  <a:gd name="T19" fmla="*/ 49 h 97"/>
                  <a:gd name="T20" fmla="*/ 71 w 115"/>
                  <a:gd name="T21" fmla="*/ 49 h 97"/>
                  <a:gd name="T22" fmla="*/ 75 w 115"/>
                  <a:gd name="T23" fmla="*/ 55 h 97"/>
                  <a:gd name="T24" fmla="*/ 83 w 115"/>
                  <a:gd name="T25" fmla="*/ 65 h 97"/>
                  <a:gd name="T26" fmla="*/ 94 w 115"/>
                  <a:gd name="T27" fmla="*/ 77 h 97"/>
                  <a:gd name="T28" fmla="*/ 99 w 115"/>
                  <a:gd name="T29" fmla="*/ 79 h 97"/>
                  <a:gd name="T30" fmla="*/ 105 w 115"/>
                  <a:gd name="T31" fmla="*/ 85 h 97"/>
                  <a:gd name="T32" fmla="*/ 116 w 115"/>
                  <a:gd name="T33" fmla="*/ 93 h 97"/>
                  <a:gd name="T34" fmla="*/ 115 w 115"/>
                  <a:gd name="T35" fmla="*/ 97 h 97"/>
                  <a:gd name="T36" fmla="*/ 103 w 115"/>
                  <a:gd name="T37" fmla="*/ 92 h 97"/>
                  <a:gd name="T38" fmla="*/ 94 w 115"/>
                  <a:gd name="T39" fmla="*/ 89 h 97"/>
                  <a:gd name="T40" fmla="*/ 79 w 115"/>
                  <a:gd name="T41" fmla="*/ 88 h 97"/>
                  <a:gd name="T42" fmla="*/ 72 w 115"/>
                  <a:gd name="T43" fmla="*/ 79 h 97"/>
                  <a:gd name="T44" fmla="*/ 64 w 115"/>
                  <a:gd name="T45" fmla="*/ 69 h 97"/>
                  <a:gd name="T46" fmla="*/ 54 w 115"/>
                  <a:gd name="T47" fmla="*/ 63 h 97"/>
                  <a:gd name="T48" fmla="*/ 45 w 115"/>
                  <a:gd name="T49" fmla="*/ 57 h 97"/>
                  <a:gd name="T50" fmla="*/ 34 w 115"/>
                  <a:gd name="T51" fmla="*/ 53 h 97"/>
                  <a:gd name="T52" fmla="*/ 34 w 115"/>
                  <a:gd name="T53" fmla="*/ 60 h 97"/>
                  <a:gd name="T54" fmla="*/ 32 w 115"/>
                  <a:gd name="T55" fmla="*/ 65 h 97"/>
                  <a:gd name="T56" fmla="*/ 22 w 115"/>
                  <a:gd name="T57" fmla="*/ 66 h 97"/>
                  <a:gd name="T58" fmla="*/ 22 w 115"/>
                  <a:gd name="T59" fmla="*/ 71 h 97"/>
                  <a:gd name="T60" fmla="*/ 28 w 115"/>
                  <a:gd name="T61" fmla="*/ 75 h 97"/>
                  <a:gd name="T62" fmla="*/ 24 w 115"/>
                  <a:gd name="T63" fmla="*/ 79 h 97"/>
                  <a:gd name="T64" fmla="*/ 13 w 115"/>
                  <a:gd name="T65" fmla="*/ 76 h 97"/>
                  <a:gd name="T66" fmla="*/ 7 w 115"/>
                  <a:gd name="T67" fmla="*/ 76 h 97"/>
                  <a:gd name="T68" fmla="*/ 0 w 115"/>
                  <a:gd name="T69" fmla="*/ 76 h 97"/>
                  <a:gd name="T70" fmla="*/ 0 w 115"/>
                  <a:gd name="T71" fmla="*/ 0 h 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5"/>
                  <a:gd name="T109" fmla="*/ 0 h 97"/>
                  <a:gd name="T110" fmla="*/ 115 w 115"/>
                  <a:gd name="T111" fmla="*/ 97 h 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5" h="97">
                    <a:moveTo>
                      <a:pt x="0" y="0"/>
                    </a:moveTo>
                    <a:cubicBezTo>
                      <a:pt x="10" y="3"/>
                      <a:pt x="10" y="3"/>
                      <a:pt x="10" y="3"/>
                    </a:cubicBezTo>
                    <a:cubicBezTo>
                      <a:pt x="24" y="8"/>
                      <a:pt x="24" y="8"/>
                      <a:pt x="24" y="8"/>
                    </a:cubicBezTo>
                    <a:cubicBezTo>
                      <a:pt x="38" y="13"/>
                      <a:pt x="38" y="13"/>
                      <a:pt x="38" y="13"/>
                    </a:cubicBezTo>
                    <a:cubicBezTo>
                      <a:pt x="49" y="21"/>
                      <a:pt x="49" y="21"/>
                      <a:pt x="49" y="21"/>
                    </a:cubicBezTo>
                    <a:cubicBezTo>
                      <a:pt x="56" y="29"/>
                      <a:pt x="56" y="29"/>
                      <a:pt x="56" y="29"/>
                    </a:cubicBezTo>
                    <a:cubicBezTo>
                      <a:pt x="63" y="33"/>
                      <a:pt x="63" y="33"/>
                      <a:pt x="63" y="33"/>
                    </a:cubicBezTo>
                    <a:cubicBezTo>
                      <a:pt x="74" y="39"/>
                      <a:pt x="74" y="39"/>
                      <a:pt x="74" y="39"/>
                    </a:cubicBezTo>
                    <a:cubicBezTo>
                      <a:pt x="80" y="43"/>
                      <a:pt x="80" y="43"/>
                      <a:pt x="80" y="43"/>
                    </a:cubicBezTo>
                    <a:cubicBezTo>
                      <a:pt x="80" y="43"/>
                      <a:pt x="84" y="49"/>
                      <a:pt x="81" y="49"/>
                    </a:cubicBezTo>
                    <a:cubicBezTo>
                      <a:pt x="78" y="49"/>
                      <a:pt x="70" y="49"/>
                      <a:pt x="70" y="49"/>
                    </a:cubicBezTo>
                    <a:cubicBezTo>
                      <a:pt x="74" y="55"/>
                      <a:pt x="74" y="55"/>
                      <a:pt x="74" y="55"/>
                    </a:cubicBezTo>
                    <a:cubicBezTo>
                      <a:pt x="82" y="65"/>
                      <a:pt x="82" y="65"/>
                      <a:pt x="82" y="65"/>
                    </a:cubicBezTo>
                    <a:cubicBezTo>
                      <a:pt x="93" y="77"/>
                      <a:pt x="93" y="77"/>
                      <a:pt x="93" y="77"/>
                    </a:cubicBezTo>
                    <a:cubicBezTo>
                      <a:pt x="98" y="79"/>
                      <a:pt x="98" y="79"/>
                      <a:pt x="98" y="79"/>
                    </a:cubicBezTo>
                    <a:cubicBezTo>
                      <a:pt x="104" y="85"/>
                      <a:pt x="104" y="85"/>
                      <a:pt x="104" y="85"/>
                    </a:cubicBezTo>
                    <a:cubicBezTo>
                      <a:pt x="115" y="93"/>
                      <a:pt x="115" y="93"/>
                      <a:pt x="115" y="93"/>
                    </a:cubicBezTo>
                    <a:cubicBezTo>
                      <a:pt x="114" y="97"/>
                      <a:pt x="114" y="97"/>
                      <a:pt x="114" y="97"/>
                    </a:cubicBezTo>
                    <a:cubicBezTo>
                      <a:pt x="102" y="92"/>
                      <a:pt x="102" y="92"/>
                      <a:pt x="102" y="92"/>
                    </a:cubicBezTo>
                    <a:cubicBezTo>
                      <a:pt x="93" y="89"/>
                      <a:pt x="93" y="89"/>
                      <a:pt x="93" y="89"/>
                    </a:cubicBezTo>
                    <a:cubicBezTo>
                      <a:pt x="78" y="88"/>
                      <a:pt x="78" y="88"/>
                      <a:pt x="78" y="88"/>
                    </a:cubicBezTo>
                    <a:cubicBezTo>
                      <a:pt x="71" y="79"/>
                      <a:pt x="71" y="79"/>
                      <a:pt x="71" y="79"/>
                    </a:cubicBezTo>
                    <a:cubicBezTo>
                      <a:pt x="63" y="69"/>
                      <a:pt x="63" y="69"/>
                      <a:pt x="63" y="69"/>
                    </a:cubicBezTo>
                    <a:cubicBezTo>
                      <a:pt x="54" y="63"/>
                      <a:pt x="54" y="63"/>
                      <a:pt x="54" y="63"/>
                    </a:cubicBezTo>
                    <a:cubicBezTo>
                      <a:pt x="45" y="57"/>
                      <a:pt x="45" y="57"/>
                      <a:pt x="45" y="57"/>
                    </a:cubicBezTo>
                    <a:cubicBezTo>
                      <a:pt x="34" y="53"/>
                      <a:pt x="34" y="53"/>
                      <a:pt x="34" y="53"/>
                    </a:cubicBezTo>
                    <a:cubicBezTo>
                      <a:pt x="34" y="60"/>
                      <a:pt x="34" y="60"/>
                      <a:pt x="34" y="60"/>
                    </a:cubicBezTo>
                    <a:cubicBezTo>
                      <a:pt x="32" y="65"/>
                      <a:pt x="32" y="65"/>
                      <a:pt x="32" y="65"/>
                    </a:cubicBezTo>
                    <a:cubicBezTo>
                      <a:pt x="22" y="66"/>
                      <a:pt x="22" y="66"/>
                      <a:pt x="22" y="66"/>
                    </a:cubicBezTo>
                    <a:cubicBezTo>
                      <a:pt x="22" y="71"/>
                      <a:pt x="22" y="71"/>
                      <a:pt x="22" y="71"/>
                    </a:cubicBezTo>
                    <a:cubicBezTo>
                      <a:pt x="28" y="75"/>
                      <a:pt x="28" y="75"/>
                      <a:pt x="28" y="75"/>
                    </a:cubicBezTo>
                    <a:cubicBezTo>
                      <a:pt x="24" y="79"/>
                      <a:pt x="24" y="79"/>
                      <a:pt x="24" y="79"/>
                    </a:cubicBezTo>
                    <a:cubicBezTo>
                      <a:pt x="13" y="76"/>
                      <a:pt x="13" y="76"/>
                      <a:pt x="13" y="76"/>
                    </a:cubicBezTo>
                    <a:cubicBezTo>
                      <a:pt x="7" y="76"/>
                      <a:pt x="7" y="76"/>
                      <a:pt x="7" y="76"/>
                    </a:cubicBezTo>
                    <a:cubicBezTo>
                      <a:pt x="0" y="76"/>
                      <a:pt x="0" y="76"/>
                      <a:pt x="0" y="76"/>
                    </a:cubicBez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06" name="New Britain Island"/>
              <p:cNvSpPr>
                <a:spLocks/>
              </p:cNvSpPr>
              <p:nvPr/>
            </p:nvSpPr>
            <p:spPr bwMode="auto">
              <a:xfrm>
                <a:off x="7341287" y="3801812"/>
                <a:ext cx="73759" cy="43615"/>
              </a:xfrm>
              <a:custGeom>
                <a:avLst/>
                <a:gdLst>
                  <a:gd name="T0" fmla="*/ 0 w 44"/>
                  <a:gd name="T1" fmla="*/ 15 h 26"/>
                  <a:gd name="T2" fmla="*/ 11 w 44"/>
                  <a:gd name="T3" fmla="*/ 16 h 26"/>
                  <a:gd name="T4" fmla="*/ 26 w 44"/>
                  <a:gd name="T5" fmla="*/ 16 h 26"/>
                  <a:gd name="T6" fmla="*/ 31 w 44"/>
                  <a:gd name="T7" fmla="*/ 10 h 26"/>
                  <a:gd name="T8" fmla="*/ 38 w 44"/>
                  <a:gd name="T9" fmla="*/ 3 h 26"/>
                  <a:gd name="T10" fmla="*/ 43 w 44"/>
                  <a:gd name="T11" fmla="*/ 0 h 26"/>
                  <a:gd name="T12" fmla="*/ 44 w 44"/>
                  <a:gd name="T13" fmla="*/ 6 h 26"/>
                  <a:gd name="T14" fmla="*/ 41 w 44"/>
                  <a:gd name="T15" fmla="*/ 12 h 26"/>
                  <a:gd name="T16" fmla="*/ 35 w 44"/>
                  <a:gd name="T17" fmla="*/ 16 h 26"/>
                  <a:gd name="T18" fmla="*/ 29 w 44"/>
                  <a:gd name="T19" fmla="*/ 20 h 26"/>
                  <a:gd name="T20" fmla="*/ 24 w 44"/>
                  <a:gd name="T21" fmla="*/ 25 h 26"/>
                  <a:gd name="T22" fmla="*/ 16 w 44"/>
                  <a:gd name="T23" fmla="*/ 26 h 26"/>
                  <a:gd name="T24" fmla="*/ 6 w 44"/>
                  <a:gd name="T25" fmla="*/ 22 h 26"/>
                  <a:gd name="T26" fmla="*/ 2 w 44"/>
                  <a:gd name="T27" fmla="*/ 20 h 26"/>
                  <a:gd name="T28" fmla="*/ 0 w 44"/>
                  <a:gd name="T29" fmla="*/ 15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26"/>
                  <a:gd name="T47" fmla="*/ 44 w 44"/>
                  <a:gd name="T48" fmla="*/ 26 h 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26">
                    <a:moveTo>
                      <a:pt x="0" y="15"/>
                    </a:moveTo>
                    <a:lnTo>
                      <a:pt x="11" y="16"/>
                    </a:lnTo>
                    <a:lnTo>
                      <a:pt x="26" y="16"/>
                    </a:lnTo>
                    <a:lnTo>
                      <a:pt x="31" y="10"/>
                    </a:lnTo>
                    <a:lnTo>
                      <a:pt x="38" y="3"/>
                    </a:lnTo>
                    <a:lnTo>
                      <a:pt x="43" y="0"/>
                    </a:lnTo>
                    <a:lnTo>
                      <a:pt x="44" y="6"/>
                    </a:lnTo>
                    <a:lnTo>
                      <a:pt x="41" y="12"/>
                    </a:lnTo>
                    <a:lnTo>
                      <a:pt x="35" y="16"/>
                    </a:lnTo>
                    <a:lnTo>
                      <a:pt x="29" y="20"/>
                    </a:lnTo>
                    <a:lnTo>
                      <a:pt x="24" y="25"/>
                    </a:lnTo>
                    <a:lnTo>
                      <a:pt x="16" y="26"/>
                    </a:lnTo>
                    <a:lnTo>
                      <a:pt x="6" y="22"/>
                    </a:lnTo>
                    <a:lnTo>
                      <a:pt x="2" y="20"/>
                    </a:lnTo>
                    <a:lnTo>
                      <a:pt x="0" y="1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07" name="Bougainville Island"/>
              <p:cNvSpPr>
                <a:spLocks/>
              </p:cNvSpPr>
              <p:nvPr/>
            </p:nvSpPr>
            <p:spPr bwMode="auto">
              <a:xfrm>
                <a:off x="7458631" y="3823619"/>
                <a:ext cx="26821" cy="33550"/>
              </a:xfrm>
              <a:custGeom>
                <a:avLst/>
                <a:gdLst>
                  <a:gd name="T0" fmla="*/ 0 w 16"/>
                  <a:gd name="T1" fmla="*/ 0 h 20"/>
                  <a:gd name="T2" fmla="*/ 8 w 16"/>
                  <a:gd name="T3" fmla="*/ 4 h 20"/>
                  <a:gd name="T4" fmla="*/ 14 w 16"/>
                  <a:gd name="T5" fmla="*/ 12 h 20"/>
                  <a:gd name="T6" fmla="*/ 16 w 16"/>
                  <a:gd name="T7" fmla="*/ 20 h 20"/>
                  <a:gd name="T8" fmla="*/ 8 w 16"/>
                  <a:gd name="T9" fmla="*/ 16 h 20"/>
                  <a:gd name="T10" fmla="*/ 5 w 16"/>
                  <a:gd name="T11" fmla="*/ 9 h 20"/>
                  <a:gd name="T12" fmla="*/ 1 w 16"/>
                  <a:gd name="T13" fmla="*/ 5 h 20"/>
                  <a:gd name="T14" fmla="*/ 0 w 16"/>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20"/>
                  <a:gd name="T26" fmla="*/ 16 w 16"/>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20">
                    <a:moveTo>
                      <a:pt x="0" y="0"/>
                    </a:moveTo>
                    <a:lnTo>
                      <a:pt x="8" y="4"/>
                    </a:lnTo>
                    <a:lnTo>
                      <a:pt x="14" y="12"/>
                    </a:lnTo>
                    <a:lnTo>
                      <a:pt x="16" y="20"/>
                    </a:lnTo>
                    <a:lnTo>
                      <a:pt x="8" y="16"/>
                    </a:lnTo>
                    <a:lnTo>
                      <a:pt x="5" y="9"/>
                    </a:lnTo>
                    <a:lnTo>
                      <a:pt x="1" y="5"/>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08" name="New Ireland"/>
              <p:cNvSpPr>
                <a:spLocks/>
              </p:cNvSpPr>
              <p:nvPr/>
            </p:nvSpPr>
            <p:spPr bwMode="auto">
              <a:xfrm>
                <a:off x="7386548" y="3774972"/>
                <a:ext cx="43585" cy="36905"/>
              </a:xfrm>
              <a:custGeom>
                <a:avLst/>
                <a:gdLst>
                  <a:gd name="T0" fmla="*/ 0 w 26"/>
                  <a:gd name="T1" fmla="*/ 0 h 22"/>
                  <a:gd name="T2" fmla="*/ 8 w 26"/>
                  <a:gd name="T3" fmla="*/ 6 h 22"/>
                  <a:gd name="T4" fmla="*/ 15 w 26"/>
                  <a:gd name="T5" fmla="*/ 9 h 22"/>
                  <a:gd name="T6" fmla="*/ 19 w 26"/>
                  <a:gd name="T7" fmla="*/ 16 h 22"/>
                  <a:gd name="T8" fmla="*/ 22 w 26"/>
                  <a:gd name="T9" fmla="*/ 22 h 22"/>
                  <a:gd name="T10" fmla="*/ 26 w 26"/>
                  <a:gd name="T11" fmla="*/ 19 h 22"/>
                  <a:gd name="T12" fmla="*/ 24 w 26"/>
                  <a:gd name="T13" fmla="*/ 14 h 22"/>
                  <a:gd name="T14" fmla="*/ 16 w 26"/>
                  <a:gd name="T15" fmla="*/ 6 h 22"/>
                  <a:gd name="T16" fmla="*/ 7 w 26"/>
                  <a:gd name="T17" fmla="*/ 2 h 22"/>
                  <a:gd name="T18" fmla="*/ 0 w 26"/>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2"/>
                  <a:gd name="T32" fmla="*/ 26 w 26"/>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2">
                    <a:moveTo>
                      <a:pt x="0" y="0"/>
                    </a:moveTo>
                    <a:lnTo>
                      <a:pt x="8" y="6"/>
                    </a:lnTo>
                    <a:lnTo>
                      <a:pt x="15" y="9"/>
                    </a:lnTo>
                    <a:lnTo>
                      <a:pt x="19" y="16"/>
                    </a:lnTo>
                    <a:lnTo>
                      <a:pt x="22" y="22"/>
                    </a:lnTo>
                    <a:lnTo>
                      <a:pt x="26" y="19"/>
                    </a:lnTo>
                    <a:lnTo>
                      <a:pt x="24" y="14"/>
                    </a:lnTo>
                    <a:lnTo>
                      <a:pt x="16" y="6"/>
                    </a:lnTo>
                    <a:lnTo>
                      <a:pt x="7" y="2"/>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184" name="Solomon Islands"/>
            <p:cNvGrpSpPr/>
            <p:nvPr/>
          </p:nvGrpSpPr>
          <p:grpSpPr>
            <a:xfrm>
              <a:off x="11154810" y="3572096"/>
              <a:ext cx="26717" cy="24377"/>
              <a:chOff x="7557535" y="3884010"/>
              <a:chExt cx="56995" cy="52003"/>
            </a:xfrm>
            <a:grpFill/>
          </p:grpSpPr>
          <p:sp>
            <p:nvSpPr>
              <p:cNvPr id="402" name="Solomon Islands"/>
              <p:cNvSpPr>
                <a:spLocks/>
              </p:cNvSpPr>
              <p:nvPr/>
            </p:nvSpPr>
            <p:spPr bwMode="auto">
              <a:xfrm>
                <a:off x="7557535" y="3902463"/>
                <a:ext cx="26821" cy="16775"/>
              </a:xfrm>
              <a:custGeom>
                <a:avLst/>
                <a:gdLst>
                  <a:gd name="T0" fmla="*/ 2 w 16"/>
                  <a:gd name="T1" fmla="*/ 0 h 10"/>
                  <a:gd name="T2" fmla="*/ 8 w 16"/>
                  <a:gd name="T3" fmla="*/ 1 h 10"/>
                  <a:gd name="T4" fmla="*/ 15 w 16"/>
                  <a:gd name="T5" fmla="*/ 6 h 10"/>
                  <a:gd name="T6" fmla="*/ 14 w 16"/>
                  <a:gd name="T7" fmla="*/ 10 h 10"/>
                  <a:gd name="T8" fmla="*/ 4 w 16"/>
                  <a:gd name="T9" fmla="*/ 8 h 10"/>
                  <a:gd name="T10" fmla="*/ 0 w 16"/>
                  <a:gd name="T11" fmla="*/ 3 h 10"/>
                  <a:gd name="T12" fmla="*/ 2 w 16"/>
                  <a:gd name="T13" fmla="*/ 0 h 10"/>
                  <a:gd name="T14" fmla="*/ 0 60000 65536"/>
                  <a:gd name="T15" fmla="*/ 0 60000 65536"/>
                  <a:gd name="T16" fmla="*/ 0 60000 65536"/>
                  <a:gd name="T17" fmla="*/ 0 60000 65536"/>
                  <a:gd name="T18" fmla="*/ 0 60000 65536"/>
                  <a:gd name="T19" fmla="*/ 0 60000 65536"/>
                  <a:gd name="T20" fmla="*/ 0 60000 65536"/>
                  <a:gd name="T21" fmla="*/ 0 w 16"/>
                  <a:gd name="T22" fmla="*/ 0 h 10"/>
                  <a:gd name="T23" fmla="*/ 16 w 16"/>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0">
                    <a:moveTo>
                      <a:pt x="2" y="0"/>
                    </a:moveTo>
                    <a:cubicBezTo>
                      <a:pt x="8" y="1"/>
                      <a:pt x="8" y="1"/>
                      <a:pt x="8" y="1"/>
                    </a:cubicBezTo>
                    <a:cubicBezTo>
                      <a:pt x="15" y="6"/>
                      <a:pt x="15" y="6"/>
                      <a:pt x="15" y="6"/>
                    </a:cubicBezTo>
                    <a:cubicBezTo>
                      <a:pt x="15" y="6"/>
                      <a:pt x="16" y="10"/>
                      <a:pt x="14" y="10"/>
                    </a:cubicBezTo>
                    <a:cubicBezTo>
                      <a:pt x="12" y="9"/>
                      <a:pt x="4" y="8"/>
                      <a:pt x="4" y="8"/>
                    </a:cubicBezTo>
                    <a:cubicBezTo>
                      <a:pt x="0" y="3"/>
                      <a:pt x="0" y="3"/>
                      <a:pt x="0" y="3"/>
                    </a:cubicBezTo>
                    <a:lnTo>
                      <a:pt x="2"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03" name="Malaita"/>
              <p:cNvSpPr>
                <a:spLocks/>
              </p:cNvSpPr>
              <p:nvPr/>
            </p:nvSpPr>
            <p:spPr bwMode="auto">
              <a:xfrm>
                <a:off x="7577651" y="3884010"/>
                <a:ext cx="20116" cy="25163"/>
              </a:xfrm>
              <a:custGeom>
                <a:avLst/>
                <a:gdLst>
                  <a:gd name="T0" fmla="*/ 0 w 12"/>
                  <a:gd name="T1" fmla="*/ 0 h 15"/>
                  <a:gd name="T2" fmla="*/ 2 w 12"/>
                  <a:gd name="T3" fmla="*/ 5 h 15"/>
                  <a:gd name="T4" fmla="*/ 5 w 12"/>
                  <a:gd name="T5" fmla="*/ 13 h 15"/>
                  <a:gd name="T6" fmla="*/ 12 w 12"/>
                  <a:gd name="T7" fmla="*/ 15 h 15"/>
                  <a:gd name="T8" fmla="*/ 10 w 12"/>
                  <a:gd name="T9" fmla="*/ 6 h 15"/>
                  <a:gd name="T10" fmla="*/ 6 w 12"/>
                  <a:gd name="T11" fmla="*/ 3 h 15"/>
                  <a:gd name="T12" fmla="*/ 0 w 12"/>
                  <a:gd name="T13" fmla="*/ 0 h 15"/>
                  <a:gd name="T14" fmla="*/ 0 60000 65536"/>
                  <a:gd name="T15" fmla="*/ 0 60000 65536"/>
                  <a:gd name="T16" fmla="*/ 0 60000 65536"/>
                  <a:gd name="T17" fmla="*/ 0 60000 65536"/>
                  <a:gd name="T18" fmla="*/ 0 60000 65536"/>
                  <a:gd name="T19" fmla="*/ 0 60000 65536"/>
                  <a:gd name="T20" fmla="*/ 0 60000 65536"/>
                  <a:gd name="T21" fmla="*/ 0 w 12"/>
                  <a:gd name="T22" fmla="*/ 0 h 15"/>
                  <a:gd name="T23" fmla="*/ 12 w 12"/>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5">
                    <a:moveTo>
                      <a:pt x="0" y="0"/>
                    </a:moveTo>
                    <a:lnTo>
                      <a:pt x="2" y="5"/>
                    </a:lnTo>
                    <a:lnTo>
                      <a:pt x="5" y="13"/>
                    </a:lnTo>
                    <a:lnTo>
                      <a:pt x="12" y="15"/>
                    </a:lnTo>
                    <a:lnTo>
                      <a:pt x="10" y="6"/>
                    </a:lnTo>
                    <a:lnTo>
                      <a:pt x="6" y="3"/>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04" name="San Christobal"/>
              <p:cNvSpPr>
                <a:spLocks/>
              </p:cNvSpPr>
              <p:nvPr/>
            </p:nvSpPr>
            <p:spPr bwMode="auto">
              <a:xfrm>
                <a:off x="7594414" y="3922593"/>
                <a:ext cx="20116" cy="13420"/>
              </a:xfrm>
              <a:custGeom>
                <a:avLst/>
                <a:gdLst>
                  <a:gd name="T0" fmla="*/ 0 w 12"/>
                  <a:gd name="T1" fmla="*/ 2 h 8"/>
                  <a:gd name="T2" fmla="*/ 6 w 12"/>
                  <a:gd name="T3" fmla="*/ 0 h 8"/>
                  <a:gd name="T4" fmla="*/ 12 w 12"/>
                  <a:gd name="T5" fmla="*/ 4 h 8"/>
                  <a:gd name="T6" fmla="*/ 12 w 12"/>
                  <a:gd name="T7" fmla="*/ 8 h 8"/>
                  <a:gd name="T8" fmla="*/ 4 w 12"/>
                  <a:gd name="T9" fmla="*/ 6 h 8"/>
                  <a:gd name="T10" fmla="*/ 0 w 12"/>
                  <a:gd name="T11" fmla="*/ 2 h 8"/>
                  <a:gd name="T12" fmla="*/ 0 60000 65536"/>
                  <a:gd name="T13" fmla="*/ 0 60000 65536"/>
                  <a:gd name="T14" fmla="*/ 0 60000 65536"/>
                  <a:gd name="T15" fmla="*/ 0 60000 65536"/>
                  <a:gd name="T16" fmla="*/ 0 60000 65536"/>
                  <a:gd name="T17" fmla="*/ 0 60000 65536"/>
                  <a:gd name="T18" fmla="*/ 0 w 12"/>
                  <a:gd name="T19" fmla="*/ 0 h 8"/>
                  <a:gd name="T20" fmla="*/ 12 w 12"/>
                  <a:gd name="T21" fmla="*/ 8 h 8"/>
                </a:gdLst>
                <a:ahLst/>
                <a:cxnLst>
                  <a:cxn ang="T12">
                    <a:pos x="T0" y="T1"/>
                  </a:cxn>
                  <a:cxn ang="T13">
                    <a:pos x="T2" y="T3"/>
                  </a:cxn>
                  <a:cxn ang="T14">
                    <a:pos x="T4" y="T5"/>
                  </a:cxn>
                  <a:cxn ang="T15">
                    <a:pos x="T6" y="T7"/>
                  </a:cxn>
                  <a:cxn ang="T16">
                    <a:pos x="T8" y="T9"/>
                  </a:cxn>
                  <a:cxn ang="T17">
                    <a:pos x="T10" y="T11"/>
                  </a:cxn>
                </a:cxnLst>
                <a:rect l="T18" t="T19" r="T20" b="T21"/>
                <a:pathLst>
                  <a:path w="12" h="8">
                    <a:moveTo>
                      <a:pt x="0" y="2"/>
                    </a:moveTo>
                    <a:lnTo>
                      <a:pt x="6" y="0"/>
                    </a:lnTo>
                    <a:lnTo>
                      <a:pt x="12" y="4"/>
                    </a:lnTo>
                    <a:lnTo>
                      <a:pt x="12" y="8"/>
                    </a:lnTo>
                    <a:lnTo>
                      <a:pt x="4" y="6"/>
                    </a:lnTo>
                    <a:lnTo>
                      <a:pt x="0" y="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185" name="New Caledonia"/>
            <p:cNvSpPr>
              <a:spLocks/>
            </p:cNvSpPr>
            <p:nvPr/>
          </p:nvSpPr>
          <p:spPr bwMode="auto">
            <a:xfrm>
              <a:off x="11198814" y="3686115"/>
              <a:ext cx="25145" cy="21231"/>
            </a:xfrm>
            <a:custGeom>
              <a:avLst/>
              <a:gdLst>
                <a:gd name="T0" fmla="*/ 0 w 32"/>
                <a:gd name="T1" fmla="*/ 0 h 27"/>
                <a:gd name="T2" fmla="*/ 10 w 32"/>
                <a:gd name="T3" fmla="*/ 5 h 27"/>
                <a:gd name="T4" fmla="*/ 18 w 32"/>
                <a:gd name="T5" fmla="*/ 13 h 27"/>
                <a:gd name="T6" fmla="*/ 24 w 32"/>
                <a:gd name="T7" fmla="*/ 18 h 27"/>
                <a:gd name="T8" fmla="*/ 32 w 32"/>
                <a:gd name="T9" fmla="*/ 24 h 27"/>
                <a:gd name="T10" fmla="*/ 30 w 32"/>
                <a:gd name="T11" fmla="*/ 27 h 27"/>
                <a:gd name="T12" fmla="*/ 22 w 32"/>
                <a:gd name="T13" fmla="*/ 22 h 27"/>
                <a:gd name="T14" fmla="*/ 14 w 32"/>
                <a:gd name="T15" fmla="*/ 16 h 27"/>
                <a:gd name="T16" fmla="*/ 6 w 32"/>
                <a:gd name="T17" fmla="*/ 10 h 27"/>
                <a:gd name="T18" fmla="*/ 0 w 32"/>
                <a:gd name="T19" fmla="*/ 7 h 27"/>
                <a:gd name="T20" fmla="*/ 0 w 32"/>
                <a:gd name="T21" fmla="*/ 0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27"/>
                <a:gd name="T35" fmla="*/ 32 w 32"/>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27">
                  <a:moveTo>
                    <a:pt x="0" y="0"/>
                  </a:moveTo>
                  <a:lnTo>
                    <a:pt x="10" y="5"/>
                  </a:lnTo>
                  <a:lnTo>
                    <a:pt x="18" y="13"/>
                  </a:lnTo>
                  <a:lnTo>
                    <a:pt x="24" y="18"/>
                  </a:lnTo>
                  <a:lnTo>
                    <a:pt x="32" y="24"/>
                  </a:lnTo>
                  <a:lnTo>
                    <a:pt x="30" y="27"/>
                  </a:lnTo>
                  <a:lnTo>
                    <a:pt x="22" y="22"/>
                  </a:lnTo>
                  <a:lnTo>
                    <a:pt x="14" y="16"/>
                  </a:lnTo>
                  <a:lnTo>
                    <a:pt x="6" y="10"/>
                  </a:lnTo>
                  <a:lnTo>
                    <a:pt x="0" y="7"/>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186" name="New Zealand"/>
            <p:cNvGrpSpPr/>
            <p:nvPr/>
          </p:nvGrpSpPr>
          <p:grpSpPr>
            <a:xfrm>
              <a:off x="11220816" y="3828444"/>
              <a:ext cx="111583" cy="137610"/>
              <a:chOff x="7698347" y="4430879"/>
              <a:chExt cx="238041" cy="293565"/>
            </a:xfrm>
            <a:grpFill/>
          </p:grpSpPr>
          <p:sp>
            <p:nvSpPr>
              <p:cNvPr id="400" name="New Zealand (north island)"/>
              <p:cNvSpPr>
                <a:spLocks/>
              </p:cNvSpPr>
              <p:nvPr/>
            </p:nvSpPr>
            <p:spPr bwMode="auto">
              <a:xfrm>
                <a:off x="7824073" y="4430879"/>
                <a:ext cx="112315" cy="171106"/>
              </a:xfrm>
              <a:custGeom>
                <a:avLst/>
                <a:gdLst>
                  <a:gd name="T0" fmla="*/ 15 w 67"/>
                  <a:gd name="T1" fmla="*/ 74 h 102"/>
                  <a:gd name="T2" fmla="*/ 12 w 67"/>
                  <a:gd name="T3" fmla="*/ 67 h 102"/>
                  <a:gd name="T4" fmla="*/ 16 w 67"/>
                  <a:gd name="T5" fmla="*/ 63 h 102"/>
                  <a:gd name="T6" fmla="*/ 22 w 67"/>
                  <a:gd name="T7" fmla="*/ 59 h 102"/>
                  <a:gd name="T8" fmla="*/ 22 w 67"/>
                  <a:gd name="T9" fmla="*/ 47 h 102"/>
                  <a:gd name="T10" fmla="*/ 22 w 67"/>
                  <a:gd name="T11" fmla="*/ 34 h 102"/>
                  <a:gd name="T12" fmla="*/ 15 w 67"/>
                  <a:gd name="T13" fmla="*/ 26 h 102"/>
                  <a:gd name="T14" fmla="*/ 7 w 67"/>
                  <a:gd name="T15" fmla="*/ 19 h 102"/>
                  <a:gd name="T16" fmla="*/ 2 w 67"/>
                  <a:gd name="T17" fmla="*/ 7 h 102"/>
                  <a:gd name="T18" fmla="*/ 0 w 67"/>
                  <a:gd name="T19" fmla="*/ 0 h 102"/>
                  <a:gd name="T20" fmla="*/ 8 w 67"/>
                  <a:gd name="T21" fmla="*/ 7 h 102"/>
                  <a:gd name="T22" fmla="*/ 18 w 67"/>
                  <a:gd name="T23" fmla="*/ 14 h 102"/>
                  <a:gd name="T24" fmla="*/ 22 w 67"/>
                  <a:gd name="T25" fmla="*/ 19 h 102"/>
                  <a:gd name="T26" fmla="*/ 21 w 67"/>
                  <a:gd name="T27" fmla="*/ 25 h 102"/>
                  <a:gd name="T28" fmla="*/ 26 w 67"/>
                  <a:gd name="T29" fmla="*/ 33 h 102"/>
                  <a:gd name="T30" fmla="*/ 29 w 67"/>
                  <a:gd name="T31" fmla="*/ 39 h 102"/>
                  <a:gd name="T32" fmla="*/ 34 w 67"/>
                  <a:gd name="T33" fmla="*/ 35 h 102"/>
                  <a:gd name="T34" fmla="*/ 36 w 67"/>
                  <a:gd name="T35" fmla="*/ 38 h 102"/>
                  <a:gd name="T36" fmla="*/ 40 w 67"/>
                  <a:gd name="T37" fmla="*/ 44 h 102"/>
                  <a:gd name="T38" fmla="*/ 49 w 67"/>
                  <a:gd name="T39" fmla="*/ 50 h 102"/>
                  <a:gd name="T40" fmla="*/ 57 w 67"/>
                  <a:gd name="T41" fmla="*/ 49 h 102"/>
                  <a:gd name="T42" fmla="*/ 62 w 67"/>
                  <a:gd name="T43" fmla="*/ 45 h 102"/>
                  <a:gd name="T44" fmla="*/ 67 w 67"/>
                  <a:gd name="T45" fmla="*/ 46 h 102"/>
                  <a:gd name="T46" fmla="*/ 66 w 67"/>
                  <a:gd name="T47" fmla="*/ 55 h 102"/>
                  <a:gd name="T48" fmla="*/ 61 w 67"/>
                  <a:gd name="T49" fmla="*/ 60 h 102"/>
                  <a:gd name="T50" fmla="*/ 61 w 67"/>
                  <a:gd name="T51" fmla="*/ 66 h 102"/>
                  <a:gd name="T52" fmla="*/ 49 w 67"/>
                  <a:gd name="T53" fmla="*/ 67 h 102"/>
                  <a:gd name="T54" fmla="*/ 48 w 67"/>
                  <a:gd name="T55" fmla="*/ 74 h 102"/>
                  <a:gd name="T56" fmla="*/ 48 w 67"/>
                  <a:gd name="T57" fmla="*/ 80 h 102"/>
                  <a:gd name="T58" fmla="*/ 44 w 67"/>
                  <a:gd name="T59" fmla="*/ 86 h 102"/>
                  <a:gd name="T60" fmla="*/ 38 w 67"/>
                  <a:gd name="T61" fmla="*/ 94 h 102"/>
                  <a:gd name="T62" fmla="*/ 31 w 67"/>
                  <a:gd name="T63" fmla="*/ 102 h 102"/>
                  <a:gd name="T64" fmla="*/ 25 w 67"/>
                  <a:gd name="T65" fmla="*/ 100 h 102"/>
                  <a:gd name="T66" fmla="*/ 22 w 67"/>
                  <a:gd name="T67" fmla="*/ 92 h 102"/>
                  <a:gd name="T68" fmla="*/ 28 w 67"/>
                  <a:gd name="T69" fmla="*/ 88 h 102"/>
                  <a:gd name="T70" fmla="*/ 28 w 67"/>
                  <a:gd name="T71" fmla="*/ 81 h 102"/>
                  <a:gd name="T72" fmla="*/ 22 w 67"/>
                  <a:gd name="T73" fmla="*/ 76 h 102"/>
                  <a:gd name="T74" fmla="*/ 15 w 67"/>
                  <a:gd name="T75" fmla="*/ 74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
                  <a:gd name="T115" fmla="*/ 0 h 102"/>
                  <a:gd name="T116" fmla="*/ 67 w 67"/>
                  <a:gd name="T117" fmla="*/ 102 h 1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 h="102">
                    <a:moveTo>
                      <a:pt x="15" y="74"/>
                    </a:moveTo>
                    <a:lnTo>
                      <a:pt x="12" y="67"/>
                    </a:lnTo>
                    <a:lnTo>
                      <a:pt x="16" y="63"/>
                    </a:lnTo>
                    <a:lnTo>
                      <a:pt x="22" y="59"/>
                    </a:lnTo>
                    <a:lnTo>
                      <a:pt x="22" y="47"/>
                    </a:lnTo>
                    <a:lnTo>
                      <a:pt x="22" y="34"/>
                    </a:lnTo>
                    <a:lnTo>
                      <a:pt x="15" y="26"/>
                    </a:lnTo>
                    <a:lnTo>
                      <a:pt x="7" y="19"/>
                    </a:lnTo>
                    <a:lnTo>
                      <a:pt x="2" y="7"/>
                    </a:lnTo>
                    <a:lnTo>
                      <a:pt x="0" y="0"/>
                    </a:lnTo>
                    <a:lnTo>
                      <a:pt x="8" y="7"/>
                    </a:lnTo>
                    <a:lnTo>
                      <a:pt x="18" y="14"/>
                    </a:lnTo>
                    <a:lnTo>
                      <a:pt x="22" y="19"/>
                    </a:lnTo>
                    <a:lnTo>
                      <a:pt x="21" y="25"/>
                    </a:lnTo>
                    <a:lnTo>
                      <a:pt x="26" y="33"/>
                    </a:lnTo>
                    <a:lnTo>
                      <a:pt x="29" y="39"/>
                    </a:lnTo>
                    <a:lnTo>
                      <a:pt x="34" y="35"/>
                    </a:lnTo>
                    <a:lnTo>
                      <a:pt x="36" y="38"/>
                    </a:lnTo>
                    <a:lnTo>
                      <a:pt x="40" y="44"/>
                    </a:lnTo>
                    <a:lnTo>
                      <a:pt x="49" y="50"/>
                    </a:lnTo>
                    <a:lnTo>
                      <a:pt x="57" y="49"/>
                    </a:lnTo>
                    <a:lnTo>
                      <a:pt x="62" y="45"/>
                    </a:lnTo>
                    <a:lnTo>
                      <a:pt x="67" y="46"/>
                    </a:lnTo>
                    <a:lnTo>
                      <a:pt x="66" y="55"/>
                    </a:lnTo>
                    <a:lnTo>
                      <a:pt x="61" y="60"/>
                    </a:lnTo>
                    <a:lnTo>
                      <a:pt x="61" y="66"/>
                    </a:lnTo>
                    <a:lnTo>
                      <a:pt x="49" y="67"/>
                    </a:lnTo>
                    <a:lnTo>
                      <a:pt x="48" y="74"/>
                    </a:lnTo>
                    <a:lnTo>
                      <a:pt x="48" y="80"/>
                    </a:lnTo>
                    <a:lnTo>
                      <a:pt x="44" y="86"/>
                    </a:lnTo>
                    <a:lnTo>
                      <a:pt x="38" y="94"/>
                    </a:lnTo>
                    <a:lnTo>
                      <a:pt x="31" y="102"/>
                    </a:lnTo>
                    <a:lnTo>
                      <a:pt x="25" y="100"/>
                    </a:lnTo>
                    <a:lnTo>
                      <a:pt x="22" y="92"/>
                    </a:lnTo>
                    <a:lnTo>
                      <a:pt x="28" y="88"/>
                    </a:lnTo>
                    <a:lnTo>
                      <a:pt x="28" y="81"/>
                    </a:lnTo>
                    <a:lnTo>
                      <a:pt x="22" y="76"/>
                    </a:lnTo>
                    <a:lnTo>
                      <a:pt x="15" y="7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401" name="New Zealand (south island)"/>
              <p:cNvSpPr>
                <a:spLocks/>
              </p:cNvSpPr>
              <p:nvPr/>
            </p:nvSpPr>
            <p:spPr bwMode="auto">
              <a:xfrm>
                <a:off x="7698347" y="4578500"/>
                <a:ext cx="152547" cy="145944"/>
              </a:xfrm>
              <a:custGeom>
                <a:avLst/>
                <a:gdLst>
                  <a:gd name="T0" fmla="*/ 70 w 91"/>
                  <a:gd name="T1" fmla="*/ 0 h 87"/>
                  <a:gd name="T2" fmla="*/ 75 w 91"/>
                  <a:gd name="T3" fmla="*/ 1 h 87"/>
                  <a:gd name="T4" fmla="*/ 79 w 91"/>
                  <a:gd name="T5" fmla="*/ 7 h 87"/>
                  <a:gd name="T6" fmla="*/ 87 w 91"/>
                  <a:gd name="T7" fmla="*/ 6 h 87"/>
                  <a:gd name="T8" fmla="*/ 91 w 91"/>
                  <a:gd name="T9" fmla="*/ 8 h 87"/>
                  <a:gd name="T10" fmla="*/ 91 w 91"/>
                  <a:gd name="T11" fmla="*/ 15 h 87"/>
                  <a:gd name="T12" fmla="*/ 87 w 91"/>
                  <a:gd name="T13" fmla="*/ 22 h 87"/>
                  <a:gd name="T14" fmla="*/ 83 w 91"/>
                  <a:gd name="T15" fmla="*/ 28 h 87"/>
                  <a:gd name="T16" fmla="*/ 76 w 91"/>
                  <a:gd name="T17" fmla="*/ 34 h 87"/>
                  <a:gd name="T18" fmla="*/ 76 w 91"/>
                  <a:gd name="T19" fmla="*/ 44 h 87"/>
                  <a:gd name="T20" fmla="*/ 69 w 91"/>
                  <a:gd name="T21" fmla="*/ 46 h 87"/>
                  <a:gd name="T22" fmla="*/ 61 w 91"/>
                  <a:gd name="T23" fmla="*/ 49 h 87"/>
                  <a:gd name="T24" fmla="*/ 56 w 91"/>
                  <a:gd name="T25" fmla="*/ 55 h 87"/>
                  <a:gd name="T26" fmla="*/ 53 w 91"/>
                  <a:gd name="T27" fmla="*/ 66 h 87"/>
                  <a:gd name="T28" fmla="*/ 43 w 91"/>
                  <a:gd name="T29" fmla="*/ 78 h 87"/>
                  <a:gd name="T30" fmla="*/ 36 w 91"/>
                  <a:gd name="T31" fmla="*/ 85 h 87"/>
                  <a:gd name="T32" fmla="*/ 22 w 91"/>
                  <a:gd name="T33" fmla="*/ 87 h 87"/>
                  <a:gd name="T34" fmla="*/ 16 w 91"/>
                  <a:gd name="T35" fmla="*/ 82 h 87"/>
                  <a:gd name="T36" fmla="*/ 12 w 91"/>
                  <a:gd name="T37" fmla="*/ 81 h 87"/>
                  <a:gd name="T38" fmla="*/ 0 w 91"/>
                  <a:gd name="T39" fmla="*/ 79 h 87"/>
                  <a:gd name="T40" fmla="*/ 3 w 91"/>
                  <a:gd name="T41" fmla="*/ 69 h 87"/>
                  <a:gd name="T42" fmla="*/ 10 w 91"/>
                  <a:gd name="T43" fmla="*/ 60 h 87"/>
                  <a:gd name="T44" fmla="*/ 22 w 91"/>
                  <a:gd name="T45" fmla="*/ 48 h 87"/>
                  <a:gd name="T46" fmla="*/ 28 w 91"/>
                  <a:gd name="T47" fmla="*/ 48 h 87"/>
                  <a:gd name="T48" fmla="*/ 36 w 91"/>
                  <a:gd name="T49" fmla="*/ 39 h 87"/>
                  <a:gd name="T50" fmla="*/ 44 w 91"/>
                  <a:gd name="T51" fmla="*/ 38 h 87"/>
                  <a:gd name="T52" fmla="*/ 55 w 91"/>
                  <a:gd name="T53" fmla="*/ 27 h 87"/>
                  <a:gd name="T54" fmla="*/ 59 w 91"/>
                  <a:gd name="T55" fmla="*/ 18 h 87"/>
                  <a:gd name="T56" fmla="*/ 67 w 91"/>
                  <a:gd name="T57" fmla="*/ 14 h 87"/>
                  <a:gd name="T58" fmla="*/ 67 w 91"/>
                  <a:gd name="T59" fmla="*/ 8 h 87"/>
                  <a:gd name="T60" fmla="*/ 70 w 9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1"/>
                  <a:gd name="T94" fmla="*/ 0 h 87"/>
                  <a:gd name="T95" fmla="*/ 91 w 9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1" h="87">
                    <a:moveTo>
                      <a:pt x="70" y="0"/>
                    </a:moveTo>
                    <a:lnTo>
                      <a:pt x="75" y="1"/>
                    </a:lnTo>
                    <a:lnTo>
                      <a:pt x="79" y="7"/>
                    </a:lnTo>
                    <a:lnTo>
                      <a:pt x="87" y="6"/>
                    </a:lnTo>
                    <a:lnTo>
                      <a:pt x="91" y="8"/>
                    </a:lnTo>
                    <a:lnTo>
                      <a:pt x="91" y="15"/>
                    </a:lnTo>
                    <a:lnTo>
                      <a:pt x="87" y="22"/>
                    </a:lnTo>
                    <a:lnTo>
                      <a:pt x="83" y="28"/>
                    </a:lnTo>
                    <a:lnTo>
                      <a:pt x="76" y="34"/>
                    </a:lnTo>
                    <a:lnTo>
                      <a:pt x="76" y="44"/>
                    </a:lnTo>
                    <a:lnTo>
                      <a:pt x="69" y="46"/>
                    </a:lnTo>
                    <a:lnTo>
                      <a:pt x="61" y="49"/>
                    </a:lnTo>
                    <a:lnTo>
                      <a:pt x="56" y="55"/>
                    </a:lnTo>
                    <a:lnTo>
                      <a:pt x="53" y="66"/>
                    </a:lnTo>
                    <a:lnTo>
                      <a:pt x="43" y="78"/>
                    </a:lnTo>
                    <a:lnTo>
                      <a:pt x="36" y="85"/>
                    </a:lnTo>
                    <a:lnTo>
                      <a:pt x="22" y="87"/>
                    </a:lnTo>
                    <a:lnTo>
                      <a:pt x="16" y="82"/>
                    </a:lnTo>
                    <a:lnTo>
                      <a:pt x="12" y="81"/>
                    </a:lnTo>
                    <a:lnTo>
                      <a:pt x="0" y="79"/>
                    </a:lnTo>
                    <a:lnTo>
                      <a:pt x="3" y="69"/>
                    </a:lnTo>
                    <a:lnTo>
                      <a:pt x="10" y="60"/>
                    </a:lnTo>
                    <a:lnTo>
                      <a:pt x="22" y="48"/>
                    </a:lnTo>
                    <a:lnTo>
                      <a:pt x="28" y="48"/>
                    </a:lnTo>
                    <a:lnTo>
                      <a:pt x="36" y="39"/>
                    </a:lnTo>
                    <a:lnTo>
                      <a:pt x="44" y="38"/>
                    </a:lnTo>
                    <a:lnTo>
                      <a:pt x="55" y="27"/>
                    </a:lnTo>
                    <a:lnTo>
                      <a:pt x="59" y="18"/>
                    </a:lnTo>
                    <a:lnTo>
                      <a:pt x="67" y="14"/>
                    </a:lnTo>
                    <a:lnTo>
                      <a:pt x="67" y="8"/>
                    </a:lnTo>
                    <a:lnTo>
                      <a:pt x="7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187" name="Australia"/>
            <p:cNvGrpSpPr/>
            <p:nvPr/>
          </p:nvGrpSpPr>
          <p:grpSpPr>
            <a:xfrm>
              <a:off x="10719479" y="3596472"/>
              <a:ext cx="377967" cy="334196"/>
              <a:chOff x="6628841" y="3936013"/>
              <a:chExt cx="806320" cy="712943"/>
            </a:xfrm>
            <a:grpFill/>
          </p:grpSpPr>
          <p:sp>
            <p:nvSpPr>
              <p:cNvPr id="398" name="Tasmania"/>
              <p:cNvSpPr>
                <a:spLocks/>
              </p:cNvSpPr>
              <p:nvPr/>
            </p:nvSpPr>
            <p:spPr bwMode="auto">
              <a:xfrm>
                <a:off x="7260822" y="4578500"/>
                <a:ext cx="73759" cy="70456"/>
              </a:xfrm>
              <a:custGeom>
                <a:avLst/>
                <a:gdLst>
                  <a:gd name="T0" fmla="*/ 1 w 44"/>
                  <a:gd name="T1" fmla="*/ 0 h 42"/>
                  <a:gd name="T2" fmla="*/ 9 w 44"/>
                  <a:gd name="T3" fmla="*/ 4 h 42"/>
                  <a:gd name="T4" fmla="*/ 19 w 44"/>
                  <a:gd name="T5" fmla="*/ 9 h 42"/>
                  <a:gd name="T6" fmla="*/ 29 w 44"/>
                  <a:gd name="T7" fmla="*/ 6 h 42"/>
                  <a:gd name="T8" fmla="*/ 39 w 44"/>
                  <a:gd name="T9" fmla="*/ 5 h 42"/>
                  <a:gd name="T10" fmla="*/ 44 w 44"/>
                  <a:gd name="T11" fmla="*/ 6 h 42"/>
                  <a:gd name="T12" fmla="*/ 43 w 44"/>
                  <a:gd name="T13" fmla="*/ 19 h 42"/>
                  <a:gd name="T14" fmla="*/ 40 w 44"/>
                  <a:gd name="T15" fmla="*/ 26 h 42"/>
                  <a:gd name="T16" fmla="*/ 38 w 44"/>
                  <a:gd name="T17" fmla="*/ 31 h 42"/>
                  <a:gd name="T18" fmla="*/ 35 w 44"/>
                  <a:gd name="T19" fmla="*/ 34 h 42"/>
                  <a:gd name="T20" fmla="*/ 31 w 44"/>
                  <a:gd name="T21" fmla="*/ 34 h 42"/>
                  <a:gd name="T22" fmla="*/ 29 w 44"/>
                  <a:gd name="T23" fmla="*/ 37 h 42"/>
                  <a:gd name="T24" fmla="*/ 24 w 44"/>
                  <a:gd name="T25" fmla="*/ 42 h 42"/>
                  <a:gd name="T26" fmla="*/ 18 w 44"/>
                  <a:gd name="T27" fmla="*/ 41 h 42"/>
                  <a:gd name="T28" fmla="*/ 11 w 44"/>
                  <a:gd name="T29" fmla="*/ 35 h 42"/>
                  <a:gd name="T30" fmla="*/ 7 w 44"/>
                  <a:gd name="T31" fmla="*/ 29 h 42"/>
                  <a:gd name="T32" fmla="*/ 9 w 44"/>
                  <a:gd name="T33" fmla="*/ 20 h 42"/>
                  <a:gd name="T34" fmla="*/ 5 w 44"/>
                  <a:gd name="T35" fmla="*/ 13 h 42"/>
                  <a:gd name="T36" fmla="*/ 0 w 44"/>
                  <a:gd name="T37" fmla="*/ 8 h 42"/>
                  <a:gd name="T38" fmla="*/ 1 w 44"/>
                  <a:gd name="T39" fmla="*/ 0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42"/>
                  <a:gd name="T62" fmla="*/ 44 w 44"/>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42">
                    <a:moveTo>
                      <a:pt x="1" y="0"/>
                    </a:moveTo>
                    <a:lnTo>
                      <a:pt x="9" y="4"/>
                    </a:lnTo>
                    <a:lnTo>
                      <a:pt x="19" y="9"/>
                    </a:lnTo>
                    <a:lnTo>
                      <a:pt x="29" y="6"/>
                    </a:lnTo>
                    <a:lnTo>
                      <a:pt x="39" y="5"/>
                    </a:lnTo>
                    <a:lnTo>
                      <a:pt x="44" y="6"/>
                    </a:lnTo>
                    <a:lnTo>
                      <a:pt x="43" y="19"/>
                    </a:lnTo>
                    <a:lnTo>
                      <a:pt x="40" y="26"/>
                    </a:lnTo>
                    <a:lnTo>
                      <a:pt x="38" y="31"/>
                    </a:lnTo>
                    <a:lnTo>
                      <a:pt x="35" y="34"/>
                    </a:lnTo>
                    <a:lnTo>
                      <a:pt x="31" y="34"/>
                    </a:lnTo>
                    <a:lnTo>
                      <a:pt x="29" y="37"/>
                    </a:lnTo>
                    <a:lnTo>
                      <a:pt x="24" y="42"/>
                    </a:lnTo>
                    <a:lnTo>
                      <a:pt x="18" y="41"/>
                    </a:lnTo>
                    <a:lnTo>
                      <a:pt x="11" y="35"/>
                    </a:lnTo>
                    <a:lnTo>
                      <a:pt x="7" y="29"/>
                    </a:lnTo>
                    <a:lnTo>
                      <a:pt x="9" y="20"/>
                    </a:lnTo>
                    <a:lnTo>
                      <a:pt x="5" y="13"/>
                    </a:lnTo>
                    <a:lnTo>
                      <a:pt x="0" y="8"/>
                    </a:lnTo>
                    <a:lnTo>
                      <a:pt x="1"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99" name="Australia (main land)"/>
              <p:cNvSpPr>
                <a:spLocks/>
              </p:cNvSpPr>
              <p:nvPr/>
            </p:nvSpPr>
            <p:spPr bwMode="auto">
              <a:xfrm>
                <a:off x="6628841" y="3936013"/>
                <a:ext cx="806320" cy="600550"/>
              </a:xfrm>
              <a:custGeom>
                <a:avLst/>
                <a:gdLst>
                  <a:gd name="T0" fmla="*/ 231 w 478"/>
                  <a:gd name="T1" fmla="*/ 14 h 356"/>
                  <a:gd name="T2" fmla="*/ 231 w 478"/>
                  <a:gd name="T3" fmla="*/ 2 h 356"/>
                  <a:gd name="T4" fmla="*/ 256 w 478"/>
                  <a:gd name="T5" fmla="*/ 14 h 356"/>
                  <a:gd name="T6" fmla="*/ 272 w 478"/>
                  <a:gd name="T7" fmla="*/ 17 h 356"/>
                  <a:gd name="T8" fmla="*/ 280 w 478"/>
                  <a:gd name="T9" fmla="*/ 22 h 356"/>
                  <a:gd name="T10" fmla="*/ 265 w 478"/>
                  <a:gd name="T11" fmla="*/ 40 h 356"/>
                  <a:gd name="T12" fmla="*/ 280 w 478"/>
                  <a:gd name="T13" fmla="*/ 58 h 356"/>
                  <a:gd name="T14" fmla="*/ 312 w 478"/>
                  <a:gd name="T15" fmla="*/ 76 h 356"/>
                  <a:gd name="T16" fmla="*/ 339 w 478"/>
                  <a:gd name="T17" fmla="*/ 63 h 356"/>
                  <a:gd name="T18" fmla="*/ 342 w 478"/>
                  <a:gd name="T19" fmla="*/ 16 h 356"/>
                  <a:gd name="T20" fmla="*/ 354 w 478"/>
                  <a:gd name="T21" fmla="*/ 4 h 356"/>
                  <a:gd name="T22" fmla="*/ 364 w 478"/>
                  <a:gd name="T23" fmla="*/ 40 h 356"/>
                  <a:gd name="T24" fmla="*/ 384 w 478"/>
                  <a:gd name="T25" fmla="*/ 53 h 356"/>
                  <a:gd name="T26" fmla="*/ 392 w 478"/>
                  <a:gd name="T27" fmla="*/ 76 h 356"/>
                  <a:gd name="T28" fmla="*/ 399 w 478"/>
                  <a:gd name="T29" fmla="*/ 101 h 356"/>
                  <a:gd name="T30" fmla="*/ 427 w 478"/>
                  <a:gd name="T31" fmla="*/ 121 h 356"/>
                  <a:gd name="T32" fmla="*/ 438 w 478"/>
                  <a:gd name="T33" fmla="*/ 141 h 356"/>
                  <a:gd name="T34" fmla="*/ 461 w 478"/>
                  <a:gd name="T35" fmla="*/ 161 h 356"/>
                  <a:gd name="T36" fmla="*/ 477 w 478"/>
                  <a:gd name="T37" fmla="*/ 191 h 356"/>
                  <a:gd name="T38" fmla="*/ 481 w 478"/>
                  <a:gd name="T39" fmla="*/ 225 h 356"/>
                  <a:gd name="T40" fmla="*/ 470 w 478"/>
                  <a:gd name="T41" fmla="*/ 269 h 356"/>
                  <a:gd name="T42" fmla="*/ 448 w 478"/>
                  <a:gd name="T43" fmla="*/ 303 h 356"/>
                  <a:gd name="T44" fmla="*/ 439 w 478"/>
                  <a:gd name="T45" fmla="*/ 338 h 356"/>
                  <a:gd name="T46" fmla="*/ 415 w 478"/>
                  <a:gd name="T47" fmla="*/ 340 h 356"/>
                  <a:gd name="T48" fmla="*/ 396 w 478"/>
                  <a:gd name="T49" fmla="*/ 358 h 356"/>
                  <a:gd name="T50" fmla="*/ 380 w 478"/>
                  <a:gd name="T51" fmla="*/ 344 h 356"/>
                  <a:gd name="T52" fmla="*/ 356 w 478"/>
                  <a:gd name="T53" fmla="*/ 353 h 356"/>
                  <a:gd name="T54" fmla="*/ 329 w 478"/>
                  <a:gd name="T55" fmla="*/ 348 h 356"/>
                  <a:gd name="T56" fmla="*/ 320 w 478"/>
                  <a:gd name="T57" fmla="*/ 327 h 356"/>
                  <a:gd name="T58" fmla="*/ 302 w 478"/>
                  <a:gd name="T59" fmla="*/ 313 h 356"/>
                  <a:gd name="T60" fmla="*/ 300 w 478"/>
                  <a:gd name="T61" fmla="*/ 296 h 356"/>
                  <a:gd name="T62" fmla="*/ 290 w 478"/>
                  <a:gd name="T63" fmla="*/ 292 h 356"/>
                  <a:gd name="T64" fmla="*/ 294 w 478"/>
                  <a:gd name="T65" fmla="*/ 276 h 356"/>
                  <a:gd name="T66" fmla="*/ 275 w 478"/>
                  <a:gd name="T67" fmla="*/ 297 h 356"/>
                  <a:gd name="T68" fmla="*/ 263 w 478"/>
                  <a:gd name="T69" fmla="*/ 290 h 356"/>
                  <a:gd name="T70" fmla="*/ 247 w 478"/>
                  <a:gd name="T71" fmla="*/ 270 h 356"/>
                  <a:gd name="T72" fmla="*/ 185 w 478"/>
                  <a:gd name="T73" fmla="*/ 261 h 356"/>
                  <a:gd name="T74" fmla="*/ 139 w 478"/>
                  <a:gd name="T75" fmla="*/ 277 h 356"/>
                  <a:gd name="T76" fmla="*/ 124 w 478"/>
                  <a:gd name="T77" fmla="*/ 291 h 356"/>
                  <a:gd name="T78" fmla="*/ 67 w 478"/>
                  <a:gd name="T79" fmla="*/ 296 h 356"/>
                  <a:gd name="T80" fmla="*/ 32 w 478"/>
                  <a:gd name="T81" fmla="*/ 300 h 356"/>
                  <a:gd name="T82" fmla="*/ 30 w 478"/>
                  <a:gd name="T83" fmla="*/ 285 h 356"/>
                  <a:gd name="T84" fmla="*/ 23 w 478"/>
                  <a:gd name="T85" fmla="*/ 247 h 356"/>
                  <a:gd name="T86" fmla="*/ 7 w 478"/>
                  <a:gd name="T87" fmla="*/ 198 h 356"/>
                  <a:gd name="T88" fmla="*/ 5 w 478"/>
                  <a:gd name="T89" fmla="*/ 187 h 356"/>
                  <a:gd name="T90" fmla="*/ 14 w 478"/>
                  <a:gd name="T91" fmla="*/ 183 h 356"/>
                  <a:gd name="T92" fmla="*/ 4 w 478"/>
                  <a:gd name="T93" fmla="*/ 153 h 356"/>
                  <a:gd name="T94" fmla="*/ 15 w 478"/>
                  <a:gd name="T95" fmla="*/ 140 h 356"/>
                  <a:gd name="T96" fmla="*/ 36 w 478"/>
                  <a:gd name="T97" fmla="*/ 123 h 356"/>
                  <a:gd name="T98" fmla="*/ 83 w 478"/>
                  <a:gd name="T99" fmla="*/ 110 h 356"/>
                  <a:gd name="T100" fmla="*/ 107 w 478"/>
                  <a:gd name="T101" fmla="*/ 80 h 356"/>
                  <a:gd name="T102" fmla="*/ 120 w 478"/>
                  <a:gd name="T103" fmla="*/ 74 h 356"/>
                  <a:gd name="T104" fmla="*/ 126 w 478"/>
                  <a:gd name="T105" fmla="*/ 63 h 356"/>
                  <a:gd name="T106" fmla="*/ 137 w 478"/>
                  <a:gd name="T107" fmla="*/ 54 h 356"/>
                  <a:gd name="T108" fmla="*/ 154 w 478"/>
                  <a:gd name="T109" fmla="*/ 44 h 356"/>
                  <a:gd name="T110" fmla="*/ 178 w 478"/>
                  <a:gd name="T111" fmla="*/ 45 h 356"/>
                  <a:gd name="T112" fmla="*/ 197 w 478"/>
                  <a:gd name="T113" fmla="*/ 46 h 356"/>
                  <a:gd name="T114" fmla="*/ 206 w 478"/>
                  <a:gd name="T115" fmla="*/ 21 h 35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78"/>
                  <a:gd name="T175" fmla="*/ 0 h 356"/>
                  <a:gd name="T176" fmla="*/ 478 w 478"/>
                  <a:gd name="T177" fmla="*/ 356 h 35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78" h="356">
                    <a:moveTo>
                      <a:pt x="214" y="14"/>
                    </a:moveTo>
                    <a:cubicBezTo>
                      <a:pt x="222" y="16"/>
                      <a:pt x="222" y="16"/>
                      <a:pt x="222" y="16"/>
                    </a:cubicBezTo>
                    <a:cubicBezTo>
                      <a:pt x="230" y="14"/>
                      <a:pt x="230" y="14"/>
                      <a:pt x="230" y="14"/>
                    </a:cubicBezTo>
                    <a:cubicBezTo>
                      <a:pt x="232" y="8"/>
                      <a:pt x="232" y="8"/>
                      <a:pt x="232" y="8"/>
                    </a:cubicBezTo>
                    <a:cubicBezTo>
                      <a:pt x="226" y="5"/>
                      <a:pt x="226" y="5"/>
                      <a:pt x="226" y="5"/>
                    </a:cubicBezTo>
                    <a:cubicBezTo>
                      <a:pt x="230" y="2"/>
                      <a:pt x="230" y="2"/>
                      <a:pt x="230" y="2"/>
                    </a:cubicBezTo>
                    <a:cubicBezTo>
                      <a:pt x="240" y="7"/>
                      <a:pt x="240" y="7"/>
                      <a:pt x="240" y="7"/>
                    </a:cubicBezTo>
                    <a:cubicBezTo>
                      <a:pt x="247" y="11"/>
                      <a:pt x="247" y="11"/>
                      <a:pt x="247" y="11"/>
                    </a:cubicBezTo>
                    <a:cubicBezTo>
                      <a:pt x="254" y="14"/>
                      <a:pt x="254" y="14"/>
                      <a:pt x="254" y="14"/>
                    </a:cubicBezTo>
                    <a:cubicBezTo>
                      <a:pt x="260" y="14"/>
                      <a:pt x="260" y="14"/>
                      <a:pt x="260" y="14"/>
                    </a:cubicBezTo>
                    <a:cubicBezTo>
                      <a:pt x="264" y="16"/>
                      <a:pt x="264" y="16"/>
                      <a:pt x="264" y="16"/>
                    </a:cubicBezTo>
                    <a:cubicBezTo>
                      <a:pt x="270" y="17"/>
                      <a:pt x="270" y="17"/>
                      <a:pt x="270" y="17"/>
                    </a:cubicBezTo>
                    <a:cubicBezTo>
                      <a:pt x="278" y="14"/>
                      <a:pt x="278" y="14"/>
                      <a:pt x="278" y="14"/>
                    </a:cubicBezTo>
                    <a:cubicBezTo>
                      <a:pt x="284" y="16"/>
                      <a:pt x="284" y="16"/>
                      <a:pt x="284" y="16"/>
                    </a:cubicBezTo>
                    <a:cubicBezTo>
                      <a:pt x="278" y="22"/>
                      <a:pt x="278" y="22"/>
                      <a:pt x="278" y="22"/>
                    </a:cubicBezTo>
                    <a:cubicBezTo>
                      <a:pt x="273" y="29"/>
                      <a:pt x="273" y="29"/>
                      <a:pt x="273" y="29"/>
                    </a:cubicBezTo>
                    <a:cubicBezTo>
                      <a:pt x="269" y="36"/>
                      <a:pt x="269" y="36"/>
                      <a:pt x="269" y="36"/>
                    </a:cubicBezTo>
                    <a:cubicBezTo>
                      <a:pt x="263" y="40"/>
                      <a:pt x="263" y="40"/>
                      <a:pt x="263" y="40"/>
                    </a:cubicBezTo>
                    <a:cubicBezTo>
                      <a:pt x="262" y="46"/>
                      <a:pt x="262" y="46"/>
                      <a:pt x="262" y="46"/>
                    </a:cubicBezTo>
                    <a:cubicBezTo>
                      <a:pt x="268" y="51"/>
                      <a:pt x="268" y="51"/>
                      <a:pt x="268" y="51"/>
                    </a:cubicBezTo>
                    <a:cubicBezTo>
                      <a:pt x="278" y="58"/>
                      <a:pt x="278" y="58"/>
                      <a:pt x="278" y="58"/>
                    </a:cubicBezTo>
                    <a:cubicBezTo>
                      <a:pt x="290" y="63"/>
                      <a:pt x="290" y="63"/>
                      <a:pt x="290" y="63"/>
                    </a:cubicBezTo>
                    <a:cubicBezTo>
                      <a:pt x="302" y="72"/>
                      <a:pt x="302" y="72"/>
                      <a:pt x="302" y="72"/>
                    </a:cubicBezTo>
                    <a:cubicBezTo>
                      <a:pt x="310" y="76"/>
                      <a:pt x="310" y="76"/>
                      <a:pt x="310" y="76"/>
                    </a:cubicBezTo>
                    <a:cubicBezTo>
                      <a:pt x="322" y="83"/>
                      <a:pt x="322" y="83"/>
                      <a:pt x="322" y="83"/>
                    </a:cubicBezTo>
                    <a:cubicBezTo>
                      <a:pt x="331" y="74"/>
                      <a:pt x="331" y="74"/>
                      <a:pt x="331" y="74"/>
                    </a:cubicBezTo>
                    <a:cubicBezTo>
                      <a:pt x="337" y="63"/>
                      <a:pt x="337" y="63"/>
                      <a:pt x="337" y="63"/>
                    </a:cubicBezTo>
                    <a:cubicBezTo>
                      <a:pt x="338" y="50"/>
                      <a:pt x="338" y="50"/>
                      <a:pt x="338" y="50"/>
                    </a:cubicBezTo>
                    <a:cubicBezTo>
                      <a:pt x="337" y="29"/>
                      <a:pt x="337" y="29"/>
                      <a:pt x="337" y="29"/>
                    </a:cubicBezTo>
                    <a:cubicBezTo>
                      <a:pt x="340" y="16"/>
                      <a:pt x="340" y="16"/>
                      <a:pt x="340" y="16"/>
                    </a:cubicBezTo>
                    <a:cubicBezTo>
                      <a:pt x="344" y="7"/>
                      <a:pt x="344" y="7"/>
                      <a:pt x="344" y="7"/>
                    </a:cubicBezTo>
                    <a:cubicBezTo>
                      <a:pt x="347" y="0"/>
                      <a:pt x="347" y="0"/>
                      <a:pt x="347" y="0"/>
                    </a:cubicBezTo>
                    <a:cubicBezTo>
                      <a:pt x="352" y="4"/>
                      <a:pt x="352" y="4"/>
                      <a:pt x="352" y="4"/>
                    </a:cubicBezTo>
                    <a:cubicBezTo>
                      <a:pt x="357" y="14"/>
                      <a:pt x="357" y="14"/>
                      <a:pt x="357" y="14"/>
                    </a:cubicBezTo>
                    <a:cubicBezTo>
                      <a:pt x="360" y="24"/>
                      <a:pt x="360" y="24"/>
                      <a:pt x="360" y="24"/>
                    </a:cubicBezTo>
                    <a:cubicBezTo>
                      <a:pt x="362" y="40"/>
                      <a:pt x="362" y="40"/>
                      <a:pt x="362" y="40"/>
                    </a:cubicBezTo>
                    <a:cubicBezTo>
                      <a:pt x="369" y="43"/>
                      <a:pt x="369" y="43"/>
                      <a:pt x="369" y="43"/>
                    </a:cubicBezTo>
                    <a:cubicBezTo>
                      <a:pt x="378" y="46"/>
                      <a:pt x="378" y="46"/>
                      <a:pt x="378" y="46"/>
                    </a:cubicBezTo>
                    <a:cubicBezTo>
                      <a:pt x="382" y="53"/>
                      <a:pt x="382" y="53"/>
                      <a:pt x="382" y="53"/>
                    </a:cubicBezTo>
                    <a:cubicBezTo>
                      <a:pt x="382" y="62"/>
                      <a:pt x="382" y="62"/>
                      <a:pt x="382" y="62"/>
                    </a:cubicBezTo>
                    <a:cubicBezTo>
                      <a:pt x="383" y="71"/>
                      <a:pt x="383" y="71"/>
                      <a:pt x="383" y="71"/>
                    </a:cubicBezTo>
                    <a:cubicBezTo>
                      <a:pt x="390" y="76"/>
                      <a:pt x="390" y="76"/>
                      <a:pt x="390" y="76"/>
                    </a:cubicBezTo>
                    <a:cubicBezTo>
                      <a:pt x="392" y="83"/>
                      <a:pt x="392" y="83"/>
                      <a:pt x="392" y="83"/>
                    </a:cubicBezTo>
                    <a:cubicBezTo>
                      <a:pt x="393" y="93"/>
                      <a:pt x="393" y="93"/>
                      <a:pt x="393" y="93"/>
                    </a:cubicBezTo>
                    <a:cubicBezTo>
                      <a:pt x="397" y="100"/>
                      <a:pt x="397" y="100"/>
                      <a:pt x="397" y="100"/>
                    </a:cubicBezTo>
                    <a:cubicBezTo>
                      <a:pt x="406" y="104"/>
                      <a:pt x="406" y="104"/>
                      <a:pt x="406" y="104"/>
                    </a:cubicBezTo>
                    <a:cubicBezTo>
                      <a:pt x="416" y="111"/>
                      <a:pt x="416" y="111"/>
                      <a:pt x="416" y="111"/>
                    </a:cubicBezTo>
                    <a:cubicBezTo>
                      <a:pt x="424" y="120"/>
                      <a:pt x="424" y="120"/>
                      <a:pt x="424" y="120"/>
                    </a:cubicBezTo>
                    <a:cubicBezTo>
                      <a:pt x="432" y="128"/>
                      <a:pt x="432" y="128"/>
                      <a:pt x="432" y="128"/>
                    </a:cubicBezTo>
                    <a:cubicBezTo>
                      <a:pt x="432" y="136"/>
                      <a:pt x="432" y="136"/>
                      <a:pt x="432" y="136"/>
                    </a:cubicBezTo>
                    <a:cubicBezTo>
                      <a:pt x="435" y="140"/>
                      <a:pt x="435" y="140"/>
                      <a:pt x="435" y="140"/>
                    </a:cubicBezTo>
                    <a:cubicBezTo>
                      <a:pt x="444" y="141"/>
                      <a:pt x="444" y="141"/>
                      <a:pt x="444" y="141"/>
                    </a:cubicBezTo>
                    <a:cubicBezTo>
                      <a:pt x="447" y="152"/>
                      <a:pt x="447" y="152"/>
                      <a:pt x="447" y="152"/>
                    </a:cubicBezTo>
                    <a:cubicBezTo>
                      <a:pt x="458" y="160"/>
                      <a:pt x="458" y="160"/>
                      <a:pt x="458" y="160"/>
                    </a:cubicBezTo>
                    <a:cubicBezTo>
                      <a:pt x="467" y="171"/>
                      <a:pt x="467" y="171"/>
                      <a:pt x="467" y="171"/>
                    </a:cubicBezTo>
                    <a:cubicBezTo>
                      <a:pt x="471" y="181"/>
                      <a:pt x="471" y="181"/>
                      <a:pt x="471" y="181"/>
                    </a:cubicBezTo>
                    <a:cubicBezTo>
                      <a:pt x="474" y="190"/>
                      <a:pt x="474" y="190"/>
                      <a:pt x="474" y="190"/>
                    </a:cubicBezTo>
                    <a:cubicBezTo>
                      <a:pt x="476" y="202"/>
                      <a:pt x="476" y="202"/>
                      <a:pt x="476" y="202"/>
                    </a:cubicBezTo>
                    <a:cubicBezTo>
                      <a:pt x="477" y="210"/>
                      <a:pt x="477" y="210"/>
                      <a:pt x="477" y="210"/>
                    </a:cubicBezTo>
                    <a:cubicBezTo>
                      <a:pt x="478" y="224"/>
                      <a:pt x="478" y="224"/>
                      <a:pt x="478" y="224"/>
                    </a:cubicBezTo>
                    <a:cubicBezTo>
                      <a:pt x="474" y="240"/>
                      <a:pt x="474" y="240"/>
                      <a:pt x="474" y="240"/>
                    </a:cubicBezTo>
                    <a:cubicBezTo>
                      <a:pt x="472" y="254"/>
                      <a:pt x="472" y="254"/>
                      <a:pt x="472" y="254"/>
                    </a:cubicBezTo>
                    <a:cubicBezTo>
                      <a:pt x="467" y="267"/>
                      <a:pt x="467" y="267"/>
                      <a:pt x="467" y="267"/>
                    </a:cubicBezTo>
                    <a:cubicBezTo>
                      <a:pt x="458" y="276"/>
                      <a:pt x="458" y="276"/>
                      <a:pt x="458" y="276"/>
                    </a:cubicBezTo>
                    <a:cubicBezTo>
                      <a:pt x="453" y="284"/>
                      <a:pt x="453" y="284"/>
                      <a:pt x="453" y="284"/>
                    </a:cubicBezTo>
                    <a:cubicBezTo>
                      <a:pt x="445" y="301"/>
                      <a:pt x="445" y="301"/>
                      <a:pt x="445" y="301"/>
                    </a:cubicBezTo>
                    <a:cubicBezTo>
                      <a:pt x="441" y="313"/>
                      <a:pt x="441" y="313"/>
                      <a:pt x="441" y="313"/>
                    </a:cubicBezTo>
                    <a:cubicBezTo>
                      <a:pt x="436" y="323"/>
                      <a:pt x="436" y="323"/>
                      <a:pt x="436" y="323"/>
                    </a:cubicBezTo>
                    <a:cubicBezTo>
                      <a:pt x="436" y="336"/>
                      <a:pt x="436" y="336"/>
                      <a:pt x="436" y="336"/>
                    </a:cubicBezTo>
                    <a:cubicBezTo>
                      <a:pt x="431" y="340"/>
                      <a:pt x="431" y="340"/>
                      <a:pt x="431" y="340"/>
                    </a:cubicBezTo>
                    <a:cubicBezTo>
                      <a:pt x="423" y="339"/>
                      <a:pt x="423" y="339"/>
                      <a:pt x="423" y="339"/>
                    </a:cubicBezTo>
                    <a:cubicBezTo>
                      <a:pt x="412" y="338"/>
                      <a:pt x="412" y="338"/>
                      <a:pt x="412" y="338"/>
                    </a:cubicBezTo>
                    <a:cubicBezTo>
                      <a:pt x="408" y="346"/>
                      <a:pt x="408" y="346"/>
                      <a:pt x="408" y="346"/>
                    </a:cubicBezTo>
                    <a:cubicBezTo>
                      <a:pt x="400" y="353"/>
                      <a:pt x="400" y="353"/>
                      <a:pt x="400" y="353"/>
                    </a:cubicBezTo>
                    <a:cubicBezTo>
                      <a:pt x="400" y="353"/>
                      <a:pt x="396" y="356"/>
                      <a:pt x="394" y="356"/>
                    </a:cubicBezTo>
                    <a:cubicBezTo>
                      <a:pt x="392" y="356"/>
                      <a:pt x="385" y="350"/>
                      <a:pt x="385" y="350"/>
                    </a:cubicBezTo>
                    <a:cubicBezTo>
                      <a:pt x="382" y="346"/>
                      <a:pt x="382" y="346"/>
                      <a:pt x="382" y="346"/>
                    </a:cubicBezTo>
                    <a:cubicBezTo>
                      <a:pt x="378" y="342"/>
                      <a:pt x="378" y="342"/>
                      <a:pt x="378" y="342"/>
                    </a:cubicBezTo>
                    <a:cubicBezTo>
                      <a:pt x="373" y="344"/>
                      <a:pt x="373" y="344"/>
                      <a:pt x="373" y="344"/>
                    </a:cubicBezTo>
                    <a:cubicBezTo>
                      <a:pt x="364" y="354"/>
                      <a:pt x="364" y="354"/>
                      <a:pt x="364" y="354"/>
                    </a:cubicBezTo>
                    <a:cubicBezTo>
                      <a:pt x="354" y="351"/>
                      <a:pt x="354" y="351"/>
                      <a:pt x="354" y="351"/>
                    </a:cubicBezTo>
                    <a:cubicBezTo>
                      <a:pt x="346" y="346"/>
                      <a:pt x="346" y="346"/>
                      <a:pt x="346" y="346"/>
                    </a:cubicBezTo>
                    <a:cubicBezTo>
                      <a:pt x="336" y="347"/>
                      <a:pt x="336" y="347"/>
                      <a:pt x="336" y="347"/>
                    </a:cubicBezTo>
                    <a:cubicBezTo>
                      <a:pt x="327" y="346"/>
                      <a:pt x="327" y="346"/>
                      <a:pt x="327" y="346"/>
                    </a:cubicBezTo>
                    <a:cubicBezTo>
                      <a:pt x="321" y="338"/>
                      <a:pt x="321" y="338"/>
                      <a:pt x="321" y="338"/>
                    </a:cubicBezTo>
                    <a:cubicBezTo>
                      <a:pt x="316" y="331"/>
                      <a:pt x="316" y="331"/>
                      <a:pt x="316" y="331"/>
                    </a:cubicBezTo>
                    <a:cubicBezTo>
                      <a:pt x="318" y="325"/>
                      <a:pt x="318" y="325"/>
                      <a:pt x="318" y="325"/>
                    </a:cubicBezTo>
                    <a:cubicBezTo>
                      <a:pt x="313" y="316"/>
                      <a:pt x="313" y="316"/>
                      <a:pt x="313" y="316"/>
                    </a:cubicBezTo>
                    <a:cubicBezTo>
                      <a:pt x="307" y="310"/>
                      <a:pt x="307" y="310"/>
                      <a:pt x="307" y="310"/>
                    </a:cubicBezTo>
                    <a:cubicBezTo>
                      <a:pt x="300" y="311"/>
                      <a:pt x="300" y="311"/>
                      <a:pt x="300" y="311"/>
                    </a:cubicBezTo>
                    <a:cubicBezTo>
                      <a:pt x="299" y="304"/>
                      <a:pt x="299" y="304"/>
                      <a:pt x="299" y="304"/>
                    </a:cubicBezTo>
                    <a:cubicBezTo>
                      <a:pt x="303" y="298"/>
                      <a:pt x="303" y="298"/>
                      <a:pt x="303" y="298"/>
                    </a:cubicBezTo>
                    <a:cubicBezTo>
                      <a:pt x="298" y="294"/>
                      <a:pt x="298" y="294"/>
                      <a:pt x="298" y="294"/>
                    </a:cubicBezTo>
                    <a:cubicBezTo>
                      <a:pt x="291" y="300"/>
                      <a:pt x="291" y="300"/>
                      <a:pt x="291" y="300"/>
                    </a:cubicBezTo>
                    <a:cubicBezTo>
                      <a:pt x="284" y="304"/>
                      <a:pt x="284" y="304"/>
                      <a:pt x="284" y="304"/>
                    </a:cubicBezTo>
                    <a:cubicBezTo>
                      <a:pt x="288" y="290"/>
                      <a:pt x="288" y="290"/>
                      <a:pt x="288" y="290"/>
                    </a:cubicBezTo>
                    <a:cubicBezTo>
                      <a:pt x="292" y="286"/>
                      <a:pt x="292" y="286"/>
                      <a:pt x="292" y="286"/>
                    </a:cubicBezTo>
                    <a:cubicBezTo>
                      <a:pt x="295" y="281"/>
                      <a:pt x="295" y="281"/>
                      <a:pt x="295" y="281"/>
                    </a:cubicBezTo>
                    <a:cubicBezTo>
                      <a:pt x="292" y="274"/>
                      <a:pt x="292" y="274"/>
                      <a:pt x="292" y="274"/>
                    </a:cubicBezTo>
                    <a:cubicBezTo>
                      <a:pt x="285" y="280"/>
                      <a:pt x="285" y="280"/>
                      <a:pt x="285" y="280"/>
                    </a:cubicBezTo>
                    <a:cubicBezTo>
                      <a:pt x="280" y="288"/>
                      <a:pt x="280" y="288"/>
                      <a:pt x="280" y="288"/>
                    </a:cubicBezTo>
                    <a:cubicBezTo>
                      <a:pt x="273" y="295"/>
                      <a:pt x="273" y="295"/>
                      <a:pt x="273" y="295"/>
                    </a:cubicBezTo>
                    <a:cubicBezTo>
                      <a:pt x="269" y="301"/>
                      <a:pt x="269" y="301"/>
                      <a:pt x="269" y="301"/>
                    </a:cubicBezTo>
                    <a:cubicBezTo>
                      <a:pt x="262" y="297"/>
                      <a:pt x="262" y="297"/>
                      <a:pt x="262" y="297"/>
                    </a:cubicBezTo>
                    <a:cubicBezTo>
                      <a:pt x="261" y="288"/>
                      <a:pt x="261" y="288"/>
                      <a:pt x="261" y="288"/>
                    </a:cubicBezTo>
                    <a:cubicBezTo>
                      <a:pt x="254" y="278"/>
                      <a:pt x="254" y="278"/>
                      <a:pt x="254" y="278"/>
                    </a:cubicBezTo>
                    <a:cubicBezTo>
                      <a:pt x="250" y="272"/>
                      <a:pt x="250" y="272"/>
                      <a:pt x="250" y="272"/>
                    </a:cubicBezTo>
                    <a:cubicBezTo>
                      <a:pt x="245" y="268"/>
                      <a:pt x="245" y="268"/>
                      <a:pt x="245" y="268"/>
                    </a:cubicBezTo>
                    <a:cubicBezTo>
                      <a:pt x="222" y="261"/>
                      <a:pt x="222" y="261"/>
                      <a:pt x="222" y="261"/>
                    </a:cubicBezTo>
                    <a:cubicBezTo>
                      <a:pt x="193" y="257"/>
                      <a:pt x="193" y="257"/>
                      <a:pt x="193" y="257"/>
                    </a:cubicBezTo>
                    <a:cubicBezTo>
                      <a:pt x="184" y="260"/>
                      <a:pt x="184" y="260"/>
                      <a:pt x="184" y="260"/>
                    </a:cubicBezTo>
                    <a:cubicBezTo>
                      <a:pt x="170" y="266"/>
                      <a:pt x="170" y="266"/>
                      <a:pt x="170" y="266"/>
                    </a:cubicBezTo>
                    <a:cubicBezTo>
                      <a:pt x="150" y="268"/>
                      <a:pt x="150" y="268"/>
                      <a:pt x="150" y="268"/>
                    </a:cubicBezTo>
                    <a:cubicBezTo>
                      <a:pt x="138" y="275"/>
                      <a:pt x="138" y="275"/>
                      <a:pt x="138" y="275"/>
                    </a:cubicBezTo>
                    <a:cubicBezTo>
                      <a:pt x="129" y="278"/>
                      <a:pt x="129" y="278"/>
                      <a:pt x="129" y="278"/>
                    </a:cubicBezTo>
                    <a:cubicBezTo>
                      <a:pt x="127" y="284"/>
                      <a:pt x="127" y="284"/>
                      <a:pt x="127" y="284"/>
                    </a:cubicBezTo>
                    <a:cubicBezTo>
                      <a:pt x="123" y="289"/>
                      <a:pt x="123" y="289"/>
                      <a:pt x="123" y="289"/>
                    </a:cubicBezTo>
                    <a:cubicBezTo>
                      <a:pt x="81" y="289"/>
                      <a:pt x="81" y="289"/>
                      <a:pt x="81" y="289"/>
                    </a:cubicBezTo>
                    <a:cubicBezTo>
                      <a:pt x="74" y="295"/>
                      <a:pt x="74" y="295"/>
                      <a:pt x="74" y="295"/>
                    </a:cubicBezTo>
                    <a:cubicBezTo>
                      <a:pt x="67" y="294"/>
                      <a:pt x="67" y="294"/>
                      <a:pt x="67" y="294"/>
                    </a:cubicBezTo>
                    <a:cubicBezTo>
                      <a:pt x="60" y="303"/>
                      <a:pt x="60" y="303"/>
                      <a:pt x="60" y="303"/>
                    </a:cubicBezTo>
                    <a:cubicBezTo>
                      <a:pt x="40" y="305"/>
                      <a:pt x="40" y="305"/>
                      <a:pt x="40" y="305"/>
                    </a:cubicBezTo>
                    <a:cubicBezTo>
                      <a:pt x="32" y="298"/>
                      <a:pt x="32" y="298"/>
                      <a:pt x="32" y="298"/>
                    </a:cubicBezTo>
                    <a:cubicBezTo>
                      <a:pt x="22" y="294"/>
                      <a:pt x="22" y="294"/>
                      <a:pt x="22" y="294"/>
                    </a:cubicBezTo>
                    <a:cubicBezTo>
                      <a:pt x="21" y="286"/>
                      <a:pt x="21" y="286"/>
                      <a:pt x="21" y="286"/>
                    </a:cubicBezTo>
                    <a:cubicBezTo>
                      <a:pt x="30" y="283"/>
                      <a:pt x="30" y="283"/>
                      <a:pt x="30" y="283"/>
                    </a:cubicBezTo>
                    <a:cubicBezTo>
                      <a:pt x="29" y="266"/>
                      <a:pt x="29" y="266"/>
                      <a:pt x="29" y="266"/>
                    </a:cubicBezTo>
                    <a:cubicBezTo>
                      <a:pt x="30" y="256"/>
                      <a:pt x="30" y="256"/>
                      <a:pt x="30" y="256"/>
                    </a:cubicBezTo>
                    <a:cubicBezTo>
                      <a:pt x="23" y="246"/>
                      <a:pt x="23" y="246"/>
                      <a:pt x="23" y="246"/>
                    </a:cubicBezTo>
                    <a:cubicBezTo>
                      <a:pt x="23" y="232"/>
                      <a:pt x="23" y="232"/>
                      <a:pt x="23" y="232"/>
                    </a:cubicBezTo>
                    <a:cubicBezTo>
                      <a:pt x="14" y="210"/>
                      <a:pt x="14" y="210"/>
                      <a:pt x="14" y="210"/>
                    </a:cubicBezTo>
                    <a:cubicBezTo>
                      <a:pt x="7" y="197"/>
                      <a:pt x="7" y="197"/>
                      <a:pt x="7" y="197"/>
                    </a:cubicBezTo>
                    <a:cubicBezTo>
                      <a:pt x="3" y="190"/>
                      <a:pt x="3" y="190"/>
                      <a:pt x="3" y="190"/>
                    </a:cubicBezTo>
                    <a:cubicBezTo>
                      <a:pt x="0" y="184"/>
                      <a:pt x="0" y="184"/>
                      <a:pt x="0" y="184"/>
                    </a:cubicBezTo>
                    <a:cubicBezTo>
                      <a:pt x="5" y="186"/>
                      <a:pt x="5" y="186"/>
                      <a:pt x="5" y="186"/>
                    </a:cubicBezTo>
                    <a:cubicBezTo>
                      <a:pt x="8" y="190"/>
                      <a:pt x="8" y="190"/>
                      <a:pt x="8" y="190"/>
                    </a:cubicBezTo>
                    <a:cubicBezTo>
                      <a:pt x="14" y="189"/>
                      <a:pt x="14" y="189"/>
                      <a:pt x="14" y="189"/>
                    </a:cubicBezTo>
                    <a:cubicBezTo>
                      <a:pt x="14" y="182"/>
                      <a:pt x="14" y="182"/>
                      <a:pt x="14" y="182"/>
                    </a:cubicBezTo>
                    <a:cubicBezTo>
                      <a:pt x="9" y="177"/>
                      <a:pt x="9" y="177"/>
                      <a:pt x="9" y="177"/>
                    </a:cubicBezTo>
                    <a:cubicBezTo>
                      <a:pt x="4" y="163"/>
                      <a:pt x="4" y="163"/>
                      <a:pt x="4" y="163"/>
                    </a:cubicBezTo>
                    <a:cubicBezTo>
                      <a:pt x="4" y="152"/>
                      <a:pt x="4" y="152"/>
                      <a:pt x="4" y="152"/>
                    </a:cubicBezTo>
                    <a:cubicBezTo>
                      <a:pt x="8" y="140"/>
                      <a:pt x="8" y="140"/>
                      <a:pt x="8" y="140"/>
                    </a:cubicBezTo>
                    <a:cubicBezTo>
                      <a:pt x="10" y="134"/>
                      <a:pt x="10" y="134"/>
                      <a:pt x="10" y="134"/>
                    </a:cubicBezTo>
                    <a:cubicBezTo>
                      <a:pt x="15" y="139"/>
                      <a:pt x="15" y="139"/>
                      <a:pt x="15" y="139"/>
                    </a:cubicBezTo>
                    <a:cubicBezTo>
                      <a:pt x="18" y="133"/>
                      <a:pt x="18" y="133"/>
                      <a:pt x="18" y="133"/>
                    </a:cubicBezTo>
                    <a:cubicBezTo>
                      <a:pt x="26" y="132"/>
                      <a:pt x="26" y="132"/>
                      <a:pt x="26" y="132"/>
                    </a:cubicBezTo>
                    <a:cubicBezTo>
                      <a:pt x="36" y="122"/>
                      <a:pt x="36" y="122"/>
                      <a:pt x="36" y="122"/>
                    </a:cubicBezTo>
                    <a:cubicBezTo>
                      <a:pt x="46" y="118"/>
                      <a:pt x="46" y="118"/>
                      <a:pt x="46" y="118"/>
                    </a:cubicBezTo>
                    <a:cubicBezTo>
                      <a:pt x="64" y="114"/>
                      <a:pt x="64" y="114"/>
                      <a:pt x="64" y="114"/>
                    </a:cubicBezTo>
                    <a:cubicBezTo>
                      <a:pt x="82" y="109"/>
                      <a:pt x="82" y="109"/>
                      <a:pt x="82" y="109"/>
                    </a:cubicBezTo>
                    <a:cubicBezTo>
                      <a:pt x="90" y="107"/>
                      <a:pt x="90" y="107"/>
                      <a:pt x="90" y="107"/>
                    </a:cubicBezTo>
                    <a:cubicBezTo>
                      <a:pt x="107" y="88"/>
                      <a:pt x="107" y="88"/>
                      <a:pt x="107" y="88"/>
                    </a:cubicBezTo>
                    <a:cubicBezTo>
                      <a:pt x="106" y="80"/>
                      <a:pt x="106" y="80"/>
                      <a:pt x="106" y="80"/>
                    </a:cubicBezTo>
                    <a:cubicBezTo>
                      <a:pt x="108" y="74"/>
                      <a:pt x="108" y="74"/>
                      <a:pt x="108" y="74"/>
                    </a:cubicBezTo>
                    <a:cubicBezTo>
                      <a:pt x="117" y="68"/>
                      <a:pt x="117" y="68"/>
                      <a:pt x="117" y="68"/>
                    </a:cubicBezTo>
                    <a:cubicBezTo>
                      <a:pt x="119" y="74"/>
                      <a:pt x="119" y="74"/>
                      <a:pt x="119" y="74"/>
                    </a:cubicBezTo>
                    <a:cubicBezTo>
                      <a:pt x="122" y="76"/>
                      <a:pt x="122" y="76"/>
                      <a:pt x="122" y="76"/>
                    </a:cubicBezTo>
                    <a:cubicBezTo>
                      <a:pt x="126" y="71"/>
                      <a:pt x="126" y="71"/>
                      <a:pt x="126" y="71"/>
                    </a:cubicBezTo>
                    <a:cubicBezTo>
                      <a:pt x="125" y="63"/>
                      <a:pt x="125" y="63"/>
                      <a:pt x="125" y="63"/>
                    </a:cubicBezTo>
                    <a:cubicBezTo>
                      <a:pt x="132" y="66"/>
                      <a:pt x="132" y="66"/>
                      <a:pt x="132" y="66"/>
                    </a:cubicBezTo>
                    <a:cubicBezTo>
                      <a:pt x="135" y="63"/>
                      <a:pt x="135" y="63"/>
                      <a:pt x="135" y="63"/>
                    </a:cubicBezTo>
                    <a:cubicBezTo>
                      <a:pt x="136" y="54"/>
                      <a:pt x="136" y="54"/>
                      <a:pt x="136" y="54"/>
                    </a:cubicBezTo>
                    <a:cubicBezTo>
                      <a:pt x="144" y="49"/>
                      <a:pt x="144" y="49"/>
                      <a:pt x="144" y="49"/>
                    </a:cubicBezTo>
                    <a:cubicBezTo>
                      <a:pt x="148" y="44"/>
                      <a:pt x="148" y="44"/>
                      <a:pt x="148" y="44"/>
                    </a:cubicBezTo>
                    <a:cubicBezTo>
                      <a:pt x="153" y="44"/>
                      <a:pt x="153" y="44"/>
                      <a:pt x="153" y="44"/>
                    </a:cubicBezTo>
                    <a:cubicBezTo>
                      <a:pt x="164" y="35"/>
                      <a:pt x="164" y="35"/>
                      <a:pt x="164" y="35"/>
                    </a:cubicBezTo>
                    <a:cubicBezTo>
                      <a:pt x="172" y="40"/>
                      <a:pt x="172" y="40"/>
                      <a:pt x="172" y="40"/>
                    </a:cubicBezTo>
                    <a:cubicBezTo>
                      <a:pt x="177" y="45"/>
                      <a:pt x="177" y="45"/>
                      <a:pt x="177" y="45"/>
                    </a:cubicBezTo>
                    <a:cubicBezTo>
                      <a:pt x="181" y="49"/>
                      <a:pt x="181" y="49"/>
                      <a:pt x="181" y="49"/>
                    </a:cubicBezTo>
                    <a:cubicBezTo>
                      <a:pt x="190" y="48"/>
                      <a:pt x="190" y="48"/>
                      <a:pt x="190" y="48"/>
                    </a:cubicBezTo>
                    <a:cubicBezTo>
                      <a:pt x="196" y="46"/>
                      <a:pt x="196" y="46"/>
                      <a:pt x="196" y="46"/>
                    </a:cubicBezTo>
                    <a:cubicBezTo>
                      <a:pt x="192" y="38"/>
                      <a:pt x="192" y="38"/>
                      <a:pt x="192" y="38"/>
                    </a:cubicBezTo>
                    <a:cubicBezTo>
                      <a:pt x="200" y="30"/>
                      <a:pt x="200" y="30"/>
                      <a:pt x="200" y="30"/>
                    </a:cubicBezTo>
                    <a:cubicBezTo>
                      <a:pt x="205" y="21"/>
                      <a:pt x="205" y="21"/>
                      <a:pt x="205" y="21"/>
                    </a:cubicBezTo>
                    <a:cubicBezTo>
                      <a:pt x="210" y="18"/>
                      <a:pt x="210" y="18"/>
                      <a:pt x="210" y="18"/>
                    </a:cubicBezTo>
                    <a:lnTo>
                      <a:pt x="214" y="1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188" name="Taiwan"/>
            <p:cNvSpPr>
              <a:spLocks/>
            </p:cNvSpPr>
            <p:nvPr/>
          </p:nvSpPr>
          <p:spPr bwMode="auto">
            <a:xfrm>
              <a:off x="10784700" y="3252053"/>
              <a:ext cx="17288" cy="32240"/>
            </a:xfrm>
            <a:custGeom>
              <a:avLst/>
              <a:gdLst>
                <a:gd name="T0" fmla="*/ 22 w 22"/>
                <a:gd name="T1" fmla="*/ 4 h 41"/>
                <a:gd name="T2" fmla="*/ 19 w 22"/>
                <a:gd name="T3" fmla="*/ 14 h 41"/>
                <a:gd name="T4" fmla="*/ 17 w 22"/>
                <a:gd name="T5" fmla="*/ 22 h 41"/>
                <a:gd name="T6" fmla="*/ 15 w 22"/>
                <a:gd name="T7" fmla="*/ 27 h 41"/>
                <a:gd name="T8" fmla="*/ 12 w 22"/>
                <a:gd name="T9" fmla="*/ 36 h 41"/>
                <a:gd name="T10" fmla="*/ 7 w 22"/>
                <a:gd name="T11" fmla="*/ 41 h 41"/>
                <a:gd name="T12" fmla="*/ 2 w 22"/>
                <a:gd name="T13" fmla="*/ 32 h 41"/>
                <a:gd name="T14" fmla="*/ 0 w 22"/>
                <a:gd name="T15" fmla="*/ 20 h 41"/>
                <a:gd name="T16" fmla="*/ 6 w 22"/>
                <a:gd name="T17" fmla="*/ 10 h 41"/>
                <a:gd name="T18" fmla="*/ 13 w 22"/>
                <a:gd name="T19" fmla="*/ 3 h 41"/>
                <a:gd name="T20" fmla="*/ 17 w 22"/>
                <a:gd name="T21" fmla="*/ 0 h 41"/>
                <a:gd name="T22" fmla="*/ 22 w 22"/>
                <a:gd name="T23" fmla="*/ 4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41"/>
                <a:gd name="T38" fmla="*/ 22 w 22"/>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41">
                  <a:moveTo>
                    <a:pt x="22" y="4"/>
                  </a:moveTo>
                  <a:lnTo>
                    <a:pt x="19" y="14"/>
                  </a:lnTo>
                  <a:lnTo>
                    <a:pt x="17" y="22"/>
                  </a:lnTo>
                  <a:lnTo>
                    <a:pt x="15" y="27"/>
                  </a:lnTo>
                  <a:lnTo>
                    <a:pt x="12" y="36"/>
                  </a:lnTo>
                  <a:lnTo>
                    <a:pt x="7" y="41"/>
                  </a:lnTo>
                  <a:lnTo>
                    <a:pt x="2" y="32"/>
                  </a:lnTo>
                  <a:lnTo>
                    <a:pt x="0" y="20"/>
                  </a:lnTo>
                  <a:lnTo>
                    <a:pt x="6" y="10"/>
                  </a:lnTo>
                  <a:lnTo>
                    <a:pt x="13" y="3"/>
                  </a:lnTo>
                  <a:lnTo>
                    <a:pt x="17" y="0"/>
                  </a:lnTo>
                  <a:lnTo>
                    <a:pt x="22" y="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189" name="Korea"/>
            <p:cNvGrpSpPr/>
            <p:nvPr/>
          </p:nvGrpSpPr>
          <p:grpSpPr>
            <a:xfrm>
              <a:off x="10825561" y="3063331"/>
              <a:ext cx="57363" cy="93575"/>
              <a:chOff x="6855148" y="2798659"/>
              <a:chExt cx="122373" cy="199624"/>
            </a:xfrm>
            <a:grpFill/>
          </p:grpSpPr>
          <p:sp>
            <p:nvSpPr>
              <p:cNvPr id="396" name="South Korea"/>
              <p:cNvSpPr>
                <a:spLocks/>
              </p:cNvSpPr>
              <p:nvPr/>
            </p:nvSpPr>
            <p:spPr bwMode="auto">
              <a:xfrm>
                <a:off x="6893703" y="2906020"/>
                <a:ext cx="65377" cy="92263"/>
              </a:xfrm>
              <a:custGeom>
                <a:avLst/>
                <a:gdLst>
                  <a:gd name="T0" fmla="*/ 1 w 39"/>
                  <a:gd name="T1" fmla="*/ 24 h 54"/>
                  <a:gd name="T2" fmla="*/ 1 w 39"/>
                  <a:gd name="T3" fmla="*/ 20 h 54"/>
                  <a:gd name="T4" fmla="*/ 5 w 39"/>
                  <a:gd name="T5" fmla="*/ 22 h 54"/>
                  <a:gd name="T6" fmla="*/ 9 w 39"/>
                  <a:gd name="T7" fmla="*/ 20 h 54"/>
                  <a:gd name="T8" fmla="*/ 7 w 39"/>
                  <a:gd name="T9" fmla="*/ 16 h 54"/>
                  <a:gd name="T10" fmla="*/ 4 w 39"/>
                  <a:gd name="T11" fmla="*/ 14 h 54"/>
                  <a:gd name="T12" fmla="*/ 7 w 39"/>
                  <a:gd name="T13" fmla="*/ 4 h 54"/>
                  <a:gd name="T14" fmla="*/ 15 w 39"/>
                  <a:gd name="T15" fmla="*/ 1 h 54"/>
                  <a:gd name="T16" fmla="*/ 23 w 39"/>
                  <a:gd name="T17" fmla="*/ 0 h 54"/>
                  <a:gd name="T18" fmla="*/ 29 w 39"/>
                  <a:gd name="T19" fmla="*/ 6 h 54"/>
                  <a:gd name="T20" fmla="*/ 33 w 39"/>
                  <a:gd name="T21" fmla="*/ 13 h 54"/>
                  <a:gd name="T22" fmla="*/ 36 w 39"/>
                  <a:gd name="T23" fmla="*/ 22 h 54"/>
                  <a:gd name="T24" fmla="*/ 37 w 39"/>
                  <a:gd name="T25" fmla="*/ 31 h 54"/>
                  <a:gd name="T26" fmla="*/ 36 w 39"/>
                  <a:gd name="T27" fmla="*/ 41 h 54"/>
                  <a:gd name="T28" fmla="*/ 35 w 39"/>
                  <a:gd name="T29" fmla="*/ 45 h 54"/>
                  <a:gd name="T30" fmla="*/ 25 w 39"/>
                  <a:gd name="T31" fmla="*/ 48 h 54"/>
                  <a:gd name="T32" fmla="*/ 21 w 39"/>
                  <a:gd name="T33" fmla="*/ 46 h 54"/>
                  <a:gd name="T34" fmla="*/ 17 w 39"/>
                  <a:gd name="T35" fmla="*/ 49 h 54"/>
                  <a:gd name="T36" fmla="*/ 12 w 39"/>
                  <a:gd name="T37" fmla="*/ 53 h 54"/>
                  <a:gd name="T38" fmla="*/ 9 w 39"/>
                  <a:gd name="T39" fmla="*/ 51 h 54"/>
                  <a:gd name="T40" fmla="*/ 2 w 39"/>
                  <a:gd name="T41" fmla="*/ 55 h 54"/>
                  <a:gd name="T42" fmla="*/ 0 w 39"/>
                  <a:gd name="T43" fmla="*/ 51 h 54"/>
                  <a:gd name="T44" fmla="*/ 1 w 39"/>
                  <a:gd name="T45" fmla="*/ 45 h 54"/>
                  <a:gd name="T46" fmla="*/ 1 w 39"/>
                  <a:gd name="T47" fmla="*/ 36 h 54"/>
                  <a:gd name="T48" fmla="*/ 5 w 39"/>
                  <a:gd name="T49" fmla="*/ 35 h 54"/>
                  <a:gd name="T50" fmla="*/ 4 w 39"/>
                  <a:gd name="T51" fmla="*/ 29 h 54"/>
                  <a:gd name="T52" fmla="*/ 1 w 39"/>
                  <a:gd name="T53" fmla="*/ 2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9"/>
                  <a:gd name="T82" fmla="*/ 0 h 54"/>
                  <a:gd name="T83" fmla="*/ 39 w 39"/>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9" h="54">
                    <a:moveTo>
                      <a:pt x="1" y="24"/>
                    </a:moveTo>
                    <a:cubicBezTo>
                      <a:pt x="1" y="20"/>
                      <a:pt x="1" y="20"/>
                      <a:pt x="1" y="20"/>
                    </a:cubicBezTo>
                    <a:cubicBezTo>
                      <a:pt x="5" y="22"/>
                      <a:pt x="5" y="22"/>
                      <a:pt x="5" y="22"/>
                    </a:cubicBezTo>
                    <a:cubicBezTo>
                      <a:pt x="9" y="20"/>
                      <a:pt x="9" y="20"/>
                      <a:pt x="9" y="20"/>
                    </a:cubicBezTo>
                    <a:cubicBezTo>
                      <a:pt x="7" y="16"/>
                      <a:pt x="7" y="16"/>
                      <a:pt x="7" y="16"/>
                    </a:cubicBezTo>
                    <a:cubicBezTo>
                      <a:pt x="4" y="14"/>
                      <a:pt x="4" y="14"/>
                      <a:pt x="4" y="14"/>
                    </a:cubicBezTo>
                    <a:cubicBezTo>
                      <a:pt x="7" y="4"/>
                      <a:pt x="7" y="4"/>
                      <a:pt x="7" y="4"/>
                    </a:cubicBezTo>
                    <a:cubicBezTo>
                      <a:pt x="15" y="1"/>
                      <a:pt x="15" y="1"/>
                      <a:pt x="15" y="1"/>
                    </a:cubicBezTo>
                    <a:cubicBezTo>
                      <a:pt x="23" y="0"/>
                      <a:pt x="23" y="0"/>
                      <a:pt x="23" y="0"/>
                    </a:cubicBezTo>
                    <a:cubicBezTo>
                      <a:pt x="29" y="6"/>
                      <a:pt x="29" y="6"/>
                      <a:pt x="29" y="6"/>
                    </a:cubicBezTo>
                    <a:cubicBezTo>
                      <a:pt x="33" y="13"/>
                      <a:pt x="33" y="13"/>
                      <a:pt x="33" y="13"/>
                    </a:cubicBezTo>
                    <a:cubicBezTo>
                      <a:pt x="36" y="22"/>
                      <a:pt x="36" y="22"/>
                      <a:pt x="36" y="22"/>
                    </a:cubicBezTo>
                    <a:cubicBezTo>
                      <a:pt x="37" y="30"/>
                      <a:pt x="37" y="30"/>
                      <a:pt x="37" y="30"/>
                    </a:cubicBezTo>
                    <a:cubicBezTo>
                      <a:pt x="36" y="40"/>
                      <a:pt x="36" y="40"/>
                      <a:pt x="36" y="40"/>
                    </a:cubicBezTo>
                    <a:cubicBezTo>
                      <a:pt x="36" y="40"/>
                      <a:pt x="39" y="41"/>
                      <a:pt x="35" y="44"/>
                    </a:cubicBezTo>
                    <a:cubicBezTo>
                      <a:pt x="31" y="46"/>
                      <a:pt x="25" y="47"/>
                      <a:pt x="25" y="47"/>
                    </a:cubicBezTo>
                    <a:cubicBezTo>
                      <a:pt x="21" y="45"/>
                      <a:pt x="21" y="45"/>
                      <a:pt x="21" y="45"/>
                    </a:cubicBezTo>
                    <a:cubicBezTo>
                      <a:pt x="17" y="48"/>
                      <a:pt x="17" y="48"/>
                      <a:pt x="17" y="48"/>
                    </a:cubicBezTo>
                    <a:cubicBezTo>
                      <a:pt x="12" y="52"/>
                      <a:pt x="12" y="52"/>
                      <a:pt x="12" y="52"/>
                    </a:cubicBezTo>
                    <a:cubicBezTo>
                      <a:pt x="9" y="50"/>
                      <a:pt x="9" y="50"/>
                      <a:pt x="9" y="50"/>
                    </a:cubicBezTo>
                    <a:cubicBezTo>
                      <a:pt x="2" y="54"/>
                      <a:pt x="2" y="54"/>
                      <a:pt x="2" y="54"/>
                    </a:cubicBezTo>
                    <a:cubicBezTo>
                      <a:pt x="0" y="50"/>
                      <a:pt x="0" y="50"/>
                      <a:pt x="0" y="50"/>
                    </a:cubicBezTo>
                    <a:cubicBezTo>
                      <a:pt x="1" y="44"/>
                      <a:pt x="1" y="44"/>
                      <a:pt x="1" y="44"/>
                    </a:cubicBezTo>
                    <a:cubicBezTo>
                      <a:pt x="1" y="35"/>
                      <a:pt x="1" y="35"/>
                      <a:pt x="1" y="35"/>
                    </a:cubicBezTo>
                    <a:cubicBezTo>
                      <a:pt x="5" y="34"/>
                      <a:pt x="5" y="34"/>
                      <a:pt x="5" y="34"/>
                    </a:cubicBezTo>
                    <a:cubicBezTo>
                      <a:pt x="4" y="28"/>
                      <a:pt x="4" y="28"/>
                      <a:pt x="4" y="28"/>
                    </a:cubicBezTo>
                    <a:lnTo>
                      <a:pt x="1" y="2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97" name="North Korea"/>
              <p:cNvSpPr>
                <a:spLocks/>
              </p:cNvSpPr>
              <p:nvPr/>
            </p:nvSpPr>
            <p:spPr bwMode="auto">
              <a:xfrm>
                <a:off x="6855148" y="2798659"/>
                <a:ext cx="122373" cy="120781"/>
              </a:xfrm>
              <a:custGeom>
                <a:avLst/>
                <a:gdLst>
                  <a:gd name="T0" fmla="*/ 18 w 73"/>
                  <a:gd name="T1" fmla="*/ 70 h 72"/>
                  <a:gd name="T2" fmla="*/ 10 w 73"/>
                  <a:gd name="T3" fmla="*/ 72 h 72"/>
                  <a:gd name="T4" fmla="*/ 6 w 73"/>
                  <a:gd name="T5" fmla="*/ 67 h 72"/>
                  <a:gd name="T6" fmla="*/ 9 w 73"/>
                  <a:gd name="T7" fmla="*/ 61 h 72"/>
                  <a:gd name="T8" fmla="*/ 10 w 73"/>
                  <a:gd name="T9" fmla="*/ 53 h 72"/>
                  <a:gd name="T10" fmla="*/ 12 w 73"/>
                  <a:gd name="T11" fmla="*/ 46 h 72"/>
                  <a:gd name="T12" fmla="*/ 5 w 73"/>
                  <a:gd name="T13" fmla="*/ 46 h 72"/>
                  <a:gd name="T14" fmla="*/ 0 w 73"/>
                  <a:gd name="T15" fmla="*/ 42 h 72"/>
                  <a:gd name="T16" fmla="*/ 5 w 73"/>
                  <a:gd name="T17" fmla="*/ 36 h 72"/>
                  <a:gd name="T18" fmla="*/ 16 w 73"/>
                  <a:gd name="T19" fmla="*/ 30 h 72"/>
                  <a:gd name="T20" fmla="*/ 22 w 73"/>
                  <a:gd name="T21" fmla="*/ 25 h 72"/>
                  <a:gd name="T22" fmla="*/ 27 w 73"/>
                  <a:gd name="T23" fmla="*/ 18 h 72"/>
                  <a:gd name="T24" fmla="*/ 30 w 73"/>
                  <a:gd name="T25" fmla="*/ 17 h 72"/>
                  <a:gd name="T26" fmla="*/ 38 w 73"/>
                  <a:gd name="T27" fmla="*/ 21 h 72"/>
                  <a:gd name="T28" fmla="*/ 45 w 73"/>
                  <a:gd name="T29" fmla="*/ 18 h 72"/>
                  <a:gd name="T30" fmla="*/ 46 w 73"/>
                  <a:gd name="T31" fmla="*/ 14 h 72"/>
                  <a:gd name="T32" fmla="*/ 54 w 73"/>
                  <a:gd name="T33" fmla="*/ 14 h 72"/>
                  <a:gd name="T34" fmla="*/ 60 w 73"/>
                  <a:gd name="T35" fmla="*/ 8 h 72"/>
                  <a:gd name="T36" fmla="*/ 62 w 73"/>
                  <a:gd name="T37" fmla="*/ 4 h 72"/>
                  <a:gd name="T38" fmla="*/ 66 w 73"/>
                  <a:gd name="T39" fmla="*/ 0 h 72"/>
                  <a:gd name="T40" fmla="*/ 73 w 73"/>
                  <a:gd name="T41" fmla="*/ 7 h 72"/>
                  <a:gd name="T42" fmla="*/ 69 w 73"/>
                  <a:gd name="T43" fmla="*/ 10 h 72"/>
                  <a:gd name="T44" fmla="*/ 63 w 73"/>
                  <a:gd name="T45" fmla="*/ 15 h 72"/>
                  <a:gd name="T46" fmla="*/ 60 w 73"/>
                  <a:gd name="T47" fmla="*/ 22 h 72"/>
                  <a:gd name="T48" fmla="*/ 58 w 73"/>
                  <a:gd name="T49" fmla="*/ 30 h 72"/>
                  <a:gd name="T50" fmla="*/ 58 w 73"/>
                  <a:gd name="T51" fmla="*/ 33 h 72"/>
                  <a:gd name="T52" fmla="*/ 51 w 73"/>
                  <a:gd name="T53" fmla="*/ 36 h 72"/>
                  <a:gd name="T54" fmla="*/ 39 w 73"/>
                  <a:gd name="T55" fmla="*/ 40 h 72"/>
                  <a:gd name="T56" fmla="*/ 36 w 73"/>
                  <a:gd name="T57" fmla="*/ 45 h 72"/>
                  <a:gd name="T58" fmla="*/ 37 w 73"/>
                  <a:gd name="T59" fmla="*/ 51 h 72"/>
                  <a:gd name="T60" fmla="*/ 39 w 73"/>
                  <a:gd name="T61" fmla="*/ 58 h 72"/>
                  <a:gd name="T62" fmla="*/ 42 w 73"/>
                  <a:gd name="T63" fmla="*/ 61 h 72"/>
                  <a:gd name="T64" fmla="*/ 46 w 73"/>
                  <a:gd name="T65" fmla="*/ 64 h 72"/>
                  <a:gd name="T66" fmla="*/ 38 w 73"/>
                  <a:gd name="T67" fmla="*/ 65 h 72"/>
                  <a:gd name="T68" fmla="*/ 30 w 73"/>
                  <a:gd name="T69" fmla="*/ 68 h 72"/>
                  <a:gd name="T70" fmla="*/ 28 w 73"/>
                  <a:gd name="T71" fmla="*/ 72 h 72"/>
                  <a:gd name="T72" fmla="*/ 18 w 73"/>
                  <a:gd name="T73" fmla="*/ 70 h 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3"/>
                  <a:gd name="T112" fmla="*/ 0 h 72"/>
                  <a:gd name="T113" fmla="*/ 73 w 73"/>
                  <a:gd name="T114" fmla="*/ 72 h 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3" h="72">
                    <a:moveTo>
                      <a:pt x="18" y="70"/>
                    </a:moveTo>
                    <a:lnTo>
                      <a:pt x="10" y="72"/>
                    </a:lnTo>
                    <a:lnTo>
                      <a:pt x="6" y="67"/>
                    </a:lnTo>
                    <a:lnTo>
                      <a:pt x="9" y="61"/>
                    </a:lnTo>
                    <a:lnTo>
                      <a:pt x="10" y="53"/>
                    </a:lnTo>
                    <a:lnTo>
                      <a:pt x="12" y="46"/>
                    </a:lnTo>
                    <a:lnTo>
                      <a:pt x="5" y="46"/>
                    </a:lnTo>
                    <a:lnTo>
                      <a:pt x="0" y="42"/>
                    </a:lnTo>
                    <a:lnTo>
                      <a:pt x="5" y="36"/>
                    </a:lnTo>
                    <a:lnTo>
                      <a:pt x="16" y="30"/>
                    </a:lnTo>
                    <a:lnTo>
                      <a:pt x="22" y="25"/>
                    </a:lnTo>
                    <a:lnTo>
                      <a:pt x="27" y="18"/>
                    </a:lnTo>
                    <a:lnTo>
                      <a:pt x="30" y="17"/>
                    </a:lnTo>
                    <a:lnTo>
                      <a:pt x="38" y="21"/>
                    </a:lnTo>
                    <a:lnTo>
                      <a:pt x="45" y="18"/>
                    </a:lnTo>
                    <a:lnTo>
                      <a:pt x="46" y="14"/>
                    </a:lnTo>
                    <a:lnTo>
                      <a:pt x="54" y="14"/>
                    </a:lnTo>
                    <a:lnTo>
                      <a:pt x="60" y="8"/>
                    </a:lnTo>
                    <a:lnTo>
                      <a:pt x="62" y="4"/>
                    </a:lnTo>
                    <a:lnTo>
                      <a:pt x="66" y="0"/>
                    </a:lnTo>
                    <a:lnTo>
                      <a:pt x="73" y="7"/>
                    </a:lnTo>
                    <a:lnTo>
                      <a:pt x="69" y="10"/>
                    </a:lnTo>
                    <a:lnTo>
                      <a:pt x="63" y="15"/>
                    </a:lnTo>
                    <a:lnTo>
                      <a:pt x="60" y="22"/>
                    </a:lnTo>
                    <a:lnTo>
                      <a:pt x="58" y="30"/>
                    </a:lnTo>
                    <a:lnTo>
                      <a:pt x="58" y="33"/>
                    </a:lnTo>
                    <a:lnTo>
                      <a:pt x="51" y="36"/>
                    </a:lnTo>
                    <a:lnTo>
                      <a:pt x="39" y="40"/>
                    </a:lnTo>
                    <a:lnTo>
                      <a:pt x="36" y="45"/>
                    </a:lnTo>
                    <a:lnTo>
                      <a:pt x="37" y="51"/>
                    </a:lnTo>
                    <a:lnTo>
                      <a:pt x="39" y="58"/>
                    </a:lnTo>
                    <a:lnTo>
                      <a:pt x="42" y="61"/>
                    </a:lnTo>
                    <a:lnTo>
                      <a:pt x="46" y="64"/>
                    </a:lnTo>
                    <a:lnTo>
                      <a:pt x="38" y="65"/>
                    </a:lnTo>
                    <a:lnTo>
                      <a:pt x="30" y="68"/>
                    </a:lnTo>
                    <a:lnTo>
                      <a:pt x="28" y="72"/>
                    </a:lnTo>
                    <a:lnTo>
                      <a:pt x="18" y="7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190" name="Kyrgyzstan"/>
            <p:cNvSpPr>
              <a:spLocks/>
            </p:cNvSpPr>
            <p:nvPr/>
          </p:nvSpPr>
          <p:spPr bwMode="auto">
            <a:xfrm>
              <a:off x="10318723" y="3058613"/>
              <a:ext cx="93510" cy="45608"/>
            </a:xfrm>
            <a:custGeom>
              <a:avLst/>
              <a:gdLst>
                <a:gd name="T0" fmla="*/ 5 w 119"/>
                <a:gd name="T1" fmla="*/ 16 h 58"/>
                <a:gd name="T2" fmla="*/ 13 w 119"/>
                <a:gd name="T3" fmla="*/ 8 h 58"/>
                <a:gd name="T4" fmla="*/ 21 w 119"/>
                <a:gd name="T5" fmla="*/ 8 h 58"/>
                <a:gd name="T6" fmla="*/ 23 w 119"/>
                <a:gd name="T7" fmla="*/ 10 h 58"/>
                <a:gd name="T8" fmla="*/ 37 w 119"/>
                <a:gd name="T9" fmla="*/ 9 h 58"/>
                <a:gd name="T10" fmla="*/ 39 w 119"/>
                <a:gd name="T11" fmla="*/ 4 h 58"/>
                <a:gd name="T12" fmla="*/ 45 w 119"/>
                <a:gd name="T13" fmla="*/ 0 h 58"/>
                <a:gd name="T14" fmla="*/ 53 w 119"/>
                <a:gd name="T15" fmla="*/ 3 h 58"/>
                <a:gd name="T16" fmla="*/ 55 w 119"/>
                <a:gd name="T17" fmla="*/ 8 h 58"/>
                <a:gd name="T18" fmla="*/ 101 w 119"/>
                <a:gd name="T19" fmla="*/ 7 h 58"/>
                <a:gd name="T20" fmla="*/ 106 w 119"/>
                <a:gd name="T21" fmla="*/ 11 h 58"/>
                <a:gd name="T22" fmla="*/ 111 w 119"/>
                <a:gd name="T23" fmla="*/ 12 h 58"/>
                <a:gd name="T24" fmla="*/ 119 w 119"/>
                <a:gd name="T25" fmla="*/ 16 h 58"/>
                <a:gd name="T26" fmla="*/ 115 w 119"/>
                <a:gd name="T27" fmla="*/ 20 h 58"/>
                <a:gd name="T28" fmla="*/ 104 w 119"/>
                <a:gd name="T29" fmla="*/ 24 h 58"/>
                <a:gd name="T30" fmla="*/ 95 w 119"/>
                <a:gd name="T31" fmla="*/ 28 h 58"/>
                <a:gd name="T32" fmla="*/ 92 w 119"/>
                <a:gd name="T33" fmla="*/ 34 h 58"/>
                <a:gd name="T34" fmla="*/ 77 w 119"/>
                <a:gd name="T35" fmla="*/ 34 h 58"/>
                <a:gd name="T36" fmla="*/ 73 w 119"/>
                <a:gd name="T37" fmla="*/ 42 h 58"/>
                <a:gd name="T38" fmla="*/ 62 w 119"/>
                <a:gd name="T39" fmla="*/ 44 h 58"/>
                <a:gd name="T40" fmla="*/ 61 w 119"/>
                <a:gd name="T41" fmla="*/ 40 h 58"/>
                <a:gd name="T42" fmla="*/ 51 w 119"/>
                <a:gd name="T43" fmla="*/ 40 h 58"/>
                <a:gd name="T44" fmla="*/ 49 w 119"/>
                <a:gd name="T45" fmla="*/ 45 h 58"/>
                <a:gd name="T46" fmla="*/ 43 w 119"/>
                <a:gd name="T47" fmla="*/ 48 h 58"/>
                <a:gd name="T48" fmla="*/ 40 w 119"/>
                <a:gd name="T49" fmla="*/ 50 h 58"/>
                <a:gd name="T50" fmla="*/ 39 w 119"/>
                <a:gd name="T51" fmla="*/ 58 h 58"/>
                <a:gd name="T52" fmla="*/ 24 w 119"/>
                <a:gd name="T53" fmla="*/ 58 h 58"/>
                <a:gd name="T54" fmla="*/ 14 w 119"/>
                <a:gd name="T55" fmla="*/ 56 h 58"/>
                <a:gd name="T56" fmla="*/ 5 w 119"/>
                <a:gd name="T57" fmla="*/ 56 h 58"/>
                <a:gd name="T58" fmla="*/ 3 w 119"/>
                <a:gd name="T59" fmla="*/ 51 h 58"/>
                <a:gd name="T60" fmla="*/ 2 w 119"/>
                <a:gd name="T61" fmla="*/ 46 h 58"/>
                <a:gd name="T62" fmla="*/ 3 w 119"/>
                <a:gd name="T63" fmla="*/ 43 h 58"/>
                <a:gd name="T64" fmla="*/ 7 w 119"/>
                <a:gd name="T65" fmla="*/ 46 h 58"/>
                <a:gd name="T66" fmla="*/ 15 w 119"/>
                <a:gd name="T67" fmla="*/ 46 h 58"/>
                <a:gd name="T68" fmla="*/ 23 w 119"/>
                <a:gd name="T69" fmla="*/ 42 h 58"/>
                <a:gd name="T70" fmla="*/ 29 w 119"/>
                <a:gd name="T71" fmla="*/ 37 h 58"/>
                <a:gd name="T72" fmla="*/ 22 w 119"/>
                <a:gd name="T73" fmla="*/ 30 h 58"/>
                <a:gd name="T74" fmla="*/ 15 w 119"/>
                <a:gd name="T75" fmla="*/ 27 h 58"/>
                <a:gd name="T76" fmla="*/ 7 w 119"/>
                <a:gd name="T77" fmla="*/ 30 h 58"/>
                <a:gd name="T78" fmla="*/ 0 w 119"/>
                <a:gd name="T79" fmla="*/ 26 h 58"/>
                <a:gd name="T80" fmla="*/ 2 w 119"/>
                <a:gd name="T81" fmla="*/ 23 h 58"/>
                <a:gd name="T82" fmla="*/ 5 w 119"/>
                <a:gd name="T83" fmla="*/ 16 h 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9"/>
                <a:gd name="T127" fmla="*/ 0 h 58"/>
                <a:gd name="T128" fmla="*/ 119 w 119"/>
                <a:gd name="T129" fmla="*/ 58 h 5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9" h="58">
                  <a:moveTo>
                    <a:pt x="5" y="16"/>
                  </a:moveTo>
                  <a:lnTo>
                    <a:pt x="13" y="8"/>
                  </a:lnTo>
                  <a:lnTo>
                    <a:pt x="21" y="8"/>
                  </a:lnTo>
                  <a:lnTo>
                    <a:pt x="23" y="10"/>
                  </a:lnTo>
                  <a:lnTo>
                    <a:pt x="37" y="9"/>
                  </a:lnTo>
                  <a:lnTo>
                    <a:pt x="39" y="4"/>
                  </a:lnTo>
                  <a:lnTo>
                    <a:pt x="45" y="0"/>
                  </a:lnTo>
                  <a:lnTo>
                    <a:pt x="53" y="3"/>
                  </a:lnTo>
                  <a:lnTo>
                    <a:pt x="55" y="8"/>
                  </a:lnTo>
                  <a:lnTo>
                    <a:pt x="101" y="7"/>
                  </a:lnTo>
                  <a:lnTo>
                    <a:pt x="106" y="11"/>
                  </a:lnTo>
                  <a:lnTo>
                    <a:pt x="111" y="12"/>
                  </a:lnTo>
                  <a:lnTo>
                    <a:pt x="119" y="16"/>
                  </a:lnTo>
                  <a:lnTo>
                    <a:pt x="115" y="20"/>
                  </a:lnTo>
                  <a:lnTo>
                    <a:pt x="104" y="24"/>
                  </a:lnTo>
                  <a:lnTo>
                    <a:pt x="95" y="28"/>
                  </a:lnTo>
                  <a:lnTo>
                    <a:pt x="92" y="34"/>
                  </a:lnTo>
                  <a:lnTo>
                    <a:pt x="77" y="34"/>
                  </a:lnTo>
                  <a:lnTo>
                    <a:pt x="73" y="42"/>
                  </a:lnTo>
                  <a:lnTo>
                    <a:pt x="62" y="44"/>
                  </a:lnTo>
                  <a:lnTo>
                    <a:pt x="61" y="40"/>
                  </a:lnTo>
                  <a:lnTo>
                    <a:pt x="51" y="40"/>
                  </a:lnTo>
                  <a:lnTo>
                    <a:pt x="49" y="45"/>
                  </a:lnTo>
                  <a:lnTo>
                    <a:pt x="43" y="48"/>
                  </a:lnTo>
                  <a:lnTo>
                    <a:pt x="40" y="50"/>
                  </a:lnTo>
                  <a:lnTo>
                    <a:pt x="39" y="58"/>
                  </a:lnTo>
                  <a:lnTo>
                    <a:pt x="24" y="58"/>
                  </a:lnTo>
                  <a:lnTo>
                    <a:pt x="14" y="56"/>
                  </a:lnTo>
                  <a:lnTo>
                    <a:pt x="5" y="56"/>
                  </a:lnTo>
                  <a:lnTo>
                    <a:pt x="3" y="51"/>
                  </a:lnTo>
                  <a:lnTo>
                    <a:pt x="2" y="46"/>
                  </a:lnTo>
                  <a:lnTo>
                    <a:pt x="3" y="43"/>
                  </a:lnTo>
                  <a:lnTo>
                    <a:pt x="7" y="46"/>
                  </a:lnTo>
                  <a:lnTo>
                    <a:pt x="15" y="46"/>
                  </a:lnTo>
                  <a:lnTo>
                    <a:pt x="23" y="42"/>
                  </a:lnTo>
                  <a:lnTo>
                    <a:pt x="29" y="37"/>
                  </a:lnTo>
                  <a:lnTo>
                    <a:pt x="22" y="30"/>
                  </a:lnTo>
                  <a:lnTo>
                    <a:pt x="15" y="27"/>
                  </a:lnTo>
                  <a:lnTo>
                    <a:pt x="7" y="30"/>
                  </a:lnTo>
                  <a:lnTo>
                    <a:pt x="0" y="26"/>
                  </a:lnTo>
                  <a:lnTo>
                    <a:pt x="2" y="23"/>
                  </a:lnTo>
                  <a:lnTo>
                    <a:pt x="5" y="1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91" name="Mongolia"/>
            <p:cNvSpPr>
              <a:spLocks/>
            </p:cNvSpPr>
            <p:nvPr/>
          </p:nvSpPr>
          <p:spPr bwMode="auto">
            <a:xfrm>
              <a:off x="10482169" y="2954815"/>
              <a:ext cx="301745" cy="122670"/>
            </a:xfrm>
            <a:custGeom>
              <a:avLst/>
              <a:gdLst>
                <a:gd name="T0" fmla="*/ 6 w 384"/>
                <a:gd name="T1" fmla="*/ 40 h 156"/>
                <a:gd name="T2" fmla="*/ 23 w 384"/>
                <a:gd name="T3" fmla="*/ 33 h 156"/>
                <a:gd name="T4" fmla="*/ 61 w 384"/>
                <a:gd name="T5" fmla="*/ 21 h 156"/>
                <a:gd name="T6" fmla="*/ 85 w 384"/>
                <a:gd name="T7" fmla="*/ 33 h 156"/>
                <a:gd name="T8" fmla="*/ 115 w 384"/>
                <a:gd name="T9" fmla="*/ 37 h 156"/>
                <a:gd name="T10" fmla="*/ 125 w 384"/>
                <a:gd name="T11" fmla="*/ 24 h 156"/>
                <a:gd name="T12" fmla="*/ 127 w 384"/>
                <a:gd name="T13" fmla="*/ 3 h 156"/>
                <a:gd name="T14" fmla="*/ 140 w 384"/>
                <a:gd name="T15" fmla="*/ 2 h 156"/>
                <a:gd name="T16" fmla="*/ 169 w 384"/>
                <a:gd name="T17" fmla="*/ 10 h 156"/>
                <a:gd name="T18" fmla="*/ 178 w 384"/>
                <a:gd name="T19" fmla="*/ 27 h 156"/>
                <a:gd name="T20" fmla="*/ 209 w 384"/>
                <a:gd name="T21" fmla="*/ 24 h 156"/>
                <a:gd name="T22" fmla="*/ 231 w 384"/>
                <a:gd name="T23" fmla="*/ 32 h 156"/>
                <a:gd name="T24" fmla="*/ 244 w 384"/>
                <a:gd name="T25" fmla="*/ 40 h 156"/>
                <a:gd name="T26" fmla="*/ 265 w 384"/>
                <a:gd name="T27" fmla="*/ 45 h 156"/>
                <a:gd name="T28" fmla="*/ 300 w 384"/>
                <a:gd name="T29" fmla="*/ 40 h 156"/>
                <a:gd name="T30" fmla="*/ 313 w 384"/>
                <a:gd name="T31" fmla="*/ 29 h 156"/>
                <a:gd name="T32" fmla="*/ 327 w 384"/>
                <a:gd name="T33" fmla="*/ 32 h 156"/>
                <a:gd name="T34" fmla="*/ 346 w 384"/>
                <a:gd name="T35" fmla="*/ 33 h 156"/>
                <a:gd name="T36" fmla="*/ 338 w 384"/>
                <a:gd name="T37" fmla="*/ 45 h 156"/>
                <a:gd name="T38" fmla="*/ 352 w 384"/>
                <a:gd name="T39" fmla="*/ 66 h 156"/>
                <a:gd name="T40" fmla="*/ 367 w 384"/>
                <a:gd name="T41" fmla="*/ 63 h 156"/>
                <a:gd name="T42" fmla="*/ 384 w 384"/>
                <a:gd name="T43" fmla="*/ 85 h 156"/>
                <a:gd name="T44" fmla="*/ 363 w 384"/>
                <a:gd name="T45" fmla="*/ 83 h 156"/>
                <a:gd name="T46" fmla="*/ 333 w 384"/>
                <a:gd name="T47" fmla="*/ 100 h 156"/>
                <a:gd name="T48" fmla="*/ 311 w 384"/>
                <a:gd name="T49" fmla="*/ 110 h 156"/>
                <a:gd name="T50" fmla="*/ 286 w 384"/>
                <a:gd name="T51" fmla="*/ 109 h 156"/>
                <a:gd name="T52" fmla="*/ 287 w 384"/>
                <a:gd name="T53" fmla="*/ 127 h 156"/>
                <a:gd name="T54" fmla="*/ 274 w 384"/>
                <a:gd name="T55" fmla="*/ 138 h 156"/>
                <a:gd name="T56" fmla="*/ 227 w 384"/>
                <a:gd name="T57" fmla="*/ 147 h 156"/>
                <a:gd name="T58" fmla="*/ 183 w 384"/>
                <a:gd name="T59" fmla="*/ 154 h 156"/>
                <a:gd name="T60" fmla="*/ 144 w 384"/>
                <a:gd name="T61" fmla="*/ 143 h 156"/>
                <a:gd name="T62" fmla="*/ 98 w 384"/>
                <a:gd name="T63" fmla="*/ 135 h 156"/>
                <a:gd name="T64" fmla="*/ 79 w 384"/>
                <a:gd name="T65" fmla="*/ 116 h 156"/>
                <a:gd name="T66" fmla="*/ 45 w 384"/>
                <a:gd name="T67" fmla="*/ 108 h 156"/>
                <a:gd name="T68" fmla="*/ 36 w 384"/>
                <a:gd name="T69" fmla="*/ 96 h 156"/>
                <a:gd name="T70" fmla="*/ 40 w 384"/>
                <a:gd name="T71" fmla="*/ 83 h 156"/>
                <a:gd name="T72" fmla="*/ 22 w 384"/>
                <a:gd name="T73" fmla="*/ 64 h 156"/>
                <a:gd name="T74" fmla="*/ 4 w 384"/>
                <a:gd name="T75" fmla="*/ 55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4"/>
                <a:gd name="T115" fmla="*/ 0 h 156"/>
                <a:gd name="T116" fmla="*/ 384 w 384"/>
                <a:gd name="T117" fmla="*/ 156 h 1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4" h="156">
                  <a:moveTo>
                    <a:pt x="0" y="47"/>
                  </a:moveTo>
                  <a:lnTo>
                    <a:pt x="6" y="40"/>
                  </a:lnTo>
                  <a:lnTo>
                    <a:pt x="16" y="39"/>
                  </a:lnTo>
                  <a:lnTo>
                    <a:pt x="23" y="33"/>
                  </a:lnTo>
                  <a:lnTo>
                    <a:pt x="49" y="20"/>
                  </a:lnTo>
                  <a:lnTo>
                    <a:pt x="61" y="21"/>
                  </a:lnTo>
                  <a:lnTo>
                    <a:pt x="78" y="24"/>
                  </a:lnTo>
                  <a:lnTo>
                    <a:pt x="85" y="33"/>
                  </a:lnTo>
                  <a:lnTo>
                    <a:pt x="109" y="34"/>
                  </a:lnTo>
                  <a:lnTo>
                    <a:pt x="115" y="37"/>
                  </a:lnTo>
                  <a:lnTo>
                    <a:pt x="124" y="31"/>
                  </a:lnTo>
                  <a:lnTo>
                    <a:pt x="125" y="24"/>
                  </a:lnTo>
                  <a:lnTo>
                    <a:pt x="117" y="14"/>
                  </a:lnTo>
                  <a:lnTo>
                    <a:pt x="127" y="3"/>
                  </a:lnTo>
                  <a:lnTo>
                    <a:pt x="131" y="0"/>
                  </a:lnTo>
                  <a:lnTo>
                    <a:pt x="140" y="2"/>
                  </a:lnTo>
                  <a:lnTo>
                    <a:pt x="151" y="4"/>
                  </a:lnTo>
                  <a:lnTo>
                    <a:pt x="169" y="10"/>
                  </a:lnTo>
                  <a:lnTo>
                    <a:pt x="171" y="19"/>
                  </a:lnTo>
                  <a:lnTo>
                    <a:pt x="178" y="27"/>
                  </a:lnTo>
                  <a:lnTo>
                    <a:pt x="198" y="30"/>
                  </a:lnTo>
                  <a:lnTo>
                    <a:pt x="209" y="24"/>
                  </a:lnTo>
                  <a:lnTo>
                    <a:pt x="226" y="27"/>
                  </a:lnTo>
                  <a:lnTo>
                    <a:pt x="231" y="32"/>
                  </a:lnTo>
                  <a:lnTo>
                    <a:pt x="239" y="33"/>
                  </a:lnTo>
                  <a:lnTo>
                    <a:pt x="244" y="40"/>
                  </a:lnTo>
                  <a:lnTo>
                    <a:pt x="248" y="43"/>
                  </a:lnTo>
                  <a:lnTo>
                    <a:pt x="265" y="45"/>
                  </a:lnTo>
                  <a:lnTo>
                    <a:pt x="278" y="44"/>
                  </a:lnTo>
                  <a:lnTo>
                    <a:pt x="300" y="40"/>
                  </a:lnTo>
                  <a:lnTo>
                    <a:pt x="308" y="33"/>
                  </a:lnTo>
                  <a:lnTo>
                    <a:pt x="313" y="29"/>
                  </a:lnTo>
                  <a:lnTo>
                    <a:pt x="321" y="28"/>
                  </a:lnTo>
                  <a:lnTo>
                    <a:pt x="327" y="32"/>
                  </a:lnTo>
                  <a:lnTo>
                    <a:pt x="332" y="32"/>
                  </a:lnTo>
                  <a:lnTo>
                    <a:pt x="346" y="33"/>
                  </a:lnTo>
                  <a:lnTo>
                    <a:pt x="340" y="39"/>
                  </a:lnTo>
                  <a:lnTo>
                    <a:pt x="338" y="45"/>
                  </a:lnTo>
                  <a:lnTo>
                    <a:pt x="332" y="64"/>
                  </a:lnTo>
                  <a:lnTo>
                    <a:pt x="352" y="66"/>
                  </a:lnTo>
                  <a:lnTo>
                    <a:pt x="359" y="62"/>
                  </a:lnTo>
                  <a:lnTo>
                    <a:pt x="367" y="63"/>
                  </a:lnTo>
                  <a:lnTo>
                    <a:pt x="382" y="78"/>
                  </a:lnTo>
                  <a:lnTo>
                    <a:pt x="384" y="85"/>
                  </a:lnTo>
                  <a:lnTo>
                    <a:pt x="373" y="83"/>
                  </a:lnTo>
                  <a:lnTo>
                    <a:pt x="363" y="83"/>
                  </a:lnTo>
                  <a:lnTo>
                    <a:pt x="346" y="90"/>
                  </a:lnTo>
                  <a:lnTo>
                    <a:pt x="333" y="100"/>
                  </a:lnTo>
                  <a:lnTo>
                    <a:pt x="322" y="100"/>
                  </a:lnTo>
                  <a:lnTo>
                    <a:pt x="311" y="110"/>
                  </a:lnTo>
                  <a:lnTo>
                    <a:pt x="297" y="108"/>
                  </a:lnTo>
                  <a:lnTo>
                    <a:pt x="286" y="109"/>
                  </a:lnTo>
                  <a:lnTo>
                    <a:pt x="283" y="118"/>
                  </a:lnTo>
                  <a:lnTo>
                    <a:pt x="287" y="127"/>
                  </a:lnTo>
                  <a:lnTo>
                    <a:pt x="274" y="135"/>
                  </a:lnTo>
                  <a:lnTo>
                    <a:pt x="274" y="138"/>
                  </a:lnTo>
                  <a:lnTo>
                    <a:pt x="260" y="146"/>
                  </a:lnTo>
                  <a:lnTo>
                    <a:pt x="227" y="147"/>
                  </a:lnTo>
                  <a:lnTo>
                    <a:pt x="210" y="156"/>
                  </a:lnTo>
                  <a:lnTo>
                    <a:pt x="183" y="154"/>
                  </a:lnTo>
                  <a:lnTo>
                    <a:pt x="165" y="144"/>
                  </a:lnTo>
                  <a:lnTo>
                    <a:pt x="144" y="143"/>
                  </a:lnTo>
                  <a:lnTo>
                    <a:pt x="104" y="142"/>
                  </a:lnTo>
                  <a:lnTo>
                    <a:pt x="98" y="135"/>
                  </a:lnTo>
                  <a:lnTo>
                    <a:pt x="94" y="125"/>
                  </a:lnTo>
                  <a:lnTo>
                    <a:pt x="79" y="116"/>
                  </a:lnTo>
                  <a:lnTo>
                    <a:pt x="70" y="109"/>
                  </a:lnTo>
                  <a:lnTo>
                    <a:pt x="45" y="108"/>
                  </a:lnTo>
                  <a:lnTo>
                    <a:pt x="39" y="105"/>
                  </a:lnTo>
                  <a:lnTo>
                    <a:pt x="36" y="96"/>
                  </a:lnTo>
                  <a:lnTo>
                    <a:pt x="40" y="90"/>
                  </a:lnTo>
                  <a:lnTo>
                    <a:pt x="40" y="83"/>
                  </a:lnTo>
                  <a:lnTo>
                    <a:pt x="34" y="74"/>
                  </a:lnTo>
                  <a:lnTo>
                    <a:pt x="22" y="64"/>
                  </a:lnTo>
                  <a:lnTo>
                    <a:pt x="12" y="62"/>
                  </a:lnTo>
                  <a:lnTo>
                    <a:pt x="4" y="55"/>
                  </a:lnTo>
                  <a:lnTo>
                    <a:pt x="0" y="4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92" name="Kazakhstan"/>
            <p:cNvSpPr>
              <a:spLocks/>
            </p:cNvSpPr>
            <p:nvPr/>
          </p:nvSpPr>
          <p:spPr bwMode="auto">
            <a:xfrm>
              <a:off x="10094772" y="2914712"/>
              <a:ext cx="378754" cy="175355"/>
            </a:xfrm>
            <a:custGeom>
              <a:avLst/>
              <a:gdLst>
                <a:gd name="T0" fmla="*/ 71 w 482"/>
                <a:gd name="T1" fmla="*/ 195 h 223"/>
                <a:gd name="T2" fmla="*/ 50 w 482"/>
                <a:gd name="T3" fmla="*/ 175 h 223"/>
                <a:gd name="T4" fmla="*/ 48 w 482"/>
                <a:gd name="T5" fmla="*/ 165 h 223"/>
                <a:gd name="T6" fmla="*/ 58 w 482"/>
                <a:gd name="T7" fmla="*/ 157 h 223"/>
                <a:gd name="T8" fmla="*/ 71 w 482"/>
                <a:gd name="T9" fmla="*/ 156 h 223"/>
                <a:gd name="T10" fmla="*/ 82 w 482"/>
                <a:gd name="T11" fmla="*/ 146 h 223"/>
                <a:gd name="T12" fmla="*/ 62 w 482"/>
                <a:gd name="T13" fmla="*/ 131 h 223"/>
                <a:gd name="T14" fmla="*/ 31 w 482"/>
                <a:gd name="T15" fmla="*/ 141 h 223"/>
                <a:gd name="T16" fmla="*/ 18 w 482"/>
                <a:gd name="T17" fmla="*/ 118 h 223"/>
                <a:gd name="T18" fmla="*/ 0 w 482"/>
                <a:gd name="T19" fmla="*/ 105 h 223"/>
                <a:gd name="T20" fmla="*/ 14 w 482"/>
                <a:gd name="T21" fmla="*/ 76 h 223"/>
                <a:gd name="T22" fmla="*/ 26 w 482"/>
                <a:gd name="T23" fmla="*/ 85 h 223"/>
                <a:gd name="T24" fmla="*/ 45 w 482"/>
                <a:gd name="T25" fmla="*/ 62 h 223"/>
                <a:gd name="T26" fmla="*/ 85 w 482"/>
                <a:gd name="T27" fmla="*/ 62 h 223"/>
                <a:gd name="T28" fmla="*/ 114 w 482"/>
                <a:gd name="T29" fmla="*/ 74 h 223"/>
                <a:gd name="T30" fmla="*/ 143 w 482"/>
                <a:gd name="T31" fmla="*/ 66 h 223"/>
                <a:gd name="T32" fmla="*/ 171 w 482"/>
                <a:gd name="T33" fmla="*/ 72 h 223"/>
                <a:gd name="T34" fmla="*/ 172 w 482"/>
                <a:gd name="T35" fmla="*/ 59 h 223"/>
                <a:gd name="T36" fmla="*/ 166 w 482"/>
                <a:gd name="T37" fmla="*/ 50 h 223"/>
                <a:gd name="T38" fmla="*/ 171 w 482"/>
                <a:gd name="T39" fmla="*/ 38 h 223"/>
                <a:gd name="T40" fmla="*/ 177 w 482"/>
                <a:gd name="T41" fmla="*/ 29 h 223"/>
                <a:gd name="T42" fmla="*/ 191 w 482"/>
                <a:gd name="T43" fmla="*/ 20 h 223"/>
                <a:gd name="T44" fmla="*/ 238 w 482"/>
                <a:gd name="T45" fmla="*/ 7 h 223"/>
                <a:gd name="T46" fmla="*/ 275 w 482"/>
                <a:gd name="T47" fmla="*/ 0 h 223"/>
                <a:gd name="T48" fmla="*/ 293 w 482"/>
                <a:gd name="T49" fmla="*/ 11 h 223"/>
                <a:gd name="T50" fmla="*/ 314 w 482"/>
                <a:gd name="T51" fmla="*/ 20 h 223"/>
                <a:gd name="T52" fmla="*/ 344 w 482"/>
                <a:gd name="T53" fmla="*/ 20 h 223"/>
                <a:gd name="T54" fmla="*/ 362 w 482"/>
                <a:gd name="T55" fmla="*/ 23 h 223"/>
                <a:gd name="T56" fmla="*/ 385 w 482"/>
                <a:gd name="T57" fmla="*/ 44 h 223"/>
                <a:gd name="T58" fmla="*/ 398 w 482"/>
                <a:gd name="T59" fmla="*/ 68 h 223"/>
                <a:gd name="T60" fmla="*/ 407 w 482"/>
                <a:gd name="T61" fmla="*/ 62 h 223"/>
                <a:gd name="T62" fmla="*/ 423 w 482"/>
                <a:gd name="T63" fmla="*/ 71 h 223"/>
                <a:gd name="T64" fmla="*/ 445 w 482"/>
                <a:gd name="T65" fmla="*/ 68 h 223"/>
                <a:gd name="T66" fmla="*/ 462 w 482"/>
                <a:gd name="T67" fmla="*/ 86 h 223"/>
                <a:gd name="T68" fmla="*/ 482 w 482"/>
                <a:gd name="T69" fmla="*/ 98 h 223"/>
                <a:gd name="T70" fmla="*/ 471 w 482"/>
                <a:gd name="T71" fmla="*/ 106 h 223"/>
                <a:gd name="T72" fmla="*/ 468 w 482"/>
                <a:gd name="T73" fmla="*/ 127 h 223"/>
                <a:gd name="T74" fmla="*/ 449 w 482"/>
                <a:gd name="T75" fmla="*/ 129 h 223"/>
                <a:gd name="T76" fmla="*/ 430 w 482"/>
                <a:gd name="T77" fmla="*/ 145 h 223"/>
                <a:gd name="T78" fmla="*/ 413 w 482"/>
                <a:gd name="T79" fmla="*/ 156 h 223"/>
                <a:gd name="T80" fmla="*/ 406 w 482"/>
                <a:gd name="T81" fmla="*/ 173 h 223"/>
                <a:gd name="T82" fmla="*/ 404 w 482"/>
                <a:gd name="T83" fmla="*/ 191 h 223"/>
                <a:gd name="T84" fmla="*/ 396 w 482"/>
                <a:gd name="T85" fmla="*/ 195 h 223"/>
                <a:gd name="T86" fmla="*/ 386 w 482"/>
                <a:gd name="T87" fmla="*/ 190 h 223"/>
                <a:gd name="T88" fmla="*/ 338 w 482"/>
                <a:gd name="T89" fmla="*/ 186 h 223"/>
                <a:gd name="T90" fmla="*/ 324 w 482"/>
                <a:gd name="T91" fmla="*/ 187 h 223"/>
                <a:gd name="T92" fmla="*/ 308 w 482"/>
                <a:gd name="T93" fmla="*/ 193 h 223"/>
                <a:gd name="T94" fmla="*/ 298 w 482"/>
                <a:gd name="T95" fmla="*/ 191 h 223"/>
                <a:gd name="T96" fmla="*/ 284 w 482"/>
                <a:gd name="T97" fmla="*/ 202 h 223"/>
                <a:gd name="T98" fmla="*/ 264 w 482"/>
                <a:gd name="T99" fmla="*/ 223 h 223"/>
                <a:gd name="T100" fmla="*/ 258 w 482"/>
                <a:gd name="T101" fmla="*/ 216 h 223"/>
                <a:gd name="T102" fmla="*/ 242 w 482"/>
                <a:gd name="T103" fmla="*/ 215 h 223"/>
                <a:gd name="T104" fmla="*/ 233 w 482"/>
                <a:gd name="T105" fmla="*/ 198 h 223"/>
                <a:gd name="T106" fmla="*/ 220 w 482"/>
                <a:gd name="T107" fmla="*/ 178 h 223"/>
                <a:gd name="T108" fmla="*/ 184 w 482"/>
                <a:gd name="T109" fmla="*/ 181 h 223"/>
                <a:gd name="T110" fmla="*/ 153 w 482"/>
                <a:gd name="T111" fmla="*/ 157 h 223"/>
                <a:gd name="T112" fmla="*/ 127 w 482"/>
                <a:gd name="T113" fmla="*/ 155 h 223"/>
                <a:gd name="T114" fmla="*/ 114 w 482"/>
                <a:gd name="T115" fmla="*/ 213 h 223"/>
                <a:gd name="T116" fmla="*/ 100 w 482"/>
                <a:gd name="T117" fmla="*/ 203 h 223"/>
                <a:gd name="T118" fmla="*/ 86 w 482"/>
                <a:gd name="T119" fmla="*/ 197 h 22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82"/>
                <a:gd name="T181" fmla="*/ 0 h 223"/>
                <a:gd name="T182" fmla="*/ 482 w 482"/>
                <a:gd name="T183" fmla="*/ 223 h 22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82" h="223">
                  <a:moveTo>
                    <a:pt x="82" y="197"/>
                  </a:moveTo>
                  <a:lnTo>
                    <a:pt x="71" y="195"/>
                  </a:lnTo>
                  <a:lnTo>
                    <a:pt x="59" y="185"/>
                  </a:lnTo>
                  <a:lnTo>
                    <a:pt x="50" y="175"/>
                  </a:lnTo>
                  <a:lnTo>
                    <a:pt x="44" y="167"/>
                  </a:lnTo>
                  <a:lnTo>
                    <a:pt x="48" y="165"/>
                  </a:lnTo>
                  <a:lnTo>
                    <a:pt x="59" y="167"/>
                  </a:lnTo>
                  <a:lnTo>
                    <a:pt x="58" y="157"/>
                  </a:lnTo>
                  <a:lnTo>
                    <a:pt x="63" y="155"/>
                  </a:lnTo>
                  <a:lnTo>
                    <a:pt x="71" y="156"/>
                  </a:lnTo>
                  <a:lnTo>
                    <a:pt x="79" y="157"/>
                  </a:lnTo>
                  <a:lnTo>
                    <a:pt x="82" y="146"/>
                  </a:lnTo>
                  <a:lnTo>
                    <a:pt x="77" y="132"/>
                  </a:lnTo>
                  <a:lnTo>
                    <a:pt x="62" y="131"/>
                  </a:lnTo>
                  <a:lnTo>
                    <a:pt x="48" y="133"/>
                  </a:lnTo>
                  <a:lnTo>
                    <a:pt x="31" y="141"/>
                  </a:lnTo>
                  <a:lnTo>
                    <a:pt x="27" y="130"/>
                  </a:lnTo>
                  <a:lnTo>
                    <a:pt x="18" y="118"/>
                  </a:lnTo>
                  <a:lnTo>
                    <a:pt x="8" y="115"/>
                  </a:lnTo>
                  <a:lnTo>
                    <a:pt x="0" y="105"/>
                  </a:lnTo>
                  <a:lnTo>
                    <a:pt x="4" y="86"/>
                  </a:lnTo>
                  <a:lnTo>
                    <a:pt x="14" y="76"/>
                  </a:lnTo>
                  <a:lnTo>
                    <a:pt x="20" y="87"/>
                  </a:lnTo>
                  <a:lnTo>
                    <a:pt x="26" y="85"/>
                  </a:lnTo>
                  <a:lnTo>
                    <a:pt x="28" y="76"/>
                  </a:lnTo>
                  <a:lnTo>
                    <a:pt x="45" y="62"/>
                  </a:lnTo>
                  <a:lnTo>
                    <a:pt x="58" y="57"/>
                  </a:lnTo>
                  <a:lnTo>
                    <a:pt x="85" y="62"/>
                  </a:lnTo>
                  <a:lnTo>
                    <a:pt x="103" y="72"/>
                  </a:lnTo>
                  <a:lnTo>
                    <a:pt x="114" y="74"/>
                  </a:lnTo>
                  <a:lnTo>
                    <a:pt x="130" y="67"/>
                  </a:lnTo>
                  <a:lnTo>
                    <a:pt x="143" y="66"/>
                  </a:lnTo>
                  <a:lnTo>
                    <a:pt x="151" y="74"/>
                  </a:lnTo>
                  <a:lnTo>
                    <a:pt x="171" y="72"/>
                  </a:lnTo>
                  <a:lnTo>
                    <a:pt x="179" y="65"/>
                  </a:lnTo>
                  <a:lnTo>
                    <a:pt x="172" y="59"/>
                  </a:lnTo>
                  <a:lnTo>
                    <a:pt x="162" y="56"/>
                  </a:lnTo>
                  <a:lnTo>
                    <a:pt x="166" y="50"/>
                  </a:lnTo>
                  <a:lnTo>
                    <a:pt x="171" y="46"/>
                  </a:lnTo>
                  <a:lnTo>
                    <a:pt x="171" y="38"/>
                  </a:lnTo>
                  <a:lnTo>
                    <a:pt x="181" y="35"/>
                  </a:lnTo>
                  <a:lnTo>
                    <a:pt x="177" y="29"/>
                  </a:lnTo>
                  <a:lnTo>
                    <a:pt x="175" y="21"/>
                  </a:lnTo>
                  <a:lnTo>
                    <a:pt x="191" y="20"/>
                  </a:lnTo>
                  <a:lnTo>
                    <a:pt x="211" y="14"/>
                  </a:lnTo>
                  <a:lnTo>
                    <a:pt x="238" y="7"/>
                  </a:lnTo>
                  <a:lnTo>
                    <a:pt x="260" y="2"/>
                  </a:lnTo>
                  <a:lnTo>
                    <a:pt x="275" y="0"/>
                  </a:lnTo>
                  <a:lnTo>
                    <a:pt x="289" y="0"/>
                  </a:lnTo>
                  <a:lnTo>
                    <a:pt x="293" y="11"/>
                  </a:lnTo>
                  <a:lnTo>
                    <a:pt x="300" y="16"/>
                  </a:lnTo>
                  <a:lnTo>
                    <a:pt x="314" y="20"/>
                  </a:lnTo>
                  <a:lnTo>
                    <a:pt x="330" y="28"/>
                  </a:lnTo>
                  <a:lnTo>
                    <a:pt x="344" y="20"/>
                  </a:lnTo>
                  <a:lnTo>
                    <a:pt x="360" y="15"/>
                  </a:lnTo>
                  <a:lnTo>
                    <a:pt x="362" y="23"/>
                  </a:lnTo>
                  <a:lnTo>
                    <a:pt x="375" y="32"/>
                  </a:lnTo>
                  <a:lnTo>
                    <a:pt x="385" y="44"/>
                  </a:lnTo>
                  <a:lnTo>
                    <a:pt x="395" y="62"/>
                  </a:lnTo>
                  <a:lnTo>
                    <a:pt x="398" y="68"/>
                  </a:lnTo>
                  <a:lnTo>
                    <a:pt x="404" y="68"/>
                  </a:lnTo>
                  <a:lnTo>
                    <a:pt x="407" y="62"/>
                  </a:lnTo>
                  <a:lnTo>
                    <a:pt x="414" y="66"/>
                  </a:lnTo>
                  <a:lnTo>
                    <a:pt x="423" y="71"/>
                  </a:lnTo>
                  <a:lnTo>
                    <a:pt x="431" y="70"/>
                  </a:lnTo>
                  <a:lnTo>
                    <a:pt x="445" y="68"/>
                  </a:lnTo>
                  <a:lnTo>
                    <a:pt x="452" y="79"/>
                  </a:lnTo>
                  <a:lnTo>
                    <a:pt x="462" y="86"/>
                  </a:lnTo>
                  <a:lnTo>
                    <a:pt x="479" y="87"/>
                  </a:lnTo>
                  <a:lnTo>
                    <a:pt x="482" y="98"/>
                  </a:lnTo>
                  <a:lnTo>
                    <a:pt x="480" y="107"/>
                  </a:lnTo>
                  <a:lnTo>
                    <a:pt x="471" y="106"/>
                  </a:lnTo>
                  <a:lnTo>
                    <a:pt x="468" y="116"/>
                  </a:lnTo>
                  <a:lnTo>
                    <a:pt x="468" y="127"/>
                  </a:lnTo>
                  <a:lnTo>
                    <a:pt x="461" y="129"/>
                  </a:lnTo>
                  <a:lnTo>
                    <a:pt x="449" y="129"/>
                  </a:lnTo>
                  <a:lnTo>
                    <a:pt x="437" y="127"/>
                  </a:lnTo>
                  <a:lnTo>
                    <a:pt x="430" y="145"/>
                  </a:lnTo>
                  <a:lnTo>
                    <a:pt x="427" y="156"/>
                  </a:lnTo>
                  <a:lnTo>
                    <a:pt x="413" y="156"/>
                  </a:lnTo>
                  <a:lnTo>
                    <a:pt x="404" y="160"/>
                  </a:lnTo>
                  <a:lnTo>
                    <a:pt x="406" y="173"/>
                  </a:lnTo>
                  <a:lnTo>
                    <a:pt x="409" y="185"/>
                  </a:lnTo>
                  <a:lnTo>
                    <a:pt x="404" y="191"/>
                  </a:lnTo>
                  <a:lnTo>
                    <a:pt x="404" y="199"/>
                  </a:lnTo>
                  <a:lnTo>
                    <a:pt x="396" y="195"/>
                  </a:lnTo>
                  <a:lnTo>
                    <a:pt x="391" y="194"/>
                  </a:lnTo>
                  <a:lnTo>
                    <a:pt x="386" y="190"/>
                  </a:lnTo>
                  <a:lnTo>
                    <a:pt x="340" y="191"/>
                  </a:lnTo>
                  <a:lnTo>
                    <a:pt x="338" y="186"/>
                  </a:lnTo>
                  <a:lnTo>
                    <a:pt x="330" y="183"/>
                  </a:lnTo>
                  <a:lnTo>
                    <a:pt x="324" y="187"/>
                  </a:lnTo>
                  <a:lnTo>
                    <a:pt x="322" y="192"/>
                  </a:lnTo>
                  <a:lnTo>
                    <a:pt x="308" y="193"/>
                  </a:lnTo>
                  <a:lnTo>
                    <a:pt x="306" y="191"/>
                  </a:lnTo>
                  <a:lnTo>
                    <a:pt x="298" y="191"/>
                  </a:lnTo>
                  <a:lnTo>
                    <a:pt x="290" y="199"/>
                  </a:lnTo>
                  <a:lnTo>
                    <a:pt x="284" y="202"/>
                  </a:lnTo>
                  <a:lnTo>
                    <a:pt x="265" y="215"/>
                  </a:lnTo>
                  <a:lnTo>
                    <a:pt x="264" y="223"/>
                  </a:lnTo>
                  <a:lnTo>
                    <a:pt x="258" y="223"/>
                  </a:lnTo>
                  <a:lnTo>
                    <a:pt x="258" y="216"/>
                  </a:lnTo>
                  <a:lnTo>
                    <a:pt x="254" y="214"/>
                  </a:lnTo>
                  <a:lnTo>
                    <a:pt x="242" y="215"/>
                  </a:lnTo>
                  <a:lnTo>
                    <a:pt x="240" y="204"/>
                  </a:lnTo>
                  <a:lnTo>
                    <a:pt x="233" y="198"/>
                  </a:lnTo>
                  <a:lnTo>
                    <a:pt x="233" y="191"/>
                  </a:lnTo>
                  <a:lnTo>
                    <a:pt x="220" y="178"/>
                  </a:lnTo>
                  <a:lnTo>
                    <a:pt x="213" y="180"/>
                  </a:lnTo>
                  <a:lnTo>
                    <a:pt x="184" y="181"/>
                  </a:lnTo>
                  <a:lnTo>
                    <a:pt x="173" y="168"/>
                  </a:lnTo>
                  <a:lnTo>
                    <a:pt x="153" y="157"/>
                  </a:lnTo>
                  <a:lnTo>
                    <a:pt x="147" y="153"/>
                  </a:lnTo>
                  <a:lnTo>
                    <a:pt x="127" y="155"/>
                  </a:lnTo>
                  <a:lnTo>
                    <a:pt x="114" y="159"/>
                  </a:lnTo>
                  <a:lnTo>
                    <a:pt x="114" y="213"/>
                  </a:lnTo>
                  <a:lnTo>
                    <a:pt x="105" y="213"/>
                  </a:lnTo>
                  <a:lnTo>
                    <a:pt x="100" y="203"/>
                  </a:lnTo>
                  <a:lnTo>
                    <a:pt x="91" y="197"/>
                  </a:lnTo>
                  <a:lnTo>
                    <a:pt x="86" y="197"/>
                  </a:lnTo>
                  <a:lnTo>
                    <a:pt x="82" y="19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193" name="Republic of Russia"/>
            <p:cNvGrpSpPr/>
            <p:nvPr/>
          </p:nvGrpSpPr>
          <p:grpSpPr>
            <a:xfrm>
              <a:off x="9842531" y="2479863"/>
              <a:ext cx="1598308" cy="603126"/>
              <a:chOff x="4758044" y="1553944"/>
              <a:chExt cx="3409679" cy="1286652"/>
            </a:xfrm>
            <a:grpFill/>
          </p:grpSpPr>
          <p:sp>
            <p:nvSpPr>
              <p:cNvPr id="384" name="Kaliningrad Oblast"/>
              <p:cNvSpPr>
                <a:spLocks/>
              </p:cNvSpPr>
              <p:nvPr/>
            </p:nvSpPr>
            <p:spPr bwMode="auto">
              <a:xfrm>
                <a:off x="4758044" y="2481609"/>
                <a:ext cx="63701" cy="23485"/>
              </a:xfrm>
              <a:custGeom>
                <a:avLst/>
                <a:gdLst>
                  <a:gd name="T0" fmla="*/ 0 w 38"/>
                  <a:gd name="T1" fmla="*/ 8 h 14"/>
                  <a:gd name="T2" fmla="*/ 3 w 38"/>
                  <a:gd name="T3" fmla="*/ 14 h 14"/>
                  <a:gd name="T4" fmla="*/ 37 w 38"/>
                  <a:gd name="T5" fmla="*/ 12 h 14"/>
                  <a:gd name="T6" fmla="*/ 38 w 38"/>
                  <a:gd name="T7" fmla="*/ 4 h 14"/>
                  <a:gd name="T8" fmla="*/ 22 w 38"/>
                  <a:gd name="T9" fmla="*/ 0 h 14"/>
                  <a:gd name="T10" fmla="*/ 17 w 38"/>
                  <a:gd name="T11" fmla="*/ 5 h 14"/>
                  <a:gd name="T12" fmla="*/ 5 w 38"/>
                  <a:gd name="T13" fmla="*/ 3 h 14"/>
                  <a:gd name="T14" fmla="*/ 4 w 38"/>
                  <a:gd name="T15" fmla="*/ 8 h 14"/>
                  <a:gd name="T16" fmla="*/ 0 w 38"/>
                  <a:gd name="T17" fmla="*/ 8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14"/>
                  <a:gd name="T29" fmla="*/ 38 w 38"/>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14">
                    <a:moveTo>
                      <a:pt x="0" y="8"/>
                    </a:moveTo>
                    <a:lnTo>
                      <a:pt x="3" y="14"/>
                    </a:lnTo>
                    <a:lnTo>
                      <a:pt x="37" y="12"/>
                    </a:lnTo>
                    <a:lnTo>
                      <a:pt x="38" y="4"/>
                    </a:lnTo>
                    <a:lnTo>
                      <a:pt x="22" y="0"/>
                    </a:lnTo>
                    <a:lnTo>
                      <a:pt x="17" y="5"/>
                    </a:lnTo>
                    <a:lnTo>
                      <a:pt x="5" y="3"/>
                    </a:lnTo>
                    <a:lnTo>
                      <a:pt x="4" y="8"/>
                    </a:lnTo>
                    <a:lnTo>
                      <a:pt x="0" y="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85" name="Novaya Zemlya"/>
              <p:cNvSpPr>
                <a:spLocks/>
              </p:cNvSpPr>
              <p:nvPr/>
            </p:nvSpPr>
            <p:spPr bwMode="auto">
              <a:xfrm>
                <a:off x="5395054" y="1745181"/>
                <a:ext cx="348679" cy="248272"/>
              </a:xfrm>
              <a:custGeom>
                <a:avLst/>
                <a:gdLst>
                  <a:gd name="T0" fmla="*/ 67 w 208"/>
                  <a:gd name="T1" fmla="*/ 148 h 148"/>
                  <a:gd name="T2" fmla="*/ 28 w 208"/>
                  <a:gd name="T3" fmla="*/ 147 h 148"/>
                  <a:gd name="T4" fmla="*/ 28 w 208"/>
                  <a:gd name="T5" fmla="*/ 138 h 148"/>
                  <a:gd name="T6" fmla="*/ 23 w 208"/>
                  <a:gd name="T7" fmla="*/ 133 h 148"/>
                  <a:gd name="T8" fmla="*/ 16 w 208"/>
                  <a:gd name="T9" fmla="*/ 137 h 148"/>
                  <a:gd name="T10" fmla="*/ 8 w 208"/>
                  <a:gd name="T11" fmla="*/ 133 h 148"/>
                  <a:gd name="T12" fmla="*/ 0 w 208"/>
                  <a:gd name="T13" fmla="*/ 126 h 148"/>
                  <a:gd name="T14" fmla="*/ 0 w 208"/>
                  <a:gd name="T15" fmla="*/ 117 h 148"/>
                  <a:gd name="T16" fmla="*/ 10 w 208"/>
                  <a:gd name="T17" fmla="*/ 114 h 148"/>
                  <a:gd name="T18" fmla="*/ 15 w 208"/>
                  <a:gd name="T19" fmla="*/ 108 h 148"/>
                  <a:gd name="T20" fmla="*/ 15 w 208"/>
                  <a:gd name="T21" fmla="*/ 100 h 148"/>
                  <a:gd name="T22" fmla="*/ 26 w 208"/>
                  <a:gd name="T23" fmla="*/ 90 h 148"/>
                  <a:gd name="T24" fmla="*/ 33 w 208"/>
                  <a:gd name="T25" fmla="*/ 88 h 148"/>
                  <a:gd name="T26" fmla="*/ 36 w 208"/>
                  <a:gd name="T27" fmla="*/ 82 h 148"/>
                  <a:gd name="T28" fmla="*/ 29 w 208"/>
                  <a:gd name="T29" fmla="*/ 80 h 148"/>
                  <a:gd name="T30" fmla="*/ 48 w 208"/>
                  <a:gd name="T31" fmla="*/ 64 h 148"/>
                  <a:gd name="T32" fmla="*/ 57 w 208"/>
                  <a:gd name="T33" fmla="*/ 49 h 148"/>
                  <a:gd name="T34" fmla="*/ 83 w 208"/>
                  <a:gd name="T35" fmla="*/ 30 h 148"/>
                  <a:gd name="T36" fmla="*/ 99 w 208"/>
                  <a:gd name="T37" fmla="*/ 27 h 148"/>
                  <a:gd name="T38" fmla="*/ 106 w 208"/>
                  <a:gd name="T39" fmla="*/ 21 h 148"/>
                  <a:gd name="T40" fmla="*/ 133 w 208"/>
                  <a:gd name="T41" fmla="*/ 18 h 148"/>
                  <a:gd name="T42" fmla="*/ 158 w 208"/>
                  <a:gd name="T43" fmla="*/ 15 h 148"/>
                  <a:gd name="T44" fmla="*/ 174 w 208"/>
                  <a:gd name="T45" fmla="*/ 7 h 148"/>
                  <a:gd name="T46" fmla="*/ 188 w 208"/>
                  <a:gd name="T47" fmla="*/ 0 h 148"/>
                  <a:gd name="T48" fmla="*/ 200 w 208"/>
                  <a:gd name="T49" fmla="*/ 1 h 148"/>
                  <a:gd name="T50" fmla="*/ 208 w 208"/>
                  <a:gd name="T51" fmla="*/ 5 h 148"/>
                  <a:gd name="T52" fmla="*/ 205 w 208"/>
                  <a:gd name="T53" fmla="*/ 14 h 148"/>
                  <a:gd name="T54" fmla="*/ 192 w 208"/>
                  <a:gd name="T55" fmla="*/ 22 h 148"/>
                  <a:gd name="T56" fmla="*/ 168 w 208"/>
                  <a:gd name="T57" fmla="*/ 30 h 148"/>
                  <a:gd name="T58" fmla="*/ 125 w 208"/>
                  <a:gd name="T59" fmla="*/ 38 h 148"/>
                  <a:gd name="T60" fmla="*/ 102 w 208"/>
                  <a:gd name="T61" fmla="*/ 56 h 148"/>
                  <a:gd name="T62" fmla="*/ 92 w 208"/>
                  <a:gd name="T63" fmla="*/ 61 h 148"/>
                  <a:gd name="T64" fmla="*/ 83 w 208"/>
                  <a:gd name="T65" fmla="*/ 63 h 148"/>
                  <a:gd name="T66" fmla="*/ 83 w 208"/>
                  <a:gd name="T67" fmla="*/ 71 h 148"/>
                  <a:gd name="T68" fmla="*/ 73 w 208"/>
                  <a:gd name="T69" fmla="*/ 78 h 148"/>
                  <a:gd name="T70" fmla="*/ 65 w 208"/>
                  <a:gd name="T71" fmla="*/ 88 h 148"/>
                  <a:gd name="T72" fmla="*/ 48 w 208"/>
                  <a:gd name="T73" fmla="*/ 106 h 148"/>
                  <a:gd name="T74" fmla="*/ 47 w 208"/>
                  <a:gd name="T75" fmla="*/ 125 h 148"/>
                  <a:gd name="T76" fmla="*/ 55 w 208"/>
                  <a:gd name="T77" fmla="*/ 132 h 148"/>
                  <a:gd name="T78" fmla="*/ 56 w 208"/>
                  <a:gd name="T79" fmla="*/ 139 h 148"/>
                  <a:gd name="T80" fmla="*/ 67 w 208"/>
                  <a:gd name="T81" fmla="*/ 148 h 1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8"/>
                  <a:gd name="T124" fmla="*/ 0 h 148"/>
                  <a:gd name="T125" fmla="*/ 208 w 208"/>
                  <a:gd name="T126" fmla="*/ 148 h 1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8" h="148">
                    <a:moveTo>
                      <a:pt x="67" y="148"/>
                    </a:moveTo>
                    <a:lnTo>
                      <a:pt x="28" y="147"/>
                    </a:lnTo>
                    <a:lnTo>
                      <a:pt x="28" y="138"/>
                    </a:lnTo>
                    <a:lnTo>
                      <a:pt x="23" y="133"/>
                    </a:lnTo>
                    <a:lnTo>
                      <a:pt x="16" y="137"/>
                    </a:lnTo>
                    <a:lnTo>
                      <a:pt x="8" y="133"/>
                    </a:lnTo>
                    <a:lnTo>
                      <a:pt x="0" y="126"/>
                    </a:lnTo>
                    <a:lnTo>
                      <a:pt x="0" y="117"/>
                    </a:lnTo>
                    <a:lnTo>
                      <a:pt x="10" y="114"/>
                    </a:lnTo>
                    <a:lnTo>
                      <a:pt x="15" y="108"/>
                    </a:lnTo>
                    <a:lnTo>
                      <a:pt x="15" y="100"/>
                    </a:lnTo>
                    <a:lnTo>
                      <a:pt x="26" y="90"/>
                    </a:lnTo>
                    <a:lnTo>
                      <a:pt x="33" y="88"/>
                    </a:lnTo>
                    <a:lnTo>
                      <a:pt x="36" y="82"/>
                    </a:lnTo>
                    <a:lnTo>
                      <a:pt x="29" y="80"/>
                    </a:lnTo>
                    <a:lnTo>
                      <a:pt x="48" y="64"/>
                    </a:lnTo>
                    <a:lnTo>
                      <a:pt x="57" y="49"/>
                    </a:lnTo>
                    <a:lnTo>
                      <a:pt x="83" y="30"/>
                    </a:lnTo>
                    <a:lnTo>
                      <a:pt x="99" y="27"/>
                    </a:lnTo>
                    <a:lnTo>
                      <a:pt x="106" y="21"/>
                    </a:lnTo>
                    <a:lnTo>
                      <a:pt x="133" y="18"/>
                    </a:lnTo>
                    <a:lnTo>
                      <a:pt x="158" y="15"/>
                    </a:lnTo>
                    <a:lnTo>
                      <a:pt x="174" y="7"/>
                    </a:lnTo>
                    <a:lnTo>
                      <a:pt x="188" y="0"/>
                    </a:lnTo>
                    <a:lnTo>
                      <a:pt x="200" y="1"/>
                    </a:lnTo>
                    <a:lnTo>
                      <a:pt x="208" y="5"/>
                    </a:lnTo>
                    <a:lnTo>
                      <a:pt x="205" y="14"/>
                    </a:lnTo>
                    <a:lnTo>
                      <a:pt x="192" y="22"/>
                    </a:lnTo>
                    <a:lnTo>
                      <a:pt x="168" y="30"/>
                    </a:lnTo>
                    <a:lnTo>
                      <a:pt x="125" y="38"/>
                    </a:lnTo>
                    <a:lnTo>
                      <a:pt x="102" y="56"/>
                    </a:lnTo>
                    <a:lnTo>
                      <a:pt x="92" y="61"/>
                    </a:lnTo>
                    <a:lnTo>
                      <a:pt x="83" y="63"/>
                    </a:lnTo>
                    <a:lnTo>
                      <a:pt x="83" y="71"/>
                    </a:lnTo>
                    <a:lnTo>
                      <a:pt x="73" y="78"/>
                    </a:lnTo>
                    <a:lnTo>
                      <a:pt x="65" y="88"/>
                    </a:lnTo>
                    <a:lnTo>
                      <a:pt x="48" y="106"/>
                    </a:lnTo>
                    <a:lnTo>
                      <a:pt x="47" y="125"/>
                    </a:lnTo>
                    <a:lnTo>
                      <a:pt x="55" y="132"/>
                    </a:lnTo>
                    <a:lnTo>
                      <a:pt x="56" y="139"/>
                    </a:lnTo>
                    <a:lnTo>
                      <a:pt x="67" y="14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386" name="Severnaya Zemlya"/>
              <p:cNvGrpSpPr/>
              <p:nvPr/>
            </p:nvGrpSpPr>
            <p:grpSpPr>
              <a:xfrm>
                <a:off x="6211432" y="1553944"/>
                <a:ext cx="261510" cy="154331"/>
                <a:chOff x="6211432" y="1553944"/>
                <a:chExt cx="261510" cy="154331"/>
              </a:xfrm>
              <a:grpFill/>
            </p:grpSpPr>
            <p:sp>
              <p:nvSpPr>
                <p:cNvPr id="393" name="Bolshevik Island"/>
                <p:cNvSpPr>
                  <a:spLocks/>
                </p:cNvSpPr>
                <p:nvPr/>
              </p:nvSpPr>
              <p:spPr bwMode="auto">
                <a:xfrm>
                  <a:off x="6350569" y="1642852"/>
                  <a:ext cx="122373" cy="65423"/>
                </a:xfrm>
                <a:custGeom>
                  <a:avLst/>
                  <a:gdLst>
                    <a:gd name="T0" fmla="*/ 0 w 73"/>
                    <a:gd name="T1" fmla="*/ 36 h 39"/>
                    <a:gd name="T2" fmla="*/ 12 w 73"/>
                    <a:gd name="T3" fmla="*/ 22 h 39"/>
                    <a:gd name="T4" fmla="*/ 21 w 73"/>
                    <a:gd name="T5" fmla="*/ 10 h 39"/>
                    <a:gd name="T6" fmla="*/ 30 w 73"/>
                    <a:gd name="T7" fmla="*/ 1 h 39"/>
                    <a:gd name="T8" fmla="*/ 43 w 73"/>
                    <a:gd name="T9" fmla="*/ 0 h 39"/>
                    <a:gd name="T10" fmla="*/ 41 w 73"/>
                    <a:gd name="T11" fmla="*/ 10 h 39"/>
                    <a:gd name="T12" fmla="*/ 52 w 73"/>
                    <a:gd name="T13" fmla="*/ 5 h 39"/>
                    <a:gd name="T14" fmla="*/ 62 w 73"/>
                    <a:gd name="T15" fmla="*/ 12 h 39"/>
                    <a:gd name="T16" fmla="*/ 73 w 73"/>
                    <a:gd name="T17" fmla="*/ 17 h 39"/>
                    <a:gd name="T18" fmla="*/ 71 w 73"/>
                    <a:gd name="T19" fmla="*/ 24 h 39"/>
                    <a:gd name="T20" fmla="*/ 65 w 73"/>
                    <a:gd name="T21" fmla="*/ 30 h 39"/>
                    <a:gd name="T22" fmla="*/ 44 w 73"/>
                    <a:gd name="T23" fmla="*/ 30 h 39"/>
                    <a:gd name="T24" fmla="*/ 20 w 73"/>
                    <a:gd name="T25" fmla="*/ 31 h 39"/>
                    <a:gd name="T26" fmla="*/ 15 w 73"/>
                    <a:gd name="T27" fmla="*/ 36 h 39"/>
                    <a:gd name="T28" fmla="*/ 7 w 73"/>
                    <a:gd name="T29" fmla="*/ 39 h 39"/>
                    <a:gd name="T30" fmla="*/ 0 w 73"/>
                    <a:gd name="T31" fmla="*/ 3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3"/>
                    <a:gd name="T49" fmla="*/ 0 h 39"/>
                    <a:gd name="T50" fmla="*/ 73 w 73"/>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3" h="39">
                      <a:moveTo>
                        <a:pt x="0" y="36"/>
                      </a:moveTo>
                      <a:lnTo>
                        <a:pt x="12" y="22"/>
                      </a:lnTo>
                      <a:lnTo>
                        <a:pt x="21" y="10"/>
                      </a:lnTo>
                      <a:lnTo>
                        <a:pt x="30" y="1"/>
                      </a:lnTo>
                      <a:lnTo>
                        <a:pt x="43" y="0"/>
                      </a:lnTo>
                      <a:lnTo>
                        <a:pt x="41" y="10"/>
                      </a:lnTo>
                      <a:lnTo>
                        <a:pt x="52" y="5"/>
                      </a:lnTo>
                      <a:lnTo>
                        <a:pt x="62" y="12"/>
                      </a:lnTo>
                      <a:lnTo>
                        <a:pt x="73" y="17"/>
                      </a:lnTo>
                      <a:lnTo>
                        <a:pt x="71" y="24"/>
                      </a:lnTo>
                      <a:lnTo>
                        <a:pt x="65" y="30"/>
                      </a:lnTo>
                      <a:lnTo>
                        <a:pt x="44" y="30"/>
                      </a:lnTo>
                      <a:lnTo>
                        <a:pt x="20" y="31"/>
                      </a:lnTo>
                      <a:lnTo>
                        <a:pt x="15" y="36"/>
                      </a:lnTo>
                      <a:lnTo>
                        <a:pt x="7" y="39"/>
                      </a:lnTo>
                      <a:lnTo>
                        <a:pt x="0" y="3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94" name="October Revolution Island"/>
                <p:cNvSpPr>
                  <a:spLocks/>
                </p:cNvSpPr>
                <p:nvPr/>
              </p:nvSpPr>
              <p:spPr bwMode="auto">
                <a:xfrm>
                  <a:off x="6239930" y="1607624"/>
                  <a:ext cx="122373" cy="58713"/>
                </a:xfrm>
                <a:custGeom>
                  <a:avLst/>
                  <a:gdLst>
                    <a:gd name="T0" fmla="*/ 0 w 73"/>
                    <a:gd name="T1" fmla="*/ 16 h 35"/>
                    <a:gd name="T2" fmla="*/ 12 w 73"/>
                    <a:gd name="T3" fmla="*/ 4 h 35"/>
                    <a:gd name="T4" fmla="*/ 35 w 73"/>
                    <a:gd name="T5" fmla="*/ 0 h 35"/>
                    <a:gd name="T6" fmla="*/ 49 w 73"/>
                    <a:gd name="T7" fmla="*/ 2 h 35"/>
                    <a:gd name="T8" fmla="*/ 49 w 73"/>
                    <a:gd name="T9" fmla="*/ 8 h 35"/>
                    <a:gd name="T10" fmla="*/ 58 w 73"/>
                    <a:gd name="T11" fmla="*/ 6 h 35"/>
                    <a:gd name="T12" fmla="*/ 67 w 73"/>
                    <a:gd name="T13" fmla="*/ 4 h 35"/>
                    <a:gd name="T14" fmla="*/ 73 w 73"/>
                    <a:gd name="T15" fmla="*/ 11 h 35"/>
                    <a:gd name="T16" fmla="*/ 73 w 73"/>
                    <a:gd name="T17" fmla="*/ 20 h 35"/>
                    <a:gd name="T18" fmla="*/ 64 w 73"/>
                    <a:gd name="T19" fmla="*/ 27 h 35"/>
                    <a:gd name="T20" fmla="*/ 70 w 73"/>
                    <a:gd name="T21" fmla="*/ 35 h 35"/>
                    <a:gd name="T22" fmla="*/ 41 w 73"/>
                    <a:gd name="T23" fmla="*/ 35 h 35"/>
                    <a:gd name="T24" fmla="*/ 30 w 73"/>
                    <a:gd name="T25" fmla="*/ 30 h 35"/>
                    <a:gd name="T26" fmla="*/ 13 w 73"/>
                    <a:gd name="T27" fmla="*/ 30 h 35"/>
                    <a:gd name="T28" fmla="*/ 7 w 73"/>
                    <a:gd name="T29" fmla="*/ 21 h 35"/>
                    <a:gd name="T30" fmla="*/ 0 w 73"/>
                    <a:gd name="T31" fmla="*/ 16 h 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3"/>
                    <a:gd name="T49" fmla="*/ 0 h 35"/>
                    <a:gd name="T50" fmla="*/ 73 w 73"/>
                    <a:gd name="T51" fmla="*/ 35 h 3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3" h="35">
                      <a:moveTo>
                        <a:pt x="0" y="16"/>
                      </a:moveTo>
                      <a:lnTo>
                        <a:pt x="12" y="4"/>
                      </a:lnTo>
                      <a:lnTo>
                        <a:pt x="35" y="0"/>
                      </a:lnTo>
                      <a:lnTo>
                        <a:pt x="49" y="2"/>
                      </a:lnTo>
                      <a:lnTo>
                        <a:pt x="49" y="8"/>
                      </a:lnTo>
                      <a:lnTo>
                        <a:pt x="58" y="6"/>
                      </a:lnTo>
                      <a:lnTo>
                        <a:pt x="67" y="4"/>
                      </a:lnTo>
                      <a:lnTo>
                        <a:pt x="73" y="11"/>
                      </a:lnTo>
                      <a:lnTo>
                        <a:pt x="73" y="20"/>
                      </a:lnTo>
                      <a:lnTo>
                        <a:pt x="64" y="27"/>
                      </a:lnTo>
                      <a:lnTo>
                        <a:pt x="70" y="35"/>
                      </a:lnTo>
                      <a:lnTo>
                        <a:pt x="41" y="35"/>
                      </a:lnTo>
                      <a:lnTo>
                        <a:pt x="30" y="30"/>
                      </a:lnTo>
                      <a:lnTo>
                        <a:pt x="13" y="30"/>
                      </a:lnTo>
                      <a:lnTo>
                        <a:pt x="7" y="21"/>
                      </a:lnTo>
                      <a:lnTo>
                        <a:pt x="0" y="1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95" name="Komsomolets Island"/>
                <p:cNvSpPr>
                  <a:spLocks/>
                </p:cNvSpPr>
                <p:nvPr/>
              </p:nvSpPr>
              <p:spPr bwMode="auto">
                <a:xfrm>
                  <a:off x="6211432" y="1553944"/>
                  <a:ext cx="105610" cy="57035"/>
                </a:xfrm>
                <a:custGeom>
                  <a:avLst/>
                  <a:gdLst>
                    <a:gd name="T0" fmla="*/ 0 w 63"/>
                    <a:gd name="T1" fmla="*/ 26 h 34"/>
                    <a:gd name="T2" fmla="*/ 16 w 63"/>
                    <a:gd name="T3" fmla="*/ 34 h 34"/>
                    <a:gd name="T4" fmla="*/ 26 w 63"/>
                    <a:gd name="T5" fmla="*/ 32 h 34"/>
                    <a:gd name="T6" fmla="*/ 41 w 63"/>
                    <a:gd name="T7" fmla="*/ 29 h 34"/>
                    <a:gd name="T8" fmla="*/ 55 w 63"/>
                    <a:gd name="T9" fmla="*/ 27 h 34"/>
                    <a:gd name="T10" fmla="*/ 56 w 63"/>
                    <a:gd name="T11" fmla="*/ 21 h 34"/>
                    <a:gd name="T12" fmla="*/ 63 w 63"/>
                    <a:gd name="T13" fmla="*/ 17 h 34"/>
                    <a:gd name="T14" fmla="*/ 53 w 63"/>
                    <a:gd name="T15" fmla="*/ 11 h 34"/>
                    <a:gd name="T16" fmla="*/ 44 w 63"/>
                    <a:gd name="T17" fmla="*/ 1 h 34"/>
                    <a:gd name="T18" fmla="*/ 32 w 63"/>
                    <a:gd name="T19" fmla="*/ 0 h 34"/>
                    <a:gd name="T20" fmla="*/ 29 w 63"/>
                    <a:gd name="T21" fmla="*/ 7 h 34"/>
                    <a:gd name="T22" fmla="*/ 11 w 63"/>
                    <a:gd name="T23" fmla="*/ 8 h 34"/>
                    <a:gd name="T24" fmla="*/ 8 w 63"/>
                    <a:gd name="T25" fmla="*/ 14 h 34"/>
                    <a:gd name="T26" fmla="*/ 7 w 63"/>
                    <a:gd name="T27" fmla="*/ 21 h 34"/>
                    <a:gd name="T28" fmla="*/ 0 w 63"/>
                    <a:gd name="T29" fmla="*/ 2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
                    <a:gd name="T46" fmla="*/ 0 h 34"/>
                    <a:gd name="T47" fmla="*/ 63 w 63"/>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 h="34">
                      <a:moveTo>
                        <a:pt x="0" y="26"/>
                      </a:moveTo>
                      <a:lnTo>
                        <a:pt x="16" y="34"/>
                      </a:lnTo>
                      <a:lnTo>
                        <a:pt x="26" y="32"/>
                      </a:lnTo>
                      <a:lnTo>
                        <a:pt x="41" y="29"/>
                      </a:lnTo>
                      <a:lnTo>
                        <a:pt x="55" y="27"/>
                      </a:lnTo>
                      <a:lnTo>
                        <a:pt x="56" y="21"/>
                      </a:lnTo>
                      <a:lnTo>
                        <a:pt x="63" y="17"/>
                      </a:lnTo>
                      <a:lnTo>
                        <a:pt x="53" y="11"/>
                      </a:lnTo>
                      <a:lnTo>
                        <a:pt x="44" y="1"/>
                      </a:lnTo>
                      <a:lnTo>
                        <a:pt x="32" y="0"/>
                      </a:lnTo>
                      <a:lnTo>
                        <a:pt x="29" y="7"/>
                      </a:lnTo>
                      <a:lnTo>
                        <a:pt x="11" y="8"/>
                      </a:lnTo>
                      <a:lnTo>
                        <a:pt x="8" y="14"/>
                      </a:lnTo>
                      <a:lnTo>
                        <a:pt x="7" y="21"/>
                      </a:lnTo>
                      <a:lnTo>
                        <a:pt x="0" y="2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387" name="Anzhu Islands"/>
              <p:cNvGrpSpPr/>
              <p:nvPr/>
            </p:nvGrpSpPr>
            <p:grpSpPr>
              <a:xfrm>
                <a:off x="7108275" y="1783763"/>
                <a:ext cx="274920" cy="55358"/>
                <a:chOff x="7108275" y="1783763"/>
                <a:chExt cx="274920" cy="55358"/>
              </a:xfrm>
              <a:grpFill/>
            </p:grpSpPr>
            <p:sp>
              <p:nvSpPr>
                <p:cNvPr id="391" name="Kotelny/Faddeyevsky Islands"/>
                <p:cNvSpPr>
                  <a:spLocks/>
                </p:cNvSpPr>
                <p:nvPr/>
              </p:nvSpPr>
              <p:spPr bwMode="auto">
                <a:xfrm>
                  <a:off x="7108275" y="1783763"/>
                  <a:ext cx="160929" cy="55358"/>
                </a:xfrm>
                <a:custGeom>
                  <a:avLst/>
                  <a:gdLst>
                    <a:gd name="T0" fmla="*/ 28 w 96"/>
                    <a:gd name="T1" fmla="*/ 31 h 33"/>
                    <a:gd name="T2" fmla="*/ 19 w 96"/>
                    <a:gd name="T3" fmla="*/ 33 h 33"/>
                    <a:gd name="T4" fmla="*/ 1 w 96"/>
                    <a:gd name="T5" fmla="*/ 24 h 33"/>
                    <a:gd name="T6" fmla="*/ 0 w 96"/>
                    <a:gd name="T7" fmla="*/ 14 h 33"/>
                    <a:gd name="T8" fmla="*/ 4 w 96"/>
                    <a:gd name="T9" fmla="*/ 4 h 33"/>
                    <a:gd name="T10" fmla="*/ 14 w 96"/>
                    <a:gd name="T11" fmla="*/ 0 h 33"/>
                    <a:gd name="T12" fmla="*/ 23 w 96"/>
                    <a:gd name="T13" fmla="*/ 0 h 33"/>
                    <a:gd name="T14" fmla="*/ 35 w 96"/>
                    <a:gd name="T15" fmla="*/ 6 h 33"/>
                    <a:gd name="T16" fmla="*/ 44 w 96"/>
                    <a:gd name="T17" fmla="*/ 11 h 33"/>
                    <a:gd name="T18" fmla="*/ 48 w 96"/>
                    <a:gd name="T19" fmla="*/ 3 h 33"/>
                    <a:gd name="T20" fmla="*/ 57 w 96"/>
                    <a:gd name="T21" fmla="*/ 2 h 33"/>
                    <a:gd name="T22" fmla="*/ 64 w 96"/>
                    <a:gd name="T23" fmla="*/ 7 h 33"/>
                    <a:gd name="T24" fmla="*/ 75 w 96"/>
                    <a:gd name="T25" fmla="*/ 6 h 33"/>
                    <a:gd name="T26" fmla="*/ 90 w 96"/>
                    <a:gd name="T27" fmla="*/ 10 h 33"/>
                    <a:gd name="T28" fmla="*/ 96 w 96"/>
                    <a:gd name="T29" fmla="*/ 15 h 33"/>
                    <a:gd name="T30" fmla="*/ 90 w 96"/>
                    <a:gd name="T31" fmla="*/ 23 h 33"/>
                    <a:gd name="T32" fmla="*/ 78 w 96"/>
                    <a:gd name="T33" fmla="*/ 27 h 33"/>
                    <a:gd name="T34" fmla="*/ 69 w 96"/>
                    <a:gd name="T35" fmla="*/ 23 h 33"/>
                    <a:gd name="T36" fmla="*/ 64 w 96"/>
                    <a:gd name="T37" fmla="*/ 17 h 33"/>
                    <a:gd name="T38" fmla="*/ 67 w 96"/>
                    <a:gd name="T39" fmla="*/ 10 h 33"/>
                    <a:gd name="T40" fmla="*/ 58 w 96"/>
                    <a:gd name="T41" fmla="*/ 11 h 33"/>
                    <a:gd name="T42" fmla="*/ 59 w 96"/>
                    <a:gd name="T43" fmla="*/ 17 h 33"/>
                    <a:gd name="T44" fmla="*/ 63 w 96"/>
                    <a:gd name="T45" fmla="*/ 22 h 33"/>
                    <a:gd name="T46" fmla="*/ 65 w 96"/>
                    <a:gd name="T47" fmla="*/ 28 h 33"/>
                    <a:gd name="T48" fmla="*/ 58 w 96"/>
                    <a:gd name="T49" fmla="*/ 28 h 33"/>
                    <a:gd name="T50" fmla="*/ 47 w 96"/>
                    <a:gd name="T51" fmla="*/ 26 h 33"/>
                    <a:gd name="T52" fmla="*/ 36 w 96"/>
                    <a:gd name="T53" fmla="*/ 27 h 33"/>
                    <a:gd name="T54" fmla="*/ 29 w 96"/>
                    <a:gd name="T55" fmla="*/ 25 h 33"/>
                    <a:gd name="T56" fmla="*/ 28 w 96"/>
                    <a:gd name="T57" fmla="*/ 31 h 3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6"/>
                    <a:gd name="T88" fmla="*/ 0 h 33"/>
                    <a:gd name="T89" fmla="*/ 96 w 96"/>
                    <a:gd name="T90" fmla="*/ 33 h 3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6" h="33">
                      <a:moveTo>
                        <a:pt x="28" y="31"/>
                      </a:moveTo>
                      <a:lnTo>
                        <a:pt x="19" y="33"/>
                      </a:lnTo>
                      <a:lnTo>
                        <a:pt x="1" y="24"/>
                      </a:lnTo>
                      <a:lnTo>
                        <a:pt x="0" y="14"/>
                      </a:lnTo>
                      <a:lnTo>
                        <a:pt x="4" y="4"/>
                      </a:lnTo>
                      <a:lnTo>
                        <a:pt x="14" y="0"/>
                      </a:lnTo>
                      <a:lnTo>
                        <a:pt x="23" y="0"/>
                      </a:lnTo>
                      <a:lnTo>
                        <a:pt x="35" y="6"/>
                      </a:lnTo>
                      <a:lnTo>
                        <a:pt x="44" y="11"/>
                      </a:lnTo>
                      <a:lnTo>
                        <a:pt x="48" y="3"/>
                      </a:lnTo>
                      <a:lnTo>
                        <a:pt x="57" y="2"/>
                      </a:lnTo>
                      <a:lnTo>
                        <a:pt x="64" y="7"/>
                      </a:lnTo>
                      <a:lnTo>
                        <a:pt x="75" y="6"/>
                      </a:lnTo>
                      <a:lnTo>
                        <a:pt x="90" y="10"/>
                      </a:lnTo>
                      <a:lnTo>
                        <a:pt x="96" y="15"/>
                      </a:lnTo>
                      <a:lnTo>
                        <a:pt x="90" y="23"/>
                      </a:lnTo>
                      <a:lnTo>
                        <a:pt x="78" y="27"/>
                      </a:lnTo>
                      <a:lnTo>
                        <a:pt x="69" y="23"/>
                      </a:lnTo>
                      <a:lnTo>
                        <a:pt x="64" y="17"/>
                      </a:lnTo>
                      <a:lnTo>
                        <a:pt x="67" y="10"/>
                      </a:lnTo>
                      <a:lnTo>
                        <a:pt x="58" y="11"/>
                      </a:lnTo>
                      <a:lnTo>
                        <a:pt x="59" y="17"/>
                      </a:lnTo>
                      <a:lnTo>
                        <a:pt x="63" y="22"/>
                      </a:lnTo>
                      <a:lnTo>
                        <a:pt x="65" y="28"/>
                      </a:lnTo>
                      <a:lnTo>
                        <a:pt x="58" y="28"/>
                      </a:lnTo>
                      <a:lnTo>
                        <a:pt x="47" y="26"/>
                      </a:lnTo>
                      <a:lnTo>
                        <a:pt x="36" y="27"/>
                      </a:lnTo>
                      <a:lnTo>
                        <a:pt x="29" y="25"/>
                      </a:lnTo>
                      <a:lnTo>
                        <a:pt x="28" y="3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92" name="New Siberia"/>
                <p:cNvSpPr>
                  <a:spLocks/>
                </p:cNvSpPr>
                <p:nvPr/>
              </p:nvSpPr>
              <p:spPr bwMode="auto">
                <a:xfrm>
                  <a:off x="7289320" y="1807248"/>
                  <a:ext cx="93875" cy="31873"/>
                </a:xfrm>
                <a:custGeom>
                  <a:avLst/>
                  <a:gdLst>
                    <a:gd name="T0" fmla="*/ 5 w 56"/>
                    <a:gd name="T1" fmla="*/ 0 h 19"/>
                    <a:gd name="T2" fmla="*/ 13 w 56"/>
                    <a:gd name="T3" fmla="*/ 3 h 19"/>
                    <a:gd name="T4" fmla="*/ 28 w 56"/>
                    <a:gd name="T5" fmla="*/ 4 h 19"/>
                    <a:gd name="T6" fmla="*/ 38 w 56"/>
                    <a:gd name="T7" fmla="*/ 7 h 19"/>
                    <a:gd name="T8" fmla="*/ 51 w 56"/>
                    <a:gd name="T9" fmla="*/ 8 h 19"/>
                    <a:gd name="T10" fmla="*/ 56 w 56"/>
                    <a:gd name="T11" fmla="*/ 11 h 19"/>
                    <a:gd name="T12" fmla="*/ 46 w 56"/>
                    <a:gd name="T13" fmla="*/ 15 h 19"/>
                    <a:gd name="T14" fmla="*/ 37 w 56"/>
                    <a:gd name="T15" fmla="*/ 18 h 19"/>
                    <a:gd name="T16" fmla="*/ 27 w 56"/>
                    <a:gd name="T17" fmla="*/ 19 h 19"/>
                    <a:gd name="T18" fmla="*/ 16 w 56"/>
                    <a:gd name="T19" fmla="*/ 16 h 19"/>
                    <a:gd name="T20" fmla="*/ 4 w 56"/>
                    <a:gd name="T21" fmla="*/ 12 h 19"/>
                    <a:gd name="T22" fmla="*/ 0 w 56"/>
                    <a:gd name="T23" fmla="*/ 6 h 19"/>
                    <a:gd name="T24" fmla="*/ 5 w 56"/>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19"/>
                    <a:gd name="T41" fmla="*/ 56 w 56"/>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19">
                      <a:moveTo>
                        <a:pt x="5" y="0"/>
                      </a:moveTo>
                      <a:lnTo>
                        <a:pt x="13" y="3"/>
                      </a:lnTo>
                      <a:lnTo>
                        <a:pt x="28" y="4"/>
                      </a:lnTo>
                      <a:lnTo>
                        <a:pt x="38" y="7"/>
                      </a:lnTo>
                      <a:lnTo>
                        <a:pt x="51" y="8"/>
                      </a:lnTo>
                      <a:lnTo>
                        <a:pt x="56" y="11"/>
                      </a:lnTo>
                      <a:lnTo>
                        <a:pt x="46" y="15"/>
                      </a:lnTo>
                      <a:lnTo>
                        <a:pt x="37" y="18"/>
                      </a:lnTo>
                      <a:lnTo>
                        <a:pt x="27" y="19"/>
                      </a:lnTo>
                      <a:lnTo>
                        <a:pt x="16" y="16"/>
                      </a:lnTo>
                      <a:lnTo>
                        <a:pt x="4" y="12"/>
                      </a:lnTo>
                      <a:lnTo>
                        <a:pt x="0" y="6"/>
                      </a:lnTo>
                      <a:lnTo>
                        <a:pt x="5"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388" name="Wrangel Island"/>
              <p:cNvSpPr>
                <a:spLocks/>
              </p:cNvSpPr>
              <p:nvPr/>
            </p:nvSpPr>
            <p:spPr bwMode="auto">
              <a:xfrm>
                <a:off x="7941417" y="1956547"/>
                <a:ext cx="72083" cy="30195"/>
              </a:xfrm>
              <a:custGeom>
                <a:avLst/>
                <a:gdLst>
                  <a:gd name="T0" fmla="*/ 0 w 43"/>
                  <a:gd name="T1" fmla="*/ 12 h 18"/>
                  <a:gd name="T2" fmla="*/ 1 w 43"/>
                  <a:gd name="T3" fmla="*/ 18 h 18"/>
                  <a:gd name="T4" fmla="*/ 7 w 43"/>
                  <a:gd name="T5" fmla="*/ 18 h 18"/>
                  <a:gd name="T6" fmla="*/ 18 w 43"/>
                  <a:gd name="T7" fmla="*/ 17 h 18"/>
                  <a:gd name="T8" fmla="*/ 33 w 43"/>
                  <a:gd name="T9" fmla="*/ 15 h 18"/>
                  <a:gd name="T10" fmla="*/ 42 w 43"/>
                  <a:gd name="T11" fmla="*/ 13 h 18"/>
                  <a:gd name="T12" fmla="*/ 43 w 43"/>
                  <a:gd name="T13" fmla="*/ 6 h 18"/>
                  <a:gd name="T14" fmla="*/ 35 w 43"/>
                  <a:gd name="T15" fmla="*/ 2 h 18"/>
                  <a:gd name="T16" fmla="*/ 26 w 43"/>
                  <a:gd name="T17" fmla="*/ 0 h 18"/>
                  <a:gd name="T18" fmla="*/ 16 w 43"/>
                  <a:gd name="T19" fmla="*/ 1 h 18"/>
                  <a:gd name="T20" fmla="*/ 10 w 43"/>
                  <a:gd name="T21" fmla="*/ 5 h 18"/>
                  <a:gd name="T22" fmla="*/ 0 w 43"/>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18"/>
                  <a:gd name="T38" fmla="*/ 43 w 43"/>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18">
                    <a:moveTo>
                      <a:pt x="0" y="12"/>
                    </a:moveTo>
                    <a:lnTo>
                      <a:pt x="1" y="18"/>
                    </a:lnTo>
                    <a:lnTo>
                      <a:pt x="7" y="18"/>
                    </a:lnTo>
                    <a:lnTo>
                      <a:pt x="18" y="17"/>
                    </a:lnTo>
                    <a:lnTo>
                      <a:pt x="33" y="15"/>
                    </a:lnTo>
                    <a:lnTo>
                      <a:pt x="42" y="13"/>
                    </a:lnTo>
                    <a:lnTo>
                      <a:pt x="43" y="6"/>
                    </a:lnTo>
                    <a:lnTo>
                      <a:pt x="35" y="2"/>
                    </a:lnTo>
                    <a:lnTo>
                      <a:pt x="26" y="0"/>
                    </a:lnTo>
                    <a:lnTo>
                      <a:pt x="16" y="1"/>
                    </a:lnTo>
                    <a:lnTo>
                      <a:pt x="10" y="5"/>
                    </a:lnTo>
                    <a:lnTo>
                      <a:pt x="0" y="1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89" name="Sakhalin Oblast"/>
              <p:cNvSpPr>
                <a:spLocks/>
              </p:cNvSpPr>
              <p:nvPr/>
            </p:nvSpPr>
            <p:spPr bwMode="auto">
              <a:xfrm>
                <a:off x="7200474" y="2505094"/>
                <a:ext cx="53643" cy="219754"/>
              </a:xfrm>
              <a:custGeom>
                <a:avLst/>
                <a:gdLst>
                  <a:gd name="T0" fmla="*/ 0 w 32"/>
                  <a:gd name="T1" fmla="*/ 126 h 131"/>
                  <a:gd name="T2" fmla="*/ 5 w 32"/>
                  <a:gd name="T3" fmla="*/ 131 h 131"/>
                  <a:gd name="T4" fmla="*/ 8 w 32"/>
                  <a:gd name="T5" fmla="*/ 121 h 131"/>
                  <a:gd name="T6" fmla="*/ 14 w 32"/>
                  <a:gd name="T7" fmla="*/ 122 h 131"/>
                  <a:gd name="T8" fmla="*/ 18 w 32"/>
                  <a:gd name="T9" fmla="*/ 128 h 131"/>
                  <a:gd name="T10" fmla="*/ 20 w 32"/>
                  <a:gd name="T11" fmla="*/ 122 h 131"/>
                  <a:gd name="T12" fmla="*/ 17 w 32"/>
                  <a:gd name="T13" fmla="*/ 116 h 131"/>
                  <a:gd name="T14" fmla="*/ 10 w 32"/>
                  <a:gd name="T15" fmla="*/ 109 h 131"/>
                  <a:gd name="T16" fmla="*/ 8 w 32"/>
                  <a:gd name="T17" fmla="*/ 102 h 131"/>
                  <a:gd name="T18" fmla="*/ 11 w 32"/>
                  <a:gd name="T19" fmla="*/ 96 h 131"/>
                  <a:gd name="T20" fmla="*/ 13 w 32"/>
                  <a:gd name="T21" fmla="*/ 86 h 131"/>
                  <a:gd name="T22" fmla="*/ 17 w 32"/>
                  <a:gd name="T23" fmla="*/ 81 h 131"/>
                  <a:gd name="T24" fmla="*/ 23 w 32"/>
                  <a:gd name="T25" fmla="*/ 80 h 131"/>
                  <a:gd name="T26" fmla="*/ 32 w 32"/>
                  <a:gd name="T27" fmla="*/ 87 h 131"/>
                  <a:gd name="T28" fmla="*/ 32 w 32"/>
                  <a:gd name="T29" fmla="*/ 78 h 131"/>
                  <a:gd name="T30" fmla="*/ 24 w 32"/>
                  <a:gd name="T31" fmla="*/ 66 h 131"/>
                  <a:gd name="T32" fmla="*/ 21 w 32"/>
                  <a:gd name="T33" fmla="*/ 47 h 131"/>
                  <a:gd name="T34" fmla="*/ 18 w 32"/>
                  <a:gd name="T35" fmla="*/ 32 h 131"/>
                  <a:gd name="T36" fmla="*/ 17 w 32"/>
                  <a:gd name="T37" fmla="*/ 20 h 131"/>
                  <a:gd name="T38" fmla="*/ 15 w 32"/>
                  <a:gd name="T39" fmla="*/ 10 h 131"/>
                  <a:gd name="T40" fmla="*/ 12 w 32"/>
                  <a:gd name="T41" fmla="*/ 0 h 131"/>
                  <a:gd name="T42" fmla="*/ 9 w 32"/>
                  <a:gd name="T43" fmla="*/ 5 h 131"/>
                  <a:gd name="T44" fmla="*/ 9 w 32"/>
                  <a:gd name="T45" fmla="*/ 12 h 131"/>
                  <a:gd name="T46" fmla="*/ 2 w 32"/>
                  <a:gd name="T47" fmla="*/ 16 h 131"/>
                  <a:gd name="T48" fmla="*/ 1 w 32"/>
                  <a:gd name="T49" fmla="*/ 28 h 131"/>
                  <a:gd name="T50" fmla="*/ 1 w 32"/>
                  <a:gd name="T51" fmla="*/ 37 h 131"/>
                  <a:gd name="T52" fmla="*/ 2 w 32"/>
                  <a:gd name="T53" fmla="*/ 46 h 131"/>
                  <a:gd name="T54" fmla="*/ 6 w 32"/>
                  <a:gd name="T55" fmla="*/ 53 h 131"/>
                  <a:gd name="T56" fmla="*/ 4 w 32"/>
                  <a:gd name="T57" fmla="*/ 62 h 131"/>
                  <a:gd name="T58" fmla="*/ 5 w 32"/>
                  <a:gd name="T59" fmla="*/ 76 h 131"/>
                  <a:gd name="T60" fmla="*/ 5 w 32"/>
                  <a:gd name="T61" fmla="*/ 96 h 131"/>
                  <a:gd name="T62" fmla="*/ 5 w 32"/>
                  <a:gd name="T63" fmla="*/ 111 h 131"/>
                  <a:gd name="T64" fmla="*/ 4 w 32"/>
                  <a:gd name="T65" fmla="*/ 120 h 131"/>
                  <a:gd name="T66" fmla="*/ 0 w 32"/>
                  <a:gd name="T67" fmla="*/ 126 h 13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
                  <a:gd name="T103" fmla="*/ 0 h 131"/>
                  <a:gd name="T104" fmla="*/ 32 w 32"/>
                  <a:gd name="T105" fmla="*/ 131 h 13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 h="131">
                    <a:moveTo>
                      <a:pt x="0" y="126"/>
                    </a:moveTo>
                    <a:lnTo>
                      <a:pt x="5" y="131"/>
                    </a:lnTo>
                    <a:lnTo>
                      <a:pt x="8" y="121"/>
                    </a:lnTo>
                    <a:lnTo>
                      <a:pt x="14" y="122"/>
                    </a:lnTo>
                    <a:lnTo>
                      <a:pt x="18" y="128"/>
                    </a:lnTo>
                    <a:lnTo>
                      <a:pt x="20" y="122"/>
                    </a:lnTo>
                    <a:lnTo>
                      <a:pt x="17" y="116"/>
                    </a:lnTo>
                    <a:lnTo>
                      <a:pt x="10" y="109"/>
                    </a:lnTo>
                    <a:lnTo>
                      <a:pt x="8" y="102"/>
                    </a:lnTo>
                    <a:lnTo>
                      <a:pt x="11" y="96"/>
                    </a:lnTo>
                    <a:lnTo>
                      <a:pt x="13" y="86"/>
                    </a:lnTo>
                    <a:lnTo>
                      <a:pt x="17" y="81"/>
                    </a:lnTo>
                    <a:lnTo>
                      <a:pt x="23" y="80"/>
                    </a:lnTo>
                    <a:lnTo>
                      <a:pt x="32" y="87"/>
                    </a:lnTo>
                    <a:lnTo>
                      <a:pt x="32" y="78"/>
                    </a:lnTo>
                    <a:lnTo>
                      <a:pt x="24" y="66"/>
                    </a:lnTo>
                    <a:lnTo>
                      <a:pt x="21" y="47"/>
                    </a:lnTo>
                    <a:lnTo>
                      <a:pt x="18" y="32"/>
                    </a:lnTo>
                    <a:lnTo>
                      <a:pt x="17" y="20"/>
                    </a:lnTo>
                    <a:lnTo>
                      <a:pt x="15" y="10"/>
                    </a:lnTo>
                    <a:lnTo>
                      <a:pt x="12" y="0"/>
                    </a:lnTo>
                    <a:lnTo>
                      <a:pt x="9" y="5"/>
                    </a:lnTo>
                    <a:lnTo>
                      <a:pt x="9" y="12"/>
                    </a:lnTo>
                    <a:lnTo>
                      <a:pt x="2" y="16"/>
                    </a:lnTo>
                    <a:lnTo>
                      <a:pt x="1" y="28"/>
                    </a:lnTo>
                    <a:lnTo>
                      <a:pt x="1" y="37"/>
                    </a:lnTo>
                    <a:lnTo>
                      <a:pt x="2" y="46"/>
                    </a:lnTo>
                    <a:lnTo>
                      <a:pt x="6" y="53"/>
                    </a:lnTo>
                    <a:lnTo>
                      <a:pt x="4" y="62"/>
                    </a:lnTo>
                    <a:lnTo>
                      <a:pt x="5" y="76"/>
                    </a:lnTo>
                    <a:lnTo>
                      <a:pt x="5" y="96"/>
                    </a:lnTo>
                    <a:lnTo>
                      <a:pt x="5" y="111"/>
                    </a:lnTo>
                    <a:lnTo>
                      <a:pt x="4" y="120"/>
                    </a:lnTo>
                    <a:lnTo>
                      <a:pt x="0" y="12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90" name="Russia"/>
              <p:cNvSpPr>
                <a:spLocks/>
              </p:cNvSpPr>
              <p:nvPr/>
            </p:nvSpPr>
            <p:spPr bwMode="auto">
              <a:xfrm>
                <a:off x="4913944" y="1718340"/>
                <a:ext cx="3253779" cy="1122256"/>
              </a:xfrm>
              <a:custGeom>
                <a:avLst/>
                <a:gdLst>
                  <a:gd name="T0" fmla="*/ 253 w 1929"/>
                  <a:gd name="T1" fmla="*/ 661 h 665"/>
                  <a:gd name="T2" fmla="*/ 190 w 1929"/>
                  <a:gd name="T3" fmla="*/ 645 h 665"/>
                  <a:gd name="T4" fmla="*/ 131 w 1929"/>
                  <a:gd name="T5" fmla="*/ 598 h 665"/>
                  <a:gd name="T6" fmla="*/ 124 w 1929"/>
                  <a:gd name="T7" fmla="*/ 538 h 665"/>
                  <a:gd name="T8" fmla="*/ 53 w 1929"/>
                  <a:gd name="T9" fmla="*/ 506 h 665"/>
                  <a:gd name="T10" fmla="*/ 10 w 1929"/>
                  <a:gd name="T11" fmla="*/ 439 h 665"/>
                  <a:gd name="T12" fmla="*/ 16 w 1929"/>
                  <a:gd name="T13" fmla="*/ 365 h 665"/>
                  <a:gd name="T14" fmla="*/ 26 w 1929"/>
                  <a:gd name="T15" fmla="*/ 253 h 665"/>
                  <a:gd name="T16" fmla="*/ 59 w 1929"/>
                  <a:gd name="T17" fmla="*/ 183 h 665"/>
                  <a:gd name="T18" fmla="*/ 130 w 1929"/>
                  <a:gd name="T19" fmla="*/ 261 h 665"/>
                  <a:gd name="T20" fmla="*/ 92 w 1929"/>
                  <a:gd name="T21" fmla="*/ 290 h 665"/>
                  <a:gd name="T22" fmla="*/ 136 w 1929"/>
                  <a:gd name="T23" fmla="*/ 286 h 665"/>
                  <a:gd name="T24" fmla="*/ 196 w 1929"/>
                  <a:gd name="T25" fmla="*/ 233 h 665"/>
                  <a:gd name="T26" fmla="*/ 238 w 1929"/>
                  <a:gd name="T27" fmla="*/ 244 h 665"/>
                  <a:gd name="T28" fmla="*/ 357 w 1929"/>
                  <a:gd name="T29" fmla="*/ 208 h 665"/>
                  <a:gd name="T30" fmla="*/ 375 w 1929"/>
                  <a:gd name="T31" fmla="*/ 170 h 665"/>
                  <a:gd name="T32" fmla="*/ 471 w 1929"/>
                  <a:gd name="T33" fmla="*/ 185 h 665"/>
                  <a:gd name="T34" fmla="*/ 538 w 1929"/>
                  <a:gd name="T35" fmla="*/ 137 h 665"/>
                  <a:gd name="T36" fmla="*/ 500 w 1929"/>
                  <a:gd name="T37" fmla="*/ 243 h 665"/>
                  <a:gd name="T38" fmla="*/ 593 w 1929"/>
                  <a:gd name="T39" fmla="*/ 210 h 665"/>
                  <a:gd name="T40" fmla="*/ 547 w 1929"/>
                  <a:gd name="T41" fmla="*/ 145 h 665"/>
                  <a:gd name="T42" fmla="*/ 605 w 1929"/>
                  <a:gd name="T43" fmla="*/ 158 h 665"/>
                  <a:gd name="T44" fmla="*/ 627 w 1929"/>
                  <a:gd name="T45" fmla="*/ 129 h 665"/>
                  <a:gd name="T46" fmla="*/ 702 w 1929"/>
                  <a:gd name="T47" fmla="*/ 72 h 665"/>
                  <a:gd name="T48" fmla="*/ 939 w 1929"/>
                  <a:gd name="T49" fmla="*/ 6 h 665"/>
                  <a:gd name="T50" fmla="*/ 971 w 1929"/>
                  <a:gd name="T51" fmla="*/ 92 h 665"/>
                  <a:gd name="T52" fmla="*/ 1014 w 1929"/>
                  <a:gd name="T53" fmla="*/ 95 h 665"/>
                  <a:gd name="T54" fmla="*/ 1200 w 1929"/>
                  <a:gd name="T55" fmla="*/ 103 h 665"/>
                  <a:gd name="T56" fmla="*/ 1314 w 1929"/>
                  <a:gd name="T57" fmla="*/ 149 h 665"/>
                  <a:gd name="T58" fmla="*/ 1461 w 1929"/>
                  <a:gd name="T59" fmla="*/ 135 h 665"/>
                  <a:gd name="T60" fmla="*/ 1599 w 1929"/>
                  <a:gd name="T61" fmla="*/ 189 h 665"/>
                  <a:gd name="T62" fmla="*/ 1716 w 1929"/>
                  <a:gd name="T63" fmla="*/ 197 h 665"/>
                  <a:gd name="T64" fmla="*/ 1872 w 1929"/>
                  <a:gd name="T65" fmla="*/ 222 h 665"/>
                  <a:gd name="T66" fmla="*/ 1941 w 1929"/>
                  <a:gd name="T67" fmla="*/ 258 h 665"/>
                  <a:gd name="T68" fmla="*/ 1836 w 1929"/>
                  <a:gd name="T69" fmla="*/ 256 h 665"/>
                  <a:gd name="T70" fmla="*/ 1792 w 1929"/>
                  <a:gd name="T71" fmla="*/ 290 h 665"/>
                  <a:gd name="T72" fmla="*/ 1706 w 1929"/>
                  <a:gd name="T73" fmla="*/ 372 h 665"/>
                  <a:gd name="T74" fmla="*/ 1607 w 1929"/>
                  <a:gd name="T75" fmla="*/ 409 h 665"/>
                  <a:gd name="T76" fmla="*/ 1583 w 1929"/>
                  <a:gd name="T77" fmla="*/ 487 h 665"/>
                  <a:gd name="T78" fmla="*/ 1561 w 1929"/>
                  <a:gd name="T79" fmla="*/ 407 h 665"/>
                  <a:gd name="T80" fmla="*/ 1620 w 1929"/>
                  <a:gd name="T81" fmla="*/ 343 h 665"/>
                  <a:gd name="T82" fmla="*/ 1516 w 1929"/>
                  <a:gd name="T83" fmla="*/ 380 h 665"/>
                  <a:gd name="T84" fmla="*/ 1448 w 1929"/>
                  <a:gd name="T85" fmla="*/ 385 h 665"/>
                  <a:gd name="T86" fmla="*/ 1321 w 1929"/>
                  <a:gd name="T87" fmla="*/ 481 h 665"/>
                  <a:gd name="T88" fmla="*/ 1286 w 1929"/>
                  <a:gd name="T89" fmla="*/ 634 h 665"/>
                  <a:gd name="T90" fmla="*/ 1272 w 1929"/>
                  <a:gd name="T91" fmla="*/ 595 h 665"/>
                  <a:gd name="T92" fmla="*/ 1210 w 1929"/>
                  <a:gd name="T93" fmla="*/ 546 h 665"/>
                  <a:gd name="T94" fmla="*/ 1115 w 1929"/>
                  <a:gd name="T95" fmla="*/ 508 h 665"/>
                  <a:gd name="T96" fmla="*/ 1034 w 1929"/>
                  <a:gd name="T97" fmla="*/ 535 h 665"/>
                  <a:gd name="T98" fmla="*/ 930 w 1929"/>
                  <a:gd name="T99" fmla="*/ 530 h 665"/>
                  <a:gd name="T100" fmla="*/ 845 w 1929"/>
                  <a:gd name="T101" fmla="*/ 537 h 665"/>
                  <a:gd name="T102" fmla="*/ 727 w 1929"/>
                  <a:gd name="T103" fmla="*/ 546 h 665"/>
                  <a:gd name="T104" fmla="*/ 632 w 1929"/>
                  <a:gd name="T105" fmla="*/ 523 h 665"/>
                  <a:gd name="T106" fmla="*/ 528 w 1929"/>
                  <a:gd name="T107" fmla="*/ 471 h 665"/>
                  <a:gd name="T108" fmla="*/ 399 w 1929"/>
                  <a:gd name="T109" fmla="*/ 493 h 665"/>
                  <a:gd name="T110" fmla="*/ 358 w 1929"/>
                  <a:gd name="T111" fmla="*/ 522 h 665"/>
                  <a:gd name="T112" fmla="*/ 242 w 1929"/>
                  <a:gd name="T113" fmla="*/ 531 h 6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9"/>
                  <a:gd name="T172" fmla="*/ 0 h 665"/>
                  <a:gd name="T173" fmla="*/ 1929 w 1929"/>
                  <a:gd name="T174" fmla="*/ 665 h 6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9" h="665">
                    <a:moveTo>
                      <a:pt x="258" y="592"/>
                    </a:moveTo>
                    <a:cubicBezTo>
                      <a:pt x="245" y="600"/>
                      <a:pt x="245" y="600"/>
                      <a:pt x="245" y="600"/>
                    </a:cubicBezTo>
                    <a:cubicBezTo>
                      <a:pt x="238" y="606"/>
                      <a:pt x="238" y="606"/>
                      <a:pt x="238" y="606"/>
                    </a:cubicBezTo>
                    <a:cubicBezTo>
                      <a:pt x="235" y="612"/>
                      <a:pt x="235" y="612"/>
                      <a:pt x="235" y="612"/>
                    </a:cubicBezTo>
                    <a:cubicBezTo>
                      <a:pt x="229" y="619"/>
                      <a:pt x="229" y="619"/>
                      <a:pt x="229" y="619"/>
                    </a:cubicBezTo>
                    <a:cubicBezTo>
                      <a:pt x="235" y="624"/>
                      <a:pt x="235" y="624"/>
                      <a:pt x="235" y="624"/>
                    </a:cubicBezTo>
                    <a:cubicBezTo>
                      <a:pt x="239" y="631"/>
                      <a:pt x="239" y="631"/>
                      <a:pt x="239" y="631"/>
                    </a:cubicBezTo>
                    <a:cubicBezTo>
                      <a:pt x="241" y="644"/>
                      <a:pt x="241" y="644"/>
                      <a:pt x="241" y="644"/>
                    </a:cubicBezTo>
                    <a:cubicBezTo>
                      <a:pt x="251" y="657"/>
                      <a:pt x="251" y="657"/>
                      <a:pt x="251" y="657"/>
                    </a:cubicBezTo>
                    <a:cubicBezTo>
                      <a:pt x="244" y="663"/>
                      <a:pt x="244" y="663"/>
                      <a:pt x="244" y="663"/>
                    </a:cubicBezTo>
                    <a:cubicBezTo>
                      <a:pt x="241" y="665"/>
                      <a:pt x="241" y="665"/>
                      <a:pt x="241" y="665"/>
                    </a:cubicBezTo>
                    <a:cubicBezTo>
                      <a:pt x="228" y="656"/>
                      <a:pt x="228" y="656"/>
                      <a:pt x="228" y="656"/>
                    </a:cubicBezTo>
                    <a:cubicBezTo>
                      <a:pt x="225" y="654"/>
                      <a:pt x="225" y="654"/>
                      <a:pt x="225" y="654"/>
                    </a:cubicBezTo>
                    <a:cubicBezTo>
                      <a:pt x="217" y="647"/>
                      <a:pt x="217" y="647"/>
                      <a:pt x="217" y="647"/>
                    </a:cubicBezTo>
                    <a:cubicBezTo>
                      <a:pt x="209" y="643"/>
                      <a:pt x="209" y="643"/>
                      <a:pt x="209" y="643"/>
                    </a:cubicBezTo>
                    <a:cubicBezTo>
                      <a:pt x="202" y="644"/>
                      <a:pt x="202" y="644"/>
                      <a:pt x="202" y="644"/>
                    </a:cubicBezTo>
                    <a:cubicBezTo>
                      <a:pt x="197" y="645"/>
                      <a:pt x="197" y="645"/>
                      <a:pt x="197" y="645"/>
                    </a:cubicBezTo>
                    <a:cubicBezTo>
                      <a:pt x="189" y="641"/>
                      <a:pt x="189" y="641"/>
                      <a:pt x="189" y="641"/>
                    </a:cubicBezTo>
                    <a:cubicBezTo>
                      <a:pt x="180" y="635"/>
                      <a:pt x="180" y="635"/>
                      <a:pt x="180" y="635"/>
                    </a:cubicBezTo>
                    <a:cubicBezTo>
                      <a:pt x="174" y="635"/>
                      <a:pt x="174" y="635"/>
                      <a:pt x="174" y="635"/>
                    </a:cubicBezTo>
                    <a:cubicBezTo>
                      <a:pt x="166" y="636"/>
                      <a:pt x="166" y="636"/>
                      <a:pt x="166" y="636"/>
                    </a:cubicBezTo>
                    <a:cubicBezTo>
                      <a:pt x="157" y="631"/>
                      <a:pt x="157" y="631"/>
                      <a:pt x="157" y="631"/>
                    </a:cubicBezTo>
                    <a:cubicBezTo>
                      <a:pt x="148" y="633"/>
                      <a:pt x="148" y="633"/>
                      <a:pt x="148" y="633"/>
                    </a:cubicBezTo>
                    <a:cubicBezTo>
                      <a:pt x="128" y="619"/>
                      <a:pt x="128" y="619"/>
                      <a:pt x="128" y="619"/>
                    </a:cubicBezTo>
                    <a:cubicBezTo>
                      <a:pt x="119" y="614"/>
                      <a:pt x="119" y="614"/>
                      <a:pt x="119" y="614"/>
                    </a:cubicBezTo>
                    <a:cubicBezTo>
                      <a:pt x="121" y="604"/>
                      <a:pt x="121" y="604"/>
                      <a:pt x="121" y="604"/>
                    </a:cubicBezTo>
                    <a:cubicBezTo>
                      <a:pt x="130" y="594"/>
                      <a:pt x="130" y="594"/>
                      <a:pt x="130" y="594"/>
                    </a:cubicBezTo>
                    <a:cubicBezTo>
                      <a:pt x="129" y="588"/>
                      <a:pt x="129" y="588"/>
                      <a:pt x="129" y="588"/>
                    </a:cubicBezTo>
                    <a:cubicBezTo>
                      <a:pt x="140" y="580"/>
                      <a:pt x="140" y="580"/>
                      <a:pt x="140" y="580"/>
                    </a:cubicBezTo>
                    <a:cubicBezTo>
                      <a:pt x="127" y="578"/>
                      <a:pt x="127" y="578"/>
                      <a:pt x="127" y="578"/>
                    </a:cubicBezTo>
                    <a:cubicBezTo>
                      <a:pt x="129" y="572"/>
                      <a:pt x="129" y="572"/>
                      <a:pt x="129" y="572"/>
                    </a:cubicBezTo>
                    <a:cubicBezTo>
                      <a:pt x="137" y="569"/>
                      <a:pt x="137" y="569"/>
                      <a:pt x="137" y="569"/>
                    </a:cubicBezTo>
                    <a:cubicBezTo>
                      <a:pt x="149" y="566"/>
                      <a:pt x="149" y="566"/>
                      <a:pt x="149" y="566"/>
                    </a:cubicBezTo>
                    <a:cubicBezTo>
                      <a:pt x="150" y="543"/>
                      <a:pt x="150" y="543"/>
                      <a:pt x="150" y="543"/>
                    </a:cubicBezTo>
                    <a:cubicBezTo>
                      <a:pt x="137" y="535"/>
                      <a:pt x="137" y="535"/>
                      <a:pt x="137" y="535"/>
                    </a:cubicBezTo>
                    <a:cubicBezTo>
                      <a:pt x="123" y="535"/>
                      <a:pt x="123" y="535"/>
                      <a:pt x="123" y="535"/>
                    </a:cubicBezTo>
                    <a:cubicBezTo>
                      <a:pt x="121" y="530"/>
                      <a:pt x="121" y="530"/>
                      <a:pt x="121" y="530"/>
                    </a:cubicBezTo>
                    <a:cubicBezTo>
                      <a:pt x="97" y="528"/>
                      <a:pt x="97" y="528"/>
                      <a:pt x="97" y="528"/>
                    </a:cubicBezTo>
                    <a:cubicBezTo>
                      <a:pt x="95" y="518"/>
                      <a:pt x="95" y="518"/>
                      <a:pt x="95" y="518"/>
                    </a:cubicBezTo>
                    <a:cubicBezTo>
                      <a:pt x="81" y="515"/>
                      <a:pt x="81" y="515"/>
                      <a:pt x="81" y="515"/>
                    </a:cubicBezTo>
                    <a:cubicBezTo>
                      <a:pt x="82" y="507"/>
                      <a:pt x="82" y="507"/>
                      <a:pt x="82" y="507"/>
                    </a:cubicBezTo>
                    <a:cubicBezTo>
                      <a:pt x="80" y="498"/>
                      <a:pt x="80" y="498"/>
                      <a:pt x="80" y="498"/>
                    </a:cubicBezTo>
                    <a:cubicBezTo>
                      <a:pt x="62" y="499"/>
                      <a:pt x="62" y="499"/>
                      <a:pt x="62" y="499"/>
                    </a:cubicBezTo>
                    <a:cubicBezTo>
                      <a:pt x="58" y="502"/>
                      <a:pt x="58" y="502"/>
                      <a:pt x="58" y="502"/>
                    </a:cubicBezTo>
                    <a:cubicBezTo>
                      <a:pt x="53" y="503"/>
                      <a:pt x="53" y="503"/>
                      <a:pt x="53" y="503"/>
                    </a:cubicBezTo>
                    <a:cubicBezTo>
                      <a:pt x="48" y="500"/>
                      <a:pt x="48" y="500"/>
                      <a:pt x="48" y="500"/>
                    </a:cubicBezTo>
                    <a:cubicBezTo>
                      <a:pt x="47" y="485"/>
                      <a:pt x="47" y="485"/>
                      <a:pt x="47" y="485"/>
                    </a:cubicBezTo>
                    <a:cubicBezTo>
                      <a:pt x="61" y="485"/>
                      <a:pt x="61" y="485"/>
                      <a:pt x="61" y="485"/>
                    </a:cubicBezTo>
                    <a:cubicBezTo>
                      <a:pt x="63" y="484"/>
                      <a:pt x="63" y="484"/>
                      <a:pt x="63" y="484"/>
                    </a:cubicBezTo>
                    <a:cubicBezTo>
                      <a:pt x="42" y="462"/>
                      <a:pt x="42" y="462"/>
                      <a:pt x="42" y="462"/>
                    </a:cubicBezTo>
                    <a:cubicBezTo>
                      <a:pt x="39" y="445"/>
                      <a:pt x="39" y="445"/>
                      <a:pt x="39" y="445"/>
                    </a:cubicBezTo>
                    <a:cubicBezTo>
                      <a:pt x="25" y="443"/>
                      <a:pt x="25" y="443"/>
                      <a:pt x="25" y="443"/>
                    </a:cubicBezTo>
                    <a:cubicBezTo>
                      <a:pt x="23" y="440"/>
                      <a:pt x="23" y="440"/>
                      <a:pt x="23" y="440"/>
                    </a:cubicBezTo>
                    <a:cubicBezTo>
                      <a:pt x="10" y="436"/>
                      <a:pt x="10" y="436"/>
                      <a:pt x="10" y="436"/>
                    </a:cubicBezTo>
                    <a:cubicBezTo>
                      <a:pt x="7" y="431"/>
                      <a:pt x="7" y="431"/>
                      <a:pt x="7" y="431"/>
                    </a:cubicBezTo>
                    <a:cubicBezTo>
                      <a:pt x="4" y="419"/>
                      <a:pt x="4" y="419"/>
                      <a:pt x="4" y="419"/>
                    </a:cubicBezTo>
                    <a:cubicBezTo>
                      <a:pt x="0" y="410"/>
                      <a:pt x="0" y="410"/>
                      <a:pt x="0" y="410"/>
                    </a:cubicBezTo>
                    <a:cubicBezTo>
                      <a:pt x="1" y="402"/>
                      <a:pt x="1" y="402"/>
                      <a:pt x="1" y="402"/>
                    </a:cubicBezTo>
                    <a:cubicBezTo>
                      <a:pt x="1" y="390"/>
                      <a:pt x="1" y="390"/>
                      <a:pt x="1" y="390"/>
                    </a:cubicBezTo>
                    <a:cubicBezTo>
                      <a:pt x="6" y="380"/>
                      <a:pt x="6" y="380"/>
                      <a:pt x="6" y="380"/>
                    </a:cubicBezTo>
                    <a:cubicBezTo>
                      <a:pt x="19" y="371"/>
                      <a:pt x="19" y="371"/>
                      <a:pt x="19" y="371"/>
                    </a:cubicBezTo>
                    <a:cubicBezTo>
                      <a:pt x="29" y="368"/>
                      <a:pt x="29" y="368"/>
                      <a:pt x="29" y="368"/>
                    </a:cubicBezTo>
                    <a:cubicBezTo>
                      <a:pt x="16" y="363"/>
                      <a:pt x="16" y="363"/>
                      <a:pt x="16" y="363"/>
                    </a:cubicBezTo>
                    <a:cubicBezTo>
                      <a:pt x="9" y="354"/>
                      <a:pt x="9" y="354"/>
                      <a:pt x="9" y="354"/>
                    </a:cubicBezTo>
                    <a:cubicBezTo>
                      <a:pt x="42" y="327"/>
                      <a:pt x="42" y="327"/>
                      <a:pt x="42" y="327"/>
                    </a:cubicBezTo>
                    <a:cubicBezTo>
                      <a:pt x="47" y="316"/>
                      <a:pt x="47" y="316"/>
                      <a:pt x="47" y="316"/>
                    </a:cubicBezTo>
                    <a:cubicBezTo>
                      <a:pt x="30" y="303"/>
                      <a:pt x="30" y="303"/>
                      <a:pt x="30" y="303"/>
                    </a:cubicBezTo>
                    <a:cubicBezTo>
                      <a:pt x="38" y="295"/>
                      <a:pt x="38" y="295"/>
                      <a:pt x="38" y="295"/>
                    </a:cubicBezTo>
                    <a:cubicBezTo>
                      <a:pt x="31" y="286"/>
                      <a:pt x="31" y="286"/>
                      <a:pt x="31" y="286"/>
                    </a:cubicBezTo>
                    <a:cubicBezTo>
                      <a:pt x="23" y="278"/>
                      <a:pt x="23" y="278"/>
                      <a:pt x="23" y="278"/>
                    </a:cubicBezTo>
                    <a:cubicBezTo>
                      <a:pt x="30" y="263"/>
                      <a:pt x="30" y="263"/>
                      <a:pt x="30" y="263"/>
                    </a:cubicBezTo>
                    <a:cubicBezTo>
                      <a:pt x="26" y="251"/>
                      <a:pt x="26" y="251"/>
                      <a:pt x="26" y="251"/>
                    </a:cubicBezTo>
                    <a:cubicBezTo>
                      <a:pt x="18" y="238"/>
                      <a:pt x="18" y="238"/>
                      <a:pt x="18" y="238"/>
                    </a:cubicBezTo>
                    <a:cubicBezTo>
                      <a:pt x="30" y="226"/>
                      <a:pt x="30" y="226"/>
                      <a:pt x="30" y="226"/>
                    </a:cubicBezTo>
                    <a:cubicBezTo>
                      <a:pt x="13" y="215"/>
                      <a:pt x="13" y="215"/>
                      <a:pt x="13" y="215"/>
                    </a:cubicBezTo>
                    <a:cubicBezTo>
                      <a:pt x="15" y="199"/>
                      <a:pt x="15" y="199"/>
                      <a:pt x="15" y="199"/>
                    </a:cubicBezTo>
                    <a:cubicBezTo>
                      <a:pt x="22" y="191"/>
                      <a:pt x="22" y="191"/>
                      <a:pt x="22" y="191"/>
                    </a:cubicBezTo>
                    <a:cubicBezTo>
                      <a:pt x="31" y="189"/>
                      <a:pt x="31" y="189"/>
                      <a:pt x="31" y="189"/>
                    </a:cubicBezTo>
                    <a:cubicBezTo>
                      <a:pt x="31" y="185"/>
                      <a:pt x="31" y="185"/>
                      <a:pt x="31" y="185"/>
                    </a:cubicBezTo>
                    <a:cubicBezTo>
                      <a:pt x="46" y="182"/>
                      <a:pt x="46" y="182"/>
                      <a:pt x="46" y="182"/>
                    </a:cubicBezTo>
                    <a:cubicBezTo>
                      <a:pt x="59" y="182"/>
                      <a:pt x="59" y="182"/>
                      <a:pt x="59" y="182"/>
                    </a:cubicBezTo>
                    <a:cubicBezTo>
                      <a:pt x="64" y="189"/>
                      <a:pt x="64" y="189"/>
                      <a:pt x="64" y="189"/>
                    </a:cubicBezTo>
                    <a:cubicBezTo>
                      <a:pt x="71" y="192"/>
                      <a:pt x="71" y="192"/>
                      <a:pt x="71" y="192"/>
                    </a:cubicBezTo>
                    <a:cubicBezTo>
                      <a:pt x="100" y="194"/>
                      <a:pt x="100" y="194"/>
                      <a:pt x="100" y="194"/>
                    </a:cubicBezTo>
                    <a:cubicBezTo>
                      <a:pt x="121" y="205"/>
                      <a:pt x="121" y="205"/>
                      <a:pt x="121" y="205"/>
                    </a:cubicBezTo>
                    <a:cubicBezTo>
                      <a:pt x="141" y="216"/>
                      <a:pt x="141" y="216"/>
                      <a:pt x="141" y="216"/>
                    </a:cubicBezTo>
                    <a:cubicBezTo>
                      <a:pt x="163" y="229"/>
                      <a:pt x="163" y="229"/>
                      <a:pt x="163" y="229"/>
                    </a:cubicBezTo>
                    <a:cubicBezTo>
                      <a:pt x="164" y="242"/>
                      <a:pt x="164" y="242"/>
                      <a:pt x="164" y="242"/>
                    </a:cubicBezTo>
                    <a:cubicBezTo>
                      <a:pt x="151" y="253"/>
                      <a:pt x="151" y="253"/>
                      <a:pt x="151" y="253"/>
                    </a:cubicBezTo>
                    <a:cubicBezTo>
                      <a:pt x="129" y="259"/>
                      <a:pt x="129" y="259"/>
                      <a:pt x="129" y="259"/>
                    </a:cubicBezTo>
                    <a:cubicBezTo>
                      <a:pt x="109" y="252"/>
                      <a:pt x="109" y="252"/>
                      <a:pt x="109" y="252"/>
                    </a:cubicBezTo>
                    <a:cubicBezTo>
                      <a:pt x="87" y="248"/>
                      <a:pt x="87" y="248"/>
                      <a:pt x="87" y="248"/>
                    </a:cubicBezTo>
                    <a:cubicBezTo>
                      <a:pt x="71" y="242"/>
                      <a:pt x="71" y="242"/>
                      <a:pt x="71" y="242"/>
                    </a:cubicBezTo>
                    <a:cubicBezTo>
                      <a:pt x="57" y="236"/>
                      <a:pt x="57" y="236"/>
                      <a:pt x="57" y="236"/>
                    </a:cubicBezTo>
                    <a:cubicBezTo>
                      <a:pt x="68" y="250"/>
                      <a:pt x="68" y="250"/>
                      <a:pt x="68" y="250"/>
                    </a:cubicBezTo>
                    <a:cubicBezTo>
                      <a:pt x="79" y="256"/>
                      <a:pt x="79" y="256"/>
                      <a:pt x="79" y="256"/>
                    </a:cubicBezTo>
                    <a:cubicBezTo>
                      <a:pt x="86" y="259"/>
                      <a:pt x="86" y="259"/>
                      <a:pt x="86" y="259"/>
                    </a:cubicBezTo>
                    <a:cubicBezTo>
                      <a:pt x="87" y="268"/>
                      <a:pt x="87" y="268"/>
                      <a:pt x="87" y="268"/>
                    </a:cubicBezTo>
                    <a:cubicBezTo>
                      <a:pt x="91" y="288"/>
                      <a:pt x="91" y="288"/>
                      <a:pt x="91" y="288"/>
                    </a:cubicBezTo>
                    <a:cubicBezTo>
                      <a:pt x="99" y="289"/>
                      <a:pt x="99" y="289"/>
                      <a:pt x="99" y="289"/>
                    </a:cubicBezTo>
                    <a:cubicBezTo>
                      <a:pt x="111" y="300"/>
                      <a:pt x="111" y="300"/>
                      <a:pt x="111" y="300"/>
                    </a:cubicBezTo>
                    <a:cubicBezTo>
                      <a:pt x="125" y="300"/>
                      <a:pt x="125" y="300"/>
                      <a:pt x="125" y="300"/>
                    </a:cubicBezTo>
                    <a:cubicBezTo>
                      <a:pt x="127" y="292"/>
                      <a:pt x="127" y="292"/>
                      <a:pt x="127" y="292"/>
                    </a:cubicBezTo>
                    <a:cubicBezTo>
                      <a:pt x="118" y="290"/>
                      <a:pt x="118" y="290"/>
                      <a:pt x="118" y="290"/>
                    </a:cubicBezTo>
                    <a:cubicBezTo>
                      <a:pt x="110" y="280"/>
                      <a:pt x="110" y="280"/>
                      <a:pt x="110" y="280"/>
                    </a:cubicBezTo>
                    <a:cubicBezTo>
                      <a:pt x="117" y="273"/>
                      <a:pt x="117" y="273"/>
                      <a:pt x="117" y="273"/>
                    </a:cubicBezTo>
                    <a:cubicBezTo>
                      <a:pt x="126" y="281"/>
                      <a:pt x="126" y="281"/>
                      <a:pt x="126" y="281"/>
                    </a:cubicBezTo>
                    <a:cubicBezTo>
                      <a:pt x="135" y="284"/>
                      <a:pt x="135" y="284"/>
                      <a:pt x="135" y="284"/>
                    </a:cubicBezTo>
                    <a:cubicBezTo>
                      <a:pt x="154" y="288"/>
                      <a:pt x="154" y="288"/>
                      <a:pt x="154" y="288"/>
                    </a:cubicBezTo>
                    <a:cubicBezTo>
                      <a:pt x="155" y="280"/>
                      <a:pt x="155" y="280"/>
                      <a:pt x="155" y="280"/>
                    </a:cubicBezTo>
                    <a:cubicBezTo>
                      <a:pt x="147" y="271"/>
                      <a:pt x="147" y="271"/>
                      <a:pt x="147" y="271"/>
                    </a:cubicBezTo>
                    <a:cubicBezTo>
                      <a:pt x="155" y="262"/>
                      <a:pt x="155" y="262"/>
                      <a:pt x="155" y="262"/>
                    </a:cubicBezTo>
                    <a:cubicBezTo>
                      <a:pt x="169" y="255"/>
                      <a:pt x="169" y="255"/>
                      <a:pt x="169" y="255"/>
                    </a:cubicBezTo>
                    <a:cubicBezTo>
                      <a:pt x="176" y="249"/>
                      <a:pt x="176" y="249"/>
                      <a:pt x="176" y="249"/>
                    </a:cubicBezTo>
                    <a:cubicBezTo>
                      <a:pt x="197" y="256"/>
                      <a:pt x="197" y="256"/>
                      <a:pt x="197" y="256"/>
                    </a:cubicBezTo>
                    <a:cubicBezTo>
                      <a:pt x="202" y="237"/>
                      <a:pt x="202" y="237"/>
                      <a:pt x="202" y="237"/>
                    </a:cubicBezTo>
                    <a:cubicBezTo>
                      <a:pt x="195" y="232"/>
                      <a:pt x="195" y="232"/>
                      <a:pt x="195" y="232"/>
                    </a:cubicBezTo>
                    <a:cubicBezTo>
                      <a:pt x="199" y="214"/>
                      <a:pt x="199" y="214"/>
                      <a:pt x="199" y="214"/>
                    </a:cubicBezTo>
                    <a:cubicBezTo>
                      <a:pt x="193" y="208"/>
                      <a:pt x="193" y="208"/>
                      <a:pt x="193" y="208"/>
                    </a:cubicBezTo>
                    <a:cubicBezTo>
                      <a:pt x="218" y="208"/>
                      <a:pt x="218" y="208"/>
                      <a:pt x="218" y="208"/>
                    </a:cubicBezTo>
                    <a:cubicBezTo>
                      <a:pt x="227" y="218"/>
                      <a:pt x="227" y="218"/>
                      <a:pt x="227" y="218"/>
                    </a:cubicBezTo>
                    <a:cubicBezTo>
                      <a:pt x="227" y="224"/>
                      <a:pt x="227" y="224"/>
                      <a:pt x="227" y="224"/>
                    </a:cubicBezTo>
                    <a:cubicBezTo>
                      <a:pt x="216" y="224"/>
                      <a:pt x="216" y="224"/>
                      <a:pt x="216" y="224"/>
                    </a:cubicBezTo>
                    <a:cubicBezTo>
                      <a:pt x="209" y="232"/>
                      <a:pt x="209" y="232"/>
                      <a:pt x="209" y="232"/>
                    </a:cubicBezTo>
                    <a:cubicBezTo>
                      <a:pt x="219" y="242"/>
                      <a:pt x="219" y="242"/>
                      <a:pt x="219" y="242"/>
                    </a:cubicBezTo>
                    <a:cubicBezTo>
                      <a:pt x="237" y="243"/>
                      <a:pt x="237" y="243"/>
                      <a:pt x="237" y="243"/>
                    </a:cubicBezTo>
                    <a:cubicBezTo>
                      <a:pt x="245" y="226"/>
                      <a:pt x="245" y="226"/>
                      <a:pt x="245" y="226"/>
                    </a:cubicBezTo>
                    <a:cubicBezTo>
                      <a:pt x="289" y="208"/>
                      <a:pt x="289" y="208"/>
                      <a:pt x="289" y="208"/>
                    </a:cubicBezTo>
                    <a:cubicBezTo>
                      <a:pt x="297" y="210"/>
                      <a:pt x="297" y="210"/>
                      <a:pt x="297" y="210"/>
                    </a:cubicBezTo>
                    <a:cubicBezTo>
                      <a:pt x="305" y="201"/>
                      <a:pt x="305" y="201"/>
                      <a:pt x="305" y="201"/>
                    </a:cubicBezTo>
                    <a:cubicBezTo>
                      <a:pt x="315" y="198"/>
                      <a:pt x="315" y="198"/>
                      <a:pt x="315" y="198"/>
                    </a:cubicBezTo>
                    <a:cubicBezTo>
                      <a:pt x="311" y="212"/>
                      <a:pt x="311" y="212"/>
                      <a:pt x="311" y="212"/>
                    </a:cubicBezTo>
                    <a:cubicBezTo>
                      <a:pt x="326" y="212"/>
                      <a:pt x="326" y="212"/>
                      <a:pt x="326" y="212"/>
                    </a:cubicBezTo>
                    <a:cubicBezTo>
                      <a:pt x="329" y="206"/>
                      <a:pt x="329" y="206"/>
                      <a:pt x="329" y="206"/>
                    </a:cubicBezTo>
                    <a:cubicBezTo>
                      <a:pt x="355" y="207"/>
                      <a:pt x="355" y="207"/>
                      <a:pt x="355" y="207"/>
                    </a:cubicBezTo>
                    <a:cubicBezTo>
                      <a:pt x="373" y="196"/>
                      <a:pt x="373" y="196"/>
                      <a:pt x="373" y="196"/>
                    </a:cubicBezTo>
                    <a:cubicBezTo>
                      <a:pt x="377" y="204"/>
                      <a:pt x="377" y="204"/>
                      <a:pt x="377" y="204"/>
                    </a:cubicBezTo>
                    <a:cubicBezTo>
                      <a:pt x="375" y="210"/>
                      <a:pt x="375" y="210"/>
                      <a:pt x="375" y="210"/>
                    </a:cubicBezTo>
                    <a:cubicBezTo>
                      <a:pt x="383" y="210"/>
                      <a:pt x="383" y="210"/>
                      <a:pt x="383" y="210"/>
                    </a:cubicBezTo>
                    <a:cubicBezTo>
                      <a:pt x="386" y="204"/>
                      <a:pt x="386" y="204"/>
                      <a:pt x="386" y="204"/>
                    </a:cubicBezTo>
                    <a:cubicBezTo>
                      <a:pt x="398" y="197"/>
                      <a:pt x="398" y="197"/>
                      <a:pt x="398" y="197"/>
                    </a:cubicBezTo>
                    <a:cubicBezTo>
                      <a:pt x="389" y="186"/>
                      <a:pt x="389" y="186"/>
                      <a:pt x="389" y="186"/>
                    </a:cubicBezTo>
                    <a:cubicBezTo>
                      <a:pt x="373" y="178"/>
                      <a:pt x="373" y="178"/>
                      <a:pt x="373" y="178"/>
                    </a:cubicBezTo>
                    <a:cubicBezTo>
                      <a:pt x="373" y="169"/>
                      <a:pt x="373" y="169"/>
                      <a:pt x="373" y="169"/>
                    </a:cubicBezTo>
                    <a:cubicBezTo>
                      <a:pt x="378" y="168"/>
                      <a:pt x="378" y="168"/>
                      <a:pt x="378" y="168"/>
                    </a:cubicBezTo>
                    <a:cubicBezTo>
                      <a:pt x="393" y="181"/>
                      <a:pt x="393" y="181"/>
                      <a:pt x="393" y="181"/>
                    </a:cubicBezTo>
                    <a:cubicBezTo>
                      <a:pt x="418" y="182"/>
                      <a:pt x="418" y="182"/>
                      <a:pt x="418" y="182"/>
                    </a:cubicBezTo>
                    <a:cubicBezTo>
                      <a:pt x="443" y="191"/>
                      <a:pt x="443" y="191"/>
                      <a:pt x="443" y="191"/>
                    </a:cubicBezTo>
                    <a:cubicBezTo>
                      <a:pt x="463" y="200"/>
                      <a:pt x="463" y="200"/>
                      <a:pt x="463" y="200"/>
                    </a:cubicBezTo>
                    <a:cubicBezTo>
                      <a:pt x="487" y="212"/>
                      <a:pt x="487" y="212"/>
                      <a:pt x="487" y="212"/>
                    </a:cubicBezTo>
                    <a:cubicBezTo>
                      <a:pt x="492" y="201"/>
                      <a:pt x="492" y="201"/>
                      <a:pt x="492" y="201"/>
                    </a:cubicBezTo>
                    <a:cubicBezTo>
                      <a:pt x="481" y="190"/>
                      <a:pt x="481" y="190"/>
                      <a:pt x="481" y="190"/>
                    </a:cubicBezTo>
                    <a:cubicBezTo>
                      <a:pt x="468" y="184"/>
                      <a:pt x="468" y="184"/>
                      <a:pt x="468" y="184"/>
                    </a:cubicBezTo>
                    <a:cubicBezTo>
                      <a:pt x="468" y="176"/>
                      <a:pt x="468" y="176"/>
                      <a:pt x="468" y="176"/>
                    </a:cubicBezTo>
                    <a:cubicBezTo>
                      <a:pt x="474" y="160"/>
                      <a:pt x="474" y="160"/>
                      <a:pt x="474" y="160"/>
                    </a:cubicBezTo>
                    <a:cubicBezTo>
                      <a:pt x="467" y="157"/>
                      <a:pt x="467" y="157"/>
                      <a:pt x="467" y="157"/>
                    </a:cubicBezTo>
                    <a:cubicBezTo>
                      <a:pt x="468" y="152"/>
                      <a:pt x="468" y="152"/>
                      <a:pt x="468" y="152"/>
                    </a:cubicBezTo>
                    <a:cubicBezTo>
                      <a:pt x="487" y="138"/>
                      <a:pt x="487" y="138"/>
                      <a:pt x="487" y="138"/>
                    </a:cubicBezTo>
                    <a:cubicBezTo>
                      <a:pt x="497" y="115"/>
                      <a:pt x="497" y="115"/>
                      <a:pt x="497" y="115"/>
                    </a:cubicBezTo>
                    <a:cubicBezTo>
                      <a:pt x="535" y="117"/>
                      <a:pt x="535" y="117"/>
                      <a:pt x="535" y="117"/>
                    </a:cubicBezTo>
                    <a:cubicBezTo>
                      <a:pt x="539" y="122"/>
                      <a:pt x="539" y="122"/>
                      <a:pt x="539" y="122"/>
                    </a:cubicBezTo>
                    <a:cubicBezTo>
                      <a:pt x="535" y="136"/>
                      <a:pt x="535" y="136"/>
                      <a:pt x="535" y="136"/>
                    </a:cubicBezTo>
                    <a:cubicBezTo>
                      <a:pt x="528" y="147"/>
                      <a:pt x="528" y="147"/>
                      <a:pt x="528" y="147"/>
                    </a:cubicBezTo>
                    <a:cubicBezTo>
                      <a:pt x="535" y="154"/>
                      <a:pt x="535" y="154"/>
                      <a:pt x="535" y="154"/>
                    </a:cubicBezTo>
                    <a:cubicBezTo>
                      <a:pt x="538" y="166"/>
                      <a:pt x="538" y="166"/>
                      <a:pt x="538" y="166"/>
                    </a:cubicBezTo>
                    <a:cubicBezTo>
                      <a:pt x="536" y="200"/>
                      <a:pt x="536" y="200"/>
                      <a:pt x="536" y="200"/>
                    </a:cubicBezTo>
                    <a:cubicBezTo>
                      <a:pt x="547" y="209"/>
                      <a:pt x="547" y="209"/>
                      <a:pt x="547" y="209"/>
                    </a:cubicBezTo>
                    <a:cubicBezTo>
                      <a:pt x="541" y="223"/>
                      <a:pt x="541" y="223"/>
                      <a:pt x="541" y="223"/>
                    </a:cubicBezTo>
                    <a:cubicBezTo>
                      <a:pt x="521" y="241"/>
                      <a:pt x="521" y="241"/>
                      <a:pt x="521" y="241"/>
                    </a:cubicBezTo>
                    <a:cubicBezTo>
                      <a:pt x="510" y="244"/>
                      <a:pt x="510" y="244"/>
                      <a:pt x="510" y="244"/>
                    </a:cubicBezTo>
                    <a:cubicBezTo>
                      <a:pt x="497" y="242"/>
                      <a:pt x="497" y="242"/>
                      <a:pt x="497" y="242"/>
                    </a:cubicBezTo>
                    <a:cubicBezTo>
                      <a:pt x="493" y="245"/>
                      <a:pt x="493" y="245"/>
                      <a:pt x="493" y="245"/>
                    </a:cubicBezTo>
                    <a:cubicBezTo>
                      <a:pt x="493" y="245"/>
                      <a:pt x="499" y="249"/>
                      <a:pt x="501" y="250"/>
                    </a:cubicBezTo>
                    <a:cubicBezTo>
                      <a:pt x="503" y="252"/>
                      <a:pt x="527" y="255"/>
                      <a:pt x="527" y="255"/>
                    </a:cubicBezTo>
                    <a:cubicBezTo>
                      <a:pt x="543" y="244"/>
                      <a:pt x="543" y="244"/>
                      <a:pt x="543" y="244"/>
                    </a:cubicBezTo>
                    <a:cubicBezTo>
                      <a:pt x="563" y="223"/>
                      <a:pt x="563" y="223"/>
                      <a:pt x="563" y="223"/>
                    </a:cubicBezTo>
                    <a:cubicBezTo>
                      <a:pt x="558" y="210"/>
                      <a:pt x="558" y="210"/>
                      <a:pt x="558" y="210"/>
                    </a:cubicBezTo>
                    <a:cubicBezTo>
                      <a:pt x="566" y="199"/>
                      <a:pt x="566" y="199"/>
                      <a:pt x="566" y="199"/>
                    </a:cubicBezTo>
                    <a:cubicBezTo>
                      <a:pt x="581" y="201"/>
                      <a:pt x="581" y="201"/>
                      <a:pt x="581" y="201"/>
                    </a:cubicBezTo>
                    <a:cubicBezTo>
                      <a:pt x="589" y="209"/>
                      <a:pt x="589" y="209"/>
                      <a:pt x="589" y="209"/>
                    </a:cubicBezTo>
                    <a:cubicBezTo>
                      <a:pt x="592" y="221"/>
                      <a:pt x="592" y="221"/>
                      <a:pt x="592" y="221"/>
                    </a:cubicBezTo>
                    <a:cubicBezTo>
                      <a:pt x="602" y="212"/>
                      <a:pt x="602" y="212"/>
                      <a:pt x="602" y="212"/>
                    </a:cubicBezTo>
                    <a:cubicBezTo>
                      <a:pt x="596" y="200"/>
                      <a:pt x="596" y="200"/>
                      <a:pt x="596" y="200"/>
                    </a:cubicBezTo>
                    <a:cubicBezTo>
                      <a:pt x="582" y="196"/>
                      <a:pt x="582" y="196"/>
                      <a:pt x="582" y="196"/>
                    </a:cubicBezTo>
                    <a:cubicBezTo>
                      <a:pt x="551" y="194"/>
                      <a:pt x="551" y="194"/>
                      <a:pt x="551" y="194"/>
                    </a:cubicBezTo>
                    <a:cubicBezTo>
                      <a:pt x="551" y="180"/>
                      <a:pt x="551" y="180"/>
                      <a:pt x="551" y="180"/>
                    </a:cubicBezTo>
                    <a:cubicBezTo>
                      <a:pt x="557" y="164"/>
                      <a:pt x="557" y="164"/>
                      <a:pt x="557" y="164"/>
                    </a:cubicBezTo>
                    <a:cubicBezTo>
                      <a:pt x="549" y="152"/>
                      <a:pt x="549" y="152"/>
                      <a:pt x="549" y="152"/>
                    </a:cubicBezTo>
                    <a:cubicBezTo>
                      <a:pt x="544" y="144"/>
                      <a:pt x="544" y="144"/>
                      <a:pt x="544" y="144"/>
                    </a:cubicBezTo>
                    <a:cubicBezTo>
                      <a:pt x="553" y="134"/>
                      <a:pt x="553" y="134"/>
                      <a:pt x="553" y="134"/>
                    </a:cubicBezTo>
                    <a:cubicBezTo>
                      <a:pt x="564" y="130"/>
                      <a:pt x="564" y="130"/>
                      <a:pt x="564" y="130"/>
                    </a:cubicBezTo>
                    <a:cubicBezTo>
                      <a:pt x="565" y="118"/>
                      <a:pt x="565" y="118"/>
                      <a:pt x="565" y="118"/>
                    </a:cubicBezTo>
                    <a:cubicBezTo>
                      <a:pt x="572" y="118"/>
                      <a:pt x="572" y="118"/>
                      <a:pt x="572" y="118"/>
                    </a:cubicBezTo>
                    <a:cubicBezTo>
                      <a:pt x="573" y="131"/>
                      <a:pt x="573" y="131"/>
                      <a:pt x="573" y="131"/>
                    </a:cubicBezTo>
                    <a:cubicBezTo>
                      <a:pt x="568" y="141"/>
                      <a:pt x="568" y="141"/>
                      <a:pt x="568" y="141"/>
                    </a:cubicBezTo>
                    <a:cubicBezTo>
                      <a:pt x="571" y="149"/>
                      <a:pt x="571" y="149"/>
                      <a:pt x="571" y="149"/>
                    </a:cubicBezTo>
                    <a:cubicBezTo>
                      <a:pt x="583" y="152"/>
                      <a:pt x="583" y="152"/>
                      <a:pt x="583" y="152"/>
                    </a:cubicBezTo>
                    <a:cubicBezTo>
                      <a:pt x="601" y="157"/>
                      <a:pt x="601" y="157"/>
                      <a:pt x="601" y="157"/>
                    </a:cubicBezTo>
                    <a:cubicBezTo>
                      <a:pt x="610" y="156"/>
                      <a:pt x="610" y="156"/>
                      <a:pt x="610" y="156"/>
                    </a:cubicBezTo>
                    <a:cubicBezTo>
                      <a:pt x="600" y="148"/>
                      <a:pt x="600" y="148"/>
                      <a:pt x="600" y="148"/>
                    </a:cubicBezTo>
                    <a:cubicBezTo>
                      <a:pt x="584" y="144"/>
                      <a:pt x="584" y="144"/>
                      <a:pt x="584" y="144"/>
                    </a:cubicBezTo>
                    <a:cubicBezTo>
                      <a:pt x="579" y="136"/>
                      <a:pt x="579" y="136"/>
                      <a:pt x="579" y="136"/>
                    </a:cubicBezTo>
                    <a:cubicBezTo>
                      <a:pt x="588" y="133"/>
                      <a:pt x="588" y="133"/>
                      <a:pt x="588" y="133"/>
                    </a:cubicBezTo>
                    <a:cubicBezTo>
                      <a:pt x="602" y="135"/>
                      <a:pt x="602" y="135"/>
                      <a:pt x="602" y="135"/>
                    </a:cubicBezTo>
                    <a:cubicBezTo>
                      <a:pt x="593" y="124"/>
                      <a:pt x="593" y="124"/>
                      <a:pt x="593" y="124"/>
                    </a:cubicBezTo>
                    <a:cubicBezTo>
                      <a:pt x="597" y="121"/>
                      <a:pt x="597" y="121"/>
                      <a:pt x="597" y="121"/>
                    </a:cubicBezTo>
                    <a:cubicBezTo>
                      <a:pt x="623" y="128"/>
                      <a:pt x="623" y="128"/>
                      <a:pt x="623" y="128"/>
                    </a:cubicBezTo>
                    <a:cubicBezTo>
                      <a:pt x="637" y="140"/>
                      <a:pt x="637" y="140"/>
                      <a:pt x="637" y="140"/>
                    </a:cubicBezTo>
                    <a:cubicBezTo>
                      <a:pt x="658" y="140"/>
                      <a:pt x="658" y="140"/>
                      <a:pt x="658" y="140"/>
                    </a:cubicBezTo>
                    <a:cubicBezTo>
                      <a:pt x="647" y="130"/>
                      <a:pt x="647" y="130"/>
                      <a:pt x="647" y="130"/>
                    </a:cubicBezTo>
                    <a:cubicBezTo>
                      <a:pt x="635" y="120"/>
                      <a:pt x="635" y="120"/>
                      <a:pt x="635" y="120"/>
                    </a:cubicBezTo>
                    <a:cubicBezTo>
                      <a:pt x="630" y="102"/>
                      <a:pt x="630" y="102"/>
                      <a:pt x="630" y="102"/>
                    </a:cubicBezTo>
                    <a:cubicBezTo>
                      <a:pt x="639" y="96"/>
                      <a:pt x="639" y="96"/>
                      <a:pt x="639" y="96"/>
                    </a:cubicBezTo>
                    <a:cubicBezTo>
                      <a:pt x="673" y="95"/>
                      <a:pt x="673" y="95"/>
                      <a:pt x="673" y="95"/>
                    </a:cubicBezTo>
                    <a:cubicBezTo>
                      <a:pt x="707" y="90"/>
                      <a:pt x="707" y="90"/>
                      <a:pt x="707" y="90"/>
                    </a:cubicBezTo>
                    <a:cubicBezTo>
                      <a:pt x="698" y="72"/>
                      <a:pt x="698" y="72"/>
                      <a:pt x="698" y="72"/>
                    </a:cubicBezTo>
                    <a:cubicBezTo>
                      <a:pt x="727" y="60"/>
                      <a:pt x="727" y="60"/>
                      <a:pt x="727" y="60"/>
                    </a:cubicBezTo>
                    <a:cubicBezTo>
                      <a:pt x="789" y="38"/>
                      <a:pt x="789" y="38"/>
                      <a:pt x="789" y="38"/>
                    </a:cubicBezTo>
                    <a:cubicBezTo>
                      <a:pt x="816" y="36"/>
                      <a:pt x="816" y="36"/>
                      <a:pt x="816" y="36"/>
                    </a:cubicBezTo>
                    <a:cubicBezTo>
                      <a:pt x="842" y="38"/>
                      <a:pt x="842" y="38"/>
                      <a:pt x="842" y="38"/>
                    </a:cubicBezTo>
                    <a:cubicBezTo>
                      <a:pt x="879" y="27"/>
                      <a:pt x="879" y="27"/>
                      <a:pt x="879" y="27"/>
                    </a:cubicBezTo>
                    <a:cubicBezTo>
                      <a:pt x="877" y="15"/>
                      <a:pt x="877" y="15"/>
                      <a:pt x="877" y="15"/>
                    </a:cubicBezTo>
                    <a:cubicBezTo>
                      <a:pt x="894" y="0"/>
                      <a:pt x="894" y="0"/>
                      <a:pt x="894" y="0"/>
                    </a:cubicBezTo>
                    <a:cubicBezTo>
                      <a:pt x="920" y="0"/>
                      <a:pt x="920" y="0"/>
                      <a:pt x="920" y="0"/>
                    </a:cubicBezTo>
                    <a:cubicBezTo>
                      <a:pt x="933" y="6"/>
                      <a:pt x="933" y="6"/>
                      <a:pt x="933" y="6"/>
                    </a:cubicBezTo>
                    <a:cubicBezTo>
                      <a:pt x="916" y="14"/>
                      <a:pt x="916" y="14"/>
                      <a:pt x="916" y="14"/>
                    </a:cubicBezTo>
                    <a:cubicBezTo>
                      <a:pt x="947" y="16"/>
                      <a:pt x="947" y="16"/>
                      <a:pt x="947" y="16"/>
                    </a:cubicBezTo>
                    <a:cubicBezTo>
                      <a:pt x="941" y="27"/>
                      <a:pt x="941" y="27"/>
                      <a:pt x="941" y="27"/>
                    </a:cubicBezTo>
                    <a:cubicBezTo>
                      <a:pt x="999" y="25"/>
                      <a:pt x="999" y="25"/>
                      <a:pt x="999" y="25"/>
                    </a:cubicBezTo>
                    <a:cubicBezTo>
                      <a:pt x="1020" y="38"/>
                      <a:pt x="1020" y="38"/>
                      <a:pt x="1020" y="38"/>
                    </a:cubicBezTo>
                    <a:cubicBezTo>
                      <a:pt x="1023" y="47"/>
                      <a:pt x="1023" y="47"/>
                      <a:pt x="1023" y="47"/>
                    </a:cubicBezTo>
                    <a:cubicBezTo>
                      <a:pt x="1017" y="62"/>
                      <a:pt x="1017" y="62"/>
                      <a:pt x="1017" y="62"/>
                    </a:cubicBezTo>
                    <a:cubicBezTo>
                      <a:pt x="991" y="76"/>
                      <a:pt x="991" y="76"/>
                      <a:pt x="991" y="76"/>
                    </a:cubicBezTo>
                    <a:cubicBezTo>
                      <a:pt x="965" y="91"/>
                      <a:pt x="965" y="91"/>
                      <a:pt x="965" y="91"/>
                    </a:cubicBezTo>
                    <a:cubicBezTo>
                      <a:pt x="927" y="111"/>
                      <a:pt x="927" y="111"/>
                      <a:pt x="927" y="111"/>
                    </a:cubicBezTo>
                    <a:cubicBezTo>
                      <a:pt x="931" y="115"/>
                      <a:pt x="931" y="115"/>
                      <a:pt x="931" y="115"/>
                    </a:cubicBezTo>
                    <a:cubicBezTo>
                      <a:pt x="947" y="109"/>
                      <a:pt x="947" y="109"/>
                      <a:pt x="947" y="109"/>
                    </a:cubicBezTo>
                    <a:cubicBezTo>
                      <a:pt x="979" y="100"/>
                      <a:pt x="979" y="100"/>
                      <a:pt x="979" y="100"/>
                    </a:cubicBezTo>
                    <a:cubicBezTo>
                      <a:pt x="977" y="94"/>
                      <a:pt x="977" y="94"/>
                      <a:pt x="977" y="94"/>
                    </a:cubicBezTo>
                    <a:cubicBezTo>
                      <a:pt x="983" y="86"/>
                      <a:pt x="983" y="86"/>
                      <a:pt x="983" y="86"/>
                    </a:cubicBezTo>
                    <a:cubicBezTo>
                      <a:pt x="995" y="83"/>
                      <a:pt x="995" y="83"/>
                      <a:pt x="995" y="83"/>
                    </a:cubicBezTo>
                    <a:cubicBezTo>
                      <a:pt x="999" y="90"/>
                      <a:pt x="999" y="90"/>
                      <a:pt x="999" y="90"/>
                    </a:cubicBezTo>
                    <a:cubicBezTo>
                      <a:pt x="1008" y="94"/>
                      <a:pt x="1008" y="94"/>
                      <a:pt x="1008" y="94"/>
                    </a:cubicBezTo>
                    <a:cubicBezTo>
                      <a:pt x="1021" y="102"/>
                      <a:pt x="1021" y="102"/>
                      <a:pt x="1021" y="102"/>
                    </a:cubicBezTo>
                    <a:cubicBezTo>
                      <a:pt x="1029" y="98"/>
                      <a:pt x="1029" y="98"/>
                      <a:pt x="1029" y="98"/>
                    </a:cubicBezTo>
                    <a:cubicBezTo>
                      <a:pt x="1084" y="100"/>
                      <a:pt x="1084" y="100"/>
                      <a:pt x="1084" y="100"/>
                    </a:cubicBezTo>
                    <a:cubicBezTo>
                      <a:pt x="1085" y="108"/>
                      <a:pt x="1085" y="108"/>
                      <a:pt x="1085" y="108"/>
                    </a:cubicBezTo>
                    <a:cubicBezTo>
                      <a:pt x="1138" y="114"/>
                      <a:pt x="1138" y="114"/>
                      <a:pt x="1138" y="114"/>
                    </a:cubicBezTo>
                    <a:cubicBezTo>
                      <a:pt x="1145" y="93"/>
                      <a:pt x="1145" y="93"/>
                      <a:pt x="1145" y="93"/>
                    </a:cubicBezTo>
                    <a:cubicBezTo>
                      <a:pt x="1155" y="96"/>
                      <a:pt x="1155" y="96"/>
                      <a:pt x="1155" y="96"/>
                    </a:cubicBezTo>
                    <a:cubicBezTo>
                      <a:pt x="1169" y="102"/>
                      <a:pt x="1169" y="102"/>
                      <a:pt x="1169" y="102"/>
                    </a:cubicBezTo>
                    <a:cubicBezTo>
                      <a:pt x="1193" y="102"/>
                      <a:pt x="1193" y="102"/>
                      <a:pt x="1193" y="102"/>
                    </a:cubicBezTo>
                    <a:cubicBezTo>
                      <a:pt x="1207" y="116"/>
                      <a:pt x="1207" y="116"/>
                      <a:pt x="1207" y="116"/>
                    </a:cubicBezTo>
                    <a:cubicBezTo>
                      <a:pt x="1210" y="129"/>
                      <a:pt x="1210" y="129"/>
                      <a:pt x="1210" y="129"/>
                    </a:cubicBezTo>
                    <a:cubicBezTo>
                      <a:pt x="1201" y="135"/>
                      <a:pt x="1201" y="135"/>
                      <a:pt x="1201" y="135"/>
                    </a:cubicBezTo>
                    <a:cubicBezTo>
                      <a:pt x="1217" y="154"/>
                      <a:pt x="1217" y="154"/>
                      <a:pt x="1217" y="154"/>
                    </a:cubicBezTo>
                    <a:cubicBezTo>
                      <a:pt x="1234" y="160"/>
                      <a:pt x="1234" y="160"/>
                      <a:pt x="1234" y="160"/>
                    </a:cubicBezTo>
                    <a:cubicBezTo>
                      <a:pt x="1249" y="137"/>
                      <a:pt x="1249" y="137"/>
                      <a:pt x="1249" y="137"/>
                    </a:cubicBezTo>
                    <a:cubicBezTo>
                      <a:pt x="1267" y="148"/>
                      <a:pt x="1267" y="148"/>
                      <a:pt x="1267" y="148"/>
                    </a:cubicBezTo>
                    <a:cubicBezTo>
                      <a:pt x="1286" y="142"/>
                      <a:pt x="1286" y="142"/>
                      <a:pt x="1286" y="142"/>
                    </a:cubicBezTo>
                    <a:cubicBezTo>
                      <a:pt x="1306" y="148"/>
                      <a:pt x="1306" y="148"/>
                      <a:pt x="1306" y="148"/>
                    </a:cubicBezTo>
                    <a:cubicBezTo>
                      <a:pt x="1322" y="143"/>
                      <a:pt x="1322" y="143"/>
                      <a:pt x="1322" y="143"/>
                    </a:cubicBezTo>
                    <a:cubicBezTo>
                      <a:pt x="1334" y="138"/>
                      <a:pt x="1334" y="138"/>
                      <a:pt x="1334" y="138"/>
                    </a:cubicBezTo>
                    <a:cubicBezTo>
                      <a:pt x="1333" y="124"/>
                      <a:pt x="1333" y="124"/>
                      <a:pt x="1333" y="124"/>
                    </a:cubicBezTo>
                    <a:cubicBezTo>
                      <a:pt x="1349" y="117"/>
                      <a:pt x="1349" y="117"/>
                      <a:pt x="1349" y="117"/>
                    </a:cubicBezTo>
                    <a:cubicBezTo>
                      <a:pt x="1399" y="120"/>
                      <a:pt x="1399" y="120"/>
                      <a:pt x="1399" y="120"/>
                    </a:cubicBezTo>
                    <a:cubicBezTo>
                      <a:pt x="1408" y="128"/>
                      <a:pt x="1408" y="128"/>
                      <a:pt x="1408" y="128"/>
                    </a:cubicBezTo>
                    <a:cubicBezTo>
                      <a:pt x="1413" y="132"/>
                      <a:pt x="1413" y="132"/>
                      <a:pt x="1413" y="132"/>
                    </a:cubicBezTo>
                    <a:cubicBezTo>
                      <a:pt x="1441" y="128"/>
                      <a:pt x="1441" y="128"/>
                      <a:pt x="1441" y="128"/>
                    </a:cubicBezTo>
                    <a:cubicBezTo>
                      <a:pt x="1452" y="134"/>
                      <a:pt x="1452" y="134"/>
                      <a:pt x="1452" y="134"/>
                    </a:cubicBezTo>
                    <a:cubicBezTo>
                      <a:pt x="1446" y="141"/>
                      <a:pt x="1446" y="141"/>
                      <a:pt x="1446" y="141"/>
                    </a:cubicBezTo>
                    <a:cubicBezTo>
                      <a:pt x="1456" y="146"/>
                      <a:pt x="1456" y="146"/>
                      <a:pt x="1456" y="146"/>
                    </a:cubicBezTo>
                    <a:cubicBezTo>
                      <a:pt x="1479" y="156"/>
                      <a:pt x="1479" y="156"/>
                      <a:pt x="1479" y="156"/>
                    </a:cubicBezTo>
                    <a:cubicBezTo>
                      <a:pt x="1518" y="156"/>
                      <a:pt x="1518" y="156"/>
                      <a:pt x="1518" y="156"/>
                    </a:cubicBezTo>
                    <a:cubicBezTo>
                      <a:pt x="1558" y="158"/>
                      <a:pt x="1558" y="158"/>
                      <a:pt x="1558" y="158"/>
                    </a:cubicBezTo>
                    <a:cubicBezTo>
                      <a:pt x="1574" y="168"/>
                      <a:pt x="1574" y="168"/>
                      <a:pt x="1574" y="168"/>
                    </a:cubicBezTo>
                    <a:cubicBezTo>
                      <a:pt x="1573" y="178"/>
                      <a:pt x="1573" y="178"/>
                      <a:pt x="1573" y="178"/>
                    </a:cubicBezTo>
                    <a:cubicBezTo>
                      <a:pt x="1577" y="184"/>
                      <a:pt x="1577" y="184"/>
                      <a:pt x="1577" y="184"/>
                    </a:cubicBezTo>
                    <a:cubicBezTo>
                      <a:pt x="1589" y="188"/>
                      <a:pt x="1589" y="188"/>
                      <a:pt x="1589" y="188"/>
                    </a:cubicBezTo>
                    <a:cubicBezTo>
                      <a:pt x="1600" y="184"/>
                      <a:pt x="1600" y="184"/>
                      <a:pt x="1600" y="184"/>
                    </a:cubicBezTo>
                    <a:cubicBezTo>
                      <a:pt x="1649" y="186"/>
                      <a:pt x="1649" y="186"/>
                      <a:pt x="1649" y="186"/>
                    </a:cubicBezTo>
                    <a:cubicBezTo>
                      <a:pt x="1656" y="187"/>
                      <a:pt x="1656" y="187"/>
                      <a:pt x="1656" y="187"/>
                    </a:cubicBezTo>
                    <a:cubicBezTo>
                      <a:pt x="1667" y="181"/>
                      <a:pt x="1667" y="181"/>
                      <a:pt x="1667" y="181"/>
                    </a:cubicBezTo>
                    <a:cubicBezTo>
                      <a:pt x="1671" y="182"/>
                      <a:pt x="1671" y="182"/>
                      <a:pt x="1671" y="182"/>
                    </a:cubicBezTo>
                    <a:cubicBezTo>
                      <a:pt x="1671" y="190"/>
                      <a:pt x="1671" y="190"/>
                      <a:pt x="1671" y="190"/>
                    </a:cubicBezTo>
                    <a:cubicBezTo>
                      <a:pt x="1685" y="201"/>
                      <a:pt x="1685" y="201"/>
                      <a:pt x="1685" y="201"/>
                    </a:cubicBezTo>
                    <a:cubicBezTo>
                      <a:pt x="1701" y="203"/>
                      <a:pt x="1701" y="203"/>
                      <a:pt x="1701" y="203"/>
                    </a:cubicBezTo>
                    <a:cubicBezTo>
                      <a:pt x="1705" y="196"/>
                      <a:pt x="1705" y="196"/>
                      <a:pt x="1705" y="196"/>
                    </a:cubicBezTo>
                    <a:cubicBezTo>
                      <a:pt x="1700" y="188"/>
                      <a:pt x="1700" y="188"/>
                      <a:pt x="1700" y="188"/>
                    </a:cubicBezTo>
                    <a:cubicBezTo>
                      <a:pt x="1699" y="175"/>
                      <a:pt x="1699" y="175"/>
                      <a:pt x="1699" y="175"/>
                    </a:cubicBezTo>
                    <a:cubicBezTo>
                      <a:pt x="1708" y="173"/>
                      <a:pt x="1708" y="173"/>
                      <a:pt x="1708" y="173"/>
                    </a:cubicBezTo>
                    <a:cubicBezTo>
                      <a:pt x="1721" y="178"/>
                      <a:pt x="1721" y="178"/>
                      <a:pt x="1721" y="178"/>
                    </a:cubicBezTo>
                    <a:cubicBezTo>
                      <a:pt x="1745" y="179"/>
                      <a:pt x="1745" y="179"/>
                      <a:pt x="1745" y="179"/>
                    </a:cubicBezTo>
                    <a:cubicBezTo>
                      <a:pt x="1773" y="183"/>
                      <a:pt x="1773" y="183"/>
                      <a:pt x="1773" y="183"/>
                    </a:cubicBezTo>
                    <a:cubicBezTo>
                      <a:pt x="1806" y="195"/>
                      <a:pt x="1806" y="195"/>
                      <a:pt x="1806" y="195"/>
                    </a:cubicBezTo>
                    <a:cubicBezTo>
                      <a:pt x="1826" y="206"/>
                      <a:pt x="1826" y="206"/>
                      <a:pt x="1826" y="206"/>
                    </a:cubicBezTo>
                    <a:cubicBezTo>
                      <a:pt x="1860" y="221"/>
                      <a:pt x="1860" y="221"/>
                      <a:pt x="1860" y="221"/>
                    </a:cubicBezTo>
                    <a:cubicBezTo>
                      <a:pt x="1867" y="230"/>
                      <a:pt x="1867" y="230"/>
                      <a:pt x="1867" y="230"/>
                    </a:cubicBezTo>
                    <a:cubicBezTo>
                      <a:pt x="1870" y="238"/>
                      <a:pt x="1870" y="238"/>
                      <a:pt x="1870" y="238"/>
                    </a:cubicBezTo>
                    <a:cubicBezTo>
                      <a:pt x="1877" y="250"/>
                      <a:pt x="1877" y="250"/>
                      <a:pt x="1877" y="250"/>
                    </a:cubicBezTo>
                    <a:cubicBezTo>
                      <a:pt x="1883" y="248"/>
                      <a:pt x="1883" y="248"/>
                      <a:pt x="1883" y="248"/>
                    </a:cubicBezTo>
                    <a:cubicBezTo>
                      <a:pt x="1880" y="235"/>
                      <a:pt x="1880" y="235"/>
                      <a:pt x="1880" y="235"/>
                    </a:cubicBezTo>
                    <a:cubicBezTo>
                      <a:pt x="1891" y="236"/>
                      <a:pt x="1891" y="236"/>
                      <a:pt x="1891" y="236"/>
                    </a:cubicBezTo>
                    <a:cubicBezTo>
                      <a:pt x="1906" y="238"/>
                      <a:pt x="1906" y="238"/>
                      <a:pt x="1906" y="238"/>
                    </a:cubicBezTo>
                    <a:cubicBezTo>
                      <a:pt x="1921" y="248"/>
                      <a:pt x="1921" y="248"/>
                      <a:pt x="1921" y="248"/>
                    </a:cubicBezTo>
                    <a:cubicBezTo>
                      <a:pt x="1929" y="256"/>
                      <a:pt x="1929" y="256"/>
                      <a:pt x="1929" y="256"/>
                    </a:cubicBezTo>
                    <a:cubicBezTo>
                      <a:pt x="1920" y="266"/>
                      <a:pt x="1920" y="266"/>
                      <a:pt x="1920" y="266"/>
                    </a:cubicBezTo>
                    <a:cubicBezTo>
                      <a:pt x="1900" y="270"/>
                      <a:pt x="1900" y="270"/>
                      <a:pt x="1900" y="270"/>
                    </a:cubicBezTo>
                    <a:cubicBezTo>
                      <a:pt x="1897" y="280"/>
                      <a:pt x="1897" y="280"/>
                      <a:pt x="1897" y="280"/>
                    </a:cubicBezTo>
                    <a:cubicBezTo>
                      <a:pt x="1892" y="294"/>
                      <a:pt x="1892" y="294"/>
                      <a:pt x="1892" y="294"/>
                    </a:cubicBezTo>
                    <a:cubicBezTo>
                      <a:pt x="1871" y="284"/>
                      <a:pt x="1871" y="284"/>
                      <a:pt x="1871" y="284"/>
                    </a:cubicBezTo>
                    <a:cubicBezTo>
                      <a:pt x="1858" y="279"/>
                      <a:pt x="1858" y="279"/>
                      <a:pt x="1858" y="279"/>
                    </a:cubicBezTo>
                    <a:cubicBezTo>
                      <a:pt x="1860" y="267"/>
                      <a:pt x="1860" y="267"/>
                      <a:pt x="1860" y="267"/>
                    </a:cubicBezTo>
                    <a:cubicBezTo>
                      <a:pt x="1829" y="268"/>
                      <a:pt x="1829" y="268"/>
                      <a:pt x="1829" y="268"/>
                    </a:cubicBezTo>
                    <a:cubicBezTo>
                      <a:pt x="1825" y="254"/>
                      <a:pt x="1825" y="254"/>
                      <a:pt x="1825" y="254"/>
                    </a:cubicBezTo>
                    <a:cubicBezTo>
                      <a:pt x="1813" y="256"/>
                      <a:pt x="1813" y="256"/>
                      <a:pt x="1813" y="256"/>
                    </a:cubicBezTo>
                    <a:cubicBezTo>
                      <a:pt x="1813" y="265"/>
                      <a:pt x="1813" y="265"/>
                      <a:pt x="1813" y="265"/>
                    </a:cubicBezTo>
                    <a:cubicBezTo>
                      <a:pt x="1817" y="270"/>
                      <a:pt x="1817" y="270"/>
                      <a:pt x="1817" y="270"/>
                    </a:cubicBezTo>
                    <a:cubicBezTo>
                      <a:pt x="1803" y="282"/>
                      <a:pt x="1803" y="282"/>
                      <a:pt x="1803" y="282"/>
                    </a:cubicBezTo>
                    <a:cubicBezTo>
                      <a:pt x="1788" y="284"/>
                      <a:pt x="1788" y="284"/>
                      <a:pt x="1788" y="284"/>
                    </a:cubicBezTo>
                    <a:cubicBezTo>
                      <a:pt x="1778" y="282"/>
                      <a:pt x="1778" y="282"/>
                      <a:pt x="1778" y="282"/>
                    </a:cubicBezTo>
                    <a:cubicBezTo>
                      <a:pt x="1771" y="278"/>
                      <a:pt x="1771" y="278"/>
                      <a:pt x="1771" y="278"/>
                    </a:cubicBezTo>
                    <a:cubicBezTo>
                      <a:pt x="1771" y="284"/>
                      <a:pt x="1771" y="284"/>
                      <a:pt x="1771" y="284"/>
                    </a:cubicBezTo>
                    <a:cubicBezTo>
                      <a:pt x="1781" y="288"/>
                      <a:pt x="1781" y="288"/>
                      <a:pt x="1781" y="288"/>
                    </a:cubicBezTo>
                    <a:cubicBezTo>
                      <a:pt x="1791" y="294"/>
                      <a:pt x="1791" y="294"/>
                      <a:pt x="1791" y="294"/>
                    </a:cubicBezTo>
                    <a:cubicBezTo>
                      <a:pt x="1796" y="307"/>
                      <a:pt x="1796" y="307"/>
                      <a:pt x="1796" y="307"/>
                    </a:cubicBezTo>
                    <a:cubicBezTo>
                      <a:pt x="1805" y="322"/>
                      <a:pt x="1805" y="322"/>
                      <a:pt x="1805" y="322"/>
                    </a:cubicBezTo>
                    <a:cubicBezTo>
                      <a:pt x="1795" y="326"/>
                      <a:pt x="1795" y="326"/>
                      <a:pt x="1795" y="326"/>
                    </a:cubicBezTo>
                    <a:cubicBezTo>
                      <a:pt x="1775" y="320"/>
                      <a:pt x="1775" y="320"/>
                      <a:pt x="1775" y="320"/>
                    </a:cubicBezTo>
                    <a:cubicBezTo>
                      <a:pt x="1766" y="328"/>
                      <a:pt x="1766" y="328"/>
                      <a:pt x="1766" y="328"/>
                    </a:cubicBezTo>
                    <a:cubicBezTo>
                      <a:pt x="1739" y="338"/>
                      <a:pt x="1739" y="338"/>
                      <a:pt x="1739" y="338"/>
                    </a:cubicBezTo>
                    <a:cubicBezTo>
                      <a:pt x="1725" y="346"/>
                      <a:pt x="1725" y="346"/>
                      <a:pt x="1725" y="346"/>
                    </a:cubicBezTo>
                    <a:cubicBezTo>
                      <a:pt x="1695" y="370"/>
                      <a:pt x="1695" y="370"/>
                      <a:pt x="1695" y="370"/>
                    </a:cubicBezTo>
                    <a:cubicBezTo>
                      <a:pt x="1683" y="362"/>
                      <a:pt x="1683" y="362"/>
                      <a:pt x="1683" y="362"/>
                    </a:cubicBezTo>
                    <a:cubicBezTo>
                      <a:pt x="1661" y="362"/>
                      <a:pt x="1661" y="362"/>
                      <a:pt x="1661" y="362"/>
                    </a:cubicBezTo>
                    <a:cubicBezTo>
                      <a:pt x="1649" y="373"/>
                      <a:pt x="1649" y="373"/>
                      <a:pt x="1649" y="373"/>
                    </a:cubicBezTo>
                    <a:cubicBezTo>
                      <a:pt x="1647" y="362"/>
                      <a:pt x="1647" y="362"/>
                      <a:pt x="1647" y="362"/>
                    </a:cubicBezTo>
                    <a:cubicBezTo>
                      <a:pt x="1639" y="362"/>
                      <a:pt x="1639" y="362"/>
                      <a:pt x="1639" y="362"/>
                    </a:cubicBezTo>
                    <a:cubicBezTo>
                      <a:pt x="1636" y="371"/>
                      <a:pt x="1636" y="371"/>
                      <a:pt x="1636" y="371"/>
                    </a:cubicBezTo>
                    <a:cubicBezTo>
                      <a:pt x="1615" y="370"/>
                      <a:pt x="1615" y="370"/>
                      <a:pt x="1615" y="370"/>
                    </a:cubicBezTo>
                    <a:cubicBezTo>
                      <a:pt x="1597" y="398"/>
                      <a:pt x="1597" y="398"/>
                      <a:pt x="1597" y="398"/>
                    </a:cubicBezTo>
                    <a:cubicBezTo>
                      <a:pt x="1597" y="407"/>
                      <a:pt x="1597" y="407"/>
                      <a:pt x="1597" y="407"/>
                    </a:cubicBezTo>
                    <a:cubicBezTo>
                      <a:pt x="1609" y="408"/>
                      <a:pt x="1609" y="408"/>
                      <a:pt x="1609" y="408"/>
                    </a:cubicBezTo>
                    <a:cubicBezTo>
                      <a:pt x="1607" y="422"/>
                      <a:pt x="1607" y="422"/>
                      <a:pt x="1607" y="422"/>
                    </a:cubicBezTo>
                    <a:cubicBezTo>
                      <a:pt x="1611" y="434"/>
                      <a:pt x="1611" y="434"/>
                      <a:pt x="1611" y="434"/>
                    </a:cubicBezTo>
                    <a:cubicBezTo>
                      <a:pt x="1597" y="438"/>
                      <a:pt x="1597" y="438"/>
                      <a:pt x="1597" y="438"/>
                    </a:cubicBezTo>
                    <a:cubicBezTo>
                      <a:pt x="1593" y="448"/>
                      <a:pt x="1593" y="448"/>
                      <a:pt x="1593" y="448"/>
                    </a:cubicBezTo>
                    <a:cubicBezTo>
                      <a:pt x="1597" y="461"/>
                      <a:pt x="1597" y="461"/>
                      <a:pt x="1597" y="461"/>
                    </a:cubicBezTo>
                    <a:cubicBezTo>
                      <a:pt x="1579" y="467"/>
                      <a:pt x="1579" y="467"/>
                      <a:pt x="1579" y="467"/>
                    </a:cubicBezTo>
                    <a:cubicBezTo>
                      <a:pt x="1573" y="473"/>
                      <a:pt x="1573" y="473"/>
                      <a:pt x="1573" y="473"/>
                    </a:cubicBezTo>
                    <a:cubicBezTo>
                      <a:pt x="1573" y="473"/>
                      <a:pt x="1575" y="482"/>
                      <a:pt x="1573" y="484"/>
                    </a:cubicBezTo>
                    <a:cubicBezTo>
                      <a:pt x="1571" y="485"/>
                      <a:pt x="1555" y="490"/>
                      <a:pt x="1555" y="490"/>
                    </a:cubicBezTo>
                    <a:cubicBezTo>
                      <a:pt x="1555" y="500"/>
                      <a:pt x="1555" y="500"/>
                      <a:pt x="1555" y="500"/>
                    </a:cubicBezTo>
                    <a:cubicBezTo>
                      <a:pt x="1533" y="522"/>
                      <a:pt x="1533" y="522"/>
                      <a:pt x="1533" y="522"/>
                    </a:cubicBezTo>
                    <a:cubicBezTo>
                      <a:pt x="1530" y="500"/>
                      <a:pt x="1530" y="500"/>
                      <a:pt x="1530" y="500"/>
                    </a:cubicBezTo>
                    <a:cubicBezTo>
                      <a:pt x="1521" y="461"/>
                      <a:pt x="1521" y="461"/>
                      <a:pt x="1521" y="461"/>
                    </a:cubicBezTo>
                    <a:cubicBezTo>
                      <a:pt x="1521" y="434"/>
                      <a:pt x="1521" y="434"/>
                      <a:pt x="1521" y="434"/>
                    </a:cubicBezTo>
                    <a:cubicBezTo>
                      <a:pt x="1530" y="424"/>
                      <a:pt x="1530" y="424"/>
                      <a:pt x="1530" y="424"/>
                    </a:cubicBezTo>
                    <a:cubicBezTo>
                      <a:pt x="1539" y="408"/>
                      <a:pt x="1539" y="408"/>
                      <a:pt x="1539" y="408"/>
                    </a:cubicBezTo>
                    <a:cubicBezTo>
                      <a:pt x="1551" y="405"/>
                      <a:pt x="1551" y="405"/>
                      <a:pt x="1551" y="405"/>
                    </a:cubicBezTo>
                    <a:cubicBezTo>
                      <a:pt x="1581" y="375"/>
                      <a:pt x="1581" y="375"/>
                      <a:pt x="1581" y="375"/>
                    </a:cubicBezTo>
                    <a:cubicBezTo>
                      <a:pt x="1605" y="358"/>
                      <a:pt x="1605" y="358"/>
                      <a:pt x="1605" y="358"/>
                    </a:cubicBezTo>
                    <a:cubicBezTo>
                      <a:pt x="1614" y="356"/>
                      <a:pt x="1614" y="356"/>
                      <a:pt x="1614" y="356"/>
                    </a:cubicBezTo>
                    <a:cubicBezTo>
                      <a:pt x="1625" y="328"/>
                      <a:pt x="1625" y="328"/>
                      <a:pt x="1625" y="328"/>
                    </a:cubicBezTo>
                    <a:cubicBezTo>
                      <a:pt x="1631" y="326"/>
                      <a:pt x="1631" y="326"/>
                      <a:pt x="1631" y="326"/>
                    </a:cubicBezTo>
                    <a:cubicBezTo>
                      <a:pt x="1620" y="321"/>
                      <a:pt x="1620" y="321"/>
                      <a:pt x="1620" y="321"/>
                    </a:cubicBezTo>
                    <a:cubicBezTo>
                      <a:pt x="1615" y="322"/>
                      <a:pt x="1615" y="322"/>
                      <a:pt x="1615" y="322"/>
                    </a:cubicBezTo>
                    <a:cubicBezTo>
                      <a:pt x="1611" y="328"/>
                      <a:pt x="1611" y="328"/>
                      <a:pt x="1611" y="328"/>
                    </a:cubicBezTo>
                    <a:cubicBezTo>
                      <a:pt x="1610" y="341"/>
                      <a:pt x="1610" y="341"/>
                      <a:pt x="1610" y="341"/>
                    </a:cubicBezTo>
                    <a:cubicBezTo>
                      <a:pt x="1599" y="340"/>
                      <a:pt x="1599" y="340"/>
                      <a:pt x="1599" y="340"/>
                    </a:cubicBezTo>
                    <a:cubicBezTo>
                      <a:pt x="1577" y="356"/>
                      <a:pt x="1577" y="356"/>
                      <a:pt x="1577" y="356"/>
                    </a:cubicBezTo>
                    <a:cubicBezTo>
                      <a:pt x="1571" y="350"/>
                      <a:pt x="1571" y="350"/>
                      <a:pt x="1571" y="350"/>
                    </a:cubicBezTo>
                    <a:cubicBezTo>
                      <a:pt x="1577" y="337"/>
                      <a:pt x="1577" y="337"/>
                      <a:pt x="1577" y="337"/>
                    </a:cubicBezTo>
                    <a:cubicBezTo>
                      <a:pt x="1568" y="340"/>
                      <a:pt x="1568" y="340"/>
                      <a:pt x="1568" y="340"/>
                    </a:cubicBezTo>
                    <a:cubicBezTo>
                      <a:pt x="1539" y="341"/>
                      <a:pt x="1539" y="341"/>
                      <a:pt x="1539" y="341"/>
                    </a:cubicBezTo>
                    <a:cubicBezTo>
                      <a:pt x="1511" y="363"/>
                      <a:pt x="1511" y="363"/>
                      <a:pt x="1511" y="363"/>
                    </a:cubicBezTo>
                    <a:cubicBezTo>
                      <a:pt x="1505" y="374"/>
                      <a:pt x="1505" y="374"/>
                      <a:pt x="1505" y="374"/>
                    </a:cubicBezTo>
                    <a:cubicBezTo>
                      <a:pt x="1507" y="378"/>
                      <a:pt x="1507" y="378"/>
                      <a:pt x="1507" y="378"/>
                    </a:cubicBezTo>
                    <a:cubicBezTo>
                      <a:pt x="1514" y="385"/>
                      <a:pt x="1514" y="385"/>
                      <a:pt x="1514" y="385"/>
                    </a:cubicBezTo>
                    <a:cubicBezTo>
                      <a:pt x="1503" y="385"/>
                      <a:pt x="1503" y="385"/>
                      <a:pt x="1503" y="385"/>
                    </a:cubicBezTo>
                    <a:cubicBezTo>
                      <a:pt x="1491" y="387"/>
                      <a:pt x="1491" y="387"/>
                      <a:pt x="1491" y="387"/>
                    </a:cubicBezTo>
                    <a:cubicBezTo>
                      <a:pt x="1469" y="389"/>
                      <a:pt x="1469" y="389"/>
                      <a:pt x="1469" y="389"/>
                    </a:cubicBezTo>
                    <a:cubicBezTo>
                      <a:pt x="1474" y="382"/>
                      <a:pt x="1474" y="382"/>
                      <a:pt x="1474" y="382"/>
                    </a:cubicBezTo>
                    <a:cubicBezTo>
                      <a:pt x="1469" y="377"/>
                      <a:pt x="1469" y="377"/>
                      <a:pt x="1469" y="377"/>
                    </a:cubicBezTo>
                    <a:cubicBezTo>
                      <a:pt x="1453" y="374"/>
                      <a:pt x="1453" y="374"/>
                      <a:pt x="1453" y="374"/>
                    </a:cubicBezTo>
                    <a:cubicBezTo>
                      <a:pt x="1443" y="376"/>
                      <a:pt x="1443" y="376"/>
                      <a:pt x="1443" y="376"/>
                    </a:cubicBezTo>
                    <a:cubicBezTo>
                      <a:pt x="1439" y="383"/>
                      <a:pt x="1439" y="383"/>
                      <a:pt x="1439" y="383"/>
                    </a:cubicBezTo>
                    <a:cubicBezTo>
                      <a:pt x="1416" y="381"/>
                      <a:pt x="1416" y="381"/>
                      <a:pt x="1416" y="381"/>
                    </a:cubicBezTo>
                    <a:cubicBezTo>
                      <a:pt x="1405" y="382"/>
                      <a:pt x="1405" y="382"/>
                      <a:pt x="1405" y="382"/>
                    </a:cubicBezTo>
                    <a:cubicBezTo>
                      <a:pt x="1366" y="382"/>
                      <a:pt x="1366" y="382"/>
                      <a:pt x="1366" y="382"/>
                    </a:cubicBezTo>
                    <a:cubicBezTo>
                      <a:pt x="1281" y="457"/>
                      <a:pt x="1281" y="457"/>
                      <a:pt x="1281" y="457"/>
                    </a:cubicBezTo>
                    <a:cubicBezTo>
                      <a:pt x="1282" y="464"/>
                      <a:pt x="1282" y="464"/>
                      <a:pt x="1282" y="464"/>
                    </a:cubicBezTo>
                    <a:cubicBezTo>
                      <a:pt x="1297" y="462"/>
                      <a:pt x="1297" y="462"/>
                      <a:pt x="1297" y="462"/>
                    </a:cubicBezTo>
                    <a:cubicBezTo>
                      <a:pt x="1297" y="474"/>
                      <a:pt x="1297" y="474"/>
                      <a:pt x="1297" y="474"/>
                    </a:cubicBezTo>
                    <a:cubicBezTo>
                      <a:pt x="1306" y="466"/>
                      <a:pt x="1306" y="466"/>
                      <a:pt x="1306" y="466"/>
                    </a:cubicBezTo>
                    <a:cubicBezTo>
                      <a:pt x="1313" y="478"/>
                      <a:pt x="1313" y="478"/>
                      <a:pt x="1313" y="478"/>
                    </a:cubicBezTo>
                    <a:cubicBezTo>
                      <a:pt x="1323" y="468"/>
                      <a:pt x="1323" y="468"/>
                      <a:pt x="1323" y="468"/>
                    </a:cubicBezTo>
                    <a:cubicBezTo>
                      <a:pt x="1339" y="472"/>
                      <a:pt x="1339" y="472"/>
                      <a:pt x="1339" y="472"/>
                    </a:cubicBezTo>
                    <a:cubicBezTo>
                      <a:pt x="1351" y="486"/>
                      <a:pt x="1351" y="486"/>
                      <a:pt x="1351" y="486"/>
                    </a:cubicBezTo>
                    <a:cubicBezTo>
                      <a:pt x="1349" y="504"/>
                      <a:pt x="1349" y="504"/>
                      <a:pt x="1349" y="504"/>
                    </a:cubicBezTo>
                    <a:cubicBezTo>
                      <a:pt x="1343" y="520"/>
                      <a:pt x="1343" y="520"/>
                      <a:pt x="1343" y="520"/>
                    </a:cubicBezTo>
                    <a:cubicBezTo>
                      <a:pt x="1341" y="544"/>
                      <a:pt x="1341" y="544"/>
                      <a:pt x="1341" y="544"/>
                    </a:cubicBezTo>
                    <a:cubicBezTo>
                      <a:pt x="1337" y="557"/>
                      <a:pt x="1337" y="557"/>
                      <a:pt x="1337" y="557"/>
                    </a:cubicBezTo>
                    <a:cubicBezTo>
                      <a:pt x="1293" y="613"/>
                      <a:pt x="1293" y="613"/>
                      <a:pt x="1293" y="613"/>
                    </a:cubicBezTo>
                    <a:cubicBezTo>
                      <a:pt x="1278" y="630"/>
                      <a:pt x="1278" y="630"/>
                      <a:pt x="1278" y="630"/>
                    </a:cubicBezTo>
                    <a:cubicBezTo>
                      <a:pt x="1269" y="637"/>
                      <a:pt x="1269" y="637"/>
                      <a:pt x="1269" y="637"/>
                    </a:cubicBezTo>
                    <a:cubicBezTo>
                      <a:pt x="1255" y="643"/>
                      <a:pt x="1255" y="643"/>
                      <a:pt x="1255" y="643"/>
                    </a:cubicBezTo>
                    <a:cubicBezTo>
                      <a:pt x="1245" y="637"/>
                      <a:pt x="1245" y="637"/>
                      <a:pt x="1245" y="637"/>
                    </a:cubicBezTo>
                    <a:cubicBezTo>
                      <a:pt x="1231" y="639"/>
                      <a:pt x="1231" y="639"/>
                      <a:pt x="1231" y="639"/>
                    </a:cubicBezTo>
                    <a:cubicBezTo>
                      <a:pt x="1231" y="612"/>
                      <a:pt x="1231" y="612"/>
                      <a:pt x="1231" y="612"/>
                    </a:cubicBezTo>
                    <a:cubicBezTo>
                      <a:pt x="1241" y="606"/>
                      <a:pt x="1241" y="606"/>
                      <a:pt x="1241" y="606"/>
                    </a:cubicBezTo>
                    <a:cubicBezTo>
                      <a:pt x="1246" y="609"/>
                      <a:pt x="1246" y="609"/>
                      <a:pt x="1246" y="609"/>
                    </a:cubicBezTo>
                    <a:cubicBezTo>
                      <a:pt x="1254" y="608"/>
                      <a:pt x="1254" y="608"/>
                      <a:pt x="1254" y="608"/>
                    </a:cubicBezTo>
                    <a:cubicBezTo>
                      <a:pt x="1264" y="591"/>
                      <a:pt x="1264" y="591"/>
                      <a:pt x="1264" y="591"/>
                    </a:cubicBezTo>
                    <a:cubicBezTo>
                      <a:pt x="1269" y="575"/>
                      <a:pt x="1269" y="575"/>
                      <a:pt x="1269" y="575"/>
                    </a:cubicBezTo>
                    <a:cubicBezTo>
                      <a:pt x="1274" y="572"/>
                      <a:pt x="1274" y="572"/>
                      <a:pt x="1274" y="572"/>
                    </a:cubicBezTo>
                    <a:cubicBezTo>
                      <a:pt x="1273" y="562"/>
                      <a:pt x="1273" y="562"/>
                      <a:pt x="1273" y="562"/>
                    </a:cubicBezTo>
                    <a:cubicBezTo>
                      <a:pt x="1260" y="564"/>
                      <a:pt x="1260" y="564"/>
                      <a:pt x="1260" y="564"/>
                    </a:cubicBezTo>
                    <a:cubicBezTo>
                      <a:pt x="1251" y="564"/>
                      <a:pt x="1251" y="564"/>
                      <a:pt x="1251" y="564"/>
                    </a:cubicBezTo>
                    <a:cubicBezTo>
                      <a:pt x="1246" y="570"/>
                      <a:pt x="1246" y="570"/>
                      <a:pt x="1246" y="570"/>
                    </a:cubicBezTo>
                    <a:cubicBezTo>
                      <a:pt x="1229" y="570"/>
                      <a:pt x="1229" y="570"/>
                      <a:pt x="1229" y="570"/>
                    </a:cubicBezTo>
                    <a:cubicBezTo>
                      <a:pt x="1226" y="554"/>
                      <a:pt x="1226" y="554"/>
                      <a:pt x="1226" y="554"/>
                    </a:cubicBezTo>
                    <a:cubicBezTo>
                      <a:pt x="1203" y="543"/>
                      <a:pt x="1203" y="543"/>
                      <a:pt x="1203" y="543"/>
                    </a:cubicBezTo>
                    <a:cubicBezTo>
                      <a:pt x="1191" y="542"/>
                      <a:pt x="1191" y="542"/>
                      <a:pt x="1191" y="542"/>
                    </a:cubicBezTo>
                    <a:cubicBezTo>
                      <a:pt x="1175" y="504"/>
                      <a:pt x="1175" y="504"/>
                      <a:pt x="1175" y="504"/>
                    </a:cubicBezTo>
                    <a:cubicBezTo>
                      <a:pt x="1167" y="489"/>
                      <a:pt x="1167" y="489"/>
                      <a:pt x="1167" y="489"/>
                    </a:cubicBezTo>
                    <a:cubicBezTo>
                      <a:pt x="1144" y="480"/>
                      <a:pt x="1144" y="480"/>
                      <a:pt x="1144" y="480"/>
                    </a:cubicBezTo>
                    <a:cubicBezTo>
                      <a:pt x="1111" y="482"/>
                      <a:pt x="1111" y="482"/>
                      <a:pt x="1111" y="482"/>
                    </a:cubicBezTo>
                    <a:cubicBezTo>
                      <a:pt x="1101" y="486"/>
                      <a:pt x="1101" y="486"/>
                      <a:pt x="1101" y="486"/>
                    </a:cubicBezTo>
                    <a:cubicBezTo>
                      <a:pt x="1099" y="494"/>
                      <a:pt x="1099" y="494"/>
                      <a:pt x="1099" y="494"/>
                    </a:cubicBezTo>
                    <a:cubicBezTo>
                      <a:pt x="1107" y="495"/>
                      <a:pt x="1107" y="495"/>
                      <a:pt x="1107" y="495"/>
                    </a:cubicBezTo>
                    <a:cubicBezTo>
                      <a:pt x="1108" y="505"/>
                      <a:pt x="1108" y="505"/>
                      <a:pt x="1108" y="505"/>
                    </a:cubicBezTo>
                    <a:cubicBezTo>
                      <a:pt x="1100" y="509"/>
                      <a:pt x="1100" y="509"/>
                      <a:pt x="1100" y="509"/>
                    </a:cubicBezTo>
                    <a:cubicBezTo>
                      <a:pt x="1093" y="522"/>
                      <a:pt x="1093" y="522"/>
                      <a:pt x="1093" y="522"/>
                    </a:cubicBezTo>
                    <a:cubicBezTo>
                      <a:pt x="1091" y="534"/>
                      <a:pt x="1091" y="534"/>
                      <a:pt x="1091" y="534"/>
                    </a:cubicBezTo>
                    <a:cubicBezTo>
                      <a:pt x="1081" y="536"/>
                      <a:pt x="1081" y="536"/>
                      <a:pt x="1081" y="536"/>
                    </a:cubicBezTo>
                    <a:cubicBezTo>
                      <a:pt x="1074" y="544"/>
                      <a:pt x="1074" y="544"/>
                      <a:pt x="1074" y="544"/>
                    </a:cubicBezTo>
                    <a:cubicBezTo>
                      <a:pt x="1061" y="536"/>
                      <a:pt x="1061" y="536"/>
                      <a:pt x="1061" y="536"/>
                    </a:cubicBezTo>
                    <a:cubicBezTo>
                      <a:pt x="1042" y="535"/>
                      <a:pt x="1042" y="535"/>
                      <a:pt x="1042" y="535"/>
                    </a:cubicBezTo>
                    <a:cubicBezTo>
                      <a:pt x="1036" y="531"/>
                      <a:pt x="1036" y="531"/>
                      <a:pt x="1036" y="531"/>
                    </a:cubicBezTo>
                    <a:cubicBezTo>
                      <a:pt x="1028" y="532"/>
                      <a:pt x="1028" y="532"/>
                      <a:pt x="1028" y="532"/>
                    </a:cubicBezTo>
                    <a:cubicBezTo>
                      <a:pt x="1015" y="543"/>
                      <a:pt x="1015" y="543"/>
                      <a:pt x="1015" y="543"/>
                    </a:cubicBezTo>
                    <a:cubicBezTo>
                      <a:pt x="993" y="547"/>
                      <a:pt x="993" y="547"/>
                      <a:pt x="993" y="547"/>
                    </a:cubicBezTo>
                    <a:cubicBezTo>
                      <a:pt x="980" y="548"/>
                      <a:pt x="980" y="548"/>
                      <a:pt x="980" y="548"/>
                    </a:cubicBezTo>
                    <a:cubicBezTo>
                      <a:pt x="963" y="546"/>
                      <a:pt x="963" y="546"/>
                      <a:pt x="963" y="546"/>
                    </a:cubicBezTo>
                    <a:cubicBezTo>
                      <a:pt x="959" y="543"/>
                      <a:pt x="959" y="543"/>
                      <a:pt x="959" y="543"/>
                    </a:cubicBezTo>
                    <a:cubicBezTo>
                      <a:pt x="954" y="536"/>
                      <a:pt x="954" y="536"/>
                      <a:pt x="954" y="536"/>
                    </a:cubicBezTo>
                    <a:cubicBezTo>
                      <a:pt x="946" y="535"/>
                      <a:pt x="946" y="535"/>
                      <a:pt x="946" y="535"/>
                    </a:cubicBezTo>
                    <a:cubicBezTo>
                      <a:pt x="941" y="530"/>
                      <a:pt x="941" y="530"/>
                      <a:pt x="941" y="530"/>
                    </a:cubicBezTo>
                    <a:cubicBezTo>
                      <a:pt x="924" y="527"/>
                      <a:pt x="924" y="527"/>
                      <a:pt x="924" y="527"/>
                    </a:cubicBezTo>
                    <a:cubicBezTo>
                      <a:pt x="913" y="533"/>
                      <a:pt x="913" y="533"/>
                      <a:pt x="913" y="533"/>
                    </a:cubicBezTo>
                    <a:cubicBezTo>
                      <a:pt x="894" y="530"/>
                      <a:pt x="894" y="530"/>
                      <a:pt x="894" y="530"/>
                    </a:cubicBezTo>
                    <a:cubicBezTo>
                      <a:pt x="887" y="522"/>
                      <a:pt x="887" y="522"/>
                      <a:pt x="887" y="522"/>
                    </a:cubicBezTo>
                    <a:cubicBezTo>
                      <a:pt x="885" y="513"/>
                      <a:pt x="885" y="513"/>
                      <a:pt x="885" y="513"/>
                    </a:cubicBezTo>
                    <a:cubicBezTo>
                      <a:pt x="867" y="507"/>
                      <a:pt x="867" y="507"/>
                      <a:pt x="867" y="507"/>
                    </a:cubicBezTo>
                    <a:cubicBezTo>
                      <a:pt x="847" y="503"/>
                      <a:pt x="847" y="503"/>
                      <a:pt x="847" y="503"/>
                    </a:cubicBezTo>
                    <a:cubicBezTo>
                      <a:pt x="833" y="517"/>
                      <a:pt x="833" y="517"/>
                      <a:pt x="833" y="517"/>
                    </a:cubicBezTo>
                    <a:cubicBezTo>
                      <a:pt x="841" y="527"/>
                      <a:pt x="841" y="527"/>
                      <a:pt x="841" y="527"/>
                    </a:cubicBezTo>
                    <a:cubicBezTo>
                      <a:pt x="840" y="534"/>
                      <a:pt x="840" y="534"/>
                      <a:pt x="840" y="534"/>
                    </a:cubicBezTo>
                    <a:cubicBezTo>
                      <a:pt x="831" y="540"/>
                      <a:pt x="831" y="540"/>
                      <a:pt x="831" y="540"/>
                    </a:cubicBezTo>
                    <a:cubicBezTo>
                      <a:pt x="825" y="537"/>
                      <a:pt x="825" y="537"/>
                      <a:pt x="825" y="537"/>
                    </a:cubicBezTo>
                    <a:cubicBezTo>
                      <a:pt x="801" y="536"/>
                      <a:pt x="801" y="536"/>
                      <a:pt x="801" y="536"/>
                    </a:cubicBezTo>
                    <a:cubicBezTo>
                      <a:pt x="794" y="527"/>
                      <a:pt x="794" y="527"/>
                      <a:pt x="794" y="527"/>
                    </a:cubicBezTo>
                    <a:cubicBezTo>
                      <a:pt x="779" y="524"/>
                      <a:pt x="779" y="524"/>
                      <a:pt x="779" y="524"/>
                    </a:cubicBezTo>
                    <a:cubicBezTo>
                      <a:pt x="765" y="523"/>
                      <a:pt x="765" y="523"/>
                      <a:pt x="765" y="523"/>
                    </a:cubicBezTo>
                    <a:cubicBezTo>
                      <a:pt x="740" y="536"/>
                      <a:pt x="740" y="536"/>
                      <a:pt x="740" y="536"/>
                    </a:cubicBezTo>
                    <a:cubicBezTo>
                      <a:pt x="733" y="542"/>
                      <a:pt x="733" y="542"/>
                      <a:pt x="733" y="542"/>
                    </a:cubicBezTo>
                    <a:cubicBezTo>
                      <a:pt x="723" y="543"/>
                      <a:pt x="723" y="543"/>
                      <a:pt x="723" y="543"/>
                    </a:cubicBezTo>
                    <a:cubicBezTo>
                      <a:pt x="717" y="550"/>
                      <a:pt x="717" y="550"/>
                      <a:pt x="717" y="550"/>
                    </a:cubicBezTo>
                    <a:cubicBezTo>
                      <a:pt x="706" y="550"/>
                      <a:pt x="706" y="550"/>
                      <a:pt x="706" y="550"/>
                    </a:cubicBezTo>
                    <a:cubicBezTo>
                      <a:pt x="703" y="539"/>
                      <a:pt x="703" y="539"/>
                      <a:pt x="703" y="539"/>
                    </a:cubicBezTo>
                    <a:cubicBezTo>
                      <a:pt x="686" y="538"/>
                      <a:pt x="686" y="538"/>
                      <a:pt x="686" y="538"/>
                    </a:cubicBezTo>
                    <a:cubicBezTo>
                      <a:pt x="676" y="531"/>
                      <a:pt x="676" y="531"/>
                      <a:pt x="676" y="531"/>
                    </a:cubicBezTo>
                    <a:cubicBezTo>
                      <a:pt x="669" y="520"/>
                      <a:pt x="669" y="520"/>
                      <a:pt x="669" y="520"/>
                    </a:cubicBezTo>
                    <a:cubicBezTo>
                      <a:pt x="647" y="523"/>
                      <a:pt x="647" y="523"/>
                      <a:pt x="647" y="523"/>
                    </a:cubicBezTo>
                    <a:cubicBezTo>
                      <a:pt x="631" y="514"/>
                      <a:pt x="631" y="514"/>
                      <a:pt x="631" y="514"/>
                    </a:cubicBezTo>
                    <a:cubicBezTo>
                      <a:pt x="628" y="520"/>
                      <a:pt x="628" y="520"/>
                      <a:pt x="628" y="520"/>
                    </a:cubicBezTo>
                    <a:cubicBezTo>
                      <a:pt x="622" y="520"/>
                      <a:pt x="622" y="520"/>
                      <a:pt x="622" y="520"/>
                    </a:cubicBezTo>
                    <a:cubicBezTo>
                      <a:pt x="611" y="502"/>
                      <a:pt x="611" y="502"/>
                      <a:pt x="611" y="502"/>
                    </a:cubicBezTo>
                    <a:cubicBezTo>
                      <a:pt x="599" y="484"/>
                      <a:pt x="599" y="484"/>
                      <a:pt x="599" y="484"/>
                    </a:cubicBezTo>
                    <a:cubicBezTo>
                      <a:pt x="587" y="475"/>
                      <a:pt x="587" y="475"/>
                      <a:pt x="587" y="475"/>
                    </a:cubicBezTo>
                    <a:cubicBezTo>
                      <a:pt x="585" y="467"/>
                      <a:pt x="585" y="467"/>
                      <a:pt x="585" y="467"/>
                    </a:cubicBezTo>
                    <a:cubicBezTo>
                      <a:pt x="569" y="472"/>
                      <a:pt x="569" y="472"/>
                      <a:pt x="569" y="472"/>
                    </a:cubicBezTo>
                    <a:cubicBezTo>
                      <a:pt x="555" y="480"/>
                      <a:pt x="555" y="480"/>
                      <a:pt x="555" y="480"/>
                    </a:cubicBezTo>
                    <a:cubicBezTo>
                      <a:pt x="539" y="472"/>
                      <a:pt x="539" y="472"/>
                      <a:pt x="539" y="472"/>
                    </a:cubicBezTo>
                    <a:cubicBezTo>
                      <a:pt x="525" y="468"/>
                      <a:pt x="525" y="468"/>
                      <a:pt x="525" y="468"/>
                    </a:cubicBezTo>
                    <a:cubicBezTo>
                      <a:pt x="518" y="463"/>
                      <a:pt x="518" y="463"/>
                      <a:pt x="518" y="463"/>
                    </a:cubicBezTo>
                    <a:cubicBezTo>
                      <a:pt x="514" y="452"/>
                      <a:pt x="514" y="452"/>
                      <a:pt x="514" y="452"/>
                    </a:cubicBezTo>
                    <a:cubicBezTo>
                      <a:pt x="500" y="452"/>
                      <a:pt x="500" y="452"/>
                      <a:pt x="500" y="452"/>
                    </a:cubicBezTo>
                    <a:cubicBezTo>
                      <a:pt x="483" y="454"/>
                      <a:pt x="483" y="454"/>
                      <a:pt x="483" y="454"/>
                    </a:cubicBezTo>
                    <a:cubicBezTo>
                      <a:pt x="417" y="472"/>
                      <a:pt x="417" y="472"/>
                      <a:pt x="417" y="472"/>
                    </a:cubicBezTo>
                    <a:cubicBezTo>
                      <a:pt x="401" y="473"/>
                      <a:pt x="401" y="473"/>
                      <a:pt x="401" y="473"/>
                    </a:cubicBezTo>
                    <a:cubicBezTo>
                      <a:pt x="403" y="481"/>
                      <a:pt x="403" y="481"/>
                      <a:pt x="403" y="481"/>
                    </a:cubicBezTo>
                    <a:cubicBezTo>
                      <a:pt x="407" y="487"/>
                      <a:pt x="407" y="487"/>
                      <a:pt x="407" y="487"/>
                    </a:cubicBezTo>
                    <a:cubicBezTo>
                      <a:pt x="397" y="490"/>
                      <a:pt x="397" y="490"/>
                      <a:pt x="397" y="490"/>
                    </a:cubicBezTo>
                    <a:cubicBezTo>
                      <a:pt x="397" y="498"/>
                      <a:pt x="397" y="498"/>
                      <a:pt x="397" y="498"/>
                    </a:cubicBezTo>
                    <a:cubicBezTo>
                      <a:pt x="392" y="502"/>
                      <a:pt x="392" y="502"/>
                      <a:pt x="392" y="502"/>
                    </a:cubicBezTo>
                    <a:cubicBezTo>
                      <a:pt x="388" y="508"/>
                      <a:pt x="388" y="508"/>
                      <a:pt x="388" y="508"/>
                    </a:cubicBezTo>
                    <a:cubicBezTo>
                      <a:pt x="398" y="511"/>
                      <a:pt x="398" y="511"/>
                      <a:pt x="398" y="511"/>
                    </a:cubicBezTo>
                    <a:cubicBezTo>
                      <a:pt x="403" y="517"/>
                      <a:pt x="403" y="517"/>
                      <a:pt x="403" y="517"/>
                    </a:cubicBezTo>
                    <a:cubicBezTo>
                      <a:pt x="397" y="524"/>
                      <a:pt x="397" y="524"/>
                      <a:pt x="397" y="524"/>
                    </a:cubicBezTo>
                    <a:cubicBezTo>
                      <a:pt x="377" y="526"/>
                      <a:pt x="377" y="526"/>
                      <a:pt x="377" y="526"/>
                    </a:cubicBezTo>
                    <a:cubicBezTo>
                      <a:pt x="369" y="518"/>
                      <a:pt x="369" y="518"/>
                      <a:pt x="369" y="518"/>
                    </a:cubicBezTo>
                    <a:cubicBezTo>
                      <a:pt x="356" y="519"/>
                      <a:pt x="356" y="519"/>
                      <a:pt x="356" y="519"/>
                    </a:cubicBezTo>
                    <a:cubicBezTo>
                      <a:pt x="340" y="526"/>
                      <a:pt x="340" y="526"/>
                      <a:pt x="340" y="526"/>
                    </a:cubicBezTo>
                    <a:cubicBezTo>
                      <a:pt x="328" y="524"/>
                      <a:pt x="328" y="524"/>
                      <a:pt x="328" y="524"/>
                    </a:cubicBezTo>
                    <a:cubicBezTo>
                      <a:pt x="311" y="514"/>
                      <a:pt x="311" y="514"/>
                      <a:pt x="311" y="514"/>
                    </a:cubicBezTo>
                    <a:cubicBezTo>
                      <a:pt x="284" y="509"/>
                      <a:pt x="284" y="509"/>
                      <a:pt x="284" y="509"/>
                    </a:cubicBezTo>
                    <a:cubicBezTo>
                      <a:pt x="272" y="514"/>
                      <a:pt x="272" y="514"/>
                      <a:pt x="272" y="514"/>
                    </a:cubicBezTo>
                    <a:cubicBezTo>
                      <a:pt x="255" y="528"/>
                      <a:pt x="255" y="528"/>
                      <a:pt x="255" y="528"/>
                    </a:cubicBezTo>
                    <a:cubicBezTo>
                      <a:pt x="253" y="537"/>
                      <a:pt x="253" y="537"/>
                      <a:pt x="253" y="537"/>
                    </a:cubicBezTo>
                    <a:cubicBezTo>
                      <a:pt x="247" y="539"/>
                      <a:pt x="247" y="539"/>
                      <a:pt x="247" y="539"/>
                    </a:cubicBezTo>
                    <a:cubicBezTo>
                      <a:pt x="241" y="528"/>
                      <a:pt x="241" y="528"/>
                      <a:pt x="241" y="528"/>
                    </a:cubicBezTo>
                    <a:cubicBezTo>
                      <a:pt x="231" y="538"/>
                      <a:pt x="231" y="538"/>
                      <a:pt x="231" y="538"/>
                    </a:cubicBezTo>
                    <a:cubicBezTo>
                      <a:pt x="227" y="556"/>
                      <a:pt x="227" y="556"/>
                      <a:pt x="227" y="556"/>
                    </a:cubicBezTo>
                    <a:cubicBezTo>
                      <a:pt x="235" y="566"/>
                      <a:pt x="235" y="566"/>
                      <a:pt x="235" y="566"/>
                    </a:cubicBezTo>
                    <a:cubicBezTo>
                      <a:pt x="245" y="569"/>
                      <a:pt x="245" y="569"/>
                      <a:pt x="245" y="569"/>
                    </a:cubicBezTo>
                    <a:cubicBezTo>
                      <a:pt x="254" y="581"/>
                      <a:pt x="254" y="581"/>
                      <a:pt x="254" y="581"/>
                    </a:cubicBezTo>
                    <a:lnTo>
                      <a:pt x="258" y="59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194" name="United States"/>
            <p:cNvSpPr>
              <a:spLocks/>
            </p:cNvSpPr>
            <p:nvPr/>
          </p:nvSpPr>
          <p:spPr bwMode="auto">
            <a:xfrm>
              <a:off x="8489392" y="2988628"/>
              <a:ext cx="539842" cy="264998"/>
            </a:xfrm>
            <a:custGeom>
              <a:avLst/>
              <a:gdLst>
                <a:gd name="T0" fmla="*/ 18 w 687"/>
                <a:gd name="T1" fmla="*/ 23 h 337"/>
                <a:gd name="T2" fmla="*/ 23 w 687"/>
                <a:gd name="T3" fmla="*/ 16 h 337"/>
                <a:gd name="T4" fmla="*/ 355 w 687"/>
                <a:gd name="T5" fmla="*/ 5 h 337"/>
                <a:gd name="T6" fmla="*/ 414 w 687"/>
                <a:gd name="T7" fmla="*/ 21 h 337"/>
                <a:gd name="T8" fmla="*/ 389 w 687"/>
                <a:gd name="T9" fmla="*/ 40 h 337"/>
                <a:gd name="T10" fmla="*/ 423 w 687"/>
                <a:gd name="T11" fmla="*/ 36 h 337"/>
                <a:gd name="T12" fmla="*/ 454 w 687"/>
                <a:gd name="T13" fmla="*/ 43 h 337"/>
                <a:gd name="T14" fmla="*/ 478 w 687"/>
                <a:gd name="T15" fmla="*/ 52 h 337"/>
                <a:gd name="T16" fmla="*/ 452 w 687"/>
                <a:gd name="T17" fmla="*/ 52 h 337"/>
                <a:gd name="T18" fmla="*/ 442 w 687"/>
                <a:gd name="T19" fmla="*/ 71 h 337"/>
                <a:gd name="T20" fmla="*/ 440 w 687"/>
                <a:gd name="T21" fmla="*/ 116 h 337"/>
                <a:gd name="T22" fmla="*/ 457 w 687"/>
                <a:gd name="T23" fmla="*/ 84 h 337"/>
                <a:gd name="T24" fmla="*/ 467 w 687"/>
                <a:gd name="T25" fmla="*/ 63 h 337"/>
                <a:gd name="T26" fmla="*/ 492 w 687"/>
                <a:gd name="T27" fmla="*/ 68 h 337"/>
                <a:gd name="T28" fmla="*/ 491 w 687"/>
                <a:gd name="T29" fmla="*/ 84 h 337"/>
                <a:gd name="T30" fmla="*/ 498 w 687"/>
                <a:gd name="T31" fmla="*/ 101 h 337"/>
                <a:gd name="T32" fmla="*/ 520 w 687"/>
                <a:gd name="T33" fmla="*/ 112 h 337"/>
                <a:gd name="T34" fmla="*/ 542 w 687"/>
                <a:gd name="T35" fmla="*/ 93 h 337"/>
                <a:gd name="T36" fmla="*/ 576 w 687"/>
                <a:gd name="T37" fmla="*/ 75 h 337"/>
                <a:gd name="T38" fmla="*/ 645 w 687"/>
                <a:gd name="T39" fmla="*/ 56 h 337"/>
                <a:gd name="T40" fmla="*/ 677 w 687"/>
                <a:gd name="T41" fmla="*/ 33 h 337"/>
                <a:gd name="T42" fmla="*/ 687 w 687"/>
                <a:gd name="T43" fmla="*/ 68 h 337"/>
                <a:gd name="T44" fmla="*/ 650 w 687"/>
                <a:gd name="T45" fmla="*/ 83 h 337"/>
                <a:gd name="T46" fmla="*/ 649 w 687"/>
                <a:gd name="T47" fmla="*/ 112 h 337"/>
                <a:gd name="T48" fmla="*/ 605 w 687"/>
                <a:gd name="T49" fmla="*/ 124 h 337"/>
                <a:gd name="T50" fmla="*/ 588 w 687"/>
                <a:gd name="T51" fmla="*/ 148 h 337"/>
                <a:gd name="T52" fmla="*/ 579 w 687"/>
                <a:gd name="T53" fmla="*/ 165 h 337"/>
                <a:gd name="T54" fmla="*/ 572 w 687"/>
                <a:gd name="T55" fmla="*/ 160 h 337"/>
                <a:gd name="T56" fmla="*/ 573 w 687"/>
                <a:gd name="T57" fmla="*/ 176 h 337"/>
                <a:gd name="T58" fmla="*/ 573 w 687"/>
                <a:gd name="T59" fmla="*/ 203 h 337"/>
                <a:gd name="T60" fmla="*/ 545 w 687"/>
                <a:gd name="T61" fmla="*/ 224 h 337"/>
                <a:gd name="T62" fmla="*/ 513 w 687"/>
                <a:gd name="T63" fmla="*/ 263 h 337"/>
                <a:gd name="T64" fmla="*/ 530 w 687"/>
                <a:gd name="T65" fmla="*/ 318 h 337"/>
                <a:gd name="T66" fmla="*/ 511 w 687"/>
                <a:gd name="T67" fmla="*/ 322 h 337"/>
                <a:gd name="T68" fmla="*/ 499 w 687"/>
                <a:gd name="T69" fmla="*/ 287 h 337"/>
                <a:gd name="T70" fmla="*/ 471 w 687"/>
                <a:gd name="T71" fmla="*/ 279 h 337"/>
                <a:gd name="T72" fmla="*/ 426 w 687"/>
                <a:gd name="T73" fmla="*/ 267 h 337"/>
                <a:gd name="T74" fmla="*/ 421 w 687"/>
                <a:gd name="T75" fmla="*/ 281 h 337"/>
                <a:gd name="T76" fmla="*/ 389 w 687"/>
                <a:gd name="T77" fmla="*/ 276 h 337"/>
                <a:gd name="T78" fmla="*/ 364 w 687"/>
                <a:gd name="T79" fmla="*/ 279 h 337"/>
                <a:gd name="T80" fmla="*/ 342 w 687"/>
                <a:gd name="T81" fmla="*/ 291 h 337"/>
                <a:gd name="T82" fmla="*/ 324 w 687"/>
                <a:gd name="T83" fmla="*/ 315 h 337"/>
                <a:gd name="T84" fmla="*/ 294 w 687"/>
                <a:gd name="T85" fmla="*/ 300 h 337"/>
                <a:gd name="T86" fmla="*/ 259 w 687"/>
                <a:gd name="T87" fmla="*/ 277 h 337"/>
                <a:gd name="T88" fmla="*/ 228 w 687"/>
                <a:gd name="T89" fmla="*/ 260 h 337"/>
                <a:gd name="T90" fmla="*/ 144 w 687"/>
                <a:gd name="T91" fmla="*/ 252 h 337"/>
                <a:gd name="T92" fmla="*/ 78 w 687"/>
                <a:gd name="T93" fmla="*/ 224 h 337"/>
                <a:gd name="T94" fmla="*/ 44 w 687"/>
                <a:gd name="T95" fmla="*/ 205 h 337"/>
                <a:gd name="T96" fmla="*/ 24 w 687"/>
                <a:gd name="T97" fmla="*/ 172 h 337"/>
                <a:gd name="T98" fmla="*/ 7 w 687"/>
                <a:gd name="T99" fmla="*/ 139 h 337"/>
                <a:gd name="T100" fmla="*/ 4 w 687"/>
                <a:gd name="T101" fmla="*/ 85 h 337"/>
                <a:gd name="T102" fmla="*/ 6 w 687"/>
                <a:gd name="T103" fmla="*/ 32 h 3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87"/>
                <a:gd name="T157" fmla="*/ 0 h 337"/>
                <a:gd name="T158" fmla="*/ 687 w 687"/>
                <a:gd name="T159" fmla="*/ 337 h 3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87" h="337">
                  <a:moveTo>
                    <a:pt x="3" y="29"/>
                  </a:moveTo>
                  <a:lnTo>
                    <a:pt x="0" y="22"/>
                  </a:lnTo>
                  <a:lnTo>
                    <a:pt x="6" y="18"/>
                  </a:lnTo>
                  <a:lnTo>
                    <a:pt x="13" y="22"/>
                  </a:lnTo>
                  <a:lnTo>
                    <a:pt x="18" y="23"/>
                  </a:lnTo>
                  <a:lnTo>
                    <a:pt x="19" y="29"/>
                  </a:lnTo>
                  <a:lnTo>
                    <a:pt x="21" y="34"/>
                  </a:lnTo>
                  <a:lnTo>
                    <a:pt x="25" y="29"/>
                  </a:lnTo>
                  <a:lnTo>
                    <a:pt x="27" y="22"/>
                  </a:lnTo>
                  <a:lnTo>
                    <a:pt x="23" y="16"/>
                  </a:lnTo>
                  <a:lnTo>
                    <a:pt x="22" y="6"/>
                  </a:lnTo>
                  <a:lnTo>
                    <a:pt x="346" y="5"/>
                  </a:lnTo>
                  <a:lnTo>
                    <a:pt x="348" y="0"/>
                  </a:lnTo>
                  <a:lnTo>
                    <a:pt x="354" y="0"/>
                  </a:lnTo>
                  <a:lnTo>
                    <a:pt x="355" y="5"/>
                  </a:lnTo>
                  <a:lnTo>
                    <a:pt x="358" y="10"/>
                  </a:lnTo>
                  <a:lnTo>
                    <a:pt x="368" y="13"/>
                  </a:lnTo>
                  <a:lnTo>
                    <a:pt x="385" y="15"/>
                  </a:lnTo>
                  <a:lnTo>
                    <a:pt x="396" y="19"/>
                  </a:lnTo>
                  <a:lnTo>
                    <a:pt x="414" y="21"/>
                  </a:lnTo>
                  <a:lnTo>
                    <a:pt x="412" y="24"/>
                  </a:lnTo>
                  <a:lnTo>
                    <a:pt x="403" y="27"/>
                  </a:lnTo>
                  <a:lnTo>
                    <a:pt x="397" y="31"/>
                  </a:lnTo>
                  <a:lnTo>
                    <a:pt x="391" y="36"/>
                  </a:lnTo>
                  <a:lnTo>
                    <a:pt x="389" y="40"/>
                  </a:lnTo>
                  <a:lnTo>
                    <a:pt x="396" y="42"/>
                  </a:lnTo>
                  <a:lnTo>
                    <a:pt x="406" y="42"/>
                  </a:lnTo>
                  <a:lnTo>
                    <a:pt x="415" y="42"/>
                  </a:lnTo>
                  <a:lnTo>
                    <a:pt x="420" y="39"/>
                  </a:lnTo>
                  <a:lnTo>
                    <a:pt x="423" y="36"/>
                  </a:lnTo>
                  <a:lnTo>
                    <a:pt x="429" y="32"/>
                  </a:lnTo>
                  <a:lnTo>
                    <a:pt x="432" y="37"/>
                  </a:lnTo>
                  <a:lnTo>
                    <a:pt x="440" y="41"/>
                  </a:lnTo>
                  <a:lnTo>
                    <a:pt x="447" y="44"/>
                  </a:lnTo>
                  <a:lnTo>
                    <a:pt x="454" y="43"/>
                  </a:lnTo>
                  <a:lnTo>
                    <a:pt x="461" y="43"/>
                  </a:lnTo>
                  <a:lnTo>
                    <a:pt x="468" y="41"/>
                  </a:lnTo>
                  <a:lnTo>
                    <a:pt x="472" y="44"/>
                  </a:lnTo>
                  <a:lnTo>
                    <a:pt x="478" y="48"/>
                  </a:lnTo>
                  <a:lnTo>
                    <a:pt x="478" y="52"/>
                  </a:lnTo>
                  <a:lnTo>
                    <a:pt x="472" y="49"/>
                  </a:lnTo>
                  <a:lnTo>
                    <a:pt x="465" y="49"/>
                  </a:lnTo>
                  <a:lnTo>
                    <a:pt x="459" y="53"/>
                  </a:lnTo>
                  <a:lnTo>
                    <a:pt x="455" y="54"/>
                  </a:lnTo>
                  <a:lnTo>
                    <a:pt x="452" y="52"/>
                  </a:lnTo>
                  <a:lnTo>
                    <a:pt x="448" y="55"/>
                  </a:lnTo>
                  <a:lnTo>
                    <a:pt x="443" y="60"/>
                  </a:lnTo>
                  <a:lnTo>
                    <a:pt x="435" y="67"/>
                  </a:lnTo>
                  <a:lnTo>
                    <a:pt x="437" y="73"/>
                  </a:lnTo>
                  <a:lnTo>
                    <a:pt x="442" y="71"/>
                  </a:lnTo>
                  <a:lnTo>
                    <a:pt x="445" y="65"/>
                  </a:lnTo>
                  <a:lnTo>
                    <a:pt x="440" y="78"/>
                  </a:lnTo>
                  <a:lnTo>
                    <a:pt x="436" y="96"/>
                  </a:lnTo>
                  <a:lnTo>
                    <a:pt x="437" y="106"/>
                  </a:lnTo>
                  <a:lnTo>
                    <a:pt x="440" y="116"/>
                  </a:lnTo>
                  <a:lnTo>
                    <a:pt x="447" y="114"/>
                  </a:lnTo>
                  <a:lnTo>
                    <a:pt x="454" y="108"/>
                  </a:lnTo>
                  <a:lnTo>
                    <a:pt x="458" y="101"/>
                  </a:lnTo>
                  <a:lnTo>
                    <a:pt x="458" y="92"/>
                  </a:lnTo>
                  <a:lnTo>
                    <a:pt x="457" y="84"/>
                  </a:lnTo>
                  <a:lnTo>
                    <a:pt x="457" y="75"/>
                  </a:lnTo>
                  <a:lnTo>
                    <a:pt x="458" y="69"/>
                  </a:lnTo>
                  <a:lnTo>
                    <a:pt x="459" y="66"/>
                  </a:lnTo>
                  <a:lnTo>
                    <a:pt x="464" y="67"/>
                  </a:lnTo>
                  <a:lnTo>
                    <a:pt x="467" y="63"/>
                  </a:lnTo>
                  <a:lnTo>
                    <a:pt x="470" y="59"/>
                  </a:lnTo>
                  <a:lnTo>
                    <a:pt x="475" y="57"/>
                  </a:lnTo>
                  <a:lnTo>
                    <a:pt x="481" y="60"/>
                  </a:lnTo>
                  <a:lnTo>
                    <a:pt x="489" y="62"/>
                  </a:lnTo>
                  <a:lnTo>
                    <a:pt x="492" y="68"/>
                  </a:lnTo>
                  <a:lnTo>
                    <a:pt x="490" y="76"/>
                  </a:lnTo>
                  <a:lnTo>
                    <a:pt x="488" y="81"/>
                  </a:lnTo>
                  <a:lnTo>
                    <a:pt x="484" y="84"/>
                  </a:lnTo>
                  <a:lnTo>
                    <a:pt x="486" y="88"/>
                  </a:lnTo>
                  <a:lnTo>
                    <a:pt x="491" y="84"/>
                  </a:lnTo>
                  <a:lnTo>
                    <a:pt x="495" y="81"/>
                  </a:lnTo>
                  <a:lnTo>
                    <a:pt x="500" y="83"/>
                  </a:lnTo>
                  <a:lnTo>
                    <a:pt x="500" y="90"/>
                  </a:lnTo>
                  <a:lnTo>
                    <a:pt x="498" y="95"/>
                  </a:lnTo>
                  <a:lnTo>
                    <a:pt x="498" y="101"/>
                  </a:lnTo>
                  <a:lnTo>
                    <a:pt x="494" y="106"/>
                  </a:lnTo>
                  <a:lnTo>
                    <a:pt x="490" y="112"/>
                  </a:lnTo>
                  <a:lnTo>
                    <a:pt x="497" y="116"/>
                  </a:lnTo>
                  <a:lnTo>
                    <a:pt x="510" y="116"/>
                  </a:lnTo>
                  <a:lnTo>
                    <a:pt x="520" y="112"/>
                  </a:lnTo>
                  <a:lnTo>
                    <a:pt x="529" y="109"/>
                  </a:lnTo>
                  <a:lnTo>
                    <a:pt x="537" y="104"/>
                  </a:lnTo>
                  <a:lnTo>
                    <a:pt x="542" y="102"/>
                  </a:lnTo>
                  <a:lnTo>
                    <a:pt x="544" y="98"/>
                  </a:lnTo>
                  <a:lnTo>
                    <a:pt x="542" y="93"/>
                  </a:lnTo>
                  <a:lnTo>
                    <a:pt x="544" y="90"/>
                  </a:lnTo>
                  <a:lnTo>
                    <a:pt x="560" y="92"/>
                  </a:lnTo>
                  <a:lnTo>
                    <a:pt x="569" y="91"/>
                  </a:lnTo>
                  <a:lnTo>
                    <a:pt x="577" y="85"/>
                  </a:lnTo>
                  <a:lnTo>
                    <a:pt x="576" y="75"/>
                  </a:lnTo>
                  <a:lnTo>
                    <a:pt x="582" y="71"/>
                  </a:lnTo>
                  <a:lnTo>
                    <a:pt x="588" y="67"/>
                  </a:lnTo>
                  <a:lnTo>
                    <a:pt x="632" y="66"/>
                  </a:lnTo>
                  <a:lnTo>
                    <a:pt x="641" y="62"/>
                  </a:lnTo>
                  <a:lnTo>
                    <a:pt x="645" y="56"/>
                  </a:lnTo>
                  <a:lnTo>
                    <a:pt x="648" y="44"/>
                  </a:lnTo>
                  <a:lnTo>
                    <a:pt x="654" y="33"/>
                  </a:lnTo>
                  <a:lnTo>
                    <a:pt x="660" y="28"/>
                  </a:lnTo>
                  <a:lnTo>
                    <a:pt x="666" y="30"/>
                  </a:lnTo>
                  <a:lnTo>
                    <a:pt x="677" y="33"/>
                  </a:lnTo>
                  <a:lnTo>
                    <a:pt x="679" y="40"/>
                  </a:lnTo>
                  <a:lnTo>
                    <a:pt x="677" y="52"/>
                  </a:lnTo>
                  <a:lnTo>
                    <a:pt x="679" y="58"/>
                  </a:lnTo>
                  <a:lnTo>
                    <a:pt x="684" y="62"/>
                  </a:lnTo>
                  <a:lnTo>
                    <a:pt x="687" y="68"/>
                  </a:lnTo>
                  <a:lnTo>
                    <a:pt x="684" y="73"/>
                  </a:lnTo>
                  <a:lnTo>
                    <a:pt x="675" y="73"/>
                  </a:lnTo>
                  <a:lnTo>
                    <a:pt x="665" y="74"/>
                  </a:lnTo>
                  <a:lnTo>
                    <a:pt x="657" y="79"/>
                  </a:lnTo>
                  <a:lnTo>
                    <a:pt x="650" y="83"/>
                  </a:lnTo>
                  <a:lnTo>
                    <a:pt x="645" y="93"/>
                  </a:lnTo>
                  <a:lnTo>
                    <a:pt x="640" y="101"/>
                  </a:lnTo>
                  <a:lnTo>
                    <a:pt x="639" y="107"/>
                  </a:lnTo>
                  <a:lnTo>
                    <a:pt x="642" y="110"/>
                  </a:lnTo>
                  <a:lnTo>
                    <a:pt x="649" y="112"/>
                  </a:lnTo>
                  <a:lnTo>
                    <a:pt x="643" y="116"/>
                  </a:lnTo>
                  <a:lnTo>
                    <a:pt x="638" y="116"/>
                  </a:lnTo>
                  <a:lnTo>
                    <a:pt x="630" y="118"/>
                  </a:lnTo>
                  <a:lnTo>
                    <a:pt x="619" y="121"/>
                  </a:lnTo>
                  <a:lnTo>
                    <a:pt x="605" y="124"/>
                  </a:lnTo>
                  <a:lnTo>
                    <a:pt x="602" y="128"/>
                  </a:lnTo>
                  <a:lnTo>
                    <a:pt x="603" y="136"/>
                  </a:lnTo>
                  <a:lnTo>
                    <a:pt x="599" y="143"/>
                  </a:lnTo>
                  <a:lnTo>
                    <a:pt x="595" y="150"/>
                  </a:lnTo>
                  <a:lnTo>
                    <a:pt x="588" y="148"/>
                  </a:lnTo>
                  <a:lnTo>
                    <a:pt x="591" y="158"/>
                  </a:lnTo>
                  <a:lnTo>
                    <a:pt x="589" y="164"/>
                  </a:lnTo>
                  <a:lnTo>
                    <a:pt x="583" y="172"/>
                  </a:lnTo>
                  <a:lnTo>
                    <a:pt x="579" y="176"/>
                  </a:lnTo>
                  <a:lnTo>
                    <a:pt x="579" y="165"/>
                  </a:lnTo>
                  <a:lnTo>
                    <a:pt x="577" y="156"/>
                  </a:lnTo>
                  <a:lnTo>
                    <a:pt x="578" y="148"/>
                  </a:lnTo>
                  <a:lnTo>
                    <a:pt x="575" y="146"/>
                  </a:lnTo>
                  <a:lnTo>
                    <a:pt x="574" y="151"/>
                  </a:lnTo>
                  <a:lnTo>
                    <a:pt x="572" y="160"/>
                  </a:lnTo>
                  <a:lnTo>
                    <a:pt x="568" y="159"/>
                  </a:lnTo>
                  <a:lnTo>
                    <a:pt x="564" y="161"/>
                  </a:lnTo>
                  <a:lnTo>
                    <a:pt x="570" y="166"/>
                  </a:lnTo>
                  <a:lnTo>
                    <a:pt x="575" y="172"/>
                  </a:lnTo>
                  <a:lnTo>
                    <a:pt x="573" y="176"/>
                  </a:lnTo>
                  <a:lnTo>
                    <a:pt x="575" y="184"/>
                  </a:lnTo>
                  <a:lnTo>
                    <a:pt x="580" y="186"/>
                  </a:lnTo>
                  <a:lnTo>
                    <a:pt x="582" y="193"/>
                  </a:lnTo>
                  <a:lnTo>
                    <a:pt x="579" y="199"/>
                  </a:lnTo>
                  <a:lnTo>
                    <a:pt x="573" y="203"/>
                  </a:lnTo>
                  <a:lnTo>
                    <a:pt x="573" y="209"/>
                  </a:lnTo>
                  <a:lnTo>
                    <a:pt x="566" y="211"/>
                  </a:lnTo>
                  <a:lnTo>
                    <a:pt x="556" y="220"/>
                  </a:lnTo>
                  <a:lnTo>
                    <a:pt x="552" y="223"/>
                  </a:lnTo>
                  <a:lnTo>
                    <a:pt x="545" y="224"/>
                  </a:lnTo>
                  <a:lnTo>
                    <a:pt x="538" y="236"/>
                  </a:lnTo>
                  <a:lnTo>
                    <a:pt x="529" y="239"/>
                  </a:lnTo>
                  <a:lnTo>
                    <a:pt x="524" y="245"/>
                  </a:lnTo>
                  <a:lnTo>
                    <a:pt x="517" y="255"/>
                  </a:lnTo>
                  <a:lnTo>
                    <a:pt x="513" y="263"/>
                  </a:lnTo>
                  <a:lnTo>
                    <a:pt x="515" y="274"/>
                  </a:lnTo>
                  <a:lnTo>
                    <a:pt x="521" y="284"/>
                  </a:lnTo>
                  <a:lnTo>
                    <a:pt x="524" y="295"/>
                  </a:lnTo>
                  <a:lnTo>
                    <a:pt x="528" y="305"/>
                  </a:lnTo>
                  <a:lnTo>
                    <a:pt x="530" y="318"/>
                  </a:lnTo>
                  <a:lnTo>
                    <a:pt x="530" y="330"/>
                  </a:lnTo>
                  <a:lnTo>
                    <a:pt x="528" y="337"/>
                  </a:lnTo>
                  <a:lnTo>
                    <a:pt x="523" y="337"/>
                  </a:lnTo>
                  <a:lnTo>
                    <a:pt x="517" y="330"/>
                  </a:lnTo>
                  <a:lnTo>
                    <a:pt x="511" y="322"/>
                  </a:lnTo>
                  <a:lnTo>
                    <a:pt x="506" y="317"/>
                  </a:lnTo>
                  <a:lnTo>
                    <a:pt x="500" y="313"/>
                  </a:lnTo>
                  <a:lnTo>
                    <a:pt x="498" y="304"/>
                  </a:lnTo>
                  <a:lnTo>
                    <a:pt x="498" y="295"/>
                  </a:lnTo>
                  <a:lnTo>
                    <a:pt x="499" y="287"/>
                  </a:lnTo>
                  <a:lnTo>
                    <a:pt x="493" y="281"/>
                  </a:lnTo>
                  <a:lnTo>
                    <a:pt x="489" y="275"/>
                  </a:lnTo>
                  <a:lnTo>
                    <a:pt x="481" y="272"/>
                  </a:lnTo>
                  <a:lnTo>
                    <a:pt x="477" y="274"/>
                  </a:lnTo>
                  <a:lnTo>
                    <a:pt x="471" y="279"/>
                  </a:lnTo>
                  <a:lnTo>
                    <a:pt x="465" y="272"/>
                  </a:lnTo>
                  <a:lnTo>
                    <a:pt x="456" y="270"/>
                  </a:lnTo>
                  <a:lnTo>
                    <a:pt x="446" y="269"/>
                  </a:lnTo>
                  <a:lnTo>
                    <a:pt x="438" y="267"/>
                  </a:lnTo>
                  <a:lnTo>
                    <a:pt x="426" y="267"/>
                  </a:lnTo>
                  <a:lnTo>
                    <a:pt x="415" y="268"/>
                  </a:lnTo>
                  <a:lnTo>
                    <a:pt x="408" y="269"/>
                  </a:lnTo>
                  <a:lnTo>
                    <a:pt x="413" y="273"/>
                  </a:lnTo>
                  <a:lnTo>
                    <a:pt x="417" y="276"/>
                  </a:lnTo>
                  <a:lnTo>
                    <a:pt x="421" y="281"/>
                  </a:lnTo>
                  <a:lnTo>
                    <a:pt x="415" y="283"/>
                  </a:lnTo>
                  <a:lnTo>
                    <a:pt x="409" y="283"/>
                  </a:lnTo>
                  <a:lnTo>
                    <a:pt x="402" y="284"/>
                  </a:lnTo>
                  <a:lnTo>
                    <a:pt x="396" y="279"/>
                  </a:lnTo>
                  <a:lnTo>
                    <a:pt x="389" y="276"/>
                  </a:lnTo>
                  <a:lnTo>
                    <a:pt x="386" y="278"/>
                  </a:lnTo>
                  <a:lnTo>
                    <a:pt x="382" y="279"/>
                  </a:lnTo>
                  <a:lnTo>
                    <a:pt x="375" y="275"/>
                  </a:lnTo>
                  <a:lnTo>
                    <a:pt x="368" y="275"/>
                  </a:lnTo>
                  <a:lnTo>
                    <a:pt x="364" y="279"/>
                  </a:lnTo>
                  <a:lnTo>
                    <a:pt x="358" y="281"/>
                  </a:lnTo>
                  <a:lnTo>
                    <a:pt x="353" y="278"/>
                  </a:lnTo>
                  <a:lnTo>
                    <a:pt x="351" y="284"/>
                  </a:lnTo>
                  <a:lnTo>
                    <a:pt x="346" y="288"/>
                  </a:lnTo>
                  <a:lnTo>
                    <a:pt x="342" y="291"/>
                  </a:lnTo>
                  <a:lnTo>
                    <a:pt x="333" y="292"/>
                  </a:lnTo>
                  <a:lnTo>
                    <a:pt x="330" y="296"/>
                  </a:lnTo>
                  <a:lnTo>
                    <a:pt x="325" y="301"/>
                  </a:lnTo>
                  <a:lnTo>
                    <a:pt x="322" y="306"/>
                  </a:lnTo>
                  <a:lnTo>
                    <a:pt x="324" y="315"/>
                  </a:lnTo>
                  <a:lnTo>
                    <a:pt x="326" y="325"/>
                  </a:lnTo>
                  <a:lnTo>
                    <a:pt x="317" y="323"/>
                  </a:lnTo>
                  <a:lnTo>
                    <a:pt x="305" y="318"/>
                  </a:lnTo>
                  <a:lnTo>
                    <a:pt x="299" y="310"/>
                  </a:lnTo>
                  <a:lnTo>
                    <a:pt x="294" y="300"/>
                  </a:lnTo>
                  <a:lnTo>
                    <a:pt x="286" y="292"/>
                  </a:lnTo>
                  <a:lnTo>
                    <a:pt x="282" y="281"/>
                  </a:lnTo>
                  <a:lnTo>
                    <a:pt x="271" y="276"/>
                  </a:lnTo>
                  <a:lnTo>
                    <a:pt x="265" y="274"/>
                  </a:lnTo>
                  <a:lnTo>
                    <a:pt x="259" y="277"/>
                  </a:lnTo>
                  <a:lnTo>
                    <a:pt x="257" y="284"/>
                  </a:lnTo>
                  <a:lnTo>
                    <a:pt x="249" y="285"/>
                  </a:lnTo>
                  <a:lnTo>
                    <a:pt x="236" y="278"/>
                  </a:lnTo>
                  <a:lnTo>
                    <a:pt x="235" y="267"/>
                  </a:lnTo>
                  <a:lnTo>
                    <a:pt x="228" y="260"/>
                  </a:lnTo>
                  <a:lnTo>
                    <a:pt x="212" y="249"/>
                  </a:lnTo>
                  <a:lnTo>
                    <a:pt x="197" y="251"/>
                  </a:lnTo>
                  <a:lnTo>
                    <a:pt x="191" y="256"/>
                  </a:lnTo>
                  <a:lnTo>
                    <a:pt x="157" y="256"/>
                  </a:lnTo>
                  <a:lnTo>
                    <a:pt x="144" y="252"/>
                  </a:lnTo>
                  <a:lnTo>
                    <a:pt x="125" y="243"/>
                  </a:lnTo>
                  <a:lnTo>
                    <a:pt x="112" y="238"/>
                  </a:lnTo>
                  <a:lnTo>
                    <a:pt x="88" y="239"/>
                  </a:lnTo>
                  <a:lnTo>
                    <a:pt x="85" y="231"/>
                  </a:lnTo>
                  <a:lnTo>
                    <a:pt x="78" y="224"/>
                  </a:lnTo>
                  <a:lnTo>
                    <a:pt x="74" y="221"/>
                  </a:lnTo>
                  <a:lnTo>
                    <a:pt x="63" y="219"/>
                  </a:lnTo>
                  <a:lnTo>
                    <a:pt x="56" y="213"/>
                  </a:lnTo>
                  <a:lnTo>
                    <a:pt x="46" y="215"/>
                  </a:lnTo>
                  <a:lnTo>
                    <a:pt x="44" y="205"/>
                  </a:lnTo>
                  <a:lnTo>
                    <a:pt x="36" y="195"/>
                  </a:lnTo>
                  <a:lnTo>
                    <a:pt x="29" y="187"/>
                  </a:lnTo>
                  <a:lnTo>
                    <a:pt x="32" y="182"/>
                  </a:lnTo>
                  <a:lnTo>
                    <a:pt x="27" y="179"/>
                  </a:lnTo>
                  <a:lnTo>
                    <a:pt x="24" y="172"/>
                  </a:lnTo>
                  <a:lnTo>
                    <a:pt x="28" y="163"/>
                  </a:lnTo>
                  <a:lnTo>
                    <a:pt x="20" y="163"/>
                  </a:lnTo>
                  <a:lnTo>
                    <a:pt x="14" y="158"/>
                  </a:lnTo>
                  <a:lnTo>
                    <a:pt x="8" y="149"/>
                  </a:lnTo>
                  <a:lnTo>
                    <a:pt x="7" y="139"/>
                  </a:lnTo>
                  <a:lnTo>
                    <a:pt x="1" y="133"/>
                  </a:lnTo>
                  <a:lnTo>
                    <a:pt x="1" y="128"/>
                  </a:lnTo>
                  <a:lnTo>
                    <a:pt x="4" y="111"/>
                  </a:lnTo>
                  <a:lnTo>
                    <a:pt x="1" y="92"/>
                  </a:lnTo>
                  <a:lnTo>
                    <a:pt x="4" y="85"/>
                  </a:lnTo>
                  <a:lnTo>
                    <a:pt x="8" y="49"/>
                  </a:lnTo>
                  <a:lnTo>
                    <a:pt x="12" y="48"/>
                  </a:lnTo>
                  <a:lnTo>
                    <a:pt x="7" y="41"/>
                  </a:lnTo>
                  <a:lnTo>
                    <a:pt x="4" y="37"/>
                  </a:lnTo>
                  <a:lnTo>
                    <a:pt x="6" y="32"/>
                  </a:lnTo>
                  <a:lnTo>
                    <a:pt x="3" y="2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95" name="Unimack Island"/>
            <p:cNvSpPr>
              <a:spLocks/>
            </p:cNvSpPr>
            <p:nvPr/>
          </p:nvSpPr>
          <p:spPr bwMode="auto">
            <a:xfrm>
              <a:off x="8109067" y="2914712"/>
              <a:ext cx="18073" cy="11795"/>
            </a:xfrm>
            <a:custGeom>
              <a:avLst/>
              <a:gdLst>
                <a:gd name="T0" fmla="*/ 23 w 23"/>
                <a:gd name="T1" fmla="*/ 3 h 15"/>
                <a:gd name="T2" fmla="*/ 21 w 23"/>
                <a:gd name="T3" fmla="*/ 8 h 15"/>
                <a:gd name="T4" fmla="*/ 16 w 23"/>
                <a:gd name="T5" fmla="*/ 10 h 15"/>
                <a:gd name="T6" fmla="*/ 8 w 23"/>
                <a:gd name="T7" fmla="*/ 10 h 15"/>
                <a:gd name="T8" fmla="*/ 5 w 23"/>
                <a:gd name="T9" fmla="*/ 15 h 15"/>
                <a:gd name="T10" fmla="*/ 0 w 23"/>
                <a:gd name="T11" fmla="*/ 14 h 15"/>
                <a:gd name="T12" fmla="*/ 4 w 23"/>
                <a:gd name="T13" fmla="*/ 7 h 15"/>
                <a:gd name="T14" fmla="*/ 10 w 23"/>
                <a:gd name="T15" fmla="*/ 4 h 15"/>
                <a:gd name="T16" fmla="*/ 19 w 23"/>
                <a:gd name="T17" fmla="*/ 0 h 15"/>
                <a:gd name="T18" fmla="*/ 23 w 23"/>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5"/>
                <a:gd name="T32" fmla="*/ 23 w 23"/>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5">
                  <a:moveTo>
                    <a:pt x="23" y="3"/>
                  </a:moveTo>
                  <a:lnTo>
                    <a:pt x="21" y="8"/>
                  </a:lnTo>
                  <a:lnTo>
                    <a:pt x="16" y="10"/>
                  </a:lnTo>
                  <a:lnTo>
                    <a:pt x="8" y="10"/>
                  </a:lnTo>
                  <a:lnTo>
                    <a:pt x="5" y="15"/>
                  </a:lnTo>
                  <a:lnTo>
                    <a:pt x="0" y="14"/>
                  </a:lnTo>
                  <a:lnTo>
                    <a:pt x="4" y="7"/>
                  </a:lnTo>
                  <a:lnTo>
                    <a:pt x="10" y="4"/>
                  </a:lnTo>
                  <a:lnTo>
                    <a:pt x="19" y="0"/>
                  </a:lnTo>
                  <a:lnTo>
                    <a:pt x="23" y="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196" name="Nunivak Island"/>
            <p:cNvSpPr>
              <a:spLocks/>
            </p:cNvSpPr>
            <p:nvPr/>
          </p:nvSpPr>
          <p:spPr bwMode="auto">
            <a:xfrm>
              <a:off x="8087850" y="2844727"/>
              <a:ext cx="16502" cy="9436"/>
            </a:xfrm>
            <a:custGeom>
              <a:avLst/>
              <a:gdLst>
                <a:gd name="T0" fmla="*/ 17 w 21"/>
                <a:gd name="T1" fmla="*/ 0 h 12"/>
                <a:gd name="T2" fmla="*/ 20 w 21"/>
                <a:gd name="T3" fmla="*/ 3 h 12"/>
                <a:gd name="T4" fmla="*/ 21 w 21"/>
                <a:gd name="T5" fmla="*/ 7 h 12"/>
                <a:gd name="T6" fmla="*/ 18 w 21"/>
                <a:gd name="T7" fmla="*/ 12 h 12"/>
                <a:gd name="T8" fmla="*/ 12 w 21"/>
                <a:gd name="T9" fmla="*/ 11 h 12"/>
                <a:gd name="T10" fmla="*/ 8 w 21"/>
                <a:gd name="T11" fmla="*/ 12 h 12"/>
                <a:gd name="T12" fmla="*/ 4 w 21"/>
                <a:gd name="T13" fmla="*/ 8 h 12"/>
                <a:gd name="T14" fmla="*/ 0 w 21"/>
                <a:gd name="T15" fmla="*/ 5 h 12"/>
                <a:gd name="T16" fmla="*/ 3 w 21"/>
                <a:gd name="T17" fmla="*/ 1 h 12"/>
                <a:gd name="T18" fmla="*/ 8 w 21"/>
                <a:gd name="T19" fmla="*/ 0 h 12"/>
                <a:gd name="T20" fmla="*/ 17 w 21"/>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12"/>
                <a:gd name="T35" fmla="*/ 21 w 2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12">
                  <a:moveTo>
                    <a:pt x="17" y="0"/>
                  </a:moveTo>
                  <a:lnTo>
                    <a:pt x="20" y="3"/>
                  </a:lnTo>
                  <a:lnTo>
                    <a:pt x="21" y="7"/>
                  </a:lnTo>
                  <a:lnTo>
                    <a:pt x="18" y="12"/>
                  </a:lnTo>
                  <a:lnTo>
                    <a:pt x="12" y="11"/>
                  </a:lnTo>
                  <a:lnTo>
                    <a:pt x="8" y="12"/>
                  </a:lnTo>
                  <a:lnTo>
                    <a:pt x="4" y="8"/>
                  </a:lnTo>
                  <a:lnTo>
                    <a:pt x="0" y="5"/>
                  </a:lnTo>
                  <a:lnTo>
                    <a:pt x="3" y="1"/>
                  </a:lnTo>
                  <a:lnTo>
                    <a:pt x="8" y="0"/>
                  </a:lnTo>
                  <a:lnTo>
                    <a:pt x="17"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197" name="Alaska"/>
            <p:cNvGrpSpPr/>
            <p:nvPr/>
          </p:nvGrpSpPr>
          <p:grpSpPr>
            <a:xfrm>
              <a:off x="8084707" y="2674090"/>
              <a:ext cx="353608" cy="247699"/>
              <a:chOff x="1008068" y="1968290"/>
              <a:chExt cx="754354" cy="528417"/>
            </a:xfrm>
            <a:grpFill/>
          </p:grpSpPr>
          <p:sp>
            <p:nvSpPr>
              <p:cNvPr id="376" name="Alaska"/>
              <p:cNvSpPr>
                <a:spLocks/>
              </p:cNvSpPr>
              <p:nvPr/>
            </p:nvSpPr>
            <p:spPr bwMode="auto">
              <a:xfrm>
                <a:off x="1008068" y="1968290"/>
                <a:ext cx="754354" cy="525062"/>
              </a:xfrm>
              <a:custGeom>
                <a:avLst/>
                <a:gdLst>
                  <a:gd name="T0" fmla="*/ 411 w 450"/>
                  <a:gd name="T1" fmla="*/ 267 h 313"/>
                  <a:gd name="T2" fmla="*/ 386 w 450"/>
                  <a:gd name="T3" fmla="*/ 239 h 313"/>
                  <a:gd name="T4" fmla="*/ 380 w 450"/>
                  <a:gd name="T5" fmla="*/ 252 h 313"/>
                  <a:gd name="T6" fmla="*/ 353 w 450"/>
                  <a:gd name="T7" fmla="*/ 244 h 313"/>
                  <a:gd name="T8" fmla="*/ 315 w 450"/>
                  <a:gd name="T9" fmla="*/ 225 h 313"/>
                  <a:gd name="T10" fmla="*/ 274 w 450"/>
                  <a:gd name="T11" fmla="*/ 217 h 313"/>
                  <a:gd name="T12" fmla="*/ 240 w 450"/>
                  <a:gd name="T13" fmla="*/ 205 h 313"/>
                  <a:gd name="T14" fmla="*/ 236 w 450"/>
                  <a:gd name="T15" fmla="*/ 222 h 313"/>
                  <a:gd name="T16" fmla="*/ 209 w 450"/>
                  <a:gd name="T17" fmla="*/ 230 h 313"/>
                  <a:gd name="T18" fmla="*/ 189 w 450"/>
                  <a:gd name="T19" fmla="*/ 225 h 313"/>
                  <a:gd name="T20" fmla="*/ 203 w 450"/>
                  <a:gd name="T21" fmla="*/ 207 h 313"/>
                  <a:gd name="T22" fmla="*/ 207 w 450"/>
                  <a:gd name="T23" fmla="*/ 201 h 313"/>
                  <a:gd name="T24" fmla="*/ 177 w 450"/>
                  <a:gd name="T25" fmla="*/ 225 h 313"/>
                  <a:gd name="T26" fmla="*/ 167 w 450"/>
                  <a:gd name="T27" fmla="*/ 243 h 313"/>
                  <a:gd name="T28" fmla="*/ 147 w 450"/>
                  <a:gd name="T29" fmla="*/ 263 h 313"/>
                  <a:gd name="T30" fmla="*/ 111 w 450"/>
                  <a:gd name="T31" fmla="*/ 290 h 313"/>
                  <a:gd name="T32" fmla="*/ 85 w 450"/>
                  <a:gd name="T33" fmla="*/ 301 h 313"/>
                  <a:gd name="T34" fmla="*/ 68 w 450"/>
                  <a:gd name="T35" fmla="*/ 308 h 313"/>
                  <a:gd name="T36" fmla="*/ 63 w 450"/>
                  <a:gd name="T37" fmla="*/ 298 h 313"/>
                  <a:gd name="T38" fmla="*/ 87 w 450"/>
                  <a:gd name="T39" fmla="*/ 289 h 313"/>
                  <a:gd name="T40" fmla="*/ 119 w 450"/>
                  <a:gd name="T41" fmla="*/ 268 h 313"/>
                  <a:gd name="T42" fmla="*/ 129 w 450"/>
                  <a:gd name="T43" fmla="*/ 241 h 313"/>
                  <a:gd name="T44" fmla="*/ 105 w 450"/>
                  <a:gd name="T45" fmla="*/ 249 h 313"/>
                  <a:gd name="T46" fmla="*/ 76 w 450"/>
                  <a:gd name="T47" fmla="*/ 247 h 313"/>
                  <a:gd name="T48" fmla="*/ 65 w 450"/>
                  <a:gd name="T49" fmla="*/ 215 h 313"/>
                  <a:gd name="T50" fmla="*/ 43 w 450"/>
                  <a:gd name="T51" fmla="*/ 226 h 313"/>
                  <a:gd name="T52" fmla="*/ 36 w 450"/>
                  <a:gd name="T53" fmla="*/ 207 h 313"/>
                  <a:gd name="T54" fmla="*/ 18 w 450"/>
                  <a:gd name="T55" fmla="*/ 195 h 313"/>
                  <a:gd name="T56" fmla="*/ 34 w 450"/>
                  <a:gd name="T57" fmla="*/ 171 h 313"/>
                  <a:gd name="T58" fmla="*/ 60 w 450"/>
                  <a:gd name="T59" fmla="*/ 161 h 313"/>
                  <a:gd name="T60" fmla="*/ 76 w 450"/>
                  <a:gd name="T61" fmla="*/ 139 h 313"/>
                  <a:gd name="T62" fmla="*/ 64 w 450"/>
                  <a:gd name="T63" fmla="*/ 137 h 313"/>
                  <a:gd name="T64" fmla="*/ 15 w 450"/>
                  <a:gd name="T65" fmla="*/ 128 h 313"/>
                  <a:gd name="T66" fmla="*/ 8 w 450"/>
                  <a:gd name="T67" fmla="*/ 114 h 313"/>
                  <a:gd name="T68" fmla="*/ 46 w 450"/>
                  <a:gd name="T69" fmla="*/ 100 h 313"/>
                  <a:gd name="T70" fmla="*/ 76 w 450"/>
                  <a:gd name="T71" fmla="*/ 108 h 313"/>
                  <a:gd name="T72" fmla="*/ 76 w 450"/>
                  <a:gd name="T73" fmla="*/ 101 h 313"/>
                  <a:gd name="T74" fmla="*/ 64 w 450"/>
                  <a:gd name="T75" fmla="*/ 89 h 313"/>
                  <a:gd name="T76" fmla="*/ 33 w 450"/>
                  <a:gd name="T77" fmla="*/ 72 h 313"/>
                  <a:gd name="T78" fmla="*/ 18 w 450"/>
                  <a:gd name="T79" fmla="*/ 52 h 313"/>
                  <a:gd name="T80" fmla="*/ 67 w 450"/>
                  <a:gd name="T81" fmla="*/ 22 h 313"/>
                  <a:gd name="T82" fmla="*/ 101 w 450"/>
                  <a:gd name="T83" fmla="*/ 10 h 313"/>
                  <a:gd name="T84" fmla="*/ 141 w 450"/>
                  <a:gd name="T85" fmla="*/ 8 h 313"/>
                  <a:gd name="T86" fmla="*/ 185 w 450"/>
                  <a:gd name="T87" fmla="*/ 13 h 313"/>
                  <a:gd name="T88" fmla="*/ 240 w 450"/>
                  <a:gd name="T89" fmla="*/ 24 h 313"/>
                  <a:gd name="T90" fmla="*/ 304 w 450"/>
                  <a:gd name="T91" fmla="*/ 31 h 313"/>
                  <a:gd name="T92" fmla="*/ 333 w 450"/>
                  <a:gd name="T93" fmla="*/ 218 h 313"/>
                  <a:gd name="T94" fmla="*/ 363 w 450"/>
                  <a:gd name="T95" fmla="*/ 238 h 313"/>
                  <a:gd name="T96" fmla="*/ 385 w 450"/>
                  <a:gd name="T97" fmla="*/ 226 h 313"/>
                  <a:gd name="T98" fmla="*/ 423 w 450"/>
                  <a:gd name="T99" fmla="*/ 271 h 313"/>
                  <a:gd name="T100" fmla="*/ 450 w 450"/>
                  <a:gd name="T101" fmla="*/ 298 h 313"/>
                  <a:gd name="T102" fmla="*/ 442 w 450"/>
                  <a:gd name="T103" fmla="*/ 298 h 3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50"/>
                  <a:gd name="T157" fmla="*/ 0 h 313"/>
                  <a:gd name="T158" fmla="*/ 450 w 450"/>
                  <a:gd name="T159" fmla="*/ 313 h 31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50" h="313">
                    <a:moveTo>
                      <a:pt x="431" y="290"/>
                    </a:moveTo>
                    <a:lnTo>
                      <a:pt x="419" y="280"/>
                    </a:lnTo>
                    <a:lnTo>
                      <a:pt x="412" y="274"/>
                    </a:lnTo>
                    <a:lnTo>
                      <a:pt x="411" y="267"/>
                    </a:lnTo>
                    <a:lnTo>
                      <a:pt x="403" y="259"/>
                    </a:lnTo>
                    <a:lnTo>
                      <a:pt x="396" y="254"/>
                    </a:lnTo>
                    <a:lnTo>
                      <a:pt x="392" y="250"/>
                    </a:lnTo>
                    <a:lnTo>
                      <a:pt x="386" y="239"/>
                    </a:lnTo>
                    <a:lnTo>
                      <a:pt x="384" y="243"/>
                    </a:lnTo>
                    <a:lnTo>
                      <a:pt x="387" y="252"/>
                    </a:lnTo>
                    <a:lnTo>
                      <a:pt x="384" y="255"/>
                    </a:lnTo>
                    <a:lnTo>
                      <a:pt x="380" y="252"/>
                    </a:lnTo>
                    <a:lnTo>
                      <a:pt x="376" y="247"/>
                    </a:lnTo>
                    <a:lnTo>
                      <a:pt x="373" y="254"/>
                    </a:lnTo>
                    <a:lnTo>
                      <a:pt x="364" y="252"/>
                    </a:lnTo>
                    <a:lnTo>
                      <a:pt x="353" y="244"/>
                    </a:lnTo>
                    <a:lnTo>
                      <a:pt x="334" y="233"/>
                    </a:lnTo>
                    <a:lnTo>
                      <a:pt x="332" y="228"/>
                    </a:lnTo>
                    <a:lnTo>
                      <a:pt x="324" y="229"/>
                    </a:lnTo>
                    <a:lnTo>
                      <a:pt x="315" y="225"/>
                    </a:lnTo>
                    <a:lnTo>
                      <a:pt x="301" y="223"/>
                    </a:lnTo>
                    <a:lnTo>
                      <a:pt x="286" y="223"/>
                    </a:lnTo>
                    <a:lnTo>
                      <a:pt x="278" y="223"/>
                    </a:lnTo>
                    <a:lnTo>
                      <a:pt x="274" y="217"/>
                    </a:lnTo>
                    <a:lnTo>
                      <a:pt x="262" y="216"/>
                    </a:lnTo>
                    <a:lnTo>
                      <a:pt x="259" y="211"/>
                    </a:lnTo>
                    <a:lnTo>
                      <a:pt x="250" y="207"/>
                    </a:lnTo>
                    <a:lnTo>
                      <a:pt x="240" y="205"/>
                    </a:lnTo>
                    <a:lnTo>
                      <a:pt x="231" y="206"/>
                    </a:lnTo>
                    <a:lnTo>
                      <a:pt x="231" y="212"/>
                    </a:lnTo>
                    <a:lnTo>
                      <a:pt x="233" y="215"/>
                    </a:lnTo>
                    <a:lnTo>
                      <a:pt x="236" y="222"/>
                    </a:lnTo>
                    <a:lnTo>
                      <a:pt x="233" y="223"/>
                    </a:lnTo>
                    <a:lnTo>
                      <a:pt x="222" y="223"/>
                    </a:lnTo>
                    <a:lnTo>
                      <a:pt x="215" y="225"/>
                    </a:lnTo>
                    <a:lnTo>
                      <a:pt x="209" y="230"/>
                    </a:lnTo>
                    <a:lnTo>
                      <a:pt x="202" y="235"/>
                    </a:lnTo>
                    <a:lnTo>
                      <a:pt x="193" y="238"/>
                    </a:lnTo>
                    <a:lnTo>
                      <a:pt x="188" y="233"/>
                    </a:lnTo>
                    <a:lnTo>
                      <a:pt x="189" y="225"/>
                    </a:lnTo>
                    <a:lnTo>
                      <a:pt x="193" y="219"/>
                    </a:lnTo>
                    <a:lnTo>
                      <a:pt x="194" y="212"/>
                    </a:lnTo>
                    <a:lnTo>
                      <a:pt x="198" y="209"/>
                    </a:lnTo>
                    <a:lnTo>
                      <a:pt x="203" y="207"/>
                    </a:lnTo>
                    <a:lnTo>
                      <a:pt x="211" y="206"/>
                    </a:lnTo>
                    <a:lnTo>
                      <a:pt x="214" y="200"/>
                    </a:lnTo>
                    <a:lnTo>
                      <a:pt x="216" y="196"/>
                    </a:lnTo>
                    <a:lnTo>
                      <a:pt x="207" y="201"/>
                    </a:lnTo>
                    <a:lnTo>
                      <a:pt x="199" y="203"/>
                    </a:lnTo>
                    <a:lnTo>
                      <a:pt x="185" y="213"/>
                    </a:lnTo>
                    <a:lnTo>
                      <a:pt x="179" y="219"/>
                    </a:lnTo>
                    <a:lnTo>
                      <a:pt x="177" y="225"/>
                    </a:lnTo>
                    <a:lnTo>
                      <a:pt x="173" y="229"/>
                    </a:lnTo>
                    <a:lnTo>
                      <a:pt x="167" y="231"/>
                    </a:lnTo>
                    <a:lnTo>
                      <a:pt x="163" y="237"/>
                    </a:lnTo>
                    <a:lnTo>
                      <a:pt x="167" y="243"/>
                    </a:lnTo>
                    <a:lnTo>
                      <a:pt x="169" y="246"/>
                    </a:lnTo>
                    <a:lnTo>
                      <a:pt x="164" y="251"/>
                    </a:lnTo>
                    <a:lnTo>
                      <a:pt x="157" y="258"/>
                    </a:lnTo>
                    <a:lnTo>
                      <a:pt x="147" y="263"/>
                    </a:lnTo>
                    <a:lnTo>
                      <a:pt x="133" y="272"/>
                    </a:lnTo>
                    <a:lnTo>
                      <a:pt x="117" y="281"/>
                    </a:lnTo>
                    <a:lnTo>
                      <a:pt x="113" y="286"/>
                    </a:lnTo>
                    <a:lnTo>
                      <a:pt x="111" y="290"/>
                    </a:lnTo>
                    <a:lnTo>
                      <a:pt x="102" y="295"/>
                    </a:lnTo>
                    <a:lnTo>
                      <a:pt x="99" y="298"/>
                    </a:lnTo>
                    <a:lnTo>
                      <a:pt x="88" y="298"/>
                    </a:lnTo>
                    <a:lnTo>
                      <a:pt x="85" y="301"/>
                    </a:lnTo>
                    <a:lnTo>
                      <a:pt x="78" y="304"/>
                    </a:lnTo>
                    <a:lnTo>
                      <a:pt x="74" y="301"/>
                    </a:lnTo>
                    <a:lnTo>
                      <a:pt x="70" y="302"/>
                    </a:lnTo>
                    <a:lnTo>
                      <a:pt x="68" y="308"/>
                    </a:lnTo>
                    <a:lnTo>
                      <a:pt x="63" y="310"/>
                    </a:lnTo>
                    <a:lnTo>
                      <a:pt x="57" y="309"/>
                    </a:lnTo>
                    <a:lnTo>
                      <a:pt x="58" y="304"/>
                    </a:lnTo>
                    <a:lnTo>
                      <a:pt x="63" y="298"/>
                    </a:lnTo>
                    <a:lnTo>
                      <a:pt x="68" y="295"/>
                    </a:lnTo>
                    <a:lnTo>
                      <a:pt x="75" y="294"/>
                    </a:lnTo>
                    <a:lnTo>
                      <a:pt x="83" y="294"/>
                    </a:lnTo>
                    <a:lnTo>
                      <a:pt x="87" y="289"/>
                    </a:lnTo>
                    <a:lnTo>
                      <a:pt x="94" y="285"/>
                    </a:lnTo>
                    <a:lnTo>
                      <a:pt x="107" y="276"/>
                    </a:lnTo>
                    <a:lnTo>
                      <a:pt x="113" y="270"/>
                    </a:lnTo>
                    <a:lnTo>
                      <a:pt x="119" y="268"/>
                    </a:lnTo>
                    <a:lnTo>
                      <a:pt x="121" y="259"/>
                    </a:lnTo>
                    <a:lnTo>
                      <a:pt x="121" y="252"/>
                    </a:lnTo>
                    <a:lnTo>
                      <a:pt x="127" y="247"/>
                    </a:lnTo>
                    <a:lnTo>
                      <a:pt x="129" y="241"/>
                    </a:lnTo>
                    <a:lnTo>
                      <a:pt x="121" y="243"/>
                    </a:lnTo>
                    <a:lnTo>
                      <a:pt x="113" y="247"/>
                    </a:lnTo>
                    <a:lnTo>
                      <a:pt x="108" y="243"/>
                    </a:lnTo>
                    <a:lnTo>
                      <a:pt x="105" y="249"/>
                    </a:lnTo>
                    <a:lnTo>
                      <a:pt x="101" y="250"/>
                    </a:lnTo>
                    <a:lnTo>
                      <a:pt x="96" y="243"/>
                    </a:lnTo>
                    <a:lnTo>
                      <a:pt x="83" y="242"/>
                    </a:lnTo>
                    <a:lnTo>
                      <a:pt x="76" y="247"/>
                    </a:lnTo>
                    <a:lnTo>
                      <a:pt x="68" y="250"/>
                    </a:lnTo>
                    <a:lnTo>
                      <a:pt x="67" y="229"/>
                    </a:lnTo>
                    <a:lnTo>
                      <a:pt x="65" y="223"/>
                    </a:lnTo>
                    <a:lnTo>
                      <a:pt x="65" y="215"/>
                    </a:lnTo>
                    <a:lnTo>
                      <a:pt x="61" y="216"/>
                    </a:lnTo>
                    <a:lnTo>
                      <a:pt x="58" y="224"/>
                    </a:lnTo>
                    <a:lnTo>
                      <a:pt x="56" y="227"/>
                    </a:lnTo>
                    <a:lnTo>
                      <a:pt x="43" y="226"/>
                    </a:lnTo>
                    <a:lnTo>
                      <a:pt x="36" y="220"/>
                    </a:lnTo>
                    <a:lnTo>
                      <a:pt x="30" y="211"/>
                    </a:lnTo>
                    <a:lnTo>
                      <a:pt x="32" y="207"/>
                    </a:lnTo>
                    <a:lnTo>
                      <a:pt x="36" y="207"/>
                    </a:lnTo>
                    <a:lnTo>
                      <a:pt x="31" y="203"/>
                    </a:lnTo>
                    <a:lnTo>
                      <a:pt x="31" y="197"/>
                    </a:lnTo>
                    <a:lnTo>
                      <a:pt x="28" y="203"/>
                    </a:lnTo>
                    <a:lnTo>
                      <a:pt x="18" y="195"/>
                    </a:lnTo>
                    <a:lnTo>
                      <a:pt x="22" y="187"/>
                    </a:lnTo>
                    <a:lnTo>
                      <a:pt x="26" y="183"/>
                    </a:lnTo>
                    <a:lnTo>
                      <a:pt x="35" y="177"/>
                    </a:lnTo>
                    <a:lnTo>
                      <a:pt x="34" y="171"/>
                    </a:lnTo>
                    <a:lnTo>
                      <a:pt x="38" y="167"/>
                    </a:lnTo>
                    <a:lnTo>
                      <a:pt x="44" y="166"/>
                    </a:lnTo>
                    <a:lnTo>
                      <a:pt x="54" y="167"/>
                    </a:lnTo>
                    <a:lnTo>
                      <a:pt x="60" y="161"/>
                    </a:lnTo>
                    <a:lnTo>
                      <a:pt x="66" y="159"/>
                    </a:lnTo>
                    <a:lnTo>
                      <a:pt x="83" y="157"/>
                    </a:lnTo>
                    <a:lnTo>
                      <a:pt x="83" y="147"/>
                    </a:lnTo>
                    <a:lnTo>
                      <a:pt x="76" y="139"/>
                    </a:lnTo>
                    <a:lnTo>
                      <a:pt x="82" y="135"/>
                    </a:lnTo>
                    <a:lnTo>
                      <a:pt x="78" y="133"/>
                    </a:lnTo>
                    <a:lnTo>
                      <a:pt x="71" y="132"/>
                    </a:lnTo>
                    <a:lnTo>
                      <a:pt x="64" y="137"/>
                    </a:lnTo>
                    <a:lnTo>
                      <a:pt x="57" y="141"/>
                    </a:lnTo>
                    <a:lnTo>
                      <a:pt x="18" y="140"/>
                    </a:lnTo>
                    <a:lnTo>
                      <a:pt x="12" y="133"/>
                    </a:lnTo>
                    <a:lnTo>
                      <a:pt x="15" y="128"/>
                    </a:lnTo>
                    <a:lnTo>
                      <a:pt x="15" y="125"/>
                    </a:lnTo>
                    <a:lnTo>
                      <a:pt x="3" y="124"/>
                    </a:lnTo>
                    <a:lnTo>
                      <a:pt x="0" y="118"/>
                    </a:lnTo>
                    <a:lnTo>
                      <a:pt x="8" y="114"/>
                    </a:lnTo>
                    <a:lnTo>
                      <a:pt x="18" y="107"/>
                    </a:lnTo>
                    <a:lnTo>
                      <a:pt x="28" y="103"/>
                    </a:lnTo>
                    <a:lnTo>
                      <a:pt x="40" y="99"/>
                    </a:lnTo>
                    <a:lnTo>
                      <a:pt x="46" y="100"/>
                    </a:lnTo>
                    <a:lnTo>
                      <a:pt x="47" y="106"/>
                    </a:lnTo>
                    <a:lnTo>
                      <a:pt x="54" y="111"/>
                    </a:lnTo>
                    <a:lnTo>
                      <a:pt x="67" y="110"/>
                    </a:lnTo>
                    <a:lnTo>
                      <a:pt x="76" y="108"/>
                    </a:lnTo>
                    <a:lnTo>
                      <a:pt x="87" y="103"/>
                    </a:lnTo>
                    <a:lnTo>
                      <a:pt x="89" y="99"/>
                    </a:lnTo>
                    <a:lnTo>
                      <a:pt x="83" y="97"/>
                    </a:lnTo>
                    <a:lnTo>
                      <a:pt x="76" y="101"/>
                    </a:lnTo>
                    <a:lnTo>
                      <a:pt x="67" y="99"/>
                    </a:lnTo>
                    <a:lnTo>
                      <a:pt x="66" y="94"/>
                    </a:lnTo>
                    <a:lnTo>
                      <a:pt x="70" y="91"/>
                    </a:lnTo>
                    <a:lnTo>
                      <a:pt x="64" y="89"/>
                    </a:lnTo>
                    <a:lnTo>
                      <a:pt x="50" y="92"/>
                    </a:lnTo>
                    <a:lnTo>
                      <a:pt x="45" y="82"/>
                    </a:lnTo>
                    <a:lnTo>
                      <a:pt x="38" y="76"/>
                    </a:lnTo>
                    <a:lnTo>
                      <a:pt x="33" y="72"/>
                    </a:lnTo>
                    <a:lnTo>
                      <a:pt x="28" y="68"/>
                    </a:lnTo>
                    <a:lnTo>
                      <a:pt x="20" y="68"/>
                    </a:lnTo>
                    <a:lnTo>
                      <a:pt x="15" y="62"/>
                    </a:lnTo>
                    <a:lnTo>
                      <a:pt x="18" y="52"/>
                    </a:lnTo>
                    <a:lnTo>
                      <a:pt x="44" y="49"/>
                    </a:lnTo>
                    <a:lnTo>
                      <a:pt x="53" y="41"/>
                    </a:lnTo>
                    <a:lnTo>
                      <a:pt x="56" y="33"/>
                    </a:lnTo>
                    <a:lnTo>
                      <a:pt x="67" y="22"/>
                    </a:lnTo>
                    <a:lnTo>
                      <a:pt x="79" y="22"/>
                    </a:lnTo>
                    <a:lnTo>
                      <a:pt x="91" y="16"/>
                    </a:lnTo>
                    <a:lnTo>
                      <a:pt x="97" y="16"/>
                    </a:lnTo>
                    <a:lnTo>
                      <a:pt x="101" y="10"/>
                    </a:lnTo>
                    <a:lnTo>
                      <a:pt x="120" y="9"/>
                    </a:lnTo>
                    <a:lnTo>
                      <a:pt x="133" y="0"/>
                    </a:lnTo>
                    <a:lnTo>
                      <a:pt x="143" y="3"/>
                    </a:lnTo>
                    <a:lnTo>
                      <a:pt x="141" y="8"/>
                    </a:lnTo>
                    <a:lnTo>
                      <a:pt x="143" y="11"/>
                    </a:lnTo>
                    <a:lnTo>
                      <a:pt x="153" y="6"/>
                    </a:lnTo>
                    <a:lnTo>
                      <a:pt x="161" y="10"/>
                    </a:lnTo>
                    <a:lnTo>
                      <a:pt x="185" y="13"/>
                    </a:lnTo>
                    <a:lnTo>
                      <a:pt x="184" y="17"/>
                    </a:lnTo>
                    <a:lnTo>
                      <a:pt x="201" y="20"/>
                    </a:lnTo>
                    <a:lnTo>
                      <a:pt x="223" y="20"/>
                    </a:lnTo>
                    <a:lnTo>
                      <a:pt x="240" y="24"/>
                    </a:lnTo>
                    <a:lnTo>
                      <a:pt x="260" y="28"/>
                    </a:lnTo>
                    <a:lnTo>
                      <a:pt x="275" y="30"/>
                    </a:lnTo>
                    <a:lnTo>
                      <a:pt x="298" y="28"/>
                    </a:lnTo>
                    <a:lnTo>
                      <a:pt x="304" y="31"/>
                    </a:lnTo>
                    <a:lnTo>
                      <a:pt x="320" y="38"/>
                    </a:lnTo>
                    <a:lnTo>
                      <a:pt x="320" y="217"/>
                    </a:lnTo>
                    <a:lnTo>
                      <a:pt x="328" y="220"/>
                    </a:lnTo>
                    <a:lnTo>
                      <a:pt x="333" y="218"/>
                    </a:lnTo>
                    <a:lnTo>
                      <a:pt x="340" y="216"/>
                    </a:lnTo>
                    <a:lnTo>
                      <a:pt x="344" y="223"/>
                    </a:lnTo>
                    <a:lnTo>
                      <a:pt x="356" y="233"/>
                    </a:lnTo>
                    <a:lnTo>
                      <a:pt x="363" y="238"/>
                    </a:lnTo>
                    <a:lnTo>
                      <a:pt x="370" y="237"/>
                    </a:lnTo>
                    <a:lnTo>
                      <a:pt x="372" y="233"/>
                    </a:lnTo>
                    <a:lnTo>
                      <a:pt x="378" y="230"/>
                    </a:lnTo>
                    <a:lnTo>
                      <a:pt x="385" y="226"/>
                    </a:lnTo>
                    <a:lnTo>
                      <a:pt x="394" y="236"/>
                    </a:lnTo>
                    <a:lnTo>
                      <a:pt x="403" y="243"/>
                    </a:lnTo>
                    <a:lnTo>
                      <a:pt x="414" y="256"/>
                    </a:lnTo>
                    <a:lnTo>
                      <a:pt x="423" y="271"/>
                    </a:lnTo>
                    <a:lnTo>
                      <a:pt x="429" y="280"/>
                    </a:lnTo>
                    <a:lnTo>
                      <a:pt x="439" y="285"/>
                    </a:lnTo>
                    <a:lnTo>
                      <a:pt x="449" y="291"/>
                    </a:lnTo>
                    <a:lnTo>
                      <a:pt x="450" y="298"/>
                    </a:lnTo>
                    <a:lnTo>
                      <a:pt x="447" y="309"/>
                    </a:lnTo>
                    <a:lnTo>
                      <a:pt x="437" y="313"/>
                    </a:lnTo>
                    <a:lnTo>
                      <a:pt x="441" y="304"/>
                    </a:lnTo>
                    <a:lnTo>
                      <a:pt x="442" y="298"/>
                    </a:lnTo>
                    <a:lnTo>
                      <a:pt x="437" y="296"/>
                    </a:lnTo>
                    <a:lnTo>
                      <a:pt x="433" y="292"/>
                    </a:lnTo>
                    <a:lnTo>
                      <a:pt x="431" y="29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77" name="Kodiak Island"/>
              <p:cNvSpPr>
                <a:spLocks/>
              </p:cNvSpPr>
              <p:nvPr/>
            </p:nvSpPr>
            <p:spPr bwMode="auto">
              <a:xfrm>
                <a:off x="1269577" y="2402766"/>
                <a:ext cx="46938" cy="31873"/>
              </a:xfrm>
              <a:custGeom>
                <a:avLst/>
                <a:gdLst>
                  <a:gd name="T0" fmla="*/ 20 w 28"/>
                  <a:gd name="T1" fmla="*/ 1 h 19"/>
                  <a:gd name="T2" fmla="*/ 14 w 28"/>
                  <a:gd name="T3" fmla="*/ 2 h 19"/>
                  <a:gd name="T4" fmla="*/ 11 w 28"/>
                  <a:gd name="T5" fmla="*/ 5 h 19"/>
                  <a:gd name="T6" fmla="*/ 10 w 28"/>
                  <a:gd name="T7" fmla="*/ 10 h 19"/>
                  <a:gd name="T8" fmla="*/ 6 w 28"/>
                  <a:gd name="T9" fmla="*/ 9 h 19"/>
                  <a:gd name="T10" fmla="*/ 3 w 28"/>
                  <a:gd name="T11" fmla="*/ 6 h 19"/>
                  <a:gd name="T12" fmla="*/ 0 w 28"/>
                  <a:gd name="T13" fmla="*/ 9 h 19"/>
                  <a:gd name="T14" fmla="*/ 1 w 28"/>
                  <a:gd name="T15" fmla="*/ 15 h 19"/>
                  <a:gd name="T16" fmla="*/ 6 w 28"/>
                  <a:gd name="T17" fmla="*/ 19 h 19"/>
                  <a:gd name="T18" fmla="*/ 19 w 28"/>
                  <a:gd name="T19" fmla="*/ 17 h 19"/>
                  <a:gd name="T20" fmla="*/ 24 w 28"/>
                  <a:gd name="T21" fmla="*/ 11 h 19"/>
                  <a:gd name="T22" fmla="*/ 28 w 28"/>
                  <a:gd name="T23" fmla="*/ 7 h 19"/>
                  <a:gd name="T24" fmla="*/ 25 w 28"/>
                  <a:gd name="T25" fmla="*/ 0 h 19"/>
                  <a:gd name="T26" fmla="*/ 20 w 28"/>
                  <a:gd name="T27" fmla="*/ 1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19"/>
                  <a:gd name="T44" fmla="*/ 28 w 28"/>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19">
                    <a:moveTo>
                      <a:pt x="20" y="1"/>
                    </a:moveTo>
                    <a:lnTo>
                      <a:pt x="14" y="2"/>
                    </a:lnTo>
                    <a:lnTo>
                      <a:pt x="11" y="5"/>
                    </a:lnTo>
                    <a:lnTo>
                      <a:pt x="10" y="10"/>
                    </a:lnTo>
                    <a:lnTo>
                      <a:pt x="6" y="9"/>
                    </a:lnTo>
                    <a:lnTo>
                      <a:pt x="3" y="6"/>
                    </a:lnTo>
                    <a:lnTo>
                      <a:pt x="0" y="9"/>
                    </a:lnTo>
                    <a:lnTo>
                      <a:pt x="1" y="15"/>
                    </a:lnTo>
                    <a:lnTo>
                      <a:pt x="6" y="19"/>
                    </a:lnTo>
                    <a:lnTo>
                      <a:pt x="19" y="17"/>
                    </a:lnTo>
                    <a:lnTo>
                      <a:pt x="24" y="11"/>
                    </a:lnTo>
                    <a:lnTo>
                      <a:pt x="28" y="7"/>
                    </a:lnTo>
                    <a:lnTo>
                      <a:pt x="25" y="0"/>
                    </a:lnTo>
                    <a:lnTo>
                      <a:pt x="20"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378" name="Alexander Archipelago"/>
              <p:cNvGrpSpPr/>
              <p:nvPr/>
            </p:nvGrpSpPr>
            <p:grpSpPr>
              <a:xfrm>
                <a:off x="1638372" y="2397733"/>
                <a:ext cx="105610" cy="98974"/>
                <a:chOff x="1638372" y="2397733"/>
                <a:chExt cx="105610" cy="98974"/>
              </a:xfrm>
              <a:grpFill/>
            </p:grpSpPr>
            <p:sp>
              <p:nvSpPr>
                <p:cNvPr id="379" name="Admiralty Island"/>
                <p:cNvSpPr>
                  <a:spLocks/>
                </p:cNvSpPr>
                <p:nvPr/>
              </p:nvSpPr>
              <p:spPr bwMode="auto">
                <a:xfrm>
                  <a:off x="1665194" y="2397733"/>
                  <a:ext cx="20116" cy="36905"/>
                </a:xfrm>
                <a:custGeom>
                  <a:avLst/>
                  <a:gdLst>
                    <a:gd name="T0" fmla="*/ 0 w 12"/>
                    <a:gd name="T1" fmla="*/ 0 h 22"/>
                    <a:gd name="T2" fmla="*/ 7 w 12"/>
                    <a:gd name="T3" fmla="*/ 3 h 22"/>
                    <a:gd name="T4" fmla="*/ 12 w 12"/>
                    <a:gd name="T5" fmla="*/ 12 h 22"/>
                    <a:gd name="T6" fmla="*/ 11 w 12"/>
                    <a:gd name="T7" fmla="*/ 18 h 22"/>
                    <a:gd name="T8" fmla="*/ 8 w 12"/>
                    <a:gd name="T9" fmla="*/ 22 h 22"/>
                    <a:gd name="T10" fmla="*/ 3 w 12"/>
                    <a:gd name="T11" fmla="*/ 16 h 22"/>
                    <a:gd name="T12" fmla="*/ 2 w 12"/>
                    <a:gd name="T13" fmla="*/ 11 h 22"/>
                    <a:gd name="T14" fmla="*/ 0 w 12"/>
                    <a:gd name="T15" fmla="*/ 6 h 22"/>
                    <a:gd name="T16" fmla="*/ 0 w 1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22"/>
                    <a:gd name="T29" fmla="*/ 12 w 1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22">
                      <a:moveTo>
                        <a:pt x="0" y="0"/>
                      </a:moveTo>
                      <a:lnTo>
                        <a:pt x="7" y="3"/>
                      </a:lnTo>
                      <a:lnTo>
                        <a:pt x="12" y="12"/>
                      </a:lnTo>
                      <a:lnTo>
                        <a:pt x="11" y="18"/>
                      </a:lnTo>
                      <a:lnTo>
                        <a:pt x="8" y="22"/>
                      </a:lnTo>
                      <a:lnTo>
                        <a:pt x="3" y="16"/>
                      </a:lnTo>
                      <a:lnTo>
                        <a:pt x="2" y="11"/>
                      </a:lnTo>
                      <a:lnTo>
                        <a:pt x="0" y="6"/>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80" name="Chichagof / Baranof Islands"/>
                <p:cNvSpPr>
                  <a:spLocks/>
                </p:cNvSpPr>
                <p:nvPr/>
              </p:nvSpPr>
              <p:spPr bwMode="auto">
                <a:xfrm>
                  <a:off x="1638372" y="2401088"/>
                  <a:ext cx="31850" cy="48648"/>
                </a:xfrm>
                <a:custGeom>
                  <a:avLst/>
                  <a:gdLst>
                    <a:gd name="T0" fmla="*/ 0 w 19"/>
                    <a:gd name="T1" fmla="*/ 0 h 29"/>
                    <a:gd name="T2" fmla="*/ 8 w 19"/>
                    <a:gd name="T3" fmla="*/ 0 h 29"/>
                    <a:gd name="T4" fmla="*/ 12 w 19"/>
                    <a:gd name="T5" fmla="*/ 4 h 29"/>
                    <a:gd name="T6" fmla="*/ 14 w 19"/>
                    <a:gd name="T7" fmla="*/ 14 h 29"/>
                    <a:gd name="T8" fmla="*/ 19 w 19"/>
                    <a:gd name="T9" fmla="*/ 21 h 29"/>
                    <a:gd name="T10" fmla="*/ 18 w 19"/>
                    <a:gd name="T11" fmla="*/ 29 h 29"/>
                    <a:gd name="T12" fmla="*/ 13 w 19"/>
                    <a:gd name="T13" fmla="*/ 23 h 29"/>
                    <a:gd name="T14" fmla="*/ 6 w 19"/>
                    <a:gd name="T15" fmla="*/ 15 h 29"/>
                    <a:gd name="T16" fmla="*/ 3 w 19"/>
                    <a:gd name="T17" fmla="*/ 11 h 29"/>
                    <a:gd name="T18" fmla="*/ 1 w 19"/>
                    <a:gd name="T19" fmla="*/ 6 h 29"/>
                    <a:gd name="T20" fmla="*/ 0 w 19"/>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29"/>
                    <a:gd name="T35" fmla="*/ 19 w 19"/>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29">
                      <a:moveTo>
                        <a:pt x="0" y="0"/>
                      </a:moveTo>
                      <a:lnTo>
                        <a:pt x="8" y="0"/>
                      </a:lnTo>
                      <a:lnTo>
                        <a:pt x="12" y="4"/>
                      </a:lnTo>
                      <a:lnTo>
                        <a:pt x="14" y="14"/>
                      </a:lnTo>
                      <a:lnTo>
                        <a:pt x="19" y="21"/>
                      </a:lnTo>
                      <a:lnTo>
                        <a:pt x="18" y="29"/>
                      </a:lnTo>
                      <a:lnTo>
                        <a:pt x="13" y="23"/>
                      </a:lnTo>
                      <a:lnTo>
                        <a:pt x="6" y="15"/>
                      </a:lnTo>
                      <a:lnTo>
                        <a:pt x="3" y="11"/>
                      </a:lnTo>
                      <a:lnTo>
                        <a:pt x="1" y="6"/>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81" name="Prince of Wales Island"/>
                <p:cNvSpPr>
                  <a:spLocks/>
                </p:cNvSpPr>
                <p:nvPr/>
              </p:nvSpPr>
              <p:spPr bwMode="auto">
                <a:xfrm>
                  <a:off x="1695368" y="2451414"/>
                  <a:ext cx="28498" cy="45293"/>
                </a:xfrm>
                <a:custGeom>
                  <a:avLst/>
                  <a:gdLst>
                    <a:gd name="T0" fmla="*/ 0 w 17"/>
                    <a:gd name="T1" fmla="*/ 5 h 27"/>
                    <a:gd name="T2" fmla="*/ 1 w 17"/>
                    <a:gd name="T3" fmla="*/ 0 h 27"/>
                    <a:gd name="T4" fmla="*/ 6 w 17"/>
                    <a:gd name="T5" fmla="*/ 1 h 27"/>
                    <a:gd name="T6" fmla="*/ 11 w 17"/>
                    <a:gd name="T7" fmla="*/ 9 h 27"/>
                    <a:gd name="T8" fmla="*/ 16 w 17"/>
                    <a:gd name="T9" fmla="*/ 18 h 27"/>
                    <a:gd name="T10" fmla="*/ 17 w 17"/>
                    <a:gd name="T11" fmla="*/ 24 h 27"/>
                    <a:gd name="T12" fmla="*/ 13 w 17"/>
                    <a:gd name="T13" fmla="*/ 27 h 27"/>
                    <a:gd name="T14" fmla="*/ 9 w 17"/>
                    <a:gd name="T15" fmla="*/ 22 h 27"/>
                    <a:gd name="T16" fmla="*/ 5 w 17"/>
                    <a:gd name="T17" fmla="*/ 18 h 27"/>
                    <a:gd name="T18" fmla="*/ 3 w 17"/>
                    <a:gd name="T19" fmla="*/ 12 h 27"/>
                    <a:gd name="T20" fmla="*/ 0 w 17"/>
                    <a:gd name="T21" fmla="*/ 5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27"/>
                    <a:gd name="T35" fmla="*/ 17 w 17"/>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27">
                      <a:moveTo>
                        <a:pt x="0" y="5"/>
                      </a:moveTo>
                      <a:lnTo>
                        <a:pt x="1" y="0"/>
                      </a:lnTo>
                      <a:lnTo>
                        <a:pt x="6" y="1"/>
                      </a:lnTo>
                      <a:lnTo>
                        <a:pt x="11" y="9"/>
                      </a:lnTo>
                      <a:lnTo>
                        <a:pt x="16" y="18"/>
                      </a:lnTo>
                      <a:lnTo>
                        <a:pt x="17" y="24"/>
                      </a:lnTo>
                      <a:lnTo>
                        <a:pt x="13" y="27"/>
                      </a:lnTo>
                      <a:lnTo>
                        <a:pt x="9" y="22"/>
                      </a:lnTo>
                      <a:lnTo>
                        <a:pt x="5" y="18"/>
                      </a:lnTo>
                      <a:lnTo>
                        <a:pt x="3" y="12"/>
                      </a:lnTo>
                      <a:lnTo>
                        <a:pt x="0"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82" name="Revillagigedo Island"/>
                <p:cNvSpPr>
                  <a:spLocks/>
                </p:cNvSpPr>
                <p:nvPr/>
              </p:nvSpPr>
              <p:spPr bwMode="auto">
                <a:xfrm>
                  <a:off x="1725542" y="2463156"/>
                  <a:ext cx="18440" cy="25163"/>
                </a:xfrm>
                <a:custGeom>
                  <a:avLst/>
                  <a:gdLst>
                    <a:gd name="T0" fmla="*/ 0 w 11"/>
                    <a:gd name="T1" fmla="*/ 0 h 15"/>
                    <a:gd name="T2" fmla="*/ 5 w 11"/>
                    <a:gd name="T3" fmla="*/ 3 h 15"/>
                    <a:gd name="T4" fmla="*/ 11 w 11"/>
                    <a:gd name="T5" fmla="*/ 5 h 15"/>
                    <a:gd name="T6" fmla="*/ 9 w 11"/>
                    <a:gd name="T7" fmla="*/ 11 h 15"/>
                    <a:gd name="T8" fmla="*/ 5 w 11"/>
                    <a:gd name="T9" fmla="*/ 15 h 15"/>
                    <a:gd name="T10" fmla="*/ 1 w 11"/>
                    <a:gd name="T11" fmla="*/ 8 h 15"/>
                    <a:gd name="T12" fmla="*/ 0 w 11"/>
                    <a:gd name="T13" fmla="*/ 0 h 15"/>
                    <a:gd name="T14" fmla="*/ 0 60000 65536"/>
                    <a:gd name="T15" fmla="*/ 0 60000 65536"/>
                    <a:gd name="T16" fmla="*/ 0 60000 65536"/>
                    <a:gd name="T17" fmla="*/ 0 60000 65536"/>
                    <a:gd name="T18" fmla="*/ 0 60000 65536"/>
                    <a:gd name="T19" fmla="*/ 0 60000 65536"/>
                    <a:gd name="T20" fmla="*/ 0 60000 65536"/>
                    <a:gd name="T21" fmla="*/ 0 w 11"/>
                    <a:gd name="T22" fmla="*/ 0 h 15"/>
                    <a:gd name="T23" fmla="*/ 11 w 11"/>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5">
                      <a:moveTo>
                        <a:pt x="0" y="0"/>
                      </a:moveTo>
                      <a:lnTo>
                        <a:pt x="5" y="3"/>
                      </a:lnTo>
                      <a:lnTo>
                        <a:pt x="11" y="5"/>
                      </a:lnTo>
                      <a:lnTo>
                        <a:pt x="9" y="11"/>
                      </a:lnTo>
                      <a:lnTo>
                        <a:pt x="5" y="15"/>
                      </a:lnTo>
                      <a:lnTo>
                        <a:pt x="1" y="8"/>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83" name="Kupreanof Island"/>
                <p:cNvSpPr>
                  <a:spLocks/>
                </p:cNvSpPr>
                <p:nvPr/>
              </p:nvSpPr>
              <p:spPr bwMode="auto">
                <a:xfrm>
                  <a:off x="1685310" y="2432961"/>
                  <a:ext cx="18440" cy="16775"/>
                </a:xfrm>
                <a:custGeom>
                  <a:avLst/>
                  <a:gdLst>
                    <a:gd name="T0" fmla="*/ 3 w 11"/>
                    <a:gd name="T1" fmla="*/ 0 h 10"/>
                    <a:gd name="T2" fmla="*/ 7 w 11"/>
                    <a:gd name="T3" fmla="*/ 0 h 10"/>
                    <a:gd name="T4" fmla="*/ 11 w 11"/>
                    <a:gd name="T5" fmla="*/ 5 h 10"/>
                    <a:gd name="T6" fmla="*/ 7 w 11"/>
                    <a:gd name="T7" fmla="*/ 7 h 10"/>
                    <a:gd name="T8" fmla="*/ 2 w 11"/>
                    <a:gd name="T9" fmla="*/ 10 h 10"/>
                    <a:gd name="T10" fmla="*/ 0 w 11"/>
                    <a:gd name="T11" fmla="*/ 5 h 10"/>
                    <a:gd name="T12" fmla="*/ 3 w 11"/>
                    <a:gd name="T13" fmla="*/ 0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3" y="0"/>
                      </a:moveTo>
                      <a:lnTo>
                        <a:pt x="7" y="0"/>
                      </a:lnTo>
                      <a:lnTo>
                        <a:pt x="11" y="5"/>
                      </a:lnTo>
                      <a:lnTo>
                        <a:pt x="7" y="7"/>
                      </a:lnTo>
                      <a:lnTo>
                        <a:pt x="2" y="10"/>
                      </a:lnTo>
                      <a:lnTo>
                        <a:pt x="0" y="5"/>
                      </a:lnTo>
                      <a:lnTo>
                        <a:pt x="3"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grpSp>
          <p:nvGrpSpPr>
            <p:cNvPr id="198" name="Nordic"/>
            <p:cNvGrpSpPr/>
            <p:nvPr/>
          </p:nvGrpSpPr>
          <p:grpSpPr>
            <a:xfrm>
              <a:off x="8975007" y="2426387"/>
              <a:ext cx="977536" cy="493043"/>
              <a:chOff x="2907349" y="1439863"/>
              <a:chExt cx="2085383" cy="1051811"/>
            </a:xfrm>
            <a:grpFill/>
          </p:grpSpPr>
          <p:sp>
            <p:nvSpPr>
              <p:cNvPr id="361" name="Finland"/>
              <p:cNvSpPr>
                <a:spLocks/>
              </p:cNvSpPr>
              <p:nvPr/>
            </p:nvSpPr>
            <p:spPr bwMode="auto">
              <a:xfrm>
                <a:off x="4779837" y="2013583"/>
                <a:ext cx="212895" cy="328793"/>
              </a:xfrm>
              <a:custGeom>
                <a:avLst/>
                <a:gdLst>
                  <a:gd name="T0" fmla="*/ 81 w 127"/>
                  <a:gd name="T1" fmla="*/ 188 h 196"/>
                  <a:gd name="T2" fmla="*/ 67 w 127"/>
                  <a:gd name="T3" fmla="*/ 188 h 196"/>
                  <a:gd name="T4" fmla="*/ 49 w 127"/>
                  <a:gd name="T5" fmla="*/ 193 h 196"/>
                  <a:gd name="T6" fmla="*/ 30 w 127"/>
                  <a:gd name="T7" fmla="*/ 196 h 196"/>
                  <a:gd name="T8" fmla="*/ 8 w 127"/>
                  <a:gd name="T9" fmla="*/ 185 h 196"/>
                  <a:gd name="T10" fmla="*/ 9 w 127"/>
                  <a:gd name="T11" fmla="*/ 169 h 196"/>
                  <a:gd name="T12" fmla="*/ 5 w 127"/>
                  <a:gd name="T13" fmla="*/ 153 h 196"/>
                  <a:gd name="T14" fmla="*/ 8 w 127"/>
                  <a:gd name="T15" fmla="*/ 141 h 196"/>
                  <a:gd name="T16" fmla="*/ 17 w 127"/>
                  <a:gd name="T17" fmla="*/ 137 h 196"/>
                  <a:gd name="T18" fmla="*/ 21 w 127"/>
                  <a:gd name="T19" fmla="*/ 128 h 196"/>
                  <a:gd name="T20" fmla="*/ 49 w 127"/>
                  <a:gd name="T21" fmla="*/ 106 h 196"/>
                  <a:gd name="T22" fmla="*/ 55 w 127"/>
                  <a:gd name="T23" fmla="*/ 105 h 196"/>
                  <a:gd name="T24" fmla="*/ 53 w 127"/>
                  <a:gd name="T25" fmla="*/ 93 h 196"/>
                  <a:gd name="T26" fmla="*/ 40 w 127"/>
                  <a:gd name="T27" fmla="*/ 88 h 196"/>
                  <a:gd name="T28" fmla="*/ 33 w 127"/>
                  <a:gd name="T29" fmla="*/ 77 h 196"/>
                  <a:gd name="T30" fmla="*/ 37 w 127"/>
                  <a:gd name="T31" fmla="*/ 65 h 196"/>
                  <a:gd name="T32" fmla="*/ 32 w 127"/>
                  <a:gd name="T33" fmla="*/ 62 h 196"/>
                  <a:gd name="T34" fmla="*/ 33 w 127"/>
                  <a:gd name="T35" fmla="*/ 45 h 196"/>
                  <a:gd name="T36" fmla="*/ 25 w 127"/>
                  <a:gd name="T37" fmla="*/ 36 h 196"/>
                  <a:gd name="T38" fmla="*/ 14 w 127"/>
                  <a:gd name="T39" fmla="*/ 35 h 196"/>
                  <a:gd name="T40" fmla="*/ 0 w 127"/>
                  <a:gd name="T41" fmla="*/ 21 h 196"/>
                  <a:gd name="T42" fmla="*/ 8 w 127"/>
                  <a:gd name="T43" fmla="*/ 16 h 196"/>
                  <a:gd name="T44" fmla="*/ 18 w 127"/>
                  <a:gd name="T45" fmla="*/ 28 h 196"/>
                  <a:gd name="T46" fmla="*/ 50 w 127"/>
                  <a:gd name="T47" fmla="*/ 31 h 196"/>
                  <a:gd name="T48" fmla="*/ 58 w 127"/>
                  <a:gd name="T49" fmla="*/ 24 h 196"/>
                  <a:gd name="T50" fmla="*/ 63 w 127"/>
                  <a:gd name="T51" fmla="*/ 8 h 196"/>
                  <a:gd name="T52" fmla="*/ 78 w 127"/>
                  <a:gd name="T53" fmla="*/ 0 h 196"/>
                  <a:gd name="T54" fmla="*/ 95 w 127"/>
                  <a:gd name="T55" fmla="*/ 5 h 196"/>
                  <a:gd name="T56" fmla="*/ 102 w 127"/>
                  <a:gd name="T57" fmla="*/ 16 h 196"/>
                  <a:gd name="T58" fmla="*/ 95 w 127"/>
                  <a:gd name="T59" fmla="*/ 24 h 196"/>
                  <a:gd name="T60" fmla="*/ 93 w 127"/>
                  <a:gd name="T61" fmla="*/ 40 h 196"/>
                  <a:gd name="T62" fmla="*/ 110 w 127"/>
                  <a:gd name="T63" fmla="*/ 51 h 196"/>
                  <a:gd name="T64" fmla="*/ 98 w 127"/>
                  <a:gd name="T65" fmla="*/ 64 h 196"/>
                  <a:gd name="T66" fmla="*/ 106 w 127"/>
                  <a:gd name="T67" fmla="*/ 77 h 196"/>
                  <a:gd name="T68" fmla="*/ 110 w 127"/>
                  <a:gd name="T69" fmla="*/ 89 h 196"/>
                  <a:gd name="T70" fmla="*/ 103 w 127"/>
                  <a:gd name="T71" fmla="*/ 104 h 196"/>
                  <a:gd name="T72" fmla="*/ 111 w 127"/>
                  <a:gd name="T73" fmla="*/ 112 h 196"/>
                  <a:gd name="T74" fmla="*/ 118 w 127"/>
                  <a:gd name="T75" fmla="*/ 121 h 196"/>
                  <a:gd name="T76" fmla="*/ 110 w 127"/>
                  <a:gd name="T77" fmla="*/ 129 h 196"/>
                  <a:gd name="T78" fmla="*/ 127 w 127"/>
                  <a:gd name="T79" fmla="*/ 142 h 196"/>
                  <a:gd name="T80" fmla="*/ 122 w 127"/>
                  <a:gd name="T81" fmla="*/ 153 h 196"/>
                  <a:gd name="T82" fmla="*/ 102 w 127"/>
                  <a:gd name="T83" fmla="*/ 170 h 196"/>
                  <a:gd name="T84" fmla="*/ 81 w 127"/>
                  <a:gd name="T85" fmla="*/ 188 h 1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7"/>
                  <a:gd name="T130" fmla="*/ 0 h 196"/>
                  <a:gd name="T131" fmla="*/ 127 w 127"/>
                  <a:gd name="T132" fmla="*/ 196 h 19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7" h="196">
                    <a:moveTo>
                      <a:pt x="81" y="188"/>
                    </a:moveTo>
                    <a:lnTo>
                      <a:pt x="67" y="188"/>
                    </a:lnTo>
                    <a:lnTo>
                      <a:pt x="49" y="193"/>
                    </a:lnTo>
                    <a:lnTo>
                      <a:pt x="30" y="196"/>
                    </a:lnTo>
                    <a:lnTo>
                      <a:pt x="8" y="185"/>
                    </a:lnTo>
                    <a:lnTo>
                      <a:pt x="9" y="169"/>
                    </a:lnTo>
                    <a:lnTo>
                      <a:pt x="5" y="153"/>
                    </a:lnTo>
                    <a:lnTo>
                      <a:pt x="8" y="141"/>
                    </a:lnTo>
                    <a:lnTo>
                      <a:pt x="17" y="137"/>
                    </a:lnTo>
                    <a:lnTo>
                      <a:pt x="21" y="128"/>
                    </a:lnTo>
                    <a:lnTo>
                      <a:pt x="49" y="106"/>
                    </a:lnTo>
                    <a:lnTo>
                      <a:pt x="55" y="105"/>
                    </a:lnTo>
                    <a:lnTo>
                      <a:pt x="53" y="93"/>
                    </a:lnTo>
                    <a:lnTo>
                      <a:pt x="40" y="88"/>
                    </a:lnTo>
                    <a:lnTo>
                      <a:pt x="33" y="77"/>
                    </a:lnTo>
                    <a:lnTo>
                      <a:pt x="37" y="65"/>
                    </a:lnTo>
                    <a:lnTo>
                      <a:pt x="32" y="62"/>
                    </a:lnTo>
                    <a:lnTo>
                      <a:pt x="33" y="45"/>
                    </a:lnTo>
                    <a:lnTo>
                      <a:pt x="25" y="36"/>
                    </a:lnTo>
                    <a:lnTo>
                      <a:pt x="14" y="35"/>
                    </a:lnTo>
                    <a:lnTo>
                      <a:pt x="0" y="21"/>
                    </a:lnTo>
                    <a:lnTo>
                      <a:pt x="8" y="16"/>
                    </a:lnTo>
                    <a:lnTo>
                      <a:pt x="18" y="28"/>
                    </a:lnTo>
                    <a:lnTo>
                      <a:pt x="50" y="31"/>
                    </a:lnTo>
                    <a:lnTo>
                      <a:pt x="58" y="24"/>
                    </a:lnTo>
                    <a:lnTo>
                      <a:pt x="63" y="8"/>
                    </a:lnTo>
                    <a:lnTo>
                      <a:pt x="78" y="0"/>
                    </a:lnTo>
                    <a:lnTo>
                      <a:pt x="95" y="5"/>
                    </a:lnTo>
                    <a:lnTo>
                      <a:pt x="102" y="16"/>
                    </a:lnTo>
                    <a:lnTo>
                      <a:pt x="95" y="24"/>
                    </a:lnTo>
                    <a:lnTo>
                      <a:pt x="93" y="40"/>
                    </a:lnTo>
                    <a:lnTo>
                      <a:pt x="110" y="51"/>
                    </a:lnTo>
                    <a:lnTo>
                      <a:pt x="98" y="64"/>
                    </a:lnTo>
                    <a:lnTo>
                      <a:pt x="106" y="77"/>
                    </a:lnTo>
                    <a:lnTo>
                      <a:pt x="110" y="89"/>
                    </a:lnTo>
                    <a:lnTo>
                      <a:pt x="103" y="104"/>
                    </a:lnTo>
                    <a:lnTo>
                      <a:pt x="111" y="112"/>
                    </a:lnTo>
                    <a:lnTo>
                      <a:pt x="118" y="121"/>
                    </a:lnTo>
                    <a:lnTo>
                      <a:pt x="110" y="129"/>
                    </a:lnTo>
                    <a:lnTo>
                      <a:pt x="127" y="142"/>
                    </a:lnTo>
                    <a:lnTo>
                      <a:pt x="122" y="153"/>
                    </a:lnTo>
                    <a:lnTo>
                      <a:pt x="102" y="170"/>
                    </a:lnTo>
                    <a:lnTo>
                      <a:pt x="81" y="18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62" name="Sweden"/>
              <p:cNvSpPr>
                <a:spLocks/>
              </p:cNvSpPr>
              <p:nvPr/>
            </p:nvSpPr>
            <p:spPr bwMode="auto">
              <a:xfrm>
                <a:off x="4585381" y="2048810"/>
                <a:ext cx="261509" cy="429443"/>
              </a:xfrm>
              <a:custGeom>
                <a:avLst/>
                <a:gdLst>
                  <a:gd name="T0" fmla="*/ 124 w 156"/>
                  <a:gd name="T1" fmla="*/ 8 h 256"/>
                  <a:gd name="T2" fmla="*/ 141 w 156"/>
                  <a:gd name="T3" fmla="*/ 15 h 256"/>
                  <a:gd name="T4" fmla="*/ 149 w 156"/>
                  <a:gd name="T5" fmla="*/ 31 h 256"/>
                  <a:gd name="T6" fmla="*/ 153 w 156"/>
                  <a:gd name="T7" fmla="*/ 44 h 256"/>
                  <a:gd name="T8" fmla="*/ 156 w 156"/>
                  <a:gd name="T9" fmla="*/ 67 h 256"/>
                  <a:gd name="T10" fmla="*/ 135 w 156"/>
                  <a:gd name="T11" fmla="*/ 69 h 256"/>
                  <a:gd name="T12" fmla="*/ 121 w 156"/>
                  <a:gd name="T13" fmla="*/ 87 h 256"/>
                  <a:gd name="T14" fmla="*/ 115 w 156"/>
                  <a:gd name="T15" fmla="*/ 105 h 256"/>
                  <a:gd name="T16" fmla="*/ 90 w 156"/>
                  <a:gd name="T17" fmla="*/ 116 h 256"/>
                  <a:gd name="T18" fmla="*/ 76 w 156"/>
                  <a:gd name="T19" fmla="*/ 135 h 256"/>
                  <a:gd name="T20" fmla="*/ 75 w 156"/>
                  <a:gd name="T21" fmla="*/ 164 h 256"/>
                  <a:gd name="T22" fmla="*/ 93 w 156"/>
                  <a:gd name="T23" fmla="*/ 179 h 256"/>
                  <a:gd name="T24" fmla="*/ 83 w 156"/>
                  <a:gd name="T25" fmla="*/ 194 h 256"/>
                  <a:gd name="T26" fmla="*/ 68 w 156"/>
                  <a:gd name="T27" fmla="*/ 211 h 256"/>
                  <a:gd name="T28" fmla="*/ 64 w 156"/>
                  <a:gd name="T29" fmla="*/ 230 h 256"/>
                  <a:gd name="T30" fmla="*/ 51 w 156"/>
                  <a:gd name="T31" fmla="*/ 244 h 256"/>
                  <a:gd name="T32" fmla="*/ 38 w 156"/>
                  <a:gd name="T33" fmla="*/ 254 h 256"/>
                  <a:gd name="T34" fmla="*/ 24 w 156"/>
                  <a:gd name="T35" fmla="*/ 246 h 256"/>
                  <a:gd name="T36" fmla="*/ 22 w 156"/>
                  <a:gd name="T37" fmla="*/ 234 h 256"/>
                  <a:gd name="T38" fmla="*/ 8 w 156"/>
                  <a:gd name="T39" fmla="*/ 208 h 256"/>
                  <a:gd name="T40" fmla="*/ 13 w 156"/>
                  <a:gd name="T41" fmla="*/ 191 h 256"/>
                  <a:gd name="T42" fmla="*/ 18 w 156"/>
                  <a:gd name="T43" fmla="*/ 173 h 256"/>
                  <a:gd name="T44" fmla="*/ 13 w 156"/>
                  <a:gd name="T45" fmla="*/ 157 h 256"/>
                  <a:gd name="T46" fmla="*/ 22 w 156"/>
                  <a:gd name="T47" fmla="*/ 147 h 256"/>
                  <a:gd name="T48" fmla="*/ 13 w 156"/>
                  <a:gd name="T49" fmla="*/ 127 h 256"/>
                  <a:gd name="T50" fmla="*/ 25 w 156"/>
                  <a:gd name="T51" fmla="*/ 101 h 256"/>
                  <a:gd name="T52" fmla="*/ 40 w 156"/>
                  <a:gd name="T53" fmla="*/ 94 h 256"/>
                  <a:gd name="T54" fmla="*/ 42 w 156"/>
                  <a:gd name="T55" fmla="*/ 73 h 256"/>
                  <a:gd name="T56" fmla="*/ 54 w 156"/>
                  <a:gd name="T57" fmla="*/ 59 h 256"/>
                  <a:gd name="T58" fmla="*/ 64 w 156"/>
                  <a:gd name="T59" fmla="*/ 43 h 256"/>
                  <a:gd name="T60" fmla="*/ 74 w 156"/>
                  <a:gd name="T61" fmla="*/ 20 h 256"/>
                  <a:gd name="T62" fmla="*/ 87 w 156"/>
                  <a:gd name="T63" fmla="*/ 10 h 256"/>
                  <a:gd name="T64" fmla="*/ 98 w 156"/>
                  <a:gd name="T65" fmla="*/ 14 h 256"/>
                  <a:gd name="T66" fmla="*/ 108 w 156"/>
                  <a:gd name="T67" fmla="*/ 2 h 2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
                  <a:gd name="T103" fmla="*/ 0 h 256"/>
                  <a:gd name="T104" fmla="*/ 156 w 156"/>
                  <a:gd name="T105" fmla="*/ 256 h 2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 h="256">
                    <a:moveTo>
                      <a:pt x="116" y="0"/>
                    </a:moveTo>
                    <a:lnTo>
                      <a:pt x="124" y="8"/>
                    </a:lnTo>
                    <a:lnTo>
                      <a:pt x="130" y="14"/>
                    </a:lnTo>
                    <a:lnTo>
                      <a:pt x="141" y="15"/>
                    </a:lnTo>
                    <a:lnTo>
                      <a:pt x="149" y="24"/>
                    </a:lnTo>
                    <a:lnTo>
                      <a:pt x="149" y="31"/>
                    </a:lnTo>
                    <a:lnTo>
                      <a:pt x="148" y="41"/>
                    </a:lnTo>
                    <a:lnTo>
                      <a:pt x="153" y="44"/>
                    </a:lnTo>
                    <a:lnTo>
                      <a:pt x="149" y="56"/>
                    </a:lnTo>
                    <a:lnTo>
                      <a:pt x="156" y="67"/>
                    </a:lnTo>
                    <a:lnTo>
                      <a:pt x="142" y="67"/>
                    </a:lnTo>
                    <a:lnTo>
                      <a:pt x="135" y="69"/>
                    </a:lnTo>
                    <a:lnTo>
                      <a:pt x="125" y="77"/>
                    </a:lnTo>
                    <a:lnTo>
                      <a:pt x="121" y="87"/>
                    </a:lnTo>
                    <a:lnTo>
                      <a:pt x="124" y="95"/>
                    </a:lnTo>
                    <a:lnTo>
                      <a:pt x="115" y="105"/>
                    </a:lnTo>
                    <a:lnTo>
                      <a:pt x="102" y="113"/>
                    </a:lnTo>
                    <a:lnTo>
                      <a:pt x="90" y="116"/>
                    </a:lnTo>
                    <a:lnTo>
                      <a:pt x="84" y="127"/>
                    </a:lnTo>
                    <a:lnTo>
                      <a:pt x="76" y="135"/>
                    </a:lnTo>
                    <a:lnTo>
                      <a:pt x="74" y="147"/>
                    </a:lnTo>
                    <a:lnTo>
                      <a:pt x="75" y="164"/>
                    </a:lnTo>
                    <a:lnTo>
                      <a:pt x="86" y="167"/>
                    </a:lnTo>
                    <a:lnTo>
                      <a:pt x="93" y="179"/>
                    </a:lnTo>
                    <a:lnTo>
                      <a:pt x="92" y="187"/>
                    </a:lnTo>
                    <a:lnTo>
                      <a:pt x="83" y="194"/>
                    </a:lnTo>
                    <a:lnTo>
                      <a:pt x="69" y="202"/>
                    </a:lnTo>
                    <a:lnTo>
                      <a:pt x="68" y="211"/>
                    </a:lnTo>
                    <a:lnTo>
                      <a:pt x="68" y="222"/>
                    </a:lnTo>
                    <a:lnTo>
                      <a:pt x="64" y="230"/>
                    </a:lnTo>
                    <a:lnTo>
                      <a:pt x="61" y="240"/>
                    </a:lnTo>
                    <a:lnTo>
                      <a:pt x="51" y="244"/>
                    </a:lnTo>
                    <a:lnTo>
                      <a:pt x="41" y="245"/>
                    </a:lnTo>
                    <a:lnTo>
                      <a:pt x="38" y="254"/>
                    </a:lnTo>
                    <a:lnTo>
                      <a:pt x="28" y="256"/>
                    </a:lnTo>
                    <a:lnTo>
                      <a:pt x="24" y="246"/>
                    </a:lnTo>
                    <a:lnTo>
                      <a:pt x="22" y="240"/>
                    </a:lnTo>
                    <a:lnTo>
                      <a:pt x="22" y="234"/>
                    </a:lnTo>
                    <a:lnTo>
                      <a:pt x="13" y="220"/>
                    </a:lnTo>
                    <a:lnTo>
                      <a:pt x="8" y="208"/>
                    </a:lnTo>
                    <a:lnTo>
                      <a:pt x="0" y="192"/>
                    </a:lnTo>
                    <a:lnTo>
                      <a:pt x="13" y="191"/>
                    </a:lnTo>
                    <a:lnTo>
                      <a:pt x="13" y="178"/>
                    </a:lnTo>
                    <a:lnTo>
                      <a:pt x="18" y="173"/>
                    </a:lnTo>
                    <a:lnTo>
                      <a:pt x="21" y="163"/>
                    </a:lnTo>
                    <a:lnTo>
                      <a:pt x="13" y="157"/>
                    </a:lnTo>
                    <a:lnTo>
                      <a:pt x="23" y="155"/>
                    </a:lnTo>
                    <a:lnTo>
                      <a:pt x="22" y="147"/>
                    </a:lnTo>
                    <a:lnTo>
                      <a:pt x="13" y="143"/>
                    </a:lnTo>
                    <a:lnTo>
                      <a:pt x="13" y="127"/>
                    </a:lnTo>
                    <a:lnTo>
                      <a:pt x="13" y="105"/>
                    </a:lnTo>
                    <a:lnTo>
                      <a:pt x="25" y="101"/>
                    </a:lnTo>
                    <a:lnTo>
                      <a:pt x="37" y="98"/>
                    </a:lnTo>
                    <a:lnTo>
                      <a:pt x="40" y="94"/>
                    </a:lnTo>
                    <a:lnTo>
                      <a:pt x="36" y="85"/>
                    </a:lnTo>
                    <a:lnTo>
                      <a:pt x="42" y="73"/>
                    </a:lnTo>
                    <a:lnTo>
                      <a:pt x="44" y="61"/>
                    </a:lnTo>
                    <a:lnTo>
                      <a:pt x="54" y="59"/>
                    </a:lnTo>
                    <a:lnTo>
                      <a:pt x="56" y="50"/>
                    </a:lnTo>
                    <a:lnTo>
                      <a:pt x="64" y="43"/>
                    </a:lnTo>
                    <a:lnTo>
                      <a:pt x="64" y="32"/>
                    </a:lnTo>
                    <a:lnTo>
                      <a:pt x="74" y="20"/>
                    </a:lnTo>
                    <a:lnTo>
                      <a:pt x="88" y="18"/>
                    </a:lnTo>
                    <a:lnTo>
                      <a:pt x="87" y="10"/>
                    </a:lnTo>
                    <a:lnTo>
                      <a:pt x="98" y="9"/>
                    </a:lnTo>
                    <a:lnTo>
                      <a:pt x="98" y="14"/>
                    </a:lnTo>
                    <a:lnTo>
                      <a:pt x="109" y="14"/>
                    </a:lnTo>
                    <a:lnTo>
                      <a:pt x="108" y="2"/>
                    </a:lnTo>
                    <a:lnTo>
                      <a:pt x="116"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363" name="Norway"/>
              <p:cNvGrpSpPr/>
              <p:nvPr/>
            </p:nvGrpSpPr>
            <p:grpSpPr>
              <a:xfrm>
                <a:off x="4466361" y="1592527"/>
                <a:ext cx="516313" cy="810239"/>
                <a:chOff x="4466361" y="1592527"/>
                <a:chExt cx="516313" cy="810239"/>
              </a:xfrm>
              <a:grpFill/>
            </p:grpSpPr>
            <p:sp>
              <p:nvSpPr>
                <p:cNvPr id="370" name="Norway"/>
                <p:cNvSpPr>
                  <a:spLocks/>
                </p:cNvSpPr>
                <p:nvPr/>
              </p:nvSpPr>
              <p:spPr bwMode="auto">
                <a:xfrm>
                  <a:off x="4466361" y="1975000"/>
                  <a:ext cx="516313" cy="427766"/>
                </a:xfrm>
                <a:custGeom>
                  <a:avLst/>
                  <a:gdLst>
                    <a:gd name="T0" fmla="*/ 67 w 308"/>
                    <a:gd name="T1" fmla="*/ 233 h 255"/>
                    <a:gd name="T2" fmla="*/ 61 w 308"/>
                    <a:gd name="T3" fmla="*/ 235 h 255"/>
                    <a:gd name="T4" fmla="*/ 46 w 308"/>
                    <a:gd name="T5" fmla="*/ 248 h 255"/>
                    <a:gd name="T6" fmla="*/ 17 w 308"/>
                    <a:gd name="T7" fmla="*/ 252 h 255"/>
                    <a:gd name="T8" fmla="*/ 6 w 308"/>
                    <a:gd name="T9" fmla="*/ 237 h 255"/>
                    <a:gd name="T10" fmla="*/ 10 w 308"/>
                    <a:gd name="T11" fmla="*/ 227 h 255"/>
                    <a:gd name="T12" fmla="*/ 2 w 308"/>
                    <a:gd name="T13" fmla="*/ 222 h 255"/>
                    <a:gd name="T14" fmla="*/ 6 w 308"/>
                    <a:gd name="T15" fmla="*/ 211 h 255"/>
                    <a:gd name="T16" fmla="*/ 0 w 308"/>
                    <a:gd name="T17" fmla="*/ 188 h 255"/>
                    <a:gd name="T18" fmla="*/ 18 w 308"/>
                    <a:gd name="T19" fmla="*/ 173 h 255"/>
                    <a:gd name="T20" fmla="*/ 40 w 308"/>
                    <a:gd name="T21" fmla="*/ 165 h 255"/>
                    <a:gd name="T22" fmla="*/ 52 w 308"/>
                    <a:gd name="T23" fmla="*/ 157 h 255"/>
                    <a:gd name="T24" fmla="*/ 72 w 308"/>
                    <a:gd name="T25" fmla="*/ 153 h 255"/>
                    <a:gd name="T26" fmla="*/ 62 w 308"/>
                    <a:gd name="T27" fmla="*/ 154 h 255"/>
                    <a:gd name="T28" fmla="*/ 68 w 308"/>
                    <a:gd name="T29" fmla="*/ 139 h 255"/>
                    <a:gd name="T30" fmla="*/ 84 w 308"/>
                    <a:gd name="T31" fmla="*/ 124 h 255"/>
                    <a:gd name="T32" fmla="*/ 102 w 308"/>
                    <a:gd name="T33" fmla="*/ 101 h 255"/>
                    <a:gd name="T34" fmla="*/ 117 w 308"/>
                    <a:gd name="T35" fmla="*/ 79 h 255"/>
                    <a:gd name="T36" fmla="*/ 129 w 308"/>
                    <a:gd name="T37" fmla="*/ 65 h 255"/>
                    <a:gd name="T38" fmla="*/ 138 w 308"/>
                    <a:gd name="T39" fmla="*/ 54 h 255"/>
                    <a:gd name="T40" fmla="*/ 121 w 308"/>
                    <a:gd name="T41" fmla="*/ 59 h 255"/>
                    <a:gd name="T42" fmla="*/ 122 w 308"/>
                    <a:gd name="T43" fmla="*/ 47 h 255"/>
                    <a:gd name="T44" fmla="*/ 135 w 308"/>
                    <a:gd name="T45" fmla="*/ 48 h 255"/>
                    <a:gd name="T46" fmla="*/ 151 w 308"/>
                    <a:gd name="T47" fmla="*/ 44 h 255"/>
                    <a:gd name="T48" fmla="*/ 149 w 308"/>
                    <a:gd name="T49" fmla="*/ 34 h 255"/>
                    <a:gd name="T50" fmla="*/ 167 w 308"/>
                    <a:gd name="T51" fmla="*/ 23 h 255"/>
                    <a:gd name="T52" fmla="*/ 181 w 308"/>
                    <a:gd name="T53" fmla="*/ 30 h 255"/>
                    <a:gd name="T54" fmla="*/ 199 w 308"/>
                    <a:gd name="T55" fmla="*/ 28 h 255"/>
                    <a:gd name="T56" fmla="*/ 212 w 308"/>
                    <a:gd name="T57" fmla="*/ 18 h 255"/>
                    <a:gd name="T58" fmla="*/ 217 w 308"/>
                    <a:gd name="T59" fmla="*/ 26 h 255"/>
                    <a:gd name="T60" fmla="*/ 231 w 308"/>
                    <a:gd name="T61" fmla="*/ 12 h 255"/>
                    <a:gd name="T62" fmla="*/ 252 w 308"/>
                    <a:gd name="T63" fmla="*/ 4 h 255"/>
                    <a:gd name="T64" fmla="*/ 238 w 308"/>
                    <a:gd name="T65" fmla="*/ 24 h 255"/>
                    <a:gd name="T66" fmla="*/ 257 w 308"/>
                    <a:gd name="T67" fmla="*/ 16 h 255"/>
                    <a:gd name="T68" fmla="*/ 278 w 308"/>
                    <a:gd name="T69" fmla="*/ 5 h 255"/>
                    <a:gd name="T70" fmla="*/ 290 w 308"/>
                    <a:gd name="T71" fmla="*/ 7 h 255"/>
                    <a:gd name="T72" fmla="*/ 300 w 308"/>
                    <a:gd name="T73" fmla="*/ 24 h 255"/>
                    <a:gd name="T74" fmla="*/ 298 w 308"/>
                    <a:gd name="T75" fmla="*/ 33 h 255"/>
                    <a:gd name="T76" fmla="*/ 289 w 308"/>
                    <a:gd name="T77" fmla="*/ 39 h 255"/>
                    <a:gd name="T78" fmla="*/ 265 w 308"/>
                    <a:gd name="T79" fmla="*/ 23 h 255"/>
                    <a:gd name="T80" fmla="*/ 250 w 308"/>
                    <a:gd name="T81" fmla="*/ 33 h 255"/>
                    <a:gd name="T82" fmla="*/ 237 w 308"/>
                    <a:gd name="T83" fmla="*/ 54 h 255"/>
                    <a:gd name="T84" fmla="*/ 205 w 308"/>
                    <a:gd name="T85" fmla="*/ 51 h 255"/>
                    <a:gd name="T86" fmla="*/ 195 w 308"/>
                    <a:gd name="T87" fmla="*/ 39 h 255"/>
                    <a:gd name="T88" fmla="*/ 179 w 308"/>
                    <a:gd name="T89" fmla="*/ 46 h 255"/>
                    <a:gd name="T90" fmla="*/ 169 w 308"/>
                    <a:gd name="T91" fmla="*/ 58 h 255"/>
                    <a:gd name="T92" fmla="*/ 158 w 308"/>
                    <a:gd name="T93" fmla="*/ 54 h 255"/>
                    <a:gd name="T94" fmla="*/ 145 w 308"/>
                    <a:gd name="T95" fmla="*/ 64 h 255"/>
                    <a:gd name="T96" fmla="*/ 135 w 308"/>
                    <a:gd name="T97" fmla="*/ 87 h 255"/>
                    <a:gd name="T98" fmla="*/ 125 w 308"/>
                    <a:gd name="T99" fmla="*/ 103 h 255"/>
                    <a:gd name="T100" fmla="*/ 113 w 308"/>
                    <a:gd name="T101" fmla="*/ 117 h 255"/>
                    <a:gd name="T102" fmla="*/ 111 w 308"/>
                    <a:gd name="T103" fmla="*/ 138 h 255"/>
                    <a:gd name="T104" fmla="*/ 84 w 308"/>
                    <a:gd name="T105" fmla="*/ 149 h 255"/>
                    <a:gd name="T106" fmla="*/ 93 w 308"/>
                    <a:gd name="T107" fmla="*/ 191 h 255"/>
                    <a:gd name="T108" fmla="*/ 84 w 308"/>
                    <a:gd name="T109" fmla="*/ 201 h 255"/>
                    <a:gd name="T110" fmla="*/ 89 w 308"/>
                    <a:gd name="T111" fmla="*/ 217 h 255"/>
                    <a:gd name="T112" fmla="*/ 84 w 308"/>
                    <a:gd name="T113" fmla="*/ 235 h 2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08"/>
                    <a:gd name="T172" fmla="*/ 0 h 255"/>
                    <a:gd name="T173" fmla="*/ 308 w 308"/>
                    <a:gd name="T174" fmla="*/ 255 h 25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08" h="255">
                      <a:moveTo>
                        <a:pt x="71" y="236"/>
                      </a:moveTo>
                      <a:lnTo>
                        <a:pt x="67" y="233"/>
                      </a:lnTo>
                      <a:lnTo>
                        <a:pt x="65" y="225"/>
                      </a:lnTo>
                      <a:lnTo>
                        <a:pt x="61" y="235"/>
                      </a:lnTo>
                      <a:lnTo>
                        <a:pt x="55" y="237"/>
                      </a:lnTo>
                      <a:lnTo>
                        <a:pt x="46" y="248"/>
                      </a:lnTo>
                      <a:lnTo>
                        <a:pt x="30" y="255"/>
                      </a:lnTo>
                      <a:lnTo>
                        <a:pt x="17" y="252"/>
                      </a:lnTo>
                      <a:lnTo>
                        <a:pt x="8" y="245"/>
                      </a:lnTo>
                      <a:lnTo>
                        <a:pt x="6" y="237"/>
                      </a:lnTo>
                      <a:lnTo>
                        <a:pt x="13" y="230"/>
                      </a:lnTo>
                      <a:lnTo>
                        <a:pt x="10" y="227"/>
                      </a:lnTo>
                      <a:lnTo>
                        <a:pt x="4" y="229"/>
                      </a:lnTo>
                      <a:lnTo>
                        <a:pt x="2" y="222"/>
                      </a:lnTo>
                      <a:lnTo>
                        <a:pt x="12" y="215"/>
                      </a:lnTo>
                      <a:lnTo>
                        <a:pt x="6" y="211"/>
                      </a:lnTo>
                      <a:lnTo>
                        <a:pt x="2" y="204"/>
                      </a:lnTo>
                      <a:lnTo>
                        <a:pt x="0" y="188"/>
                      </a:lnTo>
                      <a:lnTo>
                        <a:pt x="2" y="181"/>
                      </a:lnTo>
                      <a:lnTo>
                        <a:pt x="18" y="173"/>
                      </a:lnTo>
                      <a:lnTo>
                        <a:pt x="31" y="170"/>
                      </a:lnTo>
                      <a:lnTo>
                        <a:pt x="40" y="165"/>
                      </a:lnTo>
                      <a:lnTo>
                        <a:pt x="45" y="157"/>
                      </a:lnTo>
                      <a:lnTo>
                        <a:pt x="52" y="157"/>
                      </a:lnTo>
                      <a:lnTo>
                        <a:pt x="62" y="158"/>
                      </a:lnTo>
                      <a:lnTo>
                        <a:pt x="72" y="153"/>
                      </a:lnTo>
                      <a:lnTo>
                        <a:pt x="69" y="147"/>
                      </a:lnTo>
                      <a:lnTo>
                        <a:pt x="62" y="154"/>
                      </a:lnTo>
                      <a:lnTo>
                        <a:pt x="55" y="152"/>
                      </a:lnTo>
                      <a:lnTo>
                        <a:pt x="68" y="139"/>
                      </a:lnTo>
                      <a:lnTo>
                        <a:pt x="77" y="135"/>
                      </a:lnTo>
                      <a:lnTo>
                        <a:pt x="84" y="124"/>
                      </a:lnTo>
                      <a:lnTo>
                        <a:pt x="94" y="106"/>
                      </a:lnTo>
                      <a:lnTo>
                        <a:pt x="102" y="101"/>
                      </a:lnTo>
                      <a:lnTo>
                        <a:pt x="102" y="92"/>
                      </a:lnTo>
                      <a:lnTo>
                        <a:pt x="117" y="79"/>
                      </a:lnTo>
                      <a:lnTo>
                        <a:pt x="124" y="75"/>
                      </a:lnTo>
                      <a:lnTo>
                        <a:pt x="129" y="65"/>
                      </a:lnTo>
                      <a:lnTo>
                        <a:pt x="137" y="64"/>
                      </a:lnTo>
                      <a:lnTo>
                        <a:pt x="138" y="54"/>
                      </a:lnTo>
                      <a:lnTo>
                        <a:pt x="129" y="58"/>
                      </a:lnTo>
                      <a:lnTo>
                        <a:pt x="121" y="59"/>
                      </a:lnTo>
                      <a:lnTo>
                        <a:pt x="120" y="54"/>
                      </a:lnTo>
                      <a:lnTo>
                        <a:pt x="122" y="47"/>
                      </a:lnTo>
                      <a:lnTo>
                        <a:pt x="131" y="42"/>
                      </a:lnTo>
                      <a:lnTo>
                        <a:pt x="135" y="48"/>
                      </a:lnTo>
                      <a:lnTo>
                        <a:pt x="149" y="50"/>
                      </a:lnTo>
                      <a:lnTo>
                        <a:pt x="151" y="44"/>
                      </a:lnTo>
                      <a:lnTo>
                        <a:pt x="143" y="40"/>
                      </a:lnTo>
                      <a:lnTo>
                        <a:pt x="149" y="34"/>
                      </a:lnTo>
                      <a:lnTo>
                        <a:pt x="162" y="36"/>
                      </a:lnTo>
                      <a:lnTo>
                        <a:pt x="167" y="23"/>
                      </a:lnTo>
                      <a:lnTo>
                        <a:pt x="177" y="22"/>
                      </a:lnTo>
                      <a:lnTo>
                        <a:pt x="181" y="30"/>
                      </a:lnTo>
                      <a:lnTo>
                        <a:pt x="191" y="24"/>
                      </a:lnTo>
                      <a:lnTo>
                        <a:pt x="199" y="28"/>
                      </a:lnTo>
                      <a:lnTo>
                        <a:pt x="203" y="19"/>
                      </a:lnTo>
                      <a:lnTo>
                        <a:pt x="212" y="18"/>
                      </a:lnTo>
                      <a:lnTo>
                        <a:pt x="213" y="25"/>
                      </a:lnTo>
                      <a:lnTo>
                        <a:pt x="217" y="26"/>
                      </a:lnTo>
                      <a:lnTo>
                        <a:pt x="220" y="12"/>
                      </a:lnTo>
                      <a:lnTo>
                        <a:pt x="231" y="12"/>
                      </a:lnTo>
                      <a:lnTo>
                        <a:pt x="246" y="0"/>
                      </a:lnTo>
                      <a:lnTo>
                        <a:pt x="252" y="4"/>
                      </a:lnTo>
                      <a:lnTo>
                        <a:pt x="238" y="16"/>
                      </a:lnTo>
                      <a:lnTo>
                        <a:pt x="238" y="24"/>
                      </a:lnTo>
                      <a:lnTo>
                        <a:pt x="257" y="7"/>
                      </a:lnTo>
                      <a:lnTo>
                        <a:pt x="257" y="16"/>
                      </a:lnTo>
                      <a:lnTo>
                        <a:pt x="269" y="2"/>
                      </a:lnTo>
                      <a:lnTo>
                        <a:pt x="278" y="5"/>
                      </a:lnTo>
                      <a:lnTo>
                        <a:pt x="276" y="15"/>
                      </a:lnTo>
                      <a:lnTo>
                        <a:pt x="290" y="7"/>
                      </a:lnTo>
                      <a:lnTo>
                        <a:pt x="308" y="16"/>
                      </a:lnTo>
                      <a:lnTo>
                        <a:pt x="300" y="24"/>
                      </a:lnTo>
                      <a:lnTo>
                        <a:pt x="284" y="23"/>
                      </a:lnTo>
                      <a:lnTo>
                        <a:pt x="298" y="33"/>
                      </a:lnTo>
                      <a:lnTo>
                        <a:pt x="298" y="37"/>
                      </a:lnTo>
                      <a:lnTo>
                        <a:pt x="289" y="39"/>
                      </a:lnTo>
                      <a:lnTo>
                        <a:pt x="282" y="28"/>
                      </a:lnTo>
                      <a:lnTo>
                        <a:pt x="265" y="23"/>
                      </a:lnTo>
                      <a:lnTo>
                        <a:pt x="250" y="31"/>
                      </a:lnTo>
                      <a:lnTo>
                        <a:pt x="250" y="33"/>
                      </a:lnTo>
                      <a:lnTo>
                        <a:pt x="246" y="45"/>
                      </a:lnTo>
                      <a:lnTo>
                        <a:pt x="237" y="54"/>
                      </a:lnTo>
                      <a:lnTo>
                        <a:pt x="225" y="53"/>
                      </a:lnTo>
                      <a:lnTo>
                        <a:pt x="205" y="51"/>
                      </a:lnTo>
                      <a:lnTo>
                        <a:pt x="199" y="43"/>
                      </a:lnTo>
                      <a:lnTo>
                        <a:pt x="195" y="39"/>
                      </a:lnTo>
                      <a:lnTo>
                        <a:pt x="187" y="44"/>
                      </a:lnTo>
                      <a:lnTo>
                        <a:pt x="179" y="46"/>
                      </a:lnTo>
                      <a:lnTo>
                        <a:pt x="180" y="58"/>
                      </a:lnTo>
                      <a:lnTo>
                        <a:pt x="169" y="58"/>
                      </a:lnTo>
                      <a:lnTo>
                        <a:pt x="169" y="53"/>
                      </a:lnTo>
                      <a:lnTo>
                        <a:pt x="158" y="54"/>
                      </a:lnTo>
                      <a:lnTo>
                        <a:pt x="159" y="62"/>
                      </a:lnTo>
                      <a:lnTo>
                        <a:pt x="145" y="64"/>
                      </a:lnTo>
                      <a:lnTo>
                        <a:pt x="135" y="76"/>
                      </a:lnTo>
                      <a:lnTo>
                        <a:pt x="135" y="87"/>
                      </a:lnTo>
                      <a:lnTo>
                        <a:pt x="127" y="94"/>
                      </a:lnTo>
                      <a:lnTo>
                        <a:pt x="125" y="103"/>
                      </a:lnTo>
                      <a:lnTo>
                        <a:pt x="115" y="105"/>
                      </a:lnTo>
                      <a:lnTo>
                        <a:pt x="113" y="117"/>
                      </a:lnTo>
                      <a:lnTo>
                        <a:pt x="107" y="129"/>
                      </a:lnTo>
                      <a:lnTo>
                        <a:pt x="111" y="138"/>
                      </a:lnTo>
                      <a:lnTo>
                        <a:pt x="108" y="142"/>
                      </a:lnTo>
                      <a:lnTo>
                        <a:pt x="84" y="149"/>
                      </a:lnTo>
                      <a:lnTo>
                        <a:pt x="84" y="187"/>
                      </a:lnTo>
                      <a:lnTo>
                        <a:pt x="93" y="191"/>
                      </a:lnTo>
                      <a:lnTo>
                        <a:pt x="94" y="199"/>
                      </a:lnTo>
                      <a:lnTo>
                        <a:pt x="84" y="201"/>
                      </a:lnTo>
                      <a:lnTo>
                        <a:pt x="92" y="207"/>
                      </a:lnTo>
                      <a:lnTo>
                        <a:pt x="89" y="217"/>
                      </a:lnTo>
                      <a:lnTo>
                        <a:pt x="84" y="222"/>
                      </a:lnTo>
                      <a:lnTo>
                        <a:pt x="84" y="235"/>
                      </a:lnTo>
                      <a:lnTo>
                        <a:pt x="71" y="23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371" name="Svalbard"/>
                <p:cNvGrpSpPr/>
                <p:nvPr/>
              </p:nvGrpSpPr>
              <p:grpSpPr>
                <a:xfrm>
                  <a:off x="4582028" y="1592527"/>
                  <a:ext cx="328563" cy="172784"/>
                  <a:chOff x="4582028" y="1592527"/>
                  <a:chExt cx="328563" cy="172784"/>
                </a:xfrm>
                <a:grpFill/>
              </p:grpSpPr>
              <p:sp>
                <p:nvSpPr>
                  <p:cNvPr id="372" name="Spitsbergen"/>
                  <p:cNvSpPr>
                    <a:spLocks/>
                  </p:cNvSpPr>
                  <p:nvPr/>
                </p:nvSpPr>
                <p:spPr bwMode="auto">
                  <a:xfrm>
                    <a:off x="4582028" y="1616012"/>
                    <a:ext cx="209543" cy="149299"/>
                  </a:xfrm>
                  <a:custGeom>
                    <a:avLst/>
                    <a:gdLst>
                      <a:gd name="T0" fmla="*/ 42 w 125"/>
                      <a:gd name="T1" fmla="*/ 63 h 89"/>
                      <a:gd name="T2" fmla="*/ 53 w 125"/>
                      <a:gd name="T3" fmla="*/ 60 h 89"/>
                      <a:gd name="T4" fmla="*/ 33 w 125"/>
                      <a:gd name="T5" fmla="*/ 58 h 89"/>
                      <a:gd name="T6" fmla="*/ 41 w 125"/>
                      <a:gd name="T7" fmla="*/ 48 h 89"/>
                      <a:gd name="T8" fmla="*/ 64 w 125"/>
                      <a:gd name="T9" fmla="*/ 44 h 89"/>
                      <a:gd name="T10" fmla="*/ 67 w 125"/>
                      <a:gd name="T11" fmla="*/ 35 h 89"/>
                      <a:gd name="T12" fmla="*/ 53 w 125"/>
                      <a:gd name="T13" fmla="*/ 39 h 89"/>
                      <a:gd name="T14" fmla="*/ 49 w 125"/>
                      <a:gd name="T15" fmla="*/ 31 h 89"/>
                      <a:gd name="T16" fmla="*/ 41 w 125"/>
                      <a:gd name="T17" fmla="*/ 36 h 89"/>
                      <a:gd name="T18" fmla="*/ 28 w 125"/>
                      <a:gd name="T19" fmla="*/ 47 h 89"/>
                      <a:gd name="T20" fmla="*/ 8 w 125"/>
                      <a:gd name="T21" fmla="*/ 34 h 89"/>
                      <a:gd name="T22" fmla="*/ 15 w 125"/>
                      <a:gd name="T23" fmla="*/ 21 h 89"/>
                      <a:gd name="T24" fmla="*/ 8 w 125"/>
                      <a:gd name="T25" fmla="*/ 17 h 89"/>
                      <a:gd name="T26" fmla="*/ 0 w 125"/>
                      <a:gd name="T27" fmla="*/ 15 h 89"/>
                      <a:gd name="T28" fmla="*/ 15 w 125"/>
                      <a:gd name="T29" fmla="*/ 5 h 89"/>
                      <a:gd name="T30" fmla="*/ 36 w 125"/>
                      <a:gd name="T31" fmla="*/ 7 h 89"/>
                      <a:gd name="T32" fmla="*/ 41 w 125"/>
                      <a:gd name="T33" fmla="*/ 8 h 89"/>
                      <a:gd name="T34" fmla="*/ 55 w 125"/>
                      <a:gd name="T35" fmla="*/ 10 h 89"/>
                      <a:gd name="T36" fmla="*/ 58 w 125"/>
                      <a:gd name="T37" fmla="*/ 21 h 89"/>
                      <a:gd name="T38" fmla="*/ 67 w 125"/>
                      <a:gd name="T39" fmla="*/ 28 h 89"/>
                      <a:gd name="T40" fmla="*/ 62 w 125"/>
                      <a:gd name="T41" fmla="*/ 9 h 89"/>
                      <a:gd name="T42" fmla="*/ 64 w 125"/>
                      <a:gd name="T43" fmla="*/ 0 h 89"/>
                      <a:gd name="T44" fmla="*/ 81 w 125"/>
                      <a:gd name="T45" fmla="*/ 5 h 89"/>
                      <a:gd name="T46" fmla="*/ 83 w 125"/>
                      <a:gd name="T47" fmla="*/ 16 h 89"/>
                      <a:gd name="T48" fmla="*/ 95 w 125"/>
                      <a:gd name="T49" fmla="*/ 16 h 89"/>
                      <a:gd name="T50" fmla="*/ 114 w 125"/>
                      <a:gd name="T51" fmla="*/ 27 h 89"/>
                      <a:gd name="T52" fmla="*/ 119 w 125"/>
                      <a:gd name="T53" fmla="*/ 36 h 89"/>
                      <a:gd name="T54" fmla="*/ 92 w 125"/>
                      <a:gd name="T55" fmla="*/ 44 h 89"/>
                      <a:gd name="T56" fmla="*/ 88 w 125"/>
                      <a:gd name="T57" fmla="*/ 63 h 89"/>
                      <a:gd name="T58" fmla="*/ 76 w 125"/>
                      <a:gd name="T59" fmla="*/ 76 h 89"/>
                      <a:gd name="T60" fmla="*/ 61 w 125"/>
                      <a:gd name="T61" fmla="*/ 85 h 89"/>
                      <a:gd name="T62" fmla="*/ 51 w 125"/>
                      <a:gd name="T63" fmla="*/ 77 h 89"/>
                      <a:gd name="T64" fmla="*/ 34 w 125"/>
                      <a:gd name="T65" fmla="*/ 68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89"/>
                      <a:gd name="T101" fmla="*/ 125 w 125"/>
                      <a:gd name="T102" fmla="*/ 89 h 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89">
                        <a:moveTo>
                          <a:pt x="34" y="68"/>
                        </a:moveTo>
                        <a:lnTo>
                          <a:pt x="42" y="63"/>
                        </a:lnTo>
                        <a:lnTo>
                          <a:pt x="63" y="66"/>
                        </a:lnTo>
                        <a:lnTo>
                          <a:pt x="53" y="60"/>
                        </a:lnTo>
                        <a:lnTo>
                          <a:pt x="45" y="56"/>
                        </a:lnTo>
                        <a:lnTo>
                          <a:pt x="33" y="58"/>
                        </a:lnTo>
                        <a:lnTo>
                          <a:pt x="33" y="50"/>
                        </a:lnTo>
                        <a:lnTo>
                          <a:pt x="41" y="48"/>
                        </a:lnTo>
                        <a:lnTo>
                          <a:pt x="52" y="45"/>
                        </a:lnTo>
                        <a:lnTo>
                          <a:pt x="64" y="44"/>
                        </a:lnTo>
                        <a:lnTo>
                          <a:pt x="73" y="42"/>
                        </a:lnTo>
                        <a:lnTo>
                          <a:pt x="67" y="35"/>
                        </a:lnTo>
                        <a:lnTo>
                          <a:pt x="62" y="39"/>
                        </a:lnTo>
                        <a:lnTo>
                          <a:pt x="53" y="39"/>
                        </a:lnTo>
                        <a:lnTo>
                          <a:pt x="54" y="33"/>
                        </a:lnTo>
                        <a:lnTo>
                          <a:pt x="49" y="31"/>
                        </a:lnTo>
                        <a:lnTo>
                          <a:pt x="46" y="36"/>
                        </a:lnTo>
                        <a:lnTo>
                          <a:pt x="41" y="36"/>
                        </a:lnTo>
                        <a:lnTo>
                          <a:pt x="39" y="41"/>
                        </a:lnTo>
                        <a:lnTo>
                          <a:pt x="28" y="47"/>
                        </a:lnTo>
                        <a:lnTo>
                          <a:pt x="20" y="43"/>
                        </a:lnTo>
                        <a:lnTo>
                          <a:pt x="8" y="34"/>
                        </a:lnTo>
                        <a:lnTo>
                          <a:pt x="4" y="27"/>
                        </a:lnTo>
                        <a:lnTo>
                          <a:pt x="15" y="21"/>
                        </a:lnTo>
                        <a:lnTo>
                          <a:pt x="15" y="18"/>
                        </a:lnTo>
                        <a:lnTo>
                          <a:pt x="8" y="17"/>
                        </a:lnTo>
                        <a:lnTo>
                          <a:pt x="2" y="22"/>
                        </a:lnTo>
                        <a:lnTo>
                          <a:pt x="0" y="15"/>
                        </a:lnTo>
                        <a:lnTo>
                          <a:pt x="3" y="8"/>
                        </a:lnTo>
                        <a:lnTo>
                          <a:pt x="15" y="5"/>
                        </a:lnTo>
                        <a:lnTo>
                          <a:pt x="25" y="6"/>
                        </a:lnTo>
                        <a:lnTo>
                          <a:pt x="36" y="7"/>
                        </a:lnTo>
                        <a:lnTo>
                          <a:pt x="38" y="19"/>
                        </a:lnTo>
                        <a:lnTo>
                          <a:pt x="41" y="8"/>
                        </a:lnTo>
                        <a:lnTo>
                          <a:pt x="47" y="7"/>
                        </a:lnTo>
                        <a:lnTo>
                          <a:pt x="55" y="10"/>
                        </a:lnTo>
                        <a:lnTo>
                          <a:pt x="57" y="16"/>
                        </a:lnTo>
                        <a:lnTo>
                          <a:pt x="58" y="21"/>
                        </a:lnTo>
                        <a:lnTo>
                          <a:pt x="63" y="27"/>
                        </a:lnTo>
                        <a:lnTo>
                          <a:pt x="67" y="28"/>
                        </a:lnTo>
                        <a:lnTo>
                          <a:pt x="65" y="18"/>
                        </a:lnTo>
                        <a:lnTo>
                          <a:pt x="62" y="9"/>
                        </a:lnTo>
                        <a:lnTo>
                          <a:pt x="61" y="3"/>
                        </a:lnTo>
                        <a:lnTo>
                          <a:pt x="64" y="0"/>
                        </a:lnTo>
                        <a:lnTo>
                          <a:pt x="72" y="3"/>
                        </a:lnTo>
                        <a:lnTo>
                          <a:pt x="81" y="5"/>
                        </a:lnTo>
                        <a:lnTo>
                          <a:pt x="78" y="15"/>
                        </a:lnTo>
                        <a:lnTo>
                          <a:pt x="83" y="16"/>
                        </a:lnTo>
                        <a:lnTo>
                          <a:pt x="87" y="12"/>
                        </a:lnTo>
                        <a:lnTo>
                          <a:pt x="95" y="16"/>
                        </a:lnTo>
                        <a:lnTo>
                          <a:pt x="96" y="22"/>
                        </a:lnTo>
                        <a:lnTo>
                          <a:pt x="114" y="27"/>
                        </a:lnTo>
                        <a:lnTo>
                          <a:pt x="125" y="33"/>
                        </a:lnTo>
                        <a:lnTo>
                          <a:pt x="119" y="36"/>
                        </a:lnTo>
                        <a:lnTo>
                          <a:pt x="103" y="39"/>
                        </a:lnTo>
                        <a:lnTo>
                          <a:pt x="92" y="44"/>
                        </a:lnTo>
                        <a:lnTo>
                          <a:pt x="90" y="51"/>
                        </a:lnTo>
                        <a:lnTo>
                          <a:pt x="88" y="63"/>
                        </a:lnTo>
                        <a:lnTo>
                          <a:pt x="81" y="65"/>
                        </a:lnTo>
                        <a:lnTo>
                          <a:pt x="76" y="76"/>
                        </a:lnTo>
                        <a:lnTo>
                          <a:pt x="70" y="89"/>
                        </a:lnTo>
                        <a:lnTo>
                          <a:pt x="61" y="85"/>
                        </a:lnTo>
                        <a:lnTo>
                          <a:pt x="61" y="76"/>
                        </a:lnTo>
                        <a:lnTo>
                          <a:pt x="51" y="77"/>
                        </a:lnTo>
                        <a:lnTo>
                          <a:pt x="44" y="73"/>
                        </a:lnTo>
                        <a:lnTo>
                          <a:pt x="34" y="6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73" name="Nordaustlandet"/>
                  <p:cNvSpPr>
                    <a:spLocks/>
                  </p:cNvSpPr>
                  <p:nvPr/>
                </p:nvSpPr>
                <p:spPr bwMode="auto">
                  <a:xfrm>
                    <a:off x="4729546" y="1592527"/>
                    <a:ext cx="181045" cy="62068"/>
                  </a:xfrm>
                  <a:custGeom>
                    <a:avLst/>
                    <a:gdLst>
                      <a:gd name="T0" fmla="*/ 46 w 108"/>
                      <a:gd name="T1" fmla="*/ 29 h 37"/>
                      <a:gd name="T2" fmla="*/ 39 w 108"/>
                      <a:gd name="T3" fmla="*/ 29 h 37"/>
                      <a:gd name="T4" fmla="*/ 26 w 108"/>
                      <a:gd name="T5" fmla="*/ 28 h 37"/>
                      <a:gd name="T6" fmla="*/ 27 w 108"/>
                      <a:gd name="T7" fmla="*/ 22 h 37"/>
                      <a:gd name="T8" fmla="*/ 40 w 108"/>
                      <a:gd name="T9" fmla="*/ 21 h 37"/>
                      <a:gd name="T10" fmla="*/ 45 w 108"/>
                      <a:gd name="T11" fmla="*/ 18 h 37"/>
                      <a:gd name="T12" fmla="*/ 38 w 108"/>
                      <a:gd name="T13" fmla="*/ 16 h 37"/>
                      <a:gd name="T14" fmla="*/ 26 w 108"/>
                      <a:gd name="T15" fmla="*/ 17 h 37"/>
                      <a:gd name="T16" fmla="*/ 13 w 108"/>
                      <a:gd name="T17" fmla="*/ 20 h 37"/>
                      <a:gd name="T18" fmla="*/ 1 w 108"/>
                      <a:gd name="T19" fmla="*/ 18 h 37"/>
                      <a:gd name="T20" fmla="*/ 0 w 108"/>
                      <a:gd name="T21" fmla="*/ 13 h 37"/>
                      <a:gd name="T22" fmla="*/ 8 w 108"/>
                      <a:gd name="T23" fmla="*/ 10 h 37"/>
                      <a:gd name="T24" fmla="*/ 16 w 108"/>
                      <a:gd name="T25" fmla="*/ 5 h 37"/>
                      <a:gd name="T26" fmla="*/ 22 w 108"/>
                      <a:gd name="T27" fmla="*/ 4 h 37"/>
                      <a:gd name="T28" fmla="*/ 34 w 108"/>
                      <a:gd name="T29" fmla="*/ 7 h 37"/>
                      <a:gd name="T30" fmla="*/ 42 w 108"/>
                      <a:gd name="T31" fmla="*/ 8 h 37"/>
                      <a:gd name="T32" fmla="*/ 50 w 108"/>
                      <a:gd name="T33" fmla="*/ 9 h 37"/>
                      <a:gd name="T34" fmla="*/ 56 w 108"/>
                      <a:gd name="T35" fmla="*/ 0 h 37"/>
                      <a:gd name="T36" fmla="*/ 61 w 108"/>
                      <a:gd name="T37" fmla="*/ 10 h 37"/>
                      <a:gd name="T38" fmla="*/ 71 w 108"/>
                      <a:gd name="T39" fmla="*/ 6 h 37"/>
                      <a:gd name="T40" fmla="*/ 86 w 108"/>
                      <a:gd name="T41" fmla="*/ 7 h 37"/>
                      <a:gd name="T42" fmla="*/ 99 w 108"/>
                      <a:gd name="T43" fmla="*/ 10 h 37"/>
                      <a:gd name="T44" fmla="*/ 108 w 108"/>
                      <a:gd name="T45" fmla="*/ 12 h 37"/>
                      <a:gd name="T46" fmla="*/ 104 w 108"/>
                      <a:gd name="T47" fmla="*/ 17 h 37"/>
                      <a:gd name="T48" fmla="*/ 92 w 108"/>
                      <a:gd name="T49" fmla="*/ 23 h 37"/>
                      <a:gd name="T50" fmla="*/ 86 w 108"/>
                      <a:gd name="T51" fmla="*/ 28 h 37"/>
                      <a:gd name="T52" fmla="*/ 75 w 108"/>
                      <a:gd name="T53" fmla="*/ 29 h 37"/>
                      <a:gd name="T54" fmla="*/ 68 w 108"/>
                      <a:gd name="T55" fmla="*/ 37 h 37"/>
                      <a:gd name="T56" fmla="*/ 55 w 108"/>
                      <a:gd name="T57" fmla="*/ 35 h 37"/>
                      <a:gd name="T58" fmla="*/ 51 w 108"/>
                      <a:gd name="T59" fmla="*/ 28 h 37"/>
                      <a:gd name="T60" fmla="*/ 46 w 108"/>
                      <a:gd name="T61" fmla="*/ 29 h 3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37"/>
                      <a:gd name="T95" fmla="*/ 108 w 108"/>
                      <a:gd name="T96" fmla="*/ 37 h 3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37">
                        <a:moveTo>
                          <a:pt x="46" y="29"/>
                        </a:moveTo>
                        <a:lnTo>
                          <a:pt x="39" y="29"/>
                        </a:lnTo>
                        <a:lnTo>
                          <a:pt x="26" y="28"/>
                        </a:lnTo>
                        <a:lnTo>
                          <a:pt x="27" y="22"/>
                        </a:lnTo>
                        <a:lnTo>
                          <a:pt x="40" y="21"/>
                        </a:lnTo>
                        <a:lnTo>
                          <a:pt x="45" y="18"/>
                        </a:lnTo>
                        <a:lnTo>
                          <a:pt x="38" y="16"/>
                        </a:lnTo>
                        <a:lnTo>
                          <a:pt x="26" y="17"/>
                        </a:lnTo>
                        <a:lnTo>
                          <a:pt x="13" y="20"/>
                        </a:lnTo>
                        <a:lnTo>
                          <a:pt x="1" y="18"/>
                        </a:lnTo>
                        <a:lnTo>
                          <a:pt x="0" y="13"/>
                        </a:lnTo>
                        <a:lnTo>
                          <a:pt x="8" y="10"/>
                        </a:lnTo>
                        <a:lnTo>
                          <a:pt x="16" y="5"/>
                        </a:lnTo>
                        <a:lnTo>
                          <a:pt x="22" y="4"/>
                        </a:lnTo>
                        <a:lnTo>
                          <a:pt x="34" y="7"/>
                        </a:lnTo>
                        <a:lnTo>
                          <a:pt x="42" y="8"/>
                        </a:lnTo>
                        <a:lnTo>
                          <a:pt x="50" y="9"/>
                        </a:lnTo>
                        <a:lnTo>
                          <a:pt x="56" y="0"/>
                        </a:lnTo>
                        <a:lnTo>
                          <a:pt x="61" y="10"/>
                        </a:lnTo>
                        <a:lnTo>
                          <a:pt x="71" y="6"/>
                        </a:lnTo>
                        <a:lnTo>
                          <a:pt x="86" y="7"/>
                        </a:lnTo>
                        <a:lnTo>
                          <a:pt x="99" y="10"/>
                        </a:lnTo>
                        <a:lnTo>
                          <a:pt x="108" y="12"/>
                        </a:lnTo>
                        <a:lnTo>
                          <a:pt x="104" y="17"/>
                        </a:lnTo>
                        <a:lnTo>
                          <a:pt x="92" y="23"/>
                        </a:lnTo>
                        <a:lnTo>
                          <a:pt x="86" y="28"/>
                        </a:lnTo>
                        <a:lnTo>
                          <a:pt x="75" y="29"/>
                        </a:lnTo>
                        <a:lnTo>
                          <a:pt x="68" y="37"/>
                        </a:lnTo>
                        <a:lnTo>
                          <a:pt x="55" y="35"/>
                        </a:lnTo>
                        <a:lnTo>
                          <a:pt x="51" y="28"/>
                        </a:lnTo>
                        <a:lnTo>
                          <a:pt x="46" y="2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74" name="Barentsoya"/>
                  <p:cNvSpPr>
                    <a:spLocks/>
                  </p:cNvSpPr>
                  <p:nvPr/>
                </p:nvSpPr>
                <p:spPr bwMode="auto">
                  <a:xfrm>
                    <a:off x="4774808" y="1681435"/>
                    <a:ext cx="33527" cy="18453"/>
                  </a:xfrm>
                  <a:custGeom>
                    <a:avLst/>
                    <a:gdLst>
                      <a:gd name="T0" fmla="*/ 1 w 20"/>
                      <a:gd name="T1" fmla="*/ 2 h 11"/>
                      <a:gd name="T2" fmla="*/ 10 w 20"/>
                      <a:gd name="T3" fmla="*/ 0 h 11"/>
                      <a:gd name="T4" fmla="*/ 18 w 20"/>
                      <a:gd name="T5" fmla="*/ 0 h 11"/>
                      <a:gd name="T6" fmla="*/ 20 w 20"/>
                      <a:gd name="T7" fmla="*/ 6 h 11"/>
                      <a:gd name="T8" fmla="*/ 14 w 20"/>
                      <a:gd name="T9" fmla="*/ 8 h 11"/>
                      <a:gd name="T10" fmla="*/ 0 w 20"/>
                      <a:gd name="T11" fmla="*/ 11 h 11"/>
                      <a:gd name="T12" fmla="*/ 1 w 20"/>
                      <a:gd name="T13" fmla="*/ 2 h 11"/>
                      <a:gd name="T14" fmla="*/ 0 60000 65536"/>
                      <a:gd name="T15" fmla="*/ 0 60000 65536"/>
                      <a:gd name="T16" fmla="*/ 0 60000 65536"/>
                      <a:gd name="T17" fmla="*/ 0 60000 65536"/>
                      <a:gd name="T18" fmla="*/ 0 60000 65536"/>
                      <a:gd name="T19" fmla="*/ 0 60000 65536"/>
                      <a:gd name="T20" fmla="*/ 0 60000 65536"/>
                      <a:gd name="T21" fmla="*/ 0 w 20"/>
                      <a:gd name="T22" fmla="*/ 0 h 11"/>
                      <a:gd name="T23" fmla="*/ 20 w 20"/>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1">
                        <a:moveTo>
                          <a:pt x="1" y="2"/>
                        </a:moveTo>
                        <a:lnTo>
                          <a:pt x="10" y="0"/>
                        </a:lnTo>
                        <a:lnTo>
                          <a:pt x="18" y="0"/>
                        </a:lnTo>
                        <a:lnTo>
                          <a:pt x="20" y="6"/>
                        </a:lnTo>
                        <a:lnTo>
                          <a:pt x="14" y="8"/>
                        </a:lnTo>
                        <a:lnTo>
                          <a:pt x="0" y="11"/>
                        </a:lnTo>
                        <a:lnTo>
                          <a:pt x="1" y="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75" name="Edgeoya"/>
                  <p:cNvSpPr>
                    <a:spLocks/>
                  </p:cNvSpPr>
                  <p:nvPr/>
                </p:nvSpPr>
                <p:spPr bwMode="auto">
                  <a:xfrm>
                    <a:off x="4779837" y="1694855"/>
                    <a:ext cx="72083" cy="40260"/>
                  </a:xfrm>
                  <a:custGeom>
                    <a:avLst/>
                    <a:gdLst>
                      <a:gd name="T0" fmla="*/ 8 w 43"/>
                      <a:gd name="T1" fmla="*/ 7 h 24"/>
                      <a:gd name="T2" fmla="*/ 11 w 43"/>
                      <a:gd name="T3" fmla="*/ 4 h 24"/>
                      <a:gd name="T4" fmla="*/ 23 w 43"/>
                      <a:gd name="T5" fmla="*/ 0 h 24"/>
                      <a:gd name="T6" fmla="*/ 29 w 43"/>
                      <a:gd name="T7" fmla="*/ 1 h 24"/>
                      <a:gd name="T8" fmla="*/ 31 w 43"/>
                      <a:gd name="T9" fmla="*/ 6 h 24"/>
                      <a:gd name="T10" fmla="*/ 35 w 43"/>
                      <a:gd name="T11" fmla="*/ 9 h 24"/>
                      <a:gd name="T12" fmla="*/ 43 w 43"/>
                      <a:gd name="T13" fmla="*/ 9 h 24"/>
                      <a:gd name="T14" fmla="*/ 38 w 43"/>
                      <a:gd name="T15" fmla="*/ 16 h 24"/>
                      <a:gd name="T16" fmla="*/ 28 w 43"/>
                      <a:gd name="T17" fmla="*/ 21 h 24"/>
                      <a:gd name="T18" fmla="*/ 20 w 43"/>
                      <a:gd name="T19" fmla="*/ 24 h 24"/>
                      <a:gd name="T20" fmla="*/ 19 w 43"/>
                      <a:gd name="T21" fmla="*/ 16 h 24"/>
                      <a:gd name="T22" fmla="*/ 13 w 43"/>
                      <a:gd name="T23" fmla="*/ 16 h 24"/>
                      <a:gd name="T24" fmla="*/ 8 w 43"/>
                      <a:gd name="T25" fmla="*/ 17 h 24"/>
                      <a:gd name="T26" fmla="*/ 3 w 43"/>
                      <a:gd name="T27" fmla="*/ 21 h 24"/>
                      <a:gd name="T28" fmla="*/ 0 w 43"/>
                      <a:gd name="T29" fmla="*/ 15 h 24"/>
                      <a:gd name="T30" fmla="*/ 5 w 43"/>
                      <a:gd name="T31" fmla="*/ 11 h 24"/>
                      <a:gd name="T32" fmla="*/ 8 w 43"/>
                      <a:gd name="T33" fmla="*/ 7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24"/>
                      <a:gd name="T53" fmla="*/ 43 w 43"/>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24">
                        <a:moveTo>
                          <a:pt x="8" y="7"/>
                        </a:moveTo>
                        <a:lnTo>
                          <a:pt x="11" y="4"/>
                        </a:lnTo>
                        <a:lnTo>
                          <a:pt x="23" y="0"/>
                        </a:lnTo>
                        <a:lnTo>
                          <a:pt x="29" y="1"/>
                        </a:lnTo>
                        <a:lnTo>
                          <a:pt x="31" y="6"/>
                        </a:lnTo>
                        <a:lnTo>
                          <a:pt x="35" y="9"/>
                        </a:lnTo>
                        <a:lnTo>
                          <a:pt x="43" y="9"/>
                        </a:lnTo>
                        <a:lnTo>
                          <a:pt x="38" y="16"/>
                        </a:lnTo>
                        <a:lnTo>
                          <a:pt x="28" y="21"/>
                        </a:lnTo>
                        <a:lnTo>
                          <a:pt x="20" y="24"/>
                        </a:lnTo>
                        <a:lnTo>
                          <a:pt x="19" y="16"/>
                        </a:lnTo>
                        <a:lnTo>
                          <a:pt x="13" y="16"/>
                        </a:lnTo>
                        <a:lnTo>
                          <a:pt x="8" y="17"/>
                        </a:lnTo>
                        <a:lnTo>
                          <a:pt x="3" y="21"/>
                        </a:lnTo>
                        <a:lnTo>
                          <a:pt x="0" y="15"/>
                        </a:lnTo>
                        <a:lnTo>
                          <a:pt x="5" y="11"/>
                        </a:lnTo>
                        <a:lnTo>
                          <a:pt x="8" y="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sp>
            <p:nvSpPr>
              <p:cNvPr id="364" name="Iceland"/>
              <p:cNvSpPr>
                <a:spLocks/>
              </p:cNvSpPr>
              <p:nvPr/>
            </p:nvSpPr>
            <p:spPr bwMode="auto">
              <a:xfrm>
                <a:off x="3881300" y="2137704"/>
                <a:ext cx="209542" cy="102327"/>
              </a:xfrm>
              <a:custGeom>
                <a:avLst/>
                <a:gdLst>
                  <a:gd name="T0" fmla="*/ 17463 w 125"/>
                  <a:gd name="T1" fmla="*/ 33337 h 61"/>
                  <a:gd name="T2" fmla="*/ 0 w 125"/>
                  <a:gd name="T3" fmla="*/ 33337 h 61"/>
                  <a:gd name="T4" fmla="*/ 7938 w 125"/>
                  <a:gd name="T5" fmla="*/ 22225 h 61"/>
                  <a:gd name="T6" fmla="*/ 12700 w 125"/>
                  <a:gd name="T7" fmla="*/ 11112 h 61"/>
                  <a:gd name="T8" fmla="*/ 25400 w 125"/>
                  <a:gd name="T9" fmla="*/ 3175 h 61"/>
                  <a:gd name="T10" fmla="*/ 36513 w 125"/>
                  <a:gd name="T11" fmla="*/ 6350 h 61"/>
                  <a:gd name="T12" fmla="*/ 49213 w 125"/>
                  <a:gd name="T13" fmla="*/ 15875 h 61"/>
                  <a:gd name="T14" fmla="*/ 53975 w 125"/>
                  <a:gd name="T15" fmla="*/ 28575 h 61"/>
                  <a:gd name="T16" fmla="*/ 57150 w 125"/>
                  <a:gd name="T17" fmla="*/ 33337 h 61"/>
                  <a:gd name="T18" fmla="*/ 65088 w 125"/>
                  <a:gd name="T19" fmla="*/ 28575 h 61"/>
                  <a:gd name="T20" fmla="*/ 71438 w 125"/>
                  <a:gd name="T21" fmla="*/ 20637 h 61"/>
                  <a:gd name="T22" fmla="*/ 76200 w 125"/>
                  <a:gd name="T23" fmla="*/ 12700 h 61"/>
                  <a:gd name="T24" fmla="*/ 80963 w 125"/>
                  <a:gd name="T25" fmla="*/ 17462 h 61"/>
                  <a:gd name="T26" fmla="*/ 87313 w 125"/>
                  <a:gd name="T27" fmla="*/ 25400 h 61"/>
                  <a:gd name="T28" fmla="*/ 95250 w 125"/>
                  <a:gd name="T29" fmla="*/ 15875 h 61"/>
                  <a:gd name="T30" fmla="*/ 103188 w 125"/>
                  <a:gd name="T31" fmla="*/ 9525 h 61"/>
                  <a:gd name="T32" fmla="*/ 109538 w 125"/>
                  <a:gd name="T33" fmla="*/ 12700 h 61"/>
                  <a:gd name="T34" fmla="*/ 123825 w 125"/>
                  <a:gd name="T35" fmla="*/ 15875 h 61"/>
                  <a:gd name="T36" fmla="*/ 141288 w 125"/>
                  <a:gd name="T37" fmla="*/ 9525 h 61"/>
                  <a:gd name="T38" fmla="*/ 152400 w 125"/>
                  <a:gd name="T39" fmla="*/ 0 h 61"/>
                  <a:gd name="T40" fmla="*/ 166688 w 125"/>
                  <a:gd name="T41" fmla="*/ 12700 h 61"/>
                  <a:gd name="T42" fmla="*/ 180975 w 125"/>
                  <a:gd name="T43" fmla="*/ 19050 h 61"/>
                  <a:gd name="T44" fmla="*/ 190500 w 125"/>
                  <a:gd name="T45" fmla="*/ 28575 h 61"/>
                  <a:gd name="T46" fmla="*/ 198438 w 125"/>
                  <a:gd name="T47" fmla="*/ 39687 h 61"/>
                  <a:gd name="T48" fmla="*/ 198438 w 125"/>
                  <a:gd name="T49" fmla="*/ 50800 h 61"/>
                  <a:gd name="T50" fmla="*/ 187325 w 125"/>
                  <a:gd name="T51" fmla="*/ 58737 h 61"/>
                  <a:gd name="T52" fmla="*/ 166688 w 125"/>
                  <a:gd name="T53" fmla="*/ 71437 h 61"/>
                  <a:gd name="T54" fmla="*/ 144463 w 125"/>
                  <a:gd name="T55" fmla="*/ 79375 h 61"/>
                  <a:gd name="T56" fmla="*/ 122238 w 125"/>
                  <a:gd name="T57" fmla="*/ 87312 h 61"/>
                  <a:gd name="T58" fmla="*/ 104775 w 125"/>
                  <a:gd name="T59" fmla="*/ 96837 h 61"/>
                  <a:gd name="T60" fmla="*/ 87313 w 125"/>
                  <a:gd name="T61" fmla="*/ 96837 h 61"/>
                  <a:gd name="T62" fmla="*/ 71438 w 125"/>
                  <a:gd name="T63" fmla="*/ 90487 h 61"/>
                  <a:gd name="T64" fmla="*/ 58738 w 125"/>
                  <a:gd name="T65" fmla="*/ 82550 h 61"/>
                  <a:gd name="T66" fmla="*/ 23813 w 125"/>
                  <a:gd name="T67" fmla="*/ 82550 h 61"/>
                  <a:gd name="T68" fmla="*/ 38100 w 125"/>
                  <a:gd name="T69" fmla="*/ 73025 h 61"/>
                  <a:gd name="T70" fmla="*/ 41275 w 125"/>
                  <a:gd name="T71" fmla="*/ 61912 h 61"/>
                  <a:gd name="T72" fmla="*/ 30163 w 125"/>
                  <a:gd name="T73" fmla="*/ 57150 h 61"/>
                  <a:gd name="T74" fmla="*/ 17463 w 125"/>
                  <a:gd name="T75" fmla="*/ 53975 h 61"/>
                  <a:gd name="T76" fmla="*/ 4763 w 125"/>
                  <a:gd name="T77" fmla="*/ 50800 h 61"/>
                  <a:gd name="T78" fmla="*/ 22225 w 125"/>
                  <a:gd name="T79" fmla="*/ 44450 h 61"/>
                  <a:gd name="T80" fmla="*/ 36513 w 125"/>
                  <a:gd name="T81" fmla="*/ 38100 h 61"/>
                  <a:gd name="T82" fmla="*/ 28575 w 125"/>
                  <a:gd name="T83" fmla="*/ 31750 h 61"/>
                  <a:gd name="T84" fmla="*/ 17463 w 125"/>
                  <a:gd name="T85" fmla="*/ 33337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5"/>
                  <a:gd name="T130" fmla="*/ 0 h 61"/>
                  <a:gd name="T131" fmla="*/ 125 w 125"/>
                  <a:gd name="T132" fmla="*/ 61 h 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5" h="61">
                    <a:moveTo>
                      <a:pt x="11" y="21"/>
                    </a:moveTo>
                    <a:lnTo>
                      <a:pt x="0" y="21"/>
                    </a:lnTo>
                    <a:lnTo>
                      <a:pt x="5" y="14"/>
                    </a:lnTo>
                    <a:lnTo>
                      <a:pt x="8" y="7"/>
                    </a:lnTo>
                    <a:lnTo>
                      <a:pt x="16" y="2"/>
                    </a:lnTo>
                    <a:lnTo>
                      <a:pt x="23" y="4"/>
                    </a:lnTo>
                    <a:lnTo>
                      <a:pt x="31" y="10"/>
                    </a:lnTo>
                    <a:lnTo>
                      <a:pt x="34" y="18"/>
                    </a:lnTo>
                    <a:lnTo>
                      <a:pt x="36" y="21"/>
                    </a:lnTo>
                    <a:lnTo>
                      <a:pt x="41" y="18"/>
                    </a:lnTo>
                    <a:lnTo>
                      <a:pt x="45" y="13"/>
                    </a:lnTo>
                    <a:lnTo>
                      <a:pt x="48" y="8"/>
                    </a:lnTo>
                    <a:lnTo>
                      <a:pt x="51" y="11"/>
                    </a:lnTo>
                    <a:lnTo>
                      <a:pt x="55" y="16"/>
                    </a:lnTo>
                    <a:lnTo>
                      <a:pt x="60" y="10"/>
                    </a:lnTo>
                    <a:lnTo>
                      <a:pt x="65" y="6"/>
                    </a:lnTo>
                    <a:lnTo>
                      <a:pt x="69" y="8"/>
                    </a:lnTo>
                    <a:lnTo>
                      <a:pt x="78" y="10"/>
                    </a:lnTo>
                    <a:lnTo>
                      <a:pt x="89" y="6"/>
                    </a:lnTo>
                    <a:lnTo>
                      <a:pt x="96" y="0"/>
                    </a:lnTo>
                    <a:lnTo>
                      <a:pt x="105" y="8"/>
                    </a:lnTo>
                    <a:lnTo>
                      <a:pt x="114" y="12"/>
                    </a:lnTo>
                    <a:lnTo>
                      <a:pt x="120" y="18"/>
                    </a:lnTo>
                    <a:lnTo>
                      <a:pt x="125" y="25"/>
                    </a:lnTo>
                    <a:lnTo>
                      <a:pt x="125" y="32"/>
                    </a:lnTo>
                    <a:lnTo>
                      <a:pt x="118" y="37"/>
                    </a:lnTo>
                    <a:lnTo>
                      <a:pt x="105" y="45"/>
                    </a:lnTo>
                    <a:lnTo>
                      <a:pt x="91" y="50"/>
                    </a:lnTo>
                    <a:lnTo>
                      <a:pt x="77" y="55"/>
                    </a:lnTo>
                    <a:lnTo>
                      <a:pt x="66" y="61"/>
                    </a:lnTo>
                    <a:lnTo>
                      <a:pt x="55" y="61"/>
                    </a:lnTo>
                    <a:lnTo>
                      <a:pt x="45" y="57"/>
                    </a:lnTo>
                    <a:lnTo>
                      <a:pt x="37" y="52"/>
                    </a:lnTo>
                    <a:lnTo>
                      <a:pt x="15" y="52"/>
                    </a:lnTo>
                    <a:lnTo>
                      <a:pt x="24" y="46"/>
                    </a:lnTo>
                    <a:lnTo>
                      <a:pt x="26" y="39"/>
                    </a:lnTo>
                    <a:lnTo>
                      <a:pt x="19" y="36"/>
                    </a:lnTo>
                    <a:lnTo>
                      <a:pt x="11" y="34"/>
                    </a:lnTo>
                    <a:lnTo>
                      <a:pt x="3" y="32"/>
                    </a:lnTo>
                    <a:lnTo>
                      <a:pt x="14" y="28"/>
                    </a:lnTo>
                    <a:lnTo>
                      <a:pt x="23" y="24"/>
                    </a:lnTo>
                    <a:lnTo>
                      <a:pt x="18" y="20"/>
                    </a:lnTo>
                    <a:lnTo>
                      <a:pt x="11" y="2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365" name="Denmark"/>
              <p:cNvGrpSpPr/>
              <p:nvPr/>
            </p:nvGrpSpPr>
            <p:grpSpPr>
              <a:xfrm>
                <a:off x="2907349" y="1439863"/>
                <a:ext cx="1711558" cy="1051811"/>
                <a:chOff x="2907349" y="1439863"/>
                <a:chExt cx="1711558" cy="1051811"/>
              </a:xfrm>
              <a:grpFill/>
            </p:grpSpPr>
            <p:sp>
              <p:nvSpPr>
                <p:cNvPr id="366" name="Denmark (West)"/>
                <p:cNvSpPr>
                  <a:spLocks/>
                </p:cNvSpPr>
                <p:nvPr/>
              </p:nvSpPr>
              <p:spPr bwMode="auto">
                <a:xfrm>
                  <a:off x="4526709" y="2414508"/>
                  <a:ext cx="53643" cy="77166"/>
                </a:xfrm>
                <a:custGeom>
                  <a:avLst/>
                  <a:gdLst>
                    <a:gd name="T0" fmla="*/ 19 w 32"/>
                    <a:gd name="T1" fmla="*/ 46 h 46"/>
                    <a:gd name="T2" fmla="*/ 10 w 32"/>
                    <a:gd name="T3" fmla="*/ 46 h 46"/>
                    <a:gd name="T4" fmla="*/ 6 w 32"/>
                    <a:gd name="T5" fmla="*/ 40 h 46"/>
                    <a:gd name="T6" fmla="*/ 3 w 32"/>
                    <a:gd name="T7" fmla="*/ 34 h 46"/>
                    <a:gd name="T8" fmla="*/ 0 w 32"/>
                    <a:gd name="T9" fmla="*/ 25 h 46"/>
                    <a:gd name="T10" fmla="*/ 1 w 32"/>
                    <a:gd name="T11" fmla="*/ 15 h 46"/>
                    <a:gd name="T12" fmla="*/ 7 w 32"/>
                    <a:gd name="T13" fmla="*/ 10 h 46"/>
                    <a:gd name="T14" fmla="*/ 11 w 32"/>
                    <a:gd name="T15" fmla="*/ 13 h 46"/>
                    <a:gd name="T16" fmla="*/ 16 w 32"/>
                    <a:gd name="T17" fmla="*/ 10 h 46"/>
                    <a:gd name="T18" fmla="*/ 20 w 32"/>
                    <a:gd name="T19" fmla="*/ 5 h 46"/>
                    <a:gd name="T20" fmla="*/ 26 w 32"/>
                    <a:gd name="T21" fmla="*/ 0 h 46"/>
                    <a:gd name="T22" fmla="*/ 29 w 32"/>
                    <a:gd name="T23" fmla="*/ 3 h 46"/>
                    <a:gd name="T24" fmla="*/ 27 w 32"/>
                    <a:gd name="T25" fmla="*/ 9 h 46"/>
                    <a:gd name="T26" fmla="*/ 25 w 32"/>
                    <a:gd name="T27" fmla="*/ 12 h 46"/>
                    <a:gd name="T28" fmla="*/ 26 w 32"/>
                    <a:gd name="T29" fmla="*/ 17 h 46"/>
                    <a:gd name="T30" fmla="*/ 32 w 32"/>
                    <a:gd name="T31" fmla="*/ 19 h 46"/>
                    <a:gd name="T32" fmla="*/ 32 w 32"/>
                    <a:gd name="T33" fmla="*/ 24 h 46"/>
                    <a:gd name="T34" fmla="*/ 24 w 32"/>
                    <a:gd name="T35" fmla="*/ 26 h 46"/>
                    <a:gd name="T36" fmla="*/ 19 w 32"/>
                    <a:gd name="T37" fmla="*/ 29 h 46"/>
                    <a:gd name="T38" fmla="*/ 17 w 32"/>
                    <a:gd name="T39" fmla="*/ 34 h 46"/>
                    <a:gd name="T40" fmla="*/ 16 w 32"/>
                    <a:gd name="T41" fmla="*/ 39 h 46"/>
                    <a:gd name="T42" fmla="*/ 19 w 32"/>
                    <a:gd name="T43" fmla="*/ 46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
                    <a:gd name="T67" fmla="*/ 0 h 46"/>
                    <a:gd name="T68" fmla="*/ 32 w 32"/>
                    <a:gd name="T69" fmla="*/ 46 h 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 h="46">
                      <a:moveTo>
                        <a:pt x="19" y="46"/>
                      </a:moveTo>
                      <a:lnTo>
                        <a:pt x="10" y="46"/>
                      </a:lnTo>
                      <a:lnTo>
                        <a:pt x="6" y="40"/>
                      </a:lnTo>
                      <a:lnTo>
                        <a:pt x="3" y="34"/>
                      </a:lnTo>
                      <a:lnTo>
                        <a:pt x="0" y="25"/>
                      </a:lnTo>
                      <a:lnTo>
                        <a:pt x="1" y="15"/>
                      </a:lnTo>
                      <a:lnTo>
                        <a:pt x="7" y="10"/>
                      </a:lnTo>
                      <a:lnTo>
                        <a:pt x="11" y="13"/>
                      </a:lnTo>
                      <a:lnTo>
                        <a:pt x="16" y="10"/>
                      </a:lnTo>
                      <a:lnTo>
                        <a:pt x="20" y="5"/>
                      </a:lnTo>
                      <a:lnTo>
                        <a:pt x="26" y="0"/>
                      </a:lnTo>
                      <a:lnTo>
                        <a:pt x="29" y="3"/>
                      </a:lnTo>
                      <a:lnTo>
                        <a:pt x="27" y="9"/>
                      </a:lnTo>
                      <a:lnTo>
                        <a:pt x="25" y="12"/>
                      </a:lnTo>
                      <a:lnTo>
                        <a:pt x="26" y="17"/>
                      </a:lnTo>
                      <a:lnTo>
                        <a:pt x="32" y="19"/>
                      </a:lnTo>
                      <a:lnTo>
                        <a:pt x="32" y="24"/>
                      </a:lnTo>
                      <a:lnTo>
                        <a:pt x="24" y="26"/>
                      </a:lnTo>
                      <a:lnTo>
                        <a:pt x="19" y="29"/>
                      </a:lnTo>
                      <a:lnTo>
                        <a:pt x="17" y="34"/>
                      </a:lnTo>
                      <a:lnTo>
                        <a:pt x="16" y="39"/>
                      </a:lnTo>
                      <a:lnTo>
                        <a:pt x="19" y="4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67" name="Denmark (East)"/>
                <p:cNvSpPr>
                  <a:spLocks/>
                </p:cNvSpPr>
                <p:nvPr/>
              </p:nvSpPr>
              <p:spPr bwMode="auto">
                <a:xfrm>
                  <a:off x="4563589" y="2469866"/>
                  <a:ext cx="16763" cy="16775"/>
                </a:xfrm>
                <a:custGeom>
                  <a:avLst/>
                  <a:gdLst>
                    <a:gd name="T0" fmla="*/ 3 w 10"/>
                    <a:gd name="T1" fmla="*/ 0 h 10"/>
                    <a:gd name="T2" fmla="*/ 9 w 10"/>
                    <a:gd name="T3" fmla="*/ 1 h 10"/>
                    <a:gd name="T4" fmla="*/ 10 w 10"/>
                    <a:gd name="T5" fmla="*/ 5 h 10"/>
                    <a:gd name="T6" fmla="*/ 10 w 10"/>
                    <a:gd name="T7" fmla="*/ 10 h 10"/>
                    <a:gd name="T8" fmla="*/ 4 w 10"/>
                    <a:gd name="T9" fmla="*/ 10 h 10"/>
                    <a:gd name="T10" fmla="*/ 0 w 10"/>
                    <a:gd name="T11" fmla="*/ 6 h 10"/>
                    <a:gd name="T12" fmla="*/ 3 w 10"/>
                    <a:gd name="T13" fmla="*/ 0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3" y="0"/>
                      </a:moveTo>
                      <a:lnTo>
                        <a:pt x="9" y="1"/>
                      </a:lnTo>
                      <a:lnTo>
                        <a:pt x="10" y="5"/>
                      </a:lnTo>
                      <a:lnTo>
                        <a:pt x="10" y="10"/>
                      </a:lnTo>
                      <a:lnTo>
                        <a:pt x="4" y="10"/>
                      </a:lnTo>
                      <a:lnTo>
                        <a:pt x="0" y="6"/>
                      </a:lnTo>
                      <a:lnTo>
                        <a:pt x="3"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68" name="Copenhagen"/>
                <p:cNvSpPr>
                  <a:spLocks/>
                </p:cNvSpPr>
                <p:nvPr/>
              </p:nvSpPr>
              <p:spPr bwMode="auto">
                <a:xfrm>
                  <a:off x="4587057" y="2458124"/>
                  <a:ext cx="31850" cy="30195"/>
                </a:xfrm>
                <a:custGeom>
                  <a:avLst/>
                  <a:gdLst>
                    <a:gd name="T0" fmla="*/ 0 w 19"/>
                    <a:gd name="T1" fmla="*/ 4 h 18"/>
                    <a:gd name="T2" fmla="*/ 5 w 19"/>
                    <a:gd name="T3" fmla="*/ 4 h 18"/>
                    <a:gd name="T4" fmla="*/ 12 w 19"/>
                    <a:gd name="T5" fmla="*/ 5 h 18"/>
                    <a:gd name="T6" fmla="*/ 12 w 19"/>
                    <a:gd name="T7" fmla="*/ 1 h 18"/>
                    <a:gd name="T8" fmla="*/ 17 w 19"/>
                    <a:gd name="T9" fmla="*/ 0 h 18"/>
                    <a:gd name="T10" fmla="*/ 19 w 19"/>
                    <a:gd name="T11" fmla="*/ 3 h 18"/>
                    <a:gd name="T12" fmla="*/ 17 w 19"/>
                    <a:gd name="T13" fmla="*/ 8 h 18"/>
                    <a:gd name="T14" fmla="*/ 12 w 19"/>
                    <a:gd name="T15" fmla="*/ 9 h 18"/>
                    <a:gd name="T16" fmla="*/ 12 w 19"/>
                    <a:gd name="T17" fmla="*/ 14 h 18"/>
                    <a:gd name="T18" fmla="*/ 12 w 19"/>
                    <a:gd name="T19" fmla="*/ 18 h 18"/>
                    <a:gd name="T20" fmla="*/ 2 w 19"/>
                    <a:gd name="T21" fmla="*/ 14 h 18"/>
                    <a:gd name="T22" fmla="*/ 0 w 19"/>
                    <a:gd name="T23" fmla="*/ 10 h 18"/>
                    <a:gd name="T24" fmla="*/ 0 w 19"/>
                    <a:gd name="T25" fmla="*/ 4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18"/>
                    <a:gd name="T41" fmla="*/ 19 w 19"/>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18">
                      <a:moveTo>
                        <a:pt x="0" y="4"/>
                      </a:moveTo>
                      <a:lnTo>
                        <a:pt x="5" y="4"/>
                      </a:lnTo>
                      <a:lnTo>
                        <a:pt x="12" y="5"/>
                      </a:lnTo>
                      <a:lnTo>
                        <a:pt x="12" y="1"/>
                      </a:lnTo>
                      <a:lnTo>
                        <a:pt x="17" y="0"/>
                      </a:lnTo>
                      <a:lnTo>
                        <a:pt x="19" y="3"/>
                      </a:lnTo>
                      <a:lnTo>
                        <a:pt x="17" y="8"/>
                      </a:lnTo>
                      <a:lnTo>
                        <a:pt x="12" y="9"/>
                      </a:lnTo>
                      <a:lnTo>
                        <a:pt x="12" y="14"/>
                      </a:lnTo>
                      <a:lnTo>
                        <a:pt x="12" y="18"/>
                      </a:lnTo>
                      <a:lnTo>
                        <a:pt x="2" y="14"/>
                      </a:lnTo>
                      <a:lnTo>
                        <a:pt x="0" y="10"/>
                      </a:lnTo>
                      <a:lnTo>
                        <a:pt x="0" y="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69" name="Greenland"/>
                <p:cNvSpPr>
                  <a:spLocks/>
                </p:cNvSpPr>
                <p:nvPr/>
              </p:nvSpPr>
              <p:spPr bwMode="auto">
                <a:xfrm>
                  <a:off x="2907349" y="1439863"/>
                  <a:ext cx="1215343" cy="902496"/>
                </a:xfrm>
                <a:custGeom>
                  <a:avLst/>
                  <a:gdLst>
                    <a:gd name="T0" fmla="*/ 808854 w 720"/>
                    <a:gd name="T1" fmla="*/ 606633 h 535"/>
                    <a:gd name="T2" fmla="*/ 751307 w 720"/>
                    <a:gd name="T3" fmla="*/ 627386 h 535"/>
                    <a:gd name="T4" fmla="*/ 652198 w 720"/>
                    <a:gd name="T5" fmla="*/ 683260 h 535"/>
                    <a:gd name="T6" fmla="*/ 610637 w 720"/>
                    <a:gd name="T7" fmla="*/ 707206 h 535"/>
                    <a:gd name="T8" fmla="*/ 599447 w 720"/>
                    <a:gd name="T9" fmla="*/ 759887 h 535"/>
                    <a:gd name="T10" fmla="*/ 577068 w 720"/>
                    <a:gd name="T11" fmla="*/ 791815 h 535"/>
                    <a:gd name="T12" fmla="*/ 511528 w 720"/>
                    <a:gd name="T13" fmla="*/ 838111 h 535"/>
                    <a:gd name="T14" fmla="*/ 466769 w 720"/>
                    <a:gd name="T15" fmla="*/ 834918 h 535"/>
                    <a:gd name="T16" fmla="*/ 415617 w 720"/>
                    <a:gd name="T17" fmla="*/ 756694 h 535"/>
                    <a:gd name="T18" fmla="*/ 407624 w 720"/>
                    <a:gd name="T19" fmla="*/ 716784 h 535"/>
                    <a:gd name="T20" fmla="*/ 372456 w 720"/>
                    <a:gd name="T21" fmla="*/ 651332 h 535"/>
                    <a:gd name="T22" fmla="*/ 372456 w 720"/>
                    <a:gd name="T23" fmla="*/ 616211 h 535"/>
                    <a:gd name="T24" fmla="*/ 412420 w 720"/>
                    <a:gd name="T25" fmla="*/ 597054 h 535"/>
                    <a:gd name="T26" fmla="*/ 394836 w 720"/>
                    <a:gd name="T27" fmla="*/ 544373 h 535"/>
                    <a:gd name="T28" fmla="*/ 409222 w 720"/>
                    <a:gd name="T29" fmla="*/ 528409 h 535"/>
                    <a:gd name="T30" fmla="*/ 362865 w 720"/>
                    <a:gd name="T31" fmla="*/ 477324 h 535"/>
                    <a:gd name="T32" fmla="*/ 345281 w 720"/>
                    <a:gd name="T33" fmla="*/ 450185 h 535"/>
                    <a:gd name="T34" fmla="*/ 271749 w 720"/>
                    <a:gd name="T35" fmla="*/ 338437 h 535"/>
                    <a:gd name="T36" fmla="*/ 142269 w 720"/>
                    <a:gd name="T37" fmla="*/ 327262 h 535"/>
                    <a:gd name="T38" fmla="*/ 91116 w 720"/>
                    <a:gd name="T39" fmla="*/ 324070 h 535"/>
                    <a:gd name="T40" fmla="*/ 73532 w 720"/>
                    <a:gd name="T41" fmla="*/ 298527 h 535"/>
                    <a:gd name="T42" fmla="*/ 73532 w 720"/>
                    <a:gd name="T43" fmla="*/ 279370 h 535"/>
                    <a:gd name="T44" fmla="*/ 73532 w 720"/>
                    <a:gd name="T45" fmla="*/ 266599 h 535"/>
                    <a:gd name="T46" fmla="*/ 11190 w 720"/>
                    <a:gd name="T47" fmla="*/ 225093 h 535"/>
                    <a:gd name="T48" fmla="*/ 127882 w 720"/>
                    <a:gd name="T49" fmla="*/ 202743 h 535"/>
                    <a:gd name="T50" fmla="*/ 97510 w 720"/>
                    <a:gd name="T51" fmla="*/ 153255 h 535"/>
                    <a:gd name="T52" fmla="*/ 220596 w 720"/>
                    <a:gd name="T53" fmla="*/ 119730 h 535"/>
                    <a:gd name="T54" fmla="*/ 265355 w 720"/>
                    <a:gd name="T55" fmla="*/ 90995 h 535"/>
                    <a:gd name="T56" fmla="*/ 354873 w 720"/>
                    <a:gd name="T57" fmla="*/ 60663 h 535"/>
                    <a:gd name="T58" fmla="*/ 410821 w 720"/>
                    <a:gd name="T59" fmla="*/ 79820 h 535"/>
                    <a:gd name="T60" fmla="*/ 447587 w 720"/>
                    <a:gd name="T61" fmla="*/ 52681 h 535"/>
                    <a:gd name="T62" fmla="*/ 477959 w 720"/>
                    <a:gd name="T63" fmla="*/ 46296 h 535"/>
                    <a:gd name="T64" fmla="*/ 572272 w 720"/>
                    <a:gd name="T65" fmla="*/ 15964 h 535"/>
                    <a:gd name="T66" fmla="*/ 740117 w 720"/>
                    <a:gd name="T67" fmla="*/ 0 h 535"/>
                    <a:gd name="T68" fmla="*/ 903167 w 720"/>
                    <a:gd name="T69" fmla="*/ 20753 h 535"/>
                    <a:gd name="T70" fmla="*/ 882386 w 720"/>
                    <a:gd name="T71" fmla="*/ 65452 h 535"/>
                    <a:gd name="T72" fmla="*/ 901568 w 720"/>
                    <a:gd name="T73" fmla="*/ 78224 h 535"/>
                    <a:gd name="T74" fmla="*/ 907962 w 720"/>
                    <a:gd name="T75" fmla="*/ 90995 h 535"/>
                    <a:gd name="T76" fmla="*/ 965509 w 720"/>
                    <a:gd name="T77" fmla="*/ 79820 h 535"/>
                    <a:gd name="T78" fmla="*/ 946327 w 720"/>
                    <a:gd name="T79" fmla="*/ 122923 h 535"/>
                    <a:gd name="T80" fmla="*/ 1058224 w 720"/>
                    <a:gd name="T81" fmla="*/ 81416 h 535"/>
                    <a:gd name="T82" fmla="*/ 1133354 w 720"/>
                    <a:gd name="T83" fmla="*/ 108555 h 535"/>
                    <a:gd name="T84" fmla="*/ 1042238 w 720"/>
                    <a:gd name="T85" fmla="*/ 130905 h 535"/>
                    <a:gd name="T86" fmla="*/ 1061421 w 720"/>
                    <a:gd name="T87" fmla="*/ 154851 h 535"/>
                    <a:gd name="T88" fmla="*/ 1035844 w 720"/>
                    <a:gd name="T89" fmla="*/ 164429 h 535"/>
                    <a:gd name="T90" fmla="*/ 1007071 w 720"/>
                    <a:gd name="T91" fmla="*/ 202743 h 535"/>
                    <a:gd name="T92" fmla="*/ 1013465 w 720"/>
                    <a:gd name="T93" fmla="*/ 253828 h 535"/>
                    <a:gd name="T94" fmla="*/ 1026253 w 720"/>
                    <a:gd name="T95" fmla="*/ 311298 h 535"/>
                    <a:gd name="T96" fmla="*/ 997480 w 720"/>
                    <a:gd name="T97" fmla="*/ 319280 h 535"/>
                    <a:gd name="T98" fmla="*/ 1003874 w 720"/>
                    <a:gd name="T99" fmla="*/ 371962 h 535"/>
                    <a:gd name="T100" fmla="*/ 992684 w 720"/>
                    <a:gd name="T101" fmla="*/ 418257 h 535"/>
                    <a:gd name="T102" fmla="*/ 904765 w 720"/>
                    <a:gd name="T103" fmla="*/ 429432 h 535"/>
                    <a:gd name="T104" fmla="*/ 957517 w 720"/>
                    <a:gd name="T105" fmla="*/ 477324 h 535"/>
                    <a:gd name="T106" fmla="*/ 962312 w 720"/>
                    <a:gd name="T107" fmla="*/ 490095 h 535"/>
                    <a:gd name="T108" fmla="*/ 903167 w 720"/>
                    <a:gd name="T109" fmla="*/ 496481 h 535"/>
                    <a:gd name="T110" fmla="*/ 930342 w 720"/>
                    <a:gd name="T111" fmla="*/ 539584 h 5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535"/>
                    <a:gd name="T170" fmla="*/ 720 w 720"/>
                    <a:gd name="T171" fmla="*/ 535 h 53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535">
                      <a:moveTo>
                        <a:pt x="590" y="346"/>
                      </a:moveTo>
                      <a:cubicBezTo>
                        <a:pt x="563" y="362"/>
                        <a:pt x="563" y="362"/>
                        <a:pt x="563" y="362"/>
                      </a:cubicBezTo>
                      <a:cubicBezTo>
                        <a:pt x="550" y="371"/>
                        <a:pt x="550" y="371"/>
                        <a:pt x="550" y="371"/>
                      </a:cubicBezTo>
                      <a:cubicBezTo>
                        <a:pt x="506" y="380"/>
                        <a:pt x="506" y="380"/>
                        <a:pt x="506" y="380"/>
                      </a:cubicBezTo>
                      <a:cubicBezTo>
                        <a:pt x="492" y="383"/>
                        <a:pt x="492" y="383"/>
                        <a:pt x="492" y="383"/>
                      </a:cubicBezTo>
                      <a:cubicBezTo>
                        <a:pt x="483" y="378"/>
                        <a:pt x="483" y="378"/>
                        <a:pt x="483" y="378"/>
                      </a:cubicBezTo>
                      <a:cubicBezTo>
                        <a:pt x="481" y="385"/>
                        <a:pt x="481" y="385"/>
                        <a:pt x="481" y="385"/>
                      </a:cubicBezTo>
                      <a:cubicBezTo>
                        <a:pt x="470" y="393"/>
                        <a:pt x="470" y="393"/>
                        <a:pt x="470" y="393"/>
                      </a:cubicBezTo>
                      <a:cubicBezTo>
                        <a:pt x="455" y="413"/>
                        <a:pt x="455" y="413"/>
                        <a:pt x="455" y="413"/>
                      </a:cubicBezTo>
                      <a:cubicBezTo>
                        <a:pt x="436" y="422"/>
                        <a:pt x="436" y="422"/>
                        <a:pt x="436" y="422"/>
                      </a:cubicBezTo>
                      <a:cubicBezTo>
                        <a:pt x="420" y="427"/>
                        <a:pt x="420" y="427"/>
                        <a:pt x="420" y="427"/>
                      </a:cubicBezTo>
                      <a:cubicBezTo>
                        <a:pt x="408" y="428"/>
                        <a:pt x="408" y="428"/>
                        <a:pt x="408" y="428"/>
                      </a:cubicBezTo>
                      <a:cubicBezTo>
                        <a:pt x="392" y="431"/>
                        <a:pt x="392" y="431"/>
                        <a:pt x="392" y="431"/>
                      </a:cubicBezTo>
                      <a:cubicBezTo>
                        <a:pt x="388" y="435"/>
                        <a:pt x="388" y="435"/>
                        <a:pt x="388" y="435"/>
                      </a:cubicBezTo>
                      <a:cubicBezTo>
                        <a:pt x="388" y="440"/>
                        <a:pt x="388" y="440"/>
                        <a:pt x="388" y="440"/>
                      </a:cubicBezTo>
                      <a:cubicBezTo>
                        <a:pt x="382" y="443"/>
                        <a:pt x="382" y="443"/>
                        <a:pt x="382" y="443"/>
                      </a:cubicBezTo>
                      <a:cubicBezTo>
                        <a:pt x="383" y="453"/>
                        <a:pt x="383" y="453"/>
                        <a:pt x="383" y="453"/>
                      </a:cubicBezTo>
                      <a:cubicBezTo>
                        <a:pt x="378" y="458"/>
                        <a:pt x="378" y="458"/>
                        <a:pt x="378" y="458"/>
                      </a:cubicBezTo>
                      <a:cubicBezTo>
                        <a:pt x="380" y="463"/>
                        <a:pt x="380" y="463"/>
                        <a:pt x="380" y="463"/>
                      </a:cubicBezTo>
                      <a:cubicBezTo>
                        <a:pt x="375" y="476"/>
                        <a:pt x="375" y="476"/>
                        <a:pt x="375" y="476"/>
                      </a:cubicBezTo>
                      <a:cubicBezTo>
                        <a:pt x="364" y="485"/>
                        <a:pt x="364" y="485"/>
                        <a:pt x="364" y="485"/>
                      </a:cubicBezTo>
                      <a:cubicBezTo>
                        <a:pt x="355" y="485"/>
                        <a:pt x="355" y="485"/>
                        <a:pt x="355" y="485"/>
                      </a:cubicBezTo>
                      <a:cubicBezTo>
                        <a:pt x="359" y="491"/>
                        <a:pt x="359" y="491"/>
                        <a:pt x="359" y="491"/>
                      </a:cubicBezTo>
                      <a:cubicBezTo>
                        <a:pt x="361" y="496"/>
                        <a:pt x="361" y="496"/>
                        <a:pt x="361" y="496"/>
                      </a:cubicBezTo>
                      <a:cubicBezTo>
                        <a:pt x="356" y="513"/>
                        <a:pt x="356" y="513"/>
                        <a:pt x="356" y="513"/>
                      </a:cubicBezTo>
                      <a:cubicBezTo>
                        <a:pt x="346" y="535"/>
                        <a:pt x="346" y="535"/>
                        <a:pt x="346" y="535"/>
                      </a:cubicBezTo>
                      <a:cubicBezTo>
                        <a:pt x="333" y="533"/>
                        <a:pt x="333" y="533"/>
                        <a:pt x="333" y="533"/>
                      </a:cubicBezTo>
                      <a:cubicBezTo>
                        <a:pt x="320" y="525"/>
                        <a:pt x="320" y="525"/>
                        <a:pt x="320" y="525"/>
                      </a:cubicBezTo>
                      <a:cubicBezTo>
                        <a:pt x="318" y="516"/>
                        <a:pt x="318" y="516"/>
                        <a:pt x="318" y="516"/>
                      </a:cubicBezTo>
                      <a:cubicBezTo>
                        <a:pt x="311" y="519"/>
                        <a:pt x="311" y="519"/>
                        <a:pt x="311" y="519"/>
                      </a:cubicBezTo>
                      <a:cubicBezTo>
                        <a:pt x="304" y="519"/>
                        <a:pt x="304" y="519"/>
                        <a:pt x="304" y="519"/>
                      </a:cubicBezTo>
                      <a:cubicBezTo>
                        <a:pt x="292" y="523"/>
                        <a:pt x="292" y="523"/>
                        <a:pt x="292" y="523"/>
                      </a:cubicBezTo>
                      <a:cubicBezTo>
                        <a:pt x="280" y="502"/>
                        <a:pt x="280" y="502"/>
                        <a:pt x="280" y="502"/>
                      </a:cubicBezTo>
                      <a:cubicBezTo>
                        <a:pt x="267" y="489"/>
                        <a:pt x="267" y="489"/>
                        <a:pt x="267" y="489"/>
                      </a:cubicBezTo>
                      <a:cubicBezTo>
                        <a:pt x="271" y="481"/>
                        <a:pt x="271" y="481"/>
                        <a:pt x="271" y="481"/>
                      </a:cubicBezTo>
                      <a:cubicBezTo>
                        <a:pt x="260" y="474"/>
                        <a:pt x="260" y="474"/>
                        <a:pt x="260" y="474"/>
                      </a:cubicBezTo>
                      <a:cubicBezTo>
                        <a:pt x="260" y="461"/>
                        <a:pt x="260" y="461"/>
                        <a:pt x="260" y="461"/>
                      </a:cubicBezTo>
                      <a:cubicBezTo>
                        <a:pt x="270" y="452"/>
                        <a:pt x="270" y="452"/>
                        <a:pt x="270" y="452"/>
                      </a:cubicBezTo>
                      <a:cubicBezTo>
                        <a:pt x="265" y="444"/>
                        <a:pt x="265" y="444"/>
                        <a:pt x="265" y="444"/>
                      </a:cubicBezTo>
                      <a:cubicBezTo>
                        <a:pt x="255" y="449"/>
                        <a:pt x="255" y="449"/>
                        <a:pt x="255" y="449"/>
                      </a:cubicBezTo>
                      <a:cubicBezTo>
                        <a:pt x="243" y="439"/>
                        <a:pt x="243" y="439"/>
                        <a:pt x="243" y="439"/>
                      </a:cubicBezTo>
                      <a:cubicBezTo>
                        <a:pt x="234" y="428"/>
                        <a:pt x="234" y="428"/>
                        <a:pt x="234" y="428"/>
                      </a:cubicBezTo>
                      <a:cubicBezTo>
                        <a:pt x="227" y="418"/>
                        <a:pt x="227" y="418"/>
                        <a:pt x="227" y="418"/>
                      </a:cubicBezTo>
                      <a:cubicBezTo>
                        <a:pt x="233" y="408"/>
                        <a:pt x="233" y="408"/>
                        <a:pt x="233" y="408"/>
                      </a:cubicBezTo>
                      <a:cubicBezTo>
                        <a:pt x="236" y="404"/>
                        <a:pt x="236" y="404"/>
                        <a:pt x="236" y="404"/>
                      </a:cubicBezTo>
                      <a:cubicBezTo>
                        <a:pt x="228" y="403"/>
                        <a:pt x="228" y="403"/>
                        <a:pt x="228" y="403"/>
                      </a:cubicBezTo>
                      <a:cubicBezTo>
                        <a:pt x="226" y="395"/>
                        <a:pt x="226" y="395"/>
                        <a:pt x="226" y="395"/>
                      </a:cubicBezTo>
                      <a:cubicBezTo>
                        <a:pt x="233" y="386"/>
                        <a:pt x="233" y="386"/>
                        <a:pt x="233" y="386"/>
                      </a:cubicBezTo>
                      <a:cubicBezTo>
                        <a:pt x="238" y="386"/>
                        <a:pt x="238" y="386"/>
                        <a:pt x="238" y="386"/>
                      </a:cubicBezTo>
                      <a:cubicBezTo>
                        <a:pt x="252" y="389"/>
                        <a:pt x="252" y="389"/>
                        <a:pt x="252" y="389"/>
                      </a:cubicBezTo>
                      <a:cubicBezTo>
                        <a:pt x="252" y="389"/>
                        <a:pt x="260" y="391"/>
                        <a:pt x="260" y="389"/>
                      </a:cubicBezTo>
                      <a:cubicBezTo>
                        <a:pt x="260" y="387"/>
                        <a:pt x="258" y="374"/>
                        <a:pt x="258" y="374"/>
                      </a:cubicBezTo>
                      <a:cubicBezTo>
                        <a:pt x="258" y="357"/>
                        <a:pt x="258" y="357"/>
                        <a:pt x="258" y="357"/>
                      </a:cubicBezTo>
                      <a:cubicBezTo>
                        <a:pt x="267" y="348"/>
                        <a:pt x="267" y="348"/>
                        <a:pt x="267" y="348"/>
                      </a:cubicBezTo>
                      <a:cubicBezTo>
                        <a:pt x="264" y="341"/>
                        <a:pt x="264" y="341"/>
                        <a:pt x="264" y="341"/>
                      </a:cubicBezTo>
                      <a:cubicBezTo>
                        <a:pt x="247" y="341"/>
                        <a:pt x="247" y="341"/>
                        <a:pt x="247" y="341"/>
                      </a:cubicBezTo>
                      <a:cubicBezTo>
                        <a:pt x="232" y="333"/>
                        <a:pt x="232" y="333"/>
                        <a:pt x="232" y="333"/>
                      </a:cubicBezTo>
                      <a:cubicBezTo>
                        <a:pt x="221" y="327"/>
                        <a:pt x="221" y="327"/>
                        <a:pt x="221" y="327"/>
                      </a:cubicBezTo>
                      <a:cubicBezTo>
                        <a:pt x="238" y="325"/>
                        <a:pt x="238" y="325"/>
                        <a:pt x="238" y="325"/>
                      </a:cubicBezTo>
                      <a:cubicBezTo>
                        <a:pt x="256" y="331"/>
                        <a:pt x="256" y="331"/>
                        <a:pt x="256" y="331"/>
                      </a:cubicBezTo>
                      <a:cubicBezTo>
                        <a:pt x="258" y="322"/>
                        <a:pt x="258" y="322"/>
                        <a:pt x="258" y="322"/>
                      </a:cubicBezTo>
                      <a:cubicBezTo>
                        <a:pt x="247" y="310"/>
                        <a:pt x="247" y="310"/>
                        <a:pt x="247" y="310"/>
                      </a:cubicBezTo>
                      <a:cubicBezTo>
                        <a:pt x="240" y="307"/>
                        <a:pt x="240" y="307"/>
                        <a:pt x="240" y="307"/>
                      </a:cubicBezTo>
                      <a:cubicBezTo>
                        <a:pt x="227" y="299"/>
                        <a:pt x="227" y="299"/>
                        <a:pt x="227" y="299"/>
                      </a:cubicBezTo>
                      <a:cubicBezTo>
                        <a:pt x="222" y="309"/>
                        <a:pt x="222" y="309"/>
                        <a:pt x="222" y="309"/>
                      </a:cubicBezTo>
                      <a:cubicBezTo>
                        <a:pt x="205" y="309"/>
                        <a:pt x="205" y="309"/>
                        <a:pt x="205" y="309"/>
                      </a:cubicBezTo>
                      <a:cubicBezTo>
                        <a:pt x="206" y="297"/>
                        <a:pt x="206" y="297"/>
                        <a:pt x="206" y="297"/>
                      </a:cubicBezTo>
                      <a:cubicBezTo>
                        <a:pt x="216" y="282"/>
                        <a:pt x="216" y="282"/>
                        <a:pt x="216" y="282"/>
                      </a:cubicBezTo>
                      <a:cubicBezTo>
                        <a:pt x="198" y="249"/>
                        <a:pt x="198" y="249"/>
                        <a:pt x="198" y="249"/>
                      </a:cubicBezTo>
                      <a:cubicBezTo>
                        <a:pt x="179" y="229"/>
                        <a:pt x="179" y="229"/>
                        <a:pt x="179" y="229"/>
                      </a:cubicBezTo>
                      <a:cubicBezTo>
                        <a:pt x="171" y="220"/>
                        <a:pt x="171" y="220"/>
                        <a:pt x="171" y="220"/>
                      </a:cubicBezTo>
                      <a:cubicBezTo>
                        <a:pt x="170" y="212"/>
                        <a:pt x="170" y="212"/>
                        <a:pt x="170" y="212"/>
                      </a:cubicBezTo>
                      <a:cubicBezTo>
                        <a:pt x="146" y="205"/>
                        <a:pt x="146" y="205"/>
                        <a:pt x="146" y="205"/>
                      </a:cubicBezTo>
                      <a:cubicBezTo>
                        <a:pt x="111" y="196"/>
                        <a:pt x="111" y="196"/>
                        <a:pt x="111" y="196"/>
                      </a:cubicBezTo>
                      <a:cubicBezTo>
                        <a:pt x="103" y="199"/>
                        <a:pt x="103" y="199"/>
                        <a:pt x="103" y="199"/>
                      </a:cubicBezTo>
                      <a:cubicBezTo>
                        <a:pt x="89" y="205"/>
                        <a:pt x="89" y="205"/>
                        <a:pt x="89" y="205"/>
                      </a:cubicBezTo>
                      <a:cubicBezTo>
                        <a:pt x="79" y="198"/>
                        <a:pt x="79" y="198"/>
                        <a:pt x="79" y="198"/>
                      </a:cubicBezTo>
                      <a:cubicBezTo>
                        <a:pt x="75" y="203"/>
                        <a:pt x="75" y="203"/>
                        <a:pt x="75" y="203"/>
                      </a:cubicBezTo>
                      <a:cubicBezTo>
                        <a:pt x="71" y="206"/>
                        <a:pt x="71" y="206"/>
                        <a:pt x="71" y="206"/>
                      </a:cubicBezTo>
                      <a:cubicBezTo>
                        <a:pt x="57" y="203"/>
                        <a:pt x="57" y="203"/>
                        <a:pt x="57" y="203"/>
                      </a:cubicBezTo>
                      <a:cubicBezTo>
                        <a:pt x="39" y="196"/>
                        <a:pt x="39" y="196"/>
                        <a:pt x="39" y="196"/>
                      </a:cubicBezTo>
                      <a:cubicBezTo>
                        <a:pt x="52" y="191"/>
                        <a:pt x="52" y="191"/>
                        <a:pt x="52" y="191"/>
                      </a:cubicBezTo>
                      <a:cubicBezTo>
                        <a:pt x="58" y="188"/>
                        <a:pt x="58" y="188"/>
                        <a:pt x="58" y="188"/>
                      </a:cubicBezTo>
                      <a:cubicBezTo>
                        <a:pt x="46" y="187"/>
                        <a:pt x="46" y="187"/>
                        <a:pt x="46" y="187"/>
                      </a:cubicBezTo>
                      <a:cubicBezTo>
                        <a:pt x="32" y="187"/>
                        <a:pt x="32" y="187"/>
                        <a:pt x="32" y="187"/>
                      </a:cubicBezTo>
                      <a:cubicBezTo>
                        <a:pt x="18" y="180"/>
                        <a:pt x="18" y="180"/>
                        <a:pt x="18" y="180"/>
                      </a:cubicBezTo>
                      <a:cubicBezTo>
                        <a:pt x="23" y="175"/>
                        <a:pt x="23" y="175"/>
                        <a:pt x="23" y="175"/>
                      </a:cubicBezTo>
                      <a:cubicBezTo>
                        <a:pt x="46" y="175"/>
                        <a:pt x="46" y="175"/>
                        <a:pt x="46" y="175"/>
                      </a:cubicBezTo>
                      <a:cubicBezTo>
                        <a:pt x="75" y="172"/>
                        <a:pt x="75" y="172"/>
                        <a:pt x="75" y="172"/>
                      </a:cubicBezTo>
                      <a:cubicBezTo>
                        <a:pt x="76" y="165"/>
                        <a:pt x="76" y="165"/>
                        <a:pt x="76" y="165"/>
                      </a:cubicBezTo>
                      <a:cubicBezTo>
                        <a:pt x="64" y="165"/>
                        <a:pt x="64" y="165"/>
                        <a:pt x="64" y="165"/>
                      </a:cubicBezTo>
                      <a:cubicBezTo>
                        <a:pt x="46" y="167"/>
                        <a:pt x="46" y="167"/>
                        <a:pt x="46" y="167"/>
                      </a:cubicBezTo>
                      <a:cubicBezTo>
                        <a:pt x="30" y="164"/>
                        <a:pt x="30" y="164"/>
                        <a:pt x="30" y="164"/>
                      </a:cubicBezTo>
                      <a:cubicBezTo>
                        <a:pt x="6" y="155"/>
                        <a:pt x="6" y="155"/>
                        <a:pt x="6" y="155"/>
                      </a:cubicBezTo>
                      <a:cubicBezTo>
                        <a:pt x="0" y="147"/>
                        <a:pt x="0" y="147"/>
                        <a:pt x="0" y="147"/>
                      </a:cubicBezTo>
                      <a:cubicBezTo>
                        <a:pt x="7" y="141"/>
                        <a:pt x="7" y="141"/>
                        <a:pt x="7" y="141"/>
                      </a:cubicBezTo>
                      <a:cubicBezTo>
                        <a:pt x="24" y="137"/>
                        <a:pt x="24" y="137"/>
                        <a:pt x="24" y="137"/>
                      </a:cubicBezTo>
                      <a:cubicBezTo>
                        <a:pt x="44" y="134"/>
                        <a:pt x="44" y="134"/>
                        <a:pt x="44" y="134"/>
                      </a:cubicBezTo>
                      <a:cubicBezTo>
                        <a:pt x="58" y="127"/>
                        <a:pt x="58" y="127"/>
                        <a:pt x="58" y="127"/>
                      </a:cubicBezTo>
                      <a:cubicBezTo>
                        <a:pt x="80" y="127"/>
                        <a:pt x="80" y="127"/>
                        <a:pt x="80" y="127"/>
                      </a:cubicBezTo>
                      <a:cubicBezTo>
                        <a:pt x="92" y="117"/>
                        <a:pt x="92" y="117"/>
                        <a:pt x="92" y="117"/>
                      </a:cubicBezTo>
                      <a:cubicBezTo>
                        <a:pt x="93" y="100"/>
                        <a:pt x="93" y="100"/>
                        <a:pt x="93" y="100"/>
                      </a:cubicBezTo>
                      <a:cubicBezTo>
                        <a:pt x="84" y="104"/>
                        <a:pt x="84" y="104"/>
                        <a:pt x="84" y="104"/>
                      </a:cubicBezTo>
                      <a:cubicBezTo>
                        <a:pt x="61" y="96"/>
                        <a:pt x="61" y="96"/>
                        <a:pt x="61" y="96"/>
                      </a:cubicBezTo>
                      <a:cubicBezTo>
                        <a:pt x="77" y="85"/>
                        <a:pt x="77" y="85"/>
                        <a:pt x="77" y="85"/>
                      </a:cubicBezTo>
                      <a:cubicBezTo>
                        <a:pt x="96" y="76"/>
                        <a:pt x="96" y="76"/>
                        <a:pt x="96" y="76"/>
                      </a:cubicBezTo>
                      <a:cubicBezTo>
                        <a:pt x="120" y="69"/>
                        <a:pt x="120" y="69"/>
                        <a:pt x="120" y="69"/>
                      </a:cubicBezTo>
                      <a:cubicBezTo>
                        <a:pt x="138" y="75"/>
                        <a:pt x="138" y="75"/>
                        <a:pt x="138" y="75"/>
                      </a:cubicBezTo>
                      <a:cubicBezTo>
                        <a:pt x="142" y="60"/>
                        <a:pt x="142" y="60"/>
                        <a:pt x="142" y="60"/>
                      </a:cubicBezTo>
                      <a:cubicBezTo>
                        <a:pt x="137" y="52"/>
                        <a:pt x="137" y="52"/>
                        <a:pt x="137" y="52"/>
                      </a:cubicBezTo>
                      <a:cubicBezTo>
                        <a:pt x="159" y="49"/>
                        <a:pt x="159" y="49"/>
                        <a:pt x="159" y="49"/>
                      </a:cubicBezTo>
                      <a:cubicBezTo>
                        <a:pt x="166" y="57"/>
                        <a:pt x="166" y="57"/>
                        <a:pt x="166" y="57"/>
                      </a:cubicBezTo>
                      <a:cubicBezTo>
                        <a:pt x="178" y="60"/>
                        <a:pt x="178" y="60"/>
                        <a:pt x="178" y="60"/>
                      </a:cubicBezTo>
                      <a:cubicBezTo>
                        <a:pt x="172" y="51"/>
                        <a:pt x="172" y="51"/>
                        <a:pt x="172" y="51"/>
                      </a:cubicBezTo>
                      <a:cubicBezTo>
                        <a:pt x="172" y="51"/>
                        <a:pt x="166" y="43"/>
                        <a:pt x="168" y="43"/>
                      </a:cubicBezTo>
                      <a:cubicBezTo>
                        <a:pt x="170" y="43"/>
                        <a:pt x="222" y="38"/>
                        <a:pt x="222" y="38"/>
                      </a:cubicBezTo>
                      <a:cubicBezTo>
                        <a:pt x="228" y="52"/>
                        <a:pt x="228" y="52"/>
                        <a:pt x="228" y="52"/>
                      </a:cubicBezTo>
                      <a:cubicBezTo>
                        <a:pt x="237" y="49"/>
                        <a:pt x="237" y="49"/>
                        <a:pt x="237" y="49"/>
                      </a:cubicBezTo>
                      <a:cubicBezTo>
                        <a:pt x="233" y="36"/>
                        <a:pt x="233" y="36"/>
                        <a:pt x="233" y="36"/>
                      </a:cubicBezTo>
                      <a:cubicBezTo>
                        <a:pt x="257" y="50"/>
                        <a:pt x="257" y="50"/>
                        <a:pt x="257" y="50"/>
                      </a:cubicBezTo>
                      <a:cubicBezTo>
                        <a:pt x="274" y="49"/>
                        <a:pt x="274" y="49"/>
                        <a:pt x="274" y="49"/>
                      </a:cubicBezTo>
                      <a:cubicBezTo>
                        <a:pt x="262" y="41"/>
                        <a:pt x="262" y="41"/>
                        <a:pt x="262" y="41"/>
                      </a:cubicBezTo>
                      <a:cubicBezTo>
                        <a:pt x="268" y="33"/>
                        <a:pt x="268" y="33"/>
                        <a:pt x="268" y="33"/>
                      </a:cubicBezTo>
                      <a:cubicBezTo>
                        <a:pt x="280" y="33"/>
                        <a:pt x="280" y="33"/>
                        <a:pt x="280" y="33"/>
                      </a:cubicBezTo>
                      <a:cubicBezTo>
                        <a:pt x="302" y="43"/>
                        <a:pt x="302" y="43"/>
                        <a:pt x="302" y="43"/>
                      </a:cubicBezTo>
                      <a:cubicBezTo>
                        <a:pt x="330" y="55"/>
                        <a:pt x="330" y="55"/>
                        <a:pt x="330" y="55"/>
                      </a:cubicBezTo>
                      <a:cubicBezTo>
                        <a:pt x="336" y="51"/>
                        <a:pt x="336" y="51"/>
                        <a:pt x="336" y="51"/>
                      </a:cubicBezTo>
                      <a:cubicBezTo>
                        <a:pt x="299" y="29"/>
                        <a:pt x="299" y="29"/>
                        <a:pt x="299" y="29"/>
                      </a:cubicBezTo>
                      <a:cubicBezTo>
                        <a:pt x="316" y="25"/>
                        <a:pt x="316" y="25"/>
                        <a:pt x="316" y="25"/>
                      </a:cubicBezTo>
                      <a:cubicBezTo>
                        <a:pt x="317" y="18"/>
                        <a:pt x="317" y="18"/>
                        <a:pt x="317" y="18"/>
                      </a:cubicBezTo>
                      <a:cubicBezTo>
                        <a:pt x="337" y="12"/>
                        <a:pt x="337" y="12"/>
                        <a:pt x="337" y="12"/>
                      </a:cubicBezTo>
                      <a:cubicBezTo>
                        <a:pt x="358" y="10"/>
                        <a:pt x="358" y="10"/>
                        <a:pt x="358" y="10"/>
                      </a:cubicBezTo>
                      <a:cubicBezTo>
                        <a:pt x="382" y="13"/>
                        <a:pt x="382" y="13"/>
                        <a:pt x="382" y="13"/>
                      </a:cubicBezTo>
                      <a:cubicBezTo>
                        <a:pt x="400" y="12"/>
                        <a:pt x="400" y="12"/>
                        <a:pt x="400" y="12"/>
                      </a:cubicBezTo>
                      <a:cubicBezTo>
                        <a:pt x="421" y="3"/>
                        <a:pt x="421" y="3"/>
                        <a:pt x="421" y="3"/>
                      </a:cubicBezTo>
                      <a:cubicBezTo>
                        <a:pt x="463" y="0"/>
                        <a:pt x="463" y="0"/>
                        <a:pt x="463" y="0"/>
                      </a:cubicBezTo>
                      <a:cubicBezTo>
                        <a:pt x="509" y="0"/>
                        <a:pt x="509" y="0"/>
                        <a:pt x="509" y="0"/>
                      </a:cubicBezTo>
                      <a:cubicBezTo>
                        <a:pt x="535" y="3"/>
                        <a:pt x="535" y="3"/>
                        <a:pt x="535" y="3"/>
                      </a:cubicBezTo>
                      <a:cubicBezTo>
                        <a:pt x="558" y="9"/>
                        <a:pt x="558" y="9"/>
                        <a:pt x="558" y="9"/>
                      </a:cubicBezTo>
                      <a:cubicBezTo>
                        <a:pt x="565" y="13"/>
                        <a:pt x="565" y="13"/>
                        <a:pt x="565" y="13"/>
                      </a:cubicBezTo>
                      <a:cubicBezTo>
                        <a:pt x="568" y="19"/>
                        <a:pt x="568" y="19"/>
                        <a:pt x="568" y="19"/>
                      </a:cubicBezTo>
                      <a:cubicBezTo>
                        <a:pt x="610" y="29"/>
                        <a:pt x="610" y="29"/>
                        <a:pt x="610" y="29"/>
                      </a:cubicBezTo>
                      <a:cubicBezTo>
                        <a:pt x="598" y="37"/>
                        <a:pt x="598" y="37"/>
                        <a:pt x="598" y="37"/>
                      </a:cubicBezTo>
                      <a:cubicBezTo>
                        <a:pt x="552" y="41"/>
                        <a:pt x="552" y="41"/>
                        <a:pt x="552" y="41"/>
                      </a:cubicBezTo>
                      <a:cubicBezTo>
                        <a:pt x="506" y="44"/>
                        <a:pt x="506" y="44"/>
                        <a:pt x="506" y="44"/>
                      </a:cubicBezTo>
                      <a:cubicBezTo>
                        <a:pt x="500" y="52"/>
                        <a:pt x="500" y="52"/>
                        <a:pt x="500" y="52"/>
                      </a:cubicBezTo>
                      <a:cubicBezTo>
                        <a:pt x="519" y="48"/>
                        <a:pt x="519" y="48"/>
                        <a:pt x="519" y="48"/>
                      </a:cubicBezTo>
                      <a:cubicBezTo>
                        <a:pt x="564" y="49"/>
                        <a:pt x="564" y="49"/>
                        <a:pt x="564" y="49"/>
                      </a:cubicBezTo>
                      <a:cubicBezTo>
                        <a:pt x="554" y="57"/>
                        <a:pt x="554" y="57"/>
                        <a:pt x="554" y="57"/>
                      </a:cubicBezTo>
                      <a:cubicBezTo>
                        <a:pt x="543" y="60"/>
                        <a:pt x="543" y="60"/>
                        <a:pt x="543" y="60"/>
                      </a:cubicBezTo>
                      <a:cubicBezTo>
                        <a:pt x="549" y="62"/>
                        <a:pt x="549" y="62"/>
                        <a:pt x="549" y="62"/>
                      </a:cubicBezTo>
                      <a:cubicBezTo>
                        <a:pt x="568" y="57"/>
                        <a:pt x="568" y="57"/>
                        <a:pt x="568" y="57"/>
                      </a:cubicBezTo>
                      <a:cubicBezTo>
                        <a:pt x="578" y="51"/>
                        <a:pt x="578" y="51"/>
                        <a:pt x="578" y="51"/>
                      </a:cubicBezTo>
                      <a:cubicBezTo>
                        <a:pt x="585" y="44"/>
                        <a:pt x="585" y="44"/>
                        <a:pt x="585" y="44"/>
                      </a:cubicBezTo>
                      <a:cubicBezTo>
                        <a:pt x="598" y="44"/>
                        <a:pt x="598" y="44"/>
                        <a:pt x="598" y="44"/>
                      </a:cubicBezTo>
                      <a:cubicBezTo>
                        <a:pt x="604" y="50"/>
                        <a:pt x="604" y="50"/>
                        <a:pt x="604" y="50"/>
                      </a:cubicBezTo>
                      <a:cubicBezTo>
                        <a:pt x="603" y="61"/>
                        <a:pt x="603" y="61"/>
                        <a:pt x="603" y="61"/>
                      </a:cubicBezTo>
                      <a:cubicBezTo>
                        <a:pt x="579" y="78"/>
                        <a:pt x="579" y="78"/>
                        <a:pt x="579" y="78"/>
                      </a:cubicBezTo>
                      <a:cubicBezTo>
                        <a:pt x="576" y="85"/>
                        <a:pt x="576" y="85"/>
                        <a:pt x="576" y="85"/>
                      </a:cubicBezTo>
                      <a:cubicBezTo>
                        <a:pt x="592" y="77"/>
                        <a:pt x="592" y="77"/>
                        <a:pt x="592" y="77"/>
                      </a:cubicBezTo>
                      <a:cubicBezTo>
                        <a:pt x="613" y="64"/>
                        <a:pt x="613" y="64"/>
                        <a:pt x="613" y="64"/>
                      </a:cubicBezTo>
                      <a:cubicBezTo>
                        <a:pt x="626" y="55"/>
                        <a:pt x="626" y="55"/>
                        <a:pt x="626" y="55"/>
                      </a:cubicBezTo>
                      <a:cubicBezTo>
                        <a:pt x="649" y="63"/>
                        <a:pt x="649" y="63"/>
                        <a:pt x="649" y="63"/>
                      </a:cubicBezTo>
                      <a:cubicBezTo>
                        <a:pt x="662" y="51"/>
                        <a:pt x="662" y="51"/>
                        <a:pt x="662" y="51"/>
                      </a:cubicBezTo>
                      <a:cubicBezTo>
                        <a:pt x="684" y="50"/>
                        <a:pt x="684" y="50"/>
                        <a:pt x="684" y="50"/>
                      </a:cubicBezTo>
                      <a:cubicBezTo>
                        <a:pt x="707" y="52"/>
                        <a:pt x="707" y="52"/>
                        <a:pt x="707" y="52"/>
                      </a:cubicBezTo>
                      <a:cubicBezTo>
                        <a:pt x="720" y="59"/>
                        <a:pt x="720" y="59"/>
                        <a:pt x="720" y="59"/>
                      </a:cubicBezTo>
                      <a:cubicBezTo>
                        <a:pt x="709" y="68"/>
                        <a:pt x="709" y="68"/>
                        <a:pt x="709" y="68"/>
                      </a:cubicBezTo>
                      <a:cubicBezTo>
                        <a:pt x="690" y="73"/>
                        <a:pt x="690" y="73"/>
                        <a:pt x="690" y="73"/>
                      </a:cubicBezTo>
                      <a:cubicBezTo>
                        <a:pt x="686" y="79"/>
                        <a:pt x="686" y="79"/>
                        <a:pt x="686" y="79"/>
                      </a:cubicBezTo>
                      <a:cubicBezTo>
                        <a:pt x="678" y="82"/>
                        <a:pt x="678" y="82"/>
                        <a:pt x="678" y="82"/>
                      </a:cubicBezTo>
                      <a:cubicBezTo>
                        <a:pt x="652" y="82"/>
                        <a:pt x="652" y="82"/>
                        <a:pt x="652" y="82"/>
                      </a:cubicBezTo>
                      <a:cubicBezTo>
                        <a:pt x="638" y="87"/>
                        <a:pt x="638" y="87"/>
                        <a:pt x="638" y="87"/>
                      </a:cubicBezTo>
                      <a:cubicBezTo>
                        <a:pt x="650" y="89"/>
                        <a:pt x="650" y="89"/>
                        <a:pt x="650" y="89"/>
                      </a:cubicBezTo>
                      <a:cubicBezTo>
                        <a:pt x="670" y="92"/>
                        <a:pt x="670" y="92"/>
                        <a:pt x="670" y="92"/>
                      </a:cubicBezTo>
                      <a:cubicBezTo>
                        <a:pt x="664" y="97"/>
                        <a:pt x="664" y="97"/>
                        <a:pt x="664" y="97"/>
                      </a:cubicBezTo>
                      <a:cubicBezTo>
                        <a:pt x="636" y="96"/>
                        <a:pt x="636" y="96"/>
                        <a:pt x="636" y="96"/>
                      </a:cubicBezTo>
                      <a:cubicBezTo>
                        <a:pt x="622" y="99"/>
                        <a:pt x="622" y="99"/>
                        <a:pt x="622" y="99"/>
                      </a:cubicBezTo>
                      <a:cubicBezTo>
                        <a:pt x="628" y="105"/>
                        <a:pt x="628" y="105"/>
                        <a:pt x="628" y="105"/>
                      </a:cubicBezTo>
                      <a:cubicBezTo>
                        <a:pt x="648" y="103"/>
                        <a:pt x="648" y="103"/>
                        <a:pt x="648" y="103"/>
                      </a:cubicBezTo>
                      <a:cubicBezTo>
                        <a:pt x="656" y="103"/>
                        <a:pt x="656" y="103"/>
                        <a:pt x="656" y="103"/>
                      </a:cubicBezTo>
                      <a:cubicBezTo>
                        <a:pt x="650" y="109"/>
                        <a:pt x="650" y="109"/>
                        <a:pt x="650" y="109"/>
                      </a:cubicBezTo>
                      <a:cubicBezTo>
                        <a:pt x="631" y="113"/>
                        <a:pt x="631" y="113"/>
                        <a:pt x="631" y="113"/>
                      </a:cubicBezTo>
                      <a:cubicBezTo>
                        <a:pt x="630" y="127"/>
                        <a:pt x="630" y="127"/>
                        <a:pt x="630" y="127"/>
                      </a:cubicBezTo>
                      <a:cubicBezTo>
                        <a:pt x="616" y="135"/>
                        <a:pt x="616" y="135"/>
                        <a:pt x="616" y="135"/>
                      </a:cubicBezTo>
                      <a:cubicBezTo>
                        <a:pt x="608" y="155"/>
                        <a:pt x="608" y="155"/>
                        <a:pt x="608" y="155"/>
                      </a:cubicBezTo>
                      <a:cubicBezTo>
                        <a:pt x="614" y="157"/>
                        <a:pt x="614" y="157"/>
                        <a:pt x="614" y="157"/>
                      </a:cubicBezTo>
                      <a:cubicBezTo>
                        <a:pt x="634" y="159"/>
                        <a:pt x="634" y="159"/>
                        <a:pt x="634" y="159"/>
                      </a:cubicBezTo>
                      <a:cubicBezTo>
                        <a:pt x="625" y="164"/>
                        <a:pt x="625" y="164"/>
                        <a:pt x="625" y="164"/>
                      </a:cubicBezTo>
                      <a:cubicBezTo>
                        <a:pt x="625" y="164"/>
                        <a:pt x="626" y="170"/>
                        <a:pt x="628" y="170"/>
                      </a:cubicBezTo>
                      <a:cubicBezTo>
                        <a:pt x="630" y="170"/>
                        <a:pt x="650" y="179"/>
                        <a:pt x="650" y="179"/>
                      </a:cubicBezTo>
                      <a:cubicBezTo>
                        <a:pt x="650" y="179"/>
                        <a:pt x="642" y="197"/>
                        <a:pt x="642" y="195"/>
                      </a:cubicBezTo>
                      <a:cubicBezTo>
                        <a:pt x="641" y="193"/>
                        <a:pt x="626" y="183"/>
                        <a:pt x="626" y="183"/>
                      </a:cubicBezTo>
                      <a:cubicBezTo>
                        <a:pt x="609" y="186"/>
                        <a:pt x="609" y="186"/>
                        <a:pt x="609" y="186"/>
                      </a:cubicBezTo>
                      <a:cubicBezTo>
                        <a:pt x="610" y="197"/>
                        <a:pt x="610" y="197"/>
                        <a:pt x="610" y="197"/>
                      </a:cubicBezTo>
                      <a:cubicBezTo>
                        <a:pt x="624" y="200"/>
                        <a:pt x="624" y="200"/>
                        <a:pt x="624" y="200"/>
                      </a:cubicBezTo>
                      <a:cubicBezTo>
                        <a:pt x="636" y="210"/>
                        <a:pt x="636" y="210"/>
                        <a:pt x="636" y="210"/>
                      </a:cubicBezTo>
                      <a:cubicBezTo>
                        <a:pt x="635" y="222"/>
                        <a:pt x="635" y="222"/>
                        <a:pt x="635" y="222"/>
                      </a:cubicBezTo>
                      <a:cubicBezTo>
                        <a:pt x="620" y="223"/>
                        <a:pt x="620" y="223"/>
                        <a:pt x="620" y="223"/>
                      </a:cubicBezTo>
                      <a:cubicBezTo>
                        <a:pt x="628" y="233"/>
                        <a:pt x="628" y="233"/>
                        <a:pt x="628" y="233"/>
                      </a:cubicBezTo>
                      <a:cubicBezTo>
                        <a:pt x="628" y="233"/>
                        <a:pt x="638" y="244"/>
                        <a:pt x="636" y="245"/>
                      </a:cubicBezTo>
                      <a:cubicBezTo>
                        <a:pt x="634" y="247"/>
                        <a:pt x="626" y="250"/>
                        <a:pt x="626" y="250"/>
                      </a:cubicBezTo>
                      <a:cubicBezTo>
                        <a:pt x="618" y="251"/>
                        <a:pt x="618" y="251"/>
                        <a:pt x="618" y="251"/>
                      </a:cubicBezTo>
                      <a:cubicBezTo>
                        <a:pt x="621" y="262"/>
                        <a:pt x="621" y="262"/>
                        <a:pt x="621" y="262"/>
                      </a:cubicBezTo>
                      <a:cubicBezTo>
                        <a:pt x="608" y="266"/>
                        <a:pt x="608" y="266"/>
                        <a:pt x="608" y="266"/>
                      </a:cubicBezTo>
                      <a:cubicBezTo>
                        <a:pt x="592" y="267"/>
                        <a:pt x="592" y="267"/>
                        <a:pt x="592" y="267"/>
                      </a:cubicBezTo>
                      <a:cubicBezTo>
                        <a:pt x="575" y="265"/>
                        <a:pt x="575" y="265"/>
                        <a:pt x="575" y="265"/>
                      </a:cubicBezTo>
                      <a:cubicBezTo>
                        <a:pt x="566" y="269"/>
                        <a:pt x="566" y="269"/>
                        <a:pt x="566" y="269"/>
                      </a:cubicBezTo>
                      <a:cubicBezTo>
                        <a:pt x="575" y="279"/>
                        <a:pt x="575" y="279"/>
                        <a:pt x="575" y="279"/>
                      </a:cubicBezTo>
                      <a:cubicBezTo>
                        <a:pt x="598" y="278"/>
                        <a:pt x="598" y="278"/>
                        <a:pt x="598" y="278"/>
                      </a:cubicBezTo>
                      <a:cubicBezTo>
                        <a:pt x="602" y="286"/>
                        <a:pt x="602" y="286"/>
                        <a:pt x="602" y="286"/>
                      </a:cubicBezTo>
                      <a:cubicBezTo>
                        <a:pt x="599" y="299"/>
                        <a:pt x="599" y="299"/>
                        <a:pt x="599" y="299"/>
                      </a:cubicBezTo>
                      <a:cubicBezTo>
                        <a:pt x="586" y="289"/>
                        <a:pt x="586" y="289"/>
                        <a:pt x="586" y="289"/>
                      </a:cubicBezTo>
                      <a:cubicBezTo>
                        <a:pt x="578" y="289"/>
                        <a:pt x="578" y="289"/>
                        <a:pt x="578" y="289"/>
                      </a:cubicBezTo>
                      <a:cubicBezTo>
                        <a:pt x="581" y="293"/>
                        <a:pt x="581" y="293"/>
                        <a:pt x="581" y="293"/>
                      </a:cubicBezTo>
                      <a:cubicBezTo>
                        <a:pt x="602" y="307"/>
                        <a:pt x="602" y="307"/>
                        <a:pt x="602" y="307"/>
                      </a:cubicBezTo>
                      <a:cubicBezTo>
                        <a:pt x="606" y="333"/>
                        <a:pt x="606" y="333"/>
                        <a:pt x="606" y="333"/>
                      </a:cubicBezTo>
                      <a:cubicBezTo>
                        <a:pt x="591" y="333"/>
                        <a:pt x="591" y="333"/>
                        <a:pt x="591" y="333"/>
                      </a:cubicBezTo>
                      <a:cubicBezTo>
                        <a:pt x="576" y="322"/>
                        <a:pt x="576" y="322"/>
                        <a:pt x="576" y="322"/>
                      </a:cubicBezTo>
                      <a:cubicBezTo>
                        <a:pt x="565" y="311"/>
                        <a:pt x="565" y="311"/>
                        <a:pt x="565" y="311"/>
                      </a:cubicBezTo>
                      <a:cubicBezTo>
                        <a:pt x="562" y="309"/>
                        <a:pt x="562" y="309"/>
                        <a:pt x="562" y="309"/>
                      </a:cubicBezTo>
                      <a:cubicBezTo>
                        <a:pt x="562" y="323"/>
                        <a:pt x="562" y="323"/>
                        <a:pt x="562" y="323"/>
                      </a:cubicBezTo>
                      <a:cubicBezTo>
                        <a:pt x="566" y="333"/>
                        <a:pt x="566" y="333"/>
                        <a:pt x="566" y="333"/>
                      </a:cubicBezTo>
                      <a:cubicBezTo>
                        <a:pt x="582" y="338"/>
                        <a:pt x="582" y="338"/>
                        <a:pt x="582" y="338"/>
                      </a:cubicBezTo>
                      <a:cubicBezTo>
                        <a:pt x="602" y="339"/>
                        <a:pt x="602" y="339"/>
                        <a:pt x="602" y="339"/>
                      </a:cubicBezTo>
                      <a:lnTo>
                        <a:pt x="590" y="34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grpSp>
          <p:nvGrpSpPr>
            <p:cNvPr id="199" name="Canada"/>
            <p:cNvGrpSpPr/>
            <p:nvPr/>
          </p:nvGrpSpPr>
          <p:grpSpPr>
            <a:xfrm>
              <a:off x="8336158" y="2437396"/>
              <a:ext cx="827439" cy="637720"/>
              <a:chOff x="1544490" y="1463348"/>
              <a:chExt cx="1765180" cy="1360453"/>
            </a:xfrm>
            <a:grpFill/>
          </p:grpSpPr>
          <p:sp>
            <p:nvSpPr>
              <p:cNvPr id="329" name="Vancouver Island"/>
              <p:cNvSpPr>
                <a:spLocks/>
              </p:cNvSpPr>
              <p:nvPr/>
            </p:nvSpPr>
            <p:spPr bwMode="auto">
              <a:xfrm>
                <a:off x="1800978" y="2600712"/>
                <a:ext cx="90522" cy="63746"/>
              </a:xfrm>
              <a:custGeom>
                <a:avLst/>
                <a:gdLst>
                  <a:gd name="T0" fmla="*/ 0 w 54"/>
                  <a:gd name="T1" fmla="*/ 0 h 38"/>
                  <a:gd name="T2" fmla="*/ 10 w 54"/>
                  <a:gd name="T3" fmla="*/ 2 h 38"/>
                  <a:gd name="T4" fmla="*/ 18 w 54"/>
                  <a:gd name="T5" fmla="*/ 5 h 38"/>
                  <a:gd name="T6" fmla="*/ 24 w 54"/>
                  <a:gd name="T7" fmla="*/ 7 h 38"/>
                  <a:gd name="T8" fmla="*/ 32 w 54"/>
                  <a:gd name="T9" fmla="*/ 12 h 38"/>
                  <a:gd name="T10" fmla="*/ 37 w 54"/>
                  <a:gd name="T11" fmla="*/ 20 h 38"/>
                  <a:gd name="T12" fmla="*/ 42 w 54"/>
                  <a:gd name="T13" fmla="*/ 23 h 38"/>
                  <a:gd name="T14" fmla="*/ 49 w 54"/>
                  <a:gd name="T15" fmla="*/ 27 h 38"/>
                  <a:gd name="T16" fmla="*/ 52 w 54"/>
                  <a:gd name="T17" fmla="*/ 31 h 38"/>
                  <a:gd name="T18" fmla="*/ 54 w 54"/>
                  <a:gd name="T19" fmla="*/ 35 h 38"/>
                  <a:gd name="T20" fmla="*/ 49 w 54"/>
                  <a:gd name="T21" fmla="*/ 37 h 38"/>
                  <a:gd name="T22" fmla="*/ 42 w 54"/>
                  <a:gd name="T23" fmla="*/ 38 h 38"/>
                  <a:gd name="T24" fmla="*/ 35 w 54"/>
                  <a:gd name="T25" fmla="*/ 35 h 38"/>
                  <a:gd name="T26" fmla="*/ 34 w 54"/>
                  <a:gd name="T27" fmla="*/ 29 h 38"/>
                  <a:gd name="T28" fmla="*/ 30 w 54"/>
                  <a:gd name="T29" fmla="*/ 29 h 38"/>
                  <a:gd name="T30" fmla="*/ 26 w 54"/>
                  <a:gd name="T31" fmla="*/ 23 h 38"/>
                  <a:gd name="T32" fmla="*/ 22 w 54"/>
                  <a:gd name="T33" fmla="*/ 17 h 38"/>
                  <a:gd name="T34" fmla="*/ 17 w 54"/>
                  <a:gd name="T35" fmla="*/ 17 h 38"/>
                  <a:gd name="T36" fmla="*/ 14 w 54"/>
                  <a:gd name="T37" fmla="*/ 14 h 38"/>
                  <a:gd name="T38" fmla="*/ 11 w 54"/>
                  <a:gd name="T39" fmla="*/ 14 h 38"/>
                  <a:gd name="T40" fmla="*/ 5 w 54"/>
                  <a:gd name="T41" fmla="*/ 10 h 38"/>
                  <a:gd name="T42" fmla="*/ 0 w 54"/>
                  <a:gd name="T43" fmla="*/ 7 h 38"/>
                  <a:gd name="T44" fmla="*/ 0 w 5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38"/>
                  <a:gd name="T71" fmla="*/ 54 w 54"/>
                  <a:gd name="T72" fmla="*/ 38 h 3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38">
                    <a:moveTo>
                      <a:pt x="0" y="0"/>
                    </a:moveTo>
                    <a:lnTo>
                      <a:pt x="10" y="2"/>
                    </a:lnTo>
                    <a:lnTo>
                      <a:pt x="18" y="5"/>
                    </a:lnTo>
                    <a:lnTo>
                      <a:pt x="24" y="7"/>
                    </a:lnTo>
                    <a:lnTo>
                      <a:pt x="32" y="12"/>
                    </a:lnTo>
                    <a:lnTo>
                      <a:pt x="37" y="20"/>
                    </a:lnTo>
                    <a:lnTo>
                      <a:pt x="42" y="23"/>
                    </a:lnTo>
                    <a:lnTo>
                      <a:pt x="49" y="27"/>
                    </a:lnTo>
                    <a:lnTo>
                      <a:pt x="52" y="31"/>
                    </a:lnTo>
                    <a:lnTo>
                      <a:pt x="54" y="35"/>
                    </a:lnTo>
                    <a:lnTo>
                      <a:pt x="49" y="37"/>
                    </a:lnTo>
                    <a:lnTo>
                      <a:pt x="42" y="38"/>
                    </a:lnTo>
                    <a:lnTo>
                      <a:pt x="35" y="35"/>
                    </a:lnTo>
                    <a:lnTo>
                      <a:pt x="34" y="29"/>
                    </a:lnTo>
                    <a:lnTo>
                      <a:pt x="30" y="29"/>
                    </a:lnTo>
                    <a:lnTo>
                      <a:pt x="26" y="23"/>
                    </a:lnTo>
                    <a:lnTo>
                      <a:pt x="22" y="17"/>
                    </a:lnTo>
                    <a:lnTo>
                      <a:pt x="17" y="17"/>
                    </a:lnTo>
                    <a:lnTo>
                      <a:pt x="14" y="14"/>
                    </a:lnTo>
                    <a:lnTo>
                      <a:pt x="11" y="14"/>
                    </a:lnTo>
                    <a:lnTo>
                      <a:pt x="5" y="10"/>
                    </a:lnTo>
                    <a:lnTo>
                      <a:pt x="0" y="7"/>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30" name="Graham Island"/>
              <p:cNvSpPr>
                <a:spLocks/>
              </p:cNvSpPr>
              <p:nvPr/>
            </p:nvSpPr>
            <p:spPr bwMode="auto">
              <a:xfrm>
                <a:off x="1700397" y="2511804"/>
                <a:ext cx="33527" cy="43615"/>
              </a:xfrm>
              <a:custGeom>
                <a:avLst/>
                <a:gdLst>
                  <a:gd name="T0" fmla="*/ 0 w 20"/>
                  <a:gd name="T1" fmla="*/ 0 h 26"/>
                  <a:gd name="T2" fmla="*/ 7 w 20"/>
                  <a:gd name="T3" fmla="*/ 3 h 26"/>
                  <a:gd name="T4" fmla="*/ 14 w 20"/>
                  <a:gd name="T5" fmla="*/ 3 h 26"/>
                  <a:gd name="T6" fmla="*/ 16 w 20"/>
                  <a:gd name="T7" fmla="*/ 6 h 26"/>
                  <a:gd name="T8" fmla="*/ 14 w 20"/>
                  <a:gd name="T9" fmla="*/ 13 h 26"/>
                  <a:gd name="T10" fmla="*/ 16 w 20"/>
                  <a:gd name="T11" fmla="*/ 18 h 26"/>
                  <a:gd name="T12" fmla="*/ 20 w 20"/>
                  <a:gd name="T13" fmla="*/ 26 h 26"/>
                  <a:gd name="T14" fmla="*/ 14 w 20"/>
                  <a:gd name="T15" fmla="*/ 24 h 26"/>
                  <a:gd name="T16" fmla="*/ 6 w 20"/>
                  <a:gd name="T17" fmla="*/ 15 h 26"/>
                  <a:gd name="T18" fmla="*/ 2 w 20"/>
                  <a:gd name="T19" fmla="*/ 10 h 26"/>
                  <a:gd name="T20" fmla="*/ 0 w 20"/>
                  <a:gd name="T21" fmla="*/ 0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6"/>
                  <a:gd name="T35" fmla="*/ 20 w 20"/>
                  <a:gd name="T36" fmla="*/ 26 h 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6">
                    <a:moveTo>
                      <a:pt x="0" y="0"/>
                    </a:moveTo>
                    <a:lnTo>
                      <a:pt x="7" y="3"/>
                    </a:lnTo>
                    <a:lnTo>
                      <a:pt x="14" y="3"/>
                    </a:lnTo>
                    <a:lnTo>
                      <a:pt x="16" y="6"/>
                    </a:lnTo>
                    <a:lnTo>
                      <a:pt x="14" y="13"/>
                    </a:lnTo>
                    <a:lnTo>
                      <a:pt x="16" y="18"/>
                    </a:lnTo>
                    <a:lnTo>
                      <a:pt x="20" y="26"/>
                    </a:lnTo>
                    <a:lnTo>
                      <a:pt x="14" y="24"/>
                    </a:lnTo>
                    <a:lnTo>
                      <a:pt x="6" y="15"/>
                    </a:lnTo>
                    <a:lnTo>
                      <a:pt x="2" y="10"/>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31" name="Banks Island"/>
              <p:cNvSpPr>
                <a:spLocks/>
              </p:cNvSpPr>
              <p:nvPr/>
            </p:nvSpPr>
            <p:spPr bwMode="auto">
              <a:xfrm>
                <a:off x="1847915" y="1847509"/>
                <a:ext cx="206190" cy="129169"/>
              </a:xfrm>
              <a:custGeom>
                <a:avLst/>
                <a:gdLst>
                  <a:gd name="T0" fmla="*/ 14 w 123"/>
                  <a:gd name="T1" fmla="*/ 4 h 77"/>
                  <a:gd name="T2" fmla="*/ 14 w 123"/>
                  <a:gd name="T3" fmla="*/ 10 h 77"/>
                  <a:gd name="T4" fmla="*/ 20 w 123"/>
                  <a:gd name="T5" fmla="*/ 16 h 77"/>
                  <a:gd name="T6" fmla="*/ 20 w 123"/>
                  <a:gd name="T7" fmla="*/ 21 h 77"/>
                  <a:gd name="T8" fmla="*/ 17 w 123"/>
                  <a:gd name="T9" fmla="*/ 25 h 77"/>
                  <a:gd name="T10" fmla="*/ 14 w 123"/>
                  <a:gd name="T11" fmla="*/ 33 h 77"/>
                  <a:gd name="T12" fmla="*/ 8 w 123"/>
                  <a:gd name="T13" fmla="*/ 40 h 77"/>
                  <a:gd name="T14" fmla="*/ 5 w 123"/>
                  <a:gd name="T15" fmla="*/ 51 h 77"/>
                  <a:gd name="T16" fmla="*/ 0 w 123"/>
                  <a:gd name="T17" fmla="*/ 57 h 77"/>
                  <a:gd name="T18" fmla="*/ 8 w 123"/>
                  <a:gd name="T19" fmla="*/ 59 h 77"/>
                  <a:gd name="T20" fmla="*/ 14 w 123"/>
                  <a:gd name="T21" fmla="*/ 62 h 77"/>
                  <a:gd name="T22" fmla="*/ 23 w 123"/>
                  <a:gd name="T23" fmla="*/ 69 h 77"/>
                  <a:gd name="T24" fmla="*/ 31 w 123"/>
                  <a:gd name="T25" fmla="*/ 77 h 77"/>
                  <a:gd name="T26" fmla="*/ 40 w 123"/>
                  <a:gd name="T27" fmla="*/ 75 h 77"/>
                  <a:gd name="T28" fmla="*/ 50 w 123"/>
                  <a:gd name="T29" fmla="*/ 68 h 77"/>
                  <a:gd name="T30" fmla="*/ 60 w 123"/>
                  <a:gd name="T31" fmla="*/ 69 h 77"/>
                  <a:gd name="T32" fmla="*/ 64 w 123"/>
                  <a:gd name="T33" fmla="*/ 62 h 77"/>
                  <a:gd name="T34" fmla="*/ 67 w 123"/>
                  <a:gd name="T35" fmla="*/ 54 h 77"/>
                  <a:gd name="T36" fmla="*/ 76 w 123"/>
                  <a:gd name="T37" fmla="*/ 50 h 77"/>
                  <a:gd name="T38" fmla="*/ 79 w 123"/>
                  <a:gd name="T39" fmla="*/ 44 h 77"/>
                  <a:gd name="T40" fmla="*/ 90 w 123"/>
                  <a:gd name="T41" fmla="*/ 38 h 77"/>
                  <a:gd name="T42" fmla="*/ 105 w 123"/>
                  <a:gd name="T43" fmla="*/ 30 h 77"/>
                  <a:gd name="T44" fmla="*/ 123 w 123"/>
                  <a:gd name="T45" fmla="*/ 23 h 77"/>
                  <a:gd name="T46" fmla="*/ 118 w 123"/>
                  <a:gd name="T47" fmla="*/ 19 h 77"/>
                  <a:gd name="T48" fmla="*/ 107 w 123"/>
                  <a:gd name="T49" fmla="*/ 11 h 77"/>
                  <a:gd name="T50" fmla="*/ 96 w 123"/>
                  <a:gd name="T51" fmla="*/ 6 h 77"/>
                  <a:gd name="T52" fmla="*/ 85 w 123"/>
                  <a:gd name="T53" fmla="*/ 8 h 77"/>
                  <a:gd name="T54" fmla="*/ 79 w 123"/>
                  <a:gd name="T55" fmla="*/ 12 h 77"/>
                  <a:gd name="T56" fmla="*/ 71 w 123"/>
                  <a:gd name="T57" fmla="*/ 10 h 77"/>
                  <a:gd name="T58" fmla="*/ 56 w 123"/>
                  <a:gd name="T59" fmla="*/ 5 h 77"/>
                  <a:gd name="T60" fmla="*/ 53 w 123"/>
                  <a:gd name="T61" fmla="*/ 0 h 77"/>
                  <a:gd name="T62" fmla="*/ 40 w 123"/>
                  <a:gd name="T63" fmla="*/ 0 h 77"/>
                  <a:gd name="T64" fmla="*/ 38 w 123"/>
                  <a:gd name="T65" fmla="*/ 4 h 77"/>
                  <a:gd name="T66" fmla="*/ 25 w 123"/>
                  <a:gd name="T67" fmla="*/ 2 h 77"/>
                  <a:gd name="T68" fmla="*/ 14 w 123"/>
                  <a:gd name="T69" fmla="*/ 4 h 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3"/>
                  <a:gd name="T106" fmla="*/ 0 h 77"/>
                  <a:gd name="T107" fmla="*/ 123 w 123"/>
                  <a:gd name="T108" fmla="*/ 77 h 7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3" h="77">
                    <a:moveTo>
                      <a:pt x="14" y="4"/>
                    </a:moveTo>
                    <a:lnTo>
                      <a:pt x="14" y="10"/>
                    </a:lnTo>
                    <a:lnTo>
                      <a:pt x="20" y="16"/>
                    </a:lnTo>
                    <a:lnTo>
                      <a:pt x="20" y="21"/>
                    </a:lnTo>
                    <a:lnTo>
                      <a:pt x="17" y="25"/>
                    </a:lnTo>
                    <a:lnTo>
                      <a:pt x="14" y="33"/>
                    </a:lnTo>
                    <a:lnTo>
                      <a:pt x="8" y="40"/>
                    </a:lnTo>
                    <a:lnTo>
                      <a:pt x="5" y="51"/>
                    </a:lnTo>
                    <a:lnTo>
                      <a:pt x="0" y="57"/>
                    </a:lnTo>
                    <a:lnTo>
                      <a:pt x="8" y="59"/>
                    </a:lnTo>
                    <a:lnTo>
                      <a:pt x="14" y="62"/>
                    </a:lnTo>
                    <a:lnTo>
                      <a:pt x="23" y="69"/>
                    </a:lnTo>
                    <a:lnTo>
                      <a:pt x="31" y="77"/>
                    </a:lnTo>
                    <a:lnTo>
                      <a:pt x="40" y="75"/>
                    </a:lnTo>
                    <a:lnTo>
                      <a:pt x="50" y="68"/>
                    </a:lnTo>
                    <a:lnTo>
                      <a:pt x="60" y="69"/>
                    </a:lnTo>
                    <a:lnTo>
                      <a:pt x="64" y="62"/>
                    </a:lnTo>
                    <a:lnTo>
                      <a:pt x="67" y="54"/>
                    </a:lnTo>
                    <a:lnTo>
                      <a:pt x="76" y="50"/>
                    </a:lnTo>
                    <a:lnTo>
                      <a:pt x="79" y="44"/>
                    </a:lnTo>
                    <a:lnTo>
                      <a:pt x="90" y="38"/>
                    </a:lnTo>
                    <a:lnTo>
                      <a:pt x="105" y="30"/>
                    </a:lnTo>
                    <a:lnTo>
                      <a:pt x="123" y="23"/>
                    </a:lnTo>
                    <a:lnTo>
                      <a:pt x="118" y="19"/>
                    </a:lnTo>
                    <a:lnTo>
                      <a:pt x="107" y="11"/>
                    </a:lnTo>
                    <a:lnTo>
                      <a:pt x="96" y="6"/>
                    </a:lnTo>
                    <a:lnTo>
                      <a:pt x="85" y="8"/>
                    </a:lnTo>
                    <a:lnTo>
                      <a:pt x="79" y="12"/>
                    </a:lnTo>
                    <a:lnTo>
                      <a:pt x="71" y="10"/>
                    </a:lnTo>
                    <a:lnTo>
                      <a:pt x="56" y="5"/>
                    </a:lnTo>
                    <a:lnTo>
                      <a:pt x="53" y="0"/>
                    </a:lnTo>
                    <a:lnTo>
                      <a:pt x="40" y="0"/>
                    </a:lnTo>
                    <a:lnTo>
                      <a:pt x="38" y="4"/>
                    </a:lnTo>
                    <a:lnTo>
                      <a:pt x="25" y="2"/>
                    </a:lnTo>
                    <a:lnTo>
                      <a:pt x="14" y="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32" name="Victoria Island"/>
              <p:cNvSpPr>
                <a:spLocks/>
              </p:cNvSpPr>
              <p:nvPr/>
            </p:nvSpPr>
            <p:spPr bwMode="auto">
              <a:xfrm>
                <a:off x="1985365" y="1894465"/>
                <a:ext cx="357060" cy="171105"/>
              </a:xfrm>
              <a:custGeom>
                <a:avLst/>
                <a:gdLst>
                  <a:gd name="T0" fmla="*/ 125413 w 213"/>
                  <a:gd name="T1" fmla="*/ 96837 h 102"/>
                  <a:gd name="T2" fmla="*/ 61913 w 213"/>
                  <a:gd name="T3" fmla="*/ 93662 h 102"/>
                  <a:gd name="T4" fmla="*/ 11113 w 213"/>
                  <a:gd name="T5" fmla="*/ 87312 h 102"/>
                  <a:gd name="T6" fmla="*/ 34925 w 213"/>
                  <a:gd name="T7" fmla="*/ 73025 h 102"/>
                  <a:gd name="T8" fmla="*/ 65088 w 213"/>
                  <a:gd name="T9" fmla="*/ 63500 h 102"/>
                  <a:gd name="T10" fmla="*/ 39688 w 213"/>
                  <a:gd name="T11" fmla="*/ 66675 h 102"/>
                  <a:gd name="T12" fmla="*/ 17463 w 213"/>
                  <a:gd name="T13" fmla="*/ 60325 h 102"/>
                  <a:gd name="T14" fmla="*/ 0 w 213"/>
                  <a:gd name="T15" fmla="*/ 49212 h 102"/>
                  <a:gd name="T16" fmla="*/ 14288 w 213"/>
                  <a:gd name="T17" fmla="*/ 34925 h 102"/>
                  <a:gd name="T18" fmla="*/ 31750 w 213"/>
                  <a:gd name="T19" fmla="*/ 15875 h 102"/>
                  <a:gd name="T20" fmla="*/ 88900 w 213"/>
                  <a:gd name="T21" fmla="*/ 0 h 102"/>
                  <a:gd name="T22" fmla="*/ 87313 w 213"/>
                  <a:gd name="T23" fmla="*/ 15875 h 102"/>
                  <a:gd name="T24" fmla="*/ 100013 w 213"/>
                  <a:gd name="T25" fmla="*/ 25400 h 102"/>
                  <a:gd name="T26" fmla="*/ 125413 w 213"/>
                  <a:gd name="T27" fmla="*/ 14288 h 102"/>
                  <a:gd name="T28" fmla="*/ 139700 w 213"/>
                  <a:gd name="T29" fmla="*/ 28575 h 102"/>
                  <a:gd name="T30" fmla="*/ 152400 w 213"/>
                  <a:gd name="T31" fmla="*/ 31750 h 102"/>
                  <a:gd name="T32" fmla="*/ 169863 w 213"/>
                  <a:gd name="T33" fmla="*/ 22225 h 102"/>
                  <a:gd name="T34" fmla="*/ 169863 w 213"/>
                  <a:gd name="T35" fmla="*/ 12700 h 102"/>
                  <a:gd name="T36" fmla="*/ 192088 w 213"/>
                  <a:gd name="T37" fmla="*/ 31750 h 102"/>
                  <a:gd name="T38" fmla="*/ 204788 w 213"/>
                  <a:gd name="T39" fmla="*/ 57150 h 102"/>
                  <a:gd name="T40" fmla="*/ 211138 w 213"/>
                  <a:gd name="T41" fmla="*/ 39688 h 102"/>
                  <a:gd name="T42" fmla="*/ 201613 w 213"/>
                  <a:gd name="T43" fmla="*/ 4763 h 102"/>
                  <a:gd name="T44" fmla="*/ 230188 w 213"/>
                  <a:gd name="T45" fmla="*/ 6350 h 102"/>
                  <a:gd name="T46" fmla="*/ 257175 w 213"/>
                  <a:gd name="T47" fmla="*/ 28575 h 102"/>
                  <a:gd name="T48" fmla="*/ 276225 w 213"/>
                  <a:gd name="T49" fmla="*/ 60325 h 102"/>
                  <a:gd name="T50" fmla="*/ 273050 w 213"/>
                  <a:gd name="T51" fmla="*/ 79375 h 102"/>
                  <a:gd name="T52" fmla="*/ 296863 w 213"/>
                  <a:gd name="T53" fmla="*/ 98425 h 102"/>
                  <a:gd name="T54" fmla="*/ 320675 w 213"/>
                  <a:gd name="T55" fmla="*/ 106363 h 102"/>
                  <a:gd name="T56" fmla="*/ 333375 w 213"/>
                  <a:gd name="T57" fmla="*/ 123825 h 102"/>
                  <a:gd name="T58" fmla="*/ 304800 w 213"/>
                  <a:gd name="T59" fmla="*/ 127000 h 102"/>
                  <a:gd name="T60" fmla="*/ 320675 w 213"/>
                  <a:gd name="T61" fmla="*/ 138113 h 102"/>
                  <a:gd name="T62" fmla="*/ 311150 w 213"/>
                  <a:gd name="T63" fmla="*/ 152400 h 102"/>
                  <a:gd name="T64" fmla="*/ 258763 w 213"/>
                  <a:gd name="T65" fmla="*/ 152400 h 102"/>
                  <a:gd name="T66" fmla="*/ 241300 w 213"/>
                  <a:gd name="T67" fmla="*/ 144463 h 102"/>
                  <a:gd name="T68" fmla="*/ 219075 w 213"/>
                  <a:gd name="T69" fmla="*/ 144463 h 102"/>
                  <a:gd name="T70" fmla="*/ 180975 w 213"/>
                  <a:gd name="T71" fmla="*/ 158750 h 102"/>
                  <a:gd name="T72" fmla="*/ 100013 w 213"/>
                  <a:gd name="T73" fmla="*/ 155575 h 102"/>
                  <a:gd name="T74" fmla="*/ 49213 w 213"/>
                  <a:gd name="T75" fmla="*/ 139700 h 102"/>
                  <a:gd name="T76" fmla="*/ 36513 w 213"/>
                  <a:gd name="T77" fmla="*/ 109538 h 102"/>
                  <a:gd name="T78" fmla="*/ 96838 w 213"/>
                  <a:gd name="T79" fmla="*/ 104775 h 102"/>
                  <a:gd name="T80" fmla="*/ 130175 w 213"/>
                  <a:gd name="T81" fmla="*/ 106363 h 1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3"/>
                  <a:gd name="T124" fmla="*/ 0 h 102"/>
                  <a:gd name="T125" fmla="*/ 213 w 213"/>
                  <a:gd name="T126" fmla="*/ 102 h 1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3" h="102">
                    <a:moveTo>
                      <a:pt x="82" y="67"/>
                    </a:moveTo>
                    <a:lnTo>
                      <a:pt x="79" y="61"/>
                    </a:lnTo>
                    <a:lnTo>
                      <a:pt x="64" y="58"/>
                    </a:lnTo>
                    <a:lnTo>
                      <a:pt x="39" y="59"/>
                    </a:lnTo>
                    <a:lnTo>
                      <a:pt x="21" y="60"/>
                    </a:lnTo>
                    <a:lnTo>
                      <a:pt x="7" y="55"/>
                    </a:lnTo>
                    <a:lnTo>
                      <a:pt x="11" y="47"/>
                    </a:lnTo>
                    <a:lnTo>
                      <a:pt x="22" y="46"/>
                    </a:lnTo>
                    <a:lnTo>
                      <a:pt x="34" y="44"/>
                    </a:lnTo>
                    <a:lnTo>
                      <a:pt x="41" y="40"/>
                    </a:lnTo>
                    <a:lnTo>
                      <a:pt x="34" y="38"/>
                    </a:lnTo>
                    <a:lnTo>
                      <a:pt x="25" y="42"/>
                    </a:lnTo>
                    <a:lnTo>
                      <a:pt x="15" y="42"/>
                    </a:lnTo>
                    <a:lnTo>
                      <a:pt x="11" y="38"/>
                    </a:lnTo>
                    <a:lnTo>
                      <a:pt x="0" y="37"/>
                    </a:lnTo>
                    <a:lnTo>
                      <a:pt x="0" y="31"/>
                    </a:lnTo>
                    <a:lnTo>
                      <a:pt x="7" y="27"/>
                    </a:lnTo>
                    <a:lnTo>
                      <a:pt x="9" y="22"/>
                    </a:lnTo>
                    <a:lnTo>
                      <a:pt x="8" y="16"/>
                    </a:lnTo>
                    <a:lnTo>
                      <a:pt x="20" y="10"/>
                    </a:lnTo>
                    <a:lnTo>
                      <a:pt x="38" y="4"/>
                    </a:lnTo>
                    <a:lnTo>
                      <a:pt x="56" y="0"/>
                    </a:lnTo>
                    <a:lnTo>
                      <a:pt x="57" y="6"/>
                    </a:lnTo>
                    <a:lnTo>
                      <a:pt x="55" y="10"/>
                    </a:lnTo>
                    <a:lnTo>
                      <a:pt x="53" y="14"/>
                    </a:lnTo>
                    <a:lnTo>
                      <a:pt x="63" y="16"/>
                    </a:lnTo>
                    <a:lnTo>
                      <a:pt x="68" y="6"/>
                    </a:lnTo>
                    <a:lnTo>
                      <a:pt x="79" y="9"/>
                    </a:lnTo>
                    <a:lnTo>
                      <a:pt x="91" y="14"/>
                    </a:lnTo>
                    <a:lnTo>
                      <a:pt x="88" y="18"/>
                    </a:lnTo>
                    <a:lnTo>
                      <a:pt x="90" y="22"/>
                    </a:lnTo>
                    <a:lnTo>
                      <a:pt x="96" y="20"/>
                    </a:lnTo>
                    <a:lnTo>
                      <a:pt x="107" y="19"/>
                    </a:lnTo>
                    <a:lnTo>
                      <a:pt x="107" y="14"/>
                    </a:lnTo>
                    <a:lnTo>
                      <a:pt x="102" y="9"/>
                    </a:lnTo>
                    <a:lnTo>
                      <a:pt x="107" y="8"/>
                    </a:lnTo>
                    <a:lnTo>
                      <a:pt x="115" y="12"/>
                    </a:lnTo>
                    <a:lnTo>
                      <a:pt x="121" y="20"/>
                    </a:lnTo>
                    <a:lnTo>
                      <a:pt x="124" y="29"/>
                    </a:lnTo>
                    <a:lnTo>
                      <a:pt x="129" y="36"/>
                    </a:lnTo>
                    <a:lnTo>
                      <a:pt x="138" y="33"/>
                    </a:lnTo>
                    <a:lnTo>
                      <a:pt x="133" y="25"/>
                    </a:lnTo>
                    <a:lnTo>
                      <a:pt x="129" y="12"/>
                    </a:lnTo>
                    <a:lnTo>
                      <a:pt x="127" y="3"/>
                    </a:lnTo>
                    <a:lnTo>
                      <a:pt x="134" y="0"/>
                    </a:lnTo>
                    <a:lnTo>
                      <a:pt x="145" y="4"/>
                    </a:lnTo>
                    <a:lnTo>
                      <a:pt x="156" y="9"/>
                    </a:lnTo>
                    <a:lnTo>
                      <a:pt x="162" y="18"/>
                    </a:lnTo>
                    <a:lnTo>
                      <a:pt x="168" y="30"/>
                    </a:lnTo>
                    <a:lnTo>
                      <a:pt x="174" y="38"/>
                    </a:lnTo>
                    <a:lnTo>
                      <a:pt x="173" y="44"/>
                    </a:lnTo>
                    <a:lnTo>
                      <a:pt x="172" y="50"/>
                    </a:lnTo>
                    <a:lnTo>
                      <a:pt x="179" y="58"/>
                    </a:lnTo>
                    <a:lnTo>
                      <a:pt x="187" y="62"/>
                    </a:lnTo>
                    <a:lnTo>
                      <a:pt x="195" y="62"/>
                    </a:lnTo>
                    <a:lnTo>
                      <a:pt x="202" y="67"/>
                    </a:lnTo>
                    <a:lnTo>
                      <a:pt x="213" y="74"/>
                    </a:lnTo>
                    <a:lnTo>
                      <a:pt x="210" y="78"/>
                    </a:lnTo>
                    <a:lnTo>
                      <a:pt x="198" y="78"/>
                    </a:lnTo>
                    <a:lnTo>
                      <a:pt x="192" y="80"/>
                    </a:lnTo>
                    <a:lnTo>
                      <a:pt x="193" y="84"/>
                    </a:lnTo>
                    <a:lnTo>
                      <a:pt x="202" y="87"/>
                    </a:lnTo>
                    <a:lnTo>
                      <a:pt x="204" y="94"/>
                    </a:lnTo>
                    <a:lnTo>
                      <a:pt x="196" y="96"/>
                    </a:lnTo>
                    <a:lnTo>
                      <a:pt x="180" y="97"/>
                    </a:lnTo>
                    <a:lnTo>
                      <a:pt x="163" y="96"/>
                    </a:lnTo>
                    <a:lnTo>
                      <a:pt x="160" y="91"/>
                    </a:lnTo>
                    <a:lnTo>
                      <a:pt x="152" y="91"/>
                    </a:lnTo>
                    <a:lnTo>
                      <a:pt x="148" y="82"/>
                    </a:lnTo>
                    <a:lnTo>
                      <a:pt x="138" y="91"/>
                    </a:lnTo>
                    <a:lnTo>
                      <a:pt x="126" y="94"/>
                    </a:lnTo>
                    <a:lnTo>
                      <a:pt x="114" y="100"/>
                    </a:lnTo>
                    <a:lnTo>
                      <a:pt x="68" y="102"/>
                    </a:lnTo>
                    <a:lnTo>
                      <a:pt x="63" y="98"/>
                    </a:lnTo>
                    <a:lnTo>
                      <a:pt x="61" y="88"/>
                    </a:lnTo>
                    <a:lnTo>
                      <a:pt x="31" y="88"/>
                    </a:lnTo>
                    <a:lnTo>
                      <a:pt x="17" y="74"/>
                    </a:lnTo>
                    <a:lnTo>
                      <a:pt x="23" y="69"/>
                    </a:lnTo>
                    <a:lnTo>
                      <a:pt x="35" y="67"/>
                    </a:lnTo>
                    <a:lnTo>
                      <a:pt x="61" y="66"/>
                    </a:lnTo>
                    <a:lnTo>
                      <a:pt x="73" y="68"/>
                    </a:lnTo>
                    <a:lnTo>
                      <a:pt x="82" y="6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33" name="Stefansson Island"/>
              <p:cNvSpPr>
                <a:spLocks/>
              </p:cNvSpPr>
              <p:nvPr/>
            </p:nvSpPr>
            <p:spPr bwMode="auto">
              <a:xfrm>
                <a:off x="2226758" y="1877690"/>
                <a:ext cx="46937" cy="33550"/>
              </a:xfrm>
              <a:custGeom>
                <a:avLst/>
                <a:gdLst>
                  <a:gd name="T0" fmla="*/ 6350 w 28"/>
                  <a:gd name="T1" fmla="*/ 0 h 20"/>
                  <a:gd name="T2" fmla="*/ 25400 w 28"/>
                  <a:gd name="T3" fmla="*/ 0 h 20"/>
                  <a:gd name="T4" fmla="*/ 41275 w 28"/>
                  <a:gd name="T5" fmla="*/ 0 h 20"/>
                  <a:gd name="T6" fmla="*/ 44450 w 28"/>
                  <a:gd name="T7" fmla="*/ 7938 h 20"/>
                  <a:gd name="T8" fmla="*/ 39688 w 28"/>
                  <a:gd name="T9" fmla="*/ 23812 h 20"/>
                  <a:gd name="T10" fmla="*/ 31750 w 28"/>
                  <a:gd name="T11" fmla="*/ 31750 h 20"/>
                  <a:gd name="T12" fmla="*/ 25400 w 28"/>
                  <a:gd name="T13" fmla="*/ 26988 h 20"/>
                  <a:gd name="T14" fmla="*/ 15875 w 28"/>
                  <a:gd name="T15" fmla="*/ 15875 h 20"/>
                  <a:gd name="T16" fmla="*/ 4763 w 28"/>
                  <a:gd name="T17" fmla="*/ 11112 h 20"/>
                  <a:gd name="T18" fmla="*/ 0 w 28"/>
                  <a:gd name="T19" fmla="*/ 3175 h 20"/>
                  <a:gd name="T20" fmla="*/ 6350 w 28"/>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0"/>
                  <a:gd name="T35" fmla="*/ 28 w 28"/>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0">
                    <a:moveTo>
                      <a:pt x="4" y="0"/>
                    </a:moveTo>
                    <a:lnTo>
                      <a:pt x="16" y="0"/>
                    </a:lnTo>
                    <a:lnTo>
                      <a:pt x="26" y="0"/>
                    </a:lnTo>
                    <a:lnTo>
                      <a:pt x="28" y="5"/>
                    </a:lnTo>
                    <a:lnTo>
                      <a:pt x="25" y="15"/>
                    </a:lnTo>
                    <a:lnTo>
                      <a:pt x="20" y="20"/>
                    </a:lnTo>
                    <a:lnTo>
                      <a:pt x="16" y="17"/>
                    </a:lnTo>
                    <a:lnTo>
                      <a:pt x="10" y="10"/>
                    </a:lnTo>
                    <a:lnTo>
                      <a:pt x="3" y="7"/>
                    </a:lnTo>
                    <a:lnTo>
                      <a:pt x="0" y="2"/>
                    </a:lnTo>
                    <a:lnTo>
                      <a:pt x="4"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34" name="Prince Patrick Island"/>
              <p:cNvSpPr>
                <a:spLocks/>
              </p:cNvSpPr>
              <p:nvPr/>
            </p:nvSpPr>
            <p:spPr bwMode="auto">
              <a:xfrm>
                <a:off x="1908254" y="1721683"/>
                <a:ext cx="142489" cy="70455"/>
              </a:xfrm>
              <a:custGeom>
                <a:avLst/>
                <a:gdLst>
                  <a:gd name="T0" fmla="*/ 0 w 85"/>
                  <a:gd name="T1" fmla="*/ 57150 h 42"/>
                  <a:gd name="T2" fmla="*/ 4763 w 85"/>
                  <a:gd name="T3" fmla="*/ 47625 h 42"/>
                  <a:gd name="T4" fmla="*/ 19050 w 85"/>
                  <a:gd name="T5" fmla="*/ 44450 h 42"/>
                  <a:gd name="T6" fmla="*/ 33338 w 85"/>
                  <a:gd name="T7" fmla="*/ 34925 h 42"/>
                  <a:gd name="T8" fmla="*/ 44450 w 85"/>
                  <a:gd name="T9" fmla="*/ 28575 h 42"/>
                  <a:gd name="T10" fmla="*/ 61913 w 85"/>
                  <a:gd name="T11" fmla="*/ 19050 h 42"/>
                  <a:gd name="T12" fmla="*/ 71438 w 85"/>
                  <a:gd name="T13" fmla="*/ 9525 h 42"/>
                  <a:gd name="T14" fmla="*/ 92075 w 85"/>
                  <a:gd name="T15" fmla="*/ 9525 h 42"/>
                  <a:gd name="T16" fmla="*/ 103188 w 85"/>
                  <a:gd name="T17" fmla="*/ 9525 h 42"/>
                  <a:gd name="T18" fmla="*/ 112713 w 85"/>
                  <a:gd name="T19" fmla="*/ 12700 h 42"/>
                  <a:gd name="T20" fmla="*/ 115888 w 85"/>
                  <a:gd name="T21" fmla="*/ 0 h 42"/>
                  <a:gd name="T22" fmla="*/ 127000 w 85"/>
                  <a:gd name="T23" fmla="*/ 3175 h 42"/>
                  <a:gd name="T24" fmla="*/ 134938 w 85"/>
                  <a:gd name="T25" fmla="*/ 7938 h 42"/>
                  <a:gd name="T26" fmla="*/ 128588 w 85"/>
                  <a:gd name="T27" fmla="*/ 14288 h 42"/>
                  <a:gd name="T28" fmla="*/ 122238 w 85"/>
                  <a:gd name="T29" fmla="*/ 19050 h 42"/>
                  <a:gd name="T30" fmla="*/ 127000 w 85"/>
                  <a:gd name="T31" fmla="*/ 26988 h 42"/>
                  <a:gd name="T32" fmla="*/ 125413 w 85"/>
                  <a:gd name="T33" fmla="*/ 34925 h 42"/>
                  <a:gd name="T34" fmla="*/ 115888 w 85"/>
                  <a:gd name="T35" fmla="*/ 38100 h 42"/>
                  <a:gd name="T36" fmla="*/ 109538 w 85"/>
                  <a:gd name="T37" fmla="*/ 42862 h 42"/>
                  <a:gd name="T38" fmla="*/ 101600 w 85"/>
                  <a:gd name="T39" fmla="*/ 50800 h 42"/>
                  <a:gd name="T40" fmla="*/ 90488 w 85"/>
                  <a:gd name="T41" fmla="*/ 47625 h 42"/>
                  <a:gd name="T42" fmla="*/ 92075 w 85"/>
                  <a:gd name="T43" fmla="*/ 38100 h 42"/>
                  <a:gd name="T44" fmla="*/ 87313 w 85"/>
                  <a:gd name="T45" fmla="*/ 31750 h 42"/>
                  <a:gd name="T46" fmla="*/ 80963 w 85"/>
                  <a:gd name="T47" fmla="*/ 34925 h 42"/>
                  <a:gd name="T48" fmla="*/ 77788 w 85"/>
                  <a:gd name="T49" fmla="*/ 38100 h 42"/>
                  <a:gd name="T50" fmla="*/ 77788 w 85"/>
                  <a:gd name="T51" fmla="*/ 47625 h 42"/>
                  <a:gd name="T52" fmla="*/ 74613 w 85"/>
                  <a:gd name="T53" fmla="*/ 53975 h 42"/>
                  <a:gd name="T54" fmla="*/ 65088 w 85"/>
                  <a:gd name="T55" fmla="*/ 57150 h 42"/>
                  <a:gd name="T56" fmla="*/ 58738 w 85"/>
                  <a:gd name="T57" fmla="*/ 55563 h 42"/>
                  <a:gd name="T58" fmla="*/ 58738 w 85"/>
                  <a:gd name="T59" fmla="*/ 66675 h 42"/>
                  <a:gd name="T60" fmla="*/ 42863 w 85"/>
                  <a:gd name="T61" fmla="*/ 66675 h 42"/>
                  <a:gd name="T62" fmla="*/ 39688 w 85"/>
                  <a:gd name="T63" fmla="*/ 57150 h 42"/>
                  <a:gd name="T64" fmla="*/ 31750 w 85"/>
                  <a:gd name="T65" fmla="*/ 57150 h 42"/>
                  <a:gd name="T66" fmla="*/ 30163 w 85"/>
                  <a:gd name="T67" fmla="*/ 61913 h 42"/>
                  <a:gd name="T68" fmla="*/ 9525 w 85"/>
                  <a:gd name="T69" fmla="*/ 63500 h 42"/>
                  <a:gd name="T70" fmla="*/ 0 w 85"/>
                  <a:gd name="T71" fmla="*/ 57150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5"/>
                  <a:gd name="T109" fmla="*/ 0 h 42"/>
                  <a:gd name="T110" fmla="*/ 85 w 85"/>
                  <a:gd name="T111" fmla="*/ 42 h 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5" h="42">
                    <a:moveTo>
                      <a:pt x="0" y="36"/>
                    </a:moveTo>
                    <a:lnTo>
                      <a:pt x="3" y="30"/>
                    </a:lnTo>
                    <a:lnTo>
                      <a:pt x="12" y="28"/>
                    </a:lnTo>
                    <a:lnTo>
                      <a:pt x="21" y="22"/>
                    </a:lnTo>
                    <a:lnTo>
                      <a:pt x="28" y="18"/>
                    </a:lnTo>
                    <a:lnTo>
                      <a:pt x="39" y="12"/>
                    </a:lnTo>
                    <a:lnTo>
                      <a:pt x="45" y="6"/>
                    </a:lnTo>
                    <a:lnTo>
                      <a:pt x="58" y="6"/>
                    </a:lnTo>
                    <a:lnTo>
                      <a:pt x="65" y="6"/>
                    </a:lnTo>
                    <a:lnTo>
                      <a:pt x="71" y="8"/>
                    </a:lnTo>
                    <a:lnTo>
                      <a:pt x="73" y="0"/>
                    </a:lnTo>
                    <a:lnTo>
                      <a:pt x="80" y="2"/>
                    </a:lnTo>
                    <a:lnTo>
                      <a:pt x="85" y="5"/>
                    </a:lnTo>
                    <a:lnTo>
                      <a:pt x="81" y="9"/>
                    </a:lnTo>
                    <a:lnTo>
                      <a:pt x="77" y="12"/>
                    </a:lnTo>
                    <a:lnTo>
                      <a:pt x="80" y="17"/>
                    </a:lnTo>
                    <a:lnTo>
                      <a:pt x="79" y="22"/>
                    </a:lnTo>
                    <a:lnTo>
                      <a:pt x="73" y="24"/>
                    </a:lnTo>
                    <a:lnTo>
                      <a:pt x="69" y="27"/>
                    </a:lnTo>
                    <a:lnTo>
                      <a:pt x="64" y="32"/>
                    </a:lnTo>
                    <a:lnTo>
                      <a:pt x="57" y="30"/>
                    </a:lnTo>
                    <a:lnTo>
                      <a:pt x="58" y="24"/>
                    </a:lnTo>
                    <a:lnTo>
                      <a:pt x="55" y="20"/>
                    </a:lnTo>
                    <a:lnTo>
                      <a:pt x="51" y="22"/>
                    </a:lnTo>
                    <a:lnTo>
                      <a:pt x="49" y="24"/>
                    </a:lnTo>
                    <a:lnTo>
                      <a:pt x="49" y="30"/>
                    </a:lnTo>
                    <a:lnTo>
                      <a:pt x="47" y="34"/>
                    </a:lnTo>
                    <a:lnTo>
                      <a:pt x="41" y="36"/>
                    </a:lnTo>
                    <a:lnTo>
                      <a:pt x="37" y="35"/>
                    </a:lnTo>
                    <a:lnTo>
                      <a:pt x="37" y="42"/>
                    </a:lnTo>
                    <a:lnTo>
                      <a:pt x="27" y="42"/>
                    </a:lnTo>
                    <a:lnTo>
                      <a:pt x="25" y="36"/>
                    </a:lnTo>
                    <a:lnTo>
                      <a:pt x="20" y="36"/>
                    </a:lnTo>
                    <a:lnTo>
                      <a:pt x="19" y="39"/>
                    </a:lnTo>
                    <a:lnTo>
                      <a:pt x="6" y="40"/>
                    </a:lnTo>
                    <a:lnTo>
                      <a:pt x="0" y="3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35" name="Eglinton Island"/>
              <p:cNvSpPr>
                <a:spLocks/>
              </p:cNvSpPr>
              <p:nvPr/>
            </p:nvSpPr>
            <p:spPr bwMode="auto">
              <a:xfrm>
                <a:off x="1976984" y="1783750"/>
                <a:ext cx="36879" cy="23485"/>
              </a:xfrm>
              <a:custGeom>
                <a:avLst/>
                <a:gdLst>
                  <a:gd name="T0" fmla="*/ 22225 w 22"/>
                  <a:gd name="T1" fmla="*/ 0 h 14"/>
                  <a:gd name="T2" fmla="*/ 34925 w 22"/>
                  <a:gd name="T3" fmla="*/ 1588 h 14"/>
                  <a:gd name="T4" fmla="*/ 31750 w 22"/>
                  <a:gd name="T5" fmla="*/ 7938 h 14"/>
                  <a:gd name="T6" fmla="*/ 23812 w 22"/>
                  <a:gd name="T7" fmla="*/ 20638 h 14"/>
                  <a:gd name="T8" fmla="*/ 14288 w 22"/>
                  <a:gd name="T9" fmla="*/ 22225 h 14"/>
                  <a:gd name="T10" fmla="*/ 0 w 22"/>
                  <a:gd name="T11" fmla="*/ 19050 h 14"/>
                  <a:gd name="T12" fmla="*/ 6350 w 22"/>
                  <a:gd name="T13" fmla="*/ 7938 h 14"/>
                  <a:gd name="T14" fmla="*/ 19050 w 22"/>
                  <a:gd name="T15" fmla="*/ 1588 h 14"/>
                  <a:gd name="T16" fmla="*/ 22225 w 22"/>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4"/>
                  <a:gd name="T29" fmla="*/ 22 w 2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4">
                    <a:moveTo>
                      <a:pt x="14" y="0"/>
                    </a:moveTo>
                    <a:lnTo>
                      <a:pt x="22" y="1"/>
                    </a:lnTo>
                    <a:lnTo>
                      <a:pt x="20" y="5"/>
                    </a:lnTo>
                    <a:lnTo>
                      <a:pt x="15" y="13"/>
                    </a:lnTo>
                    <a:lnTo>
                      <a:pt x="9" y="14"/>
                    </a:lnTo>
                    <a:lnTo>
                      <a:pt x="0" y="12"/>
                    </a:lnTo>
                    <a:lnTo>
                      <a:pt x="4" y="5"/>
                    </a:lnTo>
                    <a:lnTo>
                      <a:pt x="12" y="1"/>
                    </a:lnTo>
                    <a:lnTo>
                      <a:pt x="14"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36" name="Melville Island"/>
              <p:cNvSpPr>
                <a:spLocks/>
              </p:cNvSpPr>
              <p:nvPr/>
            </p:nvSpPr>
            <p:spPr bwMode="auto">
              <a:xfrm>
                <a:off x="2013864" y="1751878"/>
                <a:ext cx="239716" cy="102327"/>
              </a:xfrm>
              <a:custGeom>
                <a:avLst/>
                <a:gdLst>
                  <a:gd name="T0" fmla="*/ 115105 w 142"/>
                  <a:gd name="T1" fmla="*/ 66172 h 60"/>
                  <a:gd name="T2" fmla="*/ 95921 w 142"/>
                  <a:gd name="T3" fmla="*/ 66172 h 60"/>
                  <a:gd name="T4" fmla="*/ 70342 w 142"/>
                  <a:gd name="T5" fmla="*/ 66172 h 60"/>
                  <a:gd name="T6" fmla="*/ 73539 w 142"/>
                  <a:gd name="T7" fmla="*/ 56488 h 60"/>
                  <a:gd name="T8" fmla="*/ 62349 w 142"/>
                  <a:gd name="T9" fmla="*/ 58102 h 60"/>
                  <a:gd name="T10" fmla="*/ 55954 w 142"/>
                  <a:gd name="T11" fmla="*/ 67786 h 60"/>
                  <a:gd name="T12" fmla="*/ 35171 w 142"/>
                  <a:gd name="T13" fmla="*/ 72628 h 60"/>
                  <a:gd name="T14" fmla="*/ 22382 w 142"/>
                  <a:gd name="T15" fmla="*/ 67786 h 60"/>
                  <a:gd name="T16" fmla="*/ 3197 w 142"/>
                  <a:gd name="T17" fmla="*/ 66172 h 60"/>
                  <a:gd name="T18" fmla="*/ 0 w 142"/>
                  <a:gd name="T19" fmla="*/ 56488 h 60"/>
                  <a:gd name="T20" fmla="*/ 22382 w 142"/>
                  <a:gd name="T21" fmla="*/ 54874 h 60"/>
                  <a:gd name="T22" fmla="*/ 4796 w 142"/>
                  <a:gd name="T23" fmla="*/ 50032 h 60"/>
                  <a:gd name="T24" fmla="*/ 11191 w 142"/>
                  <a:gd name="T25" fmla="*/ 41963 h 60"/>
                  <a:gd name="T26" fmla="*/ 38368 w 142"/>
                  <a:gd name="T27" fmla="*/ 40349 h 60"/>
                  <a:gd name="T28" fmla="*/ 17586 w 142"/>
                  <a:gd name="T29" fmla="*/ 33893 h 60"/>
                  <a:gd name="T30" fmla="*/ 22382 w 142"/>
                  <a:gd name="T31" fmla="*/ 27437 h 60"/>
                  <a:gd name="T32" fmla="*/ 31974 w 142"/>
                  <a:gd name="T33" fmla="*/ 22595 h 60"/>
                  <a:gd name="T34" fmla="*/ 41566 w 142"/>
                  <a:gd name="T35" fmla="*/ 16140 h 60"/>
                  <a:gd name="T36" fmla="*/ 60750 w 142"/>
                  <a:gd name="T37" fmla="*/ 14526 h 60"/>
                  <a:gd name="T38" fmla="*/ 68743 w 142"/>
                  <a:gd name="T39" fmla="*/ 25823 h 60"/>
                  <a:gd name="T40" fmla="*/ 76737 w 142"/>
                  <a:gd name="T41" fmla="*/ 22595 h 60"/>
                  <a:gd name="T42" fmla="*/ 89526 w 142"/>
                  <a:gd name="T43" fmla="*/ 22595 h 60"/>
                  <a:gd name="T44" fmla="*/ 103914 w 142"/>
                  <a:gd name="T45" fmla="*/ 32279 h 60"/>
                  <a:gd name="T46" fmla="*/ 115105 w 142"/>
                  <a:gd name="T47" fmla="*/ 41963 h 60"/>
                  <a:gd name="T48" fmla="*/ 118303 w 142"/>
                  <a:gd name="T49" fmla="*/ 51646 h 60"/>
                  <a:gd name="T50" fmla="*/ 163066 w 142"/>
                  <a:gd name="T51" fmla="*/ 51646 h 60"/>
                  <a:gd name="T52" fmla="*/ 161467 w 142"/>
                  <a:gd name="T53" fmla="*/ 43577 h 60"/>
                  <a:gd name="T54" fmla="*/ 140684 w 142"/>
                  <a:gd name="T55" fmla="*/ 38735 h 60"/>
                  <a:gd name="T56" fmla="*/ 153474 w 142"/>
                  <a:gd name="T57" fmla="*/ 32279 h 60"/>
                  <a:gd name="T58" fmla="*/ 153474 w 142"/>
                  <a:gd name="T59" fmla="*/ 25823 h 60"/>
                  <a:gd name="T60" fmla="*/ 137487 w 142"/>
                  <a:gd name="T61" fmla="*/ 22595 h 60"/>
                  <a:gd name="T62" fmla="*/ 145480 w 142"/>
                  <a:gd name="T63" fmla="*/ 11298 h 60"/>
                  <a:gd name="T64" fmla="*/ 155072 w 142"/>
                  <a:gd name="T65" fmla="*/ 0 h 60"/>
                  <a:gd name="T66" fmla="*/ 167862 w 142"/>
                  <a:gd name="T67" fmla="*/ 1614 h 60"/>
                  <a:gd name="T68" fmla="*/ 169460 w 142"/>
                  <a:gd name="T69" fmla="*/ 9684 h 60"/>
                  <a:gd name="T70" fmla="*/ 175855 w 142"/>
                  <a:gd name="T71" fmla="*/ 19367 h 60"/>
                  <a:gd name="T72" fmla="*/ 174256 w 142"/>
                  <a:gd name="T73" fmla="*/ 25823 h 60"/>
                  <a:gd name="T74" fmla="*/ 177454 w 142"/>
                  <a:gd name="T75" fmla="*/ 33893 h 60"/>
                  <a:gd name="T76" fmla="*/ 191842 w 142"/>
                  <a:gd name="T77" fmla="*/ 38735 h 60"/>
                  <a:gd name="T78" fmla="*/ 201434 w 142"/>
                  <a:gd name="T79" fmla="*/ 40349 h 60"/>
                  <a:gd name="T80" fmla="*/ 204631 w 142"/>
                  <a:gd name="T81" fmla="*/ 32279 h 60"/>
                  <a:gd name="T82" fmla="*/ 219020 w 142"/>
                  <a:gd name="T83" fmla="*/ 32279 h 60"/>
                  <a:gd name="T84" fmla="*/ 227013 w 142"/>
                  <a:gd name="T85" fmla="*/ 40349 h 60"/>
                  <a:gd name="T86" fmla="*/ 227013 w 142"/>
                  <a:gd name="T87" fmla="*/ 56488 h 60"/>
                  <a:gd name="T88" fmla="*/ 217421 w 142"/>
                  <a:gd name="T89" fmla="*/ 69400 h 60"/>
                  <a:gd name="T90" fmla="*/ 199835 w 142"/>
                  <a:gd name="T91" fmla="*/ 75856 h 60"/>
                  <a:gd name="T92" fmla="*/ 175855 w 142"/>
                  <a:gd name="T93" fmla="*/ 69400 h 60"/>
                  <a:gd name="T94" fmla="*/ 159868 w 142"/>
                  <a:gd name="T95" fmla="*/ 74242 h 60"/>
                  <a:gd name="T96" fmla="*/ 134289 w 142"/>
                  <a:gd name="T97" fmla="*/ 77470 h 60"/>
                  <a:gd name="T98" fmla="*/ 113507 w 142"/>
                  <a:gd name="T99" fmla="*/ 90381 h 60"/>
                  <a:gd name="T100" fmla="*/ 89526 w 142"/>
                  <a:gd name="T101" fmla="*/ 96837 h 60"/>
                  <a:gd name="T102" fmla="*/ 67145 w 142"/>
                  <a:gd name="T103" fmla="*/ 91995 h 60"/>
                  <a:gd name="T104" fmla="*/ 57553 w 142"/>
                  <a:gd name="T105" fmla="*/ 83925 h 60"/>
                  <a:gd name="T106" fmla="*/ 73539 w 142"/>
                  <a:gd name="T107" fmla="*/ 75856 h 60"/>
                  <a:gd name="T108" fmla="*/ 95921 w 142"/>
                  <a:gd name="T109" fmla="*/ 75856 h 60"/>
                  <a:gd name="T110" fmla="*/ 113507 w 142"/>
                  <a:gd name="T111" fmla="*/ 74242 h 60"/>
                  <a:gd name="T112" fmla="*/ 115105 w 142"/>
                  <a:gd name="T113" fmla="*/ 66172 h 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2"/>
                  <a:gd name="T172" fmla="*/ 0 h 60"/>
                  <a:gd name="T173" fmla="*/ 142 w 142"/>
                  <a:gd name="T174" fmla="*/ 60 h 6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2" h="60">
                    <a:moveTo>
                      <a:pt x="72" y="41"/>
                    </a:moveTo>
                    <a:cubicBezTo>
                      <a:pt x="60" y="41"/>
                      <a:pt x="60" y="41"/>
                      <a:pt x="60" y="41"/>
                    </a:cubicBezTo>
                    <a:cubicBezTo>
                      <a:pt x="44" y="41"/>
                      <a:pt x="44" y="41"/>
                      <a:pt x="44" y="41"/>
                    </a:cubicBezTo>
                    <a:cubicBezTo>
                      <a:pt x="46" y="35"/>
                      <a:pt x="46" y="35"/>
                      <a:pt x="46" y="35"/>
                    </a:cubicBezTo>
                    <a:cubicBezTo>
                      <a:pt x="39" y="36"/>
                      <a:pt x="39" y="36"/>
                      <a:pt x="39" y="36"/>
                    </a:cubicBezTo>
                    <a:cubicBezTo>
                      <a:pt x="35" y="42"/>
                      <a:pt x="35" y="42"/>
                      <a:pt x="35" y="42"/>
                    </a:cubicBezTo>
                    <a:cubicBezTo>
                      <a:pt x="22" y="45"/>
                      <a:pt x="22" y="45"/>
                      <a:pt x="22" y="45"/>
                    </a:cubicBezTo>
                    <a:cubicBezTo>
                      <a:pt x="14" y="42"/>
                      <a:pt x="14" y="42"/>
                      <a:pt x="14" y="42"/>
                    </a:cubicBezTo>
                    <a:cubicBezTo>
                      <a:pt x="2" y="41"/>
                      <a:pt x="2" y="41"/>
                      <a:pt x="2" y="41"/>
                    </a:cubicBezTo>
                    <a:cubicBezTo>
                      <a:pt x="0" y="35"/>
                      <a:pt x="0" y="35"/>
                      <a:pt x="0" y="35"/>
                    </a:cubicBezTo>
                    <a:cubicBezTo>
                      <a:pt x="14" y="34"/>
                      <a:pt x="14" y="34"/>
                      <a:pt x="14" y="34"/>
                    </a:cubicBezTo>
                    <a:cubicBezTo>
                      <a:pt x="3" y="31"/>
                      <a:pt x="3" y="31"/>
                      <a:pt x="3" y="31"/>
                    </a:cubicBezTo>
                    <a:cubicBezTo>
                      <a:pt x="7" y="26"/>
                      <a:pt x="7" y="26"/>
                      <a:pt x="7" y="26"/>
                    </a:cubicBezTo>
                    <a:cubicBezTo>
                      <a:pt x="24" y="25"/>
                      <a:pt x="24" y="25"/>
                      <a:pt x="24" y="25"/>
                    </a:cubicBezTo>
                    <a:cubicBezTo>
                      <a:pt x="11" y="21"/>
                      <a:pt x="11" y="21"/>
                      <a:pt x="11" y="21"/>
                    </a:cubicBezTo>
                    <a:cubicBezTo>
                      <a:pt x="14" y="17"/>
                      <a:pt x="14" y="17"/>
                      <a:pt x="14" y="17"/>
                    </a:cubicBezTo>
                    <a:cubicBezTo>
                      <a:pt x="20" y="14"/>
                      <a:pt x="20" y="14"/>
                      <a:pt x="20" y="14"/>
                    </a:cubicBezTo>
                    <a:cubicBezTo>
                      <a:pt x="26" y="10"/>
                      <a:pt x="26" y="10"/>
                      <a:pt x="26" y="10"/>
                    </a:cubicBezTo>
                    <a:cubicBezTo>
                      <a:pt x="38" y="9"/>
                      <a:pt x="38" y="9"/>
                      <a:pt x="38" y="9"/>
                    </a:cubicBezTo>
                    <a:cubicBezTo>
                      <a:pt x="43" y="16"/>
                      <a:pt x="43" y="16"/>
                      <a:pt x="43" y="16"/>
                    </a:cubicBezTo>
                    <a:cubicBezTo>
                      <a:pt x="48" y="14"/>
                      <a:pt x="48" y="14"/>
                      <a:pt x="48" y="14"/>
                    </a:cubicBezTo>
                    <a:cubicBezTo>
                      <a:pt x="56" y="14"/>
                      <a:pt x="56" y="14"/>
                      <a:pt x="56" y="14"/>
                    </a:cubicBezTo>
                    <a:cubicBezTo>
                      <a:pt x="65" y="20"/>
                      <a:pt x="65" y="20"/>
                      <a:pt x="65" y="20"/>
                    </a:cubicBezTo>
                    <a:cubicBezTo>
                      <a:pt x="72" y="26"/>
                      <a:pt x="72" y="26"/>
                      <a:pt x="72" y="26"/>
                    </a:cubicBezTo>
                    <a:cubicBezTo>
                      <a:pt x="72" y="26"/>
                      <a:pt x="72" y="32"/>
                      <a:pt x="74" y="32"/>
                    </a:cubicBezTo>
                    <a:cubicBezTo>
                      <a:pt x="76" y="32"/>
                      <a:pt x="102" y="32"/>
                      <a:pt x="102" y="32"/>
                    </a:cubicBezTo>
                    <a:cubicBezTo>
                      <a:pt x="101" y="27"/>
                      <a:pt x="101" y="27"/>
                      <a:pt x="101" y="27"/>
                    </a:cubicBezTo>
                    <a:cubicBezTo>
                      <a:pt x="88" y="24"/>
                      <a:pt x="88" y="24"/>
                      <a:pt x="88" y="24"/>
                    </a:cubicBezTo>
                    <a:cubicBezTo>
                      <a:pt x="96" y="20"/>
                      <a:pt x="96" y="20"/>
                      <a:pt x="96" y="20"/>
                    </a:cubicBezTo>
                    <a:cubicBezTo>
                      <a:pt x="96" y="16"/>
                      <a:pt x="96" y="16"/>
                      <a:pt x="96" y="16"/>
                    </a:cubicBezTo>
                    <a:cubicBezTo>
                      <a:pt x="86" y="14"/>
                      <a:pt x="86" y="14"/>
                      <a:pt x="86" y="14"/>
                    </a:cubicBezTo>
                    <a:cubicBezTo>
                      <a:pt x="91" y="7"/>
                      <a:pt x="91" y="7"/>
                      <a:pt x="91" y="7"/>
                    </a:cubicBezTo>
                    <a:cubicBezTo>
                      <a:pt x="97" y="0"/>
                      <a:pt x="97" y="0"/>
                      <a:pt x="97" y="0"/>
                    </a:cubicBezTo>
                    <a:cubicBezTo>
                      <a:pt x="105" y="1"/>
                      <a:pt x="105" y="1"/>
                      <a:pt x="105" y="1"/>
                    </a:cubicBezTo>
                    <a:cubicBezTo>
                      <a:pt x="106" y="6"/>
                      <a:pt x="106" y="6"/>
                      <a:pt x="106" y="6"/>
                    </a:cubicBezTo>
                    <a:cubicBezTo>
                      <a:pt x="110" y="12"/>
                      <a:pt x="110" y="12"/>
                      <a:pt x="110" y="12"/>
                    </a:cubicBezTo>
                    <a:cubicBezTo>
                      <a:pt x="109" y="16"/>
                      <a:pt x="109" y="16"/>
                      <a:pt x="109" y="16"/>
                    </a:cubicBezTo>
                    <a:cubicBezTo>
                      <a:pt x="111" y="21"/>
                      <a:pt x="111" y="21"/>
                      <a:pt x="111" y="21"/>
                    </a:cubicBezTo>
                    <a:cubicBezTo>
                      <a:pt x="120" y="24"/>
                      <a:pt x="120" y="24"/>
                      <a:pt x="120" y="24"/>
                    </a:cubicBezTo>
                    <a:cubicBezTo>
                      <a:pt x="126" y="25"/>
                      <a:pt x="126" y="25"/>
                      <a:pt x="126" y="25"/>
                    </a:cubicBezTo>
                    <a:cubicBezTo>
                      <a:pt x="128" y="20"/>
                      <a:pt x="128" y="20"/>
                      <a:pt x="128" y="20"/>
                    </a:cubicBezTo>
                    <a:cubicBezTo>
                      <a:pt x="137" y="20"/>
                      <a:pt x="137" y="20"/>
                      <a:pt x="137" y="20"/>
                    </a:cubicBezTo>
                    <a:cubicBezTo>
                      <a:pt x="142" y="25"/>
                      <a:pt x="142" y="25"/>
                      <a:pt x="142" y="25"/>
                    </a:cubicBezTo>
                    <a:cubicBezTo>
                      <a:pt x="142" y="35"/>
                      <a:pt x="142" y="35"/>
                      <a:pt x="142" y="35"/>
                    </a:cubicBezTo>
                    <a:cubicBezTo>
                      <a:pt x="136" y="43"/>
                      <a:pt x="136" y="43"/>
                      <a:pt x="136" y="43"/>
                    </a:cubicBezTo>
                    <a:cubicBezTo>
                      <a:pt x="125" y="47"/>
                      <a:pt x="125" y="47"/>
                      <a:pt x="125" y="47"/>
                    </a:cubicBezTo>
                    <a:cubicBezTo>
                      <a:pt x="110" y="43"/>
                      <a:pt x="110" y="43"/>
                      <a:pt x="110" y="43"/>
                    </a:cubicBezTo>
                    <a:cubicBezTo>
                      <a:pt x="100" y="46"/>
                      <a:pt x="100" y="46"/>
                      <a:pt x="100" y="46"/>
                    </a:cubicBezTo>
                    <a:cubicBezTo>
                      <a:pt x="84" y="48"/>
                      <a:pt x="84" y="48"/>
                      <a:pt x="84" y="48"/>
                    </a:cubicBezTo>
                    <a:cubicBezTo>
                      <a:pt x="71" y="56"/>
                      <a:pt x="71" y="56"/>
                      <a:pt x="71" y="56"/>
                    </a:cubicBezTo>
                    <a:cubicBezTo>
                      <a:pt x="56" y="60"/>
                      <a:pt x="56" y="60"/>
                      <a:pt x="56" y="60"/>
                    </a:cubicBezTo>
                    <a:cubicBezTo>
                      <a:pt x="42" y="57"/>
                      <a:pt x="42" y="57"/>
                      <a:pt x="42" y="57"/>
                    </a:cubicBezTo>
                    <a:cubicBezTo>
                      <a:pt x="36" y="52"/>
                      <a:pt x="36" y="52"/>
                      <a:pt x="36" y="52"/>
                    </a:cubicBezTo>
                    <a:cubicBezTo>
                      <a:pt x="46" y="47"/>
                      <a:pt x="46" y="47"/>
                      <a:pt x="46" y="47"/>
                    </a:cubicBezTo>
                    <a:cubicBezTo>
                      <a:pt x="60" y="47"/>
                      <a:pt x="60" y="47"/>
                      <a:pt x="60" y="47"/>
                    </a:cubicBezTo>
                    <a:cubicBezTo>
                      <a:pt x="71" y="46"/>
                      <a:pt x="71" y="46"/>
                      <a:pt x="71" y="46"/>
                    </a:cubicBezTo>
                    <a:lnTo>
                      <a:pt x="72" y="4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37" name="Mackenzie King Island"/>
              <p:cNvSpPr>
                <a:spLocks/>
              </p:cNvSpPr>
              <p:nvPr/>
            </p:nvSpPr>
            <p:spPr bwMode="auto">
              <a:xfrm>
                <a:off x="2099356" y="1699875"/>
                <a:ext cx="68730" cy="31872"/>
              </a:xfrm>
              <a:custGeom>
                <a:avLst/>
                <a:gdLst>
                  <a:gd name="T0" fmla="*/ 0 w 41"/>
                  <a:gd name="T1" fmla="*/ 7937 h 19"/>
                  <a:gd name="T2" fmla="*/ 15875 w 41"/>
                  <a:gd name="T3" fmla="*/ 1587 h 19"/>
                  <a:gd name="T4" fmla="*/ 38100 w 41"/>
                  <a:gd name="T5" fmla="*/ 1587 h 19"/>
                  <a:gd name="T6" fmla="*/ 61913 w 41"/>
                  <a:gd name="T7" fmla="*/ 0 h 19"/>
                  <a:gd name="T8" fmla="*/ 65088 w 41"/>
                  <a:gd name="T9" fmla="*/ 6350 h 19"/>
                  <a:gd name="T10" fmla="*/ 52388 w 41"/>
                  <a:gd name="T11" fmla="*/ 7937 h 19"/>
                  <a:gd name="T12" fmla="*/ 46038 w 41"/>
                  <a:gd name="T13" fmla="*/ 14287 h 19"/>
                  <a:gd name="T14" fmla="*/ 58738 w 41"/>
                  <a:gd name="T15" fmla="*/ 14287 h 19"/>
                  <a:gd name="T16" fmla="*/ 58738 w 41"/>
                  <a:gd name="T17" fmla="*/ 22225 h 19"/>
                  <a:gd name="T18" fmla="*/ 52388 w 41"/>
                  <a:gd name="T19" fmla="*/ 26987 h 19"/>
                  <a:gd name="T20" fmla="*/ 38100 w 41"/>
                  <a:gd name="T21" fmla="*/ 26987 h 19"/>
                  <a:gd name="T22" fmla="*/ 25400 w 41"/>
                  <a:gd name="T23" fmla="*/ 26987 h 19"/>
                  <a:gd name="T24" fmla="*/ 17463 w 41"/>
                  <a:gd name="T25" fmla="*/ 30162 h 19"/>
                  <a:gd name="T26" fmla="*/ 3175 w 41"/>
                  <a:gd name="T27" fmla="*/ 23812 h 19"/>
                  <a:gd name="T28" fmla="*/ 0 w 41"/>
                  <a:gd name="T29" fmla="*/ 7937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9"/>
                  <a:gd name="T47" fmla="*/ 41 w 41"/>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9">
                    <a:moveTo>
                      <a:pt x="0" y="5"/>
                    </a:moveTo>
                    <a:lnTo>
                      <a:pt x="10" y="1"/>
                    </a:lnTo>
                    <a:lnTo>
                      <a:pt x="24" y="1"/>
                    </a:lnTo>
                    <a:lnTo>
                      <a:pt x="39" y="0"/>
                    </a:lnTo>
                    <a:lnTo>
                      <a:pt x="41" y="4"/>
                    </a:lnTo>
                    <a:lnTo>
                      <a:pt x="33" y="5"/>
                    </a:lnTo>
                    <a:lnTo>
                      <a:pt x="29" y="9"/>
                    </a:lnTo>
                    <a:lnTo>
                      <a:pt x="37" y="9"/>
                    </a:lnTo>
                    <a:lnTo>
                      <a:pt x="37" y="14"/>
                    </a:lnTo>
                    <a:lnTo>
                      <a:pt x="33" y="17"/>
                    </a:lnTo>
                    <a:lnTo>
                      <a:pt x="24" y="17"/>
                    </a:lnTo>
                    <a:lnTo>
                      <a:pt x="16" y="17"/>
                    </a:lnTo>
                    <a:lnTo>
                      <a:pt x="11" y="19"/>
                    </a:lnTo>
                    <a:lnTo>
                      <a:pt x="2" y="15"/>
                    </a:lnTo>
                    <a:lnTo>
                      <a:pt x="0"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38" name="Borden Island"/>
              <p:cNvSpPr>
                <a:spLocks/>
              </p:cNvSpPr>
              <p:nvPr/>
            </p:nvSpPr>
            <p:spPr bwMode="auto">
              <a:xfrm>
                <a:off x="2097680" y="1669680"/>
                <a:ext cx="80464" cy="23485"/>
              </a:xfrm>
              <a:custGeom>
                <a:avLst/>
                <a:gdLst>
                  <a:gd name="T0" fmla="*/ 11112 w 48"/>
                  <a:gd name="T1" fmla="*/ 14288 h 14"/>
                  <a:gd name="T2" fmla="*/ 28575 w 48"/>
                  <a:gd name="T3" fmla="*/ 6350 h 14"/>
                  <a:gd name="T4" fmla="*/ 50800 w 48"/>
                  <a:gd name="T5" fmla="*/ 0 h 14"/>
                  <a:gd name="T6" fmla="*/ 66675 w 48"/>
                  <a:gd name="T7" fmla="*/ 1588 h 14"/>
                  <a:gd name="T8" fmla="*/ 76200 w 48"/>
                  <a:gd name="T9" fmla="*/ 9525 h 14"/>
                  <a:gd name="T10" fmla="*/ 74613 w 48"/>
                  <a:gd name="T11" fmla="*/ 17463 h 14"/>
                  <a:gd name="T12" fmla="*/ 63500 w 48"/>
                  <a:gd name="T13" fmla="*/ 20638 h 14"/>
                  <a:gd name="T14" fmla="*/ 41275 w 48"/>
                  <a:gd name="T15" fmla="*/ 17463 h 14"/>
                  <a:gd name="T16" fmla="*/ 17463 w 48"/>
                  <a:gd name="T17" fmla="*/ 22225 h 14"/>
                  <a:gd name="T18" fmla="*/ 0 w 48"/>
                  <a:gd name="T19" fmla="*/ 20638 h 14"/>
                  <a:gd name="T20" fmla="*/ 11112 w 48"/>
                  <a:gd name="T21" fmla="*/ 14288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14"/>
                  <a:gd name="T35" fmla="*/ 48 w 48"/>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14">
                    <a:moveTo>
                      <a:pt x="7" y="9"/>
                    </a:moveTo>
                    <a:lnTo>
                      <a:pt x="18" y="4"/>
                    </a:lnTo>
                    <a:lnTo>
                      <a:pt x="32" y="0"/>
                    </a:lnTo>
                    <a:lnTo>
                      <a:pt x="42" y="1"/>
                    </a:lnTo>
                    <a:lnTo>
                      <a:pt x="48" y="6"/>
                    </a:lnTo>
                    <a:lnTo>
                      <a:pt x="47" y="11"/>
                    </a:lnTo>
                    <a:lnTo>
                      <a:pt x="40" y="13"/>
                    </a:lnTo>
                    <a:lnTo>
                      <a:pt x="26" y="11"/>
                    </a:lnTo>
                    <a:lnTo>
                      <a:pt x="11" y="14"/>
                    </a:lnTo>
                    <a:lnTo>
                      <a:pt x="0" y="13"/>
                    </a:lnTo>
                    <a:lnTo>
                      <a:pt x="7" y="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39" name="Brock Island"/>
              <p:cNvSpPr>
                <a:spLocks/>
              </p:cNvSpPr>
              <p:nvPr/>
            </p:nvSpPr>
            <p:spPr bwMode="auto">
              <a:xfrm>
                <a:off x="2062477" y="1699875"/>
                <a:ext cx="28498" cy="16775"/>
              </a:xfrm>
              <a:custGeom>
                <a:avLst/>
                <a:gdLst>
                  <a:gd name="T0" fmla="*/ 9525 w 17"/>
                  <a:gd name="T1" fmla="*/ 0 h 10"/>
                  <a:gd name="T2" fmla="*/ 19050 w 17"/>
                  <a:gd name="T3" fmla="*/ 3175 h 10"/>
                  <a:gd name="T4" fmla="*/ 26988 w 17"/>
                  <a:gd name="T5" fmla="*/ 7938 h 10"/>
                  <a:gd name="T6" fmla="*/ 25400 w 17"/>
                  <a:gd name="T7" fmla="*/ 14288 h 10"/>
                  <a:gd name="T8" fmla="*/ 14288 w 17"/>
                  <a:gd name="T9" fmla="*/ 15875 h 10"/>
                  <a:gd name="T10" fmla="*/ 3175 w 17"/>
                  <a:gd name="T11" fmla="*/ 9525 h 10"/>
                  <a:gd name="T12" fmla="*/ 0 w 17"/>
                  <a:gd name="T13" fmla="*/ 1588 h 10"/>
                  <a:gd name="T14" fmla="*/ 9525 w 17"/>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0"/>
                  <a:gd name="T26" fmla="*/ 17 w 17"/>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0">
                    <a:moveTo>
                      <a:pt x="6" y="0"/>
                    </a:moveTo>
                    <a:lnTo>
                      <a:pt x="12" y="2"/>
                    </a:lnTo>
                    <a:lnTo>
                      <a:pt x="17" y="5"/>
                    </a:lnTo>
                    <a:lnTo>
                      <a:pt x="16" y="9"/>
                    </a:lnTo>
                    <a:lnTo>
                      <a:pt x="9" y="10"/>
                    </a:lnTo>
                    <a:lnTo>
                      <a:pt x="2" y="6"/>
                    </a:lnTo>
                    <a:lnTo>
                      <a:pt x="0" y="1"/>
                    </a:lnTo>
                    <a:lnTo>
                      <a:pt x="6"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40" name="Prince of Wales Island"/>
              <p:cNvSpPr>
                <a:spLocks/>
              </p:cNvSpPr>
              <p:nvPr/>
            </p:nvSpPr>
            <p:spPr bwMode="auto">
              <a:xfrm>
                <a:off x="2312251" y="1874335"/>
                <a:ext cx="122373" cy="97295"/>
              </a:xfrm>
              <a:custGeom>
                <a:avLst/>
                <a:gdLst>
                  <a:gd name="T0" fmla="*/ 74613 w 73"/>
                  <a:gd name="T1" fmla="*/ 92075 h 58"/>
                  <a:gd name="T2" fmla="*/ 58738 w 73"/>
                  <a:gd name="T3" fmla="*/ 79375 h 58"/>
                  <a:gd name="T4" fmla="*/ 42863 w 73"/>
                  <a:gd name="T5" fmla="*/ 66675 h 58"/>
                  <a:gd name="T6" fmla="*/ 31750 w 73"/>
                  <a:gd name="T7" fmla="*/ 57150 h 58"/>
                  <a:gd name="T8" fmla="*/ 12700 w 73"/>
                  <a:gd name="T9" fmla="*/ 55563 h 58"/>
                  <a:gd name="T10" fmla="*/ 4763 w 73"/>
                  <a:gd name="T11" fmla="*/ 47625 h 58"/>
                  <a:gd name="T12" fmla="*/ 0 w 73"/>
                  <a:gd name="T13" fmla="*/ 38100 h 58"/>
                  <a:gd name="T14" fmla="*/ 6350 w 73"/>
                  <a:gd name="T15" fmla="*/ 26988 h 58"/>
                  <a:gd name="T16" fmla="*/ 14288 w 73"/>
                  <a:gd name="T17" fmla="*/ 28575 h 58"/>
                  <a:gd name="T18" fmla="*/ 20638 w 73"/>
                  <a:gd name="T19" fmla="*/ 38100 h 58"/>
                  <a:gd name="T20" fmla="*/ 34925 w 73"/>
                  <a:gd name="T21" fmla="*/ 36513 h 58"/>
                  <a:gd name="T22" fmla="*/ 46038 w 73"/>
                  <a:gd name="T23" fmla="*/ 28575 h 58"/>
                  <a:gd name="T24" fmla="*/ 41275 w 73"/>
                  <a:gd name="T25" fmla="*/ 20638 h 58"/>
                  <a:gd name="T26" fmla="*/ 23813 w 73"/>
                  <a:gd name="T27" fmla="*/ 15875 h 58"/>
                  <a:gd name="T28" fmla="*/ 38100 w 73"/>
                  <a:gd name="T29" fmla="*/ 3175 h 58"/>
                  <a:gd name="T30" fmla="*/ 55563 w 73"/>
                  <a:gd name="T31" fmla="*/ 0 h 58"/>
                  <a:gd name="T32" fmla="*/ 60325 w 73"/>
                  <a:gd name="T33" fmla="*/ 4763 h 58"/>
                  <a:gd name="T34" fmla="*/ 69850 w 73"/>
                  <a:gd name="T35" fmla="*/ 4763 h 58"/>
                  <a:gd name="T36" fmla="*/ 77788 w 73"/>
                  <a:gd name="T37" fmla="*/ 0 h 58"/>
                  <a:gd name="T38" fmla="*/ 109538 w 73"/>
                  <a:gd name="T39" fmla="*/ 3175 h 58"/>
                  <a:gd name="T40" fmla="*/ 103188 w 73"/>
                  <a:gd name="T41" fmla="*/ 7938 h 58"/>
                  <a:gd name="T42" fmla="*/ 93663 w 73"/>
                  <a:gd name="T43" fmla="*/ 15875 h 58"/>
                  <a:gd name="T44" fmla="*/ 80963 w 73"/>
                  <a:gd name="T45" fmla="*/ 23812 h 58"/>
                  <a:gd name="T46" fmla="*/ 77788 w 73"/>
                  <a:gd name="T47" fmla="*/ 31750 h 58"/>
                  <a:gd name="T48" fmla="*/ 87313 w 73"/>
                  <a:gd name="T49" fmla="*/ 30163 h 58"/>
                  <a:gd name="T50" fmla="*/ 95250 w 73"/>
                  <a:gd name="T51" fmla="*/ 31750 h 58"/>
                  <a:gd name="T52" fmla="*/ 103188 w 73"/>
                  <a:gd name="T53" fmla="*/ 41275 h 58"/>
                  <a:gd name="T54" fmla="*/ 112713 w 73"/>
                  <a:gd name="T55" fmla="*/ 33338 h 58"/>
                  <a:gd name="T56" fmla="*/ 115888 w 73"/>
                  <a:gd name="T57" fmla="*/ 46038 h 58"/>
                  <a:gd name="T58" fmla="*/ 109538 w 73"/>
                  <a:gd name="T59" fmla="*/ 63500 h 58"/>
                  <a:gd name="T60" fmla="*/ 101600 w 73"/>
                  <a:gd name="T61" fmla="*/ 77788 h 58"/>
                  <a:gd name="T62" fmla="*/ 93663 w 73"/>
                  <a:gd name="T63" fmla="*/ 80963 h 58"/>
                  <a:gd name="T64" fmla="*/ 84138 w 73"/>
                  <a:gd name="T65" fmla="*/ 76200 h 58"/>
                  <a:gd name="T66" fmla="*/ 80963 w 73"/>
                  <a:gd name="T67" fmla="*/ 80963 h 58"/>
                  <a:gd name="T68" fmla="*/ 74613 w 73"/>
                  <a:gd name="T69" fmla="*/ 92075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
                  <a:gd name="T106" fmla="*/ 0 h 58"/>
                  <a:gd name="T107" fmla="*/ 73 w 73"/>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 h="58">
                    <a:moveTo>
                      <a:pt x="47" y="58"/>
                    </a:moveTo>
                    <a:lnTo>
                      <a:pt x="37" y="50"/>
                    </a:lnTo>
                    <a:lnTo>
                      <a:pt x="27" y="42"/>
                    </a:lnTo>
                    <a:lnTo>
                      <a:pt x="20" y="36"/>
                    </a:lnTo>
                    <a:lnTo>
                      <a:pt x="8" y="35"/>
                    </a:lnTo>
                    <a:lnTo>
                      <a:pt x="3" y="30"/>
                    </a:lnTo>
                    <a:lnTo>
                      <a:pt x="0" y="24"/>
                    </a:lnTo>
                    <a:lnTo>
                      <a:pt x="4" y="17"/>
                    </a:lnTo>
                    <a:lnTo>
                      <a:pt x="9" y="18"/>
                    </a:lnTo>
                    <a:lnTo>
                      <a:pt x="13" y="24"/>
                    </a:lnTo>
                    <a:lnTo>
                      <a:pt x="22" y="23"/>
                    </a:lnTo>
                    <a:lnTo>
                      <a:pt x="29" y="18"/>
                    </a:lnTo>
                    <a:lnTo>
                      <a:pt x="26" y="13"/>
                    </a:lnTo>
                    <a:lnTo>
                      <a:pt x="15" y="10"/>
                    </a:lnTo>
                    <a:lnTo>
                      <a:pt x="24" y="2"/>
                    </a:lnTo>
                    <a:lnTo>
                      <a:pt x="35" y="0"/>
                    </a:lnTo>
                    <a:lnTo>
                      <a:pt x="38" y="3"/>
                    </a:lnTo>
                    <a:lnTo>
                      <a:pt x="44" y="3"/>
                    </a:lnTo>
                    <a:lnTo>
                      <a:pt x="49" y="0"/>
                    </a:lnTo>
                    <a:lnTo>
                      <a:pt x="69" y="2"/>
                    </a:lnTo>
                    <a:lnTo>
                      <a:pt x="65" y="5"/>
                    </a:lnTo>
                    <a:lnTo>
                      <a:pt x="59" y="10"/>
                    </a:lnTo>
                    <a:lnTo>
                      <a:pt x="51" y="15"/>
                    </a:lnTo>
                    <a:lnTo>
                      <a:pt x="49" y="20"/>
                    </a:lnTo>
                    <a:lnTo>
                      <a:pt x="55" y="19"/>
                    </a:lnTo>
                    <a:lnTo>
                      <a:pt x="60" y="20"/>
                    </a:lnTo>
                    <a:lnTo>
                      <a:pt x="65" y="26"/>
                    </a:lnTo>
                    <a:lnTo>
                      <a:pt x="71" y="21"/>
                    </a:lnTo>
                    <a:lnTo>
                      <a:pt x="73" y="29"/>
                    </a:lnTo>
                    <a:lnTo>
                      <a:pt x="69" y="40"/>
                    </a:lnTo>
                    <a:lnTo>
                      <a:pt x="64" y="49"/>
                    </a:lnTo>
                    <a:lnTo>
                      <a:pt x="59" y="51"/>
                    </a:lnTo>
                    <a:lnTo>
                      <a:pt x="53" y="48"/>
                    </a:lnTo>
                    <a:lnTo>
                      <a:pt x="51" y="51"/>
                    </a:lnTo>
                    <a:lnTo>
                      <a:pt x="47" y="5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41" name="Cornwallis Island"/>
              <p:cNvSpPr>
                <a:spLocks/>
              </p:cNvSpPr>
              <p:nvPr/>
            </p:nvSpPr>
            <p:spPr bwMode="auto">
              <a:xfrm>
                <a:off x="2434623" y="1795493"/>
                <a:ext cx="58672" cy="41937"/>
              </a:xfrm>
              <a:custGeom>
                <a:avLst/>
                <a:gdLst>
                  <a:gd name="T0" fmla="*/ 55563 w 35"/>
                  <a:gd name="T1" fmla="*/ 39687 h 25"/>
                  <a:gd name="T2" fmla="*/ 31750 w 35"/>
                  <a:gd name="T3" fmla="*/ 38100 h 25"/>
                  <a:gd name="T4" fmla="*/ 12700 w 35"/>
                  <a:gd name="T5" fmla="*/ 34925 h 25"/>
                  <a:gd name="T6" fmla="*/ 0 w 35"/>
                  <a:gd name="T7" fmla="*/ 25400 h 25"/>
                  <a:gd name="T8" fmla="*/ 7938 w 35"/>
                  <a:gd name="T9" fmla="*/ 12700 h 25"/>
                  <a:gd name="T10" fmla="*/ 20638 w 35"/>
                  <a:gd name="T11" fmla="*/ 6350 h 25"/>
                  <a:gd name="T12" fmla="*/ 30163 w 35"/>
                  <a:gd name="T13" fmla="*/ 0 h 25"/>
                  <a:gd name="T14" fmla="*/ 39688 w 35"/>
                  <a:gd name="T15" fmla="*/ 6350 h 25"/>
                  <a:gd name="T16" fmla="*/ 52388 w 35"/>
                  <a:gd name="T17" fmla="*/ 15875 h 25"/>
                  <a:gd name="T18" fmla="*/ 55563 w 35"/>
                  <a:gd name="T19" fmla="*/ 25400 h 25"/>
                  <a:gd name="T20" fmla="*/ 55563 w 35"/>
                  <a:gd name="T21" fmla="*/ 39687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25"/>
                  <a:gd name="T35" fmla="*/ 35 w 35"/>
                  <a:gd name="T36" fmla="*/ 25 h 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25">
                    <a:moveTo>
                      <a:pt x="35" y="25"/>
                    </a:moveTo>
                    <a:lnTo>
                      <a:pt x="20" y="24"/>
                    </a:lnTo>
                    <a:lnTo>
                      <a:pt x="8" y="22"/>
                    </a:lnTo>
                    <a:lnTo>
                      <a:pt x="0" y="16"/>
                    </a:lnTo>
                    <a:lnTo>
                      <a:pt x="5" y="8"/>
                    </a:lnTo>
                    <a:lnTo>
                      <a:pt x="13" y="4"/>
                    </a:lnTo>
                    <a:lnTo>
                      <a:pt x="19" y="0"/>
                    </a:lnTo>
                    <a:lnTo>
                      <a:pt x="25" y="4"/>
                    </a:lnTo>
                    <a:lnTo>
                      <a:pt x="33" y="10"/>
                    </a:lnTo>
                    <a:lnTo>
                      <a:pt x="35" y="16"/>
                    </a:lnTo>
                    <a:lnTo>
                      <a:pt x="35" y="2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42" name="Ellef Ringnes Island"/>
              <p:cNvSpPr>
                <a:spLocks/>
              </p:cNvSpPr>
              <p:nvPr/>
            </p:nvSpPr>
            <p:spPr bwMode="auto">
              <a:xfrm>
                <a:off x="2253579" y="1641163"/>
                <a:ext cx="130754" cy="70455"/>
              </a:xfrm>
              <a:custGeom>
                <a:avLst/>
                <a:gdLst>
                  <a:gd name="T0" fmla="*/ 0 w 78"/>
                  <a:gd name="T1" fmla="*/ 14288 h 42"/>
                  <a:gd name="T2" fmla="*/ 19050 w 78"/>
                  <a:gd name="T3" fmla="*/ 20637 h 42"/>
                  <a:gd name="T4" fmla="*/ 30163 w 78"/>
                  <a:gd name="T5" fmla="*/ 25400 h 42"/>
                  <a:gd name="T6" fmla="*/ 41275 w 78"/>
                  <a:gd name="T7" fmla="*/ 33338 h 42"/>
                  <a:gd name="T8" fmla="*/ 36512 w 78"/>
                  <a:gd name="T9" fmla="*/ 38100 h 42"/>
                  <a:gd name="T10" fmla="*/ 22225 w 78"/>
                  <a:gd name="T11" fmla="*/ 34925 h 42"/>
                  <a:gd name="T12" fmla="*/ 11112 w 78"/>
                  <a:gd name="T13" fmla="*/ 38100 h 42"/>
                  <a:gd name="T14" fmla="*/ 9525 w 78"/>
                  <a:gd name="T15" fmla="*/ 47625 h 42"/>
                  <a:gd name="T16" fmla="*/ 23812 w 78"/>
                  <a:gd name="T17" fmla="*/ 50800 h 42"/>
                  <a:gd name="T18" fmla="*/ 41275 w 78"/>
                  <a:gd name="T19" fmla="*/ 47625 h 42"/>
                  <a:gd name="T20" fmla="*/ 57150 w 78"/>
                  <a:gd name="T21" fmla="*/ 47625 h 42"/>
                  <a:gd name="T22" fmla="*/ 77787 w 78"/>
                  <a:gd name="T23" fmla="*/ 49212 h 42"/>
                  <a:gd name="T24" fmla="*/ 88900 w 78"/>
                  <a:gd name="T25" fmla="*/ 55563 h 42"/>
                  <a:gd name="T26" fmla="*/ 96837 w 78"/>
                  <a:gd name="T27" fmla="*/ 66675 h 42"/>
                  <a:gd name="T28" fmla="*/ 115888 w 78"/>
                  <a:gd name="T29" fmla="*/ 66675 h 42"/>
                  <a:gd name="T30" fmla="*/ 123825 w 78"/>
                  <a:gd name="T31" fmla="*/ 58738 h 42"/>
                  <a:gd name="T32" fmla="*/ 111125 w 78"/>
                  <a:gd name="T33" fmla="*/ 47625 h 42"/>
                  <a:gd name="T34" fmla="*/ 106363 w 78"/>
                  <a:gd name="T35" fmla="*/ 34925 h 42"/>
                  <a:gd name="T36" fmla="*/ 93662 w 78"/>
                  <a:gd name="T37" fmla="*/ 25400 h 42"/>
                  <a:gd name="T38" fmla="*/ 82550 w 78"/>
                  <a:gd name="T39" fmla="*/ 22225 h 42"/>
                  <a:gd name="T40" fmla="*/ 76200 w 78"/>
                  <a:gd name="T41" fmla="*/ 14288 h 42"/>
                  <a:gd name="T42" fmla="*/ 60325 w 78"/>
                  <a:gd name="T43" fmla="*/ 12700 h 42"/>
                  <a:gd name="T44" fmla="*/ 50800 w 78"/>
                  <a:gd name="T45" fmla="*/ 23812 h 42"/>
                  <a:gd name="T46" fmla="*/ 47625 w 78"/>
                  <a:gd name="T47" fmla="*/ 12700 h 42"/>
                  <a:gd name="T48" fmla="*/ 46037 w 78"/>
                  <a:gd name="T49" fmla="*/ 3175 h 42"/>
                  <a:gd name="T50" fmla="*/ 22225 w 78"/>
                  <a:gd name="T51" fmla="*/ 0 h 42"/>
                  <a:gd name="T52" fmla="*/ 0 w 78"/>
                  <a:gd name="T53" fmla="*/ 3175 h 42"/>
                  <a:gd name="T54" fmla="*/ 0 w 78"/>
                  <a:gd name="T55" fmla="*/ 14288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8"/>
                  <a:gd name="T85" fmla="*/ 0 h 42"/>
                  <a:gd name="T86" fmla="*/ 78 w 7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8" h="42">
                    <a:moveTo>
                      <a:pt x="0" y="9"/>
                    </a:moveTo>
                    <a:lnTo>
                      <a:pt x="12" y="13"/>
                    </a:lnTo>
                    <a:lnTo>
                      <a:pt x="19" y="16"/>
                    </a:lnTo>
                    <a:lnTo>
                      <a:pt x="26" y="21"/>
                    </a:lnTo>
                    <a:lnTo>
                      <a:pt x="23" y="24"/>
                    </a:lnTo>
                    <a:lnTo>
                      <a:pt x="14" y="22"/>
                    </a:lnTo>
                    <a:lnTo>
                      <a:pt x="7" y="24"/>
                    </a:lnTo>
                    <a:lnTo>
                      <a:pt x="6" y="30"/>
                    </a:lnTo>
                    <a:lnTo>
                      <a:pt x="15" y="32"/>
                    </a:lnTo>
                    <a:lnTo>
                      <a:pt x="26" y="30"/>
                    </a:lnTo>
                    <a:lnTo>
                      <a:pt x="36" y="30"/>
                    </a:lnTo>
                    <a:lnTo>
                      <a:pt x="49" y="31"/>
                    </a:lnTo>
                    <a:lnTo>
                      <a:pt x="56" y="35"/>
                    </a:lnTo>
                    <a:lnTo>
                      <a:pt x="61" y="42"/>
                    </a:lnTo>
                    <a:lnTo>
                      <a:pt x="73" y="42"/>
                    </a:lnTo>
                    <a:lnTo>
                      <a:pt x="78" y="37"/>
                    </a:lnTo>
                    <a:lnTo>
                      <a:pt x="70" y="30"/>
                    </a:lnTo>
                    <a:lnTo>
                      <a:pt x="67" y="22"/>
                    </a:lnTo>
                    <a:lnTo>
                      <a:pt x="59" y="16"/>
                    </a:lnTo>
                    <a:lnTo>
                      <a:pt x="52" y="14"/>
                    </a:lnTo>
                    <a:lnTo>
                      <a:pt x="48" y="9"/>
                    </a:lnTo>
                    <a:lnTo>
                      <a:pt x="38" y="8"/>
                    </a:lnTo>
                    <a:lnTo>
                      <a:pt x="32" y="15"/>
                    </a:lnTo>
                    <a:lnTo>
                      <a:pt x="30" y="8"/>
                    </a:lnTo>
                    <a:lnTo>
                      <a:pt x="29" y="2"/>
                    </a:lnTo>
                    <a:lnTo>
                      <a:pt x="14" y="0"/>
                    </a:lnTo>
                    <a:lnTo>
                      <a:pt x="0" y="2"/>
                    </a:lnTo>
                    <a:lnTo>
                      <a:pt x="0" y="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43" name="Amund Ringnes Island"/>
              <p:cNvSpPr>
                <a:spLocks/>
              </p:cNvSpPr>
              <p:nvPr/>
            </p:nvSpPr>
            <p:spPr bwMode="auto">
              <a:xfrm>
                <a:off x="2397744" y="1668003"/>
                <a:ext cx="67053" cy="40260"/>
              </a:xfrm>
              <a:custGeom>
                <a:avLst/>
                <a:gdLst>
                  <a:gd name="T0" fmla="*/ 6350 w 40"/>
                  <a:gd name="T1" fmla="*/ 0 h 24"/>
                  <a:gd name="T2" fmla="*/ 26988 w 40"/>
                  <a:gd name="T3" fmla="*/ 3175 h 24"/>
                  <a:gd name="T4" fmla="*/ 42862 w 40"/>
                  <a:gd name="T5" fmla="*/ 11112 h 24"/>
                  <a:gd name="T6" fmla="*/ 57150 w 40"/>
                  <a:gd name="T7" fmla="*/ 15875 h 24"/>
                  <a:gd name="T8" fmla="*/ 63500 w 40"/>
                  <a:gd name="T9" fmla="*/ 23812 h 24"/>
                  <a:gd name="T10" fmla="*/ 57150 w 40"/>
                  <a:gd name="T11" fmla="*/ 34925 h 24"/>
                  <a:gd name="T12" fmla="*/ 42862 w 40"/>
                  <a:gd name="T13" fmla="*/ 38100 h 24"/>
                  <a:gd name="T14" fmla="*/ 25400 w 40"/>
                  <a:gd name="T15" fmla="*/ 36513 h 24"/>
                  <a:gd name="T16" fmla="*/ 19050 w 40"/>
                  <a:gd name="T17" fmla="*/ 25400 h 24"/>
                  <a:gd name="T18" fmla="*/ 6350 w 40"/>
                  <a:gd name="T19" fmla="*/ 22225 h 24"/>
                  <a:gd name="T20" fmla="*/ 0 w 40"/>
                  <a:gd name="T21" fmla="*/ 14288 h 24"/>
                  <a:gd name="T22" fmla="*/ 0 w 40"/>
                  <a:gd name="T23" fmla="*/ 4763 h 24"/>
                  <a:gd name="T24" fmla="*/ 6350 w 40"/>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4"/>
                  <a:gd name="T41" fmla="*/ 40 w 40"/>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4">
                    <a:moveTo>
                      <a:pt x="4" y="0"/>
                    </a:moveTo>
                    <a:lnTo>
                      <a:pt x="17" y="2"/>
                    </a:lnTo>
                    <a:lnTo>
                      <a:pt x="27" y="7"/>
                    </a:lnTo>
                    <a:lnTo>
                      <a:pt x="36" y="10"/>
                    </a:lnTo>
                    <a:lnTo>
                      <a:pt x="40" y="15"/>
                    </a:lnTo>
                    <a:lnTo>
                      <a:pt x="36" y="22"/>
                    </a:lnTo>
                    <a:lnTo>
                      <a:pt x="27" y="24"/>
                    </a:lnTo>
                    <a:lnTo>
                      <a:pt x="16" y="23"/>
                    </a:lnTo>
                    <a:lnTo>
                      <a:pt x="12" y="16"/>
                    </a:lnTo>
                    <a:lnTo>
                      <a:pt x="4" y="14"/>
                    </a:lnTo>
                    <a:lnTo>
                      <a:pt x="0" y="9"/>
                    </a:lnTo>
                    <a:lnTo>
                      <a:pt x="0" y="3"/>
                    </a:lnTo>
                    <a:lnTo>
                      <a:pt x="4"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44" name="Bathurst Island"/>
              <p:cNvSpPr>
                <a:spLocks/>
              </p:cNvSpPr>
              <p:nvPr/>
            </p:nvSpPr>
            <p:spPr bwMode="auto">
              <a:xfrm>
                <a:off x="2273695" y="1758588"/>
                <a:ext cx="139136" cy="68777"/>
              </a:xfrm>
              <a:custGeom>
                <a:avLst/>
                <a:gdLst>
                  <a:gd name="T0" fmla="*/ 123825 w 83"/>
                  <a:gd name="T1" fmla="*/ 61912 h 41"/>
                  <a:gd name="T2" fmla="*/ 107950 w 83"/>
                  <a:gd name="T3" fmla="*/ 63500 h 41"/>
                  <a:gd name="T4" fmla="*/ 82550 w 83"/>
                  <a:gd name="T5" fmla="*/ 65087 h 41"/>
                  <a:gd name="T6" fmla="*/ 79375 w 83"/>
                  <a:gd name="T7" fmla="*/ 50800 h 41"/>
                  <a:gd name="T8" fmla="*/ 88900 w 83"/>
                  <a:gd name="T9" fmla="*/ 41275 h 41"/>
                  <a:gd name="T10" fmla="*/ 79375 w 83"/>
                  <a:gd name="T11" fmla="*/ 41275 h 41"/>
                  <a:gd name="T12" fmla="*/ 66675 w 83"/>
                  <a:gd name="T13" fmla="*/ 38100 h 41"/>
                  <a:gd name="T14" fmla="*/ 57150 w 83"/>
                  <a:gd name="T15" fmla="*/ 39687 h 41"/>
                  <a:gd name="T16" fmla="*/ 42863 w 83"/>
                  <a:gd name="T17" fmla="*/ 44450 h 41"/>
                  <a:gd name="T18" fmla="*/ 30163 w 83"/>
                  <a:gd name="T19" fmla="*/ 39687 h 41"/>
                  <a:gd name="T20" fmla="*/ 9525 w 83"/>
                  <a:gd name="T21" fmla="*/ 22225 h 41"/>
                  <a:gd name="T22" fmla="*/ 0 w 83"/>
                  <a:gd name="T23" fmla="*/ 4762 h 41"/>
                  <a:gd name="T24" fmla="*/ 7938 w 83"/>
                  <a:gd name="T25" fmla="*/ 0 h 41"/>
                  <a:gd name="T26" fmla="*/ 20638 w 83"/>
                  <a:gd name="T27" fmla="*/ 6350 h 41"/>
                  <a:gd name="T28" fmla="*/ 31750 w 83"/>
                  <a:gd name="T29" fmla="*/ 15875 h 41"/>
                  <a:gd name="T30" fmla="*/ 46038 w 83"/>
                  <a:gd name="T31" fmla="*/ 30162 h 41"/>
                  <a:gd name="T32" fmla="*/ 57150 w 83"/>
                  <a:gd name="T33" fmla="*/ 26987 h 41"/>
                  <a:gd name="T34" fmla="*/ 47625 w 83"/>
                  <a:gd name="T35" fmla="*/ 17462 h 41"/>
                  <a:gd name="T36" fmla="*/ 46038 w 83"/>
                  <a:gd name="T37" fmla="*/ 9525 h 41"/>
                  <a:gd name="T38" fmla="*/ 57150 w 83"/>
                  <a:gd name="T39" fmla="*/ 9525 h 41"/>
                  <a:gd name="T40" fmla="*/ 66675 w 83"/>
                  <a:gd name="T41" fmla="*/ 19050 h 41"/>
                  <a:gd name="T42" fmla="*/ 82550 w 83"/>
                  <a:gd name="T43" fmla="*/ 28575 h 41"/>
                  <a:gd name="T44" fmla="*/ 87313 w 83"/>
                  <a:gd name="T45" fmla="*/ 22225 h 41"/>
                  <a:gd name="T46" fmla="*/ 80963 w 83"/>
                  <a:gd name="T47" fmla="*/ 14287 h 41"/>
                  <a:gd name="T48" fmla="*/ 73025 w 83"/>
                  <a:gd name="T49" fmla="*/ 4762 h 41"/>
                  <a:gd name="T50" fmla="*/ 76200 w 83"/>
                  <a:gd name="T51" fmla="*/ 0 h 41"/>
                  <a:gd name="T52" fmla="*/ 92075 w 83"/>
                  <a:gd name="T53" fmla="*/ 0 h 41"/>
                  <a:gd name="T54" fmla="*/ 98425 w 83"/>
                  <a:gd name="T55" fmla="*/ 7937 h 41"/>
                  <a:gd name="T56" fmla="*/ 109538 w 83"/>
                  <a:gd name="T57" fmla="*/ 4762 h 41"/>
                  <a:gd name="T58" fmla="*/ 123825 w 83"/>
                  <a:gd name="T59" fmla="*/ 4762 h 41"/>
                  <a:gd name="T60" fmla="*/ 127000 w 83"/>
                  <a:gd name="T61" fmla="*/ 12700 h 41"/>
                  <a:gd name="T62" fmla="*/ 130175 w 83"/>
                  <a:gd name="T63" fmla="*/ 31750 h 41"/>
                  <a:gd name="T64" fmla="*/ 131763 w 83"/>
                  <a:gd name="T65" fmla="*/ 41275 h 41"/>
                  <a:gd name="T66" fmla="*/ 122238 w 83"/>
                  <a:gd name="T67" fmla="*/ 47625 h 41"/>
                  <a:gd name="T68" fmla="*/ 123825 w 83"/>
                  <a:gd name="T69" fmla="*/ 61912 h 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3"/>
                  <a:gd name="T106" fmla="*/ 0 h 41"/>
                  <a:gd name="T107" fmla="*/ 83 w 83"/>
                  <a:gd name="T108" fmla="*/ 41 h 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3" h="41">
                    <a:moveTo>
                      <a:pt x="78" y="39"/>
                    </a:moveTo>
                    <a:lnTo>
                      <a:pt x="68" y="40"/>
                    </a:lnTo>
                    <a:lnTo>
                      <a:pt x="52" y="41"/>
                    </a:lnTo>
                    <a:lnTo>
                      <a:pt x="50" y="32"/>
                    </a:lnTo>
                    <a:lnTo>
                      <a:pt x="56" y="26"/>
                    </a:lnTo>
                    <a:lnTo>
                      <a:pt x="50" y="26"/>
                    </a:lnTo>
                    <a:lnTo>
                      <a:pt x="42" y="24"/>
                    </a:lnTo>
                    <a:lnTo>
                      <a:pt x="36" y="25"/>
                    </a:lnTo>
                    <a:lnTo>
                      <a:pt x="27" y="28"/>
                    </a:lnTo>
                    <a:lnTo>
                      <a:pt x="19" y="25"/>
                    </a:lnTo>
                    <a:lnTo>
                      <a:pt x="6" y="14"/>
                    </a:lnTo>
                    <a:lnTo>
                      <a:pt x="0" y="3"/>
                    </a:lnTo>
                    <a:lnTo>
                      <a:pt x="5" y="0"/>
                    </a:lnTo>
                    <a:lnTo>
                      <a:pt x="13" y="4"/>
                    </a:lnTo>
                    <a:lnTo>
                      <a:pt x="20" y="10"/>
                    </a:lnTo>
                    <a:lnTo>
                      <a:pt x="29" y="19"/>
                    </a:lnTo>
                    <a:lnTo>
                      <a:pt x="36" y="17"/>
                    </a:lnTo>
                    <a:lnTo>
                      <a:pt x="30" y="11"/>
                    </a:lnTo>
                    <a:lnTo>
                      <a:pt x="29" y="6"/>
                    </a:lnTo>
                    <a:lnTo>
                      <a:pt x="36" y="6"/>
                    </a:lnTo>
                    <a:lnTo>
                      <a:pt x="42" y="12"/>
                    </a:lnTo>
                    <a:lnTo>
                      <a:pt x="52" y="18"/>
                    </a:lnTo>
                    <a:lnTo>
                      <a:pt x="55" y="14"/>
                    </a:lnTo>
                    <a:lnTo>
                      <a:pt x="51" y="9"/>
                    </a:lnTo>
                    <a:lnTo>
                      <a:pt x="46" y="3"/>
                    </a:lnTo>
                    <a:lnTo>
                      <a:pt x="48" y="0"/>
                    </a:lnTo>
                    <a:lnTo>
                      <a:pt x="58" y="0"/>
                    </a:lnTo>
                    <a:lnTo>
                      <a:pt x="62" y="5"/>
                    </a:lnTo>
                    <a:lnTo>
                      <a:pt x="69" y="3"/>
                    </a:lnTo>
                    <a:lnTo>
                      <a:pt x="78" y="3"/>
                    </a:lnTo>
                    <a:lnTo>
                      <a:pt x="80" y="8"/>
                    </a:lnTo>
                    <a:lnTo>
                      <a:pt x="82" y="20"/>
                    </a:lnTo>
                    <a:lnTo>
                      <a:pt x="83" y="26"/>
                    </a:lnTo>
                    <a:lnTo>
                      <a:pt x="77" y="30"/>
                    </a:lnTo>
                    <a:lnTo>
                      <a:pt x="78" y="3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45" name="Devon Island"/>
              <p:cNvSpPr>
                <a:spLocks/>
              </p:cNvSpPr>
              <p:nvPr/>
            </p:nvSpPr>
            <p:spPr bwMode="auto">
              <a:xfrm>
                <a:off x="2431270" y="1741813"/>
                <a:ext cx="340296" cy="105682"/>
              </a:xfrm>
              <a:custGeom>
                <a:avLst/>
                <a:gdLst>
                  <a:gd name="T0" fmla="*/ 57719 w 201"/>
                  <a:gd name="T1" fmla="*/ 30649 h 62"/>
                  <a:gd name="T2" fmla="*/ 40082 w 201"/>
                  <a:gd name="T3" fmla="*/ 32262 h 62"/>
                  <a:gd name="T4" fmla="*/ 24049 w 201"/>
                  <a:gd name="T5" fmla="*/ 29036 h 62"/>
                  <a:gd name="T6" fmla="*/ 8016 w 201"/>
                  <a:gd name="T7" fmla="*/ 22583 h 62"/>
                  <a:gd name="T8" fmla="*/ 0 w 201"/>
                  <a:gd name="T9" fmla="*/ 14518 h 62"/>
                  <a:gd name="T10" fmla="*/ 1603 w 201"/>
                  <a:gd name="T11" fmla="*/ 3226 h 62"/>
                  <a:gd name="T12" fmla="*/ 16033 w 201"/>
                  <a:gd name="T13" fmla="*/ 0 h 62"/>
                  <a:gd name="T14" fmla="*/ 38479 w 201"/>
                  <a:gd name="T15" fmla="*/ 6452 h 62"/>
                  <a:gd name="T16" fmla="*/ 56115 w 201"/>
                  <a:gd name="T17" fmla="*/ 9679 h 62"/>
                  <a:gd name="T18" fmla="*/ 64132 w 201"/>
                  <a:gd name="T19" fmla="*/ 19357 h 62"/>
                  <a:gd name="T20" fmla="*/ 83372 w 201"/>
                  <a:gd name="T21" fmla="*/ 19357 h 62"/>
                  <a:gd name="T22" fmla="*/ 104214 w 201"/>
                  <a:gd name="T23" fmla="*/ 16131 h 62"/>
                  <a:gd name="T24" fmla="*/ 115438 w 201"/>
                  <a:gd name="T25" fmla="*/ 25810 h 62"/>
                  <a:gd name="T26" fmla="*/ 115438 w 201"/>
                  <a:gd name="T27" fmla="*/ 38714 h 62"/>
                  <a:gd name="T28" fmla="*/ 118644 w 201"/>
                  <a:gd name="T29" fmla="*/ 45167 h 62"/>
                  <a:gd name="T30" fmla="*/ 144297 w 201"/>
                  <a:gd name="T31" fmla="*/ 61298 h 62"/>
                  <a:gd name="T32" fmla="*/ 179569 w 201"/>
                  <a:gd name="T33" fmla="*/ 61298 h 62"/>
                  <a:gd name="T34" fmla="*/ 205222 w 201"/>
                  <a:gd name="T35" fmla="*/ 62911 h 62"/>
                  <a:gd name="T36" fmla="*/ 237288 w 201"/>
                  <a:gd name="T37" fmla="*/ 51619 h 62"/>
                  <a:gd name="T38" fmla="*/ 282181 w 201"/>
                  <a:gd name="T39" fmla="*/ 53232 h 62"/>
                  <a:gd name="T40" fmla="*/ 307833 w 201"/>
                  <a:gd name="T41" fmla="*/ 58071 h 62"/>
                  <a:gd name="T42" fmla="*/ 322263 w 201"/>
                  <a:gd name="T43" fmla="*/ 64524 h 62"/>
                  <a:gd name="T44" fmla="*/ 320660 w 201"/>
                  <a:gd name="T45" fmla="*/ 77429 h 62"/>
                  <a:gd name="T46" fmla="*/ 312643 w 201"/>
                  <a:gd name="T47" fmla="*/ 82268 h 62"/>
                  <a:gd name="T48" fmla="*/ 311040 w 201"/>
                  <a:gd name="T49" fmla="*/ 98399 h 62"/>
                  <a:gd name="T50" fmla="*/ 266148 w 201"/>
                  <a:gd name="T51" fmla="*/ 100012 h 62"/>
                  <a:gd name="T52" fmla="*/ 253321 w 201"/>
                  <a:gd name="T53" fmla="*/ 90333 h 62"/>
                  <a:gd name="T54" fmla="*/ 246908 w 201"/>
                  <a:gd name="T55" fmla="*/ 100012 h 62"/>
                  <a:gd name="T56" fmla="*/ 158727 w 201"/>
                  <a:gd name="T57" fmla="*/ 100012 h 62"/>
                  <a:gd name="T58" fmla="*/ 155520 w 201"/>
                  <a:gd name="T59" fmla="*/ 87107 h 62"/>
                  <a:gd name="T60" fmla="*/ 150710 w 201"/>
                  <a:gd name="T61" fmla="*/ 83881 h 62"/>
                  <a:gd name="T62" fmla="*/ 142694 w 201"/>
                  <a:gd name="T63" fmla="*/ 91947 h 62"/>
                  <a:gd name="T64" fmla="*/ 137884 w 201"/>
                  <a:gd name="T65" fmla="*/ 100012 h 62"/>
                  <a:gd name="T66" fmla="*/ 109024 w 201"/>
                  <a:gd name="T67" fmla="*/ 95173 h 62"/>
                  <a:gd name="T68" fmla="*/ 105818 w 201"/>
                  <a:gd name="T69" fmla="*/ 88720 h 62"/>
                  <a:gd name="T70" fmla="*/ 101008 w 201"/>
                  <a:gd name="T71" fmla="*/ 93560 h 62"/>
                  <a:gd name="T72" fmla="*/ 92991 w 201"/>
                  <a:gd name="T73" fmla="*/ 91947 h 62"/>
                  <a:gd name="T74" fmla="*/ 84975 w 201"/>
                  <a:gd name="T75" fmla="*/ 82268 h 62"/>
                  <a:gd name="T76" fmla="*/ 80165 w 201"/>
                  <a:gd name="T77" fmla="*/ 67750 h 62"/>
                  <a:gd name="T78" fmla="*/ 80165 w 201"/>
                  <a:gd name="T79" fmla="*/ 62911 h 62"/>
                  <a:gd name="T80" fmla="*/ 84975 w 201"/>
                  <a:gd name="T81" fmla="*/ 56458 h 62"/>
                  <a:gd name="T82" fmla="*/ 76958 w 201"/>
                  <a:gd name="T83" fmla="*/ 43554 h 62"/>
                  <a:gd name="T84" fmla="*/ 70545 w 201"/>
                  <a:gd name="T85" fmla="*/ 32262 h 62"/>
                  <a:gd name="T86" fmla="*/ 57719 w 201"/>
                  <a:gd name="T87" fmla="*/ 30649 h 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
                  <a:gd name="T133" fmla="*/ 0 h 62"/>
                  <a:gd name="T134" fmla="*/ 201 w 201"/>
                  <a:gd name="T135" fmla="*/ 62 h 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 h="62">
                    <a:moveTo>
                      <a:pt x="36" y="19"/>
                    </a:moveTo>
                    <a:cubicBezTo>
                      <a:pt x="25" y="20"/>
                      <a:pt x="25" y="20"/>
                      <a:pt x="25" y="20"/>
                    </a:cubicBezTo>
                    <a:cubicBezTo>
                      <a:pt x="15" y="18"/>
                      <a:pt x="15" y="18"/>
                      <a:pt x="15" y="18"/>
                    </a:cubicBezTo>
                    <a:cubicBezTo>
                      <a:pt x="5" y="14"/>
                      <a:pt x="5" y="14"/>
                      <a:pt x="5" y="14"/>
                    </a:cubicBezTo>
                    <a:cubicBezTo>
                      <a:pt x="0" y="9"/>
                      <a:pt x="0" y="9"/>
                      <a:pt x="0" y="9"/>
                    </a:cubicBezTo>
                    <a:cubicBezTo>
                      <a:pt x="1" y="2"/>
                      <a:pt x="1" y="2"/>
                      <a:pt x="1" y="2"/>
                    </a:cubicBezTo>
                    <a:cubicBezTo>
                      <a:pt x="10" y="0"/>
                      <a:pt x="10" y="0"/>
                      <a:pt x="10" y="0"/>
                    </a:cubicBezTo>
                    <a:cubicBezTo>
                      <a:pt x="10" y="0"/>
                      <a:pt x="22" y="4"/>
                      <a:pt x="24" y="4"/>
                    </a:cubicBezTo>
                    <a:cubicBezTo>
                      <a:pt x="26" y="4"/>
                      <a:pt x="35" y="6"/>
                      <a:pt x="35" y="6"/>
                    </a:cubicBezTo>
                    <a:cubicBezTo>
                      <a:pt x="40" y="12"/>
                      <a:pt x="40" y="12"/>
                      <a:pt x="40" y="12"/>
                    </a:cubicBezTo>
                    <a:cubicBezTo>
                      <a:pt x="52" y="12"/>
                      <a:pt x="52" y="12"/>
                      <a:pt x="52" y="12"/>
                    </a:cubicBezTo>
                    <a:cubicBezTo>
                      <a:pt x="65" y="10"/>
                      <a:pt x="65" y="10"/>
                      <a:pt x="65" y="10"/>
                    </a:cubicBezTo>
                    <a:cubicBezTo>
                      <a:pt x="72" y="16"/>
                      <a:pt x="72" y="16"/>
                      <a:pt x="72" y="16"/>
                    </a:cubicBezTo>
                    <a:cubicBezTo>
                      <a:pt x="72" y="24"/>
                      <a:pt x="72" y="24"/>
                      <a:pt x="72" y="24"/>
                    </a:cubicBezTo>
                    <a:cubicBezTo>
                      <a:pt x="74" y="28"/>
                      <a:pt x="74" y="28"/>
                      <a:pt x="74" y="28"/>
                    </a:cubicBezTo>
                    <a:cubicBezTo>
                      <a:pt x="90" y="38"/>
                      <a:pt x="90" y="38"/>
                      <a:pt x="90" y="38"/>
                    </a:cubicBezTo>
                    <a:cubicBezTo>
                      <a:pt x="112" y="38"/>
                      <a:pt x="112" y="38"/>
                      <a:pt x="112" y="38"/>
                    </a:cubicBezTo>
                    <a:cubicBezTo>
                      <a:pt x="128" y="39"/>
                      <a:pt x="128" y="39"/>
                      <a:pt x="128" y="39"/>
                    </a:cubicBezTo>
                    <a:cubicBezTo>
                      <a:pt x="148" y="32"/>
                      <a:pt x="148" y="32"/>
                      <a:pt x="148" y="32"/>
                    </a:cubicBezTo>
                    <a:cubicBezTo>
                      <a:pt x="176" y="33"/>
                      <a:pt x="176" y="33"/>
                      <a:pt x="176" y="33"/>
                    </a:cubicBezTo>
                    <a:cubicBezTo>
                      <a:pt x="192" y="36"/>
                      <a:pt x="192" y="36"/>
                      <a:pt x="192" y="36"/>
                    </a:cubicBezTo>
                    <a:cubicBezTo>
                      <a:pt x="201" y="40"/>
                      <a:pt x="201" y="40"/>
                      <a:pt x="201" y="40"/>
                    </a:cubicBezTo>
                    <a:cubicBezTo>
                      <a:pt x="200" y="48"/>
                      <a:pt x="200" y="48"/>
                      <a:pt x="200" y="48"/>
                    </a:cubicBezTo>
                    <a:cubicBezTo>
                      <a:pt x="195" y="51"/>
                      <a:pt x="195" y="51"/>
                      <a:pt x="195" y="51"/>
                    </a:cubicBezTo>
                    <a:cubicBezTo>
                      <a:pt x="194" y="61"/>
                      <a:pt x="194" y="61"/>
                      <a:pt x="194" y="61"/>
                    </a:cubicBezTo>
                    <a:cubicBezTo>
                      <a:pt x="166" y="62"/>
                      <a:pt x="166" y="62"/>
                      <a:pt x="166" y="62"/>
                    </a:cubicBezTo>
                    <a:cubicBezTo>
                      <a:pt x="158" y="56"/>
                      <a:pt x="158" y="56"/>
                      <a:pt x="158" y="56"/>
                    </a:cubicBezTo>
                    <a:cubicBezTo>
                      <a:pt x="154" y="62"/>
                      <a:pt x="154" y="62"/>
                      <a:pt x="154" y="62"/>
                    </a:cubicBezTo>
                    <a:cubicBezTo>
                      <a:pt x="99" y="62"/>
                      <a:pt x="99" y="62"/>
                      <a:pt x="99" y="62"/>
                    </a:cubicBezTo>
                    <a:cubicBezTo>
                      <a:pt x="97" y="54"/>
                      <a:pt x="97" y="54"/>
                      <a:pt x="97" y="54"/>
                    </a:cubicBezTo>
                    <a:cubicBezTo>
                      <a:pt x="94" y="52"/>
                      <a:pt x="94" y="52"/>
                      <a:pt x="94" y="52"/>
                    </a:cubicBezTo>
                    <a:cubicBezTo>
                      <a:pt x="89" y="57"/>
                      <a:pt x="89" y="57"/>
                      <a:pt x="89" y="57"/>
                    </a:cubicBezTo>
                    <a:cubicBezTo>
                      <a:pt x="86" y="62"/>
                      <a:pt x="86" y="62"/>
                      <a:pt x="86" y="62"/>
                    </a:cubicBezTo>
                    <a:cubicBezTo>
                      <a:pt x="68" y="59"/>
                      <a:pt x="68" y="59"/>
                      <a:pt x="68" y="59"/>
                    </a:cubicBezTo>
                    <a:cubicBezTo>
                      <a:pt x="66" y="55"/>
                      <a:pt x="66" y="55"/>
                      <a:pt x="66" y="55"/>
                    </a:cubicBezTo>
                    <a:cubicBezTo>
                      <a:pt x="63" y="58"/>
                      <a:pt x="63" y="58"/>
                      <a:pt x="63" y="58"/>
                    </a:cubicBezTo>
                    <a:cubicBezTo>
                      <a:pt x="58" y="57"/>
                      <a:pt x="58" y="57"/>
                      <a:pt x="58" y="57"/>
                    </a:cubicBezTo>
                    <a:cubicBezTo>
                      <a:pt x="53" y="51"/>
                      <a:pt x="53" y="51"/>
                      <a:pt x="53" y="51"/>
                    </a:cubicBezTo>
                    <a:cubicBezTo>
                      <a:pt x="50" y="42"/>
                      <a:pt x="50" y="42"/>
                      <a:pt x="50" y="42"/>
                    </a:cubicBezTo>
                    <a:cubicBezTo>
                      <a:pt x="50" y="39"/>
                      <a:pt x="50" y="39"/>
                      <a:pt x="50" y="39"/>
                    </a:cubicBezTo>
                    <a:cubicBezTo>
                      <a:pt x="53" y="35"/>
                      <a:pt x="53" y="35"/>
                      <a:pt x="53" y="35"/>
                    </a:cubicBezTo>
                    <a:cubicBezTo>
                      <a:pt x="48" y="27"/>
                      <a:pt x="48" y="27"/>
                      <a:pt x="48" y="27"/>
                    </a:cubicBezTo>
                    <a:cubicBezTo>
                      <a:pt x="44" y="20"/>
                      <a:pt x="44" y="20"/>
                      <a:pt x="44" y="20"/>
                    </a:cubicBezTo>
                    <a:lnTo>
                      <a:pt x="36" y="1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46" name="Somerset Island"/>
              <p:cNvSpPr>
                <a:spLocks/>
              </p:cNvSpPr>
              <p:nvPr/>
            </p:nvSpPr>
            <p:spPr bwMode="auto">
              <a:xfrm>
                <a:off x="2448034" y="1864270"/>
                <a:ext cx="113991" cy="80520"/>
              </a:xfrm>
              <a:custGeom>
                <a:avLst/>
                <a:gdLst>
                  <a:gd name="T0" fmla="*/ 11112 w 68"/>
                  <a:gd name="T1" fmla="*/ 3175 h 48"/>
                  <a:gd name="T2" fmla="*/ 0 w 68"/>
                  <a:gd name="T3" fmla="*/ 17463 h 48"/>
                  <a:gd name="T4" fmla="*/ 4762 w 68"/>
                  <a:gd name="T5" fmla="*/ 44450 h 48"/>
                  <a:gd name="T6" fmla="*/ 9525 w 68"/>
                  <a:gd name="T7" fmla="*/ 58738 h 48"/>
                  <a:gd name="T8" fmla="*/ 15875 w 68"/>
                  <a:gd name="T9" fmla="*/ 74613 h 48"/>
                  <a:gd name="T10" fmla="*/ 30162 w 68"/>
                  <a:gd name="T11" fmla="*/ 76200 h 48"/>
                  <a:gd name="T12" fmla="*/ 42862 w 68"/>
                  <a:gd name="T13" fmla="*/ 61913 h 48"/>
                  <a:gd name="T14" fmla="*/ 38100 w 68"/>
                  <a:gd name="T15" fmla="*/ 49212 h 48"/>
                  <a:gd name="T16" fmla="*/ 50800 w 68"/>
                  <a:gd name="T17" fmla="*/ 47625 h 48"/>
                  <a:gd name="T18" fmla="*/ 73025 w 68"/>
                  <a:gd name="T19" fmla="*/ 47625 h 48"/>
                  <a:gd name="T20" fmla="*/ 93662 w 68"/>
                  <a:gd name="T21" fmla="*/ 22225 h 48"/>
                  <a:gd name="T22" fmla="*/ 107950 w 68"/>
                  <a:gd name="T23" fmla="*/ 3175 h 48"/>
                  <a:gd name="T24" fmla="*/ 74612 w 68"/>
                  <a:gd name="T25" fmla="*/ 3175 h 48"/>
                  <a:gd name="T26" fmla="*/ 52388 w 68"/>
                  <a:gd name="T27" fmla="*/ 0 h 48"/>
                  <a:gd name="T28" fmla="*/ 25400 w 68"/>
                  <a:gd name="T29" fmla="*/ 0 h 48"/>
                  <a:gd name="T30" fmla="*/ 11112 w 68"/>
                  <a:gd name="T31" fmla="*/ 3175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8"/>
                  <a:gd name="T49" fmla="*/ 0 h 48"/>
                  <a:gd name="T50" fmla="*/ 68 w 68"/>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8" h="48">
                    <a:moveTo>
                      <a:pt x="7" y="2"/>
                    </a:moveTo>
                    <a:lnTo>
                      <a:pt x="0" y="11"/>
                    </a:lnTo>
                    <a:lnTo>
                      <a:pt x="3" y="28"/>
                    </a:lnTo>
                    <a:lnTo>
                      <a:pt x="6" y="37"/>
                    </a:lnTo>
                    <a:lnTo>
                      <a:pt x="10" y="47"/>
                    </a:lnTo>
                    <a:lnTo>
                      <a:pt x="19" y="48"/>
                    </a:lnTo>
                    <a:lnTo>
                      <a:pt x="27" y="39"/>
                    </a:lnTo>
                    <a:lnTo>
                      <a:pt x="24" y="31"/>
                    </a:lnTo>
                    <a:lnTo>
                      <a:pt x="32" y="30"/>
                    </a:lnTo>
                    <a:lnTo>
                      <a:pt x="46" y="30"/>
                    </a:lnTo>
                    <a:lnTo>
                      <a:pt x="59" y="14"/>
                    </a:lnTo>
                    <a:lnTo>
                      <a:pt x="68" y="2"/>
                    </a:lnTo>
                    <a:lnTo>
                      <a:pt x="47" y="2"/>
                    </a:lnTo>
                    <a:lnTo>
                      <a:pt x="33" y="0"/>
                    </a:lnTo>
                    <a:lnTo>
                      <a:pt x="16" y="0"/>
                    </a:lnTo>
                    <a:lnTo>
                      <a:pt x="7" y="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47" name="Axel Heiberg Island"/>
              <p:cNvSpPr>
                <a:spLocks/>
              </p:cNvSpPr>
              <p:nvPr/>
            </p:nvSpPr>
            <p:spPr bwMode="auto">
              <a:xfrm>
                <a:off x="2429595" y="1550578"/>
                <a:ext cx="229658" cy="145942"/>
              </a:xfrm>
              <a:custGeom>
                <a:avLst/>
                <a:gdLst>
                  <a:gd name="T0" fmla="*/ 137529 w 136"/>
                  <a:gd name="T1" fmla="*/ 130082 h 86"/>
                  <a:gd name="T2" fmla="*/ 121537 w 136"/>
                  <a:gd name="T3" fmla="*/ 125264 h 86"/>
                  <a:gd name="T4" fmla="*/ 113542 w 136"/>
                  <a:gd name="T5" fmla="*/ 134900 h 86"/>
                  <a:gd name="T6" fmla="*/ 78360 w 136"/>
                  <a:gd name="T7" fmla="*/ 130082 h 86"/>
                  <a:gd name="T8" fmla="*/ 92752 w 136"/>
                  <a:gd name="T9" fmla="*/ 122052 h 86"/>
                  <a:gd name="T10" fmla="*/ 73562 w 136"/>
                  <a:gd name="T11" fmla="*/ 115629 h 86"/>
                  <a:gd name="T12" fmla="*/ 46376 w 136"/>
                  <a:gd name="T13" fmla="*/ 104387 h 86"/>
                  <a:gd name="T14" fmla="*/ 81558 w 136"/>
                  <a:gd name="T15" fmla="*/ 97963 h 86"/>
                  <a:gd name="T16" fmla="*/ 113542 w 136"/>
                  <a:gd name="T17" fmla="*/ 94751 h 86"/>
                  <a:gd name="T18" fmla="*/ 92752 w 136"/>
                  <a:gd name="T19" fmla="*/ 85116 h 86"/>
                  <a:gd name="T20" fmla="*/ 57570 w 136"/>
                  <a:gd name="T21" fmla="*/ 88327 h 86"/>
                  <a:gd name="T22" fmla="*/ 27186 w 136"/>
                  <a:gd name="T23" fmla="*/ 88327 h 86"/>
                  <a:gd name="T24" fmla="*/ 0 w 136"/>
                  <a:gd name="T25" fmla="*/ 52996 h 86"/>
                  <a:gd name="T26" fmla="*/ 15992 w 136"/>
                  <a:gd name="T27" fmla="*/ 56208 h 86"/>
                  <a:gd name="T28" fmla="*/ 41579 w 136"/>
                  <a:gd name="T29" fmla="*/ 49785 h 86"/>
                  <a:gd name="T30" fmla="*/ 17591 w 136"/>
                  <a:gd name="T31" fmla="*/ 44967 h 86"/>
                  <a:gd name="T32" fmla="*/ 28785 w 136"/>
                  <a:gd name="T33" fmla="*/ 33725 h 86"/>
                  <a:gd name="T34" fmla="*/ 49574 w 136"/>
                  <a:gd name="T35" fmla="*/ 30513 h 86"/>
                  <a:gd name="T36" fmla="*/ 27186 w 136"/>
                  <a:gd name="T37" fmla="*/ 20877 h 86"/>
                  <a:gd name="T38" fmla="*/ 38380 w 136"/>
                  <a:gd name="T39" fmla="*/ 12848 h 86"/>
                  <a:gd name="T40" fmla="*/ 67165 w 136"/>
                  <a:gd name="T41" fmla="*/ 11242 h 86"/>
                  <a:gd name="T42" fmla="*/ 49574 w 136"/>
                  <a:gd name="T43" fmla="*/ 4818 h 86"/>
                  <a:gd name="T44" fmla="*/ 83157 w 136"/>
                  <a:gd name="T45" fmla="*/ 1606 h 86"/>
                  <a:gd name="T46" fmla="*/ 139128 w 136"/>
                  <a:gd name="T47" fmla="*/ 40149 h 86"/>
                  <a:gd name="T48" fmla="*/ 150323 w 136"/>
                  <a:gd name="T49" fmla="*/ 56208 h 86"/>
                  <a:gd name="T50" fmla="*/ 163116 w 136"/>
                  <a:gd name="T51" fmla="*/ 40149 h 86"/>
                  <a:gd name="T52" fmla="*/ 169513 w 136"/>
                  <a:gd name="T53" fmla="*/ 56208 h 86"/>
                  <a:gd name="T54" fmla="*/ 180707 w 136"/>
                  <a:gd name="T55" fmla="*/ 69056 h 86"/>
                  <a:gd name="T56" fmla="*/ 195099 w 136"/>
                  <a:gd name="T57" fmla="*/ 78692 h 86"/>
                  <a:gd name="T58" fmla="*/ 209492 w 136"/>
                  <a:gd name="T59" fmla="*/ 81904 h 86"/>
                  <a:gd name="T60" fmla="*/ 212690 w 136"/>
                  <a:gd name="T61" fmla="*/ 94751 h 86"/>
                  <a:gd name="T62" fmla="*/ 193500 w 136"/>
                  <a:gd name="T63" fmla="*/ 97963 h 86"/>
                  <a:gd name="T64" fmla="*/ 167914 w 136"/>
                  <a:gd name="T65" fmla="*/ 117235 h 86"/>
                  <a:gd name="T66" fmla="*/ 171112 w 136"/>
                  <a:gd name="T67" fmla="*/ 97963 h 86"/>
                  <a:gd name="T68" fmla="*/ 159918 w 136"/>
                  <a:gd name="T69" fmla="*/ 110811 h 86"/>
                  <a:gd name="T70" fmla="*/ 161517 w 136"/>
                  <a:gd name="T71" fmla="*/ 122052 h 86"/>
                  <a:gd name="T72" fmla="*/ 148723 w 136"/>
                  <a:gd name="T73" fmla="*/ 125264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6"/>
                  <a:gd name="T112" fmla="*/ 0 h 86"/>
                  <a:gd name="T113" fmla="*/ 136 w 136"/>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6" h="86">
                    <a:moveTo>
                      <a:pt x="91" y="86"/>
                    </a:moveTo>
                    <a:cubicBezTo>
                      <a:pt x="86" y="81"/>
                      <a:pt x="86" y="81"/>
                      <a:pt x="86" y="81"/>
                    </a:cubicBezTo>
                    <a:cubicBezTo>
                      <a:pt x="80" y="75"/>
                      <a:pt x="80" y="75"/>
                      <a:pt x="80" y="75"/>
                    </a:cubicBezTo>
                    <a:cubicBezTo>
                      <a:pt x="76" y="78"/>
                      <a:pt x="76" y="78"/>
                      <a:pt x="76" y="78"/>
                    </a:cubicBezTo>
                    <a:cubicBezTo>
                      <a:pt x="77" y="82"/>
                      <a:pt x="77" y="82"/>
                      <a:pt x="77" y="82"/>
                    </a:cubicBezTo>
                    <a:cubicBezTo>
                      <a:pt x="71" y="84"/>
                      <a:pt x="71" y="84"/>
                      <a:pt x="71" y="84"/>
                    </a:cubicBezTo>
                    <a:cubicBezTo>
                      <a:pt x="62" y="86"/>
                      <a:pt x="62" y="86"/>
                      <a:pt x="62" y="86"/>
                    </a:cubicBezTo>
                    <a:cubicBezTo>
                      <a:pt x="49" y="81"/>
                      <a:pt x="49" y="81"/>
                      <a:pt x="49" y="81"/>
                    </a:cubicBezTo>
                    <a:cubicBezTo>
                      <a:pt x="47" y="75"/>
                      <a:pt x="47" y="75"/>
                      <a:pt x="47" y="75"/>
                    </a:cubicBezTo>
                    <a:cubicBezTo>
                      <a:pt x="58" y="76"/>
                      <a:pt x="58" y="76"/>
                      <a:pt x="58" y="76"/>
                    </a:cubicBezTo>
                    <a:cubicBezTo>
                      <a:pt x="57" y="73"/>
                      <a:pt x="57" y="73"/>
                      <a:pt x="57" y="73"/>
                    </a:cubicBezTo>
                    <a:cubicBezTo>
                      <a:pt x="46" y="72"/>
                      <a:pt x="46" y="72"/>
                      <a:pt x="46" y="72"/>
                    </a:cubicBezTo>
                    <a:cubicBezTo>
                      <a:pt x="41" y="73"/>
                      <a:pt x="41" y="73"/>
                      <a:pt x="41" y="73"/>
                    </a:cubicBezTo>
                    <a:cubicBezTo>
                      <a:pt x="29" y="65"/>
                      <a:pt x="29" y="65"/>
                      <a:pt x="29" y="65"/>
                    </a:cubicBezTo>
                    <a:cubicBezTo>
                      <a:pt x="38" y="61"/>
                      <a:pt x="38" y="61"/>
                      <a:pt x="38" y="61"/>
                    </a:cubicBezTo>
                    <a:cubicBezTo>
                      <a:pt x="51" y="61"/>
                      <a:pt x="51" y="61"/>
                      <a:pt x="51" y="61"/>
                    </a:cubicBezTo>
                    <a:cubicBezTo>
                      <a:pt x="63" y="61"/>
                      <a:pt x="63" y="61"/>
                      <a:pt x="63" y="61"/>
                    </a:cubicBezTo>
                    <a:cubicBezTo>
                      <a:pt x="71" y="59"/>
                      <a:pt x="71" y="59"/>
                      <a:pt x="71" y="59"/>
                    </a:cubicBezTo>
                    <a:cubicBezTo>
                      <a:pt x="67" y="55"/>
                      <a:pt x="67" y="55"/>
                      <a:pt x="67" y="55"/>
                    </a:cubicBezTo>
                    <a:cubicBezTo>
                      <a:pt x="58" y="53"/>
                      <a:pt x="58" y="53"/>
                      <a:pt x="58" y="53"/>
                    </a:cubicBezTo>
                    <a:cubicBezTo>
                      <a:pt x="46" y="53"/>
                      <a:pt x="46" y="53"/>
                      <a:pt x="46" y="53"/>
                    </a:cubicBezTo>
                    <a:cubicBezTo>
                      <a:pt x="36" y="55"/>
                      <a:pt x="36" y="55"/>
                      <a:pt x="36" y="55"/>
                    </a:cubicBezTo>
                    <a:cubicBezTo>
                      <a:pt x="24" y="54"/>
                      <a:pt x="24" y="54"/>
                      <a:pt x="24" y="54"/>
                    </a:cubicBezTo>
                    <a:cubicBezTo>
                      <a:pt x="17" y="55"/>
                      <a:pt x="17" y="55"/>
                      <a:pt x="17" y="55"/>
                    </a:cubicBezTo>
                    <a:cubicBezTo>
                      <a:pt x="4" y="41"/>
                      <a:pt x="4" y="41"/>
                      <a:pt x="4" y="41"/>
                    </a:cubicBezTo>
                    <a:cubicBezTo>
                      <a:pt x="0" y="33"/>
                      <a:pt x="0" y="33"/>
                      <a:pt x="0" y="33"/>
                    </a:cubicBezTo>
                    <a:cubicBezTo>
                      <a:pt x="5" y="33"/>
                      <a:pt x="5" y="33"/>
                      <a:pt x="5" y="33"/>
                    </a:cubicBezTo>
                    <a:cubicBezTo>
                      <a:pt x="10" y="35"/>
                      <a:pt x="10" y="35"/>
                      <a:pt x="10" y="35"/>
                    </a:cubicBezTo>
                    <a:cubicBezTo>
                      <a:pt x="21" y="37"/>
                      <a:pt x="21" y="37"/>
                      <a:pt x="21" y="37"/>
                    </a:cubicBezTo>
                    <a:cubicBezTo>
                      <a:pt x="26" y="31"/>
                      <a:pt x="26" y="31"/>
                      <a:pt x="26" y="31"/>
                    </a:cubicBezTo>
                    <a:cubicBezTo>
                      <a:pt x="18" y="29"/>
                      <a:pt x="18" y="29"/>
                      <a:pt x="18" y="29"/>
                    </a:cubicBezTo>
                    <a:cubicBezTo>
                      <a:pt x="11" y="28"/>
                      <a:pt x="11" y="28"/>
                      <a:pt x="11" y="28"/>
                    </a:cubicBezTo>
                    <a:cubicBezTo>
                      <a:pt x="10" y="21"/>
                      <a:pt x="10" y="21"/>
                      <a:pt x="10" y="21"/>
                    </a:cubicBezTo>
                    <a:cubicBezTo>
                      <a:pt x="18" y="21"/>
                      <a:pt x="18" y="21"/>
                      <a:pt x="18" y="21"/>
                    </a:cubicBezTo>
                    <a:cubicBezTo>
                      <a:pt x="27" y="22"/>
                      <a:pt x="27" y="22"/>
                      <a:pt x="27" y="22"/>
                    </a:cubicBezTo>
                    <a:cubicBezTo>
                      <a:pt x="31" y="19"/>
                      <a:pt x="31" y="19"/>
                      <a:pt x="31" y="19"/>
                    </a:cubicBezTo>
                    <a:cubicBezTo>
                      <a:pt x="25" y="17"/>
                      <a:pt x="25" y="17"/>
                      <a:pt x="25" y="17"/>
                    </a:cubicBezTo>
                    <a:cubicBezTo>
                      <a:pt x="17" y="13"/>
                      <a:pt x="17" y="13"/>
                      <a:pt x="17" y="13"/>
                    </a:cubicBezTo>
                    <a:cubicBezTo>
                      <a:pt x="19" y="8"/>
                      <a:pt x="19" y="8"/>
                      <a:pt x="19" y="8"/>
                    </a:cubicBezTo>
                    <a:cubicBezTo>
                      <a:pt x="24" y="8"/>
                      <a:pt x="24" y="8"/>
                      <a:pt x="24" y="8"/>
                    </a:cubicBezTo>
                    <a:cubicBezTo>
                      <a:pt x="31" y="9"/>
                      <a:pt x="31" y="9"/>
                      <a:pt x="31" y="9"/>
                    </a:cubicBezTo>
                    <a:cubicBezTo>
                      <a:pt x="42" y="7"/>
                      <a:pt x="42" y="7"/>
                      <a:pt x="42" y="7"/>
                    </a:cubicBezTo>
                    <a:cubicBezTo>
                      <a:pt x="41" y="4"/>
                      <a:pt x="41" y="4"/>
                      <a:pt x="41" y="4"/>
                    </a:cubicBezTo>
                    <a:cubicBezTo>
                      <a:pt x="31" y="3"/>
                      <a:pt x="31" y="3"/>
                      <a:pt x="31" y="3"/>
                    </a:cubicBezTo>
                    <a:cubicBezTo>
                      <a:pt x="34" y="0"/>
                      <a:pt x="34" y="0"/>
                      <a:pt x="34" y="0"/>
                    </a:cubicBezTo>
                    <a:cubicBezTo>
                      <a:pt x="52" y="1"/>
                      <a:pt x="52" y="1"/>
                      <a:pt x="52" y="1"/>
                    </a:cubicBezTo>
                    <a:cubicBezTo>
                      <a:pt x="72" y="22"/>
                      <a:pt x="72" y="22"/>
                      <a:pt x="72" y="22"/>
                    </a:cubicBezTo>
                    <a:cubicBezTo>
                      <a:pt x="87" y="25"/>
                      <a:pt x="87" y="25"/>
                      <a:pt x="87" y="25"/>
                    </a:cubicBezTo>
                    <a:cubicBezTo>
                      <a:pt x="88" y="31"/>
                      <a:pt x="88" y="31"/>
                      <a:pt x="88" y="31"/>
                    </a:cubicBezTo>
                    <a:cubicBezTo>
                      <a:pt x="94" y="35"/>
                      <a:pt x="94" y="35"/>
                      <a:pt x="94" y="35"/>
                    </a:cubicBezTo>
                    <a:cubicBezTo>
                      <a:pt x="96" y="28"/>
                      <a:pt x="96" y="28"/>
                      <a:pt x="96" y="28"/>
                    </a:cubicBezTo>
                    <a:cubicBezTo>
                      <a:pt x="102" y="25"/>
                      <a:pt x="102" y="25"/>
                      <a:pt x="102" y="25"/>
                    </a:cubicBezTo>
                    <a:cubicBezTo>
                      <a:pt x="107" y="27"/>
                      <a:pt x="107" y="27"/>
                      <a:pt x="107" y="27"/>
                    </a:cubicBezTo>
                    <a:cubicBezTo>
                      <a:pt x="106" y="35"/>
                      <a:pt x="106" y="35"/>
                      <a:pt x="106" y="35"/>
                    </a:cubicBezTo>
                    <a:cubicBezTo>
                      <a:pt x="112" y="38"/>
                      <a:pt x="112" y="38"/>
                      <a:pt x="112" y="38"/>
                    </a:cubicBezTo>
                    <a:cubicBezTo>
                      <a:pt x="113" y="43"/>
                      <a:pt x="113" y="43"/>
                      <a:pt x="113" y="43"/>
                    </a:cubicBezTo>
                    <a:cubicBezTo>
                      <a:pt x="112" y="51"/>
                      <a:pt x="112" y="51"/>
                      <a:pt x="112" y="51"/>
                    </a:cubicBezTo>
                    <a:cubicBezTo>
                      <a:pt x="122" y="49"/>
                      <a:pt x="122" y="49"/>
                      <a:pt x="122" y="49"/>
                    </a:cubicBezTo>
                    <a:cubicBezTo>
                      <a:pt x="127" y="51"/>
                      <a:pt x="127" y="51"/>
                      <a:pt x="127" y="51"/>
                    </a:cubicBezTo>
                    <a:cubicBezTo>
                      <a:pt x="131" y="51"/>
                      <a:pt x="131" y="51"/>
                      <a:pt x="131" y="51"/>
                    </a:cubicBezTo>
                    <a:cubicBezTo>
                      <a:pt x="136" y="55"/>
                      <a:pt x="136" y="55"/>
                      <a:pt x="136" y="55"/>
                    </a:cubicBezTo>
                    <a:cubicBezTo>
                      <a:pt x="133" y="59"/>
                      <a:pt x="133" y="59"/>
                      <a:pt x="133" y="59"/>
                    </a:cubicBezTo>
                    <a:cubicBezTo>
                      <a:pt x="128" y="63"/>
                      <a:pt x="128" y="63"/>
                      <a:pt x="128" y="63"/>
                    </a:cubicBezTo>
                    <a:cubicBezTo>
                      <a:pt x="121" y="61"/>
                      <a:pt x="121" y="61"/>
                      <a:pt x="121" y="61"/>
                    </a:cubicBezTo>
                    <a:cubicBezTo>
                      <a:pt x="115" y="63"/>
                      <a:pt x="115" y="63"/>
                      <a:pt x="115" y="63"/>
                    </a:cubicBezTo>
                    <a:cubicBezTo>
                      <a:pt x="105" y="73"/>
                      <a:pt x="105" y="73"/>
                      <a:pt x="105" y="73"/>
                    </a:cubicBezTo>
                    <a:cubicBezTo>
                      <a:pt x="104" y="68"/>
                      <a:pt x="104" y="68"/>
                      <a:pt x="104" y="68"/>
                    </a:cubicBezTo>
                    <a:cubicBezTo>
                      <a:pt x="107" y="61"/>
                      <a:pt x="107" y="61"/>
                      <a:pt x="107" y="61"/>
                    </a:cubicBezTo>
                    <a:cubicBezTo>
                      <a:pt x="103" y="61"/>
                      <a:pt x="103" y="61"/>
                      <a:pt x="103" y="61"/>
                    </a:cubicBezTo>
                    <a:cubicBezTo>
                      <a:pt x="100" y="69"/>
                      <a:pt x="100" y="69"/>
                      <a:pt x="100" y="69"/>
                    </a:cubicBezTo>
                    <a:cubicBezTo>
                      <a:pt x="100" y="71"/>
                      <a:pt x="100" y="71"/>
                      <a:pt x="100" y="71"/>
                    </a:cubicBezTo>
                    <a:cubicBezTo>
                      <a:pt x="101" y="76"/>
                      <a:pt x="101" y="76"/>
                      <a:pt x="101" y="76"/>
                    </a:cubicBezTo>
                    <a:cubicBezTo>
                      <a:pt x="101" y="76"/>
                      <a:pt x="103" y="81"/>
                      <a:pt x="100" y="81"/>
                    </a:cubicBezTo>
                    <a:cubicBezTo>
                      <a:pt x="97" y="81"/>
                      <a:pt x="93" y="78"/>
                      <a:pt x="93" y="78"/>
                    </a:cubicBezTo>
                    <a:lnTo>
                      <a:pt x="91" y="8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48" name="Meighen Island"/>
              <p:cNvSpPr>
                <a:spLocks/>
              </p:cNvSpPr>
              <p:nvPr/>
            </p:nvSpPr>
            <p:spPr bwMode="auto">
              <a:xfrm>
                <a:off x="2357512" y="1605935"/>
                <a:ext cx="30174" cy="21807"/>
              </a:xfrm>
              <a:custGeom>
                <a:avLst/>
                <a:gdLst>
                  <a:gd name="T0" fmla="*/ 9525 w 18"/>
                  <a:gd name="T1" fmla="*/ 0 h 13"/>
                  <a:gd name="T2" fmla="*/ 19050 w 18"/>
                  <a:gd name="T3" fmla="*/ 1587 h 13"/>
                  <a:gd name="T4" fmla="*/ 28575 w 18"/>
                  <a:gd name="T5" fmla="*/ 7937 h 13"/>
                  <a:gd name="T6" fmla="*/ 28575 w 18"/>
                  <a:gd name="T7" fmla="*/ 19050 h 13"/>
                  <a:gd name="T8" fmla="*/ 19050 w 18"/>
                  <a:gd name="T9" fmla="*/ 20637 h 13"/>
                  <a:gd name="T10" fmla="*/ 14288 w 18"/>
                  <a:gd name="T11" fmla="*/ 14287 h 13"/>
                  <a:gd name="T12" fmla="*/ 3175 w 18"/>
                  <a:gd name="T13" fmla="*/ 14287 h 13"/>
                  <a:gd name="T14" fmla="*/ 0 w 18"/>
                  <a:gd name="T15" fmla="*/ 4762 h 13"/>
                  <a:gd name="T16" fmla="*/ 9525 w 18"/>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3"/>
                  <a:gd name="T29" fmla="*/ 18 w 18"/>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3">
                    <a:moveTo>
                      <a:pt x="6" y="0"/>
                    </a:moveTo>
                    <a:lnTo>
                      <a:pt x="12" y="1"/>
                    </a:lnTo>
                    <a:lnTo>
                      <a:pt x="18" y="5"/>
                    </a:lnTo>
                    <a:lnTo>
                      <a:pt x="18" y="12"/>
                    </a:lnTo>
                    <a:lnTo>
                      <a:pt x="12" y="13"/>
                    </a:lnTo>
                    <a:lnTo>
                      <a:pt x="9" y="9"/>
                    </a:lnTo>
                    <a:lnTo>
                      <a:pt x="2" y="9"/>
                    </a:lnTo>
                    <a:lnTo>
                      <a:pt x="0" y="3"/>
                    </a:lnTo>
                    <a:lnTo>
                      <a:pt x="6"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49" name="Ellesmere Island"/>
              <p:cNvSpPr>
                <a:spLocks/>
              </p:cNvSpPr>
              <p:nvPr/>
            </p:nvSpPr>
            <p:spPr bwMode="auto">
              <a:xfrm>
                <a:off x="2525145" y="1463348"/>
                <a:ext cx="618568" cy="317047"/>
              </a:xfrm>
              <a:custGeom>
                <a:avLst/>
                <a:gdLst>
                  <a:gd name="T0" fmla="*/ 442134 w 367"/>
                  <a:gd name="T1" fmla="*/ 111716 h 188"/>
                  <a:gd name="T2" fmla="*/ 387865 w 367"/>
                  <a:gd name="T3" fmla="*/ 153210 h 188"/>
                  <a:gd name="T4" fmla="*/ 335192 w 367"/>
                  <a:gd name="T5" fmla="*/ 150019 h 188"/>
                  <a:gd name="T6" fmla="*/ 341577 w 367"/>
                  <a:gd name="T7" fmla="*/ 164382 h 188"/>
                  <a:gd name="T8" fmla="*/ 279327 w 367"/>
                  <a:gd name="T9" fmla="*/ 167574 h 188"/>
                  <a:gd name="T10" fmla="*/ 328807 w 367"/>
                  <a:gd name="T11" fmla="*/ 183533 h 188"/>
                  <a:gd name="T12" fmla="*/ 324019 w 367"/>
                  <a:gd name="T13" fmla="*/ 193109 h 188"/>
                  <a:gd name="T14" fmla="*/ 301673 w 367"/>
                  <a:gd name="T15" fmla="*/ 207472 h 188"/>
                  <a:gd name="T16" fmla="*/ 266557 w 367"/>
                  <a:gd name="T17" fmla="*/ 229816 h 188"/>
                  <a:gd name="T18" fmla="*/ 197923 w 367"/>
                  <a:gd name="T19" fmla="*/ 247371 h 188"/>
                  <a:gd name="T20" fmla="*/ 242615 w 367"/>
                  <a:gd name="T21" fmla="*/ 268118 h 188"/>
                  <a:gd name="T22" fmla="*/ 264961 w 367"/>
                  <a:gd name="T23" fmla="*/ 269714 h 188"/>
                  <a:gd name="T24" fmla="*/ 225058 w 367"/>
                  <a:gd name="T25" fmla="*/ 296845 h 188"/>
                  <a:gd name="T26" fmla="*/ 178769 w 367"/>
                  <a:gd name="T27" fmla="*/ 287269 h 188"/>
                  <a:gd name="T28" fmla="*/ 142058 w 367"/>
                  <a:gd name="T29" fmla="*/ 290461 h 188"/>
                  <a:gd name="T30" fmla="*/ 81404 w 367"/>
                  <a:gd name="T31" fmla="*/ 285674 h 188"/>
                  <a:gd name="T32" fmla="*/ 46288 w 367"/>
                  <a:gd name="T33" fmla="*/ 280886 h 188"/>
                  <a:gd name="T34" fmla="*/ 100558 w 367"/>
                  <a:gd name="T35" fmla="*/ 260138 h 188"/>
                  <a:gd name="T36" fmla="*/ 75019 w 367"/>
                  <a:gd name="T37" fmla="*/ 234603 h 188"/>
                  <a:gd name="T38" fmla="*/ 142058 w 367"/>
                  <a:gd name="T39" fmla="*/ 253755 h 188"/>
                  <a:gd name="T40" fmla="*/ 177173 w 367"/>
                  <a:gd name="T41" fmla="*/ 221836 h 188"/>
                  <a:gd name="T42" fmla="*/ 124500 w 367"/>
                  <a:gd name="T43" fmla="*/ 237795 h 188"/>
                  <a:gd name="T44" fmla="*/ 135673 w 367"/>
                  <a:gd name="T45" fmla="*/ 207472 h 188"/>
                  <a:gd name="T46" fmla="*/ 90981 w 367"/>
                  <a:gd name="T47" fmla="*/ 218644 h 188"/>
                  <a:gd name="T48" fmla="*/ 122904 w 367"/>
                  <a:gd name="T49" fmla="*/ 193109 h 188"/>
                  <a:gd name="T50" fmla="*/ 178769 w 367"/>
                  <a:gd name="T51" fmla="*/ 196301 h 188"/>
                  <a:gd name="T52" fmla="*/ 150038 w 367"/>
                  <a:gd name="T53" fmla="*/ 181937 h 188"/>
                  <a:gd name="T54" fmla="*/ 102154 w 367"/>
                  <a:gd name="T55" fmla="*/ 151614 h 188"/>
                  <a:gd name="T56" fmla="*/ 156423 w 367"/>
                  <a:gd name="T57" fmla="*/ 130867 h 188"/>
                  <a:gd name="T58" fmla="*/ 215481 w 367"/>
                  <a:gd name="T59" fmla="*/ 154806 h 188"/>
                  <a:gd name="T60" fmla="*/ 173981 w 367"/>
                  <a:gd name="T61" fmla="*/ 122888 h 188"/>
                  <a:gd name="T62" fmla="*/ 258577 w 367"/>
                  <a:gd name="T63" fmla="*/ 105332 h 188"/>
                  <a:gd name="T64" fmla="*/ 277731 w 367"/>
                  <a:gd name="T65" fmla="*/ 81393 h 188"/>
                  <a:gd name="T66" fmla="*/ 218673 w 367"/>
                  <a:gd name="T67" fmla="*/ 113312 h 188"/>
                  <a:gd name="T68" fmla="*/ 158019 w 367"/>
                  <a:gd name="T69" fmla="*/ 110120 h 188"/>
                  <a:gd name="T70" fmla="*/ 106942 w 367"/>
                  <a:gd name="T71" fmla="*/ 103736 h 188"/>
                  <a:gd name="T72" fmla="*/ 95769 w 367"/>
                  <a:gd name="T73" fmla="*/ 90969 h 188"/>
                  <a:gd name="T74" fmla="*/ 39904 w 367"/>
                  <a:gd name="T75" fmla="*/ 86181 h 188"/>
                  <a:gd name="T76" fmla="*/ 49481 w 367"/>
                  <a:gd name="T77" fmla="*/ 73413 h 188"/>
                  <a:gd name="T78" fmla="*/ 33519 w 367"/>
                  <a:gd name="T79" fmla="*/ 70221 h 188"/>
                  <a:gd name="T80" fmla="*/ 14365 w 367"/>
                  <a:gd name="T81" fmla="*/ 59050 h 188"/>
                  <a:gd name="T82" fmla="*/ 86192 w 367"/>
                  <a:gd name="T83" fmla="*/ 49474 h 188"/>
                  <a:gd name="T84" fmla="*/ 118115 w 367"/>
                  <a:gd name="T85" fmla="*/ 43090 h 188"/>
                  <a:gd name="T86" fmla="*/ 177173 w 367"/>
                  <a:gd name="T87" fmla="*/ 44686 h 188"/>
                  <a:gd name="T88" fmla="*/ 178769 w 367"/>
                  <a:gd name="T89" fmla="*/ 22343 h 188"/>
                  <a:gd name="T90" fmla="*/ 236231 w 367"/>
                  <a:gd name="T91" fmla="*/ 9576 h 188"/>
                  <a:gd name="T92" fmla="*/ 292096 w 367"/>
                  <a:gd name="T93" fmla="*/ 30323 h 188"/>
                  <a:gd name="T94" fmla="*/ 280923 w 367"/>
                  <a:gd name="T95" fmla="*/ 0 h 188"/>
                  <a:gd name="T96" fmla="*/ 354346 w 367"/>
                  <a:gd name="T97" fmla="*/ 11172 h 188"/>
                  <a:gd name="T98" fmla="*/ 394250 w 367"/>
                  <a:gd name="T99" fmla="*/ 3192 h 188"/>
                  <a:gd name="T100" fmla="*/ 482038 w 367"/>
                  <a:gd name="T101" fmla="*/ 14363 h 188"/>
                  <a:gd name="T102" fmla="*/ 518750 w 367"/>
                  <a:gd name="T103" fmla="*/ 14363 h 188"/>
                  <a:gd name="T104" fmla="*/ 585788 w 367"/>
                  <a:gd name="T105" fmla="*/ 41494 h 188"/>
                  <a:gd name="T106" fmla="*/ 456500 w 367"/>
                  <a:gd name="T107" fmla="*/ 68625 h 188"/>
                  <a:gd name="T108" fmla="*/ 438942 w 367"/>
                  <a:gd name="T109" fmla="*/ 87777 h 188"/>
                  <a:gd name="T110" fmla="*/ 518750 w 367"/>
                  <a:gd name="T111" fmla="*/ 81393 h 1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7"/>
                  <a:gd name="T169" fmla="*/ 0 h 188"/>
                  <a:gd name="T170" fmla="*/ 367 w 367"/>
                  <a:gd name="T171" fmla="*/ 188 h 1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7" h="188">
                    <a:moveTo>
                      <a:pt x="325" y="51"/>
                    </a:moveTo>
                    <a:cubicBezTo>
                      <a:pt x="308" y="57"/>
                      <a:pt x="308" y="57"/>
                      <a:pt x="308" y="57"/>
                    </a:cubicBezTo>
                    <a:cubicBezTo>
                      <a:pt x="296" y="63"/>
                      <a:pt x="296" y="63"/>
                      <a:pt x="296" y="63"/>
                    </a:cubicBezTo>
                    <a:cubicBezTo>
                      <a:pt x="277" y="70"/>
                      <a:pt x="277" y="70"/>
                      <a:pt x="277" y="70"/>
                    </a:cubicBezTo>
                    <a:cubicBezTo>
                      <a:pt x="263" y="80"/>
                      <a:pt x="263" y="80"/>
                      <a:pt x="263" y="80"/>
                    </a:cubicBezTo>
                    <a:cubicBezTo>
                      <a:pt x="254" y="80"/>
                      <a:pt x="254" y="80"/>
                      <a:pt x="254" y="80"/>
                    </a:cubicBezTo>
                    <a:cubicBezTo>
                      <a:pt x="252" y="89"/>
                      <a:pt x="252" y="89"/>
                      <a:pt x="252" y="89"/>
                    </a:cubicBezTo>
                    <a:cubicBezTo>
                      <a:pt x="243" y="96"/>
                      <a:pt x="243" y="96"/>
                      <a:pt x="243" y="96"/>
                    </a:cubicBezTo>
                    <a:cubicBezTo>
                      <a:pt x="231" y="100"/>
                      <a:pt x="231" y="100"/>
                      <a:pt x="231" y="100"/>
                    </a:cubicBezTo>
                    <a:cubicBezTo>
                      <a:pt x="224" y="95"/>
                      <a:pt x="224" y="95"/>
                      <a:pt x="224" y="95"/>
                    </a:cubicBezTo>
                    <a:cubicBezTo>
                      <a:pt x="215" y="92"/>
                      <a:pt x="215" y="92"/>
                      <a:pt x="215" y="92"/>
                    </a:cubicBezTo>
                    <a:cubicBezTo>
                      <a:pt x="210" y="94"/>
                      <a:pt x="210" y="94"/>
                      <a:pt x="210" y="94"/>
                    </a:cubicBezTo>
                    <a:cubicBezTo>
                      <a:pt x="216" y="96"/>
                      <a:pt x="216" y="96"/>
                      <a:pt x="216" y="96"/>
                    </a:cubicBezTo>
                    <a:cubicBezTo>
                      <a:pt x="221" y="99"/>
                      <a:pt x="221" y="99"/>
                      <a:pt x="221" y="99"/>
                    </a:cubicBezTo>
                    <a:cubicBezTo>
                      <a:pt x="221" y="99"/>
                      <a:pt x="223" y="103"/>
                      <a:pt x="221" y="103"/>
                    </a:cubicBezTo>
                    <a:cubicBezTo>
                      <a:pt x="218" y="103"/>
                      <a:pt x="214" y="103"/>
                      <a:pt x="214" y="103"/>
                    </a:cubicBezTo>
                    <a:cubicBezTo>
                      <a:pt x="206" y="105"/>
                      <a:pt x="206" y="105"/>
                      <a:pt x="206" y="105"/>
                    </a:cubicBezTo>
                    <a:cubicBezTo>
                      <a:pt x="198" y="105"/>
                      <a:pt x="198" y="105"/>
                      <a:pt x="198" y="105"/>
                    </a:cubicBezTo>
                    <a:cubicBezTo>
                      <a:pt x="183" y="103"/>
                      <a:pt x="183" y="103"/>
                      <a:pt x="183" y="103"/>
                    </a:cubicBezTo>
                    <a:cubicBezTo>
                      <a:pt x="175" y="105"/>
                      <a:pt x="175" y="105"/>
                      <a:pt x="175" y="105"/>
                    </a:cubicBezTo>
                    <a:cubicBezTo>
                      <a:pt x="179" y="110"/>
                      <a:pt x="179" y="110"/>
                      <a:pt x="179" y="110"/>
                    </a:cubicBezTo>
                    <a:cubicBezTo>
                      <a:pt x="191" y="110"/>
                      <a:pt x="191" y="110"/>
                      <a:pt x="191" y="110"/>
                    </a:cubicBezTo>
                    <a:cubicBezTo>
                      <a:pt x="203" y="111"/>
                      <a:pt x="203" y="111"/>
                      <a:pt x="203" y="111"/>
                    </a:cubicBezTo>
                    <a:cubicBezTo>
                      <a:pt x="206" y="115"/>
                      <a:pt x="206" y="115"/>
                      <a:pt x="206" y="115"/>
                    </a:cubicBezTo>
                    <a:cubicBezTo>
                      <a:pt x="201" y="114"/>
                      <a:pt x="201" y="114"/>
                      <a:pt x="201" y="114"/>
                    </a:cubicBezTo>
                    <a:cubicBezTo>
                      <a:pt x="190" y="115"/>
                      <a:pt x="190" y="115"/>
                      <a:pt x="190" y="115"/>
                    </a:cubicBezTo>
                    <a:cubicBezTo>
                      <a:pt x="192" y="119"/>
                      <a:pt x="192" y="119"/>
                      <a:pt x="192" y="119"/>
                    </a:cubicBezTo>
                    <a:cubicBezTo>
                      <a:pt x="203" y="121"/>
                      <a:pt x="203" y="121"/>
                      <a:pt x="203" y="121"/>
                    </a:cubicBezTo>
                    <a:cubicBezTo>
                      <a:pt x="204" y="125"/>
                      <a:pt x="204" y="125"/>
                      <a:pt x="204" y="125"/>
                    </a:cubicBezTo>
                    <a:cubicBezTo>
                      <a:pt x="200" y="127"/>
                      <a:pt x="200" y="127"/>
                      <a:pt x="200" y="127"/>
                    </a:cubicBezTo>
                    <a:cubicBezTo>
                      <a:pt x="187" y="125"/>
                      <a:pt x="187" y="125"/>
                      <a:pt x="187" y="125"/>
                    </a:cubicBezTo>
                    <a:cubicBezTo>
                      <a:pt x="189" y="130"/>
                      <a:pt x="189" y="130"/>
                      <a:pt x="189" y="130"/>
                    </a:cubicBezTo>
                    <a:cubicBezTo>
                      <a:pt x="199" y="133"/>
                      <a:pt x="199" y="133"/>
                      <a:pt x="199" y="133"/>
                    </a:cubicBezTo>
                    <a:cubicBezTo>
                      <a:pt x="195" y="137"/>
                      <a:pt x="195" y="137"/>
                      <a:pt x="195" y="137"/>
                    </a:cubicBezTo>
                    <a:cubicBezTo>
                      <a:pt x="195" y="137"/>
                      <a:pt x="193" y="142"/>
                      <a:pt x="191" y="143"/>
                    </a:cubicBezTo>
                    <a:cubicBezTo>
                      <a:pt x="189" y="143"/>
                      <a:pt x="167" y="144"/>
                      <a:pt x="167" y="144"/>
                    </a:cubicBezTo>
                    <a:cubicBezTo>
                      <a:pt x="165" y="154"/>
                      <a:pt x="165" y="154"/>
                      <a:pt x="165" y="154"/>
                    </a:cubicBezTo>
                    <a:cubicBezTo>
                      <a:pt x="157" y="159"/>
                      <a:pt x="157" y="159"/>
                      <a:pt x="157" y="159"/>
                    </a:cubicBezTo>
                    <a:cubicBezTo>
                      <a:pt x="139" y="159"/>
                      <a:pt x="139" y="159"/>
                      <a:pt x="139" y="159"/>
                    </a:cubicBezTo>
                    <a:cubicBezTo>
                      <a:pt x="124" y="155"/>
                      <a:pt x="124" y="155"/>
                      <a:pt x="124" y="155"/>
                    </a:cubicBezTo>
                    <a:cubicBezTo>
                      <a:pt x="123" y="161"/>
                      <a:pt x="123" y="161"/>
                      <a:pt x="123" y="161"/>
                    </a:cubicBezTo>
                    <a:cubicBezTo>
                      <a:pt x="135" y="163"/>
                      <a:pt x="135" y="163"/>
                      <a:pt x="135" y="163"/>
                    </a:cubicBezTo>
                    <a:cubicBezTo>
                      <a:pt x="151" y="163"/>
                      <a:pt x="151" y="163"/>
                      <a:pt x="151" y="163"/>
                    </a:cubicBezTo>
                    <a:cubicBezTo>
                      <a:pt x="152" y="168"/>
                      <a:pt x="152" y="168"/>
                      <a:pt x="152" y="168"/>
                    </a:cubicBezTo>
                    <a:cubicBezTo>
                      <a:pt x="155" y="173"/>
                      <a:pt x="155" y="173"/>
                      <a:pt x="155" y="173"/>
                    </a:cubicBezTo>
                    <a:cubicBezTo>
                      <a:pt x="160" y="169"/>
                      <a:pt x="160" y="169"/>
                      <a:pt x="160" y="169"/>
                    </a:cubicBezTo>
                    <a:cubicBezTo>
                      <a:pt x="163" y="166"/>
                      <a:pt x="163" y="166"/>
                      <a:pt x="163" y="166"/>
                    </a:cubicBezTo>
                    <a:cubicBezTo>
                      <a:pt x="166" y="169"/>
                      <a:pt x="166" y="169"/>
                      <a:pt x="166" y="169"/>
                    </a:cubicBezTo>
                    <a:cubicBezTo>
                      <a:pt x="167" y="175"/>
                      <a:pt x="167" y="175"/>
                      <a:pt x="167" y="175"/>
                    </a:cubicBezTo>
                    <a:cubicBezTo>
                      <a:pt x="163" y="179"/>
                      <a:pt x="163" y="179"/>
                      <a:pt x="163" y="179"/>
                    </a:cubicBezTo>
                    <a:cubicBezTo>
                      <a:pt x="153" y="181"/>
                      <a:pt x="153" y="181"/>
                      <a:pt x="153" y="181"/>
                    </a:cubicBezTo>
                    <a:cubicBezTo>
                      <a:pt x="141" y="186"/>
                      <a:pt x="141" y="186"/>
                      <a:pt x="141" y="186"/>
                    </a:cubicBezTo>
                    <a:cubicBezTo>
                      <a:pt x="128" y="188"/>
                      <a:pt x="128" y="188"/>
                      <a:pt x="128" y="188"/>
                    </a:cubicBezTo>
                    <a:cubicBezTo>
                      <a:pt x="129" y="182"/>
                      <a:pt x="129" y="182"/>
                      <a:pt x="129" y="182"/>
                    </a:cubicBezTo>
                    <a:cubicBezTo>
                      <a:pt x="122" y="179"/>
                      <a:pt x="122" y="179"/>
                      <a:pt x="122" y="179"/>
                    </a:cubicBezTo>
                    <a:cubicBezTo>
                      <a:pt x="112" y="180"/>
                      <a:pt x="112" y="180"/>
                      <a:pt x="112" y="180"/>
                    </a:cubicBezTo>
                    <a:cubicBezTo>
                      <a:pt x="103" y="178"/>
                      <a:pt x="103" y="178"/>
                      <a:pt x="103" y="178"/>
                    </a:cubicBezTo>
                    <a:cubicBezTo>
                      <a:pt x="99" y="182"/>
                      <a:pt x="99" y="182"/>
                      <a:pt x="99" y="182"/>
                    </a:cubicBezTo>
                    <a:cubicBezTo>
                      <a:pt x="93" y="177"/>
                      <a:pt x="93" y="177"/>
                      <a:pt x="93" y="177"/>
                    </a:cubicBezTo>
                    <a:cubicBezTo>
                      <a:pt x="89" y="182"/>
                      <a:pt x="89" y="182"/>
                      <a:pt x="89" y="182"/>
                    </a:cubicBezTo>
                    <a:cubicBezTo>
                      <a:pt x="66" y="183"/>
                      <a:pt x="66" y="183"/>
                      <a:pt x="66" y="183"/>
                    </a:cubicBezTo>
                    <a:cubicBezTo>
                      <a:pt x="62" y="178"/>
                      <a:pt x="62" y="178"/>
                      <a:pt x="62" y="178"/>
                    </a:cubicBezTo>
                    <a:cubicBezTo>
                      <a:pt x="55" y="182"/>
                      <a:pt x="55" y="182"/>
                      <a:pt x="55" y="182"/>
                    </a:cubicBezTo>
                    <a:cubicBezTo>
                      <a:pt x="51" y="179"/>
                      <a:pt x="51" y="179"/>
                      <a:pt x="51" y="179"/>
                    </a:cubicBezTo>
                    <a:cubicBezTo>
                      <a:pt x="47" y="181"/>
                      <a:pt x="47" y="181"/>
                      <a:pt x="47" y="181"/>
                    </a:cubicBezTo>
                    <a:cubicBezTo>
                      <a:pt x="41" y="177"/>
                      <a:pt x="41" y="177"/>
                      <a:pt x="41" y="177"/>
                    </a:cubicBezTo>
                    <a:cubicBezTo>
                      <a:pt x="34" y="181"/>
                      <a:pt x="34" y="181"/>
                      <a:pt x="34" y="181"/>
                    </a:cubicBezTo>
                    <a:cubicBezTo>
                      <a:pt x="29" y="176"/>
                      <a:pt x="29" y="176"/>
                      <a:pt x="29" y="176"/>
                    </a:cubicBezTo>
                    <a:cubicBezTo>
                      <a:pt x="31" y="167"/>
                      <a:pt x="31" y="167"/>
                      <a:pt x="31" y="167"/>
                    </a:cubicBezTo>
                    <a:cubicBezTo>
                      <a:pt x="42" y="163"/>
                      <a:pt x="42" y="163"/>
                      <a:pt x="42" y="163"/>
                    </a:cubicBezTo>
                    <a:cubicBezTo>
                      <a:pt x="54" y="165"/>
                      <a:pt x="54" y="165"/>
                      <a:pt x="54" y="165"/>
                    </a:cubicBezTo>
                    <a:cubicBezTo>
                      <a:pt x="63" y="163"/>
                      <a:pt x="63" y="163"/>
                      <a:pt x="63" y="163"/>
                    </a:cubicBezTo>
                    <a:cubicBezTo>
                      <a:pt x="61" y="159"/>
                      <a:pt x="61" y="159"/>
                      <a:pt x="61" y="159"/>
                    </a:cubicBezTo>
                    <a:cubicBezTo>
                      <a:pt x="52" y="159"/>
                      <a:pt x="52" y="159"/>
                      <a:pt x="52" y="159"/>
                    </a:cubicBezTo>
                    <a:cubicBezTo>
                      <a:pt x="47" y="153"/>
                      <a:pt x="47" y="153"/>
                      <a:pt x="47" y="153"/>
                    </a:cubicBezTo>
                    <a:cubicBezTo>
                      <a:pt x="47" y="147"/>
                      <a:pt x="47" y="147"/>
                      <a:pt x="47" y="147"/>
                    </a:cubicBezTo>
                    <a:cubicBezTo>
                      <a:pt x="67" y="147"/>
                      <a:pt x="67" y="147"/>
                      <a:pt x="67" y="147"/>
                    </a:cubicBezTo>
                    <a:cubicBezTo>
                      <a:pt x="70" y="152"/>
                      <a:pt x="70" y="152"/>
                      <a:pt x="70" y="152"/>
                    </a:cubicBezTo>
                    <a:cubicBezTo>
                      <a:pt x="77" y="156"/>
                      <a:pt x="77" y="156"/>
                      <a:pt x="77" y="156"/>
                    </a:cubicBezTo>
                    <a:cubicBezTo>
                      <a:pt x="89" y="159"/>
                      <a:pt x="89" y="159"/>
                      <a:pt x="89" y="159"/>
                    </a:cubicBezTo>
                    <a:cubicBezTo>
                      <a:pt x="99" y="158"/>
                      <a:pt x="99" y="158"/>
                      <a:pt x="99" y="158"/>
                    </a:cubicBezTo>
                    <a:cubicBezTo>
                      <a:pt x="109" y="151"/>
                      <a:pt x="109" y="151"/>
                      <a:pt x="109" y="151"/>
                    </a:cubicBezTo>
                    <a:cubicBezTo>
                      <a:pt x="114" y="142"/>
                      <a:pt x="114" y="142"/>
                      <a:pt x="114" y="142"/>
                    </a:cubicBezTo>
                    <a:cubicBezTo>
                      <a:pt x="111" y="139"/>
                      <a:pt x="111" y="139"/>
                      <a:pt x="111" y="139"/>
                    </a:cubicBezTo>
                    <a:cubicBezTo>
                      <a:pt x="105" y="145"/>
                      <a:pt x="105" y="145"/>
                      <a:pt x="105" y="145"/>
                    </a:cubicBezTo>
                    <a:cubicBezTo>
                      <a:pt x="99" y="150"/>
                      <a:pt x="99" y="150"/>
                      <a:pt x="99" y="150"/>
                    </a:cubicBezTo>
                    <a:cubicBezTo>
                      <a:pt x="91" y="154"/>
                      <a:pt x="91" y="154"/>
                      <a:pt x="91" y="154"/>
                    </a:cubicBezTo>
                    <a:cubicBezTo>
                      <a:pt x="78" y="149"/>
                      <a:pt x="78" y="149"/>
                      <a:pt x="78" y="149"/>
                    </a:cubicBezTo>
                    <a:cubicBezTo>
                      <a:pt x="81" y="144"/>
                      <a:pt x="81" y="144"/>
                      <a:pt x="81" y="144"/>
                    </a:cubicBezTo>
                    <a:cubicBezTo>
                      <a:pt x="89" y="139"/>
                      <a:pt x="89" y="139"/>
                      <a:pt x="89" y="139"/>
                    </a:cubicBezTo>
                    <a:cubicBezTo>
                      <a:pt x="87" y="135"/>
                      <a:pt x="87" y="135"/>
                      <a:pt x="87" y="135"/>
                    </a:cubicBezTo>
                    <a:cubicBezTo>
                      <a:pt x="85" y="130"/>
                      <a:pt x="85" y="130"/>
                      <a:pt x="85" y="130"/>
                    </a:cubicBezTo>
                    <a:cubicBezTo>
                      <a:pt x="79" y="133"/>
                      <a:pt x="79" y="133"/>
                      <a:pt x="79" y="133"/>
                    </a:cubicBezTo>
                    <a:cubicBezTo>
                      <a:pt x="75" y="139"/>
                      <a:pt x="75" y="139"/>
                      <a:pt x="75" y="139"/>
                    </a:cubicBezTo>
                    <a:cubicBezTo>
                      <a:pt x="65" y="136"/>
                      <a:pt x="65" y="136"/>
                      <a:pt x="65" y="136"/>
                    </a:cubicBezTo>
                    <a:cubicBezTo>
                      <a:pt x="57" y="137"/>
                      <a:pt x="57" y="137"/>
                      <a:pt x="57" y="137"/>
                    </a:cubicBezTo>
                    <a:cubicBezTo>
                      <a:pt x="51" y="131"/>
                      <a:pt x="51" y="131"/>
                      <a:pt x="51" y="131"/>
                    </a:cubicBezTo>
                    <a:cubicBezTo>
                      <a:pt x="59" y="124"/>
                      <a:pt x="59" y="124"/>
                      <a:pt x="59" y="124"/>
                    </a:cubicBezTo>
                    <a:cubicBezTo>
                      <a:pt x="65" y="121"/>
                      <a:pt x="65" y="121"/>
                      <a:pt x="65" y="121"/>
                    </a:cubicBezTo>
                    <a:cubicBezTo>
                      <a:pt x="77" y="121"/>
                      <a:pt x="77" y="121"/>
                      <a:pt x="77" y="121"/>
                    </a:cubicBezTo>
                    <a:cubicBezTo>
                      <a:pt x="85" y="119"/>
                      <a:pt x="85" y="119"/>
                      <a:pt x="85" y="119"/>
                    </a:cubicBezTo>
                    <a:cubicBezTo>
                      <a:pt x="94" y="120"/>
                      <a:pt x="94" y="120"/>
                      <a:pt x="94" y="120"/>
                    </a:cubicBezTo>
                    <a:cubicBezTo>
                      <a:pt x="103" y="123"/>
                      <a:pt x="103" y="123"/>
                      <a:pt x="103" y="123"/>
                    </a:cubicBezTo>
                    <a:cubicBezTo>
                      <a:pt x="112" y="123"/>
                      <a:pt x="112" y="123"/>
                      <a:pt x="112" y="123"/>
                    </a:cubicBezTo>
                    <a:cubicBezTo>
                      <a:pt x="119" y="118"/>
                      <a:pt x="119" y="118"/>
                      <a:pt x="119" y="118"/>
                    </a:cubicBezTo>
                    <a:cubicBezTo>
                      <a:pt x="116" y="117"/>
                      <a:pt x="116" y="117"/>
                      <a:pt x="116" y="117"/>
                    </a:cubicBezTo>
                    <a:cubicBezTo>
                      <a:pt x="107" y="118"/>
                      <a:pt x="107" y="118"/>
                      <a:pt x="107" y="118"/>
                    </a:cubicBezTo>
                    <a:cubicBezTo>
                      <a:pt x="94" y="114"/>
                      <a:pt x="94" y="114"/>
                      <a:pt x="94" y="114"/>
                    </a:cubicBezTo>
                    <a:cubicBezTo>
                      <a:pt x="86" y="103"/>
                      <a:pt x="86" y="103"/>
                      <a:pt x="86" y="103"/>
                    </a:cubicBezTo>
                    <a:cubicBezTo>
                      <a:pt x="79" y="97"/>
                      <a:pt x="79" y="97"/>
                      <a:pt x="79" y="97"/>
                    </a:cubicBezTo>
                    <a:cubicBezTo>
                      <a:pt x="71" y="96"/>
                      <a:pt x="71" y="96"/>
                      <a:pt x="71" y="96"/>
                    </a:cubicBezTo>
                    <a:cubicBezTo>
                      <a:pt x="64" y="95"/>
                      <a:pt x="64" y="95"/>
                      <a:pt x="64" y="95"/>
                    </a:cubicBezTo>
                    <a:cubicBezTo>
                      <a:pt x="64" y="84"/>
                      <a:pt x="64" y="84"/>
                      <a:pt x="64" y="84"/>
                    </a:cubicBezTo>
                    <a:cubicBezTo>
                      <a:pt x="68" y="79"/>
                      <a:pt x="68" y="79"/>
                      <a:pt x="68" y="79"/>
                    </a:cubicBezTo>
                    <a:cubicBezTo>
                      <a:pt x="81" y="83"/>
                      <a:pt x="81" y="83"/>
                      <a:pt x="81" y="83"/>
                    </a:cubicBezTo>
                    <a:cubicBezTo>
                      <a:pt x="98" y="82"/>
                      <a:pt x="98" y="82"/>
                      <a:pt x="98" y="82"/>
                    </a:cubicBezTo>
                    <a:cubicBezTo>
                      <a:pt x="107" y="89"/>
                      <a:pt x="107" y="89"/>
                      <a:pt x="107" y="89"/>
                    </a:cubicBezTo>
                    <a:cubicBezTo>
                      <a:pt x="117" y="95"/>
                      <a:pt x="117" y="95"/>
                      <a:pt x="117" y="95"/>
                    </a:cubicBezTo>
                    <a:cubicBezTo>
                      <a:pt x="125" y="99"/>
                      <a:pt x="125" y="99"/>
                      <a:pt x="125" y="99"/>
                    </a:cubicBezTo>
                    <a:cubicBezTo>
                      <a:pt x="135" y="97"/>
                      <a:pt x="135" y="97"/>
                      <a:pt x="135" y="97"/>
                    </a:cubicBezTo>
                    <a:cubicBezTo>
                      <a:pt x="125" y="93"/>
                      <a:pt x="125" y="93"/>
                      <a:pt x="125" y="93"/>
                    </a:cubicBezTo>
                    <a:cubicBezTo>
                      <a:pt x="117" y="88"/>
                      <a:pt x="117" y="88"/>
                      <a:pt x="117" y="88"/>
                    </a:cubicBezTo>
                    <a:cubicBezTo>
                      <a:pt x="105" y="82"/>
                      <a:pt x="105" y="82"/>
                      <a:pt x="105" y="82"/>
                    </a:cubicBezTo>
                    <a:cubicBezTo>
                      <a:pt x="109" y="77"/>
                      <a:pt x="109" y="77"/>
                      <a:pt x="109" y="77"/>
                    </a:cubicBezTo>
                    <a:cubicBezTo>
                      <a:pt x="125" y="78"/>
                      <a:pt x="125" y="78"/>
                      <a:pt x="125" y="78"/>
                    </a:cubicBezTo>
                    <a:cubicBezTo>
                      <a:pt x="145" y="76"/>
                      <a:pt x="145" y="76"/>
                      <a:pt x="145" y="76"/>
                    </a:cubicBezTo>
                    <a:cubicBezTo>
                      <a:pt x="155" y="70"/>
                      <a:pt x="155" y="70"/>
                      <a:pt x="155" y="70"/>
                    </a:cubicBezTo>
                    <a:cubicBezTo>
                      <a:pt x="162" y="66"/>
                      <a:pt x="162" y="66"/>
                      <a:pt x="162" y="66"/>
                    </a:cubicBezTo>
                    <a:cubicBezTo>
                      <a:pt x="156" y="63"/>
                      <a:pt x="156" y="63"/>
                      <a:pt x="156" y="63"/>
                    </a:cubicBezTo>
                    <a:cubicBezTo>
                      <a:pt x="161" y="59"/>
                      <a:pt x="161" y="59"/>
                      <a:pt x="161" y="59"/>
                    </a:cubicBezTo>
                    <a:cubicBezTo>
                      <a:pt x="168" y="55"/>
                      <a:pt x="168" y="55"/>
                      <a:pt x="168" y="55"/>
                    </a:cubicBezTo>
                    <a:cubicBezTo>
                      <a:pt x="174" y="51"/>
                      <a:pt x="174" y="51"/>
                      <a:pt x="174" y="51"/>
                    </a:cubicBezTo>
                    <a:cubicBezTo>
                      <a:pt x="169" y="50"/>
                      <a:pt x="169" y="50"/>
                      <a:pt x="169" y="50"/>
                    </a:cubicBezTo>
                    <a:cubicBezTo>
                      <a:pt x="154" y="57"/>
                      <a:pt x="154" y="57"/>
                      <a:pt x="154" y="57"/>
                    </a:cubicBezTo>
                    <a:cubicBezTo>
                      <a:pt x="147" y="64"/>
                      <a:pt x="147" y="64"/>
                      <a:pt x="147" y="64"/>
                    </a:cubicBezTo>
                    <a:cubicBezTo>
                      <a:pt x="137" y="71"/>
                      <a:pt x="137" y="71"/>
                      <a:pt x="137" y="71"/>
                    </a:cubicBezTo>
                    <a:cubicBezTo>
                      <a:pt x="121" y="72"/>
                      <a:pt x="121" y="72"/>
                      <a:pt x="121" y="72"/>
                    </a:cubicBezTo>
                    <a:cubicBezTo>
                      <a:pt x="108" y="73"/>
                      <a:pt x="108" y="73"/>
                      <a:pt x="108" y="73"/>
                    </a:cubicBezTo>
                    <a:cubicBezTo>
                      <a:pt x="103" y="69"/>
                      <a:pt x="103" y="69"/>
                      <a:pt x="103" y="69"/>
                    </a:cubicBezTo>
                    <a:cubicBezTo>
                      <a:pt x="99" y="69"/>
                      <a:pt x="99" y="69"/>
                      <a:pt x="99" y="69"/>
                    </a:cubicBezTo>
                    <a:cubicBezTo>
                      <a:pt x="95" y="75"/>
                      <a:pt x="95" y="75"/>
                      <a:pt x="95" y="75"/>
                    </a:cubicBezTo>
                    <a:cubicBezTo>
                      <a:pt x="82" y="75"/>
                      <a:pt x="82" y="75"/>
                      <a:pt x="82" y="75"/>
                    </a:cubicBezTo>
                    <a:cubicBezTo>
                      <a:pt x="63" y="73"/>
                      <a:pt x="63" y="73"/>
                      <a:pt x="63" y="73"/>
                    </a:cubicBezTo>
                    <a:cubicBezTo>
                      <a:pt x="67" y="65"/>
                      <a:pt x="67" y="65"/>
                      <a:pt x="67" y="65"/>
                    </a:cubicBezTo>
                    <a:cubicBezTo>
                      <a:pt x="73" y="61"/>
                      <a:pt x="73" y="61"/>
                      <a:pt x="73" y="61"/>
                    </a:cubicBezTo>
                    <a:cubicBezTo>
                      <a:pt x="77" y="56"/>
                      <a:pt x="77" y="56"/>
                      <a:pt x="77" y="56"/>
                    </a:cubicBezTo>
                    <a:cubicBezTo>
                      <a:pt x="72" y="54"/>
                      <a:pt x="72" y="54"/>
                      <a:pt x="72" y="54"/>
                    </a:cubicBezTo>
                    <a:cubicBezTo>
                      <a:pt x="60" y="57"/>
                      <a:pt x="60" y="57"/>
                      <a:pt x="60" y="57"/>
                    </a:cubicBezTo>
                    <a:cubicBezTo>
                      <a:pt x="46" y="58"/>
                      <a:pt x="46" y="58"/>
                      <a:pt x="46" y="58"/>
                    </a:cubicBezTo>
                    <a:cubicBezTo>
                      <a:pt x="29" y="59"/>
                      <a:pt x="29" y="59"/>
                      <a:pt x="29" y="59"/>
                    </a:cubicBezTo>
                    <a:cubicBezTo>
                      <a:pt x="19" y="57"/>
                      <a:pt x="19" y="57"/>
                      <a:pt x="19" y="57"/>
                    </a:cubicBezTo>
                    <a:cubicBezTo>
                      <a:pt x="25" y="54"/>
                      <a:pt x="25" y="54"/>
                      <a:pt x="25" y="54"/>
                    </a:cubicBezTo>
                    <a:cubicBezTo>
                      <a:pt x="36" y="49"/>
                      <a:pt x="36" y="49"/>
                      <a:pt x="36" y="49"/>
                    </a:cubicBezTo>
                    <a:cubicBezTo>
                      <a:pt x="45" y="48"/>
                      <a:pt x="45" y="48"/>
                      <a:pt x="45" y="48"/>
                    </a:cubicBezTo>
                    <a:cubicBezTo>
                      <a:pt x="39" y="45"/>
                      <a:pt x="39" y="45"/>
                      <a:pt x="39" y="45"/>
                    </a:cubicBezTo>
                    <a:cubicBezTo>
                      <a:pt x="31" y="46"/>
                      <a:pt x="31" y="46"/>
                      <a:pt x="31" y="46"/>
                    </a:cubicBezTo>
                    <a:cubicBezTo>
                      <a:pt x="25" y="49"/>
                      <a:pt x="25" y="49"/>
                      <a:pt x="25" y="49"/>
                    </a:cubicBezTo>
                    <a:cubicBezTo>
                      <a:pt x="15" y="51"/>
                      <a:pt x="15" y="51"/>
                      <a:pt x="15" y="51"/>
                    </a:cubicBezTo>
                    <a:cubicBezTo>
                      <a:pt x="16" y="47"/>
                      <a:pt x="16" y="47"/>
                      <a:pt x="16" y="47"/>
                    </a:cubicBezTo>
                    <a:cubicBezTo>
                      <a:pt x="21" y="44"/>
                      <a:pt x="21" y="44"/>
                      <a:pt x="21" y="44"/>
                    </a:cubicBezTo>
                    <a:cubicBezTo>
                      <a:pt x="15" y="42"/>
                      <a:pt x="15" y="42"/>
                      <a:pt x="15" y="42"/>
                    </a:cubicBezTo>
                    <a:cubicBezTo>
                      <a:pt x="11" y="45"/>
                      <a:pt x="11" y="45"/>
                      <a:pt x="11" y="45"/>
                    </a:cubicBezTo>
                    <a:cubicBezTo>
                      <a:pt x="0" y="44"/>
                      <a:pt x="0" y="44"/>
                      <a:pt x="0" y="44"/>
                    </a:cubicBezTo>
                    <a:cubicBezTo>
                      <a:pt x="9" y="37"/>
                      <a:pt x="9" y="37"/>
                      <a:pt x="9" y="37"/>
                    </a:cubicBezTo>
                    <a:cubicBezTo>
                      <a:pt x="27" y="37"/>
                      <a:pt x="27" y="37"/>
                      <a:pt x="27" y="37"/>
                    </a:cubicBezTo>
                    <a:cubicBezTo>
                      <a:pt x="35" y="34"/>
                      <a:pt x="35" y="34"/>
                      <a:pt x="35" y="34"/>
                    </a:cubicBezTo>
                    <a:cubicBezTo>
                      <a:pt x="41" y="31"/>
                      <a:pt x="41" y="31"/>
                      <a:pt x="41" y="31"/>
                    </a:cubicBezTo>
                    <a:cubicBezTo>
                      <a:pt x="54" y="31"/>
                      <a:pt x="54" y="31"/>
                      <a:pt x="54" y="31"/>
                    </a:cubicBezTo>
                    <a:cubicBezTo>
                      <a:pt x="59" y="33"/>
                      <a:pt x="59" y="33"/>
                      <a:pt x="59" y="33"/>
                    </a:cubicBezTo>
                    <a:cubicBezTo>
                      <a:pt x="71" y="34"/>
                      <a:pt x="71" y="34"/>
                      <a:pt x="71" y="34"/>
                    </a:cubicBezTo>
                    <a:cubicBezTo>
                      <a:pt x="80" y="34"/>
                      <a:pt x="80" y="34"/>
                      <a:pt x="80" y="34"/>
                    </a:cubicBezTo>
                    <a:cubicBezTo>
                      <a:pt x="74" y="27"/>
                      <a:pt x="74" y="27"/>
                      <a:pt x="74" y="27"/>
                    </a:cubicBezTo>
                    <a:cubicBezTo>
                      <a:pt x="76" y="20"/>
                      <a:pt x="76" y="20"/>
                      <a:pt x="76" y="20"/>
                    </a:cubicBezTo>
                    <a:cubicBezTo>
                      <a:pt x="89" y="20"/>
                      <a:pt x="89" y="20"/>
                      <a:pt x="89" y="20"/>
                    </a:cubicBezTo>
                    <a:cubicBezTo>
                      <a:pt x="98" y="25"/>
                      <a:pt x="98" y="25"/>
                      <a:pt x="98" y="25"/>
                    </a:cubicBezTo>
                    <a:cubicBezTo>
                      <a:pt x="111" y="28"/>
                      <a:pt x="111" y="28"/>
                      <a:pt x="111" y="28"/>
                    </a:cubicBezTo>
                    <a:cubicBezTo>
                      <a:pt x="125" y="29"/>
                      <a:pt x="125" y="29"/>
                      <a:pt x="125" y="29"/>
                    </a:cubicBezTo>
                    <a:cubicBezTo>
                      <a:pt x="117" y="24"/>
                      <a:pt x="117" y="24"/>
                      <a:pt x="117" y="24"/>
                    </a:cubicBezTo>
                    <a:cubicBezTo>
                      <a:pt x="110" y="19"/>
                      <a:pt x="110" y="19"/>
                      <a:pt x="110" y="19"/>
                    </a:cubicBezTo>
                    <a:cubicBezTo>
                      <a:pt x="112" y="14"/>
                      <a:pt x="112" y="14"/>
                      <a:pt x="112" y="14"/>
                    </a:cubicBezTo>
                    <a:cubicBezTo>
                      <a:pt x="123" y="13"/>
                      <a:pt x="123" y="13"/>
                      <a:pt x="123" y="13"/>
                    </a:cubicBezTo>
                    <a:cubicBezTo>
                      <a:pt x="127" y="9"/>
                      <a:pt x="127" y="9"/>
                      <a:pt x="127" y="9"/>
                    </a:cubicBezTo>
                    <a:cubicBezTo>
                      <a:pt x="138" y="9"/>
                      <a:pt x="138" y="9"/>
                      <a:pt x="138" y="9"/>
                    </a:cubicBezTo>
                    <a:cubicBezTo>
                      <a:pt x="148" y="6"/>
                      <a:pt x="148" y="6"/>
                      <a:pt x="148" y="6"/>
                    </a:cubicBezTo>
                    <a:cubicBezTo>
                      <a:pt x="161" y="7"/>
                      <a:pt x="161" y="7"/>
                      <a:pt x="161" y="7"/>
                    </a:cubicBezTo>
                    <a:cubicBezTo>
                      <a:pt x="171" y="9"/>
                      <a:pt x="171" y="9"/>
                      <a:pt x="171" y="9"/>
                    </a:cubicBezTo>
                    <a:cubicBezTo>
                      <a:pt x="177" y="13"/>
                      <a:pt x="177" y="13"/>
                      <a:pt x="177" y="13"/>
                    </a:cubicBezTo>
                    <a:cubicBezTo>
                      <a:pt x="183" y="19"/>
                      <a:pt x="183" y="19"/>
                      <a:pt x="183" y="19"/>
                    </a:cubicBezTo>
                    <a:cubicBezTo>
                      <a:pt x="190" y="16"/>
                      <a:pt x="190" y="16"/>
                      <a:pt x="190" y="16"/>
                    </a:cubicBezTo>
                    <a:cubicBezTo>
                      <a:pt x="184" y="11"/>
                      <a:pt x="184" y="11"/>
                      <a:pt x="184" y="11"/>
                    </a:cubicBezTo>
                    <a:cubicBezTo>
                      <a:pt x="177" y="5"/>
                      <a:pt x="177" y="5"/>
                      <a:pt x="177" y="5"/>
                    </a:cubicBezTo>
                    <a:cubicBezTo>
                      <a:pt x="176" y="0"/>
                      <a:pt x="176" y="0"/>
                      <a:pt x="176" y="0"/>
                    </a:cubicBezTo>
                    <a:cubicBezTo>
                      <a:pt x="208" y="3"/>
                      <a:pt x="208" y="3"/>
                      <a:pt x="208" y="3"/>
                    </a:cubicBezTo>
                    <a:cubicBezTo>
                      <a:pt x="213" y="8"/>
                      <a:pt x="213" y="8"/>
                      <a:pt x="213" y="8"/>
                    </a:cubicBezTo>
                    <a:cubicBezTo>
                      <a:pt x="228" y="13"/>
                      <a:pt x="228" y="13"/>
                      <a:pt x="228" y="13"/>
                    </a:cubicBezTo>
                    <a:cubicBezTo>
                      <a:pt x="222" y="7"/>
                      <a:pt x="222" y="7"/>
                      <a:pt x="222" y="7"/>
                    </a:cubicBezTo>
                    <a:cubicBezTo>
                      <a:pt x="223" y="1"/>
                      <a:pt x="223" y="1"/>
                      <a:pt x="223" y="1"/>
                    </a:cubicBezTo>
                    <a:cubicBezTo>
                      <a:pt x="237" y="2"/>
                      <a:pt x="237" y="2"/>
                      <a:pt x="237" y="2"/>
                    </a:cubicBezTo>
                    <a:cubicBezTo>
                      <a:pt x="244" y="7"/>
                      <a:pt x="244" y="7"/>
                      <a:pt x="244" y="7"/>
                    </a:cubicBezTo>
                    <a:cubicBezTo>
                      <a:pt x="247" y="2"/>
                      <a:pt x="247" y="2"/>
                      <a:pt x="247" y="2"/>
                    </a:cubicBezTo>
                    <a:cubicBezTo>
                      <a:pt x="262" y="1"/>
                      <a:pt x="262" y="1"/>
                      <a:pt x="262" y="1"/>
                    </a:cubicBezTo>
                    <a:cubicBezTo>
                      <a:pt x="274" y="5"/>
                      <a:pt x="274" y="5"/>
                      <a:pt x="274" y="5"/>
                    </a:cubicBezTo>
                    <a:cubicBezTo>
                      <a:pt x="303" y="5"/>
                      <a:pt x="303" y="5"/>
                      <a:pt x="303" y="5"/>
                    </a:cubicBezTo>
                    <a:cubicBezTo>
                      <a:pt x="302" y="9"/>
                      <a:pt x="302" y="9"/>
                      <a:pt x="302" y="9"/>
                    </a:cubicBezTo>
                    <a:cubicBezTo>
                      <a:pt x="290" y="12"/>
                      <a:pt x="290" y="12"/>
                      <a:pt x="290" y="12"/>
                    </a:cubicBezTo>
                    <a:cubicBezTo>
                      <a:pt x="291" y="14"/>
                      <a:pt x="291" y="14"/>
                      <a:pt x="291" y="14"/>
                    </a:cubicBezTo>
                    <a:cubicBezTo>
                      <a:pt x="307" y="9"/>
                      <a:pt x="307" y="9"/>
                      <a:pt x="307" y="9"/>
                    </a:cubicBezTo>
                    <a:cubicBezTo>
                      <a:pt x="325" y="9"/>
                      <a:pt x="325" y="9"/>
                      <a:pt x="325" y="9"/>
                    </a:cubicBezTo>
                    <a:cubicBezTo>
                      <a:pt x="339" y="10"/>
                      <a:pt x="339" y="10"/>
                      <a:pt x="339" y="10"/>
                    </a:cubicBezTo>
                    <a:cubicBezTo>
                      <a:pt x="343" y="19"/>
                      <a:pt x="343" y="19"/>
                      <a:pt x="343" y="19"/>
                    </a:cubicBezTo>
                    <a:cubicBezTo>
                      <a:pt x="361" y="19"/>
                      <a:pt x="361" y="19"/>
                      <a:pt x="361" y="19"/>
                    </a:cubicBezTo>
                    <a:cubicBezTo>
                      <a:pt x="367" y="26"/>
                      <a:pt x="367" y="26"/>
                      <a:pt x="367" y="26"/>
                    </a:cubicBezTo>
                    <a:cubicBezTo>
                      <a:pt x="360" y="30"/>
                      <a:pt x="360" y="30"/>
                      <a:pt x="360" y="30"/>
                    </a:cubicBezTo>
                    <a:cubicBezTo>
                      <a:pt x="343" y="35"/>
                      <a:pt x="343" y="35"/>
                      <a:pt x="343" y="35"/>
                    </a:cubicBezTo>
                    <a:cubicBezTo>
                      <a:pt x="330" y="41"/>
                      <a:pt x="330" y="41"/>
                      <a:pt x="330" y="41"/>
                    </a:cubicBezTo>
                    <a:cubicBezTo>
                      <a:pt x="286" y="43"/>
                      <a:pt x="286" y="43"/>
                      <a:pt x="286" y="43"/>
                    </a:cubicBezTo>
                    <a:cubicBezTo>
                      <a:pt x="281" y="45"/>
                      <a:pt x="281" y="45"/>
                      <a:pt x="281" y="45"/>
                    </a:cubicBezTo>
                    <a:cubicBezTo>
                      <a:pt x="298" y="47"/>
                      <a:pt x="298" y="47"/>
                      <a:pt x="298" y="47"/>
                    </a:cubicBezTo>
                    <a:cubicBezTo>
                      <a:pt x="291" y="49"/>
                      <a:pt x="291" y="49"/>
                      <a:pt x="291" y="49"/>
                    </a:cubicBezTo>
                    <a:cubicBezTo>
                      <a:pt x="275" y="55"/>
                      <a:pt x="275" y="55"/>
                      <a:pt x="275" y="55"/>
                    </a:cubicBezTo>
                    <a:cubicBezTo>
                      <a:pt x="297" y="51"/>
                      <a:pt x="297" y="51"/>
                      <a:pt x="297" y="51"/>
                    </a:cubicBezTo>
                    <a:cubicBezTo>
                      <a:pt x="313" y="47"/>
                      <a:pt x="313" y="47"/>
                      <a:pt x="313" y="47"/>
                    </a:cubicBezTo>
                    <a:cubicBezTo>
                      <a:pt x="323" y="47"/>
                      <a:pt x="323" y="47"/>
                      <a:pt x="323" y="47"/>
                    </a:cubicBezTo>
                    <a:lnTo>
                      <a:pt x="325" y="5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50" name="Bylot Island"/>
              <p:cNvSpPr>
                <a:spLocks/>
              </p:cNvSpPr>
              <p:nvPr/>
            </p:nvSpPr>
            <p:spPr bwMode="auto">
              <a:xfrm>
                <a:off x="2749774" y="1879368"/>
                <a:ext cx="88846" cy="35227"/>
              </a:xfrm>
              <a:custGeom>
                <a:avLst/>
                <a:gdLst>
                  <a:gd name="T0" fmla="*/ 4763 w 53"/>
                  <a:gd name="T1" fmla="*/ 0 h 21"/>
                  <a:gd name="T2" fmla="*/ 26988 w 53"/>
                  <a:gd name="T3" fmla="*/ 1587 h 21"/>
                  <a:gd name="T4" fmla="*/ 49213 w 53"/>
                  <a:gd name="T5" fmla="*/ 1587 h 21"/>
                  <a:gd name="T6" fmla="*/ 73025 w 53"/>
                  <a:gd name="T7" fmla="*/ 14287 h 21"/>
                  <a:gd name="T8" fmla="*/ 84138 w 53"/>
                  <a:gd name="T9" fmla="*/ 25400 h 21"/>
                  <a:gd name="T10" fmla="*/ 73025 w 53"/>
                  <a:gd name="T11" fmla="*/ 28575 h 21"/>
                  <a:gd name="T12" fmla="*/ 55563 w 53"/>
                  <a:gd name="T13" fmla="*/ 30162 h 21"/>
                  <a:gd name="T14" fmla="*/ 38100 w 53"/>
                  <a:gd name="T15" fmla="*/ 30162 h 21"/>
                  <a:gd name="T16" fmla="*/ 31750 w 53"/>
                  <a:gd name="T17" fmla="*/ 33337 h 21"/>
                  <a:gd name="T18" fmla="*/ 15875 w 53"/>
                  <a:gd name="T19" fmla="*/ 31750 h 21"/>
                  <a:gd name="T20" fmla="*/ 11113 w 53"/>
                  <a:gd name="T21" fmla="*/ 19050 h 21"/>
                  <a:gd name="T22" fmla="*/ 0 w 53"/>
                  <a:gd name="T23" fmla="*/ 11112 h 21"/>
                  <a:gd name="T24" fmla="*/ 0 w 53"/>
                  <a:gd name="T25" fmla="*/ 1587 h 21"/>
                  <a:gd name="T26" fmla="*/ 4763 w 53"/>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
                  <a:gd name="T43" fmla="*/ 0 h 21"/>
                  <a:gd name="T44" fmla="*/ 53 w 53"/>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 h="21">
                    <a:moveTo>
                      <a:pt x="3" y="0"/>
                    </a:moveTo>
                    <a:lnTo>
                      <a:pt x="17" y="1"/>
                    </a:lnTo>
                    <a:lnTo>
                      <a:pt x="31" y="1"/>
                    </a:lnTo>
                    <a:lnTo>
                      <a:pt x="46" y="9"/>
                    </a:lnTo>
                    <a:lnTo>
                      <a:pt x="53" y="16"/>
                    </a:lnTo>
                    <a:lnTo>
                      <a:pt x="46" y="18"/>
                    </a:lnTo>
                    <a:lnTo>
                      <a:pt x="35" y="19"/>
                    </a:lnTo>
                    <a:lnTo>
                      <a:pt x="24" y="19"/>
                    </a:lnTo>
                    <a:lnTo>
                      <a:pt x="20" y="21"/>
                    </a:lnTo>
                    <a:lnTo>
                      <a:pt x="10" y="20"/>
                    </a:lnTo>
                    <a:lnTo>
                      <a:pt x="7" y="12"/>
                    </a:lnTo>
                    <a:lnTo>
                      <a:pt x="0" y="7"/>
                    </a:lnTo>
                    <a:lnTo>
                      <a:pt x="0" y="1"/>
                    </a:lnTo>
                    <a:lnTo>
                      <a:pt x="3"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51" name="Prince Charles Island"/>
              <p:cNvSpPr>
                <a:spLocks/>
              </p:cNvSpPr>
              <p:nvPr/>
            </p:nvSpPr>
            <p:spPr bwMode="auto">
              <a:xfrm>
                <a:off x="2816827" y="2075636"/>
                <a:ext cx="46937" cy="38582"/>
              </a:xfrm>
              <a:custGeom>
                <a:avLst/>
                <a:gdLst>
                  <a:gd name="T0" fmla="*/ 44450 w 28"/>
                  <a:gd name="T1" fmla="*/ 3175 h 23"/>
                  <a:gd name="T2" fmla="*/ 42863 w 28"/>
                  <a:gd name="T3" fmla="*/ 11112 h 23"/>
                  <a:gd name="T4" fmla="*/ 41275 w 28"/>
                  <a:gd name="T5" fmla="*/ 22225 h 23"/>
                  <a:gd name="T6" fmla="*/ 31750 w 28"/>
                  <a:gd name="T7" fmla="*/ 31750 h 23"/>
                  <a:gd name="T8" fmla="*/ 19050 w 28"/>
                  <a:gd name="T9" fmla="*/ 36512 h 23"/>
                  <a:gd name="T10" fmla="*/ 0 w 28"/>
                  <a:gd name="T11" fmla="*/ 31750 h 23"/>
                  <a:gd name="T12" fmla="*/ 3175 w 28"/>
                  <a:gd name="T13" fmla="*/ 14287 h 23"/>
                  <a:gd name="T14" fmla="*/ 6350 w 28"/>
                  <a:gd name="T15" fmla="*/ 4762 h 23"/>
                  <a:gd name="T16" fmla="*/ 15875 w 28"/>
                  <a:gd name="T17" fmla="*/ 1587 h 23"/>
                  <a:gd name="T18" fmla="*/ 30163 w 28"/>
                  <a:gd name="T19" fmla="*/ 0 h 23"/>
                  <a:gd name="T20" fmla="*/ 44450 w 28"/>
                  <a:gd name="T21" fmla="*/ 3175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3"/>
                  <a:gd name="T35" fmla="*/ 28 w 28"/>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3">
                    <a:moveTo>
                      <a:pt x="28" y="2"/>
                    </a:moveTo>
                    <a:lnTo>
                      <a:pt x="27" y="7"/>
                    </a:lnTo>
                    <a:lnTo>
                      <a:pt x="26" y="14"/>
                    </a:lnTo>
                    <a:lnTo>
                      <a:pt x="20" y="20"/>
                    </a:lnTo>
                    <a:lnTo>
                      <a:pt x="12" y="23"/>
                    </a:lnTo>
                    <a:lnTo>
                      <a:pt x="0" y="20"/>
                    </a:lnTo>
                    <a:lnTo>
                      <a:pt x="2" y="9"/>
                    </a:lnTo>
                    <a:lnTo>
                      <a:pt x="4" y="3"/>
                    </a:lnTo>
                    <a:lnTo>
                      <a:pt x="10" y="1"/>
                    </a:lnTo>
                    <a:lnTo>
                      <a:pt x="19" y="0"/>
                    </a:lnTo>
                    <a:lnTo>
                      <a:pt x="28" y="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52" name="Southampton Island"/>
              <p:cNvSpPr>
                <a:spLocks/>
              </p:cNvSpPr>
              <p:nvPr/>
            </p:nvSpPr>
            <p:spPr bwMode="auto">
              <a:xfrm>
                <a:off x="2617344" y="2159511"/>
                <a:ext cx="142489" cy="87230"/>
              </a:xfrm>
              <a:custGeom>
                <a:avLst/>
                <a:gdLst>
                  <a:gd name="T0" fmla="*/ 22490 w 84"/>
                  <a:gd name="T1" fmla="*/ 19050 h 52"/>
                  <a:gd name="T2" fmla="*/ 22490 w 84"/>
                  <a:gd name="T3" fmla="*/ 6350 h 52"/>
                  <a:gd name="T4" fmla="*/ 33735 w 84"/>
                  <a:gd name="T5" fmla="*/ 0 h 52"/>
                  <a:gd name="T6" fmla="*/ 48192 w 84"/>
                  <a:gd name="T7" fmla="*/ 0 h 52"/>
                  <a:gd name="T8" fmla="*/ 48192 w 84"/>
                  <a:gd name="T9" fmla="*/ 9525 h 52"/>
                  <a:gd name="T10" fmla="*/ 51405 w 84"/>
                  <a:gd name="T11" fmla="*/ 14288 h 52"/>
                  <a:gd name="T12" fmla="*/ 62650 w 84"/>
                  <a:gd name="T13" fmla="*/ 17463 h 52"/>
                  <a:gd name="T14" fmla="*/ 64256 w 84"/>
                  <a:gd name="T15" fmla="*/ 19050 h 52"/>
                  <a:gd name="T16" fmla="*/ 67469 w 84"/>
                  <a:gd name="T17" fmla="*/ 23812 h 52"/>
                  <a:gd name="T18" fmla="*/ 75501 w 84"/>
                  <a:gd name="T19" fmla="*/ 26988 h 52"/>
                  <a:gd name="T20" fmla="*/ 85139 w 84"/>
                  <a:gd name="T21" fmla="*/ 34925 h 52"/>
                  <a:gd name="T22" fmla="*/ 101203 w 84"/>
                  <a:gd name="T23" fmla="*/ 39688 h 52"/>
                  <a:gd name="T24" fmla="*/ 104416 w 84"/>
                  <a:gd name="T25" fmla="*/ 46037 h 52"/>
                  <a:gd name="T26" fmla="*/ 106023 w 84"/>
                  <a:gd name="T27" fmla="*/ 53975 h 52"/>
                  <a:gd name="T28" fmla="*/ 118874 w 84"/>
                  <a:gd name="T29" fmla="*/ 55563 h 52"/>
                  <a:gd name="T30" fmla="*/ 131725 w 84"/>
                  <a:gd name="T31" fmla="*/ 58738 h 52"/>
                  <a:gd name="T32" fmla="*/ 131725 w 84"/>
                  <a:gd name="T33" fmla="*/ 68263 h 52"/>
                  <a:gd name="T34" fmla="*/ 120480 w 84"/>
                  <a:gd name="T35" fmla="*/ 73025 h 52"/>
                  <a:gd name="T36" fmla="*/ 102810 w 84"/>
                  <a:gd name="T37" fmla="*/ 68263 h 52"/>
                  <a:gd name="T38" fmla="*/ 91565 w 84"/>
                  <a:gd name="T39" fmla="*/ 61913 h 52"/>
                  <a:gd name="T40" fmla="*/ 83533 w 84"/>
                  <a:gd name="T41" fmla="*/ 53975 h 52"/>
                  <a:gd name="T42" fmla="*/ 77107 w 84"/>
                  <a:gd name="T43" fmla="*/ 49212 h 52"/>
                  <a:gd name="T44" fmla="*/ 70682 w 84"/>
                  <a:gd name="T45" fmla="*/ 55563 h 52"/>
                  <a:gd name="T46" fmla="*/ 62650 w 84"/>
                  <a:gd name="T47" fmla="*/ 68263 h 52"/>
                  <a:gd name="T48" fmla="*/ 49799 w 84"/>
                  <a:gd name="T49" fmla="*/ 80963 h 52"/>
                  <a:gd name="T50" fmla="*/ 30522 w 84"/>
                  <a:gd name="T51" fmla="*/ 82550 h 52"/>
                  <a:gd name="T52" fmla="*/ 32128 w 84"/>
                  <a:gd name="T53" fmla="*/ 68263 h 52"/>
                  <a:gd name="T54" fmla="*/ 19277 w 84"/>
                  <a:gd name="T55" fmla="*/ 66675 h 52"/>
                  <a:gd name="T56" fmla="*/ 12851 w 84"/>
                  <a:gd name="T57" fmla="*/ 66675 h 52"/>
                  <a:gd name="T58" fmla="*/ 8032 w 84"/>
                  <a:gd name="T59" fmla="*/ 73025 h 52"/>
                  <a:gd name="T60" fmla="*/ 0 w 84"/>
                  <a:gd name="T61" fmla="*/ 65088 h 52"/>
                  <a:gd name="T62" fmla="*/ 8032 w 84"/>
                  <a:gd name="T63" fmla="*/ 58738 h 52"/>
                  <a:gd name="T64" fmla="*/ 19277 w 84"/>
                  <a:gd name="T65" fmla="*/ 46037 h 52"/>
                  <a:gd name="T66" fmla="*/ 19277 w 84"/>
                  <a:gd name="T67" fmla="*/ 31750 h 52"/>
                  <a:gd name="T68" fmla="*/ 22490 w 84"/>
                  <a:gd name="T69" fmla="*/ 26988 h 52"/>
                  <a:gd name="T70" fmla="*/ 22490 w 84"/>
                  <a:gd name="T71" fmla="*/ 19050 h 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4"/>
                  <a:gd name="T109" fmla="*/ 0 h 52"/>
                  <a:gd name="T110" fmla="*/ 84 w 84"/>
                  <a:gd name="T111" fmla="*/ 52 h 5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4" h="52">
                    <a:moveTo>
                      <a:pt x="14" y="12"/>
                    </a:moveTo>
                    <a:cubicBezTo>
                      <a:pt x="14" y="4"/>
                      <a:pt x="14" y="4"/>
                      <a:pt x="14" y="4"/>
                    </a:cubicBezTo>
                    <a:cubicBezTo>
                      <a:pt x="21" y="0"/>
                      <a:pt x="21" y="0"/>
                      <a:pt x="21" y="0"/>
                    </a:cubicBezTo>
                    <a:cubicBezTo>
                      <a:pt x="30" y="0"/>
                      <a:pt x="30" y="0"/>
                      <a:pt x="30" y="0"/>
                    </a:cubicBezTo>
                    <a:cubicBezTo>
                      <a:pt x="30" y="6"/>
                      <a:pt x="30" y="6"/>
                      <a:pt x="30" y="6"/>
                    </a:cubicBezTo>
                    <a:cubicBezTo>
                      <a:pt x="32" y="9"/>
                      <a:pt x="32" y="9"/>
                      <a:pt x="32" y="9"/>
                    </a:cubicBezTo>
                    <a:cubicBezTo>
                      <a:pt x="39" y="11"/>
                      <a:pt x="39" y="11"/>
                      <a:pt x="39" y="11"/>
                    </a:cubicBezTo>
                    <a:cubicBezTo>
                      <a:pt x="40" y="12"/>
                      <a:pt x="40" y="12"/>
                      <a:pt x="40" y="12"/>
                    </a:cubicBezTo>
                    <a:cubicBezTo>
                      <a:pt x="42" y="15"/>
                      <a:pt x="42" y="15"/>
                      <a:pt x="42" y="15"/>
                    </a:cubicBezTo>
                    <a:cubicBezTo>
                      <a:pt x="47" y="17"/>
                      <a:pt x="47" y="17"/>
                      <a:pt x="47" y="17"/>
                    </a:cubicBezTo>
                    <a:cubicBezTo>
                      <a:pt x="53" y="22"/>
                      <a:pt x="53" y="22"/>
                      <a:pt x="53" y="22"/>
                    </a:cubicBezTo>
                    <a:cubicBezTo>
                      <a:pt x="63" y="25"/>
                      <a:pt x="63" y="25"/>
                      <a:pt x="63" y="25"/>
                    </a:cubicBezTo>
                    <a:cubicBezTo>
                      <a:pt x="65" y="29"/>
                      <a:pt x="65" y="29"/>
                      <a:pt x="65" y="29"/>
                    </a:cubicBezTo>
                    <a:cubicBezTo>
                      <a:pt x="66" y="34"/>
                      <a:pt x="66" y="34"/>
                      <a:pt x="66" y="34"/>
                    </a:cubicBezTo>
                    <a:cubicBezTo>
                      <a:pt x="74" y="35"/>
                      <a:pt x="74" y="35"/>
                      <a:pt x="74" y="35"/>
                    </a:cubicBezTo>
                    <a:cubicBezTo>
                      <a:pt x="82" y="37"/>
                      <a:pt x="82" y="37"/>
                      <a:pt x="82" y="37"/>
                    </a:cubicBezTo>
                    <a:cubicBezTo>
                      <a:pt x="82" y="37"/>
                      <a:pt x="84" y="42"/>
                      <a:pt x="82" y="43"/>
                    </a:cubicBezTo>
                    <a:cubicBezTo>
                      <a:pt x="80" y="43"/>
                      <a:pt x="79" y="46"/>
                      <a:pt x="75" y="46"/>
                    </a:cubicBezTo>
                    <a:cubicBezTo>
                      <a:pt x="71" y="46"/>
                      <a:pt x="64" y="43"/>
                      <a:pt x="64" y="43"/>
                    </a:cubicBezTo>
                    <a:cubicBezTo>
                      <a:pt x="57" y="39"/>
                      <a:pt x="57" y="39"/>
                      <a:pt x="57" y="39"/>
                    </a:cubicBezTo>
                    <a:cubicBezTo>
                      <a:pt x="52" y="34"/>
                      <a:pt x="52" y="34"/>
                      <a:pt x="52" y="34"/>
                    </a:cubicBezTo>
                    <a:cubicBezTo>
                      <a:pt x="48" y="31"/>
                      <a:pt x="48" y="31"/>
                      <a:pt x="48" y="31"/>
                    </a:cubicBezTo>
                    <a:cubicBezTo>
                      <a:pt x="48" y="31"/>
                      <a:pt x="44" y="33"/>
                      <a:pt x="44" y="35"/>
                    </a:cubicBezTo>
                    <a:cubicBezTo>
                      <a:pt x="43" y="37"/>
                      <a:pt x="39" y="43"/>
                      <a:pt x="39" y="43"/>
                    </a:cubicBezTo>
                    <a:cubicBezTo>
                      <a:pt x="31" y="51"/>
                      <a:pt x="31" y="51"/>
                      <a:pt x="31" y="51"/>
                    </a:cubicBezTo>
                    <a:cubicBezTo>
                      <a:pt x="19" y="52"/>
                      <a:pt x="19" y="52"/>
                      <a:pt x="19" y="52"/>
                    </a:cubicBezTo>
                    <a:cubicBezTo>
                      <a:pt x="20" y="43"/>
                      <a:pt x="20" y="43"/>
                      <a:pt x="20" y="43"/>
                    </a:cubicBezTo>
                    <a:cubicBezTo>
                      <a:pt x="12" y="42"/>
                      <a:pt x="12" y="42"/>
                      <a:pt x="12" y="42"/>
                    </a:cubicBezTo>
                    <a:cubicBezTo>
                      <a:pt x="8" y="42"/>
                      <a:pt x="8" y="42"/>
                      <a:pt x="8" y="42"/>
                    </a:cubicBezTo>
                    <a:cubicBezTo>
                      <a:pt x="5" y="46"/>
                      <a:pt x="5" y="46"/>
                      <a:pt x="5" y="46"/>
                    </a:cubicBezTo>
                    <a:cubicBezTo>
                      <a:pt x="0" y="41"/>
                      <a:pt x="0" y="41"/>
                      <a:pt x="0" y="41"/>
                    </a:cubicBezTo>
                    <a:cubicBezTo>
                      <a:pt x="5" y="37"/>
                      <a:pt x="5" y="37"/>
                      <a:pt x="5" y="37"/>
                    </a:cubicBezTo>
                    <a:cubicBezTo>
                      <a:pt x="12" y="29"/>
                      <a:pt x="12" y="29"/>
                      <a:pt x="12" y="29"/>
                    </a:cubicBezTo>
                    <a:cubicBezTo>
                      <a:pt x="12" y="20"/>
                      <a:pt x="12" y="20"/>
                      <a:pt x="12" y="20"/>
                    </a:cubicBezTo>
                    <a:cubicBezTo>
                      <a:pt x="14" y="17"/>
                      <a:pt x="14" y="17"/>
                      <a:pt x="14" y="17"/>
                    </a:cubicBezTo>
                    <a:lnTo>
                      <a:pt x="14" y="1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53" name="King William Island"/>
              <p:cNvSpPr>
                <a:spLocks/>
              </p:cNvSpPr>
              <p:nvPr/>
            </p:nvSpPr>
            <p:spPr bwMode="auto">
              <a:xfrm>
                <a:off x="2377628" y="2023634"/>
                <a:ext cx="83817" cy="45292"/>
              </a:xfrm>
              <a:custGeom>
                <a:avLst/>
                <a:gdLst>
                  <a:gd name="T0" fmla="*/ 6350 w 50"/>
                  <a:gd name="T1" fmla="*/ 30162 h 27"/>
                  <a:gd name="T2" fmla="*/ 0 w 50"/>
                  <a:gd name="T3" fmla="*/ 26987 h 27"/>
                  <a:gd name="T4" fmla="*/ 11112 w 50"/>
                  <a:gd name="T5" fmla="*/ 19050 h 27"/>
                  <a:gd name="T6" fmla="*/ 19050 w 50"/>
                  <a:gd name="T7" fmla="*/ 11112 h 27"/>
                  <a:gd name="T8" fmla="*/ 22225 w 50"/>
                  <a:gd name="T9" fmla="*/ 0 h 27"/>
                  <a:gd name="T10" fmla="*/ 31750 w 50"/>
                  <a:gd name="T11" fmla="*/ 1587 h 27"/>
                  <a:gd name="T12" fmla="*/ 42862 w 50"/>
                  <a:gd name="T13" fmla="*/ 7937 h 27"/>
                  <a:gd name="T14" fmla="*/ 53975 w 50"/>
                  <a:gd name="T15" fmla="*/ 15875 h 27"/>
                  <a:gd name="T16" fmla="*/ 69850 w 50"/>
                  <a:gd name="T17" fmla="*/ 20637 h 27"/>
                  <a:gd name="T18" fmla="*/ 77788 w 50"/>
                  <a:gd name="T19" fmla="*/ 26987 h 27"/>
                  <a:gd name="T20" fmla="*/ 79375 w 50"/>
                  <a:gd name="T21" fmla="*/ 36512 h 27"/>
                  <a:gd name="T22" fmla="*/ 74613 w 50"/>
                  <a:gd name="T23" fmla="*/ 39687 h 27"/>
                  <a:gd name="T24" fmla="*/ 63500 w 50"/>
                  <a:gd name="T25" fmla="*/ 41275 h 27"/>
                  <a:gd name="T26" fmla="*/ 50800 w 50"/>
                  <a:gd name="T27" fmla="*/ 42862 h 27"/>
                  <a:gd name="T28" fmla="*/ 31750 w 50"/>
                  <a:gd name="T29" fmla="*/ 39687 h 27"/>
                  <a:gd name="T30" fmla="*/ 19050 w 50"/>
                  <a:gd name="T31" fmla="*/ 34925 h 27"/>
                  <a:gd name="T32" fmla="*/ 6350 w 50"/>
                  <a:gd name="T33" fmla="*/ 30162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27"/>
                  <a:gd name="T53" fmla="*/ 50 w 50"/>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27">
                    <a:moveTo>
                      <a:pt x="4" y="19"/>
                    </a:moveTo>
                    <a:lnTo>
                      <a:pt x="0" y="17"/>
                    </a:lnTo>
                    <a:lnTo>
                      <a:pt x="7" y="12"/>
                    </a:lnTo>
                    <a:lnTo>
                      <a:pt x="12" y="7"/>
                    </a:lnTo>
                    <a:lnTo>
                      <a:pt x="14" y="0"/>
                    </a:lnTo>
                    <a:lnTo>
                      <a:pt x="20" y="1"/>
                    </a:lnTo>
                    <a:lnTo>
                      <a:pt x="27" y="5"/>
                    </a:lnTo>
                    <a:lnTo>
                      <a:pt x="34" y="10"/>
                    </a:lnTo>
                    <a:lnTo>
                      <a:pt x="44" y="13"/>
                    </a:lnTo>
                    <a:lnTo>
                      <a:pt x="49" y="17"/>
                    </a:lnTo>
                    <a:lnTo>
                      <a:pt x="50" y="23"/>
                    </a:lnTo>
                    <a:lnTo>
                      <a:pt x="47" y="25"/>
                    </a:lnTo>
                    <a:lnTo>
                      <a:pt x="40" y="26"/>
                    </a:lnTo>
                    <a:lnTo>
                      <a:pt x="32" y="27"/>
                    </a:lnTo>
                    <a:lnTo>
                      <a:pt x="20" y="25"/>
                    </a:lnTo>
                    <a:lnTo>
                      <a:pt x="12" y="22"/>
                    </a:lnTo>
                    <a:lnTo>
                      <a:pt x="4" y="1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54" name="Air Force Island"/>
              <p:cNvSpPr>
                <a:spLocks/>
              </p:cNvSpPr>
              <p:nvPr/>
            </p:nvSpPr>
            <p:spPr bwMode="auto">
              <a:xfrm>
                <a:off x="2870470" y="2078991"/>
                <a:ext cx="25146" cy="20130"/>
              </a:xfrm>
              <a:custGeom>
                <a:avLst/>
                <a:gdLst>
                  <a:gd name="T0" fmla="*/ 9525 w 15"/>
                  <a:gd name="T1" fmla="*/ 0 h 12"/>
                  <a:gd name="T2" fmla="*/ 19050 w 15"/>
                  <a:gd name="T3" fmla="*/ 6350 h 12"/>
                  <a:gd name="T4" fmla="*/ 23813 w 15"/>
                  <a:gd name="T5" fmla="*/ 14288 h 12"/>
                  <a:gd name="T6" fmla="*/ 19050 w 15"/>
                  <a:gd name="T7" fmla="*/ 19050 h 12"/>
                  <a:gd name="T8" fmla="*/ 6350 w 15"/>
                  <a:gd name="T9" fmla="*/ 15875 h 12"/>
                  <a:gd name="T10" fmla="*/ 0 w 15"/>
                  <a:gd name="T11" fmla="*/ 9525 h 12"/>
                  <a:gd name="T12" fmla="*/ 0 w 15"/>
                  <a:gd name="T13" fmla="*/ 0 h 12"/>
                  <a:gd name="T14" fmla="*/ 9525 w 15"/>
                  <a:gd name="T15" fmla="*/ 0 h 12"/>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12"/>
                  <a:gd name="T26" fmla="*/ 15 w 15"/>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12">
                    <a:moveTo>
                      <a:pt x="6" y="0"/>
                    </a:moveTo>
                    <a:lnTo>
                      <a:pt x="12" y="4"/>
                    </a:lnTo>
                    <a:lnTo>
                      <a:pt x="15" y="9"/>
                    </a:lnTo>
                    <a:lnTo>
                      <a:pt x="12" y="12"/>
                    </a:lnTo>
                    <a:lnTo>
                      <a:pt x="4" y="10"/>
                    </a:lnTo>
                    <a:lnTo>
                      <a:pt x="0" y="6"/>
                    </a:lnTo>
                    <a:lnTo>
                      <a:pt x="0" y="0"/>
                    </a:lnTo>
                    <a:lnTo>
                      <a:pt x="6"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55" name="Baffin Island"/>
              <p:cNvSpPr>
                <a:spLocks/>
              </p:cNvSpPr>
              <p:nvPr/>
            </p:nvSpPr>
            <p:spPr bwMode="auto">
              <a:xfrm>
                <a:off x="2563701" y="1874335"/>
                <a:ext cx="585041" cy="414342"/>
              </a:xfrm>
              <a:custGeom>
                <a:avLst/>
                <a:gdLst>
                  <a:gd name="T0" fmla="*/ 178825 w 347"/>
                  <a:gd name="T1" fmla="*/ 35067 h 246"/>
                  <a:gd name="T2" fmla="*/ 185212 w 347"/>
                  <a:gd name="T3" fmla="*/ 63758 h 246"/>
                  <a:gd name="T4" fmla="*/ 221935 w 347"/>
                  <a:gd name="T5" fmla="*/ 43037 h 246"/>
                  <a:gd name="T6" fmla="*/ 284204 w 347"/>
                  <a:gd name="T7" fmla="*/ 54194 h 246"/>
                  <a:gd name="T8" fmla="*/ 300170 w 347"/>
                  <a:gd name="T9" fmla="*/ 63758 h 246"/>
                  <a:gd name="T10" fmla="*/ 309750 w 347"/>
                  <a:gd name="T11" fmla="*/ 70134 h 246"/>
                  <a:gd name="T12" fmla="*/ 335297 w 347"/>
                  <a:gd name="T13" fmla="*/ 81292 h 246"/>
                  <a:gd name="T14" fmla="*/ 341683 w 347"/>
                  <a:gd name="T15" fmla="*/ 103607 h 246"/>
                  <a:gd name="T16" fmla="*/ 367230 w 347"/>
                  <a:gd name="T17" fmla="*/ 106795 h 246"/>
                  <a:gd name="T18" fmla="*/ 399163 w 347"/>
                  <a:gd name="T19" fmla="*/ 111577 h 246"/>
                  <a:gd name="T20" fmla="*/ 389583 w 347"/>
                  <a:gd name="T21" fmla="*/ 129110 h 246"/>
                  <a:gd name="T22" fmla="*/ 431096 w 347"/>
                  <a:gd name="T23" fmla="*/ 137080 h 246"/>
                  <a:gd name="T24" fmla="*/ 408743 w 347"/>
                  <a:gd name="T25" fmla="*/ 145050 h 246"/>
                  <a:gd name="T26" fmla="*/ 440676 w 347"/>
                  <a:gd name="T27" fmla="*/ 159395 h 246"/>
                  <a:gd name="T28" fmla="*/ 408743 w 347"/>
                  <a:gd name="T29" fmla="*/ 165771 h 246"/>
                  <a:gd name="T30" fmla="*/ 434289 w 347"/>
                  <a:gd name="T31" fmla="*/ 184898 h 246"/>
                  <a:gd name="T32" fmla="*/ 466222 w 347"/>
                  <a:gd name="T33" fmla="*/ 200838 h 246"/>
                  <a:gd name="T34" fmla="*/ 498155 w 347"/>
                  <a:gd name="T35" fmla="*/ 215183 h 246"/>
                  <a:gd name="T36" fmla="*/ 538071 w 347"/>
                  <a:gd name="T37" fmla="*/ 232717 h 246"/>
                  <a:gd name="T38" fmla="*/ 518912 w 347"/>
                  <a:gd name="T39" fmla="*/ 256626 h 246"/>
                  <a:gd name="T40" fmla="*/ 501349 w 347"/>
                  <a:gd name="T41" fmla="*/ 286911 h 246"/>
                  <a:gd name="T42" fmla="*/ 461432 w 347"/>
                  <a:gd name="T43" fmla="*/ 264596 h 246"/>
                  <a:gd name="T44" fmla="*/ 427903 w 347"/>
                  <a:gd name="T45" fmla="*/ 274160 h 246"/>
                  <a:gd name="T46" fmla="*/ 488575 w 347"/>
                  <a:gd name="T47" fmla="*/ 339512 h 246"/>
                  <a:gd name="T48" fmla="*/ 472609 w 347"/>
                  <a:gd name="T49" fmla="*/ 369797 h 246"/>
                  <a:gd name="T50" fmla="*/ 405549 w 347"/>
                  <a:gd name="T51" fmla="*/ 336324 h 246"/>
                  <a:gd name="T52" fmla="*/ 453449 w 347"/>
                  <a:gd name="T53" fmla="*/ 392112 h 246"/>
                  <a:gd name="T54" fmla="*/ 375213 w 347"/>
                  <a:gd name="T55" fmla="*/ 363421 h 246"/>
                  <a:gd name="T56" fmla="*/ 352860 w 347"/>
                  <a:gd name="T57" fmla="*/ 341106 h 246"/>
                  <a:gd name="T58" fmla="*/ 316137 w 347"/>
                  <a:gd name="T59" fmla="*/ 315602 h 246"/>
                  <a:gd name="T60" fmla="*/ 284204 w 347"/>
                  <a:gd name="T61" fmla="*/ 307633 h 246"/>
                  <a:gd name="T62" fmla="*/ 249078 w 347"/>
                  <a:gd name="T63" fmla="*/ 321978 h 246"/>
                  <a:gd name="T64" fmla="*/ 242691 w 347"/>
                  <a:gd name="T65" fmla="*/ 280535 h 246"/>
                  <a:gd name="T66" fmla="*/ 285801 w 347"/>
                  <a:gd name="T67" fmla="*/ 286911 h 246"/>
                  <a:gd name="T68" fmla="*/ 293784 w 347"/>
                  <a:gd name="T69" fmla="*/ 264596 h 246"/>
                  <a:gd name="T70" fmla="*/ 327313 w 347"/>
                  <a:gd name="T71" fmla="*/ 205620 h 246"/>
                  <a:gd name="T72" fmla="*/ 296977 w 347"/>
                  <a:gd name="T73" fmla="*/ 184898 h 246"/>
                  <a:gd name="T74" fmla="*/ 261851 w 347"/>
                  <a:gd name="T75" fmla="*/ 180116 h 246"/>
                  <a:gd name="T76" fmla="*/ 253868 w 347"/>
                  <a:gd name="T77" fmla="*/ 146644 h 246"/>
                  <a:gd name="T78" fmla="*/ 223531 w 347"/>
                  <a:gd name="T79" fmla="*/ 127516 h 246"/>
                  <a:gd name="T80" fmla="*/ 213951 w 347"/>
                  <a:gd name="T81" fmla="*/ 133892 h 246"/>
                  <a:gd name="T82" fmla="*/ 156472 w 347"/>
                  <a:gd name="T83" fmla="*/ 137080 h 246"/>
                  <a:gd name="T84" fmla="*/ 67059 w 347"/>
                  <a:gd name="T85" fmla="*/ 130704 h 246"/>
                  <a:gd name="T86" fmla="*/ 25546 w 347"/>
                  <a:gd name="T87" fmla="*/ 121140 h 246"/>
                  <a:gd name="T88" fmla="*/ 39916 w 347"/>
                  <a:gd name="T89" fmla="*/ 102013 h 246"/>
                  <a:gd name="T90" fmla="*/ 0 w 347"/>
                  <a:gd name="T91" fmla="*/ 86073 h 246"/>
                  <a:gd name="T92" fmla="*/ 46303 w 347"/>
                  <a:gd name="T93" fmla="*/ 3188 h 246"/>
                  <a:gd name="T94" fmla="*/ 78236 w 347"/>
                  <a:gd name="T95" fmla="*/ 15940 h 246"/>
                  <a:gd name="T96" fmla="*/ 83026 w 347"/>
                  <a:gd name="T97" fmla="*/ 89261 h 246"/>
                  <a:gd name="T98" fmla="*/ 95799 w 347"/>
                  <a:gd name="T99" fmla="*/ 54194 h 246"/>
                  <a:gd name="T100" fmla="*/ 130925 w 347"/>
                  <a:gd name="T101" fmla="*/ 6376 h 24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47"/>
                  <a:gd name="T154" fmla="*/ 0 h 246"/>
                  <a:gd name="T155" fmla="*/ 347 w 347"/>
                  <a:gd name="T156" fmla="*/ 246 h 24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47" h="246">
                    <a:moveTo>
                      <a:pt x="102" y="5"/>
                    </a:moveTo>
                    <a:cubicBezTo>
                      <a:pt x="106" y="11"/>
                      <a:pt x="106" y="11"/>
                      <a:pt x="106" y="11"/>
                    </a:cubicBezTo>
                    <a:cubicBezTo>
                      <a:pt x="110" y="16"/>
                      <a:pt x="110" y="16"/>
                      <a:pt x="110" y="16"/>
                    </a:cubicBezTo>
                    <a:cubicBezTo>
                      <a:pt x="112" y="22"/>
                      <a:pt x="112" y="22"/>
                      <a:pt x="112" y="22"/>
                    </a:cubicBezTo>
                    <a:cubicBezTo>
                      <a:pt x="111" y="28"/>
                      <a:pt x="111" y="28"/>
                      <a:pt x="111" y="28"/>
                    </a:cubicBezTo>
                    <a:cubicBezTo>
                      <a:pt x="108" y="32"/>
                      <a:pt x="108" y="32"/>
                      <a:pt x="108" y="32"/>
                    </a:cubicBezTo>
                    <a:cubicBezTo>
                      <a:pt x="109" y="40"/>
                      <a:pt x="109" y="40"/>
                      <a:pt x="109" y="40"/>
                    </a:cubicBezTo>
                    <a:cubicBezTo>
                      <a:pt x="116" y="40"/>
                      <a:pt x="116" y="40"/>
                      <a:pt x="116" y="40"/>
                    </a:cubicBezTo>
                    <a:cubicBezTo>
                      <a:pt x="120" y="31"/>
                      <a:pt x="120" y="31"/>
                      <a:pt x="120" y="31"/>
                    </a:cubicBezTo>
                    <a:cubicBezTo>
                      <a:pt x="127" y="31"/>
                      <a:pt x="127" y="31"/>
                      <a:pt x="127" y="31"/>
                    </a:cubicBezTo>
                    <a:cubicBezTo>
                      <a:pt x="135" y="37"/>
                      <a:pt x="135" y="37"/>
                      <a:pt x="135" y="37"/>
                    </a:cubicBezTo>
                    <a:cubicBezTo>
                      <a:pt x="139" y="27"/>
                      <a:pt x="139" y="27"/>
                      <a:pt x="139" y="27"/>
                    </a:cubicBezTo>
                    <a:cubicBezTo>
                      <a:pt x="149" y="26"/>
                      <a:pt x="149" y="26"/>
                      <a:pt x="149" y="26"/>
                    </a:cubicBezTo>
                    <a:cubicBezTo>
                      <a:pt x="162" y="26"/>
                      <a:pt x="162" y="26"/>
                      <a:pt x="162" y="26"/>
                    </a:cubicBezTo>
                    <a:cubicBezTo>
                      <a:pt x="173" y="30"/>
                      <a:pt x="173" y="30"/>
                      <a:pt x="173" y="30"/>
                    </a:cubicBezTo>
                    <a:cubicBezTo>
                      <a:pt x="178" y="34"/>
                      <a:pt x="178" y="34"/>
                      <a:pt x="178" y="34"/>
                    </a:cubicBezTo>
                    <a:cubicBezTo>
                      <a:pt x="171" y="38"/>
                      <a:pt x="171" y="38"/>
                      <a:pt x="171" y="38"/>
                    </a:cubicBezTo>
                    <a:cubicBezTo>
                      <a:pt x="170" y="43"/>
                      <a:pt x="170" y="43"/>
                      <a:pt x="170" y="43"/>
                    </a:cubicBezTo>
                    <a:cubicBezTo>
                      <a:pt x="180" y="39"/>
                      <a:pt x="180" y="39"/>
                      <a:pt x="180" y="39"/>
                    </a:cubicBezTo>
                    <a:cubicBezTo>
                      <a:pt x="188" y="40"/>
                      <a:pt x="188" y="40"/>
                      <a:pt x="188" y="40"/>
                    </a:cubicBezTo>
                    <a:cubicBezTo>
                      <a:pt x="184" y="45"/>
                      <a:pt x="184" y="45"/>
                      <a:pt x="184" y="45"/>
                    </a:cubicBezTo>
                    <a:cubicBezTo>
                      <a:pt x="179" y="50"/>
                      <a:pt x="179" y="50"/>
                      <a:pt x="179" y="50"/>
                    </a:cubicBezTo>
                    <a:cubicBezTo>
                      <a:pt x="186" y="50"/>
                      <a:pt x="186" y="50"/>
                      <a:pt x="186" y="50"/>
                    </a:cubicBezTo>
                    <a:cubicBezTo>
                      <a:pt x="194" y="44"/>
                      <a:pt x="194" y="44"/>
                      <a:pt x="194" y="44"/>
                    </a:cubicBezTo>
                    <a:cubicBezTo>
                      <a:pt x="195" y="49"/>
                      <a:pt x="195" y="49"/>
                      <a:pt x="195" y="49"/>
                    </a:cubicBezTo>
                    <a:cubicBezTo>
                      <a:pt x="192" y="55"/>
                      <a:pt x="192" y="55"/>
                      <a:pt x="192" y="55"/>
                    </a:cubicBezTo>
                    <a:cubicBezTo>
                      <a:pt x="198" y="55"/>
                      <a:pt x="198" y="55"/>
                      <a:pt x="198" y="55"/>
                    </a:cubicBezTo>
                    <a:cubicBezTo>
                      <a:pt x="210" y="51"/>
                      <a:pt x="210" y="51"/>
                      <a:pt x="210" y="51"/>
                    </a:cubicBezTo>
                    <a:cubicBezTo>
                      <a:pt x="218" y="53"/>
                      <a:pt x="218" y="53"/>
                      <a:pt x="218" y="53"/>
                    </a:cubicBezTo>
                    <a:cubicBezTo>
                      <a:pt x="222" y="57"/>
                      <a:pt x="222" y="57"/>
                      <a:pt x="222" y="57"/>
                    </a:cubicBezTo>
                    <a:cubicBezTo>
                      <a:pt x="219" y="60"/>
                      <a:pt x="219" y="60"/>
                      <a:pt x="219" y="60"/>
                    </a:cubicBezTo>
                    <a:cubicBezTo>
                      <a:pt x="214" y="65"/>
                      <a:pt x="214" y="65"/>
                      <a:pt x="214" y="65"/>
                    </a:cubicBezTo>
                    <a:cubicBezTo>
                      <a:pt x="218" y="68"/>
                      <a:pt x="218" y="68"/>
                      <a:pt x="218" y="68"/>
                    </a:cubicBezTo>
                    <a:cubicBezTo>
                      <a:pt x="226" y="65"/>
                      <a:pt x="226" y="65"/>
                      <a:pt x="226" y="65"/>
                    </a:cubicBezTo>
                    <a:cubicBezTo>
                      <a:pt x="230" y="64"/>
                      <a:pt x="230" y="64"/>
                      <a:pt x="230" y="64"/>
                    </a:cubicBezTo>
                    <a:cubicBezTo>
                      <a:pt x="230" y="67"/>
                      <a:pt x="230" y="67"/>
                      <a:pt x="230" y="67"/>
                    </a:cubicBezTo>
                    <a:cubicBezTo>
                      <a:pt x="224" y="74"/>
                      <a:pt x="224" y="74"/>
                      <a:pt x="224" y="74"/>
                    </a:cubicBezTo>
                    <a:cubicBezTo>
                      <a:pt x="229" y="73"/>
                      <a:pt x="229" y="73"/>
                      <a:pt x="229" y="73"/>
                    </a:cubicBezTo>
                    <a:cubicBezTo>
                      <a:pt x="240" y="70"/>
                      <a:pt x="240" y="70"/>
                      <a:pt x="240" y="70"/>
                    </a:cubicBezTo>
                    <a:cubicBezTo>
                      <a:pt x="250" y="70"/>
                      <a:pt x="250" y="70"/>
                      <a:pt x="250" y="70"/>
                    </a:cubicBezTo>
                    <a:cubicBezTo>
                      <a:pt x="257" y="72"/>
                      <a:pt x="257" y="72"/>
                      <a:pt x="257" y="72"/>
                    </a:cubicBezTo>
                    <a:cubicBezTo>
                      <a:pt x="256" y="76"/>
                      <a:pt x="256" y="76"/>
                      <a:pt x="256" y="76"/>
                    </a:cubicBezTo>
                    <a:cubicBezTo>
                      <a:pt x="250" y="78"/>
                      <a:pt x="250" y="78"/>
                      <a:pt x="250" y="78"/>
                    </a:cubicBezTo>
                    <a:cubicBezTo>
                      <a:pt x="244" y="81"/>
                      <a:pt x="244" y="81"/>
                      <a:pt x="244" y="81"/>
                    </a:cubicBezTo>
                    <a:cubicBezTo>
                      <a:pt x="250" y="84"/>
                      <a:pt x="250" y="84"/>
                      <a:pt x="250" y="84"/>
                    </a:cubicBezTo>
                    <a:cubicBezTo>
                      <a:pt x="262" y="80"/>
                      <a:pt x="262" y="80"/>
                      <a:pt x="262" y="80"/>
                    </a:cubicBezTo>
                    <a:cubicBezTo>
                      <a:pt x="268" y="82"/>
                      <a:pt x="268" y="82"/>
                      <a:pt x="268" y="82"/>
                    </a:cubicBezTo>
                    <a:cubicBezTo>
                      <a:pt x="270" y="86"/>
                      <a:pt x="270" y="86"/>
                      <a:pt x="270" y="86"/>
                    </a:cubicBezTo>
                    <a:cubicBezTo>
                      <a:pt x="271" y="92"/>
                      <a:pt x="271" y="92"/>
                      <a:pt x="271" y="92"/>
                    </a:cubicBezTo>
                    <a:cubicBezTo>
                      <a:pt x="266" y="91"/>
                      <a:pt x="266" y="91"/>
                      <a:pt x="266" y="91"/>
                    </a:cubicBezTo>
                    <a:cubicBezTo>
                      <a:pt x="262" y="91"/>
                      <a:pt x="262" y="91"/>
                      <a:pt x="262" y="91"/>
                    </a:cubicBezTo>
                    <a:cubicBezTo>
                      <a:pt x="256" y="91"/>
                      <a:pt x="256" y="91"/>
                      <a:pt x="256" y="91"/>
                    </a:cubicBezTo>
                    <a:cubicBezTo>
                      <a:pt x="256" y="96"/>
                      <a:pt x="256" y="96"/>
                      <a:pt x="256" y="96"/>
                    </a:cubicBezTo>
                    <a:cubicBezTo>
                      <a:pt x="264" y="96"/>
                      <a:pt x="264" y="96"/>
                      <a:pt x="264" y="96"/>
                    </a:cubicBezTo>
                    <a:cubicBezTo>
                      <a:pt x="272" y="96"/>
                      <a:pt x="272" y="96"/>
                      <a:pt x="272" y="96"/>
                    </a:cubicBezTo>
                    <a:cubicBezTo>
                      <a:pt x="276" y="100"/>
                      <a:pt x="276" y="100"/>
                      <a:pt x="276" y="100"/>
                    </a:cubicBezTo>
                    <a:cubicBezTo>
                      <a:pt x="277" y="104"/>
                      <a:pt x="277" y="104"/>
                      <a:pt x="277" y="104"/>
                    </a:cubicBezTo>
                    <a:cubicBezTo>
                      <a:pt x="277" y="104"/>
                      <a:pt x="277" y="103"/>
                      <a:pt x="272" y="103"/>
                    </a:cubicBezTo>
                    <a:cubicBezTo>
                      <a:pt x="266" y="103"/>
                      <a:pt x="262" y="102"/>
                      <a:pt x="260" y="102"/>
                    </a:cubicBezTo>
                    <a:cubicBezTo>
                      <a:pt x="258" y="102"/>
                      <a:pt x="256" y="104"/>
                      <a:pt x="256" y="104"/>
                    </a:cubicBezTo>
                    <a:cubicBezTo>
                      <a:pt x="257" y="108"/>
                      <a:pt x="257" y="108"/>
                      <a:pt x="257" y="108"/>
                    </a:cubicBezTo>
                    <a:cubicBezTo>
                      <a:pt x="260" y="112"/>
                      <a:pt x="260" y="112"/>
                      <a:pt x="260" y="112"/>
                    </a:cubicBezTo>
                    <a:cubicBezTo>
                      <a:pt x="266" y="117"/>
                      <a:pt x="266" y="117"/>
                      <a:pt x="266" y="117"/>
                    </a:cubicBezTo>
                    <a:cubicBezTo>
                      <a:pt x="272" y="116"/>
                      <a:pt x="272" y="116"/>
                      <a:pt x="272" y="116"/>
                    </a:cubicBezTo>
                    <a:cubicBezTo>
                      <a:pt x="278" y="116"/>
                      <a:pt x="278" y="116"/>
                      <a:pt x="278" y="116"/>
                    </a:cubicBezTo>
                    <a:cubicBezTo>
                      <a:pt x="286" y="120"/>
                      <a:pt x="286" y="120"/>
                      <a:pt x="286" y="120"/>
                    </a:cubicBezTo>
                    <a:cubicBezTo>
                      <a:pt x="287" y="125"/>
                      <a:pt x="287" y="125"/>
                      <a:pt x="287" y="125"/>
                    </a:cubicBezTo>
                    <a:cubicBezTo>
                      <a:pt x="292" y="126"/>
                      <a:pt x="292" y="126"/>
                      <a:pt x="292" y="126"/>
                    </a:cubicBezTo>
                    <a:cubicBezTo>
                      <a:pt x="298" y="128"/>
                      <a:pt x="298" y="128"/>
                      <a:pt x="298" y="128"/>
                    </a:cubicBezTo>
                    <a:cubicBezTo>
                      <a:pt x="304" y="131"/>
                      <a:pt x="304" y="131"/>
                      <a:pt x="304" y="131"/>
                    </a:cubicBezTo>
                    <a:cubicBezTo>
                      <a:pt x="305" y="135"/>
                      <a:pt x="305" y="135"/>
                      <a:pt x="305" y="135"/>
                    </a:cubicBezTo>
                    <a:cubicBezTo>
                      <a:pt x="312" y="135"/>
                      <a:pt x="312" y="135"/>
                      <a:pt x="312" y="135"/>
                    </a:cubicBezTo>
                    <a:cubicBezTo>
                      <a:pt x="318" y="136"/>
                      <a:pt x="318" y="136"/>
                      <a:pt x="318" y="136"/>
                    </a:cubicBezTo>
                    <a:cubicBezTo>
                      <a:pt x="325" y="143"/>
                      <a:pt x="325" y="143"/>
                      <a:pt x="325" y="143"/>
                    </a:cubicBezTo>
                    <a:cubicBezTo>
                      <a:pt x="329" y="145"/>
                      <a:pt x="329" y="145"/>
                      <a:pt x="329" y="145"/>
                    </a:cubicBezTo>
                    <a:cubicBezTo>
                      <a:pt x="337" y="146"/>
                      <a:pt x="337" y="146"/>
                      <a:pt x="337" y="146"/>
                    </a:cubicBezTo>
                    <a:cubicBezTo>
                      <a:pt x="344" y="152"/>
                      <a:pt x="344" y="152"/>
                      <a:pt x="344" y="152"/>
                    </a:cubicBezTo>
                    <a:cubicBezTo>
                      <a:pt x="344" y="152"/>
                      <a:pt x="347" y="160"/>
                      <a:pt x="344" y="160"/>
                    </a:cubicBezTo>
                    <a:cubicBezTo>
                      <a:pt x="340" y="160"/>
                      <a:pt x="336" y="161"/>
                      <a:pt x="334" y="161"/>
                    </a:cubicBezTo>
                    <a:cubicBezTo>
                      <a:pt x="332" y="161"/>
                      <a:pt x="325" y="161"/>
                      <a:pt x="325" y="161"/>
                    </a:cubicBezTo>
                    <a:cubicBezTo>
                      <a:pt x="328" y="169"/>
                      <a:pt x="328" y="169"/>
                      <a:pt x="328" y="169"/>
                    </a:cubicBezTo>
                    <a:cubicBezTo>
                      <a:pt x="323" y="174"/>
                      <a:pt x="323" y="174"/>
                      <a:pt x="323" y="174"/>
                    </a:cubicBezTo>
                    <a:cubicBezTo>
                      <a:pt x="314" y="174"/>
                      <a:pt x="314" y="174"/>
                      <a:pt x="314" y="174"/>
                    </a:cubicBezTo>
                    <a:cubicBezTo>
                      <a:pt x="314" y="180"/>
                      <a:pt x="314" y="180"/>
                      <a:pt x="314" y="180"/>
                    </a:cubicBezTo>
                    <a:cubicBezTo>
                      <a:pt x="311" y="186"/>
                      <a:pt x="311" y="186"/>
                      <a:pt x="311" y="186"/>
                    </a:cubicBezTo>
                    <a:cubicBezTo>
                      <a:pt x="298" y="180"/>
                      <a:pt x="298" y="180"/>
                      <a:pt x="298" y="180"/>
                    </a:cubicBezTo>
                    <a:cubicBezTo>
                      <a:pt x="293" y="172"/>
                      <a:pt x="293" y="172"/>
                      <a:pt x="293" y="172"/>
                    </a:cubicBezTo>
                    <a:cubicBezTo>
                      <a:pt x="289" y="166"/>
                      <a:pt x="289" y="166"/>
                      <a:pt x="289" y="166"/>
                    </a:cubicBezTo>
                    <a:cubicBezTo>
                      <a:pt x="274" y="156"/>
                      <a:pt x="274" y="156"/>
                      <a:pt x="274" y="156"/>
                    </a:cubicBezTo>
                    <a:cubicBezTo>
                      <a:pt x="267" y="159"/>
                      <a:pt x="267" y="159"/>
                      <a:pt x="267" y="159"/>
                    </a:cubicBezTo>
                    <a:cubicBezTo>
                      <a:pt x="270" y="166"/>
                      <a:pt x="270" y="166"/>
                      <a:pt x="270" y="166"/>
                    </a:cubicBezTo>
                    <a:cubicBezTo>
                      <a:pt x="268" y="172"/>
                      <a:pt x="268" y="172"/>
                      <a:pt x="268" y="172"/>
                    </a:cubicBezTo>
                    <a:cubicBezTo>
                      <a:pt x="274" y="182"/>
                      <a:pt x="274" y="182"/>
                      <a:pt x="274" y="182"/>
                    </a:cubicBezTo>
                    <a:cubicBezTo>
                      <a:pt x="282" y="191"/>
                      <a:pt x="282" y="191"/>
                      <a:pt x="282" y="191"/>
                    </a:cubicBezTo>
                    <a:cubicBezTo>
                      <a:pt x="295" y="202"/>
                      <a:pt x="295" y="202"/>
                      <a:pt x="295" y="202"/>
                    </a:cubicBezTo>
                    <a:cubicBezTo>
                      <a:pt x="306" y="213"/>
                      <a:pt x="306" y="213"/>
                      <a:pt x="306" y="213"/>
                    </a:cubicBezTo>
                    <a:cubicBezTo>
                      <a:pt x="305" y="216"/>
                      <a:pt x="305" y="216"/>
                      <a:pt x="305" y="216"/>
                    </a:cubicBezTo>
                    <a:cubicBezTo>
                      <a:pt x="305" y="216"/>
                      <a:pt x="296" y="215"/>
                      <a:pt x="296" y="217"/>
                    </a:cubicBezTo>
                    <a:cubicBezTo>
                      <a:pt x="296" y="219"/>
                      <a:pt x="300" y="228"/>
                      <a:pt x="300" y="228"/>
                    </a:cubicBezTo>
                    <a:cubicBezTo>
                      <a:pt x="296" y="232"/>
                      <a:pt x="296" y="232"/>
                      <a:pt x="296" y="232"/>
                    </a:cubicBezTo>
                    <a:cubicBezTo>
                      <a:pt x="283" y="226"/>
                      <a:pt x="283" y="226"/>
                      <a:pt x="283" y="226"/>
                    </a:cubicBezTo>
                    <a:cubicBezTo>
                      <a:pt x="267" y="217"/>
                      <a:pt x="267" y="217"/>
                      <a:pt x="267" y="217"/>
                    </a:cubicBezTo>
                    <a:cubicBezTo>
                      <a:pt x="258" y="208"/>
                      <a:pt x="258" y="208"/>
                      <a:pt x="258" y="208"/>
                    </a:cubicBezTo>
                    <a:cubicBezTo>
                      <a:pt x="254" y="211"/>
                      <a:pt x="254" y="211"/>
                      <a:pt x="254" y="211"/>
                    </a:cubicBezTo>
                    <a:cubicBezTo>
                      <a:pt x="261" y="219"/>
                      <a:pt x="261" y="219"/>
                      <a:pt x="261" y="219"/>
                    </a:cubicBezTo>
                    <a:cubicBezTo>
                      <a:pt x="274" y="230"/>
                      <a:pt x="274" y="230"/>
                      <a:pt x="274" y="230"/>
                    </a:cubicBezTo>
                    <a:cubicBezTo>
                      <a:pt x="274" y="230"/>
                      <a:pt x="280" y="237"/>
                      <a:pt x="281" y="239"/>
                    </a:cubicBezTo>
                    <a:cubicBezTo>
                      <a:pt x="282" y="241"/>
                      <a:pt x="284" y="246"/>
                      <a:pt x="284" y="246"/>
                    </a:cubicBezTo>
                    <a:cubicBezTo>
                      <a:pt x="266" y="241"/>
                      <a:pt x="266" y="241"/>
                      <a:pt x="266" y="241"/>
                    </a:cubicBezTo>
                    <a:cubicBezTo>
                      <a:pt x="251" y="236"/>
                      <a:pt x="251" y="236"/>
                      <a:pt x="251" y="236"/>
                    </a:cubicBezTo>
                    <a:cubicBezTo>
                      <a:pt x="241" y="228"/>
                      <a:pt x="241" y="228"/>
                      <a:pt x="241" y="228"/>
                    </a:cubicBezTo>
                    <a:cubicBezTo>
                      <a:pt x="235" y="228"/>
                      <a:pt x="235" y="228"/>
                      <a:pt x="235" y="228"/>
                    </a:cubicBezTo>
                    <a:cubicBezTo>
                      <a:pt x="233" y="234"/>
                      <a:pt x="233" y="234"/>
                      <a:pt x="233" y="234"/>
                    </a:cubicBezTo>
                    <a:cubicBezTo>
                      <a:pt x="223" y="224"/>
                      <a:pt x="223" y="224"/>
                      <a:pt x="223" y="224"/>
                    </a:cubicBezTo>
                    <a:cubicBezTo>
                      <a:pt x="218" y="217"/>
                      <a:pt x="218" y="217"/>
                      <a:pt x="218" y="217"/>
                    </a:cubicBezTo>
                    <a:cubicBezTo>
                      <a:pt x="221" y="214"/>
                      <a:pt x="221" y="214"/>
                      <a:pt x="221" y="214"/>
                    </a:cubicBezTo>
                    <a:cubicBezTo>
                      <a:pt x="216" y="209"/>
                      <a:pt x="216" y="209"/>
                      <a:pt x="216" y="209"/>
                    </a:cubicBezTo>
                    <a:cubicBezTo>
                      <a:pt x="210" y="211"/>
                      <a:pt x="210" y="211"/>
                      <a:pt x="210" y="211"/>
                    </a:cubicBezTo>
                    <a:cubicBezTo>
                      <a:pt x="204" y="204"/>
                      <a:pt x="204" y="204"/>
                      <a:pt x="204" y="204"/>
                    </a:cubicBezTo>
                    <a:cubicBezTo>
                      <a:pt x="198" y="198"/>
                      <a:pt x="198" y="198"/>
                      <a:pt x="198" y="198"/>
                    </a:cubicBezTo>
                    <a:cubicBezTo>
                      <a:pt x="192" y="194"/>
                      <a:pt x="192" y="194"/>
                      <a:pt x="192" y="194"/>
                    </a:cubicBezTo>
                    <a:cubicBezTo>
                      <a:pt x="184" y="190"/>
                      <a:pt x="184" y="190"/>
                      <a:pt x="184" y="190"/>
                    </a:cubicBezTo>
                    <a:cubicBezTo>
                      <a:pt x="179" y="188"/>
                      <a:pt x="179" y="188"/>
                      <a:pt x="179" y="188"/>
                    </a:cubicBezTo>
                    <a:cubicBezTo>
                      <a:pt x="178" y="193"/>
                      <a:pt x="178" y="193"/>
                      <a:pt x="178" y="193"/>
                    </a:cubicBezTo>
                    <a:cubicBezTo>
                      <a:pt x="178" y="193"/>
                      <a:pt x="180" y="196"/>
                      <a:pt x="178" y="196"/>
                    </a:cubicBezTo>
                    <a:cubicBezTo>
                      <a:pt x="175" y="196"/>
                      <a:pt x="169" y="196"/>
                      <a:pt x="169" y="196"/>
                    </a:cubicBezTo>
                    <a:cubicBezTo>
                      <a:pt x="164" y="200"/>
                      <a:pt x="164" y="200"/>
                      <a:pt x="164" y="200"/>
                    </a:cubicBezTo>
                    <a:cubicBezTo>
                      <a:pt x="156" y="202"/>
                      <a:pt x="156" y="202"/>
                      <a:pt x="156" y="202"/>
                    </a:cubicBezTo>
                    <a:cubicBezTo>
                      <a:pt x="146" y="200"/>
                      <a:pt x="146" y="200"/>
                      <a:pt x="146" y="200"/>
                    </a:cubicBezTo>
                    <a:cubicBezTo>
                      <a:pt x="140" y="193"/>
                      <a:pt x="140" y="193"/>
                      <a:pt x="140" y="193"/>
                    </a:cubicBezTo>
                    <a:cubicBezTo>
                      <a:pt x="142" y="184"/>
                      <a:pt x="142" y="184"/>
                      <a:pt x="142" y="184"/>
                    </a:cubicBezTo>
                    <a:cubicBezTo>
                      <a:pt x="152" y="176"/>
                      <a:pt x="152" y="176"/>
                      <a:pt x="152" y="176"/>
                    </a:cubicBezTo>
                    <a:cubicBezTo>
                      <a:pt x="161" y="178"/>
                      <a:pt x="161" y="178"/>
                      <a:pt x="161" y="178"/>
                    </a:cubicBezTo>
                    <a:cubicBezTo>
                      <a:pt x="170" y="182"/>
                      <a:pt x="170" y="182"/>
                      <a:pt x="170" y="182"/>
                    </a:cubicBezTo>
                    <a:cubicBezTo>
                      <a:pt x="175" y="184"/>
                      <a:pt x="175" y="184"/>
                      <a:pt x="175" y="184"/>
                    </a:cubicBezTo>
                    <a:cubicBezTo>
                      <a:pt x="179" y="180"/>
                      <a:pt x="179" y="180"/>
                      <a:pt x="179" y="180"/>
                    </a:cubicBezTo>
                    <a:cubicBezTo>
                      <a:pt x="185" y="177"/>
                      <a:pt x="185" y="177"/>
                      <a:pt x="185" y="177"/>
                    </a:cubicBezTo>
                    <a:cubicBezTo>
                      <a:pt x="194" y="174"/>
                      <a:pt x="194" y="174"/>
                      <a:pt x="194" y="174"/>
                    </a:cubicBezTo>
                    <a:cubicBezTo>
                      <a:pt x="191" y="170"/>
                      <a:pt x="191" y="170"/>
                      <a:pt x="191" y="170"/>
                    </a:cubicBezTo>
                    <a:cubicBezTo>
                      <a:pt x="184" y="166"/>
                      <a:pt x="184" y="166"/>
                      <a:pt x="184" y="166"/>
                    </a:cubicBezTo>
                    <a:cubicBezTo>
                      <a:pt x="190" y="158"/>
                      <a:pt x="190" y="158"/>
                      <a:pt x="190" y="158"/>
                    </a:cubicBezTo>
                    <a:cubicBezTo>
                      <a:pt x="202" y="152"/>
                      <a:pt x="202" y="152"/>
                      <a:pt x="202" y="152"/>
                    </a:cubicBezTo>
                    <a:cubicBezTo>
                      <a:pt x="210" y="142"/>
                      <a:pt x="210" y="142"/>
                      <a:pt x="210" y="142"/>
                    </a:cubicBezTo>
                    <a:cubicBezTo>
                      <a:pt x="205" y="129"/>
                      <a:pt x="205" y="129"/>
                      <a:pt x="205" y="129"/>
                    </a:cubicBezTo>
                    <a:cubicBezTo>
                      <a:pt x="198" y="120"/>
                      <a:pt x="198" y="120"/>
                      <a:pt x="198" y="120"/>
                    </a:cubicBezTo>
                    <a:cubicBezTo>
                      <a:pt x="192" y="120"/>
                      <a:pt x="192" y="120"/>
                      <a:pt x="192" y="120"/>
                    </a:cubicBezTo>
                    <a:cubicBezTo>
                      <a:pt x="192" y="114"/>
                      <a:pt x="192" y="114"/>
                      <a:pt x="192" y="114"/>
                    </a:cubicBezTo>
                    <a:cubicBezTo>
                      <a:pt x="186" y="116"/>
                      <a:pt x="186" y="116"/>
                      <a:pt x="186" y="116"/>
                    </a:cubicBezTo>
                    <a:cubicBezTo>
                      <a:pt x="181" y="110"/>
                      <a:pt x="181" y="110"/>
                      <a:pt x="181" y="110"/>
                    </a:cubicBezTo>
                    <a:cubicBezTo>
                      <a:pt x="181" y="106"/>
                      <a:pt x="181" y="106"/>
                      <a:pt x="181" y="106"/>
                    </a:cubicBezTo>
                    <a:cubicBezTo>
                      <a:pt x="172" y="106"/>
                      <a:pt x="172" y="106"/>
                      <a:pt x="172" y="106"/>
                    </a:cubicBezTo>
                    <a:cubicBezTo>
                      <a:pt x="164" y="113"/>
                      <a:pt x="164" y="113"/>
                      <a:pt x="164" y="113"/>
                    </a:cubicBezTo>
                    <a:cubicBezTo>
                      <a:pt x="158" y="106"/>
                      <a:pt x="158" y="106"/>
                      <a:pt x="158" y="106"/>
                    </a:cubicBezTo>
                    <a:cubicBezTo>
                      <a:pt x="168" y="101"/>
                      <a:pt x="168" y="101"/>
                      <a:pt x="168" y="101"/>
                    </a:cubicBezTo>
                    <a:cubicBezTo>
                      <a:pt x="164" y="96"/>
                      <a:pt x="164" y="96"/>
                      <a:pt x="164" y="96"/>
                    </a:cubicBezTo>
                    <a:cubicBezTo>
                      <a:pt x="159" y="92"/>
                      <a:pt x="159" y="92"/>
                      <a:pt x="159" y="92"/>
                    </a:cubicBezTo>
                    <a:cubicBezTo>
                      <a:pt x="152" y="86"/>
                      <a:pt x="152" y="86"/>
                      <a:pt x="152" y="86"/>
                    </a:cubicBezTo>
                    <a:cubicBezTo>
                      <a:pt x="148" y="90"/>
                      <a:pt x="148" y="90"/>
                      <a:pt x="148" y="90"/>
                    </a:cubicBezTo>
                    <a:cubicBezTo>
                      <a:pt x="143" y="84"/>
                      <a:pt x="143" y="84"/>
                      <a:pt x="143" y="84"/>
                    </a:cubicBezTo>
                    <a:cubicBezTo>
                      <a:pt x="140" y="80"/>
                      <a:pt x="140" y="80"/>
                      <a:pt x="140" y="80"/>
                    </a:cubicBezTo>
                    <a:cubicBezTo>
                      <a:pt x="134" y="74"/>
                      <a:pt x="134" y="74"/>
                      <a:pt x="134" y="74"/>
                    </a:cubicBezTo>
                    <a:cubicBezTo>
                      <a:pt x="130" y="74"/>
                      <a:pt x="130" y="74"/>
                      <a:pt x="130" y="74"/>
                    </a:cubicBezTo>
                    <a:cubicBezTo>
                      <a:pt x="133" y="80"/>
                      <a:pt x="133" y="80"/>
                      <a:pt x="133" y="80"/>
                    </a:cubicBezTo>
                    <a:cubicBezTo>
                      <a:pt x="134" y="84"/>
                      <a:pt x="134" y="84"/>
                      <a:pt x="134" y="84"/>
                    </a:cubicBezTo>
                    <a:cubicBezTo>
                      <a:pt x="130" y="88"/>
                      <a:pt x="130" y="88"/>
                      <a:pt x="130" y="88"/>
                    </a:cubicBezTo>
                    <a:cubicBezTo>
                      <a:pt x="119" y="88"/>
                      <a:pt x="119" y="88"/>
                      <a:pt x="119" y="88"/>
                    </a:cubicBezTo>
                    <a:cubicBezTo>
                      <a:pt x="102" y="82"/>
                      <a:pt x="102" y="82"/>
                      <a:pt x="102" y="82"/>
                    </a:cubicBezTo>
                    <a:cubicBezTo>
                      <a:pt x="98" y="86"/>
                      <a:pt x="98" y="86"/>
                      <a:pt x="98" y="86"/>
                    </a:cubicBezTo>
                    <a:cubicBezTo>
                      <a:pt x="89" y="89"/>
                      <a:pt x="89" y="89"/>
                      <a:pt x="89" y="89"/>
                    </a:cubicBezTo>
                    <a:cubicBezTo>
                      <a:pt x="69" y="85"/>
                      <a:pt x="69" y="85"/>
                      <a:pt x="69" y="85"/>
                    </a:cubicBezTo>
                    <a:cubicBezTo>
                      <a:pt x="57" y="83"/>
                      <a:pt x="57" y="83"/>
                      <a:pt x="57" y="83"/>
                    </a:cubicBezTo>
                    <a:cubicBezTo>
                      <a:pt x="42" y="82"/>
                      <a:pt x="42" y="82"/>
                      <a:pt x="42" y="82"/>
                    </a:cubicBezTo>
                    <a:cubicBezTo>
                      <a:pt x="38" y="78"/>
                      <a:pt x="38" y="78"/>
                      <a:pt x="38" y="78"/>
                    </a:cubicBezTo>
                    <a:cubicBezTo>
                      <a:pt x="31" y="76"/>
                      <a:pt x="31" y="76"/>
                      <a:pt x="31" y="76"/>
                    </a:cubicBezTo>
                    <a:cubicBezTo>
                      <a:pt x="26" y="80"/>
                      <a:pt x="26" y="80"/>
                      <a:pt x="26" y="80"/>
                    </a:cubicBezTo>
                    <a:cubicBezTo>
                      <a:pt x="16" y="76"/>
                      <a:pt x="16" y="76"/>
                      <a:pt x="16" y="76"/>
                    </a:cubicBezTo>
                    <a:cubicBezTo>
                      <a:pt x="8" y="70"/>
                      <a:pt x="8" y="70"/>
                      <a:pt x="8" y="70"/>
                    </a:cubicBezTo>
                    <a:cubicBezTo>
                      <a:pt x="6" y="64"/>
                      <a:pt x="6" y="64"/>
                      <a:pt x="6" y="64"/>
                    </a:cubicBezTo>
                    <a:cubicBezTo>
                      <a:pt x="12" y="63"/>
                      <a:pt x="12" y="63"/>
                      <a:pt x="12" y="63"/>
                    </a:cubicBezTo>
                    <a:cubicBezTo>
                      <a:pt x="25" y="64"/>
                      <a:pt x="25" y="64"/>
                      <a:pt x="25" y="64"/>
                    </a:cubicBezTo>
                    <a:cubicBezTo>
                      <a:pt x="29" y="61"/>
                      <a:pt x="29" y="61"/>
                      <a:pt x="29" y="61"/>
                    </a:cubicBezTo>
                    <a:cubicBezTo>
                      <a:pt x="24" y="56"/>
                      <a:pt x="24" y="56"/>
                      <a:pt x="24" y="56"/>
                    </a:cubicBezTo>
                    <a:cubicBezTo>
                      <a:pt x="13" y="58"/>
                      <a:pt x="13" y="58"/>
                      <a:pt x="13" y="58"/>
                    </a:cubicBezTo>
                    <a:cubicBezTo>
                      <a:pt x="0" y="54"/>
                      <a:pt x="0" y="54"/>
                      <a:pt x="0" y="54"/>
                    </a:cubicBezTo>
                    <a:cubicBezTo>
                      <a:pt x="0" y="38"/>
                      <a:pt x="0" y="38"/>
                      <a:pt x="0" y="38"/>
                    </a:cubicBezTo>
                    <a:cubicBezTo>
                      <a:pt x="6" y="23"/>
                      <a:pt x="6" y="23"/>
                      <a:pt x="6" y="23"/>
                    </a:cubicBezTo>
                    <a:cubicBezTo>
                      <a:pt x="16" y="10"/>
                      <a:pt x="16" y="10"/>
                      <a:pt x="16" y="10"/>
                    </a:cubicBezTo>
                    <a:cubicBezTo>
                      <a:pt x="29" y="2"/>
                      <a:pt x="29" y="2"/>
                      <a:pt x="29" y="2"/>
                    </a:cubicBezTo>
                    <a:cubicBezTo>
                      <a:pt x="40" y="0"/>
                      <a:pt x="40" y="0"/>
                      <a:pt x="40" y="0"/>
                    </a:cubicBezTo>
                    <a:cubicBezTo>
                      <a:pt x="62" y="1"/>
                      <a:pt x="62" y="1"/>
                      <a:pt x="62" y="1"/>
                    </a:cubicBezTo>
                    <a:cubicBezTo>
                      <a:pt x="58" y="6"/>
                      <a:pt x="58" y="6"/>
                      <a:pt x="58" y="6"/>
                    </a:cubicBezTo>
                    <a:cubicBezTo>
                      <a:pt x="49" y="10"/>
                      <a:pt x="49" y="10"/>
                      <a:pt x="49" y="10"/>
                    </a:cubicBezTo>
                    <a:cubicBezTo>
                      <a:pt x="41" y="21"/>
                      <a:pt x="41" y="21"/>
                      <a:pt x="41" y="21"/>
                    </a:cubicBezTo>
                    <a:cubicBezTo>
                      <a:pt x="41" y="30"/>
                      <a:pt x="41" y="30"/>
                      <a:pt x="41" y="30"/>
                    </a:cubicBezTo>
                    <a:cubicBezTo>
                      <a:pt x="42" y="38"/>
                      <a:pt x="42" y="38"/>
                      <a:pt x="42" y="38"/>
                    </a:cubicBezTo>
                    <a:cubicBezTo>
                      <a:pt x="52" y="56"/>
                      <a:pt x="52" y="56"/>
                      <a:pt x="52" y="56"/>
                    </a:cubicBezTo>
                    <a:cubicBezTo>
                      <a:pt x="62" y="54"/>
                      <a:pt x="62" y="54"/>
                      <a:pt x="62" y="54"/>
                    </a:cubicBezTo>
                    <a:cubicBezTo>
                      <a:pt x="58" y="48"/>
                      <a:pt x="58" y="48"/>
                      <a:pt x="58" y="48"/>
                    </a:cubicBezTo>
                    <a:cubicBezTo>
                      <a:pt x="50" y="38"/>
                      <a:pt x="50" y="38"/>
                      <a:pt x="50" y="38"/>
                    </a:cubicBezTo>
                    <a:cubicBezTo>
                      <a:pt x="60" y="34"/>
                      <a:pt x="60" y="34"/>
                      <a:pt x="60" y="34"/>
                    </a:cubicBezTo>
                    <a:cubicBezTo>
                      <a:pt x="54" y="29"/>
                      <a:pt x="54" y="29"/>
                      <a:pt x="54" y="29"/>
                    </a:cubicBezTo>
                    <a:cubicBezTo>
                      <a:pt x="54" y="20"/>
                      <a:pt x="54" y="20"/>
                      <a:pt x="54" y="20"/>
                    </a:cubicBezTo>
                    <a:cubicBezTo>
                      <a:pt x="64" y="12"/>
                      <a:pt x="64" y="12"/>
                      <a:pt x="64" y="12"/>
                    </a:cubicBezTo>
                    <a:cubicBezTo>
                      <a:pt x="82" y="4"/>
                      <a:pt x="82" y="4"/>
                      <a:pt x="82" y="4"/>
                    </a:cubicBezTo>
                    <a:cubicBezTo>
                      <a:pt x="92" y="2"/>
                      <a:pt x="92" y="2"/>
                      <a:pt x="92" y="2"/>
                    </a:cubicBezTo>
                    <a:lnTo>
                      <a:pt x="102"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56" name="Newfoundland"/>
              <p:cNvSpPr>
                <a:spLocks/>
              </p:cNvSpPr>
              <p:nvPr/>
            </p:nvSpPr>
            <p:spPr bwMode="auto">
              <a:xfrm>
                <a:off x="3170534" y="2582241"/>
                <a:ext cx="139136" cy="129167"/>
              </a:xfrm>
              <a:custGeom>
                <a:avLst/>
                <a:gdLst>
                  <a:gd name="T0" fmla="*/ 34925 w 83"/>
                  <a:gd name="T1" fmla="*/ 42862 h 77"/>
                  <a:gd name="T2" fmla="*/ 47625 w 83"/>
                  <a:gd name="T3" fmla="*/ 23812 h 77"/>
                  <a:gd name="T4" fmla="*/ 63500 w 83"/>
                  <a:gd name="T5" fmla="*/ 7937 h 77"/>
                  <a:gd name="T6" fmla="*/ 77788 w 83"/>
                  <a:gd name="T7" fmla="*/ 0 h 77"/>
                  <a:gd name="T8" fmla="*/ 74613 w 83"/>
                  <a:gd name="T9" fmla="*/ 11112 h 77"/>
                  <a:gd name="T10" fmla="*/ 69850 w 83"/>
                  <a:gd name="T11" fmla="*/ 23812 h 77"/>
                  <a:gd name="T12" fmla="*/ 74613 w 83"/>
                  <a:gd name="T13" fmla="*/ 41275 h 77"/>
                  <a:gd name="T14" fmla="*/ 85725 w 83"/>
                  <a:gd name="T15" fmla="*/ 53975 h 77"/>
                  <a:gd name="T16" fmla="*/ 98425 w 83"/>
                  <a:gd name="T17" fmla="*/ 44450 h 77"/>
                  <a:gd name="T18" fmla="*/ 103188 w 83"/>
                  <a:gd name="T19" fmla="*/ 53975 h 77"/>
                  <a:gd name="T20" fmla="*/ 112713 w 83"/>
                  <a:gd name="T21" fmla="*/ 53975 h 77"/>
                  <a:gd name="T22" fmla="*/ 109538 w 83"/>
                  <a:gd name="T23" fmla="*/ 65087 h 77"/>
                  <a:gd name="T24" fmla="*/ 119063 w 83"/>
                  <a:gd name="T25" fmla="*/ 77787 h 77"/>
                  <a:gd name="T26" fmla="*/ 127000 w 83"/>
                  <a:gd name="T27" fmla="*/ 80962 h 77"/>
                  <a:gd name="T28" fmla="*/ 130175 w 83"/>
                  <a:gd name="T29" fmla="*/ 90487 h 77"/>
                  <a:gd name="T30" fmla="*/ 131763 w 83"/>
                  <a:gd name="T31" fmla="*/ 103187 h 77"/>
                  <a:gd name="T32" fmla="*/ 127000 w 83"/>
                  <a:gd name="T33" fmla="*/ 115887 h 77"/>
                  <a:gd name="T34" fmla="*/ 111125 w 83"/>
                  <a:gd name="T35" fmla="*/ 122237 h 77"/>
                  <a:gd name="T36" fmla="*/ 103188 w 83"/>
                  <a:gd name="T37" fmla="*/ 107950 h 77"/>
                  <a:gd name="T38" fmla="*/ 93663 w 83"/>
                  <a:gd name="T39" fmla="*/ 100012 h 77"/>
                  <a:gd name="T40" fmla="*/ 85725 w 83"/>
                  <a:gd name="T41" fmla="*/ 106362 h 77"/>
                  <a:gd name="T42" fmla="*/ 82550 w 83"/>
                  <a:gd name="T43" fmla="*/ 114300 h 77"/>
                  <a:gd name="T44" fmla="*/ 69850 w 83"/>
                  <a:gd name="T45" fmla="*/ 107950 h 77"/>
                  <a:gd name="T46" fmla="*/ 68263 w 83"/>
                  <a:gd name="T47" fmla="*/ 95250 h 77"/>
                  <a:gd name="T48" fmla="*/ 34925 w 83"/>
                  <a:gd name="T49" fmla="*/ 100012 h 77"/>
                  <a:gd name="T50" fmla="*/ 0 w 83"/>
                  <a:gd name="T51" fmla="*/ 96837 h 77"/>
                  <a:gd name="T52" fmla="*/ 3175 w 83"/>
                  <a:gd name="T53" fmla="*/ 79375 h 77"/>
                  <a:gd name="T54" fmla="*/ 19050 w 83"/>
                  <a:gd name="T55" fmla="*/ 61912 h 77"/>
                  <a:gd name="T56" fmla="*/ 26988 w 83"/>
                  <a:gd name="T57" fmla="*/ 53975 h 77"/>
                  <a:gd name="T58" fmla="*/ 34925 w 83"/>
                  <a:gd name="T59" fmla="*/ 42862 h 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3"/>
                  <a:gd name="T91" fmla="*/ 0 h 77"/>
                  <a:gd name="T92" fmla="*/ 83 w 83"/>
                  <a:gd name="T93" fmla="*/ 77 h 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3" h="77">
                    <a:moveTo>
                      <a:pt x="22" y="27"/>
                    </a:moveTo>
                    <a:lnTo>
                      <a:pt x="30" y="15"/>
                    </a:lnTo>
                    <a:lnTo>
                      <a:pt x="40" y="5"/>
                    </a:lnTo>
                    <a:lnTo>
                      <a:pt x="49" y="0"/>
                    </a:lnTo>
                    <a:lnTo>
                      <a:pt x="47" y="7"/>
                    </a:lnTo>
                    <a:lnTo>
                      <a:pt x="44" y="15"/>
                    </a:lnTo>
                    <a:lnTo>
                      <a:pt x="47" y="26"/>
                    </a:lnTo>
                    <a:lnTo>
                      <a:pt x="54" y="34"/>
                    </a:lnTo>
                    <a:lnTo>
                      <a:pt x="62" y="28"/>
                    </a:lnTo>
                    <a:lnTo>
                      <a:pt x="65" y="34"/>
                    </a:lnTo>
                    <a:lnTo>
                      <a:pt x="71" y="34"/>
                    </a:lnTo>
                    <a:lnTo>
                      <a:pt x="69" y="41"/>
                    </a:lnTo>
                    <a:lnTo>
                      <a:pt x="75" y="49"/>
                    </a:lnTo>
                    <a:lnTo>
                      <a:pt x="80" y="51"/>
                    </a:lnTo>
                    <a:lnTo>
                      <a:pt x="82" y="57"/>
                    </a:lnTo>
                    <a:lnTo>
                      <a:pt x="83" y="65"/>
                    </a:lnTo>
                    <a:lnTo>
                      <a:pt x="80" y="73"/>
                    </a:lnTo>
                    <a:lnTo>
                      <a:pt x="70" y="77"/>
                    </a:lnTo>
                    <a:lnTo>
                      <a:pt x="65" y="68"/>
                    </a:lnTo>
                    <a:lnTo>
                      <a:pt x="59" y="63"/>
                    </a:lnTo>
                    <a:lnTo>
                      <a:pt x="54" y="67"/>
                    </a:lnTo>
                    <a:lnTo>
                      <a:pt x="52" y="72"/>
                    </a:lnTo>
                    <a:lnTo>
                      <a:pt x="44" y="68"/>
                    </a:lnTo>
                    <a:lnTo>
                      <a:pt x="43" y="60"/>
                    </a:lnTo>
                    <a:lnTo>
                      <a:pt x="22" y="63"/>
                    </a:lnTo>
                    <a:lnTo>
                      <a:pt x="0" y="61"/>
                    </a:lnTo>
                    <a:lnTo>
                      <a:pt x="2" y="50"/>
                    </a:lnTo>
                    <a:lnTo>
                      <a:pt x="12" y="39"/>
                    </a:lnTo>
                    <a:lnTo>
                      <a:pt x="17" y="34"/>
                    </a:lnTo>
                    <a:lnTo>
                      <a:pt x="22" y="2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57" name="Canada"/>
              <p:cNvSpPr>
                <a:spLocks/>
              </p:cNvSpPr>
              <p:nvPr/>
            </p:nvSpPr>
            <p:spPr bwMode="auto">
              <a:xfrm>
                <a:off x="1544490" y="1951500"/>
                <a:ext cx="1701480" cy="872301"/>
              </a:xfrm>
              <a:custGeom>
                <a:avLst/>
                <a:gdLst>
                  <a:gd name="T0" fmla="*/ 1443634 w 1009"/>
                  <a:gd name="T1" fmla="*/ 720117 h 517"/>
                  <a:gd name="T2" fmla="*/ 1523481 w 1009"/>
                  <a:gd name="T3" fmla="*/ 712133 h 517"/>
                  <a:gd name="T4" fmla="*/ 1501124 w 1009"/>
                  <a:gd name="T5" fmla="*/ 753648 h 517"/>
                  <a:gd name="T6" fmla="*/ 1418083 w 1009"/>
                  <a:gd name="T7" fmla="*/ 785582 h 517"/>
                  <a:gd name="T8" fmla="*/ 1429262 w 1009"/>
                  <a:gd name="T9" fmla="*/ 745664 h 517"/>
                  <a:gd name="T10" fmla="*/ 1382951 w 1009"/>
                  <a:gd name="T11" fmla="*/ 702553 h 517"/>
                  <a:gd name="T12" fmla="*/ 1327058 w 1009"/>
                  <a:gd name="T13" fmla="*/ 748858 h 517"/>
                  <a:gd name="T14" fmla="*/ 1175348 w 1009"/>
                  <a:gd name="T15" fmla="*/ 779195 h 517"/>
                  <a:gd name="T16" fmla="*/ 1149797 w 1009"/>
                  <a:gd name="T17" fmla="*/ 806339 h 517"/>
                  <a:gd name="T18" fmla="*/ 1100292 w 1009"/>
                  <a:gd name="T19" fmla="*/ 811129 h 517"/>
                  <a:gd name="T20" fmla="*/ 1130634 w 1009"/>
                  <a:gd name="T21" fmla="*/ 758438 h 517"/>
                  <a:gd name="T22" fmla="*/ 1122649 w 1009"/>
                  <a:gd name="T23" fmla="*/ 728100 h 517"/>
                  <a:gd name="T24" fmla="*/ 1057175 w 1009"/>
                  <a:gd name="T25" fmla="*/ 684989 h 517"/>
                  <a:gd name="T26" fmla="*/ 988506 w 1009"/>
                  <a:gd name="T27" fmla="*/ 669022 h 517"/>
                  <a:gd name="T28" fmla="*/ 919838 w 1009"/>
                  <a:gd name="T29" fmla="*/ 673812 h 517"/>
                  <a:gd name="T30" fmla="*/ 344939 w 1009"/>
                  <a:gd name="T31" fmla="*/ 661039 h 517"/>
                  <a:gd name="T32" fmla="*/ 276271 w 1009"/>
                  <a:gd name="T33" fmla="*/ 613137 h 517"/>
                  <a:gd name="T34" fmla="*/ 239541 w 1009"/>
                  <a:gd name="T35" fmla="*/ 565236 h 517"/>
                  <a:gd name="T36" fmla="*/ 213990 w 1009"/>
                  <a:gd name="T37" fmla="*/ 547672 h 517"/>
                  <a:gd name="T38" fmla="*/ 206005 w 1009"/>
                  <a:gd name="T39" fmla="*/ 488594 h 517"/>
                  <a:gd name="T40" fmla="*/ 140531 w 1009"/>
                  <a:gd name="T41" fmla="*/ 413548 h 517"/>
                  <a:gd name="T42" fmla="*/ 38327 w 1009"/>
                  <a:gd name="T43" fmla="*/ 370437 h 517"/>
                  <a:gd name="T44" fmla="*/ 99010 w 1009"/>
                  <a:gd name="T45" fmla="*/ 103786 h 517"/>
                  <a:gd name="T46" fmla="*/ 210796 w 1009"/>
                  <a:gd name="T47" fmla="*/ 59078 h 517"/>
                  <a:gd name="T48" fmla="*/ 303419 w 1009"/>
                  <a:gd name="T49" fmla="*/ 60675 h 517"/>
                  <a:gd name="T50" fmla="*/ 455128 w 1009"/>
                  <a:gd name="T51" fmla="*/ 98996 h 517"/>
                  <a:gd name="T52" fmla="*/ 542960 w 1009"/>
                  <a:gd name="T53" fmla="*/ 140511 h 517"/>
                  <a:gd name="T54" fmla="*/ 630792 w 1009"/>
                  <a:gd name="T55" fmla="*/ 143704 h 517"/>
                  <a:gd name="T56" fmla="*/ 769725 w 1009"/>
                  <a:gd name="T57" fmla="*/ 138914 h 517"/>
                  <a:gd name="T58" fmla="*/ 814440 w 1009"/>
                  <a:gd name="T59" fmla="*/ 114963 h 517"/>
                  <a:gd name="T60" fmla="*/ 863945 w 1009"/>
                  <a:gd name="T61" fmla="*/ 143704 h 517"/>
                  <a:gd name="T62" fmla="*/ 844782 w 1009"/>
                  <a:gd name="T63" fmla="*/ 63868 h 517"/>
                  <a:gd name="T64" fmla="*/ 871930 w 1009"/>
                  <a:gd name="T65" fmla="*/ 0 h 517"/>
                  <a:gd name="T66" fmla="*/ 921435 w 1009"/>
                  <a:gd name="T67" fmla="*/ 76642 h 517"/>
                  <a:gd name="T68" fmla="*/ 970940 w 1009"/>
                  <a:gd name="T69" fmla="*/ 98996 h 517"/>
                  <a:gd name="T70" fmla="*/ 1023639 w 1009"/>
                  <a:gd name="T71" fmla="*/ 150091 h 517"/>
                  <a:gd name="T72" fmla="*/ 1052384 w 1009"/>
                  <a:gd name="T73" fmla="*/ 68659 h 517"/>
                  <a:gd name="T74" fmla="*/ 1113068 w 1009"/>
                  <a:gd name="T75" fmla="*/ 127737 h 517"/>
                  <a:gd name="T76" fmla="*/ 1071547 w 1009"/>
                  <a:gd name="T77" fmla="*/ 183622 h 517"/>
                  <a:gd name="T78" fmla="*/ 1020445 w 1009"/>
                  <a:gd name="T79" fmla="*/ 209169 h 517"/>
                  <a:gd name="T80" fmla="*/ 1004476 w 1009"/>
                  <a:gd name="T81" fmla="*/ 218750 h 517"/>
                  <a:gd name="T82" fmla="*/ 959761 w 1009"/>
                  <a:gd name="T83" fmla="*/ 261861 h 517"/>
                  <a:gd name="T84" fmla="*/ 902272 w 1009"/>
                  <a:gd name="T85" fmla="*/ 311359 h 517"/>
                  <a:gd name="T86" fmla="*/ 932613 w 1009"/>
                  <a:gd name="T87" fmla="*/ 448676 h 517"/>
                  <a:gd name="T88" fmla="*/ 1077935 w 1009"/>
                  <a:gd name="T89" fmla="*/ 499771 h 517"/>
                  <a:gd name="T90" fmla="*/ 1156185 w 1009"/>
                  <a:gd name="T91" fmla="*/ 603557 h 517"/>
                  <a:gd name="T92" fmla="*/ 1194512 w 1009"/>
                  <a:gd name="T93" fmla="*/ 499771 h 517"/>
                  <a:gd name="T94" fmla="*/ 1186527 w 1009"/>
                  <a:gd name="T95" fmla="*/ 392791 h 517"/>
                  <a:gd name="T96" fmla="*/ 1213675 w 1009"/>
                  <a:gd name="T97" fmla="*/ 300182 h 517"/>
                  <a:gd name="T98" fmla="*/ 1311088 w 1009"/>
                  <a:gd name="T99" fmla="*/ 332116 h 517"/>
                  <a:gd name="T100" fmla="*/ 1370175 w 1009"/>
                  <a:gd name="T101" fmla="*/ 403968 h 517"/>
                  <a:gd name="T102" fmla="*/ 1443634 w 1009"/>
                  <a:gd name="T103" fmla="*/ 359260 h 517"/>
                  <a:gd name="T104" fmla="*/ 1502721 w 1009"/>
                  <a:gd name="T105" fmla="*/ 459853 h 517"/>
                  <a:gd name="T106" fmla="*/ 1547435 w 1009"/>
                  <a:gd name="T107" fmla="*/ 509351 h 517"/>
                  <a:gd name="T108" fmla="*/ 1531466 w 1009"/>
                  <a:gd name="T109" fmla="*/ 547672 h 517"/>
                  <a:gd name="T110" fmla="*/ 1608119 w 1009"/>
                  <a:gd name="T111" fmla="*/ 547672 h 517"/>
                  <a:gd name="T112" fmla="*/ 1533063 w 1009"/>
                  <a:gd name="T113" fmla="*/ 627508 h 517"/>
                  <a:gd name="T114" fmla="*/ 1373369 w 1009"/>
                  <a:gd name="T115" fmla="*/ 654652 h 517"/>
                  <a:gd name="T116" fmla="*/ 1371772 w 1009"/>
                  <a:gd name="T117" fmla="*/ 672216 h 51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9"/>
                  <a:gd name="T178" fmla="*/ 0 h 517"/>
                  <a:gd name="T179" fmla="*/ 1009 w 1009"/>
                  <a:gd name="T180" fmla="*/ 517 h 51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9" h="517">
                    <a:moveTo>
                      <a:pt x="910" y="420"/>
                    </a:moveTo>
                    <a:cubicBezTo>
                      <a:pt x="908" y="425"/>
                      <a:pt x="908" y="425"/>
                      <a:pt x="908" y="425"/>
                    </a:cubicBezTo>
                    <a:cubicBezTo>
                      <a:pt x="900" y="426"/>
                      <a:pt x="900" y="426"/>
                      <a:pt x="900" y="426"/>
                    </a:cubicBezTo>
                    <a:cubicBezTo>
                      <a:pt x="902" y="434"/>
                      <a:pt x="902" y="434"/>
                      <a:pt x="902" y="434"/>
                    </a:cubicBezTo>
                    <a:cubicBezTo>
                      <a:pt x="900" y="440"/>
                      <a:pt x="900" y="440"/>
                      <a:pt x="900" y="440"/>
                    </a:cubicBezTo>
                    <a:cubicBezTo>
                      <a:pt x="902" y="444"/>
                      <a:pt x="902" y="444"/>
                      <a:pt x="902" y="444"/>
                    </a:cubicBezTo>
                    <a:cubicBezTo>
                      <a:pt x="904" y="451"/>
                      <a:pt x="904" y="451"/>
                      <a:pt x="904" y="451"/>
                    </a:cubicBezTo>
                    <a:cubicBezTo>
                      <a:pt x="913" y="456"/>
                      <a:pt x="913" y="456"/>
                      <a:pt x="913" y="456"/>
                    </a:cubicBezTo>
                    <a:cubicBezTo>
                      <a:pt x="924" y="460"/>
                      <a:pt x="924" y="460"/>
                      <a:pt x="924" y="460"/>
                    </a:cubicBezTo>
                    <a:cubicBezTo>
                      <a:pt x="937" y="460"/>
                      <a:pt x="937" y="460"/>
                      <a:pt x="937" y="460"/>
                    </a:cubicBezTo>
                    <a:cubicBezTo>
                      <a:pt x="942" y="458"/>
                      <a:pt x="942" y="458"/>
                      <a:pt x="942" y="458"/>
                    </a:cubicBezTo>
                    <a:cubicBezTo>
                      <a:pt x="946" y="452"/>
                      <a:pt x="946" y="452"/>
                      <a:pt x="946" y="452"/>
                    </a:cubicBezTo>
                    <a:cubicBezTo>
                      <a:pt x="949" y="446"/>
                      <a:pt x="949" y="446"/>
                      <a:pt x="949" y="446"/>
                    </a:cubicBezTo>
                    <a:cubicBezTo>
                      <a:pt x="954" y="446"/>
                      <a:pt x="954" y="446"/>
                      <a:pt x="954" y="446"/>
                    </a:cubicBezTo>
                    <a:cubicBezTo>
                      <a:pt x="955" y="452"/>
                      <a:pt x="955" y="452"/>
                      <a:pt x="955" y="452"/>
                    </a:cubicBezTo>
                    <a:cubicBezTo>
                      <a:pt x="960" y="456"/>
                      <a:pt x="960" y="456"/>
                      <a:pt x="960" y="456"/>
                    </a:cubicBezTo>
                    <a:cubicBezTo>
                      <a:pt x="960" y="461"/>
                      <a:pt x="960" y="461"/>
                      <a:pt x="960" y="461"/>
                    </a:cubicBezTo>
                    <a:cubicBezTo>
                      <a:pt x="952" y="462"/>
                      <a:pt x="952" y="462"/>
                      <a:pt x="952" y="462"/>
                    </a:cubicBezTo>
                    <a:cubicBezTo>
                      <a:pt x="947" y="462"/>
                      <a:pt x="947" y="462"/>
                      <a:pt x="947" y="462"/>
                    </a:cubicBezTo>
                    <a:cubicBezTo>
                      <a:pt x="944" y="468"/>
                      <a:pt x="944" y="468"/>
                      <a:pt x="944" y="468"/>
                    </a:cubicBezTo>
                    <a:cubicBezTo>
                      <a:pt x="940" y="472"/>
                      <a:pt x="940" y="472"/>
                      <a:pt x="940" y="472"/>
                    </a:cubicBezTo>
                    <a:cubicBezTo>
                      <a:pt x="931" y="475"/>
                      <a:pt x="931" y="475"/>
                      <a:pt x="931" y="475"/>
                    </a:cubicBezTo>
                    <a:cubicBezTo>
                      <a:pt x="919" y="478"/>
                      <a:pt x="919" y="478"/>
                      <a:pt x="919" y="478"/>
                    </a:cubicBezTo>
                    <a:cubicBezTo>
                      <a:pt x="912" y="480"/>
                      <a:pt x="912" y="480"/>
                      <a:pt x="912" y="480"/>
                    </a:cubicBezTo>
                    <a:cubicBezTo>
                      <a:pt x="906" y="484"/>
                      <a:pt x="906" y="484"/>
                      <a:pt x="906" y="484"/>
                    </a:cubicBezTo>
                    <a:cubicBezTo>
                      <a:pt x="900" y="492"/>
                      <a:pt x="900" y="492"/>
                      <a:pt x="900" y="492"/>
                    </a:cubicBezTo>
                    <a:cubicBezTo>
                      <a:pt x="896" y="495"/>
                      <a:pt x="896" y="495"/>
                      <a:pt x="896" y="495"/>
                    </a:cubicBezTo>
                    <a:cubicBezTo>
                      <a:pt x="888" y="492"/>
                      <a:pt x="888" y="492"/>
                      <a:pt x="888" y="492"/>
                    </a:cubicBezTo>
                    <a:cubicBezTo>
                      <a:pt x="886" y="484"/>
                      <a:pt x="886" y="484"/>
                      <a:pt x="886" y="484"/>
                    </a:cubicBezTo>
                    <a:cubicBezTo>
                      <a:pt x="890" y="478"/>
                      <a:pt x="890" y="478"/>
                      <a:pt x="890" y="478"/>
                    </a:cubicBezTo>
                    <a:cubicBezTo>
                      <a:pt x="898" y="472"/>
                      <a:pt x="898" y="472"/>
                      <a:pt x="898" y="472"/>
                    </a:cubicBezTo>
                    <a:cubicBezTo>
                      <a:pt x="898" y="472"/>
                      <a:pt x="906" y="471"/>
                      <a:pt x="908" y="470"/>
                    </a:cubicBezTo>
                    <a:cubicBezTo>
                      <a:pt x="910" y="470"/>
                      <a:pt x="908" y="464"/>
                      <a:pt x="908" y="464"/>
                    </a:cubicBezTo>
                    <a:cubicBezTo>
                      <a:pt x="904" y="462"/>
                      <a:pt x="904" y="462"/>
                      <a:pt x="904" y="462"/>
                    </a:cubicBezTo>
                    <a:cubicBezTo>
                      <a:pt x="895" y="467"/>
                      <a:pt x="895" y="467"/>
                      <a:pt x="895" y="467"/>
                    </a:cubicBezTo>
                    <a:cubicBezTo>
                      <a:pt x="888" y="470"/>
                      <a:pt x="888" y="470"/>
                      <a:pt x="888" y="470"/>
                    </a:cubicBezTo>
                    <a:cubicBezTo>
                      <a:pt x="876" y="473"/>
                      <a:pt x="876" y="473"/>
                      <a:pt x="876" y="473"/>
                    </a:cubicBezTo>
                    <a:cubicBezTo>
                      <a:pt x="873" y="469"/>
                      <a:pt x="873" y="469"/>
                      <a:pt x="873" y="469"/>
                    </a:cubicBezTo>
                    <a:cubicBezTo>
                      <a:pt x="868" y="465"/>
                      <a:pt x="868" y="465"/>
                      <a:pt x="868" y="465"/>
                    </a:cubicBezTo>
                    <a:cubicBezTo>
                      <a:pt x="866" y="459"/>
                      <a:pt x="866" y="459"/>
                      <a:pt x="866" y="459"/>
                    </a:cubicBezTo>
                    <a:cubicBezTo>
                      <a:pt x="868" y="447"/>
                      <a:pt x="868" y="447"/>
                      <a:pt x="868" y="447"/>
                    </a:cubicBezTo>
                    <a:cubicBezTo>
                      <a:pt x="866" y="440"/>
                      <a:pt x="866" y="440"/>
                      <a:pt x="866" y="440"/>
                    </a:cubicBezTo>
                    <a:cubicBezTo>
                      <a:pt x="856" y="437"/>
                      <a:pt x="856" y="437"/>
                      <a:pt x="856" y="437"/>
                    </a:cubicBezTo>
                    <a:cubicBezTo>
                      <a:pt x="850" y="435"/>
                      <a:pt x="850" y="435"/>
                      <a:pt x="850" y="435"/>
                    </a:cubicBezTo>
                    <a:cubicBezTo>
                      <a:pt x="844" y="440"/>
                      <a:pt x="844" y="440"/>
                      <a:pt x="844" y="440"/>
                    </a:cubicBezTo>
                    <a:cubicBezTo>
                      <a:pt x="838" y="451"/>
                      <a:pt x="838" y="451"/>
                      <a:pt x="838" y="451"/>
                    </a:cubicBezTo>
                    <a:cubicBezTo>
                      <a:pt x="836" y="458"/>
                      <a:pt x="836" y="458"/>
                      <a:pt x="836" y="458"/>
                    </a:cubicBezTo>
                    <a:cubicBezTo>
                      <a:pt x="835" y="463"/>
                      <a:pt x="835" y="463"/>
                      <a:pt x="835" y="463"/>
                    </a:cubicBezTo>
                    <a:cubicBezTo>
                      <a:pt x="831" y="469"/>
                      <a:pt x="831" y="469"/>
                      <a:pt x="831" y="469"/>
                    </a:cubicBezTo>
                    <a:cubicBezTo>
                      <a:pt x="822" y="473"/>
                      <a:pt x="822" y="473"/>
                      <a:pt x="822" y="473"/>
                    </a:cubicBezTo>
                    <a:cubicBezTo>
                      <a:pt x="778" y="474"/>
                      <a:pt x="778" y="474"/>
                      <a:pt x="778" y="474"/>
                    </a:cubicBezTo>
                    <a:cubicBezTo>
                      <a:pt x="766" y="482"/>
                      <a:pt x="766" y="482"/>
                      <a:pt x="766" y="482"/>
                    </a:cubicBezTo>
                    <a:cubicBezTo>
                      <a:pt x="761" y="485"/>
                      <a:pt x="761" y="485"/>
                      <a:pt x="761" y="485"/>
                    </a:cubicBezTo>
                    <a:cubicBezTo>
                      <a:pt x="757" y="488"/>
                      <a:pt x="757" y="488"/>
                      <a:pt x="757" y="488"/>
                    </a:cubicBezTo>
                    <a:cubicBezTo>
                      <a:pt x="749" y="488"/>
                      <a:pt x="749" y="488"/>
                      <a:pt x="749" y="488"/>
                    </a:cubicBezTo>
                    <a:cubicBezTo>
                      <a:pt x="736" y="488"/>
                      <a:pt x="736" y="488"/>
                      <a:pt x="736" y="488"/>
                    </a:cubicBezTo>
                    <a:cubicBezTo>
                      <a:pt x="732" y="491"/>
                      <a:pt x="732" y="491"/>
                      <a:pt x="732" y="491"/>
                    </a:cubicBezTo>
                    <a:cubicBezTo>
                      <a:pt x="727" y="494"/>
                      <a:pt x="727" y="494"/>
                      <a:pt x="727" y="494"/>
                    </a:cubicBezTo>
                    <a:cubicBezTo>
                      <a:pt x="727" y="497"/>
                      <a:pt x="727" y="497"/>
                      <a:pt x="727" y="497"/>
                    </a:cubicBezTo>
                    <a:cubicBezTo>
                      <a:pt x="734" y="497"/>
                      <a:pt x="734" y="497"/>
                      <a:pt x="734" y="497"/>
                    </a:cubicBezTo>
                    <a:cubicBezTo>
                      <a:pt x="732" y="500"/>
                      <a:pt x="732" y="500"/>
                      <a:pt x="732" y="500"/>
                    </a:cubicBezTo>
                    <a:cubicBezTo>
                      <a:pt x="733" y="504"/>
                      <a:pt x="733" y="504"/>
                      <a:pt x="733" y="504"/>
                    </a:cubicBezTo>
                    <a:cubicBezTo>
                      <a:pt x="720" y="505"/>
                      <a:pt x="720" y="505"/>
                      <a:pt x="720" y="505"/>
                    </a:cubicBezTo>
                    <a:cubicBezTo>
                      <a:pt x="709" y="507"/>
                      <a:pt x="709" y="507"/>
                      <a:pt x="709" y="507"/>
                    </a:cubicBezTo>
                    <a:cubicBezTo>
                      <a:pt x="702" y="509"/>
                      <a:pt x="702" y="509"/>
                      <a:pt x="702" y="509"/>
                    </a:cubicBezTo>
                    <a:cubicBezTo>
                      <a:pt x="697" y="513"/>
                      <a:pt x="697" y="513"/>
                      <a:pt x="697" y="513"/>
                    </a:cubicBezTo>
                    <a:cubicBezTo>
                      <a:pt x="690" y="517"/>
                      <a:pt x="690" y="517"/>
                      <a:pt x="690" y="517"/>
                    </a:cubicBezTo>
                    <a:cubicBezTo>
                      <a:pt x="687" y="516"/>
                      <a:pt x="687" y="516"/>
                      <a:pt x="687" y="516"/>
                    </a:cubicBezTo>
                    <a:cubicBezTo>
                      <a:pt x="687" y="510"/>
                      <a:pt x="687" y="510"/>
                      <a:pt x="687" y="510"/>
                    </a:cubicBezTo>
                    <a:cubicBezTo>
                      <a:pt x="689" y="508"/>
                      <a:pt x="689" y="508"/>
                      <a:pt x="689" y="508"/>
                    </a:cubicBezTo>
                    <a:cubicBezTo>
                      <a:pt x="689" y="502"/>
                      <a:pt x="689" y="502"/>
                      <a:pt x="689" y="502"/>
                    </a:cubicBezTo>
                    <a:cubicBezTo>
                      <a:pt x="693" y="501"/>
                      <a:pt x="693" y="501"/>
                      <a:pt x="693" y="501"/>
                    </a:cubicBezTo>
                    <a:cubicBezTo>
                      <a:pt x="700" y="498"/>
                      <a:pt x="700" y="498"/>
                      <a:pt x="700" y="498"/>
                    </a:cubicBezTo>
                    <a:cubicBezTo>
                      <a:pt x="701" y="491"/>
                      <a:pt x="701" y="491"/>
                      <a:pt x="701" y="491"/>
                    </a:cubicBezTo>
                    <a:cubicBezTo>
                      <a:pt x="702" y="485"/>
                      <a:pt x="702" y="485"/>
                      <a:pt x="702" y="485"/>
                    </a:cubicBezTo>
                    <a:cubicBezTo>
                      <a:pt x="706" y="480"/>
                      <a:pt x="706" y="480"/>
                      <a:pt x="706" y="480"/>
                    </a:cubicBezTo>
                    <a:cubicBezTo>
                      <a:pt x="708" y="475"/>
                      <a:pt x="708" y="475"/>
                      <a:pt x="708" y="475"/>
                    </a:cubicBezTo>
                    <a:cubicBezTo>
                      <a:pt x="711" y="477"/>
                      <a:pt x="711" y="477"/>
                      <a:pt x="711" y="477"/>
                    </a:cubicBezTo>
                    <a:cubicBezTo>
                      <a:pt x="716" y="480"/>
                      <a:pt x="716" y="480"/>
                      <a:pt x="716" y="480"/>
                    </a:cubicBezTo>
                    <a:cubicBezTo>
                      <a:pt x="721" y="480"/>
                      <a:pt x="721" y="480"/>
                      <a:pt x="721" y="480"/>
                    </a:cubicBezTo>
                    <a:cubicBezTo>
                      <a:pt x="724" y="472"/>
                      <a:pt x="724" y="472"/>
                      <a:pt x="724" y="472"/>
                    </a:cubicBezTo>
                    <a:cubicBezTo>
                      <a:pt x="718" y="466"/>
                      <a:pt x="718" y="466"/>
                      <a:pt x="718" y="466"/>
                    </a:cubicBezTo>
                    <a:cubicBezTo>
                      <a:pt x="712" y="459"/>
                      <a:pt x="712" y="459"/>
                      <a:pt x="712" y="459"/>
                    </a:cubicBezTo>
                    <a:cubicBezTo>
                      <a:pt x="703" y="456"/>
                      <a:pt x="703" y="456"/>
                      <a:pt x="703" y="456"/>
                    </a:cubicBezTo>
                    <a:cubicBezTo>
                      <a:pt x="694" y="456"/>
                      <a:pt x="694" y="456"/>
                      <a:pt x="694" y="456"/>
                    </a:cubicBezTo>
                    <a:cubicBezTo>
                      <a:pt x="682" y="455"/>
                      <a:pt x="682" y="455"/>
                      <a:pt x="682" y="455"/>
                    </a:cubicBezTo>
                    <a:cubicBezTo>
                      <a:pt x="674" y="454"/>
                      <a:pt x="674" y="454"/>
                      <a:pt x="674" y="454"/>
                    </a:cubicBezTo>
                    <a:cubicBezTo>
                      <a:pt x="670" y="450"/>
                      <a:pt x="670" y="450"/>
                      <a:pt x="670" y="450"/>
                    </a:cubicBezTo>
                    <a:cubicBezTo>
                      <a:pt x="666" y="441"/>
                      <a:pt x="666" y="441"/>
                      <a:pt x="666" y="441"/>
                    </a:cubicBezTo>
                    <a:cubicBezTo>
                      <a:pt x="663" y="433"/>
                      <a:pt x="663" y="433"/>
                      <a:pt x="663" y="433"/>
                    </a:cubicBezTo>
                    <a:cubicBezTo>
                      <a:pt x="662" y="429"/>
                      <a:pt x="662" y="429"/>
                      <a:pt x="662" y="429"/>
                    </a:cubicBezTo>
                    <a:cubicBezTo>
                      <a:pt x="653" y="430"/>
                      <a:pt x="653" y="430"/>
                      <a:pt x="653" y="430"/>
                    </a:cubicBezTo>
                    <a:cubicBezTo>
                      <a:pt x="649" y="423"/>
                      <a:pt x="649" y="423"/>
                      <a:pt x="649" y="423"/>
                    </a:cubicBezTo>
                    <a:cubicBezTo>
                      <a:pt x="646" y="417"/>
                      <a:pt x="646" y="417"/>
                      <a:pt x="646" y="417"/>
                    </a:cubicBezTo>
                    <a:cubicBezTo>
                      <a:pt x="638" y="417"/>
                      <a:pt x="638" y="417"/>
                      <a:pt x="638" y="417"/>
                    </a:cubicBezTo>
                    <a:cubicBezTo>
                      <a:pt x="631" y="414"/>
                      <a:pt x="631" y="414"/>
                      <a:pt x="631" y="414"/>
                    </a:cubicBezTo>
                    <a:cubicBezTo>
                      <a:pt x="624" y="415"/>
                      <a:pt x="624" y="415"/>
                      <a:pt x="624" y="415"/>
                    </a:cubicBezTo>
                    <a:cubicBezTo>
                      <a:pt x="619" y="419"/>
                      <a:pt x="619" y="419"/>
                      <a:pt x="619" y="419"/>
                    </a:cubicBezTo>
                    <a:cubicBezTo>
                      <a:pt x="611" y="423"/>
                      <a:pt x="611" y="423"/>
                      <a:pt x="611" y="423"/>
                    </a:cubicBezTo>
                    <a:cubicBezTo>
                      <a:pt x="605" y="428"/>
                      <a:pt x="605" y="428"/>
                      <a:pt x="605" y="428"/>
                    </a:cubicBezTo>
                    <a:cubicBezTo>
                      <a:pt x="600" y="427"/>
                      <a:pt x="600" y="427"/>
                      <a:pt x="600" y="427"/>
                    </a:cubicBezTo>
                    <a:cubicBezTo>
                      <a:pt x="593" y="426"/>
                      <a:pt x="593" y="426"/>
                      <a:pt x="593" y="426"/>
                    </a:cubicBezTo>
                    <a:cubicBezTo>
                      <a:pt x="587" y="426"/>
                      <a:pt x="587" y="426"/>
                      <a:pt x="587" y="426"/>
                    </a:cubicBezTo>
                    <a:cubicBezTo>
                      <a:pt x="585" y="425"/>
                      <a:pt x="585" y="425"/>
                      <a:pt x="585" y="425"/>
                    </a:cubicBezTo>
                    <a:cubicBezTo>
                      <a:pt x="576" y="422"/>
                      <a:pt x="576" y="422"/>
                      <a:pt x="576" y="422"/>
                    </a:cubicBezTo>
                    <a:cubicBezTo>
                      <a:pt x="559" y="420"/>
                      <a:pt x="559" y="420"/>
                      <a:pt x="559" y="420"/>
                    </a:cubicBezTo>
                    <a:cubicBezTo>
                      <a:pt x="549" y="417"/>
                      <a:pt x="549" y="417"/>
                      <a:pt x="549" y="417"/>
                    </a:cubicBezTo>
                    <a:cubicBezTo>
                      <a:pt x="547" y="413"/>
                      <a:pt x="547" y="413"/>
                      <a:pt x="547" y="413"/>
                    </a:cubicBezTo>
                    <a:cubicBezTo>
                      <a:pt x="546" y="408"/>
                      <a:pt x="546" y="408"/>
                      <a:pt x="546" y="408"/>
                    </a:cubicBezTo>
                    <a:cubicBezTo>
                      <a:pt x="540" y="408"/>
                      <a:pt x="540" y="408"/>
                      <a:pt x="540" y="408"/>
                    </a:cubicBezTo>
                    <a:cubicBezTo>
                      <a:pt x="538" y="413"/>
                      <a:pt x="538" y="413"/>
                      <a:pt x="538" y="413"/>
                    </a:cubicBezTo>
                    <a:cubicBezTo>
                      <a:pt x="216" y="414"/>
                      <a:pt x="216" y="414"/>
                      <a:pt x="216" y="414"/>
                    </a:cubicBezTo>
                    <a:cubicBezTo>
                      <a:pt x="210" y="406"/>
                      <a:pt x="210" y="406"/>
                      <a:pt x="210" y="406"/>
                    </a:cubicBezTo>
                    <a:cubicBezTo>
                      <a:pt x="203" y="398"/>
                      <a:pt x="203" y="398"/>
                      <a:pt x="203" y="398"/>
                    </a:cubicBezTo>
                    <a:cubicBezTo>
                      <a:pt x="198" y="401"/>
                      <a:pt x="198" y="401"/>
                      <a:pt x="198" y="401"/>
                    </a:cubicBezTo>
                    <a:cubicBezTo>
                      <a:pt x="191" y="393"/>
                      <a:pt x="191" y="393"/>
                      <a:pt x="191" y="393"/>
                    </a:cubicBezTo>
                    <a:cubicBezTo>
                      <a:pt x="186" y="386"/>
                      <a:pt x="186" y="386"/>
                      <a:pt x="186" y="386"/>
                    </a:cubicBezTo>
                    <a:cubicBezTo>
                      <a:pt x="182" y="389"/>
                      <a:pt x="182" y="389"/>
                      <a:pt x="182" y="389"/>
                    </a:cubicBezTo>
                    <a:cubicBezTo>
                      <a:pt x="173" y="384"/>
                      <a:pt x="173" y="384"/>
                      <a:pt x="173" y="384"/>
                    </a:cubicBezTo>
                    <a:cubicBezTo>
                      <a:pt x="160" y="382"/>
                      <a:pt x="160" y="382"/>
                      <a:pt x="160" y="382"/>
                    </a:cubicBezTo>
                    <a:cubicBezTo>
                      <a:pt x="163" y="374"/>
                      <a:pt x="163" y="374"/>
                      <a:pt x="163" y="374"/>
                    </a:cubicBezTo>
                    <a:cubicBezTo>
                      <a:pt x="160" y="370"/>
                      <a:pt x="160" y="370"/>
                      <a:pt x="160" y="370"/>
                    </a:cubicBezTo>
                    <a:cubicBezTo>
                      <a:pt x="155" y="370"/>
                      <a:pt x="155" y="370"/>
                      <a:pt x="155" y="370"/>
                    </a:cubicBezTo>
                    <a:cubicBezTo>
                      <a:pt x="155" y="364"/>
                      <a:pt x="155" y="364"/>
                      <a:pt x="155" y="364"/>
                    </a:cubicBezTo>
                    <a:cubicBezTo>
                      <a:pt x="154" y="359"/>
                      <a:pt x="154" y="359"/>
                      <a:pt x="154" y="359"/>
                    </a:cubicBezTo>
                    <a:cubicBezTo>
                      <a:pt x="150" y="354"/>
                      <a:pt x="150" y="354"/>
                      <a:pt x="150" y="354"/>
                    </a:cubicBezTo>
                    <a:cubicBezTo>
                      <a:pt x="146" y="352"/>
                      <a:pt x="146" y="352"/>
                      <a:pt x="146" y="352"/>
                    </a:cubicBezTo>
                    <a:cubicBezTo>
                      <a:pt x="140" y="355"/>
                      <a:pt x="140" y="355"/>
                      <a:pt x="140" y="355"/>
                    </a:cubicBezTo>
                    <a:cubicBezTo>
                      <a:pt x="141" y="349"/>
                      <a:pt x="141" y="349"/>
                      <a:pt x="141" y="349"/>
                    </a:cubicBezTo>
                    <a:cubicBezTo>
                      <a:pt x="145" y="342"/>
                      <a:pt x="145" y="342"/>
                      <a:pt x="145" y="342"/>
                    </a:cubicBezTo>
                    <a:cubicBezTo>
                      <a:pt x="145" y="335"/>
                      <a:pt x="145" y="335"/>
                      <a:pt x="145" y="335"/>
                    </a:cubicBezTo>
                    <a:cubicBezTo>
                      <a:pt x="140" y="338"/>
                      <a:pt x="140" y="338"/>
                      <a:pt x="140" y="338"/>
                    </a:cubicBezTo>
                    <a:cubicBezTo>
                      <a:pt x="134" y="343"/>
                      <a:pt x="134" y="343"/>
                      <a:pt x="134" y="343"/>
                    </a:cubicBezTo>
                    <a:cubicBezTo>
                      <a:pt x="127" y="343"/>
                      <a:pt x="127" y="343"/>
                      <a:pt x="127" y="343"/>
                    </a:cubicBezTo>
                    <a:cubicBezTo>
                      <a:pt x="127" y="335"/>
                      <a:pt x="127" y="335"/>
                      <a:pt x="127" y="335"/>
                    </a:cubicBezTo>
                    <a:cubicBezTo>
                      <a:pt x="130" y="328"/>
                      <a:pt x="130" y="328"/>
                      <a:pt x="130" y="328"/>
                    </a:cubicBezTo>
                    <a:cubicBezTo>
                      <a:pt x="130" y="323"/>
                      <a:pt x="130" y="323"/>
                      <a:pt x="130" y="323"/>
                    </a:cubicBezTo>
                    <a:cubicBezTo>
                      <a:pt x="133" y="315"/>
                      <a:pt x="133" y="315"/>
                      <a:pt x="133" y="315"/>
                    </a:cubicBezTo>
                    <a:cubicBezTo>
                      <a:pt x="132" y="307"/>
                      <a:pt x="132" y="307"/>
                      <a:pt x="132" y="307"/>
                    </a:cubicBezTo>
                    <a:cubicBezTo>
                      <a:pt x="129" y="306"/>
                      <a:pt x="129" y="306"/>
                      <a:pt x="129" y="306"/>
                    </a:cubicBezTo>
                    <a:cubicBezTo>
                      <a:pt x="128" y="299"/>
                      <a:pt x="128" y="299"/>
                      <a:pt x="128" y="299"/>
                    </a:cubicBezTo>
                    <a:cubicBezTo>
                      <a:pt x="118" y="293"/>
                      <a:pt x="118" y="293"/>
                      <a:pt x="118" y="293"/>
                    </a:cubicBezTo>
                    <a:cubicBezTo>
                      <a:pt x="111" y="290"/>
                      <a:pt x="111" y="290"/>
                      <a:pt x="111" y="290"/>
                    </a:cubicBezTo>
                    <a:cubicBezTo>
                      <a:pt x="108" y="288"/>
                      <a:pt x="108" y="288"/>
                      <a:pt x="108" y="288"/>
                    </a:cubicBezTo>
                    <a:cubicBezTo>
                      <a:pt x="102" y="279"/>
                      <a:pt x="102" y="279"/>
                      <a:pt x="102" y="279"/>
                    </a:cubicBezTo>
                    <a:cubicBezTo>
                      <a:pt x="94" y="266"/>
                      <a:pt x="94" y="266"/>
                      <a:pt x="94" y="266"/>
                    </a:cubicBezTo>
                    <a:cubicBezTo>
                      <a:pt x="88" y="259"/>
                      <a:pt x="88" y="259"/>
                      <a:pt x="88" y="259"/>
                    </a:cubicBezTo>
                    <a:cubicBezTo>
                      <a:pt x="74" y="245"/>
                      <a:pt x="74" y="245"/>
                      <a:pt x="74" y="245"/>
                    </a:cubicBezTo>
                    <a:cubicBezTo>
                      <a:pt x="65" y="235"/>
                      <a:pt x="65" y="235"/>
                      <a:pt x="65" y="235"/>
                    </a:cubicBezTo>
                    <a:cubicBezTo>
                      <a:pt x="52" y="242"/>
                      <a:pt x="52" y="242"/>
                      <a:pt x="52" y="242"/>
                    </a:cubicBezTo>
                    <a:cubicBezTo>
                      <a:pt x="50" y="246"/>
                      <a:pt x="50" y="246"/>
                      <a:pt x="50" y="246"/>
                    </a:cubicBezTo>
                    <a:cubicBezTo>
                      <a:pt x="43" y="247"/>
                      <a:pt x="43" y="247"/>
                      <a:pt x="43" y="247"/>
                    </a:cubicBezTo>
                    <a:cubicBezTo>
                      <a:pt x="34" y="240"/>
                      <a:pt x="34" y="240"/>
                      <a:pt x="34" y="240"/>
                    </a:cubicBezTo>
                    <a:cubicBezTo>
                      <a:pt x="24" y="232"/>
                      <a:pt x="24" y="232"/>
                      <a:pt x="24" y="232"/>
                    </a:cubicBezTo>
                    <a:cubicBezTo>
                      <a:pt x="20" y="225"/>
                      <a:pt x="20" y="225"/>
                      <a:pt x="20" y="225"/>
                    </a:cubicBezTo>
                    <a:cubicBezTo>
                      <a:pt x="8" y="229"/>
                      <a:pt x="8" y="229"/>
                      <a:pt x="8" y="229"/>
                    </a:cubicBezTo>
                    <a:cubicBezTo>
                      <a:pt x="0" y="226"/>
                      <a:pt x="0" y="226"/>
                      <a:pt x="0" y="226"/>
                    </a:cubicBezTo>
                    <a:cubicBezTo>
                      <a:pt x="0" y="48"/>
                      <a:pt x="0" y="48"/>
                      <a:pt x="0" y="48"/>
                    </a:cubicBezTo>
                    <a:cubicBezTo>
                      <a:pt x="13" y="48"/>
                      <a:pt x="13" y="48"/>
                      <a:pt x="13" y="48"/>
                    </a:cubicBezTo>
                    <a:cubicBezTo>
                      <a:pt x="35" y="58"/>
                      <a:pt x="35" y="58"/>
                      <a:pt x="35" y="58"/>
                    </a:cubicBezTo>
                    <a:cubicBezTo>
                      <a:pt x="62" y="65"/>
                      <a:pt x="62" y="65"/>
                      <a:pt x="62" y="65"/>
                    </a:cubicBezTo>
                    <a:cubicBezTo>
                      <a:pt x="61" y="55"/>
                      <a:pt x="61" y="55"/>
                      <a:pt x="61" y="55"/>
                    </a:cubicBezTo>
                    <a:cubicBezTo>
                      <a:pt x="74" y="47"/>
                      <a:pt x="74" y="47"/>
                      <a:pt x="74" y="47"/>
                    </a:cubicBezTo>
                    <a:cubicBezTo>
                      <a:pt x="81" y="51"/>
                      <a:pt x="81" y="51"/>
                      <a:pt x="81" y="51"/>
                    </a:cubicBezTo>
                    <a:cubicBezTo>
                      <a:pt x="86" y="54"/>
                      <a:pt x="86" y="54"/>
                      <a:pt x="86" y="54"/>
                    </a:cubicBezTo>
                    <a:cubicBezTo>
                      <a:pt x="102" y="46"/>
                      <a:pt x="102" y="46"/>
                      <a:pt x="102" y="46"/>
                    </a:cubicBezTo>
                    <a:cubicBezTo>
                      <a:pt x="120" y="37"/>
                      <a:pt x="120" y="37"/>
                      <a:pt x="120" y="37"/>
                    </a:cubicBezTo>
                    <a:cubicBezTo>
                      <a:pt x="132" y="37"/>
                      <a:pt x="132" y="37"/>
                      <a:pt x="132" y="37"/>
                    </a:cubicBezTo>
                    <a:cubicBezTo>
                      <a:pt x="134" y="42"/>
                      <a:pt x="134" y="42"/>
                      <a:pt x="134" y="42"/>
                    </a:cubicBezTo>
                    <a:cubicBezTo>
                      <a:pt x="143" y="44"/>
                      <a:pt x="143" y="44"/>
                      <a:pt x="143" y="44"/>
                    </a:cubicBezTo>
                    <a:cubicBezTo>
                      <a:pt x="155" y="29"/>
                      <a:pt x="155" y="29"/>
                      <a:pt x="155" y="29"/>
                    </a:cubicBezTo>
                    <a:cubicBezTo>
                      <a:pt x="163" y="35"/>
                      <a:pt x="163" y="35"/>
                      <a:pt x="163" y="35"/>
                    </a:cubicBezTo>
                    <a:cubicBezTo>
                      <a:pt x="171" y="49"/>
                      <a:pt x="171" y="49"/>
                      <a:pt x="171" y="49"/>
                    </a:cubicBezTo>
                    <a:cubicBezTo>
                      <a:pt x="181" y="51"/>
                      <a:pt x="181" y="51"/>
                      <a:pt x="181" y="51"/>
                    </a:cubicBezTo>
                    <a:cubicBezTo>
                      <a:pt x="190" y="38"/>
                      <a:pt x="190" y="38"/>
                      <a:pt x="190" y="38"/>
                    </a:cubicBezTo>
                    <a:cubicBezTo>
                      <a:pt x="195" y="40"/>
                      <a:pt x="195" y="40"/>
                      <a:pt x="195" y="40"/>
                    </a:cubicBezTo>
                    <a:cubicBezTo>
                      <a:pt x="201" y="53"/>
                      <a:pt x="201" y="53"/>
                      <a:pt x="201" y="53"/>
                    </a:cubicBezTo>
                    <a:cubicBezTo>
                      <a:pt x="210" y="47"/>
                      <a:pt x="210" y="47"/>
                      <a:pt x="210" y="47"/>
                    </a:cubicBezTo>
                    <a:cubicBezTo>
                      <a:pt x="225" y="43"/>
                      <a:pt x="225" y="43"/>
                      <a:pt x="225" y="43"/>
                    </a:cubicBezTo>
                    <a:cubicBezTo>
                      <a:pt x="244" y="50"/>
                      <a:pt x="244" y="50"/>
                      <a:pt x="244" y="50"/>
                    </a:cubicBezTo>
                    <a:cubicBezTo>
                      <a:pt x="262" y="55"/>
                      <a:pt x="262" y="55"/>
                      <a:pt x="262" y="55"/>
                    </a:cubicBezTo>
                    <a:cubicBezTo>
                      <a:pt x="285" y="62"/>
                      <a:pt x="285" y="62"/>
                      <a:pt x="285" y="62"/>
                    </a:cubicBezTo>
                    <a:cubicBezTo>
                      <a:pt x="301" y="63"/>
                      <a:pt x="301" y="63"/>
                      <a:pt x="301" y="63"/>
                    </a:cubicBezTo>
                    <a:cubicBezTo>
                      <a:pt x="315" y="69"/>
                      <a:pt x="315" y="69"/>
                      <a:pt x="315" y="69"/>
                    </a:cubicBezTo>
                    <a:cubicBezTo>
                      <a:pt x="317" y="75"/>
                      <a:pt x="317" y="75"/>
                      <a:pt x="317" y="75"/>
                    </a:cubicBezTo>
                    <a:cubicBezTo>
                      <a:pt x="308" y="76"/>
                      <a:pt x="308" y="76"/>
                      <a:pt x="308" y="76"/>
                    </a:cubicBezTo>
                    <a:cubicBezTo>
                      <a:pt x="306" y="83"/>
                      <a:pt x="306" y="83"/>
                      <a:pt x="306" y="83"/>
                    </a:cubicBezTo>
                    <a:cubicBezTo>
                      <a:pt x="318" y="88"/>
                      <a:pt x="318" y="88"/>
                      <a:pt x="318" y="88"/>
                    </a:cubicBezTo>
                    <a:cubicBezTo>
                      <a:pt x="340" y="88"/>
                      <a:pt x="340" y="88"/>
                      <a:pt x="340" y="88"/>
                    </a:cubicBezTo>
                    <a:cubicBezTo>
                      <a:pt x="357" y="86"/>
                      <a:pt x="357" y="86"/>
                      <a:pt x="357" y="86"/>
                    </a:cubicBezTo>
                    <a:cubicBezTo>
                      <a:pt x="362" y="83"/>
                      <a:pt x="362" y="83"/>
                      <a:pt x="362" y="83"/>
                    </a:cubicBezTo>
                    <a:cubicBezTo>
                      <a:pt x="377" y="90"/>
                      <a:pt x="377" y="90"/>
                      <a:pt x="377" y="90"/>
                    </a:cubicBezTo>
                    <a:cubicBezTo>
                      <a:pt x="389" y="98"/>
                      <a:pt x="389" y="98"/>
                      <a:pt x="389" y="98"/>
                    </a:cubicBezTo>
                    <a:cubicBezTo>
                      <a:pt x="393" y="107"/>
                      <a:pt x="393" y="107"/>
                      <a:pt x="393" y="107"/>
                    </a:cubicBezTo>
                    <a:cubicBezTo>
                      <a:pt x="399" y="104"/>
                      <a:pt x="399" y="104"/>
                      <a:pt x="399" y="104"/>
                    </a:cubicBezTo>
                    <a:cubicBezTo>
                      <a:pt x="395" y="90"/>
                      <a:pt x="395" y="90"/>
                      <a:pt x="395" y="90"/>
                    </a:cubicBezTo>
                    <a:cubicBezTo>
                      <a:pt x="392" y="83"/>
                      <a:pt x="392" y="83"/>
                      <a:pt x="392" y="83"/>
                    </a:cubicBezTo>
                    <a:cubicBezTo>
                      <a:pt x="400" y="79"/>
                      <a:pt x="400" y="79"/>
                      <a:pt x="400" y="79"/>
                    </a:cubicBezTo>
                    <a:cubicBezTo>
                      <a:pt x="417" y="71"/>
                      <a:pt x="417" y="71"/>
                      <a:pt x="417" y="71"/>
                    </a:cubicBezTo>
                    <a:cubicBezTo>
                      <a:pt x="431" y="78"/>
                      <a:pt x="431" y="78"/>
                      <a:pt x="431" y="78"/>
                    </a:cubicBezTo>
                    <a:cubicBezTo>
                      <a:pt x="448" y="84"/>
                      <a:pt x="448" y="84"/>
                      <a:pt x="448" y="84"/>
                    </a:cubicBezTo>
                    <a:cubicBezTo>
                      <a:pt x="464" y="87"/>
                      <a:pt x="464" y="87"/>
                      <a:pt x="464" y="87"/>
                    </a:cubicBezTo>
                    <a:cubicBezTo>
                      <a:pt x="482" y="87"/>
                      <a:pt x="482" y="87"/>
                      <a:pt x="482" y="87"/>
                    </a:cubicBezTo>
                    <a:cubicBezTo>
                      <a:pt x="499" y="87"/>
                      <a:pt x="499" y="87"/>
                      <a:pt x="499" y="87"/>
                    </a:cubicBezTo>
                    <a:cubicBezTo>
                      <a:pt x="514" y="88"/>
                      <a:pt x="514" y="88"/>
                      <a:pt x="514" y="88"/>
                    </a:cubicBezTo>
                    <a:cubicBezTo>
                      <a:pt x="518" y="84"/>
                      <a:pt x="518" y="84"/>
                      <a:pt x="518" y="84"/>
                    </a:cubicBezTo>
                    <a:cubicBezTo>
                      <a:pt x="513" y="82"/>
                      <a:pt x="513" y="82"/>
                      <a:pt x="513" y="82"/>
                    </a:cubicBezTo>
                    <a:cubicBezTo>
                      <a:pt x="504" y="80"/>
                      <a:pt x="504" y="80"/>
                      <a:pt x="504" y="80"/>
                    </a:cubicBezTo>
                    <a:cubicBezTo>
                      <a:pt x="507" y="74"/>
                      <a:pt x="507" y="74"/>
                      <a:pt x="507" y="74"/>
                    </a:cubicBezTo>
                    <a:cubicBezTo>
                      <a:pt x="510" y="72"/>
                      <a:pt x="510" y="72"/>
                      <a:pt x="510" y="72"/>
                    </a:cubicBezTo>
                    <a:cubicBezTo>
                      <a:pt x="519" y="75"/>
                      <a:pt x="519" y="75"/>
                      <a:pt x="519" y="75"/>
                    </a:cubicBezTo>
                    <a:cubicBezTo>
                      <a:pt x="529" y="84"/>
                      <a:pt x="529" y="84"/>
                      <a:pt x="529" y="84"/>
                    </a:cubicBezTo>
                    <a:cubicBezTo>
                      <a:pt x="526" y="88"/>
                      <a:pt x="526" y="88"/>
                      <a:pt x="526" y="88"/>
                    </a:cubicBezTo>
                    <a:cubicBezTo>
                      <a:pt x="530" y="94"/>
                      <a:pt x="530" y="94"/>
                      <a:pt x="530" y="94"/>
                    </a:cubicBezTo>
                    <a:cubicBezTo>
                      <a:pt x="535" y="100"/>
                      <a:pt x="535" y="100"/>
                      <a:pt x="535" y="100"/>
                    </a:cubicBezTo>
                    <a:cubicBezTo>
                      <a:pt x="541" y="101"/>
                      <a:pt x="541" y="101"/>
                      <a:pt x="541" y="101"/>
                    </a:cubicBezTo>
                    <a:cubicBezTo>
                      <a:pt x="541" y="90"/>
                      <a:pt x="541" y="90"/>
                      <a:pt x="541" y="90"/>
                    </a:cubicBezTo>
                    <a:cubicBezTo>
                      <a:pt x="540" y="81"/>
                      <a:pt x="540" y="81"/>
                      <a:pt x="540" y="81"/>
                    </a:cubicBezTo>
                    <a:cubicBezTo>
                      <a:pt x="554" y="77"/>
                      <a:pt x="554" y="77"/>
                      <a:pt x="554" y="77"/>
                    </a:cubicBezTo>
                    <a:cubicBezTo>
                      <a:pt x="561" y="68"/>
                      <a:pt x="561" y="68"/>
                      <a:pt x="561" y="68"/>
                    </a:cubicBezTo>
                    <a:cubicBezTo>
                      <a:pt x="560" y="59"/>
                      <a:pt x="560" y="59"/>
                      <a:pt x="560" y="59"/>
                    </a:cubicBezTo>
                    <a:cubicBezTo>
                      <a:pt x="552" y="49"/>
                      <a:pt x="552" y="49"/>
                      <a:pt x="552" y="49"/>
                    </a:cubicBezTo>
                    <a:cubicBezTo>
                      <a:pt x="540" y="45"/>
                      <a:pt x="540" y="45"/>
                      <a:pt x="540" y="45"/>
                    </a:cubicBezTo>
                    <a:cubicBezTo>
                      <a:pt x="529" y="40"/>
                      <a:pt x="529" y="40"/>
                      <a:pt x="529" y="40"/>
                    </a:cubicBezTo>
                    <a:cubicBezTo>
                      <a:pt x="526" y="33"/>
                      <a:pt x="526" y="33"/>
                      <a:pt x="526" y="33"/>
                    </a:cubicBezTo>
                    <a:cubicBezTo>
                      <a:pt x="532" y="25"/>
                      <a:pt x="532" y="25"/>
                      <a:pt x="532" y="25"/>
                    </a:cubicBezTo>
                    <a:cubicBezTo>
                      <a:pt x="525" y="20"/>
                      <a:pt x="525" y="20"/>
                      <a:pt x="525" y="20"/>
                    </a:cubicBezTo>
                    <a:cubicBezTo>
                      <a:pt x="528" y="10"/>
                      <a:pt x="528" y="10"/>
                      <a:pt x="528" y="10"/>
                    </a:cubicBezTo>
                    <a:cubicBezTo>
                      <a:pt x="536" y="10"/>
                      <a:pt x="536" y="10"/>
                      <a:pt x="536" y="10"/>
                    </a:cubicBezTo>
                    <a:cubicBezTo>
                      <a:pt x="539" y="4"/>
                      <a:pt x="539" y="4"/>
                      <a:pt x="539" y="4"/>
                    </a:cubicBezTo>
                    <a:cubicBezTo>
                      <a:pt x="546" y="0"/>
                      <a:pt x="546" y="0"/>
                      <a:pt x="546" y="0"/>
                    </a:cubicBezTo>
                    <a:cubicBezTo>
                      <a:pt x="560" y="4"/>
                      <a:pt x="560" y="4"/>
                      <a:pt x="560" y="4"/>
                    </a:cubicBezTo>
                    <a:cubicBezTo>
                      <a:pt x="568" y="15"/>
                      <a:pt x="568" y="15"/>
                      <a:pt x="568" y="15"/>
                    </a:cubicBezTo>
                    <a:cubicBezTo>
                      <a:pt x="570" y="21"/>
                      <a:pt x="570" y="21"/>
                      <a:pt x="570" y="21"/>
                    </a:cubicBezTo>
                    <a:cubicBezTo>
                      <a:pt x="578" y="31"/>
                      <a:pt x="578" y="31"/>
                      <a:pt x="578" y="31"/>
                    </a:cubicBezTo>
                    <a:cubicBezTo>
                      <a:pt x="579" y="36"/>
                      <a:pt x="579" y="36"/>
                      <a:pt x="579" y="36"/>
                    </a:cubicBezTo>
                    <a:cubicBezTo>
                      <a:pt x="574" y="42"/>
                      <a:pt x="574" y="42"/>
                      <a:pt x="574" y="42"/>
                    </a:cubicBezTo>
                    <a:cubicBezTo>
                      <a:pt x="577" y="48"/>
                      <a:pt x="577" y="48"/>
                      <a:pt x="577" y="48"/>
                    </a:cubicBezTo>
                    <a:cubicBezTo>
                      <a:pt x="587" y="47"/>
                      <a:pt x="587" y="47"/>
                      <a:pt x="587" y="47"/>
                    </a:cubicBezTo>
                    <a:cubicBezTo>
                      <a:pt x="593" y="49"/>
                      <a:pt x="593" y="49"/>
                      <a:pt x="593" y="49"/>
                    </a:cubicBezTo>
                    <a:cubicBezTo>
                      <a:pt x="595" y="60"/>
                      <a:pt x="595" y="60"/>
                      <a:pt x="595" y="60"/>
                    </a:cubicBezTo>
                    <a:cubicBezTo>
                      <a:pt x="599" y="70"/>
                      <a:pt x="599" y="70"/>
                      <a:pt x="599" y="70"/>
                    </a:cubicBezTo>
                    <a:cubicBezTo>
                      <a:pt x="607" y="74"/>
                      <a:pt x="607" y="74"/>
                      <a:pt x="607" y="74"/>
                    </a:cubicBezTo>
                    <a:cubicBezTo>
                      <a:pt x="613" y="70"/>
                      <a:pt x="613" y="70"/>
                      <a:pt x="613" y="70"/>
                    </a:cubicBezTo>
                    <a:cubicBezTo>
                      <a:pt x="608" y="62"/>
                      <a:pt x="608" y="62"/>
                      <a:pt x="608" y="62"/>
                    </a:cubicBezTo>
                    <a:cubicBezTo>
                      <a:pt x="612" y="55"/>
                      <a:pt x="612" y="55"/>
                      <a:pt x="612" y="55"/>
                    </a:cubicBezTo>
                    <a:cubicBezTo>
                      <a:pt x="622" y="59"/>
                      <a:pt x="622" y="59"/>
                      <a:pt x="622" y="59"/>
                    </a:cubicBezTo>
                    <a:cubicBezTo>
                      <a:pt x="629" y="68"/>
                      <a:pt x="629" y="68"/>
                      <a:pt x="629" y="68"/>
                    </a:cubicBezTo>
                    <a:cubicBezTo>
                      <a:pt x="624" y="75"/>
                      <a:pt x="624" y="75"/>
                      <a:pt x="624" y="75"/>
                    </a:cubicBezTo>
                    <a:cubicBezTo>
                      <a:pt x="623" y="84"/>
                      <a:pt x="623" y="84"/>
                      <a:pt x="623" y="84"/>
                    </a:cubicBezTo>
                    <a:cubicBezTo>
                      <a:pt x="630" y="90"/>
                      <a:pt x="630" y="90"/>
                      <a:pt x="630" y="90"/>
                    </a:cubicBezTo>
                    <a:cubicBezTo>
                      <a:pt x="641" y="94"/>
                      <a:pt x="641" y="94"/>
                      <a:pt x="641" y="94"/>
                    </a:cubicBezTo>
                    <a:cubicBezTo>
                      <a:pt x="647" y="90"/>
                      <a:pt x="647" y="90"/>
                      <a:pt x="647" y="90"/>
                    </a:cubicBezTo>
                    <a:cubicBezTo>
                      <a:pt x="652" y="80"/>
                      <a:pt x="652" y="80"/>
                      <a:pt x="652" y="80"/>
                    </a:cubicBezTo>
                    <a:cubicBezTo>
                      <a:pt x="655" y="68"/>
                      <a:pt x="655" y="68"/>
                      <a:pt x="655" y="68"/>
                    </a:cubicBezTo>
                    <a:cubicBezTo>
                      <a:pt x="664" y="62"/>
                      <a:pt x="664" y="62"/>
                      <a:pt x="664" y="62"/>
                    </a:cubicBezTo>
                    <a:cubicBezTo>
                      <a:pt x="662" y="56"/>
                      <a:pt x="662" y="56"/>
                      <a:pt x="662" y="56"/>
                    </a:cubicBezTo>
                    <a:cubicBezTo>
                      <a:pt x="658" y="48"/>
                      <a:pt x="658" y="48"/>
                      <a:pt x="658" y="48"/>
                    </a:cubicBezTo>
                    <a:cubicBezTo>
                      <a:pt x="659" y="43"/>
                      <a:pt x="659" y="43"/>
                      <a:pt x="659" y="43"/>
                    </a:cubicBezTo>
                    <a:cubicBezTo>
                      <a:pt x="672" y="45"/>
                      <a:pt x="672" y="45"/>
                      <a:pt x="672" y="45"/>
                    </a:cubicBezTo>
                    <a:cubicBezTo>
                      <a:pt x="689" y="50"/>
                      <a:pt x="689" y="50"/>
                      <a:pt x="689" y="50"/>
                    </a:cubicBezTo>
                    <a:cubicBezTo>
                      <a:pt x="699" y="57"/>
                      <a:pt x="699" y="57"/>
                      <a:pt x="699" y="57"/>
                    </a:cubicBezTo>
                    <a:cubicBezTo>
                      <a:pt x="707" y="67"/>
                      <a:pt x="707" y="67"/>
                      <a:pt x="707" y="67"/>
                    </a:cubicBezTo>
                    <a:cubicBezTo>
                      <a:pt x="702" y="71"/>
                      <a:pt x="702" y="71"/>
                      <a:pt x="702" y="71"/>
                    </a:cubicBezTo>
                    <a:cubicBezTo>
                      <a:pt x="696" y="73"/>
                      <a:pt x="696" y="73"/>
                      <a:pt x="696" y="73"/>
                    </a:cubicBezTo>
                    <a:cubicBezTo>
                      <a:pt x="697" y="80"/>
                      <a:pt x="697" y="80"/>
                      <a:pt x="697" y="80"/>
                    </a:cubicBezTo>
                    <a:cubicBezTo>
                      <a:pt x="703" y="86"/>
                      <a:pt x="703" y="86"/>
                      <a:pt x="703" y="86"/>
                    </a:cubicBezTo>
                    <a:cubicBezTo>
                      <a:pt x="707" y="95"/>
                      <a:pt x="707" y="95"/>
                      <a:pt x="707" y="95"/>
                    </a:cubicBezTo>
                    <a:cubicBezTo>
                      <a:pt x="700" y="102"/>
                      <a:pt x="700" y="102"/>
                      <a:pt x="700" y="102"/>
                    </a:cubicBezTo>
                    <a:cubicBezTo>
                      <a:pt x="691" y="110"/>
                      <a:pt x="691" y="110"/>
                      <a:pt x="691" y="110"/>
                    </a:cubicBezTo>
                    <a:cubicBezTo>
                      <a:pt x="684" y="114"/>
                      <a:pt x="684" y="114"/>
                      <a:pt x="684" y="114"/>
                    </a:cubicBezTo>
                    <a:cubicBezTo>
                      <a:pt x="673" y="109"/>
                      <a:pt x="673" y="109"/>
                      <a:pt x="673" y="109"/>
                    </a:cubicBezTo>
                    <a:cubicBezTo>
                      <a:pt x="671" y="115"/>
                      <a:pt x="671" y="115"/>
                      <a:pt x="671" y="115"/>
                    </a:cubicBezTo>
                    <a:cubicBezTo>
                      <a:pt x="665" y="118"/>
                      <a:pt x="665" y="118"/>
                      <a:pt x="665" y="118"/>
                    </a:cubicBezTo>
                    <a:cubicBezTo>
                      <a:pt x="655" y="109"/>
                      <a:pt x="655" y="109"/>
                      <a:pt x="655" y="109"/>
                    </a:cubicBezTo>
                    <a:cubicBezTo>
                      <a:pt x="648" y="108"/>
                      <a:pt x="648" y="108"/>
                      <a:pt x="648" y="108"/>
                    </a:cubicBezTo>
                    <a:cubicBezTo>
                      <a:pt x="645" y="113"/>
                      <a:pt x="645" y="113"/>
                      <a:pt x="645" y="113"/>
                    </a:cubicBezTo>
                    <a:cubicBezTo>
                      <a:pt x="650" y="118"/>
                      <a:pt x="650" y="118"/>
                      <a:pt x="650" y="118"/>
                    </a:cubicBezTo>
                    <a:cubicBezTo>
                      <a:pt x="645" y="125"/>
                      <a:pt x="645" y="125"/>
                      <a:pt x="645" y="125"/>
                    </a:cubicBezTo>
                    <a:cubicBezTo>
                      <a:pt x="639" y="131"/>
                      <a:pt x="639" y="131"/>
                      <a:pt x="639" y="131"/>
                    </a:cubicBezTo>
                    <a:cubicBezTo>
                      <a:pt x="632" y="132"/>
                      <a:pt x="632" y="132"/>
                      <a:pt x="632" y="132"/>
                    </a:cubicBezTo>
                    <a:cubicBezTo>
                      <a:pt x="623" y="130"/>
                      <a:pt x="623" y="130"/>
                      <a:pt x="623" y="130"/>
                    </a:cubicBezTo>
                    <a:cubicBezTo>
                      <a:pt x="613" y="125"/>
                      <a:pt x="613" y="125"/>
                      <a:pt x="613" y="125"/>
                    </a:cubicBezTo>
                    <a:cubicBezTo>
                      <a:pt x="606" y="123"/>
                      <a:pt x="606" y="123"/>
                      <a:pt x="606" y="123"/>
                    </a:cubicBezTo>
                    <a:cubicBezTo>
                      <a:pt x="610" y="129"/>
                      <a:pt x="610" y="129"/>
                      <a:pt x="610" y="129"/>
                    </a:cubicBezTo>
                    <a:cubicBezTo>
                      <a:pt x="610" y="129"/>
                      <a:pt x="613" y="133"/>
                      <a:pt x="614" y="134"/>
                    </a:cubicBezTo>
                    <a:cubicBezTo>
                      <a:pt x="616" y="135"/>
                      <a:pt x="629" y="137"/>
                      <a:pt x="629" y="137"/>
                    </a:cubicBezTo>
                    <a:cubicBezTo>
                      <a:pt x="637" y="137"/>
                      <a:pt x="637" y="137"/>
                      <a:pt x="637" y="137"/>
                    </a:cubicBezTo>
                    <a:cubicBezTo>
                      <a:pt x="633" y="144"/>
                      <a:pt x="633" y="144"/>
                      <a:pt x="633" y="144"/>
                    </a:cubicBezTo>
                    <a:cubicBezTo>
                      <a:pt x="628" y="153"/>
                      <a:pt x="628" y="153"/>
                      <a:pt x="628" y="153"/>
                    </a:cubicBezTo>
                    <a:cubicBezTo>
                      <a:pt x="628" y="153"/>
                      <a:pt x="622" y="157"/>
                      <a:pt x="620" y="158"/>
                    </a:cubicBezTo>
                    <a:cubicBezTo>
                      <a:pt x="618" y="159"/>
                      <a:pt x="607" y="159"/>
                      <a:pt x="607" y="159"/>
                    </a:cubicBezTo>
                    <a:cubicBezTo>
                      <a:pt x="601" y="156"/>
                      <a:pt x="601" y="156"/>
                      <a:pt x="601" y="156"/>
                    </a:cubicBezTo>
                    <a:cubicBezTo>
                      <a:pt x="601" y="164"/>
                      <a:pt x="601" y="164"/>
                      <a:pt x="601" y="164"/>
                    </a:cubicBezTo>
                    <a:cubicBezTo>
                      <a:pt x="585" y="165"/>
                      <a:pt x="585" y="165"/>
                      <a:pt x="585" y="165"/>
                    </a:cubicBezTo>
                    <a:cubicBezTo>
                      <a:pt x="576" y="163"/>
                      <a:pt x="576" y="163"/>
                      <a:pt x="576" y="163"/>
                    </a:cubicBezTo>
                    <a:cubicBezTo>
                      <a:pt x="581" y="167"/>
                      <a:pt x="581" y="167"/>
                      <a:pt x="581" y="167"/>
                    </a:cubicBezTo>
                    <a:cubicBezTo>
                      <a:pt x="592" y="172"/>
                      <a:pt x="592" y="172"/>
                      <a:pt x="592" y="172"/>
                    </a:cubicBezTo>
                    <a:cubicBezTo>
                      <a:pt x="594" y="179"/>
                      <a:pt x="594" y="179"/>
                      <a:pt x="594" y="179"/>
                    </a:cubicBezTo>
                    <a:cubicBezTo>
                      <a:pt x="581" y="182"/>
                      <a:pt x="581" y="182"/>
                      <a:pt x="581" y="182"/>
                    </a:cubicBezTo>
                    <a:cubicBezTo>
                      <a:pt x="565" y="195"/>
                      <a:pt x="565" y="195"/>
                      <a:pt x="565" y="195"/>
                    </a:cubicBezTo>
                    <a:cubicBezTo>
                      <a:pt x="553" y="217"/>
                      <a:pt x="553" y="217"/>
                      <a:pt x="553" y="217"/>
                    </a:cubicBezTo>
                    <a:cubicBezTo>
                      <a:pt x="548" y="249"/>
                      <a:pt x="548" y="249"/>
                      <a:pt x="548" y="249"/>
                    </a:cubicBezTo>
                    <a:cubicBezTo>
                      <a:pt x="548" y="249"/>
                      <a:pt x="550" y="255"/>
                      <a:pt x="551" y="256"/>
                    </a:cubicBezTo>
                    <a:cubicBezTo>
                      <a:pt x="553" y="257"/>
                      <a:pt x="564" y="257"/>
                      <a:pt x="564" y="257"/>
                    </a:cubicBezTo>
                    <a:cubicBezTo>
                      <a:pt x="567" y="264"/>
                      <a:pt x="567" y="264"/>
                      <a:pt x="567" y="264"/>
                    </a:cubicBezTo>
                    <a:cubicBezTo>
                      <a:pt x="573" y="283"/>
                      <a:pt x="573" y="283"/>
                      <a:pt x="573" y="283"/>
                    </a:cubicBezTo>
                    <a:cubicBezTo>
                      <a:pt x="573" y="283"/>
                      <a:pt x="582" y="281"/>
                      <a:pt x="584" y="281"/>
                    </a:cubicBezTo>
                    <a:cubicBezTo>
                      <a:pt x="585" y="281"/>
                      <a:pt x="598" y="280"/>
                      <a:pt x="598" y="280"/>
                    </a:cubicBezTo>
                    <a:cubicBezTo>
                      <a:pt x="608" y="285"/>
                      <a:pt x="608" y="285"/>
                      <a:pt x="608" y="285"/>
                    </a:cubicBezTo>
                    <a:cubicBezTo>
                      <a:pt x="619" y="287"/>
                      <a:pt x="619" y="287"/>
                      <a:pt x="619" y="287"/>
                    </a:cubicBezTo>
                    <a:cubicBezTo>
                      <a:pt x="631" y="298"/>
                      <a:pt x="631" y="298"/>
                      <a:pt x="631" y="298"/>
                    </a:cubicBezTo>
                    <a:cubicBezTo>
                      <a:pt x="646" y="306"/>
                      <a:pt x="646" y="306"/>
                      <a:pt x="646" y="306"/>
                    </a:cubicBezTo>
                    <a:cubicBezTo>
                      <a:pt x="646" y="306"/>
                      <a:pt x="660" y="312"/>
                      <a:pt x="662" y="312"/>
                    </a:cubicBezTo>
                    <a:cubicBezTo>
                      <a:pt x="663" y="312"/>
                      <a:pt x="674" y="312"/>
                      <a:pt x="675" y="313"/>
                    </a:cubicBezTo>
                    <a:cubicBezTo>
                      <a:pt x="677" y="314"/>
                      <a:pt x="693" y="315"/>
                      <a:pt x="693" y="315"/>
                    </a:cubicBezTo>
                    <a:cubicBezTo>
                      <a:pt x="696" y="331"/>
                      <a:pt x="696" y="331"/>
                      <a:pt x="696" y="331"/>
                    </a:cubicBezTo>
                    <a:cubicBezTo>
                      <a:pt x="696" y="342"/>
                      <a:pt x="696" y="342"/>
                      <a:pt x="696" y="342"/>
                    </a:cubicBezTo>
                    <a:cubicBezTo>
                      <a:pt x="696" y="342"/>
                      <a:pt x="696" y="351"/>
                      <a:pt x="697" y="352"/>
                    </a:cubicBezTo>
                    <a:cubicBezTo>
                      <a:pt x="698" y="354"/>
                      <a:pt x="705" y="361"/>
                      <a:pt x="705" y="362"/>
                    </a:cubicBezTo>
                    <a:cubicBezTo>
                      <a:pt x="706" y="364"/>
                      <a:pt x="712" y="371"/>
                      <a:pt x="713" y="372"/>
                    </a:cubicBezTo>
                    <a:cubicBezTo>
                      <a:pt x="714" y="374"/>
                      <a:pt x="724" y="378"/>
                      <a:pt x="724" y="378"/>
                    </a:cubicBezTo>
                    <a:cubicBezTo>
                      <a:pt x="735" y="372"/>
                      <a:pt x="735" y="372"/>
                      <a:pt x="735" y="372"/>
                    </a:cubicBezTo>
                    <a:cubicBezTo>
                      <a:pt x="735" y="372"/>
                      <a:pt x="740" y="362"/>
                      <a:pt x="739" y="361"/>
                    </a:cubicBezTo>
                    <a:cubicBezTo>
                      <a:pt x="739" y="359"/>
                      <a:pt x="735" y="347"/>
                      <a:pt x="735" y="347"/>
                    </a:cubicBezTo>
                    <a:cubicBezTo>
                      <a:pt x="732" y="335"/>
                      <a:pt x="732" y="335"/>
                      <a:pt x="732" y="335"/>
                    </a:cubicBezTo>
                    <a:cubicBezTo>
                      <a:pt x="726" y="320"/>
                      <a:pt x="726" y="320"/>
                      <a:pt x="726" y="320"/>
                    </a:cubicBezTo>
                    <a:cubicBezTo>
                      <a:pt x="732" y="318"/>
                      <a:pt x="732" y="318"/>
                      <a:pt x="732" y="318"/>
                    </a:cubicBezTo>
                    <a:cubicBezTo>
                      <a:pt x="748" y="313"/>
                      <a:pt x="748" y="313"/>
                      <a:pt x="748" y="313"/>
                    </a:cubicBezTo>
                    <a:cubicBezTo>
                      <a:pt x="756" y="304"/>
                      <a:pt x="756" y="304"/>
                      <a:pt x="756" y="304"/>
                    </a:cubicBezTo>
                    <a:cubicBezTo>
                      <a:pt x="763" y="295"/>
                      <a:pt x="763" y="295"/>
                      <a:pt x="763" y="295"/>
                    </a:cubicBezTo>
                    <a:cubicBezTo>
                      <a:pt x="761" y="279"/>
                      <a:pt x="761" y="279"/>
                      <a:pt x="761" y="279"/>
                    </a:cubicBezTo>
                    <a:cubicBezTo>
                      <a:pt x="754" y="265"/>
                      <a:pt x="754" y="265"/>
                      <a:pt x="754" y="265"/>
                    </a:cubicBezTo>
                    <a:cubicBezTo>
                      <a:pt x="745" y="260"/>
                      <a:pt x="745" y="260"/>
                      <a:pt x="745" y="260"/>
                    </a:cubicBezTo>
                    <a:cubicBezTo>
                      <a:pt x="738" y="254"/>
                      <a:pt x="738" y="254"/>
                      <a:pt x="738" y="254"/>
                    </a:cubicBezTo>
                    <a:cubicBezTo>
                      <a:pt x="738" y="254"/>
                      <a:pt x="741" y="248"/>
                      <a:pt x="743" y="246"/>
                    </a:cubicBezTo>
                    <a:cubicBezTo>
                      <a:pt x="745" y="245"/>
                      <a:pt x="752" y="237"/>
                      <a:pt x="752" y="237"/>
                    </a:cubicBezTo>
                    <a:cubicBezTo>
                      <a:pt x="750" y="228"/>
                      <a:pt x="750" y="228"/>
                      <a:pt x="750" y="228"/>
                    </a:cubicBezTo>
                    <a:cubicBezTo>
                      <a:pt x="749" y="218"/>
                      <a:pt x="749" y="218"/>
                      <a:pt x="749" y="218"/>
                    </a:cubicBezTo>
                    <a:cubicBezTo>
                      <a:pt x="751" y="206"/>
                      <a:pt x="751" y="206"/>
                      <a:pt x="751" y="206"/>
                    </a:cubicBezTo>
                    <a:cubicBezTo>
                      <a:pt x="744" y="198"/>
                      <a:pt x="744" y="198"/>
                      <a:pt x="744" y="198"/>
                    </a:cubicBezTo>
                    <a:cubicBezTo>
                      <a:pt x="746" y="188"/>
                      <a:pt x="746" y="188"/>
                      <a:pt x="746" y="188"/>
                    </a:cubicBezTo>
                    <a:cubicBezTo>
                      <a:pt x="760" y="188"/>
                      <a:pt x="760" y="188"/>
                      <a:pt x="760" y="188"/>
                    </a:cubicBezTo>
                    <a:cubicBezTo>
                      <a:pt x="772" y="193"/>
                      <a:pt x="772" y="193"/>
                      <a:pt x="772" y="193"/>
                    </a:cubicBezTo>
                    <a:cubicBezTo>
                      <a:pt x="780" y="194"/>
                      <a:pt x="780" y="194"/>
                      <a:pt x="780" y="194"/>
                    </a:cubicBezTo>
                    <a:cubicBezTo>
                      <a:pt x="790" y="192"/>
                      <a:pt x="790" y="192"/>
                      <a:pt x="790" y="192"/>
                    </a:cubicBezTo>
                    <a:cubicBezTo>
                      <a:pt x="794" y="187"/>
                      <a:pt x="794" y="187"/>
                      <a:pt x="794" y="187"/>
                    </a:cubicBezTo>
                    <a:cubicBezTo>
                      <a:pt x="804" y="192"/>
                      <a:pt x="804" y="192"/>
                      <a:pt x="804" y="192"/>
                    </a:cubicBezTo>
                    <a:cubicBezTo>
                      <a:pt x="815" y="199"/>
                      <a:pt x="815" y="199"/>
                      <a:pt x="815" y="199"/>
                    </a:cubicBezTo>
                    <a:cubicBezTo>
                      <a:pt x="821" y="208"/>
                      <a:pt x="821" y="208"/>
                      <a:pt x="821" y="208"/>
                    </a:cubicBezTo>
                    <a:cubicBezTo>
                      <a:pt x="831" y="214"/>
                      <a:pt x="831" y="214"/>
                      <a:pt x="831" y="214"/>
                    </a:cubicBezTo>
                    <a:cubicBezTo>
                      <a:pt x="847" y="217"/>
                      <a:pt x="847" y="217"/>
                      <a:pt x="847" y="217"/>
                    </a:cubicBezTo>
                    <a:cubicBezTo>
                      <a:pt x="844" y="224"/>
                      <a:pt x="844" y="224"/>
                      <a:pt x="844" y="224"/>
                    </a:cubicBezTo>
                    <a:cubicBezTo>
                      <a:pt x="844" y="236"/>
                      <a:pt x="844" y="236"/>
                      <a:pt x="844" y="236"/>
                    </a:cubicBezTo>
                    <a:cubicBezTo>
                      <a:pt x="849" y="246"/>
                      <a:pt x="849" y="246"/>
                      <a:pt x="849" y="246"/>
                    </a:cubicBezTo>
                    <a:cubicBezTo>
                      <a:pt x="849" y="252"/>
                      <a:pt x="849" y="252"/>
                      <a:pt x="849" y="252"/>
                    </a:cubicBezTo>
                    <a:cubicBezTo>
                      <a:pt x="858" y="253"/>
                      <a:pt x="858" y="253"/>
                      <a:pt x="858" y="253"/>
                    </a:cubicBezTo>
                    <a:cubicBezTo>
                      <a:pt x="864" y="259"/>
                      <a:pt x="864" y="259"/>
                      <a:pt x="864" y="259"/>
                    </a:cubicBezTo>
                    <a:cubicBezTo>
                      <a:pt x="872" y="263"/>
                      <a:pt x="872" y="263"/>
                      <a:pt x="872" y="263"/>
                    </a:cubicBezTo>
                    <a:cubicBezTo>
                      <a:pt x="883" y="255"/>
                      <a:pt x="883" y="255"/>
                      <a:pt x="883" y="255"/>
                    </a:cubicBezTo>
                    <a:cubicBezTo>
                      <a:pt x="893" y="246"/>
                      <a:pt x="893" y="246"/>
                      <a:pt x="893" y="246"/>
                    </a:cubicBezTo>
                    <a:cubicBezTo>
                      <a:pt x="893" y="237"/>
                      <a:pt x="893" y="237"/>
                      <a:pt x="893" y="237"/>
                    </a:cubicBezTo>
                    <a:cubicBezTo>
                      <a:pt x="900" y="229"/>
                      <a:pt x="900" y="229"/>
                      <a:pt x="900" y="229"/>
                    </a:cubicBezTo>
                    <a:cubicBezTo>
                      <a:pt x="904" y="225"/>
                      <a:pt x="904" y="225"/>
                      <a:pt x="904" y="225"/>
                    </a:cubicBezTo>
                    <a:cubicBezTo>
                      <a:pt x="910" y="234"/>
                      <a:pt x="910" y="234"/>
                      <a:pt x="910" y="234"/>
                    </a:cubicBezTo>
                    <a:cubicBezTo>
                      <a:pt x="917" y="246"/>
                      <a:pt x="917" y="246"/>
                      <a:pt x="917" y="246"/>
                    </a:cubicBezTo>
                    <a:cubicBezTo>
                      <a:pt x="927" y="259"/>
                      <a:pt x="927" y="259"/>
                      <a:pt x="927" y="259"/>
                    </a:cubicBezTo>
                    <a:cubicBezTo>
                      <a:pt x="929" y="266"/>
                      <a:pt x="929" y="266"/>
                      <a:pt x="929" y="266"/>
                    </a:cubicBezTo>
                    <a:cubicBezTo>
                      <a:pt x="937" y="270"/>
                      <a:pt x="937" y="270"/>
                      <a:pt x="937" y="270"/>
                    </a:cubicBezTo>
                    <a:cubicBezTo>
                      <a:pt x="939" y="279"/>
                      <a:pt x="939" y="279"/>
                      <a:pt x="939" y="279"/>
                    </a:cubicBezTo>
                    <a:cubicBezTo>
                      <a:pt x="941" y="288"/>
                      <a:pt x="941" y="288"/>
                      <a:pt x="941" y="288"/>
                    </a:cubicBezTo>
                    <a:cubicBezTo>
                      <a:pt x="937" y="293"/>
                      <a:pt x="937" y="293"/>
                      <a:pt x="937" y="293"/>
                    </a:cubicBezTo>
                    <a:cubicBezTo>
                      <a:pt x="939" y="298"/>
                      <a:pt x="939" y="298"/>
                      <a:pt x="939" y="298"/>
                    </a:cubicBezTo>
                    <a:cubicBezTo>
                      <a:pt x="951" y="305"/>
                      <a:pt x="951" y="305"/>
                      <a:pt x="951" y="305"/>
                    </a:cubicBezTo>
                    <a:cubicBezTo>
                      <a:pt x="952" y="309"/>
                      <a:pt x="952" y="309"/>
                      <a:pt x="952" y="309"/>
                    </a:cubicBezTo>
                    <a:cubicBezTo>
                      <a:pt x="952" y="314"/>
                      <a:pt x="952" y="314"/>
                      <a:pt x="952" y="314"/>
                    </a:cubicBezTo>
                    <a:cubicBezTo>
                      <a:pt x="960" y="317"/>
                      <a:pt x="960" y="317"/>
                      <a:pt x="960" y="317"/>
                    </a:cubicBezTo>
                    <a:cubicBezTo>
                      <a:pt x="969" y="319"/>
                      <a:pt x="969" y="319"/>
                      <a:pt x="969" y="319"/>
                    </a:cubicBezTo>
                    <a:cubicBezTo>
                      <a:pt x="978" y="323"/>
                      <a:pt x="978" y="323"/>
                      <a:pt x="978" y="323"/>
                    </a:cubicBezTo>
                    <a:cubicBezTo>
                      <a:pt x="985" y="323"/>
                      <a:pt x="985" y="323"/>
                      <a:pt x="985" y="323"/>
                    </a:cubicBezTo>
                    <a:cubicBezTo>
                      <a:pt x="982" y="328"/>
                      <a:pt x="982" y="328"/>
                      <a:pt x="982" y="328"/>
                    </a:cubicBezTo>
                    <a:cubicBezTo>
                      <a:pt x="972" y="332"/>
                      <a:pt x="972" y="332"/>
                      <a:pt x="972" y="332"/>
                    </a:cubicBezTo>
                    <a:cubicBezTo>
                      <a:pt x="965" y="336"/>
                      <a:pt x="965" y="336"/>
                      <a:pt x="965" y="336"/>
                    </a:cubicBezTo>
                    <a:cubicBezTo>
                      <a:pt x="957" y="340"/>
                      <a:pt x="957" y="340"/>
                      <a:pt x="957" y="340"/>
                    </a:cubicBezTo>
                    <a:cubicBezTo>
                      <a:pt x="957" y="340"/>
                      <a:pt x="958" y="344"/>
                      <a:pt x="959" y="343"/>
                    </a:cubicBezTo>
                    <a:cubicBezTo>
                      <a:pt x="961" y="343"/>
                      <a:pt x="971" y="338"/>
                      <a:pt x="971" y="338"/>
                    </a:cubicBezTo>
                    <a:cubicBezTo>
                      <a:pt x="981" y="333"/>
                      <a:pt x="981" y="333"/>
                      <a:pt x="981" y="333"/>
                    </a:cubicBezTo>
                    <a:cubicBezTo>
                      <a:pt x="990" y="331"/>
                      <a:pt x="990" y="331"/>
                      <a:pt x="990" y="331"/>
                    </a:cubicBezTo>
                    <a:cubicBezTo>
                      <a:pt x="992" y="338"/>
                      <a:pt x="992" y="338"/>
                      <a:pt x="992" y="338"/>
                    </a:cubicBezTo>
                    <a:cubicBezTo>
                      <a:pt x="994" y="339"/>
                      <a:pt x="994" y="339"/>
                      <a:pt x="994" y="339"/>
                    </a:cubicBezTo>
                    <a:cubicBezTo>
                      <a:pt x="999" y="339"/>
                      <a:pt x="999" y="339"/>
                      <a:pt x="999" y="339"/>
                    </a:cubicBezTo>
                    <a:cubicBezTo>
                      <a:pt x="1007" y="343"/>
                      <a:pt x="1007" y="343"/>
                      <a:pt x="1007" y="343"/>
                    </a:cubicBezTo>
                    <a:cubicBezTo>
                      <a:pt x="1009" y="356"/>
                      <a:pt x="1009" y="356"/>
                      <a:pt x="1009" y="356"/>
                    </a:cubicBezTo>
                    <a:cubicBezTo>
                      <a:pt x="1007" y="366"/>
                      <a:pt x="1007" y="366"/>
                      <a:pt x="1007" y="366"/>
                    </a:cubicBezTo>
                    <a:cubicBezTo>
                      <a:pt x="1001" y="371"/>
                      <a:pt x="1001" y="371"/>
                      <a:pt x="1001" y="371"/>
                    </a:cubicBezTo>
                    <a:cubicBezTo>
                      <a:pt x="993" y="375"/>
                      <a:pt x="993" y="375"/>
                      <a:pt x="993" y="375"/>
                    </a:cubicBezTo>
                    <a:cubicBezTo>
                      <a:pt x="978" y="376"/>
                      <a:pt x="978" y="376"/>
                      <a:pt x="978" y="376"/>
                    </a:cubicBezTo>
                    <a:cubicBezTo>
                      <a:pt x="972" y="383"/>
                      <a:pt x="972" y="383"/>
                      <a:pt x="972" y="383"/>
                    </a:cubicBezTo>
                    <a:cubicBezTo>
                      <a:pt x="960" y="393"/>
                      <a:pt x="960" y="393"/>
                      <a:pt x="960" y="393"/>
                    </a:cubicBezTo>
                    <a:cubicBezTo>
                      <a:pt x="960" y="393"/>
                      <a:pt x="945" y="395"/>
                      <a:pt x="944" y="395"/>
                    </a:cubicBezTo>
                    <a:cubicBezTo>
                      <a:pt x="942" y="395"/>
                      <a:pt x="925" y="393"/>
                      <a:pt x="925" y="393"/>
                    </a:cubicBezTo>
                    <a:cubicBezTo>
                      <a:pt x="910" y="393"/>
                      <a:pt x="910" y="393"/>
                      <a:pt x="910" y="393"/>
                    </a:cubicBezTo>
                    <a:cubicBezTo>
                      <a:pt x="889" y="393"/>
                      <a:pt x="889" y="393"/>
                      <a:pt x="889" y="393"/>
                    </a:cubicBezTo>
                    <a:cubicBezTo>
                      <a:pt x="876" y="398"/>
                      <a:pt x="876" y="398"/>
                      <a:pt x="876" y="398"/>
                    </a:cubicBezTo>
                    <a:cubicBezTo>
                      <a:pt x="871" y="407"/>
                      <a:pt x="871" y="407"/>
                      <a:pt x="871" y="407"/>
                    </a:cubicBezTo>
                    <a:cubicBezTo>
                      <a:pt x="860" y="410"/>
                      <a:pt x="860" y="410"/>
                      <a:pt x="860" y="410"/>
                    </a:cubicBezTo>
                    <a:cubicBezTo>
                      <a:pt x="850" y="419"/>
                      <a:pt x="850" y="419"/>
                      <a:pt x="850" y="419"/>
                    </a:cubicBezTo>
                    <a:cubicBezTo>
                      <a:pt x="842" y="427"/>
                      <a:pt x="842" y="427"/>
                      <a:pt x="842" y="427"/>
                    </a:cubicBezTo>
                    <a:cubicBezTo>
                      <a:pt x="832" y="439"/>
                      <a:pt x="832" y="439"/>
                      <a:pt x="832" y="439"/>
                    </a:cubicBezTo>
                    <a:cubicBezTo>
                      <a:pt x="832" y="439"/>
                      <a:pt x="828" y="444"/>
                      <a:pt x="830" y="444"/>
                    </a:cubicBezTo>
                    <a:cubicBezTo>
                      <a:pt x="832" y="444"/>
                      <a:pt x="837" y="440"/>
                      <a:pt x="837" y="440"/>
                    </a:cubicBezTo>
                    <a:cubicBezTo>
                      <a:pt x="848" y="428"/>
                      <a:pt x="848" y="428"/>
                      <a:pt x="848" y="428"/>
                    </a:cubicBezTo>
                    <a:cubicBezTo>
                      <a:pt x="848" y="428"/>
                      <a:pt x="857" y="423"/>
                      <a:pt x="859" y="421"/>
                    </a:cubicBezTo>
                    <a:cubicBezTo>
                      <a:pt x="862" y="420"/>
                      <a:pt x="872" y="415"/>
                      <a:pt x="872" y="415"/>
                    </a:cubicBezTo>
                    <a:cubicBezTo>
                      <a:pt x="872" y="415"/>
                      <a:pt x="883" y="409"/>
                      <a:pt x="884" y="409"/>
                    </a:cubicBezTo>
                    <a:cubicBezTo>
                      <a:pt x="886" y="409"/>
                      <a:pt x="897" y="410"/>
                      <a:pt x="897" y="410"/>
                    </a:cubicBezTo>
                    <a:cubicBezTo>
                      <a:pt x="907" y="413"/>
                      <a:pt x="907" y="413"/>
                      <a:pt x="907" y="413"/>
                    </a:cubicBezTo>
                    <a:lnTo>
                      <a:pt x="910" y="42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58" name="Anticosti Island"/>
              <p:cNvSpPr>
                <a:spLocks/>
              </p:cNvSpPr>
              <p:nvPr/>
            </p:nvSpPr>
            <p:spPr bwMode="auto">
              <a:xfrm>
                <a:off x="3078336" y="2624179"/>
                <a:ext cx="48614" cy="23485"/>
              </a:xfrm>
              <a:custGeom>
                <a:avLst/>
                <a:gdLst>
                  <a:gd name="T0" fmla="*/ 0 w 29"/>
                  <a:gd name="T1" fmla="*/ 4763 h 14"/>
                  <a:gd name="T2" fmla="*/ 9525 w 29"/>
                  <a:gd name="T3" fmla="*/ 11113 h 14"/>
                  <a:gd name="T4" fmla="*/ 22225 w 29"/>
                  <a:gd name="T5" fmla="*/ 17463 h 14"/>
                  <a:gd name="T6" fmla="*/ 42863 w 29"/>
                  <a:gd name="T7" fmla="*/ 22225 h 14"/>
                  <a:gd name="T8" fmla="*/ 46038 w 29"/>
                  <a:gd name="T9" fmla="*/ 15875 h 14"/>
                  <a:gd name="T10" fmla="*/ 36513 w 29"/>
                  <a:gd name="T11" fmla="*/ 9525 h 14"/>
                  <a:gd name="T12" fmla="*/ 26988 w 29"/>
                  <a:gd name="T13" fmla="*/ 4763 h 14"/>
                  <a:gd name="T14" fmla="*/ 17463 w 29"/>
                  <a:gd name="T15" fmla="*/ 0 h 14"/>
                  <a:gd name="T16" fmla="*/ 9525 w 29"/>
                  <a:gd name="T17" fmla="*/ 0 h 14"/>
                  <a:gd name="T18" fmla="*/ 0 w 29"/>
                  <a:gd name="T19" fmla="*/ 4763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4"/>
                  <a:gd name="T32" fmla="*/ 29 w 29"/>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4">
                    <a:moveTo>
                      <a:pt x="0" y="3"/>
                    </a:moveTo>
                    <a:lnTo>
                      <a:pt x="6" y="7"/>
                    </a:lnTo>
                    <a:lnTo>
                      <a:pt x="14" y="11"/>
                    </a:lnTo>
                    <a:lnTo>
                      <a:pt x="27" y="14"/>
                    </a:lnTo>
                    <a:lnTo>
                      <a:pt x="29" y="10"/>
                    </a:lnTo>
                    <a:lnTo>
                      <a:pt x="23" y="6"/>
                    </a:lnTo>
                    <a:lnTo>
                      <a:pt x="17" y="3"/>
                    </a:lnTo>
                    <a:lnTo>
                      <a:pt x="11" y="0"/>
                    </a:lnTo>
                    <a:lnTo>
                      <a:pt x="6" y="0"/>
                    </a:lnTo>
                    <a:lnTo>
                      <a:pt x="0" y="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59" name="Coats Island"/>
              <p:cNvSpPr>
                <a:spLocks/>
              </p:cNvSpPr>
              <p:nvPr/>
            </p:nvSpPr>
            <p:spPr bwMode="auto">
              <a:xfrm>
                <a:off x="2676015" y="2251774"/>
                <a:ext cx="46937" cy="28517"/>
              </a:xfrm>
              <a:custGeom>
                <a:avLst/>
                <a:gdLst>
                  <a:gd name="T0" fmla="*/ 41275 w 28"/>
                  <a:gd name="T1" fmla="*/ 0 h 17"/>
                  <a:gd name="T2" fmla="*/ 26988 w 28"/>
                  <a:gd name="T3" fmla="*/ 0 h 17"/>
                  <a:gd name="T4" fmla="*/ 11113 w 28"/>
                  <a:gd name="T5" fmla="*/ 7937 h 17"/>
                  <a:gd name="T6" fmla="*/ 3175 w 28"/>
                  <a:gd name="T7" fmla="*/ 17462 h 17"/>
                  <a:gd name="T8" fmla="*/ 12700 w 28"/>
                  <a:gd name="T9" fmla="*/ 26987 h 17"/>
                  <a:gd name="T10" fmla="*/ 26988 w 28"/>
                  <a:gd name="T11" fmla="*/ 22225 h 17"/>
                  <a:gd name="T12" fmla="*/ 38100 w 28"/>
                  <a:gd name="T13" fmla="*/ 15875 h 17"/>
                  <a:gd name="T14" fmla="*/ 44450 w 28"/>
                  <a:gd name="T15" fmla="*/ 6350 h 17"/>
                  <a:gd name="T16" fmla="*/ 41275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26" y="0"/>
                    </a:moveTo>
                    <a:cubicBezTo>
                      <a:pt x="17" y="0"/>
                      <a:pt x="17" y="0"/>
                      <a:pt x="17" y="0"/>
                    </a:cubicBezTo>
                    <a:cubicBezTo>
                      <a:pt x="7" y="5"/>
                      <a:pt x="7" y="5"/>
                      <a:pt x="7" y="5"/>
                    </a:cubicBezTo>
                    <a:cubicBezTo>
                      <a:pt x="7" y="5"/>
                      <a:pt x="0" y="10"/>
                      <a:pt x="2" y="11"/>
                    </a:cubicBezTo>
                    <a:cubicBezTo>
                      <a:pt x="3" y="11"/>
                      <a:pt x="8" y="17"/>
                      <a:pt x="8" y="17"/>
                    </a:cubicBezTo>
                    <a:cubicBezTo>
                      <a:pt x="17" y="14"/>
                      <a:pt x="17" y="14"/>
                      <a:pt x="17" y="14"/>
                    </a:cubicBezTo>
                    <a:cubicBezTo>
                      <a:pt x="24" y="10"/>
                      <a:pt x="24" y="10"/>
                      <a:pt x="24" y="10"/>
                    </a:cubicBezTo>
                    <a:cubicBezTo>
                      <a:pt x="28" y="4"/>
                      <a:pt x="28" y="4"/>
                      <a:pt x="28" y="4"/>
                    </a:cubicBezTo>
                    <a:lnTo>
                      <a:pt x="26"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60" name="Mansel Island"/>
              <p:cNvSpPr>
                <a:spLocks/>
              </p:cNvSpPr>
              <p:nvPr/>
            </p:nvSpPr>
            <p:spPr bwMode="auto">
              <a:xfrm>
                <a:off x="2756479" y="2270226"/>
                <a:ext cx="21793" cy="28517"/>
              </a:xfrm>
              <a:custGeom>
                <a:avLst/>
                <a:gdLst>
                  <a:gd name="T0" fmla="*/ 11113 w 13"/>
                  <a:gd name="T1" fmla="*/ 0 h 17"/>
                  <a:gd name="T2" fmla="*/ 1588 w 13"/>
                  <a:gd name="T3" fmla="*/ 6350 h 17"/>
                  <a:gd name="T4" fmla="*/ 0 w 13"/>
                  <a:gd name="T5" fmla="*/ 17462 h 17"/>
                  <a:gd name="T6" fmla="*/ 9525 w 13"/>
                  <a:gd name="T7" fmla="*/ 26987 h 17"/>
                  <a:gd name="T8" fmla="*/ 20638 w 13"/>
                  <a:gd name="T9" fmla="*/ 12700 h 17"/>
                  <a:gd name="T10" fmla="*/ 19050 w 13"/>
                  <a:gd name="T11" fmla="*/ 3175 h 17"/>
                  <a:gd name="T12" fmla="*/ 11113 w 13"/>
                  <a:gd name="T13" fmla="*/ 0 h 17"/>
                  <a:gd name="T14" fmla="*/ 0 60000 65536"/>
                  <a:gd name="T15" fmla="*/ 0 60000 65536"/>
                  <a:gd name="T16" fmla="*/ 0 60000 65536"/>
                  <a:gd name="T17" fmla="*/ 0 60000 65536"/>
                  <a:gd name="T18" fmla="*/ 0 60000 65536"/>
                  <a:gd name="T19" fmla="*/ 0 60000 65536"/>
                  <a:gd name="T20" fmla="*/ 0 60000 65536"/>
                  <a:gd name="T21" fmla="*/ 0 w 13"/>
                  <a:gd name="T22" fmla="*/ 0 h 17"/>
                  <a:gd name="T23" fmla="*/ 13 w 1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7">
                    <a:moveTo>
                      <a:pt x="7" y="0"/>
                    </a:moveTo>
                    <a:lnTo>
                      <a:pt x="1" y="4"/>
                    </a:lnTo>
                    <a:lnTo>
                      <a:pt x="0" y="11"/>
                    </a:lnTo>
                    <a:lnTo>
                      <a:pt x="6" y="17"/>
                    </a:lnTo>
                    <a:lnTo>
                      <a:pt x="13" y="8"/>
                    </a:lnTo>
                    <a:lnTo>
                      <a:pt x="12" y="2"/>
                    </a:lnTo>
                    <a:lnTo>
                      <a:pt x="7"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200" name="Central America"/>
            <p:cNvGrpSpPr/>
            <p:nvPr/>
          </p:nvGrpSpPr>
          <p:grpSpPr>
            <a:xfrm>
              <a:off x="8558537" y="3175768"/>
              <a:ext cx="376395" cy="250842"/>
              <a:chOff x="2018892" y="3038521"/>
              <a:chExt cx="802965" cy="535123"/>
            </a:xfrm>
            <a:grpFill/>
          </p:grpSpPr>
          <p:sp>
            <p:nvSpPr>
              <p:cNvPr id="321" name="Mexico"/>
              <p:cNvSpPr>
                <a:spLocks/>
              </p:cNvSpPr>
              <p:nvPr/>
            </p:nvSpPr>
            <p:spPr bwMode="auto">
              <a:xfrm>
                <a:off x="2018892" y="3038521"/>
                <a:ext cx="605157" cy="384147"/>
              </a:xfrm>
              <a:custGeom>
                <a:avLst/>
                <a:gdLst>
                  <a:gd name="T0" fmla="*/ 89395 w 359"/>
                  <a:gd name="T1" fmla="*/ 22322 h 228"/>
                  <a:gd name="T2" fmla="*/ 174002 w 359"/>
                  <a:gd name="T3" fmla="*/ 20728 h 228"/>
                  <a:gd name="T4" fmla="*/ 233066 w 359"/>
                  <a:gd name="T5" fmla="*/ 46239 h 228"/>
                  <a:gd name="T6" fmla="*/ 268186 w 359"/>
                  <a:gd name="T7" fmla="*/ 73345 h 228"/>
                  <a:gd name="T8" fmla="*/ 308095 w 359"/>
                  <a:gd name="T9" fmla="*/ 68562 h 228"/>
                  <a:gd name="T10" fmla="*/ 335233 w 359"/>
                  <a:gd name="T11" fmla="*/ 114801 h 228"/>
                  <a:gd name="T12" fmla="*/ 378334 w 359"/>
                  <a:gd name="T13" fmla="*/ 138718 h 228"/>
                  <a:gd name="T14" fmla="*/ 365563 w 359"/>
                  <a:gd name="T15" fmla="*/ 181769 h 228"/>
                  <a:gd name="T16" fmla="*/ 371948 w 359"/>
                  <a:gd name="T17" fmla="*/ 228008 h 228"/>
                  <a:gd name="T18" fmla="*/ 402279 w 359"/>
                  <a:gd name="T19" fmla="*/ 277436 h 228"/>
                  <a:gd name="T20" fmla="*/ 448573 w 359"/>
                  <a:gd name="T21" fmla="*/ 290192 h 228"/>
                  <a:gd name="T22" fmla="*/ 506042 w 359"/>
                  <a:gd name="T23" fmla="*/ 263086 h 228"/>
                  <a:gd name="T24" fmla="*/ 525198 w 359"/>
                  <a:gd name="T25" fmla="*/ 228008 h 228"/>
                  <a:gd name="T26" fmla="*/ 573088 w 359"/>
                  <a:gd name="T27" fmla="*/ 231197 h 228"/>
                  <a:gd name="T28" fmla="*/ 558721 w 359"/>
                  <a:gd name="T29" fmla="*/ 261492 h 228"/>
                  <a:gd name="T30" fmla="*/ 552336 w 359"/>
                  <a:gd name="T31" fmla="*/ 293381 h 228"/>
                  <a:gd name="T32" fmla="*/ 537968 w 359"/>
                  <a:gd name="T33" fmla="*/ 293381 h 228"/>
                  <a:gd name="T34" fmla="*/ 496463 w 359"/>
                  <a:gd name="T35" fmla="*/ 301353 h 228"/>
                  <a:gd name="T36" fmla="*/ 504445 w 359"/>
                  <a:gd name="T37" fmla="*/ 323675 h 228"/>
                  <a:gd name="T38" fmla="*/ 490078 w 359"/>
                  <a:gd name="T39" fmla="*/ 334837 h 228"/>
                  <a:gd name="T40" fmla="*/ 478904 w 359"/>
                  <a:gd name="T41" fmla="*/ 342809 h 228"/>
                  <a:gd name="T42" fmla="*/ 466133 w 359"/>
                  <a:gd name="T43" fmla="*/ 355565 h 228"/>
                  <a:gd name="T44" fmla="*/ 432610 w 359"/>
                  <a:gd name="T45" fmla="*/ 333242 h 228"/>
                  <a:gd name="T46" fmla="*/ 402279 w 359"/>
                  <a:gd name="T47" fmla="*/ 338026 h 228"/>
                  <a:gd name="T48" fmla="*/ 354389 w 359"/>
                  <a:gd name="T49" fmla="*/ 328459 h 228"/>
                  <a:gd name="T50" fmla="*/ 301709 w 359"/>
                  <a:gd name="T51" fmla="*/ 309325 h 228"/>
                  <a:gd name="T52" fmla="*/ 258608 w 359"/>
                  <a:gd name="T53" fmla="*/ 287003 h 228"/>
                  <a:gd name="T54" fmla="*/ 220296 w 359"/>
                  <a:gd name="T55" fmla="*/ 251925 h 228"/>
                  <a:gd name="T56" fmla="*/ 226681 w 359"/>
                  <a:gd name="T57" fmla="*/ 221630 h 228"/>
                  <a:gd name="T58" fmla="*/ 183580 w 359"/>
                  <a:gd name="T59" fmla="*/ 173796 h 228"/>
                  <a:gd name="T60" fmla="*/ 148460 w 359"/>
                  <a:gd name="T61" fmla="*/ 143501 h 228"/>
                  <a:gd name="T62" fmla="*/ 119726 w 359"/>
                  <a:gd name="T63" fmla="*/ 102045 h 228"/>
                  <a:gd name="T64" fmla="*/ 86203 w 359"/>
                  <a:gd name="T65" fmla="*/ 55806 h 228"/>
                  <a:gd name="T66" fmla="*/ 59065 w 359"/>
                  <a:gd name="T67" fmla="*/ 22322 h 228"/>
                  <a:gd name="T68" fmla="*/ 47890 w 359"/>
                  <a:gd name="T69" fmla="*/ 46239 h 228"/>
                  <a:gd name="T70" fmla="*/ 76625 w 359"/>
                  <a:gd name="T71" fmla="*/ 89290 h 228"/>
                  <a:gd name="T72" fmla="*/ 106955 w 359"/>
                  <a:gd name="T73" fmla="*/ 129151 h 228"/>
                  <a:gd name="T74" fmla="*/ 126111 w 359"/>
                  <a:gd name="T75" fmla="*/ 172202 h 228"/>
                  <a:gd name="T76" fmla="*/ 143671 w 359"/>
                  <a:gd name="T77" fmla="*/ 186552 h 228"/>
                  <a:gd name="T78" fmla="*/ 127708 w 359"/>
                  <a:gd name="T79" fmla="*/ 188146 h 228"/>
                  <a:gd name="T80" fmla="*/ 98973 w 359"/>
                  <a:gd name="T81" fmla="*/ 159446 h 228"/>
                  <a:gd name="T82" fmla="*/ 84606 w 359"/>
                  <a:gd name="T83" fmla="*/ 129151 h 228"/>
                  <a:gd name="T84" fmla="*/ 57468 w 359"/>
                  <a:gd name="T85" fmla="*/ 114801 h 228"/>
                  <a:gd name="T86" fmla="*/ 49487 w 359"/>
                  <a:gd name="T87" fmla="*/ 100451 h 228"/>
                  <a:gd name="T88" fmla="*/ 54276 w 359"/>
                  <a:gd name="T89" fmla="*/ 86101 h 228"/>
                  <a:gd name="T90" fmla="*/ 35120 w 359"/>
                  <a:gd name="T91" fmla="*/ 66967 h 228"/>
                  <a:gd name="T92" fmla="*/ 14367 w 359"/>
                  <a:gd name="T93" fmla="*/ 28700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59"/>
                  <a:gd name="T142" fmla="*/ 0 h 228"/>
                  <a:gd name="T143" fmla="*/ 359 w 359"/>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59" h="228">
                    <a:moveTo>
                      <a:pt x="0" y="1"/>
                    </a:moveTo>
                    <a:cubicBezTo>
                      <a:pt x="24" y="0"/>
                      <a:pt x="24" y="0"/>
                      <a:pt x="24" y="0"/>
                    </a:cubicBezTo>
                    <a:cubicBezTo>
                      <a:pt x="56" y="14"/>
                      <a:pt x="56" y="14"/>
                      <a:pt x="56" y="14"/>
                    </a:cubicBezTo>
                    <a:cubicBezTo>
                      <a:pt x="69" y="18"/>
                      <a:pt x="69" y="18"/>
                      <a:pt x="69" y="18"/>
                    </a:cubicBezTo>
                    <a:cubicBezTo>
                      <a:pt x="103" y="18"/>
                      <a:pt x="103" y="18"/>
                      <a:pt x="103" y="18"/>
                    </a:cubicBezTo>
                    <a:cubicBezTo>
                      <a:pt x="109" y="13"/>
                      <a:pt x="109" y="13"/>
                      <a:pt x="109" y="13"/>
                    </a:cubicBezTo>
                    <a:cubicBezTo>
                      <a:pt x="123" y="11"/>
                      <a:pt x="123" y="11"/>
                      <a:pt x="123" y="11"/>
                    </a:cubicBezTo>
                    <a:cubicBezTo>
                      <a:pt x="139" y="22"/>
                      <a:pt x="139" y="22"/>
                      <a:pt x="139" y="22"/>
                    </a:cubicBezTo>
                    <a:cubicBezTo>
                      <a:pt x="146" y="29"/>
                      <a:pt x="146" y="29"/>
                      <a:pt x="146" y="29"/>
                    </a:cubicBezTo>
                    <a:cubicBezTo>
                      <a:pt x="147" y="40"/>
                      <a:pt x="147" y="40"/>
                      <a:pt x="147" y="40"/>
                    </a:cubicBezTo>
                    <a:cubicBezTo>
                      <a:pt x="160" y="47"/>
                      <a:pt x="160" y="47"/>
                      <a:pt x="160" y="47"/>
                    </a:cubicBezTo>
                    <a:cubicBezTo>
                      <a:pt x="168" y="46"/>
                      <a:pt x="168" y="46"/>
                      <a:pt x="168" y="46"/>
                    </a:cubicBezTo>
                    <a:cubicBezTo>
                      <a:pt x="170" y="39"/>
                      <a:pt x="170" y="39"/>
                      <a:pt x="170" y="39"/>
                    </a:cubicBezTo>
                    <a:cubicBezTo>
                      <a:pt x="176" y="36"/>
                      <a:pt x="176" y="36"/>
                      <a:pt x="176" y="36"/>
                    </a:cubicBezTo>
                    <a:cubicBezTo>
                      <a:pt x="193" y="43"/>
                      <a:pt x="193" y="43"/>
                      <a:pt x="193" y="43"/>
                    </a:cubicBezTo>
                    <a:cubicBezTo>
                      <a:pt x="197" y="54"/>
                      <a:pt x="197" y="54"/>
                      <a:pt x="197" y="54"/>
                    </a:cubicBezTo>
                    <a:cubicBezTo>
                      <a:pt x="205" y="62"/>
                      <a:pt x="205" y="62"/>
                      <a:pt x="205" y="62"/>
                    </a:cubicBezTo>
                    <a:cubicBezTo>
                      <a:pt x="210" y="72"/>
                      <a:pt x="210" y="72"/>
                      <a:pt x="210" y="72"/>
                    </a:cubicBezTo>
                    <a:cubicBezTo>
                      <a:pt x="216" y="80"/>
                      <a:pt x="216" y="80"/>
                      <a:pt x="216" y="80"/>
                    </a:cubicBezTo>
                    <a:cubicBezTo>
                      <a:pt x="228" y="85"/>
                      <a:pt x="228" y="85"/>
                      <a:pt x="228" y="85"/>
                    </a:cubicBezTo>
                    <a:cubicBezTo>
                      <a:pt x="237" y="87"/>
                      <a:pt x="237" y="87"/>
                      <a:pt x="237" y="87"/>
                    </a:cubicBezTo>
                    <a:cubicBezTo>
                      <a:pt x="235" y="92"/>
                      <a:pt x="235" y="92"/>
                      <a:pt x="235" y="92"/>
                    </a:cubicBezTo>
                    <a:cubicBezTo>
                      <a:pt x="231" y="102"/>
                      <a:pt x="231" y="102"/>
                      <a:pt x="231" y="102"/>
                    </a:cubicBezTo>
                    <a:cubicBezTo>
                      <a:pt x="229" y="114"/>
                      <a:pt x="229" y="114"/>
                      <a:pt x="229" y="114"/>
                    </a:cubicBezTo>
                    <a:cubicBezTo>
                      <a:pt x="229" y="121"/>
                      <a:pt x="229" y="121"/>
                      <a:pt x="229" y="121"/>
                    </a:cubicBezTo>
                    <a:cubicBezTo>
                      <a:pt x="230" y="129"/>
                      <a:pt x="230" y="129"/>
                      <a:pt x="230" y="129"/>
                    </a:cubicBezTo>
                    <a:cubicBezTo>
                      <a:pt x="230" y="129"/>
                      <a:pt x="233" y="142"/>
                      <a:pt x="233" y="143"/>
                    </a:cubicBezTo>
                    <a:cubicBezTo>
                      <a:pt x="234" y="145"/>
                      <a:pt x="240" y="157"/>
                      <a:pt x="240" y="157"/>
                    </a:cubicBezTo>
                    <a:cubicBezTo>
                      <a:pt x="246" y="165"/>
                      <a:pt x="246" y="165"/>
                      <a:pt x="246" y="165"/>
                    </a:cubicBezTo>
                    <a:cubicBezTo>
                      <a:pt x="252" y="174"/>
                      <a:pt x="252" y="174"/>
                      <a:pt x="252" y="174"/>
                    </a:cubicBezTo>
                    <a:cubicBezTo>
                      <a:pt x="260" y="179"/>
                      <a:pt x="260" y="179"/>
                      <a:pt x="260" y="179"/>
                    </a:cubicBezTo>
                    <a:cubicBezTo>
                      <a:pt x="268" y="183"/>
                      <a:pt x="268" y="183"/>
                      <a:pt x="268" y="183"/>
                    </a:cubicBezTo>
                    <a:cubicBezTo>
                      <a:pt x="281" y="182"/>
                      <a:pt x="281" y="182"/>
                      <a:pt x="281" y="182"/>
                    </a:cubicBezTo>
                    <a:cubicBezTo>
                      <a:pt x="295" y="180"/>
                      <a:pt x="295" y="180"/>
                      <a:pt x="295" y="180"/>
                    </a:cubicBezTo>
                    <a:cubicBezTo>
                      <a:pt x="311" y="176"/>
                      <a:pt x="311" y="176"/>
                      <a:pt x="311" y="176"/>
                    </a:cubicBezTo>
                    <a:cubicBezTo>
                      <a:pt x="317" y="165"/>
                      <a:pt x="317" y="165"/>
                      <a:pt x="317" y="165"/>
                    </a:cubicBezTo>
                    <a:cubicBezTo>
                      <a:pt x="317" y="157"/>
                      <a:pt x="317" y="157"/>
                      <a:pt x="317" y="157"/>
                    </a:cubicBezTo>
                    <a:cubicBezTo>
                      <a:pt x="319" y="149"/>
                      <a:pt x="319" y="149"/>
                      <a:pt x="319" y="149"/>
                    </a:cubicBezTo>
                    <a:cubicBezTo>
                      <a:pt x="329" y="143"/>
                      <a:pt x="329" y="143"/>
                      <a:pt x="329" y="143"/>
                    </a:cubicBezTo>
                    <a:cubicBezTo>
                      <a:pt x="337" y="143"/>
                      <a:pt x="337" y="143"/>
                      <a:pt x="337" y="143"/>
                    </a:cubicBezTo>
                    <a:cubicBezTo>
                      <a:pt x="337" y="143"/>
                      <a:pt x="348" y="143"/>
                      <a:pt x="350" y="143"/>
                    </a:cubicBezTo>
                    <a:cubicBezTo>
                      <a:pt x="353" y="143"/>
                      <a:pt x="359" y="145"/>
                      <a:pt x="359" y="145"/>
                    </a:cubicBezTo>
                    <a:cubicBezTo>
                      <a:pt x="356" y="154"/>
                      <a:pt x="356" y="154"/>
                      <a:pt x="356" y="154"/>
                    </a:cubicBezTo>
                    <a:cubicBezTo>
                      <a:pt x="353" y="160"/>
                      <a:pt x="353" y="160"/>
                      <a:pt x="353" y="160"/>
                    </a:cubicBezTo>
                    <a:cubicBezTo>
                      <a:pt x="350" y="164"/>
                      <a:pt x="350" y="164"/>
                      <a:pt x="350" y="164"/>
                    </a:cubicBezTo>
                    <a:cubicBezTo>
                      <a:pt x="349" y="173"/>
                      <a:pt x="349" y="173"/>
                      <a:pt x="349" y="173"/>
                    </a:cubicBezTo>
                    <a:cubicBezTo>
                      <a:pt x="349" y="182"/>
                      <a:pt x="349" y="182"/>
                      <a:pt x="349" y="182"/>
                    </a:cubicBezTo>
                    <a:cubicBezTo>
                      <a:pt x="346" y="184"/>
                      <a:pt x="346" y="184"/>
                      <a:pt x="346" y="184"/>
                    </a:cubicBezTo>
                    <a:cubicBezTo>
                      <a:pt x="343" y="179"/>
                      <a:pt x="343" y="179"/>
                      <a:pt x="343" y="179"/>
                    </a:cubicBezTo>
                    <a:cubicBezTo>
                      <a:pt x="340" y="180"/>
                      <a:pt x="340" y="180"/>
                      <a:pt x="340" y="180"/>
                    </a:cubicBezTo>
                    <a:cubicBezTo>
                      <a:pt x="337" y="184"/>
                      <a:pt x="337" y="184"/>
                      <a:pt x="337" y="184"/>
                    </a:cubicBezTo>
                    <a:cubicBezTo>
                      <a:pt x="333" y="188"/>
                      <a:pt x="333" y="188"/>
                      <a:pt x="333" y="188"/>
                    </a:cubicBezTo>
                    <a:cubicBezTo>
                      <a:pt x="323" y="188"/>
                      <a:pt x="323" y="188"/>
                      <a:pt x="323" y="188"/>
                    </a:cubicBezTo>
                    <a:cubicBezTo>
                      <a:pt x="311" y="189"/>
                      <a:pt x="311" y="189"/>
                      <a:pt x="311" y="189"/>
                    </a:cubicBezTo>
                    <a:cubicBezTo>
                      <a:pt x="308" y="192"/>
                      <a:pt x="308" y="192"/>
                      <a:pt x="308" y="192"/>
                    </a:cubicBezTo>
                    <a:cubicBezTo>
                      <a:pt x="311" y="199"/>
                      <a:pt x="311" y="199"/>
                      <a:pt x="311" y="199"/>
                    </a:cubicBezTo>
                    <a:cubicBezTo>
                      <a:pt x="316" y="203"/>
                      <a:pt x="316" y="203"/>
                      <a:pt x="316" y="203"/>
                    </a:cubicBezTo>
                    <a:cubicBezTo>
                      <a:pt x="319" y="208"/>
                      <a:pt x="319" y="208"/>
                      <a:pt x="319" y="208"/>
                    </a:cubicBezTo>
                    <a:cubicBezTo>
                      <a:pt x="316" y="209"/>
                      <a:pt x="316" y="209"/>
                      <a:pt x="316" y="209"/>
                    </a:cubicBezTo>
                    <a:cubicBezTo>
                      <a:pt x="307" y="210"/>
                      <a:pt x="307" y="210"/>
                      <a:pt x="307" y="210"/>
                    </a:cubicBezTo>
                    <a:cubicBezTo>
                      <a:pt x="304" y="209"/>
                      <a:pt x="304" y="209"/>
                      <a:pt x="304" y="209"/>
                    </a:cubicBezTo>
                    <a:cubicBezTo>
                      <a:pt x="302" y="212"/>
                      <a:pt x="302" y="212"/>
                      <a:pt x="302" y="212"/>
                    </a:cubicBezTo>
                    <a:cubicBezTo>
                      <a:pt x="300" y="215"/>
                      <a:pt x="300" y="215"/>
                      <a:pt x="300" y="215"/>
                    </a:cubicBezTo>
                    <a:cubicBezTo>
                      <a:pt x="299" y="219"/>
                      <a:pt x="299" y="219"/>
                      <a:pt x="299" y="219"/>
                    </a:cubicBezTo>
                    <a:cubicBezTo>
                      <a:pt x="297" y="228"/>
                      <a:pt x="297" y="228"/>
                      <a:pt x="297" y="228"/>
                    </a:cubicBezTo>
                    <a:cubicBezTo>
                      <a:pt x="292" y="223"/>
                      <a:pt x="292" y="223"/>
                      <a:pt x="292" y="223"/>
                    </a:cubicBezTo>
                    <a:cubicBezTo>
                      <a:pt x="285" y="216"/>
                      <a:pt x="285" y="216"/>
                      <a:pt x="285" y="216"/>
                    </a:cubicBezTo>
                    <a:cubicBezTo>
                      <a:pt x="277" y="211"/>
                      <a:pt x="277" y="211"/>
                      <a:pt x="277" y="211"/>
                    </a:cubicBezTo>
                    <a:cubicBezTo>
                      <a:pt x="271" y="209"/>
                      <a:pt x="271" y="209"/>
                      <a:pt x="271" y="209"/>
                    </a:cubicBezTo>
                    <a:cubicBezTo>
                      <a:pt x="266" y="207"/>
                      <a:pt x="266" y="207"/>
                      <a:pt x="266" y="207"/>
                    </a:cubicBezTo>
                    <a:cubicBezTo>
                      <a:pt x="258" y="209"/>
                      <a:pt x="258" y="209"/>
                      <a:pt x="258" y="209"/>
                    </a:cubicBezTo>
                    <a:cubicBezTo>
                      <a:pt x="252" y="212"/>
                      <a:pt x="252" y="212"/>
                      <a:pt x="252" y="212"/>
                    </a:cubicBezTo>
                    <a:cubicBezTo>
                      <a:pt x="245" y="213"/>
                      <a:pt x="245" y="213"/>
                      <a:pt x="245" y="213"/>
                    </a:cubicBezTo>
                    <a:cubicBezTo>
                      <a:pt x="233" y="210"/>
                      <a:pt x="233" y="210"/>
                      <a:pt x="233" y="210"/>
                    </a:cubicBezTo>
                    <a:cubicBezTo>
                      <a:pt x="222" y="206"/>
                      <a:pt x="222" y="206"/>
                      <a:pt x="222" y="206"/>
                    </a:cubicBezTo>
                    <a:cubicBezTo>
                      <a:pt x="210" y="201"/>
                      <a:pt x="210" y="201"/>
                      <a:pt x="210" y="201"/>
                    </a:cubicBezTo>
                    <a:cubicBezTo>
                      <a:pt x="197" y="197"/>
                      <a:pt x="197" y="197"/>
                      <a:pt x="197" y="197"/>
                    </a:cubicBezTo>
                    <a:cubicBezTo>
                      <a:pt x="189" y="194"/>
                      <a:pt x="189" y="194"/>
                      <a:pt x="189" y="194"/>
                    </a:cubicBezTo>
                    <a:cubicBezTo>
                      <a:pt x="184" y="186"/>
                      <a:pt x="184" y="186"/>
                      <a:pt x="184" y="186"/>
                    </a:cubicBezTo>
                    <a:cubicBezTo>
                      <a:pt x="173" y="186"/>
                      <a:pt x="173" y="186"/>
                      <a:pt x="173" y="186"/>
                    </a:cubicBezTo>
                    <a:cubicBezTo>
                      <a:pt x="162" y="180"/>
                      <a:pt x="162" y="180"/>
                      <a:pt x="162" y="180"/>
                    </a:cubicBezTo>
                    <a:cubicBezTo>
                      <a:pt x="151" y="173"/>
                      <a:pt x="151" y="173"/>
                      <a:pt x="151" y="173"/>
                    </a:cubicBezTo>
                    <a:cubicBezTo>
                      <a:pt x="143" y="166"/>
                      <a:pt x="143" y="166"/>
                      <a:pt x="143" y="166"/>
                    </a:cubicBezTo>
                    <a:cubicBezTo>
                      <a:pt x="138" y="158"/>
                      <a:pt x="138" y="158"/>
                      <a:pt x="138" y="158"/>
                    </a:cubicBezTo>
                    <a:cubicBezTo>
                      <a:pt x="138" y="151"/>
                      <a:pt x="138" y="151"/>
                      <a:pt x="138" y="151"/>
                    </a:cubicBezTo>
                    <a:cubicBezTo>
                      <a:pt x="143" y="146"/>
                      <a:pt x="143" y="146"/>
                      <a:pt x="143" y="146"/>
                    </a:cubicBezTo>
                    <a:cubicBezTo>
                      <a:pt x="142" y="139"/>
                      <a:pt x="142" y="139"/>
                      <a:pt x="142" y="139"/>
                    </a:cubicBezTo>
                    <a:cubicBezTo>
                      <a:pt x="133" y="125"/>
                      <a:pt x="133" y="125"/>
                      <a:pt x="133" y="125"/>
                    </a:cubicBezTo>
                    <a:cubicBezTo>
                      <a:pt x="124" y="116"/>
                      <a:pt x="124" y="116"/>
                      <a:pt x="124" y="116"/>
                    </a:cubicBezTo>
                    <a:cubicBezTo>
                      <a:pt x="115" y="109"/>
                      <a:pt x="115" y="109"/>
                      <a:pt x="115" y="109"/>
                    </a:cubicBezTo>
                    <a:cubicBezTo>
                      <a:pt x="108" y="99"/>
                      <a:pt x="108" y="99"/>
                      <a:pt x="108" y="99"/>
                    </a:cubicBezTo>
                    <a:cubicBezTo>
                      <a:pt x="100" y="93"/>
                      <a:pt x="100" y="93"/>
                      <a:pt x="100" y="93"/>
                    </a:cubicBezTo>
                    <a:cubicBezTo>
                      <a:pt x="93" y="90"/>
                      <a:pt x="93" y="90"/>
                      <a:pt x="93" y="90"/>
                    </a:cubicBezTo>
                    <a:cubicBezTo>
                      <a:pt x="93" y="78"/>
                      <a:pt x="93" y="78"/>
                      <a:pt x="93" y="78"/>
                    </a:cubicBezTo>
                    <a:cubicBezTo>
                      <a:pt x="82" y="71"/>
                      <a:pt x="82" y="71"/>
                      <a:pt x="82" y="71"/>
                    </a:cubicBezTo>
                    <a:cubicBezTo>
                      <a:pt x="75" y="64"/>
                      <a:pt x="75" y="64"/>
                      <a:pt x="75" y="64"/>
                    </a:cubicBezTo>
                    <a:cubicBezTo>
                      <a:pt x="66" y="52"/>
                      <a:pt x="66" y="52"/>
                      <a:pt x="66" y="52"/>
                    </a:cubicBezTo>
                    <a:cubicBezTo>
                      <a:pt x="58" y="44"/>
                      <a:pt x="58" y="44"/>
                      <a:pt x="58" y="44"/>
                    </a:cubicBezTo>
                    <a:cubicBezTo>
                      <a:pt x="54" y="35"/>
                      <a:pt x="54" y="35"/>
                      <a:pt x="54" y="35"/>
                    </a:cubicBezTo>
                    <a:cubicBezTo>
                      <a:pt x="49" y="25"/>
                      <a:pt x="49" y="25"/>
                      <a:pt x="49" y="25"/>
                    </a:cubicBezTo>
                    <a:cubicBezTo>
                      <a:pt x="47" y="20"/>
                      <a:pt x="47" y="20"/>
                      <a:pt x="47" y="20"/>
                    </a:cubicBezTo>
                    <a:cubicBezTo>
                      <a:pt x="37" y="14"/>
                      <a:pt x="37" y="14"/>
                      <a:pt x="37" y="14"/>
                    </a:cubicBezTo>
                    <a:cubicBezTo>
                      <a:pt x="28" y="14"/>
                      <a:pt x="28" y="14"/>
                      <a:pt x="28" y="14"/>
                    </a:cubicBezTo>
                    <a:cubicBezTo>
                      <a:pt x="26" y="20"/>
                      <a:pt x="26" y="20"/>
                      <a:pt x="26" y="20"/>
                    </a:cubicBezTo>
                    <a:cubicBezTo>
                      <a:pt x="30" y="29"/>
                      <a:pt x="30" y="29"/>
                      <a:pt x="30" y="29"/>
                    </a:cubicBezTo>
                    <a:cubicBezTo>
                      <a:pt x="34" y="38"/>
                      <a:pt x="34" y="38"/>
                      <a:pt x="34" y="38"/>
                    </a:cubicBezTo>
                    <a:cubicBezTo>
                      <a:pt x="41" y="46"/>
                      <a:pt x="41" y="46"/>
                      <a:pt x="41" y="46"/>
                    </a:cubicBezTo>
                    <a:cubicBezTo>
                      <a:pt x="48" y="56"/>
                      <a:pt x="48" y="56"/>
                      <a:pt x="48" y="56"/>
                    </a:cubicBezTo>
                    <a:cubicBezTo>
                      <a:pt x="53" y="63"/>
                      <a:pt x="53" y="63"/>
                      <a:pt x="53" y="63"/>
                    </a:cubicBezTo>
                    <a:cubicBezTo>
                      <a:pt x="60" y="72"/>
                      <a:pt x="60" y="72"/>
                      <a:pt x="60" y="72"/>
                    </a:cubicBezTo>
                    <a:cubicBezTo>
                      <a:pt x="67" y="81"/>
                      <a:pt x="67" y="81"/>
                      <a:pt x="67" y="81"/>
                    </a:cubicBezTo>
                    <a:cubicBezTo>
                      <a:pt x="73" y="92"/>
                      <a:pt x="73" y="92"/>
                      <a:pt x="73" y="92"/>
                    </a:cubicBezTo>
                    <a:cubicBezTo>
                      <a:pt x="77" y="102"/>
                      <a:pt x="77" y="102"/>
                      <a:pt x="77" y="102"/>
                    </a:cubicBezTo>
                    <a:cubicBezTo>
                      <a:pt x="79" y="108"/>
                      <a:pt x="79" y="108"/>
                      <a:pt x="79" y="108"/>
                    </a:cubicBezTo>
                    <a:cubicBezTo>
                      <a:pt x="85" y="109"/>
                      <a:pt x="85" y="109"/>
                      <a:pt x="85" y="109"/>
                    </a:cubicBezTo>
                    <a:cubicBezTo>
                      <a:pt x="88" y="113"/>
                      <a:pt x="88" y="113"/>
                      <a:pt x="88" y="113"/>
                    </a:cubicBezTo>
                    <a:cubicBezTo>
                      <a:pt x="90" y="117"/>
                      <a:pt x="90" y="117"/>
                      <a:pt x="90" y="117"/>
                    </a:cubicBezTo>
                    <a:cubicBezTo>
                      <a:pt x="90" y="124"/>
                      <a:pt x="90" y="124"/>
                      <a:pt x="90" y="124"/>
                    </a:cubicBezTo>
                    <a:cubicBezTo>
                      <a:pt x="85" y="127"/>
                      <a:pt x="85" y="127"/>
                      <a:pt x="85" y="127"/>
                    </a:cubicBezTo>
                    <a:cubicBezTo>
                      <a:pt x="80" y="118"/>
                      <a:pt x="80" y="118"/>
                      <a:pt x="80" y="118"/>
                    </a:cubicBezTo>
                    <a:cubicBezTo>
                      <a:pt x="74" y="113"/>
                      <a:pt x="74" y="113"/>
                      <a:pt x="74" y="113"/>
                    </a:cubicBezTo>
                    <a:cubicBezTo>
                      <a:pt x="68" y="107"/>
                      <a:pt x="68" y="107"/>
                      <a:pt x="68" y="107"/>
                    </a:cubicBezTo>
                    <a:cubicBezTo>
                      <a:pt x="62" y="100"/>
                      <a:pt x="62" y="100"/>
                      <a:pt x="62" y="100"/>
                    </a:cubicBezTo>
                    <a:cubicBezTo>
                      <a:pt x="61" y="94"/>
                      <a:pt x="61" y="94"/>
                      <a:pt x="61" y="94"/>
                    </a:cubicBezTo>
                    <a:cubicBezTo>
                      <a:pt x="59" y="86"/>
                      <a:pt x="59" y="86"/>
                      <a:pt x="59" y="86"/>
                    </a:cubicBezTo>
                    <a:cubicBezTo>
                      <a:pt x="53" y="81"/>
                      <a:pt x="53" y="81"/>
                      <a:pt x="53" y="81"/>
                    </a:cubicBezTo>
                    <a:cubicBezTo>
                      <a:pt x="48" y="78"/>
                      <a:pt x="48" y="78"/>
                      <a:pt x="48" y="78"/>
                    </a:cubicBezTo>
                    <a:cubicBezTo>
                      <a:pt x="41" y="76"/>
                      <a:pt x="41" y="76"/>
                      <a:pt x="41" y="76"/>
                    </a:cubicBezTo>
                    <a:cubicBezTo>
                      <a:pt x="36" y="72"/>
                      <a:pt x="36" y="72"/>
                      <a:pt x="36" y="72"/>
                    </a:cubicBezTo>
                    <a:cubicBezTo>
                      <a:pt x="30" y="67"/>
                      <a:pt x="30" y="67"/>
                      <a:pt x="30" y="67"/>
                    </a:cubicBezTo>
                    <a:cubicBezTo>
                      <a:pt x="27" y="64"/>
                      <a:pt x="27" y="64"/>
                      <a:pt x="27" y="64"/>
                    </a:cubicBezTo>
                    <a:cubicBezTo>
                      <a:pt x="31" y="63"/>
                      <a:pt x="31" y="63"/>
                      <a:pt x="31" y="63"/>
                    </a:cubicBezTo>
                    <a:cubicBezTo>
                      <a:pt x="34" y="62"/>
                      <a:pt x="34" y="62"/>
                      <a:pt x="34" y="62"/>
                    </a:cubicBezTo>
                    <a:cubicBezTo>
                      <a:pt x="35" y="59"/>
                      <a:pt x="35" y="59"/>
                      <a:pt x="35" y="59"/>
                    </a:cubicBezTo>
                    <a:cubicBezTo>
                      <a:pt x="34" y="54"/>
                      <a:pt x="34" y="54"/>
                      <a:pt x="34" y="54"/>
                    </a:cubicBezTo>
                    <a:cubicBezTo>
                      <a:pt x="31" y="47"/>
                      <a:pt x="31" y="47"/>
                      <a:pt x="31" y="47"/>
                    </a:cubicBezTo>
                    <a:cubicBezTo>
                      <a:pt x="28" y="44"/>
                      <a:pt x="28" y="44"/>
                      <a:pt x="28" y="44"/>
                    </a:cubicBezTo>
                    <a:cubicBezTo>
                      <a:pt x="22" y="42"/>
                      <a:pt x="22" y="42"/>
                      <a:pt x="22" y="42"/>
                    </a:cubicBezTo>
                    <a:cubicBezTo>
                      <a:pt x="15" y="34"/>
                      <a:pt x="15" y="34"/>
                      <a:pt x="15" y="34"/>
                    </a:cubicBezTo>
                    <a:cubicBezTo>
                      <a:pt x="12" y="24"/>
                      <a:pt x="12" y="24"/>
                      <a:pt x="12" y="24"/>
                    </a:cubicBezTo>
                    <a:cubicBezTo>
                      <a:pt x="9" y="18"/>
                      <a:pt x="9" y="18"/>
                      <a:pt x="9" y="18"/>
                    </a:cubicBezTo>
                    <a:cubicBezTo>
                      <a:pt x="5" y="10"/>
                      <a:pt x="5" y="10"/>
                      <a:pt x="5" y="10"/>
                    </a:cubicBezTo>
                    <a:lnTo>
                      <a:pt x="0"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22" name="Guatemala"/>
              <p:cNvSpPr>
                <a:spLocks/>
              </p:cNvSpPr>
              <p:nvPr/>
            </p:nvSpPr>
            <p:spPr bwMode="auto">
              <a:xfrm>
                <a:off x="2520117" y="3355570"/>
                <a:ext cx="73759" cy="80520"/>
              </a:xfrm>
              <a:custGeom>
                <a:avLst/>
                <a:gdLst>
                  <a:gd name="T0" fmla="*/ 39687 w 44"/>
                  <a:gd name="T1" fmla="*/ 76200 h 48"/>
                  <a:gd name="T2" fmla="*/ 50800 w 44"/>
                  <a:gd name="T3" fmla="*/ 66675 h 48"/>
                  <a:gd name="T4" fmla="*/ 57150 w 44"/>
                  <a:gd name="T5" fmla="*/ 58738 h 48"/>
                  <a:gd name="T6" fmla="*/ 61913 w 44"/>
                  <a:gd name="T7" fmla="*/ 53975 h 48"/>
                  <a:gd name="T8" fmla="*/ 69850 w 44"/>
                  <a:gd name="T9" fmla="*/ 46037 h 48"/>
                  <a:gd name="T10" fmla="*/ 63500 w 44"/>
                  <a:gd name="T11" fmla="*/ 41275 h 48"/>
                  <a:gd name="T12" fmla="*/ 57150 w 44"/>
                  <a:gd name="T13" fmla="*/ 39687 h 48"/>
                  <a:gd name="T14" fmla="*/ 57150 w 44"/>
                  <a:gd name="T15" fmla="*/ 0 h 48"/>
                  <a:gd name="T16" fmla="*/ 22225 w 44"/>
                  <a:gd name="T17" fmla="*/ 1588 h 48"/>
                  <a:gd name="T18" fmla="*/ 17463 w 44"/>
                  <a:gd name="T19" fmla="*/ 6350 h 48"/>
                  <a:gd name="T20" fmla="*/ 22225 w 44"/>
                  <a:gd name="T21" fmla="*/ 17463 h 48"/>
                  <a:gd name="T22" fmla="*/ 30163 w 44"/>
                  <a:gd name="T23" fmla="*/ 23812 h 48"/>
                  <a:gd name="T24" fmla="*/ 34925 w 44"/>
                  <a:gd name="T25" fmla="*/ 31750 h 48"/>
                  <a:gd name="T26" fmla="*/ 30163 w 44"/>
                  <a:gd name="T27" fmla="*/ 33338 h 48"/>
                  <a:gd name="T28" fmla="*/ 15875 w 44"/>
                  <a:gd name="T29" fmla="*/ 34925 h 48"/>
                  <a:gd name="T30" fmla="*/ 11112 w 44"/>
                  <a:gd name="T31" fmla="*/ 33338 h 48"/>
                  <a:gd name="T32" fmla="*/ 4762 w 44"/>
                  <a:gd name="T33" fmla="*/ 42862 h 48"/>
                  <a:gd name="T34" fmla="*/ 3175 w 44"/>
                  <a:gd name="T35" fmla="*/ 49212 h 48"/>
                  <a:gd name="T36" fmla="*/ 0 w 44"/>
                  <a:gd name="T37" fmla="*/ 63500 h 48"/>
                  <a:gd name="T38" fmla="*/ 6350 w 44"/>
                  <a:gd name="T39" fmla="*/ 68263 h 48"/>
                  <a:gd name="T40" fmla="*/ 14288 w 44"/>
                  <a:gd name="T41" fmla="*/ 74613 h 48"/>
                  <a:gd name="T42" fmla="*/ 26988 w 44"/>
                  <a:gd name="T43" fmla="*/ 74613 h 48"/>
                  <a:gd name="T44" fmla="*/ 39687 w 44"/>
                  <a:gd name="T45" fmla="*/ 76200 h 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
                  <a:gd name="T70" fmla="*/ 0 h 48"/>
                  <a:gd name="T71" fmla="*/ 44 w 44"/>
                  <a:gd name="T72" fmla="*/ 48 h 4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 h="48">
                    <a:moveTo>
                      <a:pt x="25" y="48"/>
                    </a:moveTo>
                    <a:lnTo>
                      <a:pt x="32" y="42"/>
                    </a:lnTo>
                    <a:lnTo>
                      <a:pt x="36" y="37"/>
                    </a:lnTo>
                    <a:lnTo>
                      <a:pt x="39" y="34"/>
                    </a:lnTo>
                    <a:lnTo>
                      <a:pt x="44" y="29"/>
                    </a:lnTo>
                    <a:lnTo>
                      <a:pt x="40" y="26"/>
                    </a:lnTo>
                    <a:lnTo>
                      <a:pt x="36" y="25"/>
                    </a:lnTo>
                    <a:lnTo>
                      <a:pt x="36" y="0"/>
                    </a:lnTo>
                    <a:lnTo>
                      <a:pt x="14" y="1"/>
                    </a:lnTo>
                    <a:lnTo>
                      <a:pt x="11" y="4"/>
                    </a:lnTo>
                    <a:lnTo>
                      <a:pt x="14" y="11"/>
                    </a:lnTo>
                    <a:lnTo>
                      <a:pt x="19" y="15"/>
                    </a:lnTo>
                    <a:lnTo>
                      <a:pt x="22" y="20"/>
                    </a:lnTo>
                    <a:lnTo>
                      <a:pt x="19" y="21"/>
                    </a:lnTo>
                    <a:lnTo>
                      <a:pt x="10" y="22"/>
                    </a:lnTo>
                    <a:lnTo>
                      <a:pt x="7" y="21"/>
                    </a:lnTo>
                    <a:lnTo>
                      <a:pt x="3" y="27"/>
                    </a:lnTo>
                    <a:lnTo>
                      <a:pt x="2" y="31"/>
                    </a:lnTo>
                    <a:lnTo>
                      <a:pt x="0" y="40"/>
                    </a:lnTo>
                    <a:lnTo>
                      <a:pt x="4" y="43"/>
                    </a:lnTo>
                    <a:lnTo>
                      <a:pt x="9" y="47"/>
                    </a:lnTo>
                    <a:lnTo>
                      <a:pt x="17" y="47"/>
                    </a:lnTo>
                    <a:lnTo>
                      <a:pt x="25" y="4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23" name="Belize"/>
              <p:cNvSpPr>
                <a:spLocks/>
              </p:cNvSpPr>
              <p:nvPr/>
            </p:nvSpPr>
            <p:spPr bwMode="auto">
              <a:xfrm>
                <a:off x="2580465" y="3342150"/>
                <a:ext cx="15088" cy="55357"/>
              </a:xfrm>
              <a:custGeom>
                <a:avLst/>
                <a:gdLst>
                  <a:gd name="T0" fmla="*/ 11113 w 9"/>
                  <a:gd name="T1" fmla="*/ 0 h 33"/>
                  <a:gd name="T2" fmla="*/ 14288 w 9"/>
                  <a:gd name="T3" fmla="*/ 7937 h 33"/>
                  <a:gd name="T4" fmla="*/ 12700 w 9"/>
                  <a:gd name="T5" fmla="*/ 15875 h 33"/>
                  <a:gd name="T6" fmla="*/ 11113 w 9"/>
                  <a:gd name="T7" fmla="*/ 30162 h 33"/>
                  <a:gd name="T8" fmla="*/ 11113 w 9"/>
                  <a:gd name="T9" fmla="*/ 39687 h 33"/>
                  <a:gd name="T10" fmla="*/ 6350 w 9"/>
                  <a:gd name="T11" fmla="*/ 44450 h 33"/>
                  <a:gd name="T12" fmla="*/ 0 w 9"/>
                  <a:gd name="T13" fmla="*/ 52387 h 33"/>
                  <a:gd name="T14" fmla="*/ 0 w 9"/>
                  <a:gd name="T15" fmla="*/ 12700 h 33"/>
                  <a:gd name="T16" fmla="*/ 6350 w 9"/>
                  <a:gd name="T17" fmla="*/ 6350 h 33"/>
                  <a:gd name="T18" fmla="*/ 11113 w 9"/>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33"/>
                  <a:gd name="T32" fmla="*/ 9 w 9"/>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33">
                    <a:moveTo>
                      <a:pt x="7" y="0"/>
                    </a:moveTo>
                    <a:lnTo>
                      <a:pt x="9" y="5"/>
                    </a:lnTo>
                    <a:lnTo>
                      <a:pt x="8" y="10"/>
                    </a:lnTo>
                    <a:lnTo>
                      <a:pt x="7" y="19"/>
                    </a:lnTo>
                    <a:lnTo>
                      <a:pt x="7" y="25"/>
                    </a:lnTo>
                    <a:lnTo>
                      <a:pt x="4" y="28"/>
                    </a:lnTo>
                    <a:lnTo>
                      <a:pt x="0" y="33"/>
                    </a:lnTo>
                    <a:lnTo>
                      <a:pt x="0" y="8"/>
                    </a:lnTo>
                    <a:lnTo>
                      <a:pt x="4" y="4"/>
                    </a:lnTo>
                    <a:lnTo>
                      <a:pt x="7"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24" name="El Salvador"/>
              <p:cNvSpPr>
                <a:spLocks/>
              </p:cNvSpPr>
              <p:nvPr/>
            </p:nvSpPr>
            <p:spPr bwMode="auto">
              <a:xfrm>
                <a:off x="2562025" y="3422670"/>
                <a:ext cx="43585" cy="26840"/>
              </a:xfrm>
              <a:custGeom>
                <a:avLst/>
                <a:gdLst>
                  <a:gd name="T0" fmla="*/ 0 w 26"/>
                  <a:gd name="T1" fmla="*/ 12700 h 16"/>
                  <a:gd name="T2" fmla="*/ 14288 w 26"/>
                  <a:gd name="T3" fmla="*/ 0 h 16"/>
                  <a:gd name="T4" fmla="*/ 20638 w 26"/>
                  <a:gd name="T5" fmla="*/ 6350 h 16"/>
                  <a:gd name="T6" fmla="*/ 30163 w 26"/>
                  <a:gd name="T7" fmla="*/ 9525 h 16"/>
                  <a:gd name="T8" fmla="*/ 39688 w 26"/>
                  <a:gd name="T9" fmla="*/ 12700 h 16"/>
                  <a:gd name="T10" fmla="*/ 41275 w 26"/>
                  <a:gd name="T11" fmla="*/ 17462 h 16"/>
                  <a:gd name="T12" fmla="*/ 36513 w 26"/>
                  <a:gd name="T13" fmla="*/ 23812 h 16"/>
                  <a:gd name="T14" fmla="*/ 31750 w 26"/>
                  <a:gd name="T15" fmla="*/ 25400 h 16"/>
                  <a:gd name="T16" fmla="*/ 19050 w 26"/>
                  <a:gd name="T17" fmla="*/ 20637 h 16"/>
                  <a:gd name="T18" fmla="*/ 9525 w 26"/>
                  <a:gd name="T19" fmla="*/ 17462 h 16"/>
                  <a:gd name="T20" fmla="*/ 0 w 26"/>
                  <a:gd name="T21" fmla="*/ 1270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6"/>
                  <a:gd name="T35" fmla="*/ 26 w 26"/>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6">
                    <a:moveTo>
                      <a:pt x="0" y="8"/>
                    </a:moveTo>
                    <a:lnTo>
                      <a:pt x="9" y="0"/>
                    </a:lnTo>
                    <a:lnTo>
                      <a:pt x="13" y="4"/>
                    </a:lnTo>
                    <a:lnTo>
                      <a:pt x="19" y="6"/>
                    </a:lnTo>
                    <a:lnTo>
                      <a:pt x="25" y="8"/>
                    </a:lnTo>
                    <a:lnTo>
                      <a:pt x="26" y="11"/>
                    </a:lnTo>
                    <a:lnTo>
                      <a:pt x="23" y="15"/>
                    </a:lnTo>
                    <a:lnTo>
                      <a:pt x="20" y="16"/>
                    </a:lnTo>
                    <a:lnTo>
                      <a:pt x="12" y="13"/>
                    </a:lnTo>
                    <a:lnTo>
                      <a:pt x="6" y="11"/>
                    </a:lnTo>
                    <a:lnTo>
                      <a:pt x="0" y="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25" name="Honduras"/>
              <p:cNvSpPr>
                <a:spLocks/>
              </p:cNvSpPr>
              <p:nvPr/>
            </p:nvSpPr>
            <p:spPr bwMode="auto">
              <a:xfrm>
                <a:off x="2577112" y="3395830"/>
                <a:ext cx="120696" cy="60390"/>
              </a:xfrm>
              <a:custGeom>
                <a:avLst/>
                <a:gdLst>
                  <a:gd name="T0" fmla="*/ 15875 w 72"/>
                  <a:gd name="T1" fmla="*/ 7937 h 36"/>
                  <a:gd name="T2" fmla="*/ 30162 w 72"/>
                  <a:gd name="T3" fmla="*/ 1588 h 36"/>
                  <a:gd name="T4" fmla="*/ 41275 w 72"/>
                  <a:gd name="T5" fmla="*/ 3175 h 36"/>
                  <a:gd name="T6" fmla="*/ 50800 w 72"/>
                  <a:gd name="T7" fmla="*/ 4762 h 36"/>
                  <a:gd name="T8" fmla="*/ 61912 w 72"/>
                  <a:gd name="T9" fmla="*/ 1588 h 36"/>
                  <a:gd name="T10" fmla="*/ 76200 w 72"/>
                  <a:gd name="T11" fmla="*/ 0 h 36"/>
                  <a:gd name="T12" fmla="*/ 88900 w 72"/>
                  <a:gd name="T13" fmla="*/ 0 h 36"/>
                  <a:gd name="T14" fmla="*/ 95250 w 72"/>
                  <a:gd name="T15" fmla="*/ 0 h 36"/>
                  <a:gd name="T16" fmla="*/ 101600 w 72"/>
                  <a:gd name="T17" fmla="*/ 3175 h 36"/>
                  <a:gd name="T18" fmla="*/ 114300 w 72"/>
                  <a:gd name="T19" fmla="*/ 12700 h 36"/>
                  <a:gd name="T20" fmla="*/ 112713 w 72"/>
                  <a:gd name="T21" fmla="*/ 19050 h 36"/>
                  <a:gd name="T22" fmla="*/ 104775 w 72"/>
                  <a:gd name="T23" fmla="*/ 20637 h 36"/>
                  <a:gd name="T24" fmla="*/ 95250 w 72"/>
                  <a:gd name="T25" fmla="*/ 20637 h 36"/>
                  <a:gd name="T26" fmla="*/ 82550 w 72"/>
                  <a:gd name="T27" fmla="*/ 20637 h 36"/>
                  <a:gd name="T28" fmla="*/ 76200 w 72"/>
                  <a:gd name="T29" fmla="*/ 26988 h 36"/>
                  <a:gd name="T30" fmla="*/ 66675 w 72"/>
                  <a:gd name="T31" fmla="*/ 36512 h 36"/>
                  <a:gd name="T32" fmla="*/ 57150 w 72"/>
                  <a:gd name="T33" fmla="*/ 38100 h 36"/>
                  <a:gd name="T34" fmla="*/ 50800 w 72"/>
                  <a:gd name="T35" fmla="*/ 41275 h 36"/>
                  <a:gd name="T36" fmla="*/ 49212 w 72"/>
                  <a:gd name="T37" fmla="*/ 49212 h 36"/>
                  <a:gd name="T38" fmla="*/ 44450 w 72"/>
                  <a:gd name="T39" fmla="*/ 53975 h 36"/>
                  <a:gd name="T40" fmla="*/ 36512 w 72"/>
                  <a:gd name="T41" fmla="*/ 57150 h 36"/>
                  <a:gd name="T42" fmla="*/ 36512 w 72"/>
                  <a:gd name="T43" fmla="*/ 49212 h 36"/>
                  <a:gd name="T44" fmla="*/ 33337 w 72"/>
                  <a:gd name="T45" fmla="*/ 42862 h 36"/>
                  <a:gd name="T46" fmla="*/ 26988 w 72"/>
                  <a:gd name="T47" fmla="*/ 42862 h 36"/>
                  <a:gd name="T48" fmla="*/ 25400 w 72"/>
                  <a:gd name="T49" fmla="*/ 38100 h 36"/>
                  <a:gd name="T50" fmla="*/ 6350 w 72"/>
                  <a:gd name="T51" fmla="*/ 31750 h 36"/>
                  <a:gd name="T52" fmla="*/ 0 w 72"/>
                  <a:gd name="T53" fmla="*/ 25400 h 36"/>
                  <a:gd name="T54" fmla="*/ 15875 w 72"/>
                  <a:gd name="T55" fmla="*/ 7937 h 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2"/>
                  <a:gd name="T85" fmla="*/ 0 h 36"/>
                  <a:gd name="T86" fmla="*/ 72 w 72"/>
                  <a:gd name="T87" fmla="*/ 36 h 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2" h="36">
                    <a:moveTo>
                      <a:pt x="10" y="5"/>
                    </a:moveTo>
                    <a:lnTo>
                      <a:pt x="19" y="1"/>
                    </a:lnTo>
                    <a:lnTo>
                      <a:pt x="26" y="2"/>
                    </a:lnTo>
                    <a:lnTo>
                      <a:pt x="32" y="3"/>
                    </a:lnTo>
                    <a:lnTo>
                      <a:pt x="39" y="1"/>
                    </a:lnTo>
                    <a:lnTo>
                      <a:pt x="48" y="0"/>
                    </a:lnTo>
                    <a:lnTo>
                      <a:pt x="56" y="0"/>
                    </a:lnTo>
                    <a:lnTo>
                      <a:pt x="60" y="0"/>
                    </a:lnTo>
                    <a:lnTo>
                      <a:pt x="64" y="2"/>
                    </a:lnTo>
                    <a:lnTo>
                      <a:pt x="72" y="8"/>
                    </a:lnTo>
                    <a:lnTo>
                      <a:pt x="71" y="12"/>
                    </a:lnTo>
                    <a:lnTo>
                      <a:pt x="66" y="13"/>
                    </a:lnTo>
                    <a:lnTo>
                      <a:pt x="60" y="13"/>
                    </a:lnTo>
                    <a:lnTo>
                      <a:pt x="52" y="13"/>
                    </a:lnTo>
                    <a:lnTo>
                      <a:pt x="48" y="17"/>
                    </a:lnTo>
                    <a:lnTo>
                      <a:pt x="42" y="23"/>
                    </a:lnTo>
                    <a:lnTo>
                      <a:pt x="36" y="24"/>
                    </a:lnTo>
                    <a:lnTo>
                      <a:pt x="32" y="26"/>
                    </a:lnTo>
                    <a:lnTo>
                      <a:pt x="31" y="31"/>
                    </a:lnTo>
                    <a:lnTo>
                      <a:pt x="28" y="34"/>
                    </a:lnTo>
                    <a:lnTo>
                      <a:pt x="23" y="36"/>
                    </a:lnTo>
                    <a:lnTo>
                      <a:pt x="23" y="31"/>
                    </a:lnTo>
                    <a:lnTo>
                      <a:pt x="21" y="27"/>
                    </a:lnTo>
                    <a:lnTo>
                      <a:pt x="17" y="27"/>
                    </a:lnTo>
                    <a:lnTo>
                      <a:pt x="16" y="24"/>
                    </a:lnTo>
                    <a:lnTo>
                      <a:pt x="4" y="20"/>
                    </a:lnTo>
                    <a:lnTo>
                      <a:pt x="0" y="16"/>
                    </a:lnTo>
                    <a:lnTo>
                      <a:pt x="10"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26" name="Nicaragua"/>
              <p:cNvSpPr>
                <a:spLocks/>
              </p:cNvSpPr>
              <p:nvPr/>
            </p:nvSpPr>
            <p:spPr bwMode="auto">
              <a:xfrm>
                <a:off x="2615667" y="3415960"/>
                <a:ext cx="80464" cy="83875"/>
              </a:xfrm>
              <a:custGeom>
                <a:avLst/>
                <a:gdLst>
                  <a:gd name="T0" fmla="*/ 65088 w 48"/>
                  <a:gd name="T1" fmla="*/ 79375 h 50"/>
                  <a:gd name="T2" fmla="*/ 52388 w 48"/>
                  <a:gd name="T3" fmla="*/ 76200 h 50"/>
                  <a:gd name="T4" fmla="*/ 30163 w 48"/>
                  <a:gd name="T5" fmla="*/ 73025 h 50"/>
                  <a:gd name="T6" fmla="*/ 15875 w 48"/>
                  <a:gd name="T7" fmla="*/ 60325 h 50"/>
                  <a:gd name="T8" fmla="*/ 7938 w 48"/>
                  <a:gd name="T9" fmla="*/ 50800 h 50"/>
                  <a:gd name="T10" fmla="*/ 0 w 48"/>
                  <a:gd name="T11" fmla="*/ 38100 h 50"/>
                  <a:gd name="T12" fmla="*/ 12700 w 48"/>
                  <a:gd name="T13" fmla="*/ 30163 h 50"/>
                  <a:gd name="T14" fmla="*/ 14288 w 48"/>
                  <a:gd name="T15" fmla="*/ 22225 h 50"/>
                  <a:gd name="T16" fmla="*/ 30163 w 48"/>
                  <a:gd name="T17" fmla="*/ 17463 h 50"/>
                  <a:gd name="T18" fmla="*/ 39687 w 48"/>
                  <a:gd name="T19" fmla="*/ 7938 h 50"/>
                  <a:gd name="T20" fmla="*/ 46037 w 48"/>
                  <a:gd name="T21" fmla="*/ 1588 h 50"/>
                  <a:gd name="T22" fmla="*/ 58738 w 48"/>
                  <a:gd name="T23" fmla="*/ 1588 h 50"/>
                  <a:gd name="T24" fmla="*/ 68263 w 48"/>
                  <a:gd name="T25" fmla="*/ 1588 h 50"/>
                  <a:gd name="T26" fmla="*/ 76200 w 48"/>
                  <a:gd name="T27" fmla="*/ 0 h 50"/>
                  <a:gd name="T28" fmla="*/ 76200 w 48"/>
                  <a:gd name="T29" fmla="*/ 7938 h 50"/>
                  <a:gd name="T30" fmla="*/ 73025 w 48"/>
                  <a:gd name="T31" fmla="*/ 20637 h 50"/>
                  <a:gd name="T32" fmla="*/ 69850 w 48"/>
                  <a:gd name="T33" fmla="*/ 34925 h 50"/>
                  <a:gd name="T34" fmla="*/ 66675 w 48"/>
                  <a:gd name="T35" fmla="*/ 52388 h 50"/>
                  <a:gd name="T36" fmla="*/ 66675 w 48"/>
                  <a:gd name="T37" fmla="*/ 63500 h 50"/>
                  <a:gd name="T38" fmla="*/ 65088 w 48"/>
                  <a:gd name="T39" fmla="*/ 79375 h 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50"/>
                  <a:gd name="T62" fmla="*/ 48 w 48"/>
                  <a:gd name="T63" fmla="*/ 50 h 5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50">
                    <a:moveTo>
                      <a:pt x="41" y="50"/>
                    </a:moveTo>
                    <a:lnTo>
                      <a:pt x="33" y="48"/>
                    </a:lnTo>
                    <a:lnTo>
                      <a:pt x="19" y="46"/>
                    </a:lnTo>
                    <a:lnTo>
                      <a:pt x="10" y="38"/>
                    </a:lnTo>
                    <a:lnTo>
                      <a:pt x="5" y="32"/>
                    </a:lnTo>
                    <a:lnTo>
                      <a:pt x="0" y="24"/>
                    </a:lnTo>
                    <a:lnTo>
                      <a:pt x="8" y="19"/>
                    </a:lnTo>
                    <a:lnTo>
                      <a:pt x="9" y="14"/>
                    </a:lnTo>
                    <a:lnTo>
                      <a:pt x="19" y="11"/>
                    </a:lnTo>
                    <a:lnTo>
                      <a:pt x="25" y="5"/>
                    </a:lnTo>
                    <a:lnTo>
                      <a:pt x="29" y="1"/>
                    </a:lnTo>
                    <a:lnTo>
                      <a:pt x="37" y="1"/>
                    </a:lnTo>
                    <a:lnTo>
                      <a:pt x="43" y="1"/>
                    </a:lnTo>
                    <a:lnTo>
                      <a:pt x="48" y="0"/>
                    </a:lnTo>
                    <a:lnTo>
                      <a:pt x="48" y="5"/>
                    </a:lnTo>
                    <a:lnTo>
                      <a:pt x="46" y="13"/>
                    </a:lnTo>
                    <a:lnTo>
                      <a:pt x="44" y="22"/>
                    </a:lnTo>
                    <a:lnTo>
                      <a:pt x="42" y="33"/>
                    </a:lnTo>
                    <a:lnTo>
                      <a:pt x="42" y="40"/>
                    </a:lnTo>
                    <a:lnTo>
                      <a:pt x="41" y="5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27" name="Costa Rica"/>
              <p:cNvSpPr>
                <a:spLocks/>
              </p:cNvSpPr>
              <p:nvPr/>
            </p:nvSpPr>
            <p:spPr bwMode="auto">
              <a:xfrm>
                <a:off x="2645841" y="3493125"/>
                <a:ext cx="62025" cy="55357"/>
              </a:xfrm>
              <a:custGeom>
                <a:avLst/>
                <a:gdLst>
                  <a:gd name="T0" fmla="*/ 20638 w 37"/>
                  <a:gd name="T1" fmla="*/ 23812 h 33"/>
                  <a:gd name="T2" fmla="*/ 14288 w 37"/>
                  <a:gd name="T3" fmla="*/ 19050 h 33"/>
                  <a:gd name="T4" fmla="*/ 12700 w 37"/>
                  <a:gd name="T5" fmla="*/ 25400 h 33"/>
                  <a:gd name="T6" fmla="*/ 7938 w 37"/>
                  <a:gd name="T7" fmla="*/ 26987 h 33"/>
                  <a:gd name="T8" fmla="*/ 3175 w 37"/>
                  <a:gd name="T9" fmla="*/ 23812 h 33"/>
                  <a:gd name="T10" fmla="*/ 0 w 37"/>
                  <a:gd name="T11" fmla="*/ 17462 h 33"/>
                  <a:gd name="T12" fmla="*/ 0 w 37"/>
                  <a:gd name="T13" fmla="*/ 11112 h 33"/>
                  <a:gd name="T14" fmla="*/ 1588 w 37"/>
                  <a:gd name="T15" fmla="*/ 6350 h 33"/>
                  <a:gd name="T16" fmla="*/ 1588 w 37"/>
                  <a:gd name="T17" fmla="*/ 0 h 33"/>
                  <a:gd name="T18" fmla="*/ 20638 w 37"/>
                  <a:gd name="T19" fmla="*/ 3175 h 33"/>
                  <a:gd name="T20" fmla="*/ 36513 w 37"/>
                  <a:gd name="T21" fmla="*/ 6350 h 33"/>
                  <a:gd name="T22" fmla="*/ 41275 w 37"/>
                  <a:gd name="T23" fmla="*/ 11112 h 33"/>
                  <a:gd name="T24" fmla="*/ 50800 w 37"/>
                  <a:gd name="T25" fmla="*/ 20637 h 33"/>
                  <a:gd name="T26" fmla="*/ 57150 w 37"/>
                  <a:gd name="T27" fmla="*/ 28575 h 33"/>
                  <a:gd name="T28" fmla="*/ 58738 w 37"/>
                  <a:gd name="T29" fmla="*/ 31750 h 33"/>
                  <a:gd name="T30" fmla="*/ 55563 w 37"/>
                  <a:gd name="T31" fmla="*/ 36512 h 33"/>
                  <a:gd name="T32" fmla="*/ 52388 w 37"/>
                  <a:gd name="T33" fmla="*/ 42862 h 33"/>
                  <a:gd name="T34" fmla="*/ 50800 w 37"/>
                  <a:gd name="T35" fmla="*/ 49212 h 33"/>
                  <a:gd name="T36" fmla="*/ 44450 w 37"/>
                  <a:gd name="T37" fmla="*/ 52387 h 33"/>
                  <a:gd name="T38" fmla="*/ 39688 w 37"/>
                  <a:gd name="T39" fmla="*/ 38100 h 33"/>
                  <a:gd name="T40" fmla="*/ 33338 w 37"/>
                  <a:gd name="T41" fmla="*/ 31750 h 33"/>
                  <a:gd name="T42" fmla="*/ 26988 w 37"/>
                  <a:gd name="T43" fmla="*/ 28575 h 33"/>
                  <a:gd name="T44" fmla="*/ 20638 w 37"/>
                  <a:gd name="T45" fmla="*/ 23812 h 3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
                  <a:gd name="T70" fmla="*/ 0 h 33"/>
                  <a:gd name="T71" fmla="*/ 37 w 37"/>
                  <a:gd name="T72" fmla="*/ 33 h 3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 h="33">
                    <a:moveTo>
                      <a:pt x="13" y="15"/>
                    </a:moveTo>
                    <a:lnTo>
                      <a:pt x="9" y="12"/>
                    </a:lnTo>
                    <a:lnTo>
                      <a:pt x="8" y="16"/>
                    </a:lnTo>
                    <a:lnTo>
                      <a:pt x="5" y="17"/>
                    </a:lnTo>
                    <a:lnTo>
                      <a:pt x="2" y="15"/>
                    </a:lnTo>
                    <a:lnTo>
                      <a:pt x="0" y="11"/>
                    </a:lnTo>
                    <a:lnTo>
                      <a:pt x="0" y="7"/>
                    </a:lnTo>
                    <a:lnTo>
                      <a:pt x="1" y="4"/>
                    </a:lnTo>
                    <a:lnTo>
                      <a:pt x="1" y="0"/>
                    </a:lnTo>
                    <a:lnTo>
                      <a:pt x="13" y="2"/>
                    </a:lnTo>
                    <a:lnTo>
                      <a:pt x="23" y="4"/>
                    </a:lnTo>
                    <a:lnTo>
                      <a:pt x="26" y="7"/>
                    </a:lnTo>
                    <a:lnTo>
                      <a:pt x="32" y="13"/>
                    </a:lnTo>
                    <a:lnTo>
                      <a:pt x="36" y="18"/>
                    </a:lnTo>
                    <a:lnTo>
                      <a:pt x="37" y="20"/>
                    </a:lnTo>
                    <a:lnTo>
                      <a:pt x="35" y="23"/>
                    </a:lnTo>
                    <a:lnTo>
                      <a:pt x="33" y="27"/>
                    </a:lnTo>
                    <a:lnTo>
                      <a:pt x="32" y="31"/>
                    </a:lnTo>
                    <a:lnTo>
                      <a:pt x="28" y="33"/>
                    </a:lnTo>
                    <a:lnTo>
                      <a:pt x="25" y="24"/>
                    </a:lnTo>
                    <a:lnTo>
                      <a:pt x="21" y="20"/>
                    </a:lnTo>
                    <a:lnTo>
                      <a:pt x="17" y="18"/>
                    </a:lnTo>
                    <a:lnTo>
                      <a:pt x="13" y="1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28" name="Panama"/>
              <p:cNvSpPr>
                <a:spLocks/>
              </p:cNvSpPr>
              <p:nvPr/>
            </p:nvSpPr>
            <p:spPr bwMode="auto">
              <a:xfrm>
                <a:off x="2692779" y="3524997"/>
                <a:ext cx="129078" cy="48647"/>
              </a:xfrm>
              <a:custGeom>
                <a:avLst/>
                <a:gdLst>
                  <a:gd name="T0" fmla="*/ 106363 w 77"/>
                  <a:gd name="T1" fmla="*/ 39687 h 29"/>
                  <a:gd name="T2" fmla="*/ 100013 w 77"/>
                  <a:gd name="T3" fmla="*/ 38100 h 29"/>
                  <a:gd name="T4" fmla="*/ 95250 w 77"/>
                  <a:gd name="T5" fmla="*/ 33337 h 29"/>
                  <a:gd name="T6" fmla="*/ 95250 w 77"/>
                  <a:gd name="T7" fmla="*/ 26987 h 29"/>
                  <a:gd name="T8" fmla="*/ 96838 w 77"/>
                  <a:gd name="T9" fmla="*/ 20637 h 29"/>
                  <a:gd name="T10" fmla="*/ 93663 w 77"/>
                  <a:gd name="T11" fmla="*/ 15875 h 29"/>
                  <a:gd name="T12" fmla="*/ 85725 w 77"/>
                  <a:gd name="T13" fmla="*/ 12700 h 29"/>
                  <a:gd name="T14" fmla="*/ 79375 w 77"/>
                  <a:gd name="T15" fmla="*/ 12700 h 29"/>
                  <a:gd name="T16" fmla="*/ 76200 w 77"/>
                  <a:gd name="T17" fmla="*/ 14287 h 29"/>
                  <a:gd name="T18" fmla="*/ 71438 w 77"/>
                  <a:gd name="T19" fmla="*/ 19050 h 29"/>
                  <a:gd name="T20" fmla="*/ 63500 w 77"/>
                  <a:gd name="T21" fmla="*/ 22225 h 29"/>
                  <a:gd name="T22" fmla="*/ 58738 w 77"/>
                  <a:gd name="T23" fmla="*/ 25400 h 29"/>
                  <a:gd name="T24" fmla="*/ 61913 w 77"/>
                  <a:gd name="T25" fmla="*/ 31750 h 29"/>
                  <a:gd name="T26" fmla="*/ 63500 w 77"/>
                  <a:gd name="T27" fmla="*/ 36512 h 29"/>
                  <a:gd name="T28" fmla="*/ 63500 w 77"/>
                  <a:gd name="T29" fmla="*/ 42862 h 29"/>
                  <a:gd name="T30" fmla="*/ 53975 w 77"/>
                  <a:gd name="T31" fmla="*/ 46037 h 29"/>
                  <a:gd name="T32" fmla="*/ 46038 w 77"/>
                  <a:gd name="T33" fmla="*/ 38100 h 29"/>
                  <a:gd name="T34" fmla="*/ 38100 w 77"/>
                  <a:gd name="T35" fmla="*/ 31750 h 29"/>
                  <a:gd name="T36" fmla="*/ 31750 w 77"/>
                  <a:gd name="T37" fmla="*/ 26987 h 29"/>
                  <a:gd name="T38" fmla="*/ 22225 w 77"/>
                  <a:gd name="T39" fmla="*/ 23812 h 29"/>
                  <a:gd name="T40" fmla="*/ 15875 w 77"/>
                  <a:gd name="T41" fmla="*/ 22225 h 29"/>
                  <a:gd name="T42" fmla="*/ 11113 w 77"/>
                  <a:gd name="T43" fmla="*/ 23812 h 29"/>
                  <a:gd name="T44" fmla="*/ 0 w 77"/>
                  <a:gd name="T45" fmla="*/ 22225 h 29"/>
                  <a:gd name="T46" fmla="*/ 6350 w 77"/>
                  <a:gd name="T47" fmla="*/ 17462 h 29"/>
                  <a:gd name="T48" fmla="*/ 7938 w 77"/>
                  <a:gd name="T49" fmla="*/ 11112 h 29"/>
                  <a:gd name="T50" fmla="*/ 14288 w 77"/>
                  <a:gd name="T51" fmla="*/ 1587 h 29"/>
                  <a:gd name="T52" fmla="*/ 20638 w 77"/>
                  <a:gd name="T53" fmla="*/ 4762 h 29"/>
                  <a:gd name="T54" fmla="*/ 26988 w 77"/>
                  <a:gd name="T55" fmla="*/ 11112 h 29"/>
                  <a:gd name="T56" fmla="*/ 34925 w 77"/>
                  <a:gd name="T57" fmla="*/ 14287 h 29"/>
                  <a:gd name="T58" fmla="*/ 46038 w 77"/>
                  <a:gd name="T59" fmla="*/ 14287 h 29"/>
                  <a:gd name="T60" fmla="*/ 53975 w 77"/>
                  <a:gd name="T61" fmla="*/ 12700 h 29"/>
                  <a:gd name="T62" fmla="*/ 63500 w 77"/>
                  <a:gd name="T63" fmla="*/ 7937 h 29"/>
                  <a:gd name="T64" fmla="*/ 74613 w 77"/>
                  <a:gd name="T65" fmla="*/ 1587 h 29"/>
                  <a:gd name="T66" fmla="*/ 87313 w 77"/>
                  <a:gd name="T67" fmla="*/ 0 h 29"/>
                  <a:gd name="T68" fmla="*/ 98425 w 77"/>
                  <a:gd name="T69" fmla="*/ 3175 h 29"/>
                  <a:gd name="T70" fmla="*/ 104775 w 77"/>
                  <a:gd name="T71" fmla="*/ 6350 h 29"/>
                  <a:gd name="T72" fmla="*/ 114300 w 77"/>
                  <a:gd name="T73" fmla="*/ 12700 h 29"/>
                  <a:gd name="T74" fmla="*/ 119063 w 77"/>
                  <a:gd name="T75" fmla="*/ 20637 h 29"/>
                  <a:gd name="T76" fmla="*/ 122238 w 77"/>
                  <a:gd name="T77" fmla="*/ 25400 h 29"/>
                  <a:gd name="T78" fmla="*/ 120650 w 77"/>
                  <a:gd name="T79" fmla="*/ 31750 h 29"/>
                  <a:gd name="T80" fmla="*/ 112713 w 77"/>
                  <a:gd name="T81" fmla="*/ 36512 h 29"/>
                  <a:gd name="T82" fmla="*/ 106363 w 77"/>
                  <a:gd name="T83" fmla="*/ 39687 h 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7"/>
                  <a:gd name="T127" fmla="*/ 0 h 29"/>
                  <a:gd name="T128" fmla="*/ 77 w 77"/>
                  <a:gd name="T129" fmla="*/ 29 h 2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7" h="29">
                    <a:moveTo>
                      <a:pt x="67" y="25"/>
                    </a:moveTo>
                    <a:lnTo>
                      <a:pt x="63" y="24"/>
                    </a:lnTo>
                    <a:lnTo>
                      <a:pt x="60" y="21"/>
                    </a:lnTo>
                    <a:lnTo>
                      <a:pt x="60" y="17"/>
                    </a:lnTo>
                    <a:lnTo>
                      <a:pt x="61" y="13"/>
                    </a:lnTo>
                    <a:lnTo>
                      <a:pt x="59" y="10"/>
                    </a:lnTo>
                    <a:lnTo>
                      <a:pt x="54" y="8"/>
                    </a:lnTo>
                    <a:lnTo>
                      <a:pt x="50" y="8"/>
                    </a:lnTo>
                    <a:lnTo>
                      <a:pt x="48" y="9"/>
                    </a:lnTo>
                    <a:lnTo>
                      <a:pt x="45" y="12"/>
                    </a:lnTo>
                    <a:lnTo>
                      <a:pt x="40" y="14"/>
                    </a:lnTo>
                    <a:lnTo>
                      <a:pt x="37" y="16"/>
                    </a:lnTo>
                    <a:lnTo>
                      <a:pt x="39" y="20"/>
                    </a:lnTo>
                    <a:lnTo>
                      <a:pt x="40" y="23"/>
                    </a:lnTo>
                    <a:lnTo>
                      <a:pt x="40" y="27"/>
                    </a:lnTo>
                    <a:lnTo>
                      <a:pt x="34" y="29"/>
                    </a:lnTo>
                    <a:lnTo>
                      <a:pt x="29" y="24"/>
                    </a:lnTo>
                    <a:lnTo>
                      <a:pt x="24" y="20"/>
                    </a:lnTo>
                    <a:lnTo>
                      <a:pt x="20" y="17"/>
                    </a:lnTo>
                    <a:lnTo>
                      <a:pt x="14" y="15"/>
                    </a:lnTo>
                    <a:lnTo>
                      <a:pt x="10" y="14"/>
                    </a:lnTo>
                    <a:lnTo>
                      <a:pt x="7" y="15"/>
                    </a:lnTo>
                    <a:lnTo>
                      <a:pt x="0" y="14"/>
                    </a:lnTo>
                    <a:lnTo>
                      <a:pt x="4" y="11"/>
                    </a:lnTo>
                    <a:lnTo>
                      <a:pt x="5" y="7"/>
                    </a:lnTo>
                    <a:lnTo>
                      <a:pt x="9" y="1"/>
                    </a:lnTo>
                    <a:lnTo>
                      <a:pt x="13" y="3"/>
                    </a:lnTo>
                    <a:lnTo>
                      <a:pt x="17" y="7"/>
                    </a:lnTo>
                    <a:lnTo>
                      <a:pt x="22" y="9"/>
                    </a:lnTo>
                    <a:lnTo>
                      <a:pt x="29" y="9"/>
                    </a:lnTo>
                    <a:lnTo>
                      <a:pt x="34" y="8"/>
                    </a:lnTo>
                    <a:lnTo>
                      <a:pt x="40" y="5"/>
                    </a:lnTo>
                    <a:lnTo>
                      <a:pt x="47" y="1"/>
                    </a:lnTo>
                    <a:lnTo>
                      <a:pt x="55" y="0"/>
                    </a:lnTo>
                    <a:lnTo>
                      <a:pt x="62" y="2"/>
                    </a:lnTo>
                    <a:lnTo>
                      <a:pt x="66" y="4"/>
                    </a:lnTo>
                    <a:lnTo>
                      <a:pt x="72" y="8"/>
                    </a:lnTo>
                    <a:lnTo>
                      <a:pt x="75" y="13"/>
                    </a:lnTo>
                    <a:lnTo>
                      <a:pt x="77" y="16"/>
                    </a:lnTo>
                    <a:lnTo>
                      <a:pt x="76" y="20"/>
                    </a:lnTo>
                    <a:lnTo>
                      <a:pt x="71" y="23"/>
                    </a:lnTo>
                    <a:lnTo>
                      <a:pt x="67" y="2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201" name="South America"/>
            <p:cNvGrpSpPr/>
            <p:nvPr/>
          </p:nvGrpSpPr>
          <p:grpSpPr>
            <a:xfrm>
              <a:off x="8895642" y="3375498"/>
              <a:ext cx="434543" cy="701414"/>
              <a:chOff x="2738040" y="3464607"/>
              <a:chExt cx="927013" cy="1496331"/>
            </a:xfrm>
            <a:grpFill/>
          </p:grpSpPr>
          <p:sp>
            <p:nvSpPr>
              <p:cNvPr id="300" name="Columbia"/>
              <p:cNvSpPr>
                <a:spLocks/>
              </p:cNvSpPr>
              <p:nvPr/>
            </p:nvSpPr>
            <p:spPr bwMode="auto">
              <a:xfrm>
                <a:off x="2786653" y="3464607"/>
                <a:ext cx="234687" cy="337177"/>
              </a:xfrm>
              <a:custGeom>
                <a:avLst/>
                <a:gdLst>
                  <a:gd name="T0" fmla="*/ 35176 w 139"/>
                  <a:gd name="T1" fmla="*/ 88190 h 199"/>
                  <a:gd name="T2" fmla="*/ 41572 w 139"/>
                  <a:gd name="T3" fmla="*/ 72155 h 199"/>
                  <a:gd name="T4" fmla="*/ 60759 w 139"/>
                  <a:gd name="T5" fmla="*/ 51310 h 199"/>
                  <a:gd name="T6" fmla="*/ 83144 w 139"/>
                  <a:gd name="T7" fmla="*/ 24052 h 199"/>
                  <a:gd name="T8" fmla="*/ 94336 w 139"/>
                  <a:gd name="T9" fmla="*/ 20845 h 199"/>
                  <a:gd name="T10" fmla="*/ 115122 w 139"/>
                  <a:gd name="T11" fmla="*/ 16035 h 199"/>
                  <a:gd name="T12" fmla="*/ 132710 w 139"/>
                  <a:gd name="T13" fmla="*/ 1603 h 199"/>
                  <a:gd name="T14" fmla="*/ 143903 w 139"/>
                  <a:gd name="T15" fmla="*/ 3207 h 199"/>
                  <a:gd name="T16" fmla="*/ 134309 w 139"/>
                  <a:gd name="T17" fmla="*/ 17638 h 199"/>
                  <a:gd name="T18" fmla="*/ 116721 w 139"/>
                  <a:gd name="T19" fmla="*/ 32069 h 199"/>
                  <a:gd name="T20" fmla="*/ 107128 w 139"/>
                  <a:gd name="T21" fmla="*/ 57724 h 199"/>
                  <a:gd name="T22" fmla="*/ 116721 w 139"/>
                  <a:gd name="T23" fmla="*/ 73759 h 199"/>
                  <a:gd name="T24" fmla="*/ 123117 w 139"/>
                  <a:gd name="T25" fmla="*/ 99414 h 199"/>
                  <a:gd name="T26" fmla="*/ 163090 w 139"/>
                  <a:gd name="T27" fmla="*/ 101017 h 199"/>
                  <a:gd name="T28" fmla="*/ 211058 w 139"/>
                  <a:gd name="T29" fmla="*/ 117052 h 199"/>
                  <a:gd name="T30" fmla="*/ 211058 w 139"/>
                  <a:gd name="T31" fmla="*/ 133087 h 199"/>
                  <a:gd name="T32" fmla="*/ 211058 w 139"/>
                  <a:gd name="T33" fmla="*/ 155535 h 199"/>
                  <a:gd name="T34" fmla="*/ 214255 w 139"/>
                  <a:gd name="T35" fmla="*/ 166759 h 199"/>
                  <a:gd name="T36" fmla="*/ 214255 w 139"/>
                  <a:gd name="T37" fmla="*/ 192414 h 199"/>
                  <a:gd name="T38" fmla="*/ 222250 w 139"/>
                  <a:gd name="T39" fmla="*/ 206845 h 199"/>
                  <a:gd name="T40" fmla="*/ 199865 w 139"/>
                  <a:gd name="T41" fmla="*/ 205242 h 199"/>
                  <a:gd name="T42" fmla="*/ 167887 w 139"/>
                  <a:gd name="T43" fmla="*/ 206845 h 199"/>
                  <a:gd name="T44" fmla="*/ 182277 w 139"/>
                  <a:gd name="T45" fmla="*/ 218070 h 199"/>
                  <a:gd name="T46" fmla="*/ 167887 w 139"/>
                  <a:gd name="T47" fmla="*/ 226087 h 199"/>
                  <a:gd name="T48" fmla="*/ 174282 w 139"/>
                  <a:gd name="T49" fmla="*/ 250139 h 199"/>
                  <a:gd name="T50" fmla="*/ 174282 w 139"/>
                  <a:gd name="T51" fmla="*/ 280604 h 199"/>
                  <a:gd name="T52" fmla="*/ 166288 w 139"/>
                  <a:gd name="T53" fmla="*/ 319087 h 199"/>
                  <a:gd name="T54" fmla="*/ 158293 w 139"/>
                  <a:gd name="T55" fmla="*/ 303052 h 199"/>
                  <a:gd name="T56" fmla="*/ 161491 w 139"/>
                  <a:gd name="T57" fmla="*/ 288621 h 199"/>
                  <a:gd name="T58" fmla="*/ 107128 w 139"/>
                  <a:gd name="T59" fmla="*/ 280604 h 199"/>
                  <a:gd name="T60" fmla="*/ 89540 w 139"/>
                  <a:gd name="T61" fmla="*/ 256552 h 199"/>
                  <a:gd name="T62" fmla="*/ 60759 w 139"/>
                  <a:gd name="T63" fmla="*/ 237311 h 199"/>
                  <a:gd name="T64" fmla="*/ 31978 w 139"/>
                  <a:gd name="T65" fmla="*/ 230897 h 199"/>
                  <a:gd name="T66" fmla="*/ 0 w 139"/>
                  <a:gd name="T67" fmla="*/ 211656 h 199"/>
                  <a:gd name="T68" fmla="*/ 4797 w 139"/>
                  <a:gd name="T69" fmla="*/ 190811 h 199"/>
                  <a:gd name="T70" fmla="*/ 23984 w 139"/>
                  <a:gd name="T71" fmla="*/ 182794 h 199"/>
                  <a:gd name="T72" fmla="*/ 28781 w 139"/>
                  <a:gd name="T73" fmla="*/ 150725 h 199"/>
                  <a:gd name="T74" fmla="*/ 27182 w 139"/>
                  <a:gd name="T75" fmla="*/ 117052 h 199"/>
                  <a:gd name="T76" fmla="*/ 17588 w 139"/>
                  <a:gd name="T77" fmla="*/ 96207 h 199"/>
                  <a:gd name="T78" fmla="*/ 33577 w 139"/>
                  <a:gd name="T79" fmla="*/ 81776 h 1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9"/>
                  <a:gd name="T121" fmla="*/ 0 h 199"/>
                  <a:gd name="T122" fmla="*/ 139 w 139"/>
                  <a:gd name="T123" fmla="*/ 199 h 19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9" h="199">
                    <a:moveTo>
                      <a:pt x="21" y="51"/>
                    </a:moveTo>
                    <a:cubicBezTo>
                      <a:pt x="22" y="55"/>
                      <a:pt x="22" y="55"/>
                      <a:pt x="22" y="55"/>
                    </a:cubicBezTo>
                    <a:cubicBezTo>
                      <a:pt x="26" y="52"/>
                      <a:pt x="26" y="52"/>
                      <a:pt x="26" y="52"/>
                    </a:cubicBezTo>
                    <a:cubicBezTo>
                      <a:pt x="26" y="45"/>
                      <a:pt x="26" y="45"/>
                      <a:pt x="26" y="45"/>
                    </a:cubicBezTo>
                    <a:cubicBezTo>
                      <a:pt x="34" y="38"/>
                      <a:pt x="34" y="38"/>
                      <a:pt x="34" y="38"/>
                    </a:cubicBezTo>
                    <a:cubicBezTo>
                      <a:pt x="38" y="32"/>
                      <a:pt x="38" y="32"/>
                      <a:pt x="38" y="32"/>
                    </a:cubicBezTo>
                    <a:cubicBezTo>
                      <a:pt x="38" y="32"/>
                      <a:pt x="40" y="22"/>
                      <a:pt x="41" y="22"/>
                    </a:cubicBezTo>
                    <a:cubicBezTo>
                      <a:pt x="43" y="21"/>
                      <a:pt x="52" y="15"/>
                      <a:pt x="52" y="15"/>
                    </a:cubicBezTo>
                    <a:cubicBezTo>
                      <a:pt x="55" y="16"/>
                      <a:pt x="55" y="16"/>
                      <a:pt x="55" y="16"/>
                    </a:cubicBezTo>
                    <a:cubicBezTo>
                      <a:pt x="59" y="13"/>
                      <a:pt x="59" y="13"/>
                      <a:pt x="59" y="13"/>
                    </a:cubicBezTo>
                    <a:cubicBezTo>
                      <a:pt x="66" y="13"/>
                      <a:pt x="66" y="13"/>
                      <a:pt x="66" y="13"/>
                    </a:cubicBezTo>
                    <a:cubicBezTo>
                      <a:pt x="66" y="13"/>
                      <a:pt x="70" y="11"/>
                      <a:pt x="72" y="10"/>
                    </a:cubicBezTo>
                    <a:cubicBezTo>
                      <a:pt x="73" y="10"/>
                      <a:pt x="79" y="5"/>
                      <a:pt x="79" y="5"/>
                    </a:cubicBezTo>
                    <a:cubicBezTo>
                      <a:pt x="83" y="1"/>
                      <a:pt x="83" y="1"/>
                      <a:pt x="83" y="1"/>
                    </a:cubicBezTo>
                    <a:cubicBezTo>
                      <a:pt x="87" y="0"/>
                      <a:pt x="87" y="0"/>
                      <a:pt x="87" y="0"/>
                    </a:cubicBezTo>
                    <a:cubicBezTo>
                      <a:pt x="90" y="2"/>
                      <a:pt x="90" y="2"/>
                      <a:pt x="90" y="2"/>
                    </a:cubicBezTo>
                    <a:cubicBezTo>
                      <a:pt x="89" y="8"/>
                      <a:pt x="89" y="8"/>
                      <a:pt x="89" y="8"/>
                    </a:cubicBezTo>
                    <a:cubicBezTo>
                      <a:pt x="84" y="11"/>
                      <a:pt x="84" y="11"/>
                      <a:pt x="84" y="11"/>
                    </a:cubicBezTo>
                    <a:cubicBezTo>
                      <a:pt x="79" y="14"/>
                      <a:pt x="79" y="14"/>
                      <a:pt x="79" y="14"/>
                    </a:cubicBezTo>
                    <a:cubicBezTo>
                      <a:pt x="73" y="20"/>
                      <a:pt x="73" y="20"/>
                      <a:pt x="73" y="20"/>
                    </a:cubicBezTo>
                    <a:cubicBezTo>
                      <a:pt x="69" y="26"/>
                      <a:pt x="69" y="26"/>
                      <a:pt x="69" y="26"/>
                    </a:cubicBezTo>
                    <a:cubicBezTo>
                      <a:pt x="67" y="36"/>
                      <a:pt x="67" y="36"/>
                      <a:pt x="67" y="36"/>
                    </a:cubicBezTo>
                    <a:cubicBezTo>
                      <a:pt x="70" y="41"/>
                      <a:pt x="70" y="41"/>
                      <a:pt x="70" y="41"/>
                    </a:cubicBezTo>
                    <a:cubicBezTo>
                      <a:pt x="73" y="46"/>
                      <a:pt x="73" y="46"/>
                      <a:pt x="73" y="46"/>
                    </a:cubicBezTo>
                    <a:cubicBezTo>
                      <a:pt x="73" y="46"/>
                      <a:pt x="77" y="50"/>
                      <a:pt x="77" y="52"/>
                    </a:cubicBezTo>
                    <a:cubicBezTo>
                      <a:pt x="77" y="54"/>
                      <a:pt x="77" y="62"/>
                      <a:pt x="77" y="62"/>
                    </a:cubicBezTo>
                    <a:cubicBezTo>
                      <a:pt x="81" y="65"/>
                      <a:pt x="81" y="65"/>
                      <a:pt x="81" y="65"/>
                    </a:cubicBezTo>
                    <a:cubicBezTo>
                      <a:pt x="102" y="63"/>
                      <a:pt x="102" y="63"/>
                      <a:pt x="102" y="63"/>
                    </a:cubicBezTo>
                    <a:cubicBezTo>
                      <a:pt x="111" y="74"/>
                      <a:pt x="111" y="74"/>
                      <a:pt x="111" y="74"/>
                    </a:cubicBezTo>
                    <a:cubicBezTo>
                      <a:pt x="132" y="73"/>
                      <a:pt x="132" y="73"/>
                      <a:pt x="132" y="73"/>
                    </a:cubicBezTo>
                    <a:cubicBezTo>
                      <a:pt x="136" y="77"/>
                      <a:pt x="136" y="77"/>
                      <a:pt x="136" y="77"/>
                    </a:cubicBezTo>
                    <a:cubicBezTo>
                      <a:pt x="132" y="83"/>
                      <a:pt x="132" y="83"/>
                      <a:pt x="132" y="83"/>
                    </a:cubicBezTo>
                    <a:cubicBezTo>
                      <a:pt x="132" y="90"/>
                      <a:pt x="132" y="90"/>
                      <a:pt x="132" y="90"/>
                    </a:cubicBezTo>
                    <a:cubicBezTo>
                      <a:pt x="132" y="97"/>
                      <a:pt x="132" y="97"/>
                      <a:pt x="132" y="97"/>
                    </a:cubicBezTo>
                    <a:cubicBezTo>
                      <a:pt x="132" y="102"/>
                      <a:pt x="132" y="102"/>
                      <a:pt x="132" y="102"/>
                    </a:cubicBezTo>
                    <a:cubicBezTo>
                      <a:pt x="132" y="102"/>
                      <a:pt x="134" y="103"/>
                      <a:pt x="134" y="104"/>
                    </a:cubicBezTo>
                    <a:cubicBezTo>
                      <a:pt x="135" y="106"/>
                      <a:pt x="134" y="113"/>
                      <a:pt x="134" y="113"/>
                    </a:cubicBezTo>
                    <a:cubicBezTo>
                      <a:pt x="134" y="120"/>
                      <a:pt x="134" y="120"/>
                      <a:pt x="134" y="120"/>
                    </a:cubicBezTo>
                    <a:cubicBezTo>
                      <a:pt x="138" y="122"/>
                      <a:pt x="138" y="122"/>
                      <a:pt x="138" y="122"/>
                    </a:cubicBezTo>
                    <a:cubicBezTo>
                      <a:pt x="139" y="129"/>
                      <a:pt x="139" y="129"/>
                      <a:pt x="139" y="129"/>
                    </a:cubicBezTo>
                    <a:cubicBezTo>
                      <a:pt x="133" y="126"/>
                      <a:pt x="133" y="126"/>
                      <a:pt x="133" y="126"/>
                    </a:cubicBezTo>
                    <a:cubicBezTo>
                      <a:pt x="133" y="126"/>
                      <a:pt x="127" y="128"/>
                      <a:pt x="125" y="128"/>
                    </a:cubicBezTo>
                    <a:cubicBezTo>
                      <a:pt x="123" y="128"/>
                      <a:pt x="114" y="128"/>
                      <a:pt x="113" y="128"/>
                    </a:cubicBezTo>
                    <a:cubicBezTo>
                      <a:pt x="111" y="128"/>
                      <a:pt x="105" y="129"/>
                      <a:pt x="105" y="129"/>
                    </a:cubicBezTo>
                    <a:cubicBezTo>
                      <a:pt x="105" y="129"/>
                      <a:pt x="103" y="133"/>
                      <a:pt x="105" y="134"/>
                    </a:cubicBezTo>
                    <a:cubicBezTo>
                      <a:pt x="106" y="135"/>
                      <a:pt x="114" y="136"/>
                      <a:pt x="114" y="136"/>
                    </a:cubicBezTo>
                    <a:cubicBezTo>
                      <a:pt x="114" y="141"/>
                      <a:pt x="114" y="141"/>
                      <a:pt x="114" y="141"/>
                    </a:cubicBezTo>
                    <a:cubicBezTo>
                      <a:pt x="114" y="141"/>
                      <a:pt x="105" y="139"/>
                      <a:pt x="105" y="141"/>
                    </a:cubicBezTo>
                    <a:cubicBezTo>
                      <a:pt x="105" y="143"/>
                      <a:pt x="105" y="149"/>
                      <a:pt x="106" y="151"/>
                    </a:cubicBezTo>
                    <a:cubicBezTo>
                      <a:pt x="106" y="152"/>
                      <a:pt x="109" y="156"/>
                      <a:pt x="109" y="156"/>
                    </a:cubicBezTo>
                    <a:cubicBezTo>
                      <a:pt x="112" y="165"/>
                      <a:pt x="112" y="165"/>
                      <a:pt x="112" y="165"/>
                    </a:cubicBezTo>
                    <a:cubicBezTo>
                      <a:pt x="109" y="175"/>
                      <a:pt x="109" y="175"/>
                      <a:pt x="109" y="175"/>
                    </a:cubicBezTo>
                    <a:cubicBezTo>
                      <a:pt x="108" y="189"/>
                      <a:pt x="108" y="189"/>
                      <a:pt x="108" y="189"/>
                    </a:cubicBezTo>
                    <a:cubicBezTo>
                      <a:pt x="104" y="199"/>
                      <a:pt x="104" y="199"/>
                      <a:pt x="104" y="199"/>
                    </a:cubicBezTo>
                    <a:cubicBezTo>
                      <a:pt x="99" y="196"/>
                      <a:pt x="99" y="196"/>
                      <a:pt x="99" y="196"/>
                    </a:cubicBezTo>
                    <a:cubicBezTo>
                      <a:pt x="99" y="189"/>
                      <a:pt x="99" y="189"/>
                      <a:pt x="99" y="189"/>
                    </a:cubicBezTo>
                    <a:cubicBezTo>
                      <a:pt x="102" y="185"/>
                      <a:pt x="102" y="185"/>
                      <a:pt x="102" y="185"/>
                    </a:cubicBezTo>
                    <a:cubicBezTo>
                      <a:pt x="101" y="180"/>
                      <a:pt x="101" y="180"/>
                      <a:pt x="101" y="180"/>
                    </a:cubicBezTo>
                    <a:cubicBezTo>
                      <a:pt x="99" y="176"/>
                      <a:pt x="99" y="176"/>
                      <a:pt x="99" y="176"/>
                    </a:cubicBezTo>
                    <a:cubicBezTo>
                      <a:pt x="67" y="175"/>
                      <a:pt x="67" y="175"/>
                      <a:pt x="67" y="175"/>
                    </a:cubicBezTo>
                    <a:cubicBezTo>
                      <a:pt x="65" y="169"/>
                      <a:pt x="65" y="169"/>
                      <a:pt x="65" y="169"/>
                    </a:cubicBezTo>
                    <a:cubicBezTo>
                      <a:pt x="56" y="160"/>
                      <a:pt x="56" y="160"/>
                      <a:pt x="56" y="160"/>
                    </a:cubicBezTo>
                    <a:cubicBezTo>
                      <a:pt x="48" y="151"/>
                      <a:pt x="48" y="151"/>
                      <a:pt x="48" y="151"/>
                    </a:cubicBezTo>
                    <a:cubicBezTo>
                      <a:pt x="38" y="148"/>
                      <a:pt x="38" y="148"/>
                      <a:pt x="38" y="148"/>
                    </a:cubicBezTo>
                    <a:cubicBezTo>
                      <a:pt x="29" y="144"/>
                      <a:pt x="29" y="144"/>
                      <a:pt x="29" y="144"/>
                    </a:cubicBezTo>
                    <a:cubicBezTo>
                      <a:pt x="20" y="144"/>
                      <a:pt x="20" y="144"/>
                      <a:pt x="20" y="144"/>
                    </a:cubicBezTo>
                    <a:cubicBezTo>
                      <a:pt x="12" y="139"/>
                      <a:pt x="12" y="139"/>
                      <a:pt x="12" y="139"/>
                    </a:cubicBezTo>
                    <a:cubicBezTo>
                      <a:pt x="0" y="132"/>
                      <a:pt x="0" y="132"/>
                      <a:pt x="0" y="132"/>
                    </a:cubicBezTo>
                    <a:cubicBezTo>
                      <a:pt x="3" y="126"/>
                      <a:pt x="3" y="126"/>
                      <a:pt x="3" y="126"/>
                    </a:cubicBezTo>
                    <a:cubicBezTo>
                      <a:pt x="3" y="119"/>
                      <a:pt x="3" y="119"/>
                      <a:pt x="3" y="119"/>
                    </a:cubicBezTo>
                    <a:cubicBezTo>
                      <a:pt x="9" y="119"/>
                      <a:pt x="9" y="119"/>
                      <a:pt x="9" y="119"/>
                    </a:cubicBezTo>
                    <a:cubicBezTo>
                      <a:pt x="15" y="114"/>
                      <a:pt x="15" y="114"/>
                      <a:pt x="15" y="114"/>
                    </a:cubicBezTo>
                    <a:cubicBezTo>
                      <a:pt x="19" y="104"/>
                      <a:pt x="19" y="104"/>
                      <a:pt x="19" y="104"/>
                    </a:cubicBezTo>
                    <a:cubicBezTo>
                      <a:pt x="18" y="94"/>
                      <a:pt x="18" y="94"/>
                      <a:pt x="18" y="94"/>
                    </a:cubicBezTo>
                    <a:cubicBezTo>
                      <a:pt x="18" y="83"/>
                      <a:pt x="18" y="83"/>
                      <a:pt x="18" y="83"/>
                    </a:cubicBezTo>
                    <a:cubicBezTo>
                      <a:pt x="17" y="73"/>
                      <a:pt x="17" y="73"/>
                      <a:pt x="17" y="73"/>
                    </a:cubicBezTo>
                    <a:cubicBezTo>
                      <a:pt x="15" y="68"/>
                      <a:pt x="15" y="68"/>
                      <a:pt x="15" y="68"/>
                    </a:cubicBezTo>
                    <a:cubicBezTo>
                      <a:pt x="11" y="60"/>
                      <a:pt x="11" y="60"/>
                      <a:pt x="11" y="60"/>
                    </a:cubicBezTo>
                    <a:cubicBezTo>
                      <a:pt x="20" y="55"/>
                      <a:pt x="20" y="55"/>
                      <a:pt x="20" y="55"/>
                    </a:cubicBezTo>
                    <a:lnTo>
                      <a:pt x="21" y="5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01" name="Ecuador"/>
              <p:cNvSpPr>
                <a:spLocks/>
              </p:cNvSpPr>
              <p:nvPr/>
            </p:nvSpPr>
            <p:spPr bwMode="auto">
              <a:xfrm>
                <a:off x="2748098" y="3687715"/>
                <a:ext cx="108962" cy="129167"/>
              </a:xfrm>
              <a:custGeom>
                <a:avLst/>
                <a:gdLst>
                  <a:gd name="T0" fmla="*/ 30163 w 65"/>
                  <a:gd name="T1" fmla="*/ 122237 h 77"/>
                  <a:gd name="T2" fmla="*/ 22225 w 65"/>
                  <a:gd name="T3" fmla="*/ 114300 h 77"/>
                  <a:gd name="T4" fmla="*/ 9525 w 65"/>
                  <a:gd name="T5" fmla="*/ 106362 h 77"/>
                  <a:gd name="T6" fmla="*/ 9525 w 65"/>
                  <a:gd name="T7" fmla="*/ 92075 h 77"/>
                  <a:gd name="T8" fmla="*/ 14288 w 65"/>
                  <a:gd name="T9" fmla="*/ 87312 h 77"/>
                  <a:gd name="T10" fmla="*/ 19050 w 65"/>
                  <a:gd name="T11" fmla="*/ 79375 h 77"/>
                  <a:gd name="T12" fmla="*/ 19050 w 65"/>
                  <a:gd name="T13" fmla="*/ 69850 h 77"/>
                  <a:gd name="T14" fmla="*/ 14288 w 65"/>
                  <a:gd name="T15" fmla="*/ 71437 h 77"/>
                  <a:gd name="T16" fmla="*/ 11113 w 65"/>
                  <a:gd name="T17" fmla="*/ 74612 h 77"/>
                  <a:gd name="T18" fmla="*/ 6350 w 65"/>
                  <a:gd name="T19" fmla="*/ 76200 h 77"/>
                  <a:gd name="T20" fmla="*/ 0 w 65"/>
                  <a:gd name="T21" fmla="*/ 69850 h 77"/>
                  <a:gd name="T22" fmla="*/ 0 w 65"/>
                  <a:gd name="T23" fmla="*/ 60325 h 77"/>
                  <a:gd name="T24" fmla="*/ 1588 w 65"/>
                  <a:gd name="T25" fmla="*/ 44450 h 77"/>
                  <a:gd name="T26" fmla="*/ 6350 w 65"/>
                  <a:gd name="T27" fmla="*/ 31750 h 77"/>
                  <a:gd name="T28" fmla="*/ 11113 w 65"/>
                  <a:gd name="T29" fmla="*/ 22225 h 77"/>
                  <a:gd name="T30" fmla="*/ 15875 w 65"/>
                  <a:gd name="T31" fmla="*/ 14287 h 77"/>
                  <a:gd name="T32" fmla="*/ 23813 w 65"/>
                  <a:gd name="T33" fmla="*/ 6350 h 77"/>
                  <a:gd name="T34" fmla="*/ 36513 w 65"/>
                  <a:gd name="T35" fmla="*/ 0 h 77"/>
                  <a:gd name="T36" fmla="*/ 68263 w 65"/>
                  <a:gd name="T37" fmla="*/ 19050 h 77"/>
                  <a:gd name="T38" fmla="*/ 82550 w 65"/>
                  <a:gd name="T39" fmla="*/ 19050 h 77"/>
                  <a:gd name="T40" fmla="*/ 103188 w 65"/>
                  <a:gd name="T41" fmla="*/ 26987 h 77"/>
                  <a:gd name="T42" fmla="*/ 101600 w 65"/>
                  <a:gd name="T43" fmla="*/ 34925 h 77"/>
                  <a:gd name="T44" fmla="*/ 101600 w 65"/>
                  <a:gd name="T45" fmla="*/ 47625 h 77"/>
                  <a:gd name="T46" fmla="*/ 95250 w 65"/>
                  <a:gd name="T47" fmla="*/ 60325 h 77"/>
                  <a:gd name="T48" fmla="*/ 88900 w 65"/>
                  <a:gd name="T49" fmla="*/ 68262 h 77"/>
                  <a:gd name="T50" fmla="*/ 79375 w 65"/>
                  <a:gd name="T51" fmla="*/ 74612 h 77"/>
                  <a:gd name="T52" fmla="*/ 60325 w 65"/>
                  <a:gd name="T53" fmla="*/ 82550 h 77"/>
                  <a:gd name="T54" fmla="*/ 52388 w 65"/>
                  <a:gd name="T55" fmla="*/ 88900 h 77"/>
                  <a:gd name="T56" fmla="*/ 46038 w 65"/>
                  <a:gd name="T57" fmla="*/ 98425 h 77"/>
                  <a:gd name="T58" fmla="*/ 41275 w 65"/>
                  <a:gd name="T59" fmla="*/ 111125 h 77"/>
                  <a:gd name="T60" fmla="*/ 30163 w 65"/>
                  <a:gd name="T61" fmla="*/ 122237 h 7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5"/>
                  <a:gd name="T94" fmla="*/ 0 h 77"/>
                  <a:gd name="T95" fmla="*/ 65 w 65"/>
                  <a:gd name="T96" fmla="*/ 77 h 7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5" h="77">
                    <a:moveTo>
                      <a:pt x="19" y="77"/>
                    </a:moveTo>
                    <a:lnTo>
                      <a:pt x="14" y="72"/>
                    </a:lnTo>
                    <a:lnTo>
                      <a:pt x="6" y="67"/>
                    </a:lnTo>
                    <a:lnTo>
                      <a:pt x="6" y="58"/>
                    </a:lnTo>
                    <a:lnTo>
                      <a:pt x="9" y="55"/>
                    </a:lnTo>
                    <a:lnTo>
                      <a:pt x="12" y="50"/>
                    </a:lnTo>
                    <a:lnTo>
                      <a:pt x="12" y="44"/>
                    </a:lnTo>
                    <a:lnTo>
                      <a:pt x="9" y="45"/>
                    </a:lnTo>
                    <a:lnTo>
                      <a:pt x="7" y="47"/>
                    </a:lnTo>
                    <a:lnTo>
                      <a:pt x="4" y="48"/>
                    </a:lnTo>
                    <a:lnTo>
                      <a:pt x="0" y="44"/>
                    </a:lnTo>
                    <a:lnTo>
                      <a:pt x="0" y="38"/>
                    </a:lnTo>
                    <a:lnTo>
                      <a:pt x="1" y="28"/>
                    </a:lnTo>
                    <a:lnTo>
                      <a:pt x="4" y="20"/>
                    </a:lnTo>
                    <a:lnTo>
                      <a:pt x="7" y="14"/>
                    </a:lnTo>
                    <a:lnTo>
                      <a:pt x="10" y="9"/>
                    </a:lnTo>
                    <a:lnTo>
                      <a:pt x="15" y="4"/>
                    </a:lnTo>
                    <a:lnTo>
                      <a:pt x="23" y="0"/>
                    </a:lnTo>
                    <a:lnTo>
                      <a:pt x="43" y="12"/>
                    </a:lnTo>
                    <a:lnTo>
                      <a:pt x="52" y="12"/>
                    </a:lnTo>
                    <a:lnTo>
                      <a:pt x="65" y="17"/>
                    </a:lnTo>
                    <a:lnTo>
                      <a:pt x="64" y="22"/>
                    </a:lnTo>
                    <a:lnTo>
                      <a:pt x="64" y="30"/>
                    </a:lnTo>
                    <a:lnTo>
                      <a:pt x="60" y="38"/>
                    </a:lnTo>
                    <a:lnTo>
                      <a:pt x="56" y="43"/>
                    </a:lnTo>
                    <a:lnTo>
                      <a:pt x="50" y="47"/>
                    </a:lnTo>
                    <a:lnTo>
                      <a:pt x="38" y="52"/>
                    </a:lnTo>
                    <a:lnTo>
                      <a:pt x="33" y="56"/>
                    </a:lnTo>
                    <a:lnTo>
                      <a:pt x="29" y="62"/>
                    </a:lnTo>
                    <a:lnTo>
                      <a:pt x="26" y="70"/>
                    </a:lnTo>
                    <a:lnTo>
                      <a:pt x="19" y="7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02" name="Trinidad &amp; Tobago"/>
              <p:cNvSpPr>
                <a:spLocks/>
              </p:cNvSpPr>
              <p:nvPr/>
            </p:nvSpPr>
            <p:spPr bwMode="auto">
              <a:xfrm>
                <a:off x="3123597" y="3498157"/>
                <a:ext cx="23469" cy="18452"/>
              </a:xfrm>
              <a:custGeom>
                <a:avLst/>
                <a:gdLst>
                  <a:gd name="T0" fmla="*/ 12700 w 14"/>
                  <a:gd name="T1" fmla="*/ 0 h 11"/>
                  <a:gd name="T2" fmla="*/ 22225 w 14"/>
                  <a:gd name="T3" fmla="*/ 0 h 11"/>
                  <a:gd name="T4" fmla="*/ 20638 w 14"/>
                  <a:gd name="T5" fmla="*/ 11112 h 11"/>
                  <a:gd name="T6" fmla="*/ 15875 w 14"/>
                  <a:gd name="T7" fmla="*/ 17462 h 11"/>
                  <a:gd name="T8" fmla="*/ 0 w 14"/>
                  <a:gd name="T9" fmla="*/ 17462 h 11"/>
                  <a:gd name="T10" fmla="*/ 4763 w 14"/>
                  <a:gd name="T11" fmla="*/ 7937 h 11"/>
                  <a:gd name="T12" fmla="*/ 11113 w 14"/>
                  <a:gd name="T13" fmla="*/ 7937 h 11"/>
                  <a:gd name="T14" fmla="*/ 12700 w 14"/>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11"/>
                  <a:gd name="T26" fmla="*/ 14 w 14"/>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11">
                    <a:moveTo>
                      <a:pt x="8" y="0"/>
                    </a:moveTo>
                    <a:lnTo>
                      <a:pt x="14" y="0"/>
                    </a:lnTo>
                    <a:lnTo>
                      <a:pt x="13" y="7"/>
                    </a:lnTo>
                    <a:lnTo>
                      <a:pt x="10" y="11"/>
                    </a:lnTo>
                    <a:lnTo>
                      <a:pt x="0" y="11"/>
                    </a:lnTo>
                    <a:lnTo>
                      <a:pt x="3" y="5"/>
                    </a:lnTo>
                    <a:lnTo>
                      <a:pt x="7" y="5"/>
                    </a:lnTo>
                    <a:lnTo>
                      <a:pt x="8"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03" name="Venezuela"/>
              <p:cNvSpPr>
                <a:spLocks/>
              </p:cNvSpPr>
              <p:nvPr/>
            </p:nvSpPr>
            <p:spPr bwMode="auto">
              <a:xfrm>
                <a:off x="2898968" y="3471317"/>
                <a:ext cx="266538" cy="229817"/>
              </a:xfrm>
              <a:custGeom>
                <a:avLst/>
                <a:gdLst>
                  <a:gd name="T0" fmla="*/ 55914 w 158"/>
                  <a:gd name="T1" fmla="*/ 9525 h 137"/>
                  <a:gd name="T2" fmla="*/ 60707 w 158"/>
                  <a:gd name="T3" fmla="*/ 0 h 137"/>
                  <a:gd name="T4" fmla="*/ 63902 w 158"/>
                  <a:gd name="T5" fmla="*/ 12700 h 137"/>
                  <a:gd name="T6" fmla="*/ 86268 w 158"/>
                  <a:gd name="T7" fmla="*/ 17462 h 137"/>
                  <a:gd name="T8" fmla="*/ 95853 w 158"/>
                  <a:gd name="T9" fmla="*/ 28575 h 137"/>
                  <a:gd name="T10" fmla="*/ 129402 w 158"/>
                  <a:gd name="T11" fmla="*/ 31750 h 137"/>
                  <a:gd name="T12" fmla="*/ 166145 w 158"/>
                  <a:gd name="T13" fmla="*/ 38100 h 137"/>
                  <a:gd name="T14" fmla="*/ 188511 w 158"/>
                  <a:gd name="T15" fmla="*/ 30162 h 137"/>
                  <a:gd name="T16" fmla="*/ 207682 w 158"/>
                  <a:gd name="T17" fmla="*/ 31750 h 137"/>
                  <a:gd name="T18" fmla="*/ 193304 w 158"/>
                  <a:gd name="T19" fmla="*/ 38100 h 137"/>
                  <a:gd name="T20" fmla="*/ 210877 w 158"/>
                  <a:gd name="T21" fmla="*/ 47625 h 137"/>
                  <a:gd name="T22" fmla="*/ 230047 w 158"/>
                  <a:gd name="T23" fmla="*/ 53975 h 137"/>
                  <a:gd name="T24" fmla="*/ 226852 w 158"/>
                  <a:gd name="T25" fmla="*/ 66675 h 137"/>
                  <a:gd name="T26" fmla="*/ 234840 w 158"/>
                  <a:gd name="T27" fmla="*/ 71437 h 137"/>
                  <a:gd name="T28" fmla="*/ 252413 w 158"/>
                  <a:gd name="T29" fmla="*/ 73025 h 137"/>
                  <a:gd name="T30" fmla="*/ 239633 w 158"/>
                  <a:gd name="T31" fmla="*/ 90487 h 137"/>
                  <a:gd name="T32" fmla="*/ 231645 w 158"/>
                  <a:gd name="T33" fmla="*/ 104775 h 137"/>
                  <a:gd name="T34" fmla="*/ 226852 w 158"/>
                  <a:gd name="T35" fmla="*/ 123825 h 137"/>
                  <a:gd name="T36" fmla="*/ 234840 w 158"/>
                  <a:gd name="T37" fmla="*/ 136525 h 137"/>
                  <a:gd name="T38" fmla="*/ 215669 w 158"/>
                  <a:gd name="T39" fmla="*/ 152400 h 137"/>
                  <a:gd name="T40" fmla="*/ 198096 w 158"/>
                  <a:gd name="T41" fmla="*/ 160337 h 137"/>
                  <a:gd name="T42" fmla="*/ 177328 w 158"/>
                  <a:gd name="T43" fmla="*/ 158750 h 137"/>
                  <a:gd name="T44" fmla="*/ 161353 w 158"/>
                  <a:gd name="T45" fmla="*/ 153987 h 137"/>
                  <a:gd name="T46" fmla="*/ 169340 w 158"/>
                  <a:gd name="T47" fmla="*/ 174625 h 137"/>
                  <a:gd name="T48" fmla="*/ 185316 w 158"/>
                  <a:gd name="T49" fmla="*/ 184150 h 137"/>
                  <a:gd name="T50" fmla="*/ 169340 w 158"/>
                  <a:gd name="T51" fmla="*/ 198437 h 137"/>
                  <a:gd name="T52" fmla="*/ 138987 w 158"/>
                  <a:gd name="T53" fmla="*/ 217487 h 137"/>
                  <a:gd name="T54" fmla="*/ 116621 w 158"/>
                  <a:gd name="T55" fmla="*/ 206375 h 137"/>
                  <a:gd name="T56" fmla="*/ 113426 w 158"/>
                  <a:gd name="T57" fmla="*/ 188912 h 137"/>
                  <a:gd name="T58" fmla="*/ 107036 w 158"/>
                  <a:gd name="T59" fmla="*/ 160337 h 137"/>
                  <a:gd name="T60" fmla="*/ 103841 w 158"/>
                  <a:gd name="T61" fmla="*/ 127000 h 137"/>
                  <a:gd name="T62" fmla="*/ 103841 w 158"/>
                  <a:gd name="T63" fmla="*/ 111125 h 137"/>
                  <a:gd name="T64" fmla="*/ 55914 w 158"/>
                  <a:gd name="T65" fmla="*/ 95250 h 137"/>
                  <a:gd name="T66" fmla="*/ 15976 w 158"/>
                  <a:gd name="T67" fmla="*/ 93662 h 137"/>
                  <a:gd name="T68" fmla="*/ 0 w 158"/>
                  <a:gd name="T69" fmla="*/ 52387 h 137"/>
                  <a:gd name="T70" fmla="*/ 9585 w 158"/>
                  <a:gd name="T71" fmla="*/ 23812 h 137"/>
                  <a:gd name="T72" fmla="*/ 27158 w 158"/>
                  <a:gd name="T73" fmla="*/ 17462 h 137"/>
                  <a:gd name="T74" fmla="*/ 27158 w 158"/>
                  <a:gd name="T75" fmla="*/ 33337 h 137"/>
                  <a:gd name="T76" fmla="*/ 22366 w 158"/>
                  <a:gd name="T77" fmla="*/ 52387 h 137"/>
                  <a:gd name="T78" fmla="*/ 38341 w 158"/>
                  <a:gd name="T79" fmla="*/ 55562 h 137"/>
                  <a:gd name="T80" fmla="*/ 36744 w 158"/>
                  <a:gd name="T81" fmla="*/ 38100 h 137"/>
                  <a:gd name="T82" fmla="*/ 39939 w 158"/>
                  <a:gd name="T83" fmla="*/ 23812 h 137"/>
                  <a:gd name="T84" fmla="*/ 54317 w 158"/>
                  <a:gd name="T85" fmla="*/ 15875 h 1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8"/>
                  <a:gd name="T130" fmla="*/ 0 h 137"/>
                  <a:gd name="T131" fmla="*/ 158 w 158"/>
                  <a:gd name="T132" fmla="*/ 137 h 1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8" h="137">
                    <a:moveTo>
                      <a:pt x="34" y="10"/>
                    </a:moveTo>
                    <a:cubicBezTo>
                      <a:pt x="35" y="6"/>
                      <a:pt x="35" y="6"/>
                      <a:pt x="35" y="6"/>
                    </a:cubicBezTo>
                    <a:cubicBezTo>
                      <a:pt x="35" y="1"/>
                      <a:pt x="35" y="1"/>
                      <a:pt x="35" y="1"/>
                    </a:cubicBezTo>
                    <a:cubicBezTo>
                      <a:pt x="38" y="0"/>
                      <a:pt x="38" y="0"/>
                      <a:pt x="38" y="0"/>
                    </a:cubicBezTo>
                    <a:cubicBezTo>
                      <a:pt x="40" y="2"/>
                      <a:pt x="40" y="2"/>
                      <a:pt x="40" y="2"/>
                    </a:cubicBezTo>
                    <a:cubicBezTo>
                      <a:pt x="40" y="8"/>
                      <a:pt x="40" y="8"/>
                      <a:pt x="40" y="8"/>
                    </a:cubicBezTo>
                    <a:cubicBezTo>
                      <a:pt x="45" y="10"/>
                      <a:pt x="45" y="10"/>
                      <a:pt x="45" y="10"/>
                    </a:cubicBezTo>
                    <a:cubicBezTo>
                      <a:pt x="54" y="11"/>
                      <a:pt x="54" y="11"/>
                      <a:pt x="54" y="11"/>
                    </a:cubicBezTo>
                    <a:cubicBezTo>
                      <a:pt x="58" y="15"/>
                      <a:pt x="58" y="15"/>
                      <a:pt x="58" y="15"/>
                    </a:cubicBezTo>
                    <a:cubicBezTo>
                      <a:pt x="60" y="18"/>
                      <a:pt x="60" y="18"/>
                      <a:pt x="60" y="18"/>
                    </a:cubicBezTo>
                    <a:cubicBezTo>
                      <a:pt x="74" y="20"/>
                      <a:pt x="74" y="20"/>
                      <a:pt x="74" y="20"/>
                    </a:cubicBezTo>
                    <a:cubicBezTo>
                      <a:pt x="81" y="20"/>
                      <a:pt x="81" y="20"/>
                      <a:pt x="81" y="20"/>
                    </a:cubicBezTo>
                    <a:cubicBezTo>
                      <a:pt x="95" y="27"/>
                      <a:pt x="95" y="27"/>
                      <a:pt x="95" y="27"/>
                    </a:cubicBezTo>
                    <a:cubicBezTo>
                      <a:pt x="104" y="24"/>
                      <a:pt x="104" y="24"/>
                      <a:pt x="104" y="24"/>
                    </a:cubicBezTo>
                    <a:cubicBezTo>
                      <a:pt x="109" y="20"/>
                      <a:pt x="109" y="20"/>
                      <a:pt x="109" y="20"/>
                    </a:cubicBezTo>
                    <a:cubicBezTo>
                      <a:pt x="118" y="19"/>
                      <a:pt x="118" y="19"/>
                      <a:pt x="118" y="19"/>
                    </a:cubicBezTo>
                    <a:cubicBezTo>
                      <a:pt x="123" y="20"/>
                      <a:pt x="123" y="20"/>
                      <a:pt x="123" y="20"/>
                    </a:cubicBezTo>
                    <a:cubicBezTo>
                      <a:pt x="130" y="20"/>
                      <a:pt x="130" y="20"/>
                      <a:pt x="130" y="20"/>
                    </a:cubicBezTo>
                    <a:cubicBezTo>
                      <a:pt x="128" y="22"/>
                      <a:pt x="128" y="22"/>
                      <a:pt x="128" y="22"/>
                    </a:cubicBezTo>
                    <a:cubicBezTo>
                      <a:pt x="121" y="24"/>
                      <a:pt x="121" y="24"/>
                      <a:pt x="121" y="24"/>
                    </a:cubicBezTo>
                    <a:cubicBezTo>
                      <a:pt x="124" y="29"/>
                      <a:pt x="124" y="29"/>
                      <a:pt x="124" y="29"/>
                    </a:cubicBezTo>
                    <a:cubicBezTo>
                      <a:pt x="132" y="30"/>
                      <a:pt x="132" y="30"/>
                      <a:pt x="132" y="30"/>
                    </a:cubicBezTo>
                    <a:cubicBezTo>
                      <a:pt x="141" y="31"/>
                      <a:pt x="141" y="31"/>
                      <a:pt x="141" y="31"/>
                    </a:cubicBezTo>
                    <a:cubicBezTo>
                      <a:pt x="144" y="34"/>
                      <a:pt x="144" y="34"/>
                      <a:pt x="144" y="34"/>
                    </a:cubicBezTo>
                    <a:cubicBezTo>
                      <a:pt x="144" y="38"/>
                      <a:pt x="144" y="38"/>
                      <a:pt x="144" y="38"/>
                    </a:cubicBezTo>
                    <a:cubicBezTo>
                      <a:pt x="142" y="42"/>
                      <a:pt x="142" y="42"/>
                      <a:pt x="142" y="42"/>
                    </a:cubicBezTo>
                    <a:cubicBezTo>
                      <a:pt x="141" y="46"/>
                      <a:pt x="141" y="46"/>
                      <a:pt x="141" y="46"/>
                    </a:cubicBezTo>
                    <a:cubicBezTo>
                      <a:pt x="147" y="45"/>
                      <a:pt x="147" y="45"/>
                      <a:pt x="147" y="45"/>
                    </a:cubicBezTo>
                    <a:cubicBezTo>
                      <a:pt x="152" y="43"/>
                      <a:pt x="152" y="43"/>
                      <a:pt x="152" y="43"/>
                    </a:cubicBezTo>
                    <a:cubicBezTo>
                      <a:pt x="158" y="46"/>
                      <a:pt x="158" y="46"/>
                      <a:pt x="158" y="46"/>
                    </a:cubicBezTo>
                    <a:cubicBezTo>
                      <a:pt x="153" y="52"/>
                      <a:pt x="153" y="52"/>
                      <a:pt x="153" y="52"/>
                    </a:cubicBezTo>
                    <a:cubicBezTo>
                      <a:pt x="150" y="57"/>
                      <a:pt x="150" y="57"/>
                      <a:pt x="150" y="57"/>
                    </a:cubicBezTo>
                    <a:cubicBezTo>
                      <a:pt x="152" y="63"/>
                      <a:pt x="152" y="63"/>
                      <a:pt x="152" y="63"/>
                    </a:cubicBezTo>
                    <a:cubicBezTo>
                      <a:pt x="145" y="66"/>
                      <a:pt x="145" y="66"/>
                      <a:pt x="145" y="66"/>
                    </a:cubicBezTo>
                    <a:cubicBezTo>
                      <a:pt x="141" y="72"/>
                      <a:pt x="141" y="72"/>
                      <a:pt x="141" y="72"/>
                    </a:cubicBezTo>
                    <a:cubicBezTo>
                      <a:pt x="142" y="78"/>
                      <a:pt x="142" y="78"/>
                      <a:pt x="142" y="78"/>
                    </a:cubicBezTo>
                    <a:cubicBezTo>
                      <a:pt x="146" y="82"/>
                      <a:pt x="146" y="82"/>
                      <a:pt x="146" y="82"/>
                    </a:cubicBezTo>
                    <a:cubicBezTo>
                      <a:pt x="147" y="86"/>
                      <a:pt x="147" y="86"/>
                      <a:pt x="147" y="86"/>
                    </a:cubicBezTo>
                    <a:cubicBezTo>
                      <a:pt x="144" y="93"/>
                      <a:pt x="144" y="93"/>
                      <a:pt x="144" y="93"/>
                    </a:cubicBezTo>
                    <a:cubicBezTo>
                      <a:pt x="135" y="96"/>
                      <a:pt x="135" y="96"/>
                      <a:pt x="135" y="96"/>
                    </a:cubicBezTo>
                    <a:cubicBezTo>
                      <a:pt x="127" y="97"/>
                      <a:pt x="127" y="97"/>
                      <a:pt x="127" y="97"/>
                    </a:cubicBezTo>
                    <a:cubicBezTo>
                      <a:pt x="124" y="101"/>
                      <a:pt x="124" y="101"/>
                      <a:pt x="124" y="101"/>
                    </a:cubicBezTo>
                    <a:cubicBezTo>
                      <a:pt x="118" y="100"/>
                      <a:pt x="118" y="100"/>
                      <a:pt x="118" y="100"/>
                    </a:cubicBezTo>
                    <a:cubicBezTo>
                      <a:pt x="111" y="100"/>
                      <a:pt x="111" y="100"/>
                      <a:pt x="111" y="100"/>
                    </a:cubicBezTo>
                    <a:cubicBezTo>
                      <a:pt x="105" y="96"/>
                      <a:pt x="105" y="96"/>
                      <a:pt x="105" y="96"/>
                    </a:cubicBezTo>
                    <a:cubicBezTo>
                      <a:pt x="101" y="97"/>
                      <a:pt x="101" y="97"/>
                      <a:pt x="101" y="97"/>
                    </a:cubicBezTo>
                    <a:cubicBezTo>
                      <a:pt x="105" y="103"/>
                      <a:pt x="105" y="103"/>
                      <a:pt x="105" y="103"/>
                    </a:cubicBezTo>
                    <a:cubicBezTo>
                      <a:pt x="106" y="110"/>
                      <a:pt x="106" y="110"/>
                      <a:pt x="106" y="110"/>
                    </a:cubicBezTo>
                    <a:cubicBezTo>
                      <a:pt x="111" y="115"/>
                      <a:pt x="111" y="115"/>
                      <a:pt x="111" y="115"/>
                    </a:cubicBezTo>
                    <a:cubicBezTo>
                      <a:pt x="116" y="116"/>
                      <a:pt x="116" y="116"/>
                      <a:pt x="116" y="116"/>
                    </a:cubicBezTo>
                    <a:cubicBezTo>
                      <a:pt x="116" y="116"/>
                      <a:pt x="116" y="122"/>
                      <a:pt x="114" y="123"/>
                    </a:cubicBezTo>
                    <a:cubicBezTo>
                      <a:pt x="111" y="124"/>
                      <a:pt x="107" y="124"/>
                      <a:pt x="106" y="125"/>
                    </a:cubicBezTo>
                    <a:cubicBezTo>
                      <a:pt x="105" y="127"/>
                      <a:pt x="97" y="134"/>
                      <a:pt x="97" y="134"/>
                    </a:cubicBezTo>
                    <a:cubicBezTo>
                      <a:pt x="87" y="137"/>
                      <a:pt x="87" y="137"/>
                      <a:pt x="87" y="137"/>
                    </a:cubicBezTo>
                    <a:cubicBezTo>
                      <a:pt x="80" y="135"/>
                      <a:pt x="80" y="135"/>
                      <a:pt x="80" y="135"/>
                    </a:cubicBezTo>
                    <a:cubicBezTo>
                      <a:pt x="73" y="130"/>
                      <a:pt x="73" y="130"/>
                      <a:pt x="73" y="130"/>
                    </a:cubicBezTo>
                    <a:cubicBezTo>
                      <a:pt x="72" y="126"/>
                      <a:pt x="72" y="126"/>
                      <a:pt x="72" y="126"/>
                    </a:cubicBezTo>
                    <a:cubicBezTo>
                      <a:pt x="71" y="119"/>
                      <a:pt x="71" y="119"/>
                      <a:pt x="71" y="119"/>
                    </a:cubicBezTo>
                    <a:cubicBezTo>
                      <a:pt x="67" y="117"/>
                      <a:pt x="67" y="117"/>
                      <a:pt x="67" y="117"/>
                    </a:cubicBezTo>
                    <a:cubicBezTo>
                      <a:pt x="67" y="101"/>
                      <a:pt x="67" y="101"/>
                      <a:pt x="67" y="101"/>
                    </a:cubicBezTo>
                    <a:cubicBezTo>
                      <a:pt x="65" y="99"/>
                      <a:pt x="65" y="99"/>
                      <a:pt x="65" y="99"/>
                    </a:cubicBezTo>
                    <a:cubicBezTo>
                      <a:pt x="65" y="80"/>
                      <a:pt x="65" y="80"/>
                      <a:pt x="65" y="80"/>
                    </a:cubicBezTo>
                    <a:cubicBezTo>
                      <a:pt x="69" y="74"/>
                      <a:pt x="69" y="74"/>
                      <a:pt x="69" y="74"/>
                    </a:cubicBezTo>
                    <a:cubicBezTo>
                      <a:pt x="65" y="70"/>
                      <a:pt x="65" y="70"/>
                      <a:pt x="65" y="70"/>
                    </a:cubicBezTo>
                    <a:cubicBezTo>
                      <a:pt x="44" y="71"/>
                      <a:pt x="44" y="71"/>
                      <a:pt x="44" y="71"/>
                    </a:cubicBezTo>
                    <a:cubicBezTo>
                      <a:pt x="35" y="60"/>
                      <a:pt x="35" y="60"/>
                      <a:pt x="35" y="60"/>
                    </a:cubicBezTo>
                    <a:cubicBezTo>
                      <a:pt x="14" y="62"/>
                      <a:pt x="14" y="62"/>
                      <a:pt x="14" y="62"/>
                    </a:cubicBezTo>
                    <a:cubicBezTo>
                      <a:pt x="10" y="59"/>
                      <a:pt x="10" y="59"/>
                      <a:pt x="10" y="59"/>
                    </a:cubicBezTo>
                    <a:cubicBezTo>
                      <a:pt x="10" y="49"/>
                      <a:pt x="10" y="49"/>
                      <a:pt x="10" y="49"/>
                    </a:cubicBezTo>
                    <a:cubicBezTo>
                      <a:pt x="0" y="33"/>
                      <a:pt x="0" y="33"/>
                      <a:pt x="0" y="33"/>
                    </a:cubicBezTo>
                    <a:cubicBezTo>
                      <a:pt x="2" y="23"/>
                      <a:pt x="2" y="23"/>
                      <a:pt x="2" y="23"/>
                    </a:cubicBezTo>
                    <a:cubicBezTo>
                      <a:pt x="6" y="15"/>
                      <a:pt x="6" y="15"/>
                      <a:pt x="6" y="15"/>
                    </a:cubicBezTo>
                    <a:cubicBezTo>
                      <a:pt x="14" y="9"/>
                      <a:pt x="14" y="9"/>
                      <a:pt x="14" y="9"/>
                    </a:cubicBezTo>
                    <a:cubicBezTo>
                      <a:pt x="17" y="11"/>
                      <a:pt x="17" y="11"/>
                      <a:pt x="17" y="11"/>
                    </a:cubicBezTo>
                    <a:cubicBezTo>
                      <a:pt x="17" y="15"/>
                      <a:pt x="17" y="15"/>
                      <a:pt x="17" y="15"/>
                    </a:cubicBezTo>
                    <a:cubicBezTo>
                      <a:pt x="17" y="21"/>
                      <a:pt x="17" y="21"/>
                      <a:pt x="17" y="21"/>
                    </a:cubicBezTo>
                    <a:cubicBezTo>
                      <a:pt x="13" y="25"/>
                      <a:pt x="13" y="25"/>
                      <a:pt x="13" y="25"/>
                    </a:cubicBezTo>
                    <a:cubicBezTo>
                      <a:pt x="14" y="33"/>
                      <a:pt x="14" y="33"/>
                      <a:pt x="14" y="33"/>
                    </a:cubicBezTo>
                    <a:cubicBezTo>
                      <a:pt x="17" y="38"/>
                      <a:pt x="17" y="38"/>
                      <a:pt x="17" y="38"/>
                    </a:cubicBezTo>
                    <a:cubicBezTo>
                      <a:pt x="24" y="35"/>
                      <a:pt x="24" y="35"/>
                      <a:pt x="24" y="35"/>
                    </a:cubicBezTo>
                    <a:cubicBezTo>
                      <a:pt x="26" y="29"/>
                      <a:pt x="26" y="29"/>
                      <a:pt x="26" y="29"/>
                    </a:cubicBezTo>
                    <a:cubicBezTo>
                      <a:pt x="23" y="24"/>
                      <a:pt x="23" y="24"/>
                      <a:pt x="23" y="24"/>
                    </a:cubicBezTo>
                    <a:cubicBezTo>
                      <a:pt x="22" y="19"/>
                      <a:pt x="22" y="19"/>
                      <a:pt x="22" y="19"/>
                    </a:cubicBezTo>
                    <a:cubicBezTo>
                      <a:pt x="25" y="15"/>
                      <a:pt x="25" y="15"/>
                      <a:pt x="25" y="15"/>
                    </a:cubicBezTo>
                    <a:cubicBezTo>
                      <a:pt x="30" y="12"/>
                      <a:pt x="30" y="12"/>
                      <a:pt x="30" y="12"/>
                    </a:cubicBezTo>
                    <a:lnTo>
                      <a:pt x="34" y="1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04" name="Guyana"/>
              <p:cNvSpPr>
                <a:spLocks/>
              </p:cNvSpPr>
              <p:nvPr/>
            </p:nvSpPr>
            <p:spPr bwMode="auto">
              <a:xfrm>
                <a:off x="3137008" y="3548482"/>
                <a:ext cx="88846" cy="142587"/>
              </a:xfrm>
              <a:custGeom>
                <a:avLst/>
                <a:gdLst>
                  <a:gd name="T0" fmla="*/ 50800 w 53"/>
                  <a:gd name="T1" fmla="*/ 34925 h 85"/>
                  <a:gd name="T2" fmla="*/ 58738 w 53"/>
                  <a:gd name="T3" fmla="*/ 28575 h 85"/>
                  <a:gd name="T4" fmla="*/ 68263 w 53"/>
                  <a:gd name="T5" fmla="*/ 36512 h 85"/>
                  <a:gd name="T6" fmla="*/ 79375 w 53"/>
                  <a:gd name="T7" fmla="*/ 46037 h 85"/>
                  <a:gd name="T8" fmla="*/ 77788 w 53"/>
                  <a:gd name="T9" fmla="*/ 57150 h 85"/>
                  <a:gd name="T10" fmla="*/ 71438 w 53"/>
                  <a:gd name="T11" fmla="*/ 63500 h 85"/>
                  <a:gd name="T12" fmla="*/ 65088 w 53"/>
                  <a:gd name="T13" fmla="*/ 71437 h 85"/>
                  <a:gd name="T14" fmla="*/ 61913 w 53"/>
                  <a:gd name="T15" fmla="*/ 84137 h 85"/>
                  <a:gd name="T16" fmla="*/ 66675 w 53"/>
                  <a:gd name="T17" fmla="*/ 88900 h 85"/>
                  <a:gd name="T18" fmla="*/ 73025 w 53"/>
                  <a:gd name="T19" fmla="*/ 95250 h 85"/>
                  <a:gd name="T20" fmla="*/ 76200 w 53"/>
                  <a:gd name="T21" fmla="*/ 100012 h 85"/>
                  <a:gd name="T22" fmla="*/ 79375 w 53"/>
                  <a:gd name="T23" fmla="*/ 106362 h 85"/>
                  <a:gd name="T24" fmla="*/ 84138 w 53"/>
                  <a:gd name="T25" fmla="*/ 119062 h 85"/>
                  <a:gd name="T26" fmla="*/ 77788 w 53"/>
                  <a:gd name="T27" fmla="*/ 123825 h 85"/>
                  <a:gd name="T28" fmla="*/ 68263 w 53"/>
                  <a:gd name="T29" fmla="*/ 127000 h 85"/>
                  <a:gd name="T30" fmla="*/ 61913 w 53"/>
                  <a:gd name="T31" fmla="*/ 131762 h 85"/>
                  <a:gd name="T32" fmla="*/ 50800 w 53"/>
                  <a:gd name="T33" fmla="*/ 134937 h 85"/>
                  <a:gd name="T34" fmla="*/ 39688 w 53"/>
                  <a:gd name="T35" fmla="*/ 134937 h 85"/>
                  <a:gd name="T36" fmla="*/ 31750 w 53"/>
                  <a:gd name="T37" fmla="*/ 125412 h 85"/>
                  <a:gd name="T38" fmla="*/ 25400 w 53"/>
                  <a:gd name="T39" fmla="*/ 115887 h 85"/>
                  <a:gd name="T40" fmla="*/ 25400 w 53"/>
                  <a:gd name="T41" fmla="*/ 104775 h 85"/>
                  <a:gd name="T42" fmla="*/ 23813 w 53"/>
                  <a:gd name="T43" fmla="*/ 92075 h 85"/>
                  <a:gd name="T44" fmla="*/ 30163 w 53"/>
                  <a:gd name="T45" fmla="*/ 84137 h 85"/>
                  <a:gd name="T46" fmla="*/ 26988 w 53"/>
                  <a:gd name="T47" fmla="*/ 73025 h 85"/>
                  <a:gd name="T48" fmla="*/ 22225 w 53"/>
                  <a:gd name="T49" fmla="*/ 60325 h 85"/>
                  <a:gd name="T50" fmla="*/ 7938 w 53"/>
                  <a:gd name="T51" fmla="*/ 58737 h 85"/>
                  <a:gd name="T52" fmla="*/ 1588 w 53"/>
                  <a:gd name="T53" fmla="*/ 50800 h 85"/>
                  <a:gd name="T54" fmla="*/ 0 w 53"/>
                  <a:gd name="T55" fmla="*/ 41275 h 85"/>
                  <a:gd name="T56" fmla="*/ 6350 w 53"/>
                  <a:gd name="T57" fmla="*/ 31750 h 85"/>
                  <a:gd name="T58" fmla="*/ 17463 w 53"/>
                  <a:gd name="T59" fmla="*/ 26987 h 85"/>
                  <a:gd name="T60" fmla="*/ 14288 w 53"/>
                  <a:gd name="T61" fmla="*/ 17462 h 85"/>
                  <a:gd name="T62" fmla="*/ 19050 w 53"/>
                  <a:gd name="T63" fmla="*/ 9525 h 85"/>
                  <a:gd name="T64" fmla="*/ 26988 w 53"/>
                  <a:gd name="T65" fmla="*/ 0 h 85"/>
                  <a:gd name="T66" fmla="*/ 33338 w 53"/>
                  <a:gd name="T67" fmla="*/ 3175 h 85"/>
                  <a:gd name="T68" fmla="*/ 41275 w 53"/>
                  <a:gd name="T69" fmla="*/ 6350 h 85"/>
                  <a:gd name="T70" fmla="*/ 50800 w 53"/>
                  <a:gd name="T71" fmla="*/ 14287 h 85"/>
                  <a:gd name="T72" fmla="*/ 52388 w 53"/>
                  <a:gd name="T73" fmla="*/ 19050 h 85"/>
                  <a:gd name="T74" fmla="*/ 52388 w 53"/>
                  <a:gd name="T75" fmla="*/ 25400 h 85"/>
                  <a:gd name="T76" fmla="*/ 50800 w 53"/>
                  <a:gd name="T77" fmla="*/ 34925 h 8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
                  <a:gd name="T118" fmla="*/ 0 h 85"/>
                  <a:gd name="T119" fmla="*/ 53 w 53"/>
                  <a:gd name="T120" fmla="*/ 85 h 8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 h="85">
                    <a:moveTo>
                      <a:pt x="32" y="22"/>
                    </a:moveTo>
                    <a:lnTo>
                      <a:pt x="37" y="18"/>
                    </a:lnTo>
                    <a:lnTo>
                      <a:pt x="43" y="23"/>
                    </a:lnTo>
                    <a:lnTo>
                      <a:pt x="50" y="29"/>
                    </a:lnTo>
                    <a:lnTo>
                      <a:pt x="49" y="36"/>
                    </a:lnTo>
                    <a:lnTo>
                      <a:pt x="45" y="40"/>
                    </a:lnTo>
                    <a:lnTo>
                      <a:pt x="41" y="45"/>
                    </a:lnTo>
                    <a:lnTo>
                      <a:pt x="39" y="53"/>
                    </a:lnTo>
                    <a:lnTo>
                      <a:pt x="42" y="56"/>
                    </a:lnTo>
                    <a:lnTo>
                      <a:pt x="46" y="60"/>
                    </a:lnTo>
                    <a:lnTo>
                      <a:pt x="48" y="63"/>
                    </a:lnTo>
                    <a:lnTo>
                      <a:pt x="50" y="67"/>
                    </a:lnTo>
                    <a:lnTo>
                      <a:pt x="53" y="75"/>
                    </a:lnTo>
                    <a:lnTo>
                      <a:pt x="49" y="78"/>
                    </a:lnTo>
                    <a:lnTo>
                      <a:pt x="43" y="80"/>
                    </a:lnTo>
                    <a:lnTo>
                      <a:pt x="39" y="83"/>
                    </a:lnTo>
                    <a:lnTo>
                      <a:pt x="32" y="85"/>
                    </a:lnTo>
                    <a:lnTo>
                      <a:pt x="25" y="85"/>
                    </a:lnTo>
                    <a:lnTo>
                      <a:pt x="20" y="79"/>
                    </a:lnTo>
                    <a:lnTo>
                      <a:pt x="16" y="73"/>
                    </a:lnTo>
                    <a:lnTo>
                      <a:pt x="16" y="66"/>
                    </a:lnTo>
                    <a:lnTo>
                      <a:pt x="15" y="58"/>
                    </a:lnTo>
                    <a:lnTo>
                      <a:pt x="19" y="53"/>
                    </a:lnTo>
                    <a:lnTo>
                      <a:pt x="17" y="46"/>
                    </a:lnTo>
                    <a:lnTo>
                      <a:pt x="14" y="38"/>
                    </a:lnTo>
                    <a:lnTo>
                      <a:pt x="5" y="37"/>
                    </a:lnTo>
                    <a:lnTo>
                      <a:pt x="1" y="32"/>
                    </a:lnTo>
                    <a:lnTo>
                      <a:pt x="0" y="26"/>
                    </a:lnTo>
                    <a:lnTo>
                      <a:pt x="4" y="20"/>
                    </a:lnTo>
                    <a:lnTo>
                      <a:pt x="11" y="17"/>
                    </a:lnTo>
                    <a:lnTo>
                      <a:pt x="9" y="11"/>
                    </a:lnTo>
                    <a:lnTo>
                      <a:pt x="12" y="6"/>
                    </a:lnTo>
                    <a:lnTo>
                      <a:pt x="17" y="0"/>
                    </a:lnTo>
                    <a:lnTo>
                      <a:pt x="21" y="2"/>
                    </a:lnTo>
                    <a:lnTo>
                      <a:pt x="26" y="4"/>
                    </a:lnTo>
                    <a:lnTo>
                      <a:pt x="32" y="9"/>
                    </a:lnTo>
                    <a:lnTo>
                      <a:pt x="33" y="12"/>
                    </a:lnTo>
                    <a:lnTo>
                      <a:pt x="33" y="16"/>
                    </a:lnTo>
                    <a:lnTo>
                      <a:pt x="32" y="2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05" name="French Guiana"/>
              <p:cNvSpPr>
                <a:spLocks/>
              </p:cNvSpPr>
              <p:nvPr/>
            </p:nvSpPr>
            <p:spPr bwMode="auto">
              <a:xfrm>
                <a:off x="3271115" y="3600485"/>
                <a:ext cx="60348" cy="73810"/>
              </a:xfrm>
              <a:custGeom>
                <a:avLst/>
                <a:gdLst>
                  <a:gd name="T0" fmla="*/ 6350 w 36"/>
                  <a:gd name="T1" fmla="*/ 0 h 44"/>
                  <a:gd name="T2" fmla="*/ 19050 w 36"/>
                  <a:gd name="T3" fmla="*/ 1588 h 44"/>
                  <a:gd name="T4" fmla="*/ 34925 w 36"/>
                  <a:gd name="T5" fmla="*/ 6350 h 44"/>
                  <a:gd name="T6" fmla="*/ 46037 w 36"/>
                  <a:gd name="T7" fmla="*/ 14288 h 44"/>
                  <a:gd name="T8" fmla="*/ 52388 w 36"/>
                  <a:gd name="T9" fmla="*/ 22225 h 44"/>
                  <a:gd name="T10" fmla="*/ 57150 w 36"/>
                  <a:gd name="T11" fmla="*/ 30163 h 44"/>
                  <a:gd name="T12" fmla="*/ 49212 w 36"/>
                  <a:gd name="T13" fmla="*/ 41275 h 44"/>
                  <a:gd name="T14" fmla="*/ 42862 w 36"/>
                  <a:gd name="T15" fmla="*/ 53975 h 44"/>
                  <a:gd name="T16" fmla="*/ 34925 w 36"/>
                  <a:gd name="T17" fmla="*/ 69850 h 44"/>
                  <a:gd name="T18" fmla="*/ 28575 w 36"/>
                  <a:gd name="T19" fmla="*/ 66675 h 44"/>
                  <a:gd name="T20" fmla="*/ 17462 w 36"/>
                  <a:gd name="T21" fmla="*/ 65088 h 44"/>
                  <a:gd name="T22" fmla="*/ 11112 w 36"/>
                  <a:gd name="T23" fmla="*/ 68263 h 44"/>
                  <a:gd name="T24" fmla="*/ 1588 w 36"/>
                  <a:gd name="T25" fmla="*/ 68263 h 44"/>
                  <a:gd name="T26" fmla="*/ 3175 w 36"/>
                  <a:gd name="T27" fmla="*/ 58738 h 44"/>
                  <a:gd name="T28" fmla="*/ 7937 w 36"/>
                  <a:gd name="T29" fmla="*/ 42862 h 44"/>
                  <a:gd name="T30" fmla="*/ 12700 w 36"/>
                  <a:gd name="T31" fmla="*/ 33338 h 44"/>
                  <a:gd name="T32" fmla="*/ 4762 w 36"/>
                  <a:gd name="T33" fmla="*/ 28575 h 44"/>
                  <a:gd name="T34" fmla="*/ 0 w 36"/>
                  <a:gd name="T35" fmla="*/ 20637 h 44"/>
                  <a:gd name="T36" fmla="*/ 0 w 36"/>
                  <a:gd name="T37" fmla="*/ 14288 h 44"/>
                  <a:gd name="T38" fmla="*/ 3175 w 36"/>
                  <a:gd name="T39" fmla="*/ 7938 h 44"/>
                  <a:gd name="T40" fmla="*/ 6350 w 36"/>
                  <a:gd name="T41" fmla="*/ 0 h 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44"/>
                  <a:gd name="T65" fmla="*/ 36 w 36"/>
                  <a:gd name="T66" fmla="*/ 44 h 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44">
                    <a:moveTo>
                      <a:pt x="4" y="0"/>
                    </a:moveTo>
                    <a:lnTo>
                      <a:pt x="12" y="1"/>
                    </a:lnTo>
                    <a:lnTo>
                      <a:pt x="22" y="4"/>
                    </a:lnTo>
                    <a:lnTo>
                      <a:pt x="29" y="9"/>
                    </a:lnTo>
                    <a:lnTo>
                      <a:pt x="33" y="14"/>
                    </a:lnTo>
                    <a:lnTo>
                      <a:pt x="36" y="19"/>
                    </a:lnTo>
                    <a:lnTo>
                      <a:pt x="31" y="26"/>
                    </a:lnTo>
                    <a:lnTo>
                      <a:pt x="27" y="34"/>
                    </a:lnTo>
                    <a:lnTo>
                      <a:pt x="22" y="44"/>
                    </a:lnTo>
                    <a:lnTo>
                      <a:pt x="18" y="42"/>
                    </a:lnTo>
                    <a:lnTo>
                      <a:pt x="11" y="41"/>
                    </a:lnTo>
                    <a:lnTo>
                      <a:pt x="7" y="43"/>
                    </a:lnTo>
                    <a:lnTo>
                      <a:pt x="1" y="43"/>
                    </a:lnTo>
                    <a:lnTo>
                      <a:pt x="2" y="37"/>
                    </a:lnTo>
                    <a:lnTo>
                      <a:pt x="5" y="27"/>
                    </a:lnTo>
                    <a:lnTo>
                      <a:pt x="8" y="21"/>
                    </a:lnTo>
                    <a:lnTo>
                      <a:pt x="3" y="18"/>
                    </a:lnTo>
                    <a:lnTo>
                      <a:pt x="0" y="13"/>
                    </a:lnTo>
                    <a:lnTo>
                      <a:pt x="0" y="9"/>
                    </a:lnTo>
                    <a:lnTo>
                      <a:pt x="2" y="5"/>
                    </a:lnTo>
                    <a:lnTo>
                      <a:pt x="4"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06" name="Suriname"/>
              <p:cNvSpPr>
                <a:spLocks/>
              </p:cNvSpPr>
              <p:nvPr/>
            </p:nvSpPr>
            <p:spPr bwMode="auto">
              <a:xfrm>
                <a:off x="3202384" y="3597130"/>
                <a:ext cx="82141" cy="82197"/>
              </a:xfrm>
              <a:custGeom>
                <a:avLst/>
                <a:gdLst>
                  <a:gd name="T0" fmla="*/ 17463 w 49"/>
                  <a:gd name="T1" fmla="*/ 0 h 49"/>
                  <a:gd name="T2" fmla="*/ 26988 w 49"/>
                  <a:gd name="T3" fmla="*/ 1587 h 49"/>
                  <a:gd name="T4" fmla="*/ 38100 w 49"/>
                  <a:gd name="T5" fmla="*/ 3175 h 49"/>
                  <a:gd name="T6" fmla="*/ 44450 w 49"/>
                  <a:gd name="T7" fmla="*/ 4762 h 49"/>
                  <a:gd name="T8" fmla="*/ 50800 w 49"/>
                  <a:gd name="T9" fmla="*/ 3175 h 49"/>
                  <a:gd name="T10" fmla="*/ 57150 w 49"/>
                  <a:gd name="T11" fmla="*/ 3175 h 49"/>
                  <a:gd name="T12" fmla="*/ 65088 w 49"/>
                  <a:gd name="T13" fmla="*/ 3175 h 49"/>
                  <a:gd name="T14" fmla="*/ 71438 w 49"/>
                  <a:gd name="T15" fmla="*/ 3175 h 49"/>
                  <a:gd name="T16" fmla="*/ 65088 w 49"/>
                  <a:gd name="T17" fmla="*/ 17462 h 49"/>
                  <a:gd name="T18" fmla="*/ 65088 w 49"/>
                  <a:gd name="T19" fmla="*/ 23812 h 49"/>
                  <a:gd name="T20" fmla="*/ 69850 w 49"/>
                  <a:gd name="T21" fmla="*/ 31750 h 49"/>
                  <a:gd name="T22" fmla="*/ 77788 w 49"/>
                  <a:gd name="T23" fmla="*/ 36512 h 49"/>
                  <a:gd name="T24" fmla="*/ 68263 w 49"/>
                  <a:gd name="T25" fmla="*/ 61912 h 49"/>
                  <a:gd name="T26" fmla="*/ 66675 w 49"/>
                  <a:gd name="T27" fmla="*/ 71437 h 49"/>
                  <a:gd name="T28" fmla="*/ 58738 w 49"/>
                  <a:gd name="T29" fmla="*/ 69850 h 49"/>
                  <a:gd name="T30" fmla="*/ 50800 w 49"/>
                  <a:gd name="T31" fmla="*/ 66675 h 49"/>
                  <a:gd name="T32" fmla="*/ 44450 w 49"/>
                  <a:gd name="T33" fmla="*/ 65087 h 49"/>
                  <a:gd name="T34" fmla="*/ 39688 w 49"/>
                  <a:gd name="T35" fmla="*/ 65087 h 49"/>
                  <a:gd name="T36" fmla="*/ 38100 w 49"/>
                  <a:gd name="T37" fmla="*/ 71437 h 49"/>
                  <a:gd name="T38" fmla="*/ 36513 w 49"/>
                  <a:gd name="T39" fmla="*/ 76200 h 49"/>
                  <a:gd name="T40" fmla="*/ 33338 w 49"/>
                  <a:gd name="T41" fmla="*/ 77787 h 49"/>
                  <a:gd name="T42" fmla="*/ 26988 w 49"/>
                  <a:gd name="T43" fmla="*/ 76200 h 49"/>
                  <a:gd name="T44" fmla="*/ 22225 w 49"/>
                  <a:gd name="T45" fmla="*/ 73025 h 49"/>
                  <a:gd name="T46" fmla="*/ 14288 w 49"/>
                  <a:gd name="T47" fmla="*/ 53975 h 49"/>
                  <a:gd name="T48" fmla="*/ 0 w 49"/>
                  <a:gd name="T49" fmla="*/ 38100 h 49"/>
                  <a:gd name="T50" fmla="*/ 3175 w 49"/>
                  <a:gd name="T51" fmla="*/ 25400 h 49"/>
                  <a:gd name="T52" fmla="*/ 9525 w 49"/>
                  <a:gd name="T53" fmla="*/ 17462 h 49"/>
                  <a:gd name="T54" fmla="*/ 15875 w 49"/>
                  <a:gd name="T55" fmla="*/ 11112 h 49"/>
                  <a:gd name="T56" fmla="*/ 17463 w 49"/>
                  <a:gd name="T57" fmla="*/ 0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9"/>
                  <a:gd name="T88" fmla="*/ 0 h 49"/>
                  <a:gd name="T89" fmla="*/ 49 w 49"/>
                  <a:gd name="T90" fmla="*/ 49 h 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9" h="49">
                    <a:moveTo>
                      <a:pt x="11" y="0"/>
                    </a:moveTo>
                    <a:lnTo>
                      <a:pt x="17" y="1"/>
                    </a:lnTo>
                    <a:lnTo>
                      <a:pt x="24" y="2"/>
                    </a:lnTo>
                    <a:lnTo>
                      <a:pt x="28" y="3"/>
                    </a:lnTo>
                    <a:lnTo>
                      <a:pt x="32" y="2"/>
                    </a:lnTo>
                    <a:lnTo>
                      <a:pt x="36" y="2"/>
                    </a:lnTo>
                    <a:lnTo>
                      <a:pt x="41" y="2"/>
                    </a:lnTo>
                    <a:lnTo>
                      <a:pt x="45" y="2"/>
                    </a:lnTo>
                    <a:lnTo>
                      <a:pt x="41" y="11"/>
                    </a:lnTo>
                    <a:lnTo>
                      <a:pt x="41" y="15"/>
                    </a:lnTo>
                    <a:lnTo>
                      <a:pt x="44" y="20"/>
                    </a:lnTo>
                    <a:lnTo>
                      <a:pt x="49" y="23"/>
                    </a:lnTo>
                    <a:lnTo>
                      <a:pt x="43" y="39"/>
                    </a:lnTo>
                    <a:lnTo>
                      <a:pt x="42" y="45"/>
                    </a:lnTo>
                    <a:lnTo>
                      <a:pt x="37" y="44"/>
                    </a:lnTo>
                    <a:lnTo>
                      <a:pt x="32" y="42"/>
                    </a:lnTo>
                    <a:lnTo>
                      <a:pt x="28" y="41"/>
                    </a:lnTo>
                    <a:lnTo>
                      <a:pt x="25" y="41"/>
                    </a:lnTo>
                    <a:lnTo>
                      <a:pt x="24" y="45"/>
                    </a:lnTo>
                    <a:lnTo>
                      <a:pt x="23" y="48"/>
                    </a:lnTo>
                    <a:lnTo>
                      <a:pt x="21" y="49"/>
                    </a:lnTo>
                    <a:lnTo>
                      <a:pt x="17" y="48"/>
                    </a:lnTo>
                    <a:lnTo>
                      <a:pt x="14" y="46"/>
                    </a:lnTo>
                    <a:lnTo>
                      <a:pt x="9" y="34"/>
                    </a:lnTo>
                    <a:lnTo>
                      <a:pt x="0" y="24"/>
                    </a:lnTo>
                    <a:lnTo>
                      <a:pt x="2" y="16"/>
                    </a:lnTo>
                    <a:lnTo>
                      <a:pt x="6" y="11"/>
                    </a:lnTo>
                    <a:lnTo>
                      <a:pt x="10" y="7"/>
                    </a:lnTo>
                    <a:lnTo>
                      <a:pt x="11"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07" name="Peru"/>
              <p:cNvSpPr>
                <a:spLocks/>
              </p:cNvSpPr>
              <p:nvPr/>
            </p:nvSpPr>
            <p:spPr bwMode="auto">
              <a:xfrm>
                <a:off x="2738040" y="3716232"/>
                <a:ext cx="248097" cy="370727"/>
              </a:xfrm>
              <a:custGeom>
                <a:avLst/>
                <a:gdLst>
                  <a:gd name="T0" fmla="*/ 6350 w 148"/>
                  <a:gd name="T1" fmla="*/ 70488 h 219"/>
                  <a:gd name="T2" fmla="*/ 19050 w 148"/>
                  <a:gd name="T3" fmla="*/ 64080 h 219"/>
                  <a:gd name="T4" fmla="*/ 26988 w 148"/>
                  <a:gd name="T5" fmla="*/ 81702 h 219"/>
                  <a:gd name="T6" fmla="*/ 50800 w 148"/>
                  <a:gd name="T7" fmla="*/ 83304 h 219"/>
                  <a:gd name="T8" fmla="*/ 61912 w 148"/>
                  <a:gd name="T9" fmla="*/ 60876 h 219"/>
                  <a:gd name="T10" fmla="*/ 84137 w 148"/>
                  <a:gd name="T11" fmla="*/ 48060 h 219"/>
                  <a:gd name="T12" fmla="*/ 98425 w 148"/>
                  <a:gd name="T13" fmla="*/ 40050 h 219"/>
                  <a:gd name="T14" fmla="*/ 111125 w 148"/>
                  <a:gd name="T15" fmla="*/ 20826 h 219"/>
                  <a:gd name="T16" fmla="*/ 122237 w 148"/>
                  <a:gd name="T17" fmla="*/ 3204 h 219"/>
                  <a:gd name="T18" fmla="*/ 134937 w 148"/>
                  <a:gd name="T19" fmla="*/ 17622 h 219"/>
                  <a:gd name="T20" fmla="*/ 149225 w 148"/>
                  <a:gd name="T21" fmla="*/ 32040 h 219"/>
                  <a:gd name="T22" fmla="*/ 203200 w 148"/>
                  <a:gd name="T23" fmla="*/ 43254 h 219"/>
                  <a:gd name="T24" fmla="*/ 207963 w 148"/>
                  <a:gd name="T25" fmla="*/ 57672 h 219"/>
                  <a:gd name="T26" fmla="*/ 203200 w 148"/>
                  <a:gd name="T27" fmla="*/ 75294 h 219"/>
                  <a:gd name="T28" fmla="*/ 204788 w 148"/>
                  <a:gd name="T29" fmla="*/ 81702 h 219"/>
                  <a:gd name="T30" fmla="*/ 168275 w 148"/>
                  <a:gd name="T31" fmla="*/ 91314 h 219"/>
                  <a:gd name="T32" fmla="*/ 152400 w 148"/>
                  <a:gd name="T33" fmla="*/ 116946 h 219"/>
                  <a:gd name="T34" fmla="*/ 138112 w 148"/>
                  <a:gd name="T35" fmla="*/ 139374 h 219"/>
                  <a:gd name="T36" fmla="*/ 147637 w 148"/>
                  <a:gd name="T37" fmla="*/ 163404 h 219"/>
                  <a:gd name="T38" fmla="*/ 169862 w 148"/>
                  <a:gd name="T39" fmla="*/ 189035 h 219"/>
                  <a:gd name="T40" fmla="*/ 192087 w 148"/>
                  <a:gd name="T41" fmla="*/ 185831 h 219"/>
                  <a:gd name="T42" fmla="*/ 203200 w 148"/>
                  <a:gd name="T43" fmla="*/ 184229 h 219"/>
                  <a:gd name="T44" fmla="*/ 200025 w 148"/>
                  <a:gd name="T45" fmla="*/ 205055 h 219"/>
                  <a:gd name="T46" fmla="*/ 222250 w 148"/>
                  <a:gd name="T47" fmla="*/ 208259 h 219"/>
                  <a:gd name="T48" fmla="*/ 233363 w 148"/>
                  <a:gd name="T49" fmla="*/ 249911 h 219"/>
                  <a:gd name="T50" fmla="*/ 233363 w 148"/>
                  <a:gd name="T51" fmla="*/ 272339 h 219"/>
                  <a:gd name="T52" fmla="*/ 223838 w 148"/>
                  <a:gd name="T53" fmla="*/ 286757 h 219"/>
                  <a:gd name="T54" fmla="*/ 227013 w 148"/>
                  <a:gd name="T55" fmla="*/ 305981 h 219"/>
                  <a:gd name="T56" fmla="*/ 230188 w 148"/>
                  <a:gd name="T57" fmla="*/ 320399 h 219"/>
                  <a:gd name="T58" fmla="*/ 217488 w 148"/>
                  <a:gd name="T59" fmla="*/ 336419 h 219"/>
                  <a:gd name="T60" fmla="*/ 204788 w 148"/>
                  <a:gd name="T61" fmla="*/ 350837 h 219"/>
                  <a:gd name="T62" fmla="*/ 166687 w 148"/>
                  <a:gd name="T63" fmla="*/ 320399 h 219"/>
                  <a:gd name="T64" fmla="*/ 117475 w 148"/>
                  <a:gd name="T65" fmla="*/ 296369 h 219"/>
                  <a:gd name="T66" fmla="*/ 90487 w 148"/>
                  <a:gd name="T67" fmla="*/ 265931 h 219"/>
                  <a:gd name="T68" fmla="*/ 84137 w 148"/>
                  <a:gd name="T69" fmla="*/ 237095 h 219"/>
                  <a:gd name="T70" fmla="*/ 66675 w 148"/>
                  <a:gd name="T71" fmla="*/ 205055 h 219"/>
                  <a:gd name="T72" fmla="*/ 41275 w 148"/>
                  <a:gd name="T73" fmla="*/ 156996 h 219"/>
                  <a:gd name="T74" fmla="*/ 17462 w 148"/>
                  <a:gd name="T75" fmla="*/ 121752 h 219"/>
                  <a:gd name="T76" fmla="*/ 6350 w 148"/>
                  <a:gd name="T77" fmla="*/ 100926 h 219"/>
                  <a:gd name="T78" fmla="*/ 0 w 148"/>
                  <a:gd name="T79" fmla="*/ 81702 h 2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8"/>
                  <a:gd name="T121" fmla="*/ 0 h 219"/>
                  <a:gd name="T122" fmla="*/ 148 w 148"/>
                  <a:gd name="T123" fmla="*/ 219 h 2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8" h="219">
                    <a:moveTo>
                      <a:pt x="0" y="51"/>
                    </a:moveTo>
                    <a:cubicBezTo>
                      <a:pt x="4" y="44"/>
                      <a:pt x="4" y="44"/>
                      <a:pt x="4" y="44"/>
                    </a:cubicBezTo>
                    <a:cubicBezTo>
                      <a:pt x="7" y="40"/>
                      <a:pt x="7" y="40"/>
                      <a:pt x="7" y="40"/>
                    </a:cubicBezTo>
                    <a:cubicBezTo>
                      <a:pt x="12" y="40"/>
                      <a:pt x="12" y="40"/>
                      <a:pt x="12" y="40"/>
                    </a:cubicBezTo>
                    <a:cubicBezTo>
                      <a:pt x="12" y="49"/>
                      <a:pt x="12" y="49"/>
                      <a:pt x="12" y="49"/>
                    </a:cubicBezTo>
                    <a:cubicBezTo>
                      <a:pt x="17" y="51"/>
                      <a:pt x="17" y="51"/>
                      <a:pt x="17" y="51"/>
                    </a:cubicBezTo>
                    <a:cubicBezTo>
                      <a:pt x="25" y="59"/>
                      <a:pt x="25" y="59"/>
                      <a:pt x="25" y="59"/>
                    </a:cubicBezTo>
                    <a:cubicBezTo>
                      <a:pt x="32" y="52"/>
                      <a:pt x="32" y="52"/>
                      <a:pt x="32" y="52"/>
                    </a:cubicBezTo>
                    <a:cubicBezTo>
                      <a:pt x="35" y="44"/>
                      <a:pt x="35" y="44"/>
                      <a:pt x="35" y="44"/>
                    </a:cubicBezTo>
                    <a:cubicBezTo>
                      <a:pt x="39" y="38"/>
                      <a:pt x="39" y="38"/>
                      <a:pt x="39" y="38"/>
                    </a:cubicBezTo>
                    <a:cubicBezTo>
                      <a:pt x="44" y="34"/>
                      <a:pt x="44" y="34"/>
                      <a:pt x="44" y="34"/>
                    </a:cubicBezTo>
                    <a:cubicBezTo>
                      <a:pt x="53" y="30"/>
                      <a:pt x="53" y="30"/>
                      <a:pt x="53" y="30"/>
                    </a:cubicBezTo>
                    <a:cubicBezTo>
                      <a:pt x="59" y="27"/>
                      <a:pt x="59" y="27"/>
                      <a:pt x="59" y="27"/>
                    </a:cubicBezTo>
                    <a:cubicBezTo>
                      <a:pt x="62" y="25"/>
                      <a:pt x="62" y="25"/>
                      <a:pt x="62" y="25"/>
                    </a:cubicBezTo>
                    <a:cubicBezTo>
                      <a:pt x="66" y="20"/>
                      <a:pt x="66" y="20"/>
                      <a:pt x="66" y="20"/>
                    </a:cubicBezTo>
                    <a:cubicBezTo>
                      <a:pt x="70" y="13"/>
                      <a:pt x="70" y="13"/>
                      <a:pt x="70" y="13"/>
                    </a:cubicBezTo>
                    <a:cubicBezTo>
                      <a:pt x="71" y="0"/>
                      <a:pt x="71" y="0"/>
                      <a:pt x="71" y="0"/>
                    </a:cubicBezTo>
                    <a:cubicBezTo>
                      <a:pt x="77" y="2"/>
                      <a:pt x="77" y="2"/>
                      <a:pt x="77" y="2"/>
                    </a:cubicBezTo>
                    <a:cubicBezTo>
                      <a:pt x="81" y="7"/>
                      <a:pt x="81" y="7"/>
                      <a:pt x="81" y="7"/>
                    </a:cubicBezTo>
                    <a:cubicBezTo>
                      <a:pt x="85" y="11"/>
                      <a:pt x="85" y="11"/>
                      <a:pt x="85" y="11"/>
                    </a:cubicBezTo>
                    <a:cubicBezTo>
                      <a:pt x="90" y="15"/>
                      <a:pt x="90" y="15"/>
                      <a:pt x="90" y="15"/>
                    </a:cubicBezTo>
                    <a:cubicBezTo>
                      <a:pt x="94" y="20"/>
                      <a:pt x="94" y="20"/>
                      <a:pt x="94" y="20"/>
                    </a:cubicBezTo>
                    <a:cubicBezTo>
                      <a:pt x="96" y="26"/>
                      <a:pt x="96" y="26"/>
                      <a:pt x="96" y="26"/>
                    </a:cubicBezTo>
                    <a:cubicBezTo>
                      <a:pt x="128" y="27"/>
                      <a:pt x="128" y="27"/>
                      <a:pt x="128" y="27"/>
                    </a:cubicBezTo>
                    <a:cubicBezTo>
                      <a:pt x="130" y="31"/>
                      <a:pt x="130" y="31"/>
                      <a:pt x="130" y="31"/>
                    </a:cubicBezTo>
                    <a:cubicBezTo>
                      <a:pt x="131" y="36"/>
                      <a:pt x="131" y="36"/>
                      <a:pt x="131" y="36"/>
                    </a:cubicBezTo>
                    <a:cubicBezTo>
                      <a:pt x="128" y="40"/>
                      <a:pt x="128" y="40"/>
                      <a:pt x="128" y="40"/>
                    </a:cubicBezTo>
                    <a:cubicBezTo>
                      <a:pt x="128" y="47"/>
                      <a:pt x="128" y="47"/>
                      <a:pt x="128" y="47"/>
                    </a:cubicBezTo>
                    <a:cubicBezTo>
                      <a:pt x="133" y="50"/>
                      <a:pt x="133" y="50"/>
                      <a:pt x="133" y="50"/>
                    </a:cubicBezTo>
                    <a:cubicBezTo>
                      <a:pt x="129" y="51"/>
                      <a:pt x="129" y="51"/>
                      <a:pt x="129" y="51"/>
                    </a:cubicBezTo>
                    <a:cubicBezTo>
                      <a:pt x="116" y="52"/>
                      <a:pt x="116" y="52"/>
                      <a:pt x="116" y="52"/>
                    </a:cubicBezTo>
                    <a:cubicBezTo>
                      <a:pt x="106" y="57"/>
                      <a:pt x="106" y="57"/>
                      <a:pt x="106" y="57"/>
                    </a:cubicBezTo>
                    <a:cubicBezTo>
                      <a:pt x="99" y="66"/>
                      <a:pt x="99" y="66"/>
                      <a:pt x="99" y="66"/>
                    </a:cubicBezTo>
                    <a:cubicBezTo>
                      <a:pt x="96" y="73"/>
                      <a:pt x="96" y="73"/>
                      <a:pt x="96" y="73"/>
                    </a:cubicBezTo>
                    <a:cubicBezTo>
                      <a:pt x="93" y="78"/>
                      <a:pt x="93" y="78"/>
                      <a:pt x="93" y="78"/>
                    </a:cubicBezTo>
                    <a:cubicBezTo>
                      <a:pt x="87" y="87"/>
                      <a:pt x="87" y="87"/>
                      <a:pt x="87" y="87"/>
                    </a:cubicBezTo>
                    <a:cubicBezTo>
                      <a:pt x="89" y="94"/>
                      <a:pt x="89" y="94"/>
                      <a:pt x="89" y="94"/>
                    </a:cubicBezTo>
                    <a:cubicBezTo>
                      <a:pt x="93" y="102"/>
                      <a:pt x="93" y="102"/>
                      <a:pt x="93" y="102"/>
                    </a:cubicBezTo>
                    <a:cubicBezTo>
                      <a:pt x="93" y="102"/>
                      <a:pt x="97" y="108"/>
                      <a:pt x="99" y="110"/>
                    </a:cubicBezTo>
                    <a:cubicBezTo>
                      <a:pt x="101" y="112"/>
                      <a:pt x="107" y="118"/>
                      <a:pt x="107" y="118"/>
                    </a:cubicBezTo>
                    <a:cubicBezTo>
                      <a:pt x="113" y="119"/>
                      <a:pt x="113" y="119"/>
                      <a:pt x="113" y="119"/>
                    </a:cubicBezTo>
                    <a:cubicBezTo>
                      <a:pt x="121" y="116"/>
                      <a:pt x="121" y="116"/>
                      <a:pt x="121" y="116"/>
                    </a:cubicBezTo>
                    <a:cubicBezTo>
                      <a:pt x="126" y="110"/>
                      <a:pt x="126" y="110"/>
                      <a:pt x="126" y="110"/>
                    </a:cubicBezTo>
                    <a:cubicBezTo>
                      <a:pt x="128" y="115"/>
                      <a:pt x="128" y="115"/>
                      <a:pt x="128" y="115"/>
                    </a:cubicBezTo>
                    <a:cubicBezTo>
                      <a:pt x="125" y="123"/>
                      <a:pt x="125" y="123"/>
                      <a:pt x="125" y="123"/>
                    </a:cubicBezTo>
                    <a:cubicBezTo>
                      <a:pt x="126" y="128"/>
                      <a:pt x="126" y="128"/>
                      <a:pt x="126" y="128"/>
                    </a:cubicBezTo>
                    <a:cubicBezTo>
                      <a:pt x="131" y="129"/>
                      <a:pt x="131" y="129"/>
                      <a:pt x="131" y="129"/>
                    </a:cubicBezTo>
                    <a:cubicBezTo>
                      <a:pt x="140" y="130"/>
                      <a:pt x="140" y="130"/>
                      <a:pt x="140" y="130"/>
                    </a:cubicBezTo>
                    <a:cubicBezTo>
                      <a:pt x="148" y="150"/>
                      <a:pt x="148" y="150"/>
                      <a:pt x="148" y="150"/>
                    </a:cubicBezTo>
                    <a:cubicBezTo>
                      <a:pt x="147" y="156"/>
                      <a:pt x="147" y="156"/>
                      <a:pt x="147" y="156"/>
                    </a:cubicBezTo>
                    <a:cubicBezTo>
                      <a:pt x="146" y="166"/>
                      <a:pt x="146" y="166"/>
                      <a:pt x="146" y="166"/>
                    </a:cubicBezTo>
                    <a:cubicBezTo>
                      <a:pt x="147" y="170"/>
                      <a:pt x="147" y="170"/>
                      <a:pt x="147" y="170"/>
                    </a:cubicBezTo>
                    <a:cubicBezTo>
                      <a:pt x="144" y="172"/>
                      <a:pt x="144" y="172"/>
                      <a:pt x="144" y="172"/>
                    </a:cubicBezTo>
                    <a:cubicBezTo>
                      <a:pt x="141" y="179"/>
                      <a:pt x="141" y="179"/>
                      <a:pt x="141" y="179"/>
                    </a:cubicBezTo>
                    <a:cubicBezTo>
                      <a:pt x="141" y="187"/>
                      <a:pt x="141" y="187"/>
                      <a:pt x="141" y="187"/>
                    </a:cubicBezTo>
                    <a:cubicBezTo>
                      <a:pt x="143" y="191"/>
                      <a:pt x="143" y="191"/>
                      <a:pt x="143" y="191"/>
                    </a:cubicBezTo>
                    <a:cubicBezTo>
                      <a:pt x="148" y="195"/>
                      <a:pt x="148" y="195"/>
                      <a:pt x="148" y="195"/>
                    </a:cubicBezTo>
                    <a:cubicBezTo>
                      <a:pt x="145" y="200"/>
                      <a:pt x="145" y="200"/>
                      <a:pt x="145" y="200"/>
                    </a:cubicBezTo>
                    <a:cubicBezTo>
                      <a:pt x="138" y="207"/>
                      <a:pt x="138" y="207"/>
                      <a:pt x="138" y="207"/>
                    </a:cubicBezTo>
                    <a:cubicBezTo>
                      <a:pt x="137" y="210"/>
                      <a:pt x="137" y="210"/>
                      <a:pt x="137" y="210"/>
                    </a:cubicBezTo>
                    <a:cubicBezTo>
                      <a:pt x="134" y="217"/>
                      <a:pt x="134" y="217"/>
                      <a:pt x="134" y="217"/>
                    </a:cubicBezTo>
                    <a:cubicBezTo>
                      <a:pt x="129" y="219"/>
                      <a:pt x="129" y="219"/>
                      <a:pt x="129" y="219"/>
                    </a:cubicBezTo>
                    <a:cubicBezTo>
                      <a:pt x="117" y="208"/>
                      <a:pt x="117" y="208"/>
                      <a:pt x="117" y="208"/>
                    </a:cubicBezTo>
                    <a:cubicBezTo>
                      <a:pt x="105" y="200"/>
                      <a:pt x="105" y="200"/>
                      <a:pt x="105" y="200"/>
                    </a:cubicBezTo>
                    <a:cubicBezTo>
                      <a:pt x="88" y="192"/>
                      <a:pt x="88" y="192"/>
                      <a:pt x="88" y="192"/>
                    </a:cubicBezTo>
                    <a:cubicBezTo>
                      <a:pt x="74" y="185"/>
                      <a:pt x="74" y="185"/>
                      <a:pt x="74" y="185"/>
                    </a:cubicBezTo>
                    <a:cubicBezTo>
                      <a:pt x="66" y="176"/>
                      <a:pt x="66" y="176"/>
                      <a:pt x="66" y="176"/>
                    </a:cubicBezTo>
                    <a:cubicBezTo>
                      <a:pt x="57" y="166"/>
                      <a:pt x="57" y="166"/>
                      <a:pt x="57" y="166"/>
                    </a:cubicBezTo>
                    <a:cubicBezTo>
                      <a:pt x="60" y="160"/>
                      <a:pt x="60" y="160"/>
                      <a:pt x="60" y="160"/>
                    </a:cubicBezTo>
                    <a:cubicBezTo>
                      <a:pt x="53" y="148"/>
                      <a:pt x="53" y="148"/>
                      <a:pt x="53" y="148"/>
                    </a:cubicBezTo>
                    <a:cubicBezTo>
                      <a:pt x="47" y="139"/>
                      <a:pt x="47" y="139"/>
                      <a:pt x="47" y="139"/>
                    </a:cubicBezTo>
                    <a:cubicBezTo>
                      <a:pt x="42" y="128"/>
                      <a:pt x="42" y="128"/>
                      <a:pt x="42" y="128"/>
                    </a:cubicBezTo>
                    <a:cubicBezTo>
                      <a:pt x="35" y="114"/>
                      <a:pt x="35" y="114"/>
                      <a:pt x="35" y="114"/>
                    </a:cubicBezTo>
                    <a:cubicBezTo>
                      <a:pt x="26" y="98"/>
                      <a:pt x="26" y="98"/>
                      <a:pt x="26" y="98"/>
                    </a:cubicBezTo>
                    <a:cubicBezTo>
                      <a:pt x="19" y="84"/>
                      <a:pt x="19" y="84"/>
                      <a:pt x="19" y="84"/>
                    </a:cubicBezTo>
                    <a:cubicBezTo>
                      <a:pt x="11" y="76"/>
                      <a:pt x="11" y="76"/>
                      <a:pt x="11" y="76"/>
                    </a:cubicBezTo>
                    <a:cubicBezTo>
                      <a:pt x="2" y="72"/>
                      <a:pt x="2" y="72"/>
                      <a:pt x="2" y="72"/>
                    </a:cubicBezTo>
                    <a:cubicBezTo>
                      <a:pt x="4" y="63"/>
                      <a:pt x="4" y="63"/>
                      <a:pt x="4" y="63"/>
                    </a:cubicBezTo>
                    <a:cubicBezTo>
                      <a:pt x="0" y="59"/>
                      <a:pt x="0" y="59"/>
                      <a:pt x="0" y="59"/>
                    </a:cubicBezTo>
                    <a:lnTo>
                      <a:pt x="0" y="5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08" name="Bolivia"/>
              <p:cNvSpPr>
                <a:spLocks/>
              </p:cNvSpPr>
              <p:nvPr/>
            </p:nvSpPr>
            <p:spPr bwMode="auto">
              <a:xfrm>
                <a:off x="2972727" y="3912500"/>
                <a:ext cx="238039" cy="271755"/>
              </a:xfrm>
              <a:custGeom>
                <a:avLst/>
                <a:gdLst>
                  <a:gd name="T0" fmla="*/ 63950 w 141"/>
                  <a:gd name="T1" fmla="*/ 0 h 161"/>
                  <a:gd name="T2" fmla="*/ 79938 w 141"/>
                  <a:gd name="T3" fmla="*/ 35142 h 161"/>
                  <a:gd name="T4" fmla="*/ 119907 w 141"/>
                  <a:gd name="T5" fmla="*/ 52713 h 161"/>
                  <a:gd name="T6" fmla="*/ 147086 w 141"/>
                  <a:gd name="T7" fmla="*/ 68686 h 161"/>
                  <a:gd name="T8" fmla="*/ 174265 w 141"/>
                  <a:gd name="T9" fmla="*/ 87855 h 161"/>
                  <a:gd name="T10" fmla="*/ 174265 w 141"/>
                  <a:gd name="T11" fmla="*/ 108621 h 161"/>
                  <a:gd name="T12" fmla="*/ 191851 w 141"/>
                  <a:gd name="T13" fmla="*/ 122997 h 161"/>
                  <a:gd name="T14" fmla="*/ 209437 w 141"/>
                  <a:gd name="T15" fmla="*/ 132581 h 161"/>
                  <a:gd name="T16" fmla="*/ 222227 w 141"/>
                  <a:gd name="T17" fmla="*/ 151749 h 161"/>
                  <a:gd name="T18" fmla="*/ 223826 w 141"/>
                  <a:gd name="T19" fmla="*/ 170918 h 161"/>
                  <a:gd name="T20" fmla="*/ 219030 w 141"/>
                  <a:gd name="T21" fmla="*/ 194878 h 161"/>
                  <a:gd name="T22" fmla="*/ 207839 w 141"/>
                  <a:gd name="T23" fmla="*/ 191683 h 161"/>
                  <a:gd name="T24" fmla="*/ 180660 w 141"/>
                  <a:gd name="T25" fmla="*/ 183696 h 161"/>
                  <a:gd name="T26" fmla="*/ 150283 w 141"/>
                  <a:gd name="T27" fmla="*/ 190086 h 161"/>
                  <a:gd name="T28" fmla="*/ 135894 w 141"/>
                  <a:gd name="T29" fmla="*/ 209254 h 161"/>
                  <a:gd name="T30" fmla="*/ 132697 w 141"/>
                  <a:gd name="T31" fmla="*/ 231617 h 161"/>
                  <a:gd name="T32" fmla="*/ 107117 w 141"/>
                  <a:gd name="T33" fmla="*/ 236409 h 161"/>
                  <a:gd name="T34" fmla="*/ 89530 w 141"/>
                  <a:gd name="T35" fmla="*/ 239604 h 161"/>
                  <a:gd name="T36" fmla="*/ 62352 w 141"/>
                  <a:gd name="T37" fmla="*/ 233215 h 161"/>
                  <a:gd name="T38" fmla="*/ 46364 w 141"/>
                  <a:gd name="T39" fmla="*/ 250786 h 161"/>
                  <a:gd name="T40" fmla="*/ 36771 w 141"/>
                  <a:gd name="T41" fmla="*/ 255578 h 161"/>
                  <a:gd name="T42" fmla="*/ 30376 w 141"/>
                  <a:gd name="T43" fmla="*/ 239604 h 161"/>
                  <a:gd name="T44" fmla="*/ 15988 w 141"/>
                  <a:gd name="T45" fmla="*/ 207657 h 161"/>
                  <a:gd name="T46" fmla="*/ 11191 w 141"/>
                  <a:gd name="T47" fmla="*/ 172515 h 161"/>
                  <a:gd name="T48" fmla="*/ 0 w 141"/>
                  <a:gd name="T49" fmla="*/ 142165 h 161"/>
                  <a:gd name="T50" fmla="*/ 12790 w 141"/>
                  <a:gd name="T51" fmla="*/ 126191 h 161"/>
                  <a:gd name="T52" fmla="*/ 1599 w 141"/>
                  <a:gd name="T53" fmla="*/ 113413 h 161"/>
                  <a:gd name="T54" fmla="*/ 6395 w 141"/>
                  <a:gd name="T55" fmla="*/ 89452 h 161"/>
                  <a:gd name="T56" fmla="*/ 9593 w 141"/>
                  <a:gd name="T57" fmla="*/ 79868 h 161"/>
                  <a:gd name="T58" fmla="*/ 0 w 141"/>
                  <a:gd name="T59" fmla="*/ 22363 h 161"/>
                  <a:gd name="T60" fmla="*/ 23981 w 141"/>
                  <a:gd name="T61" fmla="*/ 19168 h 161"/>
                  <a:gd name="T62" fmla="*/ 49562 w 141"/>
                  <a:gd name="T63" fmla="*/ 6389 h 1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1"/>
                  <a:gd name="T97" fmla="*/ 0 h 161"/>
                  <a:gd name="T98" fmla="*/ 141 w 141"/>
                  <a:gd name="T99" fmla="*/ 161 h 16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1" h="161">
                    <a:moveTo>
                      <a:pt x="31" y="4"/>
                    </a:moveTo>
                    <a:cubicBezTo>
                      <a:pt x="40" y="0"/>
                      <a:pt x="40" y="0"/>
                      <a:pt x="40" y="0"/>
                    </a:cubicBezTo>
                    <a:cubicBezTo>
                      <a:pt x="49" y="0"/>
                      <a:pt x="49" y="0"/>
                      <a:pt x="49" y="0"/>
                    </a:cubicBezTo>
                    <a:cubicBezTo>
                      <a:pt x="50" y="22"/>
                      <a:pt x="50" y="22"/>
                      <a:pt x="50" y="22"/>
                    </a:cubicBezTo>
                    <a:cubicBezTo>
                      <a:pt x="60" y="30"/>
                      <a:pt x="60" y="30"/>
                      <a:pt x="60" y="30"/>
                    </a:cubicBezTo>
                    <a:cubicBezTo>
                      <a:pt x="75" y="33"/>
                      <a:pt x="75" y="33"/>
                      <a:pt x="75" y="33"/>
                    </a:cubicBezTo>
                    <a:cubicBezTo>
                      <a:pt x="78" y="37"/>
                      <a:pt x="78" y="37"/>
                      <a:pt x="78" y="37"/>
                    </a:cubicBezTo>
                    <a:cubicBezTo>
                      <a:pt x="92" y="43"/>
                      <a:pt x="92" y="43"/>
                      <a:pt x="92" y="43"/>
                    </a:cubicBezTo>
                    <a:cubicBezTo>
                      <a:pt x="106" y="46"/>
                      <a:pt x="106" y="46"/>
                      <a:pt x="106" y="46"/>
                    </a:cubicBezTo>
                    <a:cubicBezTo>
                      <a:pt x="109" y="55"/>
                      <a:pt x="109" y="55"/>
                      <a:pt x="109" y="55"/>
                    </a:cubicBezTo>
                    <a:cubicBezTo>
                      <a:pt x="110" y="62"/>
                      <a:pt x="110" y="62"/>
                      <a:pt x="110" y="62"/>
                    </a:cubicBezTo>
                    <a:cubicBezTo>
                      <a:pt x="109" y="68"/>
                      <a:pt x="109" y="68"/>
                      <a:pt x="109" y="68"/>
                    </a:cubicBezTo>
                    <a:cubicBezTo>
                      <a:pt x="111" y="77"/>
                      <a:pt x="111" y="77"/>
                      <a:pt x="111" y="77"/>
                    </a:cubicBezTo>
                    <a:cubicBezTo>
                      <a:pt x="120" y="77"/>
                      <a:pt x="120" y="77"/>
                      <a:pt x="120" y="77"/>
                    </a:cubicBezTo>
                    <a:cubicBezTo>
                      <a:pt x="131" y="77"/>
                      <a:pt x="131" y="77"/>
                      <a:pt x="131" y="77"/>
                    </a:cubicBezTo>
                    <a:cubicBezTo>
                      <a:pt x="131" y="83"/>
                      <a:pt x="131" y="83"/>
                      <a:pt x="131" y="83"/>
                    </a:cubicBezTo>
                    <a:cubicBezTo>
                      <a:pt x="132" y="92"/>
                      <a:pt x="132" y="92"/>
                      <a:pt x="132" y="92"/>
                    </a:cubicBezTo>
                    <a:cubicBezTo>
                      <a:pt x="139" y="95"/>
                      <a:pt x="139" y="95"/>
                      <a:pt x="139" y="95"/>
                    </a:cubicBezTo>
                    <a:cubicBezTo>
                      <a:pt x="141" y="102"/>
                      <a:pt x="141" y="102"/>
                      <a:pt x="141" y="102"/>
                    </a:cubicBezTo>
                    <a:cubicBezTo>
                      <a:pt x="140" y="107"/>
                      <a:pt x="140" y="107"/>
                      <a:pt x="140" y="107"/>
                    </a:cubicBezTo>
                    <a:cubicBezTo>
                      <a:pt x="135" y="117"/>
                      <a:pt x="135" y="117"/>
                      <a:pt x="135" y="117"/>
                    </a:cubicBezTo>
                    <a:cubicBezTo>
                      <a:pt x="137" y="122"/>
                      <a:pt x="137" y="122"/>
                      <a:pt x="137" y="122"/>
                    </a:cubicBezTo>
                    <a:cubicBezTo>
                      <a:pt x="135" y="125"/>
                      <a:pt x="135" y="125"/>
                      <a:pt x="135" y="125"/>
                    </a:cubicBezTo>
                    <a:cubicBezTo>
                      <a:pt x="130" y="120"/>
                      <a:pt x="130" y="120"/>
                      <a:pt x="130" y="120"/>
                    </a:cubicBezTo>
                    <a:cubicBezTo>
                      <a:pt x="123" y="116"/>
                      <a:pt x="123" y="116"/>
                      <a:pt x="123" y="116"/>
                    </a:cubicBezTo>
                    <a:cubicBezTo>
                      <a:pt x="113" y="115"/>
                      <a:pt x="113" y="115"/>
                      <a:pt x="113" y="115"/>
                    </a:cubicBezTo>
                    <a:cubicBezTo>
                      <a:pt x="102" y="116"/>
                      <a:pt x="102" y="116"/>
                      <a:pt x="102" y="116"/>
                    </a:cubicBezTo>
                    <a:cubicBezTo>
                      <a:pt x="94" y="119"/>
                      <a:pt x="94" y="119"/>
                      <a:pt x="94" y="119"/>
                    </a:cubicBezTo>
                    <a:cubicBezTo>
                      <a:pt x="90" y="120"/>
                      <a:pt x="90" y="120"/>
                      <a:pt x="90" y="120"/>
                    </a:cubicBezTo>
                    <a:cubicBezTo>
                      <a:pt x="85" y="131"/>
                      <a:pt x="85" y="131"/>
                      <a:pt x="85" y="131"/>
                    </a:cubicBezTo>
                    <a:cubicBezTo>
                      <a:pt x="85" y="137"/>
                      <a:pt x="85" y="137"/>
                      <a:pt x="85" y="137"/>
                    </a:cubicBezTo>
                    <a:cubicBezTo>
                      <a:pt x="83" y="145"/>
                      <a:pt x="83" y="145"/>
                      <a:pt x="83" y="145"/>
                    </a:cubicBezTo>
                    <a:cubicBezTo>
                      <a:pt x="81" y="149"/>
                      <a:pt x="81" y="149"/>
                      <a:pt x="81" y="149"/>
                    </a:cubicBezTo>
                    <a:cubicBezTo>
                      <a:pt x="67" y="148"/>
                      <a:pt x="67" y="148"/>
                      <a:pt x="67" y="148"/>
                    </a:cubicBezTo>
                    <a:cubicBezTo>
                      <a:pt x="62" y="158"/>
                      <a:pt x="62" y="158"/>
                      <a:pt x="62" y="158"/>
                    </a:cubicBezTo>
                    <a:cubicBezTo>
                      <a:pt x="56" y="150"/>
                      <a:pt x="56" y="150"/>
                      <a:pt x="56" y="150"/>
                    </a:cubicBezTo>
                    <a:cubicBezTo>
                      <a:pt x="44" y="151"/>
                      <a:pt x="44" y="151"/>
                      <a:pt x="44" y="151"/>
                    </a:cubicBezTo>
                    <a:cubicBezTo>
                      <a:pt x="39" y="146"/>
                      <a:pt x="39" y="146"/>
                      <a:pt x="39" y="146"/>
                    </a:cubicBezTo>
                    <a:cubicBezTo>
                      <a:pt x="33" y="152"/>
                      <a:pt x="33" y="152"/>
                      <a:pt x="33" y="152"/>
                    </a:cubicBezTo>
                    <a:cubicBezTo>
                      <a:pt x="29" y="157"/>
                      <a:pt x="29" y="157"/>
                      <a:pt x="29" y="157"/>
                    </a:cubicBezTo>
                    <a:cubicBezTo>
                      <a:pt x="28" y="160"/>
                      <a:pt x="28" y="160"/>
                      <a:pt x="28" y="160"/>
                    </a:cubicBezTo>
                    <a:cubicBezTo>
                      <a:pt x="23" y="160"/>
                      <a:pt x="23" y="160"/>
                      <a:pt x="23" y="160"/>
                    </a:cubicBezTo>
                    <a:cubicBezTo>
                      <a:pt x="23" y="160"/>
                      <a:pt x="20" y="161"/>
                      <a:pt x="20" y="160"/>
                    </a:cubicBezTo>
                    <a:cubicBezTo>
                      <a:pt x="20" y="158"/>
                      <a:pt x="19" y="150"/>
                      <a:pt x="19" y="150"/>
                    </a:cubicBezTo>
                    <a:cubicBezTo>
                      <a:pt x="16" y="140"/>
                      <a:pt x="16" y="140"/>
                      <a:pt x="16" y="140"/>
                    </a:cubicBezTo>
                    <a:cubicBezTo>
                      <a:pt x="10" y="130"/>
                      <a:pt x="10" y="130"/>
                      <a:pt x="10" y="130"/>
                    </a:cubicBezTo>
                    <a:cubicBezTo>
                      <a:pt x="11" y="118"/>
                      <a:pt x="11" y="118"/>
                      <a:pt x="11" y="118"/>
                    </a:cubicBezTo>
                    <a:cubicBezTo>
                      <a:pt x="7" y="108"/>
                      <a:pt x="7" y="108"/>
                      <a:pt x="7" y="108"/>
                    </a:cubicBezTo>
                    <a:cubicBezTo>
                      <a:pt x="2" y="95"/>
                      <a:pt x="2" y="95"/>
                      <a:pt x="2" y="95"/>
                    </a:cubicBezTo>
                    <a:cubicBezTo>
                      <a:pt x="0" y="89"/>
                      <a:pt x="0" y="89"/>
                      <a:pt x="0" y="89"/>
                    </a:cubicBezTo>
                    <a:cubicBezTo>
                      <a:pt x="5" y="84"/>
                      <a:pt x="5" y="84"/>
                      <a:pt x="5" y="84"/>
                    </a:cubicBezTo>
                    <a:cubicBezTo>
                      <a:pt x="8" y="79"/>
                      <a:pt x="8" y="79"/>
                      <a:pt x="8" y="79"/>
                    </a:cubicBezTo>
                    <a:cubicBezTo>
                      <a:pt x="3" y="75"/>
                      <a:pt x="3" y="75"/>
                      <a:pt x="3" y="75"/>
                    </a:cubicBezTo>
                    <a:cubicBezTo>
                      <a:pt x="1" y="71"/>
                      <a:pt x="1" y="71"/>
                      <a:pt x="1" y="71"/>
                    </a:cubicBezTo>
                    <a:cubicBezTo>
                      <a:pt x="1" y="63"/>
                      <a:pt x="1" y="63"/>
                      <a:pt x="1" y="63"/>
                    </a:cubicBezTo>
                    <a:cubicBezTo>
                      <a:pt x="4" y="56"/>
                      <a:pt x="4" y="56"/>
                      <a:pt x="4" y="56"/>
                    </a:cubicBezTo>
                    <a:cubicBezTo>
                      <a:pt x="7" y="54"/>
                      <a:pt x="7" y="54"/>
                      <a:pt x="7" y="54"/>
                    </a:cubicBezTo>
                    <a:cubicBezTo>
                      <a:pt x="6" y="50"/>
                      <a:pt x="6" y="50"/>
                      <a:pt x="6" y="50"/>
                    </a:cubicBezTo>
                    <a:cubicBezTo>
                      <a:pt x="8" y="34"/>
                      <a:pt x="8" y="34"/>
                      <a:pt x="8" y="34"/>
                    </a:cubicBezTo>
                    <a:cubicBezTo>
                      <a:pt x="0" y="14"/>
                      <a:pt x="0" y="14"/>
                      <a:pt x="0" y="14"/>
                    </a:cubicBezTo>
                    <a:cubicBezTo>
                      <a:pt x="7" y="13"/>
                      <a:pt x="7" y="13"/>
                      <a:pt x="7" y="13"/>
                    </a:cubicBezTo>
                    <a:cubicBezTo>
                      <a:pt x="15" y="12"/>
                      <a:pt x="15" y="12"/>
                      <a:pt x="15" y="12"/>
                    </a:cubicBezTo>
                    <a:cubicBezTo>
                      <a:pt x="25" y="8"/>
                      <a:pt x="25" y="8"/>
                      <a:pt x="25" y="8"/>
                    </a:cubicBezTo>
                    <a:lnTo>
                      <a:pt x="31" y="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09" name="Paraguay"/>
              <p:cNvSpPr>
                <a:spLocks/>
              </p:cNvSpPr>
              <p:nvPr/>
            </p:nvSpPr>
            <p:spPr bwMode="auto">
              <a:xfrm>
                <a:off x="3110186" y="4107090"/>
                <a:ext cx="167633" cy="176137"/>
              </a:xfrm>
              <a:custGeom>
                <a:avLst/>
                <a:gdLst>
                  <a:gd name="T0" fmla="*/ 127000 w 100"/>
                  <a:gd name="T1" fmla="*/ 160337 h 105"/>
                  <a:gd name="T2" fmla="*/ 111125 w 100"/>
                  <a:gd name="T3" fmla="*/ 166687 h 105"/>
                  <a:gd name="T4" fmla="*/ 85725 w 100"/>
                  <a:gd name="T5" fmla="*/ 163512 h 105"/>
                  <a:gd name="T6" fmla="*/ 77788 w 100"/>
                  <a:gd name="T7" fmla="*/ 155575 h 105"/>
                  <a:gd name="T8" fmla="*/ 85725 w 100"/>
                  <a:gd name="T9" fmla="*/ 138112 h 105"/>
                  <a:gd name="T10" fmla="*/ 93662 w 100"/>
                  <a:gd name="T11" fmla="*/ 123825 h 105"/>
                  <a:gd name="T12" fmla="*/ 87312 w 100"/>
                  <a:gd name="T13" fmla="*/ 114300 h 105"/>
                  <a:gd name="T14" fmla="*/ 63500 w 100"/>
                  <a:gd name="T15" fmla="*/ 104775 h 105"/>
                  <a:gd name="T16" fmla="*/ 44450 w 100"/>
                  <a:gd name="T17" fmla="*/ 90487 h 105"/>
                  <a:gd name="T18" fmla="*/ 36513 w 100"/>
                  <a:gd name="T19" fmla="*/ 90487 h 105"/>
                  <a:gd name="T20" fmla="*/ 23812 w 100"/>
                  <a:gd name="T21" fmla="*/ 84137 h 105"/>
                  <a:gd name="T22" fmla="*/ 9525 w 100"/>
                  <a:gd name="T23" fmla="*/ 69850 h 105"/>
                  <a:gd name="T24" fmla="*/ 1588 w 100"/>
                  <a:gd name="T25" fmla="*/ 60325 h 105"/>
                  <a:gd name="T26" fmla="*/ 0 w 100"/>
                  <a:gd name="T27" fmla="*/ 53975 h 105"/>
                  <a:gd name="T28" fmla="*/ 3175 w 100"/>
                  <a:gd name="T29" fmla="*/ 47625 h 105"/>
                  <a:gd name="T30" fmla="*/ 6350 w 100"/>
                  <a:gd name="T31" fmla="*/ 34925 h 105"/>
                  <a:gd name="T32" fmla="*/ 6350 w 100"/>
                  <a:gd name="T33" fmla="*/ 25400 h 105"/>
                  <a:gd name="T34" fmla="*/ 14288 w 100"/>
                  <a:gd name="T35" fmla="*/ 7937 h 105"/>
                  <a:gd name="T36" fmla="*/ 33338 w 100"/>
                  <a:gd name="T37" fmla="*/ 1587 h 105"/>
                  <a:gd name="T38" fmla="*/ 50800 w 100"/>
                  <a:gd name="T39" fmla="*/ 0 h 105"/>
                  <a:gd name="T40" fmla="*/ 66675 w 100"/>
                  <a:gd name="T41" fmla="*/ 1587 h 105"/>
                  <a:gd name="T42" fmla="*/ 77788 w 100"/>
                  <a:gd name="T43" fmla="*/ 7937 h 105"/>
                  <a:gd name="T44" fmla="*/ 85725 w 100"/>
                  <a:gd name="T45" fmla="*/ 15875 h 105"/>
                  <a:gd name="T46" fmla="*/ 90487 w 100"/>
                  <a:gd name="T47" fmla="*/ 25400 h 105"/>
                  <a:gd name="T48" fmla="*/ 90487 w 100"/>
                  <a:gd name="T49" fmla="*/ 39687 h 105"/>
                  <a:gd name="T50" fmla="*/ 88900 w 100"/>
                  <a:gd name="T51" fmla="*/ 57150 h 105"/>
                  <a:gd name="T52" fmla="*/ 101600 w 100"/>
                  <a:gd name="T53" fmla="*/ 57150 h 105"/>
                  <a:gd name="T54" fmla="*/ 111125 w 100"/>
                  <a:gd name="T55" fmla="*/ 55562 h 105"/>
                  <a:gd name="T56" fmla="*/ 123825 w 100"/>
                  <a:gd name="T57" fmla="*/ 57150 h 105"/>
                  <a:gd name="T58" fmla="*/ 130175 w 100"/>
                  <a:gd name="T59" fmla="*/ 61912 h 105"/>
                  <a:gd name="T60" fmla="*/ 127000 w 100"/>
                  <a:gd name="T61" fmla="*/ 74612 h 105"/>
                  <a:gd name="T62" fmla="*/ 133350 w 100"/>
                  <a:gd name="T63" fmla="*/ 87312 h 105"/>
                  <a:gd name="T64" fmla="*/ 141288 w 100"/>
                  <a:gd name="T65" fmla="*/ 95250 h 105"/>
                  <a:gd name="T66" fmla="*/ 153988 w 100"/>
                  <a:gd name="T67" fmla="*/ 93662 h 105"/>
                  <a:gd name="T68" fmla="*/ 158750 w 100"/>
                  <a:gd name="T69" fmla="*/ 95250 h 105"/>
                  <a:gd name="T70" fmla="*/ 157163 w 100"/>
                  <a:gd name="T71" fmla="*/ 106362 h 105"/>
                  <a:gd name="T72" fmla="*/ 152400 w 100"/>
                  <a:gd name="T73" fmla="*/ 115887 h 105"/>
                  <a:gd name="T74" fmla="*/ 152400 w 100"/>
                  <a:gd name="T75" fmla="*/ 133350 h 105"/>
                  <a:gd name="T76" fmla="*/ 149225 w 100"/>
                  <a:gd name="T77" fmla="*/ 141287 h 105"/>
                  <a:gd name="T78" fmla="*/ 142875 w 100"/>
                  <a:gd name="T79" fmla="*/ 149225 h 105"/>
                  <a:gd name="T80" fmla="*/ 133350 w 100"/>
                  <a:gd name="T81" fmla="*/ 157162 h 105"/>
                  <a:gd name="T82" fmla="*/ 127000 w 100"/>
                  <a:gd name="T83" fmla="*/ 160337 h 10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0"/>
                  <a:gd name="T127" fmla="*/ 0 h 105"/>
                  <a:gd name="T128" fmla="*/ 100 w 100"/>
                  <a:gd name="T129" fmla="*/ 105 h 10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0" h="105">
                    <a:moveTo>
                      <a:pt x="80" y="101"/>
                    </a:moveTo>
                    <a:lnTo>
                      <a:pt x="70" y="105"/>
                    </a:lnTo>
                    <a:lnTo>
                      <a:pt x="54" y="103"/>
                    </a:lnTo>
                    <a:lnTo>
                      <a:pt x="49" y="98"/>
                    </a:lnTo>
                    <a:lnTo>
                      <a:pt x="54" y="87"/>
                    </a:lnTo>
                    <a:lnTo>
                      <a:pt x="59" y="78"/>
                    </a:lnTo>
                    <a:lnTo>
                      <a:pt x="55" y="72"/>
                    </a:lnTo>
                    <a:lnTo>
                      <a:pt x="40" y="66"/>
                    </a:lnTo>
                    <a:lnTo>
                      <a:pt x="28" y="57"/>
                    </a:lnTo>
                    <a:lnTo>
                      <a:pt x="23" y="57"/>
                    </a:lnTo>
                    <a:lnTo>
                      <a:pt x="15" y="53"/>
                    </a:lnTo>
                    <a:lnTo>
                      <a:pt x="6" y="44"/>
                    </a:lnTo>
                    <a:lnTo>
                      <a:pt x="1" y="38"/>
                    </a:lnTo>
                    <a:lnTo>
                      <a:pt x="0" y="34"/>
                    </a:lnTo>
                    <a:lnTo>
                      <a:pt x="2" y="30"/>
                    </a:lnTo>
                    <a:lnTo>
                      <a:pt x="4" y="22"/>
                    </a:lnTo>
                    <a:lnTo>
                      <a:pt x="4" y="16"/>
                    </a:lnTo>
                    <a:lnTo>
                      <a:pt x="9" y="5"/>
                    </a:lnTo>
                    <a:lnTo>
                      <a:pt x="21" y="1"/>
                    </a:lnTo>
                    <a:lnTo>
                      <a:pt x="32" y="0"/>
                    </a:lnTo>
                    <a:lnTo>
                      <a:pt x="42" y="1"/>
                    </a:lnTo>
                    <a:lnTo>
                      <a:pt x="49" y="5"/>
                    </a:lnTo>
                    <a:lnTo>
                      <a:pt x="54" y="10"/>
                    </a:lnTo>
                    <a:lnTo>
                      <a:pt x="57" y="16"/>
                    </a:lnTo>
                    <a:lnTo>
                      <a:pt x="57" y="25"/>
                    </a:lnTo>
                    <a:lnTo>
                      <a:pt x="56" y="36"/>
                    </a:lnTo>
                    <a:lnTo>
                      <a:pt x="64" y="36"/>
                    </a:lnTo>
                    <a:lnTo>
                      <a:pt x="70" y="35"/>
                    </a:lnTo>
                    <a:lnTo>
                      <a:pt x="78" y="36"/>
                    </a:lnTo>
                    <a:lnTo>
                      <a:pt x="82" y="39"/>
                    </a:lnTo>
                    <a:lnTo>
                      <a:pt x="80" y="47"/>
                    </a:lnTo>
                    <a:lnTo>
                      <a:pt x="84" y="55"/>
                    </a:lnTo>
                    <a:lnTo>
                      <a:pt x="89" y="60"/>
                    </a:lnTo>
                    <a:lnTo>
                      <a:pt x="97" y="59"/>
                    </a:lnTo>
                    <a:lnTo>
                      <a:pt x="100" y="60"/>
                    </a:lnTo>
                    <a:lnTo>
                      <a:pt x="99" y="67"/>
                    </a:lnTo>
                    <a:lnTo>
                      <a:pt x="96" y="73"/>
                    </a:lnTo>
                    <a:lnTo>
                      <a:pt x="96" y="84"/>
                    </a:lnTo>
                    <a:lnTo>
                      <a:pt x="94" y="89"/>
                    </a:lnTo>
                    <a:lnTo>
                      <a:pt x="90" y="94"/>
                    </a:lnTo>
                    <a:lnTo>
                      <a:pt x="84" y="99"/>
                    </a:lnTo>
                    <a:lnTo>
                      <a:pt x="80" y="10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10" name="Uruguay"/>
              <p:cNvSpPr>
                <a:spLocks/>
              </p:cNvSpPr>
              <p:nvPr/>
            </p:nvSpPr>
            <p:spPr bwMode="auto">
              <a:xfrm>
                <a:off x="3194003" y="4333552"/>
                <a:ext cx="107285" cy="112392"/>
              </a:xfrm>
              <a:custGeom>
                <a:avLst/>
                <a:gdLst>
                  <a:gd name="T0" fmla="*/ 25803 w 63"/>
                  <a:gd name="T1" fmla="*/ 0 h 67"/>
                  <a:gd name="T2" fmla="*/ 37092 w 63"/>
                  <a:gd name="T3" fmla="*/ 9525 h 67"/>
                  <a:gd name="T4" fmla="*/ 46768 w 63"/>
                  <a:gd name="T5" fmla="*/ 22225 h 67"/>
                  <a:gd name="T6" fmla="*/ 58057 w 63"/>
                  <a:gd name="T7" fmla="*/ 22225 h 67"/>
                  <a:gd name="T8" fmla="*/ 74184 w 63"/>
                  <a:gd name="T9" fmla="*/ 33337 h 67"/>
                  <a:gd name="T10" fmla="*/ 87086 w 63"/>
                  <a:gd name="T11" fmla="*/ 44450 h 67"/>
                  <a:gd name="T12" fmla="*/ 95149 w 63"/>
                  <a:gd name="T13" fmla="*/ 52387 h 67"/>
                  <a:gd name="T14" fmla="*/ 98375 w 63"/>
                  <a:gd name="T15" fmla="*/ 60325 h 67"/>
                  <a:gd name="T16" fmla="*/ 96762 w 63"/>
                  <a:gd name="T17" fmla="*/ 66675 h 67"/>
                  <a:gd name="T18" fmla="*/ 96762 w 63"/>
                  <a:gd name="T19" fmla="*/ 73025 h 67"/>
                  <a:gd name="T20" fmla="*/ 101600 w 63"/>
                  <a:gd name="T21" fmla="*/ 76200 h 67"/>
                  <a:gd name="T22" fmla="*/ 96762 w 63"/>
                  <a:gd name="T23" fmla="*/ 82550 h 67"/>
                  <a:gd name="T24" fmla="*/ 87086 w 63"/>
                  <a:gd name="T25" fmla="*/ 95250 h 67"/>
                  <a:gd name="T26" fmla="*/ 72571 w 63"/>
                  <a:gd name="T27" fmla="*/ 106362 h 67"/>
                  <a:gd name="T28" fmla="*/ 51606 w 63"/>
                  <a:gd name="T29" fmla="*/ 104775 h 67"/>
                  <a:gd name="T30" fmla="*/ 35479 w 63"/>
                  <a:gd name="T31" fmla="*/ 101600 h 67"/>
                  <a:gd name="T32" fmla="*/ 24190 w 63"/>
                  <a:gd name="T33" fmla="*/ 96837 h 67"/>
                  <a:gd name="T34" fmla="*/ 8063 w 63"/>
                  <a:gd name="T35" fmla="*/ 93662 h 67"/>
                  <a:gd name="T36" fmla="*/ 0 w 63"/>
                  <a:gd name="T37" fmla="*/ 88900 h 67"/>
                  <a:gd name="T38" fmla="*/ 1613 w 63"/>
                  <a:gd name="T39" fmla="*/ 69850 h 67"/>
                  <a:gd name="T40" fmla="*/ 6451 w 63"/>
                  <a:gd name="T41" fmla="*/ 47625 h 67"/>
                  <a:gd name="T42" fmla="*/ 8063 w 63"/>
                  <a:gd name="T43" fmla="*/ 26987 h 67"/>
                  <a:gd name="T44" fmla="*/ 14514 w 63"/>
                  <a:gd name="T45" fmla="*/ 9525 h 67"/>
                  <a:gd name="T46" fmla="*/ 16127 w 63"/>
                  <a:gd name="T47" fmla="*/ 1587 h 67"/>
                  <a:gd name="T48" fmla="*/ 25803 w 63"/>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67"/>
                  <a:gd name="T77" fmla="*/ 63 w 63"/>
                  <a:gd name="T78" fmla="*/ 67 h 6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67">
                    <a:moveTo>
                      <a:pt x="16" y="0"/>
                    </a:moveTo>
                    <a:cubicBezTo>
                      <a:pt x="23" y="6"/>
                      <a:pt x="23" y="6"/>
                      <a:pt x="23" y="6"/>
                    </a:cubicBezTo>
                    <a:cubicBezTo>
                      <a:pt x="29" y="14"/>
                      <a:pt x="29" y="14"/>
                      <a:pt x="29" y="14"/>
                    </a:cubicBezTo>
                    <a:cubicBezTo>
                      <a:pt x="36" y="14"/>
                      <a:pt x="36" y="14"/>
                      <a:pt x="36" y="14"/>
                    </a:cubicBezTo>
                    <a:cubicBezTo>
                      <a:pt x="46" y="21"/>
                      <a:pt x="46" y="21"/>
                      <a:pt x="46" y="21"/>
                    </a:cubicBezTo>
                    <a:cubicBezTo>
                      <a:pt x="54" y="28"/>
                      <a:pt x="54" y="28"/>
                      <a:pt x="54" y="28"/>
                    </a:cubicBezTo>
                    <a:cubicBezTo>
                      <a:pt x="59" y="33"/>
                      <a:pt x="59" y="33"/>
                      <a:pt x="59" y="33"/>
                    </a:cubicBezTo>
                    <a:cubicBezTo>
                      <a:pt x="61" y="38"/>
                      <a:pt x="61" y="38"/>
                      <a:pt x="61" y="38"/>
                    </a:cubicBezTo>
                    <a:cubicBezTo>
                      <a:pt x="60" y="42"/>
                      <a:pt x="60" y="42"/>
                      <a:pt x="60" y="42"/>
                    </a:cubicBezTo>
                    <a:cubicBezTo>
                      <a:pt x="60" y="46"/>
                      <a:pt x="60" y="46"/>
                      <a:pt x="60" y="46"/>
                    </a:cubicBezTo>
                    <a:cubicBezTo>
                      <a:pt x="63" y="48"/>
                      <a:pt x="63" y="48"/>
                      <a:pt x="63" y="48"/>
                    </a:cubicBezTo>
                    <a:cubicBezTo>
                      <a:pt x="60" y="52"/>
                      <a:pt x="60" y="52"/>
                      <a:pt x="60" y="52"/>
                    </a:cubicBezTo>
                    <a:cubicBezTo>
                      <a:pt x="54" y="60"/>
                      <a:pt x="54" y="60"/>
                      <a:pt x="54" y="60"/>
                    </a:cubicBezTo>
                    <a:cubicBezTo>
                      <a:pt x="54" y="60"/>
                      <a:pt x="48" y="67"/>
                      <a:pt x="45" y="67"/>
                    </a:cubicBezTo>
                    <a:cubicBezTo>
                      <a:pt x="42" y="67"/>
                      <a:pt x="32" y="66"/>
                      <a:pt x="32" y="66"/>
                    </a:cubicBezTo>
                    <a:cubicBezTo>
                      <a:pt x="22" y="64"/>
                      <a:pt x="22" y="64"/>
                      <a:pt x="22" y="64"/>
                    </a:cubicBezTo>
                    <a:cubicBezTo>
                      <a:pt x="15" y="61"/>
                      <a:pt x="15" y="61"/>
                      <a:pt x="15" y="61"/>
                    </a:cubicBezTo>
                    <a:cubicBezTo>
                      <a:pt x="5" y="59"/>
                      <a:pt x="5" y="59"/>
                      <a:pt x="5" y="59"/>
                    </a:cubicBezTo>
                    <a:cubicBezTo>
                      <a:pt x="0" y="56"/>
                      <a:pt x="0" y="56"/>
                      <a:pt x="0" y="56"/>
                    </a:cubicBezTo>
                    <a:cubicBezTo>
                      <a:pt x="1" y="44"/>
                      <a:pt x="1" y="44"/>
                      <a:pt x="1" y="44"/>
                    </a:cubicBezTo>
                    <a:cubicBezTo>
                      <a:pt x="4" y="30"/>
                      <a:pt x="4" y="30"/>
                      <a:pt x="4" y="30"/>
                    </a:cubicBezTo>
                    <a:cubicBezTo>
                      <a:pt x="5" y="17"/>
                      <a:pt x="5" y="17"/>
                      <a:pt x="5" y="17"/>
                    </a:cubicBezTo>
                    <a:cubicBezTo>
                      <a:pt x="9" y="6"/>
                      <a:pt x="9" y="6"/>
                      <a:pt x="9" y="6"/>
                    </a:cubicBezTo>
                    <a:cubicBezTo>
                      <a:pt x="10" y="1"/>
                      <a:pt x="10" y="1"/>
                      <a:pt x="10" y="1"/>
                    </a:cubicBezTo>
                    <a:lnTo>
                      <a:pt x="16"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311" name="Argentina"/>
              <p:cNvGrpSpPr/>
              <p:nvPr/>
            </p:nvGrpSpPr>
            <p:grpSpPr>
              <a:xfrm>
                <a:off x="2893939" y="4159092"/>
                <a:ext cx="397292" cy="786749"/>
                <a:chOff x="2893939" y="4159092"/>
                <a:chExt cx="397292" cy="786749"/>
              </a:xfrm>
              <a:grpFill/>
            </p:grpSpPr>
            <p:sp>
              <p:nvSpPr>
                <p:cNvPr id="319" name="Argentina (North)"/>
                <p:cNvSpPr>
                  <a:spLocks/>
                </p:cNvSpPr>
                <p:nvPr/>
              </p:nvSpPr>
              <p:spPr bwMode="auto">
                <a:xfrm>
                  <a:off x="2893939" y="4159092"/>
                  <a:ext cx="397292" cy="712938"/>
                </a:xfrm>
                <a:custGeom>
                  <a:avLst/>
                  <a:gdLst>
                    <a:gd name="T0" fmla="*/ 128081 w 235"/>
                    <a:gd name="T1" fmla="*/ 9593 h 422"/>
                    <a:gd name="T2" fmla="*/ 164904 w 235"/>
                    <a:gd name="T3" fmla="*/ 6395 h 422"/>
                    <a:gd name="T4" fmla="*/ 204930 w 235"/>
                    <a:gd name="T5" fmla="*/ 4796 h 422"/>
                    <a:gd name="T6" fmla="*/ 225743 w 235"/>
                    <a:gd name="T7" fmla="*/ 31976 h 422"/>
                    <a:gd name="T8" fmla="*/ 249758 w 235"/>
                    <a:gd name="T9" fmla="*/ 41568 h 422"/>
                    <a:gd name="T10" fmla="*/ 281778 w 235"/>
                    <a:gd name="T11" fmla="*/ 60754 h 422"/>
                    <a:gd name="T12" fmla="*/ 292985 w 235"/>
                    <a:gd name="T13" fmla="*/ 86334 h 422"/>
                    <a:gd name="T14" fmla="*/ 317001 w 235"/>
                    <a:gd name="T15" fmla="*/ 116711 h 422"/>
                    <a:gd name="T16" fmla="*/ 349021 w 235"/>
                    <a:gd name="T17" fmla="*/ 100723 h 422"/>
                    <a:gd name="T18" fmla="*/ 368233 w 235"/>
                    <a:gd name="T19" fmla="*/ 75143 h 422"/>
                    <a:gd name="T20" fmla="*/ 371435 w 235"/>
                    <a:gd name="T21" fmla="*/ 105520 h 422"/>
                    <a:gd name="T22" fmla="*/ 347420 w 235"/>
                    <a:gd name="T23" fmla="*/ 124705 h 422"/>
                    <a:gd name="T24" fmla="*/ 318602 w 235"/>
                    <a:gd name="T25" fmla="*/ 153483 h 422"/>
                    <a:gd name="T26" fmla="*/ 300990 w 235"/>
                    <a:gd name="T27" fmla="*/ 166274 h 422"/>
                    <a:gd name="T28" fmla="*/ 286581 w 235"/>
                    <a:gd name="T29" fmla="*/ 231824 h 422"/>
                    <a:gd name="T30" fmla="*/ 280177 w 235"/>
                    <a:gd name="T31" fmla="*/ 266997 h 422"/>
                    <a:gd name="T32" fmla="*/ 307394 w 235"/>
                    <a:gd name="T33" fmla="*/ 282985 h 422"/>
                    <a:gd name="T34" fmla="*/ 318602 w 235"/>
                    <a:gd name="T35" fmla="*/ 305368 h 422"/>
                    <a:gd name="T36" fmla="*/ 284980 w 235"/>
                    <a:gd name="T37" fmla="*/ 351733 h 422"/>
                    <a:gd name="T38" fmla="*/ 225743 w 235"/>
                    <a:gd name="T39" fmla="*/ 361325 h 422"/>
                    <a:gd name="T40" fmla="*/ 214536 w 235"/>
                    <a:gd name="T41" fmla="*/ 375714 h 422"/>
                    <a:gd name="T42" fmla="*/ 192122 w 235"/>
                    <a:gd name="T43" fmla="*/ 409289 h 422"/>
                    <a:gd name="T44" fmla="*/ 161702 w 235"/>
                    <a:gd name="T45" fmla="*/ 399696 h 422"/>
                    <a:gd name="T46" fmla="*/ 160101 w 235"/>
                    <a:gd name="T47" fmla="*/ 433271 h 422"/>
                    <a:gd name="T48" fmla="*/ 177712 w 235"/>
                    <a:gd name="T49" fmla="*/ 433271 h 422"/>
                    <a:gd name="T50" fmla="*/ 187318 w 235"/>
                    <a:gd name="T51" fmla="*/ 444462 h 422"/>
                    <a:gd name="T52" fmla="*/ 172909 w 235"/>
                    <a:gd name="T53" fmla="*/ 442863 h 422"/>
                    <a:gd name="T54" fmla="*/ 164904 w 235"/>
                    <a:gd name="T55" fmla="*/ 450857 h 422"/>
                    <a:gd name="T56" fmla="*/ 155298 w 235"/>
                    <a:gd name="T57" fmla="*/ 474839 h 422"/>
                    <a:gd name="T58" fmla="*/ 124879 w 235"/>
                    <a:gd name="T59" fmla="*/ 502018 h 422"/>
                    <a:gd name="T60" fmla="*/ 124879 w 235"/>
                    <a:gd name="T61" fmla="*/ 545186 h 422"/>
                    <a:gd name="T62" fmla="*/ 144091 w 235"/>
                    <a:gd name="T63" fmla="*/ 559575 h 422"/>
                    <a:gd name="T64" fmla="*/ 110470 w 235"/>
                    <a:gd name="T65" fmla="*/ 594748 h 422"/>
                    <a:gd name="T66" fmla="*/ 91258 w 235"/>
                    <a:gd name="T67" fmla="*/ 620328 h 422"/>
                    <a:gd name="T68" fmla="*/ 80051 w 235"/>
                    <a:gd name="T69" fmla="*/ 655502 h 422"/>
                    <a:gd name="T70" fmla="*/ 91258 w 235"/>
                    <a:gd name="T71" fmla="*/ 674687 h 422"/>
                    <a:gd name="T72" fmla="*/ 27217 w 235"/>
                    <a:gd name="T73" fmla="*/ 666693 h 422"/>
                    <a:gd name="T74" fmla="*/ 6404 w 235"/>
                    <a:gd name="T75" fmla="*/ 631520 h 422"/>
                    <a:gd name="T76" fmla="*/ 1601 w 235"/>
                    <a:gd name="T77" fmla="*/ 597945 h 422"/>
                    <a:gd name="T78" fmla="*/ 22414 w 235"/>
                    <a:gd name="T79" fmla="*/ 553179 h 422"/>
                    <a:gd name="T80" fmla="*/ 35222 w 235"/>
                    <a:gd name="T81" fmla="*/ 494024 h 422"/>
                    <a:gd name="T82" fmla="*/ 25616 w 235"/>
                    <a:gd name="T83" fmla="*/ 450857 h 422"/>
                    <a:gd name="T84" fmla="*/ 32020 w 235"/>
                    <a:gd name="T85" fmla="*/ 380511 h 422"/>
                    <a:gd name="T86" fmla="*/ 48030 w 235"/>
                    <a:gd name="T87" fmla="*/ 350134 h 422"/>
                    <a:gd name="T88" fmla="*/ 51232 w 235"/>
                    <a:gd name="T89" fmla="*/ 298973 h 422"/>
                    <a:gd name="T90" fmla="*/ 64041 w 235"/>
                    <a:gd name="T91" fmla="*/ 260602 h 422"/>
                    <a:gd name="T92" fmla="*/ 56035 w 235"/>
                    <a:gd name="T93" fmla="*/ 206243 h 422"/>
                    <a:gd name="T94" fmla="*/ 65642 w 235"/>
                    <a:gd name="T95" fmla="*/ 145489 h 422"/>
                    <a:gd name="T96" fmla="*/ 94460 w 235"/>
                    <a:gd name="T97" fmla="*/ 99125 h 422"/>
                    <a:gd name="T98" fmla="*/ 105667 w 235"/>
                    <a:gd name="T99" fmla="*/ 51161 h 4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5"/>
                    <a:gd name="T151" fmla="*/ 0 h 422"/>
                    <a:gd name="T152" fmla="*/ 235 w 235"/>
                    <a:gd name="T153" fmla="*/ 422 h 4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5" h="422">
                      <a:moveTo>
                        <a:pt x="75" y="14"/>
                      </a:moveTo>
                      <a:cubicBezTo>
                        <a:pt x="77" y="8"/>
                        <a:pt x="77" y="8"/>
                        <a:pt x="77" y="8"/>
                      </a:cubicBezTo>
                      <a:cubicBezTo>
                        <a:pt x="80" y="6"/>
                        <a:pt x="80" y="6"/>
                        <a:pt x="80" y="6"/>
                      </a:cubicBezTo>
                      <a:cubicBezTo>
                        <a:pt x="86" y="0"/>
                        <a:pt x="86" y="0"/>
                        <a:pt x="86" y="0"/>
                      </a:cubicBezTo>
                      <a:cubicBezTo>
                        <a:pt x="91" y="5"/>
                        <a:pt x="91" y="5"/>
                        <a:pt x="91" y="5"/>
                      </a:cubicBezTo>
                      <a:cubicBezTo>
                        <a:pt x="103" y="4"/>
                        <a:pt x="103" y="4"/>
                        <a:pt x="103" y="4"/>
                      </a:cubicBezTo>
                      <a:cubicBezTo>
                        <a:pt x="109" y="12"/>
                        <a:pt x="109" y="12"/>
                        <a:pt x="109" y="12"/>
                      </a:cubicBezTo>
                      <a:cubicBezTo>
                        <a:pt x="114" y="2"/>
                        <a:pt x="114" y="2"/>
                        <a:pt x="114" y="2"/>
                      </a:cubicBezTo>
                      <a:cubicBezTo>
                        <a:pt x="128" y="3"/>
                        <a:pt x="128" y="3"/>
                        <a:pt x="128" y="3"/>
                      </a:cubicBezTo>
                      <a:cubicBezTo>
                        <a:pt x="129" y="7"/>
                        <a:pt x="129" y="7"/>
                        <a:pt x="129" y="7"/>
                      </a:cubicBezTo>
                      <a:cubicBezTo>
                        <a:pt x="134" y="13"/>
                        <a:pt x="134" y="13"/>
                        <a:pt x="134" y="13"/>
                      </a:cubicBezTo>
                      <a:cubicBezTo>
                        <a:pt x="141" y="20"/>
                        <a:pt x="141" y="20"/>
                        <a:pt x="141" y="20"/>
                      </a:cubicBezTo>
                      <a:cubicBezTo>
                        <a:pt x="143" y="22"/>
                        <a:pt x="143" y="22"/>
                        <a:pt x="143" y="22"/>
                      </a:cubicBezTo>
                      <a:cubicBezTo>
                        <a:pt x="151" y="26"/>
                        <a:pt x="151" y="26"/>
                        <a:pt x="151" y="26"/>
                      </a:cubicBezTo>
                      <a:cubicBezTo>
                        <a:pt x="156" y="26"/>
                        <a:pt x="156" y="26"/>
                        <a:pt x="156" y="26"/>
                      </a:cubicBezTo>
                      <a:cubicBezTo>
                        <a:pt x="164" y="31"/>
                        <a:pt x="164" y="31"/>
                        <a:pt x="164" y="31"/>
                      </a:cubicBezTo>
                      <a:cubicBezTo>
                        <a:pt x="168" y="35"/>
                        <a:pt x="168" y="35"/>
                        <a:pt x="168" y="35"/>
                      </a:cubicBezTo>
                      <a:cubicBezTo>
                        <a:pt x="176" y="38"/>
                        <a:pt x="176" y="38"/>
                        <a:pt x="176" y="38"/>
                      </a:cubicBezTo>
                      <a:cubicBezTo>
                        <a:pt x="183" y="41"/>
                        <a:pt x="183" y="41"/>
                        <a:pt x="183" y="41"/>
                      </a:cubicBezTo>
                      <a:cubicBezTo>
                        <a:pt x="187" y="47"/>
                        <a:pt x="187" y="47"/>
                        <a:pt x="187" y="47"/>
                      </a:cubicBezTo>
                      <a:cubicBezTo>
                        <a:pt x="183" y="54"/>
                        <a:pt x="183" y="54"/>
                        <a:pt x="183" y="54"/>
                      </a:cubicBezTo>
                      <a:cubicBezTo>
                        <a:pt x="177" y="67"/>
                        <a:pt x="177" y="67"/>
                        <a:pt x="177" y="67"/>
                      </a:cubicBezTo>
                      <a:cubicBezTo>
                        <a:pt x="182" y="72"/>
                        <a:pt x="182" y="72"/>
                        <a:pt x="182" y="72"/>
                      </a:cubicBezTo>
                      <a:cubicBezTo>
                        <a:pt x="198" y="73"/>
                        <a:pt x="198" y="73"/>
                        <a:pt x="198" y="73"/>
                      </a:cubicBezTo>
                      <a:cubicBezTo>
                        <a:pt x="208" y="70"/>
                        <a:pt x="208" y="70"/>
                        <a:pt x="208" y="70"/>
                      </a:cubicBezTo>
                      <a:cubicBezTo>
                        <a:pt x="215" y="66"/>
                        <a:pt x="215" y="66"/>
                        <a:pt x="215" y="66"/>
                      </a:cubicBezTo>
                      <a:cubicBezTo>
                        <a:pt x="218" y="63"/>
                        <a:pt x="218" y="63"/>
                        <a:pt x="218" y="63"/>
                      </a:cubicBezTo>
                      <a:cubicBezTo>
                        <a:pt x="223" y="53"/>
                        <a:pt x="223" y="53"/>
                        <a:pt x="223" y="53"/>
                      </a:cubicBezTo>
                      <a:cubicBezTo>
                        <a:pt x="224" y="46"/>
                        <a:pt x="224" y="46"/>
                        <a:pt x="224" y="46"/>
                      </a:cubicBezTo>
                      <a:cubicBezTo>
                        <a:pt x="230" y="47"/>
                        <a:pt x="230" y="47"/>
                        <a:pt x="230" y="47"/>
                      </a:cubicBezTo>
                      <a:cubicBezTo>
                        <a:pt x="234" y="50"/>
                        <a:pt x="234" y="50"/>
                        <a:pt x="234" y="50"/>
                      </a:cubicBezTo>
                      <a:cubicBezTo>
                        <a:pt x="235" y="57"/>
                        <a:pt x="235" y="57"/>
                        <a:pt x="235" y="57"/>
                      </a:cubicBezTo>
                      <a:cubicBezTo>
                        <a:pt x="232" y="66"/>
                        <a:pt x="232" y="66"/>
                        <a:pt x="232" y="66"/>
                      </a:cubicBezTo>
                      <a:cubicBezTo>
                        <a:pt x="229" y="71"/>
                        <a:pt x="229" y="71"/>
                        <a:pt x="229" y="71"/>
                      </a:cubicBezTo>
                      <a:cubicBezTo>
                        <a:pt x="223" y="74"/>
                        <a:pt x="223" y="74"/>
                        <a:pt x="223" y="74"/>
                      </a:cubicBezTo>
                      <a:cubicBezTo>
                        <a:pt x="217" y="78"/>
                        <a:pt x="217" y="78"/>
                        <a:pt x="217" y="78"/>
                      </a:cubicBezTo>
                      <a:cubicBezTo>
                        <a:pt x="210" y="85"/>
                        <a:pt x="210" y="85"/>
                        <a:pt x="210" y="85"/>
                      </a:cubicBezTo>
                      <a:cubicBezTo>
                        <a:pt x="205" y="90"/>
                        <a:pt x="205" y="90"/>
                        <a:pt x="205" y="90"/>
                      </a:cubicBezTo>
                      <a:cubicBezTo>
                        <a:pt x="199" y="96"/>
                        <a:pt x="199" y="96"/>
                        <a:pt x="199" y="96"/>
                      </a:cubicBezTo>
                      <a:cubicBezTo>
                        <a:pt x="196" y="99"/>
                        <a:pt x="196" y="99"/>
                        <a:pt x="196" y="99"/>
                      </a:cubicBezTo>
                      <a:cubicBezTo>
                        <a:pt x="194" y="103"/>
                        <a:pt x="194" y="103"/>
                        <a:pt x="194" y="103"/>
                      </a:cubicBezTo>
                      <a:cubicBezTo>
                        <a:pt x="188" y="104"/>
                        <a:pt x="188" y="104"/>
                        <a:pt x="188" y="104"/>
                      </a:cubicBezTo>
                      <a:cubicBezTo>
                        <a:pt x="183" y="120"/>
                        <a:pt x="183" y="120"/>
                        <a:pt x="183" y="120"/>
                      </a:cubicBezTo>
                      <a:cubicBezTo>
                        <a:pt x="182" y="131"/>
                        <a:pt x="182" y="131"/>
                        <a:pt x="182" y="131"/>
                      </a:cubicBezTo>
                      <a:cubicBezTo>
                        <a:pt x="179" y="145"/>
                        <a:pt x="179" y="145"/>
                        <a:pt x="179" y="145"/>
                      </a:cubicBezTo>
                      <a:cubicBezTo>
                        <a:pt x="178" y="159"/>
                        <a:pt x="178" y="159"/>
                        <a:pt x="178" y="159"/>
                      </a:cubicBezTo>
                      <a:cubicBezTo>
                        <a:pt x="176" y="162"/>
                        <a:pt x="176" y="162"/>
                        <a:pt x="176" y="162"/>
                      </a:cubicBezTo>
                      <a:cubicBezTo>
                        <a:pt x="175" y="167"/>
                        <a:pt x="175" y="167"/>
                        <a:pt x="175" y="167"/>
                      </a:cubicBezTo>
                      <a:cubicBezTo>
                        <a:pt x="181" y="168"/>
                        <a:pt x="181" y="168"/>
                        <a:pt x="181" y="168"/>
                      </a:cubicBezTo>
                      <a:cubicBezTo>
                        <a:pt x="189" y="171"/>
                        <a:pt x="189" y="171"/>
                        <a:pt x="189" y="171"/>
                      </a:cubicBezTo>
                      <a:cubicBezTo>
                        <a:pt x="192" y="177"/>
                        <a:pt x="192" y="177"/>
                        <a:pt x="192" y="177"/>
                      </a:cubicBezTo>
                      <a:cubicBezTo>
                        <a:pt x="191" y="184"/>
                        <a:pt x="191" y="184"/>
                        <a:pt x="191" y="184"/>
                      </a:cubicBezTo>
                      <a:cubicBezTo>
                        <a:pt x="193" y="187"/>
                        <a:pt x="193" y="187"/>
                        <a:pt x="193" y="187"/>
                      </a:cubicBezTo>
                      <a:cubicBezTo>
                        <a:pt x="199" y="191"/>
                        <a:pt x="199" y="191"/>
                        <a:pt x="199" y="191"/>
                      </a:cubicBezTo>
                      <a:cubicBezTo>
                        <a:pt x="198" y="201"/>
                        <a:pt x="198" y="201"/>
                        <a:pt x="198" y="201"/>
                      </a:cubicBezTo>
                      <a:cubicBezTo>
                        <a:pt x="190" y="213"/>
                        <a:pt x="190" y="213"/>
                        <a:pt x="190" y="213"/>
                      </a:cubicBezTo>
                      <a:cubicBezTo>
                        <a:pt x="178" y="220"/>
                        <a:pt x="178" y="220"/>
                        <a:pt x="178" y="220"/>
                      </a:cubicBezTo>
                      <a:cubicBezTo>
                        <a:pt x="164" y="223"/>
                        <a:pt x="164" y="223"/>
                        <a:pt x="164" y="223"/>
                      </a:cubicBezTo>
                      <a:cubicBezTo>
                        <a:pt x="153" y="224"/>
                        <a:pt x="153" y="224"/>
                        <a:pt x="153" y="224"/>
                      </a:cubicBezTo>
                      <a:cubicBezTo>
                        <a:pt x="141" y="226"/>
                        <a:pt x="141" y="226"/>
                        <a:pt x="141" y="226"/>
                      </a:cubicBezTo>
                      <a:cubicBezTo>
                        <a:pt x="133" y="224"/>
                        <a:pt x="133" y="224"/>
                        <a:pt x="133" y="224"/>
                      </a:cubicBezTo>
                      <a:cubicBezTo>
                        <a:pt x="132" y="228"/>
                        <a:pt x="132" y="228"/>
                        <a:pt x="132" y="228"/>
                      </a:cubicBezTo>
                      <a:cubicBezTo>
                        <a:pt x="134" y="235"/>
                        <a:pt x="134" y="235"/>
                        <a:pt x="134" y="235"/>
                      </a:cubicBezTo>
                      <a:cubicBezTo>
                        <a:pt x="132" y="247"/>
                        <a:pt x="132" y="247"/>
                        <a:pt x="132" y="247"/>
                      </a:cubicBezTo>
                      <a:cubicBezTo>
                        <a:pt x="126" y="253"/>
                        <a:pt x="126" y="253"/>
                        <a:pt x="126" y="253"/>
                      </a:cubicBezTo>
                      <a:cubicBezTo>
                        <a:pt x="120" y="256"/>
                        <a:pt x="120" y="256"/>
                        <a:pt x="120" y="256"/>
                      </a:cubicBezTo>
                      <a:cubicBezTo>
                        <a:pt x="110" y="253"/>
                        <a:pt x="110" y="253"/>
                        <a:pt x="110" y="253"/>
                      </a:cubicBezTo>
                      <a:cubicBezTo>
                        <a:pt x="105" y="250"/>
                        <a:pt x="105" y="250"/>
                        <a:pt x="105" y="250"/>
                      </a:cubicBezTo>
                      <a:cubicBezTo>
                        <a:pt x="101" y="250"/>
                        <a:pt x="101" y="250"/>
                        <a:pt x="101" y="250"/>
                      </a:cubicBezTo>
                      <a:cubicBezTo>
                        <a:pt x="100" y="254"/>
                        <a:pt x="100" y="254"/>
                        <a:pt x="100" y="254"/>
                      </a:cubicBezTo>
                      <a:cubicBezTo>
                        <a:pt x="101" y="266"/>
                        <a:pt x="101" y="266"/>
                        <a:pt x="101" y="266"/>
                      </a:cubicBezTo>
                      <a:cubicBezTo>
                        <a:pt x="100" y="271"/>
                        <a:pt x="100" y="271"/>
                        <a:pt x="100" y="271"/>
                      </a:cubicBezTo>
                      <a:cubicBezTo>
                        <a:pt x="105" y="273"/>
                        <a:pt x="105" y="273"/>
                        <a:pt x="105" y="273"/>
                      </a:cubicBezTo>
                      <a:cubicBezTo>
                        <a:pt x="111" y="273"/>
                        <a:pt x="111" y="273"/>
                        <a:pt x="111" y="273"/>
                      </a:cubicBezTo>
                      <a:cubicBezTo>
                        <a:pt x="111" y="271"/>
                        <a:pt x="111" y="271"/>
                        <a:pt x="111" y="271"/>
                      </a:cubicBezTo>
                      <a:cubicBezTo>
                        <a:pt x="114" y="271"/>
                        <a:pt x="114" y="271"/>
                        <a:pt x="114" y="271"/>
                      </a:cubicBezTo>
                      <a:cubicBezTo>
                        <a:pt x="117" y="273"/>
                        <a:pt x="117" y="273"/>
                        <a:pt x="117" y="273"/>
                      </a:cubicBezTo>
                      <a:cubicBezTo>
                        <a:pt x="117" y="278"/>
                        <a:pt x="117" y="278"/>
                        <a:pt x="117" y="278"/>
                      </a:cubicBezTo>
                      <a:cubicBezTo>
                        <a:pt x="113" y="280"/>
                        <a:pt x="113" y="280"/>
                        <a:pt x="113" y="280"/>
                      </a:cubicBezTo>
                      <a:cubicBezTo>
                        <a:pt x="109" y="279"/>
                        <a:pt x="109" y="279"/>
                        <a:pt x="109" y="279"/>
                      </a:cubicBezTo>
                      <a:cubicBezTo>
                        <a:pt x="108" y="277"/>
                        <a:pt x="108" y="277"/>
                        <a:pt x="108" y="277"/>
                      </a:cubicBezTo>
                      <a:cubicBezTo>
                        <a:pt x="105" y="276"/>
                        <a:pt x="105" y="276"/>
                        <a:pt x="105" y="276"/>
                      </a:cubicBezTo>
                      <a:cubicBezTo>
                        <a:pt x="102" y="278"/>
                        <a:pt x="102" y="278"/>
                        <a:pt x="102" y="278"/>
                      </a:cubicBezTo>
                      <a:cubicBezTo>
                        <a:pt x="103" y="282"/>
                        <a:pt x="103" y="282"/>
                        <a:pt x="103" y="282"/>
                      </a:cubicBezTo>
                      <a:cubicBezTo>
                        <a:pt x="101" y="286"/>
                        <a:pt x="101" y="286"/>
                        <a:pt x="101" y="286"/>
                      </a:cubicBezTo>
                      <a:cubicBezTo>
                        <a:pt x="96" y="289"/>
                        <a:pt x="96" y="289"/>
                        <a:pt x="96" y="289"/>
                      </a:cubicBezTo>
                      <a:cubicBezTo>
                        <a:pt x="97" y="297"/>
                        <a:pt x="97" y="297"/>
                        <a:pt x="97" y="297"/>
                      </a:cubicBezTo>
                      <a:cubicBezTo>
                        <a:pt x="94" y="306"/>
                        <a:pt x="94" y="306"/>
                        <a:pt x="94" y="306"/>
                      </a:cubicBezTo>
                      <a:cubicBezTo>
                        <a:pt x="94" y="306"/>
                        <a:pt x="90" y="310"/>
                        <a:pt x="87" y="311"/>
                      </a:cubicBezTo>
                      <a:cubicBezTo>
                        <a:pt x="85" y="312"/>
                        <a:pt x="78" y="314"/>
                        <a:pt x="78" y="314"/>
                      </a:cubicBezTo>
                      <a:cubicBezTo>
                        <a:pt x="70" y="324"/>
                        <a:pt x="70" y="324"/>
                        <a:pt x="70" y="324"/>
                      </a:cubicBezTo>
                      <a:cubicBezTo>
                        <a:pt x="71" y="333"/>
                        <a:pt x="71" y="333"/>
                        <a:pt x="71" y="333"/>
                      </a:cubicBezTo>
                      <a:cubicBezTo>
                        <a:pt x="78" y="341"/>
                        <a:pt x="78" y="341"/>
                        <a:pt x="78" y="341"/>
                      </a:cubicBezTo>
                      <a:cubicBezTo>
                        <a:pt x="78" y="341"/>
                        <a:pt x="80" y="342"/>
                        <a:pt x="82" y="342"/>
                      </a:cubicBezTo>
                      <a:cubicBezTo>
                        <a:pt x="85" y="342"/>
                        <a:pt x="90" y="343"/>
                        <a:pt x="90" y="343"/>
                      </a:cubicBezTo>
                      <a:cubicBezTo>
                        <a:pt x="90" y="350"/>
                        <a:pt x="90" y="350"/>
                        <a:pt x="90" y="350"/>
                      </a:cubicBezTo>
                      <a:cubicBezTo>
                        <a:pt x="88" y="356"/>
                        <a:pt x="88" y="356"/>
                        <a:pt x="88" y="356"/>
                      </a:cubicBezTo>
                      <a:cubicBezTo>
                        <a:pt x="77" y="364"/>
                        <a:pt x="77" y="364"/>
                        <a:pt x="77" y="364"/>
                      </a:cubicBezTo>
                      <a:cubicBezTo>
                        <a:pt x="69" y="372"/>
                        <a:pt x="69" y="372"/>
                        <a:pt x="69" y="372"/>
                      </a:cubicBezTo>
                      <a:cubicBezTo>
                        <a:pt x="67" y="383"/>
                        <a:pt x="67" y="383"/>
                        <a:pt x="67" y="383"/>
                      </a:cubicBezTo>
                      <a:cubicBezTo>
                        <a:pt x="65" y="387"/>
                        <a:pt x="65" y="387"/>
                        <a:pt x="65" y="387"/>
                      </a:cubicBezTo>
                      <a:cubicBezTo>
                        <a:pt x="57" y="388"/>
                        <a:pt x="57" y="388"/>
                        <a:pt x="57" y="388"/>
                      </a:cubicBezTo>
                      <a:cubicBezTo>
                        <a:pt x="52" y="393"/>
                        <a:pt x="52" y="393"/>
                        <a:pt x="52" y="393"/>
                      </a:cubicBezTo>
                      <a:cubicBezTo>
                        <a:pt x="49" y="403"/>
                        <a:pt x="49" y="403"/>
                        <a:pt x="49" y="403"/>
                      </a:cubicBezTo>
                      <a:cubicBezTo>
                        <a:pt x="50" y="410"/>
                        <a:pt x="50" y="410"/>
                        <a:pt x="50" y="410"/>
                      </a:cubicBezTo>
                      <a:cubicBezTo>
                        <a:pt x="53" y="414"/>
                        <a:pt x="53" y="414"/>
                        <a:pt x="53" y="414"/>
                      </a:cubicBezTo>
                      <a:cubicBezTo>
                        <a:pt x="58" y="419"/>
                        <a:pt x="58" y="419"/>
                        <a:pt x="58" y="419"/>
                      </a:cubicBezTo>
                      <a:cubicBezTo>
                        <a:pt x="57" y="422"/>
                        <a:pt x="57" y="422"/>
                        <a:pt x="57" y="422"/>
                      </a:cubicBezTo>
                      <a:cubicBezTo>
                        <a:pt x="44" y="418"/>
                        <a:pt x="44" y="418"/>
                        <a:pt x="44" y="418"/>
                      </a:cubicBezTo>
                      <a:cubicBezTo>
                        <a:pt x="25" y="419"/>
                        <a:pt x="25" y="419"/>
                        <a:pt x="25" y="419"/>
                      </a:cubicBezTo>
                      <a:cubicBezTo>
                        <a:pt x="17" y="417"/>
                        <a:pt x="17" y="417"/>
                        <a:pt x="17" y="417"/>
                      </a:cubicBezTo>
                      <a:cubicBezTo>
                        <a:pt x="13" y="408"/>
                        <a:pt x="13" y="408"/>
                        <a:pt x="13" y="408"/>
                      </a:cubicBezTo>
                      <a:cubicBezTo>
                        <a:pt x="12" y="396"/>
                        <a:pt x="12" y="396"/>
                        <a:pt x="12" y="396"/>
                      </a:cubicBezTo>
                      <a:cubicBezTo>
                        <a:pt x="4" y="395"/>
                        <a:pt x="4" y="395"/>
                        <a:pt x="4" y="395"/>
                      </a:cubicBezTo>
                      <a:cubicBezTo>
                        <a:pt x="1" y="390"/>
                        <a:pt x="1" y="390"/>
                        <a:pt x="1" y="390"/>
                      </a:cubicBezTo>
                      <a:cubicBezTo>
                        <a:pt x="0" y="382"/>
                        <a:pt x="0" y="382"/>
                        <a:pt x="0" y="382"/>
                      </a:cubicBezTo>
                      <a:cubicBezTo>
                        <a:pt x="1" y="374"/>
                        <a:pt x="1" y="374"/>
                        <a:pt x="1" y="374"/>
                      </a:cubicBezTo>
                      <a:cubicBezTo>
                        <a:pt x="7" y="368"/>
                        <a:pt x="7" y="368"/>
                        <a:pt x="7" y="368"/>
                      </a:cubicBezTo>
                      <a:cubicBezTo>
                        <a:pt x="13" y="360"/>
                        <a:pt x="13" y="360"/>
                        <a:pt x="13" y="360"/>
                      </a:cubicBezTo>
                      <a:cubicBezTo>
                        <a:pt x="14" y="346"/>
                        <a:pt x="14" y="346"/>
                        <a:pt x="14" y="346"/>
                      </a:cubicBezTo>
                      <a:cubicBezTo>
                        <a:pt x="20" y="337"/>
                        <a:pt x="20" y="337"/>
                        <a:pt x="20" y="337"/>
                      </a:cubicBezTo>
                      <a:cubicBezTo>
                        <a:pt x="21" y="318"/>
                        <a:pt x="21" y="318"/>
                        <a:pt x="21" y="318"/>
                      </a:cubicBezTo>
                      <a:cubicBezTo>
                        <a:pt x="22" y="309"/>
                        <a:pt x="22" y="309"/>
                        <a:pt x="22" y="309"/>
                      </a:cubicBezTo>
                      <a:cubicBezTo>
                        <a:pt x="19" y="301"/>
                        <a:pt x="19" y="301"/>
                        <a:pt x="19" y="301"/>
                      </a:cubicBezTo>
                      <a:cubicBezTo>
                        <a:pt x="19" y="285"/>
                        <a:pt x="19" y="285"/>
                        <a:pt x="19" y="285"/>
                      </a:cubicBezTo>
                      <a:cubicBezTo>
                        <a:pt x="16" y="282"/>
                        <a:pt x="16" y="282"/>
                        <a:pt x="16" y="282"/>
                      </a:cubicBezTo>
                      <a:cubicBezTo>
                        <a:pt x="17" y="270"/>
                        <a:pt x="17" y="270"/>
                        <a:pt x="17" y="270"/>
                      </a:cubicBezTo>
                      <a:cubicBezTo>
                        <a:pt x="19" y="261"/>
                        <a:pt x="19" y="261"/>
                        <a:pt x="19" y="261"/>
                      </a:cubicBezTo>
                      <a:cubicBezTo>
                        <a:pt x="20" y="238"/>
                        <a:pt x="20" y="238"/>
                        <a:pt x="20" y="238"/>
                      </a:cubicBezTo>
                      <a:cubicBezTo>
                        <a:pt x="26" y="227"/>
                        <a:pt x="26" y="227"/>
                        <a:pt x="26" y="227"/>
                      </a:cubicBezTo>
                      <a:cubicBezTo>
                        <a:pt x="27" y="222"/>
                        <a:pt x="27" y="222"/>
                        <a:pt x="27" y="222"/>
                      </a:cubicBezTo>
                      <a:cubicBezTo>
                        <a:pt x="30" y="219"/>
                        <a:pt x="30" y="219"/>
                        <a:pt x="30" y="219"/>
                      </a:cubicBezTo>
                      <a:cubicBezTo>
                        <a:pt x="29" y="208"/>
                        <a:pt x="29" y="208"/>
                        <a:pt x="29" y="208"/>
                      </a:cubicBezTo>
                      <a:cubicBezTo>
                        <a:pt x="28" y="191"/>
                        <a:pt x="28" y="191"/>
                        <a:pt x="28" y="191"/>
                      </a:cubicBezTo>
                      <a:cubicBezTo>
                        <a:pt x="32" y="187"/>
                        <a:pt x="32" y="187"/>
                        <a:pt x="32" y="187"/>
                      </a:cubicBezTo>
                      <a:cubicBezTo>
                        <a:pt x="36" y="184"/>
                        <a:pt x="36" y="184"/>
                        <a:pt x="36" y="184"/>
                      </a:cubicBezTo>
                      <a:cubicBezTo>
                        <a:pt x="37" y="168"/>
                        <a:pt x="37" y="168"/>
                        <a:pt x="37" y="168"/>
                      </a:cubicBezTo>
                      <a:cubicBezTo>
                        <a:pt x="40" y="163"/>
                        <a:pt x="40" y="163"/>
                        <a:pt x="40" y="163"/>
                      </a:cubicBezTo>
                      <a:cubicBezTo>
                        <a:pt x="42" y="147"/>
                        <a:pt x="42" y="147"/>
                        <a:pt x="42" y="147"/>
                      </a:cubicBezTo>
                      <a:cubicBezTo>
                        <a:pt x="38" y="136"/>
                        <a:pt x="38" y="136"/>
                        <a:pt x="38" y="136"/>
                      </a:cubicBezTo>
                      <a:cubicBezTo>
                        <a:pt x="35" y="129"/>
                        <a:pt x="35" y="129"/>
                        <a:pt x="35" y="129"/>
                      </a:cubicBezTo>
                      <a:cubicBezTo>
                        <a:pt x="35" y="117"/>
                        <a:pt x="35" y="117"/>
                        <a:pt x="35" y="117"/>
                      </a:cubicBezTo>
                      <a:cubicBezTo>
                        <a:pt x="38" y="112"/>
                        <a:pt x="38" y="112"/>
                        <a:pt x="38" y="112"/>
                      </a:cubicBezTo>
                      <a:cubicBezTo>
                        <a:pt x="41" y="91"/>
                        <a:pt x="41" y="91"/>
                        <a:pt x="41" y="91"/>
                      </a:cubicBezTo>
                      <a:cubicBezTo>
                        <a:pt x="47" y="80"/>
                        <a:pt x="47" y="80"/>
                        <a:pt x="47" y="80"/>
                      </a:cubicBezTo>
                      <a:cubicBezTo>
                        <a:pt x="54" y="69"/>
                        <a:pt x="54" y="69"/>
                        <a:pt x="54" y="69"/>
                      </a:cubicBezTo>
                      <a:cubicBezTo>
                        <a:pt x="59" y="62"/>
                        <a:pt x="59" y="62"/>
                        <a:pt x="59" y="62"/>
                      </a:cubicBezTo>
                      <a:cubicBezTo>
                        <a:pt x="57" y="40"/>
                        <a:pt x="57" y="40"/>
                        <a:pt x="57" y="40"/>
                      </a:cubicBezTo>
                      <a:cubicBezTo>
                        <a:pt x="60" y="35"/>
                        <a:pt x="60" y="35"/>
                        <a:pt x="60" y="35"/>
                      </a:cubicBezTo>
                      <a:cubicBezTo>
                        <a:pt x="66" y="32"/>
                        <a:pt x="66" y="32"/>
                        <a:pt x="66" y="32"/>
                      </a:cubicBezTo>
                      <a:cubicBezTo>
                        <a:pt x="73" y="24"/>
                        <a:pt x="73" y="24"/>
                        <a:pt x="73" y="24"/>
                      </a:cubicBezTo>
                      <a:lnTo>
                        <a:pt x="75" y="1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20" name="Argentina (South)"/>
                <p:cNvSpPr>
                  <a:spLocks/>
                </p:cNvSpPr>
                <p:nvPr/>
              </p:nvSpPr>
              <p:spPr bwMode="auto">
                <a:xfrm>
                  <a:off x="2991166" y="4888806"/>
                  <a:ext cx="70406" cy="57035"/>
                </a:xfrm>
                <a:custGeom>
                  <a:avLst/>
                  <a:gdLst>
                    <a:gd name="T0" fmla="*/ 0 w 42"/>
                    <a:gd name="T1" fmla="*/ 0 h 34"/>
                    <a:gd name="T2" fmla="*/ 0 w 42"/>
                    <a:gd name="T3" fmla="*/ 49212 h 34"/>
                    <a:gd name="T4" fmla="*/ 14288 w 42"/>
                    <a:gd name="T5" fmla="*/ 49212 h 34"/>
                    <a:gd name="T6" fmla="*/ 26988 w 42"/>
                    <a:gd name="T7" fmla="*/ 49212 h 34"/>
                    <a:gd name="T8" fmla="*/ 42862 w 42"/>
                    <a:gd name="T9" fmla="*/ 53975 h 34"/>
                    <a:gd name="T10" fmla="*/ 58738 w 42"/>
                    <a:gd name="T11" fmla="*/ 52388 h 34"/>
                    <a:gd name="T12" fmla="*/ 66675 w 42"/>
                    <a:gd name="T13" fmla="*/ 49212 h 34"/>
                    <a:gd name="T14" fmla="*/ 58738 w 42"/>
                    <a:gd name="T15" fmla="*/ 46037 h 34"/>
                    <a:gd name="T16" fmla="*/ 39687 w 42"/>
                    <a:gd name="T17" fmla="*/ 41275 h 34"/>
                    <a:gd name="T18" fmla="*/ 25400 w 42"/>
                    <a:gd name="T19" fmla="*/ 31750 h 34"/>
                    <a:gd name="T20" fmla="*/ 7938 w 42"/>
                    <a:gd name="T21" fmla="*/ 19050 h 34"/>
                    <a:gd name="T22" fmla="*/ 4762 w 42"/>
                    <a:gd name="T23" fmla="*/ 9525 h 34"/>
                    <a:gd name="T24" fmla="*/ 3175 w 42"/>
                    <a:gd name="T25" fmla="*/ 1588 h 34"/>
                    <a:gd name="T26" fmla="*/ 0 w 42"/>
                    <a:gd name="T27" fmla="*/ 0 h 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34"/>
                    <a:gd name="T44" fmla="*/ 42 w 42"/>
                    <a:gd name="T45" fmla="*/ 34 h 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34">
                      <a:moveTo>
                        <a:pt x="0" y="0"/>
                      </a:moveTo>
                      <a:lnTo>
                        <a:pt x="0" y="31"/>
                      </a:lnTo>
                      <a:lnTo>
                        <a:pt x="9" y="31"/>
                      </a:lnTo>
                      <a:lnTo>
                        <a:pt x="17" y="31"/>
                      </a:lnTo>
                      <a:lnTo>
                        <a:pt x="27" y="34"/>
                      </a:lnTo>
                      <a:lnTo>
                        <a:pt x="37" y="33"/>
                      </a:lnTo>
                      <a:lnTo>
                        <a:pt x="42" y="31"/>
                      </a:lnTo>
                      <a:lnTo>
                        <a:pt x="37" y="29"/>
                      </a:lnTo>
                      <a:lnTo>
                        <a:pt x="25" y="26"/>
                      </a:lnTo>
                      <a:lnTo>
                        <a:pt x="16" y="20"/>
                      </a:lnTo>
                      <a:lnTo>
                        <a:pt x="5" y="12"/>
                      </a:lnTo>
                      <a:lnTo>
                        <a:pt x="3" y="6"/>
                      </a:lnTo>
                      <a:lnTo>
                        <a:pt x="2" y="1"/>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312" name="Chile"/>
              <p:cNvGrpSpPr/>
              <p:nvPr/>
            </p:nvGrpSpPr>
            <p:grpSpPr>
              <a:xfrm>
                <a:off x="2850354" y="4063475"/>
                <a:ext cx="174340" cy="897463"/>
                <a:chOff x="2850354" y="4063475"/>
                <a:chExt cx="174340" cy="897463"/>
              </a:xfrm>
              <a:grpFill/>
            </p:grpSpPr>
            <p:sp>
              <p:nvSpPr>
                <p:cNvPr id="317" name="Chile (North)"/>
                <p:cNvSpPr>
                  <a:spLocks/>
                </p:cNvSpPr>
                <p:nvPr/>
              </p:nvSpPr>
              <p:spPr bwMode="auto">
                <a:xfrm>
                  <a:off x="2850354" y="4063475"/>
                  <a:ext cx="170986" cy="848816"/>
                </a:xfrm>
                <a:custGeom>
                  <a:avLst/>
                  <a:gdLst>
                    <a:gd name="T0" fmla="*/ 112713 w 102"/>
                    <a:gd name="T1" fmla="*/ 3175 h 506"/>
                    <a:gd name="T2" fmla="*/ 133350 w 102"/>
                    <a:gd name="T3" fmla="*/ 46038 h 506"/>
                    <a:gd name="T4" fmla="*/ 147638 w 102"/>
                    <a:gd name="T5" fmla="*/ 96838 h 506"/>
                    <a:gd name="T6" fmla="*/ 158750 w 102"/>
                    <a:gd name="T7" fmla="*/ 128588 h 506"/>
                    <a:gd name="T8" fmla="*/ 131763 w 102"/>
                    <a:gd name="T9" fmla="*/ 153988 h 506"/>
                    <a:gd name="T10" fmla="*/ 106363 w 102"/>
                    <a:gd name="T11" fmla="*/ 236538 h 506"/>
                    <a:gd name="T12" fmla="*/ 96837 w 102"/>
                    <a:gd name="T13" fmla="*/ 296863 h 506"/>
                    <a:gd name="T14" fmla="*/ 100012 w 102"/>
                    <a:gd name="T15" fmla="*/ 358775 h 506"/>
                    <a:gd name="T16" fmla="*/ 87312 w 102"/>
                    <a:gd name="T17" fmla="*/ 420688 h 506"/>
                    <a:gd name="T18" fmla="*/ 71438 w 102"/>
                    <a:gd name="T19" fmla="*/ 508000 h 506"/>
                    <a:gd name="T20" fmla="*/ 71438 w 102"/>
                    <a:gd name="T21" fmla="*/ 546100 h 506"/>
                    <a:gd name="T22" fmla="*/ 74613 w 102"/>
                    <a:gd name="T23" fmla="*/ 598488 h 506"/>
                    <a:gd name="T24" fmla="*/ 61913 w 102"/>
                    <a:gd name="T25" fmla="*/ 665163 h 506"/>
                    <a:gd name="T26" fmla="*/ 41275 w 102"/>
                    <a:gd name="T27" fmla="*/ 700088 h 506"/>
                    <a:gd name="T28" fmla="*/ 60325 w 102"/>
                    <a:gd name="T29" fmla="*/ 723900 h 506"/>
                    <a:gd name="T30" fmla="*/ 80963 w 102"/>
                    <a:gd name="T31" fmla="*/ 760413 h 506"/>
                    <a:gd name="T32" fmla="*/ 103188 w 102"/>
                    <a:gd name="T33" fmla="*/ 773113 h 506"/>
                    <a:gd name="T34" fmla="*/ 87312 w 102"/>
                    <a:gd name="T35" fmla="*/ 795338 h 506"/>
                    <a:gd name="T36" fmla="*/ 68263 w 102"/>
                    <a:gd name="T37" fmla="*/ 796925 h 506"/>
                    <a:gd name="T38" fmla="*/ 82550 w 102"/>
                    <a:gd name="T39" fmla="*/ 779463 h 506"/>
                    <a:gd name="T40" fmla="*/ 60325 w 102"/>
                    <a:gd name="T41" fmla="*/ 788988 h 506"/>
                    <a:gd name="T42" fmla="*/ 53975 w 102"/>
                    <a:gd name="T43" fmla="*/ 774700 h 506"/>
                    <a:gd name="T44" fmla="*/ 44450 w 102"/>
                    <a:gd name="T45" fmla="*/ 769938 h 506"/>
                    <a:gd name="T46" fmla="*/ 49212 w 102"/>
                    <a:gd name="T47" fmla="*/ 755650 h 506"/>
                    <a:gd name="T48" fmla="*/ 30163 w 102"/>
                    <a:gd name="T49" fmla="*/ 752475 h 506"/>
                    <a:gd name="T50" fmla="*/ 23812 w 102"/>
                    <a:gd name="T51" fmla="*/ 723900 h 506"/>
                    <a:gd name="T52" fmla="*/ 19050 w 102"/>
                    <a:gd name="T53" fmla="*/ 701675 h 506"/>
                    <a:gd name="T54" fmla="*/ 7938 w 102"/>
                    <a:gd name="T55" fmla="*/ 665163 h 506"/>
                    <a:gd name="T56" fmla="*/ 22225 w 102"/>
                    <a:gd name="T57" fmla="*/ 676275 h 506"/>
                    <a:gd name="T58" fmla="*/ 33338 w 102"/>
                    <a:gd name="T59" fmla="*/ 661988 h 506"/>
                    <a:gd name="T60" fmla="*/ 31750 w 102"/>
                    <a:gd name="T61" fmla="*/ 652463 h 506"/>
                    <a:gd name="T62" fmla="*/ 22225 w 102"/>
                    <a:gd name="T63" fmla="*/ 639763 h 506"/>
                    <a:gd name="T64" fmla="*/ 19050 w 102"/>
                    <a:gd name="T65" fmla="*/ 631825 h 506"/>
                    <a:gd name="T66" fmla="*/ 12700 w 102"/>
                    <a:gd name="T67" fmla="*/ 611188 h 506"/>
                    <a:gd name="T68" fmla="*/ 28575 w 102"/>
                    <a:gd name="T69" fmla="*/ 603250 h 506"/>
                    <a:gd name="T70" fmla="*/ 49212 w 102"/>
                    <a:gd name="T71" fmla="*/ 588963 h 506"/>
                    <a:gd name="T72" fmla="*/ 52388 w 102"/>
                    <a:gd name="T73" fmla="*/ 552450 h 506"/>
                    <a:gd name="T74" fmla="*/ 53975 w 102"/>
                    <a:gd name="T75" fmla="*/ 523875 h 506"/>
                    <a:gd name="T76" fmla="*/ 42862 w 102"/>
                    <a:gd name="T77" fmla="*/ 511175 h 506"/>
                    <a:gd name="T78" fmla="*/ 38100 w 102"/>
                    <a:gd name="T79" fmla="*/ 544513 h 506"/>
                    <a:gd name="T80" fmla="*/ 25400 w 102"/>
                    <a:gd name="T81" fmla="*/ 536575 h 506"/>
                    <a:gd name="T82" fmla="*/ 33338 w 102"/>
                    <a:gd name="T83" fmla="*/ 509588 h 506"/>
                    <a:gd name="T84" fmla="*/ 38100 w 102"/>
                    <a:gd name="T85" fmla="*/ 469900 h 506"/>
                    <a:gd name="T86" fmla="*/ 39688 w 102"/>
                    <a:gd name="T87" fmla="*/ 434975 h 506"/>
                    <a:gd name="T88" fmla="*/ 44450 w 102"/>
                    <a:gd name="T89" fmla="*/ 411163 h 506"/>
                    <a:gd name="T90" fmla="*/ 60325 w 102"/>
                    <a:gd name="T91" fmla="*/ 365125 h 506"/>
                    <a:gd name="T92" fmla="*/ 76200 w 102"/>
                    <a:gd name="T93" fmla="*/ 320675 h 506"/>
                    <a:gd name="T94" fmla="*/ 82550 w 102"/>
                    <a:gd name="T95" fmla="*/ 255588 h 506"/>
                    <a:gd name="T96" fmla="*/ 82550 w 102"/>
                    <a:gd name="T97" fmla="*/ 230188 h 506"/>
                    <a:gd name="T98" fmla="*/ 96837 w 102"/>
                    <a:gd name="T99" fmla="*/ 115888 h 506"/>
                    <a:gd name="T100" fmla="*/ 98425 w 102"/>
                    <a:gd name="T101" fmla="*/ 22225 h 50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2"/>
                    <a:gd name="T154" fmla="*/ 0 h 506"/>
                    <a:gd name="T155" fmla="*/ 102 w 102"/>
                    <a:gd name="T156" fmla="*/ 506 h 50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2" h="506">
                      <a:moveTo>
                        <a:pt x="62" y="14"/>
                      </a:moveTo>
                      <a:lnTo>
                        <a:pt x="67" y="12"/>
                      </a:lnTo>
                      <a:lnTo>
                        <a:pt x="71" y="2"/>
                      </a:lnTo>
                      <a:lnTo>
                        <a:pt x="73" y="0"/>
                      </a:lnTo>
                      <a:lnTo>
                        <a:pt x="76" y="9"/>
                      </a:lnTo>
                      <a:lnTo>
                        <a:pt x="84" y="29"/>
                      </a:lnTo>
                      <a:lnTo>
                        <a:pt x="83" y="41"/>
                      </a:lnTo>
                      <a:lnTo>
                        <a:pt x="89" y="51"/>
                      </a:lnTo>
                      <a:lnTo>
                        <a:pt x="93" y="61"/>
                      </a:lnTo>
                      <a:lnTo>
                        <a:pt x="94" y="71"/>
                      </a:lnTo>
                      <a:lnTo>
                        <a:pt x="102" y="71"/>
                      </a:lnTo>
                      <a:lnTo>
                        <a:pt x="100" y="81"/>
                      </a:lnTo>
                      <a:lnTo>
                        <a:pt x="93" y="89"/>
                      </a:lnTo>
                      <a:lnTo>
                        <a:pt x="86" y="92"/>
                      </a:lnTo>
                      <a:lnTo>
                        <a:pt x="83" y="97"/>
                      </a:lnTo>
                      <a:lnTo>
                        <a:pt x="85" y="119"/>
                      </a:lnTo>
                      <a:lnTo>
                        <a:pt x="71" y="140"/>
                      </a:lnTo>
                      <a:lnTo>
                        <a:pt x="67" y="149"/>
                      </a:lnTo>
                      <a:lnTo>
                        <a:pt x="64" y="167"/>
                      </a:lnTo>
                      <a:lnTo>
                        <a:pt x="61" y="175"/>
                      </a:lnTo>
                      <a:lnTo>
                        <a:pt x="61" y="187"/>
                      </a:lnTo>
                      <a:lnTo>
                        <a:pt x="68" y="205"/>
                      </a:lnTo>
                      <a:lnTo>
                        <a:pt x="66" y="219"/>
                      </a:lnTo>
                      <a:lnTo>
                        <a:pt x="63" y="226"/>
                      </a:lnTo>
                      <a:lnTo>
                        <a:pt x="62" y="242"/>
                      </a:lnTo>
                      <a:lnTo>
                        <a:pt x="54" y="249"/>
                      </a:lnTo>
                      <a:lnTo>
                        <a:pt x="55" y="265"/>
                      </a:lnTo>
                      <a:lnTo>
                        <a:pt x="56" y="277"/>
                      </a:lnTo>
                      <a:lnTo>
                        <a:pt x="46" y="297"/>
                      </a:lnTo>
                      <a:lnTo>
                        <a:pt x="45" y="320"/>
                      </a:lnTo>
                      <a:lnTo>
                        <a:pt x="43" y="329"/>
                      </a:lnTo>
                      <a:lnTo>
                        <a:pt x="42" y="341"/>
                      </a:lnTo>
                      <a:lnTo>
                        <a:pt x="45" y="344"/>
                      </a:lnTo>
                      <a:lnTo>
                        <a:pt x="45" y="360"/>
                      </a:lnTo>
                      <a:lnTo>
                        <a:pt x="48" y="368"/>
                      </a:lnTo>
                      <a:lnTo>
                        <a:pt x="47" y="377"/>
                      </a:lnTo>
                      <a:lnTo>
                        <a:pt x="46" y="396"/>
                      </a:lnTo>
                      <a:lnTo>
                        <a:pt x="40" y="405"/>
                      </a:lnTo>
                      <a:lnTo>
                        <a:pt x="39" y="419"/>
                      </a:lnTo>
                      <a:lnTo>
                        <a:pt x="33" y="427"/>
                      </a:lnTo>
                      <a:lnTo>
                        <a:pt x="27" y="433"/>
                      </a:lnTo>
                      <a:lnTo>
                        <a:pt x="26" y="441"/>
                      </a:lnTo>
                      <a:lnTo>
                        <a:pt x="27" y="448"/>
                      </a:lnTo>
                      <a:lnTo>
                        <a:pt x="30" y="455"/>
                      </a:lnTo>
                      <a:lnTo>
                        <a:pt x="38" y="456"/>
                      </a:lnTo>
                      <a:lnTo>
                        <a:pt x="39" y="468"/>
                      </a:lnTo>
                      <a:lnTo>
                        <a:pt x="43" y="477"/>
                      </a:lnTo>
                      <a:lnTo>
                        <a:pt x="51" y="479"/>
                      </a:lnTo>
                      <a:lnTo>
                        <a:pt x="70" y="478"/>
                      </a:lnTo>
                      <a:lnTo>
                        <a:pt x="72" y="484"/>
                      </a:lnTo>
                      <a:lnTo>
                        <a:pt x="65" y="487"/>
                      </a:lnTo>
                      <a:lnTo>
                        <a:pt x="59" y="489"/>
                      </a:lnTo>
                      <a:lnTo>
                        <a:pt x="55" y="494"/>
                      </a:lnTo>
                      <a:lnTo>
                        <a:pt x="55" y="501"/>
                      </a:lnTo>
                      <a:lnTo>
                        <a:pt x="54" y="506"/>
                      </a:lnTo>
                      <a:lnTo>
                        <a:pt x="47" y="505"/>
                      </a:lnTo>
                      <a:lnTo>
                        <a:pt x="43" y="502"/>
                      </a:lnTo>
                      <a:lnTo>
                        <a:pt x="44" y="499"/>
                      </a:lnTo>
                      <a:lnTo>
                        <a:pt x="49" y="496"/>
                      </a:lnTo>
                      <a:lnTo>
                        <a:pt x="52" y="491"/>
                      </a:lnTo>
                      <a:lnTo>
                        <a:pt x="48" y="488"/>
                      </a:lnTo>
                      <a:lnTo>
                        <a:pt x="42" y="492"/>
                      </a:lnTo>
                      <a:lnTo>
                        <a:pt x="38" y="497"/>
                      </a:lnTo>
                      <a:lnTo>
                        <a:pt x="32" y="496"/>
                      </a:lnTo>
                      <a:lnTo>
                        <a:pt x="29" y="491"/>
                      </a:lnTo>
                      <a:lnTo>
                        <a:pt x="34" y="488"/>
                      </a:lnTo>
                      <a:lnTo>
                        <a:pt x="36" y="484"/>
                      </a:lnTo>
                      <a:lnTo>
                        <a:pt x="35" y="481"/>
                      </a:lnTo>
                      <a:lnTo>
                        <a:pt x="28" y="485"/>
                      </a:lnTo>
                      <a:lnTo>
                        <a:pt x="21" y="486"/>
                      </a:lnTo>
                      <a:lnTo>
                        <a:pt x="23" y="480"/>
                      </a:lnTo>
                      <a:lnTo>
                        <a:pt x="31" y="476"/>
                      </a:lnTo>
                      <a:lnTo>
                        <a:pt x="31" y="472"/>
                      </a:lnTo>
                      <a:lnTo>
                        <a:pt x="26" y="473"/>
                      </a:lnTo>
                      <a:lnTo>
                        <a:pt x="19" y="474"/>
                      </a:lnTo>
                      <a:lnTo>
                        <a:pt x="21" y="467"/>
                      </a:lnTo>
                      <a:lnTo>
                        <a:pt x="17" y="464"/>
                      </a:lnTo>
                      <a:lnTo>
                        <a:pt x="15" y="456"/>
                      </a:lnTo>
                      <a:lnTo>
                        <a:pt x="15" y="452"/>
                      </a:lnTo>
                      <a:lnTo>
                        <a:pt x="15" y="446"/>
                      </a:lnTo>
                      <a:lnTo>
                        <a:pt x="12" y="442"/>
                      </a:lnTo>
                      <a:lnTo>
                        <a:pt x="7" y="436"/>
                      </a:lnTo>
                      <a:lnTo>
                        <a:pt x="5" y="430"/>
                      </a:lnTo>
                      <a:lnTo>
                        <a:pt x="5" y="419"/>
                      </a:lnTo>
                      <a:lnTo>
                        <a:pt x="10" y="418"/>
                      </a:lnTo>
                      <a:lnTo>
                        <a:pt x="11" y="420"/>
                      </a:lnTo>
                      <a:lnTo>
                        <a:pt x="14" y="426"/>
                      </a:lnTo>
                      <a:lnTo>
                        <a:pt x="17" y="425"/>
                      </a:lnTo>
                      <a:lnTo>
                        <a:pt x="18" y="417"/>
                      </a:lnTo>
                      <a:lnTo>
                        <a:pt x="21" y="417"/>
                      </a:lnTo>
                      <a:lnTo>
                        <a:pt x="24" y="416"/>
                      </a:lnTo>
                      <a:lnTo>
                        <a:pt x="24" y="410"/>
                      </a:lnTo>
                      <a:lnTo>
                        <a:pt x="20" y="411"/>
                      </a:lnTo>
                      <a:lnTo>
                        <a:pt x="15" y="412"/>
                      </a:lnTo>
                      <a:lnTo>
                        <a:pt x="13" y="408"/>
                      </a:lnTo>
                      <a:lnTo>
                        <a:pt x="14" y="403"/>
                      </a:lnTo>
                      <a:lnTo>
                        <a:pt x="17" y="401"/>
                      </a:lnTo>
                      <a:lnTo>
                        <a:pt x="17" y="398"/>
                      </a:lnTo>
                      <a:lnTo>
                        <a:pt x="12" y="398"/>
                      </a:lnTo>
                      <a:lnTo>
                        <a:pt x="0" y="397"/>
                      </a:lnTo>
                      <a:lnTo>
                        <a:pt x="4" y="391"/>
                      </a:lnTo>
                      <a:lnTo>
                        <a:pt x="8" y="385"/>
                      </a:lnTo>
                      <a:lnTo>
                        <a:pt x="12" y="380"/>
                      </a:lnTo>
                      <a:lnTo>
                        <a:pt x="16" y="377"/>
                      </a:lnTo>
                      <a:lnTo>
                        <a:pt x="18" y="380"/>
                      </a:lnTo>
                      <a:lnTo>
                        <a:pt x="21" y="388"/>
                      </a:lnTo>
                      <a:lnTo>
                        <a:pt x="26" y="381"/>
                      </a:lnTo>
                      <a:lnTo>
                        <a:pt x="31" y="371"/>
                      </a:lnTo>
                      <a:lnTo>
                        <a:pt x="29" y="363"/>
                      </a:lnTo>
                      <a:lnTo>
                        <a:pt x="29" y="355"/>
                      </a:lnTo>
                      <a:lnTo>
                        <a:pt x="33" y="348"/>
                      </a:lnTo>
                      <a:lnTo>
                        <a:pt x="31" y="340"/>
                      </a:lnTo>
                      <a:lnTo>
                        <a:pt x="33" y="335"/>
                      </a:lnTo>
                      <a:lnTo>
                        <a:pt x="34" y="330"/>
                      </a:lnTo>
                      <a:lnTo>
                        <a:pt x="34" y="322"/>
                      </a:lnTo>
                      <a:lnTo>
                        <a:pt x="30" y="321"/>
                      </a:lnTo>
                      <a:lnTo>
                        <a:pt x="27" y="322"/>
                      </a:lnTo>
                      <a:lnTo>
                        <a:pt x="25" y="329"/>
                      </a:lnTo>
                      <a:lnTo>
                        <a:pt x="23" y="334"/>
                      </a:lnTo>
                      <a:lnTo>
                        <a:pt x="24" y="343"/>
                      </a:lnTo>
                      <a:lnTo>
                        <a:pt x="21" y="347"/>
                      </a:lnTo>
                      <a:lnTo>
                        <a:pt x="17" y="345"/>
                      </a:lnTo>
                      <a:lnTo>
                        <a:pt x="16" y="338"/>
                      </a:lnTo>
                      <a:lnTo>
                        <a:pt x="16" y="329"/>
                      </a:lnTo>
                      <a:lnTo>
                        <a:pt x="19" y="324"/>
                      </a:lnTo>
                      <a:lnTo>
                        <a:pt x="21" y="321"/>
                      </a:lnTo>
                      <a:lnTo>
                        <a:pt x="21" y="313"/>
                      </a:lnTo>
                      <a:lnTo>
                        <a:pt x="22" y="302"/>
                      </a:lnTo>
                      <a:lnTo>
                        <a:pt x="24" y="296"/>
                      </a:lnTo>
                      <a:lnTo>
                        <a:pt x="29" y="289"/>
                      </a:lnTo>
                      <a:lnTo>
                        <a:pt x="26" y="282"/>
                      </a:lnTo>
                      <a:lnTo>
                        <a:pt x="25" y="274"/>
                      </a:lnTo>
                      <a:lnTo>
                        <a:pt x="25" y="268"/>
                      </a:lnTo>
                      <a:lnTo>
                        <a:pt x="23" y="259"/>
                      </a:lnTo>
                      <a:lnTo>
                        <a:pt x="28" y="259"/>
                      </a:lnTo>
                      <a:lnTo>
                        <a:pt x="31" y="249"/>
                      </a:lnTo>
                      <a:lnTo>
                        <a:pt x="36" y="239"/>
                      </a:lnTo>
                      <a:lnTo>
                        <a:pt x="38" y="230"/>
                      </a:lnTo>
                      <a:lnTo>
                        <a:pt x="43" y="219"/>
                      </a:lnTo>
                      <a:lnTo>
                        <a:pt x="45" y="209"/>
                      </a:lnTo>
                      <a:lnTo>
                        <a:pt x="48" y="202"/>
                      </a:lnTo>
                      <a:lnTo>
                        <a:pt x="47" y="175"/>
                      </a:lnTo>
                      <a:lnTo>
                        <a:pt x="47" y="166"/>
                      </a:lnTo>
                      <a:lnTo>
                        <a:pt x="52" y="161"/>
                      </a:lnTo>
                      <a:lnTo>
                        <a:pt x="53" y="154"/>
                      </a:lnTo>
                      <a:lnTo>
                        <a:pt x="49" y="150"/>
                      </a:lnTo>
                      <a:lnTo>
                        <a:pt x="52" y="145"/>
                      </a:lnTo>
                      <a:lnTo>
                        <a:pt x="55" y="129"/>
                      </a:lnTo>
                      <a:lnTo>
                        <a:pt x="59" y="107"/>
                      </a:lnTo>
                      <a:lnTo>
                        <a:pt x="61" y="73"/>
                      </a:lnTo>
                      <a:lnTo>
                        <a:pt x="65" y="39"/>
                      </a:lnTo>
                      <a:lnTo>
                        <a:pt x="64" y="21"/>
                      </a:lnTo>
                      <a:lnTo>
                        <a:pt x="62" y="1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18" name="Chile (South)"/>
                <p:cNvSpPr>
                  <a:spLocks/>
                </p:cNvSpPr>
                <p:nvPr/>
              </p:nvSpPr>
              <p:spPr bwMode="auto">
                <a:xfrm>
                  <a:off x="2939200" y="4880418"/>
                  <a:ext cx="85494" cy="80520"/>
                </a:xfrm>
                <a:custGeom>
                  <a:avLst/>
                  <a:gdLst>
                    <a:gd name="T0" fmla="*/ 1588 w 51"/>
                    <a:gd name="T1" fmla="*/ 53975 h 48"/>
                    <a:gd name="T2" fmla="*/ 0 w 51"/>
                    <a:gd name="T3" fmla="*/ 47625 h 48"/>
                    <a:gd name="T4" fmla="*/ 4763 w 51"/>
                    <a:gd name="T5" fmla="*/ 44450 h 48"/>
                    <a:gd name="T6" fmla="*/ 11113 w 51"/>
                    <a:gd name="T7" fmla="*/ 46037 h 48"/>
                    <a:gd name="T8" fmla="*/ 22225 w 51"/>
                    <a:gd name="T9" fmla="*/ 46037 h 48"/>
                    <a:gd name="T10" fmla="*/ 28575 w 51"/>
                    <a:gd name="T11" fmla="*/ 47625 h 48"/>
                    <a:gd name="T12" fmla="*/ 34925 w 51"/>
                    <a:gd name="T13" fmla="*/ 46037 h 48"/>
                    <a:gd name="T14" fmla="*/ 25400 w 51"/>
                    <a:gd name="T15" fmla="*/ 39687 h 48"/>
                    <a:gd name="T16" fmla="*/ 17463 w 51"/>
                    <a:gd name="T17" fmla="*/ 33338 h 48"/>
                    <a:gd name="T18" fmla="*/ 20638 w 51"/>
                    <a:gd name="T19" fmla="*/ 26988 h 48"/>
                    <a:gd name="T20" fmla="*/ 25400 w 51"/>
                    <a:gd name="T21" fmla="*/ 26988 h 48"/>
                    <a:gd name="T22" fmla="*/ 31750 w 51"/>
                    <a:gd name="T23" fmla="*/ 23812 h 48"/>
                    <a:gd name="T24" fmla="*/ 30163 w 51"/>
                    <a:gd name="T25" fmla="*/ 15875 h 48"/>
                    <a:gd name="T26" fmla="*/ 22225 w 51"/>
                    <a:gd name="T27" fmla="*/ 19050 h 48"/>
                    <a:gd name="T28" fmla="*/ 15875 w 51"/>
                    <a:gd name="T29" fmla="*/ 22225 h 48"/>
                    <a:gd name="T30" fmla="*/ 12700 w 51"/>
                    <a:gd name="T31" fmla="*/ 15875 h 48"/>
                    <a:gd name="T32" fmla="*/ 14288 w 51"/>
                    <a:gd name="T33" fmla="*/ 11112 h 48"/>
                    <a:gd name="T34" fmla="*/ 22225 w 51"/>
                    <a:gd name="T35" fmla="*/ 6350 h 48"/>
                    <a:gd name="T36" fmla="*/ 28575 w 51"/>
                    <a:gd name="T37" fmla="*/ 3175 h 48"/>
                    <a:gd name="T38" fmla="*/ 36513 w 51"/>
                    <a:gd name="T39" fmla="*/ 0 h 48"/>
                    <a:gd name="T40" fmla="*/ 42863 w 51"/>
                    <a:gd name="T41" fmla="*/ 0 h 48"/>
                    <a:gd name="T42" fmla="*/ 49213 w 51"/>
                    <a:gd name="T43" fmla="*/ 7938 h 48"/>
                    <a:gd name="T44" fmla="*/ 49213 w 51"/>
                    <a:gd name="T45" fmla="*/ 57150 h 48"/>
                    <a:gd name="T46" fmla="*/ 76200 w 51"/>
                    <a:gd name="T47" fmla="*/ 57150 h 48"/>
                    <a:gd name="T48" fmla="*/ 80963 w 51"/>
                    <a:gd name="T49" fmla="*/ 61913 h 48"/>
                    <a:gd name="T50" fmla="*/ 79375 w 51"/>
                    <a:gd name="T51" fmla="*/ 66675 h 48"/>
                    <a:gd name="T52" fmla="*/ 71438 w 51"/>
                    <a:gd name="T53" fmla="*/ 68263 h 48"/>
                    <a:gd name="T54" fmla="*/ 61913 w 51"/>
                    <a:gd name="T55" fmla="*/ 69850 h 48"/>
                    <a:gd name="T56" fmla="*/ 50800 w 51"/>
                    <a:gd name="T57" fmla="*/ 69850 h 48"/>
                    <a:gd name="T58" fmla="*/ 49213 w 51"/>
                    <a:gd name="T59" fmla="*/ 76200 h 48"/>
                    <a:gd name="T60" fmla="*/ 39688 w 51"/>
                    <a:gd name="T61" fmla="*/ 74613 h 48"/>
                    <a:gd name="T62" fmla="*/ 26988 w 51"/>
                    <a:gd name="T63" fmla="*/ 71438 h 48"/>
                    <a:gd name="T64" fmla="*/ 22225 w 51"/>
                    <a:gd name="T65" fmla="*/ 65088 h 48"/>
                    <a:gd name="T66" fmla="*/ 23813 w 51"/>
                    <a:gd name="T67" fmla="*/ 60325 h 48"/>
                    <a:gd name="T68" fmla="*/ 17463 w 51"/>
                    <a:gd name="T69" fmla="*/ 58738 h 48"/>
                    <a:gd name="T70" fmla="*/ 14288 w 51"/>
                    <a:gd name="T71" fmla="*/ 60325 h 48"/>
                    <a:gd name="T72" fmla="*/ 12700 w 51"/>
                    <a:gd name="T73" fmla="*/ 66675 h 48"/>
                    <a:gd name="T74" fmla="*/ 1588 w 51"/>
                    <a:gd name="T75" fmla="*/ 60325 h 48"/>
                    <a:gd name="T76" fmla="*/ 1588 w 51"/>
                    <a:gd name="T77" fmla="*/ 53975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1"/>
                    <a:gd name="T118" fmla="*/ 0 h 48"/>
                    <a:gd name="T119" fmla="*/ 51 w 51"/>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1" h="48">
                      <a:moveTo>
                        <a:pt x="1" y="34"/>
                      </a:moveTo>
                      <a:lnTo>
                        <a:pt x="0" y="30"/>
                      </a:lnTo>
                      <a:lnTo>
                        <a:pt x="3" y="28"/>
                      </a:lnTo>
                      <a:lnTo>
                        <a:pt x="7" y="29"/>
                      </a:lnTo>
                      <a:lnTo>
                        <a:pt x="14" y="29"/>
                      </a:lnTo>
                      <a:lnTo>
                        <a:pt x="18" y="30"/>
                      </a:lnTo>
                      <a:lnTo>
                        <a:pt x="22" y="29"/>
                      </a:lnTo>
                      <a:lnTo>
                        <a:pt x="16" y="25"/>
                      </a:lnTo>
                      <a:lnTo>
                        <a:pt x="11" y="21"/>
                      </a:lnTo>
                      <a:lnTo>
                        <a:pt x="13" y="17"/>
                      </a:lnTo>
                      <a:lnTo>
                        <a:pt x="16" y="17"/>
                      </a:lnTo>
                      <a:lnTo>
                        <a:pt x="20" y="15"/>
                      </a:lnTo>
                      <a:lnTo>
                        <a:pt x="19" y="10"/>
                      </a:lnTo>
                      <a:lnTo>
                        <a:pt x="14" y="12"/>
                      </a:lnTo>
                      <a:lnTo>
                        <a:pt x="10" y="14"/>
                      </a:lnTo>
                      <a:lnTo>
                        <a:pt x="8" y="10"/>
                      </a:lnTo>
                      <a:lnTo>
                        <a:pt x="9" y="7"/>
                      </a:lnTo>
                      <a:lnTo>
                        <a:pt x="14" y="4"/>
                      </a:lnTo>
                      <a:lnTo>
                        <a:pt x="18" y="2"/>
                      </a:lnTo>
                      <a:lnTo>
                        <a:pt x="23" y="0"/>
                      </a:lnTo>
                      <a:lnTo>
                        <a:pt x="27" y="0"/>
                      </a:lnTo>
                      <a:lnTo>
                        <a:pt x="31" y="5"/>
                      </a:lnTo>
                      <a:lnTo>
                        <a:pt x="31" y="36"/>
                      </a:lnTo>
                      <a:lnTo>
                        <a:pt x="48" y="36"/>
                      </a:lnTo>
                      <a:lnTo>
                        <a:pt x="51" y="39"/>
                      </a:lnTo>
                      <a:lnTo>
                        <a:pt x="50" y="42"/>
                      </a:lnTo>
                      <a:lnTo>
                        <a:pt x="45" y="43"/>
                      </a:lnTo>
                      <a:lnTo>
                        <a:pt x="39" y="44"/>
                      </a:lnTo>
                      <a:lnTo>
                        <a:pt x="32" y="44"/>
                      </a:lnTo>
                      <a:lnTo>
                        <a:pt x="31" y="48"/>
                      </a:lnTo>
                      <a:lnTo>
                        <a:pt x="25" y="47"/>
                      </a:lnTo>
                      <a:lnTo>
                        <a:pt x="17" y="45"/>
                      </a:lnTo>
                      <a:lnTo>
                        <a:pt x="14" y="41"/>
                      </a:lnTo>
                      <a:lnTo>
                        <a:pt x="15" y="38"/>
                      </a:lnTo>
                      <a:lnTo>
                        <a:pt x="11" y="37"/>
                      </a:lnTo>
                      <a:lnTo>
                        <a:pt x="9" y="38"/>
                      </a:lnTo>
                      <a:lnTo>
                        <a:pt x="8" y="42"/>
                      </a:lnTo>
                      <a:lnTo>
                        <a:pt x="1" y="38"/>
                      </a:lnTo>
                      <a:lnTo>
                        <a:pt x="1" y="3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313" name="Falkland Isles"/>
              <p:cNvGrpSpPr/>
              <p:nvPr/>
            </p:nvGrpSpPr>
            <p:grpSpPr>
              <a:xfrm>
                <a:off x="3148742" y="4845191"/>
                <a:ext cx="56996" cy="26839"/>
                <a:chOff x="3148742" y="4845191"/>
                <a:chExt cx="56996" cy="26839"/>
              </a:xfrm>
              <a:grpFill/>
            </p:grpSpPr>
            <p:sp>
              <p:nvSpPr>
                <p:cNvPr id="315" name="Falkland Isles (West)"/>
                <p:cNvSpPr>
                  <a:spLocks/>
                </p:cNvSpPr>
                <p:nvPr/>
              </p:nvSpPr>
              <p:spPr bwMode="auto">
                <a:xfrm>
                  <a:off x="3148742" y="4845191"/>
                  <a:ext cx="25146" cy="23485"/>
                </a:xfrm>
                <a:custGeom>
                  <a:avLst/>
                  <a:gdLst>
                    <a:gd name="T0" fmla="*/ 9525 w 15"/>
                    <a:gd name="T1" fmla="*/ 4763 h 14"/>
                    <a:gd name="T2" fmla="*/ 15875 w 15"/>
                    <a:gd name="T3" fmla="*/ 0 h 14"/>
                    <a:gd name="T4" fmla="*/ 23813 w 15"/>
                    <a:gd name="T5" fmla="*/ 3175 h 14"/>
                    <a:gd name="T6" fmla="*/ 23813 w 15"/>
                    <a:gd name="T7" fmla="*/ 7938 h 14"/>
                    <a:gd name="T8" fmla="*/ 17463 w 15"/>
                    <a:gd name="T9" fmla="*/ 11113 h 14"/>
                    <a:gd name="T10" fmla="*/ 11113 w 15"/>
                    <a:gd name="T11" fmla="*/ 19050 h 14"/>
                    <a:gd name="T12" fmla="*/ 6350 w 15"/>
                    <a:gd name="T13" fmla="*/ 22225 h 14"/>
                    <a:gd name="T14" fmla="*/ 0 w 15"/>
                    <a:gd name="T15" fmla="*/ 20638 h 14"/>
                    <a:gd name="T16" fmla="*/ 0 w 15"/>
                    <a:gd name="T17" fmla="*/ 15875 h 14"/>
                    <a:gd name="T18" fmla="*/ 6350 w 15"/>
                    <a:gd name="T19" fmla="*/ 9525 h 14"/>
                    <a:gd name="T20" fmla="*/ 9525 w 15"/>
                    <a:gd name="T21" fmla="*/ 4763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4"/>
                    <a:gd name="T35" fmla="*/ 15 w 15"/>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4">
                      <a:moveTo>
                        <a:pt x="6" y="3"/>
                      </a:moveTo>
                      <a:lnTo>
                        <a:pt x="10" y="0"/>
                      </a:lnTo>
                      <a:lnTo>
                        <a:pt x="15" y="2"/>
                      </a:lnTo>
                      <a:lnTo>
                        <a:pt x="15" y="5"/>
                      </a:lnTo>
                      <a:lnTo>
                        <a:pt x="11" y="7"/>
                      </a:lnTo>
                      <a:lnTo>
                        <a:pt x="7" y="12"/>
                      </a:lnTo>
                      <a:lnTo>
                        <a:pt x="4" y="14"/>
                      </a:lnTo>
                      <a:lnTo>
                        <a:pt x="0" y="13"/>
                      </a:lnTo>
                      <a:lnTo>
                        <a:pt x="0" y="10"/>
                      </a:lnTo>
                      <a:lnTo>
                        <a:pt x="4" y="6"/>
                      </a:lnTo>
                      <a:lnTo>
                        <a:pt x="6" y="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316" name="Falkland Isles (East)"/>
                <p:cNvSpPr>
                  <a:spLocks/>
                </p:cNvSpPr>
                <p:nvPr/>
              </p:nvSpPr>
              <p:spPr bwMode="auto">
                <a:xfrm>
                  <a:off x="3170534" y="4846868"/>
                  <a:ext cx="35204" cy="25162"/>
                </a:xfrm>
                <a:custGeom>
                  <a:avLst/>
                  <a:gdLst>
                    <a:gd name="T0" fmla="*/ 7938 w 21"/>
                    <a:gd name="T1" fmla="*/ 9525 h 15"/>
                    <a:gd name="T2" fmla="*/ 12700 w 21"/>
                    <a:gd name="T3" fmla="*/ 1587 h 15"/>
                    <a:gd name="T4" fmla="*/ 19050 w 21"/>
                    <a:gd name="T5" fmla="*/ 0 h 15"/>
                    <a:gd name="T6" fmla="*/ 26988 w 21"/>
                    <a:gd name="T7" fmla="*/ 1587 h 15"/>
                    <a:gd name="T8" fmla="*/ 33338 w 21"/>
                    <a:gd name="T9" fmla="*/ 4762 h 15"/>
                    <a:gd name="T10" fmla="*/ 31750 w 21"/>
                    <a:gd name="T11" fmla="*/ 7937 h 15"/>
                    <a:gd name="T12" fmla="*/ 26988 w 21"/>
                    <a:gd name="T13" fmla="*/ 11112 h 15"/>
                    <a:gd name="T14" fmla="*/ 20638 w 21"/>
                    <a:gd name="T15" fmla="*/ 12700 h 15"/>
                    <a:gd name="T16" fmla="*/ 17463 w 21"/>
                    <a:gd name="T17" fmla="*/ 14287 h 15"/>
                    <a:gd name="T18" fmla="*/ 14288 w 21"/>
                    <a:gd name="T19" fmla="*/ 17462 h 15"/>
                    <a:gd name="T20" fmla="*/ 9525 w 21"/>
                    <a:gd name="T21" fmla="*/ 20637 h 15"/>
                    <a:gd name="T22" fmla="*/ 6350 w 21"/>
                    <a:gd name="T23" fmla="*/ 23812 h 15"/>
                    <a:gd name="T24" fmla="*/ 0 w 21"/>
                    <a:gd name="T25" fmla="*/ 22225 h 15"/>
                    <a:gd name="T26" fmla="*/ 0 w 21"/>
                    <a:gd name="T27" fmla="*/ 15875 h 15"/>
                    <a:gd name="T28" fmla="*/ 1588 w 21"/>
                    <a:gd name="T29" fmla="*/ 12700 h 15"/>
                    <a:gd name="T30" fmla="*/ 7938 w 21"/>
                    <a:gd name="T31" fmla="*/ 9525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15"/>
                    <a:gd name="T50" fmla="*/ 21 w 21"/>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15">
                      <a:moveTo>
                        <a:pt x="5" y="6"/>
                      </a:moveTo>
                      <a:lnTo>
                        <a:pt x="8" y="1"/>
                      </a:lnTo>
                      <a:lnTo>
                        <a:pt x="12" y="0"/>
                      </a:lnTo>
                      <a:lnTo>
                        <a:pt x="17" y="1"/>
                      </a:lnTo>
                      <a:lnTo>
                        <a:pt x="21" y="3"/>
                      </a:lnTo>
                      <a:lnTo>
                        <a:pt x="20" y="5"/>
                      </a:lnTo>
                      <a:lnTo>
                        <a:pt x="17" y="7"/>
                      </a:lnTo>
                      <a:lnTo>
                        <a:pt x="13" y="8"/>
                      </a:lnTo>
                      <a:lnTo>
                        <a:pt x="11" y="9"/>
                      </a:lnTo>
                      <a:lnTo>
                        <a:pt x="9" y="11"/>
                      </a:lnTo>
                      <a:lnTo>
                        <a:pt x="6" y="13"/>
                      </a:lnTo>
                      <a:lnTo>
                        <a:pt x="4" y="15"/>
                      </a:lnTo>
                      <a:lnTo>
                        <a:pt x="0" y="14"/>
                      </a:lnTo>
                      <a:lnTo>
                        <a:pt x="0" y="10"/>
                      </a:lnTo>
                      <a:lnTo>
                        <a:pt x="1" y="8"/>
                      </a:lnTo>
                      <a:lnTo>
                        <a:pt x="5" y="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314" name="Brazil"/>
              <p:cNvSpPr>
                <a:spLocks/>
              </p:cNvSpPr>
              <p:nvPr/>
            </p:nvSpPr>
            <p:spPr bwMode="auto">
              <a:xfrm>
                <a:off x="2883881" y="3610550"/>
                <a:ext cx="781172" cy="803523"/>
              </a:xfrm>
              <a:custGeom>
                <a:avLst/>
                <a:gdLst>
                  <a:gd name="T0" fmla="*/ 436196 w 463"/>
                  <a:gd name="T1" fmla="*/ 43133 h 476"/>
                  <a:gd name="T2" fmla="*/ 448978 w 463"/>
                  <a:gd name="T3" fmla="*/ 83070 h 476"/>
                  <a:gd name="T4" fmla="*/ 431402 w 463"/>
                  <a:gd name="T5" fmla="*/ 119813 h 476"/>
                  <a:gd name="T6" fmla="*/ 461760 w 463"/>
                  <a:gd name="T7" fmla="*/ 92655 h 476"/>
                  <a:gd name="T8" fmla="*/ 479336 w 463"/>
                  <a:gd name="T9" fmla="*/ 116618 h 476"/>
                  <a:gd name="T10" fmla="*/ 482531 w 463"/>
                  <a:gd name="T11" fmla="*/ 129398 h 476"/>
                  <a:gd name="T12" fmla="*/ 506498 w 463"/>
                  <a:gd name="T13" fmla="*/ 111825 h 476"/>
                  <a:gd name="T14" fmla="*/ 562421 w 463"/>
                  <a:gd name="T15" fmla="*/ 143775 h 476"/>
                  <a:gd name="T16" fmla="*/ 573605 w 463"/>
                  <a:gd name="T17" fmla="*/ 146970 h 476"/>
                  <a:gd name="T18" fmla="*/ 627930 w 463"/>
                  <a:gd name="T19" fmla="*/ 156555 h 476"/>
                  <a:gd name="T20" fmla="*/ 695037 w 463"/>
                  <a:gd name="T21" fmla="*/ 191701 h 476"/>
                  <a:gd name="T22" fmla="*/ 739775 w 463"/>
                  <a:gd name="T23" fmla="*/ 226846 h 476"/>
                  <a:gd name="T24" fmla="*/ 691841 w 463"/>
                  <a:gd name="T25" fmla="*/ 314708 h 476"/>
                  <a:gd name="T26" fmla="*/ 669472 w 463"/>
                  <a:gd name="T27" fmla="*/ 346658 h 476"/>
                  <a:gd name="T28" fmla="*/ 663081 w 463"/>
                  <a:gd name="T29" fmla="*/ 402571 h 476"/>
                  <a:gd name="T30" fmla="*/ 637517 w 463"/>
                  <a:gd name="T31" fmla="*/ 487239 h 476"/>
                  <a:gd name="T32" fmla="*/ 605561 w 463"/>
                  <a:gd name="T33" fmla="*/ 539956 h 476"/>
                  <a:gd name="T34" fmla="*/ 532063 w 463"/>
                  <a:gd name="T35" fmla="*/ 562322 h 476"/>
                  <a:gd name="T36" fmla="*/ 480934 w 463"/>
                  <a:gd name="T37" fmla="*/ 599064 h 476"/>
                  <a:gd name="T38" fmla="*/ 464956 w 463"/>
                  <a:gd name="T39" fmla="*/ 669354 h 476"/>
                  <a:gd name="T40" fmla="*/ 440989 w 463"/>
                  <a:gd name="T41" fmla="*/ 707694 h 476"/>
                  <a:gd name="T42" fmla="*/ 423413 w 463"/>
                  <a:gd name="T43" fmla="*/ 717279 h 476"/>
                  <a:gd name="T44" fmla="*/ 433000 w 463"/>
                  <a:gd name="T45" fmla="*/ 694914 h 476"/>
                  <a:gd name="T46" fmla="*/ 413827 w 463"/>
                  <a:gd name="T47" fmla="*/ 725267 h 476"/>
                  <a:gd name="T48" fmla="*/ 394653 w 463"/>
                  <a:gd name="T49" fmla="*/ 760412 h 476"/>
                  <a:gd name="T50" fmla="*/ 380273 w 463"/>
                  <a:gd name="T51" fmla="*/ 728462 h 476"/>
                  <a:gd name="T52" fmla="*/ 319557 w 463"/>
                  <a:gd name="T53" fmla="*/ 683732 h 476"/>
                  <a:gd name="T54" fmla="*/ 375480 w 463"/>
                  <a:gd name="T55" fmla="*/ 632612 h 476"/>
                  <a:gd name="T56" fmla="*/ 367491 w 463"/>
                  <a:gd name="T57" fmla="*/ 592674 h 476"/>
                  <a:gd name="T58" fmla="*/ 356306 w 463"/>
                  <a:gd name="T59" fmla="*/ 565517 h 476"/>
                  <a:gd name="T60" fmla="*/ 325948 w 463"/>
                  <a:gd name="T61" fmla="*/ 525579 h 476"/>
                  <a:gd name="T62" fmla="*/ 303579 w 463"/>
                  <a:gd name="T63" fmla="*/ 480849 h 476"/>
                  <a:gd name="T64" fmla="*/ 295590 w 463"/>
                  <a:gd name="T65" fmla="*/ 432924 h 476"/>
                  <a:gd name="T66" fmla="*/ 258841 w 463"/>
                  <a:gd name="T67" fmla="*/ 389791 h 476"/>
                  <a:gd name="T68" fmla="*/ 218897 w 463"/>
                  <a:gd name="T69" fmla="*/ 349853 h 476"/>
                  <a:gd name="T70" fmla="*/ 164572 w 463"/>
                  <a:gd name="T71" fmla="*/ 321098 h 476"/>
                  <a:gd name="T72" fmla="*/ 124627 w 463"/>
                  <a:gd name="T73" fmla="*/ 298733 h 476"/>
                  <a:gd name="T74" fmla="*/ 60716 w 463"/>
                  <a:gd name="T75" fmla="*/ 297136 h 476"/>
                  <a:gd name="T76" fmla="*/ 41542 w 463"/>
                  <a:gd name="T77" fmla="*/ 290746 h 476"/>
                  <a:gd name="T78" fmla="*/ 9587 w 463"/>
                  <a:gd name="T79" fmla="*/ 225248 h 476"/>
                  <a:gd name="T80" fmla="*/ 73498 w 463"/>
                  <a:gd name="T81" fmla="*/ 180518 h 476"/>
                  <a:gd name="T82" fmla="*/ 81487 w 463"/>
                  <a:gd name="T83" fmla="*/ 111825 h 476"/>
                  <a:gd name="T84" fmla="*/ 89476 w 463"/>
                  <a:gd name="T85" fmla="*/ 79875 h 476"/>
                  <a:gd name="T86" fmla="*/ 129421 w 463"/>
                  <a:gd name="T87" fmla="*/ 67095 h 476"/>
                  <a:gd name="T88" fmla="*/ 178952 w 463"/>
                  <a:gd name="T89" fmla="*/ 73485 h 476"/>
                  <a:gd name="T90" fmla="*/ 183745 w 463"/>
                  <a:gd name="T91" fmla="*/ 43133 h 476"/>
                  <a:gd name="T92" fmla="*/ 206114 w 463"/>
                  <a:gd name="T93" fmla="*/ 27158 h 476"/>
                  <a:gd name="T94" fmla="*/ 249255 w 463"/>
                  <a:gd name="T95" fmla="*/ 4793 h 476"/>
                  <a:gd name="T96" fmla="*/ 265233 w 463"/>
                  <a:gd name="T97" fmla="*/ 57510 h 476"/>
                  <a:gd name="T98" fmla="*/ 308373 w 463"/>
                  <a:gd name="T99" fmla="*/ 68693 h 476"/>
                  <a:gd name="T100" fmla="*/ 338731 w 463"/>
                  <a:gd name="T101" fmla="*/ 63900 h 476"/>
                  <a:gd name="T102" fmla="*/ 367491 w 463"/>
                  <a:gd name="T103" fmla="*/ 59108 h 476"/>
                  <a:gd name="T104" fmla="*/ 417022 w 463"/>
                  <a:gd name="T105" fmla="*/ 28755 h 4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63"/>
                  <a:gd name="T160" fmla="*/ 0 h 476"/>
                  <a:gd name="T161" fmla="*/ 463 w 463"/>
                  <a:gd name="T162" fmla="*/ 476 h 47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63" h="476">
                    <a:moveTo>
                      <a:pt x="265" y="13"/>
                    </a:moveTo>
                    <a:cubicBezTo>
                      <a:pt x="269" y="15"/>
                      <a:pt x="269" y="15"/>
                      <a:pt x="269" y="15"/>
                    </a:cubicBezTo>
                    <a:cubicBezTo>
                      <a:pt x="272" y="18"/>
                      <a:pt x="272" y="18"/>
                      <a:pt x="272" y="18"/>
                    </a:cubicBezTo>
                    <a:cubicBezTo>
                      <a:pt x="272" y="21"/>
                      <a:pt x="272" y="21"/>
                      <a:pt x="272" y="21"/>
                    </a:cubicBezTo>
                    <a:cubicBezTo>
                      <a:pt x="273" y="27"/>
                      <a:pt x="273" y="27"/>
                      <a:pt x="273" y="27"/>
                    </a:cubicBezTo>
                    <a:cubicBezTo>
                      <a:pt x="274" y="33"/>
                      <a:pt x="274" y="33"/>
                      <a:pt x="274" y="33"/>
                    </a:cubicBezTo>
                    <a:cubicBezTo>
                      <a:pt x="280" y="40"/>
                      <a:pt x="280" y="40"/>
                      <a:pt x="280" y="40"/>
                    </a:cubicBezTo>
                    <a:cubicBezTo>
                      <a:pt x="284" y="45"/>
                      <a:pt x="284" y="45"/>
                      <a:pt x="284" y="45"/>
                    </a:cubicBezTo>
                    <a:cubicBezTo>
                      <a:pt x="284" y="51"/>
                      <a:pt x="284" y="51"/>
                      <a:pt x="284" y="51"/>
                    </a:cubicBezTo>
                    <a:cubicBezTo>
                      <a:pt x="281" y="52"/>
                      <a:pt x="281" y="52"/>
                      <a:pt x="281" y="52"/>
                    </a:cubicBezTo>
                    <a:cubicBezTo>
                      <a:pt x="275" y="57"/>
                      <a:pt x="275" y="57"/>
                      <a:pt x="275" y="57"/>
                    </a:cubicBezTo>
                    <a:cubicBezTo>
                      <a:pt x="270" y="63"/>
                      <a:pt x="270" y="63"/>
                      <a:pt x="270" y="63"/>
                    </a:cubicBezTo>
                    <a:cubicBezTo>
                      <a:pt x="268" y="66"/>
                      <a:pt x="268" y="66"/>
                      <a:pt x="268" y="66"/>
                    </a:cubicBezTo>
                    <a:cubicBezTo>
                      <a:pt x="268" y="72"/>
                      <a:pt x="268" y="72"/>
                      <a:pt x="268" y="72"/>
                    </a:cubicBezTo>
                    <a:cubicBezTo>
                      <a:pt x="270" y="75"/>
                      <a:pt x="270" y="75"/>
                      <a:pt x="270" y="75"/>
                    </a:cubicBezTo>
                    <a:cubicBezTo>
                      <a:pt x="274" y="74"/>
                      <a:pt x="274" y="74"/>
                      <a:pt x="274" y="74"/>
                    </a:cubicBezTo>
                    <a:cubicBezTo>
                      <a:pt x="277" y="68"/>
                      <a:pt x="277" y="68"/>
                      <a:pt x="277" y="68"/>
                    </a:cubicBezTo>
                    <a:cubicBezTo>
                      <a:pt x="277" y="62"/>
                      <a:pt x="277" y="62"/>
                      <a:pt x="277" y="62"/>
                    </a:cubicBezTo>
                    <a:cubicBezTo>
                      <a:pt x="283" y="58"/>
                      <a:pt x="283" y="58"/>
                      <a:pt x="283" y="58"/>
                    </a:cubicBezTo>
                    <a:cubicBezTo>
                      <a:pt x="289" y="58"/>
                      <a:pt x="289" y="58"/>
                      <a:pt x="289" y="58"/>
                    </a:cubicBezTo>
                    <a:cubicBezTo>
                      <a:pt x="293" y="61"/>
                      <a:pt x="293" y="61"/>
                      <a:pt x="293" y="61"/>
                    </a:cubicBezTo>
                    <a:cubicBezTo>
                      <a:pt x="298" y="63"/>
                      <a:pt x="298" y="63"/>
                      <a:pt x="298" y="63"/>
                    </a:cubicBezTo>
                    <a:cubicBezTo>
                      <a:pt x="301" y="66"/>
                      <a:pt x="301" y="66"/>
                      <a:pt x="301" y="66"/>
                    </a:cubicBezTo>
                    <a:cubicBezTo>
                      <a:pt x="301" y="69"/>
                      <a:pt x="301" y="69"/>
                      <a:pt x="301" y="69"/>
                    </a:cubicBezTo>
                    <a:cubicBezTo>
                      <a:pt x="300" y="73"/>
                      <a:pt x="300" y="73"/>
                      <a:pt x="300" y="73"/>
                    </a:cubicBezTo>
                    <a:cubicBezTo>
                      <a:pt x="297" y="77"/>
                      <a:pt x="297" y="77"/>
                      <a:pt x="297" y="77"/>
                    </a:cubicBezTo>
                    <a:cubicBezTo>
                      <a:pt x="292" y="81"/>
                      <a:pt x="292" y="81"/>
                      <a:pt x="292" y="81"/>
                    </a:cubicBezTo>
                    <a:cubicBezTo>
                      <a:pt x="292" y="86"/>
                      <a:pt x="292" y="86"/>
                      <a:pt x="292" y="86"/>
                    </a:cubicBezTo>
                    <a:cubicBezTo>
                      <a:pt x="296" y="86"/>
                      <a:pt x="296" y="86"/>
                      <a:pt x="296" y="86"/>
                    </a:cubicBezTo>
                    <a:cubicBezTo>
                      <a:pt x="302" y="81"/>
                      <a:pt x="302" y="81"/>
                      <a:pt x="302" y="81"/>
                    </a:cubicBezTo>
                    <a:cubicBezTo>
                      <a:pt x="302" y="81"/>
                      <a:pt x="304" y="80"/>
                      <a:pt x="305" y="78"/>
                    </a:cubicBezTo>
                    <a:cubicBezTo>
                      <a:pt x="305" y="77"/>
                      <a:pt x="306" y="73"/>
                      <a:pt x="306" y="73"/>
                    </a:cubicBezTo>
                    <a:cubicBezTo>
                      <a:pt x="308" y="70"/>
                      <a:pt x="308" y="70"/>
                      <a:pt x="308" y="70"/>
                    </a:cubicBezTo>
                    <a:cubicBezTo>
                      <a:pt x="313" y="69"/>
                      <a:pt x="313" y="69"/>
                      <a:pt x="313" y="69"/>
                    </a:cubicBezTo>
                    <a:cubicBezTo>
                      <a:pt x="313" y="69"/>
                      <a:pt x="316" y="69"/>
                      <a:pt x="317" y="70"/>
                    </a:cubicBezTo>
                    <a:cubicBezTo>
                      <a:pt x="319" y="70"/>
                      <a:pt x="328" y="73"/>
                      <a:pt x="328" y="73"/>
                    </a:cubicBezTo>
                    <a:cubicBezTo>
                      <a:pt x="335" y="78"/>
                      <a:pt x="335" y="78"/>
                      <a:pt x="335" y="78"/>
                    </a:cubicBezTo>
                    <a:cubicBezTo>
                      <a:pt x="345" y="82"/>
                      <a:pt x="345" y="82"/>
                      <a:pt x="345" y="82"/>
                    </a:cubicBezTo>
                    <a:cubicBezTo>
                      <a:pt x="352" y="86"/>
                      <a:pt x="352" y="86"/>
                      <a:pt x="352" y="86"/>
                    </a:cubicBezTo>
                    <a:cubicBezTo>
                      <a:pt x="352" y="90"/>
                      <a:pt x="352" y="90"/>
                      <a:pt x="352" y="90"/>
                    </a:cubicBezTo>
                    <a:cubicBezTo>
                      <a:pt x="350" y="94"/>
                      <a:pt x="350" y="94"/>
                      <a:pt x="350" y="94"/>
                    </a:cubicBezTo>
                    <a:cubicBezTo>
                      <a:pt x="347" y="100"/>
                      <a:pt x="347" y="100"/>
                      <a:pt x="347" y="100"/>
                    </a:cubicBezTo>
                    <a:cubicBezTo>
                      <a:pt x="350" y="100"/>
                      <a:pt x="350" y="100"/>
                      <a:pt x="350" y="100"/>
                    </a:cubicBezTo>
                    <a:cubicBezTo>
                      <a:pt x="355" y="95"/>
                      <a:pt x="355" y="95"/>
                      <a:pt x="355" y="95"/>
                    </a:cubicBezTo>
                    <a:cubicBezTo>
                      <a:pt x="359" y="92"/>
                      <a:pt x="359" y="92"/>
                      <a:pt x="359" y="92"/>
                    </a:cubicBezTo>
                    <a:cubicBezTo>
                      <a:pt x="365" y="91"/>
                      <a:pt x="365" y="91"/>
                      <a:pt x="365" y="91"/>
                    </a:cubicBezTo>
                    <a:cubicBezTo>
                      <a:pt x="370" y="93"/>
                      <a:pt x="370" y="93"/>
                      <a:pt x="370" y="93"/>
                    </a:cubicBezTo>
                    <a:cubicBezTo>
                      <a:pt x="377" y="95"/>
                      <a:pt x="377" y="95"/>
                      <a:pt x="377" y="95"/>
                    </a:cubicBezTo>
                    <a:cubicBezTo>
                      <a:pt x="385" y="97"/>
                      <a:pt x="385" y="97"/>
                      <a:pt x="385" y="97"/>
                    </a:cubicBezTo>
                    <a:cubicBezTo>
                      <a:pt x="393" y="98"/>
                      <a:pt x="393" y="98"/>
                      <a:pt x="393" y="98"/>
                    </a:cubicBezTo>
                    <a:cubicBezTo>
                      <a:pt x="401" y="98"/>
                      <a:pt x="401" y="98"/>
                      <a:pt x="401" y="98"/>
                    </a:cubicBezTo>
                    <a:cubicBezTo>
                      <a:pt x="408" y="101"/>
                      <a:pt x="408" y="101"/>
                      <a:pt x="408" y="101"/>
                    </a:cubicBezTo>
                    <a:cubicBezTo>
                      <a:pt x="418" y="106"/>
                      <a:pt x="418" y="106"/>
                      <a:pt x="418" y="106"/>
                    </a:cubicBezTo>
                    <a:cubicBezTo>
                      <a:pt x="426" y="114"/>
                      <a:pt x="426" y="114"/>
                      <a:pt x="426" y="114"/>
                    </a:cubicBezTo>
                    <a:cubicBezTo>
                      <a:pt x="435" y="120"/>
                      <a:pt x="435" y="120"/>
                      <a:pt x="435" y="120"/>
                    </a:cubicBezTo>
                    <a:cubicBezTo>
                      <a:pt x="442" y="124"/>
                      <a:pt x="442" y="124"/>
                      <a:pt x="442" y="124"/>
                    </a:cubicBezTo>
                    <a:cubicBezTo>
                      <a:pt x="449" y="123"/>
                      <a:pt x="449" y="123"/>
                      <a:pt x="449" y="123"/>
                    </a:cubicBezTo>
                    <a:cubicBezTo>
                      <a:pt x="456" y="123"/>
                      <a:pt x="456" y="123"/>
                      <a:pt x="456" y="123"/>
                    </a:cubicBezTo>
                    <a:cubicBezTo>
                      <a:pt x="459" y="131"/>
                      <a:pt x="459" y="131"/>
                      <a:pt x="459" y="131"/>
                    </a:cubicBezTo>
                    <a:cubicBezTo>
                      <a:pt x="463" y="142"/>
                      <a:pt x="463" y="142"/>
                      <a:pt x="463" y="142"/>
                    </a:cubicBezTo>
                    <a:cubicBezTo>
                      <a:pt x="463" y="155"/>
                      <a:pt x="463" y="155"/>
                      <a:pt x="463" y="155"/>
                    </a:cubicBezTo>
                    <a:cubicBezTo>
                      <a:pt x="461" y="167"/>
                      <a:pt x="461" y="167"/>
                      <a:pt x="461" y="167"/>
                    </a:cubicBezTo>
                    <a:cubicBezTo>
                      <a:pt x="454" y="176"/>
                      <a:pt x="454" y="176"/>
                      <a:pt x="454" y="176"/>
                    </a:cubicBezTo>
                    <a:cubicBezTo>
                      <a:pt x="447" y="184"/>
                      <a:pt x="447" y="184"/>
                      <a:pt x="447" y="184"/>
                    </a:cubicBezTo>
                    <a:cubicBezTo>
                      <a:pt x="433" y="197"/>
                      <a:pt x="433" y="197"/>
                      <a:pt x="433" y="197"/>
                    </a:cubicBezTo>
                    <a:cubicBezTo>
                      <a:pt x="433" y="203"/>
                      <a:pt x="433" y="203"/>
                      <a:pt x="433" y="203"/>
                    </a:cubicBezTo>
                    <a:cubicBezTo>
                      <a:pt x="431" y="208"/>
                      <a:pt x="431" y="208"/>
                      <a:pt x="431" y="208"/>
                    </a:cubicBezTo>
                    <a:cubicBezTo>
                      <a:pt x="428" y="211"/>
                      <a:pt x="428" y="211"/>
                      <a:pt x="428" y="211"/>
                    </a:cubicBezTo>
                    <a:cubicBezTo>
                      <a:pt x="425" y="214"/>
                      <a:pt x="425" y="214"/>
                      <a:pt x="425" y="214"/>
                    </a:cubicBezTo>
                    <a:cubicBezTo>
                      <a:pt x="419" y="217"/>
                      <a:pt x="419" y="217"/>
                      <a:pt x="419" y="217"/>
                    </a:cubicBezTo>
                    <a:cubicBezTo>
                      <a:pt x="415" y="220"/>
                      <a:pt x="415" y="220"/>
                      <a:pt x="415" y="220"/>
                    </a:cubicBezTo>
                    <a:cubicBezTo>
                      <a:pt x="414" y="225"/>
                      <a:pt x="414" y="225"/>
                      <a:pt x="414" y="225"/>
                    </a:cubicBezTo>
                    <a:cubicBezTo>
                      <a:pt x="414" y="232"/>
                      <a:pt x="414" y="232"/>
                      <a:pt x="414" y="232"/>
                    </a:cubicBezTo>
                    <a:cubicBezTo>
                      <a:pt x="414" y="241"/>
                      <a:pt x="414" y="241"/>
                      <a:pt x="414" y="241"/>
                    </a:cubicBezTo>
                    <a:cubicBezTo>
                      <a:pt x="415" y="252"/>
                      <a:pt x="415" y="252"/>
                      <a:pt x="415" y="252"/>
                    </a:cubicBezTo>
                    <a:cubicBezTo>
                      <a:pt x="413" y="262"/>
                      <a:pt x="413" y="262"/>
                      <a:pt x="413" y="262"/>
                    </a:cubicBezTo>
                    <a:cubicBezTo>
                      <a:pt x="412" y="274"/>
                      <a:pt x="412" y="274"/>
                      <a:pt x="412" y="274"/>
                    </a:cubicBezTo>
                    <a:cubicBezTo>
                      <a:pt x="408" y="281"/>
                      <a:pt x="408" y="281"/>
                      <a:pt x="408" y="281"/>
                    </a:cubicBezTo>
                    <a:cubicBezTo>
                      <a:pt x="405" y="293"/>
                      <a:pt x="405" y="293"/>
                      <a:pt x="405" y="293"/>
                    </a:cubicBezTo>
                    <a:cubicBezTo>
                      <a:pt x="399" y="305"/>
                      <a:pt x="399" y="305"/>
                      <a:pt x="399" y="305"/>
                    </a:cubicBezTo>
                    <a:cubicBezTo>
                      <a:pt x="394" y="314"/>
                      <a:pt x="394" y="314"/>
                      <a:pt x="394" y="314"/>
                    </a:cubicBezTo>
                    <a:cubicBezTo>
                      <a:pt x="390" y="324"/>
                      <a:pt x="390" y="324"/>
                      <a:pt x="390" y="324"/>
                    </a:cubicBezTo>
                    <a:cubicBezTo>
                      <a:pt x="387" y="329"/>
                      <a:pt x="387" y="329"/>
                      <a:pt x="387" y="329"/>
                    </a:cubicBezTo>
                    <a:cubicBezTo>
                      <a:pt x="382" y="333"/>
                      <a:pt x="382" y="333"/>
                      <a:pt x="382" y="333"/>
                    </a:cubicBezTo>
                    <a:cubicBezTo>
                      <a:pt x="379" y="338"/>
                      <a:pt x="379" y="338"/>
                      <a:pt x="379" y="338"/>
                    </a:cubicBezTo>
                    <a:cubicBezTo>
                      <a:pt x="369" y="341"/>
                      <a:pt x="369" y="341"/>
                      <a:pt x="369" y="341"/>
                    </a:cubicBezTo>
                    <a:cubicBezTo>
                      <a:pt x="359" y="341"/>
                      <a:pt x="359" y="341"/>
                      <a:pt x="359" y="341"/>
                    </a:cubicBezTo>
                    <a:cubicBezTo>
                      <a:pt x="346" y="342"/>
                      <a:pt x="346" y="342"/>
                      <a:pt x="346" y="342"/>
                    </a:cubicBezTo>
                    <a:cubicBezTo>
                      <a:pt x="338" y="350"/>
                      <a:pt x="338" y="350"/>
                      <a:pt x="338" y="350"/>
                    </a:cubicBezTo>
                    <a:cubicBezTo>
                      <a:pt x="333" y="352"/>
                      <a:pt x="333" y="352"/>
                      <a:pt x="333" y="352"/>
                    </a:cubicBezTo>
                    <a:cubicBezTo>
                      <a:pt x="326" y="352"/>
                      <a:pt x="326" y="352"/>
                      <a:pt x="326" y="352"/>
                    </a:cubicBezTo>
                    <a:cubicBezTo>
                      <a:pt x="321" y="358"/>
                      <a:pt x="321" y="358"/>
                      <a:pt x="321" y="358"/>
                    </a:cubicBezTo>
                    <a:cubicBezTo>
                      <a:pt x="312" y="362"/>
                      <a:pt x="312" y="362"/>
                      <a:pt x="312" y="362"/>
                    </a:cubicBezTo>
                    <a:cubicBezTo>
                      <a:pt x="304" y="369"/>
                      <a:pt x="304" y="369"/>
                      <a:pt x="304" y="369"/>
                    </a:cubicBezTo>
                    <a:cubicBezTo>
                      <a:pt x="301" y="375"/>
                      <a:pt x="301" y="375"/>
                      <a:pt x="301" y="375"/>
                    </a:cubicBezTo>
                    <a:cubicBezTo>
                      <a:pt x="300" y="385"/>
                      <a:pt x="300" y="385"/>
                      <a:pt x="300" y="385"/>
                    </a:cubicBezTo>
                    <a:cubicBezTo>
                      <a:pt x="300" y="394"/>
                      <a:pt x="300" y="394"/>
                      <a:pt x="300" y="394"/>
                    </a:cubicBezTo>
                    <a:cubicBezTo>
                      <a:pt x="301" y="406"/>
                      <a:pt x="301" y="406"/>
                      <a:pt x="301" y="406"/>
                    </a:cubicBezTo>
                    <a:cubicBezTo>
                      <a:pt x="297" y="411"/>
                      <a:pt x="297" y="411"/>
                      <a:pt x="297" y="411"/>
                    </a:cubicBezTo>
                    <a:cubicBezTo>
                      <a:pt x="291" y="419"/>
                      <a:pt x="291" y="419"/>
                      <a:pt x="291" y="419"/>
                    </a:cubicBezTo>
                    <a:cubicBezTo>
                      <a:pt x="287" y="423"/>
                      <a:pt x="287" y="423"/>
                      <a:pt x="287" y="423"/>
                    </a:cubicBezTo>
                    <a:cubicBezTo>
                      <a:pt x="283" y="430"/>
                      <a:pt x="283" y="430"/>
                      <a:pt x="283" y="430"/>
                    </a:cubicBezTo>
                    <a:cubicBezTo>
                      <a:pt x="281" y="436"/>
                      <a:pt x="281" y="436"/>
                      <a:pt x="281" y="436"/>
                    </a:cubicBezTo>
                    <a:cubicBezTo>
                      <a:pt x="279" y="440"/>
                      <a:pt x="279" y="440"/>
                      <a:pt x="279" y="440"/>
                    </a:cubicBezTo>
                    <a:cubicBezTo>
                      <a:pt x="276" y="443"/>
                      <a:pt x="276" y="443"/>
                      <a:pt x="276" y="443"/>
                    </a:cubicBezTo>
                    <a:cubicBezTo>
                      <a:pt x="273" y="449"/>
                      <a:pt x="273" y="449"/>
                      <a:pt x="273" y="449"/>
                    </a:cubicBezTo>
                    <a:cubicBezTo>
                      <a:pt x="269" y="452"/>
                      <a:pt x="269" y="452"/>
                      <a:pt x="269" y="452"/>
                    </a:cubicBezTo>
                    <a:cubicBezTo>
                      <a:pt x="262" y="457"/>
                      <a:pt x="262" y="457"/>
                      <a:pt x="262" y="457"/>
                    </a:cubicBezTo>
                    <a:cubicBezTo>
                      <a:pt x="262" y="453"/>
                      <a:pt x="262" y="453"/>
                      <a:pt x="262" y="453"/>
                    </a:cubicBezTo>
                    <a:cubicBezTo>
                      <a:pt x="262" y="453"/>
                      <a:pt x="263" y="450"/>
                      <a:pt x="265" y="449"/>
                    </a:cubicBezTo>
                    <a:cubicBezTo>
                      <a:pt x="266" y="448"/>
                      <a:pt x="269" y="445"/>
                      <a:pt x="269" y="445"/>
                    </a:cubicBezTo>
                    <a:cubicBezTo>
                      <a:pt x="272" y="441"/>
                      <a:pt x="272" y="441"/>
                      <a:pt x="272" y="441"/>
                    </a:cubicBezTo>
                    <a:cubicBezTo>
                      <a:pt x="276" y="436"/>
                      <a:pt x="276" y="436"/>
                      <a:pt x="276" y="436"/>
                    </a:cubicBezTo>
                    <a:cubicBezTo>
                      <a:pt x="275" y="434"/>
                      <a:pt x="275" y="434"/>
                      <a:pt x="275" y="434"/>
                    </a:cubicBezTo>
                    <a:cubicBezTo>
                      <a:pt x="271" y="435"/>
                      <a:pt x="271" y="435"/>
                      <a:pt x="271" y="435"/>
                    </a:cubicBezTo>
                    <a:cubicBezTo>
                      <a:pt x="268" y="438"/>
                      <a:pt x="268" y="438"/>
                      <a:pt x="268" y="438"/>
                    </a:cubicBezTo>
                    <a:cubicBezTo>
                      <a:pt x="265" y="443"/>
                      <a:pt x="265" y="443"/>
                      <a:pt x="265" y="443"/>
                    </a:cubicBezTo>
                    <a:cubicBezTo>
                      <a:pt x="263" y="446"/>
                      <a:pt x="263" y="446"/>
                      <a:pt x="263" y="446"/>
                    </a:cubicBezTo>
                    <a:cubicBezTo>
                      <a:pt x="260" y="448"/>
                      <a:pt x="260" y="448"/>
                      <a:pt x="260" y="448"/>
                    </a:cubicBezTo>
                    <a:cubicBezTo>
                      <a:pt x="259" y="454"/>
                      <a:pt x="259" y="454"/>
                      <a:pt x="259" y="454"/>
                    </a:cubicBezTo>
                    <a:cubicBezTo>
                      <a:pt x="258" y="458"/>
                      <a:pt x="258" y="458"/>
                      <a:pt x="258" y="458"/>
                    </a:cubicBezTo>
                    <a:cubicBezTo>
                      <a:pt x="256" y="463"/>
                      <a:pt x="256" y="463"/>
                      <a:pt x="256" y="463"/>
                    </a:cubicBezTo>
                    <a:cubicBezTo>
                      <a:pt x="254" y="465"/>
                      <a:pt x="254" y="465"/>
                      <a:pt x="254" y="465"/>
                    </a:cubicBezTo>
                    <a:cubicBezTo>
                      <a:pt x="251" y="471"/>
                      <a:pt x="251" y="471"/>
                      <a:pt x="251" y="471"/>
                    </a:cubicBezTo>
                    <a:cubicBezTo>
                      <a:pt x="247" y="476"/>
                      <a:pt x="247" y="476"/>
                      <a:pt x="247" y="476"/>
                    </a:cubicBezTo>
                    <a:cubicBezTo>
                      <a:pt x="244" y="474"/>
                      <a:pt x="244" y="474"/>
                      <a:pt x="244" y="474"/>
                    </a:cubicBezTo>
                    <a:cubicBezTo>
                      <a:pt x="244" y="470"/>
                      <a:pt x="244" y="470"/>
                      <a:pt x="244" y="470"/>
                    </a:cubicBezTo>
                    <a:cubicBezTo>
                      <a:pt x="245" y="466"/>
                      <a:pt x="245" y="466"/>
                      <a:pt x="245" y="466"/>
                    </a:cubicBezTo>
                    <a:cubicBezTo>
                      <a:pt x="243" y="460"/>
                      <a:pt x="243" y="460"/>
                      <a:pt x="243" y="460"/>
                    </a:cubicBezTo>
                    <a:cubicBezTo>
                      <a:pt x="238" y="456"/>
                      <a:pt x="238" y="456"/>
                      <a:pt x="238" y="456"/>
                    </a:cubicBezTo>
                    <a:cubicBezTo>
                      <a:pt x="230" y="449"/>
                      <a:pt x="230" y="449"/>
                      <a:pt x="230" y="449"/>
                    </a:cubicBezTo>
                    <a:cubicBezTo>
                      <a:pt x="220" y="442"/>
                      <a:pt x="220" y="442"/>
                      <a:pt x="220" y="442"/>
                    </a:cubicBezTo>
                    <a:cubicBezTo>
                      <a:pt x="213" y="442"/>
                      <a:pt x="213" y="442"/>
                      <a:pt x="213" y="442"/>
                    </a:cubicBezTo>
                    <a:cubicBezTo>
                      <a:pt x="207" y="434"/>
                      <a:pt x="207" y="434"/>
                      <a:pt x="207" y="434"/>
                    </a:cubicBezTo>
                    <a:cubicBezTo>
                      <a:pt x="200" y="428"/>
                      <a:pt x="200" y="428"/>
                      <a:pt x="200" y="428"/>
                    </a:cubicBezTo>
                    <a:cubicBezTo>
                      <a:pt x="202" y="424"/>
                      <a:pt x="202" y="424"/>
                      <a:pt x="202" y="424"/>
                    </a:cubicBezTo>
                    <a:cubicBezTo>
                      <a:pt x="205" y="421"/>
                      <a:pt x="205" y="421"/>
                      <a:pt x="205" y="421"/>
                    </a:cubicBezTo>
                    <a:cubicBezTo>
                      <a:pt x="223" y="403"/>
                      <a:pt x="223" y="403"/>
                      <a:pt x="223" y="403"/>
                    </a:cubicBezTo>
                    <a:cubicBezTo>
                      <a:pt x="229" y="399"/>
                      <a:pt x="229" y="399"/>
                      <a:pt x="229" y="399"/>
                    </a:cubicBezTo>
                    <a:cubicBezTo>
                      <a:pt x="235" y="396"/>
                      <a:pt x="235" y="396"/>
                      <a:pt x="235" y="396"/>
                    </a:cubicBezTo>
                    <a:cubicBezTo>
                      <a:pt x="238" y="391"/>
                      <a:pt x="238" y="391"/>
                      <a:pt x="238" y="391"/>
                    </a:cubicBezTo>
                    <a:cubicBezTo>
                      <a:pt x="241" y="382"/>
                      <a:pt x="241" y="382"/>
                      <a:pt x="241" y="382"/>
                    </a:cubicBezTo>
                    <a:cubicBezTo>
                      <a:pt x="240" y="375"/>
                      <a:pt x="240" y="375"/>
                      <a:pt x="240" y="375"/>
                    </a:cubicBezTo>
                    <a:cubicBezTo>
                      <a:pt x="236" y="372"/>
                      <a:pt x="236" y="372"/>
                      <a:pt x="236" y="372"/>
                    </a:cubicBezTo>
                    <a:cubicBezTo>
                      <a:pt x="230" y="371"/>
                      <a:pt x="230" y="371"/>
                      <a:pt x="230" y="371"/>
                    </a:cubicBezTo>
                    <a:cubicBezTo>
                      <a:pt x="229" y="366"/>
                      <a:pt x="229" y="366"/>
                      <a:pt x="229" y="366"/>
                    </a:cubicBezTo>
                    <a:cubicBezTo>
                      <a:pt x="232" y="361"/>
                      <a:pt x="232" y="361"/>
                      <a:pt x="232" y="361"/>
                    </a:cubicBezTo>
                    <a:cubicBezTo>
                      <a:pt x="233" y="354"/>
                      <a:pt x="233" y="354"/>
                      <a:pt x="233" y="354"/>
                    </a:cubicBezTo>
                    <a:cubicBezTo>
                      <a:pt x="230" y="353"/>
                      <a:pt x="230" y="353"/>
                      <a:pt x="230" y="353"/>
                    </a:cubicBezTo>
                    <a:cubicBezTo>
                      <a:pt x="223" y="354"/>
                      <a:pt x="223" y="354"/>
                      <a:pt x="223" y="354"/>
                    </a:cubicBezTo>
                    <a:cubicBezTo>
                      <a:pt x="218" y="349"/>
                      <a:pt x="218" y="349"/>
                      <a:pt x="218" y="349"/>
                    </a:cubicBezTo>
                    <a:cubicBezTo>
                      <a:pt x="214" y="341"/>
                      <a:pt x="214" y="341"/>
                      <a:pt x="214" y="341"/>
                    </a:cubicBezTo>
                    <a:cubicBezTo>
                      <a:pt x="216" y="333"/>
                      <a:pt x="216" y="333"/>
                      <a:pt x="216" y="333"/>
                    </a:cubicBezTo>
                    <a:cubicBezTo>
                      <a:pt x="212" y="330"/>
                      <a:pt x="212" y="330"/>
                      <a:pt x="212" y="330"/>
                    </a:cubicBezTo>
                    <a:cubicBezTo>
                      <a:pt x="204" y="329"/>
                      <a:pt x="204" y="329"/>
                      <a:pt x="204" y="329"/>
                    </a:cubicBezTo>
                    <a:cubicBezTo>
                      <a:pt x="198" y="330"/>
                      <a:pt x="198" y="330"/>
                      <a:pt x="198" y="330"/>
                    </a:cubicBezTo>
                    <a:cubicBezTo>
                      <a:pt x="190" y="330"/>
                      <a:pt x="190" y="330"/>
                      <a:pt x="190" y="330"/>
                    </a:cubicBezTo>
                    <a:cubicBezTo>
                      <a:pt x="191" y="310"/>
                      <a:pt x="191" y="310"/>
                      <a:pt x="191" y="310"/>
                    </a:cubicBezTo>
                    <a:cubicBezTo>
                      <a:pt x="188" y="304"/>
                      <a:pt x="188" y="304"/>
                      <a:pt x="188" y="304"/>
                    </a:cubicBezTo>
                    <a:cubicBezTo>
                      <a:pt x="190" y="301"/>
                      <a:pt x="190" y="301"/>
                      <a:pt x="190" y="301"/>
                    </a:cubicBezTo>
                    <a:cubicBezTo>
                      <a:pt x="188" y="296"/>
                      <a:pt x="188" y="296"/>
                      <a:pt x="188" y="296"/>
                    </a:cubicBezTo>
                    <a:cubicBezTo>
                      <a:pt x="193" y="286"/>
                      <a:pt x="193" y="286"/>
                      <a:pt x="193" y="286"/>
                    </a:cubicBezTo>
                    <a:cubicBezTo>
                      <a:pt x="194" y="281"/>
                      <a:pt x="194" y="281"/>
                      <a:pt x="194" y="281"/>
                    </a:cubicBezTo>
                    <a:cubicBezTo>
                      <a:pt x="192" y="274"/>
                      <a:pt x="192" y="274"/>
                      <a:pt x="192" y="274"/>
                    </a:cubicBezTo>
                    <a:cubicBezTo>
                      <a:pt x="185" y="271"/>
                      <a:pt x="185" y="271"/>
                      <a:pt x="185" y="271"/>
                    </a:cubicBezTo>
                    <a:cubicBezTo>
                      <a:pt x="184" y="262"/>
                      <a:pt x="184" y="262"/>
                      <a:pt x="184" y="262"/>
                    </a:cubicBezTo>
                    <a:cubicBezTo>
                      <a:pt x="184" y="256"/>
                      <a:pt x="184" y="256"/>
                      <a:pt x="184" y="256"/>
                    </a:cubicBezTo>
                    <a:cubicBezTo>
                      <a:pt x="164" y="256"/>
                      <a:pt x="164" y="256"/>
                      <a:pt x="164" y="256"/>
                    </a:cubicBezTo>
                    <a:cubicBezTo>
                      <a:pt x="162" y="247"/>
                      <a:pt x="162" y="247"/>
                      <a:pt x="162" y="247"/>
                    </a:cubicBezTo>
                    <a:cubicBezTo>
                      <a:pt x="162" y="244"/>
                      <a:pt x="162" y="244"/>
                      <a:pt x="162" y="244"/>
                    </a:cubicBezTo>
                    <a:cubicBezTo>
                      <a:pt x="163" y="241"/>
                      <a:pt x="163" y="241"/>
                      <a:pt x="163" y="241"/>
                    </a:cubicBezTo>
                    <a:cubicBezTo>
                      <a:pt x="162" y="234"/>
                      <a:pt x="162" y="234"/>
                      <a:pt x="162" y="234"/>
                    </a:cubicBezTo>
                    <a:cubicBezTo>
                      <a:pt x="159" y="225"/>
                      <a:pt x="159" y="225"/>
                      <a:pt x="159" y="225"/>
                    </a:cubicBezTo>
                    <a:cubicBezTo>
                      <a:pt x="146" y="223"/>
                      <a:pt x="146" y="223"/>
                      <a:pt x="146" y="223"/>
                    </a:cubicBezTo>
                    <a:cubicBezTo>
                      <a:pt x="137" y="219"/>
                      <a:pt x="137" y="219"/>
                      <a:pt x="137" y="219"/>
                    </a:cubicBezTo>
                    <a:cubicBezTo>
                      <a:pt x="131" y="216"/>
                      <a:pt x="131" y="216"/>
                      <a:pt x="131" y="216"/>
                    </a:cubicBezTo>
                    <a:cubicBezTo>
                      <a:pt x="128" y="212"/>
                      <a:pt x="128" y="212"/>
                      <a:pt x="128" y="212"/>
                    </a:cubicBezTo>
                    <a:cubicBezTo>
                      <a:pt x="120" y="211"/>
                      <a:pt x="120" y="211"/>
                      <a:pt x="120" y="211"/>
                    </a:cubicBezTo>
                    <a:cubicBezTo>
                      <a:pt x="113" y="209"/>
                      <a:pt x="113" y="209"/>
                      <a:pt x="113" y="209"/>
                    </a:cubicBezTo>
                    <a:cubicBezTo>
                      <a:pt x="103" y="201"/>
                      <a:pt x="103" y="201"/>
                      <a:pt x="103" y="201"/>
                    </a:cubicBezTo>
                    <a:cubicBezTo>
                      <a:pt x="102" y="179"/>
                      <a:pt x="102" y="179"/>
                      <a:pt x="102" y="179"/>
                    </a:cubicBezTo>
                    <a:cubicBezTo>
                      <a:pt x="93" y="179"/>
                      <a:pt x="93" y="179"/>
                      <a:pt x="93" y="179"/>
                    </a:cubicBezTo>
                    <a:cubicBezTo>
                      <a:pt x="86" y="182"/>
                      <a:pt x="86" y="182"/>
                      <a:pt x="86" y="182"/>
                    </a:cubicBezTo>
                    <a:cubicBezTo>
                      <a:pt x="84" y="183"/>
                      <a:pt x="84" y="183"/>
                      <a:pt x="84" y="183"/>
                    </a:cubicBezTo>
                    <a:cubicBezTo>
                      <a:pt x="78" y="187"/>
                      <a:pt x="78" y="187"/>
                      <a:pt x="78" y="187"/>
                    </a:cubicBezTo>
                    <a:cubicBezTo>
                      <a:pt x="68" y="191"/>
                      <a:pt x="68" y="191"/>
                      <a:pt x="68" y="191"/>
                    </a:cubicBezTo>
                    <a:cubicBezTo>
                      <a:pt x="53" y="193"/>
                      <a:pt x="53" y="193"/>
                      <a:pt x="53" y="193"/>
                    </a:cubicBezTo>
                    <a:cubicBezTo>
                      <a:pt x="44" y="192"/>
                      <a:pt x="44" y="192"/>
                      <a:pt x="44" y="192"/>
                    </a:cubicBezTo>
                    <a:cubicBezTo>
                      <a:pt x="39" y="191"/>
                      <a:pt x="39" y="191"/>
                      <a:pt x="39" y="191"/>
                    </a:cubicBezTo>
                    <a:cubicBezTo>
                      <a:pt x="38" y="186"/>
                      <a:pt x="38" y="186"/>
                      <a:pt x="38" y="186"/>
                    </a:cubicBezTo>
                    <a:cubicBezTo>
                      <a:pt x="41" y="178"/>
                      <a:pt x="41" y="178"/>
                      <a:pt x="41" y="178"/>
                    </a:cubicBezTo>
                    <a:cubicBezTo>
                      <a:pt x="39" y="173"/>
                      <a:pt x="39" y="173"/>
                      <a:pt x="39" y="173"/>
                    </a:cubicBezTo>
                    <a:cubicBezTo>
                      <a:pt x="35" y="177"/>
                      <a:pt x="35" y="177"/>
                      <a:pt x="35" y="177"/>
                    </a:cubicBezTo>
                    <a:cubicBezTo>
                      <a:pt x="28" y="181"/>
                      <a:pt x="28" y="181"/>
                      <a:pt x="28" y="181"/>
                    </a:cubicBezTo>
                    <a:cubicBezTo>
                      <a:pt x="26" y="182"/>
                      <a:pt x="26" y="182"/>
                      <a:pt x="26" y="182"/>
                    </a:cubicBezTo>
                    <a:cubicBezTo>
                      <a:pt x="20" y="181"/>
                      <a:pt x="20" y="181"/>
                      <a:pt x="20" y="181"/>
                    </a:cubicBezTo>
                    <a:cubicBezTo>
                      <a:pt x="12" y="173"/>
                      <a:pt x="12" y="173"/>
                      <a:pt x="12" y="173"/>
                    </a:cubicBezTo>
                    <a:cubicBezTo>
                      <a:pt x="6" y="165"/>
                      <a:pt x="6" y="165"/>
                      <a:pt x="6" y="165"/>
                    </a:cubicBezTo>
                    <a:cubicBezTo>
                      <a:pt x="0" y="150"/>
                      <a:pt x="0" y="150"/>
                      <a:pt x="0" y="150"/>
                    </a:cubicBezTo>
                    <a:cubicBezTo>
                      <a:pt x="6" y="141"/>
                      <a:pt x="6" y="141"/>
                      <a:pt x="6" y="141"/>
                    </a:cubicBezTo>
                    <a:cubicBezTo>
                      <a:pt x="9" y="136"/>
                      <a:pt x="9" y="136"/>
                      <a:pt x="9" y="136"/>
                    </a:cubicBezTo>
                    <a:cubicBezTo>
                      <a:pt x="12" y="129"/>
                      <a:pt x="12" y="129"/>
                      <a:pt x="12" y="129"/>
                    </a:cubicBezTo>
                    <a:cubicBezTo>
                      <a:pt x="19" y="120"/>
                      <a:pt x="19" y="120"/>
                      <a:pt x="19" y="120"/>
                    </a:cubicBezTo>
                    <a:cubicBezTo>
                      <a:pt x="29" y="115"/>
                      <a:pt x="29" y="115"/>
                      <a:pt x="29" y="115"/>
                    </a:cubicBezTo>
                    <a:cubicBezTo>
                      <a:pt x="46" y="113"/>
                      <a:pt x="46" y="113"/>
                      <a:pt x="46" y="113"/>
                    </a:cubicBezTo>
                    <a:cubicBezTo>
                      <a:pt x="50" y="103"/>
                      <a:pt x="50" y="103"/>
                      <a:pt x="50" y="103"/>
                    </a:cubicBezTo>
                    <a:cubicBezTo>
                      <a:pt x="51" y="94"/>
                      <a:pt x="51" y="94"/>
                      <a:pt x="51" y="94"/>
                    </a:cubicBezTo>
                    <a:cubicBezTo>
                      <a:pt x="51" y="89"/>
                      <a:pt x="51" y="89"/>
                      <a:pt x="51" y="89"/>
                    </a:cubicBezTo>
                    <a:cubicBezTo>
                      <a:pt x="54" y="79"/>
                      <a:pt x="54" y="79"/>
                      <a:pt x="54" y="79"/>
                    </a:cubicBezTo>
                    <a:cubicBezTo>
                      <a:pt x="51" y="70"/>
                      <a:pt x="51" y="70"/>
                      <a:pt x="51" y="70"/>
                    </a:cubicBezTo>
                    <a:cubicBezTo>
                      <a:pt x="48" y="65"/>
                      <a:pt x="48" y="65"/>
                      <a:pt x="48" y="65"/>
                    </a:cubicBezTo>
                    <a:cubicBezTo>
                      <a:pt x="47" y="55"/>
                      <a:pt x="47" y="55"/>
                      <a:pt x="47" y="55"/>
                    </a:cubicBezTo>
                    <a:cubicBezTo>
                      <a:pt x="49" y="53"/>
                      <a:pt x="49" y="53"/>
                      <a:pt x="49" y="53"/>
                    </a:cubicBezTo>
                    <a:cubicBezTo>
                      <a:pt x="56" y="55"/>
                      <a:pt x="56" y="55"/>
                      <a:pt x="56" y="55"/>
                    </a:cubicBezTo>
                    <a:cubicBezTo>
                      <a:pt x="56" y="50"/>
                      <a:pt x="56" y="50"/>
                      <a:pt x="56" y="50"/>
                    </a:cubicBezTo>
                    <a:cubicBezTo>
                      <a:pt x="47" y="48"/>
                      <a:pt x="47" y="48"/>
                      <a:pt x="47" y="48"/>
                    </a:cubicBezTo>
                    <a:cubicBezTo>
                      <a:pt x="47" y="43"/>
                      <a:pt x="47" y="43"/>
                      <a:pt x="47" y="43"/>
                    </a:cubicBezTo>
                    <a:cubicBezTo>
                      <a:pt x="67" y="42"/>
                      <a:pt x="67" y="42"/>
                      <a:pt x="67" y="42"/>
                    </a:cubicBezTo>
                    <a:cubicBezTo>
                      <a:pt x="75" y="40"/>
                      <a:pt x="75" y="40"/>
                      <a:pt x="75" y="40"/>
                    </a:cubicBezTo>
                    <a:cubicBezTo>
                      <a:pt x="81" y="42"/>
                      <a:pt x="81" y="42"/>
                      <a:pt x="81" y="42"/>
                    </a:cubicBezTo>
                    <a:cubicBezTo>
                      <a:pt x="82" y="47"/>
                      <a:pt x="82" y="47"/>
                      <a:pt x="82" y="47"/>
                    </a:cubicBezTo>
                    <a:cubicBezTo>
                      <a:pt x="89" y="52"/>
                      <a:pt x="89" y="52"/>
                      <a:pt x="89" y="52"/>
                    </a:cubicBezTo>
                    <a:cubicBezTo>
                      <a:pt x="96" y="54"/>
                      <a:pt x="96" y="54"/>
                      <a:pt x="96" y="54"/>
                    </a:cubicBezTo>
                    <a:cubicBezTo>
                      <a:pt x="106" y="51"/>
                      <a:pt x="106" y="51"/>
                      <a:pt x="106" y="51"/>
                    </a:cubicBezTo>
                    <a:cubicBezTo>
                      <a:pt x="112" y="46"/>
                      <a:pt x="112" y="46"/>
                      <a:pt x="112" y="46"/>
                    </a:cubicBezTo>
                    <a:cubicBezTo>
                      <a:pt x="116" y="41"/>
                      <a:pt x="116" y="41"/>
                      <a:pt x="116" y="41"/>
                    </a:cubicBezTo>
                    <a:cubicBezTo>
                      <a:pt x="124" y="39"/>
                      <a:pt x="124" y="39"/>
                      <a:pt x="124" y="39"/>
                    </a:cubicBezTo>
                    <a:cubicBezTo>
                      <a:pt x="125" y="33"/>
                      <a:pt x="125" y="33"/>
                      <a:pt x="125" y="33"/>
                    </a:cubicBezTo>
                    <a:cubicBezTo>
                      <a:pt x="120" y="32"/>
                      <a:pt x="120" y="32"/>
                      <a:pt x="120" y="32"/>
                    </a:cubicBezTo>
                    <a:cubicBezTo>
                      <a:pt x="115" y="27"/>
                      <a:pt x="115" y="27"/>
                      <a:pt x="115" y="27"/>
                    </a:cubicBezTo>
                    <a:cubicBezTo>
                      <a:pt x="114" y="20"/>
                      <a:pt x="114" y="20"/>
                      <a:pt x="114" y="20"/>
                    </a:cubicBezTo>
                    <a:cubicBezTo>
                      <a:pt x="110" y="14"/>
                      <a:pt x="110" y="14"/>
                      <a:pt x="110" y="14"/>
                    </a:cubicBezTo>
                    <a:cubicBezTo>
                      <a:pt x="114" y="13"/>
                      <a:pt x="114" y="13"/>
                      <a:pt x="114" y="13"/>
                    </a:cubicBezTo>
                    <a:cubicBezTo>
                      <a:pt x="120" y="17"/>
                      <a:pt x="120" y="17"/>
                      <a:pt x="120" y="17"/>
                    </a:cubicBezTo>
                    <a:cubicBezTo>
                      <a:pt x="129" y="17"/>
                      <a:pt x="129" y="17"/>
                      <a:pt x="129" y="17"/>
                    </a:cubicBezTo>
                    <a:cubicBezTo>
                      <a:pt x="133" y="18"/>
                      <a:pt x="133" y="18"/>
                      <a:pt x="133" y="18"/>
                    </a:cubicBezTo>
                    <a:cubicBezTo>
                      <a:pt x="136" y="14"/>
                      <a:pt x="136" y="14"/>
                      <a:pt x="136" y="14"/>
                    </a:cubicBezTo>
                    <a:cubicBezTo>
                      <a:pt x="144" y="13"/>
                      <a:pt x="144" y="13"/>
                      <a:pt x="144" y="13"/>
                    </a:cubicBezTo>
                    <a:cubicBezTo>
                      <a:pt x="153" y="10"/>
                      <a:pt x="153" y="10"/>
                      <a:pt x="153" y="10"/>
                    </a:cubicBezTo>
                    <a:cubicBezTo>
                      <a:pt x="156" y="3"/>
                      <a:pt x="156" y="3"/>
                      <a:pt x="156" y="3"/>
                    </a:cubicBezTo>
                    <a:cubicBezTo>
                      <a:pt x="155" y="0"/>
                      <a:pt x="155" y="0"/>
                      <a:pt x="155" y="0"/>
                    </a:cubicBezTo>
                    <a:cubicBezTo>
                      <a:pt x="164" y="1"/>
                      <a:pt x="164" y="1"/>
                      <a:pt x="164" y="1"/>
                    </a:cubicBezTo>
                    <a:cubicBezTo>
                      <a:pt x="169" y="16"/>
                      <a:pt x="169" y="16"/>
                      <a:pt x="169" y="16"/>
                    </a:cubicBezTo>
                    <a:cubicBezTo>
                      <a:pt x="165" y="21"/>
                      <a:pt x="165" y="21"/>
                      <a:pt x="165" y="21"/>
                    </a:cubicBezTo>
                    <a:cubicBezTo>
                      <a:pt x="166" y="36"/>
                      <a:pt x="166" y="36"/>
                      <a:pt x="166" y="36"/>
                    </a:cubicBezTo>
                    <a:cubicBezTo>
                      <a:pt x="170" y="42"/>
                      <a:pt x="170" y="42"/>
                      <a:pt x="170" y="42"/>
                    </a:cubicBezTo>
                    <a:cubicBezTo>
                      <a:pt x="175" y="48"/>
                      <a:pt x="175" y="48"/>
                      <a:pt x="175" y="48"/>
                    </a:cubicBezTo>
                    <a:cubicBezTo>
                      <a:pt x="182" y="48"/>
                      <a:pt x="182" y="48"/>
                      <a:pt x="182" y="48"/>
                    </a:cubicBezTo>
                    <a:cubicBezTo>
                      <a:pt x="189" y="46"/>
                      <a:pt x="189" y="46"/>
                      <a:pt x="189" y="46"/>
                    </a:cubicBezTo>
                    <a:cubicBezTo>
                      <a:pt x="193" y="43"/>
                      <a:pt x="193" y="43"/>
                      <a:pt x="193" y="43"/>
                    </a:cubicBezTo>
                    <a:cubicBezTo>
                      <a:pt x="199" y="41"/>
                      <a:pt x="199" y="41"/>
                      <a:pt x="199" y="41"/>
                    </a:cubicBezTo>
                    <a:cubicBezTo>
                      <a:pt x="203" y="38"/>
                      <a:pt x="203" y="38"/>
                      <a:pt x="203" y="38"/>
                    </a:cubicBezTo>
                    <a:cubicBezTo>
                      <a:pt x="206" y="40"/>
                      <a:pt x="206" y="40"/>
                      <a:pt x="206" y="40"/>
                    </a:cubicBezTo>
                    <a:cubicBezTo>
                      <a:pt x="210" y="41"/>
                      <a:pt x="210" y="41"/>
                      <a:pt x="210" y="41"/>
                    </a:cubicBezTo>
                    <a:cubicBezTo>
                      <a:pt x="212" y="40"/>
                      <a:pt x="212" y="40"/>
                      <a:pt x="212" y="40"/>
                    </a:cubicBezTo>
                    <a:cubicBezTo>
                      <a:pt x="214" y="35"/>
                      <a:pt x="214" y="35"/>
                      <a:pt x="214" y="35"/>
                    </a:cubicBezTo>
                    <a:cubicBezTo>
                      <a:pt x="214" y="33"/>
                      <a:pt x="214" y="33"/>
                      <a:pt x="214" y="33"/>
                    </a:cubicBezTo>
                    <a:cubicBezTo>
                      <a:pt x="217" y="33"/>
                      <a:pt x="217" y="33"/>
                      <a:pt x="217" y="33"/>
                    </a:cubicBezTo>
                    <a:cubicBezTo>
                      <a:pt x="223" y="34"/>
                      <a:pt x="223" y="34"/>
                      <a:pt x="223" y="34"/>
                    </a:cubicBezTo>
                    <a:cubicBezTo>
                      <a:pt x="230" y="37"/>
                      <a:pt x="230" y="37"/>
                      <a:pt x="230" y="37"/>
                    </a:cubicBezTo>
                    <a:cubicBezTo>
                      <a:pt x="236" y="37"/>
                      <a:pt x="236" y="37"/>
                      <a:pt x="236" y="37"/>
                    </a:cubicBezTo>
                    <a:cubicBezTo>
                      <a:pt x="240" y="35"/>
                      <a:pt x="240" y="35"/>
                      <a:pt x="240" y="35"/>
                    </a:cubicBezTo>
                    <a:cubicBezTo>
                      <a:pt x="247" y="36"/>
                      <a:pt x="247" y="36"/>
                      <a:pt x="247" y="36"/>
                    </a:cubicBezTo>
                    <a:cubicBezTo>
                      <a:pt x="251" y="38"/>
                      <a:pt x="251" y="38"/>
                      <a:pt x="251" y="38"/>
                    </a:cubicBezTo>
                    <a:cubicBezTo>
                      <a:pt x="261" y="18"/>
                      <a:pt x="261" y="18"/>
                      <a:pt x="261" y="18"/>
                    </a:cubicBezTo>
                    <a:lnTo>
                      <a:pt x="265" y="1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202" name="Hawaii"/>
            <p:cNvGrpSpPr/>
            <p:nvPr/>
          </p:nvGrpSpPr>
          <p:grpSpPr>
            <a:xfrm>
              <a:off x="8159355" y="3281924"/>
              <a:ext cx="45577" cy="31454"/>
              <a:chOff x="1167314" y="3264985"/>
              <a:chExt cx="97229" cy="67100"/>
            </a:xfrm>
            <a:grpFill/>
          </p:grpSpPr>
          <p:sp>
            <p:nvSpPr>
              <p:cNvPr id="296" name="Hawaii"/>
              <p:cNvSpPr>
                <a:spLocks/>
              </p:cNvSpPr>
              <p:nvPr/>
            </p:nvSpPr>
            <p:spPr bwMode="auto">
              <a:xfrm>
                <a:off x="1242750" y="3308600"/>
                <a:ext cx="21793" cy="23485"/>
              </a:xfrm>
              <a:custGeom>
                <a:avLst/>
                <a:gdLst>
                  <a:gd name="T0" fmla="*/ 20638 w 13"/>
                  <a:gd name="T1" fmla="*/ 14288 h 14"/>
                  <a:gd name="T2" fmla="*/ 11113 w 13"/>
                  <a:gd name="T3" fmla="*/ 19050 h 14"/>
                  <a:gd name="T4" fmla="*/ 4763 w 13"/>
                  <a:gd name="T5" fmla="*/ 22225 h 14"/>
                  <a:gd name="T6" fmla="*/ 1588 w 13"/>
                  <a:gd name="T7" fmla="*/ 12700 h 14"/>
                  <a:gd name="T8" fmla="*/ 0 w 13"/>
                  <a:gd name="T9" fmla="*/ 6350 h 14"/>
                  <a:gd name="T10" fmla="*/ 6350 w 13"/>
                  <a:gd name="T11" fmla="*/ 0 h 14"/>
                  <a:gd name="T12" fmla="*/ 11113 w 13"/>
                  <a:gd name="T13" fmla="*/ 1588 h 14"/>
                  <a:gd name="T14" fmla="*/ 15875 w 13"/>
                  <a:gd name="T15" fmla="*/ 6350 h 14"/>
                  <a:gd name="T16" fmla="*/ 20638 w 13"/>
                  <a:gd name="T17" fmla="*/ 14288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9"/>
                    </a:moveTo>
                    <a:lnTo>
                      <a:pt x="7" y="12"/>
                    </a:lnTo>
                    <a:lnTo>
                      <a:pt x="3" y="14"/>
                    </a:lnTo>
                    <a:lnTo>
                      <a:pt x="1" y="8"/>
                    </a:lnTo>
                    <a:lnTo>
                      <a:pt x="0" y="4"/>
                    </a:lnTo>
                    <a:lnTo>
                      <a:pt x="4" y="0"/>
                    </a:lnTo>
                    <a:lnTo>
                      <a:pt x="7" y="1"/>
                    </a:lnTo>
                    <a:lnTo>
                      <a:pt x="10" y="4"/>
                    </a:lnTo>
                    <a:lnTo>
                      <a:pt x="13" y="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97" name="Maui"/>
              <p:cNvSpPr>
                <a:spLocks/>
              </p:cNvSpPr>
              <p:nvPr/>
            </p:nvSpPr>
            <p:spPr bwMode="auto">
              <a:xfrm>
                <a:off x="1224310" y="3291825"/>
                <a:ext cx="15088" cy="10065"/>
              </a:xfrm>
              <a:custGeom>
                <a:avLst/>
                <a:gdLst>
                  <a:gd name="T0" fmla="*/ 14288 w 9"/>
                  <a:gd name="T1" fmla="*/ 6350 h 6"/>
                  <a:gd name="T2" fmla="*/ 11113 w 9"/>
                  <a:gd name="T3" fmla="*/ 0 h 6"/>
                  <a:gd name="T4" fmla="*/ 4763 w 9"/>
                  <a:gd name="T5" fmla="*/ 0 h 6"/>
                  <a:gd name="T6" fmla="*/ 0 w 9"/>
                  <a:gd name="T7" fmla="*/ 3175 h 6"/>
                  <a:gd name="T8" fmla="*/ 4763 w 9"/>
                  <a:gd name="T9" fmla="*/ 6350 h 6"/>
                  <a:gd name="T10" fmla="*/ 11113 w 9"/>
                  <a:gd name="T11" fmla="*/ 9525 h 6"/>
                  <a:gd name="T12" fmla="*/ 14288 w 9"/>
                  <a:gd name="T13" fmla="*/ 6350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9" y="4"/>
                    </a:moveTo>
                    <a:lnTo>
                      <a:pt x="7" y="0"/>
                    </a:lnTo>
                    <a:lnTo>
                      <a:pt x="3" y="0"/>
                    </a:lnTo>
                    <a:lnTo>
                      <a:pt x="0" y="2"/>
                    </a:lnTo>
                    <a:lnTo>
                      <a:pt x="3" y="4"/>
                    </a:lnTo>
                    <a:lnTo>
                      <a:pt x="7" y="6"/>
                    </a:lnTo>
                    <a:lnTo>
                      <a:pt x="9" y="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98" name="O'ahu"/>
              <p:cNvSpPr>
                <a:spLocks/>
              </p:cNvSpPr>
              <p:nvPr/>
            </p:nvSpPr>
            <p:spPr bwMode="auto">
              <a:xfrm>
                <a:off x="1197488" y="3275050"/>
                <a:ext cx="8382" cy="10065"/>
              </a:xfrm>
              <a:custGeom>
                <a:avLst/>
                <a:gdLst>
                  <a:gd name="T0" fmla="*/ 7938 w 5"/>
                  <a:gd name="T1" fmla="*/ 7938 h 6"/>
                  <a:gd name="T2" fmla="*/ 6350 w 5"/>
                  <a:gd name="T3" fmla="*/ 0 h 6"/>
                  <a:gd name="T4" fmla="*/ 0 w 5"/>
                  <a:gd name="T5" fmla="*/ 0 h 6"/>
                  <a:gd name="T6" fmla="*/ 0 w 5"/>
                  <a:gd name="T7" fmla="*/ 4763 h 6"/>
                  <a:gd name="T8" fmla="*/ 3175 w 5"/>
                  <a:gd name="T9" fmla="*/ 9525 h 6"/>
                  <a:gd name="T10" fmla="*/ 7938 w 5"/>
                  <a:gd name="T11" fmla="*/ 7938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5" y="5"/>
                    </a:moveTo>
                    <a:lnTo>
                      <a:pt x="4" y="0"/>
                    </a:lnTo>
                    <a:lnTo>
                      <a:pt x="0" y="0"/>
                    </a:lnTo>
                    <a:lnTo>
                      <a:pt x="0" y="3"/>
                    </a:lnTo>
                    <a:lnTo>
                      <a:pt x="2" y="6"/>
                    </a:lnTo>
                    <a:lnTo>
                      <a:pt x="5"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99" name="Kauaʻi"/>
              <p:cNvSpPr>
                <a:spLocks/>
              </p:cNvSpPr>
              <p:nvPr/>
            </p:nvSpPr>
            <p:spPr bwMode="auto">
              <a:xfrm>
                <a:off x="1167314" y="3264985"/>
                <a:ext cx="10058" cy="5032"/>
              </a:xfrm>
              <a:custGeom>
                <a:avLst/>
                <a:gdLst>
                  <a:gd name="T0" fmla="*/ 6350 w 6"/>
                  <a:gd name="T1" fmla="*/ 0 h 3"/>
                  <a:gd name="T2" fmla="*/ 0 w 6"/>
                  <a:gd name="T3" fmla="*/ 0 h 3"/>
                  <a:gd name="T4" fmla="*/ 4763 w 6"/>
                  <a:gd name="T5" fmla="*/ 4762 h 3"/>
                  <a:gd name="T6" fmla="*/ 9525 w 6"/>
                  <a:gd name="T7" fmla="*/ 4762 h 3"/>
                  <a:gd name="T8" fmla="*/ 635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4" y="0"/>
                    </a:moveTo>
                    <a:lnTo>
                      <a:pt x="0" y="0"/>
                    </a:lnTo>
                    <a:lnTo>
                      <a:pt x="3" y="3"/>
                    </a:lnTo>
                    <a:lnTo>
                      <a:pt x="6" y="3"/>
                    </a:lnTo>
                    <a:lnTo>
                      <a:pt x="4"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203" name="Caribbean"/>
            <p:cNvGrpSpPr/>
            <p:nvPr/>
          </p:nvGrpSpPr>
          <p:grpSpPr>
            <a:xfrm>
              <a:off x="8861853" y="3252829"/>
              <a:ext cx="179947" cy="73916"/>
              <a:chOff x="2665957" y="3202916"/>
              <a:chExt cx="383882" cy="157686"/>
            </a:xfrm>
            <a:grpFill/>
          </p:grpSpPr>
          <p:sp>
            <p:nvSpPr>
              <p:cNvPr id="290" name="Cuba"/>
              <p:cNvSpPr>
                <a:spLocks/>
              </p:cNvSpPr>
              <p:nvPr/>
            </p:nvSpPr>
            <p:spPr bwMode="auto">
              <a:xfrm>
                <a:off x="2665957" y="3244855"/>
                <a:ext cx="209542" cy="72132"/>
              </a:xfrm>
              <a:custGeom>
                <a:avLst/>
                <a:gdLst>
                  <a:gd name="T0" fmla="*/ 176213 w 125"/>
                  <a:gd name="T1" fmla="*/ 66675 h 43"/>
                  <a:gd name="T2" fmla="*/ 166688 w 125"/>
                  <a:gd name="T3" fmla="*/ 61912 h 43"/>
                  <a:gd name="T4" fmla="*/ 155575 w 125"/>
                  <a:gd name="T5" fmla="*/ 61912 h 43"/>
                  <a:gd name="T6" fmla="*/ 147638 w 125"/>
                  <a:gd name="T7" fmla="*/ 66675 h 43"/>
                  <a:gd name="T8" fmla="*/ 138113 w 125"/>
                  <a:gd name="T9" fmla="*/ 65087 h 43"/>
                  <a:gd name="T10" fmla="*/ 141288 w 125"/>
                  <a:gd name="T11" fmla="*/ 53975 h 43"/>
                  <a:gd name="T12" fmla="*/ 139700 w 125"/>
                  <a:gd name="T13" fmla="*/ 49212 h 43"/>
                  <a:gd name="T14" fmla="*/ 123825 w 125"/>
                  <a:gd name="T15" fmla="*/ 47625 h 43"/>
                  <a:gd name="T16" fmla="*/ 119063 w 125"/>
                  <a:gd name="T17" fmla="*/ 39687 h 43"/>
                  <a:gd name="T18" fmla="*/ 111125 w 125"/>
                  <a:gd name="T19" fmla="*/ 36512 h 43"/>
                  <a:gd name="T20" fmla="*/ 96838 w 125"/>
                  <a:gd name="T21" fmla="*/ 31750 h 43"/>
                  <a:gd name="T22" fmla="*/ 90488 w 125"/>
                  <a:gd name="T23" fmla="*/ 25400 h 43"/>
                  <a:gd name="T24" fmla="*/ 73025 w 125"/>
                  <a:gd name="T25" fmla="*/ 22225 h 43"/>
                  <a:gd name="T26" fmla="*/ 55563 w 125"/>
                  <a:gd name="T27" fmla="*/ 20637 h 43"/>
                  <a:gd name="T28" fmla="*/ 52388 w 125"/>
                  <a:gd name="T29" fmla="*/ 14287 h 43"/>
                  <a:gd name="T30" fmla="*/ 39688 w 125"/>
                  <a:gd name="T31" fmla="*/ 11112 h 43"/>
                  <a:gd name="T32" fmla="*/ 31750 w 125"/>
                  <a:gd name="T33" fmla="*/ 17462 h 43"/>
                  <a:gd name="T34" fmla="*/ 22225 w 125"/>
                  <a:gd name="T35" fmla="*/ 22225 h 43"/>
                  <a:gd name="T36" fmla="*/ 12700 w 125"/>
                  <a:gd name="T37" fmla="*/ 25400 h 43"/>
                  <a:gd name="T38" fmla="*/ 0 w 125"/>
                  <a:gd name="T39" fmla="*/ 26987 h 43"/>
                  <a:gd name="T40" fmla="*/ 3175 w 125"/>
                  <a:gd name="T41" fmla="*/ 19050 h 43"/>
                  <a:gd name="T42" fmla="*/ 12700 w 125"/>
                  <a:gd name="T43" fmla="*/ 7937 h 43"/>
                  <a:gd name="T44" fmla="*/ 30163 w 125"/>
                  <a:gd name="T45" fmla="*/ 3175 h 43"/>
                  <a:gd name="T46" fmla="*/ 47625 w 125"/>
                  <a:gd name="T47" fmla="*/ 1587 h 43"/>
                  <a:gd name="T48" fmla="*/ 68263 w 125"/>
                  <a:gd name="T49" fmla="*/ 0 h 43"/>
                  <a:gd name="T50" fmla="*/ 88900 w 125"/>
                  <a:gd name="T51" fmla="*/ 6350 h 43"/>
                  <a:gd name="T52" fmla="*/ 104775 w 125"/>
                  <a:gd name="T53" fmla="*/ 11112 h 43"/>
                  <a:gd name="T54" fmla="*/ 123825 w 125"/>
                  <a:gd name="T55" fmla="*/ 17462 h 43"/>
                  <a:gd name="T56" fmla="*/ 131763 w 125"/>
                  <a:gd name="T57" fmla="*/ 25400 h 43"/>
                  <a:gd name="T58" fmla="*/ 139700 w 125"/>
                  <a:gd name="T59" fmla="*/ 30162 h 43"/>
                  <a:gd name="T60" fmla="*/ 155575 w 125"/>
                  <a:gd name="T61" fmla="*/ 34925 h 43"/>
                  <a:gd name="T62" fmla="*/ 168275 w 125"/>
                  <a:gd name="T63" fmla="*/ 39687 h 43"/>
                  <a:gd name="T64" fmla="*/ 182563 w 125"/>
                  <a:gd name="T65" fmla="*/ 49212 h 43"/>
                  <a:gd name="T66" fmla="*/ 198438 w 125"/>
                  <a:gd name="T67" fmla="*/ 55562 h 43"/>
                  <a:gd name="T68" fmla="*/ 190500 w 125"/>
                  <a:gd name="T69" fmla="*/ 60325 h 43"/>
                  <a:gd name="T70" fmla="*/ 182563 w 125"/>
                  <a:gd name="T71" fmla="*/ 61912 h 43"/>
                  <a:gd name="T72" fmla="*/ 179388 w 125"/>
                  <a:gd name="T73" fmla="*/ 68262 h 43"/>
                  <a:gd name="T74" fmla="*/ 176213 w 125"/>
                  <a:gd name="T75" fmla="*/ 66675 h 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5"/>
                  <a:gd name="T115" fmla="*/ 0 h 43"/>
                  <a:gd name="T116" fmla="*/ 125 w 125"/>
                  <a:gd name="T117" fmla="*/ 43 h 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5" h="43">
                    <a:moveTo>
                      <a:pt x="111" y="42"/>
                    </a:moveTo>
                    <a:lnTo>
                      <a:pt x="105" y="39"/>
                    </a:lnTo>
                    <a:lnTo>
                      <a:pt x="98" y="39"/>
                    </a:lnTo>
                    <a:lnTo>
                      <a:pt x="93" y="42"/>
                    </a:lnTo>
                    <a:lnTo>
                      <a:pt x="87" y="41"/>
                    </a:lnTo>
                    <a:lnTo>
                      <a:pt x="89" y="34"/>
                    </a:lnTo>
                    <a:lnTo>
                      <a:pt x="88" y="31"/>
                    </a:lnTo>
                    <a:lnTo>
                      <a:pt x="78" y="30"/>
                    </a:lnTo>
                    <a:lnTo>
                      <a:pt x="75" y="25"/>
                    </a:lnTo>
                    <a:lnTo>
                      <a:pt x="70" y="23"/>
                    </a:lnTo>
                    <a:lnTo>
                      <a:pt x="61" y="20"/>
                    </a:lnTo>
                    <a:lnTo>
                      <a:pt x="57" y="16"/>
                    </a:lnTo>
                    <a:lnTo>
                      <a:pt x="46" y="14"/>
                    </a:lnTo>
                    <a:lnTo>
                      <a:pt x="35" y="13"/>
                    </a:lnTo>
                    <a:lnTo>
                      <a:pt x="33" y="9"/>
                    </a:lnTo>
                    <a:lnTo>
                      <a:pt x="25" y="7"/>
                    </a:lnTo>
                    <a:lnTo>
                      <a:pt x="20" y="11"/>
                    </a:lnTo>
                    <a:lnTo>
                      <a:pt x="14" y="14"/>
                    </a:lnTo>
                    <a:lnTo>
                      <a:pt x="8" y="16"/>
                    </a:lnTo>
                    <a:lnTo>
                      <a:pt x="0" y="17"/>
                    </a:lnTo>
                    <a:lnTo>
                      <a:pt x="2" y="12"/>
                    </a:lnTo>
                    <a:lnTo>
                      <a:pt x="8" y="5"/>
                    </a:lnTo>
                    <a:lnTo>
                      <a:pt x="19" y="2"/>
                    </a:lnTo>
                    <a:lnTo>
                      <a:pt x="30" y="1"/>
                    </a:lnTo>
                    <a:lnTo>
                      <a:pt x="43" y="0"/>
                    </a:lnTo>
                    <a:lnTo>
                      <a:pt x="56" y="4"/>
                    </a:lnTo>
                    <a:lnTo>
                      <a:pt x="66" y="7"/>
                    </a:lnTo>
                    <a:lnTo>
                      <a:pt x="78" y="11"/>
                    </a:lnTo>
                    <a:lnTo>
                      <a:pt x="83" y="16"/>
                    </a:lnTo>
                    <a:lnTo>
                      <a:pt x="88" y="19"/>
                    </a:lnTo>
                    <a:lnTo>
                      <a:pt x="98" y="22"/>
                    </a:lnTo>
                    <a:lnTo>
                      <a:pt x="106" y="25"/>
                    </a:lnTo>
                    <a:lnTo>
                      <a:pt x="115" y="31"/>
                    </a:lnTo>
                    <a:lnTo>
                      <a:pt x="125" y="35"/>
                    </a:lnTo>
                    <a:lnTo>
                      <a:pt x="120" y="38"/>
                    </a:lnTo>
                    <a:lnTo>
                      <a:pt x="115" y="39"/>
                    </a:lnTo>
                    <a:lnTo>
                      <a:pt x="113" y="43"/>
                    </a:lnTo>
                    <a:lnTo>
                      <a:pt x="111" y="4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91" name="Haiti"/>
              <p:cNvSpPr>
                <a:spLocks/>
              </p:cNvSpPr>
              <p:nvPr/>
            </p:nvSpPr>
            <p:spPr bwMode="auto">
              <a:xfrm>
                <a:off x="2873823" y="3311955"/>
                <a:ext cx="56995" cy="36905"/>
              </a:xfrm>
              <a:custGeom>
                <a:avLst/>
                <a:gdLst>
                  <a:gd name="T0" fmla="*/ 0 w 34"/>
                  <a:gd name="T1" fmla="*/ 31750 h 22"/>
                  <a:gd name="T2" fmla="*/ 19050 w 34"/>
                  <a:gd name="T3" fmla="*/ 34925 h 22"/>
                  <a:gd name="T4" fmla="*/ 39687 w 34"/>
                  <a:gd name="T5" fmla="*/ 34925 h 22"/>
                  <a:gd name="T6" fmla="*/ 49212 w 34"/>
                  <a:gd name="T7" fmla="*/ 34925 h 22"/>
                  <a:gd name="T8" fmla="*/ 49212 w 34"/>
                  <a:gd name="T9" fmla="*/ 28575 h 22"/>
                  <a:gd name="T10" fmla="*/ 44450 w 34"/>
                  <a:gd name="T11" fmla="*/ 23812 h 22"/>
                  <a:gd name="T12" fmla="*/ 52388 w 34"/>
                  <a:gd name="T13" fmla="*/ 19050 h 22"/>
                  <a:gd name="T14" fmla="*/ 53975 w 34"/>
                  <a:gd name="T15" fmla="*/ 14288 h 22"/>
                  <a:gd name="T16" fmla="*/ 52388 w 34"/>
                  <a:gd name="T17" fmla="*/ 3175 h 22"/>
                  <a:gd name="T18" fmla="*/ 39687 w 34"/>
                  <a:gd name="T19" fmla="*/ 1588 h 22"/>
                  <a:gd name="T20" fmla="*/ 28575 w 34"/>
                  <a:gd name="T21" fmla="*/ 0 h 22"/>
                  <a:gd name="T22" fmla="*/ 20637 w 34"/>
                  <a:gd name="T23" fmla="*/ 1588 h 22"/>
                  <a:gd name="T24" fmla="*/ 28575 w 34"/>
                  <a:gd name="T25" fmla="*/ 6350 h 22"/>
                  <a:gd name="T26" fmla="*/ 34925 w 34"/>
                  <a:gd name="T27" fmla="*/ 14288 h 22"/>
                  <a:gd name="T28" fmla="*/ 33337 w 34"/>
                  <a:gd name="T29" fmla="*/ 22225 h 22"/>
                  <a:gd name="T30" fmla="*/ 25400 w 34"/>
                  <a:gd name="T31" fmla="*/ 22225 h 22"/>
                  <a:gd name="T32" fmla="*/ 17462 w 34"/>
                  <a:gd name="T33" fmla="*/ 20637 h 22"/>
                  <a:gd name="T34" fmla="*/ 7937 w 34"/>
                  <a:gd name="T35" fmla="*/ 22225 h 22"/>
                  <a:gd name="T36" fmla="*/ 1588 w 34"/>
                  <a:gd name="T37" fmla="*/ 23812 h 22"/>
                  <a:gd name="T38" fmla="*/ 0 w 34"/>
                  <a:gd name="T39" fmla="*/ 31750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
                  <a:gd name="T61" fmla="*/ 0 h 22"/>
                  <a:gd name="T62" fmla="*/ 34 w 34"/>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 h="22">
                    <a:moveTo>
                      <a:pt x="0" y="20"/>
                    </a:moveTo>
                    <a:lnTo>
                      <a:pt x="12" y="22"/>
                    </a:lnTo>
                    <a:lnTo>
                      <a:pt x="25" y="22"/>
                    </a:lnTo>
                    <a:lnTo>
                      <a:pt x="31" y="22"/>
                    </a:lnTo>
                    <a:lnTo>
                      <a:pt x="31" y="18"/>
                    </a:lnTo>
                    <a:lnTo>
                      <a:pt x="28" y="15"/>
                    </a:lnTo>
                    <a:lnTo>
                      <a:pt x="33" y="12"/>
                    </a:lnTo>
                    <a:lnTo>
                      <a:pt x="34" y="9"/>
                    </a:lnTo>
                    <a:lnTo>
                      <a:pt x="33" y="2"/>
                    </a:lnTo>
                    <a:lnTo>
                      <a:pt x="25" y="1"/>
                    </a:lnTo>
                    <a:lnTo>
                      <a:pt x="18" y="0"/>
                    </a:lnTo>
                    <a:lnTo>
                      <a:pt x="13" y="1"/>
                    </a:lnTo>
                    <a:lnTo>
                      <a:pt x="18" y="4"/>
                    </a:lnTo>
                    <a:lnTo>
                      <a:pt x="22" y="9"/>
                    </a:lnTo>
                    <a:lnTo>
                      <a:pt x="21" y="14"/>
                    </a:lnTo>
                    <a:lnTo>
                      <a:pt x="16" y="14"/>
                    </a:lnTo>
                    <a:lnTo>
                      <a:pt x="11" y="13"/>
                    </a:lnTo>
                    <a:lnTo>
                      <a:pt x="5" y="14"/>
                    </a:lnTo>
                    <a:lnTo>
                      <a:pt x="1" y="15"/>
                    </a:lnTo>
                    <a:lnTo>
                      <a:pt x="0" y="2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92" name="Jamaica"/>
              <p:cNvSpPr>
                <a:spLocks/>
              </p:cNvSpPr>
              <p:nvPr/>
            </p:nvSpPr>
            <p:spPr bwMode="auto">
              <a:xfrm>
                <a:off x="2796711" y="3338795"/>
                <a:ext cx="40232" cy="20130"/>
              </a:xfrm>
              <a:custGeom>
                <a:avLst/>
                <a:gdLst>
                  <a:gd name="T0" fmla="*/ 0 w 24"/>
                  <a:gd name="T1" fmla="*/ 6350 h 12"/>
                  <a:gd name="T2" fmla="*/ 6350 w 24"/>
                  <a:gd name="T3" fmla="*/ 0 h 12"/>
                  <a:gd name="T4" fmla="*/ 17463 w 24"/>
                  <a:gd name="T5" fmla="*/ 0 h 12"/>
                  <a:gd name="T6" fmla="*/ 25400 w 24"/>
                  <a:gd name="T7" fmla="*/ 1588 h 12"/>
                  <a:gd name="T8" fmla="*/ 34925 w 24"/>
                  <a:gd name="T9" fmla="*/ 6350 h 12"/>
                  <a:gd name="T10" fmla="*/ 38100 w 24"/>
                  <a:gd name="T11" fmla="*/ 11112 h 12"/>
                  <a:gd name="T12" fmla="*/ 28575 w 24"/>
                  <a:gd name="T13" fmla="*/ 15875 h 12"/>
                  <a:gd name="T14" fmla="*/ 22225 w 24"/>
                  <a:gd name="T15" fmla="*/ 15875 h 12"/>
                  <a:gd name="T16" fmla="*/ 15875 w 24"/>
                  <a:gd name="T17" fmla="*/ 19050 h 12"/>
                  <a:gd name="T18" fmla="*/ 11112 w 24"/>
                  <a:gd name="T19" fmla="*/ 14288 h 12"/>
                  <a:gd name="T20" fmla="*/ 6350 w 24"/>
                  <a:gd name="T21" fmla="*/ 9525 h 12"/>
                  <a:gd name="T22" fmla="*/ 0 w 24"/>
                  <a:gd name="T23" fmla="*/ 6350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12"/>
                  <a:gd name="T38" fmla="*/ 24 w 24"/>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12">
                    <a:moveTo>
                      <a:pt x="0" y="4"/>
                    </a:moveTo>
                    <a:lnTo>
                      <a:pt x="4" y="0"/>
                    </a:lnTo>
                    <a:lnTo>
                      <a:pt x="11" y="0"/>
                    </a:lnTo>
                    <a:lnTo>
                      <a:pt x="16" y="1"/>
                    </a:lnTo>
                    <a:lnTo>
                      <a:pt x="22" y="4"/>
                    </a:lnTo>
                    <a:lnTo>
                      <a:pt x="24" y="7"/>
                    </a:lnTo>
                    <a:lnTo>
                      <a:pt x="18" y="10"/>
                    </a:lnTo>
                    <a:lnTo>
                      <a:pt x="14" y="10"/>
                    </a:lnTo>
                    <a:lnTo>
                      <a:pt x="10" y="12"/>
                    </a:lnTo>
                    <a:lnTo>
                      <a:pt x="7" y="9"/>
                    </a:lnTo>
                    <a:lnTo>
                      <a:pt x="4" y="6"/>
                    </a:lnTo>
                    <a:lnTo>
                      <a:pt x="0" y="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93" name="Dominican Republic"/>
              <p:cNvSpPr>
                <a:spLocks/>
              </p:cNvSpPr>
              <p:nvPr/>
            </p:nvSpPr>
            <p:spPr bwMode="auto">
              <a:xfrm>
                <a:off x="2920760" y="3315310"/>
                <a:ext cx="72083" cy="45292"/>
              </a:xfrm>
              <a:custGeom>
                <a:avLst/>
                <a:gdLst>
                  <a:gd name="T0" fmla="*/ 7938 w 43"/>
                  <a:gd name="T1" fmla="*/ 0 h 27"/>
                  <a:gd name="T2" fmla="*/ 17463 w 43"/>
                  <a:gd name="T3" fmla="*/ 3175 h 27"/>
                  <a:gd name="T4" fmla="*/ 26988 w 43"/>
                  <a:gd name="T5" fmla="*/ 3175 h 27"/>
                  <a:gd name="T6" fmla="*/ 39688 w 43"/>
                  <a:gd name="T7" fmla="*/ 4762 h 27"/>
                  <a:gd name="T8" fmla="*/ 47625 w 43"/>
                  <a:gd name="T9" fmla="*/ 7937 h 27"/>
                  <a:gd name="T10" fmla="*/ 53975 w 43"/>
                  <a:gd name="T11" fmla="*/ 12700 h 27"/>
                  <a:gd name="T12" fmla="*/ 65088 w 43"/>
                  <a:gd name="T13" fmla="*/ 19050 h 27"/>
                  <a:gd name="T14" fmla="*/ 68263 w 43"/>
                  <a:gd name="T15" fmla="*/ 25400 h 27"/>
                  <a:gd name="T16" fmla="*/ 63500 w 43"/>
                  <a:gd name="T17" fmla="*/ 28575 h 27"/>
                  <a:gd name="T18" fmla="*/ 52388 w 43"/>
                  <a:gd name="T19" fmla="*/ 26987 h 27"/>
                  <a:gd name="T20" fmla="*/ 44450 w 43"/>
                  <a:gd name="T21" fmla="*/ 25400 h 27"/>
                  <a:gd name="T22" fmla="*/ 34925 w 43"/>
                  <a:gd name="T23" fmla="*/ 28575 h 27"/>
                  <a:gd name="T24" fmla="*/ 26988 w 43"/>
                  <a:gd name="T25" fmla="*/ 28575 h 27"/>
                  <a:gd name="T26" fmla="*/ 23813 w 43"/>
                  <a:gd name="T27" fmla="*/ 23812 h 27"/>
                  <a:gd name="T28" fmla="*/ 15875 w 43"/>
                  <a:gd name="T29" fmla="*/ 26987 h 27"/>
                  <a:gd name="T30" fmla="*/ 14288 w 43"/>
                  <a:gd name="T31" fmla="*/ 33337 h 27"/>
                  <a:gd name="T32" fmla="*/ 14288 w 43"/>
                  <a:gd name="T33" fmla="*/ 39687 h 27"/>
                  <a:gd name="T34" fmla="*/ 9525 w 43"/>
                  <a:gd name="T35" fmla="*/ 42862 h 27"/>
                  <a:gd name="T36" fmla="*/ 4763 w 43"/>
                  <a:gd name="T37" fmla="*/ 36512 h 27"/>
                  <a:gd name="T38" fmla="*/ 4763 w 43"/>
                  <a:gd name="T39" fmla="*/ 31750 h 27"/>
                  <a:gd name="T40" fmla="*/ 4763 w 43"/>
                  <a:gd name="T41" fmla="*/ 25400 h 27"/>
                  <a:gd name="T42" fmla="*/ 0 w 43"/>
                  <a:gd name="T43" fmla="*/ 20637 h 27"/>
                  <a:gd name="T44" fmla="*/ 7938 w 43"/>
                  <a:gd name="T45" fmla="*/ 15875 h 27"/>
                  <a:gd name="T46" fmla="*/ 9525 w 43"/>
                  <a:gd name="T47" fmla="*/ 11112 h 27"/>
                  <a:gd name="T48" fmla="*/ 7938 w 43"/>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3"/>
                  <a:gd name="T76" fmla="*/ 0 h 27"/>
                  <a:gd name="T77" fmla="*/ 43 w 43"/>
                  <a:gd name="T78" fmla="*/ 27 h 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3" h="27">
                    <a:moveTo>
                      <a:pt x="5" y="0"/>
                    </a:moveTo>
                    <a:lnTo>
                      <a:pt x="11" y="2"/>
                    </a:lnTo>
                    <a:lnTo>
                      <a:pt x="17" y="2"/>
                    </a:lnTo>
                    <a:lnTo>
                      <a:pt x="25" y="3"/>
                    </a:lnTo>
                    <a:lnTo>
                      <a:pt x="30" y="5"/>
                    </a:lnTo>
                    <a:lnTo>
                      <a:pt x="34" y="8"/>
                    </a:lnTo>
                    <a:lnTo>
                      <a:pt x="41" y="12"/>
                    </a:lnTo>
                    <a:lnTo>
                      <a:pt x="43" y="16"/>
                    </a:lnTo>
                    <a:lnTo>
                      <a:pt x="40" y="18"/>
                    </a:lnTo>
                    <a:lnTo>
                      <a:pt x="33" y="17"/>
                    </a:lnTo>
                    <a:lnTo>
                      <a:pt x="28" y="16"/>
                    </a:lnTo>
                    <a:lnTo>
                      <a:pt x="22" y="18"/>
                    </a:lnTo>
                    <a:lnTo>
                      <a:pt x="17" y="18"/>
                    </a:lnTo>
                    <a:lnTo>
                      <a:pt x="15" y="15"/>
                    </a:lnTo>
                    <a:lnTo>
                      <a:pt x="10" y="17"/>
                    </a:lnTo>
                    <a:lnTo>
                      <a:pt x="9" y="21"/>
                    </a:lnTo>
                    <a:lnTo>
                      <a:pt x="9" y="25"/>
                    </a:lnTo>
                    <a:lnTo>
                      <a:pt x="6" y="27"/>
                    </a:lnTo>
                    <a:lnTo>
                      <a:pt x="3" y="23"/>
                    </a:lnTo>
                    <a:lnTo>
                      <a:pt x="3" y="20"/>
                    </a:lnTo>
                    <a:lnTo>
                      <a:pt x="3" y="16"/>
                    </a:lnTo>
                    <a:lnTo>
                      <a:pt x="0" y="13"/>
                    </a:lnTo>
                    <a:lnTo>
                      <a:pt x="5" y="10"/>
                    </a:lnTo>
                    <a:lnTo>
                      <a:pt x="6" y="7"/>
                    </a:lnTo>
                    <a:lnTo>
                      <a:pt x="5"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94" name="Puerto Rico"/>
              <p:cNvSpPr>
                <a:spLocks/>
              </p:cNvSpPr>
              <p:nvPr/>
            </p:nvSpPr>
            <p:spPr bwMode="auto">
              <a:xfrm>
                <a:off x="3016312" y="3340472"/>
                <a:ext cx="33527" cy="13420"/>
              </a:xfrm>
              <a:custGeom>
                <a:avLst/>
                <a:gdLst>
                  <a:gd name="T0" fmla="*/ 20637 w 20"/>
                  <a:gd name="T1" fmla="*/ 0 h 8"/>
                  <a:gd name="T2" fmla="*/ 9525 w 20"/>
                  <a:gd name="T3" fmla="*/ 1588 h 8"/>
                  <a:gd name="T4" fmla="*/ 0 w 20"/>
                  <a:gd name="T5" fmla="*/ 4762 h 8"/>
                  <a:gd name="T6" fmla="*/ 6350 w 20"/>
                  <a:gd name="T7" fmla="*/ 11112 h 8"/>
                  <a:gd name="T8" fmla="*/ 14288 w 20"/>
                  <a:gd name="T9" fmla="*/ 12700 h 8"/>
                  <a:gd name="T10" fmla="*/ 25400 w 20"/>
                  <a:gd name="T11" fmla="*/ 12700 h 8"/>
                  <a:gd name="T12" fmla="*/ 31750 w 20"/>
                  <a:gd name="T13" fmla="*/ 11112 h 8"/>
                  <a:gd name="T14" fmla="*/ 31750 w 20"/>
                  <a:gd name="T15" fmla="*/ 4762 h 8"/>
                  <a:gd name="T16" fmla="*/ 26988 w 20"/>
                  <a:gd name="T17" fmla="*/ 1588 h 8"/>
                  <a:gd name="T18" fmla="*/ 20637 w 2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8"/>
                  <a:gd name="T32" fmla="*/ 20 w 20"/>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8">
                    <a:moveTo>
                      <a:pt x="13" y="0"/>
                    </a:moveTo>
                    <a:lnTo>
                      <a:pt x="6" y="1"/>
                    </a:lnTo>
                    <a:lnTo>
                      <a:pt x="0" y="3"/>
                    </a:lnTo>
                    <a:lnTo>
                      <a:pt x="4" y="7"/>
                    </a:lnTo>
                    <a:lnTo>
                      <a:pt x="9" y="8"/>
                    </a:lnTo>
                    <a:lnTo>
                      <a:pt x="16" y="8"/>
                    </a:lnTo>
                    <a:lnTo>
                      <a:pt x="20" y="7"/>
                    </a:lnTo>
                    <a:lnTo>
                      <a:pt x="20" y="3"/>
                    </a:lnTo>
                    <a:lnTo>
                      <a:pt x="17" y="1"/>
                    </a:lnTo>
                    <a:lnTo>
                      <a:pt x="13"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95" name="The Bahamas"/>
              <p:cNvSpPr>
                <a:spLocks/>
              </p:cNvSpPr>
              <p:nvPr/>
            </p:nvSpPr>
            <p:spPr bwMode="auto">
              <a:xfrm>
                <a:off x="2796711" y="3202916"/>
                <a:ext cx="13411" cy="18452"/>
              </a:xfrm>
              <a:custGeom>
                <a:avLst/>
                <a:gdLst>
                  <a:gd name="T0" fmla="*/ 7937 w 8"/>
                  <a:gd name="T1" fmla="*/ 4762 h 11"/>
                  <a:gd name="T2" fmla="*/ 1588 w 8"/>
                  <a:gd name="T3" fmla="*/ 0 h 11"/>
                  <a:gd name="T4" fmla="*/ 0 w 8"/>
                  <a:gd name="T5" fmla="*/ 7937 h 11"/>
                  <a:gd name="T6" fmla="*/ 6350 w 8"/>
                  <a:gd name="T7" fmla="*/ 14287 h 11"/>
                  <a:gd name="T8" fmla="*/ 11112 w 8"/>
                  <a:gd name="T9" fmla="*/ 17462 h 11"/>
                  <a:gd name="T10" fmla="*/ 12700 w 8"/>
                  <a:gd name="T11" fmla="*/ 11112 h 11"/>
                  <a:gd name="T12" fmla="*/ 7937 w 8"/>
                  <a:gd name="T13" fmla="*/ 4762 h 11"/>
                  <a:gd name="T14" fmla="*/ 0 60000 65536"/>
                  <a:gd name="T15" fmla="*/ 0 60000 65536"/>
                  <a:gd name="T16" fmla="*/ 0 60000 65536"/>
                  <a:gd name="T17" fmla="*/ 0 60000 65536"/>
                  <a:gd name="T18" fmla="*/ 0 60000 65536"/>
                  <a:gd name="T19" fmla="*/ 0 60000 65536"/>
                  <a:gd name="T20" fmla="*/ 0 60000 65536"/>
                  <a:gd name="T21" fmla="*/ 0 w 8"/>
                  <a:gd name="T22" fmla="*/ 0 h 11"/>
                  <a:gd name="T23" fmla="*/ 8 w 8"/>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1">
                    <a:moveTo>
                      <a:pt x="5" y="3"/>
                    </a:moveTo>
                    <a:lnTo>
                      <a:pt x="1" y="0"/>
                    </a:lnTo>
                    <a:lnTo>
                      <a:pt x="0" y="5"/>
                    </a:lnTo>
                    <a:lnTo>
                      <a:pt x="4" y="9"/>
                    </a:lnTo>
                    <a:lnTo>
                      <a:pt x="7" y="11"/>
                    </a:lnTo>
                    <a:lnTo>
                      <a:pt x="8" y="7"/>
                    </a:lnTo>
                    <a:lnTo>
                      <a:pt x="5" y="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204" name="Bermuda"/>
            <p:cNvSpPr>
              <a:spLocks/>
            </p:cNvSpPr>
            <p:nvPr/>
          </p:nvSpPr>
          <p:spPr bwMode="auto">
            <a:xfrm>
              <a:off x="9048086" y="3177340"/>
              <a:ext cx="6286" cy="4718"/>
            </a:xfrm>
            <a:custGeom>
              <a:avLst/>
              <a:gdLst>
                <a:gd name="T0" fmla="*/ 6350 w 8"/>
                <a:gd name="T1" fmla="*/ 0 h 6"/>
                <a:gd name="T2" fmla="*/ 3175 w 8"/>
                <a:gd name="T3" fmla="*/ 0 h 6"/>
                <a:gd name="T4" fmla="*/ 0 w 8"/>
                <a:gd name="T5" fmla="*/ 6350 h 6"/>
                <a:gd name="T6" fmla="*/ 7937 w 8"/>
                <a:gd name="T7" fmla="*/ 9525 h 6"/>
                <a:gd name="T8" fmla="*/ 12700 w 8"/>
                <a:gd name="T9" fmla="*/ 6350 h 6"/>
                <a:gd name="T10" fmla="*/ 6350 w 8"/>
                <a:gd name="T11" fmla="*/ 0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4" y="0"/>
                  </a:moveTo>
                  <a:lnTo>
                    <a:pt x="2" y="0"/>
                  </a:lnTo>
                  <a:lnTo>
                    <a:pt x="0" y="4"/>
                  </a:lnTo>
                  <a:lnTo>
                    <a:pt x="5" y="6"/>
                  </a:lnTo>
                  <a:lnTo>
                    <a:pt x="8" y="4"/>
                  </a:lnTo>
                  <a:lnTo>
                    <a:pt x="4"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05" name="Albania"/>
            <p:cNvSpPr>
              <a:spLocks/>
            </p:cNvSpPr>
            <p:nvPr/>
          </p:nvSpPr>
          <p:spPr bwMode="auto">
            <a:xfrm>
              <a:off x="9839378" y="3068039"/>
              <a:ext cx="14930" cy="32240"/>
            </a:xfrm>
            <a:custGeom>
              <a:avLst/>
              <a:gdLst>
                <a:gd name="T0" fmla="*/ 0 w 19"/>
                <a:gd name="T1" fmla="*/ 14287 h 41"/>
                <a:gd name="T2" fmla="*/ 1588 w 19"/>
                <a:gd name="T3" fmla="*/ 3175 h 41"/>
                <a:gd name="T4" fmla="*/ 7938 w 19"/>
                <a:gd name="T5" fmla="*/ 0 h 41"/>
                <a:gd name="T6" fmla="*/ 17463 w 19"/>
                <a:gd name="T7" fmla="*/ 3175 h 41"/>
                <a:gd name="T8" fmla="*/ 26988 w 19"/>
                <a:gd name="T9" fmla="*/ 9525 h 41"/>
                <a:gd name="T10" fmla="*/ 25400 w 19"/>
                <a:gd name="T11" fmla="*/ 17462 h 41"/>
                <a:gd name="T12" fmla="*/ 23813 w 19"/>
                <a:gd name="T13" fmla="*/ 25400 h 41"/>
                <a:gd name="T14" fmla="*/ 28575 w 19"/>
                <a:gd name="T15" fmla="*/ 34925 h 41"/>
                <a:gd name="T16" fmla="*/ 30163 w 19"/>
                <a:gd name="T17" fmla="*/ 39687 h 41"/>
                <a:gd name="T18" fmla="*/ 30163 w 19"/>
                <a:gd name="T19" fmla="*/ 44450 h 41"/>
                <a:gd name="T20" fmla="*/ 26988 w 19"/>
                <a:gd name="T21" fmla="*/ 50800 h 41"/>
                <a:gd name="T22" fmla="*/ 14288 w 19"/>
                <a:gd name="T23" fmla="*/ 65087 h 41"/>
                <a:gd name="T24" fmla="*/ 1588 w 19"/>
                <a:gd name="T25" fmla="*/ 46037 h 41"/>
                <a:gd name="T26" fmla="*/ 4763 w 19"/>
                <a:gd name="T27" fmla="*/ 31750 h 41"/>
                <a:gd name="T28" fmla="*/ 3175 w 19"/>
                <a:gd name="T29" fmla="*/ 20637 h 41"/>
                <a:gd name="T30" fmla="*/ 0 w 19"/>
                <a:gd name="T31" fmla="*/ 14287 h 4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41"/>
                <a:gd name="T50" fmla="*/ 19 w 19"/>
                <a:gd name="T51" fmla="*/ 41 h 4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41">
                  <a:moveTo>
                    <a:pt x="0" y="9"/>
                  </a:moveTo>
                  <a:lnTo>
                    <a:pt x="1" y="2"/>
                  </a:lnTo>
                  <a:lnTo>
                    <a:pt x="5" y="0"/>
                  </a:lnTo>
                  <a:lnTo>
                    <a:pt x="11" y="2"/>
                  </a:lnTo>
                  <a:lnTo>
                    <a:pt x="17" y="6"/>
                  </a:lnTo>
                  <a:lnTo>
                    <a:pt x="16" y="11"/>
                  </a:lnTo>
                  <a:lnTo>
                    <a:pt x="15" y="16"/>
                  </a:lnTo>
                  <a:lnTo>
                    <a:pt x="18" y="22"/>
                  </a:lnTo>
                  <a:lnTo>
                    <a:pt x="19" y="25"/>
                  </a:lnTo>
                  <a:lnTo>
                    <a:pt x="19" y="28"/>
                  </a:lnTo>
                  <a:lnTo>
                    <a:pt x="17" y="32"/>
                  </a:lnTo>
                  <a:lnTo>
                    <a:pt x="9" y="41"/>
                  </a:lnTo>
                  <a:lnTo>
                    <a:pt x="1" y="29"/>
                  </a:lnTo>
                  <a:lnTo>
                    <a:pt x="3" y="20"/>
                  </a:lnTo>
                  <a:lnTo>
                    <a:pt x="2" y="13"/>
                  </a:lnTo>
                  <a:lnTo>
                    <a:pt x="0" y="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nvGrpSpPr>
            <p:cNvPr id="206" name="Africa"/>
            <p:cNvGrpSpPr/>
            <p:nvPr/>
          </p:nvGrpSpPr>
          <p:grpSpPr>
            <a:xfrm>
              <a:off x="9495996" y="3127024"/>
              <a:ext cx="641995" cy="706137"/>
              <a:chOff x="4018778" y="2934537"/>
              <a:chExt cx="1369571" cy="1506407"/>
            </a:xfrm>
            <a:grpFill/>
          </p:grpSpPr>
          <p:grpSp>
            <p:nvGrpSpPr>
              <p:cNvPr id="239" name="Angola"/>
              <p:cNvGrpSpPr/>
              <p:nvPr/>
            </p:nvGrpSpPr>
            <p:grpSpPr>
              <a:xfrm>
                <a:off x="4607173" y="3805167"/>
                <a:ext cx="264862" cy="286854"/>
                <a:chOff x="4607173" y="3805167"/>
                <a:chExt cx="264862" cy="286854"/>
              </a:xfrm>
              <a:grpFill/>
            </p:grpSpPr>
            <p:sp>
              <p:nvSpPr>
                <p:cNvPr id="288" name="Angola"/>
                <p:cNvSpPr>
                  <a:spLocks/>
                </p:cNvSpPr>
                <p:nvPr/>
              </p:nvSpPr>
              <p:spPr bwMode="auto">
                <a:xfrm>
                  <a:off x="4607173" y="3833684"/>
                  <a:ext cx="264862" cy="258337"/>
                </a:xfrm>
                <a:custGeom>
                  <a:avLst/>
                  <a:gdLst>
                    <a:gd name="T0" fmla="*/ 0 w 158"/>
                    <a:gd name="T1" fmla="*/ 140 h 154"/>
                    <a:gd name="T2" fmla="*/ 0 w 158"/>
                    <a:gd name="T3" fmla="*/ 121 h 154"/>
                    <a:gd name="T4" fmla="*/ 5 w 158"/>
                    <a:gd name="T5" fmla="*/ 93 h 154"/>
                    <a:gd name="T6" fmla="*/ 21 w 158"/>
                    <a:gd name="T7" fmla="*/ 70 h 154"/>
                    <a:gd name="T8" fmla="*/ 21 w 158"/>
                    <a:gd name="T9" fmla="*/ 58 h 154"/>
                    <a:gd name="T10" fmla="*/ 12 w 158"/>
                    <a:gd name="T11" fmla="*/ 38 h 154"/>
                    <a:gd name="T12" fmla="*/ 15 w 158"/>
                    <a:gd name="T13" fmla="*/ 28 h 154"/>
                    <a:gd name="T14" fmla="*/ 0 w 158"/>
                    <a:gd name="T15" fmla="*/ 1 h 154"/>
                    <a:gd name="T16" fmla="*/ 7 w 158"/>
                    <a:gd name="T17" fmla="*/ 0 h 154"/>
                    <a:gd name="T18" fmla="*/ 54 w 158"/>
                    <a:gd name="T19" fmla="*/ 0 h 154"/>
                    <a:gd name="T20" fmla="*/ 56 w 158"/>
                    <a:gd name="T21" fmla="*/ 11 h 154"/>
                    <a:gd name="T22" fmla="*/ 64 w 158"/>
                    <a:gd name="T23" fmla="*/ 24 h 154"/>
                    <a:gd name="T24" fmla="*/ 86 w 158"/>
                    <a:gd name="T25" fmla="*/ 25 h 154"/>
                    <a:gd name="T26" fmla="*/ 93 w 158"/>
                    <a:gd name="T27" fmla="*/ 13 h 154"/>
                    <a:gd name="T28" fmla="*/ 114 w 158"/>
                    <a:gd name="T29" fmla="*/ 17 h 154"/>
                    <a:gd name="T30" fmla="*/ 115 w 158"/>
                    <a:gd name="T31" fmla="*/ 47 h 154"/>
                    <a:gd name="T32" fmla="*/ 123 w 158"/>
                    <a:gd name="T33" fmla="*/ 52 h 154"/>
                    <a:gd name="T34" fmla="*/ 121 w 158"/>
                    <a:gd name="T35" fmla="*/ 61 h 154"/>
                    <a:gd name="T36" fmla="*/ 140 w 158"/>
                    <a:gd name="T37" fmla="*/ 61 h 154"/>
                    <a:gd name="T38" fmla="*/ 141 w 158"/>
                    <a:gd name="T39" fmla="*/ 86 h 154"/>
                    <a:gd name="T40" fmla="*/ 118 w 158"/>
                    <a:gd name="T41" fmla="*/ 87 h 154"/>
                    <a:gd name="T42" fmla="*/ 119 w 158"/>
                    <a:gd name="T43" fmla="*/ 126 h 154"/>
                    <a:gd name="T44" fmla="*/ 133 w 158"/>
                    <a:gd name="T45" fmla="*/ 140 h 154"/>
                    <a:gd name="T46" fmla="*/ 154 w 158"/>
                    <a:gd name="T47" fmla="*/ 142 h 154"/>
                    <a:gd name="T48" fmla="*/ 158 w 158"/>
                    <a:gd name="T49" fmla="*/ 147 h 154"/>
                    <a:gd name="T50" fmla="*/ 153 w 158"/>
                    <a:gd name="T51" fmla="*/ 148 h 154"/>
                    <a:gd name="T52" fmla="*/ 136 w 158"/>
                    <a:gd name="T53" fmla="*/ 154 h 154"/>
                    <a:gd name="T54" fmla="*/ 131 w 158"/>
                    <a:gd name="T55" fmla="*/ 148 h 154"/>
                    <a:gd name="T56" fmla="*/ 106 w 158"/>
                    <a:gd name="T57" fmla="*/ 151 h 154"/>
                    <a:gd name="T58" fmla="*/ 99 w 158"/>
                    <a:gd name="T59" fmla="*/ 145 h 154"/>
                    <a:gd name="T60" fmla="*/ 79 w 158"/>
                    <a:gd name="T61" fmla="*/ 144 h 154"/>
                    <a:gd name="T62" fmla="*/ 73 w 158"/>
                    <a:gd name="T63" fmla="*/ 140 h 154"/>
                    <a:gd name="T64" fmla="*/ 0 w 158"/>
                    <a:gd name="T65" fmla="*/ 14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8"/>
                    <a:gd name="T100" fmla="*/ 0 h 154"/>
                    <a:gd name="T101" fmla="*/ 158 w 158"/>
                    <a:gd name="T102" fmla="*/ 154 h 1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8" h="154">
                      <a:moveTo>
                        <a:pt x="0" y="140"/>
                      </a:moveTo>
                      <a:lnTo>
                        <a:pt x="0" y="121"/>
                      </a:lnTo>
                      <a:lnTo>
                        <a:pt x="5" y="93"/>
                      </a:lnTo>
                      <a:lnTo>
                        <a:pt x="21" y="70"/>
                      </a:lnTo>
                      <a:lnTo>
                        <a:pt x="21" y="58"/>
                      </a:lnTo>
                      <a:lnTo>
                        <a:pt x="12" y="38"/>
                      </a:lnTo>
                      <a:lnTo>
                        <a:pt x="15" y="28"/>
                      </a:lnTo>
                      <a:lnTo>
                        <a:pt x="0" y="1"/>
                      </a:lnTo>
                      <a:lnTo>
                        <a:pt x="7" y="0"/>
                      </a:lnTo>
                      <a:lnTo>
                        <a:pt x="54" y="0"/>
                      </a:lnTo>
                      <a:lnTo>
                        <a:pt x="56" y="11"/>
                      </a:lnTo>
                      <a:lnTo>
                        <a:pt x="64" y="24"/>
                      </a:lnTo>
                      <a:lnTo>
                        <a:pt x="86" y="25"/>
                      </a:lnTo>
                      <a:lnTo>
                        <a:pt x="93" y="13"/>
                      </a:lnTo>
                      <a:lnTo>
                        <a:pt x="114" y="17"/>
                      </a:lnTo>
                      <a:lnTo>
                        <a:pt x="115" y="47"/>
                      </a:lnTo>
                      <a:lnTo>
                        <a:pt x="123" y="52"/>
                      </a:lnTo>
                      <a:lnTo>
                        <a:pt x="121" y="61"/>
                      </a:lnTo>
                      <a:lnTo>
                        <a:pt x="140" y="61"/>
                      </a:lnTo>
                      <a:lnTo>
                        <a:pt x="141" y="86"/>
                      </a:lnTo>
                      <a:lnTo>
                        <a:pt x="118" y="87"/>
                      </a:lnTo>
                      <a:lnTo>
                        <a:pt x="119" y="126"/>
                      </a:lnTo>
                      <a:lnTo>
                        <a:pt x="133" y="140"/>
                      </a:lnTo>
                      <a:lnTo>
                        <a:pt x="154" y="142"/>
                      </a:lnTo>
                      <a:lnTo>
                        <a:pt x="158" y="147"/>
                      </a:lnTo>
                      <a:lnTo>
                        <a:pt x="153" y="148"/>
                      </a:lnTo>
                      <a:lnTo>
                        <a:pt x="136" y="154"/>
                      </a:lnTo>
                      <a:lnTo>
                        <a:pt x="131" y="148"/>
                      </a:lnTo>
                      <a:lnTo>
                        <a:pt x="106" y="151"/>
                      </a:lnTo>
                      <a:lnTo>
                        <a:pt x="99" y="145"/>
                      </a:lnTo>
                      <a:lnTo>
                        <a:pt x="79" y="144"/>
                      </a:lnTo>
                      <a:lnTo>
                        <a:pt x="73" y="140"/>
                      </a:lnTo>
                      <a:lnTo>
                        <a:pt x="0" y="14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89" name="Cabinda"/>
                <p:cNvSpPr>
                  <a:spLocks/>
                </p:cNvSpPr>
                <p:nvPr/>
              </p:nvSpPr>
              <p:spPr bwMode="auto">
                <a:xfrm>
                  <a:off x="4607173" y="3805167"/>
                  <a:ext cx="15087" cy="23485"/>
                </a:xfrm>
                <a:custGeom>
                  <a:avLst/>
                  <a:gdLst>
                    <a:gd name="T0" fmla="*/ 0 w 9"/>
                    <a:gd name="T1" fmla="*/ 3 h 14"/>
                    <a:gd name="T2" fmla="*/ 7 w 9"/>
                    <a:gd name="T3" fmla="*/ 0 h 14"/>
                    <a:gd name="T4" fmla="*/ 9 w 9"/>
                    <a:gd name="T5" fmla="*/ 4 h 14"/>
                    <a:gd name="T6" fmla="*/ 7 w 9"/>
                    <a:gd name="T7" fmla="*/ 8 h 14"/>
                    <a:gd name="T8" fmla="*/ 0 w 9"/>
                    <a:gd name="T9" fmla="*/ 14 h 14"/>
                    <a:gd name="T10" fmla="*/ 0 w 9"/>
                    <a:gd name="T11" fmla="*/ 3 h 14"/>
                    <a:gd name="T12" fmla="*/ 0 60000 65536"/>
                    <a:gd name="T13" fmla="*/ 0 60000 65536"/>
                    <a:gd name="T14" fmla="*/ 0 60000 65536"/>
                    <a:gd name="T15" fmla="*/ 0 60000 65536"/>
                    <a:gd name="T16" fmla="*/ 0 60000 65536"/>
                    <a:gd name="T17" fmla="*/ 0 60000 65536"/>
                    <a:gd name="T18" fmla="*/ 0 w 9"/>
                    <a:gd name="T19" fmla="*/ 0 h 14"/>
                    <a:gd name="T20" fmla="*/ 9 w 9"/>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 h="14">
                      <a:moveTo>
                        <a:pt x="0" y="3"/>
                      </a:moveTo>
                      <a:lnTo>
                        <a:pt x="7" y="0"/>
                      </a:lnTo>
                      <a:lnTo>
                        <a:pt x="9" y="4"/>
                      </a:lnTo>
                      <a:lnTo>
                        <a:pt x="7" y="8"/>
                      </a:lnTo>
                      <a:lnTo>
                        <a:pt x="0" y="14"/>
                      </a:lnTo>
                      <a:lnTo>
                        <a:pt x="0" y="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240" name="Eygpt"/>
              <p:cNvSpPr>
                <a:spLocks/>
              </p:cNvSpPr>
              <p:nvPr/>
            </p:nvSpPr>
            <p:spPr bwMode="auto">
              <a:xfrm>
                <a:off x="4856948" y="3058673"/>
                <a:ext cx="217924" cy="218077"/>
              </a:xfrm>
              <a:custGeom>
                <a:avLst/>
                <a:gdLst>
                  <a:gd name="T0" fmla="*/ 6 w 130"/>
                  <a:gd name="T1" fmla="*/ 0 h 130"/>
                  <a:gd name="T2" fmla="*/ 12 w 130"/>
                  <a:gd name="T3" fmla="*/ 3 h 130"/>
                  <a:gd name="T4" fmla="*/ 19 w 130"/>
                  <a:gd name="T5" fmla="*/ 2 h 130"/>
                  <a:gd name="T6" fmla="*/ 37 w 130"/>
                  <a:gd name="T7" fmla="*/ 8 h 130"/>
                  <a:gd name="T8" fmla="*/ 50 w 130"/>
                  <a:gd name="T9" fmla="*/ 12 h 130"/>
                  <a:gd name="T10" fmla="*/ 60 w 130"/>
                  <a:gd name="T11" fmla="*/ 10 h 130"/>
                  <a:gd name="T12" fmla="*/ 69 w 130"/>
                  <a:gd name="T13" fmla="*/ 5 h 130"/>
                  <a:gd name="T14" fmla="*/ 85 w 130"/>
                  <a:gd name="T15" fmla="*/ 4 h 130"/>
                  <a:gd name="T16" fmla="*/ 92 w 130"/>
                  <a:gd name="T17" fmla="*/ 9 h 130"/>
                  <a:gd name="T18" fmla="*/ 102 w 130"/>
                  <a:gd name="T19" fmla="*/ 8 h 130"/>
                  <a:gd name="T20" fmla="*/ 114 w 130"/>
                  <a:gd name="T21" fmla="*/ 8 h 130"/>
                  <a:gd name="T22" fmla="*/ 116 w 130"/>
                  <a:gd name="T23" fmla="*/ 15 h 130"/>
                  <a:gd name="T24" fmla="*/ 123 w 130"/>
                  <a:gd name="T25" fmla="*/ 29 h 130"/>
                  <a:gd name="T26" fmla="*/ 119 w 130"/>
                  <a:gd name="T27" fmla="*/ 33 h 130"/>
                  <a:gd name="T28" fmla="*/ 115 w 130"/>
                  <a:gd name="T29" fmla="*/ 42 h 130"/>
                  <a:gd name="T30" fmla="*/ 114 w 130"/>
                  <a:gd name="T31" fmla="*/ 49 h 130"/>
                  <a:gd name="T32" fmla="*/ 110 w 130"/>
                  <a:gd name="T33" fmla="*/ 51 h 130"/>
                  <a:gd name="T34" fmla="*/ 106 w 130"/>
                  <a:gd name="T35" fmla="*/ 44 h 130"/>
                  <a:gd name="T36" fmla="*/ 103 w 130"/>
                  <a:gd name="T37" fmla="*/ 36 h 130"/>
                  <a:gd name="T38" fmla="*/ 98 w 130"/>
                  <a:gd name="T39" fmla="*/ 29 h 130"/>
                  <a:gd name="T40" fmla="*/ 95 w 130"/>
                  <a:gd name="T41" fmla="*/ 21 h 130"/>
                  <a:gd name="T42" fmla="*/ 92 w 130"/>
                  <a:gd name="T43" fmla="*/ 12 h 130"/>
                  <a:gd name="T44" fmla="*/ 92 w 130"/>
                  <a:gd name="T45" fmla="*/ 17 h 130"/>
                  <a:gd name="T46" fmla="*/ 93 w 130"/>
                  <a:gd name="T47" fmla="*/ 30 h 130"/>
                  <a:gd name="T48" fmla="*/ 97 w 130"/>
                  <a:gd name="T49" fmla="*/ 40 h 130"/>
                  <a:gd name="T50" fmla="*/ 103 w 130"/>
                  <a:gd name="T51" fmla="*/ 48 h 130"/>
                  <a:gd name="T52" fmla="*/ 108 w 130"/>
                  <a:gd name="T53" fmla="*/ 54 h 130"/>
                  <a:gd name="T54" fmla="*/ 113 w 130"/>
                  <a:gd name="T55" fmla="*/ 71 h 130"/>
                  <a:gd name="T56" fmla="*/ 129 w 130"/>
                  <a:gd name="T57" fmla="*/ 98 h 130"/>
                  <a:gd name="T58" fmla="*/ 130 w 130"/>
                  <a:gd name="T59" fmla="*/ 103 h 130"/>
                  <a:gd name="T60" fmla="*/ 130 w 130"/>
                  <a:gd name="T61" fmla="*/ 114 h 130"/>
                  <a:gd name="T62" fmla="*/ 123 w 130"/>
                  <a:gd name="T63" fmla="*/ 115 h 130"/>
                  <a:gd name="T64" fmla="*/ 108 w 130"/>
                  <a:gd name="T65" fmla="*/ 130 h 130"/>
                  <a:gd name="T66" fmla="*/ 102 w 130"/>
                  <a:gd name="T67" fmla="*/ 124 h 130"/>
                  <a:gd name="T68" fmla="*/ 6 w 130"/>
                  <a:gd name="T69" fmla="*/ 124 h 130"/>
                  <a:gd name="T70" fmla="*/ 5 w 130"/>
                  <a:gd name="T71" fmla="*/ 27 h 130"/>
                  <a:gd name="T72" fmla="*/ 2 w 130"/>
                  <a:gd name="T73" fmla="*/ 26 h 130"/>
                  <a:gd name="T74" fmla="*/ 0 w 130"/>
                  <a:gd name="T75" fmla="*/ 17 h 130"/>
                  <a:gd name="T76" fmla="*/ 5 w 130"/>
                  <a:gd name="T77" fmla="*/ 15 h 130"/>
                  <a:gd name="T78" fmla="*/ 6 w 130"/>
                  <a:gd name="T79" fmla="*/ 0 h 1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0"/>
                  <a:gd name="T121" fmla="*/ 0 h 130"/>
                  <a:gd name="T122" fmla="*/ 130 w 130"/>
                  <a:gd name="T123" fmla="*/ 130 h 1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0" h="130">
                    <a:moveTo>
                      <a:pt x="6" y="0"/>
                    </a:moveTo>
                    <a:lnTo>
                      <a:pt x="12" y="3"/>
                    </a:lnTo>
                    <a:lnTo>
                      <a:pt x="19" y="2"/>
                    </a:lnTo>
                    <a:lnTo>
                      <a:pt x="37" y="8"/>
                    </a:lnTo>
                    <a:lnTo>
                      <a:pt x="50" y="12"/>
                    </a:lnTo>
                    <a:lnTo>
                      <a:pt x="60" y="10"/>
                    </a:lnTo>
                    <a:lnTo>
                      <a:pt x="69" y="5"/>
                    </a:lnTo>
                    <a:lnTo>
                      <a:pt x="85" y="4"/>
                    </a:lnTo>
                    <a:lnTo>
                      <a:pt x="92" y="9"/>
                    </a:lnTo>
                    <a:lnTo>
                      <a:pt x="102" y="8"/>
                    </a:lnTo>
                    <a:lnTo>
                      <a:pt x="114" y="8"/>
                    </a:lnTo>
                    <a:lnTo>
                      <a:pt x="116" y="15"/>
                    </a:lnTo>
                    <a:lnTo>
                      <a:pt x="123" y="29"/>
                    </a:lnTo>
                    <a:lnTo>
                      <a:pt x="119" y="33"/>
                    </a:lnTo>
                    <a:lnTo>
                      <a:pt x="115" y="42"/>
                    </a:lnTo>
                    <a:lnTo>
                      <a:pt x="114" y="49"/>
                    </a:lnTo>
                    <a:lnTo>
                      <a:pt x="110" y="51"/>
                    </a:lnTo>
                    <a:lnTo>
                      <a:pt x="106" y="44"/>
                    </a:lnTo>
                    <a:lnTo>
                      <a:pt x="103" y="36"/>
                    </a:lnTo>
                    <a:lnTo>
                      <a:pt x="98" y="29"/>
                    </a:lnTo>
                    <a:lnTo>
                      <a:pt x="95" y="21"/>
                    </a:lnTo>
                    <a:lnTo>
                      <a:pt x="92" y="12"/>
                    </a:lnTo>
                    <a:lnTo>
                      <a:pt x="92" y="17"/>
                    </a:lnTo>
                    <a:lnTo>
                      <a:pt x="93" y="30"/>
                    </a:lnTo>
                    <a:lnTo>
                      <a:pt x="97" y="40"/>
                    </a:lnTo>
                    <a:lnTo>
                      <a:pt x="103" y="48"/>
                    </a:lnTo>
                    <a:lnTo>
                      <a:pt x="108" y="54"/>
                    </a:lnTo>
                    <a:lnTo>
                      <a:pt x="113" y="71"/>
                    </a:lnTo>
                    <a:lnTo>
                      <a:pt x="129" y="98"/>
                    </a:lnTo>
                    <a:lnTo>
                      <a:pt x="130" y="103"/>
                    </a:lnTo>
                    <a:lnTo>
                      <a:pt x="130" y="114"/>
                    </a:lnTo>
                    <a:lnTo>
                      <a:pt x="123" y="115"/>
                    </a:lnTo>
                    <a:lnTo>
                      <a:pt x="108" y="130"/>
                    </a:lnTo>
                    <a:lnTo>
                      <a:pt x="102" y="124"/>
                    </a:lnTo>
                    <a:lnTo>
                      <a:pt x="6" y="124"/>
                    </a:lnTo>
                    <a:lnTo>
                      <a:pt x="5" y="27"/>
                    </a:lnTo>
                    <a:lnTo>
                      <a:pt x="2" y="26"/>
                    </a:lnTo>
                    <a:lnTo>
                      <a:pt x="0" y="17"/>
                    </a:lnTo>
                    <a:lnTo>
                      <a:pt x="5" y="15"/>
                    </a:lnTo>
                    <a:lnTo>
                      <a:pt x="6"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41" name="Lybia"/>
              <p:cNvSpPr>
                <a:spLocks/>
              </p:cNvSpPr>
              <p:nvPr/>
            </p:nvSpPr>
            <p:spPr bwMode="auto">
              <a:xfrm>
                <a:off x="4551854" y="3028478"/>
                <a:ext cx="315152" cy="280145"/>
              </a:xfrm>
              <a:custGeom>
                <a:avLst/>
                <a:gdLst>
                  <a:gd name="T0" fmla="*/ 27 w 188"/>
                  <a:gd name="T1" fmla="*/ 0 h 167"/>
                  <a:gd name="T2" fmla="*/ 38 w 188"/>
                  <a:gd name="T3" fmla="*/ 3 h 167"/>
                  <a:gd name="T4" fmla="*/ 59 w 188"/>
                  <a:gd name="T5" fmla="*/ 6 h 167"/>
                  <a:gd name="T6" fmla="*/ 70 w 188"/>
                  <a:gd name="T7" fmla="*/ 11 h 167"/>
                  <a:gd name="T8" fmla="*/ 74 w 188"/>
                  <a:gd name="T9" fmla="*/ 21 h 167"/>
                  <a:gd name="T10" fmla="*/ 80 w 188"/>
                  <a:gd name="T11" fmla="*/ 26 h 167"/>
                  <a:gd name="T12" fmla="*/ 93 w 188"/>
                  <a:gd name="T13" fmla="*/ 26 h 167"/>
                  <a:gd name="T14" fmla="*/ 103 w 188"/>
                  <a:gd name="T15" fmla="*/ 31 h 167"/>
                  <a:gd name="T16" fmla="*/ 118 w 188"/>
                  <a:gd name="T17" fmla="*/ 39 h 167"/>
                  <a:gd name="T18" fmla="*/ 128 w 188"/>
                  <a:gd name="T19" fmla="*/ 30 h 167"/>
                  <a:gd name="T20" fmla="*/ 129 w 188"/>
                  <a:gd name="T21" fmla="*/ 23 h 167"/>
                  <a:gd name="T22" fmla="*/ 126 w 188"/>
                  <a:gd name="T23" fmla="*/ 16 h 167"/>
                  <a:gd name="T24" fmla="*/ 133 w 188"/>
                  <a:gd name="T25" fmla="*/ 9 h 167"/>
                  <a:gd name="T26" fmla="*/ 143 w 188"/>
                  <a:gd name="T27" fmla="*/ 4 h 167"/>
                  <a:gd name="T28" fmla="*/ 157 w 188"/>
                  <a:gd name="T29" fmla="*/ 5 h 167"/>
                  <a:gd name="T30" fmla="*/ 168 w 188"/>
                  <a:gd name="T31" fmla="*/ 12 h 167"/>
                  <a:gd name="T32" fmla="*/ 177 w 188"/>
                  <a:gd name="T33" fmla="*/ 16 h 167"/>
                  <a:gd name="T34" fmla="*/ 188 w 188"/>
                  <a:gd name="T35" fmla="*/ 18 h 167"/>
                  <a:gd name="T36" fmla="*/ 187 w 188"/>
                  <a:gd name="T37" fmla="*/ 33 h 167"/>
                  <a:gd name="T38" fmla="*/ 182 w 188"/>
                  <a:gd name="T39" fmla="*/ 35 h 167"/>
                  <a:gd name="T40" fmla="*/ 184 w 188"/>
                  <a:gd name="T41" fmla="*/ 44 h 167"/>
                  <a:gd name="T42" fmla="*/ 187 w 188"/>
                  <a:gd name="T43" fmla="*/ 45 h 167"/>
                  <a:gd name="T44" fmla="*/ 188 w 188"/>
                  <a:gd name="T45" fmla="*/ 142 h 167"/>
                  <a:gd name="T46" fmla="*/ 188 w 188"/>
                  <a:gd name="T47" fmla="*/ 167 h 167"/>
                  <a:gd name="T48" fmla="*/ 173 w 188"/>
                  <a:gd name="T49" fmla="*/ 167 h 167"/>
                  <a:gd name="T50" fmla="*/ 73 w 188"/>
                  <a:gd name="T51" fmla="*/ 126 h 167"/>
                  <a:gd name="T52" fmla="*/ 68 w 188"/>
                  <a:gd name="T53" fmla="*/ 131 h 167"/>
                  <a:gd name="T54" fmla="*/ 59 w 188"/>
                  <a:gd name="T55" fmla="*/ 136 h 167"/>
                  <a:gd name="T56" fmla="*/ 51 w 188"/>
                  <a:gd name="T57" fmla="*/ 130 h 167"/>
                  <a:gd name="T58" fmla="*/ 44 w 188"/>
                  <a:gd name="T59" fmla="*/ 126 h 167"/>
                  <a:gd name="T60" fmla="*/ 33 w 188"/>
                  <a:gd name="T61" fmla="*/ 124 h 167"/>
                  <a:gd name="T62" fmla="*/ 27 w 188"/>
                  <a:gd name="T63" fmla="*/ 118 h 167"/>
                  <a:gd name="T64" fmla="*/ 24 w 188"/>
                  <a:gd name="T65" fmla="*/ 113 h 167"/>
                  <a:gd name="T66" fmla="*/ 11 w 188"/>
                  <a:gd name="T67" fmla="*/ 111 h 167"/>
                  <a:gd name="T68" fmla="*/ 7 w 188"/>
                  <a:gd name="T69" fmla="*/ 102 h 167"/>
                  <a:gd name="T70" fmla="*/ 3 w 188"/>
                  <a:gd name="T71" fmla="*/ 94 h 167"/>
                  <a:gd name="T72" fmla="*/ 0 w 188"/>
                  <a:gd name="T73" fmla="*/ 86 h 167"/>
                  <a:gd name="T74" fmla="*/ 6 w 188"/>
                  <a:gd name="T75" fmla="*/ 84 h 167"/>
                  <a:gd name="T76" fmla="*/ 6 w 188"/>
                  <a:gd name="T77" fmla="*/ 49 h 167"/>
                  <a:gd name="T78" fmla="*/ 3 w 188"/>
                  <a:gd name="T79" fmla="*/ 35 h 167"/>
                  <a:gd name="T80" fmla="*/ 10 w 188"/>
                  <a:gd name="T81" fmla="*/ 31 h 167"/>
                  <a:gd name="T82" fmla="*/ 9 w 188"/>
                  <a:gd name="T83" fmla="*/ 20 h 167"/>
                  <a:gd name="T84" fmla="*/ 23 w 188"/>
                  <a:gd name="T85" fmla="*/ 9 h 167"/>
                  <a:gd name="T86" fmla="*/ 27 w 188"/>
                  <a:gd name="T87" fmla="*/ 8 h 167"/>
                  <a:gd name="T88" fmla="*/ 27 w 188"/>
                  <a:gd name="T89" fmla="*/ 0 h 16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8"/>
                  <a:gd name="T136" fmla="*/ 0 h 167"/>
                  <a:gd name="T137" fmla="*/ 188 w 188"/>
                  <a:gd name="T138" fmla="*/ 167 h 16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8" h="167">
                    <a:moveTo>
                      <a:pt x="27" y="0"/>
                    </a:moveTo>
                    <a:lnTo>
                      <a:pt x="38" y="3"/>
                    </a:lnTo>
                    <a:lnTo>
                      <a:pt x="59" y="6"/>
                    </a:lnTo>
                    <a:lnTo>
                      <a:pt x="70" y="11"/>
                    </a:lnTo>
                    <a:lnTo>
                      <a:pt x="74" y="21"/>
                    </a:lnTo>
                    <a:lnTo>
                      <a:pt x="80" y="26"/>
                    </a:lnTo>
                    <a:lnTo>
                      <a:pt x="93" y="26"/>
                    </a:lnTo>
                    <a:lnTo>
                      <a:pt x="103" y="31"/>
                    </a:lnTo>
                    <a:lnTo>
                      <a:pt x="118" y="39"/>
                    </a:lnTo>
                    <a:lnTo>
                      <a:pt x="128" y="30"/>
                    </a:lnTo>
                    <a:lnTo>
                      <a:pt x="129" y="23"/>
                    </a:lnTo>
                    <a:lnTo>
                      <a:pt x="126" y="16"/>
                    </a:lnTo>
                    <a:lnTo>
                      <a:pt x="133" y="9"/>
                    </a:lnTo>
                    <a:lnTo>
                      <a:pt x="143" y="4"/>
                    </a:lnTo>
                    <a:lnTo>
                      <a:pt x="157" y="5"/>
                    </a:lnTo>
                    <a:lnTo>
                      <a:pt x="168" y="12"/>
                    </a:lnTo>
                    <a:lnTo>
                      <a:pt x="177" y="16"/>
                    </a:lnTo>
                    <a:lnTo>
                      <a:pt x="188" y="18"/>
                    </a:lnTo>
                    <a:lnTo>
                      <a:pt x="187" y="33"/>
                    </a:lnTo>
                    <a:lnTo>
                      <a:pt x="182" y="35"/>
                    </a:lnTo>
                    <a:lnTo>
                      <a:pt x="184" y="44"/>
                    </a:lnTo>
                    <a:lnTo>
                      <a:pt x="187" y="45"/>
                    </a:lnTo>
                    <a:lnTo>
                      <a:pt x="188" y="142"/>
                    </a:lnTo>
                    <a:lnTo>
                      <a:pt x="188" y="167"/>
                    </a:lnTo>
                    <a:lnTo>
                      <a:pt x="173" y="167"/>
                    </a:lnTo>
                    <a:lnTo>
                      <a:pt x="73" y="126"/>
                    </a:lnTo>
                    <a:lnTo>
                      <a:pt x="68" y="131"/>
                    </a:lnTo>
                    <a:lnTo>
                      <a:pt x="59" y="136"/>
                    </a:lnTo>
                    <a:lnTo>
                      <a:pt x="51" y="130"/>
                    </a:lnTo>
                    <a:lnTo>
                      <a:pt x="44" y="126"/>
                    </a:lnTo>
                    <a:lnTo>
                      <a:pt x="33" y="124"/>
                    </a:lnTo>
                    <a:lnTo>
                      <a:pt x="27" y="118"/>
                    </a:lnTo>
                    <a:lnTo>
                      <a:pt x="24" y="113"/>
                    </a:lnTo>
                    <a:lnTo>
                      <a:pt x="11" y="111"/>
                    </a:lnTo>
                    <a:lnTo>
                      <a:pt x="7" y="102"/>
                    </a:lnTo>
                    <a:lnTo>
                      <a:pt x="3" y="94"/>
                    </a:lnTo>
                    <a:lnTo>
                      <a:pt x="0" y="86"/>
                    </a:lnTo>
                    <a:lnTo>
                      <a:pt x="6" y="84"/>
                    </a:lnTo>
                    <a:lnTo>
                      <a:pt x="6" y="49"/>
                    </a:lnTo>
                    <a:lnTo>
                      <a:pt x="3" y="35"/>
                    </a:lnTo>
                    <a:lnTo>
                      <a:pt x="10" y="31"/>
                    </a:lnTo>
                    <a:lnTo>
                      <a:pt x="9" y="20"/>
                    </a:lnTo>
                    <a:lnTo>
                      <a:pt x="23" y="9"/>
                    </a:lnTo>
                    <a:lnTo>
                      <a:pt x="27" y="8"/>
                    </a:lnTo>
                    <a:lnTo>
                      <a:pt x="27"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42" name="Tunisia"/>
              <p:cNvSpPr>
                <a:spLocks/>
              </p:cNvSpPr>
              <p:nvPr/>
            </p:nvSpPr>
            <p:spPr bwMode="auto">
              <a:xfrm>
                <a:off x="4514975" y="2934537"/>
                <a:ext cx="82141" cy="152654"/>
              </a:xfrm>
              <a:custGeom>
                <a:avLst/>
                <a:gdLst>
                  <a:gd name="T0" fmla="*/ 12 w 49"/>
                  <a:gd name="T1" fmla="*/ 5 h 91"/>
                  <a:gd name="T2" fmla="*/ 23 w 49"/>
                  <a:gd name="T3" fmla="*/ 1 h 91"/>
                  <a:gd name="T4" fmla="*/ 28 w 49"/>
                  <a:gd name="T5" fmla="*/ 0 h 91"/>
                  <a:gd name="T6" fmla="*/ 32 w 49"/>
                  <a:gd name="T7" fmla="*/ 7 h 91"/>
                  <a:gd name="T8" fmla="*/ 36 w 49"/>
                  <a:gd name="T9" fmla="*/ 8 h 91"/>
                  <a:gd name="T10" fmla="*/ 39 w 49"/>
                  <a:gd name="T11" fmla="*/ 5 h 91"/>
                  <a:gd name="T12" fmla="*/ 42 w 49"/>
                  <a:gd name="T13" fmla="*/ 6 h 91"/>
                  <a:gd name="T14" fmla="*/ 41 w 49"/>
                  <a:gd name="T15" fmla="*/ 11 h 91"/>
                  <a:gd name="T16" fmla="*/ 36 w 49"/>
                  <a:gd name="T17" fmla="*/ 12 h 91"/>
                  <a:gd name="T18" fmla="*/ 34 w 49"/>
                  <a:gd name="T19" fmla="*/ 18 h 91"/>
                  <a:gd name="T20" fmla="*/ 36 w 49"/>
                  <a:gd name="T21" fmla="*/ 22 h 91"/>
                  <a:gd name="T22" fmla="*/ 42 w 49"/>
                  <a:gd name="T23" fmla="*/ 24 h 91"/>
                  <a:gd name="T24" fmla="*/ 42 w 49"/>
                  <a:gd name="T25" fmla="*/ 29 h 91"/>
                  <a:gd name="T26" fmla="*/ 39 w 49"/>
                  <a:gd name="T27" fmla="*/ 34 h 91"/>
                  <a:gd name="T28" fmla="*/ 34 w 49"/>
                  <a:gd name="T29" fmla="*/ 35 h 91"/>
                  <a:gd name="T30" fmla="*/ 29 w 49"/>
                  <a:gd name="T31" fmla="*/ 41 h 91"/>
                  <a:gd name="T32" fmla="*/ 33 w 49"/>
                  <a:gd name="T33" fmla="*/ 48 h 91"/>
                  <a:gd name="T34" fmla="*/ 40 w 49"/>
                  <a:gd name="T35" fmla="*/ 49 h 91"/>
                  <a:gd name="T36" fmla="*/ 43 w 49"/>
                  <a:gd name="T37" fmla="*/ 52 h 91"/>
                  <a:gd name="T38" fmla="*/ 49 w 49"/>
                  <a:gd name="T39" fmla="*/ 56 h 91"/>
                  <a:gd name="T40" fmla="*/ 49 w 49"/>
                  <a:gd name="T41" fmla="*/ 64 h 91"/>
                  <a:gd name="T42" fmla="*/ 31 w 49"/>
                  <a:gd name="T43" fmla="*/ 76 h 91"/>
                  <a:gd name="T44" fmla="*/ 32 w 49"/>
                  <a:gd name="T45" fmla="*/ 87 h 91"/>
                  <a:gd name="T46" fmla="*/ 25 w 49"/>
                  <a:gd name="T47" fmla="*/ 91 h 91"/>
                  <a:gd name="T48" fmla="*/ 21 w 49"/>
                  <a:gd name="T49" fmla="*/ 90 h 91"/>
                  <a:gd name="T50" fmla="*/ 20 w 49"/>
                  <a:gd name="T51" fmla="*/ 81 h 91"/>
                  <a:gd name="T52" fmla="*/ 18 w 49"/>
                  <a:gd name="T53" fmla="*/ 69 h 91"/>
                  <a:gd name="T54" fmla="*/ 7 w 49"/>
                  <a:gd name="T55" fmla="*/ 57 h 91"/>
                  <a:gd name="T56" fmla="*/ 0 w 49"/>
                  <a:gd name="T57" fmla="*/ 49 h 91"/>
                  <a:gd name="T58" fmla="*/ 0 w 49"/>
                  <a:gd name="T59" fmla="*/ 42 h 91"/>
                  <a:gd name="T60" fmla="*/ 9 w 49"/>
                  <a:gd name="T61" fmla="*/ 35 h 91"/>
                  <a:gd name="T62" fmla="*/ 9 w 49"/>
                  <a:gd name="T63" fmla="*/ 8 h 91"/>
                  <a:gd name="T64" fmla="*/ 12 w 49"/>
                  <a:gd name="T65" fmla="*/ 5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91"/>
                  <a:gd name="T101" fmla="*/ 49 w 49"/>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91">
                    <a:moveTo>
                      <a:pt x="12" y="5"/>
                    </a:moveTo>
                    <a:lnTo>
                      <a:pt x="23" y="1"/>
                    </a:lnTo>
                    <a:lnTo>
                      <a:pt x="28" y="0"/>
                    </a:lnTo>
                    <a:lnTo>
                      <a:pt x="32" y="7"/>
                    </a:lnTo>
                    <a:lnTo>
                      <a:pt x="36" y="8"/>
                    </a:lnTo>
                    <a:lnTo>
                      <a:pt x="39" y="5"/>
                    </a:lnTo>
                    <a:lnTo>
                      <a:pt x="42" y="6"/>
                    </a:lnTo>
                    <a:lnTo>
                      <a:pt x="41" y="11"/>
                    </a:lnTo>
                    <a:lnTo>
                      <a:pt x="36" y="12"/>
                    </a:lnTo>
                    <a:lnTo>
                      <a:pt x="34" y="18"/>
                    </a:lnTo>
                    <a:lnTo>
                      <a:pt x="36" y="22"/>
                    </a:lnTo>
                    <a:lnTo>
                      <a:pt x="42" y="24"/>
                    </a:lnTo>
                    <a:lnTo>
                      <a:pt x="42" y="29"/>
                    </a:lnTo>
                    <a:lnTo>
                      <a:pt x="39" y="34"/>
                    </a:lnTo>
                    <a:lnTo>
                      <a:pt x="34" y="35"/>
                    </a:lnTo>
                    <a:lnTo>
                      <a:pt x="29" y="41"/>
                    </a:lnTo>
                    <a:lnTo>
                      <a:pt x="33" y="48"/>
                    </a:lnTo>
                    <a:lnTo>
                      <a:pt x="40" y="49"/>
                    </a:lnTo>
                    <a:lnTo>
                      <a:pt x="43" y="52"/>
                    </a:lnTo>
                    <a:lnTo>
                      <a:pt x="49" y="56"/>
                    </a:lnTo>
                    <a:lnTo>
                      <a:pt x="49" y="64"/>
                    </a:lnTo>
                    <a:lnTo>
                      <a:pt x="31" y="76"/>
                    </a:lnTo>
                    <a:lnTo>
                      <a:pt x="32" y="87"/>
                    </a:lnTo>
                    <a:lnTo>
                      <a:pt x="25" y="91"/>
                    </a:lnTo>
                    <a:lnTo>
                      <a:pt x="21" y="90"/>
                    </a:lnTo>
                    <a:lnTo>
                      <a:pt x="20" y="81"/>
                    </a:lnTo>
                    <a:lnTo>
                      <a:pt x="18" y="69"/>
                    </a:lnTo>
                    <a:lnTo>
                      <a:pt x="7" y="57"/>
                    </a:lnTo>
                    <a:lnTo>
                      <a:pt x="0" y="49"/>
                    </a:lnTo>
                    <a:lnTo>
                      <a:pt x="0" y="42"/>
                    </a:lnTo>
                    <a:lnTo>
                      <a:pt x="9" y="35"/>
                    </a:lnTo>
                    <a:lnTo>
                      <a:pt x="9" y="8"/>
                    </a:lnTo>
                    <a:lnTo>
                      <a:pt x="12"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43" name="Algeria"/>
              <p:cNvSpPr>
                <a:spLocks/>
              </p:cNvSpPr>
              <p:nvPr/>
            </p:nvSpPr>
            <p:spPr bwMode="auto">
              <a:xfrm>
                <a:off x="4189764" y="2941247"/>
                <a:ext cx="417409" cy="390861"/>
              </a:xfrm>
              <a:custGeom>
                <a:avLst/>
                <a:gdLst>
                  <a:gd name="T0" fmla="*/ 0 w 249"/>
                  <a:gd name="T1" fmla="*/ 124 h 233"/>
                  <a:gd name="T2" fmla="*/ 0 w 249"/>
                  <a:gd name="T3" fmla="*/ 109 h 233"/>
                  <a:gd name="T4" fmla="*/ 23 w 249"/>
                  <a:gd name="T5" fmla="*/ 95 h 233"/>
                  <a:gd name="T6" fmla="*/ 41 w 249"/>
                  <a:gd name="T7" fmla="*/ 94 h 233"/>
                  <a:gd name="T8" fmla="*/ 58 w 249"/>
                  <a:gd name="T9" fmla="*/ 79 h 233"/>
                  <a:gd name="T10" fmla="*/ 60 w 249"/>
                  <a:gd name="T11" fmla="*/ 72 h 233"/>
                  <a:gd name="T12" fmla="*/ 71 w 249"/>
                  <a:gd name="T13" fmla="*/ 65 h 233"/>
                  <a:gd name="T14" fmla="*/ 90 w 249"/>
                  <a:gd name="T15" fmla="*/ 63 h 233"/>
                  <a:gd name="T16" fmla="*/ 91 w 249"/>
                  <a:gd name="T17" fmla="*/ 57 h 233"/>
                  <a:gd name="T18" fmla="*/ 85 w 249"/>
                  <a:gd name="T19" fmla="*/ 50 h 233"/>
                  <a:gd name="T20" fmla="*/ 84 w 249"/>
                  <a:gd name="T21" fmla="*/ 30 h 233"/>
                  <a:gd name="T22" fmla="*/ 82 w 249"/>
                  <a:gd name="T23" fmla="*/ 26 h 233"/>
                  <a:gd name="T24" fmla="*/ 94 w 249"/>
                  <a:gd name="T25" fmla="*/ 17 h 233"/>
                  <a:gd name="T26" fmla="*/ 104 w 249"/>
                  <a:gd name="T27" fmla="*/ 16 h 233"/>
                  <a:gd name="T28" fmla="*/ 116 w 249"/>
                  <a:gd name="T29" fmla="*/ 8 h 233"/>
                  <a:gd name="T30" fmla="*/ 135 w 249"/>
                  <a:gd name="T31" fmla="*/ 5 h 233"/>
                  <a:gd name="T32" fmla="*/ 153 w 249"/>
                  <a:gd name="T33" fmla="*/ 2 h 233"/>
                  <a:gd name="T34" fmla="*/ 164 w 249"/>
                  <a:gd name="T35" fmla="*/ 4 h 233"/>
                  <a:gd name="T36" fmla="*/ 169 w 249"/>
                  <a:gd name="T37" fmla="*/ 6 h 233"/>
                  <a:gd name="T38" fmla="*/ 179 w 249"/>
                  <a:gd name="T39" fmla="*/ 1 h 233"/>
                  <a:gd name="T40" fmla="*/ 190 w 249"/>
                  <a:gd name="T41" fmla="*/ 1 h 233"/>
                  <a:gd name="T42" fmla="*/ 196 w 249"/>
                  <a:gd name="T43" fmla="*/ 0 h 233"/>
                  <a:gd name="T44" fmla="*/ 203 w 249"/>
                  <a:gd name="T45" fmla="*/ 4 h 233"/>
                  <a:gd name="T46" fmla="*/ 203 w 249"/>
                  <a:gd name="T47" fmla="*/ 31 h 233"/>
                  <a:gd name="T48" fmla="*/ 194 w 249"/>
                  <a:gd name="T49" fmla="*/ 38 h 233"/>
                  <a:gd name="T50" fmla="*/ 194 w 249"/>
                  <a:gd name="T51" fmla="*/ 45 h 233"/>
                  <a:gd name="T52" fmla="*/ 212 w 249"/>
                  <a:gd name="T53" fmla="*/ 65 h 233"/>
                  <a:gd name="T54" fmla="*/ 215 w 249"/>
                  <a:gd name="T55" fmla="*/ 86 h 233"/>
                  <a:gd name="T56" fmla="*/ 219 w 249"/>
                  <a:gd name="T57" fmla="*/ 87 h 233"/>
                  <a:gd name="T58" fmla="*/ 221 w 249"/>
                  <a:gd name="T59" fmla="*/ 99 h 233"/>
                  <a:gd name="T60" fmla="*/ 222 w 249"/>
                  <a:gd name="T61" fmla="*/ 136 h 233"/>
                  <a:gd name="T62" fmla="*/ 216 w 249"/>
                  <a:gd name="T63" fmla="*/ 138 h 233"/>
                  <a:gd name="T64" fmla="*/ 219 w 249"/>
                  <a:gd name="T65" fmla="*/ 146 h 233"/>
                  <a:gd name="T66" fmla="*/ 227 w 249"/>
                  <a:gd name="T67" fmla="*/ 163 h 233"/>
                  <a:gd name="T68" fmla="*/ 240 w 249"/>
                  <a:gd name="T69" fmla="*/ 165 h 233"/>
                  <a:gd name="T70" fmla="*/ 243 w 249"/>
                  <a:gd name="T71" fmla="*/ 170 h 233"/>
                  <a:gd name="T72" fmla="*/ 249 w 249"/>
                  <a:gd name="T73" fmla="*/ 176 h 233"/>
                  <a:gd name="T74" fmla="*/ 198 w 249"/>
                  <a:gd name="T75" fmla="*/ 206 h 233"/>
                  <a:gd name="T76" fmla="*/ 170 w 249"/>
                  <a:gd name="T77" fmla="*/ 229 h 233"/>
                  <a:gd name="T78" fmla="*/ 155 w 249"/>
                  <a:gd name="T79" fmla="*/ 232 h 233"/>
                  <a:gd name="T80" fmla="*/ 141 w 249"/>
                  <a:gd name="T81" fmla="*/ 233 h 233"/>
                  <a:gd name="T82" fmla="*/ 142 w 249"/>
                  <a:gd name="T83" fmla="*/ 222 h 233"/>
                  <a:gd name="T84" fmla="*/ 128 w 249"/>
                  <a:gd name="T85" fmla="*/ 216 h 233"/>
                  <a:gd name="T86" fmla="*/ 120 w 249"/>
                  <a:gd name="T87" fmla="*/ 208 h 233"/>
                  <a:gd name="T88" fmla="*/ 0 w 249"/>
                  <a:gd name="T89" fmla="*/ 124 h 2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9"/>
                  <a:gd name="T136" fmla="*/ 0 h 233"/>
                  <a:gd name="T137" fmla="*/ 249 w 249"/>
                  <a:gd name="T138" fmla="*/ 233 h 2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9" h="233">
                    <a:moveTo>
                      <a:pt x="0" y="124"/>
                    </a:moveTo>
                    <a:lnTo>
                      <a:pt x="0" y="109"/>
                    </a:lnTo>
                    <a:lnTo>
                      <a:pt x="23" y="95"/>
                    </a:lnTo>
                    <a:lnTo>
                      <a:pt x="41" y="94"/>
                    </a:lnTo>
                    <a:lnTo>
                      <a:pt x="58" y="79"/>
                    </a:lnTo>
                    <a:lnTo>
                      <a:pt x="60" y="72"/>
                    </a:lnTo>
                    <a:lnTo>
                      <a:pt x="71" y="65"/>
                    </a:lnTo>
                    <a:lnTo>
                      <a:pt x="90" y="63"/>
                    </a:lnTo>
                    <a:lnTo>
                      <a:pt x="91" y="57"/>
                    </a:lnTo>
                    <a:lnTo>
                      <a:pt x="85" y="50"/>
                    </a:lnTo>
                    <a:lnTo>
                      <a:pt x="84" y="30"/>
                    </a:lnTo>
                    <a:lnTo>
                      <a:pt x="82" y="26"/>
                    </a:lnTo>
                    <a:lnTo>
                      <a:pt x="94" y="17"/>
                    </a:lnTo>
                    <a:lnTo>
                      <a:pt x="104" y="16"/>
                    </a:lnTo>
                    <a:lnTo>
                      <a:pt x="116" y="8"/>
                    </a:lnTo>
                    <a:lnTo>
                      <a:pt x="135" y="5"/>
                    </a:lnTo>
                    <a:lnTo>
                      <a:pt x="153" y="2"/>
                    </a:lnTo>
                    <a:lnTo>
                      <a:pt x="164" y="4"/>
                    </a:lnTo>
                    <a:lnTo>
                      <a:pt x="169" y="6"/>
                    </a:lnTo>
                    <a:lnTo>
                      <a:pt x="179" y="1"/>
                    </a:lnTo>
                    <a:lnTo>
                      <a:pt x="190" y="1"/>
                    </a:lnTo>
                    <a:lnTo>
                      <a:pt x="196" y="0"/>
                    </a:lnTo>
                    <a:lnTo>
                      <a:pt x="203" y="4"/>
                    </a:lnTo>
                    <a:lnTo>
                      <a:pt x="203" y="31"/>
                    </a:lnTo>
                    <a:lnTo>
                      <a:pt x="194" y="38"/>
                    </a:lnTo>
                    <a:lnTo>
                      <a:pt x="194" y="45"/>
                    </a:lnTo>
                    <a:lnTo>
                      <a:pt x="212" y="65"/>
                    </a:lnTo>
                    <a:lnTo>
                      <a:pt x="215" y="86"/>
                    </a:lnTo>
                    <a:lnTo>
                      <a:pt x="219" y="87"/>
                    </a:lnTo>
                    <a:lnTo>
                      <a:pt x="221" y="99"/>
                    </a:lnTo>
                    <a:lnTo>
                      <a:pt x="222" y="136"/>
                    </a:lnTo>
                    <a:lnTo>
                      <a:pt x="216" y="138"/>
                    </a:lnTo>
                    <a:lnTo>
                      <a:pt x="219" y="146"/>
                    </a:lnTo>
                    <a:lnTo>
                      <a:pt x="227" y="163"/>
                    </a:lnTo>
                    <a:lnTo>
                      <a:pt x="240" y="165"/>
                    </a:lnTo>
                    <a:lnTo>
                      <a:pt x="243" y="170"/>
                    </a:lnTo>
                    <a:lnTo>
                      <a:pt x="249" y="176"/>
                    </a:lnTo>
                    <a:lnTo>
                      <a:pt x="198" y="206"/>
                    </a:lnTo>
                    <a:lnTo>
                      <a:pt x="170" y="229"/>
                    </a:lnTo>
                    <a:lnTo>
                      <a:pt x="155" y="232"/>
                    </a:lnTo>
                    <a:lnTo>
                      <a:pt x="141" y="233"/>
                    </a:lnTo>
                    <a:lnTo>
                      <a:pt x="142" y="222"/>
                    </a:lnTo>
                    <a:lnTo>
                      <a:pt x="128" y="216"/>
                    </a:lnTo>
                    <a:lnTo>
                      <a:pt x="120" y="208"/>
                    </a:lnTo>
                    <a:lnTo>
                      <a:pt x="0" y="12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44" name="Morocco"/>
              <p:cNvSpPr>
                <a:spLocks/>
              </p:cNvSpPr>
              <p:nvPr/>
            </p:nvSpPr>
            <p:spPr bwMode="auto">
              <a:xfrm>
                <a:off x="4104271" y="2966410"/>
                <a:ext cx="238041" cy="182849"/>
              </a:xfrm>
              <a:custGeom>
                <a:avLst/>
                <a:gdLst>
                  <a:gd name="T0" fmla="*/ 51 w 142"/>
                  <a:gd name="T1" fmla="*/ 109 h 109"/>
                  <a:gd name="T2" fmla="*/ 0 w 142"/>
                  <a:gd name="T3" fmla="*/ 109 h 109"/>
                  <a:gd name="T4" fmla="*/ 7 w 142"/>
                  <a:gd name="T5" fmla="*/ 104 h 109"/>
                  <a:gd name="T6" fmla="*/ 20 w 142"/>
                  <a:gd name="T7" fmla="*/ 96 h 109"/>
                  <a:gd name="T8" fmla="*/ 37 w 142"/>
                  <a:gd name="T9" fmla="*/ 83 h 109"/>
                  <a:gd name="T10" fmla="*/ 39 w 142"/>
                  <a:gd name="T11" fmla="*/ 78 h 109"/>
                  <a:gd name="T12" fmla="*/ 38 w 142"/>
                  <a:gd name="T13" fmla="*/ 51 h 109"/>
                  <a:gd name="T14" fmla="*/ 46 w 142"/>
                  <a:gd name="T15" fmla="*/ 43 h 109"/>
                  <a:gd name="T16" fmla="*/ 55 w 142"/>
                  <a:gd name="T17" fmla="*/ 34 h 109"/>
                  <a:gd name="T18" fmla="*/ 66 w 142"/>
                  <a:gd name="T19" fmla="*/ 31 h 109"/>
                  <a:gd name="T20" fmla="*/ 76 w 142"/>
                  <a:gd name="T21" fmla="*/ 23 h 109"/>
                  <a:gd name="T22" fmla="*/ 81 w 142"/>
                  <a:gd name="T23" fmla="*/ 11 h 109"/>
                  <a:gd name="T24" fmla="*/ 84 w 142"/>
                  <a:gd name="T25" fmla="*/ 3 h 109"/>
                  <a:gd name="T26" fmla="*/ 87 w 142"/>
                  <a:gd name="T27" fmla="*/ 0 h 109"/>
                  <a:gd name="T28" fmla="*/ 91 w 142"/>
                  <a:gd name="T29" fmla="*/ 1 h 109"/>
                  <a:gd name="T30" fmla="*/ 94 w 142"/>
                  <a:gd name="T31" fmla="*/ 7 h 109"/>
                  <a:gd name="T32" fmla="*/ 99 w 142"/>
                  <a:gd name="T33" fmla="*/ 10 h 109"/>
                  <a:gd name="T34" fmla="*/ 115 w 142"/>
                  <a:gd name="T35" fmla="*/ 8 h 109"/>
                  <a:gd name="T36" fmla="*/ 122 w 142"/>
                  <a:gd name="T37" fmla="*/ 8 h 109"/>
                  <a:gd name="T38" fmla="*/ 125 w 142"/>
                  <a:gd name="T39" fmla="*/ 11 h 109"/>
                  <a:gd name="T40" fmla="*/ 133 w 142"/>
                  <a:gd name="T41" fmla="*/ 11 h 109"/>
                  <a:gd name="T42" fmla="*/ 135 w 142"/>
                  <a:gd name="T43" fmla="*/ 15 h 109"/>
                  <a:gd name="T44" fmla="*/ 136 w 142"/>
                  <a:gd name="T45" fmla="*/ 35 h 109"/>
                  <a:gd name="T46" fmla="*/ 142 w 142"/>
                  <a:gd name="T47" fmla="*/ 42 h 109"/>
                  <a:gd name="T48" fmla="*/ 141 w 142"/>
                  <a:gd name="T49" fmla="*/ 48 h 109"/>
                  <a:gd name="T50" fmla="*/ 122 w 142"/>
                  <a:gd name="T51" fmla="*/ 50 h 109"/>
                  <a:gd name="T52" fmla="*/ 111 w 142"/>
                  <a:gd name="T53" fmla="*/ 57 h 109"/>
                  <a:gd name="T54" fmla="*/ 109 w 142"/>
                  <a:gd name="T55" fmla="*/ 64 h 109"/>
                  <a:gd name="T56" fmla="*/ 92 w 142"/>
                  <a:gd name="T57" fmla="*/ 79 h 109"/>
                  <a:gd name="T58" fmla="*/ 74 w 142"/>
                  <a:gd name="T59" fmla="*/ 80 h 109"/>
                  <a:gd name="T60" fmla="*/ 51 w 142"/>
                  <a:gd name="T61" fmla="*/ 94 h 109"/>
                  <a:gd name="T62" fmla="*/ 51 w 142"/>
                  <a:gd name="T63" fmla="*/ 109 h 1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2"/>
                  <a:gd name="T97" fmla="*/ 0 h 109"/>
                  <a:gd name="T98" fmla="*/ 142 w 142"/>
                  <a:gd name="T99" fmla="*/ 109 h 10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2" h="109">
                    <a:moveTo>
                      <a:pt x="51" y="109"/>
                    </a:moveTo>
                    <a:lnTo>
                      <a:pt x="0" y="109"/>
                    </a:lnTo>
                    <a:lnTo>
                      <a:pt x="7" y="104"/>
                    </a:lnTo>
                    <a:lnTo>
                      <a:pt x="20" y="96"/>
                    </a:lnTo>
                    <a:lnTo>
                      <a:pt x="37" y="83"/>
                    </a:lnTo>
                    <a:lnTo>
                      <a:pt x="39" y="78"/>
                    </a:lnTo>
                    <a:lnTo>
                      <a:pt x="38" y="51"/>
                    </a:lnTo>
                    <a:lnTo>
                      <a:pt x="46" y="43"/>
                    </a:lnTo>
                    <a:lnTo>
                      <a:pt x="55" y="34"/>
                    </a:lnTo>
                    <a:lnTo>
                      <a:pt x="66" y="31"/>
                    </a:lnTo>
                    <a:lnTo>
                      <a:pt x="76" y="23"/>
                    </a:lnTo>
                    <a:lnTo>
                      <a:pt x="81" y="11"/>
                    </a:lnTo>
                    <a:lnTo>
                      <a:pt x="84" y="3"/>
                    </a:lnTo>
                    <a:lnTo>
                      <a:pt x="87" y="0"/>
                    </a:lnTo>
                    <a:lnTo>
                      <a:pt x="91" y="1"/>
                    </a:lnTo>
                    <a:lnTo>
                      <a:pt x="94" y="7"/>
                    </a:lnTo>
                    <a:lnTo>
                      <a:pt x="99" y="10"/>
                    </a:lnTo>
                    <a:lnTo>
                      <a:pt x="115" y="8"/>
                    </a:lnTo>
                    <a:lnTo>
                      <a:pt x="122" y="8"/>
                    </a:lnTo>
                    <a:lnTo>
                      <a:pt x="125" y="11"/>
                    </a:lnTo>
                    <a:lnTo>
                      <a:pt x="133" y="11"/>
                    </a:lnTo>
                    <a:lnTo>
                      <a:pt x="135" y="15"/>
                    </a:lnTo>
                    <a:lnTo>
                      <a:pt x="136" y="35"/>
                    </a:lnTo>
                    <a:lnTo>
                      <a:pt x="142" y="42"/>
                    </a:lnTo>
                    <a:lnTo>
                      <a:pt x="141" y="48"/>
                    </a:lnTo>
                    <a:lnTo>
                      <a:pt x="122" y="50"/>
                    </a:lnTo>
                    <a:lnTo>
                      <a:pt x="111" y="57"/>
                    </a:lnTo>
                    <a:lnTo>
                      <a:pt x="109" y="64"/>
                    </a:lnTo>
                    <a:lnTo>
                      <a:pt x="92" y="79"/>
                    </a:lnTo>
                    <a:lnTo>
                      <a:pt x="74" y="80"/>
                    </a:lnTo>
                    <a:lnTo>
                      <a:pt x="51" y="94"/>
                    </a:lnTo>
                    <a:lnTo>
                      <a:pt x="51" y="10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45" name="Western Sahara"/>
              <p:cNvSpPr>
                <a:spLocks/>
              </p:cNvSpPr>
              <p:nvPr/>
            </p:nvSpPr>
            <p:spPr bwMode="auto">
              <a:xfrm>
                <a:off x="4022130" y="3149259"/>
                <a:ext cx="167634" cy="134201"/>
              </a:xfrm>
              <a:custGeom>
                <a:avLst/>
                <a:gdLst>
                  <a:gd name="T0" fmla="*/ 0 w 100"/>
                  <a:gd name="T1" fmla="*/ 80 h 80"/>
                  <a:gd name="T2" fmla="*/ 3 w 100"/>
                  <a:gd name="T3" fmla="*/ 70 h 80"/>
                  <a:gd name="T4" fmla="*/ 10 w 100"/>
                  <a:gd name="T5" fmla="*/ 58 h 80"/>
                  <a:gd name="T6" fmla="*/ 14 w 100"/>
                  <a:gd name="T7" fmla="*/ 47 h 80"/>
                  <a:gd name="T8" fmla="*/ 23 w 100"/>
                  <a:gd name="T9" fmla="*/ 41 h 80"/>
                  <a:gd name="T10" fmla="*/ 28 w 100"/>
                  <a:gd name="T11" fmla="*/ 27 h 80"/>
                  <a:gd name="T12" fmla="*/ 35 w 100"/>
                  <a:gd name="T13" fmla="*/ 18 h 80"/>
                  <a:gd name="T14" fmla="*/ 40 w 100"/>
                  <a:gd name="T15" fmla="*/ 13 h 80"/>
                  <a:gd name="T16" fmla="*/ 45 w 100"/>
                  <a:gd name="T17" fmla="*/ 5 h 80"/>
                  <a:gd name="T18" fmla="*/ 49 w 100"/>
                  <a:gd name="T19" fmla="*/ 0 h 80"/>
                  <a:gd name="T20" fmla="*/ 100 w 100"/>
                  <a:gd name="T21" fmla="*/ 0 h 80"/>
                  <a:gd name="T22" fmla="*/ 100 w 100"/>
                  <a:gd name="T23" fmla="*/ 20 h 80"/>
                  <a:gd name="T24" fmla="*/ 62 w 100"/>
                  <a:gd name="T25" fmla="*/ 20 h 80"/>
                  <a:gd name="T26" fmla="*/ 62 w 100"/>
                  <a:gd name="T27" fmla="*/ 53 h 80"/>
                  <a:gd name="T28" fmla="*/ 55 w 100"/>
                  <a:gd name="T29" fmla="*/ 53 h 80"/>
                  <a:gd name="T30" fmla="*/ 49 w 100"/>
                  <a:gd name="T31" fmla="*/ 55 h 80"/>
                  <a:gd name="T32" fmla="*/ 48 w 100"/>
                  <a:gd name="T33" fmla="*/ 61 h 80"/>
                  <a:gd name="T34" fmla="*/ 48 w 100"/>
                  <a:gd name="T35" fmla="*/ 80 h 80"/>
                  <a:gd name="T36" fmla="*/ 0 w 100"/>
                  <a:gd name="T37" fmla="*/ 8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
                  <a:gd name="T58" fmla="*/ 0 h 80"/>
                  <a:gd name="T59" fmla="*/ 100 w 100"/>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 h="80">
                    <a:moveTo>
                      <a:pt x="0" y="80"/>
                    </a:moveTo>
                    <a:lnTo>
                      <a:pt x="3" y="70"/>
                    </a:lnTo>
                    <a:lnTo>
                      <a:pt x="10" y="58"/>
                    </a:lnTo>
                    <a:lnTo>
                      <a:pt x="14" y="47"/>
                    </a:lnTo>
                    <a:lnTo>
                      <a:pt x="23" y="41"/>
                    </a:lnTo>
                    <a:lnTo>
                      <a:pt x="28" y="27"/>
                    </a:lnTo>
                    <a:lnTo>
                      <a:pt x="35" y="18"/>
                    </a:lnTo>
                    <a:lnTo>
                      <a:pt x="40" y="13"/>
                    </a:lnTo>
                    <a:lnTo>
                      <a:pt x="45" y="5"/>
                    </a:lnTo>
                    <a:lnTo>
                      <a:pt x="49" y="0"/>
                    </a:lnTo>
                    <a:lnTo>
                      <a:pt x="100" y="0"/>
                    </a:lnTo>
                    <a:lnTo>
                      <a:pt x="100" y="20"/>
                    </a:lnTo>
                    <a:lnTo>
                      <a:pt x="62" y="20"/>
                    </a:lnTo>
                    <a:lnTo>
                      <a:pt x="62" y="53"/>
                    </a:lnTo>
                    <a:lnTo>
                      <a:pt x="55" y="53"/>
                    </a:lnTo>
                    <a:lnTo>
                      <a:pt x="49" y="55"/>
                    </a:lnTo>
                    <a:lnTo>
                      <a:pt x="48" y="61"/>
                    </a:lnTo>
                    <a:lnTo>
                      <a:pt x="48" y="80"/>
                    </a:lnTo>
                    <a:lnTo>
                      <a:pt x="0" y="8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46" name="The Gambia"/>
              <p:cNvSpPr>
                <a:spLocks/>
              </p:cNvSpPr>
              <p:nvPr/>
            </p:nvSpPr>
            <p:spPr bwMode="auto">
              <a:xfrm>
                <a:off x="4025483" y="3437791"/>
                <a:ext cx="63701" cy="15098"/>
              </a:xfrm>
              <a:custGeom>
                <a:avLst/>
                <a:gdLst>
                  <a:gd name="T0" fmla="*/ 6 w 38"/>
                  <a:gd name="T1" fmla="*/ 1 h 9"/>
                  <a:gd name="T2" fmla="*/ 14 w 38"/>
                  <a:gd name="T3" fmla="*/ 1 h 9"/>
                  <a:gd name="T4" fmla="*/ 24 w 38"/>
                  <a:gd name="T5" fmla="*/ 1 h 9"/>
                  <a:gd name="T6" fmla="*/ 32 w 38"/>
                  <a:gd name="T7" fmla="*/ 3 h 9"/>
                  <a:gd name="T8" fmla="*/ 38 w 38"/>
                  <a:gd name="T9" fmla="*/ 5 h 9"/>
                  <a:gd name="T10" fmla="*/ 34 w 38"/>
                  <a:gd name="T11" fmla="*/ 7 h 9"/>
                  <a:gd name="T12" fmla="*/ 26 w 38"/>
                  <a:gd name="T13" fmla="*/ 6 h 9"/>
                  <a:gd name="T14" fmla="*/ 19 w 38"/>
                  <a:gd name="T15" fmla="*/ 6 h 9"/>
                  <a:gd name="T16" fmla="*/ 12 w 38"/>
                  <a:gd name="T17" fmla="*/ 7 h 9"/>
                  <a:gd name="T18" fmla="*/ 5 w 38"/>
                  <a:gd name="T19" fmla="*/ 9 h 9"/>
                  <a:gd name="T20" fmla="*/ 0 w 38"/>
                  <a:gd name="T21" fmla="*/ 8 h 9"/>
                  <a:gd name="T22" fmla="*/ 3 w 38"/>
                  <a:gd name="T23" fmla="*/ 0 h 9"/>
                  <a:gd name="T24" fmla="*/ 6 w 38"/>
                  <a:gd name="T25" fmla="*/ 1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9"/>
                  <a:gd name="T41" fmla="*/ 38 w 38"/>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9">
                    <a:moveTo>
                      <a:pt x="6" y="1"/>
                    </a:moveTo>
                    <a:lnTo>
                      <a:pt x="14" y="1"/>
                    </a:lnTo>
                    <a:lnTo>
                      <a:pt x="24" y="1"/>
                    </a:lnTo>
                    <a:lnTo>
                      <a:pt x="32" y="3"/>
                    </a:lnTo>
                    <a:lnTo>
                      <a:pt x="38" y="5"/>
                    </a:lnTo>
                    <a:lnTo>
                      <a:pt x="34" y="7"/>
                    </a:lnTo>
                    <a:lnTo>
                      <a:pt x="26" y="6"/>
                    </a:lnTo>
                    <a:lnTo>
                      <a:pt x="19" y="6"/>
                    </a:lnTo>
                    <a:lnTo>
                      <a:pt x="12" y="7"/>
                    </a:lnTo>
                    <a:lnTo>
                      <a:pt x="5" y="9"/>
                    </a:lnTo>
                    <a:lnTo>
                      <a:pt x="0" y="8"/>
                    </a:lnTo>
                    <a:lnTo>
                      <a:pt x="3" y="0"/>
                    </a:lnTo>
                    <a:lnTo>
                      <a:pt x="6"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47" name="Guinea-Bissau"/>
              <p:cNvSpPr>
                <a:spLocks/>
              </p:cNvSpPr>
              <p:nvPr/>
            </p:nvSpPr>
            <p:spPr bwMode="auto">
              <a:xfrm>
                <a:off x="4032188" y="3459599"/>
                <a:ext cx="62025" cy="35228"/>
              </a:xfrm>
              <a:custGeom>
                <a:avLst/>
                <a:gdLst>
                  <a:gd name="T0" fmla="*/ 0 w 37"/>
                  <a:gd name="T1" fmla="*/ 3 h 21"/>
                  <a:gd name="T2" fmla="*/ 13 w 37"/>
                  <a:gd name="T3" fmla="*/ 2 h 21"/>
                  <a:gd name="T4" fmla="*/ 16 w 37"/>
                  <a:gd name="T5" fmla="*/ 0 h 21"/>
                  <a:gd name="T6" fmla="*/ 37 w 37"/>
                  <a:gd name="T7" fmla="*/ 0 h 21"/>
                  <a:gd name="T8" fmla="*/ 33 w 37"/>
                  <a:gd name="T9" fmla="*/ 8 h 21"/>
                  <a:gd name="T10" fmla="*/ 32 w 37"/>
                  <a:gd name="T11" fmla="*/ 13 h 21"/>
                  <a:gd name="T12" fmla="*/ 23 w 37"/>
                  <a:gd name="T13" fmla="*/ 15 h 21"/>
                  <a:gd name="T14" fmla="*/ 17 w 37"/>
                  <a:gd name="T15" fmla="*/ 21 h 21"/>
                  <a:gd name="T16" fmla="*/ 12 w 37"/>
                  <a:gd name="T17" fmla="*/ 17 h 21"/>
                  <a:gd name="T18" fmla="*/ 7 w 37"/>
                  <a:gd name="T19" fmla="*/ 11 h 21"/>
                  <a:gd name="T20" fmla="*/ 4 w 37"/>
                  <a:gd name="T21" fmla="*/ 9 h 21"/>
                  <a:gd name="T22" fmla="*/ 0 w 37"/>
                  <a:gd name="T23" fmla="*/ 3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21"/>
                  <a:gd name="T38" fmla="*/ 37 w 37"/>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21">
                    <a:moveTo>
                      <a:pt x="0" y="3"/>
                    </a:moveTo>
                    <a:lnTo>
                      <a:pt x="13" y="2"/>
                    </a:lnTo>
                    <a:lnTo>
                      <a:pt x="16" y="0"/>
                    </a:lnTo>
                    <a:lnTo>
                      <a:pt x="37" y="0"/>
                    </a:lnTo>
                    <a:lnTo>
                      <a:pt x="33" y="8"/>
                    </a:lnTo>
                    <a:lnTo>
                      <a:pt x="32" y="13"/>
                    </a:lnTo>
                    <a:lnTo>
                      <a:pt x="23" y="15"/>
                    </a:lnTo>
                    <a:lnTo>
                      <a:pt x="17" y="21"/>
                    </a:lnTo>
                    <a:lnTo>
                      <a:pt x="12" y="17"/>
                    </a:lnTo>
                    <a:lnTo>
                      <a:pt x="7" y="11"/>
                    </a:lnTo>
                    <a:lnTo>
                      <a:pt x="4" y="9"/>
                    </a:lnTo>
                    <a:lnTo>
                      <a:pt x="0" y="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48" name="Sierra Leone"/>
              <p:cNvSpPr>
                <a:spLocks/>
              </p:cNvSpPr>
              <p:nvPr/>
            </p:nvSpPr>
            <p:spPr bwMode="auto">
              <a:xfrm>
                <a:off x="4100918" y="3516634"/>
                <a:ext cx="55319" cy="58713"/>
              </a:xfrm>
              <a:custGeom>
                <a:avLst/>
                <a:gdLst>
                  <a:gd name="T0" fmla="*/ 0 w 33"/>
                  <a:gd name="T1" fmla="*/ 11 h 35"/>
                  <a:gd name="T2" fmla="*/ 6 w 33"/>
                  <a:gd name="T3" fmla="*/ 5 h 35"/>
                  <a:gd name="T4" fmla="*/ 12 w 33"/>
                  <a:gd name="T5" fmla="*/ 0 h 35"/>
                  <a:gd name="T6" fmla="*/ 23 w 33"/>
                  <a:gd name="T7" fmla="*/ 0 h 35"/>
                  <a:gd name="T8" fmla="*/ 29 w 33"/>
                  <a:gd name="T9" fmla="*/ 5 h 35"/>
                  <a:gd name="T10" fmla="*/ 33 w 33"/>
                  <a:gd name="T11" fmla="*/ 11 h 35"/>
                  <a:gd name="T12" fmla="*/ 32 w 33"/>
                  <a:gd name="T13" fmla="*/ 17 h 35"/>
                  <a:gd name="T14" fmla="*/ 31 w 33"/>
                  <a:gd name="T15" fmla="*/ 24 h 35"/>
                  <a:gd name="T16" fmla="*/ 25 w 33"/>
                  <a:gd name="T17" fmla="*/ 30 h 35"/>
                  <a:gd name="T18" fmla="*/ 19 w 33"/>
                  <a:gd name="T19" fmla="*/ 35 h 35"/>
                  <a:gd name="T20" fmla="*/ 12 w 33"/>
                  <a:gd name="T21" fmla="*/ 32 h 35"/>
                  <a:gd name="T22" fmla="*/ 4 w 33"/>
                  <a:gd name="T23" fmla="*/ 23 h 35"/>
                  <a:gd name="T24" fmla="*/ 0 w 33"/>
                  <a:gd name="T25" fmla="*/ 18 h 35"/>
                  <a:gd name="T26" fmla="*/ 0 w 33"/>
                  <a:gd name="T27" fmla="*/ 11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5"/>
                  <a:gd name="T44" fmla="*/ 33 w 33"/>
                  <a:gd name="T45" fmla="*/ 35 h 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5">
                    <a:moveTo>
                      <a:pt x="0" y="11"/>
                    </a:moveTo>
                    <a:lnTo>
                      <a:pt x="6" y="5"/>
                    </a:lnTo>
                    <a:lnTo>
                      <a:pt x="12" y="0"/>
                    </a:lnTo>
                    <a:lnTo>
                      <a:pt x="23" y="0"/>
                    </a:lnTo>
                    <a:lnTo>
                      <a:pt x="29" y="5"/>
                    </a:lnTo>
                    <a:lnTo>
                      <a:pt x="33" y="11"/>
                    </a:lnTo>
                    <a:lnTo>
                      <a:pt x="32" y="17"/>
                    </a:lnTo>
                    <a:lnTo>
                      <a:pt x="31" y="24"/>
                    </a:lnTo>
                    <a:lnTo>
                      <a:pt x="25" y="30"/>
                    </a:lnTo>
                    <a:lnTo>
                      <a:pt x="19" y="35"/>
                    </a:lnTo>
                    <a:lnTo>
                      <a:pt x="12" y="32"/>
                    </a:lnTo>
                    <a:lnTo>
                      <a:pt x="4" y="23"/>
                    </a:lnTo>
                    <a:lnTo>
                      <a:pt x="0" y="18"/>
                    </a:lnTo>
                    <a:lnTo>
                      <a:pt x="0" y="1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49" name="Senegal"/>
              <p:cNvSpPr>
                <a:spLocks/>
              </p:cNvSpPr>
              <p:nvPr/>
            </p:nvSpPr>
            <p:spPr bwMode="auto">
              <a:xfrm>
                <a:off x="4018778" y="3377401"/>
                <a:ext cx="117344" cy="87231"/>
              </a:xfrm>
              <a:custGeom>
                <a:avLst/>
                <a:gdLst>
                  <a:gd name="T0" fmla="*/ 2 w 70"/>
                  <a:gd name="T1" fmla="*/ 26 h 52"/>
                  <a:gd name="T2" fmla="*/ 0 w 70"/>
                  <a:gd name="T3" fmla="*/ 21 h 52"/>
                  <a:gd name="T4" fmla="*/ 5 w 70"/>
                  <a:gd name="T5" fmla="*/ 15 h 52"/>
                  <a:gd name="T6" fmla="*/ 9 w 70"/>
                  <a:gd name="T7" fmla="*/ 9 h 52"/>
                  <a:gd name="T8" fmla="*/ 12 w 70"/>
                  <a:gd name="T9" fmla="*/ 2 h 52"/>
                  <a:gd name="T10" fmla="*/ 21 w 70"/>
                  <a:gd name="T11" fmla="*/ 0 h 52"/>
                  <a:gd name="T12" fmla="*/ 33 w 70"/>
                  <a:gd name="T13" fmla="*/ 0 h 52"/>
                  <a:gd name="T14" fmla="*/ 41 w 70"/>
                  <a:gd name="T15" fmla="*/ 5 h 52"/>
                  <a:gd name="T16" fmla="*/ 48 w 70"/>
                  <a:gd name="T17" fmla="*/ 10 h 52"/>
                  <a:gd name="T18" fmla="*/ 54 w 70"/>
                  <a:gd name="T19" fmla="*/ 18 h 52"/>
                  <a:gd name="T20" fmla="*/ 61 w 70"/>
                  <a:gd name="T21" fmla="*/ 24 h 52"/>
                  <a:gd name="T22" fmla="*/ 63 w 70"/>
                  <a:gd name="T23" fmla="*/ 29 h 52"/>
                  <a:gd name="T24" fmla="*/ 64 w 70"/>
                  <a:gd name="T25" fmla="*/ 37 h 52"/>
                  <a:gd name="T26" fmla="*/ 68 w 70"/>
                  <a:gd name="T27" fmla="*/ 43 h 52"/>
                  <a:gd name="T28" fmla="*/ 70 w 70"/>
                  <a:gd name="T29" fmla="*/ 49 h 52"/>
                  <a:gd name="T30" fmla="*/ 70 w 70"/>
                  <a:gd name="T31" fmla="*/ 52 h 52"/>
                  <a:gd name="T32" fmla="*/ 54 w 70"/>
                  <a:gd name="T33" fmla="*/ 51 h 52"/>
                  <a:gd name="T34" fmla="*/ 49 w 70"/>
                  <a:gd name="T35" fmla="*/ 49 h 52"/>
                  <a:gd name="T36" fmla="*/ 45 w 70"/>
                  <a:gd name="T37" fmla="*/ 49 h 52"/>
                  <a:gd name="T38" fmla="*/ 39 w 70"/>
                  <a:gd name="T39" fmla="*/ 48 h 52"/>
                  <a:gd name="T40" fmla="*/ 30 w 70"/>
                  <a:gd name="T41" fmla="*/ 49 h 52"/>
                  <a:gd name="T42" fmla="*/ 24 w 70"/>
                  <a:gd name="T43" fmla="*/ 49 h 52"/>
                  <a:gd name="T44" fmla="*/ 21 w 70"/>
                  <a:gd name="T45" fmla="*/ 51 h 52"/>
                  <a:gd name="T46" fmla="*/ 8 w 70"/>
                  <a:gd name="T47" fmla="*/ 52 h 52"/>
                  <a:gd name="T48" fmla="*/ 9 w 70"/>
                  <a:gd name="T49" fmla="*/ 45 h 52"/>
                  <a:gd name="T50" fmla="*/ 16 w 70"/>
                  <a:gd name="T51" fmla="*/ 43 h 52"/>
                  <a:gd name="T52" fmla="*/ 23 w 70"/>
                  <a:gd name="T53" fmla="*/ 42 h 52"/>
                  <a:gd name="T54" fmla="*/ 30 w 70"/>
                  <a:gd name="T55" fmla="*/ 42 h 52"/>
                  <a:gd name="T56" fmla="*/ 38 w 70"/>
                  <a:gd name="T57" fmla="*/ 43 h 52"/>
                  <a:gd name="T58" fmla="*/ 42 w 70"/>
                  <a:gd name="T59" fmla="*/ 41 h 52"/>
                  <a:gd name="T60" fmla="*/ 31 w 70"/>
                  <a:gd name="T61" fmla="*/ 38 h 52"/>
                  <a:gd name="T62" fmla="*/ 28 w 70"/>
                  <a:gd name="T63" fmla="*/ 37 h 52"/>
                  <a:gd name="T64" fmla="*/ 17 w 70"/>
                  <a:gd name="T65" fmla="*/ 37 h 52"/>
                  <a:gd name="T66" fmla="*/ 10 w 70"/>
                  <a:gd name="T67" fmla="*/ 37 h 52"/>
                  <a:gd name="T68" fmla="*/ 7 w 70"/>
                  <a:gd name="T69" fmla="*/ 36 h 52"/>
                  <a:gd name="T70" fmla="*/ 4 w 70"/>
                  <a:gd name="T71" fmla="*/ 31 h 52"/>
                  <a:gd name="T72" fmla="*/ 2 w 70"/>
                  <a:gd name="T73" fmla="*/ 26 h 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
                  <a:gd name="T112" fmla="*/ 0 h 52"/>
                  <a:gd name="T113" fmla="*/ 70 w 70"/>
                  <a:gd name="T114" fmla="*/ 52 h 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 h="52">
                    <a:moveTo>
                      <a:pt x="2" y="26"/>
                    </a:moveTo>
                    <a:lnTo>
                      <a:pt x="0" y="21"/>
                    </a:lnTo>
                    <a:lnTo>
                      <a:pt x="5" y="15"/>
                    </a:lnTo>
                    <a:lnTo>
                      <a:pt x="9" y="9"/>
                    </a:lnTo>
                    <a:lnTo>
                      <a:pt x="12" y="2"/>
                    </a:lnTo>
                    <a:lnTo>
                      <a:pt x="21" y="0"/>
                    </a:lnTo>
                    <a:lnTo>
                      <a:pt x="33" y="0"/>
                    </a:lnTo>
                    <a:lnTo>
                      <a:pt x="41" y="5"/>
                    </a:lnTo>
                    <a:lnTo>
                      <a:pt x="48" y="10"/>
                    </a:lnTo>
                    <a:lnTo>
                      <a:pt x="54" y="18"/>
                    </a:lnTo>
                    <a:lnTo>
                      <a:pt x="61" y="24"/>
                    </a:lnTo>
                    <a:lnTo>
                      <a:pt x="63" y="29"/>
                    </a:lnTo>
                    <a:lnTo>
                      <a:pt x="64" y="37"/>
                    </a:lnTo>
                    <a:lnTo>
                      <a:pt x="68" y="43"/>
                    </a:lnTo>
                    <a:lnTo>
                      <a:pt x="70" y="49"/>
                    </a:lnTo>
                    <a:lnTo>
                      <a:pt x="70" y="52"/>
                    </a:lnTo>
                    <a:lnTo>
                      <a:pt x="54" y="51"/>
                    </a:lnTo>
                    <a:lnTo>
                      <a:pt x="49" y="49"/>
                    </a:lnTo>
                    <a:lnTo>
                      <a:pt x="45" y="49"/>
                    </a:lnTo>
                    <a:lnTo>
                      <a:pt x="39" y="48"/>
                    </a:lnTo>
                    <a:lnTo>
                      <a:pt x="30" y="49"/>
                    </a:lnTo>
                    <a:lnTo>
                      <a:pt x="24" y="49"/>
                    </a:lnTo>
                    <a:lnTo>
                      <a:pt x="21" y="51"/>
                    </a:lnTo>
                    <a:lnTo>
                      <a:pt x="8" y="52"/>
                    </a:lnTo>
                    <a:lnTo>
                      <a:pt x="9" y="45"/>
                    </a:lnTo>
                    <a:lnTo>
                      <a:pt x="16" y="43"/>
                    </a:lnTo>
                    <a:lnTo>
                      <a:pt x="23" y="42"/>
                    </a:lnTo>
                    <a:lnTo>
                      <a:pt x="30" y="42"/>
                    </a:lnTo>
                    <a:lnTo>
                      <a:pt x="38" y="43"/>
                    </a:lnTo>
                    <a:lnTo>
                      <a:pt x="42" y="41"/>
                    </a:lnTo>
                    <a:lnTo>
                      <a:pt x="31" y="38"/>
                    </a:lnTo>
                    <a:lnTo>
                      <a:pt x="28" y="37"/>
                    </a:lnTo>
                    <a:lnTo>
                      <a:pt x="17" y="37"/>
                    </a:lnTo>
                    <a:lnTo>
                      <a:pt x="10" y="37"/>
                    </a:lnTo>
                    <a:lnTo>
                      <a:pt x="7" y="36"/>
                    </a:lnTo>
                    <a:lnTo>
                      <a:pt x="4" y="31"/>
                    </a:lnTo>
                    <a:lnTo>
                      <a:pt x="2" y="2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50" name="Mauritania"/>
              <p:cNvSpPr>
                <a:spLocks/>
              </p:cNvSpPr>
              <p:nvPr/>
            </p:nvSpPr>
            <p:spPr bwMode="auto">
              <a:xfrm>
                <a:off x="4022130" y="3149259"/>
                <a:ext cx="251451" cy="268402"/>
              </a:xfrm>
              <a:custGeom>
                <a:avLst/>
                <a:gdLst>
                  <a:gd name="T0" fmla="*/ 0 w 150"/>
                  <a:gd name="T1" fmla="*/ 80 h 160"/>
                  <a:gd name="T2" fmla="*/ 48 w 150"/>
                  <a:gd name="T3" fmla="*/ 80 h 160"/>
                  <a:gd name="T4" fmla="*/ 48 w 150"/>
                  <a:gd name="T5" fmla="*/ 61 h 160"/>
                  <a:gd name="T6" fmla="*/ 49 w 150"/>
                  <a:gd name="T7" fmla="*/ 55 h 160"/>
                  <a:gd name="T8" fmla="*/ 52 w 150"/>
                  <a:gd name="T9" fmla="*/ 55 h 160"/>
                  <a:gd name="T10" fmla="*/ 55 w 150"/>
                  <a:gd name="T11" fmla="*/ 53 h 160"/>
                  <a:gd name="T12" fmla="*/ 62 w 150"/>
                  <a:gd name="T13" fmla="*/ 53 h 160"/>
                  <a:gd name="T14" fmla="*/ 62 w 150"/>
                  <a:gd name="T15" fmla="*/ 20 h 160"/>
                  <a:gd name="T16" fmla="*/ 100 w 150"/>
                  <a:gd name="T17" fmla="*/ 20 h 160"/>
                  <a:gd name="T18" fmla="*/ 100 w 150"/>
                  <a:gd name="T19" fmla="*/ 0 h 160"/>
                  <a:gd name="T20" fmla="*/ 150 w 150"/>
                  <a:gd name="T21" fmla="*/ 36 h 160"/>
                  <a:gd name="T22" fmla="*/ 126 w 150"/>
                  <a:gd name="T23" fmla="*/ 36 h 160"/>
                  <a:gd name="T24" fmla="*/ 135 w 150"/>
                  <a:gd name="T25" fmla="*/ 137 h 160"/>
                  <a:gd name="T26" fmla="*/ 140 w 150"/>
                  <a:gd name="T27" fmla="*/ 143 h 160"/>
                  <a:gd name="T28" fmla="*/ 139 w 150"/>
                  <a:gd name="T29" fmla="*/ 151 h 160"/>
                  <a:gd name="T30" fmla="*/ 64 w 150"/>
                  <a:gd name="T31" fmla="*/ 150 h 160"/>
                  <a:gd name="T32" fmla="*/ 59 w 150"/>
                  <a:gd name="T33" fmla="*/ 160 h 160"/>
                  <a:gd name="T34" fmla="*/ 52 w 150"/>
                  <a:gd name="T35" fmla="*/ 154 h 160"/>
                  <a:gd name="T36" fmla="*/ 46 w 150"/>
                  <a:gd name="T37" fmla="*/ 146 h 160"/>
                  <a:gd name="T38" fmla="*/ 39 w 150"/>
                  <a:gd name="T39" fmla="*/ 141 h 160"/>
                  <a:gd name="T40" fmla="*/ 31 w 150"/>
                  <a:gd name="T41" fmla="*/ 136 h 160"/>
                  <a:gd name="T42" fmla="*/ 19 w 150"/>
                  <a:gd name="T43" fmla="*/ 136 h 160"/>
                  <a:gd name="T44" fmla="*/ 10 w 150"/>
                  <a:gd name="T45" fmla="*/ 138 h 160"/>
                  <a:gd name="T46" fmla="*/ 9 w 150"/>
                  <a:gd name="T47" fmla="*/ 128 h 160"/>
                  <a:gd name="T48" fmla="*/ 13 w 150"/>
                  <a:gd name="T49" fmla="*/ 115 h 160"/>
                  <a:gd name="T50" fmla="*/ 9 w 150"/>
                  <a:gd name="T51" fmla="*/ 108 h 160"/>
                  <a:gd name="T52" fmla="*/ 7 w 150"/>
                  <a:gd name="T53" fmla="*/ 103 h 160"/>
                  <a:gd name="T54" fmla="*/ 10 w 150"/>
                  <a:gd name="T55" fmla="*/ 98 h 160"/>
                  <a:gd name="T56" fmla="*/ 9 w 150"/>
                  <a:gd name="T57" fmla="*/ 91 h 160"/>
                  <a:gd name="T58" fmla="*/ 6 w 150"/>
                  <a:gd name="T59" fmla="*/ 87 h 160"/>
                  <a:gd name="T60" fmla="*/ 0 w 150"/>
                  <a:gd name="T61" fmla="*/ 84 h 160"/>
                  <a:gd name="T62" fmla="*/ 0 w 150"/>
                  <a:gd name="T63" fmla="*/ 80 h 1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
                  <a:gd name="T97" fmla="*/ 0 h 160"/>
                  <a:gd name="T98" fmla="*/ 150 w 150"/>
                  <a:gd name="T99" fmla="*/ 160 h 1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 h="160">
                    <a:moveTo>
                      <a:pt x="0" y="80"/>
                    </a:moveTo>
                    <a:lnTo>
                      <a:pt x="48" y="80"/>
                    </a:lnTo>
                    <a:lnTo>
                      <a:pt x="48" y="61"/>
                    </a:lnTo>
                    <a:lnTo>
                      <a:pt x="49" y="55"/>
                    </a:lnTo>
                    <a:lnTo>
                      <a:pt x="52" y="55"/>
                    </a:lnTo>
                    <a:lnTo>
                      <a:pt x="55" y="53"/>
                    </a:lnTo>
                    <a:lnTo>
                      <a:pt x="62" y="53"/>
                    </a:lnTo>
                    <a:lnTo>
                      <a:pt x="62" y="20"/>
                    </a:lnTo>
                    <a:lnTo>
                      <a:pt x="100" y="20"/>
                    </a:lnTo>
                    <a:lnTo>
                      <a:pt x="100" y="0"/>
                    </a:lnTo>
                    <a:lnTo>
                      <a:pt x="150" y="36"/>
                    </a:lnTo>
                    <a:lnTo>
                      <a:pt x="126" y="36"/>
                    </a:lnTo>
                    <a:lnTo>
                      <a:pt x="135" y="137"/>
                    </a:lnTo>
                    <a:lnTo>
                      <a:pt x="140" y="143"/>
                    </a:lnTo>
                    <a:lnTo>
                      <a:pt x="139" y="151"/>
                    </a:lnTo>
                    <a:lnTo>
                      <a:pt x="64" y="150"/>
                    </a:lnTo>
                    <a:lnTo>
                      <a:pt x="59" y="160"/>
                    </a:lnTo>
                    <a:lnTo>
                      <a:pt x="52" y="154"/>
                    </a:lnTo>
                    <a:lnTo>
                      <a:pt x="46" y="146"/>
                    </a:lnTo>
                    <a:lnTo>
                      <a:pt x="39" y="141"/>
                    </a:lnTo>
                    <a:lnTo>
                      <a:pt x="31" y="136"/>
                    </a:lnTo>
                    <a:lnTo>
                      <a:pt x="19" y="136"/>
                    </a:lnTo>
                    <a:lnTo>
                      <a:pt x="10" y="138"/>
                    </a:lnTo>
                    <a:lnTo>
                      <a:pt x="9" y="128"/>
                    </a:lnTo>
                    <a:lnTo>
                      <a:pt x="13" y="115"/>
                    </a:lnTo>
                    <a:lnTo>
                      <a:pt x="9" y="108"/>
                    </a:lnTo>
                    <a:lnTo>
                      <a:pt x="7" y="103"/>
                    </a:lnTo>
                    <a:lnTo>
                      <a:pt x="10" y="98"/>
                    </a:lnTo>
                    <a:lnTo>
                      <a:pt x="9" y="91"/>
                    </a:lnTo>
                    <a:lnTo>
                      <a:pt x="6" y="87"/>
                    </a:lnTo>
                    <a:lnTo>
                      <a:pt x="0" y="84"/>
                    </a:lnTo>
                    <a:lnTo>
                      <a:pt x="0" y="8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51" name="Guinee"/>
              <p:cNvSpPr>
                <a:spLocks/>
              </p:cNvSpPr>
              <p:nvPr/>
            </p:nvSpPr>
            <p:spPr bwMode="auto">
              <a:xfrm>
                <a:off x="4060686" y="3459599"/>
                <a:ext cx="145842" cy="110716"/>
              </a:xfrm>
              <a:custGeom>
                <a:avLst/>
                <a:gdLst>
                  <a:gd name="T0" fmla="*/ 45 w 87"/>
                  <a:gd name="T1" fmla="*/ 3 h 66"/>
                  <a:gd name="T2" fmla="*/ 46 w 87"/>
                  <a:gd name="T3" fmla="*/ 7 h 66"/>
                  <a:gd name="T4" fmla="*/ 55 w 87"/>
                  <a:gd name="T5" fmla="*/ 9 h 66"/>
                  <a:gd name="T6" fmla="*/ 64 w 87"/>
                  <a:gd name="T7" fmla="*/ 7 h 66"/>
                  <a:gd name="T8" fmla="*/ 73 w 87"/>
                  <a:gd name="T9" fmla="*/ 3 h 66"/>
                  <a:gd name="T10" fmla="*/ 76 w 87"/>
                  <a:gd name="T11" fmla="*/ 10 h 66"/>
                  <a:gd name="T12" fmla="*/ 80 w 87"/>
                  <a:gd name="T13" fmla="*/ 19 h 66"/>
                  <a:gd name="T14" fmla="*/ 84 w 87"/>
                  <a:gd name="T15" fmla="*/ 29 h 66"/>
                  <a:gd name="T16" fmla="*/ 83 w 87"/>
                  <a:gd name="T17" fmla="*/ 35 h 66"/>
                  <a:gd name="T18" fmla="*/ 84 w 87"/>
                  <a:gd name="T19" fmla="*/ 38 h 66"/>
                  <a:gd name="T20" fmla="*/ 86 w 87"/>
                  <a:gd name="T21" fmla="*/ 41 h 66"/>
                  <a:gd name="T22" fmla="*/ 87 w 87"/>
                  <a:gd name="T23" fmla="*/ 51 h 66"/>
                  <a:gd name="T24" fmla="*/ 82 w 87"/>
                  <a:gd name="T25" fmla="*/ 53 h 66"/>
                  <a:gd name="T26" fmla="*/ 84 w 87"/>
                  <a:gd name="T27" fmla="*/ 60 h 66"/>
                  <a:gd name="T28" fmla="*/ 79 w 87"/>
                  <a:gd name="T29" fmla="*/ 63 h 66"/>
                  <a:gd name="T30" fmla="*/ 75 w 87"/>
                  <a:gd name="T31" fmla="*/ 62 h 66"/>
                  <a:gd name="T32" fmla="*/ 72 w 87"/>
                  <a:gd name="T33" fmla="*/ 66 h 66"/>
                  <a:gd name="T34" fmla="*/ 67 w 87"/>
                  <a:gd name="T35" fmla="*/ 64 h 66"/>
                  <a:gd name="T36" fmla="*/ 66 w 87"/>
                  <a:gd name="T37" fmla="*/ 54 h 66"/>
                  <a:gd name="T38" fmla="*/ 62 w 87"/>
                  <a:gd name="T39" fmla="*/ 52 h 66"/>
                  <a:gd name="T40" fmla="*/ 56 w 87"/>
                  <a:gd name="T41" fmla="*/ 51 h 66"/>
                  <a:gd name="T42" fmla="*/ 57 w 87"/>
                  <a:gd name="T43" fmla="*/ 45 h 66"/>
                  <a:gd name="T44" fmla="*/ 53 w 87"/>
                  <a:gd name="T45" fmla="*/ 39 h 66"/>
                  <a:gd name="T46" fmla="*/ 47 w 87"/>
                  <a:gd name="T47" fmla="*/ 34 h 66"/>
                  <a:gd name="T48" fmla="*/ 36 w 87"/>
                  <a:gd name="T49" fmla="*/ 34 h 66"/>
                  <a:gd name="T50" fmla="*/ 30 w 87"/>
                  <a:gd name="T51" fmla="*/ 39 h 66"/>
                  <a:gd name="T52" fmla="*/ 24 w 87"/>
                  <a:gd name="T53" fmla="*/ 45 h 66"/>
                  <a:gd name="T54" fmla="*/ 18 w 87"/>
                  <a:gd name="T55" fmla="*/ 37 h 66"/>
                  <a:gd name="T56" fmla="*/ 10 w 87"/>
                  <a:gd name="T57" fmla="*/ 31 h 66"/>
                  <a:gd name="T58" fmla="*/ 5 w 87"/>
                  <a:gd name="T59" fmla="*/ 29 h 66"/>
                  <a:gd name="T60" fmla="*/ 0 w 87"/>
                  <a:gd name="T61" fmla="*/ 21 h 66"/>
                  <a:gd name="T62" fmla="*/ 6 w 87"/>
                  <a:gd name="T63" fmla="*/ 15 h 66"/>
                  <a:gd name="T64" fmla="*/ 15 w 87"/>
                  <a:gd name="T65" fmla="*/ 13 h 66"/>
                  <a:gd name="T66" fmla="*/ 16 w 87"/>
                  <a:gd name="T67" fmla="*/ 8 h 66"/>
                  <a:gd name="T68" fmla="*/ 20 w 87"/>
                  <a:gd name="T69" fmla="*/ 0 h 66"/>
                  <a:gd name="T70" fmla="*/ 24 w 87"/>
                  <a:gd name="T71" fmla="*/ 0 h 66"/>
                  <a:gd name="T72" fmla="*/ 29 w 87"/>
                  <a:gd name="T73" fmla="*/ 2 h 66"/>
                  <a:gd name="T74" fmla="*/ 37 w 87"/>
                  <a:gd name="T75" fmla="*/ 3 h 66"/>
                  <a:gd name="T76" fmla="*/ 45 w 87"/>
                  <a:gd name="T77" fmla="*/ 3 h 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7"/>
                  <a:gd name="T118" fmla="*/ 0 h 66"/>
                  <a:gd name="T119" fmla="*/ 87 w 87"/>
                  <a:gd name="T120" fmla="*/ 66 h 6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7" h="66">
                    <a:moveTo>
                      <a:pt x="45" y="3"/>
                    </a:moveTo>
                    <a:lnTo>
                      <a:pt x="46" y="7"/>
                    </a:lnTo>
                    <a:lnTo>
                      <a:pt x="55" y="9"/>
                    </a:lnTo>
                    <a:lnTo>
                      <a:pt x="64" y="7"/>
                    </a:lnTo>
                    <a:lnTo>
                      <a:pt x="73" y="3"/>
                    </a:lnTo>
                    <a:lnTo>
                      <a:pt x="76" y="10"/>
                    </a:lnTo>
                    <a:lnTo>
                      <a:pt x="80" y="19"/>
                    </a:lnTo>
                    <a:lnTo>
                      <a:pt x="84" y="29"/>
                    </a:lnTo>
                    <a:lnTo>
                      <a:pt x="83" y="35"/>
                    </a:lnTo>
                    <a:lnTo>
                      <a:pt x="84" y="38"/>
                    </a:lnTo>
                    <a:lnTo>
                      <a:pt x="86" y="41"/>
                    </a:lnTo>
                    <a:lnTo>
                      <a:pt x="87" y="51"/>
                    </a:lnTo>
                    <a:lnTo>
                      <a:pt x="82" y="53"/>
                    </a:lnTo>
                    <a:lnTo>
                      <a:pt x="84" y="60"/>
                    </a:lnTo>
                    <a:lnTo>
                      <a:pt x="79" y="63"/>
                    </a:lnTo>
                    <a:lnTo>
                      <a:pt x="75" y="62"/>
                    </a:lnTo>
                    <a:lnTo>
                      <a:pt x="72" y="66"/>
                    </a:lnTo>
                    <a:lnTo>
                      <a:pt x="67" y="64"/>
                    </a:lnTo>
                    <a:lnTo>
                      <a:pt x="66" y="54"/>
                    </a:lnTo>
                    <a:lnTo>
                      <a:pt x="62" y="52"/>
                    </a:lnTo>
                    <a:lnTo>
                      <a:pt x="56" y="51"/>
                    </a:lnTo>
                    <a:lnTo>
                      <a:pt x="57" y="45"/>
                    </a:lnTo>
                    <a:lnTo>
                      <a:pt x="53" y="39"/>
                    </a:lnTo>
                    <a:lnTo>
                      <a:pt x="47" y="34"/>
                    </a:lnTo>
                    <a:lnTo>
                      <a:pt x="36" y="34"/>
                    </a:lnTo>
                    <a:lnTo>
                      <a:pt x="30" y="39"/>
                    </a:lnTo>
                    <a:lnTo>
                      <a:pt x="24" y="45"/>
                    </a:lnTo>
                    <a:lnTo>
                      <a:pt x="18" y="37"/>
                    </a:lnTo>
                    <a:lnTo>
                      <a:pt x="10" y="31"/>
                    </a:lnTo>
                    <a:lnTo>
                      <a:pt x="5" y="29"/>
                    </a:lnTo>
                    <a:lnTo>
                      <a:pt x="0" y="21"/>
                    </a:lnTo>
                    <a:lnTo>
                      <a:pt x="6" y="15"/>
                    </a:lnTo>
                    <a:lnTo>
                      <a:pt x="15" y="13"/>
                    </a:lnTo>
                    <a:lnTo>
                      <a:pt x="16" y="8"/>
                    </a:lnTo>
                    <a:lnTo>
                      <a:pt x="20" y="0"/>
                    </a:lnTo>
                    <a:lnTo>
                      <a:pt x="24" y="0"/>
                    </a:lnTo>
                    <a:lnTo>
                      <a:pt x="29" y="2"/>
                    </a:lnTo>
                    <a:lnTo>
                      <a:pt x="37" y="3"/>
                    </a:lnTo>
                    <a:lnTo>
                      <a:pt x="45" y="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52" name="Liberia"/>
              <p:cNvSpPr>
                <a:spLocks/>
              </p:cNvSpPr>
              <p:nvPr/>
            </p:nvSpPr>
            <p:spPr bwMode="auto">
              <a:xfrm>
                <a:off x="4132769" y="3545152"/>
                <a:ext cx="82141" cy="83876"/>
              </a:xfrm>
              <a:custGeom>
                <a:avLst/>
                <a:gdLst>
                  <a:gd name="T0" fmla="*/ 36 w 49"/>
                  <a:gd name="T1" fmla="*/ 12 h 50"/>
                  <a:gd name="T2" fmla="*/ 37 w 49"/>
                  <a:gd name="T3" fmla="*/ 19 h 50"/>
                  <a:gd name="T4" fmla="*/ 37 w 49"/>
                  <a:gd name="T5" fmla="*/ 26 h 50"/>
                  <a:gd name="T6" fmla="*/ 43 w 49"/>
                  <a:gd name="T7" fmla="*/ 27 h 50"/>
                  <a:gd name="T8" fmla="*/ 47 w 49"/>
                  <a:gd name="T9" fmla="*/ 30 h 50"/>
                  <a:gd name="T10" fmla="*/ 49 w 49"/>
                  <a:gd name="T11" fmla="*/ 35 h 50"/>
                  <a:gd name="T12" fmla="*/ 48 w 49"/>
                  <a:gd name="T13" fmla="*/ 40 h 50"/>
                  <a:gd name="T14" fmla="*/ 46 w 49"/>
                  <a:gd name="T15" fmla="*/ 50 h 50"/>
                  <a:gd name="T16" fmla="*/ 36 w 49"/>
                  <a:gd name="T17" fmla="*/ 46 h 50"/>
                  <a:gd name="T18" fmla="*/ 28 w 49"/>
                  <a:gd name="T19" fmla="*/ 41 h 50"/>
                  <a:gd name="T20" fmla="*/ 21 w 49"/>
                  <a:gd name="T21" fmla="*/ 34 h 50"/>
                  <a:gd name="T22" fmla="*/ 13 w 49"/>
                  <a:gd name="T23" fmla="*/ 27 h 50"/>
                  <a:gd name="T24" fmla="*/ 5 w 49"/>
                  <a:gd name="T25" fmla="*/ 24 h 50"/>
                  <a:gd name="T26" fmla="*/ 0 w 49"/>
                  <a:gd name="T27" fmla="*/ 18 h 50"/>
                  <a:gd name="T28" fmla="*/ 12 w 49"/>
                  <a:gd name="T29" fmla="*/ 7 h 50"/>
                  <a:gd name="T30" fmla="*/ 13 w 49"/>
                  <a:gd name="T31" fmla="*/ 0 h 50"/>
                  <a:gd name="T32" fmla="*/ 17 w 49"/>
                  <a:gd name="T33" fmla="*/ 1 h 50"/>
                  <a:gd name="T34" fmla="*/ 23 w 49"/>
                  <a:gd name="T35" fmla="*/ 3 h 50"/>
                  <a:gd name="T36" fmla="*/ 24 w 49"/>
                  <a:gd name="T37" fmla="*/ 13 h 50"/>
                  <a:gd name="T38" fmla="*/ 29 w 49"/>
                  <a:gd name="T39" fmla="*/ 15 h 50"/>
                  <a:gd name="T40" fmla="*/ 32 w 49"/>
                  <a:gd name="T41" fmla="*/ 11 h 50"/>
                  <a:gd name="T42" fmla="*/ 36 w 49"/>
                  <a:gd name="T43" fmla="*/ 12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9"/>
                  <a:gd name="T67" fmla="*/ 0 h 50"/>
                  <a:gd name="T68" fmla="*/ 49 w 49"/>
                  <a:gd name="T69" fmla="*/ 50 h 5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9" h="50">
                    <a:moveTo>
                      <a:pt x="36" y="12"/>
                    </a:moveTo>
                    <a:lnTo>
                      <a:pt x="37" y="19"/>
                    </a:lnTo>
                    <a:lnTo>
                      <a:pt x="37" y="26"/>
                    </a:lnTo>
                    <a:lnTo>
                      <a:pt x="43" y="27"/>
                    </a:lnTo>
                    <a:lnTo>
                      <a:pt x="47" y="30"/>
                    </a:lnTo>
                    <a:lnTo>
                      <a:pt x="49" y="35"/>
                    </a:lnTo>
                    <a:lnTo>
                      <a:pt x="48" y="40"/>
                    </a:lnTo>
                    <a:lnTo>
                      <a:pt x="46" y="50"/>
                    </a:lnTo>
                    <a:lnTo>
                      <a:pt x="36" y="46"/>
                    </a:lnTo>
                    <a:lnTo>
                      <a:pt x="28" y="41"/>
                    </a:lnTo>
                    <a:lnTo>
                      <a:pt x="21" y="34"/>
                    </a:lnTo>
                    <a:lnTo>
                      <a:pt x="13" y="27"/>
                    </a:lnTo>
                    <a:lnTo>
                      <a:pt x="5" y="24"/>
                    </a:lnTo>
                    <a:lnTo>
                      <a:pt x="0" y="18"/>
                    </a:lnTo>
                    <a:lnTo>
                      <a:pt x="12" y="7"/>
                    </a:lnTo>
                    <a:lnTo>
                      <a:pt x="13" y="0"/>
                    </a:lnTo>
                    <a:lnTo>
                      <a:pt x="17" y="1"/>
                    </a:lnTo>
                    <a:lnTo>
                      <a:pt x="23" y="3"/>
                    </a:lnTo>
                    <a:lnTo>
                      <a:pt x="24" y="13"/>
                    </a:lnTo>
                    <a:lnTo>
                      <a:pt x="29" y="15"/>
                    </a:lnTo>
                    <a:lnTo>
                      <a:pt x="32" y="11"/>
                    </a:lnTo>
                    <a:lnTo>
                      <a:pt x="36" y="1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53" name="Chad"/>
              <p:cNvSpPr>
                <a:spLocks/>
              </p:cNvSpPr>
              <p:nvPr/>
            </p:nvSpPr>
            <p:spPr bwMode="auto">
              <a:xfrm>
                <a:off x="4632319" y="3239845"/>
                <a:ext cx="209543" cy="325438"/>
              </a:xfrm>
              <a:custGeom>
                <a:avLst/>
                <a:gdLst>
                  <a:gd name="T0" fmla="*/ 123 w 125"/>
                  <a:gd name="T1" fmla="*/ 96 h 194"/>
                  <a:gd name="T2" fmla="*/ 113 w 125"/>
                  <a:gd name="T3" fmla="*/ 97 h 194"/>
                  <a:gd name="T4" fmla="*/ 111 w 125"/>
                  <a:gd name="T5" fmla="*/ 106 h 194"/>
                  <a:gd name="T6" fmla="*/ 102 w 125"/>
                  <a:gd name="T7" fmla="*/ 127 h 194"/>
                  <a:gd name="T8" fmla="*/ 107 w 125"/>
                  <a:gd name="T9" fmla="*/ 134 h 194"/>
                  <a:gd name="T10" fmla="*/ 111 w 125"/>
                  <a:gd name="T11" fmla="*/ 154 h 194"/>
                  <a:gd name="T12" fmla="*/ 101 w 125"/>
                  <a:gd name="T13" fmla="*/ 155 h 194"/>
                  <a:gd name="T14" fmla="*/ 84 w 125"/>
                  <a:gd name="T15" fmla="*/ 173 h 194"/>
                  <a:gd name="T16" fmla="*/ 66 w 125"/>
                  <a:gd name="T17" fmla="*/ 177 h 194"/>
                  <a:gd name="T18" fmla="*/ 64 w 125"/>
                  <a:gd name="T19" fmla="*/ 186 h 194"/>
                  <a:gd name="T20" fmla="*/ 29 w 125"/>
                  <a:gd name="T21" fmla="*/ 194 h 194"/>
                  <a:gd name="T22" fmla="*/ 22 w 125"/>
                  <a:gd name="T23" fmla="*/ 186 h 194"/>
                  <a:gd name="T24" fmla="*/ 7 w 125"/>
                  <a:gd name="T25" fmla="*/ 170 h 194"/>
                  <a:gd name="T26" fmla="*/ 9 w 125"/>
                  <a:gd name="T27" fmla="*/ 163 h 194"/>
                  <a:gd name="T28" fmla="*/ 24 w 125"/>
                  <a:gd name="T29" fmla="*/ 163 h 194"/>
                  <a:gd name="T30" fmla="*/ 19 w 125"/>
                  <a:gd name="T31" fmla="*/ 156 h 194"/>
                  <a:gd name="T32" fmla="*/ 18 w 125"/>
                  <a:gd name="T33" fmla="*/ 137 h 194"/>
                  <a:gd name="T34" fmla="*/ 11 w 125"/>
                  <a:gd name="T35" fmla="*/ 127 h 194"/>
                  <a:gd name="T36" fmla="*/ 1 w 125"/>
                  <a:gd name="T37" fmla="*/ 117 h 194"/>
                  <a:gd name="T38" fmla="*/ 0 w 125"/>
                  <a:gd name="T39" fmla="*/ 108 h 194"/>
                  <a:gd name="T40" fmla="*/ 23 w 125"/>
                  <a:gd name="T41" fmla="*/ 80 h 194"/>
                  <a:gd name="T42" fmla="*/ 26 w 125"/>
                  <a:gd name="T43" fmla="*/ 50 h 194"/>
                  <a:gd name="T44" fmla="*/ 30 w 125"/>
                  <a:gd name="T45" fmla="*/ 38 h 194"/>
                  <a:gd name="T46" fmla="*/ 20 w 125"/>
                  <a:gd name="T47" fmla="*/ 5 h 194"/>
                  <a:gd name="T48" fmla="*/ 25 w 125"/>
                  <a:gd name="T49" fmla="*/ 0 h 194"/>
                  <a:gd name="T50" fmla="*/ 125 w 125"/>
                  <a:gd name="T51" fmla="*/ 41 h 194"/>
                  <a:gd name="T52" fmla="*/ 123 w 125"/>
                  <a:gd name="T53" fmla="*/ 96 h 1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5"/>
                  <a:gd name="T82" fmla="*/ 0 h 194"/>
                  <a:gd name="T83" fmla="*/ 125 w 125"/>
                  <a:gd name="T84" fmla="*/ 194 h 1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5" h="194">
                    <a:moveTo>
                      <a:pt x="123" y="96"/>
                    </a:moveTo>
                    <a:lnTo>
                      <a:pt x="113" y="97"/>
                    </a:lnTo>
                    <a:lnTo>
                      <a:pt x="111" y="106"/>
                    </a:lnTo>
                    <a:lnTo>
                      <a:pt x="102" y="127"/>
                    </a:lnTo>
                    <a:lnTo>
                      <a:pt x="107" y="134"/>
                    </a:lnTo>
                    <a:lnTo>
                      <a:pt x="111" y="154"/>
                    </a:lnTo>
                    <a:lnTo>
                      <a:pt x="101" y="155"/>
                    </a:lnTo>
                    <a:lnTo>
                      <a:pt x="84" y="173"/>
                    </a:lnTo>
                    <a:lnTo>
                      <a:pt x="66" y="177"/>
                    </a:lnTo>
                    <a:lnTo>
                      <a:pt x="64" y="186"/>
                    </a:lnTo>
                    <a:lnTo>
                      <a:pt x="29" y="194"/>
                    </a:lnTo>
                    <a:lnTo>
                      <a:pt x="22" y="186"/>
                    </a:lnTo>
                    <a:lnTo>
                      <a:pt x="7" y="170"/>
                    </a:lnTo>
                    <a:lnTo>
                      <a:pt x="9" y="163"/>
                    </a:lnTo>
                    <a:lnTo>
                      <a:pt x="24" y="163"/>
                    </a:lnTo>
                    <a:lnTo>
                      <a:pt x="19" y="156"/>
                    </a:lnTo>
                    <a:lnTo>
                      <a:pt x="18" y="137"/>
                    </a:lnTo>
                    <a:lnTo>
                      <a:pt x="11" y="127"/>
                    </a:lnTo>
                    <a:lnTo>
                      <a:pt x="1" y="117"/>
                    </a:lnTo>
                    <a:lnTo>
                      <a:pt x="0" y="108"/>
                    </a:lnTo>
                    <a:lnTo>
                      <a:pt x="23" y="80"/>
                    </a:lnTo>
                    <a:lnTo>
                      <a:pt x="26" y="50"/>
                    </a:lnTo>
                    <a:lnTo>
                      <a:pt x="30" y="38"/>
                    </a:lnTo>
                    <a:lnTo>
                      <a:pt x="20" y="5"/>
                    </a:lnTo>
                    <a:lnTo>
                      <a:pt x="25" y="0"/>
                    </a:lnTo>
                    <a:lnTo>
                      <a:pt x="125" y="41"/>
                    </a:lnTo>
                    <a:lnTo>
                      <a:pt x="123" y="9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54" name="Niger"/>
              <p:cNvSpPr>
                <a:spLocks/>
              </p:cNvSpPr>
              <p:nvPr/>
            </p:nvSpPr>
            <p:spPr bwMode="auto">
              <a:xfrm>
                <a:off x="4367457" y="3236490"/>
                <a:ext cx="315152" cy="243239"/>
              </a:xfrm>
              <a:custGeom>
                <a:avLst/>
                <a:gdLst>
                  <a:gd name="T0" fmla="*/ 3 w 188"/>
                  <a:gd name="T1" fmla="*/ 105 h 145"/>
                  <a:gd name="T2" fmla="*/ 13 w 188"/>
                  <a:gd name="T3" fmla="*/ 105 h 145"/>
                  <a:gd name="T4" fmla="*/ 39 w 188"/>
                  <a:gd name="T5" fmla="*/ 101 h 145"/>
                  <a:gd name="T6" fmla="*/ 47 w 188"/>
                  <a:gd name="T7" fmla="*/ 88 h 145"/>
                  <a:gd name="T8" fmla="*/ 49 w 188"/>
                  <a:gd name="T9" fmla="*/ 56 h 145"/>
                  <a:gd name="T10" fmla="*/ 64 w 188"/>
                  <a:gd name="T11" fmla="*/ 53 h 145"/>
                  <a:gd name="T12" fmla="*/ 92 w 188"/>
                  <a:gd name="T13" fmla="*/ 30 h 145"/>
                  <a:gd name="T14" fmla="*/ 143 w 188"/>
                  <a:gd name="T15" fmla="*/ 0 h 145"/>
                  <a:gd name="T16" fmla="*/ 148 w 188"/>
                  <a:gd name="T17" fmla="*/ 1 h 145"/>
                  <a:gd name="T18" fmla="*/ 154 w 188"/>
                  <a:gd name="T19" fmla="*/ 2 h 145"/>
                  <a:gd name="T20" fmla="*/ 161 w 188"/>
                  <a:gd name="T21" fmla="*/ 6 h 145"/>
                  <a:gd name="T22" fmla="*/ 169 w 188"/>
                  <a:gd name="T23" fmla="*/ 12 h 145"/>
                  <a:gd name="T24" fmla="*/ 178 w 188"/>
                  <a:gd name="T25" fmla="*/ 7 h 145"/>
                  <a:gd name="T26" fmla="*/ 188 w 188"/>
                  <a:gd name="T27" fmla="*/ 40 h 145"/>
                  <a:gd name="T28" fmla="*/ 184 w 188"/>
                  <a:gd name="T29" fmla="*/ 52 h 145"/>
                  <a:gd name="T30" fmla="*/ 181 w 188"/>
                  <a:gd name="T31" fmla="*/ 82 h 145"/>
                  <a:gd name="T32" fmla="*/ 158 w 188"/>
                  <a:gd name="T33" fmla="*/ 110 h 145"/>
                  <a:gd name="T34" fmla="*/ 159 w 188"/>
                  <a:gd name="T35" fmla="*/ 119 h 145"/>
                  <a:gd name="T36" fmla="*/ 143 w 188"/>
                  <a:gd name="T37" fmla="*/ 129 h 145"/>
                  <a:gd name="T38" fmla="*/ 117 w 188"/>
                  <a:gd name="T39" fmla="*/ 126 h 145"/>
                  <a:gd name="T40" fmla="*/ 112 w 188"/>
                  <a:gd name="T41" fmla="*/ 132 h 145"/>
                  <a:gd name="T42" fmla="*/ 91 w 188"/>
                  <a:gd name="T43" fmla="*/ 125 h 145"/>
                  <a:gd name="T44" fmla="*/ 83 w 188"/>
                  <a:gd name="T45" fmla="*/ 129 h 145"/>
                  <a:gd name="T46" fmla="*/ 72 w 188"/>
                  <a:gd name="T47" fmla="*/ 120 h 145"/>
                  <a:gd name="T48" fmla="*/ 49 w 188"/>
                  <a:gd name="T49" fmla="*/ 120 h 145"/>
                  <a:gd name="T50" fmla="*/ 40 w 188"/>
                  <a:gd name="T51" fmla="*/ 145 h 145"/>
                  <a:gd name="T52" fmla="*/ 32 w 188"/>
                  <a:gd name="T53" fmla="*/ 137 h 145"/>
                  <a:gd name="T54" fmla="*/ 22 w 188"/>
                  <a:gd name="T55" fmla="*/ 139 h 145"/>
                  <a:gd name="T56" fmla="*/ 12 w 188"/>
                  <a:gd name="T57" fmla="*/ 132 h 145"/>
                  <a:gd name="T58" fmla="*/ 9 w 188"/>
                  <a:gd name="T59" fmla="*/ 131 h 145"/>
                  <a:gd name="T60" fmla="*/ 10 w 188"/>
                  <a:gd name="T61" fmla="*/ 126 h 145"/>
                  <a:gd name="T62" fmla="*/ 3 w 188"/>
                  <a:gd name="T63" fmla="*/ 118 h 145"/>
                  <a:gd name="T64" fmla="*/ 0 w 188"/>
                  <a:gd name="T65" fmla="*/ 112 h 145"/>
                  <a:gd name="T66" fmla="*/ 3 w 188"/>
                  <a:gd name="T67" fmla="*/ 105 h 1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8"/>
                  <a:gd name="T103" fmla="*/ 0 h 145"/>
                  <a:gd name="T104" fmla="*/ 188 w 188"/>
                  <a:gd name="T105" fmla="*/ 145 h 1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8" h="145">
                    <a:moveTo>
                      <a:pt x="3" y="105"/>
                    </a:moveTo>
                    <a:lnTo>
                      <a:pt x="13" y="105"/>
                    </a:lnTo>
                    <a:lnTo>
                      <a:pt x="39" y="101"/>
                    </a:lnTo>
                    <a:lnTo>
                      <a:pt x="47" y="88"/>
                    </a:lnTo>
                    <a:lnTo>
                      <a:pt x="49" y="56"/>
                    </a:lnTo>
                    <a:lnTo>
                      <a:pt x="64" y="53"/>
                    </a:lnTo>
                    <a:lnTo>
                      <a:pt x="92" y="30"/>
                    </a:lnTo>
                    <a:lnTo>
                      <a:pt x="143" y="0"/>
                    </a:lnTo>
                    <a:lnTo>
                      <a:pt x="148" y="1"/>
                    </a:lnTo>
                    <a:lnTo>
                      <a:pt x="154" y="2"/>
                    </a:lnTo>
                    <a:lnTo>
                      <a:pt x="161" y="6"/>
                    </a:lnTo>
                    <a:lnTo>
                      <a:pt x="169" y="12"/>
                    </a:lnTo>
                    <a:lnTo>
                      <a:pt x="178" y="7"/>
                    </a:lnTo>
                    <a:lnTo>
                      <a:pt x="188" y="40"/>
                    </a:lnTo>
                    <a:lnTo>
                      <a:pt x="184" y="52"/>
                    </a:lnTo>
                    <a:lnTo>
                      <a:pt x="181" y="82"/>
                    </a:lnTo>
                    <a:lnTo>
                      <a:pt x="158" y="110"/>
                    </a:lnTo>
                    <a:lnTo>
                      <a:pt x="159" y="119"/>
                    </a:lnTo>
                    <a:lnTo>
                      <a:pt x="143" y="129"/>
                    </a:lnTo>
                    <a:lnTo>
                      <a:pt x="117" y="126"/>
                    </a:lnTo>
                    <a:lnTo>
                      <a:pt x="112" y="132"/>
                    </a:lnTo>
                    <a:lnTo>
                      <a:pt x="91" y="125"/>
                    </a:lnTo>
                    <a:lnTo>
                      <a:pt x="83" y="129"/>
                    </a:lnTo>
                    <a:lnTo>
                      <a:pt x="72" y="120"/>
                    </a:lnTo>
                    <a:lnTo>
                      <a:pt x="49" y="120"/>
                    </a:lnTo>
                    <a:lnTo>
                      <a:pt x="40" y="145"/>
                    </a:lnTo>
                    <a:lnTo>
                      <a:pt x="32" y="137"/>
                    </a:lnTo>
                    <a:lnTo>
                      <a:pt x="22" y="139"/>
                    </a:lnTo>
                    <a:lnTo>
                      <a:pt x="12" y="132"/>
                    </a:lnTo>
                    <a:lnTo>
                      <a:pt x="9" y="131"/>
                    </a:lnTo>
                    <a:lnTo>
                      <a:pt x="10" y="126"/>
                    </a:lnTo>
                    <a:lnTo>
                      <a:pt x="3" y="118"/>
                    </a:lnTo>
                    <a:lnTo>
                      <a:pt x="0" y="112"/>
                    </a:lnTo>
                    <a:lnTo>
                      <a:pt x="3" y="10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55" name="Central African Republic"/>
              <p:cNvSpPr>
                <a:spLocks/>
              </p:cNvSpPr>
              <p:nvPr/>
            </p:nvSpPr>
            <p:spPr bwMode="auto">
              <a:xfrm>
                <a:off x="4655787" y="3498182"/>
                <a:ext cx="256480" cy="161041"/>
              </a:xfrm>
              <a:custGeom>
                <a:avLst/>
                <a:gdLst>
                  <a:gd name="T0" fmla="*/ 15 w 153"/>
                  <a:gd name="T1" fmla="*/ 40 h 96"/>
                  <a:gd name="T2" fmla="*/ 50 w 153"/>
                  <a:gd name="T3" fmla="*/ 32 h 96"/>
                  <a:gd name="T4" fmla="*/ 52 w 153"/>
                  <a:gd name="T5" fmla="*/ 23 h 96"/>
                  <a:gd name="T6" fmla="*/ 70 w 153"/>
                  <a:gd name="T7" fmla="*/ 19 h 96"/>
                  <a:gd name="T8" fmla="*/ 87 w 153"/>
                  <a:gd name="T9" fmla="*/ 1 h 96"/>
                  <a:gd name="T10" fmla="*/ 97 w 153"/>
                  <a:gd name="T11" fmla="*/ 0 h 96"/>
                  <a:gd name="T12" fmla="*/ 105 w 153"/>
                  <a:gd name="T13" fmla="*/ 6 h 96"/>
                  <a:gd name="T14" fmla="*/ 107 w 153"/>
                  <a:gd name="T15" fmla="*/ 16 h 96"/>
                  <a:gd name="T16" fmla="*/ 107 w 153"/>
                  <a:gd name="T17" fmla="*/ 25 h 96"/>
                  <a:gd name="T18" fmla="*/ 136 w 153"/>
                  <a:gd name="T19" fmla="*/ 45 h 96"/>
                  <a:gd name="T20" fmla="*/ 153 w 153"/>
                  <a:gd name="T21" fmla="*/ 69 h 96"/>
                  <a:gd name="T22" fmla="*/ 130 w 153"/>
                  <a:gd name="T23" fmla="*/ 68 h 96"/>
                  <a:gd name="T24" fmla="*/ 104 w 153"/>
                  <a:gd name="T25" fmla="*/ 74 h 96"/>
                  <a:gd name="T26" fmla="*/ 95 w 153"/>
                  <a:gd name="T27" fmla="*/ 81 h 96"/>
                  <a:gd name="T28" fmla="*/ 79 w 153"/>
                  <a:gd name="T29" fmla="*/ 79 h 96"/>
                  <a:gd name="T30" fmla="*/ 69 w 153"/>
                  <a:gd name="T31" fmla="*/ 76 h 96"/>
                  <a:gd name="T32" fmla="*/ 59 w 153"/>
                  <a:gd name="T33" fmla="*/ 66 h 96"/>
                  <a:gd name="T34" fmla="*/ 48 w 153"/>
                  <a:gd name="T35" fmla="*/ 77 h 96"/>
                  <a:gd name="T36" fmla="*/ 47 w 153"/>
                  <a:gd name="T37" fmla="*/ 88 h 96"/>
                  <a:gd name="T38" fmla="*/ 24 w 153"/>
                  <a:gd name="T39" fmla="*/ 87 h 96"/>
                  <a:gd name="T40" fmla="*/ 19 w 153"/>
                  <a:gd name="T41" fmla="*/ 96 h 96"/>
                  <a:gd name="T42" fmla="*/ 8 w 153"/>
                  <a:gd name="T43" fmla="*/ 83 h 96"/>
                  <a:gd name="T44" fmla="*/ 0 w 153"/>
                  <a:gd name="T45" fmla="*/ 64 h 96"/>
                  <a:gd name="T46" fmla="*/ 0 w 153"/>
                  <a:gd name="T47" fmla="*/ 53 h 96"/>
                  <a:gd name="T48" fmla="*/ 15 w 153"/>
                  <a:gd name="T49" fmla="*/ 40 h 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3"/>
                  <a:gd name="T76" fmla="*/ 0 h 96"/>
                  <a:gd name="T77" fmla="*/ 153 w 153"/>
                  <a:gd name="T78" fmla="*/ 96 h 9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3" h="96">
                    <a:moveTo>
                      <a:pt x="15" y="40"/>
                    </a:moveTo>
                    <a:lnTo>
                      <a:pt x="50" y="32"/>
                    </a:lnTo>
                    <a:lnTo>
                      <a:pt x="52" y="23"/>
                    </a:lnTo>
                    <a:lnTo>
                      <a:pt x="70" y="19"/>
                    </a:lnTo>
                    <a:lnTo>
                      <a:pt x="87" y="1"/>
                    </a:lnTo>
                    <a:lnTo>
                      <a:pt x="97" y="0"/>
                    </a:lnTo>
                    <a:lnTo>
                      <a:pt x="105" y="6"/>
                    </a:lnTo>
                    <a:lnTo>
                      <a:pt x="107" y="16"/>
                    </a:lnTo>
                    <a:lnTo>
                      <a:pt x="107" y="25"/>
                    </a:lnTo>
                    <a:lnTo>
                      <a:pt x="136" y="45"/>
                    </a:lnTo>
                    <a:lnTo>
                      <a:pt x="153" y="69"/>
                    </a:lnTo>
                    <a:lnTo>
                      <a:pt x="130" y="68"/>
                    </a:lnTo>
                    <a:lnTo>
                      <a:pt x="104" y="74"/>
                    </a:lnTo>
                    <a:lnTo>
                      <a:pt x="95" y="81"/>
                    </a:lnTo>
                    <a:lnTo>
                      <a:pt x="79" y="79"/>
                    </a:lnTo>
                    <a:lnTo>
                      <a:pt x="69" y="76"/>
                    </a:lnTo>
                    <a:lnTo>
                      <a:pt x="59" y="66"/>
                    </a:lnTo>
                    <a:lnTo>
                      <a:pt x="48" y="77"/>
                    </a:lnTo>
                    <a:lnTo>
                      <a:pt x="47" y="88"/>
                    </a:lnTo>
                    <a:lnTo>
                      <a:pt x="24" y="87"/>
                    </a:lnTo>
                    <a:lnTo>
                      <a:pt x="19" y="96"/>
                    </a:lnTo>
                    <a:lnTo>
                      <a:pt x="8" y="83"/>
                    </a:lnTo>
                    <a:lnTo>
                      <a:pt x="0" y="64"/>
                    </a:lnTo>
                    <a:lnTo>
                      <a:pt x="0" y="53"/>
                    </a:lnTo>
                    <a:lnTo>
                      <a:pt x="15" y="4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56" name="Sudan"/>
              <p:cNvSpPr>
                <a:spLocks/>
              </p:cNvSpPr>
              <p:nvPr/>
            </p:nvSpPr>
            <p:spPr bwMode="auto">
              <a:xfrm>
                <a:off x="4803305" y="3249910"/>
                <a:ext cx="331916" cy="389183"/>
              </a:xfrm>
              <a:custGeom>
                <a:avLst/>
                <a:gdLst>
                  <a:gd name="T0" fmla="*/ 140 w 198"/>
                  <a:gd name="T1" fmla="*/ 16 h 232"/>
                  <a:gd name="T2" fmla="*/ 155 w 198"/>
                  <a:gd name="T3" fmla="*/ 1 h 232"/>
                  <a:gd name="T4" fmla="*/ 162 w 198"/>
                  <a:gd name="T5" fmla="*/ 0 h 232"/>
                  <a:gd name="T6" fmla="*/ 178 w 198"/>
                  <a:gd name="T7" fmla="*/ 14 h 232"/>
                  <a:gd name="T8" fmla="*/ 181 w 198"/>
                  <a:gd name="T9" fmla="*/ 24 h 232"/>
                  <a:gd name="T10" fmla="*/ 180 w 198"/>
                  <a:gd name="T11" fmla="*/ 46 h 232"/>
                  <a:gd name="T12" fmla="*/ 198 w 198"/>
                  <a:gd name="T13" fmla="*/ 64 h 232"/>
                  <a:gd name="T14" fmla="*/ 177 w 198"/>
                  <a:gd name="T15" fmla="*/ 74 h 232"/>
                  <a:gd name="T16" fmla="*/ 172 w 198"/>
                  <a:gd name="T17" fmla="*/ 96 h 232"/>
                  <a:gd name="T18" fmla="*/ 173 w 198"/>
                  <a:gd name="T19" fmla="*/ 107 h 232"/>
                  <a:gd name="T20" fmla="*/ 155 w 198"/>
                  <a:gd name="T21" fmla="*/ 136 h 232"/>
                  <a:gd name="T22" fmla="*/ 155 w 198"/>
                  <a:gd name="T23" fmla="*/ 148 h 232"/>
                  <a:gd name="T24" fmla="*/ 145 w 198"/>
                  <a:gd name="T25" fmla="*/ 149 h 232"/>
                  <a:gd name="T26" fmla="*/ 145 w 198"/>
                  <a:gd name="T27" fmla="*/ 177 h 232"/>
                  <a:gd name="T28" fmla="*/ 131 w 198"/>
                  <a:gd name="T29" fmla="*/ 177 h 232"/>
                  <a:gd name="T30" fmla="*/ 133 w 198"/>
                  <a:gd name="T31" fmla="*/ 187 h 232"/>
                  <a:gd name="T32" fmla="*/ 141 w 198"/>
                  <a:gd name="T33" fmla="*/ 188 h 232"/>
                  <a:gd name="T34" fmla="*/ 159 w 198"/>
                  <a:gd name="T35" fmla="*/ 212 h 232"/>
                  <a:gd name="T36" fmla="*/ 164 w 198"/>
                  <a:gd name="T37" fmla="*/ 213 h 232"/>
                  <a:gd name="T38" fmla="*/ 164 w 198"/>
                  <a:gd name="T39" fmla="*/ 223 h 232"/>
                  <a:gd name="T40" fmla="*/ 149 w 198"/>
                  <a:gd name="T41" fmla="*/ 222 h 232"/>
                  <a:gd name="T42" fmla="*/ 143 w 198"/>
                  <a:gd name="T43" fmla="*/ 229 h 232"/>
                  <a:gd name="T44" fmla="*/ 104 w 198"/>
                  <a:gd name="T45" fmla="*/ 232 h 232"/>
                  <a:gd name="T46" fmla="*/ 91 w 198"/>
                  <a:gd name="T47" fmla="*/ 222 h 232"/>
                  <a:gd name="T48" fmla="*/ 71 w 198"/>
                  <a:gd name="T49" fmla="*/ 224 h 232"/>
                  <a:gd name="T50" fmla="*/ 65 w 198"/>
                  <a:gd name="T51" fmla="*/ 217 h 232"/>
                  <a:gd name="T52" fmla="*/ 48 w 198"/>
                  <a:gd name="T53" fmla="*/ 193 h 232"/>
                  <a:gd name="T54" fmla="*/ 19 w 198"/>
                  <a:gd name="T55" fmla="*/ 173 h 232"/>
                  <a:gd name="T56" fmla="*/ 17 w 198"/>
                  <a:gd name="T57" fmla="*/ 154 h 232"/>
                  <a:gd name="T58" fmla="*/ 9 w 198"/>
                  <a:gd name="T59" fmla="*/ 148 h 232"/>
                  <a:gd name="T60" fmla="*/ 5 w 198"/>
                  <a:gd name="T61" fmla="*/ 128 h 232"/>
                  <a:gd name="T62" fmla="*/ 0 w 198"/>
                  <a:gd name="T63" fmla="*/ 121 h 232"/>
                  <a:gd name="T64" fmla="*/ 11 w 198"/>
                  <a:gd name="T65" fmla="*/ 91 h 232"/>
                  <a:gd name="T66" fmla="*/ 21 w 198"/>
                  <a:gd name="T67" fmla="*/ 90 h 232"/>
                  <a:gd name="T68" fmla="*/ 23 w 198"/>
                  <a:gd name="T69" fmla="*/ 35 h 232"/>
                  <a:gd name="T70" fmla="*/ 38 w 198"/>
                  <a:gd name="T71" fmla="*/ 35 h 232"/>
                  <a:gd name="T72" fmla="*/ 38 w 198"/>
                  <a:gd name="T73" fmla="*/ 10 h 232"/>
                  <a:gd name="T74" fmla="*/ 134 w 198"/>
                  <a:gd name="T75" fmla="*/ 10 h 232"/>
                  <a:gd name="T76" fmla="*/ 140 w 198"/>
                  <a:gd name="T77" fmla="*/ 16 h 2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8"/>
                  <a:gd name="T118" fmla="*/ 0 h 232"/>
                  <a:gd name="T119" fmla="*/ 198 w 198"/>
                  <a:gd name="T120" fmla="*/ 232 h 2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8" h="232">
                    <a:moveTo>
                      <a:pt x="140" y="16"/>
                    </a:moveTo>
                    <a:lnTo>
                      <a:pt x="155" y="1"/>
                    </a:lnTo>
                    <a:lnTo>
                      <a:pt x="162" y="0"/>
                    </a:lnTo>
                    <a:lnTo>
                      <a:pt x="178" y="14"/>
                    </a:lnTo>
                    <a:lnTo>
                      <a:pt x="181" y="24"/>
                    </a:lnTo>
                    <a:lnTo>
                      <a:pt x="180" y="46"/>
                    </a:lnTo>
                    <a:lnTo>
                      <a:pt x="198" y="64"/>
                    </a:lnTo>
                    <a:lnTo>
                      <a:pt x="177" y="74"/>
                    </a:lnTo>
                    <a:lnTo>
                      <a:pt x="172" y="96"/>
                    </a:lnTo>
                    <a:lnTo>
                      <a:pt x="173" y="107"/>
                    </a:lnTo>
                    <a:lnTo>
                      <a:pt x="155" y="136"/>
                    </a:lnTo>
                    <a:lnTo>
                      <a:pt x="155" y="148"/>
                    </a:lnTo>
                    <a:lnTo>
                      <a:pt x="145" y="149"/>
                    </a:lnTo>
                    <a:lnTo>
                      <a:pt x="145" y="177"/>
                    </a:lnTo>
                    <a:lnTo>
                      <a:pt x="131" y="177"/>
                    </a:lnTo>
                    <a:lnTo>
                      <a:pt x="133" y="187"/>
                    </a:lnTo>
                    <a:lnTo>
                      <a:pt x="141" y="188"/>
                    </a:lnTo>
                    <a:lnTo>
                      <a:pt x="159" y="212"/>
                    </a:lnTo>
                    <a:lnTo>
                      <a:pt x="164" y="213"/>
                    </a:lnTo>
                    <a:lnTo>
                      <a:pt x="164" y="223"/>
                    </a:lnTo>
                    <a:lnTo>
                      <a:pt x="149" y="222"/>
                    </a:lnTo>
                    <a:lnTo>
                      <a:pt x="143" y="229"/>
                    </a:lnTo>
                    <a:lnTo>
                      <a:pt x="104" y="232"/>
                    </a:lnTo>
                    <a:lnTo>
                      <a:pt x="91" y="222"/>
                    </a:lnTo>
                    <a:lnTo>
                      <a:pt x="71" y="224"/>
                    </a:lnTo>
                    <a:lnTo>
                      <a:pt x="65" y="217"/>
                    </a:lnTo>
                    <a:lnTo>
                      <a:pt x="48" y="193"/>
                    </a:lnTo>
                    <a:lnTo>
                      <a:pt x="19" y="173"/>
                    </a:lnTo>
                    <a:lnTo>
                      <a:pt x="17" y="154"/>
                    </a:lnTo>
                    <a:lnTo>
                      <a:pt x="9" y="148"/>
                    </a:lnTo>
                    <a:lnTo>
                      <a:pt x="5" y="128"/>
                    </a:lnTo>
                    <a:lnTo>
                      <a:pt x="0" y="121"/>
                    </a:lnTo>
                    <a:lnTo>
                      <a:pt x="11" y="91"/>
                    </a:lnTo>
                    <a:lnTo>
                      <a:pt x="21" y="90"/>
                    </a:lnTo>
                    <a:lnTo>
                      <a:pt x="23" y="35"/>
                    </a:lnTo>
                    <a:lnTo>
                      <a:pt x="38" y="35"/>
                    </a:lnTo>
                    <a:lnTo>
                      <a:pt x="38" y="10"/>
                    </a:lnTo>
                    <a:lnTo>
                      <a:pt x="134" y="10"/>
                    </a:lnTo>
                    <a:lnTo>
                      <a:pt x="140" y="1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57" name="Eritrea"/>
              <p:cNvSpPr>
                <a:spLocks/>
              </p:cNvSpPr>
              <p:nvPr/>
            </p:nvSpPr>
            <p:spPr bwMode="auto">
              <a:xfrm>
                <a:off x="5091636" y="3357271"/>
                <a:ext cx="127402" cy="109038"/>
              </a:xfrm>
              <a:custGeom>
                <a:avLst/>
                <a:gdLst>
                  <a:gd name="T0" fmla="*/ 26 w 76"/>
                  <a:gd name="T1" fmla="*/ 0 h 65"/>
                  <a:gd name="T2" fmla="*/ 32 w 76"/>
                  <a:gd name="T3" fmla="*/ 10 h 65"/>
                  <a:gd name="T4" fmla="*/ 37 w 76"/>
                  <a:gd name="T5" fmla="*/ 20 h 65"/>
                  <a:gd name="T6" fmla="*/ 39 w 76"/>
                  <a:gd name="T7" fmla="*/ 33 h 65"/>
                  <a:gd name="T8" fmla="*/ 49 w 76"/>
                  <a:gd name="T9" fmla="*/ 34 h 65"/>
                  <a:gd name="T10" fmla="*/ 76 w 76"/>
                  <a:gd name="T11" fmla="*/ 58 h 65"/>
                  <a:gd name="T12" fmla="*/ 71 w 76"/>
                  <a:gd name="T13" fmla="*/ 65 h 65"/>
                  <a:gd name="T14" fmla="*/ 58 w 76"/>
                  <a:gd name="T15" fmla="*/ 51 h 65"/>
                  <a:gd name="T16" fmla="*/ 45 w 76"/>
                  <a:gd name="T17" fmla="*/ 39 h 65"/>
                  <a:gd name="T18" fmla="*/ 18 w 76"/>
                  <a:gd name="T19" fmla="*/ 38 h 65"/>
                  <a:gd name="T20" fmla="*/ 17 w 76"/>
                  <a:gd name="T21" fmla="*/ 42 h 65"/>
                  <a:gd name="T22" fmla="*/ 1 w 76"/>
                  <a:gd name="T23" fmla="*/ 43 h 65"/>
                  <a:gd name="T24" fmla="*/ 0 w 76"/>
                  <a:gd name="T25" fmla="*/ 32 h 65"/>
                  <a:gd name="T26" fmla="*/ 3 w 76"/>
                  <a:gd name="T27" fmla="*/ 21 h 65"/>
                  <a:gd name="T28" fmla="*/ 5 w 76"/>
                  <a:gd name="T29" fmla="*/ 10 h 65"/>
                  <a:gd name="T30" fmla="*/ 26 w 76"/>
                  <a:gd name="T31" fmla="*/ 0 h 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
                  <a:gd name="T49" fmla="*/ 0 h 65"/>
                  <a:gd name="T50" fmla="*/ 76 w 76"/>
                  <a:gd name="T51" fmla="*/ 65 h 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 h="65">
                    <a:moveTo>
                      <a:pt x="26" y="0"/>
                    </a:moveTo>
                    <a:lnTo>
                      <a:pt x="32" y="10"/>
                    </a:lnTo>
                    <a:lnTo>
                      <a:pt x="37" y="20"/>
                    </a:lnTo>
                    <a:lnTo>
                      <a:pt x="39" y="33"/>
                    </a:lnTo>
                    <a:lnTo>
                      <a:pt x="49" y="34"/>
                    </a:lnTo>
                    <a:lnTo>
                      <a:pt x="76" y="58"/>
                    </a:lnTo>
                    <a:lnTo>
                      <a:pt x="71" y="65"/>
                    </a:lnTo>
                    <a:lnTo>
                      <a:pt x="58" y="51"/>
                    </a:lnTo>
                    <a:lnTo>
                      <a:pt x="45" y="39"/>
                    </a:lnTo>
                    <a:lnTo>
                      <a:pt x="18" y="38"/>
                    </a:lnTo>
                    <a:lnTo>
                      <a:pt x="17" y="42"/>
                    </a:lnTo>
                    <a:lnTo>
                      <a:pt x="1" y="43"/>
                    </a:lnTo>
                    <a:lnTo>
                      <a:pt x="0" y="32"/>
                    </a:lnTo>
                    <a:lnTo>
                      <a:pt x="3" y="21"/>
                    </a:lnTo>
                    <a:lnTo>
                      <a:pt x="5" y="10"/>
                    </a:lnTo>
                    <a:lnTo>
                      <a:pt x="26"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58" name="Djibouti"/>
              <p:cNvSpPr>
                <a:spLocks/>
              </p:cNvSpPr>
              <p:nvPr/>
            </p:nvSpPr>
            <p:spPr bwMode="auto">
              <a:xfrm>
                <a:off x="5200598" y="3454566"/>
                <a:ext cx="28498" cy="43615"/>
              </a:xfrm>
              <a:custGeom>
                <a:avLst/>
                <a:gdLst>
                  <a:gd name="T0" fmla="*/ 17 w 17"/>
                  <a:gd name="T1" fmla="*/ 13 h 26"/>
                  <a:gd name="T2" fmla="*/ 11 w 17"/>
                  <a:gd name="T3" fmla="*/ 17 h 26"/>
                  <a:gd name="T4" fmla="*/ 13 w 17"/>
                  <a:gd name="T5" fmla="*/ 26 h 26"/>
                  <a:gd name="T6" fmla="*/ 0 w 17"/>
                  <a:gd name="T7" fmla="*/ 25 h 26"/>
                  <a:gd name="T8" fmla="*/ 0 w 17"/>
                  <a:gd name="T9" fmla="*/ 16 h 26"/>
                  <a:gd name="T10" fmla="*/ 6 w 17"/>
                  <a:gd name="T11" fmla="*/ 7 h 26"/>
                  <a:gd name="T12" fmla="*/ 11 w 17"/>
                  <a:gd name="T13" fmla="*/ 0 h 26"/>
                  <a:gd name="T14" fmla="*/ 17 w 17"/>
                  <a:gd name="T15" fmla="*/ 13 h 2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6"/>
                  <a:gd name="T26" fmla="*/ 17 w 17"/>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6">
                    <a:moveTo>
                      <a:pt x="17" y="13"/>
                    </a:moveTo>
                    <a:lnTo>
                      <a:pt x="11" y="17"/>
                    </a:lnTo>
                    <a:lnTo>
                      <a:pt x="13" y="26"/>
                    </a:lnTo>
                    <a:lnTo>
                      <a:pt x="0" y="25"/>
                    </a:lnTo>
                    <a:lnTo>
                      <a:pt x="0" y="16"/>
                    </a:lnTo>
                    <a:lnTo>
                      <a:pt x="6" y="7"/>
                    </a:lnTo>
                    <a:lnTo>
                      <a:pt x="11" y="0"/>
                    </a:lnTo>
                    <a:lnTo>
                      <a:pt x="17" y="1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59" name="Somalia"/>
              <p:cNvSpPr>
                <a:spLocks/>
              </p:cNvSpPr>
              <p:nvPr/>
            </p:nvSpPr>
            <p:spPr bwMode="auto">
              <a:xfrm>
                <a:off x="5182159" y="3478052"/>
                <a:ext cx="206190" cy="271757"/>
              </a:xfrm>
              <a:custGeom>
                <a:avLst/>
                <a:gdLst>
                  <a:gd name="T0" fmla="*/ 44 w 123"/>
                  <a:gd name="T1" fmla="*/ 20 h 162"/>
                  <a:gd name="T2" fmla="*/ 58 w 123"/>
                  <a:gd name="T3" fmla="*/ 13 h 162"/>
                  <a:gd name="T4" fmla="*/ 109 w 123"/>
                  <a:gd name="T5" fmla="*/ 6 h 162"/>
                  <a:gd name="T6" fmla="*/ 122 w 123"/>
                  <a:gd name="T7" fmla="*/ 0 h 162"/>
                  <a:gd name="T8" fmla="*/ 123 w 123"/>
                  <a:gd name="T9" fmla="*/ 16 h 162"/>
                  <a:gd name="T10" fmla="*/ 117 w 123"/>
                  <a:gd name="T11" fmla="*/ 23 h 162"/>
                  <a:gd name="T12" fmla="*/ 99 w 123"/>
                  <a:gd name="T13" fmla="*/ 60 h 162"/>
                  <a:gd name="T14" fmla="*/ 60 w 123"/>
                  <a:gd name="T15" fmla="*/ 114 h 162"/>
                  <a:gd name="T16" fmla="*/ 8 w 123"/>
                  <a:gd name="T17" fmla="*/ 162 h 162"/>
                  <a:gd name="T18" fmla="*/ 1 w 123"/>
                  <a:gd name="T19" fmla="*/ 151 h 162"/>
                  <a:gd name="T20" fmla="*/ 0 w 123"/>
                  <a:gd name="T21" fmla="*/ 109 h 162"/>
                  <a:gd name="T22" fmla="*/ 11 w 123"/>
                  <a:gd name="T23" fmla="*/ 101 h 162"/>
                  <a:gd name="T24" fmla="*/ 12 w 123"/>
                  <a:gd name="T25" fmla="*/ 94 h 162"/>
                  <a:gd name="T26" fmla="*/ 30 w 123"/>
                  <a:gd name="T27" fmla="*/ 83 h 162"/>
                  <a:gd name="T28" fmla="*/ 49 w 123"/>
                  <a:gd name="T29" fmla="*/ 81 h 162"/>
                  <a:gd name="T30" fmla="*/ 81 w 123"/>
                  <a:gd name="T31" fmla="*/ 47 h 162"/>
                  <a:gd name="T32" fmla="*/ 38 w 123"/>
                  <a:gd name="T33" fmla="*/ 36 h 162"/>
                  <a:gd name="T34" fmla="*/ 23 w 123"/>
                  <a:gd name="T35" fmla="*/ 20 h 162"/>
                  <a:gd name="T36" fmla="*/ 24 w 123"/>
                  <a:gd name="T37" fmla="*/ 12 h 162"/>
                  <a:gd name="T38" fmla="*/ 29 w 123"/>
                  <a:gd name="T39" fmla="*/ 6 h 162"/>
                  <a:gd name="T40" fmla="*/ 44 w 123"/>
                  <a:gd name="T41" fmla="*/ 20 h 1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3"/>
                  <a:gd name="T64" fmla="*/ 0 h 162"/>
                  <a:gd name="T65" fmla="*/ 123 w 123"/>
                  <a:gd name="T66" fmla="*/ 162 h 1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3" h="162">
                    <a:moveTo>
                      <a:pt x="44" y="20"/>
                    </a:moveTo>
                    <a:lnTo>
                      <a:pt x="58" y="13"/>
                    </a:lnTo>
                    <a:lnTo>
                      <a:pt x="109" y="6"/>
                    </a:lnTo>
                    <a:lnTo>
                      <a:pt x="122" y="0"/>
                    </a:lnTo>
                    <a:lnTo>
                      <a:pt x="123" y="16"/>
                    </a:lnTo>
                    <a:lnTo>
                      <a:pt x="117" y="23"/>
                    </a:lnTo>
                    <a:lnTo>
                      <a:pt x="99" y="60"/>
                    </a:lnTo>
                    <a:lnTo>
                      <a:pt x="60" y="114"/>
                    </a:lnTo>
                    <a:lnTo>
                      <a:pt x="8" y="162"/>
                    </a:lnTo>
                    <a:lnTo>
                      <a:pt x="1" y="151"/>
                    </a:lnTo>
                    <a:lnTo>
                      <a:pt x="0" y="109"/>
                    </a:lnTo>
                    <a:lnTo>
                      <a:pt x="11" y="101"/>
                    </a:lnTo>
                    <a:lnTo>
                      <a:pt x="12" y="94"/>
                    </a:lnTo>
                    <a:lnTo>
                      <a:pt x="30" y="83"/>
                    </a:lnTo>
                    <a:lnTo>
                      <a:pt x="49" y="81"/>
                    </a:lnTo>
                    <a:lnTo>
                      <a:pt x="81" y="47"/>
                    </a:lnTo>
                    <a:lnTo>
                      <a:pt x="38" y="36"/>
                    </a:lnTo>
                    <a:lnTo>
                      <a:pt x="23" y="20"/>
                    </a:lnTo>
                    <a:lnTo>
                      <a:pt x="24" y="12"/>
                    </a:lnTo>
                    <a:lnTo>
                      <a:pt x="29" y="6"/>
                    </a:lnTo>
                    <a:lnTo>
                      <a:pt x="44" y="2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60" name="Ethiopia"/>
              <p:cNvSpPr>
                <a:spLocks/>
              </p:cNvSpPr>
              <p:nvPr/>
            </p:nvSpPr>
            <p:spPr bwMode="auto">
              <a:xfrm>
                <a:off x="5022906" y="3421016"/>
                <a:ext cx="295036" cy="224787"/>
              </a:xfrm>
              <a:custGeom>
                <a:avLst/>
                <a:gdLst>
                  <a:gd name="T0" fmla="*/ 42 w 176"/>
                  <a:gd name="T1" fmla="*/ 5 h 134"/>
                  <a:gd name="T2" fmla="*/ 58 w 176"/>
                  <a:gd name="T3" fmla="*/ 4 h 134"/>
                  <a:gd name="T4" fmla="*/ 59 w 176"/>
                  <a:gd name="T5" fmla="*/ 0 h 134"/>
                  <a:gd name="T6" fmla="*/ 86 w 176"/>
                  <a:gd name="T7" fmla="*/ 1 h 134"/>
                  <a:gd name="T8" fmla="*/ 112 w 176"/>
                  <a:gd name="T9" fmla="*/ 27 h 134"/>
                  <a:gd name="T10" fmla="*/ 106 w 176"/>
                  <a:gd name="T11" fmla="*/ 36 h 134"/>
                  <a:gd name="T12" fmla="*/ 106 w 176"/>
                  <a:gd name="T13" fmla="*/ 45 h 134"/>
                  <a:gd name="T14" fmla="*/ 119 w 176"/>
                  <a:gd name="T15" fmla="*/ 46 h 134"/>
                  <a:gd name="T16" fmla="*/ 118 w 176"/>
                  <a:gd name="T17" fmla="*/ 54 h 134"/>
                  <a:gd name="T18" fmla="*/ 133 w 176"/>
                  <a:gd name="T19" fmla="*/ 70 h 134"/>
                  <a:gd name="T20" fmla="*/ 176 w 176"/>
                  <a:gd name="T21" fmla="*/ 81 h 134"/>
                  <a:gd name="T22" fmla="*/ 144 w 176"/>
                  <a:gd name="T23" fmla="*/ 115 h 134"/>
                  <a:gd name="T24" fmla="*/ 125 w 176"/>
                  <a:gd name="T25" fmla="*/ 117 h 134"/>
                  <a:gd name="T26" fmla="*/ 107 w 176"/>
                  <a:gd name="T27" fmla="*/ 128 h 134"/>
                  <a:gd name="T28" fmla="*/ 98 w 176"/>
                  <a:gd name="T29" fmla="*/ 131 h 134"/>
                  <a:gd name="T30" fmla="*/ 93 w 176"/>
                  <a:gd name="T31" fmla="*/ 125 h 134"/>
                  <a:gd name="T32" fmla="*/ 78 w 176"/>
                  <a:gd name="T33" fmla="*/ 134 h 134"/>
                  <a:gd name="T34" fmla="*/ 59 w 176"/>
                  <a:gd name="T35" fmla="*/ 132 h 134"/>
                  <a:gd name="T36" fmla="*/ 33 w 176"/>
                  <a:gd name="T37" fmla="*/ 121 h 134"/>
                  <a:gd name="T38" fmla="*/ 33 w 176"/>
                  <a:gd name="T39" fmla="*/ 111 h 134"/>
                  <a:gd name="T40" fmla="*/ 28 w 176"/>
                  <a:gd name="T41" fmla="*/ 110 h 134"/>
                  <a:gd name="T42" fmla="*/ 10 w 176"/>
                  <a:gd name="T43" fmla="*/ 86 h 134"/>
                  <a:gd name="T44" fmla="*/ 2 w 176"/>
                  <a:gd name="T45" fmla="*/ 85 h 134"/>
                  <a:gd name="T46" fmla="*/ 0 w 176"/>
                  <a:gd name="T47" fmla="*/ 75 h 134"/>
                  <a:gd name="T48" fmla="*/ 14 w 176"/>
                  <a:gd name="T49" fmla="*/ 75 h 134"/>
                  <a:gd name="T50" fmla="*/ 14 w 176"/>
                  <a:gd name="T51" fmla="*/ 47 h 134"/>
                  <a:gd name="T52" fmla="*/ 24 w 176"/>
                  <a:gd name="T53" fmla="*/ 46 h 134"/>
                  <a:gd name="T54" fmla="*/ 24 w 176"/>
                  <a:gd name="T55" fmla="*/ 34 h 134"/>
                  <a:gd name="T56" fmla="*/ 42 w 176"/>
                  <a:gd name="T57" fmla="*/ 5 h 1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6"/>
                  <a:gd name="T88" fmla="*/ 0 h 134"/>
                  <a:gd name="T89" fmla="*/ 176 w 176"/>
                  <a:gd name="T90" fmla="*/ 134 h 1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6" h="134">
                    <a:moveTo>
                      <a:pt x="42" y="5"/>
                    </a:moveTo>
                    <a:lnTo>
                      <a:pt x="58" y="4"/>
                    </a:lnTo>
                    <a:lnTo>
                      <a:pt x="59" y="0"/>
                    </a:lnTo>
                    <a:lnTo>
                      <a:pt x="86" y="1"/>
                    </a:lnTo>
                    <a:lnTo>
                      <a:pt x="112" y="27"/>
                    </a:lnTo>
                    <a:lnTo>
                      <a:pt x="106" y="36"/>
                    </a:lnTo>
                    <a:lnTo>
                      <a:pt x="106" y="45"/>
                    </a:lnTo>
                    <a:lnTo>
                      <a:pt x="119" y="46"/>
                    </a:lnTo>
                    <a:lnTo>
                      <a:pt x="118" y="54"/>
                    </a:lnTo>
                    <a:lnTo>
                      <a:pt x="133" y="70"/>
                    </a:lnTo>
                    <a:lnTo>
                      <a:pt x="176" y="81"/>
                    </a:lnTo>
                    <a:lnTo>
                      <a:pt x="144" y="115"/>
                    </a:lnTo>
                    <a:lnTo>
                      <a:pt x="125" y="117"/>
                    </a:lnTo>
                    <a:lnTo>
                      <a:pt x="107" y="128"/>
                    </a:lnTo>
                    <a:lnTo>
                      <a:pt x="98" y="131"/>
                    </a:lnTo>
                    <a:lnTo>
                      <a:pt x="93" y="125"/>
                    </a:lnTo>
                    <a:lnTo>
                      <a:pt x="78" y="134"/>
                    </a:lnTo>
                    <a:lnTo>
                      <a:pt x="59" y="132"/>
                    </a:lnTo>
                    <a:lnTo>
                      <a:pt x="33" y="121"/>
                    </a:lnTo>
                    <a:lnTo>
                      <a:pt x="33" y="111"/>
                    </a:lnTo>
                    <a:lnTo>
                      <a:pt x="28" y="110"/>
                    </a:lnTo>
                    <a:lnTo>
                      <a:pt x="10" y="86"/>
                    </a:lnTo>
                    <a:lnTo>
                      <a:pt x="2" y="85"/>
                    </a:lnTo>
                    <a:lnTo>
                      <a:pt x="0" y="75"/>
                    </a:lnTo>
                    <a:lnTo>
                      <a:pt x="14" y="75"/>
                    </a:lnTo>
                    <a:lnTo>
                      <a:pt x="14" y="47"/>
                    </a:lnTo>
                    <a:lnTo>
                      <a:pt x="24" y="46"/>
                    </a:lnTo>
                    <a:lnTo>
                      <a:pt x="24" y="34"/>
                    </a:lnTo>
                    <a:lnTo>
                      <a:pt x="42"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61" name="Cameroon"/>
              <p:cNvSpPr>
                <a:spLocks/>
              </p:cNvSpPr>
              <p:nvPr/>
            </p:nvSpPr>
            <p:spPr bwMode="auto">
              <a:xfrm>
                <a:off x="4538443" y="3452889"/>
                <a:ext cx="149194" cy="226464"/>
              </a:xfrm>
              <a:custGeom>
                <a:avLst/>
                <a:gdLst>
                  <a:gd name="T0" fmla="*/ 67 w 89"/>
                  <a:gd name="T1" fmla="*/ 0 h 135"/>
                  <a:gd name="T2" fmla="*/ 74 w 89"/>
                  <a:gd name="T3" fmla="*/ 10 h 135"/>
                  <a:gd name="T4" fmla="*/ 75 w 89"/>
                  <a:gd name="T5" fmla="*/ 29 h 135"/>
                  <a:gd name="T6" fmla="*/ 80 w 89"/>
                  <a:gd name="T7" fmla="*/ 36 h 135"/>
                  <a:gd name="T8" fmla="*/ 65 w 89"/>
                  <a:gd name="T9" fmla="*/ 36 h 135"/>
                  <a:gd name="T10" fmla="*/ 63 w 89"/>
                  <a:gd name="T11" fmla="*/ 43 h 135"/>
                  <a:gd name="T12" fmla="*/ 85 w 89"/>
                  <a:gd name="T13" fmla="*/ 67 h 135"/>
                  <a:gd name="T14" fmla="*/ 70 w 89"/>
                  <a:gd name="T15" fmla="*/ 80 h 135"/>
                  <a:gd name="T16" fmla="*/ 70 w 89"/>
                  <a:gd name="T17" fmla="*/ 91 h 135"/>
                  <a:gd name="T18" fmla="*/ 78 w 89"/>
                  <a:gd name="T19" fmla="*/ 110 h 135"/>
                  <a:gd name="T20" fmla="*/ 89 w 89"/>
                  <a:gd name="T21" fmla="*/ 123 h 135"/>
                  <a:gd name="T22" fmla="*/ 87 w 89"/>
                  <a:gd name="T23" fmla="*/ 133 h 135"/>
                  <a:gd name="T24" fmla="*/ 73 w 89"/>
                  <a:gd name="T25" fmla="*/ 135 h 135"/>
                  <a:gd name="T26" fmla="*/ 73 w 89"/>
                  <a:gd name="T27" fmla="*/ 129 h 135"/>
                  <a:gd name="T28" fmla="*/ 13 w 89"/>
                  <a:gd name="T29" fmla="*/ 129 h 135"/>
                  <a:gd name="T30" fmla="*/ 13 w 89"/>
                  <a:gd name="T31" fmla="*/ 110 h 135"/>
                  <a:gd name="T32" fmla="*/ 7 w 89"/>
                  <a:gd name="T33" fmla="*/ 105 h 135"/>
                  <a:gd name="T34" fmla="*/ 0 w 89"/>
                  <a:gd name="T35" fmla="*/ 100 h 135"/>
                  <a:gd name="T36" fmla="*/ 1 w 89"/>
                  <a:gd name="T37" fmla="*/ 87 h 135"/>
                  <a:gd name="T38" fmla="*/ 16 w 89"/>
                  <a:gd name="T39" fmla="*/ 73 h 135"/>
                  <a:gd name="T40" fmla="*/ 23 w 89"/>
                  <a:gd name="T41" fmla="*/ 73 h 135"/>
                  <a:gd name="T42" fmla="*/ 30 w 89"/>
                  <a:gd name="T43" fmla="*/ 80 h 135"/>
                  <a:gd name="T44" fmla="*/ 61 w 89"/>
                  <a:gd name="T45" fmla="*/ 22 h 135"/>
                  <a:gd name="T46" fmla="*/ 69 w 89"/>
                  <a:gd name="T47" fmla="*/ 21 h 135"/>
                  <a:gd name="T48" fmla="*/ 68 w 89"/>
                  <a:gd name="T49" fmla="*/ 11 h 135"/>
                  <a:gd name="T50" fmla="*/ 67 w 89"/>
                  <a:gd name="T51" fmla="*/ 0 h 13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9"/>
                  <a:gd name="T79" fmla="*/ 0 h 135"/>
                  <a:gd name="T80" fmla="*/ 89 w 89"/>
                  <a:gd name="T81" fmla="*/ 135 h 13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9" h="135">
                    <a:moveTo>
                      <a:pt x="67" y="0"/>
                    </a:moveTo>
                    <a:lnTo>
                      <a:pt x="74" y="10"/>
                    </a:lnTo>
                    <a:lnTo>
                      <a:pt x="75" y="29"/>
                    </a:lnTo>
                    <a:lnTo>
                      <a:pt x="80" y="36"/>
                    </a:lnTo>
                    <a:lnTo>
                      <a:pt x="65" y="36"/>
                    </a:lnTo>
                    <a:lnTo>
                      <a:pt x="63" y="43"/>
                    </a:lnTo>
                    <a:lnTo>
                      <a:pt x="85" y="67"/>
                    </a:lnTo>
                    <a:lnTo>
                      <a:pt x="70" y="80"/>
                    </a:lnTo>
                    <a:lnTo>
                      <a:pt x="70" y="91"/>
                    </a:lnTo>
                    <a:lnTo>
                      <a:pt x="78" y="110"/>
                    </a:lnTo>
                    <a:lnTo>
                      <a:pt x="89" y="123"/>
                    </a:lnTo>
                    <a:lnTo>
                      <a:pt x="87" y="133"/>
                    </a:lnTo>
                    <a:lnTo>
                      <a:pt x="73" y="135"/>
                    </a:lnTo>
                    <a:lnTo>
                      <a:pt x="73" y="129"/>
                    </a:lnTo>
                    <a:lnTo>
                      <a:pt x="13" y="129"/>
                    </a:lnTo>
                    <a:lnTo>
                      <a:pt x="13" y="110"/>
                    </a:lnTo>
                    <a:lnTo>
                      <a:pt x="7" y="105"/>
                    </a:lnTo>
                    <a:lnTo>
                      <a:pt x="0" y="100"/>
                    </a:lnTo>
                    <a:lnTo>
                      <a:pt x="1" y="87"/>
                    </a:lnTo>
                    <a:lnTo>
                      <a:pt x="16" y="73"/>
                    </a:lnTo>
                    <a:lnTo>
                      <a:pt x="23" y="73"/>
                    </a:lnTo>
                    <a:lnTo>
                      <a:pt x="30" y="80"/>
                    </a:lnTo>
                    <a:lnTo>
                      <a:pt x="61" y="22"/>
                    </a:lnTo>
                    <a:lnTo>
                      <a:pt x="69" y="21"/>
                    </a:lnTo>
                    <a:lnTo>
                      <a:pt x="68" y="11"/>
                    </a:lnTo>
                    <a:lnTo>
                      <a:pt x="67"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62" name="Nigeria"/>
              <p:cNvSpPr>
                <a:spLocks/>
              </p:cNvSpPr>
              <p:nvPr/>
            </p:nvSpPr>
            <p:spPr bwMode="auto">
              <a:xfrm>
                <a:off x="4419423" y="3436114"/>
                <a:ext cx="234688" cy="189559"/>
              </a:xfrm>
              <a:custGeom>
                <a:avLst/>
                <a:gdLst>
                  <a:gd name="T0" fmla="*/ 71 w 140"/>
                  <a:gd name="T1" fmla="*/ 110 h 113"/>
                  <a:gd name="T2" fmla="*/ 48 w 140"/>
                  <a:gd name="T3" fmla="*/ 113 h 113"/>
                  <a:gd name="T4" fmla="*/ 33 w 140"/>
                  <a:gd name="T5" fmla="*/ 112 h 113"/>
                  <a:gd name="T6" fmla="*/ 34 w 140"/>
                  <a:gd name="T7" fmla="*/ 100 h 113"/>
                  <a:gd name="T8" fmla="*/ 17 w 140"/>
                  <a:gd name="T9" fmla="*/ 89 h 113"/>
                  <a:gd name="T10" fmla="*/ 1 w 140"/>
                  <a:gd name="T11" fmla="*/ 88 h 113"/>
                  <a:gd name="T12" fmla="*/ 0 w 140"/>
                  <a:gd name="T13" fmla="*/ 60 h 113"/>
                  <a:gd name="T14" fmla="*/ 16 w 140"/>
                  <a:gd name="T15" fmla="*/ 40 h 113"/>
                  <a:gd name="T16" fmla="*/ 7 w 140"/>
                  <a:gd name="T17" fmla="*/ 32 h 113"/>
                  <a:gd name="T18" fmla="*/ 9 w 140"/>
                  <a:gd name="T19" fmla="*/ 26 h 113"/>
                  <a:gd name="T20" fmla="*/ 18 w 140"/>
                  <a:gd name="T21" fmla="*/ 1 h 113"/>
                  <a:gd name="T22" fmla="*/ 41 w 140"/>
                  <a:gd name="T23" fmla="*/ 1 h 113"/>
                  <a:gd name="T24" fmla="*/ 52 w 140"/>
                  <a:gd name="T25" fmla="*/ 10 h 113"/>
                  <a:gd name="T26" fmla="*/ 60 w 140"/>
                  <a:gd name="T27" fmla="*/ 6 h 113"/>
                  <a:gd name="T28" fmla="*/ 81 w 140"/>
                  <a:gd name="T29" fmla="*/ 13 h 113"/>
                  <a:gd name="T30" fmla="*/ 86 w 140"/>
                  <a:gd name="T31" fmla="*/ 7 h 113"/>
                  <a:gd name="T32" fmla="*/ 112 w 140"/>
                  <a:gd name="T33" fmla="*/ 10 h 113"/>
                  <a:gd name="T34" fmla="*/ 128 w 140"/>
                  <a:gd name="T35" fmla="*/ 0 h 113"/>
                  <a:gd name="T36" fmla="*/ 138 w 140"/>
                  <a:gd name="T37" fmla="*/ 10 h 113"/>
                  <a:gd name="T38" fmla="*/ 140 w 140"/>
                  <a:gd name="T39" fmla="*/ 31 h 113"/>
                  <a:gd name="T40" fmla="*/ 132 w 140"/>
                  <a:gd name="T41" fmla="*/ 32 h 113"/>
                  <a:gd name="T42" fmla="*/ 101 w 140"/>
                  <a:gd name="T43" fmla="*/ 90 h 113"/>
                  <a:gd name="T44" fmla="*/ 94 w 140"/>
                  <a:gd name="T45" fmla="*/ 83 h 113"/>
                  <a:gd name="T46" fmla="*/ 87 w 140"/>
                  <a:gd name="T47" fmla="*/ 83 h 113"/>
                  <a:gd name="T48" fmla="*/ 72 w 140"/>
                  <a:gd name="T49" fmla="*/ 97 h 113"/>
                  <a:gd name="T50" fmla="*/ 71 w 140"/>
                  <a:gd name="T51" fmla="*/ 110 h 1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0"/>
                  <a:gd name="T79" fmla="*/ 0 h 113"/>
                  <a:gd name="T80" fmla="*/ 140 w 140"/>
                  <a:gd name="T81" fmla="*/ 113 h 1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0" h="113">
                    <a:moveTo>
                      <a:pt x="71" y="110"/>
                    </a:moveTo>
                    <a:lnTo>
                      <a:pt x="48" y="113"/>
                    </a:lnTo>
                    <a:lnTo>
                      <a:pt x="33" y="112"/>
                    </a:lnTo>
                    <a:lnTo>
                      <a:pt x="34" y="100"/>
                    </a:lnTo>
                    <a:lnTo>
                      <a:pt x="17" y="89"/>
                    </a:lnTo>
                    <a:lnTo>
                      <a:pt x="1" y="88"/>
                    </a:lnTo>
                    <a:lnTo>
                      <a:pt x="0" y="60"/>
                    </a:lnTo>
                    <a:lnTo>
                      <a:pt x="16" y="40"/>
                    </a:lnTo>
                    <a:lnTo>
                      <a:pt x="7" y="32"/>
                    </a:lnTo>
                    <a:lnTo>
                      <a:pt x="9" y="26"/>
                    </a:lnTo>
                    <a:lnTo>
                      <a:pt x="18" y="1"/>
                    </a:lnTo>
                    <a:lnTo>
                      <a:pt x="41" y="1"/>
                    </a:lnTo>
                    <a:lnTo>
                      <a:pt x="52" y="10"/>
                    </a:lnTo>
                    <a:lnTo>
                      <a:pt x="60" y="6"/>
                    </a:lnTo>
                    <a:lnTo>
                      <a:pt x="81" y="13"/>
                    </a:lnTo>
                    <a:lnTo>
                      <a:pt x="86" y="7"/>
                    </a:lnTo>
                    <a:lnTo>
                      <a:pt x="112" y="10"/>
                    </a:lnTo>
                    <a:lnTo>
                      <a:pt x="128" y="0"/>
                    </a:lnTo>
                    <a:lnTo>
                      <a:pt x="138" y="10"/>
                    </a:lnTo>
                    <a:lnTo>
                      <a:pt x="140" y="31"/>
                    </a:lnTo>
                    <a:lnTo>
                      <a:pt x="132" y="32"/>
                    </a:lnTo>
                    <a:lnTo>
                      <a:pt x="101" y="90"/>
                    </a:lnTo>
                    <a:lnTo>
                      <a:pt x="94" y="83"/>
                    </a:lnTo>
                    <a:lnTo>
                      <a:pt x="87" y="83"/>
                    </a:lnTo>
                    <a:lnTo>
                      <a:pt x="72" y="97"/>
                    </a:lnTo>
                    <a:lnTo>
                      <a:pt x="71" y="11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63" name="Benin"/>
              <p:cNvSpPr>
                <a:spLocks/>
              </p:cNvSpPr>
              <p:nvPr/>
            </p:nvSpPr>
            <p:spPr bwMode="auto">
              <a:xfrm>
                <a:off x="4379191" y="3466309"/>
                <a:ext cx="67054" cy="122458"/>
              </a:xfrm>
              <a:custGeom>
                <a:avLst/>
                <a:gdLst>
                  <a:gd name="T0" fmla="*/ 15 w 40"/>
                  <a:gd name="T1" fmla="*/ 2 h 73"/>
                  <a:gd name="T2" fmla="*/ 25 w 40"/>
                  <a:gd name="T3" fmla="*/ 0 h 73"/>
                  <a:gd name="T4" fmla="*/ 33 w 40"/>
                  <a:gd name="T5" fmla="*/ 8 h 73"/>
                  <a:gd name="T6" fmla="*/ 31 w 40"/>
                  <a:gd name="T7" fmla="*/ 14 h 73"/>
                  <a:gd name="T8" fmla="*/ 40 w 40"/>
                  <a:gd name="T9" fmla="*/ 22 h 73"/>
                  <a:gd name="T10" fmla="*/ 24 w 40"/>
                  <a:gd name="T11" fmla="*/ 42 h 73"/>
                  <a:gd name="T12" fmla="*/ 25 w 40"/>
                  <a:gd name="T13" fmla="*/ 70 h 73"/>
                  <a:gd name="T14" fmla="*/ 9 w 40"/>
                  <a:gd name="T15" fmla="*/ 73 h 73"/>
                  <a:gd name="T16" fmla="*/ 9 w 40"/>
                  <a:gd name="T17" fmla="*/ 37 h 73"/>
                  <a:gd name="T18" fmla="*/ 0 w 40"/>
                  <a:gd name="T19" fmla="*/ 25 h 73"/>
                  <a:gd name="T20" fmla="*/ 3 w 40"/>
                  <a:gd name="T21" fmla="*/ 16 h 73"/>
                  <a:gd name="T22" fmla="*/ 15 w 40"/>
                  <a:gd name="T23" fmla="*/ 13 h 73"/>
                  <a:gd name="T24" fmla="*/ 15 w 40"/>
                  <a:gd name="T25" fmla="*/ 2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73"/>
                  <a:gd name="T41" fmla="*/ 40 w 40"/>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73">
                    <a:moveTo>
                      <a:pt x="15" y="2"/>
                    </a:moveTo>
                    <a:lnTo>
                      <a:pt x="25" y="0"/>
                    </a:lnTo>
                    <a:lnTo>
                      <a:pt x="33" y="8"/>
                    </a:lnTo>
                    <a:lnTo>
                      <a:pt x="31" y="14"/>
                    </a:lnTo>
                    <a:lnTo>
                      <a:pt x="40" y="22"/>
                    </a:lnTo>
                    <a:lnTo>
                      <a:pt x="24" y="42"/>
                    </a:lnTo>
                    <a:lnTo>
                      <a:pt x="25" y="70"/>
                    </a:lnTo>
                    <a:lnTo>
                      <a:pt x="9" y="73"/>
                    </a:lnTo>
                    <a:lnTo>
                      <a:pt x="9" y="37"/>
                    </a:lnTo>
                    <a:lnTo>
                      <a:pt x="0" y="25"/>
                    </a:lnTo>
                    <a:lnTo>
                      <a:pt x="3" y="16"/>
                    </a:lnTo>
                    <a:lnTo>
                      <a:pt x="15" y="13"/>
                    </a:lnTo>
                    <a:lnTo>
                      <a:pt x="15" y="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64" name="Togo"/>
              <p:cNvSpPr>
                <a:spLocks/>
              </p:cNvSpPr>
              <p:nvPr/>
            </p:nvSpPr>
            <p:spPr bwMode="auto">
              <a:xfrm>
                <a:off x="4357399" y="3493149"/>
                <a:ext cx="36880" cy="100651"/>
              </a:xfrm>
              <a:custGeom>
                <a:avLst/>
                <a:gdLst>
                  <a:gd name="T0" fmla="*/ 22 w 22"/>
                  <a:gd name="T1" fmla="*/ 57 h 60"/>
                  <a:gd name="T2" fmla="*/ 12 w 22"/>
                  <a:gd name="T3" fmla="*/ 60 h 60"/>
                  <a:gd name="T4" fmla="*/ 9 w 22"/>
                  <a:gd name="T5" fmla="*/ 36 h 60"/>
                  <a:gd name="T6" fmla="*/ 6 w 22"/>
                  <a:gd name="T7" fmla="*/ 25 h 60"/>
                  <a:gd name="T8" fmla="*/ 8 w 22"/>
                  <a:gd name="T9" fmla="*/ 14 h 60"/>
                  <a:gd name="T10" fmla="*/ 0 w 22"/>
                  <a:gd name="T11" fmla="*/ 0 h 60"/>
                  <a:gd name="T12" fmla="*/ 16 w 22"/>
                  <a:gd name="T13" fmla="*/ 0 h 60"/>
                  <a:gd name="T14" fmla="*/ 13 w 22"/>
                  <a:gd name="T15" fmla="*/ 9 h 60"/>
                  <a:gd name="T16" fmla="*/ 22 w 22"/>
                  <a:gd name="T17" fmla="*/ 21 h 60"/>
                  <a:gd name="T18" fmla="*/ 22 w 22"/>
                  <a:gd name="T19" fmla="*/ 57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60"/>
                  <a:gd name="T32" fmla="*/ 22 w 22"/>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60">
                    <a:moveTo>
                      <a:pt x="22" y="57"/>
                    </a:moveTo>
                    <a:lnTo>
                      <a:pt x="12" y="60"/>
                    </a:lnTo>
                    <a:lnTo>
                      <a:pt x="9" y="36"/>
                    </a:lnTo>
                    <a:lnTo>
                      <a:pt x="6" y="25"/>
                    </a:lnTo>
                    <a:lnTo>
                      <a:pt x="8" y="14"/>
                    </a:lnTo>
                    <a:lnTo>
                      <a:pt x="0" y="0"/>
                    </a:lnTo>
                    <a:lnTo>
                      <a:pt x="16" y="0"/>
                    </a:lnTo>
                    <a:lnTo>
                      <a:pt x="13" y="9"/>
                    </a:lnTo>
                    <a:lnTo>
                      <a:pt x="22" y="21"/>
                    </a:lnTo>
                    <a:lnTo>
                      <a:pt x="22" y="5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65" name="Mali"/>
              <p:cNvSpPr>
                <a:spLocks/>
              </p:cNvSpPr>
              <p:nvPr/>
            </p:nvSpPr>
            <p:spPr bwMode="auto">
              <a:xfrm>
                <a:off x="4121034" y="3209650"/>
                <a:ext cx="328563" cy="298597"/>
              </a:xfrm>
              <a:custGeom>
                <a:avLst/>
                <a:gdLst>
                  <a:gd name="T0" fmla="*/ 91 w 196"/>
                  <a:gd name="T1" fmla="*/ 0 h 178"/>
                  <a:gd name="T2" fmla="*/ 158 w 196"/>
                  <a:gd name="T3" fmla="*/ 46 h 178"/>
                  <a:gd name="T4" fmla="*/ 169 w 196"/>
                  <a:gd name="T5" fmla="*/ 56 h 178"/>
                  <a:gd name="T6" fmla="*/ 183 w 196"/>
                  <a:gd name="T7" fmla="*/ 62 h 178"/>
                  <a:gd name="T8" fmla="*/ 182 w 196"/>
                  <a:gd name="T9" fmla="*/ 73 h 178"/>
                  <a:gd name="T10" fmla="*/ 196 w 196"/>
                  <a:gd name="T11" fmla="*/ 72 h 178"/>
                  <a:gd name="T12" fmla="*/ 194 w 196"/>
                  <a:gd name="T13" fmla="*/ 104 h 178"/>
                  <a:gd name="T14" fmla="*/ 186 w 196"/>
                  <a:gd name="T15" fmla="*/ 117 h 178"/>
                  <a:gd name="T16" fmla="*/ 160 w 196"/>
                  <a:gd name="T17" fmla="*/ 121 h 178"/>
                  <a:gd name="T18" fmla="*/ 150 w 196"/>
                  <a:gd name="T19" fmla="*/ 121 h 178"/>
                  <a:gd name="T20" fmla="*/ 135 w 196"/>
                  <a:gd name="T21" fmla="*/ 121 h 178"/>
                  <a:gd name="T22" fmla="*/ 115 w 196"/>
                  <a:gd name="T23" fmla="*/ 129 h 178"/>
                  <a:gd name="T24" fmla="*/ 102 w 196"/>
                  <a:gd name="T25" fmla="*/ 142 h 178"/>
                  <a:gd name="T26" fmla="*/ 96 w 196"/>
                  <a:gd name="T27" fmla="*/ 140 h 178"/>
                  <a:gd name="T28" fmla="*/ 89 w 196"/>
                  <a:gd name="T29" fmla="*/ 159 h 178"/>
                  <a:gd name="T30" fmla="*/ 81 w 196"/>
                  <a:gd name="T31" fmla="*/ 160 h 178"/>
                  <a:gd name="T32" fmla="*/ 79 w 196"/>
                  <a:gd name="T33" fmla="*/ 177 h 178"/>
                  <a:gd name="T34" fmla="*/ 48 w 196"/>
                  <a:gd name="T35" fmla="*/ 178 h 178"/>
                  <a:gd name="T36" fmla="*/ 43 w 196"/>
                  <a:gd name="T37" fmla="*/ 164 h 178"/>
                  <a:gd name="T38" fmla="*/ 38 w 196"/>
                  <a:gd name="T39" fmla="*/ 152 h 178"/>
                  <a:gd name="T40" fmla="*/ 19 w 196"/>
                  <a:gd name="T41" fmla="*/ 158 h 178"/>
                  <a:gd name="T42" fmla="*/ 10 w 196"/>
                  <a:gd name="T43" fmla="*/ 156 h 178"/>
                  <a:gd name="T44" fmla="*/ 9 w 196"/>
                  <a:gd name="T45" fmla="*/ 152 h 178"/>
                  <a:gd name="T46" fmla="*/ 9 w 196"/>
                  <a:gd name="T47" fmla="*/ 149 h 178"/>
                  <a:gd name="T48" fmla="*/ 7 w 196"/>
                  <a:gd name="T49" fmla="*/ 143 h 178"/>
                  <a:gd name="T50" fmla="*/ 3 w 196"/>
                  <a:gd name="T51" fmla="*/ 137 h 178"/>
                  <a:gd name="T52" fmla="*/ 2 w 196"/>
                  <a:gd name="T53" fmla="*/ 129 h 178"/>
                  <a:gd name="T54" fmla="*/ 0 w 196"/>
                  <a:gd name="T55" fmla="*/ 124 h 178"/>
                  <a:gd name="T56" fmla="*/ 5 w 196"/>
                  <a:gd name="T57" fmla="*/ 114 h 178"/>
                  <a:gd name="T58" fmla="*/ 80 w 196"/>
                  <a:gd name="T59" fmla="*/ 115 h 178"/>
                  <a:gd name="T60" fmla="*/ 81 w 196"/>
                  <a:gd name="T61" fmla="*/ 107 h 178"/>
                  <a:gd name="T62" fmla="*/ 76 w 196"/>
                  <a:gd name="T63" fmla="*/ 101 h 178"/>
                  <a:gd name="T64" fmla="*/ 67 w 196"/>
                  <a:gd name="T65" fmla="*/ 0 h 178"/>
                  <a:gd name="T66" fmla="*/ 91 w 196"/>
                  <a:gd name="T67" fmla="*/ 0 h 1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6"/>
                  <a:gd name="T103" fmla="*/ 0 h 178"/>
                  <a:gd name="T104" fmla="*/ 196 w 196"/>
                  <a:gd name="T105" fmla="*/ 178 h 1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6" h="178">
                    <a:moveTo>
                      <a:pt x="91" y="0"/>
                    </a:moveTo>
                    <a:lnTo>
                      <a:pt x="158" y="46"/>
                    </a:lnTo>
                    <a:lnTo>
                      <a:pt x="169" y="56"/>
                    </a:lnTo>
                    <a:lnTo>
                      <a:pt x="183" y="62"/>
                    </a:lnTo>
                    <a:lnTo>
                      <a:pt x="182" y="73"/>
                    </a:lnTo>
                    <a:lnTo>
                      <a:pt x="196" y="72"/>
                    </a:lnTo>
                    <a:lnTo>
                      <a:pt x="194" y="104"/>
                    </a:lnTo>
                    <a:lnTo>
                      <a:pt x="186" y="117"/>
                    </a:lnTo>
                    <a:lnTo>
                      <a:pt x="160" y="121"/>
                    </a:lnTo>
                    <a:lnTo>
                      <a:pt x="150" y="121"/>
                    </a:lnTo>
                    <a:lnTo>
                      <a:pt x="135" y="121"/>
                    </a:lnTo>
                    <a:lnTo>
                      <a:pt x="115" y="129"/>
                    </a:lnTo>
                    <a:lnTo>
                      <a:pt x="102" y="142"/>
                    </a:lnTo>
                    <a:lnTo>
                      <a:pt x="96" y="140"/>
                    </a:lnTo>
                    <a:lnTo>
                      <a:pt x="89" y="159"/>
                    </a:lnTo>
                    <a:lnTo>
                      <a:pt x="81" y="160"/>
                    </a:lnTo>
                    <a:lnTo>
                      <a:pt x="79" y="177"/>
                    </a:lnTo>
                    <a:lnTo>
                      <a:pt x="48" y="178"/>
                    </a:lnTo>
                    <a:lnTo>
                      <a:pt x="43" y="164"/>
                    </a:lnTo>
                    <a:lnTo>
                      <a:pt x="38" y="152"/>
                    </a:lnTo>
                    <a:lnTo>
                      <a:pt x="19" y="158"/>
                    </a:lnTo>
                    <a:lnTo>
                      <a:pt x="10" y="156"/>
                    </a:lnTo>
                    <a:lnTo>
                      <a:pt x="9" y="152"/>
                    </a:lnTo>
                    <a:lnTo>
                      <a:pt x="9" y="149"/>
                    </a:lnTo>
                    <a:lnTo>
                      <a:pt x="7" y="143"/>
                    </a:lnTo>
                    <a:lnTo>
                      <a:pt x="3" y="137"/>
                    </a:lnTo>
                    <a:lnTo>
                      <a:pt x="2" y="129"/>
                    </a:lnTo>
                    <a:lnTo>
                      <a:pt x="0" y="124"/>
                    </a:lnTo>
                    <a:lnTo>
                      <a:pt x="5" y="114"/>
                    </a:lnTo>
                    <a:lnTo>
                      <a:pt x="80" y="115"/>
                    </a:lnTo>
                    <a:lnTo>
                      <a:pt x="81" y="107"/>
                    </a:lnTo>
                    <a:lnTo>
                      <a:pt x="76" y="101"/>
                    </a:lnTo>
                    <a:lnTo>
                      <a:pt x="67" y="0"/>
                    </a:lnTo>
                    <a:lnTo>
                      <a:pt x="91"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66" name="Burkina Faso"/>
              <p:cNvSpPr>
                <a:spLocks/>
              </p:cNvSpPr>
              <p:nvPr/>
            </p:nvSpPr>
            <p:spPr bwMode="auto">
              <a:xfrm>
                <a:off x="4253465" y="3412629"/>
                <a:ext cx="150871" cy="110716"/>
              </a:xfrm>
              <a:custGeom>
                <a:avLst/>
                <a:gdLst>
                  <a:gd name="T0" fmla="*/ 32 w 90"/>
                  <a:gd name="T1" fmla="*/ 48 h 66"/>
                  <a:gd name="T2" fmla="*/ 32 w 90"/>
                  <a:gd name="T3" fmla="*/ 64 h 66"/>
                  <a:gd name="T4" fmla="*/ 22 w 90"/>
                  <a:gd name="T5" fmla="*/ 60 h 66"/>
                  <a:gd name="T6" fmla="*/ 14 w 90"/>
                  <a:gd name="T7" fmla="*/ 66 h 66"/>
                  <a:gd name="T8" fmla="*/ 0 w 90"/>
                  <a:gd name="T9" fmla="*/ 56 h 66"/>
                  <a:gd name="T10" fmla="*/ 2 w 90"/>
                  <a:gd name="T11" fmla="*/ 39 h 66"/>
                  <a:gd name="T12" fmla="*/ 10 w 90"/>
                  <a:gd name="T13" fmla="*/ 38 h 66"/>
                  <a:gd name="T14" fmla="*/ 17 w 90"/>
                  <a:gd name="T15" fmla="*/ 19 h 66"/>
                  <a:gd name="T16" fmla="*/ 23 w 90"/>
                  <a:gd name="T17" fmla="*/ 21 h 66"/>
                  <a:gd name="T18" fmla="*/ 36 w 90"/>
                  <a:gd name="T19" fmla="*/ 8 h 66"/>
                  <a:gd name="T20" fmla="*/ 56 w 90"/>
                  <a:gd name="T21" fmla="*/ 0 h 66"/>
                  <a:gd name="T22" fmla="*/ 71 w 90"/>
                  <a:gd name="T23" fmla="*/ 0 h 66"/>
                  <a:gd name="T24" fmla="*/ 68 w 90"/>
                  <a:gd name="T25" fmla="*/ 7 h 66"/>
                  <a:gd name="T26" fmla="*/ 69 w 90"/>
                  <a:gd name="T27" fmla="*/ 10 h 66"/>
                  <a:gd name="T28" fmla="*/ 78 w 90"/>
                  <a:gd name="T29" fmla="*/ 21 h 66"/>
                  <a:gd name="T30" fmla="*/ 77 w 90"/>
                  <a:gd name="T31" fmla="*/ 26 h 66"/>
                  <a:gd name="T32" fmla="*/ 90 w 90"/>
                  <a:gd name="T33" fmla="*/ 34 h 66"/>
                  <a:gd name="T34" fmla="*/ 90 w 90"/>
                  <a:gd name="T35" fmla="*/ 45 h 66"/>
                  <a:gd name="T36" fmla="*/ 78 w 90"/>
                  <a:gd name="T37" fmla="*/ 48 h 66"/>
                  <a:gd name="T38" fmla="*/ 62 w 90"/>
                  <a:gd name="T39" fmla="*/ 48 h 66"/>
                  <a:gd name="T40" fmla="*/ 32 w 90"/>
                  <a:gd name="T41" fmla="*/ 48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66"/>
                  <a:gd name="T65" fmla="*/ 90 w 90"/>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66">
                    <a:moveTo>
                      <a:pt x="32" y="48"/>
                    </a:moveTo>
                    <a:lnTo>
                      <a:pt x="32" y="64"/>
                    </a:lnTo>
                    <a:lnTo>
                      <a:pt x="22" y="60"/>
                    </a:lnTo>
                    <a:lnTo>
                      <a:pt x="14" y="66"/>
                    </a:lnTo>
                    <a:lnTo>
                      <a:pt x="0" y="56"/>
                    </a:lnTo>
                    <a:lnTo>
                      <a:pt x="2" y="39"/>
                    </a:lnTo>
                    <a:lnTo>
                      <a:pt x="10" y="38"/>
                    </a:lnTo>
                    <a:lnTo>
                      <a:pt x="17" y="19"/>
                    </a:lnTo>
                    <a:lnTo>
                      <a:pt x="23" y="21"/>
                    </a:lnTo>
                    <a:lnTo>
                      <a:pt x="36" y="8"/>
                    </a:lnTo>
                    <a:lnTo>
                      <a:pt x="56" y="0"/>
                    </a:lnTo>
                    <a:lnTo>
                      <a:pt x="71" y="0"/>
                    </a:lnTo>
                    <a:lnTo>
                      <a:pt x="68" y="7"/>
                    </a:lnTo>
                    <a:lnTo>
                      <a:pt x="69" y="10"/>
                    </a:lnTo>
                    <a:lnTo>
                      <a:pt x="78" y="21"/>
                    </a:lnTo>
                    <a:lnTo>
                      <a:pt x="77" y="26"/>
                    </a:lnTo>
                    <a:lnTo>
                      <a:pt x="90" y="34"/>
                    </a:lnTo>
                    <a:lnTo>
                      <a:pt x="90" y="45"/>
                    </a:lnTo>
                    <a:lnTo>
                      <a:pt x="78" y="48"/>
                    </a:lnTo>
                    <a:lnTo>
                      <a:pt x="62" y="48"/>
                    </a:lnTo>
                    <a:lnTo>
                      <a:pt x="32" y="4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67" name="Ghana"/>
              <p:cNvSpPr>
                <a:spLocks/>
              </p:cNvSpPr>
              <p:nvPr/>
            </p:nvSpPr>
            <p:spPr bwMode="auto">
              <a:xfrm>
                <a:off x="4300403" y="3493149"/>
                <a:ext cx="77112" cy="125813"/>
              </a:xfrm>
              <a:custGeom>
                <a:avLst/>
                <a:gdLst>
                  <a:gd name="T0" fmla="*/ 46 w 46"/>
                  <a:gd name="T1" fmla="*/ 60 h 75"/>
                  <a:gd name="T2" fmla="*/ 37 w 46"/>
                  <a:gd name="T3" fmla="*/ 63 h 75"/>
                  <a:gd name="T4" fmla="*/ 28 w 46"/>
                  <a:gd name="T5" fmla="*/ 72 h 75"/>
                  <a:gd name="T6" fmla="*/ 15 w 46"/>
                  <a:gd name="T7" fmla="*/ 75 h 75"/>
                  <a:gd name="T8" fmla="*/ 5 w 46"/>
                  <a:gd name="T9" fmla="*/ 71 h 75"/>
                  <a:gd name="T10" fmla="*/ 0 w 46"/>
                  <a:gd name="T11" fmla="*/ 53 h 75"/>
                  <a:gd name="T12" fmla="*/ 7 w 46"/>
                  <a:gd name="T13" fmla="*/ 37 h 75"/>
                  <a:gd name="T14" fmla="*/ 4 w 46"/>
                  <a:gd name="T15" fmla="*/ 16 h 75"/>
                  <a:gd name="T16" fmla="*/ 4 w 46"/>
                  <a:gd name="T17" fmla="*/ 0 h 75"/>
                  <a:gd name="T18" fmla="*/ 34 w 46"/>
                  <a:gd name="T19" fmla="*/ 0 h 75"/>
                  <a:gd name="T20" fmla="*/ 42 w 46"/>
                  <a:gd name="T21" fmla="*/ 14 h 75"/>
                  <a:gd name="T22" fmla="*/ 40 w 46"/>
                  <a:gd name="T23" fmla="*/ 22 h 75"/>
                  <a:gd name="T24" fmla="*/ 41 w 46"/>
                  <a:gd name="T25" fmla="*/ 30 h 75"/>
                  <a:gd name="T26" fmla="*/ 43 w 46"/>
                  <a:gd name="T27" fmla="*/ 36 h 75"/>
                  <a:gd name="T28" fmla="*/ 46 w 46"/>
                  <a:gd name="T29" fmla="*/ 60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75"/>
                  <a:gd name="T47" fmla="*/ 46 w 46"/>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75">
                    <a:moveTo>
                      <a:pt x="46" y="60"/>
                    </a:moveTo>
                    <a:lnTo>
                      <a:pt x="37" y="63"/>
                    </a:lnTo>
                    <a:lnTo>
                      <a:pt x="28" y="72"/>
                    </a:lnTo>
                    <a:lnTo>
                      <a:pt x="15" y="75"/>
                    </a:lnTo>
                    <a:lnTo>
                      <a:pt x="5" y="71"/>
                    </a:lnTo>
                    <a:lnTo>
                      <a:pt x="0" y="53"/>
                    </a:lnTo>
                    <a:lnTo>
                      <a:pt x="7" y="37"/>
                    </a:lnTo>
                    <a:lnTo>
                      <a:pt x="4" y="16"/>
                    </a:lnTo>
                    <a:lnTo>
                      <a:pt x="4" y="0"/>
                    </a:lnTo>
                    <a:lnTo>
                      <a:pt x="34" y="0"/>
                    </a:lnTo>
                    <a:lnTo>
                      <a:pt x="42" y="14"/>
                    </a:lnTo>
                    <a:lnTo>
                      <a:pt x="40" y="22"/>
                    </a:lnTo>
                    <a:lnTo>
                      <a:pt x="41" y="30"/>
                    </a:lnTo>
                    <a:lnTo>
                      <a:pt x="43" y="36"/>
                    </a:lnTo>
                    <a:lnTo>
                      <a:pt x="46" y="6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68" name="Ivory Coast"/>
              <p:cNvSpPr>
                <a:spLocks/>
              </p:cNvSpPr>
              <p:nvPr/>
            </p:nvSpPr>
            <p:spPr bwMode="auto">
              <a:xfrm>
                <a:off x="4193117" y="3506569"/>
                <a:ext cx="119020" cy="122458"/>
              </a:xfrm>
              <a:custGeom>
                <a:avLst/>
                <a:gdLst>
                  <a:gd name="T0" fmla="*/ 69 w 71"/>
                  <a:gd name="T1" fmla="*/ 63 h 73"/>
                  <a:gd name="T2" fmla="*/ 38 w 71"/>
                  <a:gd name="T3" fmla="*/ 63 h 73"/>
                  <a:gd name="T4" fmla="*/ 19 w 71"/>
                  <a:gd name="T5" fmla="*/ 69 h 73"/>
                  <a:gd name="T6" fmla="*/ 10 w 71"/>
                  <a:gd name="T7" fmla="*/ 73 h 73"/>
                  <a:gd name="T8" fmla="*/ 13 w 71"/>
                  <a:gd name="T9" fmla="*/ 58 h 73"/>
                  <a:gd name="T10" fmla="*/ 11 w 71"/>
                  <a:gd name="T11" fmla="*/ 53 h 73"/>
                  <a:gd name="T12" fmla="*/ 7 w 71"/>
                  <a:gd name="T13" fmla="*/ 50 h 73"/>
                  <a:gd name="T14" fmla="*/ 1 w 71"/>
                  <a:gd name="T15" fmla="*/ 49 h 73"/>
                  <a:gd name="T16" fmla="*/ 2 w 71"/>
                  <a:gd name="T17" fmla="*/ 41 h 73"/>
                  <a:gd name="T18" fmla="*/ 0 w 71"/>
                  <a:gd name="T19" fmla="*/ 35 h 73"/>
                  <a:gd name="T20" fmla="*/ 5 w 71"/>
                  <a:gd name="T21" fmla="*/ 32 h 73"/>
                  <a:gd name="T22" fmla="*/ 3 w 71"/>
                  <a:gd name="T23" fmla="*/ 25 h 73"/>
                  <a:gd name="T24" fmla="*/ 8 w 71"/>
                  <a:gd name="T25" fmla="*/ 23 h 73"/>
                  <a:gd name="T26" fmla="*/ 7 w 71"/>
                  <a:gd name="T27" fmla="*/ 13 h 73"/>
                  <a:gd name="T28" fmla="*/ 4 w 71"/>
                  <a:gd name="T29" fmla="*/ 7 h 73"/>
                  <a:gd name="T30" fmla="*/ 6 w 71"/>
                  <a:gd name="T31" fmla="*/ 1 h 73"/>
                  <a:gd name="T32" fmla="*/ 36 w 71"/>
                  <a:gd name="T33" fmla="*/ 0 h 73"/>
                  <a:gd name="T34" fmla="*/ 50 w 71"/>
                  <a:gd name="T35" fmla="*/ 10 h 73"/>
                  <a:gd name="T36" fmla="*/ 58 w 71"/>
                  <a:gd name="T37" fmla="*/ 4 h 73"/>
                  <a:gd name="T38" fmla="*/ 68 w 71"/>
                  <a:gd name="T39" fmla="*/ 8 h 73"/>
                  <a:gd name="T40" fmla="*/ 71 w 71"/>
                  <a:gd name="T41" fmla="*/ 29 h 73"/>
                  <a:gd name="T42" fmla="*/ 64 w 71"/>
                  <a:gd name="T43" fmla="*/ 45 h 73"/>
                  <a:gd name="T44" fmla="*/ 69 w 71"/>
                  <a:gd name="T45" fmla="*/ 63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1"/>
                  <a:gd name="T70" fmla="*/ 0 h 73"/>
                  <a:gd name="T71" fmla="*/ 71 w 71"/>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1" h="73">
                    <a:moveTo>
                      <a:pt x="69" y="63"/>
                    </a:moveTo>
                    <a:lnTo>
                      <a:pt x="38" y="63"/>
                    </a:lnTo>
                    <a:lnTo>
                      <a:pt x="19" y="69"/>
                    </a:lnTo>
                    <a:lnTo>
                      <a:pt x="10" y="73"/>
                    </a:lnTo>
                    <a:lnTo>
                      <a:pt x="13" y="58"/>
                    </a:lnTo>
                    <a:lnTo>
                      <a:pt x="11" y="53"/>
                    </a:lnTo>
                    <a:lnTo>
                      <a:pt x="7" y="50"/>
                    </a:lnTo>
                    <a:lnTo>
                      <a:pt x="1" y="49"/>
                    </a:lnTo>
                    <a:lnTo>
                      <a:pt x="2" y="41"/>
                    </a:lnTo>
                    <a:lnTo>
                      <a:pt x="0" y="35"/>
                    </a:lnTo>
                    <a:lnTo>
                      <a:pt x="5" y="32"/>
                    </a:lnTo>
                    <a:lnTo>
                      <a:pt x="3" y="25"/>
                    </a:lnTo>
                    <a:lnTo>
                      <a:pt x="8" y="23"/>
                    </a:lnTo>
                    <a:lnTo>
                      <a:pt x="7" y="13"/>
                    </a:lnTo>
                    <a:lnTo>
                      <a:pt x="4" y="7"/>
                    </a:lnTo>
                    <a:lnTo>
                      <a:pt x="6" y="1"/>
                    </a:lnTo>
                    <a:lnTo>
                      <a:pt x="36" y="0"/>
                    </a:lnTo>
                    <a:lnTo>
                      <a:pt x="50" y="10"/>
                    </a:lnTo>
                    <a:lnTo>
                      <a:pt x="58" y="4"/>
                    </a:lnTo>
                    <a:lnTo>
                      <a:pt x="68" y="8"/>
                    </a:lnTo>
                    <a:lnTo>
                      <a:pt x="71" y="29"/>
                    </a:lnTo>
                    <a:lnTo>
                      <a:pt x="64" y="45"/>
                    </a:lnTo>
                    <a:lnTo>
                      <a:pt x="69" y="6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69" name="Equatorial Guinea"/>
              <p:cNvSpPr>
                <a:spLocks/>
              </p:cNvSpPr>
              <p:nvPr/>
            </p:nvSpPr>
            <p:spPr bwMode="auto">
              <a:xfrm>
                <a:off x="4555207" y="3669288"/>
                <a:ext cx="35203" cy="28518"/>
              </a:xfrm>
              <a:custGeom>
                <a:avLst/>
                <a:gdLst>
                  <a:gd name="T0" fmla="*/ 3 w 21"/>
                  <a:gd name="T1" fmla="*/ 0 h 17"/>
                  <a:gd name="T2" fmla="*/ 21 w 21"/>
                  <a:gd name="T3" fmla="*/ 0 h 17"/>
                  <a:gd name="T4" fmla="*/ 19 w 21"/>
                  <a:gd name="T5" fmla="*/ 16 h 17"/>
                  <a:gd name="T6" fmla="*/ 1 w 21"/>
                  <a:gd name="T7" fmla="*/ 17 h 17"/>
                  <a:gd name="T8" fmla="*/ 0 w 21"/>
                  <a:gd name="T9" fmla="*/ 6 h 17"/>
                  <a:gd name="T10" fmla="*/ 3 w 21"/>
                  <a:gd name="T11" fmla="*/ 0 h 17"/>
                  <a:gd name="T12" fmla="*/ 0 60000 65536"/>
                  <a:gd name="T13" fmla="*/ 0 60000 65536"/>
                  <a:gd name="T14" fmla="*/ 0 60000 65536"/>
                  <a:gd name="T15" fmla="*/ 0 60000 65536"/>
                  <a:gd name="T16" fmla="*/ 0 60000 65536"/>
                  <a:gd name="T17" fmla="*/ 0 60000 65536"/>
                  <a:gd name="T18" fmla="*/ 0 w 21"/>
                  <a:gd name="T19" fmla="*/ 0 h 17"/>
                  <a:gd name="T20" fmla="*/ 21 w 2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1" h="17">
                    <a:moveTo>
                      <a:pt x="3" y="0"/>
                    </a:moveTo>
                    <a:lnTo>
                      <a:pt x="21" y="0"/>
                    </a:lnTo>
                    <a:lnTo>
                      <a:pt x="19" y="16"/>
                    </a:lnTo>
                    <a:lnTo>
                      <a:pt x="1" y="17"/>
                    </a:lnTo>
                    <a:lnTo>
                      <a:pt x="0" y="6"/>
                    </a:lnTo>
                    <a:lnTo>
                      <a:pt x="3"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70" name="Madagascar"/>
              <p:cNvSpPr>
                <a:spLocks/>
              </p:cNvSpPr>
              <p:nvPr/>
            </p:nvSpPr>
            <p:spPr bwMode="auto">
              <a:xfrm>
                <a:off x="5229096" y="3956143"/>
                <a:ext cx="142489" cy="281822"/>
              </a:xfrm>
              <a:custGeom>
                <a:avLst/>
                <a:gdLst>
                  <a:gd name="T0" fmla="*/ 17 w 85"/>
                  <a:gd name="T1" fmla="*/ 53 h 168"/>
                  <a:gd name="T2" fmla="*/ 34 w 85"/>
                  <a:gd name="T3" fmla="*/ 45 h 168"/>
                  <a:gd name="T4" fmla="*/ 52 w 85"/>
                  <a:gd name="T5" fmla="*/ 34 h 168"/>
                  <a:gd name="T6" fmla="*/ 58 w 85"/>
                  <a:gd name="T7" fmla="*/ 22 h 168"/>
                  <a:gd name="T8" fmla="*/ 64 w 85"/>
                  <a:gd name="T9" fmla="*/ 19 h 168"/>
                  <a:gd name="T10" fmla="*/ 70 w 85"/>
                  <a:gd name="T11" fmla="*/ 8 h 168"/>
                  <a:gd name="T12" fmla="*/ 72 w 85"/>
                  <a:gd name="T13" fmla="*/ 0 h 168"/>
                  <a:gd name="T14" fmla="*/ 80 w 85"/>
                  <a:gd name="T15" fmla="*/ 14 h 168"/>
                  <a:gd name="T16" fmla="*/ 83 w 85"/>
                  <a:gd name="T17" fmla="*/ 30 h 168"/>
                  <a:gd name="T18" fmla="*/ 85 w 85"/>
                  <a:gd name="T19" fmla="*/ 39 h 168"/>
                  <a:gd name="T20" fmla="*/ 85 w 85"/>
                  <a:gd name="T21" fmla="*/ 49 h 168"/>
                  <a:gd name="T22" fmla="*/ 77 w 85"/>
                  <a:gd name="T23" fmla="*/ 51 h 168"/>
                  <a:gd name="T24" fmla="*/ 76 w 85"/>
                  <a:gd name="T25" fmla="*/ 63 h 168"/>
                  <a:gd name="T26" fmla="*/ 62 w 85"/>
                  <a:gd name="T27" fmla="*/ 113 h 168"/>
                  <a:gd name="T28" fmla="*/ 55 w 85"/>
                  <a:gd name="T29" fmla="*/ 137 h 168"/>
                  <a:gd name="T30" fmla="*/ 47 w 85"/>
                  <a:gd name="T31" fmla="*/ 161 h 168"/>
                  <a:gd name="T32" fmla="*/ 30 w 85"/>
                  <a:gd name="T33" fmla="*/ 168 h 168"/>
                  <a:gd name="T34" fmla="*/ 14 w 85"/>
                  <a:gd name="T35" fmla="*/ 166 h 168"/>
                  <a:gd name="T36" fmla="*/ 6 w 85"/>
                  <a:gd name="T37" fmla="*/ 152 h 168"/>
                  <a:gd name="T38" fmla="*/ 4 w 85"/>
                  <a:gd name="T39" fmla="*/ 137 h 168"/>
                  <a:gd name="T40" fmla="*/ 0 w 85"/>
                  <a:gd name="T41" fmla="*/ 123 h 168"/>
                  <a:gd name="T42" fmla="*/ 12 w 85"/>
                  <a:gd name="T43" fmla="*/ 107 h 168"/>
                  <a:gd name="T44" fmla="*/ 15 w 85"/>
                  <a:gd name="T45" fmla="*/ 92 h 168"/>
                  <a:gd name="T46" fmla="*/ 12 w 85"/>
                  <a:gd name="T47" fmla="*/ 81 h 168"/>
                  <a:gd name="T48" fmla="*/ 8 w 85"/>
                  <a:gd name="T49" fmla="*/ 67 h 168"/>
                  <a:gd name="T50" fmla="*/ 14 w 85"/>
                  <a:gd name="T51" fmla="*/ 60 h 168"/>
                  <a:gd name="T52" fmla="*/ 17 w 85"/>
                  <a:gd name="T53" fmla="*/ 53 h 1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5"/>
                  <a:gd name="T82" fmla="*/ 0 h 168"/>
                  <a:gd name="T83" fmla="*/ 85 w 85"/>
                  <a:gd name="T84" fmla="*/ 168 h 16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5" h="168">
                    <a:moveTo>
                      <a:pt x="17" y="53"/>
                    </a:moveTo>
                    <a:lnTo>
                      <a:pt x="34" y="45"/>
                    </a:lnTo>
                    <a:lnTo>
                      <a:pt x="52" y="34"/>
                    </a:lnTo>
                    <a:lnTo>
                      <a:pt x="58" y="22"/>
                    </a:lnTo>
                    <a:lnTo>
                      <a:pt x="64" y="19"/>
                    </a:lnTo>
                    <a:lnTo>
                      <a:pt x="70" y="8"/>
                    </a:lnTo>
                    <a:lnTo>
                      <a:pt x="72" y="0"/>
                    </a:lnTo>
                    <a:lnTo>
                      <a:pt x="80" y="14"/>
                    </a:lnTo>
                    <a:lnTo>
                      <a:pt x="83" y="30"/>
                    </a:lnTo>
                    <a:lnTo>
                      <a:pt x="85" y="39"/>
                    </a:lnTo>
                    <a:lnTo>
                      <a:pt x="85" y="49"/>
                    </a:lnTo>
                    <a:lnTo>
                      <a:pt x="77" y="51"/>
                    </a:lnTo>
                    <a:lnTo>
                      <a:pt x="76" y="63"/>
                    </a:lnTo>
                    <a:lnTo>
                      <a:pt x="62" y="113"/>
                    </a:lnTo>
                    <a:lnTo>
                      <a:pt x="55" y="137"/>
                    </a:lnTo>
                    <a:lnTo>
                      <a:pt x="47" y="161"/>
                    </a:lnTo>
                    <a:lnTo>
                      <a:pt x="30" y="168"/>
                    </a:lnTo>
                    <a:lnTo>
                      <a:pt x="14" y="166"/>
                    </a:lnTo>
                    <a:lnTo>
                      <a:pt x="6" y="152"/>
                    </a:lnTo>
                    <a:lnTo>
                      <a:pt x="4" y="137"/>
                    </a:lnTo>
                    <a:lnTo>
                      <a:pt x="0" y="123"/>
                    </a:lnTo>
                    <a:lnTo>
                      <a:pt x="12" y="107"/>
                    </a:lnTo>
                    <a:lnTo>
                      <a:pt x="15" y="92"/>
                    </a:lnTo>
                    <a:lnTo>
                      <a:pt x="12" y="81"/>
                    </a:lnTo>
                    <a:lnTo>
                      <a:pt x="8" y="67"/>
                    </a:lnTo>
                    <a:lnTo>
                      <a:pt x="14" y="60"/>
                    </a:lnTo>
                    <a:lnTo>
                      <a:pt x="17" y="5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71" name="South Africa"/>
              <p:cNvSpPr>
                <a:spLocks/>
              </p:cNvSpPr>
              <p:nvPr/>
            </p:nvSpPr>
            <p:spPr bwMode="auto">
              <a:xfrm>
                <a:off x="4696020" y="4165832"/>
                <a:ext cx="326887" cy="275112"/>
              </a:xfrm>
              <a:custGeom>
                <a:avLst/>
                <a:gdLst>
                  <a:gd name="T0" fmla="*/ 0 w 194"/>
                  <a:gd name="T1" fmla="*/ 81 h 163"/>
                  <a:gd name="T2" fmla="*/ 6 w 194"/>
                  <a:gd name="T3" fmla="*/ 76 h 163"/>
                  <a:gd name="T4" fmla="*/ 12 w 194"/>
                  <a:gd name="T5" fmla="*/ 83 h 163"/>
                  <a:gd name="T6" fmla="*/ 17 w 194"/>
                  <a:gd name="T7" fmla="*/ 86 h 163"/>
                  <a:gd name="T8" fmla="*/ 30 w 194"/>
                  <a:gd name="T9" fmla="*/ 87 h 163"/>
                  <a:gd name="T10" fmla="*/ 41 w 194"/>
                  <a:gd name="T11" fmla="*/ 78 h 163"/>
                  <a:gd name="T12" fmla="*/ 41 w 194"/>
                  <a:gd name="T13" fmla="*/ 34 h 163"/>
                  <a:gd name="T14" fmla="*/ 50 w 194"/>
                  <a:gd name="T15" fmla="*/ 43 h 163"/>
                  <a:gd name="T16" fmla="*/ 50 w 194"/>
                  <a:gd name="T17" fmla="*/ 58 h 163"/>
                  <a:gd name="T18" fmla="*/ 62 w 194"/>
                  <a:gd name="T19" fmla="*/ 58 h 163"/>
                  <a:gd name="T20" fmla="*/ 73 w 194"/>
                  <a:gd name="T21" fmla="*/ 49 h 163"/>
                  <a:gd name="T22" fmla="*/ 75 w 194"/>
                  <a:gd name="T23" fmla="*/ 40 h 163"/>
                  <a:gd name="T24" fmla="*/ 83 w 194"/>
                  <a:gd name="T25" fmla="*/ 40 h 163"/>
                  <a:gd name="T26" fmla="*/ 90 w 194"/>
                  <a:gd name="T27" fmla="*/ 46 h 163"/>
                  <a:gd name="T28" fmla="*/ 107 w 194"/>
                  <a:gd name="T29" fmla="*/ 44 h 163"/>
                  <a:gd name="T30" fmla="*/ 113 w 194"/>
                  <a:gd name="T31" fmla="*/ 34 h 163"/>
                  <a:gd name="T32" fmla="*/ 141 w 194"/>
                  <a:gd name="T33" fmla="*/ 5 h 163"/>
                  <a:gd name="T34" fmla="*/ 149 w 194"/>
                  <a:gd name="T35" fmla="*/ 5 h 163"/>
                  <a:gd name="T36" fmla="*/ 149 w 194"/>
                  <a:gd name="T37" fmla="*/ 0 h 163"/>
                  <a:gd name="T38" fmla="*/ 173 w 194"/>
                  <a:gd name="T39" fmla="*/ 1 h 163"/>
                  <a:gd name="T40" fmla="*/ 178 w 194"/>
                  <a:gd name="T41" fmla="*/ 6 h 163"/>
                  <a:gd name="T42" fmla="*/ 185 w 194"/>
                  <a:gd name="T43" fmla="*/ 24 h 163"/>
                  <a:gd name="T44" fmla="*/ 184 w 194"/>
                  <a:gd name="T45" fmla="*/ 51 h 163"/>
                  <a:gd name="T46" fmla="*/ 185 w 194"/>
                  <a:gd name="T47" fmla="*/ 58 h 163"/>
                  <a:gd name="T48" fmla="*/ 195 w 194"/>
                  <a:gd name="T49" fmla="*/ 59 h 163"/>
                  <a:gd name="T50" fmla="*/ 192 w 194"/>
                  <a:gd name="T51" fmla="*/ 68 h 163"/>
                  <a:gd name="T52" fmla="*/ 192 w 194"/>
                  <a:gd name="T53" fmla="*/ 77 h 163"/>
                  <a:gd name="T54" fmla="*/ 186 w 194"/>
                  <a:gd name="T55" fmla="*/ 83 h 163"/>
                  <a:gd name="T56" fmla="*/ 173 w 194"/>
                  <a:gd name="T57" fmla="*/ 98 h 163"/>
                  <a:gd name="T58" fmla="*/ 169 w 194"/>
                  <a:gd name="T59" fmla="*/ 107 h 163"/>
                  <a:gd name="T60" fmla="*/ 158 w 194"/>
                  <a:gd name="T61" fmla="*/ 120 h 163"/>
                  <a:gd name="T62" fmla="*/ 143 w 194"/>
                  <a:gd name="T63" fmla="*/ 133 h 163"/>
                  <a:gd name="T64" fmla="*/ 125 w 194"/>
                  <a:gd name="T65" fmla="*/ 149 h 163"/>
                  <a:gd name="T66" fmla="*/ 108 w 194"/>
                  <a:gd name="T67" fmla="*/ 151 h 163"/>
                  <a:gd name="T68" fmla="*/ 96 w 194"/>
                  <a:gd name="T69" fmla="*/ 156 h 163"/>
                  <a:gd name="T70" fmla="*/ 83 w 194"/>
                  <a:gd name="T71" fmla="*/ 155 h 163"/>
                  <a:gd name="T72" fmla="*/ 67 w 194"/>
                  <a:gd name="T73" fmla="*/ 155 h 163"/>
                  <a:gd name="T74" fmla="*/ 52 w 194"/>
                  <a:gd name="T75" fmla="*/ 160 h 163"/>
                  <a:gd name="T76" fmla="*/ 38 w 194"/>
                  <a:gd name="T77" fmla="*/ 164 h 163"/>
                  <a:gd name="T78" fmla="*/ 26 w 194"/>
                  <a:gd name="T79" fmla="*/ 158 h 163"/>
                  <a:gd name="T80" fmla="*/ 22 w 194"/>
                  <a:gd name="T81" fmla="*/ 149 h 163"/>
                  <a:gd name="T82" fmla="*/ 16 w 194"/>
                  <a:gd name="T83" fmla="*/ 138 h 163"/>
                  <a:gd name="T84" fmla="*/ 22 w 194"/>
                  <a:gd name="T85" fmla="*/ 129 h 163"/>
                  <a:gd name="T86" fmla="*/ 17 w 194"/>
                  <a:gd name="T87" fmla="*/ 119 h 163"/>
                  <a:gd name="T88" fmla="*/ 9 w 194"/>
                  <a:gd name="T89" fmla="*/ 108 h 163"/>
                  <a:gd name="T90" fmla="*/ 5 w 194"/>
                  <a:gd name="T91" fmla="*/ 93 h 163"/>
                  <a:gd name="T92" fmla="*/ 0 w 194"/>
                  <a:gd name="T93" fmla="*/ 81 h 1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4"/>
                  <a:gd name="T142" fmla="*/ 0 h 163"/>
                  <a:gd name="T143" fmla="*/ 194 w 194"/>
                  <a:gd name="T144" fmla="*/ 163 h 16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4" h="163">
                    <a:moveTo>
                      <a:pt x="0" y="81"/>
                    </a:moveTo>
                    <a:cubicBezTo>
                      <a:pt x="0" y="81"/>
                      <a:pt x="5" y="75"/>
                      <a:pt x="6" y="76"/>
                    </a:cubicBezTo>
                    <a:cubicBezTo>
                      <a:pt x="6" y="76"/>
                      <a:pt x="12" y="82"/>
                      <a:pt x="12" y="82"/>
                    </a:cubicBezTo>
                    <a:cubicBezTo>
                      <a:pt x="17" y="85"/>
                      <a:pt x="17" y="85"/>
                      <a:pt x="17" y="85"/>
                    </a:cubicBezTo>
                    <a:cubicBezTo>
                      <a:pt x="30" y="86"/>
                      <a:pt x="30" y="86"/>
                      <a:pt x="30" y="86"/>
                    </a:cubicBezTo>
                    <a:cubicBezTo>
                      <a:pt x="41" y="78"/>
                      <a:pt x="41" y="78"/>
                      <a:pt x="41" y="78"/>
                    </a:cubicBezTo>
                    <a:cubicBezTo>
                      <a:pt x="41" y="34"/>
                      <a:pt x="41" y="34"/>
                      <a:pt x="41" y="34"/>
                    </a:cubicBezTo>
                    <a:cubicBezTo>
                      <a:pt x="50" y="43"/>
                      <a:pt x="50" y="43"/>
                      <a:pt x="50" y="43"/>
                    </a:cubicBezTo>
                    <a:cubicBezTo>
                      <a:pt x="50" y="58"/>
                      <a:pt x="50" y="58"/>
                      <a:pt x="50" y="58"/>
                    </a:cubicBezTo>
                    <a:cubicBezTo>
                      <a:pt x="62" y="58"/>
                      <a:pt x="62" y="58"/>
                      <a:pt x="62" y="58"/>
                    </a:cubicBezTo>
                    <a:cubicBezTo>
                      <a:pt x="73" y="49"/>
                      <a:pt x="73" y="49"/>
                      <a:pt x="73" y="49"/>
                    </a:cubicBezTo>
                    <a:cubicBezTo>
                      <a:pt x="75" y="40"/>
                      <a:pt x="75" y="40"/>
                      <a:pt x="75" y="40"/>
                    </a:cubicBezTo>
                    <a:cubicBezTo>
                      <a:pt x="83" y="40"/>
                      <a:pt x="83" y="40"/>
                      <a:pt x="83" y="40"/>
                    </a:cubicBezTo>
                    <a:cubicBezTo>
                      <a:pt x="90" y="46"/>
                      <a:pt x="90" y="46"/>
                      <a:pt x="90" y="46"/>
                    </a:cubicBezTo>
                    <a:cubicBezTo>
                      <a:pt x="106" y="44"/>
                      <a:pt x="106" y="44"/>
                      <a:pt x="106" y="44"/>
                    </a:cubicBezTo>
                    <a:cubicBezTo>
                      <a:pt x="112" y="34"/>
                      <a:pt x="112" y="34"/>
                      <a:pt x="112" y="34"/>
                    </a:cubicBezTo>
                    <a:cubicBezTo>
                      <a:pt x="140" y="5"/>
                      <a:pt x="140" y="5"/>
                      <a:pt x="140" y="5"/>
                    </a:cubicBezTo>
                    <a:cubicBezTo>
                      <a:pt x="148" y="5"/>
                      <a:pt x="148" y="5"/>
                      <a:pt x="148" y="5"/>
                    </a:cubicBezTo>
                    <a:cubicBezTo>
                      <a:pt x="148" y="0"/>
                      <a:pt x="148" y="0"/>
                      <a:pt x="148" y="0"/>
                    </a:cubicBezTo>
                    <a:cubicBezTo>
                      <a:pt x="172" y="1"/>
                      <a:pt x="172" y="1"/>
                      <a:pt x="172" y="1"/>
                    </a:cubicBezTo>
                    <a:cubicBezTo>
                      <a:pt x="177" y="6"/>
                      <a:pt x="177" y="6"/>
                      <a:pt x="177" y="6"/>
                    </a:cubicBezTo>
                    <a:cubicBezTo>
                      <a:pt x="184" y="24"/>
                      <a:pt x="184" y="24"/>
                      <a:pt x="184" y="24"/>
                    </a:cubicBezTo>
                    <a:cubicBezTo>
                      <a:pt x="183" y="51"/>
                      <a:pt x="183" y="51"/>
                      <a:pt x="183" y="51"/>
                    </a:cubicBezTo>
                    <a:cubicBezTo>
                      <a:pt x="184" y="58"/>
                      <a:pt x="184" y="58"/>
                      <a:pt x="184" y="58"/>
                    </a:cubicBezTo>
                    <a:cubicBezTo>
                      <a:pt x="194" y="59"/>
                      <a:pt x="194" y="59"/>
                      <a:pt x="194" y="59"/>
                    </a:cubicBezTo>
                    <a:cubicBezTo>
                      <a:pt x="191" y="68"/>
                      <a:pt x="191" y="68"/>
                      <a:pt x="191" y="68"/>
                    </a:cubicBezTo>
                    <a:cubicBezTo>
                      <a:pt x="191" y="77"/>
                      <a:pt x="191" y="77"/>
                      <a:pt x="191" y="77"/>
                    </a:cubicBezTo>
                    <a:cubicBezTo>
                      <a:pt x="185" y="82"/>
                      <a:pt x="185" y="82"/>
                      <a:pt x="185" y="82"/>
                    </a:cubicBezTo>
                    <a:cubicBezTo>
                      <a:pt x="172" y="97"/>
                      <a:pt x="172" y="97"/>
                      <a:pt x="172" y="97"/>
                    </a:cubicBezTo>
                    <a:cubicBezTo>
                      <a:pt x="168" y="106"/>
                      <a:pt x="168" y="106"/>
                      <a:pt x="168" y="106"/>
                    </a:cubicBezTo>
                    <a:cubicBezTo>
                      <a:pt x="157" y="119"/>
                      <a:pt x="157" y="119"/>
                      <a:pt x="157" y="119"/>
                    </a:cubicBezTo>
                    <a:cubicBezTo>
                      <a:pt x="142" y="132"/>
                      <a:pt x="142" y="132"/>
                      <a:pt x="142" y="132"/>
                    </a:cubicBezTo>
                    <a:cubicBezTo>
                      <a:pt x="124" y="148"/>
                      <a:pt x="124" y="148"/>
                      <a:pt x="124" y="148"/>
                    </a:cubicBezTo>
                    <a:cubicBezTo>
                      <a:pt x="107" y="150"/>
                      <a:pt x="107" y="150"/>
                      <a:pt x="107" y="150"/>
                    </a:cubicBezTo>
                    <a:cubicBezTo>
                      <a:pt x="96" y="155"/>
                      <a:pt x="96" y="155"/>
                      <a:pt x="96" y="155"/>
                    </a:cubicBezTo>
                    <a:cubicBezTo>
                      <a:pt x="83" y="154"/>
                      <a:pt x="83" y="154"/>
                      <a:pt x="83" y="154"/>
                    </a:cubicBezTo>
                    <a:cubicBezTo>
                      <a:pt x="67" y="154"/>
                      <a:pt x="67" y="154"/>
                      <a:pt x="67" y="154"/>
                    </a:cubicBezTo>
                    <a:cubicBezTo>
                      <a:pt x="52" y="159"/>
                      <a:pt x="52" y="159"/>
                      <a:pt x="52" y="159"/>
                    </a:cubicBezTo>
                    <a:cubicBezTo>
                      <a:pt x="38" y="163"/>
                      <a:pt x="38" y="163"/>
                      <a:pt x="38" y="163"/>
                    </a:cubicBezTo>
                    <a:cubicBezTo>
                      <a:pt x="26" y="157"/>
                      <a:pt x="26" y="157"/>
                      <a:pt x="26" y="157"/>
                    </a:cubicBezTo>
                    <a:cubicBezTo>
                      <a:pt x="22" y="148"/>
                      <a:pt x="22" y="148"/>
                      <a:pt x="22" y="148"/>
                    </a:cubicBezTo>
                    <a:cubicBezTo>
                      <a:pt x="16" y="137"/>
                      <a:pt x="16" y="137"/>
                      <a:pt x="16" y="137"/>
                    </a:cubicBezTo>
                    <a:cubicBezTo>
                      <a:pt x="22" y="128"/>
                      <a:pt x="22" y="128"/>
                      <a:pt x="22" y="128"/>
                    </a:cubicBezTo>
                    <a:cubicBezTo>
                      <a:pt x="17" y="118"/>
                      <a:pt x="17" y="118"/>
                      <a:pt x="17" y="118"/>
                    </a:cubicBezTo>
                    <a:cubicBezTo>
                      <a:pt x="9" y="107"/>
                      <a:pt x="9" y="107"/>
                      <a:pt x="9" y="107"/>
                    </a:cubicBezTo>
                    <a:cubicBezTo>
                      <a:pt x="5" y="92"/>
                      <a:pt x="5" y="92"/>
                      <a:pt x="5" y="92"/>
                    </a:cubicBezTo>
                    <a:lnTo>
                      <a:pt x="0" y="8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72" name="Zimbabwe"/>
              <p:cNvSpPr>
                <a:spLocks/>
              </p:cNvSpPr>
              <p:nvPr/>
            </p:nvSpPr>
            <p:spPr bwMode="auto">
              <a:xfrm>
                <a:off x="4872035" y="4034986"/>
                <a:ext cx="150871" cy="132524"/>
              </a:xfrm>
              <a:custGeom>
                <a:avLst/>
                <a:gdLst>
                  <a:gd name="T0" fmla="*/ 44 w 90"/>
                  <a:gd name="T1" fmla="*/ 78 h 79"/>
                  <a:gd name="T2" fmla="*/ 43 w 90"/>
                  <a:gd name="T3" fmla="*/ 73 h 79"/>
                  <a:gd name="T4" fmla="*/ 33 w 90"/>
                  <a:gd name="T5" fmla="*/ 72 h 79"/>
                  <a:gd name="T6" fmla="*/ 27 w 90"/>
                  <a:gd name="T7" fmla="*/ 58 h 79"/>
                  <a:gd name="T8" fmla="*/ 9 w 90"/>
                  <a:gd name="T9" fmla="*/ 48 h 79"/>
                  <a:gd name="T10" fmla="*/ 6 w 90"/>
                  <a:gd name="T11" fmla="*/ 37 h 79"/>
                  <a:gd name="T12" fmla="*/ 0 w 90"/>
                  <a:gd name="T13" fmla="*/ 27 h 79"/>
                  <a:gd name="T14" fmla="*/ 20 w 90"/>
                  <a:gd name="T15" fmla="*/ 26 h 79"/>
                  <a:gd name="T16" fmla="*/ 31 w 90"/>
                  <a:gd name="T17" fmla="*/ 13 h 79"/>
                  <a:gd name="T18" fmla="*/ 40 w 90"/>
                  <a:gd name="T19" fmla="*/ 11 h 79"/>
                  <a:gd name="T20" fmla="*/ 46 w 90"/>
                  <a:gd name="T21" fmla="*/ 0 h 79"/>
                  <a:gd name="T22" fmla="*/ 58 w 90"/>
                  <a:gd name="T23" fmla="*/ 1 h 79"/>
                  <a:gd name="T24" fmla="*/ 88 w 90"/>
                  <a:gd name="T25" fmla="*/ 11 h 79"/>
                  <a:gd name="T26" fmla="*/ 90 w 90"/>
                  <a:gd name="T27" fmla="*/ 32 h 79"/>
                  <a:gd name="T28" fmla="*/ 90 w 90"/>
                  <a:gd name="T29" fmla="*/ 54 h 79"/>
                  <a:gd name="T30" fmla="*/ 83 w 90"/>
                  <a:gd name="T31" fmla="*/ 67 h 79"/>
                  <a:gd name="T32" fmla="*/ 68 w 90"/>
                  <a:gd name="T33" fmla="*/ 79 h 79"/>
                  <a:gd name="T34" fmla="*/ 44 w 90"/>
                  <a:gd name="T35" fmla="*/ 78 h 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79"/>
                  <a:gd name="T56" fmla="*/ 90 w 90"/>
                  <a:gd name="T57" fmla="*/ 79 h 7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79">
                    <a:moveTo>
                      <a:pt x="44" y="78"/>
                    </a:moveTo>
                    <a:lnTo>
                      <a:pt x="43" y="73"/>
                    </a:lnTo>
                    <a:lnTo>
                      <a:pt x="33" y="72"/>
                    </a:lnTo>
                    <a:lnTo>
                      <a:pt x="27" y="58"/>
                    </a:lnTo>
                    <a:lnTo>
                      <a:pt x="9" y="48"/>
                    </a:lnTo>
                    <a:lnTo>
                      <a:pt x="6" y="37"/>
                    </a:lnTo>
                    <a:lnTo>
                      <a:pt x="0" y="27"/>
                    </a:lnTo>
                    <a:lnTo>
                      <a:pt x="20" y="26"/>
                    </a:lnTo>
                    <a:lnTo>
                      <a:pt x="31" y="13"/>
                    </a:lnTo>
                    <a:lnTo>
                      <a:pt x="40" y="11"/>
                    </a:lnTo>
                    <a:lnTo>
                      <a:pt x="46" y="0"/>
                    </a:lnTo>
                    <a:lnTo>
                      <a:pt x="58" y="1"/>
                    </a:lnTo>
                    <a:lnTo>
                      <a:pt x="88" y="11"/>
                    </a:lnTo>
                    <a:lnTo>
                      <a:pt x="90" y="32"/>
                    </a:lnTo>
                    <a:lnTo>
                      <a:pt x="90" y="54"/>
                    </a:lnTo>
                    <a:lnTo>
                      <a:pt x="83" y="67"/>
                    </a:lnTo>
                    <a:lnTo>
                      <a:pt x="68" y="79"/>
                    </a:lnTo>
                    <a:lnTo>
                      <a:pt x="44" y="7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73" name="Botswana"/>
              <p:cNvSpPr>
                <a:spLocks/>
              </p:cNvSpPr>
              <p:nvPr/>
            </p:nvSpPr>
            <p:spPr bwMode="auto">
              <a:xfrm>
                <a:off x="4764750" y="4080279"/>
                <a:ext cx="181045" cy="182849"/>
              </a:xfrm>
              <a:custGeom>
                <a:avLst/>
                <a:gdLst>
                  <a:gd name="T0" fmla="*/ 0 w 108"/>
                  <a:gd name="T1" fmla="*/ 85 h 109"/>
                  <a:gd name="T2" fmla="*/ 0 w 108"/>
                  <a:gd name="T3" fmla="*/ 50 h 109"/>
                  <a:gd name="T4" fmla="*/ 11 w 108"/>
                  <a:gd name="T5" fmla="*/ 50 h 109"/>
                  <a:gd name="T6" fmla="*/ 12 w 108"/>
                  <a:gd name="T7" fmla="*/ 4 h 109"/>
                  <a:gd name="T8" fmla="*/ 37 w 108"/>
                  <a:gd name="T9" fmla="*/ 1 h 109"/>
                  <a:gd name="T10" fmla="*/ 42 w 108"/>
                  <a:gd name="T11" fmla="*/ 7 h 109"/>
                  <a:gd name="T12" fmla="*/ 64 w 108"/>
                  <a:gd name="T13" fmla="*/ 0 h 109"/>
                  <a:gd name="T14" fmla="*/ 70 w 108"/>
                  <a:gd name="T15" fmla="*/ 10 h 109"/>
                  <a:gd name="T16" fmla="*/ 73 w 108"/>
                  <a:gd name="T17" fmla="*/ 21 h 109"/>
                  <a:gd name="T18" fmla="*/ 91 w 108"/>
                  <a:gd name="T19" fmla="*/ 31 h 109"/>
                  <a:gd name="T20" fmla="*/ 97 w 108"/>
                  <a:gd name="T21" fmla="*/ 45 h 109"/>
                  <a:gd name="T22" fmla="*/ 107 w 108"/>
                  <a:gd name="T23" fmla="*/ 46 h 109"/>
                  <a:gd name="T24" fmla="*/ 108 w 108"/>
                  <a:gd name="T25" fmla="*/ 52 h 109"/>
                  <a:gd name="T26" fmla="*/ 108 w 108"/>
                  <a:gd name="T27" fmla="*/ 56 h 109"/>
                  <a:gd name="T28" fmla="*/ 100 w 108"/>
                  <a:gd name="T29" fmla="*/ 56 h 109"/>
                  <a:gd name="T30" fmla="*/ 72 w 108"/>
                  <a:gd name="T31" fmla="*/ 85 h 109"/>
                  <a:gd name="T32" fmla="*/ 66 w 108"/>
                  <a:gd name="T33" fmla="*/ 95 h 109"/>
                  <a:gd name="T34" fmla="*/ 49 w 108"/>
                  <a:gd name="T35" fmla="*/ 97 h 109"/>
                  <a:gd name="T36" fmla="*/ 42 w 108"/>
                  <a:gd name="T37" fmla="*/ 91 h 109"/>
                  <a:gd name="T38" fmla="*/ 34 w 108"/>
                  <a:gd name="T39" fmla="*/ 91 h 109"/>
                  <a:gd name="T40" fmla="*/ 32 w 108"/>
                  <a:gd name="T41" fmla="*/ 100 h 109"/>
                  <a:gd name="T42" fmla="*/ 21 w 108"/>
                  <a:gd name="T43" fmla="*/ 109 h 109"/>
                  <a:gd name="T44" fmla="*/ 9 w 108"/>
                  <a:gd name="T45" fmla="*/ 109 h 109"/>
                  <a:gd name="T46" fmla="*/ 9 w 108"/>
                  <a:gd name="T47" fmla="*/ 94 h 109"/>
                  <a:gd name="T48" fmla="*/ 0 w 108"/>
                  <a:gd name="T49" fmla="*/ 85 h 1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8"/>
                  <a:gd name="T76" fmla="*/ 0 h 109"/>
                  <a:gd name="T77" fmla="*/ 108 w 108"/>
                  <a:gd name="T78" fmla="*/ 109 h 1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8" h="109">
                    <a:moveTo>
                      <a:pt x="0" y="85"/>
                    </a:moveTo>
                    <a:lnTo>
                      <a:pt x="0" y="50"/>
                    </a:lnTo>
                    <a:lnTo>
                      <a:pt x="11" y="50"/>
                    </a:lnTo>
                    <a:lnTo>
                      <a:pt x="12" y="4"/>
                    </a:lnTo>
                    <a:lnTo>
                      <a:pt x="37" y="1"/>
                    </a:lnTo>
                    <a:lnTo>
                      <a:pt x="42" y="7"/>
                    </a:lnTo>
                    <a:lnTo>
                      <a:pt x="64" y="0"/>
                    </a:lnTo>
                    <a:lnTo>
                      <a:pt x="70" y="10"/>
                    </a:lnTo>
                    <a:lnTo>
                      <a:pt x="73" y="21"/>
                    </a:lnTo>
                    <a:lnTo>
                      <a:pt x="91" y="31"/>
                    </a:lnTo>
                    <a:lnTo>
                      <a:pt x="97" y="45"/>
                    </a:lnTo>
                    <a:lnTo>
                      <a:pt x="107" y="46"/>
                    </a:lnTo>
                    <a:lnTo>
                      <a:pt x="108" y="52"/>
                    </a:lnTo>
                    <a:lnTo>
                      <a:pt x="108" y="56"/>
                    </a:lnTo>
                    <a:lnTo>
                      <a:pt x="100" y="56"/>
                    </a:lnTo>
                    <a:lnTo>
                      <a:pt x="72" y="85"/>
                    </a:lnTo>
                    <a:lnTo>
                      <a:pt x="66" y="95"/>
                    </a:lnTo>
                    <a:lnTo>
                      <a:pt x="49" y="97"/>
                    </a:lnTo>
                    <a:lnTo>
                      <a:pt x="42" y="91"/>
                    </a:lnTo>
                    <a:lnTo>
                      <a:pt x="34" y="91"/>
                    </a:lnTo>
                    <a:lnTo>
                      <a:pt x="32" y="100"/>
                    </a:lnTo>
                    <a:lnTo>
                      <a:pt x="21" y="109"/>
                    </a:lnTo>
                    <a:lnTo>
                      <a:pt x="9" y="109"/>
                    </a:lnTo>
                    <a:lnTo>
                      <a:pt x="9" y="94"/>
                    </a:lnTo>
                    <a:lnTo>
                      <a:pt x="0" y="8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74" name="Namibia"/>
              <p:cNvSpPr>
                <a:spLocks/>
              </p:cNvSpPr>
              <p:nvPr/>
            </p:nvSpPr>
            <p:spPr bwMode="auto">
              <a:xfrm>
                <a:off x="4607173" y="4068536"/>
                <a:ext cx="177692" cy="243239"/>
              </a:xfrm>
              <a:custGeom>
                <a:avLst/>
                <a:gdLst>
                  <a:gd name="T0" fmla="*/ 0 w 106"/>
                  <a:gd name="T1" fmla="*/ 0 h 145"/>
                  <a:gd name="T2" fmla="*/ 73 w 106"/>
                  <a:gd name="T3" fmla="*/ 0 h 145"/>
                  <a:gd name="T4" fmla="*/ 79 w 106"/>
                  <a:gd name="T5" fmla="*/ 4 h 145"/>
                  <a:gd name="T6" fmla="*/ 99 w 106"/>
                  <a:gd name="T7" fmla="*/ 5 h 145"/>
                  <a:gd name="T8" fmla="*/ 106 w 106"/>
                  <a:gd name="T9" fmla="*/ 11 h 145"/>
                  <a:gd name="T10" fmla="*/ 105 w 106"/>
                  <a:gd name="T11" fmla="*/ 57 h 145"/>
                  <a:gd name="T12" fmla="*/ 94 w 106"/>
                  <a:gd name="T13" fmla="*/ 57 h 145"/>
                  <a:gd name="T14" fmla="*/ 94 w 106"/>
                  <a:gd name="T15" fmla="*/ 137 h 145"/>
                  <a:gd name="T16" fmla="*/ 83 w 106"/>
                  <a:gd name="T17" fmla="*/ 145 h 145"/>
                  <a:gd name="T18" fmla="*/ 70 w 106"/>
                  <a:gd name="T19" fmla="*/ 144 h 145"/>
                  <a:gd name="T20" fmla="*/ 65 w 106"/>
                  <a:gd name="T21" fmla="*/ 141 h 145"/>
                  <a:gd name="T22" fmla="*/ 59 w 106"/>
                  <a:gd name="T23" fmla="*/ 135 h 145"/>
                  <a:gd name="T24" fmla="*/ 53 w 106"/>
                  <a:gd name="T25" fmla="*/ 140 h 145"/>
                  <a:gd name="T26" fmla="*/ 38 w 106"/>
                  <a:gd name="T27" fmla="*/ 122 h 145"/>
                  <a:gd name="T28" fmla="*/ 33 w 106"/>
                  <a:gd name="T29" fmla="*/ 94 h 145"/>
                  <a:gd name="T30" fmla="*/ 29 w 106"/>
                  <a:gd name="T31" fmla="*/ 85 h 145"/>
                  <a:gd name="T32" fmla="*/ 29 w 106"/>
                  <a:gd name="T33" fmla="*/ 61 h 145"/>
                  <a:gd name="T34" fmla="*/ 8 w 106"/>
                  <a:gd name="T35" fmla="*/ 26 h 145"/>
                  <a:gd name="T36" fmla="*/ 0 w 106"/>
                  <a:gd name="T37" fmla="*/ 11 h 145"/>
                  <a:gd name="T38" fmla="*/ 0 w 106"/>
                  <a:gd name="T39" fmla="*/ 0 h 1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6"/>
                  <a:gd name="T61" fmla="*/ 0 h 145"/>
                  <a:gd name="T62" fmla="*/ 106 w 106"/>
                  <a:gd name="T63" fmla="*/ 145 h 14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6" h="145">
                    <a:moveTo>
                      <a:pt x="0" y="0"/>
                    </a:moveTo>
                    <a:lnTo>
                      <a:pt x="73" y="0"/>
                    </a:lnTo>
                    <a:lnTo>
                      <a:pt x="79" y="4"/>
                    </a:lnTo>
                    <a:lnTo>
                      <a:pt x="99" y="5"/>
                    </a:lnTo>
                    <a:lnTo>
                      <a:pt x="106" y="11"/>
                    </a:lnTo>
                    <a:lnTo>
                      <a:pt x="105" y="57"/>
                    </a:lnTo>
                    <a:lnTo>
                      <a:pt x="94" y="57"/>
                    </a:lnTo>
                    <a:lnTo>
                      <a:pt x="94" y="137"/>
                    </a:lnTo>
                    <a:lnTo>
                      <a:pt x="83" y="145"/>
                    </a:lnTo>
                    <a:lnTo>
                      <a:pt x="70" y="144"/>
                    </a:lnTo>
                    <a:lnTo>
                      <a:pt x="65" y="141"/>
                    </a:lnTo>
                    <a:lnTo>
                      <a:pt x="59" y="135"/>
                    </a:lnTo>
                    <a:lnTo>
                      <a:pt x="53" y="140"/>
                    </a:lnTo>
                    <a:lnTo>
                      <a:pt x="38" y="122"/>
                    </a:lnTo>
                    <a:lnTo>
                      <a:pt x="33" y="94"/>
                    </a:lnTo>
                    <a:lnTo>
                      <a:pt x="29" y="85"/>
                    </a:lnTo>
                    <a:lnTo>
                      <a:pt x="29" y="61"/>
                    </a:lnTo>
                    <a:lnTo>
                      <a:pt x="8" y="26"/>
                    </a:lnTo>
                    <a:lnTo>
                      <a:pt x="0" y="11"/>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75" name="Mozambique"/>
              <p:cNvSpPr>
                <a:spLocks/>
              </p:cNvSpPr>
              <p:nvPr/>
            </p:nvSpPr>
            <p:spPr bwMode="auto">
              <a:xfrm>
                <a:off x="4972616" y="3925948"/>
                <a:ext cx="206190" cy="338858"/>
              </a:xfrm>
              <a:custGeom>
                <a:avLst/>
                <a:gdLst>
                  <a:gd name="T0" fmla="*/ 0 w 123"/>
                  <a:gd name="T1" fmla="*/ 66 h 202"/>
                  <a:gd name="T2" fmla="*/ 2 w 123"/>
                  <a:gd name="T3" fmla="*/ 54 h 202"/>
                  <a:gd name="T4" fmla="*/ 38 w 123"/>
                  <a:gd name="T5" fmla="*/ 47 h 202"/>
                  <a:gd name="T6" fmla="*/ 51 w 123"/>
                  <a:gd name="T7" fmla="*/ 48 h 202"/>
                  <a:gd name="T8" fmla="*/ 49 w 123"/>
                  <a:gd name="T9" fmla="*/ 71 h 202"/>
                  <a:gd name="T10" fmla="*/ 58 w 123"/>
                  <a:gd name="T11" fmla="*/ 80 h 202"/>
                  <a:gd name="T12" fmla="*/ 66 w 123"/>
                  <a:gd name="T13" fmla="*/ 69 h 202"/>
                  <a:gd name="T14" fmla="*/ 64 w 123"/>
                  <a:gd name="T15" fmla="*/ 48 h 202"/>
                  <a:gd name="T16" fmla="*/ 53 w 123"/>
                  <a:gd name="T17" fmla="*/ 36 h 202"/>
                  <a:gd name="T18" fmla="*/ 49 w 123"/>
                  <a:gd name="T19" fmla="*/ 24 h 202"/>
                  <a:gd name="T20" fmla="*/ 52 w 123"/>
                  <a:gd name="T21" fmla="*/ 12 h 202"/>
                  <a:gd name="T22" fmla="*/ 68 w 123"/>
                  <a:gd name="T23" fmla="*/ 14 h 202"/>
                  <a:gd name="T24" fmla="*/ 87 w 123"/>
                  <a:gd name="T25" fmla="*/ 14 h 202"/>
                  <a:gd name="T26" fmla="*/ 109 w 123"/>
                  <a:gd name="T27" fmla="*/ 8 h 202"/>
                  <a:gd name="T28" fmla="*/ 120 w 123"/>
                  <a:gd name="T29" fmla="*/ 0 h 202"/>
                  <a:gd name="T30" fmla="*/ 120 w 123"/>
                  <a:gd name="T31" fmla="*/ 30 h 202"/>
                  <a:gd name="T32" fmla="*/ 123 w 123"/>
                  <a:gd name="T33" fmla="*/ 60 h 202"/>
                  <a:gd name="T34" fmla="*/ 109 w 123"/>
                  <a:gd name="T35" fmla="*/ 74 h 202"/>
                  <a:gd name="T36" fmla="*/ 84 w 123"/>
                  <a:gd name="T37" fmla="*/ 89 h 202"/>
                  <a:gd name="T38" fmla="*/ 58 w 123"/>
                  <a:gd name="T39" fmla="*/ 113 h 202"/>
                  <a:gd name="T40" fmla="*/ 52 w 123"/>
                  <a:gd name="T41" fmla="*/ 115 h 202"/>
                  <a:gd name="T42" fmla="*/ 53 w 123"/>
                  <a:gd name="T43" fmla="*/ 127 h 202"/>
                  <a:gd name="T44" fmla="*/ 60 w 123"/>
                  <a:gd name="T45" fmla="*/ 147 h 202"/>
                  <a:gd name="T46" fmla="*/ 58 w 123"/>
                  <a:gd name="T47" fmla="*/ 171 h 202"/>
                  <a:gd name="T48" fmla="*/ 30 w 123"/>
                  <a:gd name="T49" fmla="*/ 186 h 202"/>
                  <a:gd name="T50" fmla="*/ 27 w 123"/>
                  <a:gd name="T51" fmla="*/ 192 h 202"/>
                  <a:gd name="T52" fmla="*/ 29 w 123"/>
                  <a:gd name="T53" fmla="*/ 198 h 202"/>
                  <a:gd name="T54" fmla="*/ 30 w 123"/>
                  <a:gd name="T55" fmla="*/ 202 h 202"/>
                  <a:gd name="T56" fmla="*/ 20 w 123"/>
                  <a:gd name="T57" fmla="*/ 201 h 202"/>
                  <a:gd name="T58" fmla="*/ 19 w 123"/>
                  <a:gd name="T59" fmla="*/ 194 h 202"/>
                  <a:gd name="T60" fmla="*/ 20 w 123"/>
                  <a:gd name="T61" fmla="*/ 167 h 202"/>
                  <a:gd name="T62" fmla="*/ 13 w 123"/>
                  <a:gd name="T63" fmla="*/ 149 h 202"/>
                  <a:gd name="T64" fmla="*/ 8 w 123"/>
                  <a:gd name="T65" fmla="*/ 144 h 202"/>
                  <a:gd name="T66" fmla="*/ 23 w 123"/>
                  <a:gd name="T67" fmla="*/ 132 h 202"/>
                  <a:gd name="T68" fmla="*/ 30 w 123"/>
                  <a:gd name="T69" fmla="*/ 119 h 202"/>
                  <a:gd name="T70" fmla="*/ 30 w 123"/>
                  <a:gd name="T71" fmla="*/ 97 h 202"/>
                  <a:gd name="T72" fmla="*/ 28 w 123"/>
                  <a:gd name="T73" fmla="*/ 76 h 202"/>
                  <a:gd name="T74" fmla="*/ 0 w 123"/>
                  <a:gd name="T75" fmla="*/ 66 h 2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3"/>
                  <a:gd name="T115" fmla="*/ 0 h 202"/>
                  <a:gd name="T116" fmla="*/ 123 w 123"/>
                  <a:gd name="T117" fmla="*/ 202 h 2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3" h="202">
                    <a:moveTo>
                      <a:pt x="0" y="66"/>
                    </a:moveTo>
                    <a:lnTo>
                      <a:pt x="2" y="54"/>
                    </a:lnTo>
                    <a:lnTo>
                      <a:pt x="38" y="47"/>
                    </a:lnTo>
                    <a:lnTo>
                      <a:pt x="51" y="48"/>
                    </a:lnTo>
                    <a:lnTo>
                      <a:pt x="49" y="71"/>
                    </a:lnTo>
                    <a:lnTo>
                      <a:pt x="58" y="80"/>
                    </a:lnTo>
                    <a:lnTo>
                      <a:pt x="66" y="69"/>
                    </a:lnTo>
                    <a:lnTo>
                      <a:pt x="64" y="48"/>
                    </a:lnTo>
                    <a:lnTo>
                      <a:pt x="53" y="36"/>
                    </a:lnTo>
                    <a:lnTo>
                      <a:pt x="49" y="24"/>
                    </a:lnTo>
                    <a:lnTo>
                      <a:pt x="52" y="12"/>
                    </a:lnTo>
                    <a:lnTo>
                      <a:pt x="68" y="14"/>
                    </a:lnTo>
                    <a:lnTo>
                      <a:pt x="87" y="14"/>
                    </a:lnTo>
                    <a:lnTo>
                      <a:pt x="109" y="8"/>
                    </a:lnTo>
                    <a:lnTo>
                      <a:pt x="120" y="0"/>
                    </a:lnTo>
                    <a:lnTo>
                      <a:pt x="120" y="30"/>
                    </a:lnTo>
                    <a:lnTo>
                      <a:pt x="123" y="60"/>
                    </a:lnTo>
                    <a:lnTo>
                      <a:pt x="109" y="74"/>
                    </a:lnTo>
                    <a:lnTo>
                      <a:pt x="84" y="89"/>
                    </a:lnTo>
                    <a:lnTo>
                      <a:pt x="58" y="113"/>
                    </a:lnTo>
                    <a:lnTo>
                      <a:pt x="52" y="115"/>
                    </a:lnTo>
                    <a:lnTo>
                      <a:pt x="53" y="127"/>
                    </a:lnTo>
                    <a:lnTo>
                      <a:pt x="60" y="147"/>
                    </a:lnTo>
                    <a:lnTo>
                      <a:pt x="58" y="171"/>
                    </a:lnTo>
                    <a:lnTo>
                      <a:pt x="30" y="186"/>
                    </a:lnTo>
                    <a:lnTo>
                      <a:pt x="27" y="192"/>
                    </a:lnTo>
                    <a:lnTo>
                      <a:pt x="29" y="198"/>
                    </a:lnTo>
                    <a:lnTo>
                      <a:pt x="30" y="202"/>
                    </a:lnTo>
                    <a:lnTo>
                      <a:pt x="20" y="201"/>
                    </a:lnTo>
                    <a:lnTo>
                      <a:pt x="19" y="194"/>
                    </a:lnTo>
                    <a:lnTo>
                      <a:pt x="20" y="167"/>
                    </a:lnTo>
                    <a:lnTo>
                      <a:pt x="13" y="149"/>
                    </a:lnTo>
                    <a:lnTo>
                      <a:pt x="8" y="144"/>
                    </a:lnTo>
                    <a:lnTo>
                      <a:pt x="23" y="132"/>
                    </a:lnTo>
                    <a:lnTo>
                      <a:pt x="30" y="119"/>
                    </a:lnTo>
                    <a:lnTo>
                      <a:pt x="30" y="97"/>
                    </a:lnTo>
                    <a:lnTo>
                      <a:pt x="28" y="76"/>
                    </a:lnTo>
                    <a:lnTo>
                      <a:pt x="0" y="6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76" name="Malawi"/>
              <p:cNvSpPr>
                <a:spLocks/>
              </p:cNvSpPr>
              <p:nvPr/>
            </p:nvSpPr>
            <p:spPr bwMode="auto">
              <a:xfrm>
                <a:off x="5019553" y="3907495"/>
                <a:ext cx="63701" cy="152654"/>
              </a:xfrm>
              <a:custGeom>
                <a:avLst/>
                <a:gdLst>
                  <a:gd name="T0" fmla="*/ 2 w 38"/>
                  <a:gd name="T1" fmla="*/ 38 h 91"/>
                  <a:gd name="T2" fmla="*/ 7 w 38"/>
                  <a:gd name="T3" fmla="*/ 33 h 91"/>
                  <a:gd name="T4" fmla="*/ 8 w 38"/>
                  <a:gd name="T5" fmla="*/ 13 h 91"/>
                  <a:gd name="T6" fmla="*/ 10 w 38"/>
                  <a:gd name="T7" fmla="*/ 11 h 91"/>
                  <a:gd name="T8" fmla="*/ 6 w 38"/>
                  <a:gd name="T9" fmla="*/ 0 h 91"/>
                  <a:gd name="T10" fmla="*/ 16 w 38"/>
                  <a:gd name="T11" fmla="*/ 1 h 91"/>
                  <a:gd name="T12" fmla="*/ 23 w 38"/>
                  <a:gd name="T13" fmla="*/ 9 h 91"/>
                  <a:gd name="T14" fmla="*/ 24 w 38"/>
                  <a:gd name="T15" fmla="*/ 23 h 91"/>
                  <a:gd name="T16" fmla="*/ 21 w 38"/>
                  <a:gd name="T17" fmla="*/ 35 h 91"/>
                  <a:gd name="T18" fmla="*/ 25 w 38"/>
                  <a:gd name="T19" fmla="*/ 47 h 91"/>
                  <a:gd name="T20" fmla="*/ 36 w 38"/>
                  <a:gd name="T21" fmla="*/ 59 h 91"/>
                  <a:gd name="T22" fmla="*/ 38 w 38"/>
                  <a:gd name="T23" fmla="*/ 80 h 91"/>
                  <a:gd name="T24" fmla="*/ 30 w 38"/>
                  <a:gd name="T25" fmla="*/ 91 h 91"/>
                  <a:gd name="T26" fmla="*/ 21 w 38"/>
                  <a:gd name="T27" fmla="*/ 82 h 91"/>
                  <a:gd name="T28" fmla="*/ 23 w 38"/>
                  <a:gd name="T29" fmla="*/ 59 h 91"/>
                  <a:gd name="T30" fmla="*/ 7 w 38"/>
                  <a:gd name="T31" fmla="*/ 58 h 91"/>
                  <a:gd name="T32" fmla="*/ 0 w 38"/>
                  <a:gd name="T33" fmla="*/ 49 h 91"/>
                  <a:gd name="T34" fmla="*/ 2 w 38"/>
                  <a:gd name="T35" fmla="*/ 38 h 9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91"/>
                  <a:gd name="T56" fmla="*/ 38 w 38"/>
                  <a:gd name="T57" fmla="*/ 91 h 9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91">
                    <a:moveTo>
                      <a:pt x="2" y="38"/>
                    </a:moveTo>
                    <a:lnTo>
                      <a:pt x="7" y="33"/>
                    </a:lnTo>
                    <a:lnTo>
                      <a:pt x="8" y="13"/>
                    </a:lnTo>
                    <a:lnTo>
                      <a:pt x="10" y="11"/>
                    </a:lnTo>
                    <a:lnTo>
                      <a:pt x="6" y="0"/>
                    </a:lnTo>
                    <a:lnTo>
                      <a:pt x="16" y="1"/>
                    </a:lnTo>
                    <a:lnTo>
                      <a:pt x="23" y="9"/>
                    </a:lnTo>
                    <a:lnTo>
                      <a:pt x="24" y="23"/>
                    </a:lnTo>
                    <a:lnTo>
                      <a:pt x="21" y="35"/>
                    </a:lnTo>
                    <a:lnTo>
                      <a:pt x="25" y="47"/>
                    </a:lnTo>
                    <a:lnTo>
                      <a:pt x="36" y="59"/>
                    </a:lnTo>
                    <a:lnTo>
                      <a:pt x="38" y="80"/>
                    </a:lnTo>
                    <a:lnTo>
                      <a:pt x="30" y="91"/>
                    </a:lnTo>
                    <a:lnTo>
                      <a:pt x="21" y="82"/>
                    </a:lnTo>
                    <a:lnTo>
                      <a:pt x="23" y="59"/>
                    </a:lnTo>
                    <a:lnTo>
                      <a:pt x="7" y="58"/>
                    </a:lnTo>
                    <a:lnTo>
                      <a:pt x="0" y="49"/>
                    </a:lnTo>
                    <a:lnTo>
                      <a:pt x="2" y="3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77" name="Zambia"/>
              <p:cNvSpPr>
                <a:spLocks/>
              </p:cNvSpPr>
              <p:nvPr/>
            </p:nvSpPr>
            <p:spPr bwMode="auto">
              <a:xfrm>
                <a:off x="4804982" y="3882332"/>
                <a:ext cx="231335" cy="197947"/>
              </a:xfrm>
              <a:custGeom>
                <a:avLst/>
                <a:gdLst>
                  <a:gd name="T0" fmla="*/ 40 w 138"/>
                  <a:gd name="T1" fmla="*/ 118 h 118"/>
                  <a:gd name="T2" fmla="*/ 36 w 138"/>
                  <a:gd name="T3" fmla="*/ 113 h 118"/>
                  <a:gd name="T4" fmla="*/ 15 w 138"/>
                  <a:gd name="T5" fmla="*/ 111 h 118"/>
                  <a:gd name="T6" fmla="*/ 1 w 138"/>
                  <a:gd name="T7" fmla="*/ 97 h 118"/>
                  <a:gd name="T8" fmla="*/ 0 w 138"/>
                  <a:gd name="T9" fmla="*/ 58 h 118"/>
                  <a:gd name="T10" fmla="*/ 23 w 138"/>
                  <a:gd name="T11" fmla="*/ 57 h 118"/>
                  <a:gd name="T12" fmla="*/ 22 w 138"/>
                  <a:gd name="T13" fmla="*/ 32 h 118"/>
                  <a:gd name="T14" fmla="*/ 37 w 138"/>
                  <a:gd name="T15" fmla="*/ 38 h 118"/>
                  <a:gd name="T16" fmla="*/ 52 w 138"/>
                  <a:gd name="T17" fmla="*/ 44 h 118"/>
                  <a:gd name="T18" fmla="*/ 62 w 138"/>
                  <a:gd name="T19" fmla="*/ 40 h 118"/>
                  <a:gd name="T20" fmla="*/ 68 w 138"/>
                  <a:gd name="T21" fmla="*/ 48 h 118"/>
                  <a:gd name="T22" fmla="*/ 78 w 138"/>
                  <a:gd name="T23" fmla="*/ 52 h 118"/>
                  <a:gd name="T24" fmla="*/ 83 w 138"/>
                  <a:gd name="T25" fmla="*/ 62 h 118"/>
                  <a:gd name="T26" fmla="*/ 94 w 138"/>
                  <a:gd name="T27" fmla="*/ 61 h 118"/>
                  <a:gd name="T28" fmla="*/ 94 w 138"/>
                  <a:gd name="T29" fmla="*/ 48 h 118"/>
                  <a:gd name="T30" fmla="*/ 83 w 138"/>
                  <a:gd name="T31" fmla="*/ 44 h 118"/>
                  <a:gd name="T32" fmla="*/ 75 w 138"/>
                  <a:gd name="T33" fmla="*/ 37 h 118"/>
                  <a:gd name="T34" fmla="*/ 78 w 138"/>
                  <a:gd name="T35" fmla="*/ 20 h 118"/>
                  <a:gd name="T36" fmla="*/ 77 w 138"/>
                  <a:gd name="T37" fmla="*/ 6 h 118"/>
                  <a:gd name="T38" fmla="*/ 89 w 138"/>
                  <a:gd name="T39" fmla="*/ 0 h 118"/>
                  <a:gd name="T40" fmla="*/ 103 w 138"/>
                  <a:gd name="T41" fmla="*/ 0 h 118"/>
                  <a:gd name="T42" fmla="*/ 134 w 138"/>
                  <a:gd name="T43" fmla="*/ 15 h 118"/>
                  <a:gd name="T44" fmla="*/ 138 w 138"/>
                  <a:gd name="T45" fmla="*/ 26 h 118"/>
                  <a:gd name="T46" fmla="*/ 136 w 138"/>
                  <a:gd name="T47" fmla="*/ 31 h 118"/>
                  <a:gd name="T48" fmla="*/ 135 w 138"/>
                  <a:gd name="T49" fmla="*/ 48 h 118"/>
                  <a:gd name="T50" fmla="*/ 130 w 138"/>
                  <a:gd name="T51" fmla="*/ 53 h 118"/>
                  <a:gd name="T52" fmla="*/ 128 w 138"/>
                  <a:gd name="T53" fmla="*/ 64 h 118"/>
                  <a:gd name="T54" fmla="*/ 135 w 138"/>
                  <a:gd name="T55" fmla="*/ 73 h 118"/>
                  <a:gd name="T56" fmla="*/ 102 w 138"/>
                  <a:gd name="T57" fmla="*/ 80 h 118"/>
                  <a:gd name="T58" fmla="*/ 100 w 138"/>
                  <a:gd name="T59" fmla="*/ 92 h 118"/>
                  <a:gd name="T60" fmla="*/ 86 w 138"/>
                  <a:gd name="T61" fmla="*/ 91 h 118"/>
                  <a:gd name="T62" fmla="*/ 80 w 138"/>
                  <a:gd name="T63" fmla="*/ 102 h 118"/>
                  <a:gd name="T64" fmla="*/ 71 w 138"/>
                  <a:gd name="T65" fmla="*/ 104 h 118"/>
                  <a:gd name="T66" fmla="*/ 60 w 138"/>
                  <a:gd name="T67" fmla="*/ 116 h 118"/>
                  <a:gd name="T68" fmla="*/ 40 w 138"/>
                  <a:gd name="T69" fmla="*/ 118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8"/>
                  <a:gd name="T106" fmla="*/ 0 h 118"/>
                  <a:gd name="T107" fmla="*/ 138 w 138"/>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8" h="118">
                    <a:moveTo>
                      <a:pt x="40" y="118"/>
                    </a:moveTo>
                    <a:lnTo>
                      <a:pt x="36" y="113"/>
                    </a:lnTo>
                    <a:lnTo>
                      <a:pt x="15" y="111"/>
                    </a:lnTo>
                    <a:lnTo>
                      <a:pt x="1" y="97"/>
                    </a:lnTo>
                    <a:lnTo>
                      <a:pt x="0" y="58"/>
                    </a:lnTo>
                    <a:lnTo>
                      <a:pt x="23" y="57"/>
                    </a:lnTo>
                    <a:lnTo>
                      <a:pt x="22" y="32"/>
                    </a:lnTo>
                    <a:lnTo>
                      <a:pt x="37" y="38"/>
                    </a:lnTo>
                    <a:lnTo>
                      <a:pt x="52" y="44"/>
                    </a:lnTo>
                    <a:lnTo>
                      <a:pt x="62" y="40"/>
                    </a:lnTo>
                    <a:lnTo>
                      <a:pt x="68" y="48"/>
                    </a:lnTo>
                    <a:lnTo>
                      <a:pt x="78" y="52"/>
                    </a:lnTo>
                    <a:lnTo>
                      <a:pt x="83" y="62"/>
                    </a:lnTo>
                    <a:lnTo>
                      <a:pt x="94" y="61"/>
                    </a:lnTo>
                    <a:lnTo>
                      <a:pt x="94" y="48"/>
                    </a:lnTo>
                    <a:lnTo>
                      <a:pt x="83" y="44"/>
                    </a:lnTo>
                    <a:lnTo>
                      <a:pt x="75" y="37"/>
                    </a:lnTo>
                    <a:lnTo>
                      <a:pt x="78" y="20"/>
                    </a:lnTo>
                    <a:lnTo>
                      <a:pt x="77" y="6"/>
                    </a:lnTo>
                    <a:lnTo>
                      <a:pt x="89" y="0"/>
                    </a:lnTo>
                    <a:lnTo>
                      <a:pt x="103" y="0"/>
                    </a:lnTo>
                    <a:lnTo>
                      <a:pt x="134" y="15"/>
                    </a:lnTo>
                    <a:lnTo>
                      <a:pt x="138" y="26"/>
                    </a:lnTo>
                    <a:lnTo>
                      <a:pt x="136" y="31"/>
                    </a:lnTo>
                    <a:lnTo>
                      <a:pt x="135" y="48"/>
                    </a:lnTo>
                    <a:lnTo>
                      <a:pt x="130" y="53"/>
                    </a:lnTo>
                    <a:lnTo>
                      <a:pt x="128" y="64"/>
                    </a:lnTo>
                    <a:lnTo>
                      <a:pt x="135" y="73"/>
                    </a:lnTo>
                    <a:lnTo>
                      <a:pt x="102" y="80"/>
                    </a:lnTo>
                    <a:lnTo>
                      <a:pt x="100" y="92"/>
                    </a:lnTo>
                    <a:lnTo>
                      <a:pt x="86" y="91"/>
                    </a:lnTo>
                    <a:lnTo>
                      <a:pt x="80" y="102"/>
                    </a:lnTo>
                    <a:lnTo>
                      <a:pt x="71" y="104"/>
                    </a:lnTo>
                    <a:lnTo>
                      <a:pt x="60" y="116"/>
                    </a:lnTo>
                    <a:lnTo>
                      <a:pt x="40" y="11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78" name="Tanzania"/>
              <p:cNvSpPr>
                <a:spLocks/>
              </p:cNvSpPr>
              <p:nvPr/>
            </p:nvSpPr>
            <p:spPr bwMode="auto">
              <a:xfrm>
                <a:off x="4954176" y="3736389"/>
                <a:ext cx="219601" cy="213044"/>
              </a:xfrm>
              <a:custGeom>
                <a:avLst/>
                <a:gdLst>
                  <a:gd name="T0" fmla="*/ 14 w 131"/>
                  <a:gd name="T1" fmla="*/ 87 h 127"/>
                  <a:gd name="T2" fmla="*/ 12 w 131"/>
                  <a:gd name="T3" fmla="*/ 75 h 127"/>
                  <a:gd name="T4" fmla="*/ 1 w 131"/>
                  <a:gd name="T5" fmla="*/ 62 h 127"/>
                  <a:gd name="T6" fmla="*/ 0 w 131"/>
                  <a:gd name="T7" fmla="*/ 43 h 127"/>
                  <a:gd name="T8" fmla="*/ 15 w 131"/>
                  <a:gd name="T9" fmla="*/ 26 h 127"/>
                  <a:gd name="T10" fmla="*/ 13 w 131"/>
                  <a:gd name="T11" fmla="*/ 16 h 127"/>
                  <a:gd name="T12" fmla="*/ 17 w 131"/>
                  <a:gd name="T13" fmla="*/ 9 h 127"/>
                  <a:gd name="T14" fmla="*/ 12 w 131"/>
                  <a:gd name="T15" fmla="*/ 0 h 127"/>
                  <a:gd name="T16" fmla="*/ 28 w 131"/>
                  <a:gd name="T17" fmla="*/ 0 h 127"/>
                  <a:gd name="T18" fmla="*/ 57 w 131"/>
                  <a:gd name="T19" fmla="*/ 3 h 127"/>
                  <a:gd name="T20" fmla="*/ 96 w 131"/>
                  <a:gd name="T21" fmla="*/ 23 h 127"/>
                  <a:gd name="T22" fmla="*/ 98 w 131"/>
                  <a:gd name="T23" fmla="*/ 31 h 127"/>
                  <a:gd name="T24" fmla="*/ 118 w 131"/>
                  <a:gd name="T25" fmla="*/ 45 h 127"/>
                  <a:gd name="T26" fmla="*/ 114 w 131"/>
                  <a:gd name="T27" fmla="*/ 55 h 127"/>
                  <a:gd name="T28" fmla="*/ 112 w 131"/>
                  <a:gd name="T29" fmla="*/ 65 h 127"/>
                  <a:gd name="T30" fmla="*/ 118 w 131"/>
                  <a:gd name="T31" fmla="*/ 73 h 127"/>
                  <a:gd name="T32" fmla="*/ 118 w 131"/>
                  <a:gd name="T33" fmla="*/ 95 h 127"/>
                  <a:gd name="T34" fmla="*/ 131 w 131"/>
                  <a:gd name="T35" fmla="*/ 113 h 127"/>
                  <a:gd name="T36" fmla="*/ 120 w 131"/>
                  <a:gd name="T37" fmla="*/ 121 h 127"/>
                  <a:gd name="T38" fmla="*/ 98 w 131"/>
                  <a:gd name="T39" fmla="*/ 127 h 127"/>
                  <a:gd name="T40" fmla="*/ 63 w 131"/>
                  <a:gd name="T41" fmla="*/ 125 h 127"/>
                  <a:gd name="T42" fmla="*/ 62 w 131"/>
                  <a:gd name="T43" fmla="*/ 111 h 127"/>
                  <a:gd name="T44" fmla="*/ 55 w 131"/>
                  <a:gd name="T45" fmla="*/ 103 h 127"/>
                  <a:gd name="T46" fmla="*/ 45 w 131"/>
                  <a:gd name="T47" fmla="*/ 102 h 127"/>
                  <a:gd name="T48" fmla="*/ 14 w 131"/>
                  <a:gd name="T49" fmla="*/ 87 h 1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
                  <a:gd name="T76" fmla="*/ 0 h 127"/>
                  <a:gd name="T77" fmla="*/ 131 w 131"/>
                  <a:gd name="T78" fmla="*/ 127 h 1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 h="127">
                    <a:moveTo>
                      <a:pt x="14" y="87"/>
                    </a:moveTo>
                    <a:lnTo>
                      <a:pt x="12" y="75"/>
                    </a:lnTo>
                    <a:lnTo>
                      <a:pt x="1" y="62"/>
                    </a:lnTo>
                    <a:lnTo>
                      <a:pt x="0" y="43"/>
                    </a:lnTo>
                    <a:lnTo>
                      <a:pt x="15" y="26"/>
                    </a:lnTo>
                    <a:lnTo>
                      <a:pt x="13" y="16"/>
                    </a:lnTo>
                    <a:lnTo>
                      <a:pt x="17" y="9"/>
                    </a:lnTo>
                    <a:lnTo>
                      <a:pt x="12" y="0"/>
                    </a:lnTo>
                    <a:lnTo>
                      <a:pt x="28" y="0"/>
                    </a:lnTo>
                    <a:lnTo>
                      <a:pt x="57" y="3"/>
                    </a:lnTo>
                    <a:lnTo>
                      <a:pt x="96" y="23"/>
                    </a:lnTo>
                    <a:lnTo>
                      <a:pt x="98" y="31"/>
                    </a:lnTo>
                    <a:lnTo>
                      <a:pt x="118" y="45"/>
                    </a:lnTo>
                    <a:lnTo>
                      <a:pt x="114" y="55"/>
                    </a:lnTo>
                    <a:lnTo>
                      <a:pt x="112" y="65"/>
                    </a:lnTo>
                    <a:lnTo>
                      <a:pt x="118" y="73"/>
                    </a:lnTo>
                    <a:lnTo>
                      <a:pt x="118" y="95"/>
                    </a:lnTo>
                    <a:lnTo>
                      <a:pt x="131" y="113"/>
                    </a:lnTo>
                    <a:lnTo>
                      <a:pt x="120" y="121"/>
                    </a:lnTo>
                    <a:lnTo>
                      <a:pt x="98" y="127"/>
                    </a:lnTo>
                    <a:lnTo>
                      <a:pt x="63" y="125"/>
                    </a:lnTo>
                    <a:lnTo>
                      <a:pt x="62" y="111"/>
                    </a:lnTo>
                    <a:lnTo>
                      <a:pt x="55" y="103"/>
                    </a:lnTo>
                    <a:lnTo>
                      <a:pt x="45" y="102"/>
                    </a:lnTo>
                    <a:lnTo>
                      <a:pt x="14" y="8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79" name="Burundi"/>
              <p:cNvSpPr>
                <a:spLocks/>
              </p:cNvSpPr>
              <p:nvPr/>
            </p:nvSpPr>
            <p:spPr bwMode="auto">
              <a:xfrm>
                <a:off x="4950823" y="3763229"/>
                <a:ext cx="28498" cy="45293"/>
              </a:xfrm>
              <a:custGeom>
                <a:avLst/>
                <a:gdLst>
                  <a:gd name="T0" fmla="*/ 15 w 17"/>
                  <a:gd name="T1" fmla="*/ 0 h 27"/>
                  <a:gd name="T2" fmla="*/ 7 w 17"/>
                  <a:gd name="T3" fmla="*/ 1 h 27"/>
                  <a:gd name="T4" fmla="*/ 0 w 17"/>
                  <a:gd name="T5" fmla="*/ 9 h 27"/>
                  <a:gd name="T6" fmla="*/ 2 w 17"/>
                  <a:gd name="T7" fmla="*/ 27 h 27"/>
                  <a:gd name="T8" fmla="*/ 17 w 17"/>
                  <a:gd name="T9" fmla="*/ 10 h 27"/>
                  <a:gd name="T10" fmla="*/ 15 w 17"/>
                  <a:gd name="T11" fmla="*/ 0 h 27"/>
                  <a:gd name="T12" fmla="*/ 0 60000 65536"/>
                  <a:gd name="T13" fmla="*/ 0 60000 65536"/>
                  <a:gd name="T14" fmla="*/ 0 60000 65536"/>
                  <a:gd name="T15" fmla="*/ 0 60000 65536"/>
                  <a:gd name="T16" fmla="*/ 0 60000 65536"/>
                  <a:gd name="T17" fmla="*/ 0 60000 65536"/>
                  <a:gd name="T18" fmla="*/ 0 w 17"/>
                  <a:gd name="T19" fmla="*/ 0 h 27"/>
                  <a:gd name="T20" fmla="*/ 17 w 17"/>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7" h="27">
                    <a:moveTo>
                      <a:pt x="15" y="0"/>
                    </a:moveTo>
                    <a:lnTo>
                      <a:pt x="7" y="1"/>
                    </a:lnTo>
                    <a:lnTo>
                      <a:pt x="0" y="9"/>
                    </a:lnTo>
                    <a:lnTo>
                      <a:pt x="2" y="27"/>
                    </a:lnTo>
                    <a:lnTo>
                      <a:pt x="17" y="10"/>
                    </a:lnTo>
                    <a:lnTo>
                      <a:pt x="15"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80" name="Rwanda"/>
              <p:cNvSpPr>
                <a:spLocks/>
              </p:cNvSpPr>
              <p:nvPr/>
            </p:nvSpPr>
            <p:spPr bwMode="auto">
              <a:xfrm>
                <a:off x="4945794" y="3736389"/>
                <a:ext cx="36880" cy="41938"/>
              </a:xfrm>
              <a:custGeom>
                <a:avLst/>
                <a:gdLst>
                  <a:gd name="T0" fmla="*/ 7 w 22"/>
                  <a:gd name="T1" fmla="*/ 3 h 25"/>
                  <a:gd name="T2" fmla="*/ 17 w 22"/>
                  <a:gd name="T3" fmla="*/ 0 h 25"/>
                  <a:gd name="T4" fmla="*/ 22 w 22"/>
                  <a:gd name="T5" fmla="*/ 9 h 25"/>
                  <a:gd name="T6" fmla="*/ 18 w 22"/>
                  <a:gd name="T7" fmla="*/ 16 h 25"/>
                  <a:gd name="T8" fmla="*/ 10 w 22"/>
                  <a:gd name="T9" fmla="*/ 17 h 25"/>
                  <a:gd name="T10" fmla="*/ 3 w 22"/>
                  <a:gd name="T11" fmla="*/ 25 h 25"/>
                  <a:gd name="T12" fmla="*/ 0 w 22"/>
                  <a:gd name="T13" fmla="*/ 13 h 25"/>
                  <a:gd name="T14" fmla="*/ 7 w 22"/>
                  <a:gd name="T15" fmla="*/ 3 h 25"/>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5"/>
                  <a:gd name="T26" fmla="*/ 22 w 22"/>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5">
                    <a:moveTo>
                      <a:pt x="7" y="3"/>
                    </a:moveTo>
                    <a:lnTo>
                      <a:pt x="17" y="0"/>
                    </a:lnTo>
                    <a:lnTo>
                      <a:pt x="22" y="9"/>
                    </a:lnTo>
                    <a:lnTo>
                      <a:pt x="18" y="16"/>
                    </a:lnTo>
                    <a:lnTo>
                      <a:pt x="10" y="17"/>
                    </a:lnTo>
                    <a:lnTo>
                      <a:pt x="3" y="25"/>
                    </a:lnTo>
                    <a:lnTo>
                      <a:pt x="0" y="13"/>
                    </a:lnTo>
                    <a:lnTo>
                      <a:pt x="7" y="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81" name="Uganda"/>
              <p:cNvSpPr>
                <a:spLocks/>
              </p:cNvSpPr>
              <p:nvPr/>
            </p:nvSpPr>
            <p:spPr bwMode="auto">
              <a:xfrm>
                <a:off x="4957529" y="3634060"/>
                <a:ext cx="105610" cy="107361"/>
              </a:xfrm>
              <a:custGeom>
                <a:avLst/>
                <a:gdLst>
                  <a:gd name="T0" fmla="*/ 0 w 63"/>
                  <a:gd name="T1" fmla="*/ 64 h 64"/>
                  <a:gd name="T2" fmla="*/ 1 w 63"/>
                  <a:gd name="T3" fmla="*/ 47 h 64"/>
                  <a:gd name="T4" fmla="*/ 4 w 63"/>
                  <a:gd name="T5" fmla="*/ 38 h 64"/>
                  <a:gd name="T6" fmla="*/ 19 w 63"/>
                  <a:gd name="T7" fmla="*/ 25 h 64"/>
                  <a:gd name="T8" fmla="*/ 19 w 63"/>
                  <a:gd name="T9" fmla="*/ 21 h 64"/>
                  <a:gd name="T10" fmla="*/ 15 w 63"/>
                  <a:gd name="T11" fmla="*/ 20 h 64"/>
                  <a:gd name="T12" fmla="*/ 12 w 63"/>
                  <a:gd name="T13" fmla="*/ 3 h 64"/>
                  <a:gd name="T14" fmla="*/ 51 w 63"/>
                  <a:gd name="T15" fmla="*/ 0 h 64"/>
                  <a:gd name="T16" fmla="*/ 59 w 63"/>
                  <a:gd name="T17" fmla="*/ 14 h 64"/>
                  <a:gd name="T18" fmla="*/ 63 w 63"/>
                  <a:gd name="T19" fmla="*/ 31 h 64"/>
                  <a:gd name="T20" fmla="*/ 54 w 63"/>
                  <a:gd name="T21" fmla="*/ 42 h 64"/>
                  <a:gd name="T22" fmla="*/ 56 w 63"/>
                  <a:gd name="T23" fmla="*/ 53 h 64"/>
                  <a:gd name="T24" fmla="*/ 52 w 63"/>
                  <a:gd name="T25" fmla="*/ 64 h 64"/>
                  <a:gd name="T26" fmla="*/ 26 w 63"/>
                  <a:gd name="T27" fmla="*/ 61 h 64"/>
                  <a:gd name="T28" fmla="*/ 10 w 63"/>
                  <a:gd name="T29" fmla="*/ 61 h 64"/>
                  <a:gd name="T30" fmla="*/ 0 w 63"/>
                  <a:gd name="T31" fmla="*/ 64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3"/>
                  <a:gd name="T49" fmla="*/ 0 h 64"/>
                  <a:gd name="T50" fmla="*/ 63 w 63"/>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3" h="64">
                    <a:moveTo>
                      <a:pt x="0" y="64"/>
                    </a:moveTo>
                    <a:lnTo>
                      <a:pt x="1" y="47"/>
                    </a:lnTo>
                    <a:lnTo>
                      <a:pt x="4" y="38"/>
                    </a:lnTo>
                    <a:lnTo>
                      <a:pt x="19" y="25"/>
                    </a:lnTo>
                    <a:lnTo>
                      <a:pt x="19" y="21"/>
                    </a:lnTo>
                    <a:lnTo>
                      <a:pt x="15" y="20"/>
                    </a:lnTo>
                    <a:lnTo>
                      <a:pt x="12" y="3"/>
                    </a:lnTo>
                    <a:lnTo>
                      <a:pt x="51" y="0"/>
                    </a:lnTo>
                    <a:lnTo>
                      <a:pt x="59" y="14"/>
                    </a:lnTo>
                    <a:lnTo>
                      <a:pt x="63" y="31"/>
                    </a:lnTo>
                    <a:lnTo>
                      <a:pt x="54" y="42"/>
                    </a:lnTo>
                    <a:lnTo>
                      <a:pt x="56" y="53"/>
                    </a:lnTo>
                    <a:lnTo>
                      <a:pt x="52" y="64"/>
                    </a:lnTo>
                    <a:lnTo>
                      <a:pt x="26" y="61"/>
                    </a:lnTo>
                    <a:lnTo>
                      <a:pt x="10" y="61"/>
                    </a:lnTo>
                    <a:lnTo>
                      <a:pt x="0" y="6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82" name="DR Congo"/>
              <p:cNvSpPr>
                <a:spLocks/>
              </p:cNvSpPr>
              <p:nvPr/>
            </p:nvSpPr>
            <p:spPr bwMode="auto">
              <a:xfrm>
                <a:off x="4615555" y="3608898"/>
                <a:ext cx="373824" cy="377440"/>
              </a:xfrm>
              <a:custGeom>
                <a:avLst/>
                <a:gdLst>
                  <a:gd name="T0" fmla="*/ 0 w 223"/>
                  <a:gd name="T1" fmla="*/ 133 h 225"/>
                  <a:gd name="T2" fmla="*/ 4 w 223"/>
                  <a:gd name="T3" fmla="*/ 121 h 225"/>
                  <a:gd name="T4" fmla="*/ 10 w 223"/>
                  <a:gd name="T5" fmla="*/ 120 h 225"/>
                  <a:gd name="T6" fmla="*/ 25 w 223"/>
                  <a:gd name="T7" fmla="*/ 117 h 225"/>
                  <a:gd name="T8" fmla="*/ 44 w 223"/>
                  <a:gd name="T9" fmla="*/ 109 h 225"/>
                  <a:gd name="T10" fmla="*/ 46 w 223"/>
                  <a:gd name="T11" fmla="*/ 85 h 225"/>
                  <a:gd name="T12" fmla="*/ 65 w 223"/>
                  <a:gd name="T13" fmla="*/ 55 h 225"/>
                  <a:gd name="T14" fmla="*/ 69 w 223"/>
                  <a:gd name="T15" fmla="*/ 30 h 225"/>
                  <a:gd name="T16" fmla="*/ 71 w 223"/>
                  <a:gd name="T17" fmla="*/ 22 h 225"/>
                  <a:gd name="T18" fmla="*/ 72 w 223"/>
                  <a:gd name="T19" fmla="*/ 11 h 225"/>
                  <a:gd name="T20" fmla="*/ 83 w 223"/>
                  <a:gd name="T21" fmla="*/ 0 h 225"/>
                  <a:gd name="T22" fmla="*/ 93 w 223"/>
                  <a:gd name="T23" fmla="*/ 10 h 225"/>
                  <a:gd name="T24" fmla="*/ 103 w 223"/>
                  <a:gd name="T25" fmla="*/ 13 h 225"/>
                  <a:gd name="T26" fmla="*/ 119 w 223"/>
                  <a:gd name="T27" fmla="*/ 15 h 225"/>
                  <a:gd name="T28" fmla="*/ 128 w 223"/>
                  <a:gd name="T29" fmla="*/ 8 h 225"/>
                  <a:gd name="T30" fmla="*/ 154 w 223"/>
                  <a:gd name="T31" fmla="*/ 2 h 225"/>
                  <a:gd name="T32" fmla="*/ 177 w 223"/>
                  <a:gd name="T33" fmla="*/ 3 h 225"/>
                  <a:gd name="T34" fmla="*/ 183 w 223"/>
                  <a:gd name="T35" fmla="*/ 10 h 225"/>
                  <a:gd name="T36" fmla="*/ 203 w 223"/>
                  <a:gd name="T37" fmla="*/ 8 h 225"/>
                  <a:gd name="T38" fmla="*/ 216 w 223"/>
                  <a:gd name="T39" fmla="*/ 18 h 225"/>
                  <a:gd name="T40" fmla="*/ 219 w 223"/>
                  <a:gd name="T41" fmla="*/ 35 h 225"/>
                  <a:gd name="T42" fmla="*/ 223 w 223"/>
                  <a:gd name="T43" fmla="*/ 36 h 225"/>
                  <a:gd name="T44" fmla="*/ 223 w 223"/>
                  <a:gd name="T45" fmla="*/ 40 h 225"/>
                  <a:gd name="T46" fmla="*/ 208 w 223"/>
                  <a:gd name="T47" fmla="*/ 53 h 225"/>
                  <a:gd name="T48" fmla="*/ 205 w 223"/>
                  <a:gd name="T49" fmla="*/ 62 h 225"/>
                  <a:gd name="T50" fmla="*/ 204 w 223"/>
                  <a:gd name="T51" fmla="*/ 79 h 225"/>
                  <a:gd name="T52" fmla="*/ 197 w 223"/>
                  <a:gd name="T53" fmla="*/ 89 h 225"/>
                  <a:gd name="T54" fmla="*/ 200 w 223"/>
                  <a:gd name="T55" fmla="*/ 101 h 225"/>
                  <a:gd name="T56" fmla="*/ 202 w 223"/>
                  <a:gd name="T57" fmla="*/ 119 h 225"/>
                  <a:gd name="T58" fmla="*/ 203 w 223"/>
                  <a:gd name="T59" fmla="*/ 129 h 225"/>
                  <a:gd name="T60" fmla="*/ 203 w 223"/>
                  <a:gd name="T61" fmla="*/ 138 h 225"/>
                  <a:gd name="T62" fmla="*/ 214 w 223"/>
                  <a:gd name="T63" fmla="*/ 151 h 225"/>
                  <a:gd name="T64" fmla="*/ 216 w 223"/>
                  <a:gd name="T65" fmla="*/ 163 h 225"/>
                  <a:gd name="T66" fmla="*/ 202 w 223"/>
                  <a:gd name="T67" fmla="*/ 163 h 225"/>
                  <a:gd name="T68" fmla="*/ 190 w 223"/>
                  <a:gd name="T69" fmla="*/ 169 h 225"/>
                  <a:gd name="T70" fmla="*/ 191 w 223"/>
                  <a:gd name="T71" fmla="*/ 183 h 225"/>
                  <a:gd name="T72" fmla="*/ 188 w 223"/>
                  <a:gd name="T73" fmla="*/ 200 h 225"/>
                  <a:gd name="T74" fmla="*/ 196 w 223"/>
                  <a:gd name="T75" fmla="*/ 207 h 225"/>
                  <a:gd name="T76" fmla="*/ 207 w 223"/>
                  <a:gd name="T77" fmla="*/ 211 h 225"/>
                  <a:gd name="T78" fmla="*/ 207 w 223"/>
                  <a:gd name="T79" fmla="*/ 224 h 225"/>
                  <a:gd name="T80" fmla="*/ 196 w 223"/>
                  <a:gd name="T81" fmla="*/ 225 h 225"/>
                  <a:gd name="T82" fmla="*/ 191 w 223"/>
                  <a:gd name="T83" fmla="*/ 215 h 225"/>
                  <a:gd name="T84" fmla="*/ 181 w 223"/>
                  <a:gd name="T85" fmla="*/ 211 h 225"/>
                  <a:gd name="T86" fmla="*/ 175 w 223"/>
                  <a:gd name="T87" fmla="*/ 203 h 225"/>
                  <a:gd name="T88" fmla="*/ 165 w 223"/>
                  <a:gd name="T89" fmla="*/ 207 h 225"/>
                  <a:gd name="T90" fmla="*/ 135 w 223"/>
                  <a:gd name="T91" fmla="*/ 195 h 225"/>
                  <a:gd name="T92" fmla="*/ 116 w 223"/>
                  <a:gd name="T93" fmla="*/ 195 h 225"/>
                  <a:gd name="T94" fmla="*/ 118 w 223"/>
                  <a:gd name="T95" fmla="*/ 186 h 225"/>
                  <a:gd name="T96" fmla="*/ 110 w 223"/>
                  <a:gd name="T97" fmla="*/ 181 h 225"/>
                  <a:gd name="T98" fmla="*/ 109 w 223"/>
                  <a:gd name="T99" fmla="*/ 151 h 225"/>
                  <a:gd name="T100" fmla="*/ 88 w 223"/>
                  <a:gd name="T101" fmla="*/ 147 h 225"/>
                  <a:gd name="T102" fmla="*/ 81 w 223"/>
                  <a:gd name="T103" fmla="*/ 159 h 225"/>
                  <a:gd name="T104" fmla="*/ 59 w 223"/>
                  <a:gd name="T105" fmla="*/ 158 h 225"/>
                  <a:gd name="T106" fmla="*/ 51 w 223"/>
                  <a:gd name="T107" fmla="*/ 145 h 225"/>
                  <a:gd name="T108" fmla="*/ 49 w 223"/>
                  <a:gd name="T109" fmla="*/ 134 h 225"/>
                  <a:gd name="T110" fmla="*/ 4 w 223"/>
                  <a:gd name="T111" fmla="*/ 134 h 225"/>
                  <a:gd name="T112" fmla="*/ 0 w 223"/>
                  <a:gd name="T113" fmla="*/ 133 h 2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3"/>
                  <a:gd name="T172" fmla="*/ 0 h 225"/>
                  <a:gd name="T173" fmla="*/ 223 w 223"/>
                  <a:gd name="T174" fmla="*/ 225 h 2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3" h="225">
                    <a:moveTo>
                      <a:pt x="0" y="133"/>
                    </a:moveTo>
                    <a:lnTo>
                      <a:pt x="4" y="121"/>
                    </a:lnTo>
                    <a:lnTo>
                      <a:pt x="10" y="120"/>
                    </a:lnTo>
                    <a:lnTo>
                      <a:pt x="25" y="117"/>
                    </a:lnTo>
                    <a:lnTo>
                      <a:pt x="44" y="109"/>
                    </a:lnTo>
                    <a:lnTo>
                      <a:pt x="46" y="85"/>
                    </a:lnTo>
                    <a:lnTo>
                      <a:pt x="65" y="55"/>
                    </a:lnTo>
                    <a:lnTo>
                      <a:pt x="69" y="30"/>
                    </a:lnTo>
                    <a:lnTo>
                      <a:pt x="71" y="22"/>
                    </a:lnTo>
                    <a:lnTo>
                      <a:pt x="72" y="11"/>
                    </a:lnTo>
                    <a:lnTo>
                      <a:pt x="83" y="0"/>
                    </a:lnTo>
                    <a:lnTo>
                      <a:pt x="93" y="10"/>
                    </a:lnTo>
                    <a:lnTo>
                      <a:pt x="103" y="13"/>
                    </a:lnTo>
                    <a:lnTo>
                      <a:pt x="119" y="15"/>
                    </a:lnTo>
                    <a:lnTo>
                      <a:pt x="128" y="8"/>
                    </a:lnTo>
                    <a:lnTo>
                      <a:pt x="154" y="2"/>
                    </a:lnTo>
                    <a:lnTo>
                      <a:pt x="177" y="3"/>
                    </a:lnTo>
                    <a:lnTo>
                      <a:pt x="183" y="10"/>
                    </a:lnTo>
                    <a:lnTo>
                      <a:pt x="203" y="8"/>
                    </a:lnTo>
                    <a:lnTo>
                      <a:pt x="216" y="18"/>
                    </a:lnTo>
                    <a:lnTo>
                      <a:pt x="219" y="35"/>
                    </a:lnTo>
                    <a:lnTo>
                      <a:pt x="223" y="36"/>
                    </a:lnTo>
                    <a:lnTo>
                      <a:pt x="223" y="40"/>
                    </a:lnTo>
                    <a:lnTo>
                      <a:pt x="208" y="53"/>
                    </a:lnTo>
                    <a:lnTo>
                      <a:pt x="205" y="62"/>
                    </a:lnTo>
                    <a:lnTo>
                      <a:pt x="204" y="79"/>
                    </a:lnTo>
                    <a:lnTo>
                      <a:pt x="197" y="89"/>
                    </a:lnTo>
                    <a:lnTo>
                      <a:pt x="200" y="101"/>
                    </a:lnTo>
                    <a:lnTo>
                      <a:pt x="202" y="119"/>
                    </a:lnTo>
                    <a:lnTo>
                      <a:pt x="203" y="129"/>
                    </a:lnTo>
                    <a:lnTo>
                      <a:pt x="203" y="138"/>
                    </a:lnTo>
                    <a:lnTo>
                      <a:pt x="214" y="151"/>
                    </a:lnTo>
                    <a:lnTo>
                      <a:pt x="216" y="163"/>
                    </a:lnTo>
                    <a:lnTo>
                      <a:pt x="202" y="163"/>
                    </a:lnTo>
                    <a:lnTo>
                      <a:pt x="190" y="169"/>
                    </a:lnTo>
                    <a:lnTo>
                      <a:pt x="191" y="183"/>
                    </a:lnTo>
                    <a:lnTo>
                      <a:pt x="188" y="200"/>
                    </a:lnTo>
                    <a:lnTo>
                      <a:pt x="196" y="207"/>
                    </a:lnTo>
                    <a:lnTo>
                      <a:pt x="207" y="211"/>
                    </a:lnTo>
                    <a:lnTo>
                      <a:pt x="207" y="224"/>
                    </a:lnTo>
                    <a:lnTo>
                      <a:pt x="196" y="225"/>
                    </a:lnTo>
                    <a:lnTo>
                      <a:pt x="191" y="215"/>
                    </a:lnTo>
                    <a:lnTo>
                      <a:pt x="181" y="211"/>
                    </a:lnTo>
                    <a:lnTo>
                      <a:pt x="175" y="203"/>
                    </a:lnTo>
                    <a:lnTo>
                      <a:pt x="165" y="207"/>
                    </a:lnTo>
                    <a:lnTo>
                      <a:pt x="135" y="195"/>
                    </a:lnTo>
                    <a:lnTo>
                      <a:pt x="116" y="195"/>
                    </a:lnTo>
                    <a:lnTo>
                      <a:pt x="118" y="186"/>
                    </a:lnTo>
                    <a:lnTo>
                      <a:pt x="110" y="181"/>
                    </a:lnTo>
                    <a:lnTo>
                      <a:pt x="109" y="151"/>
                    </a:lnTo>
                    <a:lnTo>
                      <a:pt x="88" y="147"/>
                    </a:lnTo>
                    <a:lnTo>
                      <a:pt x="81" y="159"/>
                    </a:lnTo>
                    <a:lnTo>
                      <a:pt x="59" y="158"/>
                    </a:lnTo>
                    <a:lnTo>
                      <a:pt x="51" y="145"/>
                    </a:lnTo>
                    <a:lnTo>
                      <a:pt x="49" y="134"/>
                    </a:lnTo>
                    <a:lnTo>
                      <a:pt x="4" y="134"/>
                    </a:lnTo>
                    <a:lnTo>
                      <a:pt x="0" y="13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83" name="Congo"/>
              <p:cNvSpPr>
                <a:spLocks/>
              </p:cNvSpPr>
              <p:nvPr/>
            </p:nvSpPr>
            <p:spPr bwMode="auto">
              <a:xfrm>
                <a:off x="4587057" y="3644125"/>
                <a:ext cx="147518" cy="167751"/>
              </a:xfrm>
              <a:custGeom>
                <a:avLst/>
                <a:gdLst>
                  <a:gd name="T0" fmla="*/ 0 w 88"/>
                  <a:gd name="T1" fmla="*/ 88 h 100"/>
                  <a:gd name="T2" fmla="*/ 12 w 88"/>
                  <a:gd name="T3" fmla="*/ 88 h 100"/>
                  <a:gd name="T4" fmla="*/ 12 w 88"/>
                  <a:gd name="T5" fmla="*/ 79 h 100"/>
                  <a:gd name="T6" fmla="*/ 6 w 88"/>
                  <a:gd name="T7" fmla="*/ 79 h 100"/>
                  <a:gd name="T8" fmla="*/ 6 w 88"/>
                  <a:gd name="T9" fmla="*/ 70 h 100"/>
                  <a:gd name="T10" fmla="*/ 12 w 88"/>
                  <a:gd name="T11" fmla="*/ 70 h 100"/>
                  <a:gd name="T12" fmla="*/ 19 w 88"/>
                  <a:gd name="T13" fmla="*/ 65 h 100"/>
                  <a:gd name="T14" fmla="*/ 24 w 88"/>
                  <a:gd name="T15" fmla="*/ 71 h 100"/>
                  <a:gd name="T16" fmla="*/ 37 w 88"/>
                  <a:gd name="T17" fmla="*/ 72 h 100"/>
                  <a:gd name="T18" fmla="*/ 41 w 88"/>
                  <a:gd name="T19" fmla="*/ 66 h 100"/>
                  <a:gd name="T20" fmla="*/ 41 w 88"/>
                  <a:gd name="T21" fmla="*/ 50 h 100"/>
                  <a:gd name="T22" fmla="*/ 34 w 88"/>
                  <a:gd name="T23" fmla="*/ 45 h 100"/>
                  <a:gd name="T24" fmla="*/ 34 w 88"/>
                  <a:gd name="T25" fmla="*/ 37 h 100"/>
                  <a:gd name="T26" fmla="*/ 40 w 88"/>
                  <a:gd name="T27" fmla="*/ 32 h 100"/>
                  <a:gd name="T28" fmla="*/ 37 w 88"/>
                  <a:gd name="T29" fmla="*/ 25 h 100"/>
                  <a:gd name="T30" fmla="*/ 26 w 88"/>
                  <a:gd name="T31" fmla="*/ 26 h 100"/>
                  <a:gd name="T32" fmla="*/ 23 w 88"/>
                  <a:gd name="T33" fmla="*/ 15 h 100"/>
                  <a:gd name="T34" fmla="*/ 44 w 88"/>
                  <a:gd name="T35" fmla="*/ 15 h 100"/>
                  <a:gd name="T36" fmla="*/ 44 w 88"/>
                  <a:gd name="T37" fmla="*/ 21 h 100"/>
                  <a:gd name="T38" fmla="*/ 58 w 88"/>
                  <a:gd name="T39" fmla="*/ 19 h 100"/>
                  <a:gd name="T40" fmla="*/ 60 w 88"/>
                  <a:gd name="T41" fmla="*/ 9 h 100"/>
                  <a:gd name="T42" fmla="*/ 65 w 88"/>
                  <a:gd name="T43" fmla="*/ 0 h 100"/>
                  <a:gd name="T44" fmla="*/ 88 w 88"/>
                  <a:gd name="T45" fmla="*/ 1 h 100"/>
                  <a:gd name="T46" fmla="*/ 83 w 88"/>
                  <a:gd name="T47" fmla="*/ 33 h 100"/>
                  <a:gd name="T48" fmla="*/ 63 w 88"/>
                  <a:gd name="T49" fmla="*/ 64 h 100"/>
                  <a:gd name="T50" fmla="*/ 61 w 88"/>
                  <a:gd name="T51" fmla="*/ 88 h 100"/>
                  <a:gd name="T52" fmla="*/ 42 w 88"/>
                  <a:gd name="T53" fmla="*/ 96 h 100"/>
                  <a:gd name="T54" fmla="*/ 21 w 88"/>
                  <a:gd name="T55" fmla="*/ 100 h 100"/>
                  <a:gd name="T56" fmla="*/ 19 w 88"/>
                  <a:gd name="T57" fmla="*/ 96 h 100"/>
                  <a:gd name="T58" fmla="*/ 12 w 88"/>
                  <a:gd name="T59" fmla="*/ 99 h 100"/>
                  <a:gd name="T60" fmla="*/ 0 w 88"/>
                  <a:gd name="T61" fmla="*/ 88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8"/>
                  <a:gd name="T94" fmla="*/ 0 h 100"/>
                  <a:gd name="T95" fmla="*/ 88 w 88"/>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8" h="100">
                    <a:moveTo>
                      <a:pt x="0" y="88"/>
                    </a:moveTo>
                    <a:lnTo>
                      <a:pt x="12" y="88"/>
                    </a:lnTo>
                    <a:lnTo>
                      <a:pt x="12" y="79"/>
                    </a:lnTo>
                    <a:lnTo>
                      <a:pt x="6" y="79"/>
                    </a:lnTo>
                    <a:lnTo>
                      <a:pt x="6" y="70"/>
                    </a:lnTo>
                    <a:lnTo>
                      <a:pt x="12" y="70"/>
                    </a:lnTo>
                    <a:lnTo>
                      <a:pt x="19" y="65"/>
                    </a:lnTo>
                    <a:lnTo>
                      <a:pt x="24" y="71"/>
                    </a:lnTo>
                    <a:lnTo>
                      <a:pt x="37" y="72"/>
                    </a:lnTo>
                    <a:lnTo>
                      <a:pt x="41" y="66"/>
                    </a:lnTo>
                    <a:lnTo>
                      <a:pt x="41" y="50"/>
                    </a:lnTo>
                    <a:lnTo>
                      <a:pt x="34" y="45"/>
                    </a:lnTo>
                    <a:lnTo>
                      <a:pt x="34" y="37"/>
                    </a:lnTo>
                    <a:lnTo>
                      <a:pt x="40" y="32"/>
                    </a:lnTo>
                    <a:lnTo>
                      <a:pt x="37" y="25"/>
                    </a:lnTo>
                    <a:lnTo>
                      <a:pt x="26" y="26"/>
                    </a:lnTo>
                    <a:lnTo>
                      <a:pt x="23" y="15"/>
                    </a:lnTo>
                    <a:lnTo>
                      <a:pt x="44" y="15"/>
                    </a:lnTo>
                    <a:lnTo>
                      <a:pt x="44" y="21"/>
                    </a:lnTo>
                    <a:lnTo>
                      <a:pt x="58" y="19"/>
                    </a:lnTo>
                    <a:lnTo>
                      <a:pt x="60" y="9"/>
                    </a:lnTo>
                    <a:lnTo>
                      <a:pt x="65" y="0"/>
                    </a:lnTo>
                    <a:lnTo>
                      <a:pt x="88" y="1"/>
                    </a:lnTo>
                    <a:lnTo>
                      <a:pt x="83" y="33"/>
                    </a:lnTo>
                    <a:lnTo>
                      <a:pt x="63" y="64"/>
                    </a:lnTo>
                    <a:lnTo>
                      <a:pt x="61" y="88"/>
                    </a:lnTo>
                    <a:lnTo>
                      <a:pt x="42" y="96"/>
                    </a:lnTo>
                    <a:lnTo>
                      <a:pt x="21" y="100"/>
                    </a:lnTo>
                    <a:lnTo>
                      <a:pt x="19" y="96"/>
                    </a:lnTo>
                    <a:lnTo>
                      <a:pt x="12" y="99"/>
                    </a:lnTo>
                    <a:lnTo>
                      <a:pt x="0" y="8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84" name="Kenya"/>
              <p:cNvSpPr>
                <a:spLocks/>
              </p:cNvSpPr>
              <p:nvPr/>
            </p:nvSpPr>
            <p:spPr bwMode="auto">
              <a:xfrm>
                <a:off x="5043022" y="3622318"/>
                <a:ext cx="159252" cy="189559"/>
              </a:xfrm>
              <a:custGeom>
                <a:avLst/>
                <a:gdLst>
                  <a:gd name="T0" fmla="*/ 6 w 95"/>
                  <a:gd name="T1" fmla="*/ 0 h 113"/>
                  <a:gd name="T2" fmla="*/ 21 w 95"/>
                  <a:gd name="T3" fmla="*/ 1 h 113"/>
                  <a:gd name="T4" fmla="*/ 47 w 95"/>
                  <a:gd name="T5" fmla="*/ 12 h 113"/>
                  <a:gd name="T6" fmla="*/ 66 w 95"/>
                  <a:gd name="T7" fmla="*/ 14 h 113"/>
                  <a:gd name="T8" fmla="*/ 81 w 95"/>
                  <a:gd name="T9" fmla="*/ 5 h 113"/>
                  <a:gd name="T10" fmla="*/ 86 w 95"/>
                  <a:gd name="T11" fmla="*/ 11 h 113"/>
                  <a:gd name="T12" fmla="*/ 95 w 95"/>
                  <a:gd name="T13" fmla="*/ 8 h 113"/>
                  <a:gd name="T14" fmla="*/ 94 w 95"/>
                  <a:gd name="T15" fmla="*/ 15 h 113"/>
                  <a:gd name="T16" fmla="*/ 83 w 95"/>
                  <a:gd name="T17" fmla="*/ 23 h 113"/>
                  <a:gd name="T18" fmla="*/ 84 w 95"/>
                  <a:gd name="T19" fmla="*/ 65 h 113"/>
                  <a:gd name="T20" fmla="*/ 91 w 95"/>
                  <a:gd name="T21" fmla="*/ 75 h 113"/>
                  <a:gd name="T22" fmla="*/ 84 w 95"/>
                  <a:gd name="T23" fmla="*/ 81 h 113"/>
                  <a:gd name="T24" fmla="*/ 75 w 95"/>
                  <a:gd name="T25" fmla="*/ 90 h 113"/>
                  <a:gd name="T26" fmla="*/ 69 w 95"/>
                  <a:gd name="T27" fmla="*/ 102 h 113"/>
                  <a:gd name="T28" fmla="*/ 65 w 95"/>
                  <a:gd name="T29" fmla="*/ 113 h 113"/>
                  <a:gd name="T30" fmla="*/ 45 w 95"/>
                  <a:gd name="T31" fmla="*/ 99 h 113"/>
                  <a:gd name="T32" fmla="*/ 43 w 95"/>
                  <a:gd name="T33" fmla="*/ 91 h 113"/>
                  <a:gd name="T34" fmla="*/ 4 w 95"/>
                  <a:gd name="T35" fmla="*/ 71 h 113"/>
                  <a:gd name="T36" fmla="*/ 1 w 95"/>
                  <a:gd name="T37" fmla="*/ 71 h 113"/>
                  <a:gd name="T38" fmla="*/ 5 w 95"/>
                  <a:gd name="T39" fmla="*/ 59 h 113"/>
                  <a:gd name="T40" fmla="*/ 3 w 95"/>
                  <a:gd name="T41" fmla="*/ 49 h 113"/>
                  <a:gd name="T42" fmla="*/ 12 w 95"/>
                  <a:gd name="T43" fmla="*/ 38 h 113"/>
                  <a:gd name="T44" fmla="*/ 8 w 95"/>
                  <a:gd name="T45" fmla="*/ 21 h 113"/>
                  <a:gd name="T46" fmla="*/ 0 w 95"/>
                  <a:gd name="T47" fmla="*/ 7 h 113"/>
                  <a:gd name="T48" fmla="*/ 6 w 95"/>
                  <a:gd name="T49" fmla="*/ 0 h 1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5"/>
                  <a:gd name="T76" fmla="*/ 0 h 113"/>
                  <a:gd name="T77" fmla="*/ 95 w 95"/>
                  <a:gd name="T78" fmla="*/ 113 h 1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5" h="113">
                    <a:moveTo>
                      <a:pt x="6" y="0"/>
                    </a:moveTo>
                    <a:lnTo>
                      <a:pt x="21" y="1"/>
                    </a:lnTo>
                    <a:lnTo>
                      <a:pt x="47" y="12"/>
                    </a:lnTo>
                    <a:lnTo>
                      <a:pt x="66" y="14"/>
                    </a:lnTo>
                    <a:lnTo>
                      <a:pt x="81" y="5"/>
                    </a:lnTo>
                    <a:lnTo>
                      <a:pt x="86" y="11"/>
                    </a:lnTo>
                    <a:lnTo>
                      <a:pt x="95" y="8"/>
                    </a:lnTo>
                    <a:lnTo>
                      <a:pt x="94" y="15"/>
                    </a:lnTo>
                    <a:lnTo>
                      <a:pt x="83" y="23"/>
                    </a:lnTo>
                    <a:lnTo>
                      <a:pt x="84" y="65"/>
                    </a:lnTo>
                    <a:lnTo>
                      <a:pt x="91" y="75"/>
                    </a:lnTo>
                    <a:lnTo>
                      <a:pt x="84" y="81"/>
                    </a:lnTo>
                    <a:lnTo>
                      <a:pt x="75" y="90"/>
                    </a:lnTo>
                    <a:lnTo>
                      <a:pt x="69" y="102"/>
                    </a:lnTo>
                    <a:lnTo>
                      <a:pt x="65" y="113"/>
                    </a:lnTo>
                    <a:lnTo>
                      <a:pt x="45" y="99"/>
                    </a:lnTo>
                    <a:lnTo>
                      <a:pt x="43" y="91"/>
                    </a:lnTo>
                    <a:lnTo>
                      <a:pt x="4" y="71"/>
                    </a:lnTo>
                    <a:lnTo>
                      <a:pt x="1" y="71"/>
                    </a:lnTo>
                    <a:lnTo>
                      <a:pt x="5" y="59"/>
                    </a:lnTo>
                    <a:lnTo>
                      <a:pt x="3" y="49"/>
                    </a:lnTo>
                    <a:lnTo>
                      <a:pt x="12" y="38"/>
                    </a:lnTo>
                    <a:lnTo>
                      <a:pt x="8" y="21"/>
                    </a:lnTo>
                    <a:lnTo>
                      <a:pt x="0" y="7"/>
                    </a:lnTo>
                    <a:lnTo>
                      <a:pt x="6"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85" name="Gabon"/>
              <p:cNvSpPr>
                <a:spLocks/>
              </p:cNvSpPr>
              <p:nvPr/>
            </p:nvSpPr>
            <p:spPr bwMode="auto">
              <a:xfrm>
                <a:off x="4541776" y="3667585"/>
                <a:ext cx="113991" cy="124135"/>
              </a:xfrm>
              <a:custGeom>
                <a:avLst/>
                <a:gdLst>
                  <a:gd name="T0" fmla="*/ 46037 w 68"/>
                  <a:gd name="T1" fmla="*/ 1588 h 74"/>
                  <a:gd name="T2" fmla="*/ 80962 w 68"/>
                  <a:gd name="T3" fmla="*/ 0 h 74"/>
                  <a:gd name="T4" fmla="*/ 84137 w 68"/>
                  <a:gd name="T5" fmla="*/ 19050 h 74"/>
                  <a:gd name="T6" fmla="*/ 101600 w 68"/>
                  <a:gd name="T7" fmla="*/ 17462 h 74"/>
                  <a:gd name="T8" fmla="*/ 106363 w 68"/>
                  <a:gd name="T9" fmla="*/ 28575 h 74"/>
                  <a:gd name="T10" fmla="*/ 96837 w 68"/>
                  <a:gd name="T11" fmla="*/ 36512 h 74"/>
                  <a:gd name="T12" fmla="*/ 96837 w 68"/>
                  <a:gd name="T13" fmla="*/ 49212 h 74"/>
                  <a:gd name="T14" fmla="*/ 107950 w 68"/>
                  <a:gd name="T15" fmla="*/ 57150 h 74"/>
                  <a:gd name="T16" fmla="*/ 107950 w 68"/>
                  <a:gd name="T17" fmla="*/ 82550 h 74"/>
                  <a:gd name="T18" fmla="*/ 101600 w 68"/>
                  <a:gd name="T19" fmla="*/ 92075 h 74"/>
                  <a:gd name="T20" fmla="*/ 80962 w 68"/>
                  <a:gd name="T21" fmla="*/ 90487 h 74"/>
                  <a:gd name="T22" fmla="*/ 73025 w 68"/>
                  <a:gd name="T23" fmla="*/ 80962 h 74"/>
                  <a:gd name="T24" fmla="*/ 61912 w 68"/>
                  <a:gd name="T25" fmla="*/ 88900 h 74"/>
                  <a:gd name="T26" fmla="*/ 52388 w 68"/>
                  <a:gd name="T27" fmla="*/ 88900 h 74"/>
                  <a:gd name="T28" fmla="*/ 52388 w 68"/>
                  <a:gd name="T29" fmla="*/ 103188 h 74"/>
                  <a:gd name="T30" fmla="*/ 61912 w 68"/>
                  <a:gd name="T31" fmla="*/ 103188 h 74"/>
                  <a:gd name="T32" fmla="*/ 61912 w 68"/>
                  <a:gd name="T33" fmla="*/ 117475 h 74"/>
                  <a:gd name="T34" fmla="*/ 42862 w 68"/>
                  <a:gd name="T35" fmla="*/ 117475 h 74"/>
                  <a:gd name="T36" fmla="*/ 22225 w 68"/>
                  <a:gd name="T37" fmla="*/ 100012 h 74"/>
                  <a:gd name="T38" fmla="*/ 11112 w 68"/>
                  <a:gd name="T39" fmla="*/ 82550 h 74"/>
                  <a:gd name="T40" fmla="*/ 0 w 68"/>
                  <a:gd name="T41" fmla="*/ 57150 h 74"/>
                  <a:gd name="T42" fmla="*/ 11112 w 68"/>
                  <a:gd name="T43" fmla="*/ 39687 h 74"/>
                  <a:gd name="T44" fmla="*/ 14287 w 68"/>
                  <a:gd name="T45" fmla="*/ 28575 h 74"/>
                  <a:gd name="T46" fmla="*/ 42862 w 68"/>
                  <a:gd name="T47" fmla="*/ 26988 h 74"/>
                  <a:gd name="T48" fmla="*/ 46037 w 68"/>
                  <a:gd name="T49" fmla="*/ 1588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74"/>
                  <a:gd name="T77" fmla="*/ 68 w 68"/>
                  <a:gd name="T78" fmla="*/ 74 h 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74">
                    <a:moveTo>
                      <a:pt x="29" y="1"/>
                    </a:moveTo>
                    <a:lnTo>
                      <a:pt x="51" y="0"/>
                    </a:lnTo>
                    <a:lnTo>
                      <a:pt x="53" y="12"/>
                    </a:lnTo>
                    <a:lnTo>
                      <a:pt x="64" y="11"/>
                    </a:lnTo>
                    <a:lnTo>
                      <a:pt x="67" y="18"/>
                    </a:lnTo>
                    <a:lnTo>
                      <a:pt x="61" y="23"/>
                    </a:lnTo>
                    <a:lnTo>
                      <a:pt x="61" y="31"/>
                    </a:lnTo>
                    <a:lnTo>
                      <a:pt x="68" y="36"/>
                    </a:lnTo>
                    <a:lnTo>
                      <a:pt x="68" y="52"/>
                    </a:lnTo>
                    <a:lnTo>
                      <a:pt x="64" y="58"/>
                    </a:lnTo>
                    <a:lnTo>
                      <a:pt x="51" y="57"/>
                    </a:lnTo>
                    <a:lnTo>
                      <a:pt x="46" y="51"/>
                    </a:lnTo>
                    <a:lnTo>
                      <a:pt x="39" y="56"/>
                    </a:lnTo>
                    <a:lnTo>
                      <a:pt x="33" y="56"/>
                    </a:lnTo>
                    <a:lnTo>
                      <a:pt x="33" y="65"/>
                    </a:lnTo>
                    <a:lnTo>
                      <a:pt x="39" y="65"/>
                    </a:lnTo>
                    <a:lnTo>
                      <a:pt x="39" y="74"/>
                    </a:lnTo>
                    <a:lnTo>
                      <a:pt x="27" y="74"/>
                    </a:lnTo>
                    <a:lnTo>
                      <a:pt x="14" y="63"/>
                    </a:lnTo>
                    <a:lnTo>
                      <a:pt x="7" y="52"/>
                    </a:lnTo>
                    <a:lnTo>
                      <a:pt x="0" y="36"/>
                    </a:lnTo>
                    <a:lnTo>
                      <a:pt x="7" y="25"/>
                    </a:lnTo>
                    <a:lnTo>
                      <a:pt x="9" y="18"/>
                    </a:lnTo>
                    <a:lnTo>
                      <a:pt x="27" y="17"/>
                    </a:lnTo>
                    <a:lnTo>
                      <a:pt x="29"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86" name="Lesotho"/>
              <p:cNvSpPr>
                <a:spLocks/>
              </p:cNvSpPr>
              <p:nvPr/>
            </p:nvSpPr>
            <p:spPr bwMode="auto">
              <a:xfrm>
                <a:off x="4908893" y="4303357"/>
                <a:ext cx="43585" cy="43615"/>
              </a:xfrm>
              <a:custGeom>
                <a:avLst/>
                <a:gdLst>
                  <a:gd name="T0" fmla="*/ 41275 w 26"/>
                  <a:gd name="T1" fmla="*/ 17463 h 26"/>
                  <a:gd name="T2" fmla="*/ 31750 w 26"/>
                  <a:gd name="T3" fmla="*/ 30163 h 26"/>
                  <a:gd name="T4" fmla="*/ 19050 w 26"/>
                  <a:gd name="T5" fmla="*/ 41275 h 26"/>
                  <a:gd name="T6" fmla="*/ 6350 w 26"/>
                  <a:gd name="T7" fmla="*/ 39688 h 26"/>
                  <a:gd name="T8" fmla="*/ 0 w 26"/>
                  <a:gd name="T9" fmla="*/ 26988 h 26"/>
                  <a:gd name="T10" fmla="*/ 6350 w 26"/>
                  <a:gd name="T11" fmla="*/ 12700 h 26"/>
                  <a:gd name="T12" fmla="*/ 15875 w 26"/>
                  <a:gd name="T13" fmla="*/ 4763 h 26"/>
                  <a:gd name="T14" fmla="*/ 30163 w 26"/>
                  <a:gd name="T15" fmla="*/ 0 h 26"/>
                  <a:gd name="T16" fmla="*/ 34925 w 26"/>
                  <a:gd name="T17" fmla="*/ 7938 h 26"/>
                  <a:gd name="T18" fmla="*/ 41275 w 26"/>
                  <a:gd name="T19" fmla="*/ 1746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26" y="11"/>
                    </a:moveTo>
                    <a:cubicBezTo>
                      <a:pt x="20" y="19"/>
                      <a:pt x="20" y="19"/>
                      <a:pt x="20" y="19"/>
                    </a:cubicBezTo>
                    <a:cubicBezTo>
                      <a:pt x="12" y="26"/>
                      <a:pt x="12" y="26"/>
                      <a:pt x="12" y="26"/>
                    </a:cubicBezTo>
                    <a:cubicBezTo>
                      <a:pt x="4" y="25"/>
                      <a:pt x="4" y="25"/>
                      <a:pt x="4" y="25"/>
                    </a:cubicBezTo>
                    <a:cubicBezTo>
                      <a:pt x="0" y="17"/>
                      <a:pt x="0" y="17"/>
                      <a:pt x="0" y="17"/>
                    </a:cubicBezTo>
                    <a:cubicBezTo>
                      <a:pt x="4" y="8"/>
                      <a:pt x="4" y="8"/>
                      <a:pt x="4" y="8"/>
                    </a:cubicBezTo>
                    <a:cubicBezTo>
                      <a:pt x="4" y="8"/>
                      <a:pt x="8" y="3"/>
                      <a:pt x="10" y="3"/>
                    </a:cubicBezTo>
                    <a:cubicBezTo>
                      <a:pt x="12" y="2"/>
                      <a:pt x="19" y="0"/>
                      <a:pt x="19" y="0"/>
                    </a:cubicBezTo>
                    <a:cubicBezTo>
                      <a:pt x="22" y="5"/>
                      <a:pt x="22" y="5"/>
                      <a:pt x="22" y="5"/>
                    </a:cubicBezTo>
                    <a:lnTo>
                      <a:pt x="26" y="1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87" name="Swaziland"/>
              <p:cNvSpPr>
                <a:spLocks/>
              </p:cNvSpPr>
              <p:nvPr/>
            </p:nvSpPr>
            <p:spPr bwMode="auto">
              <a:xfrm>
                <a:off x="4979299" y="4242967"/>
                <a:ext cx="26821" cy="30195"/>
              </a:xfrm>
              <a:custGeom>
                <a:avLst/>
                <a:gdLst>
                  <a:gd name="T0" fmla="*/ 19050 w 16"/>
                  <a:gd name="T1" fmla="*/ 1588 h 18"/>
                  <a:gd name="T2" fmla="*/ 25400 w 16"/>
                  <a:gd name="T3" fmla="*/ 11112 h 18"/>
                  <a:gd name="T4" fmla="*/ 23812 w 16"/>
                  <a:gd name="T5" fmla="*/ 28575 h 18"/>
                  <a:gd name="T6" fmla="*/ 7937 w 16"/>
                  <a:gd name="T7" fmla="*/ 28575 h 18"/>
                  <a:gd name="T8" fmla="*/ 0 w 16"/>
                  <a:gd name="T9" fmla="*/ 14288 h 18"/>
                  <a:gd name="T10" fmla="*/ 6350 w 16"/>
                  <a:gd name="T11" fmla="*/ 0 h 18"/>
                  <a:gd name="T12" fmla="*/ 19050 w 16"/>
                  <a:gd name="T13" fmla="*/ 1588 h 18"/>
                  <a:gd name="T14" fmla="*/ 0 60000 65536"/>
                  <a:gd name="T15" fmla="*/ 0 60000 65536"/>
                  <a:gd name="T16" fmla="*/ 0 60000 65536"/>
                  <a:gd name="T17" fmla="*/ 0 60000 65536"/>
                  <a:gd name="T18" fmla="*/ 0 60000 65536"/>
                  <a:gd name="T19" fmla="*/ 0 60000 65536"/>
                  <a:gd name="T20" fmla="*/ 0 60000 65536"/>
                  <a:gd name="T21" fmla="*/ 0 w 16"/>
                  <a:gd name="T22" fmla="*/ 0 h 18"/>
                  <a:gd name="T23" fmla="*/ 16 w 1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8">
                    <a:moveTo>
                      <a:pt x="12" y="1"/>
                    </a:moveTo>
                    <a:lnTo>
                      <a:pt x="16" y="7"/>
                    </a:lnTo>
                    <a:lnTo>
                      <a:pt x="15" y="18"/>
                    </a:lnTo>
                    <a:lnTo>
                      <a:pt x="5" y="18"/>
                    </a:lnTo>
                    <a:lnTo>
                      <a:pt x="0" y="9"/>
                    </a:lnTo>
                    <a:lnTo>
                      <a:pt x="4" y="0"/>
                    </a:lnTo>
                    <a:lnTo>
                      <a:pt x="12"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207" name="Group 206"/>
            <p:cNvGrpSpPr/>
            <p:nvPr/>
          </p:nvGrpSpPr>
          <p:grpSpPr>
            <a:xfrm>
              <a:off x="10348571" y="2935935"/>
              <a:ext cx="574414" cy="385317"/>
              <a:chOff x="5837582" y="2526884"/>
              <a:chExt cx="1225401" cy="821999"/>
            </a:xfrm>
            <a:grpFill/>
          </p:grpSpPr>
          <p:sp>
            <p:nvSpPr>
              <p:cNvPr id="237" name="Hainan"/>
              <p:cNvSpPr>
                <a:spLocks/>
              </p:cNvSpPr>
              <p:nvPr/>
            </p:nvSpPr>
            <p:spPr bwMode="auto">
              <a:xfrm>
                <a:off x="6538319" y="3308623"/>
                <a:ext cx="48614" cy="40260"/>
              </a:xfrm>
              <a:custGeom>
                <a:avLst/>
                <a:gdLst>
                  <a:gd name="T0" fmla="*/ 8 w 29"/>
                  <a:gd name="T1" fmla="*/ 5 h 24"/>
                  <a:gd name="T2" fmla="*/ 14 w 29"/>
                  <a:gd name="T3" fmla="*/ 0 h 24"/>
                  <a:gd name="T4" fmla="*/ 23 w 29"/>
                  <a:gd name="T5" fmla="*/ 1 h 24"/>
                  <a:gd name="T6" fmla="*/ 29 w 29"/>
                  <a:gd name="T7" fmla="*/ 3 h 24"/>
                  <a:gd name="T8" fmla="*/ 25 w 29"/>
                  <a:gd name="T9" fmla="*/ 8 h 24"/>
                  <a:gd name="T10" fmla="*/ 22 w 29"/>
                  <a:gd name="T11" fmla="*/ 11 h 24"/>
                  <a:gd name="T12" fmla="*/ 23 w 29"/>
                  <a:gd name="T13" fmla="*/ 18 h 24"/>
                  <a:gd name="T14" fmla="*/ 17 w 29"/>
                  <a:gd name="T15" fmla="*/ 20 h 24"/>
                  <a:gd name="T16" fmla="*/ 12 w 29"/>
                  <a:gd name="T17" fmla="*/ 24 h 24"/>
                  <a:gd name="T18" fmla="*/ 5 w 29"/>
                  <a:gd name="T19" fmla="*/ 22 h 24"/>
                  <a:gd name="T20" fmla="*/ 0 w 29"/>
                  <a:gd name="T21" fmla="*/ 16 h 24"/>
                  <a:gd name="T22" fmla="*/ 0 w 29"/>
                  <a:gd name="T23" fmla="*/ 9 h 24"/>
                  <a:gd name="T24" fmla="*/ 8 w 29"/>
                  <a:gd name="T25" fmla="*/ 5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24"/>
                  <a:gd name="T41" fmla="*/ 29 w 29"/>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24">
                    <a:moveTo>
                      <a:pt x="8" y="5"/>
                    </a:moveTo>
                    <a:lnTo>
                      <a:pt x="14" y="0"/>
                    </a:lnTo>
                    <a:lnTo>
                      <a:pt x="23" y="1"/>
                    </a:lnTo>
                    <a:lnTo>
                      <a:pt x="29" y="3"/>
                    </a:lnTo>
                    <a:lnTo>
                      <a:pt x="25" y="8"/>
                    </a:lnTo>
                    <a:lnTo>
                      <a:pt x="22" y="11"/>
                    </a:lnTo>
                    <a:lnTo>
                      <a:pt x="23" y="18"/>
                    </a:lnTo>
                    <a:lnTo>
                      <a:pt x="17" y="20"/>
                    </a:lnTo>
                    <a:lnTo>
                      <a:pt x="12" y="24"/>
                    </a:lnTo>
                    <a:lnTo>
                      <a:pt x="5" y="22"/>
                    </a:lnTo>
                    <a:lnTo>
                      <a:pt x="0" y="16"/>
                    </a:lnTo>
                    <a:lnTo>
                      <a:pt x="0" y="9"/>
                    </a:lnTo>
                    <a:lnTo>
                      <a:pt x="8"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38" name="China"/>
              <p:cNvSpPr>
                <a:spLocks/>
              </p:cNvSpPr>
              <p:nvPr/>
            </p:nvSpPr>
            <p:spPr bwMode="auto">
              <a:xfrm>
                <a:off x="5837582" y="2526884"/>
                <a:ext cx="1225401" cy="771651"/>
              </a:xfrm>
              <a:custGeom>
                <a:avLst/>
                <a:gdLst>
                  <a:gd name="T0" fmla="*/ 1083738 w 726"/>
                  <a:gd name="T1" fmla="*/ 119844 h 457"/>
                  <a:gd name="T2" fmla="*/ 1013407 w 726"/>
                  <a:gd name="T3" fmla="*/ 62319 h 457"/>
                  <a:gd name="T4" fmla="*/ 901517 w 726"/>
                  <a:gd name="T5" fmla="*/ 4794 h 457"/>
                  <a:gd name="T6" fmla="*/ 871147 w 726"/>
                  <a:gd name="T7" fmla="*/ 68711 h 457"/>
                  <a:gd name="T8" fmla="*/ 802414 w 726"/>
                  <a:gd name="T9" fmla="*/ 123040 h 457"/>
                  <a:gd name="T10" fmla="*/ 879139 w 726"/>
                  <a:gd name="T11" fmla="*/ 172575 h 457"/>
                  <a:gd name="T12" fmla="*/ 764051 w 726"/>
                  <a:gd name="T13" fmla="*/ 212524 h 457"/>
                  <a:gd name="T14" fmla="*/ 704909 w 726"/>
                  <a:gd name="T15" fmla="*/ 257265 h 457"/>
                  <a:gd name="T16" fmla="*/ 498711 w 726"/>
                  <a:gd name="T17" fmla="*/ 265255 h 457"/>
                  <a:gd name="T18" fmla="*/ 342065 w 726"/>
                  <a:gd name="T19" fmla="*/ 207730 h 457"/>
                  <a:gd name="T20" fmla="*/ 308498 w 726"/>
                  <a:gd name="T21" fmla="*/ 139019 h 457"/>
                  <a:gd name="T22" fmla="*/ 234970 w 726"/>
                  <a:gd name="T23" fmla="*/ 124638 h 457"/>
                  <a:gd name="T24" fmla="*/ 169434 w 726"/>
                  <a:gd name="T25" fmla="*/ 186957 h 457"/>
                  <a:gd name="T26" fmla="*/ 127875 w 726"/>
                  <a:gd name="T27" fmla="*/ 260461 h 457"/>
                  <a:gd name="T28" fmla="*/ 55945 w 726"/>
                  <a:gd name="T29" fmla="*/ 313193 h 457"/>
                  <a:gd name="T30" fmla="*/ 3197 w 726"/>
                  <a:gd name="T31" fmla="*/ 338759 h 457"/>
                  <a:gd name="T32" fmla="*/ 22378 w 726"/>
                  <a:gd name="T33" fmla="*/ 389893 h 457"/>
                  <a:gd name="T34" fmla="*/ 35166 w 726"/>
                  <a:gd name="T35" fmla="*/ 389893 h 457"/>
                  <a:gd name="T36" fmla="*/ 52748 w 726"/>
                  <a:gd name="T37" fmla="*/ 401078 h 457"/>
                  <a:gd name="T38" fmla="*/ 63937 w 726"/>
                  <a:gd name="T39" fmla="*/ 410666 h 457"/>
                  <a:gd name="T40" fmla="*/ 78323 w 726"/>
                  <a:gd name="T41" fmla="*/ 420253 h 457"/>
                  <a:gd name="T42" fmla="*/ 110292 w 726"/>
                  <a:gd name="T43" fmla="*/ 412264 h 457"/>
                  <a:gd name="T44" fmla="*/ 124678 w 726"/>
                  <a:gd name="T45" fmla="*/ 423449 h 457"/>
                  <a:gd name="T46" fmla="*/ 116686 w 726"/>
                  <a:gd name="T47" fmla="*/ 445820 h 457"/>
                  <a:gd name="T48" fmla="*/ 110292 w 726"/>
                  <a:gd name="T49" fmla="*/ 453810 h 457"/>
                  <a:gd name="T50" fmla="*/ 100701 w 726"/>
                  <a:gd name="T51" fmla="*/ 460201 h 457"/>
                  <a:gd name="T52" fmla="*/ 102300 w 726"/>
                  <a:gd name="T53" fmla="*/ 463397 h 457"/>
                  <a:gd name="T54" fmla="*/ 103898 w 726"/>
                  <a:gd name="T55" fmla="*/ 471387 h 457"/>
                  <a:gd name="T56" fmla="*/ 111890 w 726"/>
                  <a:gd name="T57" fmla="*/ 480974 h 457"/>
                  <a:gd name="T58" fmla="*/ 103898 w 726"/>
                  <a:gd name="T59" fmla="*/ 490562 h 457"/>
                  <a:gd name="T60" fmla="*/ 126276 w 726"/>
                  <a:gd name="T61" fmla="*/ 524118 h 457"/>
                  <a:gd name="T62" fmla="*/ 228576 w 726"/>
                  <a:gd name="T63" fmla="*/ 578448 h 457"/>
                  <a:gd name="T64" fmla="*/ 303702 w 726"/>
                  <a:gd name="T65" fmla="*/ 575252 h 457"/>
                  <a:gd name="T66" fmla="*/ 386821 w 726"/>
                  <a:gd name="T67" fmla="*/ 562468 h 457"/>
                  <a:gd name="T68" fmla="*/ 460349 w 726"/>
                  <a:gd name="T69" fmla="*/ 572056 h 457"/>
                  <a:gd name="T70" fmla="*/ 479530 w 726"/>
                  <a:gd name="T71" fmla="*/ 658344 h 457"/>
                  <a:gd name="T72" fmla="*/ 511499 w 726"/>
                  <a:gd name="T73" fmla="*/ 709477 h 457"/>
                  <a:gd name="T74" fmla="*/ 530680 w 726"/>
                  <a:gd name="T75" fmla="*/ 693498 h 457"/>
                  <a:gd name="T76" fmla="*/ 613799 w 726"/>
                  <a:gd name="T77" fmla="*/ 683910 h 457"/>
                  <a:gd name="T78" fmla="*/ 674539 w 726"/>
                  <a:gd name="T79" fmla="*/ 709477 h 457"/>
                  <a:gd name="T80" fmla="*/ 700114 w 726"/>
                  <a:gd name="T81" fmla="*/ 712673 h 457"/>
                  <a:gd name="T82" fmla="*/ 768847 w 726"/>
                  <a:gd name="T83" fmla="*/ 687106 h 457"/>
                  <a:gd name="T84" fmla="*/ 882336 w 726"/>
                  <a:gd name="T85" fmla="*/ 600818 h 457"/>
                  <a:gd name="T86" fmla="*/ 907911 w 726"/>
                  <a:gd name="T87" fmla="*/ 522520 h 457"/>
                  <a:gd name="T88" fmla="*/ 917501 w 726"/>
                  <a:gd name="T89" fmla="*/ 500149 h 457"/>
                  <a:gd name="T90" fmla="*/ 871147 w 726"/>
                  <a:gd name="T91" fmla="*/ 428243 h 457"/>
                  <a:gd name="T92" fmla="*/ 930289 w 726"/>
                  <a:gd name="T93" fmla="*/ 391491 h 457"/>
                  <a:gd name="T94" fmla="*/ 863154 w 726"/>
                  <a:gd name="T95" fmla="*/ 386697 h 457"/>
                  <a:gd name="T96" fmla="*/ 864753 w 726"/>
                  <a:gd name="T97" fmla="*/ 341955 h 457"/>
                  <a:gd name="T98" fmla="*/ 911107 w 726"/>
                  <a:gd name="T99" fmla="*/ 325976 h 457"/>
                  <a:gd name="T100" fmla="*/ 976643 w 726"/>
                  <a:gd name="T101" fmla="*/ 313193 h 457"/>
                  <a:gd name="T102" fmla="*/ 1038982 w 726"/>
                  <a:gd name="T103" fmla="*/ 278038 h 457"/>
                  <a:gd name="T104" fmla="*/ 1107715 w 726"/>
                  <a:gd name="T105" fmla="*/ 201338 h 457"/>
                  <a:gd name="T106" fmla="*/ 1158865 w 726"/>
                  <a:gd name="T107" fmla="*/ 131030 h 45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26"/>
                  <a:gd name="T163" fmla="*/ 0 h 457"/>
                  <a:gd name="T164" fmla="*/ 726 w 726"/>
                  <a:gd name="T165" fmla="*/ 457 h 45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26" h="457">
                    <a:moveTo>
                      <a:pt x="725" y="82"/>
                    </a:moveTo>
                    <a:cubicBezTo>
                      <a:pt x="712" y="84"/>
                      <a:pt x="712" y="84"/>
                      <a:pt x="712" y="84"/>
                    </a:cubicBezTo>
                    <a:cubicBezTo>
                      <a:pt x="703" y="85"/>
                      <a:pt x="703" y="85"/>
                      <a:pt x="703" y="85"/>
                    </a:cubicBezTo>
                    <a:cubicBezTo>
                      <a:pt x="698" y="91"/>
                      <a:pt x="698" y="91"/>
                      <a:pt x="698" y="91"/>
                    </a:cubicBezTo>
                    <a:cubicBezTo>
                      <a:pt x="681" y="90"/>
                      <a:pt x="681" y="90"/>
                      <a:pt x="681" y="90"/>
                    </a:cubicBezTo>
                    <a:cubicBezTo>
                      <a:pt x="678" y="75"/>
                      <a:pt x="678" y="75"/>
                      <a:pt x="678" y="75"/>
                    </a:cubicBezTo>
                    <a:cubicBezTo>
                      <a:pt x="674" y="74"/>
                      <a:pt x="674" y="74"/>
                      <a:pt x="674" y="74"/>
                    </a:cubicBezTo>
                    <a:cubicBezTo>
                      <a:pt x="663" y="68"/>
                      <a:pt x="663" y="68"/>
                      <a:pt x="663" y="68"/>
                    </a:cubicBezTo>
                    <a:cubicBezTo>
                      <a:pt x="656" y="64"/>
                      <a:pt x="656" y="64"/>
                      <a:pt x="656" y="64"/>
                    </a:cubicBezTo>
                    <a:cubicBezTo>
                      <a:pt x="644" y="62"/>
                      <a:pt x="644" y="62"/>
                      <a:pt x="644" y="62"/>
                    </a:cubicBezTo>
                    <a:cubicBezTo>
                      <a:pt x="639" y="51"/>
                      <a:pt x="639" y="51"/>
                      <a:pt x="639" y="51"/>
                    </a:cubicBezTo>
                    <a:cubicBezTo>
                      <a:pt x="634" y="39"/>
                      <a:pt x="634" y="39"/>
                      <a:pt x="634" y="39"/>
                    </a:cubicBezTo>
                    <a:cubicBezTo>
                      <a:pt x="628" y="24"/>
                      <a:pt x="628" y="24"/>
                      <a:pt x="628" y="24"/>
                    </a:cubicBezTo>
                    <a:cubicBezTo>
                      <a:pt x="619" y="10"/>
                      <a:pt x="619" y="10"/>
                      <a:pt x="619" y="10"/>
                    </a:cubicBezTo>
                    <a:cubicBezTo>
                      <a:pt x="608" y="5"/>
                      <a:pt x="608" y="5"/>
                      <a:pt x="608" y="5"/>
                    </a:cubicBezTo>
                    <a:cubicBezTo>
                      <a:pt x="596" y="0"/>
                      <a:pt x="596" y="0"/>
                      <a:pt x="596" y="0"/>
                    </a:cubicBezTo>
                    <a:cubicBezTo>
                      <a:pt x="583" y="1"/>
                      <a:pt x="583" y="1"/>
                      <a:pt x="583" y="1"/>
                    </a:cubicBezTo>
                    <a:cubicBezTo>
                      <a:pt x="564" y="3"/>
                      <a:pt x="564" y="3"/>
                      <a:pt x="564" y="3"/>
                    </a:cubicBezTo>
                    <a:cubicBezTo>
                      <a:pt x="553" y="7"/>
                      <a:pt x="553" y="7"/>
                      <a:pt x="553" y="7"/>
                    </a:cubicBezTo>
                    <a:cubicBezTo>
                      <a:pt x="552" y="14"/>
                      <a:pt x="552" y="14"/>
                      <a:pt x="552" y="14"/>
                    </a:cubicBezTo>
                    <a:cubicBezTo>
                      <a:pt x="560" y="16"/>
                      <a:pt x="560" y="16"/>
                      <a:pt x="560" y="16"/>
                    </a:cubicBezTo>
                    <a:cubicBezTo>
                      <a:pt x="560" y="26"/>
                      <a:pt x="560" y="26"/>
                      <a:pt x="560" y="26"/>
                    </a:cubicBezTo>
                    <a:cubicBezTo>
                      <a:pt x="552" y="30"/>
                      <a:pt x="552" y="30"/>
                      <a:pt x="552" y="30"/>
                    </a:cubicBezTo>
                    <a:cubicBezTo>
                      <a:pt x="545" y="43"/>
                      <a:pt x="545" y="43"/>
                      <a:pt x="545" y="43"/>
                    </a:cubicBezTo>
                    <a:cubicBezTo>
                      <a:pt x="543" y="55"/>
                      <a:pt x="543" y="55"/>
                      <a:pt x="543" y="55"/>
                    </a:cubicBezTo>
                    <a:cubicBezTo>
                      <a:pt x="533" y="56"/>
                      <a:pt x="533" y="56"/>
                      <a:pt x="533" y="56"/>
                    </a:cubicBezTo>
                    <a:cubicBezTo>
                      <a:pt x="526" y="64"/>
                      <a:pt x="526" y="64"/>
                      <a:pt x="526" y="64"/>
                    </a:cubicBezTo>
                    <a:cubicBezTo>
                      <a:pt x="513" y="57"/>
                      <a:pt x="513" y="57"/>
                      <a:pt x="513" y="57"/>
                    </a:cubicBezTo>
                    <a:cubicBezTo>
                      <a:pt x="508" y="63"/>
                      <a:pt x="508" y="63"/>
                      <a:pt x="508" y="63"/>
                    </a:cubicBezTo>
                    <a:cubicBezTo>
                      <a:pt x="502" y="77"/>
                      <a:pt x="502" y="77"/>
                      <a:pt x="502" y="77"/>
                    </a:cubicBezTo>
                    <a:cubicBezTo>
                      <a:pt x="499" y="86"/>
                      <a:pt x="499" y="86"/>
                      <a:pt x="499" y="86"/>
                    </a:cubicBezTo>
                    <a:cubicBezTo>
                      <a:pt x="520" y="89"/>
                      <a:pt x="520" y="89"/>
                      <a:pt x="520" y="89"/>
                    </a:cubicBezTo>
                    <a:cubicBezTo>
                      <a:pt x="526" y="84"/>
                      <a:pt x="526" y="84"/>
                      <a:pt x="526" y="84"/>
                    </a:cubicBezTo>
                    <a:cubicBezTo>
                      <a:pt x="533" y="86"/>
                      <a:pt x="533" y="86"/>
                      <a:pt x="533" y="86"/>
                    </a:cubicBezTo>
                    <a:cubicBezTo>
                      <a:pt x="548" y="100"/>
                      <a:pt x="548" y="100"/>
                      <a:pt x="548" y="100"/>
                    </a:cubicBezTo>
                    <a:cubicBezTo>
                      <a:pt x="550" y="108"/>
                      <a:pt x="550" y="108"/>
                      <a:pt x="550" y="108"/>
                    </a:cubicBezTo>
                    <a:cubicBezTo>
                      <a:pt x="538" y="106"/>
                      <a:pt x="538" y="106"/>
                      <a:pt x="538" y="106"/>
                    </a:cubicBezTo>
                    <a:cubicBezTo>
                      <a:pt x="529" y="106"/>
                      <a:pt x="529" y="106"/>
                      <a:pt x="529" y="106"/>
                    </a:cubicBezTo>
                    <a:cubicBezTo>
                      <a:pt x="514" y="112"/>
                      <a:pt x="514" y="112"/>
                      <a:pt x="514" y="112"/>
                    </a:cubicBezTo>
                    <a:cubicBezTo>
                      <a:pt x="500" y="122"/>
                      <a:pt x="500" y="122"/>
                      <a:pt x="500" y="122"/>
                    </a:cubicBezTo>
                    <a:cubicBezTo>
                      <a:pt x="489" y="123"/>
                      <a:pt x="489" y="123"/>
                      <a:pt x="489" y="123"/>
                    </a:cubicBezTo>
                    <a:cubicBezTo>
                      <a:pt x="478" y="133"/>
                      <a:pt x="478" y="133"/>
                      <a:pt x="478" y="133"/>
                    </a:cubicBezTo>
                    <a:cubicBezTo>
                      <a:pt x="464" y="131"/>
                      <a:pt x="464" y="131"/>
                      <a:pt x="464" y="131"/>
                    </a:cubicBezTo>
                    <a:cubicBezTo>
                      <a:pt x="454" y="132"/>
                      <a:pt x="454" y="132"/>
                      <a:pt x="454" y="132"/>
                    </a:cubicBezTo>
                    <a:cubicBezTo>
                      <a:pt x="450" y="141"/>
                      <a:pt x="450" y="141"/>
                      <a:pt x="450" y="141"/>
                    </a:cubicBezTo>
                    <a:cubicBezTo>
                      <a:pt x="454" y="150"/>
                      <a:pt x="454" y="150"/>
                      <a:pt x="454" y="150"/>
                    </a:cubicBezTo>
                    <a:cubicBezTo>
                      <a:pt x="441" y="158"/>
                      <a:pt x="441" y="158"/>
                      <a:pt x="441" y="158"/>
                    </a:cubicBezTo>
                    <a:cubicBezTo>
                      <a:pt x="441" y="161"/>
                      <a:pt x="441" y="161"/>
                      <a:pt x="441" y="161"/>
                    </a:cubicBezTo>
                    <a:cubicBezTo>
                      <a:pt x="427" y="169"/>
                      <a:pt x="427" y="169"/>
                      <a:pt x="427" y="169"/>
                    </a:cubicBezTo>
                    <a:cubicBezTo>
                      <a:pt x="394" y="170"/>
                      <a:pt x="394" y="170"/>
                      <a:pt x="394" y="170"/>
                    </a:cubicBezTo>
                    <a:cubicBezTo>
                      <a:pt x="378" y="179"/>
                      <a:pt x="378" y="179"/>
                      <a:pt x="378" y="179"/>
                    </a:cubicBezTo>
                    <a:cubicBezTo>
                      <a:pt x="351" y="176"/>
                      <a:pt x="351" y="176"/>
                      <a:pt x="351" y="176"/>
                    </a:cubicBezTo>
                    <a:cubicBezTo>
                      <a:pt x="333" y="167"/>
                      <a:pt x="333" y="167"/>
                      <a:pt x="333" y="167"/>
                    </a:cubicBezTo>
                    <a:cubicBezTo>
                      <a:pt x="312" y="166"/>
                      <a:pt x="312" y="166"/>
                      <a:pt x="312" y="166"/>
                    </a:cubicBezTo>
                    <a:cubicBezTo>
                      <a:pt x="272" y="165"/>
                      <a:pt x="272" y="165"/>
                      <a:pt x="272" y="165"/>
                    </a:cubicBezTo>
                    <a:cubicBezTo>
                      <a:pt x="268" y="159"/>
                      <a:pt x="268" y="159"/>
                      <a:pt x="268" y="159"/>
                    </a:cubicBezTo>
                    <a:cubicBezTo>
                      <a:pt x="262" y="148"/>
                      <a:pt x="262" y="148"/>
                      <a:pt x="262" y="148"/>
                    </a:cubicBezTo>
                    <a:cubicBezTo>
                      <a:pt x="247" y="139"/>
                      <a:pt x="247" y="139"/>
                      <a:pt x="247" y="139"/>
                    </a:cubicBezTo>
                    <a:cubicBezTo>
                      <a:pt x="238" y="132"/>
                      <a:pt x="238" y="132"/>
                      <a:pt x="238" y="132"/>
                    </a:cubicBezTo>
                    <a:cubicBezTo>
                      <a:pt x="214" y="130"/>
                      <a:pt x="214" y="130"/>
                      <a:pt x="214" y="130"/>
                    </a:cubicBezTo>
                    <a:cubicBezTo>
                      <a:pt x="208" y="128"/>
                      <a:pt x="208" y="128"/>
                      <a:pt x="208" y="128"/>
                    </a:cubicBezTo>
                    <a:cubicBezTo>
                      <a:pt x="205" y="119"/>
                      <a:pt x="205" y="119"/>
                      <a:pt x="205" y="119"/>
                    </a:cubicBezTo>
                    <a:cubicBezTo>
                      <a:pt x="208" y="112"/>
                      <a:pt x="208" y="112"/>
                      <a:pt x="208" y="112"/>
                    </a:cubicBezTo>
                    <a:cubicBezTo>
                      <a:pt x="208" y="106"/>
                      <a:pt x="208" y="106"/>
                      <a:pt x="208" y="106"/>
                    </a:cubicBezTo>
                    <a:cubicBezTo>
                      <a:pt x="203" y="97"/>
                      <a:pt x="203" y="97"/>
                      <a:pt x="203" y="97"/>
                    </a:cubicBezTo>
                    <a:cubicBezTo>
                      <a:pt x="193" y="87"/>
                      <a:pt x="193" y="87"/>
                      <a:pt x="193" y="87"/>
                    </a:cubicBezTo>
                    <a:cubicBezTo>
                      <a:pt x="181" y="85"/>
                      <a:pt x="181" y="85"/>
                      <a:pt x="181" y="85"/>
                    </a:cubicBezTo>
                    <a:cubicBezTo>
                      <a:pt x="173" y="78"/>
                      <a:pt x="173" y="78"/>
                      <a:pt x="173" y="78"/>
                    </a:cubicBezTo>
                    <a:cubicBezTo>
                      <a:pt x="170" y="70"/>
                      <a:pt x="170" y="70"/>
                      <a:pt x="170" y="70"/>
                    </a:cubicBezTo>
                    <a:cubicBezTo>
                      <a:pt x="158" y="70"/>
                      <a:pt x="158" y="70"/>
                      <a:pt x="158" y="70"/>
                    </a:cubicBezTo>
                    <a:cubicBezTo>
                      <a:pt x="156" y="78"/>
                      <a:pt x="156" y="78"/>
                      <a:pt x="156" y="78"/>
                    </a:cubicBezTo>
                    <a:cubicBezTo>
                      <a:pt x="147" y="78"/>
                      <a:pt x="147" y="78"/>
                      <a:pt x="147" y="78"/>
                    </a:cubicBezTo>
                    <a:cubicBezTo>
                      <a:pt x="144" y="88"/>
                      <a:pt x="144" y="88"/>
                      <a:pt x="144" y="88"/>
                    </a:cubicBezTo>
                    <a:cubicBezTo>
                      <a:pt x="144" y="98"/>
                      <a:pt x="144" y="98"/>
                      <a:pt x="144" y="98"/>
                    </a:cubicBezTo>
                    <a:cubicBezTo>
                      <a:pt x="138" y="100"/>
                      <a:pt x="138" y="100"/>
                      <a:pt x="138" y="100"/>
                    </a:cubicBezTo>
                    <a:cubicBezTo>
                      <a:pt x="127" y="101"/>
                      <a:pt x="127" y="101"/>
                      <a:pt x="127" y="101"/>
                    </a:cubicBezTo>
                    <a:cubicBezTo>
                      <a:pt x="114" y="99"/>
                      <a:pt x="114" y="99"/>
                      <a:pt x="114" y="99"/>
                    </a:cubicBezTo>
                    <a:cubicBezTo>
                      <a:pt x="106" y="117"/>
                      <a:pt x="106" y="117"/>
                      <a:pt x="106" y="117"/>
                    </a:cubicBezTo>
                    <a:cubicBezTo>
                      <a:pt x="103" y="128"/>
                      <a:pt x="103" y="128"/>
                      <a:pt x="103" y="128"/>
                    </a:cubicBezTo>
                    <a:cubicBezTo>
                      <a:pt x="90" y="128"/>
                      <a:pt x="90" y="128"/>
                      <a:pt x="90" y="128"/>
                    </a:cubicBezTo>
                    <a:cubicBezTo>
                      <a:pt x="80" y="132"/>
                      <a:pt x="80" y="132"/>
                      <a:pt x="80" y="132"/>
                    </a:cubicBezTo>
                    <a:cubicBezTo>
                      <a:pt x="82" y="145"/>
                      <a:pt x="82" y="145"/>
                      <a:pt x="82" y="145"/>
                    </a:cubicBezTo>
                    <a:cubicBezTo>
                      <a:pt x="86" y="157"/>
                      <a:pt x="86" y="157"/>
                      <a:pt x="86" y="157"/>
                    </a:cubicBezTo>
                    <a:cubicBezTo>
                      <a:pt x="80" y="163"/>
                      <a:pt x="80" y="163"/>
                      <a:pt x="80" y="163"/>
                    </a:cubicBezTo>
                    <a:cubicBezTo>
                      <a:pt x="80" y="170"/>
                      <a:pt x="80" y="170"/>
                      <a:pt x="80" y="170"/>
                    </a:cubicBezTo>
                    <a:cubicBezTo>
                      <a:pt x="76" y="174"/>
                      <a:pt x="76" y="174"/>
                      <a:pt x="76" y="174"/>
                    </a:cubicBezTo>
                    <a:cubicBezTo>
                      <a:pt x="56" y="183"/>
                      <a:pt x="56" y="183"/>
                      <a:pt x="56" y="183"/>
                    </a:cubicBezTo>
                    <a:cubicBezTo>
                      <a:pt x="53" y="189"/>
                      <a:pt x="53" y="189"/>
                      <a:pt x="53" y="189"/>
                    </a:cubicBezTo>
                    <a:cubicBezTo>
                      <a:pt x="39" y="189"/>
                      <a:pt x="39" y="189"/>
                      <a:pt x="39" y="189"/>
                    </a:cubicBezTo>
                    <a:cubicBezTo>
                      <a:pt x="35" y="196"/>
                      <a:pt x="35" y="196"/>
                      <a:pt x="35" y="196"/>
                    </a:cubicBezTo>
                    <a:cubicBezTo>
                      <a:pt x="24" y="199"/>
                      <a:pt x="24" y="199"/>
                      <a:pt x="24" y="199"/>
                    </a:cubicBezTo>
                    <a:cubicBezTo>
                      <a:pt x="24" y="194"/>
                      <a:pt x="24" y="194"/>
                      <a:pt x="24" y="194"/>
                    </a:cubicBezTo>
                    <a:cubicBezTo>
                      <a:pt x="13" y="194"/>
                      <a:pt x="13" y="194"/>
                      <a:pt x="13" y="194"/>
                    </a:cubicBezTo>
                    <a:cubicBezTo>
                      <a:pt x="12" y="200"/>
                      <a:pt x="12" y="200"/>
                      <a:pt x="12" y="200"/>
                    </a:cubicBezTo>
                    <a:cubicBezTo>
                      <a:pt x="2" y="205"/>
                      <a:pt x="2" y="205"/>
                      <a:pt x="2" y="205"/>
                    </a:cubicBezTo>
                    <a:cubicBezTo>
                      <a:pt x="2" y="212"/>
                      <a:pt x="2" y="212"/>
                      <a:pt x="2" y="212"/>
                    </a:cubicBezTo>
                    <a:cubicBezTo>
                      <a:pt x="0" y="216"/>
                      <a:pt x="0" y="216"/>
                      <a:pt x="0" y="216"/>
                    </a:cubicBezTo>
                    <a:cubicBezTo>
                      <a:pt x="2" y="222"/>
                      <a:pt x="2" y="222"/>
                      <a:pt x="2" y="222"/>
                    </a:cubicBezTo>
                    <a:cubicBezTo>
                      <a:pt x="6" y="225"/>
                      <a:pt x="6" y="225"/>
                      <a:pt x="6" y="225"/>
                    </a:cubicBezTo>
                    <a:cubicBezTo>
                      <a:pt x="14" y="224"/>
                      <a:pt x="14" y="224"/>
                      <a:pt x="14" y="224"/>
                    </a:cubicBezTo>
                    <a:cubicBezTo>
                      <a:pt x="14" y="238"/>
                      <a:pt x="14" y="238"/>
                      <a:pt x="14" y="238"/>
                    </a:cubicBezTo>
                    <a:cubicBezTo>
                      <a:pt x="14" y="244"/>
                      <a:pt x="14" y="244"/>
                      <a:pt x="14" y="244"/>
                    </a:cubicBezTo>
                    <a:cubicBezTo>
                      <a:pt x="15" y="244"/>
                      <a:pt x="15" y="244"/>
                      <a:pt x="15" y="244"/>
                    </a:cubicBezTo>
                    <a:cubicBezTo>
                      <a:pt x="17" y="243"/>
                      <a:pt x="17" y="243"/>
                      <a:pt x="17" y="243"/>
                    </a:cubicBezTo>
                    <a:cubicBezTo>
                      <a:pt x="17" y="243"/>
                      <a:pt x="17" y="243"/>
                      <a:pt x="17" y="243"/>
                    </a:cubicBezTo>
                    <a:cubicBezTo>
                      <a:pt x="19" y="243"/>
                      <a:pt x="19" y="243"/>
                      <a:pt x="19" y="243"/>
                    </a:cubicBezTo>
                    <a:cubicBezTo>
                      <a:pt x="20" y="244"/>
                      <a:pt x="20" y="244"/>
                      <a:pt x="20" y="244"/>
                    </a:cubicBezTo>
                    <a:cubicBezTo>
                      <a:pt x="22" y="244"/>
                      <a:pt x="22" y="244"/>
                      <a:pt x="22" y="244"/>
                    </a:cubicBezTo>
                    <a:cubicBezTo>
                      <a:pt x="24" y="245"/>
                      <a:pt x="24" y="245"/>
                      <a:pt x="24" y="245"/>
                    </a:cubicBezTo>
                    <a:cubicBezTo>
                      <a:pt x="25" y="245"/>
                      <a:pt x="25" y="245"/>
                      <a:pt x="25" y="245"/>
                    </a:cubicBezTo>
                    <a:cubicBezTo>
                      <a:pt x="27" y="248"/>
                      <a:pt x="27" y="248"/>
                      <a:pt x="27" y="248"/>
                    </a:cubicBezTo>
                    <a:cubicBezTo>
                      <a:pt x="28" y="249"/>
                      <a:pt x="28" y="249"/>
                      <a:pt x="28" y="249"/>
                    </a:cubicBezTo>
                    <a:cubicBezTo>
                      <a:pt x="31" y="251"/>
                      <a:pt x="31" y="251"/>
                      <a:pt x="31" y="251"/>
                    </a:cubicBezTo>
                    <a:cubicBezTo>
                      <a:pt x="33" y="251"/>
                      <a:pt x="33" y="251"/>
                      <a:pt x="33" y="251"/>
                    </a:cubicBezTo>
                    <a:cubicBezTo>
                      <a:pt x="34" y="252"/>
                      <a:pt x="34" y="252"/>
                      <a:pt x="34" y="252"/>
                    </a:cubicBezTo>
                    <a:cubicBezTo>
                      <a:pt x="34" y="253"/>
                      <a:pt x="34" y="253"/>
                      <a:pt x="34" y="253"/>
                    </a:cubicBezTo>
                    <a:cubicBezTo>
                      <a:pt x="35" y="253"/>
                      <a:pt x="35" y="253"/>
                      <a:pt x="35" y="253"/>
                    </a:cubicBezTo>
                    <a:cubicBezTo>
                      <a:pt x="37" y="255"/>
                      <a:pt x="37" y="255"/>
                      <a:pt x="37" y="255"/>
                    </a:cubicBezTo>
                    <a:cubicBezTo>
                      <a:pt x="39" y="256"/>
                      <a:pt x="39" y="256"/>
                      <a:pt x="39" y="256"/>
                    </a:cubicBezTo>
                    <a:cubicBezTo>
                      <a:pt x="40" y="257"/>
                      <a:pt x="40" y="257"/>
                      <a:pt x="40" y="257"/>
                    </a:cubicBezTo>
                    <a:cubicBezTo>
                      <a:pt x="41" y="259"/>
                      <a:pt x="41" y="259"/>
                      <a:pt x="41" y="259"/>
                    </a:cubicBezTo>
                    <a:cubicBezTo>
                      <a:pt x="42" y="260"/>
                      <a:pt x="42" y="260"/>
                      <a:pt x="42" y="260"/>
                    </a:cubicBezTo>
                    <a:cubicBezTo>
                      <a:pt x="44" y="260"/>
                      <a:pt x="44" y="260"/>
                      <a:pt x="44" y="260"/>
                    </a:cubicBezTo>
                    <a:cubicBezTo>
                      <a:pt x="46" y="262"/>
                      <a:pt x="46" y="262"/>
                      <a:pt x="46" y="262"/>
                    </a:cubicBezTo>
                    <a:cubicBezTo>
                      <a:pt x="46" y="262"/>
                      <a:pt x="46" y="262"/>
                      <a:pt x="46" y="262"/>
                    </a:cubicBezTo>
                    <a:cubicBezTo>
                      <a:pt x="49" y="263"/>
                      <a:pt x="49" y="263"/>
                      <a:pt x="49" y="263"/>
                    </a:cubicBezTo>
                    <a:cubicBezTo>
                      <a:pt x="52" y="264"/>
                      <a:pt x="52" y="264"/>
                      <a:pt x="52" y="264"/>
                    </a:cubicBezTo>
                    <a:cubicBezTo>
                      <a:pt x="52" y="263"/>
                      <a:pt x="52" y="263"/>
                      <a:pt x="52" y="263"/>
                    </a:cubicBezTo>
                    <a:cubicBezTo>
                      <a:pt x="57" y="261"/>
                      <a:pt x="57" y="261"/>
                      <a:pt x="57" y="261"/>
                    </a:cubicBezTo>
                    <a:cubicBezTo>
                      <a:pt x="67" y="258"/>
                      <a:pt x="67" y="258"/>
                      <a:pt x="67" y="258"/>
                    </a:cubicBezTo>
                    <a:cubicBezTo>
                      <a:pt x="68" y="258"/>
                      <a:pt x="68" y="258"/>
                      <a:pt x="68" y="258"/>
                    </a:cubicBezTo>
                    <a:cubicBezTo>
                      <a:pt x="69" y="258"/>
                      <a:pt x="69" y="258"/>
                      <a:pt x="69" y="258"/>
                    </a:cubicBezTo>
                    <a:cubicBezTo>
                      <a:pt x="70" y="259"/>
                      <a:pt x="70" y="259"/>
                      <a:pt x="70" y="259"/>
                    </a:cubicBezTo>
                    <a:cubicBezTo>
                      <a:pt x="72" y="259"/>
                      <a:pt x="72" y="259"/>
                      <a:pt x="72" y="259"/>
                    </a:cubicBezTo>
                    <a:cubicBezTo>
                      <a:pt x="73" y="261"/>
                      <a:pt x="73" y="261"/>
                      <a:pt x="73" y="261"/>
                    </a:cubicBezTo>
                    <a:cubicBezTo>
                      <a:pt x="74" y="262"/>
                      <a:pt x="74" y="262"/>
                      <a:pt x="74" y="262"/>
                    </a:cubicBezTo>
                    <a:cubicBezTo>
                      <a:pt x="78" y="265"/>
                      <a:pt x="78" y="265"/>
                      <a:pt x="78" y="265"/>
                    </a:cubicBezTo>
                    <a:cubicBezTo>
                      <a:pt x="78" y="265"/>
                      <a:pt x="78" y="265"/>
                      <a:pt x="78" y="265"/>
                    </a:cubicBezTo>
                    <a:cubicBezTo>
                      <a:pt x="78" y="265"/>
                      <a:pt x="78" y="265"/>
                      <a:pt x="78" y="265"/>
                    </a:cubicBezTo>
                    <a:cubicBezTo>
                      <a:pt x="80" y="266"/>
                      <a:pt x="80" y="266"/>
                      <a:pt x="80" y="266"/>
                    </a:cubicBezTo>
                    <a:cubicBezTo>
                      <a:pt x="80" y="272"/>
                      <a:pt x="80" y="272"/>
                      <a:pt x="80" y="272"/>
                    </a:cubicBezTo>
                    <a:cubicBezTo>
                      <a:pt x="76" y="276"/>
                      <a:pt x="76" y="276"/>
                      <a:pt x="76" y="276"/>
                    </a:cubicBezTo>
                    <a:cubicBezTo>
                      <a:pt x="73" y="278"/>
                      <a:pt x="73" y="278"/>
                      <a:pt x="73" y="278"/>
                    </a:cubicBezTo>
                    <a:cubicBezTo>
                      <a:pt x="73" y="279"/>
                      <a:pt x="73" y="279"/>
                      <a:pt x="73" y="279"/>
                    </a:cubicBezTo>
                    <a:cubicBezTo>
                      <a:pt x="72" y="279"/>
                      <a:pt x="72" y="279"/>
                      <a:pt x="72" y="279"/>
                    </a:cubicBezTo>
                    <a:cubicBezTo>
                      <a:pt x="71" y="280"/>
                      <a:pt x="71" y="280"/>
                      <a:pt x="71" y="280"/>
                    </a:cubicBezTo>
                    <a:cubicBezTo>
                      <a:pt x="71" y="280"/>
                      <a:pt x="71" y="280"/>
                      <a:pt x="71" y="280"/>
                    </a:cubicBezTo>
                    <a:cubicBezTo>
                      <a:pt x="70" y="282"/>
                      <a:pt x="70" y="282"/>
                      <a:pt x="70" y="282"/>
                    </a:cubicBezTo>
                    <a:cubicBezTo>
                      <a:pt x="70" y="283"/>
                      <a:pt x="70" y="283"/>
                      <a:pt x="70" y="283"/>
                    </a:cubicBezTo>
                    <a:cubicBezTo>
                      <a:pt x="69" y="284"/>
                      <a:pt x="69" y="284"/>
                      <a:pt x="69" y="284"/>
                    </a:cubicBezTo>
                    <a:cubicBezTo>
                      <a:pt x="68" y="284"/>
                      <a:pt x="68" y="284"/>
                      <a:pt x="68" y="284"/>
                    </a:cubicBezTo>
                    <a:cubicBezTo>
                      <a:pt x="68" y="284"/>
                      <a:pt x="68" y="284"/>
                      <a:pt x="68" y="284"/>
                    </a:cubicBezTo>
                    <a:cubicBezTo>
                      <a:pt x="66" y="285"/>
                      <a:pt x="66" y="285"/>
                      <a:pt x="66" y="285"/>
                    </a:cubicBezTo>
                    <a:cubicBezTo>
                      <a:pt x="66" y="286"/>
                      <a:pt x="66" y="286"/>
                      <a:pt x="66" y="286"/>
                    </a:cubicBezTo>
                    <a:cubicBezTo>
                      <a:pt x="63" y="285"/>
                      <a:pt x="63" y="285"/>
                      <a:pt x="63" y="285"/>
                    </a:cubicBezTo>
                    <a:cubicBezTo>
                      <a:pt x="63" y="288"/>
                      <a:pt x="63" y="288"/>
                      <a:pt x="63" y="288"/>
                    </a:cubicBezTo>
                    <a:cubicBezTo>
                      <a:pt x="64" y="289"/>
                      <a:pt x="64" y="289"/>
                      <a:pt x="64" y="289"/>
                    </a:cubicBezTo>
                    <a:cubicBezTo>
                      <a:pt x="65" y="289"/>
                      <a:pt x="65" y="289"/>
                      <a:pt x="65" y="289"/>
                    </a:cubicBezTo>
                    <a:cubicBezTo>
                      <a:pt x="65" y="289"/>
                      <a:pt x="65" y="289"/>
                      <a:pt x="65" y="289"/>
                    </a:cubicBezTo>
                    <a:cubicBezTo>
                      <a:pt x="65" y="290"/>
                      <a:pt x="65" y="290"/>
                      <a:pt x="65" y="290"/>
                    </a:cubicBezTo>
                    <a:cubicBezTo>
                      <a:pt x="65" y="290"/>
                      <a:pt x="65" y="290"/>
                      <a:pt x="65" y="290"/>
                    </a:cubicBezTo>
                    <a:cubicBezTo>
                      <a:pt x="65" y="290"/>
                      <a:pt x="64" y="290"/>
                      <a:pt x="64" y="290"/>
                    </a:cubicBezTo>
                    <a:cubicBezTo>
                      <a:pt x="64" y="290"/>
                      <a:pt x="63" y="291"/>
                      <a:pt x="63" y="291"/>
                    </a:cubicBezTo>
                    <a:cubicBezTo>
                      <a:pt x="63" y="292"/>
                      <a:pt x="63" y="292"/>
                      <a:pt x="63" y="292"/>
                    </a:cubicBezTo>
                    <a:cubicBezTo>
                      <a:pt x="63" y="292"/>
                      <a:pt x="63" y="292"/>
                      <a:pt x="63" y="292"/>
                    </a:cubicBezTo>
                    <a:cubicBezTo>
                      <a:pt x="63" y="293"/>
                      <a:pt x="63" y="293"/>
                      <a:pt x="63" y="293"/>
                    </a:cubicBezTo>
                    <a:cubicBezTo>
                      <a:pt x="64" y="295"/>
                      <a:pt x="64" y="295"/>
                      <a:pt x="64" y="295"/>
                    </a:cubicBezTo>
                    <a:cubicBezTo>
                      <a:pt x="65" y="295"/>
                      <a:pt x="65" y="295"/>
                      <a:pt x="65" y="295"/>
                    </a:cubicBezTo>
                    <a:cubicBezTo>
                      <a:pt x="66" y="295"/>
                      <a:pt x="66" y="295"/>
                      <a:pt x="66" y="295"/>
                    </a:cubicBezTo>
                    <a:cubicBezTo>
                      <a:pt x="68" y="296"/>
                      <a:pt x="68" y="296"/>
                      <a:pt x="68" y="296"/>
                    </a:cubicBezTo>
                    <a:cubicBezTo>
                      <a:pt x="69" y="297"/>
                      <a:pt x="69" y="297"/>
                      <a:pt x="69" y="297"/>
                    </a:cubicBezTo>
                    <a:cubicBezTo>
                      <a:pt x="69" y="298"/>
                      <a:pt x="69" y="298"/>
                      <a:pt x="69" y="298"/>
                    </a:cubicBezTo>
                    <a:cubicBezTo>
                      <a:pt x="69" y="300"/>
                      <a:pt x="69" y="300"/>
                      <a:pt x="69" y="300"/>
                    </a:cubicBezTo>
                    <a:cubicBezTo>
                      <a:pt x="70" y="301"/>
                      <a:pt x="70" y="301"/>
                      <a:pt x="70" y="301"/>
                    </a:cubicBezTo>
                    <a:cubicBezTo>
                      <a:pt x="70" y="302"/>
                      <a:pt x="70" y="302"/>
                      <a:pt x="70" y="302"/>
                    </a:cubicBezTo>
                    <a:cubicBezTo>
                      <a:pt x="71" y="302"/>
                      <a:pt x="71" y="302"/>
                      <a:pt x="71" y="302"/>
                    </a:cubicBezTo>
                    <a:cubicBezTo>
                      <a:pt x="69" y="304"/>
                      <a:pt x="69" y="304"/>
                      <a:pt x="69" y="304"/>
                    </a:cubicBezTo>
                    <a:cubicBezTo>
                      <a:pt x="68" y="304"/>
                      <a:pt x="68" y="304"/>
                      <a:pt x="68" y="304"/>
                    </a:cubicBezTo>
                    <a:cubicBezTo>
                      <a:pt x="67" y="305"/>
                      <a:pt x="67" y="305"/>
                      <a:pt x="67" y="305"/>
                    </a:cubicBezTo>
                    <a:cubicBezTo>
                      <a:pt x="65" y="307"/>
                      <a:pt x="65" y="307"/>
                      <a:pt x="65" y="307"/>
                    </a:cubicBezTo>
                    <a:cubicBezTo>
                      <a:pt x="64" y="307"/>
                      <a:pt x="64" y="307"/>
                      <a:pt x="64" y="307"/>
                    </a:cubicBezTo>
                    <a:cubicBezTo>
                      <a:pt x="63" y="306"/>
                      <a:pt x="63" y="306"/>
                      <a:pt x="63" y="306"/>
                    </a:cubicBezTo>
                    <a:cubicBezTo>
                      <a:pt x="62" y="306"/>
                      <a:pt x="62" y="306"/>
                      <a:pt x="62" y="306"/>
                    </a:cubicBezTo>
                    <a:cubicBezTo>
                      <a:pt x="60" y="312"/>
                      <a:pt x="60" y="312"/>
                      <a:pt x="60" y="312"/>
                    </a:cubicBezTo>
                    <a:cubicBezTo>
                      <a:pt x="60" y="318"/>
                      <a:pt x="60" y="318"/>
                      <a:pt x="60" y="318"/>
                    </a:cubicBezTo>
                    <a:cubicBezTo>
                      <a:pt x="79" y="328"/>
                      <a:pt x="79" y="328"/>
                      <a:pt x="79" y="328"/>
                    </a:cubicBezTo>
                    <a:cubicBezTo>
                      <a:pt x="88" y="335"/>
                      <a:pt x="88" y="335"/>
                      <a:pt x="88" y="335"/>
                    </a:cubicBezTo>
                    <a:cubicBezTo>
                      <a:pt x="99" y="331"/>
                      <a:pt x="99" y="331"/>
                      <a:pt x="99" y="331"/>
                    </a:cubicBezTo>
                    <a:cubicBezTo>
                      <a:pt x="109" y="340"/>
                      <a:pt x="109" y="340"/>
                      <a:pt x="109" y="340"/>
                    </a:cubicBezTo>
                    <a:cubicBezTo>
                      <a:pt x="121" y="347"/>
                      <a:pt x="121" y="347"/>
                      <a:pt x="121" y="347"/>
                    </a:cubicBezTo>
                    <a:cubicBezTo>
                      <a:pt x="130" y="354"/>
                      <a:pt x="130" y="354"/>
                      <a:pt x="130" y="354"/>
                    </a:cubicBezTo>
                    <a:cubicBezTo>
                      <a:pt x="143" y="362"/>
                      <a:pt x="143" y="362"/>
                      <a:pt x="143" y="362"/>
                    </a:cubicBezTo>
                    <a:cubicBezTo>
                      <a:pt x="155" y="364"/>
                      <a:pt x="155" y="364"/>
                      <a:pt x="155" y="364"/>
                    </a:cubicBezTo>
                    <a:cubicBezTo>
                      <a:pt x="171" y="365"/>
                      <a:pt x="171" y="365"/>
                      <a:pt x="171" y="365"/>
                    </a:cubicBezTo>
                    <a:cubicBezTo>
                      <a:pt x="184" y="364"/>
                      <a:pt x="184" y="364"/>
                      <a:pt x="184" y="364"/>
                    </a:cubicBezTo>
                    <a:cubicBezTo>
                      <a:pt x="184" y="364"/>
                      <a:pt x="184" y="364"/>
                      <a:pt x="184" y="364"/>
                    </a:cubicBezTo>
                    <a:cubicBezTo>
                      <a:pt x="186" y="364"/>
                      <a:pt x="186" y="364"/>
                      <a:pt x="186" y="364"/>
                    </a:cubicBezTo>
                    <a:cubicBezTo>
                      <a:pt x="190" y="360"/>
                      <a:pt x="190" y="360"/>
                      <a:pt x="190" y="360"/>
                    </a:cubicBezTo>
                    <a:cubicBezTo>
                      <a:pt x="198" y="360"/>
                      <a:pt x="198" y="360"/>
                      <a:pt x="198" y="360"/>
                    </a:cubicBezTo>
                    <a:cubicBezTo>
                      <a:pt x="207" y="363"/>
                      <a:pt x="207" y="363"/>
                      <a:pt x="207" y="363"/>
                    </a:cubicBezTo>
                    <a:cubicBezTo>
                      <a:pt x="218" y="365"/>
                      <a:pt x="218" y="365"/>
                      <a:pt x="218" y="365"/>
                    </a:cubicBezTo>
                    <a:cubicBezTo>
                      <a:pt x="225" y="363"/>
                      <a:pt x="225" y="363"/>
                      <a:pt x="225" y="363"/>
                    </a:cubicBezTo>
                    <a:cubicBezTo>
                      <a:pt x="233" y="354"/>
                      <a:pt x="233" y="354"/>
                      <a:pt x="233" y="354"/>
                    </a:cubicBezTo>
                    <a:cubicBezTo>
                      <a:pt x="242" y="352"/>
                      <a:pt x="242" y="352"/>
                      <a:pt x="242" y="352"/>
                    </a:cubicBezTo>
                    <a:cubicBezTo>
                      <a:pt x="247" y="347"/>
                      <a:pt x="247" y="347"/>
                      <a:pt x="247" y="347"/>
                    </a:cubicBezTo>
                    <a:cubicBezTo>
                      <a:pt x="263" y="347"/>
                      <a:pt x="263" y="347"/>
                      <a:pt x="263" y="347"/>
                    </a:cubicBezTo>
                    <a:cubicBezTo>
                      <a:pt x="270" y="345"/>
                      <a:pt x="270" y="345"/>
                      <a:pt x="270" y="345"/>
                    </a:cubicBezTo>
                    <a:cubicBezTo>
                      <a:pt x="270" y="356"/>
                      <a:pt x="270" y="356"/>
                      <a:pt x="270" y="356"/>
                    </a:cubicBezTo>
                    <a:cubicBezTo>
                      <a:pt x="282" y="358"/>
                      <a:pt x="282" y="358"/>
                      <a:pt x="282" y="358"/>
                    </a:cubicBezTo>
                    <a:cubicBezTo>
                      <a:pt x="288" y="358"/>
                      <a:pt x="288" y="358"/>
                      <a:pt x="288" y="358"/>
                    </a:cubicBezTo>
                    <a:cubicBezTo>
                      <a:pt x="292" y="366"/>
                      <a:pt x="292" y="366"/>
                      <a:pt x="292" y="366"/>
                    </a:cubicBezTo>
                    <a:cubicBezTo>
                      <a:pt x="299" y="371"/>
                      <a:pt x="299" y="371"/>
                      <a:pt x="299" y="371"/>
                    </a:cubicBezTo>
                    <a:cubicBezTo>
                      <a:pt x="298" y="388"/>
                      <a:pt x="298" y="388"/>
                      <a:pt x="298" y="388"/>
                    </a:cubicBezTo>
                    <a:cubicBezTo>
                      <a:pt x="286" y="405"/>
                      <a:pt x="286" y="405"/>
                      <a:pt x="286" y="405"/>
                    </a:cubicBezTo>
                    <a:cubicBezTo>
                      <a:pt x="286" y="409"/>
                      <a:pt x="286" y="409"/>
                      <a:pt x="286" y="409"/>
                    </a:cubicBezTo>
                    <a:cubicBezTo>
                      <a:pt x="300" y="412"/>
                      <a:pt x="300" y="412"/>
                      <a:pt x="300" y="412"/>
                    </a:cubicBezTo>
                    <a:cubicBezTo>
                      <a:pt x="300" y="423"/>
                      <a:pt x="300" y="423"/>
                      <a:pt x="300" y="423"/>
                    </a:cubicBezTo>
                    <a:cubicBezTo>
                      <a:pt x="308" y="426"/>
                      <a:pt x="308" y="426"/>
                      <a:pt x="308" y="426"/>
                    </a:cubicBezTo>
                    <a:cubicBezTo>
                      <a:pt x="307" y="438"/>
                      <a:pt x="307" y="438"/>
                      <a:pt x="307" y="438"/>
                    </a:cubicBezTo>
                    <a:cubicBezTo>
                      <a:pt x="314" y="439"/>
                      <a:pt x="314" y="439"/>
                      <a:pt x="314" y="439"/>
                    </a:cubicBezTo>
                    <a:cubicBezTo>
                      <a:pt x="314" y="444"/>
                      <a:pt x="314" y="444"/>
                      <a:pt x="314" y="444"/>
                    </a:cubicBezTo>
                    <a:cubicBezTo>
                      <a:pt x="320" y="444"/>
                      <a:pt x="320" y="444"/>
                      <a:pt x="320" y="444"/>
                    </a:cubicBezTo>
                    <a:cubicBezTo>
                      <a:pt x="325" y="445"/>
                      <a:pt x="325" y="445"/>
                      <a:pt x="325" y="445"/>
                    </a:cubicBezTo>
                    <a:cubicBezTo>
                      <a:pt x="329" y="448"/>
                      <a:pt x="329" y="448"/>
                      <a:pt x="329" y="448"/>
                    </a:cubicBezTo>
                    <a:cubicBezTo>
                      <a:pt x="335" y="448"/>
                      <a:pt x="335" y="448"/>
                      <a:pt x="335" y="448"/>
                    </a:cubicBezTo>
                    <a:cubicBezTo>
                      <a:pt x="336" y="441"/>
                      <a:pt x="336" y="441"/>
                      <a:pt x="336" y="441"/>
                    </a:cubicBezTo>
                    <a:cubicBezTo>
                      <a:pt x="332" y="440"/>
                      <a:pt x="332" y="440"/>
                      <a:pt x="332" y="440"/>
                    </a:cubicBezTo>
                    <a:cubicBezTo>
                      <a:pt x="332" y="434"/>
                      <a:pt x="332" y="434"/>
                      <a:pt x="332" y="434"/>
                    </a:cubicBezTo>
                    <a:cubicBezTo>
                      <a:pt x="341" y="434"/>
                      <a:pt x="341" y="434"/>
                      <a:pt x="341" y="434"/>
                    </a:cubicBezTo>
                    <a:cubicBezTo>
                      <a:pt x="342" y="431"/>
                      <a:pt x="342" y="431"/>
                      <a:pt x="342" y="431"/>
                    </a:cubicBezTo>
                    <a:cubicBezTo>
                      <a:pt x="367" y="430"/>
                      <a:pt x="367" y="430"/>
                      <a:pt x="367" y="430"/>
                    </a:cubicBezTo>
                    <a:cubicBezTo>
                      <a:pt x="374" y="425"/>
                      <a:pt x="374" y="425"/>
                      <a:pt x="374" y="425"/>
                    </a:cubicBezTo>
                    <a:cubicBezTo>
                      <a:pt x="379" y="425"/>
                      <a:pt x="379" y="425"/>
                      <a:pt x="379" y="425"/>
                    </a:cubicBezTo>
                    <a:cubicBezTo>
                      <a:pt x="384" y="428"/>
                      <a:pt x="384" y="428"/>
                      <a:pt x="384" y="428"/>
                    </a:cubicBezTo>
                    <a:cubicBezTo>
                      <a:pt x="392" y="430"/>
                      <a:pt x="392" y="430"/>
                      <a:pt x="392" y="430"/>
                    </a:cubicBezTo>
                    <a:cubicBezTo>
                      <a:pt x="394" y="441"/>
                      <a:pt x="394" y="441"/>
                      <a:pt x="394" y="441"/>
                    </a:cubicBezTo>
                    <a:cubicBezTo>
                      <a:pt x="400" y="444"/>
                      <a:pt x="400" y="444"/>
                      <a:pt x="400" y="444"/>
                    </a:cubicBezTo>
                    <a:cubicBezTo>
                      <a:pt x="408" y="444"/>
                      <a:pt x="408" y="444"/>
                      <a:pt x="408" y="444"/>
                    </a:cubicBezTo>
                    <a:cubicBezTo>
                      <a:pt x="416" y="441"/>
                      <a:pt x="416" y="441"/>
                      <a:pt x="416" y="441"/>
                    </a:cubicBezTo>
                    <a:cubicBezTo>
                      <a:pt x="422" y="444"/>
                      <a:pt x="422" y="444"/>
                      <a:pt x="422" y="444"/>
                    </a:cubicBezTo>
                    <a:cubicBezTo>
                      <a:pt x="431" y="444"/>
                      <a:pt x="431" y="444"/>
                      <a:pt x="431" y="444"/>
                    </a:cubicBezTo>
                    <a:cubicBezTo>
                      <a:pt x="430" y="449"/>
                      <a:pt x="430" y="449"/>
                      <a:pt x="430" y="449"/>
                    </a:cubicBezTo>
                    <a:cubicBezTo>
                      <a:pt x="430" y="454"/>
                      <a:pt x="430" y="454"/>
                      <a:pt x="430" y="454"/>
                    </a:cubicBezTo>
                    <a:cubicBezTo>
                      <a:pt x="436" y="457"/>
                      <a:pt x="436" y="457"/>
                      <a:pt x="436" y="457"/>
                    </a:cubicBezTo>
                    <a:cubicBezTo>
                      <a:pt x="435" y="451"/>
                      <a:pt x="435" y="451"/>
                      <a:pt x="435" y="451"/>
                    </a:cubicBezTo>
                    <a:cubicBezTo>
                      <a:pt x="438" y="446"/>
                      <a:pt x="438" y="446"/>
                      <a:pt x="438" y="446"/>
                    </a:cubicBezTo>
                    <a:cubicBezTo>
                      <a:pt x="447" y="444"/>
                      <a:pt x="447" y="444"/>
                      <a:pt x="447" y="444"/>
                    </a:cubicBezTo>
                    <a:cubicBezTo>
                      <a:pt x="462" y="440"/>
                      <a:pt x="462" y="440"/>
                      <a:pt x="462" y="440"/>
                    </a:cubicBezTo>
                    <a:cubicBezTo>
                      <a:pt x="472" y="436"/>
                      <a:pt x="472" y="436"/>
                      <a:pt x="472" y="436"/>
                    </a:cubicBezTo>
                    <a:cubicBezTo>
                      <a:pt x="472" y="427"/>
                      <a:pt x="472" y="427"/>
                      <a:pt x="472" y="427"/>
                    </a:cubicBezTo>
                    <a:cubicBezTo>
                      <a:pt x="477" y="425"/>
                      <a:pt x="477" y="425"/>
                      <a:pt x="477" y="425"/>
                    </a:cubicBezTo>
                    <a:cubicBezTo>
                      <a:pt x="481" y="430"/>
                      <a:pt x="481" y="430"/>
                      <a:pt x="481" y="430"/>
                    </a:cubicBezTo>
                    <a:cubicBezTo>
                      <a:pt x="490" y="430"/>
                      <a:pt x="490" y="430"/>
                      <a:pt x="490" y="430"/>
                    </a:cubicBezTo>
                    <a:cubicBezTo>
                      <a:pt x="507" y="428"/>
                      <a:pt x="507" y="428"/>
                      <a:pt x="507" y="428"/>
                    </a:cubicBezTo>
                    <a:cubicBezTo>
                      <a:pt x="517" y="419"/>
                      <a:pt x="517" y="419"/>
                      <a:pt x="517" y="419"/>
                    </a:cubicBezTo>
                    <a:cubicBezTo>
                      <a:pt x="533" y="406"/>
                      <a:pt x="533" y="406"/>
                      <a:pt x="533" y="406"/>
                    </a:cubicBezTo>
                    <a:cubicBezTo>
                      <a:pt x="542" y="392"/>
                      <a:pt x="542" y="392"/>
                      <a:pt x="542" y="392"/>
                    </a:cubicBezTo>
                    <a:cubicBezTo>
                      <a:pt x="552" y="376"/>
                      <a:pt x="552" y="376"/>
                      <a:pt x="552" y="376"/>
                    </a:cubicBezTo>
                    <a:cubicBezTo>
                      <a:pt x="566" y="358"/>
                      <a:pt x="566" y="358"/>
                      <a:pt x="566" y="358"/>
                    </a:cubicBezTo>
                    <a:cubicBezTo>
                      <a:pt x="572" y="345"/>
                      <a:pt x="572" y="345"/>
                      <a:pt x="572" y="345"/>
                    </a:cubicBezTo>
                    <a:cubicBezTo>
                      <a:pt x="572" y="337"/>
                      <a:pt x="572" y="337"/>
                      <a:pt x="572" y="337"/>
                    </a:cubicBezTo>
                    <a:cubicBezTo>
                      <a:pt x="564" y="334"/>
                      <a:pt x="564" y="334"/>
                      <a:pt x="564" y="334"/>
                    </a:cubicBezTo>
                    <a:cubicBezTo>
                      <a:pt x="564" y="334"/>
                      <a:pt x="556" y="334"/>
                      <a:pt x="554" y="333"/>
                    </a:cubicBezTo>
                    <a:cubicBezTo>
                      <a:pt x="552" y="332"/>
                      <a:pt x="568" y="327"/>
                      <a:pt x="568" y="327"/>
                    </a:cubicBezTo>
                    <a:cubicBezTo>
                      <a:pt x="574" y="326"/>
                      <a:pt x="574" y="326"/>
                      <a:pt x="574" y="326"/>
                    </a:cubicBezTo>
                    <a:cubicBezTo>
                      <a:pt x="571" y="322"/>
                      <a:pt x="571" y="322"/>
                      <a:pt x="571" y="322"/>
                    </a:cubicBezTo>
                    <a:cubicBezTo>
                      <a:pt x="562" y="318"/>
                      <a:pt x="562" y="318"/>
                      <a:pt x="562" y="318"/>
                    </a:cubicBezTo>
                    <a:cubicBezTo>
                      <a:pt x="564" y="313"/>
                      <a:pt x="564" y="313"/>
                      <a:pt x="564" y="313"/>
                    </a:cubicBezTo>
                    <a:cubicBezTo>
                      <a:pt x="572" y="315"/>
                      <a:pt x="572" y="315"/>
                      <a:pt x="572" y="315"/>
                    </a:cubicBezTo>
                    <a:cubicBezTo>
                      <a:pt x="574" y="313"/>
                      <a:pt x="574" y="313"/>
                      <a:pt x="574" y="313"/>
                    </a:cubicBezTo>
                    <a:cubicBezTo>
                      <a:pt x="562" y="304"/>
                      <a:pt x="562" y="304"/>
                      <a:pt x="562" y="304"/>
                    </a:cubicBezTo>
                    <a:cubicBezTo>
                      <a:pt x="560" y="298"/>
                      <a:pt x="560" y="298"/>
                      <a:pt x="560" y="298"/>
                    </a:cubicBezTo>
                    <a:cubicBezTo>
                      <a:pt x="554" y="282"/>
                      <a:pt x="554" y="282"/>
                      <a:pt x="554" y="282"/>
                    </a:cubicBezTo>
                    <a:cubicBezTo>
                      <a:pt x="550" y="278"/>
                      <a:pt x="550" y="278"/>
                      <a:pt x="550" y="278"/>
                    </a:cubicBezTo>
                    <a:cubicBezTo>
                      <a:pt x="542" y="275"/>
                      <a:pt x="542" y="275"/>
                      <a:pt x="542" y="275"/>
                    </a:cubicBezTo>
                    <a:cubicBezTo>
                      <a:pt x="545" y="268"/>
                      <a:pt x="545" y="268"/>
                      <a:pt x="545" y="268"/>
                    </a:cubicBezTo>
                    <a:cubicBezTo>
                      <a:pt x="553" y="257"/>
                      <a:pt x="553" y="257"/>
                      <a:pt x="553" y="257"/>
                    </a:cubicBezTo>
                    <a:cubicBezTo>
                      <a:pt x="560" y="255"/>
                      <a:pt x="560" y="255"/>
                      <a:pt x="560" y="255"/>
                    </a:cubicBezTo>
                    <a:cubicBezTo>
                      <a:pt x="562" y="250"/>
                      <a:pt x="562" y="250"/>
                      <a:pt x="562" y="250"/>
                    </a:cubicBezTo>
                    <a:cubicBezTo>
                      <a:pt x="568" y="247"/>
                      <a:pt x="568" y="247"/>
                      <a:pt x="568" y="247"/>
                    </a:cubicBezTo>
                    <a:cubicBezTo>
                      <a:pt x="577" y="247"/>
                      <a:pt x="577" y="247"/>
                      <a:pt x="577" y="247"/>
                    </a:cubicBezTo>
                    <a:cubicBezTo>
                      <a:pt x="582" y="245"/>
                      <a:pt x="582" y="245"/>
                      <a:pt x="582" y="245"/>
                    </a:cubicBezTo>
                    <a:cubicBezTo>
                      <a:pt x="579" y="240"/>
                      <a:pt x="579" y="240"/>
                      <a:pt x="579" y="240"/>
                    </a:cubicBezTo>
                    <a:cubicBezTo>
                      <a:pt x="566" y="236"/>
                      <a:pt x="566" y="236"/>
                      <a:pt x="566" y="236"/>
                    </a:cubicBezTo>
                    <a:cubicBezTo>
                      <a:pt x="561" y="234"/>
                      <a:pt x="561" y="234"/>
                      <a:pt x="561" y="234"/>
                    </a:cubicBezTo>
                    <a:cubicBezTo>
                      <a:pt x="555" y="235"/>
                      <a:pt x="555" y="235"/>
                      <a:pt x="555" y="235"/>
                    </a:cubicBezTo>
                    <a:cubicBezTo>
                      <a:pt x="549" y="241"/>
                      <a:pt x="549" y="241"/>
                      <a:pt x="549" y="241"/>
                    </a:cubicBezTo>
                    <a:cubicBezTo>
                      <a:pt x="540" y="242"/>
                      <a:pt x="540" y="242"/>
                      <a:pt x="540" y="242"/>
                    </a:cubicBezTo>
                    <a:cubicBezTo>
                      <a:pt x="538" y="236"/>
                      <a:pt x="538" y="236"/>
                      <a:pt x="538" y="236"/>
                    </a:cubicBezTo>
                    <a:cubicBezTo>
                      <a:pt x="538" y="232"/>
                      <a:pt x="538" y="232"/>
                      <a:pt x="538" y="232"/>
                    </a:cubicBezTo>
                    <a:cubicBezTo>
                      <a:pt x="528" y="230"/>
                      <a:pt x="528" y="230"/>
                      <a:pt x="528" y="230"/>
                    </a:cubicBezTo>
                    <a:cubicBezTo>
                      <a:pt x="522" y="220"/>
                      <a:pt x="522" y="220"/>
                      <a:pt x="522" y="220"/>
                    </a:cubicBezTo>
                    <a:cubicBezTo>
                      <a:pt x="526" y="214"/>
                      <a:pt x="526" y="214"/>
                      <a:pt x="526" y="214"/>
                    </a:cubicBezTo>
                    <a:cubicBezTo>
                      <a:pt x="541" y="214"/>
                      <a:pt x="541" y="214"/>
                      <a:pt x="541" y="214"/>
                    </a:cubicBezTo>
                    <a:cubicBezTo>
                      <a:pt x="544" y="206"/>
                      <a:pt x="544" y="206"/>
                      <a:pt x="544" y="206"/>
                    </a:cubicBezTo>
                    <a:cubicBezTo>
                      <a:pt x="560" y="193"/>
                      <a:pt x="560" y="193"/>
                      <a:pt x="560" y="193"/>
                    </a:cubicBezTo>
                    <a:cubicBezTo>
                      <a:pt x="570" y="192"/>
                      <a:pt x="570" y="192"/>
                      <a:pt x="570" y="192"/>
                    </a:cubicBezTo>
                    <a:cubicBezTo>
                      <a:pt x="576" y="191"/>
                      <a:pt x="576" y="191"/>
                      <a:pt x="576" y="191"/>
                    </a:cubicBezTo>
                    <a:cubicBezTo>
                      <a:pt x="576" y="198"/>
                      <a:pt x="576" y="198"/>
                      <a:pt x="576" y="198"/>
                    </a:cubicBezTo>
                    <a:cubicBezTo>
                      <a:pt x="570" y="204"/>
                      <a:pt x="570" y="204"/>
                      <a:pt x="570" y="204"/>
                    </a:cubicBezTo>
                    <a:cubicBezTo>
                      <a:pt x="566" y="212"/>
                      <a:pt x="566" y="212"/>
                      <a:pt x="566" y="212"/>
                    </a:cubicBezTo>
                    <a:cubicBezTo>
                      <a:pt x="568" y="220"/>
                      <a:pt x="568" y="220"/>
                      <a:pt x="568" y="220"/>
                    </a:cubicBezTo>
                    <a:cubicBezTo>
                      <a:pt x="588" y="207"/>
                      <a:pt x="588" y="207"/>
                      <a:pt x="588" y="207"/>
                    </a:cubicBezTo>
                    <a:cubicBezTo>
                      <a:pt x="596" y="204"/>
                      <a:pt x="596" y="204"/>
                      <a:pt x="596" y="204"/>
                    </a:cubicBezTo>
                    <a:cubicBezTo>
                      <a:pt x="603" y="203"/>
                      <a:pt x="603" y="203"/>
                      <a:pt x="603" y="203"/>
                    </a:cubicBezTo>
                    <a:cubicBezTo>
                      <a:pt x="611" y="196"/>
                      <a:pt x="611" y="196"/>
                      <a:pt x="611" y="196"/>
                    </a:cubicBezTo>
                    <a:cubicBezTo>
                      <a:pt x="620" y="190"/>
                      <a:pt x="620" y="190"/>
                      <a:pt x="620" y="190"/>
                    </a:cubicBezTo>
                    <a:cubicBezTo>
                      <a:pt x="630" y="179"/>
                      <a:pt x="630" y="179"/>
                      <a:pt x="630" y="179"/>
                    </a:cubicBezTo>
                    <a:cubicBezTo>
                      <a:pt x="634" y="178"/>
                      <a:pt x="634" y="178"/>
                      <a:pt x="634" y="178"/>
                    </a:cubicBezTo>
                    <a:cubicBezTo>
                      <a:pt x="641" y="182"/>
                      <a:pt x="641" y="182"/>
                      <a:pt x="641" y="182"/>
                    </a:cubicBezTo>
                    <a:cubicBezTo>
                      <a:pt x="648" y="179"/>
                      <a:pt x="648" y="179"/>
                      <a:pt x="648" y="179"/>
                    </a:cubicBezTo>
                    <a:cubicBezTo>
                      <a:pt x="650" y="174"/>
                      <a:pt x="650" y="174"/>
                      <a:pt x="650" y="174"/>
                    </a:cubicBezTo>
                    <a:cubicBezTo>
                      <a:pt x="657" y="174"/>
                      <a:pt x="657" y="174"/>
                      <a:pt x="657" y="174"/>
                    </a:cubicBezTo>
                    <a:cubicBezTo>
                      <a:pt x="669" y="161"/>
                      <a:pt x="669" y="161"/>
                      <a:pt x="669" y="161"/>
                    </a:cubicBezTo>
                    <a:cubicBezTo>
                      <a:pt x="676" y="168"/>
                      <a:pt x="676" y="168"/>
                      <a:pt x="676" y="168"/>
                    </a:cubicBezTo>
                    <a:cubicBezTo>
                      <a:pt x="684" y="160"/>
                      <a:pt x="684" y="160"/>
                      <a:pt x="684" y="160"/>
                    </a:cubicBezTo>
                    <a:cubicBezTo>
                      <a:pt x="684" y="133"/>
                      <a:pt x="684" y="133"/>
                      <a:pt x="684" y="133"/>
                    </a:cubicBezTo>
                    <a:cubicBezTo>
                      <a:pt x="693" y="126"/>
                      <a:pt x="693" y="126"/>
                      <a:pt x="693" y="126"/>
                    </a:cubicBezTo>
                    <a:cubicBezTo>
                      <a:pt x="698" y="130"/>
                      <a:pt x="698" y="130"/>
                      <a:pt x="698" y="130"/>
                    </a:cubicBezTo>
                    <a:cubicBezTo>
                      <a:pt x="706" y="128"/>
                      <a:pt x="706" y="128"/>
                      <a:pt x="706" y="128"/>
                    </a:cubicBezTo>
                    <a:cubicBezTo>
                      <a:pt x="716" y="112"/>
                      <a:pt x="716" y="112"/>
                      <a:pt x="716" y="112"/>
                    </a:cubicBezTo>
                    <a:cubicBezTo>
                      <a:pt x="721" y="96"/>
                      <a:pt x="721" y="96"/>
                      <a:pt x="721" y="96"/>
                    </a:cubicBezTo>
                    <a:cubicBezTo>
                      <a:pt x="726" y="92"/>
                      <a:pt x="726" y="92"/>
                      <a:pt x="726" y="92"/>
                    </a:cubicBezTo>
                    <a:lnTo>
                      <a:pt x="725" y="8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sp>
          <p:nvSpPr>
            <p:cNvPr id="208" name="Freeform 1123"/>
            <p:cNvSpPr>
              <a:spLocks/>
            </p:cNvSpPr>
            <p:nvPr/>
          </p:nvSpPr>
          <p:spPr bwMode="auto">
            <a:xfrm>
              <a:off x="10727337" y="3444708"/>
              <a:ext cx="17288" cy="11009"/>
            </a:xfrm>
            <a:custGeom>
              <a:avLst/>
              <a:gdLst>
                <a:gd name="T0" fmla="*/ 0 w 22"/>
                <a:gd name="T1" fmla="*/ 9 h 14"/>
                <a:gd name="T2" fmla="*/ 6 w 22"/>
                <a:gd name="T3" fmla="*/ 14 h 14"/>
                <a:gd name="T4" fmla="*/ 11 w 22"/>
                <a:gd name="T5" fmla="*/ 14 h 14"/>
                <a:gd name="T6" fmla="*/ 12 w 22"/>
                <a:gd name="T7" fmla="*/ 8 h 14"/>
                <a:gd name="T8" fmla="*/ 15 w 22"/>
                <a:gd name="T9" fmla="*/ 7 h 14"/>
                <a:gd name="T10" fmla="*/ 20 w 22"/>
                <a:gd name="T11" fmla="*/ 9 h 14"/>
                <a:gd name="T12" fmla="*/ 22 w 22"/>
                <a:gd name="T13" fmla="*/ 6 h 14"/>
                <a:gd name="T14" fmla="*/ 16 w 22"/>
                <a:gd name="T15" fmla="*/ 0 h 14"/>
                <a:gd name="T16" fmla="*/ 0 w 22"/>
                <a:gd name="T17" fmla="*/ 9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4"/>
                <a:gd name="T29" fmla="*/ 22 w 2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4">
                  <a:moveTo>
                    <a:pt x="0" y="9"/>
                  </a:moveTo>
                  <a:lnTo>
                    <a:pt x="6" y="14"/>
                  </a:lnTo>
                  <a:lnTo>
                    <a:pt x="11" y="14"/>
                  </a:lnTo>
                  <a:lnTo>
                    <a:pt x="12" y="8"/>
                  </a:lnTo>
                  <a:lnTo>
                    <a:pt x="15" y="7"/>
                  </a:lnTo>
                  <a:lnTo>
                    <a:pt x="20" y="9"/>
                  </a:lnTo>
                  <a:lnTo>
                    <a:pt x="22" y="6"/>
                  </a:lnTo>
                  <a:lnTo>
                    <a:pt x="16" y="0"/>
                  </a:lnTo>
                  <a:lnTo>
                    <a:pt x="0" y="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09" name="Freeform 1124"/>
            <p:cNvSpPr>
              <a:spLocks/>
            </p:cNvSpPr>
            <p:nvPr/>
          </p:nvSpPr>
          <p:spPr bwMode="auto">
            <a:xfrm>
              <a:off x="10687261" y="3428194"/>
              <a:ext cx="91152" cy="55830"/>
            </a:xfrm>
            <a:custGeom>
              <a:avLst/>
              <a:gdLst>
                <a:gd name="T0" fmla="*/ 0 w 116"/>
                <a:gd name="T1" fmla="*/ 63 h 71"/>
                <a:gd name="T2" fmla="*/ 7 w 116"/>
                <a:gd name="T3" fmla="*/ 71 h 71"/>
                <a:gd name="T4" fmla="*/ 17 w 116"/>
                <a:gd name="T5" fmla="*/ 71 h 71"/>
                <a:gd name="T6" fmla="*/ 23 w 116"/>
                <a:gd name="T7" fmla="*/ 70 h 71"/>
                <a:gd name="T8" fmla="*/ 34 w 116"/>
                <a:gd name="T9" fmla="*/ 65 h 71"/>
                <a:gd name="T10" fmla="*/ 39 w 116"/>
                <a:gd name="T11" fmla="*/ 63 h 71"/>
                <a:gd name="T12" fmla="*/ 46 w 116"/>
                <a:gd name="T13" fmla="*/ 69 h 71"/>
                <a:gd name="T14" fmla="*/ 54 w 116"/>
                <a:gd name="T15" fmla="*/ 65 h 71"/>
                <a:gd name="T16" fmla="*/ 63 w 116"/>
                <a:gd name="T17" fmla="*/ 56 h 71"/>
                <a:gd name="T18" fmla="*/ 71 w 116"/>
                <a:gd name="T19" fmla="*/ 43 h 71"/>
                <a:gd name="T20" fmla="*/ 73 w 116"/>
                <a:gd name="T21" fmla="*/ 33 h 71"/>
                <a:gd name="T22" fmla="*/ 76 w 116"/>
                <a:gd name="T23" fmla="*/ 30 h 71"/>
                <a:gd name="T24" fmla="*/ 89 w 116"/>
                <a:gd name="T25" fmla="*/ 29 h 71"/>
                <a:gd name="T26" fmla="*/ 96 w 116"/>
                <a:gd name="T27" fmla="*/ 34 h 71"/>
                <a:gd name="T28" fmla="*/ 105 w 116"/>
                <a:gd name="T29" fmla="*/ 34 h 71"/>
                <a:gd name="T30" fmla="*/ 107 w 116"/>
                <a:gd name="T31" fmla="*/ 30 h 71"/>
                <a:gd name="T32" fmla="*/ 102 w 116"/>
                <a:gd name="T33" fmla="*/ 25 h 71"/>
                <a:gd name="T34" fmla="*/ 106 w 116"/>
                <a:gd name="T35" fmla="*/ 23 h 71"/>
                <a:gd name="T36" fmla="*/ 112 w 116"/>
                <a:gd name="T37" fmla="*/ 23 h 71"/>
                <a:gd name="T38" fmla="*/ 116 w 116"/>
                <a:gd name="T39" fmla="*/ 21 h 71"/>
                <a:gd name="T40" fmla="*/ 106 w 116"/>
                <a:gd name="T41" fmla="*/ 16 h 71"/>
                <a:gd name="T42" fmla="*/ 100 w 116"/>
                <a:gd name="T43" fmla="*/ 12 h 71"/>
                <a:gd name="T44" fmla="*/ 93 w 116"/>
                <a:gd name="T45" fmla="*/ 6 h 71"/>
                <a:gd name="T46" fmla="*/ 90 w 116"/>
                <a:gd name="T47" fmla="*/ 1 h 71"/>
                <a:gd name="T48" fmla="*/ 83 w 116"/>
                <a:gd name="T49" fmla="*/ 0 h 71"/>
                <a:gd name="T50" fmla="*/ 77 w 116"/>
                <a:gd name="T51" fmla="*/ 8 h 71"/>
                <a:gd name="T52" fmla="*/ 73 w 116"/>
                <a:gd name="T53" fmla="*/ 15 h 71"/>
                <a:gd name="T54" fmla="*/ 69 w 116"/>
                <a:gd name="T55" fmla="*/ 17 h 71"/>
                <a:gd name="T56" fmla="*/ 67 w 116"/>
                <a:gd name="T57" fmla="*/ 21 h 71"/>
                <a:gd name="T58" fmla="*/ 73 w 116"/>
                <a:gd name="T59" fmla="*/ 27 h 71"/>
                <a:gd name="T60" fmla="*/ 71 w 116"/>
                <a:gd name="T61" fmla="*/ 30 h 71"/>
                <a:gd name="T62" fmla="*/ 66 w 116"/>
                <a:gd name="T63" fmla="*/ 28 h 71"/>
                <a:gd name="T64" fmla="*/ 63 w 116"/>
                <a:gd name="T65" fmla="*/ 29 h 71"/>
                <a:gd name="T66" fmla="*/ 62 w 116"/>
                <a:gd name="T67" fmla="*/ 35 h 71"/>
                <a:gd name="T68" fmla="*/ 57 w 116"/>
                <a:gd name="T69" fmla="*/ 35 h 71"/>
                <a:gd name="T70" fmla="*/ 51 w 116"/>
                <a:gd name="T71" fmla="*/ 30 h 71"/>
                <a:gd name="T72" fmla="*/ 45 w 116"/>
                <a:gd name="T73" fmla="*/ 41 h 71"/>
                <a:gd name="T74" fmla="*/ 39 w 116"/>
                <a:gd name="T75" fmla="*/ 48 h 71"/>
                <a:gd name="T76" fmla="*/ 31 w 116"/>
                <a:gd name="T77" fmla="*/ 47 h 71"/>
                <a:gd name="T78" fmla="*/ 22 w 116"/>
                <a:gd name="T79" fmla="*/ 50 h 71"/>
                <a:gd name="T80" fmla="*/ 17 w 116"/>
                <a:gd name="T81" fmla="*/ 59 h 71"/>
                <a:gd name="T82" fmla="*/ 20 w 116"/>
                <a:gd name="T83" fmla="*/ 64 h 71"/>
                <a:gd name="T84" fmla="*/ 21 w 116"/>
                <a:gd name="T85" fmla="*/ 67 h 71"/>
                <a:gd name="T86" fmla="*/ 16 w 116"/>
                <a:gd name="T87" fmla="*/ 69 h 71"/>
                <a:gd name="T88" fmla="*/ 11 w 116"/>
                <a:gd name="T89" fmla="*/ 64 h 71"/>
                <a:gd name="T90" fmla="*/ 8 w 116"/>
                <a:gd name="T91" fmla="*/ 61 h 71"/>
                <a:gd name="T92" fmla="*/ 0 w 116"/>
                <a:gd name="T93" fmla="*/ 63 h 7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6"/>
                <a:gd name="T142" fmla="*/ 0 h 71"/>
                <a:gd name="T143" fmla="*/ 116 w 116"/>
                <a:gd name="T144" fmla="*/ 71 h 7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6" h="71">
                  <a:moveTo>
                    <a:pt x="0" y="63"/>
                  </a:moveTo>
                  <a:lnTo>
                    <a:pt x="7" y="71"/>
                  </a:lnTo>
                  <a:lnTo>
                    <a:pt x="17" y="71"/>
                  </a:lnTo>
                  <a:lnTo>
                    <a:pt x="23" y="70"/>
                  </a:lnTo>
                  <a:lnTo>
                    <a:pt x="34" y="65"/>
                  </a:lnTo>
                  <a:lnTo>
                    <a:pt x="39" y="63"/>
                  </a:lnTo>
                  <a:lnTo>
                    <a:pt x="46" y="69"/>
                  </a:lnTo>
                  <a:lnTo>
                    <a:pt x="54" y="65"/>
                  </a:lnTo>
                  <a:lnTo>
                    <a:pt x="63" y="56"/>
                  </a:lnTo>
                  <a:lnTo>
                    <a:pt x="71" y="43"/>
                  </a:lnTo>
                  <a:lnTo>
                    <a:pt x="73" y="33"/>
                  </a:lnTo>
                  <a:lnTo>
                    <a:pt x="76" y="30"/>
                  </a:lnTo>
                  <a:lnTo>
                    <a:pt x="89" y="29"/>
                  </a:lnTo>
                  <a:lnTo>
                    <a:pt x="96" y="34"/>
                  </a:lnTo>
                  <a:lnTo>
                    <a:pt x="105" y="34"/>
                  </a:lnTo>
                  <a:lnTo>
                    <a:pt x="107" y="30"/>
                  </a:lnTo>
                  <a:lnTo>
                    <a:pt x="102" y="25"/>
                  </a:lnTo>
                  <a:lnTo>
                    <a:pt x="106" y="23"/>
                  </a:lnTo>
                  <a:lnTo>
                    <a:pt x="112" y="23"/>
                  </a:lnTo>
                  <a:lnTo>
                    <a:pt x="116" y="21"/>
                  </a:lnTo>
                  <a:lnTo>
                    <a:pt x="106" y="16"/>
                  </a:lnTo>
                  <a:lnTo>
                    <a:pt x="100" y="12"/>
                  </a:lnTo>
                  <a:lnTo>
                    <a:pt x="93" y="6"/>
                  </a:lnTo>
                  <a:lnTo>
                    <a:pt x="90" y="1"/>
                  </a:lnTo>
                  <a:lnTo>
                    <a:pt x="83" y="0"/>
                  </a:lnTo>
                  <a:lnTo>
                    <a:pt x="77" y="8"/>
                  </a:lnTo>
                  <a:lnTo>
                    <a:pt x="73" y="15"/>
                  </a:lnTo>
                  <a:lnTo>
                    <a:pt x="69" y="17"/>
                  </a:lnTo>
                  <a:lnTo>
                    <a:pt x="67" y="21"/>
                  </a:lnTo>
                  <a:lnTo>
                    <a:pt x="73" y="27"/>
                  </a:lnTo>
                  <a:lnTo>
                    <a:pt x="71" y="30"/>
                  </a:lnTo>
                  <a:lnTo>
                    <a:pt x="66" y="28"/>
                  </a:lnTo>
                  <a:lnTo>
                    <a:pt x="63" y="29"/>
                  </a:lnTo>
                  <a:lnTo>
                    <a:pt x="62" y="35"/>
                  </a:lnTo>
                  <a:lnTo>
                    <a:pt x="57" y="35"/>
                  </a:lnTo>
                  <a:lnTo>
                    <a:pt x="51" y="30"/>
                  </a:lnTo>
                  <a:lnTo>
                    <a:pt x="45" y="41"/>
                  </a:lnTo>
                  <a:lnTo>
                    <a:pt x="39" y="48"/>
                  </a:lnTo>
                  <a:lnTo>
                    <a:pt x="31" y="47"/>
                  </a:lnTo>
                  <a:lnTo>
                    <a:pt x="22" y="50"/>
                  </a:lnTo>
                  <a:lnTo>
                    <a:pt x="17" y="59"/>
                  </a:lnTo>
                  <a:lnTo>
                    <a:pt x="20" y="64"/>
                  </a:lnTo>
                  <a:lnTo>
                    <a:pt x="21" y="67"/>
                  </a:lnTo>
                  <a:lnTo>
                    <a:pt x="16" y="69"/>
                  </a:lnTo>
                  <a:lnTo>
                    <a:pt x="11" y="64"/>
                  </a:lnTo>
                  <a:lnTo>
                    <a:pt x="8" y="61"/>
                  </a:lnTo>
                  <a:lnTo>
                    <a:pt x="0" y="6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10" name="Freeform 1125"/>
            <p:cNvSpPr>
              <a:spLocks/>
            </p:cNvSpPr>
            <p:nvPr/>
          </p:nvSpPr>
          <p:spPr bwMode="auto">
            <a:xfrm>
              <a:off x="10679403" y="3450999"/>
              <a:ext cx="95081" cy="79421"/>
            </a:xfrm>
            <a:custGeom>
              <a:avLst/>
              <a:gdLst>
                <a:gd name="T0" fmla="*/ 10 w 121"/>
                <a:gd name="T1" fmla="*/ 34 h 101"/>
                <a:gd name="T2" fmla="*/ 17 w 121"/>
                <a:gd name="T3" fmla="*/ 42 h 101"/>
                <a:gd name="T4" fmla="*/ 27 w 121"/>
                <a:gd name="T5" fmla="*/ 42 h 101"/>
                <a:gd name="T6" fmla="*/ 33 w 121"/>
                <a:gd name="T7" fmla="*/ 41 h 101"/>
                <a:gd name="T8" fmla="*/ 49 w 121"/>
                <a:gd name="T9" fmla="*/ 34 h 101"/>
                <a:gd name="T10" fmla="*/ 56 w 121"/>
                <a:gd name="T11" fmla="*/ 40 h 101"/>
                <a:gd name="T12" fmla="*/ 64 w 121"/>
                <a:gd name="T13" fmla="*/ 36 h 101"/>
                <a:gd name="T14" fmla="*/ 73 w 121"/>
                <a:gd name="T15" fmla="*/ 27 h 101"/>
                <a:gd name="T16" fmla="*/ 81 w 121"/>
                <a:gd name="T17" fmla="*/ 14 h 101"/>
                <a:gd name="T18" fmla="*/ 83 w 121"/>
                <a:gd name="T19" fmla="*/ 4 h 101"/>
                <a:gd name="T20" fmla="*/ 86 w 121"/>
                <a:gd name="T21" fmla="*/ 1 h 101"/>
                <a:gd name="T22" fmla="*/ 99 w 121"/>
                <a:gd name="T23" fmla="*/ 0 h 101"/>
                <a:gd name="T24" fmla="*/ 106 w 121"/>
                <a:gd name="T25" fmla="*/ 5 h 101"/>
                <a:gd name="T26" fmla="*/ 103 w 121"/>
                <a:gd name="T27" fmla="*/ 10 h 101"/>
                <a:gd name="T28" fmla="*/ 99 w 121"/>
                <a:gd name="T29" fmla="*/ 12 h 101"/>
                <a:gd name="T30" fmla="*/ 105 w 121"/>
                <a:gd name="T31" fmla="*/ 20 h 101"/>
                <a:gd name="T32" fmla="*/ 110 w 121"/>
                <a:gd name="T33" fmla="*/ 31 h 101"/>
                <a:gd name="T34" fmla="*/ 114 w 121"/>
                <a:gd name="T35" fmla="*/ 36 h 101"/>
                <a:gd name="T36" fmla="*/ 121 w 121"/>
                <a:gd name="T37" fmla="*/ 42 h 101"/>
                <a:gd name="T38" fmla="*/ 117 w 121"/>
                <a:gd name="T39" fmla="*/ 44 h 101"/>
                <a:gd name="T40" fmla="*/ 109 w 121"/>
                <a:gd name="T41" fmla="*/ 43 h 101"/>
                <a:gd name="T42" fmla="*/ 103 w 121"/>
                <a:gd name="T43" fmla="*/ 48 h 101"/>
                <a:gd name="T44" fmla="*/ 101 w 121"/>
                <a:gd name="T45" fmla="*/ 63 h 101"/>
                <a:gd name="T46" fmla="*/ 90 w 121"/>
                <a:gd name="T47" fmla="*/ 73 h 101"/>
                <a:gd name="T48" fmla="*/ 91 w 121"/>
                <a:gd name="T49" fmla="*/ 84 h 101"/>
                <a:gd name="T50" fmla="*/ 90 w 121"/>
                <a:gd name="T51" fmla="*/ 89 h 101"/>
                <a:gd name="T52" fmla="*/ 88 w 121"/>
                <a:gd name="T53" fmla="*/ 101 h 101"/>
                <a:gd name="T54" fmla="*/ 70 w 121"/>
                <a:gd name="T55" fmla="*/ 100 h 101"/>
                <a:gd name="T56" fmla="*/ 69 w 121"/>
                <a:gd name="T57" fmla="*/ 94 h 101"/>
                <a:gd name="T58" fmla="*/ 47 w 121"/>
                <a:gd name="T59" fmla="*/ 91 h 101"/>
                <a:gd name="T60" fmla="*/ 45 w 121"/>
                <a:gd name="T61" fmla="*/ 95 h 101"/>
                <a:gd name="T62" fmla="*/ 35 w 121"/>
                <a:gd name="T63" fmla="*/ 94 h 101"/>
                <a:gd name="T64" fmla="*/ 33 w 121"/>
                <a:gd name="T65" fmla="*/ 87 h 101"/>
                <a:gd name="T66" fmla="*/ 18 w 121"/>
                <a:gd name="T67" fmla="*/ 87 h 101"/>
                <a:gd name="T68" fmla="*/ 15 w 121"/>
                <a:gd name="T69" fmla="*/ 72 h 101"/>
                <a:gd name="T70" fmla="*/ 9 w 121"/>
                <a:gd name="T71" fmla="*/ 64 h 101"/>
                <a:gd name="T72" fmla="*/ 2 w 121"/>
                <a:gd name="T73" fmla="*/ 50 h 101"/>
                <a:gd name="T74" fmla="*/ 0 w 121"/>
                <a:gd name="T75" fmla="*/ 40 h 101"/>
                <a:gd name="T76" fmla="*/ 4 w 121"/>
                <a:gd name="T77" fmla="*/ 34 h 101"/>
                <a:gd name="T78" fmla="*/ 10 w 121"/>
                <a:gd name="T79" fmla="*/ 34 h 10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1"/>
                <a:gd name="T121" fmla="*/ 0 h 101"/>
                <a:gd name="T122" fmla="*/ 121 w 121"/>
                <a:gd name="T123" fmla="*/ 101 h 10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1" h="101">
                  <a:moveTo>
                    <a:pt x="10" y="34"/>
                  </a:moveTo>
                  <a:lnTo>
                    <a:pt x="17" y="42"/>
                  </a:lnTo>
                  <a:lnTo>
                    <a:pt x="27" y="42"/>
                  </a:lnTo>
                  <a:lnTo>
                    <a:pt x="33" y="41"/>
                  </a:lnTo>
                  <a:lnTo>
                    <a:pt x="49" y="34"/>
                  </a:lnTo>
                  <a:lnTo>
                    <a:pt x="56" y="40"/>
                  </a:lnTo>
                  <a:lnTo>
                    <a:pt x="64" y="36"/>
                  </a:lnTo>
                  <a:lnTo>
                    <a:pt x="73" y="27"/>
                  </a:lnTo>
                  <a:lnTo>
                    <a:pt x="81" y="14"/>
                  </a:lnTo>
                  <a:lnTo>
                    <a:pt x="83" y="4"/>
                  </a:lnTo>
                  <a:lnTo>
                    <a:pt x="86" y="1"/>
                  </a:lnTo>
                  <a:lnTo>
                    <a:pt x="99" y="0"/>
                  </a:lnTo>
                  <a:lnTo>
                    <a:pt x="106" y="5"/>
                  </a:lnTo>
                  <a:lnTo>
                    <a:pt x="103" y="10"/>
                  </a:lnTo>
                  <a:lnTo>
                    <a:pt x="99" y="12"/>
                  </a:lnTo>
                  <a:lnTo>
                    <a:pt x="105" y="20"/>
                  </a:lnTo>
                  <a:lnTo>
                    <a:pt x="110" y="31"/>
                  </a:lnTo>
                  <a:lnTo>
                    <a:pt x="114" y="36"/>
                  </a:lnTo>
                  <a:lnTo>
                    <a:pt x="121" y="42"/>
                  </a:lnTo>
                  <a:lnTo>
                    <a:pt x="117" y="44"/>
                  </a:lnTo>
                  <a:lnTo>
                    <a:pt x="109" y="43"/>
                  </a:lnTo>
                  <a:lnTo>
                    <a:pt x="103" y="48"/>
                  </a:lnTo>
                  <a:lnTo>
                    <a:pt x="101" y="63"/>
                  </a:lnTo>
                  <a:lnTo>
                    <a:pt x="90" y="73"/>
                  </a:lnTo>
                  <a:lnTo>
                    <a:pt x="91" y="84"/>
                  </a:lnTo>
                  <a:lnTo>
                    <a:pt x="90" y="89"/>
                  </a:lnTo>
                  <a:lnTo>
                    <a:pt x="88" y="101"/>
                  </a:lnTo>
                  <a:lnTo>
                    <a:pt x="70" y="100"/>
                  </a:lnTo>
                  <a:lnTo>
                    <a:pt x="69" y="94"/>
                  </a:lnTo>
                  <a:lnTo>
                    <a:pt x="47" y="91"/>
                  </a:lnTo>
                  <a:lnTo>
                    <a:pt x="45" y="95"/>
                  </a:lnTo>
                  <a:lnTo>
                    <a:pt x="35" y="94"/>
                  </a:lnTo>
                  <a:lnTo>
                    <a:pt x="33" y="87"/>
                  </a:lnTo>
                  <a:lnTo>
                    <a:pt x="18" y="87"/>
                  </a:lnTo>
                  <a:lnTo>
                    <a:pt x="15" y="72"/>
                  </a:lnTo>
                  <a:lnTo>
                    <a:pt x="9" y="64"/>
                  </a:lnTo>
                  <a:lnTo>
                    <a:pt x="2" y="50"/>
                  </a:lnTo>
                  <a:lnTo>
                    <a:pt x="0" y="40"/>
                  </a:lnTo>
                  <a:lnTo>
                    <a:pt x="4" y="34"/>
                  </a:lnTo>
                  <a:lnTo>
                    <a:pt x="10" y="3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11" name="Freeform 1126"/>
            <p:cNvSpPr>
              <a:spLocks/>
            </p:cNvSpPr>
            <p:nvPr/>
          </p:nvSpPr>
          <p:spPr bwMode="auto">
            <a:xfrm>
              <a:off x="10550533" y="3442349"/>
              <a:ext cx="101368" cy="104584"/>
            </a:xfrm>
            <a:custGeom>
              <a:avLst/>
              <a:gdLst>
                <a:gd name="T0" fmla="*/ 0 w 129"/>
                <a:gd name="T1" fmla="*/ 0 h 133"/>
                <a:gd name="T2" fmla="*/ 15 w 129"/>
                <a:gd name="T3" fmla="*/ 3 h 133"/>
                <a:gd name="T4" fmla="*/ 28 w 129"/>
                <a:gd name="T5" fmla="*/ 4 h 133"/>
                <a:gd name="T6" fmla="*/ 36 w 129"/>
                <a:gd name="T7" fmla="*/ 13 h 133"/>
                <a:gd name="T8" fmla="*/ 44 w 129"/>
                <a:gd name="T9" fmla="*/ 21 h 133"/>
                <a:gd name="T10" fmla="*/ 54 w 129"/>
                <a:gd name="T11" fmla="*/ 27 h 133"/>
                <a:gd name="T12" fmla="*/ 63 w 129"/>
                <a:gd name="T13" fmla="*/ 38 h 133"/>
                <a:gd name="T14" fmla="*/ 72 w 129"/>
                <a:gd name="T15" fmla="*/ 41 h 133"/>
                <a:gd name="T16" fmla="*/ 80 w 129"/>
                <a:gd name="T17" fmla="*/ 48 h 133"/>
                <a:gd name="T18" fmla="*/ 92 w 129"/>
                <a:gd name="T19" fmla="*/ 58 h 133"/>
                <a:gd name="T20" fmla="*/ 100 w 129"/>
                <a:gd name="T21" fmla="*/ 63 h 133"/>
                <a:gd name="T22" fmla="*/ 100 w 129"/>
                <a:gd name="T23" fmla="*/ 72 h 133"/>
                <a:gd name="T24" fmla="*/ 101 w 129"/>
                <a:gd name="T25" fmla="*/ 76 h 133"/>
                <a:gd name="T26" fmla="*/ 108 w 129"/>
                <a:gd name="T27" fmla="*/ 78 h 133"/>
                <a:gd name="T28" fmla="*/ 115 w 129"/>
                <a:gd name="T29" fmla="*/ 88 h 133"/>
                <a:gd name="T30" fmla="*/ 115 w 129"/>
                <a:gd name="T31" fmla="*/ 94 h 133"/>
                <a:gd name="T32" fmla="*/ 113 w 129"/>
                <a:gd name="T33" fmla="*/ 99 h 133"/>
                <a:gd name="T34" fmla="*/ 121 w 129"/>
                <a:gd name="T35" fmla="*/ 94 h 133"/>
                <a:gd name="T36" fmla="*/ 129 w 129"/>
                <a:gd name="T37" fmla="*/ 99 h 133"/>
                <a:gd name="T38" fmla="*/ 129 w 129"/>
                <a:gd name="T39" fmla="*/ 118 h 133"/>
                <a:gd name="T40" fmla="*/ 128 w 129"/>
                <a:gd name="T41" fmla="*/ 133 h 133"/>
                <a:gd name="T42" fmla="*/ 121 w 129"/>
                <a:gd name="T43" fmla="*/ 131 h 133"/>
                <a:gd name="T44" fmla="*/ 115 w 129"/>
                <a:gd name="T45" fmla="*/ 133 h 133"/>
                <a:gd name="T46" fmla="*/ 106 w 129"/>
                <a:gd name="T47" fmla="*/ 132 h 133"/>
                <a:gd name="T48" fmla="*/ 72 w 129"/>
                <a:gd name="T49" fmla="*/ 98 h 133"/>
                <a:gd name="T50" fmla="*/ 67 w 129"/>
                <a:gd name="T51" fmla="*/ 92 h 133"/>
                <a:gd name="T52" fmla="*/ 65 w 129"/>
                <a:gd name="T53" fmla="*/ 81 h 133"/>
                <a:gd name="T54" fmla="*/ 48 w 129"/>
                <a:gd name="T55" fmla="*/ 61 h 133"/>
                <a:gd name="T56" fmla="*/ 44 w 129"/>
                <a:gd name="T57" fmla="*/ 53 h 133"/>
                <a:gd name="T58" fmla="*/ 44 w 129"/>
                <a:gd name="T59" fmla="*/ 47 h 133"/>
                <a:gd name="T60" fmla="*/ 34 w 129"/>
                <a:gd name="T61" fmla="*/ 38 h 133"/>
                <a:gd name="T62" fmla="*/ 28 w 129"/>
                <a:gd name="T63" fmla="*/ 38 h 133"/>
                <a:gd name="T64" fmla="*/ 28 w 129"/>
                <a:gd name="T65" fmla="*/ 31 h 133"/>
                <a:gd name="T66" fmla="*/ 14 w 129"/>
                <a:gd name="T67" fmla="*/ 17 h 133"/>
                <a:gd name="T68" fmla="*/ 2 w 129"/>
                <a:gd name="T69" fmla="*/ 8 h 133"/>
                <a:gd name="T70" fmla="*/ 0 w 129"/>
                <a:gd name="T71" fmla="*/ 0 h 1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9"/>
                <a:gd name="T109" fmla="*/ 0 h 133"/>
                <a:gd name="T110" fmla="*/ 129 w 129"/>
                <a:gd name="T111" fmla="*/ 133 h 1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9" h="133">
                  <a:moveTo>
                    <a:pt x="0" y="0"/>
                  </a:moveTo>
                  <a:lnTo>
                    <a:pt x="15" y="3"/>
                  </a:lnTo>
                  <a:lnTo>
                    <a:pt x="28" y="4"/>
                  </a:lnTo>
                  <a:lnTo>
                    <a:pt x="36" y="13"/>
                  </a:lnTo>
                  <a:lnTo>
                    <a:pt x="44" y="21"/>
                  </a:lnTo>
                  <a:lnTo>
                    <a:pt x="54" y="27"/>
                  </a:lnTo>
                  <a:lnTo>
                    <a:pt x="63" y="38"/>
                  </a:lnTo>
                  <a:lnTo>
                    <a:pt x="72" y="41"/>
                  </a:lnTo>
                  <a:lnTo>
                    <a:pt x="80" y="48"/>
                  </a:lnTo>
                  <a:lnTo>
                    <a:pt x="92" y="58"/>
                  </a:lnTo>
                  <a:lnTo>
                    <a:pt x="100" y="63"/>
                  </a:lnTo>
                  <a:lnTo>
                    <a:pt x="100" y="72"/>
                  </a:lnTo>
                  <a:lnTo>
                    <a:pt x="101" y="76"/>
                  </a:lnTo>
                  <a:lnTo>
                    <a:pt x="108" y="78"/>
                  </a:lnTo>
                  <a:lnTo>
                    <a:pt x="115" y="88"/>
                  </a:lnTo>
                  <a:lnTo>
                    <a:pt x="115" y="94"/>
                  </a:lnTo>
                  <a:lnTo>
                    <a:pt x="113" y="99"/>
                  </a:lnTo>
                  <a:lnTo>
                    <a:pt x="121" y="94"/>
                  </a:lnTo>
                  <a:lnTo>
                    <a:pt x="129" y="99"/>
                  </a:lnTo>
                  <a:lnTo>
                    <a:pt x="129" y="118"/>
                  </a:lnTo>
                  <a:lnTo>
                    <a:pt x="128" y="133"/>
                  </a:lnTo>
                  <a:lnTo>
                    <a:pt x="121" y="131"/>
                  </a:lnTo>
                  <a:lnTo>
                    <a:pt x="115" y="133"/>
                  </a:lnTo>
                  <a:lnTo>
                    <a:pt x="106" y="132"/>
                  </a:lnTo>
                  <a:lnTo>
                    <a:pt x="72" y="98"/>
                  </a:lnTo>
                  <a:lnTo>
                    <a:pt x="67" y="92"/>
                  </a:lnTo>
                  <a:lnTo>
                    <a:pt x="65" y="81"/>
                  </a:lnTo>
                  <a:lnTo>
                    <a:pt x="48" y="61"/>
                  </a:lnTo>
                  <a:lnTo>
                    <a:pt x="44" y="53"/>
                  </a:lnTo>
                  <a:lnTo>
                    <a:pt x="44" y="47"/>
                  </a:lnTo>
                  <a:lnTo>
                    <a:pt x="34" y="38"/>
                  </a:lnTo>
                  <a:lnTo>
                    <a:pt x="28" y="38"/>
                  </a:lnTo>
                  <a:lnTo>
                    <a:pt x="28" y="31"/>
                  </a:lnTo>
                  <a:lnTo>
                    <a:pt x="14" y="17"/>
                  </a:lnTo>
                  <a:lnTo>
                    <a:pt x="2" y="8"/>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12" name="Freeform 1127"/>
            <p:cNvSpPr>
              <a:spLocks/>
            </p:cNvSpPr>
            <p:nvPr/>
          </p:nvSpPr>
          <p:spPr bwMode="auto">
            <a:xfrm>
              <a:off x="10666831" y="3517051"/>
              <a:ext cx="8644" cy="8650"/>
            </a:xfrm>
            <a:custGeom>
              <a:avLst/>
              <a:gdLst>
                <a:gd name="T0" fmla="*/ 0 w 11"/>
                <a:gd name="T1" fmla="*/ 5 h 11"/>
                <a:gd name="T2" fmla="*/ 5 w 11"/>
                <a:gd name="T3" fmla="*/ 0 h 11"/>
                <a:gd name="T4" fmla="*/ 11 w 11"/>
                <a:gd name="T5" fmla="*/ 4 h 11"/>
                <a:gd name="T6" fmla="*/ 10 w 11"/>
                <a:gd name="T7" fmla="*/ 9 h 11"/>
                <a:gd name="T8" fmla="*/ 4 w 11"/>
                <a:gd name="T9" fmla="*/ 11 h 11"/>
                <a:gd name="T10" fmla="*/ 0 w 11"/>
                <a:gd name="T11" fmla="*/ 5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0" y="5"/>
                  </a:moveTo>
                  <a:lnTo>
                    <a:pt x="5" y="0"/>
                  </a:lnTo>
                  <a:lnTo>
                    <a:pt x="11" y="4"/>
                  </a:lnTo>
                  <a:lnTo>
                    <a:pt x="10" y="9"/>
                  </a:lnTo>
                  <a:lnTo>
                    <a:pt x="4" y="11"/>
                  </a:lnTo>
                  <a:lnTo>
                    <a:pt x="0" y="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13" name="Freeform 1128"/>
            <p:cNvSpPr>
              <a:spLocks/>
            </p:cNvSpPr>
            <p:nvPr/>
          </p:nvSpPr>
          <p:spPr bwMode="auto">
            <a:xfrm>
              <a:off x="10647186" y="3508401"/>
              <a:ext cx="14144" cy="16513"/>
            </a:xfrm>
            <a:custGeom>
              <a:avLst/>
              <a:gdLst>
                <a:gd name="T0" fmla="*/ 0 w 18"/>
                <a:gd name="T1" fmla="*/ 0 h 21"/>
                <a:gd name="T2" fmla="*/ 8 w 18"/>
                <a:gd name="T3" fmla="*/ 0 h 21"/>
                <a:gd name="T4" fmla="*/ 10 w 18"/>
                <a:gd name="T5" fmla="*/ 8 h 21"/>
                <a:gd name="T6" fmla="*/ 12 w 18"/>
                <a:gd name="T7" fmla="*/ 12 h 21"/>
                <a:gd name="T8" fmla="*/ 17 w 18"/>
                <a:gd name="T9" fmla="*/ 13 h 21"/>
                <a:gd name="T10" fmla="*/ 18 w 18"/>
                <a:gd name="T11" fmla="*/ 20 h 21"/>
                <a:gd name="T12" fmla="*/ 14 w 18"/>
                <a:gd name="T13" fmla="*/ 21 h 21"/>
                <a:gd name="T14" fmla="*/ 10 w 18"/>
                <a:gd name="T15" fmla="*/ 18 h 21"/>
                <a:gd name="T16" fmla="*/ 8 w 18"/>
                <a:gd name="T17" fmla="*/ 12 h 21"/>
                <a:gd name="T18" fmla="*/ 4 w 18"/>
                <a:gd name="T19" fmla="*/ 8 h 21"/>
                <a:gd name="T20" fmla="*/ 0 w 18"/>
                <a:gd name="T21" fmla="*/ 6 h 21"/>
                <a:gd name="T22" fmla="*/ 0 w 18"/>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1"/>
                <a:gd name="T38" fmla="*/ 18 w 18"/>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1">
                  <a:moveTo>
                    <a:pt x="0" y="0"/>
                  </a:moveTo>
                  <a:lnTo>
                    <a:pt x="8" y="0"/>
                  </a:lnTo>
                  <a:lnTo>
                    <a:pt x="10" y="8"/>
                  </a:lnTo>
                  <a:lnTo>
                    <a:pt x="12" y="12"/>
                  </a:lnTo>
                  <a:lnTo>
                    <a:pt x="17" y="13"/>
                  </a:lnTo>
                  <a:lnTo>
                    <a:pt x="18" y="20"/>
                  </a:lnTo>
                  <a:lnTo>
                    <a:pt x="14" y="21"/>
                  </a:lnTo>
                  <a:lnTo>
                    <a:pt x="10" y="18"/>
                  </a:lnTo>
                  <a:lnTo>
                    <a:pt x="8" y="12"/>
                  </a:lnTo>
                  <a:lnTo>
                    <a:pt x="4" y="8"/>
                  </a:lnTo>
                  <a:lnTo>
                    <a:pt x="0" y="6"/>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14" name="Freeform 1129"/>
            <p:cNvSpPr>
              <a:spLocks/>
            </p:cNvSpPr>
            <p:nvPr/>
          </p:nvSpPr>
          <p:spPr bwMode="auto">
            <a:xfrm>
              <a:off x="10648757" y="3550078"/>
              <a:ext cx="92724" cy="26735"/>
            </a:xfrm>
            <a:custGeom>
              <a:avLst/>
              <a:gdLst>
                <a:gd name="T0" fmla="*/ 6 w 118"/>
                <a:gd name="T1" fmla="*/ 1 h 34"/>
                <a:gd name="T2" fmla="*/ 20 w 118"/>
                <a:gd name="T3" fmla="*/ 0 h 34"/>
                <a:gd name="T4" fmla="*/ 35 w 118"/>
                <a:gd name="T5" fmla="*/ 7 h 34"/>
                <a:gd name="T6" fmla="*/ 42 w 118"/>
                <a:gd name="T7" fmla="*/ 11 h 34"/>
                <a:gd name="T8" fmla="*/ 56 w 118"/>
                <a:gd name="T9" fmla="*/ 11 h 34"/>
                <a:gd name="T10" fmla="*/ 64 w 118"/>
                <a:gd name="T11" fmla="*/ 7 h 34"/>
                <a:gd name="T12" fmla="*/ 74 w 118"/>
                <a:gd name="T13" fmla="*/ 9 h 34"/>
                <a:gd name="T14" fmla="*/ 84 w 118"/>
                <a:gd name="T15" fmla="*/ 13 h 34"/>
                <a:gd name="T16" fmla="*/ 86 w 118"/>
                <a:gd name="T17" fmla="*/ 18 h 34"/>
                <a:gd name="T18" fmla="*/ 100 w 118"/>
                <a:gd name="T19" fmla="*/ 19 h 34"/>
                <a:gd name="T20" fmla="*/ 107 w 118"/>
                <a:gd name="T21" fmla="*/ 21 h 34"/>
                <a:gd name="T22" fmla="*/ 108 w 118"/>
                <a:gd name="T23" fmla="*/ 24 h 34"/>
                <a:gd name="T24" fmla="*/ 116 w 118"/>
                <a:gd name="T25" fmla="*/ 28 h 34"/>
                <a:gd name="T26" fmla="*/ 118 w 118"/>
                <a:gd name="T27" fmla="*/ 32 h 34"/>
                <a:gd name="T28" fmla="*/ 108 w 118"/>
                <a:gd name="T29" fmla="*/ 34 h 34"/>
                <a:gd name="T30" fmla="*/ 94 w 118"/>
                <a:gd name="T31" fmla="*/ 31 h 34"/>
                <a:gd name="T32" fmla="*/ 86 w 118"/>
                <a:gd name="T33" fmla="*/ 29 h 34"/>
                <a:gd name="T34" fmla="*/ 81 w 118"/>
                <a:gd name="T35" fmla="*/ 29 h 34"/>
                <a:gd name="T36" fmla="*/ 59 w 118"/>
                <a:gd name="T37" fmla="*/ 27 h 34"/>
                <a:gd name="T38" fmla="*/ 50 w 118"/>
                <a:gd name="T39" fmla="*/ 21 h 34"/>
                <a:gd name="T40" fmla="*/ 26 w 118"/>
                <a:gd name="T41" fmla="*/ 21 h 34"/>
                <a:gd name="T42" fmla="*/ 20 w 118"/>
                <a:gd name="T43" fmla="*/ 18 h 34"/>
                <a:gd name="T44" fmla="*/ 10 w 118"/>
                <a:gd name="T45" fmla="*/ 16 h 34"/>
                <a:gd name="T46" fmla="*/ 8 w 118"/>
                <a:gd name="T47" fmla="*/ 12 h 34"/>
                <a:gd name="T48" fmla="*/ 0 w 118"/>
                <a:gd name="T49" fmla="*/ 8 h 34"/>
                <a:gd name="T50" fmla="*/ 6 w 118"/>
                <a:gd name="T51" fmla="*/ 1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34"/>
                <a:gd name="T80" fmla="*/ 118 w 118"/>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34">
                  <a:moveTo>
                    <a:pt x="6" y="1"/>
                  </a:moveTo>
                  <a:lnTo>
                    <a:pt x="20" y="0"/>
                  </a:lnTo>
                  <a:lnTo>
                    <a:pt x="35" y="7"/>
                  </a:lnTo>
                  <a:lnTo>
                    <a:pt x="42" y="11"/>
                  </a:lnTo>
                  <a:lnTo>
                    <a:pt x="56" y="11"/>
                  </a:lnTo>
                  <a:lnTo>
                    <a:pt x="64" y="7"/>
                  </a:lnTo>
                  <a:lnTo>
                    <a:pt x="74" y="9"/>
                  </a:lnTo>
                  <a:lnTo>
                    <a:pt x="84" y="13"/>
                  </a:lnTo>
                  <a:lnTo>
                    <a:pt x="86" y="18"/>
                  </a:lnTo>
                  <a:lnTo>
                    <a:pt x="100" y="19"/>
                  </a:lnTo>
                  <a:lnTo>
                    <a:pt x="107" y="21"/>
                  </a:lnTo>
                  <a:lnTo>
                    <a:pt x="108" y="24"/>
                  </a:lnTo>
                  <a:lnTo>
                    <a:pt x="116" y="28"/>
                  </a:lnTo>
                  <a:lnTo>
                    <a:pt x="118" y="32"/>
                  </a:lnTo>
                  <a:lnTo>
                    <a:pt x="108" y="34"/>
                  </a:lnTo>
                  <a:lnTo>
                    <a:pt x="94" y="31"/>
                  </a:lnTo>
                  <a:lnTo>
                    <a:pt x="86" y="29"/>
                  </a:lnTo>
                  <a:lnTo>
                    <a:pt x="81" y="29"/>
                  </a:lnTo>
                  <a:lnTo>
                    <a:pt x="59" y="27"/>
                  </a:lnTo>
                  <a:lnTo>
                    <a:pt x="50" y="21"/>
                  </a:lnTo>
                  <a:lnTo>
                    <a:pt x="26" y="21"/>
                  </a:lnTo>
                  <a:lnTo>
                    <a:pt x="20" y="18"/>
                  </a:lnTo>
                  <a:lnTo>
                    <a:pt x="10" y="16"/>
                  </a:lnTo>
                  <a:lnTo>
                    <a:pt x="8" y="12"/>
                  </a:lnTo>
                  <a:lnTo>
                    <a:pt x="0" y="8"/>
                  </a:lnTo>
                  <a:lnTo>
                    <a:pt x="6"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15" name="Freeform 1130"/>
            <p:cNvSpPr>
              <a:spLocks/>
            </p:cNvSpPr>
            <p:nvPr/>
          </p:nvSpPr>
          <p:spPr bwMode="auto">
            <a:xfrm>
              <a:off x="10818489" y="3570523"/>
              <a:ext cx="33003" cy="21231"/>
            </a:xfrm>
            <a:custGeom>
              <a:avLst/>
              <a:gdLst>
                <a:gd name="T0" fmla="*/ 0 w 42"/>
                <a:gd name="T1" fmla="*/ 27 h 27"/>
                <a:gd name="T2" fmla="*/ 14 w 42"/>
                <a:gd name="T3" fmla="*/ 21 h 27"/>
                <a:gd name="T4" fmla="*/ 23 w 42"/>
                <a:gd name="T5" fmla="*/ 14 h 27"/>
                <a:gd name="T6" fmla="*/ 41 w 42"/>
                <a:gd name="T7" fmla="*/ 6 h 27"/>
                <a:gd name="T8" fmla="*/ 42 w 42"/>
                <a:gd name="T9" fmla="*/ 1 h 27"/>
                <a:gd name="T10" fmla="*/ 29 w 42"/>
                <a:gd name="T11" fmla="*/ 0 h 27"/>
                <a:gd name="T12" fmla="*/ 18 w 42"/>
                <a:gd name="T13" fmla="*/ 6 h 27"/>
                <a:gd name="T14" fmla="*/ 11 w 42"/>
                <a:gd name="T15" fmla="*/ 12 h 27"/>
                <a:gd name="T16" fmla="*/ 6 w 42"/>
                <a:gd name="T17" fmla="*/ 13 h 27"/>
                <a:gd name="T18" fmla="*/ 2 w 42"/>
                <a:gd name="T19" fmla="*/ 17 h 27"/>
                <a:gd name="T20" fmla="*/ 0 w 42"/>
                <a:gd name="T21" fmla="*/ 27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27"/>
                <a:gd name="T35" fmla="*/ 42 w 42"/>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27">
                  <a:moveTo>
                    <a:pt x="0" y="27"/>
                  </a:moveTo>
                  <a:lnTo>
                    <a:pt x="14" y="21"/>
                  </a:lnTo>
                  <a:lnTo>
                    <a:pt x="23" y="14"/>
                  </a:lnTo>
                  <a:lnTo>
                    <a:pt x="41" y="6"/>
                  </a:lnTo>
                  <a:lnTo>
                    <a:pt x="42" y="1"/>
                  </a:lnTo>
                  <a:lnTo>
                    <a:pt x="29" y="0"/>
                  </a:lnTo>
                  <a:lnTo>
                    <a:pt x="18" y="6"/>
                  </a:lnTo>
                  <a:lnTo>
                    <a:pt x="11" y="12"/>
                  </a:lnTo>
                  <a:lnTo>
                    <a:pt x="6" y="13"/>
                  </a:lnTo>
                  <a:lnTo>
                    <a:pt x="2" y="17"/>
                  </a:lnTo>
                  <a:lnTo>
                    <a:pt x="0" y="2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16" name="Freeform 1131"/>
            <p:cNvSpPr>
              <a:spLocks/>
            </p:cNvSpPr>
            <p:nvPr/>
          </p:nvSpPr>
          <p:spPr bwMode="auto">
            <a:xfrm>
              <a:off x="10775270" y="3580746"/>
              <a:ext cx="17288" cy="9436"/>
            </a:xfrm>
            <a:custGeom>
              <a:avLst/>
              <a:gdLst>
                <a:gd name="T0" fmla="*/ 2 w 22"/>
                <a:gd name="T1" fmla="*/ 1 h 12"/>
                <a:gd name="T2" fmla="*/ 11 w 22"/>
                <a:gd name="T3" fmla="*/ 0 h 12"/>
                <a:gd name="T4" fmla="*/ 18 w 22"/>
                <a:gd name="T5" fmla="*/ 4 h 12"/>
                <a:gd name="T6" fmla="*/ 22 w 22"/>
                <a:gd name="T7" fmla="*/ 9 h 12"/>
                <a:gd name="T8" fmla="*/ 20 w 22"/>
                <a:gd name="T9" fmla="*/ 12 h 12"/>
                <a:gd name="T10" fmla="*/ 11 w 22"/>
                <a:gd name="T11" fmla="*/ 10 h 12"/>
                <a:gd name="T12" fmla="*/ 3 w 22"/>
                <a:gd name="T13" fmla="*/ 7 h 12"/>
                <a:gd name="T14" fmla="*/ 0 w 22"/>
                <a:gd name="T15" fmla="*/ 4 h 12"/>
                <a:gd name="T16" fmla="*/ 2 w 22"/>
                <a:gd name="T17" fmla="*/ 1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2"/>
                <a:gd name="T29" fmla="*/ 22 w 2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2">
                  <a:moveTo>
                    <a:pt x="2" y="1"/>
                  </a:moveTo>
                  <a:lnTo>
                    <a:pt x="11" y="0"/>
                  </a:lnTo>
                  <a:lnTo>
                    <a:pt x="18" y="4"/>
                  </a:lnTo>
                  <a:lnTo>
                    <a:pt x="22" y="9"/>
                  </a:lnTo>
                  <a:lnTo>
                    <a:pt x="20" y="12"/>
                  </a:lnTo>
                  <a:lnTo>
                    <a:pt x="11" y="10"/>
                  </a:lnTo>
                  <a:lnTo>
                    <a:pt x="3" y="7"/>
                  </a:lnTo>
                  <a:lnTo>
                    <a:pt x="0" y="4"/>
                  </a:lnTo>
                  <a:lnTo>
                    <a:pt x="2"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17" name="Freeform 1132"/>
            <p:cNvSpPr>
              <a:spLocks/>
            </p:cNvSpPr>
            <p:nvPr/>
          </p:nvSpPr>
          <p:spPr bwMode="auto">
            <a:xfrm>
              <a:off x="10783914" y="3569736"/>
              <a:ext cx="22002" cy="7077"/>
            </a:xfrm>
            <a:custGeom>
              <a:avLst/>
              <a:gdLst>
                <a:gd name="T0" fmla="*/ 0 w 28"/>
                <a:gd name="T1" fmla="*/ 8 h 9"/>
                <a:gd name="T2" fmla="*/ 13 w 28"/>
                <a:gd name="T3" fmla="*/ 9 h 9"/>
                <a:gd name="T4" fmla="*/ 28 w 28"/>
                <a:gd name="T5" fmla="*/ 8 h 9"/>
                <a:gd name="T6" fmla="*/ 27 w 28"/>
                <a:gd name="T7" fmla="*/ 4 h 9"/>
                <a:gd name="T8" fmla="*/ 18 w 28"/>
                <a:gd name="T9" fmla="*/ 4 h 9"/>
                <a:gd name="T10" fmla="*/ 13 w 28"/>
                <a:gd name="T11" fmla="*/ 2 h 9"/>
                <a:gd name="T12" fmla="*/ 6 w 28"/>
                <a:gd name="T13" fmla="*/ 0 h 9"/>
                <a:gd name="T14" fmla="*/ 2 w 28"/>
                <a:gd name="T15" fmla="*/ 2 h 9"/>
                <a:gd name="T16" fmla="*/ 0 w 28"/>
                <a:gd name="T17" fmla="*/ 8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9"/>
                <a:gd name="T29" fmla="*/ 28 w 2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9">
                  <a:moveTo>
                    <a:pt x="0" y="8"/>
                  </a:moveTo>
                  <a:lnTo>
                    <a:pt x="13" y="9"/>
                  </a:lnTo>
                  <a:lnTo>
                    <a:pt x="28" y="8"/>
                  </a:lnTo>
                  <a:lnTo>
                    <a:pt x="27" y="4"/>
                  </a:lnTo>
                  <a:lnTo>
                    <a:pt x="18" y="4"/>
                  </a:lnTo>
                  <a:lnTo>
                    <a:pt x="13" y="2"/>
                  </a:lnTo>
                  <a:lnTo>
                    <a:pt x="6" y="0"/>
                  </a:lnTo>
                  <a:lnTo>
                    <a:pt x="2" y="2"/>
                  </a:lnTo>
                  <a:lnTo>
                    <a:pt x="0" y="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18" name="Freeform 1133"/>
            <p:cNvSpPr>
              <a:spLocks/>
            </p:cNvSpPr>
            <p:nvPr/>
          </p:nvSpPr>
          <p:spPr bwMode="auto">
            <a:xfrm>
              <a:off x="10765841" y="3570523"/>
              <a:ext cx="12573" cy="5505"/>
            </a:xfrm>
            <a:custGeom>
              <a:avLst/>
              <a:gdLst>
                <a:gd name="T0" fmla="*/ 0 w 16"/>
                <a:gd name="T1" fmla="*/ 1 h 7"/>
                <a:gd name="T2" fmla="*/ 0 w 16"/>
                <a:gd name="T3" fmla="*/ 7 h 7"/>
                <a:gd name="T4" fmla="*/ 16 w 16"/>
                <a:gd name="T5" fmla="*/ 7 h 7"/>
                <a:gd name="T6" fmla="*/ 13 w 16"/>
                <a:gd name="T7" fmla="*/ 1 h 7"/>
                <a:gd name="T8" fmla="*/ 6 w 16"/>
                <a:gd name="T9" fmla="*/ 0 h 7"/>
                <a:gd name="T10" fmla="*/ 0 w 16"/>
                <a:gd name="T11" fmla="*/ 1 h 7"/>
                <a:gd name="T12" fmla="*/ 0 60000 65536"/>
                <a:gd name="T13" fmla="*/ 0 60000 65536"/>
                <a:gd name="T14" fmla="*/ 0 60000 65536"/>
                <a:gd name="T15" fmla="*/ 0 60000 65536"/>
                <a:gd name="T16" fmla="*/ 0 60000 65536"/>
                <a:gd name="T17" fmla="*/ 0 60000 65536"/>
                <a:gd name="T18" fmla="*/ 0 w 16"/>
                <a:gd name="T19" fmla="*/ 0 h 7"/>
                <a:gd name="T20" fmla="*/ 16 w 16"/>
                <a:gd name="T21" fmla="*/ 7 h 7"/>
              </a:gdLst>
              <a:ahLst/>
              <a:cxnLst>
                <a:cxn ang="T12">
                  <a:pos x="T0" y="T1"/>
                </a:cxn>
                <a:cxn ang="T13">
                  <a:pos x="T2" y="T3"/>
                </a:cxn>
                <a:cxn ang="T14">
                  <a:pos x="T4" y="T5"/>
                </a:cxn>
                <a:cxn ang="T15">
                  <a:pos x="T6" y="T7"/>
                </a:cxn>
                <a:cxn ang="T16">
                  <a:pos x="T8" y="T9"/>
                </a:cxn>
                <a:cxn ang="T17">
                  <a:pos x="T10" y="T11"/>
                </a:cxn>
              </a:cxnLst>
              <a:rect l="T18" t="T19" r="T20" b="T21"/>
              <a:pathLst>
                <a:path w="16" h="7">
                  <a:moveTo>
                    <a:pt x="0" y="1"/>
                  </a:moveTo>
                  <a:lnTo>
                    <a:pt x="0" y="7"/>
                  </a:lnTo>
                  <a:lnTo>
                    <a:pt x="16" y="7"/>
                  </a:lnTo>
                  <a:lnTo>
                    <a:pt x="13" y="1"/>
                  </a:lnTo>
                  <a:lnTo>
                    <a:pt x="6" y="0"/>
                  </a:lnTo>
                  <a:lnTo>
                    <a:pt x="0"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19" name="Freeform 1134"/>
            <p:cNvSpPr>
              <a:spLocks/>
            </p:cNvSpPr>
            <p:nvPr/>
          </p:nvSpPr>
          <p:spPr bwMode="auto">
            <a:xfrm>
              <a:off x="10746196" y="3570523"/>
              <a:ext cx="16502" cy="10223"/>
            </a:xfrm>
            <a:custGeom>
              <a:avLst/>
              <a:gdLst>
                <a:gd name="T0" fmla="*/ 2 w 21"/>
                <a:gd name="T1" fmla="*/ 0 h 13"/>
                <a:gd name="T2" fmla="*/ 11 w 21"/>
                <a:gd name="T3" fmla="*/ 2 h 13"/>
                <a:gd name="T4" fmla="*/ 20 w 21"/>
                <a:gd name="T5" fmla="*/ 3 h 13"/>
                <a:gd name="T6" fmla="*/ 21 w 21"/>
                <a:gd name="T7" fmla="*/ 8 h 13"/>
                <a:gd name="T8" fmla="*/ 18 w 21"/>
                <a:gd name="T9" fmla="*/ 13 h 13"/>
                <a:gd name="T10" fmla="*/ 9 w 21"/>
                <a:gd name="T11" fmla="*/ 10 h 13"/>
                <a:gd name="T12" fmla="*/ 0 w 21"/>
                <a:gd name="T13" fmla="*/ 7 h 13"/>
                <a:gd name="T14" fmla="*/ 2 w 21"/>
                <a:gd name="T15" fmla="*/ 0 h 13"/>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3"/>
                <a:gd name="T26" fmla="*/ 21 w 21"/>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3">
                  <a:moveTo>
                    <a:pt x="2" y="0"/>
                  </a:moveTo>
                  <a:lnTo>
                    <a:pt x="11" y="2"/>
                  </a:lnTo>
                  <a:lnTo>
                    <a:pt x="20" y="3"/>
                  </a:lnTo>
                  <a:lnTo>
                    <a:pt x="21" y="8"/>
                  </a:lnTo>
                  <a:lnTo>
                    <a:pt x="18" y="13"/>
                  </a:lnTo>
                  <a:lnTo>
                    <a:pt x="9" y="10"/>
                  </a:lnTo>
                  <a:lnTo>
                    <a:pt x="0" y="7"/>
                  </a:lnTo>
                  <a:lnTo>
                    <a:pt x="2"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20" name="Freeform 1135"/>
            <p:cNvSpPr>
              <a:spLocks/>
            </p:cNvSpPr>
            <p:nvPr/>
          </p:nvSpPr>
          <p:spPr bwMode="auto">
            <a:xfrm>
              <a:off x="10773699" y="3476948"/>
              <a:ext cx="58149" cy="69198"/>
            </a:xfrm>
            <a:custGeom>
              <a:avLst/>
              <a:gdLst>
                <a:gd name="T0" fmla="*/ 10 w 74"/>
                <a:gd name="T1" fmla="*/ 27 h 88"/>
                <a:gd name="T2" fmla="*/ 10 w 74"/>
                <a:gd name="T3" fmla="*/ 19 h 88"/>
                <a:gd name="T4" fmla="*/ 16 w 74"/>
                <a:gd name="T5" fmla="*/ 10 h 88"/>
                <a:gd name="T6" fmla="*/ 24 w 74"/>
                <a:gd name="T7" fmla="*/ 6 h 88"/>
                <a:gd name="T8" fmla="*/ 36 w 74"/>
                <a:gd name="T9" fmla="*/ 7 h 88"/>
                <a:gd name="T10" fmla="*/ 44 w 74"/>
                <a:gd name="T11" fmla="*/ 10 h 88"/>
                <a:gd name="T12" fmla="*/ 56 w 74"/>
                <a:gd name="T13" fmla="*/ 11 h 88"/>
                <a:gd name="T14" fmla="*/ 64 w 74"/>
                <a:gd name="T15" fmla="*/ 9 h 88"/>
                <a:gd name="T16" fmla="*/ 68 w 74"/>
                <a:gd name="T17" fmla="*/ 6 h 88"/>
                <a:gd name="T18" fmla="*/ 74 w 74"/>
                <a:gd name="T19" fmla="*/ 0 h 88"/>
                <a:gd name="T20" fmla="*/ 74 w 74"/>
                <a:gd name="T21" fmla="*/ 6 h 88"/>
                <a:gd name="T22" fmla="*/ 66 w 74"/>
                <a:gd name="T23" fmla="*/ 15 h 88"/>
                <a:gd name="T24" fmla="*/ 60 w 74"/>
                <a:gd name="T25" fmla="*/ 19 h 88"/>
                <a:gd name="T26" fmla="*/ 42 w 74"/>
                <a:gd name="T27" fmla="*/ 17 h 88"/>
                <a:gd name="T28" fmla="*/ 32 w 74"/>
                <a:gd name="T29" fmla="*/ 15 h 88"/>
                <a:gd name="T30" fmla="*/ 24 w 74"/>
                <a:gd name="T31" fmla="*/ 14 h 88"/>
                <a:gd name="T32" fmla="*/ 18 w 74"/>
                <a:gd name="T33" fmla="*/ 15 h 88"/>
                <a:gd name="T34" fmla="*/ 14 w 74"/>
                <a:gd name="T35" fmla="*/ 19 h 88"/>
                <a:gd name="T36" fmla="*/ 14 w 74"/>
                <a:gd name="T37" fmla="*/ 26 h 88"/>
                <a:gd name="T38" fmla="*/ 18 w 74"/>
                <a:gd name="T39" fmla="*/ 31 h 88"/>
                <a:gd name="T40" fmla="*/ 20 w 74"/>
                <a:gd name="T41" fmla="*/ 34 h 88"/>
                <a:gd name="T42" fmla="*/ 22 w 74"/>
                <a:gd name="T43" fmla="*/ 38 h 88"/>
                <a:gd name="T44" fmla="*/ 24 w 74"/>
                <a:gd name="T45" fmla="*/ 39 h 88"/>
                <a:gd name="T46" fmla="*/ 30 w 74"/>
                <a:gd name="T47" fmla="*/ 33 h 88"/>
                <a:gd name="T48" fmla="*/ 32 w 74"/>
                <a:gd name="T49" fmla="*/ 31 h 88"/>
                <a:gd name="T50" fmla="*/ 40 w 74"/>
                <a:gd name="T51" fmla="*/ 32 h 88"/>
                <a:gd name="T52" fmla="*/ 46 w 74"/>
                <a:gd name="T53" fmla="*/ 29 h 88"/>
                <a:gd name="T54" fmla="*/ 52 w 74"/>
                <a:gd name="T55" fmla="*/ 30 h 88"/>
                <a:gd name="T56" fmla="*/ 52 w 74"/>
                <a:gd name="T57" fmla="*/ 36 h 88"/>
                <a:gd name="T58" fmla="*/ 42 w 74"/>
                <a:gd name="T59" fmla="*/ 36 h 88"/>
                <a:gd name="T60" fmla="*/ 38 w 74"/>
                <a:gd name="T61" fmla="*/ 41 h 88"/>
                <a:gd name="T62" fmla="*/ 34 w 74"/>
                <a:gd name="T63" fmla="*/ 45 h 88"/>
                <a:gd name="T64" fmla="*/ 33 w 74"/>
                <a:gd name="T65" fmla="*/ 48 h 88"/>
                <a:gd name="T66" fmla="*/ 36 w 74"/>
                <a:gd name="T67" fmla="*/ 51 h 88"/>
                <a:gd name="T68" fmla="*/ 40 w 74"/>
                <a:gd name="T69" fmla="*/ 60 h 88"/>
                <a:gd name="T70" fmla="*/ 42 w 74"/>
                <a:gd name="T71" fmla="*/ 64 h 88"/>
                <a:gd name="T72" fmla="*/ 43 w 74"/>
                <a:gd name="T73" fmla="*/ 69 h 88"/>
                <a:gd name="T74" fmla="*/ 48 w 74"/>
                <a:gd name="T75" fmla="*/ 72 h 88"/>
                <a:gd name="T76" fmla="*/ 41 w 74"/>
                <a:gd name="T77" fmla="*/ 75 h 88"/>
                <a:gd name="T78" fmla="*/ 36 w 74"/>
                <a:gd name="T79" fmla="*/ 74 h 88"/>
                <a:gd name="T80" fmla="*/ 33 w 74"/>
                <a:gd name="T81" fmla="*/ 79 h 88"/>
                <a:gd name="T82" fmla="*/ 30 w 74"/>
                <a:gd name="T83" fmla="*/ 70 h 88"/>
                <a:gd name="T84" fmla="*/ 26 w 74"/>
                <a:gd name="T85" fmla="*/ 64 h 88"/>
                <a:gd name="T86" fmla="*/ 24 w 74"/>
                <a:gd name="T87" fmla="*/ 53 h 88"/>
                <a:gd name="T88" fmla="*/ 19 w 74"/>
                <a:gd name="T89" fmla="*/ 54 h 88"/>
                <a:gd name="T90" fmla="*/ 18 w 74"/>
                <a:gd name="T91" fmla="*/ 58 h 88"/>
                <a:gd name="T92" fmla="*/ 18 w 74"/>
                <a:gd name="T93" fmla="*/ 69 h 88"/>
                <a:gd name="T94" fmla="*/ 19 w 74"/>
                <a:gd name="T95" fmla="*/ 74 h 88"/>
                <a:gd name="T96" fmla="*/ 18 w 74"/>
                <a:gd name="T97" fmla="*/ 84 h 88"/>
                <a:gd name="T98" fmla="*/ 17 w 74"/>
                <a:gd name="T99" fmla="*/ 88 h 88"/>
                <a:gd name="T100" fmla="*/ 8 w 74"/>
                <a:gd name="T101" fmla="*/ 88 h 88"/>
                <a:gd name="T102" fmla="*/ 8 w 74"/>
                <a:gd name="T103" fmla="*/ 78 h 88"/>
                <a:gd name="T104" fmla="*/ 10 w 74"/>
                <a:gd name="T105" fmla="*/ 68 h 88"/>
                <a:gd name="T106" fmla="*/ 8 w 74"/>
                <a:gd name="T107" fmla="*/ 63 h 88"/>
                <a:gd name="T108" fmla="*/ 0 w 74"/>
                <a:gd name="T109" fmla="*/ 61 h 88"/>
                <a:gd name="T110" fmla="*/ 0 w 74"/>
                <a:gd name="T111" fmla="*/ 52 h 88"/>
                <a:gd name="T112" fmla="*/ 4 w 74"/>
                <a:gd name="T113" fmla="*/ 44 h 88"/>
                <a:gd name="T114" fmla="*/ 7 w 74"/>
                <a:gd name="T115" fmla="*/ 31 h 88"/>
                <a:gd name="T116" fmla="*/ 10 w 74"/>
                <a:gd name="T117" fmla="*/ 27 h 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4"/>
                <a:gd name="T178" fmla="*/ 0 h 88"/>
                <a:gd name="T179" fmla="*/ 74 w 74"/>
                <a:gd name="T180" fmla="*/ 88 h 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4" h="88">
                  <a:moveTo>
                    <a:pt x="10" y="27"/>
                  </a:moveTo>
                  <a:lnTo>
                    <a:pt x="10" y="19"/>
                  </a:lnTo>
                  <a:lnTo>
                    <a:pt x="16" y="10"/>
                  </a:lnTo>
                  <a:lnTo>
                    <a:pt x="24" y="6"/>
                  </a:lnTo>
                  <a:lnTo>
                    <a:pt x="36" y="7"/>
                  </a:lnTo>
                  <a:lnTo>
                    <a:pt x="44" y="10"/>
                  </a:lnTo>
                  <a:lnTo>
                    <a:pt x="56" y="11"/>
                  </a:lnTo>
                  <a:lnTo>
                    <a:pt x="64" y="9"/>
                  </a:lnTo>
                  <a:lnTo>
                    <a:pt x="68" y="6"/>
                  </a:lnTo>
                  <a:lnTo>
                    <a:pt x="74" y="0"/>
                  </a:lnTo>
                  <a:lnTo>
                    <a:pt x="74" y="6"/>
                  </a:lnTo>
                  <a:lnTo>
                    <a:pt x="66" y="15"/>
                  </a:lnTo>
                  <a:lnTo>
                    <a:pt x="60" y="19"/>
                  </a:lnTo>
                  <a:lnTo>
                    <a:pt x="42" y="17"/>
                  </a:lnTo>
                  <a:lnTo>
                    <a:pt x="32" y="15"/>
                  </a:lnTo>
                  <a:lnTo>
                    <a:pt x="24" y="14"/>
                  </a:lnTo>
                  <a:lnTo>
                    <a:pt x="18" y="15"/>
                  </a:lnTo>
                  <a:lnTo>
                    <a:pt x="14" y="19"/>
                  </a:lnTo>
                  <a:lnTo>
                    <a:pt x="14" y="26"/>
                  </a:lnTo>
                  <a:lnTo>
                    <a:pt x="18" y="31"/>
                  </a:lnTo>
                  <a:lnTo>
                    <a:pt x="20" y="34"/>
                  </a:lnTo>
                  <a:lnTo>
                    <a:pt x="22" y="38"/>
                  </a:lnTo>
                  <a:lnTo>
                    <a:pt x="24" y="39"/>
                  </a:lnTo>
                  <a:lnTo>
                    <a:pt x="30" y="33"/>
                  </a:lnTo>
                  <a:lnTo>
                    <a:pt x="32" y="31"/>
                  </a:lnTo>
                  <a:lnTo>
                    <a:pt x="40" y="32"/>
                  </a:lnTo>
                  <a:lnTo>
                    <a:pt x="46" y="29"/>
                  </a:lnTo>
                  <a:lnTo>
                    <a:pt x="52" y="30"/>
                  </a:lnTo>
                  <a:lnTo>
                    <a:pt x="52" y="36"/>
                  </a:lnTo>
                  <a:lnTo>
                    <a:pt x="42" y="36"/>
                  </a:lnTo>
                  <a:lnTo>
                    <a:pt x="38" y="41"/>
                  </a:lnTo>
                  <a:lnTo>
                    <a:pt x="34" y="45"/>
                  </a:lnTo>
                  <a:lnTo>
                    <a:pt x="33" y="48"/>
                  </a:lnTo>
                  <a:lnTo>
                    <a:pt x="36" y="51"/>
                  </a:lnTo>
                  <a:lnTo>
                    <a:pt x="40" y="60"/>
                  </a:lnTo>
                  <a:lnTo>
                    <a:pt x="42" y="64"/>
                  </a:lnTo>
                  <a:lnTo>
                    <a:pt x="43" y="69"/>
                  </a:lnTo>
                  <a:lnTo>
                    <a:pt x="48" y="72"/>
                  </a:lnTo>
                  <a:lnTo>
                    <a:pt x="41" y="75"/>
                  </a:lnTo>
                  <a:lnTo>
                    <a:pt x="36" y="74"/>
                  </a:lnTo>
                  <a:lnTo>
                    <a:pt x="33" y="79"/>
                  </a:lnTo>
                  <a:lnTo>
                    <a:pt x="30" y="70"/>
                  </a:lnTo>
                  <a:lnTo>
                    <a:pt x="26" y="64"/>
                  </a:lnTo>
                  <a:lnTo>
                    <a:pt x="24" y="53"/>
                  </a:lnTo>
                  <a:lnTo>
                    <a:pt x="19" y="54"/>
                  </a:lnTo>
                  <a:lnTo>
                    <a:pt x="18" y="58"/>
                  </a:lnTo>
                  <a:lnTo>
                    <a:pt x="18" y="69"/>
                  </a:lnTo>
                  <a:lnTo>
                    <a:pt x="19" y="74"/>
                  </a:lnTo>
                  <a:lnTo>
                    <a:pt x="18" y="84"/>
                  </a:lnTo>
                  <a:lnTo>
                    <a:pt x="17" y="88"/>
                  </a:lnTo>
                  <a:lnTo>
                    <a:pt x="8" y="88"/>
                  </a:lnTo>
                  <a:lnTo>
                    <a:pt x="8" y="78"/>
                  </a:lnTo>
                  <a:lnTo>
                    <a:pt x="10" y="68"/>
                  </a:lnTo>
                  <a:lnTo>
                    <a:pt x="8" y="63"/>
                  </a:lnTo>
                  <a:lnTo>
                    <a:pt x="0" y="61"/>
                  </a:lnTo>
                  <a:lnTo>
                    <a:pt x="0" y="52"/>
                  </a:lnTo>
                  <a:lnTo>
                    <a:pt x="4" y="44"/>
                  </a:lnTo>
                  <a:lnTo>
                    <a:pt x="7" y="31"/>
                  </a:lnTo>
                  <a:lnTo>
                    <a:pt x="10" y="27"/>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21" name="Freeform 1136"/>
            <p:cNvSpPr>
              <a:spLocks/>
            </p:cNvSpPr>
            <p:nvPr/>
          </p:nvSpPr>
          <p:spPr bwMode="auto">
            <a:xfrm>
              <a:off x="10884496" y="3497393"/>
              <a:ext cx="95867" cy="80994"/>
            </a:xfrm>
            <a:custGeom>
              <a:avLst/>
              <a:gdLst>
                <a:gd name="T0" fmla="*/ 3 w 122"/>
                <a:gd name="T1" fmla="*/ 6 h 103"/>
                <a:gd name="T2" fmla="*/ 16 w 122"/>
                <a:gd name="T3" fmla="*/ 2 h 103"/>
                <a:gd name="T4" fmla="*/ 24 w 122"/>
                <a:gd name="T5" fmla="*/ 0 h 103"/>
                <a:gd name="T6" fmla="*/ 36 w 122"/>
                <a:gd name="T7" fmla="*/ 3 h 103"/>
                <a:gd name="T8" fmla="*/ 43 w 122"/>
                <a:gd name="T9" fmla="*/ 8 h 103"/>
                <a:gd name="T10" fmla="*/ 41 w 122"/>
                <a:gd name="T11" fmla="*/ 18 h 103"/>
                <a:gd name="T12" fmla="*/ 42 w 122"/>
                <a:gd name="T13" fmla="*/ 24 h 103"/>
                <a:gd name="T14" fmla="*/ 46 w 122"/>
                <a:gd name="T15" fmla="*/ 28 h 103"/>
                <a:gd name="T16" fmla="*/ 48 w 122"/>
                <a:gd name="T17" fmla="*/ 34 h 103"/>
                <a:gd name="T18" fmla="*/ 54 w 122"/>
                <a:gd name="T19" fmla="*/ 35 h 103"/>
                <a:gd name="T20" fmla="*/ 60 w 122"/>
                <a:gd name="T21" fmla="*/ 34 h 103"/>
                <a:gd name="T22" fmla="*/ 65 w 122"/>
                <a:gd name="T23" fmla="*/ 26 h 103"/>
                <a:gd name="T24" fmla="*/ 72 w 122"/>
                <a:gd name="T25" fmla="*/ 22 h 103"/>
                <a:gd name="T26" fmla="*/ 78 w 122"/>
                <a:gd name="T27" fmla="*/ 18 h 103"/>
                <a:gd name="T28" fmla="*/ 83 w 122"/>
                <a:gd name="T29" fmla="*/ 14 h 103"/>
                <a:gd name="T30" fmla="*/ 96 w 122"/>
                <a:gd name="T31" fmla="*/ 18 h 103"/>
                <a:gd name="T32" fmla="*/ 108 w 122"/>
                <a:gd name="T33" fmla="*/ 22 h 103"/>
                <a:gd name="T34" fmla="*/ 120 w 122"/>
                <a:gd name="T35" fmla="*/ 26 h 103"/>
                <a:gd name="T36" fmla="*/ 122 w 122"/>
                <a:gd name="T37" fmla="*/ 27 h 103"/>
                <a:gd name="T38" fmla="*/ 122 w 122"/>
                <a:gd name="T39" fmla="*/ 103 h 103"/>
                <a:gd name="T40" fmla="*/ 112 w 122"/>
                <a:gd name="T41" fmla="*/ 95 h 103"/>
                <a:gd name="T42" fmla="*/ 104 w 122"/>
                <a:gd name="T43" fmla="*/ 91 h 103"/>
                <a:gd name="T44" fmla="*/ 99 w 122"/>
                <a:gd name="T45" fmla="*/ 91 h 103"/>
                <a:gd name="T46" fmla="*/ 94 w 122"/>
                <a:gd name="T47" fmla="*/ 95 h 103"/>
                <a:gd name="T48" fmla="*/ 83 w 122"/>
                <a:gd name="T49" fmla="*/ 96 h 103"/>
                <a:gd name="T50" fmla="*/ 82 w 122"/>
                <a:gd name="T51" fmla="*/ 90 h 103"/>
                <a:gd name="T52" fmla="*/ 84 w 122"/>
                <a:gd name="T53" fmla="*/ 88 h 103"/>
                <a:gd name="T54" fmla="*/ 88 w 122"/>
                <a:gd name="T55" fmla="*/ 85 h 103"/>
                <a:gd name="T56" fmla="*/ 94 w 122"/>
                <a:gd name="T57" fmla="*/ 84 h 103"/>
                <a:gd name="T58" fmla="*/ 96 w 122"/>
                <a:gd name="T59" fmla="*/ 76 h 103"/>
                <a:gd name="T60" fmla="*/ 93 w 122"/>
                <a:gd name="T61" fmla="*/ 69 h 103"/>
                <a:gd name="T62" fmla="*/ 85 w 122"/>
                <a:gd name="T63" fmla="*/ 61 h 103"/>
                <a:gd name="T64" fmla="*/ 69 w 122"/>
                <a:gd name="T65" fmla="*/ 52 h 103"/>
                <a:gd name="T66" fmla="*/ 51 w 122"/>
                <a:gd name="T67" fmla="*/ 48 h 103"/>
                <a:gd name="T68" fmla="*/ 46 w 122"/>
                <a:gd name="T69" fmla="*/ 44 h 103"/>
                <a:gd name="T70" fmla="*/ 42 w 122"/>
                <a:gd name="T71" fmla="*/ 42 h 103"/>
                <a:gd name="T72" fmla="*/ 36 w 122"/>
                <a:gd name="T73" fmla="*/ 32 h 103"/>
                <a:gd name="T74" fmla="*/ 33 w 122"/>
                <a:gd name="T75" fmla="*/ 33 h 103"/>
                <a:gd name="T76" fmla="*/ 32 w 122"/>
                <a:gd name="T77" fmla="*/ 38 h 103"/>
                <a:gd name="T78" fmla="*/ 32 w 122"/>
                <a:gd name="T79" fmla="*/ 44 h 103"/>
                <a:gd name="T80" fmla="*/ 25 w 122"/>
                <a:gd name="T81" fmla="*/ 44 h 103"/>
                <a:gd name="T82" fmla="*/ 26 w 122"/>
                <a:gd name="T83" fmla="*/ 36 h 103"/>
                <a:gd name="T84" fmla="*/ 23 w 122"/>
                <a:gd name="T85" fmla="*/ 32 h 103"/>
                <a:gd name="T86" fmla="*/ 16 w 122"/>
                <a:gd name="T87" fmla="*/ 30 h 103"/>
                <a:gd name="T88" fmla="*/ 24 w 122"/>
                <a:gd name="T89" fmla="*/ 26 h 103"/>
                <a:gd name="T90" fmla="*/ 32 w 122"/>
                <a:gd name="T91" fmla="*/ 27 h 103"/>
                <a:gd name="T92" fmla="*/ 38 w 122"/>
                <a:gd name="T93" fmla="*/ 25 h 103"/>
                <a:gd name="T94" fmla="*/ 36 w 122"/>
                <a:gd name="T95" fmla="*/ 20 h 103"/>
                <a:gd name="T96" fmla="*/ 24 w 122"/>
                <a:gd name="T97" fmla="*/ 20 h 103"/>
                <a:gd name="T98" fmla="*/ 16 w 122"/>
                <a:gd name="T99" fmla="*/ 21 h 103"/>
                <a:gd name="T100" fmla="*/ 14 w 122"/>
                <a:gd name="T101" fmla="*/ 14 h 103"/>
                <a:gd name="T102" fmla="*/ 6 w 122"/>
                <a:gd name="T103" fmla="*/ 14 h 103"/>
                <a:gd name="T104" fmla="*/ 0 w 122"/>
                <a:gd name="T105" fmla="*/ 12 h 103"/>
                <a:gd name="T106" fmla="*/ 3 w 122"/>
                <a:gd name="T107" fmla="*/ 6 h 1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2"/>
                <a:gd name="T163" fmla="*/ 0 h 103"/>
                <a:gd name="T164" fmla="*/ 122 w 122"/>
                <a:gd name="T165" fmla="*/ 103 h 10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2" h="103">
                  <a:moveTo>
                    <a:pt x="3" y="6"/>
                  </a:moveTo>
                  <a:lnTo>
                    <a:pt x="16" y="2"/>
                  </a:lnTo>
                  <a:lnTo>
                    <a:pt x="24" y="0"/>
                  </a:lnTo>
                  <a:lnTo>
                    <a:pt x="36" y="3"/>
                  </a:lnTo>
                  <a:lnTo>
                    <a:pt x="43" y="8"/>
                  </a:lnTo>
                  <a:lnTo>
                    <a:pt x="41" y="18"/>
                  </a:lnTo>
                  <a:lnTo>
                    <a:pt x="42" y="24"/>
                  </a:lnTo>
                  <a:lnTo>
                    <a:pt x="46" y="28"/>
                  </a:lnTo>
                  <a:lnTo>
                    <a:pt x="48" y="34"/>
                  </a:lnTo>
                  <a:lnTo>
                    <a:pt x="54" y="35"/>
                  </a:lnTo>
                  <a:lnTo>
                    <a:pt x="60" y="34"/>
                  </a:lnTo>
                  <a:lnTo>
                    <a:pt x="65" y="26"/>
                  </a:lnTo>
                  <a:lnTo>
                    <a:pt x="72" y="22"/>
                  </a:lnTo>
                  <a:lnTo>
                    <a:pt x="78" y="18"/>
                  </a:lnTo>
                  <a:lnTo>
                    <a:pt x="83" y="14"/>
                  </a:lnTo>
                  <a:lnTo>
                    <a:pt x="96" y="18"/>
                  </a:lnTo>
                  <a:lnTo>
                    <a:pt x="108" y="22"/>
                  </a:lnTo>
                  <a:lnTo>
                    <a:pt x="120" y="26"/>
                  </a:lnTo>
                  <a:lnTo>
                    <a:pt x="122" y="27"/>
                  </a:lnTo>
                  <a:lnTo>
                    <a:pt x="122" y="103"/>
                  </a:lnTo>
                  <a:lnTo>
                    <a:pt x="112" y="95"/>
                  </a:lnTo>
                  <a:lnTo>
                    <a:pt x="104" y="91"/>
                  </a:lnTo>
                  <a:lnTo>
                    <a:pt x="99" y="91"/>
                  </a:lnTo>
                  <a:lnTo>
                    <a:pt x="94" y="95"/>
                  </a:lnTo>
                  <a:lnTo>
                    <a:pt x="83" y="96"/>
                  </a:lnTo>
                  <a:lnTo>
                    <a:pt x="82" y="90"/>
                  </a:lnTo>
                  <a:lnTo>
                    <a:pt x="84" y="88"/>
                  </a:lnTo>
                  <a:lnTo>
                    <a:pt x="88" y="85"/>
                  </a:lnTo>
                  <a:lnTo>
                    <a:pt x="94" y="84"/>
                  </a:lnTo>
                  <a:lnTo>
                    <a:pt x="96" y="76"/>
                  </a:lnTo>
                  <a:lnTo>
                    <a:pt x="93" y="69"/>
                  </a:lnTo>
                  <a:lnTo>
                    <a:pt x="85" y="61"/>
                  </a:lnTo>
                  <a:lnTo>
                    <a:pt x="69" y="52"/>
                  </a:lnTo>
                  <a:lnTo>
                    <a:pt x="51" y="48"/>
                  </a:lnTo>
                  <a:lnTo>
                    <a:pt x="46" y="44"/>
                  </a:lnTo>
                  <a:lnTo>
                    <a:pt x="42" y="42"/>
                  </a:lnTo>
                  <a:lnTo>
                    <a:pt x="36" y="32"/>
                  </a:lnTo>
                  <a:lnTo>
                    <a:pt x="33" y="33"/>
                  </a:lnTo>
                  <a:lnTo>
                    <a:pt x="32" y="38"/>
                  </a:lnTo>
                  <a:lnTo>
                    <a:pt x="32" y="44"/>
                  </a:lnTo>
                  <a:lnTo>
                    <a:pt x="25" y="44"/>
                  </a:lnTo>
                  <a:lnTo>
                    <a:pt x="26" y="36"/>
                  </a:lnTo>
                  <a:lnTo>
                    <a:pt x="23" y="32"/>
                  </a:lnTo>
                  <a:lnTo>
                    <a:pt x="16" y="30"/>
                  </a:lnTo>
                  <a:lnTo>
                    <a:pt x="24" y="26"/>
                  </a:lnTo>
                  <a:lnTo>
                    <a:pt x="32" y="27"/>
                  </a:lnTo>
                  <a:lnTo>
                    <a:pt x="38" y="25"/>
                  </a:lnTo>
                  <a:lnTo>
                    <a:pt x="36" y="20"/>
                  </a:lnTo>
                  <a:lnTo>
                    <a:pt x="24" y="20"/>
                  </a:lnTo>
                  <a:lnTo>
                    <a:pt x="16" y="21"/>
                  </a:lnTo>
                  <a:lnTo>
                    <a:pt x="14" y="14"/>
                  </a:lnTo>
                  <a:lnTo>
                    <a:pt x="6" y="14"/>
                  </a:lnTo>
                  <a:lnTo>
                    <a:pt x="0" y="12"/>
                  </a:lnTo>
                  <a:lnTo>
                    <a:pt x="3" y="6"/>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22" name="Freeform 1137"/>
            <p:cNvSpPr>
              <a:spLocks/>
            </p:cNvSpPr>
            <p:nvPr/>
          </p:nvSpPr>
          <p:spPr bwMode="auto">
            <a:xfrm>
              <a:off x="10857779" y="3519410"/>
              <a:ext cx="29075" cy="9436"/>
            </a:xfrm>
            <a:custGeom>
              <a:avLst/>
              <a:gdLst>
                <a:gd name="T0" fmla="*/ 3 w 37"/>
                <a:gd name="T1" fmla="*/ 2 h 12"/>
                <a:gd name="T2" fmla="*/ 15 w 37"/>
                <a:gd name="T3" fmla="*/ 0 h 12"/>
                <a:gd name="T4" fmla="*/ 28 w 37"/>
                <a:gd name="T5" fmla="*/ 2 h 12"/>
                <a:gd name="T6" fmla="*/ 37 w 37"/>
                <a:gd name="T7" fmla="*/ 8 h 12"/>
                <a:gd name="T8" fmla="*/ 34 w 37"/>
                <a:gd name="T9" fmla="*/ 12 h 12"/>
                <a:gd name="T10" fmla="*/ 25 w 37"/>
                <a:gd name="T11" fmla="*/ 10 h 12"/>
                <a:gd name="T12" fmla="*/ 17 w 37"/>
                <a:gd name="T13" fmla="*/ 8 h 12"/>
                <a:gd name="T14" fmla="*/ 8 w 37"/>
                <a:gd name="T15" fmla="*/ 8 h 12"/>
                <a:gd name="T16" fmla="*/ 6 w 37"/>
                <a:gd name="T17" fmla="*/ 11 h 12"/>
                <a:gd name="T18" fmla="*/ 1 w 37"/>
                <a:gd name="T19" fmla="*/ 12 h 12"/>
                <a:gd name="T20" fmla="*/ 0 w 37"/>
                <a:gd name="T21" fmla="*/ 6 h 12"/>
                <a:gd name="T22" fmla="*/ 3 w 37"/>
                <a:gd name="T23" fmla="*/ 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12"/>
                <a:gd name="T38" fmla="*/ 37 w 37"/>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12">
                  <a:moveTo>
                    <a:pt x="3" y="2"/>
                  </a:moveTo>
                  <a:lnTo>
                    <a:pt x="15" y="0"/>
                  </a:lnTo>
                  <a:lnTo>
                    <a:pt x="28" y="2"/>
                  </a:lnTo>
                  <a:lnTo>
                    <a:pt x="37" y="8"/>
                  </a:lnTo>
                  <a:lnTo>
                    <a:pt x="34" y="12"/>
                  </a:lnTo>
                  <a:lnTo>
                    <a:pt x="25" y="10"/>
                  </a:lnTo>
                  <a:lnTo>
                    <a:pt x="17" y="8"/>
                  </a:lnTo>
                  <a:lnTo>
                    <a:pt x="8" y="8"/>
                  </a:lnTo>
                  <a:lnTo>
                    <a:pt x="6" y="11"/>
                  </a:lnTo>
                  <a:lnTo>
                    <a:pt x="1" y="12"/>
                  </a:lnTo>
                  <a:lnTo>
                    <a:pt x="0" y="6"/>
                  </a:lnTo>
                  <a:lnTo>
                    <a:pt x="3" y="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23" name="Freeform 1138"/>
            <p:cNvSpPr>
              <a:spLocks/>
            </p:cNvSpPr>
            <p:nvPr/>
          </p:nvSpPr>
          <p:spPr bwMode="auto">
            <a:xfrm>
              <a:off x="10842063" y="3523342"/>
              <a:ext cx="10215" cy="6291"/>
            </a:xfrm>
            <a:custGeom>
              <a:avLst/>
              <a:gdLst>
                <a:gd name="T0" fmla="*/ 1 w 13"/>
                <a:gd name="T1" fmla="*/ 1 h 8"/>
                <a:gd name="T2" fmla="*/ 9 w 13"/>
                <a:gd name="T3" fmla="*/ 0 h 8"/>
                <a:gd name="T4" fmla="*/ 13 w 13"/>
                <a:gd name="T5" fmla="*/ 3 h 8"/>
                <a:gd name="T6" fmla="*/ 11 w 13"/>
                <a:gd name="T7" fmla="*/ 8 h 8"/>
                <a:gd name="T8" fmla="*/ 4 w 13"/>
                <a:gd name="T9" fmla="*/ 7 h 8"/>
                <a:gd name="T10" fmla="*/ 0 w 13"/>
                <a:gd name="T11" fmla="*/ 5 h 8"/>
                <a:gd name="T12" fmla="*/ 1 w 13"/>
                <a:gd name="T13" fmla="*/ 1 h 8"/>
                <a:gd name="T14" fmla="*/ 0 60000 65536"/>
                <a:gd name="T15" fmla="*/ 0 60000 65536"/>
                <a:gd name="T16" fmla="*/ 0 60000 65536"/>
                <a:gd name="T17" fmla="*/ 0 60000 65536"/>
                <a:gd name="T18" fmla="*/ 0 60000 65536"/>
                <a:gd name="T19" fmla="*/ 0 60000 65536"/>
                <a:gd name="T20" fmla="*/ 0 60000 65536"/>
                <a:gd name="T21" fmla="*/ 0 w 13"/>
                <a:gd name="T22" fmla="*/ 0 h 8"/>
                <a:gd name="T23" fmla="*/ 13 w 1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8">
                  <a:moveTo>
                    <a:pt x="1" y="1"/>
                  </a:moveTo>
                  <a:lnTo>
                    <a:pt x="9" y="0"/>
                  </a:lnTo>
                  <a:lnTo>
                    <a:pt x="13" y="3"/>
                  </a:lnTo>
                  <a:lnTo>
                    <a:pt x="11" y="8"/>
                  </a:lnTo>
                  <a:lnTo>
                    <a:pt x="4" y="7"/>
                  </a:lnTo>
                  <a:lnTo>
                    <a:pt x="0" y="5"/>
                  </a:lnTo>
                  <a:lnTo>
                    <a:pt x="1" y="1"/>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24" name="Freeform 1139"/>
            <p:cNvSpPr>
              <a:spLocks/>
            </p:cNvSpPr>
            <p:nvPr/>
          </p:nvSpPr>
          <p:spPr bwMode="auto">
            <a:xfrm>
              <a:off x="10854636" y="3474589"/>
              <a:ext cx="11787" cy="30667"/>
            </a:xfrm>
            <a:custGeom>
              <a:avLst/>
              <a:gdLst>
                <a:gd name="T0" fmla="*/ 0 w 15"/>
                <a:gd name="T1" fmla="*/ 0 h 38"/>
                <a:gd name="T2" fmla="*/ 4 w 15"/>
                <a:gd name="T3" fmla="*/ 2 h 38"/>
                <a:gd name="T4" fmla="*/ 5 w 15"/>
                <a:gd name="T5" fmla="*/ 7 h 38"/>
                <a:gd name="T6" fmla="*/ 5 w 15"/>
                <a:gd name="T7" fmla="*/ 10 h 38"/>
                <a:gd name="T8" fmla="*/ 9 w 15"/>
                <a:gd name="T9" fmla="*/ 4 h 38"/>
                <a:gd name="T10" fmla="*/ 15 w 15"/>
                <a:gd name="T11" fmla="*/ 2 h 38"/>
                <a:gd name="T12" fmla="*/ 15 w 15"/>
                <a:gd name="T13" fmla="*/ 10 h 38"/>
                <a:gd name="T14" fmla="*/ 11 w 15"/>
                <a:gd name="T15" fmla="*/ 12 h 38"/>
                <a:gd name="T16" fmla="*/ 9 w 15"/>
                <a:gd name="T17" fmla="*/ 14 h 38"/>
                <a:gd name="T18" fmla="*/ 13 w 15"/>
                <a:gd name="T19" fmla="*/ 16 h 38"/>
                <a:gd name="T20" fmla="*/ 15 w 15"/>
                <a:gd name="T21" fmla="*/ 21 h 38"/>
                <a:gd name="T22" fmla="*/ 5 w 15"/>
                <a:gd name="T23" fmla="*/ 20 h 38"/>
                <a:gd name="T24" fmla="*/ 5 w 15"/>
                <a:gd name="T25" fmla="*/ 23 h 38"/>
                <a:gd name="T26" fmla="*/ 7 w 15"/>
                <a:gd name="T27" fmla="*/ 29 h 38"/>
                <a:gd name="T28" fmla="*/ 11 w 15"/>
                <a:gd name="T29" fmla="*/ 34 h 38"/>
                <a:gd name="T30" fmla="*/ 11 w 15"/>
                <a:gd name="T31" fmla="*/ 38 h 38"/>
                <a:gd name="T32" fmla="*/ 3 w 15"/>
                <a:gd name="T33" fmla="*/ 35 h 38"/>
                <a:gd name="T34" fmla="*/ 1 w 15"/>
                <a:gd name="T35" fmla="*/ 25 h 38"/>
                <a:gd name="T36" fmla="*/ 0 w 15"/>
                <a:gd name="T37" fmla="*/ 16 h 38"/>
                <a:gd name="T38" fmla="*/ 1 w 15"/>
                <a:gd name="T39" fmla="*/ 8 h 38"/>
                <a:gd name="T40" fmla="*/ 0 w 15"/>
                <a:gd name="T41" fmla="*/ 0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
                <a:gd name="T64" fmla="*/ 0 h 38"/>
                <a:gd name="T65" fmla="*/ 15 w 15"/>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 h="38">
                  <a:moveTo>
                    <a:pt x="0" y="0"/>
                  </a:moveTo>
                  <a:cubicBezTo>
                    <a:pt x="4" y="2"/>
                    <a:pt x="4" y="2"/>
                    <a:pt x="4" y="2"/>
                  </a:cubicBezTo>
                  <a:cubicBezTo>
                    <a:pt x="5" y="7"/>
                    <a:pt x="5" y="7"/>
                    <a:pt x="5" y="7"/>
                  </a:cubicBezTo>
                  <a:cubicBezTo>
                    <a:pt x="5" y="10"/>
                    <a:pt x="5" y="10"/>
                    <a:pt x="5" y="10"/>
                  </a:cubicBezTo>
                  <a:cubicBezTo>
                    <a:pt x="9" y="4"/>
                    <a:pt x="9" y="4"/>
                    <a:pt x="9" y="4"/>
                  </a:cubicBezTo>
                  <a:cubicBezTo>
                    <a:pt x="15" y="2"/>
                    <a:pt x="15" y="2"/>
                    <a:pt x="15" y="2"/>
                  </a:cubicBezTo>
                  <a:cubicBezTo>
                    <a:pt x="15" y="10"/>
                    <a:pt x="15" y="10"/>
                    <a:pt x="15" y="10"/>
                  </a:cubicBezTo>
                  <a:cubicBezTo>
                    <a:pt x="11" y="12"/>
                    <a:pt x="11" y="12"/>
                    <a:pt x="11" y="12"/>
                  </a:cubicBezTo>
                  <a:cubicBezTo>
                    <a:pt x="9" y="14"/>
                    <a:pt x="9" y="14"/>
                    <a:pt x="9" y="14"/>
                  </a:cubicBezTo>
                  <a:cubicBezTo>
                    <a:pt x="13" y="16"/>
                    <a:pt x="13" y="16"/>
                    <a:pt x="13" y="16"/>
                  </a:cubicBezTo>
                  <a:cubicBezTo>
                    <a:pt x="15" y="20"/>
                    <a:pt x="15" y="20"/>
                    <a:pt x="15" y="20"/>
                  </a:cubicBezTo>
                  <a:cubicBezTo>
                    <a:pt x="5" y="19"/>
                    <a:pt x="5" y="19"/>
                    <a:pt x="5" y="19"/>
                  </a:cubicBezTo>
                  <a:cubicBezTo>
                    <a:pt x="5" y="22"/>
                    <a:pt x="5" y="22"/>
                    <a:pt x="5" y="22"/>
                  </a:cubicBezTo>
                  <a:cubicBezTo>
                    <a:pt x="7" y="28"/>
                    <a:pt x="7" y="28"/>
                    <a:pt x="7" y="28"/>
                  </a:cubicBezTo>
                  <a:cubicBezTo>
                    <a:pt x="11" y="33"/>
                    <a:pt x="11" y="33"/>
                    <a:pt x="11" y="33"/>
                  </a:cubicBezTo>
                  <a:cubicBezTo>
                    <a:pt x="11" y="33"/>
                    <a:pt x="15" y="36"/>
                    <a:pt x="11" y="37"/>
                  </a:cubicBezTo>
                  <a:cubicBezTo>
                    <a:pt x="7" y="38"/>
                    <a:pt x="3" y="34"/>
                    <a:pt x="3" y="34"/>
                  </a:cubicBezTo>
                  <a:cubicBezTo>
                    <a:pt x="1" y="24"/>
                    <a:pt x="1" y="24"/>
                    <a:pt x="1" y="24"/>
                  </a:cubicBezTo>
                  <a:cubicBezTo>
                    <a:pt x="0" y="16"/>
                    <a:pt x="0" y="16"/>
                    <a:pt x="0" y="16"/>
                  </a:cubicBezTo>
                  <a:cubicBezTo>
                    <a:pt x="1" y="8"/>
                    <a:pt x="1" y="8"/>
                    <a:pt x="1" y="8"/>
                  </a:cubicBez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25" name="Freeform 1152"/>
            <p:cNvSpPr>
              <a:spLocks/>
            </p:cNvSpPr>
            <p:nvPr/>
          </p:nvSpPr>
          <p:spPr bwMode="auto">
            <a:xfrm>
              <a:off x="10783128" y="3318106"/>
              <a:ext cx="40075" cy="56617"/>
            </a:xfrm>
            <a:custGeom>
              <a:avLst/>
              <a:gdLst>
                <a:gd name="T0" fmla="*/ 2 w 51"/>
                <a:gd name="T1" fmla="*/ 44 h 72"/>
                <a:gd name="T2" fmla="*/ 9 w 51"/>
                <a:gd name="T3" fmla="*/ 49 h 72"/>
                <a:gd name="T4" fmla="*/ 10 w 51"/>
                <a:gd name="T5" fmla="*/ 57 h 72"/>
                <a:gd name="T6" fmla="*/ 18 w 51"/>
                <a:gd name="T7" fmla="*/ 58 h 72"/>
                <a:gd name="T8" fmla="*/ 22 w 51"/>
                <a:gd name="T9" fmla="*/ 54 h 72"/>
                <a:gd name="T10" fmla="*/ 27 w 51"/>
                <a:gd name="T11" fmla="*/ 56 h 72"/>
                <a:gd name="T12" fmla="*/ 28 w 51"/>
                <a:gd name="T13" fmla="*/ 61 h 72"/>
                <a:gd name="T14" fmla="*/ 35 w 51"/>
                <a:gd name="T15" fmla="*/ 60 h 72"/>
                <a:gd name="T16" fmla="*/ 38 w 51"/>
                <a:gd name="T17" fmla="*/ 63 h 72"/>
                <a:gd name="T18" fmla="*/ 45 w 51"/>
                <a:gd name="T19" fmla="*/ 68 h 72"/>
                <a:gd name="T20" fmla="*/ 48 w 51"/>
                <a:gd name="T21" fmla="*/ 72 h 72"/>
                <a:gd name="T22" fmla="*/ 51 w 51"/>
                <a:gd name="T23" fmla="*/ 68 h 72"/>
                <a:gd name="T24" fmla="*/ 45 w 51"/>
                <a:gd name="T25" fmla="*/ 63 h 72"/>
                <a:gd name="T26" fmla="*/ 45 w 51"/>
                <a:gd name="T27" fmla="*/ 58 h 72"/>
                <a:gd name="T28" fmla="*/ 43 w 51"/>
                <a:gd name="T29" fmla="*/ 55 h 72"/>
                <a:gd name="T30" fmla="*/ 37 w 51"/>
                <a:gd name="T31" fmla="*/ 54 h 72"/>
                <a:gd name="T32" fmla="*/ 34 w 51"/>
                <a:gd name="T33" fmla="*/ 52 h 72"/>
                <a:gd name="T34" fmla="*/ 28 w 51"/>
                <a:gd name="T35" fmla="*/ 52 h 72"/>
                <a:gd name="T36" fmla="*/ 22 w 51"/>
                <a:gd name="T37" fmla="*/ 50 h 72"/>
                <a:gd name="T38" fmla="*/ 20 w 51"/>
                <a:gd name="T39" fmla="*/ 46 h 72"/>
                <a:gd name="T40" fmla="*/ 19 w 51"/>
                <a:gd name="T41" fmla="*/ 40 h 72"/>
                <a:gd name="T42" fmla="*/ 20 w 51"/>
                <a:gd name="T43" fmla="*/ 32 h 72"/>
                <a:gd name="T44" fmla="*/ 25 w 51"/>
                <a:gd name="T45" fmla="*/ 30 h 72"/>
                <a:gd name="T46" fmla="*/ 29 w 51"/>
                <a:gd name="T47" fmla="*/ 20 h 72"/>
                <a:gd name="T48" fmla="*/ 27 w 51"/>
                <a:gd name="T49" fmla="*/ 10 h 72"/>
                <a:gd name="T50" fmla="*/ 27 w 51"/>
                <a:gd name="T51" fmla="*/ 3 h 72"/>
                <a:gd name="T52" fmla="*/ 20 w 51"/>
                <a:gd name="T53" fmla="*/ 2 h 72"/>
                <a:gd name="T54" fmla="*/ 8 w 51"/>
                <a:gd name="T55" fmla="*/ 0 h 72"/>
                <a:gd name="T56" fmla="*/ 7 w 51"/>
                <a:gd name="T57" fmla="*/ 12 h 72"/>
                <a:gd name="T58" fmla="*/ 6 w 51"/>
                <a:gd name="T59" fmla="*/ 21 h 72"/>
                <a:gd name="T60" fmla="*/ 8 w 51"/>
                <a:gd name="T61" fmla="*/ 28 h 72"/>
                <a:gd name="T62" fmla="*/ 0 w 51"/>
                <a:gd name="T63" fmla="*/ 28 h 72"/>
                <a:gd name="T64" fmla="*/ 0 w 51"/>
                <a:gd name="T65" fmla="*/ 33 h 72"/>
                <a:gd name="T66" fmla="*/ 2 w 51"/>
                <a:gd name="T67" fmla="*/ 36 h 72"/>
                <a:gd name="T68" fmla="*/ 2 w 51"/>
                <a:gd name="T69" fmla="*/ 44 h 7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
                <a:gd name="T106" fmla="*/ 0 h 72"/>
                <a:gd name="T107" fmla="*/ 51 w 51"/>
                <a:gd name="T108" fmla="*/ 72 h 7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 h="72">
                  <a:moveTo>
                    <a:pt x="2" y="44"/>
                  </a:moveTo>
                  <a:lnTo>
                    <a:pt x="9" y="49"/>
                  </a:lnTo>
                  <a:lnTo>
                    <a:pt x="10" y="57"/>
                  </a:lnTo>
                  <a:lnTo>
                    <a:pt x="18" y="58"/>
                  </a:lnTo>
                  <a:lnTo>
                    <a:pt x="22" y="54"/>
                  </a:lnTo>
                  <a:lnTo>
                    <a:pt x="27" y="56"/>
                  </a:lnTo>
                  <a:lnTo>
                    <a:pt x="28" y="61"/>
                  </a:lnTo>
                  <a:lnTo>
                    <a:pt x="35" y="60"/>
                  </a:lnTo>
                  <a:lnTo>
                    <a:pt x="38" y="63"/>
                  </a:lnTo>
                  <a:lnTo>
                    <a:pt x="45" y="68"/>
                  </a:lnTo>
                  <a:lnTo>
                    <a:pt x="48" y="72"/>
                  </a:lnTo>
                  <a:lnTo>
                    <a:pt x="51" y="68"/>
                  </a:lnTo>
                  <a:lnTo>
                    <a:pt x="45" y="63"/>
                  </a:lnTo>
                  <a:lnTo>
                    <a:pt x="45" y="58"/>
                  </a:lnTo>
                  <a:lnTo>
                    <a:pt x="43" y="55"/>
                  </a:lnTo>
                  <a:lnTo>
                    <a:pt x="37" y="54"/>
                  </a:lnTo>
                  <a:lnTo>
                    <a:pt x="34" y="52"/>
                  </a:lnTo>
                  <a:lnTo>
                    <a:pt x="28" y="52"/>
                  </a:lnTo>
                  <a:lnTo>
                    <a:pt x="22" y="50"/>
                  </a:lnTo>
                  <a:lnTo>
                    <a:pt x="20" y="46"/>
                  </a:lnTo>
                  <a:lnTo>
                    <a:pt x="19" y="40"/>
                  </a:lnTo>
                  <a:lnTo>
                    <a:pt x="20" y="32"/>
                  </a:lnTo>
                  <a:lnTo>
                    <a:pt x="25" y="30"/>
                  </a:lnTo>
                  <a:lnTo>
                    <a:pt x="29" y="20"/>
                  </a:lnTo>
                  <a:lnTo>
                    <a:pt x="27" y="10"/>
                  </a:lnTo>
                  <a:lnTo>
                    <a:pt x="27" y="3"/>
                  </a:lnTo>
                  <a:lnTo>
                    <a:pt x="20" y="2"/>
                  </a:lnTo>
                  <a:lnTo>
                    <a:pt x="8" y="0"/>
                  </a:lnTo>
                  <a:lnTo>
                    <a:pt x="7" y="12"/>
                  </a:lnTo>
                  <a:lnTo>
                    <a:pt x="6" y="21"/>
                  </a:lnTo>
                  <a:lnTo>
                    <a:pt x="8" y="28"/>
                  </a:lnTo>
                  <a:lnTo>
                    <a:pt x="0" y="28"/>
                  </a:lnTo>
                  <a:lnTo>
                    <a:pt x="0" y="33"/>
                  </a:lnTo>
                  <a:lnTo>
                    <a:pt x="2" y="36"/>
                  </a:lnTo>
                  <a:lnTo>
                    <a:pt x="2" y="4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26" name="Freeform 1153"/>
            <p:cNvSpPr>
              <a:spLocks/>
            </p:cNvSpPr>
            <p:nvPr/>
          </p:nvSpPr>
          <p:spPr bwMode="auto">
            <a:xfrm>
              <a:off x="10757197" y="3388091"/>
              <a:ext cx="25145" cy="27522"/>
            </a:xfrm>
            <a:custGeom>
              <a:avLst/>
              <a:gdLst>
                <a:gd name="T0" fmla="*/ 0 w 32"/>
                <a:gd name="T1" fmla="*/ 35 h 35"/>
                <a:gd name="T2" fmla="*/ 6 w 32"/>
                <a:gd name="T3" fmla="*/ 26 h 35"/>
                <a:gd name="T4" fmla="*/ 16 w 32"/>
                <a:gd name="T5" fmla="*/ 16 h 35"/>
                <a:gd name="T6" fmla="*/ 24 w 32"/>
                <a:gd name="T7" fmla="*/ 8 h 35"/>
                <a:gd name="T8" fmla="*/ 27 w 32"/>
                <a:gd name="T9" fmla="*/ 0 h 35"/>
                <a:gd name="T10" fmla="*/ 29 w 32"/>
                <a:gd name="T11" fmla="*/ 6 h 35"/>
                <a:gd name="T12" fmla="*/ 32 w 32"/>
                <a:gd name="T13" fmla="*/ 10 h 35"/>
                <a:gd name="T14" fmla="*/ 25 w 32"/>
                <a:gd name="T15" fmla="*/ 13 h 35"/>
                <a:gd name="T16" fmla="*/ 16 w 32"/>
                <a:gd name="T17" fmla="*/ 24 h 35"/>
                <a:gd name="T18" fmla="*/ 11 w 32"/>
                <a:gd name="T19" fmla="*/ 29 h 35"/>
                <a:gd name="T20" fmla="*/ 0 w 32"/>
                <a:gd name="T21" fmla="*/ 35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35"/>
                <a:gd name="T35" fmla="*/ 32 w 32"/>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35">
                  <a:moveTo>
                    <a:pt x="0" y="35"/>
                  </a:moveTo>
                  <a:lnTo>
                    <a:pt x="6" y="26"/>
                  </a:lnTo>
                  <a:lnTo>
                    <a:pt x="16" y="16"/>
                  </a:lnTo>
                  <a:lnTo>
                    <a:pt x="24" y="8"/>
                  </a:lnTo>
                  <a:lnTo>
                    <a:pt x="27" y="0"/>
                  </a:lnTo>
                  <a:lnTo>
                    <a:pt x="29" y="6"/>
                  </a:lnTo>
                  <a:lnTo>
                    <a:pt x="32" y="10"/>
                  </a:lnTo>
                  <a:lnTo>
                    <a:pt x="25" y="13"/>
                  </a:lnTo>
                  <a:lnTo>
                    <a:pt x="16" y="24"/>
                  </a:lnTo>
                  <a:lnTo>
                    <a:pt x="11" y="29"/>
                  </a:lnTo>
                  <a:lnTo>
                    <a:pt x="0" y="35"/>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27" name="Freeform 1154"/>
            <p:cNvSpPr>
              <a:spLocks/>
            </p:cNvSpPr>
            <p:nvPr/>
          </p:nvSpPr>
          <p:spPr bwMode="auto">
            <a:xfrm>
              <a:off x="10800416" y="3403032"/>
              <a:ext cx="44004" cy="34599"/>
            </a:xfrm>
            <a:custGeom>
              <a:avLst/>
              <a:gdLst>
                <a:gd name="T0" fmla="*/ 44 w 56"/>
                <a:gd name="T1" fmla="*/ 43 h 44"/>
                <a:gd name="T2" fmla="*/ 31 w 56"/>
                <a:gd name="T3" fmla="*/ 44 h 44"/>
                <a:gd name="T4" fmla="*/ 27 w 56"/>
                <a:gd name="T5" fmla="*/ 35 h 44"/>
                <a:gd name="T6" fmla="*/ 26 w 56"/>
                <a:gd name="T7" fmla="*/ 29 h 44"/>
                <a:gd name="T8" fmla="*/ 30 w 56"/>
                <a:gd name="T9" fmla="*/ 26 h 44"/>
                <a:gd name="T10" fmla="*/ 25 w 56"/>
                <a:gd name="T11" fmla="*/ 23 h 44"/>
                <a:gd name="T12" fmla="*/ 20 w 56"/>
                <a:gd name="T13" fmla="*/ 24 h 44"/>
                <a:gd name="T14" fmla="*/ 14 w 56"/>
                <a:gd name="T15" fmla="*/ 25 h 44"/>
                <a:gd name="T16" fmla="*/ 10 w 56"/>
                <a:gd name="T17" fmla="*/ 26 h 44"/>
                <a:gd name="T18" fmla="*/ 6 w 56"/>
                <a:gd name="T19" fmla="*/ 33 h 44"/>
                <a:gd name="T20" fmla="*/ 4 w 56"/>
                <a:gd name="T21" fmla="*/ 37 h 44"/>
                <a:gd name="T22" fmla="*/ 0 w 56"/>
                <a:gd name="T23" fmla="*/ 27 h 44"/>
                <a:gd name="T24" fmla="*/ 4 w 56"/>
                <a:gd name="T25" fmla="*/ 21 h 44"/>
                <a:gd name="T26" fmla="*/ 11 w 56"/>
                <a:gd name="T27" fmla="*/ 18 h 44"/>
                <a:gd name="T28" fmla="*/ 17 w 56"/>
                <a:gd name="T29" fmla="*/ 15 h 44"/>
                <a:gd name="T30" fmla="*/ 20 w 56"/>
                <a:gd name="T31" fmla="*/ 11 h 44"/>
                <a:gd name="T32" fmla="*/ 24 w 56"/>
                <a:gd name="T33" fmla="*/ 16 h 44"/>
                <a:gd name="T34" fmla="*/ 28 w 56"/>
                <a:gd name="T35" fmla="*/ 17 h 44"/>
                <a:gd name="T36" fmla="*/ 32 w 56"/>
                <a:gd name="T37" fmla="*/ 13 h 44"/>
                <a:gd name="T38" fmla="*/ 38 w 56"/>
                <a:gd name="T39" fmla="*/ 6 h 44"/>
                <a:gd name="T40" fmla="*/ 41 w 56"/>
                <a:gd name="T41" fmla="*/ 7 h 44"/>
                <a:gd name="T42" fmla="*/ 45 w 56"/>
                <a:gd name="T43" fmla="*/ 7 h 44"/>
                <a:gd name="T44" fmla="*/ 44 w 56"/>
                <a:gd name="T45" fmla="*/ 2 h 44"/>
                <a:gd name="T46" fmla="*/ 47 w 56"/>
                <a:gd name="T47" fmla="*/ 0 h 44"/>
                <a:gd name="T48" fmla="*/ 52 w 56"/>
                <a:gd name="T49" fmla="*/ 4 h 44"/>
                <a:gd name="T50" fmla="*/ 54 w 56"/>
                <a:gd name="T51" fmla="*/ 10 h 44"/>
                <a:gd name="T52" fmla="*/ 56 w 56"/>
                <a:gd name="T53" fmla="*/ 21 h 44"/>
                <a:gd name="T54" fmla="*/ 56 w 56"/>
                <a:gd name="T55" fmla="*/ 31 h 44"/>
                <a:gd name="T56" fmla="*/ 51 w 56"/>
                <a:gd name="T57" fmla="*/ 33 h 44"/>
                <a:gd name="T58" fmla="*/ 48 w 56"/>
                <a:gd name="T59" fmla="*/ 27 h 44"/>
                <a:gd name="T60" fmla="*/ 44 w 56"/>
                <a:gd name="T61" fmla="*/ 31 h 44"/>
                <a:gd name="T62" fmla="*/ 42 w 56"/>
                <a:gd name="T63" fmla="*/ 35 h 44"/>
                <a:gd name="T64" fmla="*/ 44 w 56"/>
                <a:gd name="T65" fmla="*/ 43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
                <a:gd name="T100" fmla="*/ 0 h 44"/>
                <a:gd name="T101" fmla="*/ 56 w 56"/>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 h="44">
                  <a:moveTo>
                    <a:pt x="44" y="43"/>
                  </a:moveTo>
                  <a:lnTo>
                    <a:pt x="31" y="44"/>
                  </a:lnTo>
                  <a:lnTo>
                    <a:pt x="27" y="35"/>
                  </a:lnTo>
                  <a:lnTo>
                    <a:pt x="26" y="29"/>
                  </a:lnTo>
                  <a:lnTo>
                    <a:pt x="30" y="26"/>
                  </a:lnTo>
                  <a:lnTo>
                    <a:pt x="25" y="23"/>
                  </a:lnTo>
                  <a:lnTo>
                    <a:pt x="20" y="24"/>
                  </a:lnTo>
                  <a:lnTo>
                    <a:pt x="14" y="25"/>
                  </a:lnTo>
                  <a:lnTo>
                    <a:pt x="10" y="26"/>
                  </a:lnTo>
                  <a:lnTo>
                    <a:pt x="6" y="33"/>
                  </a:lnTo>
                  <a:lnTo>
                    <a:pt x="4" y="37"/>
                  </a:lnTo>
                  <a:lnTo>
                    <a:pt x="0" y="27"/>
                  </a:lnTo>
                  <a:lnTo>
                    <a:pt x="4" y="21"/>
                  </a:lnTo>
                  <a:lnTo>
                    <a:pt x="11" y="18"/>
                  </a:lnTo>
                  <a:lnTo>
                    <a:pt x="17" y="15"/>
                  </a:lnTo>
                  <a:lnTo>
                    <a:pt x="20" y="11"/>
                  </a:lnTo>
                  <a:lnTo>
                    <a:pt x="24" y="16"/>
                  </a:lnTo>
                  <a:lnTo>
                    <a:pt x="28" y="17"/>
                  </a:lnTo>
                  <a:lnTo>
                    <a:pt x="32" y="13"/>
                  </a:lnTo>
                  <a:lnTo>
                    <a:pt x="38" y="6"/>
                  </a:lnTo>
                  <a:lnTo>
                    <a:pt x="41" y="7"/>
                  </a:lnTo>
                  <a:lnTo>
                    <a:pt x="45" y="7"/>
                  </a:lnTo>
                  <a:lnTo>
                    <a:pt x="44" y="2"/>
                  </a:lnTo>
                  <a:lnTo>
                    <a:pt x="47" y="0"/>
                  </a:lnTo>
                  <a:lnTo>
                    <a:pt x="52" y="4"/>
                  </a:lnTo>
                  <a:lnTo>
                    <a:pt x="54" y="10"/>
                  </a:lnTo>
                  <a:lnTo>
                    <a:pt x="56" y="21"/>
                  </a:lnTo>
                  <a:lnTo>
                    <a:pt x="56" y="31"/>
                  </a:lnTo>
                  <a:lnTo>
                    <a:pt x="51" y="33"/>
                  </a:lnTo>
                  <a:lnTo>
                    <a:pt x="48" y="27"/>
                  </a:lnTo>
                  <a:lnTo>
                    <a:pt x="44" y="31"/>
                  </a:lnTo>
                  <a:lnTo>
                    <a:pt x="42" y="35"/>
                  </a:lnTo>
                  <a:lnTo>
                    <a:pt x="44" y="43"/>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28" name="Freeform 1155"/>
            <p:cNvSpPr>
              <a:spLocks/>
            </p:cNvSpPr>
            <p:nvPr/>
          </p:nvSpPr>
          <p:spPr bwMode="auto">
            <a:xfrm>
              <a:off x="10824775" y="3374723"/>
              <a:ext cx="11001" cy="13368"/>
            </a:xfrm>
            <a:custGeom>
              <a:avLst/>
              <a:gdLst>
                <a:gd name="T0" fmla="*/ 0 w 14"/>
                <a:gd name="T1" fmla="*/ 4 h 17"/>
                <a:gd name="T2" fmla="*/ 9 w 14"/>
                <a:gd name="T3" fmla="*/ 0 h 17"/>
                <a:gd name="T4" fmla="*/ 13 w 14"/>
                <a:gd name="T5" fmla="*/ 2 h 17"/>
                <a:gd name="T6" fmla="*/ 14 w 14"/>
                <a:gd name="T7" fmla="*/ 13 h 17"/>
                <a:gd name="T8" fmla="*/ 13 w 14"/>
                <a:gd name="T9" fmla="*/ 17 h 17"/>
                <a:gd name="T10" fmla="*/ 7 w 14"/>
                <a:gd name="T11" fmla="*/ 15 h 17"/>
                <a:gd name="T12" fmla="*/ 3 w 14"/>
                <a:gd name="T13" fmla="*/ 10 h 17"/>
                <a:gd name="T14" fmla="*/ 0 w 14"/>
                <a:gd name="T15" fmla="*/ 4 h 17"/>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17"/>
                <a:gd name="T26" fmla="*/ 14 w 14"/>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17">
                  <a:moveTo>
                    <a:pt x="0" y="4"/>
                  </a:moveTo>
                  <a:lnTo>
                    <a:pt x="9" y="0"/>
                  </a:lnTo>
                  <a:lnTo>
                    <a:pt x="13" y="2"/>
                  </a:lnTo>
                  <a:lnTo>
                    <a:pt x="14" y="13"/>
                  </a:lnTo>
                  <a:lnTo>
                    <a:pt x="13" y="17"/>
                  </a:lnTo>
                  <a:lnTo>
                    <a:pt x="7" y="15"/>
                  </a:lnTo>
                  <a:lnTo>
                    <a:pt x="3" y="10"/>
                  </a:lnTo>
                  <a:lnTo>
                    <a:pt x="0" y="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29" name="Freeform 1156"/>
            <p:cNvSpPr>
              <a:spLocks/>
            </p:cNvSpPr>
            <p:nvPr/>
          </p:nvSpPr>
          <p:spPr bwMode="auto">
            <a:xfrm>
              <a:off x="10787057" y="3365287"/>
              <a:ext cx="11787" cy="14941"/>
            </a:xfrm>
            <a:custGeom>
              <a:avLst/>
              <a:gdLst>
                <a:gd name="T0" fmla="*/ 0 w 15"/>
                <a:gd name="T1" fmla="*/ 0 h 19"/>
                <a:gd name="T2" fmla="*/ 8 w 15"/>
                <a:gd name="T3" fmla="*/ 2 h 19"/>
                <a:gd name="T4" fmla="*/ 15 w 15"/>
                <a:gd name="T5" fmla="*/ 8 h 19"/>
                <a:gd name="T6" fmla="*/ 13 w 15"/>
                <a:gd name="T7" fmla="*/ 17 h 19"/>
                <a:gd name="T8" fmla="*/ 9 w 15"/>
                <a:gd name="T9" fmla="*/ 19 h 19"/>
                <a:gd name="T10" fmla="*/ 5 w 15"/>
                <a:gd name="T11" fmla="*/ 8 h 19"/>
                <a:gd name="T12" fmla="*/ 1 w 15"/>
                <a:gd name="T13" fmla="*/ 4 h 19"/>
                <a:gd name="T14" fmla="*/ 0 w 15"/>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19"/>
                <a:gd name="T26" fmla="*/ 15 w 15"/>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19">
                  <a:moveTo>
                    <a:pt x="0" y="0"/>
                  </a:moveTo>
                  <a:lnTo>
                    <a:pt x="8" y="2"/>
                  </a:lnTo>
                  <a:lnTo>
                    <a:pt x="15" y="8"/>
                  </a:lnTo>
                  <a:lnTo>
                    <a:pt x="13" y="17"/>
                  </a:lnTo>
                  <a:lnTo>
                    <a:pt x="9" y="19"/>
                  </a:lnTo>
                  <a:lnTo>
                    <a:pt x="5" y="8"/>
                  </a:lnTo>
                  <a:lnTo>
                    <a:pt x="1" y="4"/>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30" name="Freeform 1157"/>
            <p:cNvSpPr>
              <a:spLocks/>
            </p:cNvSpPr>
            <p:nvPr/>
          </p:nvSpPr>
          <p:spPr bwMode="auto">
            <a:xfrm>
              <a:off x="10801987" y="3384159"/>
              <a:ext cx="12573" cy="11795"/>
            </a:xfrm>
            <a:custGeom>
              <a:avLst/>
              <a:gdLst>
                <a:gd name="T0" fmla="*/ 1 w 16"/>
                <a:gd name="T1" fmla="*/ 0 h 15"/>
                <a:gd name="T2" fmla="*/ 0 w 16"/>
                <a:gd name="T3" fmla="*/ 7 h 15"/>
                <a:gd name="T4" fmla="*/ 0 w 16"/>
                <a:gd name="T5" fmla="*/ 15 h 15"/>
                <a:gd name="T6" fmla="*/ 6 w 16"/>
                <a:gd name="T7" fmla="*/ 12 h 15"/>
                <a:gd name="T8" fmla="*/ 14 w 16"/>
                <a:gd name="T9" fmla="*/ 6 h 15"/>
                <a:gd name="T10" fmla="*/ 16 w 16"/>
                <a:gd name="T11" fmla="*/ 1 h 15"/>
                <a:gd name="T12" fmla="*/ 12 w 16"/>
                <a:gd name="T13" fmla="*/ 0 h 15"/>
                <a:gd name="T14" fmla="*/ 6 w 16"/>
                <a:gd name="T15" fmla="*/ 1 h 15"/>
                <a:gd name="T16" fmla="*/ 1 w 16"/>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5"/>
                <a:gd name="T29" fmla="*/ 16 w 16"/>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5">
                  <a:moveTo>
                    <a:pt x="1" y="0"/>
                  </a:moveTo>
                  <a:lnTo>
                    <a:pt x="0" y="7"/>
                  </a:lnTo>
                  <a:lnTo>
                    <a:pt x="0" y="15"/>
                  </a:lnTo>
                  <a:lnTo>
                    <a:pt x="6" y="12"/>
                  </a:lnTo>
                  <a:lnTo>
                    <a:pt x="14" y="6"/>
                  </a:lnTo>
                  <a:lnTo>
                    <a:pt x="16" y="1"/>
                  </a:lnTo>
                  <a:lnTo>
                    <a:pt x="12" y="0"/>
                  </a:lnTo>
                  <a:lnTo>
                    <a:pt x="6" y="1"/>
                  </a:lnTo>
                  <a:lnTo>
                    <a:pt x="1"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31" name="Freeform 1158"/>
            <p:cNvSpPr>
              <a:spLocks/>
            </p:cNvSpPr>
            <p:nvPr/>
          </p:nvSpPr>
          <p:spPr bwMode="auto">
            <a:xfrm>
              <a:off x="10806702" y="3391236"/>
              <a:ext cx="14144" cy="15727"/>
            </a:xfrm>
            <a:custGeom>
              <a:avLst/>
              <a:gdLst>
                <a:gd name="T0" fmla="*/ 0 w 18"/>
                <a:gd name="T1" fmla="*/ 14 h 20"/>
                <a:gd name="T2" fmla="*/ 4 w 18"/>
                <a:gd name="T3" fmla="*/ 18 h 20"/>
                <a:gd name="T4" fmla="*/ 10 w 18"/>
                <a:gd name="T5" fmla="*/ 20 h 20"/>
                <a:gd name="T6" fmla="*/ 9 w 18"/>
                <a:gd name="T7" fmla="*/ 11 h 20"/>
                <a:gd name="T8" fmla="*/ 13 w 18"/>
                <a:gd name="T9" fmla="*/ 9 h 20"/>
                <a:gd name="T10" fmla="*/ 18 w 18"/>
                <a:gd name="T11" fmla="*/ 6 h 20"/>
                <a:gd name="T12" fmla="*/ 16 w 18"/>
                <a:gd name="T13" fmla="*/ 2 h 20"/>
                <a:gd name="T14" fmla="*/ 11 w 18"/>
                <a:gd name="T15" fmla="*/ 0 h 20"/>
                <a:gd name="T16" fmla="*/ 6 w 18"/>
                <a:gd name="T17" fmla="*/ 2 h 20"/>
                <a:gd name="T18" fmla="*/ 4 w 18"/>
                <a:gd name="T19" fmla="*/ 7 h 20"/>
                <a:gd name="T20" fmla="*/ 2 w 18"/>
                <a:gd name="T21" fmla="*/ 12 h 20"/>
                <a:gd name="T22" fmla="*/ 0 w 18"/>
                <a:gd name="T23" fmla="*/ 14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0"/>
                <a:gd name="T38" fmla="*/ 18 w 1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0">
                  <a:moveTo>
                    <a:pt x="0" y="14"/>
                  </a:moveTo>
                  <a:lnTo>
                    <a:pt x="4" y="18"/>
                  </a:lnTo>
                  <a:lnTo>
                    <a:pt x="10" y="20"/>
                  </a:lnTo>
                  <a:lnTo>
                    <a:pt x="9" y="11"/>
                  </a:lnTo>
                  <a:lnTo>
                    <a:pt x="13" y="9"/>
                  </a:lnTo>
                  <a:lnTo>
                    <a:pt x="18" y="6"/>
                  </a:lnTo>
                  <a:lnTo>
                    <a:pt x="16" y="2"/>
                  </a:lnTo>
                  <a:lnTo>
                    <a:pt x="11" y="0"/>
                  </a:lnTo>
                  <a:lnTo>
                    <a:pt x="6" y="2"/>
                  </a:lnTo>
                  <a:lnTo>
                    <a:pt x="4" y="7"/>
                  </a:lnTo>
                  <a:lnTo>
                    <a:pt x="2" y="12"/>
                  </a:lnTo>
                  <a:lnTo>
                    <a:pt x="0" y="14"/>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32" name="Freeform 1159"/>
            <p:cNvSpPr>
              <a:spLocks/>
            </p:cNvSpPr>
            <p:nvPr/>
          </p:nvSpPr>
          <p:spPr bwMode="auto">
            <a:xfrm>
              <a:off x="10825561" y="3386518"/>
              <a:ext cx="7072" cy="11795"/>
            </a:xfrm>
            <a:custGeom>
              <a:avLst/>
              <a:gdLst>
                <a:gd name="T0" fmla="*/ 0 w 9"/>
                <a:gd name="T1" fmla="*/ 0 h 15"/>
                <a:gd name="T2" fmla="*/ 6 w 9"/>
                <a:gd name="T3" fmla="*/ 4 h 15"/>
                <a:gd name="T4" fmla="*/ 9 w 9"/>
                <a:gd name="T5" fmla="*/ 11 h 15"/>
                <a:gd name="T6" fmla="*/ 6 w 9"/>
                <a:gd name="T7" fmla="*/ 15 h 15"/>
                <a:gd name="T8" fmla="*/ 2 w 9"/>
                <a:gd name="T9" fmla="*/ 10 h 15"/>
                <a:gd name="T10" fmla="*/ 2 w 9"/>
                <a:gd name="T11" fmla="*/ 4 h 15"/>
                <a:gd name="T12" fmla="*/ 0 w 9"/>
                <a:gd name="T13" fmla="*/ 0 h 15"/>
                <a:gd name="T14" fmla="*/ 0 60000 65536"/>
                <a:gd name="T15" fmla="*/ 0 60000 65536"/>
                <a:gd name="T16" fmla="*/ 0 60000 65536"/>
                <a:gd name="T17" fmla="*/ 0 60000 65536"/>
                <a:gd name="T18" fmla="*/ 0 60000 65536"/>
                <a:gd name="T19" fmla="*/ 0 60000 65536"/>
                <a:gd name="T20" fmla="*/ 0 60000 65536"/>
                <a:gd name="T21" fmla="*/ 0 w 9"/>
                <a:gd name="T22" fmla="*/ 0 h 15"/>
                <a:gd name="T23" fmla="*/ 9 w 9"/>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5">
                  <a:moveTo>
                    <a:pt x="0" y="0"/>
                  </a:moveTo>
                  <a:lnTo>
                    <a:pt x="6" y="4"/>
                  </a:lnTo>
                  <a:lnTo>
                    <a:pt x="9" y="11"/>
                  </a:lnTo>
                  <a:lnTo>
                    <a:pt x="6" y="15"/>
                  </a:lnTo>
                  <a:lnTo>
                    <a:pt x="2" y="10"/>
                  </a:lnTo>
                  <a:lnTo>
                    <a:pt x="2" y="4"/>
                  </a:lnTo>
                  <a:lnTo>
                    <a:pt x="0"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33" name="Freeform 1162"/>
            <p:cNvSpPr>
              <a:spLocks/>
            </p:cNvSpPr>
            <p:nvPr/>
          </p:nvSpPr>
          <p:spPr bwMode="auto">
            <a:xfrm>
              <a:off x="10970147" y="3036595"/>
              <a:ext cx="54220" cy="44822"/>
            </a:xfrm>
            <a:custGeom>
              <a:avLst/>
              <a:gdLst>
                <a:gd name="T0" fmla="*/ 23 w 69"/>
                <a:gd name="T1" fmla="*/ 0 h 57"/>
                <a:gd name="T2" fmla="*/ 29 w 69"/>
                <a:gd name="T3" fmla="*/ 3 h 57"/>
                <a:gd name="T4" fmla="*/ 35 w 69"/>
                <a:gd name="T5" fmla="*/ 12 h 57"/>
                <a:gd name="T6" fmla="*/ 49 w 69"/>
                <a:gd name="T7" fmla="*/ 18 h 57"/>
                <a:gd name="T8" fmla="*/ 57 w 69"/>
                <a:gd name="T9" fmla="*/ 21 h 57"/>
                <a:gd name="T10" fmla="*/ 63 w 69"/>
                <a:gd name="T11" fmla="*/ 18 h 57"/>
                <a:gd name="T12" fmla="*/ 68 w 69"/>
                <a:gd name="T13" fmla="*/ 17 h 57"/>
                <a:gd name="T14" fmla="*/ 64 w 69"/>
                <a:gd name="T15" fmla="*/ 22 h 57"/>
                <a:gd name="T16" fmla="*/ 66 w 69"/>
                <a:gd name="T17" fmla="*/ 26 h 57"/>
                <a:gd name="T18" fmla="*/ 69 w 69"/>
                <a:gd name="T19" fmla="*/ 28 h 57"/>
                <a:gd name="T20" fmla="*/ 64 w 69"/>
                <a:gd name="T21" fmla="*/ 33 h 57"/>
                <a:gd name="T22" fmla="*/ 61 w 69"/>
                <a:gd name="T23" fmla="*/ 35 h 57"/>
                <a:gd name="T24" fmla="*/ 56 w 69"/>
                <a:gd name="T25" fmla="*/ 34 h 57"/>
                <a:gd name="T26" fmla="*/ 52 w 69"/>
                <a:gd name="T27" fmla="*/ 34 h 57"/>
                <a:gd name="T28" fmla="*/ 43 w 69"/>
                <a:gd name="T29" fmla="*/ 38 h 57"/>
                <a:gd name="T30" fmla="*/ 39 w 69"/>
                <a:gd name="T31" fmla="*/ 44 h 57"/>
                <a:gd name="T32" fmla="*/ 39 w 69"/>
                <a:gd name="T33" fmla="*/ 49 h 57"/>
                <a:gd name="T34" fmla="*/ 33 w 69"/>
                <a:gd name="T35" fmla="*/ 46 h 57"/>
                <a:gd name="T36" fmla="*/ 26 w 69"/>
                <a:gd name="T37" fmla="*/ 40 h 57"/>
                <a:gd name="T38" fmla="*/ 21 w 69"/>
                <a:gd name="T39" fmla="*/ 39 h 57"/>
                <a:gd name="T40" fmla="*/ 17 w 69"/>
                <a:gd name="T41" fmla="*/ 42 h 57"/>
                <a:gd name="T42" fmla="*/ 16 w 69"/>
                <a:gd name="T43" fmla="*/ 44 h 57"/>
                <a:gd name="T44" fmla="*/ 11 w 69"/>
                <a:gd name="T45" fmla="*/ 40 h 57"/>
                <a:gd name="T46" fmla="*/ 8 w 69"/>
                <a:gd name="T47" fmla="*/ 40 h 57"/>
                <a:gd name="T48" fmla="*/ 6 w 69"/>
                <a:gd name="T49" fmla="*/ 42 h 57"/>
                <a:gd name="T50" fmla="*/ 7 w 69"/>
                <a:gd name="T51" fmla="*/ 46 h 57"/>
                <a:gd name="T52" fmla="*/ 12 w 69"/>
                <a:gd name="T53" fmla="*/ 49 h 57"/>
                <a:gd name="T54" fmla="*/ 10 w 69"/>
                <a:gd name="T55" fmla="*/ 53 h 57"/>
                <a:gd name="T56" fmla="*/ 6 w 69"/>
                <a:gd name="T57" fmla="*/ 54 h 57"/>
                <a:gd name="T58" fmla="*/ 2 w 69"/>
                <a:gd name="T59" fmla="*/ 57 h 57"/>
                <a:gd name="T60" fmla="*/ 1 w 69"/>
                <a:gd name="T61" fmla="*/ 50 h 57"/>
                <a:gd name="T62" fmla="*/ 0 w 69"/>
                <a:gd name="T63" fmla="*/ 44 h 57"/>
                <a:gd name="T64" fmla="*/ 0 w 69"/>
                <a:gd name="T65" fmla="*/ 38 h 57"/>
                <a:gd name="T66" fmla="*/ 5 w 69"/>
                <a:gd name="T67" fmla="*/ 36 h 57"/>
                <a:gd name="T68" fmla="*/ 7 w 69"/>
                <a:gd name="T69" fmla="*/ 32 h 57"/>
                <a:gd name="T70" fmla="*/ 7 w 69"/>
                <a:gd name="T71" fmla="*/ 27 h 57"/>
                <a:gd name="T72" fmla="*/ 11 w 69"/>
                <a:gd name="T73" fmla="*/ 27 h 57"/>
                <a:gd name="T74" fmla="*/ 16 w 69"/>
                <a:gd name="T75" fmla="*/ 31 h 57"/>
                <a:gd name="T76" fmla="*/ 21 w 69"/>
                <a:gd name="T77" fmla="*/ 28 h 57"/>
                <a:gd name="T78" fmla="*/ 23 w 69"/>
                <a:gd name="T79" fmla="*/ 10 h 57"/>
                <a:gd name="T80" fmla="*/ 23 w 69"/>
                <a:gd name="T81" fmla="*/ 0 h 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9"/>
                <a:gd name="T124" fmla="*/ 0 h 57"/>
                <a:gd name="T125" fmla="*/ 69 w 69"/>
                <a:gd name="T126" fmla="*/ 57 h 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9" h="57">
                  <a:moveTo>
                    <a:pt x="23" y="0"/>
                  </a:moveTo>
                  <a:lnTo>
                    <a:pt x="29" y="3"/>
                  </a:lnTo>
                  <a:lnTo>
                    <a:pt x="35" y="12"/>
                  </a:lnTo>
                  <a:lnTo>
                    <a:pt x="49" y="18"/>
                  </a:lnTo>
                  <a:lnTo>
                    <a:pt x="57" y="21"/>
                  </a:lnTo>
                  <a:lnTo>
                    <a:pt x="63" y="18"/>
                  </a:lnTo>
                  <a:lnTo>
                    <a:pt x="68" y="17"/>
                  </a:lnTo>
                  <a:lnTo>
                    <a:pt x="64" y="22"/>
                  </a:lnTo>
                  <a:lnTo>
                    <a:pt x="66" y="26"/>
                  </a:lnTo>
                  <a:lnTo>
                    <a:pt x="69" y="28"/>
                  </a:lnTo>
                  <a:lnTo>
                    <a:pt x="64" y="33"/>
                  </a:lnTo>
                  <a:lnTo>
                    <a:pt x="61" y="35"/>
                  </a:lnTo>
                  <a:lnTo>
                    <a:pt x="56" y="34"/>
                  </a:lnTo>
                  <a:lnTo>
                    <a:pt x="52" y="34"/>
                  </a:lnTo>
                  <a:lnTo>
                    <a:pt x="43" y="38"/>
                  </a:lnTo>
                  <a:lnTo>
                    <a:pt x="39" y="44"/>
                  </a:lnTo>
                  <a:lnTo>
                    <a:pt x="39" y="49"/>
                  </a:lnTo>
                  <a:lnTo>
                    <a:pt x="33" y="46"/>
                  </a:lnTo>
                  <a:lnTo>
                    <a:pt x="26" y="40"/>
                  </a:lnTo>
                  <a:lnTo>
                    <a:pt x="21" y="39"/>
                  </a:lnTo>
                  <a:lnTo>
                    <a:pt x="17" y="42"/>
                  </a:lnTo>
                  <a:lnTo>
                    <a:pt x="16" y="44"/>
                  </a:lnTo>
                  <a:lnTo>
                    <a:pt x="11" y="40"/>
                  </a:lnTo>
                  <a:lnTo>
                    <a:pt x="8" y="40"/>
                  </a:lnTo>
                  <a:lnTo>
                    <a:pt x="6" y="42"/>
                  </a:lnTo>
                  <a:lnTo>
                    <a:pt x="7" y="46"/>
                  </a:lnTo>
                  <a:lnTo>
                    <a:pt x="12" y="49"/>
                  </a:lnTo>
                  <a:lnTo>
                    <a:pt x="10" y="53"/>
                  </a:lnTo>
                  <a:lnTo>
                    <a:pt x="6" y="54"/>
                  </a:lnTo>
                  <a:lnTo>
                    <a:pt x="2" y="57"/>
                  </a:lnTo>
                  <a:lnTo>
                    <a:pt x="1" y="50"/>
                  </a:lnTo>
                  <a:lnTo>
                    <a:pt x="0" y="44"/>
                  </a:lnTo>
                  <a:lnTo>
                    <a:pt x="0" y="38"/>
                  </a:lnTo>
                  <a:lnTo>
                    <a:pt x="5" y="36"/>
                  </a:lnTo>
                  <a:lnTo>
                    <a:pt x="7" y="32"/>
                  </a:lnTo>
                  <a:lnTo>
                    <a:pt x="7" y="27"/>
                  </a:lnTo>
                  <a:lnTo>
                    <a:pt x="11" y="27"/>
                  </a:lnTo>
                  <a:lnTo>
                    <a:pt x="16" y="31"/>
                  </a:lnTo>
                  <a:lnTo>
                    <a:pt x="21" y="28"/>
                  </a:lnTo>
                  <a:lnTo>
                    <a:pt x="23" y="10"/>
                  </a:lnTo>
                  <a:lnTo>
                    <a:pt x="23" y="0"/>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34" name="Freeform 1163"/>
            <p:cNvSpPr>
              <a:spLocks/>
            </p:cNvSpPr>
            <p:nvPr/>
          </p:nvSpPr>
          <p:spPr bwMode="auto">
            <a:xfrm>
              <a:off x="10898640" y="3158478"/>
              <a:ext cx="22788" cy="15727"/>
            </a:xfrm>
            <a:custGeom>
              <a:avLst/>
              <a:gdLst>
                <a:gd name="T0" fmla="*/ 22 w 29"/>
                <a:gd name="T1" fmla="*/ 12 h 20"/>
                <a:gd name="T2" fmla="*/ 17 w 29"/>
                <a:gd name="T3" fmla="*/ 10 h 20"/>
                <a:gd name="T4" fmla="*/ 13 w 29"/>
                <a:gd name="T5" fmla="*/ 14 h 20"/>
                <a:gd name="T6" fmla="*/ 10 w 29"/>
                <a:gd name="T7" fmla="*/ 20 h 20"/>
                <a:gd name="T8" fmla="*/ 4 w 29"/>
                <a:gd name="T9" fmla="*/ 19 h 20"/>
                <a:gd name="T10" fmla="*/ 4 w 29"/>
                <a:gd name="T11" fmla="*/ 14 h 20"/>
                <a:gd name="T12" fmla="*/ 0 w 29"/>
                <a:gd name="T13" fmla="*/ 12 h 20"/>
                <a:gd name="T14" fmla="*/ 6 w 29"/>
                <a:gd name="T15" fmla="*/ 7 h 20"/>
                <a:gd name="T16" fmla="*/ 12 w 29"/>
                <a:gd name="T17" fmla="*/ 6 h 20"/>
                <a:gd name="T18" fmla="*/ 17 w 29"/>
                <a:gd name="T19" fmla="*/ 4 h 20"/>
                <a:gd name="T20" fmla="*/ 21 w 29"/>
                <a:gd name="T21" fmla="*/ 0 h 20"/>
                <a:gd name="T22" fmla="*/ 26 w 29"/>
                <a:gd name="T23" fmla="*/ 0 h 20"/>
                <a:gd name="T24" fmla="*/ 29 w 29"/>
                <a:gd name="T25" fmla="*/ 4 h 20"/>
                <a:gd name="T26" fmla="*/ 28 w 29"/>
                <a:gd name="T27" fmla="*/ 7 h 20"/>
                <a:gd name="T28" fmla="*/ 25 w 29"/>
                <a:gd name="T29" fmla="*/ 11 h 20"/>
                <a:gd name="T30" fmla="*/ 22 w 29"/>
                <a:gd name="T31" fmla="*/ 12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20"/>
                <a:gd name="T50" fmla="*/ 29 w 29"/>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20">
                  <a:moveTo>
                    <a:pt x="22" y="12"/>
                  </a:moveTo>
                  <a:lnTo>
                    <a:pt x="17" y="10"/>
                  </a:lnTo>
                  <a:lnTo>
                    <a:pt x="13" y="14"/>
                  </a:lnTo>
                  <a:lnTo>
                    <a:pt x="10" y="20"/>
                  </a:lnTo>
                  <a:lnTo>
                    <a:pt x="4" y="19"/>
                  </a:lnTo>
                  <a:lnTo>
                    <a:pt x="4" y="14"/>
                  </a:lnTo>
                  <a:lnTo>
                    <a:pt x="0" y="12"/>
                  </a:lnTo>
                  <a:lnTo>
                    <a:pt x="6" y="7"/>
                  </a:lnTo>
                  <a:lnTo>
                    <a:pt x="12" y="6"/>
                  </a:lnTo>
                  <a:lnTo>
                    <a:pt x="17" y="4"/>
                  </a:lnTo>
                  <a:lnTo>
                    <a:pt x="21" y="0"/>
                  </a:lnTo>
                  <a:lnTo>
                    <a:pt x="26" y="0"/>
                  </a:lnTo>
                  <a:lnTo>
                    <a:pt x="29" y="4"/>
                  </a:lnTo>
                  <a:lnTo>
                    <a:pt x="28" y="7"/>
                  </a:lnTo>
                  <a:lnTo>
                    <a:pt x="25" y="11"/>
                  </a:lnTo>
                  <a:lnTo>
                    <a:pt x="22" y="12"/>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35" name="Freeform 1164"/>
            <p:cNvSpPr>
              <a:spLocks/>
            </p:cNvSpPr>
            <p:nvPr/>
          </p:nvSpPr>
          <p:spPr bwMode="auto">
            <a:xfrm>
              <a:off x="10872709" y="3163196"/>
              <a:ext cx="22788" cy="28308"/>
            </a:xfrm>
            <a:custGeom>
              <a:avLst/>
              <a:gdLst>
                <a:gd name="T0" fmla="*/ 3 w 29"/>
                <a:gd name="T1" fmla="*/ 8 h 36"/>
                <a:gd name="T2" fmla="*/ 8 w 29"/>
                <a:gd name="T3" fmla="*/ 4 h 36"/>
                <a:gd name="T4" fmla="*/ 12 w 29"/>
                <a:gd name="T5" fmla="*/ 0 h 36"/>
                <a:gd name="T6" fmla="*/ 19 w 29"/>
                <a:gd name="T7" fmla="*/ 0 h 36"/>
                <a:gd name="T8" fmla="*/ 23 w 29"/>
                <a:gd name="T9" fmla="*/ 3 h 36"/>
                <a:gd name="T10" fmla="*/ 27 w 29"/>
                <a:gd name="T11" fmla="*/ 7 h 36"/>
                <a:gd name="T12" fmla="*/ 29 w 29"/>
                <a:gd name="T13" fmla="*/ 12 h 36"/>
                <a:gd name="T14" fmla="*/ 28 w 29"/>
                <a:gd name="T15" fmla="*/ 17 h 36"/>
                <a:gd name="T16" fmla="*/ 25 w 29"/>
                <a:gd name="T17" fmla="*/ 19 h 36"/>
                <a:gd name="T18" fmla="*/ 24 w 29"/>
                <a:gd name="T19" fmla="*/ 24 h 36"/>
                <a:gd name="T20" fmla="*/ 24 w 29"/>
                <a:gd name="T21" fmla="*/ 28 h 36"/>
                <a:gd name="T22" fmla="*/ 20 w 29"/>
                <a:gd name="T23" fmla="*/ 36 h 36"/>
                <a:gd name="T24" fmla="*/ 14 w 29"/>
                <a:gd name="T25" fmla="*/ 36 h 36"/>
                <a:gd name="T26" fmla="*/ 14 w 29"/>
                <a:gd name="T27" fmla="*/ 32 h 36"/>
                <a:gd name="T28" fmla="*/ 15 w 29"/>
                <a:gd name="T29" fmla="*/ 26 h 36"/>
                <a:gd name="T30" fmla="*/ 10 w 29"/>
                <a:gd name="T31" fmla="*/ 26 h 36"/>
                <a:gd name="T32" fmla="*/ 11 w 29"/>
                <a:gd name="T33" fmla="*/ 21 h 36"/>
                <a:gd name="T34" fmla="*/ 14 w 29"/>
                <a:gd name="T35" fmla="*/ 18 h 36"/>
                <a:gd name="T36" fmla="*/ 14 w 29"/>
                <a:gd name="T37" fmla="*/ 14 h 36"/>
                <a:gd name="T38" fmla="*/ 12 w 29"/>
                <a:gd name="T39" fmla="*/ 10 h 36"/>
                <a:gd name="T40" fmla="*/ 6 w 29"/>
                <a:gd name="T41" fmla="*/ 10 h 36"/>
                <a:gd name="T42" fmla="*/ 0 w 29"/>
                <a:gd name="T43" fmla="*/ 12 h 36"/>
                <a:gd name="T44" fmla="*/ 3 w 29"/>
                <a:gd name="T45" fmla="*/ 8 h 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
                <a:gd name="T70" fmla="*/ 0 h 36"/>
                <a:gd name="T71" fmla="*/ 29 w 29"/>
                <a:gd name="T72" fmla="*/ 36 h 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 h="36">
                  <a:moveTo>
                    <a:pt x="3" y="8"/>
                  </a:moveTo>
                  <a:lnTo>
                    <a:pt x="8" y="4"/>
                  </a:lnTo>
                  <a:lnTo>
                    <a:pt x="12" y="0"/>
                  </a:lnTo>
                  <a:lnTo>
                    <a:pt x="19" y="0"/>
                  </a:lnTo>
                  <a:lnTo>
                    <a:pt x="23" y="3"/>
                  </a:lnTo>
                  <a:lnTo>
                    <a:pt x="27" y="7"/>
                  </a:lnTo>
                  <a:lnTo>
                    <a:pt x="29" y="12"/>
                  </a:lnTo>
                  <a:lnTo>
                    <a:pt x="28" y="17"/>
                  </a:lnTo>
                  <a:lnTo>
                    <a:pt x="25" y="19"/>
                  </a:lnTo>
                  <a:lnTo>
                    <a:pt x="24" y="24"/>
                  </a:lnTo>
                  <a:lnTo>
                    <a:pt x="24" y="28"/>
                  </a:lnTo>
                  <a:lnTo>
                    <a:pt x="20" y="36"/>
                  </a:lnTo>
                  <a:lnTo>
                    <a:pt x="14" y="36"/>
                  </a:lnTo>
                  <a:lnTo>
                    <a:pt x="14" y="32"/>
                  </a:lnTo>
                  <a:lnTo>
                    <a:pt x="15" y="26"/>
                  </a:lnTo>
                  <a:lnTo>
                    <a:pt x="10" y="26"/>
                  </a:lnTo>
                  <a:lnTo>
                    <a:pt x="11" y="21"/>
                  </a:lnTo>
                  <a:lnTo>
                    <a:pt x="14" y="18"/>
                  </a:lnTo>
                  <a:lnTo>
                    <a:pt x="14" y="14"/>
                  </a:lnTo>
                  <a:lnTo>
                    <a:pt x="12" y="10"/>
                  </a:lnTo>
                  <a:lnTo>
                    <a:pt x="6" y="10"/>
                  </a:lnTo>
                  <a:lnTo>
                    <a:pt x="0" y="12"/>
                  </a:lnTo>
                  <a:lnTo>
                    <a:pt x="3" y="8"/>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sp>
          <p:nvSpPr>
            <p:cNvPr id="236" name="Freeform 1165"/>
            <p:cNvSpPr>
              <a:spLocks/>
            </p:cNvSpPr>
            <p:nvPr/>
          </p:nvSpPr>
          <p:spPr bwMode="auto">
            <a:xfrm>
              <a:off x="10887639" y="3079844"/>
              <a:ext cx="102153" cy="86498"/>
            </a:xfrm>
            <a:custGeom>
              <a:avLst/>
              <a:gdLst>
                <a:gd name="T0" fmla="*/ 9 w 130"/>
                <a:gd name="T1" fmla="*/ 96 h 109"/>
                <a:gd name="T2" fmla="*/ 24 w 130"/>
                <a:gd name="T3" fmla="*/ 84 h 109"/>
                <a:gd name="T4" fmla="*/ 46 w 130"/>
                <a:gd name="T5" fmla="*/ 82 h 109"/>
                <a:gd name="T6" fmla="*/ 60 w 130"/>
                <a:gd name="T7" fmla="*/ 76 h 109"/>
                <a:gd name="T8" fmla="*/ 69 w 130"/>
                <a:gd name="T9" fmla="*/ 61 h 109"/>
                <a:gd name="T10" fmla="*/ 74 w 130"/>
                <a:gd name="T11" fmla="*/ 60 h 109"/>
                <a:gd name="T12" fmla="*/ 83 w 130"/>
                <a:gd name="T13" fmla="*/ 62 h 109"/>
                <a:gd name="T14" fmla="*/ 104 w 130"/>
                <a:gd name="T15" fmla="*/ 38 h 109"/>
                <a:gd name="T16" fmla="*/ 108 w 130"/>
                <a:gd name="T17" fmla="*/ 22 h 109"/>
                <a:gd name="T18" fmla="*/ 109 w 130"/>
                <a:gd name="T19" fmla="*/ 7 h 109"/>
                <a:gd name="T20" fmla="*/ 120 w 130"/>
                <a:gd name="T21" fmla="*/ 8 h 109"/>
                <a:gd name="T22" fmla="*/ 118 w 130"/>
                <a:gd name="T23" fmla="*/ 1 h 109"/>
                <a:gd name="T24" fmla="*/ 124 w 130"/>
                <a:gd name="T25" fmla="*/ 7 h 109"/>
                <a:gd name="T26" fmla="*/ 129 w 130"/>
                <a:gd name="T27" fmla="*/ 20 h 109"/>
                <a:gd name="T28" fmla="*/ 126 w 130"/>
                <a:gd name="T29" fmla="*/ 35 h 109"/>
                <a:gd name="T30" fmla="*/ 118 w 130"/>
                <a:gd name="T31" fmla="*/ 48 h 109"/>
                <a:gd name="T32" fmla="*/ 115 w 130"/>
                <a:gd name="T33" fmla="*/ 64 h 109"/>
                <a:gd name="T34" fmla="*/ 114 w 130"/>
                <a:gd name="T35" fmla="*/ 76 h 109"/>
                <a:gd name="T36" fmla="*/ 110 w 130"/>
                <a:gd name="T37" fmla="*/ 88 h 109"/>
                <a:gd name="T38" fmla="*/ 103 w 130"/>
                <a:gd name="T39" fmla="*/ 87 h 109"/>
                <a:gd name="T40" fmla="*/ 94 w 130"/>
                <a:gd name="T41" fmla="*/ 88 h 109"/>
                <a:gd name="T42" fmla="*/ 94 w 130"/>
                <a:gd name="T43" fmla="*/ 96 h 109"/>
                <a:gd name="T44" fmla="*/ 87 w 130"/>
                <a:gd name="T45" fmla="*/ 94 h 109"/>
                <a:gd name="T46" fmla="*/ 76 w 130"/>
                <a:gd name="T47" fmla="*/ 95 h 109"/>
                <a:gd name="T48" fmla="*/ 67 w 130"/>
                <a:gd name="T49" fmla="*/ 92 h 109"/>
                <a:gd name="T50" fmla="*/ 68 w 130"/>
                <a:gd name="T51" fmla="*/ 99 h 109"/>
                <a:gd name="T52" fmla="*/ 60 w 130"/>
                <a:gd name="T53" fmla="*/ 108 h 109"/>
                <a:gd name="T54" fmla="*/ 50 w 130"/>
                <a:gd name="T55" fmla="*/ 106 h 109"/>
                <a:gd name="T56" fmla="*/ 52 w 130"/>
                <a:gd name="T57" fmla="*/ 98 h 109"/>
                <a:gd name="T58" fmla="*/ 42 w 130"/>
                <a:gd name="T59" fmla="*/ 94 h 109"/>
                <a:gd name="T60" fmla="*/ 28 w 130"/>
                <a:gd name="T61" fmla="*/ 98 h 109"/>
                <a:gd name="T62" fmla="*/ 13 w 130"/>
                <a:gd name="T63" fmla="*/ 101 h 109"/>
                <a:gd name="T64" fmla="*/ 1 w 130"/>
                <a:gd name="T65" fmla="*/ 103 h 1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0"/>
                <a:gd name="T100" fmla="*/ 0 h 109"/>
                <a:gd name="T101" fmla="*/ 130 w 130"/>
                <a:gd name="T102" fmla="*/ 109 h 10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0" h="109">
                  <a:moveTo>
                    <a:pt x="0" y="99"/>
                  </a:moveTo>
                  <a:cubicBezTo>
                    <a:pt x="9" y="95"/>
                    <a:pt x="9" y="95"/>
                    <a:pt x="9" y="95"/>
                  </a:cubicBezTo>
                  <a:cubicBezTo>
                    <a:pt x="20" y="87"/>
                    <a:pt x="20" y="87"/>
                    <a:pt x="20" y="87"/>
                  </a:cubicBezTo>
                  <a:cubicBezTo>
                    <a:pt x="24" y="83"/>
                    <a:pt x="24" y="83"/>
                    <a:pt x="24" y="83"/>
                  </a:cubicBezTo>
                  <a:cubicBezTo>
                    <a:pt x="32" y="82"/>
                    <a:pt x="32" y="82"/>
                    <a:pt x="32" y="82"/>
                  </a:cubicBezTo>
                  <a:cubicBezTo>
                    <a:pt x="46" y="81"/>
                    <a:pt x="46" y="81"/>
                    <a:pt x="46" y="81"/>
                  </a:cubicBezTo>
                  <a:cubicBezTo>
                    <a:pt x="56" y="81"/>
                    <a:pt x="56" y="81"/>
                    <a:pt x="56" y="81"/>
                  </a:cubicBezTo>
                  <a:cubicBezTo>
                    <a:pt x="60" y="75"/>
                    <a:pt x="60" y="75"/>
                    <a:pt x="60" y="75"/>
                  </a:cubicBezTo>
                  <a:cubicBezTo>
                    <a:pt x="66" y="66"/>
                    <a:pt x="66" y="66"/>
                    <a:pt x="66" y="66"/>
                  </a:cubicBezTo>
                  <a:cubicBezTo>
                    <a:pt x="69" y="60"/>
                    <a:pt x="69" y="60"/>
                    <a:pt x="69" y="60"/>
                  </a:cubicBezTo>
                  <a:cubicBezTo>
                    <a:pt x="74" y="55"/>
                    <a:pt x="74" y="55"/>
                    <a:pt x="74" y="55"/>
                  </a:cubicBezTo>
                  <a:cubicBezTo>
                    <a:pt x="74" y="59"/>
                    <a:pt x="74" y="59"/>
                    <a:pt x="74" y="59"/>
                  </a:cubicBezTo>
                  <a:cubicBezTo>
                    <a:pt x="74" y="64"/>
                    <a:pt x="74" y="64"/>
                    <a:pt x="74" y="64"/>
                  </a:cubicBezTo>
                  <a:cubicBezTo>
                    <a:pt x="83" y="61"/>
                    <a:pt x="83" y="61"/>
                    <a:pt x="83" y="61"/>
                  </a:cubicBezTo>
                  <a:cubicBezTo>
                    <a:pt x="94" y="53"/>
                    <a:pt x="94" y="53"/>
                    <a:pt x="94" y="53"/>
                  </a:cubicBezTo>
                  <a:cubicBezTo>
                    <a:pt x="104" y="38"/>
                    <a:pt x="104" y="38"/>
                    <a:pt x="104" y="38"/>
                  </a:cubicBezTo>
                  <a:cubicBezTo>
                    <a:pt x="110" y="26"/>
                    <a:pt x="110" y="26"/>
                    <a:pt x="110" y="26"/>
                  </a:cubicBezTo>
                  <a:cubicBezTo>
                    <a:pt x="108" y="22"/>
                    <a:pt x="108" y="22"/>
                    <a:pt x="108" y="22"/>
                  </a:cubicBezTo>
                  <a:cubicBezTo>
                    <a:pt x="106" y="13"/>
                    <a:pt x="106" y="13"/>
                    <a:pt x="106" y="13"/>
                  </a:cubicBezTo>
                  <a:cubicBezTo>
                    <a:pt x="109" y="7"/>
                    <a:pt x="109" y="7"/>
                    <a:pt x="109" y="7"/>
                  </a:cubicBezTo>
                  <a:cubicBezTo>
                    <a:pt x="113" y="6"/>
                    <a:pt x="113" y="6"/>
                    <a:pt x="113" y="6"/>
                  </a:cubicBezTo>
                  <a:cubicBezTo>
                    <a:pt x="120" y="8"/>
                    <a:pt x="120" y="8"/>
                    <a:pt x="120" y="8"/>
                  </a:cubicBezTo>
                  <a:cubicBezTo>
                    <a:pt x="121" y="3"/>
                    <a:pt x="121" y="3"/>
                    <a:pt x="121" y="3"/>
                  </a:cubicBezTo>
                  <a:cubicBezTo>
                    <a:pt x="118" y="1"/>
                    <a:pt x="118" y="1"/>
                    <a:pt x="118" y="1"/>
                  </a:cubicBezTo>
                  <a:cubicBezTo>
                    <a:pt x="123" y="0"/>
                    <a:pt x="123" y="0"/>
                    <a:pt x="123" y="0"/>
                  </a:cubicBezTo>
                  <a:cubicBezTo>
                    <a:pt x="124" y="7"/>
                    <a:pt x="124" y="7"/>
                    <a:pt x="124" y="7"/>
                  </a:cubicBezTo>
                  <a:cubicBezTo>
                    <a:pt x="125" y="13"/>
                    <a:pt x="125" y="13"/>
                    <a:pt x="125" y="13"/>
                  </a:cubicBezTo>
                  <a:cubicBezTo>
                    <a:pt x="129" y="20"/>
                    <a:pt x="129" y="20"/>
                    <a:pt x="129" y="20"/>
                  </a:cubicBezTo>
                  <a:cubicBezTo>
                    <a:pt x="130" y="26"/>
                    <a:pt x="130" y="26"/>
                    <a:pt x="130" y="26"/>
                  </a:cubicBezTo>
                  <a:cubicBezTo>
                    <a:pt x="126" y="35"/>
                    <a:pt x="126" y="35"/>
                    <a:pt x="126" y="35"/>
                  </a:cubicBezTo>
                  <a:cubicBezTo>
                    <a:pt x="120" y="43"/>
                    <a:pt x="120" y="43"/>
                    <a:pt x="120" y="43"/>
                  </a:cubicBezTo>
                  <a:cubicBezTo>
                    <a:pt x="118" y="48"/>
                    <a:pt x="118" y="48"/>
                    <a:pt x="118" y="48"/>
                  </a:cubicBezTo>
                  <a:cubicBezTo>
                    <a:pt x="118" y="59"/>
                    <a:pt x="118" y="59"/>
                    <a:pt x="118" y="59"/>
                  </a:cubicBezTo>
                  <a:cubicBezTo>
                    <a:pt x="115" y="63"/>
                    <a:pt x="115" y="63"/>
                    <a:pt x="115" y="63"/>
                  </a:cubicBezTo>
                  <a:cubicBezTo>
                    <a:pt x="114" y="71"/>
                    <a:pt x="114" y="71"/>
                    <a:pt x="114" y="71"/>
                  </a:cubicBezTo>
                  <a:cubicBezTo>
                    <a:pt x="114" y="71"/>
                    <a:pt x="113" y="73"/>
                    <a:pt x="114" y="75"/>
                  </a:cubicBezTo>
                  <a:cubicBezTo>
                    <a:pt x="114" y="77"/>
                    <a:pt x="114" y="82"/>
                    <a:pt x="114" y="82"/>
                  </a:cubicBezTo>
                  <a:cubicBezTo>
                    <a:pt x="110" y="87"/>
                    <a:pt x="110" y="87"/>
                    <a:pt x="110" y="87"/>
                  </a:cubicBezTo>
                  <a:cubicBezTo>
                    <a:pt x="106" y="91"/>
                    <a:pt x="106" y="91"/>
                    <a:pt x="106" y="91"/>
                  </a:cubicBezTo>
                  <a:cubicBezTo>
                    <a:pt x="103" y="86"/>
                    <a:pt x="103" y="86"/>
                    <a:pt x="103" y="86"/>
                  </a:cubicBezTo>
                  <a:cubicBezTo>
                    <a:pt x="98" y="84"/>
                    <a:pt x="98" y="84"/>
                    <a:pt x="98" y="84"/>
                  </a:cubicBezTo>
                  <a:cubicBezTo>
                    <a:pt x="94" y="87"/>
                    <a:pt x="94" y="87"/>
                    <a:pt x="94" y="87"/>
                  </a:cubicBezTo>
                  <a:cubicBezTo>
                    <a:pt x="96" y="92"/>
                    <a:pt x="96" y="92"/>
                    <a:pt x="96" y="92"/>
                  </a:cubicBezTo>
                  <a:cubicBezTo>
                    <a:pt x="94" y="95"/>
                    <a:pt x="94" y="95"/>
                    <a:pt x="94" y="95"/>
                  </a:cubicBezTo>
                  <a:cubicBezTo>
                    <a:pt x="88" y="91"/>
                    <a:pt x="88" y="91"/>
                    <a:pt x="88" y="91"/>
                  </a:cubicBezTo>
                  <a:cubicBezTo>
                    <a:pt x="87" y="93"/>
                    <a:pt x="87" y="93"/>
                    <a:pt x="87" y="93"/>
                  </a:cubicBezTo>
                  <a:cubicBezTo>
                    <a:pt x="87" y="93"/>
                    <a:pt x="85" y="94"/>
                    <a:pt x="83" y="94"/>
                  </a:cubicBezTo>
                  <a:cubicBezTo>
                    <a:pt x="81" y="94"/>
                    <a:pt x="76" y="94"/>
                    <a:pt x="76" y="94"/>
                  </a:cubicBezTo>
                  <a:cubicBezTo>
                    <a:pt x="70" y="94"/>
                    <a:pt x="70" y="94"/>
                    <a:pt x="70" y="94"/>
                  </a:cubicBezTo>
                  <a:cubicBezTo>
                    <a:pt x="67" y="91"/>
                    <a:pt x="67" y="91"/>
                    <a:pt x="67" y="91"/>
                  </a:cubicBezTo>
                  <a:cubicBezTo>
                    <a:pt x="66" y="94"/>
                    <a:pt x="66" y="94"/>
                    <a:pt x="66" y="94"/>
                  </a:cubicBezTo>
                  <a:cubicBezTo>
                    <a:pt x="68" y="98"/>
                    <a:pt x="68" y="98"/>
                    <a:pt x="68" y="98"/>
                  </a:cubicBezTo>
                  <a:cubicBezTo>
                    <a:pt x="63" y="101"/>
                    <a:pt x="63" y="101"/>
                    <a:pt x="63" y="101"/>
                  </a:cubicBezTo>
                  <a:cubicBezTo>
                    <a:pt x="60" y="107"/>
                    <a:pt x="60" y="107"/>
                    <a:pt x="60" y="107"/>
                  </a:cubicBezTo>
                  <a:cubicBezTo>
                    <a:pt x="56" y="109"/>
                    <a:pt x="56" y="109"/>
                    <a:pt x="56" y="109"/>
                  </a:cubicBezTo>
                  <a:cubicBezTo>
                    <a:pt x="50" y="105"/>
                    <a:pt x="50" y="105"/>
                    <a:pt x="50" y="105"/>
                  </a:cubicBezTo>
                  <a:cubicBezTo>
                    <a:pt x="47" y="101"/>
                    <a:pt x="47" y="101"/>
                    <a:pt x="47" y="101"/>
                  </a:cubicBezTo>
                  <a:cubicBezTo>
                    <a:pt x="52" y="97"/>
                    <a:pt x="52" y="97"/>
                    <a:pt x="52" y="97"/>
                  </a:cubicBezTo>
                  <a:cubicBezTo>
                    <a:pt x="54" y="92"/>
                    <a:pt x="54" y="92"/>
                    <a:pt x="54" y="92"/>
                  </a:cubicBezTo>
                  <a:cubicBezTo>
                    <a:pt x="42" y="93"/>
                    <a:pt x="42" y="93"/>
                    <a:pt x="42" y="93"/>
                  </a:cubicBezTo>
                  <a:cubicBezTo>
                    <a:pt x="38" y="95"/>
                    <a:pt x="38" y="95"/>
                    <a:pt x="38" y="95"/>
                  </a:cubicBezTo>
                  <a:cubicBezTo>
                    <a:pt x="28" y="97"/>
                    <a:pt x="28" y="97"/>
                    <a:pt x="28" y="97"/>
                  </a:cubicBezTo>
                  <a:cubicBezTo>
                    <a:pt x="22" y="100"/>
                    <a:pt x="22" y="100"/>
                    <a:pt x="22" y="100"/>
                  </a:cubicBezTo>
                  <a:cubicBezTo>
                    <a:pt x="13" y="100"/>
                    <a:pt x="13" y="100"/>
                    <a:pt x="13" y="100"/>
                  </a:cubicBezTo>
                  <a:cubicBezTo>
                    <a:pt x="8" y="103"/>
                    <a:pt x="8" y="103"/>
                    <a:pt x="8" y="103"/>
                  </a:cubicBezTo>
                  <a:cubicBezTo>
                    <a:pt x="1" y="102"/>
                    <a:pt x="1" y="102"/>
                    <a:pt x="1" y="102"/>
                  </a:cubicBezTo>
                  <a:lnTo>
                    <a:pt x="0" y="99"/>
                  </a:lnTo>
                  <a:close/>
                </a:path>
              </a:pathLst>
            </a:custGeom>
            <a:grpFill/>
            <a:ln w="3175" algn="ctr">
              <a:noFill/>
              <a:miter lim="800000"/>
              <a:headEnd/>
              <a:tailEnd/>
            </a:ln>
          </p:spPr>
          <p:txBody>
            <a:bodyPr lIns="0" tIns="53976" rIns="0" bIns="53976" anchor="ctr" anchorCtr="1"/>
            <a:lstStyle/>
            <a:p>
              <a:pPr defTabSz="913943" fontAlgn="auto">
                <a:spcBef>
                  <a:spcPts val="0"/>
                </a:spcBef>
                <a:spcAft>
                  <a:spcPts val="0"/>
                </a:spcAft>
              </a:pPr>
              <a:endParaRPr lang="en-GB" kern="0">
                <a:solidFill>
                  <a:sysClr val="windowText" lastClr="000000"/>
                </a:solidFill>
              </a:endParaRPr>
            </a:p>
          </p:txBody>
        </p:sp>
      </p:grpSp>
      <p:grpSp>
        <p:nvGrpSpPr>
          <p:cNvPr id="8" name="Group 7"/>
          <p:cNvGrpSpPr/>
          <p:nvPr/>
        </p:nvGrpSpPr>
        <p:grpSpPr>
          <a:xfrm>
            <a:off x="9692818" y="3329349"/>
            <a:ext cx="105733" cy="164883"/>
            <a:chOff x="9652210" y="3307931"/>
            <a:chExt cx="105733" cy="164883"/>
          </a:xfrm>
        </p:grpSpPr>
        <p:sp>
          <p:nvSpPr>
            <p:cNvPr id="118" name="Freeform 117"/>
            <p:cNvSpPr>
              <a:spLocks noEditPoints="1"/>
            </p:cNvSpPr>
            <p:nvPr/>
          </p:nvSpPr>
          <p:spPr bwMode="auto">
            <a:xfrm>
              <a:off x="9652210" y="3307931"/>
              <a:ext cx="105733" cy="164883"/>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solidFill>
              <a:srgbClr val="E5315F"/>
            </a:solid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AU" kern="0">
                <a:solidFill>
                  <a:sysClr val="windowText" lastClr="000000"/>
                </a:solidFill>
                <a:latin typeface="Agfa Rotis Sans Serif" panose="00000400000000000000" pitchFamily="2" charset="0"/>
              </a:endParaRPr>
            </a:p>
          </p:txBody>
        </p:sp>
        <p:sp>
          <p:nvSpPr>
            <p:cNvPr id="119" name="Oval 118"/>
            <p:cNvSpPr/>
            <p:nvPr/>
          </p:nvSpPr>
          <p:spPr>
            <a:xfrm>
              <a:off x="9675416" y="3329333"/>
              <a:ext cx="59320" cy="593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fontAlgn="auto">
                <a:spcBef>
                  <a:spcPts val="0"/>
                </a:spcBef>
                <a:spcAft>
                  <a:spcPts val="0"/>
                </a:spcAft>
              </a:pPr>
              <a:endParaRPr lang="en-GB" kern="0">
                <a:solidFill>
                  <a:sysClr val="windowText" lastClr="000000"/>
                </a:solidFill>
              </a:endParaRPr>
            </a:p>
          </p:txBody>
        </p:sp>
      </p:grpSp>
      <p:grpSp>
        <p:nvGrpSpPr>
          <p:cNvPr id="10" name="Group 9"/>
          <p:cNvGrpSpPr/>
          <p:nvPr/>
        </p:nvGrpSpPr>
        <p:grpSpPr>
          <a:xfrm>
            <a:off x="9464847" y="3249973"/>
            <a:ext cx="105733" cy="164883"/>
            <a:chOff x="9427306" y="3297795"/>
            <a:chExt cx="105733" cy="164883"/>
          </a:xfrm>
        </p:grpSpPr>
        <p:sp>
          <p:nvSpPr>
            <p:cNvPr id="116" name="Freeform 115"/>
            <p:cNvSpPr>
              <a:spLocks noEditPoints="1"/>
            </p:cNvSpPr>
            <p:nvPr/>
          </p:nvSpPr>
          <p:spPr bwMode="auto">
            <a:xfrm>
              <a:off x="9427306" y="3297795"/>
              <a:ext cx="105733" cy="164883"/>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solidFill>
              <a:srgbClr val="E5315F"/>
            </a:solid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AU" kern="0">
                <a:solidFill>
                  <a:sysClr val="windowText" lastClr="000000"/>
                </a:solidFill>
                <a:latin typeface="Agfa Rotis Sans Serif" panose="00000400000000000000" pitchFamily="2" charset="0"/>
              </a:endParaRPr>
            </a:p>
          </p:txBody>
        </p:sp>
        <p:sp>
          <p:nvSpPr>
            <p:cNvPr id="117" name="Oval 116"/>
            <p:cNvSpPr/>
            <p:nvPr/>
          </p:nvSpPr>
          <p:spPr>
            <a:xfrm>
              <a:off x="9450511" y="3319197"/>
              <a:ext cx="59320" cy="593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fontAlgn="auto">
                <a:spcBef>
                  <a:spcPts val="0"/>
                </a:spcBef>
                <a:spcAft>
                  <a:spcPts val="0"/>
                </a:spcAft>
              </a:pPr>
              <a:endParaRPr lang="en-GB" kern="0">
                <a:solidFill>
                  <a:sysClr val="windowText" lastClr="000000"/>
                </a:solidFill>
              </a:endParaRPr>
            </a:p>
          </p:txBody>
        </p:sp>
      </p:grpSp>
      <p:grpSp>
        <p:nvGrpSpPr>
          <p:cNvPr id="12" name="Group 11"/>
          <p:cNvGrpSpPr/>
          <p:nvPr/>
        </p:nvGrpSpPr>
        <p:grpSpPr>
          <a:xfrm>
            <a:off x="9359656" y="3112725"/>
            <a:ext cx="105733" cy="164883"/>
            <a:chOff x="9383600" y="3093721"/>
            <a:chExt cx="105733" cy="164883"/>
          </a:xfrm>
        </p:grpSpPr>
        <p:sp>
          <p:nvSpPr>
            <p:cNvPr id="114" name="Freeform 113"/>
            <p:cNvSpPr>
              <a:spLocks noEditPoints="1"/>
            </p:cNvSpPr>
            <p:nvPr/>
          </p:nvSpPr>
          <p:spPr bwMode="auto">
            <a:xfrm>
              <a:off x="9383600" y="3093721"/>
              <a:ext cx="105733" cy="164883"/>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solidFill>
              <a:srgbClr val="E5315F"/>
            </a:solid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AU" kern="0">
                <a:solidFill>
                  <a:sysClr val="windowText" lastClr="000000"/>
                </a:solidFill>
                <a:latin typeface="Agfa Rotis Sans Serif" panose="00000400000000000000" pitchFamily="2" charset="0"/>
              </a:endParaRPr>
            </a:p>
          </p:txBody>
        </p:sp>
        <p:sp>
          <p:nvSpPr>
            <p:cNvPr id="115" name="Oval 114"/>
            <p:cNvSpPr/>
            <p:nvPr/>
          </p:nvSpPr>
          <p:spPr>
            <a:xfrm>
              <a:off x="9406805" y="3115123"/>
              <a:ext cx="59320" cy="593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fontAlgn="auto">
                <a:spcBef>
                  <a:spcPts val="0"/>
                </a:spcBef>
                <a:spcAft>
                  <a:spcPts val="0"/>
                </a:spcAft>
              </a:pPr>
              <a:endParaRPr lang="en-GB" kern="0">
                <a:solidFill>
                  <a:sysClr val="windowText" lastClr="000000"/>
                </a:solidFill>
              </a:endParaRPr>
            </a:p>
          </p:txBody>
        </p:sp>
      </p:grpSp>
      <p:grpSp>
        <p:nvGrpSpPr>
          <p:cNvPr id="9" name="Group 8"/>
          <p:cNvGrpSpPr/>
          <p:nvPr/>
        </p:nvGrpSpPr>
        <p:grpSpPr>
          <a:xfrm>
            <a:off x="9398221" y="3343865"/>
            <a:ext cx="105733" cy="164883"/>
            <a:chOff x="9331337" y="3334190"/>
            <a:chExt cx="105733" cy="164883"/>
          </a:xfrm>
        </p:grpSpPr>
        <p:sp>
          <p:nvSpPr>
            <p:cNvPr id="112" name="Freeform 111"/>
            <p:cNvSpPr>
              <a:spLocks noEditPoints="1"/>
            </p:cNvSpPr>
            <p:nvPr/>
          </p:nvSpPr>
          <p:spPr bwMode="auto">
            <a:xfrm>
              <a:off x="9331337" y="3334190"/>
              <a:ext cx="105733" cy="164883"/>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solidFill>
              <a:srgbClr val="E5315F"/>
            </a:solid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AU" kern="0">
                <a:solidFill>
                  <a:sysClr val="windowText" lastClr="000000"/>
                </a:solidFill>
                <a:latin typeface="Agfa Rotis Sans Serif" panose="00000400000000000000" pitchFamily="2" charset="0"/>
              </a:endParaRPr>
            </a:p>
          </p:txBody>
        </p:sp>
        <p:sp>
          <p:nvSpPr>
            <p:cNvPr id="113" name="Oval 112"/>
            <p:cNvSpPr/>
            <p:nvPr/>
          </p:nvSpPr>
          <p:spPr>
            <a:xfrm>
              <a:off x="9354542" y="3355592"/>
              <a:ext cx="59320" cy="593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fontAlgn="auto">
                <a:spcBef>
                  <a:spcPts val="0"/>
                </a:spcBef>
                <a:spcAft>
                  <a:spcPts val="0"/>
                </a:spcAft>
              </a:pPr>
              <a:endParaRPr lang="en-GB" kern="0">
                <a:solidFill>
                  <a:sysClr val="windowText" lastClr="000000"/>
                </a:solidFill>
              </a:endParaRPr>
            </a:p>
          </p:txBody>
        </p:sp>
      </p:grpSp>
      <p:grpSp>
        <p:nvGrpSpPr>
          <p:cNvPr id="2" name="Group 1"/>
          <p:cNvGrpSpPr/>
          <p:nvPr/>
        </p:nvGrpSpPr>
        <p:grpSpPr>
          <a:xfrm>
            <a:off x="10598878" y="3741450"/>
            <a:ext cx="105733" cy="164883"/>
            <a:chOff x="10576300" y="3368913"/>
            <a:chExt cx="105733" cy="164883"/>
          </a:xfrm>
        </p:grpSpPr>
        <p:sp>
          <p:nvSpPr>
            <p:cNvPr id="472" name="Freeform 471"/>
            <p:cNvSpPr>
              <a:spLocks noEditPoints="1"/>
            </p:cNvSpPr>
            <p:nvPr/>
          </p:nvSpPr>
          <p:spPr bwMode="auto">
            <a:xfrm>
              <a:off x="10576300" y="3368913"/>
              <a:ext cx="105733" cy="164883"/>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solidFill>
              <a:srgbClr val="E5315F"/>
            </a:solidFill>
            <a:ln>
              <a:noFill/>
            </a:ln>
          </p:spPr>
          <p:txBody>
            <a:bodyPr vert="horz" wrap="square" lIns="91398" tIns="45698" rIns="91398" bIns="45698" numCol="1" anchor="t" anchorCtr="0" compatLnSpc="1">
              <a:prstTxWarp prst="textNoShape">
                <a:avLst/>
              </a:prstTxWarp>
            </a:bodyPr>
            <a:lstStyle/>
            <a:p>
              <a:pPr defTabSz="913943" fontAlgn="auto">
                <a:spcBef>
                  <a:spcPts val="0"/>
                </a:spcBef>
                <a:spcAft>
                  <a:spcPts val="0"/>
                </a:spcAft>
              </a:pPr>
              <a:endParaRPr lang="en-AU" kern="0">
                <a:solidFill>
                  <a:sysClr val="windowText" lastClr="000000"/>
                </a:solidFill>
                <a:latin typeface="Agfa Rotis Sans Serif" panose="00000400000000000000" pitchFamily="2" charset="0"/>
              </a:endParaRPr>
            </a:p>
          </p:txBody>
        </p:sp>
        <p:sp>
          <p:nvSpPr>
            <p:cNvPr id="473" name="Oval 472"/>
            <p:cNvSpPr/>
            <p:nvPr/>
          </p:nvSpPr>
          <p:spPr>
            <a:xfrm>
              <a:off x="10599507" y="3390314"/>
              <a:ext cx="59321" cy="593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fontAlgn="auto">
                <a:spcBef>
                  <a:spcPts val="0"/>
                </a:spcBef>
                <a:spcAft>
                  <a:spcPts val="0"/>
                </a:spcAft>
              </a:pPr>
              <a:endParaRPr lang="en-GB" kern="0">
                <a:solidFill>
                  <a:sysClr val="windowText" lastClr="000000"/>
                </a:solidFill>
              </a:endParaRPr>
            </a:p>
          </p:txBody>
        </p:sp>
      </p:gr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5975" y="2596059"/>
            <a:ext cx="533085" cy="609239"/>
          </a:xfrm>
          <a:prstGeom prst="rect">
            <a:avLst/>
          </a:prstGeom>
        </p:spPr>
      </p:pic>
      <p:sp>
        <p:nvSpPr>
          <p:cNvPr id="6" name="Title 5"/>
          <p:cNvSpPr>
            <a:spLocks noGrp="1"/>
          </p:cNvSpPr>
          <p:nvPr>
            <p:ph type="title"/>
          </p:nvPr>
        </p:nvSpPr>
        <p:spPr/>
        <p:txBody>
          <a:bodyPr/>
          <a:lstStyle/>
          <a:p>
            <a:r>
              <a:rPr lang="en-US"/>
              <a:t>ACCENTURE ANALYTICS AT A GLANCE</a:t>
            </a:r>
          </a:p>
        </p:txBody>
      </p:sp>
      <p:sp>
        <p:nvSpPr>
          <p:cNvPr id="5" name="Slide Number Placeholder 4"/>
          <p:cNvSpPr>
            <a:spLocks noGrp="1"/>
          </p:cNvSpPr>
          <p:nvPr>
            <p:ph type="sldNum" sz="quarter" idx="10"/>
          </p:nvPr>
        </p:nvSpPr>
        <p:spPr/>
        <p:txBody>
          <a:bodyPr/>
          <a:lstStyle/>
          <a:p>
            <a:fld id="{90CBDC3A-D49F-4631-A8C7-55D59B33E5FA}" type="slidenum">
              <a:rPr lang="en-US" smtClean="0">
                <a:solidFill>
                  <a:srgbClr val="FFFFFF">
                    <a:alpha val="50000"/>
                  </a:srgbClr>
                </a:solidFill>
              </a:rPr>
              <a:pPr/>
              <a:t>60</a:t>
            </a:fld>
            <a:endParaRPr lang="en-US">
              <a:solidFill>
                <a:srgbClr val="FFFFFF">
                  <a:alpha val="50000"/>
                </a:srgbClr>
              </a:solidFill>
            </a:endParaRPr>
          </a:p>
        </p:txBody>
      </p:sp>
      <p:sp>
        <p:nvSpPr>
          <p:cNvPr id="7" name="Text Placeholder 6"/>
          <p:cNvSpPr>
            <a:spLocks noGrp="1"/>
          </p:cNvSpPr>
          <p:nvPr>
            <p:ph type="body" sz="quarter" idx="12"/>
          </p:nvPr>
        </p:nvSpPr>
        <p:spPr/>
        <p:txBody>
          <a:bodyPr/>
          <a:lstStyle/>
          <a:p>
            <a:r>
              <a:rPr lang="en-US"/>
              <a:t>A powerhouse in the analytics market</a:t>
            </a:r>
          </a:p>
        </p:txBody>
      </p:sp>
      <p:sp>
        <p:nvSpPr>
          <p:cNvPr id="11" name="Footer Placeholder 10"/>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Tree>
    <p:extLst>
      <p:ext uri="{BB962C8B-B14F-4D97-AF65-F5344CB8AC3E}">
        <p14:creationId xmlns:p14="http://schemas.microsoft.com/office/powerpoint/2010/main" val="267279111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ACCENTURE’S INNOVATION ARCHITECTURE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61</a:t>
            </a:fld>
            <a:endParaRPr lang="en-US">
              <a:solidFill>
                <a:srgbClr val="FFFFFF">
                  <a:alpha val="50000"/>
                </a:srgbClr>
              </a:solidFill>
            </a:endParaRPr>
          </a:p>
        </p:txBody>
      </p:sp>
      <p:sp>
        <p:nvSpPr>
          <p:cNvPr id="4" name="Footer Placeholder 3"/>
          <p:cNvSpPr>
            <a:spLocks noGrp="1"/>
          </p:cNvSpPr>
          <p:nvPr>
            <p:ph type="ftr" sz="quarter" idx="11"/>
          </p:nvPr>
        </p:nvSpPr>
        <p:spPr/>
        <p:txBody>
          <a:bodyPr/>
          <a:lstStyle/>
          <a:p>
            <a:r>
              <a:rPr lang="en-GB">
                <a:solidFill>
                  <a:srgbClr val="FFFFFF">
                    <a:alpha val="50000"/>
                  </a:srgbClr>
                </a:solidFill>
              </a:rPr>
              <a:t>Copyright © 2017  Accenture. All rights reserved. Accenture Confidential Information    |</a:t>
            </a:r>
          </a:p>
        </p:txBody>
      </p:sp>
      <p:sp>
        <p:nvSpPr>
          <p:cNvPr id="5" name="Text Placeholder 4"/>
          <p:cNvSpPr>
            <a:spLocks noGrp="1"/>
          </p:cNvSpPr>
          <p:nvPr>
            <p:ph type="body" sz="quarter" idx="12"/>
          </p:nvPr>
        </p:nvSpPr>
        <p:spPr/>
        <p:txBody>
          <a:bodyPr/>
          <a:lstStyle/>
          <a:p>
            <a:r>
              <a:rPr lang="en-GB"/>
              <a:t>INNOVATION AND DIGITAL TRANSFORMATION</a:t>
            </a:r>
          </a:p>
        </p:txBody>
      </p:sp>
      <p:sp>
        <p:nvSpPr>
          <p:cNvPr id="7" name="Rectangle 6"/>
          <p:cNvSpPr>
            <a:spLocks/>
          </p:cNvSpPr>
          <p:nvPr/>
        </p:nvSpPr>
        <p:spPr>
          <a:xfrm>
            <a:off x="6834600" y="3791609"/>
            <a:ext cx="1910910" cy="387708"/>
          </a:xfrm>
          <a:prstGeom prst="rect">
            <a:avLst/>
          </a:prstGeom>
          <a:noFill/>
          <a:ln w="25400" cap="flat" cmpd="sng" algn="ctr">
            <a:noFill/>
            <a:prstDash val="solid"/>
          </a:ln>
          <a:effectLst/>
        </p:spPr>
        <p:txBody>
          <a:bodyPr wrap="square" lIns="0" tIns="0" rIns="0" bIns="0" rtlCol="0" anchor="ctr" anchorCtr="0">
            <a:spAutoFit/>
          </a:bodyPr>
          <a:lstStyle/>
          <a:p>
            <a:pPr algn="ctr" defTabSz="914217">
              <a:lnSpc>
                <a:spcPct val="90000"/>
              </a:lnSpc>
              <a:defRPr/>
            </a:pPr>
            <a:r>
              <a:rPr lang="en-US" sz="1400" b="1" kern="0" cap="all">
                <a:solidFill>
                  <a:schemeClr val="accent2"/>
                </a:solidFill>
                <a:latin typeface="Arial"/>
                <a:cs typeface="Arial"/>
              </a:rPr>
              <a:t>INVESTMENT &amp; </a:t>
            </a:r>
          </a:p>
          <a:p>
            <a:pPr algn="ctr" defTabSz="914217">
              <a:lnSpc>
                <a:spcPct val="90000"/>
              </a:lnSpc>
              <a:defRPr/>
            </a:pPr>
            <a:r>
              <a:rPr lang="en-US" sz="1400" b="1" kern="0" cap="all">
                <a:solidFill>
                  <a:schemeClr val="accent2"/>
                </a:solidFill>
                <a:latin typeface="Arial"/>
                <a:cs typeface="Arial"/>
              </a:rPr>
              <a:t>OPEN INNOVATION</a:t>
            </a:r>
          </a:p>
        </p:txBody>
      </p:sp>
      <p:sp>
        <p:nvSpPr>
          <p:cNvPr id="8" name="Rectangle 7"/>
          <p:cNvSpPr>
            <a:spLocks/>
          </p:cNvSpPr>
          <p:nvPr/>
        </p:nvSpPr>
        <p:spPr>
          <a:xfrm>
            <a:off x="1528466" y="3791609"/>
            <a:ext cx="1909159" cy="387708"/>
          </a:xfrm>
          <a:prstGeom prst="rect">
            <a:avLst/>
          </a:prstGeom>
          <a:noFill/>
          <a:ln w="25400" cap="flat" cmpd="sng" algn="ctr">
            <a:noFill/>
            <a:prstDash val="solid"/>
          </a:ln>
          <a:effectLst/>
        </p:spPr>
        <p:txBody>
          <a:bodyPr wrap="square" lIns="0" tIns="0" rIns="0" bIns="0" rtlCol="0" anchor="ctr" anchorCtr="0">
            <a:spAutoFit/>
          </a:bodyPr>
          <a:lstStyle/>
          <a:p>
            <a:pPr algn="ctr" defTabSz="914217">
              <a:lnSpc>
                <a:spcPct val="90000"/>
              </a:lnSpc>
              <a:defRPr/>
            </a:pPr>
            <a:r>
              <a:rPr lang="en-US" sz="1400" b="1" kern="0" cap="all">
                <a:solidFill>
                  <a:schemeClr val="accent2"/>
                </a:solidFill>
                <a:latin typeface="Arial"/>
                <a:cs typeface="Arial"/>
              </a:rPr>
              <a:t>RESEARCH &amp; DEVELOPMENT</a:t>
            </a:r>
          </a:p>
        </p:txBody>
      </p:sp>
      <p:sp>
        <p:nvSpPr>
          <p:cNvPr id="9" name="Rectangle 8"/>
          <p:cNvSpPr>
            <a:spLocks/>
          </p:cNvSpPr>
          <p:nvPr/>
        </p:nvSpPr>
        <p:spPr>
          <a:xfrm>
            <a:off x="3279738" y="3791609"/>
            <a:ext cx="1910911" cy="387708"/>
          </a:xfrm>
          <a:prstGeom prst="rect">
            <a:avLst/>
          </a:prstGeom>
          <a:noFill/>
          <a:ln w="25400" cap="flat" cmpd="sng" algn="ctr">
            <a:noFill/>
            <a:prstDash val="solid"/>
          </a:ln>
          <a:effectLst/>
        </p:spPr>
        <p:txBody>
          <a:bodyPr wrap="square" lIns="0" tIns="0" rIns="0" bIns="0" rtlCol="0" anchor="ctr" anchorCtr="0">
            <a:spAutoFit/>
          </a:bodyPr>
          <a:lstStyle/>
          <a:p>
            <a:pPr algn="ctr" defTabSz="914217">
              <a:lnSpc>
                <a:spcPct val="90000"/>
              </a:lnSpc>
              <a:defRPr/>
            </a:pPr>
            <a:r>
              <a:rPr lang="en-US" sz="1400" b="1" kern="0" cap="all">
                <a:solidFill>
                  <a:schemeClr val="accent2"/>
                </a:solidFill>
                <a:latin typeface="Arial"/>
                <a:cs typeface="Arial"/>
              </a:rPr>
              <a:t>SOLUTION INNOVATION</a:t>
            </a:r>
          </a:p>
        </p:txBody>
      </p:sp>
      <p:sp>
        <p:nvSpPr>
          <p:cNvPr id="11" name="Rectangle 10"/>
          <p:cNvSpPr>
            <a:spLocks/>
          </p:cNvSpPr>
          <p:nvPr/>
        </p:nvSpPr>
        <p:spPr>
          <a:xfrm>
            <a:off x="5058413" y="3791609"/>
            <a:ext cx="1914413" cy="387708"/>
          </a:xfrm>
          <a:prstGeom prst="rect">
            <a:avLst/>
          </a:prstGeom>
          <a:noFill/>
          <a:ln w="25400" cap="flat" cmpd="sng" algn="ctr">
            <a:noFill/>
            <a:prstDash val="solid"/>
          </a:ln>
          <a:effectLst/>
        </p:spPr>
        <p:txBody>
          <a:bodyPr wrap="square" lIns="0" tIns="0" rIns="0" bIns="0" rtlCol="0" anchor="ctr" anchorCtr="0">
            <a:spAutoFit/>
          </a:bodyPr>
          <a:lstStyle/>
          <a:p>
            <a:pPr algn="ctr" defTabSz="914217">
              <a:lnSpc>
                <a:spcPct val="90000"/>
              </a:lnSpc>
              <a:defRPr/>
            </a:pPr>
            <a:r>
              <a:rPr lang="en-US" sz="1400" b="1" kern="0" cap="all">
                <a:solidFill>
                  <a:schemeClr val="accent2"/>
                </a:solidFill>
                <a:latin typeface="Arial"/>
                <a:cs typeface="Arial"/>
              </a:rPr>
              <a:t>USE CASES </a:t>
            </a:r>
            <a:br>
              <a:rPr lang="en-US" sz="1400" b="1" kern="0" cap="all">
                <a:solidFill>
                  <a:schemeClr val="accent2"/>
                </a:solidFill>
                <a:latin typeface="Arial"/>
                <a:cs typeface="Arial"/>
              </a:rPr>
            </a:br>
            <a:r>
              <a:rPr lang="en-US" sz="1400" b="1" kern="0" cap="all">
                <a:solidFill>
                  <a:schemeClr val="accent2"/>
                </a:solidFill>
                <a:latin typeface="Arial"/>
                <a:cs typeface="Arial"/>
              </a:rPr>
              <a:t>&amp; ASSETS</a:t>
            </a:r>
          </a:p>
        </p:txBody>
      </p:sp>
      <p:sp>
        <p:nvSpPr>
          <p:cNvPr id="12" name="Rectangle 11"/>
          <p:cNvSpPr>
            <a:spLocks/>
          </p:cNvSpPr>
          <p:nvPr/>
        </p:nvSpPr>
        <p:spPr>
          <a:xfrm>
            <a:off x="10511797" y="3888514"/>
            <a:ext cx="1657274" cy="193899"/>
          </a:xfrm>
          <a:prstGeom prst="rect">
            <a:avLst/>
          </a:prstGeom>
          <a:noFill/>
          <a:ln w="25400" cap="flat" cmpd="sng" algn="ctr">
            <a:noFill/>
            <a:prstDash val="solid"/>
          </a:ln>
          <a:effectLst/>
        </p:spPr>
        <p:txBody>
          <a:bodyPr wrap="square" lIns="0" tIns="0" rIns="0" bIns="0" rtlCol="0" anchor="ctr" anchorCtr="0">
            <a:spAutoFit/>
          </a:bodyPr>
          <a:lstStyle/>
          <a:p>
            <a:pPr algn="ctr" defTabSz="914217">
              <a:lnSpc>
                <a:spcPct val="90000"/>
              </a:lnSpc>
              <a:defRPr/>
            </a:pPr>
            <a:r>
              <a:rPr lang="en-US" sz="1400" b="1" kern="0" cap="all">
                <a:solidFill>
                  <a:schemeClr val="accent2"/>
                </a:solidFill>
                <a:latin typeface="Arial"/>
                <a:cs typeface="Arial"/>
              </a:rPr>
              <a:t>Enablement</a:t>
            </a:r>
          </a:p>
        </p:txBody>
      </p:sp>
      <p:sp>
        <p:nvSpPr>
          <p:cNvPr id="13" name="Rectangle 12"/>
          <p:cNvSpPr/>
          <p:nvPr/>
        </p:nvSpPr>
        <p:spPr>
          <a:xfrm>
            <a:off x="7028769" y="2603335"/>
            <a:ext cx="1539653" cy="384721"/>
          </a:xfrm>
          <a:prstGeom prst="rect">
            <a:avLst/>
          </a:prstGeom>
        </p:spPr>
        <p:txBody>
          <a:bodyPr wrap="square" lIns="0" tIns="0" rIns="0" bIns="0" anchor="b">
            <a:spAutoFit/>
          </a:bodyPr>
          <a:lstStyle/>
          <a:p>
            <a:pPr algn="ctr" defTabSz="914217">
              <a:lnSpc>
                <a:spcPts val="1500"/>
              </a:lnSpc>
              <a:spcBef>
                <a:spcPts val="1200"/>
              </a:spcBef>
              <a:defRPr/>
            </a:pPr>
            <a:r>
              <a:rPr lang="en-US" sz="1400" b="1" kern="0">
                <a:solidFill>
                  <a:schemeClr val="bg1"/>
                </a:solidFill>
                <a:cs typeface="Arial"/>
              </a:rPr>
              <a:t>Accenture Ventures</a:t>
            </a:r>
          </a:p>
        </p:txBody>
      </p:sp>
      <p:sp>
        <p:nvSpPr>
          <p:cNvPr id="14" name="Rectangle 13"/>
          <p:cNvSpPr/>
          <p:nvPr/>
        </p:nvSpPr>
        <p:spPr>
          <a:xfrm>
            <a:off x="1603446" y="2603335"/>
            <a:ext cx="1877547" cy="384721"/>
          </a:xfrm>
          <a:prstGeom prst="rect">
            <a:avLst/>
          </a:prstGeom>
        </p:spPr>
        <p:txBody>
          <a:bodyPr wrap="square" lIns="0" tIns="0" rIns="0" bIns="0" anchor="b">
            <a:spAutoFit/>
          </a:bodyPr>
          <a:lstStyle/>
          <a:p>
            <a:pPr algn="ctr" defTabSz="914217">
              <a:lnSpc>
                <a:spcPts val="1500"/>
              </a:lnSpc>
              <a:spcBef>
                <a:spcPts val="1200"/>
              </a:spcBef>
              <a:defRPr/>
            </a:pPr>
            <a:r>
              <a:rPr lang="en-US" sz="1400" b="1" kern="0">
                <a:solidFill>
                  <a:schemeClr val="bg1"/>
                </a:solidFill>
                <a:cs typeface="Arial"/>
              </a:rPr>
              <a:t>Accenture </a:t>
            </a:r>
            <a:br>
              <a:rPr lang="en-US" sz="1400" b="1" kern="0">
                <a:solidFill>
                  <a:schemeClr val="bg1"/>
                </a:solidFill>
                <a:cs typeface="Arial"/>
              </a:rPr>
            </a:br>
            <a:r>
              <a:rPr lang="en-US" sz="1400" b="1" kern="0">
                <a:solidFill>
                  <a:schemeClr val="bg1"/>
                </a:solidFill>
                <a:cs typeface="Arial"/>
              </a:rPr>
              <a:t>Labs</a:t>
            </a:r>
          </a:p>
        </p:txBody>
      </p:sp>
      <p:sp>
        <p:nvSpPr>
          <p:cNvPr id="15" name="Rectangle 14"/>
          <p:cNvSpPr/>
          <p:nvPr/>
        </p:nvSpPr>
        <p:spPr>
          <a:xfrm>
            <a:off x="3540664" y="2603335"/>
            <a:ext cx="1539653" cy="384721"/>
          </a:xfrm>
          <a:prstGeom prst="rect">
            <a:avLst/>
          </a:prstGeom>
        </p:spPr>
        <p:txBody>
          <a:bodyPr wrap="square" lIns="0" tIns="0" rIns="0" bIns="0" anchor="b">
            <a:spAutoFit/>
          </a:bodyPr>
          <a:lstStyle/>
          <a:p>
            <a:pPr algn="ctr" defTabSz="914217">
              <a:lnSpc>
                <a:spcPts val="1500"/>
              </a:lnSpc>
              <a:spcBef>
                <a:spcPts val="1200"/>
              </a:spcBef>
              <a:defRPr/>
            </a:pPr>
            <a:r>
              <a:rPr lang="en-US" sz="1400" b="1" kern="0">
                <a:solidFill>
                  <a:schemeClr val="bg1"/>
                </a:solidFill>
                <a:cs typeface="Arial"/>
              </a:rPr>
              <a:t>Accenture </a:t>
            </a:r>
            <a:br>
              <a:rPr lang="en-US" sz="1400" b="1" kern="0">
                <a:solidFill>
                  <a:schemeClr val="bg1"/>
                </a:solidFill>
                <a:cs typeface="Arial"/>
              </a:rPr>
            </a:br>
            <a:r>
              <a:rPr lang="en-US" sz="1400" b="1" kern="0">
                <a:solidFill>
                  <a:schemeClr val="bg1"/>
                </a:solidFill>
                <a:cs typeface="Arial"/>
              </a:rPr>
              <a:t>Studios</a:t>
            </a:r>
          </a:p>
        </p:txBody>
      </p:sp>
      <p:sp>
        <p:nvSpPr>
          <p:cNvPr id="16" name="Rectangle 15"/>
          <p:cNvSpPr/>
          <p:nvPr/>
        </p:nvSpPr>
        <p:spPr>
          <a:xfrm>
            <a:off x="5282645" y="2606925"/>
            <a:ext cx="1523648" cy="384721"/>
          </a:xfrm>
          <a:prstGeom prst="rect">
            <a:avLst/>
          </a:prstGeom>
        </p:spPr>
        <p:txBody>
          <a:bodyPr wrap="square" lIns="0" tIns="0" rIns="0" bIns="0" anchor="b">
            <a:spAutoFit/>
          </a:bodyPr>
          <a:lstStyle/>
          <a:p>
            <a:pPr algn="ctr" defTabSz="914217">
              <a:lnSpc>
                <a:spcPts val="1500"/>
              </a:lnSpc>
              <a:spcBef>
                <a:spcPts val="1200"/>
              </a:spcBef>
              <a:defRPr/>
            </a:pPr>
            <a:r>
              <a:rPr lang="en-US" sz="1400" b="1" kern="0">
                <a:solidFill>
                  <a:schemeClr val="bg1"/>
                </a:solidFill>
                <a:cs typeface="Arial"/>
              </a:rPr>
              <a:t>Accenture Acquisitions</a:t>
            </a:r>
          </a:p>
        </p:txBody>
      </p:sp>
      <p:sp>
        <p:nvSpPr>
          <p:cNvPr id="17" name="Rectangle 16"/>
          <p:cNvSpPr/>
          <p:nvPr/>
        </p:nvSpPr>
        <p:spPr>
          <a:xfrm>
            <a:off x="8677468" y="2603335"/>
            <a:ext cx="1795190" cy="384721"/>
          </a:xfrm>
          <a:prstGeom prst="rect">
            <a:avLst/>
          </a:prstGeom>
        </p:spPr>
        <p:txBody>
          <a:bodyPr wrap="square" lIns="0" tIns="0" rIns="0" bIns="0" anchor="b">
            <a:spAutoFit/>
          </a:bodyPr>
          <a:lstStyle/>
          <a:p>
            <a:pPr algn="ctr" defTabSz="914217">
              <a:lnSpc>
                <a:spcPts val="1500"/>
              </a:lnSpc>
              <a:spcBef>
                <a:spcPts val="1200"/>
              </a:spcBef>
              <a:defRPr/>
            </a:pPr>
            <a:r>
              <a:rPr lang="en-US" sz="1400" b="1" kern="0">
                <a:solidFill>
                  <a:schemeClr val="bg1"/>
                </a:solidFill>
                <a:cs typeface="Arial"/>
              </a:rPr>
              <a:t>Accenture </a:t>
            </a:r>
            <a:br>
              <a:rPr lang="en-US" sz="1400" b="1" kern="0">
                <a:solidFill>
                  <a:schemeClr val="bg1"/>
                </a:solidFill>
                <a:cs typeface="Arial"/>
              </a:rPr>
            </a:br>
            <a:r>
              <a:rPr lang="en-US" sz="1400" b="1" kern="0">
                <a:solidFill>
                  <a:schemeClr val="bg1"/>
                </a:solidFill>
                <a:cs typeface="Arial"/>
              </a:rPr>
              <a:t>Delivery Centers</a:t>
            </a:r>
          </a:p>
        </p:txBody>
      </p:sp>
      <p:sp>
        <p:nvSpPr>
          <p:cNvPr id="18" name="Rectangle 17"/>
          <p:cNvSpPr/>
          <p:nvPr/>
        </p:nvSpPr>
        <p:spPr>
          <a:xfrm>
            <a:off x="7111515" y="4924201"/>
            <a:ext cx="1381087" cy="577081"/>
          </a:xfrm>
          <a:prstGeom prst="rect">
            <a:avLst/>
          </a:prstGeom>
        </p:spPr>
        <p:txBody>
          <a:bodyPr wrap="square" lIns="0" tIns="0" rIns="0" bIns="0">
            <a:spAutoFit/>
          </a:bodyPr>
          <a:lstStyle/>
          <a:p>
            <a:pPr algn="ctr" defTabSz="914217">
              <a:lnSpc>
                <a:spcPts val="1500"/>
              </a:lnSpc>
              <a:spcBef>
                <a:spcPts val="1200"/>
              </a:spcBef>
              <a:defRPr/>
            </a:pPr>
            <a:r>
              <a:rPr lang="en-US" sz="1400" b="1" kern="0">
                <a:solidFill>
                  <a:schemeClr val="accent3"/>
                </a:solidFill>
                <a:cs typeface="Arial"/>
              </a:rPr>
              <a:t>SHAPE</a:t>
            </a:r>
            <a:br>
              <a:rPr lang="en-US" sz="1400" kern="0">
                <a:solidFill>
                  <a:schemeClr val="bg2">
                    <a:lumMod val="20000"/>
                    <a:lumOff val="80000"/>
                  </a:schemeClr>
                </a:solidFill>
                <a:cs typeface="Arial"/>
              </a:rPr>
            </a:br>
            <a:r>
              <a:rPr lang="en-US" sz="1400" kern="0">
                <a:solidFill>
                  <a:schemeClr val="bg1"/>
                </a:solidFill>
                <a:cs typeface="Arial"/>
              </a:rPr>
              <a:t>and transform together</a:t>
            </a:r>
          </a:p>
        </p:txBody>
      </p:sp>
      <p:cxnSp>
        <p:nvCxnSpPr>
          <p:cNvPr id="19" name="Straight Connector 18"/>
          <p:cNvCxnSpPr/>
          <p:nvPr/>
        </p:nvCxnSpPr>
        <p:spPr>
          <a:xfrm>
            <a:off x="710041" y="3154580"/>
            <a:ext cx="10638026" cy="0"/>
          </a:xfrm>
          <a:prstGeom prst="line">
            <a:avLst/>
          </a:prstGeom>
          <a:ln w="127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409" y="4784534"/>
            <a:ext cx="10638026" cy="0"/>
          </a:xfrm>
          <a:prstGeom prst="line">
            <a:avLst/>
          </a:prstGeom>
          <a:ln w="127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1" name="Rectangle 20"/>
          <p:cNvSpPr>
            <a:spLocks/>
          </p:cNvSpPr>
          <p:nvPr/>
        </p:nvSpPr>
        <p:spPr>
          <a:xfrm>
            <a:off x="-193296" y="3888536"/>
            <a:ext cx="1910910" cy="193854"/>
          </a:xfrm>
          <a:prstGeom prst="rect">
            <a:avLst/>
          </a:prstGeom>
          <a:noFill/>
          <a:ln w="25400" cap="flat" cmpd="sng" algn="ctr">
            <a:noFill/>
            <a:prstDash val="solid"/>
          </a:ln>
          <a:effectLst/>
        </p:spPr>
        <p:txBody>
          <a:bodyPr wrap="square" lIns="0" tIns="0" rIns="0" bIns="0" rtlCol="0" anchor="ctr" anchorCtr="0">
            <a:spAutoFit/>
          </a:bodyPr>
          <a:lstStyle/>
          <a:p>
            <a:pPr algn="ctr" defTabSz="914217">
              <a:lnSpc>
                <a:spcPct val="90000"/>
              </a:lnSpc>
              <a:defRPr/>
            </a:pPr>
            <a:r>
              <a:rPr lang="en-US" sz="1400" b="1" kern="0" cap="all">
                <a:solidFill>
                  <a:schemeClr val="accent2"/>
                </a:solidFill>
                <a:latin typeface="Arial"/>
                <a:cs typeface="Arial"/>
              </a:rPr>
              <a:t>TRENDS</a:t>
            </a:r>
          </a:p>
        </p:txBody>
      </p:sp>
      <p:sp>
        <p:nvSpPr>
          <p:cNvPr id="22" name="Rectangle 21"/>
          <p:cNvSpPr/>
          <p:nvPr/>
        </p:nvSpPr>
        <p:spPr>
          <a:xfrm>
            <a:off x="-34006" y="4924201"/>
            <a:ext cx="1539653" cy="577081"/>
          </a:xfrm>
          <a:prstGeom prst="rect">
            <a:avLst/>
          </a:prstGeom>
        </p:spPr>
        <p:txBody>
          <a:bodyPr wrap="square" lIns="0" tIns="0" rIns="0" bIns="0">
            <a:spAutoFit/>
          </a:bodyPr>
          <a:lstStyle/>
          <a:p>
            <a:pPr algn="ctr" defTabSz="914217">
              <a:lnSpc>
                <a:spcPts val="1500"/>
              </a:lnSpc>
              <a:spcBef>
                <a:spcPts val="1200"/>
              </a:spcBef>
              <a:defRPr/>
            </a:pPr>
            <a:r>
              <a:rPr lang="en-US" sz="1400" b="1" kern="0">
                <a:solidFill>
                  <a:schemeClr val="accent3"/>
                </a:solidFill>
                <a:cs typeface="Arial"/>
              </a:rPr>
              <a:t>IDEATE</a:t>
            </a:r>
            <a:br>
              <a:rPr lang="en-US" sz="1400" kern="0">
                <a:solidFill>
                  <a:schemeClr val="bg2">
                    <a:lumMod val="20000"/>
                    <a:lumOff val="80000"/>
                  </a:schemeClr>
                </a:solidFill>
                <a:cs typeface="Arial"/>
              </a:rPr>
            </a:br>
            <a:r>
              <a:rPr lang="en-US" sz="1400" kern="0">
                <a:solidFill>
                  <a:schemeClr val="bg2">
                    <a:lumMod val="20000"/>
                    <a:lumOff val="80000"/>
                  </a:schemeClr>
                </a:solidFill>
                <a:cs typeface="Arial"/>
              </a:rPr>
              <a:t> </a:t>
            </a:r>
            <a:r>
              <a:rPr lang="en-US" sz="1400" kern="0">
                <a:solidFill>
                  <a:schemeClr val="bg1"/>
                </a:solidFill>
                <a:cs typeface="Arial"/>
              </a:rPr>
              <a:t>through thought leadership</a:t>
            </a:r>
          </a:p>
        </p:txBody>
      </p:sp>
      <p:sp>
        <p:nvSpPr>
          <p:cNvPr id="23" name="Rectangle 22"/>
          <p:cNvSpPr/>
          <p:nvPr/>
        </p:nvSpPr>
        <p:spPr>
          <a:xfrm>
            <a:off x="26134" y="2603335"/>
            <a:ext cx="1539653" cy="384721"/>
          </a:xfrm>
          <a:prstGeom prst="rect">
            <a:avLst/>
          </a:prstGeom>
        </p:spPr>
        <p:txBody>
          <a:bodyPr wrap="square" lIns="0" tIns="0" rIns="0" bIns="0" anchor="b">
            <a:spAutoFit/>
          </a:bodyPr>
          <a:lstStyle/>
          <a:p>
            <a:pPr algn="ctr" defTabSz="914217">
              <a:lnSpc>
                <a:spcPts val="1500"/>
              </a:lnSpc>
              <a:spcBef>
                <a:spcPts val="1200"/>
              </a:spcBef>
              <a:defRPr/>
            </a:pPr>
            <a:r>
              <a:rPr lang="en-US" sz="1400" b="1" kern="0">
                <a:solidFill>
                  <a:schemeClr val="bg1"/>
                </a:solidFill>
                <a:cs typeface="Arial"/>
              </a:rPr>
              <a:t>Accenture Research</a:t>
            </a:r>
          </a:p>
        </p:txBody>
      </p:sp>
      <p:sp>
        <p:nvSpPr>
          <p:cNvPr id="24" name="Rectangle 23"/>
          <p:cNvSpPr/>
          <p:nvPr/>
        </p:nvSpPr>
        <p:spPr>
          <a:xfrm>
            <a:off x="3449303" y="4924201"/>
            <a:ext cx="1539653" cy="577081"/>
          </a:xfrm>
          <a:prstGeom prst="rect">
            <a:avLst/>
          </a:prstGeom>
        </p:spPr>
        <p:txBody>
          <a:bodyPr wrap="square" lIns="0" tIns="0" rIns="0" bIns="0">
            <a:spAutoFit/>
          </a:bodyPr>
          <a:lstStyle/>
          <a:p>
            <a:pPr algn="ctr" defTabSz="914217">
              <a:lnSpc>
                <a:spcPts val="1500"/>
              </a:lnSpc>
              <a:spcBef>
                <a:spcPts val="1200"/>
              </a:spcBef>
              <a:defRPr/>
            </a:pPr>
            <a:r>
              <a:rPr lang="en-US" sz="1400" b="1" kern="0">
                <a:solidFill>
                  <a:schemeClr val="accent3"/>
                </a:solidFill>
                <a:cs typeface="Arial"/>
              </a:rPr>
              <a:t>DESIGN</a:t>
            </a:r>
            <a:br>
              <a:rPr lang="en-US" sz="1400" kern="0">
                <a:solidFill>
                  <a:schemeClr val="bg2">
                    <a:lumMod val="20000"/>
                    <a:lumOff val="80000"/>
                  </a:schemeClr>
                </a:solidFill>
                <a:cs typeface="Arial"/>
              </a:rPr>
            </a:br>
            <a:r>
              <a:rPr lang="en-US" sz="1400" kern="0">
                <a:solidFill>
                  <a:schemeClr val="bg1"/>
                </a:solidFill>
                <a:cs typeface="Arial"/>
              </a:rPr>
              <a:t>and innovate with speed and agility</a:t>
            </a:r>
          </a:p>
        </p:txBody>
      </p:sp>
      <p:sp>
        <p:nvSpPr>
          <p:cNvPr id="25" name="Rectangle 24"/>
          <p:cNvSpPr/>
          <p:nvPr/>
        </p:nvSpPr>
        <p:spPr>
          <a:xfrm>
            <a:off x="5093892" y="4924201"/>
            <a:ext cx="1843456" cy="769441"/>
          </a:xfrm>
          <a:prstGeom prst="rect">
            <a:avLst/>
          </a:prstGeom>
        </p:spPr>
        <p:txBody>
          <a:bodyPr wrap="square" lIns="0" tIns="0" rIns="0" bIns="0">
            <a:spAutoFit/>
          </a:bodyPr>
          <a:lstStyle/>
          <a:p>
            <a:pPr algn="ctr" defTabSz="914217">
              <a:lnSpc>
                <a:spcPts val="1500"/>
              </a:lnSpc>
              <a:spcBef>
                <a:spcPts val="1200"/>
              </a:spcBef>
              <a:defRPr/>
            </a:pPr>
            <a:r>
              <a:rPr lang="en-US" sz="1400" b="1" kern="0">
                <a:solidFill>
                  <a:schemeClr val="accent3"/>
                </a:solidFill>
                <a:cs typeface="Arial"/>
              </a:rPr>
              <a:t>BUILD</a:t>
            </a:r>
            <a:br>
              <a:rPr lang="en-US" sz="1400" kern="0">
                <a:solidFill>
                  <a:sysClr val="windowText" lastClr="000000"/>
                </a:solidFill>
                <a:cs typeface="Arial"/>
              </a:rPr>
            </a:br>
            <a:r>
              <a:rPr lang="en-US" sz="1400" kern="0">
                <a:solidFill>
                  <a:schemeClr val="bg1"/>
                </a:solidFill>
                <a:cs typeface="Arial"/>
              </a:rPr>
              <a:t>with deep industry expertise, solution and assets</a:t>
            </a:r>
          </a:p>
        </p:txBody>
      </p:sp>
      <p:sp>
        <p:nvSpPr>
          <p:cNvPr id="26" name="Rectangle 25"/>
          <p:cNvSpPr/>
          <p:nvPr/>
        </p:nvSpPr>
        <p:spPr>
          <a:xfrm>
            <a:off x="8244116" y="4924201"/>
            <a:ext cx="2661894" cy="384721"/>
          </a:xfrm>
          <a:prstGeom prst="rect">
            <a:avLst/>
          </a:prstGeom>
        </p:spPr>
        <p:txBody>
          <a:bodyPr wrap="square" lIns="0" tIns="0" rIns="0" bIns="0">
            <a:spAutoFit/>
          </a:bodyPr>
          <a:lstStyle/>
          <a:p>
            <a:pPr algn="ctr" defTabSz="914217">
              <a:lnSpc>
                <a:spcPts val="1500"/>
              </a:lnSpc>
              <a:spcBef>
                <a:spcPts val="1200"/>
              </a:spcBef>
              <a:defRPr/>
            </a:pPr>
            <a:r>
              <a:rPr lang="en-US" sz="1400" b="1" kern="0">
                <a:solidFill>
                  <a:schemeClr val="accent3"/>
                </a:solidFill>
                <a:cs typeface="Arial"/>
              </a:rPr>
              <a:t>INDUSTRIALIZE</a:t>
            </a:r>
            <a:br>
              <a:rPr lang="en-US" sz="1400" kern="0">
                <a:solidFill>
                  <a:schemeClr val="accent3"/>
                </a:solidFill>
                <a:cs typeface="Arial"/>
              </a:rPr>
            </a:br>
            <a:r>
              <a:rPr lang="en-US" sz="1400" kern="0">
                <a:solidFill>
                  <a:schemeClr val="bg1"/>
                </a:solidFill>
                <a:cs typeface="Arial"/>
              </a:rPr>
              <a:t>scale &amp; deliver</a:t>
            </a:r>
          </a:p>
        </p:txBody>
      </p:sp>
      <p:pic>
        <p:nvPicPr>
          <p:cNvPr id="27" name="Picture 31"/>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2258222" y="1902499"/>
            <a:ext cx="567994" cy="567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8" name="Picture 38"/>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11963" y="1902499"/>
            <a:ext cx="567994" cy="567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50"/>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749225" y="1902499"/>
            <a:ext cx="590488" cy="567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 name="Picture 25"/>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7511787" y="1902499"/>
            <a:ext cx="573617" cy="567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1" name="Picture 7"/>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4023682" y="1902499"/>
            <a:ext cx="573617" cy="567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2" name="Picture 29"/>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9291066" y="1902499"/>
            <a:ext cx="567994" cy="567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3" name="Rectangle 32"/>
          <p:cNvSpPr/>
          <p:nvPr/>
        </p:nvSpPr>
        <p:spPr>
          <a:xfrm>
            <a:off x="1509380" y="4924201"/>
            <a:ext cx="1860605" cy="577081"/>
          </a:xfrm>
          <a:prstGeom prst="rect">
            <a:avLst/>
          </a:prstGeom>
        </p:spPr>
        <p:txBody>
          <a:bodyPr wrap="square" lIns="0" tIns="0" rIns="0" bIns="0">
            <a:spAutoFit/>
          </a:bodyPr>
          <a:lstStyle/>
          <a:p>
            <a:pPr algn="ctr" defTabSz="914217">
              <a:lnSpc>
                <a:spcPts val="1500"/>
              </a:lnSpc>
              <a:spcBef>
                <a:spcPts val="1200"/>
              </a:spcBef>
              <a:defRPr/>
            </a:pPr>
            <a:r>
              <a:rPr lang="en-US" sz="1400" b="1" kern="0">
                <a:solidFill>
                  <a:schemeClr val="accent3"/>
                </a:solidFill>
                <a:cs typeface="Arial"/>
              </a:rPr>
              <a:t>RESEARCH</a:t>
            </a:r>
            <a:br>
              <a:rPr lang="en-US" sz="1400" kern="0">
                <a:solidFill>
                  <a:schemeClr val="bg2">
                    <a:lumMod val="20000"/>
                    <a:lumOff val="80000"/>
                  </a:schemeClr>
                </a:solidFill>
                <a:cs typeface="Arial"/>
              </a:rPr>
            </a:br>
            <a:r>
              <a:rPr lang="en-US" sz="1400" kern="0">
                <a:solidFill>
                  <a:schemeClr val="bg1"/>
                </a:solidFill>
                <a:cs typeface="Arial"/>
              </a:rPr>
              <a:t>and apply new technologies</a:t>
            </a:r>
          </a:p>
        </p:txBody>
      </p:sp>
      <p:pic>
        <p:nvPicPr>
          <p:cNvPr id="34" name="Picture 33"/>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1009221" y="1902499"/>
            <a:ext cx="567994" cy="567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 name="Group 34"/>
          <p:cNvGrpSpPr/>
          <p:nvPr/>
        </p:nvGrpSpPr>
        <p:grpSpPr>
          <a:xfrm>
            <a:off x="710041" y="3154580"/>
            <a:ext cx="10638026" cy="523333"/>
            <a:chOff x="1064419" y="3239125"/>
            <a:chExt cx="9833183" cy="523454"/>
          </a:xfrm>
        </p:grpSpPr>
        <p:cxnSp>
          <p:nvCxnSpPr>
            <p:cNvPr id="36" name="Straight Connector 35"/>
            <p:cNvCxnSpPr/>
            <p:nvPr/>
          </p:nvCxnSpPr>
          <p:spPr>
            <a:xfrm>
              <a:off x="2703283"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981011"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619875"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258739"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897602"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64419"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342147"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flipV="1">
            <a:off x="702409" y="4261201"/>
            <a:ext cx="10638026" cy="523333"/>
            <a:chOff x="1064419" y="3239125"/>
            <a:chExt cx="9833183" cy="523454"/>
          </a:xfrm>
        </p:grpSpPr>
        <p:cxnSp>
          <p:nvCxnSpPr>
            <p:cNvPr id="44" name="Straight Connector 43"/>
            <p:cNvCxnSpPr/>
            <p:nvPr/>
          </p:nvCxnSpPr>
          <p:spPr>
            <a:xfrm>
              <a:off x="2703283"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981011"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619875"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258739"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897602"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064419"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342147" y="3239125"/>
              <a:ext cx="0" cy="523454"/>
            </a:xfrm>
            <a:prstGeom prst="line">
              <a:avLst/>
            </a:prstGeom>
            <a:ln w="12700" cap="rnd">
              <a:solidFill>
                <a:schemeClr val="bg1"/>
              </a:solidFill>
              <a:prstDash val="sysDot"/>
              <a:round/>
              <a:headEnd type="oval"/>
            </a:ln>
          </p:spPr>
          <p:style>
            <a:lnRef idx="1">
              <a:schemeClr val="accent1"/>
            </a:lnRef>
            <a:fillRef idx="0">
              <a:schemeClr val="accent1"/>
            </a:fillRef>
            <a:effectRef idx="0">
              <a:schemeClr val="accent1"/>
            </a:effectRef>
            <a:fontRef idx="minor">
              <a:schemeClr val="tx1"/>
            </a:fontRef>
          </p:style>
        </p:cxnSp>
      </p:grpSp>
      <p:sp>
        <p:nvSpPr>
          <p:cNvPr id="51" name="Rectangle 50"/>
          <p:cNvSpPr/>
          <p:nvPr/>
        </p:nvSpPr>
        <p:spPr>
          <a:xfrm>
            <a:off x="10395623" y="2603335"/>
            <a:ext cx="1795190" cy="384721"/>
          </a:xfrm>
          <a:prstGeom prst="rect">
            <a:avLst/>
          </a:prstGeom>
        </p:spPr>
        <p:txBody>
          <a:bodyPr wrap="square" lIns="0" tIns="0" rIns="0" bIns="0" anchor="b">
            <a:spAutoFit/>
          </a:bodyPr>
          <a:lstStyle/>
          <a:p>
            <a:pPr algn="ctr" defTabSz="914217">
              <a:lnSpc>
                <a:spcPts val="1500"/>
              </a:lnSpc>
              <a:spcBef>
                <a:spcPts val="1200"/>
              </a:spcBef>
              <a:defRPr/>
            </a:pPr>
            <a:r>
              <a:rPr lang="en-US" sz="1400" b="1" kern="0">
                <a:solidFill>
                  <a:schemeClr val="bg1"/>
                </a:solidFill>
                <a:cs typeface="Arial"/>
              </a:rPr>
              <a:t>Accenture </a:t>
            </a:r>
            <a:br>
              <a:rPr lang="en-US" sz="1400" b="1" kern="0">
                <a:solidFill>
                  <a:schemeClr val="bg1"/>
                </a:solidFill>
                <a:cs typeface="Arial"/>
              </a:rPr>
            </a:br>
            <a:r>
              <a:rPr lang="en-US" sz="1400" b="1" kern="0">
                <a:solidFill>
                  <a:schemeClr val="bg1"/>
                </a:solidFill>
                <a:cs typeface="Arial"/>
              </a:rPr>
              <a:t>Digital Academy</a:t>
            </a:r>
          </a:p>
        </p:txBody>
      </p:sp>
      <p:sp>
        <p:nvSpPr>
          <p:cNvPr id="52" name="Rectangle 51"/>
          <p:cNvSpPr>
            <a:spLocks/>
          </p:cNvSpPr>
          <p:nvPr/>
        </p:nvSpPr>
        <p:spPr>
          <a:xfrm>
            <a:off x="8623661" y="3791609"/>
            <a:ext cx="1910911" cy="387708"/>
          </a:xfrm>
          <a:prstGeom prst="rect">
            <a:avLst/>
          </a:prstGeom>
          <a:noFill/>
          <a:ln w="25400" cap="flat" cmpd="sng" algn="ctr">
            <a:noFill/>
            <a:prstDash val="solid"/>
          </a:ln>
          <a:effectLst/>
        </p:spPr>
        <p:txBody>
          <a:bodyPr wrap="square" lIns="0" tIns="0" rIns="0" bIns="0" rtlCol="0" anchor="ctr" anchorCtr="0">
            <a:spAutoFit/>
          </a:bodyPr>
          <a:lstStyle/>
          <a:p>
            <a:pPr algn="ctr" defTabSz="914217">
              <a:lnSpc>
                <a:spcPct val="90000"/>
              </a:lnSpc>
              <a:defRPr/>
            </a:pPr>
            <a:r>
              <a:rPr lang="en-US" sz="1400" b="1" kern="0" cap="all">
                <a:solidFill>
                  <a:schemeClr val="accent2"/>
                </a:solidFill>
                <a:latin typeface="Arial"/>
                <a:cs typeface="Arial"/>
              </a:rPr>
              <a:t>INDUSTRIA-</a:t>
            </a:r>
          </a:p>
          <a:p>
            <a:pPr algn="ctr" defTabSz="914217">
              <a:lnSpc>
                <a:spcPct val="90000"/>
              </a:lnSpc>
              <a:defRPr/>
            </a:pPr>
            <a:r>
              <a:rPr lang="en-US" sz="1400" b="1" kern="0" cap="all">
                <a:solidFill>
                  <a:schemeClr val="accent2"/>
                </a:solidFill>
                <a:latin typeface="Arial"/>
                <a:cs typeface="Arial"/>
              </a:rPr>
              <a:t>LIZATION</a:t>
            </a:r>
          </a:p>
        </p:txBody>
      </p:sp>
      <p:sp>
        <p:nvSpPr>
          <p:cNvPr id="53" name="Rectangle 52"/>
          <p:cNvSpPr/>
          <p:nvPr/>
        </p:nvSpPr>
        <p:spPr>
          <a:xfrm>
            <a:off x="10674961" y="4924201"/>
            <a:ext cx="1330947" cy="577081"/>
          </a:xfrm>
          <a:prstGeom prst="rect">
            <a:avLst/>
          </a:prstGeom>
        </p:spPr>
        <p:txBody>
          <a:bodyPr wrap="square" lIns="0" tIns="0" rIns="0" bIns="0">
            <a:spAutoFit/>
          </a:bodyPr>
          <a:lstStyle/>
          <a:p>
            <a:pPr algn="ctr" defTabSz="914217">
              <a:lnSpc>
                <a:spcPts val="1500"/>
              </a:lnSpc>
              <a:spcBef>
                <a:spcPts val="1200"/>
              </a:spcBef>
              <a:defRPr/>
            </a:pPr>
            <a:r>
              <a:rPr lang="en-US" sz="1400" b="1" kern="0">
                <a:solidFill>
                  <a:schemeClr val="accent3"/>
                </a:solidFill>
                <a:cs typeface="Arial"/>
              </a:rPr>
              <a:t>TRAIN</a:t>
            </a:r>
            <a:br>
              <a:rPr lang="en-US" sz="1400" kern="0">
                <a:solidFill>
                  <a:schemeClr val="bg2">
                    <a:lumMod val="20000"/>
                    <a:lumOff val="80000"/>
                  </a:schemeClr>
                </a:solidFill>
                <a:cs typeface="Arial"/>
              </a:rPr>
            </a:br>
            <a:r>
              <a:rPr lang="en-US" sz="1400" kern="0">
                <a:solidFill>
                  <a:schemeClr val="bg1"/>
                </a:solidFill>
                <a:cs typeface="Arial"/>
              </a:rPr>
              <a:t>and develop new skills</a:t>
            </a:r>
          </a:p>
        </p:txBody>
      </p:sp>
      <p:cxnSp>
        <p:nvCxnSpPr>
          <p:cNvPr id="54" name="Straight Connector 53"/>
          <p:cNvCxnSpPr/>
          <p:nvPr/>
        </p:nvCxnSpPr>
        <p:spPr>
          <a:xfrm>
            <a:off x="312184" y="5898833"/>
            <a:ext cx="6826218" cy="24652"/>
          </a:xfrm>
          <a:prstGeom prst="line">
            <a:avLst/>
          </a:prstGeom>
          <a:ln w="317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390967" y="5817213"/>
            <a:ext cx="53777" cy="176682"/>
          </a:xfrm>
          <a:prstGeom prst="line">
            <a:avLst/>
          </a:prstGeom>
          <a:ln w="317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7025882" y="5813494"/>
            <a:ext cx="53777" cy="176682"/>
          </a:xfrm>
          <a:prstGeom prst="line">
            <a:avLst/>
          </a:prstGeom>
          <a:ln w="317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82727" y="5646551"/>
            <a:ext cx="3320140" cy="276999"/>
          </a:xfrm>
          <a:prstGeom prst="rect">
            <a:avLst/>
          </a:prstGeom>
          <a:noFill/>
        </p:spPr>
        <p:txBody>
          <a:bodyPr wrap="none" rtlCol="0">
            <a:spAutoFit/>
          </a:bodyPr>
          <a:lstStyle/>
          <a:p>
            <a:pPr defTabSz="914217">
              <a:defRPr/>
            </a:pPr>
            <a:r>
              <a:rPr lang="en-GB" sz="1200" b="1" kern="0" cap="all">
                <a:solidFill>
                  <a:srgbClr val="7E00FF"/>
                </a:solidFill>
              </a:rPr>
              <a:t>Liquide Studio to INNOVATE AT PACE</a:t>
            </a:r>
          </a:p>
        </p:txBody>
      </p:sp>
      <p:cxnSp>
        <p:nvCxnSpPr>
          <p:cNvPr id="58" name="Straight Connector 57"/>
          <p:cNvCxnSpPr/>
          <p:nvPr/>
        </p:nvCxnSpPr>
        <p:spPr>
          <a:xfrm>
            <a:off x="5128425" y="6237654"/>
            <a:ext cx="6826218" cy="24652"/>
          </a:xfrm>
          <a:prstGeom prst="line">
            <a:avLst/>
          </a:prstGeom>
          <a:ln w="3175">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75353" y="6149313"/>
            <a:ext cx="53777" cy="176682"/>
          </a:xfrm>
          <a:prstGeom prst="line">
            <a:avLst/>
          </a:prstGeom>
          <a:ln w="3175">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732504" y="6190763"/>
            <a:ext cx="53777" cy="176682"/>
          </a:xfrm>
          <a:prstGeom prst="line">
            <a:avLst/>
          </a:prstGeom>
          <a:ln w="3175">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5256018" y="5983214"/>
            <a:ext cx="4177747" cy="276999"/>
          </a:xfrm>
          <a:prstGeom prst="rect">
            <a:avLst/>
          </a:prstGeom>
          <a:noFill/>
        </p:spPr>
        <p:txBody>
          <a:bodyPr wrap="none" rtlCol="0">
            <a:spAutoFit/>
          </a:bodyPr>
          <a:lstStyle/>
          <a:p>
            <a:pPr defTabSz="914217">
              <a:defRPr/>
            </a:pPr>
            <a:r>
              <a:rPr lang="en-GB" sz="1200" b="1" kern="0" cap="all">
                <a:solidFill>
                  <a:srgbClr val="C5DA46"/>
                </a:solidFill>
              </a:rPr>
              <a:t>DIGITAL RUN to SCALE and Transform AT PACE </a:t>
            </a:r>
          </a:p>
        </p:txBody>
      </p:sp>
    </p:spTree>
    <p:extLst>
      <p:ext uri="{BB962C8B-B14F-4D97-AF65-F5344CB8AC3E}">
        <p14:creationId xmlns:p14="http://schemas.microsoft.com/office/powerpoint/2010/main" val="3092882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641954" y="5562540"/>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100" name="Rectangle 99"/>
          <p:cNvSpPr/>
          <p:nvPr/>
        </p:nvSpPr>
        <p:spPr>
          <a:xfrm>
            <a:off x="2477520" y="5562540"/>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72" name="Rectangle 71"/>
          <p:cNvSpPr/>
          <p:nvPr/>
        </p:nvSpPr>
        <p:spPr>
          <a:xfrm>
            <a:off x="7984217" y="436961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4" name="Title 2"/>
          <p:cNvSpPr txBox="1">
            <a:spLocks/>
          </p:cNvSpPr>
          <p:nvPr/>
        </p:nvSpPr>
        <p:spPr>
          <a:xfrm>
            <a:off x="4407" y="3372"/>
            <a:ext cx="12180012" cy="1494819"/>
          </a:xfrm>
          <a:prstGeom prst="rect">
            <a:avLst/>
          </a:prstGeom>
        </p:spPr>
        <p:txBody>
          <a:bodyPr vert="horz" lIns="0" tIns="45681" rIns="0" bIns="0" rtlCol="0" anchor="b" anchorCtr="0">
            <a:noAutofit/>
          </a:bodyPr>
          <a:lstStyle>
            <a:lvl1pPr algn="l" rtl="0" eaLnBrk="1" fontAlgn="base" hangingPunct="1">
              <a:spcBef>
                <a:spcPct val="0"/>
              </a:spcBef>
              <a:spcAft>
                <a:spcPct val="0"/>
              </a:spcAft>
              <a:defRPr lang="de-DE" sz="2400" b="1" kern="1200" dirty="0">
                <a:solidFill>
                  <a:schemeClr val="bg1"/>
                </a:solidFill>
                <a:latin typeface="+mj-lt"/>
                <a:ea typeface="+mj-ea"/>
                <a:cs typeface="+mj-cs"/>
              </a:defRPr>
            </a:lvl1pPr>
            <a:lvl2pPr algn="l" rtl="0" eaLnBrk="1" fontAlgn="base" hangingPunct="1">
              <a:spcBef>
                <a:spcPct val="0"/>
              </a:spcBef>
              <a:spcAft>
                <a:spcPct val="0"/>
              </a:spcAft>
              <a:defRPr sz="4400" b="1">
                <a:solidFill>
                  <a:schemeClr val="tx1"/>
                </a:solidFill>
                <a:latin typeface="Arial" charset="0"/>
              </a:defRPr>
            </a:lvl2pPr>
            <a:lvl3pPr algn="l" rtl="0" eaLnBrk="1" fontAlgn="base" hangingPunct="1">
              <a:spcBef>
                <a:spcPct val="0"/>
              </a:spcBef>
              <a:spcAft>
                <a:spcPct val="0"/>
              </a:spcAft>
              <a:defRPr sz="4400" b="1">
                <a:solidFill>
                  <a:schemeClr val="tx1"/>
                </a:solidFill>
                <a:latin typeface="Arial" charset="0"/>
              </a:defRPr>
            </a:lvl3pPr>
            <a:lvl4pPr algn="l" rtl="0" eaLnBrk="1" fontAlgn="base" hangingPunct="1">
              <a:spcBef>
                <a:spcPct val="0"/>
              </a:spcBef>
              <a:spcAft>
                <a:spcPct val="0"/>
              </a:spcAft>
              <a:defRPr sz="4400" b="1">
                <a:solidFill>
                  <a:schemeClr val="tx1"/>
                </a:solidFill>
                <a:latin typeface="Arial" charset="0"/>
              </a:defRPr>
            </a:lvl4pPr>
            <a:lvl5pPr algn="l" rtl="0" eaLnBrk="1" fontAlgn="base" hangingPunct="1">
              <a:spcBef>
                <a:spcPct val="0"/>
              </a:spcBef>
              <a:spcAft>
                <a:spcPct val="0"/>
              </a:spcAft>
              <a:defRPr sz="4400" b="1">
                <a:solidFill>
                  <a:schemeClr val="tx1"/>
                </a:solidFill>
                <a:latin typeface="Arial" charset="0"/>
              </a:defRPr>
            </a:lvl5pPr>
            <a:lvl6pPr marL="457181" algn="l" rtl="0" eaLnBrk="1" fontAlgn="base" hangingPunct="1">
              <a:spcBef>
                <a:spcPct val="0"/>
              </a:spcBef>
              <a:spcAft>
                <a:spcPct val="0"/>
              </a:spcAft>
              <a:defRPr b="1">
                <a:solidFill>
                  <a:schemeClr val="tx1"/>
                </a:solidFill>
                <a:latin typeface="Arial" charset="0"/>
              </a:defRPr>
            </a:lvl6pPr>
            <a:lvl7pPr marL="914362" algn="l" rtl="0" eaLnBrk="1" fontAlgn="base" hangingPunct="1">
              <a:spcBef>
                <a:spcPct val="0"/>
              </a:spcBef>
              <a:spcAft>
                <a:spcPct val="0"/>
              </a:spcAft>
              <a:defRPr b="1">
                <a:solidFill>
                  <a:schemeClr val="tx1"/>
                </a:solidFill>
                <a:latin typeface="Arial" charset="0"/>
              </a:defRPr>
            </a:lvl7pPr>
            <a:lvl8pPr marL="1371543" algn="l" rtl="0" eaLnBrk="1" fontAlgn="base" hangingPunct="1">
              <a:spcBef>
                <a:spcPct val="0"/>
              </a:spcBef>
              <a:spcAft>
                <a:spcPct val="0"/>
              </a:spcAft>
              <a:defRPr b="1">
                <a:solidFill>
                  <a:schemeClr val="tx1"/>
                </a:solidFill>
                <a:latin typeface="Arial" charset="0"/>
              </a:defRPr>
            </a:lvl8pPr>
            <a:lvl9pPr marL="1828724" algn="l" rtl="0" eaLnBrk="1" fontAlgn="base" hangingPunct="1">
              <a:spcBef>
                <a:spcPct val="0"/>
              </a:spcBef>
              <a:spcAft>
                <a:spcPct val="0"/>
              </a:spcAft>
              <a:defRPr b="1">
                <a:solidFill>
                  <a:schemeClr val="tx1"/>
                </a:solidFill>
                <a:latin typeface="Arial" charset="0"/>
              </a:defRPr>
            </a:lvl9pPr>
          </a:lstStyle>
          <a:p>
            <a:pPr algn="ctr"/>
            <a:endParaRPr lang="en-US" sz="3996">
              <a:solidFill>
                <a:srgbClr val="FFFFFF"/>
              </a:solidFill>
              <a:latin typeface="Arial Black" charset="0"/>
              <a:ea typeface="Arial Black" charset="0"/>
              <a:cs typeface="Arial Black" charset="0"/>
            </a:endParaRPr>
          </a:p>
        </p:txBody>
      </p:sp>
      <p:sp>
        <p:nvSpPr>
          <p:cNvPr id="6" name="Title 5"/>
          <p:cNvSpPr>
            <a:spLocks noGrp="1"/>
          </p:cNvSpPr>
          <p:nvPr>
            <p:ph type="title"/>
          </p:nvPr>
        </p:nvSpPr>
        <p:spPr/>
        <p:txBody>
          <a:bodyPr/>
          <a:lstStyle/>
          <a:p>
            <a:r>
              <a:rPr lang="en-US"/>
              <a:t>ANALYTICS </a:t>
            </a:r>
            <a:br>
              <a:rPr lang="en-US"/>
            </a:br>
            <a:r>
              <a:rPr lang="en-US"/>
              <a:t>TECHNOLOGY ALLIANCES</a:t>
            </a:r>
          </a:p>
        </p:txBody>
      </p:sp>
      <p:sp>
        <p:nvSpPr>
          <p:cNvPr id="3" name="Slide Number Placeholder 2"/>
          <p:cNvSpPr>
            <a:spLocks noGrp="1"/>
          </p:cNvSpPr>
          <p:nvPr>
            <p:ph type="sldNum" sz="quarter" idx="10"/>
          </p:nvPr>
        </p:nvSpPr>
        <p:spPr/>
        <p:txBody>
          <a:bodyPr/>
          <a:lstStyle/>
          <a:p>
            <a:fld id="{90CBDC3A-D49F-4631-A8C7-55D59B33E5FA}" type="slidenum">
              <a:rPr lang="en-US" smtClean="0">
                <a:solidFill>
                  <a:srgbClr val="FFFFFF">
                    <a:alpha val="50000"/>
                  </a:srgbClr>
                </a:solidFill>
              </a:rPr>
              <a:pPr/>
              <a:t>62</a:t>
            </a:fld>
            <a:endParaRPr lang="en-US">
              <a:solidFill>
                <a:srgbClr val="FFFFFF">
                  <a:alpha val="50000"/>
                </a:srgbClr>
              </a:solidFill>
            </a:endParaRPr>
          </a:p>
        </p:txBody>
      </p:sp>
      <p:sp>
        <p:nvSpPr>
          <p:cNvPr id="5" name="Text Placeholder 2"/>
          <p:cNvSpPr>
            <a:spLocks noGrp="1"/>
          </p:cNvSpPr>
          <p:nvPr>
            <p:ph type="body" sz="quarter" idx="12"/>
          </p:nvPr>
        </p:nvSpPr>
        <p:spPr>
          <a:xfrm>
            <a:off x="357724" y="1616335"/>
            <a:ext cx="11467744" cy="407894"/>
          </a:xfrm>
        </p:spPr>
        <p:txBody>
          <a:bodyPr/>
          <a:lstStyle/>
          <a:p>
            <a:r>
              <a:rPr lang="en-GB">
                <a:solidFill>
                  <a:schemeClr val="bg1"/>
                </a:solidFill>
              </a:rPr>
              <a:t>Accenture has an extensive network of alliance relationships with established and emerging technology providers throughout the analytics ecosystem, including:</a:t>
            </a:r>
          </a:p>
        </p:txBody>
      </p:sp>
      <p:sp>
        <p:nvSpPr>
          <p:cNvPr id="54" name="Rectangle 53"/>
          <p:cNvSpPr/>
          <p:nvPr/>
        </p:nvSpPr>
        <p:spPr>
          <a:xfrm>
            <a:off x="641950" y="2714376"/>
            <a:ext cx="3498581" cy="875196"/>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55" name="Rectangle 54"/>
          <p:cNvSpPr/>
          <p:nvPr/>
        </p:nvSpPr>
        <p:spPr>
          <a:xfrm>
            <a:off x="4356219" y="2714376"/>
            <a:ext cx="3498581" cy="875196"/>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56" name="Rectangle 55"/>
          <p:cNvSpPr/>
          <p:nvPr/>
        </p:nvSpPr>
        <p:spPr>
          <a:xfrm>
            <a:off x="8070488" y="2714376"/>
            <a:ext cx="3498581" cy="875196"/>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pic>
        <p:nvPicPr>
          <p:cNvPr id="57" name="Picture 19" descr="http://www.asiapacificsecuritymagazine.com/wp-content/uploads/2015/04/Microsoft-Logo.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162135" y="2835145"/>
            <a:ext cx="2458209" cy="64447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1" descr="http://blog.virtualstoragezone.com/wp-content/uploads/2014/05/Oracle_logo.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44902" y="2898046"/>
            <a:ext cx="3121211" cy="51867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3" descr="http://dk6kcyuwrpkrj.cloudfront.net/wp-content/uploads/sites/81/2015/02/sap-logo.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25855" y="2724756"/>
            <a:ext cx="1587843" cy="86525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p:nvPr/>
        </p:nvPicPr>
        <p:blipFill>
          <a:blip r:embed="rId6" cstate="email">
            <a:extLst>
              <a:ext uri="{28A0092B-C50C-407E-A947-70E740481C1C}">
                <a14:useLocalDpi xmlns:a14="http://schemas.microsoft.com/office/drawing/2010/main"/>
              </a:ext>
            </a:extLst>
          </a:blip>
          <a:stretch>
            <a:fillRect/>
          </a:stretch>
        </p:blipFill>
        <p:spPr>
          <a:xfrm>
            <a:off x="8543097" y="4388650"/>
            <a:ext cx="659591" cy="477413"/>
          </a:xfrm>
          <a:prstGeom prst="rect">
            <a:avLst/>
          </a:prstGeom>
        </p:spPr>
      </p:pic>
      <p:cxnSp>
        <p:nvCxnSpPr>
          <p:cNvPr id="61" name="Straight Connector 60"/>
          <p:cNvCxnSpPr/>
          <p:nvPr/>
        </p:nvCxnSpPr>
        <p:spPr>
          <a:xfrm flipV="1">
            <a:off x="641948" y="3684387"/>
            <a:ext cx="10924031" cy="1"/>
          </a:xfrm>
          <a:prstGeom prst="line">
            <a:avLst/>
          </a:prstGeom>
          <a:noFill/>
          <a:ln w="63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41954" y="3773244"/>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63" name="Rectangle 62"/>
          <p:cNvSpPr/>
          <p:nvPr/>
        </p:nvSpPr>
        <p:spPr>
          <a:xfrm>
            <a:off x="2477520" y="3773244"/>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64" name="Rectangle 63"/>
          <p:cNvSpPr/>
          <p:nvPr/>
        </p:nvSpPr>
        <p:spPr>
          <a:xfrm>
            <a:off x="4313085" y="3773244"/>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65" name="Rectangle 64"/>
          <p:cNvSpPr/>
          <p:nvPr/>
        </p:nvSpPr>
        <p:spPr>
          <a:xfrm>
            <a:off x="6148650" y="3773244"/>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66" name="Rectangle 65"/>
          <p:cNvSpPr/>
          <p:nvPr/>
        </p:nvSpPr>
        <p:spPr>
          <a:xfrm>
            <a:off x="7984217" y="3773244"/>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67" name="Rectangle 66"/>
          <p:cNvSpPr/>
          <p:nvPr/>
        </p:nvSpPr>
        <p:spPr>
          <a:xfrm>
            <a:off x="9819781" y="3773244"/>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68" name="Rectangle 67"/>
          <p:cNvSpPr/>
          <p:nvPr/>
        </p:nvSpPr>
        <p:spPr>
          <a:xfrm>
            <a:off x="641954" y="436961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69" name="Rectangle 68"/>
          <p:cNvSpPr/>
          <p:nvPr/>
        </p:nvSpPr>
        <p:spPr>
          <a:xfrm>
            <a:off x="2477520" y="436961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70" name="Rectangle 69"/>
          <p:cNvSpPr/>
          <p:nvPr/>
        </p:nvSpPr>
        <p:spPr>
          <a:xfrm>
            <a:off x="4313085" y="436961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71" name="Rectangle 70"/>
          <p:cNvSpPr/>
          <p:nvPr/>
        </p:nvSpPr>
        <p:spPr>
          <a:xfrm>
            <a:off x="6148650" y="436961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73" name="Rectangle 72"/>
          <p:cNvSpPr/>
          <p:nvPr/>
        </p:nvSpPr>
        <p:spPr>
          <a:xfrm>
            <a:off x="9819781" y="436961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74" name="Rectangle 73"/>
          <p:cNvSpPr/>
          <p:nvPr/>
        </p:nvSpPr>
        <p:spPr>
          <a:xfrm>
            <a:off x="641954" y="496690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75" name="Rectangle 74"/>
          <p:cNvSpPr/>
          <p:nvPr/>
        </p:nvSpPr>
        <p:spPr>
          <a:xfrm>
            <a:off x="2477520" y="496690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76" name="Rectangle 75"/>
          <p:cNvSpPr/>
          <p:nvPr/>
        </p:nvSpPr>
        <p:spPr>
          <a:xfrm>
            <a:off x="4313085" y="496690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77" name="Rectangle 76"/>
          <p:cNvSpPr/>
          <p:nvPr/>
        </p:nvSpPr>
        <p:spPr>
          <a:xfrm>
            <a:off x="6148650" y="496690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78" name="Rectangle 77"/>
          <p:cNvSpPr/>
          <p:nvPr/>
        </p:nvSpPr>
        <p:spPr>
          <a:xfrm>
            <a:off x="7984217" y="496690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sp>
        <p:nvSpPr>
          <p:cNvPr id="79" name="Rectangle 78"/>
          <p:cNvSpPr/>
          <p:nvPr/>
        </p:nvSpPr>
        <p:spPr>
          <a:xfrm>
            <a:off x="9819781" y="4966908"/>
            <a:ext cx="1749290" cy="507264"/>
          </a:xfrm>
          <a:prstGeom prst="rect">
            <a:avLst/>
          </a:prstGeom>
          <a:solidFill>
            <a:schemeClr val="bg1"/>
          </a:solidFill>
          <a:ln w="952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000000"/>
              </a:solidFill>
            </a:endParaRPr>
          </a:p>
        </p:txBody>
      </p:sp>
      <p:pic>
        <p:nvPicPr>
          <p:cNvPr id="80" name="Picture 79" descr="SAS_Logo.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61390" y="5020712"/>
            <a:ext cx="1218001" cy="399656"/>
          </a:xfrm>
          <a:prstGeom prst="rect">
            <a:avLst/>
          </a:prstGeom>
          <a:noFill/>
          <a:ln>
            <a:noFill/>
          </a:ln>
        </p:spPr>
      </p:pic>
      <p:pic>
        <p:nvPicPr>
          <p:cNvPr id="81" name="Picture 80" descr="hp-logo.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89048" y="4440736"/>
            <a:ext cx="672436" cy="409576"/>
          </a:xfrm>
          <a:prstGeom prst="rect">
            <a:avLst/>
          </a:prstGeom>
          <a:noFill/>
          <a:ln>
            <a:noFill/>
          </a:ln>
        </p:spPr>
      </p:pic>
      <p:pic>
        <p:nvPicPr>
          <p:cNvPr id="82" name="Picture 10" descr="http://t3.gstatic.com/images?q=tbn:ANd9GcS8L_yFV7L9j4WffUZy5CX0JF9ixX2L1P_LAor21O2BXdfP1EwnsqaLp8H-">
            <a:hlinkClick r:id="rId9"/>
          </p:cNvPr>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2742529" y="5635786"/>
            <a:ext cx="1141877" cy="403463"/>
          </a:xfrm>
          <a:prstGeom prst="rect">
            <a:avLst/>
          </a:prstGeom>
          <a:noFill/>
          <a:ln>
            <a:noFill/>
          </a:ln>
        </p:spPr>
      </p:pic>
      <p:pic>
        <p:nvPicPr>
          <p:cNvPr id="83" name="Picture 82" descr="MicroStrategy_logo.jp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941106" y="4511101"/>
            <a:ext cx="1627967" cy="224298"/>
          </a:xfrm>
          <a:prstGeom prst="rect">
            <a:avLst/>
          </a:prstGeom>
          <a:noFill/>
          <a:ln>
            <a:noFill/>
          </a:ln>
        </p:spPr>
      </p:pic>
      <p:pic>
        <p:nvPicPr>
          <p:cNvPr id="84" name="Picture 4"/>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a:off x="9872190" y="3879591"/>
            <a:ext cx="1693789" cy="29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13" cstate="email">
            <a:extLst>
              <a:ext uri="{28A0092B-C50C-407E-A947-70E740481C1C}">
                <a14:useLocalDpi xmlns:a14="http://schemas.microsoft.com/office/drawing/2010/main"/>
              </a:ext>
            </a:extLst>
          </a:blip>
          <a:stretch>
            <a:fillRect/>
          </a:stretch>
        </p:blipFill>
        <p:spPr bwMode="auto">
          <a:xfrm>
            <a:off x="973282" y="4469068"/>
            <a:ext cx="988417" cy="337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 name="Picture 85"/>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292496" y="4527281"/>
            <a:ext cx="1461599" cy="229998"/>
          </a:xfrm>
          <a:prstGeom prst="rect">
            <a:avLst/>
          </a:prstGeom>
          <a:noFill/>
          <a:ln>
            <a:noFill/>
          </a:ln>
        </p:spPr>
      </p:pic>
      <p:pic>
        <p:nvPicPr>
          <p:cNvPr id="87" name="Picture 86"/>
          <p:cNvPicPr/>
          <p:nvPr/>
        </p:nvPicPr>
        <p:blipFill>
          <a:blip r:embed="rId15" cstate="email">
            <a:extLst>
              <a:ext uri="{28A0092B-C50C-407E-A947-70E740481C1C}">
                <a14:useLocalDpi xmlns:a14="http://schemas.microsoft.com/office/drawing/2010/main"/>
              </a:ext>
            </a:extLst>
          </a:blip>
          <a:stretch>
            <a:fillRect/>
          </a:stretch>
        </p:blipFill>
        <p:spPr>
          <a:xfrm>
            <a:off x="4729581" y="5093341"/>
            <a:ext cx="954361" cy="298241"/>
          </a:xfrm>
          <a:prstGeom prst="rect">
            <a:avLst/>
          </a:prstGeom>
          <a:noFill/>
          <a:ln>
            <a:noFill/>
          </a:ln>
        </p:spPr>
      </p:pic>
      <p:pic>
        <p:nvPicPr>
          <p:cNvPr id="88" name="Picture 87"/>
          <p:cNvPicPr/>
          <p:nvPr/>
        </p:nvPicPr>
        <p:blipFill>
          <a:blip r:embed="rId16" cstate="email">
            <a:extLst>
              <a:ext uri="{28A0092B-C50C-407E-A947-70E740481C1C}">
                <a14:useLocalDpi xmlns:a14="http://schemas.microsoft.com/office/drawing/2010/main"/>
              </a:ext>
            </a:extLst>
          </a:blip>
          <a:stretch>
            <a:fillRect/>
          </a:stretch>
        </p:blipFill>
        <p:spPr>
          <a:xfrm>
            <a:off x="10358209" y="5005649"/>
            <a:ext cx="754716" cy="412575"/>
          </a:xfrm>
          <a:prstGeom prst="rect">
            <a:avLst/>
          </a:prstGeom>
          <a:noFill/>
          <a:ln>
            <a:noFill/>
          </a:ln>
        </p:spPr>
      </p:pic>
      <p:pic>
        <p:nvPicPr>
          <p:cNvPr id="89" name="Picture 88"/>
          <p:cNvPicPr/>
          <p:nvPr/>
        </p:nvPicPr>
        <p:blipFill>
          <a:blip r:embed="rId17" cstate="email">
            <a:extLst>
              <a:ext uri="{28A0092B-C50C-407E-A947-70E740481C1C}">
                <a14:useLocalDpi xmlns:a14="http://schemas.microsoft.com/office/drawing/2010/main"/>
              </a:ext>
            </a:extLst>
          </a:blip>
          <a:stretch>
            <a:fillRect/>
          </a:stretch>
        </p:blipFill>
        <p:spPr>
          <a:xfrm>
            <a:off x="2828024" y="5130131"/>
            <a:ext cx="1056382" cy="180821"/>
          </a:xfrm>
          <a:prstGeom prst="rect">
            <a:avLst/>
          </a:prstGeom>
          <a:noFill/>
          <a:ln>
            <a:noFill/>
          </a:ln>
        </p:spPr>
      </p:pic>
      <p:pic>
        <p:nvPicPr>
          <p:cNvPr id="90" name="Picture 89"/>
          <p:cNvPicPr/>
          <p:nvPr/>
        </p:nvPicPr>
        <p:blipFill>
          <a:blip r:embed="rId18" cstate="email">
            <a:extLst>
              <a:ext uri="{28A0092B-C50C-407E-A947-70E740481C1C}">
                <a14:useLocalDpi xmlns:a14="http://schemas.microsoft.com/office/drawing/2010/main"/>
              </a:ext>
            </a:extLst>
          </a:blip>
          <a:stretch>
            <a:fillRect/>
          </a:stretch>
        </p:blipFill>
        <p:spPr>
          <a:xfrm>
            <a:off x="8073713" y="3874605"/>
            <a:ext cx="1570298" cy="304543"/>
          </a:xfrm>
          <a:prstGeom prst="rect">
            <a:avLst/>
          </a:prstGeom>
          <a:noFill/>
          <a:ln>
            <a:noFill/>
          </a:ln>
        </p:spPr>
      </p:pic>
      <p:pic>
        <p:nvPicPr>
          <p:cNvPr id="91" name="Picture 90" descr="Pegasystems_logo.gif"/>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131270" y="5055278"/>
            <a:ext cx="672436" cy="387585"/>
          </a:xfrm>
          <a:prstGeom prst="rect">
            <a:avLst/>
          </a:prstGeom>
          <a:noFill/>
          <a:ln>
            <a:noFill/>
          </a:ln>
        </p:spPr>
      </p:pic>
      <p:pic>
        <p:nvPicPr>
          <p:cNvPr id="92" name="Picture 91" descr="salesforce-logo.gif"/>
          <p:cNvPicPr>
            <a:picLocks noChangeAspect="1"/>
          </p:cNvPicPr>
          <p:nvPr/>
        </p:nvPicPr>
        <p:blipFill rotWithShape="1">
          <a:blip r:embed="rId20" cstate="email">
            <a:extLst>
              <a:ext uri="{28A0092B-C50C-407E-A947-70E740481C1C}">
                <a14:useLocalDpi xmlns:a14="http://schemas.microsoft.com/office/drawing/2010/main"/>
              </a:ext>
            </a:extLst>
          </a:blip>
          <a:srcRect t="25066" b="29543"/>
          <a:stretch/>
        </p:blipFill>
        <p:spPr>
          <a:xfrm>
            <a:off x="6512101" y="5005646"/>
            <a:ext cx="1032192" cy="468526"/>
          </a:xfrm>
          <a:prstGeom prst="rect">
            <a:avLst/>
          </a:prstGeom>
          <a:noFill/>
          <a:ln>
            <a:noFill/>
          </a:ln>
        </p:spPr>
      </p:pic>
      <p:pic>
        <p:nvPicPr>
          <p:cNvPr id="93" name="Picture 92"/>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816719" y="3845718"/>
            <a:ext cx="964804" cy="395568"/>
          </a:xfrm>
          <a:prstGeom prst="rect">
            <a:avLst/>
          </a:prstGeom>
        </p:spPr>
      </p:pic>
      <p:pic>
        <p:nvPicPr>
          <p:cNvPr id="94" name="Picture 93"/>
          <p:cNvPicPr/>
          <p:nvPr/>
        </p:nvPicPr>
        <p:blipFill>
          <a:blip r:embed="rId22" cstate="email">
            <a:extLst>
              <a:ext uri="{28A0092B-C50C-407E-A947-70E740481C1C}">
                <a14:useLocalDpi xmlns:a14="http://schemas.microsoft.com/office/drawing/2010/main"/>
              </a:ext>
            </a:extLst>
          </a:blip>
          <a:stretch>
            <a:fillRect/>
          </a:stretch>
        </p:blipFill>
        <p:spPr>
          <a:xfrm>
            <a:off x="4822171" y="4472525"/>
            <a:ext cx="693054" cy="345998"/>
          </a:xfrm>
          <a:prstGeom prst="rect">
            <a:avLst/>
          </a:prstGeom>
        </p:spPr>
      </p:pic>
      <p:pic>
        <p:nvPicPr>
          <p:cNvPr id="95" name="Picture 94"/>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14067" y="5675720"/>
            <a:ext cx="1306848" cy="323600"/>
          </a:xfrm>
          <a:prstGeom prst="rect">
            <a:avLst/>
          </a:prstGeom>
        </p:spPr>
      </p:pic>
      <p:pic>
        <p:nvPicPr>
          <p:cNvPr id="96" name="Picture 95"/>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4746569" y="3819778"/>
            <a:ext cx="842217" cy="443079"/>
          </a:xfrm>
          <a:prstGeom prst="rect">
            <a:avLst/>
          </a:prstGeom>
        </p:spPr>
      </p:pic>
      <p:pic>
        <p:nvPicPr>
          <p:cNvPr id="97" name="Picture 9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38852" y="3894035"/>
            <a:ext cx="857274" cy="321479"/>
          </a:xfrm>
          <a:prstGeom prst="rect">
            <a:avLst/>
          </a:prstGeom>
        </p:spPr>
      </p:pic>
      <p:pic>
        <p:nvPicPr>
          <p:cNvPr id="98" name="Picture 97"/>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6420750" y="3930400"/>
            <a:ext cx="1165570" cy="248749"/>
          </a:xfrm>
          <a:prstGeom prst="rect">
            <a:avLst/>
          </a:prstGeom>
        </p:spPr>
      </p:pic>
      <p:cxnSp>
        <p:nvCxnSpPr>
          <p:cNvPr id="53" name="Straight Connector 52"/>
          <p:cNvCxnSpPr/>
          <p:nvPr/>
        </p:nvCxnSpPr>
        <p:spPr>
          <a:xfrm>
            <a:off x="5060744" y="1564880"/>
            <a:ext cx="2175811" cy="0"/>
          </a:xfrm>
          <a:prstGeom prst="line">
            <a:avLst/>
          </a:prstGeom>
          <a:ln w="63500">
            <a:solidFill>
              <a:srgbClr val="FF3366"/>
            </a:solidFill>
          </a:ln>
        </p:spPr>
        <p:style>
          <a:lnRef idx="1">
            <a:schemeClr val="accent1"/>
          </a:lnRef>
          <a:fillRef idx="0">
            <a:schemeClr val="accent1"/>
          </a:fillRef>
          <a:effectRef idx="0">
            <a:schemeClr val="accent1"/>
          </a:effectRef>
          <a:fontRef idx="minor">
            <a:schemeClr val="tx1"/>
          </a:fontRef>
        </p:style>
      </p:cxnSp>
      <p:sp>
        <p:nvSpPr>
          <p:cNvPr id="11" name="Footer Placeholder 10"/>
          <p:cNvSpPr>
            <a:spLocks noGrp="1"/>
          </p:cNvSpPr>
          <p:nvPr>
            <p:ph type="ftr" sz="quarter" idx="13"/>
          </p:nvPr>
        </p:nvSpPr>
        <p:spPr/>
        <p:txBody>
          <a:bodyPr/>
          <a:lstStyle/>
          <a:p>
            <a:r>
              <a:rPr lang="en-AU">
                <a:solidFill>
                  <a:srgbClr val="FFFFFF">
                    <a:alpha val="50000"/>
                  </a:srgbClr>
                </a:solidFill>
              </a:rPr>
              <a:t>Copyright © 2017  Accenture. All rights reserved. Accenture Confidential Information    |</a:t>
            </a:r>
          </a:p>
        </p:txBody>
      </p:sp>
    </p:spTree>
    <p:extLst>
      <p:ext uri="{BB962C8B-B14F-4D97-AF65-F5344CB8AC3E}">
        <p14:creationId xmlns:p14="http://schemas.microsoft.com/office/powerpoint/2010/main" val="25607262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a:t>The Accenture Connected Analytics Experience</a:t>
            </a:r>
            <a:endParaRPr lang="en-US"/>
          </a:p>
        </p:txBody>
      </p:sp>
      <p:sp>
        <p:nvSpPr>
          <p:cNvPr id="11" name="Slide Number Placeholder 10"/>
          <p:cNvSpPr>
            <a:spLocks noGrp="1"/>
          </p:cNvSpPr>
          <p:nvPr>
            <p:ph type="sldNum" sz="quarter" idx="10"/>
          </p:nvPr>
        </p:nvSpPr>
        <p:spPr/>
        <p:txBody>
          <a:bodyPr/>
          <a:lstStyle/>
          <a:p>
            <a:fld id="{90CBDC3A-D49F-4631-A8C7-55D59B33E5FA}" type="slidenum">
              <a:rPr lang="en-US" smtClean="0">
                <a:solidFill>
                  <a:srgbClr val="FFFFFF">
                    <a:alpha val="50000"/>
                  </a:srgbClr>
                </a:solidFill>
              </a:rPr>
              <a:pPr/>
              <a:t>63</a:t>
            </a:fld>
            <a:endParaRPr lang="en-US">
              <a:solidFill>
                <a:srgbClr val="FFFFFF">
                  <a:alpha val="50000"/>
                </a:srgbClr>
              </a:solidFill>
            </a:endParaRPr>
          </a:p>
        </p:txBody>
      </p:sp>
      <p:sp>
        <p:nvSpPr>
          <p:cNvPr id="10" name="Footer Placeholder 9"/>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6" name="Text Placeholder 5"/>
          <p:cNvSpPr>
            <a:spLocks noGrp="1"/>
          </p:cNvSpPr>
          <p:nvPr>
            <p:ph type="body" sz="quarter" idx="12"/>
          </p:nvPr>
        </p:nvSpPr>
        <p:spPr>
          <a:xfrm>
            <a:off x="357724" y="1518077"/>
            <a:ext cx="11467744" cy="407894"/>
          </a:xfrm>
        </p:spPr>
        <p:txBody>
          <a:bodyPr/>
          <a:lstStyle/>
          <a:p>
            <a:r>
              <a:rPr lang="en-US"/>
              <a:t>Developing innovative analytics solutions through world-class collaboration</a:t>
            </a:r>
          </a:p>
        </p:txBody>
      </p:sp>
      <p:pic>
        <p:nvPicPr>
          <p:cNvPr id="120" name="Picture 1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8735" y="2449202"/>
            <a:ext cx="5563477" cy="3608381"/>
          </a:xfrm>
          <a:prstGeom prst="rect">
            <a:avLst/>
          </a:prstGeom>
        </p:spPr>
      </p:pic>
      <p:grpSp>
        <p:nvGrpSpPr>
          <p:cNvPr id="16" name="Group 15"/>
          <p:cNvGrpSpPr/>
          <p:nvPr/>
        </p:nvGrpSpPr>
        <p:grpSpPr>
          <a:xfrm>
            <a:off x="664652" y="2125390"/>
            <a:ext cx="5399321" cy="4552894"/>
            <a:chOff x="223936" y="2151368"/>
            <a:chExt cx="5400571" cy="4553948"/>
          </a:xfrm>
        </p:grpSpPr>
        <p:sp>
          <p:nvSpPr>
            <p:cNvPr id="44" name="TextBox 43"/>
            <p:cNvSpPr txBox="1"/>
            <p:nvPr/>
          </p:nvSpPr>
          <p:spPr>
            <a:xfrm>
              <a:off x="3695773" y="3050980"/>
              <a:ext cx="1562513" cy="646331"/>
            </a:xfrm>
            <a:prstGeom prst="rect">
              <a:avLst/>
            </a:prstGeom>
            <a:noFill/>
          </p:spPr>
          <p:txBody>
            <a:bodyPr wrap="square" rtlCol="0" anchor="ctr">
              <a:spAutoFit/>
            </a:bodyPr>
            <a:lstStyle/>
            <a:p>
              <a:r>
                <a:rPr lang="en-US">
                  <a:solidFill>
                    <a:srgbClr val="FF3366">
                      <a:lumMod val="20000"/>
                      <a:lumOff val="80000"/>
                    </a:srgbClr>
                  </a:solidFill>
                </a:rPr>
                <a:t>Data Insights Team</a:t>
              </a:r>
            </a:p>
          </p:txBody>
        </p:sp>
        <p:grpSp>
          <p:nvGrpSpPr>
            <p:cNvPr id="45" name="Group 44"/>
            <p:cNvGrpSpPr/>
            <p:nvPr/>
          </p:nvGrpSpPr>
          <p:grpSpPr>
            <a:xfrm>
              <a:off x="3056268" y="4146776"/>
              <a:ext cx="559203" cy="472040"/>
              <a:chOff x="2266791" y="2613660"/>
              <a:chExt cx="636178" cy="537016"/>
            </a:xfrm>
            <a:solidFill>
              <a:schemeClr val="accent1"/>
            </a:solidFill>
          </p:grpSpPr>
          <p:sp>
            <p:nvSpPr>
              <p:cNvPr id="46" name="Rectangle 55"/>
              <p:cNvSpPr>
                <a:spLocks noChangeArrowheads="1"/>
              </p:cNvSpPr>
              <p:nvPr/>
            </p:nvSpPr>
            <p:spPr bwMode="auto">
              <a:xfrm>
                <a:off x="2266791" y="3125794"/>
                <a:ext cx="636178" cy="24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t" anchorCtr="0" compatLnSpc="1">
                <a:prstTxWarp prst="textNoShape">
                  <a:avLst/>
                </a:prstTxWarp>
              </a:bodyPr>
              <a:lstStyle/>
              <a:p>
                <a:endParaRPr lang="en-GB">
                  <a:solidFill>
                    <a:srgbClr val="000000"/>
                  </a:solidFill>
                </a:endParaRPr>
              </a:p>
            </p:txBody>
          </p:sp>
          <p:sp>
            <p:nvSpPr>
              <p:cNvPr id="47" name="Rectangle 56"/>
              <p:cNvSpPr>
                <a:spLocks noChangeArrowheads="1"/>
              </p:cNvSpPr>
              <p:nvPr/>
            </p:nvSpPr>
            <p:spPr bwMode="auto">
              <a:xfrm>
                <a:off x="2303778" y="2892108"/>
                <a:ext cx="158708" cy="2114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t" anchorCtr="0" compatLnSpc="1">
                <a:prstTxWarp prst="textNoShape">
                  <a:avLst/>
                </a:prstTxWarp>
              </a:bodyPr>
              <a:lstStyle/>
              <a:p>
                <a:endParaRPr lang="en-GB">
                  <a:solidFill>
                    <a:srgbClr val="000000"/>
                  </a:solidFill>
                </a:endParaRPr>
              </a:p>
            </p:txBody>
          </p:sp>
          <p:sp>
            <p:nvSpPr>
              <p:cNvPr id="49" name="Rectangle 57"/>
              <p:cNvSpPr>
                <a:spLocks noChangeArrowheads="1"/>
              </p:cNvSpPr>
              <p:nvPr/>
            </p:nvSpPr>
            <p:spPr bwMode="auto">
              <a:xfrm>
                <a:off x="2505526" y="2613660"/>
                <a:ext cx="158708" cy="489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t" anchorCtr="0" compatLnSpc="1">
                <a:prstTxWarp prst="textNoShape">
                  <a:avLst/>
                </a:prstTxWarp>
              </a:bodyPr>
              <a:lstStyle/>
              <a:p>
                <a:endParaRPr lang="en-GB">
                  <a:solidFill>
                    <a:srgbClr val="000000"/>
                  </a:solidFill>
                </a:endParaRPr>
              </a:p>
            </p:txBody>
          </p:sp>
          <p:sp>
            <p:nvSpPr>
              <p:cNvPr id="86" name="Freeform 58"/>
              <p:cNvSpPr>
                <a:spLocks/>
              </p:cNvSpPr>
              <p:nvPr/>
            </p:nvSpPr>
            <p:spPr bwMode="auto">
              <a:xfrm>
                <a:off x="2505526" y="2613660"/>
                <a:ext cx="158708" cy="489864"/>
              </a:xfrm>
              <a:custGeom>
                <a:avLst/>
                <a:gdLst>
                  <a:gd name="T0" fmla="*/ 0 w 236"/>
                  <a:gd name="T1" fmla="*/ 0 h 855"/>
                  <a:gd name="T2" fmla="*/ 0 w 236"/>
                  <a:gd name="T3" fmla="*/ 855 h 855"/>
                  <a:gd name="T4" fmla="*/ 236 w 236"/>
                  <a:gd name="T5" fmla="*/ 855 h 855"/>
                  <a:gd name="T6" fmla="*/ 236 w 236"/>
                  <a:gd name="T7" fmla="*/ 0 h 855"/>
                </a:gdLst>
                <a:ahLst/>
                <a:cxnLst>
                  <a:cxn ang="0">
                    <a:pos x="T0" y="T1"/>
                  </a:cxn>
                  <a:cxn ang="0">
                    <a:pos x="T2" y="T3"/>
                  </a:cxn>
                  <a:cxn ang="0">
                    <a:pos x="T4" y="T5"/>
                  </a:cxn>
                  <a:cxn ang="0">
                    <a:pos x="T6" y="T7"/>
                  </a:cxn>
                </a:cxnLst>
                <a:rect l="0" t="0" r="r" b="b"/>
                <a:pathLst>
                  <a:path w="236" h="855">
                    <a:moveTo>
                      <a:pt x="0" y="0"/>
                    </a:moveTo>
                    <a:lnTo>
                      <a:pt x="0" y="855"/>
                    </a:lnTo>
                    <a:lnTo>
                      <a:pt x="236" y="855"/>
                    </a:lnTo>
                    <a:lnTo>
                      <a:pt x="23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GB">
                  <a:solidFill>
                    <a:srgbClr val="000000"/>
                  </a:solidFill>
                </a:endParaRPr>
              </a:p>
            </p:txBody>
          </p:sp>
          <p:sp>
            <p:nvSpPr>
              <p:cNvPr id="87" name="Rectangle 59"/>
              <p:cNvSpPr>
                <a:spLocks noChangeArrowheads="1"/>
              </p:cNvSpPr>
              <p:nvPr/>
            </p:nvSpPr>
            <p:spPr bwMode="auto">
              <a:xfrm>
                <a:off x="2708619" y="2758614"/>
                <a:ext cx="159381" cy="3449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8" tIns="45698" rIns="91398" bIns="45698" numCol="1" anchor="t" anchorCtr="0" compatLnSpc="1">
                <a:prstTxWarp prst="textNoShape">
                  <a:avLst/>
                </a:prstTxWarp>
              </a:bodyPr>
              <a:lstStyle/>
              <a:p>
                <a:endParaRPr lang="en-GB">
                  <a:solidFill>
                    <a:srgbClr val="000000"/>
                  </a:solidFill>
                </a:endParaRPr>
              </a:p>
            </p:txBody>
          </p:sp>
        </p:grpSp>
        <p:grpSp>
          <p:nvGrpSpPr>
            <p:cNvPr id="88" name="Group 87"/>
            <p:cNvGrpSpPr/>
            <p:nvPr/>
          </p:nvGrpSpPr>
          <p:grpSpPr>
            <a:xfrm rot="16200000">
              <a:off x="2985082" y="3079471"/>
              <a:ext cx="661507" cy="550130"/>
              <a:chOff x="1578585" y="4701584"/>
              <a:chExt cx="516712" cy="429714"/>
            </a:xfrm>
            <a:solidFill>
              <a:schemeClr val="accent1"/>
            </a:solidFill>
          </p:grpSpPr>
          <p:cxnSp>
            <p:nvCxnSpPr>
              <p:cNvPr id="89" name="Straight Connector 88"/>
              <p:cNvCxnSpPr>
                <a:stCxn id="94" idx="3"/>
                <a:endCxn id="95" idx="7"/>
              </p:cNvCxnSpPr>
              <p:nvPr/>
            </p:nvCxnSpPr>
            <p:spPr>
              <a:xfrm flipH="1">
                <a:off x="1678427" y="4850231"/>
                <a:ext cx="93784" cy="64316"/>
              </a:xfrm>
              <a:prstGeom prst="line">
                <a:avLst/>
              </a:prstGeom>
              <a:grpFill/>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94" idx="4"/>
                <a:endCxn id="97" idx="0"/>
              </p:cNvCxnSpPr>
              <p:nvPr/>
            </p:nvCxnSpPr>
            <p:spPr>
              <a:xfrm flipH="1">
                <a:off x="1765103" y="4881252"/>
                <a:ext cx="71838" cy="150001"/>
              </a:xfrm>
              <a:prstGeom prst="line">
                <a:avLst/>
              </a:prstGeom>
              <a:grpFill/>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4" idx="4"/>
                <a:endCxn id="98" idx="0"/>
              </p:cNvCxnSpPr>
              <p:nvPr/>
            </p:nvCxnSpPr>
            <p:spPr>
              <a:xfrm>
                <a:off x="1836941" y="4881252"/>
                <a:ext cx="71838" cy="150001"/>
              </a:xfrm>
              <a:prstGeom prst="line">
                <a:avLst/>
              </a:prstGeom>
              <a:grpFill/>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4" idx="5"/>
                <a:endCxn id="96" idx="1"/>
              </p:cNvCxnSpPr>
              <p:nvPr/>
            </p:nvCxnSpPr>
            <p:spPr>
              <a:xfrm>
                <a:off x="1901672" y="4850231"/>
                <a:ext cx="93784" cy="64316"/>
              </a:xfrm>
              <a:prstGeom prst="line">
                <a:avLst/>
              </a:prstGeom>
              <a:grp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bwMode="gray">
              <a:xfrm>
                <a:off x="1745398" y="4701584"/>
                <a:ext cx="183087" cy="183088"/>
              </a:xfrm>
              <a:prstGeom prst="ellipse">
                <a:avLst/>
              </a:prstGeom>
              <a:grpFill/>
              <a:ln w="6350">
                <a:noFill/>
                <a:miter lim="800000"/>
                <a:headEnd/>
                <a:tailEnd/>
              </a:ln>
              <a:effectLst/>
            </p:spPr>
            <p:txBody>
              <a:bodyPr rot="0" spcFirstLastPara="0" vertOverflow="overflow" horzOverflow="overflow" vert="horz" wrap="square" lIns="71966" tIns="71966" rIns="71966" bIns="71966" numCol="1" spcCol="0" rtlCol="0" fromWordArt="0" anchor="t" anchorCtr="0" forceAA="0" compatLnSpc="1">
                <a:prstTxWarp prst="textNoShape">
                  <a:avLst/>
                </a:prstTxWarp>
                <a:noAutofit/>
              </a:bodyPr>
              <a:lstStyle/>
              <a:p>
                <a:pPr>
                  <a:spcAft>
                    <a:spcPts val="300"/>
                  </a:spcAft>
                </a:pPr>
                <a:endParaRPr lang="en-GB" sz="1200" kern="0">
                  <a:solidFill>
                    <a:sysClr val="windowText" lastClr="000000"/>
                  </a:solidFill>
                  <a:cs typeface="Arial" pitchFamily="34" charset="0"/>
                </a:endParaRPr>
              </a:p>
            </p:txBody>
          </p:sp>
          <p:sp>
            <p:nvSpPr>
              <p:cNvPr id="95" name="Oval 94"/>
              <p:cNvSpPr/>
              <p:nvPr/>
            </p:nvSpPr>
            <p:spPr bwMode="gray">
              <a:xfrm>
                <a:off x="1578585" y="4896320"/>
                <a:ext cx="116972" cy="116973"/>
              </a:xfrm>
              <a:prstGeom prst="ellipse">
                <a:avLst/>
              </a:prstGeom>
              <a:grpFill/>
              <a:ln w="6350">
                <a:noFill/>
                <a:miter lim="800000"/>
                <a:headEnd/>
                <a:tailEnd/>
              </a:ln>
              <a:effectLst/>
            </p:spPr>
            <p:txBody>
              <a:bodyPr rot="0" spcFirstLastPara="0" vertOverflow="overflow" horzOverflow="overflow" vert="horz" wrap="square" lIns="71966" tIns="71966" rIns="71966" bIns="71966" numCol="1" spcCol="0" rtlCol="0" fromWordArt="0" anchor="t" anchorCtr="0" forceAA="0" compatLnSpc="1">
                <a:prstTxWarp prst="textNoShape">
                  <a:avLst/>
                </a:prstTxWarp>
                <a:noAutofit/>
              </a:bodyPr>
              <a:lstStyle/>
              <a:p>
                <a:pPr>
                  <a:spcAft>
                    <a:spcPts val="300"/>
                  </a:spcAft>
                </a:pPr>
                <a:endParaRPr lang="en-GB" sz="1200" kern="0">
                  <a:solidFill>
                    <a:sysClr val="windowText" lastClr="000000"/>
                  </a:solidFill>
                  <a:cs typeface="Arial" pitchFamily="34" charset="0"/>
                </a:endParaRPr>
              </a:p>
            </p:txBody>
          </p:sp>
          <p:sp>
            <p:nvSpPr>
              <p:cNvPr id="96" name="Oval 95"/>
              <p:cNvSpPr/>
              <p:nvPr/>
            </p:nvSpPr>
            <p:spPr bwMode="gray">
              <a:xfrm>
                <a:off x="1978325" y="4896320"/>
                <a:ext cx="116972" cy="116973"/>
              </a:xfrm>
              <a:prstGeom prst="ellipse">
                <a:avLst/>
              </a:prstGeom>
              <a:grpFill/>
              <a:ln w="6350">
                <a:noFill/>
                <a:miter lim="800000"/>
                <a:headEnd/>
                <a:tailEnd/>
              </a:ln>
              <a:effectLst/>
            </p:spPr>
            <p:txBody>
              <a:bodyPr rot="0" spcFirstLastPara="0" vertOverflow="overflow" horzOverflow="overflow" vert="horz" wrap="square" lIns="71966" tIns="71966" rIns="71966" bIns="71966" numCol="1" spcCol="0" rtlCol="0" fromWordArt="0" anchor="t" anchorCtr="0" forceAA="0" compatLnSpc="1">
                <a:prstTxWarp prst="textNoShape">
                  <a:avLst/>
                </a:prstTxWarp>
                <a:noAutofit/>
              </a:bodyPr>
              <a:lstStyle/>
              <a:p>
                <a:pPr>
                  <a:spcAft>
                    <a:spcPts val="300"/>
                  </a:spcAft>
                </a:pPr>
                <a:endParaRPr lang="en-GB" sz="1200" kern="0">
                  <a:solidFill>
                    <a:sysClr val="windowText" lastClr="000000"/>
                  </a:solidFill>
                  <a:cs typeface="Arial" pitchFamily="34" charset="0"/>
                </a:endParaRPr>
              </a:p>
            </p:txBody>
          </p:sp>
          <p:sp>
            <p:nvSpPr>
              <p:cNvPr id="97" name="Oval 96"/>
              <p:cNvSpPr/>
              <p:nvPr/>
            </p:nvSpPr>
            <p:spPr bwMode="gray">
              <a:xfrm>
                <a:off x="1706617" y="5014325"/>
                <a:ext cx="116972" cy="116973"/>
              </a:xfrm>
              <a:prstGeom prst="ellipse">
                <a:avLst/>
              </a:prstGeom>
              <a:grpFill/>
              <a:ln w="6350">
                <a:noFill/>
                <a:miter lim="800000"/>
                <a:headEnd/>
                <a:tailEnd/>
              </a:ln>
              <a:effectLst/>
            </p:spPr>
            <p:txBody>
              <a:bodyPr rot="0" spcFirstLastPara="0" vertOverflow="overflow" horzOverflow="overflow" vert="horz" wrap="square" lIns="71966" tIns="71966" rIns="71966" bIns="71966" numCol="1" spcCol="0" rtlCol="0" fromWordArt="0" anchor="t" anchorCtr="0" forceAA="0" compatLnSpc="1">
                <a:prstTxWarp prst="textNoShape">
                  <a:avLst/>
                </a:prstTxWarp>
                <a:noAutofit/>
              </a:bodyPr>
              <a:lstStyle/>
              <a:p>
                <a:pPr>
                  <a:spcAft>
                    <a:spcPts val="300"/>
                  </a:spcAft>
                </a:pPr>
                <a:endParaRPr lang="en-GB" sz="1200" kern="0">
                  <a:solidFill>
                    <a:sysClr val="windowText" lastClr="000000"/>
                  </a:solidFill>
                  <a:cs typeface="Arial" pitchFamily="34" charset="0"/>
                </a:endParaRPr>
              </a:p>
            </p:txBody>
          </p:sp>
          <p:sp>
            <p:nvSpPr>
              <p:cNvPr id="98" name="Oval 97"/>
              <p:cNvSpPr/>
              <p:nvPr/>
            </p:nvSpPr>
            <p:spPr bwMode="gray">
              <a:xfrm>
                <a:off x="1850293" y="5014325"/>
                <a:ext cx="116972" cy="116973"/>
              </a:xfrm>
              <a:prstGeom prst="ellipse">
                <a:avLst/>
              </a:prstGeom>
              <a:grpFill/>
              <a:ln w="6350">
                <a:noFill/>
                <a:miter lim="800000"/>
                <a:headEnd/>
                <a:tailEnd/>
              </a:ln>
              <a:effectLst/>
            </p:spPr>
            <p:txBody>
              <a:bodyPr rot="0" spcFirstLastPara="0" vertOverflow="overflow" horzOverflow="overflow" vert="horz" wrap="square" lIns="71966" tIns="71966" rIns="71966" bIns="71966" numCol="1" spcCol="0" rtlCol="0" fromWordArt="0" anchor="t" anchorCtr="0" forceAA="0" compatLnSpc="1">
                <a:prstTxWarp prst="textNoShape">
                  <a:avLst/>
                </a:prstTxWarp>
                <a:noAutofit/>
              </a:bodyPr>
              <a:lstStyle/>
              <a:p>
                <a:pPr>
                  <a:spcAft>
                    <a:spcPts val="300"/>
                  </a:spcAft>
                </a:pPr>
                <a:endParaRPr lang="en-GB" sz="1200" kern="0">
                  <a:solidFill>
                    <a:sysClr val="windowText" lastClr="000000"/>
                  </a:solidFill>
                  <a:cs typeface="Arial" pitchFamily="34" charset="0"/>
                </a:endParaRPr>
              </a:p>
            </p:txBody>
          </p:sp>
        </p:grpSp>
        <p:sp>
          <p:nvSpPr>
            <p:cNvPr id="99" name="TextBox 98"/>
            <p:cNvSpPr txBox="1"/>
            <p:nvPr/>
          </p:nvSpPr>
          <p:spPr>
            <a:xfrm>
              <a:off x="3695774" y="4216599"/>
              <a:ext cx="1595309" cy="369332"/>
            </a:xfrm>
            <a:prstGeom prst="rect">
              <a:avLst/>
            </a:prstGeom>
            <a:noFill/>
          </p:spPr>
          <p:txBody>
            <a:bodyPr wrap="none" rtlCol="0" anchor="ctr">
              <a:spAutoFit/>
            </a:bodyPr>
            <a:lstStyle/>
            <a:p>
              <a:r>
                <a:rPr lang="en-US">
                  <a:solidFill>
                    <a:srgbClr val="FF3366">
                      <a:lumMod val="20000"/>
                      <a:lumOff val="80000"/>
                    </a:srgbClr>
                  </a:solidFill>
                </a:rPr>
                <a:t>Data Platform</a:t>
              </a:r>
            </a:p>
          </p:txBody>
        </p:sp>
        <p:sp>
          <p:nvSpPr>
            <p:cNvPr id="100" name="TextBox 99"/>
            <p:cNvSpPr txBox="1"/>
            <p:nvPr/>
          </p:nvSpPr>
          <p:spPr>
            <a:xfrm>
              <a:off x="3695774" y="2151368"/>
              <a:ext cx="1707788" cy="646331"/>
            </a:xfrm>
            <a:prstGeom prst="rect">
              <a:avLst/>
            </a:prstGeom>
            <a:noFill/>
          </p:spPr>
          <p:txBody>
            <a:bodyPr wrap="square" rtlCol="0" anchor="ctr">
              <a:spAutoFit/>
            </a:bodyPr>
            <a:lstStyle/>
            <a:p>
              <a:r>
                <a:rPr lang="en-US">
                  <a:solidFill>
                    <a:srgbClr val="FF3366">
                      <a:lumMod val="20000"/>
                      <a:lumOff val="80000"/>
                    </a:srgbClr>
                  </a:solidFill>
                </a:rPr>
                <a:t>Analytics</a:t>
              </a:r>
            </a:p>
            <a:p>
              <a:r>
                <a:rPr lang="en-US">
                  <a:solidFill>
                    <a:srgbClr val="FF3366">
                      <a:lumMod val="20000"/>
                      <a:lumOff val="80000"/>
                    </a:srgbClr>
                  </a:solidFill>
                </a:rPr>
                <a:t>Strategy</a:t>
              </a:r>
            </a:p>
          </p:txBody>
        </p:sp>
        <p:sp>
          <p:nvSpPr>
            <p:cNvPr id="101" name="TextBox 100"/>
            <p:cNvSpPr txBox="1"/>
            <p:nvPr/>
          </p:nvSpPr>
          <p:spPr>
            <a:xfrm>
              <a:off x="3695774" y="5176330"/>
              <a:ext cx="1928733" cy="646331"/>
            </a:xfrm>
            <a:prstGeom prst="rect">
              <a:avLst/>
            </a:prstGeom>
            <a:noFill/>
          </p:spPr>
          <p:txBody>
            <a:bodyPr wrap="none" rtlCol="0" anchor="ctr">
              <a:spAutoFit/>
            </a:bodyPr>
            <a:lstStyle/>
            <a:p>
              <a:r>
                <a:rPr lang="en-US">
                  <a:solidFill>
                    <a:srgbClr val="FF3366">
                      <a:lumMod val="20000"/>
                      <a:lumOff val="80000"/>
                    </a:srgbClr>
                  </a:solidFill>
                </a:rPr>
                <a:t>Analytics Center </a:t>
              </a:r>
            </a:p>
            <a:p>
              <a:r>
                <a:rPr lang="en-US">
                  <a:solidFill>
                    <a:srgbClr val="FF3366">
                      <a:lumMod val="20000"/>
                      <a:lumOff val="80000"/>
                    </a:srgbClr>
                  </a:solidFill>
                </a:rPr>
                <a:t>of Excellence</a:t>
              </a:r>
            </a:p>
          </p:txBody>
        </p:sp>
        <p:sp>
          <p:nvSpPr>
            <p:cNvPr id="102" name="Freeform 86"/>
            <p:cNvSpPr>
              <a:spLocks noEditPoints="1"/>
            </p:cNvSpPr>
            <p:nvPr/>
          </p:nvSpPr>
          <p:spPr bwMode="auto">
            <a:xfrm>
              <a:off x="3042804" y="5224678"/>
              <a:ext cx="491864" cy="603410"/>
            </a:xfrm>
            <a:custGeom>
              <a:avLst/>
              <a:gdLst>
                <a:gd name="T0" fmla="*/ 41 w 237"/>
                <a:gd name="T1" fmla="*/ 140 h 291"/>
                <a:gd name="T2" fmla="*/ 38 w 237"/>
                <a:gd name="T3" fmla="*/ 133 h 291"/>
                <a:gd name="T4" fmla="*/ 34 w 237"/>
                <a:gd name="T5" fmla="*/ 137 h 291"/>
                <a:gd name="T6" fmla="*/ 38 w 237"/>
                <a:gd name="T7" fmla="*/ 142 h 291"/>
                <a:gd name="T8" fmla="*/ 156 w 237"/>
                <a:gd name="T9" fmla="*/ 58 h 291"/>
                <a:gd name="T10" fmla="*/ 132 w 237"/>
                <a:gd name="T11" fmla="*/ 105 h 291"/>
                <a:gd name="T12" fmla="*/ 115 w 237"/>
                <a:gd name="T13" fmla="*/ 105 h 291"/>
                <a:gd name="T14" fmla="*/ 91 w 237"/>
                <a:gd name="T15" fmla="*/ 95 h 291"/>
                <a:gd name="T16" fmla="*/ 83 w 237"/>
                <a:gd name="T17" fmla="*/ 99 h 291"/>
                <a:gd name="T18" fmla="*/ 50 w 237"/>
                <a:gd name="T19" fmla="*/ 137 h 291"/>
                <a:gd name="T20" fmla="*/ 38 w 237"/>
                <a:gd name="T21" fmla="*/ 149 h 291"/>
                <a:gd name="T22" fmla="*/ 27 w 237"/>
                <a:gd name="T23" fmla="*/ 137 h 291"/>
                <a:gd name="T24" fmla="*/ 30 w 237"/>
                <a:gd name="T25" fmla="*/ 129 h 291"/>
                <a:gd name="T26" fmla="*/ 72 w 237"/>
                <a:gd name="T27" fmla="*/ 92 h 291"/>
                <a:gd name="T28" fmla="*/ 74 w 237"/>
                <a:gd name="T29" fmla="*/ 79 h 291"/>
                <a:gd name="T30" fmla="*/ 91 w 237"/>
                <a:gd name="T31" fmla="*/ 79 h 291"/>
                <a:gd name="T32" fmla="*/ 115 w 237"/>
                <a:gd name="T33" fmla="*/ 88 h 291"/>
                <a:gd name="T34" fmla="*/ 124 w 237"/>
                <a:gd name="T35" fmla="*/ 85 h 291"/>
                <a:gd name="T36" fmla="*/ 148 w 237"/>
                <a:gd name="T37" fmla="*/ 46 h 291"/>
                <a:gd name="T38" fmla="*/ 167 w 237"/>
                <a:gd name="T39" fmla="*/ 38 h 291"/>
                <a:gd name="T40" fmla="*/ 170 w 237"/>
                <a:gd name="T41" fmla="*/ 52 h 291"/>
                <a:gd name="T42" fmla="*/ 206 w 237"/>
                <a:gd name="T43" fmla="*/ 77 h 291"/>
                <a:gd name="T44" fmla="*/ 206 w 237"/>
                <a:gd name="T45" fmla="*/ 94 h 291"/>
                <a:gd name="T46" fmla="*/ 198 w 237"/>
                <a:gd name="T47" fmla="*/ 97 h 291"/>
                <a:gd name="T48" fmla="*/ 190 w 237"/>
                <a:gd name="T49" fmla="*/ 94 h 291"/>
                <a:gd name="T50" fmla="*/ 188 w 237"/>
                <a:gd name="T51" fmla="*/ 80 h 291"/>
                <a:gd name="T52" fmla="*/ 220 w 237"/>
                <a:gd name="T53" fmla="*/ 163 h 291"/>
                <a:gd name="T54" fmla="*/ 220 w 237"/>
                <a:gd name="T55" fmla="*/ 20 h 291"/>
                <a:gd name="T56" fmla="*/ 231 w 237"/>
                <a:gd name="T57" fmla="*/ 20 h 291"/>
                <a:gd name="T58" fmla="*/ 125 w 237"/>
                <a:gd name="T59" fmla="*/ 8 h 291"/>
                <a:gd name="T60" fmla="*/ 112 w 237"/>
                <a:gd name="T61" fmla="*/ 0 h 291"/>
                <a:gd name="T62" fmla="*/ 6 w 237"/>
                <a:gd name="T63" fmla="*/ 8 h 291"/>
                <a:gd name="T64" fmla="*/ 7 w 237"/>
                <a:gd name="T65" fmla="*/ 20 h 291"/>
                <a:gd name="T66" fmla="*/ 0 w 237"/>
                <a:gd name="T67" fmla="*/ 169 h 291"/>
                <a:gd name="T68" fmla="*/ 111 w 237"/>
                <a:gd name="T69" fmla="*/ 212 h 291"/>
                <a:gd name="T70" fmla="*/ 52 w 237"/>
                <a:gd name="T71" fmla="*/ 266 h 291"/>
                <a:gd name="T72" fmla="*/ 69 w 237"/>
                <a:gd name="T73" fmla="*/ 283 h 291"/>
                <a:gd name="T74" fmla="*/ 111 w 237"/>
                <a:gd name="T75" fmla="*/ 251 h 291"/>
                <a:gd name="T76" fmla="*/ 125 w 237"/>
                <a:gd name="T77" fmla="*/ 251 h 291"/>
                <a:gd name="T78" fmla="*/ 184 w 237"/>
                <a:gd name="T79" fmla="*/ 283 h 291"/>
                <a:gd name="T80" fmla="*/ 125 w 237"/>
                <a:gd name="T81" fmla="*/ 212 h 291"/>
                <a:gd name="T82" fmla="*/ 237 w 237"/>
                <a:gd name="T83" fmla="*/ 169 h 291"/>
                <a:gd name="T84" fmla="*/ 198 w 237"/>
                <a:gd name="T85" fmla="*/ 90 h 291"/>
                <a:gd name="T86" fmla="*/ 202 w 237"/>
                <a:gd name="T87" fmla="*/ 86 h 291"/>
                <a:gd name="T88" fmla="*/ 195 w 237"/>
                <a:gd name="T89" fmla="*/ 83 h 291"/>
                <a:gd name="T90" fmla="*/ 195 w 237"/>
                <a:gd name="T91" fmla="*/ 89 h 291"/>
                <a:gd name="T92" fmla="*/ 83 w 237"/>
                <a:gd name="T93" fmla="*/ 91 h 291"/>
                <a:gd name="T94" fmla="*/ 87 w 237"/>
                <a:gd name="T95" fmla="*/ 87 h 291"/>
                <a:gd name="T96" fmla="*/ 79 w 237"/>
                <a:gd name="T97" fmla="*/ 84 h 291"/>
                <a:gd name="T98" fmla="*/ 78 w 237"/>
                <a:gd name="T99" fmla="*/ 87 h 291"/>
                <a:gd name="T100" fmla="*/ 83 w 237"/>
                <a:gd name="T101" fmla="*/ 91 h 291"/>
                <a:gd name="T102" fmla="*/ 127 w 237"/>
                <a:gd name="T103" fmla="*/ 100 h 291"/>
                <a:gd name="T104" fmla="*/ 127 w 237"/>
                <a:gd name="T105" fmla="*/ 94 h 291"/>
                <a:gd name="T106" fmla="*/ 121 w 237"/>
                <a:gd name="T107" fmla="*/ 94 h 291"/>
                <a:gd name="T108" fmla="*/ 124 w 237"/>
                <a:gd name="T109" fmla="*/ 10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7" h="291">
                  <a:moveTo>
                    <a:pt x="38" y="142"/>
                  </a:moveTo>
                  <a:cubicBezTo>
                    <a:pt x="40" y="142"/>
                    <a:pt x="41" y="141"/>
                    <a:pt x="41" y="140"/>
                  </a:cubicBezTo>
                  <a:cubicBezTo>
                    <a:pt x="41" y="140"/>
                    <a:pt x="41" y="140"/>
                    <a:pt x="41" y="140"/>
                  </a:cubicBezTo>
                  <a:cubicBezTo>
                    <a:pt x="42" y="140"/>
                    <a:pt x="43" y="138"/>
                    <a:pt x="43" y="137"/>
                  </a:cubicBezTo>
                  <a:cubicBezTo>
                    <a:pt x="43" y="136"/>
                    <a:pt x="42" y="135"/>
                    <a:pt x="41" y="134"/>
                  </a:cubicBezTo>
                  <a:cubicBezTo>
                    <a:pt x="41" y="133"/>
                    <a:pt x="40" y="133"/>
                    <a:pt x="38" y="133"/>
                  </a:cubicBezTo>
                  <a:cubicBezTo>
                    <a:pt x="37" y="133"/>
                    <a:pt x="36" y="133"/>
                    <a:pt x="35" y="134"/>
                  </a:cubicBezTo>
                  <a:cubicBezTo>
                    <a:pt x="35" y="134"/>
                    <a:pt x="35" y="134"/>
                    <a:pt x="35" y="134"/>
                  </a:cubicBezTo>
                  <a:cubicBezTo>
                    <a:pt x="34" y="135"/>
                    <a:pt x="34" y="136"/>
                    <a:pt x="34" y="137"/>
                  </a:cubicBezTo>
                  <a:cubicBezTo>
                    <a:pt x="34" y="138"/>
                    <a:pt x="34" y="140"/>
                    <a:pt x="35" y="140"/>
                  </a:cubicBezTo>
                  <a:cubicBezTo>
                    <a:pt x="35" y="140"/>
                    <a:pt x="35" y="140"/>
                    <a:pt x="35" y="140"/>
                  </a:cubicBezTo>
                  <a:cubicBezTo>
                    <a:pt x="36" y="141"/>
                    <a:pt x="37" y="142"/>
                    <a:pt x="38" y="142"/>
                  </a:cubicBezTo>
                  <a:close/>
                  <a:moveTo>
                    <a:pt x="164" y="57"/>
                  </a:moveTo>
                  <a:cubicBezTo>
                    <a:pt x="163" y="58"/>
                    <a:pt x="161" y="58"/>
                    <a:pt x="159" y="58"/>
                  </a:cubicBezTo>
                  <a:cubicBezTo>
                    <a:pt x="158" y="58"/>
                    <a:pt x="157" y="58"/>
                    <a:pt x="156" y="58"/>
                  </a:cubicBezTo>
                  <a:cubicBezTo>
                    <a:pt x="133" y="90"/>
                    <a:pt x="133" y="90"/>
                    <a:pt x="133" y="90"/>
                  </a:cubicBezTo>
                  <a:cubicBezTo>
                    <a:pt x="134" y="92"/>
                    <a:pt x="135" y="94"/>
                    <a:pt x="135" y="97"/>
                  </a:cubicBezTo>
                  <a:cubicBezTo>
                    <a:pt x="135" y="100"/>
                    <a:pt x="134" y="103"/>
                    <a:pt x="132" y="105"/>
                  </a:cubicBezTo>
                  <a:cubicBezTo>
                    <a:pt x="132" y="105"/>
                    <a:pt x="132" y="105"/>
                    <a:pt x="132" y="105"/>
                  </a:cubicBezTo>
                  <a:cubicBezTo>
                    <a:pt x="130" y="107"/>
                    <a:pt x="127" y="108"/>
                    <a:pt x="124" y="108"/>
                  </a:cubicBezTo>
                  <a:cubicBezTo>
                    <a:pt x="120" y="108"/>
                    <a:pt x="117" y="107"/>
                    <a:pt x="115" y="105"/>
                  </a:cubicBezTo>
                  <a:cubicBezTo>
                    <a:pt x="113" y="103"/>
                    <a:pt x="112" y="101"/>
                    <a:pt x="112" y="98"/>
                  </a:cubicBezTo>
                  <a:cubicBezTo>
                    <a:pt x="93" y="93"/>
                    <a:pt x="93" y="93"/>
                    <a:pt x="93" y="93"/>
                  </a:cubicBezTo>
                  <a:cubicBezTo>
                    <a:pt x="92" y="94"/>
                    <a:pt x="91" y="95"/>
                    <a:pt x="91" y="95"/>
                  </a:cubicBezTo>
                  <a:cubicBezTo>
                    <a:pt x="91" y="95"/>
                    <a:pt x="91" y="95"/>
                    <a:pt x="91" y="95"/>
                  </a:cubicBezTo>
                  <a:cubicBezTo>
                    <a:pt x="91" y="95"/>
                    <a:pt x="91" y="95"/>
                    <a:pt x="91" y="95"/>
                  </a:cubicBezTo>
                  <a:cubicBezTo>
                    <a:pt x="89" y="97"/>
                    <a:pt x="86" y="99"/>
                    <a:pt x="83" y="99"/>
                  </a:cubicBezTo>
                  <a:cubicBezTo>
                    <a:pt x="80" y="99"/>
                    <a:pt x="78" y="98"/>
                    <a:pt x="77" y="97"/>
                  </a:cubicBezTo>
                  <a:cubicBezTo>
                    <a:pt x="48" y="131"/>
                    <a:pt x="48" y="131"/>
                    <a:pt x="48" y="131"/>
                  </a:cubicBezTo>
                  <a:cubicBezTo>
                    <a:pt x="49" y="133"/>
                    <a:pt x="50" y="135"/>
                    <a:pt x="50" y="137"/>
                  </a:cubicBezTo>
                  <a:cubicBezTo>
                    <a:pt x="50" y="141"/>
                    <a:pt x="49" y="143"/>
                    <a:pt x="47" y="146"/>
                  </a:cubicBezTo>
                  <a:cubicBezTo>
                    <a:pt x="47" y="146"/>
                    <a:pt x="47" y="146"/>
                    <a:pt x="47" y="146"/>
                  </a:cubicBezTo>
                  <a:cubicBezTo>
                    <a:pt x="44" y="148"/>
                    <a:pt x="42" y="149"/>
                    <a:pt x="38" y="149"/>
                  </a:cubicBezTo>
                  <a:cubicBezTo>
                    <a:pt x="35" y="149"/>
                    <a:pt x="32" y="148"/>
                    <a:pt x="30" y="146"/>
                  </a:cubicBezTo>
                  <a:cubicBezTo>
                    <a:pt x="30" y="146"/>
                    <a:pt x="30" y="146"/>
                    <a:pt x="30" y="146"/>
                  </a:cubicBezTo>
                  <a:cubicBezTo>
                    <a:pt x="28" y="143"/>
                    <a:pt x="27" y="141"/>
                    <a:pt x="27" y="137"/>
                  </a:cubicBezTo>
                  <a:cubicBezTo>
                    <a:pt x="27" y="134"/>
                    <a:pt x="28" y="131"/>
                    <a:pt x="30" y="129"/>
                  </a:cubicBezTo>
                  <a:cubicBezTo>
                    <a:pt x="30" y="129"/>
                    <a:pt x="30" y="129"/>
                    <a:pt x="30" y="129"/>
                  </a:cubicBezTo>
                  <a:cubicBezTo>
                    <a:pt x="30" y="129"/>
                    <a:pt x="30" y="129"/>
                    <a:pt x="30" y="129"/>
                  </a:cubicBezTo>
                  <a:cubicBezTo>
                    <a:pt x="32" y="127"/>
                    <a:pt x="35" y="126"/>
                    <a:pt x="38" y="126"/>
                  </a:cubicBezTo>
                  <a:cubicBezTo>
                    <a:pt x="40" y="126"/>
                    <a:pt x="41" y="126"/>
                    <a:pt x="43" y="126"/>
                  </a:cubicBezTo>
                  <a:cubicBezTo>
                    <a:pt x="72" y="92"/>
                    <a:pt x="72" y="92"/>
                    <a:pt x="72" y="92"/>
                  </a:cubicBezTo>
                  <a:cubicBezTo>
                    <a:pt x="71" y="90"/>
                    <a:pt x="71" y="89"/>
                    <a:pt x="71" y="87"/>
                  </a:cubicBezTo>
                  <a:cubicBezTo>
                    <a:pt x="71" y="84"/>
                    <a:pt x="72" y="81"/>
                    <a:pt x="74" y="79"/>
                  </a:cubicBezTo>
                  <a:cubicBezTo>
                    <a:pt x="74" y="79"/>
                    <a:pt x="74" y="79"/>
                    <a:pt x="74" y="79"/>
                  </a:cubicBezTo>
                  <a:cubicBezTo>
                    <a:pt x="76" y="77"/>
                    <a:pt x="79" y="75"/>
                    <a:pt x="83" y="75"/>
                  </a:cubicBezTo>
                  <a:cubicBezTo>
                    <a:pt x="86" y="75"/>
                    <a:pt x="89" y="77"/>
                    <a:pt x="91" y="79"/>
                  </a:cubicBezTo>
                  <a:cubicBezTo>
                    <a:pt x="91" y="79"/>
                    <a:pt x="91" y="79"/>
                    <a:pt x="91" y="79"/>
                  </a:cubicBezTo>
                  <a:cubicBezTo>
                    <a:pt x="93" y="81"/>
                    <a:pt x="94" y="83"/>
                    <a:pt x="94" y="86"/>
                  </a:cubicBezTo>
                  <a:cubicBezTo>
                    <a:pt x="114" y="91"/>
                    <a:pt x="114" y="91"/>
                    <a:pt x="114" y="91"/>
                  </a:cubicBezTo>
                  <a:cubicBezTo>
                    <a:pt x="114" y="90"/>
                    <a:pt x="115" y="89"/>
                    <a:pt x="115" y="88"/>
                  </a:cubicBezTo>
                  <a:cubicBezTo>
                    <a:pt x="115" y="88"/>
                    <a:pt x="115" y="88"/>
                    <a:pt x="115" y="88"/>
                  </a:cubicBezTo>
                  <a:cubicBezTo>
                    <a:pt x="115" y="88"/>
                    <a:pt x="115" y="88"/>
                    <a:pt x="115" y="88"/>
                  </a:cubicBezTo>
                  <a:cubicBezTo>
                    <a:pt x="117" y="86"/>
                    <a:pt x="120" y="85"/>
                    <a:pt x="124" y="85"/>
                  </a:cubicBezTo>
                  <a:cubicBezTo>
                    <a:pt x="125" y="85"/>
                    <a:pt x="126" y="85"/>
                    <a:pt x="127" y="86"/>
                  </a:cubicBezTo>
                  <a:cubicBezTo>
                    <a:pt x="150" y="53"/>
                    <a:pt x="150" y="53"/>
                    <a:pt x="150" y="53"/>
                  </a:cubicBezTo>
                  <a:cubicBezTo>
                    <a:pt x="148" y="51"/>
                    <a:pt x="148" y="49"/>
                    <a:pt x="148" y="46"/>
                  </a:cubicBezTo>
                  <a:cubicBezTo>
                    <a:pt x="148" y="43"/>
                    <a:pt x="149" y="40"/>
                    <a:pt x="151" y="38"/>
                  </a:cubicBezTo>
                  <a:cubicBezTo>
                    <a:pt x="153" y="36"/>
                    <a:pt x="156" y="35"/>
                    <a:pt x="159" y="35"/>
                  </a:cubicBezTo>
                  <a:cubicBezTo>
                    <a:pt x="162" y="35"/>
                    <a:pt x="165" y="36"/>
                    <a:pt x="167" y="38"/>
                  </a:cubicBezTo>
                  <a:cubicBezTo>
                    <a:pt x="167" y="38"/>
                    <a:pt x="167" y="38"/>
                    <a:pt x="167" y="38"/>
                  </a:cubicBezTo>
                  <a:cubicBezTo>
                    <a:pt x="170" y="40"/>
                    <a:pt x="171" y="43"/>
                    <a:pt x="171" y="46"/>
                  </a:cubicBezTo>
                  <a:cubicBezTo>
                    <a:pt x="171" y="48"/>
                    <a:pt x="170" y="50"/>
                    <a:pt x="170" y="52"/>
                  </a:cubicBezTo>
                  <a:cubicBezTo>
                    <a:pt x="193" y="75"/>
                    <a:pt x="193" y="75"/>
                    <a:pt x="193" y="75"/>
                  </a:cubicBezTo>
                  <a:cubicBezTo>
                    <a:pt x="194" y="75"/>
                    <a:pt x="196" y="74"/>
                    <a:pt x="198" y="74"/>
                  </a:cubicBezTo>
                  <a:cubicBezTo>
                    <a:pt x="201" y="74"/>
                    <a:pt x="204" y="75"/>
                    <a:pt x="206" y="77"/>
                  </a:cubicBezTo>
                  <a:cubicBezTo>
                    <a:pt x="206" y="78"/>
                    <a:pt x="206" y="78"/>
                    <a:pt x="206" y="78"/>
                  </a:cubicBezTo>
                  <a:cubicBezTo>
                    <a:pt x="208" y="80"/>
                    <a:pt x="210" y="83"/>
                    <a:pt x="210" y="86"/>
                  </a:cubicBezTo>
                  <a:cubicBezTo>
                    <a:pt x="210" y="89"/>
                    <a:pt x="208" y="92"/>
                    <a:pt x="206" y="94"/>
                  </a:cubicBezTo>
                  <a:cubicBezTo>
                    <a:pt x="206" y="94"/>
                    <a:pt x="206" y="94"/>
                    <a:pt x="206" y="94"/>
                  </a:cubicBezTo>
                  <a:cubicBezTo>
                    <a:pt x="206" y="94"/>
                    <a:pt x="206" y="94"/>
                    <a:pt x="206" y="94"/>
                  </a:cubicBezTo>
                  <a:cubicBezTo>
                    <a:pt x="204" y="96"/>
                    <a:pt x="201" y="97"/>
                    <a:pt x="198" y="97"/>
                  </a:cubicBezTo>
                  <a:cubicBezTo>
                    <a:pt x="195" y="97"/>
                    <a:pt x="192" y="96"/>
                    <a:pt x="190" y="94"/>
                  </a:cubicBezTo>
                  <a:cubicBezTo>
                    <a:pt x="190" y="94"/>
                    <a:pt x="190" y="94"/>
                    <a:pt x="190" y="94"/>
                  </a:cubicBezTo>
                  <a:cubicBezTo>
                    <a:pt x="190" y="94"/>
                    <a:pt x="190" y="94"/>
                    <a:pt x="190" y="94"/>
                  </a:cubicBezTo>
                  <a:cubicBezTo>
                    <a:pt x="190" y="94"/>
                    <a:pt x="190" y="94"/>
                    <a:pt x="190" y="94"/>
                  </a:cubicBezTo>
                  <a:cubicBezTo>
                    <a:pt x="188" y="92"/>
                    <a:pt x="186" y="89"/>
                    <a:pt x="186" y="86"/>
                  </a:cubicBezTo>
                  <a:cubicBezTo>
                    <a:pt x="186" y="84"/>
                    <a:pt x="187" y="82"/>
                    <a:pt x="188" y="80"/>
                  </a:cubicBezTo>
                  <a:cubicBezTo>
                    <a:pt x="164" y="57"/>
                    <a:pt x="164" y="57"/>
                    <a:pt x="164" y="57"/>
                  </a:cubicBezTo>
                  <a:close/>
                  <a:moveTo>
                    <a:pt x="220" y="20"/>
                  </a:moveTo>
                  <a:cubicBezTo>
                    <a:pt x="220" y="163"/>
                    <a:pt x="220" y="163"/>
                    <a:pt x="220" y="163"/>
                  </a:cubicBezTo>
                  <a:cubicBezTo>
                    <a:pt x="16" y="163"/>
                    <a:pt x="16" y="163"/>
                    <a:pt x="16" y="163"/>
                  </a:cubicBezTo>
                  <a:cubicBezTo>
                    <a:pt x="16" y="20"/>
                    <a:pt x="16" y="20"/>
                    <a:pt x="16" y="20"/>
                  </a:cubicBezTo>
                  <a:cubicBezTo>
                    <a:pt x="220" y="20"/>
                    <a:pt x="220" y="20"/>
                    <a:pt x="220" y="20"/>
                  </a:cubicBezTo>
                  <a:close/>
                  <a:moveTo>
                    <a:pt x="230" y="163"/>
                  </a:moveTo>
                  <a:cubicBezTo>
                    <a:pt x="230" y="20"/>
                    <a:pt x="230" y="20"/>
                    <a:pt x="230" y="20"/>
                  </a:cubicBezTo>
                  <a:cubicBezTo>
                    <a:pt x="231" y="20"/>
                    <a:pt x="231" y="20"/>
                    <a:pt x="231" y="20"/>
                  </a:cubicBezTo>
                  <a:cubicBezTo>
                    <a:pt x="234" y="20"/>
                    <a:pt x="237" y="18"/>
                    <a:pt x="237" y="14"/>
                  </a:cubicBezTo>
                  <a:cubicBezTo>
                    <a:pt x="237" y="11"/>
                    <a:pt x="234" y="8"/>
                    <a:pt x="231" y="8"/>
                  </a:cubicBezTo>
                  <a:cubicBezTo>
                    <a:pt x="125" y="8"/>
                    <a:pt x="125" y="8"/>
                    <a:pt x="125" y="8"/>
                  </a:cubicBezTo>
                  <a:cubicBezTo>
                    <a:pt x="125" y="0"/>
                    <a:pt x="125" y="0"/>
                    <a:pt x="125" y="0"/>
                  </a:cubicBezTo>
                  <a:cubicBezTo>
                    <a:pt x="124" y="0"/>
                    <a:pt x="124" y="0"/>
                    <a:pt x="124" y="0"/>
                  </a:cubicBezTo>
                  <a:cubicBezTo>
                    <a:pt x="112" y="0"/>
                    <a:pt x="112" y="0"/>
                    <a:pt x="112" y="0"/>
                  </a:cubicBezTo>
                  <a:cubicBezTo>
                    <a:pt x="111" y="0"/>
                    <a:pt x="111" y="0"/>
                    <a:pt x="111" y="0"/>
                  </a:cubicBezTo>
                  <a:cubicBezTo>
                    <a:pt x="111" y="8"/>
                    <a:pt x="111" y="8"/>
                    <a:pt x="111" y="8"/>
                  </a:cubicBezTo>
                  <a:cubicBezTo>
                    <a:pt x="6" y="8"/>
                    <a:pt x="6" y="8"/>
                    <a:pt x="6" y="8"/>
                  </a:cubicBezTo>
                  <a:cubicBezTo>
                    <a:pt x="2" y="8"/>
                    <a:pt x="0" y="11"/>
                    <a:pt x="0" y="14"/>
                  </a:cubicBezTo>
                  <a:cubicBezTo>
                    <a:pt x="0" y="18"/>
                    <a:pt x="2" y="20"/>
                    <a:pt x="6" y="20"/>
                  </a:cubicBezTo>
                  <a:cubicBezTo>
                    <a:pt x="7" y="20"/>
                    <a:pt x="7" y="20"/>
                    <a:pt x="7" y="20"/>
                  </a:cubicBezTo>
                  <a:cubicBezTo>
                    <a:pt x="7" y="163"/>
                    <a:pt x="7" y="163"/>
                    <a:pt x="7" y="163"/>
                  </a:cubicBezTo>
                  <a:cubicBezTo>
                    <a:pt x="6" y="163"/>
                    <a:pt x="6" y="163"/>
                    <a:pt x="6" y="163"/>
                  </a:cubicBezTo>
                  <a:cubicBezTo>
                    <a:pt x="2" y="163"/>
                    <a:pt x="0" y="166"/>
                    <a:pt x="0" y="169"/>
                  </a:cubicBezTo>
                  <a:cubicBezTo>
                    <a:pt x="0" y="173"/>
                    <a:pt x="2" y="175"/>
                    <a:pt x="6" y="175"/>
                  </a:cubicBezTo>
                  <a:cubicBezTo>
                    <a:pt x="111" y="175"/>
                    <a:pt x="111" y="175"/>
                    <a:pt x="111" y="175"/>
                  </a:cubicBezTo>
                  <a:cubicBezTo>
                    <a:pt x="111" y="212"/>
                    <a:pt x="111" y="212"/>
                    <a:pt x="111" y="212"/>
                  </a:cubicBezTo>
                  <a:cubicBezTo>
                    <a:pt x="64" y="263"/>
                    <a:pt x="64" y="263"/>
                    <a:pt x="64" y="263"/>
                  </a:cubicBezTo>
                  <a:cubicBezTo>
                    <a:pt x="60" y="262"/>
                    <a:pt x="55" y="263"/>
                    <a:pt x="52" y="266"/>
                  </a:cubicBezTo>
                  <a:cubicBezTo>
                    <a:pt x="52" y="266"/>
                    <a:pt x="52" y="266"/>
                    <a:pt x="52" y="266"/>
                  </a:cubicBezTo>
                  <a:cubicBezTo>
                    <a:pt x="50" y="268"/>
                    <a:pt x="49" y="271"/>
                    <a:pt x="49" y="274"/>
                  </a:cubicBezTo>
                  <a:cubicBezTo>
                    <a:pt x="49" y="286"/>
                    <a:pt x="63" y="289"/>
                    <a:pt x="69" y="283"/>
                  </a:cubicBezTo>
                  <a:cubicBezTo>
                    <a:pt x="69" y="283"/>
                    <a:pt x="69" y="283"/>
                    <a:pt x="69" y="283"/>
                  </a:cubicBezTo>
                  <a:cubicBezTo>
                    <a:pt x="72" y="279"/>
                    <a:pt x="73" y="274"/>
                    <a:pt x="71" y="270"/>
                  </a:cubicBezTo>
                  <a:cubicBezTo>
                    <a:pt x="111" y="227"/>
                    <a:pt x="111" y="227"/>
                    <a:pt x="111" y="227"/>
                  </a:cubicBezTo>
                  <a:cubicBezTo>
                    <a:pt x="111" y="251"/>
                    <a:pt x="111" y="251"/>
                    <a:pt x="111" y="251"/>
                  </a:cubicBezTo>
                  <a:cubicBezTo>
                    <a:pt x="112" y="251"/>
                    <a:pt x="112" y="251"/>
                    <a:pt x="112" y="251"/>
                  </a:cubicBezTo>
                  <a:cubicBezTo>
                    <a:pt x="124" y="251"/>
                    <a:pt x="124" y="251"/>
                    <a:pt x="124" y="251"/>
                  </a:cubicBezTo>
                  <a:cubicBezTo>
                    <a:pt x="125" y="251"/>
                    <a:pt x="125" y="251"/>
                    <a:pt x="125" y="251"/>
                  </a:cubicBezTo>
                  <a:cubicBezTo>
                    <a:pt x="125" y="227"/>
                    <a:pt x="125" y="227"/>
                    <a:pt x="125" y="227"/>
                  </a:cubicBezTo>
                  <a:cubicBezTo>
                    <a:pt x="165" y="270"/>
                    <a:pt x="165" y="270"/>
                    <a:pt x="165" y="270"/>
                  </a:cubicBezTo>
                  <a:cubicBezTo>
                    <a:pt x="160" y="282"/>
                    <a:pt x="177" y="291"/>
                    <a:pt x="184" y="283"/>
                  </a:cubicBezTo>
                  <a:cubicBezTo>
                    <a:pt x="184" y="283"/>
                    <a:pt x="184" y="283"/>
                    <a:pt x="184" y="283"/>
                  </a:cubicBezTo>
                  <a:cubicBezTo>
                    <a:pt x="193" y="274"/>
                    <a:pt x="184" y="259"/>
                    <a:pt x="172" y="263"/>
                  </a:cubicBezTo>
                  <a:cubicBezTo>
                    <a:pt x="125" y="212"/>
                    <a:pt x="125" y="212"/>
                    <a:pt x="125" y="212"/>
                  </a:cubicBezTo>
                  <a:cubicBezTo>
                    <a:pt x="125" y="175"/>
                    <a:pt x="125" y="175"/>
                    <a:pt x="125" y="175"/>
                  </a:cubicBezTo>
                  <a:cubicBezTo>
                    <a:pt x="231" y="175"/>
                    <a:pt x="231" y="175"/>
                    <a:pt x="231" y="175"/>
                  </a:cubicBezTo>
                  <a:cubicBezTo>
                    <a:pt x="234" y="175"/>
                    <a:pt x="237" y="173"/>
                    <a:pt x="237" y="169"/>
                  </a:cubicBezTo>
                  <a:cubicBezTo>
                    <a:pt x="237" y="166"/>
                    <a:pt x="234" y="163"/>
                    <a:pt x="231" y="163"/>
                  </a:cubicBezTo>
                  <a:cubicBezTo>
                    <a:pt x="230" y="163"/>
                    <a:pt x="230" y="163"/>
                    <a:pt x="230" y="163"/>
                  </a:cubicBezTo>
                  <a:close/>
                  <a:moveTo>
                    <a:pt x="198" y="90"/>
                  </a:moveTo>
                  <a:cubicBezTo>
                    <a:pt x="199" y="90"/>
                    <a:pt x="200" y="90"/>
                    <a:pt x="201" y="89"/>
                  </a:cubicBezTo>
                  <a:cubicBezTo>
                    <a:pt x="201" y="89"/>
                    <a:pt x="201" y="89"/>
                    <a:pt x="201" y="89"/>
                  </a:cubicBezTo>
                  <a:cubicBezTo>
                    <a:pt x="202" y="88"/>
                    <a:pt x="202" y="87"/>
                    <a:pt x="202" y="86"/>
                  </a:cubicBezTo>
                  <a:cubicBezTo>
                    <a:pt x="202" y="85"/>
                    <a:pt x="202" y="83"/>
                    <a:pt x="201" y="83"/>
                  </a:cubicBezTo>
                  <a:cubicBezTo>
                    <a:pt x="200" y="82"/>
                    <a:pt x="199" y="81"/>
                    <a:pt x="198" y="81"/>
                  </a:cubicBezTo>
                  <a:cubicBezTo>
                    <a:pt x="197" y="81"/>
                    <a:pt x="196" y="82"/>
                    <a:pt x="195" y="83"/>
                  </a:cubicBezTo>
                  <a:cubicBezTo>
                    <a:pt x="195" y="83"/>
                    <a:pt x="195" y="83"/>
                    <a:pt x="195" y="83"/>
                  </a:cubicBezTo>
                  <a:cubicBezTo>
                    <a:pt x="194" y="83"/>
                    <a:pt x="194" y="85"/>
                    <a:pt x="194" y="86"/>
                  </a:cubicBezTo>
                  <a:cubicBezTo>
                    <a:pt x="194" y="87"/>
                    <a:pt x="194" y="88"/>
                    <a:pt x="195" y="89"/>
                  </a:cubicBezTo>
                  <a:cubicBezTo>
                    <a:pt x="195" y="89"/>
                    <a:pt x="195" y="89"/>
                    <a:pt x="195" y="89"/>
                  </a:cubicBezTo>
                  <a:cubicBezTo>
                    <a:pt x="196" y="90"/>
                    <a:pt x="197" y="90"/>
                    <a:pt x="198" y="90"/>
                  </a:cubicBezTo>
                  <a:close/>
                  <a:moveTo>
                    <a:pt x="83" y="91"/>
                  </a:moveTo>
                  <a:cubicBezTo>
                    <a:pt x="84" y="91"/>
                    <a:pt x="85" y="91"/>
                    <a:pt x="86" y="90"/>
                  </a:cubicBezTo>
                  <a:cubicBezTo>
                    <a:pt x="86" y="90"/>
                    <a:pt x="86" y="90"/>
                    <a:pt x="86" y="90"/>
                  </a:cubicBezTo>
                  <a:cubicBezTo>
                    <a:pt x="86" y="89"/>
                    <a:pt x="87" y="88"/>
                    <a:pt x="87" y="87"/>
                  </a:cubicBezTo>
                  <a:cubicBezTo>
                    <a:pt x="87" y="86"/>
                    <a:pt x="86" y="85"/>
                    <a:pt x="86" y="84"/>
                  </a:cubicBezTo>
                  <a:cubicBezTo>
                    <a:pt x="85" y="83"/>
                    <a:pt x="84" y="83"/>
                    <a:pt x="83" y="83"/>
                  </a:cubicBezTo>
                  <a:cubicBezTo>
                    <a:pt x="81" y="83"/>
                    <a:pt x="80" y="83"/>
                    <a:pt x="79" y="84"/>
                  </a:cubicBezTo>
                  <a:cubicBezTo>
                    <a:pt x="79" y="84"/>
                    <a:pt x="79" y="84"/>
                    <a:pt x="79" y="84"/>
                  </a:cubicBezTo>
                  <a:cubicBezTo>
                    <a:pt x="79" y="84"/>
                    <a:pt x="79" y="84"/>
                    <a:pt x="79" y="84"/>
                  </a:cubicBezTo>
                  <a:cubicBezTo>
                    <a:pt x="79" y="85"/>
                    <a:pt x="78" y="86"/>
                    <a:pt x="78" y="87"/>
                  </a:cubicBezTo>
                  <a:cubicBezTo>
                    <a:pt x="78" y="88"/>
                    <a:pt x="79" y="89"/>
                    <a:pt x="79" y="90"/>
                  </a:cubicBezTo>
                  <a:cubicBezTo>
                    <a:pt x="79" y="90"/>
                    <a:pt x="79" y="90"/>
                    <a:pt x="79" y="90"/>
                  </a:cubicBezTo>
                  <a:cubicBezTo>
                    <a:pt x="80" y="91"/>
                    <a:pt x="81" y="91"/>
                    <a:pt x="83" y="91"/>
                  </a:cubicBezTo>
                  <a:close/>
                  <a:moveTo>
                    <a:pt x="124" y="101"/>
                  </a:moveTo>
                  <a:cubicBezTo>
                    <a:pt x="125" y="101"/>
                    <a:pt x="126" y="101"/>
                    <a:pt x="127" y="100"/>
                  </a:cubicBezTo>
                  <a:cubicBezTo>
                    <a:pt x="127" y="100"/>
                    <a:pt x="127" y="100"/>
                    <a:pt x="127" y="100"/>
                  </a:cubicBezTo>
                  <a:cubicBezTo>
                    <a:pt x="128" y="99"/>
                    <a:pt x="128" y="98"/>
                    <a:pt x="128" y="97"/>
                  </a:cubicBezTo>
                  <a:cubicBezTo>
                    <a:pt x="128" y="96"/>
                    <a:pt x="127" y="94"/>
                    <a:pt x="127" y="94"/>
                  </a:cubicBezTo>
                  <a:cubicBezTo>
                    <a:pt x="127" y="94"/>
                    <a:pt x="127" y="94"/>
                    <a:pt x="127" y="94"/>
                  </a:cubicBezTo>
                  <a:cubicBezTo>
                    <a:pt x="126" y="93"/>
                    <a:pt x="125" y="92"/>
                    <a:pt x="124" y="92"/>
                  </a:cubicBezTo>
                  <a:cubicBezTo>
                    <a:pt x="122" y="92"/>
                    <a:pt x="121" y="93"/>
                    <a:pt x="121" y="94"/>
                  </a:cubicBezTo>
                  <a:cubicBezTo>
                    <a:pt x="121" y="94"/>
                    <a:pt x="121" y="94"/>
                    <a:pt x="121" y="94"/>
                  </a:cubicBezTo>
                  <a:cubicBezTo>
                    <a:pt x="120" y="94"/>
                    <a:pt x="119" y="96"/>
                    <a:pt x="119" y="97"/>
                  </a:cubicBezTo>
                  <a:cubicBezTo>
                    <a:pt x="119" y="98"/>
                    <a:pt x="120" y="99"/>
                    <a:pt x="121" y="100"/>
                  </a:cubicBezTo>
                  <a:cubicBezTo>
                    <a:pt x="121" y="101"/>
                    <a:pt x="122" y="101"/>
                    <a:pt x="124" y="101"/>
                  </a:cubicBezTo>
                  <a:close/>
                </a:path>
              </a:pathLst>
            </a:custGeom>
            <a:solidFill>
              <a:schemeClr val="accent1"/>
            </a:solidFill>
            <a:ln>
              <a:noFill/>
            </a:ln>
          </p:spPr>
          <p:txBody>
            <a:bodyPr vert="horz" wrap="square" lIns="91398" tIns="45698" rIns="91398" bIns="45698" numCol="1" anchor="t" anchorCtr="0" compatLnSpc="1">
              <a:prstTxWarp prst="textNoShape">
                <a:avLst/>
              </a:prstTxWarp>
            </a:bodyPr>
            <a:lstStyle/>
            <a:p>
              <a:endParaRPr lang="en-GB">
                <a:solidFill>
                  <a:srgbClr val="000000"/>
                </a:solidFill>
              </a:endParaRPr>
            </a:p>
          </p:txBody>
        </p:sp>
        <p:cxnSp>
          <p:nvCxnSpPr>
            <p:cNvPr id="104" name="Elbow Connector 103"/>
            <p:cNvCxnSpPr/>
            <p:nvPr/>
          </p:nvCxnSpPr>
          <p:spPr>
            <a:xfrm rot="5400000" flipH="1" flipV="1">
              <a:off x="1636910" y="2350107"/>
              <a:ext cx="1145616" cy="1319823"/>
            </a:xfrm>
            <a:prstGeom prst="bentConnector2">
              <a:avLst/>
            </a:prstGeom>
            <a:ln w="9525"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5" name="Elbow Connector 104"/>
            <p:cNvCxnSpPr/>
            <p:nvPr/>
          </p:nvCxnSpPr>
          <p:spPr>
            <a:xfrm rot="16200000" flipH="1">
              <a:off x="1683595" y="5098702"/>
              <a:ext cx="1116957" cy="1384533"/>
            </a:xfrm>
            <a:prstGeom prst="bentConnector2">
              <a:avLst/>
            </a:prstGeom>
            <a:ln w="9525"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463993" y="4429792"/>
              <a:ext cx="405633" cy="0"/>
            </a:xfrm>
            <a:prstGeom prst="line">
              <a:avLst/>
            </a:prstGeom>
            <a:ln w="9525"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3695774" y="6058985"/>
              <a:ext cx="1707788" cy="646331"/>
            </a:xfrm>
            <a:prstGeom prst="rect">
              <a:avLst/>
            </a:prstGeom>
            <a:noFill/>
          </p:spPr>
          <p:txBody>
            <a:bodyPr wrap="square" rtlCol="0" anchor="ctr">
              <a:spAutoFit/>
            </a:bodyPr>
            <a:lstStyle/>
            <a:p>
              <a:r>
                <a:rPr lang="en-US">
                  <a:solidFill>
                    <a:srgbClr val="FF3366">
                      <a:lumMod val="20000"/>
                      <a:lumOff val="80000"/>
                    </a:srgbClr>
                  </a:solidFill>
                </a:rPr>
                <a:t>Immersive Environment</a:t>
              </a:r>
            </a:p>
          </p:txBody>
        </p:sp>
        <p:grpSp>
          <p:nvGrpSpPr>
            <p:cNvPr id="111" name="Group 110"/>
            <p:cNvGrpSpPr/>
            <p:nvPr/>
          </p:nvGrpSpPr>
          <p:grpSpPr>
            <a:xfrm>
              <a:off x="2967370" y="6181844"/>
              <a:ext cx="642735" cy="431992"/>
              <a:chOff x="2175176" y="5053701"/>
              <a:chExt cx="735511" cy="494348"/>
            </a:xfrm>
            <a:solidFill>
              <a:schemeClr val="accent1"/>
            </a:solidFill>
          </p:grpSpPr>
          <p:sp>
            <p:nvSpPr>
              <p:cNvPr id="112" name="Freeform 79"/>
              <p:cNvSpPr>
                <a:spLocks/>
              </p:cNvSpPr>
              <p:nvPr/>
            </p:nvSpPr>
            <p:spPr bwMode="auto">
              <a:xfrm>
                <a:off x="2175176" y="5053701"/>
                <a:ext cx="428707" cy="402259"/>
              </a:xfrm>
              <a:custGeom>
                <a:avLst/>
                <a:gdLst>
                  <a:gd name="T0" fmla="*/ 513 w 755"/>
                  <a:gd name="T1" fmla="*/ 569 h 708"/>
                  <a:gd name="T2" fmla="*/ 385 w 755"/>
                  <a:gd name="T3" fmla="*/ 690 h 708"/>
                  <a:gd name="T4" fmla="*/ 340 w 755"/>
                  <a:gd name="T5" fmla="*/ 669 h 708"/>
                  <a:gd name="T6" fmla="*/ 354 w 755"/>
                  <a:gd name="T7" fmla="*/ 546 h 708"/>
                  <a:gd name="T8" fmla="*/ 454 w 755"/>
                  <a:gd name="T9" fmla="*/ 0 h 708"/>
                  <a:gd name="T10" fmla="*/ 755 w 755"/>
                  <a:gd name="T11" fmla="*/ 166 h 708"/>
                  <a:gd name="T12" fmla="*/ 490 w 755"/>
                  <a:gd name="T13" fmla="*/ 441 h 708"/>
                  <a:gd name="T14" fmla="*/ 513 w 755"/>
                  <a:gd name="T15" fmla="*/ 569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5" h="708">
                    <a:moveTo>
                      <a:pt x="513" y="569"/>
                    </a:moveTo>
                    <a:cubicBezTo>
                      <a:pt x="385" y="690"/>
                      <a:pt x="385" y="690"/>
                      <a:pt x="385" y="690"/>
                    </a:cubicBezTo>
                    <a:cubicBezTo>
                      <a:pt x="366" y="708"/>
                      <a:pt x="337" y="693"/>
                      <a:pt x="340" y="669"/>
                    </a:cubicBezTo>
                    <a:cubicBezTo>
                      <a:pt x="354" y="546"/>
                      <a:pt x="354" y="546"/>
                      <a:pt x="354" y="546"/>
                    </a:cubicBezTo>
                    <a:cubicBezTo>
                      <a:pt x="0" y="453"/>
                      <a:pt x="75" y="0"/>
                      <a:pt x="454" y="0"/>
                    </a:cubicBezTo>
                    <a:cubicBezTo>
                      <a:pt x="586" y="0"/>
                      <a:pt x="702" y="55"/>
                      <a:pt x="755" y="166"/>
                    </a:cubicBezTo>
                    <a:cubicBezTo>
                      <a:pt x="612" y="193"/>
                      <a:pt x="498" y="293"/>
                      <a:pt x="490" y="441"/>
                    </a:cubicBezTo>
                    <a:cubicBezTo>
                      <a:pt x="488" y="485"/>
                      <a:pt x="496" y="529"/>
                      <a:pt x="513" y="569"/>
                    </a:cubicBezTo>
                    <a:close/>
                  </a:path>
                </a:pathLst>
              </a:custGeom>
              <a:grpFill/>
              <a:ln>
                <a:noFill/>
              </a:ln>
            </p:spPr>
            <p:txBody>
              <a:bodyPr vert="horz" wrap="square" lIns="91398" tIns="45698" rIns="91398" bIns="45698" numCol="1" anchor="t" anchorCtr="0" compatLnSpc="1">
                <a:prstTxWarp prst="textNoShape">
                  <a:avLst/>
                </a:prstTxWarp>
              </a:bodyPr>
              <a:lstStyle/>
              <a:p>
                <a:endParaRPr lang="en-GB">
                  <a:solidFill>
                    <a:srgbClr val="000000"/>
                  </a:solidFill>
                </a:endParaRPr>
              </a:p>
            </p:txBody>
          </p:sp>
          <p:sp>
            <p:nvSpPr>
              <p:cNvPr id="113" name="Freeform 80"/>
              <p:cNvSpPr>
                <a:spLocks noEditPoints="1"/>
              </p:cNvSpPr>
              <p:nvPr/>
            </p:nvSpPr>
            <p:spPr bwMode="auto">
              <a:xfrm>
                <a:off x="2439181" y="5159976"/>
                <a:ext cx="471506" cy="388073"/>
              </a:xfrm>
              <a:custGeom>
                <a:avLst/>
                <a:gdLst>
                  <a:gd name="T0" fmla="*/ 257 w 830"/>
                  <a:gd name="T1" fmla="*/ 254 h 683"/>
                  <a:gd name="T2" fmla="*/ 257 w 830"/>
                  <a:gd name="T3" fmla="*/ 322 h 683"/>
                  <a:gd name="T4" fmla="*/ 257 w 830"/>
                  <a:gd name="T5" fmla="*/ 254 h 683"/>
                  <a:gd name="T6" fmla="*/ 380 w 830"/>
                  <a:gd name="T7" fmla="*/ 254 h 683"/>
                  <a:gd name="T8" fmla="*/ 380 w 830"/>
                  <a:gd name="T9" fmla="*/ 322 h 683"/>
                  <a:gd name="T10" fmla="*/ 380 w 830"/>
                  <a:gd name="T11" fmla="*/ 254 h 683"/>
                  <a:gd name="T12" fmla="*/ 504 w 830"/>
                  <a:gd name="T13" fmla="*/ 254 h 683"/>
                  <a:gd name="T14" fmla="*/ 504 w 830"/>
                  <a:gd name="T15" fmla="*/ 322 h 683"/>
                  <a:gd name="T16" fmla="*/ 504 w 830"/>
                  <a:gd name="T17" fmla="*/ 254 h 683"/>
                  <a:gd name="T18" fmla="*/ 480 w 830"/>
                  <a:gd name="T19" fmla="*/ 520 h 683"/>
                  <a:gd name="T20" fmla="*/ 494 w 830"/>
                  <a:gd name="T21" fmla="*/ 643 h 683"/>
                  <a:gd name="T22" fmla="*/ 449 w 830"/>
                  <a:gd name="T23" fmla="*/ 664 h 683"/>
                  <a:gd name="T24" fmla="*/ 303 w 830"/>
                  <a:gd name="T25" fmla="*/ 526 h 683"/>
                  <a:gd name="T26" fmla="*/ 74 w 830"/>
                  <a:gd name="T27" fmla="*/ 369 h 683"/>
                  <a:gd name="T28" fmla="*/ 380 w 830"/>
                  <a:gd name="T29" fmla="*/ 0 h 683"/>
                  <a:gd name="T30" fmla="*/ 480 w 830"/>
                  <a:gd name="T31" fmla="*/ 520 h 683"/>
                  <a:gd name="T32" fmla="*/ 434 w 830"/>
                  <a:gd name="T33" fmla="*/ 578 h 683"/>
                  <a:gd name="T34" fmla="*/ 425 w 830"/>
                  <a:gd name="T35" fmla="*/ 503 h 683"/>
                  <a:gd name="T36" fmla="*/ 425 w 830"/>
                  <a:gd name="T37" fmla="*/ 503 h 683"/>
                  <a:gd name="T38" fmla="*/ 446 w 830"/>
                  <a:gd name="T39" fmla="*/ 475 h 683"/>
                  <a:gd name="T40" fmla="*/ 380 w 830"/>
                  <a:gd name="T41" fmla="*/ 52 h 683"/>
                  <a:gd name="T42" fmla="*/ 315 w 830"/>
                  <a:gd name="T43" fmla="*/ 475 h 683"/>
                  <a:gd name="T44" fmla="*/ 332 w 830"/>
                  <a:gd name="T45" fmla="*/ 483 h 683"/>
                  <a:gd name="T46" fmla="*/ 434 w 830"/>
                  <a:gd name="T47" fmla="*/ 57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0" h="683">
                    <a:moveTo>
                      <a:pt x="257" y="254"/>
                    </a:moveTo>
                    <a:cubicBezTo>
                      <a:pt x="302" y="254"/>
                      <a:pt x="302" y="322"/>
                      <a:pt x="257" y="322"/>
                    </a:cubicBezTo>
                    <a:cubicBezTo>
                      <a:pt x="212" y="322"/>
                      <a:pt x="212" y="254"/>
                      <a:pt x="257" y="254"/>
                    </a:cubicBezTo>
                    <a:close/>
                    <a:moveTo>
                      <a:pt x="380" y="254"/>
                    </a:moveTo>
                    <a:cubicBezTo>
                      <a:pt x="425" y="254"/>
                      <a:pt x="425" y="322"/>
                      <a:pt x="380" y="322"/>
                    </a:cubicBezTo>
                    <a:cubicBezTo>
                      <a:pt x="335" y="322"/>
                      <a:pt x="335" y="254"/>
                      <a:pt x="380" y="254"/>
                    </a:cubicBezTo>
                    <a:close/>
                    <a:moveTo>
                      <a:pt x="504" y="254"/>
                    </a:moveTo>
                    <a:cubicBezTo>
                      <a:pt x="549" y="254"/>
                      <a:pt x="549" y="322"/>
                      <a:pt x="504" y="322"/>
                    </a:cubicBezTo>
                    <a:cubicBezTo>
                      <a:pt x="458" y="322"/>
                      <a:pt x="458" y="254"/>
                      <a:pt x="504" y="254"/>
                    </a:cubicBezTo>
                    <a:close/>
                    <a:moveTo>
                      <a:pt x="480" y="520"/>
                    </a:moveTo>
                    <a:cubicBezTo>
                      <a:pt x="494" y="643"/>
                      <a:pt x="494" y="643"/>
                      <a:pt x="494" y="643"/>
                    </a:cubicBezTo>
                    <a:cubicBezTo>
                      <a:pt x="497" y="667"/>
                      <a:pt x="468" y="683"/>
                      <a:pt x="449" y="664"/>
                    </a:cubicBezTo>
                    <a:cubicBezTo>
                      <a:pt x="303" y="526"/>
                      <a:pt x="303" y="526"/>
                      <a:pt x="303" y="526"/>
                    </a:cubicBezTo>
                    <a:cubicBezTo>
                      <a:pt x="186" y="513"/>
                      <a:pt x="109" y="449"/>
                      <a:pt x="74" y="369"/>
                    </a:cubicBezTo>
                    <a:cubicBezTo>
                      <a:pt x="0" y="200"/>
                      <a:pt x="122" y="0"/>
                      <a:pt x="380" y="0"/>
                    </a:cubicBezTo>
                    <a:cubicBezTo>
                      <a:pt x="760" y="0"/>
                      <a:pt x="830" y="429"/>
                      <a:pt x="480" y="520"/>
                    </a:cubicBezTo>
                    <a:close/>
                    <a:moveTo>
                      <a:pt x="434" y="578"/>
                    </a:moveTo>
                    <a:cubicBezTo>
                      <a:pt x="425" y="503"/>
                      <a:pt x="425" y="503"/>
                      <a:pt x="425" y="503"/>
                    </a:cubicBezTo>
                    <a:cubicBezTo>
                      <a:pt x="425" y="503"/>
                      <a:pt x="425" y="503"/>
                      <a:pt x="425" y="503"/>
                    </a:cubicBezTo>
                    <a:cubicBezTo>
                      <a:pt x="423" y="490"/>
                      <a:pt x="432" y="478"/>
                      <a:pt x="446" y="475"/>
                    </a:cubicBezTo>
                    <a:cubicBezTo>
                      <a:pt x="760" y="410"/>
                      <a:pt x="706" y="52"/>
                      <a:pt x="380" y="52"/>
                    </a:cubicBezTo>
                    <a:cubicBezTo>
                      <a:pt x="19" y="52"/>
                      <a:pt x="31" y="455"/>
                      <a:pt x="315" y="475"/>
                    </a:cubicBezTo>
                    <a:cubicBezTo>
                      <a:pt x="321" y="476"/>
                      <a:pt x="327" y="478"/>
                      <a:pt x="332" y="483"/>
                    </a:cubicBezTo>
                    <a:cubicBezTo>
                      <a:pt x="434" y="578"/>
                      <a:pt x="434" y="578"/>
                      <a:pt x="434" y="578"/>
                    </a:cubicBezTo>
                    <a:close/>
                  </a:path>
                </a:pathLst>
              </a:custGeom>
              <a:grpFill/>
              <a:ln>
                <a:noFill/>
              </a:ln>
            </p:spPr>
            <p:txBody>
              <a:bodyPr vert="horz" wrap="square" lIns="91398" tIns="45698" rIns="91398" bIns="45698" numCol="1" anchor="t" anchorCtr="0" compatLnSpc="1">
                <a:prstTxWarp prst="textNoShape">
                  <a:avLst/>
                </a:prstTxWarp>
              </a:bodyPr>
              <a:lstStyle/>
              <a:p>
                <a:endParaRPr lang="en-GB">
                  <a:solidFill>
                    <a:srgbClr val="000000"/>
                  </a:solidFill>
                </a:endParaRPr>
              </a:p>
            </p:txBody>
          </p:sp>
        </p:grpSp>
        <p:grpSp>
          <p:nvGrpSpPr>
            <p:cNvPr id="115" name="Group 114"/>
            <p:cNvGrpSpPr/>
            <p:nvPr/>
          </p:nvGrpSpPr>
          <p:grpSpPr>
            <a:xfrm>
              <a:off x="3048485" y="2251918"/>
              <a:ext cx="480503" cy="480503"/>
              <a:chOff x="4214813" y="3071813"/>
              <a:chExt cx="720725" cy="720725"/>
            </a:xfrm>
            <a:solidFill>
              <a:schemeClr val="accent1"/>
            </a:solidFill>
          </p:grpSpPr>
          <p:sp>
            <p:nvSpPr>
              <p:cNvPr id="116" name="Freeform 44"/>
              <p:cNvSpPr>
                <a:spLocks/>
              </p:cNvSpPr>
              <p:nvPr/>
            </p:nvSpPr>
            <p:spPr bwMode="auto">
              <a:xfrm>
                <a:off x="4214813" y="3071813"/>
                <a:ext cx="338138" cy="371475"/>
              </a:xfrm>
              <a:custGeom>
                <a:avLst/>
                <a:gdLst>
                  <a:gd name="T0" fmla="*/ 89 w 90"/>
                  <a:gd name="T1" fmla="*/ 63 h 99"/>
                  <a:gd name="T2" fmla="*/ 25 w 90"/>
                  <a:gd name="T3" fmla="*/ 0 h 99"/>
                  <a:gd name="T4" fmla="*/ 0 w 90"/>
                  <a:gd name="T5" fmla="*/ 25 h 99"/>
                  <a:gd name="T6" fmla="*/ 63 w 90"/>
                  <a:gd name="T7" fmla="*/ 89 h 99"/>
                  <a:gd name="T8" fmla="*/ 71 w 90"/>
                  <a:gd name="T9" fmla="*/ 99 h 99"/>
                  <a:gd name="T10" fmla="*/ 90 w 90"/>
                  <a:gd name="T11" fmla="*/ 65 h 99"/>
                  <a:gd name="T12" fmla="*/ 89 w 90"/>
                  <a:gd name="T13" fmla="*/ 63 h 99"/>
                </a:gdLst>
                <a:ahLst/>
                <a:cxnLst>
                  <a:cxn ang="0">
                    <a:pos x="T0" y="T1"/>
                  </a:cxn>
                  <a:cxn ang="0">
                    <a:pos x="T2" y="T3"/>
                  </a:cxn>
                  <a:cxn ang="0">
                    <a:pos x="T4" y="T5"/>
                  </a:cxn>
                  <a:cxn ang="0">
                    <a:pos x="T6" y="T7"/>
                  </a:cxn>
                  <a:cxn ang="0">
                    <a:pos x="T8" y="T9"/>
                  </a:cxn>
                  <a:cxn ang="0">
                    <a:pos x="T10" y="T11"/>
                  </a:cxn>
                  <a:cxn ang="0">
                    <a:pos x="T12" y="T13"/>
                  </a:cxn>
                </a:cxnLst>
                <a:rect l="0" t="0" r="r" b="b"/>
                <a:pathLst>
                  <a:path w="90" h="99">
                    <a:moveTo>
                      <a:pt x="89" y="63"/>
                    </a:moveTo>
                    <a:cubicBezTo>
                      <a:pt x="25" y="0"/>
                      <a:pt x="25" y="0"/>
                      <a:pt x="25" y="0"/>
                    </a:cubicBezTo>
                    <a:cubicBezTo>
                      <a:pt x="0" y="25"/>
                      <a:pt x="0" y="25"/>
                      <a:pt x="0" y="25"/>
                    </a:cubicBezTo>
                    <a:cubicBezTo>
                      <a:pt x="63" y="89"/>
                      <a:pt x="63" y="89"/>
                      <a:pt x="63" y="89"/>
                    </a:cubicBezTo>
                    <a:cubicBezTo>
                      <a:pt x="66" y="92"/>
                      <a:pt x="69" y="96"/>
                      <a:pt x="71" y="99"/>
                    </a:cubicBezTo>
                    <a:cubicBezTo>
                      <a:pt x="74" y="87"/>
                      <a:pt x="81" y="75"/>
                      <a:pt x="90" y="65"/>
                    </a:cubicBezTo>
                    <a:cubicBezTo>
                      <a:pt x="90" y="64"/>
                      <a:pt x="89" y="64"/>
                      <a:pt x="8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GB">
                  <a:solidFill>
                    <a:srgbClr val="000000"/>
                  </a:solidFill>
                </a:endParaRPr>
              </a:p>
            </p:txBody>
          </p:sp>
          <p:sp>
            <p:nvSpPr>
              <p:cNvPr id="117" name="Freeform 45"/>
              <p:cNvSpPr>
                <a:spLocks/>
              </p:cNvSpPr>
              <p:nvPr/>
            </p:nvSpPr>
            <p:spPr bwMode="auto">
              <a:xfrm>
                <a:off x="4500563" y="3071813"/>
                <a:ext cx="434975" cy="720725"/>
              </a:xfrm>
              <a:custGeom>
                <a:avLst/>
                <a:gdLst>
                  <a:gd name="T0" fmla="*/ 51 w 116"/>
                  <a:gd name="T1" fmla="*/ 0 h 192"/>
                  <a:gd name="T2" fmla="*/ 71 w 116"/>
                  <a:gd name="T3" fmla="*/ 20 h 192"/>
                  <a:gd name="T4" fmla="*/ 27 w 116"/>
                  <a:gd name="T5" fmla="*/ 64 h 192"/>
                  <a:gd name="T6" fmla="*/ 0 w 116"/>
                  <a:gd name="T7" fmla="*/ 124 h 192"/>
                  <a:gd name="T8" fmla="*/ 0 w 116"/>
                  <a:gd name="T9" fmla="*/ 192 h 192"/>
                  <a:gd name="T10" fmla="*/ 40 w 116"/>
                  <a:gd name="T11" fmla="*/ 192 h 192"/>
                  <a:gd name="T12" fmla="*/ 40 w 116"/>
                  <a:gd name="T13" fmla="*/ 124 h 192"/>
                  <a:gd name="T14" fmla="*/ 53 w 116"/>
                  <a:gd name="T15" fmla="*/ 89 h 192"/>
                  <a:gd name="T16" fmla="*/ 96 w 116"/>
                  <a:gd name="T17" fmla="*/ 45 h 192"/>
                  <a:gd name="T18" fmla="*/ 116 w 116"/>
                  <a:gd name="T19" fmla="*/ 65 h 192"/>
                  <a:gd name="T20" fmla="*/ 116 w 116"/>
                  <a:gd name="T21" fmla="*/ 0 h 192"/>
                  <a:gd name="T22" fmla="*/ 51 w 116"/>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92">
                    <a:moveTo>
                      <a:pt x="51" y="0"/>
                    </a:moveTo>
                    <a:cubicBezTo>
                      <a:pt x="71" y="20"/>
                      <a:pt x="71" y="20"/>
                      <a:pt x="71" y="20"/>
                    </a:cubicBezTo>
                    <a:cubicBezTo>
                      <a:pt x="27" y="64"/>
                      <a:pt x="27" y="64"/>
                      <a:pt x="27" y="64"/>
                    </a:cubicBezTo>
                    <a:cubicBezTo>
                      <a:pt x="11" y="80"/>
                      <a:pt x="0" y="101"/>
                      <a:pt x="0" y="124"/>
                    </a:cubicBezTo>
                    <a:cubicBezTo>
                      <a:pt x="0" y="192"/>
                      <a:pt x="0" y="192"/>
                      <a:pt x="0" y="192"/>
                    </a:cubicBezTo>
                    <a:cubicBezTo>
                      <a:pt x="40" y="192"/>
                      <a:pt x="40" y="192"/>
                      <a:pt x="40" y="192"/>
                    </a:cubicBezTo>
                    <a:cubicBezTo>
                      <a:pt x="40" y="124"/>
                      <a:pt x="40" y="124"/>
                      <a:pt x="40" y="124"/>
                    </a:cubicBezTo>
                    <a:cubicBezTo>
                      <a:pt x="40" y="111"/>
                      <a:pt x="44" y="98"/>
                      <a:pt x="53" y="89"/>
                    </a:cubicBezTo>
                    <a:cubicBezTo>
                      <a:pt x="96" y="45"/>
                      <a:pt x="96" y="45"/>
                      <a:pt x="96" y="45"/>
                    </a:cubicBezTo>
                    <a:cubicBezTo>
                      <a:pt x="116" y="65"/>
                      <a:pt x="116" y="65"/>
                      <a:pt x="116" y="65"/>
                    </a:cubicBezTo>
                    <a:cubicBezTo>
                      <a:pt x="116" y="0"/>
                      <a:pt x="116" y="0"/>
                      <a:pt x="116" y="0"/>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GB">
                  <a:solidFill>
                    <a:srgbClr val="000000"/>
                  </a:solidFill>
                </a:endParaRPr>
              </a:p>
            </p:txBody>
          </p:sp>
        </p:grpSp>
        <p:cxnSp>
          <p:nvCxnSpPr>
            <p:cNvPr id="118" name="Elbow Connector 117"/>
            <p:cNvCxnSpPr/>
            <p:nvPr/>
          </p:nvCxnSpPr>
          <p:spPr>
            <a:xfrm flipV="1">
              <a:off x="1997469" y="3314019"/>
              <a:ext cx="898883" cy="268806"/>
            </a:xfrm>
            <a:prstGeom prst="bentConnector3">
              <a:avLst>
                <a:gd name="adj1" fmla="val -851"/>
              </a:avLst>
            </a:prstGeom>
            <a:ln w="9525"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9" name="Elbow Connector 118"/>
            <p:cNvCxnSpPr/>
            <p:nvPr/>
          </p:nvCxnSpPr>
          <p:spPr>
            <a:xfrm>
              <a:off x="1997469" y="5108379"/>
              <a:ext cx="881800" cy="391115"/>
            </a:xfrm>
            <a:prstGeom prst="bentConnector3">
              <a:avLst>
                <a:gd name="adj1" fmla="val -2916"/>
              </a:avLst>
            </a:prstGeom>
            <a:ln w="9525"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23936" y="3582825"/>
              <a:ext cx="2240058" cy="164966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A1133"/>
                  </a:solidFill>
                </a:rPr>
                <a:t>Insights Driven Enterprise</a:t>
              </a:r>
            </a:p>
          </p:txBody>
        </p:sp>
      </p:grpSp>
      <p:sp>
        <p:nvSpPr>
          <p:cNvPr id="3" name="Rectangle 2"/>
          <p:cNvSpPr/>
          <p:nvPr/>
        </p:nvSpPr>
        <p:spPr>
          <a:xfrm>
            <a:off x="-1241995" y="2863935"/>
            <a:ext cx="3189143" cy="404516"/>
          </a:xfrm>
          <a:prstGeom prst="rect">
            <a:avLst/>
          </a:prstGeom>
        </p:spPr>
        <p:txBody>
          <a:bodyPr vert="horz" lIns="0" tIns="0" rIns="0" bIns="0" rtlCol="0">
            <a:noAutofit/>
          </a:bodyPr>
          <a:lstStyle/>
          <a:p>
            <a:pPr algn="ctr">
              <a:lnSpc>
                <a:spcPct val="110000"/>
              </a:lnSpc>
              <a:spcBef>
                <a:spcPts val="1200"/>
              </a:spcBef>
            </a:pPr>
            <a:endParaRPr lang="en-US" sz="2000">
              <a:solidFill>
                <a:srgbClr val="FFB500"/>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274709255"/>
      </p:ext>
    </p:extLst>
  </p:cSld>
  <p:clrMapOvr>
    <a:masterClrMapping/>
  </p:clrMapOvr>
  <p:transition advClick="0">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64</a:t>
            </a:fld>
            <a:endParaRPr lang="en-US">
              <a:solidFill>
                <a:srgbClr val="FFFFFF">
                  <a:alpha val="50000"/>
                </a:srgbClr>
              </a:solidFill>
            </a:endParaRPr>
          </a:p>
        </p:txBody>
      </p:sp>
      <p:sp>
        <p:nvSpPr>
          <p:cNvPr id="3" name="Title 2"/>
          <p:cNvSpPr>
            <a:spLocks noGrp="1"/>
          </p:cNvSpPr>
          <p:nvPr>
            <p:ph type="title"/>
          </p:nvPr>
        </p:nvSpPr>
        <p:spPr/>
        <p:txBody>
          <a:bodyPr/>
          <a:lstStyle/>
          <a:p>
            <a:pPr algn="ctr"/>
            <a:r>
              <a:rPr lang="en-GB" sz="3197"/>
              <a:t>Accenture Advanced Analytics </a:t>
            </a:r>
            <a:br>
              <a:rPr lang="en-GB" sz="3197"/>
            </a:br>
            <a:r>
              <a:rPr lang="en-GB" sz="3197"/>
              <a:t>Innovation Centers</a:t>
            </a:r>
          </a:p>
        </p:txBody>
      </p:sp>
      <p:sp>
        <p:nvSpPr>
          <p:cNvPr id="9" name="Rectangle 8"/>
          <p:cNvSpPr/>
          <p:nvPr/>
        </p:nvSpPr>
        <p:spPr>
          <a:xfrm flipV="1">
            <a:off x="632103" y="3125927"/>
            <a:ext cx="2166085" cy="125777"/>
          </a:xfrm>
          <a:prstGeom prst="rect">
            <a:avLst/>
          </a:prstGeom>
          <a:solidFill>
            <a:srgbClr val="FF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fontAlgn="auto">
              <a:spcBef>
                <a:spcPts val="0"/>
              </a:spcBef>
              <a:spcAft>
                <a:spcPts val="0"/>
              </a:spcAft>
            </a:pPr>
            <a:endParaRPr lang="en-US" sz="1866" kern="0">
              <a:solidFill>
                <a:srgbClr val="000000"/>
              </a:solidFill>
            </a:endParaRPr>
          </a:p>
        </p:txBody>
      </p:sp>
      <p:sp>
        <p:nvSpPr>
          <p:cNvPr id="10" name="Rectangle 9"/>
          <p:cNvSpPr/>
          <p:nvPr/>
        </p:nvSpPr>
        <p:spPr>
          <a:xfrm flipV="1">
            <a:off x="2823893" y="3125927"/>
            <a:ext cx="2166085" cy="1257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fontAlgn="auto">
              <a:spcBef>
                <a:spcPts val="0"/>
              </a:spcBef>
              <a:spcAft>
                <a:spcPts val="0"/>
              </a:spcAft>
            </a:pPr>
            <a:endParaRPr lang="en-US" sz="1866" kern="0">
              <a:solidFill>
                <a:srgbClr val="000000"/>
              </a:solidFill>
            </a:endParaRPr>
          </a:p>
        </p:txBody>
      </p:sp>
      <p:sp>
        <p:nvSpPr>
          <p:cNvPr id="11" name="Rectangle 10"/>
          <p:cNvSpPr/>
          <p:nvPr/>
        </p:nvSpPr>
        <p:spPr>
          <a:xfrm flipV="1">
            <a:off x="5015679" y="3125927"/>
            <a:ext cx="2166085" cy="125777"/>
          </a:xfrm>
          <a:prstGeom prst="rect">
            <a:avLst/>
          </a:prstGeom>
          <a:solidFill>
            <a:srgbClr val="FBB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fontAlgn="auto">
              <a:spcBef>
                <a:spcPts val="0"/>
              </a:spcBef>
              <a:spcAft>
                <a:spcPts val="0"/>
              </a:spcAft>
            </a:pPr>
            <a:endParaRPr lang="en-US" sz="1866" kern="0">
              <a:solidFill>
                <a:srgbClr val="000000"/>
              </a:solidFill>
            </a:endParaRPr>
          </a:p>
        </p:txBody>
      </p:sp>
      <p:sp>
        <p:nvSpPr>
          <p:cNvPr id="12" name="Rectangle 11"/>
          <p:cNvSpPr/>
          <p:nvPr/>
        </p:nvSpPr>
        <p:spPr>
          <a:xfrm flipV="1">
            <a:off x="7207467" y="3125927"/>
            <a:ext cx="2166085" cy="1257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fontAlgn="auto">
              <a:spcBef>
                <a:spcPts val="0"/>
              </a:spcBef>
              <a:spcAft>
                <a:spcPts val="0"/>
              </a:spcAft>
            </a:pPr>
            <a:endParaRPr lang="en-US" sz="1866" kern="0">
              <a:solidFill>
                <a:srgbClr val="000000"/>
              </a:solidFill>
            </a:endParaRPr>
          </a:p>
        </p:txBody>
      </p:sp>
      <p:sp>
        <p:nvSpPr>
          <p:cNvPr id="13" name="Rectangle 12"/>
          <p:cNvSpPr/>
          <p:nvPr/>
        </p:nvSpPr>
        <p:spPr>
          <a:xfrm flipV="1">
            <a:off x="9399254" y="3125927"/>
            <a:ext cx="2166085" cy="125777"/>
          </a:xfrm>
          <a:prstGeom prst="rect">
            <a:avLst/>
          </a:prstGeom>
          <a:solidFill>
            <a:srgbClr val="FF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fontAlgn="auto">
              <a:spcBef>
                <a:spcPts val="0"/>
              </a:spcBef>
              <a:spcAft>
                <a:spcPts val="0"/>
              </a:spcAft>
            </a:pPr>
            <a:endParaRPr lang="en-US" sz="1866" kern="0">
              <a:solidFill>
                <a:srgbClr val="000000"/>
              </a:solidFill>
            </a:endParaRPr>
          </a:p>
        </p:txBody>
      </p:sp>
      <p:sp>
        <p:nvSpPr>
          <p:cNvPr id="5" name="Rectangle 4"/>
          <p:cNvSpPr/>
          <p:nvPr/>
        </p:nvSpPr>
        <p:spPr>
          <a:xfrm>
            <a:off x="582541" y="3357214"/>
            <a:ext cx="2165748" cy="899713"/>
          </a:xfrm>
          <a:prstGeom prst="rect">
            <a:avLst/>
          </a:prstGeom>
        </p:spPr>
        <p:txBody>
          <a:bodyPr wrap="square">
            <a:spAutoFit/>
          </a:bodyPr>
          <a:lstStyle/>
          <a:p>
            <a:pPr defTabSz="913577" fontAlgn="auto">
              <a:spcBef>
                <a:spcPts val="0"/>
              </a:spcBef>
              <a:spcAft>
                <a:spcPts val="0"/>
              </a:spcAft>
            </a:pPr>
            <a:r>
              <a:rPr lang="en-US" sz="1750">
                <a:solidFill>
                  <a:srgbClr val="FF3366"/>
                </a:solidFill>
                <a:latin typeface="Arial"/>
                <a:ea typeface="Arial Black" charset="0"/>
                <a:cs typeface="Arial Black" charset="0"/>
              </a:rPr>
              <a:t>Athens Innovation Center for Customer Analytics</a:t>
            </a:r>
          </a:p>
        </p:txBody>
      </p:sp>
      <p:sp>
        <p:nvSpPr>
          <p:cNvPr id="57" name="Rectangle 56"/>
          <p:cNvSpPr/>
          <p:nvPr/>
        </p:nvSpPr>
        <p:spPr>
          <a:xfrm>
            <a:off x="2823892" y="3357216"/>
            <a:ext cx="2165748" cy="1240117"/>
          </a:xfrm>
          <a:prstGeom prst="rect">
            <a:avLst/>
          </a:prstGeom>
        </p:spPr>
        <p:txBody>
          <a:bodyPr wrap="square">
            <a:spAutoFit/>
          </a:bodyPr>
          <a:lstStyle/>
          <a:p>
            <a:pPr defTabSz="913577" fontAlgn="auto">
              <a:spcBef>
                <a:spcPts val="0"/>
              </a:spcBef>
              <a:spcAft>
                <a:spcPts val="0"/>
              </a:spcAft>
            </a:pPr>
            <a:r>
              <a:rPr lang="en-US" sz="1866" kern="0">
                <a:solidFill>
                  <a:srgbClr val="00BBEE"/>
                </a:solidFill>
              </a:rPr>
              <a:t>Barcelona Innovation Center for Supply Chain Analytics</a:t>
            </a:r>
          </a:p>
        </p:txBody>
      </p:sp>
      <p:sp>
        <p:nvSpPr>
          <p:cNvPr id="58" name="Rectangle 57"/>
          <p:cNvSpPr/>
          <p:nvPr/>
        </p:nvSpPr>
        <p:spPr>
          <a:xfrm>
            <a:off x="5015680" y="3357215"/>
            <a:ext cx="2165748" cy="953157"/>
          </a:xfrm>
          <a:prstGeom prst="rect">
            <a:avLst/>
          </a:prstGeom>
        </p:spPr>
        <p:txBody>
          <a:bodyPr wrap="square">
            <a:spAutoFit/>
          </a:bodyPr>
          <a:lstStyle/>
          <a:p>
            <a:pPr defTabSz="913577" fontAlgn="auto">
              <a:spcBef>
                <a:spcPts val="0"/>
              </a:spcBef>
              <a:spcAft>
                <a:spcPts val="0"/>
              </a:spcAft>
            </a:pPr>
            <a:r>
              <a:rPr lang="en-AU" sz="1866" kern="0">
                <a:solidFill>
                  <a:srgbClr val="FBB323"/>
                </a:solidFill>
              </a:rPr>
              <a:t>Dublin Innovation Center for Fraud Detection </a:t>
            </a:r>
          </a:p>
        </p:txBody>
      </p:sp>
      <p:sp>
        <p:nvSpPr>
          <p:cNvPr id="59" name="Rectangle 58"/>
          <p:cNvSpPr/>
          <p:nvPr/>
        </p:nvSpPr>
        <p:spPr>
          <a:xfrm>
            <a:off x="7207469" y="3357216"/>
            <a:ext cx="2165748" cy="953157"/>
          </a:xfrm>
          <a:prstGeom prst="rect">
            <a:avLst/>
          </a:prstGeom>
        </p:spPr>
        <p:txBody>
          <a:bodyPr wrap="square">
            <a:spAutoFit/>
          </a:bodyPr>
          <a:lstStyle/>
          <a:p>
            <a:pPr defTabSz="913577" fontAlgn="auto">
              <a:spcBef>
                <a:spcPts val="0"/>
              </a:spcBef>
              <a:spcAft>
                <a:spcPts val="0"/>
              </a:spcAft>
            </a:pPr>
            <a:r>
              <a:rPr lang="en-AU" sz="1866" kern="0">
                <a:solidFill>
                  <a:srgbClr val="00BBEE"/>
                </a:solidFill>
              </a:rPr>
              <a:t>Madrid Innovation Center for Big Data</a:t>
            </a:r>
          </a:p>
        </p:txBody>
      </p:sp>
      <p:sp>
        <p:nvSpPr>
          <p:cNvPr id="60" name="Rectangle 59"/>
          <p:cNvSpPr/>
          <p:nvPr/>
        </p:nvSpPr>
        <p:spPr>
          <a:xfrm>
            <a:off x="9375768" y="3357214"/>
            <a:ext cx="2165748" cy="899713"/>
          </a:xfrm>
          <a:prstGeom prst="rect">
            <a:avLst/>
          </a:prstGeom>
        </p:spPr>
        <p:txBody>
          <a:bodyPr wrap="square">
            <a:spAutoFit/>
          </a:bodyPr>
          <a:lstStyle/>
          <a:p>
            <a:pPr defTabSz="913577" fontAlgn="auto">
              <a:spcBef>
                <a:spcPts val="0"/>
              </a:spcBef>
              <a:spcAft>
                <a:spcPts val="0"/>
              </a:spcAft>
            </a:pPr>
            <a:r>
              <a:rPr lang="en-AU" sz="1750">
                <a:solidFill>
                  <a:srgbClr val="FF3366"/>
                </a:solidFill>
                <a:latin typeface="Arial"/>
                <a:ea typeface="Arial Black" charset="0"/>
                <a:cs typeface="Arial Black" charset="0"/>
              </a:rPr>
              <a:t>Singapore Innovation Center for Citizen Welfare</a:t>
            </a:r>
          </a:p>
        </p:txBody>
      </p:sp>
      <p:cxnSp>
        <p:nvCxnSpPr>
          <p:cNvPr id="17" name="Straight Connector 16"/>
          <p:cNvCxnSpPr/>
          <p:nvPr/>
        </p:nvCxnSpPr>
        <p:spPr>
          <a:xfrm>
            <a:off x="5031657" y="1578181"/>
            <a:ext cx="2175811" cy="0"/>
          </a:xfrm>
          <a:prstGeom prst="line">
            <a:avLst/>
          </a:prstGeom>
          <a:ln w="63500">
            <a:solidFill>
              <a:srgbClr val="FF3366"/>
            </a:solidFill>
          </a:ln>
        </p:spPr>
        <p:style>
          <a:lnRef idx="1">
            <a:schemeClr val="accent1"/>
          </a:lnRef>
          <a:fillRef idx="0">
            <a:schemeClr val="accent1"/>
          </a:fillRef>
          <a:effectRef idx="0">
            <a:schemeClr val="accent1"/>
          </a:effectRef>
          <a:fontRef idx="minor">
            <a:schemeClr val="tx1"/>
          </a:fontRef>
        </p:style>
      </p:cxnSp>
      <p:sp>
        <p:nvSpPr>
          <p:cNvPr id="18" name="Text Placeholder 1"/>
          <p:cNvSpPr txBox="1">
            <a:spLocks/>
          </p:cNvSpPr>
          <p:nvPr/>
        </p:nvSpPr>
        <p:spPr>
          <a:xfrm>
            <a:off x="7036" y="1754337"/>
            <a:ext cx="12184419" cy="1172467"/>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spcBef>
                <a:spcPts val="0"/>
              </a:spcBef>
              <a:spcAft>
                <a:spcPts val="0"/>
              </a:spcAft>
            </a:pPr>
            <a:r>
              <a:rPr lang="en-US">
                <a:solidFill>
                  <a:srgbClr val="FFFFFF"/>
                </a:solidFill>
                <a:latin typeface="Arial"/>
              </a:rPr>
              <a:t>Innovating and incubating solutions to support client delivery </a:t>
            </a:r>
          </a:p>
          <a:p>
            <a:pPr algn="ctr">
              <a:spcBef>
                <a:spcPts val="0"/>
              </a:spcBef>
              <a:spcAft>
                <a:spcPts val="0"/>
              </a:spcAft>
            </a:pPr>
            <a:r>
              <a:rPr lang="en-US">
                <a:solidFill>
                  <a:srgbClr val="FFFFFF"/>
                </a:solidFill>
                <a:latin typeface="Arial"/>
              </a:rPr>
              <a:t>through 23+ centers, 5 focused on advanced analytics</a:t>
            </a:r>
          </a:p>
        </p:txBody>
      </p:sp>
      <p:sp>
        <p:nvSpPr>
          <p:cNvPr id="8" name="Footer Placeholder 7"/>
          <p:cNvSpPr>
            <a:spLocks noGrp="1"/>
          </p:cNvSpPr>
          <p:nvPr>
            <p:ph type="ftr" sz="quarter" idx="11"/>
          </p:nvPr>
        </p:nvSpPr>
        <p:spPr/>
        <p:txBody>
          <a:bodyPr/>
          <a:lstStyle/>
          <a:p>
            <a:r>
              <a:rPr lang="en-AU">
                <a:solidFill>
                  <a:srgbClr val="FFFFFF">
                    <a:alpha val="50000"/>
                  </a:srgbClr>
                </a:solidFill>
              </a:rPr>
              <a:t>Copyright © 2017  Accenture. All rights reserved. Accenture Confidential Information    |</a:t>
            </a:r>
          </a:p>
        </p:txBody>
      </p:sp>
    </p:spTree>
    <p:extLst>
      <p:ext uri="{BB962C8B-B14F-4D97-AF65-F5344CB8AC3E}">
        <p14:creationId xmlns:p14="http://schemas.microsoft.com/office/powerpoint/2010/main" val="3580785332"/>
      </p:ext>
    </p:extLst>
  </p:cSld>
  <p:clrMapOvr>
    <a:masterClrMapping/>
  </p:clrMapOvr>
  <p:transition advClick="0">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p:cNvSpPr txBox="1">
            <a:spLocks/>
          </p:cNvSpPr>
          <p:nvPr/>
        </p:nvSpPr>
        <p:spPr>
          <a:xfrm>
            <a:off x="4407" y="3373"/>
            <a:ext cx="12180012" cy="1511543"/>
          </a:xfrm>
          <a:prstGeom prst="rect">
            <a:avLst/>
          </a:prstGeom>
        </p:spPr>
        <p:txBody>
          <a:bodyPr vert="horz" lIns="0" tIns="45681" rIns="0" bIns="0" rtlCol="0" anchor="b" anchorCtr="0">
            <a:noAutofit/>
          </a:bodyPr>
          <a:lstStyle>
            <a:lvl1pPr algn="l" rtl="0" eaLnBrk="1" fontAlgn="base" hangingPunct="1">
              <a:spcBef>
                <a:spcPct val="0"/>
              </a:spcBef>
              <a:spcAft>
                <a:spcPct val="0"/>
              </a:spcAft>
              <a:defRPr lang="de-DE" sz="2400" b="1" kern="1200" dirty="0">
                <a:solidFill>
                  <a:schemeClr val="bg1"/>
                </a:solidFill>
                <a:latin typeface="+mj-lt"/>
                <a:ea typeface="+mj-ea"/>
                <a:cs typeface="+mj-cs"/>
              </a:defRPr>
            </a:lvl1pPr>
            <a:lvl2pPr algn="l" rtl="0" eaLnBrk="1" fontAlgn="base" hangingPunct="1">
              <a:spcBef>
                <a:spcPct val="0"/>
              </a:spcBef>
              <a:spcAft>
                <a:spcPct val="0"/>
              </a:spcAft>
              <a:defRPr sz="4400" b="1">
                <a:solidFill>
                  <a:schemeClr val="tx1"/>
                </a:solidFill>
                <a:latin typeface="Arial" charset="0"/>
              </a:defRPr>
            </a:lvl2pPr>
            <a:lvl3pPr algn="l" rtl="0" eaLnBrk="1" fontAlgn="base" hangingPunct="1">
              <a:spcBef>
                <a:spcPct val="0"/>
              </a:spcBef>
              <a:spcAft>
                <a:spcPct val="0"/>
              </a:spcAft>
              <a:defRPr sz="4400" b="1">
                <a:solidFill>
                  <a:schemeClr val="tx1"/>
                </a:solidFill>
                <a:latin typeface="Arial" charset="0"/>
              </a:defRPr>
            </a:lvl3pPr>
            <a:lvl4pPr algn="l" rtl="0" eaLnBrk="1" fontAlgn="base" hangingPunct="1">
              <a:spcBef>
                <a:spcPct val="0"/>
              </a:spcBef>
              <a:spcAft>
                <a:spcPct val="0"/>
              </a:spcAft>
              <a:defRPr sz="4400" b="1">
                <a:solidFill>
                  <a:schemeClr val="tx1"/>
                </a:solidFill>
                <a:latin typeface="Arial" charset="0"/>
              </a:defRPr>
            </a:lvl4pPr>
            <a:lvl5pPr algn="l" rtl="0" eaLnBrk="1" fontAlgn="base" hangingPunct="1">
              <a:spcBef>
                <a:spcPct val="0"/>
              </a:spcBef>
              <a:spcAft>
                <a:spcPct val="0"/>
              </a:spcAft>
              <a:defRPr sz="4400" b="1">
                <a:solidFill>
                  <a:schemeClr val="tx1"/>
                </a:solidFill>
                <a:latin typeface="Arial" charset="0"/>
              </a:defRPr>
            </a:lvl5pPr>
            <a:lvl6pPr marL="457181" algn="l" rtl="0" eaLnBrk="1" fontAlgn="base" hangingPunct="1">
              <a:spcBef>
                <a:spcPct val="0"/>
              </a:spcBef>
              <a:spcAft>
                <a:spcPct val="0"/>
              </a:spcAft>
              <a:defRPr b="1">
                <a:solidFill>
                  <a:schemeClr val="tx1"/>
                </a:solidFill>
                <a:latin typeface="Arial" charset="0"/>
              </a:defRPr>
            </a:lvl6pPr>
            <a:lvl7pPr marL="914362" algn="l" rtl="0" eaLnBrk="1" fontAlgn="base" hangingPunct="1">
              <a:spcBef>
                <a:spcPct val="0"/>
              </a:spcBef>
              <a:spcAft>
                <a:spcPct val="0"/>
              </a:spcAft>
              <a:defRPr b="1">
                <a:solidFill>
                  <a:schemeClr val="tx1"/>
                </a:solidFill>
                <a:latin typeface="Arial" charset="0"/>
              </a:defRPr>
            </a:lvl7pPr>
            <a:lvl8pPr marL="1371543" algn="l" rtl="0" eaLnBrk="1" fontAlgn="base" hangingPunct="1">
              <a:spcBef>
                <a:spcPct val="0"/>
              </a:spcBef>
              <a:spcAft>
                <a:spcPct val="0"/>
              </a:spcAft>
              <a:defRPr b="1">
                <a:solidFill>
                  <a:schemeClr val="tx1"/>
                </a:solidFill>
                <a:latin typeface="Arial" charset="0"/>
              </a:defRPr>
            </a:lvl8pPr>
            <a:lvl9pPr marL="1828724" algn="l" rtl="0" eaLnBrk="1" fontAlgn="base" hangingPunct="1">
              <a:spcBef>
                <a:spcPct val="0"/>
              </a:spcBef>
              <a:spcAft>
                <a:spcPct val="0"/>
              </a:spcAft>
              <a:defRPr b="1">
                <a:solidFill>
                  <a:schemeClr val="tx1"/>
                </a:solidFill>
                <a:latin typeface="Arial" charset="0"/>
              </a:defRPr>
            </a:lvl9pPr>
          </a:lstStyle>
          <a:p>
            <a:pPr algn="ctr" defTabSz="1218041"/>
            <a:endParaRPr lang="en-AU" sz="3598">
              <a:solidFill>
                <a:srgbClr val="FFFFFF"/>
              </a:solidFill>
              <a:latin typeface="Arial Black" charset="0"/>
              <a:ea typeface="Arial Black" charset="0"/>
              <a:cs typeface="Arial Black" charset="0"/>
            </a:endParaRPr>
          </a:p>
        </p:txBody>
      </p:sp>
      <p:sp>
        <p:nvSpPr>
          <p:cNvPr id="60" name="Rectangle 59"/>
          <p:cNvSpPr/>
          <p:nvPr/>
        </p:nvSpPr>
        <p:spPr>
          <a:xfrm>
            <a:off x="5273570" y="2402312"/>
            <a:ext cx="6090007" cy="409559"/>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71929" tIns="71929" rIns="71929" bIns="71929" rtlCol="0" anchor="ctr"/>
          <a:lstStyle/>
          <a:p>
            <a:pPr defTabSz="1218041"/>
            <a:r>
              <a:rPr lang="en-US" sz="1400" kern="0">
                <a:solidFill>
                  <a:srgbClr val="FFFFFF"/>
                </a:solidFill>
              </a:rPr>
              <a:t>Two world-class organizations: a ground-breaking research alliance</a:t>
            </a:r>
          </a:p>
        </p:txBody>
      </p:sp>
      <p:cxnSp>
        <p:nvCxnSpPr>
          <p:cNvPr id="131" name="Straight Connector 130"/>
          <p:cNvCxnSpPr/>
          <p:nvPr/>
        </p:nvCxnSpPr>
        <p:spPr>
          <a:xfrm>
            <a:off x="4654404" y="2485013"/>
            <a:ext cx="0" cy="3548676"/>
          </a:xfrm>
          <a:prstGeom prst="line">
            <a:avLst/>
          </a:prstGeom>
          <a:ln w="3810" cap="rnd">
            <a:solidFill>
              <a:srgbClr val="FFB5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244868" y="3117686"/>
            <a:ext cx="567416" cy="567416"/>
            <a:chOff x="6647925" y="3389501"/>
            <a:chExt cx="567678" cy="567678"/>
          </a:xfrm>
        </p:grpSpPr>
        <p:sp>
          <p:nvSpPr>
            <p:cNvPr id="71" name="Oval 70"/>
            <p:cNvSpPr/>
            <p:nvPr/>
          </p:nvSpPr>
          <p:spPr bwMode="gray">
            <a:xfrm>
              <a:off x="6647925" y="3389501"/>
              <a:ext cx="567678" cy="567678"/>
            </a:xfrm>
            <a:prstGeom prst="ellipse">
              <a:avLst/>
            </a:prstGeom>
            <a:solidFill>
              <a:srgbClr val="20AA9A"/>
            </a:solidFill>
            <a:ln w="19050">
              <a:noFill/>
              <a:miter lim="800000"/>
              <a:headEnd/>
              <a:tailEnd/>
            </a:ln>
            <a:effectLst/>
          </p:spPr>
          <p:txBody>
            <a:bodyPr vert="horz" wrap="square" lIns="95907" tIns="95907" rIns="95907" bIns="95907" numCol="1" rtlCol="0" anchor="t" anchorCtr="0" compatLnSpc="1">
              <a:prstTxWarp prst="textNoShape">
                <a:avLst/>
              </a:prstTxWarp>
              <a:noAutofit/>
            </a:bodyPr>
            <a:lstStyle/>
            <a:p>
              <a:pPr defTabSz="1218041">
                <a:spcAft>
                  <a:spcPts val="400"/>
                </a:spcAft>
              </a:pPr>
              <a:endParaRPr lang="en-US" sz="2132" kern="0" err="1">
                <a:solidFill>
                  <a:sysClr val="windowText" lastClr="000000"/>
                </a:solidFill>
                <a:latin typeface="Arial" pitchFamily="34" charset="0"/>
                <a:cs typeface="Arial" pitchFamily="34" charset="0"/>
              </a:endParaRPr>
            </a:p>
          </p:txBody>
        </p:sp>
        <p:grpSp>
          <p:nvGrpSpPr>
            <p:cNvPr id="3" name="Group 2"/>
            <p:cNvGrpSpPr/>
            <p:nvPr/>
          </p:nvGrpSpPr>
          <p:grpSpPr>
            <a:xfrm>
              <a:off x="6697160" y="3520180"/>
              <a:ext cx="440407" cy="306320"/>
              <a:chOff x="7321193" y="4080666"/>
              <a:chExt cx="945926" cy="657928"/>
            </a:xfrm>
          </p:grpSpPr>
          <p:sp>
            <p:nvSpPr>
              <p:cNvPr id="132" name="Freeform 6"/>
              <p:cNvSpPr>
                <a:spLocks noEditPoints="1"/>
              </p:cNvSpPr>
              <p:nvPr/>
            </p:nvSpPr>
            <p:spPr bwMode="auto">
              <a:xfrm rot="18716667">
                <a:off x="7321431" y="4147309"/>
                <a:ext cx="512615" cy="513092"/>
              </a:xfrm>
              <a:custGeom>
                <a:avLst/>
                <a:gdLst>
                  <a:gd name="T0" fmla="*/ 398 w 455"/>
                  <a:gd name="T1" fmla="*/ 158 h 455"/>
                  <a:gd name="T2" fmla="*/ 417 w 455"/>
                  <a:gd name="T3" fmla="*/ 105 h 455"/>
                  <a:gd name="T4" fmla="*/ 350 w 455"/>
                  <a:gd name="T5" fmla="*/ 38 h 455"/>
                  <a:gd name="T6" fmla="*/ 297 w 455"/>
                  <a:gd name="T7" fmla="*/ 59 h 455"/>
                  <a:gd name="T8" fmla="*/ 274 w 455"/>
                  <a:gd name="T9" fmla="*/ 7 h 455"/>
                  <a:gd name="T10" fmla="*/ 178 w 455"/>
                  <a:gd name="T11" fmla="*/ 7 h 455"/>
                  <a:gd name="T12" fmla="*/ 156 w 455"/>
                  <a:gd name="T13" fmla="*/ 61 h 455"/>
                  <a:gd name="T14" fmla="*/ 102 w 455"/>
                  <a:gd name="T15" fmla="*/ 39 h 455"/>
                  <a:gd name="T16" fmla="*/ 35 w 455"/>
                  <a:gd name="T17" fmla="*/ 109 h 455"/>
                  <a:gd name="T18" fmla="*/ 58 w 455"/>
                  <a:gd name="T19" fmla="*/ 162 h 455"/>
                  <a:gd name="T20" fmla="*/ 6 w 455"/>
                  <a:gd name="T21" fmla="*/ 185 h 455"/>
                  <a:gd name="T22" fmla="*/ 8 w 455"/>
                  <a:gd name="T23" fmla="*/ 280 h 455"/>
                  <a:gd name="T24" fmla="*/ 59 w 455"/>
                  <a:gd name="T25" fmla="*/ 303 h 455"/>
                  <a:gd name="T26" fmla="*/ 41 w 455"/>
                  <a:gd name="T27" fmla="*/ 355 h 455"/>
                  <a:gd name="T28" fmla="*/ 109 w 455"/>
                  <a:gd name="T29" fmla="*/ 419 h 455"/>
                  <a:gd name="T30" fmla="*/ 160 w 455"/>
                  <a:gd name="T31" fmla="*/ 402 h 455"/>
                  <a:gd name="T32" fmla="*/ 185 w 455"/>
                  <a:gd name="T33" fmla="*/ 449 h 455"/>
                  <a:gd name="T34" fmla="*/ 277 w 455"/>
                  <a:gd name="T35" fmla="*/ 447 h 455"/>
                  <a:gd name="T36" fmla="*/ 301 w 455"/>
                  <a:gd name="T37" fmla="*/ 400 h 455"/>
                  <a:gd name="T38" fmla="*/ 352 w 455"/>
                  <a:gd name="T39" fmla="*/ 415 h 455"/>
                  <a:gd name="T40" fmla="*/ 417 w 455"/>
                  <a:gd name="T41" fmla="*/ 350 h 455"/>
                  <a:gd name="T42" fmla="*/ 400 w 455"/>
                  <a:gd name="T43" fmla="*/ 299 h 455"/>
                  <a:gd name="T44" fmla="*/ 448 w 455"/>
                  <a:gd name="T45" fmla="*/ 275 h 455"/>
                  <a:gd name="T46" fmla="*/ 448 w 455"/>
                  <a:gd name="T47" fmla="*/ 181 h 455"/>
                  <a:gd name="T48" fmla="*/ 398 w 455"/>
                  <a:gd name="T49" fmla="*/ 158 h 455"/>
                  <a:gd name="T50" fmla="*/ 280 w 455"/>
                  <a:gd name="T51" fmla="*/ 351 h 455"/>
                  <a:gd name="T52" fmla="*/ 103 w 455"/>
                  <a:gd name="T53" fmla="*/ 280 h 455"/>
                  <a:gd name="T54" fmla="*/ 174 w 455"/>
                  <a:gd name="T55" fmla="*/ 103 h 455"/>
                  <a:gd name="T56" fmla="*/ 351 w 455"/>
                  <a:gd name="T57" fmla="*/ 174 h 455"/>
                  <a:gd name="T58" fmla="*/ 280 w 455"/>
                  <a:gd name="T59" fmla="*/ 351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5" h="455">
                    <a:moveTo>
                      <a:pt x="398" y="158"/>
                    </a:moveTo>
                    <a:cubicBezTo>
                      <a:pt x="390" y="138"/>
                      <a:pt x="398" y="115"/>
                      <a:pt x="417" y="105"/>
                    </a:cubicBezTo>
                    <a:cubicBezTo>
                      <a:pt x="399" y="78"/>
                      <a:pt x="376" y="55"/>
                      <a:pt x="350" y="38"/>
                    </a:cubicBezTo>
                    <a:cubicBezTo>
                      <a:pt x="341" y="58"/>
                      <a:pt x="318" y="68"/>
                      <a:pt x="297" y="59"/>
                    </a:cubicBezTo>
                    <a:cubicBezTo>
                      <a:pt x="276" y="51"/>
                      <a:pt x="266" y="28"/>
                      <a:pt x="274" y="7"/>
                    </a:cubicBezTo>
                    <a:cubicBezTo>
                      <a:pt x="243" y="0"/>
                      <a:pt x="210" y="0"/>
                      <a:pt x="178" y="7"/>
                    </a:cubicBezTo>
                    <a:cubicBezTo>
                      <a:pt x="187" y="28"/>
                      <a:pt x="177" y="52"/>
                      <a:pt x="156" y="61"/>
                    </a:cubicBezTo>
                    <a:cubicBezTo>
                      <a:pt x="135" y="70"/>
                      <a:pt x="111" y="60"/>
                      <a:pt x="102" y="39"/>
                    </a:cubicBezTo>
                    <a:cubicBezTo>
                      <a:pt x="75" y="58"/>
                      <a:pt x="52" y="82"/>
                      <a:pt x="35" y="109"/>
                    </a:cubicBezTo>
                    <a:cubicBezTo>
                      <a:pt x="56" y="117"/>
                      <a:pt x="66" y="141"/>
                      <a:pt x="58" y="162"/>
                    </a:cubicBezTo>
                    <a:cubicBezTo>
                      <a:pt x="49" y="182"/>
                      <a:pt x="26" y="193"/>
                      <a:pt x="6" y="185"/>
                    </a:cubicBezTo>
                    <a:cubicBezTo>
                      <a:pt x="0" y="216"/>
                      <a:pt x="0" y="248"/>
                      <a:pt x="8" y="280"/>
                    </a:cubicBezTo>
                    <a:cubicBezTo>
                      <a:pt x="28" y="273"/>
                      <a:pt x="51" y="283"/>
                      <a:pt x="59" y="303"/>
                    </a:cubicBezTo>
                    <a:cubicBezTo>
                      <a:pt x="67" y="322"/>
                      <a:pt x="59" y="345"/>
                      <a:pt x="41" y="355"/>
                    </a:cubicBezTo>
                    <a:cubicBezTo>
                      <a:pt x="59" y="381"/>
                      <a:pt x="83" y="403"/>
                      <a:pt x="109" y="419"/>
                    </a:cubicBezTo>
                    <a:cubicBezTo>
                      <a:pt x="119" y="402"/>
                      <a:pt x="141" y="394"/>
                      <a:pt x="160" y="402"/>
                    </a:cubicBezTo>
                    <a:cubicBezTo>
                      <a:pt x="179" y="409"/>
                      <a:pt x="189" y="429"/>
                      <a:pt x="185" y="449"/>
                    </a:cubicBezTo>
                    <a:cubicBezTo>
                      <a:pt x="215" y="455"/>
                      <a:pt x="246" y="454"/>
                      <a:pt x="277" y="447"/>
                    </a:cubicBezTo>
                    <a:cubicBezTo>
                      <a:pt x="273" y="428"/>
                      <a:pt x="282" y="408"/>
                      <a:pt x="301" y="400"/>
                    </a:cubicBezTo>
                    <a:cubicBezTo>
                      <a:pt x="320" y="392"/>
                      <a:pt x="341" y="399"/>
                      <a:pt x="352" y="415"/>
                    </a:cubicBezTo>
                    <a:cubicBezTo>
                      <a:pt x="378" y="398"/>
                      <a:pt x="400" y="375"/>
                      <a:pt x="417" y="350"/>
                    </a:cubicBezTo>
                    <a:cubicBezTo>
                      <a:pt x="400" y="340"/>
                      <a:pt x="392" y="318"/>
                      <a:pt x="400" y="299"/>
                    </a:cubicBezTo>
                    <a:cubicBezTo>
                      <a:pt x="407" y="280"/>
                      <a:pt x="428" y="270"/>
                      <a:pt x="448" y="275"/>
                    </a:cubicBezTo>
                    <a:cubicBezTo>
                      <a:pt x="454" y="244"/>
                      <a:pt x="455" y="213"/>
                      <a:pt x="448" y="181"/>
                    </a:cubicBezTo>
                    <a:cubicBezTo>
                      <a:pt x="428" y="187"/>
                      <a:pt x="406" y="178"/>
                      <a:pt x="398" y="158"/>
                    </a:cubicBezTo>
                    <a:close/>
                    <a:moveTo>
                      <a:pt x="280" y="351"/>
                    </a:moveTo>
                    <a:cubicBezTo>
                      <a:pt x="212" y="381"/>
                      <a:pt x="132" y="349"/>
                      <a:pt x="103" y="280"/>
                    </a:cubicBezTo>
                    <a:cubicBezTo>
                      <a:pt x="74" y="212"/>
                      <a:pt x="106" y="132"/>
                      <a:pt x="174" y="103"/>
                    </a:cubicBezTo>
                    <a:cubicBezTo>
                      <a:pt x="243" y="74"/>
                      <a:pt x="322" y="106"/>
                      <a:pt x="351" y="174"/>
                    </a:cubicBezTo>
                    <a:cubicBezTo>
                      <a:pt x="380" y="243"/>
                      <a:pt x="349" y="322"/>
                      <a:pt x="280" y="351"/>
                    </a:cubicBezTo>
                    <a:close/>
                  </a:path>
                </a:pathLst>
              </a:custGeom>
              <a:solidFill>
                <a:schemeClr val="bg1"/>
              </a:solidFill>
              <a:ln>
                <a:noFill/>
              </a:ln>
            </p:spPr>
            <p:txBody>
              <a:bodyPr vert="horz" wrap="square" lIns="68575" tIns="34287" rIns="68575" bIns="34287" numCol="1" anchor="t" anchorCtr="0" compatLnSpc="1">
                <a:prstTxWarp prst="textNoShape">
                  <a:avLst/>
                </a:prstTxWarp>
              </a:bodyPr>
              <a:lstStyle/>
              <a:p>
                <a:endParaRPr lang="en-AU" sz="1351">
                  <a:solidFill>
                    <a:srgbClr val="000000"/>
                  </a:solidFill>
                </a:endParaRPr>
              </a:p>
            </p:txBody>
          </p:sp>
          <p:sp>
            <p:nvSpPr>
              <p:cNvPr id="133" name="Freeform 6"/>
              <p:cNvSpPr>
                <a:spLocks noEditPoints="1"/>
              </p:cNvSpPr>
              <p:nvPr/>
            </p:nvSpPr>
            <p:spPr bwMode="auto">
              <a:xfrm rot="18716667">
                <a:off x="7860368" y="4331844"/>
                <a:ext cx="406561" cy="406940"/>
              </a:xfrm>
              <a:custGeom>
                <a:avLst/>
                <a:gdLst>
                  <a:gd name="T0" fmla="*/ 398 w 455"/>
                  <a:gd name="T1" fmla="*/ 158 h 455"/>
                  <a:gd name="T2" fmla="*/ 417 w 455"/>
                  <a:gd name="T3" fmla="*/ 105 h 455"/>
                  <a:gd name="T4" fmla="*/ 350 w 455"/>
                  <a:gd name="T5" fmla="*/ 38 h 455"/>
                  <a:gd name="T6" fmla="*/ 297 w 455"/>
                  <a:gd name="T7" fmla="*/ 59 h 455"/>
                  <a:gd name="T8" fmla="*/ 274 w 455"/>
                  <a:gd name="T9" fmla="*/ 7 h 455"/>
                  <a:gd name="T10" fmla="*/ 178 w 455"/>
                  <a:gd name="T11" fmla="*/ 7 h 455"/>
                  <a:gd name="T12" fmla="*/ 156 w 455"/>
                  <a:gd name="T13" fmla="*/ 61 h 455"/>
                  <a:gd name="T14" fmla="*/ 102 w 455"/>
                  <a:gd name="T15" fmla="*/ 39 h 455"/>
                  <a:gd name="T16" fmla="*/ 35 w 455"/>
                  <a:gd name="T17" fmla="*/ 109 h 455"/>
                  <a:gd name="T18" fmla="*/ 58 w 455"/>
                  <a:gd name="T19" fmla="*/ 162 h 455"/>
                  <a:gd name="T20" fmla="*/ 6 w 455"/>
                  <a:gd name="T21" fmla="*/ 185 h 455"/>
                  <a:gd name="T22" fmla="*/ 8 w 455"/>
                  <a:gd name="T23" fmla="*/ 280 h 455"/>
                  <a:gd name="T24" fmla="*/ 59 w 455"/>
                  <a:gd name="T25" fmla="*/ 303 h 455"/>
                  <a:gd name="T26" fmla="*/ 41 w 455"/>
                  <a:gd name="T27" fmla="*/ 355 h 455"/>
                  <a:gd name="T28" fmla="*/ 109 w 455"/>
                  <a:gd name="T29" fmla="*/ 419 h 455"/>
                  <a:gd name="T30" fmla="*/ 160 w 455"/>
                  <a:gd name="T31" fmla="*/ 402 h 455"/>
                  <a:gd name="T32" fmla="*/ 185 w 455"/>
                  <a:gd name="T33" fmla="*/ 449 h 455"/>
                  <a:gd name="T34" fmla="*/ 277 w 455"/>
                  <a:gd name="T35" fmla="*/ 447 h 455"/>
                  <a:gd name="T36" fmla="*/ 301 w 455"/>
                  <a:gd name="T37" fmla="*/ 400 h 455"/>
                  <a:gd name="T38" fmla="*/ 352 w 455"/>
                  <a:gd name="T39" fmla="*/ 415 h 455"/>
                  <a:gd name="T40" fmla="*/ 417 w 455"/>
                  <a:gd name="T41" fmla="*/ 350 h 455"/>
                  <a:gd name="T42" fmla="*/ 400 w 455"/>
                  <a:gd name="T43" fmla="*/ 299 h 455"/>
                  <a:gd name="T44" fmla="*/ 448 w 455"/>
                  <a:gd name="T45" fmla="*/ 275 h 455"/>
                  <a:gd name="T46" fmla="*/ 448 w 455"/>
                  <a:gd name="T47" fmla="*/ 181 h 455"/>
                  <a:gd name="T48" fmla="*/ 398 w 455"/>
                  <a:gd name="T49" fmla="*/ 158 h 455"/>
                  <a:gd name="T50" fmla="*/ 280 w 455"/>
                  <a:gd name="T51" fmla="*/ 351 h 455"/>
                  <a:gd name="T52" fmla="*/ 103 w 455"/>
                  <a:gd name="T53" fmla="*/ 280 h 455"/>
                  <a:gd name="T54" fmla="*/ 174 w 455"/>
                  <a:gd name="T55" fmla="*/ 103 h 455"/>
                  <a:gd name="T56" fmla="*/ 351 w 455"/>
                  <a:gd name="T57" fmla="*/ 174 h 455"/>
                  <a:gd name="T58" fmla="*/ 280 w 455"/>
                  <a:gd name="T59" fmla="*/ 351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5" h="455">
                    <a:moveTo>
                      <a:pt x="398" y="158"/>
                    </a:moveTo>
                    <a:cubicBezTo>
                      <a:pt x="390" y="138"/>
                      <a:pt x="398" y="115"/>
                      <a:pt x="417" y="105"/>
                    </a:cubicBezTo>
                    <a:cubicBezTo>
                      <a:pt x="399" y="78"/>
                      <a:pt x="376" y="55"/>
                      <a:pt x="350" y="38"/>
                    </a:cubicBezTo>
                    <a:cubicBezTo>
                      <a:pt x="341" y="58"/>
                      <a:pt x="318" y="68"/>
                      <a:pt x="297" y="59"/>
                    </a:cubicBezTo>
                    <a:cubicBezTo>
                      <a:pt x="276" y="51"/>
                      <a:pt x="266" y="28"/>
                      <a:pt x="274" y="7"/>
                    </a:cubicBezTo>
                    <a:cubicBezTo>
                      <a:pt x="243" y="0"/>
                      <a:pt x="210" y="0"/>
                      <a:pt x="178" y="7"/>
                    </a:cubicBezTo>
                    <a:cubicBezTo>
                      <a:pt x="187" y="28"/>
                      <a:pt x="177" y="52"/>
                      <a:pt x="156" y="61"/>
                    </a:cubicBezTo>
                    <a:cubicBezTo>
                      <a:pt x="135" y="70"/>
                      <a:pt x="111" y="60"/>
                      <a:pt x="102" y="39"/>
                    </a:cubicBezTo>
                    <a:cubicBezTo>
                      <a:pt x="75" y="58"/>
                      <a:pt x="52" y="82"/>
                      <a:pt x="35" y="109"/>
                    </a:cubicBezTo>
                    <a:cubicBezTo>
                      <a:pt x="56" y="117"/>
                      <a:pt x="66" y="141"/>
                      <a:pt x="58" y="162"/>
                    </a:cubicBezTo>
                    <a:cubicBezTo>
                      <a:pt x="49" y="182"/>
                      <a:pt x="26" y="193"/>
                      <a:pt x="6" y="185"/>
                    </a:cubicBezTo>
                    <a:cubicBezTo>
                      <a:pt x="0" y="216"/>
                      <a:pt x="0" y="248"/>
                      <a:pt x="8" y="280"/>
                    </a:cubicBezTo>
                    <a:cubicBezTo>
                      <a:pt x="28" y="273"/>
                      <a:pt x="51" y="283"/>
                      <a:pt x="59" y="303"/>
                    </a:cubicBezTo>
                    <a:cubicBezTo>
                      <a:pt x="67" y="322"/>
                      <a:pt x="59" y="345"/>
                      <a:pt x="41" y="355"/>
                    </a:cubicBezTo>
                    <a:cubicBezTo>
                      <a:pt x="59" y="381"/>
                      <a:pt x="83" y="403"/>
                      <a:pt x="109" y="419"/>
                    </a:cubicBezTo>
                    <a:cubicBezTo>
                      <a:pt x="119" y="402"/>
                      <a:pt x="141" y="394"/>
                      <a:pt x="160" y="402"/>
                    </a:cubicBezTo>
                    <a:cubicBezTo>
                      <a:pt x="179" y="409"/>
                      <a:pt x="189" y="429"/>
                      <a:pt x="185" y="449"/>
                    </a:cubicBezTo>
                    <a:cubicBezTo>
                      <a:pt x="215" y="455"/>
                      <a:pt x="246" y="454"/>
                      <a:pt x="277" y="447"/>
                    </a:cubicBezTo>
                    <a:cubicBezTo>
                      <a:pt x="273" y="428"/>
                      <a:pt x="282" y="408"/>
                      <a:pt x="301" y="400"/>
                    </a:cubicBezTo>
                    <a:cubicBezTo>
                      <a:pt x="320" y="392"/>
                      <a:pt x="341" y="399"/>
                      <a:pt x="352" y="415"/>
                    </a:cubicBezTo>
                    <a:cubicBezTo>
                      <a:pt x="378" y="398"/>
                      <a:pt x="400" y="375"/>
                      <a:pt x="417" y="350"/>
                    </a:cubicBezTo>
                    <a:cubicBezTo>
                      <a:pt x="400" y="340"/>
                      <a:pt x="392" y="318"/>
                      <a:pt x="400" y="299"/>
                    </a:cubicBezTo>
                    <a:cubicBezTo>
                      <a:pt x="407" y="280"/>
                      <a:pt x="428" y="270"/>
                      <a:pt x="448" y="275"/>
                    </a:cubicBezTo>
                    <a:cubicBezTo>
                      <a:pt x="454" y="244"/>
                      <a:pt x="455" y="213"/>
                      <a:pt x="448" y="181"/>
                    </a:cubicBezTo>
                    <a:cubicBezTo>
                      <a:pt x="428" y="187"/>
                      <a:pt x="406" y="178"/>
                      <a:pt x="398" y="158"/>
                    </a:cubicBezTo>
                    <a:close/>
                    <a:moveTo>
                      <a:pt x="280" y="351"/>
                    </a:moveTo>
                    <a:cubicBezTo>
                      <a:pt x="212" y="381"/>
                      <a:pt x="132" y="349"/>
                      <a:pt x="103" y="280"/>
                    </a:cubicBezTo>
                    <a:cubicBezTo>
                      <a:pt x="74" y="212"/>
                      <a:pt x="106" y="132"/>
                      <a:pt x="174" y="103"/>
                    </a:cubicBezTo>
                    <a:cubicBezTo>
                      <a:pt x="243" y="74"/>
                      <a:pt x="322" y="106"/>
                      <a:pt x="351" y="174"/>
                    </a:cubicBezTo>
                    <a:cubicBezTo>
                      <a:pt x="380" y="243"/>
                      <a:pt x="349" y="322"/>
                      <a:pt x="280" y="351"/>
                    </a:cubicBezTo>
                    <a:close/>
                  </a:path>
                </a:pathLst>
              </a:custGeom>
              <a:solidFill>
                <a:schemeClr val="bg1"/>
              </a:solidFill>
              <a:ln>
                <a:noFill/>
              </a:ln>
            </p:spPr>
            <p:txBody>
              <a:bodyPr vert="horz" wrap="square" lIns="68575" tIns="34287" rIns="68575" bIns="34287" numCol="1" anchor="t" anchorCtr="0" compatLnSpc="1">
                <a:prstTxWarp prst="textNoShape">
                  <a:avLst/>
                </a:prstTxWarp>
              </a:bodyPr>
              <a:lstStyle/>
              <a:p>
                <a:endParaRPr lang="en-AU" sz="1351">
                  <a:solidFill>
                    <a:srgbClr val="000000"/>
                  </a:solidFill>
                </a:endParaRPr>
              </a:p>
            </p:txBody>
          </p:sp>
          <p:sp>
            <p:nvSpPr>
              <p:cNvPr id="134" name="Freeform 6"/>
              <p:cNvSpPr>
                <a:spLocks noEditPoints="1"/>
              </p:cNvSpPr>
              <p:nvPr/>
            </p:nvSpPr>
            <p:spPr bwMode="auto">
              <a:xfrm rot="18716667">
                <a:off x="7810680" y="4080544"/>
                <a:ext cx="261923" cy="262167"/>
              </a:xfrm>
              <a:custGeom>
                <a:avLst/>
                <a:gdLst>
                  <a:gd name="T0" fmla="*/ 398 w 455"/>
                  <a:gd name="T1" fmla="*/ 158 h 455"/>
                  <a:gd name="T2" fmla="*/ 417 w 455"/>
                  <a:gd name="T3" fmla="*/ 105 h 455"/>
                  <a:gd name="T4" fmla="*/ 350 w 455"/>
                  <a:gd name="T5" fmla="*/ 38 h 455"/>
                  <a:gd name="T6" fmla="*/ 297 w 455"/>
                  <a:gd name="T7" fmla="*/ 59 h 455"/>
                  <a:gd name="T8" fmla="*/ 274 w 455"/>
                  <a:gd name="T9" fmla="*/ 7 h 455"/>
                  <a:gd name="T10" fmla="*/ 178 w 455"/>
                  <a:gd name="T11" fmla="*/ 7 h 455"/>
                  <a:gd name="T12" fmla="*/ 156 w 455"/>
                  <a:gd name="T13" fmla="*/ 61 h 455"/>
                  <a:gd name="T14" fmla="*/ 102 w 455"/>
                  <a:gd name="T15" fmla="*/ 39 h 455"/>
                  <a:gd name="T16" fmla="*/ 35 w 455"/>
                  <a:gd name="T17" fmla="*/ 109 h 455"/>
                  <a:gd name="T18" fmla="*/ 58 w 455"/>
                  <a:gd name="T19" fmla="*/ 162 h 455"/>
                  <a:gd name="T20" fmla="*/ 6 w 455"/>
                  <a:gd name="T21" fmla="*/ 185 h 455"/>
                  <a:gd name="T22" fmla="*/ 8 w 455"/>
                  <a:gd name="T23" fmla="*/ 280 h 455"/>
                  <a:gd name="T24" fmla="*/ 59 w 455"/>
                  <a:gd name="T25" fmla="*/ 303 h 455"/>
                  <a:gd name="T26" fmla="*/ 41 w 455"/>
                  <a:gd name="T27" fmla="*/ 355 h 455"/>
                  <a:gd name="T28" fmla="*/ 109 w 455"/>
                  <a:gd name="T29" fmla="*/ 419 h 455"/>
                  <a:gd name="T30" fmla="*/ 160 w 455"/>
                  <a:gd name="T31" fmla="*/ 402 h 455"/>
                  <a:gd name="T32" fmla="*/ 185 w 455"/>
                  <a:gd name="T33" fmla="*/ 449 h 455"/>
                  <a:gd name="T34" fmla="*/ 277 w 455"/>
                  <a:gd name="T35" fmla="*/ 447 h 455"/>
                  <a:gd name="T36" fmla="*/ 301 w 455"/>
                  <a:gd name="T37" fmla="*/ 400 h 455"/>
                  <a:gd name="T38" fmla="*/ 352 w 455"/>
                  <a:gd name="T39" fmla="*/ 415 h 455"/>
                  <a:gd name="T40" fmla="*/ 417 w 455"/>
                  <a:gd name="T41" fmla="*/ 350 h 455"/>
                  <a:gd name="T42" fmla="*/ 400 w 455"/>
                  <a:gd name="T43" fmla="*/ 299 h 455"/>
                  <a:gd name="T44" fmla="*/ 448 w 455"/>
                  <a:gd name="T45" fmla="*/ 275 h 455"/>
                  <a:gd name="T46" fmla="*/ 448 w 455"/>
                  <a:gd name="T47" fmla="*/ 181 h 455"/>
                  <a:gd name="T48" fmla="*/ 398 w 455"/>
                  <a:gd name="T49" fmla="*/ 158 h 455"/>
                  <a:gd name="T50" fmla="*/ 280 w 455"/>
                  <a:gd name="T51" fmla="*/ 351 h 455"/>
                  <a:gd name="T52" fmla="*/ 103 w 455"/>
                  <a:gd name="T53" fmla="*/ 280 h 455"/>
                  <a:gd name="T54" fmla="*/ 174 w 455"/>
                  <a:gd name="T55" fmla="*/ 103 h 455"/>
                  <a:gd name="T56" fmla="*/ 351 w 455"/>
                  <a:gd name="T57" fmla="*/ 174 h 455"/>
                  <a:gd name="T58" fmla="*/ 280 w 455"/>
                  <a:gd name="T59" fmla="*/ 351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5" h="455">
                    <a:moveTo>
                      <a:pt x="398" y="158"/>
                    </a:moveTo>
                    <a:cubicBezTo>
                      <a:pt x="390" y="138"/>
                      <a:pt x="398" y="115"/>
                      <a:pt x="417" y="105"/>
                    </a:cubicBezTo>
                    <a:cubicBezTo>
                      <a:pt x="399" y="78"/>
                      <a:pt x="376" y="55"/>
                      <a:pt x="350" y="38"/>
                    </a:cubicBezTo>
                    <a:cubicBezTo>
                      <a:pt x="341" y="58"/>
                      <a:pt x="318" y="68"/>
                      <a:pt x="297" y="59"/>
                    </a:cubicBezTo>
                    <a:cubicBezTo>
                      <a:pt x="276" y="51"/>
                      <a:pt x="266" y="28"/>
                      <a:pt x="274" y="7"/>
                    </a:cubicBezTo>
                    <a:cubicBezTo>
                      <a:pt x="243" y="0"/>
                      <a:pt x="210" y="0"/>
                      <a:pt x="178" y="7"/>
                    </a:cubicBezTo>
                    <a:cubicBezTo>
                      <a:pt x="187" y="28"/>
                      <a:pt x="177" y="52"/>
                      <a:pt x="156" y="61"/>
                    </a:cubicBezTo>
                    <a:cubicBezTo>
                      <a:pt x="135" y="70"/>
                      <a:pt x="111" y="60"/>
                      <a:pt x="102" y="39"/>
                    </a:cubicBezTo>
                    <a:cubicBezTo>
                      <a:pt x="75" y="58"/>
                      <a:pt x="52" y="82"/>
                      <a:pt x="35" y="109"/>
                    </a:cubicBezTo>
                    <a:cubicBezTo>
                      <a:pt x="56" y="117"/>
                      <a:pt x="66" y="141"/>
                      <a:pt x="58" y="162"/>
                    </a:cubicBezTo>
                    <a:cubicBezTo>
                      <a:pt x="49" y="182"/>
                      <a:pt x="26" y="193"/>
                      <a:pt x="6" y="185"/>
                    </a:cubicBezTo>
                    <a:cubicBezTo>
                      <a:pt x="0" y="216"/>
                      <a:pt x="0" y="248"/>
                      <a:pt x="8" y="280"/>
                    </a:cubicBezTo>
                    <a:cubicBezTo>
                      <a:pt x="28" y="273"/>
                      <a:pt x="51" y="283"/>
                      <a:pt x="59" y="303"/>
                    </a:cubicBezTo>
                    <a:cubicBezTo>
                      <a:pt x="67" y="322"/>
                      <a:pt x="59" y="345"/>
                      <a:pt x="41" y="355"/>
                    </a:cubicBezTo>
                    <a:cubicBezTo>
                      <a:pt x="59" y="381"/>
                      <a:pt x="83" y="403"/>
                      <a:pt x="109" y="419"/>
                    </a:cubicBezTo>
                    <a:cubicBezTo>
                      <a:pt x="119" y="402"/>
                      <a:pt x="141" y="394"/>
                      <a:pt x="160" y="402"/>
                    </a:cubicBezTo>
                    <a:cubicBezTo>
                      <a:pt x="179" y="409"/>
                      <a:pt x="189" y="429"/>
                      <a:pt x="185" y="449"/>
                    </a:cubicBezTo>
                    <a:cubicBezTo>
                      <a:pt x="215" y="455"/>
                      <a:pt x="246" y="454"/>
                      <a:pt x="277" y="447"/>
                    </a:cubicBezTo>
                    <a:cubicBezTo>
                      <a:pt x="273" y="428"/>
                      <a:pt x="282" y="408"/>
                      <a:pt x="301" y="400"/>
                    </a:cubicBezTo>
                    <a:cubicBezTo>
                      <a:pt x="320" y="392"/>
                      <a:pt x="341" y="399"/>
                      <a:pt x="352" y="415"/>
                    </a:cubicBezTo>
                    <a:cubicBezTo>
                      <a:pt x="378" y="398"/>
                      <a:pt x="400" y="375"/>
                      <a:pt x="417" y="350"/>
                    </a:cubicBezTo>
                    <a:cubicBezTo>
                      <a:pt x="400" y="340"/>
                      <a:pt x="392" y="318"/>
                      <a:pt x="400" y="299"/>
                    </a:cubicBezTo>
                    <a:cubicBezTo>
                      <a:pt x="407" y="280"/>
                      <a:pt x="428" y="270"/>
                      <a:pt x="448" y="275"/>
                    </a:cubicBezTo>
                    <a:cubicBezTo>
                      <a:pt x="454" y="244"/>
                      <a:pt x="455" y="213"/>
                      <a:pt x="448" y="181"/>
                    </a:cubicBezTo>
                    <a:cubicBezTo>
                      <a:pt x="428" y="187"/>
                      <a:pt x="406" y="178"/>
                      <a:pt x="398" y="158"/>
                    </a:cubicBezTo>
                    <a:close/>
                    <a:moveTo>
                      <a:pt x="280" y="351"/>
                    </a:moveTo>
                    <a:cubicBezTo>
                      <a:pt x="212" y="381"/>
                      <a:pt x="132" y="349"/>
                      <a:pt x="103" y="280"/>
                    </a:cubicBezTo>
                    <a:cubicBezTo>
                      <a:pt x="74" y="212"/>
                      <a:pt x="106" y="132"/>
                      <a:pt x="174" y="103"/>
                    </a:cubicBezTo>
                    <a:cubicBezTo>
                      <a:pt x="243" y="74"/>
                      <a:pt x="322" y="106"/>
                      <a:pt x="351" y="174"/>
                    </a:cubicBezTo>
                    <a:cubicBezTo>
                      <a:pt x="380" y="243"/>
                      <a:pt x="349" y="322"/>
                      <a:pt x="280" y="351"/>
                    </a:cubicBezTo>
                    <a:close/>
                  </a:path>
                </a:pathLst>
              </a:custGeom>
              <a:solidFill>
                <a:schemeClr val="bg1"/>
              </a:solidFill>
              <a:ln>
                <a:noFill/>
              </a:ln>
            </p:spPr>
            <p:txBody>
              <a:bodyPr vert="horz" wrap="square" lIns="68575" tIns="34287" rIns="68575" bIns="34287" numCol="1" anchor="t" anchorCtr="0" compatLnSpc="1">
                <a:prstTxWarp prst="textNoShape">
                  <a:avLst/>
                </a:prstTxWarp>
              </a:bodyPr>
              <a:lstStyle/>
              <a:p>
                <a:endParaRPr lang="en-AU" sz="1351">
                  <a:solidFill>
                    <a:srgbClr val="000000"/>
                  </a:solidFill>
                </a:endParaRPr>
              </a:p>
            </p:txBody>
          </p:sp>
        </p:grpSp>
      </p:grpSp>
      <p:grpSp>
        <p:nvGrpSpPr>
          <p:cNvPr id="7" name="Group 6"/>
          <p:cNvGrpSpPr/>
          <p:nvPr/>
        </p:nvGrpSpPr>
        <p:grpSpPr>
          <a:xfrm>
            <a:off x="8883416" y="3117686"/>
            <a:ext cx="567416" cy="567416"/>
            <a:chOff x="9333525" y="3389501"/>
            <a:chExt cx="567678" cy="567678"/>
          </a:xfrm>
        </p:grpSpPr>
        <p:sp>
          <p:nvSpPr>
            <p:cNvPr id="145" name="Oval 144"/>
            <p:cNvSpPr/>
            <p:nvPr/>
          </p:nvSpPr>
          <p:spPr bwMode="gray">
            <a:xfrm>
              <a:off x="9333525" y="3389501"/>
              <a:ext cx="567678" cy="567678"/>
            </a:xfrm>
            <a:prstGeom prst="ellipse">
              <a:avLst/>
            </a:prstGeom>
            <a:solidFill>
              <a:srgbClr val="20AA9A"/>
            </a:solidFill>
            <a:ln w="19050">
              <a:noFill/>
              <a:miter lim="800000"/>
              <a:headEnd/>
              <a:tailEnd/>
            </a:ln>
            <a:effectLst/>
          </p:spPr>
          <p:txBody>
            <a:bodyPr vert="horz" wrap="square" lIns="95907" tIns="95907" rIns="95907" bIns="95907" numCol="1" rtlCol="0" anchor="t" anchorCtr="0" compatLnSpc="1">
              <a:prstTxWarp prst="textNoShape">
                <a:avLst/>
              </a:prstTxWarp>
              <a:noAutofit/>
            </a:bodyPr>
            <a:lstStyle/>
            <a:p>
              <a:pPr defTabSz="1218041">
                <a:spcAft>
                  <a:spcPts val="400"/>
                </a:spcAft>
              </a:pPr>
              <a:endParaRPr lang="en-US" sz="2132" kern="0" err="1">
                <a:solidFill>
                  <a:sysClr val="windowText" lastClr="000000"/>
                </a:solidFill>
                <a:latin typeface="Arial" pitchFamily="34" charset="0"/>
                <a:cs typeface="Arial" pitchFamily="34" charset="0"/>
              </a:endParaRPr>
            </a:p>
          </p:txBody>
        </p:sp>
        <p:grpSp>
          <p:nvGrpSpPr>
            <p:cNvPr id="146" name="Group 145"/>
            <p:cNvGrpSpPr/>
            <p:nvPr/>
          </p:nvGrpSpPr>
          <p:grpSpPr>
            <a:xfrm>
              <a:off x="9362325" y="3470587"/>
              <a:ext cx="451486" cy="410046"/>
              <a:chOff x="8866189" y="2955622"/>
              <a:chExt cx="745386" cy="676971"/>
            </a:xfrm>
          </p:grpSpPr>
          <p:sp>
            <p:nvSpPr>
              <p:cNvPr id="147" name="Freeform 15"/>
              <p:cNvSpPr>
                <a:spLocks/>
              </p:cNvSpPr>
              <p:nvPr/>
            </p:nvSpPr>
            <p:spPr bwMode="auto">
              <a:xfrm>
                <a:off x="8977510" y="3053351"/>
                <a:ext cx="634065" cy="579242"/>
              </a:xfrm>
              <a:custGeom>
                <a:avLst/>
                <a:gdLst>
                  <a:gd name="T0" fmla="*/ 181 w 485"/>
                  <a:gd name="T1" fmla="*/ 473 h 474"/>
                  <a:gd name="T2" fmla="*/ 365 w 485"/>
                  <a:gd name="T3" fmla="*/ 473 h 474"/>
                  <a:gd name="T4" fmla="*/ 363 w 485"/>
                  <a:gd name="T5" fmla="*/ 410 h 474"/>
                  <a:gd name="T6" fmla="*/ 402 w 485"/>
                  <a:gd name="T7" fmla="*/ 314 h 474"/>
                  <a:gd name="T8" fmla="*/ 361 w 485"/>
                  <a:gd name="T9" fmla="*/ 82 h 474"/>
                  <a:gd name="T10" fmla="*/ 101 w 485"/>
                  <a:gd name="T11" fmla="*/ 88 h 474"/>
                  <a:gd name="T12" fmla="*/ 55 w 485"/>
                  <a:gd name="T13" fmla="*/ 214 h 474"/>
                  <a:gd name="T14" fmla="*/ 56 w 485"/>
                  <a:gd name="T15" fmla="*/ 252 h 474"/>
                  <a:gd name="T16" fmla="*/ 7 w 485"/>
                  <a:gd name="T17" fmla="*/ 309 h 474"/>
                  <a:gd name="T18" fmla="*/ 20 w 485"/>
                  <a:gd name="T19" fmla="*/ 328 h 474"/>
                  <a:gd name="T20" fmla="*/ 47 w 485"/>
                  <a:gd name="T21" fmla="*/ 334 h 474"/>
                  <a:gd name="T22" fmla="*/ 48 w 485"/>
                  <a:gd name="T23" fmla="*/ 354 h 474"/>
                  <a:gd name="T24" fmla="*/ 46 w 485"/>
                  <a:gd name="T25" fmla="*/ 373 h 474"/>
                  <a:gd name="T26" fmla="*/ 48 w 485"/>
                  <a:gd name="T27" fmla="*/ 382 h 474"/>
                  <a:gd name="T28" fmla="*/ 53 w 485"/>
                  <a:gd name="T29" fmla="*/ 398 h 474"/>
                  <a:gd name="T30" fmla="*/ 57 w 485"/>
                  <a:gd name="T31" fmla="*/ 418 h 474"/>
                  <a:gd name="T32" fmla="*/ 66 w 485"/>
                  <a:gd name="T33" fmla="*/ 459 h 474"/>
                  <a:gd name="T34" fmla="*/ 169 w 485"/>
                  <a:gd name="T35" fmla="*/ 455 h 474"/>
                  <a:gd name="T36" fmla="*/ 181 w 485"/>
                  <a:gd name="T37" fmla="*/ 47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5" h="474">
                    <a:moveTo>
                      <a:pt x="181" y="473"/>
                    </a:moveTo>
                    <a:cubicBezTo>
                      <a:pt x="365" y="473"/>
                      <a:pt x="365" y="473"/>
                      <a:pt x="365" y="473"/>
                    </a:cubicBezTo>
                    <a:cubicBezTo>
                      <a:pt x="363" y="453"/>
                      <a:pt x="362" y="431"/>
                      <a:pt x="363" y="410"/>
                    </a:cubicBezTo>
                    <a:cubicBezTo>
                      <a:pt x="363" y="410"/>
                      <a:pt x="376" y="352"/>
                      <a:pt x="402" y="314"/>
                    </a:cubicBezTo>
                    <a:cubicBezTo>
                      <a:pt x="402" y="314"/>
                      <a:pt x="485" y="173"/>
                      <a:pt x="361" y="82"/>
                    </a:cubicBezTo>
                    <a:cubicBezTo>
                      <a:pt x="361" y="82"/>
                      <a:pt x="240" y="0"/>
                      <a:pt x="101" y="88"/>
                    </a:cubicBezTo>
                    <a:cubicBezTo>
                      <a:pt x="101" y="88"/>
                      <a:pt x="44" y="125"/>
                      <a:pt x="55" y="214"/>
                    </a:cubicBezTo>
                    <a:cubicBezTo>
                      <a:pt x="55" y="214"/>
                      <a:pt x="62" y="241"/>
                      <a:pt x="56" y="252"/>
                    </a:cubicBezTo>
                    <a:cubicBezTo>
                      <a:pt x="7" y="309"/>
                      <a:pt x="7" y="309"/>
                      <a:pt x="7" y="309"/>
                    </a:cubicBezTo>
                    <a:cubicBezTo>
                      <a:pt x="7" y="309"/>
                      <a:pt x="0" y="326"/>
                      <a:pt x="20" y="328"/>
                    </a:cubicBezTo>
                    <a:cubicBezTo>
                      <a:pt x="47" y="334"/>
                      <a:pt x="47" y="334"/>
                      <a:pt x="47" y="334"/>
                    </a:cubicBezTo>
                    <a:cubicBezTo>
                      <a:pt x="48" y="354"/>
                      <a:pt x="48" y="354"/>
                      <a:pt x="48" y="354"/>
                    </a:cubicBezTo>
                    <a:cubicBezTo>
                      <a:pt x="48" y="354"/>
                      <a:pt x="33" y="364"/>
                      <a:pt x="46" y="373"/>
                    </a:cubicBezTo>
                    <a:cubicBezTo>
                      <a:pt x="46" y="373"/>
                      <a:pt x="55" y="378"/>
                      <a:pt x="48" y="382"/>
                    </a:cubicBezTo>
                    <a:cubicBezTo>
                      <a:pt x="48" y="382"/>
                      <a:pt x="33" y="392"/>
                      <a:pt x="53" y="398"/>
                    </a:cubicBezTo>
                    <a:cubicBezTo>
                      <a:pt x="53" y="398"/>
                      <a:pt x="62" y="406"/>
                      <a:pt x="57" y="418"/>
                    </a:cubicBezTo>
                    <a:cubicBezTo>
                      <a:pt x="57" y="418"/>
                      <a:pt x="40" y="440"/>
                      <a:pt x="66" y="459"/>
                    </a:cubicBezTo>
                    <a:cubicBezTo>
                      <a:pt x="70" y="460"/>
                      <a:pt x="82" y="474"/>
                      <a:pt x="169" y="455"/>
                    </a:cubicBezTo>
                    <a:cubicBezTo>
                      <a:pt x="169" y="455"/>
                      <a:pt x="176" y="458"/>
                      <a:pt x="181" y="473"/>
                    </a:cubicBezTo>
                    <a:close/>
                  </a:path>
                </a:pathLst>
              </a:custGeom>
              <a:solidFill>
                <a:schemeClr val="bg1"/>
              </a:solidFill>
              <a:ln>
                <a:noFill/>
              </a:ln>
            </p:spPr>
            <p:txBody>
              <a:bodyPr vert="horz" wrap="square" lIns="91398" tIns="45698" rIns="91398" bIns="45698" numCol="1" anchor="t" anchorCtr="0" compatLnSpc="1">
                <a:prstTxWarp prst="textNoShape">
                  <a:avLst/>
                </a:prstTxWarp>
              </a:bodyPr>
              <a:lstStyle/>
              <a:p>
                <a:endParaRPr lang="en-US" sz="1000">
                  <a:solidFill>
                    <a:srgbClr val="000000"/>
                  </a:solidFill>
                </a:endParaRPr>
              </a:p>
            </p:txBody>
          </p:sp>
          <p:grpSp>
            <p:nvGrpSpPr>
              <p:cNvPr id="148" name="Group 147"/>
              <p:cNvGrpSpPr/>
              <p:nvPr/>
            </p:nvGrpSpPr>
            <p:grpSpPr>
              <a:xfrm>
                <a:off x="9270387" y="2998861"/>
                <a:ext cx="338995" cy="304363"/>
                <a:chOff x="10429962" y="2479899"/>
                <a:chExt cx="544168" cy="444022"/>
              </a:xfrm>
              <a:solidFill>
                <a:schemeClr val="accent2">
                  <a:lumMod val="60000"/>
                  <a:lumOff val="40000"/>
                </a:schemeClr>
              </a:solidFill>
            </p:grpSpPr>
            <p:sp>
              <p:nvSpPr>
                <p:cNvPr id="150" name="Rectangle 29"/>
                <p:cNvSpPr>
                  <a:spLocks noChangeArrowheads="1"/>
                </p:cNvSpPr>
                <p:nvPr/>
              </p:nvSpPr>
              <p:spPr bwMode="auto">
                <a:xfrm>
                  <a:off x="10429962" y="2775042"/>
                  <a:ext cx="99252" cy="148878"/>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98" tIns="45698" rIns="91398" bIns="45698" numCol="1" anchor="t" anchorCtr="0" compatLnSpc="1">
                  <a:prstTxWarp prst="textNoShape">
                    <a:avLst/>
                  </a:prstTxWarp>
                </a:bodyPr>
                <a:lstStyle/>
                <a:p>
                  <a:endParaRPr lang="en-AU">
                    <a:solidFill>
                      <a:srgbClr val="000000"/>
                    </a:solidFill>
                  </a:endParaRPr>
                </a:p>
              </p:txBody>
            </p:sp>
            <p:sp>
              <p:nvSpPr>
                <p:cNvPr id="151" name="Rectangle 30"/>
                <p:cNvSpPr>
                  <a:spLocks noChangeArrowheads="1"/>
                </p:cNvSpPr>
                <p:nvPr/>
              </p:nvSpPr>
              <p:spPr bwMode="auto">
                <a:xfrm>
                  <a:off x="10578840" y="2675791"/>
                  <a:ext cx="99252" cy="248130"/>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98" tIns="45698" rIns="91398" bIns="45698" numCol="1" anchor="t" anchorCtr="0" compatLnSpc="1">
                  <a:prstTxWarp prst="textNoShape">
                    <a:avLst/>
                  </a:prstTxWarp>
                </a:bodyPr>
                <a:lstStyle/>
                <a:p>
                  <a:endParaRPr lang="en-AU">
                    <a:solidFill>
                      <a:srgbClr val="000000"/>
                    </a:solidFill>
                  </a:endParaRPr>
                </a:p>
              </p:txBody>
            </p:sp>
            <p:sp>
              <p:nvSpPr>
                <p:cNvPr id="152" name="Rectangle 31"/>
                <p:cNvSpPr>
                  <a:spLocks noChangeArrowheads="1"/>
                </p:cNvSpPr>
                <p:nvPr/>
              </p:nvSpPr>
              <p:spPr bwMode="auto">
                <a:xfrm>
                  <a:off x="10725106" y="2569871"/>
                  <a:ext cx="99252" cy="354050"/>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98" tIns="45698" rIns="91398" bIns="45698" numCol="1" anchor="t" anchorCtr="0" compatLnSpc="1">
                  <a:prstTxWarp prst="textNoShape">
                    <a:avLst/>
                  </a:prstTxWarp>
                </a:bodyPr>
                <a:lstStyle/>
                <a:p>
                  <a:endParaRPr lang="en-AU">
                    <a:solidFill>
                      <a:srgbClr val="000000"/>
                    </a:solidFill>
                  </a:endParaRPr>
                </a:p>
              </p:txBody>
            </p:sp>
            <p:sp>
              <p:nvSpPr>
                <p:cNvPr id="153" name="Rectangle 31"/>
                <p:cNvSpPr>
                  <a:spLocks noChangeArrowheads="1"/>
                </p:cNvSpPr>
                <p:nvPr/>
              </p:nvSpPr>
              <p:spPr bwMode="auto">
                <a:xfrm>
                  <a:off x="10874878" y="2479899"/>
                  <a:ext cx="99252" cy="444022"/>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98" tIns="45698" rIns="91398" bIns="45698" numCol="1" anchor="t" anchorCtr="0" compatLnSpc="1">
                  <a:prstTxWarp prst="textNoShape">
                    <a:avLst/>
                  </a:prstTxWarp>
                </a:bodyPr>
                <a:lstStyle/>
                <a:p>
                  <a:endParaRPr lang="en-AU">
                    <a:solidFill>
                      <a:srgbClr val="000000"/>
                    </a:solidFill>
                  </a:endParaRPr>
                </a:p>
              </p:txBody>
            </p:sp>
          </p:grpSp>
          <p:sp>
            <p:nvSpPr>
              <p:cNvPr id="149" name="Freeform 38"/>
              <p:cNvSpPr>
                <a:spLocks noEditPoints="1"/>
              </p:cNvSpPr>
              <p:nvPr/>
            </p:nvSpPr>
            <p:spPr bwMode="auto">
              <a:xfrm rot="20830582">
                <a:off x="8866189" y="2955622"/>
                <a:ext cx="351059" cy="251135"/>
              </a:xfrm>
              <a:custGeom>
                <a:avLst/>
                <a:gdLst>
                  <a:gd name="T0" fmla="*/ 119 w 168"/>
                  <a:gd name="T1" fmla="*/ 0 h 120"/>
                  <a:gd name="T2" fmla="*/ 137 w 168"/>
                  <a:gd name="T3" fmla="*/ 18 h 120"/>
                  <a:gd name="T4" fmla="*/ 108 w 168"/>
                  <a:gd name="T5" fmla="*/ 48 h 120"/>
                  <a:gd name="T6" fmla="*/ 104 w 168"/>
                  <a:gd name="T7" fmla="*/ 48 h 120"/>
                  <a:gd name="T8" fmla="*/ 90 w 168"/>
                  <a:gd name="T9" fmla="*/ 56 h 120"/>
                  <a:gd name="T10" fmla="*/ 70 w 168"/>
                  <a:gd name="T11" fmla="*/ 56 h 120"/>
                  <a:gd name="T12" fmla="*/ 56 w 168"/>
                  <a:gd name="T13" fmla="*/ 48 h 120"/>
                  <a:gd name="T14" fmla="*/ 40 w 168"/>
                  <a:gd name="T15" fmla="*/ 64 h 120"/>
                  <a:gd name="T16" fmla="*/ 40 w 168"/>
                  <a:gd name="T17" fmla="*/ 68 h 120"/>
                  <a:gd name="T18" fmla="*/ 20 w 168"/>
                  <a:gd name="T19" fmla="*/ 88 h 120"/>
                  <a:gd name="T20" fmla="*/ 16 w 168"/>
                  <a:gd name="T21" fmla="*/ 88 h 120"/>
                  <a:gd name="T22" fmla="*/ 0 w 168"/>
                  <a:gd name="T23" fmla="*/ 104 h 120"/>
                  <a:gd name="T24" fmla="*/ 16 w 168"/>
                  <a:gd name="T25" fmla="*/ 120 h 120"/>
                  <a:gd name="T26" fmla="*/ 32 w 168"/>
                  <a:gd name="T27" fmla="*/ 104 h 120"/>
                  <a:gd name="T28" fmla="*/ 32 w 168"/>
                  <a:gd name="T29" fmla="*/ 100 h 120"/>
                  <a:gd name="T30" fmla="*/ 52 w 168"/>
                  <a:gd name="T31" fmla="*/ 80 h 120"/>
                  <a:gd name="T32" fmla="*/ 56 w 168"/>
                  <a:gd name="T33" fmla="*/ 80 h 120"/>
                  <a:gd name="T34" fmla="*/ 70 w 168"/>
                  <a:gd name="T35" fmla="*/ 72 h 120"/>
                  <a:gd name="T36" fmla="*/ 90 w 168"/>
                  <a:gd name="T37" fmla="*/ 72 h 120"/>
                  <a:gd name="T38" fmla="*/ 104 w 168"/>
                  <a:gd name="T39" fmla="*/ 80 h 120"/>
                  <a:gd name="T40" fmla="*/ 120 w 168"/>
                  <a:gd name="T41" fmla="*/ 64 h 120"/>
                  <a:gd name="T42" fmla="*/ 120 w 168"/>
                  <a:gd name="T43" fmla="*/ 60 h 120"/>
                  <a:gd name="T44" fmla="*/ 150 w 168"/>
                  <a:gd name="T45" fmla="*/ 31 h 120"/>
                  <a:gd name="T46" fmla="*/ 168 w 168"/>
                  <a:gd name="T47" fmla="*/ 49 h 120"/>
                  <a:gd name="T48" fmla="*/ 168 w 168"/>
                  <a:gd name="T49" fmla="*/ 0 h 120"/>
                  <a:gd name="T50" fmla="*/ 119 w 168"/>
                  <a:gd name="T51" fmla="*/ 0 h 120"/>
                  <a:gd name="T52" fmla="*/ 16 w 168"/>
                  <a:gd name="T53" fmla="*/ 113 h 120"/>
                  <a:gd name="T54" fmla="*/ 7 w 168"/>
                  <a:gd name="T55" fmla="*/ 104 h 120"/>
                  <a:gd name="T56" fmla="*/ 16 w 168"/>
                  <a:gd name="T57" fmla="*/ 95 h 120"/>
                  <a:gd name="T58" fmla="*/ 25 w 168"/>
                  <a:gd name="T59" fmla="*/ 104 h 120"/>
                  <a:gd name="T60" fmla="*/ 16 w 168"/>
                  <a:gd name="T61" fmla="*/ 113 h 120"/>
                  <a:gd name="T62" fmla="*/ 56 w 168"/>
                  <a:gd name="T63" fmla="*/ 73 h 120"/>
                  <a:gd name="T64" fmla="*/ 47 w 168"/>
                  <a:gd name="T65" fmla="*/ 64 h 120"/>
                  <a:gd name="T66" fmla="*/ 56 w 168"/>
                  <a:gd name="T67" fmla="*/ 55 h 120"/>
                  <a:gd name="T68" fmla="*/ 65 w 168"/>
                  <a:gd name="T69" fmla="*/ 64 h 120"/>
                  <a:gd name="T70" fmla="*/ 56 w 168"/>
                  <a:gd name="T71" fmla="*/ 73 h 120"/>
                  <a:gd name="T72" fmla="*/ 104 w 168"/>
                  <a:gd name="T73" fmla="*/ 73 h 120"/>
                  <a:gd name="T74" fmla="*/ 95 w 168"/>
                  <a:gd name="T75" fmla="*/ 64 h 120"/>
                  <a:gd name="T76" fmla="*/ 104 w 168"/>
                  <a:gd name="T77" fmla="*/ 55 h 120"/>
                  <a:gd name="T78" fmla="*/ 113 w 168"/>
                  <a:gd name="T79" fmla="*/ 64 h 120"/>
                  <a:gd name="T80" fmla="*/ 104 w 168"/>
                  <a:gd name="T8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20">
                    <a:moveTo>
                      <a:pt x="119" y="0"/>
                    </a:moveTo>
                    <a:cubicBezTo>
                      <a:pt x="137" y="18"/>
                      <a:pt x="137" y="18"/>
                      <a:pt x="137" y="18"/>
                    </a:cubicBezTo>
                    <a:cubicBezTo>
                      <a:pt x="108" y="48"/>
                      <a:pt x="108" y="48"/>
                      <a:pt x="108" y="48"/>
                    </a:cubicBezTo>
                    <a:cubicBezTo>
                      <a:pt x="106" y="48"/>
                      <a:pt x="105" y="48"/>
                      <a:pt x="104" y="48"/>
                    </a:cubicBezTo>
                    <a:cubicBezTo>
                      <a:pt x="98" y="48"/>
                      <a:pt x="93" y="51"/>
                      <a:pt x="90" y="56"/>
                    </a:cubicBezTo>
                    <a:cubicBezTo>
                      <a:pt x="70" y="56"/>
                      <a:pt x="70" y="56"/>
                      <a:pt x="70" y="56"/>
                    </a:cubicBezTo>
                    <a:cubicBezTo>
                      <a:pt x="67" y="51"/>
                      <a:pt x="62" y="48"/>
                      <a:pt x="56" y="48"/>
                    </a:cubicBezTo>
                    <a:cubicBezTo>
                      <a:pt x="47" y="48"/>
                      <a:pt x="40" y="55"/>
                      <a:pt x="40" y="64"/>
                    </a:cubicBezTo>
                    <a:cubicBezTo>
                      <a:pt x="40" y="65"/>
                      <a:pt x="40" y="66"/>
                      <a:pt x="40" y="68"/>
                    </a:cubicBezTo>
                    <a:cubicBezTo>
                      <a:pt x="20" y="88"/>
                      <a:pt x="20" y="88"/>
                      <a:pt x="20" y="88"/>
                    </a:cubicBezTo>
                    <a:cubicBezTo>
                      <a:pt x="18" y="88"/>
                      <a:pt x="17" y="88"/>
                      <a:pt x="16" y="88"/>
                    </a:cubicBezTo>
                    <a:cubicBezTo>
                      <a:pt x="7" y="88"/>
                      <a:pt x="0" y="95"/>
                      <a:pt x="0" y="104"/>
                    </a:cubicBezTo>
                    <a:cubicBezTo>
                      <a:pt x="0" y="113"/>
                      <a:pt x="7" y="120"/>
                      <a:pt x="16" y="120"/>
                    </a:cubicBezTo>
                    <a:cubicBezTo>
                      <a:pt x="25" y="120"/>
                      <a:pt x="32" y="113"/>
                      <a:pt x="32" y="104"/>
                    </a:cubicBezTo>
                    <a:cubicBezTo>
                      <a:pt x="32" y="103"/>
                      <a:pt x="32" y="102"/>
                      <a:pt x="32" y="100"/>
                    </a:cubicBezTo>
                    <a:cubicBezTo>
                      <a:pt x="52" y="80"/>
                      <a:pt x="52" y="80"/>
                      <a:pt x="52" y="80"/>
                    </a:cubicBezTo>
                    <a:cubicBezTo>
                      <a:pt x="54" y="80"/>
                      <a:pt x="55" y="80"/>
                      <a:pt x="56" y="80"/>
                    </a:cubicBezTo>
                    <a:cubicBezTo>
                      <a:pt x="62" y="80"/>
                      <a:pt x="67" y="77"/>
                      <a:pt x="70" y="72"/>
                    </a:cubicBezTo>
                    <a:cubicBezTo>
                      <a:pt x="90" y="72"/>
                      <a:pt x="90" y="72"/>
                      <a:pt x="90" y="72"/>
                    </a:cubicBezTo>
                    <a:cubicBezTo>
                      <a:pt x="93" y="77"/>
                      <a:pt x="98" y="80"/>
                      <a:pt x="104" y="80"/>
                    </a:cubicBezTo>
                    <a:cubicBezTo>
                      <a:pt x="113" y="80"/>
                      <a:pt x="120" y="73"/>
                      <a:pt x="120" y="64"/>
                    </a:cubicBezTo>
                    <a:cubicBezTo>
                      <a:pt x="120" y="63"/>
                      <a:pt x="120" y="62"/>
                      <a:pt x="120" y="60"/>
                    </a:cubicBezTo>
                    <a:cubicBezTo>
                      <a:pt x="150" y="31"/>
                      <a:pt x="150" y="31"/>
                      <a:pt x="150" y="31"/>
                    </a:cubicBezTo>
                    <a:cubicBezTo>
                      <a:pt x="168" y="49"/>
                      <a:pt x="168" y="49"/>
                      <a:pt x="168" y="49"/>
                    </a:cubicBezTo>
                    <a:cubicBezTo>
                      <a:pt x="168" y="0"/>
                      <a:pt x="168" y="0"/>
                      <a:pt x="168" y="0"/>
                    </a:cubicBezTo>
                    <a:lnTo>
                      <a:pt x="119" y="0"/>
                    </a:lnTo>
                    <a:close/>
                    <a:moveTo>
                      <a:pt x="16" y="113"/>
                    </a:moveTo>
                    <a:cubicBezTo>
                      <a:pt x="11" y="113"/>
                      <a:pt x="7" y="109"/>
                      <a:pt x="7" y="104"/>
                    </a:cubicBezTo>
                    <a:cubicBezTo>
                      <a:pt x="7" y="99"/>
                      <a:pt x="11" y="95"/>
                      <a:pt x="16" y="95"/>
                    </a:cubicBezTo>
                    <a:cubicBezTo>
                      <a:pt x="21" y="95"/>
                      <a:pt x="25" y="99"/>
                      <a:pt x="25" y="104"/>
                    </a:cubicBezTo>
                    <a:cubicBezTo>
                      <a:pt x="25" y="109"/>
                      <a:pt x="21" y="113"/>
                      <a:pt x="16" y="113"/>
                    </a:cubicBezTo>
                    <a:close/>
                    <a:moveTo>
                      <a:pt x="56" y="73"/>
                    </a:moveTo>
                    <a:cubicBezTo>
                      <a:pt x="51" y="73"/>
                      <a:pt x="47" y="69"/>
                      <a:pt x="47" y="64"/>
                    </a:cubicBezTo>
                    <a:cubicBezTo>
                      <a:pt x="47" y="59"/>
                      <a:pt x="51" y="55"/>
                      <a:pt x="56" y="55"/>
                    </a:cubicBezTo>
                    <a:cubicBezTo>
                      <a:pt x="61" y="55"/>
                      <a:pt x="65" y="59"/>
                      <a:pt x="65" y="64"/>
                    </a:cubicBezTo>
                    <a:cubicBezTo>
                      <a:pt x="65" y="69"/>
                      <a:pt x="61" y="73"/>
                      <a:pt x="56" y="73"/>
                    </a:cubicBezTo>
                    <a:close/>
                    <a:moveTo>
                      <a:pt x="104" y="73"/>
                    </a:moveTo>
                    <a:cubicBezTo>
                      <a:pt x="99" y="73"/>
                      <a:pt x="95" y="69"/>
                      <a:pt x="95" y="64"/>
                    </a:cubicBezTo>
                    <a:cubicBezTo>
                      <a:pt x="95" y="59"/>
                      <a:pt x="99" y="55"/>
                      <a:pt x="104" y="55"/>
                    </a:cubicBezTo>
                    <a:cubicBezTo>
                      <a:pt x="109" y="55"/>
                      <a:pt x="113" y="59"/>
                      <a:pt x="113" y="64"/>
                    </a:cubicBezTo>
                    <a:cubicBezTo>
                      <a:pt x="113" y="69"/>
                      <a:pt x="109" y="73"/>
                      <a:pt x="104" y="73"/>
                    </a:cubicBezTo>
                    <a:close/>
                  </a:path>
                </a:pathLst>
              </a:custGeom>
              <a:solidFill>
                <a:schemeClr val="bg1"/>
              </a:solidFill>
              <a:ln>
                <a:noFill/>
              </a:ln>
            </p:spPr>
            <p:txBody>
              <a:bodyPr vert="horz" wrap="square" lIns="91398" tIns="45698" rIns="91398" bIns="45698" numCol="1" anchor="t" anchorCtr="0" compatLnSpc="1">
                <a:prstTxWarp prst="textNoShape">
                  <a:avLst/>
                </a:prstTxWarp>
              </a:bodyPr>
              <a:lstStyle/>
              <a:p>
                <a:endParaRPr lang="en-AU">
                  <a:solidFill>
                    <a:srgbClr val="000000"/>
                  </a:solidFill>
                </a:endParaRPr>
              </a:p>
            </p:txBody>
          </p:sp>
        </p:grpSp>
      </p:grpSp>
      <p:grpSp>
        <p:nvGrpSpPr>
          <p:cNvPr id="8" name="Group 7"/>
          <p:cNvGrpSpPr/>
          <p:nvPr/>
        </p:nvGrpSpPr>
        <p:grpSpPr>
          <a:xfrm>
            <a:off x="6244869" y="4263417"/>
            <a:ext cx="567416" cy="567416"/>
            <a:chOff x="6647925" y="4605745"/>
            <a:chExt cx="567678" cy="567678"/>
          </a:xfrm>
        </p:grpSpPr>
        <p:sp>
          <p:nvSpPr>
            <p:cNvPr id="135" name="Oval 134"/>
            <p:cNvSpPr/>
            <p:nvPr/>
          </p:nvSpPr>
          <p:spPr bwMode="gray">
            <a:xfrm>
              <a:off x="6647925" y="4605745"/>
              <a:ext cx="567678" cy="567678"/>
            </a:xfrm>
            <a:prstGeom prst="ellipse">
              <a:avLst/>
            </a:prstGeom>
            <a:solidFill>
              <a:srgbClr val="E5315F"/>
            </a:solidFill>
            <a:ln w="19050">
              <a:noFill/>
              <a:miter lim="800000"/>
              <a:headEnd/>
              <a:tailEnd/>
            </a:ln>
            <a:effectLst/>
          </p:spPr>
          <p:txBody>
            <a:bodyPr vert="horz" wrap="square" lIns="95907" tIns="95907" rIns="95907" bIns="95907" numCol="1" rtlCol="0" anchor="t" anchorCtr="0" compatLnSpc="1">
              <a:prstTxWarp prst="textNoShape">
                <a:avLst/>
              </a:prstTxWarp>
              <a:noAutofit/>
            </a:bodyPr>
            <a:lstStyle/>
            <a:p>
              <a:pPr defTabSz="1218041">
                <a:spcAft>
                  <a:spcPts val="400"/>
                </a:spcAft>
              </a:pPr>
              <a:endParaRPr lang="en-US" sz="2132" kern="0" err="1">
                <a:solidFill>
                  <a:sysClr val="windowText" lastClr="000000"/>
                </a:solidFill>
                <a:latin typeface="Arial" pitchFamily="34" charset="0"/>
                <a:cs typeface="Arial" pitchFamily="34" charset="0"/>
              </a:endParaRPr>
            </a:p>
          </p:txBody>
        </p:sp>
        <p:grpSp>
          <p:nvGrpSpPr>
            <p:cNvPr id="165" name="Group 164"/>
            <p:cNvGrpSpPr/>
            <p:nvPr/>
          </p:nvGrpSpPr>
          <p:grpSpPr>
            <a:xfrm>
              <a:off x="6737785" y="4706375"/>
              <a:ext cx="384796" cy="315025"/>
              <a:chOff x="7667364" y="3725655"/>
              <a:chExt cx="722295" cy="479263"/>
            </a:xfrm>
          </p:grpSpPr>
          <p:sp>
            <p:nvSpPr>
              <p:cNvPr id="166" name="Freeform 8"/>
              <p:cNvSpPr>
                <a:spLocks/>
              </p:cNvSpPr>
              <p:nvPr/>
            </p:nvSpPr>
            <p:spPr bwMode="auto">
              <a:xfrm>
                <a:off x="7667364" y="3725655"/>
                <a:ext cx="354437" cy="463047"/>
              </a:xfrm>
              <a:custGeom>
                <a:avLst/>
                <a:gdLst>
                  <a:gd name="T0" fmla="*/ 0 w 556"/>
                  <a:gd name="T1" fmla="*/ 968 h 968"/>
                  <a:gd name="T2" fmla="*/ 556 w 556"/>
                  <a:gd name="T3" fmla="*/ 0 h 968"/>
                  <a:gd name="T4" fmla="*/ 556 w 556"/>
                  <a:gd name="T5" fmla="*/ 650 h 968"/>
                  <a:gd name="T6" fmla="*/ 0 w 556"/>
                  <a:gd name="T7" fmla="*/ 968 h 968"/>
                </a:gdLst>
                <a:ahLst/>
                <a:cxnLst>
                  <a:cxn ang="0">
                    <a:pos x="T0" y="T1"/>
                  </a:cxn>
                  <a:cxn ang="0">
                    <a:pos x="T2" y="T3"/>
                  </a:cxn>
                  <a:cxn ang="0">
                    <a:pos x="T4" y="T5"/>
                  </a:cxn>
                  <a:cxn ang="0">
                    <a:pos x="T6" y="T7"/>
                  </a:cxn>
                </a:cxnLst>
                <a:rect l="0" t="0" r="r" b="b"/>
                <a:pathLst>
                  <a:path w="556" h="968">
                    <a:moveTo>
                      <a:pt x="0" y="968"/>
                    </a:moveTo>
                    <a:lnTo>
                      <a:pt x="556" y="0"/>
                    </a:lnTo>
                    <a:lnTo>
                      <a:pt x="556" y="650"/>
                    </a:lnTo>
                    <a:lnTo>
                      <a:pt x="0" y="968"/>
                    </a:ln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sz="1000">
                  <a:solidFill>
                    <a:srgbClr val="AA1133"/>
                  </a:solidFill>
                </a:endParaRPr>
              </a:p>
            </p:txBody>
          </p:sp>
          <p:sp>
            <p:nvSpPr>
              <p:cNvPr id="167" name="Freeform 10"/>
              <p:cNvSpPr>
                <a:spLocks/>
              </p:cNvSpPr>
              <p:nvPr/>
            </p:nvSpPr>
            <p:spPr bwMode="auto">
              <a:xfrm>
                <a:off x="7669612" y="4048975"/>
                <a:ext cx="718436" cy="155943"/>
              </a:xfrm>
              <a:custGeom>
                <a:avLst/>
                <a:gdLst>
                  <a:gd name="T0" fmla="*/ 0 w 1127"/>
                  <a:gd name="T1" fmla="*/ 326 h 326"/>
                  <a:gd name="T2" fmla="*/ 1127 w 1127"/>
                  <a:gd name="T3" fmla="*/ 326 h 326"/>
                  <a:gd name="T4" fmla="*/ 565 w 1127"/>
                  <a:gd name="T5" fmla="*/ 0 h 326"/>
                  <a:gd name="T6" fmla="*/ 0 w 1127"/>
                  <a:gd name="T7" fmla="*/ 326 h 326"/>
                </a:gdLst>
                <a:ahLst/>
                <a:cxnLst>
                  <a:cxn ang="0">
                    <a:pos x="T0" y="T1"/>
                  </a:cxn>
                  <a:cxn ang="0">
                    <a:pos x="T2" y="T3"/>
                  </a:cxn>
                  <a:cxn ang="0">
                    <a:pos x="T4" y="T5"/>
                  </a:cxn>
                  <a:cxn ang="0">
                    <a:pos x="T6" y="T7"/>
                  </a:cxn>
                </a:cxnLst>
                <a:rect l="0" t="0" r="r" b="b"/>
                <a:pathLst>
                  <a:path w="1127" h="326">
                    <a:moveTo>
                      <a:pt x="0" y="326"/>
                    </a:moveTo>
                    <a:lnTo>
                      <a:pt x="1127" y="326"/>
                    </a:lnTo>
                    <a:lnTo>
                      <a:pt x="565" y="0"/>
                    </a:lnTo>
                    <a:lnTo>
                      <a:pt x="0" y="326"/>
                    </a:ln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sz="1000">
                  <a:solidFill>
                    <a:srgbClr val="AA1133"/>
                  </a:solidFill>
                </a:endParaRPr>
              </a:p>
            </p:txBody>
          </p:sp>
          <p:sp>
            <p:nvSpPr>
              <p:cNvPr id="168" name="Freeform 7"/>
              <p:cNvSpPr>
                <a:spLocks/>
              </p:cNvSpPr>
              <p:nvPr/>
            </p:nvSpPr>
            <p:spPr bwMode="auto">
              <a:xfrm>
                <a:off x="8035859" y="3725655"/>
                <a:ext cx="353800" cy="463047"/>
              </a:xfrm>
              <a:custGeom>
                <a:avLst/>
                <a:gdLst>
                  <a:gd name="T0" fmla="*/ 0 w 555"/>
                  <a:gd name="T1" fmla="*/ 0 h 968"/>
                  <a:gd name="T2" fmla="*/ 0 w 555"/>
                  <a:gd name="T3" fmla="*/ 650 h 968"/>
                  <a:gd name="T4" fmla="*/ 555 w 555"/>
                  <a:gd name="T5" fmla="*/ 968 h 968"/>
                  <a:gd name="T6" fmla="*/ 0 w 555"/>
                  <a:gd name="T7" fmla="*/ 0 h 968"/>
                </a:gdLst>
                <a:ahLst/>
                <a:cxnLst>
                  <a:cxn ang="0">
                    <a:pos x="T0" y="T1"/>
                  </a:cxn>
                  <a:cxn ang="0">
                    <a:pos x="T2" y="T3"/>
                  </a:cxn>
                  <a:cxn ang="0">
                    <a:pos x="T4" y="T5"/>
                  </a:cxn>
                  <a:cxn ang="0">
                    <a:pos x="T6" y="T7"/>
                  </a:cxn>
                </a:cxnLst>
                <a:rect l="0" t="0" r="r" b="b"/>
                <a:pathLst>
                  <a:path w="555" h="968">
                    <a:moveTo>
                      <a:pt x="0" y="0"/>
                    </a:moveTo>
                    <a:lnTo>
                      <a:pt x="0" y="650"/>
                    </a:lnTo>
                    <a:lnTo>
                      <a:pt x="555" y="968"/>
                    </a:lnTo>
                    <a:lnTo>
                      <a:pt x="0" y="0"/>
                    </a:ln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sz="1000">
                  <a:solidFill>
                    <a:srgbClr val="AA1133"/>
                  </a:solidFill>
                </a:endParaRPr>
              </a:p>
            </p:txBody>
          </p:sp>
        </p:grpSp>
      </p:grpSp>
      <p:grpSp>
        <p:nvGrpSpPr>
          <p:cNvPr id="9" name="Group 8"/>
          <p:cNvGrpSpPr/>
          <p:nvPr/>
        </p:nvGrpSpPr>
        <p:grpSpPr>
          <a:xfrm>
            <a:off x="8916054" y="4263417"/>
            <a:ext cx="567416" cy="567416"/>
            <a:chOff x="9333525" y="4605745"/>
            <a:chExt cx="567678" cy="567678"/>
          </a:xfrm>
        </p:grpSpPr>
        <p:sp>
          <p:nvSpPr>
            <p:cNvPr id="154" name="Oval 153"/>
            <p:cNvSpPr/>
            <p:nvPr/>
          </p:nvSpPr>
          <p:spPr bwMode="gray">
            <a:xfrm>
              <a:off x="9333525" y="4605745"/>
              <a:ext cx="567678" cy="567678"/>
            </a:xfrm>
            <a:prstGeom prst="ellipse">
              <a:avLst/>
            </a:prstGeom>
            <a:solidFill>
              <a:srgbClr val="E5315F"/>
            </a:solidFill>
            <a:ln w="19050">
              <a:noFill/>
              <a:miter lim="800000"/>
              <a:headEnd/>
              <a:tailEnd/>
            </a:ln>
            <a:effectLst/>
          </p:spPr>
          <p:txBody>
            <a:bodyPr vert="horz" wrap="square" lIns="95907" tIns="95907" rIns="95907" bIns="95907" numCol="1" rtlCol="0" anchor="t" anchorCtr="0" compatLnSpc="1">
              <a:prstTxWarp prst="textNoShape">
                <a:avLst/>
              </a:prstTxWarp>
              <a:noAutofit/>
            </a:bodyPr>
            <a:lstStyle/>
            <a:p>
              <a:pPr defTabSz="1218041">
                <a:spcAft>
                  <a:spcPts val="400"/>
                </a:spcAft>
              </a:pPr>
              <a:endParaRPr lang="en-US" sz="2132" kern="0" err="1">
                <a:solidFill>
                  <a:sysClr val="windowText" lastClr="000000"/>
                </a:solidFill>
                <a:latin typeface="Arial" pitchFamily="34" charset="0"/>
                <a:cs typeface="Arial" pitchFamily="34" charset="0"/>
              </a:endParaRPr>
            </a:p>
          </p:txBody>
        </p:sp>
        <p:grpSp>
          <p:nvGrpSpPr>
            <p:cNvPr id="5" name="Group 4"/>
            <p:cNvGrpSpPr/>
            <p:nvPr/>
          </p:nvGrpSpPr>
          <p:grpSpPr>
            <a:xfrm>
              <a:off x="9415353" y="4652768"/>
              <a:ext cx="410323" cy="408832"/>
              <a:chOff x="8989475" y="4467476"/>
              <a:chExt cx="804282" cy="734742"/>
            </a:xfrm>
          </p:grpSpPr>
          <p:grpSp>
            <p:nvGrpSpPr>
              <p:cNvPr id="170" name="Group 169"/>
              <p:cNvGrpSpPr/>
              <p:nvPr/>
            </p:nvGrpSpPr>
            <p:grpSpPr>
              <a:xfrm>
                <a:off x="8989475" y="4467476"/>
                <a:ext cx="804282" cy="734742"/>
                <a:chOff x="9019581" y="4206839"/>
                <a:chExt cx="1148612" cy="953990"/>
              </a:xfrm>
            </p:grpSpPr>
            <p:sp>
              <p:nvSpPr>
                <p:cNvPr id="174" name="Freeform 15"/>
                <p:cNvSpPr>
                  <a:spLocks/>
                </p:cNvSpPr>
                <p:nvPr/>
              </p:nvSpPr>
              <p:spPr bwMode="auto">
                <a:xfrm>
                  <a:off x="9019581" y="4206839"/>
                  <a:ext cx="1148612" cy="953990"/>
                </a:xfrm>
                <a:custGeom>
                  <a:avLst/>
                  <a:gdLst>
                    <a:gd name="T0" fmla="*/ 181 w 485"/>
                    <a:gd name="T1" fmla="*/ 473 h 474"/>
                    <a:gd name="T2" fmla="*/ 365 w 485"/>
                    <a:gd name="T3" fmla="*/ 473 h 474"/>
                    <a:gd name="T4" fmla="*/ 363 w 485"/>
                    <a:gd name="T5" fmla="*/ 410 h 474"/>
                    <a:gd name="T6" fmla="*/ 402 w 485"/>
                    <a:gd name="T7" fmla="*/ 314 h 474"/>
                    <a:gd name="T8" fmla="*/ 361 w 485"/>
                    <a:gd name="T9" fmla="*/ 82 h 474"/>
                    <a:gd name="T10" fmla="*/ 101 w 485"/>
                    <a:gd name="T11" fmla="*/ 88 h 474"/>
                    <a:gd name="T12" fmla="*/ 55 w 485"/>
                    <a:gd name="T13" fmla="*/ 214 h 474"/>
                    <a:gd name="T14" fmla="*/ 56 w 485"/>
                    <a:gd name="T15" fmla="*/ 252 h 474"/>
                    <a:gd name="T16" fmla="*/ 7 w 485"/>
                    <a:gd name="T17" fmla="*/ 309 h 474"/>
                    <a:gd name="T18" fmla="*/ 20 w 485"/>
                    <a:gd name="T19" fmla="*/ 328 h 474"/>
                    <a:gd name="T20" fmla="*/ 47 w 485"/>
                    <a:gd name="T21" fmla="*/ 334 h 474"/>
                    <a:gd name="T22" fmla="*/ 48 w 485"/>
                    <a:gd name="T23" fmla="*/ 354 h 474"/>
                    <a:gd name="T24" fmla="*/ 46 w 485"/>
                    <a:gd name="T25" fmla="*/ 373 h 474"/>
                    <a:gd name="T26" fmla="*/ 48 w 485"/>
                    <a:gd name="T27" fmla="*/ 382 h 474"/>
                    <a:gd name="T28" fmla="*/ 53 w 485"/>
                    <a:gd name="T29" fmla="*/ 398 h 474"/>
                    <a:gd name="T30" fmla="*/ 57 w 485"/>
                    <a:gd name="T31" fmla="*/ 418 h 474"/>
                    <a:gd name="T32" fmla="*/ 66 w 485"/>
                    <a:gd name="T33" fmla="*/ 459 h 474"/>
                    <a:gd name="T34" fmla="*/ 169 w 485"/>
                    <a:gd name="T35" fmla="*/ 455 h 474"/>
                    <a:gd name="T36" fmla="*/ 181 w 485"/>
                    <a:gd name="T37" fmla="*/ 47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5" h="474">
                      <a:moveTo>
                        <a:pt x="181" y="473"/>
                      </a:moveTo>
                      <a:cubicBezTo>
                        <a:pt x="365" y="473"/>
                        <a:pt x="365" y="473"/>
                        <a:pt x="365" y="473"/>
                      </a:cubicBezTo>
                      <a:cubicBezTo>
                        <a:pt x="363" y="453"/>
                        <a:pt x="362" y="431"/>
                        <a:pt x="363" y="410"/>
                      </a:cubicBezTo>
                      <a:cubicBezTo>
                        <a:pt x="363" y="410"/>
                        <a:pt x="376" y="352"/>
                        <a:pt x="402" y="314"/>
                      </a:cubicBezTo>
                      <a:cubicBezTo>
                        <a:pt x="402" y="314"/>
                        <a:pt x="485" y="173"/>
                        <a:pt x="361" y="82"/>
                      </a:cubicBezTo>
                      <a:cubicBezTo>
                        <a:pt x="361" y="82"/>
                        <a:pt x="240" y="0"/>
                        <a:pt x="101" y="88"/>
                      </a:cubicBezTo>
                      <a:cubicBezTo>
                        <a:pt x="101" y="88"/>
                        <a:pt x="44" y="125"/>
                        <a:pt x="55" y="214"/>
                      </a:cubicBezTo>
                      <a:cubicBezTo>
                        <a:pt x="55" y="214"/>
                        <a:pt x="62" y="241"/>
                        <a:pt x="56" y="252"/>
                      </a:cubicBezTo>
                      <a:cubicBezTo>
                        <a:pt x="7" y="309"/>
                        <a:pt x="7" y="309"/>
                        <a:pt x="7" y="309"/>
                      </a:cubicBezTo>
                      <a:cubicBezTo>
                        <a:pt x="7" y="309"/>
                        <a:pt x="0" y="326"/>
                        <a:pt x="20" y="328"/>
                      </a:cubicBezTo>
                      <a:cubicBezTo>
                        <a:pt x="47" y="334"/>
                        <a:pt x="47" y="334"/>
                        <a:pt x="47" y="334"/>
                      </a:cubicBezTo>
                      <a:cubicBezTo>
                        <a:pt x="48" y="354"/>
                        <a:pt x="48" y="354"/>
                        <a:pt x="48" y="354"/>
                      </a:cubicBezTo>
                      <a:cubicBezTo>
                        <a:pt x="48" y="354"/>
                        <a:pt x="33" y="364"/>
                        <a:pt x="46" y="373"/>
                      </a:cubicBezTo>
                      <a:cubicBezTo>
                        <a:pt x="46" y="373"/>
                        <a:pt x="55" y="378"/>
                        <a:pt x="48" y="382"/>
                      </a:cubicBezTo>
                      <a:cubicBezTo>
                        <a:pt x="48" y="382"/>
                        <a:pt x="33" y="392"/>
                        <a:pt x="53" y="398"/>
                      </a:cubicBezTo>
                      <a:cubicBezTo>
                        <a:pt x="53" y="398"/>
                        <a:pt x="62" y="406"/>
                        <a:pt x="57" y="418"/>
                      </a:cubicBezTo>
                      <a:cubicBezTo>
                        <a:pt x="57" y="418"/>
                        <a:pt x="40" y="440"/>
                        <a:pt x="66" y="459"/>
                      </a:cubicBezTo>
                      <a:cubicBezTo>
                        <a:pt x="70" y="460"/>
                        <a:pt x="82" y="474"/>
                        <a:pt x="169" y="455"/>
                      </a:cubicBezTo>
                      <a:cubicBezTo>
                        <a:pt x="169" y="455"/>
                        <a:pt x="176" y="458"/>
                        <a:pt x="181" y="473"/>
                      </a:cubicBezTo>
                      <a:close/>
                    </a:path>
                  </a:pathLst>
                </a:custGeom>
                <a:solidFill>
                  <a:schemeClr val="bg1"/>
                </a:solidFill>
                <a:ln>
                  <a:noFill/>
                </a:ln>
              </p:spPr>
              <p:txBody>
                <a:bodyPr vert="horz" wrap="square" lIns="91398" tIns="45698" rIns="91398" bIns="45698" numCol="1" anchor="t" anchorCtr="0" compatLnSpc="1">
                  <a:prstTxWarp prst="textNoShape">
                    <a:avLst/>
                  </a:prstTxWarp>
                </a:bodyPr>
                <a:lstStyle/>
                <a:p>
                  <a:endParaRPr lang="en-US" sz="1000">
                    <a:solidFill>
                      <a:srgbClr val="000000"/>
                    </a:solidFill>
                  </a:endParaRPr>
                </a:p>
              </p:txBody>
            </p:sp>
            <p:sp>
              <p:nvSpPr>
                <p:cNvPr id="175" name="Freeform 16"/>
                <p:cNvSpPr>
                  <a:spLocks/>
                </p:cNvSpPr>
                <p:nvPr/>
              </p:nvSpPr>
              <p:spPr bwMode="auto">
                <a:xfrm>
                  <a:off x="9113286" y="4314513"/>
                  <a:ext cx="968042" cy="687998"/>
                </a:xfrm>
                <a:custGeom>
                  <a:avLst/>
                  <a:gdLst>
                    <a:gd name="T0" fmla="*/ 227 w 397"/>
                    <a:gd name="T1" fmla="*/ 314 h 332"/>
                    <a:gd name="T2" fmla="*/ 233 w 397"/>
                    <a:gd name="T3" fmla="*/ 277 h 332"/>
                    <a:gd name="T4" fmla="*/ 300 w 397"/>
                    <a:gd name="T5" fmla="*/ 253 h 332"/>
                    <a:gd name="T6" fmla="*/ 343 w 397"/>
                    <a:gd name="T7" fmla="*/ 216 h 332"/>
                    <a:gd name="T8" fmla="*/ 346 w 397"/>
                    <a:gd name="T9" fmla="*/ 120 h 332"/>
                    <a:gd name="T10" fmla="*/ 333 w 397"/>
                    <a:gd name="T11" fmla="*/ 81 h 332"/>
                    <a:gd name="T12" fmla="*/ 311 w 397"/>
                    <a:gd name="T13" fmla="*/ 58 h 332"/>
                    <a:gd name="T14" fmla="*/ 271 w 397"/>
                    <a:gd name="T15" fmla="*/ 40 h 332"/>
                    <a:gd name="T16" fmla="*/ 233 w 397"/>
                    <a:gd name="T17" fmla="*/ 25 h 332"/>
                    <a:gd name="T18" fmla="*/ 182 w 397"/>
                    <a:gd name="T19" fmla="*/ 25 h 332"/>
                    <a:gd name="T20" fmla="*/ 134 w 397"/>
                    <a:gd name="T21" fmla="*/ 38 h 332"/>
                    <a:gd name="T22" fmla="*/ 85 w 397"/>
                    <a:gd name="T23" fmla="*/ 58 h 332"/>
                    <a:gd name="T24" fmla="*/ 59 w 397"/>
                    <a:gd name="T25" fmla="*/ 82 h 332"/>
                    <a:gd name="T26" fmla="*/ 54 w 397"/>
                    <a:gd name="T27" fmla="*/ 154 h 332"/>
                    <a:gd name="T28" fmla="*/ 128 w 397"/>
                    <a:gd name="T29" fmla="*/ 194 h 332"/>
                    <a:gd name="T30" fmla="*/ 128 w 397"/>
                    <a:gd name="T31" fmla="*/ 222 h 332"/>
                    <a:gd name="T32" fmla="*/ 183 w 397"/>
                    <a:gd name="T33" fmla="*/ 245 h 332"/>
                    <a:gd name="T34" fmla="*/ 213 w 397"/>
                    <a:gd name="T35" fmla="*/ 314 h 332"/>
                    <a:gd name="T36" fmla="*/ 227 w 397"/>
                    <a:gd name="T37" fmla="*/ 3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7" h="332">
                      <a:moveTo>
                        <a:pt x="227" y="314"/>
                      </a:moveTo>
                      <a:cubicBezTo>
                        <a:pt x="233" y="277"/>
                        <a:pt x="233" y="277"/>
                        <a:pt x="233" y="277"/>
                      </a:cubicBezTo>
                      <a:cubicBezTo>
                        <a:pt x="233" y="277"/>
                        <a:pt x="289" y="332"/>
                        <a:pt x="300" y="253"/>
                      </a:cubicBezTo>
                      <a:cubicBezTo>
                        <a:pt x="300" y="253"/>
                        <a:pt x="352" y="271"/>
                        <a:pt x="343" y="216"/>
                      </a:cubicBezTo>
                      <a:cubicBezTo>
                        <a:pt x="343" y="216"/>
                        <a:pt x="397" y="178"/>
                        <a:pt x="346" y="120"/>
                      </a:cubicBezTo>
                      <a:cubicBezTo>
                        <a:pt x="346" y="120"/>
                        <a:pt x="361" y="95"/>
                        <a:pt x="333" y="81"/>
                      </a:cubicBezTo>
                      <a:cubicBezTo>
                        <a:pt x="333" y="81"/>
                        <a:pt x="335" y="57"/>
                        <a:pt x="311" y="58"/>
                      </a:cubicBezTo>
                      <a:cubicBezTo>
                        <a:pt x="311" y="58"/>
                        <a:pt x="303" y="30"/>
                        <a:pt x="271" y="40"/>
                      </a:cubicBezTo>
                      <a:cubicBezTo>
                        <a:pt x="271" y="40"/>
                        <a:pt x="263" y="13"/>
                        <a:pt x="233" y="25"/>
                      </a:cubicBezTo>
                      <a:cubicBezTo>
                        <a:pt x="233" y="25"/>
                        <a:pt x="210" y="0"/>
                        <a:pt x="182" y="25"/>
                      </a:cubicBezTo>
                      <a:cubicBezTo>
                        <a:pt x="182" y="25"/>
                        <a:pt x="149" y="6"/>
                        <a:pt x="134" y="38"/>
                      </a:cubicBezTo>
                      <a:cubicBezTo>
                        <a:pt x="134" y="38"/>
                        <a:pt x="97" y="26"/>
                        <a:pt x="85" y="58"/>
                      </a:cubicBezTo>
                      <a:cubicBezTo>
                        <a:pt x="85" y="58"/>
                        <a:pt x="60" y="55"/>
                        <a:pt x="59" y="82"/>
                      </a:cubicBezTo>
                      <a:cubicBezTo>
                        <a:pt x="59" y="82"/>
                        <a:pt x="0" y="125"/>
                        <a:pt x="54" y="154"/>
                      </a:cubicBezTo>
                      <a:cubicBezTo>
                        <a:pt x="54" y="154"/>
                        <a:pt x="32" y="190"/>
                        <a:pt x="128" y="194"/>
                      </a:cubicBezTo>
                      <a:cubicBezTo>
                        <a:pt x="128" y="194"/>
                        <a:pt x="117" y="207"/>
                        <a:pt x="128" y="222"/>
                      </a:cubicBezTo>
                      <a:cubicBezTo>
                        <a:pt x="147" y="250"/>
                        <a:pt x="165" y="233"/>
                        <a:pt x="183" y="245"/>
                      </a:cubicBezTo>
                      <a:cubicBezTo>
                        <a:pt x="200" y="257"/>
                        <a:pt x="213" y="314"/>
                        <a:pt x="213" y="314"/>
                      </a:cubicBezTo>
                      <a:lnTo>
                        <a:pt x="227" y="314"/>
                      </a:lnTo>
                      <a:close/>
                    </a:path>
                  </a:pathLst>
                </a:custGeom>
                <a:solidFill>
                  <a:srgbClr val="E5315F"/>
                </a:solidFill>
                <a:ln>
                  <a:noFill/>
                </a:ln>
              </p:spPr>
              <p:txBody>
                <a:bodyPr vert="horz" wrap="square" lIns="91398" tIns="45698" rIns="91398" bIns="45698" numCol="1" anchor="t" anchorCtr="0" compatLnSpc="1">
                  <a:prstTxWarp prst="textNoShape">
                    <a:avLst/>
                  </a:prstTxWarp>
                </a:bodyPr>
                <a:lstStyle/>
                <a:p>
                  <a:endParaRPr lang="en-US" sz="1000">
                    <a:solidFill>
                      <a:srgbClr val="000000"/>
                    </a:solidFill>
                  </a:endParaRPr>
                </a:p>
              </p:txBody>
            </p:sp>
          </p:grpSp>
          <p:grpSp>
            <p:nvGrpSpPr>
              <p:cNvPr id="171" name="Group 170"/>
              <p:cNvGrpSpPr/>
              <p:nvPr/>
            </p:nvGrpSpPr>
            <p:grpSpPr>
              <a:xfrm>
                <a:off x="9400810" y="4651118"/>
                <a:ext cx="66676" cy="198029"/>
                <a:chOff x="4343400" y="3538310"/>
                <a:chExt cx="98425" cy="292328"/>
              </a:xfrm>
              <a:solidFill>
                <a:schemeClr val="bg1"/>
              </a:solidFill>
            </p:grpSpPr>
            <p:sp>
              <p:nvSpPr>
                <p:cNvPr id="172" name="Oval 62"/>
                <p:cNvSpPr>
                  <a:spLocks noChangeArrowheads="1"/>
                </p:cNvSpPr>
                <p:nvPr/>
              </p:nvSpPr>
              <p:spPr bwMode="auto">
                <a:xfrm>
                  <a:off x="4362450" y="3538310"/>
                  <a:ext cx="63500" cy="650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73" name="Freeform 63"/>
                <p:cNvSpPr>
                  <a:spLocks/>
                </p:cNvSpPr>
                <p:nvPr/>
              </p:nvSpPr>
              <p:spPr bwMode="auto">
                <a:xfrm>
                  <a:off x="4343400" y="3627438"/>
                  <a:ext cx="98425" cy="203200"/>
                </a:xfrm>
                <a:custGeom>
                  <a:avLst/>
                  <a:gdLst>
                    <a:gd name="T0" fmla="*/ 47 w 62"/>
                    <a:gd name="T1" fmla="*/ 113 h 128"/>
                    <a:gd name="T2" fmla="*/ 47 w 62"/>
                    <a:gd name="T3" fmla="*/ 0 h 128"/>
                    <a:gd name="T4" fmla="*/ 32 w 62"/>
                    <a:gd name="T5" fmla="*/ 0 h 128"/>
                    <a:gd name="T6" fmla="*/ 17 w 62"/>
                    <a:gd name="T7" fmla="*/ 0 h 128"/>
                    <a:gd name="T8" fmla="*/ 0 w 62"/>
                    <a:gd name="T9" fmla="*/ 0 h 128"/>
                    <a:gd name="T10" fmla="*/ 0 w 62"/>
                    <a:gd name="T11" fmla="*/ 9 h 128"/>
                    <a:gd name="T12" fmla="*/ 17 w 62"/>
                    <a:gd name="T13" fmla="*/ 9 h 128"/>
                    <a:gd name="T14" fmla="*/ 17 w 62"/>
                    <a:gd name="T15" fmla="*/ 113 h 128"/>
                    <a:gd name="T16" fmla="*/ 0 w 62"/>
                    <a:gd name="T17" fmla="*/ 113 h 128"/>
                    <a:gd name="T18" fmla="*/ 0 w 62"/>
                    <a:gd name="T19" fmla="*/ 128 h 128"/>
                    <a:gd name="T20" fmla="*/ 17 w 62"/>
                    <a:gd name="T21" fmla="*/ 128 h 128"/>
                    <a:gd name="T22" fmla="*/ 47 w 62"/>
                    <a:gd name="T23" fmla="*/ 128 h 128"/>
                    <a:gd name="T24" fmla="*/ 62 w 62"/>
                    <a:gd name="T25" fmla="*/ 128 h 128"/>
                    <a:gd name="T26" fmla="*/ 62 w 62"/>
                    <a:gd name="T27" fmla="*/ 113 h 128"/>
                    <a:gd name="T28" fmla="*/ 47 w 62"/>
                    <a:gd name="T29" fmla="*/ 11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28">
                      <a:moveTo>
                        <a:pt x="47" y="113"/>
                      </a:moveTo>
                      <a:lnTo>
                        <a:pt x="47" y="0"/>
                      </a:lnTo>
                      <a:lnTo>
                        <a:pt x="32" y="0"/>
                      </a:lnTo>
                      <a:lnTo>
                        <a:pt x="17" y="0"/>
                      </a:lnTo>
                      <a:lnTo>
                        <a:pt x="0" y="0"/>
                      </a:lnTo>
                      <a:lnTo>
                        <a:pt x="0" y="9"/>
                      </a:lnTo>
                      <a:lnTo>
                        <a:pt x="17" y="9"/>
                      </a:lnTo>
                      <a:lnTo>
                        <a:pt x="17" y="113"/>
                      </a:lnTo>
                      <a:lnTo>
                        <a:pt x="0" y="113"/>
                      </a:lnTo>
                      <a:lnTo>
                        <a:pt x="0" y="128"/>
                      </a:lnTo>
                      <a:lnTo>
                        <a:pt x="17" y="128"/>
                      </a:lnTo>
                      <a:lnTo>
                        <a:pt x="47" y="128"/>
                      </a:lnTo>
                      <a:lnTo>
                        <a:pt x="62" y="128"/>
                      </a:lnTo>
                      <a:lnTo>
                        <a:pt x="62" y="113"/>
                      </a:lnTo>
                      <a:lnTo>
                        <a:pt x="47" y="1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grpSp>
        </p:grpSp>
      </p:grpSp>
      <p:grpSp>
        <p:nvGrpSpPr>
          <p:cNvPr id="10" name="Group 9"/>
          <p:cNvGrpSpPr/>
          <p:nvPr/>
        </p:nvGrpSpPr>
        <p:grpSpPr>
          <a:xfrm>
            <a:off x="6267900" y="5479931"/>
            <a:ext cx="567416" cy="567416"/>
            <a:chOff x="6647925" y="5840322"/>
            <a:chExt cx="567678" cy="567678"/>
          </a:xfrm>
        </p:grpSpPr>
        <p:sp>
          <p:nvSpPr>
            <p:cNvPr id="140" name="Oval 139"/>
            <p:cNvSpPr/>
            <p:nvPr/>
          </p:nvSpPr>
          <p:spPr bwMode="gray">
            <a:xfrm>
              <a:off x="6647925" y="5840322"/>
              <a:ext cx="567678" cy="567678"/>
            </a:xfrm>
            <a:prstGeom prst="ellipse">
              <a:avLst/>
            </a:prstGeom>
            <a:solidFill>
              <a:srgbClr val="4390CA"/>
            </a:solidFill>
            <a:ln w="19050">
              <a:noFill/>
              <a:miter lim="800000"/>
              <a:headEnd/>
              <a:tailEnd/>
            </a:ln>
            <a:effectLst/>
          </p:spPr>
          <p:txBody>
            <a:bodyPr vert="horz" wrap="square" lIns="95907" tIns="95907" rIns="95907" bIns="95907" numCol="1" rtlCol="0" anchor="t" anchorCtr="0" compatLnSpc="1">
              <a:prstTxWarp prst="textNoShape">
                <a:avLst/>
              </a:prstTxWarp>
              <a:noAutofit/>
            </a:bodyPr>
            <a:lstStyle/>
            <a:p>
              <a:pPr defTabSz="1218041">
                <a:spcAft>
                  <a:spcPts val="400"/>
                </a:spcAft>
              </a:pPr>
              <a:endParaRPr lang="en-US" sz="2132" kern="0" err="1">
                <a:solidFill>
                  <a:sysClr val="windowText" lastClr="000000"/>
                </a:solidFill>
                <a:latin typeface="Arial" pitchFamily="34" charset="0"/>
                <a:cs typeface="Arial" pitchFamily="34" charset="0"/>
              </a:endParaRPr>
            </a:p>
          </p:txBody>
        </p:sp>
        <p:grpSp>
          <p:nvGrpSpPr>
            <p:cNvPr id="178" name="Group 177"/>
            <p:cNvGrpSpPr/>
            <p:nvPr/>
          </p:nvGrpSpPr>
          <p:grpSpPr>
            <a:xfrm>
              <a:off x="6767346" y="5980483"/>
              <a:ext cx="399129" cy="269117"/>
              <a:chOff x="5948363" y="5605463"/>
              <a:chExt cx="696912" cy="469900"/>
            </a:xfrm>
            <a:solidFill>
              <a:schemeClr val="bg1"/>
            </a:solidFill>
          </p:grpSpPr>
          <p:sp>
            <p:nvSpPr>
              <p:cNvPr id="179" name="Freeform 178"/>
              <p:cNvSpPr>
                <a:spLocks noEditPoints="1"/>
              </p:cNvSpPr>
              <p:nvPr/>
            </p:nvSpPr>
            <p:spPr bwMode="auto">
              <a:xfrm>
                <a:off x="5948363" y="5605463"/>
                <a:ext cx="468312" cy="469900"/>
              </a:xfrm>
              <a:custGeom>
                <a:avLst/>
                <a:gdLst>
                  <a:gd name="T0" fmla="*/ 0 w 295"/>
                  <a:gd name="T1" fmla="*/ 0 h 296"/>
                  <a:gd name="T2" fmla="*/ 0 w 295"/>
                  <a:gd name="T3" fmla="*/ 296 h 296"/>
                  <a:gd name="T4" fmla="*/ 295 w 295"/>
                  <a:gd name="T5" fmla="*/ 296 h 296"/>
                  <a:gd name="T6" fmla="*/ 295 w 295"/>
                  <a:gd name="T7" fmla="*/ 239 h 296"/>
                  <a:gd name="T8" fmla="*/ 266 w 295"/>
                  <a:gd name="T9" fmla="*/ 239 h 296"/>
                  <a:gd name="T10" fmla="*/ 266 w 295"/>
                  <a:gd name="T11" fmla="*/ 268 h 296"/>
                  <a:gd name="T12" fmla="*/ 28 w 295"/>
                  <a:gd name="T13" fmla="*/ 268 h 296"/>
                  <a:gd name="T14" fmla="*/ 28 w 295"/>
                  <a:gd name="T15" fmla="*/ 29 h 296"/>
                  <a:gd name="T16" fmla="*/ 266 w 295"/>
                  <a:gd name="T17" fmla="*/ 29 h 296"/>
                  <a:gd name="T18" fmla="*/ 266 w 295"/>
                  <a:gd name="T19" fmla="*/ 71 h 296"/>
                  <a:gd name="T20" fmla="*/ 295 w 295"/>
                  <a:gd name="T21" fmla="*/ 71 h 296"/>
                  <a:gd name="T22" fmla="*/ 295 w 295"/>
                  <a:gd name="T23" fmla="*/ 0 h 296"/>
                  <a:gd name="T24" fmla="*/ 0 w 295"/>
                  <a:gd name="T25" fmla="*/ 0 h 296"/>
                  <a:gd name="T26" fmla="*/ 266 w 295"/>
                  <a:gd name="T27" fmla="*/ 216 h 296"/>
                  <a:gd name="T28" fmla="*/ 295 w 295"/>
                  <a:gd name="T29" fmla="*/ 216 h 296"/>
                  <a:gd name="T30" fmla="*/ 295 w 295"/>
                  <a:gd name="T31" fmla="*/ 95 h 296"/>
                  <a:gd name="T32" fmla="*/ 266 w 295"/>
                  <a:gd name="T33" fmla="*/ 95 h 296"/>
                  <a:gd name="T34" fmla="*/ 266 w 295"/>
                  <a:gd name="T35" fmla="*/ 21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5" h="296">
                    <a:moveTo>
                      <a:pt x="0" y="0"/>
                    </a:moveTo>
                    <a:lnTo>
                      <a:pt x="0" y="296"/>
                    </a:lnTo>
                    <a:lnTo>
                      <a:pt x="295" y="296"/>
                    </a:lnTo>
                    <a:lnTo>
                      <a:pt x="295" y="239"/>
                    </a:lnTo>
                    <a:lnTo>
                      <a:pt x="266" y="239"/>
                    </a:lnTo>
                    <a:lnTo>
                      <a:pt x="266" y="268"/>
                    </a:lnTo>
                    <a:lnTo>
                      <a:pt x="28" y="268"/>
                    </a:lnTo>
                    <a:lnTo>
                      <a:pt x="28" y="29"/>
                    </a:lnTo>
                    <a:lnTo>
                      <a:pt x="266" y="29"/>
                    </a:lnTo>
                    <a:lnTo>
                      <a:pt x="266" y="71"/>
                    </a:lnTo>
                    <a:lnTo>
                      <a:pt x="295" y="71"/>
                    </a:lnTo>
                    <a:lnTo>
                      <a:pt x="295" y="0"/>
                    </a:lnTo>
                    <a:lnTo>
                      <a:pt x="0" y="0"/>
                    </a:lnTo>
                    <a:close/>
                    <a:moveTo>
                      <a:pt x="266" y="216"/>
                    </a:moveTo>
                    <a:lnTo>
                      <a:pt x="295" y="216"/>
                    </a:lnTo>
                    <a:lnTo>
                      <a:pt x="295" y="95"/>
                    </a:lnTo>
                    <a:lnTo>
                      <a:pt x="266" y="95"/>
                    </a:lnTo>
                    <a:lnTo>
                      <a:pt x="266" y="2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80" name="Freeform 179"/>
              <p:cNvSpPr>
                <a:spLocks/>
              </p:cNvSpPr>
              <p:nvPr/>
            </p:nvSpPr>
            <p:spPr bwMode="auto">
              <a:xfrm>
                <a:off x="6243638" y="5676901"/>
                <a:ext cx="401637" cy="349250"/>
              </a:xfrm>
              <a:custGeom>
                <a:avLst/>
                <a:gdLst>
                  <a:gd name="T0" fmla="*/ 154 w 253"/>
                  <a:gd name="T1" fmla="*/ 220 h 220"/>
                  <a:gd name="T2" fmla="*/ 154 w 253"/>
                  <a:gd name="T3" fmla="*/ 171 h 220"/>
                  <a:gd name="T4" fmla="*/ 0 w 253"/>
                  <a:gd name="T5" fmla="*/ 171 h 220"/>
                  <a:gd name="T6" fmla="*/ 0 w 253"/>
                  <a:gd name="T7" fmla="*/ 50 h 220"/>
                  <a:gd name="T8" fmla="*/ 156 w 253"/>
                  <a:gd name="T9" fmla="*/ 50 h 220"/>
                  <a:gd name="T10" fmla="*/ 156 w 253"/>
                  <a:gd name="T11" fmla="*/ 0 h 220"/>
                  <a:gd name="T12" fmla="*/ 253 w 253"/>
                  <a:gd name="T13" fmla="*/ 112 h 220"/>
                  <a:gd name="T14" fmla="*/ 154 w 253"/>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20">
                    <a:moveTo>
                      <a:pt x="154" y="220"/>
                    </a:moveTo>
                    <a:lnTo>
                      <a:pt x="154" y="171"/>
                    </a:lnTo>
                    <a:lnTo>
                      <a:pt x="0" y="171"/>
                    </a:lnTo>
                    <a:lnTo>
                      <a:pt x="0" y="50"/>
                    </a:lnTo>
                    <a:lnTo>
                      <a:pt x="156" y="50"/>
                    </a:lnTo>
                    <a:lnTo>
                      <a:pt x="156" y="0"/>
                    </a:lnTo>
                    <a:lnTo>
                      <a:pt x="253" y="112"/>
                    </a:lnTo>
                    <a:lnTo>
                      <a:pt x="154" y="2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81" name="Rectangle 180"/>
              <p:cNvSpPr>
                <a:spLocks noChangeArrowheads="1"/>
              </p:cNvSpPr>
              <p:nvPr/>
            </p:nvSpPr>
            <p:spPr bwMode="auto">
              <a:xfrm>
                <a:off x="6169025" y="5756276"/>
                <a:ext cx="52387" cy="1920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82" name="Rectangle 181"/>
              <p:cNvSpPr>
                <a:spLocks noChangeArrowheads="1"/>
              </p:cNvSpPr>
              <p:nvPr/>
            </p:nvSpPr>
            <p:spPr bwMode="auto">
              <a:xfrm>
                <a:off x="6116638" y="5756276"/>
                <a:ext cx="25400" cy="1920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grpSp>
      </p:grpSp>
      <p:grpSp>
        <p:nvGrpSpPr>
          <p:cNvPr id="11" name="Group 10"/>
          <p:cNvGrpSpPr/>
          <p:nvPr/>
        </p:nvGrpSpPr>
        <p:grpSpPr>
          <a:xfrm>
            <a:off x="8013391" y="5479931"/>
            <a:ext cx="567416" cy="567416"/>
            <a:chOff x="8260725" y="5840322"/>
            <a:chExt cx="567678" cy="567678"/>
          </a:xfrm>
        </p:grpSpPr>
        <p:sp>
          <p:nvSpPr>
            <p:cNvPr id="176" name="Oval 175"/>
            <p:cNvSpPr/>
            <p:nvPr/>
          </p:nvSpPr>
          <p:spPr bwMode="gray">
            <a:xfrm>
              <a:off x="8260725" y="5840322"/>
              <a:ext cx="567678" cy="567678"/>
            </a:xfrm>
            <a:prstGeom prst="ellipse">
              <a:avLst/>
            </a:prstGeom>
            <a:solidFill>
              <a:srgbClr val="4390CA"/>
            </a:solidFill>
            <a:ln w="19050">
              <a:noFill/>
              <a:miter lim="800000"/>
              <a:headEnd/>
              <a:tailEnd/>
            </a:ln>
            <a:effectLst/>
          </p:spPr>
          <p:txBody>
            <a:bodyPr vert="horz" wrap="square" lIns="95907" tIns="95907" rIns="95907" bIns="95907" numCol="1" rtlCol="0" anchor="t" anchorCtr="0" compatLnSpc="1">
              <a:prstTxWarp prst="textNoShape">
                <a:avLst/>
              </a:prstTxWarp>
              <a:noAutofit/>
            </a:bodyPr>
            <a:lstStyle/>
            <a:p>
              <a:pPr defTabSz="1218041">
                <a:spcAft>
                  <a:spcPts val="400"/>
                </a:spcAft>
              </a:pPr>
              <a:endParaRPr lang="en-US" sz="2132" kern="0" err="1">
                <a:solidFill>
                  <a:sysClr val="windowText" lastClr="000000"/>
                </a:solidFill>
                <a:latin typeface="Arial" pitchFamily="34" charset="0"/>
                <a:cs typeface="Arial" pitchFamily="34" charset="0"/>
              </a:endParaRPr>
            </a:p>
          </p:txBody>
        </p:sp>
        <p:grpSp>
          <p:nvGrpSpPr>
            <p:cNvPr id="183" name="Group 182"/>
            <p:cNvGrpSpPr/>
            <p:nvPr/>
          </p:nvGrpSpPr>
          <p:grpSpPr>
            <a:xfrm>
              <a:off x="8358206" y="5961600"/>
              <a:ext cx="382781" cy="299308"/>
              <a:chOff x="3765550" y="5213350"/>
              <a:chExt cx="771526" cy="795338"/>
            </a:xfrm>
          </p:grpSpPr>
          <p:sp>
            <p:nvSpPr>
              <p:cNvPr id="184" name="Freeform 15"/>
              <p:cNvSpPr>
                <a:spLocks/>
              </p:cNvSpPr>
              <p:nvPr/>
            </p:nvSpPr>
            <p:spPr bwMode="auto">
              <a:xfrm>
                <a:off x="4005263" y="5213350"/>
                <a:ext cx="531813" cy="704850"/>
              </a:xfrm>
              <a:custGeom>
                <a:avLst/>
                <a:gdLst>
                  <a:gd name="T0" fmla="*/ 71 w 142"/>
                  <a:gd name="T1" fmla="*/ 52 h 188"/>
                  <a:gd name="T2" fmla="*/ 71 w 142"/>
                  <a:gd name="T3" fmla="*/ 41 h 188"/>
                  <a:gd name="T4" fmla="*/ 69 w 142"/>
                  <a:gd name="T5" fmla="*/ 38 h 188"/>
                  <a:gd name="T6" fmla="*/ 5 w 142"/>
                  <a:gd name="T7" fmla="*/ 1 h 188"/>
                  <a:gd name="T8" fmla="*/ 0 w 142"/>
                  <a:gd name="T9" fmla="*/ 4 h 188"/>
                  <a:gd name="T10" fmla="*/ 0 w 142"/>
                  <a:gd name="T11" fmla="*/ 106 h 188"/>
                  <a:gd name="T12" fmla="*/ 2 w 142"/>
                  <a:gd name="T13" fmla="*/ 109 h 188"/>
                  <a:gd name="T14" fmla="*/ 137 w 142"/>
                  <a:gd name="T15" fmla="*/ 187 h 188"/>
                  <a:gd name="T16" fmla="*/ 142 w 142"/>
                  <a:gd name="T17" fmla="*/ 184 h 188"/>
                  <a:gd name="T18" fmla="*/ 142 w 142"/>
                  <a:gd name="T19" fmla="*/ 96 h 188"/>
                  <a:gd name="T20" fmla="*/ 140 w 142"/>
                  <a:gd name="T21" fmla="*/ 94 h 188"/>
                  <a:gd name="T22" fmla="*/ 73 w 142"/>
                  <a:gd name="T23" fmla="*/ 55 h 188"/>
                  <a:gd name="T24" fmla="*/ 71 w 142"/>
                  <a:gd name="T25" fmla="*/ 5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88">
                    <a:moveTo>
                      <a:pt x="71" y="52"/>
                    </a:moveTo>
                    <a:cubicBezTo>
                      <a:pt x="71" y="41"/>
                      <a:pt x="71" y="41"/>
                      <a:pt x="71" y="41"/>
                    </a:cubicBezTo>
                    <a:cubicBezTo>
                      <a:pt x="71" y="40"/>
                      <a:pt x="70" y="39"/>
                      <a:pt x="69" y="38"/>
                    </a:cubicBezTo>
                    <a:cubicBezTo>
                      <a:pt x="5" y="1"/>
                      <a:pt x="5" y="1"/>
                      <a:pt x="5" y="1"/>
                    </a:cubicBezTo>
                    <a:cubicBezTo>
                      <a:pt x="3" y="0"/>
                      <a:pt x="0" y="1"/>
                      <a:pt x="0" y="4"/>
                    </a:cubicBezTo>
                    <a:cubicBezTo>
                      <a:pt x="0" y="106"/>
                      <a:pt x="0" y="106"/>
                      <a:pt x="0" y="106"/>
                    </a:cubicBezTo>
                    <a:cubicBezTo>
                      <a:pt x="0" y="107"/>
                      <a:pt x="1" y="108"/>
                      <a:pt x="2" y="109"/>
                    </a:cubicBezTo>
                    <a:cubicBezTo>
                      <a:pt x="137" y="187"/>
                      <a:pt x="137" y="187"/>
                      <a:pt x="137" y="187"/>
                    </a:cubicBezTo>
                    <a:cubicBezTo>
                      <a:pt x="139" y="188"/>
                      <a:pt x="142" y="187"/>
                      <a:pt x="142" y="184"/>
                    </a:cubicBezTo>
                    <a:cubicBezTo>
                      <a:pt x="142" y="96"/>
                      <a:pt x="142" y="96"/>
                      <a:pt x="142" y="96"/>
                    </a:cubicBezTo>
                    <a:cubicBezTo>
                      <a:pt x="142" y="95"/>
                      <a:pt x="141" y="94"/>
                      <a:pt x="140" y="94"/>
                    </a:cubicBezTo>
                    <a:cubicBezTo>
                      <a:pt x="73" y="55"/>
                      <a:pt x="73" y="55"/>
                      <a:pt x="73" y="55"/>
                    </a:cubicBezTo>
                    <a:cubicBezTo>
                      <a:pt x="72" y="54"/>
                      <a:pt x="71" y="53"/>
                      <a:pt x="71" y="52"/>
                    </a:cubicBezTo>
                    <a:close/>
                  </a:path>
                </a:pathLst>
              </a:custGeom>
              <a:solidFill>
                <a:schemeClr val="bg1"/>
              </a:solid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85" name="Freeform 16"/>
              <p:cNvSpPr>
                <a:spLocks/>
              </p:cNvSpPr>
              <p:nvPr/>
            </p:nvSpPr>
            <p:spPr bwMode="auto">
              <a:xfrm>
                <a:off x="3944938" y="5235575"/>
                <a:ext cx="531813" cy="704850"/>
              </a:xfrm>
              <a:custGeom>
                <a:avLst/>
                <a:gdLst>
                  <a:gd name="T0" fmla="*/ 71 w 142"/>
                  <a:gd name="T1" fmla="*/ 52 h 188"/>
                  <a:gd name="T2" fmla="*/ 71 w 142"/>
                  <a:gd name="T3" fmla="*/ 41 h 188"/>
                  <a:gd name="T4" fmla="*/ 69 w 142"/>
                  <a:gd name="T5" fmla="*/ 38 h 188"/>
                  <a:gd name="T6" fmla="*/ 5 w 142"/>
                  <a:gd name="T7" fmla="*/ 1 h 188"/>
                  <a:gd name="T8" fmla="*/ 0 w 142"/>
                  <a:gd name="T9" fmla="*/ 4 h 188"/>
                  <a:gd name="T10" fmla="*/ 0 w 142"/>
                  <a:gd name="T11" fmla="*/ 106 h 188"/>
                  <a:gd name="T12" fmla="*/ 2 w 142"/>
                  <a:gd name="T13" fmla="*/ 109 h 188"/>
                  <a:gd name="T14" fmla="*/ 137 w 142"/>
                  <a:gd name="T15" fmla="*/ 187 h 188"/>
                  <a:gd name="T16" fmla="*/ 142 w 142"/>
                  <a:gd name="T17" fmla="*/ 184 h 188"/>
                  <a:gd name="T18" fmla="*/ 142 w 142"/>
                  <a:gd name="T19" fmla="*/ 96 h 188"/>
                  <a:gd name="T20" fmla="*/ 140 w 142"/>
                  <a:gd name="T21" fmla="*/ 94 h 188"/>
                  <a:gd name="T22" fmla="*/ 73 w 142"/>
                  <a:gd name="T23" fmla="*/ 55 h 188"/>
                  <a:gd name="T24" fmla="*/ 71 w 142"/>
                  <a:gd name="T25" fmla="*/ 5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88">
                    <a:moveTo>
                      <a:pt x="71" y="52"/>
                    </a:moveTo>
                    <a:cubicBezTo>
                      <a:pt x="71" y="41"/>
                      <a:pt x="71" y="41"/>
                      <a:pt x="71" y="41"/>
                    </a:cubicBezTo>
                    <a:cubicBezTo>
                      <a:pt x="71" y="40"/>
                      <a:pt x="70" y="39"/>
                      <a:pt x="69" y="38"/>
                    </a:cubicBezTo>
                    <a:cubicBezTo>
                      <a:pt x="5" y="1"/>
                      <a:pt x="5" y="1"/>
                      <a:pt x="5" y="1"/>
                    </a:cubicBezTo>
                    <a:cubicBezTo>
                      <a:pt x="3" y="0"/>
                      <a:pt x="0" y="1"/>
                      <a:pt x="0" y="4"/>
                    </a:cubicBezTo>
                    <a:cubicBezTo>
                      <a:pt x="0" y="106"/>
                      <a:pt x="0" y="106"/>
                      <a:pt x="0" y="106"/>
                    </a:cubicBezTo>
                    <a:cubicBezTo>
                      <a:pt x="0" y="107"/>
                      <a:pt x="1" y="108"/>
                      <a:pt x="2" y="109"/>
                    </a:cubicBezTo>
                    <a:cubicBezTo>
                      <a:pt x="137" y="187"/>
                      <a:pt x="137" y="187"/>
                      <a:pt x="137" y="187"/>
                    </a:cubicBezTo>
                    <a:cubicBezTo>
                      <a:pt x="139" y="188"/>
                      <a:pt x="142" y="187"/>
                      <a:pt x="142" y="184"/>
                    </a:cubicBezTo>
                    <a:cubicBezTo>
                      <a:pt x="142" y="96"/>
                      <a:pt x="142" y="96"/>
                      <a:pt x="142" y="96"/>
                    </a:cubicBezTo>
                    <a:cubicBezTo>
                      <a:pt x="142" y="95"/>
                      <a:pt x="141" y="94"/>
                      <a:pt x="140" y="94"/>
                    </a:cubicBezTo>
                    <a:cubicBezTo>
                      <a:pt x="73" y="55"/>
                      <a:pt x="73" y="55"/>
                      <a:pt x="73" y="55"/>
                    </a:cubicBezTo>
                    <a:cubicBezTo>
                      <a:pt x="72" y="54"/>
                      <a:pt x="71" y="53"/>
                      <a:pt x="71" y="52"/>
                    </a:cubicBezTo>
                    <a:close/>
                  </a:path>
                </a:pathLst>
              </a:custGeom>
              <a:solidFill>
                <a:srgbClr val="4390CA"/>
              </a:solid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86" name="Freeform 17"/>
              <p:cNvSpPr>
                <a:spLocks/>
              </p:cNvSpPr>
              <p:nvPr/>
            </p:nvSpPr>
            <p:spPr bwMode="auto">
              <a:xfrm>
                <a:off x="3884613" y="5257800"/>
                <a:ext cx="531813" cy="704850"/>
              </a:xfrm>
              <a:custGeom>
                <a:avLst/>
                <a:gdLst>
                  <a:gd name="T0" fmla="*/ 71 w 142"/>
                  <a:gd name="T1" fmla="*/ 52 h 188"/>
                  <a:gd name="T2" fmla="*/ 71 w 142"/>
                  <a:gd name="T3" fmla="*/ 41 h 188"/>
                  <a:gd name="T4" fmla="*/ 69 w 142"/>
                  <a:gd name="T5" fmla="*/ 38 h 188"/>
                  <a:gd name="T6" fmla="*/ 5 w 142"/>
                  <a:gd name="T7" fmla="*/ 1 h 188"/>
                  <a:gd name="T8" fmla="*/ 0 w 142"/>
                  <a:gd name="T9" fmla="*/ 4 h 188"/>
                  <a:gd name="T10" fmla="*/ 0 w 142"/>
                  <a:gd name="T11" fmla="*/ 106 h 188"/>
                  <a:gd name="T12" fmla="*/ 2 w 142"/>
                  <a:gd name="T13" fmla="*/ 109 h 188"/>
                  <a:gd name="T14" fmla="*/ 137 w 142"/>
                  <a:gd name="T15" fmla="*/ 187 h 188"/>
                  <a:gd name="T16" fmla="*/ 142 w 142"/>
                  <a:gd name="T17" fmla="*/ 184 h 188"/>
                  <a:gd name="T18" fmla="*/ 142 w 142"/>
                  <a:gd name="T19" fmla="*/ 96 h 188"/>
                  <a:gd name="T20" fmla="*/ 140 w 142"/>
                  <a:gd name="T21" fmla="*/ 94 h 188"/>
                  <a:gd name="T22" fmla="*/ 73 w 142"/>
                  <a:gd name="T23" fmla="*/ 55 h 188"/>
                  <a:gd name="T24" fmla="*/ 71 w 142"/>
                  <a:gd name="T25" fmla="*/ 5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88">
                    <a:moveTo>
                      <a:pt x="71" y="52"/>
                    </a:moveTo>
                    <a:cubicBezTo>
                      <a:pt x="71" y="41"/>
                      <a:pt x="71" y="41"/>
                      <a:pt x="71" y="41"/>
                    </a:cubicBezTo>
                    <a:cubicBezTo>
                      <a:pt x="71" y="40"/>
                      <a:pt x="70" y="39"/>
                      <a:pt x="69" y="38"/>
                    </a:cubicBezTo>
                    <a:cubicBezTo>
                      <a:pt x="5" y="1"/>
                      <a:pt x="5" y="1"/>
                      <a:pt x="5" y="1"/>
                    </a:cubicBezTo>
                    <a:cubicBezTo>
                      <a:pt x="3" y="0"/>
                      <a:pt x="0" y="1"/>
                      <a:pt x="0" y="4"/>
                    </a:cubicBezTo>
                    <a:cubicBezTo>
                      <a:pt x="0" y="106"/>
                      <a:pt x="0" y="106"/>
                      <a:pt x="0" y="106"/>
                    </a:cubicBezTo>
                    <a:cubicBezTo>
                      <a:pt x="0" y="107"/>
                      <a:pt x="1" y="108"/>
                      <a:pt x="2" y="109"/>
                    </a:cubicBezTo>
                    <a:cubicBezTo>
                      <a:pt x="137" y="187"/>
                      <a:pt x="137" y="187"/>
                      <a:pt x="137" y="187"/>
                    </a:cubicBezTo>
                    <a:cubicBezTo>
                      <a:pt x="139" y="188"/>
                      <a:pt x="142" y="187"/>
                      <a:pt x="142" y="184"/>
                    </a:cubicBezTo>
                    <a:cubicBezTo>
                      <a:pt x="142" y="96"/>
                      <a:pt x="142" y="96"/>
                      <a:pt x="142" y="96"/>
                    </a:cubicBezTo>
                    <a:cubicBezTo>
                      <a:pt x="142" y="95"/>
                      <a:pt x="141" y="94"/>
                      <a:pt x="140" y="94"/>
                    </a:cubicBezTo>
                    <a:cubicBezTo>
                      <a:pt x="73" y="55"/>
                      <a:pt x="73" y="55"/>
                      <a:pt x="73" y="55"/>
                    </a:cubicBezTo>
                    <a:cubicBezTo>
                      <a:pt x="72" y="54"/>
                      <a:pt x="71" y="53"/>
                      <a:pt x="71" y="52"/>
                    </a:cubicBezTo>
                    <a:close/>
                  </a:path>
                </a:pathLst>
              </a:custGeom>
              <a:solidFill>
                <a:schemeClr val="bg1"/>
              </a:solid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87" name="Freeform 18"/>
              <p:cNvSpPr>
                <a:spLocks/>
              </p:cNvSpPr>
              <p:nvPr/>
            </p:nvSpPr>
            <p:spPr bwMode="auto">
              <a:xfrm>
                <a:off x="3824288" y="5281613"/>
                <a:ext cx="533400" cy="704850"/>
              </a:xfrm>
              <a:custGeom>
                <a:avLst/>
                <a:gdLst>
                  <a:gd name="T0" fmla="*/ 71 w 142"/>
                  <a:gd name="T1" fmla="*/ 52 h 188"/>
                  <a:gd name="T2" fmla="*/ 71 w 142"/>
                  <a:gd name="T3" fmla="*/ 41 h 188"/>
                  <a:gd name="T4" fmla="*/ 69 w 142"/>
                  <a:gd name="T5" fmla="*/ 38 h 188"/>
                  <a:gd name="T6" fmla="*/ 5 w 142"/>
                  <a:gd name="T7" fmla="*/ 1 h 188"/>
                  <a:gd name="T8" fmla="*/ 0 w 142"/>
                  <a:gd name="T9" fmla="*/ 4 h 188"/>
                  <a:gd name="T10" fmla="*/ 0 w 142"/>
                  <a:gd name="T11" fmla="*/ 106 h 188"/>
                  <a:gd name="T12" fmla="*/ 2 w 142"/>
                  <a:gd name="T13" fmla="*/ 109 h 188"/>
                  <a:gd name="T14" fmla="*/ 137 w 142"/>
                  <a:gd name="T15" fmla="*/ 187 h 188"/>
                  <a:gd name="T16" fmla="*/ 142 w 142"/>
                  <a:gd name="T17" fmla="*/ 184 h 188"/>
                  <a:gd name="T18" fmla="*/ 142 w 142"/>
                  <a:gd name="T19" fmla="*/ 96 h 188"/>
                  <a:gd name="T20" fmla="*/ 140 w 142"/>
                  <a:gd name="T21" fmla="*/ 94 h 188"/>
                  <a:gd name="T22" fmla="*/ 73 w 142"/>
                  <a:gd name="T23" fmla="*/ 55 h 188"/>
                  <a:gd name="T24" fmla="*/ 71 w 142"/>
                  <a:gd name="T25" fmla="*/ 5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88">
                    <a:moveTo>
                      <a:pt x="71" y="52"/>
                    </a:moveTo>
                    <a:cubicBezTo>
                      <a:pt x="71" y="41"/>
                      <a:pt x="71" y="41"/>
                      <a:pt x="71" y="41"/>
                    </a:cubicBezTo>
                    <a:cubicBezTo>
                      <a:pt x="71" y="40"/>
                      <a:pt x="70" y="39"/>
                      <a:pt x="69" y="38"/>
                    </a:cubicBezTo>
                    <a:cubicBezTo>
                      <a:pt x="5" y="1"/>
                      <a:pt x="5" y="1"/>
                      <a:pt x="5" y="1"/>
                    </a:cubicBezTo>
                    <a:cubicBezTo>
                      <a:pt x="3" y="0"/>
                      <a:pt x="0" y="1"/>
                      <a:pt x="0" y="4"/>
                    </a:cubicBezTo>
                    <a:cubicBezTo>
                      <a:pt x="0" y="106"/>
                      <a:pt x="0" y="106"/>
                      <a:pt x="0" y="106"/>
                    </a:cubicBezTo>
                    <a:cubicBezTo>
                      <a:pt x="0" y="107"/>
                      <a:pt x="1" y="108"/>
                      <a:pt x="2" y="109"/>
                    </a:cubicBezTo>
                    <a:cubicBezTo>
                      <a:pt x="137" y="187"/>
                      <a:pt x="137" y="187"/>
                      <a:pt x="137" y="187"/>
                    </a:cubicBezTo>
                    <a:cubicBezTo>
                      <a:pt x="139" y="188"/>
                      <a:pt x="142" y="187"/>
                      <a:pt x="142" y="184"/>
                    </a:cubicBezTo>
                    <a:cubicBezTo>
                      <a:pt x="142" y="96"/>
                      <a:pt x="142" y="96"/>
                      <a:pt x="142" y="96"/>
                    </a:cubicBezTo>
                    <a:cubicBezTo>
                      <a:pt x="142" y="95"/>
                      <a:pt x="141" y="94"/>
                      <a:pt x="140" y="94"/>
                    </a:cubicBezTo>
                    <a:cubicBezTo>
                      <a:pt x="73" y="55"/>
                      <a:pt x="73" y="55"/>
                      <a:pt x="73" y="55"/>
                    </a:cubicBezTo>
                    <a:cubicBezTo>
                      <a:pt x="72" y="54"/>
                      <a:pt x="71" y="53"/>
                      <a:pt x="71" y="52"/>
                    </a:cubicBezTo>
                    <a:close/>
                  </a:path>
                </a:pathLst>
              </a:custGeom>
              <a:solidFill>
                <a:srgbClr val="4390CA"/>
              </a:solid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88" name="Freeform 19"/>
              <p:cNvSpPr>
                <a:spLocks/>
              </p:cNvSpPr>
              <p:nvPr/>
            </p:nvSpPr>
            <p:spPr bwMode="auto">
              <a:xfrm>
                <a:off x="3765550" y="5303838"/>
                <a:ext cx="531813" cy="704850"/>
              </a:xfrm>
              <a:custGeom>
                <a:avLst/>
                <a:gdLst>
                  <a:gd name="T0" fmla="*/ 71 w 142"/>
                  <a:gd name="T1" fmla="*/ 52 h 188"/>
                  <a:gd name="T2" fmla="*/ 71 w 142"/>
                  <a:gd name="T3" fmla="*/ 41 h 188"/>
                  <a:gd name="T4" fmla="*/ 69 w 142"/>
                  <a:gd name="T5" fmla="*/ 38 h 188"/>
                  <a:gd name="T6" fmla="*/ 5 w 142"/>
                  <a:gd name="T7" fmla="*/ 1 h 188"/>
                  <a:gd name="T8" fmla="*/ 0 w 142"/>
                  <a:gd name="T9" fmla="*/ 4 h 188"/>
                  <a:gd name="T10" fmla="*/ 0 w 142"/>
                  <a:gd name="T11" fmla="*/ 106 h 188"/>
                  <a:gd name="T12" fmla="*/ 2 w 142"/>
                  <a:gd name="T13" fmla="*/ 109 h 188"/>
                  <a:gd name="T14" fmla="*/ 137 w 142"/>
                  <a:gd name="T15" fmla="*/ 187 h 188"/>
                  <a:gd name="T16" fmla="*/ 142 w 142"/>
                  <a:gd name="T17" fmla="*/ 184 h 188"/>
                  <a:gd name="T18" fmla="*/ 142 w 142"/>
                  <a:gd name="T19" fmla="*/ 96 h 188"/>
                  <a:gd name="T20" fmla="*/ 140 w 142"/>
                  <a:gd name="T21" fmla="*/ 94 h 188"/>
                  <a:gd name="T22" fmla="*/ 73 w 142"/>
                  <a:gd name="T23" fmla="*/ 55 h 188"/>
                  <a:gd name="T24" fmla="*/ 71 w 142"/>
                  <a:gd name="T25" fmla="*/ 5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88">
                    <a:moveTo>
                      <a:pt x="71" y="52"/>
                    </a:moveTo>
                    <a:cubicBezTo>
                      <a:pt x="71" y="41"/>
                      <a:pt x="71" y="41"/>
                      <a:pt x="71" y="41"/>
                    </a:cubicBezTo>
                    <a:cubicBezTo>
                      <a:pt x="71" y="40"/>
                      <a:pt x="70" y="39"/>
                      <a:pt x="69" y="38"/>
                    </a:cubicBezTo>
                    <a:cubicBezTo>
                      <a:pt x="5" y="1"/>
                      <a:pt x="5" y="1"/>
                      <a:pt x="5" y="1"/>
                    </a:cubicBezTo>
                    <a:cubicBezTo>
                      <a:pt x="3" y="0"/>
                      <a:pt x="0" y="1"/>
                      <a:pt x="0" y="4"/>
                    </a:cubicBezTo>
                    <a:cubicBezTo>
                      <a:pt x="0" y="106"/>
                      <a:pt x="0" y="106"/>
                      <a:pt x="0" y="106"/>
                    </a:cubicBezTo>
                    <a:cubicBezTo>
                      <a:pt x="0" y="107"/>
                      <a:pt x="1" y="108"/>
                      <a:pt x="2" y="109"/>
                    </a:cubicBezTo>
                    <a:cubicBezTo>
                      <a:pt x="137" y="187"/>
                      <a:pt x="137" y="187"/>
                      <a:pt x="137" y="187"/>
                    </a:cubicBezTo>
                    <a:cubicBezTo>
                      <a:pt x="139" y="188"/>
                      <a:pt x="142" y="187"/>
                      <a:pt x="142" y="184"/>
                    </a:cubicBezTo>
                    <a:cubicBezTo>
                      <a:pt x="142" y="96"/>
                      <a:pt x="142" y="96"/>
                      <a:pt x="142" y="96"/>
                    </a:cubicBezTo>
                    <a:cubicBezTo>
                      <a:pt x="142" y="95"/>
                      <a:pt x="141" y="94"/>
                      <a:pt x="140" y="94"/>
                    </a:cubicBezTo>
                    <a:cubicBezTo>
                      <a:pt x="73" y="55"/>
                      <a:pt x="73" y="55"/>
                      <a:pt x="73" y="55"/>
                    </a:cubicBezTo>
                    <a:cubicBezTo>
                      <a:pt x="72" y="54"/>
                      <a:pt x="71" y="53"/>
                      <a:pt x="71" y="52"/>
                    </a:cubicBezTo>
                    <a:close/>
                  </a:path>
                </a:pathLst>
              </a:custGeom>
              <a:solidFill>
                <a:schemeClr val="bg1"/>
              </a:solid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grpSp>
      </p:grpSp>
      <p:grpSp>
        <p:nvGrpSpPr>
          <p:cNvPr id="12" name="Group 11"/>
          <p:cNvGrpSpPr/>
          <p:nvPr/>
        </p:nvGrpSpPr>
        <p:grpSpPr>
          <a:xfrm>
            <a:off x="9492007" y="5479931"/>
            <a:ext cx="567416" cy="567416"/>
            <a:chOff x="9873525" y="5840322"/>
            <a:chExt cx="567678" cy="567678"/>
          </a:xfrm>
        </p:grpSpPr>
        <p:sp>
          <p:nvSpPr>
            <p:cNvPr id="177" name="Oval 176"/>
            <p:cNvSpPr/>
            <p:nvPr/>
          </p:nvSpPr>
          <p:spPr bwMode="gray">
            <a:xfrm>
              <a:off x="9873525" y="5840322"/>
              <a:ext cx="567678" cy="567678"/>
            </a:xfrm>
            <a:prstGeom prst="ellipse">
              <a:avLst/>
            </a:prstGeom>
            <a:solidFill>
              <a:srgbClr val="4390CA"/>
            </a:solidFill>
            <a:ln w="19050">
              <a:noFill/>
              <a:miter lim="800000"/>
              <a:headEnd/>
              <a:tailEnd/>
            </a:ln>
            <a:effectLst/>
          </p:spPr>
          <p:txBody>
            <a:bodyPr vert="horz" wrap="square" lIns="95907" tIns="95907" rIns="95907" bIns="95907" numCol="1" rtlCol="0" anchor="t" anchorCtr="0" compatLnSpc="1">
              <a:prstTxWarp prst="textNoShape">
                <a:avLst/>
              </a:prstTxWarp>
              <a:noAutofit/>
            </a:bodyPr>
            <a:lstStyle/>
            <a:p>
              <a:pPr defTabSz="1218041">
                <a:spcAft>
                  <a:spcPts val="400"/>
                </a:spcAft>
              </a:pPr>
              <a:endParaRPr lang="en-US" sz="2132" kern="0" err="1">
                <a:solidFill>
                  <a:sysClr val="windowText" lastClr="000000"/>
                </a:solidFill>
                <a:latin typeface="Arial" pitchFamily="34" charset="0"/>
                <a:cs typeface="Arial" pitchFamily="34" charset="0"/>
              </a:endParaRPr>
            </a:p>
          </p:txBody>
        </p:sp>
        <p:grpSp>
          <p:nvGrpSpPr>
            <p:cNvPr id="189" name="Group 188"/>
            <p:cNvGrpSpPr/>
            <p:nvPr/>
          </p:nvGrpSpPr>
          <p:grpSpPr>
            <a:xfrm>
              <a:off x="9979229" y="5906622"/>
              <a:ext cx="356247" cy="426586"/>
              <a:chOff x="2665413" y="5461000"/>
              <a:chExt cx="619125" cy="741363"/>
            </a:xfrm>
            <a:solidFill>
              <a:schemeClr val="bg1"/>
            </a:solidFill>
          </p:grpSpPr>
          <p:grpSp>
            <p:nvGrpSpPr>
              <p:cNvPr id="190" name="Group 189"/>
              <p:cNvGrpSpPr/>
              <p:nvPr/>
            </p:nvGrpSpPr>
            <p:grpSpPr>
              <a:xfrm>
                <a:off x="2852738" y="5613400"/>
                <a:ext cx="257175" cy="588963"/>
                <a:chOff x="2852738" y="5613400"/>
                <a:chExt cx="257175" cy="588963"/>
              </a:xfrm>
              <a:grpFill/>
            </p:grpSpPr>
            <p:sp>
              <p:nvSpPr>
                <p:cNvPr id="199" name="Freeform 45"/>
                <p:cNvSpPr>
                  <a:spLocks/>
                </p:cNvSpPr>
                <p:nvPr/>
              </p:nvSpPr>
              <p:spPr bwMode="auto">
                <a:xfrm>
                  <a:off x="2941638" y="6170613"/>
                  <a:ext cx="87313" cy="31750"/>
                </a:xfrm>
                <a:custGeom>
                  <a:avLst/>
                  <a:gdLst>
                    <a:gd name="T0" fmla="*/ 334 w 337"/>
                    <a:gd name="T1" fmla="*/ 0 h 126"/>
                    <a:gd name="T2" fmla="*/ 3 w 337"/>
                    <a:gd name="T3" fmla="*/ 0 h 126"/>
                    <a:gd name="T4" fmla="*/ 0 w 337"/>
                    <a:gd name="T5" fmla="*/ 5 h 126"/>
                    <a:gd name="T6" fmla="*/ 1 w 337"/>
                    <a:gd name="T7" fmla="*/ 8 h 126"/>
                    <a:gd name="T8" fmla="*/ 3 w 337"/>
                    <a:gd name="T9" fmla="*/ 9 h 126"/>
                    <a:gd name="T10" fmla="*/ 32 w 337"/>
                    <a:gd name="T11" fmla="*/ 46 h 126"/>
                    <a:gd name="T12" fmla="*/ 146 w 337"/>
                    <a:gd name="T13" fmla="*/ 126 h 126"/>
                    <a:gd name="T14" fmla="*/ 191 w 337"/>
                    <a:gd name="T15" fmla="*/ 126 h 126"/>
                    <a:gd name="T16" fmla="*/ 305 w 337"/>
                    <a:gd name="T17" fmla="*/ 46 h 126"/>
                    <a:gd name="T18" fmla="*/ 334 w 337"/>
                    <a:gd name="T19" fmla="*/ 9 h 126"/>
                    <a:gd name="T20" fmla="*/ 336 w 337"/>
                    <a:gd name="T21" fmla="*/ 8 h 126"/>
                    <a:gd name="T22" fmla="*/ 337 w 337"/>
                    <a:gd name="T23" fmla="*/ 5 h 126"/>
                    <a:gd name="T24" fmla="*/ 334 w 337"/>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 h="126">
                      <a:moveTo>
                        <a:pt x="334" y="0"/>
                      </a:moveTo>
                      <a:cubicBezTo>
                        <a:pt x="3" y="0"/>
                        <a:pt x="3" y="0"/>
                        <a:pt x="3" y="0"/>
                      </a:cubicBezTo>
                      <a:cubicBezTo>
                        <a:pt x="1" y="1"/>
                        <a:pt x="0" y="3"/>
                        <a:pt x="0" y="5"/>
                      </a:cubicBezTo>
                      <a:cubicBezTo>
                        <a:pt x="0" y="6"/>
                        <a:pt x="0" y="7"/>
                        <a:pt x="1" y="8"/>
                      </a:cubicBezTo>
                      <a:cubicBezTo>
                        <a:pt x="1" y="8"/>
                        <a:pt x="2" y="9"/>
                        <a:pt x="3" y="9"/>
                      </a:cubicBezTo>
                      <a:cubicBezTo>
                        <a:pt x="16" y="18"/>
                        <a:pt x="26" y="31"/>
                        <a:pt x="32" y="46"/>
                      </a:cubicBezTo>
                      <a:cubicBezTo>
                        <a:pt x="42" y="92"/>
                        <a:pt x="103" y="126"/>
                        <a:pt x="146" y="126"/>
                      </a:cubicBezTo>
                      <a:cubicBezTo>
                        <a:pt x="191" y="126"/>
                        <a:pt x="191" y="126"/>
                        <a:pt x="191" y="126"/>
                      </a:cubicBezTo>
                      <a:cubicBezTo>
                        <a:pt x="234" y="126"/>
                        <a:pt x="294" y="92"/>
                        <a:pt x="305" y="46"/>
                      </a:cubicBezTo>
                      <a:cubicBezTo>
                        <a:pt x="310" y="31"/>
                        <a:pt x="321" y="18"/>
                        <a:pt x="334" y="9"/>
                      </a:cubicBezTo>
                      <a:cubicBezTo>
                        <a:pt x="334" y="9"/>
                        <a:pt x="335" y="8"/>
                        <a:pt x="336" y="8"/>
                      </a:cubicBezTo>
                      <a:cubicBezTo>
                        <a:pt x="336" y="7"/>
                        <a:pt x="337" y="6"/>
                        <a:pt x="337" y="5"/>
                      </a:cubicBezTo>
                      <a:cubicBezTo>
                        <a:pt x="337" y="3"/>
                        <a:pt x="335" y="1"/>
                        <a:pt x="33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200" name="Freeform 46"/>
                <p:cNvSpPr>
                  <a:spLocks/>
                </p:cNvSpPr>
                <p:nvPr/>
              </p:nvSpPr>
              <p:spPr bwMode="auto">
                <a:xfrm>
                  <a:off x="2919413" y="6126163"/>
                  <a:ext cx="131763" cy="30163"/>
                </a:xfrm>
                <a:custGeom>
                  <a:avLst/>
                  <a:gdLst>
                    <a:gd name="T0" fmla="*/ 450 w 511"/>
                    <a:gd name="T1" fmla="*/ 0 h 121"/>
                    <a:gd name="T2" fmla="*/ 61 w 511"/>
                    <a:gd name="T3" fmla="*/ 0 h 121"/>
                    <a:gd name="T4" fmla="*/ 0 w 511"/>
                    <a:gd name="T5" fmla="*/ 60 h 121"/>
                    <a:gd name="T6" fmla="*/ 61 w 511"/>
                    <a:gd name="T7" fmla="*/ 121 h 121"/>
                    <a:gd name="T8" fmla="*/ 450 w 511"/>
                    <a:gd name="T9" fmla="*/ 121 h 121"/>
                    <a:gd name="T10" fmla="*/ 511 w 511"/>
                    <a:gd name="T11" fmla="*/ 60 h 121"/>
                    <a:gd name="T12" fmla="*/ 450 w 511"/>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511" h="121">
                      <a:moveTo>
                        <a:pt x="450" y="0"/>
                      </a:moveTo>
                      <a:cubicBezTo>
                        <a:pt x="61" y="0"/>
                        <a:pt x="61" y="0"/>
                        <a:pt x="61" y="0"/>
                      </a:cubicBezTo>
                      <a:cubicBezTo>
                        <a:pt x="27" y="0"/>
                        <a:pt x="0" y="27"/>
                        <a:pt x="0" y="60"/>
                      </a:cubicBezTo>
                      <a:cubicBezTo>
                        <a:pt x="0" y="94"/>
                        <a:pt x="27" y="121"/>
                        <a:pt x="61" y="121"/>
                      </a:cubicBezTo>
                      <a:cubicBezTo>
                        <a:pt x="450" y="121"/>
                        <a:pt x="450" y="121"/>
                        <a:pt x="450" y="121"/>
                      </a:cubicBezTo>
                      <a:cubicBezTo>
                        <a:pt x="483" y="121"/>
                        <a:pt x="511" y="94"/>
                        <a:pt x="511" y="60"/>
                      </a:cubicBezTo>
                      <a:cubicBezTo>
                        <a:pt x="511" y="27"/>
                        <a:pt x="483" y="0"/>
                        <a:pt x="45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201" name="Freeform 47"/>
                <p:cNvSpPr>
                  <a:spLocks/>
                </p:cNvSpPr>
                <p:nvPr/>
              </p:nvSpPr>
              <p:spPr bwMode="auto">
                <a:xfrm>
                  <a:off x="2852738" y="5613400"/>
                  <a:ext cx="190500" cy="107950"/>
                </a:xfrm>
                <a:custGeom>
                  <a:avLst/>
                  <a:gdLst>
                    <a:gd name="T0" fmla="*/ 117 w 748"/>
                    <a:gd name="T1" fmla="*/ 401 h 422"/>
                    <a:gd name="T2" fmla="*/ 631 w 748"/>
                    <a:gd name="T3" fmla="*/ 255 h 422"/>
                    <a:gd name="T4" fmla="*/ 748 w 748"/>
                    <a:gd name="T5" fmla="*/ 100 h 422"/>
                    <a:gd name="T6" fmla="*/ 631 w 748"/>
                    <a:gd name="T7" fmla="*/ 21 h 422"/>
                    <a:gd name="T8" fmla="*/ 117 w 748"/>
                    <a:gd name="T9" fmla="*/ 167 h 422"/>
                    <a:gd name="T10" fmla="*/ 0 w 748"/>
                    <a:gd name="T11" fmla="*/ 322 h 422"/>
                    <a:gd name="T12" fmla="*/ 117 w 748"/>
                    <a:gd name="T13" fmla="*/ 401 h 422"/>
                  </a:gdLst>
                  <a:ahLst/>
                  <a:cxnLst>
                    <a:cxn ang="0">
                      <a:pos x="T0" y="T1"/>
                    </a:cxn>
                    <a:cxn ang="0">
                      <a:pos x="T2" y="T3"/>
                    </a:cxn>
                    <a:cxn ang="0">
                      <a:pos x="T4" y="T5"/>
                    </a:cxn>
                    <a:cxn ang="0">
                      <a:pos x="T6" y="T7"/>
                    </a:cxn>
                    <a:cxn ang="0">
                      <a:pos x="T8" y="T9"/>
                    </a:cxn>
                    <a:cxn ang="0">
                      <a:pos x="T10" y="T11"/>
                    </a:cxn>
                    <a:cxn ang="0">
                      <a:pos x="T12" y="T13"/>
                    </a:cxn>
                  </a:cxnLst>
                  <a:rect l="0" t="0" r="r" b="b"/>
                  <a:pathLst>
                    <a:path w="748" h="422">
                      <a:moveTo>
                        <a:pt x="117" y="401"/>
                      </a:moveTo>
                      <a:cubicBezTo>
                        <a:pt x="631" y="255"/>
                        <a:pt x="631" y="255"/>
                        <a:pt x="631" y="255"/>
                      </a:cubicBezTo>
                      <a:cubicBezTo>
                        <a:pt x="696" y="234"/>
                        <a:pt x="748" y="165"/>
                        <a:pt x="748" y="100"/>
                      </a:cubicBezTo>
                      <a:cubicBezTo>
                        <a:pt x="748" y="36"/>
                        <a:pt x="696" y="0"/>
                        <a:pt x="631" y="21"/>
                      </a:cubicBezTo>
                      <a:cubicBezTo>
                        <a:pt x="117" y="167"/>
                        <a:pt x="117" y="167"/>
                        <a:pt x="117" y="167"/>
                      </a:cubicBezTo>
                      <a:cubicBezTo>
                        <a:pt x="52" y="188"/>
                        <a:pt x="0" y="257"/>
                        <a:pt x="0" y="322"/>
                      </a:cubicBezTo>
                      <a:cubicBezTo>
                        <a:pt x="0" y="386"/>
                        <a:pt x="52" y="422"/>
                        <a:pt x="117" y="4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202" name="Freeform 48"/>
                <p:cNvSpPr>
                  <a:spLocks/>
                </p:cNvSpPr>
                <p:nvPr/>
              </p:nvSpPr>
              <p:spPr bwMode="auto">
                <a:xfrm>
                  <a:off x="2852738" y="5761038"/>
                  <a:ext cx="257175" cy="350838"/>
                </a:xfrm>
                <a:custGeom>
                  <a:avLst/>
                  <a:gdLst>
                    <a:gd name="T0" fmla="*/ 1013 w 1013"/>
                    <a:gd name="T1" fmla="*/ 107 h 1375"/>
                    <a:gd name="T2" fmla="*/ 891 w 1013"/>
                    <a:gd name="T3" fmla="*/ 18 h 1375"/>
                    <a:gd name="T4" fmla="*/ 121 w 1013"/>
                    <a:gd name="T5" fmla="*/ 220 h 1375"/>
                    <a:gd name="T6" fmla="*/ 0 w 1013"/>
                    <a:gd name="T7" fmla="*/ 374 h 1375"/>
                    <a:gd name="T8" fmla="*/ 64 w 1013"/>
                    <a:gd name="T9" fmla="*/ 464 h 1375"/>
                    <a:gd name="T10" fmla="*/ 110 w 1013"/>
                    <a:gd name="T11" fmla="*/ 491 h 1375"/>
                    <a:gd name="T12" fmla="*/ 216 w 1013"/>
                    <a:gd name="T13" fmla="*/ 568 h 1375"/>
                    <a:gd name="T14" fmla="*/ 265 w 1013"/>
                    <a:gd name="T15" fmla="*/ 623 h 1375"/>
                    <a:gd name="T16" fmla="*/ 291 w 1013"/>
                    <a:gd name="T17" fmla="*/ 681 h 1375"/>
                    <a:gd name="T18" fmla="*/ 249 w 1013"/>
                    <a:gd name="T19" fmla="*/ 753 h 1375"/>
                    <a:gd name="T20" fmla="*/ 148 w 1013"/>
                    <a:gd name="T21" fmla="*/ 753 h 1375"/>
                    <a:gd name="T22" fmla="*/ 83 w 1013"/>
                    <a:gd name="T23" fmla="*/ 817 h 1375"/>
                    <a:gd name="T24" fmla="*/ 83 w 1013"/>
                    <a:gd name="T25" fmla="*/ 946 h 1375"/>
                    <a:gd name="T26" fmla="*/ 83 w 1013"/>
                    <a:gd name="T27" fmla="*/ 1082 h 1375"/>
                    <a:gd name="T28" fmla="*/ 264 w 1013"/>
                    <a:gd name="T29" fmla="*/ 1325 h 1375"/>
                    <a:gd name="T30" fmla="*/ 307 w 1013"/>
                    <a:gd name="T31" fmla="*/ 1375 h 1375"/>
                    <a:gd name="T32" fmla="*/ 458 w 1013"/>
                    <a:gd name="T33" fmla="*/ 1375 h 1375"/>
                    <a:gd name="T34" fmla="*/ 574 w 1013"/>
                    <a:gd name="T35" fmla="*/ 1375 h 1375"/>
                    <a:gd name="T36" fmla="*/ 725 w 1013"/>
                    <a:gd name="T37" fmla="*/ 1375 h 1375"/>
                    <a:gd name="T38" fmla="*/ 768 w 1013"/>
                    <a:gd name="T39" fmla="*/ 1325 h 1375"/>
                    <a:gd name="T40" fmla="*/ 948 w 1013"/>
                    <a:gd name="T41" fmla="*/ 1082 h 1375"/>
                    <a:gd name="T42" fmla="*/ 948 w 1013"/>
                    <a:gd name="T43" fmla="*/ 817 h 1375"/>
                    <a:gd name="T44" fmla="*/ 884 w 1013"/>
                    <a:gd name="T45" fmla="*/ 753 h 1375"/>
                    <a:gd name="T46" fmla="*/ 783 w 1013"/>
                    <a:gd name="T47" fmla="*/ 753 h 1375"/>
                    <a:gd name="T48" fmla="*/ 735 w 1013"/>
                    <a:gd name="T49" fmla="*/ 678 h 1375"/>
                    <a:gd name="T50" fmla="*/ 739 w 1013"/>
                    <a:gd name="T51" fmla="*/ 623 h 1375"/>
                    <a:gd name="T52" fmla="*/ 877 w 1013"/>
                    <a:gd name="T53" fmla="*/ 499 h 1375"/>
                    <a:gd name="T54" fmla="*/ 973 w 1013"/>
                    <a:gd name="T55" fmla="*/ 461 h 1375"/>
                    <a:gd name="T56" fmla="*/ 880 w 1013"/>
                    <a:gd name="T57" fmla="*/ 332 h 1375"/>
                    <a:gd name="T58" fmla="*/ 644 w 1013"/>
                    <a:gd name="T59" fmla="*/ 433 h 1375"/>
                    <a:gd name="T60" fmla="*/ 563 w 1013"/>
                    <a:gd name="T61" fmla="*/ 664 h 1375"/>
                    <a:gd name="T62" fmla="*/ 477 w 1013"/>
                    <a:gd name="T63" fmla="*/ 664 h 1375"/>
                    <a:gd name="T64" fmla="*/ 457 w 1013"/>
                    <a:gd name="T65" fmla="*/ 588 h 1375"/>
                    <a:gd name="T66" fmla="*/ 398 w 1013"/>
                    <a:gd name="T67" fmla="*/ 491 h 1375"/>
                    <a:gd name="T68" fmla="*/ 317 w 1013"/>
                    <a:gd name="T69" fmla="*/ 412 h 1375"/>
                    <a:gd name="T70" fmla="*/ 891 w 1013"/>
                    <a:gd name="T71" fmla="*/ 261 h 1375"/>
                    <a:gd name="T72" fmla="*/ 1013 w 1013"/>
                    <a:gd name="T73" fmla="*/ 107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3" h="1375">
                      <a:moveTo>
                        <a:pt x="1013" y="107"/>
                      </a:moveTo>
                      <a:cubicBezTo>
                        <a:pt x="1013" y="40"/>
                        <a:pt x="958" y="0"/>
                        <a:pt x="891" y="18"/>
                      </a:cubicBezTo>
                      <a:cubicBezTo>
                        <a:pt x="121" y="220"/>
                        <a:pt x="121" y="220"/>
                        <a:pt x="121" y="220"/>
                      </a:cubicBezTo>
                      <a:cubicBezTo>
                        <a:pt x="54" y="238"/>
                        <a:pt x="0" y="307"/>
                        <a:pt x="0" y="374"/>
                      </a:cubicBezTo>
                      <a:cubicBezTo>
                        <a:pt x="0" y="421"/>
                        <a:pt x="26" y="454"/>
                        <a:pt x="64" y="464"/>
                      </a:cubicBezTo>
                      <a:cubicBezTo>
                        <a:pt x="81" y="471"/>
                        <a:pt x="95" y="481"/>
                        <a:pt x="110" y="491"/>
                      </a:cubicBezTo>
                      <a:cubicBezTo>
                        <a:pt x="147" y="514"/>
                        <a:pt x="183" y="539"/>
                        <a:pt x="216" y="568"/>
                      </a:cubicBezTo>
                      <a:cubicBezTo>
                        <a:pt x="234" y="584"/>
                        <a:pt x="251" y="602"/>
                        <a:pt x="265" y="623"/>
                      </a:cubicBezTo>
                      <a:cubicBezTo>
                        <a:pt x="268" y="628"/>
                        <a:pt x="283" y="663"/>
                        <a:pt x="291" y="681"/>
                      </a:cubicBezTo>
                      <a:cubicBezTo>
                        <a:pt x="268" y="697"/>
                        <a:pt x="252" y="723"/>
                        <a:pt x="249" y="753"/>
                      </a:cubicBezTo>
                      <a:cubicBezTo>
                        <a:pt x="148" y="753"/>
                        <a:pt x="148" y="753"/>
                        <a:pt x="148" y="753"/>
                      </a:cubicBezTo>
                      <a:cubicBezTo>
                        <a:pt x="112" y="753"/>
                        <a:pt x="83" y="781"/>
                        <a:pt x="83" y="817"/>
                      </a:cubicBezTo>
                      <a:cubicBezTo>
                        <a:pt x="83" y="817"/>
                        <a:pt x="83" y="945"/>
                        <a:pt x="83" y="946"/>
                      </a:cubicBezTo>
                      <a:cubicBezTo>
                        <a:pt x="83" y="1082"/>
                        <a:pt x="83" y="1082"/>
                        <a:pt x="83" y="1082"/>
                      </a:cubicBezTo>
                      <a:cubicBezTo>
                        <a:pt x="83" y="1184"/>
                        <a:pt x="264" y="1251"/>
                        <a:pt x="264" y="1325"/>
                      </a:cubicBezTo>
                      <a:cubicBezTo>
                        <a:pt x="264" y="1354"/>
                        <a:pt x="278" y="1375"/>
                        <a:pt x="307" y="1375"/>
                      </a:cubicBezTo>
                      <a:cubicBezTo>
                        <a:pt x="458" y="1375"/>
                        <a:pt x="458" y="1375"/>
                        <a:pt x="458" y="1375"/>
                      </a:cubicBezTo>
                      <a:cubicBezTo>
                        <a:pt x="518" y="1375"/>
                        <a:pt x="574" y="1375"/>
                        <a:pt x="574" y="1375"/>
                      </a:cubicBezTo>
                      <a:cubicBezTo>
                        <a:pt x="725" y="1375"/>
                        <a:pt x="725" y="1375"/>
                        <a:pt x="725" y="1375"/>
                      </a:cubicBezTo>
                      <a:cubicBezTo>
                        <a:pt x="754" y="1375"/>
                        <a:pt x="768" y="1354"/>
                        <a:pt x="768" y="1325"/>
                      </a:cubicBezTo>
                      <a:cubicBezTo>
                        <a:pt x="768" y="1251"/>
                        <a:pt x="948" y="1184"/>
                        <a:pt x="948" y="1082"/>
                      </a:cubicBezTo>
                      <a:cubicBezTo>
                        <a:pt x="948" y="817"/>
                        <a:pt x="948" y="817"/>
                        <a:pt x="948" y="817"/>
                      </a:cubicBezTo>
                      <a:cubicBezTo>
                        <a:pt x="948" y="781"/>
                        <a:pt x="919" y="753"/>
                        <a:pt x="884" y="753"/>
                      </a:cubicBezTo>
                      <a:cubicBezTo>
                        <a:pt x="783" y="753"/>
                        <a:pt x="783" y="753"/>
                        <a:pt x="783" y="753"/>
                      </a:cubicBezTo>
                      <a:cubicBezTo>
                        <a:pt x="779" y="721"/>
                        <a:pt x="762" y="693"/>
                        <a:pt x="735" y="678"/>
                      </a:cubicBezTo>
                      <a:cubicBezTo>
                        <a:pt x="735" y="649"/>
                        <a:pt x="736" y="634"/>
                        <a:pt x="739" y="623"/>
                      </a:cubicBezTo>
                      <a:cubicBezTo>
                        <a:pt x="755" y="553"/>
                        <a:pt x="809" y="513"/>
                        <a:pt x="877" y="499"/>
                      </a:cubicBezTo>
                      <a:cubicBezTo>
                        <a:pt x="911" y="491"/>
                        <a:pt x="954" y="495"/>
                        <a:pt x="973" y="461"/>
                      </a:cubicBezTo>
                      <a:cubicBezTo>
                        <a:pt x="1010" y="395"/>
                        <a:pt x="947" y="329"/>
                        <a:pt x="880" y="332"/>
                      </a:cubicBezTo>
                      <a:cubicBezTo>
                        <a:pt x="796" y="337"/>
                        <a:pt x="704" y="372"/>
                        <a:pt x="644" y="433"/>
                      </a:cubicBezTo>
                      <a:cubicBezTo>
                        <a:pt x="575" y="503"/>
                        <a:pt x="564" y="559"/>
                        <a:pt x="563" y="664"/>
                      </a:cubicBezTo>
                      <a:cubicBezTo>
                        <a:pt x="477" y="664"/>
                        <a:pt x="477" y="664"/>
                        <a:pt x="477" y="664"/>
                      </a:cubicBezTo>
                      <a:cubicBezTo>
                        <a:pt x="471" y="635"/>
                        <a:pt x="459" y="593"/>
                        <a:pt x="457" y="588"/>
                      </a:cubicBezTo>
                      <a:cubicBezTo>
                        <a:pt x="443" y="553"/>
                        <a:pt x="422" y="520"/>
                        <a:pt x="398" y="491"/>
                      </a:cubicBezTo>
                      <a:cubicBezTo>
                        <a:pt x="374" y="461"/>
                        <a:pt x="347" y="436"/>
                        <a:pt x="317" y="412"/>
                      </a:cubicBezTo>
                      <a:cubicBezTo>
                        <a:pt x="891" y="261"/>
                        <a:pt x="891" y="261"/>
                        <a:pt x="891" y="261"/>
                      </a:cubicBezTo>
                      <a:cubicBezTo>
                        <a:pt x="958" y="243"/>
                        <a:pt x="1013" y="175"/>
                        <a:pt x="1013" y="10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203" name="Freeform 49"/>
                <p:cNvSpPr>
                  <a:spLocks/>
                </p:cNvSpPr>
                <p:nvPr/>
              </p:nvSpPr>
              <p:spPr bwMode="auto">
                <a:xfrm>
                  <a:off x="2852738" y="5680075"/>
                  <a:ext cx="257175" cy="122238"/>
                </a:xfrm>
                <a:custGeom>
                  <a:avLst/>
                  <a:gdLst>
                    <a:gd name="T0" fmla="*/ 891 w 1013"/>
                    <a:gd name="T1" fmla="*/ 17 h 481"/>
                    <a:gd name="T2" fmla="*/ 121 w 1013"/>
                    <a:gd name="T3" fmla="*/ 220 h 481"/>
                    <a:gd name="T4" fmla="*/ 0 w 1013"/>
                    <a:gd name="T5" fmla="*/ 374 h 481"/>
                    <a:gd name="T6" fmla="*/ 121 w 1013"/>
                    <a:gd name="T7" fmla="*/ 463 h 481"/>
                    <a:gd name="T8" fmla="*/ 891 w 1013"/>
                    <a:gd name="T9" fmla="*/ 260 h 481"/>
                    <a:gd name="T10" fmla="*/ 1013 w 1013"/>
                    <a:gd name="T11" fmla="*/ 107 h 481"/>
                    <a:gd name="T12" fmla="*/ 891 w 1013"/>
                    <a:gd name="T13" fmla="*/ 17 h 481"/>
                  </a:gdLst>
                  <a:ahLst/>
                  <a:cxnLst>
                    <a:cxn ang="0">
                      <a:pos x="T0" y="T1"/>
                    </a:cxn>
                    <a:cxn ang="0">
                      <a:pos x="T2" y="T3"/>
                    </a:cxn>
                    <a:cxn ang="0">
                      <a:pos x="T4" y="T5"/>
                    </a:cxn>
                    <a:cxn ang="0">
                      <a:pos x="T6" y="T7"/>
                    </a:cxn>
                    <a:cxn ang="0">
                      <a:pos x="T8" y="T9"/>
                    </a:cxn>
                    <a:cxn ang="0">
                      <a:pos x="T10" y="T11"/>
                    </a:cxn>
                    <a:cxn ang="0">
                      <a:pos x="T12" y="T13"/>
                    </a:cxn>
                  </a:cxnLst>
                  <a:rect l="0" t="0" r="r" b="b"/>
                  <a:pathLst>
                    <a:path w="1013" h="481">
                      <a:moveTo>
                        <a:pt x="891" y="17"/>
                      </a:moveTo>
                      <a:cubicBezTo>
                        <a:pt x="121" y="220"/>
                        <a:pt x="121" y="220"/>
                        <a:pt x="121" y="220"/>
                      </a:cubicBezTo>
                      <a:cubicBezTo>
                        <a:pt x="54" y="238"/>
                        <a:pt x="0" y="306"/>
                        <a:pt x="0" y="374"/>
                      </a:cubicBezTo>
                      <a:cubicBezTo>
                        <a:pt x="0" y="441"/>
                        <a:pt x="54" y="481"/>
                        <a:pt x="121" y="463"/>
                      </a:cubicBezTo>
                      <a:cubicBezTo>
                        <a:pt x="891" y="260"/>
                        <a:pt x="891" y="260"/>
                        <a:pt x="891" y="260"/>
                      </a:cubicBezTo>
                      <a:cubicBezTo>
                        <a:pt x="958" y="243"/>
                        <a:pt x="1013" y="174"/>
                        <a:pt x="1013" y="107"/>
                      </a:cubicBezTo>
                      <a:cubicBezTo>
                        <a:pt x="1013" y="40"/>
                        <a:pt x="958" y="0"/>
                        <a:pt x="891"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grpSp>
          <p:sp>
            <p:nvSpPr>
              <p:cNvPr id="191" name="Freeform 50"/>
              <p:cNvSpPr>
                <a:spLocks/>
              </p:cNvSpPr>
              <p:nvPr/>
            </p:nvSpPr>
            <p:spPr bwMode="auto">
              <a:xfrm>
                <a:off x="2852738" y="5462588"/>
                <a:ext cx="66675" cy="115888"/>
              </a:xfrm>
              <a:custGeom>
                <a:avLst/>
                <a:gdLst>
                  <a:gd name="T0" fmla="*/ 259 w 259"/>
                  <a:gd name="T1" fmla="*/ 450 h 455"/>
                  <a:gd name="T2" fmla="*/ 245 w 259"/>
                  <a:gd name="T3" fmla="*/ 0 h 455"/>
                  <a:gd name="T4" fmla="*/ 0 w 259"/>
                  <a:gd name="T5" fmla="*/ 75 h 455"/>
                  <a:gd name="T6" fmla="*/ 240 w 259"/>
                  <a:gd name="T7" fmla="*/ 455 h 455"/>
                  <a:gd name="T8" fmla="*/ 259 w 259"/>
                  <a:gd name="T9" fmla="*/ 450 h 455"/>
                </a:gdLst>
                <a:ahLst/>
                <a:cxnLst>
                  <a:cxn ang="0">
                    <a:pos x="T0" y="T1"/>
                  </a:cxn>
                  <a:cxn ang="0">
                    <a:pos x="T2" y="T3"/>
                  </a:cxn>
                  <a:cxn ang="0">
                    <a:pos x="T4" y="T5"/>
                  </a:cxn>
                  <a:cxn ang="0">
                    <a:pos x="T6" y="T7"/>
                  </a:cxn>
                  <a:cxn ang="0">
                    <a:pos x="T8" y="T9"/>
                  </a:cxn>
                </a:cxnLst>
                <a:rect l="0" t="0" r="r" b="b"/>
                <a:pathLst>
                  <a:path w="259" h="455">
                    <a:moveTo>
                      <a:pt x="259" y="450"/>
                    </a:moveTo>
                    <a:cubicBezTo>
                      <a:pt x="241" y="302"/>
                      <a:pt x="236" y="151"/>
                      <a:pt x="245" y="0"/>
                    </a:cubicBezTo>
                    <a:cubicBezTo>
                      <a:pt x="161" y="16"/>
                      <a:pt x="79" y="41"/>
                      <a:pt x="0" y="75"/>
                    </a:cubicBezTo>
                    <a:cubicBezTo>
                      <a:pt x="92" y="195"/>
                      <a:pt x="173" y="323"/>
                      <a:pt x="240" y="455"/>
                    </a:cubicBezTo>
                    <a:cubicBezTo>
                      <a:pt x="246" y="453"/>
                      <a:pt x="253" y="452"/>
                      <a:pt x="259" y="450"/>
                    </a:cubicBezTo>
                    <a:close/>
                  </a:path>
                </a:pathLst>
              </a:custGeom>
              <a:grp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92" name="Freeform 51"/>
              <p:cNvSpPr>
                <a:spLocks/>
              </p:cNvSpPr>
              <p:nvPr/>
            </p:nvSpPr>
            <p:spPr bwMode="auto">
              <a:xfrm>
                <a:off x="3025776" y="5461000"/>
                <a:ext cx="63500" cy="115888"/>
              </a:xfrm>
              <a:custGeom>
                <a:avLst/>
                <a:gdLst>
                  <a:gd name="T0" fmla="*/ 18 w 250"/>
                  <a:gd name="T1" fmla="*/ 455 h 455"/>
                  <a:gd name="T2" fmla="*/ 250 w 250"/>
                  <a:gd name="T3" fmla="*/ 69 h 455"/>
                  <a:gd name="T4" fmla="*/ 3 w 250"/>
                  <a:gd name="T5" fmla="*/ 0 h 455"/>
                  <a:gd name="T6" fmla="*/ 0 w 250"/>
                  <a:gd name="T7" fmla="*/ 450 h 455"/>
                  <a:gd name="T8" fmla="*/ 18 w 250"/>
                  <a:gd name="T9" fmla="*/ 455 h 455"/>
                </a:gdLst>
                <a:ahLst/>
                <a:cxnLst>
                  <a:cxn ang="0">
                    <a:pos x="T0" y="T1"/>
                  </a:cxn>
                  <a:cxn ang="0">
                    <a:pos x="T2" y="T3"/>
                  </a:cxn>
                  <a:cxn ang="0">
                    <a:pos x="T4" y="T5"/>
                  </a:cxn>
                  <a:cxn ang="0">
                    <a:pos x="T6" y="T7"/>
                  </a:cxn>
                  <a:cxn ang="0">
                    <a:pos x="T8" y="T9"/>
                  </a:cxn>
                </a:cxnLst>
                <a:rect l="0" t="0" r="r" b="b"/>
                <a:pathLst>
                  <a:path w="250" h="455">
                    <a:moveTo>
                      <a:pt x="18" y="455"/>
                    </a:moveTo>
                    <a:cubicBezTo>
                      <a:pt x="83" y="321"/>
                      <a:pt x="160" y="192"/>
                      <a:pt x="250" y="69"/>
                    </a:cubicBezTo>
                    <a:cubicBezTo>
                      <a:pt x="170" y="38"/>
                      <a:pt x="87" y="14"/>
                      <a:pt x="3" y="0"/>
                    </a:cubicBezTo>
                    <a:cubicBezTo>
                      <a:pt x="15" y="151"/>
                      <a:pt x="14" y="302"/>
                      <a:pt x="0" y="450"/>
                    </a:cubicBezTo>
                    <a:lnTo>
                      <a:pt x="18" y="455"/>
                    </a:lnTo>
                    <a:close/>
                  </a:path>
                </a:pathLst>
              </a:custGeom>
              <a:grp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93" name="Freeform 52"/>
              <p:cNvSpPr>
                <a:spLocks/>
              </p:cNvSpPr>
              <p:nvPr/>
            </p:nvSpPr>
            <p:spPr bwMode="auto">
              <a:xfrm>
                <a:off x="3154363" y="5843588"/>
                <a:ext cx="115888" cy="77788"/>
              </a:xfrm>
              <a:custGeom>
                <a:avLst/>
                <a:gdLst>
                  <a:gd name="T0" fmla="*/ 0 w 453"/>
                  <a:gd name="T1" fmla="*/ 18 h 303"/>
                  <a:gd name="T2" fmla="*/ 349 w 453"/>
                  <a:gd name="T3" fmla="*/ 303 h 303"/>
                  <a:gd name="T4" fmla="*/ 453 w 453"/>
                  <a:gd name="T5" fmla="*/ 68 h 303"/>
                  <a:gd name="T6" fmla="*/ 8 w 453"/>
                  <a:gd name="T7" fmla="*/ 0 h 303"/>
                  <a:gd name="T8" fmla="*/ 0 w 453"/>
                  <a:gd name="T9" fmla="*/ 18 h 303"/>
                </a:gdLst>
                <a:ahLst/>
                <a:cxnLst>
                  <a:cxn ang="0">
                    <a:pos x="T0" y="T1"/>
                  </a:cxn>
                  <a:cxn ang="0">
                    <a:pos x="T2" y="T3"/>
                  </a:cxn>
                  <a:cxn ang="0">
                    <a:pos x="T4" y="T5"/>
                  </a:cxn>
                  <a:cxn ang="0">
                    <a:pos x="T6" y="T7"/>
                  </a:cxn>
                  <a:cxn ang="0">
                    <a:pos x="T8" y="T9"/>
                  </a:cxn>
                </a:cxnLst>
                <a:rect l="0" t="0" r="r" b="b"/>
                <a:pathLst>
                  <a:path w="453" h="303">
                    <a:moveTo>
                      <a:pt x="0" y="18"/>
                    </a:moveTo>
                    <a:cubicBezTo>
                      <a:pt x="124" y="101"/>
                      <a:pt x="241" y="197"/>
                      <a:pt x="349" y="303"/>
                    </a:cubicBezTo>
                    <a:cubicBezTo>
                      <a:pt x="392" y="229"/>
                      <a:pt x="427" y="150"/>
                      <a:pt x="453" y="68"/>
                    </a:cubicBezTo>
                    <a:cubicBezTo>
                      <a:pt x="302" y="59"/>
                      <a:pt x="153" y="36"/>
                      <a:pt x="8" y="0"/>
                    </a:cubicBezTo>
                    <a:lnTo>
                      <a:pt x="0" y="18"/>
                    </a:lnTo>
                    <a:close/>
                  </a:path>
                </a:pathLst>
              </a:custGeom>
              <a:grp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94" name="Freeform 53"/>
              <p:cNvSpPr>
                <a:spLocks/>
              </p:cNvSpPr>
              <p:nvPr/>
            </p:nvSpPr>
            <p:spPr bwMode="auto">
              <a:xfrm>
                <a:off x="3170238" y="5686425"/>
                <a:ext cx="114300" cy="65088"/>
              </a:xfrm>
              <a:custGeom>
                <a:avLst/>
                <a:gdLst>
                  <a:gd name="T0" fmla="*/ 3 w 451"/>
                  <a:gd name="T1" fmla="*/ 202 h 253"/>
                  <a:gd name="T2" fmla="*/ 451 w 451"/>
                  <a:gd name="T3" fmla="*/ 253 h 253"/>
                  <a:gd name="T4" fmla="*/ 412 w 451"/>
                  <a:gd name="T5" fmla="*/ 0 h 253"/>
                  <a:gd name="T6" fmla="*/ 0 w 451"/>
                  <a:gd name="T7" fmla="*/ 183 h 253"/>
                  <a:gd name="T8" fmla="*/ 3 w 451"/>
                  <a:gd name="T9" fmla="*/ 202 h 253"/>
                </a:gdLst>
                <a:ahLst/>
                <a:cxnLst>
                  <a:cxn ang="0">
                    <a:pos x="T0" y="T1"/>
                  </a:cxn>
                  <a:cxn ang="0">
                    <a:pos x="T2" y="T3"/>
                  </a:cxn>
                  <a:cxn ang="0">
                    <a:pos x="T4" y="T5"/>
                  </a:cxn>
                  <a:cxn ang="0">
                    <a:pos x="T6" y="T7"/>
                  </a:cxn>
                  <a:cxn ang="0">
                    <a:pos x="T8" y="T9"/>
                  </a:cxn>
                </a:cxnLst>
                <a:rect l="0" t="0" r="r" b="b"/>
                <a:pathLst>
                  <a:path w="451" h="253">
                    <a:moveTo>
                      <a:pt x="3" y="202"/>
                    </a:moveTo>
                    <a:cubicBezTo>
                      <a:pt x="153" y="206"/>
                      <a:pt x="302" y="223"/>
                      <a:pt x="451" y="253"/>
                    </a:cubicBezTo>
                    <a:cubicBezTo>
                      <a:pt x="447" y="168"/>
                      <a:pt x="434" y="83"/>
                      <a:pt x="412" y="0"/>
                    </a:cubicBezTo>
                    <a:cubicBezTo>
                      <a:pt x="279" y="74"/>
                      <a:pt x="142" y="135"/>
                      <a:pt x="0" y="183"/>
                    </a:cubicBezTo>
                    <a:cubicBezTo>
                      <a:pt x="2" y="189"/>
                      <a:pt x="3" y="196"/>
                      <a:pt x="3" y="202"/>
                    </a:cubicBezTo>
                    <a:close/>
                  </a:path>
                </a:pathLst>
              </a:custGeom>
              <a:grp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95" name="Freeform 54"/>
              <p:cNvSpPr>
                <a:spLocks/>
              </p:cNvSpPr>
              <p:nvPr/>
            </p:nvSpPr>
            <p:spPr bwMode="auto">
              <a:xfrm>
                <a:off x="2717801" y="5541963"/>
                <a:ext cx="107950" cy="98425"/>
              </a:xfrm>
              <a:custGeom>
                <a:avLst/>
                <a:gdLst>
                  <a:gd name="T0" fmla="*/ 0 w 421"/>
                  <a:gd name="T1" fmla="*/ 196 h 386"/>
                  <a:gd name="T2" fmla="*/ 408 w 421"/>
                  <a:gd name="T3" fmla="*/ 386 h 386"/>
                  <a:gd name="T4" fmla="*/ 421 w 421"/>
                  <a:gd name="T5" fmla="*/ 371 h 386"/>
                  <a:gd name="T6" fmla="*/ 166 w 421"/>
                  <a:gd name="T7" fmla="*/ 0 h 386"/>
                  <a:gd name="T8" fmla="*/ 0 w 421"/>
                  <a:gd name="T9" fmla="*/ 196 h 386"/>
                </a:gdLst>
                <a:ahLst/>
                <a:cxnLst>
                  <a:cxn ang="0">
                    <a:pos x="T0" y="T1"/>
                  </a:cxn>
                  <a:cxn ang="0">
                    <a:pos x="T2" y="T3"/>
                  </a:cxn>
                  <a:cxn ang="0">
                    <a:pos x="T4" y="T5"/>
                  </a:cxn>
                  <a:cxn ang="0">
                    <a:pos x="T6" y="T7"/>
                  </a:cxn>
                  <a:cxn ang="0">
                    <a:pos x="T8" y="T9"/>
                  </a:cxn>
                </a:cxnLst>
                <a:rect l="0" t="0" r="r" b="b"/>
                <a:pathLst>
                  <a:path w="421" h="386">
                    <a:moveTo>
                      <a:pt x="0" y="196"/>
                    </a:moveTo>
                    <a:cubicBezTo>
                      <a:pt x="143" y="247"/>
                      <a:pt x="280" y="311"/>
                      <a:pt x="408" y="386"/>
                    </a:cubicBezTo>
                    <a:cubicBezTo>
                      <a:pt x="421" y="371"/>
                      <a:pt x="421" y="371"/>
                      <a:pt x="421" y="371"/>
                    </a:cubicBezTo>
                    <a:cubicBezTo>
                      <a:pt x="326" y="257"/>
                      <a:pt x="240" y="132"/>
                      <a:pt x="166" y="0"/>
                    </a:cubicBezTo>
                    <a:cubicBezTo>
                      <a:pt x="104" y="59"/>
                      <a:pt x="48" y="125"/>
                      <a:pt x="0" y="196"/>
                    </a:cubicBezTo>
                    <a:close/>
                  </a:path>
                </a:pathLst>
              </a:custGeom>
              <a:grp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96" name="Freeform 55"/>
              <p:cNvSpPr>
                <a:spLocks/>
              </p:cNvSpPr>
              <p:nvPr/>
            </p:nvSpPr>
            <p:spPr bwMode="auto">
              <a:xfrm>
                <a:off x="3121026" y="5537200"/>
                <a:ext cx="106363" cy="100013"/>
              </a:xfrm>
              <a:custGeom>
                <a:avLst/>
                <a:gdLst>
                  <a:gd name="T0" fmla="*/ 246 w 416"/>
                  <a:gd name="T1" fmla="*/ 0 h 392"/>
                  <a:gd name="T2" fmla="*/ 0 w 416"/>
                  <a:gd name="T3" fmla="*/ 377 h 392"/>
                  <a:gd name="T4" fmla="*/ 13 w 416"/>
                  <a:gd name="T5" fmla="*/ 392 h 392"/>
                  <a:gd name="T6" fmla="*/ 416 w 416"/>
                  <a:gd name="T7" fmla="*/ 192 h 392"/>
                  <a:gd name="T8" fmla="*/ 246 w 416"/>
                  <a:gd name="T9" fmla="*/ 0 h 392"/>
                </a:gdLst>
                <a:ahLst/>
                <a:cxnLst>
                  <a:cxn ang="0">
                    <a:pos x="T0" y="T1"/>
                  </a:cxn>
                  <a:cxn ang="0">
                    <a:pos x="T2" y="T3"/>
                  </a:cxn>
                  <a:cxn ang="0">
                    <a:pos x="T4" y="T5"/>
                  </a:cxn>
                  <a:cxn ang="0">
                    <a:pos x="T6" y="T7"/>
                  </a:cxn>
                  <a:cxn ang="0">
                    <a:pos x="T8" y="T9"/>
                  </a:cxn>
                </a:cxnLst>
                <a:rect l="0" t="0" r="r" b="b"/>
                <a:pathLst>
                  <a:path w="416" h="392">
                    <a:moveTo>
                      <a:pt x="246" y="0"/>
                    </a:moveTo>
                    <a:cubicBezTo>
                      <a:pt x="175" y="134"/>
                      <a:pt x="92" y="260"/>
                      <a:pt x="0" y="377"/>
                    </a:cubicBezTo>
                    <a:cubicBezTo>
                      <a:pt x="13" y="392"/>
                      <a:pt x="13" y="392"/>
                      <a:pt x="13" y="392"/>
                    </a:cubicBezTo>
                    <a:cubicBezTo>
                      <a:pt x="140" y="314"/>
                      <a:pt x="275" y="247"/>
                      <a:pt x="416" y="192"/>
                    </a:cubicBezTo>
                    <a:cubicBezTo>
                      <a:pt x="366" y="122"/>
                      <a:pt x="309" y="58"/>
                      <a:pt x="246" y="0"/>
                    </a:cubicBezTo>
                    <a:close/>
                  </a:path>
                </a:pathLst>
              </a:custGeom>
              <a:grp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97" name="Freeform 56"/>
              <p:cNvSpPr>
                <a:spLocks/>
              </p:cNvSpPr>
              <p:nvPr/>
            </p:nvSpPr>
            <p:spPr bwMode="auto">
              <a:xfrm>
                <a:off x="2682876" y="5848350"/>
                <a:ext cx="114300" cy="77788"/>
              </a:xfrm>
              <a:custGeom>
                <a:avLst/>
                <a:gdLst>
                  <a:gd name="T0" fmla="*/ 0 w 452"/>
                  <a:gd name="T1" fmla="*/ 77 h 310"/>
                  <a:gd name="T2" fmla="*/ 109 w 452"/>
                  <a:gd name="T3" fmla="*/ 310 h 310"/>
                  <a:gd name="T4" fmla="*/ 452 w 452"/>
                  <a:gd name="T5" fmla="*/ 17 h 310"/>
                  <a:gd name="T6" fmla="*/ 444 w 452"/>
                  <a:gd name="T7" fmla="*/ 0 h 310"/>
                  <a:gd name="T8" fmla="*/ 0 w 452"/>
                  <a:gd name="T9" fmla="*/ 77 h 310"/>
                </a:gdLst>
                <a:ahLst/>
                <a:cxnLst>
                  <a:cxn ang="0">
                    <a:pos x="T0" y="T1"/>
                  </a:cxn>
                  <a:cxn ang="0">
                    <a:pos x="T2" y="T3"/>
                  </a:cxn>
                  <a:cxn ang="0">
                    <a:pos x="T4" y="T5"/>
                  </a:cxn>
                  <a:cxn ang="0">
                    <a:pos x="T6" y="T7"/>
                  </a:cxn>
                  <a:cxn ang="0">
                    <a:pos x="T8" y="T9"/>
                  </a:cxn>
                </a:cxnLst>
                <a:rect l="0" t="0" r="r" b="b"/>
                <a:pathLst>
                  <a:path w="452" h="310">
                    <a:moveTo>
                      <a:pt x="0" y="77"/>
                    </a:moveTo>
                    <a:cubicBezTo>
                      <a:pt x="28" y="158"/>
                      <a:pt x="65" y="236"/>
                      <a:pt x="109" y="310"/>
                    </a:cubicBezTo>
                    <a:cubicBezTo>
                      <a:pt x="215" y="201"/>
                      <a:pt x="330" y="103"/>
                      <a:pt x="452" y="17"/>
                    </a:cubicBezTo>
                    <a:cubicBezTo>
                      <a:pt x="449" y="12"/>
                      <a:pt x="446" y="5"/>
                      <a:pt x="444" y="0"/>
                    </a:cubicBezTo>
                    <a:cubicBezTo>
                      <a:pt x="300" y="39"/>
                      <a:pt x="151" y="65"/>
                      <a:pt x="0" y="77"/>
                    </a:cubicBezTo>
                    <a:close/>
                  </a:path>
                </a:pathLst>
              </a:custGeom>
              <a:grp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98" name="Freeform 57"/>
              <p:cNvSpPr>
                <a:spLocks/>
              </p:cNvSpPr>
              <p:nvPr/>
            </p:nvSpPr>
            <p:spPr bwMode="auto">
              <a:xfrm>
                <a:off x="2665413" y="5692775"/>
                <a:ext cx="114300" cy="65088"/>
              </a:xfrm>
              <a:custGeom>
                <a:avLst/>
                <a:gdLst>
                  <a:gd name="T0" fmla="*/ 448 w 448"/>
                  <a:gd name="T1" fmla="*/ 175 h 255"/>
                  <a:gd name="T2" fmla="*/ 33 w 448"/>
                  <a:gd name="T3" fmla="*/ 0 h 255"/>
                  <a:gd name="T4" fmla="*/ 0 w 448"/>
                  <a:gd name="T5" fmla="*/ 255 h 255"/>
                  <a:gd name="T6" fmla="*/ 446 w 448"/>
                  <a:gd name="T7" fmla="*/ 194 h 255"/>
                  <a:gd name="T8" fmla="*/ 448 w 448"/>
                  <a:gd name="T9" fmla="*/ 175 h 255"/>
                </a:gdLst>
                <a:ahLst/>
                <a:cxnLst>
                  <a:cxn ang="0">
                    <a:pos x="T0" y="T1"/>
                  </a:cxn>
                  <a:cxn ang="0">
                    <a:pos x="T2" y="T3"/>
                  </a:cxn>
                  <a:cxn ang="0">
                    <a:pos x="T4" y="T5"/>
                  </a:cxn>
                  <a:cxn ang="0">
                    <a:pos x="T6" y="T7"/>
                  </a:cxn>
                  <a:cxn ang="0">
                    <a:pos x="T8" y="T9"/>
                  </a:cxn>
                </a:cxnLst>
                <a:rect l="0" t="0" r="r" b="b"/>
                <a:pathLst>
                  <a:path w="448" h="255">
                    <a:moveTo>
                      <a:pt x="448" y="175"/>
                    </a:moveTo>
                    <a:cubicBezTo>
                      <a:pt x="306" y="130"/>
                      <a:pt x="167" y="72"/>
                      <a:pt x="33" y="0"/>
                    </a:cubicBezTo>
                    <a:cubicBezTo>
                      <a:pt x="13" y="84"/>
                      <a:pt x="2" y="169"/>
                      <a:pt x="0" y="255"/>
                    </a:cubicBezTo>
                    <a:cubicBezTo>
                      <a:pt x="147" y="221"/>
                      <a:pt x="297" y="200"/>
                      <a:pt x="446" y="194"/>
                    </a:cubicBezTo>
                    <a:lnTo>
                      <a:pt x="448" y="175"/>
                    </a:lnTo>
                    <a:close/>
                  </a:path>
                </a:pathLst>
              </a:custGeom>
              <a:grp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grpSp>
      </p:grpSp>
      <p:sp>
        <p:nvSpPr>
          <p:cNvPr id="208" name="Rectangle 207"/>
          <p:cNvSpPr/>
          <p:nvPr/>
        </p:nvSpPr>
        <p:spPr>
          <a:xfrm>
            <a:off x="5227351" y="2982689"/>
            <a:ext cx="1483681" cy="65651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71929" tIns="71929" rIns="71929" bIns="71929" rtlCol="0" anchor="ctr"/>
          <a:lstStyle/>
          <a:p>
            <a:r>
              <a:rPr lang="en-US" sz="1400">
                <a:solidFill>
                  <a:srgbClr val="20AA9A"/>
                </a:solidFill>
              </a:rPr>
              <a:t>Focusing on business </a:t>
            </a:r>
          </a:p>
          <a:p>
            <a:r>
              <a:rPr lang="en-US" sz="1400">
                <a:solidFill>
                  <a:srgbClr val="20AA9A"/>
                </a:solidFill>
              </a:rPr>
              <a:t>outcomes</a:t>
            </a:r>
          </a:p>
        </p:txBody>
      </p:sp>
      <p:sp>
        <p:nvSpPr>
          <p:cNvPr id="209" name="Rectangle 208"/>
          <p:cNvSpPr/>
          <p:nvPr/>
        </p:nvSpPr>
        <p:spPr>
          <a:xfrm>
            <a:off x="5257898" y="4342345"/>
            <a:ext cx="1052599" cy="409559"/>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71929" tIns="71929" rIns="71929" bIns="71929" rtlCol="0" anchor="ctr"/>
          <a:lstStyle/>
          <a:p>
            <a:r>
              <a:rPr lang="en-US" sz="1400">
                <a:solidFill>
                  <a:srgbClr val="E5315F"/>
                </a:solidFill>
              </a:rPr>
              <a:t>Bringing </a:t>
            </a:r>
            <a:br>
              <a:rPr lang="en-US" sz="1400">
                <a:solidFill>
                  <a:srgbClr val="E5315F"/>
                </a:solidFill>
              </a:rPr>
            </a:br>
            <a:r>
              <a:rPr lang="en-US" sz="1400">
                <a:solidFill>
                  <a:srgbClr val="E5315F"/>
                </a:solidFill>
              </a:rPr>
              <a:t>together…</a:t>
            </a:r>
          </a:p>
        </p:txBody>
      </p:sp>
      <p:sp>
        <p:nvSpPr>
          <p:cNvPr id="211" name="Rectangle 210"/>
          <p:cNvSpPr/>
          <p:nvPr/>
        </p:nvSpPr>
        <p:spPr>
          <a:xfrm>
            <a:off x="5212849" y="5571133"/>
            <a:ext cx="1342416" cy="43496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71929" tIns="71929" rIns="71929" bIns="71929" rtlCol="0" anchor="ctr"/>
          <a:lstStyle/>
          <a:p>
            <a:r>
              <a:rPr lang="en-US" sz="1400">
                <a:solidFill>
                  <a:srgbClr val="4390CA"/>
                </a:solidFill>
              </a:rPr>
              <a:t>Together </a:t>
            </a:r>
          </a:p>
          <a:p>
            <a:r>
              <a:rPr lang="en-US" sz="1400">
                <a:solidFill>
                  <a:srgbClr val="4390CA"/>
                </a:solidFill>
              </a:rPr>
              <a:t>we are developing</a:t>
            </a:r>
          </a:p>
        </p:txBody>
      </p:sp>
      <p:sp>
        <p:nvSpPr>
          <p:cNvPr id="212" name="Rectangle 211"/>
          <p:cNvSpPr/>
          <p:nvPr/>
        </p:nvSpPr>
        <p:spPr>
          <a:xfrm>
            <a:off x="8013498" y="4353711"/>
            <a:ext cx="1080172" cy="409559"/>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71929" tIns="71929" rIns="71929" bIns="71929" rtlCol="0" anchor="ctr"/>
          <a:lstStyle/>
          <a:p>
            <a:r>
              <a:rPr lang="en-US" sz="1400">
                <a:solidFill>
                  <a:srgbClr val="E5315F"/>
                </a:solidFill>
              </a:rPr>
              <a:t>…to help </a:t>
            </a:r>
            <a:br>
              <a:rPr lang="en-US" sz="1400">
                <a:solidFill>
                  <a:srgbClr val="E5315F"/>
                </a:solidFill>
              </a:rPr>
            </a:br>
            <a:r>
              <a:rPr lang="en-US" sz="1400">
                <a:solidFill>
                  <a:srgbClr val="E5315F"/>
                </a:solidFill>
              </a:rPr>
              <a:t>business</a:t>
            </a:r>
          </a:p>
        </p:txBody>
      </p:sp>
      <p:grpSp>
        <p:nvGrpSpPr>
          <p:cNvPr id="17" name="Group 16"/>
          <p:cNvGrpSpPr/>
          <p:nvPr/>
        </p:nvGrpSpPr>
        <p:grpSpPr>
          <a:xfrm>
            <a:off x="1318537" y="3321567"/>
            <a:ext cx="2721848" cy="2334133"/>
            <a:chOff x="1252061" y="2823532"/>
            <a:chExt cx="2723108" cy="2335214"/>
          </a:xfrm>
        </p:grpSpPr>
        <p:pic>
          <p:nvPicPr>
            <p:cNvPr id="213" name="Picture 212" descr="MIT.png"/>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252061" y="4445551"/>
              <a:ext cx="2723108" cy="713195"/>
            </a:xfrm>
            <a:prstGeom prst="rect">
              <a:avLst/>
            </a:prstGeom>
          </p:spPr>
        </p:pic>
        <p:grpSp>
          <p:nvGrpSpPr>
            <p:cNvPr id="214" name="Group 213"/>
            <p:cNvGrpSpPr/>
            <p:nvPr/>
          </p:nvGrpSpPr>
          <p:grpSpPr>
            <a:xfrm>
              <a:off x="1350283" y="2823532"/>
              <a:ext cx="2526665" cy="733268"/>
              <a:chOff x="457202" y="420673"/>
              <a:chExt cx="2182661" cy="633434"/>
            </a:xfrm>
          </p:grpSpPr>
          <p:sp>
            <p:nvSpPr>
              <p:cNvPr id="215"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AU">
                  <a:solidFill>
                    <a:srgbClr val="000000"/>
                  </a:solidFill>
                </a:endParaRPr>
              </a:p>
            </p:txBody>
          </p:sp>
          <p:sp>
            <p:nvSpPr>
              <p:cNvPr id="216" name="Freeform 215"/>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BB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FFFF"/>
                  </a:solidFill>
                </a:endParaRPr>
              </a:p>
            </p:txBody>
          </p:sp>
        </p:grpSp>
        <p:sp>
          <p:nvSpPr>
            <p:cNvPr id="217" name="TextBox 216"/>
            <p:cNvSpPr txBox="1"/>
            <p:nvPr/>
          </p:nvSpPr>
          <p:spPr>
            <a:xfrm>
              <a:off x="2296862" y="3493344"/>
              <a:ext cx="633507" cy="1015663"/>
            </a:xfrm>
            <a:prstGeom prst="rect">
              <a:avLst/>
            </a:prstGeom>
            <a:noFill/>
          </p:spPr>
          <p:txBody>
            <a:bodyPr wrap="none" rtlCol="0">
              <a:spAutoFit/>
            </a:bodyPr>
            <a:lstStyle/>
            <a:p>
              <a:r>
                <a:rPr lang="en-US" sz="5998" b="1">
                  <a:solidFill>
                    <a:srgbClr val="FBB323"/>
                  </a:solidFill>
                </a:rPr>
                <a:t>+</a:t>
              </a:r>
            </a:p>
          </p:txBody>
        </p:sp>
      </p:grpSp>
      <p:sp>
        <p:nvSpPr>
          <p:cNvPr id="218" name="Rectangle 217"/>
          <p:cNvSpPr/>
          <p:nvPr/>
        </p:nvSpPr>
        <p:spPr>
          <a:xfrm>
            <a:off x="6932095" y="5588218"/>
            <a:ext cx="1036557" cy="356050"/>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5984" tIns="71966" rIns="35984" bIns="71966" rtlCol="0" anchor="ctr"/>
          <a:lstStyle/>
          <a:p>
            <a:r>
              <a:rPr lang="en-US" sz="1200">
                <a:solidFill>
                  <a:srgbClr val="FFFFFF"/>
                </a:solidFill>
              </a:rPr>
              <a:t>New </a:t>
            </a:r>
            <a:br>
              <a:rPr lang="en-US" sz="1200">
                <a:solidFill>
                  <a:srgbClr val="FFFFFF"/>
                </a:solidFill>
              </a:rPr>
            </a:br>
            <a:r>
              <a:rPr lang="en-US" sz="1200">
                <a:solidFill>
                  <a:srgbClr val="FFFFFF"/>
                </a:solidFill>
              </a:rPr>
              <a:t>approaches</a:t>
            </a:r>
          </a:p>
        </p:txBody>
      </p:sp>
      <p:sp>
        <p:nvSpPr>
          <p:cNvPr id="219" name="Rectangle 218"/>
          <p:cNvSpPr/>
          <p:nvPr/>
        </p:nvSpPr>
        <p:spPr>
          <a:xfrm>
            <a:off x="8678244" y="5588218"/>
            <a:ext cx="577848" cy="356050"/>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5984" tIns="71966" rIns="35984" bIns="71966" rtlCol="0" anchor="ctr"/>
          <a:lstStyle/>
          <a:p>
            <a:r>
              <a:rPr lang="en-US" sz="1200">
                <a:solidFill>
                  <a:srgbClr val="FFFFFF"/>
                </a:solidFill>
              </a:rPr>
              <a:t>New </a:t>
            </a:r>
            <a:br>
              <a:rPr lang="en-US" sz="1200">
                <a:solidFill>
                  <a:srgbClr val="FFFFFF"/>
                </a:solidFill>
              </a:rPr>
            </a:br>
            <a:r>
              <a:rPr lang="en-US" sz="1200">
                <a:solidFill>
                  <a:srgbClr val="FFFFFF"/>
                </a:solidFill>
              </a:rPr>
              <a:t>models</a:t>
            </a:r>
          </a:p>
        </p:txBody>
      </p:sp>
      <p:sp>
        <p:nvSpPr>
          <p:cNvPr id="220" name="Rectangle 219"/>
          <p:cNvSpPr/>
          <p:nvPr/>
        </p:nvSpPr>
        <p:spPr>
          <a:xfrm>
            <a:off x="10164996" y="5588218"/>
            <a:ext cx="1368441" cy="356050"/>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5984" tIns="71966" rIns="35984" bIns="71966" rtlCol="0" anchor="ctr"/>
          <a:lstStyle/>
          <a:p>
            <a:r>
              <a:rPr lang="en-US" sz="1200">
                <a:solidFill>
                  <a:srgbClr val="FFFFFF"/>
                </a:solidFill>
              </a:rPr>
              <a:t>New </a:t>
            </a:r>
            <a:br>
              <a:rPr lang="en-US" sz="1200">
                <a:solidFill>
                  <a:srgbClr val="FFFFFF"/>
                </a:solidFill>
              </a:rPr>
            </a:br>
            <a:r>
              <a:rPr lang="en-US" sz="1200">
                <a:solidFill>
                  <a:srgbClr val="FFFFFF"/>
                </a:solidFill>
              </a:rPr>
              <a:t>innovation</a:t>
            </a:r>
          </a:p>
        </p:txBody>
      </p:sp>
      <p:sp>
        <p:nvSpPr>
          <p:cNvPr id="221" name="Rectangle 220"/>
          <p:cNvSpPr/>
          <p:nvPr/>
        </p:nvSpPr>
        <p:spPr>
          <a:xfrm>
            <a:off x="6932094" y="4363751"/>
            <a:ext cx="967472" cy="424432"/>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5984" tIns="71966" rIns="35984" bIns="71966" rtlCol="0" anchor="ctr"/>
          <a:lstStyle/>
          <a:p>
            <a:pPr marL="99410" indent="-99410">
              <a:buFont typeface="Arial" charset="0"/>
              <a:buChar char="•"/>
            </a:pPr>
            <a:r>
              <a:rPr lang="en-US" sz="1200">
                <a:solidFill>
                  <a:srgbClr val="FFFFFF"/>
                </a:solidFill>
              </a:rPr>
              <a:t>Analysis</a:t>
            </a:r>
          </a:p>
          <a:p>
            <a:pPr marL="99410" indent="-99410">
              <a:buFont typeface="Arial" charset="0"/>
              <a:buChar char="•"/>
            </a:pPr>
            <a:r>
              <a:rPr lang="en-US" sz="1200">
                <a:solidFill>
                  <a:srgbClr val="FFFFFF"/>
                </a:solidFill>
              </a:rPr>
              <a:t>Data</a:t>
            </a:r>
          </a:p>
          <a:p>
            <a:pPr marL="99410" indent="-99410">
              <a:buFont typeface="Arial" charset="0"/>
              <a:buChar char="•"/>
            </a:pPr>
            <a:r>
              <a:rPr lang="en-US" sz="1200">
                <a:solidFill>
                  <a:srgbClr val="FFFFFF"/>
                </a:solidFill>
              </a:rPr>
              <a:t>Modeling</a:t>
            </a:r>
          </a:p>
        </p:txBody>
      </p:sp>
      <p:sp>
        <p:nvSpPr>
          <p:cNvPr id="225" name="Rectangle 224"/>
          <p:cNvSpPr/>
          <p:nvPr/>
        </p:nvSpPr>
        <p:spPr>
          <a:xfrm>
            <a:off x="9559836" y="4356451"/>
            <a:ext cx="1794058" cy="356050"/>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5984" tIns="71966" rIns="35984" bIns="71966" rtlCol="0" anchor="ctr"/>
          <a:lstStyle/>
          <a:p>
            <a:r>
              <a:rPr lang="en-US" sz="1200">
                <a:solidFill>
                  <a:srgbClr val="FFFFFF"/>
                </a:solidFill>
              </a:rPr>
              <a:t>Make better </a:t>
            </a:r>
            <a:br>
              <a:rPr lang="en-US" sz="1200">
                <a:solidFill>
                  <a:srgbClr val="FFFFFF"/>
                </a:solidFill>
              </a:rPr>
            </a:br>
            <a:r>
              <a:rPr lang="en-US" sz="1200">
                <a:solidFill>
                  <a:srgbClr val="FFFFFF"/>
                </a:solidFill>
              </a:rPr>
              <a:t>informed decisions</a:t>
            </a:r>
          </a:p>
        </p:txBody>
      </p:sp>
      <p:sp>
        <p:nvSpPr>
          <p:cNvPr id="226" name="Rectangle 225"/>
          <p:cNvSpPr/>
          <p:nvPr/>
        </p:nvSpPr>
        <p:spPr>
          <a:xfrm>
            <a:off x="6932096" y="3237487"/>
            <a:ext cx="1442461" cy="356050"/>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5984" tIns="71966" rIns="35984" bIns="71966" rtlCol="0" anchor="ctr"/>
          <a:lstStyle/>
          <a:p>
            <a:r>
              <a:rPr lang="en-US" sz="1200" spc="-20">
                <a:solidFill>
                  <a:srgbClr val="FFFFFF"/>
                </a:solidFill>
              </a:rPr>
              <a:t>Effective </a:t>
            </a:r>
            <a:br>
              <a:rPr lang="en-US" sz="1200" spc="-20">
                <a:solidFill>
                  <a:srgbClr val="FFFFFF"/>
                </a:solidFill>
              </a:rPr>
            </a:br>
            <a:r>
              <a:rPr lang="en-US" sz="1200" spc="-20">
                <a:solidFill>
                  <a:srgbClr val="FFFFFF"/>
                </a:solidFill>
              </a:rPr>
              <a:t>decision-making</a:t>
            </a:r>
          </a:p>
        </p:txBody>
      </p:sp>
      <p:sp>
        <p:nvSpPr>
          <p:cNvPr id="227" name="Rectangle 226"/>
          <p:cNvSpPr/>
          <p:nvPr/>
        </p:nvSpPr>
        <p:spPr>
          <a:xfrm>
            <a:off x="9546315" y="3230188"/>
            <a:ext cx="2165182" cy="356050"/>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5984" tIns="71966" rIns="35984" bIns="71966" rtlCol="0" anchor="ctr"/>
          <a:lstStyle/>
          <a:p>
            <a:r>
              <a:rPr lang="en-US" sz="1200" spc="-20">
                <a:solidFill>
                  <a:srgbClr val="FFFFFF"/>
                </a:solidFill>
              </a:rPr>
              <a:t>Exploiting insights </a:t>
            </a:r>
            <a:br>
              <a:rPr lang="en-US" sz="1200" spc="-20">
                <a:solidFill>
                  <a:srgbClr val="FFFFFF"/>
                </a:solidFill>
              </a:rPr>
            </a:br>
            <a:r>
              <a:rPr lang="en-US" sz="1200" spc="-20">
                <a:solidFill>
                  <a:srgbClr val="FFFFFF"/>
                </a:solidFill>
              </a:rPr>
              <a:t>from big data</a:t>
            </a:r>
          </a:p>
        </p:txBody>
      </p:sp>
      <p:grpSp>
        <p:nvGrpSpPr>
          <p:cNvPr id="228" name="Group 227"/>
          <p:cNvGrpSpPr/>
          <p:nvPr/>
        </p:nvGrpSpPr>
        <p:grpSpPr>
          <a:xfrm>
            <a:off x="5273570" y="3949183"/>
            <a:ext cx="5539559" cy="1194646"/>
            <a:chOff x="6092825" y="4281257"/>
            <a:chExt cx="5260536" cy="1195200"/>
          </a:xfrm>
        </p:grpSpPr>
        <p:cxnSp>
          <p:nvCxnSpPr>
            <p:cNvPr id="229" name="Straight Connector 228"/>
            <p:cNvCxnSpPr/>
            <p:nvPr/>
          </p:nvCxnSpPr>
          <p:spPr>
            <a:xfrm flipH="1">
              <a:off x="6092825" y="4281257"/>
              <a:ext cx="5260536" cy="0"/>
            </a:xfrm>
            <a:prstGeom prst="line">
              <a:avLst/>
            </a:prstGeom>
            <a:ln w="3810" cap="rnd">
              <a:solidFill>
                <a:srgbClr val="FFB5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a:off x="6092825" y="5476457"/>
              <a:ext cx="5260536" cy="0"/>
            </a:xfrm>
            <a:prstGeom prst="line">
              <a:avLst/>
            </a:prstGeom>
            <a:ln w="3810" cap="rnd">
              <a:solidFill>
                <a:srgbClr val="FFB5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Title 12"/>
          <p:cNvSpPr>
            <a:spLocks noGrp="1"/>
          </p:cNvSpPr>
          <p:nvPr>
            <p:ph type="title"/>
          </p:nvPr>
        </p:nvSpPr>
        <p:spPr/>
        <p:txBody>
          <a:bodyPr/>
          <a:lstStyle/>
          <a:p>
            <a:r>
              <a:rPr lang="en-US"/>
              <a:t>THE ACCENTURE AND MIT </a:t>
            </a:r>
            <a:br>
              <a:rPr lang="en-US"/>
            </a:br>
            <a:r>
              <a:rPr lang="en-US"/>
              <a:t>ALLIANCE IN BUSINESS ANALYTICS </a:t>
            </a:r>
          </a:p>
        </p:txBody>
      </p:sp>
      <p:sp>
        <p:nvSpPr>
          <p:cNvPr id="4" name="Slide Number Placeholder 3"/>
          <p:cNvSpPr>
            <a:spLocks noGrp="1"/>
          </p:cNvSpPr>
          <p:nvPr>
            <p:ph type="sldNum" sz="quarter" idx="10"/>
          </p:nvPr>
        </p:nvSpPr>
        <p:spPr/>
        <p:txBody>
          <a:bodyPr/>
          <a:lstStyle/>
          <a:p>
            <a:fld id="{90CBDC3A-D49F-4631-A8C7-55D59B33E5FA}" type="slidenum">
              <a:rPr lang="en-US" smtClean="0">
                <a:solidFill>
                  <a:srgbClr val="FFFFFF">
                    <a:alpha val="50000"/>
                  </a:srgbClr>
                </a:solidFill>
              </a:rPr>
              <a:pPr/>
              <a:t>65</a:t>
            </a:fld>
            <a:endParaRPr lang="en-US">
              <a:solidFill>
                <a:srgbClr val="FFFFFF">
                  <a:alpha val="50000"/>
                </a:srgbClr>
              </a:solidFill>
            </a:endParaRPr>
          </a:p>
        </p:txBody>
      </p:sp>
      <p:sp>
        <p:nvSpPr>
          <p:cNvPr id="14" name="Text Placeholder 13"/>
          <p:cNvSpPr>
            <a:spLocks noGrp="1"/>
          </p:cNvSpPr>
          <p:nvPr>
            <p:ph type="body" sz="quarter" idx="12"/>
          </p:nvPr>
        </p:nvSpPr>
        <p:spPr>
          <a:xfrm>
            <a:off x="357724" y="1585862"/>
            <a:ext cx="11467744" cy="407894"/>
          </a:xfrm>
        </p:spPr>
        <p:txBody>
          <a:bodyPr/>
          <a:lstStyle/>
          <a:p>
            <a:r>
              <a:rPr lang="en-US"/>
              <a:t>Developing innovative analytics solutions through world-class collaboration</a:t>
            </a:r>
          </a:p>
        </p:txBody>
      </p:sp>
      <p:sp>
        <p:nvSpPr>
          <p:cNvPr id="20" name="Footer Placeholder 19"/>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Tree>
    <p:extLst>
      <p:ext uri="{BB962C8B-B14F-4D97-AF65-F5344CB8AC3E}">
        <p14:creationId xmlns:p14="http://schemas.microsoft.com/office/powerpoint/2010/main" val="41677915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p:cNvSpPr txBox="1">
            <a:spLocks/>
          </p:cNvSpPr>
          <p:nvPr/>
        </p:nvSpPr>
        <p:spPr>
          <a:xfrm>
            <a:off x="4407" y="3373"/>
            <a:ext cx="12180012" cy="1511543"/>
          </a:xfrm>
          <a:prstGeom prst="rect">
            <a:avLst/>
          </a:prstGeom>
        </p:spPr>
        <p:txBody>
          <a:bodyPr vert="horz" lIns="0" tIns="45681" rIns="0" bIns="0" rtlCol="0" anchor="b" anchorCtr="0">
            <a:noAutofit/>
          </a:bodyPr>
          <a:lstStyle>
            <a:lvl1pPr algn="l" rtl="0" eaLnBrk="1" fontAlgn="base" hangingPunct="1">
              <a:spcBef>
                <a:spcPct val="0"/>
              </a:spcBef>
              <a:spcAft>
                <a:spcPct val="0"/>
              </a:spcAft>
              <a:defRPr lang="de-DE" sz="2400" b="1" kern="1200" dirty="0">
                <a:solidFill>
                  <a:schemeClr val="bg1"/>
                </a:solidFill>
                <a:latin typeface="+mj-lt"/>
                <a:ea typeface="+mj-ea"/>
                <a:cs typeface="+mj-cs"/>
              </a:defRPr>
            </a:lvl1pPr>
            <a:lvl2pPr algn="l" rtl="0" eaLnBrk="1" fontAlgn="base" hangingPunct="1">
              <a:spcBef>
                <a:spcPct val="0"/>
              </a:spcBef>
              <a:spcAft>
                <a:spcPct val="0"/>
              </a:spcAft>
              <a:defRPr sz="4400" b="1">
                <a:solidFill>
                  <a:schemeClr val="tx1"/>
                </a:solidFill>
                <a:latin typeface="Arial" charset="0"/>
              </a:defRPr>
            </a:lvl2pPr>
            <a:lvl3pPr algn="l" rtl="0" eaLnBrk="1" fontAlgn="base" hangingPunct="1">
              <a:spcBef>
                <a:spcPct val="0"/>
              </a:spcBef>
              <a:spcAft>
                <a:spcPct val="0"/>
              </a:spcAft>
              <a:defRPr sz="4400" b="1">
                <a:solidFill>
                  <a:schemeClr val="tx1"/>
                </a:solidFill>
                <a:latin typeface="Arial" charset="0"/>
              </a:defRPr>
            </a:lvl3pPr>
            <a:lvl4pPr algn="l" rtl="0" eaLnBrk="1" fontAlgn="base" hangingPunct="1">
              <a:spcBef>
                <a:spcPct val="0"/>
              </a:spcBef>
              <a:spcAft>
                <a:spcPct val="0"/>
              </a:spcAft>
              <a:defRPr sz="4400" b="1">
                <a:solidFill>
                  <a:schemeClr val="tx1"/>
                </a:solidFill>
                <a:latin typeface="Arial" charset="0"/>
              </a:defRPr>
            </a:lvl4pPr>
            <a:lvl5pPr algn="l" rtl="0" eaLnBrk="1" fontAlgn="base" hangingPunct="1">
              <a:spcBef>
                <a:spcPct val="0"/>
              </a:spcBef>
              <a:spcAft>
                <a:spcPct val="0"/>
              </a:spcAft>
              <a:defRPr sz="4400" b="1">
                <a:solidFill>
                  <a:schemeClr val="tx1"/>
                </a:solidFill>
                <a:latin typeface="Arial" charset="0"/>
              </a:defRPr>
            </a:lvl5pPr>
            <a:lvl6pPr marL="457181" algn="l" rtl="0" eaLnBrk="1" fontAlgn="base" hangingPunct="1">
              <a:spcBef>
                <a:spcPct val="0"/>
              </a:spcBef>
              <a:spcAft>
                <a:spcPct val="0"/>
              </a:spcAft>
              <a:defRPr b="1">
                <a:solidFill>
                  <a:schemeClr val="tx1"/>
                </a:solidFill>
                <a:latin typeface="Arial" charset="0"/>
              </a:defRPr>
            </a:lvl6pPr>
            <a:lvl7pPr marL="914362" algn="l" rtl="0" eaLnBrk="1" fontAlgn="base" hangingPunct="1">
              <a:spcBef>
                <a:spcPct val="0"/>
              </a:spcBef>
              <a:spcAft>
                <a:spcPct val="0"/>
              </a:spcAft>
              <a:defRPr b="1">
                <a:solidFill>
                  <a:schemeClr val="tx1"/>
                </a:solidFill>
                <a:latin typeface="Arial" charset="0"/>
              </a:defRPr>
            </a:lvl7pPr>
            <a:lvl8pPr marL="1371543" algn="l" rtl="0" eaLnBrk="1" fontAlgn="base" hangingPunct="1">
              <a:spcBef>
                <a:spcPct val="0"/>
              </a:spcBef>
              <a:spcAft>
                <a:spcPct val="0"/>
              </a:spcAft>
              <a:defRPr b="1">
                <a:solidFill>
                  <a:schemeClr val="tx1"/>
                </a:solidFill>
                <a:latin typeface="Arial" charset="0"/>
              </a:defRPr>
            </a:lvl8pPr>
            <a:lvl9pPr marL="1828724" algn="l" rtl="0" eaLnBrk="1" fontAlgn="base" hangingPunct="1">
              <a:spcBef>
                <a:spcPct val="0"/>
              </a:spcBef>
              <a:spcAft>
                <a:spcPct val="0"/>
              </a:spcAft>
              <a:defRPr b="1">
                <a:solidFill>
                  <a:schemeClr val="tx1"/>
                </a:solidFill>
                <a:latin typeface="Arial" charset="0"/>
              </a:defRPr>
            </a:lvl9pPr>
          </a:lstStyle>
          <a:p>
            <a:pPr algn="ctr" defTabSz="1218041"/>
            <a:endParaRPr lang="en-US" sz="3598">
              <a:solidFill>
                <a:srgbClr val="FFFFFF"/>
              </a:solidFill>
              <a:latin typeface="Arial Black" charset="0"/>
              <a:ea typeface="Arial Black" charset="0"/>
              <a:cs typeface="Arial Black" charset="0"/>
            </a:endParaRPr>
          </a:p>
        </p:txBody>
      </p:sp>
      <p:grpSp>
        <p:nvGrpSpPr>
          <p:cNvPr id="8" name="Group 7"/>
          <p:cNvGrpSpPr/>
          <p:nvPr/>
        </p:nvGrpSpPr>
        <p:grpSpPr>
          <a:xfrm>
            <a:off x="1790807" y="2346849"/>
            <a:ext cx="7710474" cy="4170880"/>
            <a:chOff x="1789019" y="2144193"/>
            <a:chExt cx="7712262" cy="4171847"/>
          </a:xfrm>
        </p:grpSpPr>
        <p:sp>
          <p:nvSpPr>
            <p:cNvPr id="86" name="Oval 85"/>
            <p:cNvSpPr/>
            <p:nvPr/>
          </p:nvSpPr>
          <p:spPr>
            <a:xfrm>
              <a:off x="3897754" y="2355621"/>
              <a:ext cx="634023" cy="63402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sp>
          <p:nvSpPr>
            <p:cNvPr id="88" name="Freeform 24"/>
            <p:cNvSpPr>
              <a:spLocks noEditPoints="1"/>
            </p:cNvSpPr>
            <p:nvPr/>
          </p:nvSpPr>
          <p:spPr bwMode="auto">
            <a:xfrm>
              <a:off x="4047438" y="2515106"/>
              <a:ext cx="346844" cy="295919"/>
            </a:xfrm>
            <a:custGeom>
              <a:avLst/>
              <a:gdLst>
                <a:gd name="T0" fmla="*/ 1296 w 1361"/>
                <a:gd name="T1" fmla="*/ 945 h 1161"/>
                <a:gd name="T2" fmla="*/ 1279 w 1361"/>
                <a:gd name="T3" fmla="*/ 754 h 1161"/>
                <a:gd name="T4" fmla="*/ 1089 w 1361"/>
                <a:gd name="T5" fmla="*/ 704 h 1161"/>
                <a:gd name="T6" fmla="*/ 1026 w 1361"/>
                <a:gd name="T7" fmla="*/ 616 h 1161"/>
                <a:gd name="T8" fmla="*/ 1238 w 1361"/>
                <a:gd name="T9" fmla="*/ 89 h 1161"/>
                <a:gd name="T10" fmla="*/ 1227 w 1361"/>
                <a:gd name="T11" fmla="*/ 12 h 1161"/>
                <a:gd name="T12" fmla="*/ 221 w 1361"/>
                <a:gd name="T13" fmla="*/ 343 h 1161"/>
                <a:gd name="T14" fmla="*/ 120 w 1361"/>
                <a:gd name="T15" fmla="*/ 244 h 1161"/>
                <a:gd name="T16" fmla="*/ 77 w 1361"/>
                <a:gd name="T17" fmla="*/ 455 h 1161"/>
                <a:gd name="T18" fmla="*/ 17 w 1361"/>
                <a:gd name="T19" fmla="*/ 945 h 1161"/>
                <a:gd name="T20" fmla="*/ 0 w 1361"/>
                <a:gd name="T21" fmla="*/ 1144 h 1161"/>
                <a:gd name="T22" fmla="*/ 1344 w 1361"/>
                <a:gd name="T23" fmla="*/ 1161 h 1161"/>
                <a:gd name="T24" fmla="*/ 1361 w 1361"/>
                <a:gd name="T25" fmla="*/ 962 h 1161"/>
                <a:gd name="T26" fmla="*/ 1006 w 1361"/>
                <a:gd name="T27" fmla="*/ 623 h 1161"/>
                <a:gd name="T28" fmla="*/ 972 w 1361"/>
                <a:gd name="T29" fmla="*/ 614 h 1161"/>
                <a:gd name="T30" fmla="*/ 936 w 1361"/>
                <a:gd name="T31" fmla="*/ 675 h 1161"/>
                <a:gd name="T32" fmla="*/ 931 w 1361"/>
                <a:gd name="T33" fmla="*/ 874 h 1161"/>
                <a:gd name="T34" fmla="*/ 1085 w 1361"/>
                <a:gd name="T35" fmla="*/ 820 h 1161"/>
                <a:gd name="T36" fmla="*/ 893 w 1361"/>
                <a:gd name="T37" fmla="*/ 945 h 1161"/>
                <a:gd name="T38" fmla="*/ 1193 w 1361"/>
                <a:gd name="T39" fmla="*/ 104 h 1161"/>
                <a:gd name="T40" fmla="*/ 754 w 1361"/>
                <a:gd name="T41" fmla="*/ 256 h 1161"/>
                <a:gd name="T42" fmla="*/ 690 w 1361"/>
                <a:gd name="T43" fmla="*/ 343 h 1161"/>
                <a:gd name="T44" fmla="*/ 754 w 1361"/>
                <a:gd name="T45" fmla="*/ 256 h 1161"/>
                <a:gd name="T46" fmla="*/ 793 w 1361"/>
                <a:gd name="T47" fmla="*/ 490 h 1161"/>
                <a:gd name="T48" fmla="*/ 774 w 1361"/>
                <a:gd name="T49" fmla="*/ 378 h 1161"/>
                <a:gd name="T50" fmla="*/ 670 w 1361"/>
                <a:gd name="T51" fmla="*/ 463 h 1161"/>
                <a:gd name="T52" fmla="*/ 755 w 1361"/>
                <a:gd name="T53" fmla="*/ 365 h 1161"/>
                <a:gd name="T54" fmla="*/ 644 w 1361"/>
                <a:gd name="T55" fmla="*/ 617 h 1161"/>
                <a:gd name="T56" fmla="*/ 774 w 1361"/>
                <a:gd name="T57" fmla="*/ 513 h 1161"/>
                <a:gd name="T58" fmla="*/ 818 w 1361"/>
                <a:gd name="T59" fmla="*/ 637 h 1161"/>
                <a:gd name="T60" fmla="*/ 799 w 1361"/>
                <a:gd name="T61" fmla="*/ 522 h 1161"/>
                <a:gd name="T62" fmla="*/ 618 w 1361"/>
                <a:gd name="T63" fmla="*/ 771 h 1161"/>
                <a:gd name="T64" fmla="*/ 795 w 1361"/>
                <a:gd name="T65" fmla="*/ 660 h 1161"/>
                <a:gd name="T66" fmla="*/ 843 w 1361"/>
                <a:gd name="T67" fmla="*/ 784 h 1161"/>
                <a:gd name="T68" fmla="*/ 823 w 1361"/>
                <a:gd name="T69" fmla="*/ 669 h 1161"/>
                <a:gd name="T70" fmla="*/ 593 w 1361"/>
                <a:gd name="T71" fmla="*/ 917 h 1161"/>
                <a:gd name="T72" fmla="*/ 809 w 1361"/>
                <a:gd name="T73" fmla="*/ 807 h 1161"/>
                <a:gd name="T74" fmla="*/ 867 w 1361"/>
                <a:gd name="T75" fmla="*/ 926 h 1161"/>
                <a:gd name="T76" fmla="*/ 626 w 1361"/>
                <a:gd name="T77" fmla="*/ 926 h 1161"/>
                <a:gd name="T78" fmla="*/ 94 w 1361"/>
                <a:gd name="T79" fmla="*/ 508 h 1161"/>
                <a:gd name="T80" fmla="*/ 271 w 1361"/>
                <a:gd name="T81" fmla="*/ 690 h 1161"/>
                <a:gd name="T82" fmla="*/ 250 w 1361"/>
                <a:gd name="T83" fmla="*/ 429 h 1161"/>
                <a:gd name="T84" fmla="*/ 617 w 1361"/>
                <a:gd name="T85" fmla="*/ 639 h 1161"/>
                <a:gd name="T86" fmla="*/ 617 w 1361"/>
                <a:gd name="T87" fmla="*/ 641 h 1161"/>
                <a:gd name="T88" fmla="*/ 94 w 1361"/>
                <a:gd name="T89" fmla="*/ 945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1" h="1161">
                  <a:moveTo>
                    <a:pt x="1344" y="945"/>
                  </a:moveTo>
                  <a:cubicBezTo>
                    <a:pt x="1296" y="945"/>
                    <a:pt x="1296" y="945"/>
                    <a:pt x="1296" y="945"/>
                  </a:cubicBezTo>
                  <a:cubicBezTo>
                    <a:pt x="1296" y="771"/>
                    <a:pt x="1296" y="771"/>
                    <a:pt x="1296" y="771"/>
                  </a:cubicBezTo>
                  <a:cubicBezTo>
                    <a:pt x="1296" y="762"/>
                    <a:pt x="1288" y="754"/>
                    <a:pt x="1279" y="754"/>
                  </a:cubicBezTo>
                  <a:cubicBezTo>
                    <a:pt x="1140" y="754"/>
                    <a:pt x="1140" y="754"/>
                    <a:pt x="1140" y="754"/>
                  </a:cubicBezTo>
                  <a:cubicBezTo>
                    <a:pt x="1089" y="704"/>
                    <a:pt x="1089" y="704"/>
                    <a:pt x="1089" y="704"/>
                  </a:cubicBezTo>
                  <a:cubicBezTo>
                    <a:pt x="1188" y="597"/>
                    <a:pt x="1188" y="597"/>
                    <a:pt x="1188" y="597"/>
                  </a:cubicBezTo>
                  <a:cubicBezTo>
                    <a:pt x="1188" y="597"/>
                    <a:pt x="1100" y="577"/>
                    <a:pt x="1026" y="616"/>
                  </a:cubicBezTo>
                  <a:cubicBezTo>
                    <a:pt x="1214" y="97"/>
                    <a:pt x="1214" y="97"/>
                    <a:pt x="1214" y="97"/>
                  </a:cubicBezTo>
                  <a:cubicBezTo>
                    <a:pt x="1238" y="89"/>
                    <a:pt x="1238" y="89"/>
                    <a:pt x="1238" y="89"/>
                  </a:cubicBezTo>
                  <a:cubicBezTo>
                    <a:pt x="1246" y="86"/>
                    <a:pt x="1250" y="78"/>
                    <a:pt x="1247" y="71"/>
                  </a:cubicBezTo>
                  <a:cubicBezTo>
                    <a:pt x="1227" y="12"/>
                    <a:pt x="1227" y="12"/>
                    <a:pt x="1227" y="12"/>
                  </a:cubicBezTo>
                  <a:cubicBezTo>
                    <a:pt x="1224" y="4"/>
                    <a:pt x="1216" y="0"/>
                    <a:pt x="1209" y="3"/>
                  </a:cubicBezTo>
                  <a:cubicBezTo>
                    <a:pt x="221" y="343"/>
                    <a:pt x="221" y="343"/>
                    <a:pt x="221" y="343"/>
                  </a:cubicBezTo>
                  <a:cubicBezTo>
                    <a:pt x="213" y="345"/>
                    <a:pt x="203" y="343"/>
                    <a:pt x="198" y="337"/>
                  </a:cubicBezTo>
                  <a:cubicBezTo>
                    <a:pt x="120" y="244"/>
                    <a:pt x="120" y="244"/>
                    <a:pt x="120" y="244"/>
                  </a:cubicBezTo>
                  <a:cubicBezTo>
                    <a:pt x="115" y="238"/>
                    <a:pt x="107" y="239"/>
                    <a:pt x="104" y="246"/>
                  </a:cubicBezTo>
                  <a:cubicBezTo>
                    <a:pt x="88" y="276"/>
                    <a:pt x="54" y="357"/>
                    <a:pt x="77" y="455"/>
                  </a:cubicBezTo>
                  <a:cubicBezTo>
                    <a:pt x="77" y="945"/>
                    <a:pt x="77" y="945"/>
                    <a:pt x="77" y="945"/>
                  </a:cubicBezTo>
                  <a:cubicBezTo>
                    <a:pt x="17" y="945"/>
                    <a:pt x="17" y="945"/>
                    <a:pt x="17" y="945"/>
                  </a:cubicBezTo>
                  <a:cubicBezTo>
                    <a:pt x="8" y="945"/>
                    <a:pt x="0" y="953"/>
                    <a:pt x="0" y="962"/>
                  </a:cubicBezTo>
                  <a:cubicBezTo>
                    <a:pt x="0" y="1144"/>
                    <a:pt x="0" y="1144"/>
                    <a:pt x="0" y="1144"/>
                  </a:cubicBezTo>
                  <a:cubicBezTo>
                    <a:pt x="0" y="1153"/>
                    <a:pt x="8" y="1161"/>
                    <a:pt x="17" y="1161"/>
                  </a:cubicBezTo>
                  <a:cubicBezTo>
                    <a:pt x="1344" y="1161"/>
                    <a:pt x="1344" y="1161"/>
                    <a:pt x="1344" y="1161"/>
                  </a:cubicBezTo>
                  <a:cubicBezTo>
                    <a:pt x="1354" y="1161"/>
                    <a:pt x="1361" y="1153"/>
                    <a:pt x="1361" y="1144"/>
                  </a:cubicBezTo>
                  <a:cubicBezTo>
                    <a:pt x="1361" y="962"/>
                    <a:pt x="1361" y="962"/>
                    <a:pt x="1361" y="962"/>
                  </a:cubicBezTo>
                  <a:cubicBezTo>
                    <a:pt x="1361" y="953"/>
                    <a:pt x="1354" y="945"/>
                    <a:pt x="1344" y="945"/>
                  </a:cubicBezTo>
                  <a:close/>
                  <a:moveTo>
                    <a:pt x="1006" y="623"/>
                  </a:moveTo>
                  <a:cubicBezTo>
                    <a:pt x="996" y="614"/>
                    <a:pt x="996" y="614"/>
                    <a:pt x="996" y="614"/>
                  </a:cubicBezTo>
                  <a:cubicBezTo>
                    <a:pt x="989" y="607"/>
                    <a:pt x="978" y="607"/>
                    <a:pt x="972" y="614"/>
                  </a:cubicBezTo>
                  <a:cubicBezTo>
                    <a:pt x="936" y="651"/>
                    <a:pt x="936" y="651"/>
                    <a:pt x="936" y="651"/>
                  </a:cubicBezTo>
                  <a:cubicBezTo>
                    <a:pt x="929" y="658"/>
                    <a:pt x="930" y="668"/>
                    <a:pt x="936" y="675"/>
                  </a:cubicBezTo>
                  <a:cubicBezTo>
                    <a:pt x="953" y="692"/>
                    <a:pt x="953" y="692"/>
                    <a:pt x="953" y="692"/>
                  </a:cubicBezTo>
                  <a:cubicBezTo>
                    <a:pt x="933" y="733"/>
                    <a:pt x="922" y="792"/>
                    <a:pt x="931" y="874"/>
                  </a:cubicBezTo>
                  <a:cubicBezTo>
                    <a:pt x="1031" y="767"/>
                    <a:pt x="1031" y="767"/>
                    <a:pt x="1031" y="767"/>
                  </a:cubicBezTo>
                  <a:cubicBezTo>
                    <a:pt x="1085" y="820"/>
                    <a:pt x="1085" y="820"/>
                    <a:pt x="1085" y="820"/>
                  </a:cubicBezTo>
                  <a:cubicBezTo>
                    <a:pt x="1085" y="945"/>
                    <a:pt x="1085" y="945"/>
                    <a:pt x="1085" y="945"/>
                  </a:cubicBezTo>
                  <a:cubicBezTo>
                    <a:pt x="893" y="945"/>
                    <a:pt x="893" y="945"/>
                    <a:pt x="893" y="945"/>
                  </a:cubicBezTo>
                  <a:cubicBezTo>
                    <a:pt x="776" y="248"/>
                    <a:pt x="776" y="248"/>
                    <a:pt x="776" y="248"/>
                  </a:cubicBezTo>
                  <a:cubicBezTo>
                    <a:pt x="1193" y="104"/>
                    <a:pt x="1193" y="104"/>
                    <a:pt x="1193" y="104"/>
                  </a:cubicBezTo>
                  <a:lnTo>
                    <a:pt x="1006" y="623"/>
                  </a:lnTo>
                  <a:close/>
                  <a:moveTo>
                    <a:pt x="754" y="256"/>
                  </a:moveTo>
                  <a:cubicBezTo>
                    <a:pt x="768" y="343"/>
                    <a:pt x="768" y="343"/>
                    <a:pt x="768" y="343"/>
                  </a:cubicBezTo>
                  <a:cubicBezTo>
                    <a:pt x="690" y="343"/>
                    <a:pt x="690" y="343"/>
                    <a:pt x="690" y="343"/>
                  </a:cubicBezTo>
                  <a:cubicBezTo>
                    <a:pt x="702" y="273"/>
                    <a:pt x="702" y="273"/>
                    <a:pt x="702" y="273"/>
                  </a:cubicBezTo>
                  <a:lnTo>
                    <a:pt x="754" y="256"/>
                  </a:lnTo>
                  <a:close/>
                  <a:moveTo>
                    <a:pt x="774" y="378"/>
                  </a:moveTo>
                  <a:cubicBezTo>
                    <a:pt x="793" y="490"/>
                    <a:pt x="793" y="490"/>
                    <a:pt x="793" y="490"/>
                  </a:cubicBezTo>
                  <a:cubicBezTo>
                    <a:pt x="677" y="490"/>
                    <a:pt x="677" y="490"/>
                    <a:pt x="677" y="490"/>
                  </a:cubicBezTo>
                  <a:lnTo>
                    <a:pt x="774" y="378"/>
                  </a:lnTo>
                  <a:close/>
                  <a:moveTo>
                    <a:pt x="755" y="365"/>
                  </a:moveTo>
                  <a:cubicBezTo>
                    <a:pt x="670" y="463"/>
                    <a:pt x="670" y="463"/>
                    <a:pt x="670" y="463"/>
                  </a:cubicBezTo>
                  <a:cubicBezTo>
                    <a:pt x="686" y="365"/>
                    <a:pt x="686" y="365"/>
                    <a:pt x="686" y="365"/>
                  </a:cubicBezTo>
                  <a:lnTo>
                    <a:pt x="755" y="365"/>
                  </a:lnTo>
                  <a:close/>
                  <a:moveTo>
                    <a:pt x="774" y="513"/>
                  </a:moveTo>
                  <a:cubicBezTo>
                    <a:pt x="644" y="617"/>
                    <a:pt x="644" y="617"/>
                    <a:pt x="644" y="617"/>
                  </a:cubicBezTo>
                  <a:cubicBezTo>
                    <a:pt x="662" y="513"/>
                    <a:pt x="662" y="513"/>
                    <a:pt x="662" y="513"/>
                  </a:cubicBezTo>
                  <a:lnTo>
                    <a:pt x="774" y="513"/>
                  </a:lnTo>
                  <a:close/>
                  <a:moveTo>
                    <a:pt x="799" y="522"/>
                  </a:moveTo>
                  <a:cubicBezTo>
                    <a:pt x="818" y="637"/>
                    <a:pt x="818" y="637"/>
                    <a:pt x="818" y="637"/>
                  </a:cubicBezTo>
                  <a:cubicBezTo>
                    <a:pt x="655" y="637"/>
                    <a:pt x="655" y="637"/>
                    <a:pt x="655" y="637"/>
                  </a:cubicBezTo>
                  <a:lnTo>
                    <a:pt x="799" y="522"/>
                  </a:lnTo>
                  <a:close/>
                  <a:moveTo>
                    <a:pt x="795" y="660"/>
                  </a:moveTo>
                  <a:cubicBezTo>
                    <a:pt x="618" y="771"/>
                    <a:pt x="618" y="771"/>
                    <a:pt x="618" y="771"/>
                  </a:cubicBezTo>
                  <a:cubicBezTo>
                    <a:pt x="637" y="660"/>
                    <a:pt x="637" y="660"/>
                    <a:pt x="637" y="660"/>
                  </a:cubicBezTo>
                  <a:lnTo>
                    <a:pt x="795" y="660"/>
                  </a:lnTo>
                  <a:close/>
                  <a:moveTo>
                    <a:pt x="823" y="669"/>
                  </a:moveTo>
                  <a:cubicBezTo>
                    <a:pt x="843" y="784"/>
                    <a:pt x="843" y="784"/>
                    <a:pt x="843" y="784"/>
                  </a:cubicBezTo>
                  <a:cubicBezTo>
                    <a:pt x="640" y="784"/>
                    <a:pt x="640" y="784"/>
                    <a:pt x="640" y="784"/>
                  </a:cubicBezTo>
                  <a:lnTo>
                    <a:pt x="823" y="669"/>
                  </a:lnTo>
                  <a:close/>
                  <a:moveTo>
                    <a:pt x="809" y="807"/>
                  </a:moveTo>
                  <a:cubicBezTo>
                    <a:pt x="593" y="917"/>
                    <a:pt x="593" y="917"/>
                    <a:pt x="593" y="917"/>
                  </a:cubicBezTo>
                  <a:cubicBezTo>
                    <a:pt x="612" y="807"/>
                    <a:pt x="612" y="807"/>
                    <a:pt x="612" y="807"/>
                  </a:cubicBezTo>
                  <a:lnTo>
                    <a:pt x="809" y="807"/>
                  </a:lnTo>
                  <a:close/>
                  <a:moveTo>
                    <a:pt x="848" y="813"/>
                  </a:moveTo>
                  <a:cubicBezTo>
                    <a:pt x="867" y="926"/>
                    <a:pt x="867" y="926"/>
                    <a:pt x="867" y="926"/>
                  </a:cubicBezTo>
                  <a:cubicBezTo>
                    <a:pt x="729" y="926"/>
                    <a:pt x="729" y="926"/>
                    <a:pt x="729" y="926"/>
                  </a:cubicBezTo>
                  <a:cubicBezTo>
                    <a:pt x="626" y="926"/>
                    <a:pt x="626" y="926"/>
                    <a:pt x="626" y="926"/>
                  </a:cubicBezTo>
                  <a:lnTo>
                    <a:pt x="848" y="813"/>
                  </a:lnTo>
                  <a:close/>
                  <a:moveTo>
                    <a:pt x="94" y="508"/>
                  </a:moveTo>
                  <a:cubicBezTo>
                    <a:pt x="120" y="569"/>
                    <a:pt x="170" y="635"/>
                    <a:pt x="261" y="696"/>
                  </a:cubicBezTo>
                  <a:cubicBezTo>
                    <a:pt x="267" y="701"/>
                    <a:pt x="272" y="698"/>
                    <a:pt x="271" y="690"/>
                  </a:cubicBezTo>
                  <a:cubicBezTo>
                    <a:pt x="239" y="448"/>
                    <a:pt x="239" y="448"/>
                    <a:pt x="239" y="448"/>
                  </a:cubicBezTo>
                  <a:cubicBezTo>
                    <a:pt x="238" y="440"/>
                    <a:pt x="243" y="432"/>
                    <a:pt x="250" y="429"/>
                  </a:cubicBezTo>
                  <a:cubicBezTo>
                    <a:pt x="677" y="282"/>
                    <a:pt x="677" y="282"/>
                    <a:pt x="677" y="282"/>
                  </a:cubicBezTo>
                  <a:cubicBezTo>
                    <a:pt x="617" y="639"/>
                    <a:pt x="617" y="639"/>
                    <a:pt x="617" y="639"/>
                  </a:cubicBezTo>
                  <a:cubicBezTo>
                    <a:pt x="616" y="640"/>
                    <a:pt x="616" y="640"/>
                    <a:pt x="616" y="640"/>
                  </a:cubicBezTo>
                  <a:cubicBezTo>
                    <a:pt x="617" y="641"/>
                    <a:pt x="617" y="641"/>
                    <a:pt x="617" y="641"/>
                  </a:cubicBezTo>
                  <a:cubicBezTo>
                    <a:pt x="566" y="945"/>
                    <a:pt x="566" y="945"/>
                    <a:pt x="566" y="945"/>
                  </a:cubicBezTo>
                  <a:cubicBezTo>
                    <a:pt x="94" y="945"/>
                    <a:pt x="94" y="945"/>
                    <a:pt x="94" y="945"/>
                  </a:cubicBezTo>
                  <a:lnTo>
                    <a:pt x="94" y="508"/>
                  </a:lnTo>
                  <a:close/>
                </a:path>
              </a:pathLst>
            </a:custGeom>
            <a:solidFill>
              <a:schemeClr val="bg1"/>
            </a:solidFill>
            <a:ln>
              <a:noFill/>
            </a:ln>
          </p:spPr>
          <p:txBody>
            <a:bodyPr vert="horz" wrap="square" lIns="91398" tIns="45698" rIns="91398" bIns="45698" numCol="1" anchor="t" anchorCtr="0" compatLnSpc="1">
              <a:prstTxWarp prst="textNoShape">
                <a:avLst/>
              </a:prstTxWarp>
            </a:bodyPr>
            <a:lstStyle/>
            <a:p>
              <a:endParaRPr lang="en-AU">
                <a:solidFill>
                  <a:srgbClr val="000000"/>
                </a:solidFill>
              </a:endParaRPr>
            </a:p>
          </p:txBody>
        </p:sp>
        <p:sp>
          <p:nvSpPr>
            <p:cNvPr id="93" name="Oval 92"/>
            <p:cNvSpPr/>
            <p:nvPr/>
          </p:nvSpPr>
          <p:spPr>
            <a:xfrm>
              <a:off x="3897754" y="5682017"/>
              <a:ext cx="634023" cy="634023"/>
            </a:xfrm>
            <a:prstGeom prst="ellipse">
              <a:avLst/>
            </a:prstGeom>
            <a:noFill/>
            <a:ln>
              <a:solidFill>
                <a:srgbClr val="20AA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grpSp>
          <p:nvGrpSpPr>
            <p:cNvPr id="11" name="Group 10"/>
            <p:cNvGrpSpPr/>
            <p:nvPr/>
          </p:nvGrpSpPr>
          <p:grpSpPr>
            <a:xfrm>
              <a:off x="3897754" y="3504364"/>
              <a:ext cx="634023" cy="634023"/>
              <a:chOff x="4443118" y="3435968"/>
              <a:chExt cx="821648" cy="821648"/>
            </a:xfrm>
          </p:grpSpPr>
          <p:sp>
            <p:nvSpPr>
              <p:cNvPr id="89" name="Oval 88"/>
              <p:cNvSpPr/>
              <p:nvPr/>
            </p:nvSpPr>
            <p:spPr>
              <a:xfrm>
                <a:off x="4443118" y="3435968"/>
                <a:ext cx="821648" cy="821648"/>
              </a:xfrm>
              <a:prstGeom prst="ellipse">
                <a:avLst/>
              </a:prstGeom>
              <a:noFill/>
              <a:ln>
                <a:solidFill>
                  <a:srgbClr val="FBB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sp>
            <p:nvSpPr>
              <p:cNvPr id="115" name="Freeform 20"/>
              <p:cNvSpPr>
                <a:spLocks noEditPoints="1"/>
              </p:cNvSpPr>
              <p:nvPr/>
            </p:nvSpPr>
            <p:spPr bwMode="auto">
              <a:xfrm>
                <a:off x="4626344" y="3661801"/>
                <a:ext cx="515726" cy="387192"/>
              </a:xfrm>
              <a:custGeom>
                <a:avLst/>
                <a:gdLst>
                  <a:gd name="T0" fmla="*/ 300 w 358"/>
                  <a:gd name="T1" fmla="*/ 0 h 269"/>
                  <a:gd name="T2" fmla="*/ 255 w 358"/>
                  <a:gd name="T3" fmla="*/ 40 h 269"/>
                  <a:gd name="T4" fmla="*/ 29 w 358"/>
                  <a:gd name="T5" fmla="*/ 37 h 269"/>
                  <a:gd name="T6" fmla="*/ 4 w 358"/>
                  <a:gd name="T7" fmla="*/ 75 h 269"/>
                  <a:gd name="T8" fmla="*/ 74 w 358"/>
                  <a:gd name="T9" fmla="*/ 176 h 269"/>
                  <a:gd name="T10" fmla="*/ 205 w 358"/>
                  <a:gd name="T11" fmla="*/ 176 h 269"/>
                  <a:gd name="T12" fmla="*/ 210 w 358"/>
                  <a:gd name="T13" fmla="*/ 177 h 269"/>
                  <a:gd name="T14" fmla="*/ 57 w 358"/>
                  <a:gd name="T15" fmla="*/ 190 h 269"/>
                  <a:gd name="T16" fmla="*/ 57 w 358"/>
                  <a:gd name="T17" fmla="*/ 214 h 269"/>
                  <a:gd name="T18" fmla="*/ 57 w 358"/>
                  <a:gd name="T19" fmla="*/ 236 h 269"/>
                  <a:gd name="T20" fmla="*/ 122 w 358"/>
                  <a:gd name="T21" fmla="*/ 236 h 269"/>
                  <a:gd name="T22" fmla="*/ 168 w 358"/>
                  <a:gd name="T23" fmla="*/ 214 h 269"/>
                  <a:gd name="T24" fmla="*/ 192 w 358"/>
                  <a:gd name="T25" fmla="*/ 269 h 269"/>
                  <a:gd name="T26" fmla="*/ 211 w 358"/>
                  <a:gd name="T27" fmla="*/ 209 h 269"/>
                  <a:gd name="T28" fmla="*/ 246 w 358"/>
                  <a:gd name="T29" fmla="*/ 146 h 269"/>
                  <a:gd name="T30" fmla="*/ 269 w 358"/>
                  <a:gd name="T31" fmla="*/ 74 h 269"/>
                  <a:gd name="T32" fmla="*/ 281 w 358"/>
                  <a:gd name="T33" fmla="*/ 36 h 269"/>
                  <a:gd name="T34" fmla="*/ 346 w 358"/>
                  <a:gd name="T35" fmla="*/ 23 h 269"/>
                  <a:gd name="T36" fmla="*/ 346 w 358"/>
                  <a:gd name="T37" fmla="*/ 0 h 269"/>
                  <a:gd name="T38" fmla="*/ 78 w 358"/>
                  <a:gd name="T39" fmla="*/ 236 h 269"/>
                  <a:gd name="T40" fmla="*/ 101 w 358"/>
                  <a:gd name="T41" fmla="*/ 236 h 269"/>
                  <a:gd name="T42" fmla="*/ 242 w 358"/>
                  <a:gd name="T43" fmla="*/ 61 h 269"/>
                  <a:gd name="T44" fmla="*/ 247 w 358"/>
                  <a:gd name="T45" fmla="*/ 65 h 269"/>
                  <a:gd name="T46" fmla="*/ 188 w 358"/>
                  <a:gd name="T47" fmla="*/ 99 h 269"/>
                  <a:gd name="T48" fmla="*/ 242 w 358"/>
                  <a:gd name="T49" fmla="*/ 61 h 269"/>
                  <a:gd name="T50" fmla="*/ 106 w 358"/>
                  <a:gd name="T51" fmla="*/ 114 h 269"/>
                  <a:gd name="T52" fmla="*/ 159 w 358"/>
                  <a:gd name="T53" fmla="*/ 152 h 269"/>
                  <a:gd name="T54" fmla="*/ 103 w 358"/>
                  <a:gd name="T55" fmla="*/ 99 h 269"/>
                  <a:gd name="T56" fmla="*/ 183 w 358"/>
                  <a:gd name="T57" fmla="*/ 61 h 269"/>
                  <a:gd name="T58" fmla="*/ 103 w 358"/>
                  <a:gd name="T59" fmla="*/ 99 h 269"/>
                  <a:gd name="T60" fmla="*/ 29 w 358"/>
                  <a:gd name="T61" fmla="*/ 61 h 269"/>
                  <a:gd name="T62" fmla="*/ 88 w 358"/>
                  <a:gd name="T63" fmla="*/ 99 h 269"/>
                  <a:gd name="T64" fmla="*/ 26 w 358"/>
                  <a:gd name="T65" fmla="*/ 66 h 269"/>
                  <a:gd name="T66" fmla="*/ 74 w 358"/>
                  <a:gd name="T67" fmla="*/ 152 h 269"/>
                  <a:gd name="T68" fmla="*/ 44 w 358"/>
                  <a:gd name="T69" fmla="*/ 114 h 269"/>
                  <a:gd name="T70" fmla="*/ 102 w 358"/>
                  <a:gd name="T71" fmla="*/ 152 h 269"/>
                  <a:gd name="T72" fmla="*/ 205 w 358"/>
                  <a:gd name="T73" fmla="*/ 152 h 269"/>
                  <a:gd name="T74" fmla="*/ 184 w 358"/>
                  <a:gd name="T75" fmla="*/ 114 h 269"/>
                  <a:gd name="T76" fmla="*/ 228 w 358"/>
                  <a:gd name="T77" fmla="*/ 122 h 269"/>
                  <a:gd name="T78" fmla="*/ 223 w 358"/>
                  <a:gd name="T79" fmla="*/ 138 h 269"/>
                  <a:gd name="T80" fmla="*/ 223 w 358"/>
                  <a:gd name="T81" fmla="*/ 139 h 269"/>
                  <a:gd name="T82" fmla="*/ 192 w 358"/>
                  <a:gd name="T83" fmla="*/ 247 h 269"/>
                  <a:gd name="T84" fmla="*/ 192 w 358"/>
                  <a:gd name="T85" fmla="*/ 225 h 269"/>
                  <a:gd name="T86" fmla="*/ 192 w 358"/>
                  <a:gd name="T87" fmla="*/ 24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8" h="269">
                    <a:moveTo>
                      <a:pt x="346" y="0"/>
                    </a:moveTo>
                    <a:cubicBezTo>
                      <a:pt x="300" y="0"/>
                      <a:pt x="300" y="0"/>
                      <a:pt x="300" y="0"/>
                    </a:cubicBezTo>
                    <a:cubicBezTo>
                      <a:pt x="282" y="0"/>
                      <a:pt x="264" y="13"/>
                      <a:pt x="259" y="29"/>
                    </a:cubicBezTo>
                    <a:cubicBezTo>
                      <a:pt x="255" y="40"/>
                      <a:pt x="255" y="40"/>
                      <a:pt x="255" y="40"/>
                    </a:cubicBezTo>
                    <a:cubicBezTo>
                      <a:pt x="251" y="38"/>
                      <a:pt x="247" y="37"/>
                      <a:pt x="242" y="37"/>
                    </a:cubicBezTo>
                    <a:cubicBezTo>
                      <a:pt x="29" y="37"/>
                      <a:pt x="29" y="37"/>
                      <a:pt x="29" y="37"/>
                    </a:cubicBezTo>
                    <a:cubicBezTo>
                      <a:pt x="19" y="37"/>
                      <a:pt x="11" y="42"/>
                      <a:pt x="6" y="49"/>
                    </a:cubicBezTo>
                    <a:cubicBezTo>
                      <a:pt x="1" y="56"/>
                      <a:pt x="0" y="65"/>
                      <a:pt x="4" y="75"/>
                    </a:cubicBezTo>
                    <a:cubicBezTo>
                      <a:pt x="32" y="147"/>
                      <a:pt x="32" y="147"/>
                      <a:pt x="32" y="147"/>
                    </a:cubicBezTo>
                    <a:cubicBezTo>
                      <a:pt x="38" y="163"/>
                      <a:pt x="56" y="176"/>
                      <a:pt x="74" y="176"/>
                    </a:cubicBezTo>
                    <a:cubicBezTo>
                      <a:pt x="74" y="176"/>
                      <a:pt x="74" y="176"/>
                      <a:pt x="74" y="176"/>
                    </a:cubicBezTo>
                    <a:cubicBezTo>
                      <a:pt x="205" y="176"/>
                      <a:pt x="205" y="176"/>
                      <a:pt x="205" y="176"/>
                    </a:cubicBezTo>
                    <a:cubicBezTo>
                      <a:pt x="207" y="176"/>
                      <a:pt x="209" y="176"/>
                      <a:pt x="211" y="175"/>
                    </a:cubicBezTo>
                    <a:cubicBezTo>
                      <a:pt x="210" y="177"/>
                      <a:pt x="210" y="177"/>
                      <a:pt x="210" y="177"/>
                    </a:cubicBezTo>
                    <a:cubicBezTo>
                      <a:pt x="208" y="184"/>
                      <a:pt x="199" y="190"/>
                      <a:pt x="192" y="190"/>
                    </a:cubicBezTo>
                    <a:cubicBezTo>
                      <a:pt x="57" y="190"/>
                      <a:pt x="57" y="190"/>
                      <a:pt x="57" y="190"/>
                    </a:cubicBezTo>
                    <a:cubicBezTo>
                      <a:pt x="50" y="190"/>
                      <a:pt x="45" y="196"/>
                      <a:pt x="45" y="202"/>
                    </a:cubicBezTo>
                    <a:cubicBezTo>
                      <a:pt x="45" y="209"/>
                      <a:pt x="50" y="214"/>
                      <a:pt x="57" y="214"/>
                    </a:cubicBezTo>
                    <a:cubicBezTo>
                      <a:pt x="66" y="214"/>
                      <a:pt x="66" y="214"/>
                      <a:pt x="66" y="214"/>
                    </a:cubicBezTo>
                    <a:cubicBezTo>
                      <a:pt x="60" y="220"/>
                      <a:pt x="57" y="228"/>
                      <a:pt x="57" y="236"/>
                    </a:cubicBezTo>
                    <a:cubicBezTo>
                      <a:pt x="57" y="254"/>
                      <a:pt x="72" y="269"/>
                      <a:pt x="90" y="269"/>
                    </a:cubicBezTo>
                    <a:cubicBezTo>
                      <a:pt x="108" y="269"/>
                      <a:pt x="122" y="254"/>
                      <a:pt x="122" y="236"/>
                    </a:cubicBezTo>
                    <a:cubicBezTo>
                      <a:pt x="122" y="228"/>
                      <a:pt x="119" y="220"/>
                      <a:pt x="114" y="214"/>
                    </a:cubicBezTo>
                    <a:cubicBezTo>
                      <a:pt x="168" y="214"/>
                      <a:pt x="168" y="214"/>
                      <a:pt x="168" y="214"/>
                    </a:cubicBezTo>
                    <a:cubicBezTo>
                      <a:pt x="163" y="220"/>
                      <a:pt x="160" y="228"/>
                      <a:pt x="160" y="236"/>
                    </a:cubicBezTo>
                    <a:cubicBezTo>
                      <a:pt x="160" y="254"/>
                      <a:pt x="174" y="269"/>
                      <a:pt x="192" y="269"/>
                    </a:cubicBezTo>
                    <a:cubicBezTo>
                      <a:pt x="210" y="269"/>
                      <a:pt x="225" y="254"/>
                      <a:pt x="225" y="236"/>
                    </a:cubicBezTo>
                    <a:cubicBezTo>
                      <a:pt x="225" y="225"/>
                      <a:pt x="219" y="215"/>
                      <a:pt x="211" y="209"/>
                    </a:cubicBezTo>
                    <a:cubicBezTo>
                      <a:pt x="221" y="204"/>
                      <a:pt x="229" y="195"/>
                      <a:pt x="233" y="185"/>
                    </a:cubicBezTo>
                    <a:cubicBezTo>
                      <a:pt x="246" y="146"/>
                      <a:pt x="246" y="146"/>
                      <a:pt x="246" y="146"/>
                    </a:cubicBezTo>
                    <a:cubicBezTo>
                      <a:pt x="246" y="146"/>
                      <a:pt x="246" y="146"/>
                      <a:pt x="246" y="146"/>
                    </a:cubicBezTo>
                    <a:cubicBezTo>
                      <a:pt x="269" y="74"/>
                      <a:pt x="269" y="74"/>
                      <a:pt x="269" y="74"/>
                    </a:cubicBezTo>
                    <a:cubicBezTo>
                      <a:pt x="269" y="74"/>
                      <a:pt x="269" y="73"/>
                      <a:pt x="270" y="72"/>
                    </a:cubicBezTo>
                    <a:cubicBezTo>
                      <a:pt x="281" y="36"/>
                      <a:pt x="281" y="36"/>
                      <a:pt x="281" y="36"/>
                    </a:cubicBezTo>
                    <a:cubicBezTo>
                      <a:pt x="284" y="30"/>
                      <a:pt x="292" y="23"/>
                      <a:pt x="300" y="23"/>
                    </a:cubicBezTo>
                    <a:cubicBezTo>
                      <a:pt x="346" y="23"/>
                      <a:pt x="346" y="23"/>
                      <a:pt x="346" y="23"/>
                    </a:cubicBezTo>
                    <a:cubicBezTo>
                      <a:pt x="352" y="23"/>
                      <a:pt x="358" y="18"/>
                      <a:pt x="358" y="11"/>
                    </a:cubicBezTo>
                    <a:cubicBezTo>
                      <a:pt x="358" y="5"/>
                      <a:pt x="352" y="0"/>
                      <a:pt x="346" y="0"/>
                    </a:cubicBezTo>
                    <a:close/>
                    <a:moveTo>
                      <a:pt x="90" y="247"/>
                    </a:moveTo>
                    <a:cubicBezTo>
                      <a:pt x="84" y="247"/>
                      <a:pt x="78" y="242"/>
                      <a:pt x="78" y="236"/>
                    </a:cubicBezTo>
                    <a:cubicBezTo>
                      <a:pt x="78" y="230"/>
                      <a:pt x="84" y="225"/>
                      <a:pt x="90" y="225"/>
                    </a:cubicBezTo>
                    <a:cubicBezTo>
                      <a:pt x="96" y="225"/>
                      <a:pt x="101" y="230"/>
                      <a:pt x="101" y="236"/>
                    </a:cubicBezTo>
                    <a:cubicBezTo>
                      <a:pt x="101" y="242"/>
                      <a:pt x="96" y="247"/>
                      <a:pt x="90" y="247"/>
                    </a:cubicBezTo>
                    <a:close/>
                    <a:moveTo>
                      <a:pt x="242" y="61"/>
                    </a:moveTo>
                    <a:cubicBezTo>
                      <a:pt x="244" y="61"/>
                      <a:pt x="246" y="62"/>
                      <a:pt x="247" y="63"/>
                    </a:cubicBezTo>
                    <a:cubicBezTo>
                      <a:pt x="247" y="63"/>
                      <a:pt x="247" y="64"/>
                      <a:pt x="247" y="65"/>
                    </a:cubicBezTo>
                    <a:cubicBezTo>
                      <a:pt x="236" y="99"/>
                      <a:pt x="236" y="99"/>
                      <a:pt x="236" y="99"/>
                    </a:cubicBezTo>
                    <a:cubicBezTo>
                      <a:pt x="188" y="99"/>
                      <a:pt x="188" y="99"/>
                      <a:pt x="188" y="99"/>
                    </a:cubicBezTo>
                    <a:cubicBezTo>
                      <a:pt x="198" y="61"/>
                      <a:pt x="198" y="61"/>
                      <a:pt x="198" y="61"/>
                    </a:cubicBezTo>
                    <a:lnTo>
                      <a:pt x="242" y="61"/>
                    </a:lnTo>
                    <a:close/>
                    <a:moveTo>
                      <a:pt x="117" y="152"/>
                    </a:moveTo>
                    <a:cubicBezTo>
                      <a:pt x="106" y="114"/>
                      <a:pt x="106" y="114"/>
                      <a:pt x="106" y="114"/>
                    </a:cubicBezTo>
                    <a:cubicBezTo>
                      <a:pt x="169" y="114"/>
                      <a:pt x="169" y="114"/>
                      <a:pt x="169" y="114"/>
                    </a:cubicBezTo>
                    <a:cubicBezTo>
                      <a:pt x="159" y="152"/>
                      <a:pt x="159" y="152"/>
                      <a:pt x="159" y="152"/>
                    </a:cubicBezTo>
                    <a:lnTo>
                      <a:pt x="117" y="152"/>
                    </a:lnTo>
                    <a:close/>
                    <a:moveTo>
                      <a:pt x="103" y="99"/>
                    </a:moveTo>
                    <a:cubicBezTo>
                      <a:pt x="92" y="61"/>
                      <a:pt x="92" y="61"/>
                      <a:pt x="92" y="61"/>
                    </a:cubicBezTo>
                    <a:cubicBezTo>
                      <a:pt x="183" y="61"/>
                      <a:pt x="183" y="61"/>
                      <a:pt x="183" y="61"/>
                    </a:cubicBezTo>
                    <a:cubicBezTo>
                      <a:pt x="173" y="99"/>
                      <a:pt x="173" y="99"/>
                      <a:pt x="173" y="99"/>
                    </a:cubicBezTo>
                    <a:lnTo>
                      <a:pt x="103" y="99"/>
                    </a:lnTo>
                    <a:close/>
                    <a:moveTo>
                      <a:pt x="25" y="62"/>
                    </a:moveTo>
                    <a:cubicBezTo>
                      <a:pt x="26" y="62"/>
                      <a:pt x="27" y="61"/>
                      <a:pt x="29" y="61"/>
                    </a:cubicBezTo>
                    <a:cubicBezTo>
                      <a:pt x="77" y="61"/>
                      <a:pt x="77" y="61"/>
                      <a:pt x="77" y="61"/>
                    </a:cubicBezTo>
                    <a:cubicBezTo>
                      <a:pt x="88" y="99"/>
                      <a:pt x="88" y="99"/>
                      <a:pt x="88" y="99"/>
                    </a:cubicBezTo>
                    <a:cubicBezTo>
                      <a:pt x="39" y="99"/>
                      <a:pt x="39" y="99"/>
                      <a:pt x="39" y="99"/>
                    </a:cubicBezTo>
                    <a:cubicBezTo>
                      <a:pt x="26" y="66"/>
                      <a:pt x="26" y="66"/>
                      <a:pt x="26" y="66"/>
                    </a:cubicBezTo>
                    <a:cubicBezTo>
                      <a:pt x="25" y="64"/>
                      <a:pt x="25" y="63"/>
                      <a:pt x="25" y="62"/>
                    </a:cubicBezTo>
                    <a:close/>
                    <a:moveTo>
                      <a:pt x="74" y="152"/>
                    </a:moveTo>
                    <a:cubicBezTo>
                      <a:pt x="66" y="152"/>
                      <a:pt x="57" y="146"/>
                      <a:pt x="54" y="139"/>
                    </a:cubicBezTo>
                    <a:cubicBezTo>
                      <a:pt x="44" y="114"/>
                      <a:pt x="44" y="114"/>
                      <a:pt x="44" y="114"/>
                    </a:cubicBezTo>
                    <a:cubicBezTo>
                      <a:pt x="92" y="114"/>
                      <a:pt x="92" y="114"/>
                      <a:pt x="92" y="114"/>
                    </a:cubicBezTo>
                    <a:cubicBezTo>
                      <a:pt x="102" y="152"/>
                      <a:pt x="102" y="152"/>
                      <a:pt x="102" y="152"/>
                    </a:cubicBezTo>
                    <a:lnTo>
                      <a:pt x="74" y="152"/>
                    </a:lnTo>
                    <a:close/>
                    <a:moveTo>
                      <a:pt x="205" y="152"/>
                    </a:moveTo>
                    <a:cubicBezTo>
                      <a:pt x="174" y="152"/>
                      <a:pt x="174" y="152"/>
                      <a:pt x="174" y="152"/>
                    </a:cubicBezTo>
                    <a:cubicBezTo>
                      <a:pt x="184" y="114"/>
                      <a:pt x="184" y="114"/>
                      <a:pt x="184" y="114"/>
                    </a:cubicBezTo>
                    <a:cubicBezTo>
                      <a:pt x="231" y="114"/>
                      <a:pt x="231" y="114"/>
                      <a:pt x="231" y="114"/>
                    </a:cubicBezTo>
                    <a:cubicBezTo>
                      <a:pt x="228" y="122"/>
                      <a:pt x="228" y="122"/>
                      <a:pt x="228" y="122"/>
                    </a:cubicBezTo>
                    <a:cubicBezTo>
                      <a:pt x="228" y="123"/>
                      <a:pt x="228" y="123"/>
                      <a:pt x="228" y="123"/>
                    </a:cubicBezTo>
                    <a:cubicBezTo>
                      <a:pt x="223" y="138"/>
                      <a:pt x="223" y="138"/>
                      <a:pt x="223" y="138"/>
                    </a:cubicBezTo>
                    <a:cubicBezTo>
                      <a:pt x="223" y="138"/>
                      <a:pt x="223" y="138"/>
                      <a:pt x="223" y="138"/>
                    </a:cubicBezTo>
                    <a:cubicBezTo>
                      <a:pt x="223" y="139"/>
                      <a:pt x="223" y="139"/>
                      <a:pt x="223" y="139"/>
                    </a:cubicBezTo>
                    <a:cubicBezTo>
                      <a:pt x="221" y="146"/>
                      <a:pt x="212" y="152"/>
                      <a:pt x="205" y="152"/>
                    </a:cubicBezTo>
                    <a:close/>
                    <a:moveTo>
                      <a:pt x="192" y="247"/>
                    </a:moveTo>
                    <a:cubicBezTo>
                      <a:pt x="186" y="247"/>
                      <a:pt x="181" y="242"/>
                      <a:pt x="181" y="236"/>
                    </a:cubicBezTo>
                    <a:cubicBezTo>
                      <a:pt x="181" y="230"/>
                      <a:pt x="186" y="225"/>
                      <a:pt x="192" y="225"/>
                    </a:cubicBezTo>
                    <a:cubicBezTo>
                      <a:pt x="199" y="225"/>
                      <a:pt x="204" y="230"/>
                      <a:pt x="204" y="236"/>
                    </a:cubicBezTo>
                    <a:cubicBezTo>
                      <a:pt x="204" y="242"/>
                      <a:pt x="199" y="247"/>
                      <a:pt x="192" y="247"/>
                    </a:cubicBezTo>
                    <a:close/>
                  </a:path>
                </a:pathLst>
              </a:custGeom>
              <a:solidFill>
                <a:schemeClr val="bg1"/>
              </a:solidFill>
              <a:ln>
                <a:noFill/>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grpSp>
        <p:sp>
          <p:nvSpPr>
            <p:cNvPr id="91" name="Oval 90"/>
            <p:cNvSpPr/>
            <p:nvPr/>
          </p:nvSpPr>
          <p:spPr>
            <a:xfrm>
              <a:off x="3897754" y="4761314"/>
              <a:ext cx="634023" cy="634023"/>
            </a:xfrm>
            <a:prstGeom prst="ellipse">
              <a:avLst/>
            </a:prstGeom>
            <a:noFill/>
            <a:ln>
              <a:solidFill>
                <a:srgbClr val="E531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grpSp>
          <p:nvGrpSpPr>
            <p:cNvPr id="116" name="Group 115"/>
            <p:cNvGrpSpPr/>
            <p:nvPr/>
          </p:nvGrpSpPr>
          <p:grpSpPr>
            <a:xfrm>
              <a:off x="4051122" y="4911370"/>
              <a:ext cx="311872" cy="271242"/>
              <a:chOff x="1243012" y="4198938"/>
              <a:chExt cx="414338" cy="360362"/>
            </a:xfrm>
            <a:solidFill>
              <a:schemeClr val="bg1"/>
            </a:solidFill>
          </p:grpSpPr>
          <p:sp>
            <p:nvSpPr>
              <p:cNvPr id="117" name="Freeform 13"/>
              <p:cNvSpPr>
                <a:spLocks noEditPoints="1"/>
              </p:cNvSpPr>
              <p:nvPr/>
            </p:nvSpPr>
            <p:spPr bwMode="auto">
              <a:xfrm>
                <a:off x="1243012" y="4198938"/>
                <a:ext cx="414338" cy="360362"/>
              </a:xfrm>
              <a:custGeom>
                <a:avLst/>
                <a:gdLst>
                  <a:gd name="T0" fmla="*/ 943 w 1001"/>
                  <a:gd name="T1" fmla="*/ 878 h 878"/>
                  <a:gd name="T2" fmla="*/ 58 w 1001"/>
                  <a:gd name="T3" fmla="*/ 878 h 878"/>
                  <a:gd name="T4" fmla="*/ 10 w 1001"/>
                  <a:gd name="T5" fmla="*/ 850 h 878"/>
                  <a:gd name="T6" fmla="*/ 10 w 1001"/>
                  <a:gd name="T7" fmla="*/ 794 h 878"/>
                  <a:gd name="T8" fmla="*/ 452 w 1001"/>
                  <a:gd name="T9" fmla="*/ 28 h 878"/>
                  <a:gd name="T10" fmla="*/ 501 w 1001"/>
                  <a:gd name="T11" fmla="*/ 0 h 878"/>
                  <a:gd name="T12" fmla="*/ 549 w 1001"/>
                  <a:gd name="T13" fmla="*/ 28 h 878"/>
                  <a:gd name="T14" fmla="*/ 991 w 1001"/>
                  <a:gd name="T15" fmla="*/ 794 h 878"/>
                  <a:gd name="T16" fmla="*/ 991 w 1001"/>
                  <a:gd name="T17" fmla="*/ 850 h 878"/>
                  <a:gd name="T18" fmla="*/ 943 w 1001"/>
                  <a:gd name="T19" fmla="*/ 878 h 878"/>
                  <a:gd name="T20" fmla="*/ 86 w 1001"/>
                  <a:gd name="T21" fmla="*/ 806 h 878"/>
                  <a:gd name="T22" fmla="*/ 915 w 1001"/>
                  <a:gd name="T23" fmla="*/ 806 h 878"/>
                  <a:gd name="T24" fmla="*/ 501 w 1001"/>
                  <a:gd name="T25" fmla="*/ 88 h 878"/>
                  <a:gd name="T26" fmla="*/ 86 w 1001"/>
                  <a:gd name="T27" fmla="*/ 80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878">
                    <a:moveTo>
                      <a:pt x="943" y="878"/>
                    </a:moveTo>
                    <a:cubicBezTo>
                      <a:pt x="58" y="878"/>
                      <a:pt x="58" y="878"/>
                      <a:pt x="58" y="878"/>
                    </a:cubicBezTo>
                    <a:cubicBezTo>
                      <a:pt x="38" y="878"/>
                      <a:pt x="20" y="868"/>
                      <a:pt x="10" y="850"/>
                    </a:cubicBezTo>
                    <a:cubicBezTo>
                      <a:pt x="0" y="833"/>
                      <a:pt x="0" y="812"/>
                      <a:pt x="10" y="794"/>
                    </a:cubicBezTo>
                    <a:cubicBezTo>
                      <a:pt x="452" y="28"/>
                      <a:pt x="452" y="28"/>
                      <a:pt x="452" y="28"/>
                    </a:cubicBezTo>
                    <a:cubicBezTo>
                      <a:pt x="462" y="11"/>
                      <a:pt x="481" y="0"/>
                      <a:pt x="501" y="0"/>
                    </a:cubicBezTo>
                    <a:cubicBezTo>
                      <a:pt x="521" y="0"/>
                      <a:pt x="539" y="11"/>
                      <a:pt x="549" y="28"/>
                    </a:cubicBezTo>
                    <a:cubicBezTo>
                      <a:pt x="991" y="794"/>
                      <a:pt x="991" y="794"/>
                      <a:pt x="991" y="794"/>
                    </a:cubicBezTo>
                    <a:cubicBezTo>
                      <a:pt x="1001" y="812"/>
                      <a:pt x="1001" y="833"/>
                      <a:pt x="991" y="850"/>
                    </a:cubicBezTo>
                    <a:cubicBezTo>
                      <a:pt x="982" y="868"/>
                      <a:pt x="963" y="878"/>
                      <a:pt x="943" y="878"/>
                    </a:cubicBezTo>
                    <a:close/>
                    <a:moveTo>
                      <a:pt x="86" y="806"/>
                    </a:moveTo>
                    <a:cubicBezTo>
                      <a:pt x="915" y="806"/>
                      <a:pt x="915" y="806"/>
                      <a:pt x="915" y="806"/>
                    </a:cubicBezTo>
                    <a:cubicBezTo>
                      <a:pt x="501" y="88"/>
                      <a:pt x="501" y="88"/>
                      <a:pt x="501" y="88"/>
                    </a:cubicBezTo>
                    <a:lnTo>
                      <a:pt x="86" y="806"/>
                    </a:lnTo>
                    <a:close/>
                  </a:path>
                </a:pathLst>
              </a:custGeom>
              <a:grpFill/>
              <a:ln w="1270">
                <a:solidFill>
                  <a:schemeClr val="bg1"/>
                </a:solidFill>
                <a:round/>
                <a:headEnd/>
                <a:tailEnd/>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18" name="Freeform 14"/>
              <p:cNvSpPr>
                <a:spLocks/>
              </p:cNvSpPr>
              <p:nvPr/>
            </p:nvSpPr>
            <p:spPr bwMode="auto">
              <a:xfrm>
                <a:off x="1431925" y="4318000"/>
                <a:ext cx="36513" cy="139700"/>
              </a:xfrm>
              <a:custGeom>
                <a:avLst/>
                <a:gdLst>
                  <a:gd name="T0" fmla="*/ 67 w 90"/>
                  <a:gd name="T1" fmla="*/ 340 h 340"/>
                  <a:gd name="T2" fmla="*/ 22 w 90"/>
                  <a:gd name="T3" fmla="*/ 340 h 340"/>
                  <a:gd name="T4" fmla="*/ 8 w 90"/>
                  <a:gd name="T5" fmla="*/ 327 h 340"/>
                  <a:gd name="T6" fmla="*/ 0 w 90"/>
                  <a:gd name="T7" fmla="*/ 14 h 340"/>
                  <a:gd name="T8" fmla="*/ 14 w 90"/>
                  <a:gd name="T9" fmla="*/ 0 h 340"/>
                  <a:gd name="T10" fmla="*/ 75 w 90"/>
                  <a:gd name="T11" fmla="*/ 0 h 340"/>
                  <a:gd name="T12" fmla="*/ 89 w 90"/>
                  <a:gd name="T13" fmla="*/ 14 h 340"/>
                  <a:gd name="T14" fmla="*/ 81 w 90"/>
                  <a:gd name="T15" fmla="*/ 327 h 340"/>
                  <a:gd name="T16" fmla="*/ 67 w 90"/>
                  <a:gd name="T1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340">
                    <a:moveTo>
                      <a:pt x="67" y="340"/>
                    </a:moveTo>
                    <a:cubicBezTo>
                      <a:pt x="22" y="340"/>
                      <a:pt x="22" y="340"/>
                      <a:pt x="22" y="340"/>
                    </a:cubicBezTo>
                    <a:cubicBezTo>
                      <a:pt x="15" y="340"/>
                      <a:pt x="8" y="334"/>
                      <a:pt x="8" y="327"/>
                    </a:cubicBezTo>
                    <a:cubicBezTo>
                      <a:pt x="0" y="14"/>
                      <a:pt x="0" y="14"/>
                      <a:pt x="0" y="14"/>
                    </a:cubicBezTo>
                    <a:cubicBezTo>
                      <a:pt x="0" y="6"/>
                      <a:pt x="6" y="0"/>
                      <a:pt x="14" y="0"/>
                    </a:cubicBezTo>
                    <a:cubicBezTo>
                      <a:pt x="75" y="0"/>
                      <a:pt x="75" y="0"/>
                      <a:pt x="75" y="0"/>
                    </a:cubicBezTo>
                    <a:cubicBezTo>
                      <a:pt x="83" y="0"/>
                      <a:pt x="90" y="6"/>
                      <a:pt x="89" y="14"/>
                    </a:cubicBezTo>
                    <a:cubicBezTo>
                      <a:pt x="81" y="327"/>
                      <a:pt x="81" y="327"/>
                      <a:pt x="81" y="327"/>
                    </a:cubicBezTo>
                    <a:cubicBezTo>
                      <a:pt x="81" y="334"/>
                      <a:pt x="75" y="340"/>
                      <a:pt x="67" y="340"/>
                    </a:cubicBezTo>
                    <a:close/>
                  </a:path>
                </a:pathLst>
              </a:custGeom>
              <a:grpFill/>
              <a:ln w="3175">
                <a:solidFill>
                  <a:schemeClr val="bg1"/>
                </a:solidFill>
                <a:round/>
                <a:headEnd/>
                <a:tailEnd/>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119" name="Freeform 15"/>
              <p:cNvSpPr>
                <a:spLocks/>
              </p:cNvSpPr>
              <p:nvPr/>
            </p:nvSpPr>
            <p:spPr bwMode="auto">
              <a:xfrm>
                <a:off x="1435100" y="4475163"/>
                <a:ext cx="30163" cy="31750"/>
              </a:xfrm>
              <a:custGeom>
                <a:avLst/>
                <a:gdLst>
                  <a:gd name="T0" fmla="*/ 57 w 73"/>
                  <a:gd name="T1" fmla="*/ 79 h 79"/>
                  <a:gd name="T2" fmla="*/ 16 w 73"/>
                  <a:gd name="T3" fmla="*/ 79 h 79"/>
                  <a:gd name="T4" fmla="*/ 0 w 73"/>
                  <a:gd name="T5" fmla="*/ 63 h 79"/>
                  <a:gd name="T6" fmla="*/ 0 w 73"/>
                  <a:gd name="T7" fmla="*/ 16 h 79"/>
                  <a:gd name="T8" fmla="*/ 16 w 73"/>
                  <a:gd name="T9" fmla="*/ 0 h 79"/>
                  <a:gd name="T10" fmla="*/ 57 w 73"/>
                  <a:gd name="T11" fmla="*/ 0 h 79"/>
                  <a:gd name="T12" fmla="*/ 73 w 73"/>
                  <a:gd name="T13" fmla="*/ 16 h 79"/>
                  <a:gd name="T14" fmla="*/ 73 w 73"/>
                  <a:gd name="T15" fmla="*/ 63 h 79"/>
                  <a:gd name="T16" fmla="*/ 57 w 73"/>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9">
                    <a:moveTo>
                      <a:pt x="57" y="79"/>
                    </a:moveTo>
                    <a:cubicBezTo>
                      <a:pt x="16" y="79"/>
                      <a:pt x="16" y="79"/>
                      <a:pt x="16" y="79"/>
                    </a:cubicBezTo>
                    <a:cubicBezTo>
                      <a:pt x="8" y="79"/>
                      <a:pt x="0" y="72"/>
                      <a:pt x="0" y="63"/>
                    </a:cubicBezTo>
                    <a:cubicBezTo>
                      <a:pt x="0" y="16"/>
                      <a:pt x="0" y="16"/>
                      <a:pt x="0" y="16"/>
                    </a:cubicBezTo>
                    <a:cubicBezTo>
                      <a:pt x="0" y="7"/>
                      <a:pt x="8" y="0"/>
                      <a:pt x="16" y="0"/>
                    </a:cubicBezTo>
                    <a:cubicBezTo>
                      <a:pt x="57" y="0"/>
                      <a:pt x="57" y="0"/>
                      <a:pt x="57" y="0"/>
                    </a:cubicBezTo>
                    <a:cubicBezTo>
                      <a:pt x="66" y="0"/>
                      <a:pt x="73" y="7"/>
                      <a:pt x="73" y="16"/>
                    </a:cubicBezTo>
                    <a:cubicBezTo>
                      <a:pt x="73" y="63"/>
                      <a:pt x="73" y="63"/>
                      <a:pt x="73" y="63"/>
                    </a:cubicBezTo>
                    <a:cubicBezTo>
                      <a:pt x="73" y="72"/>
                      <a:pt x="66" y="79"/>
                      <a:pt x="57" y="79"/>
                    </a:cubicBezTo>
                    <a:close/>
                  </a:path>
                </a:pathLst>
              </a:custGeom>
              <a:grpFill/>
              <a:ln w="3175">
                <a:solidFill>
                  <a:schemeClr val="bg1"/>
                </a:solidFill>
                <a:round/>
                <a:headEnd/>
                <a:tailEnd/>
              </a:ln>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grpSp>
        <p:sp>
          <p:nvSpPr>
            <p:cNvPr id="124" name="TextBox 123"/>
            <p:cNvSpPr txBox="1"/>
            <p:nvPr/>
          </p:nvSpPr>
          <p:spPr>
            <a:xfrm>
              <a:off x="5268864" y="2150647"/>
              <a:ext cx="4232417" cy="191768"/>
            </a:xfrm>
            <a:prstGeom prst="rect">
              <a:avLst/>
            </a:prstGeom>
            <a:solidFill>
              <a:srgbClr val="00B0F0">
                <a:alpha val="50000"/>
              </a:srgbClr>
            </a:solidFill>
            <a:ln w="6350">
              <a:solidFill>
                <a:srgbClr val="00B0F0"/>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Early Warning Detection</a:t>
              </a:r>
              <a:endParaRPr lang="en-US" sz="800" kern="0">
                <a:solidFill>
                  <a:srgbClr val="FFFFFF"/>
                </a:solidFill>
                <a:ea typeface="ＭＳ Ｐゴシック" pitchFamily="34" charset="-128"/>
              </a:endParaRPr>
            </a:p>
          </p:txBody>
        </p:sp>
        <p:sp>
          <p:nvSpPr>
            <p:cNvPr id="125" name="TextBox 124"/>
            <p:cNvSpPr txBox="1"/>
            <p:nvPr/>
          </p:nvSpPr>
          <p:spPr>
            <a:xfrm>
              <a:off x="5268864" y="2365332"/>
              <a:ext cx="4232417" cy="191768"/>
            </a:xfrm>
            <a:prstGeom prst="rect">
              <a:avLst/>
            </a:prstGeom>
            <a:solidFill>
              <a:srgbClr val="00B0F0">
                <a:alpha val="50000"/>
              </a:srgbClr>
            </a:solidFill>
            <a:ln w="6350">
              <a:solidFill>
                <a:srgbClr val="00B0F0"/>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Improved Mining Operational Performance  </a:t>
              </a:r>
              <a:endParaRPr lang="en-US" sz="800" kern="0">
                <a:solidFill>
                  <a:srgbClr val="FFFFFF"/>
                </a:solidFill>
                <a:ea typeface="ＭＳ Ｐゴシック" pitchFamily="34" charset="-128"/>
              </a:endParaRPr>
            </a:p>
          </p:txBody>
        </p:sp>
        <p:sp>
          <p:nvSpPr>
            <p:cNvPr id="122" name="TextBox 121"/>
            <p:cNvSpPr txBox="1"/>
            <p:nvPr/>
          </p:nvSpPr>
          <p:spPr>
            <a:xfrm>
              <a:off x="5268864" y="2797223"/>
              <a:ext cx="4232417" cy="191768"/>
            </a:xfrm>
            <a:prstGeom prst="rect">
              <a:avLst/>
            </a:prstGeom>
            <a:solidFill>
              <a:srgbClr val="00B0F0">
                <a:alpha val="50000"/>
              </a:srgbClr>
            </a:solidFill>
            <a:ln w="6350">
              <a:solidFill>
                <a:srgbClr val="00B0F0"/>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Plant and Commercial Optimization*</a:t>
              </a:r>
              <a:endParaRPr lang="en-US" sz="800" kern="0">
                <a:solidFill>
                  <a:srgbClr val="FFFFFF"/>
                </a:solidFill>
                <a:ea typeface="ＭＳ Ｐゴシック" pitchFamily="34" charset="-128"/>
              </a:endParaRPr>
            </a:p>
          </p:txBody>
        </p:sp>
        <p:sp>
          <p:nvSpPr>
            <p:cNvPr id="123" name="TextBox 122"/>
            <p:cNvSpPr txBox="1"/>
            <p:nvPr/>
          </p:nvSpPr>
          <p:spPr>
            <a:xfrm>
              <a:off x="5268864" y="2579643"/>
              <a:ext cx="4232417" cy="191768"/>
            </a:xfrm>
            <a:prstGeom prst="rect">
              <a:avLst/>
            </a:prstGeom>
            <a:solidFill>
              <a:srgbClr val="00B0F0">
                <a:alpha val="50000"/>
              </a:srgbClr>
            </a:solidFill>
            <a:ln w="6350">
              <a:solidFill>
                <a:srgbClr val="00B0F0"/>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Equipment Sensors, Process Maintenance &amp; Optimization*</a:t>
              </a:r>
              <a:endParaRPr lang="en-US" sz="800" kern="0">
                <a:solidFill>
                  <a:srgbClr val="FFFFFF"/>
                </a:solidFill>
                <a:ea typeface="ＭＳ Ｐゴシック" pitchFamily="34" charset="-128"/>
              </a:endParaRPr>
            </a:p>
          </p:txBody>
        </p:sp>
        <p:sp>
          <p:nvSpPr>
            <p:cNvPr id="126" name="TextBox 125"/>
            <p:cNvSpPr txBox="1"/>
            <p:nvPr/>
          </p:nvSpPr>
          <p:spPr>
            <a:xfrm>
              <a:off x="5268864" y="3009306"/>
              <a:ext cx="4232417" cy="191768"/>
            </a:xfrm>
            <a:prstGeom prst="rect">
              <a:avLst/>
            </a:prstGeom>
            <a:solidFill>
              <a:srgbClr val="00B0F0">
                <a:alpha val="50000"/>
              </a:srgbClr>
            </a:solidFill>
            <a:ln w="6350">
              <a:solidFill>
                <a:srgbClr val="00B0F0"/>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Improved Performance for Unconventional Drilling*</a:t>
              </a:r>
              <a:endParaRPr lang="en-US" sz="800" kern="0">
                <a:solidFill>
                  <a:srgbClr val="FFFFFF"/>
                </a:solidFill>
                <a:ea typeface="ＭＳ Ｐゴシック" pitchFamily="34" charset="-128"/>
              </a:endParaRPr>
            </a:p>
          </p:txBody>
        </p:sp>
        <p:sp>
          <p:nvSpPr>
            <p:cNvPr id="128" name="TextBox 127"/>
            <p:cNvSpPr txBox="1"/>
            <p:nvPr/>
          </p:nvSpPr>
          <p:spPr>
            <a:xfrm>
              <a:off x="5268864" y="3292936"/>
              <a:ext cx="4232417" cy="191768"/>
            </a:xfrm>
            <a:prstGeom prst="rect">
              <a:avLst/>
            </a:prstGeom>
            <a:solidFill>
              <a:srgbClr val="FBB323">
                <a:alpha val="50000"/>
              </a:srgbClr>
            </a:solidFill>
            <a:ln w="6350">
              <a:solidFill>
                <a:srgbClr val="FBB323"/>
              </a:solidFill>
              <a:prstDash val="sysDash"/>
            </a:ln>
          </p:spPr>
          <p:txBody>
            <a:bodyPr wrap="square" lIns="27420" rIns="27420" rtlCol="0" anchor="ctr" anchorCtr="0">
              <a:noAutofit/>
            </a:bodyPr>
            <a:lstStyle/>
            <a:p>
              <a:pPr marL="35986" eaLnBrk="0" hangingPunct="0">
                <a:lnSpc>
                  <a:spcPts val="1000"/>
                </a:lnSpc>
                <a:defRPr/>
              </a:pPr>
              <a:r>
                <a:rPr lang="en-US" sz="800" kern="0">
                  <a:solidFill>
                    <a:srgbClr val="FFFFFF"/>
                  </a:solidFill>
                  <a:ea typeface="ＭＳ Ｐゴシック" pitchFamily="34" charset="-128"/>
                </a:rPr>
                <a:t>Learning and Optimizing in Revenue Management </a:t>
              </a:r>
            </a:p>
          </p:txBody>
        </p:sp>
        <p:sp>
          <p:nvSpPr>
            <p:cNvPr id="129" name="TextBox 128"/>
            <p:cNvSpPr txBox="1"/>
            <p:nvPr/>
          </p:nvSpPr>
          <p:spPr>
            <a:xfrm>
              <a:off x="5268864" y="3507620"/>
              <a:ext cx="4232417" cy="191768"/>
            </a:xfrm>
            <a:prstGeom prst="rect">
              <a:avLst/>
            </a:prstGeom>
            <a:solidFill>
              <a:srgbClr val="FBB323">
                <a:alpha val="50000"/>
              </a:srgbClr>
            </a:solidFill>
            <a:ln w="6350">
              <a:solidFill>
                <a:srgbClr val="FBB323"/>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FMPG Pricing Promotion Optimization</a:t>
              </a:r>
              <a:endParaRPr lang="en-US" sz="800" kern="0">
                <a:solidFill>
                  <a:srgbClr val="FFFFFF"/>
                </a:solidFill>
                <a:ea typeface="ＭＳ Ｐゴシック" pitchFamily="34" charset="-128"/>
              </a:endParaRPr>
            </a:p>
          </p:txBody>
        </p:sp>
        <p:sp>
          <p:nvSpPr>
            <p:cNvPr id="177" name="TextBox 176"/>
            <p:cNvSpPr txBox="1"/>
            <p:nvPr/>
          </p:nvSpPr>
          <p:spPr>
            <a:xfrm>
              <a:off x="5268864" y="3939510"/>
              <a:ext cx="4232417" cy="191768"/>
            </a:xfrm>
            <a:prstGeom prst="rect">
              <a:avLst/>
            </a:prstGeom>
            <a:solidFill>
              <a:srgbClr val="FBB323">
                <a:alpha val="50000"/>
              </a:srgbClr>
            </a:solidFill>
            <a:ln w="6350">
              <a:solidFill>
                <a:srgbClr val="FBB323"/>
              </a:solidFill>
              <a:prstDash val="sysDash"/>
            </a:ln>
          </p:spPr>
          <p:txBody>
            <a:bodyPr wrap="square" lIns="27420" rIns="27420" rtlCol="0" anchor="ctr" anchorCtr="0">
              <a:noAutofit/>
            </a:bodyPr>
            <a:lstStyle/>
            <a:p>
              <a:pPr marL="35986" eaLnBrk="0" hangingPunct="0">
                <a:lnSpc>
                  <a:spcPts val="1000"/>
                </a:lnSpc>
                <a:defRPr/>
              </a:pPr>
              <a:r>
                <a:rPr lang="en-US" sz="800" kern="0">
                  <a:solidFill>
                    <a:srgbClr val="FFFFFF"/>
                  </a:solidFill>
                  <a:ea typeface="ＭＳ Ｐゴシック" pitchFamily="34" charset="-128"/>
                </a:rPr>
                <a:t>Social Media Causal Monitoring &amp; Market Indices – Risk; Pricing* </a:t>
              </a:r>
            </a:p>
          </p:txBody>
        </p:sp>
        <p:sp>
          <p:nvSpPr>
            <p:cNvPr id="178" name="TextBox 177"/>
            <p:cNvSpPr txBox="1"/>
            <p:nvPr/>
          </p:nvSpPr>
          <p:spPr>
            <a:xfrm>
              <a:off x="5268864" y="3721932"/>
              <a:ext cx="4232417" cy="191768"/>
            </a:xfrm>
            <a:prstGeom prst="rect">
              <a:avLst/>
            </a:prstGeom>
            <a:solidFill>
              <a:srgbClr val="FBB323">
                <a:alpha val="50000"/>
              </a:srgbClr>
            </a:solidFill>
            <a:ln w="6350">
              <a:solidFill>
                <a:srgbClr val="FBB323"/>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Bank Performance Analysis</a:t>
              </a:r>
              <a:endParaRPr lang="en-US" sz="800" kern="0">
                <a:solidFill>
                  <a:srgbClr val="FFFFFF"/>
                </a:solidFill>
                <a:ea typeface="ＭＳ Ｐゴシック" pitchFamily="34" charset="-128"/>
              </a:endParaRPr>
            </a:p>
          </p:txBody>
        </p:sp>
        <p:sp>
          <p:nvSpPr>
            <p:cNvPr id="179" name="TextBox 178"/>
            <p:cNvSpPr txBox="1"/>
            <p:nvPr/>
          </p:nvSpPr>
          <p:spPr>
            <a:xfrm>
              <a:off x="5268864" y="4151594"/>
              <a:ext cx="4232417" cy="191768"/>
            </a:xfrm>
            <a:prstGeom prst="rect">
              <a:avLst/>
            </a:prstGeom>
            <a:solidFill>
              <a:srgbClr val="FBB323">
                <a:alpha val="50000"/>
              </a:srgbClr>
            </a:solidFill>
            <a:ln w="6350">
              <a:solidFill>
                <a:srgbClr val="FBB323"/>
              </a:solidFill>
              <a:prstDash val="sysDash"/>
            </a:ln>
          </p:spPr>
          <p:txBody>
            <a:bodyPr wrap="square" lIns="27420" rIns="27420" rtlCol="0" anchor="ctr" anchorCtr="0">
              <a:noAutofit/>
            </a:bodyPr>
            <a:lstStyle/>
            <a:p>
              <a:pPr marL="35986" eaLnBrk="0" hangingPunct="0">
                <a:lnSpc>
                  <a:spcPts val="1000"/>
                </a:lnSpc>
                <a:defRPr/>
              </a:pPr>
              <a:r>
                <a:rPr lang="en-US" sz="800" kern="0">
                  <a:solidFill>
                    <a:srgbClr val="FFFFFF"/>
                  </a:solidFill>
                  <a:ea typeface="ＭＳ Ｐゴシック" pitchFamily="34" charset="-128"/>
                </a:rPr>
                <a:t>Behavior Data Integration and Offers Platform*</a:t>
              </a:r>
            </a:p>
          </p:txBody>
        </p:sp>
        <p:sp>
          <p:nvSpPr>
            <p:cNvPr id="180" name="TextBox 179"/>
            <p:cNvSpPr txBox="1"/>
            <p:nvPr/>
          </p:nvSpPr>
          <p:spPr>
            <a:xfrm>
              <a:off x="5268864" y="4440090"/>
              <a:ext cx="4232417" cy="191768"/>
            </a:xfrm>
            <a:prstGeom prst="rect">
              <a:avLst/>
            </a:prstGeom>
            <a:solidFill>
              <a:srgbClr val="E5315F">
                <a:alpha val="50000"/>
              </a:srgbClr>
            </a:solidFill>
            <a:ln w="6350">
              <a:solidFill>
                <a:srgbClr val="E5315F"/>
              </a:solidFill>
              <a:prstDash val="sysDash"/>
            </a:ln>
          </p:spPr>
          <p:txBody>
            <a:bodyPr wrap="square" lIns="27420" rIns="27420" rtlCol="0" anchor="ctr" anchorCtr="0">
              <a:noAutofit/>
            </a:bodyPr>
            <a:lstStyle/>
            <a:p>
              <a:pPr marL="35986">
                <a:lnSpc>
                  <a:spcPts val="1000"/>
                </a:lnSpc>
              </a:pPr>
              <a:r>
                <a:rPr lang="en-US" sz="800">
                  <a:solidFill>
                    <a:srgbClr val="FFFFFF"/>
                  </a:solidFill>
                </a:rPr>
                <a:t>Reducing False Positives in Fraud Detection</a:t>
              </a:r>
            </a:p>
          </p:txBody>
        </p:sp>
        <p:sp>
          <p:nvSpPr>
            <p:cNvPr id="181" name="TextBox 180"/>
            <p:cNvSpPr txBox="1"/>
            <p:nvPr/>
          </p:nvSpPr>
          <p:spPr>
            <a:xfrm>
              <a:off x="5268864" y="4654775"/>
              <a:ext cx="4232417" cy="191768"/>
            </a:xfrm>
            <a:prstGeom prst="rect">
              <a:avLst/>
            </a:prstGeom>
            <a:solidFill>
              <a:srgbClr val="E5315F">
                <a:alpha val="50000"/>
              </a:srgbClr>
            </a:solidFill>
            <a:ln w="6350">
              <a:solidFill>
                <a:srgbClr val="E5315F"/>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Collateral Allocation Optimization</a:t>
              </a:r>
              <a:endParaRPr lang="en-US" sz="800" kern="0">
                <a:solidFill>
                  <a:srgbClr val="FFFFFF"/>
                </a:solidFill>
                <a:ea typeface="ＭＳ Ｐゴシック" pitchFamily="34" charset="-128"/>
              </a:endParaRPr>
            </a:p>
          </p:txBody>
        </p:sp>
        <p:sp>
          <p:nvSpPr>
            <p:cNvPr id="182" name="TextBox 181"/>
            <p:cNvSpPr txBox="1"/>
            <p:nvPr/>
          </p:nvSpPr>
          <p:spPr>
            <a:xfrm>
              <a:off x="5268864" y="5086592"/>
              <a:ext cx="4232417" cy="191768"/>
            </a:xfrm>
            <a:prstGeom prst="rect">
              <a:avLst/>
            </a:prstGeom>
            <a:solidFill>
              <a:srgbClr val="E5315F">
                <a:alpha val="50000"/>
              </a:srgbClr>
            </a:solidFill>
            <a:ln w="6350">
              <a:solidFill>
                <a:srgbClr val="E5315F"/>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HR Skills Forecasting</a:t>
              </a:r>
              <a:endParaRPr lang="en-US" sz="800" kern="0">
                <a:solidFill>
                  <a:srgbClr val="FFFFFF"/>
                </a:solidFill>
                <a:ea typeface="ＭＳ Ｐゴシック" pitchFamily="34" charset="-128"/>
              </a:endParaRPr>
            </a:p>
          </p:txBody>
        </p:sp>
        <p:sp>
          <p:nvSpPr>
            <p:cNvPr id="183" name="TextBox 182"/>
            <p:cNvSpPr txBox="1"/>
            <p:nvPr/>
          </p:nvSpPr>
          <p:spPr>
            <a:xfrm>
              <a:off x="5268864" y="4869086"/>
              <a:ext cx="4232417" cy="191768"/>
            </a:xfrm>
            <a:prstGeom prst="rect">
              <a:avLst/>
            </a:prstGeom>
            <a:solidFill>
              <a:srgbClr val="E5315F">
                <a:alpha val="50000"/>
              </a:srgbClr>
            </a:solidFill>
            <a:ln w="6350">
              <a:solidFill>
                <a:srgbClr val="E5315F"/>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Holistic Risk Assessment</a:t>
              </a:r>
              <a:endParaRPr lang="en-US" sz="800" kern="0">
                <a:solidFill>
                  <a:srgbClr val="FFFFFF"/>
                </a:solidFill>
                <a:ea typeface="ＭＳ Ｐゴシック" pitchFamily="34" charset="-128"/>
              </a:endParaRPr>
            </a:p>
          </p:txBody>
        </p:sp>
        <p:sp>
          <p:nvSpPr>
            <p:cNvPr id="184" name="TextBox 183"/>
            <p:cNvSpPr txBox="1"/>
            <p:nvPr/>
          </p:nvSpPr>
          <p:spPr>
            <a:xfrm>
              <a:off x="5268864" y="5298676"/>
              <a:ext cx="4232417" cy="191768"/>
            </a:xfrm>
            <a:prstGeom prst="rect">
              <a:avLst/>
            </a:prstGeom>
            <a:solidFill>
              <a:srgbClr val="E5315F">
                <a:alpha val="50000"/>
              </a:srgbClr>
            </a:solidFill>
            <a:ln w="6350">
              <a:solidFill>
                <a:srgbClr val="E5315F"/>
              </a:solidFill>
              <a:prstDash val="sysDash"/>
            </a:ln>
          </p:spPr>
          <p:txBody>
            <a:bodyPr wrap="square" lIns="27420" rIns="27420" rtlCol="0" anchor="ctr" anchorCtr="0">
              <a:noAutofit/>
            </a:bodyPr>
            <a:lstStyle/>
            <a:p>
              <a:pPr marL="35986" eaLnBrk="0" hangingPunct="0">
                <a:lnSpc>
                  <a:spcPts val="1000"/>
                </a:lnSpc>
                <a:defRPr/>
              </a:pPr>
              <a:r>
                <a:rPr lang="en-US" sz="800">
                  <a:solidFill>
                    <a:srgbClr val="FFFFFF"/>
                  </a:solidFill>
                </a:rPr>
                <a:t>Right Sizing of Capacity and Service Levels</a:t>
              </a:r>
              <a:endParaRPr lang="en-US" sz="800" kern="0">
                <a:solidFill>
                  <a:srgbClr val="FFFFFF"/>
                </a:solidFill>
                <a:ea typeface="ＭＳ Ｐゴシック" pitchFamily="34" charset="-128"/>
              </a:endParaRPr>
            </a:p>
          </p:txBody>
        </p:sp>
        <p:sp>
          <p:nvSpPr>
            <p:cNvPr id="185" name="TextBox 184"/>
            <p:cNvSpPr txBox="1"/>
            <p:nvPr/>
          </p:nvSpPr>
          <p:spPr>
            <a:xfrm>
              <a:off x="5268864" y="5517385"/>
              <a:ext cx="4232417" cy="191768"/>
            </a:xfrm>
            <a:prstGeom prst="rect">
              <a:avLst/>
            </a:prstGeom>
            <a:solidFill>
              <a:srgbClr val="E5315F">
                <a:alpha val="50000"/>
              </a:srgbClr>
            </a:solidFill>
            <a:ln w="6350">
              <a:solidFill>
                <a:srgbClr val="E5315F"/>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Design of Urban Transportation Services* </a:t>
              </a:r>
              <a:endParaRPr lang="en-US" sz="800" kern="0">
                <a:solidFill>
                  <a:srgbClr val="FFFFFF"/>
                </a:solidFill>
                <a:ea typeface="ＭＳ Ｐゴシック" pitchFamily="34" charset="-128"/>
              </a:endParaRPr>
            </a:p>
          </p:txBody>
        </p:sp>
        <p:sp>
          <p:nvSpPr>
            <p:cNvPr id="186" name="TextBox 185"/>
            <p:cNvSpPr txBox="1"/>
            <p:nvPr/>
          </p:nvSpPr>
          <p:spPr>
            <a:xfrm>
              <a:off x="5268864" y="5799841"/>
              <a:ext cx="4232417" cy="191768"/>
            </a:xfrm>
            <a:prstGeom prst="rect">
              <a:avLst/>
            </a:prstGeom>
            <a:solidFill>
              <a:srgbClr val="20AA9A">
                <a:alpha val="50000"/>
              </a:srgbClr>
            </a:solidFill>
            <a:ln w="6350">
              <a:solidFill>
                <a:srgbClr val="20AA9A"/>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Link Analytics to High Performance*</a:t>
              </a:r>
              <a:endParaRPr lang="en-US" sz="800" kern="0">
                <a:solidFill>
                  <a:srgbClr val="FFFFFF"/>
                </a:solidFill>
                <a:ea typeface="ＭＳ Ｐゴシック" pitchFamily="34" charset="-128"/>
              </a:endParaRPr>
            </a:p>
          </p:txBody>
        </p:sp>
        <p:sp>
          <p:nvSpPr>
            <p:cNvPr id="187" name="Rectangle 186"/>
            <p:cNvSpPr/>
            <p:nvPr/>
          </p:nvSpPr>
          <p:spPr>
            <a:xfrm rot="16200000">
              <a:off x="4603996" y="2607849"/>
              <a:ext cx="1056881" cy="1295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188" name="Straight Connector 187"/>
            <p:cNvCxnSpPr/>
            <p:nvPr/>
          </p:nvCxnSpPr>
          <p:spPr>
            <a:xfrm rot="16200000">
              <a:off x="4797715" y="2402695"/>
              <a:ext cx="0" cy="539875"/>
            </a:xfrm>
            <a:prstGeom prst="line">
              <a:avLst/>
            </a:prstGeom>
            <a:ln>
              <a:solidFill>
                <a:srgbClr val="00B0F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rot="16200000">
              <a:off x="4603996" y="3756593"/>
              <a:ext cx="1056881" cy="129570"/>
            </a:xfrm>
            <a:prstGeom prst="rect">
              <a:avLst/>
            </a:prstGeom>
            <a:solidFill>
              <a:srgbClr val="FBB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190" name="Straight Connector 189"/>
            <p:cNvCxnSpPr/>
            <p:nvPr/>
          </p:nvCxnSpPr>
          <p:spPr>
            <a:xfrm rot="16200000">
              <a:off x="4797715" y="3551439"/>
              <a:ext cx="0" cy="539875"/>
            </a:xfrm>
            <a:prstGeom prst="line">
              <a:avLst/>
            </a:prstGeom>
            <a:ln>
              <a:solidFill>
                <a:srgbClr val="FBB323"/>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91" name="Rectangle 190"/>
            <p:cNvSpPr/>
            <p:nvPr/>
          </p:nvSpPr>
          <p:spPr>
            <a:xfrm rot="16200000">
              <a:off x="4495789" y="5013542"/>
              <a:ext cx="1273295" cy="129570"/>
            </a:xfrm>
            <a:prstGeom prst="rect">
              <a:avLst/>
            </a:prstGeom>
            <a:solidFill>
              <a:srgbClr val="E53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192" name="Straight Connector 191"/>
            <p:cNvCxnSpPr/>
            <p:nvPr/>
          </p:nvCxnSpPr>
          <p:spPr>
            <a:xfrm rot="16200000">
              <a:off x="4797715" y="4808390"/>
              <a:ext cx="0" cy="539875"/>
            </a:xfrm>
            <a:prstGeom prst="line">
              <a:avLst/>
            </a:prstGeom>
            <a:ln>
              <a:solidFill>
                <a:srgbClr val="E5315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rot="16200000">
              <a:off x="4925989" y="5934245"/>
              <a:ext cx="412894" cy="129570"/>
            </a:xfrm>
            <a:prstGeom prst="rect">
              <a:avLst/>
            </a:prstGeom>
            <a:solidFill>
              <a:srgbClr val="20A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194" name="Straight Connector 193"/>
            <p:cNvCxnSpPr/>
            <p:nvPr/>
          </p:nvCxnSpPr>
          <p:spPr>
            <a:xfrm rot="16200000">
              <a:off x="4797715" y="5729093"/>
              <a:ext cx="0" cy="539875"/>
            </a:xfrm>
            <a:prstGeom prst="line">
              <a:avLst/>
            </a:prstGeom>
            <a:ln>
              <a:solidFill>
                <a:srgbClr val="20AA9A"/>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95" name="TextBox 194"/>
            <p:cNvSpPr txBox="1"/>
            <p:nvPr/>
          </p:nvSpPr>
          <p:spPr>
            <a:xfrm>
              <a:off x="5268864" y="6015145"/>
              <a:ext cx="4232417" cy="191768"/>
            </a:xfrm>
            <a:prstGeom prst="rect">
              <a:avLst/>
            </a:prstGeom>
            <a:solidFill>
              <a:srgbClr val="20AA9A">
                <a:alpha val="50000"/>
              </a:srgbClr>
            </a:solidFill>
            <a:ln w="6350">
              <a:solidFill>
                <a:srgbClr val="20AA9A"/>
              </a:solidFill>
              <a:prstDash val="sysDash"/>
            </a:ln>
          </p:spPr>
          <p:txBody>
            <a:bodyPr wrap="square" lIns="27420" rIns="27420" rtlCol="0" anchor="ctr" anchorCtr="0">
              <a:noAutofit/>
            </a:bodyPr>
            <a:lstStyle/>
            <a:p>
              <a:pPr marL="35986" eaLnBrk="0" hangingPunct="0">
                <a:lnSpc>
                  <a:spcPts val="1000"/>
                </a:lnSpc>
                <a:defRPr/>
              </a:pPr>
              <a:r>
                <a:rPr lang="en-GB" sz="800" kern="0">
                  <a:solidFill>
                    <a:srgbClr val="FFFFFF"/>
                  </a:solidFill>
                  <a:ea typeface="ＭＳ Ｐゴシック" pitchFamily="34" charset="-128"/>
                </a:rPr>
                <a:t>2014 Data Science Challenge*</a:t>
              </a:r>
              <a:endParaRPr lang="en-US" sz="800" kern="0">
                <a:solidFill>
                  <a:srgbClr val="FFFFFF"/>
                </a:solidFill>
                <a:ea typeface="ＭＳ Ｐゴシック" pitchFamily="34" charset="-128"/>
              </a:endParaRPr>
            </a:p>
          </p:txBody>
        </p:sp>
        <p:sp>
          <p:nvSpPr>
            <p:cNvPr id="15" name="Rectangle 14"/>
            <p:cNvSpPr/>
            <p:nvPr/>
          </p:nvSpPr>
          <p:spPr>
            <a:xfrm>
              <a:off x="1789019" y="2518781"/>
              <a:ext cx="1835334" cy="307706"/>
            </a:xfrm>
            <a:prstGeom prst="rect">
              <a:avLst/>
            </a:prstGeom>
          </p:spPr>
          <p:txBody>
            <a:bodyPr wrap="none">
              <a:spAutoFit/>
            </a:bodyPr>
            <a:lstStyle/>
            <a:p>
              <a:r>
                <a:rPr lang="en-US" sz="1400">
                  <a:solidFill>
                    <a:srgbClr val="FFFFFF"/>
                  </a:solidFill>
                </a:rPr>
                <a:t>Industrial Operations</a:t>
              </a:r>
            </a:p>
          </p:txBody>
        </p:sp>
        <p:cxnSp>
          <p:nvCxnSpPr>
            <p:cNvPr id="197" name="Straight Connector 196"/>
            <p:cNvCxnSpPr/>
            <p:nvPr/>
          </p:nvCxnSpPr>
          <p:spPr>
            <a:xfrm flipH="1">
              <a:off x="3575470" y="2672632"/>
              <a:ext cx="325755" cy="0"/>
            </a:xfrm>
            <a:prstGeom prst="line">
              <a:avLst/>
            </a:prstGeom>
            <a:ln>
              <a:solidFill>
                <a:srgbClr val="00B0F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a:off x="3575470" y="3821375"/>
              <a:ext cx="325755" cy="0"/>
            </a:xfrm>
            <a:prstGeom prst="line">
              <a:avLst/>
            </a:prstGeom>
            <a:ln>
              <a:solidFill>
                <a:srgbClr val="FBB323"/>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99" name="Rectangle 198"/>
            <p:cNvSpPr/>
            <p:nvPr/>
          </p:nvSpPr>
          <p:spPr>
            <a:xfrm>
              <a:off x="2406031" y="3667524"/>
              <a:ext cx="1218321" cy="307706"/>
            </a:xfrm>
            <a:prstGeom prst="rect">
              <a:avLst/>
            </a:prstGeom>
          </p:spPr>
          <p:txBody>
            <a:bodyPr wrap="none">
              <a:spAutoFit/>
            </a:bodyPr>
            <a:lstStyle/>
            <a:p>
              <a:r>
                <a:rPr lang="en-US" sz="1400">
                  <a:solidFill>
                    <a:srgbClr val="FFFFFF"/>
                  </a:solidFill>
                </a:rPr>
                <a:t>Foundational</a:t>
              </a:r>
            </a:p>
          </p:txBody>
        </p:sp>
        <p:cxnSp>
          <p:nvCxnSpPr>
            <p:cNvPr id="201" name="Straight Connector 200"/>
            <p:cNvCxnSpPr/>
            <p:nvPr/>
          </p:nvCxnSpPr>
          <p:spPr>
            <a:xfrm flipH="1">
              <a:off x="3575470" y="5078325"/>
              <a:ext cx="325755" cy="0"/>
            </a:xfrm>
            <a:prstGeom prst="line">
              <a:avLst/>
            </a:prstGeom>
            <a:ln>
              <a:solidFill>
                <a:srgbClr val="E5315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2" name="Rectangle 201"/>
            <p:cNvSpPr/>
            <p:nvPr/>
          </p:nvSpPr>
          <p:spPr>
            <a:xfrm>
              <a:off x="2382247" y="4924473"/>
              <a:ext cx="1242104" cy="307706"/>
            </a:xfrm>
            <a:prstGeom prst="rect">
              <a:avLst/>
            </a:prstGeom>
          </p:spPr>
          <p:txBody>
            <a:bodyPr wrap="none">
              <a:spAutoFit/>
            </a:bodyPr>
            <a:lstStyle/>
            <a:p>
              <a:r>
                <a:rPr lang="en-US" sz="1400">
                  <a:solidFill>
                    <a:srgbClr val="FFFFFF"/>
                  </a:solidFill>
                </a:rPr>
                <a:t>Risk Analysis</a:t>
              </a:r>
            </a:p>
          </p:txBody>
        </p:sp>
        <p:cxnSp>
          <p:nvCxnSpPr>
            <p:cNvPr id="203" name="Straight Connector 202"/>
            <p:cNvCxnSpPr/>
            <p:nvPr/>
          </p:nvCxnSpPr>
          <p:spPr>
            <a:xfrm flipH="1">
              <a:off x="3575470" y="5999028"/>
              <a:ext cx="325755" cy="0"/>
            </a:xfrm>
            <a:prstGeom prst="line">
              <a:avLst/>
            </a:prstGeom>
            <a:ln>
              <a:solidFill>
                <a:srgbClr val="20AA9A"/>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4" name="Rectangle 203"/>
            <p:cNvSpPr/>
            <p:nvPr/>
          </p:nvSpPr>
          <p:spPr>
            <a:xfrm>
              <a:off x="2106339" y="5845176"/>
              <a:ext cx="1518014" cy="307706"/>
            </a:xfrm>
            <a:prstGeom prst="rect">
              <a:avLst/>
            </a:prstGeom>
          </p:spPr>
          <p:txBody>
            <a:bodyPr wrap="none">
              <a:spAutoFit/>
            </a:bodyPr>
            <a:lstStyle/>
            <a:p>
              <a:r>
                <a:rPr lang="en-US" sz="1400">
                  <a:solidFill>
                    <a:srgbClr val="FFFFFF"/>
                  </a:solidFill>
                </a:rPr>
                <a:t>Retail Innovation</a:t>
              </a:r>
            </a:p>
          </p:txBody>
        </p:sp>
        <p:grpSp>
          <p:nvGrpSpPr>
            <p:cNvPr id="205" name="Group 204"/>
            <p:cNvGrpSpPr/>
            <p:nvPr/>
          </p:nvGrpSpPr>
          <p:grpSpPr>
            <a:xfrm>
              <a:off x="4058799" y="5867454"/>
              <a:ext cx="319220" cy="263151"/>
              <a:chOff x="2301875" y="3186113"/>
              <a:chExt cx="677863" cy="558800"/>
            </a:xfrm>
            <a:solidFill>
              <a:schemeClr val="bg1"/>
            </a:solidFill>
          </p:grpSpPr>
          <p:sp>
            <p:nvSpPr>
              <p:cNvPr id="206" name="Freeform 6"/>
              <p:cNvSpPr>
                <a:spLocks/>
              </p:cNvSpPr>
              <p:nvPr/>
            </p:nvSpPr>
            <p:spPr bwMode="auto">
              <a:xfrm>
                <a:off x="2301875" y="3186113"/>
                <a:ext cx="677863" cy="366713"/>
              </a:xfrm>
              <a:custGeom>
                <a:avLst/>
                <a:gdLst>
                  <a:gd name="T0" fmla="*/ 380 w 427"/>
                  <a:gd name="T1" fmla="*/ 231 h 231"/>
                  <a:gd name="T2" fmla="*/ 213 w 427"/>
                  <a:gd name="T3" fmla="*/ 65 h 231"/>
                  <a:gd name="T4" fmla="*/ 47 w 427"/>
                  <a:gd name="T5" fmla="*/ 231 h 231"/>
                  <a:gd name="T6" fmla="*/ 18 w 427"/>
                  <a:gd name="T7" fmla="*/ 231 h 231"/>
                  <a:gd name="T8" fmla="*/ 0 w 427"/>
                  <a:gd name="T9" fmla="*/ 213 h 231"/>
                  <a:gd name="T10" fmla="*/ 181 w 427"/>
                  <a:gd name="T11" fmla="*/ 32 h 231"/>
                  <a:gd name="T12" fmla="*/ 213 w 427"/>
                  <a:gd name="T13" fmla="*/ 0 h 231"/>
                  <a:gd name="T14" fmla="*/ 246 w 427"/>
                  <a:gd name="T15" fmla="*/ 32 h 231"/>
                  <a:gd name="T16" fmla="*/ 427 w 427"/>
                  <a:gd name="T17" fmla="*/ 213 h 231"/>
                  <a:gd name="T18" fmla="*/ 409 w 427"/>
                  <a:gd name="T19" fmla="*/ 231 h 231"/>
                  <a:gd name="T20" fmla="*/ 380 w 427"/>
                  <a:gd name="T21"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231">
                    <a:moveTo>
                      <a:pt x="380" y="231"/>
                    </a:moveTo>
                    <a:lnTo>
                      <a:pt x="213" y="65"/>
                    </a:lnTo>
                    <a:lnTo>
                      <a:pt x="47" y="231"/>
                    </a:lnTo>
                    <a:lnTo>
                      <a:pt x="18" y="231"/>
                    </a:lnTo>
                    <a:lnTo>
                      <a:pt x="0" y="213"/>
                    </a:lnTo>
                    <a:lnTo>
                      <a:pt x="181" y="32"/>
                    </a:lnTo>
                    <a:lnTo>
                      <a:pt x="213" y="0"/>
                    </a:lnTo>
                    <a:lnTo>
                      <a:pt x="246" y="32"/>
                    </a:lnTo>
                    <a:lnTo>
                      <a:pt x="427" y="213"/>
                    </a:lnTo>
                    <a:lnTo>
                      <a:pt x="409" y="231"/>
                    </a:lnTo>
                    <a:lnTo>
                      <a:pt x="380" y="2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207" name="Freeform 7"/>
              <p:cNvSpPr>
                <a:spLocks/>
              </p:cNvSpPr>
              <p:nvPr/>
            </p:nvSpPr>
            <p:spPr bwMode="auto">
              <a:xfrm>
                <a:off x="2424113" y="3233738"/>
                <a:ext cx="96838" cy="139700"/>
              </a:xfrm>
              <a:custGeom>
                <a:avLst/>
                <a:gdLst>
                  <a:gd name="T0" fmla="*/ 0 w 61"/>
                  <a:gd name="T1" fmla="*/ 0 h 88"/>
                  <a:gd name="T2" fmla="*/ 61 w 61"/>
                  <a:gd name="T3" fmla="*/ 0 h 88"/>
                  <a:gd name="T4" fmla="*/ 61 w 61"/>
                  <a:gd name="T5" fmla="*/ 27 h 88"/>
                  <a:gd name="T6" fmla="*/ 0 w 61"/>
                  <a:gd name="T7" fmla="*/ 88 h 88"/>
                  <a:gd name="T8" fmla="*/ 0 w 61"/>
                  <a:gd name="T9" fmla="*/ 0 h 88"/>
                </a:gdLst>
                <a:ahLst/>
                <a:cxnLst>
                  <a:cxn ang="0">
                    <a:pos x="T0" y="T1"/>
                  </a:cxn>
                  <a:cxn ang="0">
                    <a:pos x="T2" y="T3"/>
                  </a:cxn>
                  <a:cxn ang="0">
                    <a:pos x="T4" y="T5"/>
                  </a:cxn>
                  <a:cxn ang="0">
                    <a:pos x="T6" y="T7"/>
                  </a:cxn>
                  <a:cxn ang="0">
                    <a:pos x="T8" y="T9"/>
                  </a:cxn>
                </a:cxnLst>
                <a:rect l="0" t="0" r="r" b="b"/>
                <a:pathLst>
                  <a:path w="61" h="88">
                    <a:moveTo>
                      <a:pt x="0" y="0"/>
                    </a:moveTo>
                    <a:lnTo>
                      <a:pt x="61" y="0"/>
                    </a:lnTo>
                    <a:lnTo>
                      <a:pt x="61" y="27"/>
                    </a:lnTo>
                    <a:lnTo>
                      <a:pt x="0" y="88"/>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sp>
            <p:nvSpPr>
              <p:cNvPr id="208" name="Freeform 8"/>
              <p:cNvSpPr>
                <a:spLocks/>
              </p:cNvSpPr>
              <p:nvPr/>
            </p:nvSpPr>
            <p:spPr bwMode="auto">
              <a:xfrm>
                <a:off x="2405063" y="3319463"/>
                <a:ext cx="471488" cy="425450"/>
              </a:xfrm>
              <a:custGeom>
                <a:avLst/>
                <a:gdLst>
                  <a:gd name="T0" fmla="*/ 184 w 297"/>
                  <a:gd name="T1" fmla="*/ 145 h 268"/>
                  <a:gd name="T2" fmla="*/ 184 w 297"/>
                  <a:gd name="T3" fmla="*/ 268 h 268"/>
                  <a:gd name="T4" fmla="*/ 297 w 297"/>
                  <a:gd name="T5" fmla="*/ 268 h 268"/>
                  <a:gd name="T6" fmla="*/ 297 w 297"/>
                  <a:gd name="T7" fmla="*/ 149 h 268"/>
                  <a:gd name="T8" fmla="*/ 148 w 297"/>
                  <a:gd name="T9" fmla="*/ 0 h 268"/>
                  <a:gd name="T10" fmla="*/ 0 w 297"/>
                  <a:gd name="T11" fmla="*/ 149 h 268"/>
                  <a:gd name="T12" fmla="*/ 0 w 297"/>
                  <a:gd name="T13" fmla="*/ 268 h 268"/>
                  <a:gd name="T14" fmla="*/ 113 w 297"/>
                  <a:gd name="T15" fmla="*/ 268 h 268"/>
                  <a:gd name="T16" fmla="*/ 113 w 297"/>
                  <a:gd name="T17" fmla="*/ 145 h 268"/>
                  <a:gd name="T18" fmla="*/ 184 w 297"/>
                  <a:gd name="T19"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7" h="268">
                    <a:moveTo>
                      <a:pt x="184" y="145"/>
                    </a:moveTo>
                    <a:lnTo>
                      <a:pt x="184" y="268"/>
                    </a:lnTo>
                    <a:lnTo>
                      <a:pt x="297" y="268"/>
                    </a:lnTo>
                    <a:lnTo>
                      <a:pt x="297" y="149"/>
                    </a:lnTo>
                    <a:lnTo>
                      <a:pt x="148" y="0"/>
                    </a:lnTo>
                    <a:lnTo>
                      <a:pt x="0" y="149"/>
                    </a:lnTo>
                    <a:lnTo>
                      <a:pt x="0" y="268"/>
                    </a:lnTo>
                    <a:lnTo>
                      <a:pt x="113" y="268"/>
                    </a:lnTo>
                    <a:lnTo>
                      <a:pt x="113" y="145"/>
                    </a:lnTo>
                    <a:lnTo>
                      <a:pt x="184" y="1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8" tIns="45698" rIns="91398" bIns="45698" numCol="1" anchor="t" anchorCtr="0" compatLnSpc="1">
                <a:prstTxWarp prst="textNoShape">
                  <a:avLst/>
                </a:prstTxWarp>
              </a:bodyPr>
              <a:lstStyle/>
              <a:p>
                <a:endParaRPr lang="en-US">
                  <a:solidFill>
                    <a:srgbClr val="000000"/>
                  </a:solidFill>
                </a:endParaRPr>
              </a:p>
            </p:txBody>
          </p:sp>
        </p:grpSp>
      </p:grpSp>
      <p:sp>
        <p:nvSpPr>
          <p:cNvPr id="2" name="Title 1"/>
          <p:cNvSpPr>
            <a:spLocks noGrp="1"/>
          </p:cNvSpPr>
          <p:nvPr>
            <p:ph type="title"/>
          </p:nvPr>
        </p:nvSpPr>
        <p:spPr/>
        <p:txBody>
          <a:bodyPr/>
          <a:lstStyle/>
          <a:p>
            <a:r>
              <a:rPr lang="en-US"/>
              <a:t>THE ACCENTURE AND MIT </a:t>
            </a:r>
            <a:br>
              <a:rPr lang="en-US"/>
            </a:br>
            <a:r>
              <a:rPr lang="en-US"/>
              <a:t>ALLIANCE IN BUSINESS ANALYTICS </a:t>
            </a:r>
          </a:p>
        </p:txBody>
      </p:sp>
      <p:sp>
        <p:nvSpPr>
          <p:cNvPr id="3" name="Slide Number Placeholder 2"/>
          <p:cNvSpPr>
            <a:spLocks noGrp="1"/>
          </p:cNvSpPr>
          <p:nvPr>
            <p:ph type="sldNum" sz="quarter" idx="10"/>
          </p:nvPr>
        </p:nvSpPr>
        <p:spPr/>
        <p:txBody>
          <a:bodyPr/>
          <a:lstStyle/>
          <a:p>
            <a:fld id="{90CBDC3A-D49F-4631-A8C7-55D59B33E5FA}" type="slidenum">
              <a:rPr lang="en-US" smtClean="0">
                <a:solidFill>
                  <a:srgbClr val="FFFFFF">
                    <a:alpha val="50000"/>
                  </a:srgbClr>
                </a:solidFill>
              </a:rPr>
              <a:pPr/>
              <a:t>66</a:t>
            </a:fld>
            <a:endParaRPr lang="en-US">
              <a:solidFill>
                <a:srgbClr val="FFFFFF">
                  <a:alpha val="50000"/>
                </a:srgbClr>
              </a:solidFill>
            </a:endParaRPr>
          </a:p>
        </p:txBody>
      </p:sp>
      <p:sp>
        <p:nvSpPr>
          <p:cNvPr id="4" name="Text Placeholder 3"/>
          <p:cNvSpPr>
            <a:spLocks noGrp="1"/>
          </p:cNvSpPr>
          <p:nvPr>
            <p:ph type="body" sz="quarter" idx="12"/>
          </p:nvPr>
        </p:nvSpPr>
        <p:spPr>
          <a:xfrm>
            <a:off x="357724" y="1555389"/>
            <a:ext cx="11467744" cy="407894"/>
          </a:xfrm>
        </p:spPr>
        <p:txBody>
          <a:bodyPr/>
          <a:lstStyle/>
          <a:p>
            <a:r>
              <a:rPr lang="en-US"/>
              <a:t>Current research portfolio </a:t>
            </a:r>
          </a:p>
        </p:txBody>
      </p:sp>
      <p:sp>
        <p:nvSpPr>
          <p:cNvPr id="9" name="Footer Placeholder 8"/>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Tree>
    <p:extLst>
      <p:ext uri="{BB962C8B-B14F-4D97-AF65-F5344CB8AC3E}">
        <p14:creationId xmlns:p14="http://schemas.microsoft.com/office/powerpoint/2010/main" val="60798875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a:xfrm>
            <a:off x="2885341" y="1706642"/>
            <a:ext cx="6418143" cy="707466"/>
          </a:xfrm>
          <a:prstGeom prst="rect">
            <a:avLst/>
          </a:prstGeom>
        </p:spPr>
        <p:txBody>
          <a:bodyPr wrap="none">
            <a:spAutoFit/>
          </a:bodyPr>
          <a:lstStyle/>
          <a:p>
            <a:pPr algn="ctr"/>
            <a:r>
              <a:rPr lang="en-GB" sz="2000">
                <a:solidFill>
                  <a:srgbClr val="FFFFFF"/>
                </a:solidFill>
              </a:rPr>
              <a:t>Growing library of apps and industry solutions that can </a:t>
            </a:r>
            <a:br>
              <a:rPr lang="en-GB" sz="2000">
                <a:solidFill>
                  <a:srgbClr val="FFFFFF"/>
                </a:solidFill>
              </a:rPr>
            </a:br>
            <a:r>
              <a:rPr lang="en-GB" sz="2000">
                <a:solidFill>
                  <a:srgbClr val="FFFFFF"/>
                </a:solidFill>
              </a:rPr>
              <a:t>also be starting points for new development</a:t>
            </a:r>
          </a:p>
        </p:txBody>
      </p:sp>
      <p:sp>
        <p:nvSpPr>
          <p:cNvPr id="7" name="Text Placeholder 5"/>
          <p:cNvSpPr txBox="1">
            <a:spLocks/>
          </p:cNvSpPr>
          <p:nvPr/>
        </p:nvSpPr>
        <p:spPr>
          <a:xfrm>
            <a:off x="629336" y="1143429"/>
            <a:ext cx="11390057" cy="417074"/>
          </a:xfrm>
          <a:prstGeom prst="rect">
            <a:avLst/>
          </a:prstGeom>
        </p:spPr>
        <p:txBody>
          <a:bodyPr vert="horz" lIns="0" tIns="60909" rIns="0" bIns="60909" rtlCol="0">
            <a:noAutofit/>
          </a:bodyPr>
          <a:lstStyle>
            <a:lvl1pPr marL="0" indent="0" algn="l" rtl="0" eaLnBrk="1" fontAlgn="base" hangingPunct="1">
              <a:spcBef>
                <a:spcPts val="800"/>
              </a:spcBef>
              <a:spcAft>
                <a:spcPct val="0"/>
              </a:spcAft>
              <a:buFont typeface="Arial" pitchFamily="34" charset="0"/>
              <a:buNone/>
              <a:defRPr sz="2000" kern="1200">
                <a:solidFill>
                  <a:schemeClr val="accent2"/>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3500"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3200"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2900"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2700"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endParaRPr lang="en-GB">
              <a:solidFill>
                <a:srgbClr val="FFB500"/>
              </a:solidFill>
            </a:endParaRPr>
          </a:p>
        </p:txBody>
      </p:sp>
      <p:sp>
        <p:nvSpPr>
          <p:cNvPr id="127" name="Title 2"/>
          <p:cNvSpPr txBox="1">
            <a:spLocks/>
          </p:cNvSpPr>
          <p:nvPr/>
        </p:nvSpPr>
        <p:spPr>
          <a:xfrm>
            <a:off x="4407" y="-32463"/>
            <a:ext cx="12180012" cy="1511543"/>
          </a:xfrm>
          <a:prstGeom prst="rect">
            <a:avLst/>
          </a:prstGeom>
        </p:spPr>
        <p:txBody>
          <a:bodyPr vert="horz" lIns="0" tIns="45681" rIns="0" bIns="0" rtlCol="0" anchor="b" anchorCtr="0">
            <a:noAutofit/>
          </a:bodyPr>
          <a:lstStyle>
            <a:lvl1pPr algn="l" rtl="0" eaLnBrk="1" fontAlgn="base" hangingPunct="1">
              <a:spcBef>
                <a:spcPct val="0"/>
              </a:spcBef>
              <a:spcAft>
                <a:spcPct val="0"/>
              </a:spcAft>
              <a:defRPr lang="de-DE" sz="2400" b="1" kern="1200" dirty="0">
                <a:solidFill>
                  <a:schemeClr val="bg1"/>
                </a:solidFill>
                <a:latin typeface="+mj-lt"/>
                <a:ea typeface="+mj-ea"/>
                <a:cs typeface="+mj-cs"/>
              </a:defRPr>
            </a:lvl1pPr>
            <a:lvl2pPr algn="l" rtl="0" eaLnBrk="1" fontAlgn="base" hangingPunct="1">
              <a:spcBef>
                <a:spcPct val="0"/>
              </a:spcBef>
              <a:spcAft>
                <a:spcPct val="0"/>
              </a:spcAft>
              <a:defRPr sz="4400" b="1">
                <a:solidFill>
                  <a:schemeClr val="tx1"/>
                </a:solidFill>
                <a:latin typeface="Arial" charset="0"/>
              </a:defRPr>
            </a:lvl2pPr>
            <a:lvl3pPr algn="l" rtl="0" eaLnBrk="1" fontAlgn="base" hangingPunct="1">
              <a:spcBef>
                <a:spcPct val="0"/>
              </a:spcBef>
              <a:spcAft>
                <a:spcPct val="0"/>
              </a:spcAft>
              <a:defRPr sz="4400" b="1">
                <a:solidFill>
                  <a:schemeClr val="tx1"/>
                </a:solidFill>
                <a:latin typeface="Arial" charset="0"/>
              </a:defRPr>
            </a:lvl3pPr>
            <a:lvl4pPr algn="l" rtl="0" eaLnBrk="1" fontAlgn="base" hangingPunct="1">
              <a:spcBef>
                <a:spcPct val="0"/>
              </a:spcBef>
              <a:spcAft>
                <a:spcPct val="0"/>
              </a:spcAft>
              <a:defRPr sz="4400" b="1">
                <a:solidFill>
                  <a:schemeClr val="tx1"/>
                </a:solidFill>
                <a:latin typeface="Arial" charset="0"/>
              </a:defRPr>
            </a:lvl4pPr>
            <a:lvl5pPr algn="l" rtl="0" eaLnBrk="1" fontAlgn="base" hangingPunct="1">
              <a:spcBef>
                <a:spcPct val="0"/>
              </a:spcBef>
              <a:spcAft>
                <a:spcPct val="0"/>
              </a:spcAft>
              <a:defRPr sz="4400" b="1">
                <a:solidFill>
                  <a:schemeClr val="tx1"/>
                </a:solidFill>
                <a:latin typeface="Arial" charset="0"/>
              </a:defRPr>
            </a:lvl5pPr>
            <a:lvl6pPr marL="457181" algn="l" rtl="0" eaLnBrk="1" fontAlgn="base" hangingPunct="1">
              <a:spcBef>
                <a:spcPct val="0"/>
              </a:spcBef>
              <a:spcAft>
                <a:spcPct val="0"/>
              </a:spcAft>
              <a:defRPr b="1">
                <a:solidFill>
                  <a:schemeClr val="tx1"/>
                </a:solidFill>
                <a:latin typeface="Arial" charset="0"/>
              </a:defRPr>
            </a:lvl6pPr>
            <a:lvl7pPr marL="914362" algn="l" rtl="0" eaLnBrk="1" fontAlgn="base" hangingPunct="1">
              <a:spcBef>
                <a:spcPct val="0"/>
              </a:spcBef>
              <a:spcAft>
                <a:spcPct val="0"/>
              </a:spcAft>
              <a:defRPr b="1">
                <a:solidFill>
                  <a:schemeClr val="tx1"/>
                </a:solidFill>
                <a:latin typeface="Arial" charset="0"/>
              </a:defRPr>
            </a:lvl7pPr>
            <a:lvl8pPr marL="1371543" algn="l" rtl="0" eaLnBrk="1" fontAlgn="base" hangingPunct="1">
              <a:spcBef>
                <a:spcPct val="0"/>
              </a:spcBef>
              <a:spcAft>
                <a:spcPct val="0"/>
              </a:spcAft>
              <a:defRPr b="1">
                <a:solidFill>
                  <a:schemeClr val="tx1"/>
                </a:solidFill>
                <a:latin typeface="Arial" charset="0"/>
              </a:defRPr>
            </a:lvl8pPr>
            <a:lvl9pPr marL="1828724" algn="l" rtl="0" eaLnBrk="1" fontAlgn="base" hangingPunct="1">
              <a:spcBef>
                <a:spcPct val="0"/>
              </a:spcBef>
              <a:spcAft>
                <a:spcPct val="0"/>
              </a:spcAft>
              <a:defRPr b="1">
                <a:solidFill>
                  <a:schemeClr val="tx1"/>
                </a:solidFill>
                <a:latin typeface="Arial" charset="0"/>
              </a:defRPr>
            </a:lvl9pPr>
          </a:lstStyle>
          <a:p>
            <a:pPr algn="ctr">
              <a:lnSpc>
                <a:spcPct val="80000"/>
              </a:lnSpc>
            </a:pPr>
            <a:endParaRPr lang="en-US" sz="3198">
              <a:solidFill>
                <a:srgbClr val="FFFFFF"/>
              </a:solidFill>
              <a:latin typeface="Arial Black" charset="0"/>
              <a:ea typeface="Arial Black" charset="0"/>
              <a:cs typeface="Arial Black" charset="0"/>
            </a:endParaRPr>
          </a:p>
        </p:txBody>
      </p:sp>
      <p:grpSp>
        <p:nvGrpSpPr>
          <p:cNvPr id="3" name="Group 2"/>
          <p:cNvGrpSpPr/>
          <p:nvPr/>
        </p:nvGrpSpPr>
        <p:grpSpPr>
          <a:xfrm>
            <a:off x="1079535" y="2581544"/>
            <a:ext cx="10034519" cy="3386523"/>
            <a:chOff x="1583780" y="2700921"/>
            <a:chExt cx="9019680" cy="3197729"/>
          </a:xfrm>
          <a:solidFill>
            <a:schemeClr val="accent6"/>
          </a:solidFill>
        </p:grpSpPr>
        <p:sp>
          <p:nvSpPr>
            <p:cNvPr id="130" name="Rectangle 129"/>
            <p:cNvSpPr/>
            <p:nvPr/>
          </p:nvSpPr>
          <p:spPr>
            <a:xfrm>
              <a:off x="1583780" y="2700921"/>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r>
                <a:rPr lang="en-US" sz="1400">
                  <a:solidFill>
                    <a:srgbClr val="FFFFFF"/>
                  </a:solidFill>
                  <a:ea typeface="ＭＳ Ｐゴシック" charset="-128"/>
                </a:rPr>
                <a:t>Asset Optimization</a:t>
              </a:r>
            </a:p>
          </p:txBody>
        </p:sp>
        <p:sp>
          <p:nvSpPr>
            <p:cNvPr id="135" name="Rectangle 134"/>
            <p:cNvSpPr/>
            <p:nvPr/>
          </p:nvSpPr>
          <p:spPr>
            <a:xfrm>
              <a:off x="1583780" y="3064632"/>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Claims Fraud</a:t>
              </a:r>
            </a:p>
          </p:txBody>
        </p:sp>
        <p:sp>
          <p:nvSpPr>
            <p:cNvPr id="139" name="Rectangle 138"/>
            <p:cNvSpPr/>
            <p:nvPr/>
          </p:nvSpPr>
          <p:spPr>
            <a:xfrm>
              <a:off x="1583780" y="3428343"/>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Demand Forecast</a:t>
              </a:r>
            </a:p>
          </p:txBody>
        </p:sp>
        <p:sp>
          <p:nvSpPr>
            <p:cNvPr id="144" name="Rectangle 143"/>
            <p:cNvSpPr/>
            <p:nvPr/>
          </p:nvSpPr>
          <p:spPr>
            <a:xfrm>
              <a:off x="1583780" y="3792054"/>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High Value Customer Retention</a:t>
              </a:r>
            </a:p>
          </p:txBody>
        </p:sp>
        <p:sp>
          <p:nvSpPr>
            <p:cNvPr id="149" name="Rectangle 148"/>
            <p:cNvSpPr/>
            <p:nvPr/>
          </p:nvSpPr>
          <p:spPr>
            <a:xfrm>
              <a:off x="1583780" y="4155765"/>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Marketing Impact Measurement</a:t>
              </a:r>
            </a:p>
          </p:txBody>
        </p:sp>
        <p:sp>
          <p:nvSpPr>
            <p:cNvPr id="154" name="Rectangle 153"/>
            <p:cNvSpPr/>
            <p:nvPr/>
          </p:nvSpPr>
          <p:spPr>
            <a:xfrm>
              <a:off x="1583780" y="4519476"/>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Next Best</a:t>
              </a:r>
            </a:p>
          </p:txBody>
        </p:sp>
        <p:sp>
          <p:nvSpPr>
            <p:cNvPr id="159" name="Rectangle 158"/>
            <p:cNvSpPr/>
            <p:nvPr/>
          </p:nvSpPr>
          <p:spPr>
            <a:xfrm>
              <a:off x="1583780" y="4883187"/>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Pricing Optimization</a:t>
              </a:r>
            </a:p>
          </p:txBody>
        </p:sp>
        <p:sp>
          <p:nvSpPr>
            <p:cNvPr id="164" name="Rectangle 163"/>
            <p:cNvSpPr/>
            <p:nvPr/>
          </p:nvSpPr>
          <p:spPr>
            <a:xfrm>
              <a:off x="1583780" y="5246898"/>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Predictive Fault Management</a:t>
              </a:r>
            </a:p>
          </p:txBody>
        </p:sp>
        <p:sp>
          <p:nvSpPr>
            <p:cNvPr id="169" name="Rectangle 168"/>
            <p:cNvSpPr/>
            <p:nvPr/>
          </p:nvSpPr>
          <p:spPr>
            <a:xfrm>
              <a:off x="1583780" y="5610612"/>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Supply Chain Forecasting</a:t>
              </a:r>
            </a:p>
          </p:txBody>
        </p:sp>
        <p:sp>
          <p:nvSpPr>
            <p:cNvPr id="173" name="Rectangle 172"/>
            <p:cNvSpPr/>
            <p:nvPr/>
          </p:nvSpPr>
          <p:spPr>
            <a:xfrm>
              <a:off x="4615926" y="2700921"/>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Attachment/Renewal Analytics</a:t>
              </a:r>
            </a:p>
          </p:txBody>
        </p:sp>
        <p:sp>
          <p:nvSpPr>
            <p:cNvPr id="177" name="Rectangle 176"/>
            <p:cNvSpPr/>
            <p:nvPr/>
          </p:nvSpPr>
          <p:spPr>
            <a:xfrm>
              <a:off x="4615926" y="3064632"/>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Credit Scoring</a:t>
              </a:r>
            </a:p>
          </p:txBody>
        </p:sp>
        <p:sp>
          <p:nvSpPr>
            <p:cNvPr id="182" name="Rectangle 181"/>
            <p:cNvSpPr/>
            <p:nvPr/>
          </p:nvSpPr>
          <p:spPr>
            <a:xfrm>
              <a:off x="4615926" y="3428343"/>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Early Warning</a:t>
              </a:r>
            </a:p>
          </p:txBody>
        </p:sp>
        <p:sp>
          <p:nvSpPr>
            <p:cNvPr id="187" name="Rectangle 186"/>
            <p:cNvSpPr/>
            <p:nvPr/>
          </p:nvSpPr>
          <p:spPr>
            <a:xfrm>
              <a:off x="4615926" y="3792054"/>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Incentive Compensation</a:t>
              </a:r>
            </a:p>
          </p:txBody>
        </p:sp>
        <p:sp>
          <p:nvSpPr>
            <p:cNvPr id="192" name="Rectangle 191"/>
            <p:cNvSpPr/>
            <p:nvPr/>
          </p:nvSpPr>
          <p:spPr>
            <a:xfrm>
              <a:off x="4615926" y="4155765"/>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Marketing Promotion Optimization</a:t>
              </a:r>
            </a:p>
          </p:txBody>
        </p:sp>
        <p:sp>
          <p:nvSpPr>
            <p:cNvPr id="197" name="Rectangle 196"/>
            <p:cNvSpPr/>
            <p:nvPr/>
          </p:nvSpPr>
          <p:spPr>
            <a:xfrm>
              <a:off x="4615926" y="4519476"/>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Portfolio Management</a:t>
              </a:r>
            </a:p>
          </p:txBody>
        </p:sp>
        <p:sp>
          <p:nvSpPr>
            <p:cNvPr id="202" name="Rectangle 201"/>
            <p:cNvSpPr/>
            <p:nvPr/>
          </p:nvSpPr>
          <p:spPr>
            <a:xfrm>
              <a:off x="4615926" y="4883187"/>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Promotions Effectiveness</a:t>
              </a:r>
            </a:p>
          </p:txBody>
        </p:sp>
        <p:sp>
          <p:nvSpPr>
            <p:cNvPr id="207" name="Rectangle 206"/>
            <p:cNvSpPr/>
            <p:nvPr/>
          </p:nvSpPr>
          <p:spPr>
            <a:xfrm>
              <a:off x="4615926" y="5246898"/>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Risk Management</a:t>
              </a:r>
            </a:p>
          </p:txBody>
        </p:sp>
        <p:sp>
          <p:nvSpPr>
            <p:cNvPr id="212" name="Rectangle 211"/>
            <p:cNvSpPr/>
            <p:nvPr/>
          </p:nvSpPr>
          <p:spPr>
            <a:xfrm>
              <a:off x="4615926" y="5610612"/>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Top-of-License</a:t>
              </a:r>
            </a:p>
          </p:txBody>
        </p:sp>
        <p:sp>
          <p:nvSpPr>
            <p:cNvPr id="216" name="Rectangle 215"/>
            <p:cNvSpPr/>
            <p:nvPr/>
          </p:nvSpPr>
          <p:spPr>
            <a:xfrm>
              <a:off x="7648072" y="2700921"/>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Churn</a:t>
              </a:r>
            </a:p>
          </p:txBody>
        </p:sp>
        <p:sp>
          <p:nvSpPr>
            <p:cNvPr id="220" name="Rectangle 219"/>
            <p:cNvSpPr/>
            <p:nvPr/>
          </p:nvSpPr>
          <p:spPr>
            <a:xfrm>
              <a:off x="7648072" y="3064632"/>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Customer Potential</a:t>
              </a:r>
            </a:p>
          </p:txBody>
        </p:sp>
        <p:sp>
          <p:nvSpPr>
            <p:cNvPr id="225" name="Rectangle 224"/>
            <p:cNvSpPr/>
            <p:nvPr/>
          </p:nvSpPr>
          <p:spPr>
            <a:xfrm>
              <a:off x="7648072" y="3428343"/>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Energy Planning</a:t>
              </a:r>
            </a:p>
          </p:txBody>
        </p:sp>
        <p:sp>
          <p:nvSpPr>
            <p:cNvPr id="230" name="Rectangle 229"/>
            <p:cNvSpPr/>
            <p:nvPr/>
          </p:nvSpPr>
          <p:spPr>
            <a:xfrm>
              <a:off x="7648072" y="3792054"/>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Loyalty</a:t>
              </a:r>
            </a:p>
          </p:txBody>
        </p:sp>
        <p:sp>
          <p:nvSpPr>
            <p:cNvPr id="235" name="Rectangle 234"/>
            <p:cNvSpPr/>
            <p:nvPr/>
          </p:nvSpPr>
          <p:spPr>
            <a:xfrm>
              <a:off x="7648072" y="4155765"/>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Maintenance Optimization</a:t>
              </a:r>
            </a:p>
          </p:txBody>
        </p:sp>
        <p:sp>
          <p:nvSpPr>
            <p:cNvPr id="240" name="Rectangle 239"/>
            <p:cNvSpPr/>
            <p:nvPr/>
          </p:nvSpPr>
          <p:spPr>
            <a:xfrm>
              <a:off x="7648072" y="4519476"/>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Predictive Fault Management</a:t>
              </a:r>
            </a:p>
          </p:txBody>
        </p:sp>
        <p:sp>
          <p:nvSpPr>
            <p:cNvPr id="245" name="Rectangle 244"/>
            <p:cNvSpPr/>
            <p:nvPr/>
          </p:nvSpPr>
          <p:spPr>
            <a:xfrm>
              <a:off x="7648072" y="4883187"/>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Predictive Asset Maintenance</a:t>
              </a:r>
            </a:p>
          </p:txBody>
        </p:sp>
        <p:sp>
          <p:nvSpPr>
            <p:cNvPr id="250" name="Rectangle 249"/>
            <p:cNvSpPr/>
            <p:nvPr/>
          </p:nvSpPr>
          <p:spPr>
            <a:xfrm>
              <a:off x="7648072" y="5246898"/>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spcBef>
                  <a:spcPts val="300"/>
                </a:spcBef>
              </a:pPr>
              <a:r>
                <a:rPr lang="en-US" sz="1400">
                  <a:solidFill>
                    <a:srgbClr val="FFFFFF"/>
                  </a:solidFill>
                  <a:ea typeface="ＭＳ Ｐゴシック" charset="-128"/>
                </a:rPr>
                <a:t>Spare Parts Inventory Optimization</a:t>
              </a:r>
            </a:p>
          </p:txBody>
        </p:sp>
        <p:sp>
          <p:nvSpPr>
            <p:cNvPr id="255" name="Rectangle 254"/>
            <p:cNvSpPr/>
            <p:nvPr/>
          </p:nvSpPr>
          <p:spPr>
            <a:xfrm>
              <a:off x="7648072" y="5610612"/>
              <a:ext cx="2955388" cy="288038"/>
            </a:xfrm>
            <a:prstGeom prst="rect">
              <a:avLst/>
            </a:prstGeom>
            <a:grp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7964" tIns="71975" rIns="71975" bIns="71975" rtlCol="0" anchor="ctr"/>
            <a:lstStyle/>
            <a:p>
              <a:pPr defTabSz="456744">
                <a:lnSpc>
                  <a:spcPct val="85000"/>
                </a:lnSpc>
              </a:pPr>
              <a:r>
                <a:rPr lang="en-US" sz="1400">
                  <a:solidFill>
                    <a:srgbClr val="FFFFFF"/>
                  </a:solidFill>
                  <a:ea typeface="ＭＳ Ｐゴシック" charset="-128"/>
                </a:rPr>
                <a:t>Transportation Optimization</a:t>
              </a:r>
            </a:p>
          </p:txBody>
        </p:sp>
      </p:grpSp>
      <p:sp>
        <p:nvSpPr>
          <p:cNvPr id="5" name="Title 4"/>
          <p:cNvSpPr>
            <a:spLocks noGrp="1"/>
          </p:cNvSpPr>
          <p:nvPr>
            <p:ph type="title"/>
          </p:nvPr>
        </p:nvSpPr>
        <p:spPr/>
        <p:txBody>
          <a:bodyPr/>
          <a:lstStyle/>
          <a:p>
            <a:r>
              <a:rPr lang="en-US"/>
              <a:t>ADVANCED ANALYTICS APPS EMBED ANALYTICS INTO BUSINESS PROCESSES</a:t>
            </a:r>
          </a:p>
        </p:txBody>
      </p:sp>
      <p:sp>
        <p:nvSpPr>
          <p:cNvPr id="4" name="Slide Number Placeholder 3"/>
          <p:cNvSpPr>
            <a:spLocks noGrp="1"/>
          </p:cNvSpPr>
          <p:nvPr>
            <p:ph type="sldNum" sz="quarter" idx="10"/>
          </p:nvPr>
        </p:nvSpPr>
        <p:spPr/>
        <p:txBody>
          <a:bodyPr/>
          <a:lstStyle/>
          <a:p>
            <a:fld id="{90CBDC3A-D49F-4631-A8C7-55D59B33E5FA}" type="slidenum">
              <a:rPr lang="en-US" smtClean="0">
                <a:solidFill>
                  <a:srgbClr val="FFFFFF">
                    <a:alpha val="50000"/>
                  </a:srgbClr>
                </a:solidFill>
              </a:rPr>
              <a:pPr/>
              <a:t>67</a:t>
            </a:fld>
            <a:endParaRPr lang="en-US">
              <a:solidFill>
                <a:srgbClr val="FFFFFF">
                  <a:alpha val="50000"/>
                </a:srgbClr>
              </a:solidFill>
            </a:endParaRPr>
          </a:p>
        </p:txBody>
      </p:sp>
      <p:cxnSp>
        <p:nvCxnSpPr>
          <p:cNvPr id="35" name="Straight Connector 34"/>
          <p:cNvCxnSpPr/>
          <p:nvPr/>
        </p:nvCxnSpPr>
        <p:spPr>
          <a:xfrm>
            <a:off x="5006507" y="1566751"/>
            <a:ext cx="2175811" cy="0"/>
          </a:xfrm>
          <a:prstGeom prst="line">
            <a:avLst/>
          </a:prstGeom>
          <a:ln w="63500">
            <a:solidFill>
              <a:srgbClr val="FF3366"/>
            </a:solidFill>
          </a:ln>
        </p:spPr>
        <p:style>
          <a:lnRef idx="1">
            <a:schemeClr val="accent1"/>
          </a:lnRef>
          <a:fillRef idx="0">
            <a:schemeClr val="accent1"/>
          </a:fillRef>
          <a:effectRef idx="0">
            <a:schemeClr val="accent1"/>
          </a:effectRef>
          <a:fontRef idx="minor">
            <a:schemeClr val="tx1"/>
          </a:fontRef>
        </p:style>
      </p:cxnSp>
      <p:sp>
        <p:nvSpPr>
          <p:cNvPr id="12" name="Footer Placeholder 11"/>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2" name="Rectangle 1"/>
          <p:cNvSpPr/>
          <p:nvPr/>
        </p:nvSpPr>
        <p:spPr>
          <a:xfrm>
            <a:off x="1039789" y="6216803"/>
            <a:ext cx="6091415" cy="369247"/>
          </a:xfrm>
          <a:prstGeom prst="rect">
            <a:avLst/>
          </a:prstGeom>
        </p:spPr>
        <p:txBody>
          <a:bodyPr>
            <a:spAutoFit/>
          </a:bodyPr>
          <a:lstStyle/>
          <a:p>
            <a:pPr>
              <a:spcBef>
                <a:spcPts val="0"/>
              </a:spcBef>
              <a:spcAft>
                <a:spcPts val="900"/>
              </a:spcAft>
            </a:pPr>
            <a:r>
              <a:rPr lang="en-US">
                <a:solidFill>
                  <a:srgbClr val="000000"/>
                </a:solidFill>
                <a:hlinkClick r:id="rId3"/>
              </a:rPr>
              <a:t>https://</a:t>
            </a:r>
            <a:r>
              <a:rPr lang="en-US" err="1">
                <a:solidFill>
                  <a:srgbClr val="000000"/>
                </a:solidFill>
                <a:hlinkClick r:id="rId3"/>
              </a:rPr>
              <a:t>analyticapps.accenture.com</a:t>
            </a:r>
            <a:r>
              <a:rPr lang="en-US">
                <a:solidFill>
                  <a:srgbClr val="000000"/>
                </a:solidFill>
                <a:hlinkClick r:id="rId3"/>
              </a:rPr>
              <a:t>/</a:t>
            </a:r>
            <a:r>
              <a:rPr lang="en-US">
                <a:solidFill>
                  <a:srgbClr val="000000"/>
                </a:solidFill>
              </a:rPr>
              <a:t>  </a:t>
            </a:r>
          </a:p>
        </p:txBody>
      </p:sp>
    </p:spTree>
    <p:extLst>
      <p:ext uri="{BB962C8B-B14F-4D97-AF65-F5344CB8AC3E}">
        <p14:creationId xmlns:p14="http://schemas.microsoft.com/office/powerpoint/2010/main" val="126653585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3"/>
          <p:cNvSpPr>
            <a:spLocks noGrp="1"/>
          </p:cNvSpPr>
          <p:nvPr>
            <p:ph type="title"/>
          </p:nvPr>
        </p:nvSpPr>
        <p:spPr>
          <a:xfrm>
            <a:off x="624259" y="294553"/>
            <a:ext cx="10940317" cy="1323975"/>
          </a:xfrm>
        </p:spPr>
        <p:txBody>
          <a:bodyPr anchor="t"/>
          <a:lstStyle/>
          <a:p>
            <a:r>
              <a:rPr lang="en-US" sz="3600" b="0">
                <a:solidFill>
                  <a:schemeClr val="bg1"/>
                </a:solidFill>
              </a:rPr>
              <a:t>Appendix</a:t>
            </a:r>
          </a:p>
        </p:txBody>
      </p:sp>
      <p:sp>
        <p:nvSpPr>
          <p:cNvPr id="11" name="TextBox 10"/>
          <p:cNvSpPr txBox="1"/>
          <p:nvPr/>
        </p:nvSpPr>
        <p:spPr>
          <a:xfrm>
            <a:off x="1194924" y="1123569"/>
            <a:ext cx="8643692" cy="4062651"/>
          </a:xfrm>
          <a:prstGeom prst="rect">
            <a:avLst/>
          </a:prstGeom>
          <a:noFill/>
        </p:spPr>
        <p:txBody>
          <a:bodyPr wrap="square" rtlCol="0">
            <a:spAutoFit/>
          </a:bodyPr>
          <a:lstStyle/>
          <a:p>
            <a:pPr marL="363538" lvl="1">
              <a:spcAft>
                <a:spcPts val="1800"/>
              </a:spcAft>
            </a:pPr>
            <a:r>
              <a:rPr lang="en-US" sz="2400">
                <a:solidFill>
                  <a:schemeClr val="bg1"/>
                </a:solidFill>
              </a:rPr>
              <a:t>Case Studies</a:t>
            </a:r>
          </a:p>
          <a:p>
            <a:pPr marL="363538" lvl="1">
              <a:spcAft>
                <a:spcPts val="1800"/>
              </a:spcAft>
            </a:pPr>
            <a:r>
              <a:rPr lang="en-US" sz="2400">
                <a:solidFill>
                  <a:schemeClr val="bg1"/>
                </a:solidFill>
              </a:rPr>
              <a:t>Use Case Catalog</a:t>
            </a:r>
          </a:p>
          <a:p>
            <a:pPr marL="363538" lvl="1">
              <a:spcAft>
                <a:spcPts val="1800"/>
              </a:spcAft>
            </a:pPr>
            <a:r>
              <a:rPr lang="en-US" sz="2400">
                <a:solidFill>
                  <a:schemeClr val="bg1"/>
                </a:solidFill>
              </a:rPr>
              <a:t>Analytics Approach</a:t>
            </a:r>
          </a:p>
          <a:p>
            <a:pPr marL="363538" lvl="1">
              <a:spcAft>
                <a:spcPts val="1800"/>
              </a:spcAft>
            </a:pPr>
            <a:r>
              <a:rPr lang="en-US" sz="2400">
                <a:solidFill>
                  <a:schemeClr val="accent1"/>
                </a:solidFill>
              </a:rPr>
              <a:t>Accenture Capabilities</a:t>
            </a:r>
          </a:p>
          <a:p>
            <a:pPr marL="706438" lvl="1" indent="-342900">
              <a:spcAft>
                <a:spcPts val="1800"/>
              </a:spcAft>
              <a:buFontTx/>
              <a:buChar char="-"/>
            </a:pPr>
            <a:r>
              <a:rPr lang="en-US" sz="2400">
                <a:solidFill>
                  <a:schemeClr val="bg1"/>
                </a:solidFill>
              </a:rPr>
              <a:t>Analytics Practice </a:t>
            </a:r>
          </a:p>
          <a:p>
            <a:pPr marL="706438" lvl="1" indent="-342900">
              <a:spcAft>
                <a:spcPts val="1800"/>
              </a:spcAft>
              <a:buFontTx/>
              <a:buChar char="-"/>
            </a:pPr>
            <a:r>
              <a:rPr lang="en-US" sz="2400">
                <a:solidFill>
                  <a:schemeClr val="accent1"/>
                </a:solidFill>
              </a:rPr>
              <a:t>Accenture Insights Platform</a:t>
            </a:r>
          </a:p>
          <a:p>
            <a:pPr marL="706438" lvl="1" indent="-342900">
              <a:spcAft>
                <a:spcPts val="1800"/>
              </a:spcAft>
              <a:buFontTx/>
              <a:buChar char="-"/>
            </a:pPr>
            <a:r>
              <a:rPr lang="en-US" sz="2400">
                <a:solidFill>
                  <a:schemeClr val="bg1"/>
                </a:solidFill>
              </a:rPr>
              <a:t>Accenture Analytics on HANA Platform</a:t>
            </a:r>
          </a:p>
        </p:txBody>
      </p:sp>
      <p:sp>
        <p:nvSpPr>
          <p:cNvPr id="17" name="Freihandform 143"/>
          <p:cNvSpPr>
            <a:spLocks noChangeAspect="1"/>
          </p:cNvSpPr>
          <p:nvPr/>
        </p:nvSpPr>
        <p:spPr>
          <a:xfrm>
            <a:off x="1194925" y="29769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8" name="Freihandform 143"/>
          <p:cNvSpPr>
            <a:spLocks noChangeAspect="1"/>
          </p:cNvSpPr>
          <p:nvPr/>
        </p:nvSpPr>
        <p:spPr>
          <a:xfrm>
            <a:off x="1194925" y="17848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19" name="Freihandform 143"/>
          <p:cNvSpPr>
            <a:spLocks noChangeAspect="1"/>
          </p:cNvSpPr>
          <p:nvPr/>
        </p:nvSpPr>
        <p:spPr>
          <a:xfrm>
            <a:off x="1194925" y="1188632"/>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7" name="Freihandform 143"/>
          <p:cNvSpPr>
            <a:spLocks noChangeAspect="1"/>
          </p:cNvSpPr>
          <p:nvPr/>
        </p:nvSpPr>
        <p:spPr>
          <a:xfrm>
            <a:off x="1194925" y="2380732"/>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Tree>
    <p:extLst>
      <p:ext uri="{BB962C8B-B14F-4D97-AF65-F5344CB8AC3E}">
        <p14:creationId xmlns:p14="http://schemas.microsoft.com/office/powerpoint/2010/main" val="182577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546503336"/>
              </p:ext>
            </p:extLst>
          </p:nvPr>
        </p:nvGraphicFramePr>
        <p:xfrm>
          <a:off x="5995" y="2828"/>
          <a:ext cx="1587" cy="1587"/>
        </p:xfrm>
        <a:graphic>
          <a:graphicData uri="http://schemas.openxmlformats.org/presentationml/2006/ole">
            <mc:AlternateContent xmlns:mc="http://schemas.openxmlformats.org/markup-compatibility/2006">
              <mc:Choice xmlns:v="urn:schemas-microsoft-com:vml" Requires="v">
                <p:oleObj spid="_x0000_s289804" name="think-cell スライド" r:id="rId6" imgW="592" imgH="595" progId="TCLayout.ActiveDocument.1">
                  <p:embed/>
                </p:oleObj>
              </mc:Choice>
              <mc:Fallback>
                <p:oleObj name="think-cell スライド" r:id="rId6" imgW="592" imgH="595" progId="TCLayout.ActiveDocument.1">
                  <p:embed/>
                  <p:pic>
                    <p:nvPicPr>
                      <p:cNvPr id="3" name="Object 2" hidden="1"/>
                      <p:cNvPicPr/>
                      <p:nvPr/>
                    </p:nvPicPr>
                    <p:blipFill>
                      <a:blip r:embed="rId7"/>
                      <a:stretch>
                        <a:fillRect/>
                      </a:stretch>
                    </p:blipFill>
                    <p:spPr>
                      <a:xfrm>
                        <a:off x="5995" y="2828"/>
                        <a:ext cx="1587" cy="1587"/>
                      </a:xfrm>
                      <a:prstGeom prst="rect">
                        <a:avLst/>
                      </a:prstGeom>
                    </p:spPr>
                  </p:pic>
                </p:oleObj>
              </mc:Fallback>
            </mc:AlternateContent>
          </a:graphicData>
        </a:graphic>
      </p:graphicFrame>
      <p:sp>
        <p:nvSpPr>
          <p:cNvPr id="2" name="正方形/長方形 1" hidden="1">
            <a:extLst>
              <a:ext uri="{FF2B5EF4-FFF2-40B4-BE49-F238E27FC236}">
                <a16:creationId xmlns:a16="http://schemas.microsoft.com/office/drawing/2014/main" id="{EA19125A-D741-4985-88A7-91DE4BF164ED}"/>
              </a:ext>
            </a:extLst>
          </p:cNvPr>
          <p:cNvSpPr/>
          <p:nvPr>
            <p:custDataLst>
              <p:tags r:id="rId3"/>
            </p:custDataLst>
          </p:nvPr>
        </p:nvSpPr>
        <p:spPr>
          <a:xfrm>
            <a:off x="0" y="0"/>
            <a:ext cx="158750" cy="158750"/>
          </a:xfrm>
          <a:prstGeom prst="rect">
            <a:avLst/>
          </a:prstGeom>
          <a:solidFill>
            <a:schemeClr val="accent5"/>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vert="horz" wrap="none" lIns="0" tIns="0" rIns="0" bIns="0" numCol="1" spcCol="0" rtlCol="0" anchor="ctr" anchorCtr="0">
            <a:noAutofit/>
          </a:bodyPr>
          <a:lstStyle/>
          <a:p>
            <a:pPr algn="ctr">
              <a:lnSpc>
                <a:spcPct val="80000"/>
              </a:lnSpc>
            </a:pPr>
            <a:endParaRPr kumimoji="1" lang="en-US" altLang="ja-JP" sz="2999">
              <a:latin typeface="Arial Black" panose="020B0A04020102020204" pitchFamily="34" charset="0"/>
              <a:cs typeface="Arial" panose="020B0604020202020204" pitchFamily="34" charset="0"/>
              <a:sym typeface="Arial Black" panose="020B0A04020102020204" pitchFamily="34" charset="0"/>
            </a:endParaRPr>
          </a:p>
        </p:txBody>
      </p:sp>
      <p:sp>
        <p:nvSpPr>
          <p:cNvPr id="6" name="Title 5"/>
          <p:cNvSpPr>
            <a:spLocks noGrp="1"/>
          </p:cNvSpPr>
          <p:nvPr>
            <p:ph type="title"/>
          </p:nvPr>
        </p:nvSpPr>
        <p:spPr/>
        <p:txBody>
          <a:bodyPr/>
          <a:lstStyle/>
          <a:p>
            <a:r>
              <a:rPr lang="en-US" sz="2999"/>
              <a:t>451 Research Report: “Accenture Insights Platform Powers Managed Analytics-as-a-service”</a:t>
            </a:r>
          </a:p>
        </p:txBody>
      </p:sp>
      <p:sp>
        <p:nvSpPr>
          <p:cNvPr id="8" name="Rectangle 7"/>
          <p:cNvSpPr/>
          <p:nvPr/>
        </p:nvSpPr>
        <p:spPr>
          <a:xfrm>
            <a:off x="359799" y="1722262"/>
            <a:ext cx="11463596" cy="1199617"/>
          </a:xfrm>
          <a:prstGeom prst="rect">
            <a:avLst/>
          </a:prstGeom>
        </p:spPr>
        <p:txBody>
          <a:bodyPr wrap="square">
            <a:spAutoFit/>
          </a:bodyPr>
          <a:lstStyle/>
          <a:p>
            <a:pPr algn="ctr" defTabSz="913943" fontAlgn="auto">
              <a:spcBef>
                <a:spcPts val="0"/>
              </a:spcBef>
              <a:spcAft>
                <a:spcPts val="0"/>
              </a:spcAft>
            </a:pPr>
            <a:r>
              <a:rPr lang="en-US" kern="0">
                <a:solidFill>
                  <a:srgbClr val="FFB500"/>
                </a:solidFill>
              </a:rPr>
              <a:t>In this report, 451 Research spotlights the </a:t>
            </a:r>
            <a:r>
              <a:rPr lang="en-US" kern="0">
                <a:solidFill>
                  <a:schemeClr val="bg1"/>
                </a:solidFill>
              </a:rPr>
              <a:t>Accenture Insights Platform</a:t>
            </a:r>
            <a:r>
              <a:rPr lang="en-US" kern="0">
                <a:solidFill>
                  <a:srgbClr val="FFB500"/>
                </a:solidFill>
              </a:rPr>
              <a:t>, a cloud-based analytics-as-a-service platform. “Accenture has developed several assets upon which to develop its advanced analytics services. These include the AIP and its integrated design, build, run applications environment for analytics applications, and the App Catalog.”</a:t>
            </a:r>
          </a:p>
        </p:txBody>
      </p:sp>
      <p:sp>
        <p:nvSpPr>
          <p:cNvPr id="9" name="Title 30"/>
          <p:cNvSpPr txBox="1">
            <a:spLocks/>
          </p:cNvSpPr>
          <p:nvPr/>
        </p:nvSpPr>
        <p:spPr>
          <a:xfrm>
            <a:off x="1260394" y="3470626"/>
            <a:ext cx="3665411" cy="1730398"/>
          </a:xfrm>
          <a:prstGeom prst="rect">
            <a:avLst/>
          </a:prstGeom>
        </p:spPr>
        <p:txBody>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3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7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114"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4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pPr defTabSz="913943"/>
            <a:r>
              <a:rPr lang="en-US" sz="1800" b="1">
                <a:solidFill>
                  <a:srgbClr val="FFFFFF">
                    <a:lumMod val="85000"/>
                  </a:srgbClr>
                </a:solidFill>
              </a:rPr>
              <a:t>The company is seeing improved bid-win rates and strong take-up in the market for its Accenture Insights Platform because it can get customers up and running very quickly with their desired outcome.</a:t>
            </a:r>
          </a:p>
        </p:txBody>
      </p:sp>
      <p:pic>
        <p:nvPicPr>
          <p:cNvPr id="11" name="Picture 5"/>
          <p:cNvPicPr>
            <a:picLocks noChangeAspect="1" noChangeArrowheads="1"/>
          </p:cNvPicPr>
          <p:nvPr/>
        </p:nvPicPr>
        <p:blipFill rotWithShape="1">
          <a:blip r:embed="rId8"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359798" y="3146972"/>
            <a:ext cx="1103988" cy="83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rotWithShape="1">
          <a:blip r:embed="rId8"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rot="10800000">
            <a:off x="4233494" y="5001209"/>
            <a:ext cx="1103988" cy="83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Group 14"/>
          <p:cNvGrpSpPr/>
          <p:nvPr/>
        </p:nvGrpSpPr>
        <p:grpSpPr>
          <a:xfrm>
            <a:off x="5337483" y="3216009"/>
            <a:ext cx="6485913" cy="3176300"/>
            <a:chOff x="6411734" y="3328676"/>
            <a:chExt cx="5418316" cy="2781176"/>
          </a:xfrm>
          <a:solidFill>
            <a:schemeClr val="accent2"/>
          </a:solidFill>
        </p:grpSpPr>
        <p:sp>
          <p:nvSpPr>
            <p:cNvPr id="16" name="Rectangle 15"/>
            <p:cNvSpPr/>
            <p:nvPr/>
          </p:nvSpPr>
          <p:spPr>
            <a:xfrm>
              <a:off x="6411734" y="3328676"/>
              <a:ext cx="5418316" cy="1534269"/>
            </a:xfrm>
            <a:prstGeom prst="rect">
              <a:avLst/>
            </a:prstGeom>
            <a:grpFill/>
            <a:ln w="12700" cap="rnd">
              <a:noFill/>
              <a:prstDash val="sysDot"/>
            </a:ln>
          </p:spPr>
          <p:txBody>
            <a:bodyPr wrap="square" lIns="91329" tIns="0" rIns="91329" bIns="0" anchor="ctr" anchorCtr="0">
              <a:noAutofit/>
            </a:bodyPr>
            <a:lstStyle/>
            <a:p>
              <a:pPr defTabSz="1217797" eaLnBrk="0" fontAlgn="auto" hangingPunct="0">
                <a:spcBef>
                  <a:spcPts val="0"/>
                </a:spcBef>
                <a:spcAft>
                  <a:spcPts val="0"/>
                </a:spcAft>
              </a:pPr>
              <a:endParaRPr lang="en-US" sz="1200" kern="0">
                <a:solidFill>
                  <a:srgbClr val="000000">
                    <a:lumMod val="75000"/>
                    <a:lumOff val="25000"/>
                  </a:srgbClr>
                </a:solidFill>
                <a:latin typeface="Arial" pitchFamily="34" charset="0"/>
                <a:cs typeface="Arial" pitchFamily="34" charset="0"/>
              </a:endParaRPr>
            </a:p>
          </p:txBody>
        </p:sp>
        <p:sp>
          <p:nvSpPr>
            <p:cNvPr id="17" name="Rectangle 16"/>
            <p:cNvSpPr/>
            <p:nvPr/>
          </p:nvSpPr>
          <p:spPr>
            <a:xfrm>
              <a:off x="6411734" y="4945065"/>
              <a:ext cx="5418316" cy="1164787"/>
            </a:xfrm>
            <a:prstGeom prst="rect">
              <a:avLst/>
            </a:prstGeom>
            <a:grpFill/>
            <a:ln w="12700" cap="rnd">
              <a:noFill/>
              <a:prstDash val="sysDot"/>
            </a:ln>
          </p:spPr>
          <p:txBody>
            <a:bodyPr wrap="square" lIns="91329" tIns="0" rIns="91329" bIns="0" anchor="ctr" anchorCtr="0">
              <a:noAutofit/>
            </a:bodyPr>
            <a:lstStyle/>
            <a:p>
              <a:pPr defTabSz="1217797" eaLnBrk="0" fontAlgn="auto" hangingPunct="0">
                <a:spcBef>
                  <a:spcPts val="0"/>
                </a:spcBef>
                <a:spcAft>
                  <a:spcPts val="0"/>
                </a:spcAft>
              </a:pPr>
              <a:endParaRPr lang="en-US" sz="1200" kern="0">
                <a:solidFill>
                  <a:srgbClr val="000000">
                    <a:lumMod val="75000"/>
                    <a:lumOff val="25000"/>
                  </a:srgbClr>
                </a:solidFill>
                <a:latin typeface="Arial" pitchFamily="34" charset="0"/>
                <a:cs typeface="Arial" pitchFamily="34" charset="0"/>
              </a:endParaRPr>
            </a:p>
          </p:txBody>
        </p:sp>
        <p:sp>
          <p:nvSpPr>
            <p:cNvPr id="18" name="TextBox 17"/>
            <p:cNvSpPr txBox="1"/>
            <p:nvPr/>
          </p:nvSpPr>
          <p:spPr>
            <a:xfrm>
              <a:off x="6441730" y="3408501"/>
              <a:ext cx="5265733" cy="1384995"/>
            </a:xfrm>
            <a:prstGeom prst="rect">
              <a:avLst/>
            </a:prstGeom>
            <a:grpFill/>
            <a:ln w="19050">
              <a:noFill/>
            </a:ln>
          </p:spPr>
          <p:txBody>
            <a:bodyPr wrap="square" rtlCol="0">
              <a:spAutoFit/>
            </a:bodyPr>
            <a:lstStyle/>
            <a:p>
              <a:pPr defTabSz="913943" fontAlgn="auto">
                <a:spcBef>
                  <a:spcPts val="0"/>
                </a:spcBef>
                <a:spcAft>
                  <a:spcPts val="0"/>
                </a:spcAft>
              </a:pPr>
              <a:r>
                <a:rPr lang="en-US" sz="1200" b="1" kern="0">
                  <a:solidFill>
                    <a:sysClr val="windowText" lastClr="000000"/>
                  </a:solidFill>
                  <a:latin typeface="Arial" panose="020B0604020202020204" pitchFamily="34" charset="0"/>
                  <a:cs typeface="Arial" panose="020B0604020202020204" pitchFamily="34" charset="0"/>
                </a:rPr>
                <a:t>The 451 Take: </a:t>
              </a:r>
              <a:r>
                <a:rPr lang="en-US" sz="1200" b="1" kern="0">
                  <a:solidFill>
                    <a:srgbClr val="000000">
                      <a:lumMod val="75000"/>
                      <a:lumOff val="25000"/>
                    </a:srgbClr>
                  </a:solidFill>
                  <a:latin typeface="Arial" panose="020B0604020202020204" pitchFamily="34" charset="0"/>
                  <a:cs typeface="Arial" panose="020B0604020202020204" pitchFamily="34" charset="0"/>
                </a:rPr>
                <a:t>“</a:t>
              </a:r>
              <a:r>
                <a:rPr lang="en-US" sz="1200" kern="0">
                  <a:solidFill>
                    <a:srgbClr val="000000">
                      <a:lumMod val="75000"/>
                      <a:lumOff val="25000"/>
                    </a:srgbClr>
                  </a:solidFill>
                </a:rPr>
                <a:t>Accenture is taking a similar route to many of its competitors in the global systems integration space in developing an asset-based approach to providing managed analytics as a service for customers. However, its operational technology stack is particularly good, sitting as it does on top of the Accenture Cloud Platform. But the real strength of AIP lies with its applications design environment, which provides a way to build, deploy and run analytics apps on top of the stack. AIP also comes with a library of solution accelerators and apps that is better stocked than current offerings from most of its competitors. Accenture can deploy AIP in the cloud or on the customer’s premises</a:t>
              </a:r>
              <a:r>
                <a:rPr lang="en-US" sz="1200" kern="0">
                  <a:solidFill>
                    <a:srgbClr val="000000">
                      <a:lumMod val="75000"/>
                      <a:lumOff val="25000"/>
                    </a:srgbClr>
                  </a:solidFill>
                  <a:latin typeface="Arial" panose="020B0604020202020204" pitchFamily="34" charset="0"/>
                  <a:cs typeface="Arial" panose="020B0604020202020204" pitchFamily="34" charset="0"/>
                </a:rPr>
                <a:t>…”</a:t>
              </a:r>
            </a:p>
          </p:txBody>
        </p:sp>
        <p:sp>
          <p:nvSpPr>
            <p:cNvPr id="19" name="Rectangle 18"/>
            <p:cNvSpPr/>
            <p:nvPr/>
          </p:nvSpPr>
          <p:spPr>
            <a:xfrm>
              <a:off x="6439479" y="5008117"/>
              <a:ext cx="5264081" cy="1050388"/>
            </a:xfrm>
            <a:prstGeom prst="rect">
              <a:avLst/>
            </a:prstGeom>
            <a:grpFill/>
            <a:ln>
              <a:noFill/>
            </a:ln>
          </p:spPr>
          <p:txBody>
            <a:bodyPr wrap="square">
              <a:spAutoFit/>
            </a:bodyPr>
            <a:lstStyle/>
            <a:p>
              <a:pPr defTabSz="913943" fontAlgn="auto">
                <a:spcBef>
                  <a:spcPts val="0"/>
                </a:spcBef>
                <a:spcAft>
                  <a:spcPts val="0"/>
                </a:spcAft>
              </a:pPr>
              <a:r>
                <a:rPr lang="en-US" sz="1200" b="1" kern="0">
                  <a:solidFill>
                    <a:sysClr val="windowText" lastClr="000000"/>
                  </a:solidFill>
                </a:rPr>
                <a:t>Strengths: </a:t>
              </a:r>
              <a:r>
                <a:rPr lang="en-US" sz="1200" kern="0">
                  <a:solidFill>
                    <a:srgbClr val="000000">
                      <a:lumMod val="75000"/>
                      <a:lumOff val="25000"/>
                    </a:srgbClr>
                  </a:solidFill>
                </a:rPr>
                <a:t>“Accenture has expertise in a range of industries and a well-designed cloud technology stack underpinning its analytics platform. It also, by virtue of its global managed services heritage, offers enterprise-strength security and is able to support its services 24/7. Its key strength, however, lies with its integrated design, build, run environment that enables the agile development of advanced analytics and the number of solution accelerators and apps it already has to offer the market.”</a:t>
              </a:r>
            </a:p>
          </p:txBody>
        </p:sp>
      </p:grpSp>
      <p:sp>
        <p:nvSpPr>
          <p:cNvPr id="20" name="Rectangle 19"/>
          <p:cNvSpPr/>
          <p:nvPr/>
        </p:nvSpPr>
        <p:spPr>
          <a:xfrm>
            <a:off x="1240953" y="5432057"/>
            <a:ext cx="2556788" cy="461391"/>
          </a:xfrm>
          <a:prstGeom prst="rect">
            <a:avLst/>
          </a:prstGeom>
        </p:spPr>
        <p:txBody>
          <a:bodyPr wrap="square">
            <a:spAutoFit/>
          </a:bodyPr>
          <a:lstStyle/>
          <a:p>
            <a:pPr defTabSz="913943"/>
            <a:r>
              <a:rPr lang="en-US" sz="1200" kern="0">
                <a:solidFill>
                  <a:srgbClr val="FFFFFF">
                    <a:lumMod val="85000"/>
                  </a:srgbClr>
                </a:solidFill>
                <a:latin typeface="Arial" panose="020B0604020202020204" pitchFamily="34" charset="0"/>
                <a:ea typeface="Arial" pitchFamily="-105" charset="-52"/>
                <a:cs typeface="Arial" pitchFamily="34" charset="0"/>
              </a:rPr>
              <a:t>Dr. Katy Ring, Research Director, 451 Research</a:t>
            </a:r>
          </a:p>
        </p:txBody>
      </p:sp>
      <p:sp>
        <p:nvSpPr>
          <p:cNvPr id="4" name="Footer Placeholder 3"/>
          <p:cNvSpPr>
            <a:spLocks noGrp="1"/>
          </p:cNvSpPr>
          <p:nvPr>
            <p:ph type="ftr" sz="quarter" idx="11"/>
          </p:nvPr>
        </p:nvSpPr>
        <p:spPr/>
        <p:txBody>
          <a:bodyPr/>
          <a:lstStyle/>
          <a:p>
            <a:r>
              <a:rPr>
                <a:solidFill>
                  <a:srgbClr val="FFFFFF">
                    <a:alpha val="50000"/>
                  </a:srgbClr>
                </a:solidFill>
              </a:rPr>
              <a:t>Copyright © 2017  Accenture. All rights reserved. Accenture Confidential Information    |</a:t>
            </a:r>
            <a:endParaRPr lang="en-AU">
              <a:solidFill>
                <a:srgbClr val="FFFFFF">
                  <a:alpha val="50000"/>
                </a:srgbClr>
              </a:solidFill>
            </a:endParaRPr>
          </a:p>
        </p:txBody>
      </p:sp>
      <p:sp>
        <p:nvSpPr>
          <p:cNvPr id="5" name="Slide Number Placeholder 4"/>
          <p:cNvSpPr>
            <a:spLocks noGrp="1"/>
          </p:cNvSpPr>
          <p:nvPr>
            <p:ph type="sldNum" sz="quarter" idx="10"/>
          </p:nvPr>
        </p:nvSpPr>
        <p:spPr/>
        <p:txBody>
          <a:bodyPr/>
          <a:lstStyle/>
          <a:p>
            <a:pPr>
              <a:defRPr/>
            </a:pPr>
            <a:fld id="{90CBDC3A-D49F-4631-A8C7-55D59B33E5FA}" type="slidenum">
              <a:rPr lang="en-US" smtClean="0">
                <a:solidFill>
                  <a:srgbClr val="FFFFFF">
                    <a:alpha val="50000"/>
                  </a:srgbClr>
                </a:solidFill>
              </a:rPr>
              <a:pPr>
                <a:defRPr/>
              </a:pPr>
              <a:t>69</a:t>
            </a:fld>
            <a:endParaRPr lang="en-US">
              <a:solidFill>
                <a:srgbClr val="FFFFFF">
                  <a:alpha val="50000"/>
                </a:srgbClr>
              </a:solidFill>
            </a:endParaRPr>
          </a:p>
        </p:txBody>
      </p:sp>
    </p:spTree>
    <p:extLst>
      <p:ext uri="{BB962C8B-B14F-4D97-AF65-F5344CB8AC3E}">
        <p14:creationId xmlns:p14="http://schemas.microsoft.com/office/powerpoint/2010/main" val="41812367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Digital Will Fundamentally Change How Utilities Operate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1626" y="1883183"/>
            <a:ext cx="7639709" cy="4504728"/>
          </a:xfrm>
          <a:prstGeom prst="rect">
            <a:avLst/>
          </a:prstGeom>
          <a:noFill/>
          <a:ln w="19050">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 Placeholder 2"/>
          <p:cNvSpPr>
            <a:spLocks noGrp="1"/>
          </p:cNvSpPr>
          <p:nvPr>
            <p:ph type="body" sz="quarter" idx="10"/>
          </p:nvPr>
        </p:nvSpPr>
        <p:spPr>
          <a:xfrm>
            <a:off x="465199" y="1125992"/>
            <a:ext cx="11255250" cy="395908"/>
          </a:xfrm>
        </p:spPr>
        <p:txBody>
          <a:bodyPr/>
          <a:lstStyle/>
          <a:p>
            <a:r>
              <a:rPr lang="en-US"/>
              <a:t>The agility and intelligence of analytics can be harnessed fundamentally in two ways</a:t>
            </a:r>
          </a:p>
        </p:txBody>
      </p:sp>
      <p:sp>
        <p:nvSpPr>
          <p:cNvPr id="8" name="TextBox 7"/>
          <p:cNvSpPr txBox="1"/>
          <p:nvPr/>
        </p:nvSpPr>
        <p:spPr>
          <a:xfrm>
            <a:off x="259772" y="1883183"/>
            <a:ext cx="3667991" cy="2190053"/>
          </a:xfrm>
          <a:prstGeom prst="rect">
            <a:avLst/>
          </a:prstGeom>
          <a:ln/>
        </p:spPr>
        <p:style>
          <a:lnRef idx="2">
            <a:schemeClr val="accent1"/>
          </a:lnRef>
          <a:fillRef idx="1">
            <a:schemeClr val="lt1"/>
          </a:fillRef>
          <a:effectRef idx="0">
            <a:schemeClr val="accent1"/>
          </a:effectRef>
          <a:fontRef idx="minor">
            <a:schemeClr val="dk1"/>
          </a:fontRef>
        </p:style>
        <p:txBody>
          <a:bodyPr wrap="square" lIns="36000" tIns="36000" rIns="36000" bIns="36000" rtlCol="0" anchor="ctr" anchorCtr="0">
            <a:noAutofit/>
          </a:bodyPr>
          <a:lstStyle/>
          <a:p>
            <a:pPr algn="ctr"/>
            <a:r>
              <a:rPr lang="en-GB" sz="2400" b="1">
                <a:solidFill>
                  <a:srgbClr val="0070C0"/>
                </a:solidFill>
              </a:rPr>
              <a:t>#1 New Digital</a:t>
            </a:r>
            <a:endParaRPr lang="en-GB" sz="2400">
              <a:solidFill>
                <a:srgbClr val="0070C0"/>
              </a:solidFill>
            </a:endParaRPr>
          </a:p>
          <a:p>
            <a:pPr algn="ctr"/>
            <a:endParaRPr lang="en-GB" sz="2400">
              <a:solidFill>
                <a:srgbClr val="0070C0"/>
              </a:solidFill>
            </a:endParaRPr>
          </a:p>
          <a:p>
            <a:pPr algn="ctr"/>
            <a:r>
              <a:rPr lang="en-GB" sz="1600">
                <a:solidFill>
                  <a:srgbClr val="0070C0"/>
                </a:solidFill>
              </a:rPr>
              <a:t>Emerging IOT technologies and social media are pushing the frontiers of innovation…</a:t>
            </a:r>
          </a:p>
        </p:txBody>
      </p:sp>
      <p:sp>
        <p:nvSpPr>
          <p:cNvPr id="9" name="TextBox 8"/>
          <p:cNvSpPr txBox="1"/>
          <p:nvPr/>
        </p:nvSpPr>
        <p:spPr>
          <a:xfrm>
            <a:off x="259771" y="4218709"/>
            <a:ext cx="3667991" cy="2176129"/>
          </a:xfrm>
          <a:prstGeom prst="rect">
            <a:avLst/>
          </a:prstGeom>
          <a:ln/>
        </p:spPr>
        <p:style>
          <a:lnRef idx="2">
            <a:schemeClr val="accent1"/>
          </a:lnRef>
          <a:fillRef idx="1">
            <a:schemeClr val="lt1"/>
          </a:fillRef>
          <a:effectRef idx="0">
            <a:schemeClr val="accent1"/>
          </a:effectRef>
          <a:fontRef idx="minor">
            <a:schemeClr val="dk1"/>
          </a:fontRef>
        </p:style>
        <p:txBody>
          <a:bodyPr wrap="square" lIns="36000" tIns="36000" rIns="36000" bIns="36000" rtlCol="0" anchor="ctr" anchorCtr="0">
            <a:noAutofit/>
          </a:bodyPr>
          <a:lstStyle/>
          <a:p>
            <a:pPr algn="ctr"/>
            <a:r>
              <a:rPr lang="en-GB" sz="2400" b="1">
                <a:solidFill>
                  <a:srgbClr val="0070C0"/>
                </a:solidFill>
              </a:rPr>
              <a:t>#2 Digital Stretch</a:t>
            </a:r>
          </a:p>
          <a:p>
            <a:pPr algn="ctr"/>
            <a:endParaRPr lang="en-GB" sz="2400" b="1">
              <a:solidFill>
                <a:srgbClr val="0070C0"/>
              </a:solidFill>
            </a:endParaRPr>
          </a:p>
          <a:p>
            <a:pPr algn="ctr"/>
            <a:r>
              <a:rPr lang="en-GB" sz="1600">
                <a:solidFill>
                  <a:srgbClr val="0070C0"/>
                </a:solidFill>
              </a:rPr>
              <a:t>…while a digital brain squeezes a lot more value out of legacy IT and OT systems</a:t>
            </a:r>
          </a:p>
        </p:txBody>
      </p:sp>
    </p:spTree>
    <p:extLst>
      <p:ext uri="{BB962C8B-B14F-4D97-AF65-F5344CB8AC3E}">
        <p14:creationId xmlns:p14="http://schemas.microsoft.com/office/powerpoint/2010/main" val="72424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Accenture Insights Platform (AIP)</a:t>
            </a:r>
          </a:p>
        </p:txBody>
      </p:sp>
      <p:sp>
        <p:nvSpPr>
          <p:cNvPr id="3" name="Text Placeholder 2"/>
          <p:cNvSpPr>
            <a:spLocks noGrp="1"/>
          </p:cNvSpPr>
          <p:nvPr>
            <p:ph type="body" sz="quarter" idx="12"/>
          </p:nvPr>
        </p:nvSpPr>
        <p:spPr/>
        <p:txBody>
          <a:bodyPr/>
          <a:lstStyle/>
          <a:p>
            <a:r>
              <a:rPr lang="en-AU"/>
              <a:t>Insight enabled by a comprehensive analytics technology platform</a:t>
            </a:r>
          </a:p>
          <a:p>
            <a:endParaRPr lang="en-GB"/>
          </a:p>
        </p:txBody>
      </p:sp>
      <p:pic>
        <p:nvPicPr>
          <p:cNvPr id="4" name="Picture 3" descr="NavB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12" y="5666003"/>
            <a:ext cx="11628000" cy="942478"/>
          </a:xfrm>
          <a:prstGeom prst="rect">
            <a:avLst/>
          </a:prstGeom>
        </p:spPr>
      </p:pic>
      <p:sp>
        <p:nvSpPr>
          <p:cNvPr id="5" name="Rectangle 19"/>
          <p:cNvSpPr>
            <a:spLocks noChangeArrowheads="1"/>
          </p:cNvSpPr>
          <p:nvPr/>
        </p:nvSpPr>
        <p:spPr bwMode="auto">
          <a:xfrm>
            <a:off x="452496" y="1702680"/>
            <a:ext cx="5444042" cy="1278908"/>
          </a:xfrm>
          <a:prstGeom prst="rect">
            <a:avLst/>
          </a:prstGeom>
          <a:solidFill>
            <a:schemeClr val="accent4"/>
          </a:solidFill>
          <a:ln w="12700" cap="flat">
            <a:solidFill>
              <a:srgbClr val="FFFFFF"/>
            </a:solidFill>
            <a:prstDash val="solid"/>
            <a:miter lim="800000"/>
            <a:headEnd/>
            <a:tailEnd/>
          </a:ln>
        </p:spPr>
        <p:txBody>
          <a:bodyPr vert="horz" wrap="square" lIns="900000" tIns="45720" rIns="91440" bIns="45720" numCol="1" anchor="ctr" anchorCtr="0" compatLnSpc="1">
            <a:prstTxWarp prst="textNoShape">
              <a:avLst/>
            </a:prstTxWarp>
          </a:bodyPr>
          <a:lstStyle/>
          <a:p>
            <a:pPr algn="ctr"/>
            <a:r>
              <a:rPr lang="en-US" b="1">
                <a:solidFill>
                  <a:srgbClr val="DD4411"/>
                </a:solidFill>
              </a:rPr>
              <a:t>Visualization</a:t>
            </a:r>
          </a:p>
          <a:p>
            <a:pPr algn="ctr"/>
            <a:r>
              <a:rPr lang="en-US" sz="1400">
                <a:solidFill>
                  <a:prstClr val="white"/>
                </a:solidFill>
              </a:rPr>
              <a:t>Best-of-breed self-service BI </a:t>
            </a:r>
            <a:br>
              <a:rPr lang="en-US" sz="1400">
                <a:solidFill>
                  <a:prstClr val="white"/>
                </a:solidFill>
              </a:rPr>
            </a:br>
            <a:r>
              <a:rPr lang="en-US" sz="1400">
                <a:solidFill>
                  <a:prstClr val="white"/>
                </a:solidFill>
              </a:rPr>
              <a:t>and geo-spatial visualization</a:t>
            </a:r>
          </a:p>
        </p:txBody>
      </p:sp>
      <p:grpSp>
        <p:nvGrpSpPr>
          <p:cNvPr id="6" name="Group 5"/>
          <p:cNvGrpSpPr/>
          <p:nvPr/>
        </p:nvGrpSpPr>
        <p:grpSpPr>
          <a:xfrm>
            <a:off x="566913" y="1845128"/>
            <a:ext cx="994372" cy="994012"/>
            <a:chOff x="6224588" y="2151063"/>
            <a:chExt cx="758825" cy="758825"/>
          </a:xfrm>
          <a:solidFill>
            <a:srgbClr val="DD4411"/>
          </a:solidFill>
        </p:grpSpPr>
        <p:sp>
          <p:nvSpPr>
            <p:cNvPr id="7" name="Rectangle 6"/>
            <p:cNvSpPr>
              <a:spLocks noChangeArrowheads="1"/>
            </p:cNvSpPr>
            <p:nvPr/>
          </p:nvSpPr>
          <p:spPr bwMode="auto">
            <a:xfrm>
              <a:off x="6224588" y="2151063"/>
              <a:ext cx="758825" cy="758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8" name="Freeform 7"/>
            <p:cNvSpPr>
              <a:spLocks/>
            </p:cNvSpPr>
            <p:nvPr/>
          </p:nvSpPr>
          <p:spPr bwMode="auto">
            <a:xfrm>
              <a:off x="6310313" y="2260601"/>
              <a:ext cx="565150" cy="192088"/>
            </a:xfrm>
            <a:custGeom>
              <a:avLst/>
              <a:gdLst>
                <a:gd name="T0" fmla="*/ 100 w 167"/>
                <a:gd name="T1" fmla="*/ 57 h 57"/>
                <a:gd name="T2" fmla="*/ 79 w 167"/>
                <a:gd name="T3" fmla="*/ 40 h 57"/>
                <a:gd name="T4" fmla="*/ 64 w 167"/>
                <a:gd name="T5" fmla="*/ 48 h 57"/>
                <a:gd name="T6" fmla="*/ 35 w 167"/>
                <a:gd name="T7" fmla="*/ 30 h 57"/>
                <a:gd name="T8" fmla="*/ 2 w 167"/>
                <a:gd name="T9" fmla="*/ 47 h 57"/>
                <a:gd name="T10" fmla="*/ 0 w 167"/>
                <a:gd name="T11" fmla="*/ 44 h 57"/>
                <a:gd name="T12" fmla="*/ 35 w 167"/>
                <a:gd name="T13" fmla="*/ 26 h 57"/>
                <a:gd name="T14" fmla="*/ 64 w 167"/>
                <a:gd name="T15" fmla="*/ 43 h 57"/>
                <a:gd name="T16" fmla="*/ 80 w 167"/>
                <a:gd name="T17" fmla="*/ 35 h 57"/>
                <a:gd name="T18" fmla="*/ 98 w 167"/>
                <a:gd name="T19" fmla="*/ 50 h 57"/>
                <a:gd name="T20" fmla="*/ 122 w 167"/>
                <a:gd name="T21" fmla="*/ 0 h 57"/>
                <a:gd name="T22" fmla="*/ 125 w 167"/>
                <a:gd name="T23" fmla="*/ 1 h 57"/>
                <a:gd name="T24" fmla="*/ 136 w 167"/>
                <a:gd name="T25" fmla="*/ 23 h 57"/>
                <a:gd name="T26" fmla="*/ 144 w 167"/>
                <a:gd name="T27" fmla="*/ 11 h 57"/>
                <a:gd name="T28" fmla="*/ 167 w 167"/>
                <a:gd name="T29" fmla="*/ 36 h 57"/>
                <a:gd name="T30" fmla="*/ 164 w 167"/>
                <a:gd name="T31" fmla="*/ 39 h 57"/>
                <a:gd name="T32" fmla="*/ 145 w 167"/>
                <a:gd name="T33" fmla="*/ 17 h 57"/>
                <a:gd name="T34" fmla="*/ 134 w 167"/>
                <a:gd name="T35" fmla="*/ 32 h 57"/>
                <a:gd name="T36" fmla="*/ 133 w 167"/>
                <a:gd name="T37" fmla="*/ 28 h 57"/>
                <a:gd name="T38" fmla="*/ 123 w 167"/>
                <a:gd name="T39" fmla="*/ 5 h 57"/>
                <a:gd name="T40" fmla="*/ 101 w 167"/>
                <a:gd name="T41" fmla="*/ 54 h 57"/>
                <a:gd name="T42" fmla="*/ 100 w 167"/>
                <a:gd name="T4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57">
                  <a:moveTo>
                    <a:pt x="100" y="57"/>
                  </a:moveTo>
                  <a:cubicBezTo>
                    <a:pt x="79" y="40"/>
                    <a:pt x="79" y="40"/>
                    <a:pt x="79" y="40"/>
                  </a:cubicBezTo>
                  <a:cubicBezTo>
                    <a:pt x="64" y="48"/>
                    <a:pt x="64" y="48"/>
                    <a:pt x="64" y="48"/>
                  </a:cubicBezTo>
                  <a:cubicBezTo>
                    <a:pt x="35" y="30"/>
                    <a:pt x="35" y="30"/>
                    <a:pt x="35" y="30"/>
                  </a:cubicBezTo>
                  <a:cubicBezTo>
                    <a:pt x="2" y="47"/>
                    <a:pt x="2" y="47"/>
                    <a:pt x="2" y="47"/>
                  </a:cubicBezTo>
                  <a:cubicBezTo>
                    <a:pt x="0" y="44"/>
                    <a:pt x="0" y="44"/>
                    <a:pt x="0" y="44"/>
                  </a:cubicBezTo>
                  <a:cubicBezTo>
                    <a:pt x="35" y="26"/>
                    <a:pt x="35" y="26"/>
                    <a:pt x="35" y="26"/>
                  </a:cubicBezTo>
                  <a:cubicBezTo>
                    <a:pt x="64" y="43"/>
                    <a:pt x="64" y="43"/>
                    <a:pt x="64" y="43"/>
                  </a:cubicBezTo>
                  <a:cubicBezTo>
                    <a:pt x="80" y="35"/>
                    <a:pt x="80" y="35"/>
                    <a:pt x="80" y="35"/>
                  </a:cubicBezTo>
                  <a:cubicBezTo>
                    <a:pt x="98" y="50"/>
                    <a:pt x="98" y="50"/>
                    <a:pt x="98" y="50"/>
                  </a:cubicBezTo>
                  <a:cubicBezTo>
                    <a:pt x="104" y="34"/>
                    <a:pt x="116" y="2"/>
                    <a:pt x="122" y="0"/>
                  </a:cubicBezTo>
                  <a:cubicBezTo>
                    <a:pt x="123" y="0"/>
                    <a:pt x="124" y="0"/>
                    <a:pt x="125" y="1"/>
                  </a:cubicBezTo>
                  <a:cubicBezTo>
                    <a:pt x="129" y="5"/>
                    <a:pt x="134" y="17"/>
                    <a:pt x="136" y="23"/>
                  </a:cubicBezTo>
                  <a:cubicBezTo>
                    <a:pt x="144" y="11"/>
                    <a:pt x="144" y="11"/>
                    <a:pt x="144" y="11"/>
                  </a:cubicBezTo>
                  <a:cubicBezTo>
                    <a:pt x="167" y="36"/>
                    <a:pt x="167" y="36"/>
                    <a:pt x="167" y="36"/>
                  </a:cubicBezTo>
                  <a:cubicBezTo>
                    <a:pt x="164" y="39"/>
                    <a:pt x="164" y="39"/>
                    <a:pt x="164" y="39"/>
                  </a:cubicBezTo>
                  <a:cubicBezTo>
                    <a:pt x="145" y="17"/>
                    <a:pt x="145" y="17"/>
                    <a:pt x="145" y="17"/>
                  </a:cubicBezTo>
                  <a:cubicBezTo>
                    <a:pt x="134" y="32"/>
                    <a:pt x="134" y="32"/>
                    <a:pt x="134" y="32"/>
                  </a:cubicBezTo>
                  <a:cubicBezTo>
                    <a:pt x="133" y="28"/>
                    <a:pt x="133" y="28"/>
                    <a:pt x="133" y="28"/>
                  </a:cubicBezTo>
                  <a:cubicBezTo>
                    <a:pt x="131" y="23"/>
                    <a:pt x="127" y="9"/>
                    <a:pt x="123" y="5"/>
                  </a:cubicBezTo>
                  <a:cubicBezTo>
                    <a:pt x="119" y="8"/>
                    <a:pt x="108" y="32"/>
                    <a:pt x="101" y="54"/>
                  </a:cubicBezTo>
                  <a:lnTo>
                    <a:pt x="10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9" name="Freeform 8"/>
            <p:cNvSpPr>
              <a:spLocks/>
            </p:cNvSpPr>
            <p:nvPr/>
          </p:nvSpPr>
          <p:spPr bwMode="auto">
            <a:xfrm>
              <a:off x="6310313" y="2341563"/>
              <a:ext cx="565150" cy="169863"/>
            </a:xfrm>
            <a:custGeom>
              <a:avLst/>
              <a:gdLst>
                <a:gd name="T0" fmla="*/ 100 w 167"/>
                <a:gd name="T1" fmla="*/ 50 h 50"/>
                <a:gd name="T2" fmla="*/ 79 w 167"/>
                <a:gd name="T3" fmla="*/ 35 h 50"/>
                <a:gd name="T4" fmla="*/ 64 w 167"/>
                <a:gd name="T5" fmla="*/ 42 h 50"/>
                <a:gd name="T6" fmla="*/ 35 w 167"/>
                <a:gd name="T7" fmla="*/ 27 h 50"/>
                <a:gd name="T8" fmla="*/ 1 w 167"/>
                <a:gd name="T9" fmla="*/ 41 h 50"/>
                <a:gd name="T10" fmla="*/ 0 w 167"/>
                <a:gd name="T11" fmla="*/ 38 h 50"/>
                <a:gd name="T12" fmla="*/ 35 w 167"/>
                <a:gd name="T13" fmla="*/ 22 h 50"/>
                <a:gd name="T14" fmla="*/ 64 w 167"/>
                <a:gd name="T15" fmla="*/ 37 h 50"/>
                <a:gd name="T16" fmla="*/ 80 w 167"/>
                <a:gd name="T17" fmla="*/ 30 h 50"/>
                <a:gd name="T18" fmla="*/ 98 w 167"/>
                <a:gd name="T19" fmla="*/ 43 h 50"/>
                <a:gd name="T20" fmla="*/ 120 w 167"/>
                <a:gd name="T21" fmla="*/ 0 h 50"/>
                <a:gd name="T22" fmla="*/ 123 w 167"/>
                <a:gd name="T23" fmla="*/ 1 h 50"/>
                <a:gd name="T24" fmla="*/ 135 w 167"/>
                <a:gd name="T25" fmla="*/ 21 h 50"/>
                <a:gd name="T26" fmla="*/ 144 w 167"/>
                <a:gd name="T27" fmla="*/ 10 h 50"/>
                <a:gd name="T28" fmla="*/ 167 w 167"/>
                <a:gd name="T29" fmla="*/ 31 h 50"/>
                <a:gd name="T30" fmla="*/ 164 w 167"/>
                <a:gd name="T31" fmla="*/ 34 h 50"/>
                <a:gd name="T32" fmla="*/ 145 w 167"/>
                <a:gd name="T33" fmla="*/ 15 h 50"/>
                <a:gd name="T34" fmla="*/ 134 w 167"/>
                <a:gd name="T35" fmla="*/ 28 h 50"/>
                <a:gd name="T36" fmla="*/ 133 w 167"/>
                <a:gd name="T37" fmla="*/ 25 h 50"/>
                <a:gd name="T38" fmla="*/ 121 w 167"/>
                <a:gd name="T39" fmla="*/ 4 h 50"/>
                <a:gd name="T40" fmla="*/ 101 w 167"/>
                <a:gd name="T41" fmla="*/ 47 h 50"/>
                <a:gd name="T42" fmla="*/ 100 w 167"/>
                <a:gd name="T4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50">
                  <a:moveTo>
                    <a:pt x="100" y="50"/>
                  </a:moveTo>
                  <a:cubicBezTo>
                    <a:pt x="79" y="35"/>
                    <a:pt x="79" y="35"/>
                    <a:pt x="79" y="35"/>
                  </a:cubicBezTo>
                  <a:cubicBezTo>
                    <a:pt x="64" y="42"/>
                    <a:pt x="64" y="42"/>
                    <a:pt x="64" y="42"/>
                  </a:cubicBezTo>
                  <a:cubicBezTo>
                    <a:pt x="35" y="27"/>
                    <a:pt x="35" y="27"/>
                    <a:pt x="35" y="27"/>
                  </a:cubicBezTo>
                  <a:cubicBezTo>
                    <a:pt x="1" y="41"/>
                    <a:pt x="1" y="41"/>
                    <a:pt x="1" y="41"/>
                  </a:cubicBezTo>
                  <a:cubicBezTo>
                    <a:pt x="0" y="38"/>
                    <a:pt x="0" y="38"/>
                    <a:pt x="0" y="38"/>
                  </a:cubicBezTo>
                  <a:cubicBezTo>
                    <a:pt x="35" y="22"/>
                    <a:pt x="35" y="22"/>
                    <a:pt x="35" y="22"/>
                  </a:cubicBezTo>
                  <a:cubicBezTo>
                    <a:pt x="64" y="37"/>
                    <a:pt x="64" y="37"/>
                    <a:pt x="64" y="37"/>
                  </a:cubicBezTo>
                  <a:cubicBezTo>
                    <a:pt x="80" y="30"/>
                    <a:pt x="80" y="30"/>
                    <a:pt x="80" y="30"/>
                  </a:cubicBezTo>
                  <a:cubicBezTo>
                    <a:pt x="98" y="43"/>
                    <a:pt x="98" y="43"/>
                    <a:pt x="98" y="43"/>
                  </a:cubicBezTo>
                  <a:cubicBezTo>
                    <a:pt x="103" y="29"/>
                    <a:pt x="114" y="2"/>
                    <a:pt x="120" y="0"/>
                  </a:cubicBezTo>
                  <a:cubicBezTo>
                    <a:pt x="121" y="0"/>
                    <a:pt x="122" y="0"/>
                    <a:pt x="123" y="1"/>
                  </a:cubicBezTo>
                  <a:cubicBezTo>
                    <a:pt x="127" y="5"/>
                    <a:pt x="133" y="15"/>
                    <a:pt x="135" y="21"/>
                  </a:cubicBezTo>
                  <a:cubicBezTo>
                    <a:pt x="144" y="10"/>
                    <a:pt x="144" y="10"/>
                    <a:pt x="144" y="10"/>
                  </a:cubicBezTo>
                  <a:cubicBezTo>
                    <a:pt x="167" y="31"/>
                    <a:pt x="167" y="31"/>
                    <a:pt x="167" y="31"/>
                  </a:cubicBezTo>
                  <a:cubicBezTo>
                    <a:pt x="164" y="34"/>
                    <a:pt x="164" y="34"/>
                    <a:pt x="164" y="34"/>
                  </a:cubicBezTo>
                  <a:cubicBezTo>
                    <a:pt x="145" y="15"/>
                    <a:pt x="145" y="15"/>
                    <a:pt x="145" y="15"/>
                  </a:cubicBezTo>
                  <a:cubicBezTo>
                    <a:pt x="134" y="28"/>
                    <a:pt x="134" y="28"/>
                    <a:pt x="134" y="28"/>
                  </a:cubicBezTo>
                  <a:cubicBezTo>
                    <a:pt x="133" y="25"/>
                    <a:pt x="133" y="25"/>
                    <a:pt x="133" y="25"/>
                  </a:cubicBezTo>
                  <a:cubicBezTo>
                    <a:pt x="131" y="21"/>
                    <a:pt x="125" y="8"/>
                    <a:pt x="121" y="4"/>
                  </a:cubicBezTo>
                  <a:cubicBezTo>
                    <a:pt x="117" y="7"/>
                    <a:pt x="108" y="28"/>
                    <a:pt x="101" y="47"/>
                  </a:cubicBezTo>
                  <a:lnTo>
                    <a:pt x="10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0" name="Freeform 9"/>
            <p:cNvSpPr>
              <a:spLocks/>
            </p:cNvSpPr>
            <p:nvPr/>
          </p:nvSpPr>
          <p:spPr bwMode="auto">
            <a:xfrm>
              <a:off x="6310313" y="2422526"/>
              <a:ext cx="565150" cy="142875"/>
            </a:xfrm>
            <a:custGeom>
              <a:avLst/>
              <a:gdLst>
                <a:gd name="T0" fmla="*/ 100 w 167"/>
                <a:gd name="T1" fmla="*/ 42 h 42"/>
                <a:gd name="T2" fmla="*/ 79 w 167"/>
                <a:gd name="T3" fmla="*/ 30 h 42"/>
                <a:gd name="T4" fmla="*/ 64 w 167"/>
                <a:gd name="T5" fmla="*/ 36 h 42"/>
                <a:gd name="T6" fmla="*/ 35 w 167"/>
                <a:gd name="T7" fmla="*/ 23 h 42"/>
                <a:gd name="T8" fmla="*/ 1 w 167"/>
                <a:gd name="T9" fmla="*/ 36 h 42"/>
                <a:gd name="T10" fmla="*/ 0 w 167"/>
                <a:gd name="T11" fmla="*/ 32 h 42"/>
                <a:gd name="T12" fmla="*/ 35 w 167"/>
                <a:gd name="T13" fmla="*/ 19 h 42"/>
                <a:gd name="T14" fmla="*/ 64 w 167"/>
                <a:gd name="T15" fmla="*/ 31 h 42"/>
                <a:gd name="T16" fmla="*/ 80 w 167"/>
                <a:gd name="T17" fmla="*/ 26 h 42"/>
                <a:gd name="T18" fmla="*/ 98 w 167"/>
                <a:gd name="T19" fmla="*/ 37 h 42"/>
                <a:gd name="T20" fmla="*/ 118 w 167"/>
                <a:gd name="T21" fmla="*/ 0 h 42"/>
                <a:gd name="T22" fmla="*/ 121 w 167"/>
                <a:gd name="T23" fmla="*/ 1 h 42"/>
                <a:gd name="T24" fmla="*/ 135 w 167"/>
                <a:gd name="T25" fmla="*/ 18 h 42"/>
                <a:gd name="T26" fmla="*/ 144 w 167"/>
                <a:gd name="T27" fmla="*/ 8 h 42"/>
                <a:gd name="T28" fmla="*/ 167 w 167"/>
                <a:gd name="T29" fmla="*/ 27 h 42"/>
                <a:gd name="T30" fmla="*/ 164 w 167"/>
                <a:gd name="T31" fmla="*/ 30 h 42"/>
                <a:gd name="T32" fmla="*/ 145 w 167"/>
                <a:gd name="T33" fmla="*/ 14 h 42"/>
                <a:gd name="T34" fmla="*/ 135 w 167"/>
                <a:gd name="T35" fmla="*/ 24 h 42"/>
                <a:gd name="T36" fmla="*/ 133 w 167"/>
                <a:gd name="T37" fmla="*/ 22 h 42"/>
                <a:gd name="T38" fmla="*/ 119 w 167"/>
                <a:gd name="T39" fmla="*/ 4 h 42"/>
                <a:gd name="T40" fmla="*/ 101 w 167"/>
                <a:gd name="T41" fmla="*/ 40 h 42"/>
                <a:gd name="T42" fmla="*/ 100 w 167"/>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42">
                  <a:moveTo>
                    <a:pt x="100" y="42"/>
                  </a:moveTo>
                  <a:cubicBezTo>
                    <a:pt x="79" y="30"/>
                    <a:pt x="79" y="30"/>
                    <a:pt x="79" y="30"/>
                  </a:cubicBezTo>
                  <a:cubicBezTo>
                    <a:pt x="64" y="36"/>
                    <a:pt x="64" y="36"/>
                    <a:pt x="64" y="36"/>
                  </a:cubicBezTo>
                  <a:cubicBezTo>
                    <a:pt x="35" y="23"/>
                    <a:pt x="35" y="23"/>
                    <a:pt x="35" y="23"/>
                  </a:cubicBezTo>
                  <a:cubicBezTo>
                    <a:pt x="1" y="36"/>
                    <a:pt x="1" y="36"/>
                    <a:pt x="1" y="36"/>
                  </a:cubicBezTo>
                  <a:cubicBezTo>
                    <a:pt x="0" y="32"/>
                    <a:pt x="0" y="32"/>
                    <a:pt x="0" y="32"/>
                  </a:cubicBezTo>
                  <a:cubicBezTo>
                    <a:pt x="35" y="19"/>
                    <a:pt x="35" y="19"/>
                    <a:pt x="35" y="19"/>
                  </a:cubicBezTo>
                  <a:cubicBezTo>
                    <a:pt x="64" y="31"/>
                    <a:pt x="64" y="31"/>
                    <a:pt x="64" y="31"/>
                  </a:cubicBezTo>
                  <a:cubicBezTo>
                    <a:pt x="80" y="26"/>
                    <a:pt x="80" y="26"/>
                    <a:pt x="80" y="26"/>
                  </a:cubicBezTo>
                  <a:cubicBezTo>
                    <a:pt x="98" y="37"/>
                    <a:pt x="98" y="37"/>
                    <a:pt x="98" y="37"/>
                  </a:cubicBezTo>
                  <a:cubicBezTo>
                    <a:pt x="102" y="26"/>
                    <a:pt x="112" y="2"/>
                    <a:pt x="118" y="0"/>
                  </a:cubicBezTo>
                  <a:cubicBezTo>
                    <a:pt x="119" y="0"/>
                    <a:pt x="120" y="0"/>
                    <a:pt x="121" y="1"/>
                  </a:cubicBezTo>
                  <a:cubicBezTo>
                    <a:pt x="125" y="4"/>
                    <a:pt x="132" y="14"/>
                    <a:pt x="135" y="18"/>
                  </a:cubicBezTo>
                  <a:cubicBezTo>
                    <a:pt x="144" y="8"/>
                    <a:pt x="144" y="8"/>
                    <a:pt x="144" y="8"/>
                  </a:cubicBezTo>
                  <a:cubicBezTo>
                    <a:pt x="167" y="27"/>
                    <a:pt x="167" y="27"/>
                    <a:pt x="167" y="27"/>
                  </a:cubicBezTo>
                  <a:cubicBezTo>
                    <a:pt x="164" y="30"/>
                    <a:pt x="164" y="30"/>
                    <a:pt x="164" y="30"/>
                  </a:cubicBezTo>
                  <a:cubicBezTo>
                    <a:pt x="145" y="14"/>
                    <a:pt x="145" y="14"/>
                    <a:pt x="145" y="14"/>
                  </a:cubicBezTo>
                  <a:cubicBezTo>
                    <a:pt x="135" y="24"/>
                    <a:pt x="135" y="24"/>
                    <a:pt x="135" y="24"/>
                  </a:cubicBezTo>
                  <a:cubicBezTo>
                    <a:pt x="133" y="22"/>
                    <a:pt x="133" y="22"/>
                    <a:pt x="133" y="22"/>
                  </a:cubicBezTo>
                  <a:cubicBezTo>
                    <a:pt x="133" y="22"/>
                    <a:pt x="124" y="8"/>
                    <a:pt x="119" y="4"/>
                  </a:cubicBezTo>
                  <a:cubicBezTo>
                    <a:pt x="116" y="6"/>
                    <a:pt x="107" y="24"/>
                    <a:pt x="101" y="40"/>
                  </a:cubicBezTo>
                  <a:lnTo>
                    <a:pt x="10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1" name="Freeform 10"/>
            <p:cNvSpPr>
              <a:spLocks/>
            </p:cNvSpPr>
            <p:nvPr/>
          </p:nvSpPr>
          <p:spPr bwMode="auto">
            <a:xfrm>
              <a:off x="6310313" y="2503488"/>
              <a:ext cx="565150" cy="119063"/>
            </a:xfrm>
            <a:custGeom>
              <a:avLst/>
              <a:gdLst>
                <a:gd name="T0" fmla="*/ 100 w 167"/>
                <a:gd name="T1" fmla="*/ 35 h 35"/>
                <a:gd name="T2" fmla="*/ 79 w 167"/>
                <a:gd name="T3" fmla="*/ 25 h 35"/>
                <a:gd name="T4" fmla="*/ 64 w 167"/>
                <a:gd name="T5" fmla="*/ 30 h 35"/>
                <a:gd name="T6" fmla="*/ 35 w 167"/>
                <a:gd name="T7" fmla="*/ 20 h 35"/>
                <a:gd name="T8" fmla="*/ 1 w 167"/>
                <a:gd name="T9" fmla="*/ 30 h 35"/>
                <a:gd name="T10" fmla="*/ 0 w 167"/>
                <a:gd name="T11" fmla="*/ 26 h 35"/>
                <a:gd name="T12" fmla="*/ 35 w 167"/>
                <a:gd name="T13" fmla="*/ 15 h 35"/>
                <a:gd name="T14" fmla="*/ 64 w 167"/>
                <a:gd name="T15" fmla="*/ 26 h 35"/>
                <a:gd name="T16" fmla="*/ 80 w 167"/>
                <a:gd name="T17" fmla="*/ 21 h 35"/>
                <a:gd name="T18" fmla="*/ 98 w 167"/>
                <a:gd name="T19" fmla="*/ 30 h 35"/>
                <a:gd name="T20" fmla="*/ 116 w 167"/>
                <a:gd name="T21" fmla="*/ 1 h 35"/>
                <a:gd name="T22" fmla="*/ 119 w 167"/>
                <a:gd name="T23" fmla="*/ 1 h 35"/>
                <a:gd name="T24" fmla="*/ 135 w 167"/>
                <a:gd name="T25" fmla="*/ 15 h 35"/>
                <a:gd name="T26" fmla="*/ 144 w 167"/>
                <a:gd name="T27" fmla="*/ 7 h 35"/>
                <a:gd name="T28" fmla="*/ 167 w 167"/>
                <a:gd name="T29" fmla="*/ 22 h 35"/>
                <a:gd name="T30" fmla="*/ 164 w 167"/>
                <a:gd name="T31" fmla="*/ 25 h 35"/>
                <a:gd name="T32" fmla="*/ 145 w 167"/>
                <a:gd name="T33" fmla="*/ 12 h 35"/>
                <a:gd name="T34" fmla="*/ 135 w 167"/>
                <a:gd name="T35" fmla="*/ 20 h 35"/>
                <a:gd name="T36" fmla="*/ 134 w 167"/>
                <a:gd name="T37" fmla="*/ 19 h 35"/>
                <a:gd name="T38" fmla="*/ 117 w 167"/>
                <a:gd name="T39" fmla="*/ 4 h 35"/>
                <a:gd name="T40" fmla="*/ 101 w 167"/>
                <a:gd name="T41" fmla="*/ 33 h 35"/>
                <a:gd name="T42" fmla="*/ 100 w 167"/>
                <a:gd name="T4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35">
                  <a:moveTo>
                    <a:pt x="100" y="35"/>
                  </a:moveTo>
                  <a:cubicBezTo>
                    <a:pt x="79" y="25"/>
                    <a:pt x="79" y="25"/>
                    <a:pt x="79" y="25"/>
                  </a:cubicBezTo>
                  <a:cubicBezTo>
                    <a:pt x="64" y="30"/>
                    <a:pt x="64" y="30"/>
                    <a:pt x="64" y="30"/>
                  </a:cubicBezTo>
                  <a:cubicBezTo>
                    <a:pt x="35" y="20"/>
                    <a:pt x="35" y="20"/>
                    <a:pt x="35" y="20"/>
                  </a:cubicBezTo>
                  <a:cubicBezTo>
                    <a:pt x="1" y="30"/>
                    <a:pt x="1" y="30"/>
                    <a:pt x="1" y="30"/>
                  </a:cubicBezTo>
                  <a:cubicBezTo>
                    <a:pt x="0" y="26"/>
                    <a:pt x="0" y="26"/>
                    <a:pt x="0" y="26"/>
                  </a:cubicBezTo>
                  <a:cubicBezTo>
                    <a:pt x="35" y="15"/>
                    <a:pt x="35" y="15"/>
                    <a:pt x="35" y="15"/>
                  </a:cubicBezTo>
                  <a:cubicBezTo>
                    <a:pt x="64" y="26"/>
                    <a:pt x="64" y="26"/>
                    <a:pt x="64" y="26"/>
                  </a:cubicBezTo>
                  <a:cubicBezTo>
                    <a:pt x="80" y="21"/>
                    <a:pt x="80" y="21"/>
                    <a:pt x="80" y="21"/>
                  </a:cubicBezTo>
                  <a:cubicBezTo>
                    <a:pt x="98" y="30"/>
                    <a:pt x="98" y="30"/>
                    <a:pt x="98" y="30"/>
                  </a:cubicBezTo>
                  <a:cubicBezTo>
                    <a:pt x="101" y="21"/>
                    <a:pt x="110" y="2"/>
                    <a:pt x="116" y="1"/>
                  </a:cubicBezTo>
                  <a:cubicBezTo>
                    <a:pt x="117" y="0"/>
                    <a:pt x="118" y="0"/>
                    <a:pt x="119" y="1"/>
                  </a:cubicBezTo>
                  <a:cubicBezTo>
                    <a:pt x="123" y="3"/>
                    <a:pt x="132" y="12"/>
                    <a:pt x="135" y="15"/>
                  </a:cubicBezTo>
                  <a:cubicBezTo>
                    <a:pt x="144" y="7"/>
                    <a:pt x="144" y="7"/>
                    <a:pt x="144" y="7"/>
                  </a:cubicBezTo>
                  <a:cubicBezTo>
                    <a:pt x="167" y="22"/>
                    <a:pt x="167" y="22"/>
                    <a:pt x="167" y="22"/>
                  </a:cubicBezTo>
                  <a:cubicBezTo>
                    <a:pt x="164" y="25"/>
                    <a:pt x="164" y="25"/>
                    <a:pt x="164" y="25"/>
                  </a:cubicBezTo>
                  <a:cubicBezTo>
                    <a:pt x="145" y="12"/>
                    <a:pt x="145" y="12"/>
                    <a:pt x="145" y="12"/>
                  </a:cubicBezTo>
                  <a:cubicBezTo>
                    <a:pt x="135" y="20"/>
                    <a:pt x="135" y="20"/>
                    <a:pt x="135" y="20"/>
                  </a:cubicBezTo>
                  <a:cubicBezTo>
                    <a:pt x="134" y="19"/>
                    <a:pt x="134" y="19"/>
                    <a:pt x="134" y="19"/>
                  </a:cubicBezTo>
                  <a:cubicBezTo>
                    <a:pt x="133" y="19"/>
                    <a:pt x="122" y="7"/>
                    <a:pt x="117" y="4"/>
                  </a:cubicBezTo>
                  <a:cubicBezTo>
                    <a:pt x="115" y="5"/>
                    <a:pt x="107" y="18"/>
                    <a:pt x="101" y="33"/>
                  </a:cubicBezTo>
                  <a:lnTo>
                    <a:pt x="10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2" name="Freeform 11"/>
            <p:cNvSpPr>
              <a:spLocks/>
            </p:cNvSpPr>
            <p:nvPr/>
          </p:nvSpPr>
          <p:spPr bwMode="auto">
            <a:xfrm>
              <a:off x="6310313" y="2584451"/>
              <a:ext cx="561975" cy="95250"/>
            </a:xfrm>
            <a:custGeom>
              <a:avLst/>
              <a:gdLst>
                <a:gd name="T0" fmla="*/ 100 w 166"/>
                <a:gd name="T1" fmla="*/ 28 h 28"/>
                <a:gd name="T2" fmla="*/ 79 w 166"/>
                <a:gd name="T3" fmla="*/ 20 h 28"/>
                <a:gd name="T4" fmla="*/ 64 w 166"/>
                <a:gd name="T5" fmla="*/ 24 h 28"/>
                <a:gd name="T6" fmla="*/ 35 w 166"/>
                <a:gd name="T7" fmla="*/ 16 h 28"/>
                <a:gd name="T8" fmla="*/ 1 w 166"/>
                <a:gd name="T9" fmla="*/ 24 h 28"/>
                <a:gd name="T10" fmla="*/ 0 w 166"/>
                <a:gd name="T11" fmla="*/ 20 h 28"/>
                <a:gd name="T12" fmla="*/ 35 w 166"/>
                <a:gd name="T13" fmla="*/ 12 h 28"/>
                <a:gd name="T14" fmla="*/ 64 w 166"/>
                <a:gd name="T15" fmla="*/ 20 h 28"/>
                <a:gd name="T16" fmla="*/ 80 w 166"/>
                <a:gd name="T17" fmla="*/ 16 h 28"/>
                <a:gd name="T18" fmla="*/ 98 w 166"/>
                <a:gd name="T19" fmla="*/ 23 h 28"/>
                <a:gd name="T20" fmla="*/ 114 w 166"/>
                <a:gd name="T21" fmla="*/ 1 h 28"/>
                <a:gd name="T22" fmla="*/ 117 w 166"/>
                <a:gd name="T23" fmla="*/ 1 h 28"/>
                <a:gd name="T24" fmla="*/ 135 w 166"/>
                <a:gd name="T25" fmla="*/ 12 h 28"/>
                <a:gd name="T26" fmla="*/ 144 w 166"/>
                <a:gd name="T27" fmla="*/ 5 h 28"/>
                <a:gd name="T28" fmla="*/ 166 w 166"/>
                <a:gd name="T29" fmla="*/ 17 h 28"/>
                <a:gd name="T30" fmla="*/ 165 w 166"/>
                <a:gd name="T31" fmla="*/ 20 h 28"/>
                <a:gd name="T32" fmla="*/ 145 w 166"/>
                <a:gd name="T33" fmla="*/ 10 h 28"/>
                <a:gd name="T34" fmla="*/ 135 w 166"/>
                <a:gd name="T35" fmla="*/ 16 h 28"/>
                <a:gd name="T36" fmla="*/ 134 w 166"/>
                <a:gd name="T37" fmla="*/ 16 h 28"/>
                <a:gd name="T38" fmla="*/ 115 w 166"/>
                <a:gd name="T39" fmla="*/ 4 h 28"/>
                <a:gd name="T40" fmla="*/ 101 w 166"/>
                <a:gd name="T41" fmla="*/ 26 h 28"/>
                <a:gd name="T42" fmla="*/ 100 w 166"/>
                <a:gd name="T4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28">
                  <a:moveTo>
                    <a:pt x="100" y="28"/>
                  </a:moveTo>
                  <a:cubicBezTo>
                    <a:pt x="79" y="20"/>
                    <a:pt x="79" y="20"/>
                    <a:pt x="79" y="20"/>
                  </a:cubicBezTo>
                  <a:cubicBezTo>
                    <a:pt x="64" y="24"/>
                    <a:pt x="64" y="24"/>
                    <a:pt x="64" y="24"/>
                  </a:cubicBezTo>
                  <a:cubicBezTo>
                    <a:pt x="35" y="16"/>
                    <a:pt x="35" y="16"/>
                    <a:pt x="35" y="16"/>
                  </a:cubicBezTo>
                  <a:cubicBezTo>
                    <a:pt x="1" y="24"/>
                    <a:pt x="1" y="24"/>
                    <a:pt x="1" y="24"/>
                  </a:cubicBezTo>
                  <a:cubicBezTo>
                    <a:pt x="0" y="20"/>
                    <a:pt x="0" y="20"/>
                    <a:pt x="0" y="20"/>
                  </a:cubicBezTo>
                  <a:cubicBezTo>
                    <a:pt x="35" y="12"/>
                    <a:pt x="35" y="12"/>
                    <a:pt x="35" y="12"/>
                  </a:cubicBezTo>
                  <a:cubicBezTo>
                    <a:pt x="64" y="20"/>
                    <a:pt x="64" y="20"/>
                    <a:pt x="64" y="20"/>
                  </a:cubicBezTo>
                  <a:cubicBezTo>
                    <a:pt x="80" y="16"/>
                    <a:pt x="80" y="16"/>
                    <a:pt x="80" y="16"/>
                  </a:cubicBezTo>
                  <a:cubicBezTo>
                    <a:pt x="98" y="23"/>
                    <a:pt x="98" y="23"/>
                    <a:pt x="98" y="23"/>
                  </a:cubicBezTo>
                  <a:cubicBezTo>
                    <a:pt x="101" y="17"/>
                    <a:pt x="108" y="3"/>
                    <a:pt x="114" y="1"/>
                  </a:cubicBezTo>
                  <a:cubicBezTo>
                    <a:pt x="115" y="0"/>
                    <a:pt x="116" y="0"/>
                    <a:pt x="117" y="1"/>
                  </a:cubicBezTo>
                  <a:cubicBezTo>
                    <a:pt x="121" y="3"/>
                    <a:pt x="132" y="9"/>
                    <a:pt x="135" y="12"/>
                  </a:cubicBezTo>
                  <a:cubicBezTo>
                    <a:pt x="144" y="5"/>
                    <a:pt x="144" y="5"/>
                    <a:pt x="144" y="5"/>
                  </a:cubicBezTo>
                  <a:cubicBezTo>
                    <a:pt x="166" y="17"/>
                    <a:pt x="166" y="17"/>
                    <a:pt x="166" y="17"/>
                  </a:cubicBezTo>
                  <a:cubicBezTo>
                    <a:pt x="165" y="20"/>
                    <a:pt x="165" y="20"/>
                    <a:pt x="165" y="20"/>
                  </a:cubicBezTo>
                  <a:cubicBezTo>
                    <a:pt x="145" y="10"/>
                    <a:pt x="145" y="10"/>
                    <a:pt x="145" y="10"/>
                  </a:cubicBezTo>
                  <a:cubicBezTo>
                    <a:pt x="135" y="16"/>
                    <a:pt x="135" y="16"/>
                    <a:pt x="135" y="16"/>
                  </a:cubicBezTo>
                  <a:cubicBezTo>
                    <a:pt x="134" y="16"/>
                    <a:pt x="134" y="16"/>
                    <a:pt x="134" y="16"/>
                  </a:cubicBezTo>
                  <a:cubicBezTo>
                    <a:pt x="134" y="16"/>
                    <a:pt x="120" y="7"/>
                    <a:pt x="115" y="4"/>
                  </a:cubicBezTo>
                  <a:cubicBezTo>
                    <a:pt x="113" y="4"/>
                    <a:pt x="106" y="15"/>
                    <a:pt x="101" y="26"/>
                  </a:cubicBezTo>
                  <a:lnTo>
                    <a:pt x="10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3" name="Freeform 12"/>
            <p:cNvSpPr>
              <a:spLocks/>
            </p:cNvSpPr>
            <p:nvPr/>
          </p:nvSpPr>
          <p:spPr bwMode="auto">
            <a:xfrm>
              <a:off x="6310313" y="2663826"/>
              <a:ext cx="561975" cy="73025"/>
            </a:xfrm>
            <a:custGeom>
              <a:avLst/>
              <a:gdLst>
                <a:gd name="T0" fmla="*/ 100 w 166"/>
                <a:gd name="T1" fmla="*/ 22 h 22"/>
                <a:gd name="T2" fmla="*/ 79 w 166"/>
                <a:gd name="T3" fmla="*/ 17 h 22"/>
                <a:gd name="T4" fmla="*/ 64 w 166"/>
                <a:gd name="T5" fmla="*/ 19 h 22"/>
                <a:gd name="T6" fmla="*/ 35 w 166"/>
                <a:gd name="T7" fmla="*/ 14 h 22"/>
                <a:gd name="T8" fmla="*/ 1 w 166"/>
                <a:gd name="T9" fmla="*/ 19 h 22"/>
                <a:gd name="T10" fmla="*/ 0 w 166"/>
                <a:gd name="T11" fmla="*/ 15 h 22"/>
                <a:gd name="T12" fmla="*/ 35 w 166"/>
                <a:gd name="T13" fmla="*/ 9 h 22"/>
                <a:gd name="T14" fmla="*/ 64 w 166"/>
                <a:gd name="T15" fmla="*/ 15 h 22"/>
                <a:gd name="T16" fmla="*/ 80 w 166"/>
                <a:gd name="T17" fmla="*/ 13 h 22"/>
                <a:gd name="T18" fmla="*/ 98 w 166"/>
                <a:gd name="T19" fmla="*/ 17 h 22"/>
                <a:gd name="T20" fmla="*/ 114 w 166"/>
                <a:gd name="T21" fmla="*/ 2 h 22"/>
                <a:gd name="T22" fmla="*/ 135 w 166"/>
                <a:gd name="T23" fmla="*/ 9 h 22"/>
                <a:gd name="T24" fmla="*/ 144 w 166"/>
                <a:gd name="T25" fmla="*/ 5 h 22"/>
                <a:gd name="T26" fmla="*/ 166 w 166"/>
                <a:gd name="T27" fmla="*/ 13 h 22"/>
                <a:gd name="T28" fmla="*/ 165 w 166"/>
                <a:gd name="T29" fmla="*/ 17 h 22"/>
                <a:gd name="T30" fmla="*/ 145 w 166"/>
                <a:gd name="T31" fmla="*/ 9 h 22"/>
                <a:gd name="T32" fmla="*/ 135 w 166"/>
                <a:gd name="T33" fmla="*/ 14 h 22"/>
                <a:gd name="T34" fmla="*/ 134 w 166"/>
                <a:gd name="T35" fmla="*/ 13 h 22"/>
                <a:gd name="T36" fmla="*/ 113 w 166"/>
                <a:gd name="T37" fmla="*/ 5 h 22"/>
                <a:gd name="T38" fmla="*/ 101 w 166"/>
                <a:gd name="T39" fmla="*/ 21 h 22"/>
                <a:gd name="T40" fmla="*/ 100 w 166"/>
                <a:gd name="T4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22">
                  <a:moveTo>
                    <a:pt x="100" y="22"/>
                  </a:moveTo>
                  <a:cubicBezTo>
                    <a:pt x="79" y="17"/>
                    <a:pt x="79" y="17"/>
                    <a:pt x="79" y="17"/>
                  </a:cubicBezTo>
                  <a:cubicBezTo>
                    <a:pt x="64" y="19"/>
                    <a:pt x="64" y="19"/>
                    <a:pt x="64" y="19"/>
                  </a:cubicBezTo>
                  <a:cubicBezTo>
                    <a:pt x="35" y="14"/>
                    <a:pt x="35" y="14"/>
                    <a:pt x="35" y="14"/>
                  </a:cubicBezTo>
                  <a:cubicBezTo>
                    <a:pt x="1" y="19"/>
                    <a:pt x="1" y="19"/>
                    <a:pt x="1" y="19"/>
                  </a:cubicBezTo>
                  <a:cubicBezTo>
                    <a:pt x="0" y="15"/>
                    <a:pt x="0" y="15"/>
                    <a:pt x="0" y="15"/>
                  </a:cubicBezTo>
                  <a:cubicBezTo>
                    <a:pt x="35" y="9"/>
                    <a:pt x="35" y="9"/>
                    <a:pt x="35" y="9"/>
                  </a:cubicBezTo>
                  <a:cubicBezTo>
                    <a:pt x="64" y="15"/>
                    <a:pt x="64" y="15"/>
                    <a:pt x="64" y="15"/>
                  </a:cubicBezTo>
                  <a:cubicBezTo>
                    <a:pt x="80" y="13"/>
                    <a:pt x="80" y="13"/>
                    <a:pt x="80" y="13"/>
                  </a:cubicBezTo>
                  <a:cubicBezTo>
                    <a:pt x="98" y="17"/>
                    <a:pt x="98" y="17"/>
                    <a:pt x="98" y="17"/>
                  </a:cubicBezTo>
                  <a:cubicBezTo>
                    <a:pt x="101" y="11"/>
                    <a:pt x="109" y="0"/>
                    <a:pt x="114" y="2"/>
                  </a:cubicBezTo>
                  <a:cubicBezTo>
                    <a:pt x="119" y="3"/>
                    <a:pt x="132" y="8"/>
                    <a:pt x="135" y="9"/>
                  </a:cubicBezTo>
                  <a:cubicBezTo>
                    <a:pt x="144" y="5"/>
                    <a:pt x="144" y="5"/>
                    <a:pt x="144" y="5"/>
                  </a:cubicBezTo>
                  <a:cubicBezTo>
                    <a:pt x="166" y="13"/>
                    <a:pt x="166" y="13"/>
                    <a:pt x="166" y="13"/>
                  </a:cubicBezTo>
                  <a:cubicBezTo>
                    <a:pt x="165" y="17"/>
                    <a:pt x="165" y="17"/>
                    <a:pt x="165" y="17"/>
                  </a:cubicBezTo>
                  <a:cubicBezTo>
                    <a:pt x="145" y="9"/>
                    <a:pt x="145" y="9"/>
                    <a:pt x="145" y="9"/>
                  </a:cubicBezTo>
                  <a:cubicBezTo>
                    <a:pt x="135" y="14"/>
                    <a:pt x="135" y="14"/>
                    <a:pt x="135" y="14"/>
                  </a:cubicBezTo>
                  <a:cubicBezTo>
                    <a:pt x="134" y="13"/>
                    <a:pt x="134" y="13"/>
                    <a:pt x="134" y="13"/>
                  </a:cubicBezTo>
                  <a:cubicBezTo>
                    <a:pt x="134" y="13"/>
                    <a:pt x="118" y="7"/>
                    <a:pt x="113" y="5"/>
                  </a:cubicBezTo>
                  <a:cubicBezTo>
                    <a:pt x="111" y="5"/>
                    <a:pt x="105" y="12"/>
                    <a:pt x="101" y="21"/>
                  </a:cubicBezTo>
                  <a:lnTo>
                    <a:pt x="10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4" name="Freeform 13"/>
            <p:cNvSpPr>
              <a:spLocks/>
            </p:cNvSpPr>
            <p:nvPr/>
          </p:nvSpPr>
          <p:spPr bwMode="auto">
            <a:xfrm>
              <a:off x="6310313" y="2744788"/>
              <a:ext cx="561975" cy="50800"/>
            </a:xfrm>
            <a:custGeom>
              <a:avLst/>
              <a:gdLst>
                <a:gd name="T0" fmla="*/ 100 w 166"/>
                <a:gd name="T1" fmla="*/ 15 h 15"/>
                <a:gd name="T2" fmla="*/ 80 w 166"/>
                <a:gd name="T3" fmla="*/ 12 h 15"/>
                <a:gd name="T4" fmla="*/ 64 w 166"/>
                <a:gd name="T5" fmla="*/ 13 h 15"/>
                <a:gd name="T6" fmla="*/ 35 w 166"/>
                <a:gd name="T7" fmla="*/ 10 h 15"/>
                <a:gd name="T8" fmla="*/ 1 w 166"/>
                <a:gd name="T9" fmla="*/ 13 h 15"/>
                <a:gd name="T10" fmla="*/ 0 w 166"/>
                <a:gd name="T11" fmla="*/ 9 h 15"/>
                <a:gd name="T12" fmla="*/ 35 w 166"/>
                <a:gd name="T13" fmla="*/ 6 h 15"/>
                <a:gd name="T14" fmla="*/ 64 w 166"/>
                <a:gd name="T15" fmla="*/ 9 h 15"/>
                <a:gd name="T16" fmla="*/ 80 w 166"/>
                <a:gd name="T17" fmla="*/ 8 h 15"/>
                <a:gd name="T18" fmla="*/ 98 w 166"/>
                <a:gd name="T19" fmla="*/ 11 h 15"/>
                <a:gd name="T20" fmla="*/ 112 w 166"/>
                <a:gd name="T21" fmla="*/ 1 h 15"/>
                <a:gd name="T22" fmla="*/ 135 w 166"/>
                <a:gd name="T23" fmla="*/ 6 h 15"/>
                <a:gd name="T24" fmla="*/ 145 w 166"/>
                <a:gd name="T25" fmla="*/ 3 h 15"/>
                <a:gd name="T26" fmla="*/ 166 w 166"/>
                <a:gd name="T27" fmla="*/ 8 h 15"/>
                <a:gd name="T28" fmla="*/ 165 w 166"/>
                <a:gd name="T29" fmla="*/ 12 h 15"/>
                <a:gd name="T30" fmla="*/ 145 w 166"/>
                <a:gd name="T31" fmla="*/ 8 h 15"/>
                <a:gd name="T32" fmla="*/ 135 w 166"/>
                <a:gd name="T33" fmla="*/ 10 h 15"/>
                <a:gd name="T34" fmla="*/ 135 w 166"/>
                <a:gd name="T35" fmla="*/ 10 h 15"/>
                <a:gd name="T36" fmla="*/ 111 w 166"/>
                <a:gd name="T37" fmla="*/ 5 h 15"/>
                <a:gd name="T38" fmla="*/ 100 w 166"/>
                <a:gd name="T39" fmla="*/ 14 h 15"/>
                <a:gd name="T40" fmla="*/ 100 w 166"/>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15">
                  <a:moveTo>
                    <a:pt x="100" y="15"/>
                  </a:moveTo>
                  <a:cubicBezTo>
                    <a:pt x="80" y="12"/>
                    <a:pt x="80" y="12"/>
                    <a:pt x="80" y="12"/>
                  </a:cubicBezTo>
                  <a:cubicBezTo>
                    <a:pt x="64" y="13"/>
                    <a:pt x="64" y="13"/>
                    <a:pt x="64" y="13"/>
                  </a:cubicBezTo>
                  <a:cubicBezTo>
                    <a:pt x="35" y="10"/>
                    <a:pt x="35" y="10"/>
                    <a:pt x="35" y="10"/>
                  </a:cubicBezTo>
                  <a:cubicBezTo>
                    <a:pt x="1" y="13"/>
                    <a:pt x="1" y="13"/>
                    <a:pt x="1" y="13"/>
                  </a:cubicBezTo>
                  <a:cubicBezTo>
                    <a:pt x="0" y="9"/>
                    <a:pt x="0" y="9"/>
                    <a:pt x="0" y="9"/>
                  </a:cubicBezTo>
                  <a:cubicBezTo>
                    <a:pt x="35" y="6"/>
                    <a:pt x="35" y="6"/>
                    <a:pt x="35" y="6"/>
                  </a:cubicBezTo>
                  <a:cubicBezTo>
                    <a:pt x="64" y="9"/>
                    <a:pt x="64" y="9"/>
                    <a:pt x="64" y="9"/>
                  </a:cubicBezTo>
                  <a:cubicBezTo>
                    <a:pt x="80" y="8"/>
                    <a:pt x="80" y="8"/>
                    <a:pt x="80" y="8"/>
                  </a:cubicBezTo>
                  <a:cubicBezTo>
                    <a:pt x="98" y="11"/>
                    <a:pt x="98" y="11"/>
                    <a:pt x="98" y="11"/>
                  </a:cubicBezTo>
                  <a:cubicBezTo>
                    <a:pt x="100" y="8"/>
                    <a:pt x="107" y="0"/>
                    <a:pt x="112" y="1"/>
                  </a:cubicBezTo>
                  <a:cubicBezTo>
                    <a:pt x="117" y="2"/>
                    <a:pt x="132" y="5"/>
                    <a:pt x="135" y="6"/>
                  </a:cubicBezTo>
                  <a:cubicBezTo>
                    <a:pt x="145" y="3"/>
                    <a:pt x="145" y="3"/>
                    <a:pt x="145" y="3"/>
                  </a:cubicBezTo>
                  <a:cubicBezTo>
                    <a:pt x="166" y="8"/>
                    <a:pt x="166" y="8"/>
                    <a:pt x="166" y="8"/>
                  </a:cubicBezTo>
                  <a:cubicBezTo>
                    <a:pt x="165" y="12"/>
                    <a:pt x="165" y="12"/>
                    <a:pt x="165" y="12"/>
                  </a:cubicBezTo>
                  <a:cubicBezTo>
                    <a:pt x="145" y="8"/>
                    <a:pt x="145" y="8"/>
                    <a:pt x="145" y="8"/>
                  </a:cubicBezTo>
                  <a:cubicBezTo>
                    <a:pt x="135" y="10"/>
                    <a:pt x="135" y="10"/>
                    <a:pt x="135" y="10"/>
                  </a:cubicBezTo>
                  <a:cubicBezTo>
                    <a:pt x="135" y="10"/>
                    <a:pt x="135" y="10"/>
                    <a:pt x="135" y="10"/>
                  </a:cubicBezTo>
                  <a:cubicBezTo>
                    <a:pt x="135" y="10"/>
                    <a:pt x="117" y="6"/>
                    <a:pt x="111" y="5"/>
                  </a:cubicBezTo>
                  <a:cubicBezTo>
                    <a:pt x="109" y="5"/>
                    <a:pt x="103" y="10"/>
                    <a:pt x="100" y="14"/>
                  </a:cubicBezTo>
                  <a:lnTo>
                    <a:pt x="10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grpSp>
        <p:nvGrpSpPr>
          <p:cNvPr id="15" name="Group 14"/>
          <p:cNvGrpSpPr/>
          <p:nvPr/>
        </p:nvGrpSpPr>
        <p:grpSpPr>
          <a:xfrm>
            <a:off x="452496" y="3059394"/>
            <a:ext cx="5444042" cy="1278908"/>
            <a:chOff x="452496" y="4739588"/>
            <a:chExt cx="5444042" cy="1278908"/>
          </a:xfrm>
        </p:grpSpPr>
        <p:sp>
          <p:nvSpPr>
            <p:cNvPr id="16" name="Rectangle 19"/>
            <p:cNvSpPr>
              <a:spLocks noChangeArrowheads="1"/>
            </p:cNvSpPr>
            <p:nvPr/>
          </p:nvSpPr>
          <p:spPr bwMode="auto">
            <a:xfrm>
              <a:off x="452496" y="4739588"/>
              <a:ext cx="5444042" cy="1278908"/>
            </a:xfrm>
            <a:prstGeom prst="rect">
              <a:avLst/>
            </a:prstGeom>
            <a:solidFill>
              <a:schemeClr val="accent4"/>
            </a:solidFill>
            <a:ln w="12700" cap="flat">
              <a:solidFill>
                <a:srgbClr val="FFFFFF"/>
              </a:solidFill>
              <a:prstDash val="solid"/>
              <a:miter lim="800000"/>
              <a:headEnd/>
              <a:tailEnd/>
            </a:ln>
          </p:spPr>
          <p:txBody>
            <a:bodyPr vert="horz" wrap="square" lIns="900000" tIns="45720" rIns="91440" bIns="45720" numCol="1" anchor="ctr" anchorCtr="0" compatLnSpc="1">
              <a:prstTxWarp prst="textNoShape">
                <a:avLst/>
              </a:prstTxWarp>
            </a:bodyPr>
            <a:lstStyle/>
            <a:p>
              <a:pPr algn="ctr"/>
              <a:r>
                <a:rPr lang="en-US" b="1">
                  <a:solidFill>
                    <a:srgbClr val="973597"/>
                  </a:solidFill>
                </a:rPr>
                <a:t>Analytics</a:t>
              </a:r>
            </a:p>
            <a:p>
              <a:pPr algn="ctr"/>
              <a:r>
                <a:rPr lang="en-US" sz="1400">
                  <a:solidFill>
                    <a:prstClr val="white"/>
                  </a:solidFill>
                </a:rPr>
                <a:t>Building blocks for modeling and</a:t>
              </a:r>
              <a:br>
                <a:rPr lang="en-US" sz="1400">
                  <a:solidFill>
                    <a:prstClr val="white"/>
                  </a:solidFill>
                </a:rPr>
              </a:br>
              <a:r>
                <a:rPr lang="en-US" sz="1400">
                  <a:solidFill>
                    <a:prstClr val="white"/>
                  </a:solidFill>
                </a:rPr>
                <a:t>processing analytics applications</a:t>
              </a:r>
            </a:p>
          </p:txBody>
        </p:sp>
        <p:grpSp>
          <p:nvGrpSpPr>
            <p:cNvPr id="17" name="Group 16"/>
            <p:cNvGrpSpPr/>
            <p:nvPr/>
          </p:nvGrpSpPr>
          <p:grpSpPr>
            <a:xfrm>
              <a:off x="566911" y="4882036"/>
              <a:ext cx="992293" cy="994012"/>
              <a:chOff x="539750" y="3130904"/>
              <a:chExt cx="757238" cy="758825"/>
            </a:xfrm>
          </p:grpSpPr>
          <p:sp>
            <p:nvSpPr>
              <p:cNvPr id="18" name="Rectangle 5"/>
              <p:cNvSpPr>
                <a:spLocks noChangeArrowheads="1"/>
              </p:cNvSpPr>
              <p:nvPr/>
            </p:nvSpPr>
            <p:spPr bwMode="auto">
              <a:xfrm>
                <a:off x="539750" y="3130904"/>
                <a:ext cx="757238" cy="758825"/>
              </a:xfrm>
              <a:prstGeom prst="rect">
                <a:avLst/>
              </a:prstGeom>
              <a:solidFill>
                <a:srgbClr val="973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nvGrpSpPr>
              <p:cNvPr id="19" name="Group 5"/>
              <p:cNvGrpSpPr>
                <a:grpSpLocks noChangeAspect="1"/>
              </p:cNvGrpSpPr>
              <p:nvPr/>
            </p:nvGrpSpPr>
            <p:grpSpPr bwMode="auto">
              <a:xfrm>
                <a:off x="609653" y="3275707"/>
                <a:ext cx="617433" cy="469219"/>
                <a:chOff x="1915" y="3897"/>
                <a:chExt cx="1683" cy="1279"/>
              </a:xfrm>
              <a:solidFill>
                <a:schemeClr val="bg1"/>
              </a:solidFill>
            </p:grpSpPr>
            <p:sp>
              <p:nvSpPr>
                <p:cNvPr id="20" name="Rectangle 6"/>
                <p:cNvSpPr>
                  <a:spLocks noChangeArrowheads="1"/>
                </p:cNvSpPr>
                <p:nvPr/>
              </p:nvSpPr>
              <p:spPr bwMode="auto">
                <a:xfrm>
                  <a:off x="2104" y="4479"/>
                  <a:ext cx="119"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21" name="Rectangle 7"/>
                <p:cNvSpPr>
                  <a:spLocks noChangeArrowheads="1"/>
                </p:cNvSpPr>
                <p:nvPr/>
              </p:nvSpPr>
              <p:spPr bwMode="auto">
                <a:xfrm>
                  <a:off x="2393" y="4266"/>
                  <a:ext cx="118" cy="4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22" name="Rectangle 8"/>
                <p:cNvSpPr>
                  <a:spLocks noChangeArrowheads="1"/>
                </p:cNvSpPr>
                <p:nvPr/>
              </p:nvSpPr>
              <p:spPr bwMode="auto">
                <a:xfrm>
                  <a:off x="2249" y="4188"/>
                  <a:ext cx="118"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23" name="Freeform 9"/>
                <p:cNvSpPr>
                  <a:spLocks/>
                </p:cNvSpPr>
                <p:nvPr/>
              </p:nvSpPr>
              <p:spPr bwMode="auto">
                <a:xfrm>
                  <a:off x="1915" y="3897"/>
                  <a:ext cx="1453" cy="1002"/>
                </a:xfrm>
                <a:custGeom>
                  <a:avLst/>
                  <a:gdLst>
                    <a:gd name="T0" fmla="*/ 361 w 615"/>
                    <a:gd name="T1" fmla="*/ 404 h 424"/>
                    <a:gd name="T2" fmla="*/ 333 w 615"/>
                    <a:gd name="T3" fmla="*/ 367 h 424"/>
                    <a:gd name="T4" fmla="*/ 42 w 615"/>
                    <a:gd name="T5" fmla="*/ 367 h 424"/>
                    <a:gd name="T6" fmla="*/ 42 w 615"/>
                    <a:gd name="T7" fmla="*/ 44 h 424"/>
                    <a:gd name="T8" fmla="*/ 43 w 615"/>
                    <a:gd name="T9" fmla="*/ 44 h 424"/>
                    <a:gd name="T10" fmla="*/ 573 w 615"/>
                    <a:gd name="T11" fmla="*/ 44 h 424"/>
                    <a:gd name="T12" fmla="*/ 574 w 615"/>
                    <a:gd name="T13" fmla="*/ 44 h 424"/>
                    <a:gd name="T14" fmla="*/ 574 w 615"/>
                    <a:gd name="T15" fmla="*/ 156 h 424"/>
                    <a:gd name="T16" fmla="*/ 594 w 615"/>
                    <a:gd name="T17" fmla="*/ 173 h 424"/>
                    <a:gd name="T18" fmla="*/ 594 w 615"/>
                    <a:gd name="T19" fmla="*/ 174 h 424"/>
                    <a:gd name="T20" fmla="*/ 615 w 615"/>
                    <a:gd name="T21" fmla="*/ 199 h 424"/>
                    <a:gd name="T22" fmla="*/ 615 w 615"/>
                    <a:gd name="T23" fmla="*/ 20 h 424"/>
                    <a:gd name="T24" fmla="*/ 597 w 615"/>
                    <a:gd name="T25" fmla="*/ 0 h 424"/>
                    <a:gd name="T26" fmla="*/ 19 w 615"/>
                    <a:gd name="T27" fmla="*/ 0 h 424"/>
                    <a:gd name="T28" fmla="*/ 0 w 615"/>
                    <a:gd name="T29" fmla="*/ 20 h 424"/>
                    <a:gd name="T30" fmla="*/ 0 w 615"/>
                    <a:gd name="T31" fmla="*/ 405 h 424"/>
                    <a:gd name="T32" fmla="*/ 19 w 615"/>
                    <a:gd name="T33" fmla="*/ 424 h 424"/>
                    <a:gd name="T34" fmla="*/ 384 w 615"/>
                    <a:gd name="T35" fmla="*/ 424 h 424"/>
                    <a:gd name="T36" fmla="*/ 361 w 615"/>
                    <a:gd name="T37" fmla="*/ 40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5" h="424">
                      <a:moveTo>
                        <a:pt x="361" y="404"/>
                      </a:moveTo>
                      <a:cubicBezTo>
                        <a:pt x="350" y="393"/>
                        <a:pt x="341" y="380"/>
                        <a:pt x="333" y="367"/>
                      </a:cubicBezTo>
                      <a:cubicBezTo>
                        <a:pt x="261" y="367"/>
                        <a:pt x="166" y="367"/>
                        <a:pt x="42" y="367"/>
                      </a:cubicBezTo>
                      <a:cubicBezTo>
                        <a:pt x="42" y="367"/>
                        <a:pt x="42" y="367"/>
                        <a:pt x="42" y="44"/>
                      </a:cubicBezTo>
                      <a:cubicBezTo>
                        <a:pt x="42" y="44"/>
                        <a:pt x="42" y="44"/>
                        <a:pt x="43" y="44"/>
                      </a:cubicBezTo>
                      <a:cubicBezTo>
                        <a:pt x="43" y="44"/>
                        <a:pt x="43" y="44"/>
                        <a:pt x="573" y="44"/>
                      </a:cubicBezTo>
                      <a:cubicBezTo>
                        <a:pt x="574" y="44"/>
                        <a:pt x="574" y="44"/>
                        <a:pt x="574" y="44"/>
                      </a:cubicBezTo>
                      <a:cubicBezTo>
                        <a:pt x="574" y="156"/>
                        <a:pt x="574" y="156"/>
                        <a:pt x="574" y="156"/>
                      </a:cubicBezTo>
                      <a:cubicBezTo>
                        <a:pt x="581" y="161"/>
                        <a:pt x="588" y="167"/>
                        <a:pt x="594" y="173"/>
                      </a:cubicBezTo>
                      <a:cubicBezTo>
                        <a:pt x="594" y="174"/>
                        <a:pt x="594" y="174"/>
                        <a:pt x="594" y="174"/>
                      </a:cubicBezTo>
                      <a:cubicBezTo>
                        <a:pt x="602" y="181"/>
                        <a:pt x="609" y="190"/>
                        <a:pt x="615" y="199"/>
                      </a:cubicBezTo>
                      <a:cubicBezTo>
                        <a:pt x="615" y="151"/>
                        <a:pt x="615" y="92"/>
                        <a:pt x="615" y="20"/>
                      </a:cubicBezTo>
                      <a:cubicBezTo>
                        <a:pt x="615" y="9"/>
                        <a:pt x="607" y="0"/>
                        <a:pt x="597" y="0"/>
                      </a:cubicBezTo>
                      <a:cubicBezTo>
                        <a:pt x="19" y="0"/>
                        <a:pt x="19" y="0"/>
                        <a:pt x="19" y="0"/>
                      </a:cubicBezTo>
                      <a:cubicBezTo>
                        <a:pt x="8" y="0"/>
                        <a:pt x="0" y="9"/>
                        <a:pt x="0" y="20"/>
                      </a:cubicBezTo>
                      <a:cubicBezTo>
                        <a:pt x="0" y="20"/>
                        <a:pt x="0" y="20"/>
                        <a:pt x="0" y="405"/>
                      </a:cubicBezTo>
                      <a:cubicBezTo>
                        <a:pt x="0" y="416"/>
                        <a:pt x="8" y="424"/>
                        <a:pt x="19" y="424"/>
                      </a:cubicBezTo>
                      <a:cubicBezTo>
                        <a:pt x="19" y="424"/>
                        <a:pt x="19" y="424"/>
                        <a:pt x="384" y="424"/>
                      </a:cubicBezTo>
                      <a:cubicBezTo>
                        <a:pt x="376" y="418"/>
                        <a:pt x="368" y="412"/>
                        <a:pt x="361"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24" name="Freeform 10"/>
                <p:cNvSpPr>
                  <a:spLocks/>
                </p:cNvSpPr>
                <p:nvPr/>
              </p:nvSpPr>
              <p:spPr bwMode="auto">
                <a:xfrm>
                  <a:off x="2190" y="4949"/>
                  <a:ext cx="907" cy="227"/>
                </a:xfrm>
                <a:custGeom>
                  <a:avLst/>
                  <a:gdLst>
                    <a:gd name="T0" fmla="*/ 225 w 384"/>
                    <a:gd name="T1" fmla="*/ 26 h 96"/>
                    <a:gd name="T2" fmla="*/ 225 w 384"/>
                    <a:gd name="T3" fmla="*/ 0 h 96"/>
                    <a:gd name="T4" fmla="*/ 159 w 384"/>
                    <a:gd name="T5" fmla="*/ 0 h 96"/>
                    <a:gd name="T6" fmla="*/ 159 w 384"/>
                    <a:gd name="T7" fmla="*/ 23 h 96"/>
                    <a:gd name="T8" fmla="*/ 6 w 384"/>
                    <a:gd name="T9" fmla="*/ 71 h 96"/>
                    <a:gd name="T10" fmla="*/ 4 w 384"/>
                    <a:gd name="T11" fmla="*/ 90 h 96"/>
                    <a:gd name="T12" fmla="*/ 21 w 384"/>
                    <a:gd name="T13" fmla="*/ 96 h 96"/>
                    <a:gd name="T14" fmla="*/ 363 w 384"/>
                    <a:gd name="T15" fmla="*/ 96 h 96"/>
                    <a:gd name="T16" fmla="*/ 380 w 384"/>
                    <a:gd name="T17" fmla="*/ 90 h 96"/>
                    <a:gd name="T18" fmla="*/ 378 w 384"/>
                    <a:gd name="T19" fmla="*/ 71 h 96"/>
                    <a:gd name="T20" fmla="*/ 225 w 384"/>
                    <a:gd name="T21"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96">
                      <a:moveTo>
                        <a:pt x="225" y="26"/>
                      </a:moveTo>
                      <a:cubicBezTo>
                        <a:pt x="225" y="20"/>
                        <a:pt x="225" y="6"/>
                        <a:pt x="225" y="0"/>
                      </a:cubicBezTo>
                      <a:cubicBezTo>
                        <a:pt x="225" y="0"/>
                        <a:pt x="225" y="0"/>
                        <a:pt x="159" y="0"/>
                      </a:cubicBezTo>
                      <a:cubicBezTo>
                        <a:pt x="159" y="5"/>
                        <a:pt x="159" y="17"/>
                        <a:pt x="159" y="23"/>
                      </a:cubicBezTo>
                      <a:cubicBezTo>
                        <a:pt x="159" y="78"/>
                        <a:pt x="6" y="71"/>
                        <a:pt x="6" y="71"/>
                      </a:cubicBezTo>
                      <a:cubicBezTo>
                        <a:pt x="5" y="77"/>
                        <a:pt x="0" y="86"/>
                        <a:pt x="4" y="90"/>
                      </a:cubicBezTo>
                      <a:cubicBezTo>
                        <a:pt x="8" y="94"/>
                        <a:pt x="14" y="96"/>
                        <a:pt x="21" y="96"/>
                      </a:cubicBezTo>
                      <a:cubicBezTo>
                        <a:pt x="21" y="96"/>
                        <a:pt x="21" y="96"/>
                        <a:pt x="363" y="96"/>
                      </a:cubicBezTo>
                      <a:cubicBezTo>
                        <a:pt x="370" y="96"/>
                        <a:pt x="375" y="94"/>
                        <a:pt x="380" y="90"/>
                      </a:cubicBezTo>
                      <a:cubicBezTo>
                        <a:pt x="384" y="86"/>
                        <a:pt x="379" y="77"/>
                        <a:pt x="378" y="71"/>
                      </a:cubicBezTo>
                      <a:cubicBezTo>
                        <a:pt x="378" y="71"/>
                        <a:pt x="225" y="67"/>
                        <a:pt x="22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25" name="Freeform 11"/>
                <p:cNvSpPr>
                  <a:spLocks noEditPoints="1"/>
                </p:cNvSpPr>
                <p:nvPr/>
              </p:nvSpPr>
              <p:spPr bwMode="auto">
                <a:xfrm>
                  <a:off x="2697" y="4219"/>
                  <a:ext cx="901" cy="916"/>
                </a:xfrm>
                <a:custGeom>
                  <a:avLst/>
                  <a:gdLst>
                    <a:gd name="T0" fmla="*/ 228 w 381"/>
                    <a:gd name="T1" fmla="*/ 275 h 388"/>
                    <a:gd name="T2" fmla="*/ 256 w 381"/>
                    <a:gd name="T3" fmla="*/ 303 h 388"/>
                    <a:gd name="T4" fmla="*/ 296 w 381"/>
                    <a:gd name="T5" fmla="*/ 263 h 388"/>
                    <a:gd name="T6" fmla="*/ 269 w 381"/>
                    <a:gd name="T7" fmla="*/ 236 h 388"/>
                    <a:gd name="T8" fmla="*/ 269 w 381"/>
                    <a:gd name="T9" fmla="*/ 236 h 388"/>
                    <a:gd name="T10" fmla="*/ 269 w 381"/>
                    <a:gd name="T11" fmla="*/ 236 h 388"/>
                    <a:gd name="T12" fmla="*/ 251 w 381"/>
                    <a:gd name="T13" fmla="*/ 49 h 388"/>
                    <a:gd name="T14" fmla="*/ 123 w 381"/>
                    <a:gd name="T15" fmla="*/ 7 h 388"/>
                    <a:gd name="T16" fmla="*/ 43 w 381"/>
                    <a:gd name="T17" fmla="*/ 48 h 388"/>
                    <a:gd name="T18" fmla="*/ 0 w 381"/>
                    <a:gd name="T19" fmla="*/ 152 h 388"/>
                    <a:gd name="T20" fmla="*/ 42 w 381"/>
                    <a:gd name="T21" fmla="*/ 256 h 388"/>
                    <a:gd name="T22" fmla="*/ 170 w 381"/>
                    <a:gd name="T23" fmla="*/ 298 h 388"/>
                    <a:gd name="T24" fmla="*/ 230 w 381"/>
                    <a:gd name="T25" fmla="*/ 237 h 388"/>
                    <a:gd name="T26" fmla="*/ 166 w 381"/>
                    <a:gd name="T27" fmla="*/ 270 h 388"/>
                    <a:gd name="T28" fmla="*/ 62 w 381"/>
                    <a:gd name="T29" fmla="*/ 236 h 388"/>
                    <a:gd name="T30" fmla="*/ 28 w 381"/>
                    <a:gd name="T31" fmla="*/ 153 h 388"/>
                    <a:gd name="T32" fmla="*/ 64 w 381"/>
                    <a:gd name="T33" fmla="*/ 69 h 388"/>
                    <a:gd name="T34" fmla="*/ 128 w 381"/>
                    <a:gd name="T35" fmla="*/ 36 h 388"/>
                    <a:gd name="T36" fmla="*/ 231 w 381"/>
                    <a:gd name="T37" fmla="*/ 70 h 388"/>
                    <a:gd name="T38" fmla="*/ 230 w 381"/>
                    <a:gd name="T39" fmla="*/ 237 h 388"/>
                    <a:gd name="T40" fmla="*/ 314 w 381"/>
                    <a:gd name="T41" fmla="*/ 282 h 388"/>
                    <a:gd name="T42" fmla="*/ 273 w 381"/>
                    <a:gd name="T43" fmla="*/ 321 h 388"/>
                    <a:gd name="T44" fmla="*/ 341 w 381"/>
                    <a:gd name="T45" fmla="*/ 388 h 388"/>
                    <a:gd name="T46" fmla="*/ 381 w 381"/>
                    <a:gd name="T47" fmla="*/ 349 h 388"/>
                    <a:gd name="T48" fmla="*/ 314 w 381"/>
                    <a:gd name="T49" fmla="*/ 282 h 388"/>
                    <a:gd name="T50" fmla="*/ 314 w 381"/>
                    <a:gd name="T51" fmla="*/ 28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1" h="388">
                      <a:moveTo>
                        <a:pt x="228" y="275"/>
                      </a:moveTo>
                      <a:cubicBezTo>
                        <a:pt x="256" y="303"/>
                        <a:pt x="256" y="303"/>
                        <a:pt x="256" y="303"/>
                      </a:cubicBezTo>
                      <a:cubicBezTo>
                        <a:pt x="296" y="263"/>
                        <a:pt x="296" y="263"/>
                        <a:pt x="296" y="263"/>
                      </a:cubicBezTo>
                      <a:cubicBezTo>
                        <a:pt x="269" y="236"/>
                        <a:pt x="269" y="236"/>
                        <a:pt x="269" y="236"/>
                      </a:cubicBezTo>
                      <a:cubicBezTo>
                        <a:pt x="269" y="236"/>
                        <a:pt x="269" y="236"/>
                        <a:pt x="269" y="236"/>
                      </a:cubicBezTo>
                      <a:cubicBezTo>
                        <a:pt x="269" y="236"/>
                        <a:pt x="269" y="236"/>
                        <a:pt x="269" y="236"/>
                      </a:cubicBezTo>
                      <a:cubicBezTo>
                        <a:pt x="307" y="178"/>
                        <a:pt x="301" y="100"/>
                        <a:pt x="251" y="49"/>
                      </a:cubicBezTo>
                      <a:cubicBezTo>
                        <a:pt x="217" y="16"/>
                        <a:pt x="170" y="0"/>
                        <a:pt x="123" y="7"/>
                      </a:cubicBezTo>
                      <a:cubicBezTo>
                        <a:pt x="93" y="12"/>
                        <a:pt x="65" y="27"/>
                        <a:pt x="43" y="48"/>
                      </a:cubicBezTo>
                      <a:cubicBezTo>
                        <a:pt x="15" y="76"/>
                        <a:pt x="0" y="113"/>
                        <a:pt x="0" y="152"/>
                      </a:cubicBezTo>
                      <a:cubicBezTo>
                        <a:pt x="0" y="192"/>
                        <a:pt x="15" y="228"/>
                        <a:pt x="42" y="256"/>
                      </a:cubicBezTo>
                      <a:cubicBezTo>
                        <a:pt x="75" y="290"/>
                        <a:pt x="123" y="306"/>
                        <a:pt x="170" y="298"/>
                      </a:cubicBezTo>
                      <a:moveTo>
                        <a:pt x="230" y="237"/>
                      </a:moveTo>
                      <a:cubicBezTo>
                        <a:pt x="212" y="254"/>
                        <a:pt x="190" y="266"/>
                        <a:pt x="166" y="270"/>
                      </a:cubicBezTo>
                      <a:cubicBezTo>
                        <a:pt x="128" y="276"/>
                        <a:pt x="90" y="263"/>
                        <a:pt x="62" y="236"/>
                      </a:cubicBezTo>
                      <a:cubicBezTo>
                        <a:pt x="41" y="213"/>
                        <a:pt x="29" y="184"/>
                        <a:pt x="28" y="153"/>
                      </a:cubicBezTo>
                      <a:cubicBezTo>
                        <a:pt x="28" y="121"/>
                        <a:pt x="41" y="91"/>
                        <a:pt x="64" y="69"/>
                      </a:cubicBezTo>
                      <a:cubicBezTo>
                        <a:pt x="81" y="51"/>
                        <a:pt x="103" y="40"/>
                        <a:pt x="128" y="36"/>
                      </a:cubicBezTo>
                      <a:cubicBezTo>
                        <a:pt x="165" y="30"/>
                        <a:pt x="204" y="43"/>
                        <a:pt x="231" y="70"/>
                      </a:cubicBezTo>
                      <a:cubicBezTo>
                        <a:pt x="277" y="116"/>
                        <a:pt x="276" y="191"/>
                        <a:pt x="230" y="237"/>
                      </a:cubicBezTo>
                      <a:close/>
                      <a:moveTo>
                        <a:pt x="314" y="282"/>
                      </a:moveTo>
                      <a:cubicBezTo>
                        <a:pt x="273" y="321"/>
                        <a:pt x="273" y="321"/>
                        <a:pt x="273" y="321"/>
                      </a:cubicBezTo>
                      <a:cubicBezTo>
                        <a:pt x="341" y="388"/>
                        <a:pt x="341" y="388"/>
                        <a:pt x="341" y="388"/>
                      </a:cubicBezTo>
                      <a:cubicBezTo>
                        <a:pt x="381" y="349"/>
                        <a:pt x="381" y="349"/>
                        <a:pt x="381" y="349"/>
                      </a:cubicBezTo>
                      <a:cubicBezTo>
                        <a:pt x="314" y="282"/>
                        <a:pt x="314" y="282"/>
                        <a:pt x="314" y="282"/>
                      </a:cubicBezTo>
                      <a:cubicBezTo>
                        <a:pt x="314" y="282"/>
                        <a:pt x="314" y="282"/>
                        <a:pt x="314" y="2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26" name="Freeform 12"/>
                <p:cNvSpPr>
                  <a:spLocks noEditPoints="1"/>
                </p:cNvSpPr>
                <p:nvPr/>
              </p:nvSpPr>
              <p:spPr bwMode="auto">
                <a:xfrm>
                  <a:off x="2804" y="4344"/>
                  <a:ext cx="465" cy="465"/>
                </a:xfrm>
                <a:custGeom>
                  <a:avLst/>
                  <a:gdLst>
                    <a:gd name="T0" fmla="*/ 99 w 197"/>
                    <a:gd name="T1" fmla="*/ 0 h 197"/>
                    <a:gd name="T2" fmla="*/ 0 w 197"/>
                    <a:gd name="T3" fmla="*/ 99 h 197"/>
                    <a:gd name="T4" fmla="*/ 99 w 197"/>
                    <a:gd name="T5" fmla="*/ 197 h 197"/>
                    <a:gd name="T6" fmla="*/ 197 w 197"/>
                    <a:gd name="T7" fmla="*/ 99 h 197"/>
                    <a:gd name="T8" fmla="*/ 99 w 197"/>
                    <a:gd name="T9" fmla="*/ 0 h 197"/>
                    <a:gd name="T10" fmla="*/ 161 w 197"/>
                    <a:gd name="T11" fmla="*/ 161 h 197"/>
                    <a:gd name="T12" fmla="*/ 99 w 197"/>
                    <a:gd name="T13" fmla="*/ 99 h 197"/>
                    <a:gd name="T14" fmla="*/ 99 w 197"/>
                    <a:gd name="T15" fmla="*/ 10 h 197"/>
                    <a:gd name="T16" fmla="*/ 187 w 197"/>
                    <a:gd name="T17" fmla="*/ 99 h 197"/>
                    <a:gd name="T18" fmla="*/ 161 w 197"/>
                    <a:gd name="T19" fmla="*/ 16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97">
                      <a:moveTo>
                        <a:pt x="99" y="0"/>
                      </a:moveTo>
                      <a:cubicBezTo>
                        <a:pt x="44" y="0"/>
                        <a:pt x="0" y="44"/>
                        <a:pt x="0" y="99"/>
                      </a:cubicBezTo>
                      <a:cubicBezTo>
                        <a:pt x="0" y="153"/>
                        <a:pt x="44" y="197"/>
                        <a:pt x="99" y="197"/>
                      </a:cubicBezTo>
                      <a:cubicBezTo>
                        <a:pt x="153" y="197"/>
                        <a:pt x="197" y="153"/>
                        <a:pt x="197" y="99"/>
                      </a:cubicBezTo>
                      <a:cubicBezTo>
                        <a:pt x="197" y="44"/>
                        <a:pt x="153" y="0"/>
                        <a:pt x="99" y="0"/>
                      </a:cubicBezTo>
                      <a:close/>
                      <a:moveTo>
                        <a:pt x="161" y="161"/>
                      </a:moveTo>
                      <a:cubicBezTo>
                        <a:pt x="99" y="99"/>
                        <a:pt x="99" y="99"/>
                        <a:pt x="99" y="99"/>
                      </a:cubicBezTo>
                      <a:cubicBezTo>
                        <a:pt x="99" y="10"/>
                        <a:pt x="99" y="10"/>
                        <a:pt x="99" y="10"/>
                      </a:cubicBezTo>
                      <a:cubicBezTo>
                        <a:pt x="147" y="10"/>
                        <a:pt x="187" y="50"/>
                        <a:pt x="187" y="99"/>
                      </a:cubicBezTo>
                      <a:cubicBezTo>
                        <a:pt x="187" y="123"/>
                        <a:pt x="177" y="145"/>
                        <a:pt x="161"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grpSp>
      </p:grpSp>
      <p:grpSp>
        <p:nvGrpSpPr>
          <p:cNvPr id="27" name="Group 26"/>
          <p:cNvGrpSpPr/>
          <p:nvPr/>
        </p:nvGrpSpPr>
        <p:grpSpPr>
          <a:xfrm>
            <a:off x="6170612" y="1704260"/>
            <a:ext cx="5431339" cy="1278908"/>
            <a:chOff x="6170612" y="3131225"/>
            <a:chExt cx="5431339" cy="1278908"/>
          </a:xfrm>
        </p:grpSpPr>
        <p:sp>
          <p:nvSpPr>
            <p:cNvPr id="28" name="Rectangle 19"/>
            <p:cNvSpPr>
              <a:spLocks noChangeArrowheads="1"/>
            </p:cNvSpPr>
            <p:nvPr/>
          </p:nvSpPr>
          <p:spPr bwMode="auto">
            <a:xfrm>
              <a:off x="6170612" y="3131225"/>
              <a:ext cx="5431339" cy="1278908"/>
            </a:xfrm>
            <a:prstGeom prst="rect">
              <a:avLst/>
            </a:prstGeom>
            <a:solidFill>
              <a:schemeClr val="accent4"/>
            </a:solidFill>
            <a:ln w="12700" cap="flat">
              <a:solidFill>
                <a:srgbClr val="FFFFFF"/>
              </a:solidFill>
              <a:prstDash val="solid"/>
              <a:miter lim="800000"/>
              <a:headEnd/>
              <a:tailEnd/>
            </a:ln>
          </p:spPr>
          <p:txBody>
            <a:bodyPr vert="horz" wrap="square" lIns="900000" tIns="45720" rIns="91440" bIns="45720" numCol="1" anchor="ctr" anchorCtr="0" compatLnSpc="1">
              <a:prstTxWarp prst="textNoShape">
                <a:avLst/>
              </a:prstTxWarp>
            </a:bodyPr>
            <a:lstStyle/>
            <a:p>
              <a:pPr algn="ctr"/>
              <a:r>
                <a:rPr lang="en-US" b="1">
                  <a:solidFill>
                    <a:srgbClr val="EEAA00"/>
                  </a:solidFill>
                </a:rPr>
                <a:t>Storage</a:t>
              </a:r>
            </a:p>
            <a:p>
              <a:pPr algn="ctr"/>
              <a:r>
                <a:rPr lang="en-US" sz="1400">
                  <a:solidFill>
                    <a:prstClr val="white"/>
                  </a:solidFill>
                </a:rPr>
                <a:t>Cloud architecture and </a:t>
              </a:r>
              <a:br>
                <a:rPr lang="en-US" sz="1400">
                  <a:solidFill>
                    <a:prstClr val="white"/>
                  </a:solidFill>
                </a:rPr>
              </a:br>
              <a:r>
                <a:rPr lang="en-US" sz="1400">
                  <a:solidFill>
                    <a:prstClr val="white"/>
                  </a:solidFill>
                </a:rPr>
                <a:t>other validated storage</a:t>
              </a:r>
            </a:p>
          </p:txBody>
        </p:sp>
        <p:sp>
          <p:nvSpPr>
            <p:cNvPr id="29" name="Rectangle 5"/>
            <p:cNvSpPr>
              <a:spLocks noChangeArrowheads="1"/>
            </p:cNvSpPr>
            <p:nvPr/>
          </p:nvSpPr>
          <p:spPr bwMode="auto">
            <a:xfrm>
              <a:off x="6285027" y="3273673"/>
              <a:ext cx="992293" cy="994012"/>
            </a:xfrm>
            <a:prstGeom prst="rect">
              <a:avLst/>
            </a:prstGeom>
            <a:solidFill>
              <a:srgbClr val="EEA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grpSp>
        <p:nvGrpSpPr>
          <p:cNvPr id="30" name="Group 29"/>
          <p:cNvGrpSpPr/>
          <p:nvPr/>
        </p:nvGrpSpPr>
        <p:grpSpPr>
          <a:xfrm>
            <a:off x="6170612" y="3060974"/>
            <a:ext cx="5431339" cy="1278908"/>
            <a:chOff x="6170612" y="4741168"/>
            <a:chExt cx="5431339" cy="1278908"/>
          </a:xfrm>
        </p:grpSpPr>
        <p:sp>
          <p:nvSpPr>
            <p:cNvPr id="31" name="Rectangle 19"/>
            <p:cNvSpPr>
              <a:spLocks noChangeArrowheads="1"/>
            </p:cNvSpPr>
            <p:nvPr/>
          </p:nvSpPr>
          <p:spPr bwMode="auto">
            <a:xfrm>
              <a:off x="6170612" y="4741168"/>
              <a:ext cx="5431339" cy="1278908"/>
            </a:xfrm>
            <a:prstGeom prst="rect">
              <a:avLst/>
            </a:prstGeom>
            <a:solidFill>
              <a:schemeClr val="accent4"/>
            </a:solidFill>
            <a:ln w="12700" cap="flat">
              <a:solidFill>
                <a:srgbClr val="FFFFFF"/>
              </a:solidFill>
              <a:prstDash val="solid"/>
              <a:miter lim="800000"/>
              <a:headEnd/>
              <a:tailEnd/>
            </a:ln>
          </p:spPr>
          <p:txBody>
            <a:bodyPr vert="horz" wrap="square" lIns="900000" tIns="45720" rIns="91440" bIns="45720" numCol="1" anchor="ctr" anchorCtr="0" compatLnSpc="1">
              <a:prstTxWarp prst="textNoShape">
                <a:avLst/>
              </a:prstTxWarp>
            </a:bodyPr>
            <a:lstStyle/>
            <a:p>
              <a:pPr algn="ctr"/>
              <a:r>
                <a:rPr lang="en-US" b="1">
                  <a:solidFill>
                    <a:srgbClr val="CBCCCC"/>
                  </a:solidFill>
                </a:rPr>
                <a:t>Data Management</a:t>
              </a:r>
            </a:p>
            <a:p>
              <a:pPr algn="ctr"/>
              <a:r>
                <a:rPr lang="en-US" sz="1400">
                  <a:solidFill>
                    <a:prstClr val="white"/>
                  </a:solidFill>
                </a:rPr>
                <a:t>Integrates data preparation</a:t>
              </a:r>
              <a:r>
                <a:rPr lang="en-AU" sz="1400">
                  <a:solidFill>
                    <a:prstClr val="white"/>
                  </a:solidFill>
                </a:rPr>
                <a:t> </a:t>
              </a:r>
              <a:br>
                <a:rPr lang="en-AU" sz="1400">
                  <a:solidFill>
                    <a:prstClr val="white"/>
                  </a:solidFill>
                </a:rPr>
              </a:br>
              <a:r>
                <a:rPr lang="en-AU" sz="1400">
                  <a:solidFill>
                    <a:prstClr val="white"/>
                  </a:solidFill>
                </a:rPr>
                <a:t>and extraction tools </a:t>
              </a:r>
            </a:p>
          </p:txBody>
        </p:sp>
        <p:grpSp>
          <p:nvGrpSpPr>
            <p:cNvPr id="32" name="Group 31"/>
            <p:cNvGrpSpPr/>
            <p:nvPr/>
          </p:nvGrpSpPr>
          <p:grpSpPr>
            <a:xfrm>
              <a:off x="6285027" y="4883616"/>
              <a:ext cx="992293" cy="994012"/>
              <a:chOff x="539750" y="5533554"/>
              <a:chExt cx="757238" cy="758825"/>
            </a:xfrm>
          </p:grpSpPr>
          <p:sp>
            <p:nvSpPr>
              <p:cNvPr id="33" name="Rectangle 5"/>
              <p:cNvSpPr>
                <a:spLocks noChangeArrowheads="1"/>
              </p:cNvSpPr>
              <p:nvPr/>
            </p:nvSpPr>
            <p:spPr bwMode="auto">
              <a:xfrm>
                <a:off x="539750" y="5533554"/>
                <a:ext cx="757238" cy="758825"/>
              </a:xfrm>
              <a:prstGeom prst="rect">
                <a:avLst/>
              </a:prstGeom>
              <a:solidFill>
                <a:srgbClr val="77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34" name="Freeform 22"/>
              <p:cNvSpPr>
                <a:spLocks/>
              </p:cNvSpPr>
              <p:nvPr/>
            </p:nvSpPr>
            <p:spPr bwMode="auto">
              <a:xfrm>
                <a:off x="672443" y="5622472"/>
                <a:ext cx="491853" cy="580988"/>
              </a:xfrm>
              <a:custGeom>
                <a:avLst/>
                <a:gdLst>
                  <a:gd name="T0" fmla="*/ 364 w 388"/>
                  <a:gd name="T1" fmla="*/ 321 h 458"/>
                  <a:gd name="T2" fmla="*/ 350 w 388"/>
                  <a:gd name="T3" fmla="*/ 326 h 458"/>
                  <a:gd name="T4" fmla="*/ 209 w 388"/>
                  <a:gd name="T5" fmla="*/ 245 h 458"/>
                  <a:gd name="T6" fmla="*/ 212 w 388"/>
                  <a:gd name="T7" fmla="*/ 225 h 458"/>
                  <a:gd name="T8" fmla="*/ 201 w 388"/>
                  <a:gd name="T9" fmla="*/ 191 h 458"/>
                  <a:gd name="T10" fmla="*/ 305 w 388"/>
                  <a:gd name="T11" fmla="*/ 81 h 458"/>
                  <a:gd name="T12" fmla="*/ 328 w 388"/>
                  <a:gd name="T13" fmla="*/ 88 h 458"/>
                  <a:gd name="T14" fmla="*/ 372 w 388"/>
                  <a:gd name="T15" fmla="*/ 44 h 458"/>
                  <a:gd name="T16" fmla="*/ 328 w 388"/>
                  <a:gd name="T17" fmla="*/ 0 h 458"/>
                  <a:gd name="T18" fmla="*/ 284 w 388"/>
                  <a:gd name="T19" fmla="*/ 44 h 458"/>
                  <a:gd name="T20" fmla="*/ 291 w 388"/>
                  <a:gd name="T21" fmla="*/ 69 h 458"/>
                  <a:gd name="T22" fmla="*/ 187 w 388"/>
                  <a:gd name="T23" fmla="*/ 178 h 458"/>
                  <a:gd name="T24" fmla="*/ 155 w 388"/>
                  <a:gd name="T25" fmla="*/ 168 h 458"/>
                  <a:gd name="T26" fmla="*/ 136 w 388"/>
                  <a:gd name="T27" fmla="*/ 171 h 458"/>
                  <a:gd name="T28" fmla="*/ 77 w 388"/>
                  <a:gd name="T29" fmla="*/ 61 h 458"/>
                  <a:gd name="T30" fmla="*/ 77 w 388"/>
                  <a:gd name="T31" fmla="*/ 61 h 458"/>
                  <a:gd name="T32" fmla="*/ 70 w 388"/>
                  <a:gd name="T33" fmla="*/ 47 h 458"/>
                  <a:gd name="T34" fmla="*/ 75 w 388"/>
                  <a:gd name="T35" fmla="*/ 32 h 458"/>
                  <a:gd name="T36" fmla="*/ 51 w 388"/>
                  <a:gd name="T37" fmla="*/ 9 h 458"/>
                  <a:gd name="T38" fmla="*/ 28 w 388"/>
                  <a:gd name="T39" fmla="*/ 32 h 458"/>
                  <a:gd name="T40" fmla="*/ 51 w 388"/>
                  <a:gd name="T41" fmla="*/ 56 h 458"/>
                  <a:gd name="T42" fmla="*/ 53 w 388"/>
                  <a:gd name="T43" fmla="*/ 56 h 458"/>
                  <a:gd name="T44" fmla="*/ 53 w 388"/>
                  <a:gd name="T45" fmla="*/ 56 h 458"/>
                  <a:gd name="T46" fmla="*/ 53 w 388"/>
                  <a:gd name="T47" fmla="*/ 56 h 458"/>
                  <a:gd name="T48" fmla="*/ 120 w 388"/>
                  <a:gd name="T49" fmla="*/ 180 h 458"/>
                  <a:gd name="T50" fmla="*/ 97 w 388"/>
                  <a:gd name="T51" fmla="*/ 225 h 458"/>
                  <a:gd name="T52" fmla="*/ 101 w 388"/>
                  <a:gd name="T53" fmla="*/ 245 h 458"/>
                  <a:gd name="T54" fmla="*/ 36 w 388"/>
                  <a:gd name="T55" fmla="*/ 281 h 458"/>
                  <a:gd name="T56" fmla="*/ 24 w 388"/>
                  <a:gd name="T57" fmla="*/ 278 h 458"/>
                  <a:gd name="T58" fmla="*/ 0 w 388"/>
                  <a:gd name="T59" fmla="*/ 302 h 458"/>
                  <a:gd name="T60" fmla="*/ 24 w 388"/>
                  <a:gd name="T61" fmla="*/ 325 h 458"/>
                  <a:gd name="T62" fmla="*/ 47 w 388"/>
                  <a:gd name="T63" fmla="*/ 302 h 458"/>
                  <a:gd name="T64" fmla="*/ 47 w 388"/>
                  <a:gd name="T65" fmla="*/ 297 h 458"/>
                  <a:gd name="T66" fmla="*/ 88 w 388"/>
                  <a:gd name="T67" fmla="*/ 273 h 458"/>
                  <a:gd name="T68" fmla="*/ 89 w 388"/>
                  <a:gd name="T69" fmla="*/ 273 h 458"/>
                  <a:gd name="T70" fmla="*/ 110 w 388"/>
                  <a:gd name="T71" fmla="*/ 261 h 458"/>
                  <a:gd name="T72" fmla="*/ 155 w 388"/>
                  <a:gd name="T73" fmla="*/ 283 h 458"/>
                  <a:gd name="T74" fmla="*/ 160 w 388"/>
                  <a:gd name="T75" fmla="*/ 283 h 458"/>
                  <a:gd name="T76" fmla="*/ 183 w 388"/>
                  <a:gd name="T77" fmla="*/ 375 h 458"/>
                  <a:gd name="T78" fmla="*/ 159 w 388"/>
                  <a:gd name="T79" fmla="*/ 414 h 458"/>
                  <a:gd name="T80" fmla="*/ 203 w 388"/>
                  <a:gd name="T81" fmla="*/ 458 h 458"/>
                  <a:gd name="T82" fmla="*/ 247 w 388"/>
                  <a:gd name="T83" fmla="*/ 414 h 458"/>
                  <a:gd name="T84" fmla="*/ 203 w 388"/>
                  <a:gd name="T85" fmla="*/ 370 h 458"/>
                  <a:gd name="T86" fmla="*/ 202 w 388"/>
                  <a:gd name="T87" fmla="*/ 370 h 458"/>
                  <a:gd name="T88" fmla="*/ 178 w 388"/>
                  <a:gd name="T89" fmla="*/ 278 h 458"/>
                  <a:gd name="T90" fmla="*/ 199 w 388"/>
                  <a:gd name="T91" fmla="*/ 262 h 458"/>
                  <a:gd name="T92" fmla="*/ 325 w 388"/>
                  <a:gd name="T93" fmla="*/ 333 h 458"/>
                  <a:gd name="T94" fmla="*/ 327 w 388"/>
                  <a:gd name="T95" fmla="*/ 334 h 458"/>
                  <a:gd name="T96" fmla="*/ 341 w 388"/>
                  <a:gd name="T97" fmla="*/ 342 h 458"/>
                  <a:gd name="T98" fmla="*/ 341 w 388"/>
                  <a:gd name="T99" fmla="*/ 345 h 458"/>
                  <a:gd name="T100" fmla="*/ 364 w 388"/>
                  <a:gd name="T101" fmla="*/ 369 h 458"/>
                  <a:gd name="T102" fmla="*/ 388 w 388"/>
                  <a:gd name="T103" fmla="*/ 345 h 458"/>
                  <a:gd name="T104" fmla="*/ 364 w 388"/>
                  <a:gd name="T105" fmla="*/ 32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8" h="458">
                    <a:moveTo>
                      <a:pt x="364" y="321"/>
                    </a:moveTo>
                    <a:cubicBezTo>
                      <a:pt x="359" y="321"/>
                      <a:pt x="354" y="323"/>
                      <a:pt x="350" y="326"/>
                    </a:cubicBezTo>
                    <a:cubicBezTo>
                      <a:pt x="209" y="245"/>
                      <a:pt x="209" y="245"/>
                      <a:pt x="209" y="245"/>
                    </a:cubicBezTo>
                    <a:cubicBezTo>
                      <a:pt x="211" y="239"/>
                      <a:pt x="212" y="232"/>
                      <a:pt x="212" y="225"/>
                    </a:cubicBezTo>
                    <a:cubicBezTo>
                      <a:pt x="212" y="212"/>
                      <a:pt x="208" y="200"/>
                      <a:pt x="201" y="191"/>
                    </a:cubicBezTo>
                    <a:cubicBezTo>
                      <a:pt x="305" y="81"/>
                      <a:pt x="305" y="81"/>
                      <a:pt x="305" y="81"/>
                    </a:cubicBezTo>
                    <a:cubicBezTo>
                      <a:pt x="312" y="86"/>
                      <a:pt x="319" y="88"/>
                      <a:pt x="328" y="88"/>
                    </a:cubicBezTo>
                    <a:cubicBezTo>
                      <a:pt x="352" y="88"/>
                      <a:pt x="372" y="68"/>
                      <a:pt x="372" y="44"/>
                    </a:cubicBezTo>
                    <a:cubicBezTo>
                      <a:pt x="372" y="20"/>
                      <a:pt x="352" y="0"/>
                      <a:pt x="328" y="0"/>
                    </a:cubicBezTo>
                    <a:cubicBezTo>
                      <a:pt x="303" y="0"/>
                      <a:pt x="284" y="20"/>
                      <a:pt x="284" y="44"/>
                    </a:cubicBezTo>
                    <a:cubicBezTo>
                      <a:pt x="284" y="53"/>
                      <a:pt x="286" y="62"/>
                      <a:pt x="291" y="69"/>
                    </a:cubicBezTo>
                    <a:cubicBezTo>
                      <a:pt x="187" y="178"/>
                      <a:pt x="187" y="178"/>
                      <a:pt x="187" y="178"/>
                    </a:cubicBezTo>
                    <a:cubicBezTo>
                      <a:pt x="178" y="171"/>
                      <a:pt x="167" y="168"/>
                      <a:pt x="155" y="168"/>
                    </a:cubicBezTo>
                    <a:cubicBezTo>
                      <a:pt x="148" y="168"/>
                      <a:pt x="142" y="169"/>
                      <a:pt x="136" y="171"/>
                    </a:cubicBezTo>
                    <a:cubicBezTo>
                      <a:pt x="77" y="61"/>
                      <a:pt x="77" y="61"/>
                      <a:pt x="77" y="61"/>
                    </a:cubicBezTo>
                    <a:cubicBezTo>
                      <a:pt x="77" y="61"/>
                      <a:pt x="77" y="61"/>
                      <a:pt x="77" y="61"/>
                    </a:cubicBezTo>
                    <a:cubicBezTo>
                      <a:pt x="70" y="47"/>
                      <a:pt x="70" y="47"/>
                      <a:pt x="70" y="47"/>
                    </a:cubicBezTo>
                    <a:cubicBezTo>
                      <a:pt x="73" y="43"/>
                      <a:pt x="75" y="38"/>
                      <a:pt x="75" y="32"/>
                    </a:cubicBezTo>
                    <a:cubicBezTo>
                      <a:pt x="75" y="19"/>
                      <a:pt x="64" y="9"/>
                      <a:pt x="51" y="9"/>
                    </a:cubicBezTo>
                    <a:cubicBezTo>
                      <a:pt x="38" y="9"/>
                      <a:pt x="28" y="19"/>
                      <a:pt x="28" y="32"/>
                    </a:cubicBezTo>
                    <a:cubicBezTo>
                      <a:pt x="28" y="46"/>
                      <a:pt x="38" y="56"/>
                      <a:pt x="51" y="56"/>
                    </a:cubicBezTo>
                    <a:cubicBezTo>
                      <a:pt x="52" y="56"/>
                      <a:pt x="53" y="56"/>
                      <a:pt x="53" y="56"/>
                    </a:cubicBezTo>
                    <a:cubicBezTo>
                      <a:pt x="53" y="56"/>
                      <a:pt x="53" y="56"/>
                      <a:pt x="53" y="56"/>
                    </a:cubicBezTo>
                    <a:cubicBezTo>
                      <a:pt x="53" y="56"/>
                      <a:pt x="53" y="56"/>
                      <a:pt x="53" y="56"/>
                    </a:cubicBezTo>
                    <a:cubicBezTo>
                      <a:pt x="120" y="180"/>
                      <a:pt x="120" y="180"/>
                      <a:pt x="120" y="180"/>
                    </a:cubicBezTo>
                    <a:cubicBezTo>
                      <a:pt x="106" y="190"/>
                      <a:pt x="97" y="207"/>
                      <a:pt x="97" y="225"/>
                    </a:cubicBezTo>
                    <a:cubicBezTo>
                      <a:pt x="97" y="232"/>
                      <a:pt x="99" y="239"/>
                      <a:pt x="101" y="245"/>
                    </a:cubicBezTo>
                    <a:cubicBezTo>
                      <a:pt x="36" y="281"/>
                      <a:pt x="36" y="281"/>
                      <a:pt x="36" y="281"/>
                    </a:cubicBezTo>
                    <a:cubicBezTo>
                      <a:pt x="32" y="279"/>
                      <a:pt x="28" y="278"/>
                      <a:pt x="24" y="278"/>
                    </a:cubicBezTo>
                    <a:cubicBezTo>
                      <a:pt x="11" y="278"/>
                      <a:pt x="0" y="289"/>
                      <a:pt x="0" y="302"/>
                    </a:cubicBezTo>
                    <a:cubicBezTo>
                      <a:pt x="0" y="315"/>
                      <a:pt x="11" y="325"/>
                      <a:pt x="24" y="325"/>
                    </a:cubicBezTo>
                    <a:cubicBezTo>
                      <a:pt x="37" y="325"/>
                      <a:pt x="47" y="315"/>
                      <a:pt x="47" y="302"/>
                    </a:cubicBezTo>
                    <a:cubicBezTo>
                      <a:pt x="47" y="300"/>
                      <a:pt x="47" y="298"/>
                      <a:pt x="47" y="297"/>
                    </a:cubicBezTo>
                    <a:cubicBezTo>
                      <a:pt x="88" y="273"/>
                      <a:pt x="88" y="273"/>
                      <a:pt x="88" y="273"/>
                    </a:cubicBezTo>
                    <a:cubicBezTo>
                      <a:pt x="88" y="273"/>
                      <a:pt x="89" y="273"/>
                      <a:pt x="89" y="273"/>
                    </a:cubicBezTo>
                    <a:cubicBezTo>
                      <a:pt x="110" y="261"/>
                      <a:pt x="110" y="261"/>
                      <a:pt x="110" y="261"/>
                    </a:cubicBezTo>
                    <a:cubicBezTo>
                      <a:pt x="121" y="274"/>
                      <a:pt x="137" y="283"/>
                      <a:pt x="155" y="283"/>
                    </a:cubicBezTo>
                    <a:cubicBezTo>
                      <a:pt x="157" y="283"/>
                      <a:pt x="158" y="283"/>
                      <a:pt x="160" y="283"/>
                    </a:cubicBezTo>
                    <a:cubicBezTo>
                      <a:pt x="183" y="375"/>
                      <a:pt x="183" y="375"/>
                      <a:pt x="183" y="375"/>
                    </a:cubicBezTo>
                    <a:cubicBezTo>
                      <a:pt x="169" y="382"/>
                      <a:pt x="159" y="397"/>
                      <a:pt x="159" y="414"/>
                    </a:cubicBezTo>
                    <a:cubicBezTo>
                      <a:pt x="159" y="439"/>
                      <a:pt x="179" y="458"/>
                      <a:pt x="203" y="458"/>
                    </a:cubicBezTo>
                    <a:cubicBezTo>
                      <a:pt x="227" y="458"/>
                      <a:pt x="247" y="439"/>
                      <a:pt x="247" y="414"/>
                    </a:cubicBezTo>
                    <a:cubicBezTo>
                      <a:pt x="247" y="390"/>
                      <a:pt x="227" y="370"/>
                      <a:pt x="203" y="370"/>
                    </a:cubicBezTo>
                    <a:cubicBezTo>
                      <a:pt x="202" y="370"/>
                      <a:pt x="202" y="370"/>
                      <a:pt x="202" y="370"/>
                    </a:cubicBezTo>
                    <a:cubicBezTo>
                      <a:pt x="178" y="278"/>
                      <a:pt x="178" y="278"/>
                      <a:pt x="178" y="278"/>
                    </a:cubicBezTo>
                    <a:cubicBezTo>
                      <a:pt x="186" y="274"/>
                      <a:pt x="194" y="269"/>
                      <a:pt x="199" y="262"/>
                    </a:cubicBezTo>
                    <a:cubicBezTo>
                      <a:pt x="325" y="333"/>
                      <a:pt x="325" y="333"/>
                      <a:pt x="325" y="333"/>
                    </a:cubicBezTo>
                    <a:cubicBezTo>
                      <a:pt x="326" y="334"/>
                      <a:pt x="326" y="334"/>
                      <a:pt x="327" y="334"/>
                    </a:cubicBezTo>
                    <a:cubicBezTo>
                      <a:pt x="341" y="342"/>
                      <a:pt x="341" y="342"/>
                      <a:pt x="341" y="342"/>
                    </a:cubicBezTo>
                    <a:cubicBezTo>
                      <a:pt x="341" y="343"/>
                      <a:pt x="341" y="344"/>
                      <a:pt x="341" y="345"/>
                    </a:cubicBezTo>
                    <a:cubicBezTo>
                      <a:pt x="341" y="358"/>
                      <a:pt x="351" y="369"/>
                      <a:pt x="364" y="369"/>
                    </a:cubicBezTo>
                    <a:cubicBezTo>
                      <a:pt x="378" y="369"/>
                      <a:pt x="388" y="358"/>
                      <a:pt x="388" y="345"/>
                    </a:cubicBezTo>
                    <a:cubicBezTo>
                      <a:pt x="388" y="332"/>
                      <a:pt x="378" y="321"/>
                      <a:pt x="364" y="3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grpSp>
      <p:sp>
        <p:nvSpPr>
          <p:cNvPr id="35" name="Rectangle 8"/>
          <p:cNvSpPr>
            <a:spLocks noChangeArrowheads="1"/>
          </p:cNvSpPr>
          <p:nvPr/>
        </p:nvSpPr>
        <p:spPr bwMode="auto">
          <a:xfrm>
            <a:off x="840174" y="6024670"/>
            <a:ext cx="8112" cy="289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grpSp>
        <p:nvGrpSpPr>
          <p:cNvPr id="36" name="Group 35"/>
          <p:cNvGrpSpPr/>
          <p:nvPr/>
        </p:nvGrpSpPr>
        <p:grpSpPr>
          <a:xfrm>
            <a:off x="569562" y="5903757"/>
            <a:ext cx="277555" cy="432111"/>
            <a:chOff x="756733" y="6013865"/>
            <a:chExt cx="277555" cy="432111"/>
          </a:xfrm>
        </p:grpSpPr>
        <p:sp>
          <p:nvSpPr>
            <p:cNvPr id="37" name="Rectangle 9"/>
            <p:cNvSpPr>
              <a:spLocks noChangeArrowheads="1"/>
            </p:cNvSpPr>
            <p:nvPr/>
          </p:nvSpPr>
          <p:spPr bwMode="auto">
            <a:xfrm>
              <a:off x="823949" y="6123341"/>
              <a:ext cx="39402" cy="602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38" name="Rectangle 12"/>
            <p:cNvSpPr>
              <a:spLocks noChangeArrowheads="1"/>
            </p:cNvSpPr>
            <p:nvPr/>
          </p:nvSpPr>
          <p:spPr bwMode="auto">
            <a:xfrm>
              <a:off x="938680" y="6083373"/>
              <a:ext cx="30131" cy="45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39" name="Freeform 13"/>
            <p:cNvSpPr>
              <a:spLocks noEditPoints="1"/>
            </p:cNvSpPr>
            <p:nvPr/>
          </p:nvSpPr>
          <p:spPr bwMode="auto">
            <a:xfrm>
              <a:off x="756733" y="6013865"/>
              <a:ext cx="277555" cy="432111"/>
            </a:xfrm>
            <a:custGeom>
              <a:avLst/>
              <a:gdLst>
                <a:gd name="T0" fmla="*/ 102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2 w 203"/>
                <a:gd name="T15" fmla="*/ 0 h 316"/>
                <a:gd name="T16" fmla="*/ 46 w 203"/>
                <a:gd name="T17" fmla="*/ 74 h 316"/>
                <a:gd name="T18" fmla="*/ 50 w 203"/>
                <a:gd name="T19" fmla="*/ 69 h 316"/>
                <a:gd name="T20" fmla="*/ 77 w 203"/>
                <a:gd name="T21" fmla="*/ 69 h 316"/>
                <a:gd name="T22" fmla="*/ 82 w 203"/>
                <a:gd name="T23" fmla="*/ 74 h 316"/>
                <a:gd name="T24" fmla="*/ 82 w 203"/>
                <a:gd name="T25" fmla="*/ 129 h 316"/>
                <a:gd name="T26" fmla="*/ 77 w 203"/>
                <a:gd name="T27" fmla="*/ 134 h 316"/>
                <a:gd name="T28" fmla="*/ 50 w 203"/>
                <a:gd name="T29" fmla="*/ 134 h 316"/>
                <a:gd name="T30" fmla="*/ 46 w 203"/>
                <a:gd name="T31" fmla="*/ 129 h 316"/>
                <a:gd name="T32" fmla="*/ 46 w 203"/>
                <a:gd name="T33" fmla="*/ 74 h 316"/>
                <a:gd name="T34" fmla="*/ 102 w 203"/>
                <a:gd name="T35" fmla="*/ 277 h 316"/>
                <a:gd name="T36" fmla="*/ 80 w 203"/>
                <a:gd name="T37" fmla="*/ 222 h 316"/>
                <a:gd name="T38" fmla="*/ 123 w 203"/>
                <a:gd name="T39" fmla="*/ 222 h 316"/>
                <a:gd name="T40" fmla="*/ 102 w 203"/>
                <a:gd name="T41" fmla="*/ 277 h 316"/>
                <a:gd name="T42" fmla="*/ 158 w 203"/>
                <a:gd name="T43" fmla="*/ 110 h 316"/>
                <a:gd name="T44" fmla="*/ 130 w 203"/>
                <a:gd name="T45" fmla="*/ 110 h 316"/>
                <a:gd name="T46" fmla="*/ 119 w 203"/>
                <a:gd name="T47" fmla="*/ 132 h 316"/>
                <a:gd name="T48" fmla="*/ 103 w 203"/>
                <a:gd name="T49" fmla="*/ 132 h 316"/>
                <a:gd name="T50" fmla="*/ 91 w 203"/>
                <a:gd name="T51" fmla="*/ 153 h 316"/>
                <a:gd name="T52" fmla="*/ 46 w 203"/>
                <a:gd name="T53" fmla="*/ 153 h 316"/>
                <a:gd name="T54" fmla="*/ 46 w 203"/>
                <a:gd name="T55" fmla="*/ 142 h 316"/>
                <a:gd name="T56" fmla="*/ 85 w 203"/>
                <a:gd name="T57" fmla="*/ 142 h 316"/>
                <a:gd name="T58" fmla="*/ 96 w 203"/>
                <a:gd name="T59" fmla="*/ 121 h 316"/>
                <a:gd name="T60" fmla="*/ 112 w 203"/>
                <a:gd name="T61" fmla="*/ 121 h 316"/>
                <a:gd name="T62" fmla="*/ 123 w 203"/>
                <a:gd name="T63" fmla="*/ 99 h 316"/>
                <a:gd name="T64" fmla="*/ 158 w 203"/>
                <a:gd name="T65" fmla="*/ 99 h 316"/>
                <a:gd name="T66" fmla="*/ 158 w 203"/>
                <a:gd name="T67" fmla="*/ 110 h 316"/>
                <a:gd name="T68" fmla="*/ 158 w 203"/>
                <a:gd name="T69" fmla="*/ 89 h 316"/>
                <a:gd name="T70" fmla="*/ 154 w 203"/>
                <a:gd name="T71" fmla="*/ 92 h 316"/>
                <a:gd name="T72" fmla="*/ 133 w 203"/>
                <a:gd name="T73" fmla="*/ 92 h 316"/>
                <a:gd name="T74" fmla="*/ 130 w 203"/>
                <a:gd name="T75" fmla="*/ 89 h 316"/>
                <a:gd name="T76" fmla="*/ 130 w 203"/>
                <a:gd name="T77" fmla="*/ 46 h 316"/>
                <a:gd name="T78" fmla="*/ 133 w 203"/>
                <a:gd name="T79" fmla="*/ 43 h 316"/>
                <a:gd name="T80" fmla="*/ 154 w 203"/>
                <a:gd name="T81" fmla="*/ 43 h 316"/>
                <a:gd name="T82" fmla="*/ 158 w 203"/>
                <a:gd name="T83" fmla="*/ 46 h 316"/>
                <a:gd name="T84" fmla="*/ 158 w 203"/>
                <a:gd name="T85"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46" y="74"/>
                  </a:moveTo>
                  <a:cubicBezTo>
                    <a:pt x="46" y="71"/>
                    <a:pt x="48" y="69"/>
                    <a:pt x="50" y="69"/>
                  </a:cubicBezTo>
                  <a:cubicBezTo>
                    <a:pt x="77" y="69"/>
                    <a:pt x="77" y="69"/>
                    <a:pt x="77" y="69"/>
                  </a:cubicBezTo>
                  <a:cubicBezTo>
                    <a:pt x="80" y="69"/>
                    <a:pt x="82" y="71"/>
                    <a:pt x="82" y="74"/>
                  </a:cubicBezTo>
                  <a:cubicBezTo>
                    <a:pt x="82" y="129"/>
                    <a:pt x="82" y="129"/>
                    <a:pt x="82" y="129"/>
                  </a:cubicBezTo>
                  <a:cubicBezTo>
                    <a:pt x="82" y="132"/>
                    <a:pt x="80" y="134"/>
                    <a:pt x="77" y="134"/>
                  </a:cubicBezTo>
                  <a:cubicBezTo>
                    <a:pt x="50" y="134"/>
                    <a:pt x="50" y="134"/>
                    <a:pt x="50" y="134"/>
                  </a:cubicBezTo>
                  <a:cubicBezTo>
                    <a:pt x="48" y="134"/>
                    <a:pt x="46" y="132"/>
                    <a:pt x="46" y="129"/>
                  </a:cubicBezTo>
                  <a:lnTo>
                    <a:pt x="46" y="74"/>
                  </a:lnTo>
                  <a:close/>
                  <a:moveTo>
                    <a:pt x="102" y="277"/>
                  </a:moveTo>
                  <a:cubicBezTo>
                    <a:pt x="80" y="222"/>
                    <a:pt x="80" y="222"/>
                    <a:pt x="80" y="222"/>
                  </a:cubicBezTo>
                  <a:cubicBezTo>
                    <a:pt x="123" y="222"/>
                    <a:pt x="123" y="222"/>
                    <a:pt x="123" y="222"/>
                  </a:cubicBezTo>
                  <a:lnTo>
                    <a:pt x="102" y="277"/>
                  </a:lnTo>
                  <a:close/>
                  <a:moveTo>
                    <a:pt x="158" y="110"/>
                  </a:moveTo>
                  <a:cubicBezTo>
                    <a:pt x="130" y="110"/>
                    <a:pt x="130" y="110"/>
                    <a:pt x="130" y="110"/>
                  </a:cubicBezTo>
                  <a:cubicBezTo>
                    <a:pt x="119" y="132"/>
                    <a:pt x="119" y="132"/>
                    <a:pt x="119" y="132"/>
                  </a:cubicBezTo>
                  <a:cubicBezTo>
                    <a:pt x="103" y="132"/>
                    <a:pt x="103" y="132"/>
                    <a:pt x="103" y="132"/>
                  </a:cubicBezTo>
                  <a:cubicBezTo>
                    <a:pt x="91" y="153"/>
                    <a:pt x="91" y="153"/>
                    <a:pt x="91" y="153"/>
                  </a:cubicBezTo>
                  <a:cubicBezTo>
                    <a:pt x="46" y="153"/>
                    <a:pt x="46" y="153"/>
                    <a:pt x="46" y="153"/>
                  </a:cubicBezTo>
                  <a:cubicBezTo>
                    <a:pt x="46" y="142"/>
                    <a:pt x="46" y="142"/>
                    <a:pt x="46" y="142"/>
                  </a:cubicBezTo>
                  <a:cubicBezTo>
                    <a:pt x="85" y="142"/>
                    <a:pt x="85" y="142"/>
                    <a:pt x="85" y="142"/>
                  </a:cubicBezTo>
                  <a:cubicBezTo>
                    <a:pt x="96" y="121"/>
                    <a:pt x="96" y="121"/>
                    <a:pt x="96" y="121"/>
                  </a:cubicBezTo>
                  <a:cubicBezTo>
                    <a:pt x="112" y="121"/>
                    <a:pt x="112" y="121"/>
                    <a:pt x="112" y="121"/>
                  </a:cubicBezTo>
                  <a:cubicBezTo>
                    <a:pt x="123" y="99"/>
                    <a:pt x="123" y="99"/>
                    <a:pt x="123" y="99"/>
                  </a:cubicBezTo>
                  <a:cubicBezTo>
                    <a:pt x="158" y="99"/>
                    <a:pt x="158" y="99"/>
                    <a:pt x="158" y="99"/>
                  </a:cubicBezTo>
                  <a:lnTo>
                    <a:pt x="158" y="110"/>
                  </a:lnTo>
                  <a:close/>
                  <a:moveTo>
                    <a:pt x="158" y="89"/>
                  </a:moveTo>
                  <a:cubicBezTo>
                    <a:pt x="158" y="91"/>
                    <a:pt x="156" y="92"/>
                    <a:pt x="154" y="92"/>
                  </a:cubicBezTo>
                  <a:cubicBezTo>
                    <a:pt x="133" y="92"/>
                    <a:pt x="133" y="92"/>
                    <a:pt x="133" y="92"/>
                  </a:cubicBezTo>
                  <a:cubicBezTo>
                    <a:pt x="131" y="92"/>
                    <a:pt x="130" y="91"/>
                    <a:pt x="130" y="89"/>
                  </a:cubicBezTo>
                  <a:cubicBezTo>
                    <a:pt x="130" y="46"/>
                    <a:pt x="130" y="46"/>
                    <a:pt x="130" y="46"/>
                  </a:cubicBezTo>
                  <a:cubicBezTo>
                    <a:pt x="130" y="44"/>
                    <a:pt x="131" y="43"/>
                    <a:pt x="133" y="43"/>
                  </a:cubicBezTo>
                  <a:cubicBezTo>
                    <a:pt x="154" y="43"/>
                    <a:pt x="154" y="43"/>
                    <a:pt x="154" y="43"/>
                  </a:cubicBezTo>
                  <a:cubicBezTo>
                    <a:pt x="156" y="43"/>
                    <a:pt x="158" y="44"/>
                    <a:pt x="158" y="46"/>
                  </a:cubicBezTo>
                  <a:lnTo>
                    <a:pt x="158"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grpSp>
      <p:sp>
        <p:nvSpPr>
          <p:cNvPr id="40" name="Oval 14"/>
          <p:cNvSpPr>
            <a:spLocks noChangeArrowheads="1"/>
          </p:cNvSpPr>
          <p:nvPr/>
        </p:nvSpPr>
        <p:spPr bwMode="auto">
          <a:xfrm>
            <a:off x="949689" y="6042626"/>
            <a:ext cx="6953" cy="57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grpSp>
        <p:nvGrpSpPr>
          <p:cNvPr id="41" name="Group 40"/>
          <p:cNvGrpSpPr/>
          <p:nvPr/>
        </p:nvGrpSpPr>
        <p:grpSpPr>
          <a:xfrm>
            <a:off x="2462897" y="5904711"/>
            <a:ext cx="285081" cy="442903"/>
            <a:chOff x="4198397" y="2578100"/>
            <a:chExt cx="929517" cy="1444625"/>
          </a:xfrm>
          <a:solidFill>
            <a:schemeClr val="accent1"/>
          </a:solidFill>
        </p:grpSpPr>
        <p:sp>
          <p:nvSpPr>
            <p:cNvPr id="42" name="Freeform 15"/>
            <p:cNvSpPr>
              <a:spLocks/>
            </p:cNvSpPr>
            <p:nvPr/>
          </p:nvSpPr>
          <p:spPr bwMode="auto">
            <a:xfrm>
              <a:off x="4647664" y="2816289"/>
              <a:ext cx="85206" cy="187840"/>
            </a:xfrm>
            <a:custGeom>
              <a:avLst/>
              <a:gdLst>
                <a:gd name="T0" fmla="*/ 6 w 19"/>
                <a:gd name="T1" fmla="*/ 39 h 41"/>
                <a:gd name="T2" fmla="*/ 6 w 19"/>
                <a:gd name="T3" fmla="*/ 41 h 41"/>
                <a:gd name="T4" fmla="*/ 13 w 19"/>
                <a:gd name="T5" fmla="*/ 41 h 41"/>
                <a:gd name="T6" fmla="*/ 13 w 19"/>
                <a:gd name="T7" fmla="*/ 39 h 41"/>
                <a:gd name="T8" fmla="*/ 19 w 19"/>
                <a:gd name="T9" fmla="*/ 32 h 41"/>
                <a:gd name="T10" fmla="*/ 19 w 19"/>
                <a:gd name="T11" fmla="*/ 27 h 41"/>
                <a:gd name="T12" fmla="*/ 17 w 19"/>
                <a:gd name="T13" fmla="*/ 23 h 41"/>
                <a:gd name="T14" fmla="*/ 11 w 19"/>
                <a:gd name="T15" fmla="*/ 16 h 41"/>
                <a:gd name="T16" fmla="*/ 8 w 19"/>
                <a:gd name="T17" fmla="*/ 11 h 41"/>
                <a:gd name="T18" fmla="*/ 8 w 19"/>
                <a:gd name="T19" fmla="*/ 9 h 41"/>
                <a:gd name="T20" fmla="*/ 9 w 19"/>
                <a:gd name="T21" fmla="*/ 7 h 41"/>
                <a:gd name="T22" fmla="*/ 10 w 19"/>
                <a:gd name="T23" fmla="*/ 8 h 41"/>
                <a:gd name="T24" fmla="*/ 10 w 19"/>
                <a:gd name="T25" fmla="*/ 15 h 41"/>
                <a:gd name="T26" fmla="*/ 18 w 19"/>
                <a:gd name="T27" fmla="*/ 15 h 41"/>
                <a:gd name="T28" fmla="*/ 18 w 19"/>
                <a:gd name="T29" fmla="*/ 8 h 41"/>
                <a:gd name="T30" fmla="*/ 13 w 19"/>
                <a:gd name="T31" fmla="*/ 2 h 41"/>
                <a:gd name="T32" fmla="*/ 13 w 19"/>
                <a:gd name="T33" fmla="*/ 0 h 41"/>
                <a:gd name="T34" fmla="*/ 6 w 19"/>
                <a:gd name="T35" fmla="*/ 0 h 41"/>
                <a:gd name="T36" fmla="*/ 6 w 19"/>
                <a:gd name="T37" fmla="*/ 2 h 41"/>
                <a:gd name="T38" fmla="*/ 0 w 19"/>
                <a:gd name="T39" fmla="*/ 9 h 41"/>
                <a:gd name="T40" fmla="*/ 0 w 19"/>
                <a:gd name="T41" fmla="*/ 13 h 41"/>
                <a:gd name="T42" fmla="*/ 3 w 19"/>
                <a:gd name="T43" fmla="*/ 19 h 41"/>
                <a:gd name="T44" fmla="*/ 9 w 19"/>
                <a:gd name="T45" fmla="*/ 25 h 41"/>
                <a:gd name="T46" fmla="*/ 10 w 19"/>
                <a:gd name="T47" fmla="*/ 28 h 41"/>
                <a:gd name="T48" fmla="*/ 10 w 19"/>
                <a:gd name="T49" fmla="*/ 32 h 41"/>
                <a:gd name="T50" fmla="*/ 9 w 19"/>
                <a:gd name="T51" fmla="*/ 34 h 41"/>
                <a:gd name="T52" fmla="*/ 7 w 19"/>
                <a:gd name="T53" fmla="*/ 32 h 41"/>
                <a:gd name="T54" fmla="*/ 7 w 19"/>
                <a:gd name="T55" fmla="*/ 24 h 41"/>
                <a:gd name="T56" fmla="*/ 0 w 19"/>
                <a:gd name="T57" fmla="*/ 24 h 41"/>
                <a:gd name="T58" fmla="*/ 0 w 19"/>
                <a:gd name="T59" fmla="*/ 32 h 41"/>
                <a:gd name="T60" fmla="*/ 6 w 19"/>
                <a:gd name="T6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41">
                  <a:moveTo>
                    <a:pt x="6" y="39"/>
                  </a:moveTo>
                  <a:cubicBezTo>
                    <a:pt x="6" y="39"/>
                    <a:pt x="6" y="39"/>
                    <a:pt x="6" y="41"/>
                  </a:cubicBezTo>
                  <a:cubicBezTo>
                    <a:pt x="6" y="41"/>
                    <a:pt x="6" y="41"/>
                    <a:pt x="13" y="41"/>
                  </a:cubicBezTo>
                  <a:cubicBezTo>
                    <a:pt x="13" y="41"/>
                    <a:pt x="13" y="41"/>
                    <a:pt x="13" y="39"/>
                  </a:cubicBezTo>
                  <a:cubicBezTo>
                    <a:pt x="17" y="38"/>
                    <a:pt x="19" y="36"/>
                    <a:pt x="19" y="32"/>
                  </a:cubicBezTo>
                  <a:cubicBezTo>
                    <a:pt x="19" y="27"/>
                    <a:pt x="19" y="27"/>
                    <a:pt x="19" y="27"/>
                  </a:cubicBezTo>
                  <a:cubicBezTo>
                    <a:pt x="19" y="26"/>
                    <a:pt x="18" y="24"/>
                    <a:pt x="17" y="23"/>
                  </a:cubicBezTo>
                  <a:cubicBezTo>
                    <a:pt x="17" y="22"/>
                    <a:pt x="14" y="20"/>
                    <a:pt x="11" y="16"/>
                  </a:cubicBezTo>
                  <a:cubicBezTo>
                    <a:pt x="9" y="14"/>
                    <a:pt x="8" y="13"/>
                    <a:pt x="8" y="11"/>
                  </a:cubicBezTo>
                  <a:cubicBezTo>
                    <a:pt x="8" y="11"/>
                    <a:pt x="8" y="11"/>
                    <a:pt x="8" y="9"/>
                  </a:cubicBezTo>
                  <a:cubicBezTo>
                    <a:pt x="8" y="7"/>
                    <a:pt x="8" y="7"/>
                    <a:pt x="9" y="7"/>
                  </a:cubicBezTo>
                  <a:cubicBezTo>
                    <a:pt x="10" y="7"/>
                    <a:pt x="10" y="7"/>
                    <a:pt x="10" y="8"/>
                  </a:cubicBezTo>
                  <a:cubicBezTo>
                    <a:pt x="10" y="8"/>
                    <a:pt x="10" y="8"/>
                    <a:pt x="10" y="15"/>
                  </a:cubicBezTo>
                  <a:cubicBezTo>
                    <a:pt x="10" y="15"/>
                    <a:pt x="10" y="15"/>
                    <a:pt x="18" y="15"/>
                  </a:cubicBezTo>
                  <a:cubicBezTo>
                    <a:pt x="18" y="15"/>
                    <a:pt x="18" y="15"/>
                    <a:pt x="18" y="8"/>
                  </a:cubicBezTo>
                  <a:cubicBezTo>
                    <a:pt x="18" y="5"/>
                    <a:pt x="16" y="3"/>
                    <a:pt x="13" y="2"/>
                  </a:cubicBezTo>
                  <a:cubicBezTo>
                    <a:pt x="13" y="2"/>
                    <a:pt x="13" y="2"/>
                    <a:pt x="13" y="0"/>
                  </a:cubicBezTo>
                  <a:cubicBezTo>
                    <a:pt x="13" y="0"/>
                    <a:pt x="13" y="0"/>
                    <a:pt x="6" y="0"/>
                  </a:cubicBezTo>
                  <a:cubicBezTo>
                    <a:pt x="6" y="0"/>
                    <a:pt x="6" y="0"/>
                    <a:pt x="6" y="2"/>
                  </a:cubicBezTo>
                  <a:cubicBezTo>
                    <a:pt x="2" y="3"/>
                    <a:pt x="0" y="5"/>
                    <a:pt x="0" y="9"/>
                  </a:cubicBezTo>
                  <a:cubicBezTo>
                    <a:pt x="0" y="9"/>
                    <a:pt x="0" y="9"/>
                    <a:pt x="0" y="13"/>
                  </a:cubicBezTo>
                  <a:cubicBezTo>
                    <a:pt x="0" y="15"/>
                    <a:pt x="1" y="17"/>
                    <a:pt x="3" y="19"/>
                  </a:cubicBezTo>
                  <a:cubicBezTo>
                    <a:pt x="7" y="22"/>
                    <a:pt x="9" y="24"/>
                    <a:pt x="9" y="25"/>
                  </a:cubicBezTo>
                  <a:cubicBezTo>
                    <a:pt x="10" y="26"/>
                    <a:pt x="10" y="27"/>
                    <a:pt x="10" y="28"/>
                  </a:cubicBezTo>
                  <a:cubicBezTo>
                    <a:pt x="10" y="28"/>
                    <a:pt x="10" y="28"/>
                    <a:pt x="10" y="32"/>
                  </a:cubicBezTo>
                  <a:cubicBezTo>
                    <a:pt x="10" y="33"/>
                    <a:pt x="10" y="34"/>
                    <a:pt x="9" y="34"/>
                  </a:cubicBezTo>
                  <a:cubicBezTo>
                    <a:pt x="8" y="34"/>
                    <a:pt x="7" y="33"/>
                    <a:pt x="7" y="32"/>
                  </a:cubicBezTo>
                  <a:cubicBezTo>
                    <a:pt x="7" y="32"/>
                    <a:pt x="7" y="32"/>
                    <a:pt x="7" y="24"/>
                  </a:cubicBezTo>
                  <a:cubicBezTo>
                    <a:pt x="7" y="24"/>
                    <a:pt x="7" y="24"/>
                    <a:pt x="0" y="24"/>
                  </a:cubicBezTo>
                  <a:cubicBezTo>
                    <a:pt x="0" y="24"/>
                    <a:pt x="0" y="24"/>
                    <a:pt x="0" y="32"/>
                  </a:cubicBezTo>
                  <a:cubicBezTo>
                    <a:pt x="0" y="36"/>
                    <a:pt x="2" y="38"/>
                    <a:pt x="6"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43" name="Freeform 16"/>
            <p:cNvSpPr>
              <a:spLocks/>
            </p:cNvSpPr>
            <p:nvPr/>
          </p:nvSpPr>
          <p:spPr bwMode="auto">
            <a:xfrm>
              <a:off x="4789028" y="3040922"/>
              <a:ext cx="123936" cy="34857"/>
            </a:xfrm>
            <a:custGeom>
              <a:avLst/>
              <a:gdLst>
                <a:gd name="T0" fmla="*/ 7 w 27"/>
                <a:gd name="T1" fmla="*/ 5 h 8"/>
                <a:gd name="T2" fmla="*/ 5 w 27"/>
                <a:gd name="T3" fmla="*/ 6 h 8"/>
                <a:gd name="T4" fmla="*/ 0 w 27"/>
                <a:gd name="T5" fmla="*/ 8 h 8"/>
                <a:gd name="T6" fmla="*/ 9 w 27"/>
                <a:gd name="T7" fmla="*/ 7 h 8"/>
                <a:gd name="T8" fmla="*/ 10 w 27"/>
                <a:gd name="T9" fmla="*/ 7 h 8"/>
                <a:gd name="T10" fmla="*/ 13 w 27"/>
                <a:gd name="T11" fmla="*/ 5 h 8"/>
                <a:gd name="T12" fmla="*/ 27 w 27"/>
                <a:gd name="T13" fmla="*/ 1 h 8"/>
                <a:gd name="T14" fmla="*/ 25 w 27"/>
                <a:gd name="T15" fmla="*/ 0 h 8"/>
                <a:gd name="T16" fmla="*/ 7 w 2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
                  <a:moveTo>
                    <a:pt x="7" y="5"/>
                  </a:moveTo>
                  <a:cubicBezTo>
                    <a:pt x="6" y="5"/>
                    <a:pt x="6" y="6"/>
                    <a:pt x="5" y="6"/>
                  </a:cubicBezTo>
                  <a:cubicBezTo>
                    <a:pt x="4" y="7"/>
                    <a:pt x="2" y="8"/>
                    <a:pt x="0" y="8"/>
                  </a:cubicBezTo>
                  <a:cubicBezTo>
                    <a:pt x="9" y="7"/>
                    <a:pt x="9" y="7"/>
                    <a:pt x="9" y="7"/>
                  </a:cubicBezTo>
                  <a:cubicBezTo>
                    <a:pt x="9" y="7"/>
                    <a:pt x="9" y="7"/>
                    <a:pt x="10" y="7"/>
                  </a:cubicBezTo>
                  <a:cubicBezTo>
                    <a:pt x="11" y="6"/>
                    <a:pt x="12" y="6"/>
                    <a:pt x="13" y="5"/>
                  </a:cubicBezTo>
                  <a:cubicBezTo>
                    <a:pt x="18" y="3"/>
                    <a:pt x="23" y="1"/>
                    <a:pt x="27" y="1"/>
                  </a:cubicBezTo>
                  <a:cubicBezTo>
                    <a:pt x="26" y="0"/>
                    <a:pt x="26" y="0"/>
                    <a:pt x="25" y="0"/>
                  </a:cubicBezTo>
                  <a:cubicBezTo>
                    <a:pt x="21" y="0"/>
                    <a:pt x="13" y="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44" name="Freeform 17"/>
            <p:cNvSpPr>
              <a:spLocks noEditPoints="1"/>
            </p:cNvSpPr>
            <p:nvPr/>
          </p:nvSpPr>
          <p:spPr bwMode="auto">
            <a:xfrm>
              <a:off x="4198397" y="2578100"/>
              <a:ext cx="929517" cy="1444625"/>
            </a:xfrm>
            <a:custGeom>
              <a:avLst/>
              <a:gdLst>
                <a:gd name="T0" fmla="*/ 0 w 203"/>
                <a:gd name="T1" fmla="*/ 95 h 316"/>
                <a:gd name="T2" fmla="*/ 83 w 203"/>
                <a:gd name="T3" fmla="*/ 316 h 316"/>
                <a:gd name="T4" fmla="*/ 180 w 203"/>
                <a:gd name="T5" fmla="*/ 170 h 316"/>
                <a:gd name="T6" fmla="*/ 102 w 203"/>
                <a:gd name="T7" fmla="*/ 0 h 316"/>
                <a:gd name="T8" fmla="*/ 107 w 203"/>
                <a:gd name="T9" fmla="*/ 46 h 316"/>
                <a:gd name="T10" fmla="*/ 132 w 203"/>
                <a:gd name="T11" fmla="*/ 72 h 316"/>
                <a:gd name="T12" fmla="*/ 107 w 203"/>
                <a:gd name="T13" fmla="*/ 98 h 316"/>
                <a:gd name="T14" fmla="*/ 81 w 203"/>
                <a:gd name="T15" fmla="*/ 72 h 316"/>
                <a:gd name="T16" fmla="*/ 102 w 203"/>
                <a:gd name="T17" fmla="*/ 277 h 316"/>
                <a:gd name="T18" fmla="*/ 123 w 203"/>
                <a:gd name="T19" fmla="*/ 222 h 316"/>
                <a:gd name="T20" fmla="*/ 169 w 203"/>
                <a:gd name="T21" fmla="*/ 110 h 316"/>
                <a:gd name="T22" fmla="*/ 140 w 203"/>
                <a:gd name="T23" fmla="*/ 123 h 316"/>
                <a:gd name="T24" fmla="*/ 135 w 203"/>
                <a:gd name="T25" fmla="*/ 126 h 316"/>
                <a:gd name="T26" fmla="*/ 115 w 203"/>
                <a:gd name="T27" fmla="*/ 132 h 316"/>
                <a:gd name="T28" fmla="*/ 98 w 203"/>
                <a:gd name="T29" fmla="*/ 135 h 316"/>
                <a:gd name="T30" fmla="*/ 76 w 203"/>
                <a:gd name="T31" fmla="*/ 135 h 316"/>
                <a:gd name="T32" fmla="*/ 56 w 203"/>
                <a:gd name="T33" fmla="*/ 143 h 316"/>
                <a:gd name="T34" fmla="*/ 49 w 203"/>
                <a:gd name="T35" fmla="*/ 146 h 316"/>
                <a:gd name="T36" fmla="*/ 63 w 203"/>
                <a:gd name="T37" fmla="*/ 132 h 316"/>
                <a:gd name="T38" fmla="*/ 87 w 203"/>
                <a:gd name="T39" fmla="*/ 132 h 316"/>
                <a:gd name="T40" fmla="*/ 108 w 203"/>
                <a:gd name="T41" fmla="*/ 131 h 316"/>
                <a:gd name="T42" fmla="*/ 116 w 203"/>
                <a:gd name="T43" fmla="*/ 128 h 316"/>
                <a:gd name="T44" fmla="*/ 136 w 203"/>
                <a:gd name="T45" fmla="*/ 121 h 316"/>
                <a:gd name="T46" fmla="*/ 162 w 203"/>
                <a:gd name="T47" fmla="*/ 109 h 316"/>
                <a:gd name="T48" fmla="*/ 163 w 203"/>
                <a:gd name="T49" fmla="*/ 105 h 316"/>
                <a:gd name="T50" fmla="*/ 161 w 203"/>
                <a:gd name="T51" fmla="*/ 105 h 316"/>
                <a:gd name="T52" fmla="*/ 158 w 203"/>
                <a:gd name="T53" fmla="*/ 105 h 316"/>
                <a:gd name="T54" fmla="*/ 141 w 203"/>
                <a:gd name="T55" fmla="*/ 111 h 316"/>
                <a:gd name="T56" fmla="*/ 140 w 203"/>
                <a:gd name="T57" fmla="*/ 111 h 316"/>
                <a:gd name="T58" fmla="*/ 131 w 203"/>
                <a:gd name="T59" fmla="*/ 114 h 316"/>
                <a:gd name="T60" fmla="*/ 115 w 203"/>
                <a:gd name="T61" fmla="*/ 124 h 316"/>
                <a:gd name="T62" fmla="*/ 112 w 203"/>
                <a:gd name="T63" fmla="*/ 126 h 316"/>
                <a:gd name="T64" fmla="*/ 108 w 203"/>
                <a:gd name="T65" fmla="*/ 127 h 316"/>
                <a:gd name="T66" fmla="*/ 87 w 203"/>
                <a:gd name="T67" fmla="*/ 129 h 316"/>
                <a:gd name="T68" fmla="*/ 93 w 203"/>
                <a:gd name="T69" fmla="*/ 125 h 316"/>
                <a:gd name="T70" fmla="*/ 108 w 203"/>
                <a:gd name="T71" fmla="*/ 124 h 316"/>
                <a:gd name="T72" fmla="*/ 110 w 203"/>
                <a:gd name="T73" fmla="*/ 123 h 316"/>
                <a:gd name="T74" fmla="*/ 114 w 203"/>
                <a:gd name="T75" fmla="*/ 121 h 316"/>
                <a:gd name="T76" fmla="*/ 118 w 203"/>
                <a:gd name="T77" fmla="*/ 119 h 316"/>
                <a:gd name="T78" fmla="*/ 127 w 203"/>
                <a:gd name="T79" fmla="*/ 115 h 316"/>
                <a:gd name="T80" fmla="*/ 127 w 203"/>
                <a:gd name="T81" fmla="*/ 114 h 316"/>
                <a:gd name="T82" fmla="*/ 124 w 203"/>
                <a:gd name="T83" fmla="*/ 111 h 316"/>
                <a:gd name="T84" fmla="*/ 115 w 203"/>
                <a:gd name="T85" fmla="*/ 111 h 316"/>
                <a:gd name="T86" fmla="*/ 108 w 203"/>
                <a:gd name="T87" fmla="*/ 114 h 316"/>
                <a:gd name="T88" fmla="*/ 108 w 203"/>
                <a:gd name="T89" fmla="*/ 114 h 316"/>
                <a:gd name="T90" fmla="*/ 73 w 203"/>
                <a:gd name="T91" fmla="*/ 105 h 316"/>
                <a:gd name="T92" fmla="*/ 51 w 203"/>
                <a:gd name="T93" fmla="*/ 110 h 316"/>
                <a:gd name="T94" fmla="*/ 38 w 203"/>
                <a:gd name="T95" fmla="*/ 119 h 316"/>
                <a:gd name="T96" fmla="*/ 33 w 203"/>
                <a:gd name="T97" fmla="*/ 118 h 316"/>
                <a:gd name="T98" fmla="*/ 45 w 203"/>
                <a:gd name="T99" fmla="*/ 109 h 316"/>
                <a:gd name="T100" fmla="*/ 51 w 203"/>
                <a:gd name="T101" fmla="*/ 105 h 316"/>
                <a:gd name="T102" fmla="*/ 92 w 203"/>
                <a:gd name="T103" fmla="*/ 107 h 316"/>
                <a:gd name="T104" fmla="*/ 108 w 203"/>
                <a:gd name="T105" fmla="*/ 110 h 316"/>
                <a:gd name="T106" fmla="*/ 124 w 203"/>
                <a:gd name="T107" fmla="*/ 107 h 316"/>
                <a:gd name="T108" fmla="*/ 132 w 203"/>
                <a:gd name="T109" fmla="*/ 104 h 316"/>
                <a:gd name="T110" fmla="*/ 160 w 203"/>
                <a:gd name="T111" fmla="*/ 101 h 316"/>
                <a:gd name="T112" fmla="*/ 163 w 203"/>
                <a:gd name="T113" fmla="*/ 101 h 316"/>
                <a:gd name="T114" fmla="*/ 170 w 203"/>
                <a:gd name="T115" fmla="*/ 108 h 316"/>
                <a:gd name="T116" fmla="*/ 169 w 203"/>
                <a:gd name="T117" fmla="*/ 11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89" y="54"/>
                  </a:moveTo>
                  <a:cubicBezTo>
                    <a:pt x="93" y="49"/>
                    <a:pt x="100" y="46"/>
                    <a:pt x="107" y="46"/>
                  </a:cubicBezTo>
                  <a:cubicBezTo>
                    <a:pt x="114" y="46"/>
                    <a:pt x="120" y="49"/>
                    <a:pt x="125" y="54"/>
                  </a:cubicBezTo>
                  <a:cubicBezTo>
                    <a:pt x="129" y="59"/>
                    <a:pt x="132" y="65"/>
                    <a:pt x="132" y="72"/>
                  </a:cubicBezTo>
                  <a:cubicBezTo>
                    <a:pt x="132" y="79"/>
                    <a:pt x="129" y="85"/>
                    <a:pt x="125" y="90"/>
                  </a:cubicBezTo>
                  <a:cubicBezTo>
                    <a:pt x="120" y="95"/>
                    <a:pt x="114" y="98"/>
                    <a:pt x="107" y="98"/>
                  </a:cubicBezTo>
                  <a:cubicBezTo>
                    <a:pt x="100" y="98"/>
                    <a:pt x="93" y="95"/>
                    <a:pt x="89" y="90"/>
                  </a:cubicBezTo>
                  <a:cubicBezTo>
                    <a:pt x="84" y="85"/>
                    <a:pt x="81" y="79"/>
                    <a:pt x="81" y="72"/>
                  </a:cubicBezTo>
                  <a:cubicBezTo>
                    <a:pt x="81" y="65"/>
                    <a:pt x="84" y="59"/>
                    <a:pt x="89" y="54"/>
                  </a:cubicBezTo>
                  <a:close/>
                  <a:moveTo>
                    <a:pt x="102" y="277"/>
                  </a:moveTo>
                  <a:cubicBezTo>
                    <a:pt x="80" y="222"/>
                    <a:pt x="80" y="222"/>
                    <a:pt x="80" y="222"/>
                  </a:cubicBezTo>
                  <a:cubicBezTo>
                    <a:pt x="123" y="222"/>
                    <a:pt x="123" y="222"/>
                    <a:pt x="123" y="222"/>
                  </a:cubicBezTo>
                  <a:lnTo>
                    <a:pt x="102" y="277"/>
                  </a:lnTo>
                  <a:close/>
                  <a:moveTo>
                    <a:pt x="169" y="110"/>
                  </a:moveTo>
                  <a:cubicBezTo>
                    <a:pt x="168" y="110"/>
                    <a:pt x="166" y="112"/>
                    <a:pt x="162" y="113"/>
                  </a:cubicBezTo>
                  <a:cubicBezTo>
                    <a:pt x="154" y="117"/>
                    <a:pt x="142" y="123"/>
                    <a:pt x="140" y="123"/>
                  </a:cubicBezTo>
                  <a:cubicBezTo>
                    <a:pt x="140" y="124"/>
                    <a:pt x="139" y="124"/>
                    <a:pt x="138" y="125"/>
                  </a:cubicBezTo>
                  <a:cubicBezTo>
                    <a:pt x="137" y="125"/>
                    <a:pt x="136" y="126"/>
                    <a:pt x="135" y="126"/>
                  </a:cubicBezTo>
                  <a:cubicBezTo>
                    <a:pt x="133" y="126"/>
                    <a:pt x="118" y="131"/>
                    <a:pt x="117" y="131"/>
                  </a:cubicBezTo>
                  <a:cubicBezTo>
                    <a:pt x="116" y="131"/>
                    <a:pt x="115" y="132"/>
                    <a:pt x="115" y="132"/>
                  </a:cubicBezTo>
                  <a:cubicBezTo>
                    <a:pt x="112" y="133"/>
                    <a:pt x="109" y="135"/>
                    <a:pt x="107" y="135"/>
                  </a:cubicBezTo>
                  <a:cubicBezTo>
                    <a:pt x="105" y="134"/>
                    <a:pt x="102" y="135"/>
                    <a:pt x="98" y="135"/>
                  </a:cubicBezTo>
                  <a:cubicBezTo>
                    <a:pt x="95" y="135"/>
                    <a:pt x="91" y="135"/>
                    <a:pt x="87" y="136"/>
                  </a:cubicBezTo>
                  <a:cubicBezTo>
                    <a:pt x="83" y="136"/>
                    <a:pt x="79" y="135"/>
                    <a:pt x="76" y="135"/>
                  </a:cubicBezTo>
                  <a:cubicBezTo>
                    <a:pt x="71" y="135"/>
                    <a:pt x="68" y="135"/>
                    <a:pt x="64" y="135"/>
                  </a:cubicBezTo>
                  <a:cubicBezTo>
                    <a:pt x="63" y="136"/>
                    <a:pt x="60" y="139"/>
                    <a:pt x="56" y="143"/>
                  </a:cubicBezTo>
                  <a:cubicBezTo>
                    <a:pt x="55" y="145"/>
                    <a:pt x="53" y="147"/>
                    <a:pt x="51" y="149"/>
                  </a:cubicBezTo>
                  <a:cubicBezTo>
                    <a:pt x="51" y="148"/>
                    <a:pt x="50" y="147"/>
                    <a:pt x="49" y="146"/>
                  </a:cubicBezTo>
                  <a:cubicBezTo>
                    <a:pt x="51" y="144"/>
                    <a:pt x="53" y="142"/>
                    <a:pt x="54" y="139"/>
                  </a:cubicBezTo>
                  <a:cubicBezTo>
                    <a:pt x="58" y="136"/>
                    <a:pt x="61" y="133"/>
                    <a:pt x="63" y="132"/>
                  </a:cubicBezTo>
                  <a:cubicBezTo>
                    <a:pt x="67" y="131"/>
                    <a:pt x="71" y="131"/>
                    <a:pt x="76" y="132"/>
                  </a:cubicBezTo>
                  <a:cubicBezTo>
                    <a:pt x="79" y="132"/>
                    <a:pt x="83" y="132"/>
                    <a:pt x="87" y="132"/>
                  </a:cubicBezTo>
                  <a:cubicBezTo>
                    <a:pt x="91" y="132"/>
                    <a:pt x="94" y="131"/>
                    <a:pt x="97" y="131"/>
                  </a:cubicBezTo>
                  <a:cubicBezTo>
                    <a:pt x="102" y="131"/>
                    <a:pt x="106" y="131"/>
                    <a:pt x="108" y="131"/>
                  </a:cubicBezTo>
                  <a:cubicBezTo>
                    <a:pt x="109" y="131"/>
                    <a:pt x="111" y="130"/>
                    <a:pt x="113" y="129"/>
                  </a:cubicBezTo>
                  <a:cubicBezTo>
                    <a:pt x="114" y="128"/>
                    <a:pt x="115" y="128"/>
                    <a:pt x="116" y="128"/>
                  </a:cubicBezTo>
                  <a:cubicBezTo>
                    <a:pt x="117" y="127"/>
                    <a:pt x="132" y="123"/>
                    <a:pt x="134" y="122"/>
                  </a:cubicBezTo>
                  <a:cubicBezTo>
                    <a:pt x="134" y="122"/>
                    <a:pt x="135" y="122"/>
                    <a:pt x="136" y="121"/>
                  </a:cubicBezTo>
                  <a:cubicBezTo>
                    <a:pt x="137" y="121"/>
                    <a:pt x="138" y="120"/>
                    <a:pt x="139" y="120"/>
                  </a:cubicBezTo>
                  <a:cubicBezTo>
                    <a:pt x="140" y="119"/>
                    <a:pt x="153" y="114"/>
                    <a:pt x="162" y="109"/>
                  </a:cubicBezTo>
                  <a:cubicBezTo>
                    <a:pt x="164" y="109"/>
                    <a:pt x="165" y="108"/>
                    <a:pt x="166" y="108"/>
                  </a:cubicBezTo>
                  <a:cubicBezTo>
                    <a:pt x="166" y="106"/>
                    <a:pt x="165" y="105"/>
                    <a:pt x="163" y="105"/>
                  </a:cubicBezTo>
                  <a:cubicBezTo>
                    <a:pt x="163" y="105"/>
                    <a:pt x="163" y="105"/>
                    <a:pt x="163" y="105"/>
                  </a:cubicBezTo>
                  <a:cubicBezTo>
                    <a:pt x="162" y="105"/>
                    <a:pt x="162" y="105"/>
                    <a:pt x="161" y="105"/>
                  </a:cubicBezTo>
                  <a:cubicBezTo>
                    <a:pt x="161" y="105"/>
                    <a:pt x="160" y="105"/>
                    <a:pt x="160" y="105"/>
                  </a:cubicBezTo>
                  <a:cubicBezTo>
                    <a:pt x="159" y="105"/>
                    <a:pt x="158" y="105"/>
                    <a:pt x="158" y="105"/>
                  </a:cubicBezTo>
                  <a:cubicBezTo>
                    <a:pt x="156" y="105"/>
                    <a:pt x="154" y="106"/>
                    <a:pt x="151" y="106"/>
                  </a:cubicBezTo>
                  <a:cubicBezTo>
                    <a:pt x="148" y="108"/>
                    <a:pt x="144" y="109"/>
                    <a:pt x="141" y="111"/>
                  </a:cubicBezTo>
                  <a:cubicBezTo>
                    <a:pt x="140" y="111"/>
                    <a:pt x="140" y="111"/>
                    <a:pt x="140" y="111"/>
                  </a:cubicBezTo>
                  <a:cubicBezTo>
                    <a:pt x="140" y="111"/>
                    <a:pt x="140" y="111"/>
                    <a:pt x="140" y="111"/>
                  </a:cubicBezTo>
                  <a:cubicBezTo>
                    <a:pt x="136" y="112"/>
                    <a:pt x="133" y="113"/>
                    <a:pt x="131" y="114"/>
                  </a:cubicBezTo>
                  <a:cubicBezTo>
                    <a:pt x="131" y="114"/>
                    <a:pt x="131" y="114"/>
                    <a:pt x="131" y="114"/>
                  </a:cubicBezTo>
                  <a:cubicBezTo>
                    <a:pt x="131" y="119"/>
                    <a:pt x="129" y="120"/>
                    <a:pt x="119" y="123"/>
                  </a:cubicBezTo>
                  <a:cubicBezTo>
                    <a:pt x="118" y="123"/>
                    <a:pt x="116" y="124"/>
                    <a:pt x="115" y="124"/>
                  </a:cubicBezTo>
                  <a:cubicBezTo>
                    <a:pt x="115" y="125"/>
                    <a:pt x="114" y="125"/>
                    <a:pt x="113" y="125"/>
                  </a:cubicBezTo>
                  <a:cubicBezTo>
                    <a:pt x="113" y="125"/>
                    <a:pt x="112" y="126"/>
                    <a:pt x="112" y="126"/>
                  </a:cubicBezTo>
                  <a:cubicBezTo>
                    <a:pt x="111" y="127"/>
                    <a:pt x="110" y="127"/>
                    <a:pt x="109" y="127"/>
                  </a:cubicBezTo>
                  <a:cubicBezTo>
                    <a:pt x="108" y="127"/>
                    <a:pt x="108" y="127"/>
                    <a:pt x="108" y="127"/>
                  </a:cubicBezTo>
                  <a:cubicBezTo>
                    <a:pt x="101" y="127"/>
                    <a:pt x="97" y="128"/>
                    <a:pt x="96" y="128"/>
                  </a:cubicBezTo>
                  <a:cubicBezTo>
                    <a:pt x="92" y="129"/>
                    <a:pt x="87" y="129"/>
                    <a:pt x="87" y="129"/>
                  </a:cubicBezTo>
                  <a:cubicBezTo>
                    <a:pt x="87" y="126"/>
                    <a:pt x="87" y="126"/>
                    <a:pt x="87" y="126"/>
                  </a:cubicBezTo>
                  <a:cubicBezTo>
                    <a:pt x="87" y="126"/>
                    <a:pt x="91" y="126"/>
                    <a:pt x="93" y="125"/>
                  </a:cubicBezTo>
                  <a:cubicBezTo>
                    <a:pt x="94" y="125"/>
                    <a:pt x="94" y="125"/>
                    <a:pt x="94" y="125"/>
                  </a:cubicBezTo>
                  <a:cubicBezTo>
                    <a:pt x="97" y="124"/>
                    <a:pt x="103" y="124"/>
                    <a:pt x="108" y="124"/>
                  </a:cubicBezTo>
                  <a:cubicBezTo>
                    <a:pt x="108" y="124"/>
                    <a:pt x="108" y="124"/>
                    <a:pt x="108" y="124"/>
                  </a:cubicBezTo>
                  <a:cubicBezTo>
                    <a:pt x="109" y="124"/>
                    <a:pt x="110" y="123"/>
                    <a:pt x="110" y="123"/>
                  </a:cubicBezTo>
                  <a:cubicBezTo>
                    <a:pt x="111" y="123"/>
                    <a:pt x="111" y="122"/>
                    <a:pt x="112" y="122"/>
                  </a:cubicBezTo>
                  <a:cubicBezTo>
                    <a:pt x="113" y="122"/>
                    <a:pt x="113" y="121"/>
                    <a:pt x="114" y="121"/>
                  </a:cubicBezTo>
                  <a:cubicBezTo>
                    <a:pt x="115" y="121"/>
                    <a:pt x="116" y="120"/>
                    <a:pt x="118" y="119"/>
                  </a:cubicBezTo>
                  <a:cubicBezTo>
                    <a:pt x="118" y="119"/>
                    <a:pt x="118" y="119"/>
                    <a:pt x="118" y="119"/>
                  </a:cubicBezTo>
                  <a:cubicBezTo>
                    <a:pt x="118" y="119"/>
                    <a:pt x="118" y="119"/>
                    <a:pt x="118" y="119"/>
                  </a:cubicBezTo>
                  <a:cubicBezTo>
                    <a:pt x="127" y="117"/>
                    <a:pt x="127" y="116"/>
                    <a:pt x="127" y="115"/>
                  </a:cubicBezTo>
                  <a:cubicBezTo>
                    <a:pt x="127" y="114"/>
                    <a:pt x="127" y="114"/>
                    <a:pt x="127" y="114"/>
                  </a:cubicBezTo>
                  <a:cubicBezTo>
                    <a:pt x="127" y="114"/>
                    <a:pt x="127" y="114"/>
                    <a:pt x="127" y="114"/>
                  </a:cubicBezTo>
                  <a:cubicBezTo>
                    <a:pt x="127" y="113"/>
                    <a:pt x="127" y="113"/>
                    <a:pt x="126" y="113"/>
                  </a:cubicBezTo>
                  <a:cubicBezTo>
                    <a:pt x="126" y="112"/>
                    <a:pt x="125" y="111"/>
                    <a:pt x="124" y="111"/>
                  </a:cubicBezTo>
                  <a:cubicBezTo>
                    <a:pt x="123" y="111"/>
                    <a:pt x="122" y="110"/>
                    <a:pt x="122" y="110"/>
                  </a:cubicBezTo>
                  <a:cubicBezTo>
                    <a:pt x="120" y="110"/>
                    <a:pt x="118" y="111"/>
                    <a:pt x="115" y="111"/>
                  </a:cubicBezTo>
                  <a:cubicBezTo>
                    <a:pt x="113" y="112"/>
                    <a:pt x="111" y="113"/>
                    <a:pt x="110" y="113"/>
                  </a:cubicBezTo>
                  <a:cubicBezTo>
                    <a:pt x="108" y="114"/>
                    <a:pt x="108" y="114"/>
                    <a:pt x="108" y="114"/>
                  </a:cubicBezTo>
                  <a:cubicBezTo>
                    <a:pt x="108" y="114"/>
                    <a:pt x="108" y="114"/>
                    <a:pt x="108" y="114"/>
                  </a:cubicBezTo>
                  <a:cubicBezTo>
                    <a:pt x="108" y="114"/>
                    <a:pt x="108" y="114"/>
                    <a:pt x="108" y="114"/>
                  </a:cubicBezTo>
                  <a:cubicBezTo>
                    <a:pt x="100" y="115"/>
                    <a:pt x="94" y="112"/>
                    <a:pt x="90" y="110"/>
                  </a:cubicBezTo>
                  <a:cubicBezTo>
                    <a:pt x="87" y="108"/>
                    <a:pt x="78" y="105"/>
                    <a:pt x="73" y="105"/>
                  </a:cubicBezTo>
                  <a:cubicBezTo>
                    <a:pt x="67" y="105"/>
                    <a:pt x="55" y="107"/>
                    <a:pt x="53" y="108"/>
                  </a:cubicBezTo>
                  <a:cubicBezTo>
                    <a:pt x="52" y="109"/>
                    <a:pt x="52" y="109"/>
                    <a:pt x="51" y="110"/>
                  </a:cubicBezTo>
                  <a:cubicBezTo>
                    <a:pt x="49" y="111"/>
                    <a:pt x="48" y="112"/>
                    <a:pt x="45" y="113"/>
                  </a:cubicBezTo>
                  <a:cubicBezTo>
                    <a:pt x="43" y="115"/>
                    <a:pt x="41" y="116"/>
                    <a:pt x="38" y="119"/>
                  </a:cubicBezTo>
                  <a:cubicBezTo>
                    <a:pt x="37" y="119"/>
                    <a:pt x="36" y="121"/>
                    <a:pt x="35" y="122"/>
                  </a:cubicBezTo>
                  <a:cubicBezTo>
                    <a:pt x="34" y="121"/>
                    <a:pt x="34" y="119"/>
                    <a:pt x="33" y="118"/>
                  </a:cubicBezTo>
                  <a:cubicBezTo>
                    <a:pt x="34" y="117"/>
                    <a:pt x="35" y="116"/>
                    <a:pt x="36" y="116"/>
                  </a:cubicBezTo>
                  <a:cubicBezTo>
                    <a:pt x="39" y="113"/>
                    <a:pt x="42" y="111"/>
                    <a:pt x="45" y="109"/>
                  </a:cubicBezTo>
                  <a:cubicBezTo>
                    <a:pt x="46" y="108"/>
                    <a:pt x="48" y="107"/>
                    <a:pt x="49" y="107"/>
                  </a:cubicBezTo>
                  <a:cubicBezTo>
                    <a:pt x="50" y="106"/>
                    <a:pt x="50" y="106"/>
                    <a:pt x="51" y="105"/>
                  </a:cubicBezTo>
                  <a:cubicBezTo>
                    <a:pt x="54" y="103"/>
                    <a:pt x="67" y="101"/>
                    <a:pt x="73" y="101"/>
                  </a:cubicBezTo>
                  <a:cubicBezTo>
                    <a:pt x="78" y="101"/>
                    <a:pt x="88" y="104"/>
                    <a:pt x="92" y="107"/>
                  </a:cubicBezTo>
                  <a:cubicBezTo>
                    <a:pt x="96" y="109"/>
                    <a:pt x="101" y="111"/>
                    <a:pt x="107" y="110"/>
                  </a:cubicBezTo>
                  <a:cubicBezTo>
                    <a:pt x="108" y="110"/>
                    <a:pt x="108" y="110"/>
                    <a:pt x="108" y="110"/>
                  </a:cubicBezTo>
                  <a:cubicBezTo>
                    <a:pt x="113" y="108"/>
                    <a:pt x="118" y="107"/>
                    <a:pt x="122" y="107"/>
                  </a:cubicBezTo>
                  <a:cubicBezTo>
                    <a:pt x="122" y="107"/>
                    <a:pt x="123" y="107"/>
                    <a:pt x="124" y="107"/>
                  </a:cubicBezTo>
                  <a:cubicBezTo>
                    <a:pt x="125" y="107"/>
                    <a:pt x="127" y="106"/>
                    <a:pt x="128" y="106"/>
                  </a:cubicBezTo>
                  <a:cubicBezTo>
                    <a:pt x="130" y="105"/>
                    <a:pt x="131" y="104"/>
                    <a:pt x="132" y="104"/>
                  </a:cubicBezTo>
                  <a:cubicBezTo>
                    <a:pt x="137" y="102"/>
                    <a:pt x="148" y="97"/>
                    <a:pt x="154" y="97"/>
                  </a:cubicBezTo>
                  <a:cubicBezTo>
                    <a:pt x="157" y="97"/>
                    <a:pt x="159" y="99"/>
                    <a:pt x="160" y="101"/>
                  </a:cubicBezTo>
                  <a:cubicBezTo>
                    <a:pt x="161" y="101"/>
                    <a:pt x="162" y="101"/>
                    <a:pt x="163" y="101"/>
                  </a:cubicBezTo>
                  <a:cubicBezTo>
                    <a:pt x="163" y="101"/>
                    <a:pt x="163" y="101"/>
                    <a:pt x="163" y="101"/>
                  </a:cubicBezTo>
                  <a:cubicBezTo>
                    <a:pt x="164" y="101"/>
                    <a:pt x="165" y="101"/>
                    <a:pt x="166" y="102"/>
                  </a:cubicBezTo>
                  <a:cubicBezTo>
                    <a:pt x="168" y="103"/>
                    <a:pt x="170" y="106"/>
                    <a:pt x="170" y="108"/>
                  </a:cubicBezTo>
                  <a:cubicBezTo>
                    <a:pt x="170" y="110"/>
                    <a:pt x="170" y="110"/>
                    <a:pt x="170" y="110"/>
                  </a:cubicBezTo>
                  <a:lnTo>
                    <a:pt x="169"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grpSp>
        <p:nvGrpSpPr>
          <p:cNvPr id="45" name="Group 44"/>
          <p:cNvGrpSpPr/>
          <p:nvPr/>
        </p:nvGrpSpPr>
        <p:grpSpPr>
          <a:xfrm>
            <a:off x="4363758" y="5899748"/>
            <a:ext cx="287382" cy="446479"/>
            <a:chOff x="6961775" y="2578100"/>
            <a:chExt cx="929517" cy="1444625"/>
          </a:xfrm>
          <a:solidFill>
            <a:schemeClr val="bg2"/>
          </a:solidFill>
        </p:grpSpPr>
        <p:sp>
          <p:nvSpPr>
            <p:cNvPr id="46" name="Rectangle 24"/>
            <p:cNvSpPr>
              <a:spLocks noChangeArrowheads="1"/>
            </p:cNvSpPr>
            <p:nvPr/>
          </p:nvSpPr>
          <p:spPr bwMode="auto">
            <a:xfrm>
              <a:off x="7254186" y="2876320"/>
              <a:ext cx="40666" cy="348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47" name="Oval 25"/>
            <p:cNvSpPr>
              <a:spLocks noChangeArrowheads="1"/>
            </p:cNvSpPr>
            <p:nvPr/>
          </p:nvSpPr>
          <p:spPr bwMode="auto">
            <a:xfrm>
              <a:off x="7387804" y="3004129"/>
              <a:ext cx="77460" cy="1549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48" name="Rectangle 26"/>
            <p:cNvSpPr>
              <a:spLocks noChangeArrowheads="1"/>
            </p:cNvSpPr>
            <p:nvPr/>
          </p:nvSpPr>
          <p:spPr bwMode="auto">
            <a:xfrm>
              <a:off x="7560152" y="2876320"/>
              <a:ext cx="36793" cy="348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49" name="Freeform 27"/>
            <p:cNvSpPr>
              <a:spLocks noEditPoints="1"/>
            </p:cNvSpPr>
            <p:nvPr/>
          </p:nvSpPr>
          <p:spPr bwMode="auto">
            <a:xfrm>
              <a:off x="6961775" y="2578100"/>
              <a:ext cx="929517" cy="1444625"/>
            </a:xfrm>
            <a:custGeom>
              <a:avLst/>
              <a:gdLst>
                <a:gd name="T0" fmla="*/ 102 w 203"/>
                <a:gd name="T1" fmla="*/ 0 h 316"/>
                <a:gd name="T2" fmla="*/ 0 w 203"/>
                <a:gd name="T3" fmla="*/ 95 h 316"/>
                <a:gd name="T4" fmla="*/ 21 w 203"/>
                <a:gd name="T5" fmla="*/ 163 h 316"/>
                <a:gd name="T6" fmla="*/ 83 w 203"/>
                <a:gd name="T7" fmla="*/ 316 h 316"/>
                <a:gd name="T8" fmla="*/ 120 w 203"/>
                <a:gd name="T9" fmla="*/ 316 h 316"/>
                <a:gd name="T10" fmla="*/ 180 w 203"/>
                <a:gd name="T11" fmla="*/ 170 h 316"/>
                <a:gd name="T12" fmla="*/ 203 w 203"/>
                <a:gd name="T13" fmla="*/ 95 h 316"/>
                <a:gd name="T14" fmla="*/ 102 w 203"/>
                <a:gd name="T15" fmla="*/ 0 h 316"/>
                <a:gd name="T16" fmla="*/ 102 w 203"/>
                <a:gd name="T17" fmla="*/ 277 h 316"/>
                <a:gd name="T18" fmla="*/ 80 w 203"/>
                <a:gd name="T19" fmla="*/ 222 h 316"/>
                <a:gd name="T20" fmla="*/ 123 w 203"/>
                <a:gd name="T21" fmla="*/ 222 h 316"/>
                <a:gd name="T22" fmla="*/ 102 w 203"/>
                <a:gd name="T23" fmla="*/ 277 h 316"/>
                <a:gd name="T24" fmla="*/ 156 w 203"/>
                <a:gd name="T25" fmla="*/ 139 h 316"/>
                <a:gd name="T26" fmla="*/ 147 w 203"/>
                <a:gd name="T27" fmla="*/ 147 h 316"/>
                <a:gd name="T28" fmla="*/ 56 w 203"/>
                <a:gd name="T29" fmla="*/ 147 h 316"/>
                <a:gd name="T30" fmla="*/ 48 w 203"/>
                <a:gd name="T31" fmla="*/ 139 h 316"/>
                <a:gd name="T32" fmla="*/ 48 w 203"/>
                <a:gd name="T33" fmla="*/ 65 h 316"/>
                <a:gd name="T34" fmla="*/ 56 w 203"/>
                <a:gd name="T35" fmla="*/ 56 h 316"/>
                <a:gd name="T36" fmla="*/ 64 w 203"/>
                <a:gd name="T37" fmla="*/ 56 h 316"/>
                <a:gd name="T38" fmla="*/ 64 w 203"/>
                <a:gd name="T39" fmla="*/ 52 h 316"/>
                <a:gd name="T40" fmla="*/ 69 w 203"/>
                <a:gd name="T41" fmla="*/ 48 h 316"/>
                <a:gd name="T42" fmla="*/ 73 w 203"/>
                <a:gd name="T43" fmla="*/ 52 h 316"/>
                <a:gd name="T44" fmla="*/ 73 w 203"/>
                <a:gd name="T45" fmla="*/ 56 h 316"/>
                <a:gd name="T46" fmla="*/ 131 w 203"/>
                <a:gd name="T47" fmla="*/ 56 h 316"/>
                <a:gd name="T48" fmla="*/ 131 w 203"/>
                <a:gd name="T49" fmla="*/ 52 h 316"/>
                <a:gd name="T50" fmla="*/ 135 w 203"/>
                <a:gd name="T51" fmla="*/ 48 h 316"/>
                <a:gd name="T52" fmla="*/ 139 w 203"/>
                <a:gd name="T53" fmla="*/ 52 h 316"/>
                <a:gd name="T54" fmla="*/ 139 w 203"/>
                <a:gd name="T55" fmla="*/ 56 h 316"/>
                <a:gd name="T56" fmla="*/ 147 w 203"/>
                <a:gd name="T57" fmla="*/ 56 h 316"/>
                <a:gd name="T58" fmla="*/ 156 w 203"/>
                <a:gd name="T59" fmla="*/ 65 h 316"/>
                <a:gd name="T60" fmla="*/ 156 w 203"/>
                <a:gd name="T61"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20" y="316"/>
                    <a:pt x="120" y="316"/>
                    <a:pt x="120" y="316"/>
                  </a:cubicBezTo>
                  <a:cubicBezTo>
                    <a:pt x="180" y="170"/>
                    <a:pt x="180" y="170"/>
                    <a:pt x="180" y="170"/>
                  </a:cubicBezTo>
                  <a:cubicBezTo>
                    <a:pt x="193" y="139"/>
                    <a:pt x="203" y="112"/>
                    <a:pt x="203" y="95"/>
                  </a:cubicBezTo>
                  <a:cubicBezTo>
                    <a:pt x="203" y="42"/>
                    <a:pt x="155" y="0"/>
                    <a:pt x="102" y="0"/>
                  </a:cubicBezTo>
                  <a:close/>
                  <a:moveTo>
                    <a:pt x="102" y="277"/>
                  </a:moveTo>
                  <a:cubicBezTo>
                    <a:pt x="80" y="222"/>
                    <a:pt x="80" y="222"/>
                    <a:pt x="80" y="222"/>
                  </a:cubicBezTo>
                  <a:cubicBezTo>
                    <a:pt x="123" y="222"/>
                    <a:pt x="123" y="222"/>
                    <a:pt x="123" y="222"/>
                  </a:cubicBezTo>
                  <a:lnTo>
                    <a:pt x="102" y="277"/>
                  </a:lnTo>
                  <a:close/>
                  <a:moveTo>
                    <a:pt x="156" y="139"/>
                  </a:moveTo>
                  <a:cubicBezTo>
                    <a:pt x="156" y="144"/>
                    <a:pt x="152" y="147"/>
                    <a:pt x="147" y="147"/>
                  </a:cubicBezTo>
                  <a:cubicBezTo>
                    <a:pt x="56" y="147"/>
                    <a:pt x="56" y="147"/>
                    <a:pt x="56" y="147"/>
                  </a:cubicBezTo>
                  <a:cubicBezTo>
                    <a:pt x="51" y="147"/>
                    <a:pt x="48" y="144"/>
                    <a:pt x="48" y="139"/>
                  </a:cubicBezTo>
                  <a:cubicBezTo>
                    <a:pt x="48" y="65"/>
                    <a:pt x="48" y="65"/>
                    <a:pt x="48" y="65"/>
                  </a:cubicBezTo>
                  <a:cubicBezTo>
                    <a:pt x="48" y="60"/>
                    <a:pt x="51" y="56"/>
                    <a:pt x="56" y="56"/>
                  </a:cubicBezTo>
                  <a:cubicBezTo>
                    <a:pt x="64" y="56"/>
                    <a:pt x="64" y="56"/>
                    <a:pt x="64" y="56"/>
                  </a:cubicBezTo>
                  <a:cubicBezTo>
                    <a:pt x="64" y="52"/>
                    <a:pt x="64" y="52"/>
                    <a:pt x="64" y="52"/>
                  </a:cubicBezTo>
                  <a:cubicBezTo>
                    <a:pt x="64" y="50"/>
                    <a:pt x="66" y="48"/>
                    <a:pt x="69" y="48"/>
                  </a:cubicBezTo>
                  <a:cubicBezTo>
                    <a:pt x="71" y="48"/>
                    <a:pt x="73" y="50"/>
                    <a:pt x="73" y="52"/>
                  </a:cubicBezTo>
                  <a:cubicBezTo>
                    <a:pt x="73" y="56"/>
                    <a:pt x="73" y="56"/>
                    <a:pt x="73" y="56"/>
                  </a:cubicBezTo>
                  <a:cubicBezTo>
                    <a:pt x="131" y="56"/>
                    <a:pt x="131" y="56"/>
                    <a:pt x="131" y="56"/>
                  </a:cubicBezTo>
                  <a:cubicBezTo>
                    <a:pt x="131" y="52"/>
                    <a:pt x="131" y="52"/>
                    <a:pt x="131" y="52"/>
                  </a:cubicBezTo>
                  <a:cubicBezTo>
                    <a:pt x="131" y="50"/>
                    <a:pt x="133" y="48"/>
                    <a:pt x="135" y="48"/>
                  </a:cubicBezTo>
                  <a:cubicBezTo>
                    <a:pt x="137" y="48"/>
                    <a:pt x="139" y="50"/>
                    <a:pt x="139" y="52"/>
                  </a:cubicBezTo>
                  <a:cubicBezTo>
                    <a:pt x="139" y="56"/>
                    <a:pt x="139" y="56"/>
                    <a:pt x="139" y="56"/>
                  </a:cubicBezTo>
                  <a:cubicBezTo>
                    <a:pt x="147" y="56"/>
                    <a:pt x="147" y="56"/>
                    <a:pt x="147" y="56"/>
                  </a:cubicBezTo>
                  <a:cubicBezTo>
                    <a:pt x="152" y="56"/>
                    <a:pt x="156" y="60"/>
                    <a:pt x="156" y="65"/>
                  </a:cubicBezTo>
                  <a:lnTo>
                    <a:pt x="156" y="13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50" name="Freeform 28"/>
            <p:cNvSpPr>
              <a:spLocks noEditPoints="1"/>
            </p:cNvSpPr>
            <p:nvPr/>
          </p:nvSpPr>
          <p:spPr bwMode="auto">
            <a:xfrm>
              <a:off x="7217392" y="2947970"/>
              <a:ext cx="416346" cy="265300"/>
            </a:xfrm>
            <a:custGeom>
              <a:avLst/>
              <a:gdLst>
                <a:gd name="T0" fmla="*/ 0 w 91"/>
                <a:gd name="T1" fmla="*/ 58 h 58"/>
                <a:gd name="T2" fmla="*/ 91 w 91"/>
                <a:gd name="T3" fmla="*/ 58 h 58"/>
                <a:gd name="T4" fmla="*/ 91 w 91"/>
                <a:gd name="T5" fmla="*/ 0 h 58"/>
                <a:gd name="T6" fmla="*/ 0 w 91"/>
                <a:gd name="T7" fmla="*/ 0 h 58"/>
                <a:gd name="T8" fmla="*/ 0 w 91"/>
                <a:gd name="T9" fmla="*/ 58 h 58"/>
                <a:gd name="T10" fmla="*/ 46 w 91"/>
                <a:gd name="T11" fmla="*/ 8 h 58"/>
                <a:gd name="T12" fmla="*/ 61 w 91"/>
                <a:gd name="T13" fmla="*/ 29 h 58"/>
                <a:gd name="T14" fmla="*/ 46 w 91"/>
                <a:gd name="T15" fmla="*/ 51 h 58"/>
                <a:gd name="T16" fmla="*/ 30 w 91"/>
                <a:gd name="T17" fmla="*/ 29 h 58"/>
                <a:gd name="T18" fmla="*/ 46 w 9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8">
                  <a:moveTo>
                    <a:pt x="0" y="58"/>
                  </a:moveTo>
                  <a:cubicBezTo>
                    <a:pt x="91" y="58"/>
                    <a:pt x="91" y="58"/>
                    <a:pt x="91" y="58"/>
                  </a:cubicBezTo>
                  <a:cubicBezTo>
                    <a:pt x="91" y="0"/>
                    <a:pt x="91" y="0"/>
                    <a:pt x="91" y="0"/>
                  </a:cubicBezTo>
                  <a:cubicBezTo>
                    <a:pt x="0" y="0"/>
                    <a:pt x="0" y="0"/>
                    <a:pt x="0" y="0"/>
                  </a:cubicBezTo>
                  <a:lnTo>
                    <a:pt x="0" y="58"/>
                  </a:lnTo>
                  <a:close/>
                  <a:moveTo>
                    <a:pt x="46" y="8"/>
                  </a:moveTo>
                  <a:cubicBezTo>
                    <a:pt x="58" y="8"/>
                    <a:pt x="61" y="19"/>
                    <a:pt x="61" y="29"/>
                  </a:cubicBezTo>
                  <a:cubicBezTo>
                    <a:pt x="61" y="40"/>
                    <a:pt x="58" y="51"/>
                    <a:pt x="46" y="51"/>
                  </a:cubicBezTo>
                  <a:cubicBezTo>
                    <a:pt x="33" y="51"/>
                    <a:pt x="30" y="40"/>
                    <a:pt x="30" y="29"/>
                  </a:cubicBezTo>
                  <a:cubicBezTo>
                    <a:pt x="30" y="19"/>
                    <a:pt x="33" y="8"/>
                    <a:pt x="46" y="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grpSp>
        <p:nvGrpSpPr>
          <p:cNvPr id="51" name="Group 50"/>
          <p:cNvGrpSpPr/>
          <p:nvPr/>
        </p:nvGrpSpPr>
        <p:grpSpPr>
          <a:xfrm>
            <a:off x="6266920" y="5900775"/>
            <a:ext cx="286060" cy="444425"/>
            <a:chOff x="6488213" y="2555045"/>
            <a:chExt cx="929638" cy="1444291"/>
          </a:xfrm>
          <a:solidFill>
            <a:schemeClr val="tx2"/>
          </a:solidFill>
        </p:grpSpPr>
        <p:sp>
          <p:nvSpPr>
            <p:cNvPr id="52" name="Freeform 21"/>
            <p:cNvSpPr>
              <a:spLocks noEditPoints="1"/>
            </p:cNvSpPr>
            <p:nvPr/>
          </p:nvSpPr>
          <p:spPr bwMode="auto">
            <a:xfrm>
              <a:off x="6488213" y="2555045"/>
              <a:ext cx="929638" cy="1444291"/>
            </a:xfrm>
            <a:custGeom>
              <a:avLst/>
              <a:gdLst>
                <a:gd name="T0" fmla="*/ 101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1 w 203"/>
                <a:gd name="T15" fmla="*/ 0 h 316"/>
                <a:gd name="T16" fmla="*/ 101 w 203"/>
                <a:gd name="T17" fmla="*/ 277 h 316"/>
                <a:gd name="T18" fmla="*/ 80 w 203"/>
                <a:gd name="T19" fmla="*/ 222 h 316"/>
                <a:gd name="T20" fmla="*/ 123 w 203"/>
                <a:gd name="T21" fmla="*/ 222 h 316"/>
                <a:gd name="T22" fmla="*/ 101 w 203"/>
                <a:gd name="T23" fmla="*/ 277 h 316"/>
                <a:gd name="T24" fmla="*/ 136 w 203"/>
                <a:gd name="T25" fmla="*/ 147 h 316"/>
                <a:gd name="T26" fmla="*/ 133 w 203"/>
                <a:gd name="T27" fmla="*/ 148 h 316"/>
                <a:gd name="T28" fmla="*/ 70 w 203"/>
                <a:gd name="T29" fmla="*/ 148 h 316"/>
                <a:gd name="T30" fmla="*/ 67 w 203"/>
                <a:gd name="T31" fmla="*/ 147 h 316"/>
                <a:gd name="T32" fmla="*/ 67 w 203"/>
                <a:gd name="T33" fmla="*/ 143 h 316"/>
                <a:gd name="T34" fmla="*/ 95 w 203"/>
                <a:gd name="T35" fmla="*/ 134 h 316"/>
                <a:gd name="T36" fmla="*/ 95 w 203"/>
                <a:gd name="T37" fmla="*/ 130 h 316"/>
                <a:gd name="T38" fmla="*/ 108 w 203"/>
                <a:gd name="T39" fmla="*/ 130 h 316"/>
                <a:gd name="T40" fmla="*/ 108 w 203"/>
                <a:gd name="T41" fmla="*/ 135 h 316"/>
                <a:gd name="T42" fmla="*/ 136 w 203"/>
                <a:gd name="T43" fmla="*/ 143 h 316"/>
                <a:gd name="T44" fmla="*/ 136 w 203"/>
                <a:gd name="T45" fmla="*/ 147 h 316"/>
                <a:gd name="T46" fmla="*/ 158 w 203"/>
                <a:gd name="T47" fmla="*/ 123 h 316"/>
                <a:gd name="T48" fmla="*/ 155 w 203"/>
                <a:gd name="T49" fmla="*/ 126 h 316"/>
                <a:gd name="T50" fmla="*/ 48 w 203"/>
                <a:gd name="T51" fmla="*/ 126 h 316"/>
                <a:gd name="T52" fmla="*/ 45 w 203"/>
                <a:gd name="T53" fmla="*/ 123 h 316"/>
                <a:gd name="T54" fmla="*/ 45 w 203"/>
                <a:gd name="T55" fmla="*/ 51 h 316"/>
                <a:gd name="T56" fmla="*/ 48 w 203"/>
                <a:gd name="T57" fmla="*/ 48 h 316"/>
                <a:gd name="T58" fmla="*/ 155 w 203"/>
                <a:gd name="T59" fmla="*/ 48 h 316"/>
                <a:gd name="T60" fmla="*/ 158 w 203"/>
                <a:gd name="T61" fmla="*/ 51 h 316"/>
                <a:gd name="T62" fmla="*/ 158 w 203"/>
                <a:gd name="T63" fmla="*/ 1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 h="316">
                  <a:moveTo>
                    <a:pt x="101" y="0"/>
                  </a:moveTo>
                  <a:cubicBezTo>
                    <a:pt x="49" y="0"/>
                    <a:pt x="0" y="42"/>
                    <a:pt x="0" y="95"/>
                  </a:cubicBezTo>
                  <a:cubicBezTo>
                    <a:pt x="0" y="111"/>
                    <a:pt x="8"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1" y="0"/>
                  </a:cubicBezTo>
                  <a:close/>
                  <a:moveTo>
                    <a:pt x="101" y="277"/>
                  </a:moveTo>
                  <a:cubicBezTo>
                    <a:pt x="80" y="222"/>
                    <a:pt x="80" y="222"/>
                    <a:pt x="80" y="222"/>
                  </a:cubicBezTo>
                  <a:cubicBezTo>
                    <a:pt x="123" y="222"/>
                    <a:pt x="123" y="222"/>
                    <a:pt x="123" y="222"/>
                  </a:cubicBezTo>
                  <a:lnTo>
                    <a:pt x="101" y="277"/>
                  </a:lnTo>
                  <a:close/>
                  <a:moveTo>
                    <a:pt x="136" y="147"/>
                  </a:moveTo>
                  <a:cubicBezTo>
                    <a:pt x="135" y="147"/>
                    <a:pt x="134" y="148"/>
                    <a:pt x="133" y="148"/>
                  </a:cubicBezTo>
                  <a:cubicBezTo>
                    <a:pt x="70" y="148"/>
                    <a:pt x="70" y="148"/>
                    <a:pt x="70" y="148"/>
                  </a:cubicBezTo>
                  <a:cubicBezTo>
                    <a:pt x="69" y="148"/>
                    <a:pt x="68" y="147"/>
                    <a:pt x="67" y="147"/>
                  </a:cubicBezTo>
                  <a:cubicBezTo>
                    <a:pt x="66" y="146"/>
                    <a:pt x="67" y="144"/>
                    <a:pt x="67" y="143"/>
                  </a:cubicBezTo>
                  <a:cubicBezTo>
                    <a:pt x="67" y="143"/>
                    <a:pt x="95" y="144"/>
                    <a:pt x="95" y="134"/>
                  </a:cubicBezTo>
                  <a:cubicBezTo>
                    <a:pt x="95" y="133"/>
                    <a:pt x="95" y="131"/>
                    <a:pt x="95" y="130"/>
                  </a:cubicBezTo>
                  <a:cubicBezTo>
                    <a:pt x="108" y="130"/>
                    <a:pt x="108" y="130"/>
                    <a:pt x="108" y="130"/>
                  </a:cubicBezTo>
                  <a:cubicBezTo>
                    <a:pt x="108" y="131"/>
                    <a:pt x="108" y="134"/>
                    <a:pt x="108" y="135"/>
                  </a:cubicBezTo>
                  <a:cubicBezTo>
                    <a:pt x="108" y="142"/>
                    <a:pt x="136" y="143"/>
                    <a:pt x="136" y="143"/>
                  </a:cubicBezTo>
                  <a:cubicBezTo>
                    <a:pt x="136" y="144"/>
                    <a:pt x="137" y="146"/>
                    <a:pt x="136" y="147"/>
                  </a:cubicBezTo>
                  <a:close/>
                  <a:moveTo>
                    <a:pt x="158" y="123"/>
                  </a:moveTo>
                  <a:cubicBezTo>
                    <a:pt x="158" y="124"/>
                    <a:pt x="157" y="126"/>
                    <a:pt x="155" y="126"/>
                  </a:cubicBezTo>
                  <a:cubicBezTo>
                    <a:pt x="48" y="126"/>
                    <a:pt x="48" y="126"/>
                    <a:pt x="48" y="126"/>
                  </a:cubicBezTo>
                  <a:cubicBezTo>
                    <a:pt x="46" y="126"/>
                    <a:pt x="45" y="124"/>
                    <a:pt x="45" y="123"/>
                  </a:cubicBezTo>
                  <a:cubicBezTo>
                    <a:pt x="45" y="51"/>
                    <a:pt x="45" y="51"/>
                    <a:pt x="45" y="51"/>
                  </a:cubicBezTo>
                  <a:cubicBezTo>
                    <a:pt x="45" y="49"/>
                    <a:pt x="46" y="48"/>
                    <a:pt x="48" y="48"/>
                  </a:cubicBezTo>
                  <a:cubicBezTo>
                    <a:pt x="155" y="48"/>
                    <a:pt x="155" y="48"/>
                    <a:pt x="155" y="48"/>
                  </a:cubicBezTo>
                  <a:cubicBezTo>
                    <a:pt x="157" y="48"/>
                    <a:pt x="158" y="49"/>
                    <a:pt x="158" y="51"/>
                  </a:cubicBezTo>
                  <a:cubicBezTo>
                    <a:pt x="158" y="123"/>
                    <a:pt x="158" y="123"/>
                    <a:pt x="158"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53" name="Freeform 23"/>
            <p:cNvSpPr>
              <a:spLocks noEditPoints="1"/>
            </p:cNvSpPr>
            <p:nvPr/>
          </p:nvSpPr>
          <p:spPr bwMode="auto">
            <a:xfrm>
              <a:off x="6726433" y="2810603"/>
              <a:ext cx="453199" cy="271046"/>
            </a:xfrm>
            <a:custGeom>
              <a:avLst/>
              <a:gdLst>
                <a:gd name="T0" fmla="*/ 1 w 99"/>
                <a:gd name="T1" fmla="*/ 0 h 59"/>
                <a:gd name="T2" fmla="*/ 0 w 99"/>
                <a:gd name="T3" fmla="*/ 0 h 59"/>
                <a:gd name="T4" fmla="*/ 0 w 99"/>
                <a:gd name="T5" fmla="*/ 59 h 59"/>
                <a:gd name="T6" fmla="*/ 99 w 99"/>
                <a:gd name="T7" fmla="*/ 59 h 59"/>
                <a:gd name="T8" fmla="*/ 99 w 99"/>
                <a:gd name="T9" fmla="*/ 0 h 59"/>
                <a:gd name="T10" fmla="*/ 99 w 99"/>
                <a:gd name="T11" fmla="*/ 0 h 59"/>
                <a:gd name="T12" fmla="*/ 1 w 99"/>
                <a:gd name="T13" fmla="*/ 0 h 59"/>
                <a:gd name="T14" fmla="*/ 87 w 99"/>
                <a:gd name="T15" fmla="*/ 13 h 59"/>
                <a:gd name="T16" fmla="*/ 81 w 99"/>
                <a:gd name="T17" fmla="*/ 20 h 59"/>
                <a:gd name="T18" fmla="*/ 81 w 99"/>
                <a:gd name="T19" fmla="*/ 21 h 59"/>
                <a:gd name="T20" fmla="*/ 76 w 99"/>
                <a:gd name="T21" fmla="*/ 39 h 59"/>
                <a:gd name="T22" fmla="*/ 77 w 99"/>
                <a:gd name="T23" fmla="*/ 40 h 59"/>
                <a:gd name="T24" fmla="*/ 79 w 99"/>
                <a:gd name="T25" fmla="*/ 42 h 59"/>
                <a:gd name="T26" fmla="*/ 79 w 99"/>
                <a:gd name="T27" fmla="*/ 42 h 59"/>
                <a:gd name="T28" fmla="*/ 79 w 99"/>
                <a:gd name="T29" fmla="*/ 44 h 59"/>
                <a:gd name="T30" fmla="*/ 78 w 99"/>
                <a:gd name="T31" fmla="*/ 49 h 59"/>
                <a:gd name="T32" fmla="*/ 73 w 99"/>
                <a:gd name="T33" fmla="*/ 52 h 59"/>
                <a:gd name="T34" fmla="*/ 70 w 99"/>
                <a:gd name="T35" fmla="*/ 52 h 59"/>
                <a:gd name="T36" fmla="*/ 67 w 99"/>
                <a:gd name="T37" fmla="*/ 50 h 59"/>
                <a:gd name="T38" fmla="*/ 65 w 99"/>
                <a:gd name="T39" fmla="*/ 44 h 59"/>
                <a:gd name="T40" fmla="*/ 65 w 99"/>
                <a:gd name="T41" fmla="*/ 43 h 59"/>
                <a:gd name="T42" fmla="*/ 54 w 99"/>
                <a:gd name="T43" fmla="*/ 35 h 59"/>
                <a:gd name="T44" fmla="*/ 53 w 99"/>
                <a:gd name="T45" fmla="*/ 35 h 59"/>
                <a:gd name="T46" fmla="*/ 52 w 99"/>
                <a:gd name="T47" fmla="*/ 35 h 59"/>
                <a:gd name="T48" fmla="*/ 48 w 99"/>
                <a:gd name="T49" fmla="*/ 36 h 59"/>
                <a:gd name="T50" fmla="*/ 47 w 99"/>
                <a:gd name="T51" fmla="*/ 36 h 59"/>
                <a:gd name="T52" fmla="*/ 45 w 99"/>
                <a:gd name="T53" fmla="*/ 35 h 59"/>
                <a:gd name="T54" fmla="*/ 45 w 99"/>
                <a:gd name="T55" fmla="*/ 34 h 59"/>
                <a:gd name="T56" fmla="*/ 44 w 99"/>
                <a:gd name="T57" fmla="*/ 34 h 59"/>
                <a:gd name="T58" fmla="*/ 43 w 99"/>
                <a:gd name="T59" fmla="*/ 34 h 59"/>
                <a:gd name="T60" fmla="*/ 26 w 99"/>
                <a:gd name="T61" fmla="*/ 41 h 59"/>
                <a:gd name="T62" fmla="*/ 25 w 99"/>
                <a:gd name="T63" fmla="*/ 42 h 59"/>
                <a:gd name="T64" fmla="*/ 13 w 99"/>
                <a:gd name="T65" fmla="*/ 46 h 59"/>
                <a:gd name="T66" fmla="*/ 11 w 99"/>
                <a:gd name="T67" fmla="*/ 39 h 59"/>
                <a:gd name="T68" fmla="*/ 14 w 99"/>
                <a:gd name="T69" fmla="*/ 35 h 59"/>
                <a:gd name="T70" fmla="*/ 20 w 99"/>
                <a:gd name="T71" fmla="*/ 34 h 59"/>
                <a:gd name="T72" fmla="*/ 23 w 99"/>
                <a:gd name="T73" fmla="*/ 35 h 59"/>
                <a:gd name="T74" fmla="*/ 23 w 99"/>
                <a:gd name="T75" fmla="*/ 36 h 59"/>
                <a:gd name="T76" fmla="*/ 24 w 99"/>
                <a:gd name="T77" fmla="*/ 36 h 59"/>
                <a:gd name="T78" fmla="*/ 41 w 99"/>
                <a:gd name="T79" fmla="*/ 29 h 59"/>
                <a:gd name="T80" fmla="*/ 42 w 99"/>
                <a:gd name="T81" fmla="*/ 28 h 59"/>
                <a:gd name="T82" fmla="*/ 48 w 99"/>
                <a:gd name="T83" fmla="*/ 22 h 59"/>
                <a:gd name="T84" fmla="*/ 51 w 99"/>
                <a:gd name="T85" fmla="*/ 22 h 59"/>
                <a:gd name="T86" fmla="*/ 56 w 99"/>
                <a:gd name="T87" fmla="*/ 27 h 59"/>
                <a:gd name="T88" fmla="*/ 56 w 99"/>
                <a:gd name="T89" fmla="*/ 30 h 59"/>
                <a:gd name="T90" fmla="*/ 57 w 99"/>
                <a:gd name="T91" fmla="*/ 31 h 59"/>
                <a:gd name="T92" fmla="*/ 68 w 99"/>
                <a:gd name="T93" fmla="*/ 39 h 59"/>
                <a:gd name="T94" fmla="*/ 68 w 99"/>
                <a:gd name="T95" fmla="*/ 39 h 59"/>
                <a:gd name="T96" fmla="*/ 69 w 99"/>
                <a:gd name="T97" fmla="*/ 39 h 59"/>
                <a:gd name="T98" fmla="*/ 69 w 99"/>
                <a:gd name="T99" fmla="*/ 39 h 59"/>
                <a:gd name="T100" fmla="*/ 70 w 99"/>
                <a:gd name="T101" fmla="*/ 39 h 59"/>
                <a:gd name="T102" fmla="*/ 71 w 99"/>
                <a:gd name="T103" fmla="*/ 38 h 59"/>
                <a:gd name="T104" fmla="*/ 75 w 99"/>
                <a:gd name="T105" fmla="*/ 19 h 59"/>
                <a:gd name="T106" fmla="*/ 75 w 99"/>
                <a:gd name="T107" fmla="*/ 18 h 59"/>
                <a:gd name="T108" fmla="*/ 75 w 99"/>
                <a:gd name="T109" fmla="*/ 18 h 59"/>
                <a:gd name="T110" fmla="*/ 74 w 99"/>
                <a:gd name="T111" fmla="*/ 9 h 59"/>
                <a:gd name="T112" fmla="*/ 82 w 99"/>
                <a:gd name="T113" fmla="*/ 6 h 59"/>
                <a:gd name="T114" fmla="*/ 87 w 99"/>
                <a:gd name="T115"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9">
                  <a:moveTo>
                    <a:pt x="1" y="0"/>
                  </a:moveTo>
                  <a:cubicBezTo>
                    <a:pt x="0" y="0"/>
                    <a:pt x="0" y="0"/>
                    <a:pt x="0" y="0"/>
                  </a:cubicBezTo>
                  <a:cubicBezTo>
                    <a:pt x="0" y="59"/>
                    <a:pt x="0" y="59"/>
                    <a:pt x="0" y="59"/>
                  </a:cubicBezTo>
                  <a:cubicBezTo>
                    <a:pt x="99" y="59"/>
                    <a:pt x="99" y="59"/>
                    <a:pt x="99" y="59"/>
                  </a:cubicBezTo>
                  <a:cubicBezTo>
                    <a:pt x="99" y="0"/>
                    <a:pt x="99" y="0"/>
                    <a:pt x="99" y="0"/>
                  </a:cubicBezTo>
                  <a:cubicBezTo>
                    <a:pt x="99" y="0"/>
                    <a:pt x="99" y="0"/>
                    <a:pt x="99" y="0"/>
                  </a:cubicBezTo>
                  <a:cubicBezTo>
                    <a:pt x="1" y="0"/>
                    <a:pt x="1" y="0"/>
                    <a:pt x="1" y="0"/>
                  </a:cubicBezTo>
                  <a:close/>
                  <a:moveTo>
                    <a:pt x="87" y="13"/>
                  </a:moveTo>
                  <a:cubicBezTo>
                    <a:pt x="86" y="16"/>
                    <a:pt x="84" y="19"/>
                    <a:pt x="81" y="20"/>
                  </a:cubicBezTo>
                  <a:cubicBezTo>
                    <a:pt x="81" y="20"/>
                    <a:pt x="81" y="20"/>
                    <a:pt x="81" y="21"/>
                  </a:cubicBezTo>
                  <a:cubicBezTo>
                    <a:pt x="81" y="21"/>
                    <a:pt x="81" y="21"/>
                    <a:pt x="76" y="39"/>
                  </a:cubicBezTo>
                  <a:cubicBezTo>
                    <a:pt x="76" y="39"/>
                    <a:pt x="77" y="40"/>
                    <a:pt x="77" y="40"/>
                  </a:cubicBezTo>
                  <a:cubicBezTo>
                    <a:pt x="77" y="40"/>
                    <a:pt x="78" y="41"/>
                    <a:pt x="79" y="42"/>
                  </a:cubicBezTo>
                  <a:cubicBezTo>
                    <a:pt x="79" y="42"/>
                    <a:pt x="79" y="42"/>
                    <a:pt x="79" y="42"/>
                  </a:cubicBezTo>
                  <a:cubicBezTo>
                    <a:pt x="79" y="43"/>
                    <a:pt x="79" y="44"/>
                    <a:pt x="79" y="44"/>
                  </a:cubicBezTo>
                  <a:cubicBezTo>
                    <a:pt x="79" y="46"/>
                    <a:pt x="79" y="47"/>
                    <a:pt x="78" y="49"/>
                  </a:cubicBezTo>
                  <a:cubicBezTo>
                    <a:pt x="77" y="51"/>
                    <a:pt x="75" y="52"/>
                    <a:pt x="73" y="52"/>
                  </a:cubicBezTo>
                  <a:cubicBezTo>
                    <a:pt x="72" y="52"/>
                    <a:pt x="71" y="52"/>
                    <a:pt x="70" y="52"/>
                  </a:cubicBezTo>
                  <a:cubicBezTo>
                    <a:pt x="69" y="52"/>
                    <a:pt x="68" y="51"/>
                    <a:pt x="67" y="50"/>
                  </a:cubicBezTo>
                  <a:cubicBezTo>
                    <a:pt x="66" y="48"/>
                    <a:pt x="65" y="46"/>
                    <a:pt x="65" y="44"/>
                  </a:cubicBezTo>
                  <a:cubicBezTo>
                    <a:pt x="65" y="44"/>
                    <a:pt x="65" y="44"/>
                    <a:pt x="65" y="43"/>
                  </a:cubicBezTo>
                  <a:cubicBezTo>
                    <a:pt x="65" y="43"/>
                    <a:pt x="65" y="43"/>
                    <a:pt x="54" y="35"/>
                  </a:cubicBezTo>
                  <a:cubicBezTo>
                    <a:pt x="53" y="35"/>
                    <a:pt x="53" y="35"/>
                    <a:pt x="53" y="35"/>
                  </a:cubicBezTo>
                  <a:cubicBezTo>
                    <a:pt x="53" y="35"/>
                    <a:pt x="53" y="35"/>
                    <a:pt x="52" y="35"/>
                  </a:cubicBezTo>
                  <a:cubicBezTo>
                    <a:pt x="51" y="36"/>
                    <a:pt x="49" y="36"/>
                    <a:pt x="48" y="36"/>
                  </a:cubicBezTo>
                  <a:cubicBezTo>
                    <a:pt x="47" y="36"/>
                    <a:pt x="47" y="36"/>
                    <a:pt x="47" y="36"/>
                  </a:cubicBezTo>
                  <a:cubicBezTo>
                    <a:pt x="46" y="35"/>
                    <a:pt x="46" y="35"/>
                    <a:pt x="45" y="35"/>
                  </a:cubicBezTo>
                  <a:cubicBezTo>
                    <a:pt x="45" y="35"/>
                    <a:pt x="45" y="34"/>
                    <a:pt x="45" y="34"/>
                  </a:cubicBezTo>
                  <a:cubicBezTo>
                    <a:pt x="44" y="34"/>
                    <a:pt x="44" y="34"/>
                    <a:pt x="44" y="34"/>
                  </a:cubicBezTo>
                  <a:cubicBezTo>
                    <a:pt x="44" y="34"/>
                    <a:pt x="43" y="34"/>
                    <a:pt x="43" y="34"/>
                  </a:cubicBezTo>
                  <a:cubicBezTo>
                    <a:pt x="43" y="34"/>
                    <a:pt x="43" y="34"/>
                    <a:pt x="26" y="41"/>
                  </a:cubicBezTo>
                  <a:cubicBezTo>
                    <a:pt x="25" y="41"/>
                    <a:pt x="25" y="41"/>
                    <a:pt x="25" y="42"/>
                  </a:cubicBezTo>
                  <a:cubicBezTo>
                    <a:pt x="24" y="47"/>
                    <a:pt x="17" y="49"/>
                    <a:pt x="13" y="46"/>
                  </a:cubicBezTo>
                  <a:cubicBezTo>
                    <a:pt x="12" y="44"/>
                    <a:pt x="11" y="42"/>
                    <a:pt x="11" y="39"/>
                  </a:cubicBezTo>
                  <a:cubicBezTo>
                    <a:pt x="12" y="37"/>
                    <a:pt x="13" y="36"/>
                    <a:pt x="14" y="35"/>
                  </a:cubicBezTo>
                  <a:cubicBezTo>
                    <a:pt x="16" y="34"/>
                    <a:pt x="18" y="33"/>
                    <a:pt x="20" y="34"/>
                  </a:cubicBezTo>
                  <a:cubicBezTo>
                    <a:pt x="21" y="34"/>
                    <a:pt x="22" y="35"/>
                    <a:pt x="23" y="35"/>
                  </a:cubicBezTo>
                  <a:cubicBezTo>
                    <a:pt x="23" y="36"/>
                    <a:pt x="23" y="36"/>
                    <a:pt x="23" y="36"/>
                  </a:cubicBezTo>
                  <a:cubicBezTo>
                    <a:pt x="23" y="36"/>
                    <a:pt x="24" y="36"/>
                    <a:pt x="24" y="36"/>
                  </a:cubicBezTo>
                  <a:cubicBezTo>
                    <a:pt x="24" y="36"/>
                    <a:pt x="24" y="36"/>
                    <a:pt x="41" y="29"/>
                  </a:cubicBezTo>
                  <a:cubicBezTo>
                    <a:pt x="42" y="29"/>
                    <a:pt x="42" y="28"/>
                    <a:pt x="42" y="28"/>
                  </a:cubicBezTo>
                  <a:cubicBezTo>
                    <a:pt x="42" y="25"/>
                    <a:pt x="45" y="23"/>
                    <a:pt x="48" y="22"/>
                  </a:cubicBezTo>
                  <a:cubicBezTo>
                    <a:pt x="49" y="22"/>
                    <a:pt x="50" y="22"/>
                    <a:pt x="51" y="22"/>
                  </a:cubicBezTo>
                  <a:cubicBezTo>
                    <a:pt x="53" y="23"/>
                    <a:pt x="55" y="25"/>
                    <a:pt x="56" y="27"/>
                  </a:cubicBezTo>
                  <a:cubicBezTo>
                    <a:pt x="56" y="28"/>
                    <a:pt x="56" y="29"/>
                    <a:pt x="56" y="30"/>
                  </a:cubicBezTo>
                  <a:cubicBezTo>
                    <a:pt x="56" y="31"/>
                    <a:pt x="56" y="31"/>
                    <a:pt x="57" y="31"/>
                  </a:cubicBezTo>
                  <a:cubicBezTo>
                    <a:pt x="57" y="31"/>
                    <a:pt x="57" y="31"/>
                    <a:pt x="68" y="39"/>
                  </a:cubicBezTo>
                  <a:cubicBezTo>
                    <a:pt x="68" y="39"/>
                    <a:pt x="68" y="39"/>
                    <a:pt x="68" y="39"/>
                  </a:cubicBezTo>
                  <a:cubicBezTo>
                    <a:pt x="69" y="39"/>
                    <a:pt x="69" y="39"/>
                    <a:pt x="69" y="39"/>
                  </a:cubicBezTo>
                  <a:cubicBezTo>
                    <a:pt x="69" y="39"/>
                    <a:pt x="69" y="39"/>
                    <a:pt x="69" y="39"/>
                  </a:cubicBezTo>
                  <a:cubicBezTo>
                    <a:pt x="70" y="39"/>
                    <a:pt x="70" y="39"/>
                    <a:pt x="70" y="39"/>
                  </a:cubicBezTo>
                  <a:cubicBezTo>
                    <a:pt x="71" y="38"/>
                    <a:pt x="71" y="38"/>
                    <a:pt x="71" y="38"/>
                  </a:cubicBezTo>
                  <a:cubicBezTo>
                    <a:pt x="71" y="38"/>
                    <a:pt x="71" y="38"/>
                    <a:pt x="75" y="19"/>
                  </a:cubicBezTo>
                  <a:cubicBezTo>
                    <a:pt x="76" y="19"/>
                    <a:pt x="75" y="18"/>
                    <a:pt x="75" y="18"/>
                  </a:cubicBezTo>
                  <a:cubicBezTo>
                    <a:pt x="75" y="18"/>
                    <a:pt x="75" y="18"/>
                    <a:pt x="75" y="18"/>
                  </a:cubicBezTo>
                  <a:cubicBezTo>
                    <a:pt x="72" y="16"/>
                    <a:pt x="72" y="12"/>
                    <a:pt x="74" y="9"/>
                  </a:cubicBezTo>
                  <a:cubicBezTo>
                    <a:pt x="75" y="7"/>
                    <a:pt x="79" y="5"/>
                    <a:pt x="82" y="6"/>
                  </a:cubicBezTo>
                  <a:cubicBezTo>
                    <a:pt x="85" y="7"/>
                    <a:pt x="87" y="10"/>
                    <a:pt x="8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grpSp>
        <p:nvGrpSpPr>
          <p:cNvPr id="54" name="Group 53"/>
          <p:cNvGrpSpPr/>
          <p:nvPr/>
        </p:nvGrpSpPr>
        <p:grpSpPr>
          <a:xfrm>
            <a:off x="8136961" y="5919454"/>
            <a:ext cx="273705" cy="426117"/>
            <a:chOff x="8453514" y="2569986"/>
            <a:chExt cx="927702" cy="1444291"/>
          </a:xfrm>
          <a:solidFill>
            <a:schemeClr val="accent1"/>
          </a:solidFill>
        </p:grpSpPr>
        <p:sp>
          <p:nvSpPr>
            <p:cNvPr id="55" name="Freeform 6"/>
            <p:cNvSpPr>
              <a:spLocks noEditPoints="1"/>
            </p:cNvSpPr>
            <p:nvPr/>
          </p:nvSpPr>
          <p:spPr bwMode="auto">
            <a:xfrm>
              <a:off x="8722722" y="2784887"/>
              <a:ext cx="393159" cy="470459"/>
            </a:xfrm>
            <a:custGeom>
              <a:avLst/>
              <a:gdLst>
                <a:gd name="T0" fmla="*/ 43 w 86"/>
                <a:gd name="T1" fmla="*/ 0 h 103"/>
                <a:gd name="T2" fmla="*/ 1 w 86"/>
                <a:gd name="T3" fmla="*/ 13 h 103"/>
                <a:gd name="T4" fmla="*/ 0 w 86"/>
                <a:gd name="T5" fmla="*/ 13 h 103"/>
                <a:gd name="T6" fmla="*/ 0 w 86"/>
                <a:gd name="T7" fmla="*/ 34 h 103"/>
                <a:gd name="T8" fmla="*/ 43 w 86"/>
                <a:gd name="T9" fmla="*/ 103 h 103"/>
                <a:gd name="T10" fmla="*/ 86 w 86"/>
                <a:gd name="T11" fmla="*/ 34 h 103"/>
                <a:gd name="T12" fmla="*/ 86 w 86"/>
                <a:gd name="T13" fmla="*/ 13 h 103"/>
                <a:gd name="T14" fmla="*/ 85 w 86"/>
                <a:gd name="T15" fmla="*/ 13 h 103"/>
                <a:gd name="T16" fmla="*/ 43 w 86"/>
                <a:gd name="T17" fmla="*/ 0 h 103"/>
                <a:gd name="T18" fmla="*/ 5 w 86"/>
                <a:gd name="T19" fmla="*/ 34 h 103"/>
                <a:gd name="T20" fmla="*/ 5 w 86"/>
                <a:gd name="T21" fmla="*/ 19 h 103"/>
                <a:gd name="T22" fmla="*/ 30 w 86"/>
                <a:gd name="T23" fmla="*/ 13 h 103"/>
                <a:gd name="T24" fmla="*/ 5 w 86"/>
                <a:gd name="T25" fmla="*/ 38 h 103"/>
                <a:gd name="T26" fmla="*/ 5 w 86"/>
                <a:gd name="T27" fmla="*/ 34 h 103"/>
                <a:gd name="T28" fmla="*/ 7 w 86"/>
                <a:gd name="T29" fmla="*/ 51 h 103"/>
                <a:gd name="T30" fmla="*/ 48 w 86"/>
                <a:gd name="T31" fmla="*/ 9 h 103"/>
                <a:gd name="T32" fmla="*/ 63 w 86"/>
                <a:gd name="T33" fmla="*/ 15 h 103"/>
                <a:gd name="T34" fmla="*/ 12 w 86"/>
                <a:gd name="T35" fmla="*/ 67 h 103"/>
                <a:gd name="T36" fmla="*/ 7 w 86"/>
                <a:gd name="T37" fmla="*/ 51 h 103"/>
                <a:gd name="T38" fmla="*/ 43 w 86"/>
                <a:gd name="T39" fmla="*/ 97 h 103"/>
                <a:gd name="T40" fmla="*/ 35 w 86"/>
                <a:gd name="T41" fmla="*/ 93 h 103"/>
                <a:gd name="T42" fmla="*/ 79 w 86"/>
                <a:gd name="T43" fmla="*/ 49 h 103"/>
                <a:gd name="T44" fmla="*/ 43 w 86"/>
                <a:gd name="T45" fmla="*/ 97 h 103"/>
                <a:gd name="T46" fmla="*/ 80 w 86"/>
                <a:gd name="T47" fmla="*/ 34 h 103"/>
                <a:gd name="T48" fmla="*/ 27 w 86"/>
                <a:gd name="T49" fmla="*/ 87 h 103"/>
                <a:gd name="T50" fmla="*/ 17 w 86"/>
                <a:gd name="T51" fmla="*/ 76 h 103"/>
                <a:gd name="T52" fmla="*/ 75 w 86"/>
                <a:gd name="T53" fmla="*/ 18 h 103"/>
                <a:gd name="T54" fmla="*/ 80 w 86"/>
                <a:gd name="T55" fmla="*/ 19 h 103"/>
                <a:gd name="T56" fmla="*/ 80 w 86"/>
                <a:gd name="T57"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103">
                  <a:moveTo>
                    <a:pt x="43" y="0"/>
                  </a:moveTo>
                  <a:cubicBezTo>
                    <a:pt x="28" y="11"/>
                    <a:pt x="11" y="13"/>
                    <a:pt x="1" y="13"/>
                  </a:cubicBezTo>
                  <a:cubicBezTo>
                    <a:pt x="1" y="13"/>
                    <a:pt x="0" y="13"/>
                    <a:pt x="0" y="13"/>
                  </a:cubicBezTo>
                  <a:cubicBezTo>
                    <a:pt x="0" y="34"/>
                    <a:pt x="0" y="34"/>
                    <a:pt x="0" y="34"/>
                  </a:cubicBezTo>
                  <a:cubicBezTo>
                    <a:pt x="0" y="82"/>
                    <a:pt x="33" y="99"/>
                    <a:pt x="43" y="103"/>
                  </a:cubicBezTo>
                  <a:cubicBezTo>
                    <a:pt x="52" y="99"/>
                    <a:pt x="86" y="82"/>
                    <a:pt x="86" y="34"/>
                  </a:cubicBezTo>
                  <a:cubicBezTo>
                    <a:pt x="86" y="13"/>
                    <a:pt x="86" y="13"/>
                    <a:pt x="86" y="13"/>
                  </a:cubicBezTo>
                  <a:cubicBezTo>
                    <a:pt x="86" y="13"/>
                    <a:pt x="85" y="13"/>
                    <a:pt x="85" y="13"/>
                  </a:cubicBezTo>
                  <a:cubicBezTo>
                    <a:pt x="77" y="13"/>
                    <a:pt x="60" y="11"/>
                    <a:pt x="43" y="0"/>
                  </a:cubicBezTo>
                  <a:close/>
                  <a:moveTo>
                    <a:pt x="5" y="34"/>
                  </a:moveTo>
                  <a:cubicBezTo>
                    <a:pt x="5" y="19"/>
                    <a:pt x="5" y="19"/>
                    <a:pt x="5" y="19"/>
                  </a:cubicBezTo>
                  <a:cubicBezTo>
                    <a:pt x="12" y="18"/>
                    <a:pt x="21" y="17"/>
                    <a:pt x="30" y="13"/>
                  </a:cubicBezTo>
                  <a:cubicBezTo>
                    <a:pt x="5" y="38"/>
                    <a:pt x="5" y="38"/>
                    <a:pt x="5" y="38"/>
                  </a:cubicBezTo>
                  <a:cubicBezTo>
                    <a:pt x="5" y="37"/>
                    <a:pt x="5" y="36"/>
                    <a:pt x="5" y="34"/>
                  </a:cubicBezTo>
                  <a:close/>
                  <a:moveTo>
                    <a:pt x="7" y="51"/>
                  </a:moveTo>
                  <a:cubicBezTo>
                    <a:pt x="48" y="9"/>
                    <a:pt x="48" y="9"/>
                    <a:pt x="48" y="9"/>
                  </a:cubicBezTo>
                  <a:cubicBezTo>
                    <a:pt x="54" y="12"/>
                    <a:pt x="59" y="14"/>
                    <a:pt x="63" y="15"/>
                  </a:cubicBezTo>
                  <a:cubicBezTo>
                    <a:pt x="12" y="67"/>
                    <a:pt x="12" y="67"/>
                    <a:pt x="12" y="67"/>
                  </a:cubicBezTo>
                  <a:cubicBezTo>
                    <a:pt x="10" y="62"/>
                    <a:pt x="8" y="57"/>
                    <a:pt x="7" y="51"/>
                  </a:cubicBezTo>
                  <a:close/>
                  <a:moveTo>
                    <a:pt x="43" y="97"/>
                  </a:moveTo>
                  <a:cubicBezTo>
                    <a:pt x="41" y="96"/>
                    <a:pt x="38" y="95"/>
                    <a:pt x="35" y="93"/>
                  </a:cubicBezTo>
                  <a:cubicBezTo>
                    <a:pt x="79" y="49"/>
                    <a:pt x="79" y="49"/>
                    <a:pt x="79" y="49"/>
                  </a:cubicBezTo>
                  <a:cubicBezTo>
                    <a:pt x="73" y="80"/>
                    <a:pt x="52" y="93"/>
                    <a:pt x="43" y="97"/>
                  </a:cubicBezTo>
                  <a:close/>
                  <a:moveTo>
                    <a:pt x="80" y="34"/>
                  </a:moveTo>
                  <a:cubicBezTo>
                    <a:pt x="27" y="87"/>
                    <a:pt x="27" y="87"/>
                    <a:pt x="27" y="87"/>
                  </a:cubicBezTo>
                  <a:cubicBezTo>
                    <a:pt x="24" y="84"/>
                    <a:pt x="20" y="80"/>
                    <a:pt x="17" y="76"/>
                  </a:cubicBezTo>
                  <a:cubicBezTo>
                    <a:pt x="75" y="18"/>
                    <a:pt x="75" y="18"/>
                    <a:pt x="75" y="18"/>
                  </a:cubicBezTo>
                  <a:cubicBezTo>
                    <a:pt x="77" y="18"/>
                    <a:pt x="79" y="18"/>
                    <a:pt x="80" y="19"/>
                  </a:cubicBezTo>
                  <a:lnTo>
                    <a:pt x="8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56" name="Freeform 7"/>
            <p:cNvSpPr>
              <a:spLocks noEditPoints="1"/>
            </p:cNvSpPr>
            <p:nvPr/>
          </p:nvSpPr>
          <p:spPr bwMode="auto">
            <a:xfrm>
              <a:off x="8453514" y="2569986"/>
              <a:ext cx="927702" cy="1444291"/>
            </a:xfrm>
            <a:custGeom>
              <a:avLst/>
              <a:gdLst>
                <a:gd name="T0" fmla="*/ 102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2 w 203"/>
                <a:gd name="T15" fmla="*/ 0 h 316"/>
                <a:gd name="T16" fmla="*/ 102 w 203"/>
                <a:gd name="T17" fmla="*/ 277 h 316"/>
                <a:gd name="T18" fmla="*/ 80 w 203"/>
                <a:gd name="T19" fmla="*/ 222 h 316"/>
                <a:gd name="T20" fmla="*/ 123 w 203"/>
                <a:gd name="T21" fmla="*/ 222 h 316"/>
                <a:gd name="T22" fmla="*/ 102 w 203"/>
                <a:gd name="T23" fmla="*/ 277 h 316"/>
                <a:gd name="T24" fmla="*/ 152 w 203"/>
                <a:gd name="T25" fmla="*/ 81 h 316"/>
                <a:gd name="T26" fmla="*/ 102 w 203"/>
                <a:gd name="T27" fmla="*/ 158 h 316"/>
                <a:gd name="T28" fmla="*/ 52 w 203"/>
                <a:gd name="T29" fmla="*/ 81 h 316"/>
                <a:gd name="T30" fmla="*/ 52 w 203"/>
                <a:gd name="T31" fmla="*/ 53 h 316"/>
                <a:gd name="T32" fmla="*/ 60 w 203"/>
                <a:gd name="T33" fmla="*/ 53 h 316"/>
                <a:gd name="T34" fmla="*/ 102 w 203"/>
                <a:gd name="T35" fmla="*/ 38 h 316"/>
                <a:gd name="T36" fmla="*/ 144 w 203"/>
                <a:gd name="T37" fmla="*/ 53 h 316"/>
                <a:gd name="T38" fmla="*/ 152 w 203"/>
                <a:gd name="T39" fmla="*/ 53 h 316"/>
                <a:gd name="T40" fmla="*/ 152 w 203"/>
                <a:gd name="T41" fmla="*/ 8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102" y="277"/>
                  </a:moveTo>
                  <a:cubicBezTo>
                    <a:pt x="80" y="222"/>
                    <a:pt x="80" y="222"/>
                    <a:pt x="80" y="222"/>
                  </a:cubicBezTo>
                  <a:cubicBezTo>
                    <a:pt x="123" y="222"/>
                    <a:pt x="123" y="222"/>
                    <a:pt x="123" y="222"/>
                  </a:cubicBezTo>
                  <a:lnTo>
                    <a:pt x="102" y="277"/>
                  </a:lnTo>
                  <a:close/>
                  <a:moveTo>
                    <a:pt x="152" y="81"/>
                  </a:moveTo>
                  <a:cubicBezTo>
                    <a:pt x="152" y="141"/>
                    <a:pt x="102" y="158"/>
                    <a:pt x="102" y="158"/>
                  </a:cubicBezTo>
                  <a:cubicBezTo>
                    <a:pt x="102" y="158"/>
                    <a:pt x="52" y="141"/>
                    <a:pt x="52" y="81"/>
                  </a:cubicBezTo>
                  <a:cubicBezTo>
                    <a:pt x="52" y="53"/>
                    <a:pt x="52" y="53"/>
                    <a:pt x="52" y="53"/>
                  </a:cubicBezTo>
                  <a:cubicBezTo>
                    <a:pt x="52" y="53"/>
                    <a:pt x="55" y="53"/>
                    <a:pt x="60" y="53"/>
                  </a:cubicBezTo>
                  <a:cubicBezTo>
                    <a:pt x="70" y="53"/>
                    <a:pt x="88" y="51"/>
                    <a:pt x="102" y="38"/>
                  </a:cubicBezTo>
                  <a:cubicBezTo>
                    <a:pt x="118" y="51"/>
                    <a:pt x="135" y="53"/>
                    <a:pt x="144" y="53"/>
                  </a:cubicBezTo>
                  <a:cubicBezTo>
                    <a:pt x="149" y="53"/>
                    <a:pt x="152" y="53"/>
                    <a:pt x="152" y="53"/>
                  </a:cubicBezTo>
                  <a:lnTo>
                    <a:pt x="152"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sp>
        <p:nvSpPr>
          <p:cNvPr id="57" name="Freeform 29"/>
          <p:cNvSpPr>
            <a:spLocks noEditPoints="1"/>
          </p:cNvSpPr>
          <p:nvPr/>
        </p:nvSpPr>
        <p:spPr bwMode="auto">
          <a:xfrm>
            <a:off x="10026446" y="5918267"/>
            <a:ext cx="272877" cy="426609"/>
          </a:xfrm>
          <a:custGeom>
            <a:avLst/>
            <a:gdLst>
              <a:gd name="T0" fmla="*/ 0 w 202"/>
              <a:gd name="T1" fmla="*/ 95 h 316"/>
              <a:gd name="T2" fmla="*/ 82 w 202"/>
              <a:gd name="T3" fmla="*/ 316 h 316"/>
              <a:gd name="T4" fmla="*/ 179 w 202"/>
              <a:gd name="T5" fmla="*/ 170 h 316"/>
              <a:gd name="T6" fmla="*/ 101 w 202"/>
              <a:gd name="T7" fmla="*/ 0 h 316"/>
              <a:gd name="T8" fmla="*/ 66 w 202"/>
              <a:gd name="T9" fmla="*/ 133 h 316"/>
              <a:gd name="T10" fmla="*/ 46 w 202"/>
              <a:gd name="T11" fmla="*/ 106 h 316"/>
              <a:gd name="T12" fmla="*/ 80 w 202"/>
              <a:gd name="T13" fmla="*/ 222 h 316"/>
              <a:gd name="T14" fmla="*/ 101 w 202"/>
              <a:gd name="T15" fmla="*/ 277 h 316"/>
              <a:gd name="T16" fmla="*/ 120 w 202"/>
              <a:gd name="T17" fmla="*/ 153 h 316"/>
              <a:gd name="T18" fmla="*/ 45 w 202"/>
              <a:gd name="T19" fmla="*/ 79 h 316"/>
              <a:gd name="T20" fmla="*/ 71 w 202"/>
              <a:gd name="T21" fmla="*/ 56 h 316"/>
              <a:gd name="T22" fmla="*/ 69 w 202"/>
              <a:gd name="T23" fmla="*/ 96 h 316"/>
              <a:gd name="T24" fmla="*/ 103 w 202"/>
              <a:gd name="T25" fmla="*/ 130 h 316"/>
              <a:gd name="T26" fmla="*/ 143 w 202"/>
              <a:gd name="T27" fmla="*/ 128 h 316"/>
              <a:gd name="T28" fmla="*/ 107 w 202"/>
              <a:gd name="T29" fmla="*/ 75 h 316"/>
              <a:gd name="T30" fmla="*/ 98 w 202"/>
              <a:gd name="T31" fmla="*/ 75 h 316"/>
              <a:gd name="T32" fmla="*/ 93 w 202"/>
              <a:gd name="T33" fmla="*/ 79 h 316"/>
              <a:gd name="T34" fmla="*/ 103 w 202"/>
              <a:gd name="T35" fmla="*/ 70 h 316"/>
              <a:gd name="T36" fmla="*/ 113 w 202"/>
              <a:gd name="T37" fmla="*/ 79 h 316"/>
              <a:gd name="T38" fmla="*/ 110 w 202"/>
              <a:gd name="T39" fmla="*/ 87 h 316"/>
              <a:gd name="T40" fmla="*/ 99 w 202"/>
              <a:gd name="T41" fmla="*/ 96 h 316"/>
              <a:gd name="T42" fmla="*/ 113 w 202"/>
              <a:gd name="T43" fmla="*/ 99 h 316"/>
              <a:gd name="T44" fmla="*/ 92 w 202"/>
              <a:gd name="T45" fmla="*/ 102 h 316"/>
              <a:gd name="T46" fmla="*/ 95 w 202"/>
              <a:gd name="T47" fmla="*/ 95 h 316"/>
              <a:gd name="T48" fmla="*/ 107 w 202"/>
              <a:gd name="T49" fmla="*/ 84 h 316"/>
              <a:gd name="T50" fmla="*/ 107 w 202"/>
              <a:gd name="T51" fmla="*/ 75 h 316"/>
              <a:gd name="T52" fmla="*/ 138 w 202"/>
              <a:gd name="T53" fmla="*/ 95 h 316"/>
              <a:gd name="T54" fmla="*/ 133 w 202"/>
              <a:gd name="T55" fmla="*/ 102 h 316"/>
              <a:gd name="T56" fmla="*/ 130 w 202"/>
              <a:gd name="T57" fmla="*/ 95 h 316"/>
              <a:gd name="T58" fmla="*/ 116 w 202"/>
              <a:gd name="T59" fmla="*/ 91 h 316"/>
              <a:gd name="T60" fmla="*/ 133 w 202"/>
              <a:gd name="T61" fmla="*/ 70 h 316"/>
              <a:gd name="T62" fmla="*/ 138 w 202"/>
              <a:gd name="T63" fmla="*/ 91 h 316"/>
              <a:gd name="T64" fmla="*/ 144 w 202"/>
              <a:gd name="T65" fmla="*/ 121 h 316"/>
              <a:gd name="T66" fmla="*/ 101 w 202"/>
              <a:gd name="T67" fmla="*/ 48 h 316"/>
              <a:gd name="T68" fmla="*/ 74 w 202"/>
              <a:gd name="T69" fmla="*/ 49 h 316"/>
              <a:gd name="T70" fmla="*/ 157 w 202"/>
              <a:gd name="T71" fmla="*/ 9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316">
                <a:moveTo>
                  <a:pt x="101" y="0"/>
                </a:moveTo>
                <a:cubicBezTo>
                  <a:pt x="48" y="0"/>
                  <a:pt x="0" y="42"/>
                  <a:pt x="0" y="95"/>
                </a:cubicBezTo>
                <a:cubicBezTo>
                  <a:pt x="0" y="111"/>
                  <a:pt x="8" y="136"/>
                  <a:pt x="20" y="163"/>
                </a:cubicBezTo>
                <a:cubicBezTo>
                  <a:pt x="82" y="316"/>
                  <a:pt x="82" y="316"/>
                  <a:pt x="82" y="316"/>
                </a:cubicBezTo>
                <a:cubicBezTo>
                  <a:pt x="119" y="316"/>
                  <a:pt x="119" y="316"/>
                  <a:pt x="119" y="316"/>
                </a:cubicBezTo>
                <a:cubicBezTo>
                  <a:pt x="179" y="170"/>
                  <a:pt x="179" y="170"/>
                  <a:pt x="179" y="170"/>
                </a:cubicBezTo>
                <a:cubicBezTo>
                  <a:pt x="193" y="139"/>
                  <a:pt x="202" y="112"/>
                  <a:pt x="202" y="95"/>
                </a:cubicBezTo>
                <a:cubicBezTo>
                  <a:pt x="202" y="42"/>
                  <a:pt x="154" y="0"/>
                  <a:pt x="101" y="0"/>
                </a:cubicBezTo>
                <a:close/>
                <a:moveTo>
                  <a:pt x="46" y="106"/>
                </a:moveTo>
                <a:cubicBezTo>
                  <a:pt x="50" y="114"/>
                  <a:pt x="56" y="123"/>
                  <a:pt x="66" y="133"/>
                </a:cubicBezTo>
                <a:cubicBezTo>
                  <a:pt x="76" y="142"/>
                  <a:pt x="85" y="149"/>
                  <a:pt x="93" y="153"/>
                </a:cubicBezTo>
                <a:cubicBezTo>
                  <a:pt x="69" y="149"/>
                  <a:pt x="50" y="130"/>
                  <a:pt x="46" y="106"/>
                </a:cubicBezTo>
                <a:close/>
                <a:moveTo>
                  <a:pt x="101" y="277"/>
                </a:moveTo>
                <a:cubicBezTo>
                  <a:pt x="80" y="222"/>
                  <a:pt x="80" y="222"/>
                  <a:pt x="80" y="222"/>
                </a:cubicBezTo>
                <a:cubicBezTo>
                  <a:pt x="122" y="222"/>
                  <a:pt x="122" y="222"/>
                  <a:pt x="122" y="222"/>
                </a:cubicBezTo>
                <a:lnTo>
                  <a:pt x="101" y="277"/>
                </a:lnTo>
                <a:close/>
                <a:moveTo>
                  <a:pt x="143" y="137"/>
                </a:moveTo>
                <a:cubicBezTo>
                  <a:pt x="143" y="142"/>
                  <a:pt x="129" y="153"/>
                  <a:pt x="120" y="153"/>
                </a:cubicBezTo>
                <a:cubicBezTo>
                  <a:pt x="110" y="153"/>
                  <a:pt x="92" y="149"/>
                  <a:pt x="71" y="128"/>
                </a:cubicBezTo>
                <a:cubicBezTo>
                  <a:pt x="50" y="107"/>
                  <a:pt x="45" y="88"/>
                  <a:pt x="45" y="79"/>
                </a:cubicBezTo>
                <a:cubicBezTo>
                  <a:pt x="45" y="70"/>
                  <a:pt x="57" y="56"/>
                  <a:pt x="62" y="56"/>
                </a:cubicBezTo>
                <a:cubicBezTo>
                  <a:pt x="69" y="56"/>
                  <a:pt x="71" y="56"/>
                  <a:pt x="71" y="56"/>
                </a:cubicBezTo>
                <a:cubicBezTo>
                  <a:pt x="82" y="84"/>
                  <a:pt x="82" y="84"/>
                  <a:pt x="82" y="84"/>
                </a:cubicBezTo>
                <a:cubicBezTo>
                  <a:pt x="82" y="86"/>
                  <a:pt x="69" y="91"/>
                  <a:pt x="69" y="96"/>
                </a:cubicBezTo>
                <a:cubicBezTo>
                  <a:pt x="69" y="100"/>
                  <a:pt x="78" y="111"/>
                  <a:pt x="83" y="116"/>
                </a:cubicBezTo>
                <a:cubicBezTo>
                  <a:pt x="88" y="120"/>
                  <a:pt x="98" y="130"/>
                  <a:pt x="103" y="130"/>
                </a:cubicBezTo>
                <a:cubicBezTo>
                  <a:pt x="108" y="130"/>
                  <a:pt x="113" y="116"/>
                  <a:pt x="115" y="116"/>
                </a:cubicBezTo>
                <a:cubicBezTo>
                  <a:pt x="143" y="128"/>
                  <a:pt x="143" y="128"/>
                  <a:pt x="143" y="128"/>
                </a:cubicBezTo>
                <a:cubicBezTo>
                  <a:pt x="143" y="128"/>
                  <a:pt x="143" y="130"/>
                  <a:pt x="143" y="137"/>
                </a:cubicBezTo>
                <a:close/>
                <a:moveTo>
                  <a:pt x="107" y="75"/>
                </a:moveTo>
                <a:cubicBezTo>
                  <a:pt x="106" y="74"/>
                  <a:pt x="105" y="73"/>
                  <a:pt x="103" y="73"/>
                </a:cubicBezTo>
                <a:cubicBezTo>
                  <a:pt x="101" y="73"/>
                  <a:pt x="99" y="74"/>
                  <a:pt x="98" y="75"/>
                </a:cubicBezTo>
                <a:cubicBezTo>
                  <a:pt x="97" y="76"/>
                  <a:pt x="97" y="78"/>
                  <a:pt x="97" y="80"/>
                </a:cubicBezTo>
                <a:cubicBezTo>
                  <a:pt x="93" y="79"/>
                  <a:pt x="93" y="79"/>
                  <a:pt x="93" y="79"/>
                </a:cubicBezTo>
                <a:cubicBezTo>
                  <a:pt x="93" y="76"/>
                  <a:pt x="94" y="74"/>
                  <a:pt x="96" y="72"/>
                </a:cubicBezTo>
                <a:cubicBezTo>
                  <a:pt x="97" y="71"/>
                  <a:pt x="100" y="70"/>
                  <a:pt x="103" y="70"/>
                </a:cubicBezTo>
                <a:cubicBezTo>
                  <a:pt x="106" y="70"/>
                  <a:pt x="108" y="71"/>
                  <a:pt x="110" y="72"/>
                </a:cubicBezTo>
                <a:cubicBezTo>
                  <a:pt x="112" y="74"/>
                  <a:pt x="113" y="76"/>
                  <a:pt x="113" y="79"/>
                </a:cubicBezTo>
                <a:cubicBezTo>
                  <a:pt x="113" y="80"/>
                  <a:pt x="113" y="81"/>
                  <a:pt x="112" y="83"/>
                </a:cubicBezTo>
                <a:cubicBezTo>
                  <a:pt x="112" y="84"/>
                  <a:pt x="111" y="85"/>
                  <a:pt x="110" y="87"/>
                </a:cubicBezTo>
                <a:cubicBezTo>
                  <a:pt x="108" y="88"/>
                  <a:pt x="106" y="90"/>
                  <a:pt x="103" y="92"/>
                </a:cubicBezTo>
                <a:cubicBezTo>
                  <a:pt x="101" y="94"/>
                  <a:pt x="100" y="96"/>
                  <a:pt x="99" y="96"/>
                </a:cubicBezTo>
                <a:cubicBezTo>
                  <a:pt x="98" y="97"/>
                  <a:pt x="98" y="98"/>
                  <a:pt x="97" y="99"/>
                </a:cubicBezTo>
                <a:cubicBezTo>
                  <a:pt x="113" y="99"/>
                  <a:pt x="113" y="99"/>
                  <a:pt x="113" y="99"/>
                </a:cubicBezTo>
                <a:cubicBezTo>
                  <a:pt x="113" y="102"/>
                  <a:pt x="113" y="102"/>
                  <a:pt x="113" y="102"/>
                </a:cubicBezTo>
                <a:cubicBezTo>
                  <a:pt x="92" y="102"/>
                  <a:pt x="92" y="102"/>
                  <a:pt x="92" y="102"/>
                </a:cubicBezTo>
                <a:cubicBezTo>
                  <a:pt x="92" y="101"/>
                  <a:pt x="92" y="100"/>
                  <a:pt x="92" y="100"/>
                </a:cubicBezTo>
                <a:cubicBezTo>
                  <a:pt x="93" y="98"/>
                  <a:pt x="94" y="97"/>
                  <a:pt x="95" y="95"/>
                </a:cubicBezTo>
                <a:cubicBezTo>
                  <a:pt x="96" y="94"/>
                  <a:pt x="98" y="92"/>
                  <a:pt x="100" y="90"/>
                </a:cubicBezTo>
                <a:cubicBezTo>
                  <a:pt x="103" y="88"/>
                  <a:pt x="106" y="85"/>
                  <a:pt x="107" y="84"/>
                </a:cubicBezTo>
                <a:cubicBezTo>
                  <a:pt x="108" y="82"/>
                  <a:pt x="109" y="80"/>
                  <a:pt x="109" y="79"/>
                </a:cubicBezTo>
                <a:cubicBezTo>
                  <a:pt x="109" y="77"/>
                  <a:pt x="108" y="76"/>
                  <a:pt x="107" y="75"/>
                </a:cubicBezTo>
                <a:close/>
                <a:moveTo>
                  <a:pt x="138" y="91"/>
                </a:moveTo>
                <a:cubicBezTo>
                  <a:pt x="138" y="95"/>
                  <a:pt x="138" y="95"/>
                  <a:pt x="138" y="95"/>
                </a:cubicBezTo>
                <a:cubicBezTo>
                  <a:pt x="133" y="95"/>
                  <a:pt x="133" y="95"/>
                  <a:pt x="133" y="95"/>
                </a:cubicBezTo>
                <a:cubicBezTo>
                  <a:pt x="133" y="102"/>
                  <a:pt x="133" y="102"/>
                  <a:pt x="133" y="102"/>
                </a:cubicBezTo>
                <a:cubicBezTo>
                  <a:pt x="130" y="102"/>
                  <a:pt x="130" y="102"/>
                  <a:pt x="130" y="102"/>
                </a:cubicBezTo>
                <a:cubicBezTo>
                  <a:pt x="130" y="95"/>
                  <a:pt x="130" y="95"/>
                  <a:pt x="130" y="95"/>
                </a:cubicBezTo>
                <a:cubicBezTo>
                  <a:pt x="116" y="95"/>
                  <a:pt x="116" y="95"/>
                  <a:pt x="116" y="95"/>
                </a:cubicBezTo>
                <a:cubicBezTo>
                  <a:pt x="116" y="91"/>
                  <a:pt x="116" y="91"/>
                  <a:pt x="116" y="91"/>
                </a:cubicBezTo>
                <a:cubicBezTo>
                  <a:pt x="130" y="70"/>
                  <a:pt x="130" y="70"/>
                  <a:pt x="130" y="70"/>
                </a:cubicBezTo>
                <a:cubicBezTo>
                  <a:pt x="133" y="70"/>
                  <a:pt x="133" y="70"/>
                  <a:pt x="133" y="70"/>
                </a:cubicBezTo>
                <a:cubicBezTo>
                  <a:pt x="133" y="91"/>
                  <a:pt x="133" y="91"/>
                  <a:pt x="133" y="91"/>
                </a:cubicBezTo>
                <a:lnTo>
                  <a:pt x="138" y="91"/>
                </a:lnTo>
                <a:close/>
                <a:moveTo>
                  <a:pt x="150" y="125"/>
                </a:moveTo>
                <a:cubicBezTo>
                  <a:pt x="144" y="121"/>
                  <a:pt x="144" y="121"/>
                  <a:pt x="144" y="121"/>
                </a:cubicBezTo>
                <a:cubicBezTo>
                  <a:pt x="148" y="114"/>
                  <a:pt x="150" y="106"/>
                  <a:pt x="150" y="98"/>
                </a:cubicBezTo>
                <a:cubicBezTo>
                  <a:pt x="150" y="71"/>
                  <a:pt x="128" y="48"/>
                  <a:pt x="101" y="48"/>
                </a:cubicBezTo>
                <a:cubicBezTo>
                  <a:pt x="93" y="48"/>
                  <a:pt x="85" y="51"/>
                  <a:pt x="78" y="54"/>
                </a:cubicBezTo>
                <a:cubicBezTo>
                  <a:pt x="74" y="49"/>
                  <a:pt x="74" y="49"/>
                  <a:pt x="74" y="49"/>
                </a:cubicBezTo>
                <a:cubicBezTo>
                  <a:pt x="82" y="45"/>
                  <a:pt x="91" y="42"/>
                  <a:pt x="101" y="42"/>
                </a:cubicBezTo>
                <a:cubicBezTo>
                  <a:pt x="132" y="42"/>
                  <a:pt x="157" y="67"/>
                  <a:pt x="157" y="98"/>
                </a:cubicBezTo>
                <a:cubicBezTo>
                  <a:pt x="157" y="107"/>
                  <a:pt x="154" y="117"/>
                  <a:pt x="150"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58" name="Rectangle 57"/>
          <p:cNvSpPr/>
          <p:nvPr/>
        </p:nvSpPr>
        <p:spPr bwMode="gray">
          <a:xfrm>
            <a:off x="425484" y="5816430"/>
            <a:ext cx="1863097" cy="639978"/>
          </a:xfrm>
          <a:prstGeom prst="rect">
            <a:avLst/>
          </a:prstGeom>
          <a:solidFill>
            <a:srgbClr val="FF3366"/>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a:spcBef>
                <a:spcPts val="0"/>
              </a:spcBef>
              <a:spcAft>
                <a:spcPts val="300"/>
              </a:spcAft>
            </a:pPr>
            <a:endParaRPr lang="en-US" sz="1600" kern="0">
              <a:solidFill>
                <a:sysClr val="windowText" lastClr="000000"/>
              </a:solidFill>
              <a:latin typeface="Arial" pitchFamily="34" charset="0"/>
              <a:cs typeface="Arial" pitchFamily="34" charset="0"/>
            </a:endParaRPr>
          </a:p>
        </p:txBody>
      </p:sp>
      <p:sp>
        <p:nvSpPr>
          <p:cNvPr id="59" name="TextBox 58"/>
          <p:cNvSpPr txBox="1"/>
          <p:nvPr/>
        </p:nvSpPr>
        <p:spPr>
          <a:xfrm>
            <a:off x="922796" y="5916225"/>
            <a:ext cx="1227793" cy="442035"/>
          </a:xfrm>
          <a:prstGeom prst="rect">
            <a:avLst/>
          </a:prstGeom>
          <a:noFill/>
        </p:spPr>
        <p:txBody>
          <a:bodyPr wrap="square" lIns="36000" tIns="36000" rIns="36000" bIns="36000" rtlCol="0">
            <a:spAutoFit/>
          </a:bodyPr>
          <a:lstStyle/>
          <a:p>
            <a:r>
              <a:rPr lang="en-US" sz="1200">
                <a:solidFill>
                  <a:srgbClr val="003344"/>
                </a:solidFill>
              </a:rPr>
              <a:t>End-to-End</a:t>
            </a:r>
            <a:br>
              <a:rPr lang="en-US" sz="1200">
                <a:solidFill>
                  <a:srgbClr val="003344"/>
                </a:solidFill>
              </a:rPr>
            </a:br>
            <a:r>
              <a:rPr lang="en-US" sz="1200">
                <a:solidFill>
                  <a:srgbClr val="003344"/>
                </a:solidFill>
              </a:rPr>
              <a:t>Technology</a:t>
            </a:r>
          </a:p>
        </p:txBody>
      </p:sp>
      <p:sp>
        <p:nvSpPr>
          <p:cNvPr id="60" name="TextBox 59">
            <a:hlinkClick r:id="rId3" action="ppaction://hlinksldjump"/>
          </p:cNvPr>
          <p:cNvSpPr txBox="1"/>
          <p:nvPr/>
        </p:nvSpPr>
        <p:spPr>
          <a:xfrm>
            <a:off x="2838254" y="5916225"/>
            <a:ext cx="1025349" cy="442035"/>
          </a:xfrm>
          <a:prstGeom prst="rect">
            <a:avLst/>
          </a:prstGeom>
          <a:noFill/>
        </p:spPr>
        <p:txBody>
          <a:bodyPr wrap="square" lIns="36000" tIns="36000" rIns="36000" bIns="36000" rtlCol="0">
            <a:spAutoFit/>
          </a:bodyPr>
          <a:lstStyle/>
          <a:p>
            <a:r>
              <a:rPr lang="en-US" sz="1200">
                <a:solidFill>
                  <a:srgbClr val="003344"/>
                </a:solidFill>
              </a:rPr>
              <a:t>Flexible</a:t>
            </a:r>
            <a:br>
              <a:rPr lang="en-US" sz="1200">
                <a:solidFill>
                  <a:srgbClr val="003344"/>
                </a:solidFill>
              </a:rPr>
            </a:br>
            <a:r>
              <a:rPr lang="en-US" sz="1200">
                <a:solidFill>
                  <a:srgbClr val="003344"/>
                </a:solidFill>
              </a:rPr>
              <a:t>Commercials</a:t>
            </a:r>
          </a:p>
        </p:txBody>
      </p:sp>
      <p:sp>
        <p:nvSpPr>
          <p:cNvPr id="61" name="TextBox 60">
            <a:hlinkClick r:id="" action="ppaction://noaction"/>
          </p:cNvPr>
          <p:cNvSpPr txBox="1"/>
          <p:nvPr/>
        </p:nvSpPr>
        <p:spPr>
          <a:xfrm>
            <a:off x="4724129" y="5838951"/>
            <a:ext cx="1300737" cy="626701"/>
          </a:xfrm>
          <a:prstGeom prst="rect">
            <a:avLst/>
          </a:prstGeom>
          <a:noFill/>
        </p:spPr>
        <p:txBody>
          <a:bodyPr wrap="square" lIns="36000" tIns="36000" rIns="36000" bIns="36000" rtlCol="0">
            <a:spAutoFit/>
          </a:bodyPr>
          <a:lstStyle/>
          <a:p>
            <a:r>
              <a:rPr lang="en-US" sz="1200">
                <a:solidFill>
                  <a:srgbClr val="003344"/>
                </a:solidFill>
              </a:rPr>
              <a:t>Typical Automated Provisioning</a:t>
            </a:r>
          </a:p>
        </p:txBody>
      </p:sp>
      <p:sp>
        <p:nvSpPr>
          <p:cNvPr id="62" name="TextBox 61">
            <a:hlinkClick r:id="rId4" action="ppaction://hlinksldjump"/>
          </p:cNvPr>
          <p:cNvSpPr txBox="1"/>
          <p:nvPr/>
        </p:nvSpPr>
        <p:spPr>
          <a:xfrm>
            <a:off x="6618236" y="5916225"/>
            <a:ext cx="1227793" cy="442035"/>
          </a:xfrm>
          <a:prstGeom prst="rect">
            <a:avLst/>
          </a:prstGeom>
          <a:noFill/>
        </p:spPr>
        <p:txBody>
          <a:bodyPr wrap="square" lIns="36000" tIns="36000" rIns="36000" bIns="36000" rtlCol="0">
            <a:spAutoFit/>
          </a:bodyPr>
          <a:lstStyle/>
          <a:p>
            <a:r>
              <a:rPr lang="en-US" sz="1200">
                <a:solidFill>
                  <a:srgbClr val="003344"/>
                </a:solidFill>
              </a:rPr>
              <a:t>Expertise in </a:t>
            </a:r>
            <a:br>
              <a:rPr lang="en-US" sz="1200">
                <a:solidFill>
                  <a:srgbClr val="003344"/>
                </a:solidFill>
              </a:rPr>
            </a:br>
            <a:r>
              <a:rPr lang="en-US" sz="1200">
                <a:solidFill>
                  <a:srgbClr val="003344"/>
                </a:solidFill>
              </a:rPr>
              <a:t>Industry</a:t>
            </a:r>
          </a:p>
        </p:txBody>
      </p:sp>
      <p:sp>
        <p:nvSpPr>
          <p:cNvPr id="63" name="TextBox 62">
            <a:hlinkClick r:id="" action="ppaction://noaction"/>
          </p:cNvPr>
          <p:cNvSpPr txBox="1"/>
          <p:nvPr/>
        </p:nvSpPr>
        <p:spPr>
          <a:xfrm>
            <a:off x="8501895" y="5916225"/>
            <a:ext cx="1025349" cy="442035"/>
          </a:xfrm>
          <a:prstGeom prst="rect">
            <a:avLst/>
          </a:prstGeom>
          <a:noFill/>
        </p:spPr>
        <p:txBody>
          <a:bodyPr wrap="square" lIns="36000" tIns="36000" rIns="36000" bIns="36000" rtlCol="0">
            <a:spAutoFit/>
          </a:bodyPr>
          <a:lstStyle/>
          <a:p>
            <a:r>
              <a:rPr lang="en-US" sz="1200">
                <a:solidFill>
                  <a:srgbClr val="003344"/>
                </a:solidFill>
              </a:rPr>
              <a:t>Best Practice </a:t>
            </a:r>
            <a:br>
              <a:rPr lang="en-US" sz="1200">
                <a:solidFill>
                  <a:srgbClr val="003344"/>
                </a:solidFill>
              </a:rPr>
            </a:br>
            <a:r>
              <a:rPr lang="en-US" sz="1200">
                <a:solidFill>
                  <a:srgbClr val="003344"/>
                </a:solidFill>
              </a:rPr>
              <a:t>Security</a:t>
            </a:r>
          </a:p>
        </p:txBody>
      </p:sp>
      <p:sp>
        <p:nvSpPr>
          <p:cNvPr id="64" name="TextBox 63">
            <a:hlinkClick r:id="" action="ppaction://noaction"/>
          </p:cNvPr>
          <p:cNvSpPr txBox="1"/>
          <p:nvPr/>
        </p:nvSpPr>
        <p:spPr>
          <a:xfrm>
            <a:off x="10387770" y="5916225"/>
            <a:ext cx="1300737" cy="442035"/>
          </a:xfrm>
          <a:prstGeom prst="rect">
            <a:avLst/>
          </a:prstGeom>
          <a:noFill/>
        </p:spPr>
        <p:txBody>
          <a:bodyPr wrap="square" lIns="36000" tIns="36000" rIns="36000" bIns="36000" rtlCol="0">
            <a:spAutoFit/>
          </a:bodyPr>
          <a:lstStyle/>
          <a:p>
            <a:r>
              <a:rPr lang="en-US" sz="1200">
                <a:solidFill>
                  <a:srgbClr val="003344"/>
                </a:solidFill>
              </a:rPr>
              <a:t>24x7 Global Support</a:t>
            </a:r>
          </a:p>
        </p:txBody>
      </p:sp>
      <p:cxnSp>
        <p:nvCxnSpPr>
          <p:cNvPr id="65" name="Straight Connector 64"/>
          <p:cNvCxnSpPr/>
          <p:nvPr/>
        </p:nvCxnSpPr>
        <p:spPr>
          <a:xfrm>
            <a:off x="6102476" y="5815790"/>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8007081" y="5815790"/>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4197871" y="5815790"/>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68" name="Oval 10"/>
          <p:cNvSpPr>
            <a:spLocks noChangeArrowheads="1"/>
          </p:cNvSpPr>
          <p:nvPr/>
        </p:nvSpPr>
        <p:spPr bwMode="auto">
          <a:xfrm>
            <a:off x="840174" y="6097654"/>
            <a:ext cx="8112" cy="810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cxnSp>
        <p:nvCxnSpPr>
          <p:cNvPr id="69" name="Straight Connector 68"/>
          <p:cNvCxnSpPr/>
          <p:nvPr/>
        </p:nvCxnSpPr>
        <p:spPr>
          <a:xfrm>
            <a:off x="9879888" y="5815790"/>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70" name="Rectangle 11"/>
          <p:cNvSpPr>
            <a:spLocks noChangeArrowheads="1"/>
          </p:cNvSpPr>
          <p:nvPr/>
        </p:nvSpPr>
        <p:spPr bwMode="auto">
          <a:xfrm>
            <a:off x="949689" y="5988178"/>
            <a:ext cx="6953" cy="11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cxnSp>
        <p:nvCxnSpPr>
          <p:cNvPr id="71" name="Straight Connector 70"/>
          <p:cNvCxnSpPr/>
          <p:nvPr/>
        </p:nvCxnSpPr>
        <p:spPr>
          <a:xfrm>
            <a:off x="2294786" y="5815790"/>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nvGrpSpPr>
          <p:cNvPr id="72" name="Group 71"/>
          <p:cNvGrpSpPr/>
          <p:nvPr/>
        </p:nvGrpSpPr>
        <p:grpSpPr>
          <a:xfrm>
            <a:off x="570604" y="5915295"/>
            <a:ext cx="277555" cy="432111"/>
            <a:chOff x="756733" y="6013865"/>
            <a:chExt cx="277555" cy="432111"/>
          </a:xfrm>
          <a:solidFill>
            <a:schemeClr val="bg1"/>
          </a:solidFill>
        </p:grpSpPr>
        <p:sp>
          <p:nvSpPr>
            <p:cNvPr id="73" name="Rectangle 9"/>
            <p:cNvSpPr>
              <a:spLocks noChangeArrowheads="1"/>
            </p:cNvSpPr>
            <p:nvPr/>
          </p:nvSpPr>
          <p:spPr bwMode="auto">
            <a:xfrm>
              <a:off x="823949" y="6123341"/>
              <a:ext cx="39402" cy="602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74" name="Rectangle 12"/>
            <p:cNvSpPr>
              <a:spLocks noChangeArrowheads="1"/>
            </p:cNvSpPr>
            <p:nvPr/>
          </p:nvSpPr>
          <p:spPr bwMode="auto">
            <a:xfrm>
              <a:off x="938680" y="6083373"/>
              <a:ext cx="30131" cy="45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75" name="Freeform 13"/>
            <p:cNvSpPr>
              <a:spLocks noEditPoints="1"/>
            </p:cNvSpPr>
            <p:nvPr/>
          </p:nvSpPr>
          <p:spPr bwMode="auto">
            <a:xfrm>
              <a:off x="756733" y="6013865"/>
              <a:ext cx="277555" cy="432111"/>
            </a:xfrm>
            <a:custGeom>
              <a:avLst/>
              <a:gdLst>
                <a:gd name="T0" fmla="*/ 102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2 w 203"/>
                <a:gd name="T15" fmla="*/ 0 h 316"/>
                <a:gd name="T16" fmla="*/ 46 w 203"/>
                <a:gd name="T17" fmla="*/ 74 h 316"/>
                <a:gd name="T18" fmla="*/ 50 w 203"/>
                <a:gd name="T19" fmla="*/ 69 h 316"/>
                <a:gd name="T20" fmla="*/ 77 w 203"/>
                <a:gd name="T21" fmla="*/ 69 h 316"/>
                <a:gd name="T22" fmla="*/ 82 w 203"/>
                <a:gd name="T23" fmla="*/ 74 h 316"/>
                <a:gd name="T24" fmla="*/ 82 w 203"/>
                <a:gd name="T25" fmla="*/ 129 h 316"/>
                <a:gd name="T26" fmla="*/ 77 w 203"/>
                <a:gd name="T27" fmla="*/ 134 h 316"/>
                <a:gd name="T28" fmla="*/ 50 w 203"/>
                <a:gd name="T29" fmla="*/ 134 h 316"/>
                <a:gd name="T30" fmla="*/ 46 w 203"/>
                <a:gd name="T31" fmla="*/ 129 h 316"/>
                <a:gd name="T32" fmla="*/ 46 w 203"/>
                <a:gd name="T33" fmla="*/ 74 h 316"/>
                <a:gd name="T34" fmla="*/ 102 w 203"/>
                <a:gd name="T35" fmla="*/ 277 h 316"/>
                <a:gd name="T36" fmla="*/ 80 w 203"/>
                <a:gd name="T37" fmla="*/ 222 h 316"/>
                <a:gd name="T38" fmla="*/ 123 w 203"/>
                <a:gd name="T39" fmla="*/ 222 h 316"/>
                <a:gd name="T40" fmla="*/ 102 w 203"/>
                <a:gd name="T41" fmla="*/ 277 h 316"/>
                <a:gd name="T42" fmla="*/ 158 w 203"/>
                <a:gd name="T43" fmla="*/ 110 h 316"/>
                <a:gd name="T44" fmla="*/ 130 w 203"/>
                <a:gd name="T45" fmla="*/ 110 h 316"/>
                <a:gd name="T46" fmla="*/ 119 w 203"/>
                <a:gd name="T47" fmla="*/ 132 h 316"/>
                <a:gd name="T48" fmla="*/ 103 w 203"/>
                <a:gd name="T49" fmla="*/ 132 h 316"/>
                <a:gd name="T50" fmla="*/ 91 w 203"/>
                <a:gd name="T51" fmla="*/ 153 h 316"/>
                <a:gd name="T52" fmla="*/ 46 w 203"/>
                <a:gd name="T53" fmla="*/ 153 h 316"/>
                <a:gd name="T54" fmla="*/ 46 w 203"/>
                <a:gd name="T55" fmla="*/ 142 h 316"/>
                <a:gd name="T56" fmla="*/ 85 w 203"/>
                <a:gd name="T57" fmla="*/ 142 h 316"/>
                <a:gd name="T58" fmla="*/ 96 w 203"/>
                <a:gd name="T59" fmla="*/ 121 h 316"/>
                <a:gd name="T60" fmla="*/ 112 w 203"/>
                <a:gd name="T61" fmla="*/ 121 h 316"/>
                <a:gd name="T62" fmla="*/ 123 w 203"/>
                <a:gd name="T63" fmla="*/ 99 h 316"/>
                <a:gd name="T64" fmla="*/ 158 w 203"/>
                <a:gd name="T65" fmla="*/ 99 h 316"/>
                <a:gd name="T66" fmla="*/ 158 w 203"/>
                <a:gd name="T67" fmla="*/ 110 h 316"/>
                <a:gd name="T68" fmla="*/ 158 w 203"/>
                <a:gd name="T69" fmla="*/ 89 h 316"/>
                <a:gd name="T70" fmla="*/ 154 w 203"/>
                <a:gd name="T71" fmla="*/ 92 h 316"/>
                <a:gd name="T72" fmla="*/ 133 w 203"/>
                <a:gd name="T73" fmla="*/ 92 h 316"/>
                <a:gd name="T74" fmla="*/ 130 w 203"/>
                <a:gd name="T75" fmla="*/ 89 h 316"/>
                <a:gd name="T76" fmla="*/ 130 w 203"/>
                <a:gd name="T77" fmla="*/ 46 h 316"/>
                <a:gd name="T78" fmla="*/ 133 w 203"/>
                <a:gd name="T79" fmla="*/ 43 h 316"/>
                <a:gd name="T80" fmla="*/ 154 w 203"/>
                <a:gd name="T81" fmla="*/ 43 h 316"/>
                <a:gd name="T82" fmla="*/ 158 w 203"/>
                <a:gd name="T83" fmla="*/ 46 h 316"/>
                <a:gd name="T84" fmla="*/ 158 w 203"/>
                <a:gd name="T85"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46" y="74"/>
                  </a:moveTo>
                  <a:cubicBezTo>
                    <a:pt x="46" y="71"/>
                    <a:pt x="48" y="69"/>
                    <a:pt x="50" y="69"/>
                  </a:cubicBezTo>
                  <a:cubicBezTo>
                    <a:pt x="77" y="69"/>
                    <a:pt x="77" y="69"/>
                    <a:pt x="77" y="69"/>
                  </a:cubicBezTo>
                  <a:cubicBezTo>
                    <a:pt x="80" y="69"/>
                    <a:pt x="82" y="71"/>
                    <a:pt x="82" y="74"/>
                  </a:cubicBezTo>
                  <a:cubicBezTo>
                    <a:pt x="82" y="129"/>
                    <a:pt x="82" y="129"/>
                    <a:pt x="82" y="129"/>
                  </a:cubicBezTo>
                  <a:cubicBezTo>
                    <a:pt x="82" y="132"/>
                    <a:pt x="80" y="134"/>
                    <a:pt x="77" y="134"/>
                  </a:cubicBezTo>
                  <a:cubicBezTo>
                    <a:pt x="50" y="134"/>
                    <a:pt x="50" y="134"/>
                    <a:pt x="50" y="134"/>
                  </a:cubicBezTo>
                  <a:cubicBezTo>
                    <a:pt x="48" y="134"/>
                    <a:pt x="46" y="132"/>
                    <a:pt x="46" y="129"/>
                  </a:cubicBezTo>
                  <a:lnTo>
                    <a:pt x="46" y="74"/>
                  </a:lnTo>
                  <a:close/>
                  <a:moveTo>
                    <a:pt x="102" y="277"/>
                  </a:moveTo>
                  <a:cubicBezTo>
                    <a:pt x="80" y="222"/>
                    <a:pt x="80" y="222"/>
                    <a:pt x="80" y="222"/>
                  </a:cubicBezTo>
                  <a:cubicBezTo>
                    <a:pt x="123" y="222"/>
                    <a:pt x="123" y="222"/>
                    <a:pt x="123" y="222"/>
                  </a:cubicBezTo>
                  <a:lnTo>
                    <a:pt x="102" y="277"/>
                  </a:lnTo>
                  <a:close/>
                  <a:moveTo>
                    <a:pt x="158" y="110"/>
                  </a:moveTo>
                  <a:cubicBezTo>
                    <a:pt x="130" y="110"/>
                    <a:pt x="130" y="110"/>
                    <a:pt x="130" y="110"/>
                  </a:cubicBezTo>
                  <a:cubicBezTo>
                    <a:pt x="119" y="132"/>
                    <a:pt x="119" y="132"/>
                    <a:pt x="119" y="132"/>
                  </a:cubicBezTo>
                  <a:cubicBezTo>
                    <a:pt x="103" y="132"/>
                    <a:pt x="103" y="132"/>
                    <a:pt x="103" y="132"/>
                  </a:cubicBezTo>
                  <a:cubicBezTo>
                    <a:pt x="91" y="153"/>
                    <a:pt x="91" y="153"/>
                    <a:pt x="91" y="153"/>
                  </a:cubicBezTo>
                  <a:cubicBezTo>
                    <a:pt x="46" y="153"/>
                    <a:pt x="46" y="153"/>
                    <a:pt x="46" y="153"/>
                  </a:cubicBezTo>
                  <a:cubicBezTo>
                    <a:pt x="46" y="142"/>
                    <a:pt x="46" y="142"/>
                    <a:pt x="46" y="142"/>
                  </a:cubicBezTo>
                  <a:cubicBezTo>
                    <a:pt x="85" y="142"/>
                    <a:pt x="85" y="142"/>
                    <a:pt x="85" y="142"/>
                  </a:cubicBezTo>
                  <a:cubicBezTo>
                    <a:pt x="96" y="121"/>
                    <a:pt x="96" y="121"/>
                    <a:pt x="96" y="121"/>
                  </a:cubicBezTo>
                  <a:cubicBezTo>
                    <a:pt x="112" y="121"/>
                    <a:pt x="112" y="121"/>
                    <a:pt x="112" y="121"/>
                  </a:cubicBezTo>
                  <a:cubicBezTo>
                    <a:pt x="123" y="99"/>
                    <a:pt x="123" y="99"/>
                    <a:pt x="123" y="99"/>
                  </a:cubicBezTo>
                  <a:cubicBezTo>
                    <a:pt x="158" y="99"/>
                    <a:pt x="158" y="99"/>
                    <a:pt x="158" y="99"/>
                  </a:cubicBezTo>
                  <a:lnTo>
                    <a:pt x="158" y="110"/>
                  </a:lnTo>
                  <a:close/>
                  <a:moveTo>
                    <a:pt x="158" y="89"/>
                  </a:moveTo>
                  <a:cubicBezTo>
                    <a:pt x="158" y="91"/>
                    <a:pt x="156" y="92"/>
                    <a:pt x="154" y="92"/>
                  </a:cubicBezTo>
                  <a:cubicBezTo>
                    <a:pt x="133" y="92"/>
                    <a:pt x="133" y="92"/>
                    <a:pt x="133" y="92"/>
                  </a:cubicBezTo>
                  <a:cubicBezTo>
                    <a:pt x="131" y="92"/>
                    <a:pt x="130" y="91"/>
                    <a:pt x="130" y="89"/>
                  </a:cubicBezTo>
                  <a:cubicBezTo>
                    <a:pt x="130" y="46"/>
                    <a:pt x="130" y="46"/>
                    <a:pt x="130" y="46"/>
                  </a:cubicBezTo>
                  <a:cubicBezTo>
                    <a:pt x="130" y="44"/>
                    <a:pt x="131" y="43"/>
                    <a:pt x="133" y="43"/>
                  </a:cubicBezTo>
                  <a:cubicBezTo>
                    <a:pt x="154" y="43"/>
                    <a:pt x="154" y="43"/>
                    <a:pt x="154" y="43"/>
                  </a:cubicBezTo>
                  <a:cubicBezTo>
                    <a:pt x="156" y="43"/>
                    <a:pt x="158" y="44"/>
                    <a:pt x="158" y="46"/>
                  </a:cubicBezTo>
                  <a:lnTo>
                    <a:pt x="15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grpSp>
      <p:grpSp>
        <p:nvGrpSpPr>
          <p:cNvPr id="76" name="Group 75"/>
          <p:cNvGrpSpPr/>
          <p:nvPr/>
        </p:nvGrpSpPr>
        <p:grpSpPr>
          <a:xfrm>
            <a:off x="3309196" y="4431904"/>
            <a:ext cx="5431339" cy="1278908"/>
            <a:chOff x="6170612" y="3131225"/>
            <a:chExt cx="5431339" cy="1278908"/>
          </a:xfrm>
        </p:grpSpPr>
        <p:sp>
          <p:nvSpPr>
            <p:cNvPr id="77" name="Rectangle 19"/>
            <p:cNvSpPr>
              <a:spLocks noChangeArrowheads="1"/>
            </p:cNvSpPr>
            <p:nvPr/>
          </p:nvSpPr>
          <p:spPr bwMode="auto">
            <a:xfrm>
              <a:off x="6170612" y="3131225"/>
              <a:ext cx="5431339" cy="1278908"/>
            </a:xfrm>
            <a:prstGeom prst="rect">
              <a:avLst/>
            </a:prstGeom>
            <a:solidFill>
              <a:schemeClr val="accent4"/>
            </a:solidFill>
            <a:ln w="12700" cap="flat">
              <a:solidFill>
                <a:srgbClr val="FFFFFF"/>
              </a:solidFill>
              <a:prstDash val="solid"/>
              <a:miter lim="800000"/>
              <a:headEnd/>
              <a:tailEnd/>
            </a:ln>
          </p:spPr>
          <p:txBody>
            <a:bodyPr vert="horz" wrap="square" lIns="900000" tIns="45720" rIns="91440" bIns="45720" numCol="1" anchor="ctr" anchorCtr="0" compatLnSpc="1">
              <a:prstTxWarp prst="textNoShape">
                <a:avLst/>
              </a:prstTxWarp>
            </a:bodyPr>
            <a:lstStyle/>
            <a:p>
              <a:pPr algn="ctr"/>
              <a:r>
                <a:rPr lang="en-US" b="1">
                  <a:solidFill>
                    <a:srgbClr val="408FCD"/>
                  </a:solidFill>
                </a:rPr>
                <a:t>Hosting</a:t>
              </a:r>
            </a:p>
            <a:p>
              <a:pPr algn="ctr"/>
              <a:r>
                <a:rPr lang="en-US" sz="1400">
                  <a:solidFill>
                    <a:prstClr val="white"/>
                  </a:solidFill>
                </a:rPr>
                <a:t>Cloud infrastructure</a:t>
              </a:r>
            </a:p>
          </p:txBody>
        </p:sp>
        <p:grpSp>
          <p:nvGrpSpPr>
            <p:cNvPr id="78" name="Group 77"/>
            <p:cNvGrpSpPr/>
            <p:nvPr/>
          </p:nvGrpSpPr>
          <p:grpSpPr>
            <a:xfrm>
              <a:off x="6285027" y="3273673"/>
              <a:ext cx="992293" cy="994012"/>
              <a:chOff x="539750" y="4332229"/>
              <a:chExt cx="757238" cy="758825"/>
            </a:xfrm>
          </p:grpSpPr>
          <p:sp>
            <p:nvSpPr>
              <p:cNvPr id="79" name="Rectangle 5"/>
              <p:cNvSpPr>
                <a:spLocks noChangeArrowheads="1"/>
              </p:cNvSpPr>
              <p:nvPr/>
            </p:nvSpPr>
            <p:spPr bwMode="auto">
              <a:xfrm>
                <a:off x="539750" y="4332229"/>
                <a:ext cx="757238" cy="758825"/>
              </a:xfrm>
              <a:prstGeom prst="rect">
                <a:avLst/>
              </a:prstGeom>
              <a:solidFill>
                <a:srgbClr val="408F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80" name="Freeform 17"/>
              <p:cNvSpPr>
                <a:spLocks/>
              </p:cNvSpPr>
              <p:nvPr/>
            </p:nvSpPr>
            <p:spPr bwMode="auto">
              <a:xfrm>
                <a:off x="648061" y="4531699"/>
                <a:ext cx="540616" cy="359884"/>
              </a:xfrm>
              <a:custGeom>
                <a:avLst/>
                <a:gdLst>
                  <a:gd name="T0" fmla="*/ 466 w 580"/>
                  <a:gd name="T1" fmla="*/ 160 h 386"/>
                  <a:gd name="T2" fmla="*/ 466 w 580"/>
                  <a:gd name="T3" fmla="*/ 160 h 386"/>
                  <a:gd name="T4" fmla="*/ 472 w 580"/>
                  <a:gd name="T5" fmla="*/ 120 h 386"/>
                  <a:gd name="T6" fmla="*/ 352 w 580"/>
                  <a:gd name="T7" fmla="*/ 0 h 386"/>
                  <a:gd name="T8" fmla="*/ 242 w 580"/>
                  <a:gd name="T9" fmla="*/ 71 h 386"/>
                  <a:gd name="T10" fmla="*/ 184 w 580"/>
                  <a:gd name="T11" fmla="*/ 52 h 386"/>
                  <a:gd name="T12" fmla="*/ 76 w 580"/>
                  <a:gd name="T13" fmla="*/ 160 h 386"/>
                  <a:gd name="T14" fmla="*/ 85 w 580"/>
                  <a:gd name="T15" fmla="*/ 203 h 386"/>
                  <a:gd name="T16" fmla="*/ 0 w 580"/>
                  <a:gd name="T17" fmla="*/ 295 h 386"/>
                  <a:gd name="T18" fmla="*/ 93 w 580"/>
                  <a:gd name="T19" fmla="*/ 386 h 386"/>
                  <a:gd name="T20" fmla="*/ 456 w 580"/>
                  <a:gd name="T21" fmla="*/ 386 h 386"/>
                  <a:gd name="T22" fmla="*/ 460 w 580"/>
                  <a:gd name="T23" fmla="*/ 386 h 386"/>
                  <a:gd name="T24" fmla="*/ 466 w 580"/>
                  <a:gd name="T25" fmla="*/ 386 h 386"/>
                  <a:gd name="T26" fmla="*/ 580 w 580"/>
                  <a:gd name="T27" fmla="*/ 274 h 386"/>
                  <a:gd name="T28" fmla="*/ 466 w 580"/>
                  <a:gd name="T29" fmla="*/ 16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386">
                    <a:moveTo>
                      <a:pt x="466" y="160"/>
                    </a:moveTo>
                    <a:cubicBezTo>
                      <a:pt x="466" y="160"/>
                      <a:pt x="466" y="160"/>
                      <a:pt x="466" y="160"/>
                    </a:cubicBezTo>
                    <a:cubicBezTo>
                      <a:pt x="470" y="147"/>
                      <a:pt x="472" y="133"/>
                      <a:pt x="472" y="120"/>
                    </a:cubicBezTo>
                    <a:cubicBezTo>
                      <a:pt x="472" y="54"/>
                      <a:pt x="418" y="0"/>
                      <a:pt x="352" y="0"/>
                    </a:cubicBezTo>
                    <a:cubicBezTo>
                      <a:pt x="304" y="0"/>
                      <a:pt x="263" y="29"/>
                      <a:pt x="242" y="71"/>
                    </a:cubicBezTo>
                    <a:cubicBezTo>
                      <a:pt x="226" y="58"/>
                      <a:pt x="205" y="52"/>
                      <a:pt x="184" y="52"/>
                    </a:cubicBezTo>
                    <a:cubicBezTo>
                      <a:pt x="124" y="52"/>
                      <a:pt x="76" y="100"/>
                      <a:pt x="76" y="160"/>
                    </a:cubicBezTo>
                    <a:cubicBezTo>
                      <a:pt x="76" y="174"/>
                      <a:pt x="80" y="189"/>
                      <a:pt x="85" y="203"/>
                    </a:cubicBezTo>
                    <a:cubicBezTo>
                      <a:pt x="37" y="205"/>
                      <a:pt x="0" y="245"/>
                      <a:pt x="0" y="295"/>
                    </a:cubicBezTo>
                    <a:cubicBezTo>
                      <a:pt x="0" y="344"/>
                      <a:pt x="41" y="386"/>
                      <a:pt x="93" y="386"/>
                    </a:cubicBezTo>
                    <a:cubicBezTo>
                      <a:pt x="456" y="386"/>
                      <a:pt x="456" y="386"/>
                      <a:pt x="456" y="386"/>
                    </a:cubicBezTo>
                    <a:cubicBezTo>
                      <a:pt x="456" y="386"/>
                      <a:pt x="458" y="386"/>
                      <a:pt x="460" y="386"/>
                    </a:cubicBezTo>
                    <a:cubicBezTo>
                      <a:pt x="462" y="386"/>
                      <a:pt x="464" y="386"/>
                      <a:pt x="466" y="386"/>
                    </a:cubicBezTo>
                    <a:cubicBezTo>
                      <a:pt x="528" y="386"/>
                      <a:pt x="580" y="336"/>
                      <a:pt x="580" y="274"/>
                    </a:cubicBezTo>
                    <a:cubicBezTo>
                      <a:pt x="580" y="210"/>
                      <a:pt x="528" y="160"/>
                      <a:pt x="466" y="160"/>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grpSp>
      <p:pic>
        <p:nvPicPr>
          <p:cNvPr id="81" name="Picture 80"/>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544938" y="2035304"/>
            <a:ext cx="472469" cy="57193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2" name="Group 81"/>
          <p:cNvGrpSpPr>
            <a:grpSpLocks noChangeAspect="1"/>
          </p:cNvGrpSpPr>
          <p:nvPr/>
        </p:nvGrpSpPr>
        <p:grpSpPr>
          <a:xfrm>
            <a:off x="717022" y="2046723"/>
            <a:ext cx="660869" cy="548640"/>
            <a:chOff x="1701052" y="1749343"/>
            <a:chExt cx="467375" cy="388005"/>
          </a:xfrm>
        </p:grpSpPr>
        <p:sp>
          <p:nvSpPr>
            <p:cNvPr id="83" name="Freeform 82"/>
            <p:cNvSpPr>
              <a:spLocks/>
            </p:cNvSpPr>
            <p:nvPr/>
          </p:nvSpPr>
          <p:spPr bwMode="auto">
            <a:xfrm flipH="1">
              <a:off x="1701052" y="1749343"/>
              <a:ext cx="467375" cy="388005"/>
            </a:xfrm>
            <a:custGeom>
              <a:avLst/>
              <a:gdLst>
                <a:gd name="connsiteX0" fmla="*/ 321846 w 582771"/>
                <a:gd name="connsiteY0" fmla="*/ 416845 h 507789"/>
                <a:gd name="connsiteX1" fmla="*/ 259321 w 582771"/>
                <a:gd name="connsiteY1" fmla="*/ 416845 h 507789"/>
                <a:gd name="connsiteX2" fmla="*/ 259321 w 582771"/>
                <a:gd name="connsiteY2" fmla="*/ 441205 h 507789"/>
                <a:gd name="connsiteX3" fmla="*/ 114377 w 582771"/>
                <a:gd name="connsiteY3" fmla="*/ 483368 h 507789"/>
                <a:gd name="connsiteX4" fmla="*/ 112483 w 582771"/>
                <a:gd name="connsiteY4" fmla="*/ 501169 h 507789"/>
                <a:gd name="connsiteX5" fmla="*/ 114041 w 582771"/>
                <a:gd name="connsiteY5" fmla="*/ 501713 h 507789"/>
                <a:gd name="connsiteX6" fmla="*/ 114087 w 582771"/>
                <a:gd name="connsiteY6" fmla="*/ 502167 h 507789"/>
                <a:gd name="connsiteX7" fmla="*/ 130191 w 582771"/>
                <a:gd name="connsiteY7" fmla="*/ 507789 h 507789"/>
                <a:gd name="connsiteX8" fmla="*/ 454184 w 582771"/>
                <a:gd name="connsiteY8" fmla="*/ 507789 h 507789"/>
                <a:gd name="connsiteX9" fmla="*/ 470289 w 582771"/>
                <a:gd name="connsiteY9" fmla="*/ 502167 h 507789"/>
                <a:gd name="connsiteX10" fmla="*/ 468394 w 582771"/>
                <a:gd name="connsiteY10" fmla="*/ 484366 h 507789"/>
                <a:gd name="connsiteX11" fmla="*/ 467059 w 582771"/>
                <a:gd name="connsiteY11" fmla="*/ 484315 h 507789"/>
                <a:gd name="connsiteX12" fmla="*/ 466790 w 582771"/>
                <a:gd name="connsiteY12" fmla="*/ 483368 h 507789"/>
                <a:gd name="connsiteX13" fmla="*/ 460562 w 582771"/>
                <a:gd name="connsiteY13" fmla="*/ 483549 h 507789"/>
                <a:gd name="connsiteX14" fmla="*/ 452454 w 582771"/>
                <a:gd name="connsiteY14" fmla="*/ 483568 h 507789"/>
                <a:gd name="connsiteX15" fmla="*/ 445747 w 582771"/>
                <a:gd name="connsiteY15" fmla="*/ 483180 h 507789"/>
                <a:gd name="connsiteX16" fmla="*/ 323450 w 582771"/>
                <a:gd name="connsiteY16" fmla="*/ 442203 h 507789"/>
                <a:gd name="connsiteX17" fmla="*/ 323450 w 582771"/>
                <a:gd name="connsiteY17" fmla="*/ 417843 h 507789"/>
                <a:gd name="connsiteX18" fmla="*/ 322473 w 582771"/>
                <a:gd name="connsiteY18" fmla="*/ 417843 h 507789"/>
                <a:gd name="connsiteX19" fmla="*/ 321846 w 582771"/>
                <a:gd name="connsiteY19" fmla="*/ 417843 h 507789"/>
                <a:gd name="connsiteX20" fmla="*/ 542972 w 582771"/>
                <a:gd name="connsiteY20" fmla="*/ 42200 h 507789"/>
                <a:gd name="connsiteX21" fmla="*/ 542972 w 582771"/>
                <a:gd name="connsiteY21" fmla="*/ 141036 h 507789"/>
                <a:gd name="connsiteX22" fmla="*/ 542972 w 582771"/>
                <a:gd name="connsiteY22" fmla="*/ 343658 h 507789"/>
                <a:gd name="connsiteX23" fmla="*/ 267222 w 582771"/>
                <a:gd name="connsiteY23" fmla="*/ 343658 h 507789"/>
                <a:gd name="connsiteX24" fmla="*/ 266458 w 582771"/>
                <a:gd name="connsiteY24" fmla="*/ 344656 h 507789"/>
                <a:gd name="connsiteX25" fmla="*/ 260204 w 582771"/>
                <a:gd name="connsiteY25" fmla="*/ 344656 h 507789"/>
                <a:gd name="connsiteX26" fmla="*/ 39799 w 582771"/>
                <a:gd name="connsiteY26" fmla="*/ 344656 h 507789"/>
                <a:gd name="connsiteX27" fmla="*/ 39799 w 582771"/>
                <a:gd name="connsiteY27" fmla="*/ 42200 h 507789"/>
                <a:gd name="connsiteX28" fmla="*/ 40747 w 582771"/>
                <a:gd name="connsiteY28" fmla="*/ 42200 h 507789"/>
                <a:gd name="connsiteX29" fmla="*/ 542972 w 582771"/>
                <a:gd name="connsiteY29" fmla="*/ 42200 h 507789"/>
                <a:gd name="connsiteX30" fmla="*/ 564767 w 582771"/>
                <a:gd name="connsiteY30" fmla="*/ 0 h 507789"/>
                <a:gd name="connsiteX31" fmla="*/ 17057 w 582771"/>
                <a:gd name="connsiteY31" fmla="*/ 0 h 507789"/>
                <a:gd name="connsiteX32" fmla="*/ 0 w 582771"/>
                <a:gd name="connsiteY32" fmla="*/ 18728 h 507789"/>
                <a:gd name="connsiteX33" fmla="*/ 0 w 582771"/>
                <a:gd name="connsiteY33" fmla="*/ 19726 h 507789"/>
                <a:gd name="connsiteX34" fmla="*/ 0 w 582771"/>
                <a:gd name="connsiteY34" fmla="*/ 107742 h 507789"/>
                <a:gd name="connsiteX35" fmla="*/ 0 w 582771"/>
                <a:gd name="connsiteY35" fmla="*/ 110963 h 507789"/>
                <a:gd name="connsiteX36" fmla="*/ 0 w 582771"/>
                <a:gd name="connsiteY36" fmla="*/ 171818 h 507789"/>
                <a:gd name="connsiteX37" fmla="*/ 0 w 582771"/>
                <a:gd name="connsiteY37" fmla="*/ 186343 h 507789"/>
                <a:gd name="connsiteX38" fmla="*/ 0 w 582771"/>
                <a:gd name="connsiteY38" fmla="*/ 261242 h 507789"/>
                <a:gd name="connsiteX39" fmla="*/ 0 w 582771"/>
                <a:gd name="connsiteY39" fmla="*/ 380240 h 507789"/>
                <a:gd name="connsiteX40" fmla="*/ 18004 w 582771"/>
                <a:gd name="connsiteY40" fmla="*/ 398031 h 507789"/>
                <a:gd name="connsiteX41" fmla="*/ 363877 w 582771"/>
                <a:gd name="connsiteY41" fmla="*/ 398031 h 507789"/>
                <a:gd name="connsiteX42" fmla="*/ 362715 w 582771"/>
                <a:gd name="connsiteY42" fmla="*/ 397033 h 507789"/>
                <a:gd name="connsiteX43" fmla="*/ 418852 w 582771"/>
                <a:gd name="connsiteY43" fmla="*/ 397033 h 507789"/>
                <a:gd name="connsiteX44" fmla="*/ 564767 w 582771"/>
                <a:gd name="connsiteY44" fmla="*/ 397033 h 507789"/>
                <a:gd name="connsiteX45" fmla="*/ 582771 w 582771"/>
                <a:gd name="connsiteY45" fmla="*/ 379242 h 507789"/>
                <a:gd name="connsiteX46" fmla="*/ 582771 w 582771"/>
                <a:gd name="connsiteY46" fmla="*/ 260244 h 507789"/>
                <a:gd name="connsiteX47" fmla="*/ 582771 w 582771"/>
                <a:gd name="connsiteY47" fmla="*/ 187341 h 507789"/>
                <a:gd name="connsiteX48" fmla="*/ 582771 w 582771"/>
                <a:gd name="connsiteY48" fmla="*/ 170820 h 507789"/>
                <a:gd name="connsiteX49" fmla="*/ 582771 w 582771"/>
                <a:gd name="connsiteY49" fmla="*/ 111961 h 507789"/>
                <a:gd name="connsiteX50" fmla="*/ 582771 w 582771"/>
                <a:gd name="connsiteY50" fmla="*/ 106744 h 507789"/>
                <a:gd name="connsiteX51" fmla="*/ 582771 w 582771"/>
                <a:gd name="connsiteY51" fmla="*/ 63792 h 507789"/>
                <a:gd name="connsiteX52" fmla="*/ 582771 w 582771"/>
                <a:gd name="connsiteY52" fmla="*/ 37740 h 507789"/>
                <a:gd name="connsiteX53" fmla="*/ 582771 w 582771"/>
                <a:gd name="connsiteY53" fmla="*/ 24361 h 507789"/>
                <a:gd name="connsiteX54" fmla="*/ 582771 w 582771"/>
                <a:gd name="connsiteY54" fmla="*/ 19726 h 507789"/>
                <a:gd name="connsiteX55" fmla="*/ 582771 w 582771"/>
                <a:gd name="connsiteY55" fmla="*/ 19432 h 507789"/>
                <a:gd name="connsiteX56" fmla="*/ 582771 w 582771"/>
                <a:gd name="connsiteY56" fmla="*/ 18728 h 507789"/>
                <a:gd name="connsiteX57" fmla="*/ 564767 w 582771"/>
                <a:gd name="connsiteY57" fmla="*/ 0 h 50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82771" h="507789">
                  <a:moveTo>
                    <a:pt x="321846" y="416845"/>
                  </a:moveTo>
                  <a:cubicBezTo>
                    <a:pt x="259321" y="416845"/>
                    <a:pt x="259321" y="416845"/>
                    <a:pt x="259321" y="416845"/>
                  </a:cubicBezTo>
                  <a:cubicBezTo>
                    <a:pt x="259321" y="422467"/>
                    <a:pt x="259321" y="435584"/>
                    <a:pt x="259321" y="441205"/>
                  </a:cubicBezTo>
                  <a:cubicBezTo>
                    <a:pt x="259321" y="479620"/>
                    <a:pt x="114377" y="483368"/>
                    <a:pt x="114377" y="483368"/>
                  </a:cubicBezTo>
                  <a:cubicBezTo>
                    <a:pt x="113430" y="488989"/>
                    <a:pt x="108693" y="497422"/>
                    <a:pt x="112483" y="501169"/>
                  </a:cubicBezTo>
                  <a:lnTo>
                    <a:pt x="114041" y="501713"/>
                  </a:lnTo>
                  <a:lnTo>
                    <a:pt x="114087" y="502167"/>
                  </a:lnTo>
                  <a:cubicBezTo>
                    <a:pt x="117876" y="505915"/>
                    <a:pt x="123560" y="507789"/>
                    <a:pt x="130191" y="507789"/>
                  </a:cubicBezTo>
                  <a:cubicBezTo>
                    <a:pt x="130191" y="507789"/>
                    <a:pt x="130191" y="507789"/>
                    <a:pt x="454184" y="507789"/>
                  </a:cubicBezTo>
                  <a:cubicBezTo>
                    <a:pt x="460815" y="507789"/>
                    <a:pt x="465552" y="505915"/>
                    <a:pt x="470289" y="502167"/>
                  </a:cubicBezTo>
                  <a:cubicBezTo>
                    <a:pt x="474078" y="498420"/>
                    <a:pt x="469341" y="489987"/>
                    <a:pt x="468394" y="484366"/>
                  </a:cubicBezTo>
                  <a:lnTo>
                    <a:pt x="467059" y="484315"/>
                  </a:lnTo>
                  <a:lnTo>
                    <a:pt x="466790" y="483368"/>
                  </a:lnTo>
                  <a:cubicBezTo>
                    <a:pt x="466790" y="483368"/>
                    <a:pt x="464525" y="483470"/>
                    <a:pt x="460562" y="483549"/>
                  </a:cubicBezTo>
                  <a:lnTo>
                    <a:pt x="452454" y="483568"/>
                  </a:lnTo>
                  <a:lnTo>
                    <a:pt x="445747" y="483180"/>
                  </a:lnTo>
                  <a:cubicBezTo>
                    <a:pt x="404981" y="480325"/>
                    <a:pt x="323450" y="471014"/>
                    <a:pt x="323450" y="442203"/>
                  </a:cubicBezTo>
                  <a:cubicBezTo>
                    <a:pt x="323450" y="436582"/>
                    <a:pt x="323450" y="423465"/>
                    <a:pt x="323450" y="417843"/>
                  </a:cubicBezTo>
                  <a:cubicBezTo>
                    <a:pt x="323450" y="417843"/>
                    <a:pt x="323450" y="417843"/>
                    <a:pt x="322473" y="417843"/>
                  </a:cubicBezTo>
                  <a:lnTo>
                    <a:pt x="321846" y="417843"/>
                  </a:lnTo>
                  <a:close/>
                  <a:moveTo>
                    <a:pt x="542972" y="42200"/>
                  </a:moveTo>
                  <a:lnTo>
                    <a:pt x="542972" y="141036"/>
                  </a:lnTo>
                  <a:cubicBezTo>
                    <a:pt x="542972" y="343658"/>
                    <a:pt x="542972" y="343658"/>
                    <a:pt x="542972" y="343658"/>
                  </a:cubicBezTo>
                  <a:cubicBezTo>
                    <a:pt x="425470" y="343658"/>
                    <a:pt x="335449" y="343658"/>
                    <a:pt x="267222" y="343658"/>
                  </a:cubicBezTo>
                  <a:lnTo>
                    <a:pt x="266458" y="344656"/>
                  </a:lnTo>
                  <a:lnTo>
                    <a:pt x="260204" y="344656"/>
                  </a:lnTo>
                  <a:cubicBezTo>
                    <a:pt x="200594" y="344656"/>
                    <a:pt x="127925" y="344656"/>
                    <a:pt x="39799" y="344656"/>
                  </a:cubicBezTo>
                  <a:cubicBezTo>
                    <a:pt x="39799" y="344656"/>
                    <a:pt x="39799" y="344656"/>
                    <a:pt x="39799" y="42200"/>
                  </a:cubicBezTo>
                  <a:cubicBezTo>
                    <a:pt x="39799" y="42200"/>
                    <a:pt x="39799" y="42200"/>
                    <a:pt x="40747" y="42200"/>
                  </a:cubicBezTo>
                  <a:cubicBezTo>
                    <a:pt x="40747" y="42200"/>
                    <a:pt x="40747" y="42200"/>
                    <a:pt x="542972" y="42200"/>
                  </a:cubicBezTo>
                  <a:close/>
                  <a:moveTo>
                    <a:pt x="564767" y="0"/>
                  </a:moveTo>
                  <a:cubicBezTo>
                    <a:pt x="564767" y="0"/>
                    <a:pt x="564767" y="0"/>
                    <a:pt x="17057" y="0"/>
                  </a:cubicBezTo>
                  <a:cubicBezTo>
                    <a:pt x="7581" y="0"/>
                    <a:pt x="0" y="8428"/>
                    <a:pt x="0" y="18728"/>
                  </a:cubicBezTo>
                  <a:lnTo>
                    <a:pt x="0" y="19726"/>
                  </a:lnTo>
                  <a:cubicBezTo>
                    <a:pt x="0" y="19726"/>
                    <a:pt x="0" y="19726"/>
                    <a:pt x="0" y="107742"/>
                  </a:cubicBezTo>
                  <a:lnTo>
                    <a:pt x="0" y="110963"/>
                  </a:lnTo>
                  <a:lnTo>
                    <a:pt x="0" y="171818"/>
                  </a:lnTo>
                  <a:lnTo>
                    <a:pt x="0" y="186343"/>
                  </a:lnTo>
                  <a:lnTo>
                    <a:pt x="0" y="261242"/>
                  </a:lnTo>
                  <a:cubicBezTo>
                    <a:pt x="0" y="295744"/>
                    <a:pt x="0" y="335175"/>
                    <a:pt x="0" y="380240"/>
                  </a:cubicBezTo>
                  <a:cubicBezTo>
                    <a:pt x="0" y="390540"/>
                    <a:pt x="7581" y="398031"/>
                    <a:pt x="18004" y="398031"/>
                  </a:cubicBezTo>
                  <a:cubicBezTo>
                    <a:pt x="18004" y="398031"/>
                    <a:pt x="18004" y="398031"/>
                    <a:pt x="363877" y="398031"/>
                  </a:cubicBezTo>
                  <a:lnTo>
                    <a:pt x="362715" y="397033"/>
                  </a:lnTo>
                  <a:lnTo>
                    <a:pt x="418852" y="397033"/>
                  </a:lnTo>
                  <a:cubicBezTo>
                    <a:pt x="564767" y="397033"/>
                    <a:pt x="564767" y="397033"/>
                    <a:pt x="564767" y="397033"/>
                  </a:cubicBezTo>
                  <a:cubicBezTo>
                    <a:pt x="575190" y="397033"/>
                    <a:pt x="582771" y="389542"/>
                    <a:pt x="582771" y="379242"/>
                  </a:cubicBezTo>
                  <a:cubicBezTo>
                    <a:pt x="582771" y="334177"/>
                    <a:pt x="582771" y="294746"/>
                    <a:pt x="582771" y="260244"/>
                  </a:cubicBezTo>
                  <a:lnTo>
                    <a:pt x="582771" y="187341"/>
                  </a:lnTo>
                  <a:lnTo>
                    <a:pt x="582771" y="170820"/>
                  </a:lnTo>
                  <a:lnTo>
                    <a:pt x="582771" y="111961"/>
                  </a:lnTo>
                  <a:lnTo>
                    <a:pt x="582771" y="106744"/>
                  </a:lnTo>
                  <a:lnTo>
                    <a:pt x="582771" y="63792"/>
                  </a:lnTo>
                  <a:lnTo>
                    <a:pt x="582771" y="37740"/>
                  </a:lnTo>
                  <a:lnTo>
                    <a:pt x="582771" y="24361"/>
                  </a:lnTo>
                  <a:lnTo>
                    <a:pt x="582771" y="19726"/>
                  </a:lnTo>
                  <a:lnTo>
                    <a:pt x="582771" y="19432"/>
                  </a:lnTo>
                  <a:cubicBezTo>
                    <a:pt x="582771" y="18728"/>
                    <a:pt x="582771" y="18728"/>
                    <a:pt x="582771" y="18728"/>
                  </a:cubicBezTo>
                  <a:cubicBezTo>
                    <a:pt x="582771" y="8428"/>
                    <a:pt x="575190" y="0"/>
                    <a:pt x="564767" y="0"/>
                  </a:cubicBezTo>
                  <a:close/>
                </a:path>
              </a:pathLst>
            </a:custGeom>
            <a:solidFill>
              <a:srgbClr val="FFFFFF"/>
            </a:solidFill>
            <a:ln>
              <a:noFill/>
            </a:ln>
          </p:spPr>
          <p:txBody>
            <a:bodyPr vert="horz" wrap="square" lIns="91371" tIns="45685" rIns="91371" bIns="45685" numCol="1" anchor="t" anchorCtr="0" compatLnSpc="1">
              <a:prstTxWarp prst="textNoShape">
                <a:avLst/>
              </a:prstTxWarp>
              <a:noAutofit/>
            </a:bodyPr>
            <a:lstStyle/>
            <a:p>
              <a:pPr fontAlgn="auto">
                <a:spcBef>
                  <a:spcPts val="0"/>
                </a:spcBef>
                <a:spcAft>
                  <a:spcPts val="0"/>
                </a:spcAft>
                <a:defRPr/>
              </a:pPr>
              <a:endParaRPr lang="en-AU" sz="1799" kern="0">
                <a:solidFill>
                  <a:srgbClr val="000000"/>
                </a:solidFill>
                <a:latin typeface="Arial"/>
              </a:endParaRPr>
            </a:p>
          </p:txBody>
        </p:sp>
        <p:sp>
          <p:nvSpPr>
            <p:cNvPr id="84" name="Freeform 6"/>
            <p:cNvSpPr>
              <a:spLocks/>
            </p:cNvSpPr>
            <p:nvPr/>
          </p:nvSpPr>
          <p:spPr bwMode="auto">
            <a:xfrm>
              <a:off x="1757245" y="1792361"/>
              <a:ext cx="354988" cy="209921"/>
            </a:xfrm>
            <a:custGeom>
              <a:avLst/>
              <a:gdLst>
                <a:gd name="T0" fmla="*/ 800 w 832"/>
                <a:gd name="T1" fmla="*/ 492 h 492"/>
                <a:gd name="T2" fmla="*/ 800 w 832"/>
                <a:gd name="T3" fmla="*/ 184 h 492"/>
                <a:gd name="T4" fmla="*/ 752 w 832"/>
                <a:gd name="T5" fmla="*/ 217 h 492"/>
                <a:gd name="T6" fmla="*/ 752 w 832"/>
                <a:gd name="T7" fmla="*/ 492 h 492"/>
                <a:gd name="T8" fmla="*/ 720 w 832"/>
                <a:gd name="T9" fmla="*/ 492 h 492"/>
                <a:gd name="T10" fmla="*/ 720 w 832"/>
                <a:gd name="T11" fmla="*/ 240 h 492"/>
                <a:gd name="T12" fmla="*/ 672 w 832"/>
                <a:gd name="T13" fmla="*/ 273 h 492"/>
                <a:gd name="T14" fmla="*/ 672 w 832"/>
                <a:gd name="T15" fmla="*/ 492 h 492"/>
                <a:gd name="T16" fmla="*/ 640 w 832"/>
                <a:gd name="T17" fmla="*/ 492 h 492"/>
                <a:gd name="T18" fmla="*/ 640 w 832"/>
                <a:gd name="T19" fmla="*/ 270 h 492"/>
                <a:gd name="T20" fmla="*/ 592 w 832"/>
                <a:gd name="T21" fmla="*/ 196 h 492"/>
                <a:gd name="T22" fmla="*/ 592 w 832"/>
                <a:gd name="T23" fmla="*/ 492 h 492"/>
                <a:gd name="T24" fmla="*/ 560 w 832"/>
                <a:gd name="T25" fmla="*/ 492 h 492"/>
                <a:gd name="T26" fmla="*/ 560 w 832"/>
                <a:gd name="T27" fmla="*/ 147 h 492"/>
                <a:gd name="T28" fmla="*/ 512 w 832"/>
                <a:gd name="T29" fmla="*/ 73 h 492"/>
                <a:gd name="T30" fmla="*/ 512 w 832"/>
                <a:gd name="T31" fmla="*/ 492 h 492"/>
                <a:gd name="T32" fmla="*/ 480 w 832"/>
                <a:gd name="T33" fmla="*/ 492 h 492"/>
                <a:gd name="T34" fmla="*/ 480 w 832"/>
                <a:gd name="T35" fmla="*/ 71 h 492"/>
                <a:gd name="T36" fmla="*/ 432 w 832"/>
                <a:gd name="T37" fmla="*/ 141 h 492"/>
                <a:gd name="T38" fmla="*/ 432 w 832"/>
                <a:gd name="T39" fmla="*/ 492 h 492"/>
                <a:gd name="T40" fmla="*/ 400 w 832"/>
                <a:gd name="T41" fmla="*/ 492 h 492"/>
                <a:gd name="T42" fmla="*/ 400 w 832"/>
                <a:gd name="T43" fmla="*/ 188 h 492"/>
                <a:gd name="T44" fmla="*/ 352 w 832"/>
                <a:gd name="T45" fmla="*/ 259 h 492"/>
                <a:gd name="T46" fmla="*/ 352 w 832"/>
                <a:gd name="T47" fmla="*/ 492 h 492"/>
                <a:gd name="T48" fmla="*/ 320 w 832"/>
                <a:gd name="T49" fmla="*/ 492 h 492"/>
                <a:gd name="T50" fmla="*/ 320 w 832"/>
                <a:gd name="T51" fmla="*/ 306 h 492"/>
                <a:gd name="T52" fmla="*/ 272 w 832"/>
                <a:gd name="T53" fmla="*/ 376 h 492"/>
                <a:gd name="T54" fmla="*/ 272 w 832"/>
                <a:gd name="T55" fmla="*/ 492 h 492"/>
                <a:gd name="T56" fmla="*/ 240 w 832"/>
                <a:gd name="T57" fmla="*/ 492 h 492"/>
                <a:gd name="T58" fmla="*/ 240 w 832"/>
                <a:gd name="T59" fmla="*/ 380 h 492"/>
                <a:gd name="T60" fmla="*/ 192 w 832"/>
                <a:gd name="T61" fmla="*/ 343 h 492"/>
                <a:gd name="T62" fmla="*/ 192 w 832"/>
                <a:gd name="T63" fmla="*/ 492 h 492"/>
                <a:gd name="T64" fmla="*/ 160 w 832"/>
                <a:gd name="T65" fmla="*/ 492 h 492"/>
                <a:gd name="T66" fmla="*/ 160 w 832"/>
                <a:gd name="T67" fmla="*/ 319 h 492"/>
                <a:gd name="T68" fmla="*/ 112 w 832"/>
                <a:gd name="T69" fmla="*/ 283 h 492"/>
                <a:gd name="T70" fmla="*/ 112 w 832"/>
                <a:gd name="T71" fmla="*/ 492 h 492"/>
                <a:gd name="T72" fmla="*/ 80 w 832"/>
                <a:gd name="T73" fmla="*/ 492 h 492"/>
                <a:gd name="T74" fmla="*/ 80 w 832"/>
                <a:gd name="T75" fmla="*/ 298 h 492"/>
                <a:gd name="T76" fmla="*/ 32 w 832"/>
                <a:gd name="T77" fmla="*/ 361 h 492"/>
                <a:gd name="T78" fmla="*/ 32 w 832"/>
                <a:gd name="T79" fmla="*/ 492 h 492"/>
                <a:gd name="T80" fmla="*/ 0 w 832"/>
                <a:gd name="T81" fmla="*/ 492 h 492"/>
                <a:gd name="T82" fmla="*/ 0 w 832"/>
                <a:gd name="T83" fmla="*/ 403 h 492"/>
                <a:gd name="T84" fmla="*/ 0 w 832"/>
                <a:gd name="T85" fmla="*/ 351 h 492"/>
                <a:gd name="T86" fmla="*/ 82 w 832"/>
                <a:gd name="T87" fmla="*/ 242 h 492"/>
                <a:gd name="T88" fmla="*/ 106 w 832"/>
                <a:gd name="T89" fmla="*/ 238 h 492"/>
                <a:gd name="T90" fmla="*/ 186 w 832"/>
                <a:gd name="T91" fmla="*/ 299 h 492"/>
                <a:gd name="T92" fmla="*/ 252 w 832"/>
                <a:gd name="T93" fmla="*/ 349 h 492"/>
                <a:gd name="T94" fmla="*/ 482 w 832"/>
                <a:gd name="T95" fmla="*/ 11 h 492"/>
                <a:gd name="T96" fmla="*/ 510 w 832"/>
                <a:gd name="T97" fmla="*/ 11 h 492"/>
                <a:gd name="T98" fmla="*/ 660 w 832"/>
                <a:gd name="T99" fmla="*/ 242 h 492"/>
                <a:gd name="T100" fmla="*/ 832 w 832"/>
                <a:gd name="T101" fmla="*/ 122 h 492"/>
                <a:gd name="T102" fmla="*/ 832 w 832"/>
                <a:gd name="T103" fmla="*/ 161 h 492"/>
                <a:gd name="T104" fmla="*/ 832 w 832"/>
                <a:gd name="T105" fmla="*/ 161 h 492"/>
                <a:gd name="T106" fmla="*/ 832 w 832"/>
                <a:gd name="T107" fmla="*/ 492 h 492"/>
                <a:gd name="T108" fmla="*/ 800 w 832"/>
                <a:gd name="T109"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2" h="492">
                  <a:moveTo>
                    <a:pt x="800" y="492"/>
                  </a:moveTo>
                  <a:cubicBezTo>
                    <a:pt x="800" y="184"/>
                    <a:pt x="800" y="184"/>
                    <a:pt x="800" y="184"/>
                  </a:cubicBezTo>
                  <a:cubicBezTo>
                    <a:pt x="752" y="217"/>
                    <a:pt x="752" y="217"/>
                    <a:pt x="752" y="217"/>
                  </a:cubicBezTo>
                  <a:cubicBezTo>
                    <a:pt x="752" y="492"/>
                    <a:pt x="752" y="492"/>
                    <a:pt x="752" y="492"/>
                  </a:cubicBezTo>
                  <a:cubicBezTo>
                    <a:pt x="720" y="492"/>
                    <a:pt x="720" y="492"/>
                    <a:pt x="720" y="492"/>
                  </a:cubicBezTo>
                  <a:cubicBezTo>
                    <a:pt x="720" y="240"/>
                    <a:pt x="720" y="240"/>
                    <a:pt x="720" y="240"/>
                  </a:cubicBezTo>
                  <a:cubicBezTo>
                    <a:pt x="672" y="273"/>
                    <a:pt x="672" y="273"/>
                    <a:pt x="672" y="273"/>
                  </a:cubicBezTo>
                  <a:cubicBezTo>
                    <a:pt x="672" y="492"/>
                    <a:pt x="672" y="492"/>
                    <a:pt x="672" y="492"/>
                  </a:cubicBezTo>
                  <a:cubicBezTo>
                    <a:pt x="640" y="492"/>
                    <a:pt x="640" y="492"/>
                    <a:pt x="640" y="492"/>
                  </a:cubicBezTo>
                  <a:cubicBezTo>
                    <a:pt x="640" y="270"/>
                    <a:pt x="640" y="270"/>
                    <a:pt x="640" y="270"/>
                  </a:cubicBezTo>
                  <a:cubicBezTo>
                    <a:pt x="592" y="196"/>
                    <a:pt x="592" y="196"/>
                    <a:pt x="592" y="196"/>
                  </a:cubicBezTo>
                  <a:cubicBezTo>
                    <a:pt x="592" y="492"/>
                    <a:pt x="592" y="492"/>
                    <a:pt x="592" y="492"/>
                  </a:cubicBezTo>
                  <a:cubicBezTo>
                    <a:pt x="560" y="492"/>
                    <a:pt x="560" y="492"/>
                    <a:pt x="560" y="492"/>
                  </a:cubicBezTo>
                  <a:cubicBezTo>
                    <a:pt x="560" y="147"/>
                    <a:pt x="560" y="147"/>
                    <a:pt x="560" y="147"/>
                  </a:cubicBezTo>
                  <a:cubicBezTo>
                    <a:pt x="512" y="73"/>
                    <a:pt x="512" y="73"/>
                    <a:pt x="512" y="73"/>
                  </a:cubicBezTo>
                  <a:cubicBezTo>
                    <a:pt x="512" y="492"/>
                    <a:pt x="512" y="492"/>
                    <a:pt x="512" y="492"/>
                  </a:cubicBezTo>
                  <a:cubicBezTo>
                    <a:pt x="480" y="492"/>
                    <a:pt x="480" y="492"/>
                    <a:pt x="480" y="492"/>
                  </a:cubicBezTo>
                  <a:cubicBezTo>
                    <a:pt x="480" y="71"/>
                    <a:pt x="480" y="71"/>
                    <a:pt x="480" y="71"/>
                  </a:cubicBezTo>
                  <a:cubicBezTo>
                    <a:pt x="432" y="141"/>
                    <a:pt x="432" y="141"/>
                    <a:pt x="432" y="141"/>
                  </a:cubicBezTo>
                  <a:cubicBezTo>
                    <a:pt x="432" y="492"/>
                    <a:pt x="432" y="492"/>
                    <a:pt x="432" y="492"/>
                  </a:cubicBezTo>
                  <a:cubicBezTo>
                    <a:pt x="400" y="492"/>
                    <a:pt x="400" y="492"/>
                    <a:pt x="400" y="492"/>
                  </a:cubicBezTo>
                  <a:cubicBezTo>
                    <a:pt x="400" y="188"/>
                    <a:pt x="400" y="188"/>
                    <a:pt x="400" y="188"/>
                  </a:cubicBezTo>
                  <a:cubicBezTo>
                    <a:pt x="352" y="259"/>
                    <a:pt x="352" y="259"/>
                    <a:pt x="352" y="259"/>
                  </a:cubicBezTo>
                  <a:cubicBezTo>
                    <a:pt x="352" y="492"/>
                    <a:pt x="352" y="492"/>
                    <a:pt x="352" y="492"/>
                  </a:cubicBezTo>
                  <a:cubicBezTo>
                    <a:pt x="320" y="492"/>
                    <a:pt x="320" y="492"/>
                    <a:pt x="320" y="492"/>
                  </a:cubicBezTo>
                  <a:cubicBezTo>
                    <a:pt x="320" y="306"/>
                    <a:pt x="320" y="306"/>
                    <a:pt x="320" y="306"/>
                  </a:cubicBezTo>
                  <a:cubicBezTo>
                    <a:pt x="272" y="376"/>
                    <a:pt x="272" y="376"/>
                    <a:pt x="272" y="376"/>
                  </a:cubicBezTo>
                  <a:cubicBezTo>
                    <a:pt x="272" y="492"/>
                    <a:pt x="272" y="492"/>
                    <a:pt x="272" y="492"/>
                  </a:cubicBezTo>
                  <a:cubicBezTo>
                    <a:pt x="240" y="492"/>
                    <a:pt x="240" y="492"/>
                    <a:pt x="240" y="492"/>
                  </a:cubicBezTo>
                  <a:cubicBezTo>
                    <a:pt x="240" y="380"/>
                    <a:pt x="240" y="380"/>
                    <a:pt x="240" y="380"/>
                  </a:cubicBezTo>
                  <a:cubicBezTo>
                    <a:pt x="192" y="343"/>
                    <a:pt x="192" y="343"/>
                    <a:pt x="192" y="343"/>
                  </a:cubicBezTo>
                  <a:cubicBezTo>
                    <a:pt x="192" y="492"/>
                    <a:pt x="192" y="492"/>
                    <a:pt x="192" y="492"/>
                  </a:cubicBezTo>
                  <a:cubicBezTo>
                    <a:pt x="160" y="492"/>
                    <a:pt x="160" y="492"/>
                    <a:pt x="160" y="492"/>
                  </a:cubicBezTo>
                  <a:cubicBezTo>
                    <a:pt x="160" y="319"/>
                    <a:pt x="160" y="319"/>
                    <a:pt x="160" y="319"/>
                  </a:cubicBezTo>
                  <a:cubicBezTo>
                    <a:pt x="112" y="283"/>
                    <a:pt x="112" y="283"/>
                    <a:pt x="112" y="283"/>
                  </a:cubicBezTo>
                  <a:cubicBezTo>
                    <a:pt x="112" y="492"/>
                    <a:pt x="112" y="492"/>
                    <a:pt x="112" y="492"/>
                  </a:cubicBezTo>
                  <a:cubicBezTo>
                    <a:pt x="80" y="492"/>
                    <a:pt x="80" y="492"/>
                    <a:pt x="80" y="492"/>
                  </a:cubicBezTo>
                  <a:cubicBezTo>
                    <a:pt x="80" y="298"/>
                    <a:pt x="80" y="298"/>
                    <a:pt x="80" y="298"/>
                  </a:cubicBezTo>
                  <a:cubicBezTo>
                    <a:pt x="32" y="361"/>
                    <a:pt x="32" y="361"/>
                    <a:pt x="32" y="361"/>
                  </a:cubicBezTo>
                  <a:cubicBezTo>
                    <a:pt x="32" y="492"/>
                    <a:pt x="32" y="492"/>
                    <a:pt x="32" y="492"/>
                  </a:cubicBezTo>
                  <a:cubicBezTo>
                    <a:pt x="0" y="492"/>
                    <a:pt x="0" y="492"/>
                    <a:pt x="0" y="492"/>
                  </a:cubicBezTo>
                  <a:cubicBezTo>
                    <a:pt x="0" y="403"/>
                    <a:pt x="0" y="403"/>
                    <a:pt x="0" y="403"/>
                  </a:cubicBezTo>
                  <a:cubicBezTo>
                    <a:pt x="0" y="351"/>
                    <a:pt x="0" y="351"/>
                    <a:pt x="0" y="351"/>
                  </a:cubicBezTo>
                  <a:cubicBezTo>
                    <a:pt x="27" y="314"/>
                    <a:pt x="55" y="278"/>
                    <a:pt x="82" y="242"/>
                  </a:cubicBezTo>
                  <a:cubicBezTo>
                    <a:pt x="88" y="233"/>
                    <a:pt x="99" y="232"/>
                    <a:pt x="106" y="238"/>
                  </a:cubicBezTo>
                  <a:cubicBezTo>
                    <a:pt x="131" y="258"/>
                    <a:pt x="162" y="279"/>
                    <a:pt x="186" y="299"/>
                  </a:cubicBezTo>
                  <a:cubicBezTo>
                    <a:pt x="252" y="349"/>
                    <a:pt x="252" y="349"/>
                    <a:pt x="252" y="349"/>
                  </a:cubicBezTo>
                  <a:cubicBezTo>
                    <a:pt x="329" y="236"/>
                    <a:pt x="405" y="124"/>
                    <a:pt x="482" y="11"/>
                  </a:cubicBezTo>
                  <a:cubicBezTo>
                    <a:pt x="489" y="0"/>
                    <a:pt x="504" y="0"/>
                    <a:pt x="510" y="11"/>
                  </a:cubicBezTo>
                  <a:cubicBezTo>
                    <a:pt x="660" y="242"/>
                    <a:pt x="660" y="242"/>
                    <a:pt x="660" y="242"/>
                  </a:cubicBezTo>
                  <a:cubicBezTo>
                    <a:pt x="718" y="202"/>
                    <a:pt x="775" y="162"/>
                    <a:pt x="832" y="122"/>
                  </a:cubicBezTo>
                  <a:cubicBezTo>
                    <a:pt x="832" y="161"/>
                    <a:pt x="832" y="161"/>
                    <a:pt x="832" y="161"/>
                  </a:cubicBezTo>
                  <a:cubicBezTo>
                    <a:pt x="832" y="161"/>
                    <a:pt x="832" y="161"/>
                    <a:pt x="832" y="161"/>
                  </a:cubicBezTo>
                  <a:cubicBezTo>
                    <a:pt x="832" y="492"/>
                    <a:pt x="832" y="492"/>
                    <a:pt x="832" y="492"/>
                  </a:cubicBezTo>
                  <a:cubicBezTo>
                    <a:pt x="800" y="492"/>
                    <a:pt x="800" y="492"/>
                    <a:pt x="800" y="492"/>
                  </a:cubicBezTo>
                  <a:close/>
                </a:path>
              </a:pathLst>
            </a:custGeom>
            <a:solidFill>
              <a:srgbClr val="FFFFFF"/>
            </a:solidFill>
            <a:ln>
              <a:noFill/>
            </a:ln>
          </p:spPr>
          <p:txBody>
            <a:bodyPr vert="horz" wrap="square" lIns="91371" tIns="45685" rIns="91371" bIns="45685" numCol="1" anchor="t" anchorCtr="0" compatLnSpc="1">
              <a:prstTxWarp prst="textNoShape">
                <a:avLst/>
              </a:prstTxWarp>
            </a:bodyPr>
            <a:lstStyle/>
            <a:p>
              <a:pPr fontAlgn="auto">
                <a:spcBef>
                  <a:spcPts val="0"/>
                </a:spcBef>
                <a:spcAft>
                  <a:spcPts val="0"/>
                </a:spcAft>
                <a:defRPr/>
              </a:pPr>
              <a:endParaRPr lang="en-US" sz="1799" kern="0">
                <a:solidFill>
                  <a:srgbClr val="000000"/>
                </a:solidFill>
                <a:latin typeface="Arial"/>
              </a:endParaRPr>
            </a:p>
          </p:txBody>
        </p:sp>
      </p:grpSp>
    </p:spTree>
    <p:extLst>
      <p:ext uri="{BB962C8B-B14F-4D97-AF65-F5344CB8AC3E}">
        <p14:creationId xmlns:p14="http://schemas.microsoft.com/office/powerpoint/2010/main" val="3369697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AIP: Flexible commercials</a:t>
            </a:r>
          </a:p>
        </p:txBody>
      </p:sp>
      <p:sp>
        <p:nvSpPr>
          <p:cNvPr id="41" name="Text Placeholder 40"/>
          <p:cNvSpPr>
            <a:spLocks noGrp="1"/>
          </p:cNvSpPr>
          <p:nvPr>
            <p:ph type="body" sz="quarter" idx="12"/>
          </p:nvPr>
        </p:nvSpPr>
        <p:spPr/>
        <p:txBody>
          <a:bodyPr/>
          <a:lstStyle/>
          <a:p>
            <a:r>
              <a:rPr lang="en-US"/>
              <a:t>Flexible, easy to use and offers the best Total Cost of Ownership to clients</a:t>
            </a:r>
          </a:p>
        </p:txBody>
      </p:sp>
      <p:sp>
        <p:nvSpPr>
          <p:cNvPr id="44" name="Rectangle 33"/>
          <p:cNvSpPr>
            <a:spLocks noChangeArrowheads="1"/>
          </p:cNvSpPr>
          <p:nvPr/>
        </p:nvSpPr>
        <p:spPr bwMode="auto">
          <a:xfrm>
            <a:off x="7487949" y="4889663"/>
            <a:ext cx="2719209" cy="753976"/>
          </a:xfrm>
          <a:prstGeom prst="rect">
            <a:avLst/>
          </a:prstGeom>
          <a:noFill/>
          <a:ln>
            <a:noFill/>
          </a:ln>
        </p:spPr>
        <p:txBody>
          <a:bodyPr wrap="square" lIns="0" tIns="0" rIns="0" bIns="0">
            <a:spAutoFit/>
          </a:bodyPr>
          <a:lstStyle>
            <a:lvl1pPr>
              <a:defRPr sz="3200" b="1">
                <a:solidFill>
                  <a:schemeClr val="tx1"/>
                </a:solidFill>
                <a:latin typeface="Arial" pitchFamily="34" charset="0"/>
                <a:ea typeface="MS PGothic" pitchFamily="34" charset="-128"/>
              </a:defRPr>
            </a:lvl1pPr>
            <a:lvl2pPr marL="742950" indent="-285750">
              <a:defRPr sz="3200" b="1">
                <a:solidFill>
                  <a:schemeClr val="tx1"/>
                </a:solidFill>
                <a:latin typeface="Arial" pitchFamily="34" charset="0"/>
                <a:ea typeface="MS PGothic" pitchFamily="34" charset="-128"/>
              </a:defRPr>
            </a:lvl2pPr>
            <a:lvl3pPr marL="1143000" indent="-228600">
              <a:defRPr sz="3200" b="1">
                <a:solidFill>
                  <a:schemeClr val="tx1"/>
                </a:solidFill>
                <a:latin typeface="Arial" pitchFamily="34" charset="0"/>
                <a:ea typeface="MS PGothic" pitchFamily="34" charset="-128"/>
              </a:defRPr>
            </a:lvl3pPr>
            <a:lvl4pPr marL="1600200" indent="-228600">
              <a:defRPr sz="3200" b="1">
                <a:solidFill>
                  <a:schemeClr val="tx1"/>
                </a:solidFill>
                <a:latin typeface="Arial" pitchFamily="34" charset="0"/>
                <a:ea typeface="MS PGothic" pitchFamily="34" charset="-128"/>
              </a:defRPr>
            </a:lvl4pPr>
            <a:lvl5pPr marL="2057400" indent="-228600">
              <a:defRPr sz="3200" b="1">
                <a:solidFill>
                  <a:schemeClr val="tx1"/>
                </a:solidFill>
                <a:latin typeface="Arial" pitchFamily="34" charset="0"/>
                <a:ea typeface="MS PGothic" pitchFamily="34" charset="-128"/>
              </a:defRPr>
            </a:lvl5pPr>
            <a:lvl6pPr marL="25146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6pPr>
            <a:lvl7pPr marL="29718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7pPr>
            <a:lvl8pPr marL="34290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8pPr>
            <a:lvl9pPr marL="38862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9pPr>
          </a:lstStyle>
          <a:p>
            <a:pPr eaLnBrk="0" hangingPunct="0">
              <a:spcAft>
                <a:spcPts val="600"/>
              </a:spcAft>
            </a:pPr>
            <a:r>
              <a:rPr lang="en-US" altLang="en-US" sz="1600">
                <a:solidFill>
                  <a:srgbClr val="FF3366"/>
                </a:solidFill>
                <a:latin typeface="Arial"/>
              </a:rPr>
              <a:t>DATA VOLUME</a:t>
            </a:r>
          </a:p>
          <a:p>
            <a:pPr eaLnBrk="0" hangingPunct="0"/>
            <a:r>
              <a:rPr lang="en-US" altLang="en-US" sz="1400" b="0">
                <a:solidFill>
                  <a:prstClr val="white"/>
                </a:solidFill>
                <a:latin typeface="Arial"/>
              </a:rPr>
              <a:t>Scale to meet your growth </a:t>
            </a:r>
            <a:br>
              <a:rPr lang="en-US" altLang="en-US" sz="1400" b="0">
                <a:solidFill>
                  <a:prstClr val="white"/>
                </a:solidFill>
                <a:latin typeface="Arial"/>
              </a:rPr>
            </a:br>
            <a:r>
              <a:rPr lang="en-US" altLang="en-US" sz="1400" b="0">
                <a:solidFill>
                  <a:prstClr val="white"/>
                </a:solidFill>
                <a:latin typeface="Arial"/>
              </a:rPr>
              <a:t>needs when you need it.</a:t>
            </a:r>
          </a:p>
        </p:txBody>
      </p:sp>
      <p:sp>
        <p:nvSpPr>
          <p:cNvPr id="45" name="Rectangle 33"/>
          <p:cNvSpPr>
            <a:spLocks noChangeArrowheads="1"/>
          </p:cNvSpPr>
          <p:nvPr/>
        </p:nvSpPr>
        <p:spPr bwMode="auto">
          <a:xfrm>
            <a:off x="2305832" y="3852039"/>
            <a:ext cx="2395508" cy="1184666"/>
          </a:xfrm>
          <a:prstGeom prst="rect">
            <a:avLst/>
          </a:prstGeom>
          <a:noFill/>
          <a:ln>
            <a:noFill/>
          </a:ln>
        </p:spPr>
        <p:txBody>
          <a:bodyPr wrap="square" lIns="0" tIns="0" rIns="0" bIns="0">
            <a:spAutoFit/>
          </a:bodyPr>
          <a:lstStyle>
            <a:lvl1pPr>
              <a:defRPr sz="3200" b="1">
                <a:solidFill>
                  <a:schemeClr val="tx1"/>
                </a:solidFill>
                <a:latin typeface="Arial" pitchFamily="34" charset="0"/>
                <a:ea typeface="MS PGothic" pitchFamily="34" charset="-128"/>
              </a:defRPr>
            </a:lvl1pPr>
            <a:lvl2pPr marL="742950" indent="-285750">
              <a:defRPr sz="3200" b="1">
                <a:solidFill>
                  <a:schemeClr val="tx1"/>
                </a:solidFill>
                <a:latin typeface="Arial" pitchFamily="34" charset="0"/>
                <a:ea typeface="MS PGothic" pitchFamily="34" charset="-128"/>
              </a:defRPr>
            </a:lvl2pPr>
            <a:lvl3pPr marL="1143000" indent="-228600">
              <a:defRPr sz="3200" b="1">
                <a:solidFill>
                  <a:schemeClr val="tx1"/>
                </a:solidFill>
                <a:latin typeface="Arial" pitchFamily="34" charset="0"/>
                <a:ea typeface="MS PGothic" pitchFamily="34" charset="-128"/>
              </a:defRPr>
            </a:lvl3pPr>
            <a:lvl4pPr marL="1600200" indent="-228600">
              <a:defRPr sz="3200" b="1">
                <a:solidFill>
                  <a:schemeClr val="tx1"/>
                </a:solidFill>
                <a:latin typeface="Arial" pitchFamily="34" charset="0"/>
                <a:ea typeface="MS PGothic" pitchFamily="34" charset="-128"/>
              </a:defRPr>
            </a:lvl4pPr>
            <a:lvl5pPr marL="2057400" indent="-228600">
              <a:defRPr sz="3200" b="1">
                <a:solidFill>
                  <a:schemeClr val="tx1"/>
                </a:solidFill>
                <a:latin typeface="Arial" pitchFamily="34" charset="0"/>
                <a:ea typeface="MS PGothic" pitchFamily="34" charset="-128"/>
              </a:defRPr>
            </a:lvl5pPr>
            <a:lvl6pPr marL="25146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6pPr>
            <a:lvl7pPr marL="29718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7pPr>
            <a:lvl8pPr marL="34290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8pPr>
            <a:lvl9pPr marL="38862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9pPr>
          </a:lstStyle>
          <a:p>
            <a:pPr algn="r" eaLnBrk="0" hangingPunct="0">
              <a:spcAft>
                <a:spcPts val="600"/>
              </a:spcAft>
            </a:pPr>
            <a:r>
              <a:rPr lang="en-US" altLang="en-US" sz="1600">
                <a:solidFill>
                  <a:srgbClr val="66AA44"/>
                </a:solidFill>
                <a:latin typeface="Arial"/>
              </a:rPr>
              <a:t>CAPABILITIES</a:t>
            </a:r>
          </a:p>
          <a:p>
            <a:pPr algn="r" eaLnBrk="0" hangingPunct="0"/>
            <a:r>
              <a:rPr lang="en-US" altLang="en-US" sz="1400" b="0">
                <a:solidFill>
                  <a:prstClr val="white"/>
                </a:solidFill>
                <a:latin typeface="Arial"/>
              </a:rPr>
              <a:t>Chose the environment and applications that meet your needs, then change them </a:t>
            </a:r>
            <a:br>
              <a:rPr lang="en-US" altLang="en-US" sz="1400" b="0">
                <a:solidFill>
                  <a:prstClr val="white"/>
                </a:solidFill>
                <a:latin typeface="Arial"/>
              </a:rPr>
            </a:br>
            <a:r>
              <a:rPr lang="en-US" altLang="en-US" sz="1400" b="0">
                <a:solidFill>
                  <a:prstClr val="white"/>
                </a:solidFill>
                <a:latin typeface="Arial"/>
              </a:rPr>
              <a:t>as your needs change.</a:t>
            </a:r>
          </a:p>
        </p:txBody>
      </p:sp>
      <p:sp>
        <p:nvSpPr>
          <p:cNvPr id="47" name="TextBox 46"/>
          <p:cNvSpPr txBox="1"/>
          <p:nvPr/>
        </p:nvSpPr>
        <p:spPr>
          <a:xfrm>
            <a:off x="3791678" y="3355322"/>
            <a:ext cx="4621595" cy="400069"/>
          </a:xfrm>
          <a:prstGeom prst="rect">
            <a:avLst/>
          </a:prstGeom>
          <a:noFill/>
        </p:spPr>
        <p:txBody>
          <a:bodyPr wrap="square" rtlCol="0">
            <a:spAutoFit/>
          </a:bodyPr>
          <a:lstStyle/>
          <a:p>
            <a:pPr algn="ctr"/>
            <a:r>
              <a:rPr lang="en-US" sz="2000">
                <a:solidFill>
                  <a:prstClr val="white"/>
                </a:solidFill>
                <a:latin typeface="Arial"/>
              </a:rPr>
              <a:t>DIAL IT IN</a:t>
            </a:r>
          </a:p>
        </p:txBody>
      </p:sp>
      <p:sp>
        <p:nvSpPr>
          <p:cNvPr id="51" name="Rectangle 33"/>
          <p:cNvSpPr>
            <a:spLocks noChangeArrowheads="1"/>
          </p:cNvSpPr>
          <p:nvPr/>
        </p:nvSpPr>
        <p:spPr bwMode="auto">
          <a:xfrm>
            <a:off x="7487950" y="3852039"/>
            <a:ext cx="3741292" cy="538554"/>
          </a:xfrm>
          <a:prstGeom prst="rect">
            <a:avLst/>
          </a:prstGeom>
          <a:noFill/>
          <a:ln>
            <a:noFill/>
          </a:ln>
        </p:spPr>
        <p:txBody>
          <a:bodyPr wrap="square" lIns="0" tIns="0" rIns="0" bIns="0">
            <a:spAutoFit/>
          </a:bodyPr>
          <a:lstStyle>
            <a:lvl1pPr>
              <a:defRPr sz="3200" b="1">
                <a:solidFill>
                  <a:schemeClr val="tx1"/>
                </a:solidFill>
                <a:latin typeface="Arial" pitchFamily="34" charset="0"/>
                <a:ea typeface="MS PGothic" pitchFamily="34" charset="-128"/>
              </a:defRPr>
            </a:lvl1pPr>
            <a:lvl2pPr marL="742950" indent="-285750">
              <a:defRPr sz="3200" b="1">
                <a:solidFill>
                  <a:schemeClr val="tx1"/>
                </a:solidFill>
                <a:latin typeface="Arial" pitchFamily="34" charset="0"/>
                <a:ea typeface="MS PGothic" pitchFamily="34" charset="-128"/>
              </a:defRPr>
            </a:lvl2pPr>
            <a:lvl3pPr marL="1143000" indent="-228600">
              <a:defRPr sz="3200" b="1">
                <a:solidFill>
                  <a:schemeClr val="tx1"/>
                </a:solidFill>
                <a:latin typeface="Arial" pitchFamily="34" charset="0"/>
                <a:ea typeface="MS PGothic" pitchFamily="34" charset="-128"/>
              </a:defRPr>
            </a:lvl3pPr>
            <a:lvl4pPr marL="1600200" indent="-228600">
              <a:defRPr sz="3200" b="1">
                <a:solidFill>
                  <a:schemeClr val="tx1"/>
                </a:solidFill>
                <a:latin typeface="Arial" pitchFamily="34" charset="0"/>
                <a:ea typeface="MS PGothic" pitchFamily="34" charset="-128"/>
              </a:defRPr>
            </a:lvl4pPr>
            <a:lvl5pPr marL="2057400" indent="-228600">
              <a:defRPr sz="3200" b="1">
                <a:solidFill>
                  <a:schemeClr val="tx1"/>
                </a:solidFill>
                <a:latin typeface="Arial" pitchFamily="34" charset="0"/>
                <a:ea typeface="MS PGothic" pitchFamily="34" charset="-128"/>
              </a:defRPr>
            </a:lvl5pPr>
            <a:lvl6pPr marL="25146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6pPr>
            <a:lvl7pPr marL="29718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7pPr>
            <a:lvl8pPr marL="34290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8pPr>
            <a:lvl9pPr marL="3886200" indent="-228600" eaLnBrk="0" fontAlgn="base" hangingPunct="0">
              <a:spcBef>
                <a:spcPct val="10000"/>
              </a:spcBef>
              <a:spcAft>
                <a:spcPct val="10000"/>
              </a:spcAft>
              <a:defRPr sz="3200" b="1">
                <a:solidFill>
                  <a:schemeClr val="tx1"/>
                </a:solidFill>
                <a:latin typeface="Arial" pitchFamily="34" charset="0"/>
                <a:ea typeface="MS PGothic" pitchFamily="34" charset="-128"/>
              </a:defRPr>
            </a:lvl9pPr>
          </a:lstStyle>
          <a:p>
            <a:pPr eaLnBrk="0" hangingPunct="0">
              <a:spcAft>
                <a:spcPts val="600"/>
              </a:spcAft>
            </a:pPr>
            <a:r>
              <a:rPr lang="en-US" altLang="en-US" sz="1600">
                <a:solidFill>
                  <a:srgbClr val="FFB500"/>
                </a:solidFill>
                <a:latin typeface="Arial"/>
              </a:rPr>
              <a:t>NUMBER of USERS</a:t>
            </a:r>
          </a:p>
          <a:p>
            <a:pPr eaLnBrk="0" hangingPunct="0"/>
            <a:r>
              <a:rPr lang="en-US" altLang="en-US" sz="1400" b="0">
                <a:solidFill>
                  <a:prstClr val="white"/>
                </a:solidFill>
                <a:latin typeface="Arial"/>
              </a:rPr>
              <a:t>Flex your user base as needed.</a:t>
            </a:r>
          </a:p>
        </p:txBody>
      </p:sp>
      <p:sp>
        <p:nvSpPr>
          <p:cNvPr id="52" name="Rectangle 51"/>
          <p:cNvSpPr/>
          <p:nvPr/>
        </p:nvSpPr>
        <p:spPr>
          <a:xfrm>
            <a:off x="465198" y="1536798"/>
            <a:ext cx="560770" cy="514298"/>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lstStyle/>
          <a:p>
            <a:pPr algn="ctr"/>
            <a:r>
              <a:rPr lang="en-US" sz="2400" b="1">
                <a:solidFill>
                  <a:srgbClr val="003344"/>
                </a:solidFill>
              </a:rPr>
              <a:t>1</a:t>
            </a:r>
          </a:p>
        </p:txBody>
      </p:sp>
      <p:sp>
        <p:nvSpPr>
          <p:cNvPr id="53" name="Rectangle 52"/>
          <p:cNvSpPr/>
          <p:nvPr/>
        </p:nvSpPr>
        <p:spPr>
          <a:xfrm>
            <a:off x="1025969" y="1536798"/>
            <a:ext cx="4955235" cy="514298"/>
          </a:xfrm>
          <a:prstGeom prst="rect">
            <a:avLst/>
          </a:prstGeom>
          <a:noFill/>
          <a:ln w="19050" cap="rnd">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14" tIns="72009" rIns="72009" bIns="72009" rtlCol="0" anchor="ctr"/>
          <a:lstStyle/>
          <a:p>
            <a:r>
              <a:rPr lang="en-US">
                <a:solidFill>
                  <a:prstClr val="white"/>
                </a:solidFill>
              </a:rPr>
              <a:t>Contract is one piece of paper</a:t>
            </a:r>
          </a:p>
        </p:txBody>
      </p:sp>
      <p:sp>
        <p:nvSpPr>
          <p:cNvPr id="54" name="Rectangle 53"/>
          <p:cNvSpPr/>
          <p:nvPr/>
        </p:nvSpPr>
        <p:spPr>
          <a:xfrm>
            <a:off x="465198" y="2155860"/>
            <a:ext cx="560770" cy="514298"/>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lstStyle/>
          <a:p>
            <a:pPr algn="ctr"/>
            <a:r>
              <a:rPr lang="en-US" sz="2400" b="1">
                <a:solidFill>
                  <a:srgbClr val="003344"/>
                </a:solidFill>
              </a:rPr>
              <a:t>2</a:t>
            </a:r>
          </a:p>
        </p:txBody>
      </p:sp>
      <p:sp>
        <p:nvSpPr>
          <p:cNvPr id="55" name="Rectangle 54"/>
          <p:cNvSpPr/>
          <p:nvPr/>
        </p:nvSpPr>
        <p:spPr>
          <a:xfrm>
            <a:off x="1025969" y="2155860"/>
            <a:ext cx="4955235" cy="514298"/>
          </a:xfrm>
          <a:prstGeom prst="rect">
            <a:avLst/>
          </a:prstGeom>
          <a:noFill/>
          <a:ln w="19050" cap="rnd">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14" tIns="72009" rIns="72009" bIns="72009" rtlCol="0" anchor="ctr"/>
          <a:lstStyle/>
          <a:p>
            <a:r>
              <a:rPr lang="en-US">
                <a:solidFill>
                  <a:prstClr val="white"/>
                </a:solidFill>
              </a:rPr>
              <a:t>Pay only for what you use</a:t>
            </a:r>
          </a:p>
        </p:txBody>
      </p:sp>
      <p:sp>
        <p:nvSpPr>
          <p:cNvPr id="56" name="Rectangle 55"/>
          <p:cNvSpPr/>
          <p:nvPr/>
        </p:nvSpPr>
        <p:spPr>
          <a:xfrm>
            <a:off x="465198" y="2774923"/>
            <a:ext cx="560770" cy="514298"/>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lstStyle/>
          <a:p>
            <a:pPr algn="ctr"/>
            <a:r>
              <a:rPr lang="en-US" sz="2400" b="1">
                <a:solidFill>
                  <a:srgbClr val="003344"/>
                </a:solidFill>
              </a:rPr>
              <a:t>3</a:t>
            </a:r>
          </a:p>
        </p:txBody>
      </p:sp>
      <p:sp>
        <p:nvSpPr>
          <p:cNvPr id="57" name="Rectangle 56"/>
          <p:cNvSpPr/>
          <p:nvPr/>
        </p:nvSpPr>
        <p:spPr>
          <a:xfrm>
            <a:off x="1025969" y="2774923"/>
            <a:ext cx="4955235" cy="514298"/>
          </a:xfrm>
          <a:prstGeom prst="rect">
            <a:avLst/>
          </a:prstGeom>
          <a:noFill/>
          <a:ln w="19050" cap="rnd">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14" tIns="72009" rIns="72009" bIns="72009" rtlCol="0" anchor="ctr"/>
          <a:lstStyle/>
          <a:p>
            <a:r>
              <a:rPr lang="en-US">
                <a:solidFill>
                  <a:prstClr val="white"/>
                </a:solidFill>
              </a:rPr>
              <a:t>No large capital investment</a:t>
            </a:r>
          </a:p>
        </p:txBody>
      </p:sp>
      <p:sp>
        <p:nvSpPr>
          <p:cNvPr id="62" name="Rectangle 61"/>
          <p:cNvSpPr/>
          <p:nvPr/>
        </p:nvSpPr>
        <p:spPr>
          <a:xfrm>
            <a:off x="6204445" y="1536798"/>
            <a:ext cx="560770" cy="514298"/>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lstStyle/>
          <a:p>
            <a:pPr algn="ctr"/>
            <a:r>
              <a:rPr lang="en-US" sz="2400" b="1">
                <a:solidFill>
                  <a:srgbClr val="003344"/>
                </a:solidFill>
              </a:rPr>
              <a:t>4</a:t>
            </a:r>
          </a:p>
        </p:txBody>
      </p:sp>
      <p:sp>
        <p:nvSpPr>
          <p:cNvPr id="63" name="Rectangle 62"/>
          <p:cNvSpPr/>
          <p:nvPr/>
        </p:nvSpPr>
        <p:spPr>
          <a:xfrm>
            <a:off x="6765214" y="1536798"/>
            <a:ext cx="4955234" cy="514298"/>
          </a:xfrm>
          <a:prstGeom prst="rect">
            <a:avLst/>
          </a:prstGeom>
          <a:noFill/>
          <a:ln w="19050" cap="rnd">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14" tIns="72009" rIns="72009" bIns="72009" rtlCol="0" anchor="ctr"/>
          <a:lstStyle/>
          <a:p>
            <a:r>
              <a:rPr lang="en-US">
                <a:solidFill>
                  <a:prstClr val="white"/>
                </a:solidFill>
              </a:rPr>
              <a:t>Scale as you grow</a:t>
            </a:r>
          </a:p>
        </p:txBody>
      </p:sp>
      <p:sp>
        <p:nvSpPr>
          <p:cNvPr id="65" name="Rectangle 64"/>
          <p:cNvSpPr/>
          <p:nvPr/>
        </p:nvSpPr>
        <p:spPr>
          <a:xfrm>
            <a:off x="6204445" y="2155860"/>
            <a:ext cx="560770" cy="514298"/>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lstStyle/>
          <a:p>
            <a:pPr algn="ctr"/>
            <a:r>
              <a:rPr lang="en-US" sz="2400" b="1">
                <a:solidFill>
                  <a:srgbClr val="003344"/>
                </a:solidFill>
              </a:rPr>
              <a:t>5</a:t>
            </a:r>
          </a:p>
        </p:txBody>
      </p:sp>
      <p:sp>
        <p:nvSpPr>
          <p:cNvPr id="66" name="Rectangle 65"/>
          <p:cNvSpPr/>
          <p:nvPr/>
        </p:nvSpPr>
        <p:spPr>
          <a:xfrm>
            <a:off x="6765214" y="2155860"/>
            <a:ext cx="4955234" cy="514298"/>
          </a:xfrm>
          <a:prstGeom prst="rect">
            <a:avLst/>
          </a:prstGeom>
          <a:noFill/>
          <a:ln w="19050" cap="rnd">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14" tIns="72009" rIns="72009" bIns="72009" rtlCol="0" anchor="ctr"/>
          <a:lstStyle/>
          <a:p>
            <a:r>
              <a:rPr lang="en-US">
                <a:solidFill>
                  <a:prstClr val="white"/>
                </a:solidFill>
              </a:rPr>
              <a:t>Support in addition to software</a:t>
            </a:r>
          </a:p>
        </p:txBody>
      </p:sp>
      <p:sp>
        <p:nvSpPr>
          <p:cNvPr id="68" name="Rectangle 67"/>
          <p:cNvSpPr/>
          <p:nvPr/>
        </p:nvSpPr>
        <p:spPr>
          <a:xfrm>
            <a:off x="6204445" y="2774923"/>
            <a:ext cx="560770" cy="514298"/>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lstStyle/>
          <a:p>
            <a:pPr algn="ctr"/>
            <a:r>
              <a:rPr lang="en-US" sz="2400" b="1">
                <a:solidFill>
                  <a:srgbClr val="003344"/>
                </a:solidFill>
              </a:rPr>
              <a:t>6</a:t>
            </a:r>
          </a:p>
        </p:txBody>
      </p:sp>
      <p:sp>
        <p:nvSpPr>
          <p:cNvPr id="69" name="Rectangle 68"/>
          <p:cNvSpPr/>
          <p:nvPr/>
        </p:nvSpPr>
        <p:spPr>
          <a:xfrm>
            <a:off x="6765214" y="2774923"/>
            <a:ext cx="4955234" cy="514298"/>
          </a:xfrm>
          <a:prstGeom prst="rect">
            <a:avLst/>
          </a:prstGeom>
          <a:noFill/>
          <a:ln w="19050" cap="rnd">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14" tIns="72009" rIns="72009" bIns="72009" rtlCol="0" anchor="ctr"/>
          <a:lstStyle/>
          <a:p>
            <a:r>
              <a:rPr lang="en-US">
                <a:solidFill>
                  <a:prstClr val="white"/>
                </a:solidFill>
              </a:rPr>
              <a:t>Turn it on and turn it off</a:t>
            </a:r>
          </a:p>
        </p:txBody>
      </p:sp>
      <p:grpSp>
        <p:nvGrpSpPr>
          <p:cNvPr id="42" name="Group 41"/>
          <p:cNvGrpSpPr/>
          <p:nvPr/>
        </p:nvGrpSpPr>
        <p:grpSpPr>
          <a:xfrm>
            <a:off x="5134574" y="3852039"/>
            <a:ext cx="1919678" cy="1918984"/>
            <a:chOff x="5013619" y="6814170"/>
            <a:chExt cx="2160000" cy="2160000"/>
          </a:xfrm>
        </p:grpSpPr>
        <p:sp>
          <p:nvSpPr>
            <p:cNvPr id="43" name="Freeform 8"/>
            <p:cNvSpPr>
              <a:spLocks/>
            </p:cNvSpPr>
            <p:nvPr/>
          </p:nvSpPr>
          <p:spPr bwMode="auto">
            <a:xfrm>
              <a:off x="5013619" y="6814170"/>
              <a:ext cx="2160000" cy="2160000"/>
            </a:xfrm>
            <a:custGeom>
              <a:avLst/>
              <a:gdLst>
                <a:gd name="T0" fmla="*/ 116 w 231"/>
                <a:gd name="T1" fmla="*/ 232 h 232"/>
                <a:gd name="T2" fmla="*/ 116 w 231"/>
                <a:gd name="T3" fmla="*/ 232 h 232"/>
                <a:gd name="T4" fmla="*/ 0 w 231"/>
                <a:gd name="T5" fmla="*/ 116 h 232"/>
                <a:gd name="T6" fmla="*/ 116 w 231"/>
                <a:gd name="T7" fmla="*/ 0 h 232"/>
                <a:gd name="T8" fmla="*/ 231 w 231"/>
                <a:gd name="T9" fmla="*/ 116 h 232"/>
                <a:gd name="T10" fmla="*/ 116 w 231"/>
                <a:gd name="T11" fmla="*/ 232 h 232"/>
              </a:gdLst>
              <a:ahLst/>
              <a:cxnLst>
                <a:cxn ang="0">
                  <a:pos x="T0" y="T1"/>
                </a:cxn>
                <a:cxn ang="0">
                  <a:pos x="T2" y="T3"/>
                </a:cxn>
                <a:cxn ang="0">
                  <a:pos x="T4" y="T5"/>
                </a:cxn>
                <a:cxn ang="0">
                  <a:pos x="T6" y="T7"/>
                </a:cxn>
                <a:cxn ang="0">
                  <a:pos x="T8" y="T9"/>
                </a:cxn>
                <a:cxn ang="0">
                  <a:pos x="T10" y="T11"/>
                </a:cxn>
              </a:cxnLst>
              <a:rect l="0" t="0" r="r" b="b"/>
              <a:pathLst>
                <a:path w="231" h="232">
                  <a:moveTo>
                    <a:pt x="116" y="232"/>
                  </a:moveTo>
                  <a:cubicBezTo>
                    <a:pt x="116" y="232"/>
                    <a:pt x="116" y="232"/>
                    <a:pt x="116" y="232"/>
                  </a:cubicBezTo>
                  <a:cubicBezTo>
                    <a:pt x="52" y="232"/>
                    <a:pt x="0" y="180"/>
                    <a:pt x="0" y="116"/>
                  </a:cubicBezTo>
                  <a:cubicBezTo>
                    <a:pt x="0" y="52"/>
                    <a:pt x="52" y="0"/>
                    <a:pt x="116" y="0"/>
                  </a:cubicBezTo>
                  <a:cubicBezTo>
                    <a:pt x="179" y="0"/>
                    <a:pt x="231" y="52"/>
                    <a:pt x="231" y="116"/>
                  </a:cubicBezTo>
                  <a:cubicBezTo>
                    <a:pt x="231" y="180"/>
                    <a:pt x="179" y="232"/>
                    <a:pt x="116" y="232"/>
                  </a:cubicBezTo>
                </a:path>
              </a:pathLst>
            </a:custGeom>
            <a:solidFill>
              <a:schemeClr val="accent4"/>
            </a:solidFill>
            <a:ln w="38100" cap="flat">
              <a:solidFill>
                <a:schemeClr val="bg1"/>
              </a:solidFill>
              <a:prstDash val="solid"/>
              <a:miter lim="800000"/>
              <a:headEnd/>
              <a:tailEnd/>
            </a:ln>
          </p:spPr>
          <p:txBody>
            <a:bodyPr vert="horz" wrap="square" lIns="91452" tIns="45726" rIns="91452" bIns="45726" numCol="1" anchor="t" anchorCtr="0" compatLnSpc="1">
              <a:prstTxWarp prst="textNoShape">
                <a:avLst/>
              </a:prstTxWarp>
            </a:bodyPr>
            <a:lstStyle/>
            <a:p>
              <a:endParaRPr lang="en-US">
                <a:solidFill>
                  <a:prstClr val="white"/>
                </a:solidFill>
              </a:endParaRPr>
            </a:p>
          </p:txBody>
        </p:sp>
        <p:sp>
          <p:nvSpPr>
            <p:cNvPr id="46" name="Freeform 7"/>
            <p:cNvSpPr>
              <a:spLocks noEditPoints="1"/>
            </p:cNvSpPr>
            <p:nvPr/>
          </p:nvSpPr>
          <p:spPr bwMode="auto">
            <a:xfrm>
              <a:off x="5246527" y="8072022"/>
              <a:ext cx="1702811" cy="781862"/>
            </a:xfrm>
            <a:custGeom>
              <a:avLst/>
              <a:gdLst>
                <a:gd name="T0" fmla="*/ 172 w 182"/>
                <a:gd name="T1" fmla="*/ 0 h 84"/>
                <a:gd name="T2" fmla="*/ 179 w 182"/>
                <a:gd name="T3" fmla="*/ 14 h 84"/>
                <a:gd name="T4" fmla="*/ 169 w 182"/>
                <a:gd name="T5" fmla="*/ 10 h 84"/>
                <a:gd name="T6" fmla="*/ 165 w 182"/>
                <a:gd name="T7" fmla="*/ 20 h 84"/>
                <a:gd name="T8" fmla="*/ 167 w 182"/>
                <a:gd name="T9" fmla="*/ 35 h 84"/>
                <a:gd name="T10" fmla="*/ 159 w 182"/>
                <a:gd name="T11" fmla="*/ 29 h 84"/>
                <a:gd name="T12" fmla="*/ 152 w 182"/>
                <a:gd name="T13" fmla="*/ 37 h 84"/>
                <a:gd name="T14" fmla="*/ 157 w 182"/>
                <a:gd name="T15" fmla="*/ 60 h 84"/>
                <a:gd name="T16" fmla="*/ 145 w 182"/>
                <a:gd name="T17" fmla="*/ 45 h 84"/>
                <a:gd name="T18" fmla="*/ 136 w 182"/>
                <a:gd name="T19" fmla="*/ 51 h 84"/>
                <a:gd name="T20" fmla="*/ 131 w 182"/>
                <a:gd name="T21" fmla="*/ 65 h 84"/>
                <a:gd name="T22" fmla="*/ 127 w 182"/>
                <a:gd name="T23" fmla="*/ 56 h 84"/>
                <a:gd name="T24" fmla="*/ 117 w 182"/>
                <a:gd name="T25" fmla="*/ 60 h 84"/>
                <a:gd name="T26" fmla="*/ 109 w 182"/>
                <a:gd name="T27" fmla="*/ 72 h 84"/>
                <a:gd name="T28" fmla="*/ 107 w 182"/>
                <a:gd name="T29" fmla="*/ 62 h 84"/>
                <a:gd name="T30" fmla="*/ 97 w 182"/>
                <a:gd name="T31" fmla="*/ 63 h 84"/>
                <a:gd name="T32" fmla="*/ 85 w 182"/>
                <a:gd name="T33" fmla="*/ 83 h 84"/>
                <a:gd name="T34" fmla="*/ 86 w 182"/>
                <a:gd name="T35" fmla="*/ 63 h 84"/>
                <a:gd name="T36" fmla="*/ 75 w 182"/>
                <a:gd name="T37" fmla="*/ 62 h 84"/>
                <a:gd name="T38" fmla="*/ 62 w 182"/>
                <a:gd name="T39" fmla="*/ 69 h 84"/>
                <a:gd name="T40" fmla="*/ 65 w 182"/>
                <a:gd name="T41" fmla="*/ 60 h 84"/>
                <a:gd name="T42" fmla="*/ 55 w 182"/>
                <a:gd name="T43" fmla="*/ 56 h 84"/>
                <a:gd name="T44" fmla="*/ 41 w 182"/>
                <a:gd name="T45" fmla="*/ 59 h 84"/>
                <a:gd name="T46" fmla="*/ 46 w 182"/>
                <a:gd name="T47" fmla="*/ 51 h 84"/>
                <a:gd name="T48" fmla="*/ 38 w 182"/>
                <a:gd name="T49" fmla="*/ 45 h 84"/>
                <a:gd name="T50" fmla="*/ 16 w 182"/>
                <a:gd name="T51" fmla="*/ 51 h 84"/>
                <a:gd name="T52" fmla="*/ 30 w 182"/>
                <a:gd name="T53" fmla="*/ 37 h 84"/>
                <a:gd name="T54" fmla="*/ 23 w 182"/>
                <a:gd name="T55" fmla="*/ 29 h 84"/>
                <a:gd name="T56" fmla="*/ 9 w 182"/>
                <a:gd name="T57" fmla="*/ 25 h 84"/>
                <a:gd name="T58" fmla="*/ 17 w 182"/>
                <a:gd name="T59" fmla="*/ 20 h 84"/>
                <a:gd name="T60" fmla="*/ 13 w 182"/>
                <a:gd name="T61" fmla="*/ 10 h 84"/>
                <a:gd name="T62" fmla="*/ 0 w 182"/>
                <a:gd name="T63" fmla="*/ 3 h 84"/>
                <a:gd name="T64" fmla="*/ 10 w 182"/>
                <a:gd name="T6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2" h="84">
                  <a:moveTo>
                    <a:pt x="169" y="10"/>
                  </a:moveTo>
                  <a:cubicBezTo>
                    <a:pt x="171" y="7"/>
                    <a:pt x="172" y="4"/>
                    <a:pt x="172" y="0"/>
                  </a:cubicBezTo>
                  <a:cubicBezTo>
                    <a:pt x="182" y="3"/>
                    <a:pt x="182" y="3"/>
                    <a:pt x="182" y="3"/>
                  </a:cubicBezTo>
                  <a:cubicBezTo>
                    <a:pt x="181" y="7"/>
                    <a:pt x="180" y="10"/>
                    <a:pt x="179" y="14"/>
                  </a:cubicBezTo>
                  <a:cubicBezTo>
                    <a:pt x="169" y="10"/>
                    <a:pt x="169" y="10"/>
                    <a:pt x="169" y="10"/>
                  </a:cubicBezTo>
                  <a:cubicBezTo>
                    <a:pt x="169" y="10"/>
                    <a:pt x="169" y="10"/>
                    <a:pt x="169" y="10"/>
                  </a:cubicBezTo>
                  <a:close/>
                  <a:moveTo>
                    <a:pt x="159" y="29"/>
                  </a:moveTo>
                  <a:cubicBezTo>
                    <a:pt x="161" y="26"/>
                    <a:pt x="163" y="23"/>
                    <a:pt x="165" y="20"/>
                  </a:cubicBezTo>
                  <a:cubicBezTo>
                    <a:pt x="173" y="25"/>
                    <a:pt x="173" y="25"/>
                    <a:pt x="173" y="25"/>
                  </a:cubicBezTo>
                  <a:cubicBezTo>
                    <a:pt x="171" y="29"/>
                    <a:pt x="169" y="32"/>
                    <a:pt x="167" y="35"/>
                  </a:cubicBezTo>
                  <a:cubicBezTo>
                    <a:pt x="159" y="29"/>
                    <a:pt x="159" y="29"/>
                    <a:pt x="159" y="29"/>
                  </a:cubicBezTo>
                  <a:cubicBezTo>
                    <a:pt x="159" y="29"/>
                    <a:pt x="159" y="29"/>
                    <a:pt x="159" y="29"/>
                  </a:cubicBezTo>
                  <a:close/>
                  <a:moveTo>
                    <a:pt x="145" y="45"/>
                  </a:moveTo>
                  <a:cubicBezTo>
                    <a:pt x="147" y="42"/>
                    <a:pt x="150" y="40"/>
                    <a:pt x="152" y="37"/>
                  </a:cubicBezTo>
                  <a:cubicBezTo>
                    <a:pt x="167" y="51"/>
                    <a:pt x="167" y="51"/>
                    <a:pt x="167" y="51"/>
                  </a:cubicBezTo>
                  <a:cubicBezTo>
                    <a:pt x="163" y="54"/>
                    <a:pt x="160" y="57"/>
                    <a:pt x="157" y="60"/>
                  </a:cubicBezTo>
                  <a:cubicBezTo>
                    <a:pt x="145" y="45"/>
                    <a:pt x="145" y="45"/>
                    <a:pt x="145" y="45"/>
                  </a:cubicBezTo>
                  <a:cubicBezTo>
                    <a:pt x="145" y="45"/>
                    <a:pt x="145" y="45"/>
                    <a:pt x="145" y="45"/>
                  </a:cubicBezTo>
                  <a:close/>
                  <a:moveTo>
                    <a:pt x="127" y="56"/>
                  </a:moveTo>
                  <a:cubicBezTo>
                    <a:pt x="130" y="54"/>
                    <a:pt x="133" y="52"/>
                    <a:pt x="136" y="51"/>
                  </a:cubicBezTo>
                  <a:cubicBezTo>
                    <a:pt x="141" y="59"/>
                    <a:pt x="141" y="59"/>
                    <a:pt x="141" y="59"/>
                  </a:cubicBezTo>
                  <a:cubicBezTo>
                    <a:pt x="138" y="61"/>
                    <a:pt x="134" y="63"/>
                    <a:pt x="131" y="65"/>
                  </a:cubicBezTo>
                  <a:cubicBezTo>
                    <a:pt x="127" y="56"/>
                    <a:pt x="127" y="56"/>
                    <a:pt x="127" y="56"/>
                  </a:cubicBezTo>
                  <a:cubicBezTo>
                    <a:pt x="127" y="56"/>
                    <a:pt x="127" y="56"/>
                    <a:pt x="127" y="56"/>
                  </a:cubicBezTo>
                  <a:close/>
                  <a:moveTo>
                    <a:pt x="107" y="62"/>
                  </a:moveTo>
                  <a:cubicBezTo>
                    <a:pt x="110" y="62"/>
                    <a:pt x="114" y="61"/>
                    <a:pt x="117" y="60"/>
                  </a:cubicBezTo>
                  <a:cubicBezTo>
                    <a:pt x="120" y="69"/>
                    <a:pt x="120" y="69"/>
                    <a:pt x="120" y="69"/>
                  </a:cubicBezTo>
                  <a:cubicBezTo>
                    <a:pt x="116" y="70"/>
                    <a:pt x="113" y="71"/>
                    <a:pt x="109" y="72"/>
                  </a:cubicBezTo>
                  <a:cubicBezTo>
                    <a:pt x="107" y="62"/>
                    <a:pt x="107" y="62"/>
                    <a:pt x="107" y="62"/>
                  </a:cubicBezTo>
                  <a:cubicBezTo>
                    <a:pt x="107" y="62"/>
                    <a:pt x="107" y="62"/>
                    <a:pt x="107" y="62"/>
                  </a:cubicBezTo>
                  <a:close/>
                  <a:moveTo>
                    <a:pt x="86" y="63"/>
                  </a:moveTo>
                  <a:cubicBezTo>
                    <a:pt x="89" y="64"/>
                    <a:pt x="93" y="64"/>
                    <a:pt x="97" y="63"/>
                  </a:cubicBezTo>
                  <a:cubicBezTo>
                    <a:pt x="98" y="83"/>
                    <a:pt x="98" y="83"/>
                    <a:pt x="98" y="83"/>
                  </a:cubicBezTo>
                  <a:cubicBezTo>
                    <a:pt x="94" y="84"/>
                    <a:pt x="89" y="84"/>
                    <a:pt x="85" y="83"/>
                  </a:cubicBezTo>
                  <a:cubicBezTo>
                    <a:pt x="86" y="63"/>
                    <a:pt x="86" y="63"/>
                    <a:pt x="86" y="63"/>
                  </a:cubicBezTo>
                  <a:cubicBezTo>
                    <a:pt x="86" y="63"/>
                    <a:pt x="86" y="63"/>
                    <a:pt x="86" y="63"/>
                  </a:cubicBezTo>
                  <a:close/>
                  <a:moveTo>
                    <a:pt x="65" y="60"/>
                  </a:moveTo>
                  <a:cubicBezTo>
                    <a:pt x="69" y="61"/>
                    <a:pt x="72" y="62"/>
                    <a:pt x="75" y="62"/>
                  </a:cubicBezTo>
                  <a:cubicBezTo>
                    <a:pt x="73" y="72"/>
                    <a:pt x="73" y="72"/>
                    <a:pt x="73" y="72"/>
                  </a:cubicBezTo>
                  <a:cubicBezTo>
                    <a:pt x="70" y="71"/>
                    <a:pt x="66" y="70"/>
                    <a:pt x="62" y="69"/>
                  </a:cubicBezTo>
                  <a:cubicBezTo>
                    <a:pt x="65" y="60"/>
                    <a:pt x="65" y="60"/>
                    <a:pt x="65" y="60"/>
                  </a:cubicBezTo>
                  <a:cubicBezTo>
                    <a:pt x="65" y="60"/>
                    <a:pt x="65" y="60"/>
                    <a:pt x="65" y="60"/>
                  </a:cubicBezTo>
                  <a:close/>
                  <a:moveTo>
                    <a:pt x="46" y="51"/>
                  </a:moveTo>
                  <a:cubicBezTo>
                    <a:pt x="49" y="52"/>
                    <a:pt x="52" y="54"/>
                    <a:pt x="55" y="56"/>
                  </a:cubicBezTo>
                  <a:cubicBezTo>
                    <a:pt x="51" y="65"/>
                    <a:pt x="51" y="65"/>
                    <a:pt x="51" y="65"/>
                  </a:cubicBezTo>
                  <a:cubicBezTo>
                    <a:pt x="47" y="63"/>
                    <a:pt x="44" y="61"/>
                    <a:pt x="41" y="59"/>
                  </a:cubicBezTo>
                  <a:cubicBezTo>
                    <a:pt x="46" y="51"/>
                    <a:pt x="46" y="51"/>
                    <a:pt x="46" y="51"/>
                  </a:cubicBezTo>
                  <a:cubicBezTo>
                    <a:pt x="46" y="51"/>
                    <a:pt x="46" y="51"/>
                    <a:pt x="46" y="51"/>
                  </a:cubicBezTo>
                  <a:close/>
                  <a:moveTo>
                    <a:pt x="30" y="37"/>
                  </a:moveTo>
                  <a:cubicBezTo>
                    <a:pt x="32" y="40"/>
                    <a:pt x="35" y="42"/>
                    <a:pt x="38" y="45"/>
                  </a:cubicBezTo>
                  <a:cubicBezTo>
                    <a:pt x="25" y="60"/>
                    <a:pt x="25" y="60"/>
                    <a:pt x="25" y="60"/>
                  </a:cubicBezTo>
                  <a:cubicBezTo>
                    <a:pt x="21" y="57"/>
                    <a:pt x="18" y="54"/>
                    <a:pt x="16" y="51"/>
                  </a:cubicBezTo>
                  <a:cubicBezTo>
                    <a:pt x="30" y="37"/>
                    <a:pt x="30" y="37"/>
                    <a:pt x="30" y="37"/>
                  </a:cubicBezTo>
                  <a:cubicBezTo>
                    <a:pt x="30" y="37"/>
                    <a:pt x="30" y="37"/>
                    <a:pt x="30" y="37"/>
                  </a:cubicBezTo>
                  <a:close/>
                  <a:moveTo>
                    <a:pt x="17" y="20"/>
                  </a:moveTo>
                  <a:cubicBezTo>
                    <a:pt x="19" y="23"/>
                    <a:pt x="21" y="26"/>
                    <a:pt x="23" y="29"/>
                  </a:cubicBezTo>
                  <a:cubicBezTo>
                    <a:pt x="15" y="35"/>
                    <a:pt x="15" y="35"/>
                    <a:pt x="15" y="35"/>
                  </a:cubicBezTo>
                  <a:cubicBezTo>
                    <a:pt x="13" y="32"/>
                    <a:pt x="11" y="29"/>
                    <a:pt x="9" y="25"/>
                  </a:cubicBezTo>
                  <a:cubicBezTo>
                    <a:pt x="17" y="20"/>
                    <a:pt x="17" y="20"/>
                    <a:pt x="17" y="20"/>
                  </a:cubicBezTo>
                  <a:cubicBezTo>
                    <a:pt x="17" y="20"/>
                    <a:pt x="17" y="20"/>
                    <a:pt x="17" y="20"/>
                  </a:cubicBezTo>
                  <a:close/>
                  <a:moveTo>
                    <a:pt x="10" y="0"/>
                  </a:moveTo>
                  <a:cubicBezTo>
                    <a:pt x="11" y="4"/>
                    <a:pt x="12" y="7"/>
                    <a:pt x="13" y="10"/>
                  </a:cubicBezTo>
                  <a:cubicBezTo>
                    <a:pt x="4" y="14"/>
                    <a:pt x="4" y="14"/>
                    <a:pt x="4" y="14"/>
                  </a:cubicBezTo>
                  <a:cubicBezTo>
                    <a:pt x="2" y="10"/>
                    <a:pt x="1" y="7"/>
                    <a:pt x="0" y="3"/>
                  </a:cubicBezTo>
                  <a:cubicBezTo>
                    <a:pt x="10" y="0"/>
                    <a:pt x="10" y="0"/>
                    <a:pt x="10" y="0"/>
                  </a:cubicBezTo>
                  <a:cubicBezTo>
                    <a:pt x="10" y="0"/>
                    <a:pt x="10" y="0"/>
                    <a:pt x="10" y="0"/>
                  </a:cubicBezTo>
                  <a:close/>
                </a:path>
              </a:pathLst>
            </a:custGeom>
            <a:solidFill>
              <a:schemeClr val="bg1"/>
            </a:solidFill>
            <a:ln>
              <a:noFill/>
            </a:ln>
          </p:spPr>
          <p:txBody>
            <a:bodyPr vert="horz" wrap="square" lIns="91452" tIns="45726" rIns="91452" bIns="45726" numCol="1" anchor="t" anchorCtr="0" compatLnSpc="1">
              <a:prstTxWarp prst="textNoShape">
                <a:avLst/>
              </a:prstTxWarp>
            </a:bodyPr>
            <a:lstStyle/>
            <a:p>
              <a:endParaRPr lang="en-US">
                <a:solidFill>
                  <a:prstClr val="white"/>
                </a:solidFill>
              </a:endParaRPr>
            </a:p>
          </p:txBody>
        </p:sp>
        <p:sp>
          <p:nvSpPr>
            <p:cNvPr id="48" name="Freeform 14"/>
            <p:cNvSpPr>
              <a:spLocks/>
            </p:cNvSpPr>
            <p:nvPr/>
          </p:nvSpPr>
          <p:spPr bwMode="auto">
            <a:xfrm rot="3235237">
              <a:off x="6344130" y="7287324"/>
              <a:ext cx="70590" cy="787429"/>
            </a:xfrm>
            <a:custGeom>
              <a:avLst/>
              <a:gdLst>
                <a:gd name="T0" fmla="*/ 0 w 47"/>
                <a:gd name="T1" fmla="*/ 187 h 187"/>
                <a:gd name="T2" fmla="*/ 24 w 47"/>
                <a:gd name="T3" fmla="*/ 0 h 187"/>
                <a:gd name="T4" fmla="*/ 47 w 47"/>
                <a:gd name="T5" fmla="*/ 187 h 187"/>
                <a:gd name="T6" fmla="*/ 0 w 47"/>
                <a:gd name="T7" fmla="*/ 187 h 187"/>
              </a:gdLst>
              <a:ahLst/>
              <a:cxnLst>
                <a:cxn ang="0">
                  <a:pos x="T0" y="T1"/>
                </a:cxn>
                <a:cxn ang="0">
                  <a:pos x="T2" y="T3"/>
                </a:cxn>
                <a:cxn ang="0">
                  <a:pos x="T4" y="T5"/>
                </a:cxn>
                <a:cxn ang="0">
                  <a:pos x="T6" y="T7"/>
                </a:cxn>
              </a:cxnLst>
              <a:rect l="0" t="0" r="r" b="b"/>
              <a:pathLst>
                <a:path w="47" h="187">
                  <a:moveTo>
                    <a:pt x="0" y="187"/>
                  </a:moveTo>
                  <a:lnTo>
                    <a:pt x="24" y="0"/>
                  </a:lnTo>
                  <a:lnTo>
                    <a:pt x="47" y="187"/>
                  </a:lnTo>
                  <a:lnTo>
                    <a:pt x="0" y="187"/>
                  </a:lnTo>
                  <a:close/>
                </a:path>
              </a:pathLst>
            </a:custGeom>
            <a:solidFill>
              <a:schemeClr val="accent2"/>
            </a:solidFill>
            <a:ln>
              <a:noFill/>
            </a:ln>
          </p:spPr>
          <p:txBody>
            <a:bodyPr vert="horz" wrap="square" lIns="91452" tIns="45726" rIns="91452" bIns="45726" numCol="1" anchor="t" anchorCtr="0" compatLnSpc="1">
              <a:prstTxWarp prst="textNoShape">
                <a:avLst/>
              </a:prstTxWarp>
            </a:bodyPr>
            <a:lstStyle/>
            <a:p>
              <a:endParaRPr lang="en-US">
                <a:solidFill>
                  <a:prstClr val="white"/>
                </a:solidFill>
              </a:endParaRPr>
            </a:p>
          </p:txBody>
        </p:sp>
        <p:sp>
          <p:nvSpPr>
            <p:cNvPr id="49" name="Freeform 14"/>
            <p:cNvSpPr>
              <a:spLocks/>
            </p:cNvSpPr>
            <p:nvPr/>
          </p:nvSpPr>
          <p:spPr bwMode="auto">
            <a:xfrm rot="5857835">
              <a:off x="6414799" y="7555986"/>
              <a:ext cx="70590" cy="770880"/>
            </a:xfrm>
            <a:custGeom>
              <a:avLst/>
              <a:gdLst>
                <a:gd name="T0" fmla="*/ 0 w 47"/>
                <a:gd name="T1" fmla="*/ 187 h 187"/>
                <a:gd name="T2" fmla="*/ 24 w 47"/>
                <a:gd name="T3" fmla="*/ 0 h 187"/>
                <a:gd name="T4" fmla="*/ 47 w 47"/>
                <a:gd name="T5" fmla="*/ 187 h 187"/>
                <a:gd name="T6" fmla="*/ 0 w 47"/>
                <a:gd name="T7" fmla="*/ 187 h 187"/>
              </a:gdLst>
              <a:ahLst/>
              <a:cxnLst>
                <a:cxn ang="0">
                  <a:pos x="T0" y="T1"/>
                </a:cxn>
                <a:cxn ang="0">
                  <a:pos x="T2" y="T3"/>
                </a:cxn>
                <a:cxn ang="0">
                  <a:pos x="T4" y="T5"/>
                </a:cxn>
                <a:cxn ang="0">
                  <a:pos x="T6" y="T7"/>
                </a:cxn>
              </a:cxnLst>
              <a:rect l="0" t="0" r="r" b="b"/>
              <a:pathLst>
                <a:path w="47" h="187">
                  <a:moveTo>
                    <a:pt x="0" y="187"/>
                  </a:moveTo>
                  <a:lnTo>
                    <a:pt x="24" y="0"/>
                  </a:lnTo>
                  <a:lnTo>
                    <a:pt x="47" y="187"/>
                  </a:lnTo>
                  <a:lnTo>
                    <a:pt x="0" y="187"/>
                  </a:lnTo>
                  <a:close/>
                </a:path>
              </a:pathLst>
            </a:custGeom>
            <a:solidFill>
              <a:schemeClr val="accent1"/>
            </a:solidFill>
            <a:ln>
              <a:noFill/>
            </a:ln>
          </p:spPr>
          <p:txBody>
            <a:bodyPr vert="horz" wrap="square" lIns="91452" tIns="45726" rIns="91452" bIns="45726" numCol="1" anchor="t" anchorCtr="0" compatLnSpc="1">
              <a:prstTxWarp prst="textNoShape">
                <a:avLst/>
              </a:prstTxWarp>
            </a:bodyPr>
            <a:lstStyle/>
            <a:p>
              <a:endParaRPr lang="en-US">
                <a:solidFill>
                  <a:prstClr val="white"/>
                </a:solidFill>
              </a:endParaRPr>
            </a:p>
          </p:txBody>
        </p:sp>
        <p:sp>
          <p:nvSpPr>
            <p:cNvPr id="50" name="Freeform 6"/>
            <p:cNvSpPr>
              <a:spLocks noEditPoints="1"/>
            </p:cNvSpPr>
            <p:nvPr/>
          </p:nvSpPr>
          <p:spPr bwMode="auto">
            <a:xfrm>
              <a:off x="5125760" y="6953359"/>
              <a:ext cx="1944345" cy="988067"/>
            </a:xfrm>
            <a:custGeom>
              <a:avLst/>
              <a:gdLst>
                <a:gd name="T0" fmla="*/ 20 w 208"/>
                <a:gd name="T1" fmla="*/ 106 h 106"/>
                <a:gd name="T2" fmla="*/ 1 w 208"/>
                <a:gd name="T3" fmla="*/ 93 h 106"/>
                <a:gd name="T4" fmla="*/ 20 w 208"/>
                <a:gd name="T5" fmla="*/ 96 h 106"/>
                <a:gd name="T6" fmla="*/ 23 w 208"/>
                <a:gd name="T7" fmla="*/ 83 h 106"/>
                <a:gd name="T8" fmla="*/ 16 w 208"/>
                <a:gd name="T9" fmla="*/ 69 h 106"/>
                <a:gd name="T10" fmla="*/ 26 w 208"/>
                <a:gd name="T11" fmla="*/ 73 h 106"/>
                <a:gd name="T12" fmla="*/ 30 w 208"/>
                <a:gd name="T13" fmla="*/ 63 h 106"/>
                <a:gd name="T14" fmla="*/ 28 w 208"/>
                <a:gd name="T15" fmla="*/ 48 h 106"/>
                <a:gd name="T16" fmla="*/ 36 w 208"/>
                <a:gd name="T17" fmla="*/ 54 h 106"/>
                <a:gd name="T18" fmla="*/ 43 w 208"/>
                <a:gd name="T19" fmla="*/ 46 h 106"/>
                <a:gd name="T20" fmla="*/ 38 w 208"/>
                <a:gd name="T21" fmla="*/ 23 h 106"/>
                <a:gd name="T22" fmla="*/ 50 w 208"/>
                <a:gd name="T23" fmla="*/ 39 h 106"/>
                <a:gd name="T24" fmla="*/ 59 w 208"/>
                <a:gd name="T25" fmla="*/ 32 h 106"/>
                <a:gd name="T26" fmla="*/ 64 w 208"/>
                <a:gd name="T27" fmla="*/ 18 h 106"/>
                <a:gd name="T28" fmla="*/ 68 w 208"/>
                <a:gd name="T29" fmla="*/ 28 h 106"/>
                <a:gd name="T30" fmla="*/ 78 w 208"/>
                <a:gd name="T31" fmla="*/ 23 h 106"/>
                <a:gd name="T32" fmla="*/ 86 w 208"/>
                <a:gd name="T33" fmla="*/ 11 h 106"/>
                <a:gd name="T34" fmla="*/ 88 w 208"/>
                <a:gd name="T35" fmla="*/ 21 h 106"/>
                <a:gd name="T36" fmla="*/ 98 w 208"/>
                <a:gd name="T37" fmla="*/ 20 h 106"/>
                <a:gd name="T38" fmla="*/ 110 w 208"/>
                <a:gd name="T39" fmla="*/ 0 h 106"/>
                <a:gd name="T40" fmla="*/ 109 w 208"/>
                <a:gd name="T41" fmla="*/ 20 h 106"/>
                <a:gd name="T42" fmla="*/ 119 w 208"/>
                <a:gd name="T43" fmla="*/ 21 h 106"/>
                <a:gd name="T44" fmla="*/ 133 w 208"/>
                <a:gd name="T45" fmla="*/ 14 h 106"/>
                <a:gd name="T46" fmla="*/ 130 w 208"/>
                <a:gd name="T47" fmla="*/ 23 h 106"/>
                <a:gd name="T48" fmla="*/ 140 w 208"/>
                <a:gd name="T49" fmla="*/ 28 h 106"/>
                <a:gd name="T50" fmla="*/ 154 w 208"/>
                <a:gd name="T51" fmla="*/ 24 h 106"/>
                <a:gd name="T52" fmla="*/ 148 w 208"/>
                <a:gd name="T53" fmla="*/ 32 h 106"/>
                <a:gd name="T54" fmla="*/ 157 w 208"/>
                <a:gd name="T55" fmla="*/ 39 h 106"/>
                <a:gd name="T56" fmla="*/ 179 w 208"/>
                <a:gd name="T57" fmla="*/ 32 h 106"/>
                <a:gd name="T58" fmla="*/ 165 w 208"/>
                <a:gd name="T59" fmla="*/ 46 h 106"/>
                <a:gd name="T60" fmla="*/ 172 w 208"/>
                <a:gd name="T61" fmla="*/ 54 h 106"/>
                <a:gd name="T62" fmla="*/ 186 w 208"/>
                <a:gd name="T63" fmla="*/ 58 h 106"/>
                <a:gd name="T64" fmla="*/ 178 w 208"/>
                <a:gd name="T65" fmla="*/ 63 h 106"/>
                <a:gd name="T66" fmla="*/ 182 w 208"/>
                <a:gd name="T67" fmla="*/ 73 h 106"/>
                <a:gd name="T68" fmla="*/ 195 w 208"/>
                <a:gd name="T69" fmla="*/ 80 h 106"/>
                <a:gd name="T70" fmla="*/ 185 w 208"/>
                <a:gd name="T71" fmla="*/ 83 h 106"/>
                <a:gd name="T72" fmla="*/ 187 w 208"/>
                <a:gd name="T73" fmla="*/ 96 h 106"/>
                <a:gd name="T74" fmla="*/ 208 w 208"/>
                <a:gd name="T75" fmla="*/ 106 h 106"/>
                <a:gd name="T76" fmla="*/ 188 w 208"/>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8" h="106">
                  <a:moveTo>
                    <a:pt x="20" y="96"/>
                  </a:moveTo>
                  <a:cubicBezTo>
                    <a:pt x="20" y="99"/>
                    <a:pt x="20" y="103"/>
                    <a:pt x="20" y="106"/>
                  </a:cubicBezTo>
                  <a:cubicBezTo>
                    <a:pt x="0" y="106"/>
                    <a:pt x="0" y="106"/>
                    <a:pt x="0" y="106"/>
                  </a:cubicBezTo>
                  <a:cubicBezTo>
                    <a:pt x="0" y="102"/>
                    <a:pt x="0" y="98"/>
                    <a:pt x="1" y="93"/>
                  </a:cubicBezTo>
                  <a:cubicBezTo>
                    <a:pt x="20" y="96"/>
                    <a:pt x="20" y="96"/>
                    <a:pt x="20" y="96"/>
                  </a:cubicBezTo>
                  <a:cubicBezTo>
                    <a:pt x="20" y="96"/>
                    <a:pt x="20" y="96"/>
                    <a:pt x="20" y="96"/>
                  </a:cubicBezTo>
                  <a:close/>
                  <a:moveTo>
                    <a:pt x="26" y="73"/>
                  </a:moveTo>
                  <a:cubicBezTo>
                    <a:pt x="24" y="76"/>
                    <a:pt x="23" y="79"/>
                    <a:pt x="23" y="83"/>
                  </a:cubicBezTo>
                  <a:cubicBezTo>
                    <a:pt x="13" y="80"/>
                    <a:pt x="13" y="80"/>
                    <a:pt x="13" y="80"/>
                  </a:cubicBezTo>
                  <a:cubicBezTo>
                    <a:pt x="14" y="76"/>
                    <a:pt x="15" y="73"/>
                    <a:pt x="16" y="69"/>
                  </a:cubicBezTo>
                  <a:cubicBezTo>
                    <a:pt x="26" y="73"/>
                    <a:pt x="26" y="73"/>
                    <a:pt x="26" y="73"/>
                  </a:cubicBezTo>
                  <a:cubicBezTo>
                    <a:pt x="26" y="73"/>
                    <a:pt x="26" y="73"/>
                    <a:pt x="26" y="73"/>
                  </a:cubicBezTo>
                  <a:close/>
                  <a:moveTo>
                    <a:pt x="36" y="54"/>
                  </a:moveTo>
                  <a:cubicBezTo>
                    <a:pt x="34" y="57"/>
                    <a:pt x="32" y="60"/>
                    <a:pt x="30" y="63"/>
                  </a:cubicBezTo>
                  <a:cubicBezTo>
                    <a:pt x="21" y="58"/>
                    <a:pt x="21" y="58"/>
                    <a:pt x="21" y="58"/>
                  </a:cubicBezTo>
                  <a:cubicBezTo>
                    <a:pt x="24" y="55"/>
                    <a:pt x="26" y="52"/>
                    <a:pt x="28" y="48"/>
                  </a:cubicBezTo>
                  <a:cubicBezTo>
                    <a:pt x="36" y="54"/>
                    <a:pt x="36" y="54"/>
                    <a:pt x="36" y="54"/>
                  </a:cubicBezTo>
                  <a:cubicBezTo>
                    <a:pt x="36" y="54"/>
                    <a:pt x="36" y="54"/>
                    <a:pt x="36" y="54"/>
                  </a:cubicBezTo>
                  <a:close/>
                  <a:moveTo>
                    <a:pt x="50" y="39"/>
                  </a:moveTo>
                  <a:cubicBezTo>
                    <a:pt x="47" y="41"/>
                    <a:pt x="45" y="43"/>
                    <a:pt x="43" y="46"/>
                  </a:cubicBezTo>
                  <a:cubicBezTo>
                    <a:pt x="28" y="32"/>
                    <a:pt x="28" y="32"/>
                    <a:pt x="28" y="32"/>
                  </a:cubicBezTo>
                  <a:cubicBezTo>
                    <a:pt x="31" y="29"/>
                    <a:pt x="34" y="27"/>
                    <a:pt x="38" y="23"/>
                  </a:cubicBezTo>
                  <a:cubicBezTo>
                    <a:pt x="50" y="39"/>
                    <a:pt x="50" y="39"/>
                    <a:pt x="50" y="39"/>
                  </a:cubicBezTo>
                  <a:cubicBezTo>
                    <a:pt x="50" y="39"/>
                    <a:pt x="50" y="39"/>
                    <a:pt x="50" y="39"/>
                  </a:cubicBezTo>
                  <a:close/>
                  <a:moveTo>
                    <a:pt x="68" y="28"/>
                  </a:moveTo>
                  <a:cubicBezTo>
                    <a:pt x="65" y="29"/>
                    <a:pt x="62" y="31"/>
                    <a:pt x="59" y="32"/>
                  </a:cubicBezTo>
                  <a:cubicBezTo>
                    <a:pt x="54" y="24"/>
                    <a:pt x="54" y="24"/>
                    <a:pt x="54" y="24"/>
                  </a:cubicBezTo>
                  <a:cubicBezTo>
                    <a:pt x="57" y="22"/>
                    <a:pt x="60" y="20"/>
                    <a:pt x="64" y="18"/>
                  </a:cubicBezTo>
                  <a:cubicBezTo>
                    <a:pt x="68" y="28"/>
                    <a:pt x="68" y="28"/>
                    <a:pt x="68" y="28"/>
                  </a:cubicBezTo>
                  <a:cubicBezTo>
                    <a:pt x="68" y="28"/>
                    <a:pt x="68" y="28"/>
                    <a:pt x="68" y="28"/>
                  </a:cubicBezTo>
                  <a:close/>
                  <a:moveTo>
                    <a:pt x="88" y="21"/>
                  </a:moveTo>
                  <a:cubicBezTo>
                    <a:pt x="85" y="21"/>
                    <a:pt x="81" y="22"/>
                    <a:pt x="78" y="23"/>
                  </a:cubicBezTo>
                  <a:cubicBezTo>
                    <a:pt x="75" y="14"/>
                    <a:pt x="75" y="14"/>
                    <a:pt x="75" y="14"/>
                  </a:cubicBezTo>
                  <a:cubicBezTo>
                    <a:pt x="79" y="13"/>
                    <a:pt x="82" y="12"/>
                    <a:pt x="86" y="11"/>
                  </a:cubicBezTo>
                  <a:cubicBezTo>
                    <a:pt x="88" y="21"/>
                    <a:pt x="88" y="21"/>
                    <a:pt x="88" y="21"/>
                  </a:cubicBezTo>
                  <a:cubicBezTo>
                    <a:pt x="88" y="21"/>
                    <a:pt x="88" y="21"/>
                    <a:pt x="88" y="21"/>
                  </a:cubicBezTo>
                  <a:close/>
                  <a:moveTo>
                    <a:pt x="109" y="20"/>
                  </a:moveTo>
                  <a:cubicBezTo>
                    <a:pt x="105" y="19"/>
                    <a:pt x="102" y="19"/>
                    <a:pt x="98" y="20"/>
                  </a:cubicBezTo>
                  <a:cubicBezTo>
                    <a:pt x="97" y="0"/>
                    <a:pt x="97" y="0"/>
                    <a:pt x="97" y="0"/>
                  </a:cubicBezTo>
                  <a:cubicBezTo>
                    <a:pt x="101" y="0"/>
                    <a:pt x="106" y="0"/>
                    <a:pt x="110" y="0"/>
                  </a:cubicBezTo>
                  <a:cubicBezTo>
                    <a:pt x="109" y="20"/>
                    <a:pt x="109" y="20"/>
                    <a:pt x="109" y="20"/>
                  </a:cubicBezTo>
                  <a:cubicBezTo>
                    <a:pt x="109" y="20"/>
                    <a:pt x="109" y="20"/>
                    <a:pt x="109" y="20"/>
                  </a:cubicBezTo>
                  <a:close/>
                  <a:moveTo>
                    <a:pt x="130" y="23"/>
                  </a:moveTo>
                  <a:cubicBezTo>
                    <a:pt x="126" y="22"/>
                    <a:pt x="123" y="21"/>
                    <a:pt x="119" y="21"/>
                  </a:cubicBezTo>
                  <a:cubicBezTo>
                    <a:pt x="122" y="11"/>
                    <a:pt x="122" y="11"/>
                    <a:pt x="122" y="11"/>
                  </a:cubicBezTo>
                  <a:cubicBezTo>
                    <a:pt x="125" y="12"/>
                    <a:pt x="129" y="13"/>
                    <a:pt x="133" y="14"/>
                  </a:cubicBezTo>
                  <a:cubicBezTo>
                    <a:pt x="130" y="23"/>
                    <a:pt x="130" y="23"/>
                    <a:pt x="130" y="23"/>
                  </a:cubicBezTo>
                  <a:cubicBezTo>
                    <a:pt x="130" y="23"/>
                    <a:pt x="130" y="23"/>
                    <a:pt x="130" y="23"/>
                  </a:cubicBezTo>
                  <a:close/>
                  <a:moveTo>
                    <a:pt x="148" y="32"/>
                  </a:moveTo>
                  <a:cubicBezTo>
                    <a:pt x="146" y="31"/>
                    <a:pt x="143" y="29"/>
                    <a:pt x="140" y="28"/>
                  </a:cubicBezTo>
                  <a:cubicBezTo>
                    <a:pt x="144" y="18"/>
                    <a:pt x="144" y="18"/>
                    <a:pt x="144" y="18"/>
                  </a:cubicBezTo>
                  <a:cubicBezTo>
                    <a:pt x="147" y="20"/>
                    <a:pt x="151" y="22"/>
                    <a:pt x="154" y="24"/>
                  </a:cubicBezTo>
                  <a:cubicBezTo>
                    <a:pt x="148" y="32"/>
                    <a:pt x="148" y="32"/>
                    <a:pt x="148" y="32"/>
                  </a:cubicBezTo>
                  <a:cubicBezTo>
                    <a:pt x="148" y="32"/>
                    <a:pt x="148" y="32"/>
                    <a:pt x="148" y="32"/>
                  </a:cubicBezTo>
                  <a:close/>
                  <a:moveTo>
                    <a:pt x="165" y="46"/>
                  </a:moveTo>
                  <a:cubicBezTo>
                    <a:pt x="162" y="43"/>
                    <a:pt x="160" y="41"/>
                    <a:pt x="157" y="39"/>
                  </a:cubicBezTo>
                  <a:cubicBezTo>
                    <a:pt x="170" y="23"/>
                    <a:pt x="170" y="23"/>
                    <a:pt x="170" y="23"/>
                  </a:cubicBezTo>
                  <a:cubicBezTo>
                    <a:pt x="173" y="27"/>
                    <a:pt x="176" y="29"/>
                    <a:pt x="179" y="32"/>
                  </a:cubicBezTo>
                  <a:cubicBezTo>
                    <a:pt x="165" y="46"/>
                    <a:pt x="165" y="46"/>
                    <a:pt x="165" y="46"/>
                  </a:cubicBezTo>
                  <a:cubicBezTo>
                    <a:pt x="165" y="46"/>
                    <a:pt x="165" y="46"/>
                    <a:pt x="165" y="46"/>
                  </a:cubicBezTo>
                  <a:close/>
                  <a:moveTo>
                    <a:pt x="178" y="63"/>
                  </a:moveTo>
                  <a:cubicBezTo>
                    <a:pt x="175" y="60"/>
                    <a:pt x="174" y="57"/>
                    <a:pt x="172" y="54"/>
                  </a:cubicBezTo>
                  <a:cubicBezTo>
                    <a:pt x="180" y="48"/>
                    <a:pt x="180" y="48"/>
                    <a:pt x="180" y="48"/>
                  </a:cubicBezTo>
                  <a:cubicBezTo>
                    <a:pt x="182" y="52"/>
                    <a:pt x="184" y="55"/>
                    <a:pt x="186" y="58"/>
                  </a:cubicBezTo>
                  <a:cubicBezTo>
                    <a:pt x="178" y="63"/>
                    <a:pt x="178" y="63"/>
                    <a:pt x="178" y="63"/>
                  </a:cubicBezTo>
                  <a:cubicBezTo>
                    <a:pt x="178" y="63"/>
                    <a:pt x="178" y="63"/>
                    <a:pt x="178" y="63"/>
                  </a:cubicBezTo>
                  <a:close/>
                  <a:moveTo>
                    <a:pt x="185" y="83"/>
                  </a:moveTo>
                  <a:cubicBezTo>
                    <a:pt x="184" y="79"/>
                    <a:pt x="183" y="76"/>
                    <a:pt x="182" y="73"/>
                  </a:cubicBezTo>
                  <a:cubicBezTo>
                    <a:pt x="191" y="69"/>
                    <a:pt x="191" y="69"/>
                    <a:pt x="191" y="69"/>
                  </a:cubicBezTo>
                  <a:cubicBezTo>
                    <a:pt x="193" y="73"/>
                    <a:pt x="194" y="76"/>
                    <a:pt x="195" y="80"/>
                  </a:cubicBezTo>
                  <a:cubicBezTo>
                    <a:pt x="185" y="83"/>
                    <a:pt x="185" y="83"/>
                    <a:pt x="185" y="83"/>
                  </a:cubicBezTo>
                  <a:cubicBezTo>
                    <a:pt x="185" y="83"/>
                    <a:pt x="185" y="83"/>
                    <a:pt x="185" y="83"/>
                  </a:cubicBezTo>
                  <a:close/>
                  <a:moveTo>
                    <a:pt x="188" y="106"/>
                  </a:moveTo>
                  <a:cubicBezTo>
                    <a:pt x="188" y="103"/>
                    <a:pt x="187" y="99"/>
                    <a:pt x="187" y="96"/>
                  </a:cubicBezTo>
                  <a:cubicBezTo>
                    <a:pt x="207" y="93"/>
                    <a:pt x="207" y="93"/>
                    <a:pt x="207" y="93"/>
                  </a:cubicBezTo>
                  <a:cubicBezTo>
                    <a:pt x="207" y="98"/>
                    <a:pt x="208" y="102"/>
                    <a:pt x="208" y="106"/>
                  </a:cubicBezTo>
                  <a:cubicBezTo>
                    <a:pt x="188" y="106"/>
                    <a:pt x="188" y="106"/>
                    <a:pt x="188" y="106"/>
                  </a:cubicBezTo>
                  <a:cubicBezTo>
                    <a:pt x="188" y="106"/>
                    <a:pt x="188" y="106"/>
                    <a:pt x="188" y="106"/>
                  </a:cubicBezTo>
                  <a:close/>
                </a:path>
              </a:pathLst>
            </a:custGeom>
            <a:solidFill>
              <a:schemeClr val="bg1"/>
            </a:solidFill>
            <a:ln>
              <a:noFill/>
            </a:ln>
          </p:spPr>
          <p:txBody>
            <a:bodyPr vert="horz" wrap="square" lIns="91452" tIns="45726" rIns="91452" bIns="45726" numCol="1" anchor="t" anchorCtr="0" compatLnSpc="1">
              <a:prstTxWarp prst="textNoShape">
                <a:avLst/>
              </a:prstTxWarp>
            </a:bodyPr>
            <a:lstStyle/>
            <a:p>
              <a:endParaRPr lang="en-US">
                <a:solidFill>
                  <a:prstClr val="white"/>
                </a:solidFill>
              </a:endParaRPr>
            </a:p>
          </p:txBody>
        </p:sp>
        <p:sp>
          <p:nvSpPr>
            <p:cNvPr id="58" name="Freeform 14"/>
            <p:cNvSpPr>
              <a:spLocks/>
            </p:cNvSpPr>
            <p:nvPr/>
          </p:nvSpPr>
          <p:spPr bwMode="auto">
            <a:xfrm rot="17616441" flipH="1">
              <a:off x="5739902" y="7362107"/>
              <a:ext cx="70590" cy="770880"/>
            </a:xfrm>
            <a:custGeom>
              <a:avLst/>
              <a:gdLst>
                <a:gd name="T0" fmla="*/ 0 w 47"/>
                <a:gd name="T1" fmla="*/ 187 h 187"/>
                <a:gd name="T2" fmla="*/ 24 w 47"/>
                <a:gd name="T3" fmla="*/ 0 h 187"/>
                <a:gd name="T4" fmla="*/ 47 w 47"/>
                <a:gd name="T5" fmla="*/ 187 h 187"/>
                <a:gd name="T6" fmla="*/ 0 w 47"/>
                <a:gd name="T7" fmla="*/ 187 h 187"/>
              </a:gdLst>
              <a:ahLst/>
              <a:cxnLst>
                <a:cxn ang="0">
                  <a:pos x="T0" y="T1"/>
                </a:cxn>
                <a:cxn ang="0">
                  <a:pos x="T2" y="T3"/>
                </a:cxn>
                <a:cxn ang="0">
                  <a:pos x="T4" y="T5"/>
                </a:cxn>
                <a:cxn ang="0">
                  <a:pos x="T6" y="T7"/>
                </a:cxn>
              </a:cxnLst>
              <a:rect l="0" t="0" r="r" b="b"/>
              <a:pathLst>
                <a:path w="47" h="187">
                  <a:moveTo>
                    <a:pt x="0" y="187"/>
                  </a:moveTo>
                  <a:lnTo>
                    <a:pt x="24" y="0"/>
                  </a:lnTo>
                  <a:lnTo>
                    <a:pt x="47" y="187"/>
                  </a:lnTo>
                  <a:lnTo>
                    <a:pt x="0" y="187"/>
                  </a:lnTo>
                  <a:close/>
                </a:path>
              </a:pathLst>
            </a:custGeom>
            <a:solidFill>
              <a:schemeClr val="accent3"/>
            </a:solidFill>
            <a:ln>
              <a:noFill/>
            </a:ln>
          </p:spPr>
          <p:txBody>
            <a:bodyPr vert="horz" wrap="square" lIns="91452" tIns="45726" rIns="91452" bIns="45726" numCol="1" anchor="t" anchorCtr="0" compatLnSpc="1">
              <a:prstTxWarp prst="textNoShape">
                <a:avLst/>
              </a:prstTxWarp>
            </a:bodyPr>
            <a:lstStyle/>
            <a:p>
              <a:endParaRPr lang="en-US">
                <a:solidFill>
                  <a:prstClr val="white"/>
                </a:solidFill>
              </a:endParaRPr>
            </a:p>
          </p:txBody>
        </p:sp>
        <p:sp>
          <p:nvSpPr>
            <p:cNvPr id="59" name="Oval 13"/>
            <p:cNvSpPr>
              <a:spLocks noChangeArrowheads="1"/>
            </p:cNvSpPr>
            <p:nvPr/>
          </p:nvSpPr>
          <p:spPr bwMode="auto">
            <a:xfrm>
              <a:off x="6021619" y="7822170"/>
              <a:ext cx="144000" cy="1440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endParaRPr lang="en-US">
                <a:solidFill>
                  <a:prstClr val="white"/>
                </a:solidFill>
              </a:endParaRPr>
            </a:p>
          </p:txBody>
        </p:sp>
      </p:grpSp>
      <p:sp>
        <p:nvSpPr>
          <p:cNvPr id="33" name="Rectangle 32"/>
          <p:cNvSpPr/>
          <p:nvPr/>
        </p:nvSpPr>
        <p:spPr bwMode="gray">
          <a:xfrm>
            <a:off x="8063" y="6121321"/>
            <a:ext cx="12188825" cy="720804"/>
          </a:xfrm>
          <a:prstGeom prst="rect">
            <a:avLst/>
          </a:prstGeom>
          <a:solidFill>
            <a:schemeClr val="accent4"/>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a:spcBef>
                <a:spcPts val="0"/>
              </a:spcBef>
              <a:spcAft>
                <a:spcPts val="300"/>
              </a:spcAft>
            </a:pPr>
            <a:endParaRPr lang="en-US" sz="1600" kern="0">
              <a:solidFill>
                <a:sysClr val="windowText" lastClr="000000"/>
              </a:solidFill>
              <a:latin typeface="Arial" pitchFamily="34" charset="0"/>
              <a:cs typeface="Arial" pitchFamily="34" charset="0"/>
            </a:endParaRPr>
          </a:p>
        </p:txBody>
      </p:sp>
      <p:pic>
        <p:nvPicPr>
          <p:cNvPr id="75" name="Picture 74" descr="Nav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12" y="5754827"/>
            <a:ext cx="11628000" cy="942478"/>
          </a:xfrm>
          <a:prstGeom prst="rect">
            <a:avLst/>
          </a:prstGeom>
        </p:spPr>
      </p:pic>
      <p:sp>
        <p:nvSpPr>
          <p:cNvPr id="64" name="Rectangle 63"/>
          <p:cNvSpPr/>
          <p:nvPr/>
        </p:nvSpPr>
        <p:spPr bwMode="gray">
          <a:xfrm>
            <a:off x="2308121" y="5900989"/>
            <a:ext cx="1889750" cy="639978"/>
          </a:xfrm>
          <a:prstGeom prst="rect">
            <a:avLst/>
          </a:prstGeom>
          <a:solidFill>
            <a:srgbClr val="FF3366"/>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a:spcBef>
                <a:spcPts val="0"/>
              </a:spcBef>
              <a:spcAft>
                <a:spcPts val="300"/>
              </a:spcAft>
            </a:pPr>
            <a:endParaRPr lang="en-US" sz="1600" kern="0">
              <a:solidFill>
                <a:sysClr val="windowText" lastClr="000000"/>
              </a:solidFill>
              <a:latin typeface="Arial" pitchFamily="34" charset="0"/>
              <a:cs typeface="Arial" pitchFamily="34" charset="0"/>
            </a:endParaRPr>
          </a:p>
        </p:txBody>
      </p:sp>
      <p:sp>
        <p:nvSpPr>
          <p:cNvPr id="35" name="Rectangle 8"/>
          <p:cNvSpPr>
            <a:spLocks noChangeArrowheads="1"/>
          </p:cNvSpPr>
          <p:nvPr/>
        </p:nvSpPr>
        <p:spPr bwMode="auto">
          <a:xfrm>
            <a:off x="840174" y="6109869"/>
            <a:ext cx="8112" cy="289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37" name="Oval 14"/>
          <p:cNvSpPr>
            <a:spLocks noChangeArrowheads="1"/>
          </p:cNvSpPr>
          <p:nvPr/>
        </p:nvSpPr>
        <p:spPr bwMode="auto">
          <a:xfrm>
            <a:off x="949689" y="6127825"/>
            <a:ext cx="6953" cy="57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grpSp>
        <p:nvGrpSpPr>
          <p:cNvPr id="38" name="Group 37"/>
          <p:cNvGrpSpPr/>
          <p:nvPr/>
        </p:nvGrpSpPr>
        <p:grpSpPr>
          <a:xfrm>
            <a:off x="2462897" y="5996010"/>
            <a:ext cx="285081" cy="442903"/>
            <a:chOff x="4198397" y="2578100"/>
            <a:chExt cx="929517" cy="1444625"/>
          </a:xfrm>
          <a:solidFill>
            <a:schemeClr val="accent1"/>
          </a:solidFill>
        </p:grpSpPr>
        <p:sp>
          <p:nvSpPr>
            <p:cNvPr id="100" name="Freeform 15"/>
            <p:cNvSpPr>
              <a:spLocks/>
            </p:cNvSpPr>
            <p:nvPr/>
          </p:nvSpPr>
          <p:spPr bwMode="auto">
            <a:xfrm>
              <a:off x="4647664" y="2816289"/>
              <a:ext cx="85206" cy="187840"/>
            </a:xfrm>
            <a:custGeom>
              <a:avLst/>
              <a:gdLst>
                <a:gd name="T0" fmla="*/ 6 w 19"/>
                <a:gd name="T1" fmla="*/ 39 h 41"/>
                <a:gd name="T2" fmla="*/ 6 w 19"/>
                <a:gd name="T3" fmla="*/ 41 h 41"/>
                <a:gd name="T4" fmla="*/ 13 w 19"/>
                <a:gd name="T5" fmla="*/ 41 h 41"/>
                <a:gd name="T6" fmla="*/ 13 w 19"/>
                <a:gd name="T7" fmla="*/ 39 h 41"/>
                <a:gd name="T8" fmla="*/ 19 w 19"/>
                <a:gd name="T9" fmla="*/ 32 h 41"/>
                <a:gd name="T10" fmla="*/ 19 w 19"/>
                <a:gd name="T11" fmla="*/ 27 h 41"/>
                <a:gd name="T12" fmla="*/ 17 w 19"/>
                <a:gd name="T13" fmla="*/ 23 h 41"/>
                <a:gd name="T14" fmla="*/ 11 w 19"/>
                <a:gd name="T15" fmla="*/ 16 h 41"/>
                <a:gd name="T16" fmla="*/ 8 w 19"/>
                <a:gd name="T17" fmla="*/ 11 h 41"/>
                <a:gd name="T18" fmla="*/ 8 w 19"/>
                <a:gd name="T19" fmla="*/ 9 h 41"/>
                <a:gd name="T20" fmla="*/ 9 w 19"/>
                <a:gd name="T21" fmla="*/ 7 h 41"/>
                <a:gd name="T22" fmla="*/ 10 w 19"/>
                <a:gd name="T23" fmla="*/ 8 h 41"/>
                <a:gd name="T24" fmla="*/ 10 w 19"/>
                <a:gd name="T25" fmla="*/ 15 h 41"/>
                <a:gd name="T26" fmla="*/ 18 w 19"/>
                <a:gd name="T27" fmla="*/ 15 h 41"/>
                <a:gd name="T28" fmla="*/ 18 w 19"/>
                <a:gd name="T29" fmla="*/ 8 h 41"/>
                <a:gd name="T30" fmla="*/ 13 w 19"/>
                <a:gd name="T31" fmla="*/ 2 h 41"/>
                <a:gd name="T32" fmla="*/ 13 w 19"/>
                <a:gd name="T33" fmla="*/ 0 h 41"/>
                <a:gd name="T34" fmla="*/ 6 w 19"/>
                <a:gd name="T35" fmla="*/ 0 h 41"/>
                <a:gd name="T36" fmla="*/ 6 w 19"/>
                <a:gd name="T37" fmla="*/ 2 h 41"/>
                <a:gd name="T38" fmla="*/ 0 w 19"/>
                <a:gd name="T39" fmla="*/ 9 h 41"/>
                <a:gd name="T40" fmla="*/ 0 w 19"/>
                <a:gd name="T41" fmla="*/ 13 h 41"/>
                <a:gd name="T42" fmla="*/ 3 w 19"/>
                <a:gd name="T43" fmla="*/ 19 h 41"/>
                <a:gd name="T44" fmla="*/ 9 w 19"/>
                <a:gd name="T45" fmla="*/ 25 h 41"/>
                <a:gd name="T46" fmla="*/ 10 w 19"/>
                <a:gd name="T47" fmla="*/ 28 h 41"/>
                <a:gd name="T48" fmla="*/ 10 w 19"/>
                <a:gd name="T49" fmla="*/ 32 h 41"/>
                <a:gd name="T50" fmla="*/ 9 w 19"/>
                <a:gd name="T51" fmla="*/ 34 h 41"/>
                <a:gd name="T52" fmla="*/ 7 w 19"/>
                <a:gd name="T53" fmla="*/ 32 h 41"/>
                <a:gd name="T54" fmla="*/ 7 w 19"/>
                <a:gd name="T55" fmla="*/ 24 h 41"/>
                <a:gd name="T56" fmla="*/ 0 w 19"/>
                <a:gd name="T57" fmla="*/ 24 h 41"/>
                <a:gd name="T58" fmla="*/ 0 w 19"/>
                <a:gd name="T59" fmla="*/ 32 h 41"/>
                <a:gd name="T60" fmla="*/ 6 w 19"/>
                <a:gd name="T6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41">
                  <a:moveTo>
                    <a:pt x="6" y="39"/>
                  </a:moveTo>
                  <a:cubicBezTo>
                    <a:pt x="6" y="39"/>
                    <a:pt x="6" y="39"/>
                    <a:pt x="6" y="41"/>
                  </a:cubicBezTo>
                  <a:cubicBezTo>
                    <a:pt x="6" y="41"/>
                    <a:pt x="6" y="41"/>
                    <a:pt x="13" y="41"/>
                  </a:cubicBezTo>
                  <a:cubicBezTo>
                    <a:pt x="13" y="41"/>
                    <a:pt x="13" y="41"/>
                    <a:pt x="13" y="39"/>
                  </a:cubicBezTo>
                  <a:cubicBezTo>
                    <a:pt x="17" y="38"/>
                    <a:pt x="19" y="36"/>
                    <a:pt x="19" y="32"/>
                  </a:cubicBezTo>
                  <a:cubicBezTo>
                    <a:pt x="19" y="27"/>
                    <a:pt x="19" y="27"/>
                    <a:pt x="19" y="27"/>
                  </a:cubicBezTo>
                  <a:cubicBezTo>
                    <a:pt x="19" y="26"/>
                    <a:pt x="18" y="24"/>
                    <a:pt x="17" y="23"/>
                  </a:cubicBezTo>
                  <a:cubicBezTo>
                    <a:pt x="17" y="22"/>
                    <a:pt x="14" y="20"/>
                    <a:pt x="11" y="16"/>
                  </a:cubicBezTo>
                  <a:cubicBezTo>
                    <a:pt x="9" y="14"/>
                    <a:pt x="8" y="13"/>
                    <a:pt x="8" y="11"/>
                  </a:cubicBezTo>
                  <a:cubicBezTo>
                    <a:pt x="8" y="11"/>
                    <a:pt x="8" y="11"/>
                    <a:pt x="8" y="9"/>
                  </a:cubicBezTo>
                  <a:cubicBezTo>
                    <a:pt x="8" y="7"/>
                    <a:pt x="8" y="7"/>
                    <a:pt x="9" y="7"/>
                  </a:cubicBezTo>
                  <a:cubicBezTo>
                    <a:pt x="10" y="7"/>
                    <a:pt x="10" y="7"/>
                    <a:pt x="10" y="8"/>
                  </a:cubicBezTo>
                  <a:cubicBezTo>
                    <a:pt x="10" y="8"/>
                    <a:pt x="10" y="8"/>
                    <a:pt x="10" y="15"/>
                  </a:cubicBezTo>
                  <a:cubicBezTo>
                    <a:pt x="10" y="15"/>
                    <a:pt x="10" y="15"/>
                    <a:pt x="18" y="15"/>
                  </a:cubicBezTo>
                  <a:cubicBezTo>
                    <a:pt x="18" y="15"/>
                    <a:pt x="18" y="15"/>
                    <a:pt x="18" y="8"/>
                  </a:cubicBezTo>
                  <a:cubicBezTo>
                    <a:pt x="18" y="5"/>
                    <a:pt x="16" y="3"/>
                    <a:pt x="13" y="2"/>
                  </a:cubicBezTo>
                  <a:cubicBezTo>
                    <a:pt x="13" y="2"/>
                    <a:pt x="13" y="2"/>
                    <a:pt x="13" y="0"/>
                  </a:cubicBezTo>
                  <a:cubicBezTo>
                    <a:pt x="13" y="0"/>
                    <a:pt x="13" y="0"/>
                    <a:pt x="6" y="0"/>
                  </a:cubicBezTo>
                  <a:cubicBezTo>
                    <a:pt x="6" y="0"/>
                    <a:pt x="6" y="0"/>
                    <a:pt x="6" y="2"/>
                  </a:cubicBezTo>
                  <a:cubicBezTo>
                    <a:pt x="2" y="3"/>
                    <a:pt x="0" y="5"/>
                    <a:pt x="0" y="9"/>
                  </a:cubicBezTo>
                  <a:cubicBezTo>
                    <a:pt x="0" y="9"/>
                    <a:pt x="0" y="9"/>
                    <a:pt x="0" y="13"/>
                  </a:cubicBezTo>
                  <a:cubicBezTo>
                    <a:pt x="0" y="15"/>
                    <a:pt x="1" y="17"/>
                    <a:pt x="3" y="19"/>
                  </a:cubicBezTo>
                  <a:cubicBezTo>
                    <a:pt x="7" y="22"/>
                    <a:pt x="9" y="24"/>
                    <a:pt x="9" y="25"/>
                  </a:cubicBezTo>
                  <a:cubicBezTo>
                    <a:pt x="10" y="26"/>
                    <a:pt x="10" y="27"/>
                    <a:pt x="10" y="28"/>
                  </a:cubicBezTo>
                  <a:cubicBezTo>
                    <a:pt x="10" y="28"/>
                    <a:pt x="10" y="28"/>
                    <a:pt x="10" y="32"/>
                  </a:cubicBezTo>
                  <a:cubicBezTo>
                    <a:pt x="10" y="33"/>
                    <a:pt x="10" y="34"/>
                    <a:pt x="9" y="34"/>
                  </a:cubicBezTo>
                  <a:cubicBezTo>
                    <a:pt x="8" y="34"/>
                    <a:pt x="7" y="33"/>
                    <a:pt x="7" y="32"/>
                  </a:cubicBezTo>
                  <a:cubicBezTo>
                    <a:pt x="7" y="32"/>
                    <a:pt x="7" y="32"/>
                    <a:pt x="7" y="24"/>
                  </a:cubicBezTo>
                  <a:cubicBezTo>
                    <a:pt x="7" y="24"/>
                    <a:pt x="7" y="24"/>
                    <a:pt x="0" y="24"/>
                  </a:cubicBezTo>
                  <a:cubicBezTo>
                    <a:pt x="0" y="24"/>
                    <a:pt x="0" y="24"/>
                    <a:pt x="0" y="32"/>
                  </a:cubicBezTo>
                  <a:cubicBezTo>
                    <a:pt x="0" y="36"/>
                    <a:pt x="2" y="38"/>
                    <a:pt x="6"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01" name="Freeform 16"/>
            <p:cNvSpPr>
              <a:spLocks/>
            </p:cNvSpPr>
            <p:nvPr/>
          </p:nvSpPr>
          <p:spPr bwMode="auto">
            <a:xfrm>
              <a:off x="4789028" y="3040922"/>
              <a:ext cx="123936" cy="34857"/>
            </a:xfrm>
            <a:custGeom>
              <a:avLst/>
              <a:gdLst>
                <a:gd name="T0" fmla="*/ 7 w 27"/>
                <a:gd name="T1" fmla="*/ 5 h 8"/>
                <a:gd name="T2" fmla="*/ 5 w 27"/>
                <a:gd name="T3" fmla="*/ 6 h 8"/>
                <a:gd name="T4" fmla="*/ 0 w 27"/>
                <a:gd name="T5" fmla="*/ 8 h 8"/>
                <a:gd name="T6" fmla="*/ 9 w 27"/>
                <a:gd name="T7" fmla="*/ 7 h 8"/>
                <a:gd name="T8" fmla="*/ 10 w 27"/>
                <a:gd name="T9" fmla="*/ 7 h 8"/>
                <a:gd name="T10" fmla="*/ 13 w 27"/>
                <a:gd name="T11" fmla="*/ 5 h 8"/>
                <a:gd name="T12" fmla="*/ 27 w 27"/>
                <a:gd name="T13" fmla="*/ 1 h 8"/>
                <a:gd name="T14" fmla="*/ 25 w 27"/>
                <a:gd name="T15" fmla="*/ 0 h 8"/>
                <a:gd name="T16" fmla="*/ 7 w 2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
                  <a:moveTo>
                    <a:pt x="7" y="5"/>
                  </a:moveTo>
                  <a:cubicBezTo>
                    <a:pt x="6" y="5"/>
                    <a:pt x="6" y="6"/>
                    <a:pt x="5" y="6"/>
                  </a:cubicBezTo>
                  <a:cubicBezTo>
                    <a:pt x="4" y="7"/>
                    <a:pt x="2" y="8"/>
                    <a:pt x="0" y="8"/>
                  </a:cubicBezTo>
                  <a:cubicBezTo>
                    <a:pt x="9" y="7"/>
                    <a:pt x="9" y="7"/>
                    <a:pt x="9" y="7"/>
                  </a:cubicBezTo>
                  <a:cubicBezTo>
                    <a:pt x="9" y="7"/>
                    <a:pt x="9" y="7"/>
                    <a:pt x="10" y="7"/>
                  </a:cubicBezTo>
                  <a:cubicBezTo>
                    <a:pt x="11" y="6"/>
                    <a:pt x="12" y="6"/>
                    <a:pt x="13" y="5"/>
                  </a:cubicBezTo>
                  <a:cubicBezTo>
                    <a:pt x="18" y="3"/>
                    <a:pt x="23" y="1"/>
                    <a:pt x="27" y="1"/>
                  </a:cubicBezTo>
                  <a:cubicBezTo>
                    <a:pt x="26" y="0"/>
                    <a:pt x="26" y="0"/>
                    <a:pt x="25" y="0"/>
                  </a:cubicBezTo>
                  <a:cubicBezTo>
                    <a:pt x="21" y="0"/>
                    <a:pt x="13" y="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02" name="Freeform 17"/>
            <p:cNvSpPr>
              <a:spLocks noEditPoints="1"/>
            </p:cNvSpPr>
            <p:nvPr/>
          </p:nvSpPr>
          <p:spPr bwMode="auto">
            <a:xfrm>
              <a:off x="4198397" y="2578100"/>
              <a:ext cx="929517" cy="1444625"/>
            </a:xfrm>
            <a:custGeom>
              <a:avLst/>
              <a:gdLst>
                <a:gd name="T0" fmla="*/ 0 w 203"/>
                <a:gd name="T1" fmla="*/ 95 h 316"/>
                <a:gd name="T2" fmla="*/ 83 w 203"/>
                <a:gd name="T3" fmla="*/ 316 h 316"/>
                <a:gd name="T4" fmla="*/ 180 w 203"/>
                <a:gd name="T5" fmla="*/ 170 h 316"/>
                <a:gd name="T6" fmla="*/ 102 w 203"/>
                <a:gd name="T7" fmla="*/ 0 h 316"/>
                <a:gd name="T8" fmla="*/ 107 w 203"/>
                <a:gd name="T9" fmla="*/ 46 h 316"/>
                <a:gd name="T10" fmla="*/ 132 w 203"/>
                <a:gd name="T11" fmla="*/ 72 h 316"/>
                <a:gd name="T12" fmla="*/ 107 w 203"/>
                <a:gd name="T13" fmla="*/ 98 h 316"/>
                <a:gd name="T14" fmla="*/ 81 w 203"/>
                <a:gd name="T15" fmla="*/ 72 h 316"/>
                <a:gd name="T16" fmla="*/ 102 w 203"/>
                <a:gd name="T17" fmla="*/ 277 h 316"/>
                <a:gd name="T18" fmla="*/ 123 w 203"/>
                <a:gd name="T19" fmla="*/ 222 h 316"/>
                <a:gd name="T20" fmla="*/ 169 w 203"/>
                <a:gd name="T21" fmla="*/ 110 h 316"/>
                <a:gd name="T22" fmla="*/ 140 w 203"/>
                <a:gd name="T23" fmla="*/ 123 h 316"/>
                <a:gd name="T24" fmla="*/ 135 w 203"/>
                <a:gd name="T25" fmla="*/ 126 h 316"/>
                <a:gd name="T26" fmla="*/ 115 w 203"/>
                <a:gd name="T27" fmla="*/ 132 h 316"/>
                <a:gd name="T28" fmla="*/ 98 w 203"/>
                <a:gd name="T29" fmla="*/ 135 h 316"/>
                <a:gd name="T30" fmla="*/ 76 w 203"/>
                <a:gd name="T31" fmla="*/ 135 h 316"/>
                <a:gd name="T32" fmla="*/ 56 w 203"/>
                <a:gd name="T33" fmla="*/ 143 h 316"/>
                <a:gd name="T34" fmla="*/ 49 w 203"/>
                <a:gd name="T35" fmla="*/ 146 h 316"/>
                <a:gd name="T36" fmla="*/ 63 w 203"/>
                <a:gd name="T37" fmla="*/ 132 h 316"/>
                <a:gd name="T38" fmla="*/ 87 w 203"/>
                <a:gd name="T39" fmla="*/ 132 h 316"/>
                <a:gd name="T40" fmla="*/ 108 w 203"/>
                <a:gd name="T41" fmla="*/ 131 h 316"/>
                <a:gd name="T42" fmla="*/ 116 w 203"/>
                <a:gd name="T43" fmla="*/ 128 h 316"/>
                <a:gd name="T44" fmla="*/ 136 w 203"/>
                <a:gd name="T45" fmla="*/ 121 h 316"/>
                <a:gd name="T46" fmla="*/ 162 w 203"/>
                <a:gd name="T47" fmla="*/ 109 h 316"/>
                <a:gd name="T48" fmla="*/ 163 w 203"/>
                <a:gd name="T49" fmla="*/ 105 h 316"/>
                <a:gd name="T50" fmla="*/ 161 w 203"/>
                <a:gd name="T51" fmla="*/ 105 h 316"/>
                <a:gd name="T52" fmla="*/ 158 w 203"/>
                <a:gd name="T53" fmla="*/ 105 h 316"/>
                <a:gd name="T54" fmla="*/ 141 w 203"/>
                <a:gd name="T55" fmla="*/ 111 h 316"/>
                <a:gd name="T56" fmla="*/ 140 w 203"/>
                <a:gd name="T57" fmla="*/ 111 h 316"/>
                <a:gd name="T58" fmla="*/ 131 w 203"/>
                <a:gd name="T59" fmla="*/ 114 h 316"/>
                <a:gd name="T60" fmla="*/ 115 w 203"/>
                <a:gd name="T61" fmla="*/ 124 h 316"/>
                <a:gd name="T62" fmla="*/ 112 w 203"/>
                <a:gd name="T63" fmla="*/ 126 h 316"/>
                <a:gd name="T64" fmla="*/ 108 w 203"/>
                <a:gd name="T65" fmla="*/ 127 h 316"/>
                <a:gd name="T66" fmla="*/ 87 w 203"/>
                <a:gd name="T67" fmla="*/ 129 h 316"/>
                <a:gd name="T68" fmla="*/ 93 w 203"/>
                <a:gd name="T69" fmla="*/ 125 h 316"/>
                <a:gd name="T70" fmla="*/ 108 w 203"/>
                <a:gd name="T71" fmla="*/ 124 h 316"/>
                <a:gd name="T72" fmla="*/ 110 w 203"/>
                <a:gd name="T73" fmla="*/ 123 h 316"/>
                <a:gd name="T74" fmla="*/ 114 w 203"/>
                <a:gd name="T75" fmla="*/ 121 h 316"/>
                <a:gd name="T76" fmla="*/ 118 w 203"/>
                <a:gd name="T77" fmla="*/ 119 h 316"/>
                <a:gd name="T78" fmla="*/ 127 w 203"/>
                <a:gd name="T79" fmla="*/ 115 h 316"/>
                <a:gd name="T80" fmla="*/ 127 w 203"/>
                <a:gd name="T81" fmla="*/ 114 h 316"/>
                <a:gd name="T82" fmla="*/ 124 w 203"/>
                <a:gd name="T83" fmla="*/ 111 h 316"/>
                <a:gd name="T84" fmla="*/ 115 w 203"/>
                <a:gd name="T85" fmla="*/ 111 h 316"/>
                <a:gd name="T86" fmla="*/ 108 w 203"/>
                <a:gd name="T87" fmla="*/ 114 h 316"/>
                <a:gd name="T88" fmla="*/ 108 w 203"/>
                <a:gd name="T89" fmla="*/ 114 h 316"/>
                <a:gd name="T90" fmla="*/ 73 w 203"/>
                <a:gd name="T91" fmla="*/ 105 h 316"/>
                <a:gd name="T92" fmla="*/ 51 w 203"/>
                <a:gd name="T93" fmla="*/ 110 h 316"/>
                <a:gd name="T94" fmla="*/ 38 w 203"/>
                <a:gd name="T95" fmla="*/ 119 h 316"/>
                <a:gd name="T96" fmla="*/ 33 w 203"/>
                <a:gd name="T97" fmla="*/ 118 h 316"/>
                <a:gd name="T98" fmla="*/ 45 w 203"/>
                <a:gd name="T99" fmla="*/ 109 h 316"/>
                <a:gd name="T100" fmla="*/ 51 w 203"/>
                <a:gd name="T101" fmla="*/ 105 h 316"/>
                <a:gd name="T102" fmla="*/ 92 w 203"/>
                <a:gd name="T103" fmla="*/ 107 h 316"/>
                <a:gd name="T104" fmla="*/ 108 w 203"/>
                <a:gd name="T105" fmla="*/ 110 h 316"/>
                <a:gd name="T106" fmla="*/ 124 w 203"/>
                <a:gd name="T107" fmla="*/ 107 h 316"/>
                <a:gd name="T108" fmla="*/ 132 w 203"/>
                <a:gd name="T109" fmla="*/ 104 h 316"/>
                <a:gd name="T110" fmla="*/ 160 w 203"/>
                <a:gd name="T111" fmla="*/ 101 h 316"/>
                <a:gd name="T112" fmla="*/ 163 w 203"/>
                <a:gd name="T113" fmla="*/ 101 h 316"/>
                <a:gd name="T114" fmla="*/ 170 w 203"/>
                <a:gd name="T115" fmla="*/ 108 h 316"/>
                <a:gd name="T116" fmla="*/ 169 w 203"/>
                <a:gd name="T117" fmla="*/ 11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89" y="54"/>
                  </a:moveTo>
                  <a:cubicBezTo>
                    <a:pt x="93" y="49"/>
                    <a:pt x="100" y="46"/>
                    <a:pt x="107" y="46"/>
                  </a:cubicBezTo>
                  <a:cubicBezTo>
                    <a:pt x="114" y="46"/>
                    <a:pt x="120" y="49"/>
                    <a:pt x="125" y="54"/>
                  </a:cubicBezTo>
                  <a:cubicBezTo>
                    <a:pt x="129" y="59"/>
                    <a:pt x="132" y="65"/>
                    <a:pt x="132" y="72"/>
                  </a:cubicBezTo>
                  <a:cubicBezTo>
                    <a:pt x="132" y="79"/>
                    <a:pt x="129" y="85"/>
                    <a:pt x="125" y="90"/>
                  </a:cubicBezTo>
                  <a:cubicBezTo>
                    <a:pt x="120" y="95"/>
                    <a:pt x="114" y="98"/>
                    <a:pt x="107" y="98"/>
                  </a:cubicBezTo>
                  <a:cubicBezTo>
                    <a:pt x="100" y="98"/>
                    <a:pt x="93" y="95"/>
                    <a:pt x="89" y="90"/>
                  </a:cubicBezTo>
                  <a:cubicBezTo>
                    <a:pt x="84" y="85"/>
                    <a:pt x="81" y="79"/>
                    <a:pt x="81" y="72"/>
                  </a:cubicBezTo>
                  <a:cubicBezTo>
                    <a:pt x="81" y="65"/>
                    <a:pt x="84" y="59"/>
                    <a:pt x="89" y="54"/>
                  </a:cubicBezTo>
                  <a:close/>
                  <a:moveTo>
                    <a:pt x="102" y="277"/>
                  </a:moveTo>
                  <a:cubicBezTo>
                    <a:pt x="80" y="222"/>
                    <a:pt x="80" y="222"/>
                    <a:pt x="80" y="222"/>
                  </a:cubicBezTo>
                  <a:cubicBezTo>
                    <a:pt x="123" y="222"/>
                    <a:pt x="123" y="222"/>
                    <a:pt x="123" y="222"/>
                  </a:cubicBezTo>
                  <a:lnTo>
                    <a:pt x="102" y="277"/>
                  </a:lnTo>
                  <a:close/>
                  <a:moveTo>
                    <a:pt x="169" y="110"/>
                  </a:moveTo>
                  <a:cubicBezTo>
                    <a:pt x="168" y="110"/>
                    <a:pt x="166" y="112"/>
                    <a:pt x="162" y="113"/>
                  </a:cubicBezTo>
                  <a:cubicBezTo>
                    <a:pt x="154" y="117"/>
                    <a:pt x="142" y="123"/>
                    <a:pt x="140" y="123"/>
                  </a:cubicBezTo>
                  <a:cubicBezTo>
                    <a:pt x="140" y="124"/>
                    <a:pt x="139" y="124"/>
                    <a:pt x="138" y="125"/>
                  </a:cubicBezTo>
                  <a:cubicBezTo>
                    <a:pt x="137" y="125"/>
                    <a:pt x="136" y="126"/>
                    <a:pt x="135" y="126"/>
                  </a:cubicBezTo>
                  <a:cubicBezTo>
                    <a:pt x="133" y="126"/>
                    <a:pt x="118" y="131"/>
                    <a:pt x="117" y="131"/>
                  </a:cubicBezTo>
                  <a:cubicBezTo>
                    <a:pt x="116" y="131"/>
                    <a:pt x="115" y="132"/>
                    <a:pt x="115" y="132"/>
                  </a:cubicBezTo>
                  <a:cubicBezTo>
                    <a:pt x="112" y="133"/>
                    <a:pt x="109" y="135"/>
                    <a:pt x="107" y="135"/>
                  </a:cubicBezTo>
                  <a:cubicBezTo>
                    <a:pt x="105" y="134"/>
                    <a:pt x="102" y="135"/>
                    <a:pt x="98" y="135"/>
                  </a:cubicBezTo>
                  <a:cubicBezTo>
                    <a:pt x="95" y="135"/>
                    <a:pt x="91" y="135"/>
                    <a:pt x="87" y="136"/>
                  </a:cubicBezTo>
                  <a:cubicBezTo>
                    <a:pt x="83" y="136"/>
                    <a:pt x="79" y="135"/>
                    <a:pt x="76" y="135"/>
                  </a:cubicBezTo>
                  <a:cubicBezTo>
                    <a:pt x="71" y="135"/>
                    <a:pt x="68" y="135"/>
                    <a:pt x="64" y="135"/>
                  </a:cubicBezTo>
                  <a:cubicBezTo>
                    <a:pt x="63" y="136"/>
                    <a:pt x="60" y="139"/>
                    <a:pt x="56" y="143"/>
                  </a:cubicBezTo>
                  <a:cubicBezTo>
                    <a:pt x="55" y="145"/>
                    <a:pt x="53" y="147"/>
                    <a:pt x="51" y="149"/>
                  </a:cubicBezTo>
                  <a:cubicBezTo>
                    <a:pt x="51" y="148"/>
                    <a:pt x="50" y="147"/>
                    <a:pt x="49" y="146"/>
                  </a:cubicBezTo>
                  <a:cubicBezTo>
                    <a:pt x="51" y="144"/>
                    <a:pt x="53" y="142"/>
                    <a:pt x="54" y="139"/>
                  </a:cubicBezTo>
                  <a:cubicBezTo>
                    <a:pt x="58" y="136"/>
                    <a:pt x="61" y="133"/>
                    <a:pt x="63" y="132"/>
                  </a:cubicBezTo>
                  <a:cubicBezTo>
                    <a:pt x="67" y="131"/>
                    <a:pt x="71" y="131"/>
                    <a:pt x="76" y="132"/>
                  </a:cubicBezTo>
                  <a:cubicBezTo>
                    <a:pt x="79" y="132"/>
                    <a:pt x="83" y="132"/>
                    <a:pt x="87" y="132"/>
                  </a:cubicBezTo>
                  <a:cubicBezTo>
                    <a:pt x="91" y="132"/>
                    <a:pt x="94" y="131"/>
                    <a:pt x="97" y="131"/>
                  </a:cubicBezTo>
                  <a:cubicBezTo>
                    <a:pt x="102" y="131"/>
                    <a:pt x="106" y="131"/>
                    <a:pt x="108" y="131"/>
                  </a:cubicBezTo>
                  <a:cubicBezTo>
                    <a:pt x="109" y="131"/>
                    <a:pt x="111" y="130"/>
                    <a:pt x="113" y="129"/>
                  </a:cubicBezTo>
                  <a:cubicBezTo>
                    <a:pt x="114" y="128"/>
                    <a:pt x="115" y="128"/>
                    <a:pt x="116" y="128"/>
                  </a:cubicBezTo>
                  <a:cubicBezTo>
                    <a:pt x="117" y="127"/>
                    <a:pt x="132" y="123"/>
                    <a:pt x="134" y="122"/>
                  </a:cubicBezTo>
                  <a:cubicBezTo>
                    <a:pt x="134" y="122"/>
                    <a:pt x="135" y="122"/>
                    <a:pt x="136" y="121"/>
                  </a:cubicBezTo>
                  <a:cubicBezTo>
                    <a:pt x="137" y="121"/>
                    <a:pt x="138" y="120"/>
                    <a:pt x="139" y="120"/>
                  </a:cubicBezTo>
                  <a:cubicBezTo>
                    <a:pt x="140" y="119"/>
                    <a:pt x="153" y="114"/>
                    <a:pt x="162" y="109"/>
                  </a:cubicBezTo>
                  <a:cubicBezTo>
                    <a:pt x="164" y="109"/>
                    <a:pt x="165" y="108"/>
                    <a:pt x="166" y="108"/>
                  </a:cubicBezTo>
                  <a:cubicBezTo>
                    <a:pt x="166" y="106"/>
                    <a:pt x="165" y="105"/>
                    <a:pt x="163" y="105"/>
                  </a:cubicBezTo>
                  <a:cubicBezTo>
                    <a:pt x="163" y="105"/>
                    <a:pt x="163" y="105"/>
                    <a:pt x="163" y="105"/>
                  </a:cubicBezTo>
                  <a:cubicBezTo>
                    <a:pt x="162" y="105"/>
                    <a:pt x="162" y="105"/>
                    <a:pt x="161" y="105"/>
                  </a:cubicBezTo>
                  <a:cubicBezTo>
                    <a:pt x="161" y="105"/>
                    <a:pt x="160" y="105"/>
                    <a:pt x="160" y="105"/>
                  </a:cubicBezTo>
                  <a:cubicBezTo>
                    <a:pt x="159" y="105"/>
                    <a:pt x="158" y="105"/>
                    <a:pt x="158" y="105"/>
                  </a:cubicBezTo>
                  <a:cubicBezTo>
                    <a:pt x="156" y="105"/>
                    <a:pt x="154" y="106"/>
                    <a:pt x="151" y="106"/>
                  </a:cubicBezTo>
                  <a:cubicBezTo>
                    <a:pt x="148" y="108"/>
                    <a:pt x="144" y="109"/>
                    <a:pt x="141" y="111"/>
                  </a:cubicBezTo>
                  <a:cubicBezTo>
                    <a:pt x="140" y="111"/>
                    <a:pt x="140" y="111"/>
                    <a:pt x="140" y="111"/>
                  </a:cubicBezTo>
                  <a:cubicBezTo>
                    <a:pt x="140" y="111"/>
                    <a:pt x="140" y="111"/>
                    <a:pt x="140" y="111"/>
                  </a:cubicBezTo>
                  <a:cubicBezTo>
                    <a:pt x="136" y="112"/>
                    <a:pt x="133" y="113"/>
                    <a:pt x="131" y="114"/>
                  </a:cubicBezTo>
                  <a:cubicBezTo>
                    <a:pt x="131" y="114"/>
                    <a:pt x="131" y="114"/>
                    <a:pt x="131" y="114"/>
                  </a:cubicBezTo>
                  <a:cubicBezTo>
                    <a:pt x="131" y="119"/>
                    <a:pt x="129" y="120"/>
                    <a:pt x="119" y="123"/>
                  </a:cubicBezTo>
                  <a:cubicBezTo>
                    <a:pt x="118" y="123"/>
                    <a:pt x="116" y="124"/>
                    <a:pt x="115" y="124"/>
                  </a:cubicBezTo>
                  <a:cubicBezTo>
                    <a:pt x="115" y="125"/>
                    <a:pt x="114" y="125"/>
                    <a:pt x="113" y="125"/>
                  </a:cubicBezTo>
                  <a:cubicBezTo>
                    <a:pt x="113" y="125"/>
                    <a:pt x="112" y="126"/>
                    <a:pt x="112" y="126"/>
                  </a:cubicBezTo>
                  <a:cubicBezTo>
                    <a:pt x="111" y="127"/>
                    <a:pt x="110" y="127"/>
                    <a:pt x="109" y="127"/>
                  </a:cubicBezTo>
                  <a:cubicBezTo>
                    <a:pt x="108" y="127"/>
                    <a:pt x="108" y="127"/>
                    <a:pt x="108" y="127"/>
                  </a:cubicBezTo>
                  <a:cubicBezTo>
                    <a:pt x="101" y="127"/>
                    <a:pt x="97" y="128"/>
                    <a:pt x="96" y="128"/>
                  </a:cubicBezTo>
                  <a:cubicBezTo>
                    <a:pt x="92" y="129"/>
                    <a:pt x="87" y="129"/>
                    <a:pt x="87" y="129"/>
                  </a:cubicBezTo>
                  <a:cubicBezTo>
                    <a:pt x="87" y="126"/>
                    <a:pt x="87" y="126"/>
                    <a:pt x="87" y="126"/>
                  </a:cubicBezTo>
                  <a:cubicBezTo>
                    <a:pt x="87" y="126"/>
                    <a:pt x="91" y="126"/>
                    <a:pt x="93" y="125"/>
                  </a:cubicBezTo>
                  <a:cubicBezTo>
                    <a:pt x="94" y="125"/>
                    <a:pt x="94" y="125"/>
                    <a:pt x="94" y="125"/>
                  </a:cubicBezTo>
                  <a:cubicBezTo>
                    <a:pt x="97" y="124"/>
                    <a:pt x="103" y="124"/>
                    <a:pt x="108" y="124"/>
                  </a:cubicBezTo>
                  <a:cubicBezTo>
                    <a:pt x="108" y="124"/>
                    <a:pt x="108" y="124"/>
                    <a:pt x="108" y="124"/>
                  </a:cubicBezTo>
                  <a:cubicBezTo>
                    <a:pt x="109" y="124"/>
                    <a:pt x="110" y="123"/>
                    <a:pt x="110" y="123"/>
                  </a:cubicBezTo>
                  <a:cubicBezTo>
                    <a:pt x="111" y="123"/>
                    <a:pt x="111" y="122"/>
                    <a:pt x="112" y="122"/>
                  </a:cubicBezTo>
                  <a:cubicBezTo>
                    <a:pt x="113" y="122"/>
                    <a:pt x="113" y="121"/>
                    <a:pt x="114" y="121"/>
                  </a:cubicBezTo>
                  <a:cubicBezTo>
                    <a:pt x="115" y="121"/>
                    <a:pt x="116" y="120"/>
                    <a:pt x="118" y="119"/>
                  </a:cubicBezTo>
                  <a:cubicBezTo>
                    <a:pt x="118" y="119"/>
                    <a:pt x="118" y="119"/>
                    <a:pt x="118" y="119"/>
                  </a:cubicBezTo>
                  <a:cubicBezTo>
                    <a:pt x="118" y="119"/>
                    <a:pt x="118" y="119"/>
                    <a:pt x="118" y="119"/>
                  </a:cubicBezTo>
                  <a:cubicBezTo>
                    <a:pt x="127" y="117"/>
                    <a:pt x="127" y="116"/>
                    <a:pt x="127" y="115"/>
                  </a:cubicBezTo>
                  <a:cubicBezTo>
                    <a:pt x="127" y="114"/>
                    <a:pt x="127" y="114"/>
                    <a:pt x="127" y="114"/>
                  </a:cubicBezTo>
                  <a:cubicBezTo>
                    <a:pt x="127" y="114"/>
                    <a:pt x="127" y="114"/>
                    <a:pt x="127" y="114"/>
                  </a:cubicBezTo>
                  <a:cubicBezTo>
                    <a:pt x="127" y="113"/>
                    <a:pt x="127" y="113"/>
                    <a:pt x="126" y="113"/>
                  </a:cubicBezTo>
                  <a:cubicBezTo>
                    <a:pt x="126" y="112"/>
                    <a:pt x="125" y="111"/>
                    <a:pt x="124" y="111"/>
                  </a:cubicBezTo>
                  <a:cubicBezTo>
                    <a:pt x="123" y="111"/>
                    <a:pt x="122" y="110"/>
                    <a:pt x="122" y="110"/>
                  </a:cubicBezTo>
                  <a:cubicBezTo>
                    <a:pt x="120" y="110"/>
                    <a:pt x="118" y="111"/>
                    <a:pt x="115" y="111"/>
                  </a:cubicBezTo>
                  <a:cubicBezTo>
                    <a:pt x="113" y="112"/>
                    <a:pt x="111" y="113"/>
                    <a:pt x="110" y="113"/>
                  </a:cubicBezTo>
                  <a:cubicBezTo>
                    <a:pt x="108" y="114"/>
                    <a:pt x="108" y="114"/>
                    <a:pt x="108" y="114"/>
                  </a:cubicBezTo>
                  <a:cubicBezTo>
                    <a:pt x="108" y="114"/>
                    <a:pt x="108" y="114"/>
                    <a:pt x="108" y="114"/>
                  </a:cubicBezTo>
                  <a:cubicBezTo>
                    <a:pt x="108" y="114"/>
                    <a:pt x="108" y="114"/>
                    <a:pt x="108" y="114"/>
                  </a:cubicBezTo>
                  <a:cubicBezTo>
                    <a:pt x="100" y="115"/>
                    <a:pt x="94" y="112"/>
                    <a:pt x="90" y="110"/>
                  </a:cubicBezTo>
                  <a:cubicBezTo>
                    <a:pt x="87" y="108"/>
                    <a:pt x="78" y="105"/>
                    <a:pt x="73" y="105"/>
                  </a:cubicBezTo>
                  <a:cubicBezTo>
                    <a:pt x="67" y="105"/>
                    <a:pt x="55" y="107"/>
                    <a:pt x="53" y="108"/>
                  </a:cubicBezTo>
                  <a:cubicBezTo>
                    <a:pt x="52" y="109"/>
                    <a:pt x="52" y="109"/>
                    <a:pt x="51" y="110"/>
                  </a:cubicBezTo>
                  <a:cubicBezTo>
                    <a:pt x="49" y="111"/>
                    <a:pt x="48" y="112"/>
                    <a:pt x="45" y="113"/>
                  </a:cubicBezTo>
                  <a:cubicBezTo>
                    <a:pt x="43" y="115"/>
                    <a:pt x="41" y="116"/>
                    <a:pt x="38" y="119"/>
                  </a:cubicBezTo>
                  <a:cubicBezTo>
                    <a:pt x="37" y="119"/>
                    <a:pt x="36" y="121"/>
                    <a:pt x="35" y="122"/>
                  </a:cubicBezTo>
                  <a:cubicBezTo>
                    <a:pt x="34" y="121"/>
                    <a:pt x="34" y="119"/>
                    <a:pt x="33" y="118"/>
                  </a:cubicBezTo>
                  <a:cubicBezTo>
                    <a:pt x="34" y="117"/>
                    <a:pt x="35" y="116"/>
                    <a:pt x="36" y="116"/>
                  </a:cubicBezTo>
                  <a:cubicBezTo>
                    <a:pt x="39" y="113"/>
                    <a:pt x="42" y="111"/>
                    <a:pt x="45" y="109"/>
                  </a:cubicBezTo>
                  <a:cubicBezTo>
                    <a:pt x="46" y="108"/>
                    <a:pt x="48" y="107"/>
                    <a:pt x="49" y="107"/>
                  </a:cubicBezTo>
                  <a:cubicBezTo>
                    <a:pt x="50" y="106"/>
                    <a:pt x="50" y="106"/>
                    <a:pt x="51" y="105"/>
                  </a:cubicBezTo>
                  <a:cubicBezTo>
                    <a:pt x="54" y="103"/>
                    <a:pt x="67" y="101"/>
                    <a:pt x="73" y="101"/>
                  </a:cubicBezTo>
                  <a:cubicBezTo>
                    <a:pt x="78" y="101"/>
                    <a:pt x="88" y="104"/>
                    <a:pt x="92" y="107"/>
                  </a:cubicBezTo>
                  <a:cubicBezTo>
                    <a:pt x="96" y="109"/>
                    <a:pt x="101" y="111"/>
                    <a:pt x="107" y="110"/>
                  </a:cubicBezTo>
                  <a:cubicBezTo>
                    <a:pt x="108" y="110"/>
                    <a:pt x="108" y="110"/>
                    <a:pt x="108" y="110"/>
                  </a:cubicBezTo>
                  <a:cubicBezTo>
                    <a:pt x="113" y="108"/>
                    <a:pt x="118" y="107"/>
                    <a:pt x="122" y="107"/>
                  </a:cubicBezTo>
                  <a:cubicBezTo>
                    <a:pt x="122" y="107"/>
                    <a:pt x="123" y="107"/>
                    <a:pt x="124" y="107"/>
                  </a:cubicBezTo>
                  <a:cubicBezTo>
                    <a:pt x="125" y="107"/>
                    <a:pt x="127" y="106"/>
                    <a:pt x="128" y="106"/>
                  </a:cubicBezTo>
                  <a:cubicBezTo>
                    <a:pt x="130" y="105"/>
                    <a:pt x="131" y="104"/>
                    <a:pt x="132" y="104"/>
                  </a:cubicBezTo>
                  <a:cubicBezTo>
                    <a:pt x="137" y="102"/>
                    <a:pt x="148" y="97"/>
                    <a:pt x="154" y="97"/>
                  </a:cubicBezTo>
                  <a:cubicBezTo>
                    <a:pt x="157" y="97"/>
                    <a:pt x="159" y="99"/>
                    <a:pt x="160" y="101"/>
                  </a:cubicBezTo>
                  <a:cubicBezTo>
                    <a:pt x="161" y="101"/>
                    <a:pt x="162" y="101"/>
                    <a:pt x="163" y="101"/>
                  </a:cubicBezTo>
                  <a:cubicBezTo>
                    <a:pt x="163" y="101"/>
                    <a:pt x="163" y="101"/>
                    <a:pt x="163" y="101"/>
                  </a:cubicBezTo>
                  <a:cubicBezTo>
                    <a:pt x="164" y="101"/>
                    <a:pt x="165" y="101"/>
                    <a:pt x="166" y="102"/>
                  </a:cubicBezTo>
                  <a:cubicBezTo>
                    <a:pt x="168" y="103"/>
                    <a:pt x="170" y="106"/>
                    <a:pt x="170" y="108"/>
                  </a:cubicBezTo>
                  <a:cubicBezTo>
                    <a:pt x="170" y="110"/>
                    <a:pt x="170" y="110"/>
                    <a:pt x="170" y="110"/>
                  </a:cubicBezTo>
                  <a:lnTo>
                    <a:pt x="169"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sp>
        <p:nvSpPr>
          <p:cNvPr id="67" name="TextBox 66">
            <a:hlinkClick r:id="rId4" action="ppaction://hlinksldjump"/>
          </p:cNvPr>
          <p:cNvSpPr txBox="1"/>
          <p:nvPr/>
        </p:nvSpPr>
        <p:spPr>
          <a:xfrm>
            <a:off x="922796" y="6005049"/>
            <a:ext cx="1227793" cy="442035"/>
          </a:xfrm>
          <a:prstGeom prst="rect">
            <a:avLst/>
          </a:prstGeom>
          <a:noFill/>
        </p:spPr>
        <p:txBody>
          <a:bodyPr wrap="square" lIns="36000" tIns="36000" rIns="36000" bIns="36000" rtlCol="0">
            <a:spAutoFit/>
          </a:bodyPr>
          <a:lstStyle/>
          <a:p>
            <a:r>
              <a:rPr lang="en-US" sz="1200">
                <a:solidFill>
                  <a:srgbClr val="003344"/>
                </a:solidFill>
              </a:rPr>
              <a:t>End-to-End</a:t>
            </a:r>
            <a:br>
              <a:rPr lang="en-US" sz="1200">
                <a:solidFill>
                  <a:srgbClr val="003344"/>
                </a:solidFill>
              </a:rPr>
            </a:br>
            <a:r>
              <a:rPr lang="en-US" sz="1200">
                <a:solidFill>
                  <a:srgbClr val="003344"/>
                </a:solidFill>
              </a:rPr>
              <a:t>Technology</a:t>
            </a:r>
          </a:p>
        </p:txBody>
      </p:sp>
      <p:sp>
        <p:nvSpPr>
          <p:cNvPr id="70" name="TextBox 69"/>
          <p:cNvSpPr txBox="1"/>
          <p:nvPr/>
        </p:nvSpPr>
        <p:spPr>
          <a:xfrm>
            <a:off x="2838254" y="6005049"/>
            <a:ext cx="1025349" cy="442035"/>
          </a:xfrm>
          <a:prstGeom prst="rect">
            <a:avLst/>
          </a:prstGeom>
          <a:noFill/>
        </p:spPr>
        <p:txBody>
          <a:bodyPr wrap="square" lIns="36000" tIns="36000" rIns="36000" bIns="36000" rtlCol="0">
            <a:spAutoFit/>
          </a:bodyPr>
          <a:lstStyle/>
          <a:p>
            <a:r>
              <a:rPr lang="en-US" sz="1200">
                <a:solidFill>
                  <a:srgbClr val="003344"/>
                </a:solidFill>
              </a:rPr>
              <a:t>Flexible</a:t>
            </a:r>
            <a:br>
              <a:rPr lang="en-US" sz="1200">
                <a:solidFill>
                  <a:srgbClr val="003344"/>
                </a:solidFill>
              </a:rPr>
            </a:br>
            <a:r>
              <a:rPr lang="en-US" sz="1200">
                <a:solidFill>
                  <a:srgbClr val="003344"/>
                </a:solidFill>
              </a:rPr>
              <a:t>Commercials</a:t>
            </a:r>
          </a:p>
        </p:txBody>
      </p:sp>
      <p:sp>
        <p:nvSpPr>
          <p:cNvPr id="71" name="TextBox 70">
            <a:hlinkClick r:id="" action="ppaction://noaction"/>
          </p:cNvPr>
          <p:cNvSpPr txBox="1"/>
          <p:nvPr/>
        </p:nvSpPr>
        <p:spPr>
          <a:xfrm>
            <a:off x="4724129" y="5927775"/>
            <a:ext cx="1300737" cy="626701"/>
          </a:xfrm>
          <a:prstGeom prst="rect">
            <a:avLst/>
          </a:prstGeom>
          <a:noFill/>
        </p:spPr>
        <p:txBody>
          <a:bodyPr wrap="square" lIns="36000" tIns="36000" rIns="36000" bIns="36000" rtlCol="0">
            <a:spAutoFit/>
          </a:bodyPr>
          <a:lstStyle/>
          <a:p>
            <a:r>
              <a:rPr lang="en-US" sz="1200">
                <a:solidFill>
                  <a:srgbClr val="003344"/>
                </a:solidFill>
              </a:rPr>
              <a:t>Typical Automated Provisioning</a:t>
            </a:r>
          </a:p>
        </p:txBody>
      </p:sp>
      <p:sp>
        <p:nvSpPr>
          <p:cNvPr id="72" name="TextBox 71">
            <a:hlinkClick r:id="rId5" action="ppaction://hlinksldjump"/>
          </p:cNvPr>
          <p:cNvSpPr txBox="1"/>
          <p:nvPr/>
        </p:nvSpPr>
        <p:spPr>
          <a:xfrm>
            <a:off x="6618236" y="6005049"/>
            <a:ext cx="1227793" cy="442035"/>
          </a:xfrm>
          <a:prstGeom prst="rect">
            <a:avLst/>
          </a:prstGeom>
          <a:noFill/>
        </p:spPr>
        <p:txBody>
          <a:bodyPr wrap="square" lIns="36000" tIns="36000" rIns="36000" bIns="36000" rtlCol="0">
            <a:spAutoFit/>
          </a:bodyPr>
          <a:lstStyle/>
          <a:p>
            <a:r>
              <a:rPr lang="en-US" sz="1200">
                <a:solidFill>
                  <a:srgbClr val="003344"/>
                </a:solidFill>
              </a:rPr>
              <a:t>Expertise in </a:t>
            </a:r>
            <a:br>
              <a:rPr lang="en-US" sz="1200">
                <a:solidFill>
                  <a:srgbClr val="003344"/>
                </a:solidFill>
              </a:rPr>
            </a:br>
            <a:r>
              <a:rPr lang="en-US" sz="1200">
                <a:solidFill>
                  <a:srgbClr val="003344"/>
                </a:solidFill>
              </a:rPr>
              <a:t>Industry</a:t>
            </a:r>
          </a:p>
        </p:txBody>
      </p:sp>
      <p:sp>
        <p:nvSpPr>
          <p:cNvPr id="73" name="TextBox 72">
            <a:hlinkClick r:id="" action="ppaction://noaction"/>
          </p:cNvPr>
          <p:cNvSpPr txBox="1"/>
          <p:nvPr/>
        </p:nvSpPr>
        <p:spPr>
          <a:xfrm>
            <a:off x="8501895" y="6005049"/>
            <a:ext cx="1025349" cy="442035"/>
          </a:xfrm>
          <a:prstGeom prst="rect">
            <a:avLst/>
          </a:prstGeom>
          <a:noFill/>
        </p:spPr>
        <p:txBody>
          <a:bodyPr wrap="square" lIns="36000" tIns="36000" rIns="36000" bIns="36000" rtlCol="0">
            <a:spAutoFit/>
          </a:bodyPr>
          <a:lstStyle/>
          <a:p>
            <a:r>
              <a:rPr lang="en-US" sz="1200">
                <a:solidFill>
                  <a:srgbClr val="003344"/>
                </a:solidFill>
              </a:rPr>
              <a:t>Best Practice </a:t>
            </a:r>
            <a:br>
              <a:rPr lang="en-US" sz="1200">
                <a:solidFill>
                  <a:srgbClr val="003344"/>
                </a:solidFill>
              </a:rPr>
            </a:br>
            <a:r>
              <a:rPr lang="en-US" sz="1200">
                <a:solidFill>
                  <a:srgbClr val="003344"/>
                </a:solidFill>
              </a:rPr>
              <a:t>Security</a:t>
            </a:r>
          </a:p>
        </p:txBody>
      </p:sp>
      <p:sp>
        <p:nvSpPr>
          <p:cNvPr id="74" name="TextBox 73">
            <a:hlinkClick r:id="" action="ppaction://noaction"/>
          </p:cNvPr>
          <p:cNvSpPr txBox="1"/>
          <p:nvPr/>
        </p:nvSpPr>
        <p:spPr>
          <a:xfrm>
            <a:off x="10387770" y="6005049"/>
            <a:ext cx="1300737" cy="442035"/>
          </a:xfrm>
          <a:prstGeom prst="rect">
            <a:avLst/>
          </a:prstGeom>
          <a:noFill/>
        </p:spPr>
        <p:txBody>
          <a:bodyPr wrap="square" lIns="36000" tIns="36000" rIns="36000" bIns="36000" rtlCol="0">
            <a:spAutoFit/>
          </a:bodyPr>
          <a:lstStyle/>
          <a:p>
            <a:r>
              <a:rPr lang="en-US" sz="1200">
                <a:solidFill>
                  <a:srgbClr val="003344"/>
                </a:solidFill>
              </a:rPr>
              <a:t>24x7 Global Support</a:t>
            </a:r>
          </a:p>
        </p:txBody>
      </p:sp>
      <p:cxnSp>
        <p:nvCxnSpPr>
          <p:cNvPr id="79" name="Straight Connector 78"/>
          <p:cNvCxnSpPr/>
          <p:nvPr/>
        </p:nvCxnSpPr>
        <p:spPr>
          <a:xfrm>
            <a:off x="6102476" y="5900989"/>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007081" y="5900989"/>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197871" y="5900989"/>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82" name="Oval 10"/>
          <p:cNvSpPr>
            <a:spLocks noChangeArrowheads="1"/>
          </p:cNvSpPr>
          <p:nvPr/>
        </p:nvSpPr>
        <p:spPr bwMode="auto">
          <a:xfrm>
            <a:off x="840174" y="6182853"/>
            <a:ext cx="8112" cy="810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cxnSp>
        <p:nvCxnSpPr>
          <p:cNvPr id="83" name="Straight Connector 82"/>
          <p:cNvCxnSpPr/>
          <p:nvPr/>
        </p:nvCxnSpPr>
        <p:spPr>
          <a:xfrm>
            <a:off x="9879888" y="5900989"/>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84" name="Rectangle 11"/>
          <p:cNvSpPr>
            <a:spLocks noChangeArrowheads="1"/>
          </p:cNvSpPr>
          <p:nvPr/>
        </p:nvSpPr>
        <p:spPr bwMode="auto">
          <a:xfrm>
            <a:off x="949689" y="6073377"/>
            <a:ext cx="6953" cy="11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cxnSp>
        <p:nvCxnSpPr>
          <p:cNvPr id="85" name="Straight Connector 84"/>
          <p:cNvCxnSpPr/>
          <p:nvPr/>
        </p:nvCxnSpPr>
        <p:spPr>
          <a:xfrm>
            <a:off x="2294786" y="5900989"/>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nvGrpSpPr>
          <p:cNvPr id="86" name="Group 85"/>
          <p:cNvGrpSpPr/>
          <p:nvPr/>
        </p:nvGrpSpPr>
        <p:grpSpPr>
          <a:xfrm>
            <a:off x="637820" y="6063652"/>
            <a:ext cx="144862" cy="100209"/>
            <a:chOff x="823949" y="6083373"/>
            <a:chExt cx="144862" cy="100209"/>
          </a:xfrm>
          <a:solidFill>
            <a:schemeClr val="bg1"/>
          </a:solidFill>
        </p:grpSpPr>
        <p:sp>
          <p:nvSpPr>
            <p:cNvPr id="88" name="Rectangle 9"/>
            <p:cNvSpPr>
              <a:spLocks noChangeArrowheads="1"/>
            </p:cNvSpPr>
            <p:nvPr/>
          </p:nvSpPr>
          <p:spPr bwMode="auto">
            <a:xfrm>
              <a:off x="823949" y="6123341"/>
              <a:ext cx="39402" cy="602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89" name="Rectangle 12"/>
            <p:cNvSpPr>
              <a:spLocks noChangeArrowheads="1"/>
            </p:cNvSpPr>
            <p:nvPr/>
          </p:nvSpPr>
          <p:spPr bwMode="auto">
            <a:xfrm>
              <a:off x="938680" y="6083373"/>
              <a:ext cx="30131" cy="45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grpSp>
      <p:grpSp>
        <p:nvGrpSpPr>
          <p:cNvPr id="160" name="Group 159"/>
          <p:cNvGrpSpPr/>
          <p:nvPr/>
        </p:nvGrpSpPr>
        <p:grpSpPr>
          <a:xfrm>
            <a:off x="569562" y="6001228"/>
            <a:ext cx="277555" cy="432111"/>
            <a:chOff x="756733" y="6013865"/>
            <a:chExt cx="277555" cy="432111"/>
          </a:xfrm>
        </p:grpSpPr>
        <p:sp>
          <p:nvSpPr>
            <p:cNvPr id="161" name="Rectangle 9"/>
            <p:cNvSpPr>
              <a:spLocks noChangeArrowheads="1"/>
            </p:cNvSpPr>
            <p:nvPr/>
          </p:nvSpPr>
          <p:spPr bwMode="auto">
            <a:xfrm>
              <a:off x="823949" y="6123341"/>
              <a:ext cx="39402" cy="602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162" name="Rectangle 12"/>
            <p:cNvSpPr>
              <a:spLocks noChangeArrowheads="1"/>
            </p:cNvSpPr>
            <p:nvPr/>
          </p:nvSpPr>
          <p:spPr bwMode="auto">
            <a:xfrm>
              <a:off x="938680" y="6083373"/>
              <a:ext cx="30131" cy="45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163" name="Freeform 13"/>
            <p:cNvSpPr>
              <a:spLocks noEditPoints="1"/>
            </p:cNvSpPr>
            <p:nvPr/>
          </p:nvSpPr>
          <p:spPr bwMode="auto">
            <a:xfrm>
              <a:off x="756733" y="6013865"/>
              <a:ext cx="277555" cy="432111"/>
            </a:xfrm>
            <a:custGeom>
              <a:avLst/>
              <a:gdLst>
                <a:gd name="T0" fmla="*/ 102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2 w 203"/>
                <a:gd name="T15" fmla="*/ 0 h 316"/>
                <a:gd name="T16" fmla="*/ 46 w 203"/>
                <a:gd name="T17" fmla="*/ 74 h 316"/>
                <a:gd name="T18" fmla="*/ 50 w 203"/>
                <a:gd name="T19" fmla="*/ 69 h 316"/>
                <a:gd name="T20" fmla="*/ 77 w 203"/>
                <a:gd name="T21" fmla="*/ 69 h 316"/>
                <a:gd name="T22" fmla="*/ 82 w 203"/>
                <a:gd name="T23" fmla="*/ 74 h 316"/>
                <a:gd name="T24" fmla="*/ 82 w 203"/>
                <a:gd name="T25" fmla="*/ 129 h 316"/>
                <a:gd name="T26" fmla="*/ 77 w 203"/>
                <a:gd name="T27" fmla="*/ 134 h 316"/>
                <a:gd name="T28" fmla="*/ 50 w 203"/>
                <a:gd name="T29" fmla="*/ 134 h 316"/>
                <a:gd name="T30" fmla="*/ 46 w 203"/>
                <a:gd name="T31" fmla="*/ 129 h 316"/>
                <a:gd name="T32" fmla="*/ 46 w 203"/>
                <a:gd name="T33" fmla="*/ 74 h 316"/>
                <a:gd name="T34" fmla="*/ 102 w 203"/>
                <a:gd name="T35" fmla="*/ 277 h 316"/>
                <a:gd name="T36" fmla="*/ 80 w 203"/>
                <a:gd name="T37" fmla="*/ 222 h 316"/>
                <a:gd name="T38" fmla="*/ 123 w 203"/>
                <a:gd name="T39" fmla="*/ 222 h 316"/>
                <a:gd name="T40" fmla="*/ 102 w 203"/>
                <a:gd name="T41" fmla="*/ 277 h 316"/>
                <a:gd name="T42" fmla="*/ 158 w 203"/>
                <a:gd name="T43" fmla="*/ 110 h 316"/>
                <a:gd name="T44" fmla="*/ 130 w 203"/>
                <a:gd name="T45" fmla="*/ 110 h 316"/>
                <a:gd name="T46" fmla="*/ 119 w 203"/>
                <a:gd name="T47" fmla="*/ 132 h 316"/>
                <a:gd name="T48" fmla="*/ 103 w 203"/>
                <a:gd name="T49" fmla="*/ 132 h 316"/>
                <a:gd name="T50" fmla="*/ 91 w 203"/>
                <a:gd name="T51" fmla="*/ 153 h 316"/>
                <a:gd name="T52" fmla="*/ 46 w 203"/>
                <a:gd name="T53" fmla="*/ 153 h 316"/>
                <a:gd name="T54" fmla="*/ 46 w 203"/>
                <a:gd name="T55" fmla="*/ 142 h 316"/>
                <a:gd name="T56" fmla="*/ 85 w 203"/>
                <a:gd name="T57" fmla="*/ 142 h 316"/>
                <a:gd name="T58" fmla="*/ 96 w 203"/>
                <a:gd name="T59" fmla="*/ 121 h 316"/>
                <a:gd name="T60" fmla="*/ 112 w 203"/>
                <a:gd name="T61" fmla="*/ 121 h 316"/>
                <a:gd name="T62" fmla="*/ 123 w 203"/>
                <a:gd name="T63" fmla="*/ 99 h 316"/>
                <a:gd name="T64" fmla="*/ 158 w 203"/>
                <a:gd name="T65" fmla="*/ 99 h 316"/>
                <a:gd name="T66" fmla="*/ 158 w 203"/>
                <a:gd name="T67" fmla="*/ 110 h 316"/>
                <a:gd name="T68" fmla="*/ 158 w 203"/>
                <a:gd name="T69" fmla="*/ 89 h 316"/>
                <a:gd name="T70" fmla="*/ 154 w 203"/>
                <a:gd name="T71" fmla="*/ 92 h 316"/>
                <a:gd name="T72" fmla="*/ 133 w 203"/>
                <a:gd name="T73" fmla="*/ 92 h 316"/>
                <a:gd name="T74" fmla="*/ 130 w 203"/>
                <a:gd name="T75" fmla="*/ 89 h 316"/>
                <a:gd name="T76" fmla="*/ 130 w 203"/>
                <a:gd name="T77" fmla="*/ 46 h 316"/>
                <a:gd name="T78" fmla="*/ 133 w 203"/>
                <a:gd name="T79" fmla="*/ 43 h 316"/>
                <a:gd name="T80" fmla="*/ 154 w 203"/>
                <a:gd name="T81" fmla="*/ 43 h 316"/>
                <a:gd name="T82" fmla="*/ 158 w 203"/>
                <a:gd name="T83" fmla="*/ 46 h 316"/>
                <a:gd name="T84" fmla="*/ 158 w 203"/>
                <a:gd name="T85"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46" y="74"/>
                  </a:moveTo>
                  <a:cubicBezTo>
                    <a:pt x="46" y="71"/>
                    <a:pt x="48" y="69"/>
                    <a:pt x="50" y="69"/>
                  </a:cubicBezTo>
                  <a:cubicBezTo>
                    <a:pt x="77" y="69"/>
                    <a:pt x="77" y="69"/>
                    <a:pt x="77" y="69"/>
                  </a:cubicBezTo>
                  <a:cubicBezTo>
                    <a:pt x="80" y="69"/>
                    <a:pt x="82" y="71"/>
                    <a:pt x="82" y="74"/>
                  </a:cubicBezTo>
                  <a:cubicBezTo>
                    <a:pt x="82" y="129"/>
                    <a:pt x="82" y="129"/>
                    <a:pt x="82" y="129"/>
                  </a:cubicBezTo>
                  <a:cubicBezTo>
                    <a:pt x="82" y="132"/>
                    <a:pt x="80" y="134"/>
                    <a:pt x="77" y="134"/>
                  </a:cubicBezTo>
                  <a:cubicBezTo>
                    <a:pt x="50" y="134"/>
                    <a:pt x="50" y="134"/>
                    <a:pt x="50" y="134"/>
                  </a:cubicBezTo>
                  <a:cubicBezTo>
                    <a:pt x="48" y="134"/>
                    <a:pt x="46" y="132"/>
                    <a:pt x="46" y="129"/>
                  </a:cubicBezTo>
                  <a:lnTo>
                    <a:pt x="46" y="74"/>
                  </a:lnTo>
                  <a:close/>
                  <a:moveTo>
                    <a:pt x="102" y="277"/>
                  </a:moveTo>
                  <a:cubicBezTo>
                    <a:pt x="80" y="222"/>
                    <a:pt x="80" y="222"/>
                    <a:pt x="80" y="222"/>
                  </a:cubicBezTo>
                  <a:cubicBezTo>
                    <a:pt x="123" y="222"/>
                    <a:pt x="123" y="222"/>
                    <a:pt x="123" y="222"/>
                  </a:cubicBezTo>
                  <a:lnTo>
                    <a:pt x="102" y="277"/>
                  </a:lnTo>
                  <a:close/>
                  <a:moveTo>
                    <a:pt x="158" y="110"/>
                  </a:moveTo>
                  <a:cubicBezTo>
                    <a:pt x="130" y="110"/>
                    <a:pt x="130" y="110"/>
                    <a:pt x="130" y="110"/>
                  </a:cubicBezTo>
                  <a:cubicBezTo>
                    <a:pt x="119" y="132"/>
                    <a:pt x="119" y="132"/>
                    <a:pt x="119" y="132"/>
                  </a:cubicBezTo>
                  <a:cubicBezTo>
                    <a:pt x="103" y="132"/>
                    <a:pt x="103" y="132"/>
                    <a:pt x="103" y="132"/>
                  </a:cubicBezTo>
                  <a:cubicBezTo>
                    <a:pt x="91" y="153"/>
                    <a:pt x="91" y="153"/>
                    <a:pt x="91" y="153"/>
                  </a:cubicBezTo>
                  <a:cubicBezTo>
                    <a:pt x="46" y="153"/>
                    <a:pt x="46" y="153"/>
                    <a:pt x="46" y="153"/>
                  </a:cubicBezTo>
                  <a:cubicBezTo>
                    <a:pt x="46" y="142"/>
                    <a:pt x="46" y="142"/>
                    <a:pt x="46" y="142"/>
                  </a:cubicBezTo>
                  <a:cubicBezTo>
                    <a:pt x="85" y="142"/>
                    <a:pt x="85" y="142"/>
                    <a:pt x="85" y="142"/>
                  </a:cubicBezTo>
                  <a:cubicBezTo>
                    <a:pt x="96" y="121"/>
                    <a:pt x="96" y="121"/>
                    <a:pt x="96" y="121"/>
                  </a:cubicBezTo>
                  <a:cubicBezTo>
                    <a:pt x="112" y="121"/>
                    <a:pt x="112" y="121"/>
                    <a:pt x="112" y="121"/>
                  </a:cubicBezTo>
                  <a:cubicBezTo>
                    <a:pt x="123" y="99"/>
                    <a:pt x="123" y="99"/>
                    <a:pt x="123" y="99"/>
                  </a:cubicBezTo>
                  <a:cubicBezTo>
                    <a:pt x="158" y="99"/>
                    <a:pt x="158" y="99"/>
                    <a:pt x="158" y="99"/>
                  </a:cubicBezTo>
                  <a:lnTo>
                    <a:pt x="158" y="110"/>
                  </a:lnTo>
                  <a:close/>
                  <a:moveTo>
                    <a:pt x="158" y="89"/>
                  </a:moveTo>
                  <a:cubicBezTo>
                    <a:pt x="158" y="91"/>
                    <a:pt x="156" y="92"/>
                    <a:pt x="154" y="92"/>
                  </a:cubicBezTo>
                  <a:cubicBezTo>
                    <a:pt x="133" y="92"/>
                    <a:pt x="133" y="92"/>
                    <a:pt x="133" y="92"/>
                  </a:cubicBezTo>
                  <a:cubicBezTo>
                    <a:pt x="131" y="92"/>
                    <a:pt x="130" y="91"/>
                    <a:pt x="130" y="89"/>
                  </a:cubicBezTo>
                  <a:cubicBezTo>
                    <a:pt x="130" y="46"/>
                    <a:pt x="130" y="46"/>
                    <a:pt x="130" y="46"/>
                  </a:cubicBezTo>
                  <a:cubicBezTo>
                    <a:pt x="130" y="44"/>
                    <a:pt x="131" y="43"/>
                    <a:pt x="133" y="43"/>
                  </a:cubicBezTo>
                  <a:cubicBezTo>
                    <a:pt x="154" y="43"/>
                    <a:pt x="154" y="43"/>
                    <a:pt x="154" y="43"/>
                  </a:cubicBezTo>
                  <a:cubicBezTo>
                    <a:pt x="156" y="43"/>
                    <a:pt x="158" y="44"/>
                    <a:pt x="158" y="46"/>
                  </a:cubicBezTo>
                  <a:lnTo>
                    <a:pt x="158"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grpSp>
      <p:grpSp>
        <p:nvGrpSpPr>
          <p:cNvPr id="168" name="Group 167"/>
          <p:cNvGrpSpPr/>
          <p:nvPr/>
        </p:nvGrpSpPr>
        <p:grpSpPr>
          <a:xfrm>
            <a:off x="4363758" y="5988572"/>
            <a:ext cx="287382" cy="446479"/>
            <a:chOff x="6961775" y="2578100"/>
            <a:chExt cx="929517" cy="1444625"/>
          </a:xfrm>
          <a:solidFill>
            <a:schemeClr val="accent3"/>
          </a:solidFill>
        </p:grpSpPr>
        <p:sp>
          <p:nvSpPr>
            <p:cNvPr id="169" name="Rectangle 24"/>
            <p:cNvSpPr>
              <a:spLocks noChangeArrowheads="1"/>
            </p:cNvSpPr>
            <p:nvPr/>
          </p:nvSpPr>
          <p:spPr bwMode="auto">
            <a:xfrm>
              <a:off x="7254186" y="2876320"/>
              <a:ext cx="40666" cy="348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70" name="Oval 25"/>
            <p:cNvSpPr>
              <a:spLocks noChangeArrowheads="1"/>
            </p:cNvSpPr>
            <p:nvPr/>
          </p:nvSpPr>
          <p:spPr bwMode="auto">
            <a:xfrm>
              <a:off x="7387804" y="3004129"/>
              <a:ext cx="77460" cy="1549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71" name="Rectangle 26"/>
            <p:cNvSpPr>
              <a:spLocks noChangeArrowheads="1"/>
            </p:cNvSpPr>
            <p:nvPr/>
          </p:nvSpPr>
          <p:spPr bwMode="auto">
            <a:xfrm>
              <a:off x="7560152" y="2876320"/>
              <a:ext cx="36793" cy="348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72" name="Freeform 27"/>
            <p:cNvSpPr>
              <a:spLocks noEditPoints="1"/>
            </p:cNvSpPr>
            <p:nvPr/>
          </p:nvSpPr>
          <p:spPr bwMode="auto">
            <a:xfrm>
              <a:off x="6961775" y="2578100"/>
              <a:ext cx="929517" cy="1444625"/>
            </a:xfrm>
            <a:custGeom>
              <a:avLst/>
              <a:gdLst>
                <a:gd name="T0" fmla="*/ 102 w 203"/>
                <a:gd name="T1" fmla="*/ 0 h 316"/>
                <a:gd name="T2" fmla="*/ 0 w 203"/>
                <a:gd name="T3" fmla="*/ 95 h 316"/>
                <a:gd name="T4" fmla="*/ 21 w 203"/>
                <a:gd name="T5" fmla="*/ 163 h 316"/>
                <a:gd name="T6" fmla="*/ 83 w 203"/>
                <a:gd name="T7" fmla="*/ 316 h 316"/>
                <a:gd name="T8" fmla="*/ 120 w 203"/>
                <a:gd name="T9" fmla="*/ 316 h 316"/>
                <a:gd name="T10" fmla="*/ 180 w 203"/>
                <a:gd name="T11" fmla="*/ 170 h 316"/>
                <a:gd name="T12" fmla="*/ 203 w 203"/>
                <a:gd name="T13" fmla="*/ 95 h 316"/>
                <a:gd name="T14" fmla="*/ 102 w 203"/>
                <a:gd name="T15" fmla="*/ 0 h 316"/>
                <a:gd name="T16" fmla="*/ 102 w 203"/>
                <a:gd name="T17" fmla="*/ 277 h 316"/>
                <a:gd name="T18" fmla="*/ 80 w 203"/>
                <a:gd name="T19" fmla="*/ 222 h 316"/>
                <a:gd name="T20" fmla="*/ 123 w 203"/>
                <a:gd name="T21" fmla="*/ 222 h 316"/>
                <a:gd name="T22" fmla="*/ 102 w 203"/>
                <a:gd name="T23" fmla="*/ 277 h 316"/>
                <a:gd name="T24" fmla="*/ 156 w 203"/>
                <a:gd name="T25" fmla="*/ 139 h 316"/>
                <a:gd name="T26" fmla="*/ 147 w 203"/>
                <a:gd name="T27" fmla="*/ 147 h 316"/>
                <a:gd name="T28" fmla="*/ 56 w 203"/>
                <a:gd name="T29" fmla="*/ 147 h 316"/>
                <a:gd name="T30" fmla="*/ 48 w 203"/>
                <a:gd name="T31" fmla="*/ 139 h 316"/>
                <a:gd name="T32" fmla="*/ 48 w 203"/>
                <a:gd name="T33" fmla="*/ 65 h 316"/>
                <a:gd name="T34" fmla="*/ 56 w 203"/>
                <a:gd name="T35" fmla="*/ 56 h 316"/>
                <a:gd name="T36" fmla="*/ 64 w 203"/>
                <a:gd name="T37" fmla="*/ 56 h 316"/>
                <a:gd name="T38" fmla="*/ 64 w 203"/>
                <a:gd name="T39" fmla="*/ 52 h 316"/>
                <a:gd name="T40" fmla="*/ 69 w 203"/>
                <a:gd name="T41" fmla="*/ 48 h 316"/>
                <a:gd name="T42" fmla="*/ 73 w 203"/>
                <a:gd name="T43" fmla="*/ 52 h 316"/>
                <a:gd name="T44" fmla="*/ 73 w 203"/>
                <a:gd name="T45" fmla="*/ 56 h 316"/>
                <a:gd name="T46" fmla="*/ 131 w 203"/>
                <a:gd name="T47" fmla="*/ 56 h 316"/>
                <a:gd name="T48" fmla="*/ 131 w 203"/>
                <a:gd name="T49" fmla="*/ 52 h 316"/>
                <a:gd name="T50" fmla="*/ 135 w 203"/>
                <a:gd name="T51" fmla="*/ 48 h 316"/>
                <a:gd name="T52" fmla="*/ 139 w 203"/>
                <a:gd name="T53" fmla="*/ 52 h 316"/>
                <a:gd name="T54" fmla="*/ 139 w 203"/>
                <a:gd name="T55" fmla="*/ 56 h 316"/>
                <a:gd name="T56" fmla="*/ 147 w 203"/>
                <a:gd name="T57" fmla="*/ 56 h 316"/>
                <a:gd name="T58" fmla="*/ 156 w 203"/>
                <a:gd name="T59" fmla="*/ 65 h 316"/>
                <a:gd name="T60" fmla="*/ 156 w 203"/>
                <a:gd name="T61"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20" y="316"/>
                    <a:pt x="120" y="316"/>
                    <a:pt x="120" y="316"/>
                  </a:cubicBezTo>
                  <a:cubicBezTo>
                    <a:pt x="180" y="170"/>
                    <a:pt x="180" y="170"/>
                    <a:pt x="180" y="170"/>
                  </a:cubicBezTo>
                  <a:cubicBezTo>
                    <a:pt x="193" y="139"/>
                    <a:pt x="203" y="112"/>
                    <a:pt x="203" y="95"/>
                  </a:cubicBezTo>
                  <a:cubicBezTo>
                    <a:pt x="203" y="42"/>
                    <a:pt x="155" y="0"/>
                    <a:pt x="102" y="0"/>
                  </a:cubicBezTo>
                  <a:close/>
                  <a:moveTo>
                    <a:pt x="102" y="277"/>
                  </a:moveTo>
                  <a:cubicBezTo>
                    <a:pt x="80" y="222"/>
                    <a:pt x="80" y="222"/>
                    <a:pt x="80" y="222"/>
                  </a:cubicBezTo>
                  <a:cubicBezTo>
                    <a:pt x="123" y="222"/>
                    <a:pt x="123" y="222"/>
                    <a:pt x="123" y="222"/>
                  </a:cubicBezTo>
                  <a:lnTo>
                    <a:pt x="102" y="277"/>
                  </a:lnTo>
                  <a:close/>
                  <a:moveTo>
                    <a:pt x="156" y="139"/>
                  </a:moveTo>
                  <a:cubicBezTo>
                    <a:pt x="156" y="144"/>
                    <a:pt x="152" y="147"/>
                    <a:pt x="147" y="147"/>
                  </a:cubicBezTo>
                  <a:cubicBezTo>
                    <a:pt x="56" y="147"/>
                    <a:pt x="56" y="147"/>
                    <a:pt x="56" y="147"/>
                  </a:cubicBezTo>
                  <a:cubicBezTo>
                    <a:pt x="51" y="147"/>
                    <a:pt x="48" y="144"/>
                    <a:pt x="48" y="139"/>
                  </a:cubicBezTo>
                  <a:cubicBezTo>
                    <a:pt x="48" y="65"/>
                    <a:pt x="48" y="65"/>
                    <a:pt x="48" y="65"/>
                  </a:cubicBezTo>
                  <a:cubicBezTo>
                    <a:pt x="48" y="60"/>
                    <a:pt x="51" y="56"/>
                    <a:pt x="56" y="56"/>
                  </a:cubicBezTo>
                  <a:cubicBezTo>
                    <a:pt x="64" y="56"/>
                    <a:pt x="64" y="56"/>
                    <a:pt x="64" y="56"/>
                  </a:cubicBezTo>
                  <a:cubicBezTo>
                    <a:pt x="64" y="52"/>
                    <a:pt x="64" y="52"/>
                    <a:pt x="64" y="52"/>
                  </a:cubicBezTo>
                  <a:cubicBezTo>
                    <a:pt x="64" y="50"/>
                    <a:pt x="66" y="48"/>
                    <a:pt x="69" y="48"/>
                  </a:cubicBezTo>
                  <a:cubicBezTo>
                    <a:pt x="71" y="48"/>
                    <a:pt x="73" y="50"/>
                    <a:pt x="73" y="52"/>
                  </a:cubicBezTo>
                  <a:cubicBezTo>
                    <a:pt x="73" y="56"/>
                    <a:pt x="73" y="56"/>
                    <a:pt x="73" y="56"/>
                  </a:cubicBezTo>
                  <a:cubicBezTo>
                    <a:pt x="131" y="56"/>
                    <a:pt x="131" y="56"/>
                    <a:pt x="131" y="56"/>
                  </a:cubicBezTo>
                  <a:cubicBezTo>
                    <a:pt x="131" y="52"/>
                    <a:pt x="131" y="52"/>
                    <a:pt x="131" y="52"/>
                  </a:cubicBezTo>
                  <a:cubicBezTo>
                    <a:pt x="131" y="50"/>
                    <a:pt x="133" y="48"/>
                    <a:pt x="135" y="48"/>
                  </a:cubicBezTo>
                  <a:cubicBezTo>
                    <a:pt x="137" y="48"/>
                    <a:pt x="139" y="50"/>
                    <a:pt x="139" y="52"/>
                  </a:cubicBezTo>
                  <a:cubicBezTo>
                    <a:pt x="139" y="56"/>
                    <a:pt x="139" y="56"/>
                    <a:pt x="139" y="56"/>
                  </a:cubicBezTo>
                  <a:cubicBezTo>
                    <a:pt x="147" y="56"/>
                    <a:pt x="147" y="56"/>
                    <a:pt x="147" y="56"/>
                  </a:cubicBezTo>
                  <a:cubicBezTo>
                    <a:pt x="152" y="56"/>
                    <a:pt x="156" y="60"/>
                    <a:pt x="156" y="65"/>
                  </a:cubicBezTo>
                  <a:lnTo>
                    <a:pt x="15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73" name="Freeform 28"/>
            <p:cNvSpPr>
              <a:spLocks noEditPoints="1"/>
            </p:cNvSpPr>
            <p:nvPr/>
          </p:nvSpPr>
          <p:spPr bwMode="auto">
            <a:xfrm>
              <a:off x="7217392" y="2947970"/>
              <a:ext cx="416346" cy="265300"/>
            </a:xfrm>
            <a:custGeom>
              <a:avLst/>
              <a:gdLst>
                <a:gd name="T0" fmla="*/ 0 w 91"/>
                <a:gd name="T1" fmla="*/ 58 h 58"/>
                <a:gd name="T2" fmla="*/ 91 w 91"/>
                <a:gd name="T3" fmla="*/ 58 h 58"/>
                <a:gd name="T4" fmla="*/ 91 w 91"/>
                <a:gd name="T5" fmla="*/ 0 h 58"/>
                <a:gd name="T6" fmla="*/ 0 w 91"/>
                <a:gd name="T7" fmla="*/ 0 h 58"/>
                <a:gd name="T8" fmla="*/ 0 w 91"/>
                <a:gd name="T9" fmla="*/ 58 h 58"/>
                <a:gd name="T10" fmla="*/ 46 w 91"/>
                <a:gd name="T11" fmla="*/ 8 h 58"/>
                <a:gd name="T12" fmla="*/ 61 w 91"/>
                <a:gd name="T13" fmla="*/ 29 h 58"/>
                <a:gd name="T14" fmla="*/ 46 w 91"/>
                <a:gd name="T15" fmla="*/ 51 h 58"/>
                <a:gd name="T16" fmla="*/ 30 w 91"/>
                <a:gd name="T17" fmla="*/ 29 h 58"/>
                <a:gd name="T18" fmla="*/ 46 w 9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8">
                  <a:moveTo>
                    <a:pt x="0" y="58"/>
                  </a:moveTo>
                  <a:cubicBezTo>
                    <a:pt x="91" y="58"/>
                    <a:pt x="91" y="58"/>
                    <a:pt x="91" y="58"/>
                  </a:cubicBezTo>
                  <a:cubicBezTo>
                    <a:pt x="91" y="0"/>
                    <a:pt x="91" y="0"/>
                    <a:pt x="91" y="0"/>
                  </a:cubicBezTo>
                  <a:cubicBezTo>
                    <a:pt x="0" y="0"/>
                    <a:pt x="0" y="0"/>
                    <a:pt x="0" y="0"/>
                  </a:cubicBezTo>
                  <a:lnTo>
                    <a:pt x="0" y="58"/>
                  </a:lnTo>
                  <a:close/>
                  <a:moveTo>
                    <a:pt x="46" y="8"/>
                  </a:moveTo>
                  <a:cubicBezTo>
                    <a:pt x="58" y="8"/>
                    <a:pt x="61" y="19"/>
                    <a:pt x="61" y="29"/>
                  </a:cubicBezTo>
                  <a:cubicBezTo>
                    <a:pt x="61" y="40"/>
                    <a:pt x="58" y="51"/>
                    <a:pt x="46" y="51"/>
                  </a:cubicBezTo>
                  <a:cubicBezTo>
                    <a:pt x="33" y="51"/>
                    <a:pt x="30" y="40"/>
                    <a:pt x="30" y="29"/>
                  </a:cubicBezTo>
                  <a:cubicBezTo>
                    <a:pt x="30" y="19"/>
                    <a:pt x="33" y="8"/>
                    <a:pt x="4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grpSp>
        <p:nvGrpSpPr>
          <p:cNvPr id="174" name="Group 173"/>
          <p:cNvGrpSpPr/>
          <p:nvPr/>
        </p:nvGrpSpPr>
        <p:grpSpPr>
          <a:xfrm>
            <a:off x="6266920" y="5989599"/>
            <a:ext cx="286060" cy="444425"/>
            <a:chOff x="6488213" y="2555045"/>
            <a:chExt cx="929638" cy="1444291"/>
          </a:xfrm>
          <a:solidFill>
            <a:schemeClr val="accent1"/>
          </a:solidFill>
        </p:grpSpPr>
        <p:sp>
          <p:nvSpPr>
            <p:cNvPr id="175" name="Freeform 21"/>
            <p:cNvSpPr>
              <a:spLocks noEditPoints="1"/>
            </p:cNvSpPr>
            <p:nvPr/>
          </p:nvSpPr>
          <p:spPr bwMode="auto">
            <a:xfrm>
              <a:off x="6488213" y="2555045"/>
              <a:ext cx="929638" cy="1444291"/>
            </a:xfrm>
            <a:custGeom>
              <a:avLst/>
              <a:gdLst>
                <a:gd name="T0" fmla="*/ 101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1 w 203"/>
                <a:gd name="T15" fmla="*/ 0 h 316"/>
                <a:gd name="T16" fmla="*/ 101 w 203"/>
                <a:gd name="T17" fmla="*/ 277 h 316"/>
                <a:gd name="T18" fmla="*/ 80 w 203"/>
                <a:gd name="T19" fmla="*/ 222 h 316"/>
                <a:gd name="T20" fmla="*/ 123 w 203"/>
                <a:gd name="T21" fmla="*/ 222 h 316"/>
                <a:gd name="T22" fmla="*/ 101 w 203"/>
                <a:gd name="T23" fmla="*/ 277 h 316"/>
                <a:gd name="T24" fmla="*/ 136 w 203"/>
                <a:gd name="T25" fmla="*/ 147 h 316"/>
                <a:gd name="T26" fmla="*/ 133 w 203"/>
                <a:gd name="T27" fmla="*/ 148 h 316"/>
                <a:gd name="T28" fmla="*/ 70 w 203"/>
                <a:gd name="T29" fmla="*/ 148 h 316"/>
                <a:gd name="T30" fmla="*/ 67 w 203"/>
                <a:gd name="T31" fmla="*/ 147 h 316"/>
                <a:gd name="T32" fmla="*/ 67 w 203"/>
                <a:gd name="T33" fmla="*/ 143 h 316"/>
                <a:gd name="T34" fmla="*/ 95 w 203"/>
                <a:gd name="T35" fmla="*/ 134 h 316"/>
                <a:gd name="T36" fmla="*/ 95 w 203"/>
                <a:gd name="T37" fmla="*/ 130 h 316"/>
                <a:gd name="T38" fmla="*/ 108 w 203"/>
                <a:gd name="T39" fmla="*/ 130 h 316"/>
                <a:gd name="T40" fmla="*/ 108 w 203"/>
                <a:gd name="T41" fmla="*/ 135 h 316"/>
                <a:gd name="T42" fmla="*/ 136 w 203"/>
                <a:gd name="T43" fmla="*/ 143 h 316"/>
                <a:gd name="T44" fmla="*/ 136 w 203"/>
                <a:gd name="T45" fmla="*/ 147 h 316"/>
                <a:gd name="T46" fmla="*/ 158 w 203"/>
                <a:gd name="T47" fmla="*/ 123 h 316"/>
                <a:gd name="T48" fmla="*/ 155 w 203"/>
                <a:gd name="T49" fmla="*/ 126 h 316"/>
                <a:gd name="T50" fmla="*/ 48 w 203"/>
                <a:gd name="T51" fmla="*/ 126 h 316"/>
                <a:gd name="T52" fmla="*/ 45 w 203"/>
                <a:gd name="T53" fmla="*/ 123 h 316"/>
                <a:gd name="T54" fmla="*/ 45 w 203"/>
                <a:gd name="T55" fmla="*/ 51 h 316"/>
                <a:gd name="T56" fmla="*/ 48 w 203"/>
                <a:gd name="T57" fmla="*/ 48 h 316"/>
                <a:gd name="T58" fmla="*/ 155 w 203"/>
                <a:gd name="T59" fmla="*/ 48 h 316"/>
                <a:gd name="T60" fmla="*/ 158 w 203"/>
                <a:gd name="T61" fmla="*/ 51 h 316"/>
                <a:gd name="T62" fmla="*/ 158 w 203"/>
                <a:gd name="T63" fmla="*/ 1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 h="316">
                  <a:moveTo>
                    <a:pt x="101" y="0"/>
                  </a:moveTo>
                  <a:cubicBezTo>
                    <a:pt x="49" y="0"/>
                    <a:pt x="0" y="42"/>
                    <a:pt x="0" y="95"/>
                  </a:cubicBezTo>
                  <a:cubicBezTo>
                    <a:pt x="0" y="111"/>
                    <a:pt x="8"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1" y="0"/>
                  </a:cubicBezTo>
                  <a:close/>
                  <a:moveTo>
                    <a:pt x="101" y="277"/>
                  </a:moveTo>
                  <a:cubicBezTo>
                    <a:pt x="80" y="222"/>
                    <a:pt x="80" y="222"/>
                    <a:pt x="80" y="222"/>
                  </a:cubicBezTo>
                  <a:cubicBezTo>
                    <a:pt x="123" y="222"/>
                    <a:pt x="123" y="222"/>
                    <a:pt x="123" y="222"/>
                  </a:cubicBezTo>
                  <a:lnTo>
                    <a:pt x="101" y="277"/>
                  </a:lnTo>
                  <a:close/>
                  <a:moveTo>
                    <a:pt x="136" y="147"/>
                  </a:moveTo>
                  <a:cubicBezTo>
                    <a:pt x="135" y="147"/>
                    <a:pt x="134" y="148"/>
                    <a:pt x="133" y="148"/>
                  </a:cubicBezTo>
                  <a:cubicBezTo>
                    <a:pt x="70" y="148"/>
                    <a:pt x="70" y="148"/>
                    <a:pt x="70" y="148"/>
                  </a:cubicBezTo>
                  <a:cubicBezTo>
                    <a:pt x="69" y="148"/>
                    <a:pt x="68" y="147"/>
                    <a:pt x="67" y="147"/>
                  </a:cubicBezTo>
                  <a:cubicBezTo>
                    <a:pt x="66" y="146"/>
                    <a:pt x="67" y="144"/>
                    <a:pt x="67" y="143"/>
                  </a:cubicBezTo>
                  <a:cubicBezTo>
                    <a:pt x="67" y="143"/>
                    <a:pt x="95" y="144"/>
                    <a:pt x="95" y="134"/>
                  </a:cubicBezTo>
                  <a:cubicBezTo>
                    <a:pt x="95" y="133"/>
                    <a:pt x="95" y="131"/>
                    <a:pt x="95" y="130"/>
                  </a:cubicBezTo>
                  <a:cubicBezTo>
                    <a:pt x="108" y="130"/>
                    <a:pt x="108" y="130"/>
                    <a:pt x="108" y="130"/>
                  </a:cubicBezTo>
                  <a:cubicBezTo>
                    <a:pt x="108" y="131"/>
                    <a:pt x="108" y="134"/>
                    <a:pt x="108" y="135"/>
                  </a:cubicBezTo>
                  <a:cubicBezTo>
                    <a:pt x="108" y="142"/>
                    <a:pt x="136" y="143"/>
                    <a:pt x="136" y="143"/>
                  </a:cubicBezTo>
                  <a:cubicBezTo>
                    <a:pt x="136" y="144"/>
                    <a:pt x="137" y="146"/>
                    <a:pt x="136" y="147"/>
                  </a:cubicBezTo>
                  <a:close/>
                  <a:moveTo>
                    <a:pt x="158" y="123"/>
                  </a:moveTo>
                  <a:cubicBezTo>
                    <a:pt x="158" y="124"/>
                    <a:pt x="157" y="126"/>
                    <a:pt x="155" y="126"/>
                  </a:cubicBezTo>
                  <a:cubicBezTo>
                    <a:pt x="48" y="126"/>
                    <a:pt x="48" y="126"/>
                    <a:pt x="48" y="126"/>
                  </a:cubicBezTo>
                  <a:cubicBezTo>
                    <a:pt x="46" y="126"/>
                    <a:pt x="45" y="124"/>
                    <a:pt x="45" y="123"/>
                  </a:cubicBezTo>
                  <a:cubicBezTo>
                    <a:pt x="45" y="51"/>
                    <a:pt x="45" y="51"/>
                    <a:pt x="45" y="51"/>
                  </a:cubicBezTo>
                  <a:cubicBezTo>
                    <a:pt x="45" y="49"/>
                    <a:pt x="46" y="48"/>
                    <a:pt x="48" y="48"/>
                  </a:cubicBezTo>
                  <a:cubicBezTo>
                    <a:pt x="155" y="48"/>
                    <a:pt x="155" y="48"/>
                    <a:pt x="155" y="48"/>
                  </a:cubicBezTo>
                  <a:cubicBezTo>
                    <a:pt x="157" y="48"/>
                    <a:pt x="158" y="49"/>
                    <a:pt x="158" y="51"/>
                  </a:cubicBezTo>
                  <a:cubicBezTo>
                    <a:pt x="158" y="123"/>
                    <a:pt x="158" y="123"/>
                    <a:pt x="158" y="12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176" name="Freeform 23"/>
            <p:cNvSpPr>
              <a:spLocks noEditPoints="1"/>
            </p:cNvSpPr>
            <p:nvPr/>
          </p:nvSpPr>
          <p:spPr bwMode="auto">
            <a:xfrm>
              <a:off x="6726433" y="2810603"/>
              <a:ext cx="453199" cy="271046"/>
            </a:xfrm>
            <a:custGeom>
              <a:avLst/>
              <a:gdLst>
                <a:gd name="T0" fmla="*/ 1 w 99"/>
                <a:gd name="T1" fmla="*/ 0 h 59"/>
                <a:gd name="T2" fmla="*/ 0 w 99"/>
                <a:gd name="T3" fmla="*/ 0 h 59"/>
                <a:gd name="T4" fmla="*/ 0 w 99"/>
                <a:gd name="T5" fmla="*/ 59 h 59"/>
                <a:gd name="T6" fmla="*/ 99 w 99"/>
                <a:gd name="T7" fmla="*/ 59 h 59"/>
                <a:gd name="T8" fmla="*/ 99 w 99"/>
                <a:gd name="T9" fmla="*/ 0 h 59"/>
                <a:gd name="T10" fmla="*/ 99 w 99"/>
                <a:gd name="T11" fmla="*/ 0 h 59"/>
                <a:gd name="T12" fmla="*/ 1 w 99"/>
                <a:gd name="T13" fmla="*/ 0 h 59"/>
                <a:gd name="T14" fmla="*/ 87 w 99"/>
                <a:gd name="T15" fmla="*/ 13 h 59"/>
                <a:gd name="T16" fmla="*/ 81 w 99"/>
                <a:gd name="T17" fmla="*/ 20 h 59"/>
                <a:gd name="T18" fmla="*/ 81 w 99"/>
                <a:gd name="T19" fmla="*/ 21 h 59"/>
                <a:gd name="T20" fmla="*/ 76 w 99"/>
                <a:gd name="T21" fmla="*/ 39 h 59"/>
                <a:gd name="T22" fmla="*/ 77 w 99"/>
                <a:gd name="T23" fmla="*/ 40 h 59"/>
                <a:gd name="T24" fmla="*/ 79 w 99"/>
                <a:gd name="T25" fmla="*/ 42 h 59"/>
                <a:gd name="T26" fmla="*/ 79 w 99"/>
                <a:gd name="T27" fmla="*/ 42 h 59"/>
                <a:gd name="T28" fmla="*/ 79 w 99"/>
                <a:gd name="T29" fmla="*/ 44 h 59"/>
                <a:gd name="T30" fmla="*/ 78 w 99"/>
                <a:gd name="T31" fmla="*/ 49 h 59"/>
                <a:gd name="T32" fmla="*/ 73 w 99"/>
                <a:gd name="T33" fmla="*/ 52 h 59"/>
                <a:gd name="T34" fmla="*/ 70 w 99"/>
                <a:gd name="T35" fmla="*/ 52 h 59"/>
                <a:gd name="T36" fmla="*/ 67 w 99"/>
                <a:gd name="T37" fmla="*/ 50 h 59"/>
                <a:gd name="T38" fmla="*/ 65 w 99"/>
                <a:gd name="T39" fmla="*/ 44 h 59"/>
                <a:gd name="T40" fmla="*/ 65 w 99"/>
                <a:gd name="T41" fmla="*/ 43 h 59"/>
                <a:gd name="T42" fmla="*/ 54 w 99"/>
                <a:gd name="T43" fmla="*/ 35 h 59"/>
                <a:gd name="T44" fmla="*/ 53 w 99"/>
                <a:gd name="T45" fmla="*/ 35 h 59"/>
                <a:gd name="T46" fmla="*/ 52 w 99"/>
                <a:gd name="T47" fmla="*/ 35 h 59"/>
                <a:gd name="T48" fmla="*/ 48 w 99"/>
                <a:gd name="T49" fmla="*/ 36 h 59"/>
                <a:gd name="T50" fmla="*/ 47 w 99"/>
                <a:gd name="T51" fmla="*/ 36 h 59"/>
                <a:gd name="T52" fmla="*/ 45 w 99"/>
                <a:gd name="T53" fmla="*/ 35 h 59"/>
                <a:gd name="T54" fmla="*/ 45 w 99"/>
                <a:gd name="T55" fmla="*/ 34 h 59"/>
                <a:gd name="T56" fmla="*/ 44 w 99"/>
                <a:gd name="T57" fmla="*/ 34 h 59"/>
                <a:gd name="T58" fmla="*/ 43 w 99"/>
                <a:gd name="T59" fmla="*/ 34 h 59"/>
                <a:gd name="T60" fmla="*/ 26 w 99"/>
                <a:gd name="T61" fmla="*/ 41 h 59"/>
                <a:gd name="T62" fmla="*/ 25 w 99"/>
                <a:gd name="T63" fmla="*/ 42 h 59"/>
                <a:gd name="T64" fmla="*/ 13 w 99"/>
                <a:gd name="T65" fmla="*/ 46 h 59"/>
                <a:gd name="T66" fmla="*/ 11 w 99"/>
                <a:gd name="T67" fmla="*/ 39 h 59"/>
                <a:gd name="T68" fmla="*/ 14 w 99"/>
                <a:gd name="T69" fmla="*/ 35 h 59"/>
                <a:gd name="T70" fmla="*/ 20 w 99"/>
                <a:gd name="T71" fmla="*/ 34 h 59"/>
                <a:gd name="T72" fmla="*/ 23 w 99"/>
                <a:gd name="T73" fmla="*/ 35 h 59"/>
                <a:gd name="T74" fmla="*/ 23 w 99"/>
                <a:gd name="T75" fmla="*/ 36 h 59"/>
                <a:gd name="T76" fmla="*/ 24 w 99"/>
                <a:gd name="T77" fmla="*/ 36 h 59"/>
                <a:gd name="T78" fmla="*/ 41 w 99"/>
                <a:gd name="T79" fmla="*/ 29 h 59"/>
                <a:gd name="T80" fmla="*/ 42 w 99"/>
                <a:gd name="T81" fmla="*/ 28 h 59"/>
                <a:gd name="T82" fmla="*/ 48 w 99"/>
                <a:gd name="T83" fmla="*/ 22 h 59"/>
                <a:gd name="T84" fmla="*/ 51 w 99"/>
                <a:gd name="T85" fmla="*/ 22 h 59"/>
                <a:gd name="T86" fmla="*/ 56 w 99"/>
                <a:gd name="T87" fmla="*/ 27 h 59"/>
                <a:gd name="T88" fmla="*/ 56 w 99"/>
                <a:gd name="T89" fmla="*/ 30 h 59"/>
                <a:gd name="T90" fmla="*/ 57 w 99"/>
                <a:gd name="T91" fmla="*/ 31 h 59"/>
                <a:gd name="T92" fmla="*/ 68 w 99"/>
                <a:gd name="T93" fmla="*/ 39 h 59"/>
                <a:gd name="T94" fmla="*/ 68 w 99"/>
                <a:gd name="T95" fmla="*/ 39 h 59"/>
                <a:gd name="T96" fmla="*/ 69 w 99"/>
                <a:gd name="T97" fmla="*/ 39 h 59"/>
                <a:gd name="T98" fmla="*/ 69 w 99"/>
                <a:gd name="T99" fmla="*/ 39 h 59"/>
                <a:gd name="T100" fmla="*/ 70 w 99"/>
                <a:gd name="T101" fmla="*/ 39 h 59"/>
                <a:gd name="T102" fmla="*/ 71 w 99"/>
                <a:gd name="T103" fmla="*/ 38 h 59"/>
                <a:gd name="T104" fmla="*/ 75 w 99"/>
                <a:gd name="T105" fmla="*/ 19 h 59"/>
                <a:gd name="T106" fmla="*/ 75 w 99"/>
                <a:gd name="T107" fmla="*/ 18 h 59"/>
                <a:gd name="T108" fmla="*/ 75 w 99"/>
                <a:gd name="T109" fmla="*/ 18 h 59"/>
                <a:gd name="T110" fmla="*/ 74 w 99"/>
                <a:gd name="T111" fmla="*/ 9 h 59"/>
                <a:gd name="T112" fmla="*/ 82 w 99"/>
                <a:gd name="T113" fmla="*/ 6 h 59"/>
                <a:gd name="T114" fmla="*/ 87 w 99"/>
                <a:gd name="T115"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9">
                  <a:moveTo>
                    <a:pt x="1" y="0"/>
                  </a:moveTo>
                  <a:cubicBezTo>
                    <a:pt x="0" y="0"/>
                    <a:pt x="0" y="0"/>
                    <a:pt x="0" y="0"/>
                  </a:cubicBezTo>
                  <a:cubicBezTo>
                    <a:pt x="0" y="59"/>
                    <a:pt x="0" y="59"/>
                    <a:pt x="0" y="59"/>
                  </a:cubicBezTo>
                  <a:cubicBezTo>
                    <a:pt x="99" y="59"/>
                    <a:pt x="99" y="59"/>
                    <a:pt x="99" y="59"/>
                  </a:cubicBezTo>
                  <a:cubicBezTo>
                    <a:pt x="99" y="0"/>
                    <a:pt x="99" y="0"/>
                    <a:pt x="99" y="0"/>
                  </a:cubicBezTo>
                  <a:cubicBezTo>
                    <a:pt x="99" y="0"/>
                    <a:pt x="99" y="0"/>
                    <a:pt x="99" y="0"/>
                  </a:cubicBezTo>
                  <a:cubicBezTo>
                    <a:pt x="1" y="0"/>
                    <a:pt x="1" y="0"/>
                    <a:pt x="1" y="0"/>
                  </a:cubicBezTo>
                  <a:close/>
                  <a:moveTo>
                    <a:pt x="87" y="13"/>
                  </a:moveTo>
                  <a:cubicBezTo>
                    <a:pt x="86" y="16"/>
                    <a:pt x="84" y="19"/>
                    <a:pt x="81" y="20"/>
                  </a:cubicBezTo>
                  <a:cubicBezTo>
                    <a:pt x="81" y="20"/>
                    <a:pt x="81" y="20"/>
                    <a:pt x="81" y="21"/>
                  </a:cubicBezTo>
                  <a:cubicBezTo>
                    <a:pt x="81" y="21"/>
                    <a:pt x="81" y="21"/>
                    <a:pt x="76" y="39"/>
                  </a:cubicBezTo>
                  <a:cubicBezTo>
                    <a:pt x="76" y="39"/>
                    <a:pt x="77" y="40"/>
                    <a:pt x="77" y="40"/>
                  </a:cubicBezTo>
                  <a:cubicBezTo>
                    <a:pt x="77" y="40"/>
                    <a:pt x="78" y="41"/>
                    <a:pt x="79" y="42"/>
                  </a:cubicBezTo>
                  <a:cubicBezTo>
                    <a:pt x="79" y="42"/>
                    <a:pt x="79" y="42"/>
                    <a:pt x="79" y="42"/>
                  </a:cubicBezTo>
                  <a:cubicBezTo>
                    <a:pt x="79" y="43"/>
                    <a:pt x="79" y="44"/>
                    <a:pt x="79" y="44"/>
                  </a:cubicBezTo>
                  <a:cubicBezTo>
                    <a:pt x="79" y="46"/>
                    <a:pt x="79" y="47"/>
                    <a:pt x="78" y="49"/>
                  </a:cubicBezTo>
                  <a:cubicBezTo>
                    <a:pt x="77" y="51"/>
                    <a:pt x="75" y="52"/>
                    <a:pt x="73" y="52"/>
                  </a:cubicBezTo>
                  <a:cubicBezTo>
                    <a:pt x="72" y="52"/>
                    <a:pt x="71" y="52"/>
                    <a:pt x="70" y="52"/>
                  </a:cubicBezTo>
                  <a:cubicBezTo>
                    <a:pt x="69" y="52"/>
                    <a:pt x="68" y="51"/>
                    <a:pt x="67" y="50"/>
                  </a:cubicBezTo>
                  <a:cubicBezTo>
                    <a:pt x="66" y="48"/>
                    <a:pt x="65" y="46"/>
                    <a:pt x="65" y="44"/>
                  </a:cubicBezTo>
                  <a:cubicBezTo>
                    <a:pt x="65" y="44"/>
                    <a:pt x="65" y="44"/>
                    <a:pt x="65" y="43"/>
                  </a:cubicBezTo>
                  <a:cubicBezTo>
                    <a:pt x="65" y="43"/>
                    <a:pt x="65" y="43"/>
                    <a:pt x="54" y="35"/>
                  </a:cubicBezTo>
                  <a:cubicBezTo>
                    <a:pt x="53" y="35"/>
                    <a:pt x="53" y="35"/>
                    <a:pt x="53" y="35"/>
                  </a:cubicBezTo>
                  <a:cubicBezTo>
                    <a:pt x="53" y="35"/>
                    <a:pt x="53" y="35"/>
                    <a:pt x="52" y="35"/>
                  </a:cubicBezTo>
                  <a:cubicBezTo>
                    <a:pt x="51" y="36"/>
                    <a:pt x="49" y="36"/>
                    <a:pt x="48" y="36"/>
                  </a:cubicBezTo>
                  <a:cubicBezTo>
                    <a:pt x="47" y="36"/>
                    <a:pt x="47" y="36"/>
                    <a:pt x="47" y="36"/>
                  </a:cubicBezTo>
                  <a:cubicBezTo>
                    <a:pt x="46" y="35"/>
                    <a:pt x="46" y="35"/>
                    <a:pt x="45" y="35"/>
                  </a:cubicBezTo>
                  <a:cubicBezTo>
                    <a:pt x="45" y="35"/>
                    <a:pt x="45" y="34"/>
                    <a:pt x="45" y="34"/>
                  </a:cubicBezTo>
                  <a:cubicBezTo>
                    <a:pt x="44" y="34"/>
                    <a:pt x="44" y="34"/>
                    <a:pt x="44" y="34"/>
                  </a:cubicBezTo>
                  <a:cubicBezTo>
                    <a:pt x="44" y="34"/>
                    <a:pt x="43" y="34"/>
                    <a:pt x="43" y="34"/>
                  </a:cubicBezTo>
                  <a:cubicBezTo>
                    <a:pt x="43" y="34"/>
                    <a:pt x="43" y="34"/>
                    <a:pt x="26" y="41"/>
                  </a:cubicBezTo>
                  <a:cubicBezTo>
                    <a:pt x="25" y="41"/>
                    <a:pt x="25" y="41"/>
                    <a:pt x="25" y="42"/>
                  </a:cubicBezTo>
                  <a:cubicBezTo>
                    <a:pt x="24" y="47"/>
                    <a:pt x="17" y="49"/>
                    <a:pt x="13" y="46"/>
                  </a:cubicBezTo>
                  <a:cubicBezTo>
                    <a:pt x="12" y="44"/>
                    <a:pt x="11" y="42"/>
                    <a:pt x="11" y="39"/>
                  </a:cubicBezTo>
                  <a:cubicBezTo>
                    <a:pt x="12" y="37"/>
                    <a:pt x="13" y="36"/>
                    <a:pt x="14" y="35"/>
                  </a:cubicBezTo>
                  <a:cubicBezTo>
                    <a:pt x="16" y="34"/>
                    <a:pt x="18" y="33"/>
                    <a:pt x="20" y="34"/>
                  </a:cubicBezTo>
                  <a:cubicBezTo>
                    <a:pt x="21" y="34"/>
                    <a:pt x="22" y="35"/>
                    <a:pt x="23" y="35"/>
                  </a:cubicBezTo>
                  <a:cubicBezTo>
                    <a:pt x="23" y="36"/>
                    <a:pt x="23" y="36"/>
                    <a:pt x="23" y="36"/>
                  </a:cubicBezTo>
                  <a:cubicBezTo>
                    <a:pt x="23" y="36"/>
                    <a:pt x="24" y="36"/>
                    <a:pt x="24" y="36"/>
                  </a:cubicBezTo>
                  <a:cubicBezTo>
                    <a:pt x="24" y="36"/>
                    <a:pt x="24" y="36"/>
                    <a:pt x="41" y="29"/>
                  </a:cubicBezTo>
                  <a:cubicBezTo>
                    <a:pt x="42" y="29"/>
                    <a:pt x="42" y="28"/>
                    <a:pt x="42" y="28"/>
                  </a:cubicBezTo>
                  <a:cubicBezTo>
                    <a:pt x="42" y="25"/>
                    <a:pt x="45" y="23"/>
                    <a:pt x="48" y="22"/>
                  </a:cubicBezTo>
                  <a:cubicBezTo>
                    <a:pt x="49" y="22"/>
                    <a:pt x="50" y="22"/>
                    <a:pt x="51" y="22"/>
                  </a:cubicBezTo>
                  <a:cubicBezTo>
                    <a:pt x="53" y="23"/>
                    <a:pt x="55" y="25"/>
                    <a:pt x="56" y="27"/>
                  </a:cubicBezTo>
                  <a:cubicBezTo>
                    <a:pt x="56" y="28"/>
                    <a:pt x="56" y="29"/>
                    <a:pt x="56" y="30"/>
                  </a:cubicBezTo>
                  <a:cubicBezTo>
                    <a:pt x="56" y="31"/>
                    <a:pt x="56" y="31"/>
                    <a:pt x="57" y="31"/>
                  </a:cubicBezTo>
                  <a:cubicBezTo>
                    <a:pt x="57" y="31"/>
                    <a:pt x="57" y="31"/>
                    <a:pt x="68" y="39"/>
                  </a:cubicBezTo>
                  <a:cubicBezTo>
                    <a:pt x="68" y="39"/>
                    <a:pt x="68" y="39"/>
                    <a:pt x="68" y="39"/>
                  </a:cubicBezTo>
                  <a:cubicBezTo>
                    <a:pt x="69" y="39"/>
                    <a:pt x="69" y="39"/>
                    <a:pt x="69" y="39"/>
                  </a:cubicBezTo>
                  <a:cubicBezTo>
                    <a:pt x="69" y="39"/>
                    <a:pt x="69" y="39"/>
                    <a:pt x="69" y="39"/>
                  </a:cubicBezTo>
                  <a:cubicBezTo>
                    <a:pt x="70" y="39"/>
                    <a:pt x="70" y="39"/>
                    <a:pt x="70" y="39"/>
                  </a:cubicBezTo>
                  <a:cubicBezTo>
                    <a:pt x="71" y="38"/>
                    <a:pt x="71" y="38"/>
                    <a:pt x="71" y="38"/>
                  </a:cubicBezTo>
                  <a:cubicBezTo>
                    <a:pt x="71" y="38"/>
                    <a:pt x="71" y="38"/>
                    <a:pt x="75" y="19"/>
                  </a:cubicBezTo>
                  <a:cubicBezTo>
                    <a:pt x="76" y="19"/>
                    <a:pt x="75" y="18"/>
                    <a:pt x="75" y="18"/>
                  </a:cubicBezTo>
                  <a:cubicBezTo>
                    <a:pt x="75" y="18"/>
                    <a:pt x="75" y="18"/>
                    <a:pt x="75" y="18"/>
                  </a:cubicBezTo>
                  <a:cubicBezTo>
                    <a:pt x="72" y="16"/>
                    <a:pt x="72" y="12"/>
                    <a:pt x="74" y="9"/>
                  </a:cubicBezTo>
                  <a:cubicBezTo>
                    <a:pt x="75" y="7"/>
                    <a:pt x="79" y="5"/>
                    <a:pt x="82" y="6"/>
                  </a:cubicBezTo>
                  <a:cubicBezTo>
                    <a:pt x="85" y="7"/>
                    <a:pt x="87" y="10"/>
                    <a:pt x="87" y="1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grpSp>
        <p:nvGrpSpPr>
          <p:cNvPr id="177" name="Group 176"/>
          <p:cNvGrpSpPr/>
          <p:nvPr/>
        </p:nvGrpSpPr>
        <p:grpSpPr>
          <a:xfrm>
            <a:off x="8136961" y="6008278"/>
            <a:ext cx="273705" cy="426117"/>
            <a:chOff x="8453514" y="2569986"/>
            <a:chExt cx="927702" cy="1444291"/>
          </a:xfrm>
          <a:solidFill>
            <a:schemeClr val="accent1"/>
          </a:solidFill>
        </p:grpSpPr>
        <p:sp>
          <p:nvSpPr>
            <p:cNvPr id="178" name="Freeform 6"/>
            <p:cNvSpPr>
              <a:spLocks noEditPoints="1"/>
            </p:cNvSpPr>
            <p:nvPr/>
          </p:nvSpPr>
          <p:spPr bwMode="auto">
            <a:xfrm>
              <a:off x="8722722" y="2784887"/>
              <a:ext cx="393159" cy="470459"/>
            </a:xfrm>
            <a:custGeom>
              <a:avLst/>
              <a:gdLst>
                <a:gd name="T0" fmla="*/ 43 w 86"/>
                <a:gd name="T1" fmla="*/ 0 h 103"/>
                <a:gd name="T2" fmla="*/ 1 w 86"/>
                <a:gd name="T3" fmla="*/ 13 h 103"/>
                <a:gd name="T4" fmla="*/ 0 w 86"/>
                <a:gd name="T5" fmla="*/ 13 h 103"/>
                <a:gd name="T6" fmla="*/ 0 w 86"/>
                <a:gd name="T7" fmla="*/ 34 h 103"/>
                <a:gd name="T8" fmla="*/ 43 w 86"/>
                <a:gd name="T9" fmla="*/ 103 h 103"/>
                <a:gd name="T10" fmla="*/ 86 w 86"/>
                <a:gd name="T11" fmla="*/ 34 h 103"/>
                <a:gd name="T12" fmla="*/ 86 w 86"/>
                <a:gd name="T13" fmla="*/ 13 h 103"/>
                <a:gd name="T14" fmla="*/ 85 w 86"/>
                <a:gd name="T15" fmla="*/ 13 h 103"/>
                <a:gd name="T16" fmla="*/ 43 w 86"/>
                <a:gd name="T17" fmla="*/ 0 h 103"/>
                <a:gd name="T18" fmla="*/ 5 w 86"/>
                <a:gd name="T19" fmla="*/ 34 h 103"/>
                <a:gd name="T20" fmla="*/ 5 w 86"/>
                <a:gd name="T21" fmla="*/ 19 h 103"/>
                <a:gd name="T22" fmla="*/ 30 w 86"/>
                <a:gd name="T23" fmla="*/ 13 h 103"/>
                <a:gd name="T24" fmla="*/ 5 w 86"/>
                <a:gd name="T25" fmla="*/ 38 h 103"/>
                <a:gd name="T26" fmla="*/ 5 w 86"/>
                <a:gd name="T27" fmla="*/ 34 h 103"/>
                <a:gd name="T28" fmla="*/ 7 w 86"/>
                <a:gd name="T29" fmla="*/ 51 h 103"/>
                <a:gd name="T30" fmla="*/ 48 w 86"/>
                <a:gd name="T31" fmla="*/ 9 h 103"/>
                <a:gd name="T32" fmla="*/ 63 w 86"/>
                <a:gd name="T33" fmla="*/ 15 h 103"/>
                <a:gd name="T34" fmla="*/ 12 w 86"/>
                <a:gd name="T35" fmla="*/ 67 h 103"/>
                <a:gd name="T36" fmla="*/ 7 w 86"/>
                <a:gd name="T37" fmla="*/ 51 h 103"/>
                <a:gd name="T38" fmla="*/ 43 w 86"/>
                <a:gd name="T39" fmla="*/ 97 h 103"/>
                <a:gd name="T40" fmla="*/ 35 w 86"/>
                <a:gd name="T41" fmla="*/ 93 h 103"/>
                <a:gd name="T42" fmla="*/ 79 w 86"/>
                <a:gd name="T43" fmla="*/ 49 h 103"/>
                <a:gd name="T44" fmla="*/ 43 w 86"/>
                <a:gd name="T45" fmla="*/ 97 h 103"/>
                <a:gd name="T46" fmla="*/ 80 w 86"/>
                <a:gd name="T47" fmla="*/ 34 h 103"/>
                <a:gd name="T48" fmla="*/ 27 w 86"/>
                <a:gd name="T49" fmla="*/ 87 h 103"/>
                <a:gd name="T50" fmla="*/ 17 w 86"/>
                <a:gd name="T51" fmla="*/ 76 h 103"/>
                <a:gd name="T52" fmla="*/ 75 w 86"/>
                <a:gd name="T53" fmla="*/ 18 h 103"/>
                <a:gd name="T54" fmla="*/ 80 w 86"/>
                <a:gd name="T55" fmla="*/ 19 h 103"/>
                <a:gd name="T56" fmla="*/ 80 w 86"/>
                <a:gd name="T57"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103">
                  <a:moveTo>
                    <a:pt x="43" y="0"/>
                  </a:moveTo>
                  <a:cubicBezTo>
                    <a:pt x="28" y="11"/>
                    <a:pt x="11" y="13"/>
                    <a:pt x="1" y="13"/>
                  </a:cubicBezTo>
                  <a:cubicBezTo>
                    <a:pt x="1" y="13"/>
                    <a:pt x="0" y="13"/>
                    <a:pt x="0" y="13"/>
                  </a:cubicBezTo>
                  <a:cubicBezTo>
                    <a:pt x="0" y="34"/>
                    <a:pt x="0" y="34"/>
                    <a:pt x="0" y="34"/>
                  </a:cubicBezTo>
                  <a:cubicBezTo>
                    <a:pt x="0" y="82"/>
                    <a:pt x="33" y="99"/>
                    <a:pt x="43" y="103"/>
                  </a:cubicBezTo>
                  <a:cubicBezTo>
                    <a:pt x="52" y="99"/>
                    <a:pt x="86" y="82"/>
                    <a:pt x="86" y="34"/>
                  </a:cubicBezTo>
                  <a:cubicBezTo>
                    <a:pt x="86" y="13"/>
                    <a:pt x="86" y="13"/>
                    <a:pt x="86" y="13"/>
                  </a:cubicBezTo>
                  <a:cubicBezTo>
                    <a:pt x="86" y="13"/>
                    <a:pt x="85" y="13"/>
                    <a:pt x="85" y="13"/>
                  </a:cubicBezTo>
                  <a:cubicBezTo>
                    <a:pt x="77" y="13"/>
                    <a:pt x="60" y="11"/>
                    <a:pt x="43" y="0"/>
                  </a:cubicBezTo>
                  <a:close/>
                  <a:moveTo>
                    <a:pt x="5" y="34"/>
                  </a:moveTo>
                  <a:cubicBezTo>
                    <a:pt x="5" y="19"/>
                    <a:pt x="5" y="19"/>
                    <a:pt x="5" y="19"/>
                  </a:cubicBezTo>
                  <a:cubicBezTo>
                    <a:pt x="12" y="18"/>
                    <a:pt x="21" y="17"/>
                    <a:pt x="30" y="13"/>
                  </a:cubicBezTo>
                  <a:cubicBezTo>
                    <a:pt x="5" y="38"/>
                    <a:pt x="5" y="38"/>
                    <a:pt x="5" y="38"/>
                  </a:cubicBezTo>
                  <a:cubicBezTo>
                    <a:pt x="5" y="37"/>
                    <a:pt x="5" y="36"/>
                    <a:pt x="5" y="34"/>
                  </a:cubicBezTo>
                  <a:close/>
                  <a:moveTo>
                    <a:pt x="7" y="51"/>
                  </a:moveTo>
                  <a:cubicBezTo>
                    <a:pt x="48" y="9"/>
                    <a:pt x="48" y="9"/>
                    <a:pt x="48" y="9"/>
                  </a:cubicBezTo>
                  <a:cubicBezTo>
                    <a:pt x="54" y="12"/>
                    <a:pt x="59" y="14"/>
                    <a:pt x="63" y="15"/>
                  </a:cubicBezTo>
                  <a:cubicBezTo>
                    <a:pt x="12" y="67"/>
                    <a:pt x="12" y="67"/>
                    <a:pt x="12" y="67"/>
                  </a:cubicBezTo>
                  <a:cubicBezTo>
                    <a:pt x="10" y="62"/>
                    <a:pt x="8" y="57"/>
                    <a:pt x="7" y="51"/>
                  </a:cubicBezTo>
                  <a:close/>
                  <a:moveTo>
                    <a:pt x="43" y="97"/>
                  </a:moveTo>
                  <a:cubicBezTo>
                    <a:pt x="41" y="96"/>
                    <a:pt x="38" y="95"/>
                    <a:pt x="35" y="93"/>
                  </a:cubicBezTo>
                  <a:cubicBezTo>
                    <a:pt x="79" y="49"/>
                    <a:pt x="79" y="49"/>
                    <a:pt x="79" y="49"/>
                  </a:cubicBezTo>
                  <a:cubicBezTo>
                    <a:pt x="73" y="80"/>
                    <a:pt x="52" y="93"/>
                    <a:pt x="43" y="97"/>
                  </a:cubicBezTo>
                  <a:close/>
                  <a:moveTo>
                    <a:pt x="80" y="34"/>
                  </a:moveTo>
                  <a:cubicBezTo>
                    <a:pt x="27" y="87"/>
                    <a:pt x="27" y="87"/>
                    <a:pt x="27" y="87"/>
                  </a:cubicBezTo>
                  <a:cubicBezTo>
                    <a:pt x="24" y="84"/>
                    <a:pt x="20" y="80"/>
                    <a:pt x="17" y="76"/>
                  </a:cubicBezTo>
                  <a:cubicBezTo>
                    <a:pt x="75" y="18"/>
                    <a:pt x="75" y="18"/>
                    <a:pt x="75" y="18"/>
                  </a:cubicBezTo>
                  <a:cubicBezTo>
                    <a:pt x="77" y="18"/>
                    <a:pt x="79" y="18"/>
                    <a:pt x="80" y="19"/>
                  </a:cubicBezTo>
                  <a:lnTo>
                    <a:pt x="80" y="3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179" name="Freeform 7"/>
            <p:cNvSpPr>
              <a:spLocks noEditPoints="1"/>
            </p:cNvSpPr>
            <p:nvPr/>
          </p:nvSpPr>
          <p:spPr bwMode="auto">
            <a:xfrm>
              <a:off x="8453514" y="2569986"/>
              <a:ext cx="927702" cy="1444291"/>
            </a:xfrm>
            <a:custGeom>
              <a:avLst/>
              <a:gdLst>
                <a:gd name="T0" fmla="*/ 102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2 w 203"/>
                <a:gd name="T15" fmla="*/ 0 h 316"/>
                <a:gd name="T16" fmla="*/ 102 w 203"/>
                <a:gd name="T17" fmla="*/ 277 h 316"/>
                <a:gd name="T18" fmla="*/ 80 w 203"/>
                <a:gd name="T19" fmla="*/ 222 h 316"/>
                <a:gd name="T20" fmla="*/ 123 w 203"/>
                <a:gd name="T21" fmla="*/ 222 h 316"/>
                <a:gd name="T22" fmla="*/ 102 w 203"/>
                <a:gd name="T23" fmla="*/ 277 h 316"/>
                <a:gd name="T24" fmla="*/ 152 w 203"/>
                <a:gd name="T25" fmla="*/ 81 h 316"/>
                <a:gd name="T26" fmla="*/ 102 w 203"/>
                <a:gd name="T27" fmla="*/ 158 h 316"/>
                <a:gd name="T28" fmla="*/ 52 w 203"/>
                <a:gd name="T29" fmla="*/ 81 h 316"/>
                <a:gd name="T30" fmla="*/ 52 w 203"/>
                <a:gd name="T31" fmla="*/ 53 h 316"/>
                <a:gd name="T32" fmla="*/ 60 w 203"/>
                <a:gd name="T33" fmla="*/ 53 h 316"/>
                <a:gd name="T34" fmla="*/ 102 w 203"/>
                <a:gd name="T35" fmla="*/ 38 h 316"/>
                <a:gd name="T36" fmla="*/ 144 w 203"/>
                <a:gd name="T37" fmla="*/ 53 h 316"/>
                <a:gd name="T38" fmla="*/ 152 w 203"/>
                <a:gd name="T39" fmla="*/ 53 h 316"/>
                <a:gd name="T40" fmla="*/ 152 w 203"/>
                <a:gd name="T41" fmla="*/ 8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102" y="277"/>
                  </a:moveTo>
                  <a:cubicBezTo>
                    <a:pt x="80" y="222"/>
                    <a:pt x="80" y="222"/>
                    <a:pt x="80" y="222"/>
                  </a:cubicBezTo>
                  <a:cubicBezTo>
                    <a:pt x="123" y="222"/>
                    <a:pt x="123" y="222"/>
                    <a:pt x="123" y="222"/>
                  </a:cubicBezTo>
                  <a:lnTo>
                    <a:pt x="102" y="277"/>
                  </a:lnTo>
                  <a:close/>
                  <a:moveTo>
                    <a:pt x="152" y="81"/>
                  </a:moveTo>
                  <a:cubicBezTo>
                    <a:pt x="152" y="141"/>
                    <a:pt x="102" y="158"/>
                    <a:pt x="102" y="158"/>
                  </a:cubicBezTo>
                  <a:cubicBezTo>
                    <a:pt x="102" y="158"/>
                    <a:pt x="52" y="141"/>
                    <a:pt x="52" y="81"/>
                  </a:cubicBezTo>
                  <a:cubicBezTo>
                    <a:pt x="52" y="53"/>
                    <a:pt x="52" y="53"/>
                    <a:pt x="52" y="53"/>
                  </a:cubicBezTo>
                  <a:cubicBezTo>
                    <a:pt x="52" y="53"/>
                    <a:pt x="55" y="53"/>
                    <a:pt x="60" y="53"/>
                  </a:cubicBezTo>
                  <a:cubicBezTo>
                    <a:pt x="70" y="53"/>
                    <a:pt x="88" y="51"/>
                    <a:pt x="102" y="38"/>
                  </a:cubicBezTo>
                  <a:cubicBezTo>
                    <a:pt x="118" y="51"/>
                    <a:pt x="135" y="53"/>
                    <a:pt x="144" y="53"/>
                  </a:cubicBezTo>
                  <a:cubicBezTo>
                    <a:pt x="149" y="53"/>
                    <a:pt x="152" y="53"/>
                    <a:pt x="152" y="53"/>
                  </a:cubicBezTo>
                  <a:lnTo>
                    <a:pt x="152" y="8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sp>
        <p:nvSpPr>
          <p:cNvPr id="180" name="Freeform 29"/>
          <p:cNvSpPr>
            <a:spLocks noEditPoints="1"/>
          </p:cNvSpPr>
          <p:nvPr/>
        </p:nvSpPr>
        <p:spPr bwMode="auto">
          <a:xfrm>
            <a:off x="10026446" y="6007091"/>
            <a:ext cx="272877" cy="426609"/>
          </a:xfrm>
          <a:custGeom>
            <a:avLst/>
            <a:gdLst>
              <a:gd name="T0" fmla="*/ 0 w 202"/>
              <a:gd name="T1" fmla="*/ 95 h 316"/>
              <a:gd name="T2" fmla="*/ 82 w 202"/>
              <a:gd name="T3" fmla="*/ 316 h 316"/>
              <a:gd name="T4" fmla="*/ 179 w 202"/>
              <a:gd name="T5" fmla="*/ 170 h 316"/>
              <a:gd name="T6" fmla="*/ 101 w 202"/>
              <a:gd name="T7" fmla="*/ 0 h 316"/>
              <a:gd name="T8" fmla="*/ 66 w 202"/>
              <a:gd name="T9" fmla="*/ 133 h 316"/>
              <a:gd name="T10" fmla="*/ 46 w 202"/>
              <a:gd name="T11" fmla="*/ 106 h 316"/>
              <a:gd name="T12" fmla="*/ 80 w 202"/>
              <a:gd name="T13" fmla="*/ 222 h 316"/>
              <a:gd name="T14" fmla="*/ 101 w 202"/>
              <a:gd name="T15" fmla="*/ 277 h 316"/>
              <a:gd name="T16" fmla="*/ 120 w 202"/>
              <a:gd name="T17" fmla="*/ 153 h 316"/>
              <a:gd name="T18" fmla="*/ 45 w 202"/>
              <a:gd name="T19" fmla="*/ 79 h 316"/>
              <a:gd name="T20" fmla="*/ 71 w 202"/>
              <a:gd name="T21" fmla="*/ 56 h 316"/>
              <a:gd name="T22" fmla="*/ 69 w 202"/>
              <a:gd name="T23" fmla="*/ 96 h 316"/>
              <a:gd name="T24" fmla="*/ 103 w 202"/>
              <a:gd name="T25" fmla="*/ 130 h 316"/>
              <a:gd name="T26" fmla="*/ 143 w 202"/>
              <a:gd name="T27" fmla="*/ 128 h 316"/>
              <a:gd name="T28" fmla="*/ 107 w 202"/>
              <a:gd name="T29" fmla="*/ 75 h 316"/>
              <a:gd name="T30" fmla="*/ 98 w 202"/>
              <a:gd name="T31" fmla="*/ 75 h 316"/>
              <a:gd name="T32" fmla="*/ 93 w 202"/>
              <a:gd name="T33" fmla="*/ 79 h 316"/>
              <a:gd name="T34" fmla="*/ 103 w 202"/>
              <a:gd name="T35" fmla="*/ 70 h 316"/>
              <a:gd name="T36" fmla="*/ 113 w 202"/>
              <a:gd name="T37" fmla="*/ 79 h 316"/>
              <a:gd name="T38" fmla="*/ 110 w 202"/>
              <a:gd name="T39" fmla="*/ 87 h 316"/>
              <a:gd name="T40" fmla="*/ 99 w 202"/>
              <a:gd name="T41" fmla="*/ 96 h 316"/>
              <a:gd name="T42" fmla="*/ 113 w 202"/>
              <a:gd name="T43" fmla="*/ 99 h 316"/>
              <a:gd name="T44" fmla="*/ 92 w 202"/>
              <a:gd name="T45" fmla="*/ 102 h 316"/>
              <a:gd name="T46" fmla="*/ 95 w 202"/>
              <a:gd name="T47" fmla="*/ 95 h 316"/>
              <a:gd name="T48" fmla="*/ 107 w 202"/>
              <a:gd name="T49" fmla="*/ 84 h 316"/>
              <a:gd name="T50" fmla="*/ 107 w 202"/>
              <a:gd name="T51" fmla="*/ 75 h 316"/>
              <a:gd name="T52" fmla="*/ 138 w 202"/>
              <a:gd name="T53" fmla="*/ 95 h 316"/>
              <a:gd name="T54" fmla="*/ 133 w 202"/>
              <a:gd name="T55" fmla="*/ 102 h 316"/>
              <a:gd name="T56" fmla="*/ 130 w 202"/>
              <a:gd name="T57" fmla="*/ 95 h 316"/>
              <a:gd name="T58" fmla="*/ 116 w 202"/>
              <a:gd name="T59" fmla="*/ 91 h 316"/>
              <a:gd name="T60" fmla="*/ 133 w 202"/>
              <a:gd name="T61" fmla="*/ 70 h 316"/>
              <a:gd name="T62" fmla="*/ 138 w 202"/>
              <a:gd name="T63" fmla="*/ 91 h 316"/>
              <a:gd name="T64" fmla="*/ 144 w 202"/>
              <a:gd name="T65" fmla="*/ 121 h 316"/>
              <a:gd name="T66" fmla="*/ 101 w 202"/>
              <a:gd name="T67" fmla="*/ 48 h 316"/>
              <a:gd name="T68" fmla="*/ 74 w 202"/>
              <a:gd name="T69" fmla="*/ 49 h 316"/>
              <a:gd name="T70" fmla="*/ 157 w 202"/>
              <a:gd name="T71" fmla="*/ 9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316">
                <a:moveTo>
                  <a:pt x="101" y="0"/>
                </a:moveTo>
                <a:cubicBezTo>
                  <a:pt x="48" y="0"/>
                  <a:pt x="0" y="42"/>
                  <a:pt x="0" y="95"/>
                </a:cubicBezTo>
                <a:cubicBezTo>
                  <a:pt x="0" y="111"/>
                  <a:pt x="8" y="136"/>
                  <a:pt x="20" y="163"/>
                </a:cubicBezTo>
                <a:cubicBezTo>
                  <a:pt x="82" y="316"/>
                  <a:pt x="82" y="316"/>
                  <a:pt x="82" y="316"/>
                </a:cubicBezTo>
                <a:cubicBezTo>
                  <a:pt x="119" y="316"/>
                  <a:pt x="119" y="316"/>
                  <a:pt x="119" y="316"/>
                </a:cubicBezTo>
                <a:cubicBezTo>
                  <a:pt x="179" y="170"/>
                  <a:pt x="179" y="170"/>
                  <a:pt x="179" y="170"/>
                </a:cubicBezTo>
                <a:cubicBezTo>
                  <a:pt x="193" y="139"/>
                  <a:pt x="202" y="112"/>
                  <a:pt x="202" y="95"/>
                </a:cubicBezTo>
                <a:cubicBezTo>
                  <a:pt x="202" y="42"/>
                  <a:pt x="154" y="0"/>
                  <a:pt x="101" y="0"/>
                </a:cubicBezTo>
                <a:close/>
                <a:moveTo>
                  <a:pt x="46" y="106"/>
                </a:moveTo>
                <a:cubicBezTo>
                  <a:pt x="50" y="114"/>
                  <a:pt x="56" y="123"/>
                  <a:pt x="66" y="133"/>
                </a:cubicBezTo>
                <a:cubicBezTo>
                  <a:pt x="76" y="142"/>
                  <a:pt x="85" y="149"/>
                  <a:pt x="93" y="153"/>
                </a:cubicBezTo>
                <a:cubicBezTo>
                  <a:pt x="69" y="149"/>
                  <a:pt x="50" y="130"/>
                  <a:pt x="46" y="106"/>
                </a:cubicBezTo>
                <a:close/>
                <a:moveTo>
                  <a:pt x="101" y="277"/>
                </a:moveTo>
                <a:cubicBezTo>
                  <a:pt x="80" y="222"/>
                  <a:pt x="80" y="222"/>
                  <a:pt x="80" y="222"/>
                </a:cubicBezTo>
                <a:cubicBezTo>
                  <a:pt x="122" y="222"/>
                  <a:pt x="122" y="222"/>
                  <a:pt x="122" y="222"/>
                </a:cubicBezTo>
                <a:lnTo>
                  <a:pt x="101" y="277"/>
                </a:lnTo>
                <a:close/>
                <a:moveTo>
                  <a:pt x="143" y="137"/>
                </a:moveTo>
                <a:cubicBezTo>
                  <a:pt x="143" y="142"/>
                  <a:pt x="129" y="153"/>
                  <a:pt x="120" y="153"/>
                </a:cubicBezTo>
                <a:cubicBezTo>
                  <a:pt x="110" y="153"/>
                  <a:pt x="92" y="149"/>
                  <a:pt x="71" y="128"/>
                </a:cubicBezTo>
                <a:cubicBezTo>
                  <a:pt x="50" y="107"/>
                  <a:pt x="45" y="88"/>
                  <a:pt x="45" y="79"/>
                </a:cubicBezTo>
                <a:cubicBezTo>
                  <a:pt x="45" y="70"/>
                  <a:pt x="57" y="56"/>
                  <a:pt x="62" y="56"/>
                </a:cubicBezTo>
                <a:cubicBezTo>
                  <a:pt x="69" y="56"/>
                  <a:pt x="71" y="56"/>
                  <a:pt x="71" y="56"/>
                </a:cubicBezTo>
                <a:cubicBezTo>
                  <a:pt x="82" y="84"/>
                  <a:pt x="82" y="84"/>
                  <a:pt x="82" y="84"/>
                </a:cubicBezTo>
                <a:cubicBezTo>
                  <a:pt x="82" y="86"/>
                  <a:pt x="69" y="91"/>
                  <a:pt x="69" y="96"/>
                </a:cubicBezTo>
                <a:cubicBezTo>
                  <a:pt x="69" y="100"/>
                  <a:pt x="78" y="111"/>
                  <a:pt x="83" y="116"/>
                </a:cubicBezTo>
                <a:cubicBezTo>
                  <a:pt x="88" y="120"/>
                  <a:pt x="98" y="130"/>
                  <a:pt x="103" y="130"/>
                </a:cubicBezTo>
                <a:cubicBezTo>
                  <a:pt x="108" y="130"/>
                  <a:pt x="113" y="116"/>
                  <a:pt x="115" y="116"/>
                </a:cubicBezTo>
                <a:cubicBezTo>
                  <a:pt x="143" y="128"/>
                  <a:pt x="143" y="128"/>
                  <a:pt x="143" y="128"/>
                </a:cubicBezTo>
                <a:cubicBezTo>
                  <a:pt x="143" y="128"/>
                  <a:pt x="143" y="130"/>
                  <a:pt x="143" y="137"/>
                </a:cubicBezTo>
                <a:close/>
                <a:moveTo>
                  <a:pt x="107" y="75"/>
                </a:moveTo>
                <a:cubicBezTo>
                  <a:pt x="106" y="74"/>
                  <a:pt x="105" y="73"/>
                  <a:pt x="103" y="73"/>
                </a:cubicBezTo>
                <a:cubicBezTo>
                  <a:pt x="101" y="73"/>
                  <a:pt x="99" y="74"/>
                  <a:pt x="98" y="75"/>
                </a:cubicBezTo>
                <a:cubicBezTo>
                  <a:pt x="97" y="76"/>
                  <a:pt x="97" y="78"/>
                  <a:pt x="97" y="80"/>
                </a:cubicBezTo>
                <a:cubicBezTo>
                  <a:pt x="93" y="79"/>
                  <a:pt x="93" y="79"/>
                  <a:pt x="93" y="79"/>
                </a:cubicBezTo>
                <a:cubicBezTo>
                  <a:pt x="93" y="76"/>
                  <a:pt x="94" y="74"/>
                  <a:pt x="96" y="72"/>
                </a:cubicBezTo>
                <a:cubicBezTo>
                  <a:pt x="97" y="71"/>
                  <a:pt x="100" y="70"/>
                  <a:pt x="103" y="70"/>
                </a:cubicBezTo>
                <a:cubicBezTo>
                  <a:pt x="106" y="70"/>
                  <a:pt x="108" y="71"/>
                  <a:pt x="110" y="72"/>
                </a:cubicBezTo>
                <a:cubicBezTo>
                  <a:pt x="112" y="74"/>
                  <a:pt x="113" y="76"/>
                  <a:pt x="113" y="79"/>
                </a:cubicBezTo>
                <a:cubicBezTo>
                  <a:pt x="113" y="80"/>
                  <a:pt x="113" y="81"/>
                  <a:pt x="112" y="83"/>
                </a:cubicBezTo>
                <a:cubicBezTo>
                  <a:pt x="112" y="84"/>
                  <a:pt x="111" y="85"/>
                  <a:pt x="110" y="87"/>
                </a:cubicBezTo>
                <a:cubicBezTo>
                  <a:pt x="108" y="88"/>
                  <a:pt x="106" y="90"/>
                  <a:pt x="103" y="92"/>
                </a:cubicBezTo>
                <a:cubicBezTo>
                  <a:pt x="101" y="94"/>
                  <a:pt x="100" y="96"/>
                  <a:pt x="99" y="96"/>
                </a:cubicBezTo>
                <a:cubicBezTo>
                  <a:pt x="98" y="97"/>
                  <a:pt x="98" y="98"/>
                  <a:pt x="97" y="99"/>
                </a:cubicBezTo>
                <a:cubicBezTo>
                  <a:pt x="113" y="99"/>
                  <a:pt x="113" y="99"/>
                  <a:pt x="113" y="99"/>
                </a:cubicBezTo>
                <a:cubicBezTo>
                  <a:pt x="113" y="102"/>
                  <a:pt x="113" y="102"/>
                  <a:pt x="113" y="102"/>
                </a:cubicBezTo>
                <a:cubicBezTo>
                  <a:pt x="92" y="102"/>
                  <a:pt x="92" y="102"/>
                  <a:pt x="92" y="102"/>
                </a:cubicBezTo>
                <a:cubicBezTo>
                  <a:pt x="92" y="101"/>
                  <a:pt x="92" y="100"/>
                  <a:pt x="92" y="100"/>
                </a:cubicBezTo>
                <a:cubicBezTo>
                  <a:pt x="93" y="98"/>
                  <a:pt x="94" y="97"/>
                  <a:pt x="95" y="95"/>
                </a:cubicBezTo>
                <a:cubicBezTo>
                  <a:pt x="96" y="94"/>
                  <a:pt x="98" y="92"/>
                  <a:pt x="100" y="90"/>
                </a:cubicBezTo>
                <a:cubicBezTo>
                  <a:pt x="103" y="88"/>
                  <a:pt x="106" y="85"/>
                  <a:pt x="107" y="84"/>
                </a:cubicBezTo>
                <a:cubicBezTo>
                  <a:pt x="108" y="82"/>
                  <a:pt x="109" y="80"/>
                  <a:pt x="109" y="79"/>
                </a:cubicBezTo>
                <a:cubicBezTo>
                  <a:pt x="109" y="77"/>
                  <a:pt x="108" y="76"/>
                  <a:pt x="107" y="75"/>
                </a:cubicBezTo>
                <a:close/>
                <a:moveTo>
                  <a:pt x="138" y="91"/>
                </a:moveTo>
                <a:cubicBezTo>
                  <a:pt x="138" y="95"/>
                  <a:pt x="138" y="95"/>
                  <a:pt x="138" y="95"/>
                </a:cubicBezTo>
                <a:cubicBezTo>
                  <a:pt x="133" y="95"/>
                  <a:pt x="133" y="95"/>
                  <a:pt x="133" y="95"/>
                </a:cubicBezTo>
                <a:cubicBezTo>
                  <a:pt x="133" y="102"/>
                  <a:pt x="133" y="102"/>
                  <a:pt x="133" y="102"/>
                </a:cubicBezTo>
                <a:cubicBezTo>
                  <a:pt x="130" y="102"/>
                  <a:pt x="130" y="102"/>
                  <a:pt x="130" y="102"/>
                </a:cubicBezTo>
                <a:cubicBezTo>
                  <a:pt x="130" y="95"/>
                  <a:pt x="130" y="95"/>
                  <a:pt x="130" y="95"/>
                </a:cubicBezTo>
                <a:cubicBezTo>
                  <a:pt x="116" y="95"/>
                  <a:pt x="116" y="95"/>
                  <a:pt x="116" y="95"/>
                </a:cubicBezTo>
                <a:cubicBezTo>
                  <a:pt x="116" y="91"/>
                  <a:pt x="116" y="91"/>
                  <a:pt x="116" y="91"/>
                </a:cubicBezTo>
                <a:cubicBezTo>
                  <a:pt x="130" y="70"/>
                  <a:pt x="130" y="70"/>
                  <a:pt x="130" y="70"/>
                </a:cubicBezTo>
                <a:cubicBezTo>
                  <a:pt x="133" y="70"/>
                  <a:pt x="133" y="70"/>
                  <a:pt x="133" y="70"/>
                </a:cubicBezTo>
                <a:cubicBezTo>
                  <a:pt x="133" y="91"/>
                  <a:pt x="133" y="91"/>
                  <a:pt x="133" y="91"/>
                </a:cubicBezTo>
                <a:lnTo>
                  <a:pt x="138" y="91"/>
                </a:lnTo>
                <a:close/>
                <a:moveTo>
                  <a:pt x="150" y="125"/>
                </a:moveTo>
                <a:cubicBezTo>
                  <a:pt x="144" y="121"/>
                  <a:pt x="144" y="121"/>
                  <a:pt x="144" y="121"/>
                </a:cubicBezTo>
                <a:cubicBezTo>
                  <a:pt x="148" y="114"/>
                  <a:pt x="150" y="106"/>
                  <a:pt x="150" y="98"/>
                </a:cubicBezTo>
                <a:cubicBezTo>
                  <a:pt x="150" y="71"/>
                  <a:pt x="128" y="48"/>
                  <a:pt x="101" y="48"/>
                </a:cubicBezTo>
                <a:cubicBezTo>
                  <a:pt x="93" y="48"/>
                  <a:pt x="85" y="51"/>
                  <a:pt x="78" y="54"/>
                </a:cubicBezTo>
                <a:cubicBezTo>
                  <a:pt x="74" y="49"/>
                  <a:pt x="74" y="49"/>
                  <a:pt x="74" y="49"/>
                </a:cubicBezTo>
                <a:cubicBezTo>
                  <a:pt x="82" y="45"/>
                  <a:pt x="91" y="42"/>
                  <a:pt x="101" y="42"/>
                </a:cubicBezTo>
                <a:cubicBezTo>
                  <a:pt x="132" y="42"/>
                  <a:pt x="157" y="67"/>
                  <a:pt x="157" y="98"/>
                </a:cubicBezTo>
                <a:cubicBezTo>
                  <a:pt x="157" y="107"/>
                  <a:pt x="154" y="117"/>
                  <a:pt x="150"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76" name="AMC_Footer"/>
          <p:cNvSpPr txBox="1">
            <a:spLocks/>
          </p:cNvSpPr>
          <p:nvPr/>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defTabSz="1218987">
              <a:defRPr/>
            </a:pPr>
            <a:r>
              <a:rPr lang="en-ZA" sz="900">
                <a:solidFill>
                  <a:srgbClr val="FFFFFF"/>
                </a:solidFill>
                <a:latin typeface="Arial"/>
                <a:cs typeface="Arial" pitchFamily="34" charset="0"/>
              </a:rPr>
              <a:t>Copyright © 2017 Accenture. All rights reserved. </a:t>
            </a:r>
            <a:endParaRPr lang="en-US" sz="900">
              <a:solidFill>
                <a:srgbClr val="FFFFFF"/>
              </a:solidFill>
              <a:latin typeface="Arial"/>
              <a:cs typeface="Arial" pitchFamily="34" charset="0"/>
            </a:endParaRPr>
          </a:p>
        </p:txBody>
      </p:sp>
    </p:spTree>
    <p:extLst>
      <p:ext uri="{BB962C8B-B14F-4D97-AF65-F5344CB8AC3E}">
        <p14:creationId xmlns:p14="http://schemas.microsoft.com/office/powerpoint/2010/main" val="10861688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angle 230"/>
          <p:cNvSpPr/>
          <p:nvPr/>
        </p:nvSpPr>
        <p:spPr bwMode="gray">
          <a:xfrm>
            <a:off x="0" y="6124946"/>
            <a:ext cx="12188825" cy="720804"/>
          </a:xfrm>
          <a:prstGeom prst="rect">
            <a:avLst/>
          </a:prstGeom>
          <a:solidFill>
            <a:schemeClr val="accent4"/>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pic>
        <p:nvPicPr>
          <p:cNvPr id="124" name="Picture 123" descr="Nav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12" y="5754827"/>
            <a:ext cx="11628000" cy="942478"/>
          </a:xfrm>
          <a:prstGeom prst="rect">
            <a:avLst/>
          </a:prstGeom>
        </p:spPr>
      </p:pic>
      <p:sp>
        <p:nvSpPr>
          <p:cNvPr id="10" name="Title 9"/>
          <p:cNvSpPr>
            <a:spLocks noGrp="1"/>
          </p:cNvSpPr>
          <p:nvPr>
            <p:ph type="title"/>
          </p:nvPr>
        </p:nvSpPr>
        <p:spPr/>
        <p:txBody>
          <a:bodyPr/>
          <a:lstStyle/>
          <a:p>
            <a:r>
              <a:rPr lang="en-US"/>
              <a:t>AIP: Typical zero-day provisioning</a:t>
            </a:r>
          </a:p>
        </p:txBody>
      </p:sp>
      <p:cxnSp>
        <p:nvCxnSpPr>
          <p:cNvPr id="2048" name="Straight Connector 2047"/>
          <p:cNvCxnSpPr/>
          <p:nvPr/>
        </p:nvCxnSpPr>
        <p:spPr>
          <a:xfrm>
            <a:off x="465197" y="2786471"/>
            <a:ext cx="3600469" cy="0"/>
          </a:xfrm>
          <a:prstGeom prst="line">
            <a:avLst/>
          </a:prstGeom>
          <a:ln w="19050">
            <a:solidFill>
              <a:schemeClr val="bg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465197" y="3303888"/>
            <a:ext cx="3600469" cy="0"/>
          </a:xfrm>
          <a:prstGeom prst="line">
            <a:avLst/>
          </a:prstGeom>
          <a:ln w="19050">
            <a:solidFill>
              <a:schemeClr val="bg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465197" y="3949586"/>
            <a:ext cx="3600469" cy="0"/>
          </a:xfrm>
          <a:prstGeom prst="line">
            <a:avLst/>
          </a:prstGeom>
          <a:ln w="19050">
            <a:solidFill>
              <a:schemeClr val="bg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496" name="TextBox 495"/>
          <p:cNvSpPr txBox="1"/>
          <p:nvPr/>
        </p:nvSpPr>
        <p:spPr>
          <a:xfrm>
            <a:off x="342517" y="2177601"/>
            <a:ext cx="666270" cy="461558"/>
          </a:xfrm>
          <a:prstGeom prst="rect">
            <a:avLst/>
          </a:prstGeom>
          <a:noFill/>
        </p:spPr>
        <p:txBody>
          <a:bodyPr wrap="square" rtlCol="0">
            <a:spAutoFit/>
          </a:bodyPr>
          <a:lstStyle/>
          <a:p>
            <a:pPr algn="ctr"/>
            <a:r>
              <a:rPr lang="en-US" sz="1200" b="1">
                <a:solidFill>
                  <a:schemeClr val="accent1"/>
                </a:solidFill>
              </a:rPr>
              <a:t>1</a:t>
            </a:r>
          </a:p>
          <a:p>
            <a:pPr algn="ctr"/>
            <a:r>
              <a:rPr lang="en-US" sz="1200">
                <a:solidFill>
                  <a:schemeClr val="bg1"/>
                </a:solidFill>
              </a:rPr>
              <a:t>Ready</a:t>
            </a:r>
          </a:p>
        </p:txBody>
      </p:sp>
      <p:sp>
        <p:nvSpPr>
          <p:cNvPr id="497" name="Freeform 6"/>
          <p:cNvSpPr>
            <a:spLocks noEditPoints="1"/>
          </p:cNvSpPr>
          <p:nvPr/>
        </p:nvSpPr>
        <p:spPr bwMode="auto">
          <a:xfrm>
            <a:off x="479059" y="1542133"/>
            <a:ext cx="388257" cy="603110"/>
          </a:xfrm>
          <a:custGeom>
            <a:avLst/>
            <a:gdLst>
              <a:gd name="T0" fmla="*/ 102 w 204"/>
              <a:gd name="T1" fmla="*/ 0 h 317"/>
              <a:gd name="T2" fmla="*/ 0 w 204"/>
              <a:gd name="T3" fmla="*/ 96 h 317"/>
              <a:gd name="T4" fmla="*/ 21 w 204"/>
              <a:gd name="T5" fmla="*/ 163 h 317"/>
              <a:gd name="T6" fmla="*/ 83 w 204"/>
              <a:gd name="T7" fmla="*/ 317 h 317"/>
              <a:gd name="T8" fmla="*/ 119 w 204"/>
              <a:gd name="T9" fmla="*/ 317 h 317"/>
              <a:gd name="T10" fmla="*/ 181 w 204"/>
              <a:gd name="T11" fmla="*/ 170 h 317"/>
              <a:gd name="T12" fmla="*/ 204 w 204"/>
              <a:gd name="T13" fmla="*/ 96 h 317"/>
              <a:gd name="T14" fmla="*/ 102 w 204"/>
              <a:gd name="T15" fmla="*/ 0 h 317"/>
              <a:gd name="T16" fmla="*/ 102 w 204"/>
              <a:gd name="T17" fmla="*/ 279 h 317"/>
              <a:gd name="T18" fmla="*/ 80 w 204"/>
              <a:gd name="T19" fmla="*/ 222 h 317"/>
              <a:gd name="T20" fmla="*/ 123 w 204"/>
              <a:gd name="T21" fmla="*/ 222 h 317"/>
              <a:gd name="T22" fmla="*/ 102 w 204"/>
              <a:gd name="T23" fmla="*/ 27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317">
                <a:moveTo>
                  <a:pt x="102" y="0"/>
                </a:moveTo>
                <a:cubicBezTo>
                  <a:pt x="49" y="0"/>
                  <a:pt x="0" y="43"/>
                  <a:pt x="0" y="96"/>
                </a:cubicBezTo>
                <a:cubicBezTo>
                  <a:pt x="0" y="111"/>
                  <a:pt x="8" y="136"/>
                  <a:pt x="21" y="163"/>
                </a:cubicBezTo>
                <a:cubicBezTo>
                  <a:pt x="83" y="317"/>
                  <a:pt x="83" y="317"/>
                  <a:pt x="83" y="317"/>
                </a:cubicBezTo>
                <a:cubicBezTo>
                  <a:pt x="119" y="317"/>
                  <a:pt x="119" y="317"/>
                  <a:pt x="119" y="317"/>
                </a:cubicBezTo>
                <a:cubicBezTo>
                  <a:pt x="181" y="170"/>
                  <a:pt x="181" y="170"/>
                  <a:pt x="181" y="170"/>
                </a:cubicBezTo>
                <a:cubicBezTo>
                  <a:pt x="194" y="139"/>
                  <a:pt x="204" y="112"/>
                  <a:pt x="204" y="96"/>
                </a:cubicBezTo>
                <a:cubicBezTo>
                  <a:pt x="204" y="43"/>
                  <a:pt x="156" y="0"/>
                  <a:pt x="102" y="0"/>
                </a:cubicBezTo>
                <a:close/>
                <a:moveTo>
                  <a:pt x="102" y="279"/>
                </a:moveTo>
                <a:cubicBezTo>
                  <a:pt x="80" y="222"/>
                  <a:pt x="80" y="222"/>
                  <a:pt x="80" y="222"/>
                </a:cubicBezTo>
                <a:cubicBezTo>
                  <a:pt x="123" y="222"/>
                  <a:pt x="123" y="222"/>
                  <a:pt x="123" y="222"/>
                </a:cubicBezTo>
                <a:lnTo>
                  <a:pt x="102" y="27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504" name="Straight Arrow Connector 503"/>
          <p:cNvCxnSpPr/>
          <p:nvPr/>
        </p:nvCxnSpPr>
        <p:spPr>
          <a:xfrm>
            <a:off x="897962" y="1970395"/>
            <a:ext cx="1152150" cy="0"/>
          </a:xfrm>
          <a:prstGeom prst="straightConnector1">
            <a:avLst/>
          </a:prstGeom>
          <a:ln w="19050" cmpd="sng">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509" name="TextBox 508"/>
          <p:cNvSpPr txBox="1"/>
          <p:nvPr/>
        </p:nvSpPr>
        <p:spPr>
          <a:xfrm>
            <a:off x="1939289" y="2172331"/>
            <a:ext cx="666270" cy="461558"/>
          </a:xfrm>
          <a:prstGeom prst="rect">
            <a:avLst/>
          </a:prstGeom>
          <a:noFill/>
        </p:spPr>
        <p:txBody>
          <a:bodyPr wrap="square" rtlCol="0">
            <a:spAutoFit/>
          </a:bodyPr>
          <a:lstStyle/>
          <a:p>
            <a:pPr algn="ctr"/>
            <a:r>
              <a:rPr lang="en-US" sz="1200" b="1">
                <a:solidFill>
                  <a:schemeClr val="accent2"/>
                </a:solidFill>
              </a:rPr>
              <a:t>2</a:t>
            </a:r>
            <a:br>
              <a:rPr lang="en-US" sz="1200" b="1">
                <a:solidFill>
                  <a:schemeClr val="accent2"/>
                </a:solidFill>
              </a:rPr>
            </a:br>
            <a:r>
              <a:rPr lang="en-US" sz="1200">
                <a:solidFill>
                  <a:schemeClr val="bg1"/>
                </a:solidFill>
              </a:rPr>
              <a:t>Set</a:t>
            </a:r>
          </a:p>
        </p:txBody>
      </p:sp>
      <p:sp>
        <p:nvSpPr>
          <p:cNvPr id="510" name="Freeform 6"/>
          <p:cNvSpPr>
            <a:spLocks noEditPoints="1"/>
          </p:cNvSpPr>
          <p:nvPr/>
        </p:nvSpPr>
        <p:spPr bwMode="auto">
          <a:xfrm>
            <a:off x="2075831" y="1536862"/>
            <a:ext cx="388257" cy="603110"/>
          </a:xfrm>
          <a:custGeom>
            <a:avLst/>
            <a:gdLst>
              <a:gd name="T0" fmla="*/ 102 w 204"/>
              <a:gd name="T1" fmla="*/ 0 h 317"/>
              <a:gd name="T2" fmla="*/ 0 w 204"/>
              <a:gd name="T3" fmla="*/ 96 h 317"/>
              <a:gd name="T4" fmla="*/ 21 w 204"/>
              <a:gd name="T5" fmla="*/ 163 h 317"/>
              <a:gd name="T6" fmla="*/ 83 w 204"/>
              <a:gd name="T7" fmla="*/ 317 h 317"/>
              <a:gd name="T8" fmla="*/ 119 w 204"/>
              <a:gd name="T9" fmla="*/ 317 h 317"/>
              <a:gd name="T10" fmla="*/ 181 w 204"/>
              <a:gd name="T11" fmla="*/ 170 h 317"/>
              <a:gd name="T12" fmla="*/ 204 w 204"/>
              <a:gd name="T13" fmla="*/ 96 h 317"/>
              <a:gd name="T14" fmla="*/ 102 w 204"/>
              <a:gd name="T15" fmla="*/ 0 h 317"/>
              <a:gd name="T16" fmla="*/ 102 w 204"/>
              <a:gd name="T17" fmla="*/ 279 h 317"/>
              <a:gd name="T18" fmla="*/ 80 w 204"/>
              <a:gd name="T19" fmla="*/ 222 h 317"/>
              <a:gd name="T20" fmla="*/ 123 w 204"/>
              <a:gd name="T21" fmla="*/ 222 h 317"/>
              <a:gd name="T22" fmla="*/ 102 w 204"/>
              <a:gd name="T23" fmla="*/ 27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317">
                <a:moveTo>
                  <a:pt x="102" y="0"/>
                </a:moveTo>
                <a:cubicBezTo>
                  <a:pt x="49" y="0"/>
                  <a:pt x="0" y="43"/>
                  <a:pt x="0" y="96"/>
                </a:cubicBezTo>
                <a:cubicBezTo>
                  <a:pt x="0" y="111"/>
                  <a:pt x="8" y="136"/>
                  <a:pt x="21" y="163"/>
                </a:cubicBezTo>
                <a:cubicBezTo>
                  <a:pt x="83" y="317"/>
                  <a:pt x="83" y="317"/>
                  <a:pt x="83" y="317"/>
                </a:cubicBezTo>
                <a:cubicBezTo>
                  <a:pt x="119" y="317"/>
                  <a:pt x="119" y="317"/>
                  <a:pt x="119" y="317"/>
                </a:cubicBezTo>
                <a:cubicBezTo>
                  <a:pt x="181" y="170"/>
                  <a:pt x="181" y="170"/>
                  <a:pt x="181" y="170"/>
                </a:cubicBezTo>
                <a:cubicBezTo>
                  <a:pt x="194" y="139"/>
                  <a:pt x="204" y="112"/>
                  <a:pt x="204" y="96"/>
                </a:cubicBezTo>
                <a:cubicBezTo>
                  <a:pt x="204" y="43"/>
                  <a:pt x="156" y="0"/>
                  <a:pt x="102" y="0"/>
                </a:cubicBezTo>
                <a:close/>
                <a:moveTo>
                  <a:pt x="102" y="279"/>
                </a:moveTo>
                <a:cubicBezTo>
                  <a:pt x="80" y="222"/>
                  <a:pt x="80" y="222"/>
                  <a:pt x="80" y="222"/>
                </a:cubicBezTo>
                <a:cubicBezTo>
                  <a:pt x="123" y="222"/>
                  <a:pt x="123" y="222"/>
                  <a:pt x="123" y="222"/>
                </a:cubicBezTo>
                <a:lnTo>
                  <a:pt x="102" y="27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511" name="Straight Arrow Connector 510"/>
          <p:cNvCxnSpPr/>
          <p:nvPr/>
        </p:nvCxnSpPr>
        <p:spPr>
          <a:xfrm>
            <a:off x="2494734" y="1970395"/>
            <a:ext cx="1152150" cy="0"/>
          </a:xfrm>
          <a:prstGeom prst="straightConnector1">
            <a:avLst/>
          </a:prstGeom>
          <a:ln w="19050" cmpd="sng">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517" name="TextBox 516"/>
          <p:cNvSpPr txBox="1"/>
          <p:nvPr/>
        </p:nvSpPr>
        <p:spPr>
          <a:xfrm>
            <a:off x="3536061" y="2165982"/>
            <a:ext cx="666270" cy="461558"/>
          </a:xfrm>
          <a:prstGeom prst="rect">
            <a:avLst/>
          </a:prstGeom>
          <a:noFill/>
        </p:spPr>
        <p:txBody>
          <a:bodyPr wrap="square" rtlCol="0">
            <a:spAutoFit/>
          </a:bodyPr>
          <a:lstStyle/>
          <a:p>
            <a:pPr algn="ctr"/>
            <a:r>
              <a:rPr lang="en-US" sz="1200" b="1">
                <a:solidFill>
                  <a:schemeClr val="accent3"/>
                </a:solidFill>
              </a:rPr>
              <a:t>3</a:t>
            </a:r>
            <a:br>
              <a:rPr lang="en-US" sz="1200" b="1">
                <a:solidFill>
                  <a:schemeClr val="accent3"/>
                </a:solidFill>
              </a:rPr>
            </a:br>
            <a:r>
              <a:rPr lang="en-US" sz="1200">
                <a:solidFill>
                  <a:schemeClr val="bg1"/>
                </a:solidFill>
              </a:rPr>
              <a:t>Go</a:t>
            </a:r>
          </a:p>
        </p:txBody>
      </p:sp>
      <p:sp>
        <p:nvSpPr>
          <p:cNvPr id="518" name="Freeform 6"/>
          <p:cNvSpPr>
            <a:spLocks noEditPoints="1"/>
          </p:cNvSpPr>
          <p:nvPr/>
        </p:nvSpPr>
        <p:spPr bwMode="auto">
          <a:xfrm>
            <a:off x="3672603" y="1530514"/>
            <a:ext cx="388257" cy="603110"/>
          </a:xfrm>
          <a:custGeom>
            <a:avLst/>
            <a:gdLst>
              <a:gd name="T0" fmla="*/ 102 w 204"/>
              <a:gd name="T1" fmla="*/ 0 h 317"/>
              <a:gd name="T2" fmla="*/ 0 w 204"/>
              <a:gd name="T3" fmla="*/ 96 h 317"/>
              <a:gd name="T4" fmla="*/ 21 w 204"/>
              <a:gd name="T5" fmla="*/ 163 h 317"/>
              <a:gd name="T6" fmla="*/ 83 w 204"/>
              <a:gd name="T7" fmla="*/ 317 h 317"/>
              <a:gd name="T8" fmla="*/ 119 w 204"/>
              <a:gd name="T9" fmla="*/ 317 h 317"/>
              <a:gd name="T10" fmla="*/ 181 w 204"/>
              <a:gd name="T11" fmla="*/ 170 h 317"/>
              <a:gd name="T12" fmla="*/ 204 w 204"/>
              <a:gd name="T13" fmla="*/ 96 h 317"/>
              <a:gd name="T14" fmla="*/ 102 w 204"/>
              <a:gd name="T15" fmla="*/ 0 h 317"/>
              <a:gd name="T16" fmla="*/ 102 w 204"/>
              <a:gd name="T17" fmla="*/ 279 h 317"/>
              <a:gd name="T18" fmla="*/ 80 w 204"/>
              <a:gd name="T19" fmla="*/ 222 h 317"/>
              <a:gd name="T20" fmla="*/ 123 w 204"/>
              <a:gd name="T21" fmla="*/ 222 h 317"/>
              <a:gd name="T22" fmla="*/ 102 w 204"/>
              <a:gd name="T23" fmla="*/ 27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317">
                <a:moveTo>
                  <a:pt x="102" y="0"/>
                </a:moveTo>
                <a:cubicBezTo>
                  <a:pt x="49" y="0"/>
                  <a:pt x="0" y="43"/>
                  <a:pt x="0" y="96"/>
                </a:cubicBezTo>
                <a:cubicBezTo>
                  <a:pt x="0" y="111"/>
                  <a:pt x="8" y="136"/>
                  <a:pt x="21" y="163"/>
                </a:cubicBezTo>
                <a:cubicBezTo>
                  <a:pt x="83" y="317"/>
                  <a:pt x="83" y="317"/>
                  <a:pt x="83" y="317"/>
                </a:cubicBezTo>
                <a:cubicBezTo>
                  <a:pt x="119" y="317"/>
                  <a:pt x="119" y="317"/>
                  <a:pt x="119" y="317"/>
                </a:cubicBezTo>
                <a:cubicBezTo>
                  <a:pt x="181" y="170"/>
                  <a:pt x="181" y="170"/>
                  <a:pt x="181" y="170"/>
                </a:cubicBezTo>
                <a:cubicBezTo>
                  <a:pt x="194" y="139"/>
                  <a:pt x="204" y="112"/>
                  <a:pt x="204" y="96"/>
                </a:cubicBezTo>
                <a:cubicBezTo>
                  <a:pt x="204" y="43"/>
                  <a:pt x="156" y="0"/>
                  <a:pt x="102" y="0"/>
                </a:cubicBezTo>
                <a:close/>
                <a:moveTo>
                  <a:pt x="102" y="279"/>
                </a:moveTo>
                <a:cubicBezTo>
                  <a:pt x="80" y="222"/>
                  <a:pt x="80" y="222"/>
                  <a:pt x="80" y="222"/>
                </a:cubicBezTo>
                <a:cubicBezTo>
                  <a:pt x="123" y="222"/>
                  <a:pt x="123" y="222"/>
                  <a:pt x="123" y="222"/>
                </a:cubicBezTo>
                <a:lnTo>
                  <a:pt x="102" y="27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4222606" y="1148631"/>
            <a:ext cx="7489206" cy="4539791"/>
            <a:chOff x="4288396" y="543893"/>
            <a:chExt cx="7423415" cy="5144529"/>
          </a:xfrm>
        </p:grpSpPr>
        <p:sp>
          <p:nvSpPr>
            <p:cNvPr id="81" name="TextBox 80"/>
            <p:cNvSpPr txBox="1"/>
            <p:nvPr/>
          </p:nvSpPr>
          <p:spPr>
            <a:xfrm>
              <a:off x="5969316" y="543893"/>
              <a:ext cx="5742495" cy="51445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spcBef>
                  <a:spcPts val="300"/>
                </a:spcBef>
                <a:spcAft>
                  <a:spcPts val="300"/>
                </a:spcAft>
                <a:defRPr sz="1400">
                  <a:solidFill>
                    <a:srgbClr val="FFFFFF"/>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b="1">
                  <a:solidFill>
                    <a:schemeClr val="accent2"/>
                  </a:solidFill>
                </a:rPr>
                <a:t>Automated Provisioning</a:t>
              </a:r>
            </a:p>
          </p:txBody>
        </p:sp>
        <p:sp>
          <p:nvSpPr>
            <p:cNvPr id="403" name="Rectangle 402"/>
            <p:cNvSpPr/>
            <p:nvPr/>
          </p:nvSpPr>
          <p:spPr>
            <a:xfrm>
              <a:off x="4288396" y="4210775"/>
              <a:ext cx="1440188" cy="115173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spcBef>
                  <a:spcPts val="300"/>
                </a:spcBef>
                <a:spcAft>
                  <a:spcPts val="300"/>
                </a:spcAft>
              </a:pPr>
              <a:r>
                <a:rPr lang="en-US" sz="1400" b="1">
                  <a:solidFill>
                    <a:schemeClr val="accent3"/>
                  </a:solidFill>
                </a:rPr>
                <a:t>Confirm Environment Completion</a:t>
              </a:r>
            </a:p>
          </p:txBody>
        </p:sp>
        <p:sp>
          <p:nvSpPr>
            <p:cNvPr id="525" name="TextBox 524"/>
            <p:cNvSpPr txBox="1"/>
            <p:nvPr/>
          </p:nvSpPr>
          <p:spPr>
            <a:xfrm>
              <a:off x="4288396" y="1136359"/>
              <a:ext cx="1440188" cy="169160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a:spcBef>
                  <a:spcPts val="300"/>
                </a:spcBef>
                <a:spcAft>
                  <a:spcPts val="300"/>
                </a:spcAft>
                <a:defRPr sz="1400">
                  <a:solidFill>
                    <a:srgbClr val="FFFFFF"/>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b="1">
                  <a:solidFill>
                    <a:schemeClr val="accent1"/>
                  </a:solidFill>
                </a:rPr>
                <a:t>Request </a:t>
              </a:r>
              <a:br>
                <a:rPr lang="en-US" b="1">
                  <a:solidFill>
                    <a:schemeClr val="accent1"/>
                  </a:solidFill>
                </a:rPr>
              </a:br>
              <a:r>
                <a:rPr lang="en-US" b="1">
                  <a:solidFill>
                    <a:schemeClr val="accent1"/>
                  </a:solidFill>
                </a:rPr>
                <a:t>Accenture Insights Platform</a:t>
              </a:r>
            </a:p>
            <a:p>
              <a:r>
                <a:rPr lang="en-US" b="1">
                  <a:solidFill>
                    <a:schemeClr val="accent1"/>
                  </a:solidFill>
                </a:rPr>
                <a:t>SKU</a:t>
              </a:r>
            </a:p>
          </p:txBody>
        </p:sp>
        <p:grpSp>
          <p:nvGrpSpPr>
            <p:cNvPr id="33" name="Group 32"/>
            <p:cNvGrpSpPr/>
            <p:nvPr/>
          </p:nvGrpSpPr>
          <p:grpSpPr>
            <a:xfrm>
              <a:off x="6101633" y="1136359"/>
              <a:ext cx="2700352" cy="1691608"/>
              <a:chOff x="6100839" y="1858460"/>
              <a:chExt cx="2700000" cy="1692000"/>
            </a:xfrm>
          </p:grpSpPr>
          <p:sp>
            <p:nvSpPr>
              <p:cNvPr id="35" name="Rectangle 34"/>
              <p:cNvSpPr/>
              <p:nvPr/>
            </p:nvSpPr>
            <p:spPr>
              <a:xfrm>
                <a:off x="6100839" y="1858460"/>
                <a:ext cx="2700000" cy="1692000"/>
              </a:xfrm>
              <a:prstGeom prst="rect">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Bef>
                    <a:spcPts val="300"/>
                  </a:spcBef>
                  <a:spcAft>
                    <a:spcPts val="300"/>
                  </a:spcAft>
                </a:pPr>
                <a:r>
                  <a:rPr lang="en-US" sz="1200">
                    <a:solidFill>
                      <a:schemeClr val="bg1"/>
                    </a:solidFill>
                  </a:rPr>
                  <a:t>Build Foundational Infrastructure</a:t>
                </a:r>
              </a:p>
            </p:txBody>
          </p:sp>
          <p:grpSp>
            <p:nvGrpSpPr>
              <p:cNvPr id="5" name="Group 4"/>
              <p:cNvGrpSpPr/>
              <p:nvPr/>
            </p:nvGrpSpPr>
            <p:grpSpPr>
              <a:xfrm>
                <a:off x="6172839" y="2166135"/>
                <a:ext cx="2556000" cy="1293221"/>
                <a:chOff x="4809415" y="2700333"/>
                <a:chExt cx="2568409" cy="1477486"/>
              </a:xfrm>
            </p:grpSpPr>
            <p:sp>
              <p:nvSpPr>
                <p:cNvPr id="83" name="TextBox 77"/>
                <p:cNvSpPr txBox="1"/>
                <p:nvPr/>
              </p:nvSpPr>
              <p:spPr>
                <a:xfrm>
                  <a:off x="4809415" y="2700333"/>
                  <a:ext cx="1315493"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Private Network</a:t>
                  </a:r>
                </a:p>
              </p:txBody>
            </p:sp>
            <p:sp>
              <p:nvSpPr>
                <p:cNvPr id="84" name="TextBox 78"/>
                <p:cNvSpPr txBox="1"/>
                <p:nvPr/>
              </p:nvSpPr>
              <p:spPr>
                <a:xfrm>
                  <a:off x="4809415" y="3008149"/>
                  <a:ext cx="1315493"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Network Peering</a:t>
                  </a:r>
                </a:p>
              </p:txBody>
            </p:sp>
            <p:sp>
              <p:nvSpPr>
                <p:cNvPr id="85" name="TextBox 79"/>
                <p:cNvSpPr txBox="1"/>
                <p:nvPr/>
              </p:nvSpPr>
              <p:spPr>
                <a:xfrm>
                  <a:off x="4809415" y="3315966"/>
                  <a:ext cx="1315493"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Machine Imagines</a:t>
                  </a:r>
                </a:p>
              </p:txBody>
            </p:sp>
            <p:sp>
              <p:nvSpPr>
                <p:cNvPr id="86" name="TextBox 80"/>
                <p:cNvSpPr txBox="1"/>
                <p:nvPr/>
              </p:nvSpPr>
              <p:spPr>
                <a:xfrm>
                  <a:off x="4809417" y="3623782"/>
                  <a:ext cx="1315492"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Cloud Infrastructure</a:t>
                  </a:r>
                </a:p>
              </p:txBody>
            </p:sp>
            <p:sp>
              <p:nvSpPr>
                <p:cNvPr id="87" name="TextBox 81"/>
                <p:cNvSpPr txBox="1"/>
                <p:nvPr/>
              </p:nvSpPr>
              <p:spPr>
                <a:xfrm>
                  <a:off x="4809417" y="3931599"/>
                  <a:ext cx="1315492"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Data encryption key</a:t>
                  </a:r>
                </a:p>
              </p:txBody>
            </p:sp>
            <p:sp>
              <p:nvSpPr>
                <p:cNvPr id="88" name="TextBox 82"/>
                <p:cNvSpPr txBox="1"/>
                <p:nvPr/>
              </p:nvSpPr>
              <p:spPr>
                <a:xfrm>
                  <a:off x="6168624" y="2700333"/>
                  <a:ext cx="1209200"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Permissions</a:t>
                  </a:r>
                </a:p>
              </p:txBody>
            </p:sp>
            <p:sp>
              <p:nvSpPr>
                <p:cNvPr id="89" name="TextBox 83"/>
                <p:cNvSpPr txBox="1"/>
                <p:nvPr/>
              </p:nvSpPr>
              <p:spPr>
                <a:xfrm>
                  <a:off x="6168624" y="3008149"/>
                  <a:ext cx="1209200"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Monitoring</a:t>
                  </a:r>
                </a:p>
              </p:txBody>
            </p:sp>
            <p:sp>
              <p:nvSpPr>
                <p:cNvPr id="90" name="TextBox 84"/>
                <p:cNvSpPr txBox="1"/>
                <p:nvPr/>
              </p:nvSpPr>
              <p:spPr>
                <a:xfrm>
                  <a:off x="6168624" y="3315966"/>
                  <a:ext cx="1209200"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Solid State Drives</a:t>
                  </a:r>
                </a:p>
              </p:txBody>
            </p:sp>
            <p:sp>
              <p:nvSpPr>
                <p:cNvPr id="91" name="TextBox 85"/>
                <p:cNvSpPr txBox="1"/>
                <p:nvPr/>
              </p:nvSpPr>
              <p:spPr>
                <a:xfrm>
                  <a:off x="6168624" y="3623782"/>
                  <a:ext cx="1209200"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Data Storage </a:t>
                  </a:r>
                </a:p>
              </p:txBody>
            </p:sp>
            <p:sp>
              <p:nvSpPr>
                <p:cNvPr id="92" name="TextBox 86"/>
                <p:cNvSpPr txBox="1"/>
                <p:nvPr/>
              </p:nvSpPr>
              <p:spPr>
                <a:xfrm>
                  <a:off x="6168624" y="3931599"/>
                  <a:ext cx="1209200"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Backup </a:t>
                  </a:r>
                </a:p>
              </p:txBody>
            </p:sp>
          </p:grpSp>
        </p:grpSp>
        <p:grpSp>
          <p:nvGrpSpPr>
            <p:cNvPr id="32" name="Group 31"/>
            <p:cNvGrpSpPr/>
            <p:nvPr/>
          </p:nvGrpSpPr>
          <p:grpSpPr>
            <a:xfrm>
              <a:off x="8879139" y="1136359"/>
              <a:ext cx="2700352" cy="1691608"/>
              <a:chOff x="8877983" y="1858460"/>
              <a:chExt cx="2700000" cy="1692000"/>
            </a:xfrm>
          </p:grpSpPr>
          <p:sp>
            <p:nvSpPr>
              <p:cNvPr id="82" name="Rectangle 81"/>
              <p:cNvSpPr/>
              <p:nvPr/>
            </p:nvSpPr>
            <p:spPr>
              <a:xfrm>
                <a:off x="8877983" y="1858460"/>
                <a:ext cx="2700000" cy="1692000"/>
              </a:xfrm>
              <a:prstGeom prst="rect">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Bef>
                    <a:spcPts val="300"/>
                  </a:spcBef>
                  <a:spcAft>
                    <a:spcPts val="300"/>
                  </a:spcAft>
                </a:pPr>
                <a:r>
                  <a:rPr lang="en-US" sz="1200">
                    <a:solidFill>
                      <a:schemeClr val="bg1"/>
                    </a:solidFill>
                  </a:rPr>
                  <a:t>Build Enabler Applications</a:t>
                </a:r>
              </a:p>
            </p:txBody>
          </p:sp>
          <p:grpSp>
            <p:nvGrpSpPr>
              <p:cNvPr id="17" name="Group 16"/>
              <p:cNvGrpSpPr/>
              <p:nvPr/>
            </p:nvGrpSpPr>
            <p:grpSpPr>
              <a:xfrm>
                <a:off x="8949983" y="2166134"/>
                <a:ext cx="2556000" cy="1293222"/>
                <a:chOff x="8949983" y="2166134"/>
                <a:chExt cx="2556000" cy="1293222"/>
              </a:xfrm>
            </p:grpSpPr>
            <p:grpSp>
              <p:nvGrpSpPr>
                <p:cNvPr id="16" name="Group 15"/>
                <p:cNvGrpSpPr/>
                <p:nvPr/>
              </p:nvGrpSpPr>
              <p:grpSpPr>
                <a:xfrm>
                  <a:off x="8949983" y="2166134"/>
                  <a:ext cx="1309137" cy="1293222"/>
                  <a:chOff x="8949983" y="2166134"/>
                  <a:chExt cx="1309137" cy="1293222"/>
                </a:xfrm>
              </p:grpSpPr>
              <p:sp>
                <p:nvSpPr>
                  <p:cNvPr id="96" name="TextBox 77"/>
                  <p:cNvSpPr txBox="1"/>
                  <p:nvPr/>
                </p:nvSpPr>
                <p:spPr>
                  <a:xfrm>
                    <a:off x="8949983" y="2166134"/>
                    <a:ext cx="1309137" cy="39600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Active Directory</a:t>
                    </a:r>
                  </a:p>
                </p:txBody>
              </p:sp>
              <p:sp>
                <p:nvSpPr>
                  <p:cNvPr id="97" name="TextBox 78"/>
                  <p:cNvSpPr txBox="1"/>
                  <p:nvPr/>
                </p:nvSpPr>
                <p:spPr>
                  <a:xfrm>
                    <a:off x="8949983" y="2614745"/>
                    <a:ext cx="1309137" cy="39600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Microsoft Remote Desktop</a:t>
                    </a:r>
                  </a:p>
                </p:txBody>
              </p:sp>
              <p:sp>
                <p:nvSpPr>
                  <p:cNvPr id="98" name="TextBox 79"/>
                  <p:cNvSpPr txBox="1"/>
                  <p:nvPr/>
                </p:nvSpPr>
                <p:spPr>
                  <a:xfrm>
                    <a:off x="8949983" y="3063356"/>
                    <a:ext cx="1309137" cy="39600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PENVPN Platform Application Security</a:t>
                    </a:r>
                  </a:p>
                </p:txBody>
              </p:sp>
            </p:grpSp>
            <p:sp>
              <p:nvSpPr>
                <p:cNvPr id="101" name="TextBox 82"/>
                <p:cNvSpPr txBox="1"/>
                <p:nvPr/>
              </p:nvSpPr>
              <p:spPr>
                <a:xfrm>
                  <a:off x="10302625" y="2166135"/>
                  <a:ext cx="1203358" cy="215513"/>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AD Users</a:t>
                  </a:r>
                </a:p>
              </p:txBody>
            </p:sp>
            <p:sp>
              <p:nvSpPr>
                <p:cNvPr id="102" name="TextBox 83"/>
                <p:cNvSpPr txBox="1"/>
                <p:nvPr/>
              </p:nvSpPr>
              <p:spPr>
                <a:xfrm>
                  <a:off x="10302625" y="2435562"/>
                  <a:ext cx="1203358" cy="215513"/>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err="1">
                      <a:solidFill>
                        <a:schemeClr val="accent2"/>
                      </a:solidFill>
                    </a:rPr>
                    <a:t>Sonarqube</a:t>
                  </a:r>
                  <a:endParaRPr lang="en-US" sz="900">
                    <a:solidFill>
                      <a:schemeClr val="accent2"/>
                    </a:solidFill>
                  </a:endParaRPr>
                </a:p>
              </p:txBody>
            </p:sp>
            <p:sp>
              <p:nvSpPr>
                <p:cNvPr id="103" name="TextBox 84"/>
                <p:cNvSpPr txBox="1"/>
                <p:nvPr/>
              </p:nvSpPr>
              <p:spPr>
                <a:xfrm>
                  <a:off x="10302625" y="2704989"/>
                  <a:ext cx="1203358" cy="215513"/>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Sense</a:t>
                  </a:r>
                </a:p>
              </p:txBody>
            </p:sp>
            <p:sp>
              <p:nvSpPr>
                <p:cNvPr id="104" name="TextBox 85"/>
                <p:cNvSpPr txBox="1"/>
                <p:nvPr/>
              </p:nvSpPr>
              <p:spPr>
                <a:xfrm>
                  <a:off x="10302625" y="2974416"/>
                  <a:ext cx="1203358" cy="215513"/>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Open DLP</a:t>
                  </a:r>
                </a:p>
              </p:txBody>
            </p:sp>
            <p:sp>
              <p:nvSpPr>
                <p:cNvPr id="105" name="TextBox 86"/>
                <p:cNvSpPr txBox="1"/>
                <p:nvPr/>
              </p:nvSpPr>
              <p:spPr>
                <a:xfrm>
                  <a:off x="10302625" y="3243843"/>
                  <a:ext cx="1203358" cy="215513"/>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Symantec</a:t>
                  </a:r>
                </a:p>
              </p:txBody>
            </p:sp>
          </p:grpSp>
        </p:grpSp>
        <p:grpSp>
          <p:nvGrpSpPr>
            <p:cNvPr id="25" name="Group 24"/>
            <p:cNvGrpSpPr/>
            <p:nvPr/>
          </p:nvGrpSpPr>
          <p:grpSpPr>
            <a:xfrm>
              <a:off x="6101634" y="3091850"/>
              <a:ext cx="5477857" cy="863800"/>
              <a:chOff x="6100839" y="3845404"/>
              <a:chExt cx="5477144" cy="864000"/>
            </a:xfrm>
          </p:grpSpPr>
          <p:sp>
            <p:nvSpPr>
              <p:cNvPr id="115" name="Rectangle 114"/>
              <p:cNvSpPr/>
              <p:nvPr/>
            </p:nvSpPr>
            <p:spPr>
              <a:xfrm>
                <a:off x="6100839" y="3845404"/>
                <a:ext cx="5477144" cy="864000"/>
              </a:xfrm>
              <a:prstGeom prst="rect">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Bef>
                    <a:spcPts val="300"/>
                  </a:spcBef>
                  <a:spcAft>
                    <a:spcPts val="300"/>
                  </a:spcAft>
                </a:pPr>
                <a:r>
                  <a:rPr lang="en-AU" sz="1200">
                    <a:solidFill>
                      <a:schemeClr val="bg1"/>
                    </a:solidFill>
                  </a:rPr>
                  <a:t>Build Big Data Ecosystem Applications</a:t>
                </a:r>
              </a:p>
            </p:txBody>
          </p:sp>
          <p:grpSp>
            <p:nvGrpSpPr>
              <p:cNvPr id="24" name="Group 23"/>
              <p:cNvGrpSpPr/>
              <p:nvPr/>
            </p:nvGrpSpPr>
            <p:grpSpPr>
              <a:xfrm>
                <a:off x="6172839" y="4141559"/>
                <a:ext cx="5333144" cy="484940"/>
                <a:chOff x="6172839" y="4141559"/>
                <a:chExt cx="5154893" cy="484940"/>
              </a:xfrm>
            </p:grpSpPr>
            <p:sp>
              <p:nvSpPr>
                <p:cNvPr id="126" name="TextBox 77"/>
                <p:cNvSpPr txBox="1"/>
                <p:nvPr/>
              </p:nvSpPr>
              <p:spPr>
                <a:xfrm>
                  <a:off x="6172839" y="4141560"/>
                  <a:ext cx="1309137" cy="215512"/>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Hadoop </a:t>
                  </a:r>
                </a:p>
              </p:txBody>
            </p:sp>
            <p:sp>
              <p:nvSpPr>
                <p:cNvPr id="127" name="TextBox 78"/>
                <p:cNvSpPr txBox="1"/>
                <p:nvPr/>
              </p:nvSpPr>
              <p:spPr>
                <a:xfrm>
                  <a:off x="6172839" y="4410987"/>
                  <a:ext cx="1309137" cy="215512"/>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Data Processing</a:t>
                  </a:r>
                </a:p>
              </p:txBody>
            </p:sp>
            <p:sp>
              <p:nvSpPr>
                <p:cNvPr id="131" name="TextBox 82"/>
                <p:cNvSpPr txBox="1"/>
                <p:nvPr/>
              </p:nvSpPr>
              <p:spPr>
                <a:xfrm>
                  <a:off x="7525277" y="4141560"/>
                  <a:ext cx="1203358" cy="215512"/>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Security </a:t>
                  </a:r>
                </a:p>
              </p:txBody>
            </p:sp>
            <p:sp>
              <p:nvSpPr>
                <p:cNvPr id="132" name="TextBox 83"/>
                <p:cNvSpPr txBox="1"/>
                <p:nvPr/>
              </p:nvSpPr>
              <p:spPr>
                <a:xfrm>
                  <a:off x="7525277" y="4410987"/>
                  <a:ext cx="1203358" cy="215512"/>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Elasticity </a:t>
                  </a:r>
                </a:p>
              </p:txBody>
            </p:sp>
            <p:sp>
              <p:nvSpPr>
                <p:cNvPr id="137" name="TextBox 77"/>
                <p:cNvSpPr txBox="1"/>
                <p:nvPr/>
              </p:nvSpPr>
              <p:spPr>
                <a:xfrm>
                  <a:off x="8771936" y="4141560"/>
                  <a:ext cx="1309137" cy="215512"/>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Steaming Data</a:t>
                  </a:r>
                </a:p>
              </p:txBody>
            </p:sp>
            <p:sp>
              <p:nvSpPr>
                <p:cNvPr id="138" name="TextBox 78"/>
                <p:cNvSpPr txBox="1"/>
                <p:nvPr/>
              </p:nvSpPr>
              <p:spPr>
                <a:xfrm>
                  <a:off x="8771936" y="4410987"/>
                  <a:ext cx="1309137" cy="215512"/>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User Security </a:t>
                  </a:r>
                </a:p>
              </p:txBody>
            </p:sp>
            <p:sp>
              <p:nvSpPr>
                <p:cNvPr id="139" name="TextBox 82"/>
                <p:cNvSpPr txBox="1"/>
                <p:nvPr/>
              </p:nvSpPr>
              <p:spPr>
                <a:xfrm>
                  <a:off x="10124374" y="4141559"/>
                  <a:ext cx="1203358" cy="215513"/>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Micro-batch</a:t>
                  </a:r>
                </a:p>
              </p:txBody>
            </p:sp>
            <p:sp>
              <p:nvSpPr>
                <p:cNvPr id="93" name="TextBox 82"/>
                <p:cNvSpPr txBox="1"/>
                <p:nvPr/>
              </p:nvSpPr>
              <p:spPr>
                <a:xfrm>
                  <a:off x="10122543" y="4410986"/>
                  <a:ext cx="1203358" cy="215513"/>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Tools Integration</a:t>
                  </a:r>
                </a:p>
              </p:txBody>
            </p:sp>
          </p:grpSp>
        </p:grpSp>
        <p:grpSp>
          <p:nvGrpSpPr>
            <p:cNvPr id="27" name="Group 26"/>
            <p:cNvGrpSpPr/>
            <p:nvPr/>
          </p:nvGrpSpPr>
          <p:grpSpPr>
            <a:xfrm>
              <a:off x="6101634" y="4219533"/>
              <a:ext cx="5477857" cy="1151733"/>
              <a:chOff x="6100839" y="5135856"/>
              <a:chExt cx="5477144" cy="1152000"/>
            </a:xfrm>
          </p:grpSpPr>
          <p:grpSp>
            <p:nvGrpSpPr>
              <p:cNvPr id="26" name="Group 25"/>
              <p:cNvGrpSpPr/>
              <p:nvPr/>
            </p:nvGrpSpPr>
            <p:grpSpPr>
              <a:xfrm>
                <a:off x="6100839" y="5135856"/>
                <a:ext cx="2700000" cy="1152000"/>
                <a:chOff x="6100839" y="5085978"/>
                <a:chExt cx="2700000" cy="1152000"/>
              </a:xfrm>
            </p:grpSpPr>
            <p:sp>
              <p:nvSpPr>
                <p:cNvPr id="144" name="Rectangle 143"/>
                <p:cNvSpPr/>
                <p:nvPr/>
              </p:nvSpPr>
              <p:spPr>
                <a:xfrm>
                  <a:off x="6100839" y="5085978"/>
                  <a:ext cx="2700000" cy="1152000"/>
                </a:xfrm>
                <a:prstGeom prst="rect">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Bef>
                      <a:spcPts val="300"/>
                    </a:spcBef>
                    <a:spcAft>
                      <a:spcPts val="300"/>
                    </a:spcAft>
                  </a:pPr>
                  <a:r>
                    <a:rPr lang="en-US" sz="1200">
                      <a:solidFill>
                        <a:schemeClr val="bg1"/>
                      </a:solidFill>
                    </a:rPr>
                    <a:t>Supporting Applications</a:t>
                  </a:r>
                </a:p>
              </p:txBody>
            </p:sp>
            <p:grpSp>
              <p:nvGrpSpPr>
                <p:cNvPr id="145" name="Group 144"/>
                <p:cNvGrpSpPr/>
                <p:nvPr/>
              </p:nvGrpSpPr>
              <p:grpSpPr>
                <a:xfrm>
                  <a:off x="6139131" y="5393654"/>
                  <a:ext cx="2589707" cy="754367"/>
                  <a:chOff x="4775544" y="2700333"/>
                  <a:chExt cx="2602280" cy="861853"/>
                </a:xfrm>
              </p:grpSpPr>
              <p:sp>
                <p:nvSpPr>
                  <p:cNvPr id="146" name="TextBox 77"/>
                  <p:cNvSpPr txBox="1"/>
                  <p:nvPr/>
                </p:nvSpPr>
                <p:spPr>
                  <a:xfrm>
                    <a:off x="4775545" y="2700333"/>
                    <a:ext cx="1315493"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In Memory DB</a:t>
                    </a:r>
                  </a:p>
                </p:txBody>
              </p:sp>
              <p:sp>
                <p:nvSpPr>
                  <p:cNvPr id="147" name="TextBox 78"/>
                  <p:cNvSpPr txBox="1"/>
                  <p:nvPr/>
                </p:nvSpPr>
                <p:spPr>
                  <a:xfrm>
                    <a:off x="4775545" y="3008149"/>
                    <a:ext cx="1315493"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NoSQL</a:t>
                    </a:r>
                  </a:p>
                </p:txBody>
              </p:sp>
              <p:sp>
                <p:nvSpPr>
                  <p:cNvPr id="148" name="TextBox 79"/>
                  <p:cNvSpPr txBox="1"/>
                  <p:nvPr/>
                </p:nvSpPr>
                <p:spPr>
                  <a:xfrm>
                    <a:off x="4775544" y="3315966"/>
                    <a:ext cx="1315494"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Enablement </a:t>
                    </a:r>
                  </a:p>
                </p:txBody>
              </p:sp>
              <p:sp>
                <p:nvSpPr>
                  <p:cNvPr id="151" name="TextBox 82"/>
                  <p:cNvSpPr txBox="1"/>
                  <p:nvPr/>
                </p:nvSpPr>
                <p:spPr>
                  <a:xfrm>
                    <a:off x="6134754" y="2700333"/>
                    <a:ext cx="1209200"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RDS</a:t>
                    </a:r>
                  </a:p>
                </p:txBody>
              </p:sp>
              <p:sp>
                <p:nvSpPr>
                  <p:cNvPr id="152" name="TextBox 83"/>
                  <p:cNvSpPr txBox="1"/>
                  <p:nvPr/>
                </p:nvSpPr>
                <p:spPr>
                  <a:xfrm>
                    <a:off x="6134754" y="3008149"/>
                    <a:ext cx="1209200"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Document DB</a:t>
                    </a:r>
                  </a:p>
                </p:txBody>
              </p:sp>
              <p:sp>
                <p:nvSpPr>
                  <p:cNvPr id="153" name="TextBox 84"/>
                  <p:cNvSpPr txBox="1"/>
                  <p:nvPr/>
                </p:nvSpPr>
                <p:spPr>
                  <a:xfrm>
                    <a:off x="6168624" y="3315966"/>
                    <a:ext cx="1209200"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Data Transformation</a:t>
                    </a:r>
                  </a:p>
                </p:txBody>
              </p:sp>
            </p:grpSp>
          </p:grpSp>
          <p:grpSp>
            <p:nvGrpSpPr>
              <p:cNvPr id="181" name="Group 180"/>
              <p:cNvGrpSpPr/>
              <p:nvPr/>
            </p:nvGrpSpPr>
            <p:grpSpPr>
              <a:xfrm>
                <a:off x="8877983" y="5135856"/>
                <a:ext cx="2700000" cy="1152000"/>
                <a:chOff x="6100839" y="5085978"/>
                <a:chExt cx="2700000" cy="1152000"/>
              </a:xfrm>
            </p:grpSpPr>
            <p:sp>
              <p:nvSpPr>
                <p:cNvPr id="182" name="Rectangle 181"/>
                <p:cNvSpPr/>
                <p:nvPr/>
              </p:nvSpPr>
              <p:spPr>
                <a:xfrm>
                  <a:off x="6100839" y="5085978"/>
                  <a:ext cx="2700000" cy="1152000"/>
                </a:xfrm>
                <a:prstGeom prst="rect">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Bef>
                      <a:spcPts val="300"/>
                    </a:spcBef>
                    <a:spcAft>
                      <a:spcPts val="300"/>
                    </a:spcAft>
                  </a:pPr>
                  <a:r>
                    <a:rPr lang="en-US" sz="1200">
                      <a:solidFill>
                        <a:schemeClr val="bg1"/>
                      </a:solidFill>
                    </a:rPr>
                    <a:t>Supporting Applications</a:t>
                  </a:r>
                </a:p>
              </p:txBody>
            </p:sp>
            <p:grpSp>
              <p:nvGrpSpPr>
                <p:cNvPr id="183" name="Group 182"/>
                <p:cNvGrpSpPr/>
                <p:nvPr/>
              </p:nvGrpSpPr>
              <p:grpSpPr>
                <a:xfrm>
                  <a:off x="6139132" y="5393654"/>
                  <a:ext cx="2589706" cy="754367"/>
                  <a:chOff x="4775545" y="2700333"/>
                  <a:chExt cx="2602279" cy="861853"/>
                </a:xfrm>
              </p:grpSpPr>
              <p:sp>
                <p:nvSpPr>
                  <p:cNvPr id="184" name="TextBox 77"/>
                  <p:cNvSpPr txBox="1"/>
                  <p:nvPr/>
                </p:nvSpPr>
                <p:spPr>
                  <a:xfrm>
                    <a:off x="4775545" y="2700333"/>
                    <a:ext cx="1315493"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Visualization </a:t>
                    </a:r>
                  </a:p>
                </p:txBody>
              </p:sp>
              <p:sp>
                <p:nvSpPr>
                  <p:cNvPr id="185" name="TextBox 78"/>
                  <p:cNvSpPr txBox="1"/>
                  <p:nvPr/>
                </p:nvSpPr>
                <p:spPr>
                  <a:xfrm>
                    <a:off x="4809415" y="3008149"/>
                    <a:ext cx="1315493"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Statistical </a:t>
                    </a:r>
                    <a:r>
                      <a:rPr lang="en-US" sz="900" err="1">
                        <a:solidFill>
                          <a:schemeClr val="accent2"/>
                        </a:solidFill>
                      </a:rPr>
                      <a:t>Modelings</a:t>
                    </a:r>
                    <a:endParaRPr lang="en-US" sz="900">
                      <a:solidFill>
                        <a:schemeClr val="accent2"/>
                      </a:solidFill>
                    </a:endParaRPr>
                  </a:p>
                </p:txBody>
              </p:sp>
              <p:sp>
                <p:nvSpPr>
                  <p:cNvPr id="186" name="TextBox 79"/>
                  <p:cNvSpPr txBox="1"/>
                  <p:nvPr/>
                </p:nvSpPr>
                <p:spPr>
                  <a:xfrm>
                    <a:off x="4809415" y="3315966"/>
                    <a:ext cx="1315493"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Monitoring </a:t>
                    </a:r>
                  </a:p>
                </p:txBody>
              </p:sp>
              <p:sp>
                <p:nvSpPr>
                  <p:cNvPr id="187" name="TextBox 82"/>
                  <p:cNvSpPr txBox="1"/>
                  <p:nvPr/>
                </p:nvSpPr>
                <p:spPr>
                  <a:xfrm>
                    <a:off x="6168624" y="2700333"/>
                    <a:ext cx="1209200"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Machine Learning</a:t>
                    </a:r>
                  </a:p>
                </p:txBody>
              </p:sp>
              <p:sp>
                <p:nvSpPr>
                  <p:cNvPr id="188" name="TextBox 83"/>
                  <p:cNvSpPr txBox="1"/>
                  <p:nvPr/>
                </p:nvSpPr>
                <p:spPr>
                  <a:xfrm>
                    <a:off x="6168624" y="3008149"/>
                    <a:ext cx="1209200"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spc="-10">
                        <a:solidFill>
                          <a:schemeClr val="accent2"/>
                        </a:solidFill>
                      </a:rPr>
                      <a:t>Advance Analytics</a:t>
                    </a:r>
                  </a:p>
                </p:txBody>
              </p:sp>
              <p:sp>
                <p:nvSpPr>
                  <p:cNvPr id="189" name="TextBox 84"/>
                  <p:cNvSpPr txBox="1"/>
                  <p:nvPr/>
                </p:nvSpPr>
                <p:spPr>
                  <a:xfrm>
                    <a:off x="6168624" y="3315966"/>
                    <a:ext cx="1209200" cy="246220"/>
                  </a:xfrm>
                  <a:prstGeom prst="rect">
                    <a:avLst/>
                  </a:prstGeom>
                  <a:noFill/>
                  <a:ln>
                    <a:solidFill>
                      <a:schemeClr val="accent6">
                        <a:lumMod val="75000"/>
                      </a:schemeClr>
                    </a:solidFill>
                  </a:ln>
                </p:spPr>
                <p:txBody>
                  <a:bodyPr wrap="square" lIns="36000" tIns="36000" rIns="36000" bIns="36000" rtlCol="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900">
                        <a:solidFill>
                          <a:schemeClr val="accent2"/>
                        </a:solidFill>
                      </a:rPr>
                      <a:t>SEIM </a:t>
                    </a:r>
                  </a:p>
                </p:txBody>
              </p:sp>
            </p:grpSp>
          </p:grpSp>
        </p:grpSp>
        <p:cxnSp>
          <p:nvCxnSpPr>
            <p:cNvPr id="193" name="Elbow Connector 192"/>
            <p:cNvCxnSpPr/>
            <p:nvPr/>
          </p:nvCxnSpPr>
          <p:spPr>
            <a:xfrm rot="5400000" flipH="1" flipV="1">
              <a:off x="8840564" y="-249821"/>
              <a:ext cx="1" cy="2772361"/>
            </a:xfrm>
            <a:prstGeom prst="bentConnector3">
              <a:avLst>
                <a:gd name="adj1" fmla="val 22860100000"/>
              </a:avLst>
            </a:prstGeom>
            <a:ln w="19050" cmpd="sng">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a:off x="10091775" y="2962936"/>
              <a:ext cx="269937" cy="0"/>
            </a:xfrm>
            <a:prstGeom prst="straightConnector1">
              <a:avLst/>
            </a:prstGeom>
            <a:ln w="19050" cmpd="sng">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454382" y="3948602"/>
              <a:ext cx="2772362" cy="269937"/>
              <a:chOff x="7453411" y="4671354"/>
              <a:chExt cx="2772001" cy="270000"/>
            </a:xfrm>
          </p:grpSpPr>
          <p:cxnSp>
            <p:nvCxnSpPr>
              <p:cNvPr id="195" name="Straight Arrow Connector 194"/>
              <p:cNvCxnSpPr/>
              <p:nvPr/>
            </p:nvCxnSpPr>
            <p:spPr>
              <a:xfrm rot="5400000">
                <a:off x="10090412" y="4806354"/>
                <a:ext cx="270000" cy="0"/>
              </a:xfrm>
              <a:prstGeom prst="straightConnector1">
                <a:avLst/>
              </a:prstGeom>
              <a:ln w="19050" cmpd="sng">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5400000">
                <a:off x="7318411" y="4806354"/>
                <a:ext cx="270000" cy="0"/>
              </a:xfrm>
              <a:prstGeom prst="straightConnector1">
                <a:avLst/>
              </a:prstGeom>
              <a:ln w="19050" cmpd="sng">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cxnSp>
          <p:nvCxnSpPr>
            <p:cNvPr id="197" name="Elbow Connector 196"/>
            <p:cNvCxnSpPr/>
            <p:nvPr/>
          </p:nvCxnSpPr>
          <p:spPr>
            <a:xfrm rot="5400000">
              <a:off x="8840564" y="3994986"/>
              <a:ext cx="1" cy="2772361"/>
            </a:xfrm>
            <a:prstGeom prst="bentConnector3">
              <a:avLst>
                <a:gd name="adj1" fmla="val 22860100000"/>
              </a:avLst>
            </a:prstGeom>
            <a:ln w="19050" cmpd="sng">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H="1">
              <a:off x="5738785" y="4786641"/>
              <a:ext cx="360047" cy="0"/>
            </a:xfrm>
            <a:prstGeom prst="straightConnector1">
              <a:avLst/>
            </a:prstGeom>
            <a:ln w="19050" cmpd="sng">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a:off x="5738785" y="1962345"/>
              <a:ext cx="360047" cy="0"/>
            </a:xfrm>
            <a:prstGeom prst="straightConnector1">
              <a:avLst/>
            </a:prstGeom>
            <a:ln w="19050" cmpd="sng">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sp>
        <p:nvSpPr>
          <p:cNvPr id="233" name="Rectangle 232"/>
          <p:cNvSpPr/>
          <p:nvPr/>
        </p:nvSpPr>
        <p:spPr bwMode="gray">
          <a:xfrm>
            <a:off x="4196886" y="5906558"/>
            <a:ext cx="1905590" cy="639978"/>
          </a:xfrm>
          <a:prstGeom prst="rect">
            <a:avLst/>
          </a:prstGeom>
          <a:solidFill>
            <a:srgbClr val="FF3366"/>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234" name="Rectangle 8"/>
          <p:cNvSpPr>
            <a:spLocks noChangeArrowheads="1"/>
          </p:cNvSpPr>
          <p:nvPr/>
        </p:nvSpPr>
        <p:spPr bwMode="auto">
          <a:xfrm>
            <a:off x="840174" y="6113494"/>
            <a:ext cx="8112" cy="289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sp>
        <p:nvSpPr>
          <p:cNvPr id="236" name="Oval 14"/>
          <p:cNvSpPr>
            <a:spLocks noChangeArrowheads="1"/>
          </p:cNvSpPr>
          <p:nvPr/>
        </p:nvSpPr>
        <p:spPr bwMode="auto">
          <a:xfrm>
            <a:off x="949689" y="6131450"/>
            <a:ext cx="6953" cy="57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grpSp>
        <p:nvGrpSpPr>
          <p:cNvPr id="238" name="Group 237"/>
          <p:cNvGrpSpPr/>
          <p:nvPr/>
        </p:nvGrpSpPr>
        <p:grpSpPr>
          <a:xfrm>
            <a:off x="4363758" y="5985397"/>
            <a:ext cx="287382" cy="446479"/>
            <a:chOff x="6961775" y="2578100"/>
            <a:chExt cx="929517" cy="1444625"/>
          </a:xfrm>
          <a:solidFill>
            <a:schemeClr val="accent1"/>
          </a:solidFill>
        </p:grpSpPr>
        <p:sp>
          <p:nvSpPr>
            <p:cNvPr id="263" name="Rectangle 24"/>
            <p:cNvSpPr>
              <a:spLocks noChangeArrowheads="1"/>
            </p:cNvSpPr>
            <p:nvPr/>
          </p:nvSpPr>
          <p:spPr bwMode="auto">
            <a:xfrm>
              <a:off x="7254186" y="2876320"/>
              <a:ext cx="40666" cy="348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4" name="Oval 25"/>
            <p:cNvSpPr>
              <a:spLocks noChangeArrowheads="1"/>
            </p:cNvSpPr>
            <p:nvPr/>
          </p:nvSpPr>
          <p:spPr bwMode="auto">
            <a:xfrm>
              <a:off x="7387804" y="3004129"/>
              <a:ext cx="77460" cy="1549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5" name="Rectangle 26"/>
            <p:cNvSpPr>
              <a:spLocks noChangeArrowheads="1"/>
            </p:cNvSpPr>
            <p:nvPr/>
          </p:nvSpPr>
          <p:spPr bwMode="auto">
            <a:xfrm>
              <a:off x="7560152" y="2876320"/>
              <a:ext cx="36793" cy="348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6" name="Freeform 27"/>
            <p:cNvSpPr>
              <a:spLocks noEditPoints="1"/>
            </p:cNvSpPr>
            <p:nvPr/>
          </p:nvSpPr>
          <p:spPr bwMode="auto">
            <a:xfrm>
              <a:off x="6961775" y="2578100"/>
              <a:ext cx="929517" cy="1444625"/>
            </a:xfrm>
            <a:custGeom>
              <a:avLst/>
              <a:gdLst>
                <a:gd name="T0" fmla="*/ 102 w 203"/>
                <a:gd name="T1" fmla="*/ 0 h 316"/>
                <a:gd name="T2" fmla="*/ 0 w 203"/>
                <a:gd name="T3" fmla="*/ 95 h 316"/>
                <a:gd name="T4" fmla="*/ 21 w 203"/>
                <a:gd name="T5" fmla="*/ 163 h 316"/>
                <a:gd name="T6" fmla="*/ 83 w 203"/>
                <a:gd name="T7" fmla="*/ 316 h 316"/>
                <a:gd name="T8" fmla="*/ 120 w 203"/>
                <a:gd name="T9" fmla="*/ 316 h 316"/>
                <a:gd name="T10" fmla="*/ 180 w 203"/>
                <a:gd name="T11" fmla="*/ 170 h 316"/>
                <a:gd name="T12" fmla="*/ 203 w 203"/>
                <a:gd name="T13" fmla="*/ 95 h 316"/>
                <a:gd name="T14" fmla="*/ 102 w 203"/>
                <a:gd name="T15" fmla="*/ 0 h 316"/>
                <a:gd name="T16" fmla="*/ 102 w 203"/>
                <a:gd name="T17" fmla="*/ 277 h 316"/>
                <a:gd name="T18" fmla="*/ 80 w 203"/>
                <a:gd name="T19" fmla="*/ 222 h 316"/>
                <a:gd name="T20" fmla="*/ 123 w 203"/>
                <a:gd name="T21" fmla="*/ 222 h 316"/>
                <a:gd name="T22" fmla="*/ 102 w 203"/>
                <a:gd name="T23" fmla="*/ 277 h 316"/>
                <a:gd name="T24" fmla="*/ 156 w 203"/>
                <a:gd name="T25" fmla="*/ 139 h 316"/>
                <a:gd name="T26" fmla="*/ 147 w 203"/>
                <a:gd name="T27" fmla="*/ 147 h 316"/>
                <a:gd name="T28" fmla="*/ 56 w 203"/>
                <a:gd name="T29" fmla="*/ 147 h 316"/>
                <a:gd name="T30" fmla="*/ 48 w 203"/>
                <a:gd name="T31" fmla="*/ 139 h 316"/>
                <a:gd name="T32" fmla="*/ 48 w 203"/>
                <a:gd name="T33" fmla="*/ 65 h 316"/>
                <a:gd name="T34" fmla="*/ 56 w 203"/>
                <a:gd name="T35" fmla="*/ 56 h 316"/>
                <a:gd name="T36" fmla="*/ 64 w 203"/>
                <a:gd name="T37" fmla="*/ 56 h 316"/>
                <a:gd name="T38" fmla="*/ 64 w 203"/>
                <a:gd name="T39" fmla="*/ 52 h 316"/>
                <a:gd name="T40" fmla="*/ 69 w 203"/>
                <a:gd name="T41" fmla="*/ 48 h 316"/>
                <a:gd name="T42" fmla="*/ 73 w 203"/>
                <a:gd name="T43" fmla="*/ 52 h 316"/>
                <a:gd name="T44" fmla="*/ 73 w 203"/>
                <a:gd name="T45" fmla="*/ 56 h 316"/>
                <a:gd name="T46" fmla="*/ 131 w 203"/>
                <a:gd name="T47" fmla="*/ 56 h 316"/>
                <a:gd name="T48" fmla="*/ 131 w 203"/>
                <a:gd name="T49" fmla="*/ 52 h 316"/>
                <a:gd name="T50" fmla="*/ 135 w 203"/>
                <a:gd name="T51" fmla="*/ 48 h 316"/>
                <a:gd name="T52" fmla="*/ 139 w 203"/>
                <a:gd name="T53" fmla="*/ 52 h 316"/>
                <a:gd name="T54" fmla="*/ 139 w 203"/>
                <a:gd name="T55" fmla="*/ 56 h 316"/>
                <a:gd name="T56" fmla="*/ 147 w 203"/>
                <a:gd name="T57" fmla="*/ 56 h 316"/>
                <a:gd name="T58" fmla="*/ 156 w 203"/>
                <a:gd name="T59" fmla="*/ 65 h 316"/>
                <a:gd name="T60" fmla="*/ 156 w 203"/>
                <a:gd name="T61"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20" y="316"/>
                    <a:pt x="120" y="316"/>
                    <a:pt x="120" y="316"/>
                  </a:cubicBezTo>
                  <a:cubicBezTo>
                    <a:pt x="180" y="170"/>
                    <a:pt x="180" y="170"/>
                    <a:pt x="180" y="170"/>
                  </a:cubicBezTo>
                  <a:cubicBezTo>
                    <a:pt x="193" y="139"/>
                    <a:pt x="203" y="112"/>
                    <a:pt x="203" y="95"/>
                  </a:cubicBezTo>
                  <a:cubicBezTo>
                    <a:pt x="203" y="42"/>
                    <a:pt x="155" y="0"/>
                    <a:pt x="102" y="0"/>
                  </a:cubicBezTo>
                  <a:close/>
                  <a:moveTo>
                    <a:pt x="102" y="277"/>
                  </a:moveTo>
                  <a:cubicBezTo>
                    <a:pt x="80" y="222"/>
                    <a:pt x="80" y="222"/>
                    <a:pt x="80" y="222"/>
                  </a:cubicBezTo>
                  <a:cubicBezTo>
                    <a:pt x="123" y="222"/>
                    <a:pt x="123" y="222"/>
                    <a:pt x="123" y="222"/>
                  </a:cubicBezTo>
                  <a:lnTo>
                    <a:pt x="102" y="277"/>
                  </a:lnTo>
                  <a:close/>
                  <a:moveTo>
                    <a:pt x="156" y="139"/>
                  </a:moveTo>
                  <a:cubicBezTo>
                    <a:pt x="156" y="144"/>
                    <a:pt x="152" y="147"/>
                    <a:pt x="147" y="147"/>
                  </a:cubicBezTo>
                  <a:cubicBezTo>
                    <a:pt x="56" y="147"/>
                    <a:pt x="56" y="147"/>
                    <a:pt x="56" y="147"/>
                  </a:cubicBezTo>
                  <a:cubicBezTo>
                    <a:pt x="51" y="147"/>
                    <a:pt x="48" y="144"/>
                    <a:pt x="48" y="139"/>
                  </a:cubicBezTo>
                  <a:cubicBezTo>
                    <a:pt x="48" y="65"/>
                    <a:pt x="48" y="65"/>
                    <a:pt x="48" y="65"/>
                  </a:cubicBezTo>
                  <a:cubicBezTo>
                    <a:pt x="48" y="60"/>
                    <a:pt x="51" y="56"/>
                    <a:pt x="56" y="56"/>
                  </a:cubicBezTo>
                  <a:cubicBezTo>
                    <a:pt x="64" y="56"/>
                    <a:pt x="64" y="56"/>
                    <a:pt x="64" y="56"/>
                  </a:cubicBezTo>
                  <a:cubicBezTo>
                    <a:pt x="64" y="52"/>
                    <a:pt x="64" y="52"/>
                    <a:pt x="64" y="52"/>
                  </a:cubicBezTo>
                  <a:cubicBezTo>
                    <a:pt x="64" y="50"/>
                    <a:pt x="66" y="48"/>
                    <a:pt x="69" y="48"/>
                  </a:cubicBezTo>
                  <a:cubicBezTo>
                    <a:pt x="71" y="48"/>
                    <a:pt x="73" y="50"/>
                    <a:pt x="73" y="52"/>
                  </a:cubicBezTo>
                  <a:cubicBezTo>
                    <a:pt x="73" y="56"/>
                    <a:pt x="73" y="56"/>
                    <a:pt x="73" y="56"/>
                  </a:cubicBezTo>
                  <a:cubicBezTo>
                    <a:pt x="131" y="56"/>
                    <a:pt x="131" y="56"/>
                    <a:pt x="131" y="56"/>
                  </a:cubicBezTo>
                  <a:cubicBezTo>
                    <a:pt x="131" y="52"/>
                    <a:pt x="131" y="52"/>
                    <a:pt x="131" y="52"/>
                  </a:cubicBezTo>
                  <a:cubicBezTo>
                    <a:pt x="131" y="50"/>
                    <a:pt x="133" y="48"/>
                    <a:pt x="135" y="48"/>
                  </a:cubicBezTo>
                  <a:cubicBezTo>
                    <a:pt x="137" y="48"/>
                    <a:pt x="139" y="50"/>
                    <a:pt x="139" y="52"/>
                  </a:cubicBezTo>
                  <a:cubicBezTo>
                    <a:pt x="139" y="56"/>
                    <a:pt x="139" y="56"/>
                    <a:pt x="139" y="56"/>
                  </a:cubicBezTo>
                  <a:cubicBezTo>
                    <a:pt x="147" y="56"/>
                    <a:pt x="147" y="56"/>
                    <a:pt x="147" y="56"/>
                  </a:cubicBezTo>
                  <a:cubicBezTo>
                    <a:pt x="152" y="56"/>
                    <a:pt x="156" y="60"/>
                    <a:pt x="156" y="65"/>
                  </a:cubicBezTo>
                  <a:lnTo>
                    <a:pt x="156" y="1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7" name="Freeform 28"/>
            <p:cNvSpPr>
              <a:spLocks noEditPoints="1"/>
            </p:cNvSpPr>
            <p:nvPr/>
          </p:nvSpPr>
          <p:spPr bwMode="auto">
            <a:xfrm>
              <a:off x="7217392" y="2947970"/>
              <a:ext cx="416346" cy="265300"/>
            </a:xfrm>
            <a:custGeom>
              <a:avLst/>
              <a:gdLst>
                <a:gd name="T0" fmla="*/ 0 w 91"/>
                <a:gd name="T1" fmla="*/ 58 h 58"/>
                <a:gd name="T2" fmla="*/ 91 w 91"/>
                <a:gd name="T3" fmla="*/ 58 h 58"/>
                <a:gd name="T4" fmla="*/ 91 w 91"/>
                <a:gd name="T5" fmla="*/ 0 h 58"/>
                <a:gd name="T6" fmla="*/ 0 w 91"/>
                <a:gd name="T7" fmla="*/ 0 h 58"/>
                <a:gd name="T8" fmla="*/ 0 w 91"/>
                <a:gd name="T9" fmla="*/ 58 h 58"/>
                <a:gd name="T10" fmla="*/ 46 w 91"/>
                <a:gd name="T11" fmla="*/ 8 h 58"/>
                <a:gd name="T12" fmla="*/ 61 w 91"/>
                <a:gd name="T13" fmla="*/ 29 h 58"/>
                <a:gd name="T14" fmla="*/ 46 w 91"/>
                <a:gd name="T15" fmla="*/ 51 h 58"/>
                <a:gd name="T16" fmla="*/ 30 w 91"/>
                <a:gd name="T17" fmla="*/ 29 h 58"/>
                <a:gd name="T18" fmla="*/ 46 w 9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8">
                  <a:moveTo>
                    <a:pt x="0" y="58"/>
                  </a:moveTo>
                  <a:cubicBezTo>
                    <a:pt x="91" y="58"/>
                    <a:pt x="91" y="58"/>
                    <a:pt x="91" y="58"/>
                  </a:cubicBezTo>
                  <a:cubicBezTo>
                    <a:pt x="91" y="0"/>
                    <a:pt x="91" y="0"/>
                    <a:pt x="91" y="0"/>
                  </a:cubicBezTo>
                  <a:cubicBezTo>
                    <a:pt x="0" y="0"/>
                    <a:pt x="0" y="0"/>
                    <a:pt x="0" y="0"/>
                  </a:cubicBezTo>
                  <a:lnTo>
                    <a:pt x="0" y="58"/>
                  </a:lnTo>
                  <a:close/>
                  <a:moveTo>
                    <a:pt x="46" y="8"/>
                  </a:moveTo>
                  <a:cubicBezTo>
                    <a:pt x="58" y="8"/>
                    <a:pt x="61" y="19"/>
                    <a:pt x="61" y="29"/>
                  </a:cubicBezTo>
                  <a:cubicBezTo>
                    <a:pt x="61" y="40"/>
                    <a:pt x="58" y="51"/>
                    <a:pt x="46" y="51"/>
                  </a:cubicBezTo>
                  <a:cubicBezTo>
                    <a:pt x="33" y="51"/>
                    <a:pt x="30" y="40"/>
                    <a:pt x="30" y="29"/>
                  </a:cubicBezTo>
                  <a:cubicBezTo>
                    <a:pt x="30" y="19"/>
                    <a:pt x="33" y="8"/>
                    <a:pt x="4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242" name="TextBox 241">
            <a:hlinkClick r:id="rId4" action="ppaction://hlinksldjump"/>
          </p:cNvPr>
          <p:cNvSpPr txBox="1"/>
          <p:nvPr/>
        </p:nvSpPr>
        <p:spPr>
          <a:xfrm>
            <a:off x="922796" y="6005049"/>
            <a:ext cx="1227793" cy="442035"/>
          </a:xfrm>
          <a:prstGeom prst="rect">
            <a:avLst/>
          </a:prstGeom>
          <a:noFill/>
        </p:spPr>
        <p:txBody>
          <a:bodyPr wrap="square" lIns="36000" tIns="36000" rIns="36000" bIns="36000" rtlCol="0">
            <a:spAutoFit/>
          </a:bodyPr>
          <a:lstStyle/>
          <a:p>
            <a:pPr algn="l"/>
            <a:r>
              <a:rPr lang="en-US" sz="1200">
                <a:solidFill>
                  <a:schemeClr val="accent4"/>
                </a:solidFill>
              </a:rPr>
              <a:t>End-to-End</a:t>
            </a:r>
            <a:br>
              <a:rPr lang="en-US" sz="1200">
                <a:solidFill>
                  <a:schemeClr val="accent4"/>
                </a:solidFill>
              </a:rPr>
            </a:br>
            <a:r>
              <a:rPr lang="en-US" sz="1200">
                <a:solidFill>
                  <a:schemeClr val="accent4"/>
                </a:solidFill>
              </a:rPr>
              <a:t>Technology</a:t>
            </a:r>
          </a:p>
        </p:txBody>
      </p:sp>
      <p:sp>
        <p:nvSpPr>
          <p:cNvPr id="243" name="TextBox 242">
            <a:hlinkClick r:id="rId4" action="ppaction://hlinksldjump"/>
          </p:cNvPr>
          <p:cNvSpPr txBox="1"/>
          <p:nvPr/>
        </p:nvSpPr>
        <p:spPr>
          <a:xfrm>
            <a:off x="2838254" y="6005049"/>
            <a:ext cx="1025349" cy="442035"/>
          </a:xfrm>
          <a:prstGeom prst="rect">
            <a:avLst/>
          </a:prstGeom>
          <a:noFill/>
        </p:spPr>
        <p:txBody>
          <a:bodyPr wrap="square" lIns="36000" tIns="36000" rIns="36000" bIns="36000" rtlCol="0">
            <a:spAutoFit/>
          </a:bodyPr>
          <a:lstStyle/>
          <a:p>
            <a:pPr algn="l"/>
            <a:r>
              <a:rPr lang="en-US" sz="1200">
                <a:solidFill>
                  <a:schemeClr val="accent4"/>
                </a:solidFill>
              </a:rPr>
              <a:t>Flexible</a:t>
            </a:r>
            <a:br>
              <a:rPr lang="en-US" sz="1200">
                <a:solidFill>
                  <a:schemeClr val="accent4"/>
                </a:solidFill>
              </a:rPr>
            </a:br>
            <a:r>
              <a:rPr lang="en-US" sz="1200">
                <a:solidFill>
                  <a:schemeClr val="accent4"/>
                </a:solidFill>
              </a:rPr>
              <a:t>Commercials</a:t>
            </a:r>
          </a:p>
        </p:txBody>
      </p:sp>
      <p:sp>
        <p:nvSpPr>
          <p:cNvPr id="244" name="TextBox 243"/>
          <p:cNvSpPr txBox="1"/>
          <p:nvPr/>
        </p:nvSpPr>
        <p:spPr>
          <a:xfrm>
            <a:off x="4724129" y="6005049"/>
            <a:ext cx="1300737" cy="442035"/>
          </a:xfrm>
          <a:prstGeom prst="rect">
            <a:avLst/>
          </a:prstGeom>
          <a:noFill/>
        </p:spPr>
        <p:txBody>
          <a:bodyPr wrap="square" lIns="36000" tIns="36000" rIns="36000" bIns="36000" rtlCol="0">
            <a:spAutoFit/>
          </a:bodyPr>
          <a:lstStyle/>
          <a:p>
            <a:r>
              <a:rPr lang="en-US" sz="1200">
                <a:solidFill>
                  <a:srgbClr val="003344"/>
                </a:solidFill>
              </a:rPr>
              <a:t>Typical Zero-Day Provisioning</a:t>
            </a:r>
          </a:p>
        </p:txBody>
      </p:sp>
      <p:sp>
        <p:nvSpPr>
          <p:cNvPr id="245" name="TextBox 244">
            <a:hlinkClick r:id="rId5" action="ppaction://hlinksldjump"/>
          </p:cNvPr>
          <p:cNvSpPr txBox="1"/>
          <p:nvPr/>
        </p:nvSpPr>
        <p:spPr>
          <a:xfrm>
            <a:off x="6618236" y="6005049"/>
            <a:ext cx="1227793" cy="442035"/>
          </a:xfrm>
          <a:prstGeom prst="rect">
            <a:avLst/>
          </a:prstGeom>
          <a:noFill/>
        </p:spPr>
        <p:txBody>
          <a:bodyPr wrap="square" lIns="36000" tIns="36000" rIns="36000" bIns="36000" rtlCol="0">
            <a:spAutoFit/>
          </a:bodyPr>
          <a:lstStyle/>
          <a:p>
            <a:r>
              <a:rPr lang="en-US" sz="1200">
                <a:solidFill>
                  <a:schemeClr val="accent4"/>
                </a:solidFill>
              </a:rPr>
              <a:t>Expertise in </a:t>
            </a:r>
            <a:br>
              <a:rPr lang="en-US" sz="1200">
                <a:solidFill>
                  <a:schemeClr val="accent4"/>
                </a:solidFill>
              </a:rPr>
            </a:br>
            <a:r>
              <a:rPr lang="en-US" sz="1200">
                <a:solidFill>
                  <a:schemeClr val="accent4"/>
                </a:solidFill>
              </a:rPr>
              <a:t>Industry</a:t>
            </a:r>
          </a:p>
        </p:txBody>
      </p:sp>
      <p:sp>
        <p:nvSpPr>
          <p:cNvPr id="246" name="TextBox 245">
            <a:hlinkClick r:id="rId6" action="ppaction://hlinksldjump"/>
          </p:cNvPr>
          <p:cNvSpPr txBox="1"/>
          <p:nvPr/>
        </p:nvSpPr>
        <p:spPr>
          <a:xfrm>
            <a:off x="8501895" y="6005049"/>
            <a:ext cx="1025349" cy="442035"/>
          </a:xfrm>
          <a:prstGeom prst="rect">
            <a:avLst/>
          </a:prstGeom>
          <a:noFill/>
        </p:spPr>
        <p:txBody>
          <a:bodyPr wrap="square" lIns="36000" tIns="36000" rIns="36000" bIns="36000" rtlCol="0">
            <a:spAutoFit/>
          </a:bodyPr>
          <a:lstStyle/>
          <a:p>
            <a:r>
              <a:rPr lang="en-US" sz="1200">
                <a:solidFill>
                  <a:schemeClr val="accent4"/>
                </a:solidFill>
              </a:rPr>
              <a:t>Best Practice </a:t>
            </a:r>
            <a:br>
              <a:rPr lang="en-US" sz="1200">
                <a:solidFill>
                  <a:schemeClr val="accent4"/>
                </a:solidFill>
              </a:rPr>
            </a:br>
            <a:r>
              <a:rPr lang="en-US" sz="1200">
                <a:solidFill>
                  <a:schemeClr val="accent4"/>
                </a:solidFill>
              </a:rPr>
              <a:t>Security</a:t>
            </a:r>
          </a:p>
        </p:txBody>
      </p:sp>
      <p:sp>
        <p:nvSpPr>
          <p:cNvPr id="247" name="TextBox 246">
            <a:hlinkClick r:id="rId7" action="ppaction://hlinksldjump"/>
          </p:cNvPr>
          <p:cNvSpPr txBox="1"/>
          <p:nvPr/>
        </p:nvSpPr>
        <p:spPr>
          <a:xfrm>
            <a:off x="10387770" y="6005049"/>
            <a:ext cx="1300737" cy="442035"/>
          </a:xfrm>
          <a:prstGeom prst="rect">
            <a:avLst/>
          </a:prstGeom>
          <a:noFill/>
        </p:spPr>
        <p:txBody>
          <a:bodyPr wrap="square" lIns="36000" tIns="36000" rIns="36000" bIns="36000" rtlCol="0">
            <a:spAutoFit/>
          </a:bodyPr>
          <a:lstStyle/>
          <a:p>
            <a:r>
              <a:rPr lang="en-US" sz="1200">
                <a:solidFill>
                  <a:schemeClr val="accent4"/>
                </a:solidFill>
              </a:rPr>
              <a:t>24x7 Global Support</a:t>
            </a:r>
          </a:p>
        </p:txBody>
      </p:sp>
      <p:cxnSp>
        <p:nvCxnSpPr>
          <p:cNvPr id="248" name="Straight Connector 247"/>
          <p:cNvCxnSpPr/>
          <p:nvPr/>
        </p:nvCxnSpPr>
        <p:spPr>
          <a:xfrm>
            <a:off x="6102476"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8007081"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4197871"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251" name="Oval 10"/>
          <p:cNvSpPr>
            <a:spLocks noChangeArrowheads="1"/>
          </p:cNvSpPr>
          <p:nvPr/>
        </p:nvSpPr>
        <p:spPr bwMode="auto">
          <a:xfrm>
            <a:off x="840174" y="6186478"/>
            <a:ext cx="8112" cy="810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cxnSp>
        <p:nvCxnSpPr>
          <p:cNvPr id="252" name="Straight Connector 251"/>
          <p:cNvCxnSpPr/>
          <p:nvPr/>
        </p:nvCxnSpPr>
        <p:spPr>
          <a:xfrm>
            <a:off x="9879888"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253" name="Rectangle 11"/>
          <p:cNvSpPr>
            <a:spLocks noChangeArrowheads="1"/>
          </p:cNvSpPr>
          <p:nvPr/>
        </p:nvSpPr>
        <p:spPr bwMode="auto">
          <a:xfrm>
            <a:off x="949689" y="6077002"/>
            <a:ext cx="6953" cy="11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cxnSp>
        <p:nvCxnSpPr>
          <p:cNvPr id="254" name="Straight Connector 253"/>
          <p:cNvCxnSpPr/>
          <p:nvPr/>
        </p:nvCxnSpPr>
        <p:spPr>
          <a:xfrm>
            <a:off x="2294786"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nvGrpSpPr>
          <p:cNvPr id="255" name="Group 254"/>
          <p:cNvGrpSpPr/>
          <p:nvPr/>
        </p:nvGrpSpPr>
        <p:grpSpPr>
          <a:xfrm>
            <a:off x="637820" y="6067277"/>
            <a:ext cx="144862" cy="100209"/>
            <a:chOff x="823949" y="6083373"/>
            <a:chExt cx="144862" cy="100209"/>
          </a:xfrm>
          <a:solidFill>
            <a:schemeClr val="bg1"/>
          </a:solidFill>
        </p:grpSpPr>
        <p:sp>
          <p:nvSpPr>
            <p:cNvPr id="256" name="Rectangle 9"/>
            <p:cNvSpPr>
              <a:spLocks noChangeArrowheads="1"/>
            </p:cNvSpPr>
            <p:nvPr/>
          </p:nvSpPr>
          <p:spPr bwMode="auto">
            <a:xfrm>
              <a:off x="823949" y="6123341"/>
              <a:ext cx="39402" cy="602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sp>
          <p:nvSpPr>
            <p:cNvPr id="257" name="Rectangle 12"/>
            <p:cNvSpPr>
              <a:spLocks noChangeArrowheads="1"/>
            </p:cNvSpPr>
            <p:nvPr/>
          </p:nvSpPr>
          <p:spPr bwMode="auto">
            <a:xfrm>
              <a:off x="938680" y="6083373"/>
              <a:ext cx="30131" cy="45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grpSp>
      <p:grpSp>
        <p:nvGrpSpPr>
          <p:cNvPr id="161" name="Group 160"/>
          <p:cNvGrpSpPr/>
          <p:nvPr/>
        </p:nvGrpSpPr>
        <p:grpSpPr>
          <a:xfrm>
            <a:off x="569562" y="6001228"/>
            <a:ext cx="277555" cy="432111"/>
            <a:chOff x="756733" y="6013865"/>
            <a:chExt cx="277555" cy="432111"/>
          </a:xfrm>
        </p:grpSpPr>
        <p:sp>
          <p:nvSpPr>
            <p:cNvPr id="162" name="Rectangle 9"/>
            <p:cNvSpPr>
              <a:spLocks noChangeArrowheads="1"/>
            </p:cNvSpPr>
            <p:nvPr/>
          </p:nvSpPr>
          <p:spPr bwMode="auto">
            <a:xfrm>
              <a:off x="823949" y="6123341"/>
              <a:ext cx="39402" cy="602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sp>
          <p:nvSpPr>
            <p:cNvPr id="163" name="Rectangle 12"/>
            <p:cNvSpPr>
              <a:spLocks noChangeArrowheads="1"/>
            </p:cNvSpPr>
            <p:nvPr/>
          </p:nvSpPr>
          <p:spPr bwMode="auto">
            <a:xfrm>
              <a:off x="938680" y="6083373"/>
              <a:ext cx="30131" cy="45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sp>
          <p:nvSpPr>
            <p:cNvPr id="164" name="Freeform 13"/>
            <p:cNvSpPr>
              <a:spLocks noEditPoints="1"/>
            </p:cNvSpPr>
            <p:nvPr/>
          </p:nvSpPr>
          <p:spPr bwMode="auto">
            <a:xfrm>
              <a:off x="756733" y="6013865"/>
              <a:ext cx="277555" cy="432111"/>
            </a:xfrm>
            <a:custGeom>
              <a:avLst/>
              <a:gdLst>
                <a:gd name="T0" fmla="*/ 102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2 w 203"/>
                <a:gd name="T15" fmla="*/ 0 h 316"/>
                <a:gd name="T16" fmla="*/ 46 w 203"/>
                <a:gd name="T17" fmla="*/ 74 h 316"/>
                <a:gd name="T18" fmla="*/ 50 w 203"/>
                <a:gd name="T19" fmla="*/ 69 h 316"/>
                <a:gd name="T20" fmla="*/ 77 w 203"/>
                <a:gd name="T21" fmla="*/ 69 h 316"/>
                <a:gd name="T22" fmla="*/ 82 w 203"/>
                <a:gd name="T23" fmla="*/ 74 h 316"/>
                <a:gd name="T24" fmla="*/ 82 w 203"/>
                <a:gd name="T25" fmla="*/ 129 h 316"/>
                <a:gd name="T26" fmla="*/ 77 w 203"/>
                <a:gd name="T27" fmla="*/ 134 h 316"/>
                <a:gd name="T28" fmla="*/ 50 w 203"/>
                <a:gd name="T29" fmla="*/ 134 h 316"/>
                <a:gd name="T30" fmla="*/ 46 w 203"/>
                <a:gd name="T31" fmla="*/ 129 h 316"/>
                <a:gd name="T32" fmla="*/ 46 w 203"/>
                <a:gd name="T33" fmla="*/ 74 h 316"/>
                <a:gd name="T34" fmla="*/ 102 w 203"/>
                <a:gd name="T35" fmla="*/ 277 h 316"/>
                <a:gd name="T36" fmla="*/ 80 w 203"/>
                <a:gd name="T37" fmla="*/ 222 h 316"/>
                <a:gd name="T38" fmla="*/ 123 w 203"/>
                <a:gd name="T39" fmla="*/ 222 h 316"/>
                <a:gd name="T40" fmla="*/ 102 w 203"/>
                <a:gd name="T41" fmla="*/ 277 h 316"/>
                <a:gd name="T42" fmla="*/ 158 w 203"/>
                <a:gd name="T43" fmla="*/ 110 h 316"/>
                <a:gd name="T44" fmla="*/ 130 w 203"/>
                <a:gd name="T45" fmla="*/ 110 h 316"/>
                <a:gd name="T46" fmla="*/ 119 w 203"/>
                <a:gd name="T47" fmla="*/ 132 h 316"/>
                <a:gd name="T48" fmla="*/ 103 w 203"/>
                <a:gd name="T49" fmla="*/ 132 h 316"/>
                <a:gd name="T50" fmla="*/ 91 w 203"/>
                <a:gd name="T51" fmla="*/ 153 h 316"/>
                <a:gd name="T52" fmla="*/ 46 w 203"/>
                <a:gd name="T53" fmla="*/ 153 h 316"/>
                <a:gd name="T54" fmla="*/ 46 w 203"/>
                <a:gd name="T55" fmla="*/ 142 h 316"/>
                <a:gd name="T56" fmla="*/ 85 w 203"/>
                <a:gd name="T57" fmla="*/ 142 h 316"/>
                <a:gd name="T58" fmla="*/ 96 w 203"/>
                <a:gd name="T59" fmla="*/ 121 h 316"/>
                <a:gd name="T60" fmla="*/ 112 w 203"/>
                <a:gd name="T61" fmla="*/ 121 h 316"/>
                <a:gd name="T62" fmla="*/ 123 w 203"/>
                <a:gd name="T63" fmla="*/ 99 h 316"/>
                <a:gd name="T64" fmla="*/ 158 w 203"/>
                <a:gd name="T65" fmla="*/ 99 h 316"/>
                <a:gd name="T66" fmla="*/ 158 w 203"/>
                <a:gd name="T67" fmla="*/ 110 h 316"/>
                <a:gd name="T68" fmla="*/ 158 w 203"/>
                <a:gd name="T69" fmla="*/ 89 h 316"/>
                <a:gd name="T70" fmla="*/ 154 w 203"/>
                <a:gd name="T71" fmla="*/ 92 h 316"/>
                <a:gd name="T72" fmla="*/ 133 w 203"/>
                <a:gd name="T73" fmla="*/ 92 h 316"/>
                <a:gd name="T74" fmla="*/ 130 w 203"/>
                <a:gd name="T75" fmla="*/ 89 h 316"/>
                <a:gd name="T76" fmla="*/ 130 w 203"/>
                <a:gd name="T77" fmla="*/ 46 h 316"/>
                <a:gd name="T78" fmla="*/ 133 w 203"/>
                <a:gd name="T79" fmla="*/ 43 h 316"/>
                <a:gd name="T80" fmla="*/ 154 w 203"/>
                <a:gd name="T81" fmla="*/ 43 h 316"/>
                <a:gd name="T82" fmla="*/ 158 w 203"/>
                <a:gd name="T83" fmla="*/ 46 h 316"/>
                <a:gd name="T84" fmla="*/ 158 w 203"/>
                <a:gd name="T85"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46" y="74"/>
                  </a:moveTo>
                  <a:cubicBezTo>
                    <a:pt x="46" y="71"/>
                    <a:pt x="48" y="69"/>
                    <a:pt x="50" y="69"/>
                  </a:cubicBezTo>
                  <a:cubicBezTo>
                    <a:pt x="77" y="69"/>
                    <a:pt x="77" y="69"/>
                    <a:pt x="77" y="69"/>
                  </a:cubicBezTo>
                  <a:cubicBezTo>
                    <a:pt x="80" y="69"/>
                    <a:pt x="82" y="71"/>
                    <a:pt x="82" y="74"/>
                  </a:cubicBezTo>
                  <a:cubicBezTo>
                    <a:pt x="82" y="129"/>
                    <a:pt x="82" y="129"/>
                    <a:pt x="82" y="129"/>
                  </a:cubicBezTo>
                  <a:cubicBezTo>
                    <a:pt x="82" y="132"/>
                    <a:pt x="80" y="134"/>
                    <a:pt x="77" y="134"/>
                  </a:cubicBezTo>
                  <a:cubicBezTo>
                    <a:pt x="50" y="134"/>
                    <a:pt x="50" y="134"/>
                    <a:pt x="50" y="134"/>
                  </a:cubicBezTo>
                  <a:cubicBezTo>
                    <a:pt x="48" y="134"/>
                    <a:pt x="46" y="132"/>
                    <a:pt x="46" y="129"/>
                  </a:cubicBezTo>
                  <a:lnTo>
                    <a:pt x="46" y="74"/>
                  </a:lnTo>
                  <a:close/>
                  <a:moveTo>
                    <a:pt x="102" y="277"/>
                  </a:moveTo>
                  <a:cubicBezTo>
                    <a:pt x="80" y="222"/>
                    <a:pt x="80" y="222"/>
                    <a:pt x="80" y="222"/>
                  </a:cubicBezTo>
                  <a:cubicBezTo>
                    <a:pt x="123" y="222"/>
                    <a:pt x="123" y="222"/>
                    <a:pt x="123" y="222"/>
                  </a:cubicBezTo>
                  <a:lnTo>
                    <a:pt x="102" y="277"/>
                  </a:lnTo>
                  <a:close/>
                  <a:moveTo>
                    <a:pt x="158" y="110"/>
                  </a:moveTo>
                  <a:cubicBezTo>
                    <a:pt x="130" y="110"/>
                    <a:pt x="130" y="110"/>
                    <a:pt x="130" y="110"/>
                  </a:cubicBezTo>
                  <a:cubicBezTo>
                    <a:pt x="119" y="132"/>
                    <a:pt x="119" y="132"/>
                    <a:pt x="119" y="132"/>
                  </a:cubicBezTo>
                  <a:cubicBezTo>
                    <a:pt x="103" y="132"/>
                    <a:pt x="103" y="132"/>
                    <a:pt x="103" y="132"/>
                  </a:cubicBezTo>
                  <a:cubicBezTo>
                    <a:pt x="91" y="153"/>
                    <a:pt x="91" y="153"/>
                    <a:pt x="91" y="153"/>
                  </a:cubicBezTo>
                  <a:cubicBezTo>
                    <a:pt x="46" y="153"/>
                    <a:pt x="46" y="153"/>
                    <a:pt x="46" y="153"/>
                  </a:cubicBezTo>
                  <a:cubicBezTo>
                    <a:pt x="46" y="142"/>
                    <a:pt x="46" y="142"/>
                    <a:pt x="46" y="142"/>
                  </a:cubicBezTo>
                  <a:cubicBezTo>
                    <a:pt x="85" y="142"/>
                    <a:pt x="85" y="142"/>
                    <a:pt x="85" y="142"/>
                  </a:cubicBezTo>
                  <a:cubicBezTo>
                    <a:pt x="96" y="121"/>
                    <a:pt x="96" y="121"/>
                    <a:pt x="96" y="121"/>
                  </a:cubicBezTo>
                  <a:cubicBezTo>
                    <a:pt x="112" y="121"/>
                    <a:pt x="112" y="121"/>
                    <a:pt x="112" y="121"/>
                  </a:cubicBezTo>
                  <a:cubicBezTo>
                    <a:pt x="123" y="99"/>
                    <a:pt x="123" y="99"/>
                    <a:pt x="123" y="99"/>
                  </a:cubicBezTo>
                  <a:cubicBezTo>
                    <a:pt x="158" y="99"/>
                    <a:pt x="158" y="99"/>
                    <a:pt x="158" y="99"/>
                  </a:cubicBezTo>
                  <a:lnTo>
                    <a:pt x="158" y="110"/>
                  </a:lnTo>
                  <a:close/>
                  <a:moveTo>
                    <a:pt x="158" y="89"/>
                  </a:moveTo>
                  <a:cubicBezTo>
                    <a:pt x="158" y="91"/>
                    <a:pt x="156" y="92"/>
                    <a:pt x="154" y="92"/>
                  </a:cubicBezTo>
                  <a:cubicBezTo>
                    <a:pt x="133" y="92"/>
                    <a:pt x="133" y="92"/>
                    <a:pt x="133" y="92"/>
                  </a:cubicBezTo>
                  <a:cubicBezTo>
                    <a:pt x="131" y="92"/>
                    <a:pt x="130" y="91"/>
                    <a:pt x="130" y="89"/>
                  </a:cubicBezTo>
                  <a:cubicBezTo>
                    <a:pt x="130" y="46"/>
                    <a:pt x="130" y="46"/>
                    <a:pt x="130" y="46"/>
                  </a:cubicBezTo>
                  <a:cubicBezTo>
                    <a:pt x="130" y="44"/>
                    <a:pt x="131" y="43"/>
                    <a:pt x="133" y="43"/>
                  </a:cubicBezTo>
                  <a:cubicBezTo>
                    <a:pt x="154" y="43"/>
                    <a:pt x="154" y="43"/>
                    <a:pt x="154" y="43"/>
                  </a:cubicBezTo>
                  <a:cubicBezTo>
                    <a:pt x="156" y="43"/>
                    <a:pt x="158" y="44"/>
                    <a:pt x="158" y="46"/>
                  </a:cubicBezTo>
                  <a:lnTo>
                    <a:pt x="158"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grpSp>
      <p:grpSp>
        <p:nvGrpSpPr>
          <p:cNvPr id="165" name="Group 164"/>
          <p:cNvGrpSpPr/>
          <p:nvPr/>
        </p:nvGrpSpPr>
        <p:grpSpPr>
          <a:xfrm>
            <a:off x="2462897" y="5993535"/>
            <a:ext cx="285081" cy="442903"/>
            <a:chOff x="4198397" y="2578100"/>
            <a:chExt cx="929517" cy="1444625"/>
          </a:xfrm>
          <a:solidFill>
            <a:schemeClr val="accent1"/>
          </a:solidFill>
        </p:grpSpPr>
        <p:sp>
          <p:nvSpPr>
            <p:cNvPr id="166" name="Freeform 15"/>
            <p:cNvSpPr>
              <a:spLocks/>
            </p:cNvSpPr>
            <p:nvPr/>
          </p:nvSpPr>
          <p:spPr bwMode="auto">
            <a:xfrm>
              <a:off x="4647664" y="2816289"/>
              <a:ext cx="85206" cy="187840"/>
            </a:xfrm>
            <a:custGeom>
              <a:avLst/>
              <a:gdLst>
                <a:gd name="T0" fmla="*/ 6 w 19"/>
                <a:gd name="T1" fmla="*/ 39 h 41"/>
                <a:gd name="T2" fmla="*/ 6 w 19"/>
                <a:gd name="T3" fmla="*/ 41 h 41"/>
                <a:gd name="T4" fmla="*/ 13 w 19"/>
                <a:gd name="T5" fmla="*/ 41 h 41"/>
                <a:gd name="T6" fmla="*/ 13 w 19"/>
                <a:gd name="T7" fmla="*/ 39 h 41"/>
                <a:gd name="T8" fmla="*/ 19 w 19"/>
                <a:gd name="T9" fmla="*/ 32 h 41"/>
                <a:gd name="T10" fmla="*/ 19 w 19"/>
                <a:gd name="T11" fmla="*/ 27 h 41"/>
                <a:gd name="T12" fmla="*/ 17 w 19"/>
                <a:gd name="T13" fmla="*/ 23 h 41"/>
                <a:gd name="T14" fmla="*/ 11 w 19"/>
                <a:gd name="T15" fmla="*/ 16 h 41"/>
                <a:gd name="T16" fmla="*/ 8 w 19"/>
                <a:gd name="T17" fmla="*/ 11 h 41"/>
                <a:gd name="T18" fmla="*/ 8 w 19"/>
                <a:gd name="T19" fmla="*/ 9 h 41"/>
                <a:gd name="T20" fmla="*/ 9 w 19"/>
                <a:gd name="T21" fmla="*/ 7 h 41"/>
                <a:gd name="T22" fmla="*/ 10 w 19"/>
                <a:gd name="T23" fmla="*/ 8 h 41"/>
                <a:gd name="T24" fmla="*/ 10 w 19"/>
                <a:gd name="T25" fmla="*/ 15 h 41"/>
                <a:gd name="T26" fmla="*/ 18 w 19"/>
                <a:gd name="T27" fmla="*/ 15 h 41"/>
                <a:gd name="T28" fmla="*/ 18 w 19"/>
                <a:gd name="T29" fmla="*/ 8 h 41"/>
                <a:gd name="T30" fmla="*/ 13 w 19"/>
                <a:gd name="T31" fmla="*/ 2 h 41"/>
                <a:gd name="T32" fmla="*/ 13 w 19"/>
                <a:gd name="T33" fmla="*/ 0 h 41"/>
                <a:gd name="T34" fmla="*/ 6 w 19"/>
                <a:gd name="T35" fmla="*/ 0 h 41"/>
                <a:gd name="T36" fmla="*/ 6 w 19"/>
                <a:gd name="T37" fmla="*/ 2 h 41"/>
                <a:gd name="T38" fmla="*/ 0 w 19"/>
                <a:gd name="T39" fmla="*/ 9 h 41"/>
                <a:gd name="T40" fmla="*/ 0 w 19"/>
                <a:gd name="T41" fmla="*/ 13 h 41"/>
                <a:gd name="T42" fmla="*/ 3 w 19"/>
                <a:gd name="T43" fmla="*/ 19 h 41"/>
                <a:gd name="T44" fmla="*/ 9 w 19"/>
                <a:gd name="T45" fmla="*/ 25 h 41"/>
                <a:gd name="T46" fmla="*/ 10 w 19"/>
                <a:gd name="T47" fmla="*/ 28 h 41"/>
                <a:gd name="T48" fmla="*/ 10 w 19"/>
                <a:gd name="T49" fmla="*/ 32 h 41"/>
                <a:gd name="T50" fmla="*/ 9 w 19"/>
                <a:gd name="T51" fmla="*/ 34 h 41"/>
                <a:gd name="T52" fmla="*/ 7 w 19"/>
                <a:gd name="T53" fmla="*/ 32 h 41"/>
                <a:gd name="T54" fmla="*/ 7 w 19"/>
                <a:gd name="T55" fmla="*/ 24 h 41"/>
                <a:gd name="T56" fmla="*/ 0 w 19"/>
                <a:gd name="T57" fmla="*/ 24 h 41"/>
                <a:gd name="T58" fmla="*/ 0 w 19"/>
                <a:gd name="T59" fmla="*/ 32 h 41"/>
                <a:gd name="T60" fmla="*/ 6 w 19"/>
                <a:gd name="T6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41">
                  <a:moveTo>
                    <a:pt x="6" y="39"/>
                  </a:moveTo>
                  <a:cubicBezTo>
                    <a:pt x="6" y="39"/>
                    <a:pt x="6" y="39"/>
                    <a:pt x="6" y="41"/>
                  </a:cubicBezTo>
                  <a:cubicBezTo>
                    <a:pt x="6" y="41"/>
                    <a:pt x="6" y="41"/>
                    <a:pt x="13" y="41"/>
                  </a:cubicBezTo>
                  <a:cubicBezTo>
                    <a:pt x="13" y="41"/>
                    <a:pt x="13" y="41"/>
                    <a:pt x="13" y="39"/>
                  </a:cubicBezTo>
                  <a:cubicBezTo>
                    <a:pt x="17" y="38"/>
                    <a:pt x="19" y="36"/>
                    <a:pt x="19" y="32"/>
                  </a:cubicBezTo>
                  <a:cubicBezTo>
                    <a:pt x="19" y="27"/>
                    <a:pt x="19" y="27"/>
                    <a:pt x="19" y="27"/>
                  </a:cubicBezTo>
                  <a:cubicBezTo>
                    <a:pt x="19" y="26"/>
                    <a:pt x="18" y="24"/>
                    <a:pt x="17" y="23"/>
                  </a:cubicBezTo>
                  <a:cubicBezTo>
                    <a:pt x="17" y="22"/>
                    <a:pt x="14" y="20"/>
                    <a:pt x="11" y="16"/>
                  </a:cubicBezTo>
                  <a:cubicBezTo>
                    <a:pt x="9" y="14"/>
                    <a:pt x="8" y="13"/>
                    <a:pt x="8" y="11"/>
                  </a:cubicBezTo>
                  <a:cubicBezTo>
                    <a:pt x="8" y="11"/>
                    <a:pt x="8" y="11"/>
                    <a:pt x="8" y="9"/>
                  </a:cubicBezTo>
                  <a:cubicBezTo>
                    <a:pt x="8" y="7"/>
                    <a:pt x="8" y="7"/>
                    <a:pt x="9" y="7"/>
                  </a:cubicBezTo>
                  <a:cubicBezTo>
                    <a:pt x="10" y="7"/>
                    <a:pt x="10" y="7"/>
                    <a:pt x="10" y="8"/>
                  </a:cubicBezTo>
                  <a:cubicBezTo>
                    <a:pt x="10" y="8"/>
                    <a:pt x="10" y="8"/>
                    <a:pt x="10" y="15"/>
                  </a:cubicBezTo>
                  <a:cubicBezTo>
                    <a:pt x="10" y="15"/>
                    <a:pt x="10" y="15"/>
                    <a:pt x="18" y="15"/>
                  </a:cubicBezTo>
                  <a:cubicBezTo>
                    <a:pt x="18" y="15"/>
                    <a:pt x="18" y="15"/>
                    <a:pt x="18" y="8"/>
                  </a:cubicBezTo>
                  <a:cubicBezTo>
                    <a:pt x="18" y="5"/>
                    <a:pt x="16" y="3"/>
                    <a:pt x="13" y="2"/>
                  </a:cubicBezTo>
                  <a:cubicBezTo>
                    <a:pt x="13" y="2"/>
                    <a:pt x="13" y="2"/>
                    <a:pt x="13" y="0"/>
                  </a:cubicBezTo>
                  <a:cubicBezTo>
                    <a:pt x="13" y="0"/>
                    <a:pt x="13" y="0"/>
                    <a:pt x="6" y="0"/>
                  </a:cubicBezTo>
                  <a:cubicBezTo>
                    <a:pt x="6" y="0"/>
                    <a:pt x="6" y="0"/>
                    <a:pt x="6" y="2"/>
                  </a:cubicBezTo>
                  <a:cubicBezTo>
                    <a:pt x="2" y="3"/>
                    <a:pt x="0" y="5"/>
                    <a:pt x="0" y="9"/>
                  </a:cubicBezTo>
                  <a:cubicBezTo>
                    <a:pt x="0" y="9"/>
                    <a:pt x="0" y="9"/>
                    <a:pt x="0" y="13"/>
                  </a:cubicBezTo>
                  <a:cubicBezTo>
                    <a:pt x="0" y="15"/>
                    <a:pt x="1" y="17"/>
                    <a:pt x="3" y="19"/>
                  </a:cubicBezTo>
                  <a:cubicBezTo>
                    <a:pt x="7" y="22"/>
                    <a:pt x="9" y="24"/>
                    <a:pt x="9" y="25"/>
                  </a:cubicBezTo>
                  <a:cubicBezTo>
                    <a:pt x="10" y="26"/>
                    <a:pt x="10" y="27"/>
                    <a:pt x="10" y="28"/>
                  </a:cubicBezTo>
                  <a:cubicBezTo>
                    <a:pt x="10" y="28"/>
                    <a:pt x="10" y="28"/>
                    <a:pt x="10" y="32"/>
                  </a:cubicBezTo>
                  <a:cubicBezTo>
                    <a:pt x="10" y="33"/>
                    <a:pt x="10" y="34"/>
                    <a:pt x="9" y="34"/>
                  </a:cubicBezTo>
                  <a:cubicBezTo>
                    <a:pt x="8" y="34"/>
                    <a:pt x="7" y="33"/>
                    <a:pt x="7" y="32"/>
                  </a:cubicBezTo>
                  <a:cubicBezTo>
                    <a:pt x="7" y="32"/>
                    <a:pt x="7" y="32"/>
                    <a:pt x="7" y="24"/>
                  </a:cubicBezTo>
                  <a:cubicBezTo>
                    <a:pt x="7" y="24"/>
                    <a:pt x="7" y="24"/>
                    <a:pt x="0" y="24"/>
                  </a:cubicBezTo>
                  <a:cubicBezTo>
                    <a:pt x="0" y="24"/>
                    <a:pt x="0" y="24"/>
                    <a:pt x="0" y="32"/>
                  </a:cubicBezTo>
                  <a:cubicBezTo>
                    <a:pt x="0" y="36"/>
                    <a:pt x="2" y="38"/>
                    <a:pt x="6"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7" name="Freeform 16"/>
            <p:cNvSpPr>
              <a:spLocks/>
            </p:cNvSpPr>
            <p:nvPr/>
          </p:nvSpPr>
          <p:spPr bwMode="auto">
            <a:xfrm>
              <a:off x="4789028" y="3040922"/>
              <a:ext cx="123936" cy="34857"/>
            </a:xfrm>
            <a:custGeom>
              <a:avLst/>
              <a:gdLst>
                <a:gd name="T0" fmla="*/ 7 w 27"/>
                <a:gd name="T1" fmla="*/ 5 h 8"/>
                <a:gd name="T2" fmla="*/ 5 w 27"/>
                <a:gd name="T3" fmla="*/ 6 h 8"/>
                <a:gd name="T4" fmla="*/ 0 w 27"/>
                <a:gd name="T5" fmla="*/ 8 h 8"/>
                <a:gd name="T6" fmla="*/ 9 w 27"/>
                <a:gd name="T7" fmla="*/ 7 h 8"/>
                <a:gd name="T8" fmla="*/ 10 w 27"/>
                <a:gd name="T9" fmla="*/ 7 h 8"/>
                <a:gd name="T10" fmla="*/ 13 w 27"/>
                <a:gd name="T11" fmla="*/ 5 h 8"/>
                <a:gd name="T12" fmla="*/ 27 w 27"/>
                <a:gd name="T13" fmla="*/ 1 h 8"/>
                <a:gd name="T14" fmla="*/ 25 w 27"/>
                <a:gd name="T15" fmla="*/ 0 h 8"/>
                <a:gd name="T16" fmla="*/ 7 w 2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
                  <a:moveTo>
                    <a:pt x="7" y="5"/>
                  </a:moveTo>
                  <a:cubicBezTo>
                    <a:pt x="6" y="5"/>
                    <a:pt x="6" y="6"/>
                    <a:pt x="5" y="6"/>
                  </a:cubicBezTo>
                  <a:cubicBezTo>
                    <a:pt x="4" y="7"/>
                    <a:pt x="2" y="8"/>
                    <a:pt x="0" y="8"/>
                  </a:cubicBezTo>
                  <a:cubicBezTo>
                    <a:pt x="9" y="7"/>
                    <a:pt x="9" y="7"/>
                    <a:pt x="9" y="7"/>
                  </a:cubicBezTo>
                  <a:cubicBezTo>
                    <a:pt x="9" y="7"/>
                    <a:pt x="9" y="7"/>
                    <a:pt x="10" y="7"/>
                  </a:cubicBezTo>
                  <a:cubicBezTo>
                    <a:pt x="11" y="6"/>
                    <a:pt x="12" y="6"/>
                    <a:pt x="13" y="5"/>
                  </a:cubicBezTo>
                  <a:cubicBezTo>
                    <a:pt x="18" y="3"/>
                    <a:pt x="23" y="1"/>
                    <a:pt x="27" y="1"/>
                  </a:cubicBezTo>
                  <a:cubicBezTo>
                    <a:pt x="26" y="0"/>
                    <a:pt x="26" y="0"/>
                    <a:pt x="25" y="0"/>
                  </a:cubicBezTo>
                  <a:cubicBezTo>
                    <a:pt x="21" y="0"/>
                    <a:pt x="13" y="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8" name="Freeform 17"/>
            <p:cNvSpPr>
              <a:spLocks noEditPoints="1"/>
            </p:cNvSpPr>
            <p:nvPr/>
          </p:nvSpPr>
          <p:spPr bwMode="auto">
            <a:xfrm>
              <a:off x="4198397" y="2578100"/>
              <a:ext cx="929517" cy="1444625"/>
            </a:xfrm>
            <a:custGeom>
              <a:avLst/>
              <a:gdLst>
                <a:gd name="T0" fmla="*/ 0 w 203"/>
                <a:gd name="T1" fmla="*/ 95 h 316"/>
                <a:gd name="T2" fmla="*/ 83 w 203"/>
                <a:gd name="T3" fmla="*/ 316 h 316"/>
                <a:gd name="T4" fmla="*/ 180 w 203"/>
                <a:gd name="T5" fmla="*/ 170 h 316"/>
                <a:gd name="T6" fmla="*/ 102 w 203"/>
                <a:gd name="T7" fmla="*/ 0 h 316"/>
                <a:gd name="T8" fmla="*/ 107 w 203"/>
                <a:gd name="T9" fmla="*/ 46 h 316"/>
                <a:gd name="T10" fmla="*/ 132 w 203"/>
                <a:gd name="T11" fmla="*/ 72 h 316"/>
                <a:gd name="T12" fmla="*/ 107 w 203"/>
                <a:gd name="T13" fmla="*/ 98 h 316"/>
                <a:gd name="T14" fmla="*/ 81 w 203"/>
                <a:gd name="T15" fmla="*/ 72 h 316"/>
                <a:gd name="T16" fmla="*/ 102 w 203"/>
                <a:gd name="T17" fmla="*/ 277 h 316"/>
                <a:gd name="T18" fmla="*/ 123 w 203"/>
                <a:gd name="T19" fmla="*/ 222 h 316"/>
                <a:gd name="T20" fmla="*/ 169 w 203"/>
                <a:gd name="T21" fmla="*/ 110 h 316"/>
                <a:gd name="T22" fmla="*/ 140 w 203"/>
                <a:gd name="T23" fmla="*/ 123 h 316"/>
                <a:gd name="T24" fmla="*/ 135 w 203"/>
                <a:gd name="T25" fmla="*/ 126 h 316"/>
                <a:gd name="T26" fmla="*/ 115 w 203"/>
                <a:gd name="T27" fmla="*/ 132 h 316"/>
                <a:gd name="T28" fmla="*/ 98 w 203"/>
                <a:gd name="T29" fmla="*/ 135 h 316"/>
                <a:gd name="T30" fmla="*/ 76 w 203"/>
                <a:gd name="T31" fmla="*/ 135 h 316"/>
                <a:gd name="T32" fmla="*/ 56 w 203"/>
                <a:gd name="T33" fmla="*/ 143 h 316"/>
                <a:gd name="T34" fmla="*/ 49 w 203"/>
                <a:gd name="T35" fmla="*/ 146 h 316"/>
                <a:gd name="T36" fmla="*/ 63 w 203"/>
                <a:gd name="T37" fmla="*/ 132 h 316"/>
                <a:gd name="T38" fmla="*/ 87 w 203"/>
                <a:gd name="T39" fmla="*/ 132 h 316"/>
                <a:gd name="T40" fmla="*/ 108 w 203"/>
                <a:gd name="T41" fmla="*/ 131 h 316"/>
                <a:gd name="T42" fmla="*/ 116 w 203"/>
                <a:gd name="T43" fmla="*/ 128 h 316"/>
                <a:gd name="T44" fmla="*/ 136 w 203"/>
                <a:gd name="T45" fmla="*/ 121 h 316"/>
                <a:gd name="T46" fmla="*/ 162 w 203"/>
                <a:gd name="T47" fmla="*/ 109 h 316"/>
                <a:gd name="T48" fmla="*/ 163 w 203"/>
                <a:gd name="T49" fmla="*/ 105 h 316"/>
                <a:gd name="T50" fmla="*/ 161 w 203"/>
                <a:gd name="T51" fmla="*/ 105 h 316"/>
                <a:gd name="T52" fmla="*/ 158 w 203"/>
                <a:gd name="T53" fmla="*/ 105 h 316"/>
                <a:gd name="T54" fmla="*/ 141 w 203"/>
                <a:gd name="T55" fmla="*/ 111 h 316"/>
                <a:gd name="T56" fmla="*/ 140 w 203"/>
                <a:gd name="T57" fmla="*/ 111 h 316"/>
                <a:gd name="T58" fmla="*/ 131 w 203"/>
                <a:gd name="T59" fmla="*/ 114 h 316"/>
                <a:gd name="T60" fmla="*/ 115 w 203"/>
                <a:gd name="T61" fmla="*/ 124 h 316"/>
                <a:gd name="T62" fmla="*/ 112 w 203"/>
                <a:gd name="T63" fmla="*/ 126 h 316"/>
                <a:gd name="T64" fmla="*/ 108 w 203"/>
                <a:gd name="T65" fmla="*/ 127 h 316"/>
                <a:gd name="T66" fmla="*/ 87 w 203"/>
                <a:gd name="T67" fmla="*/ 129 h 316"/>
                <a:gd name="T68" fmla="*/ 93 w 203"/>
                <a:gd name="T69" fmla="*/ 125 h 316"/>
                <a:gd name="T70" fmla="*/ 108 w 203"/>
                <a:gd name="T71" fmla="*/ 124 h 316"/>
                <a:gd name="T72" fmla="*/ 110 w 203"/>
                <a:gd name="T73" fmla="*/ 123 h 316"/>
                <a:gd name="T74" fmla="*/ 114 w 203"/>
                <a:gd name="T75" fmla="*/ 121 h 316"/>
                <a:gd name="T76" fmla="*/ 118 w 203"/>
                <a:gd name="T77" fmla="*/ 119 h 316"/>
                <a:gd name="T78" fmla="*/ 127 w 203"/>
                <a:gd name="T79" fmla="*/ 115 h 316"/>
                <a:gd name="T80" fmla="*/ 127 w 203"/>
                <a:gd name="T81" fmla="*/ 114 h 316"/>
                <a:gd name="T82" fmla="*/ 124 w 203"/>
                <a:gd name="T83" fmla="*/ 111 h 316"/>
                <a:gd name="T84" fmla="*/ 115 w 203"/>
                <a:gd name="T85" fmla="*/ 111 h 316"/>
                <a:gd name="T86" fmla="*/ 108 w 203"/>
                <a:gd name="T87" fmla="*/ 114 h 316"/>
                <a:gd name="T88" fmla="*/ 108 w 203"/>
                <a:gd name="T89" fmla="*/ 114 h 316"/>
                <a:gd name="T90" fmla="*/ 73 w 203"/>
                <a:gd name="T91" fmla="*/ 105 h 316"/>
                <a:gd name="T92" fmla="*/ 51 w 203"/>
                <a:gd name="T93" fmla="*/ 110 h 316"/>
                <a:gd name="T94" fmla="*/ 38 w 203"/>
                <a:gd name="T95" fmla="*/ 119 h 316"/>
                <a:gd name="T96" fmla="*/ 33 w 203"/>
                <a:gd name="T97" fmla="*/ 118 h 316"/>
                <a:gd name="T98" fmla="*/ 45 w 203"/>
                <a:gd name="T99" fmla="*/ 109 h 316"/>
                <a:gd name="T100" fmla="*/ 51 w 203"/>
                <a:gd name="T101" fmla="*/ 105 h 316"/>
                <a:gd name="T102" fmla="*/ 92 w 203"/>
                <a:gd name="T103" fmla="*/ 107 h 316"/>
                <a:gd name="T104" fmla="*/ 108 w 203"/>
                <a:gd name="T105" fmla="*/ 110 h 316"/>
                <a:gd name="T106" fmla="*/ 124 w 203"/>
                <a:gd name="T107" fmla="*/ 107 h 316"/>
                <a:gd name="T108" fmla="*/ 132 w 203"/>
                <a:gd name="T109" fmla="*/ 104 h 316"/>
                <a:gd name="T110" fmla="*/ 160 w 203"/>
                <a:gd name="T111" fmla="*/ 101 h 316"/>
                <a:gd name="T112" fmla="*/ 163 w 203"/>
                <a:gd name="T113" fmla="*/ 101 h 316"/>
                <a:gd name="T114" fmla="*/ 170 w 203"/>
                <a:gd name="T115" fmla="*/ 108 h 316"/>
                <a:gd name="T116" fmla="*/ 169 w 203"/>
                <a:gd name="T117" fmla="*/ 11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89" y="54"/>
                  </a:moveTo>
                  <a:cubicBezTo>
                    <a:pt x="93" y="49"/>
                    <a:pt x="100" y="46"/>
                    <a:pt x="107" y="46"/>
                  </a:cubicBezTo>
                  <a:cubicBezTo>
                    <a:pt x="114" y="46"/>
                    <a:pt x="120" y="49"/>
                    <a:pt x="125" y="54"/>
                  </a:cubicBezTo>
                  <a:cubicBezTo>
                    <a:pt x="129" y="59"/>
                    <a:pt x="132" y="65"/>
                    <a:pt x="132" y="72"/>
                  </a:cubicBezTo>
                  <a:cubicBezTo>
                    <a:pt x="132" y="79"/>
                    <a:pt x="129" y="85"/>
                    <a:pt x="125" y="90"/>
                  </a:cubicBezTo>
                  <a:cubicBezTo>
                    <a:pt x="120" y="95"/>
                    <a:pt x="114" y="98"/>
                    <a:pt x="107" y="98"/>
                  </a:cubicBezTo>
                  <a:cubicBezTo>
                    <a:pt x="100" y="98"/>
                    <a:pt x="93" y="95"/>
                    <a:pt x="89" y="90"/>
                  </a:cubicBezTo>
                  <a:cubicBezTo>
                    <a:pt x="84" y="85"/>
                    <a:pt x="81" y="79"/>
                    <a:pt x="81" y="72"/>
                  </a:cubicBezTo>
                  <a:cubicBezTo>
                    <a:pt x="81" y="65"/>
                    <a:pt x="84" y="59"/>
                    <a:pt x="89" y="54"/>
                  </a:cubicBezTo>
                  <a:close/>
                  <a:moveTo>
                    <a:pt x="102" y="277"/>
                  </a:moveTo>
                  <a:cubicBezTo>
                    <a:pt x="80" y="222"/>
                    <a:pt x="80" y="222"/>
                    <a:pt x="80" y="222"/>
                  </a:cubicBezTo>
                  <a:cubicBezTo>
                    <a:pt x="123" y="222"/>
                    <a:pt x="123" y="222"/>
                    <a:pt x="123" y="222"/>
                  </a:cubicBezTo>
                  <a:lnTo>
                    <a:pt x="102" y="277"/>
                  </a:lnTo>
                  <a:close/>
                  <a:moveTo>
                    <a:pt x="169" y="110"/>
                  </a:moveTo>
                  <a:cubicBezTo>
                    <a:pt x="168" y="110"/>
                    <a:pt x="166" y="112"/>
                    <a:pt x="162" y="113"/>
                  </a:cubicBezTo>
                  <a:cubicBezTo>
                    <a:pt x="154" y="117"/>
                    <a:pt x="142" y="123"/>
                    <a:pt x="140" y="123"/>
                  </a:cubicBezTo>
                  <a:cubicBezTo>
                    <a:pt x="140" y="124"/>
                    <a:pt x="139" y="124"/>
                    <a:pt x="138" y="125"/>
                  </a:cubicBezTo>
                  <a:cubicBezTo>
                    <a:pt x="137" y="125"/>
                    <a:pt x="136" y="126"/>
                    <a:pt x="135" y="126"/>
                  </a:cubicBezTo>
                  <a:cubicBezTo>
                    <a:pt x="133" y="126"/>
                    <a:pt x="118" y="131"/>
                    <a:pt x="117" y="131"/>
                  </a:cubicBezTo>
                  <a:cubicBezTo>
                    <a:pt x="116" y="131"/>
                    <a:pt x="115" y="132"/>
                    <a:pt x="115" y="132"/>
                  </a:cubicBezTo>
                  <a:cubicBezTo>
                    <a:pt x="112" y="133"/>
                    <a:pt x="109" y="135"/>
                    <a:pt x="107" y="135"/>
                  </a:cubicBezTo>
                  <a:cubicBezTo>
                    <a:pt x="105" y="134"/>
                    <a:pt x="102" y="135"/>
                    <a:pt x="98" y="135"/>
                  </a:cubicBezTo>
                  <a:cubicBezTo>
                    <a:pt x="95" y="135"/>
                    <a:pt x="91" y="135"/>
                    <a:pt x="87" y="136"/>
                  </a:cubicBezTo>
                  <a:cubicBezTo>
                    <a:pt x="83" y="136"/>
                    <a:pt x="79" y="135"/>
                    <a:pt x="76" y="135"/>
                  </a:cubicBezTo>
                  <a:cubicBezTo>
                    <a:pt x="71" y="135"/>
                    <a:pt x="68" y="135"/>
                    <a:pt x="64" y="135"/>
                  </a:cubicBezTo>
                  <a:cubicBezTo>
                    <a:pt x="63" y="136"/>
                    <a:pt x="60" y="139"/>
                    <a:pt x="56" y="143"/>
                  </a:cubicBezTo>
                  <a:cubicBezTo>
                    <a:pt x="55" y="145"/>
                    <a:pt x="53" y="147"/>
                    <a:pt x="51" y="149"/>
                  </a:cubicBezTo>
                  <a:cubicBezTo>
                    <a:pt x="51" y="148"/>
                    <a:pt x="50" y="147"/>
                    <a:pt x="49" y="146"/>
                  </a:cubicBezTo>
                  <a:cubicBezTo>
                    <a:pt x="51" y="144"/>
                    <a:pt x="53" y="142"/>
                    <a:pt x="54" y="139"/>
                  </a:cubicBezTo>
                  <a:cubicBezTo>
                    <a:pt x="58" y="136"/>
                    <a:pt x="61" y="133"/>
                    <a:pt x="63" y="132"/>
                  </a:cubicBezTo>
                  <a:cubicBezTo>
                    <a:pt x="67" y="131"/>
                    <a:pt x="71" y="131"/>
                    <a:pt x="76" y="132"/>
                  </a:cubicBezTo>
                  <a:cubicBezTo>
                    <a:pt x="79" y="132"/>
                    <a:pt x="83" y="132"/>
                    <a:pt x="87" y="132"/>
                  </a:cubicBezTo>
                  <a:cubicBezTo>
                    <a:pt x="91" y="132"/>
                    <a:pt x="94" y="131"/>
                    <a:pt x="97" y="131"/>
                  </a:cubicBezTo>
                  <a:cubicBezTo>
                    <a:pt x="102" y="131"/>
                    <a:pt x="106" y="131"/>
                    <a:pt x="108" y="131"/>
                  </a:cubicBezTo>
                  <a:cubicBezTo>
                    <a:pt x="109" y="131"/>
                    <a:pt x="111" y="130"/>
                    <a:pt x="113" y="129"/>
                  </a:cubicBezTo>
                  <a:cubicBezTo>
                    <a:pt x="114" y="128"/>
                    <a:pt x="115" y="128"/>
                    <a:pt x="116" y="128"/>
                  </a:cubicBezTo>
                  <a:cubicBezTo>
                    <a:pt x="117" y="127"/>
                    <a:pt x="132" y="123"/>
                    <a:pt x="134" y="122"/>
                  </a:cubicBezTo>
                  <a:cubicBezTo>
                    <a:pt x="134" y="122"/>
                    <a:pt x="135" y="122"/>
                    <a:pt x="136" y="121"/>
                  </a:cubicBezTo>
                  <a:cubicBezTo>
                    <a:pt x="137" y="121"/>
                    <a:pt x="138" y="120"/>
                    <a:pt x="139" y="120"/>
                  </a:cubicBezTo>
                  <a:cubicBezTo>
                    <a:pt x="140" y="119"/>
                    <a:pt x="153" y="114"/>
                    <a:pt x="162" y="109"/>
                  </a:cubicBezTo>
                  <a:cubicBezTo>
                    <a:pt x="164" y="109"/>
                    <a:pt x="165" y="108"/>
                    <a:pt x="166" y="108"/>
                  </a:cubicBezTo>
                  <a:cubicBezTo>
                    <a:pt x="166" y="106"/>
                    <a:pt x="165" y="105"/>
                    <a:pt x="163" y="105"/>
                  </a:cubicBezTo>
                  <a:cubicBezTo>
                    <a:pt x="163" y="105"/>
                    <a:pt x="163" y="105"/>
                    <a:pt x="163" y="105"/>
                  </a:cubicBezTo>
                  <a:cubicBezTo>
                    <a:pt x="162" y="105"/>
                    <a:pt x="162" y="105"/>
                    <a:pt x="161" y="105"/>
                  </a:cubicBezTo>
                  <a:cubicBezTo>
                    <a:pt x="161" y="105"/>
                    <a:pt x="160" y="105"/>
                    <a:pt x="160" y="105"/>
                  </a:cubicBezTo>
                  <a:cubicBezTo>
                    <a:pt x="159" y="105"/>
                    <a:pt x="158" y="105"/>
                    <a:pt x="158" y="105"/>
                  </a:cubicBezTo>
                  <a:cubicBezTo>
                    <a:pt x="156" y="105"/>
                    <a:pt x="154" y="106"/>
                    <a:pt x="151" y="106"/>
                  </a:cubicBezTo>
                  <a:cubicBezTo>
                    <a:pt x="148" y="108"/>
                    <a:pt x="144" y="109"/>
                    <a:pt x="141" y="111"/>
                  </a:cubicBezTo>
                  <a:cubicBezTo>
                    <a:pt x="140" y="111"/>
                    <a:pt x="140" y="111"/>
                    <a:pt x="140" y="111"/>
                  </a:cubicBezTo>
                  <a:cubicBezTo>
                    <a:pt x="140" y="111"/>
                    <a:pt x="140" y="111"/>
                    <a:pt x="140" y="111"/>
                  </a:cubicBezTo>
                  <a:cubicBezTo>
                    <a:pt x="136" y="112"/>
                    <a:pt x="133" y="113"/>
                    <a:pt x="131" y="114"/>
                  </a:cubicBezTo>
                  <a:cubicBezTo>
                    <a:pt x="131" y="114"/>
                    <a:pt x="131" y="114"/>
                    <a:pt x="131" y="114"/>
                  </a:cubicBezTo>
                  <a:cubicBezTo>
                    <a:pt x="131" y="119"/>
                    <a:pt x="129" y="120"/>
                    <a:pt x="119" y="123"/>
                  </a:cubicBezTo>
                  <a:cubicBezTo>
                    <a:pt x="118" y="123"/>
                    <a:pt x="116" y="124"/>
                    <a:pt x="115" y="124"/>
                  </a:cubicBezTo>
                  <a:cubicBezTo>
                    <a:pt x="115" y="125"/>
                    <a:pt x="114" y="125"/>
                    <a:pt x="113" y="125"/>
                  </a:cubicBezTo>
                  <a:cubicBezTo>
                    <a:pt x="113" y="125"/>
                    <a:pt x="112" y="126"/>
                    <a:pt x="112" y="126"/>
                  </a:cubicBezTo>
                  <a:cubicBezTo>
                    <a:pt x="111" y="127"/>
                    <a:pt x="110" y="127"/>
                    <a:pt x="109" y="127"/>
                  </a:cubicBezTo>
                  <a:cubicBezTo>
                    <a:pt x="108" y="127"/>
                    <a:pt x="108" y="127"/>
                    <a:pt x="108" y="127"/>
                  </a:cubicBezTo>
                  <a:cubicBezTo>
                    <a:pt x="101" y="127"/>
                    <a:pt x="97" y="128"/>
                    <a:pt x="96" y="128"/>
                  </a:cubicBezTo>
                  <a:cubicBezTo>
                    <a:pt x="92" y="129"/>
                    <a:pt x="87" y="129"/>
                    <a:pt x="87" y="129"/>
                  </a:cubicBezTo>
                  <a:cubicBezTo>
                    <a:pt x="87" y="126"/>
                    <a:pt x="87" y="126"/>
                    <a:pt x="87" y="126"/>
                  </a:cubicBezTo>
                  <a:cubicBezTo>
                    <a:pt x="87" y="126"/>
                    <a:pt x="91" y="126"/>
                    <a:pt x="93" y="125"/>
                  </a:cubicBezTo>
                  <a:cubicBezTo>
                    <a:pt x="94" y="125"/>
                    <a:pt x="94" y="125"/>
                    <a:pt x="94" y="125"/>
                  </a:cubicBezTo>
                  <a:cubicBezTo>
                    <a:pt x="97" y="124"/>
                    <a:pt x="103" y="124"/>
                    <a:pt x="108" y="124"/>
                  </a:cubicBezTo>
                  <a:cubicBezTo>
                    <a:pt x="108" y="124"/>
                    <a:pt x="108" y="124"/>
                    <a:pt x="108" y="124"/>
                  </a:cubicBezTo>
                  <a:cubicBezTo>
                    <a:pt x="109" y="124"/>
                    <a:pt x="110" y="123"/>
                    <a:pt x="110" y="123"/>
                  </a:cubicBezTo>
                  <a:cubicBezTo>
                    <a:pt x="111" y="123"/>
                    <a:pt x="111" y="122"/>
                    <a:pt x="112" y="122"/>
                  </a:cubicBezTo>
                  <a:cubicBezTo>
                    <a:pt x="113" y="122"/>
                    <a:pt x="113" y="121"/>
                    <a:pt x="114" y="121"/>
                  </a:cubicBezTo>
                  <a:cubicBezTo>
                    <a:pt x="115" y="121"/>
                    <a:pt x="116" y="120"/>
                    <a:pt x="118" y="119"/>
                  </a:cubicBezTo>
                  <a:cubicBezTo>
                    <a:pt x="118" y="119"/>
                    <a:pt x="118" y="119"/>
                    <a:pt x="118" y="119"/>
                  </a:cubicBezTo>
                  <a:cubicBezTo>
                    <a:pt x="118" y="119"/>
                    <a:pt x="118" y="119"/>
                    <a:pt x="118" y="119"/>
                  </a:cubicBezTo>
                  <a:cubicBezTo>
                    <a:pt x="127" y="117"/>
                    <a:pt x="127" y="116"/>
                    <a:pt x="127" y="115"/>
                  </a:cubicBezTo>
                  <a:cubicBezTo>
                    <a:pt x="127" y="114"/>
                    <a:pt x="127" y="114"/>
                    <a:pt x="127" y="114"/>
                  </a:cubicBezTo>
                  <a:cubicBezTo>
                    <a:pt x="127" y="114"/>
                    <a:pt x="127" y="114"/>
                    <a:pt x="127" y="114"/>
                  </a:cubicBezTo>
                  <a:cubicBezTo>
                    <a:pt x="127" y="113"/>
                    <a:pt x="127" y="113"/>
                    <a:pt x="126" y="113"/>
                  </a:cubicBezTo>
                  <a:cubicBezTo>
                    <a:pt x="126" y="112"/>
                    <a:pt x="125" y="111"/>
                    <a:pt x="124" y="111"/>
                  </a:cubicBezTo>
                  <a:cubicBezTo>
                    <a:pt x="123" y="111"/>
                    <a:pt x="122" y="110"/>
                    <a:pt x="122" y="110"/>
                  </a:cubicBezTo>
                  <a:cubicBezTo>
                    <a:pt x="120" y="110"/>
                    <a:pt x="118" y="111"/>
                    <a:pt x="115" y="111"/>
                  </a:cubicBezTo>
                  <a:cubicBezTo>
                    <a:pt x="113" y="112"/>
                    <a:pt x="111" y="113"/>
                    <a:pt x="110" y="113"/>
                  </a:cubicBezTo>
                  <a:cubicBezTo>
                    <a:pt x="108" y="114"/>
                    <a:pt x="108" y="114"/>
                    <a:pt x="108" y="114"/>
                  </a:cubicBezTo>
                  <a:cubicBezTo>
                    <a:pt x="108" y="114"/>
                    <a:pt x="108" y="114"/>
                    <a:pt x="108" y="114"/>
                  </a:cubicBezTo>
                  <a:cubicBezTo>
                    <a:pt x="108" y="114"/>
                    <a:pt x="108" y="114"/>
                    <a:pt x="108" y="114"/>
                  </a:cubicBezTo>
                  <a:cubicBezTo>
                    <a:pt x="100" y="115"/>
                    <a:pt x="94" y="112"/>
                    <a:pt x="90" y="110"/>
                  </a:cubicBezTo>
                  <a:cubicBezTo>
                    <a:pt x="87" y="108"/>
                    <a:pt x="78" y="105"/>
                    <a:pt x="73" y="105"/>
                  </a:cubicBezTo>
                  <a:cubicBezTo>
                    <a:pt x="67" y="105"/>
                    <a:pt x="55" y="107"/>
                    <a:pt x="53" y="108"/>
                  </a:cubicBezTo>
                  <a:cubicBezTo>
                    <a:pt x="52" y="109"/>
                    <a:pt x="52" y="109"/>
                    <a:pt x="51" y="110"/>
                  </a:cubicBezTo>
                  <a:cubicBezTo>
                    <a:pt x="49" y="111"/>
                    <a:pt x="48" y="112"/>
                    <a:pt x="45" y="113"/>
                  </a:cubicBezTo>
                  <a:cubicBezTo>
                    <a:pt x="43" y="115"/>
                    <a:pt x="41" y="116"/>
                    <a:pt x="38" y="119"/>
                  </a:cubicBezTo>
                  <a:cubicBezTo>
                    <a:pt x="37" y="119"/>
                    <a:pt x="36" y="121"/>
                    <a:pt x="35" y="122"/>
                  </a:cubicBezTo>
                  <a:cubicBezTo>
                    <a:pt x="34" y="121"/>
                    <a:pt x="34" y="119"/>
                    <a:pt x="33" y="118"/>
                  </a:cubicBezTo>
                  <a:cubicBezTo>
                    <a:pt x="34" y="117"/>
                    <a:pt x="35" y="116"/>
                    <a:pt x="36" y="116"/>
                  </a:cubicBezTo>
                  <a:cubicBezTo>
                    <a:pt x="39" y="113"/>
                    <a:pt x="42" y="111"/>
                    <a:pt x="45" y="109"/>
                  </a:cubicBezTo>
                  <a:cubicBezTo>
                    <a:pt x="46" y="108"/>
                    <a:pt x="48" y="107"/>
                    <a:pt x="49" y="107"/>
                  </a:cubicBezTo>
                  <a:cubicBezTo>
                    <a:pt x="50" y="106"/>
                    <a:pt x="50" y="106"/>
                    <a:pt x="51" y="105"/>
                  </a:cubicBezTo>
                  <a:cubicBezTo>
                    <a:pt x="54" y="103"/>
                    <a:pt x="67" y="101"/>
                    <a:pt x="73" y="101"/>
                  </a:cubicBezTo>
                  <a:cubicBezTo>
                    <a:pt x="78" y="101"/>
                    <a:pt x="88" y="104"/>
                    <a:pt x="92" y="107"/>
                  </a:cubicBezTo>
                  <a:cubicBezTo>
                    <a:pt x="96" y="109"/>
                    <a:pt x="101" y="111"/>
                    <a:pt x="107" y="110"/>
                  </a:cubicBezTo>
                  <a:cubicBezTo>
                    <a:pt x="108" y="110"/>
                    <a:pt x="108" y="110"/>
                    <a:pt x="108" y="110"/>
                  </a:cubicBezTo>
                  <a:cubicBezTo>
                    <a:pt x="113" y="108"/>
                    <a:pt x="118" y="107"/>
                    <a:pt x="122" y="107"/>
                  </a:cubicBezTo>
                  <a:cubicBezTo>
                    <a:pt x="122" y="107"/>
                    <a:pt x="123" y="107"/>
                    <a:pt x="124" y="107"/>
                  </a:cubicBezTo>
                  <a:cubicBezTo>
                    <a:pt x="125" y="107"/>
                    <a:pt x="127" y="106"/>
                    <a:pt x="128" y="106"/>
                  </a:cubicBezTo>
                  <a:cubicBezTo>
                    <a:pt x="130" y="105"/>
                    <a:pt x="131" y="104"/>
                    <a:pt x="132" y="104"/>
                  </a:cubicBezTo>
                  <a:cubicBezTo>
                    <a:pt x="137" y="102"/>
                    <a:pt x="148" y="97"/>
                    <a:pt x="154" y="97"/>
                  </a:cubicBezTo>
                  <a:cubicBezTo>
                    <a:pt x="157" y="97"/>
                    <a:pt x="159" y="99"/>
                    <a:pt x="160" y="101"/>
                  </a:cubicBezTo>
                  <a:cubicBezTo>
                    <a:pt x="161" y="101"/>
                    <a:pt x="162" y="101"/>
                    <a:pt x="163" y="101"/>
                  </a:cubicBezTo>
                  <a:cubicBezTo>
                    <a:pt x="163" y="101"/>
                    <a:pt x="163" y="101"/>
                    <a:pt x="163" y="101"/>
                  </a:cubicBezTo>
                  <a:cubicBezTo>
                    <a:pt x="164" y="101"/>
                    <a:pt x="165" y="101"/>
                    <a:pt x="166" y="102"/>
                  </a:cubicBezTo>
                  <a:cubicBezTo>
                    <a:pt x="168" y="103"/>
                    <a:pt x="170" y="106"/>
                    <a:pt x="170" y="108"/>
                  </a:cubicBezTo>
                  <a:cubicBezTo>
                    <a:pt x="170" y="110"/>
                    <a:pt x="170" y="110"/>
                    <a:pt x="170" y="110"/>
                  </a:cubicBezTo>
                  <a:lnTo>
                    <a:pt x="169"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75" name="Group 174"/>
          <p:cNvGrpSpPr/>
          <p:nvPr/>
        </p:nvGrpSpPr>
        <p:grpSpPr>
          <a:xfrm>
            <a:off x="6266920" y="5989599"/>
            <a:ext cx="286060" cy="444425"/>
            <a:chOff x="6488213" y="2555045"/>
            <a:chExt cx="929638" cy="1444291"/>
          </a:xfrm>
          <a:solidFill>
            <a:schemeClr val="tx2"/>
          </a:solidFill>
        </p:grpSpPr>
        <p:sp>
          <p:nvSpPr>
            <p:cNvPr id="176" name="Freeform 21"/>
            <p:cNvSpPr>
              <a:spLocks noEditPoints="1"/>
            </p:cNvSpPr>
            <p:nvPr/>
          </p:nvSpPr>
          <p:spPr bwMode="auto">
            <a:xfrm>
              <a:off x="6488213" y="2555045"/>
              <a:ext cx="929638" cy="1444291"/>
            </a:xfrm>
            <a:custGeom>
              <a:avLst/>
              <a:gdLst>
                <a:gd name="T0" fmla="*/ 101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1 w 203"/>
                <a:gd name="T15" fmla="*/ 0 h 316"/>
                <a:gd name="T16" fmla="*/ 101 w 203"/>
                <a:gd name="T17" fmla="*/ 277 h 316"/>
                <a:gd name="T18" fmla="*/ 80 w 203"/>
                <a:gd name="T19" fmla="*/ 222 h 316"/>
                <a:gd name="T20" fmla="*/ 123 w 203"/>
                <a:gd name="T21" fmla="*/ 222 h 316"/>
                <a:gd name="T22" fmla="*/ 101 w 203"/>
                <a:gd name="T23" fmla="*/ 277 h 316"/>
                <a:gd name="T24" fmla="*/ 136 w 203"/>
                <a:gd name="T25" fmla="*/ 147 h 316"/>
                <a:gd name="T26" fmla="*/ 133 w 203"/>
                <a:gd name="T27" fmla="*/ 148 h 316"/>
                <a:gd name="T28" fmla="*/ 70 w 203"/>
                <a:gd name="T29" fmla="*/ 148 h 316"/>
                <a:gd name="T30" fmla="*/ 67 w 203"/>
                <a:gd name="T31" fmla="*/ 147 h 316"/>
                <a:gd name="T32" fmla="*/ 67 w 203"/>
                <a:gd name="T33" fmla="*/ 143 h 316"/>
                <a:gd name="T34" fmla="*/ 95 w 203"/>
                <a:gd name="T35" fmla="*/ 134 h 316"/>
                <a:gd name="T36" fmla="*/ 95 w 203"/>
                <a:gd name="T37" fmla="*/ 130 h 316"/>
                <a:gd name="T38" fmla="*/ 108 w 203"/>
                <a:gd name="T39" fmla="*/ 130 h 316"/>
                <a:gd name="T40" fmla="*/ 108 w 203"/>
                <a:gd name="T41" fmla="*/ 135 h 316"/>
                <a:gd name="T42" fmla="*/ 136 w 203"/>
                <a:gd name="T43" fmla="*/ 143 h 316"/>
                <a:gd name="T44" fmla="*/ 136 w 203"/>
                <a:gd name="T45" fmla="*/ 147 h 316"/>
                <a:gd name="T46" fmla="*/ 158 w 203"/>
                <a:gd name="T47" fmla="*/ 123 h 316"/>
                <a:gd name="T48" fmla="*/ 155 w 203"/>
                <a:gd name="T49" fmla="*/ 126 h 316"/>
                <a:gd name="T50" fmla="*/ 48 w 203"/>
                <a:gd name="T51" fmla="*/ 126 h 316"/>
                <a:gd name="T52" fmla="*/ 45 w 203"/>
                <a:gd name="T53" fmla="*/ 123 h 316"/>
                <a:gd name="T54" fmla="*/ 45 w 203"/>
                <a:gd name="T55" fmla="*/ 51 h 316"/>
                <a:gd name="T56" fmla="*/ 48 w 203"/>
                <a:gd name="T57" fmla="*/ 48 h 316"/>
                <a:gd name="T58" fmla="*/ 155 w 203"/>
                <a:gd name="T59" fmla="*/ 48 h 316"/>
                <a:gd name="T60" fmla="*/ 158 w 203"/>
                <a:gd name="T61" fmla="*/ 51 h 316"/>
                <a:gd name="T62" fmla="*/ 158 w 203"/>
                <a:gd name="T63" fmla="*/ 1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 h="316">
                  <a:moveTo>
                    <a:pt x="101" y="0"/>
                  </a:moveTo>
                  <a:cubicBezTo>
                    <a:pt x="49" y="0"/>
                    <a:pt x="0" y="42"/>
                    <a:pt x="0" y="95"/>
                  </a:cubicBezTo>
                  <a:cubicBezTo>
                    <a:pt x="0" y="111"/>
                    <a:pt x="8"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1" y="0"/>
                  </a:cubicBezTo>
                  <a:close/>
                  <a:moveTo>
                    <a:pt x="101" y="277"/>
                  </a:moveTo>
                  <a:cubicBezTo>
                    <a:pt x="80" y="222"/>
                    <a:pt x="80" y="222"/>
                    <a:pt x="80" y="222"/>
                  </a:cubicBezTo>
                  <a:cubicBezTo>
                    <a:pt x="123" y="222"/>
                    <a:pt x="123" y="222"/>
                    <a:pt x="123" y="222"/>
                  </a:cubicBezTo>
                  <a:lnTo>
                    <a:pt x="101" y="277"/>
                  </a:lnTo>
                  <a:close/>
                  <a:moveTo>
                    <a:pt x="136" y="147"/>
                  </a:moveTo>
                  <a:cubicBezTo>
                    <a:pt x="135" y="147"/>
                    <a:pt x="134" y="148"/>
                    <a:pt x="133" y="148"/>
                  </a:cubicBezTo>
                  <a:cubicBezTo>
                    <a:pt x="70" y="148"/>
                    <a:pt x="70" y="148"/>
                    <a:pt x="70" y="148"/>
                  </a:cubicBezTo>
                  <a:cubicBezTo>
                    <a:pt x="69" y="148"/>
                    <a:pt x="68" y="147"/>
                    <a:pt x="67" y="147"/>
                  </a:cubicBezTo>
                  <a:cubicBezTo>
                    <a:pt x="66" y="146"/>
                    <a:pt x="67" y="144"/>
                    <a:pt x="67" y="143"/>
                  </a:cubicBezTo>
                  <a:cubicBezTo>
                    <a:pt x="67" y="143"/>
                    <a:pt x="95" y="144"/>
                    <a:pt x="95" y="134"/>
                  </a:cubicBezTo>
                  <a:cubicBezTo>
                    <a:pt x="95" y="133"/>
                    <a:pt x="95" y="131"/>
                    <a:pt x="95" y="130"/>
                  </a:cubicBezTo>
                  <a:cubicBezTo>
                    <a:pt x="108" y="130"/>
                    <a:pt x="108" y="130"/>
                    <a:pt x="108" y="130"/>
                  </a:cubicBezTo>
                  <a:cubicBezTo>
                    <a:pt x="108" y="131"/>
                    <a:pt x="108" y="134"/>
                    <a:pt x="108" y="135"/>
                  </a:cubicBezTo>
                  <a:cubicBezTo>
                    <a:pt x="108" y="142"/>
                    <a:pt x="136" y="143"/>
                    <a:pt x="136" y="143"/>
                  </a:cubicBezTo>
                  <a:cubicBezTo>
                    <a:pt x="136" y="144"/>
                    <a:pt x="137" y="146"/>
                    <a:pt x="136" y="147"/>
                  </a:cubicBezTo>
                  <a:close/>
                  <a:moveTo>
                    <a:pt x="158" y="123"/>
                  </a:moveTo>
                  <a:cubicBezTo>
                    <a:pt x="158" y="124"/>
                    <a:pt x="157" y="126"/>
                    <a:pt x="155" y="126"/>
                  </a:cubicBezTo>
                  <a:cubicBezTo>
                    <a:pt x="48" y="126"/>
                    <a:pt x="48" y="126"/>
                    <a:pt x="48" y="126"/>
                  </a:cubicBezTo>
                  <a:cubicBezTo>
                    <a:pt x="46" y="126"/>
                    <a:pt x="45" y="124"/>
                    <a:pt x="45" y="123"/>
                  </a:cubicBezTo>
                  <a:cubicBezTo>
                    <a:pt x="45" y="51"/>
                    <a:pt x="45" y="51"/>
                    <a:pt x="45" y="51"/>
                  </a:cubicBezTo>
                  <a:cubicBezTo>
                    <a:pt x="45" y="49"/>
                    <a:pt x="46" y="48"/>
                    <a:pt x="48" y="48"/>
                  </a:cubicBezTo>
                  <a:cubicBezTo>
                    <a:pt x="155" y="48"/>
                    <a:pt x="155" y="48"/>
                    <a:pt x="155" y="48"/>
                  </a:cubicBezTo>
                  <a:cubicBezTo>
                    <a:pt x="157" y="48"/>
                    <a:pt x="158" y="49"/>
                    <a:pt x="158" y="51"/>
                  </a:cubicBezTo>
                  <a:cubicBezTo>
                    <a:pt x="158" y="123"/>
                    <a:pt x="158" y="123"/>
                    <a:pt x="158"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177" name="Freeform 23"/>
            <p:cNvSpPr>
              <a:spLocks noEditPoints="1"/>
            </p:cNvSpPr>
            <p:nvPr/>
          </p:nvSpPr>
          <p:spPr bwMode="auto">
            <a:xfrm>
              <a:off x="6726433" y="2810603"/>
              <a:ext cx="453199" cy="271046"/>
            </a:xfrm>
            <a:custGeom>
              <a:avLst/>
              <a:gdLst>
                <a:gd name="T0" fmla="*/ 1 w 99"/>
                <a:gd name="T1" fmla="*/ 0 h 59"/>
                <a:gd name="T2" fmla="*/ 0 w 99"/>
                <a:gd name="T3" fmla="*/ 0 h 59"/>
                <a:gd name="T4" fmla="*/ 0 w 99"/>
                <a:gd name="T5" fmla="*/ 59 h 59"/>
                <a:gd name="T6" fmla="*/ 99 w 99"/>
                <a:gd name="T7" fmla="*/ 59 h 59"/>
                <a:gd name="T8" fmla="*/ 99 w 99"/>
                <a:gd name="T9" fmla="*/ 0 h 59"/>
                <a:gd name="T10" fmla="*/ 99 w 99"/>
                <a:gd name="T11" fmla="*/ 0 h 59"/>
                <a:gd name="T12" fmla="*/ 1 w 99"/>
                <a:gd name="T13" fmla="*/ 0 h 59"/>
                <a:gd name="T14" fmla="*/ 87 w 99"/>
                <a:gd name="T15" fmla="*/ 13 h 59"/>
                <a:gd name="T16" fmla="*/ 81 w 99"/>
                <a:gd name="T17" fmla="*/ 20 h 59"/>
                <a:gd name="T18" fmla="*/ 81 w 99"/>
                <a:gd name="T19" fmla="*/ 21 h 59"/>
                <a:gd name="T20" fmla="*/ 76 w 99"/>
                <a:gd name="T21" fmla="*/ 39 h 59"/>
                <a:gd name="T22" fmla="*/ 77 w 99"/>
                <a:gd name="T23" fmla="*/ 40 h 59"/>
                <a:gd name="T24" fmla="*/ 79 w 99"/>
                <a:gd name="T25" fmla="*/ 42 h 59"/>
                <a:gd name="T26" fmla="*/ 79 w 99"/>
                <a:gd name="T27" fmla="*/ 42 h 59"/>
                <a:gd name="T28" fmla="*/ 79 w 99"/>
                <a:gd name="T29" fmla="*/ 44 h 59"/>
                <a:gd name="T30" fmla="*/ 78 w 99"/>
                <a:gd name="T31" fmla="*/ 49 h 59"/>
                <a:gd name="T32" fmla="*/ 73 w 99"/>
                <a:gd name="T33" fmla="*/ 52 h 59"/>
                <a:gd name="T34" fmla="*/ 70 w 99"/>
                <a:gd name="T35" fmla="*/ 52 h 59"/>
                <a:gd name="T36" fmla="*/ 67 w 99"/>
                <a:gd name="T37" fmla="*/ 50 h 59"/>
                <a:gd name="T38" fmla="*/ 65 w 99"/>
                <a:gd name="T39" fmla="*/ 44 h 59"/>
                <a:gd name="T40" fmla="*/ 65 w 99"/>
                <a:gd name="T41" fmla="*/ 43 h 59"/>
                <a:gd name="T42" fmla="*/ 54 w 99"/>
                <a:gd name="T43" fmla="*/ 35 h 59"/>
                <a:gd name="T44" fmla="*/ 53 w 99"/>
                <a:gd name="T45" fmla="*/ 35 h 59"/>
                <a:gd name="T46" fmla="*/ 52 w 99"/>
                <a:gd name="T47" fmla="*/ 35 h 59"/>
                <a:gd name="T48" fmla="*/ 48 w 99"/>
                <a:gd name="T49" fmla="*/ 36 h 59"/>
                <a:gd name="T50" fmla="*/ 47 w 99"/>
                <a:gd name="T51" fmla="*/ 36 h 59"/>
                <a:gd name="T52" fmla="*/ 45 w 99"/>
                <a:gd name="T53" fmla="*/ 35 h 59"/>
                <a:gd name="T54" fmla="*/ 45 w 99"/>
                <a:gd name="T55" fmla="*/ 34 h 59"/>
                <a:gd name="T56" fmla="*/ 44 w 99"/>
                <a:gd name="T57" fmla="*/ 34 h 59"/>
                <a:gd name="T58" fmla="*/ 43 w 99"/>
                <a:gd name="T59" fmla="*/ 34 h 59"/>
                <a:gd name="T60" fmla="*/ 26 w 99"/>
                <a:gd name="T61" fmla="*/ 41 h 59"/>
                <a:gd name="T62" fmla="*/ 25 w 99"/>
                <a:gd name="T63" fmla="*/ 42 h 59"/>
                <a:gd name="T64" fmla="*/ 13 w 99"/>
                <a:gd name="T65" fmla="*/ 46 h 59"/>
                <a:gd name="T66" fmla="*/ 11 w 99"/>
                <a:gd name="T67" fmla="*/ 39 h 59"/>
                <a:gd name="T68" fmla="*/ 14 w 99"/>
                <a:gd name="T69" fmla="*/ 35 h 59"/>
                <a:gd name="T70" fmla="*/ 20 w 99"/>
                <a:gd name="T71" fmla="*/ 34 h 59"/>
                <a:gd name="T72" fmla="*/ 23 w 99"/>
                <a:gd name="T73" fmla="*/ 35 h 59"/>
                <a:gd name="T74" fmla="*/ 23 w 99"/>
                <a:gd name="T75" fmla="*/ 36 h 59"/>
                <a:gd name="T76" fmla="*/ 24 w 99"/>
                <a:gd name="T77" fmla="*/ 36 h 59"/>
                <a:gd name="T78" fmla="*/ 41 w 99"/>
                <a:gd name="T79" fmla="*/ 29 h 59"/>
                <a:gd name="T80" fmla="*/ 42 w 99"/>
                <a:gd name="T81" fmla="*/ 28 h 59"/>
                <a:gd name="T82" fmla="*/ 48 w 99"/>
                <a:gd name="T83" fmla="*/ 22 h 59"/>
                <a:gd name="T84" fmla="*/ 51 w 99"/>
                <a:gd name="T85" fmla="*/ 22 h 59"/>
                <a:gd name="T86" fmla="*/ 56 w 99"/>
                <a:gd name="T87" fmla="*/ 27 h 59"/>
                <a:gd name="T88" fmla="*/ 56 w 99"/>
                <a:gd name="T89" fmla="*/ 30 h 59"/>
                <a:gd name="T90" fmla="*/ 57 w 99"/>
                <a:gd name="T91" fmla="*/ 31 h 59"/>
                <a:gd name="T92" fmla="*/ 68 w 99"/>
                <a:gd name="T93" fmla="*/ 39 h 59"/>
                <a:gd name="T94" fmla="*/ 68 w 99"/>
                <a:gd name="T95" fmla="*/ 39 h 59"/>
                <a:gd name="T96" fmla="*/ 69 w 99"/>
                <a:gd name="T97" fmla="*/ 39 h 59"/>
                <a:gd name="T98" fmla="*/ 69 w 99"/>
                <a:gd name="T99" fmla="*/ 39 h 59"/>
                <a:gd name="T100" fmla="*/ 70 w 99"/>
                <a:gd name="T101" fmla="*/ 39 h 59"/>
                <a:gd name="T102" fmla="*/ 71 w 99"/>
                <a:gd name="T103" fmla="*/ 38 h 59"/>
                <a:gd name="T104" fmla="*/ 75 w 99"/>
                <a:gd name="T105" fmla="*/ 19 h 59"/>
                <a:gd name="T106" fmla="*/ 75 w 99"/>
                <a:gd name="T107" fmla="*/ 18 h 59"/>
                <a:gd name="T108" fmla="*/ 75 w 99"/>
                <a:gd name="T109" fmla="*/ 18 h 59"/>
                <a:gd name="T110" fmla="*/ 74 w 99"/>
                <a:gd name="T111" fmla="*/ 9 h 59"/>
                <a:gd name="T112" fmla="*/ 82 w 99"/>
                <a:gd name="T113" fmla="*/ 6 h 59"/>
                <a:gd name="T114" fmla="*/ 87 w 99"/>
                <a:gd name="T115"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9">
                  <a:moveTo>
                    <a:pt x="1" y="0"/>
                  </a:moveTo>
                  <a:cubicBezTo>
                    <a:pt x="0" y="0"/>
                    <a:pt x="0" y="0"/>
                    <a:pt x="0" y="0"/>
                  </a:cubicBezTo>
                  <a:cubicBezTo>
                    <a:pt x="0" y="59"/>
                    <a:pt x="0" y="59"/>
                    <a:pt x="0" y="59"/>
                  </a:cubicBezTo>
                  <a:cubicBezTo>
                    <a:pt x="99" y="59"/>
                    <a:pt x="99" y="59"/>
                    <a:pt x="99" y="59"/>
                  </a:cubicBezTo>
                  <a:cubicBezTo>
                    <a:pt x="99" y="0"/>
                    <a:pt x="99" y="0"/>
                    <a:pt x="99" y="0"/>
                  </a:cubicBezTo>
                  <a:cubicBezTo>
                    <a:pt x="99" y="0"/>
                    <a:pt x="99" y="0"/>
                    <a:pt x="99" y="0"/>
                  </a:cubicBezTo>
                  <a:cubicBezTo>
                    <a:pt x="1" y="0"/>
                    <a:pt x="1" y="0"/>
                    <a:pt x="1" y="0"/>
                  </a:cubicBezTo>
                  <a:close/>
                  <a:moveTo>
                    <a:pt x="87" y="13"/>
                  </a:moveTo>
                  <a:cubicBezTo>
                    <a:pt x="86" y="16"/>
                    <a:pt x="84" y="19"/>
                    <a:pt x="81" y="20"/>
                  </a:cubicBezTo>
                  <a:cubicBezTo>
                    <a:pt x="81" y="20"/>
                    <a:pt x="81" y="20"/>
                    <a:pt x="81" y="21"/>
                  </a:cubicBezTo>
                  <a:cubicBezTo>
                    <a:pt x="81" y="21"/>
                    <a:pt x="81" y="21"/>
                    <a:pt x="76" y="39"/>
                  </a:cubicBezTo>
                  <a:cubicBezTo>
                    <a:pt x="76" y="39"/>
                    <a:pt x="77" y="40"/>
                    <a:pt x="77" y="40"/>
                  </a:cubicBezTo>
                  <a:cubicBezTo>
                    <a:pt x="77" y="40"/>
                    <a:pt x="78" y="41"/>
                    <a:pt x="79" y="42"/>
                  </a:cubicBezTo>
                  <a:cubicBezTo>
                    <a:pt x="79" y="42"/>
                    <a:pt x="79" y="42"/>
                    <a:pt x="79" y="42"/>
                  </a:cubicBezTo>
                  <a:cubicBezTo>
                    <a:pt x="79" y="43"/>
                    <a:pt x="79" y="44"/>
                    <a:pt x="79" y="44"/>
                  </a:cubicBezTo>
                  <a:cubicBezTo>
                    <a:pt x="79" y="46"/>
                    <a:pt x="79" y="47"/>
                    <a:pt x="78" y="49"/>
                  </a:cubicBezTo>
                  <a:cubicBezTo>
                    <a:pt x="77" y="51"/>
                    <a:pt x="75" y="52"/>
                    <a:pt x="73" y="52"/>
                  </a:cubicBezTo>
                  <a:cubicBezTo>
                    <a:pt x="72" y="52"/>
                    <a:pt x="71" y="52"/>
                    <a:pt x="70" y="52"/>
                  </a:cubicBezTo>
                  <a:cubicBezTo>
                    <a:pt x="69" y="52"/>
                    <a:pt x="68" y="51"/>
                    <a:pt x="67" y="50"/>
                  </a:cubicBezTo>
                  <a:cubicBezTo>
                    <a:pt x="66" y="48"/>
                    <a:pt x="65" y="46"/>
                    <a:pt x="65" y="44"/>
                  </a:cubicBezTo>
                  <a:cubicBezTo>
                    <a:pt x="65" y="44"/>
                    <a:pt x="65" y="44"/>
                    <a:pt x="65" y="43"/>
                  </a:cubicBezTo>
                  <a:cubicBezTo>
                    <a:pt x="65" y="43"/>
                    <a:pt x="65" y="43"/>
                    <a:pt x="54" y="35"/>
                  </a:cubicBezTo>
                  <a:cubicBezTo>
                    <a:pt x="53" y="35"/>
                    <a:pt x="53" y="35"/>
                    <a:pt x="53" y="35"/>
                  </a:cubicBezTo>
                  <a:cubicBezTo>
                    <a:pt x="53" y="35"/>
                    <a:pt x="53" y="35"/>
                    <a:pt x="52" y="35"/>
                  </a:cubicBezTo>
                  <a:cubicBezTo>
                    <a:pt x="51" y="36"/>
                    <a:pt x="49" y="36"/>
                    <a:pt x="48" y="36"/>
                  </a:cubicBezTo>
                  <a:cubicBezTo>
                    <a:pt x="47" y="36"/>
                    <a:pt x="47" y="36"/>
                    <a:pt x="47" y="36"/>
                  </a:cubicBezTo>
                  <a:cubicBezTo>
                    <a:pt x="46" y="35"/>
                    <a:pt x="46" y="35"/>
                    <a:pt x="45" y="35"/>
                  </a:cubicBezTo>
                  <a:cubicBezTo>
                    <a:pt x="45" y="35"/>
                    <a:pt x="45" y="34"/>
                    <a:pt x="45" y="34"/>
                  </a:cubicBezTo>
                  <a:cubicBezTo>
                    <a:pt x="44" y="34"/>
                    <a:pt x="44" y="34"/>
                    <a:pt x="44" y="34"/>
                  </a:cubicBezTo>
                  <a:cubicBezTo>
                    <a:pt x="44" y="34"/>
                    <a:pt x="43" y="34"/>
                    <a:pt x="43" y="34"/>
                  </a:cubicBezTo>
                  <a:cubicBezTo>
                    <a:pt x="43" y="34"/>
                    <a:pt x="43" y="34"/>
                    <a:pt x="26" y="41"/>
                  </a:cubicBezTo>
                  <a:cubicBezTo>
                    <a:pt x="25" y="41"/>
                    <a:pt x="25" y="41"/>
                    <a:pt x="25" y="42"/>
                  </a:cubicBezTo>
                  <a:cubicBezTo>
                    <a:pt x="24" y="47"/>
                    <a:pt x="17" y="49"/>
                    <a:pt x="13" y="46"/>
                  </a:cubicBezTo>
                  <a:cubicBezTo>
                    <a:pt x="12" y="44"/>
                    <a:pt x="11" y="42"/>
                    <a:pt x="11" y="39"/>
                  </a:cubicBezTo>
                  <a:cubicBezTo>
                    <a:pt x="12" y="37"/>
                    <a:pt x="13" y="36"/>
                    <a:pt x="14" y="35"/>
                  </a:cubicBezTo>
                  <a:cubicBezTo>
                    <a:pt x="16" y="34"/>
                    <a:pt x="18" y="33"/>
                    <a:pt x="20" y="34"/>
                  </a:cubicBezTo>
                  <a:cubicBezTo>
                    <a:pt x="21" y="34"/>
                    <a:pt x="22" y="35"/>
                    <a:pt x="23" y="35"/>
                  </a:cubicBezTo>
                  <a:cubicBezTo>
                    <a:pt x="23" y="36"/>
                    <a:pt x="23" y="36"/>
                    <a:pt x="23" y="36"/>
                  </a:cubicBezTo>
                  <a:cubicBezTo>
                    <a:pt x="23" y="36"/>
                    <a:pt x="24" y="36"/>
                    <a:pt x="24" y="36"/>
                  </a:cubicBezTo>
                  <a:cubicBezTo>
                    <a:pt x="24" y="36"/>
                    <a:pt x="24" y="36"/>
                    <a:pt x="41" y="29"/>
                  </a:cubicBezTo>
                  <a:cubicBezTo>
                    <a:pt x="42" y="29"/>
                    <a:pt x="42" y="28"/>
                    <a:pt x="42" y="28"/>
                  </a:cubicBezTo>
                  <a:cubicBezTo>
                    <a:pt x="42" y="25"/>
                    <a:pt x="45" y="23"/>
                    <a:pt x="48" y="22"/>
                  </a:cubicBezTo>
                  <a:cubicBezTo>
                    <a:pt x="49" y="22"/>
                    <a:pt x="50" y="22"/>
                    <a:pt x="51" y="22"/>
                  </a:cubicBezTo>
                  <a:cubicBezTo>
                    <a:pt x="53" y="23"/>
                    <a:pt x="55" y="25"/>
                    <a:pt x="56" y="27"/>
                  </a:cubicBezTo>
                  <a:cubicBezTo>
                    <a:pt x="56" y="28"/>
                    <a:pt x="56" y="29"/>
                    <a:pt x="56" y="30"/>
                  </a:cubicBezTo>
                  <a:cubicBezTo>
                    <a:pt x="56" y="31"/>
                    <a:pt x="56" y="31"/>
                    <a:pt x="57" y="31"/>
                  </a:cubicBezTo>
                  <a:cubicBezTo>
                    <a:pt x="57" y="31"/>
                    <a:pt x="57" y="31"/>
                    <a:pt x="68" y="39"/>
                  </a:cubicBezTo>
                  <a:cubicBezTo>
                    <a:pt x="68" y="39"/>
                    <a:pt x="68" y="39"/>
                    <a:pt x="68" y="39"/>
                  </a:cubicBezTo>
                  <a:cubicBezTo>
                    <a:pt x="69" y="39"/>
                    <a:pt x="69" y="39"/>
                    <a:pt x="69" y="39"/>
                  </a:cubicBezTo>
                  <a:cubicBezTo>
                    <a:pt x="69" y="39"/>
                    <a:pt x="69" y="39"/>
                    <a:pt x="69" y="39"/>
                  </a:cubicBezTo>
                  <a:cubicBezTo>
                    <a:pt x="70" y="39"/>
                    <a:pt x="70" y="39"/>
                    <a:pt x="70" y="39"/>
                  </a:cubicBezTo>
                  <a:cubicBezTo>
                    <a:pt x="71" y="38"/>
                    <a:pt x="71" y="38"/>
                    <a:pt x="71" y="38"/>
                  </a:cubicBezTo>
                  <a:cubicBezTo>
                    <a:pt x="71" y="38"/>
                    <a:pt x="71" y="38"/>
                    <a:pt x="75" y="19"/>
                  </a:cubicBezTo>
                  <a:cubicBezTo>
                    <a:pt x="76" y="19"/>
                    <a:pt x="75" y="18"/>
                    <a:pt x="75" y="18"/>
                  </a:cubicBezTo>
                  <a:cubicBezTo>
                    <a:pt x="75" y="18"/>
                    <a:pt x="75" y="18"/>
                    <a:pt x="75" y="18"/>
                  </a:cubicBezTo>
                  <a:cubicBezTo>
                    <a:pt x="72" y="16"/>
                    <a:pt x="72" y="12"/>
                    <a:pt x="74" y="9"/>
                  </a:cubicBezTo>
                  <a:cubicBezTo>
                    <a:pt x="75" y="7"/>
                    <a:pt x="79" y="5"/>
                    <a:pt x="82" y="6"/>
                  </a:cubicBezTo>
                  <a:cubicBezTo>
                    <a:pt x="85" y="7"/>
                    <a:pt x="87" y="10"/>
                    <a:pt x="8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grpSp>
        <p:nvGrpSpPr>
          <p:cNvPr id="178" name="Group 177"/>
          <p:cNvGrpSpPr/>
          <p:nvPr/>
        </p:nvGrpSpPr>
        <p:grpSpPr>
          <a:xfrm>
            <a:off x="8136961" y="6008278"/>
            <a:ext cx="273705" cy="426117"/>
            <a:chOff x="8453514" y="2569986"/>
            <a:chExt cx="927702" cy="1444291"/>
          </a:xfrm>
          <a:solidFill>
            <a:schemeClr val="accent1"/>
          </a:solidFill>
        </p:grpSpPr>
        <p:sp>
          <p:nvSpPr>
            <p:cNvPr id="179" name="Freeform 6"/>
            <p:cNvSpPr>
              <a:spLocks noEditPoints="1"/>
            </p:cNvSpPr>
            <p:nvPr/>
          </p:nvSpPr>
          <p:spPr bwMode="auto">
            <a:xfrm>
              <a:off x="8722722" y="2784887"/>
              <a:ext cx="393159" cy="470459"/>
            </a:xfrm>
            <a:custGeom>
              <a:avLst/>
              <a:gdLst>
                <a:gd name="T0" fmla="*/ 43 w 86"/>
                <a:gd name="T1" fmla="*/ 0 h 103"/>
                <a:gd name="T2" fmla="*/ 1 w 86"/>
                <a:gd name="T3" fmla="*/ 13 h 103"/>
                <a:gd name="T4" fmla="*/ 0 w 86"/>
                <a:gd name="T5" fmla="*/ 13 h 103"/>
                <a:gd name="T6" fmla="*/ 0 w 86"/>
                <a:gd name="T7" fmla="*/ 34 h 103"/>
                <a:gd name="T8" fmla="*/ 43 w 86"/>
                <a:gd name="T9" fmla="*/ 103 h 103"/>
                <a:gd name="T10" fmla="*/ 86 w 86"/>
                <a:gd name="T11" fmla="*/ 34 h 103"/>
                <a:gd name="T12" fmla="*/ 86 w 86"/>
                <a:gd name="T13" fmla="*/ 13 h 103"/>
                <a:gd name="T14" fmla="*/ 85 w 86"/>
                <a:gd name="T15" fmla="*/ 13 h 103"/>
                <a:gd name="T16" fmla="*/ 43 w 86"/>
                <a:gd name="T17" fmla="*/ 0 h 103"/>
                <a:gd name="T18" fmla="*/ 5 w 86"/>
                <a:gd name="T19" fmla="*/ 34 h 103"/>
                <a:gd name="T20" fmla="*/ 5 w 86"/>
                <a:gd name="T21" fmla="*/ 19 h 103"/>
                <a:gd name="T22" fmla="*/ 30 w 86"/>
                <a:gd name="T23" fmla="*/ 13 h 103"/>
                <a:gd name="T24" fmla="*/ 5 w 86"/>
                <a:gd name="T25" fmla="*/ 38 h 103"/>
                <a:gd name="T26" fmla="*/ 5 w 86"/>
                <a:gd name="T27" fmla="*/ 34 h 103"/>
                <a:gd name="T28" fmla="*/ 7 w 86"/>
                <a:gd name="T29" fmla="*/ 51 h 103"/>
                <a:gd name="T30" fmla="*/ 48 w 86"/>
                <a:gd name="T31" fmla="*/ 9 h 103"/>
                <a:gd name="T32" fmla="*/ 63 w 86"/>
                <a:gd name="T33" fmla="*/ 15 h 103"/>
                <a:gd name="T34" fmla="*/ 12 w 86"/>
                <a:gd name="T35" fmla="*/ 67 h 103"/>
                <a:gd name="T36" fmla="*/ 7 w 86"/>
                <a:gd name="T37" fmla="*/ 51 h 103"/>
                <a:gd name="T38" fmla="*/ 43 w 86"/>
                <a:gd name="T39" fmla="*/ 97 h 103"/>
                <a:gd name="T40" fmla="*/ 35 w 86"/>
                <a:gd name="T41" fmla="*/ 93 h 103"/>
                <a:gd name="T42" fmla="*/ 79 w 86"/>
                <a:gd name="T43" fmla="*/ 49 h 103"/>
                <a:gd name="T44" fmla="*/ 43 w 86"/>
                <a:gd name="T45" fmla="*/ 97 h 103"/>
                <a:gd name="T46" fmla="*/ 80 w 86"/>
                <a:gd name="T47" fmla="*/ 34 h 103"/>
                <a:gd name="T48" fmla="*/ 27 w 86"/>
                <a:gd name="T49" fmla="*/ 87 h 103"/>
                <a:gd name="T50" fmla="*/ 17 w 86"/>
                <a:gd name="T51" fmla="*/ 76 h 103"/>
                <a:gd name="T52" fmla="*/ 75 w 86"/>
                <a:gd name="T53" fmla="*/ 18 h 103"/>
                <a:gd name="T54" fmla="*/ 80 w 86"/>
                <a:gd name="T55" fmla="*/ 19 h 103"/>
                <a:gd name="T56" fmla="*/ 80 w 86"/>
                <a:gd name="T57"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103">
                  <a:moveTo>
                    <a:pt x="43" y="0"/>
                  </a:moveTo>
                  <a:cubicBezTo>
                    <a:pt x="28" y="11"/>
                    <a:pt x="11" y="13"/>
                    <a:pt x="1" y="13"/>
                  </a:cubicBezTo>
                  <a:cubicBezTo>
                    <a:pt x="1" y="13"/>
                    <a:pt x="0" y="13"/>
                    <a:pt x="0" y="13"/>
                  </a:cubicBezTo>
                  <a:cubicBezTo>
                    <a:pt x="0" y="34"/>
                    <a:pt x="0" y="34"/>
                    <a:pt x="0" y="34"/>
                  </a:cubicBezTo>
                  <a:cubicBezTo>
                    <a:pt x="0" y="82"/>
                    <a:pt x="33" y="99"/>
                    <a:pt x="43" y="103"/>
                  </a:cubicBezTo>
                  <a:cubicBezTo>
                    <a:pt x="52" y="99"/>
                    <a:pt x="86" y="82"/>
                    <a:pt x="86" y="34"/>
                  </a:cubicBezTo>
                  <a:cubicBezTo>
                    <a:pt x="86" y="13"/>
                    <a:pt x="86" y="13"/>
                    <a:pt x="86" y="13"/>
                  </a:cubicBezTo>
                  <a:cubicBezTo>
                    <a:pt x="86" y="13"/>
                    <a:pt x="85" y="13"/>
                    <a:pt x="85" y="13"/>
                  </a:cubicBezTo>
                  <a:cubicBezTo>
                    <a:pt x="77" y="13"/>
                    <a:pt x="60" y="11"/>
                    <a:pt x="43" y="0"/>
                  </a:cubicBezTo>
                  <a:close/>
                  <a:moveTo>
                    <a:pt x="5" y="34"/>
                  </a:moveTo>
                  <a:cubicBezTo>
                    <a:pt x="5" y="19"/>
                    <a:pt x="5" y="19"/>
                    <a:pt x="5" y="19"/>
                  </a:cubicBezTo>
                  <a:cubicBezTo>
                    <a:pt x="12" y="18"/>
                    <a:pt x="21" y="17"/>
                    <a:pt x="30" y="13"/>
                  </a:cubicBezTo>
                  <a:cubicBezTo>
                    <a:pt x="5" y="38"/>
                    <a:pt x="5" y="38"/>
                    <a:pt x="5" y="38"/>
                  </a:cubicBezTo>
                  <a:cubicBezTo>
                    <a:pt x="5" y="37"/>
                    <a:pt x="5" y="36"/>
                    <a:pt x="5" y="34"/>
                  </a:cubicBezTo>
                  <a:close/>
                  <a:moveTo>
                    <a:pt x="7" y="51"/>
                  </a:moveTo>
                  <a:cubicBezTo>
                    <a:pt x="48" y="9"/>
                    <a:pt x="48" y="9"/>
                    <a:pt x="48" y="9"/>
                  </a:cubicBezTo>
                  <a:cubicBezTo>
                    <a:pt x="54" y="12"/>
                    <a:pt x="59" y="14"/>
                    <a:pt x="63" y="15"/>
                  </a:cubicBezTo>
                  <a:cubicBezTo>
                    <a:pt x="12" y="67"/>
                    <a:pt x="12" y="67"/>
                    <a:pt x="12" y="67"/>
                  </a:cubicBezTo>
                  <a:cubicBezTo>
                    <a:pt x="10" y="62"/>
                    <a:pt x="8" y="57"/>
                    <a:pt x="7" y="51"/>
                  </a:cubicBezTo>
                  <a:close/>
                  <a:moveTo>
                    <a:pt x="43" y="97"/>
                  </a:moveTo>
                  <a:cubicBezTo>
                    <a:pt x="41" y="96"/>
                    <a:pt x="38" y="95"/>
                    <a:pt x="35" y="93"/>
                  </a:cubicBezTo>
                  <a:cubicBezTo>
                    <a:pt x="79" y="49"/>
                    <a:pt x="79" y="49"/>
                    <a:pt x="79" y="49"/>
                  </a:cubicBezTo>
                  <a:cubicBezTo>
                    <a:pt x="73" y="80"/>
                    <a:pt x="52" y="93"/>
                    <a:pt x="43" y="97"/>
                  </a:cubicBezTo>
                  <a:close/>
                  <a:moveTo>
                    <a:pt x="80" y="34"/>
                  </a:moveTo>
                  <a:cubicBezTo>
                    <a:pt x="27" y="87"/>
                    <a:pt x="27" y="87"/>
                    <a:pt x="27" y="87"/>
                  </a:cubicBezTo>
                  <a:cubicBezTo>
                    <a:pt x="24" y="84"/>
                    <a:pt x="20" y="80"/>
                    <a:pt x="17" y="76"/>
                  </a:cubicBezTo>
                  <a:cubicBezTo>
                    <a:pt x="75" y="18"/>
                    <a:pt x="75" y="18"/>
                    <a:pt x="75" y="18"/>
                  </a:cubicBezTo>
                  <a:cubicBezTo>
                    <a:pt x="77" y="18"/>
                    <a:pt x="79" y="18"/>
                    <a:pt x="80" y="19"/>
                  </a:cubicBezTo>
                  <a:lnTo>
                    <a:pt x="8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180" name="Freeform 7"/>
            <p:cNvSpPr>
              <a:spLocks noEditPoints="1"/>
            </p:cNvSpPr>
            <p:nvPr/>
          </p:nvSpPr>
          <p:spPr bwMode="auto">
            <a:xfrm>
              <a:off x="8453514" y="2569986"/>
              <a:ext cx="927702" cy="1444291"/>
            </a:xfrm>
            <a:custGeom>
              <a:avLst/>
              <a:gdLst>
                <a:gd name="T0" fmla="*/ 102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2 w 203"/>
                <a:gd name="T15" fmla="*/ 0 h 316"/>
                <a:gd name="T16" fmla="*/ 102 w 203"/>
                <a:gd name="T17" fmla="*/ 277 h 316"/>
                <a:gd name="T18" fmla="*/ 80 w 203"/>
                <a:gd name="T19" fmla="*/ 222 h 316"/>
                <a:gd name="T20" fmla="*/ 123 w 203"/>
                <a:gd name="T21" fmla="*/ 222 h 316"/>
                <a:gd name="T22" fmla="*/ 102 w 203"/>
                <a:gd name="T23" fmla="*/ 277 h 316"/>
                <a:gd name="T24" fmla="*/ 152 w 203"/>
                <a:gd name="T25" fmla="*/ 81 h 316"/>
                <a:gd name="T26" fmla="*/ 102 w 203"/>
                <a:gd name="T27" fmla="*/ 158 h 316"/>
                <a:gd name="T28" fmla="*/ 52 w 203"/>
                <a:gd name="T29" fmla="*/ 81 h 316"/>
                <a:gd name="T30" fmla="*/ 52 w 203"/>
                <a:gd name="T31" fmla="*/ 53 h 316"/>
                <a:gd name="T32" fmla="*/ 60 w 203"/>
                <a:gd name="T33" fmla="*/ 53 h 316"/>
                <a:gd name="T34" fmla="*/ 102 w 203"/>
                <a:gd name="T35" fmla="*/ 38 h 316"/>
                <a:gd name="T36" fmla="*/ 144 w 203"/>
                <a:gd name="T37" fmla="*/ 53 h 316"/>
                <a:gd name="T38" fmla="*/ 152 w 203"/>
                <a:gd name="T39" fmla="*/ 53 h 316"/>
                <a:gd name="T40" fmla="*/ 152 w 203"/>
                <a:gd name="T41" fmla="*/ 8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102" y="277"/>
                  </a:moveTo>
                  <a:cubicBezTo>
                    <a:pt x="80" y="222"/>
                    <a:pt x="80" y="222"/>
                    <a:pt x="80" y="222"/>
                  </a:cubicBezTo>
                  <a:cubicBezTo>
                    <a:pt x="123" y="222"/>
                    <a:pt x="123" y="222"/>
                    <a:pt x="123" y="222"/>
                  </a:cubicBezTo>
                  <a:lnTo>
                    <a:pt x="102" y="277"/>
                  </a:lnTo>
                  <a:close/>
                  <a:moveTo>
                    <a:pt x="152" y="81"/>
                  </a:moveTo>
                  <a:cubicBezTo>
                    <a:pt x="152" y="141"/>
                    <a:pt x="102" y="158"/>
                    <a:pt x="102" y="158"/>
                  </a:cubicBezTo>
                  <a:cubicBezTo>
                    <a:pt x="102" y="158"/>
                    <a:pt x="52" y="141"/>
                    <a:pt x="52" y="81"/>
                  </a:cubicBezTo>
                  <a:cubicBezTo>
                    <a:pt x="52" y="53"/>
                    <a:pt x="52" y="53"/>
                    <a:pt x="52" y="53"/>
                  </a:cubicBezTo>
                  <a:cubicBezTo>
                    <a:pt x="52" y="53"/>
                    <a:pt x="55" y="53"/>
                    <a:pt x="60" y="53"/>
                  </a:cubicBezTo>
                  <a:cubicBezTo>
                    <a:pt x="70" y="53"/>
                    <a:pt x="88" y="51"/>
                    <a:pt x="102" y="38"/>
                  </a:cubicBezTo>
                  <a:cubicBezTo>
                    <a:pt x="118" y="51"/>
                    <a:pt x="135" y="53"/>
                    <a:pt x="144" y="53"/>
                  </a:cubicBezTo>
                  <a:cubicBezTo>
                    <a:pt x="149" y="53"/>
                    <a:pt x="152" y="53"/>
                    <a:pt x="152" y="53"/>
                  </a:cubicBezTo>
                  <a:lnTo>
                    <a:pt x="152"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sp>
        <p:nvSpPr>
          <p:cNvPr id="190" name="Freeform 29"/>
          <p:cNvSpPr>
            <a:spLocks noEditPoints="1"/>
          </p:cNvSpPr>
          <p:nvPr/>
        </p:nvSpPr>
        <p:spPr bwMode="auto">
          <a:xfrm>
            <a:off x="10026446" y="6007091"/>
            <a:ext cx="272877" cy="426609"/>
          </a:xfrm>
          <a:custGeom>
            <a:avLst/>
            <a:gdLst>
              <a:gd name="T0" fmla="*/ 0 w 202"/>
              <a:gd name="T1" fmla="*/ 95 h 316"/>
              <a:gd name="T2" fmla="*/ 82 w 202"/>
              <a:gd name="T3" fmla="*/ 316 h 316"/>
              <a:gd name="T4" fmla="*/ 179 w 202"/>
              <a:gd name="T5" fmla="*/ 170 h 316"/>
              <a:gd name="T6" fmla="*/ 101 w 202"/>
              <a:gd name="T7" fmla="*/ 0 h 316"/>
              <a:gd name="T8" fmla="*/ 66 w 202"/>
              <a:gd name="T9" fmla="*/ 133 h 316"/>
              <a:gd name="T10" fmla="*/ 46 w 202"/>
              <a:gd name="T11" fmla="*/ 106 h 316"/>
              <a:gd name="T12" fmla="*/ 80 w 202"/>
              <a:gd name="T13" fmla="*/ 222 h 316"/>
              <a:gd name="T14" fmla="*/ 101 w 202"/>
              <a:gd name="T15" fmla="*/ 277 h 316"/>
              <a:gd name="T16" fmla="*/ 120 w 202"/>
              <a:gd name="T17" fmla="*/ 153 h 316"/>
              <a:gd name="T18" fmla="*/ 45 w 202"/>
              <a:gd name="T19" fmla="*/ 79 h 316"/>
              <a:gd name="T20" fmla="*/ 71 w 202"/>
              <a:gd name="T21" fmla="*/ 56 h 316"/>
              <a:gd name="T22" fmla="*/ 69 w 202"/>
              <a:gd name="T23" fmla="*/ 96 h 316"/>
              <a:gd name="T24" fmla="*/ 103 w 202"/>
              <a:gd name="T25" fmla="*/ 130 h 316"/>
              <a:gd name="T26" fmla="*/ 143 w 202"/>
              <a:gd name="T27" fmla="*/ 128 h 316"/>
              <a:gd name="T28" fmla="*/ 107 w 202"/>
              <a:gd name="T29" fmla="*/ 75 h 316"/>
              <a:gd name="T30" fmla="*/ 98 w 202"/>
              <a:gd name="T31" fmla="*/ 75 h 316"/>
              <a:gd name="T32" fmla="*/ 93 w 202"/>
              <a:gd name="T33" fmla="*/ 79 h 316"/>
              <a:gd name="T34" fmla="*/ 103 w 202"/>
              <a:gd name="T35" fmla="*/ 70 h 316"/>
              <a:gd name="T36" fmla="*/ 113 w 202"/>
              <a:gd name="T37" fmla="*/ 79 h 316"/>
              <a:gd name="T38" fmla="*/ 110 w 202"/>
              <a:gd name="T39" fmla="*/ 87 h 316"/>
              <a:gd name="T40" fmla="*/ 99 w 202"/>
              <a:gd name="T41" fmla="*/ 96 h 316"/>
              <a:gd name="T42" fmla="*/ 113 w 202"/>
              <a:gd name="T43" fmla="*/ 99 h 316"/>
              <a:gd name="T44" fmla="*/ 92 w 202"/>
              <a:gd name="T45" fmla="*/ 102 h 316"/>
              <a:gd name="T46" fmla="*/ 95 w 202"/>
              <a:gd name="T47" fmla="*/ 95 h 316"/>
              <a:gd name="T48" fmla="*/ 107 w 202"/>
              <a:gd name="T49" fmla="*/ 84 h 316"/>
              <a:gd name="T50" fmla="*/ 107 w 202"/>
              <a:gd name="T51" fmla="*/ 75 h 316"/>
              <a:gd name="T52" fmla="*/ 138 w 202"/>
              <a:gd name="T53" fmla="*/ 95 h 316"/>
              <a:gd name="T54" fmla="*/ 133 w 202"/>
              <a:gd name="T55" fmla="*/ 102 h 316"/>
              <a:gd name="T56" fmla="*/ 130 w 202"/>
              <a:gd name="T57" fmla="*/ 95 h 316"/>
              <a:gd name="T58" fmla="*/ 116 w 202"/>
              <a:gd name="T59" fmla="*/ 91 h 316"/>
              <a:gd name="T60" fmla="*/ 133 w 202"/>
              <a:gd name="T61" fmla="*/ 70 h 316"/>
              <a:gd name="T62" fmla="*/ 138 w 202"/>
              <a:gd name="T63" fmla="*/ 91 h 316"/>
              <a:gd name="T64" fmla="*/ 144 w 202"/>
              <a:gd name="T65" fmla="*/ 121 h 316"/>
              <a:gd name="T66" fmla="*/ 101 w 202"/>
              <a:gd name="T67" fmla="*/ 48 h 316"/>
              <a:gd name="T68" fmla="*/ 74 w 202"/>
              <a:gd name="T69" fmla="*/ 49 h 316"/>
              <a:gd name="T70" fmla="*/ 157 w 202"/>
              <a:gd name="T71" fmla="*/ 9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316">
                <a:moveTo>
                  <a:pt x="101" y="0"/>
                </a:moveTo>
                <a:cubicBezTo>
                  <a:pt x="48" y="0"/>
                  <a:pt x="0" y="42"/>
                  <a:pt x="0" y="95"/>
                </a:cubicBezTo>
                <a:cubicBezTo>
                  <a:pt x="0" y="111"/>
                  <a:pt x="8" y="136"/>
                  <a:pt x="20" y="163"/>
                </a:cubicBezTo>
                <a:cubicBezTo>
                  <a:pt x="82" y="316"/>
                  <a:pt x="82" y="316"/>
                  <a:pt x="82" y="316"/>
                </a:cubicBezTo>
                <a:cubicBezTo>
                  <a:pt x="119" y="316"/>
                  <a:pt x="119" y="316"/>
                  <a:pt x="119" y="316"/>
                </a:cubicBezTo>
                <a:cubicBezTo>
                  <a:pt x="179" y="170"/>
                  <a:pt x="179" y="170"/>
                  <a:pt x="179" y="170"/>
                </a:cubicBezTo>
                <a:cubicBezTo>
                  <a:pt x="193" y="139"/>
                  <a:pt x="202" y="112"/>
                  <a:pt x="202" y="95"/>
                </a:cubicBezTo>
                <a:cubicBezTo>
                  <a:pt x="202" y="42"/>
                  <a:pt x="154" y="0"/>
                  <a:pt x="101" y="0"/>
                </a:cubicBezTo>
                <a:close/>
                <a:moveTo>
                  <a:pt x="46" y="106"/>
                </a:moveTo>
                <a:cubicBezTo>
                  <a:pt x="50" y="114"/>
                  <a:pt x="56" y="123"/>
                  <a:pt x="66" y="133"/>
                </a:cubicBezTo>
                <a:cubicBezTo>
                  <a:pt x="76" y="142"/>
                  <a:pt x="85" y="149"/>
                  <a:pt x="93" y="153"/>
                </a:cubicBezTo>
                <a:cubicBezTo>
                  <a:pt x="69" y="149"/>
                  <a:pt x="50" y="130"/>
                  <a:pt x="46" y="106"/>
                </a:cubicBezTo>
                <a:close/>
                <a:moveTo>
                  <a:pt x="101" y="277"/>
                </a:moveTo>
                <a:cubicBezTo>
                  <a:pt x="80" y="222"/>
                  <a:pt x="80" y="222"/>
                  <a:pt x="80" y="222"/>
                </a:cubicBezTo>
                <a:cubicBezTo>
                  <a:pt x="122" y="222"/>
                  <a:pt x="122" y="222"/>
                  <a:pt x="122" y="222"/>
                </a:cubicBezTo>
                <a:lnTo>
                  <a:pt x="101" y="277"/>
                </a:lnTo>
                <a:close/>
                <a:moveTo>
                  <a:pt x="143" y="137"/>
                </a:moveTo>
                <a:cubicBezTo>
                  <a:pt x="143" y="142"/>
                  <a:pt x="129" y="153"/>
                  <a:pt x="120" y="153"/>
                </a:cubicBezTo>
                <a:cubicBezTo>
                  <a:pt x="110" y="153"/>
                  <a:pt x="92" y="149"/>
                  <a:pt x="71" y="128"/>
                </a:cubicBezTo>
                <a:cubicBezTo>
                  <a:pt x="50" y="107"/>
                  <a:pt x="45" y="88"/>
                  <a:pt x="45" y="79"/>
                </a:cubicBezTo>
                <a:cubicBezTo>
                  <a:pt x="45" y="70"/>
                  <a:pt x="57" y="56"/>
                  <a:pt x="62" y="56"/>
                </a:cubicBezTo>
                <a:cubicBezTo>
                  <a:pt x="69" y="56"/>
                  <a:pt x="71" y="56"/>
                  <a:pt x="71" y="56"/>
                </a:cubicBezTo>
                <a:cubicBezTo>
                  <a:pt x="82" y="84"/>
                  <a:pt x="82" y="84"/>
                  <a:pt x="82" y="84"/>
                </a:cubicBezTo>
                <a:cubicBezTo>
                  <a:pt x="82" y="86"/>
                  <a:pt x="69" y="91"/>
                  <a:pt x="69" y="96"/>
                </a:cubicBezTo>
                <a:cubicBezTo>
                  <a:pt x="69" y="100"/>
                  <a:pt x="78" y="111"/>
                  <a:pt x="83" y="116"/>
                </a:cubicBezTo>
                <a:cubicBezTo>
                  <a:pt x="88" y="120"/>
                  <a:pt x="98" y="130"/>
                  <a:pt x="103" y="130"/>
                </a:cubicBezTo>
                <a:cubicBezTo>
                  <a:pt x="108" y="130"/>
                  <a:pt x="113" y="116"/>
                  <a:pt x="115" y="116"/>
                </a:cubicBezTo>
                <a:cubicBezTo>
                  <a:pt x="143" y="128"/>
                  <a:pt x="143" y="128"/>
                  <a:pt x="143" y="128"/>
                </a:cubicBezTo>
                <a:cubicBezTo>
                  <a:pt x="143" y="128"/>
                  <a:pt x="143" y="130"/>
                  <a:pt x="143" y="137"/>
                </a:cubicBezTo>
                <a:close/>
                <a:moveTo>
                  <a:pt x="107" y="75"/>
                </a:moveTo>
                <a:cubicBezTo>
                  <a:pt x="106" y="74"/>
                  <a:pt x="105" y="73"/>
                  <a:pt x="103" y="73"/>
                </a:cubicBezTo>
                <a:cubicBezTo>
                  <a:pt x="101" y="73"/>
                  <a:pt x="99" y="74"/>
                  <a:pt x="98" y="75"/>
                </a:cubicBezTo>
                <a:cubicBezTo>
                  <a:pt x="97" y="76"/>
                  <a:pt x="97" y="78"/>
                  <a:pt x="97" y="80"/>
                </a:cubicBezTo>
                <a:cubicBezTo>
                  <a:pt x="93" y="79"/>
                  <a:pt x="93" y="79"/>
                  <a:pt x="93" y="79"/>
                </a:cubicBezTo>
                <a:cubicBezTo>
                  <a:pt x="93" y="76"/>
                  <a:pt x="94" y="74"/>
                  <a:pt x="96" y="72"/>
                </a:cubicBezTo>
                <a:cubicBezTo>
                  <a:pt x="97" y="71"/>
                  <a:pt x="100" y="70"/>
                  <a:pt x="103" y="70"/>
                </a:cubicBezTo>
                <a:cubicBezTo>
                  <a:pt x="106" y="70"/>
                  <a:pt x="108" y="71"/>
                  <a:pt x="110" y="72"/>
                </a:cubicBezTo>
                <a:cubicBezTo>
                  <a:pt x="112" y="74"/>
                  <a:pt x="113" y="76"/>
                  <a:pt x="113" y="79"/>
                </a:cubicBezTo>
                <a:cubicBezTo>
                  <a:pt x="113" y="80"/>
                  <a:pt x="113" y="81"/>
                  <a:pt x="112" y="83"/>
                </a:cubicBezTo>
                <a:cubicBezTo>
                  <a:pt x="112" y="84"/>
                  <a:pt x="111" y="85"/>
                  <a:pt x="110" y="87"/>
                </a:cubicBezTo>
                <a:cubicBezTo>
                  <a:pt x="108" y="88"/>
                  <a:pt x="106" y="90"/>
                  <a:pt x="103" y="92"/>
                </a:cubicBezTo>
                <a:cubicBezTo>
                  <a:pt x="101" y="94"/>
                  <a:pt x="100" y="96"/>
                  <a:pt x="99" y="96"/>
                </a:cubicBezTo>
                <a:cubicBezTo>
                  <a:pt x="98" y="97"/>
                  <a:pt x="98" y="98"/>
                  <a:pt x="97" y="99"/>
                </a:cubicBezTo>
                <a:cubicBezTo>
                  <a:pt x="113" y="99"/>
                  <a:pt x="113" y="99"/>
                  <a:pt x="113" y="99"/>
                </a:cubicBezTo>
                <a:cubicBezTo>
                  <a:pt x="113" y="102"/>
                  <a:pt x="113" y="102"/>
                  <a:pt x="113" y="102"/>
                </a:cubicBezTo>
                <a:cubicBezTo>
                  <a:pt x="92" y="102"/>
                  <a:pt x="92" y="102"/>
                  <a:pt x="92" y="102"/>
                </a:cubicBezTo>
                <a:cubicBezTo>
                  <a:pt x="92" y="101"/>
                  <a:pt x="92" y="100"/>
                  <a:pt x="92" y="100"/>
                </a:cubicBezTo>
                <a:cubicBezTo>
                  <a:pt x="93" y="98"/>
                  <a:pt x="94" y="97"/>
                  <a:pt x="95" y="95"/>
                </a:cubicBezTo>
                <a:cubicBezTo>
                  <a:pt x="96" y="94"/>
                  <a:pt x="98" y="92"/>
                  <a:pt x="100" y="90"/>
                </a:cubicBezTo>
                <a:cubicBezTo>
                  <a:pt x="103" y="88"/>
                  <a:pt x="106" y="85"/>
                  <a:pt x="107" y="84"/>
                </a:cubicBezTo>
                <a:cubicBezTo>
                  <a:pt x="108" y="82"/>
                  <a:pt x="109" y="80"/>
                  <a:pt x="109" y="79"/>
                </a:cubicBezTo>
                <a:cubicBezTo>
                  <a:pt x="109" y="77"/>
                  <a:pt x="108" y="76"/>
                  <a:pt x="107" y="75"/>
                </a:cubicBezTo>
                <a:close/>
                <a:moveTo>
                  <a:pt x="138" y="91"/>
                </a:moveTo>
                <a:cubicBezTo>
                  <a:pt x="138" y="95"/>
                  <a:pt x="138" y="95"/>
                  <a:pt x="138" y="95"/>
                </a:cubicBezTo>
                <a:cubicBezTo>
                  <a:pt x="133" y="95"/>
                  <a:pt x="133" y="95"/>
                  <a:pt x="133" y="95"/>
                </a:cubicBezTo>
                <a:cubicBezTo>
                  <a:pt x="133" y="102"/>
                  <a:pt x="133" y="102"/>
                  <a:pt x="133" y="102"/>
                </a:cubicBezTo>
                <a:cubicBezTo>
                  <a:pt x="130" y="102"/>
                  <a:pt x="130" y="102"/>
                  <a:pt x="130" y="102"/>
                </a:cubicBezTo>
                <a:cubicBezTo>
                  <a:pt x="130" y="95"/>
                  <a:pt x="130" y="95"/>
                  <a:pt x="130" y="95"/>
                </a:cubicBezTo>
                <a:cubicBezTo>
                  <a:pt x="116" y="95"/>
                  <a:pt x="116" y="95"/>
                  <a:pt x="116" y="95"/>
                </a:cubicBezTo>
                <a:cubicBezTo>
                  <a:pt x="116" y="91"/>
                  <a:pt x="116" y="91"/>
                  <a:pt x="116" y="91"/>
                </a:cubicBezTo>
                <a:cubicBezTo>
                  <a:pt x="130" y="70"/>
                  <a:pt x="130" y="70"/>
                  <a:pt x="130" y="70"/>
                </a:cubicBezTo>
                <a:cubicBezTo>
                  <a:pt x="133" y="70"/>
                  <a:pt x="133" y="70"/>
                  <a:pt x="133" y="70"/>
                </a:cubicBezTo>
                <a:cubicBezTo>
                  <a:pt x="133" y="91"/>
                  <a:pt x="133" y="91"/>
                  <a:pt x="133" y="91"/>
                </a:cubicBezTo>
                <a:lnTo>
                  <a:pt x="138" y="91"/>
                </a:lnTo>
                <a:close/>
                <a:moveTo>
                  <a:pt x="150" y="125"/>
                </a:moveTo>
                <a:cubicBezTo>
                  <a:pt x="144" y="121"/>
                  <a:pt x="144" y="121"/>
                  <a:pt x="144" y="121"/>
                </a:cubicBezTo>
                <a:cubicBezTo>
                  <a:pt x="148" y="114"/>
                  <a:pt x="150" y="106"/>
                  <a:pt x="150" y="98"/>
                </a:cubicBezTo>
                <a:cubicBezTo>
                  <a:pt x="150" y="71"/>
                  <a:pt x="128" y="48"/>
                  <a:pt x="101" y="48"/>
                </a:cubicBezTo>
                <a:cubicBezTo>
                  <a:pt x="93" y="48"/>
                  <a:pt x="85" y="51"/>
                  <a:pt x="78" y="54"/>
                </a:cubicBezTo>
                <a:cubicBezTo>
                  <a:pt x="74" y="49"/>
                  <a:pt x="74" y="49"/>
                  <a:pt x="74" y="49"/>
                </a:cubicBezTo>
                <a:cubicBezTo>
                  <a:pt x="82" y="45"/>
                  <a:pt x="91" y="42"/>
                  <a:pt x="101" y="42"/>
                </a:cubicBezTo>
                <a:cubicBezTo>
                  <a:pt x="132" y="42"/>
                  <a:pt x="157" y="67"/>
                  <a:pt x="157" y="98"/>
                </a:cubicBezTo>
                <a:cubicBezTo>
                  <a:pt x="157" y="107"/>
                  <a:pt x="154" y="117"/>
                  <a:pt x="150"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cxnSp>
        <p:nvCxnSpPr>
          <p:cNvPr id="123" name="Straight Connector 122"/>
          <p:cNvCxnSpPr/>
          <p:nvPr/>
        </p:nvCxnSpPr>
        <p:spPr>
          <a:xfrm>
            <a:off x="465197" y="4568148"/>
            <a:ext cx="3600469" cy="0"/>
          </a:xfrm>
          <a:prstGeom prst="line">
            <a:avLst/>
          </a:prstGeom>
          <a:ln w="19050">
            <a:solidFill>
              <a:schemeClr val="bg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125" name="AMC_Footer"/>
          <p:cNvSpPr txBox="1">
            <a:spLocks/>
          </p:cNvSpPr>
          <p:nvPr/>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ZA" sz="900" b="0" i="0" u="none" strike="noStrike" kern="1200" cap="none" spc="0" normalizeH="0" baseline="0" noProof="0">
                <a:ln>
                  <a:noFill/>
                </a:ln>
                <a:solidFill>
                  <a:srgbClr val="FFFFFF"/>
                </a:solidFill>
                <a:effectLst/>
                <a:uLnTx/>
                <a:uFillTx/>
                <a:latin typeface="+mn-lt"/>
                <a:ea typeface="+mn-ea"/>
                <a:cs typeface="Arial" pitchFamily="34" charset="0"/>
              </a:rPr>
              <a:t>Copyright © 2017 Accenture. All rights reserved. </a:t>
            </a:r>
            <a:endParaRPr kumimoji="0" lang="en-US" sz="900"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7" name="Rectangle 6"/>
          <p:cNvSpPr/>
          <p:nvPr/>
        </p:nvSpPr>
        <p:spPr>
          <a:xfrm>
            <a:off x="383173" y="2797866"/>
            <a:ext cx="3596567" cy="2862322"/>
          </a:xfrm>
          <a:prstGeom prst="rect">
            <a:avLst/>
          </a:prstGeom>
        </p:spPr>
        <p:txBody>
          <a:bodyPr wrap="square">
            <a:spAutoFit/>
          </a:bodyPr>
          <a:lstStyle/>
          <a:p>
            <a:r>
              <a:rPr lang="en-AU" sz="1200">
                <a:solidFill>
                  <a:schemeClr val="bg1"/>
                </a:solidFill>
              </a:rPr>
              <a:t>Sub 24-hour customer environment provisioning from contract start date to environment readiness</a:t>
            </a:r>
          </a:p>
          <a:p>
            <a:endParaRPr lang="en-AU" sz="1200">
              <a:solidFill>
                <a:schemeClr val="bg1"/>
              </a:solidFill>
            </a:endParaRPr>
          </a:p>
          <a:p>
            <a:r>
              <a:rPr lang="en-AU" sz="1200">
                <a:solidFill>
                  <a:schemeClr val="bg1"/>
                </a:solidFill>
              </a:rPr>
              <a:t>Enhanced management console to provision, manage, and report customer experience</a:t>
            </a:r>
          </a:p>
          <a:p>
            <a:endParaRPr lang="en-AU" sz="1200">
              <a:solidFill>
                <a:schemeClr val="bg1"/>
              </a:solidFill>
            </a:endParaRPr>
          </a:p>
          <a:p>
            <a:br>
              <a:rPr lang="en-AU" sz="1200">
                <a:solidFill>
                  <a:schemeClr val="bg1"/>
                </a:solidFill>
              </a:rPr>
            </a:br>
            <a:r>
              <a:rPr lang="en-AU" sz="1200">
                <a:solidFill>
                  <a:schemeClr val="bg1"/>
                </a:solidFill>
              </a:rPr>
              <a:t>Planned enhancements for self-service portal for customer environment management and reporting. </a:t>
            </a:r>
          </a:p>
          <a:p>
            <a:endParaRPr lang="en-US" sz="1200">
              <a:solidFill>
                <a:schemeClr val="bg1"/>
              </a:solidFill>
            </a:endParaRPr>
          </a:p>
          <a:p>
            <a:endParaRPr lang="en-US" sz="1200">
              <a:solidFill>
                <a:schemeClr val="bg1"/>
              </a:solidFill>
            </a:endParaRPr>
          </a:p>
          <a:p>
            <a:r>
              <a:rPr lang="en-US" sz="1200">
                <a:solidFill>
                  <a:schemeClr val="bg1"/>
                </a:solidFill>
              </a:rPr>
              <a:t>Once the platform is provisioned enablement  happens on average within 2-4 days. Including user, security, network connection, firewall, and QA process.</a:t>
            </a:r>
            <a:endParaRPr lang="en-GB" sz="1200">
              <a:solidFill>
                <a:schemeClr val="bg1"/>
              </a:solidFill>
            </a:endParaRPr>
          </a:p>
        </p:txBody>
      </p:sp>
    </p:spTree>
    <p:extLst>
      <p:ext uri="{BB962C8B-B14F-4D97-AF65-F5344CB8AC3E}">
        <p14:creationId xmlns:p14="http://schemas.microsoft.com/office/powerpoint/2010/main" val="266340018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100000" fill="hold" grpId="0" nodeType="withEffect" p14:presetBounceEnd="26667">
                                      <p:stCondLst>
                                        <p:cond delay="0"/>
                                      </p:stCondLst>
                                      <p:childTnLst>
                                        <p:set>
                                          <p:cBhvr>
                                            <p:cTn id="6" dur="1" fill="hold">
                                              <p:stCondLst>
                                                <p:cond delay="0"/>
                                              </p:stCondLst>
                                            </p:cTn>
                                            <p:tgtEl>
                                              <p:spTgt spid="497"/>
                                            </p:tgtEl>
                                            <p:attrNameLst>
                                              <p:attrName>style.visibility</p:attrName>
                                            </p:attrNameLst>
                                          </p:cBhvr>
                                          <p:to>
                                            <p:strVal val="visible"/>
                                          </p:to>
                                        </p:set>
                                        <p:anim calcmode="lin" valueType="num" p14:bounceEnd="26667">
                                          <p:cBhvr additive="base">
                                            <p:cTn id="7" dur="500" fill="hold"/>
                                            <p:tgtEl>
                                              <p:spTgt spid="497"/>
                                            </p:tgtEl>
                                            <p:attrNameLst>
                                              <p:attrName>ppt_x</p:attrName>
                                            </p:attrNameLst>
                                          </p:cBhvr>
                                          <p:tavLst>
                                            <p:tav tm="0">
                                              <p:val>
                                                <p:strVal val="#ppt_x"/>
                                              </p:val>
                                            </p:tav>
                                            <p:tav tm="100000">
                                              <p:val>
                                                <p:strVal val="#ppt_x"/>
                                              </p:val>
                                            </p:tav>
                                          </p:tavLst>
                                        </p:anim>
                                        <p:anim calcmode="lin" valueType="num" p14:bounceEnd="26667">
                                          <p:cBhvr additive="base">
                                            <p:cTn id="8" dur="500" fill="hold"/>
                                            <p:tgtEl>
                                              <p:spTgt spid="497"/>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96"/>
                                            </p:tgtEl>
                                            <p:attrNameLst>
                                              <p:attrName>style.visibility</p:attrName>
                                            </p:attrNameLst>
                                          </p:cBhvr>
                                          <p:to>
                                            <p:strVal val="visible"/>
                                          </p:to>
                                        </p:set>
                                        <p:animEffect transition="in" filter="fade">
                                          <p:cBhvr>
                                            <p:cTn id="11" dur="500"/>
                                            <p:tgtEl>
                                              <p:spTgt spid="49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504"/>
                                            </p:tgtEl>
                                            <p:attrNameLst>
                                              <p:attrName>style.visibility</p:attrName>
                                            </p:attrNameLst>
                                          </p:cBhvr>
                                          <p:to>
                                            <p:strVal val="visible"/>
                                          </p:to>
                                        </p:set>
                                        <p:animEffect transition="in" filter="wipe(left)">
                                          <p:cBhvr>
                                            <p:cTn id="15" dur="500"/>
                                            <p:tgtEl>
                                              <p:spTgt spid="504"/>
                                            </p:tgtEl>
                                          </p:cBhvr>
                                        </p:animEffect>
                                      </p:childTnLst>
                                    </p:cTn>
                                  </p:par>
                                  <p:par>
                                    <p:cTn id="16" presetID="2" presetClass="entr" presetSubtype="1" accel="100000" fill="hold" grpId="0" nodeType="withEffect" p14:presetBounceEnd="26667">
                                      <p:stCondLst>
                                        <p:cond delay="0"/>
                                      </p:stCondLst>
                                      <p:childTnLst>
                                        <p:set>
                                          <p:cBhvr>
                                            <p:cTn id="17" dur="1" fill="hold">
                                              <p:stCondLst>
                                                <p:cond delay="0"/>
                                              </p:stCondLst>
                                            </p:cTn>
                                            <p:tgtEl>
                                              <p:spTgt spid="510"/>
                                            </p:tgtEl>
                                            <p:attrNameLst>
                                              <p:attrName>style.visibility</p:attrName>
                                            </p:attrNameLst>
                                          </p:cBhvr>
                                          <p:to>
                                            <p:strVal val="visible"/>
                                          </p:to>
                                        </p:set>
                                        <p:anim calcmode="lin" valueType="num" p14:bounceEnd="26667">
                                          <p:cBhvr additive="base">
                                            <p:cTn id="18" dur="500" fill="hold"/>
                                            <p:tgtEl>
                                              <p:spTgt spid="510"/>
                                            </p:tgtEl>
                                            <p:attrNameLst>
                                              <p:attrName>ppt_x</p:attrName>
                                            </p:attrNameLst>
                                          </p:cBhvr>
                                          <p:tavLst>
                                            <p:tav tm="0">
                                              <p:val>
                                                <p:strVal val="#ppt_x"/>
                                              </p:val>
                                            </p:tav>
                                            <p:tav tm="100000">
                                              <p:val>
                                                <p:strVal val="#ppt_x"/>
                                              </p:val>
                                            </p:tav>
                                          </p:tavLst>
                                        </p:anim>
                                        <p:anim calcmode="lin" valueType="num" p14:bounceEnd="26667">
                                          <p:cBhvr additive="base">
                                            <p:cTn id="19" dur="500" fill="hold"/>
                                            <p:tgtEl>
                                              <p:spTgt spid="510"/>
                                            </p:tgtEl>
                                            <p:attrNameLst>
                                              <p:attrName>ppt_y</p:attrName>
                                            </p:attrNameLst>
                                          </p:cBhvr>
                                          <p:tavLst>
                                            <p:tav tm="0">
                                              <p:val>
                                                <p:strVal val="0-#ppt_h/2"/>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09"/>
                                            </p:tgtEl>
                                            <p:attrNameLst>
                                              <p:attrName>style.visibility</p:attrName>
                                            </p:attrNameLst>
                                          </p:cBhvr>
                                          <p:to>
                                            <p:strVal val="visible"/>
                                          </p:to>
                                        </p:set>
                                        <p:animEffect transition="in" filter="fade">
                                          <p:cBhvr>
                                            <p:cTn id="22" dur="500"/>
                                            <p:tgtEl>
                                              <p:spTgt spid="509"/>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511"/>
                                            </p:tgtEl>
                                            <p:attrNameLst>
                                              <p:attrName>style.visibility</p:attrName>
                                            </p:attrNameLst>
                                          </p:cBhvr>
                                          <p:to>
                                            <p:strVal val="visible"/>
                                          </p:to>
                                        </p:set>
                                        <p:animEffect transition="in" filter="wipe(left)">
                                          <p:cBhvr>
                                            <p:cTn id="26" dur="500"/>
                                            <p:tgtEl>
                                              <p:spTgt spid="511"/>
                                            </p:tgtEl>
                                          </p:cBhvr>
                                        </p:animEffect>
                                      </p:childTnLst>
                                    </p:cTn>
                                  </p:par>
                                  <p:par>
                                    <p:cTn id="27" presetID="2" presetClass="entr" presetSubtype="1" accel="100000" fill="hold" grpId="0" nodeType="withEffect" p14:presetBounceEnd="26667">
                                      <p:stCondLst>
                                        <p:cond delay="0"/>
                                      </p:stCondLst>
                                      <p:childTnLst>
                                        <p:set>
                                          <p:cBhvr>
                                            <p:cTn id="28" dur="1" fill="hold">
                                              <p:stCondLst>
                                                <p:cond delay="0"/>
                                              </p:stCondLst>
                                            </p:cTn>
                                            <p:tgtEl>
                                              <p:spTgt spid="518"/>
                                            </p:tgtEl>
                                            <p:attrNameLst>
                                              <p:attrName>style.visibility</p:attrName>
                                            </p:attrNameLst>
                                          </p:cBhvr>
                                          <p:to>
                                            <p:strVal val="visible"/>
                                          </p:to>
                                        </p:set>
                                        <p:anim calcmode="lin" valueType="num" p14:bounceEnd="26667">
                                          <p:cBhvr additive="base">
                                            <p:cTn id="29" dur="500" fill="hold"/>
                                            <p:tgtEl>
                                              <p:spTgt spid="518"/>
                                            </p:tgtEl>
                                            <p:attrNameLst>
                                              <p:attrName>ppt_x</p:attrName>
                                            </p:attrNameLst>
                                          </p:cBhvr>
                                          <p:tavLst>
                                            <p:tav tm="0">
                                              <p:val>
                                                <p:strVal val="#ppt_x"/>
                                              </p:val>
                                            </p:tav>
                                            <p:tav tm="100000">
                                              <p:val>
                                                <p:strVal val="#ppt_x"/>
                                              </p:val>
                                            </p:tav>
                                          </p:tavLst>
                                        </p:anim>
                                        <p:anim calcmode="lin" valueType="num" p14:bounceEnd="26667">
                                          <p:cBhvr additive="base">
                                            <p:cTn id="30" dur="500" fill="hold"/>
                                            <p:tgtEl>
                                              <p:spTgt spid="518"/>
                                            </p:tgtEl>
                                            <p:attrNameLst>
                                              <p:attrName>ppt_y</p:attrName>
                                            </p:attrNameLst>
                                          </p:cBhvr>
                                          <p:tavLst>
                                            <p:tav tm="0">
                                              <p:val>
                                                <p:strVal val="0-#ppt_h/2"/>
                                              </p:val>
                                            </p:tav>
                                            <p:tav tm="100000">
                                              <p:val>
                                                <p:strVal val="#ppt_y"/>
                                              </p:val>
                                            </p:tav>
                                          </p:tavLst>
                                        </p:anim>
                                      </p:childTnLst>
                                    </p:cTn>
                                  </p:par>
                                  <p:par>
                                    <p:cTn id="31" presetID="10" presetClass="entr" presetSubtype="0" fill="hold" grpId="0" nodeType="withEffect">
                                      <p:stCondLst>
                                        <p:cond delay="250"/>
                                      </p:stCondLst>
                                      <p:childTnLst>
                                        <p:set>
                                          <p:cBhvr>
                                            <p:cTn id="32" dur="1" fill="hold">
                                              <p:stCondLst>
                                                <p:cond delay="0"/>
                                              </p:stCondLst>
                                            </p:cTn>
                                            <p:tgtEl>
                                              <p:spTgt spid="517"/>
                                            </p:tgtEl>
                                            <p:attrNameLst>
                                              <p:attrName>style.visibility</p:attrName>
                                            </p:attrNameLst>
                                          </p:cBhvr>
                                          <p:to>
                                            <p:strVal val="visible"/>
                                          </p:to>
                                        </p:set>
                                        <p:animEffect transition="in" filter="fade">
                                          <p:cBhvr>
                                            <p:cTn id="33" dur="500"/>
                                            <p:tgtEl>
                                              <p:spTgt spid="5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048"/>
                                            </p:tgtEl>
                                            <p:attrNameLst>
                                              <p:attrName>style.visibility</p:attrName>
                                            </p:attrNameLst>
                                          </p:cBhvr>
                                          <p:to>
                                            <p:strVal val="visible"/>
                                          </p:to>
                                        </p:set>
                                        <p:animEffect transition="in" filter="wipe(left)">
                                          <p:cBhvr>
                                            <p:cTn id="38" dur="500"/>
                                            <p:tgtEl>
                                              <p:spTgt spid="204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408"/>
                                            </p:tgtEl>
                                            <p:attrNameLst>
                                              <p:attrName>style.visibility</p:attrName>
                                            </p:attrNameLst>
                                          </p:cBhvr>
                                          <p:to>
                                            <p:strVal val="visible"/>
                                          </p:to>
                                        </p:set>
                                        <p:animEffect transition="in" filter="wipe(left)">
                                          <p:cBhvr>
                                            <p:cTn id="42" dur="500"/>
                                            <p:tgtEl>
                                              <p:spTgt spid="408"/>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409"/>
                                            </p:tgtEl>
                                            <p:attrNameLst>
                                              <p:attrName>style.visibility</p:attrName>
                                            </p:attrNameLst>
                                          </p:cBhvr>
                                          <p:to>
                                            <p:strVal val="visible"/>
                                          </p:to>
                                        </p:set>
                                        <p:animEffect transition="in" filter="wipe(left)">
                                          <p:cBhvr>
                                            <p:cTn id="46" dur="500"/>
                                            <p:tgtEl>
                                              <p:spTgt spid="409"/>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wipe(left)">
                                          <p:cBhvr>
                                            <p:cTn id="5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497" grpId="0" animBg="1"/>
          <p:bldP spid="509" grpId="0"/>
          <p:bldP spid="510" grpId="0" animBg="1"/>
          <p:bldP spid="517" grpId="0"/>
          <p:bldP spid="5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100000" fill="hold" grpId="0" nodeType="withEffect">
                                      <p:stCondLst>
                                        <p:cond delay="0"/>
                                      </p:stCondLst>
                                      <p:childTnLst>
                                        <p:set>
                                          <p:cBhvr>
                                            <p:cTn id="6" dur="1" fill="hold">
                                              <p:stCondLst>
                                                <p:cond delay="0"/>
                                              </p:stCondLst>
                                            </p:cTn>
                                            <p:tgtEl>
                                              <p:spTgt spid="497"/>
                                            </p:tgtEl>
                                            <p:attrNameLst>
                                              <p:attrName>style.visibility</p:attrName>
                                            </p:attrNameLst>
                                          </p:cBhvr>
                                          <p:to>
                                            <p:strVal val="visible"/>
                                          </p:to>
                                        </p:set>
                                        <p:anim calcmode="lin" valueType="num">
                                          <p:cBhvr additive="base">
                                            <p:cTn id="7" dur="500" fill="hold"/>
                                            <p:tgtEl>
                                              <p:spTgt spid="497"/>
                                            </p:tgtEl>
                                            <p:attrNameLst>
                                              <p:attrName>ppt_x</p:attrName>
                                            </p:attrNameLst>
                                          </p:cBhvr>
                                          <p:tavLst>
                                            <p:tav tm="0">
                                              <p:val>
                                                <p:strVal val="#ppt_x"/>
                                              </p:val>
                                            </p:tav>
                                            <p:tav tm="100000">
                                              <p:val>
                                                <p:strVal val="#ppt_x"/>
                                              </p:val>
                                            </p:tav>
                                          </p:tavLst>
                                        </p:anim>
                                        <p:anim calcmode="lin" valueType="num">
                                          <p:cBhvr additive="base">
                                            <p:cTn id="8" dur="500" fill="hold"/>
                                            <p:tgtEl>
                                              <p:spTgt spid="497"/>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96"/>
                                            </p:tgtEl>
                                            <p:attrNameLst>
                                              <p:attrName>style.visibility</p:attrName>
                                            </p:attrNameLst>
                                          </p:cBhvr>
                                          <p:to>
                                            <p:strVal val="visible"/>
                                          </p:to>
                                        </p:set>
                                        <p:animEffect transition="in" filter="fade">
                                          <p:cBhvr>
                                            <p:cTn id="11" dur="500"/>
                                            <p:tgtEl>
                                              <p:spTgt spid="49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504"/>
                                            </p:tgtEl>
                                            <p:attrNameLst>
                                              <p:attrName>style.visibility</p:attrName>
                                            </p:attrNameLst>
                                          </p:cBhvr>
                                          <p:to>
                                            <p:strVal val="visible"/>
                                          </p:to>
                                        </p:set>
                                        <p:animEffect transition="in" filter="wipe(left)">
                                          <p:cBhvr>
                                            <p:cTn id="15" dur="500"/>
                                            <p:tgtEl>
                                              <p:spTgt spid="504"/>
                                            </p:tgtEl>
                                          </p:cBhvr>
                                        </p:animEffect>
                                      </p:childTnLst>
                                    </p:cTn>
                                  </p:par>
                                  <p:par>
                                    <p:cTn id="16" presetID="2" presetClass="entr" presetSubtype="1" accel="100000" fill="hold" grpId="0" nodeType="withEffect">
                                      <p:stCondLst>
                                        <p:cond delay="0"/>
                                      </p:stCondLst>
                                      <p:childTnLst>
                                        <p:set>
                                          <p:cBhvr>
                                            <p:cTn id="17" dur="1" fill="hold">
                                              <p:stCondLst>
                                                <p:cond delay="0"/>
                                              </p:stCondLst>
                                            </p:cTn>
                                            <p:tgtEl>
                                              <p:spTgt spid="510"/>
                                            </p:tgtEl>
                                            <p:attrNameLst>
                                              <p:attrName>style.visibility</p:attrName>
                                            </p:attrNameLst>
                                          </p:cBhvr>
                                          <p:to>
                                            <p:strVal val="visible"/>
                                          </p:to>
                                        </p:set>
                                        <p:anim calcmode="lin" valueType="num">
                                          <p:cBhvr additive="base">
                                            <p:cTn id="18" dur="500" fill="hold"/>
                                            <p:tgtEl>
                                              <p:spTgt spid="510"/>
                                            </p:tgtEl>
                                            <p:attrNameLst>
                                              <p:attrName>ppt_x</p:attrName>
                                            </p:attrNameLst>
                                          </p:cBhvr>
                                          <p:tavLst>
                                            <p:tav tm="0">
                                              <p:val>
                                                <p:strVal val="#ppt_x"/>
                                              </p:val>
                                            </p:tav>
                                            <p:tav tm="100000">
                                              <p:val>
                                                <p:strVal val="#ppt_x"/>
                                              </p:val>
                                            </p:tav>
                                          </p:tavLst>
                                        </p:anim>
                                        <p:anim calcmode="lin" valueType="num">
                                          <p:cBhvr additive="base">
                                            <p:cTn id="19" dur="500" fill="hold"/>
                                            <p:tgtEl>
                                              <p:spTgt spid="510"/>
                                            </p:tgtEl>
                                            <p:attrNameLst>
                                              <p:attrName>ppt_y</p:attrName>
                                            </p:attrNameLst>
                                          </p:cBhvr>
                                          <p:tavLst>
                                            <p:tav tm="0">
                                              <p:val>
                                                <p:strVal val="0-#ppt_h/2"/>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09"/>
                                            </p:tgtEl>
                                            <p:attrNameLst>
                                              <p:attrName>style.visibility</p:attrName>
                                            </p:attrNameLst>
                                          </p:cBhvr>
                                          <p:to>
                                            <p:strVal val="visible"/>
                                          </p:to>
                                        </p:set>
                                        <p:animEffect transition="in" filter="fade">
                                          <p:cBhvr>
                                            <p:cTn id="22" dur="500"/>
                                            <p:tgtEl>
                                              <p:spTgt spid="509"/>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511"/>
                                            </p:tgtEl>
                                            <p:attrNameLst>
                                              <p:attrName>style.visibility</p:attrName>
                                            </p:attrNameLst>
                                          </p:cBhvr>
                                          <p:to>
                                            <p:strVal val="visible"/>
                                          </p:to>
                                        </p:set>
                                        <p:animEffect transition="in" filter="wipe(left)">
                                          <p:cBhvr>
                                            <p:cTn id="26" dur="500"/>
                                            <p:tgtEl>
                                              <p:spTgt spid="511"/>
                                            </p:tgtEl>
                                          </p:cBhvr>
                                        </p:animEffect>
                                      </p:childTnLst>
                                    </p:cTn>
                                  </p:par>
                                  <p:par>
                                    <p:cTn id="27" presetID="2" presetClass="entr" presetSubtype="1" accel="100000" fill="hold" grpId="0" nodeType="withEffect">
                                      <p:stCondLst>
                                        <p:cond delay="0"/>
                                      </p:stCondLst>
                                      <p:childTnLst>
                                        <p:set>
                                          <p:cBhvr>
                                            <p:cTn id="28" dur="1" fill="hold">
                                              <p:stCondLst>
                                                <p:cond delay="0"/>
                                              </p:stCondLst>
                                            </p:cTn>
                                            <p:tgtEl>
                                              <p:spTgt spid="518"/>
                                            </p:tgtEl>
                                            <p:attrNameLst>
                                              <p:attrName>style.visibility</p:attrName>
                                            </p:attrNameLst>
                                          </p:cBhvr>
                                          <p:to>
                                            <p:strVal val="visible"/>
                                          </p:to>
                                        </p:set>
                                        <p:anim calcmode="lin" valueType="num">
                                          <p:cBhvr additive="base">
                                            <p:cTn id="29" dur="500" fill="hold"/>
                                            <p:tgtEl>
                                              <p:spTgt spid="518"/>
                                            </p:tgtEl>
                                            <p:attrNameLst>
                                              <p:attrName>ppt_x</p:attrName>
                                            </p:attrNameLst>
                                          </p:cBhvr>
                                          <p:tavLst>
                                            <p:tav tm="0">
                                              <p:val>
                                                <p:strVal val="#ppt_x"/>
                                              </p:val>
                                            </p:tav>
                                            <p:tav tm="100000">
                                              <p:val>
                                                <p:strVal val="#ppt_x"/>
                                              </p:val>
                                            </p:tav>
                                          </p:tavLst>
                                        </p:anim>
                                        <p:anim calcmode="lin" valueType="num">
                                          <p:cBhvr additive="base">
                                            <p:cTn id="30" dur="500" fill="hold"/>
                                            <p:tgtEl>
                                              <p:spTgt spid="518"/>
                                            </p:tgtEl>
                                            <p:attrNameLst>
                                              <p:attrName>ppt_y</p:attrName>
                                            </p:attrNameLst>
                                          </p:cBhvr>
                                          <p:tavLst>
                                            <p:tav tm="0">
                                              <p:val>
                                                <p:strVal val="0-#ppt_h/2"/>
                                              </p:val>
                                            </p:tav>
                                            <p:tav tm="100000">
                                              <p:val>
                                                <p:strVal val="#ppt_y"/>
                                              </p:val>
                                            </p:tav>
                                          </p:tavLst>
                                        </p:anim>
                                      </p:childTnLst>
                                    </p:cTn>
                                  </p:par>
                                  <p:par>
                                    <p:cTn id="31" presetID="10" presetClass="entr" presetSubtype="0" fill="hold" grpId="0" nodeType="withEffect">
                                      <p:stCondLst>
                                        <p:cond delay="250"/>
                                      </p:stCondLst>
                                      <p:childTnLst>
                                        <p:set>
                                          <p:cBhvr>
                                            <p:cTn id="32" dur="1" fill="hold">
                                              <p:stCondLst>
                                                <p:cond delay="0"/>
                                              </p:stCondLst>
                                            </p:cTn>
                                            <p:tgtEl>
                                              <p:spTgt spid="517"/>
                                            </p:tgtEl>
                                            <p:attrNameLst>
                                              <p:attrName>style.visibility</p:attrName>
                                            </p:attrNameLst>
                                          </p:cBhvr>
                                          <p:to>
                                            <p:strVal val="visible"/>
                                          </p:to>
                                        </p:set>
                                        <p:animEffect transition="in" filter="fade">
                                          <p:cBhvr>
                                            <p:cTn id="33" dur="500"/>
                                            <p:tgtEl>
                                              <p:spTgt spid="5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048"/>
                                            </p:tgtEl>
                                            <p:attrNameLst>
                                              <p:attrName>style.visibility</p:attrName>
                                            </p:attrNameLst>
                                          </p:cBhvr>
                                          <p:to>
                                            <p:strVal val="visible"/>
                                          </p:to>
                                        </p:set>
                                        <p:animEffect transition="in" filter="wipe(left)">
                                          <p:cBhvr>
                                            <p:cTn id="38" dur="500"/>
                                            <p:tgtEl>
                                              <p:spTgt spid="204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408"/>
                                            </p:tgtEl>
                                            <p:attrNameLst>
                                              <p:attrName>style.visibility</p:attrName>
                                            </p:attrNameLst>
                                          </p:cBhvr>
                                          <p:to>
                                            <p:strVal val="visible"/>
                                          </p:to>
                                        </p:set>
                                        <p:animEffect transition="in" filter="wipe(left)">
                                          <p:cBhvr>
                                            <p:cTn id="42" dur="500"/>
                                            <p:tgtEl>
                                              <p:spTgt spid="408"/>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409"/>
                                            </p:tgtEl>
                                            <p:attrNameLst>
                                              <p:attrName>style.visibility</p:attrName>
                                            </p:attrNameLst>
                                          </p:cBhvr>
                                          <p:to>
                                            <p:strVal val="visible"/>
                                          </p:to>
                                        </p:set>
                                        <p:animEffect transition="in" filter="wipe(left)">
                                          <p:cBhvr>
                                            <p:cTn id="46" dur="500"/>
                                            <p:tgtEl>
                                              <p:spTgt spid="409"/>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wipe(left)">
                                          <p:cBhvr>
                                            <p:cTn id="5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497" grpId="0" animBg="1"/>
          <p:bldP spid="509" grpId="0"/>
          <p:bldP spid="510" grpId="0" animBg="1"/>
          <p:bldP spid="517" grpId="0"/>
          <p:bldP spid="518" grpId="0" animBg="1"/>
        </p:bldLst>
      </p:timing>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46" y="554272"/>
            <a:ext cx="11696654" cy="543475"/>
          </a:xfrm>
        </p:spPr>
        <p:txBody>
          <a:bodyPr/>
          <a:lstStyle/>
          <a:p>
            <a:r>
              <a:rPr lang="en-US"/>
              <a:t>AIP: Best practice security framework</a:t>
            </a:r>
          </a:p>
        </p:txBody>
      </p:sp>
      <p:grpSp>
        <p:nvGrpSpPr>
          <p:cNvPr id="5" name="Group 4"/>
          <p:cNvGrpSpPr/>
          <p:nvPr/>
        </p:nvGrpSpPr>
        <p:grpSpPr>
          <a:xfrm>
            <a:off x="450538" y="1130038"/>
            <a:ext cx="11309076" cy="5514102"/>
            <a:chOff x="280412" y="1051104"/>
            <a:chExt cx="11628000" cy="5646201"/>
          </a:xfrm>
        </p:grpSpPr>
        <p:pic>
          <p:nvPicPr>
            <p:cNvPr id="83" name="Picture 82" descr="NavB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12" y="5754827"/>
              <a:ext cx="11628000" cy="942478"/>
            </a:xfrm>
            <a:prstGeom prst="rect">
              <a:avLst/>
            </a:prstGeom>
          </p:spPr>
        </p:pic>
        <p:grpSp>
          <p:nvGrpSpPr>
            <p:cNvPr id="4" name="Group 3"/>
            <p:cNvGrpSpPr/>
            <p:nvPr/>
          </p:nvGrpSpPr>
          <p:grpSpPr>
            <a:xfrm>
              <a:off x="436632" y="1051104"/>
              <a:ext cx="11313973" cy="5516251"/>
              <a:chOff x="436632" y="1051104"/>
              <a:chExt cx="11313973" cy="5516251"/>
            </a:xfrm>
          </p:grpSpPr>
          <p:grpSp>
            <p:nvGrpSpPr>
              <p:cNvPr id="3" name="Group 2"/>
              <p:cNvGrpSpPr/>
              <p:nvPr/>
            </p:nvGrpSpPr>
            <p:grpSpPr>
              <a:xfrm>
                <a:off x="436632" y="1051104"/>
                <a:ext cx="11313973" cy="4770196"/>
                <a:chOff x="715383" y="1177979"/>
                <a:chExt cx="10753556" cy="4533913"/>
              </a:xfrm>
            </p:grpSpPr>
            <p:grpSp>
              <p:nvGrpSpPr>
                <p:cNvPr id="24" name="Group 23"/>
                <p:cNvGrpSpPr/>
                <p:nvPr/>
              </p:nvGrpSpPr>
              <p:grpSpPr>
                <a:xfrm>
                  <a:off x="715383" y="2555653"/>
                  <a:ext cx="2549801" cy="1894479"/>
                  <a:chOff x="465135" y="2303260"/>
                  <a:chExt cx="2681319" cy="2027437"/>
                </a:xfrm>
              </p:grpSpPr>
              <p:sp>
                <p:nvSpPr>
                  <p:cNvPr id="74" name="Rounded Rectangle 73"/>
                  <p:cNvSpPr>
                    <a:spLocks/>
                  </p:cNvSpPr>
                  <p:nvPr/>
                </p:nvSpPr>
                <p:spPr>
                  <a:xfrm>
                    <a:off x="465135" y="2303260"/>
                    <a:ext cx="2681319" cy="2027437"/>
                  </a:xfrm>
                  <a:prstGeom prst="roundRect">
                    <a:avLst>
                      <a:gd name="adj" fmla="val 0"/>
                    </a:avLst>
                  </a:prstGeom>
                  <a:solidFill>
                    <a:schemeClr val="bg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lIns="792000" tIns="111600" rtlCol="0" anchor="t" anchorCtr="0">
                    <a:noAutofit/>
                  </a:bodyPr>
                  <a:lstStyle/>
                  <a:p>
                    <a:pPr>
                      <a:spcAft>
                        <a:spcPts val="600"/>
                      </a:spcAft>
                    </a:pPr>
                    <a:r>
                      <a:rPr lang="en-US" sz="1100" b="1" u="sng">
                        <a:solidFill>
                          <a:srgbClr val="003344"/>
                        </a:solidFill>
                      </a:rPr>
                      <a:t>Network Infrastructure</a:t>
                    </a:r>
                    <a:endParaRPr lang="en-US" sz="1100">
                      <a:solidFill>
                        <a:srgbClr val="003344"/>
                      </a:solidFill>
                    </a:endParaRPr>
                  </a:p>
                  <a:p>
                    <a:pPr>
                      <a:spcAft>
                        <a:spcPts val="600"/>
                      </a:spcAft>
                    </a:pPr>
                    <a:r>
                      <a:rPr lang="en-US" sz="1000">
                        <a:solidFill>
                          <a:srgbClr val="003344"/>
                        </a:solidFill>
                      </a:rPr>
                      <a:t>Guard access for cloud and infrastructure securit</a:t>
                    </a:r>
                    <a:r>
                      <a:rPr lang="en-US" sz="1100">
                        <a:solidFill>
                          <a:srgbClr val="003344"/>
                        </a:solidFill>
                      </a:rPr>
                      <a:t>y. </a:t>
                    </a:r>
                  </a:p>
                  <a:p>
                    <a:pPr>
                      <a:spcAft>
                        <a:spcPts val="600"/>
                      </a:spcAft>
                    </a:pPr>
                    <a:endParaRPr lang="en-US" sz="1200" b="1">
                      <a:solidFill>
                        <a:srgbClr val="003344"/>
                      </a:solidFill>
                    </a:endParaRPr>
                  </a:p>
                </p:txBody>
              </p:sp>
              <p:sp>
                <p:nvSpPr>
                  <p:cNvPr id="75" name="Rectangle 74"/>
                  <p:cNvSpPr>
                    <a:spLocks/>
                  </p:cNvSpPr>
                  <p:nvPr/>
                </p:nvSpPr>
                <p:spPr>
                  <a:xfrm>
                    <a:off x="474225" y="3260200"/>
                    <a:ext cx="2590606" cy="997196"/>
                  </a:xfrm>
                  <a:prstGeom prst="rect">
                    <a:avLst/>
                  </a:prstGeom>
                  <a:ln>
                    <a:noFill/>
                  </a:ln>
                </p:spPr>
                <p:txBody>
                  <a:bodyPr wrap="square">
                    <a:noAutofit/>
                  </a:bodyPr>
                  <a:lstStyle/>
                  <a:p>
                    <a:pPr>
                      <a:lnSpc>
                        <a:spcPct val="110000"/>
                      </a:lnSpc>
                      <a:spcAft>
                        <a:spcPts val="600"/>
                      </a:spcAft>
                    </a:pPr>
                    <a:r>
                      <a:rPr lang="en-US" sz="1000" b="1" u="sng">
                        <a:solidFill>
                          <a:srgbClr val="003344"/>
                        </a:solidFill>
                      </a:rPr>
                      <a:t>Focus Areas</a:t>
                    </a:r>
                  </a:p>
                  <a:p>
                    <a:pPr>
                      <a:lnSpc>
                        <a:spcPct val="110000"/>
                      </a:lnSpc>
                      <a:spcAft>
                        <a:spcPts val="600"/>
                      </a:spcAft>
                    </a:pPr>
                    <a:r>
                      <a:rPr lang="en-US" sz="1000">
                        <a:solidFill>
                          <a:srgbClr val="003344"/>
                        </a:solidFill>
                      </a:rPr>
                      <a:t>Cloud security architecture, network isolation/subnet, security groups, firewall, penetration and vulnerability management, OS hardening</a:t>
                    </a:r>
                  </a:p>
                </p:txBody>
              </p:sp>
              <p:grpSp>
                <p:nvGrpSpPr>
                  <p:cNvPr id="76" name="Group 75"/>
                  <p:cNvGrpSpPr>
                    <a:grpSpLocks/>
                  </p:cNvGrpSpPr>
                  <p:nvPr/>
                </p:nvGrpSpPr>
                <p:grpSpPr>
                  <a:xfrm>
                    <a:off x="614213" y="2449586"/>
                    <a:ext cx="444983" cy="444983"/>
                    <a:chOff x="565216" y="2346033"/>
                    <a:chExt cx="305113" cy="305113"/>
                  </a:xfrm>
                </p:grpSpPr>
                <p:sp>
                  <p:nvSpPr>
                    <p:cNvPr id="77" name="Oval 76"/>
                    <p:cNvSpPr/>
                    <p:nvPr/>
                  </p:nvSpPr>
                  <p:spPr>
                    <a:xfrm>
                      <a:off x="565216" y="2346033"/>
                      <a:ext cx="305113" cy="305113"/>
                    </a:xfrm>
                    <a:prstGeom prst="ellipse">
                      <a:avLst/>
                    </a:prstGeom>
                    <a:solidFill>
                      <a:srgbClr val="003344"/>
                    </a:solidFill>
                    <a:ln>
                      <a:noFill/>
                    </a:ln>
                  </p:spPr>
                  <p:txBody>
                    <a:bodyPr wrap="square" rtlCol="0" anchor="ctr" anchorCtr="0">
                      <a:normAutofit lnSpcReduction="10000"/>
                    </a:bodyPr>
                    <a:lstStyle/>
                    <a:p>
                      <a:pPr algn="ctr"/>
                      <a:endParaRPr lang="en-US" sz="1400">
                        <a:solidFill>
                          <a:schemeClr val="accent1"/>
                        </a:solidFill>
                      </a:endParaRPr>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745" y="2357169"/>
                      <a:ext cx="262825" cy="262825"/>
                    </a:xfrm>
                    <a:prstGeom prst="rect">
                      <a:avLst/>
                    </a:prstGeom>
                  </p:spPr>
                </p:pic>
              </p:grpSp>
            </p:grpSp>
            <p:grpSp>
              <p:nvGrpSpPr>
                <p:cNvPr id="25" name="Group 24"/>
                <p:cNvGrpSpPr/>
                <p:nvPr/>
              </p:nvGrpSpPr>
              <p:grpSpPr>
                <a:xfrm>
                  <a:off x="6190727" y="2555652"/>
                  <a:ext cx="2538636" cy="1894479"/>
                  <a:chOff x="6226070" y="2303256"/>
                  <a:chExt cx="2669578" cy="2173774"/>
                </a:xfrm>
              </p:grpSpPr>
              <p:sp>
                <p:nvSpPr>
                  <p:cNvPr id="69" name="Rectangle 68"/>
                  <p:cNvSpPr>
                    <a:spLocks/>
                  </p:cNvSpPr>
                  <p:nvPr/>
                </p:nvSpPr>
                <p:spPr>
                  <a:xfrm>
                    <a:off x="6226071" y="2303256"/>
                    <a:ext cx="2669577" cy="2173774"/>
                  </a:xfrm>
                  <a:prstGeom prst="rect">
                    <a:avLst/>
                  </a:prstGeom>
                  <a:solidFill>
                    <a:srgbClr val="FFB500"/>
                  </a:solidFill>
                  <a:ln>
                    <a:noFill/>
                  </a:ln>
                  <a:effectLst/>
                </p:spPr>
                <p:style>
                  <a:lnRef idx="1">
                    <a:schemeClr val="accent3"/>
                  </a:lnRef>
                  <a:fillRef idx="3">
                    <a:schemeClr val="accent3"/>
                  </a:fillRef>
                  <a:effectRef idx="2">
                    <a:schemeClr val="accent3"/>
                  </a:effectRef>
                  <a:fontRef idx="minor">
                    <a:schemeClr val="lt1"/>
                  </a:fontRef>
                </p:style>
                <p:txBody>
                  <a:bodyPr wrap="square" lIns="792000" tIns="111600" rtlCol="0" anchor="t" anchorCtr="0">
                    <a:noAutofit/>
                  </a:bodyPr>
                  <a:lstStyle/>
                  <a:p>
                    <a:pPr>
                      <a:spcAft>
                        <a:spcPts val="600"/>
                      </a:spcAft>
                    </a:pPr>
                    <a:r>
                      <a:rPr lang="en-US" sz="1100" b="1" u="sng">
                        <a:solidFill>
                          <a:srgbClr val="003344"/>
                        </a:solidFill>
                      </a:rPr>
                      <a:t>Application Security</a:t>
                    </a:r>
                    <a:endParaRPr lang="en-US" sz="1100" b="1">
                      <a:solidFill>
                        <a:srgbClr val="003344"/>
                      </a:solidFill>
                    </a:endParaRPr>
                  </a:p>
                  <a:p>
                    <a:pPr>
                      <a:spcAft>
                        <a:spcPts val="600"/>
                      </a:spcAft>
                    </a:pPr>
                    <a:r>
                      <a:rPr lang="en-US" sz="1000">
                        <a:solidFill>
                          <a:srgbClr val="003344"/>
                        </a:solidFill>
                      </a:rPr>
                      <a:t>Configure and monitoring application- level security for cloud applications</a:t>
                    </a:r>
                    <a:r>
                      <a:rPr lang="en-US" sz="1100">
                        <a:solidFill>
                          <a:srgbClr val="003344"/>
                        </a:solidFill>
                      </a:rPr>
                      <a:t>.</a:t>
                    </a:r>
                  </a:p>
                </p:txBody>
              </p:sp>
              <p:sp>
                <p:nvSpPr>
                  <p:cNvPr id="70" name="Rectangle 69"/>
                  <p:cNvSpPr>
                    <a:spLocks/>
                  </p:cNvSpPr>
                  <p:nvPr/>
                </p:nvSpPr>
                <p:spPr>
                  <a:xfrm>
                    <a:off x="6226070" y="3353870"/>
                    <a:ext cx="2669577" cy="553998"/>
                  </a:xfrm>
                  <a:prstGeom prst="rect">
                    <a:avLst/>
                  </a:prstGeom>
                  <a:ln>
                    <a:noFill/>
                  </a:ln>
                </p:spPr>
                <p:txBody>
                  <a:bodyPr wrap="square">
                    <a:noAutofit/>
                  </a:bodyPr>
                  <a:lstStyle/>
                  <a:p>
                    <a:pPr>
                      <a:lnSpc>
                        <a:spcPct val="110000"/>
                      </a:lnSpc>
                      <a:spcAft>
                        <a:spcPts val="600"/>
                      </a:spcAft>
                    </a:pPr>
                    <a:r>
                      <a:rPr lang="en-US" sz="1000" b="1" u="sng">
                        <a:solidFill>
                          <a:srgbClr val="003344"/>
                        </a:solidFill>
                      </a:rPr>
                      <a:t>Focus Areas</a:t>
                    </a:r>
                  </a:p>
                  <a:p>
                    <a:pPr>
                      <a:lnSpc>
                        <a:spcPct val="110000"/>
                      </a:lnSpc>
                      <a:spcAft>
                        <a:spcPts val="600"/>
                      </a:spcAft>
                    </a:pPr>
                    <a:r>
                      <a:rPr lang="en-US" sz="1000">
                        <a:solidFill>
                          <a:srgbClr val="003344"/>
                        </a:solidFill>
                      </a:rPr>
                      <a:t>Application security, source code security, WAF</a:t>
                    </a:r>
                  </a:p>
                </p:txBody>
              </p:sp>
              <p:grpSp>
                <p:nvGrpSpPr>
                  <p:cNvPr id="71" name="Group 70"/>
                  <p:cNvGrpSpPr>
                    <a:grpSpLocks/>
                  </p:cNvGrpSpPr>
                  <p:nvPr/>
                </p:nvGrpSpPr>
                <p:grpSpPr>
                  <a:xfrm>
                    <a:off x="6335468" y="2449586"/>
                    <a:ext cx="487661" cy="487661"/>
                    <a:chOff x="4716012" y="2221562"/>
                    <a:chExt cx="334376" cy="334376"/>
                  </a:xfrm>
                </p:grpSpPr>
                <p:sp>
                  <p:nvSpPr>
                    <p:cNvPr id="72" name="Oval 71"/>
                    <p:cNvSpPr/>
                    <p:nvPr/>
                  </p:nvSpPr>
                  <p:spPr>
                    <a:xfrm>
                      <a:off x="4716012" y="2221562"/>
                      <a:ext cx="334376" cy="334376"/>
                    </a:xfrm>
                    <a:prstGeom prst="ellipse">
                      <a:avLst/>
                    </a:prstGeom>
                    <a:solidFill>
                      <a:srgbClr val="003344"/>
                    </a:solidFill>
                    <a:ln>
                      <a:noFill/>
                    </a:ln>
                  </p:spPr>
                  <p:txBody>
                    <a:bodyPr wrap="square" rtlCol="0" anchor="ctr" anchorCtr="0">
                      <a:normAutofit/>
                    </a:bodyPr>
                    <a:lstStyle/>
                    <a:p>
                      <a:pPr algn="ctr"/>
                      <a:endParaRPr lang="en-US" sz="1400">
                        <a:solidFill>
                          <a:schemeClr val="accent1"/>
                        </a:solidFill>
                      </a:endParaRPr>
                    </a:p>
                  </p:txBody>
                </p:sp>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8558" y="2259692"/>
                      <a:ext cx="262211" cy="262211"/>
                    </a:xfrm>
                    <a:prstGeom prst="rect">
                      <a:avLst/>
                    </a:prstGeom>
                  </p:spPr>
                </p:pic>
              </p:grpSp>
            </p:grpSp>
            <p:grpSp>
              <p:nvGrpSpPr>
                <p:cNvPr id="26" name="Group 25"/>
                <p:cNvGrpSpPr/>
                <p:nvPr/>
              </p:nvGrpSpPr>
              <p:grpSpPr>
                <a:xfrm>
                  <a:off x="8924142" y="2555650"/>
                  <a:ext cx="2544797" cy="1894481"/>
                  <a:chOff x="9097299" y="2303257"/>
                  <a:chExt cx="2676057" cy="1975345"/>
                </a:xfrm>
              </p:grpSpPr>
              <p:sp>
                <p:nvSpPr>
                  <p:cNvPr id="64" name="Rounded Rectangle 63"/>
                  <p:cNvSpPr>
                    <a:spLocks/>
                  </p:cNvSpPr>
                  <p:nvPr/>
                </p:nvSpPr>
                <p:spPr>
                  <a:xfrm>
                    <a:off x="9097299" y="2303257"/>
                    <a:ext cx="2676057" cy="1975345"/>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square" lIns="792000" tIns="111600" rtlCol="0" anchor="t" anchorCtr="0">
                    <a:noAutofit/>
                  </a:bodyPr>
                  <a:lstStyle/>
                  <a:p>
                    <a:pPr>
                      <a:spcAft>
                        <a:spcPts val="600"/>
                      </a:spcAft>
                    </a:pPr>
                    <a:r>
                      <a:rPr lang="en-US" sz="1100" b="1" u="sng">
                        <a:solidFill>
                          <a:srgbClr val="003344"/>
                        </a:solidFill>
                      </a:rPr>
                      <a:t>Data Security</a:t>
                    </a:r>
                    <a:endParaRPr lang="en-US" sz="1100">
                      <a:solidFill>
                        <a:srgbClr val="003344"/>
                      </a:solidFill>
                    </a:endParaRPr>
                  </a:p>
                  <a:p>
                    <a:pPr>
                      <a:spcAft>
                        <a:spcPts val="600"/>
                      </a:spcAft>
                    </a:pPr>
                    <a:r>
                      <a:rPr lang="en-US" sz="1000">
                        <a:solidFill>
                          <a:srgbClr val="003344"/>
                        </a:solidFill>
                      </a:rPr>
                      <a:t>Protect data in motion, at rest, and how it is being used to handle client- sensitive data. </a:t>
                    </a:r>
                  </a:p>
                </p:txBody>
              </p:sp>
              <p:sp>
                <p:nvSpPr>
                  <p:cNvPr id="65" name="Rectangle 64"/>
                  <p:cNvSpPr>
                    <a:spLocks/>
                  </p:cNvSpPr>
                  <p:nvPr/>
                </p:nvSpPr>
                <p:spPr>
                  <a:xfrm>
                    <a:off x="9097299" y="3235612"/>
                    <a:ext cx="2676057" cy="553998"/>
                  </a:xfrm>
                  <a:prstGeom prst="rect">
                    <a:avLst/>
                  </a:prstGeom>
                  <a:ln>
                    <a:noFill/>
                  </a:ln>
                </p:spPr>
                <p:txBody>
                  <a:bodyPr wrap="square">
                    <a:noAutofit/>
                  </a:bodyPr>
                  <a:lstStyle/>
                  <a:p>
                    <a:pPr>
                      <a:lnSpc>
                        <a:spcPct val="110000"/>
                      </a:lnSpc>
                      <a:spcAft>
                        <a:spcPts val="600"/>
                      </a:spcAft>
                    </a:pPr>
                    <a:r>
                      <a:rPr lang="en-US" sz="1000" b="1" u="sng">
                        <a:solidFill>
                          <a:srgbClr val="003344"/>
                        </a:solidFill>
                      </a:rPr>
                      <a:t>Focus Areas</a:t>
                    </a:r>
                  </a:p>
                  <a:p>
                    <a:pPr>
                      <a:lnSpc>
                        <a:spcPct val="110000"/>
                      </a:lnSpc>
                      <a:spcAft>
                        <a:spcPts val="600"/>
                      </a:spcAft>
                    </a:pPr>
                    <a:r>
                      <a:rPr lang="en-US" sz="1000">
                        <a:solidFill>
                          <a:srgbClr val="003344"/>
                        </a:solidFill>
                      </a:rPr>
                      <a:t>Data encryptions, SSL, sFTP, </a:t>
                    </a:r>
                    <a:br>
                      <a:rPr lang="en-US" sz="1000">
                        <a:solidFill>
                          <a:srgbClr val="003344"/>
                        </a:solidFill>
                      </a:rPr>
                    </a:br>
                    <a:r>
                      <a:rPr lang="en-US" sz="1000">
                        <a:solidFill>
                          <a:srgbClr val="003344"/>
                        </a:solidFill>
                      </a:rPr>
                      <a:t>data masking, tokenization</a:t>
                    </a:r>
                  </a:p>
                </p:txBody>
              </p:sp>
              <p:grpSp>
                <p:nvGrpSpPr>
                  <p:cNvPr id="66" name="Group 65"/>
                  <p:cNvGrpSpPr>
                    <a:grpSpLocks/>
                  </p:cNvGrpSpPr>
                  <p:nvPr/>
                </p:nvGrpSpPr>
                <p:grpSpPr>
                  <a:xfrm>
                    <a:off x="9219914" y="2449586"/>
                    <a:ext cx="503904" cy="503904"/>
                    <a:chOff x="4710510" y="2210425"/>
                    <a:chExt cx="345513" cy="345513"/>
                  </a:xfrm>
                </p:grpSpPr>
                <p:sp>
                  <p:nvSpPr>
                    <p:cNvPr id="67" name="Oval 66"/>
                    <p:cNvSpPr/>
                    <p:nvPr/>
                  </p:nvSpPr>
                  <p:spPr>
                    <a:xfrm>
                      <a:off x="4716016" y="2221562"/>
                      <a:ext cx="334376" cy="334376"/>
                    </a:xfrm>
                    <a:prstGeom prst="ellipse">
                      <a:avLst/>
                    </a:prstGeom>
                    <a:solidFill>
                      <a:srgbClr val="003344"/>
                    </a:solidFill>
                    <a:ln>
                      <a:noFill/>
                    </a:ln>
                  </p:spPr>
                  <p:txBody>
                    <a:bodyPr wrap="square" rtlCol="0" anchor="ctr" anchorCtr="0">
                      <a:normAutofit/>
                    </a:bodyPr>
                    <a:lstStyle/>
                    <a:p>
                      <a:pPr algn="ctr"/>
                      <a:endParaRPr lang="en-US" sz="1400">
                        <a:solidFill>
                          <a:schemeClr val="accent1"/>
                        </a:solidFill>
                      </a:endParaRPr>
                    </a:p>
                  </p:txBody>
                </p:sp>
                <p:pic>
                  <p:nvPicPr>
                    <p:cNvPr id="68" name="Picture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0510" y="2210425"/>
                      <a:ext cx="345513" cy="345513"/>
                    </a:xfrm>
                    <a:prstGeom prst="rect">
                      <a:avLst/>
                    </a:prstGeom>
                  </p:spPr>
                </p:pic>
              </p:grpSp>
            </p:grpSp>
            <p:grpSp>
              <p:nvGrpSpPr>
                <p:cNvPr id="27" name="Group 26"/>
                <p:cNvGrpSpPr/>
                <p:nvPr/>
              </p:nvGrpSpPr>
              <p:grpSpPr>
                <a:xfrm>
                  <a:off x="3465587" y="2555651"/>
                  <a:ext cx="2536399" cy="1894482"/>
                  <a:chOff x="3357194" y="2303258"/>
                  <a:chExt cx="2667226" cy="2034084"/>
                </a:xfrm>
              </p:grpSpPr>
              <p:sp>
                <p:nvSpPr>
                  <p:cNvPr id="59" name="Rounded Rectangle 58"/>
                  <p:cNvSpPr>
                    <a:spLocks/>
                  </p:cNvSpPr>
                  <p:nvPr/>
                </p:nvSpPr>
                <p:spPr>
                  <a:xfrm>
                    <a:off x="3357194" y="2303258"/>
                    <a:ext cx="2667226" cy="2034084"/>
                  </a:xfrm>
                  <a:prstGeom prst="roundRect">
                    <a:avLst>
                      <a:gd name="adj" fmla="val 0"/>
                    </a:avLst>
                  </a:prstGeom>
                  <a:solidFill>
                    <a:srgbClr val="AADDEE"/>
                  </a:solidFill>
                  <a:ln>
                    <a:noFill/>
                  </a:ln>
                  <a:effectLst/>
                </p:spPr>
                <p:style>
                  <a:lnRef idx="1">
                    <a:schemeClr val="accent4"/>
                  </a:lnRef>
                  <a:fillRef idx="3">
                    <a:schemeClr val="accent4"/>
                  </a:fillRef>
                  <a:effectRef idx="2">
                    <a:schemeClr val="accent4"/>
                  </a:effectRef>
                  <a:fontRef idx="minor">
                    <a:schemeClr val="lt1"/>
                  </a:fontRef>
                </p:style>
                <p:txBody>
                  <a:bodyPr wrap="square" lIns="792000" tIns="111600" rtlCol="0" anchor="t" anchorCtr="0">
                    <a:noAutofit/>
                  </a:bodyPr>
                  <a:lstStyle/>
                  <a:p>
                    <a:pPr>
                      <a:spcAft>
                        <a:spcPts val="600"/>
                      </a:spcAft>
                    </a:pPr>
                    <a:r>
                      <a:rPr lang="en-US" sz="1100" b="1" u="sng">
                        <a:solidFill>
                          <a:srgbClr val="003344"/>
                        </a:solidFill>
                      </a:rPr>
                      <a:t>Identity &amp; Access </a:t>
                    </a:r>
                    <a:endParaRPr lang="en-US" sz="1100">
                      <a:solidFill>
                        <a:srgbClr val="003344"/>
                      </a:solidFill>
                    </a:endParaRPr>
                  </a:p>
                  <a:p>
                    <a:pPr>
                      <a:spcAft>
                        <a:spcPts val="600"/>
                      </a:spcAft>
                    </a:pPr>
                    <a:r>
                      <a:rPr lang="en-US" sz="1000">
                        <a:solidFill>
                          <a:srgbClr val="003344"/>
                        </a:solidFill>
                      </a:rPr>
                      <a:t>Define roles and privileges on the platform to data, tools, and applications</a:t>
                    </a:r>
                    <a:r>
                      <a:rPr lang="en-US" sz="1100">
                        <a:solidFill>
                          <a:srgbClr val="003344"/>
                        </a:solidFill>
                      </a:rPr>
                      <a:t>.</a:t>
                    </a:r>
                  </a:p>
                  <a:p>
                    <a:pPr>
                      <a:spcAft>
                        <a:spcPts val="600"/>
                      </a:spcAft>
                    </a:pPr>
                    <a:endParaRPr lang="en-US" sz="1200">
                      <a:solidFill>
                        <a:srgbClr val="003344"/>
                      </a:solidFill>
                    </a:endParaRPr>
                  </a:p>
                </p:txBody>
              </p:sp>
              <p:sp>
                <p:nvSpPr>
                  <p:cNvPr id="60" name="Rectangle 59"/>
                  <p:cNvSpPr>
                    <a:spLocks/>
                  </p:cNvSpPr>
                  <p:nvPr/>
                </p:nvSpPr>
                <p:spPr>
                  <a:xfrm>
                    <a:off x="3365742" y="3263336"/>
                    <a:ext cx="2658677" cy="849463"/>
                  </a:xfrm>
                  <a:prstGeom prst="rect">
                    <a:avLst/>
                  </a:prstGeom>
                  <a:ln>
                    <a:noFill/>
                  </a:ln>
                </p:spPr>
                <p:txBody>
                  <a:bodyPr wrap="square">
                    <a:noAutofit/>
                  </a:bodyPr>
                  <a:lstStyle/>
                  <a:p>
                    <a:pPr>
                      <a:lnSpc>
                        <a:spcPct val="110000"/>
                      </a:lnSpc>
                      <a:spcAft>
                        <a:spcPts val="600"/>
                      </a:spcAft>
                    </a:pPr>
                    <a:r>
                      <a:rPr lang="en-US" sz="1000" b="1" u="sng">
                        <a:solidFill>
                          <a:srgbClr val="003344"/>
                        </a:solidFill>
                      </a:rPr>
                      <a:t>Focus Areas</a:t>
                    </a:r>
                  </a:p>
                  <a:p>
                    <a:pPr>
                      <a:lnSpc>
                        <a:spcPct val="110000"/>
                      </a:lnSpc>
                      <a:spcAft>
                        <a:spcPts val="600"/>
                      </a:spcAft>
                    </a:pPr>
                    <a:r>
                      <a:rPr lang="en-US" sz="1000">
                        <a:solidFill>
                          <a:srgbClr val="003344"/>
                        </a:solidFill>
                      </a:rPr>
                      <a:t>Identify management, access management, directory services, authentication / SSO, ACL, AD, LDAP, authorization </a:t>
                    </a:r>
                  </a:p>
                </p:txBody>
              </p:sp>
              <p:grpSp>
                <p:nvGrpSpPr>
                  <p:cNvPr id="61" name="Group 60"/>
                  <p:cNvGrpSpPr>
                    <a:grpSpLocks/>
                  </p:cNvGrpSpPr>
                  <p:nvPr/>
                </p:nvGrpSpPr>
                <p:grpSpPr>
                  <a:xfrm>
                    <a:off x="3469967" y="2449586"/>
                    <a:ext cx="487661" cy="487661"/>
                    <a:chOff x="2555776" y="2235092"/>
                    <a:chExt cx="334376" cy="334376"/>
                  </a:xfrm>
                </p:grpSpPr>
                <p:sp>
                  <p:nvSpPr>
                    <p:cNvPr id="62" name="Oval 61"/>
                    <p:cNvSpPr/>
                    <p:nvPr/>
                  </p:nvSpPr>
                  <p:spPr>
                    <a:xfrm>
                      <a:off x="2555776" y="2235092"/>
                      <a:ext cx="334376" cy="334376"/>
                    </a:xfrm>
                    <a:prstGeom prst="ellipse">
                      <a:avLst/>
                    </a:prstGeom>
                    <a:solidFill>
                      <a:srgbClr val="003344"/>
                    </a:solidFill>
                    <a:ln>
                      <a:noFill/>
                    </a:ln>
                  </p:spPr>
                  <p:txBody>
                    <a:bodyPr wrap="square" rtlCol="0" anchor="ctr" anchorCtr="0">
                      <a:normAutofit/>
                    </a:bodyPr>
                    <a:lstStyle/>
                    <a:p>
                      <a:pPr algn="ctr"/>
                      <a:endParaRPr lang="en-US" sz="1400">
                        <a:solidFill>
                          <a:schemeClr val="accent1"/>
                        </a:solidFill>
                      </a:endParaRPr>
                    </a:p>
                  </p:txBody>
                </p:sp>
                <p:pic>
                  <p:nvPicPr>
                    <p:cNvPr id="63" name="Picture 62"/>
                    <p:cNvPicPr>
                      <a:picLocks noChangeAspect="1"/>
                    </p:cNvPicPr>
                    <p:nvPr/>
                  </p:nvPicPr>
                  <p:blipFill>
                    <a:blip r:embed="rId6"/>
                    <a:stretch>
                      <a:fillRect/>
                    </a:stretch>
                  </p:blipFill>
                  <p:spPr>
                    <a:xfrm>
                      <a:off x="2639713" y="2332473"/>
                      <a:ext cx="182683" cy="148122"/>
                    </a:xfrm>
                    <a:prstGeom prst="rect">
                      <a:avLst/>
                    </a:prstGeom>
                  </p:spPr>
                </p:pic>
              </p:grpSp>
            </p:grpSp>
            <p:grpSp>
              <p:nvGrpSpPr>
                <p:cNvPr id="28" name="Group 27"/>
                <p:cNvGrpSpPr/>
                <p:nvPr/>
              </p:nvGrpSpPr>
              <p:grpSpPr>
                <a:xfrm>
                  <a:off x="715384" y="4634552"/>
                  <a:ext cx="10753555" cy="1077340"/>
                  <a:chOff x="465136" y="5068361"/>
                  <a:chExt cx="11308220" cy="1123325"/>
                </a:xfrm>
              </p:grpSpPr>
              <p:sp>
                <p:nvSpPr>
                  <p:cNvPr id="53" name="Rectangle 52"/>
                  <p:cNvSpPr>
                    <a:spLocks/>
                  </p:cNvSpPr>
                  <p:nvPr/>
                </p:nvSpPr>
                <p:spPr>
                  <a:xfrm>
                    <a:off x="465136" y="5068361"/>
                    <a:ext cx="11308220" cy="1123325"/>
                  </a:xfrm>
                  <a:prstGeom prst="rect">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wrap="square" rtlCol="0" anchor="t" anchorCtr="0">
                    <a:normAutofit/>
                  </a:bodyPr>
                  <a:lstStyle/>
                  <a:p>
                    <a:endParaRPr lang="en-US" sz="1100" b="1">
                      <a:solidFill>
                        <a:srgbClr val="FFFFFF"/>
                      </a:solidFill>
                    </a:endParaRPr>
                  </a:p>
                </p:txBody>
              </p:sp>
              <p:sp>
                <p:nvSpPr>
                  <p:cNvPr id="54" name="Rectangle 53"/>
                  <p:cNvSpPr>
                    <a:spLocks/>
                  </p:cNvSpPr>
                  <p:nvPr/>
                </p:nvSpPr>
                <p:spPr>
                  <a:xfrm>
                    <a:off x="5663637" y="5207886"/>
                    <a:ext cx="5674425" cy="983800"/>
                  </a:xfrm>
                  <a:prstGeom prst="rect">
                    <a:avLst/>
                  </a:prstGeom>
                  <a:ln>
                    <a:noFill/>
                  </a:ln>
                </p:spPr>
                <p:txBody>
                  <a:bodyPr wrap="square">
                    <a:noAutofit/>
                  </a:bodyPr>
                  <a:lstStyle/>
                  <a:p>
                    <a:pPr>
                      <a:spcAft>
                        <a:spcPts val="600"/>
                      </a:spcAft>
                    </a:pPr>
                    <a:r>
                      <a:rPr lang="en-US" sz="1400" b="1" u="sng">
                        <a:solidFill>
                          <a:srgbClr val="FFFFFF"/>
                        </a:solidFill>
                      </a:rPr>
                      <a:t>Focus Areas</a:t>
                    </a:r>
                  </a:p>
                  <a:p>
                    <a:pPr>
                      <a:lnSpc>
                        <a:spcPct val="110000"/>
                      </a:lnSpc>
                      <a:spcAft>
                        <a:spcPts val="600"/>
                      </a:spcAft>
                    </a:pPr>
                    <a:r>
                      <a:rPr lang="en-US" sz="1200">
                        <a:solidFill>
                          <a:srgbClr val="FFFFFF"/>
                        </a:solidFill>
                      </a:rPr>
                      <a:t>Audit trails, alerts, logging, monitoring, malicious detection, compliance, reporting, SOC, SLA, reporting, SA plan, CM plan, DR/BC plan</a:t>
                    </a:r>
                  </a:p>
                </p:txBody>
              </p:sp>
              <p:sp>
                <p:nvSpPr>
                  <p:cNvPr id="55" name="TextBox 54"/>
                  <p:cNvSpPr txBox="1">
                    <a:spLocks/>
                  </p:cNvSpPr>
                  <p:nvPr/>
                </p:nvSpPr>
                <p:spPr>
                  <a:xfrm>
                    <a:off x="1718075" y="5207886"/>
                    <a:ext cx="4147661" cy="923329"/>
                  </a:xfrm>
                  <a:prstGeom prst="rect">
                    <a:avLst/>
                  </a:prstGeom>
                  <a:noFill/>
                </p:spPr>
                <p:txBody>
                  <a:bodyPr wrap="square" rtlCol="0">
                    <a:noAutofit/>
                  </a:bodyPr>
                  <a:lstStyle/>
                  <a:p>
                    <a:pPr>
                      <a:spcAft>
                        <a:spcPts val="600"/>
                      </a:spcAft>
                    </a:pPr>
                    <a:r>
                      <a:rPr lang="en-US" sz="1400" b="1" u="sng">
                        <a:solidFill>
                          <a:srgbClr val="FFFFFF"/>
                        </a:solidFill>
                      </a:rPr>
                      <a:t>Security Event Management &amp; Governance </a:t>
                    </a:r>
                  </a:p>
                  <a:p>
                    <a:pPr>
                      <a:spcAft>
                        <a:spcPts val="600"/>
                      </a:spcAft>
                    </a:pPr>
                    <a:r>
                      <a:rPr lang="en-US" sz="1200" b="1">
                        <a:solidFill>
                          <a:srgbClr val="FFFFFF"/>
                        </a:solidFill>
                      </a:rPr>
                      <a:t>Ensure and support security process </a:t>
                    </a:r>
                    <a:br>
                      <a:rPr lang="en-US" sz="1200" b="1">
                        <a:solidFill>
                          <a:srgbClr val="FFFFFF"/>
                        </a:solidFill>
                      </a:rPr>
                    </a:br>
                    <a:r>
                      <a:rPr lang="en-US" sz="1200" b="1">
                        <a:solidFill>
                          <a:srgbClr val="FFFFFF"/>
                        </a:solidFill>
                      </a:rPr>
                      <a:t>and policies for the platform (SEIM)</a:t>
                    </a:r>
                  </a:p>
                  <a:p>
                    <a:pPr>
                      <a:spcAft>
                        <a:spcPts val="600"/>
                      </a:spcAft>
                    </a:pPr>
                    <a:endParaRPr lang="en-US" sz="1100"/>
                  </a:p>
                </p:txBody>
              </p:sp>
              <p:grpSp>
                <p:nvGrpSpPr>
                  <p:cNvPr id="56" name="Group 55"/>
                  <p:cNvGrpSpPr>
                    <a:grpSpLocks/>
                  </p:cNvGrpSpPr>
                  <p:nvPr/>
                </p:nvGrpSpPr>
                <p:grpSpPr>
                  <a:xfrm>
                    <a:off x="681220" y="5195555"/>
                    <a:ext cx="884321" cy="884321"/>
                    <a:chOff x="539602" y="4515163"/>
                    <a:chExt cx="736934" cy="736934"/>
                  </a:xfrm>
                </p:grpSpPr>
                <p:sp>
                  <p:nvSpPr>
                    <p:cNvPr id="57" name="Oval 56"/>
                    <p:cNvSpPr/>
                    <p:nvPr/>
                  </p:nvSpPr>
                  <p:spPr>
                    <a:xfrm>
                      <a:off x="539602" y="4515163"/>
                      <a:ext cx="736934" cy="736934"/>
                    </a:xfrm>
                    <a:prstGeom prst="ellipse">
                      <a:avLst/>
                    </a:prstGeom>
                    <a:solidFill>
                      <a:srgbClr val="003344"/>
                    </a:solidFill>
                    <a:ln>
                      <a:noFill/>
                    </a:ln>
                  </p:spPr>
                  <p:txBody>
                    <a:bodyPr wrap="square" rtlCol="0" anchor="ctr" anchorCtr="0">
                      <a:normAutofit/>
                    </a:bodyPr>
                    <a:lstStyle/>
                    <a:p>
                      <a:pPr algn="ctr"/>
                      <a:endParaRPr lang="en-US" sz="1400">
                        <a:solidFill>
                          <a:schemeClr val="accent1"/>
                        </a:solidFill>
                      </a:endParaRPr>
                    </a:p>
                  </p:txBody>
                </p:sp>
                <p:pic>
                  <p:nvPicPr>
                    <p:cNvPr id="58" name="Picture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556" y="4561027"/>
                      <a:ext cx="651569" cy="651569"/>
                    </a:xfrm>
                    <a:prstGeom prst="rect">
                      <a:avLst/>
                    </a:prstGeom>
                  </p:spPr>
                </p:pic>
              </p:grpSp>
            </p:grpSp>
            <p:grpSp>
              <p:nvGrpSpPr>
                <p:cNvPr id="29" name="Group 28"/>
                <p:cNvGrpSpPr/>
                <p:nvPr/>
              </p:nvGrpSpPr>
              <p:grpSpPr>
                <a:xfrm>
                  <a:off x="715383" y="1177979"/>
                  <a:ext cx="10753556" cy="1202896"/>
                  <a:chOff x="465135" y="876195"/>
                  <a:chExt cx="11308221" cy="1254240"/>
                </a:xfrm>
              </p:grpSpPr>
              <p:sp>
                <p:nvSpPr>
                  <p:cNvPr id="48" name="Rounded Rectangle 47"/>
                  <p:cNvSpPr>
                    <a:spLocks/>
                  </p:cNvSpPr>
                  <p:nvPr/>
                </p:nvSpPr>
                <p:spPr>
                  <a:xfrm>
                    <a:off x="465135" y="876195"/>
                    <a:ext cx="11308221" cy="1254240"/>
                  </a:xfrm>
                  <a:prstGeom prst="roundRect">
                    <a:avLst>
                      <a:gd name="adj" fmla="val 0"/>
                    </a:avLst>
                  </a:prstGeom>
                  <a:solidFill>
                    <a:schemeClr val="bg1"/>
                  </a:solidFill>
                  <a:ln>
                    <a:solidFill>
                      <a:schemeClr val="bg1"/>
                    </a:solidFill>
                  </a:ln>
                  <a:effectLst/>
                </p:spPr>
                <p:style>
                  <a:lnRef idx="1">
                    <a:schemeClr val="dk1"/>
                  </a:lnRef>
                  <a:fillRef idx="2">
                    <a:schemeClr val="dk1"/>
                  </a:fillRef>
                  <a:effectRef idx="1">
                    <a:schemeClr val="dk1"/>
                  </a:effectRef>
                  <a:fontRef idx="minor">
                    <a:schemeClr val="dk1"/>
                  </a:fontRef>
                </p:style>
                <p:txBody>
                  <a:bodyPr wrap="square" rtlCol="0" anchor="t" anchorCtr="0">
                    <a:normAutofit/>
                  </a:bodyPr>
                  <a:lstStyle/>
                  <a:p>
                    <a:endParaRPr lang="en-US" sz="1200" b="1">
                      <a:solidFill>
                        <a:srgbClr val="FFFFFF"/>
                      </a:solidFill>
                    </a:endParaRPr>
                  </a:p>
                </p:txBody>
              </p:sp>
              <p:sp>
                <p:nvSpPr>
                  <p:cNvPr id="49" name="Rectangle 48"/>
                  <p:cNvSpPr/>
                  <p:nvPr/>
                </p:nvSpPr>
                <p:spPr>
                  <a:xfrm>
                    <a:off x="1718075" y="1007110"/>
                    <a:ext cx="3428813" cy="923329"/>
                  </a:xfrm>
                  <a:prstGeom prst="rect">
                    <a:avLst/>
                  </a:prstGeom>
                  <a:ln>
                    <a:noFill/>
                  </a:ln>
                </p:spPr>
                <p:txBody>
                  <a:bodyPr wrap="square">
                    <a:normAutofit lnSpcReduction="10000"/>
                  </a:bodyPr>
                  <a:lstStyle/>
                  <a:p>
                    <a:pPr>
                      <a:spcAft>
                        <a:spcPts val="600"/>
                      </a:spcAft>
                    </a:pPr>
                    <a:r>
                      <a:rPr lang="en-US" sz="1400" b="1" u="sng">
                        <a:solidFill>
                          <a:srgbClr val="003344"/>
                        </a:solidFill>
                      </a:rPr>
                      <a:t>Operations Management </a:t>
                    </a:r>
                  </a:p>
                  <a:p>
                    <a:pPr>
                      <a:lnSpc>
                        <a:spcPct val="110000"/>
                      </a:lnSpc>
                      <a:spcAft>
                        <a:spcPts val="600"/>
                      </a:spcAft>
                    </a:pPr>
                    <a:r>
                      <a:rPr lang="en-US" sz="1200" b="1">
                        <a:solidFill>
                          <a:srgbClr val="003344"/>
                        </a:solidFill>
                      </a:rPr>
                      <a:t>Operations management framework – run and manage across diverse set of cloud tools and technologies</a:t>
                    </a:r>
                  </a:p>
                </p:txBody>
              </p:sp>
              <p:sp>
                <p:nvSpPr>
                  <p:cNvPr id="50" name="Oval 49"/>
                  <p:cNvSpPr/>
                  <p:nvPr/>
                </p:nvSpPr>
                <p:spPr>
                  <a:xfrm>
                    <a:off x="681220" y="1050315"/>
                    <a:ext cx="884321" cy="884321"/>
                  </a:xfrm>
                  <a:prstGeom prst="ellipse">
                    <a:avLst/>
                  </a:prstGeom>
                  <a:solidFill>
                    <a:srgbClr val="003344"/>
                  </a:solidFill>
                  <a:ln>
                    <a:noFill/>
                  </a:ln>
                </p:spPr>
                <p:txBody>
                  <a:bodyPr wrap="square" rtlCol="0" anchor="ctr" anchorCtr="0">
                    <a:normAutofit/>
                  </a:bodyPr>
                  <a:lstStyle/>
                  <a:p>
                    <a:pPr algn="ctr"/>
                    <a:endParaRPr lang="en-US" sz="1400">
                      <a:solidFill>
                        <a:schemeClr val="accent1"/>
                      </a:solidFill>
                    </a:endParaRPr>
                  </a:p>
                </p:txBody>
              </p:sp>
              <p:pic>
                <p:nvPicPr>
                  <p:cNvPr id="51" name="Picture 50"/>
                  <p:cNvPicPr>
                    <a:picLocks/>
                  </p:cNvPicPr>
                  <p:nvPr/>
                </p:nvPicPr>
                <p:blipFill>
                  <a:blip r:embed="rId8">
                    <a:extLst>
                      <a:ext uri="{28A0092B-C50C-407E-A947-70E740481C1C}">
                        <a14:useLocalDpi xmlns:a14="http://schemas.microsoft.com/office/drawing/2010/main" val="0"/>
                      </a:ext>
                    </a:extLst>
                  </a:blip>
                  <a:stretch>
                    <a:fillRect/>
                  </a:stretch>
                </p:blipFill>
                <p:spPr>
                  <a:xfrm>
                    <a:off x="724365" y="1109451"/>
                    <a:ext cx="761755" cy="761755"/>
                  </a:xfrm>
                  <a:prstGeom prst="rect">
                    <a:avLst/>
                  </a:prstGeom>
                </p:spPr>
              </p:pic>
              <p:sp>
                <p:nvSpPr>
                  <p:cNvPr id="52" name="Rectangle 51"/>
                  <p:cNvSpPr/>
                  <p:nvPr/>
                </p:nvSpPr>
                <p:spPr>
                  <a:xfrm>
                    <a:off x="5663637" y="1007110"/>
                    <a:ext cx="5831111" cy="1008091"/>
                  </a:xfrm>
                  <a:prstGeom prst="rect">
                    <a:avLst/>
                  </a:prstGeom>
                  <a:ln>
                    <a:noFill/>
                  </a:ln>
                </p:spPr>
                <p:txBody>
                  <a:bodyPr wrap="square">
                    <a:normAutofit/>
                  </a:bodyPr>
                  <a:lstStyle/>
                  <a:p>
                    <a:pPr>
                      <a:spcAft>
                        <a:spcPts val="600"/>
                      </a:spcAft>
                    </a:pPr>
                    <a:r>
                      <a:rPr lang="en-US" sz="1400" b="1" u="sng">
                        <a:solidFill>
                          <a:srgbClr val="003344"/>
                        </a:solidFill>
                      </a:rPr>
                      <a:t>Focus Areas</a:t>
                    </a:r>
                  </a:p>
                  <a:p>
                    <a:pPr>
                      <a:lnSpc>
                        <a:spcPct val="110000"/>
                      </a:lnSpc>
                      <a:spcAft>
                        <a:spcPts val="600"/>
                      </a:spcAft>
                    </a:pPr>
                    <a:r>
                      <a:rPr lang="en-US" sz="1200">
                        <a:solidFill>
                          <a:srgbClr val="003344"/>
                        </a:solidFill>
                      </a:rPr>
                      <a:t>Quality management, patch management, user life cycle management, external static testing, vendors testing, vulnerability management, internal penetration testing, security certifications </a:t>
                    </a:r>
                  </a:p>
                </p:txBody>
              </p:sp>
            </p:grpSp>
          </p:grpSp>
          <p:sp>
            <p:nvSpPr>
              <p:cNvPr id="85" name="Rectangle 8"/>
              <p:cNvSpPr>
                <a:spLocks noChangeArrowheads="1"/>
              </p:cNvSpPr>
              <p:nvPr/>
            </p:nvSpPr>
            <p:spPr bwMode="auto">
              <a:xfrm>
                <a:off x="840174" y="6113494"/>
                <a:ext cx="8112" cy="289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86" name="Oval 14"/>
              <p:cNvSpPr>
                <a:spLocks noChangeArrowheads="1"/>
              </p:cNvSpPr>
              <p:nvPr/>
            </p:nvSpPr>
            <p:spPr bwMode="auto">
              <a:xfrm>
                <a:off x="949689" y="6131450"/>
                <a:ext cx="6953" cy="57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grpSp>
            <p:nvGrpSpPr>
              <p:cNvPr id="87" name="Group 86"/>
              <p:cNvGrpSpPr/>
              <p:nvPr/>
            </p:nvGrpSpPr>
            <p:grpSpPr>
              <a:xfrm>
                <a:off x="6266920" y="5986424"/>
                <a:ext cx="286060" cy="444425"/>
                <a:chOff x="6488213" y="2555045"/>
                <a:chExt cx="929638" cy="1444291"/>
              </a:xfrm>
              <a:solidFill>
                <a:schemeClr val="accent1"/>
              </a:solidFill>
            </p:grpSpPr>
            <p:sp>
              <p:nvSpPr>
                <p:cNvPr id="88" name="Freeform 21"/>
                <p:cNvSpPr>
                  <a:spLocks noEditPoints="1"/>
                </p:cNvSpPr>
                <p:nvPr/>
              </p:nvSpPr>
              <p:spPr bwMode="auto">
                <a:xfrm>
                  <a:off x="6488213" y="2555045"/>
                  <a:ext cx="929638" cy="1444291"/>
                </a:xfrm>
                <a:custGeom>
                  <a:avLst/>
                  <a:gdLst>
                    <a:gd name="T0" fmla="*/ 101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1 w 203"/>
                    <a:gd name="T15" fmla="*/ 0 h 316"/>
                    <a:gd name="T16" fmla="*/ 101 w 203"/>
                    <a:gd name="T17" fmla="*/ 277 h 316"/>
                    <a:gd name="T18" fmla="*/ 80 w 203"/>
                    <a:gd name="T19" fmla="*/ 222 h 316"/>
                    <a:gd name="T20" fmla="*/ 123 w 203"/>
                    <a:gd name="T21" fmla="*/ 222 h 316"/>
                    <a:gd name="T22" fmla="*/ 101 w 203"/>
                    <a:gd name="T23" fmla="*/ 277 h 316"/>
                    <a:gd name="T24" fmla="*/ 136 w 203"/>
                    <a:gd name="T25" fmla="*/ 147 h 316"/>
                    <a:gd name="T26" fmla="*/ 133 w 203"/>
                    <a:gd name="T27" fmla="*/ 148 h 316"/>
                    <a:gd name="T28" fmla="*/ 70 w 203"/>
                    <a:gd name="T29" fmla="*/ 148 h 316"/>
                    <a:gd name="T30" fmla="*/ 67 w 203"/>
                    <a:gd name="T31" fmla="*/ 147 h 316"/>
                    <a:gd name="T32" fmla="*/ 67 w 203"/>
                    <a:gd name="T33" fmla="*/ 143 h 316"/>
                    <a:gd name="T34" fmla="*/ 95 w 203"/>
                    <a:gd name="T35" fmla="*/ 134 h 316"/>
                    <a:gd name="T36" fmla="*/ 95 w 203"/>
                    <a:gd name="T37" fmla="*/ 130 h 316"/>
                    <a:gd name="T38" fmla="*/ 108 w 203"/>
                    <a:gd name="T39" fmla="*/ 130 h 316"/>
                    <a:gd name="T40" fmla="*/ 108 w 203"/>
                    <a:gd name="T41" fmla="*/ 135 h 316"/>
                    <a:gd name="T42" fmla="*/ 136 w 203"/>
                    <a:gd name="T43" fmla="*/ 143 h 316"/>
                    <a:gd name="T44" fmla="*/ 136 w 203"/>
                    <a:gd name="T45" fmla="*/ 147 h 316"/>
                    <a:gd name="T46" fmla="*/ 158 w 203"/>
                    <a:gd name="T47" fmla="*/ 123 h 316"/>
                    <a:gd name="T48" fmla="*/ 155 w 203"/>
                    <a:gd name="T49" fmla="*/ 126 h 316"/>
                    <a:gd name="T50" fmla="*/ 48 w 203"/>
                    <a:gd name="T51" fmla="*/ 126 h 316"/>
                    <a:gd name="T52" fmla="*/ 45 w 203"/>
                    <a:gd name="T53" fmla="*/ 123 h 316"/>
                    <a:gd name="T54" fmla="*/ 45 w 203"/>
                    <a:gd name="T55" fmla="*/ 51 h 316"/>
                    <a:gd name="T56" fmla="*/ 48 w 203"/>
                    <a:gd name="T57" fmla="*/ 48 h 316"/>
                    <a:gd name="T58" fmla="*/ 155 w 203"/>
                    <a:gd name="T59" fmla="*/ 48 h 316"/>
                    <a:gd name="T60" fmla="*/ 158 w 203"/>
                    <a:gd name="T61" fmla="*/ 51 h 316"/>
                    <a:gd name="T62" fmla="*/ 158 w 203"/>
                    <a:gd name="T63" fmla="*/ 1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 h="316">
                      <a:moveTo>
                        <a:pt x="101" y="0"/>
                      </a:moveTo>
                      <a:cubicBezTo>
                        <a:pt x="49" y="0"/>
                        <a:pt x="0" y="42"/>
                        <a:pt x="0" y="95"/>
                      </a:cubicBezTo>
                      <a:cubicBezTo>
                        <a:pt x="0" y="111"/>
                        <a:pt x="8"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1" y="0"/>
                      </a:cubicBezTo>
                      <a:close/>
                      <a:moveTo>
                        <a:pt x="101" y="277"/>
                      </a:moveTo>
                      <a:cubicBezTo>
                        <a:pt x="80" y="222"/>
                        <a:pt x="80" y="222"/>
                        <a:pt x="80" y="222"/>
                      </a:cubicBezTo>
                      <a:cubicBezTo>
                        <a:pt x="123" y="222"/>
                        <a:pt x="123" y="222"/>
                        <a:pt x="123" y="222"/>
                      </a:cubicBezTo>
                      <a:lnTo>
                        <a:pt x="101" y="277"/>
                      </a:lnTo>
                      <a:close/>
                      <a:moveTo>
                        <a:pt x="136" y="147"/>
                      </a:moveTo>
                      <a:cubicBezTo>
                        <a:pt x="135" y="147"/>
                        <a:pt x="134" y="148"/>
                        <a:pt x="133" y="148"/>
                      </a:cubicBezTo>
                      <a:cubicBezTo>
                        <a:pt x="70" y="148"/>
                        <a:pt x="70" y="148"/>
                        <a:pt x="70" y="148"/>
                      </a:cubicBezTo>
                      <a:cubicBezTo>
                        <a:pt x="69" y="148"/>
                        <a:pt x="68" y="147"/>
                        <a:pt x="67" y="147"/>
                      </a:cubicBezTo>
                      <a:cubicBezTo>
                        <a:pt x="66" y="146"/>
                        <a:pt x="67" y="144"/>
                        <a:pt x="67" y="143"/>
                      </a:cubicBezTo>
                      <a:cubicBezTo>
                        <a:pt x="67" y="143"/>
                        <a:pt x="95" y="144"/>
                        <a:pt x="95" y="134"/>
                      </a:cubicBezTo>
                      <a:cubicBezTo>
                        <a:pt x="95" y="133"/>
                        <a:pt x="95" y="131"/>
                        <a:pt x="95" y="130"/>
                      </a:cubicBezTo>
                      <a:cubicBezTo>
                        <a:pt x="108" y="130"/>
                        <a:pt x="108" y="130"/>
                        <a:pt x="108" y="130"/>
                      </a:cubicBezTo>
                      <a:cubicBezTo>
                        <a:pt x="108" y="131"/>
                        <a:pt x="108" y="134"/>
                        <a:pt x="108" y="135"/>
                      </a:cubicBezTo>
                      <a:cubicBezTo>
                        <a:pt x="108" y="142"/>
                        <a:pt x="136" y="143"/>
                        <a:pt x="136" y="143"/>
                      </a:cubicBezTo>
                      <a:cubicBezTo>
                        <a:pt x="136" y="144"/>
                        <a:pt x="137" y="146"/>
                        <a:pt x="136" y="147"/>
                      </a:cubicBezTo>
                      <a:close/>
                      <a:moveTo>
                        <a:pt x="158" y="123"/>
                      </a:moveTo>
                      <a:cubicBezTo>
                        <a:pt x="158" y="124"/>
                        <a:pt x="157" y="126"/>
                        <a:pt x="155" y="126"/>
                      </a:cubicBezTo>
                      <a:cubicBezTo>
                        <a:pt x="48" y="126"/>
                        <a:pt x="48" y="126"/>
                        <a:pt x="48" y="126"/>
                      </a:cubicBezTo>
                      <a:cubicBezTo>
                        <a:pt x="46" y="126"/>
                        <a:pt x="45" y="124"/>
                        <a:pt x="45" y="123"/>
                      </a:cubicBezTo>
                      <a:cubicBezTo>
                        <a:pt x="45" y="51"/>
                        <a:pt x="45" y="51"/>
                        <a:pt x="45" y="51"/>
                      </a:cubicBezTo>
                      <a:cubicBezTo>
                        <a:pt x="45" y="49"/>
                        <a:pt x="46" y="48"/>
                        <a:pt x="48" y="48"/>
                      </a:cubicBezTo>
                      <a:cubicBezTo>
                        <a:pt x="155" y="48"/>
                        <a:pt x="155" y="48"/>
                        <a:pt x="155" y="48"/>
                      </a:cubicBezTo>
                      <a:cubicBezTo>
                        <a:pt x="157" y="48"/>
                        <a:pt x="158" y="49"/>
                        <a:pt x="158" y="51"/>
                      </a:cubicBezTo>
                      <a:cubicBezTo>
                        <a:pt x="158" y="123"/>
                        <a:pt x="158" y="123"/>
                        <a:pt x="15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89" name="Freeform 23"/>
                <p:cNvSpPr>
                  <a:spLocks noEditPoints="1"/>
                </p:cNvSpPr>
                <p:nvPr/>
              </p:nvSpPr>
              <p:spPr bwMode="auto">
                <a:xfrm>
                  <a:off x="6726433" y="2810603"/>
                  <a:ext cx="453199" cy="271046"/>
                </a:xfrm>
                <a:custGeom>
                  <a:avLst/>
                  <a:gdLst>
                    <a:gd name="T0" fmla="*/ 1 w 99"/>
                    <a:gd name="T1" fmla="*/ 0 h 59"/>
                    <a:gd name="T2" fmla="*/ 0 w 99"/>
                    <a:gd name="T3" fmla="*/ 0 h 59"/>
                    <a:gd name="T4" fmla="*/ 0 w 99"/>
                    <a:gd name="T5" fmla="*/ 59 h 59"/>
                    <a:gd name="T6" fmla="*/ 99 w 99"/>
                    <a:gd name="T7" fmla="*/ 59 h 59"/>
                    <a:gd name="T8" fmla="*/ 99 w 99"/>
                    <a:gd name="T9" fmla="*/ 0 h 59"/>
                    <a:gd name="T10" fmla="*/ 99 w 99"/>
                    <a:gd name="T11" fmla="*/ 0 h 59"/>
                    <a:gd name="T12" fmla="*/ 1 w 99"/>
                    <a:gd name="T13" fmla="*/ 0 h 59"/>
                    <a:gd name="T14" fmla="*/ 87 w 99"/>
                    <a:gd name="T15" fmla="*/ 13 h 59"/>
                    <a:gd name="T16" fmla="*/ 81 w 99"/>
                    <a:gd name="T17" fmla="*/ 20 h 59"/>
                    <a:gd name="T18" fmla="*/ 81 w 99"/>
                    <a:gd name="T19" fmla="*/ 21 h 59"/>
                    <a:gd name="T20" fmla="*/ 76 w 99"/>
                    <a:gd name="T21" fmla="*/ 39 h 59"/>
                    <a:gd name="T22" fmla="*/ 77 w 99"/>
                    <a:gd name="T23" fmla="*/ 40 h 59"/>
                    <a:gd name="T24" fmla="*/ 79 w 99"/>
                    <a:gd name="T25" fmla="*/ 42 h 59"/>
                    <a:gd name="T26" fmla="*/ 79 w 99"/>
                    <a:gd name="T27" fmla="*/ 42 h 59"/>
                    <a:gd name="T28" fmla="*/ 79 w 99"/>
                    <a:gd name="T29" fmla="*/ 44 h 59"/>
                    <a:gd name="T30" fmla="*/ 78 w 99"/>
                    <a:gd name="T31" fmla="*/ 49 h 59"/>
                    <a:gd name="T32" fmla="*/ 73 w 99"/>
                    <a:gd name="T33" fmla="*/ 52 h 59"/>
                    <a:gd name="T34" fmla="*/ 70 w 99"/>
                    <a:gd name="T35" fmla="*/ 52 h 59"/>
                    <a:gd name="T36" fmla="*/ 67 w 99"/>
                    <a:gd name="T37" fmla="*/ 50 h 59"/>
                    <a:gd name="T38" fmla="*/ 65 w 99"/>
                    <a:gd name="T39" fmla="*/ 44 h 59"/>
                    <a:gd name="T40" fmla="*/ 65 w 99"/>
                    <a:gd name="T41" fmla="*/ 43 h 59"/>
                    <a:gd name="T42" fmla="*/ 54 w 99"/>
                    <a:gd name="T43" fmla="*/ 35 h 59"/>
                    <a:gd name="T44" fmla="*/ 53 w 99"/>
                    <a:gd name="T45" fmla="*/ 35 h 59"/>
                    <a:gd name="T46" fmla="*/ 52 w 99"/>
                    <a:gd name="T47" fmla="*/ 35 h 59"/>
                    <a:gd name="T48" fmla="*/ 48 w 99"/>
                    <a:gd name="T49" fmla="*/ 36 h 59"/>
                    <a:gd name="T50" fmla="*/ 47 w 99"/>
                    <a:gd name="T51" fmla="*/ 36 h 59"/>
                    <a:gd name="T52" fmla="*/ 45 w 99"/>
                    <a:gd name="T53" fmla="*/ 35 h 59"/>
                    <a:gd name="T54" fmla="*/ 45 w 99"/>
                    <a:gd name="T55" fmla="*/ 34 h 59"/>
                    <a:gd name="T56" fmla="*/ 44 w 99"/>
                    <a:gd name="T57" fmla="*/ 34 h 59"/>
                    <a:gd name="T58" fmla="*/ 43 w 99"/>
                    <a:gd name="T59" fmla="*/ 34 h 59"/>
                    <a:gd name="T60" fmla="*/ 26 w 99"/>
                    <a:gd name="T61" fmla="*/ 41 h 59"/>
                    <a:gd name="T62" fmla="*/ 25 w 99"/>
                    <a:gd name="T63" fmla="*/ 42 h 59"/>
                    <a:gd name="T64" fmla="*/ 13 w 99"/>
                    <a:gd name="T65" fmla="*/ 46 h 59"/>
                    <a:gd name="T66" fmla="*/ 11 w 99"/>
                    <a:gd name="T67" fmla="*/ 39 h 59"/>
                    <a:gd name="T68" fmla="*/ 14 w 99"/>
                    <a:gd name="T69" fmla="*/ 35 h 59"/>
                    <a:gd name="T70" fmla="*/ 20 w 99"/>
                    <a:gd name="T71" fmla="*/ 34 h 59"/>
                    <a:gd name="T72" fmla="*/ 23 w 99"/>
                    <a:gd name="T73" fmla="*/ 35 h 59"/>
                    <a:gd name="T74" fmla="*/ 23 w 99"/>
                    <a:gd name="T75" fmla="*/ 36 h 59"/>
                    <a:gd name="T76" fmla="*/ 24 w 99"/>
                    <a:gd name="T77" fmla="*/ 36 h 59"/>
                    <a:gd name="T78" fmla="*/ 41 w 99"/>
                    <a:gd name="T79" fmla="*/ 29 h 59"/>
                    <a:gd name="T80" fmla="*/ 42 w 99"/>
                    <a:gd name="T81" fmla="*/ 28 h 59"/>
                    <a:gd name="T82" fmla="*/ 48 w 99"/>
                    <a:gd name="T83" fmla="*/ 22 h 59"/>
                    <a:gd name="T84" fmla="*/ 51 w 99"/>
                    <a:gd name="T85" fmla="*/ 22 h 59"/>
                    <a:gd name="T86" fmla="*/ 56 w 99"/>
                    <a:gd name="T87" fmla="*/ 27 h 59"/>
                    <a:gd name="T88" fmla="*/ 56 w 99"/>
                    <a:gd name="T89" fmla="*/ 30 h 59"/>
                    <a:gd name="T90" fmla="*/ 57 w 99"/>
                    <a:gd name="T91" fmla="*/ 31 h 59"/>
                    <a:gd name="T92" fmla="*/ 68 w 99"/>
                    <a:gd name="T93" fmla="*/ 39 h 59"/>
                    <a:gd name="T94" fmla="*/ 68 w 99"/>
                    <a:gd name="T95" fmla="*/ 39 h 59"/>
                    <a:gd name="T96" fmla="*/ 69 w 99"/>
                    <a:gd name="T97" fmla="*/ 39 h 59"/>
                    <a:gd name="T98" fmla="*/ 69 w 99"/>
                    <a:gd name="T99" fmla="*/ 39 h 59"/>
                    <a:gd name="T100" fmla="*/ 70 w 99"/>
                    <a:gd name="T101" fmla="*/ 39 h 59"/>
                    <a:gd name="T102" fmla="*/ 71 w 99"/>
                    <a:gd name="T103" fmla="*/ 38 h 59"/>
                    <a:gd name="T104" fmla="*/ 75 w 99"/>
                    <a:gd name="T105" fmla="*/ 19 h 59"/>
                    <a:gd name="T106" fmla="*/ 75 w 99"/>
                    <a:gd name="T107" fmla="*/ 18 h 59"/>
                    <a:gd name="T108" fmla="*/ 75 w 99"/>
                    <a:gd name="T109" fmla="*/ 18 h 59"/>
                    <a:gd name="T110" fmla="*/ 74 w 99"/>
                    <a:gd name="T111" fmla="*/ 9 h 59"/>
                    <a:gd name="T112" fmla="*/ 82 w 99"/>
                    <a:gd name="T113" fmla="*/ 6 h 59"/>
                    <a:gd name="T114" fmla="*/ 87 w 99"/>
                    <a:gd name="T115"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9">
                      <a:moveTo>
                        <a:pt x="1" y="0"/>
                      </a:moveTo>
                      <a:cubicBezTo>
                        <a:pt x="0" y="0"/>
                        <a:pt x="0" y="0"/>
                        <a:pt x="0" y="0"/>
                      </a:cubicBezTo>
                      <a:cubicBezTo>
                        <a:pt x="0" y="59"/>
                        <a:pt x="0" y="59"/>
                        <a:pt x="0" y="59"/>
                      </a:cubicBezTo>
                      <a:cubicBezTo>
                        <a:pt x="99" y="59"/>
                        <a:pt x="99" y="59"/>
                        <a:pt x="99" y="59"/>
                      </a:cubicBezTo>
                      <a:cubicBezTo>
                        <a:pt x="99" y="0"/>
                        <a:pt x="99" y="0"/>
                        <a:pt x="99" y="0"/>
                      </a:cubicBezTo>
                      <a:cubicBezTo>
                        <a:pt x="99" y="0"/>
                        <a:pt x="99" y="0"/>
                        <a:pt x="99" y="0"/>
                      </a:cubicBezTo>
                      <a:cubicBezTo>
                        <a:pt x="1" y="0"/>
                        <a:pt x="1" y="0"/>
                        <a:pt x="1" y="0"/>
                      </a:cubicBezTo>
                      <a:close/>
                      <a:moveTo>
                        <a:pt x="87" y="13"/>
                      </a:moveTo>
                      <a:cubicBezTo>
                        <a:pt x="86" y="16"/>
                        <a:pt x="84" y="19"/>
                        <a:pt x="81" y="20"/>
                      </a:cubicBezTo>
                      <a:cubicBezTo>
                        <a:pt x="81" y="20"/>
                        <a:pt x="81" y="20"/>
                        <a:pt x="81" y="21"/>
                      </a:cubicBezTo>
                      <a:cubicBezTo>
                        <a:pt x="81" y="21"/>
                        <a:pt x="81" y="21"/>
                        <a:pt x="76" y="39"/>
                      </a:cubicBezTo>
                      <a:cubicBezTo>
                        <a:pt x="76" y="39"/>
                        <a:pt x="77" y="40"/>
                        <a:pt x="77" y="40"/>
                      </a:cubicBezTo>
                      <a:cubicBezTo>
                        <a:pt x="77" y="40"/>
                        <a:pt x="78" y="41"/>
                        <a:pt x="79" y="42"/>
                      </a:cubicBezTo>
                      <a:cubicBezTo>
                        <a:pt x="79" y="42"/>
                        <a:pt x="79" y="42"/>
                        <a:pt x="79" y="42"/>
                      </a:cubicBezTo>
                      <a:cubicBezTo>
                        <a:pt x="79" y="43"/>
                        <a:pt x="79" y="44"/>
                        <a:pt x="79" y="44"/>
                      </a:cubicBezTo>
                      <a:cubicBezTo>
                        <a:pt x="79" y="46"/>
                        <a:pt x="79" y="47"/>
                        <a:pt x="78" y="49"/>
                      </a:cubicBezTo>
                      <a:cubicBezTo>
                        <a:pt x="77" y="51"/>
                        <a:pt x="75" y="52"/>
                        <a:pt x="73" y="52"/>
                      </a:cubicBezTo>
                      <a:cubicBezTo>
                        <a:pt x="72" y="52"/>
                        <a:pt x="71" y="52"/>
                        <a:pt x="70" y="52"/>
                      </a:cubicBezTo>
                      <a:cubicBezTo>
                        <a:pt x="69" y="52"/>
                        <a:pt x="68" y="51"/>
                        <a:pt x="67" y="50"/>
                      </a:cubicBezTo>
                      <a:cubicBezTo>
                        <a:pt x="66" y="48"/>
                        <a:pt x="65" y="46"/>
                        <a:pt x="65" y="44"/>
                      </a:cubicBezTo>
                      <a:cubicBezTo>
                        <a:pt x="65" y="44"/>
                        <a:pt x="65" y="44"/>
                        <a:pt x="65" y="43"/>
                      </a:cubicBezTo>
                      <a:cubicBezTo>
                        <a:pt x="65" y="43"/>
                        <a:pt x="65" y="43"/>
                        <a:pt x="54" y="35"/>
                      </a:cubicBezTo>
                      <a:cubicBezTo>
                        <a:pt x="53" y="35"/>
                        <a:pt x="53" y="35"/>
                        <a:pt x="53" y="35"/>
                      </a:cubicBezTo>
                      <a:cubicBezTo>
                        <a:pt x="53" y="35"/>
                        <a:pt x="53" y="35"/>
                        <a:pt x="52" y="35"/>
                      </a:cubicBezTo>
                      <a:cubicBezTo>
                        <a:pt x="51" y="36"/>
                        <a:pt x="49" y="36"/>
                        <a:pt x="48" y="36"/>
                      </a:cubicBezTo>
                      <a:cubicBezTo>
                        <a:pt x="47" y="36"/>
                        <a:pt x="47" y="36"/>
                        <a:pt x="47" y="36"/>
                      </a:cubicBezTo>
                      <a:cubicBezTo>
                        <a:pt x="46" y="35"/>
                        <a:pt x="46" y="35"/>
                        <a:pt x="45" y="35"/>
                      </a:cubicBezTo>
                      <a:cubicBezTo>
                        <a:pt x="45" y="35"/>
                        <a:pt x="45" y="34"/>
                        <a:pt x="45" y="34"/>
                      </a:cubicBezTo>
                      <a:cubicBezTo>
                        <a:pt x="44" y="34"/>
                        <a:pt x="44" y="34"/>
                        <a:pt x="44" y="34"/>
                      </a:cubicBezTo>
                      <a:cubicBezTo>
                        <a:pt x="44" y="34"/>
                        <a:pt x="43" y="34"/>
                        <a:pt x="43" y="34"/>
                      </a:cubicBezTo>
                      <a:cubicBezTo>
                        <a:pt x="43" y="34"/>
                        <a:pt x="43" y="34"/>
                        <a:pt x="26" y="41"/>
                      </a:cubicBezTo>
                      <a:cubicBezTo>
                        <a:pt x="25" y="41"/>
                        <a:pt x="25" y="41"/>
                        <a:pt x="25" y="42"/>
                      </a:cubicBezTo>
                      <a:cubicBezTo>
                        <a:pt x="24" y="47"/>
                        <a:pt x="17" y="49"/>
                        <a:pt x="13" y="46"/>
                      </a:cubicBezTo>
                      <a:cubicBezTo>
                        <a:pt x="12" y="44"/>
                        <a:pt x="11" y="42"/>
                        <a:pt x="11" y="39"/>
                      </a:cubicBezTo>
                      <a:cubicBezTo>
                        <a:pt x="12" y="37"/>
                        <a:pt x="13" y="36"/>
                        <a:pt x="14" y="35"/>
                      </a:cubicBezTo>
                      <a:cubicBezTo>
                        <a:pt x="16" y="34"/>
                        <a:pt x="18" y="33"/>
                        <a:pt x="20" y="34"/>
                      </a:cubicBezTo>
                      <a:cubicBezTo>
                        <a:pt x="21" y="34"/>
                        <a:pt x="22" y="35"/>
                        <a:pt x="23" y="35"/>
                      </a:cubicBezTo>
                      <a:cubicBezTo>
                        <a:pt x="23" y="36"/>
                        <a:pt x="23" y="36"/>
                        <a:pt x="23" y="36"/>
                      </a:cubicBezTo>
                      <a:cubicBezTo>
                        <a:pt x="23" y="36"/>
                        <a:pt x="24" y="36"/>
                        <a:pt x="24" y="36"/>
                      </a:cubicBezTo>
                      <a:cubicBezTo>
                        <a:pt x="24" y="36"/>
                        <a:pt x="24" y="36"/>
                        <a:pt x="41" y="29"/>
                      </a:cubicBezTo>
                      <a:cubicBezTo>
                        <a:pt x="42" y="29"/>
                        <a:pt x="42" y="28"/>
                        <a:pt x="42" y="28"/>
                      </a:cubicBezTo>
                      <a:cubicBezTo>
                        <a:pt x="42" y="25"/>
                        <a:pt x="45" y="23"/>
                        <a:pt x="48" y="22"/>
                      </a:cubicBezTo>
                      <a:cubicBezTo>
                        <a:pt x="49" y="22"/>
                        <a:pt x="50" y="22"/>
                        <a:pt x="51" y="22"/>
                      </a:cubicBezTo>
                      <a:cubicBezTo>
                        <a:pt x="53" y="23"/>
                        <a:pt x="55" y="25"/>
                        <a:pt x="56" y="27"/>
                      </a:cubicBezTo>
                      <a:cubicBezTo>
                        <a:pt x="56" y="28"/>
                        <a:pt x="56" y="29"/>
                        <a:pt x="56" y="30"/>
                      </a:cubicBezTo>
                      <a:cubicBezTo>
                        <a:pt x="56" y="31"/>
                        <a:pt x="56" y="31"/>
                        <a:pt x="57" y="31"/>
                      </a:cubicBezTo>
                      <a:cubicBezTo>
                        <a:pt x="57" y="31"/>
                        <a:pt x="57" y="31"/>
                        <a:pt x="68" y="39"/>
                      </a:cubicBezTo>
                      <a:cubicBezTo>
                        <a:pt x="68" y="39"/>
                        <a:pt x="68" y="39"/>
                        <a:pt x="68" y="39"/>
                      </a:cubicBezTo>
                      <a:cubicBezTo>
                        <a:pt x="69" y="39"/>
                        <a:pt x="69" y="39"/>
                        <a:pt x="69" y="39"/>
                      </a:cubicBezTo>
                      <a:cubicBezTo>
                        <a:pt x="69" y="39"/>
                        <a:pt x="69" y="39"/>
                        <a:pt x="69" y="39"/>
                      </a:cubicBezTo>
                      <a:cubicBezTo>
                        <a:pt x="70" y="39"/>
                        <a:pt x="70" y="39"/>
                        <a:pt x="70" y="39"/>
                      </a:cubicBezTo>
                      <a:cubicBezTo>
                        <a:pt x="71" y="38"/>
                        <a:pt x="71" y="38"/>
                        <a:pt x="71" y="38"/>
                      </a:cubicBezTo>
                      <a:cubicBezTo>
                        <a:pt x="71" y="38"/>
                        <a:pt x="71" y="38"/>
                        <a:pt x="75" y="19"/>
                      </a:cubicBezTo>
                      <a:cubicBezTo>
                        <a:pt x="76" y="19"/>
                        <a:pt x="75" y="18"/>
                        <a:pt x="75" y="18"/>
                      </a:cubicBezTo>
                      <a:cubicBezTo>
                        <a:pt x="75" y="18"/>
                        <a:pt x="75" y="18"/>
                        <a:pt x="75" y="18"/>
                      </a:cubicBezTo>
                      <a:cubicBezTo>
                        <a:pt x="72" y="16"/>
                        <a:pt x="72" y="12"/>
                        <a:pt x="74" y="9"/>
                      </a:cubicBezTo>
                      <a:cubicBezTo>
                        <a:pt x="75" y="7"/>
                        <a:pt x="79" y="5"/>
                        <a:pt x="82" y="6"/>
                      </a:cubicBezTo>
                      <a:cubicBezTo>
                        <a:pt x="85" y="7"/>
                        <a:pt x="87" y="10"/>
                        <a:pt x="8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sp>
            <p:nvSpPr>
              <p:cNvPr id="90" name="TextBox 89">
                <a:hlinkClick r:id="rId9" action="ppaction://hlinksldjump"/>
              </p:cNvPr>
              <p:cNvSpPr txBox="1"/>
              <p:nvPr/>
            </p:nvSpPr>
            <p:spPr>
              <a:xfrm>
                <a:off x="922796" y="6005049"/>
                <a:ext cx="1227793" cy="442035"/>
              </a:xfrm>
              <a:prstGeom prst="rect">
                <a:avLst/>
              </a:prstGeom>
              <a:noFill/>
            </p:spPr>
            <p:txBody>
              <a:bodyPr wrap="square" lIns="36000" tIns="36000" rIns="36000" bIns="36000" rtlCol="0">
                <a:spAutoFit/>
              </a:bodyPr>
              <a:lstStyle/>
              <a:p>
                <a:r>
                  <a:rPr lang="en-US" sz="1200">
                    <a:solidFill>
                      <a:srgbClr val="003344"/>
                    </a:solidFill>
                  </a:rPr>
                  <a:t>End-to-End</a:t>
                </a:r>
                <a:br>
                  <a:rPr lang="en-US" sz="1200">
                    <a:solidFill>
                      <a:srgbClr val="003344"/>
                    </a:solidFill>
                  </a:rPr>
                </a:br>
                <a:r>
                  <a:rPr lang="en-US" sz="1200">
                    <a:solidFill>
                      <a:srgbClr val="003344"/>
                    </a:solidFill>
                  </a:rPr>
                  <a:t>Technology</a:t>
                </a:r>
              </a:p>
            </p:txBody>
          </p:sp>
          <p:sp>
            <p:nvSpPr>
              <p:cNvPr id="91" name="TextBox 90">
                <a:hlinkClick r:id="rId10" action="ppaction://hlinksldjump"/>
              </p:cNvPr>
              <p:cNvSpPr txBox="1"/>
              <p:nvPr/>
            </p:nvSpPr>
            <p:spPr>
              <a:xfrm>
                <a:off x="2838254" y="6005049"/>
                <a:ext cx="1025349" cy="442035"/>
              </a:xfrm>
              <a:prstGeom prst="rect">
                <a:avLst/>
              </a:prstGeom>
              <a:noFill/>
            </p:spPr>
            <p:txBody>
              <a:bodyPr wrap="square" lIns="36000" tIns="36000" rIns="36000" bIns="36000" rtlCol="0">
                <a:spAutoFit/>
              </a:bodyPr>
              <a:lstStyle/>
              <a:p>
                <a:r>
                  <a:rPr lang="en-US" sz="1200">
                    <a:solidFill>
                      <a:srgbClr val="003344"/>
                    </a:solidFill>
                  </a:rPr>
                  <a:t>Flexible</a:t>
                </a:r>
                <a:br>
                  <a:rPr lang="en-US" sz="1200">
                    <a:solidFill>
                      <a:srgbClr val="003344"/>
                    </a:solidFill>
                  </a:rPr>
                </a:br>
                <a:r>
                  <a:rPr lang="en-US" sz="1200">
                    <a:solidFill>
                      <a:srgbClr val="003344"/>
                    </a:solidFill>
                  </a:rPr>
                  <a:t>Commercials</a:t>
                </a:r>
              </a:p>
            </p:txBody>
          </p:sp>
          <p:sp>
            <p:nvSpPr>
              <p:cNvPr id="92" name="TextBox 91">
                <a:hlinkClick r:id="" action="ppaction://noaction"/>
              </p:cNvPr>
              <p:cNvSpPr txBox="1"/>
              <p:nvPr/>
            </p:nvSpPr>
            <p:spPr>
              <a:xfrm>
                <a:off x="4724129" y="5940654"/>
                <a:ext cx="1300737" cy="626701"/>
              </a:xfrm>
              <a:prstGeom prst="rect">
                <a:avLst/>
              </a:prstGeom>
              <a:noFill/>
            </p:spPr>
            <p:txBody>
              <a:bodyPr wrap="square" lIns="36000" tIns="36000" rIns="36000" bIns="36000" rtlCol="0">
                <a:spAutoFit/>
              </a:bodyPr>
              <a:lstStyle/>
              <a:p>
                <a:r>
                  <a:rPr lang="en-US" sz="1200">
                    <a:solidFill>
                      <a:srgbClr val="003344"/>
                    </a:solidFill>
                  </a:rPr>
                  <a:t>Typical Automated Provisioning</a:t>
                </a:r>
              </a:p>
            </p:txBody>
          </p:sp>
          <p:sp>
            <p:nvSpPr>
              <p:cNvPr id="93" name="TextBox 92"/>
              <p:cNvSpPr txBox="1"/>
              <p:nvPr/>
            </p:nvSpPr>
            <p:spPr>
              <a:xfrm>
                <a:off x="6618236" y="6005049"/>
                <a:ext cx="1227793" cy="442035"/>
              </a:xfrm>
              <a:prstGeom prst="rect">
                <a:avLst/>
              </a:prstGeom>
              <a:noFill/>
            </p:spPr>
            <p:txBody>
              <a:bodyPr wrap="square" lIns="36000" tIns="36000" rIns="36000" bIns="36000" rtlCol="0">
                <a:spAutoFit/>
              </a:bodyPr>
              <a:lstStyle/>
              <a:p>
                <a:r>
                  <a:rPr lang="en-US" sz="1200">
                    <a:solidFill>
                      <a:srgbClr val="003344"/>
                    </a:solidFill>
                  </a:rPr>
                  <a:t>Expertise in </a:t>
                </a:r>
                <a:br>
                  <a:rPr lang="en-US" sz="1200">
                    <a:solidFill>
                      <a:srgbClr val="003344"/>
                    </a:solidFill>
                  </a:rPr>
                </a:br>
                <a:r>
                  <a:rPr lang="en-US" sz="1200">
                    <a:solidFill>
                      <a:srgbClr val="003344"/>
                    </a:solidFill>
                  </a:rPr>
                  <a:t>Industry</a:t>
                </a:r>
              </a:p>
            </p:txBody>
          </p:sp>
          <p:sp>
            <p:nvSpPr>
              <p:cNvPr id="95" name="TextBox 94">
                <a:hlinkClick r:id="" action="ppaction://noaction"/>
              </p:cNvPr>
              <p:cNvSpPr txBox="1"/>
              <p:nvPr/>
            </p:nvSpPr>
            <p:spPr>
              <a:xfrm>
                <a:off x="10387770" y="6005049"/>
                <a:ext cx="1300737" cy="442035"/>
              </a:xfrm>
              <a:prstGeom prst="rect">
                <a:avLst/>
              </a:prstGeom>
              <a:noFill/>
            </p:spPr>
            <p:txBody>
              <a:bodyPr wrap="square" lIns="36000" tIns="36000" rIns="36000" bIns="36000" rtlCol="0">
                <a:spAutoFit/>
              </a:bodyPr>
              <a:lstStyle/>
              <a:p>
                <a:r>
                  <a:rPr lang="en-US" sz="1200">
                    <a:solidFill>
                      <a:srgbClr val="003344"/>
                    </a:solidFill>
                  </a:rPr>
                  <a:t>24x7 Global Support</a:t>
                </a:r>
              </a:p>
            </p:txBody>
          </p:sp>
          <p:cxnSp>
            <p:nvCxnSpPr>
              <p:cNvPr id="96" name="Straight Connector 95"/>
              <p:cNvCxnSpPr/>
              <p:nvPr/>
            </p:nvCxnSpPr>
            <p:spPr>
              <a:xfrm>
                <a:off x="6102476"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8007081"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197871"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99" name="Oval 10"/>
              <p:cNvSpPr>
                <a:spLocks noChangeArrowheads="1"/>
              </p:cNvSpPr>
              <p:nvPr/>
            </p:nvSpPr>
            <p:spPr bwMode="auto">
              <a:xfrm>
                <a:off x="840174" y="6186478"/>
                <a:ext cx="8112" cy="810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cxnSp>
            <p:nvCxnSpPr>
              <p:cNvPr id="100" name="Straight Connector 99"/>
              <p:cNvCxnSpPr/>
              <p:nvPr/>
            </p:nvCxnSpPr>
            <p:spPr>
              <a:xfrm>
                <a:off x="9879888"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01" name="Rectangle 11"/>
              <p:cNvSpPr>
                <a:spLocks noChangeArrowheads="1"/>
              </p:cNvSpPr>
              <p:nvPr/>
            </p:nvSpPr>
            <p:spPr bwMode="auto">
              <a:xfrm>
                <a:off x="949689" y="6077002"/>
                <a:ext cx="6953" cy="11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cxnSp>
            <p:nvCxnSpPr>
              <p:cNvPr id="102" name="Straight Connector 101"/>
              <p:cNvCxnSpPr/>
              <p:nvPr/>
            </p:nvCxnSpPr>
            <p:spPr>
              <a:xfrm>
                <a:off x="2294786"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a:off x="637820" y="6067277"/>
                <a:ext cx="144862" cy="100209"/>
                <a:chOff x="823949" y="6083373"/>
                <a:chExt cx="144862" cy="100209"/>
              </a:xfrm>
              <a:solidFill>
                <a:schemeClr val="bg1"/>
              </a:solidFill>
            </p:grpSpPr>
            <p:sp>
              <p:nvSpPr>
                <p:cNvPr id="104" name="Rectangle 9"/>
                <p:cNvSpPr>
                  <a:spLocks noChangeArrowheads="1"/>
                </p:cNvSpPr>
                <p:nvPr/>
              </p:nvSpPr>
              <p:spPr bwMode="auto">
                <a:xfrm>
                  <a:off x="823949" y="6123341"/>
                  <a:ext cx="39402" cy="602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105" name="Rectangle 12"/>
                <p:cNvSpPr>
                  <a:spLocks noChangeArrowheads="1"/>
                </p:cNvSpPr>
                <p:nvPr/>
              </p:nvSpPr>
              <p:spPr bwMode="auto">
                <a:xfrm>
                  <a:off x="938680" y="6083373"/>
                  <a:ext cx="30131" cy="45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grpSp>
          <p:grpSp>
            <p:nvGrpSpPr>
              <p:cNvPr id="106" name="Group 105"/>
              <p:cNvGrpSpPr/>
              <p:nvPr/>
            </p:nvGrpSpPr>
            <p:grpSpPr>
              <a:xfrm>
                <a:off x="569562" y="6001228"/>
                <a:ext cx="277555" cy="432111"/>
                <a:chOff x="756733" y="6013865"/>
                <a:chExt cx="277555" cy="432111"/>
              </a:xfrm>
            </p:grpSpPr>
            <p:sp>
              <p:nvSpPr>
                <p:cNvPr id="107" name="Rectangle 9"/>
                <p:cNvSpPr>
                  <a:spLocks noChangeArrowheads="1"/>
                </p:cNvSpPr>
                <p:nvPr/>
              </p:nvSpPr>
              <p:spPr bwMode="auto">
                <a:xfrm>
                  <a:off x="823949" y="6123341"/>
                  <a:ext cx="39402" cy="602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108" name="Rectangle 12"/>
                <p:cNvSpPr>
                  <a:spLocks noChangeArrowheads="1"/>
                </p:cNvSpPr>
                <p:nvPr/>
              </p:nvSpPr>
              <p:spPr bwMode="auto">
                <a:xfrm>
                  <a:off x="938680" y="6083373"/>
                  <a:ext cx="30131" cy="45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sp>
              <p:nvSpPr>
                <p:cNvPr id="109" name="Freeform 13"/>
                <p:cNvSpPr>
                  <a:spLocks noEditPoints="1"/>
                </p:cNvSpPr>
                <p:nvPr/>
              </p:nvSpPr>
              <p:spPr bwMode="auto">
                <a:xfrm>
                  <a:off x="756733" y="6013865"/>
                  <a:ext cx="277555" cy="432111"/>
                </a:xfrm>
                <a:custGeom>
                  <a:avLst/>
                  <a:gdLst>
                    <a:gd name="T0" fmla="*/ 102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2 w 203"/>
                    <a:gd name="T15" fmla="*/ 0 h 316"/>
                    <a:gd name="T16" fmla="*/ 46 w 203"/>
                    <a:gd name="T17" fmla="*/ 74 h 316"/>
                    <a:gd name="T18" fmla="*/ 50 w 203"/>
                    <a:gd name="T19" fmla="*/ 69 h 316"/>
                    <a:gd name="T20" fmla="*/ 77 w 203"/>
                    <a:gd name="T21" fmla="*/ 69 h 316"/>
                    <a:gd name="T22" fmla="*/ 82 w 203"/>
                    <a:gd name="T23" fmla="*/ 74 h 316"/>
                    <a:gd name="T24" fmla="*/ 82 w 203"/>
                    <a:gd name="T25" fmla="*/ 129 h 316"/>
                    <a:gd name="T26" fmla="*/ 77 w 203"/>
                    <a:gd name="T27" fmla="*/ 134 h 316"/>
                    <a:gd name="T28" fmla="*/ 50 w 203"/>
                    <a:gd name="T29" fmla="*/ 134 h 316"/>
                    <a:gd name="T30" fmla="*/ 46 w 203"/>
                    <a:gd name="T31" fmla="*/ 129 h 316"/>
                    <a:gd name="T32" fmla="*/ 46 w 203"/>
                    <a:gd name="T33" fmla="*/ 74 h 316"/>
                    <a:gd name="T34" fmla="*/ 102 w 203"/>
                    <a:gd name="T35" fmla="*/ 277 h 316"/>
                    <a:gd name="T36" fmla="*/ 80 w 203"/>
                    <a:gd name="T37" fmla="*/ 222 h 316"/>
                    <a:gd name="T38" fmla="*/ 123 w 203"/>
                    <a:gd name="T39" fmla="*/ 222 h 316"/>
                    <a:gd name="T40" fmla="*/ 102 w 203"/>
                    <a:gd name="T41" fmla="*/ 277 h 316"/>
                    <a:gd name="T42" fmla="*/ 158 w 203"/>
                    <a:gd name="T43" fmla="*/ 110 h 316"/>
                    <a:gd name="T44" fmla="*/ 130 w 203"/>
                    <a:gd name="T45" fmla="*/ 110 h 316"/>
                    <a:gd name="T46" fmla="*/ 119 w 203"/>
                    <a:gd name="T47" fmla="*/ 132 h 316"/>
                    <a:gd name="T48" fmla="*/ 103 w 203"/>
                    <a:gd name="T49" fmla="*/ 132 h 316"/>
                    <a:gd name="T50" fmla="*/ 91 w 203"/>
                    <a:gd name="T51" fmla="*/ 153 h 316"/>
                    <a:gd name="T52" fmla="*/ 46 w 203"/>
                    <a:gd name="T53" fmla="*/ 153 h 316"/>
                    <a:gd name="T54" fmla="*/ 46 w 203"/>
                    <a:gd name="T55" fmla="*/ 142 h 316"/>
                    <a:gd name="T56" fmla="*/ 85 w 203"/>
                    <a:gd name="T57" fmla="*/ 142 h 316"/>
                    <a:gd name="T58" fmla="*/ 96 w 203"/>
                    <a:gd name="T59" fmla="*/ 121 h 316"/>
                    <a:gd name="T60" fmla="*/ 112 w 203"/>
                    <a:gd name="T61" fmla="*/ 121 h 316"/>
                    <a:gd name="T62" fmla="*/ 123 w 203"/>
                    <a:gd name="T63" fmla="*/ 99 h 316"/>
                    <a:gd name="T64" fmla="*/ 158 w 203"/>
                    <a:gd name="T65" fmla="*/ 99 h 316"/>
                    <a:gd name="T66" fmla="*/ 158 w 203"/>
                    <a:gd name="T67" fmla="*/ 110 h 316"/>
                    <a:gd name="T68" fmla="*/ 158 w 203"/>
                    <a:gd name="T69" fmla="*/ 89 h 316"/>
                    <a:gd name="T70" fmla="*/ 154 w 203"/>
                    <a:gd name="T71" fmla="*/ 92 h 316"/>
                    <a:gd name="T72" fmla="*/ 133 w 203"/>
                    <a:gd name="T73" fmla="*/ 92 h 316"/>
                    <a:gd name="T74" fmla="*/ 130 w 203"/>
                    <a:gd name="T75" fmla="*/ 89 h 316"/>
                    <a:gd name="T76" fmla="*/ 130 w 203"/>
                    <a:gd name="T77" fmla="*/ 46 h 316"/>
                    <a:gd name="T78" fmla="*/ 133 w 203"/>
                    <a:gd name="T79" fmla="*/ 43 h 316"/>
                    <a:gd name="T80" fmla="*/ 154 w 203"/>
                    <a:gd name="T81" fmla="*/ 43 h 316"/>
                    <a:gd name="T82" fmla="*/ 158 w 203"/>
                    <a:gd name="T83" fmla="*/ 46 h 316"/>
                    <a:gd name="T84" fmla="*/ 158 w 203"/>
                    <a:gd name="T85"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46" y="74"/>
                      </a:moveTo>
                      <a:cubicBezTo>
                        <a:pt x="46" y="71"/>
                        <a:pt x="48" y="69"/>
                        <a:pt x="50" y="69"/>
                      </a:cubicBezTo>
                      <a:cubicBezTo>
                        <a:pt x="77" y="69"/>
                        <a:pt x="77" y="69"/>
                        <a:pt x="77" y="69"/>
                      </a:cubicBezTo>
                      <a:cubicBezTo>
                        <a:pt x="80" y="69"/>
                        <a:pt x="82" y="71"/>
                        <a:pt x="82" y="74"/>
                      </a:cubicBezTo>
                      <a:cubicBezTo>
                        <a:pt x="82" y="129"/>
                        <a:pt x="82" y="129"/>
                        <a:pt x="82" y="129"/>
                      </a:cubicBezTo>
                      <a:cubicBezTo>
                        <a:pt x="82" y="132"/>
                        <a:pt x="80" y="134"/>
                        <a:pt x="77" y="134"/>
                      </a:cubicBezTo>
                      <a:cubicBezTo>
                        <a:pt x="50" y="134"/>
                        <a:pt x="50" y="134"/>
                        <a:pt x="50" y="134"/>
                      </a:cubicBezTo>
                      <a:cubicBezTo>
                        <a:pt x="48" y="134"/>
                        <a:pt x="46" y="132"/>
                        <a:pt x="46" y="129"/>
                      </a:cubicBezTo>
                      <a:lnTo>
                        <a:pt x="46" y="74"/>
                      </a:lnTo>
                      <a:close/>
                      <a:moveTo>
                        <a:pt x="102" y="277"/>
                      </a:moveTo>
                      <a:cubicBezTo>
                        <a:pt x="80" y="222"/>
                        <a:pt x="80" y="222"/>
                        <a:pt x="80" y="222"/>
                      </a:cubicBezTo>
                      <a:cubicBezTo>
                        <a:pt x="123" y="222"/>
                        <a:pt x="123" y="222"/>
                        <a:pt x="123" y="222"/>
                      </a:cubicBezTo>
                      <a:lnTo>
                        <a:pt x="102" y="277"/>
                      </a:lnTo>
                      <a:close/>
                      <a:moveTo>
                        <a:pt x="158" y="110"/>
                      </a:moveTo>
                      <a:cubicBezTo>
                        <a:pt x="130" y="110"/>
                        <a:pt x="130" y="110"/>
                        <a:pt x="130" y="110"/>
                      </a:cubicBezTo>
                      <a:cubicBezTo>
                        <a:pt x="119" y="132"/>
                        <a:pt x="119" y="132"/>
                        <a:pt x="119" y="132"/>
                      </a:cubicBezTo>
                      <a:cubicBezTo>
                        <a:pt x="103" y="132"/>
                        <a:pt x="103" y="132"/>
                        <a:pt x="103" y="132"/>
                      </a:cubicBezTo>
                      <a:cubicBezTo>
                        <a:pt x="91" y="153"/>
                        <a:pt x="91" y="153"/>
                        <a:pt x="91" y="153"/>
                      </a:cubicBezTo>
                      <a:cubicBezTo>
                        <a:pt x="46" y="153"/>
                        <a:pt x="46" y="153"/>
                        <a:pt x="46" y="153"/>
                      </a:cubicBezTo>
                      <a:cubicBezTo>
                        <a:pt x="46" y="142"/>
                        <a:pt x="46" y="142"/>
                        <a:pt x="46" y="142"/>
                      </a:cubicBezTo>
                      <a:cubicBezTo>
                        <a:pt x="85" y="142"/>
                        <a:pt x="85" y="142"/>
                        <a:pt x="85" y="142"/>
                      </a:cubicBezTo>
                      <a:cubicBezTo>
                        <a:pt x="96" y="121"/>
                        <a:pt x="96" y="121"/>
                        <a:pt x="96" y="121"/>
                      </a:cubicBezTo>
                      <a:cubicBezTo>
                        <a:pt x="112" y="121"/>
                        <a:pt x="112" y="121"/>
                        <a:pt x="112" y="121"/>
                      </a:cubicBezTo>
                      <a:cubicBezTo>
                        <a:pt x="123" y="99"/>
                        <a:pt x="123" y="99"/>
                        <a:pt x="123" y="99"/>
                      </a:cubicBezTo>
                      <a:cubicBezTo>
                        <a:pt x="158" y="99"/>
                        <a:pt x="158" y="99"/>
                        <a:pt x="158" y="99"/>
                      </a:cubicBezTo>
                      <a:lnTo>
                        <a:pt x="158" y="110"/>
                      </a:lnTo>
                      <a:close/>
                      <a:moveTo>
                        <a:pt x="158" y="89"/>
                      </a:moveTo>
                      <a:cubicBezTo>
                        <a:pt x="158" y="91"/>
                        <a:pt x="156" y="92"/>
                        <a:pt x="154" y="92"/>
                      </a:cubicBezTo>
                      <a:cubicBezTo>
                        <a:pt x="133" y="92"/>
                        <a:pt x="133" y="92"/>
                        <a:pt x="133" y="92"/>
                      </a:cubicBezTo>
                      <a:cubicBezTo>
                        <a:pt x="131" y="92"/>
                        <a:pt x="130" y="91"/>
                        <a:pt x="130" y="89"/>
                      </a:cubicBezTo>
                      <a:cubicBezTo>
                        <a:pt x="130" y="46"/>
                        <a:pt x="130" y="46"/>
                        <a:pt x="130" y="46"/>
                      </a:cubicBezTo>
                      <a:cubicBezTo>
                        <a:pt x="130" y="44"/>
                        <a:pt x="131" y="43"/>
                        <a:pt x="133" y="43"/>
                      </a:cubicBezTo>
                      <a:cubicBezTo>
                        <a:pt x="154" y="43"/>
                        <a:pt x="154" y="43"/>
                        <a:pt x="154" y="43"/>
                      </a:cubicBezTo>
                      <a:cubicBezTo>
                        <a:pt x="156" y="43"/>
                        <a:pt x="158" y="44"/>
                        <a:pt x="158" y="46"/>
                      </a:cubicBezTo>
                      <a:lnTo>
                        <a:pt x="158"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white"/>
                    </a:solidFill>
                  </a:endParaRPr>
                </a:p>
              </p:txBody>
            </p:sp>
          </p:grpSp>
          <p:grpSp>
            <p:nvGrpSpPr>
              <p:cNvPr id="110" name="Group 109"/>
              <p:cNvGrpSpPr/>
              <p:nvPr/>
            </p:nvGrpSpPr>
            <p:grpSpPr>
              <a:xfrm>
                <a:off x="2462897" y="5993535"/>
                <a:ext cx="285081" cy="442903"/>
                <a:chOff x="4198397" y="2578100"/>
                <a:chExt cx="929517" cy="1444625"/>
              </a:xfrm>
              <a:solidFill>
                <a:schemeClr val="accent2"/>
              </a:solidFill>
            </p:grpSpPr>
            <p:sp>
              <p:nvSpPr>
                <p:cNvPr id="111" name="Freeform 15"/>
                <p:cNvSpPr>
                  <a:spLocks/>
                </p:cNvSpPr>
                <p:nvPr/>
              </p:nvSpPr>
              <p:spPr bwMode="auto">
                <a:xfrm>
                  <a:off x="4647664" y="2816289"/>
                  <a:ext cx="85206" cy="187840"/>
                </a:xfrm>
                <a:custGeom>
                  <a:avLst/>
                  <a:gdLst>
                    <a:gd name="T0" fmla="*/ 6 w 19"/>
                    <a:gd name="T1" fmla="*/ 39 h 41"/>
                    <a:gd name="T2" fmla="*/ 6 w 19"/>
                    <a:gd name="T3" fmla="*/ 41 h 41"/>
                    <a:gd name="T4" fmla="*/ 13 w 19"/>
                    <a:gd name="T5" fmla="*/ 41 h 41"/>
                    <a:gd name="T6" fmla="*/ 13 w 19"/>
                    <a:gd name="T7" fmla="*/ 39 h 41"/>
                    <a:gd name="T8" fmla="*/ 19 w 19"/>
                    <a:gd name="T9" fmla="*/ 32 h 41"/>
                    <a:gd name="T10" fmla="*/ 19 w 19"/>
                    <a:gd name="T11" fmla="*/ 27 h 41"/>
                    <a:gd name="T12" fmla="*/ 17 w 19"/>
                    <a:gd name="T13" fmla="*/ 23 h 41"/>
                    <a:gd name="T14" fmla="*/ 11 w 19"/>
                    <a:gd name="T15" fmla="*/ 16 h 41"/>
                    <a:gd name="T16" fmla="*/ 8 w 19"/>
                    <a:gd name="T17" fmla="*/ 11 h 41"/>
                    <a:gd name="T18" fmla="*/ 8 w 19"/>
                    <a:gd name="T19" fmla="*/ 9 h 41"/>
                    <a:gd name="T20" fmla="*/ 9 w 19"/>
                    <a:gd name="T21" fmla="*/ 7 h 41"/>
                    <a:gd name="T22" fmla="*/ 10 w 19"/>
                    <a:gd name="T23" fmla="*/ 8 h 41"/>
                    <a:gd name="T24" fmla="*/ 10 w 19"/>
                    <a:gd name="T25" fmla="*/ 15 h 41"/>
                    <a:gd name="T26" fmla="*/ 18 w 19"/>
                    <a:gd name="T27" fmla="*/ 15 h 41"/>
                    <a:gd name="T28" fmla="*/ 18 w 19"/>
                    <a:gd name="T29" fmla="*/ 8 h 41"/>
                    <a:gd name="T30" fmla="*/ 13 w 19"/>
                    <a:gd name="T31" fmla="*/ 2 h 41"/>
                    <a:gd name="T32" fmla="*/ 13 w 19"/>
                    <a:gd name="T33" fmla="*/ 0 h 41"/>
                    <a:gd name="T34" fmla="*/ 6 w 19"/>
                    <a:gd name="T35" fmla="*/ 0 h 41"/>
                    <a:gd name="T36" fmla="*/ 6 w 19"/>
                    <a:gd name="T37" fmla="*/ 2 h 41"/>
                    <a:gd name="T38" fmla="*/ 0 w 19"/>
                    <a:gd name="T39" fmla="*/ 9 h 41"/>
                    <a:gd name="T40" fmla="*/ 0 w 19"/>
                    <a:gd name="T41" fmla="*/ 13 h 41"/>
                    <a:gd name="T42" fmla="*/ 3 w 19"/>
                    <a:gd name="T43" fmla="*/ 19 h 41"/>
                    <a:gd name="T44" fmla="*/ 9 w 19"/>
                    <a:gd name="T45" fmla="*/ 25 h 41"/>
                    <a:gd name="T46" fmla="*/ 10 w 19"/>
                    <a:gd name="T47" fmla="*/ 28 h 41"/>
                    <a:gd name="T48" fmla="*/ 10 w 19"/>
                    <a:gd name="T49" fmla="*/ 32 h 41"/>
                    <a:gd name="T50" fmla="*/ 9 w 19"/>
                    <a:gd name="T51" fmla="*/ 34 h 41"/>
                    <a:gd name="T52" fmla="*/ 7 w 19"/>
                    <a:gd name="T53" fmla="*/ 32 h 41"/>
                    <a:gd name="T54" fmla="*/ 7 w 19"/>
                    <a:gd name="T55" fmla="*/ 24 h 41"/>
                    <a:gd name="T56" fmla="*/ 0 w 19"/>
                    <a:gd name="T57" fmla="*/ 24 h 41"/>
                    <a:gd name="T58" fmla="*/ 0 w 19"/>
                    <a:gd name="T59" fmla="*/ 32 h 41"/>
                    <a:gd name="T60" fmla="*/ 6 w 19"/>
                    <a:gd name="T6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41">
                      <a:moveTo>
                        <a:pt x="6" y="39"/>
                      </a:moveTo>
                      <a:cubicBezTo>
                        <a:pt x="6" y="39"/>
                        <a:pt x="6" y="39"/>
                        <a:pt x="6" y="41"/>
                      </a:cubicBezTo>
                      <a:cubicBezTo>
                        <a:pt x="6" y="41"/>
                        <a:pt x="6" y="41"/>
                        <a:pt x="13" y="41"/>
                      </a:cubicBezTo>
                      <a:cubicBezTo>
                        <a:pt x="13" y="41"/>
                        <a:pt x="13" y="41"/>
                        <a:pt x="13" y="39"/>
                      </a:cubicBezTo>
                      <a:cubicBezTo>
                        <a:pt x="17" y="38"/>
                        <a:pt x="19" y="36"/>
                        <a:pt x="19" y="32"/>
                      </a:cubicBezTo>
                      <a:cubicBezTo>
                        <a:pt x="19" y="27"/>
                        <a:pt x="19" y="27"/>
                        <a:pt x="19" y="27"/>
                      </a:cubicBezTo>
                      <a:cubicBezTo>
                        <a:pt x="19" y="26"/>
                        <a:pt x="18" y="24"/>
                        <a:pt x="17" y="23"/>
                      </a:cubicBezTo>
                      <a:cubicBezTo>
                        <a:pt x="17" y="22"/>
                        <a:pt x="14" y="20"/>
                        <a:pt x="11" y="16"/>
                      </a:cubicBezTo>
                      <a:cubicBezTo>
                        <a:pt x="9" y="14"/>
                        <a:pt x="8" y="13"/>
                        <a:pt x="8" y="11"/>
                      </a:cubicBezTo>
                      <a:cubicBezTo>
                        <a:pt x="8" y="11"/>
                        <a:pt x="8" y="11"/>
                        <a:pt x="8" y="9"/>
                      </a:cubicBezTo>
                      <a:cubicBezTo>
                        <a:pt x="8" y="7"/>
                        <a:pt x="8" y="7"/>
                        <a:pt x="9" y="7"/>
                      </a:cubicBezTo>
                      <a:cubicBezTo>
                        <a:pt x="10" y="7"/>
                        <a:pt x="10" y="7"/>
                        <a:pt x="10" y="8"/>
                      </a:cubicBezTo>
                      <a:cubicBezTo>
                        <a:pt x="10" y="8"/>
                        <a:pt x="10" y="8"/>
                        <a:pt x="10" y="15"/>
                      </a:cubicBezTo>
                      <a:cubicBezTo>
                        <a:pt x="10" y="15"/>
                        <a:pt x="10" y="15"/>
                        <a:pt x="18" y="15"/>
                      </a:cubicBezTo>
                      <a:cubicBezTo>
                        <a:pt x="18" y="15"/>
                        <a:pt x="18" y="15"/>
                        <a:pt x="18" y="8"/>
                      </a:cubicBezTo>
                      <a:cubicBezTo>
                        <a:pt x="18" y="5"/>
                        <a:pt x="16" y="3"/>
                        <a:pt x="13" y="2"/>
                      </a:cubicBezTo>
                      <a:cubicBezTo>
                        <a:pt x="13" y="2"/>
                        <a:pt x="13" y="2"/>
                        <a:pt x="13" y="0"/>
                      </a:cubicBezTo>
                      <a:cubicBezTo>
                        <a:pt x="13" y="0"/>
                        <a:pt x="13" y="0"/>
                        <a:pt x="6" y="0"/>
                      </a:cubicBezTo>
                      <a:cubicBezTo>
                        <a:pt x="6" y="0"/>
                        <a:pt x="6" y="0"/>
                        <a:pt x="6" y="2"/>
                      </a:cubicBezTo>
                      <a:cubicBezTo>
                        <a:pt x="2" y="3"/>
                        <a:pt x="0" y="5"/>
                        <a:pt x="0" y="9"/>
                      </a:cubicBezTo>
                      <a:cubicBezTo>
                        <a:pt x="0" y="9"/>
                        <a:pt x="0" y="9"/>
                        <a:pt x="0" y="13"/>
                      </a:cubicBezTo>
                      <a:cubicBezTo>
                        <a:pt x="0" y="15"/>
                        <a:pt x="1" y="17"/>
                        <a:pt x="3" y="19"/>
                      </a:cubicBezTo>
                      <a:cubicBezTo>
                        <a:pt x="7" y="22"/>
                        <a:pt x="9" y="24"/>
                        <a:pt x="9" y="25"/>
                      </a:cubicBezTo>
                      <a:cubicBezTo>
                        <a:pt x="10" y="26"/>
                        <a:pt x="10" y="27"/>
                        <a:pt x="10" y="28"/>
                      </a:cubicBezTo>
                      <a:cubicBezTo>
                        <a:pt x="10" y="28"/>
                        <a:pt x="10" y="28"/>
                        <a:pt x="10" y="32"/>
                      </a:cubicBezTo>
                      <a:cubicBezTo>
                        <a:pt x="10" y="33"/>
                        <a:pt x="10" y="34"/>
                        <a:pt x="9" y="34"/>
                      </a:cubicBezTo>
                      <a:cubicBezTo>
                        <a:pt x="8" y="34"/>
                        <a:pt x="7" y="33"/>
                        <a:pt x="7" y="32"/>
                      </a:cubicBezTo>
                      <a:cubicBezTo>
                        <a:pt x="7" y="32"/>
                        <a:pt x="7" y="32"/>
                        <a:pt x="7" y="24"/>
                      </a:cubicBezTo>
                      <a:cubicBezTo>
                        <a:pt x="7" y="24"/>
                        <a:pt x="7" y="24"/>
                        <a:pt x="0" y="24"/>
                      </a:cubicBezTo>
                      <a:cubicBezTo>
                        <a:pt x="0" y="24"/>
                        <a:pt x="0" y="24"/>
                        <a:pt x="0" y="32"/>
                      </a:cubicBezTo>
                      <a:cubicBezTo>
                        <a:pt x="0" y="36"/>
                        <a:pt x="2" y="38"/>
                        <a:pt x="6"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12" name="Freeform 16"/>
                <p:cNvSpPr>
                  <a:spLocks/>
                </p:cNvSpPr>
                <p:nvPr/>
              </p:nvSpPr>
              <p:spPr bwMode="auto">
                <a:xfrm>
                  <a:off x="4789028" y="3040922"/>
                  <a:ext cx="123936" cy="34857"/>
                </a:xfrm>
                <a:custGeom>
                  <a:avLst/>
                  <a:gdLst>
                    <a:gd name="T0" fmla="*/ 7 w 27"/>
                    <a:gd name="T1" fmla="*/ 5 h 8"/>
                    <a:gd name="T2" fmla="*/ 5 w 27"/>
                    <a:gd name="T3" fmla="*/ 6 h 8"/>
                    <a:gd name="T4" fmla="*/ 0 w 27"/>
                    <a:gd name="T5" fmla="*/ 8 h 8"/>
                    <a:gd name="T6" fmla="*/ 9 w 27"/>
                    <a:gd name="T7" fmla="*/ 7 h 8"/>
                    <a:gd name="T8" fmla="*/ 10 w 27"/>
                    <a:gd name="T9" fmla="*/ 7 h 8"/>
                    <a:gd name="T10" fmla="*/ 13 w 27"/>
                    <a:gd name="T11" fmla="*/ 5 h 8"/>
                    <a:gd name="T12" fmla="*/ 27 w 27"/>
                    <a:gd name="T13" fmla="*/ 1 h 8"/>
                    <a:gd name="T14" fmla="*/ 25 w 27"/>
                    <a:gd name="T15" fmla="*/ 0 h 8"/>
                    <a:gd name="T16" fmla="*/ 7 w 2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
                      <a:moveTo>
                        <a:pt x="7" y="5"/>
                      </a:moveTo>
                      <a:cubicBezTo>
                        <a:pt x="6" y="5"/>
                        <a:pt x="6" y="6"/>
                        <a:pt x="5" y="6"/>
                      </a:cubicBezTo>
                      <a:cubicBezTo>
                        <a:pt x="4" y="7"/>
                        <a:pt x="2" y="8"/>
                        <a:pt x="0" y="8"/>
                      </a:cubicBezTo>
                      <a:cubicBezTo>
                        <a:pt x="9" y="7"/>
                        <a:pt x="9" y="7"/>
                        <a:pt x="9" y="7"/>
                      </a:cubicBezTo>
                      <a:cubicBezTo>
                        <a:pt x="9" y="7"/>
                        <a:pt x="9" y="7"/>
                        <a:pt x="10" y="7"/>
                      </a:cubicBezTo>
                      <a:cubicBezTo>
                        <a:pt x="11" y="6"/>
                        <a:pt x="12" y="6"/>
                        <a:pt x="13" y="5"/>
                      </a:cubicBezTo>
                      <a:cubicBezTo>
                        <a:pt x="18" y="3"/>
                        <a:pt x="23" y="1"/>
                        <a:pt x="27" y="1"/>
                      </a:cubicBezTo>
                      <a:cubicBezTo>
                        <a:pt x="26" y="0"/>
                        <a:pt x="26" y="0"/>
                        <a:pt x="25" y="0"/>
                      </a:cubicBezTo>
                      <a:cubicBezTo>
                        <a:pt x="21" y="0"/>
                        <a:pt x="13" y="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13" name="Freeform 17"/>
                <p:cNvSpPr>
                  <a:spLocks noEditPoints="1"/>
                </p:cNvSpPr>
                <p:nvPr/>
              </p:nvSpPr>
              <p:spPr bwMode="auto">
                <a:xfrm>
                  <a:off x="4198397" y="2578100"/>
                  <a:ext cx="929517" cy="1444625"/>
                </a:xfrm>
                <a:custGeom>
                  <a:avLst/>
                  <a:gdLst>
                    <a:gd name="T0" fmla="*/ 0 w 203"/>
                    <a:gd name="T1" fmla="*/ 95 h 316"/>
                    <a:gd name="T2" fmla="*/ 83 w 203"/>
                    <a:gd name="T3" fmla="*/ 316 h 316"/>
                    <a:gd name="T4" fmla="*/ 180 w 203"/>
                    <a:gd name="T5" fmla="*/ 170 h 316"/>
                    <a:gd name="T6" fmla="*/ 102 w 203"/>
                    <a:gd name="T7" fmla="*/ 0 h 316"/>
                    <a:gd name="T8" fmla="*/ 107 w 203"/>
                    <a:gd name="T9" fmla="*/ 46 h 316"/>
                    <a:gd name="T10" fmla="*/ 132 w 203"/>
                    <a:gd name="T11" fmla="*/ 72 h 316"/>
                    <a:gd name="T12" fmla="*/ 107 w 203"/>
                    <a:gd name="T13" fmla="*/ 98 h 316"/>
                    <a:gd name="T14" fmla="*/ 81 w 203"/>
                    <a:gd name="T15" fmla="*/ 72 h 316"/>
                    <a:gd name="T16" fmla="*/ 102 w 203"/>
                    <a:gd name="T17" fmla="*/ 277 h 316"/>
                    <a:gd name="T18" fmla="*/ 123 w 203"/>
                    <a:gd name="T19" fmla="*/ 222 h 316"/>
                    <a:gd name="T20" fmla="*/ 169 w 203"/>
                    <a:gd name="T21" fmla="*/ 110 h 316"/>
                    <a:gd name="T22" fmla="*/ 140 w 203"/>
                    <a:gd name="T23" fmla="*/ 123 h 316"/>
                    <a:gd name="T24" fmla="*/ 135 w 203"/>
                    <a:gd name="T25" fmla="*/ 126 h 316"/>
                    <a:gd name="T26" fmla="*/ 115 w 203"/>
                    <a:gd name="T27" fmla="*/ 132 h 316"/>
                    <a:gd name="T28" fmla="*/ 98 w 203"/>
                    <a:gd name="T29" fmla="*/ 135 h 316"/>
                    <a:gd name="T30" fmla="*/ 76 w 203"/>
                    <a:gd name="T31" fmla="*/ 135 h 316"/>
                    <a:gd name="T32" fmla="*/ 56 w 203"/>
                    <a:gd name="T33" fmla="*/ 143 h 316"/>
                    <a:gd name="T34" fmla="*/ 49 w 203"/>
                    <a:gd name="T35" fmla="*/ 146 h 316"/>
                    <a:gd name="T36" fmla="*/ 63 w 203"/>
                    <a:gd name="T37" fmla="*/ 132 h 316"/>
                    <a:gd name="T38" fmla="*/ 87 w 203"/>
                    <a:gd name="T39" fmla="*/ 132 h 316"/>
                    <a:gd name="T40" fmla="*/ 108 w 203"/>
                    <a:gd name="T41" fmla="*/ 131 h 316"/>
                    <a:gd name="T42" fmla="*/ 116 w 203"/>
                    <a:gd name="T43" fmla="*/ 128 h 316"/>
                    <a:gd name="T44" fmla="*/ 136 w 203"/>
                    <a:gd name="T45" fmla="*/ 121 h 316"/>
                    <a:gd name="T46" fmla="*/ 162 w 203"/>
                    <a:gd name="T47" fmla="*/ 109 h 316"/>
                    <a:gd name="T48" fmla="*/ 163 w 203"/>
                    <a:gd name="T49" fmla="*/ 105 h 316"/>
                    <a:gd name="T50" fmla="*/ 161 w 203"/>
                    <a:gd name="T51" fmla="*/ 105 h 316"/>
                    <a:gd name="T52" fmla="*/ 158 w 203"/>
                    <a:gd name="T53" fmla="*/ 105 h 316"/>
                    <a:gd name="T54" fmla="*/ 141 w 203"/>
                    <a:gd name="T55" fmla="*/ 111 h 316"/>
                    <a:gd name="T56" fmla="*/ 140 w 203"/>
                    <a:gd name="T57" fmla="*/ 111 h 316"/>
                    <a:gd name="T58" fmla="*/ 131 w 203"/>
                    <a:gd name="T59" fmla="*/ 114 h 316"/>
                    <a:gd name="T60" fmla="*/ 115 w 203"/>
                    <a:gd name="T61" fmla="*/ 124 h 316"/>
                    <a:gd name="T62" fmla="*/ 112 w 203"/>
                    <a:gd name="T63" fmla="*/ 126 h 316"/>
                    <a:gd name="T64" fmla="*/ 108 w 203"/>
                    <a:gd name="T65" fmla="*/ 127 h 316"/>
                    <a:gd name="T66" fmla="*/ 87 w 203"/>
                    <a:gd name="T67" fmla="*/ 129 h 316"/>
                    <a:gd name="T68" fmla="*/ 93 w 203"/>
                    <a:gd name="T69" fmla="*/ 125 h 316"/>
                    <a:gd name="T70" fmla="*/ 108 w 203"/>
                    <a:gd name="T71" fmla="*/ 124 h 316"/>
                    <a:gd name="T72" fmla="*/ 110 w 203"/>
                    <a:gd name="T73" fmla="*/ 123 h 316"/>
                    <a:gd name="T74" fmla="*/ 114 w 203"/>
                    <a:gd name="T75" fmla="*/ 121 h 316"/>
                    <a:gd name="T76" fmla="*/ 118 w 203"/>
                    <a:gd name="T77" fmla="*/ 119 h 316"/>
                    <a:gd name="T78" fmla="*/ 127 w 203"/>
                    <a:gd name="T79" fmla="*/ 115 h 316"/>
                    <a:gd name="T80" fmla="*/ 127 w 203"/>
                    <a:gd name="T81" fmla="*/ 114 h 316"/>
                    <a:gd name="T82" fmla="*/ 124 w 203"/>
                    <a:gd name="T83" fmla="*/ 111 h 316"/>
                    <a:gd name="T84" fmla="*/ 115 w 203"/>
                    <a:gd name="T85" fmla="*/ 111 h 316"/>
                    <a:gd name="T86" fmla="*/ 108 w 203"/>
                    <a:gd name="T87" fmla="*/ 114 h 316"/>
                    <a:gd name="T88" fmla="*/ 108 w 203"/>
                    <a:gd name="T89" fmla="*/ 114 h 316"/>
                    <a:gd name="T90" fmla="*/ 73 w 203"/>
                    <a:gd name="T91" fmla="*/ 105 h 316"/>
                    <a:gd name="T92" fmla="*/ 51 w 203"/>
                    <a:gd name="T93" fmla="*/ 110 h 316"/>
                    <a:gd name="T94" fmla="*/ 38 w 203"/>
                    <a:gd name="T95" fmla="*/ 119 h 316"/>
                    <a:gd name="T96" fmla="*/ 33 w 203"/>
                    <a:gd name="T97" fmla="*/ 118 h 316"/>
                    <a:gd name="T98" fmla="*/ 45 w 203"/>
                    <a:gd name="T99" fmla="*/ 109 h 316"/>
                    <a:gd name="T100" fmla="*/ 51 w 203"/>
                    <a:gd name="T101" fmla="*/ 105 h 316"/>
                    <a:gd name="T102" fmla="*/ 92 w 203"/>
                    <a:gd name="T103" fmla="*/ 107 h 316"/>
                    <a:gd name="T104" fmla="*/ 108 w 203"/>
                    <a:gd name="T105" fmla="*/ 110 h 316"/>
                    <a:gd name="T106" fmla="*/ 124 w 203"/>
                    <a:gd name="T107" fmla="*/ 107 h 316"/>
                    <a:gd name="T108" fmla="*/ 132 w 203"/>
                    <a:gd name="T109" fmla="*/ 104 h 316"/>
                    <a:gd name="T110" fmla="*/ 160 w 203"/>
                    <a:gd name="T111" fmla="*/ 101 h 316"/>
                    <a:gd name="T112" fmla="*/ 163 w 203"/>
                    <a:gd name="T113" fmla="*/ 101 h 316"/>
                    <a:gd name="T114" fmla="*/ 170 w 203"/>
                    <a:gd name="T115" fmla="*/ 108 h 316"/>
                    <a:gd name="T116" fmla="*/ 169 w 203"/>
                    <a:gd name="T117" fmla="*/ 11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89" y="54"/>
                      </a:moveTo>
                      <a:cubicBezTo>
                        <a:pt x="93" y="49"/>
                        <a:pt x="100" y="46"/>
                        <a:pt x="107" y="46"/>
                      </a:cubicBezTo>
                      <a:cubicBezTo>
                        <a:pt x="114" y="46"/>
                        <a:pt x="120" y="49"/>
                        <a:pt x="125" y="54"/>
                      </a:cubicBezTo>
                      <a:cubicBezTo>
                        <a:pt x="129" y="59"/>
                        <a:pt x="132" y="65"/>
                        <a:pt x="132" y="72"/>
                      </a:cubicBezTo>
                      <a:cubicBezTo>
                        <a:pt x="132" y="79"/>
                        <a:pt x="129" y="85"/>
                        <a:pt x="125" y="90"/>
                      </a:cubicBezTo>
                      <a:cubicBezTo>
                        <a:pt x="120" y="95"/>
                        <a:pt x="114" y="98"/>
                        <a:pt x="107" y="98"/>
                      </a:cubicBezTo>
                      <a:cubicBezTo>
                        <a:pt x="100" y="98"/>
                        <a:pt x="93" y="95"/>
                        <a:pt x="89" y="90"/>
                      </a:cubicBezTo>
                      <a:cubicBezTo>
                        <a:pt x="84" y="85"/>
                        <a:pt x="81" y="79"/>
                        <a:pt x="81" y="72"/>
                      </a:cubicBezTo>
                      <a:cubicBezTo>
                        <a:pt x="81" y="65"/>
                        <a:pt x="84" y="59"/>
                        <a:pt x="89" y="54"/>
                      </a:cubicBezTo>
                      <a:close/>
                      <a:moveTo>
                        <a:pt x="102" y="277"/>
                      </a:moveTo>
                      <a:cubicBezTo>
                        <a:pt x="80" y="222"/>
                        <a:pt x="80" y="222"/>
                        <a:pt x="80" y="222"/>
                      </a:cubicBezTo>
                      <a:cubicBezTo>
                        <a:pt x="123" y="222"/>
                        <a:pt x="123" y="222"/>
                        <a:pt x="123" y="222"/>
                      </a:cubicBezTo>
                      <a:lnTo>
                        <a:pt x="102" y="277"/>
                      </a:lnTo>
                      <a:close/>
                      <a:moveTo>
                        <a:pt x="169" y="110"/>
                      </a:moveTo>
                      <a:cubicBezTo>
                        <a:pt x="168" y="110"/>
                        <a:pt x="166" y="112"/>
                        <a:pt x="162" y="113"/>
                      </a:cubicBezTo>
                      <a:cubicBezTo>
                        <a:pt x="154" y="117"/>
                        <a:pt x="142" y="123"/>
                        <a:pt x="140" y="123"/>
                      </a:cubicBezTo>
                      <a:cubicBezTo>
                        <a:pt x="140" y="124"/>
                        <a:pt x="139" y="124"/>
                        <a:pt x="138" y="125"/>
                      </a:cubicBezTo>
                      <a:cubicBezTo>
                        <a:pt x="137" y="125"/>
                        <a:pt x="136" y="126"/>
                        <a:pt x="135" y="126"/>
                      </a:cubicBezTo>
                      <a:cubicBezTo>
                        <a:pt x="133" y="126"/>
                        <a:pt x="118" y="131"/>
                        <a:pt x="117" y="131"/>
                      </a:cubicBezTo>
                      <a:cubicBezTo>
                        <a:pt x="116" y="131"/>
                        <a:pt x="115" y="132"/>
                        <a:pt x="115" y="132"/>
                      </a:cubicBezTo>
                      <a:cubicBezTo>
                        <a:pt x="112" y="133"/>
                        <a:pt x="109" y="135"/>
                        <a:pt x="107" y="135"/>
                      </a:cubicBezTo>
                      <a:cubicBezTo>
                        <a:pt x="105" y="134"/>
                        <a:pt x="102" y="135"/>
                        <a:pt x="98" y="135"/>
                      </a:cubicBezTo>
                      <a:cubicBezTo>
                        <a:pt x="95" y="135"/>
                        <a:pt x="91" y="135"/>
                        <a:pt x="87" y="136"/>
                      </a:cubicBezTo>
                      <a:cubicBezTo>
                        <a:pt x="83" y="136"/>
                        <a:pt x="79" y="135"/>
                        <a:pt x="76" y="135"/>
                      </a:cubicBezTo>
                      <a:cubicBezTo>
                        <a:pt x="71" y="135"/>
                        <a:pt x="68" y="135"/>
                        <a:pt x="64" y="135"/>
                      </a:cubicBezTo>
                      <a:cubicBezTo>
                        <a:pt x="63" y="136"/>
                        <a:pt x="60" y="139"/>
                        <a:pt x="56" y="143"/>
                      </a:cubicBezTo>
                      <a:cubicBezTo>
                        <a:pt x="55" y="145"/>
                        <a:pt x="53" y="147"/>
                        <a:pt x="51" y="149"/>
                      </a:cubicBezTo>
                      <a:cubicBezTo>
                        <a:pt x="51" y="148"/>
                        <a:pt x="50" y="147"/>
                        <a:pt x="49" y="146"/>
                      </a:cubicBezTo>
                      <a:cubicBezTo>
                        <a:pt x="51" y="144"/>
                        <a:pt x="53" y="142"/>
                        <a:pt x="54" y="139"/>
                      </a:cubicBezTo>
                      <a:cubicBezTo>
                        <a:pt x="58" y="136"/>
                        <a:pt x="61" y="133"/>
                        <a:pt x="63" y="132"/>
                      </a:cubicBezTo>
                      <a:cubicBezTo>
                        <a:pt x="67" y="131"/>
                        <a:pt x="71" y="131"/>
                        <a:pt x="76" y="132"/>
                      </a:cubicBezTo>
                      <a:cubicBezTo>
                        <a:pt x="79" y="132"/>
                        <a:pt x="83" y="132"/>
                        <a:pt x="87" y="132"/>
                      </a:cubicBezTo>
                      <a:cubicBezTo>
                        <a:pt x="91" y="132"/>
                        <a:pt x="94" y="131"/>
                        <a:pt x="97" y="131"/>
                      </a:cubicBezTo>
                      <a:cubicBezTo>
                        <a:pt x="102" y="131"/>
                        <a:pt x="106" y="131"/>
                        <a:pt x="108" y="131"/>
                      </a:cubicBezTo>
                      <a:cubicBezTo>
                        <a:pt x="109" y="131"/>
                        <a:pt x="111" y="130"/>
                        <a:pt x="113" y="129"/>
                      </a:cubicBezTo>
                      <a:cubicBezTo>
                        <a:pt x="114" y="128"/>
                        <a:pt x="115" y="128"/>
                        <a:pt x="116" y="128"/>
                      </a:cubicBezTo>
                      <a:cubicBezTo>
                        <a:pt x="117" y="127"/>
                        <a:pt x="132" y="123"/>
                        <a:pt x="134" y="122"/>
                      </a:cubicBezTo>
                      <a:cubicBezTo>
                        <a:pt x="134" y="122"/>
                        <a:pt x="135" y="122"/>
                        <a:pt x="136" y="121"/>
                      </a:cubicBezTo>
                      <a:cubicBezTo>
                        <a:pt x="137" y="121"/>
                        <a:pt x="138" y="120"/>
                        <a:pt x="139" y="120"/>
                      </a:cubicBezTo>
                      <a:cubicBezTo>
                        <a:pt x="140" y="119"/>
                        <a:pt x="153" y="114"/>
                        <a:pt x="162" y="109"/>
                      </a:cubicBezTo>
                      <a:cubicBezTo>
                        <a:pt x="164" y="109"/>
                        <a:pt x="165" y="108"/>
                        <a:pt x="166" y="108"/>
                      </a:cubicBezTo>
                      <a:cubicBezTo>
                        <a:pt x="166" y="106"/>
                        <a:pt x="165" y="105"/>
                        <a:pt x="163" y="105"/>
                      </a:cubicBezTo>
                      <a:cubicBezTo>
                        <a:pt x="163" y="105"/>
                        <a:pt x="163" y="105"/>
                        <a:pt x="163" y="105"/>
                      </a:cubicBezTo>
                      <a:cubicBezTo>
                        <a:pt x="162" y="105"/>
                        <a:pt x="162" y="105"/>
                        <a:pt x="161" y="105"/>
                      </a:cubicBezTo>
                      <a:cubicBezTo>
                        <a:pt x="161" y="105"/>
                        <a:pt x="160" y="105"/>
                        <a:pt x="160" y="105"/>
                      </a:cubicBezTo>
                      <a:cubicBezTo>
                        <a:pt x="159" y="105"/>
                        <a:pt x="158" y="105"/>
                        <a:pt x="158" y="105"/>
                      </a:cubicBezTo>
                      <a:cubicBezTo>
                        <a:pt x="156" y="105"/>
                        <a:pt x="154" y="106"/>
                        <a:pt x="151" y="106"/>
                      </a:cubicBezTo>
                      <a:cubicBezTo>
                        <a:pt x="148" y="108"/>
                        <a:pt x="144" y="109"/>
                        <a:pt x="141" y="111"/>
                      </a:cubicBezTo>
                      <a:cubicBezTo>
                        <a:pt x="140" y="111"/>
                        <a:pt x="140" y="111"/>
                        <a:pt x="140" y="111"/>
                      </a:cubicBezTo>
                      <a:cubicBezTo>
                        <a:pt x="140" y="111"/>
                        <a:pt x="140" y="111"/>
                        <a:pt x="140" y="111"/>
                      </a:cubicBezTo>
                      <a:cubicBezTo>
                        <a:pt x="136" y="112"/>
                        <a:pt x="133" y="113"/>
                        <a:pt x="131" y="114"/>
                      </a:cubicBezTo>
                      <a:cubicBezTo>
                        <a:pt x="131" y="114"/>
                        <a:pt x="131" y="114"/>
                        <a:pt x="131" y="114"/>
                      </a:cubicBezTo>
                      <a:cubicBezTo>
                        <a:pt x="131" y="119"/>
                        <a:pt x="129" y="120"/>
                        <a:pt x="119" y="123"/>
                      </a:cubicBezTo>
                      <a:cubicBezTo>
                        <a:pt x="118" y="123"/>
                        <a:pt x="116" y="124"/>
                        <a:pt x="115" y="124"/>
                      </a:cubicBezTo>
                      <a:cubicBezTo>
                        <a:pt x="115" y="125"/>
                        <a:pt x="114" y="125"/>
                        <a:pt x="113" y="125"/>
                      </a:cubicBezTo>
                      <a:cubicBezTo>
                        <a:pt x="113" y="125"/>
                        <a:pt x="112" y="126"/>
                        <a:pt x="112" y="126"/>
                      </a:cubicBezTo>
                      <a:cubicBezTo>
                        <a:pt x="111" y="127"/>
                        <a:pt x="110" y="127"/>
                        <a:pt x="109" y="127"/>
                      </a:cubicBezTo>
                      <a:cubicBezTo>
                        <a:pt x="108" y="127"/>
                        <a:pt x="108" y="127"/>
                        <a:pt x="108" y="127"/>
                      </a:cubicBezTo>
                      <a:cubicBezTo>
                        <a:pt x="101" y="127"/>
                        <a:pt x="97" y="128"/>
                        <a:pt x="96" y="128"/>
                      </a:cubicBezTo>
                      <a:cubicBezTo>
                        <a:pt x="92" y="129"/>
                        <a:pt x="87" y="129"/>
                        <a:pt x="87" y="129"/>
                      </a:cubicBezTo>
                      <a:cubicBezTo>
                        <a:pt x="87" y="126"/>
                        <a:pt x="87" y="126"/>
                        <a:pt x="87" y="126"/>
                      </a:cubicBezTo>
                      <a:cubicBezTo>
                        <a:pt x="87" y="126"/>
                        <a:pt x="91" y="126"/>
                        <a:pt x="93" y="125"/>
                      </a:cubicBezTo>
                      <a:cubicBezTo>
                        <a:pt x="94" y="125"/>
                        <a:pt x="94" y="125"/>
                        <a:pt x="94" y="125"/>
                      </a:cubicBezTo>
                      <a:cubicBezTo>
                        <a:pt x="97" y="124"/>
                        <a:pt x="103" y="124"/>
                        <a:pt x="108" y="124"/>
                      </a:cubicBezTo>
                      <a:cubicBezTo>
                        <a:pt x="108" y="124"/>
                        <a:pt x="108" y="124"/>
                        <a:pt x="108" y="124"/>
                      </a:cubicBezTo>
                      <a:cubicBezTo>
                        <a:pt x="109" y="124"/>
                        <a:pt x="110" y="123"/>
                        <a:pt x="110" y="123"/>
                      </a:cubicBezTo>
                      <a:cubicBezTo>
                        <a:pt x="111" y="123"/>
                        <a:pt x="111" y="122"/>
                        <a:pt x="112" y="122"/>
                      </a:cubicBezTo>
                      <a:cubicBezTo>
                        <a:pt x="113" y="122"/>
                        <a:pt x="113" y="121"/>
                        <a:pt x="114" y="121"/>
                      </a:cubicBezTo>
                      <a:cubicBezTo>
                        <a:pt x="115" y="121"/>
                        <a:pt x="116" y="120"/>
                        <a:pt x="118" y="119"/>
                      </a:cubicBezTo>
                      <a:cubicBezTo>
                        <a:pt x="118" y="119"/>
                        <a:pt x="118" y="119"/>
                        <a:pt x="118" y="119"/>
                      </a:cubicBezTo>
                      <a:cubicBezTo>
                        <a:pt x="118" y="119"/>
                        <a:pt x="118" y="119"/>
                        <a:pt x="118" y="119"/>
                      </a:cubicBezTo>
                      <a:cubicBezTo>
                        <a:pt x="127" y="117"/>
                        <a:pt x="127" y="116"/>
                        <a:pt x="127" y="115"/>
                      </a:cubicBezTo>
                      <a:cubicBezTo>
                        <a:pt x="127" y="114"/>
                        <a:pt x="127" y="114"/>
                        <a:pt x="127" y="114"/>
                      </a:cubicBezTo>
                      <a:cubicBezTo>
                        <a:pt x="127" y="114"/>
                        <a:pt x="127" y="114"/>
                        <a:pt x="127" y="114"/>
                      </a:cubicBezTo>
                      <a:cubicBezTo>
                        <a:pt x="127" y="113"/>
                        <a:pt x="127" y="113"/>
                        <a:pt x="126" y="113"/>
                      </a:cubicBezTo>
                      <a:cubicBezTo>
                        <a:pt x="126" y="112"/>
                        <a:pt x="125" y="111"/>
                        <a:pt x="124" y="111"/>
                      </a:cubicBezTo>
                      <a:cubicBezTo>
                        <a:pt x="123" y="111"/>
                        <a:pt x="122" y="110"/>
                        <a:pt x="122" y="110"/>
                      </a:cubicBezTo>
                      <a:cubicBezTo>
                        <a:pt x="120" y="110"/>
                        <a:pt x="118" y="111"/>
                        <a:pt x="115" y="111"/>
                      </a:cubicBezTo>
                      <a:cubicBezTo>
                        <a:pt x="113" y="112"/>
                        <a:pt x="111" y="113"/>
                        <a:pt x="110" y="113"/>
                      </a:cubicBezTo>
                      <a:cubicBezTo>
                        <a:pt x="108" y="114"/>
                        <a:pt x="108" y="114"/>
                        <a:pt x="108" y="114"/>
                      </a:cubicBezTo>
                      <a:cubicBezTo>
                        <a:pt x="108" y="114"/>
                        <a:pt x="108" y="114"/>
                        <a:pt x="108" y="114"/>
                      </a:cubicBezTo>
                      <a:cubicBezTo>
                        <a:pt x="108" y="114"/>
                        <a:pt x="108" y="114"/>
                        <a:pt x="108" y="114"/>
                      </a:cubicBezTo>
                      <a:cubicBezTo>
                        <a:pt x="100" y="115"/>
                        <a:pt x="94" y="112"/>
                        <a:pt x="90" y="110"/>
                      </a:cubicBezTo>
                      <a:cubicBezTo>
                        <a:pt x="87" y="108"/>
                        <a:pt x="78" y="105"/>
                        <a:pt x="73" y="105"/>
                      </a:cubicBezTo>
                      <a:cubicBezTo>
                        <a:pt x="67" y="105"/>
                        <a:pt x="55" y="107"/>
                        <a:pt x="53" y="108"/>
                      </a:cubicBezTo>
                      <a:cubicBezTo>
                        <a:pt x="52" y="109"/>
                        <a:pt x="52" y="109"/>
                        <a:pt x="51" y="110"/>
                      </a:cubicBezTo>
                      <a:cubicBezTo>
                        <a:pt x="49" y="111"/>
                        <a:pt x="48" y="112"/>
                        <a:pt x="45" y="113"/>
                      </a:cubicBezTo>
                      <a:cubicBezTo>
                        <a:pt x="43" y="115"/>
                        <a:pt x="41" y="116"/>
                        <a:pt x="38" y="119"/>
                      </a:cubicBezTo>
                      <a:cubicBezTo>
                        <a:pt x="37" y="119"/>
                        <a:pt x="36" y="121"/>
                        <a:pt x="35" y="122"/>
                      </a:cubicBezTo>
                      <a:cubicBezTo>
                        <a:pt x="34" y="121"/>
                        <a:pt x="34" y="119"/>
                        <a:pt x="33" y="118"/>
                      </a:cubicBezTo>
                      <a:cubicBezTo>
                        <a:pt x="34" y="117"/>
                        <a:pt x="35" y="116"/>
                        <a:pt x="36" y="116"/>
                      </a:cubicBezTo>
                      <a:cubicBezTo>
                        <a:pt x="39" y="113"/>
                        <a:pt x="42" y="111"/>
                        <a:pt x="45" y="109"/>
                      </a:cubicBezTo>
                      <a:cubicBezTo>
                        <a:pt x="46" y="108"/>
                        <a:pt x="48" y="107"/>
                        <a:pt x="49" y="107"/>
                      </a:cubicBezTo>
                      <a:cubicBezTo>
                        <a:pt x="50" y="106"/>
                        <a:pt x="50" y="106"/>
                        <a:pt x="51" y="105"/>
                      </a:cubicBezTo>
                      <a:cubicBezTo>
                        <a:pt x="54" y="103"/>
                        <a:pt x="67" y="101"/>
                        <a:pt x="73" y="101"/>
                      </a:cubicBezTo>
                      <a:cubicBezTo>
                        <a:pt x="78" y="101"/>
                        <a:pt x="88" y="104"/>
                        <a:pt x="92" y="107"/>
                      </a:cubicBezTo>
                      <a:cubicBezTo>
                        <a:pt x="96" y="109"/>
                        <a:pt x="101" y="111"/>
                        <a:pt x="107" y="110"/>
                      </a:cubicBezTo>
                      <a:cubicBezTo>
                        <a:pt x="108" y="110"/>
                        <a:pt x="108" y="110"/>
                        <a:pt x="108" y="110"/>
                      </a:cubicBezTo>
                      <a:cubicBezTo>
                        <a:pt x="113" y="108"/>
                        <a:pt x="118" y="107"/>
                        <a:pt x="122" y="107"/>
                      </a:cubicBezTo>
                      <a:cubicBezTo>
                        <a:pt x="122" y="107"/>
                        <a:pt x="123" y="107"/>
                        <a:pt x="124" y="107"/>
                      </a:cubicBezTo>
                      <a:cubicBezTo>
                        <a:pt x="125" y="107"/>
                        <a:pt x="127" y="106"/>
                        <a:pt x="128" y="106"/>
                      </a:cubicBezTo>
                      <a:cubicBezTo>
                        <a:pt x="130" y="105"/>
                        <a:pt x="131" y="104"/>
                        <a:pt x="132" y="104"/>
                      </a:cubicBezTo>
                      <a:cubicBezTo>
                        <a:pt x="137" y="102"/>
                        <a:pt x="148" y="97"/>
                        <a:pt x="154" y="97"/>
                      </a:cubicBezTo>
                      <a:cubicBezTo>
                        <a:pt x="157" y="97"/>
                        <a:pt x="159" y="99"/>
                        <a:pt x="160" y="101"/>
                      </a:cubicBezTo>
                      <a:cubicBezTo>
                        <a:pt x="161" y="101"/>
                        <a:pt x="162" y="101"/>
                        <a:pt x="163" y="101"/>
                      </a:cubicBezTo>
                      <a:cubicBezTo>
                        <a:pt x="163" y="101"/>
                        <a:pt x="163" y="101"/>
                        <a:pt x="163" y="101"/>
                      </a:cubicBezTo>
                      <a:cubicBezTo>
                        <a:pt x="164" y="101"/>
                        <a:pt x="165" y="101"/>
                        <a:pt x="166" y="102"/>
                      </a:cubicBezTo>
                      <a:cubicBezTo>
                        <a:pt x="168" y="103"/>
                        <a:pt x="170" y="106"/>
                        <a:pt x="170" y="108"/>
                      </a:cubicBezTo>
                      <a:cubicBezTo>
                        <a:pt x="170" y="110"/>
                        <a:pt x="170" y="110"/>
                        <a:pt x="170" y="110"/>
                      </a:cubicBezTo>
                      <a:lnTo>
                        <a:pt x="16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grpSp>
            <p:nvGrpSpPr>
              <p:cNvPr id="114" name="Group 113"/>
              <p:cNvGrpSpPr/>
              <p:nvPr/>
            </p:nvGrpSpPr>
            <p:grpSpPr>
              <a:xfrm>
                <a:off x="4363758" y="5988572"/>
                <a:ext cx="287382" cy="446479"/>
                <a:chOff x="6961775" y="2578100"/>
                <a:chExt cx="929517" cy="1444625"/>
              </a:xfrm>
              <a:solidFill>
                <a:schemeClr val="accent3"/>
              </a:solidFill>
            </p:grpSpPr>
            <p:sp>
              <p:nvSpPr>
                <p:cNvPr id="115" name="Rectangle 24"/>
                <p:cNvSpPr>
                  <a:spLocks noChangeArrowheads="1"/>
                </p:cNvSpPr>
                <p:nvPr/>
              </p:nvSpPr>
              <p:spPr bwMode="auto">
                <a:xfrm>
                  <a:off x="7254186" y="2876320"/>
                  <a:ext cx="40666" cy="348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16" name="Oval 25"/>
                <p:cNvSpPr>
                  <a:spLocks noChangeArrowheads="1"/>
                </p:cNvSpPr>
                <p:nvPr/>
              </p:nvSpPr>
              <p:spPr bwMode="auto">
                <a:xfrm>
                  <a:off x="7387804" y="3004129"/>
                  <a:ext cx="77460" cy="1549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17" name="Rectangle 26"/>
                <p:cNvSpPr>
                  <a:spLocks noChangeArrowheads="1"/>
                </p:cNvSpPr>
                <p:nvPr/>
              </p:nvSpPr>
              <p:spPr bwMode="auto">
                <a:xfrm>
                  <a:off x="7560152" y="2876320"/>
                  <a:ext cx="36793" cy="348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18" name="Freeform 27"/>
                <p:cNvSpPr>
                  <a:spLocks noEditPoints="1"/>
                </p:cNvSpPr>
                <p:nvPr/>
              </p:nvSpPr>
              <p:spPr bwMode="auto">
                <a:xfrm>
                  <a:off x="6961775" y="2578100"/>
                  <a:ext cx="929517" cy="1444625"/>
                </a:xfrm>
                <a:custGeom>
                  <a:avLst/>
                  <a:gdLst>
                    <a:gd name="T0" fmla="*/ 102 w 203"/>
                    <a:gd name="T1" fmla="*/ 0 h 316"/>
                    <a:gd name="T2" fmla="*/ 0 w 203"/>
                    <a:gd name="T3" fmla="*/ 95 h 316"/>
                    <a:gd name="T4" fmla="*/ 21 w 203"/>
                    <a:gd name="T5" fmla="*/ 163 h 316"/>
                    <a:gd name="T6" fmla="*/ 83 w 203"/>
                    <a:gd name="T7" fmla="*/ 316 h 316"/>
                    <a:gd name="T8" fmla="*/ 120 w 203"/>
                    <a:gd name="T9" fmla="*/ 316 h 316"/>
                    <a:gd name="T10" fmla="*/ 180 w 203"/>
                    <a:gd name="T11" fmla="*/ 170 h 316"/>
                    <a:gd name="T12" fmla="*/ 203 w 203"/>
                    <a:gd name="T13" fmla="*/ 95 h 316"/>
                    <a:gd name="T14" fmla="*/ 102 w 203"/>
                    <a:gd name="T15" fmla="*/ 0 h 316"/>
                    <a:gd name="T16" fmla="*/ 102 w 203"/>
                    <a:gd name="T17" fmla="*/ 277 h 316"/>
                    <a:gd name="T18" fmla="*/ 80 w 203"/>
                    <a:gd name="T19" fmla="*/ 222 h 316"/>
                    <a:gd name="T20" fmla="*/ 123 w 203"/>
                    <a:gd name="T21" fmla="*/ 222 h 316"/>
                    <a:gd name="T22" fmla="*/ 102 w 203"/>
                    <a:gd name="T23" fmla="*/ 277 h 316"/>
                    <a:gd name="T24" fmla="*/ 156 w 203"/>
                    <a:gd name="T25" fmla="*/ 139 h 316"/>
                    <a:gd name="T26" fmla="*/ 147 w 203"/>
                    <a:gd name="T27" fmla="*/ 147 h 316"/>
                    <a:gd name="T28" fmla="*/ 56 w 203"/>
                    <a:gd name="T29" fmla="*/ 147 h 316"/>
                    <a:gd name="T30" fmla="*/ 48 w 203"/>
                    <a:gd name="T31" fmla="*/ 139 h 316"/>
                    <a:gd name="T32" fmla="*/ 48 w 203"/>
                    <a:gd name="T33" fmla="*/ 65 h 316"/>
                    <a:gd name="T34" fmla="*/ 56 w 203"/>
                    <a:gd name="T35" fmla="*/ 56 h 316"/>
                    <a:gd name="T36" fmla="*/ 64 w 203"/>
                    <a:gd name="T37" fmla="*/ 56 h 316"/>
                    <a:gd name="T38" fmla="*/ 64 w 203"/>
                    <a:gd name="T39" fmla="*/ 52 h 316"/>
                    <a:gd name="T40" fmla="*/ 69 w 203"/>
                    <a:gd name="T41" fmla="*/ 48 h 316"/>
                    <a:gd name="T42" fmla="*/ 73 w 203"/>
                    <a:gd name="T43" fmla="*/ 52 h 316"/>
                    <a:gd name="T44" fmla="*/ 73 w 203"/>
                    <a:gd name="T45" fmla="*/ 56 h 316"/>
                    <a:gd name="T46" fmla="*/ 131 w 203"/>
                    <a:gd name="T47" fmla="*/ 56 h 316"/>
                    <a:gd name="T48" fmla="*/ 131 w 203"/>
                    <a:gd name="T49" fmla="*/ 52 h 316"/>
                    <a:gd name="T50" fmla="*/ 135 w 203"/>
                    <a:gd name="T51" fmla="*/ 48 h 316"/>
                    <a:gd name="T52" fmla="*/ 139 w 203"/>
                    <a:gd name="T53" fmla="*/ 52 h 316"/>
                    <a:gd name="T54" fmla="*/ 139 w 203"/>
                    <a:gd name="T55" fmla="*/ 56 h 316"/>
                    <a:gd name="T56" fmla="*/ 147 w 203"/>
                    <a:gd name="T57" fmla="*/ 56 h 316"/>
                    <a:gd name="T58" fmla="*/ 156 w 203"/>
                    <a:gd name="T59" fmla="*/ 65 h 316"/>
                    <a:gd name="T60" fmla="*/ 156 w 203"/>
                    <a:gd name="T61"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20" y="316"/>
                        <a:pt x="120" y="316"/>
                        <a:pt x="120" y="316"/>
                      </a:cubicBezTo>
                      <a:cubicBezTo>
                        <a:pt x="180" y="170"/>
                        <a:pt x="180" y="170"/>
                        <a:pt x="180" y="170"/>
                      </a:cubicBezTo>
                      <a:cubicBezTo>
                        <a:pt x="193" y="139"/>
                        <a:pt x="203" y="112"/>
                        <a:pt x="203" y="95"/>
                      </a:cubicBezTo>
                      <a:cubicBezTo>
                        <a:pt x="203" y="42"/>
                        <a:pt x="155" y="0"/>
                        <a:pt x="102" y="0"/>
                      </a:cubicBezTo>
                      <a:close/>
                      <a:moveTo>
                        <a:pt x="102" y="277"/>
                      </a:moveTo>
                      <a:cubicBezTo>
                        <a:pt x="80" y="222"/>
                        <a:pt x="80" y="222"/>
                        <a:pt x="80" y="222"/>
                      </a:cubicBezTo>
                      <a:cubicBezTo>
                        <a:pt x="123" y="222"/>
                        <a:pt x="123" y="222"/>
                        <a:pt x="123" y="222"/>
                      </a:cubicBezTo>
                      <a:lnTo>
                        <a:pt x="102" y="277"/>
                      </a:lnTo>
                      <a:close/>
                      <a:moveTo>
                        <a:pt x="156" y="139"/>
                      </a:moveTo>
                      <a:cubicBezTo>
                        <a:pt x="156" y="144"/>
                        <a:pt x="152" y="147"/>
                        <a:pt x="147" y="147"/>
                      </a:cubicBezTo>
                      <a:cubicBezTo>
                        <a:pt x="56" y="147"/>
                        <a:pt x="56" y="147"/>
                        <a:pt x="56" y="147"/>
                      </a:cubicBezTo>
                      <a:cubicBezTo>
                        <a:pt x="51" y="147"/>
                        <a:pt x="48" y="144"/>
                        <a:pt x="48" y="139"/>
                      </a:cubicBezTo>
                      <a:cubicBezTo>
                        <a:pt x="48" y="65"/>
                        <a:pt x="48" y="65"/>
                        <a:pt x="48" y="65"/>
                      </a:cubicBezTo>
                      <a:cubicBezTo>
                        <a:pt x="48" y="60"/>
                        <a:pt x="51" y="56"/>
                        <a:pt x="56" y="56"/>
                      </a:cubicBezTo>
                      <a:cubicBezTo>
                        <a:pt x="64" y="56"/>
                        <a:pt x="64" y="56"/>
                        <a:pt x="64" y="56"/>
                      </a:cubicBezTo>
                      <a:cubicBezTo>
                        <a:pt x="64" y="52"/>
                        <a:pt x="64" y="52"/>
                        <a:pt x="64" y="52"/>
                      </a:cubicBezTo>
                      <a:cubicBezTo>
                        <a:pt x="64" y="50"/>
                        <a:pt x="66" y="48"/>
                        <a:pt x="69" y="48"/>
                      </a:cubicBezTo>
                      <a:cubicBezTo>
                        <a:pt x="71" y="48"/>
                        <a:pt x="73" y="50"/>
                        <a:pt x="73" y="52"/>
                      </a:cubicBezTo>
                      <a:cubicBezTo>
                        <a:pt x="73" y="56"/>
                        <a:pt x="73" y="56"/>
                        <a:pt x="73" y="56"/>
                      </a:cubicBezTo>
                      <a:cubicBezTo>
                        <a:pt x="131" y="56"/>
                        <a:pt x="131" y="56"/>
                        <a:pt x="131" y="56"/>
                      </a:cubicBezTo>
                      <a:cubicBezTo>
                        <a:pt x="131" y="52"/>
                        <a:pt x="131" y="52"/>
                        <a:pt x="131" y="52"/>
                      </a:cubicBezTo>
                      <a:cubicBezTo>
                        <a:pt x="131" y="50"/>
                        <a:pt x="133" y="48"/>
                        <a:pt x="135" y="48"/>
                      </a:cubicBezTo>
                      <a:cubicBezTo>
                        <a:pt x="137" y="48"/>
                        <a:pt x="139" y="50"/>
                        <a:pt x="139" y="52"/>
                      </a:cubicBezTo>
                      <a:cubicBezTo>
                        <a:pt x="139" y="56"/>
                        <a:pt x="139" y="56"/>
                        <a:pt x="139" y="56"/>
                      </a:cubicBezTo>
                      <a:cubicBezTo>
                        <a:pt x="147" y="56"/>
                        <a:pt x="147" y="56"/>
                        <a:pt x="147" y="56"/>
                      </a:cubicBezTo>
                      <a:cubicBezTo>
                        <a:pt x="152" y="56"/>
                        <a:pt x="156" y="60"/>
                        <a:pt x="156" y="65"/>
                      </a:cubicBezTo>
                      <a:lnTo>
                        <a:pt x="15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19" name="Freeform 28"/>
                <p:cNvSpPr>
                  <a:spLocks noEditPoints="1"/>
                </p:cNvSpPr>
                <p:nvPr/>
              </p:nvSpPr>
              <p:spPr bwMode="auto">
                <a:xfrm>
                  <a:off x="7217392" y="2947970"/>
                  <a:ext cx="416346" cy="265300"/>
                </a:xfrm>
                <a:custGeom>
                  <a:avLst/>
                  <a:gdLst>
                    <a:gd name="T0" fmla="*/ 0 w 91"/>
                    <a:gd name="T1" fmla="*/ 58 h 58"/>
                    <a:gd name="T2" fmla="*/ 91 w 91"/>
                    <a:gd name="T3" fmla="*/ 58 h 58"/>
                    <a:gd name="T4" fmla="*/ 91 w 91"/>
                    <a:gd name="T5" fmla="*/ 0 h 58"/>
                    <a:gd name="T6" fmla="*/ 0 w 91"/>
                    <a:gd name="T7" fmla="*/ 0 h 58"/>
                    <a:gd name="T8" fmla="*/ 0 w 91"/>
                    <a:gd name="T9" fmla="*/ 58 h 58"/>
                    <a:gd name="T10" fmla="*/ 46 w 91"/>
                    <a:gd name="T11" fmla="*/ 8 h 58"/>
                    <a:gd name="T12" fmla="*/ 61 w 91"/>
                    <a:gd name="T13" fmla="*/ 29 h 58"/>
                    <a:gd name="T14" fmla="*/ 46 w 91"/>
                    <a:gd name="T15" fmla="*/ 51 h 58"/>
                    <a:gd name="T16" fmla="*/ 30 w 91"/>
                    <a:gd name="T17" fmla="*/ 29 h 58"/>
                    <a:gd name="T18" fmla="*/ 46 w 9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8">
                      <a:moveTo>
                        <a:pt x="0" y="58"/>
                      </a:moveTo>
                      <a:cubicBezTo>
                        <a:pt x="91" y="58"/>
                        <a:pt x="91" y="58"/>
                        <a:pt x="91" y="58"/>
                      </a:cubicBezTo>
                      <a:cubicBezTo>
                        <a:pt x="91" y="0"/>
                        <a:pt x="91" y="0"/>
                        <a:pt x="91" y="0"/>
                      </a:cubicBezTo>
                      <a:cubicBezTo>
                        <a:pt x="0" y="0"/>
                        <a:pt x="0" y="0"/>
                        <a:pt x="0" y="0"/>
                      </a:cubicBezTo>
                      <a:lnTo>
                        <a:pt x="0" y="58"/>
                      </a:lnTo>
                      <a:close/>
                      <a:moveTo>
                        <a:pt x="46" y="8"/>
                      </a:moveTo>
                      <a:cubicBezTo>
                        <a:pt x="58" y="8"/>
                        <a:pt x="61" y="19"/>
                        <a:pt x="61" y="29"/>
                      </a:cubicBezTo>
                      <a:cubicBezTo>
                        <a:pt x="61" y="40"/>
                        <a:pt x="58" y="51"/>
                        <a:pt x="46" y="51"/>
                      </a:cubicBezTo>
                      <a:cubicBezTo>
                        <a:pt x="33" y="51"/>
                        <a:pt x="30" y="40"/>
                        <a:pt x="30" y="29"/>
                      </a:cubicBezTo>
                      <a:cubicBezTo>
                        <a:pt x="30" y="19"/>
                        <a:pt x="33" y="8"/>
                        <a:pt x="4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sp>
            <p:nvSpPr>
              <p:cNvPr id="124" name="Rectangle 123"/>
              <p:cNvSpPr/>
              <p:nvPr/>
            </p:nvSpPr>
            <p:spPr bwMode="gray">
              <a:xfrm>
                <a:off x="8017690" y="5908338"/>
                <a:ext cx="1897898" cy="639978"/>
              </a:xfrm>
              <a:prstGeom prst="rect">
                <a:avLst/>
              </a:prstGeom>
              <a:solidFill>
                <a:srgbClr val="FF3366"/>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a:spcBef>
                    <a:spcPts val="0"/>
                  </a:spcBef>
                  <a:spcAft>
                    <a:spcPts val="300"/>
                  </a:spcAft>
                </a:pPr>
                <a:endParaRPr lang="en-US" sz="1600" kern="0">
                  <a:solidFill>
                    <a:sysClr val="windowText" lastClr="000000"/>
                  </a:solidFill>
                  <a:latin typeface="Arial" pitchFamily="34" charset="0"/>
                  <a:cs typeface="Arial" pitchFamily="34" charset="0"/>
                </a:endParaRPr>
              </a:p>
            </p:txBody>
          </p:sp>
          <p:sp>
            <p:nvSpPr>
              <p:cNvPr id="123" name="Freeform 29"/>
              <p:cNvSpPr>
                <a:spLocks noEditPoints="1"/>
              </p:cNvSpPr>
              <p:nvPr/>
            </p:nvSpPr>
            <p:spPr bwMode="auto">
              <a:xfrm>
                <a:off x="10026446" y="6007091"/>
                <a:ext cx="272877" cy="426609"/>
              </a:xfrm>
              <a:custGeom>
                <a:avLst/>
                <a:gdLst>
                  <a:gd name="T0" fmla="*/ 0 w 202"/>
                  <a:gd name="T1" fmla="*/ 95 h 316"/>
                  <a:gd name="T2" fmla="*/ 82 w 202"/>
                  <a:gd name="T3" fmla="*/ 316 h 316"/>
                  <a:gd name="T4" fmla="*/ 179 w 202"/>
                  <a:gd name="T5" fmla="*/ 170 h 316"/>
                  <a:gd name="T6" fmla="*/ 101 w 202"/>
                  <a:gd name="T7" fmla="*/ 0 h 316"/>
                  <a:gd name="T8" fmla="*/ 66 w 202"/>
                  <a:gd name="T9" fmla="*/ 133 h 316"/>
                  <a:gd name="T10" fmla="*/ 46 w 202"/>
                  <a:gd name="T11" fmla="*/ 106 h 316"/>
                  <a:gd name="T12" fmla="*/ 80 w 202"/>
                  <a:gd name="T13" fmla="*/ 222 h 316"/>
                  <a:gd name="T14" fmla="*/ 101 w 202"/>
                  <a:gd name="T15" fmla="*/ 277 h 316"/>
                  <a:gd name="T16" fmla="*/ 120 w 202"/>
                  <a:gd name="T17" fmla="*/ 153 h 316"/>
                  <a:gd name="T18" fmla="*/ 45 w 202"/>
                  <a:gd name="T19" fmla="*/ 79 h 316"/>
                  <a:gd name="T20" fmla="*/ 71 w 202"/>
                  <a:gd name="T21" fmla="*/ 56 h 316"/>
                  <a:gd name="T22" fmla="*/ 69 w 202"/>
                  <a:gd name="T23" fmla="*/ 96 h 316"/>
                  <a:gd name="T24" fmla="*/ 103 w 202"/>
                  <a:gd name="T25" fmla="*/ 130 h 316"/>
                  <a:gd name="T26" fmla="*/ 143 w 202"/>
                  <a:gd name="T27" fmla="*/ 128 h 316"/>
                  <a:gd name="T28" fmla="*/ 107 w 202"/>
                  <a:gd name="T29" fmla="*/ 75 h 316"/>
                  <a:gd name="T30" fmla="*/ 98 w 202"/>
                  <a:gd name="T31" fmla="*/ 75 h 316"/>
                  <a:gd name="T32" fmla="*/ 93 w 202"/>
                  <a:gd name="T33" fmla="*/ 79 h 316"/>
                  <a:gd name="T34" fmla="*/ 103 w 202"/>
                  <a:gd name="T35" fmla="*/ 70 h 316"/>
                  <a:gd name="T36" fmla="*/ 113 w 202"/>
                  <a:gd name="T37" fmla="*/ 79 h 316"/>
                  <a:gd name="T38" fmla="*/ 110 w 202"/>
                  <a:gd name="T39" fmla="*/ 87 h 316"/>
                  <a:gd name="T40" fmla="*/ 99 w 202"/>
                  <a:gd name="T41" fmla="*/ 96 h 316"/>
                  <a:gd name="T42" fmla="*/ 113 w 202"/>
                  <a:gd name="T43" fmla="*/ 99 h 316"/>
                  <a:gd name="T44" fmla="*/ 92 w 202"/>
                  <a:gd name="T45" fmla="*/ 102 h 316"/>
                  <a:gd name="T46" fmla="*/ 95 w 202"/>
                  <a:gd name="T47" fmla="*/ 95 h 316"/>
                  <a:gd name="T48" fmla="*/ 107 w 202"/>
                  <a:gd name="T49" fmla="*/ 84 h 316"/>
                  <a:gd name="T50" fmla="*/ 107 w 202"/>
                  <a:gd name="T51" fmla="*/ 75 h 316"/>
                  <a:gd name="T52" fmla="*/ 138 w 202"/>
                  <a:gd name="T53" fmla="*/ 95 h 316"/>
                  <a:gd name="T54" fmla="*/ 133 w 202"/>
                  <a:gd name="T55" fmla="*/ 102 h 316"/>
                  <a:gd name="T56" fmla="*/ 130 w 202"/>
                  <a:gd name="T57" fmla="*/ 95 h 316"/>
                  <a:gd name="T58" fmla="*/ 116 w 202"/>
                  <a:gd name="T59" fmla="*/ 91 h 316"/>
                  <a:gd name="T60" fmla="*/ 133 w 202"/>
                  <a:gd name="T61" fmla="*/ 70 h 316"/>
                  <a:gd name="T62" fmla="*/ 138 w 202"/>
                  <a:gd name="T63" fmla="*/ 91 h 316"/>
                  <a:gd name="T64" fmla="*/ 144 w 202"/>
                  <a:gd name="T65" fmla="*/ 121 h 316"/>
                  <a:gd name="T66" fmla="*/ 101 w 202"/>
                  <a:gd name="T67" fmla="*/ 48 h 316"/>
                  <a:gd name="T68" fmla="*/ 74 w 202"/>
                  <a:gd name="T69" fmla="*/ 49 h 316"/>
                  <a:gd name="T70" fmla="*/ 157 w 202"/>
                  <a:gd name="T71" fmla="*/ 9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316">
                    <a:moveTo>
                      <a:pt x="101" y="0"/>
                    </a:moveTo>
                    <a:cubicBezTo>
                      <a:pt x="48" y="0"/>
                      <a:pt x="0" y="42"/>
                      <a:pt x="0" y="95"/>
                    </a:cubicBezTo>
                    <a:cubicBezTo>
                      <a:pt x="0" y="111"/>
                      <a:pt x="8" y="136"/>
                      <a:pt x="20" y="163"/>
                    </a:cubicBezTo>
                    <a:cubicBezTo>
                      <a:pt x="82" y="316"/>
                      <a:pt x="82" y="316"/>
                      <a:pt x="82" y="316"/>
                    </a:cubicBezTo>
                    <a:cubicBezTo>
                      <a:pt x="119" y="316"/>
                      <a:pt x="119" y="316"/>
                      <a:pt x="119" y="316"/>
                    </a:cubicBezTo>
                    <a:cubicBezTo>
                      <a:pt x="179" y="170"/>
                      <a:pt x="179" y="170"/>
                      <a:pt x="179" y="170"/>
                    </a:cubicBezTo>
                    <a:cubicBezTo>
                      <a:pt x="193" y="139"/>
                      <a:pt x="202" y="112"/>
                      <a:pt x="202" y="95"/>
                    </a:cubicBezTo>
                    <a:cubicBezTo>
                      <a:pt x="202" y="42"/>
                      <a:pt x="154" y="0"/>
                      <a:pt x="101" y="0"/>
                    </a:cubicBezTo>
                    <a:close/>
                    <a:moveTo>
                      <a:pt x="46" y="106"/>
                    </a:moveTo>
                    <a:cubicBezTo>
                      <a:pt x="50" y="114"/>
                      <a:pt x="56" y="123"/>
                      <a:pt x="66" y="133"/>
                    </a:cubicBezTo>
                    <a:cubicBezTo>
                      <a:pt x="76" y="142"/>
                      <a:pt x="85" y="149"/>
                      <a:pt x="93" y="153"/>
                    </a:cubicBezTo>
                    <a:cubicBezTo>
                      <a:pt x="69" y="149"/>
                      <a:pt x="50" y="130"/>
                      <a:pt x="46" y="106"/>
                    </a:cubicBezTo>
                    <a:close/>
                    <a:moveTo>
                      <a:pt x="101" y="277"/>
                    </a:moveTo>
                    <a:cubicBezTo>
                      <a:pt x="80" y="222"/>
                      <a:pt x="80" y="222"/>
                      <a:pt x="80" y="222"/>
                    </a:cubicBezTo>
                    <a:cubicBezTo>
                      <a:pt x="122" y="222"/>
                      <a:pt x="122" y="222"/>
                      <a:pt x="122" y="222"/>
                    </a:cubicBezTo>
                    <a:lnTo>
                      <a:pt x="101" y="277"/>
                    </a:lnTo>
                    <a:close/>
                    <a:moveTo>
                      <a:pt x="143" y="137"/>
                    </a:moveTo>
                    <a:cubicBezTo>
                      <a:pt x="143" y="142"/>
                      <a:pt x="129" y="153"/>
                      <a:pt x="120" y="153"/>
                    </a:cubicBezTo>
                    <a:cubicBezTo>
                      <a:pt x="110" y="153"/>
                      <a:pt x="92" y="149"/>
                      <a:pt x="71" y="128"/>
                    </a:cubicBezTo>
                    <a:cubicBezTo>
                      <a:pt x="50" y="107"/>
                      <a:pt x="45" y="88"/>
                      <a:pt x="45" y="79"/>
                    </a:cubicBezTo>
                    <a:cubicBezTo>
                      <a:pt x="45" y="70"/>
                      <a:pt x="57" y="56"/>
                      <a:pt x="62" y="56"/>
                    </a:cubicBezTo>
                    <a:cubicBezTo>
                      <a:pt x="69" y="56"/>
                      <a:pt x="71" y="56"/>
                      <a:pt x="71" y="56"/>
                    </a:cubicBezTo>
                    <a:cubicBezTo>
                      <a:pt x="82" y="84"/>
                      <a:pt x="82" y="84"/>
                      <a:pt x="82" y="84"/>
                    </a:cubicBezTo>
                    <a:cubicBezTo>
                      <a:pt x="82" y="86"/>
                      <a:pt x="69" y="91"/>
                      <a:pt x="69" y="96"/>
                    </a:cubicBezTo>
                    <a:cubicBezTo>
                      <a:pt x="69" y="100"/>
                      <a:pt x="78" y="111"/>
                      <a:pt x="83" y="116"/>
                    </a:cubicBezTo>
                    <a:cubicBezTo>
                      <a:pt x="88" y="120"/>
                      <a:pt x="98" y="130"/>
                      <a:pt x="103" y="130"/>
                    </a:cubicBezTo>
                    <a:cubicBezTo>
                      <a:pt x="108" y="130"/>
                      <a:pt x="113" y="116"/>
                      <a:pt x="115" y="116"/>
                    </a:cubicBezTo>
                    <a:cubicBezTo>
                      <a:pt x="143" y="128"/>
                      <a:pt x="143" y="128"/>
                      <a:pt x="143" y="128"/>
                    </a:cubicBezTo>
                    <a:cubicBezTo>
                      <a:pt x="143" y="128"/>
                      <a:pt x="143" y="130"/>
                      <a:pt x="143" y="137"/>
                    </a:cubicBezTo>
                    <a:close/>
                    <a:moveTo>
                      <a:pt x="107" y="75"/>
                    </a:moveTo>
                    <a:cubicBezTo>
                      <a:pt x="106" y="74"/>
                      <a:pt x="105" y="73"/>
                      <a:pt x="103" y="73"/>
                    </a:cubicBezTo>
                    <a:cubicBezTo>
                      <a:pt x="101" y="73"/>
                      <a:pt x="99" y="74"/>
                      <a:pt x="98" y="75"/>
                    </a:cubicBezTo>
                    <a:cubicBezTo>
                      <a:pt x="97" y="76"/>
                      <a:pt x="97" y="78"/>
                      <a:pt x="97" y="80"/>
                    </a:cubicBezTo>
                    <a:cubicBezTo>
                      <a:pt x="93" y="79"/>
                      <a:pt x="93" y="79"/>
                      <a:pt x="93" y="79"/>
                    </a:cubicBezTo>
                    <a:cubicBezTo>
                      <a:pt x="93" y="76"/>
                      <a:pt x="94" y="74"/>
                      <a:pt x="96" y="72"/>
                    </a:cubicBezTo>
                    <a:cubicBezTo>
                      <a:pt x="97" y="71"/>
                      <a:pt x="100" y="70"/>
                      <a:pt x="103" y="70"/>
                    </a:cubicBezTo>
                    <a:cubicBezTo>
                      <a:pt x="106" y="70"/>
                      <a:pt x="108" y="71"/>
                      <a:pt x="110" y="72"/>
                    </a:cubicBezTo>
                    <a:cubicBezTo>
                      <a:pt x="112" y="74"/>
                      <a:pt x="113" y="76"/>
                      <a:pt x="113" y="79"/>
                    </a:cubicBezTo>
                    <a:cubicBezTo>
                      <a:pt x="113" y="80"/>
                      <a:pt x="113" y="81"/>
                      <a:pt x="112" y="83"/>
                    </a:cubicBezTo>
                    <a:cubicBezTo>
                      <a:pt x="112" y="84"/>
                      <a:pt x="111" y="85"/>
                      <a:pt x="110" y="87"/>
                    </a:cubicBezTo>
                    <a:cubicBezTo>
                      <a:pt x="108" y="88"/>
                      <a:pt x="106" y="90"/>
                      <a:pt x="103" y="92"/>
                    </a:cubicBezTo>
                    <a:cubicBezTo>
                      <a:pt x="101" y="94"/>
                      <a:pt x="100" y="96"/>
                      <a:pt x="99" y="96"/>
                    </a:cubicBezTo>
                    <a:cubicBezTo>
                      <a:pt x="98" y="97"/>
                      <a:pt x="98" y="98"/>
                      <a:pt x="97" y="99"/>
                    </a:cubicBezTo>
                    <a:cubicBezTo>
                      <a:pt x="113" y="99"/>
                      <a:pt x="113" y="99"/>
                      <a:pt x="113" y="99"/>
                    </a:cubicBezTo>
                    <a:cubicBezTo>
                      <a:pt x="113" y="102"/>
                      <a:pt x="113" y="102"/>
                      <a:pt x="113" y="102"/>
                    </a:cubicBezTo>
                    <a:cubicBezTo>
                      <a:pt x="92" y="102"/>
                      <a:pt x="92" y="102"/>
                      <a:pt x="92" y="102"/>
                    </a:cubicBezTo>
                    <a:cubicBezTo>
                      <a:pt x="92" y="101"/>
                      <a:pt x="92" y="100"/>
                      <a:pt x="92" y="100"/>
                    </a:cubicBezTo>
                    <a:cubicBezTo>
                      <a:pt x="93" y="98"/>
                      <a:pt x="94" y="97"/>
                      <a:pt x="95" y="95"/>
                    </a:cubicBezTo>
                    <a:cubicBezTo>
                      <a:pt x="96" y="94"/>
                      <a:pt x="98" y="92"/>
                      <a:pt x="100" y="90"/>
                    </a:cubicBezTo>
                    <a:cubicBezTo>
                      <a:pt x="103" y="88"/>
                      <a:pt x="106" y="85"/>
                      <a:pt x="107" y="84"/>
                    </a:cubicBezTo>
                    <a:cubicBezTo>
                      <a:pt x="108" y="82"/>
                      <a:pt x="109" y="80"/>
                      <a:pt x="109" y="79"/>
                    </a:cubicBezTo>
                    <a:cubicBezTo>
                      <a:pt x="109" y="77"/>
                      <a:pt x="108" y="76"/>
                      <a:pt x="107" y="75"/>
                    </a:cubicBezTo>
                    <a:close/>
                    <a:moveTo>
                      <a:pt x="138" y="91"/>
                    </a:moveTo>
                    <a:cubicBezTo>
                      <a:pt x="138" y="95"/>
                      <a:pt x="138" y="95"/>
                      <a:pt x="138" y="95"/>
                    </a:cubicBezTo>
                    <a:cubicBezTo>
                      <a:pt x="133" y="95"/>
                      <a:pt x="133" y="95"/>
                      <a:pt x="133" y="95"/>
                    </a:cubicBezTo>
                    <a:cubicBezTo>
                      <a:pt x="133" y="102"/>
                      <a:pt x="133" y="102"/>
                      <a:pt x="133" y="102"/>
                    </a:cubicBezTo>
                    <a:cubicBezTo>
                      <a:pt x="130" y="102"/>
                      <a:pt x="130" y="102"/>
                      <a:pt x="130" y="102"/>
                    </a:cubicBezTo>
                    <a:cubicBezTo>
                      <a:pt x="130" y="95"/>
                      <a:pt x="130" y="95"/>
                      <a:pt x="130" y="95"/>
                    </a:cubicBezTo>
                    <a:cubicBezTo>
                      <a:pt x="116" y="95"/>
                      <a:pt x="116" y="95"/>
                      <a:pt x="116" y="95"/>
                    </a:cubicBezTo>
                    <a:cubicBezTo>
                      <a:pt x="116" y="91"/>
                      <a:pt x="116" y="91"/>
                      <a:pt x="116" y="91"/>
                    </a:cubicBezTo>
                    <a:cubicBezTo>
                      <a:pt x="130" y="70"/>
                      <a:pt x="130" y="70"/>
                      <a:pt x="130" y="70"/>
                    </a:cubicBezTo>
                    <a:cubicBezTo>
                      <a:pt x="133" y="70"/>
                      <a:pt x="133" y="70"/>
                      <a:pt x="133" y="70"/>
                    </a:cubicBezTo>
                    <a:cubicBezTo>
                      <a:pt x="133" y="91"/>
                      <a:pt x="133" y="91"/>
                      <a:pt x="133" y="91"/>
                    </a:cubicBezTo>
                    <a:lnTo>
                      <a:pt x="138" y="91"/>
                    </a:lnTo>
                    <a:close/>
                    <a:moveTo>
                      <a:pt x="150" y="125"/>
                    </a:moveTo>
                    <a:cubicBezTo>
                      <a:pt x="144" y="121"/>
                      <a:pt x="144" y="121"/>
                      <a:pt x="144" y="121"/>
                    </a:cubicBezTo>
                    <a:cubicBezTo>
                      <a:pt x="148" y="114"/>
                      <a:pt x="150" y="106"/>
                      <a:pt x="150" y="98"/>
                    </a:cubicBezTo>
                    <a:cubicBezTo>
                      <a:pt x="150" y="71"/>
                      <a:pt x="128" y="48"/>
                      <a:pt x="101" y="48"/>
                    </a:cubicBezTo>
                    <a:cubicBezTo>
                      <a:pt x="93" y="48"/>
                      <a:pt x="85" y="51"/>
                      <a:pt x="78" y="54"/>
                    </a:cubicBezTo>
                    <a:cubicBezTo>
                      <a:pt x="74" y="49"/>
                      <a:pt x="74" y="49"/>
                      <a:pt x="74" y="49"/>
                    </a:cubicBezTo>
                    <a:cubicBezTo>
                      <a:pt x="82" y="45"/>
                      <a:pt x="91" y="42"/>
                      <a:pt x="101" y="42"/>
                    </a:cubicBezTo>
                    <a:cubicBezTo>
                      <a:pt x="132" y="42"/>
                      <a:pt x="157" y="67"/>
                      <a:pt x="157" y="98"/>
                    </a:cubicBezTo>
                    <a:cubicBezTo>
                      <a:pt x="157" y="107"/>
                      <a:pt x="154" y="117"/>
                      <a:pt x="150"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nvGrpSpPr>
              <p:cNvPr id="125" name="Group 124"/>
              <p:cNvGrpSpPr/>
              <p:nvPr/>
            </p:nvGrpSpPr>
            <p:grpSpPr>
              <a:xfrm>
                <a:off x="6266920" y="5989599"/>
                <a:ext cx="286060" cy="444425"/>
                <a:chOff x="6488213" y="2555045"/>
                <a:chExt cx="929638" cy="1444291"/>
              </a:xfrm>
              <a:solidFill>
                <a:schemeClr val="tx2"/>
              </a:solidFill>
            </p:grpSpPr>
            <p:sp>
              <p:nvSpPr>
                <p:cNvPr id="126" name="Freeform 21"/>
                <p:cNvSpPr>
                  <a:spLocks noEditPoints="1"/>
                </p:cNvSpPr>
                <p:nvPr/>
              </p:nvSpPr>
              <p:spPr bwMode="auto">
                <a:xfrm>
                  <a:off x="6488213" y="2555045"/>
                  <a:ext cx="929638" cy="1444291"/>
                </a:xfrm>
                <a:custGeom>
                  <a:avLst/>
                  <a:gdLst>
                    <a:gd name="T0" fmla="*/ 101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1 w 203"/>
                    <a:gd name="T15" fmla="*/ 0 h 316"/>
                    <a:gd name="T16" fmla="*/ 101 w 203"/>
                    <a:gd name="T17" fmla="*/ 277 h 316"/>
                    <a:gd name="T18" fmla="*/ 80 w 203"/>
                    <a:gd name="T19" fmla="*/ 222 h 316"/>
                    <a:gd name="T20" fmla="*/ 123 w 203"/>
                    <a:gd name="T21" fmla="*/ 222 h 316"/>
                    <a:gd name="T22" fmla="*/ 101 w 203"/>
                    <a:gd name="T23" fmla="*/ 277 h 316"/>
                    <a:gd name="T24" fmla="*/ 136 w 203"/>
                    <a:gd name="T25" fmla="*/ 147 h 316"/>
                    <a:gd name="T26" fmla="*/ 133 w 203"/>
                    <a:gd name="T27" fmla="*/ 148 h 316"/>
                    <a:gd name="T28" fmla="*/ 70 w 203"/>
                    <a:gd name="T29" fmla="*/ 148 h 316"/>
                    <a:gd name="T30" fmla="*/ 67 w 203"/>
                    <a:gd name="T31" fmla="*/ 147 h 316"/>
                    <a:gd name="T32" fmla="*/ 67 w 203"/>
                    <a:gd name="T33" fmla="*/ 143 h 316"/>
                    <a:gd name="T34" fmla="*/ 95 w 203"/>
                    <a:gd name="T35" fmla="*/ 134 h 316"/>
                    <a:gd name="T36" fmla="*/ 95 w 203"/>
                    <a:gd name="T37" fmla="*/ 130 h 316"/>
                    <a:gd name="T38" fmla="*/ 108 w 203"/>
                    <a:gd name="T39" fmla="*/ 130 h 316"/>
                    <a:gd name="T40" fmla="*/ 108 w 203"/>
                    <a:gd name="T41" fmla="*/ 135 h 316"/>
                    <a:gd name="T42" fmla="*/ 136 w 203"/>
                    <a:gd name="T43" fmla="*/ 143 h 316"/>
                    <a:gd name="T44" fmla="*/ 136 w 203"/>
                    <a:gd name="T45" fmla="*/ 147 h 316"/>
                    <a:gd name="T46" fmla="*/ 158 w 203"/>
                    <a:gd name="T47" fmla="*/ 123 h 316"/>
                    <a:gd name="T48" fmla="*/ 155 w 203"/>
                    <a:gd name="T49" fmla="*/ 126 h 316"/>
                    <a:gd name="T50" fmla="*/ 48 w 203"/>
                    <a:gd name="T51" fmla="*/ 126 h 316"/>
                    <a:gd name="T52" fmla="*/ 45 w 203"/>
                    <a:gd name="T53" fmla="*/ 123 h 316"/>
                    <a:gd name="T54" fmla="*/ 45 w 203"/>
                    <a:gd name="T55" fmla="*/ 51 h 316"/>
                    <a:gd name="T56" fmla="*/ 48 w 203"/>
                    <a:gd name="T57" fmla="*/ 48 h 316"/>
                    <a:gd name="T58" fmla="*/ 155 w 203"/>
                    <a:gd name="T59" fmla="*/ 48 h 316"/>
                    <a:gd name="T60" fmla="*/ 158 w 203"/>
                    <a:gd name="T61" fmla="*/ 51 h 316"/>
                    <a:gd name="T62" fmla="*/ 158 w 203"/>
                    <a:gd name="T63" fmla="*/ 1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 h="316">
                      <a:moveTo>
                        <a:pt x="101" y="0"/>
                      </a:moveTo>
                      <a:cubicBezTo>
                        <a:pt x="49" y="0"/>
                        <a:pt x="0" y="42"/>
                        <a:pt x="0" y="95"/>
                      </a:cubicBezTo>
                      <a:cubicBezTo>
                        <a:pt x="0" y="111"/>
                        <a:pt x="8"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1" y="0"/>
                      </a:cubicBezTo>
                      <a:close/>
                      <a:moveTo>
                        <a:pt x="101" y="277"/>
                      </a:moveTo>
                      <a:cubicBezTo>
                        <a:pt x="80" y="222"/>
                        <a:pt x="80" y="222"/>
                        <a:pt x="80" y="222"/>
                      </a:cubicBezTo>
                      <a:cubicBezTo>
                        <a:pt x="123" y="222"/>
                        <a:pt x="123" y="222"/>
                        <a:pt x="123" y="222"/>
                      </a:cubicBezTo>
                      <a:lnTo>
                        <a:pt x="101" y="277"/>
                      </a:lnTo>
                      <a:close/>
                      <a:moveTo>
                        <a:pt x="136" y="147"/>
                      </a:moveTo>
                      <a:cubicBezTo>
                        <a:pt x="135" y="147"/>
                        <a:pt x="134" y="148"/>
                        <a:pt x="133" y="148"/>
                      </a:cubicBezTo>
                      <a:cubicBezTo>
                        <a:pt x="70" y="148"/>
                        <a:pt x="70" y="148"/>
                        <a:pt x="70" y="148"/>
                      </a:cubicBezTo>
                      <a:cubicBezTo>
                        <a:pt x="69" y="148"/>
                        <a:pt x="68" y="147"/>
                        <a:pt x="67" y="147"/>
                      </a:cubicBezTo>
                      <a:cubicBezTo>
                        <a:pt x="66" y="146"/>
                        <a:pt x="67" y="144"/>
                        <a:pt x="67" y="143"/>
                      </a:cubicBezTo>
                      <a:cubicBezTo>
                        <a:pt x="67" y="143"/>
                        <a:pt x="95" y="144"/>
                        <a:pt x="95" y="134"/>
                      </a:cubicBezTo>
                      <a:cubicBezTo>
                        <a:pt x="95" y="133"/>
                        <a:pt x="95" y="131"/>
                        <a:pt x="95" y="130"/>
                      </a:cubicBezTo>
                      <a:cubicBezTo>
                        <a:pt x="108" y="130"/>
                        <a:pt x="108" y="130"/>
                        <a:pt x="108" y="130"/>
                      </a:cubicBezTo>
                      <a:cubicBezTo>
                        <a:pt x="108" y="131"/>
                        <a:pt x="108" y="134"/>
                        <a:pt x="108" y="135"/>
                      </a:cubicBezTo>
                      <a:cubicBezTo>
                        <a:pt x="108" y="142"/>
                        <a:pt x="136" y="143"/>
                        <a:pt x="136" y="143"/>
                      </a:cubicBezTo>
                      <a:cubicBezTo>
                        <a:pt x="136" y="144"/>
                        <a:pt x="137" y="146"/>
                        <a:pt x="136" y="147"/>
                      </a:cubicBezTo>
                      <a:close/>
                      <a:moveTo>
                        <a:pt x="158" y="123"/>
                      </a:moveTo>
                      <a:cubicBezTo>
                        <a:pt x="158" y="124"/>
                        <a:pt x="157" y="126"/>
                        <a:pt x="155" y="126"/>
                      </a:cubicBezTo>
                      <a:cubicBezTo>
                        <a:pt x="48" y="126"/>
                        <a:pt x="48" y="126"/>
                        <a:pt x="48" y="126"/>
                      </a:cubicBezTo>
                      <a:cubicBezTo>
                        <a:pt x="46" y="126"/>
                        <a:pt x="45" y="124"/>
                        <a:pt x="45" y="123"/>
                      </a:cubicBezTo>
                      <a:cubicBezTo>
                        <a:pt x="45" y="51"/>
                        <a:pt x="45" y="51"/>
                        <a:pt x="45" y="51"/>
                      </a:cubicBezTo>
                      <a:cubicBezTo>
                        <a:pt x="45" y="49"/>
                        <a:pt x="46" y="48"/>
                        <a:pt x="48" y="48"/>
                      </a:cubicBezTo>
                      <a:cubicBezTo>
                        <a:pt x="155" y="48"/>
                        <a:pt x="155" y="48"/>
                        <a:pt x="155" y="48"/>
                      </a:cubicBezTo>
                      <a:cubicBezTo>
                        <a:pt x="157" y="48"/>
                        <a:pt x="158" y="49"/>
                        <a:pt x="158" y="51"/>
                      </a:cubicBezTo>
                      <a:cubicBezTo>
                        <a:pt x="158" y="123"/>
                        <a:pt x="158" y="123"/>
                        <a:pt x="158"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127" name="Freeform 23"/>
                <p:cNvSpPr>
                  <a:spLocks noEditPoints="1"/>
                </p:cNvSpPr>
                <p:nvPr/>
              </p:nvSpPr>
              <p:spPr bwMode="auto">
                <a:xfrm>
                  <a:off x="6726433" y="2810603"/>
                  <a:ext cx="453199" cy="271046"/>
                </a:xfrm>
                <a:custGeom>
                  <a:avLst/>
                  <a:gdLst>
                    <a:gd name="T0" fmla="*/ 1 w 99"/>
                    <a:gd name="T1" fmla="*/ 0 h 59"/>
                    <a:gd name="T2" fmla="*/ 0 w 99"/>
                    <a:gd name="T3" fmla="*/ 0 h 59"/>
                    <a:gd name="T4" fmla="*/ 0 w 99"/>
                    <a:gd name="T5" fmla="*/ 59 h 59"/>
                    <a:gd name="T6" fmla="*/ 99 w 99"/>
                    <a:gd name="T7" fmla="*/ 59 h 59"/>
                    <a:gd name="T8" fmla="*/ 99 w 99"/>
                    <a:gd name="T9" fmla="*/ 0 h 59"/>
                    <a:gd name="T10" fmla="*/ 99 w 99"/>
                    <a:gd name="T11" fmla="*/ 0 h 59"/>
                    <a:gd name="T12" fmla="*/ 1 w 99"/>
                    <a:gd name="T13" fmla="*/ 0 h 59"/>
                    <a:gd name="T14" fmla="*/ 87 w 99"/>
                    <a:gd name="T15" fmla="*/ 13 h 59"/>
                    <a:gd name="T16" fmla="*/ 81 w 99"/>
                    <a:gd name="T17" fmla="*/ 20 h 59"/>
                    <a:gd name="T18" fmla="*/ 81 w 99"/>
                    <a:gd name="T19" fmla="*/ 21 h 59"/>
                    <a:gd name="T20" fmla="*/ 76 w 99"/>
                    <a:gd name="T21" fmla="*/ 39 h 59"/>
                    <a:gd name="T22" fmla="*/ 77 w 99"/>
                    <a:gd name="T23" fmla="*/ 40 h 59"/>
                    <a:gd name="T24" fmla="*/ 79 w 99"/>
                    <a:gd name="T25" fmla="*/ 42 h 59"/>
                    <a:gd name="T26" fmla="*/ 79 w 99"/>
                    <a:gd name="T27" fmla="*/ 42 h 59"/>
                    <a:gd name="T28" fmla="*/ 79 w 99"/>
                    <a:gd name="T29" fmla="*/ 44 h 59"/>
                    <a:gd name="T30" fmla="*/ 78 w 99"/>
                    <a:gd name="T31" fmla="*/ 49 h 59"/>
                    <a:gd name="T32" fmla="*/ 73 w 99"/>
                    <a:gd name="T33" fmla="*/ 52 h 59"/>
                    <a:gd name="T34" fmla="*/ 70 w 99"/>
                    <a:gd name="T35" fmla="*/ 52 h 59"/>
                    <a:gd name="T36" fmla="*/ 67 w 99"/>
                    <a:gd name="T37" fmla="*/ 50 h 59"/>
                    <a:gd name="T38" fmla="*/ 65 w 99"/>
                    <a:gd name="T39" fmla="*/ 44 h 59"/>
                    <a:gd name="T40" fmla="*/ 65 w 99"/>
                    <a:gd name="T41" fmla="*/ 43 h 59"/>
                    <a:gd name="T42" fmla="*/ 54 w 99"/>
                    <a:gd name="T43" fmla="*/ 35 h 59"/>
                    <a:gd name="T44" fmla="*/ 53 w 99"/>
                    <a:gd name="T45" fmla="*/ 35 h 59"/>
                    <a:gd name="T46" fmla="*/ 52 w 99"/>
                    <a:gd name="T47" fmla="*/ 35 h 59"/>
                    <a:gd name="T48" fmla="*/ 48 w 99"/>
                    <a:gd name="T49" fmla="*/ 36 h 59"/>
                    <a:gd name="T50" fmla="*/ 47 w 99"/>
                    <a:gd name="T51" fmla="*/ 36 h 59"/>
                    <a:gd name="T52" fmla="*/ 45 w 99"/>
                    <a:gd name="T53" fmla="*/ 35 h 59"/>
                    <a:gd name="T54" fmla="*/ 45 w 99"/>
                    <a:gd name="T55" fmla="*/ 34 h 59"/>
                    <a:gd name="T56" fmla="*/ 44 w 99"/>
                    <a:gd name="T57" fmla="*/ 34 h 59"/>
                    <a:gd name="T58" fmla="*/ 43 w 99"/>
                    <a:gd name="T59" fmla="*/ 34 h 59"/>
                    <a:gd name="T60" fmla="*/ 26 w 99"/>
                    <a:gd name="T61" fmla="*/ 41 h 59"/>
                    <a:gd name="T62" fmla="*/ 25 w 99"/>
                    <a:gd name="T63" fmla="*/ 42 h 59"/>
                    <a:gd name="T64" fmla="*/ 13 w 99"/>
                    <a:gd name="T65" fmla="*/ 46 h 59"/>
                    <a:gd name="T66" fmla="*/ 11 w 99"/>
                    <a:gd name="T67" fmla="*/ 39 h 59"/>
                    <a:gd name="T68" fmla="*/ 14 w 99"/>
                    <a:gd name="T69" fmla="*/ 35 h 59"/>
                    <a:gd name="T70" fmla="*/ 20 w 99"/>
                    <a:gd name="T71" fmla="*/ 34 h 59"/>
                    <a:gd name="T72" fmla="*/ 23 w 99"/>
                    <a:gd name="T73" fmla="*/ 35 h 59"/>
                    <a:gd name="T74" fmla="*/ 23 w 99"/>
                    <a:gd name="T75" fmla="*/ 36 h 59"/>
                    <a:gd name="T76" fmla="*/ 24 w 99"/>
                    <a:gd name="T77" fmla="*/ 36 h 59"/>
                    <a:gd name="T78" fmla="*/ 41 w 99"/>
                    <a:gd name="T79" fmla="*/ 29 h 59"/>
                    <a:gd name="T80" fmla="*/ 42 w 99"/>
                    <a:gd name="T81" fmla="*/ 28 h 59"/>
                    <a:gd name="T82" fmla="*/ 48 w 99"/>
                    <a:gd name="T83" fmla="*/ 22 h 59"/>
                    <a:gd name="T84" fmla="*/ 51 w 99"/>
                    <a:gd name="T85" fmla="*/ 22 h 59"/>
                    <a:gd name="T86" fmla="*/ 56 w 99"/>
                    <a:gd name="T87" fmla="*/ 27 h 59"/>
                    <a:gd name="T88" fmla="*/ 56 w 99"/>
                    <a:gd name="T89" fmla="*/ 30 h 59"/>
                    <a:gd name="T90" fmla="*/ 57 w 99"/>
                    <a:gd name="T91" fmla="*/ 31 h 59"/>
                    <a:gd name="T92" fmla="*/ 68 w 99"/>
                    <a:gd name="T93" fmla="*/ 39 h 59"/>
                    <a:gd name="T94" fmla="*/ 68 w 99"/>
                    <a:gd name="T95" fmla="*/ 39 h 59"/>
                    <a:gd name="T96" fmla="*/ 69 w 99"/>
                    <a:gd name="T97" fmla="*/ 39 h 59"/>
                    <a:gd name="T98" fmla="*/ 69 w 99"/>
                    <a:gd name="T99" fmla="*/ 39 h 59"/>
                    <a:gd name="T100" fmla="*/ 70 w 99"/>
                    <a:gd name="T101" fmla="*/ 39 h 59"/>
                    <a:gd name="T102" fmla="*/ 71 w 99"/>
                    <a:gd name="T103" fmla="*/ 38 h 59"/>
                    <a:gd name="T104" fmla="*/ 75 w 99"/>
                    <a:gd name="T105" fmla="*/ 19 h 59"/>
                    <a:gd name="T106" fmla="*/ 75 w 99"/>
                    <a:gd name="T107" fmla="*/ 18 h 59"/>
                    <a:gd name="T108" fmla="*/ 75 w 99"/>
                    <a:gd name="T109" fmla="*/ 18 h 59"/>
                    <a:gd name="T110" fmla="*/ 74 w 99"/>
                    <a:gd name="T111" fmla="*/ 9 h 59"/>
                    <a:gd name="T112" fmla="*/ 82 w 99"/>
                    <a:gd name="T113" fmla="*/ 6 h 59"/>
                    <a:gd name="T114" fmla="*/ 87 w 99"/>
                    <a:gd name="T115"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9">
                      <a:moveTo>
                        <a:pt x="1" y="0"/>
                      </a:moveTo>
                      <a:cubicBezTo>
                        <a:pt x="0" y="0"/>
                        <a:pt x="0" y="0"/>
                        <a:pt x="0" y="0"/>
                      </a:cubicBezTo>
                      <a:cubicBezTo>
                        <a:pt x="0" y="59"/>
                        <a:pt x="0" y="59"/>
                        <a:pt x="0" y="59"/>
                      </a:cubicBezTo>
                      <a:cubicBezTo>
                        <a:pt x="99" y="59"/>
                        <a:pt x="99" y="59"/>
                        <a:pt x="99" y="59"/>
                      </a:cubicBezTo>
                      <a:cubicBezTo>
                        <a:pt x="99" y="0"/>
                        <a:pt x="99" y="0"/>
                        <a:pt x="99" y="0"/>
                      </a:cubicBezTo>
                      <a:cubicBezTo>
                        <a:pt x="99" y="0"/>
                        <a:pt x="99" y="0"/>
                        <a:pt x="99" y="0"/>
                      </a:cubicBezTo>
                      <a:cubicBezTo>
                        <a:pt x="1" y="0"/>
                        <a:pt x="1" y="0"/>
                        <a:pt x="1" y="0"/>
                      </a:cubicBezTo>
                      <a:close/>
                      <a:moveTo>
                        <a:pt x="87" y="13"/>
                      </a:moveTo>
                      <a:cubicBezTo>
                        <a:pt x="86" y="16"/>
                        <a:pt x="84" y="19"/>
                        <a:pt x="81" y="20"/>
                      </a:cubicBezTo>
                      <a:cubicBezTo>
                        <a:pt x="81" y="20"/>
                        <a:pt x="81" y="20"/>
                        <a:pt x="81" y="21"/>
                      </a:cubicBezTo>
                      <a:cubicBezTo>
                        <a:pt x="81" y="21"/>
                        <a:pt x="81" y="21"/>
                        <a:pt x="76" y="39"/>
                      </a:cubicBezTo>
                      <a:cubicBezTo>
                        <a:pt x="76" y="39"/>
                        <a:pt x="77" y="40"/>
                        <a:pt x="77" y="40"/>
                      </a:cubicBezTo>
                      <a:cubicBezTo>
                        <a:pt x="77" y="40"/>
                        <a:pt x="78" y="41"/>
                        <a:pt x="79" y="42"/>
                      </a:cubicBezTo>
                      <a:cubicBezTo>
                        <a:pt x="79" y="42"/>
                        <a:pt x="79" y="42"/>
                        <a:pt x="79" y="42"/>
                      </a:cubicBezTo>
                      <a:cubicBezTo>
                        <a:pt x="79" y="43"/>
                        <a:pt x="79" y="44"/>
                        <a:pt x="79" y="44"/>
                      </a:cubicBezTo>
                      <a:cubicBezTo>
                        <a:pt x="79" y="46"/>
                        <a:pt x="79" y="47"/>
                        <a:pt x="78" y="49"/>
                      </a:cubicBezTo>
                      <a:cubicBezTo>
                        <a:pt x="77" y="51"/>
                        <a:pt x="75" y="52"/>
                        <a:pt x="73" y="52"/>
                      </a:cubicBezTo>
                      <a:cubicBezTo>
                        <a:pt x="72" y="52"/>
                        <a:pt x="71" y="52"/>
                        <a:pt x="70" y="52"/>
                      </a:cubicBezTo>
                      <a:cubicBezTo>
                        <a:pt x="69" y="52"/>
                        <a:pt x="68" y="51"/>
                        <a:pt x="67" y="50"/>
                      </a:cubicBezTo>
                      <a:cubicBezTo>
                        <a:pt x="66" y="48"/>
                        <a:pt x="65" y="46"/>
                        <a:pt x="65" y="44"/>
                      </a:cubicBezTo>
                      <a:cubicBezTo>
                        <a:pt x="65" y="44"/>
                        <a:pt x="65" y="44"/>
                        <a:pt x="65" y="43"/>
                      </a:cubicBezTo>
                      <a:cubicBezTo>
                        <a:pt x="65" y="43"/>
                        <a:pt x="65" y="43"/>
                        <a:pt x="54" y="35"/>
                      </a:cubicBezTo>
                      <a:cubicBezTo>
                        <a:pt x="53" y="35"/>
                        <a:pt x="53" y="35"/>
                        <a:pt x="53" y="35"/>
                      </a:cubicBezTo>
                      <a:cubicBezTo>
                        <a:pt x="53" y="35"/>
                        <a:pt x="53" y="35"/>
                        <a:pt x="52" y="35"/>
                      </a:cubicBezTo>
                      <a:cubicBezTo>
                        <a:pt x="51" y="36"/>
                        <a:pt x="49" y="36"/>
                        <a:pt x="48" y="36"/>
                      </a:cubicBezTo>
                      <a:cubicBezTo>
                        <a:pt x="47" y="36"/>
                        <a:pt x="47" y="36"/>
                        <a:pt x="47" y="36"/>
                      </a:cubicBezTo>
                      <a:cubicBezTo>
                        <a:pt x="46" y="35"/>
                        <a:pt x="46" y="35"/>
                        <a:pt x="45" y="35"/>
                      </a:cubicBezTo>
                      <a:cubicBezTo>
                        <a:pt x="45" y="35"/>
                        <a:pt x="45" y="34"/>
                        <a:pt x="45" y="34"/>
                      </a:cubicBezTo>
                      <a:cubicBezTo>
                        <a:pt x="44" y="34"/>
                        <a:pt x="44" y="34"/>
                        <a:pt x="44" y="34"/>
                      </a:cubicBezTo>
                      <a:cubicBezTo>
                        <a:pt x="44" y="34"/>
                        <a:pt x="43" y="34"/>
                        <a:pt x="43" y="34"/>
                      </a:cubicBezTo>
                      <a:cubicBezTo>
                        <a:pt x="43" y="34"/>
                        <a:pt x="43" y="34"/>
                        <a:pt x="26" y="41"/>
                      </a:cubicBezTo>
                      <a:cubicBezTo>
                        <a:pt x="25" y="41"/>
                        <a:pt x="25" y="41"/>
                        <a:pt x="25" y="42"/>
                      </a:cubicBezTo>
                      <a:cubicBezTo>
                        <a:pt x="24" y="47"/>
                        <a:pt x="17" y="49"/>
                        <a:pt x="13" y="46"/>
                      </a:cubicBezTo>
                      <a:cubicBezTo>
                        <a:pt x="12" y="44"/>
                        <a:pt x="11" y="42"/>
                        <a:pt x="11" y="39"/>
                      </a:cubicBezTo>
                      <a:cubicBezTo>
                        <a:pt x="12" y="37"/>
                        <a:pt x="13" y="36"/>
                        <a:pt x="14" y="35"/>
                      </a:cubicBezTo>
                      <a:cubicBezTo>
                        <a:pt x="16" y="34"/>
                        <a:pt x="18" y="33"/>
                        <a:pt x="20" y="34"/>
                      </a:cubicBezTo>
                      <a:cubicBezTo>
                        <a:pt x="21" y="34"/>
                        <a:pt x="22" y="35"/>
                        <a:pt x="23" y="35"/>
                      </a:cubicBezTo>
                      <a:cubicBezTo>
                        <a:pt x="23" y="36"/>
                        <a:pt x="23" y="36"/>
                        <a:pt x="23" y="36"/>
                      </a:cubicBezTo>
                      <a:cubicBezTo>
                        <a:pt x="23" y="36"/>
                        <a:pt x="24" y="36"/>
                        <a:pt x="24" y="36"/>
                      </a:cubicBezTo>
                      <a:cubicBezTo>
                        <a:pt x="24" y="36"/>
                        <a:pt x="24" y="36"/>
                        <a:pt x="41" y="29"/>
                      </a:cubicBezTo>
                      <a:cubicBezTo>
                        <a:pt x="42" y="29"/>
                        <a:pt x="42" y="28"/>
                        <a:pt x="42" y="28"/>
                      </a:cubicBezTo>
                      <a:cubicBezTo>
                        <a:pt x="42" y="25"/>
                        <a:pt x="45" y="23"/>
                        <a:pt x="48" y="22"/>
                      </a:cubicBezTo>
                      <a:cubicBezTo>
                        <a:pt x="49" y="22"/>
                        <a:pt x="50" y="22"/>
                        <a:pt x="51" y="22"/>
                      </a:cubicBezTo>
                      <a:cubicBezTo>
                        <a:pt x="53" y="23"/>
                        <a:pt x="55" y="25"/>
                        <a:pt x="56" y="27"/>
                      </a:cubicBezTo>
                      <a:cubicBezTo>
                        <a:pt x="56" y="28"/>
                        <a:pt x="56" y="29"/>
                        <a:pt x="56" y="30"/>
                      </a:cubicBezTo>
                      <a:cubicBezTo>
                        <a:pt x="56" y="31"/>
                        <a:pt x="56" y="31"/>
                        <a:pt x="57" y="31"/>
                      </a:cubicBezTo>
                      <a:cubicBezTo>
                        <a:pt x="57" y="31"/>
                        <a:pt x="57" y="31"/>
                        <a:pt x="68" y="39"/>
                      </a:cubicBezTo>
                      <a:cubicBezTo>
                        <a:pt x="68" y="39"/>
                        <a:pt x="68" y="39"/>
                        <a:pt x="68" y="39"/>
                      </a:cubicBezTo>
                      <a:cubicBezTo>
                        <a:pt x="69" y="39"/>
                        <a:pt x="69" y="39"/>
                        <a:pt x="69" y="39"/>
                      </a:cubicBezTo>
                      <a:cubicBezTo>
                        <a:pt x="69" y="39"/>
                        <a:pt x="69" y="39"/>
                        <a:pt x="69" y="39"/>
                      </a:cubicBezTo>
                      <a:cubicBezTo>
                        <a:pt x="70" y="39"/>
                        <a:pt x="70" y="39"/>
                        <a:pt x="70" y="39"/>
                      </a:cubicBezTo>
                      <a:cubicBezTo>
                        <a:pt x="71" y="38"/>
                        <a:pt x="71" y="38"/>
                        <a:pt x="71" y="38"/>
                      </a:cubicBezTo>
                      <a:cubicBezTo>
                        <a:pt x="71" y="38"/>
                        <a:pt x="71" y="38"/>
                        <a:pt x="75" y="19"/>
                      </a:cubicBezTo>
                      <a:cubicBezTo>
                        <a:pt x="76" y="19"/>
                        <a:pt x="75" y="18"/>
                        <a:pt x="75" y="18"/>
                      </a:cubicBezTo>
                      <a:cubicBezTo>
                        <a:pt x="75" y="18"/>
                        <a:pt x="75" y="18"/>
                        <a:pt x="75" y="18"/>
                      </a:cubicBezTo>
                      <a:cubicBezTo>
                        <a:pt x="72" y="16"/>
                        <a:pt x="72" y="12"/>
                        <a:pt x="74" y="9"/>
                      </a:cubicBezTo>
                      <a:cubicBezTo>
                        <a:pt x="75" y="7"/>
                        <a:pt x="79" y="5"/>
                        <a:pt x="82" y="6"/>
                      </a:cubicBezTo>
                      <a:cubicBezTo>
                        <a:pt x="85" y="7"/>
                        <a:pt x="87" y="10"/>
                        <a:pt x="8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sp>
            <p:nvSpPr>
              <p:cNvPr id="128" name="TextBox 127">
                <a:hlinkClick r:id="" action="ppaction://noaction"/>
              </p:cNvPr>
              <p:cNvSpPr txBox="1"/>
              <p:nvPr/>
            </p:nvSpPr>
            <p:spPr>
              <a:xfrm>
                <a:off x="8501895" y="6005049"/>
                <a:ext cx="1025349" cy="442035"/>
              </a:xfrm>
              <a:prstGeom prst="rect">
                <a:avLst/>
              </a:prstGeom>
              <a:noFill/>
            </p:spPr>
            <p:txBody>
              <a:bodyPr wrap="square" lIns="36000" tIns="36000" rIns="36000" bIns="36000" rtlCol="0">
                <a:spAutoFit/>
              </a:bodyPr>
              <a:lstStyle/>
              <a:p>
                <a:r>
                  <a:rPr lang="en-US" sz="1200">
                    <a:solidFill>
                      <a:srgbClr val="003344"/>
                    </a:solidFill>
                  </a:rPr>
                  <a:t>Best Practice </a:t>
                </a:r>
                <a:br>
                  <a:rPr lang="en-US" sz="1200">
                    <a:solidFill>
                      <a:srgbClr val="003344"/>
                    </a:solidFill>
                  </a:rPr>
                </a:br>
                <a:r>
                  <a:rPr lang="en-US" sz="1200">
                    <a:solidFill>
                      <a:srgbClr val="003344"/>
                    </a:solidFill>
                  </a:rPr>
                  <a:t>Security</a:t>
                </a:r>
              </a:p>
            </p:txBody>
          </p:sp>
          <p:grpSp>
            <p:nvGrpSpPr>
              <p:cNvPr id="129" name="Group 128"/>
              <p:cNvGrpSpPr/>
              <p:nvPr/>
            </p:nvGrpSpPr>
            <p:grpSpPr>
              <a:xfrm>
                <a:off x="8136961" y="6008278"/>
                <a:ext cx="273705" cy="426117"/>
                <a:chOff x="8453514" y="2569986"/>
                <a:chExt cx="927702" cy="1444291"/>
              </a:xfrm>
              <a:solidFill>
                <a:schemeClr val="bg1"/>
              </a:solidFill>
            </p:grpSpPr>
            <p:sp>
              <p:nvSpPr>
                <p:cNvPr id="130" name="Freeform 6"/>
                <p:cNvSpPr>
                  <a:spLocks noEditPoints="1"/>
                </p:cNvSpPr>
                <p:nvPr/>
              </p:nvSpPr>
              <p:spPr bwMode="auto">
                <a:xfrm>
                  <a:off x="8722722" y="2784887"/>
                  <a:ext cx="393159" cy="470459"/>
                </a:xfrm>
                <a:custGeom>
                  <a:avLst/>
                  <a:gdLst>
                    <a:gd name="T0" fmla="*/ 43 w 86"/>
                    <a:gd name="T1" fmla="*/ 0 h 103"/>
                    <a:gd name="T2" fmla="*/ 1 w 86"/>
                    <a:gd name="T3" fmla="*/ 13 h 103"/>
                    <a:gd name="T4" fmla="*/ 0 w 86"/>
                    <a:gd name="T5" fmla="*/ 13 h 103"/>
                    <a:gd name="T6" fmla="*/ 0 w 86"/>
                    <a:gd name="T7" fmla="*/ 34 h 103"/>
                    <a:gd name="T8" fmla="*/ 43 w 86"/>
                    <a:gd name="T9" fmla="*/ 103 h 103"/>
                    <a:gd name="T10" fmla="*/ 86 w 86"/>
                    <a:gd name="T11" fmla="*/ 34 h 103"/>
                    <a:gd name="T12" fmla="*/ 86 w 86"/>
                    <a:gd name="T13" fmla="*/ 13 h 103"/>
                    <a:gd name="T14" fmla="*/ 85 w 86"/>
                    <a:gd name="T15" fmla="*/ 13 h 103"/>
                    <a:gd name="T16" fmla="*/ 43 w 86"/>
                    <a:gd name="T17" fmla="*/ 0 h 103"/>
                    <a:gd name="T18" fmla="*/ 5 w 86"/>
                    <a:gd name="T19" fmla="*/ 34 h 103"/>
                    <a:gd name="T20" fmla="*/ 5 w 86"/>
                    <a:gd name="T21" fmla="*/ 19 h 103"/>
                    <a:gd name="T22" fmla="*/ 30 w 86"/>
                    <a:gd name="T23" fmla="*/ 13 h 103"/>
                    <a:gd name="T24" fmla="*/ 5 w 86"/>
                    <a:gd name="T25" fmla="*/ 38 h 103"/>
                    <a:gd name="T26" fmla="*/ 5 w 86"/>
                    <a:gd name="T27" fmla="*/ 34 h 103"/>
                    <a:gd name="T28" fmla="*/ 7 w 86"/>
                    <a:gd name="T29" fmla="*/ 51 h 103"/>
                    <a:gd name="T30" fmla="*/ 48 w 86"/>
                    <a:gd name="T31" fmla="*/ 9 h 103"/>
                    <a:gd name="T32" fmla="*/ 63 w 86"/>
                    <a:gd name="T33" fmla="*/ 15 h 103"/>
                    <a:gd name="T34" fmla="*/ 12 w 86"/>
                    <a:gd name="T35" fmla="*/ 67 h 103"/>
                    <a:gd name="T36" fmla="*/ 7 w 86"/>
                    <a:gd name="T37" fmla="*/ 51 h 103"/>
                    <a:gd name="T38" fmla="*/ 43 w 86"/>
                    <a:gd name="T39" fmla="*/ 97 h 103"/>
                    <a:gd name="T40" fmla="*/ 35 w 86"/>
                    <a:gd name="T41" fmla="*/ 93 h 103"/>
                    <a:gd name="T42" fmla="*/ 79 w 86"/>
                    <a:gd name="T43" fmla="*/ 49 h 103"/>
                    <a:gd name="T44" fmla="*/ 43 w 86"/>
                    <a:gd name="T45" fmla="*/ 97 h 103"/>
                    <a:gd name="T46" fmla="*/ 80 w 86"/>
                    <a:gd name="T47" fmla="*/ 34 h 103"/>
                    <a:gd name="T48" fmla="*/ 27 w 86"/>
                    <a:gd name="T49" fmla="*/ 87 h 103"/>
                    <a:gd name="T50" fmla="*/ 17 w 86"/>
                    <a:gd name="T51" fmla="*/ 76 h 103"/>
                    <a:gd name="T52" fmla="*/ 75 w 86"/>
                    <a:gd name="T53" fmla="*/ 18 h 103"/>
                    <a:gd name="T54" fmla="*/ 80 w 86"/>
                    <a:gd name="T55" fmla="*/ 19 h 103"/>
                    <a:gd name="T56" fmla="*/ 80 w 86"/>
                    <a:gd name="T57"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103">
                      <a:moveTo>
                        <a:pt x="43" y="0"/>
                      </a:moveTo>
                      <a:cubicBezTo>
                        <a:pt x="28" y="11"/>
                        <a:pt x="11" y="13"/>
                        <a:pt x="1" y="13"/>
                      </a:cubicBezTo>
                      <a:cubicBezTo>
                        <a:pt x="1" y="13"/>
                        <a:pt x="0" y="13"/>
                        <a:pt x="0" y="13"/>
                      </a:cubicBezTo>
                      <a:cubicBezTo>
                        <a:pt x="0" y="34"/>
                        <a:pt x="0" y="34"/>
                        <a:pt x="0" y="34"/>
                      </a:cubicBezTo>
                      <a:cubicBezTo>
                        <a:pt x="0" y="82"/>
                        <a:pt x="33" y="99"/>
                        <a:pt x="43" y="103"/>
                      </a:cubicBezTo>
                      <a:cubicBezTo>
                        <a:pt x="52" y="99"/>
                        <a:pt x="86" y="82"/>
                        <a:pt x="86" y="34"/>
                      </a:cubicBezTo>
                      <a:cubicBezTo>
                        <a:pt x="86" y="13"/>
                        <a:pt x="86" y="13"/>
                        <a:pt x="86" y="13"/>
                      </a:cubicBezTo>
                      <a:cubicBezTo>
                        <a:pt x="86" y="13"/>
                        <a:pt x="85" y="13"/>
                        <a:pt x="85" y="13"/>
                      </a:cubicBezTo>
                      <a:cubicBezTo>
                        <a:pt x="77" y="13"/>
                        <a:pt x="60" y="11"/>
                        <a:pt x="43" y="0"/>
                      </a:cubicBezTo>
                      <a:close/>
                      <a:moveTo>
                        <a:pt x="5" y="34"/>
                      </a:moveTo>
                      <a:cubicBezTo>
                        <a:pt x="5" y="19"/>
                        <a:pt x="5" y="19"/>
                        <a:pt x="5" y="19"/>
                      </a:cubicBezTo>
                      <a:cubicBezTo>
                        <a:pt x="12" y="18"/>
                        <a:pt x="21" y="17"/>
                        <a:pt x="30" y="13"/>
                      </a:cubicBezTo>
                      <a:cubicBezTo>
                        <a:pt x="5" y="38"/>
                        <a:pt x="5" y="38"/>
                        <a:pt x="5" y="38"/>
                      </a:cubicBezTo>
                      <a:cubicBezTo>
                        <a:pt x="5" y="37"/>
                        <a:pt x="5" y="36"/>
                        <a:pt x="5" y="34"/>
                      </a:cubicBezTo>
                      <a:close/>
                      <a:moveTo>
                        <a:pt x="7" y="51"/>
                      </a:moveTo>
                      <a:cubicBezTo>
                        <a:pt x="48" y="9"/>
                        <a:pt x="48" y="9"/>
                        <a:pt x="48" y="9"/>
                      </a:cubicBezTo>
                      <a:cubicBezTo>
                        <a:pt x="54" y="12"/>
                        <a:pt x="59" y="14"/>
                        <a:pt x="63" y="15"/>
                      </a:cubicBezTo>
                      <a:cubicBezTo>
                        <a:pt x="12" y="67"/>
                        <a:pt x="12" y="67"/>
                        <a:pt x="12" y="67"/>
                      </a:cubicBezTo>
                      <a:cubicBezTo>
                        <a:pt x="10" y="62"/>
                        <a:pt x="8" y="57"/>
                        <a:pt x="7" y="51"/>
                      </a:cubicBezTo>
                      <a:close/>
                      <a:moveTo>
                        <a:pt x="43" y="97"/>
                      </a:moveTo>
                      <a:cubicBezTo>
                        <a:pt x="41" y="96"/>
                        <a:pt x="38" y="95"/>
                        <a:pt x="35" y="93"/>
                      </a:cubicBezTo>
                      <a:cubicBezTo>
                        <a:pt x="79" y="49"/>
                        <a:pt x="79" y="49"/>
                        <a:pt x="79" y="49"/>
                      </a:cubicBezTo>
                      <a:cubicBezTo>
                        <a:pt x="73" y="80"/>
                        <a:pt x="52" y="93"/>
                        <a:pt x="43" y="97"/>
                      </a:cubicBezTo>
                      <a:close/>
                      <a:moveTo>
                        <a:pt x="80" y="34"/>
                      </a:moveTo>
                      <a:cubicBezTo>
                        <a:pt x="27" y="87"/>
                        <a:pt x="27" y="87"/>
                        <a:pt x="27" y="87"/>
                      </a:cubicBezTo>
                      <a:cubicBezTo>
                        <a:pt x="24" y="84"/>
                        <a:pt x="20" y="80"/>
                        <a:pt x="17" y="76"/>
                      </a:cubicBezTo>
                      <a:cubicBezTo>
                        <a:pt x="75" y="18"/>
                        <a:pt x="75" y="18"/>
                        <a:pt x="75" y="18"/>
                      </a:cubicBezTo>
                      <a:cubicBezTo>
                        <a:pt x="77" y="18"/>
                        <a:pt x="79" y="18"/>
                        <a:pt x="80" y="19"/>
                      </a:cubicBezTo>
                      <a:lnTo>
                        <a:pt x="8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131" name="Freeform 7"/>
                <p:cNvSpPr>
                  <a:spLocks noEditPoints="1"/>
                </p:cNvSpPr>
                <p:nvPr/>
              </p:nvSpPr>
              <p:spPr bwMode="auto">
                <a:xfrm>
                  <a:off x="8453514" y="2569986"/>
                  <a:ext cx="927702" cy="1444291"/>
                </a:xfrm>
                <a:custGeom>
                  <a:avLst/>
                  <a:gdLst>
                    <a:gd name="T0" fmla="*/ 102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2 w 203"/>
                    <a:gd name="T15" fmla="*/ 0 h 316"/>
                    <a:gd name="T16" fmla="*/ 102 w 203"/>
                    <a:gd name="T17" fmla="*/ 277 h 316"/>
                    <a:gd name="T18" fmla="*/ 80 w 203"/>
                    <a:gd name="T19" fmla="*/ 222 h 316"/>
                    <a:gd name="T20" fmla="*/ 123 w 203"/>
                    <a:gd name="T21" fmla="*/ 222 h 316"/>
                    <a:gd name="T22" fmla="*/ 102 w 203"/>
                    <a:gd name="T23" fmla="*/ 277 h 316"/>
                    <a:gd name="T24" fmla="*/ 152 w 203"/>
                    <a:gd name="T25" fmla="*/ 81 h 316"/>
                    <a:gd name="T26" fmla="*/ 102 w 203"/>
                    <a:gd name="T27" fmla="*/ 158 h 316"/>
                    <a:gd name="T28" fmla="*/ 52 w 203"/>
                    <a:gd name="T29" fmla="*/ 81 h 316"/>
                    <a:gd name="T30" fmla="*/ 52 w 203"/>
                    <a:gd name="T31" fmla="*/ 53 h 316"/>
                    <a:gd name="T32" fmla="*/ 60 w 203"/>
                    <a:gd name="T33" fmla="*/ 53 h 316"/>
                    <a:gd name="T34" fmla="*/ 102 w 203"/>
                    <a:gd name="T35" fmla="*/ 38 h 316"/>
                    <a:gd name="T36" fmla="*/ 144 w 203"/>
                    <a:gd name="T37" fmla="*/ 53 h 316"/>
                    <a:gd name="T38" fmla="*/ 152 w 203"/>
                    <a:gd name="T39" fmla="*/ 53 h 316"/>
                    <a:gd name="T40" fmla="*/ 152 w 203"/>
                    <a:gd name="T41" fmla="*/ 8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102" y="277"/>
                      </a:moveTo>
                      <a:cubicBezTo>
                        <a:pt x="80" y="222"/>
                        <a:pt x="80" y="222"/>
                        <a:pt x="80" y="222"/>
                      </a:cubicBezTo>
                      <a:cubicBezTo>
                        <a:pt x="123" y="222"/>
                        <a:pt x="123" y="222"/>
                        <a:pt x="123" y="222"/>
                      </a:cubicBezTo>
                      <a:lnTo>
                        <a:pt x="102" y="277"/>
                      </a:lnTo>
                      <a:close/>
                      <a:moveTo>
                        <a:pt x="152" y="81"/>
                      </a:moveTo>
                      <a:cubicBezTo>
                        <a:pt x="152" y="141"/>
                        <a:pt x="102" y="158"/>
                        <a:pt x="102" y="158"/>
                      </a:cubicBezTo>
                      <a:cubicBezTo>
                        <a:pt x="102" y="158"/>
                        <a:pt x="52" y="141"/>
                        <a:pt x="52" y="81"/>
                      </a:cubicBezTo>
                      <a:cubicBezTo>
                        <a:pt x="52" y="53"/>
                        <a:pt x="52" y="53"/>
                        <a:pt x="52" y="53"/>
                      </a:cubicBezTo>
                      <a:cubicBezTo>
                        <a:pt x="52" y="53"/>
                        <a:pt x="55" y="53"/>
                        <a:pt x="60" y="53"/>
                      </a:cubicBezTo>
                      <a:cubicBezTo>
                        <a:pt x="70" y="53"/>
                        <a:pt x="88" y="51"/>
                        <a:pt x="102" y="38"/>
                      </a:cubicBezTo>
                      <a:cubicBezTo>
                        <a:pt x="118" y="51"/>
                        <a:pt x="135" y="53"/>
                        <a:pt x="144" y="53"/>
                      </a:cubicBezTo>
                      <a:cubicBezTo>
                        <a:pt x="149" y="53"/>
                        <a:pt x="152" y="53"/>
                        <a:pt x="152" y="53"/>
                      </a:cubicBezTo>
                      <a:lnTo>
                        <a:pt x="152"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grpSp>
      </p:grpSp>
    </p:spTree>
    <p:extLst>
      <p:ext uri="{BB962C8B-B14F-4D97-AF65-F5344CB8AC3E}">
        <p14:creationId xmlns:p14="http://schemas.microsoft.com/office/powerpoint/2010/main" val="206731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bwMode="gray">
          <a:xfrm>
            <a:off x="0" y="6124946"/>
            <a:ext cx="12188825" cy="720804"/>
          </a:xfrm>
          <a:prstGeom prst="rect">
            <a:avLst/>
          </a:prstGeom>
          <a:solidFill>
            <a:schemeClr val="accent4"/>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pic>
        <p:nvPicPr>
          <p:cNvPr id="215" name="Picture 214" descr="Nav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12" y="5754827"/>
            <a:ext cx="11628000" cy="942478"/>
          </a:xfrm>
          <a:prstGeom prst="rect">
            <a:avLst/>
          </a:prstGeom>
        </p:spPr>
      </p:pic>
      <p:grpSp>
        <p:nvGrpSpPr>
          <p:cNvPr id="104" name="Group 103"/>
          <p:cNvGrpSpPr/>
          <p:nvPr/>
        </p:nvGrpSpPr>
        <p:grpSpPr>
          <a:xfrm>
            <a:off x="7729533" y="1108944"/>
            <a:ext cx="2174456" cy="1257183"/>
            <a:chOff x="8857451" y="1664649"/>
            <a:chExt cx="1975144" cy="1058048"/>
          </a:xfrm>
        </p:grpSpPr>
        <p:sp>
          <p:nvSpPr>
            <p:cNvPr id="105" name="TextBox 104"/>
            <p:cNvSpPr txBox="1"/>
            <p:nvPr/>
          </p:nvSpPr>
          <p:spPr>
            <a:xfrm>
              <a:off x="8987761" y="2230549"/>
              <a:ext cx="1718471" cy="492148"/>
            </a:xfrm>
            <a:prstGeom prst="rect">
              <a:avLst/>
            </a:prstGeom>
            <a:noFill/>
            <a:ln>
              <a:noFill/>
            </a:ln>
          </p:spPr>
          <p:txBody>
            <a:bodyPr wrap="square" rtlCol="0">
              <a:spAutoFit/>
            </a:bodyPr>
            <a:lstStyle/>
            <a:p>
              <a:pPr algn="ctr"/>
              <a:r>
                <a:rPr lang="en-AU" sz="1600">
                  <a:solidFill>
                    <a:srgbClr val="FFFFFF"/>
                  </a:solidFill>
                </a:rPr>
                <a:t>Accenture Cloud Platform</a:t>
              </a:r>
            </a:p>
          </p:txBody>
        </p:sp>
        <p:sp>
          <p:nvSpPr>
            <p:cNvPr id="106" name="Freeform 6"/>
            <p:cNvSpPr>
              <a:spLocks/>
            </p:cNvSpPr>
            <p:nvPr/>
          </p:nvSpPr>
          <p:spPr bwMode="auto">
            <a:xfrm>
              <a:off x="8857451" y="1664649"/>
              <a:ext cx="1975144" cy="1037551"/>
            </a:xfrm>
            <a:custGeom>
              <a:avLst/>
              <a:gdLst>
                <a:gd name="T0" fmla="*/ 599 w 661"/>
                <a:gd name="T1" fmla="*/ 149 h 347"/>
                <a:gd name="T2" fmla="*/ 427 w 661"/>
                <a:gd name="T3" fmla="*/ 0 h 347"/>
                <a:gd name="T4" fmla="*/ 297 w 661"/>
                <a:gd name="T5" fmla="*/ 59 h 347"/>
                <a:gd name="T6" fmla="*/ 254 w 661"/>
                <a:gd name="T7" fmla="*/ 53 h 347"/>
                <a:gd name="T8" fmla="*/ 119 w 661"/>
                <a:gd name="T9" fmla="*/ 141 h 347"/>
                <a:gd name="T10" fmla="*/ 103 w 661"/>
                <a:gd name="T11" fmla="*/ 140 h 347"/>
                <a:gd name="T12" fmla="*/ 0 w 661"/>
                <a:gd name="T13" fmla="*/ 244 h 347"/>
                <a:gd name="T14" fmla="*/ 103 w 661"/>
                <a:gd name="T15" fmla="*/ 347 h 347"/>
                <a:gd name="T16" fmla="*/ 557 w 661"/>
                <a:gd name="T17" fmla="*/ 347 h 347"/>
                <a:gd name="T18" fmla="*/ 661 w 661"/>
                <a:gd name="T19" fmla="*/ 244 h 347"/>
                <a:gd name="T20" fmla="*/ 599 w 661"/>
                <a:gd name="T21" fmla="*/ 14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1" h="347">
                  <a:moveTo>
                    <a:pt x="599" y="149"/>
                  </a:moveTo>
                  <a:cubicBezTo>
                    <a:pt x="587" y="65"/>
                    <a:pt x="515" y="0"/>
                    <a:pt x="427" y="0"/>
                  </a:cubicBezTo>
                  <a:cubicBezTo>
                    <a:pt x="375" y="0"/>
                    <a:pt x="329" y="23"/>
                    <a:pt x="297" y="59"/>
                  </a:cubicBezTo>
                  <a:cubicBezTo>
                    <a:pt x="283" y="55"/>
                    <a:pt x="269" y="53"/>
                    <a:pt x="254" y="53"/>
                  </a:cubicBezTo>
                  <a:cubicBezTo>
                    <a:pt x="193" y="53"/>
                    <a:pt x="141" y="89"/>
                    <a:pt x="119" y="141"/>
                  </a:cubicBezTo>
                  <a:cubicBezTo>
                    <a:pt x="114" y="140"/>
                    <a:pt x="109" y="140"/>
                    <a:pt x="103" y="140"/>
                  </a:cubicBezTo>
                  <a:cubicBezTo>
                    <a:pt x="46" y="140"/>
                    <a:pt x="0" y="186"/>
                    <a:pt x="0" y="244"/>
                  </a:cubicBezTo>
                  <a:cubicBezTo>
                    <a:pt x="0" y="301"/>
                    <a:pt x="46" y="347"/>
                    <a:pt x="103" y="347"/>
                  </a:cubicBezTo>
                  <a:cubicBezTo>
                    <a:pt x="557" y="347"/>
                    <a:pt x="557" y="347"/>
                    <a:pt x="557" y="347"/>
                  </a:cubicBezTo>
                  <a:cubicBezTo>
                    <a:pt x="615" y="347"/>
                    <a:pt x="661" y="301"/>
                    <a:pt x="661" y="244"/>
                  </a:cubicBezTo>
                  <a:cubicBezTo>
                    <a:pt x="661" y="201"/>
                    <a:pt x="636" y="165"/>
                    <a:pt x="599" y="149"/>
                  </a:cubicBezTo>
                  <a:close/>
                </a:path>
              </a:pathLst>
            </a:custGeom>
            <a:noFill/>
            <a:ln w="19050">
              <a:solidFill>
                <a:srgbClr val="FF3366"/>
              </a:solidFill>
            </a:ln>
          </p:spPr>
          <p:txBody>
            <a:bodyPr vert="horz" wrap="square" lIns="91440" tIns="45720" rIns="91440" bIns="45720" numCol="1" anchor="t" anchorCtr="0" compatLnSpc="1">
              <a:prstTxWarp prst="textNoShape">
                <a:avLst/>
              </a:prstTxWarp>
            </a:bodyPr>
            <a:lstStyle/>
            <a:p>
              <a:endParaRPr lang="en-US"/>
            </a:p>
          </p:txBody>
        </p:sp>
      </p:grpSp>
      <p:sp>
        <p:nvSpPr>
          <p:cNvPr id="110" name="Freeform 16"/>
          <p:cNvSpPr>
            <a:spLocks noEditPoints="1"/>
          </p:cNvSpPr>
          <p:nvPr/>
        </p:nvSpPr>
        <p:spPr bwMode="auto">
          <a:xfrm>
            <a:off x="8211910" y="3234233"/>
            <a:ext cx="1223561" cy="753265"/>
          </a:xfrm>
          <a:custGeom>
            <a:avLst/>
            <a:gdLst>
              <a:gd name="T0" fmla="*/ 328 w 333"/>
              <a:gd name="T1" fmla="*/ 173 h 205"/>
              <a:gd name="T2" fmla="*/ 307 w 333"/>
              <a:gd name="T3" fmla="*/ 173 h 205"/>
              <a:gd name="T4" fmla="*/ 307 w 333"/>
              <a:gd name="T5" fmla="*/ 5 h 205"/>
              <a:gd name="T6" fmla="*/ 302 w 333"/>
              <a:gd name="T7" fmla="*/ 0 h 205"/>
              <a:gd name="T8" fmla="*/ 31 w 333"/>
              <a:gd name="T9" fmla="*/ 0 h 205"/>
              <a:gd name="T10" fmla="*/ 27 w 333"/>
              <a:gd name="T11" fmla="*/ 5 h 205"/>
              <a:gd name="T12" fmla="*/ 27 w 333"/>
              <a:gd name="T13" fmla="*/ 173 h 205"/>
              <a:gd name="T14" fmla="*/ 5 w 333"/>
              <a:gd name="T15" fmla="*/ 173 h 205"/>
              <a:gd name="T16" fmla="*/ 0 w 333"/>
              <a:gd name="T17" fmla="*/ 177 h 205"/>
              <a:gd name="T18" fmla="*/ 0 w 333"/>
              <a:gd name="T19" fmla="*/ 186 h 205"/>
              <a:gd name="T20" fmla="*/ 4 w 333"/>
              <a:gd name="T21" fmla="*/ 194 h 205"/>
              <a:gd name="T22" fmla="*/ 10 w 333"/>
              <a:gd name="T23" fmla="*/ 201 h 205"/>
              <a:gd name="T24" fmla="*/ 18 w 333"/>
              <a:gd name="T25" fmla="*/ 205 h 205"/>
              <a:gd name="T26" fmla="*/ 315 w 333"/>
              <a:gd name="T27" fmla="*/ 205 h 205"/>
              <a:gd name="T28" fmla="*/ 323 w 333"/>
              <a:gd name="T29" fmla="*/ 201 h 205"/>
              <a:gd name="T30" fmla="*/ 330 w 333"/>
              <a:gd name="T31" fmla="*/ 193 h 205"/>
              <a:gd name="T32" fmla="*/ 333 w 333"/>
              <a:gd name="T33" fmla="*/ 185 h 205"/>
              <a:gd name="T34" fmla="*/ 333 w 333"/>
              <a:gd name="T35" fmla="*/ 177 h 205"/>
              <a:gd name="T36" fmla="*/ 328 w 333"/>
              <a:gd name="T37" fmla="*/ 173 h 205"/>
              <a:gd name="T38" fmla="*/ 43 w 333"/>
              <a:gd name="T39" fmla="*/ 23 h 205"/>
              <a:gd name="T40" fmla="*/ 43 w 333"/>
              <a:gd name="T41" fmla="*/ 17 h 205"/>
              <a:gd name="T42" fmla="*/ 294 w 333"/>
              <a:gd name="T43" fmla="*/ 17 h 205"/>
              <a:gd name="T44" fmla="*/ 294 w 333"/>
              <a:gd name="T45" fmla="*/ 23 h 205"/>
              <a:gd name="T46" fmla="*/ 294 w 333"/>
              <a:gd name="T47" fmla="*/ 173 h 205"/>
              <a:gd name="T48" fmla="*/ 185 w 333"/>
              <a:gd name="T49" fmla="*/ 173 h 205"/>
              <a:gd name="T50" fmla="*/ 180 w 333"/>
              <a:gd name="T51" fmla="*/ 177 h 205"/>
              <a:gd name="T52" fmla="*/ 176 w 333"/>
              <a:gd name="T53" fmla="*/ 181 h 205"/>
              <a:gd name="T54" fmla="*/ 159 w 333"/>
              <a:gd name="T55" fmla="*/ 181 h 205"/>
              <a:gd name="T56" fmla="*/ 154 w 333"/>
              <a:gd name="T57" fmla="*/ 177 h 205"/>
              <a:gd name="T58" fmla="*/ 149 w 333"/>
              <a:gd name="T59" fmla="*/ 173 h 205"/>
              <a:gd name="T60" fmla="*/ 43 w 333"/>
              <a:gd name="T61" fmla="*/ 173 h 205"/>
              <a:gd name="T62" fmla="*/ 43 w 333"/>
              <a:gd name="T63" fmla="*/ 2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3" h="205">
                <a:moveTo>
                  <a:pt x="328" y="173"/>
                </a:moveTo>
                <a:cubicBezTo>
                  <a:pt x="307" y="173"/>
                  <a:pt x="307" y="173"/>
                  <a:pt x="307" y="173"/>
                </a:cubicBezTo>
                <a:cubicBezTo>
                  <a:pt x="307" y="5"/>
                  <a:pt x="307" y="5"/>
                  <a:pt x="307" y="5"/>
                </a:cubicBezTo>
                <a:cubicBezTo>
                  <a:pt x="307" y="2"/>
                  <a:pt x="305" y="0"/>
                  <a:pt x="302" y="0"/>
                </a:cubicBezTo>
                <a:cubicBezTo>
                  <a:pt x="31" y="0"/>
                  <a:pt x="31" y="0"/>
                  <a:pt x="31" y="0"/>
                </a:cubicBezTo>
                <a:cubicBezTo>
                  <a:pt x="29" y="0"/>
                  <a:pt x="27" y="2"/>
                  <a:pt x="27" y="5"/>
                </a:cubicBezTo>
                <a:cubicBezTo>
                  <a:pt x="27" y="173"/>
                  <a:pt x="27" y="173"/>
                  <a:pt x="27" y="173"/>
                </a:cubicBezTo>
                <a:cubicBezTo>
                  <a:pt x="5" y="173"/>
                  <a:pt x="5" y="173"/>
                  <a:pt x="5" y="173"/>
                </a:cubicBezTo>
                <a:cubicBezTo>
                  <a:pt x="2" y="173"/>
                  <a:pt x="0" y="175"/>
                  <a:pt x="0" y="177"/>
                </a:cubicBezTo>
                <a:cubicBezTo>
                  <a:pt x="0" y="186"/>
                  <a:pt x="0" y="186"/>
                  <a:pt x="0" y="186"/>
                </a:cubicBezTo>
                <a:cubicBezTo>
                  <a:pt x="0" y="188"/>
                  <a:pt x="2" y="192"/>
                  <a:pt x="4" y="194"/>
                </a:cubicBezTo>
                <a:cubicBezTo>
                  <a:pt x="10" y="201"/>
                  <a:pt x="10" y="201"/>
                  <a:pt x="10" y="201"/>
                </a:cubicBezTo>
                <a:cubicBezTo>
                  <a:pt x="12" y="203"/>
                  <a:pt x="16" y="205"/>
                  <a:pt x="18" y="205"/>
                </a:cubicBezTo>
                <a:cubicBezTo>
                  <a:pt x="315" y="205"/>
                  <a:pt x="315" y="205"/>
                  <a:pt x="315" y="205"/>
                </a:cubicBezTo>
                <a:cubicBezTo>
                  <a:pt x="317" y="205"/>
                  <a:pt x="321" y="203"/>
                  <a:pt x="323" y="201"/>
                </a:cubicBezTo>
                <a:cubicBezTo>
                  <a:pt x="330" y="193"/>
                  <a:pt x="330" y="193"/>
                  <a:pt x="330" y="193"/>
                </a:cubicBezTo>
                <a:cubicBezTo>
                  <a:pt x="332" y="191"/>
                  <a:pt x="333" y="187"/>
                  <a:pt x="333" y="185"/>
                </a:cubicBezTo>
                <a:cubicBezTo>
                  <a:pt x="333" y="177"/>
                  <a:pt x="333" y="177"/>
                  <a:pt x="333" y="177"/>
                </a:cubicBezTo>
                <a:cubicBezTo>
                  <a:pt x="333" y="175"/>
                  <a:pt x="331" y="173"/>
                  <a:pt x="328" y="173"/>
                </a:cubicBezTo>
                <a:close/>
                <a:moveTo>
                  <a:pt x="43" y="23"/>
                </a:moveTo>
                <a:cubicBezTo>
                  <a:pt x="43" y="17"/>
                  <a:pt x="43" y="17"/>
                  <a:pt x="43" y="17"/>
                </a:cubicBezTo>
                <a:cubicBezTo>
                  <a:pt x="294" y="17"/>
                  <a:pt x="294" y="17"/>
                  <a:pt x="294" y="17"/>
                </a:cubicBezTo>
                <a:cubicBezTo>
                  <a:pt x="294" y="23"/>
                  <a:pt x="294" y="23"/>
                  <a:pt x="294" y="23"/>
                </a:cubicBezTo>
                <a:cubicBezTo>
                  <a:pt x="294" y="173"/>
                  <a:pt x="294" y="173"/>
                  <a:pt x="294" y="173"/>
                </a:cubicBezTo>
                <a:cubicBezTo>
                  <a:pt x="185" y="173"/>
                  <a:pt x="185" y="173"/>
                  <a:pt x="185" y="173"/>
                </a:cubicBezTo>
                <a:cubicBezTo>
                  <a:pt x="183" y="173"/>
                  <a:pt x="180" y="174"/>
                  <a:pt x="180" y="177"/>
                </a:cubicBezTo>
                <a:cubicBezTo>
                  <a:pt x="180" y="179"/>
                  <a:pt x="178" y="181"/>
                  <a:pt x="176" y="181"/>
                </a:cubicBezTo>
                <a:cubicBezTo>
                  <a:pt x="159" y="181"/>
                  <a:pt x="159" y="181"/>
                  <a:pt x="159" y="181"/>
                </a:cubicBezTo>
                <a:cubicBezTo>
                  <a:pt x="156" y="181"/>
                  <a:pt x="154" y="179"/>
                  <a:pt x="154" y="177"/>
                </a:cubicBezTo>
                <a:cubicBezTo>
                  <a:pt x="154" y="174"/>
                  <a:pt x="152" y="173"/>
                  <a:pt x="149" y="173"/>
                </a:cubicBezTo>
                <a:cubicBezTo>
                  <a:pt x="43" y="173"/>
                  <a:pt x="43" y="173"/>
                  <a:pt x="43" y="173"/>
                </a:cubicBezTo>
                <a:lnTo>
                  <a:pt x="43" y="23"/>
                </a:lnTo>
                <a:close/>
              </a:path>
            </a:pathLst>
          </a:custGeom>
          <a:solidFill>
            <a:srgbClr val="FF3366"/>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
          <p:cNvSpPr>
            <a:spLocks/>
          </p:cNvSpPr>
          <p:nvPr/>
        </p:nvSpPr>
        <p:spPr bwMode="auto">
          <a:xfrm>
            <a:off x="8471174" y="3387717"/>
            <a:ext cx="693206" cy="364059"/>
          </a:xfrm>
          <a:custGeom>
            <a:avLst/>
            <a:gdLst>
              <a:gd name="T0" fmla="*/ 599 w 661"/>
              <a:gd name="T1" fmla="*/ 149 h 347"/>
              <a:gd name="T2" fmla="*/ 427 w 661"/>
              <a:gd name="T3" fmla="*/ 0 h 347"/>
              <a:gd name="T4" fmla="*/ 297 w 661"/>
              <a:gd name="T5" fmla="*/ 59 h 347"/>
              <a:gd name="T6" fmla="*/ 254 w 661"/>
              <a:gd name="T7" fmla="*/ 53 h 347"/>
              <a:gd name="T8" fmla="*/ 119 w 661"/>
              <a:gd name="T9" fmla="*/ 141 h 347"/>
              <a:gd name="T10" fmla="*/ 103 w 661"/>
              <a:gd name="T11" fmla="*/ 140 h 347"/>
              <a:gd name="T12" fmla="*/ 0 w 661"/>
              <a:gd name="T13" fmla="*/ 244 h 347"/>
              <a:gd name="T14" fmla="*/ 103 w 661"/>
              <a:gd name="T15" fmla="*/ 347 h 347"/>
              <a:gd name="T16" fmla="*/ 557 w 661"/>
              <a:gd name="T17" fmla="*/ 347 h 347"/>
              <a:gd name="T18" fmla="*/ 661 w 661"/>
              <a:gd name="T19" fmla="*/ 244 h 347"/>
              <a:gd name="T20" fmla="*/ 599 w 661"/>
              <a:gd name="T21" fmla="*/ 14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1" h="347">
                <a:moveTo>
                  <a:pt x="599" y="149"/>
                </a:moveTo>
                <a:cubicBezTo>
                  <a:pt x="587" y="65"/>
                  <a:pt x="515" y="0"/>
                  <a:pt x="427" y="0"/>
                </a:cubicBezTo>
                <a:cubicBezTo>
                  <a:pt x="375" y="0"/>
                  <a:pt x="329" y="23"/>
                  <a:pt x="297" y="59"/>
                </a:cubicBezTo>
                <a:cubicBezTo>
                  <a:pt x="283" y="55"/>
                  <a:pt x="269" y="53"/>
                  <a:pt x="254" y="53"/>
                </a:cubicBezTo>
                <a:cubicBezTo>
                  <a:pt x="193" y="53"/>
                  <a:pt x="141" y="89"/>
                  <a:pt x="119" y="141"/>
                </a:cubicBezTo>
                <a:cubicBezTo>
                  <a:pt x="114" y="140"/>
                  <a:pt x="109" y="140"/>
                  <a:pt x="103" y="140"/>
                </a:cubicBezTo>
                <a:cubicBezTo>
                  <a:pt x="46" y="140"/>
                  <a:pt x="0" y="186"/>
                  <a:pt x="0" y="244"/>
                </a:cubicBezTo>
                <a:cubicBezTo>
                  <a:pt x="0" y="301"/>
                  <a:pt x="46" y="347"/>
                  <a:pt x="103" y="347"/>
                </a:cubicBezTo>
                <a:cubicBezTo>
                  <a:pt x="557" y="347"/>
                  <a:pt x="557" y="347"/>
                  <a:pt x="557" y="347"/>
                </a:cubicBezTo>
                <a:cubicBezTo>
                  <a:pt x="615" y="347"/>
                  <a:pt x="661" y="301"/>
                  <a:pt x="661" y="244"/>
                </a:cubicBezTo>
                <a:cubicBezTo>
                  <a:pt x="661" y="201"/>
                  <a:pt x="636" y="165"/>
                  <a:pt x="599" y="149"/>
                </a:cubicBezTo>
                <a:close/>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a:p>
        </p:txBody>
      </p:sp>
      <p:cxnSp>
        <p:nvCxnSpPr>
          <p:cNvPr id="112" name="Straight Arrow Connector 111"/>
          <p:cNvCxnSpPr/>
          <p:nvPr/>
        </p:nvCxnSpPr>
        <p:spPr>
          <a:xfrm flipV="1">
            <a:off x="8825938" y="2433547"/>
            <a:ext cx="0" cy="707586"/>
          </a:xfrm>
          <a:prstGeom prst="straightConnector1">
            <a:avLst/>
          </a:prstGeom>
          <a:ln w="19050" cmpd="sng">
            <a:solidFill>
              <a:srgbClr val="CBCCCC"/>
            </a:solidFill>
            <a:tailEnd type="ova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7003453" y="4116169"/>
            <a:ext cx="3644970" cy="338476"/>
          </a:xfrm>
          <a:prstGeom prst="rect">
            <a:avLst/>
          </a:prstGeom>
          <a:noFill/>
        </p:spPr>
        <p:txBody>
          <a:bodyPr wrap="square" rtlCol="0">
            <a:spAutoFit/>
          </a:bodyPr>
          <a:lstStyle/>
          <a:p>
            <a:pPr algn="ctr"/>
            <a:r>
              <a:rPr lang="en-US" sz="1600">
                <a:solidFill>
                  <a:schemeClr val="accent1"/>
                </a:solidFill>
              </a:rPr>
              <a:t>Command and Control Center</a:t>
            </a:r>
          </a:p>
        </p:txBody>
      </p:sp>
      <p:sp>
        <p:nvSpPr>
          <p:cNvPr id="117" name="Rectangle 116"/>
          <p:cNvSpPr/>
          <p:nvPr/>
        </p:nvSpPr>
        <p:spPr>
          <a:xfrm>
            <a:off x="6228744" y="5004076"/>
            <a:ext cx="1519166" cy="646331"/>
          </a:xfrm>
          <a:prstGeom prst="rect">
            <a:avLst/>
          </a:prstGeom>
        </p:spPr>
        <p:txBody>
          <a:bodyPr wrap="none">
            <a:spAutoFit/>
          </a:bodyPr>
          <a:lstStyle/>
          <a:p>
            <a:pPr algn="ctr">
              <a:spcBef>
                <a:spcPts val="600"/>
              </a:spcBef>
            </a:pPr>
            <a:r>
              <a:rPr lang="en-US" sz="1200">
                <a:solidFill>
                  <a:schemeClr val="bg1"/>
                </a:solidFill>
              </a:rPr>
              <a:t>Security</a:t>
            </a:r>
            <a:br>
              <a:rPr lang="en-US" sz="1200">
                <a:solidFill>
                  <a:schemeClr val="bg1"/>
                </a:solidFill>
              </a:rPr>
            </a:br>
            <a:r>
              <a:rPr lang="en-US" sz="1200">
                <a:solidFill>
                  <a:schemeClr val="bg1"/>
                </a:solidFill>
              </a:rPr>
              <a:t>Information and </a:t>
            </a:r>
            <a:br>
              <a:rPr lang="en-US" sz="1200">
                <a:solidFill>
                  <a:schemeClr val="bg1"/>
                </a:solidFill>
              </a:rPr>
            </a:br>
            <a:r>
              <a:rPr lang="en-US" sz="1200">
                <a:solidFill>
                  <a:schemeClr val="bg1"/>
                </a:solidFill>
              </a:rPr>
              <a:t>Event Management</a:t>
            </a:r>
          </a:p>
        </p:txBody>
      </p:sp>
      <p:sp>
        <p:nvSpPr>
          <p:cNvPr id="118" name="Rectangle 117"/>
          <p:cNvSpPr/>
          <p:nvPr/>
        </p:nvSpPr>
        <p:spPr>
          <a:xfrm>
            <a:off x="7711809" y="5004076"/>
            <a:ext cx="899605" cy="276935"/>
          </a:xfrm>
          <a:prstGeom prst="rect">
            <a:avLst/>
          </a:prstGeom>
        </p:spPr>
        <p:txBody>
          <a:bodyPr wrap="none">
            <a:spAutoFit/>
          </a:bodyPr>
          <a:lstStyle/>
          <a:p>
            <a:pPr algn="ctr">
              <a:spcBef>
                <a:spcPts val="600"/>
              </a:spcBef>
            </a:pPr>
            <a:r>
              <a:rPr lang="en-US" sz="1200">
                <a:solidFill>
                  <a:schemeClr val="bg1"/>
                </a:solidFill>
              </a:rPr>
              <a:t>Monitoring</a:t>
            </a:r>
          </a:p>
        </p:txBody>
      </p:sp>
      <p:sp>
        <p:nvSpPr>
          <p:cNvPr id="119" name="Rectangle 118"/>
          <p:cNvSpPr/>
          <p:nvPr/>
        </p:nvSpPr>
        <p:spPr>
          <a:xfrm>
            <a:off x="8892266" y="5004076"/>
            <a:ext cx="1045030" cy="276935"/>
          </a:xfrm>
          <a:prstGeom prst="rect">
            <a:avLst/>
          </a:prstGeom>
        </p:spPr>
        <p:txBody>
          <a:bodyPr wrap="none">
            <a:spAutoFit/>
          </a:bodyPr>
          <a:lstStyle/>
          <a:p>
            <a:pPr algn="ctr">
              <a:spcBef>
                <a:spcPts val="600"/>
              </a:spcBef>
            </a:pPr>
            <a:r>
              <a:rPr lang="en-US" sz="1200">
                <a:solidFill>
                  <a:schemeClr val="bg1"/>
                </a:solidFill>
              </a:rPr>
              <a:t>Log Analysis</a:t>
            </a:r>
          </a:p>
        </p:txBody>
      </p:sp>
      <p:sp>
        <p:nvSpPr>
          <p:cNvPr id="121" name="Rectangle 120"/>
          <p:cNvSpPr/>
          <p:nvPr/>
        </p:nvSpPr>
        <p:spPr>
          <a:xfrm>
            <a:off x="10056209" y="5004076"/>
            <a:ext cx="1361373" cy="461558"/>
          </a:xfrm>
          <a:prstGeom prst="rect">
            <a:avLst/>
          </a:prstGeom>
        </p:spPr>
        <p:txBody>
          <a:bodyPr wrap="square">
            <a:spAutoFit/>
          </a:bodyPr>
          <a:lstStyle/>
          <a:p>
            <a:pPr algn="ctr">
              <a:spcBef>
                <a:spcPts val="600"/>
              </a:spcBef>
            </a:pPr>
            <a:r>
              <a:rPr lang="en-US" sz="1200">
                <a:solidFill>
                  <a:schemeClr val="bg1"/>
                </a:solidFill>
              </a:rPr>
              <a:t>Provisioning &amp; Orchestration</a:t>
            </a:r>
          </a:p>
        </p:txBody>
      </p:sp>
      <p:grpSp>
        <p:nvGrpSpPr>
          <p:cNvPr id="122" name="Group 121"/>
          <p:cNvGrpSpPr/>
          <p:nvPr/>
        </p:nvGrpSpPr>
        <p:grpSpPr>
          <a:xfrm>
            <a:off x="6988434" y="4504138"/>
            <a:ext cx="3748460" cy="468283"/>
            <a:chOff x="7486669" y="5194318"/>
            <a:chExt cx="3748460" cy="468391"/>
          </a:xfrm>
        </p:grpSpPr>
        <p:cxnSp>
          <p:nvCxnSpPr>
            <p:cNvPr id="123" name="Straight Connector 122"/>
            <p:cNvCxnSpPr/>
            <p:nvPr/>
          </p:nvCxnSpPr>
          <p:spPr>
            <a:xfrm>
              <a:off x="7486669" y="5435131"/>
              <a:ext cx="37484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7486669" y="5435117"/>
              <a:ext cx="0" cy="227592"/>
            </a:xfrm>
            <a:prstGeom prst="line">
              <a:avLst/>
            </a:prstGeom>
            <a:ln w="19050">
              <a:solidFill>
                <a:srgbClr val="FF3366"/>
              </a:solidFill>
              <a:tailEnd type="ova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659952" y="5435117"/>
              <a:ext cx="0" cy="227592"/>
            </a:xfrm>
            <a:prstGeom prst="line">
              <a:avLst/>
            </a:prstGeom>
            <a:ln w="19050">
              <a:solidFill>
                <a:srgbClr val="FF3366"/>
              </a:solidFill>
              <a:tailEnd type="ova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9913123" y="5435117"/>
              <a:ext cx="0" cy="227592"/>
            </a:xfrm>
            <a:prstGeom prst="line">
              <a:avLst/>
            </a:prstGeom>
            <a:ln w="19050">
              <a:solidFill>
                <a:srgbClr val="FF3366"/>
              </a:solidFill>
              <a:tailEnd type="ova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1233301" y="5435117"/>
              <a:ext cx="0" cy="227592"/>
            </a:xfrm>
            <a:prstGeom prst="line">
              <a:avLst/>
            </a:prstGeom>
            <a:ln w="19050">
              <a:solidFill>
                <a:srgbClr val="FF3366"/>
              </a:solidFill>
              <a:tailEnd type="ova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318032" y="5194318"/>
              <a:ext cx="0" cy="240799"/>
            </a:xfrm>
            <a:prstGeom prst="line">
              <a:avLst/>
            </a:prstGeom>
            <a:ln w="19050">
              <a:solidFill>
                <a:srgbClr val="FF3366"/>
              </a:solidFill>
              <a:tailEnd type="oval"/>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475170" y="2932259"/>
            <a:ext cx="5493433" cy="2541471"/>
            <a:chOff x="-8099425" y="-3897313"/>
            <a:chExt cx="8096250" cy="3746500"/>
          </a:xfrm>
          <a:solidFill>
            <a:schemeClr val="accent3">
              <a:lumMod val="20000"/>
              <a:lumOff val="80000"/>
              <a:alpha val="20000"/>
            </a:schemeClr>
          </a:solidFill>
        </p:grpSpPr>
        <p:sp>
          <p:nvSpPr>
            <p:cNvPr id="130" name="Freeform 2458"/>
            <p:cNvSpPr>
              <a:spLocks noEditPoints="1"/>
            </p:cNvSpPr>
            <p:nvPr/>
          </p:nvSpPr>
          <p:spPr bwMode="auto">
            <a:xfrm>
              <a:off x="-8099425" y="-3897313"/>
              <a:ext cx="8096250" cy="3746500"/>
            </a:xfrm>
            <a:custGeom>
              <a:avLst/>
              <a:gdLst>
                <a:gd name="T0" fmla="*/ 1885 w 5100"/>
                <a:gd name="T1" fmla="*/ 76 h 2360"/>
                <a:gd name="T2" fmla="*/ 2019 w 5100"/>
                <a:gd name="T3" fmla="*/ 836 h 2360"/>
                <a:gd name="T4" fmla="*/ 2109 w 5100"/>
                <a:gd name="T5" fmla="*/ 612 h 2360"/>
                <a:gd name="T6" fmla="*/ 2154 w 5100"/>
                <a:gd name="T7" fmla="*/ 1287 h 2360"/>
                <a:gd name="T8" fmla="*/ 2242 w 5100"/>
                <a:gd name="T9" fmla="*/ 1150 h 2360"/>
                <a:gd name="T10" fmla="*/ 2334 w 5100"/>
                <a:gd name="T11" fmla="*/ 926 h 2360"/>
                <a:gd name="T12" fmla="*/ 2379 w 5100"/>
                <a:gd name="T13" fmla="*/ 1061 h 2360"/>
                <a:gd name="T14" fmla="*/ 2423 w 5100"/>
                <a:gd name="T15" fmla="*/ 1061 h 2360"/>
                <a:gd name="T16" fmla="*/ 2466 w 5100"/>
                <a:gd name="T17" fmla="*/ 1105 h 2360"/>
                <a:gd name="T18" fmla="*/ 2511 w 5100"/>
                <a:gd name="T19" fmla="*/ 704 h 2360"/>
                <a:gd name="T20" fmla="*/ 2558 w 5100"/>
                <a:gd name="T21" fmla="*/ 343 h 2360"/>
                <a:gd name="T22" fmla="*/ 2558 w 5100"/>
                <a:gd name="T23" fmla="*/ 1958 h 2360"/>
                <a:gd name="T24" fmla="*/ 2603 w 5100"/>
                <a:gd name="T25" fmla="*/ 1689 h 2360"/>
                <a:gd name="T26" fmla="*/ 2648 w 5100"/>
                <a:gd name="T27" fmla="*/ 1509 h 2360"/>
                <a:gd name="T28" fmla="*/ 2693 w 5100"/>
                <a:gd name="T29" fmla="*/ 1375 h 2360"/>
                <a:gd name="T30" fmla="*/ 2735 w 5100"/>
                <a:gd name="T31" fmla="*/ 1287 h 2360"/>
                <a:gd name="T32" fmla="*/ 2780 w 5100"/>
                <a:gd name="T33" fmla="*/ 1287 h 2360"/>
                <a:gd name="T34" fmla="*/ 2825 w 5100"/>
                <a:gd name="T35" fmla="*/ 1240 h 2360"/>
                <a:gd name="T36" fmla="*/ 2872 w 5100"/>
                <a:gd name="T37" fmla="*/ 1330 h 2360"/>
                <a:gd name="T38" fmla="*/ 2962 w 5100"/>
                <a:gd name="T39" fmla="*/ 208 h 2360"/>
                <a:gd name="T40" fmla="*/ 3007 w 5100"/>
                <a:gd name="T41" fmla="*/ 522 h 2360"/>
                <a:gd name="T42" fmla="*/ 3049 w 5100"/>
                <a:gd name="T43" fmla="*/ 1061 h 2360"/>
                <a:gd name="T44" fmla="*/ 3139 w 5100"/>
                <a:gd name="T45" fmla="*/ 749 h 2360"/>
                <a:gd name="T46" fmla="*/ 3231 w 5100"/>
                <a:gd name="T47" fmla="*/ 343 h 2360"/>
                <a:gd name="T48" fmla="*/ 3276 w 5100"/>
                <a:gd name="T49" fmla="*/ 973 h 2360"/>
                <a:gd name="T50" fmla="*/ 3363 w 5100"/>
                <a:gd name="T51" fmla="*/ 567 h 2360"/>
                <a:gd name="T52" fmla="*/ 3408 w 5100"/>
                <a:gd name="T53" fmla="*/ 926 h 2360"/>
                <a:gd name="T54" fmla="*/ 3500 w 5100"/>
                <a:gd name="T55" fmla="*/ 120 h 2360"/>
                <a:gd name="T56" fmla="*/ 3545 w 5100"/>
                <a:gd name="T57" fmla="*/ 749 h 2360"/>
                <a:gd name="T58" fmla="*/ 3633 w 5100"/>
                <a:gd name="T59" fmla="*/ 435 h 2360"/>
                <a:gd name="T60" fmla="*/ 3723 w 5100"/>
                <a:gd name="T61" fmla="*/ 165 h 2360"/>
                <a:gd name="T62" fmla="*/ 3770 w 5100"/>
                <a:gd name="T63" fmla="*/ 612 h 2360"/>
                <a:gd name="T64" fmla="*/ 3815 w 5100"/>
                <a:gd name="T65" fmla="*/ 1018 h 2360"/>
                <a:gd name="T66" fmla="*/ 3857 w 5100"/>
                <a:gd name="T67" fmla="*/ 1330 h 2360"/>
                <a:gd name="T68" fmla="*/ 3947 w 5100"/>
                <a:gd name="T69" fmla="*/ 480 h 2360"/>
                <a:gd name="T70" fmla="*/ 3992 w 5100"/>
                <a:gd name="T71" fmla="*/ 926 h 2360"/>
                <a:gd name="T72" fmla="*/ 4037 w 5100"/>
                <a:gd name="T73" fmla="*/ 1375 h 2360"/>
                <a:gd name="T74" fmla="*/ 4084 w 5100"/>
                <a:gd name="T75" fmla="*/ 1868 h 2360"/>
                <a:gd name="T76" fmla="*/ 4171 w 5100"/>
                <a:gd name="T77" fmla="*/ 435 h 2360"/>
                <a:gd name="T78" fmla="*/ 4216 w 5100"/>
                <a:gd name="T79" fmla="*/ 1734 h 2360"/>
                <a:gd name="T80" fmla="*/ 4306 w 5100"/>
                <a:gd name="T81" fmla="*/ 704 h 2360"/>
                <a:gd name="T82" fmla="*/ 4398 w 5100"/>
                <a:gd name="T83" fmla="*/ 253 h 2360"/>
                <a:gd name="T84" fmla="*/ 4485 w 5100"/>
                <a:gd name="T85" fmla="*/ 1465 h 2360"/>
                <a:gd name="T86" fmla="*/ 4620 w 5100"/>
                <a:gd name="T87" fmla="*/ 2183 h 2360"/>
                <a:gd name="T88" fmla="*/ 1481 w 5100"/>
                <a:gd name="T89" fmla="*/ 1689 h 2360"/>
                <a:gd name="T90" fmla="*/ 1344 w 5100"/>
                <a:gd name="T91" fmla="*/ 208 h 2360"/>
                <a:gd name="T92" fmla="*/ 1301 w 5100"/>
                <a:gd name="T93" fmla="*/ 1465 h 2360"/>
                <a:gd name="T94" fmla="*/ 1257 w 5100"/>
                <a:gd name="T95" fmla="*/ 1689 h 2360"/>
                <a:gd name="T96" fmla="*/ 1212 w 5100"/>
                <a:gd name="T97" fmla="*/ 1779 h 2360"/>
                <a:gd name="T98" fmla="*/ 1167 w 5100"/>
                <a:gd name="T99" fmla="*/ 1465 h 2360"/>
                <a:gd name="T100" fmla="*/ 1122 w 5100"/>
                <a:gd name="T101" fmla="*/ 1330 h 2360"/>
                <a:gd name="T102" fmla="*/ 1079 w 5100"/>
                <a:gd name="T103" fmla="*/ 1240 h 2360"/>
                <a:gd name="T104" fmla="*/ 1032 w 5100"/>
                <a:gd name="T105" fmla="*/ 1240 h 2360"/>
                <a:gd name="T106" fmla="*/ 987 w 5100"/>
                <a:gd name="T107" fmla="*/ 1375 h 2360"/>
                <a:gd name="T108" fmla="*/ 942 w 5100"/>
                <a:gd name="T109" fmla="*/ 1599 h 2360"/>
                <a:gd name="T110" fmla="*/ 853 w 5100"/>
                <a:gd name="T111" fmla="*/ 298 h 2360"/>
                <a:gd name="T112" fmla="*/ 810 w 5100"/>
                <a:gd name="T113" fmla="*/ 749 h 2360"/>
                <a:gd name="T114" fmla="*/ 718 w 5100"/>
                <a:gd name="T115" fmla="*/ 435 h 2360"/>
                <a:gd name="T116" fmla="*/ 628 w 5100"/>
                <a:gd name="T117" fmla="*/ 390 h 2360"/>
                <a:gd name="T118" fmla="*/ 541 w 5100"/>
                <a:gd name="T119" fmla="*/ 390 h 2360"/>
                <a:gd name="T120" fmla="*/ 496 w 5100"/>
                <a:gd name="T121" fmla="*/ 973 h 2360"/>
                <a:gd name="T122" fmla="*/ 404 w 5100"/>
                <a:gd name="T123" fmla="*/ 836 h 2360"/>
                <a:gd name="T124" fmla="*/ 182 w 5100"/>
                <a:gd name="T125" fmla="*/ 343 h 2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00" h="2360">
                  <a:moveTo>
                    <a:pt x="1613" y="76"/>
                  </a:moveTo>
                  <a:lnTo>
                    <a:pt x="1646" y="76"/>
                  </a:lnTo>
                  <a:lnTo>
                    <a:pt x="1646" y="43"/>
                  </a:lnTo>
                  <a:lnTo>
                    <a:pt x="1613" y="43"/>
                  </a:lnTo>
                  <a:lnTo>
                    <a:pt x="1613" y="76"/>
                  </a:lnTo>
                  <a:lnTo>
                    <a:pt x="1613" y="76"/>
                  </a:lnTo>
                  <a:close/>
                  <a:moveTo>
                    <a:pt x="1613" y="28"/>
                  </a:moveTo>
                  <a:lnTo>
                    <a:pt x="1646" y="28"/>
                  </a:lnTo>
                  <a:lnTo>
                    <a:pt x="1646" y="0"/>
                  </a:lnTo>
                  <a:lnTo>
                    <a:pt x="1613" y="0"/>
                  </a:lnTo>
                  <a:lnTo>
                    <a:pt x="1613" y="28"/>
                  </a:lnTo>
                  <a:lnTo>
                    <a:pt x="1613" y="28"/>
                  </a:lnTo>
                  <a:close/>
                  <a:moveTo>
                    <a:pt x="1613" y="208"/>
                  </a:moveTo>
                  <a:lnTo>
                    <a:pt x="1646" y="208"/>
                  </a:lnTo>
                  <a:lnTo>
                    <a:pt x="1646" y="180"/>
                  </a:lnTo>
                  <a:lnTo>
                    <a:pt x="1613" y="180"/>
                  </a:lnTo>
                  <a:lnTo>
                    <a:pt x="1613" y="208"/>
                  </a:lnTo>
                  <a:lnTo>
                    <a:pt x="1613" y="208"/>
                  </a:lnTo>
                  <a:close/>
                  <a:moveTo>
                    <a:pt x="1613" y="120"/>
                  </a:moveTo>
                  <a:lnTo>
                    <a:pt x="1646" y="120"/>
                  </a:lnTo>
                  <a:lnTo>
                    <a:pt x="1646" y="87"/>
                  </a:lnTo>
                  <a:lnTo>
                    <a:pt x="1613" y="87"/>
                  </a:lnTo>
                  <a:lnTo>
                    <a:pt x="1613" y="120"/>
                  </a:lnTo>
                  <a:lnTo>
                    <a:pt x="1613" y="120"/>
                  </a:lnTo>
                  <a:close/>
                  <a:moveTo>
                    <a:pt x="1613" y="165"/>
                  </a:moveTo>
                  <a:lnTo>
                    <a:pt x="1646" y="165"/>
                  </a:lnTo>
                  <a:lnTo>
                    <a:pt x="1646" y="132"/>
                  </a:lnTo>
                  <a:lnTo>
                    <a:pt x="1613" y="132"/>
                  </a:lnTo>
                  <a:lnTo>
                    <a:pt x="1613" y="165"/>
                  </a:lnTo>
                  <a:lnTo>
                    <a:pt x="1613" y="165"/>
                  </a:lnTo>
                  <a:close/>
                  <a:moveTo>
                    <a:pt x="1613" y="298"/>
                  </a:moveTo>
                  <a:lnTo>
                    <a:pt x="1646" y="298"/>
                  </a:lnTo>
                  <a:lnTo>
                    <a:pt x="1646" y="269"/>
                  </a:lnTo>
                  <a:lnTo>
                    <a:pt x="1613" y="269"/>
                  </a:lnTo>
                  <a:lnTo>
                    <a:pt x="1613" y="298"/>
                  </a:lnTo>
                  <a:lnTo>
                    <a:pt x="1613" y="298"/>
                  </a:lnTo>
                  <a:close/>
                  <a:moveTo>
                    <a:pt x="1613" y="253"/>
                  </a:moveTo>
                  <a:lnTo>
                    <a:pt x="1646" y="253"/>
                  </a:lnTo>
                  <a:lnTo>
                    <a:pt x="1646" y="224"/>
                  </a:lnTo>
                  <a:lnTo>
                    <a:pt x="1613" y="224"/>
                  </a:lnTo>
                  <a:lnTo>
                    <a:pt x="1613" y="253"/>
                  </a:lnTo>
                  <a:lnTo>
                    <a:pt x="1613" y="253"/>
                  </a:lnTo>
                  <a:close/>
                  <a:moveTo>
                    <a:pt x="1663" y="76"/>
                  </a:moveTo>
                  <a:lnTo>
                    <a:pt x="1691" y="76"/>
                  </a:lnTo>
                  <a:lnTo>
                    <a:pt x="1691" y="43"/>
                  </a:lnTo>
                  <a:lnTo>
                    <a:pt x="1663" y="43"/>
                  </a:lnTo>
                  <a:lnTo>
                    <a:pt x="1663" y="76"/>
                  </a:lnTo>
                  <a:lnTo>
                    <a:pt x="1663" y="76"/>
                  </a:lnTo>
                  <a:close/>
                  <a:moveTo>
                    <a:pt x="1663" y="28"/>
                  </a:moveTo>
                  <a:lnTo>
                    <a:pt x="1691" y="28"/>
                  </a:lnTo>
                  <a:lnTo>
                    <a:pt x="1691" y="0"/>
                  </a:lnTo>
                  <a:lnTo>
                    <a:pt x="1663" y="0"/>
                  </a:lnTo>
                  <a:lnTo>
                    <a:pt x="1663" y="28"/>
                  </a:lnTo>
                  <a:lnTo>
                    <a:pt x="1663" y="28"/>
                  </a:lnTo>
                  <a:close/>
                  <a:moveTo>
                    <a:pt x="1663" y="208"/>
                  </a:moveTo>
                  <a:lnTo>
                    <a:pt x="1691" y="208"/>
                  </a:lnTo>
                  <a:lnTo>
                    <a:pt x="1691" y="180"/>
                  </a:lnTo>
                  <a:lnTo>
                    <a:pt x="1663" y="180"/>
                  </a:lnTo>
                  <a:lnTo>
                    <a:pt x="1663" y="208"/>
                  </a:lnTo>
                  <a:lnTo>
                    <a:pt x="1663" y="208"/>
                  </a:lnTo>
                  <a:close/>
                  <a:moveTo>
                    <a:pt x="1663" y="120"/>
                  </a:moveTo>
                  <a:lnTo>
                    <a:pt x="1691" y="120"/>
                  </a:lnTo>
                  <a:lnTo>
                    <a:pt x="1691" y="87"/>
                  </a:lnTo>
                  <a:lnTo>
                    <a:pt x="1663" y="87"/>
                  </a:lnTo>
                  <a:lnTo>
                    <a:pt x="1663" y="120"/>
                  </a:lnTo>
                  <a:lnTo>
                    <a:pt x="1663" y="120"/>
                  </a:lnTo>
                  <a:close/>
                  <a:moveTo>
                    <a:pt x="1663" y="165"/>
                  </a:moveTo>
                  <a:lnTo>
                    <a:pt x="1691" y="165"/>
                  </a:lnTo>
                  <a:lnTo>
                    <a:pt x="1691" y="132"/>
                  </a:lnTo>
                  <a:lnTo>
                    <a:pt x="1663" y="132"/>
                  </a:lnTo>
                  <a:lnTo>
                    <a:pt x="1663" y="165"/>
                  </a:lnTo>
                  <a:lnTo>
                    <a:pt x="1663" y="165"/>
                  </a:lnTo>
                  <a:close/>
                  <a:moveTo>
                    <a:pt x="1663" y="253"/>
                  </a:moveTo>
                  <a:lnTo>
                    <a:pt x="1691" y="253"/>
                  </a:lnTo>
                  <a:lnTo>
                    <a:pt x="1691" y="224"/>
                  </a:lnTo>
                  <a:lnTo>
                    <a:pt x="1663" y="224"/>
                  </a:lnTo>
                  <a:lnTo>
                    <a:pt x="1663" y="253"/>
                  </a:lnTo>
                  <a:lnTo>
                    <a:pt x="1663" y="253"/>
                  </a:lnTo>
                  <a:close/>
                  <a:moveTo>
                    <a:pt x="1705" y="76"/>
                  </a:moveTo>
                  <a:lnTo>
                    <a:pt x="1736" y="76"/>
                  </a:lnTo>
                  <a:lnTo>
                    <a:pt x="1736" y="43"/>
                  </a:lnTo>
                  <a:lnTo>
                    <a:pt x="1705" y="43"/>
                  </a:lnTo>
                  <a:lnTo>
                    <a:pt x="1705" y="76"/>
                  </a:lnTo>
                  <a:lnTo>
                    <a:pt x="1705" y="76"/>
                  </a:lnTo>
                  <a:close/>
                  <a:moveTo>
                    <a:pt x="1705" y="28"/>
                  </a:moveTo>
                  <a:lnTo>
                    <a:pt x="1736" y="28"/>
                  </a:lnTo>
                  <a:lnTo>
                    <a:pt x="1736" y="0"/>
                  </a:lnTo>
                  <a:lnTo>
                    <a:pt x="1705" y="0"/>
                  </a:lnTo>
                  <a:lnTo>
                    <a:pt x="1705" y="28"/>
                  </a:lnTo>
                  <a:lnTo>
                    <a:pt x="1705" y="28"/>
                  </a:lnTo>
                  <a:close/>
                  <a:moveTo>
                    <a:pt x="1705" y="208"/>
                  </a:moveTo>
                  <a:lnTo>
                    <a:pt x="1736" y="208"/>
                  </a:lnTo>
                  <a:lnTo>
                    <a:pt x="1736" y="180"/>
                  </a:lnTo>
                  <a:lnTo>
                    <a:pt x="1705" y="180"/>
                  </a:lnTo>
                  <a:lnTo>
                    <a:pt x="1705" y="208"/>
                  </a:lnTo>
                  <a:lnTo>
                    <a:pt x="1705" y="208"/>
                  </a:lnTo>
                  <a:close/>
                  <a:moveTo>
                    <a:pt x="1705" y="120"/>
                  </a:moveTo>
                  <a:lnTo>
                    <a:pt x="1736" y="120"/>
                  </a:lnTo>
                  <a:lnTo>
                    <a:pt x="1736" y="87"/>
                  </a:lnTo>
                  <a:lnTo>
                    <a:pt x="1705" y="87"/>
                  </a:lnTo>
                  <a:lnTo>
                    <a:pt x="1705" y="120"/>
                  </a:lnTo>
                  <a:lnTo>
                    <a:pt x="1705" y="120"/>
                  </a:lnTo>
                  <a:close/>
                  <a:moveTo>
                    <a:pt x="1705" y="165"/>
                  </a:moveTo>
                  <a:lnTo>
                    <a:pt x="1736" y="165"/>
                  </a:lnTo>
                  <a:lnTo>
                    <a:pt x="1736" y="132"/>
                  </a:lnTo>
                  <a:lnTo>
                    <a:pt x="1705" y="132"/>
                  </a:lnTo>
                  <a:lnTo>
                    <a:pt x="1705" y="165"/>
                  </a:lnTo>
                  <a:lnTo>
                    <a:pt x="1705" y="165"/>
                  </a:lnTo>
                  <a:close/>
                  <a:moveTo>
                    <a:pt x="1750" y="76"/>
                  </a:moveTo>
                  <a:lnTo>
                    <a:pt x="1781" y="76"/>
                  </a:lnTo>
                  <a:lnTo>
                    <a:pt x="1781" y="43"/>
                  </a:lnTo>
                  <a:lnTo>
                    <a:pt x="1750" y="43"/>
                  </a:lnTo>
                  <a:lnTo>
                    <a:pt x="1750" y="76"/>
                  </a:lnTo>
                  <a:lnTo>
                    <a:pt x="1750" y="76"/>
                  </a:lnTo>
                  <a:close/>
                  <a:moveTo>
                    <a:pt x="1750" y="28"/>
                  </a:moveTo>
                  <a:lnTo>
                    <a:pt x="1781" y="28"/>
                  </a:lnTo>
                  <a:lnTo>
                    <a:pt x="1781" y="0"/>
                  </a:lnTo>
                  <a:lnTo>
                    <a:pt x="1750" y="0"/>
                  </a:lnTo>
                  <a:lnTo>
                    <a:pt x="1750" y="28"/>
                  </a:lnTo>
                  <a:lnTo>
                    <a:pt x="1750" y="28"/>
                  </a:lnTo>
                  <a:close/>
                  <a:moveTo>
                    <a:pt x="1750" y="208"/>
                  </a:moveTo>
                  <a:lnTo>
                    <a:pt x="1781" y="208"/>
                  </a:lnTo>
                  <a:lnTo>
                    <a:pt x="1781" y="180"/>
                  </a:lnTo>
                  <a:lnTo>
                    <a:pt x="1750" y="180"/>
                  </a:lnTo>
                  <a:lnTo>
                    <a:pt x="1750" y="208"/>
                  </a:lnTo>
                  <a:lnTo>
                    <a:pt x="1750" y="208"/>
                  </a:lnTo>
                  <a:close/>
                  <a:moveTo>
                    <a:pt x="1750" y="120"/>
                  </a:moveTo>
                  <a:lnTo>
                    <a:pt x="1781" y="120"/>
                  </a:lnTo>
                  <a:lnTo>
                    <a:pt x="1781" y="87"/>
                  </a:lnTo>
                  <a:lnTo>
                    <a:pt x="1750" y="87"/>
                  </a:lnTo>
                  <a:lnTo>
                    <a:pt x="1750" y="120"/>
                  </a:lnTo>
                  <a:lnTo>
                    <a:pt x="1750" y="120"/>
                  </a:lnTo>
                  <a:close/>
                  <a:moveTo>
                    <a:pt x="1750" y="165"/>
                  </a:moveTo>
                  <a:lnTo>
                    <a:pt x="1781" y="165"/>
                  </a:lnTo>
                  <a:lnTo>
                    <a:pt x="1781" y="132"/>
                  </a:lnTo>
                  <a:lnTo>
                    <a:pt x="1750" y="132"/>
                  </a:lnTo>
                  <a:lnTo>
                    <a:pt x="1750" y="165"/>
                  </a:lnTo>
                  <a:lnTo>
                    <a:pt x="1750" y="165"/>
                  </a:lnTo>
                  <a:close/>
                  <a:moveTo>
                    <a:pt x="1795" y="76"/>
                  </a:moveTo>
                  <a:lnTo>
                    <a:pt x="1823" y="76"/>
                  </a:lnTo>
                  <a:lnTo>
                    <a:pt x="1823" y="43"/>
                  </a:lnTo>
                  <a:lnTo>
                    <a:pt x="1795" y="43"/>
                  </a:lnTo>
                  <a:lnTo>
                    <a:pt x="1795" y="76"/>
                  </a:lnTo>
                  <a:lnTo>
                    <a:pt x="1795" y="76"/>
                  </a:lnTo>
                  <a:close/>
                  <a:moveTo>
                    <a:pt x="1795" y="28"/>
                  </a:moveTo>
                  <a:lnTo>
                    <a:pt x="1823" y="28"/>
                  </a:lnTo>
                  <a:lnTo>
                    <a:pt x="1823" y="0"/>
                  </a:lnTo>
                  <a:lnTo>
                    <a:pt x="1795" y="0"/>
                  </a:lnTo>
                  <a:lnTo>
                    <a:pt x="1795" y="28"/>
                  </a:lnTo>
                  <a:lnTo>
                    <a:pt x="1795" y="28"/>
                  </a:lnTo>
                  <a:close/>
                  <a:moveTo>
                    <a:pt x="1795" y="208"/>
                  </a:moveTo>
                  <a:lnTo>
                    <a:pt x="1823" y="208"/>
                  </a:lnTo>
                  <a:lnTo>
                    <a:pt x="1823" y="180"/>
                  </a:lnTo>
                  <a:lnTo>
                    <a:pt x="1795" y="180"/>
                  </a:lnTo>
                  <a:lnTo>
                    <a:pt x="1795" y="208"/>
                  </a:lnTo>
                  <a:lnTo>
                    <a:pt x="1795" y="208"/>
                  </a:lnTo>
                  <a:close/>
                  <a:moveTo>
                    <a:pt x="1795" y="120"/>
                  </a:moveTo>
                  <a:lnTo>
                    <a:pt x="1823" y="120"/>
                  </a:lnTo>
                  <a:lnTo>
                    <a:pt x="1823" y="87"/>
                  </a:lnTo>
                  <a:lnTo>
                    <a:pt x="1795" y="87"/>
                  </a:lnTo>
                  <a:lnTo>
                    <a:pt x="1795" y="120"/>
                  </a:lnTo>
                  <a:lnTo>
                    <a:pt x="1795" y="120"/>
                  </a:lnTo>
                  <a:close/>
                  <a:moveTo>
                    <a:pt x="1795" y="165"/>
                  </a:moveTo>
                  <a:lnTo>
                    <a:pt x="1823" y="165"/>
                  </a:lnTo>
                  <a:lnTo>
                    <a:pt x="1823" y="132"/>
                  </a:lnTo>
                  <a:lnTo>
                    <a:pt x="1795" y="132"/>
                  </a:lnTo>
                  <a:lnTo>
                    <a:pt x="1795" y="165"/>
                  </a:lnTo>
                  <a:lnTo>
                    <a:pt x="1795" y="165"/>
                  </a:lnTo>
                  <a:close/>
                  <a:moveTo>
                    <a:pt x="1840" y="76"/>
                  </a:moveTo>
                  <a:lnTo>
                    <a:pt x="1873" y="76"/>
                  </a:lnTo>
                  <a:lnTo>
                    <a:pt x="1873" y="43"/>
                  </a:lnTo>
                  <a:lnTo>
                    <a:pt x="1840" y="43"/>
                  </a:lnTo>
                  <a:lnTo>
                    <a:pt x="1840" y="76"/>
                  </a:lnTo>
                  <a:lnTo>
                    <a:pt x="1840" y="76"/>
                  </a:lnTo>
                  <a:close/>
                  <a:moveTo>
                    <a:pt x="1840" y="28"/>
                  </a:moveTo>
                  <a:lnTo>
                    <a:pt x="1873" y="28"/>
                  </a:lnTo>
                  <a:lnTo>
                    <a:pt x="1873" y="0"/>
                  </a:lnTo>
                  <a:lnTo>
                    <a:pt x="1840" y="0"/>
                  </a:lnTo>
                  <a:lnTo>
                    <a:pt x="1840" y="28"/>
                  </a:lnTo>
                  <a:lnTo>
                    <a:pt x="1840" y="28"/>
                  </a:lnTo>
                  <a:close/>
                  <a:moveTo>
                    <a:pt x="1840" y="120"/>
                  </a:moveTo>
                  <a:lnTo>
                    <a:pt x="1873" y="120"/>
                  </a:lnTo>
                  <a:lnTo>
                    <a:pt x="1873" y="87"/>
                  </a:lnTo>
                  <a:lnTo>
                    <a:pt x="1840" y="87"/>
                  </a:lnTo>
                  <a:lnTo>
                    <a:pt x="1840" y="120"/>
                  </a:lnTo>
                  <a:lnTo>
                    <a:pt x="1840" y="120"/>
                  </a:lnTo>
                  <a:close/>
                  <a:moveTo>
                    <a:pt x="1840" y="165"/>
                  </a:moveTo>
                  <a:lnTo>
                    <a:pt x="1873" y="165"/>
                  </a:lnTo>
                  <a:lnTo>
                    <a:pt x="1873" y="132"/>
                  </a:lnTo>
                  <a:lnTo>
                    <a:pt x="1840" y="132"/>
                  </a:lnTo>
                  <a:lnTo>
                    <a:pt x="1840" y="165"/>
                  </a:lnTo>
                  <a:lnTo>
                    <a:pt x="1840" y="165"/>
                  </a:lnTo>
                  <a:close/>
                  <a:moveTo>
                    <a:pt x="1885" y="76"/>
                  </a:moveTo>
                  <a:lnTo>
                    <a:pt x="1916" y="76"/>
                  </a:lnTo>
                  <a:lnTo>
                    <a:pt x="1916" y="43"/>
                  </a:lnTo>
                  <a:lnTo>
                    <a:pt x="1885" y="43"/>
                  </a:lnTo>
                  <a:lnTo>
                    <a:pt x="1885" y="76"/>
                  </a:lnTo>
                  <a:lnTo>
                    <a:pt x="1885" y="76"/>
                  </a:lnTo>
                  <a:close/>
                  <a:moveTo>
                    <a:pt x="1885" y="28"/>
                  </a:moveTo>
                  <a:lnTo>
                    <a:pt x="1916" y="28"/>
                  </a:lnTo>
                  <a:lnTo>
                    <a:pt x="1916" y="0"/>
                  </a:lnTo>
                  <a:lnTo>
                    <a:pt x="1885" y="0"/>
                  </a:lnTo>
                  <a:lnTo>
                    <a:pt x="1885" y="28"/>
                  </a:lnTo>
                  <a:lnTo>
                    <a:pt x="1885" y="28"/>
                  </a:lnTo>
                  <a:close/>
                  <a:moveTo>
                    <a:pt x="1885" y="120"/>
                  </a:moveTo>
                  <a:lnTo>
                    <a:pt x="1916" y="120"/>
                  </a:lnTo>
                  <a:lnTo>
                    <a:pt x="1916" y="87"/>
                  </a:lnTo>
                  <a:lnTo>
                    <a:pt x="1885" y="87"/>
                  </a:lnTo>
                  <a:lnTo>
                    <a:pt x="1885" y="120"/>
                  </a:lnTo>
                  <a:lnTo>
                    <a:pt x="1885" y="120"/>
                  </a:lnTo>
                  <a:close/>
                  <a:moveTo>
                    <a:pt x="1885" y="165"/>
                  </a:moveTo>
                  <a:lnTo>
                    <a:pt x="1916" y="165"/>
                  </a:lnTo>
                  <a:lnTo>
                    <a:pt x="1916" y="132"/>
                  </a:lnTo>
                  <a:lnTo>
                    <a:pt x="1885" y="132"/>
                  </a:lnTo>
                  <a:lnTo>
                    <a:pt x="1885" y="165"/>
                  </a:lnTo>
                  <a:lnTo>
                    <a:pt x="1885" y="165"/>
                  </a:lnTo>
                  <a:close/>
                  <a:moveTo>
                    <a:pt x="1885" y="1105"/>
                  </a:moveTo>
                  <a:lnTo>
                    <a:pt x="1916" y="1105"/>
                  </a:lnTo>
                  <a:lnTo>
                    <a:pt x="1916" y="1077"/>
                  </a:lnTo>
                  <a:lnTo>
                    <a:pt x="1885" y="1077"/>
                  </a:lnTo>
                  <a:lnTo>
                    <a:pt x="1885" y="1105"/>
                  </a:lnTo>
                  <a:lnTo>
                    <a:pt x="1885" y="1105"/>
                  </a:lnTo>
                  <a:close/>
                  <a:moveTo>
                    <a:pt x="1885" y="1150"/>
                  </a:moveTo>
                  <a:lnTo>
                    <a:pt x="1916" y="1150"/>
                  </a:lnTo>
                  <a:lnTo>
                    <a:pt x="1916" y="1120"/>
                  </a:lnTo>
                  <a:lnTo>
                    <a:pt x="1885" y="1120"/>
                  </a:lnTo>
                  <a:lnTo>
                    <a:pt x="1885" y="1150"/>
                  </a:lnTo>
                  <a:lnTo>
                    <a:pt x="1885" y="1150"/>
                  </a:lnTo>
                  <a:close/>
                  <a:moveTo>
                    <a:pt x="1927" y="76"/>
                  </a:moveTo>
                  <a:lnTo>
                    <a:pt x="1960" y="76"/>
                  </a:lnTo>
                  <a:lnTo>
                    <a:pt x="1960" y="43"/>
                  </a:lnTo>
                  <a:lnTo>
                    <a:pt x="1927" y="43"/>
                  </a:lnTo>
                  <a:lnTo>
                    <a:pt x="1927" y="76"/>
                  </a:lnTo>
                  <a:lnTo>
                    <a:pt x="1927" y="76"/>
                  </a:lnTo>
                  <a:close/>
                  <a:moveTo>
                    <a:pt x="1927" y="28"/>
                  </a:moveTo>
                  <a:lnTo>
                    <a:pt x="1960" y="28"/>
                  </a:lnTo>
                  <a:lnTo>
                    <a:pt x="1960" y="0"/>
                  </a:lnTo>
                  <a:lnTo>
                    <a:pt x="1927" y="0"/>
                  </a:lnTo>
                  <a:lnTo>
                    <a:pt x="1927" y="28"/>
                  </a:lnTo>
                  <a:lnTo>
                    <a:pt x="1927" y="28"/>
                  </a:lnTo>
                  <a:close/>
                  <a:moveTo>
                    <a:pt x="1927" y="120"/>
                  </a:moveTo>
                  <a:lnTo>
                    <a:pt x="1960" y="120"/>
                  </a:lnTo>
                  <a:lnTo>
                    <a:pt x="1960" y="87"/>
                  </a:lnTo>
                  <a:lnTo>
                    <a:pt x="1927" y="87"/>
                  </a:lnTo>
                  <a:lnTo>
                    <a:pt x="1927" y="120"/>
                  </a:lnTo>
                  <a:lnTo>
                    <a:pt x="1927" y="120"/>
                  </a:lnTo>
                  <a:close/>
                  <a:moveTo>
                    <a:pt x="1927" y="165"/>
                  </a:moveTo>
                  <a:lnTo>
                    <a:pt x="1960" y="165"/>
                  </a:lnTo>
                  <a:lnTo>
                    <a:pt x="1960" y="132"/>
                  </a:lnTo>
                  <a:lnTo>
                    <a:pt x="1927" y="132"/>
                  </a:lnTo>
                  <a:lnTo>
                    <a:pt x="1927" y="165"/>
                  </a:lnTo>
                  <a:lnTo>
                    <a:pt x="1927" y="165"/>
                  </a:lnTo>
                  <a:close/>
                  <a:moveTo>
                    <a:pt x="1927" y="253"/>
                  </a:moveTo>
                  <a:lnTo>
                    <a:pt x="1960" y="253"/>
                  </a:lnTo>
                  <a:lnTo>
                    <a:pt x="1960" y="224"/>
                  </a:lnTo>
                  <a:lnTo>
                    <a:pt x="1927" y="224"/>
                  </a:lnTo>
                  <a:lnTo>
                    <a:pt x="1927" y="253"/>
                  </a:lnTo>
                  <a:lnTo>
                    <a:pt x="1927" y="253"/>
                  </a:lnTo>
                  <a:close/>
                  <a:moveTo>
                    <a:pt x="1927" y="926"/>
                  </a:moveTo>
                  <a:lnTo>
                    <a:pt x="1960" y="926"/>
                  </a:lnTo>
                  <a:lnTo>
                    <a:pt x="1960" y="895"/>
                  </a:lnTo>
                  <a:lnTo>
                    <a:pt x="1927" y="895"/>
                  </a:lnTo>
                  <a:lnTo>
                    <a:pt x="1927" y="926"/>
                  </a:lnTo>
                  <a:lnTo>
                    <a:pt x="1927" y="926"/>
                  </a:lnTo>
                  <a:close/>
                  <a:moveTo>
                    <a:pt x="1927" y="1018"/>
                  </a:moveTo>
                  <a:lnTo>
                    <a:pt x="1960" y="1018"/>
                  </a:lnTo>
                  <a:lnTo>
                    <a:pt x="1960" y="985"/>
                  </a:lnTo>
                  <a:lnTo>
                    <a:pt x="1927" y="985"/>
                  </a:lnTo>
                  <a:lnTo>
                    <a:pt x="1927" y="1018"/>
                  </a:lnTo>
                  <a:lnTo>
                    <a:pt x="1927" y="1018"/>
                  </a:lnTo>
                  <a:close/>
                  <a:moveTo>
                    <a:pt x="1927" y="973"/>
                  </a:moveTo>
                  <a:lnTo>
                    <a:pt x="1960" y="973"/>
                  </a:lnTo>
                  <a:lnTo>
                    <a:pt x="1960" y="940"/>
                  </a:lnTo>
                  <a:lnTo>
                    <a:pt x="1927" y="940"/>
                  </a:lnTo>
                  <a:lnTo>
                    <a:pt x="1927" y="973"/>
                  </a:lnTo>
                  <a:lnTo>
                    <a:pt x="1927" y="973"/>
                  </a:lnTo>
                  <a:close/>
                  <a:moveTo>
                    <a:pt x="1927" y="1105"/>
                  </a:moveTo>
                  <a:lnTo>
                    <a:pt x="1960" y="1105"/>
                  </a:lnTo>
                  <a:lnTo>
                    <a:pt x="1960" y="1077"/>
                  </a:lnTo>
                  <a:lnTo>
                    <a:pt x="1927" y="1077"/>
                  </a:lnTo>
                  <a:lnTo>
                    <a:pt x="1927" y="1105"/>
                  </a:lnTo>
                  <a:lnTo>
                    <a:pt x="1927" y="1105"/>
                  </a:lnTo>
                  <a:close/>
                  <a:moveTo>
                    <a:pt x="1927" y="1061"/>
                  </a:moveTo>
                  <a:lnTo>
                    <a:pt x="1960" y="1061"/>
                  </a:lnTo>
                  <a:lnTo>
                    <a:pt x="1960" y="1032"/>
                  </a:lnTo>
                  <a:lnTo>
                    <a:pt x="1927" y="1032"/>
                  </a:lnTo>
                  <a:lnTo>
                    <a:pt x="1927" y="1061"/>
                  </a:lnTo>
                  <a:lnTo>
                    <a:pt x="1927" y="1061"/>
                  </a:lnTo>
                  <a:close/>
                  <a:moveTo>
                    <a:pt x="1927" y="1195"/>
                  </a:moveTo>
                  <a:lnTo>
                    <a:pt x="1960" y="1195"/>
                  </a:lnTo>
                  <a:lnTo>
                    <a:pt x="1960" y="1165"/>
                  </a:lnTo>
                  <a:lnTo>
                    <a:pt x="1927" y="1165"/>
                  </a:lnTo>
                  <a:lnTo>
                    <a:pt x="1927" y="1195"/>
                  </a:lnTo>
                  <a:lnTo>
                    <a:pt x="1927" y="1195"/>
                  </a:lnTo>
                  <a:close/>
                  <a:moveTo>
                    <a:pt x="1927" y="1150"/>
                  </a:moveTo>
                  <a:lnTo>
                    <a:pt x="1960" y="1150"/>
                  </a:lnTo>
                  <a:lnTo>
                    <a:pt x="1960" y="1120"/>
                  </a:lnTo>
                  <a:lnTo>
                    <a:pt x="1927" y="1120"/>
                  </a:lnTo>
                  <a:lnTo>
                    <a:pt x="1927" y="1150"/>
                  </a:lnTo>
                  <a:lnTo>
                    <a:pt x="1927" y="1150"/>
                  </a:lnTo>
                  <a:close/>
                  <a:moveTo>
                    <a:pt x="1975" y="76"/>
                  </a:moveTo>
                  <a:lnTo>
                    <a:pt x="2005" y="76"/>
                  </a:lnTo>
                  <a:lnTo>
                    <a:pt x="2005" y="43"/>
                  </a:lnTo>
                  <a:lnTo>
                    <a:pt x="1975" y="43"/>
                  </a:lnTo>
                  <a:lnTo>
                    <a:pt x="1975" y="76"/>
                  </a:lnTo>
                  <a:lnTo>
                    <a:pt x="1975" y="76"/>
                  </a:lnTo>
                  <a:close/>
                  <a:moveTo>
                    <a:pt x="1975" y="28"/>
                  </a:moveTo>
                  <a:lnTo>
                    <a:pt x="2005" y="28"/>
                  </a:lnTo>
                  <a:lnTo>
                    <a:pt x="2005" y="0"/>
                  </a:lnTo>
                  <a:lnTo>
                    <a:pt x="1975" y="0"/>
                  </a:lnTo>
                  <a:lnTo>
                    <a:pt x="1975" y="28"/>
                  </a:lnTo>
                  <a:lnTo>
                    <a:pt x="1975" y="28"/>
                  </a:lnTo>
                  <a:close/>
                  <a:moveTo>
                    <a:pt x="1975" y="120"/>
                  </a:moveTo>
                  <a:lnTo>
                    <a:pt x="2005" y="120"/>
                  </a:lnTo>
                  <a:lnTo>
                    <a:pt x="2005" y="87"/>
                  </a:lnTo>
                  <a:lnTo>
                    <a:pt x="1975" y="87"/>
                  </a:lnTo>
                  <a:lnTo>
                    <a:pt x="1975" y="120"/>
                  </a:lnTo>
                  <a:lnTo>
                    <a:pt x="1975" y="120"/>
                  </a:lnTo>
                  <a:close/>
                  <a:moveTo>
                    <a:pt x="1975" y="253"/>
                  </a:moveTo>
                  <a:lnTo>
                    <a:pt x="2005" y="253"/>
                  </a:lnTo>
                  <a:lnTo>
                    <a:pt x="2005" y="224"/>
                  </a:lnTo>
                  <a:lnTo>
                    <a:pt x="1975" y="224"/>
                  </a:lnTo>
                  <a:lnTo>
                    <a:pt x="1975" y="253"/>
                  </a:lnTo>
                  <a:lnTo>
                    <a:pt x="1975" y="253"/>
                  </a:lnTo>
                  <a:close/>
                  <a:moveTo>
                    <a:pt x="1975" y="926"/>
                  </a:moveTo>
                  <a:lnTo>
                    <a:pt x="2005" y="926"/>
                  </a:lnTo>
                  <a:lnTo>
                    <a:pt x="2005" y="895"/>
                  </a:lnTo>
                  <a:lnTo>
                    <a:pt x="1975" y="895"/>
                  </a:lnTo>
                  <a:lnTo>
                    <a:pt x="1975" y="926"/>
                  </a:lnTo>
                  <a:lnTo>
                    <a:pt x="1975" y="926"/>
                  </a:lnTo>
                  <a:close/>
                  <a:moveTo>
                    <a:pt x="1975" y="881"/>
                  </a:moveTo>
                  <a:lnTo>
                    <a:pt x="2005" y="881"/>
                  </a:lnTo>
                  <a:lnTo>
                    <a:pt x="2005" y="850"/>
                  </a:lnTo>
                  <a:lnTo>
                    <a:pt x="1975" y="850"/>
                  </a:lnTo>
                  <a:lnTo>
                    <a:pt x="1975" y="881"/>
                  </a:lnTo>
                  <a:lnTo>
                    <a:pt x="1975" y="881"/>
                  </a:lnTo>
                  <a:close/>
                  <a:moveTo>
                    <a:pt x="1975" y="1018"/>
                  </a:moveTo>
                  <a:lnTo>
                    <a:pt x="2005" y="1018"/>
                  </a:lnTo>
                  <a:lnTo>
                    <a:pt x="2005" y="985"/>
                  </a:lnTo>
                  <a:lnTo>
                    <a:pt x="1975" y="985"/>
                  </a:lnTo>
                  <a:lnTo>
                    <a:pt x="1975" y="1018"/>
                  </a:lnTo>
                  <a:lnTo>
                    <a:pt x="1975" y="1018"/>
                  </a:lnTo>
                  <a:close/>
                  <a:moveTo>
                    <a:pt x="1975" y="973"/>
                  </a:moveTo>
                  <a:lnTo>
                    <a:pt x="2005" y="973"/>
                  </a:lnTo>
                  <a:lnTo>
                    <a:pt x="2005" y="940"/>
                  </a:lnTo>
                  <a:lnTo>
                    <a:pt x="1975" y="940"/>
                  </a:lnTo>
                  <a:lnTo>
                    <a:pt x="1975" y="973"/>
                  </a:lnTo>
                  <a:lnTo>
                    <a:pt x="1975" y="973"/>
                  </a:lnTo>
                  <a:close/>
                  <a:moveTo>
                    <a:pt x="1975" y="1105"/>
                  </a:moveTo>
                  <a:lnTo>
                    <a:pt x="2005" y="1105"/>
                  </a:lnTo>
                  <a:lnTo>
                    <a:pt x="2005" y="1077"/>
                  </a:lnTo>
                  <a:lnTo>
                    <a:pt x="1975" y="1077"/>
                  </a:lnTo>
                  <a:lnTo>
                    <a:pt x="1975" y="1105"/>
                  </a:lnTo>
                  <a:lnTo>
                    <a:pt x="1975" y="1105"/>
                  </a:lnTo>
                  <a:close/>
                  <a:moveTo>
                    <a:pt x="1975" y="1061"/>
                  </a:moveTo>
                  <a:lnTo>
                    <a:pt x="2005" y="1061"/>
                  </a:lnTo>
                  <a:lnTo>
                    <a:pt x="2005" y="1032"/>
                  </a:lnTo>
                  <a:lnTo>
                    <a:pt x="1975" y="1032"/>
                  </a:lnTo>
                  <a:lnTo>
                    <a:pt x="1975" y="1061"/>
                  </a:lnTo>
                  <a:lnTo>
                    <a:pt x="1975" y="1061"/>
                  </a:lnTo>
                  <a:close/>
                  <a:moveTo>
                    <a:pt x="1975" y="1195"/>
                  </a:moveTo>
                  <a:lnTo>
                    <a:pt x="2005" y="1195"/>
                  </a:lnTo>
                  <a:lnTo>
                    <a:pt x="2005" y="1165"/>
                  </a:lnTo>
                  <a:lnTo>
                    <a:pt x="1975" y="1165"/>
                  </a:lnTo>
                  <a:lnTo>
                    <a:pt x="1975" y="1195"/>
                  </a:lnTo>
                  <a:lnTo>
                    <a:pt x="1975" y="1195"/>
                  </a:lnTo>
                  <a:close/>
                  <a:moveTo>
                    <a:pt x="1975" y="1150"/>
                  </a:moveTo>
                  <a:lnTo>
                    <a:pt x="2005" y="1150"/>
                  </a:lnTo>
                  <a:lnTo>
                    <a:pt x="2005" y="1120"/>
                  </a:lnTo>
                  <a:lnTo>
                    <a:pt x="1975" y="1120"/>
                  </a:lnTo>
                  <a:lnTo>
                    <a:pt x="1975" y="1150"/>
                  </a:lnTo>
                  <a:lnTo>
                    <a:pt x="1975" y="1150"/>
                  </a:lnTo>
                  <a:close/>
                  <a:moveTo>
                    <a:pt x="1975" y="1240"/>
                  </a:moveTo>
                  <a:lnTo>
                    <a:pt x="2005" y="1240"/>
                  </a:lnTo>
                  <a:lnTo>
                    <a:pt x="2005" y="1209"/>
                  </a:lnTo>
                  <a:lnTo>
                    <a:pt x="1975" y="1209"/>
                  </a:lnTo>
                  <a:lnTo>
                    <a:pt x="1975" y="1240"/>
                  </a:lnTo>
                  <a:lnTo>
                    <a:pt x="1975" y="1240"/>
                  </a:lnTo>
                  <a:close/>
                  <a:moveTo>
                    <a:pt x="2019" y="28"/>
                  </a:moveTo>
                  <a:lnTo>
                    <a:pt x="2050" y="28"/>
                  </a:lnTo>
                  <a:lnTo>
                    <a:pt x="2050" y="0"/>
                  </a:lnTo>
                  <a:lnTo>
                    <a:pt x="2019" y="0"/>
                  </a:lnTo>
                  <a:lnTo>
                    <a:pt x="2019" y="28"/>
                  </a:lnTo>
                  <a:lnTo>
                    <a:pt x="2019" y="28"/>
                  </a:lnTo>
                  <a:close/>
                  <a:moveTo>
                    <a:pt x="2019" y="253"/>
                  </a:moveTo>
                  <a:lnTo>
                    <a:pt x="2050" y="253"/>
                  </a:lnTo>
                  <a:lnTo>
                    <a:pt x="2050" y="224"/>
                  </a:lnTo>
                  <a:lnTo>
                    <a:pt x="2019" y="224"/>
                  </a:lnTo>
                  <a:lnTo>
                    <a:pt x="2019" y="253"/>
                  </a:lnTo>
                  <a:lnTo>
                    <a:pt x="2019" y="253"/>
                  </a:lnTo>
                  <a:close/>
                  <a:moveTo>
                    <a:pt x="2019" y="836"/>
                  </a:moveTo>
                  <a:lnTo>
                    <a:pt x="2050" y="836"/>
                  </a:lnTo>
                  <a:lnTo>
                    <a:pt x="2050" y="808"/>
                  </a:lnTo>
                  <a:lnTo>
                    <a:pt x="2019" y="808"/>
                  </a:lnTo>
                  <a:lnTo>
                    <a:pt x="2019" y="836"/>
                  </a:lnTo>
                  <a:lnTo>
                    <a:pt x="2019" y="836"/>
                  </a:lnTo>
                  <a:close/>
                  <a:moveTo>
                    <a:pt x="2019" y="926"/>
                  </a:moveTo>
                  <a:lnTo>
                    <a:pt x="2050" y="926"/>
                  </a:lnTo>
                  <a:lnTo>
                    <a:pt x="2050" y="895"/>
                  </a:lnTo>
                  <a:lnTo>
                    <a:pt x="2019" y="895"/>
                  </a:lnTo>
                  <a:lnTo>
                    <a:pt x="2019" y="926"/>
                  </a:lnTo>
                  <a:lnTo>
                    <a:pt x="2019" y="926"/>
                  </a:lnTo>
                  <a:close/>
                  <a:moveTo>
                    <a:pt x="2019" y="881"/>
                  </a:moveTo>
                  <a:lnTo>
                    <a:pt x="2050" y="881"/>
                  </a:lnTo>
                  <a:lnTo>
                    <a:pt x="2050" y="850"/>
                  </a:lnTo>
                  <a:lnTo>
                    <a:pt x="2019" y="850"/>
                  </a:lnTo>
                  <a:lnTo>
                    <a:pt x="2019" y="881"/>
                  </a:lnTo>
                  <a:lnTo>
                    <a:pt x="2019" y="881"/>
                  </a:lnTo>
                  <a:close/>
                  <a:moveTo>
                    <a:pt x="2019" y="1018"/>
                  </a:moveTo>
                  <a:lnTo>
                    <a:pt x="2050" y="1018"/>
                  </a:lnTo>
                  <a:lnTo>
                    <a:pt x="2050" y="985"/>
                  </a:lnTo>
                  <a:lnTo>
                    <a:pt x="2019" y="985"/>
                  </a:lnTo>
                  <a:lnTo>
                    <a:pt x="2019" y="1018"/>
                  </a:lnTo>
                  <a:lnTo>
                    <a:pt x="2019" y="1018"/>
                  </a:lnTo>
                  <a:close/>
                  <a:moveTo>
                    <a:pt x="2019" y="973"/>
                  </a:moveTo>
                  <a:lnTo>
                    <a:pt x="2050" y="973"/>
                  </a:lnTo>
                  <a:lnTo>
                    <a:pt x="2050" y="940"/>
                  </a:lnTo>
                  <a:lnTo>
                    <a:pt x="2019" y="940"/>
                  </a:lnTo>
                  <a:lnTo>
                    <a:pt x="2019" y="973"/>
                  </a:lnTo>
                  <a:lnTo>
                    <a:pt x="2019" y="973"/>
                  </a:lnTo>
                  <a:close/>
                  <a:moveTo>
                    <a:pt x="2019" y="1105"/>
                  </a:moveTo>
                  <a:lnTo>
                    <a:pt x="2050" y="1105"/>
                  </a:lnTo>
                  <a:lnTo>
                    <a:pt x="2050" y="1077"/>
                  </a:lnTo>
                  <a:lnTo>
                    <a:pt x="2019" y="1077"/>
                  </a:lnTo>
                  <a:lnTo>
                    <a:pt x="2019" y="1105"/>
                  </a:lnTo>
                  <a:lnTo>
                    <a:pt x="2019" y="1105"/>
                  </a:lnTo>
                  <a:close/>
                  <a:moveTo>
                    <a:pt x="2019" y="1061"/>
                  </a:moveTo>
                  <a:lnTo>
                    <a:pt x="2050" y="1061"/>
                  </a:lnTo>
                  <a:lnTo>
                    <a:pt x="2050" y="1032"/>
                  </a:lnTo>
                  <a:lnTo>
                    <a:pt x="2019" y="1032"/>
                  </a:lnTo>
                  <a:lnTo>
                    <a:pt x="2019" y="1061"/>
                  </a:lnTo>
                  <a:lnTo>
                    <a:pt x="2019" y="1061"/>
                  </a:lnTo>
                  <a:close/>
                  <a:moveTo>
                    <a:pt x="2019" y="1195"/>
                  </a:moveTo>
                  <a:lnTo>
                    <a:pt x="2050" y="1195"/>
                  </a:lnTo>
                  <a:lnTo>
                    <a:pt x="2050" y="1165"/>
                  </a:lnTo>
                  <a:lnTo>
                    <a:pt x="2019" y="1165"/>
                  </a:lnTo>
                  <a:lnTo>
                    <a:pt x="2019" y="1195"/>
                  </a:lnTo>
                  <a:lnTo>
                    <a:pt x="2019" y="1195"/>
                  </a:lnTo>
                  <a:close/>
                  <a:moveTo>
                    <a:pt x="2019" y="1150"/>
                  </a:moveTo>
                  <a:lnTo>
                    <a:pt x="2050" y="1150"/>
                  </a:lnTo>
                  <a:lnTo>
                    <a:pt x="2050" y="1120"/>
                  </a:lnTo>
                  <a:lnTo>
                    <a:pt x="2019" y="1120"/>
                  </a:lnTo>
                  <a:lnTo>
                    <a:pt x="2019" y="1150"/>
                  </a:lnTo>
                  <a:lnTo>
                    <a:pt x="2019" y="1150"/>
                  </a:lnTo>
                  <a:close/>
                  <a:moveTo>
                    <a:pt x="2019" y="1240"/>
                  </a:moveTo>
                  <a:lnTo>
                    <a:pt x="2050" y="1240"/>
                  </a:lnTo>
                  <a:lnTo>
                    <a:pt x="2050" y="1209"/>
                  </a:lnTo>
                  <a:lnTo>
                    <a:pt x="2019" y="1209"/>
                  </a:lnTo>
                  <a:lnTo>
                    <a:pt x="2019" y="1240"/>
                  </a:lnTo>
                  <a:lnTo>
                    <a:pt x="2019" y="1240"/>
                  </a:lnTo>
                  <a:close/>
                  <a:moveTo>
                    <a:pt x="2019" y="1287"/>
                  </a:moveTo>
                  <a:lnTo>
                    <a:pt x="2050" y="1287"/>
                  </a:lnTo>
                  <a:lnTo>
                    <a:pt x="2050" y="1254"/>
                  </a:lnTo>
                  <a:lnTo>
                    <a:pt x="2019" y="1254"/>
                  </a:lnTo>
                  <a:lnTo>
                    <a:pt x="2019" y="1287"/>
                  </a:lnTo>
                  <a:lnTo>
                    <a:pt x="2019" y="1287"/>
                  </a:lnTo>
                  <a:close/>
                  <a:moveTo>
                    <a:pt x="2064" y="28"/>
                  </a:moveTo>
                  <a:lnTo>
                    <a:pt x="2093" y="28"/>
                  </a:lnTo>
                  <a:lnTo>
                    <a:pt x="2093" y="0"/>
                  </a:lnTo>
                  <a:lnTo>
                    <a:pt x="2064" y="0"/>
                  </a:lnTo>
                  <a:lnTo>
                    <a:pt x="2064" y="28"/>
                  </a:lnTo>
                  <a:lnTo>
                    <a:pt x="2064" y="28"/>
                  </a:lnTo>
                  <a:close/>
                  <a:moveTo>
                    <a:pt x="2064" y="480"/>
                  </a:moveTo>
                  <a:lnTo>
                    <a:pt x="2093" y="480"/>
                  </a:lnTo>
                  <a:lnTo>
                    <a:pt x="2093" y="449"/>
                  </a:lnTo>
                  <a:lnTo>
                    <a:pt x="2064" y="449"/>
                  </a:lnTo>
                  <a:lnTo>
                    <a:pt x="2064" y="480"/>
                  </a:lnTo>
                  <a:lnTo>
                    <a:pt x="2064" y="480"/>
                  </a:lnTo>
                  <a:close/>
                  <a:moveTo>
                    <a:pt x="2064" y="435"/>
                  </a:moveTo>
                  <a:lnTo>
                    <a:pt x="2093" y="435"/>
                  </a:lnTo>
                  <a:lnTo>
                    <a:pt x="2093" y="402"/>
                  </a:lnTo>
                  <a:lnTo>
                    <a:pt x="2064" y="402"/>
                  </a:lnTo>
                  <a:lnTo>
                    <a:pt x="2064" y="435"/>
                  </a:lnTo>
                  <a:lnTo>
                    <a:pt x="2064" y="435"/>
                  </a:lnTo>
                  <a:close/>
                  <a:moveTo>
                    <a:pt x="2064" y="659"/>
                  </a:moveTo>
                  <a:lnTo>
                    <a:pt x="2093" y="659"/>
                  </a:lnTo>
                  <a:lnTo>
                    <a:pt x="2093" y="626"/>
                  </a:lnTo>
                  <a:lnTo>
                    <a:pt x="2064" y="626"/>
                  </a:lnTo>
                  <a:lnTo>
                    <a:pt x="2064" y="659"/>
                  </a:lnTo>
                  <a:lnTo>
                    <a:pt x="2064" y="659"/>
                  </a:lnTo>
                  <a:close/>
                  <a:moveTo>
                    <a:pt x="2064" y="612"/>
                  </a:moveTo>
                  <a:lnTo>
                    <a:pt x="2093" y="612"/>
                  </a:lnTo>
                  <a:lnTo>
                    <a:pt x="2093" y="581"/>
                  </a:lnTo>
                  <a:lnTo>
                    <a:pt x="2064" y="581"/>
                  </a:lnTo>
                  <a:lnTo>
                    <a:pt x="2064" y="612"/>
                  </a:lnTo>
                  <a:lnTo>
                    <a:pt x="2064" y="612"/>
                  </a:lnTo>
                  <a:close/>
                  <a:moveTo>
                    <a:pt x="2064" y="704"/>
                  </a:moveTo>
                  <a:lnTo>
                    <a:pt x="2093" y="704"/>
                  </a:lnTo>
                  <a:lnTo>
                    <a:pt x="2093" y="671"/>
                  </a:lnTo>
                  <a:lnTo>
                    <a:pt x="2064" y="671"/>
                  </a:lnTo>
                  <a:lnTo>
                    <a:pt x="2064" y="704"/>
                  </a:lnTo>
                  <a:lnTo>
                    <a:pt x="2064" y="704"/>
                  </a:lnTo>
                  <a:close/>
                  <a:moveTo>
                    <a:pt x="2064" y="836"/>
                  </a:moveTo>
                  <a:lnTo>
                    <a:pt x="2093" y="836"/>
                  </a:lnTo>
                  <a:lnTo>
                    <a:pt x="2093" y="808"/>
                  </a:lnTo>
                  <a:lnTo>
                    <a:pt x="2064" y="808"/>
                  </a:lnTo>
                  <a:lnTo>
                    <a:pt x="2064" y="836"/>
                  </a:lnTo>
                  <a:lnTo>
                    <a:pt x="2064" y="836"/>
                  </a:lnTo>
                  <a:close/>
                  <a:moveTo>
                    <a:pt x="2064" y="791"/>
                  </a:moveTo>
                  <a:lnTo>
                    <a:pt x="2093" y="791"/>
                  </a:lnTo>
                  <a:lnTo>
                    <a:pt x="2093" y="763"/>
                  </a:lnTo>
                  <a:lnTo>
                    <a:pt x="2064" y="763"/>
                  </a:lnTo>
                  <a:lnTo>
                    <a:pt x="2064" y="791"/>
                  </a:lnTo>
                  <a:lnTo>
                    <a:pt x="2064" y="791"/>
                  </a:lnTo>
                  <a:close/>
                  <a:moveTo>
                    <a:pt x="2064" y="926"/>
                  </a:moveTo>
                  <a:lnTo>
                    <a:pt x="2093" y="926"/>
                  </a:lnTo>
                  <a:lnTo>
                    <a:pt x="2093" y="895"/>
                  </a:lnTo>
                  <a:lnTo>
                    <a:pt x="2064" y="895"/>
                  </a:lnTo>
                  <a:lnTo>
                    <a:pt x="2064" y="926"/>
                  </a:lnTo>
                  <a:lnTo>
                    <a:pt x="2064" y="926"/>
                  </a:lnTo>
                  <a:close/>
                  <a:moveTo>
                    <a:pt x="2064" y="881"/>
                  </a:moveTo>
                  <a:lnTo>
                    <a:pt x="2093" y="881"/>
                  </a:lnTo>
                  <a:lnTo>
                    <a:pt x="2093" y="850"/>
                  </a:lnTo>
                  <a:lnTo>
                    <a:pt x="2064" y="850"/>
                  </a:lnTo>
                  <a:lnTo>
                    <a:pt x="2064" y="881"/>
                  </a:lnTo>
                  <a:lnTo>
                    <a:pt x="2064" y="881"/>
                  </a:lnTo>
                  <a:close/>
                  <a:moveTo>
                    <a:pt x="2064" y="1018"/>
                  </a:moveTo>
                  <a:lnTo>
                    <a:pt x="2093" y="1018"/>
                  </a:lnTo>
                  <a:lnTo>
                    <a:pt x="2093" y="985"/>
                  </a:lnTo>
                  <a:lnTo>
                    <a:pt x="2064" y="985"/>
                  </a:lnTo>
                  <a:lnTo>
                    <a:pt x="2064" y="1018"/>
                  </a:lnTo>
                  <a:lnTo>
                    <a:pt x="2064" y="1018"/>
                  </a:lnTo>
                  <a:close/>
                  <a:moveTo>
                    <a:pt x="2064" y="973"/>
                  </a:moveTo>
                  <a:lnTo>
                    <a:pt x="2093" y="973"/>
                  </a:lnTo>
                  <a:lnTo>
                    <a:pt x="2093" y="940"/>
                  </a:lnTo>
                  <a:lnTo>
                    <a:pt x="2064" y="940"/>
                  </a:lnTo>
                  <a:lnTo>
                    <a:pt x="2064" y="973"/>
                  </a:lnTo>
                  <a:lnTo>
                    <a:pt x="2064" y="973"/>
                  </a:lnTo>
                  <a:close/>
                  <a:moveTo>
                    <a:pt x="2064" y="1105"/>
                  </a:moveTo>
                  <a:lnTo>
                    <a:pt x="2093" y="1105"/>
                  </a:lnTo>
                  <a:lnTo>
                    <a:pt x="2093" y="1077"/>
                  </a:lnTo>
                  <a:lnTo>
                    <a:pt x="2064" y="1077"/>
                  </a:lnTo>
                  <a:lnTo>
                    <a:pt x="2064" y="1105"/>
                  </a:lnTo>
                  <a:lnTo>
                    <a:pt x="2064" y="1105"/>
                  </a:lnTo>
                  <a:close/>
                  <a:moveTo>
                    <a:pt x="2064" y="1061"/>
                  </a:moveTo>
                  <a:lnTo>
                    <a:pt x="2093" y="1061"/>
                  </a:lnTo>
                  <a:lnTo>
                    <a:pt x="2093" y="1032"/>
                  </a:lnTo>
                  <a:lnTo>
                    <a:pt x="2064" y="1032"/>
                  </a:lnTo>
                  <a:lnTo>
                    <a:pt x="2064" y="1061"/>
                  </a:lnTo>
                  <a:lnTo>
                    <a:pt x="2064" y="1061"/>
                  </a:lnTo>
                  <a:close/>
                  <a:moveTo>
                    <a:pt x="2064" y="1195"/>
                  </a:moveTo>
                  <a:lnTo>
                    <a:pt x="2093" y="1195"/>
                  </a:lnTo>
                  <a:lnTo>
                    <a:pt x="2093" y="1165"/>
                  </a:lnTo>
                  <a:lnTo>
                    <a:pt x="2064" y="1165"/>
                  </a:lnTo>
                  <a:lnTo>
                    <a:pt x="2064" y="1195"/>
                  </a:lnTo>
                  <a:lnTo>
                    <a:pt x="2064" y="1195"/>
                  </a:lnTo>
                  <a:close/>
                  <a:moveTo>
                    <a:pt x="2064" y="1150"/>
                  </a:moveTo>
                  <a:lnTo>
                    <a:pt x="2093" y="1150"/>
                  </a:lnTo>
                  <a:lnTo>
                    <a:pt x="2093" y="1120"/>
                  </a:lnTo>
                  <a:lnTo>
                    <a:pt x="2064" y="1120"/>
                  </a:lnTo>
                  <a:lnTo>
                    <a:pt x="2064" y="1150"/>
                  </a:lnTo>
                  <a:lnTo>
                    <a:pt x="2064" y="1150"/>
                  </a:lnTo>
                  <a:close/>
                  <a:moveTo>
                    <a:pt x="2064" y="1240"/>
                  </a:moveTo>
                  <a:lnTo>
                    <a:pt x="2093" y="1240"/>
                  </a:lnTo>
                  <a:lnTo>
                    <a:pt x="2093" y="1209"/>
                  </a:lnTo>
                  <a:lnTo>
                    <a:pt x="2064" y="1209"/>
                  </a:lnTo>
                  <a:lnTo>
                    <a:pt x="2064" y="1240"/>
                  </a:lnTo>
                  <a:lnTo>
                    <a:pt x="2064" y="1240"/>
                  </a:lnTo>
                  <a:close/>
                  <a:moveTo>
                    <a:pt x="2064" y="1287"/>
                  </a:moveTo>
                  <a:lnTo>
                    <a:pt x="2093" y="1287"/>
                  </a:lnTo>
                  <a:lnTo>
                    <a:pt x="2093" y="1254"/>
                  </a:lnTo>
                  <a:lnTo>
                    <a:pt x="2064" y="1254"/>
                  </a:lnTo>
                  <a:lnTo>
                    <a:pt x="2064" y="1287"/>
                  </a:lnTo>
                  <a:lnTo>
                    <a:pt x="2064" y="1287"/>
                  </a:lnTo>
                  <a:close/>
                  <a:moveTo>
                    <a:pt x="2109" y="390"/>
                  </a:moveTo>
                  <a:lnTo>
                    <a:pt x="2138" y="390"/>
                  </a:lnTo>
                  <a:lnTo>
                    <a:pt x="2138" y="357"/>
                  </a:lnTo>
                  <a:lnTo>
                    <a:pt x="2109" y="357"/>
                  </a:lnTo>
                  <a:lnTo>
                    <a:pt x="2109" y="390"/>
                  </a:lnTo>
                  <a:lnTo>
                    <a:pt x="2109" y="390"/>
                  </a:lnTo>
                  <a:close/>
                  <a:moveTo>
                    <a:pt x="2109" y="480"/>
                  </a:moveTo>
                  <a:lnTo>
                    <a:pt x="2138" y="480"/>
                  </a:lnTo>
                  <a:lnTo>
                    <a:pt x="2138" y="449"/>
                  </a:lnTo>
                  <a:lnTo>
                    <a:pt x="2109" y="449"/>
                  </a:lnTo>
                  <a:lnTo>
                    <a:pt x="2109" y="480"/>
                  </a:lnTo>
                  <a:lnTo>
                    <a:pt x="2109" y="480"/>
                  </a:lnTo>
                  <a:close/>
                  <a:moveTo>
                    <a:pt x="2109" y="435"/>
                  </a:moveTo>
                  <a:lnTo>
                    <a:pt x="2138" y="435"/>
                  </a:lnTo>
                  <a:lnTo>
                    <a:pt x="2138" y="402"/>
                  </a:lnTo>
                  <a:lnTo>
                    <a:pt x="2109" y="402"/>
                  </a:lnTo>
                  <a:lnTo>
                    <a:pt x="2109" y="435"/>
                  </a:lnTo>
                  <a:lnTo>
                    <a:pt x="2109" y="435"/>
                  </a:lnTo>
                  <a:close/>
                  <a:moveTo>
                    <a:pt x="2109" y="659"/>
                  </a:moveTo>
                  <a:lnTo>
                    <a:pt x="2138" y="659"/>
                  </a:lnTo>
                  <a:lnTo>
                    <a:pt x="2138" y="626"/>
                  </a:lnTo>
                  <a:lnTo>
                    <a:pt x="2109" y="626"/>
                  </a:lnTo>
                  <a:lnTo>
                    <a:pt x="2109" y="659"/>
                  </a:lnTo>
                  <a:lnTo>
                    <a:pt x="2109" y="659"/>
                  </a:lnTo>
                  <a:close/>
                  <a:moveTo>
                    <a:pt x="2109" y="612"/>
                  </a:moveTo>
                  <a:lnTo>
                    <a:pt x="2138" y="612"/>
                  </a:lnTo>
                  <a:lnTo>
                    <a:pt x="2138" y="581"/>
                  </a:lnTo>
                  <a:lnTo>
                    <a:pt x="2109" y="581"/>
                  </a:lnTo>
                  <a:lnTo>
                    <a:pt x="2109" y="612"/>
                  </a:lnTo>
                  <a:lnTo>
                    <a:pt x="2109" y="612"/>
                  </a:lnTo>
                  <a:close/>
                  <a:moveTo>
                    <a:pt x="2109" y="704"/>
                  </a:moveTo>
                  <a:lnTo>
                    <a:pt x="2138" y="704"/>
                  </a:lnTo>
                  <a:lnTo>
                    <a:pt x="2138" y="671"/>
                  </a:lnTo>
                  <a:lnTo>
                    <a:pt x="2109" y="671"/>
                  </a:lnTo>
                  <a:lnTo>
                    <a:pt x="2109" y="704"/>
                  </a:lnTo>
                  <a:lnTo>
                    <a:pt x="2109" y="704"/>
                  </a:lnTo>
                  <a:close/>
                  <a:moveTo>
                    <a:pt x="2109" y="836"/>
                  </a:moveTo>
                  <a:lnTo>
                    <a:pt x="2138" y="836"/>
                  </a:lnTo>
                  <a:lnTo>
                    <a:pt x="2138" y="808"/>
                  </a:lnTo>
                  <a:lnTo>
                    <a:pt x="2109" y="808"/>
                  </a:lnTo>
                  <a:lnTo>
                    <a:pt x="2109" y="836"/>
                  </a:lnTo>
                  <a:lnTo>
                    <a:pt x="2109" y="836"/>
                  </a:lnTo>
                  <a:close/>
                  <a:moveTo>
                    <a:pt x="2109" y="791"/>
                  </a:moveTo>
                  <a:lnTo>
                    <a:pt x="2138" y="791"/>
                  </a:lnTo>
                  <a:lnTo>
                    <a:pt x="2138" y="763"/>
                  </a:lnTo>
                  <a:lnTo>
                    <a:pt x="2109" y="763"/>
                  </a:lnTo>
                  <a:lnTo>
                    <a:pt x="2109" y="791"/>
                  </a:lnTo>
                  <a:lnTo>
                    <a:pt x="2109" y="791"/>
                  </a:lnTo>
                  <a:close/>
                  <a:moveTo>
                    <a:pt x="2109" y="926"/>
                  </a:moveTo>
                  <a:lnTo>
                    <a:pt x="2138" y="926"/>
                  </a:lnTo>
                  <a:lnTo>
                    <a:pt x="2138" y="895"/>
                  </a:lnTo>
                  <a:lnTo>
                    <a:pt x="2109" y="895"/>
                  </a:lnTo>
                  <a:lnTo>
                    <a:pt x="2109" y="926"/>
                  </a:lnTo>
                  <a:lnTo>
                    <a:pt x="2109" y="926"/>
                  </a:lnTo>
                  <a:close/>
                  <a:moveTo>
                    <a:pt x="2109" y="881"/>
                  </a:moveTo>
                  <a:lnTo>
                    <a:pt x="2138" y="881"/>
                  </a:lnTo>
                  <a:lnTo>
                    <a:pt x="2138" y="850"/>
                  </a:lnTo>
                  <a:lnTo>
                    <a:pt x="2109" y="850"/>
                  </a:lnTo>
                  <a:lnTo>
                    <a:pt x="2109" y="881"/>
                  </a:lnTo>
                  <a:lnTo>
                    <a:pt x="2109" y="881"/>
                  </a:lnTo>
                  <a:close/>
                  <a:moveTo>
                    <a:pt x="2109" y="1018"/>
                  </a:moveTo>
                  <a:lnTo>
                    <a:pt x="2138" y="1018"/>
                  </a:lnTo>
                  <a:lnTo>
                    <a:pt x="2138" y="985"/>
                  </a:lnTo>
                  <a:lnTo>
                    <a:pt x="2109" y="985"/>
                  </a:lnTo>
                  <a:lnTo>
                    <a:pt x="2109" y="1018"/>
                  </a:lnTo>
                  <a:lnTo>
                    <a:pt x="2109" y="1018"/>
                  </a:lnTo>
                  <a:close/>
                  <a:moveTo>
                    <a:pt x="2109" y="973"/>
                  </a:moveTo>
                  <a:lnTo>
                    <a:pt x="2138" y="973"/>
                  </a:lnTo>
                  <a:lnTo>
                    <a:pt x="2138" y="940"/>
                  </a:lnTo>
                  <a:lnTo>
                    <a:pt x="2109" y="940"/>
                  </a:lnTo>
                  <a:lnTo>
                    <a:pt x="2109" y="973"/>
                  </a:lnTo>
                  <a:lnTo>
                    <a:pt x="2109" y="973"/>
                  </a:lnTo>
                  <a:close/>
                  <a:moveTo>
                    <a:pt x="2109" y="1105"/>
                  </a:moveTo>
                  <a:lnTo>
                    <a:pt x="2138" y="1105"/>
                  </a:lnTo>
                  <a:lnTo>
                    <a:pt x="2138" y="1077"/>
                  </a:lnTo>
                  <a:lnTo>
                    <a:pt x="2109" y="1077"/>
                  </a:lnTo>
                  <a:lnTo>
                    <a:pt x="2109" y="1105"/>
                  </a:lnTo>
                  <a:lnTo>
                    <a:pt x="2109" y="1105"/>
                  </a:lnTo>
                  <a:close/>
                  <a:moveTo>
                    <a:pt x="2109" y="1061"/>
                  </a:moveTo>
                  <a:lnTo>
                    <a:pt x="2138" y="1061"/>
                  </a:lnTo>
                  <a:lnTo>
                    <a:pt x="2138" y="1032"/>
                  </a:lnTo>
                  <a:lnTo>
                    <a:pt x="2109" y="1032"/>
                  </a:lnTo>
                  <a:lnTo>
                    <a:pt x="2109" y="1061"/>
                  </a:lnTo>
                  <a:lnTo>
                    <a:pt x="2109" y="1061"/>
                  </a:lnTo>
                  <a:close/>
                  <a:moveTo>
                    <a:pt x="2109" y="1195"/>
                  </a:moveTo>
                  <a:lnTo>
                    <a:pt x="2138" y="1195"/>
                  </a:lnTo>
                  <a:lnTo>
                    <a:pt x="2138" y="1165"/>
                  </a:lnTo>
                  <a:lnTo>
                    <a:pt x="2109" y="1165"/>
                  </a:lnTo>
                  <a:lnTo>
                    <a:pt x="2109" y="1195"/>
                  </a:lnTo>
                  <a:lnTo>
                    <a:pt x="2109" y="1195"/>
                  </a:lnTo>
                  <a:close/>
                  <a:moveTo>
                    <a:pt x="2109" y="1150"/>
                  </a:moveTo>
                  <a:lnTo>
                    <a:pt x="2138" y="1150"/>
                  </a:lnTo>
                  <a:lnTo>
                    <a:pt x="2138" y="1120"/>
                  </a:lnTo>
                  <a:lnTo>
                    <a:pt x="2109" y="1120"/>
                  </a:lnTo>
                  <a:lnTo>
                    <a:pt x="2109" y="1150"/>
                  </a:lnTo>
                  <a:lnTo>
                    <a:pt x="2109" y="1150"/>
                  </a:lnTo>
                  <a:close/>
                  <a:moveTo>
                    <a:pt x="2109" y="1240"/>
                  </a:moveTo>
                  <a:lnTo>
                    <a:pt x="2138" y="1240"/>
                  </a:lnTo>
                  <a:lnTo>
                    <a:pt x="2138" y="1209"/>
                  </a:lnTo>
                  <a:lnTo>
                    <a:pt x="2109" y="1209"/>
                  </a:lnTo>
                  <a:lnTo>
                    <a:pt x="2109" y="1240"/>
                  </a:lnTo>
                  <a:lnTo>
                    <a:pt x="2109" y="1240"/>
                  </a:lnTo>
                  <a:close/>
                  <a:moveTo>
                    <a:pt x="2109" y="1287"/>
                  </a:moveTo>
                  <a:lnTo>
                    <a:pt x="2138" y="1287"/>
                  </a:lnTo>
                  <a:lnTo>
                    <a:pt x="2138" y="1254"/>
                  </a:lnTo>
                  <a:lnTo>
                    <a:pt x="2109" y="1254"/>
                  </a:lnTo>
                  <a:lnTo>
                    <a:pt x="2109" y="1287"/>
                  </a:lnTo>
                  <a:lnTo>
                    <a:pt x="2109" y="1287"/>
                  </a:lnTo>
                  <a:close/>
                  <a:moveTo>
                    <a:pt x="2154" y="390"/>
                  </a:moveTo>
                  <a:lnTo>
                    <a:pt x="2185" y="390"/>
                  </a:lnTo>
                  <a:lnTo>
                    <a:pt x="2185" y="357"/>
                  </a:lnTo>
                  <a:lnTo>
                    <a:pt x="2154" y="357"/>
                  </a:lnTo>
                  <a:lnTo>
                    <a:pt x="2154" y="390"/>
                  </a:lnTo>
                  <a:lnTo>
                    <a:pt x="2154" y="390"/>
                  </a:lnTo>
                  <a:close/>
                  <a:moveTo>
                    <a:pt x="2154" y="480"/>
                  </a:moveTo>
                  <a:lnTo>
                    <a:pt x="2185" y="480"/>
                  </a:lnTo>
                  <a:lnTo>
                    <a:pt x="2185" y="449"/>
                  </a:lnTo>
                  <a:lnTo>
                    <a:pt x="2154" y="449"/>
                  </a:lnTo>
                  <a:lnTo>
                    <a:pt x="2154" y="480"/>
                  </a:lnTo>
                  <a:lnTo>
                    <a:pt x="2154" y="480"/>
                  </a:lnTo>
                  <a:close/>
                  <a:moveTo>
                    <a:pt x="2154" y="435"/>
                  </a:moveTo>
                  <a:lnTo>
                    <a:pt x="2185" y="435"/>
                  </a:lnTo>
                  <a:lnTo>
                    <a:pt x="2185" y="402"/>
                  </a:lnTo>
                  <a:lnTo>
                    <a:pt x="2154" y="402"/>
                  </a:lnTo>
                  <a:lnTo>
                    <a:pt x="2154" y="435"/>
                  </a:lnTo>
                  <a:lnTo>
                    <a:pt x="2154" y="435"/>
                  </a:lnTo>
                  <a:close/>
                  <a:moveTo>
                    <a:pt x="2154" y="567"/>
                  </a:moveTo>
                  <a:lnTo>
                    <a:pt x="2185" y="567"/>
                  </a:lnTo>
                  <a:lnTo>
                    <a:pt x="2185" y="539"/>
                  </a:lnTo>
                  <a:lnTo>
                    <a:pt x="2154" y="539"/>
                  </a:lnTo>
                  <a:lnTo>
                    <a:pt x="2154" y="567"/>
                  </a:lnTo>
                  <a:lnTo>
                    <a:pt x="2154" y="567"/>
                  </a:lnTo>
                  <a:close/>
                  <a:moveTo>
                    <a:pt x="2154" y="522"/>
                  </a:moveTo>
                  <a:lnTo>
                    <a:pt x="2185" y="522"/>
                  </a:lnTo>
                  <a:lnTo>
                    <a:pt x="2185" y="494"/>
                  </a:lnTo>
                  <a:lnTo>
                    <a:pt x="2154" y="494"/>
                  </a:lnTo>
                  <a:lnTo>
                    <a:pt x="2154" y="522"/>
                  </a:lnTo>
                  <a:lnTo>
                    <a:pt x="2154" y="522"/>
                  </a:lnTo>
                  <a:close/>
                  <a:moveTo>
                    <a:pt x="2154" y="659"/>
                  </a:moveTo>
                  <a:lnTo>
                    <a:pt x="2185" y="659"/>
                  </a:lnTo>
                  <a:lnTo>
                    <a:pt x="2185" y="626"/>
                  </a:lnTo>
                  <a:lnTo>
                    <a:pt x="2154" y="626"/>
                  </a:lnTo>
                  <a:lnTo>
                    <a:pt x="2154" y="659"/>
                  </a:lnTo>
                  <a:lnTo>
                    <a:pt x="2154" y="659"/>
                  </a:lnTo>
                  <a:close/>
                  <a:moveTo>
                    <a:pt x="2154" y="612"/>
                  </a:moveTo>
                  <a:lnTo>
                    <a:pt x="2185" y="612"/>
                  </a:lnTo>
                  <a:lnTo>
                    <a:pt x="2185" y="581"/>
                  </a:lnTo>
                  <a:lnTo>
                    <a:pt x="2154" y="581"/>
                  </a:lnTo>
                  <a:lnTo>
                    <a:pt x="2154" y="612"/>
                  </a:lnTo>
                  <a:lnTo>
                    <a:pt x="2154" y="612"/>
                  </a:lnTo>
                  <a:close/>
                  <a:moveTo>
                    <a:pt x="2154" y="704"/>
                  </a:moveTo>
                  <a:lnTo>
                    <a:pt x="2185" y="704"/>
                  </a:lnTo>
                  <a:lnTo>
                    <a:pt x="2185" y="671"/>
                  </a:lnTo>
                  <a:lnTo>
                    <a:pt x="2154" y="671"/>
                  </a:lnTo>
                  <a:lnTo>
                    <a:pt x="2154" y="704"/>
                  </a:lnTo>
                  <a:lnTo>
                    <a:pt x="2154" y="704"/>
                  </a:lnTo>
                  <a:close/>
                  <a:moveTo>
                    <a:pt x="2154" y="836"/>
                  </a:moveTo>
                  <a:lnTo>
                    <a:pt x="2185" y="836"/>
                  </a:lnTo>
                  <a:lnTo>
                    <a:pt x="2185" y="808"/>
                  </a:lnTo>
                  <a:lnTo>
                    <a:pt x="2154" y="808"/>
                  </a:lnTo>
                  <a:lnTo>
                    <a:pt x="2154" y="836"/>
                  </a:lnTo>
                  <a:lnTo>
                    <a:pt x="2154" y="836"/>
                  </a:lnTo>
                  <a:close/>
                  <a:moveTo>
                    <a:pt x="2154" y="791"/>
                  </a:moveTo>
                  <a:lnTo>
                    <a:pt x="2185" y="791"/>
                  </a:lnTo>
                  <a:lnTo>
                    <a:pt x="2185" y="763"/>
                  </a:lnTo>
                  <a:lnTo>
                    <a:pt x="2154" y="763"/>
                  </a:lnTo>
                  <a:lnTo>
                    <a:pt x="2154" y="791"/>
                  </a:lnTo>
                  <a:lnTo>
                    <a:pt x="2154" y="791"/>
                  </a:lnTo>
                  <a:close/>
                  <a:moveTo>
                    <a:pt x="2154" y="926"/>
                  </a:moveTo>
                  <a:lnTo>
                    <a:pt x="2185" y="926"/>
                  </a:lnTo>
                  <a:lnTo>
                    <a:pt x="2185" y="895"/>
                  </a:lnTo>
                  <a:lnTo>
                    <a:pt x="2154" y="895"/>
                  </a:lnTo>
                  <a:lnTo>
                    <a:pt x="2154" y="926"/>
                  </a:lnTo>
                  <a:lnTo>
                    <a:pt x="2154" y="926"/>
                  </a:lnTo>
                  <a:close/>
                  <a:moveTo>
                    <a:pt x="2154" y="881"/>
                  </a:moveTo>
                  <a:lnTo>
                    <a:pt x="2185" y="881"/>
                  </a:lnTo>
                  <a:lnTo>
                    <a:pt x="2185" y="850"/>
                  </a:lnTo>
                  <a:lnTo>
                    <a:pt x="2154" y="850"/>
                  </a:lnTo>
                  <a:lnTo>
                    <a:pt x="2154" y="881"/>
                  </a:lnTo>
                  <a:lnTo>
                    <a:pt x="2154" y="881"/>
                  </a:lnTo>
                  <a:close/>
                  <a:moveTo>
                    <a:pt x="2154" y="1018"/>
                  </a:moveTo>
                  <a:lnTo>
                    <a:pt x="2185" y="1018"/>
                  </a:lnTo>
                  <a:lnTo>
                    <a:pt x="2185" y="985"/>
                  </a:lnTo>
                  <a:lnTo>
                    <a:pt x="2154" y="985"/>
                  </a:lnTo>
                  <a:lnTo>
                    <a:pt x="2154" y="1018"/>
                  </a:lnTo>
                  <a:lnTo>
                    <a:pt x="2154" y="1018"/>
                  </a:lnTo>
                  <a:close/>
                  <a:moveTo>
                    <a:pt x="2154" y="973"/>
                  </a:moveTo>
                  <a:lnTo>
                    <a:pt x="2185" y="973"/>
                  </a:lnTo>
                  <a:lnTo>
                    <a:pt x="2185" y="940"/>
                  </a:lnTo>
                  <a:lnTo>
                    <a:pt x="2154" y="940"/>
                  </a:lnTo>
                  <a:lnTo>
                    <a:pt x="2154" y="973"/>
                  </a:lnTo>
                  <a:lnTo>
                    <a:pt x="2154" y="973"/>
                  </a:lnTo>
                  <a:close/>
                  <a:moveTo>
                    <a:pt x="2154" y="1105"/>
                  </a:moveTo>
                  <a:lnTo>
                    <a:pt x="2185" y="1105"/>
                  </a:lnTo>
                  <a:lnTo>
                    <a:pt x="2185" y="1077"/>
                  </a:lnTo>
                  <a:lnTo>
                    <a:pt x="2154" y="1077"/>
                  </a:lnTo>
                  <a:lnTo>
                    <a:pt x="2154" y="1105"/>
                  </a:lnTo>
                  <a:lnTo>
                    <a:pt x="2154" y="1105"/>
                  </a:lnTo>
                  <a:close/>
                  <a:moveTo>
                    <a:pt x="2154" y="1061"/>
                  </a:moveTo>
                  <a:lnTo>
                    <a:pt x="2185" y="1061"/>
                  </a:lnTo>
                  <a:lnTo>
                    <a:pt x="2185" y="1032"/>
                  </a:lnTo>
                  <a:lnTo>
                    <a:pt x="2154" y="1032"/>
                  </a:lnTo>
                  <a:lnTo>
                    <a:pt x="2154" y="1061"/>
                  </a:lnTo>
                  <a:lnTo>
                    <a:pt x="2154" y="1061"/>
                  </a:lnTo>
                  <a:close/>
                  <a:moveTo>
                    <a:pt x="2154" y="1195"/>
                  </a:moveTo>
                  <a:lnTo>
                    <a:pt x="2185" y="1195"/>
                  </a:lnTo>
                  <a:lnTo>
                    <a:pt x="2185" y="1165"/>
                  </a:lnTo>
                  <a:lnTo>
                    <a:pt x="2154" y="1165"/>
                  </a:lnTo>
                  <a:lnTo>
                    <a:pt x="2154" y="1195"/>
                  </a:lnTo>
                  <a:lnTo>
                    <a:pt x="2154" y="1195"/>
                  </a:lnTo>
                  <a:close/>
                  <a:moveTo>
                    <a:pt x="2154" y="1150"/>
                  </a:moveTo>
                  <a:lnTo>
                    <a:pt x="2185" y="1150"/>
                  </a:lnTo>
                  <a:lnTo>
                    <a:pt x="2185" y="1120"/>
                  </a:lnTo>
                  <a:lnTo>
                    <a:pt x="2154" y="1120"/>
                  </a:lnTo>
                  <a:lnTo>
                    <a:pt x="2154" y="1150"/>
                  </a:lnTo>
                  <a:lnTo>
                    <a:pt x="2154" y="1150"/>
                  </a:lnTo>
                  <a:close/>
                  <a:moveTo>
                    <a:pt x="2154" y="1240"/>
                  </a:moveTo>
                  <a:lnTo>
                    <a:pt x="2185" y="1240"/>
                  </a:lnTo>
                  <a:lnTo>
                    <a:pt x="2185" y="1209"/>
                  </a:lnTo>
                  <a:lnTo>
                    <a:pt x="2154" y="1209"/>
                  </a:lnTo>
                  <a:lnTo>
                    <a:pt x="2154" y="1240"/>
                  </a:lnTo>
                  <a:lnTo>
                    <a:pt x="2154" y="1240"/>
                  </a:lnTo>
                  <a:close/>
                  <a:moveTo>
                    <a:pt x="2154" y="1287"/>
                  </a:moveTo>
                  <a:lnTo>
                    <a:pt x="2185" y="1287"/>
                  </a:lnTo>
                  <a:lnTo>
                    <a:pt x="2185" y="1254"/>
                  </a:lnTo>
                  <a:lnTo>
                    <a:pt x="2154" y="1254"/>
                  </a:lnTo>
                  <a:lnTo>
                    <a:pt x="2154" y="1287"/>
                  </a:lnTo>
                  <a:lnTo>
                    <a:pt x="2154" y="1287"/>
                  </a:lnTo>
                  <a:close/>
                  <a:moveTo>
                    <a:pt x="2197" y="480"/>
                  </a:moveTo>
                  <a:lnTo>
                    <a:pt x="2230" y="480"/>
                  </a:lnTo>
                  <a:lnTo>
                    <a:pt x="2230" y="449"/>
                  </a:lnTo>
                  <a:lnTo>
                    <a:pt x="2197" y="449"/>
                  </a:lnTo>
                  <a:lnTo>
                    <a:pt x="2197" y="480"/>
                  </a:lnTo>
                  <a:lnTo>
                    <a:pt x="2197" y="480"/>
                  </a:lnTo>
                  <a:close/>
                  <a:moveTo>
                    <a:pt x="2197" y="435"/>
                  </a:moveTo>
                  <a:lnTo>
                    <a:pt x="2230" y="435"/>
                  </a:lnTo>
                  <a:lnTo>
                    <a:pt x="2230" y="402"/>
                  </a:lnTo>
                  <a:lnTo>
                    <a:pt x="2197" y="402"/>
                  </a:lnTo>
                  <a:lnTo>
                    <a:pt x="2197" y="435"/>
                  </a:lnTo>
                  <a:lnTo>
                    <a:pt x="2197" y="435"/>
                  </a:lnTo>
                  <a:close/>
                  <a:moveTo>
                    <a:pt x="2197" y="567"/>
                  </a:moveTo>
                  <a:lnTo>
                    <a:pt x="2230" y="567"/>
                  </a:lnTo>
                  <a:lnTo>
                    <a:pt x="2230" y="539"/>
                  </a:lnTo>
                  <a:lnTo>
                    <a:pt x="2197" y="539"/>
                  </a:lnTo>
                  <a:lnTo>
                    <a:pt x="2197" y="567"/>
                  </a:lnTo>
                  <a:lnTo>
                    <a:pt x="2197" y="567"/>
                  </a:lnTo>
                  <a:close/>
                  <a:moveTo>
                    <a:pt x="2197" y="522"/>
                  </a:moveTo>
                  <a:lnTo>
                    <a:pt x="2230" y="522"/>
                  </a:lnTo>
                  <a:lnTo>
                    <a:pt x="2230" y="494"/>
                  </a:lnTo>
                  <a:lnTo>
                    <a:pt x="2197" y="494"/>
                  </a:lnTo>
                  <a:lnTo>
                    <a:pt x="2197" y="522"/>
                  </a:lnTo>
                  <a:lnTo>
                    <a:pt x="2197" y="522"/>
                  </a:lnTo>
                  <a:close/>
                  <a:moveTo>
                    <a:pt x="2197" y="659"/>
                  </a:moveTo>
                  <a:lnTo>
                    <a:pt x="2230" y="659"/>
                  </a:lnTo>
                  <a:lnTo>
                    <a:pt x="2230" y="626"/>
                  </a:lnTo>
                  <a:lnTo>
                    <a:pt x="2197" y="626"/>
                  </a:lnTo>
                  <a:lnTo>
                    <a:pt x="2197" y="659"/>
                  </a:lnTo>
                  <a:lnTo>
                    <a:pt x="2197" y="659"/>
                  </a:lnTo>
                  <a:close/>
                  <a:moveTo>
                    <a:pt x="2197" y="612"/>
                  </a:moveTo>
                  <a:lnTo>
                    <a:pt x="2230" y="612"/>
                  </a:lnTo>
                  <a:lnTo>
                    <a:pt x="2230" y="581"/>
                  </a:lnTo>
                  <a:lnTo>
                    <a:pt x="2197" y="581"/>
                  </a:lnTo>
                  <a:lnTo>
                    <a:pt x="2197" y="612"/>
                  </a:lnTo>
                  <a:lnTo>
                    <a:pt x="2197" y="612"/>
                  </a:lnTo>
                  <a:close/>
                  <a:moveTo>
                    <a:pt x="2197" y="749"/>
                  </a:moveTo>
                  <a:lnTo>
                    <a:pt x="2230" y="749"/>
                  </a:lnTo>
                  <a:lnTo>
                    <a:pt x="2230" y="716"/>
                  </a:lnTo>
                  <a:lnTo>
                    <a:pt x="2197" y="716"/>
                  </a:lnTo>
                  <a:lnTo>
                    <a:pt x="2197" y="749"/>
                  </a:lnTo>
                  <a:lnTo>
                    <a:pt x="2197" y="749"/>
                  </a:lnTo>
                  <a:close/>
                  <a:moveTo>
                    <a:pt x="2197" y="836"/>
                  </a:moveTo>
                  <a:lnTo>
                    <a:pt x="2230" y="836"/>
                  </a:lnTo>
                  <a:lnTo>
                    <a:pt x="2230" y="808"/>
                  </a:lnTo>
                  <a:lnTo>
                    <a:pt x="2197" y="808"/>
                  </a:lnTo>
                  <a:lnTo>
                    <a:pt x="2197" y="836"/>
                  </a:lnTo>
                  <a:lnTo>
                    <a:pt x="2197" y="836"/>
                  </a:lnTo>
                  <a:close/>
                  <a:moveTo>
                    <a:pt x="2197" y="791"/>
                  </a:moveTo>
                  <a:lnTo>
                    <a:pt x="2230" y="791"/>
                  </a:lnTo>
                  <a:lnTo>
                    <a:pt x="2230" y="763"/>
                  </a:lnTo>
                  <a:lnTo>
                    <a:pt x="2197" y="763"/>
                  </a:lnTo>
                  <a:lnTo>
                    <a:pt x="2197" y="791"/>
                  </a:lnTo>
                  <a:lnTo>
                    <a:pt x="2197" y="791"/>
                  </a:lnTo>
                  <a:close/>
                  <a:moveTo>
                    <a:pt x="2197" y="926"/>
                  </a:moveTo>
                  <a:lnTo>
                    <a:pt x="2230" y="926"/>
                  </a:lnTo>
                  <a:lnTo>
                    <a:pt x="2230" y="895"/>
                  </a:lnTo>
                  <a:lnTo>
                    <a:pt x="2197" y="895"/>
                  </a:lnTo>
                  <a:lnTo>
                    <a:pt x="2197" y="926"/>
                  </a:lnTo>
                  <a:lnTo>
                    <a:pt x="2197" y="926"/>
                  </a:lnTo>
                  <a:close/>
                  <a:moveTo>
                    <a:pt x="2197" y="881"/>
                  </a:moveTo>
                  <a:lnTo>
                    <a:pt x="2230" y="881"/>
                  </a:lnTo>
                  <a:lnTo>
                    <a:pt x="2230" y="850"/>
                  </a:lnTo>
                  <a:lnTo>
                    <a:pt x="2197" y="850"/>
                  </a:lnTo>
                  <a:lnTo>
                    <a:pt x="2197" y="881"/>
                  </a:lnTo>
                  <a:lnTo>
                    <a:pt x="2197" y="881"/>
                  </a:lnTo>
                  <a:close/>
                  <a:moveTo>
                    <a:pt x="2197" y="1018"/>
                  </a:moveTo>
                  <a:lnTo>
                    <a:pt x="2230" y="1018"/>
                  </a:lnTo>
                  <a:lnTo>
                    <a:pt x="2230" y="985"/>
                  </a:lnTo>
                  <a:lnTo>
                    <a:pt x="2197" y="985"/>
                  </a:lnTo>
                  <a:lnTo>
                    <a:pt x="2197" y="1018"/>
                  </a:lnTo>
                  <a:lnTo>
                    <a:pt x="2197" y="1018"/>
                  </a:lnTo>
                  <a:close/>
                  <a:moveTo>
                    <a:pt x="2197" y="973"/>
                  </a:moveTo>
                  <a:lnTo>
                    <a:pt x="2230" y="973"/>
                  </a:lnTo>
                  <a:lnTo>
                    <a:pt x="2230" y="940"/>
                  </a:lnTo>
                  <a:lnTo>
                    <a:pt x="2197" y="940"/>
                  </a:lnTo>
                  <a:lnTo>
                    <a:pt x="2197" y="973"/>
                  </a:lnTo>
                  <a:lnTo>
                    <a:pt x="2197" y="973"/>
                  </a:lnTo>
                  <a:close/>
                  <a:moveTo>
                    <a:pt x="2197" y="1105"/>
                  </a:moveTo>
                  <a:lnTo>
                    <a:pt x="2230" y="1105"/>
                  </a:lnTo>
                  <a:lnTo>
                    <a:pt x="2230" y="1077"/>
                  </a:lnTo>
                  <a:lnTo>
                    <a:pt x="2197" y="1077"/>
                  </a:lnTo>
                  <a:lnTo>
                    <a:pt x="2197" y="1105"/>
                  </a:lnTo>
                  <a:lnTo>
                    <a:pt x="2197" y="1105"/>
                  </a:lnTo>
                  <a:close/>
                  <a:moveTo>
                    <a:pt x="2197" y="1061"/>
                  </a:moveTo>
                  <a:lnTo>
                    <a:pt x="2230" y="1061"/>
                  </a:lnTo>
                  <a:lnTo>
                    <a:pt x="2230" y="1032"/>
                  </a:lnTo>
                  <a:lnTo>
                    <a:pt x="2197" y="1032"/>
                  </a:lnTo>
                  <a:lnTo>
                    <a:pt x="2197" y="1061"/>
                  </a:lnTo>
                  <a:lnTo>
                    <a:pt x="2197" y="1061"/>
                  </a:lnTo>
                  <a:close/>
                  <a:moveTo>
                    <a:pt x="2197" y="1195"/>
                  </a:moveTo>
                  <a:lnTo>
                    <a:pt x="2230" y="1195"/>
                  </a:lnTo>
                  <a:lnTo>
                    <a:pt x="2230" y="1165"/>
                  </a:lnTo>
                  <a:lnTo>
                    <a:pt x="2197" y="1165"/>
                  </a:lnTo>
                  <a:lnTo>
                    <a:pt x="2197" y="1195"/>
                  </a:lnTo>
                  <a:lnTo>
                    <a:pt x="2197" y="1195"/>
                  </a:lnTo>
                  <a:close/>
                  <a:moveTo>
                    <a:pt x="2197" y="1150"/>
                  </a:moveTo>
                  <a:lnTo>
                    <a:pt x="2230" y="1150"/>
                  </a:lnTo>
                  <a:lnTo>
                    <a:pt x="2230" y="1120"/>
                  </a:lnTo>
                  <a:lnTo>
                    <a:pt x="2197" y="1120"/>
                  </a:lnTo>
                  <a:lnTo>
                    <a:pt x="2197" y="1150"/>
                  </a:lnTo>
                  <a:lnTo>
                    <a:pt x="2197" y="1150"/>
                  </a:lnTo>
                  <a:close/>
                  <a:moveTo>
                    <a:pt x="2197" y="1240"/>
                  </a:moveTo>
                  <a:lnTo>
                    <a:pt x="2230" y="1240"/>
                  </a:lnTo>
                  <a:lnTo>
                    <a:pt x="2230" y="1209"/>
                  </a:lnTo>
                  <a:lnTo>
                    <a:pt x="2197" y="1209"/>
                  </a:lnTo>
                  <a:lnTo>
                    <a:pt x="2197" y="1240"/>
                  </a:lnTo>
                  <a:lnTo>
                    <a:pt x="2197" y="1240"/>
                  </a:lnTo>
                  <a:close/>
                  <a:moveTo>
                    <a:pt x="2242" y="480"/>
                  </a:moveTo>
                  <a:lnTo>
                    <a:pt x="2275" y="480"/>
                  </a:lnTo>
                  <a:lnTo>
                    <a:pt x="2275" y="449"/>
                  </a:lnTo>
                  <a:lnTo>
                    <a:pt x="2242" y="449"/>
                  </a:lnTo>
                  <a:lnTo>
                    <a:pt x="2242" y="480"/>
                  </a:lnTo>
                  <a:lnTo>
                    <a:pt x="2242" y="480"/>
                  </a:lnTo>
                  <a:close/>
                  <a:moveTo>
                    <a:pt x="2242" y="567"/>
                  </a:moveTo>
                  <a:lnTo>
                    <a:pt x="2275" y="567"/>
                  </a:lnTo>
                  <a:lnTo>
                    <a:pt x="2275" y="539"/>
                  </a:lnTo>
                  <a:lnTo>
                    <a:pt x="2242" y="539"/>
                  </a:lnTo>
                  <a:lnTo>
                    <a:pt x="2242" y="567"/>
                  </a:lnTo>
                  <a:lnTo>
                    <a:pt x="2242" y="567"/>
                  </a:lnTo>
                  <a:close/>
                  <a:moveTo>
                    <a:pt x="2242" y="522"/>
                  </a:moveTo>
                  <a:lnTo>
                    <a:pt x="2275" y="522"/>
                  </a:lnTo>
                  <a:lnTo>
                    <a:pt x="2275" y="494"/>
                  </a:lnTo>
                  <a:lnTo>
                    <a:pt x="2242" y="494"/>
                  </a:lnTo>
                  <a:lnTo>
                    <a:pt x="2242" y="522"/>
                  </a:lnTo>
                  <a:lnTo>
                    <a:pt x="2242" y="522"/>
                  </a:lnTo>
                  <a:close/>
                  <a:moveTo>
                    <a:pt x="2242" y="612"/>
                  </a:moveTo>
                  <a:lnTo>
                    <a:pt x="2275" y="612"/>
                  </a:lnTo>
                  <a:lnTo>
                    <a:pt x="2275" y="581"/>
                  </a:lnTo>
                  <a:lnTo>
                    <a:pt x="2242" y="581"/>
                  </a:lnTo>
                  <a:lnTo>
                    <a:pt x="2242" y="612"/>
                  </a:lnTo>
                  <a:lnTo>
                    <a:pt x="2242" y="612"/>
                  </a:lnTo>
                  <a:close/>
                  <a:moveTo>
                    <a:pt x="2242" y="749"/>
                  </a:moveTo>
                  <a:lnTo>
                    <a:pt x="2275" y="749"/>
                  </a:lnTo>
                  <a:lnTo>
                    <a:pt x="2275" y="716"/>
                  </a:lnTo>
                  <a:lnTo>
                    <a:pt x="2242" y="716"/>
                  </a:lnTo>
                  <a:lnTo>
                    <a:pt x="2242" y="749"/>
                  </a:lnTo>
                  <a:lnTo>
                    <a:pt x="2242" y="749"/>
                  </a:lnTo>
                  <a:close/>
                  <a:moveTo>
                    <a:pt x="2242" y="836"/>
                  </a:moveTo>
                  <a:lnTo>
                    <a:pt x="2275" y="836"/>
                  </a:lnTo>
                  <a:lnTo>
                    <a:pt x="2275" y="808"/>
                  </a:lnTo>
                  <a:lnTo>
                    <a:pt x="2242" y="808"/>
                  </a:lnTo>
                  <a:lnTo>
                    <a:pt x="2242" y="836"/>
                  </a:lnTo>
                  <a:lnTo>
                    <a:pt x="2242" y="836"/>
                  </a:lnTo>
                  <a:close/>
                  <a:moveTo>
                    <a:pt x="2242" y="791"/>
                  </a:moveTo>
                  <a:lnTo>
                    <a:pt x="2275" y="791"/>
                  </a:lnTo>
                  <a:lnTo>
                    <a:pt x="2275" y="763"/>
                  </a:lnTo>
                  <a:lnTo>
                    <a:pt x="2242" y="763"/>
                  </a:lnTo>
                  <a:lnTo>
                    <a:pt x="2242" y="791"/>
                  </a:lnTo>
                  <a:lnTo>
                    <a:pt x="2242" y="791"/>
                  </a:lnTo>
                  <a:close/>
                  <a:moveTo>
                    <a:pt x="2242" y="926"/>
                  </a:moveTo>
                  <a:lnTo>
                    <a:pt x="2275" y="926"/>
                  </a:lnTo>
                  <a:lnTo>
                    <a:pt x="2275" y="895"/>
                  </a:lnTo>
                  <a:lnTo>
                    <a:pt x="2242" y="895"/>
                  </a:lnTo>
                  <a:lnTo>
                    <a:pt x="2242" y="926"/>
                  </a:lnTo>
                  <a:lnTo>
                    <a:pt x="2242" y="926"/>
                  </a:lnTo>
                  <a:close/>
                  <a:moveTo>
                    <a:pt x="2242" y="881"/>
                  </a:moveTo>
                  <a:lnTo>
                    <a:pt x="2275" y="881"/>
                  </a:lnTo>
                  <a:lnTo>
                    <a:pt x="2275" y="850"/>
                  </a:lnTo>
                  <a:lnTo>
                    <a:pt x="2242" y="850"/>
                  </a:lnTo>
                  <a:lnTo>
                    <a:pt x="2242" y="881"/>
                  </a:lnTo>
                  <a:lnTo>
                    <a:pt x="2242" y="881"/>
                  </a:lnTo>
                  <a:close/>
                  <a:moveTo>
                    <a:pt x="2242" y="1018"/>
                  </a:moveTo>
                  <a:lnTo>
                    <a:pt x="2275" y="1018"/>
                  </a:lnTo>
                  <a:lnTo>
                    <a:pt x="2275" y="985"/>
                  </a:lnTo>
                  <a:lnTo>
                    <a:pt x="2242" y="985"/>
                  </a:lnTo>
                  <a:lnTo>
                    <a:pt x="2242" y="1018"/>
                  </a:lnTo>
                  <a:lnTo>
                    <a:pt x="2242" y="1018"/>
                  </a:lnTo>
                  <a:close/>
                  <a:moveTo>
                    <a:pt x="2242" y="973"/>
                  </a:moveTo>
                  <a:lnTo>
                    <a:pt x="2275" y="973"/>
                  </a:lnTo>
                  <a:lnTo>
                    <a:pt x="2275" y="940"/>
                  </a:lnTo>
                  <a:lnTo>
                    <a:pt x="2242" y="940"/>
                  </a:lnTo>
                  <a:lnTo>
                    <a:pt x="2242" y="973"/>
                  </a:lnTo>
                  <a:lnTo>
                    <a:pt x="2242" y="973"/>
                  </a:lnTo>
                  <a:close/>
                  <a:moveTo>
                    <a:pt x="2242" y="1105"/>
                  </a:moveTo>
                  <a:lnTo>
                    <a:pt x="2275" y="1105"/>
                  </a:lnTo>
                  <a:lnTo>
                    <a:pt x="2275" y="1077"/>
                  </a:lnTo>
                  <a:lnTo>
                    <a:pt x="2242" y="1077"/>
                  </a:lnTo>
                  <a:lnTo>
                    <a:pt x="2242" y="1105"/>
                  </a:lnTo>
                  <a:lnTo>
                    <a:pt x="2242" y="1105"/>
                  </a:lnTo>
                  <a:close/>
                  <a:moveTo>
                    <a:pt x="2242" y="1061"/>
                  </a:moveTo>
                  <a:lnTo>
                    <a:pt x="2275" y="1061"/>
                  </a:lnTo>
                  <a:lnTo>
                    <a:pt x="2275" y="1032"/>
                  </a:lnTo>
                  <a:lnTo>
                    <a:pt x="2242" y="1032"/>
                  </a:lnTo>
                  <a:lnTo>
                    <a:pt x="2242" y="1061"/>
                  </a:lnTo>
                  <a:lnTo>
                    <a:pt x="2242" y="1061"/>
                  </a:lnTo>
                  <a:close/>
                  <a:moveTo>
                    <a:pt x="2242" y="1195"/>
                  </a:moveTo>
                  <a:lnTo>
                    <a:pt x="2275" y="1195"/>
                  </a:lnTo>
                  <a:lnTo>
                    <a:pt x="2275" y="1165"/>
                  </a:lnTo>
                  <a:lnTo>
                    <a:pt x="2242" y="1165"/>
                  </a:lnTo>
                  <a:lnTo>
                    <a:pt x="2242" y="1195"/>
                  </a:lnTo>
                  <a:lnTo>
                    <a:pt x="2242" y="1195"/>
                  </a:lnTo>
                  <a:close/>
                  <a:moveTo>
                    <a:pt x="2242" y="1150"/>
                  </a:moveTo>
                  <a:lnTo>
                    <a:pt x="2275" y="1150"/>
                  </a:lnTo>
                  <a:lnTo>
                    <a:pt x="2275" y="1120"/>
                  </a:lnTo>
                  <a:lnTo>
                    <a:pt x="2242" y="1120"/>
                  </a:lnTo>
                  <a:lnTo>
                    <a:pt x="2242" y="1150"/>
                  </a:lnTo>
                  <a:lnTo>
                    <a:pt x="2242" y="1150"/>
                  </a:lnTo>
                  <a:close/>
                  <a:moveTo>
                    <a:pt x="2242" y="1240"/>
                  </a:moveTo>
                  <a:lnTo>
                    <a:pt x="2275" y="1240"/>
                  </a:lnTo>
                  <a:lnTo>
                    <a:pt x="2275" y="1209"/>
                  </a:lnTo>
                  <a:lnTo>
                    <a:pt x="2242" y="1209"/>
                  </a:lnTo>
                  <a:lnTo>
                    <a:pt x="2242" y="1240"/>
                  </a:lnTo>
                  <a:lnTo>
                    <a:pt x="2242" y="1240"/>
                  </a:lnTo>
                  <a:close/>
                  <a:moveTo>
                    <a:pt x="2289" y="298"/>
                  </a:moveTo>
                  <a:lnTo>
                    <a:pt x="2319" y="298"/>
                  </a:lnTo>
                  <a:lnTo>
                    <a:pt x="2319" y="269"/>
                  </a:lnTo>
                  <a:lnTo>
                    <a:pt x="2289" y="269"/>
                  </a:lnTo>
                  <a:lnTo>
                    <a:pt x="2289" y="298"/>
                  </a:lnTo>
                  <a:lnTo>
                    <a:pt x="2289" y="298"/>
                  </a:lnTo>
                  <a:close/>
                  <a:moveTo>
                    <a:pt x="2289" y="343"/>
                  </a:moveTo>
                  <a:lnTo>
                    <a:pt x="2319" y="343"/>
                  </a:lnTo>
                  <a:lnTo>
                    <a:pt x="2319" y="312"/>
                  </a:lnTo>
                  <a:lnTo>
                    <a:pt x="2289" y="312"/>
                  </a:lnTo>
                  <a:lnTo>
                    <a:pt x="2289" y="343"/>
                  </a:lnTo>
                  <a:lnTo>
                    <a:pt x="2289" y="343"/>
                  </a:lnTo>
                  <a:close/>
                  <a:moveTo>
                    <a:pt x="2289" y="480"/>
                  </a:moveTo>
                  <a:lnTo>
                    <a:pt x="2319" y="480"/>
                  </a:lnTo>
                  <a:lnTo>
                    <a:pt x="2319" y="449"/>
                  </a:lnTo>
                  <a:lnTo>
                    <a:pt x="2289" y="449"/>
                  </a:lnTo>
                  <a:lnTo>
                    <a:pt x="2289" y="480"/>
                  </a:lnTo>
                  <a:lnTo>
                    <a:pt x="2289" y="480"/>
                  </a:lnTo>
                  <a:close/>
                  <a:moveTo>
                    <a:pt x="2289" y="435"/>
                  </a:moveTo>
                  <a:lnTo>
                    <a:pt x="2319" y="435"/>
                  </a:lnTo>
                  <a:lnTo>
                    <a:pt x="2319" y="402"/>
                  </a:lnTo>
                  <a:lnTo>
                    <a:pt x="2289" y="402"/>
                  </a:lnTo>
                  <a:lnTo>
                    <a:pt x="2289" y="435"/>
                  </a:lnTo>
                  <a:lnTo>
                    <a:pt x="2289" y="435"/>
                  </a:lnTo>
                  <a:close/>
                  <a:moveTo>
                    <a:pt x="2289" y="567"/>
                  </a:moveTo>
                  <a:lnTo>
                    <a:pt x="2319" y="567"/>
                  </a:lnTo>
                  <a:lnTo>
                    <a:pt x="2319" y="539"/>
                  </a:lnTo>
                  <a:lnTo>
                    <a:pt x="2289" y="539"/>
                  </a:lnTo>
                  <a:lnTo>
                    <a:pt x="2289" y="567"/>
                  </a:lnTo>
                  <a:lnTo>
                    <a:pt x="2289" y="567"/>
                  </a:lnTo>
                  <a:close/>
                  <a:moveTo>
                    <a:pt x="2289" y="522"/>
                  </a:moveTo>
                  <a:lnTo>
                    <a:pt x="2319" y="522"/>
                  </a:lnTo>
                  <a:lnTo>
                    <a:pt x="2319" y="494"/>
                  </a:lnTo>
                  <a:lnTo>
                    <a:pt x="2289" y="494"/>
                  </a:lnTo>
                  <a:lnTo>
                    <a:pt x="2289" y="522"/>
                  </a:lnTo>
                  <a:lnTo>
                    <a:pt x="2289" y="522"/>
                  </a:lnTo>
                  <a:close/>
                  <a:moveTo>
                    <a:pt x="2289" y="659"/>
                  </a:moveTo>
                  <a:lnTo>
                    <a:pt x="2319" y="659"/>
                  </a:lnTo>
                  <a:lnTo>
                    <a:pt x="2319" y="626"/>
                  </a:lnTo>
                  <a:lnTo>
                    <a:pt x="2289" y="626"/>
                  </a:lnTo>
                  <a:lnTo>
                    <a:pt x="2289" y="659"/>
                  </a:lnTo>
                  <a:lnTo>
                    <a:pt x="2289" y="659"/>
                  </a:lnTo>
                  <a:close/>
                  <a:moveTo>
                    <a:pt x="2289" y="749"/>
                  </a:moveTo>
                  <a:lnTo>
                    <a:pt x="2319" y="749"/>
                  </a:lnTo>
                  <a:lnTo>
                    <a:pt x="2319" y="716"/>
                  </a:lnTo>
                  <a:lnTo>
                    <a:pt x="2289" y="716"/>
                  </a:lnTo>
                  <a:lnTo>
                    <a:pt x="2289" y="749"/>
                  </a:lnTo>
                  <a:lnTo>
                    <a:pt x="2289" y="749"/>
                  </a:lnTo>
                  <a:close/>
                  <a:moveTo>
                    <a:pt x="2289" y="836"/>
                  </a:moveTo>
                  <a:lnTo>
                    <a:pt x="2319" y="836"/>
                  </a:lnTo>
                  <a:lnTo>
                    <a:pt x="2319" y="808"/>
                  </a:lnTo>
                  <a:lnTo>
                    <a:pt x="2289" y="808"/>
                  </a:lnTo>
                  <a:lnTo>
                    <a:pt x="2289" y="836"/>
                  </a:lnTo>
                  <a:lnTo>
                    <a:pt x="2289" y="836"/>
                  </a:lnTo>
                  <a:close/>
                  <a:moveTo>
                    <a:pt x="2289" y="791"/>
                  </a:moveTo>
                  <a:lnTo>
                    <a:pt x="2319" y="791"/>
                  </a:lnTo>
                  <a:lnTo>
                    <a:pt x="2319" y="763"/>
                  </a:lnTo>
                  <a:lnTo>
                    <a:pt x="2289" y="763"/>
                  </a:lnTo>
                  <a:lnTo>
                    <a:pt x="2289" y="791"/>
                  </a:lnTo>
                  <a:lnTo>
                    <a:pt x="2289" y="791"/>
                  </a:lnTo>
                  <a:close/>
                  <a:moveTo>
                    <a:pt x="2289" y="926"/>
                  </a:moveTo>
                  <a:lnTo>
                    <a:pt x="2319" y="926"/>
                  </a:lnTo>
                  <a:lnTo>
                    <a:pt x="2319" y="895"/>
                  </a:lnTo>
                  <a:lnTo>
                    <a:pt x="2289" y="895"/>
                  </a:lnTo>
                  <a:lnTo>
                    <a:pt x="2289" y="926"/>
                  </a:lnTo>
                  <a:lnTo>
                    <a:pt x="2289" y="926"/>
                  </a:lnTo>
                  <a:close/>
                  <a:moveTo>
                    <a:pt x="2289" y="881"/>
                  </a:moveTo>
                  <a:lnTo>
                    <a:pt x="2319" y="881"/>
                  </a:lnTo>
                  <a:lnTo>
                    <a:pt x="2319" y="850"/>
                  </a:lnTo>
                  <a:lnTo>
                    <a:pt x="2289" y="850"/>
                  </a:lnTo>
                  <a:lnTo>
                    <a:pt x="2289" y="881"/>
                  </a:lnTo>
                  <a:lnTo>
                    <a:pt x="2289" y="881"/>
                  </a:lnTo>
                  <a:close/>
                  <a:moveTo>
                    <a:pt x="2289" y="1018"/>
                  </a:moveTo>
                  <a:lnTo>
                    <a:pt x="2319" y="1018"/>
                  </a:lnTo>
                  <a:lnTo>
                    <a:pt x="2319" y="985"/>
                  </a:lnTo>
                  <a:lnTo>
                    <a:pt x="2289" y="985"/>
                  </a:lnTo>
                  <a:lnTo>
                    <a:pt x="2289" y="1018"/>
                  </a:lnTo>
                  <a:lnTo>
                    <a:pt x="2289" y="1018"/>
                  </a:lnTo>
                  <a:close/>
                  <a:moveTo>
                    <a:pt x="2289" y="973"/>
                  </a:moveTo>
                  <a:lnTo>
                    <a:pt x="2319" y="973"/>
                  </a:lnTo>
                  <a:lnTo>
                    <a:pt x="2319" y="940"/>
                  </a:lnTo>
                  <a:lnTo>
                    <a:pt x="2289" y="940"/>
                  </a:lnTo>
                  <a:lnTo>
                    <a:pt x="2289" y="973"/>
                  </a:lnTo>
                  <a:lnTo>
                    <a:pt x="2289" y="973"/>
                  </a:lnTo>
                  <a:close/>
                  <a:moveTo>
                    <a:pt x="2289" y="1105"/>
                  </a:moveTo>
                  <a:lnTo>
                    <a:pt x="2319" y="1105"/>
                  </a:lnTo>
                  <a:lnTo>
                    <a:pt x="2319" y="1077"/>
                  </a:lnTo>
                  <a:lnTo>
                    <a:pt x="2289" y="1077"/>
                  </a:lnTo>
                  <a:lnTo>
                    <a:pt x="2289" y="1105"/>
                  </a:lnTo>
                  <a:lnTo>
                    <a:pt x="2289" y="1105"/>
                  </a:lnTo>
                  <a:close/>
                  <a:moveTo>
                    <a:pt x="2289" y="1061"/>
                  </a:moveTo>
                  <a:lnTo>
                    <a:pt x="2319" y="1061"/>
                  </a:lnTo>
                  <a:lnTo>
                    <a:pt x="2319" y="1032"/>
                  </a:lnTo>
                  <a:lnTo>
                    <a:pt x="2289" y="1032"/>
                  </a:lnTo>
                  <a:lnTo>
                    <a:pt x="2289" y="1061"/>
                  </a:lnTo>
                  <a:lnTo>
                    <a:pt x="2289" y="1061"/>
                  </a:lnTo>
                  <a:close/>
                  <a:moveTo>
                    <a:pt x="2289" y="1195"/>
                  </a:moveTo>
                  <a:lnTo>
                    <a:pt x="2319" y="1195"/>
                  </a:lnTo>
                  <a:lnTo>
                    <a:pt x="2319" y="1165"/>
                  </a:lnTo>
                  <a:lnTo>
                    <a:pt x="2289" y="1165"/>
                  </a:lnTo>
                  <a:lnTo>
                    <a:pt x="2289" y="1195"/>
                  </a:lnTo>
                  <a:lnTo>
                    <a:pt x="2289" y="1195"/>
                  </a:lnTo>
                  <a:close/>
                  <a:moveTo>
                    <a:pt x="2289" y="1150"/>
                  </a:moveTo>
                  <a:lnTo>
                    <a:pt x="2319" y="1150"/>
                  </a:lnTo>
                  <a:lnTo>
                    <a:pt x="2319" y="1120"/>
                  </a:lnTo>
                  <a:lnTo>
                    <a:pt x="2289" y="1120"/>
                  </a:lnTo>
                  <a:lnTo>
                    <a:pt x="2289" y="1150"/>
                  </a:lnTo>
                  <a:lnTo>
                    <a:pt x="2289" y="1150"/>
                  </a:lnTo>
                  <a:close/>
                  <a:moveTo>
                    <a:pt x="2289" y="1240"/>
                  </a:moveTo>
                  <a:lnTo>
                    <a:pt x="2319" y="1240"/>
                  </a:lnTo>
                  <a:lnTo>
                    <a:pt x="2319" y="1209"/>
                  </a:lnTo>
                  <a:lnTo>
                    <a:pt x="2289" y="1209"/>
                  </a:lnTo>
                  <a:lnTo>
                    <a:pt x="2289" y="1240"/>
                  </a:lnTo>
                  <a:lnTo>
                    <a:pt x="2289" y="1240"/>
                  </a:lnTo>
                  <a:close/>
                  <a:moveTo>
                    <a:pt x="2289" y="1287"/>
                  </a:moveTo>
                  <a:lnTo>
                    <a:pt x="2319" y="1287"/>
                  </a:lnTo>
                  <a:lnTo>
                    <a:pt x="2319" y="1254"/>
                  </a:lnTo>
                  <a:lnTo>
                    <a:pt x="2289" y="1254"/>
                  </a:lnTo>
                  <a:lnTo>
                    <a:pt x="2289" y="1287"/>
                  </a:lnTo>
                  <a:lnTo>
                    <a:pt x="2289" y="1287"/>
                  </a:lnTo>
                  <a:close/>
                  <a:moveTo>
                    <a:pt x="2334" y="298"/>
                  </a:moveTo>
                  <a:lnTo>
                    <a:pt x="2364" y="298"/>
                  </a:lnTo>
                  <a:lnTo>
                    <a:pt x="2364" y="269"/>
                  </a:lnTo>
                  <a:lnTo>
                    <a:pt x="2334" y="269"/>
                  </a:lnTo>
                  <a:lnTo>
                    <a:pt x="2334" y="298"/>
                  </a:lnTo>
                  <a:lnTo>
                    <a:pt x="2334" y="298"/>
                  </a:lnTo>
                  <a:close/>
                  <a:moveTo>
                    <a:pt x="2334" y="390"/>
                  </a:moveTo>
                  <a:lnTo>
                    <a:pt x="2364" y="390"/>
                  </a:lnTo>
                  <a:lnTo>
                    <a:pt x="2364" y="357"/>
                  </a:lnTo>
                  <a:lnTo>
                    <a:pt x="2334" y="357"/>
                  </a:lnTo>
                  <a:lnTo>
                    <a:pt x="2334" y="390"/>
                  </a:lnTo>
                  <a:lnTo>
                    <a:pt x="2334" y="390"/>
                  </a:lnTo>
                  <a:close/>
                  <a:moveTo>
                    <a:pt x="2334" y="343"/>
                  </a:moveTo>
                  <a:lnTo>
                    <a:pt x="2364" y="343"/>
                  </a:lnTo>
                  <a:lnTo>
                    <a:pt x="2364" y="312"/>
                  </a:lnTo>
                  <a:lnTo>
                    <a:pt x="2334" y="312"/>
                  </a:lnTo>
                  <a:lnTo>
                    <a:pt x="2334" y="343"/>
                  </a:lnTo>
                  <a:lnTo>
                    <a:pt x="2334" y="343"/>
                  </a:lnTo>
                  <a:close/>
                  <a:moveTo>
                    <a:pt x="2334" y="480"/>
                  </a:moveTo>
                  <a:lnTo>
                    <a:pt x="2364" y="480"/>
                  </a:lnTo>
                  <a:lnTo>
                    <a:pt x="2364" y="449"/>
                  </a:lnTo>
                  <a:lnTo>
                    <a:pt x="2334" y="449"/>
                  </a:lnTo>
                  <a:lnTo>
                    <a:pt x="2334" y="480"/>
                  </a:lnTo>
                  <a:lnTo>
                    <a:pt x="2334" y="480"/>
                  </a:lnTo>
                  <a:close/>
                  <a:moveTo>
                    <a:pt x="2334" y="435"/>
                  </a:moveTo>
                  <a:lnTo>
                    <a:pt x="2364" y="435"/>
                  </a:lnTo>
                  <a:lnTo>
                    <a:pt x="2364" y="402"/>
                  </a:lnTo>
                  <a:lnTo>
                    <a:pt x="2334" y="402"/>
                  </a:lnTo>
                  <a:lnTo>
                    <a:pt x="2334" y="435"/>
                  </a:lnTo>
                  <a:lnTo>
                    <a:pt x="2334" y="435"/>
                  </a:lnTo>
                  <a:close/>
                  <a:moveTo>
                    <a:pt x="2334" y="567"/>
                  </a:moveTo>
                  <a:lnTo>
                    <a:pt x="2364" y="567"/>
                  </a:lnTo>
                  <a:lnTo>
                    <a:pt x="2364" y="539"/>
                  </a:lnTo>
                  <a:lnTo>
                    <a:pt x="2334" y="539"/>
                  </a:lnTo>
                  <a:lnTo>
                    <a:pt x="2334" y="567"/>
                  </a:lnTo>
                  <a:lnTo>
                    <a:pt x="2334" y="567"/>
                  </a:lnTo>
                  <a:close/>
                  <a:moveTo>
                    <a:pt x="2334" y="522"/>
                  </a:moveTo>
                  <a:lnTo>
                    <a:pt x="2364" y="522"/>
                  </a:lnTo>
                  <a:lnTo>
                    <a:pt x="2364" y="494"/>
                  </a:lnTo>
                  <a:lnTo>
                    <a:pt x="2334" y="494"/>
                  </a:lnTo>
                  <a:lnTo>
                    <a:pt x="2334" y="522"/>
                  </a:lnTo>
                  <a:lnTo>
                    <a:pt x="2334" y="522"/>
                  </a:lnTo>
                  <a:close/>
                  <a:moveTo>
                    <a:pt x="2334" y="612"/>
                  </a:moveTo>
                  <a:lnTo>
                    <a:pt x="2364" y="612"/>
                  </a:lnTo>
                  <a:lnTo>
                    <a:pt x="2364" y="581"/>
                  </a:lnTo>
                  <a:lnTo>
                    <a:pt x="2334" y="581"/>
                  </a:lnTo>
                  <a:lnTo>
                    <a:pt x="2334" y="612"/>
                  </a:lnTo>
                  <a:lnTo>
                    <a:pt x="2334" y="612"/>
                  </a:lnTo>
                  <a:close/>
                  <a:moveTo>
                    <a:pt x="2334" y="749"/>
                  </a:moveTo>
                  <a:lnTo>
                    <a:pt x="2364" y="749"/>
                  </a:lnTo>
                  <a:lnTo>
                    <a:pt x="2364" y="716"/>
                  </a:lnTo>
                  <a:lnTo>
                    <a:pt x="2334" y="716"/>
                  </a:lnTo>
                  <a:lnTo>
                    <a:pt x="2334" y="749"/>
                  </a:lnTo>
                  <a:lnTo>
                    <a:pt x="2334" y="749"/>
                  </a:lnTo>
                  <a:close/>
                  <a:moveTo>
                    <a:pt x="2334" y="836"/>
                  </a:moveTo>
                  <a:lnTo>
                    <a:pt x="2364" y="836"/>
                  </a:lnTo>
                  <a:lnTo>
                    <a:pt x="2364" y="808"/>
                  </a:lnTo>
                  <a:lnTo>
                    <a:pt x="2334" y="808"/>
                  </a:lnTo>
                  <a:lnTo>
                    <a:pt x="2334" y="836"/>
                  </a:lnTo>
                  <a:lnTo>
                    <a:pt x="2334" y="836"/>
                  </a:lnTo>
                  <a:close/>
                  <a:moveTo>
                    <a:pt x="2334" y="791"/>
                  </a:moveTo>
                  <a:lnTo>
                    <a:pt x="2364" y="791"/>
                  </a:lnTo>
                  <a:lnTo>
                    <a:pt x="2364" y="763"/>
                  </a:lnTo>
                  <a:lnTo>
                    <a:pt x="2334" y="763"/>
                  </a:lnTo>
                  <a:lnTo>
                    <a:pt x="2334" y="791"/>
                  </a:lnTo>
                  <a:lnTo>
                    <a:pt x="2334" y="791"/>
                  </a:lnTo>
                  <a:close/>
                  <a:moveTo>
                    <a:pt x="2334" y="926"/>
                  </a:moveTo>
                  <a:lnTo>
                    <a:pt x="2364" y="926"/>
                  </a:lnTo>
                  <a:lnTo>
                    <a:pt x="2364" y="895"/>
                  </a:lnTo>
                  <a:lnTo>
                    <a:pt x="2334" y="895"/>
                  </a:lnTo>
                  <a:lnTo>
                    <a:pt x="2334" y="926"/>
                  </a:lnTo>
                  <a:lnTo>
                    <a:pt x="2334" y="926"/>
                  </a:lnTo>
                  <a:close/>
                  <a:moveTo>
                    <a:pt x="2334" y="881"/>
                  </a:moveTo>
                  <a:lnTo>
                    <a:pt x="2364" y="881"/>
                  </a:lnTo>
                  <a:lnTo>
                    <a:pt x="2364" y="850"/>
                  </a:lnTo>
                  <a:lnTo>
                    <a:pt x="2334" y="850"/>
                  </a:lnTo>
                  <a:lnTo>
                    <a:pt x="2334" y="881"/>
                  </a:lnTo>
                  <a:lnTo>
                    <a:pt x="2334" y="881"/>
                  </a:lnTo>
                  <a:close/>
                  <a:moveTo>
                    <a:pt x="2334" y="1018"/>
                  </a:moveTo>
                  <a:lnTo>
                    <a:pt x="2364" y="1018"/>
                  </a:lnTo>
                  <a:lnTo>
                    <a:pt x="2364" y="985"/>
                  </a:lnTo>
                  <a:lnTo>
                    <a:pt x="2334" y="985"/>
                  </a:lnTo>
                  <a:lnTo>
                    <a:pt x="2334" y="1018"/>
                  </a:lnTo>
                  <a:lnTo>
                    <a:pt x="2334" y="1018"/>
                  </a:lnTo>
                  <a:close/>
                  <a:moveTo>
                    <a:pt x="2334" y="973"/>
                  </a:moveTo>
                  <a:lnTo>
                    <a:pt x="2364" y="973"/>
                  </a:lnTo>
                  <a:lnTo>
                    <a:pt x="2364" y="940"/>
                  </a:lnTo>
                  <a:lnTo>
                    <a:pt x="2334" y="940"/>
                  </a:lnTo>
                  <a:lnTo>
                    <a:pt x="2334" y="973"/>
                  </a:lnTo>
                  <a:lnTo>
                    <a:pt x="2334" y="973"/>
                  </a:lnTo>
                  <a:close/>
                  <a:moveTo>
                    <a:pt x="2334" y="1105"/>
                  </a:moveTo>
                  <a:lnTo>
                    <a:pt x="2364" y="1105"/>
                  </a:lnTo>
                  <a:lnTo>
                    <a:pt x="2364" y="1077"/>
                  </a:lnTo>
                  <a:lnTo>
                    <a:pt x="2334" y="1077"/>
                  </a:lnTo>
                  <a:lnTo>
                    <a:pt x="2334" y="1105"/>
                  </a:lnTo>
                  <a:lnTo>
                    <a:pt x="2334" y="1105"/>
                  </a:lnTo>
                  <a:close/>
                  <a:moveTo>
                    <a:pt x="2334" y="1061"/>
                  </a:moveTo>
                  <a:lnTo>
                    <a:pt x="2364" y="1061"/>
                  </a:lnTo>
                  <a:lnTo>
                    <a:pt x="2364" y="1032"/>
                  </a:lnTo>
                  <a:lnTo>
                    <a:pt x="2334" y="1032"/>
                  </a:lnTo>
                  <a:lnTo>
                    <a:pt x="2334" y="1061"/>
                  </a:lnTo>
                  <a:lnTo>
                    <a:pt x="2334" y="1061"/>
                  </a:lnTo>
                  <a:close/>
                  <a:moveTo>
                    <a:pt x="2334" y="1195"/>
                  </a:moveTo>
                  <a:lnTo>
                    <a:pt x="2364" y="1195"/>
                  </a:lnTo>
                  <a:lnTo>
                    <a:pt x="2364" y="1165"/>
                  </a:lnTo>
                  <a:lnTo>
                    <a:pt x="2334" y="1165"/>
                  </a:lnTo>
                  <a:lnTo>
                    <a:pt x="2334" y="1195"/>
                  </a:lnTo>
                  <a:lnTo>
                    <a:pt x="2334" y="1195"/>
                  </a:lnTo>
                  <a:close/>
                  <a:moveTo>
                    <a:pt x="2334" y="1150"/>
                  </a:moveTo>
                  <a:lnTo>
                    <a:pt x="2364" y="1150"/>
                  </a:lnTo>
                  <a:lnTo>
                    <a:pt x="2364" y="1120"/>
                  </a:lnTo>
                  <a:lnTo>
                    <a:pt x="2334" y="1120"/>
                  </a:lnTo>
                  <a:lnTo>
                    <a:pt x="2334" y="1150"/>
                  </a:lnTo>
                  <a:lnTo>
                    <a:pt x="2334" y="1150"/>
                  </a:lnTo>
                  <a:close/>
                  <a:moveTo>
                    <a:pt x="2334" y="1240"/>
                  </a:moveTo>
                  <a:lnTo>
                    <a:pt x="2364" y="1240"/>
                  </a:lnTo>
                  <a:lnTo>
                    <a:pt x="2364" y="1209"/>
                  </a:lnTo>
                  <a:lnTo>
                    <a:pt x="2334" y="1209"/>
                  </a:lnTo>
                  <a:lnTo>
                    <a:pt x="2334" y="1240"/>
                  </a:lnTo>
                  <a:lnTo>
                    <a:pt x="2334" y="1240"/>
                  </a:lnTo>
                  <a:close/>
                  <a:moveTo>
                    <a:pt x="2334" y="1287"/>
                  </a:moveTo>
                  <a:lnTo>
                    <a:pt x="2364" y="1287"/>
                  </a:lnTo>
                  <a:lnTo>
                    <a:pt x="2364" y="1254"/>
                  </a:lnTo>
                  <a:lnTo>
                    <a:pt x="2334" y="1254"/>
                  </a:lnTo>
                  <a:lnTo>
                    <a:pt x="2334" y="1287"/>
                  </a:lnTo>
                  <a:lnTo>
                    <a:pt x="2334" y="1287"/>
                  </a:lnTo>
                  <a:close/>
                  <a:moveTo>
                    <a:pt x="2334" y="1330"/>
                  </a:moveTo>
                  <a:lnTo>
                    <a:pt x="2364" y="1330"/>
                  </a:lnTo>
                  <a:lnTo>
                    <a:pt x="2364" y="1299"/>
                  </a:lnTo>
                  <a:lnTo>
                    <a:pt x="2334" y="1299"/>
                  </a:lnTo>
                  <a:lnTo>
                    <a:pt x="2334" y="1330"/>
                  </a:lnTo>
                  <a:lnTo>
                    <a:pt x="2334" y="1330"/>
                  </a:lnTo>
                  <a:close/>
                  <a:moveTo>
                    <a:pt x="2334" y="1375"/>
                  </a:moveTo>
                  <a:lnTo>
                    <a:pt x="2364" y="1375"/>
                  </a:lnTo>
                  <a:lnTo>
                    <a:pt x="2364" y="1346"/>
                  </a:lnTo>
                  <a:lnTo>
                    <a:pt x="2334" y="1346"/>
                  </a:lnTo>
                  <a:lnTo>
                    <a:pt x="2334" y="1375"/>
                  </a:lnTo>
                  <a:lnTo>
                    <a:pt x="2334" y="1375"/>
                  </a:lnTo>
                  <a:close/>
                  <a:moveTo>
                    <a:pt x="2334" y="1420"/>
                  </a:moveTo>
                  <a:lnTo>
                    <a:pt x="2364" y="1420"/>
                  </a:lnTo>
                  <a:lnTo>
                    <a:pt x="2364" y="1389"/>
                  </a:lnTo>
                  <a:lnTo>
                    <a:pt x="2334" y="1389"/>
                  </a:lnTo>
                  <a:lnTo>
                    <a:pt x="2334" y="1420"/>
                  </a:lnTo>
                  <a:lnTo>
                    <a:pt x="2334" y="1420"/>
                  </a:lnTo>
                  <a:close/>
                  <a:moveTo>
                    <a:pt x="2379" y="76"/>
                  </a:moveTo>
                  <a:lnTo>
                    <a:pt x="2407" y="76"/>
                  </a:lnTo>
                  <a:lnTo>
                    <a:pt x="2407" y="43"/>
                  </a:lnTo>
                  <a:lnTo>
                    <a:pt x="2379" y="43"/>
                  </a:lnTo>
                  <a:lnTo>
                    <a:pt x="2379" y="76"/>
                  </a:lnTo>
                  <a:lnTo>
                    <a:pt x="2379" y="76"/>
                  </a:lnTo>
                  <a:close/>
                  <a:moveTo>
                    <a:pt x="2379" y="208"/>
                  </a:moveTo>
                  <a:lnTo>
                    <a:pt x="2407" y="208"/>
                  </a:lnTo>
                  <a:lnTo>
                    <a:pt x="2407" y="180"/>
                  </a:lnTo>
                  <a:lnTo>
                    <a:pt x="2379" y="180"/>
                  </a:lnTo>
                  <a:lnTo>
                    <a:pt x="2379" y="208"/>
                  </a:lnTo>
                  <a:lnTo>
                    <a:pt x="2379" y="208"/>
                  </a:lnTo>
                  <a:close/>
                  <a:moveTo>
                    <a:pt x="2379" y="298"/>
                  </a:moveTo>
                  <a:lnTo>
                    <a:pt x="2407" y="298"/>
                  </a:lnTo>
                  <a:lnTo>
                    <a:pt x="2407" y="269"/>
                  </a:lnTo>
                  <a:lnTo>
                    <a:pt x="2379" y="269"/>
                  </a:lnTo>
                  <a:lnTo>
                    <a:pt x="2379" y="298"/>
                  </a:lnTo>
                  <a:lnTo>
                    <a:pt x="2379" y="298"/>
                  </a:lnTo>
                  <a:close/>
                  <a:moveTo>
                    <a:pt x="2379" y="253"/>
                  </a:moveTo>
                  <a:lnTo>
                    <a:pt x="2407" y="253"/>
                  </a:lnTo>
                  <a:lnTo>
                    <a:pt x="2407" y="224"/>
                  </a:lnTo>
                  <a:lnTo>
                    <a:pt x="2379" y="224"/>
                  </a:lnTo>
                  <a:lnTo>
                    <a:pt x="2379" y="253"/>
                  </a:lnTo>
                  <a:lnTo>
                    <a:pt x="2379" y="253"/>
                  </a:lnTo>
                  <a:close/>
                  <a:moveTo>
                    <a:pt x="2379" y="390"/>
                  </a:moveTo>
                  <a:lnTo>
                    <a:pt x="2407" y="390"/>
                  </a:lnTo>
                  <a:lnTo>
                    <a:pt x="2407" y="357"/>
                  </a:lnTo>
                  <a:lnTo>
                    <a:pt x="2379" y="357"/>
                  </a:lnTo>
                  <a:lnTo>
                    <a:pt x="2379" y="390"/>
                  </a:lnTo>
                  <a:lnTo>
                    <a:pt x="2379" y="390"/>
                  </a:lnTo>
                  <a:close/>
                  <a:moveTo>
                    <a:pt x="2379" y="343"/>
                  </a:moveTo>
                  <a:lnTo>
                    <a:pt x="2407" y="343"/>
                  </a:lnTo>
                  <a:lnTo>
                    <a:pt x="2407" y="312"/>
                  </a:lnTo>
                  <a:lnTo>
                    <a:pt x="2379" y="312"/>
                  </a:lnTo>
                  <a:lnTo>
                    <a:pt x="2379" y="343"/>
                  </a:lnTo>
                  <a:lnTo>
                    <a:pt x="2379" y="343"/>
                  </a:lnTo>
                  <a:close/>
                  <a:moveTo>
                    <a:pt x="2379" y="480"/>
                  </a:moveTo>
                  <a:lnTo>
                    <a:pt x="2407" y="480"/>
                  </a:lnTo>
                  <a:lnTo>
                    <a:pt x="2407" y="449"/>
                  </a:lnTo>
                  <a:lnTo>
                    <a:pt x="2379" y="449"/>
                  </a:lnTo>
                  <a:lnTo>
                    <a:pt x="2379" y="480"/>
                  </a:lnTo>
                  <a:lnTo>
                    <a:pt x="2379" y="480"/>
                  </a:lnTo>
                  <a:close/>
                  <a:moveTo>
                    <a:pt x="2379" y="435"/>
                  </a:moveTo>
                  <a:lnTo>
                    <a:pt x="2407" y="435"/>
                  </a:lnTo>
                  <a:lnTo>
                    <a:pt x="2407" y="402"/>
                  </a:lnTo>
                  <a:lnTo>
                    <a:pt x="2379" y="402"/>
                  </a:lnTo>
                  <a:lnTo>
                    <a:pt x="2379" y="435"/>
                  </a:lnTo>
                  <a:lnTo>
                    <a:pt x="2379" y="435"/>
                  </a:lnTo>
                  <a:close/>
                  <a:moveTo>
                    <a:pt x="2379" y="567"/>
                  </a:moveTo>
                  <a:lnTo>
                    <a:pt x="2407" y="567"/>
                  </a:lnTo>
                  <a:lnTo>
                    <a:pt x="2407" y="539"/>
                  </a:lnTo>
                  <a:lnTo>
                    <a:pt x="2379" y="539"/>
                  </a:lnTo>
                  <a:lnTo>
                    <a:pt x="2379" y="567"/>
                  </a:lnTo>
                  <a:lnTo>
                    <a:pt x="2379" y="567"/>
                  </a:lnTo>
                  <a:close/>
                  <a:moveTo>
                    <a:pt x="2379" y="522"/>
                  </a:moveTo>
                  <a:lnTo>
                    <a:pt x="2407" y="522"/>
                  </a:lnTo>
                  <a:lnTo>
                    <a:pt x="2407" y="494"/>
                  </a:lnTo>
                  <a:lnTo>
                    <a:pt x="2379" y="494"/>
                  </a:lnTo>
                  <a:lnTo>
                    <a:pt x="2379" y="522"/>
                  </a:lnTo>
                  <a:lnTo>
                    <a:pt x="2379" y="522"/>
                  </a:lnTo>
                  <a:close/>
                  <a:moveTo>
                    <a:pt x="2379" y="659"/>
                  </a:moveTo>
                  <a:lnTo>
                    <a:pt x="2407" y="659"/>
                  </a:lnTo>
                  <a:lnTo>
                    <a:pt x="2407" y="626"/>
                  </a:lnTo>
                  <a:lnTo>
                    <a:pt x="2379" y="626"/>
                  </a:lnTo>
                  <a:lnTo>
                    <a:pt x="2379" y="659"/>
                  </a:lnTo>
                  <a:lnTo>
                    <a:pt x="2379" y="659"/>
                  </a:lnTo>
                  <a:close/>
                  <a:moveTo>
                    <a:pt x="2379" y="612"/>
                  </a:moveTo>
                  <a:lnTo>
                    <a:pt x="2407" y="612"/>
                  </a:lnTo>
                  <a:lnTo>
                    <a:pt x="2407" y="581"/>
                  </a:lnTo>
                  <a:lnTo>
                    <a:pt x="2379" y="581"/>
                  </a:lnTo>
                  <a:lnTo>
                    <a:pt x="2379" y="612"/>
                  </a:lnTo>
                  <a:lnTo>
                    <a:pt x="2379" y="612"/>
                  </a:lnTo>
                  <a:close/>
                  <a:moveTo>
                    <a:pt x="2379" y="704"/>
                  </a:moveTo>
                  <a:lnTo>
                    <a:pt x="2407" y="704"/>
                  </a:lnTo>
                  <a:lnTo>
                    <a:pt x="2407" y="671"/>
                  </a:lnTo>
                  <a:lnTo>
                    <a:pt x="2379" y="671"/>
                  </a:lnTo>
                  <a:lnTo>
                    <a:pt x="2379" y="704"/>
                  </a:lnTo>
                  <a:lnTo>
                    <a:pt x="2379" y="704"/>
                  </a:lnTo>
                  <a:close/>
                  <a:moveTo>
                    <a:pt x="2379" y="836"/>
                  </a:moveTo>
                  <a:lnTo>
                    <a:pt x="2407" y="836"/>
                  </a:lnTo>
                  <a:lnTo>
                    <a:pt x="2407" y="808"/>
                  </a:lnTo>
                  <a:lnTo>
                    <a:pt x="2379" y="808"/>
                  </a:lnTo>
                  <a:lnTo>
                    <a:pt x="2379" y="836"/>
                  </a:lnTo>
                  <a:lnTo>
                    <a:pt x="2379" y="836"/>
                  </a:lnTo>
                  <a:close/>
                  <a:moveTo>
                    <a:pt x="2379" y="791"/>
                  </a:moveTo>
                  <a:lnTo>
                    <a:pt x="2407" y="791"/>
                  </a:lnTo>
                  <a:lnTo>
                    <a:pt x="2407" y="763"/>
                  </a:lnTo>
                  <a:lnTo>
                    <a:pt x="2379" y="763"/>
                  </a:lnTo>
                  <a:lnTo>
                    <a:pt x="2379" y="791"/>
                  </a:lnTo>
                  <a:lnTo>
                    <a:pt x="2379" y="791"/>
                  </a:lnTo>
                  <a:close/>
                  <a:moveTo>
                    <a:pt x="2379" y="926"/>
                  </a:moveTo>
                  <a:lnTo>
                    <a:pt x="2407" y="926"/>
                  </a:lnTo>
                  <a:lnTo>
                    <a:pt x="2407" y="895"/>
                  </a:lnTo>
                  <a:lnTo>
                    <a:pt x="2379" y="895"/>
                  </a:lnTo>
                  <a:lnTo>
                    <a:pt x="2379" y="926"/>
                  </a:lnTo>
                  <a:lnTo>
                    <a:pt x="2379" y="926"/>
                  </a:lnTo>
                  <a:close/>
                  <a:moveTo>
                    <a:pt x="2379" y="881"/>
                  </a:moveTo>
                  <a:lnTo>
                    <a:pt x="2407" y="881"/>
                  </a:lnTo>
                  <a:lnTo>
                    <a:pt x="2407" y="850"/>
                  </a:lnTo>
                  <a:lnTo>
                    <a:pt x="2379" y="850"/>
                  </a:lnTo>
                  <a:lnTo>
                    <a:pt x="2379" y="881"/>
                  </a:lnTo>
                  <a:lnTo>
                    <a:pt x="2379" y="881"/>
                  </a:lnTo>
                  <a:close/>
                  <a:moveTo>
                    <a:pt x="2379" y="1018"/>
                  </a:moveTo>
                  <a:lnTo>
                    <a:pt x="2407" y="1018"/>
                  </a:lnTo>
                  <a:lnTo>
                    <a:pt x="2407" y="985"/>
                  </a:lnTo>
                  <a:lnTo>
                    <a:pt x="2379" y="985"/>
                  </a:lnTo>
                  <a:lnTo>
                    <a:pt x="2379" y="1018"/>
                  </a:lnTo>
                  <a:lnTo>
                    <a:pt x="2379" y="1018"/>
                  </a:lnTo>
                  <a:close/>
                  <a:moveTo>
                    <a:pt x="2379" y="973"/>
                  </a:moveTo>
                  <a:lnTo>
                    <a:pt x="2407" y="973"/>
                  </a:lnTo>
                  <a:lnTo>
                    <a:pt x="2407" y="940"/>
                  </a:lnTo>
                  <a:lnTo>
                    <a:pt x="2379" y="940"/>
                  </a:lnTo>
                  <a:lnTo>
                    <a:pt x="2379" y="973"/>
                  </a:lnTo>
                  <a:lnTo>
                    <a:pt x="2379" y="973"/>
                  </a:lnTo>
                  <a:close/>
                  <a:moveTo>
                    <a:pt x="2379" y="1105"/>
                  </a:moveTo>
                  <a:lnTo>
                    <a:pt x="2407" y="1105"/>
                  </a:lnTo>
                  <a:lnTo>
                    <a:pt x="2407" y="1077"/>
                  </a:lnTo>
                  <a:lnTo>
                    <a:pt x="2379" y="1077"/>
                  </a:lnTo>
                  <a:lnTo>
                    <a:pt x="2379" y="1105"/>
                  </a:lnTo>
                  <a:lnTo>
                    <a:pt x="2379" y="1105"/>
                  </a:lnTo>
                  <a:close/>
                  <a:moveTo>
                    <a:pt x="2379" y="1061"/>
                  </a:moveTo>
                  <a:lnTo>
                    <a:pt x="2407" y="1061"/>
                  </a:lnTo>
                  <a:lnTo>
                    <a:pt x="2407" y="1032"/>
                  </a:lnTo>
                  <a:lnTo>
                    <a:pt x="2379" y="1032"/>
                  </a:lnTo>
                  <a:lnTo>
                    <a:pt x="2379" y="1061"/>
                  </a:lnTo>
                  <a:lnTo>
                    <a:pt x="2379" y="1061"/>
                  </a:lnTo>
                  <a:close/>
                  <a:moveTo>
                    <a:pt x="2379" y="1195"/>
                  </a:moveTo>
                  <a:lnTo>
                    <a:pt x="2407" y="1195"/>
                  </a:lnTo>
                  <a:lnTo>
                    <a:pt x="2407" y="1165"/>
                  </a:lnTo>
                  <a:lnTo>
                    <a:pt x="2379" y="1165"/>
                  </a:lnTo>
                  <a:lnTo>
                    <a:pt x="2379" y="1195"/>
                  </a:lnTo>
                  <a:lnTo>
                    <a:pt x="2379" y="1195"/>
                  </a:lnTo>
                  <a:close/>
                  <a:moveTo>
                    <a:pt x="2379" y="1150"/>
                  </a:moveTo>
                  <a:lnTo>
                    <a:pt x="2407" y="1150"/>
                  </a:lnTo>
                  <a:lnTo>
                    <a:pt x="2407" y="1120"/>
                  </a:lnTo>
                  <a:lnTo>
                    <a:pt x="2379" y="1120"/>
                  </a:lnTo>
                  <a:lnTo>
                    <a:pt x="2379" y="1150"/>
                  </a:lnTo>
                  <a:lnTo>
                    <a:pt x="2379" y="1150"/>
                  </a:lnTo>
                  <a:close/>
                  <a:moveTo>
                    <a:pt x="2379" y="1240"/>
                  </a:moveTo>
                  <a:lnTo>
                    <a:pt x="2407" y="1240"/>
                  </a:lnTo>
                  <a:lnTo>
                    <a:pt x="2407" y="1209"/>
                  </a:lnTo>
                  <a:lnTo>
                    <a:pt x="2379" y="1209"/>
                  </a:lnTo>
                  <a:lnTo>
                    <a:pt x="2379" y="1240"/>
                  </a:lnTo>
                  <a:lnTo>
                    <a:pt x="2379" y="1240"/>
                  </a:lnTo>
                  <a:close/>
                  <a:moveTo>
                    <a:pt x="2379" y="1287"/>
                  </a:moveTo>
                  <a:lnTo>
                    <a:pt x="2407" y="1287"/>
                  </a:lnTo>
                  <a:lnTo>
                    <a:pt x="2407" y="1254"/>
                  </a:lnTo>
                  <a:lnTo>
                    <a:pt x="2379" y="1254"/>
                  </a:lnTo>
                  <a:lnTo>
                    <a:pt x="2379" y="1287"/>
                  </a:lnTo>
                  <a:lnTo>
                    <a:pt x="2379" y="1287"/>
                  </a:lnTo>
                  <a:close/>
                  <a:moveTo>
                    <a:pt x="2379" y="1330"/>
                  </a:moveTo>
                  <a:lnTo>
                    <a:pt x="2407" y="1330"/>
                  </a:lnTo>
                  <a:lnTo>
                    <a:pt x="2407" y="1299"/>
                  </a:lnTo>
                  <a:lnTo>
                    <a:pt x="2379" y="1299"/>
                  </a:lnTo>
                  <a:lnTo>
                    <a:pt x="2379" y="1330"/>
                  </a:lnTo>
                  <a:lnTo>
                    <a:pt x="2379" y="1330"/>
                  </a:lnTo>
                  <a:close/>
                  <a:moveTo>
                    <a:pt x="2379" y="1375"/>
                  </a:moveTo>
                  <a:lnTo>
                    <a:pt x="2407" y="1375"/>
                  </a:lnTo>
                  <a:lnTo>
                    <a:pt x="2407" y="1346"/>
                  </a:lnTo>
                  <a:lnTo>
                    <a:pt x="2379" y="1346"/>
                  </a:lnTo>
                  <a:lnTo>
                    <a:pt x="2379" y="1375"/>
                  </a:lnTo>
                  <a:lnTo>
                    <a:pt x="2379" y="1375"/>
                  </a:lnTo>
                  <a:close/>
                  <a:moveTo>
                    <a:pt x="2379" y="1420"/>
                  </a:moveTo>
                  <a:lnTo>
                    <a:pt x="2407" y="1420"/>
                  </a:lnTo>
                  <a:lnTo>
                    <a:pt x="2407" y="1389"/>
                  </a:lnTo>
                  <a:lnTo>
                    <a:pt x="2379" y="1389"/>
                  </a:lnTo>
                  <a:lnTo>
                    <a:pt x="2379" y="1420"/>
                  </a:lnTo>
                  <a:lnTo>
                    <a:pt x="2379" y="1420"/>
                  </a:lnTo>
                  <a:close/>
                  <a:moveTo>
                    <a:pt x="2379" y="1465"/>
                  </a:moveTo>
                  <a:lnTo>
                    <a:pt x="2407" y="1465"/>
                  </a:lnTo>
                  <a:lnTo>
                    <a:pt x="2407" y="1434"/>
                  </a:lnTo>
                  <a:lnTo>
                    <a:pt x="2379" y="1434"/>
                  </a:lnTo>
                  <a:lnTo>
                    <a:pt x="2379" y="1465"/>
                  </a:lnTo>
                  <a:lnTo>
                    <a:pt x="2379" y="1465"/>
                  </a:lnTo>
                  <a:close/>
                  <a:moveTo>
                    <a:pt x="2379" y="1509"/>
                  </a:moveTo>
                  <a:lnTo>
                    <a:pt x="2407" y="1509"/>
                  </a:lnTo>
                  <a:lnTo>
                    <a:pt x="2407" y="1479"/>
                  </a:lnTo>
                  <a:lnTo>
                    <a:pt x="2379" y="1479"/>
                  </a:lnTo>
                  <a:lnTo>
                    <a:pt x="2379" y="1509"/>
                  </a:lnTo>
                  <a:lnTo>
                    <a:pt x="2379" y="1509"/>
                  </a:lnTo>
                  <a:close/>
                  <a:moveTo>
                    <a:pt x="2379" y="1557"/>
                  </a:moveTo>
                  <a:lnTo>
                    <a:pt x="2407" y="1557"/>
                  </a:lnTo>
                  <a:lnTo>
                    <a:pt x="2407" y="1524"/>
                  </a:lnTo>
                  <a:lnTo>
                    <a:pt x="2379" y="1524"/>
                  </a:lnTo>
                  <a:lnTo>
                    <a:pt x="2379" y="1557"/>
                  </a:lnTo>
                  <a:lnTo>
                    <a:pt x="2379" y="1557"/>
                  </a:lnTo>
                  <a:close/>
                  <a:moveTo>
                    <a:pt x="2379" y="1599"/>
                  </a:moveTo>
                  <a:lnTo>
                    <a:pt x="2407" y="1599"/>
                  </a:lnTo>
                  <a:lnTo>
                    <a:pt x="2407" y="1568"/>
                  </a:lnTo>
                  <a:lnTo>
                    <a:pt x="2379" y="1568"/>
                  </a:lnTo>
                  <a:lnTo>
                    <a:pt x="2379" y="1599"/>
                  </a:lnTo>
                  <a:lnTo>
                    <a:pt x="2379" y="1599"/>
                  </a:lnTo>
                  <a:close/>
                  <a:moveTo>
                    <a:pt x="2379" y="1644"/>
                  </a:moveTo>
                  <a:lnTo>
                    <a:pt x="2407" y="1644"/>
                  </a:lnTo>
                  <a:lnTo>
                    <a:pt x="2407" y="1611"/>
                  </a:lnTo>
                  <a:lnTo>
                    <a:pt x="2379" y="1611"/>
                  </a:lnTo>
                  <a:lnTo>
                    <a:pt x="2379" y="1644"/>
                  </a:lnTo>
                  <a:lnTo>
                    <a:pt x="2379" y="1644"/>
                  </a:lnTo>
                  <a:close/>
                  <a:moveTo>
                    <a:pt x="2379" y="1689"/>
                  </a:moveTo>
                  <a:lnTo>
                    <a:pt x="2407" y="1689"/>
                  </a:lnTo>
                  <a:lnTo>
                    <a:pt x="2407" y="1661"/>
                  </a:lnTo>
                  <a:lnTo>
                    <a:pt x="2379" y="1661"/>
                  </a:lnTo>
                  <a:lnTo>
                    <a:pt x="2379" y="1689"/>
                  </a:lnTo>
                  <a:lnTo>
                    <a:pt x="2379" y="1689"/>
                  </a:lnTo>
                  <a:close/>
                  <a:moveTo>
                    <a:pt x="2379" y="1734"/>
                  </a:moveTo>
                  <a:lnTo>
                    <a:pt x="2407" y="1734"/>
                  </a:lnTo>
                  <a:lnTo>
                    <a:pt x="2407" y="1703"/>
                  </a:lnTo>
                  <a:lnTo>
                    <a:pt x="2379" y="1703"/>
                  </a:lnTo>
                  <a:lnTo>
                    <a:pt x="2379" y="1734"/>
                  </a:lnTo>
                  <a:lnTo>
                    <a:pt x="2379" y="1734"/>
                  </a:lnTo>
                  <a:close/>
                  <a:moveTo>
                    <a:pt x="2423" y="76"/>
                  </a:moveTo>
                  <a:lnTo>
                    <a:pt x="2452" y="76"/>
                  </a:lnTo>
                  <a:lnTo>
                    <a:pt x="2452" y="43"/>
                  </a:lnTo>
                  <a:lnTo>
                    <a:pt x="2423" y="43"/>
                  </a:lnTo>
                  <a:lnTo>
                    <a:pt x="2423" y="76"/>
                  </a:lnTo>
                  <a:lnTo>
                    <a:pt x="2423" y="76"/>
                  </a:lnTo>
                  <a:close/>
                  <a:moveTo>
                    <a:pt x="2423" y="28"/>
                  </a:moveTo>
                  <a:lnTo>
                    <a:pt x="2452" y="28"/>
                  </a:lnTo>
                  <a:lnTo>
                    <a:pt x="2452" y="0"/>
                  </a:lnTo>
                  <a:lnTo>
                    <a:pt x="2423" y="0"/>
                  </a:lnTo>
                  <a:lnTo>
                    <a:pt x="2423" y="28"/>
                  </a:lnTo>
                  <a:lnTo>
                    <a:pt x="2423" y="28"/>
                  </a:lnTo>
                  <a:close/>
                  <a:moveTo>
                    <a:pt x="2423" y="208"/>
                  </a:moveTo>
                  <a:lnTo>
                    <a:pt x="2452" y="208"/>
                  </a:lnTo>
                  <a:lnTo>
                    <a:pt x="2452" y="180"/>
                  </a:lnTo>
                  <a:lnTo>
                    <a:pt x="2423" y="180"/>
                  </a:lnTo>
                  <a:lnTo>
                    <a:pt x="2423" y="208"/>
                  </a:lnTo>
                  <a:lnTo>
                    <a:pt x="2423" y="208"/>
                  </a:lnTo>
                  <a:close/>
                  <a:moveTo>
                    <a:pt x="2423" y="298"/>
                  </a:moveTo>
                  <a:lnTo>
                    <a:pt x="2452" y="298"/>
                  </a:lnTo>
                  <a:lnTo>
                    <a:pt x="2452" y="269"/>
                  </a:lnTo>
                  <a:lnTo>
                    <a:pt x="2423" y="269"/>
                  </a:lnTo>
                  <a:lnTo>
                    <a:pt x="2423" y="298"/>
                  </a:lnTo>
                  <a:lnTo>
                    <a:pt x="2423" y="298"/>
                  </a:lnTo>
                  <a:close/>
                  <a:moveTo>
                    <a:pt x="2423" y="253"/>
                  </a:moveTo>
                  <a:lnTo>
                    <a:pt x="2452" y="253"/>
                  </a:lnTo>
                  <a:lnTo>
                    <a:pt x="2452" y="224"/>
                  </a:lnTo>
                  <a:lnTo>
                    <a:pt x="2423" y="224"/>
                  </a:lnTo>
                  <a:lnTo>
                    <a:pt x="2423" y="253"/>
                  </a:lnTo>
                  <a:lnTo>
                    <a:pt x="2423" y="253"/>
                  </a:lnTo>
                  <a:close/>
                  <a:moveTo>
                    <a:pt x="2423" y="343"/>
                  </a:moveTo>
                  <a:lnTo>
                    <a:pt x="2452" y="343"/>
                  </a:lnTo>
                  <a:lnTo>
                    <a:pt x="2452" y="312"/>
                  </a:lnTo>
                  <a:lnTo>
                    <a:pt x="2423" y="312"/>
                  </a:lnTo>
                  <a:lnTo>
                    <a:pt x="2423" y="343"/>
                  </a:lnTo>
                  <a:lnTo>
                    <a:pt x="2423" y="343"/>
                  </a:lnTo>
                  <a:close/>
                  <a:moveTo>
                    <a:pt x="2423" y="480"/>
                  </a:moveTo>
                  <a:lnTo>
                    <a:pt x="2452" y="480"/>
                  </a:lnTo>
                  <a:lnTo>
                    <a:pt x="2452" y="449"/>
                  </a:lnTo>
                  <a:lnTo>
                    <a:pt x="2423" y="449"/>
                  </a:lnTo>
                  <a:lnTo>
                    <a:pt x="2423" y="480"/>
                  </a:lnTo>
                  <a:lnTo>
                    <a:pt x="2423" y="480"/>
                  </a:lnTo>
                  <a:close/>
                  <a:moveTo>
                    <a:pt x="2423" y="435"/>
                  </a:moveTo>
                  <a:lnTo>
                    <a:pt x="2452" y="435"/>
                  </a:lnTo>
                  <a:lnTo>
                    <a:pt x="2452" y="402"/>
                  </a:lnTo>
                  <a:lnTo>
                    <a:pt x="2423" y="402"/>
                  </a:lnTo>
                  <a:lnTo>
                    <a:pt x="2423" y="435"/>
                  </a:lnTo>
                  <a:lnTo>
                    <a:pt x="2423" y="435"/>
                  </a:lnTo>
                  <a:close/>
                  <a:moveTo>
                    <a:pt x="2423" y="567"/>
                  </a:moveTo>
                  <a:lnTo>
                    <a:pt x="2452" y="567"/>
                  </a:lnTo>
                  <a:lnTo>
                    <a:pt x="2452" y="539"/>
                  </a:lnTo>
                  <a:lnTo>
                    <a:pt x="2423" y="539"/>
                  </a:lnTo>
                  <a:lnTo>
                    <a:pt x="2423" y="567"/>
                  </a:lnTo>
                  <a:lnTo>
                    <a:pt x="2423" y="567"/>
                  </a:lnTo>
                  <a:close/>
                  <a:moveTo>
                    <a:pt x="2423" y="522"/>
                  </a:moveTo>
                  <a:lnTo>
                    <a:pt x="2452" y="522"/>
                  </a:lnTo>
                  <a:lnTo>
                    <a:pt x="2452" y="494"/>
                  </a:lnTo>
                  <a:lnTo>
                    <a:pt x="2423" y="494"/>
                  </a:lnTo>
                  <a:lnTo>
                    <a:pt x="2423" y="522"/>
                  </a:lnTo>
                  <a:lnTo>
                    <a:pt x="2423" y="522"/>
                  </a:lnTo>
                  <a:close/>
                  <a:moveTo>
                    <a:pt x="2423" y="659"/>
                  </a:moveTo>
                  <a:lnTo>
                    <a:pt x="2452" y="659"/>
                  </a:lnTo>
                  <a:lnTo>
                    <a:pt x="2452" y="626"/>
                  </a:lnTo>
                  <a:lnTo>
                    <a:pt x="2423" y="626"/>
                  </a:lnTo>
                  <a:lnTo>
                    <a:pt x="2423" y="659"/>
                  </a:lnTo>
                  <a:lnTo>
                    <a:pt x="2423" y="659"/>
                  </a:lnTo>
                  <a:close/>
                  <a:moveTo>
                    <a:pt x="2423" y="704"/>
                  </a:moveTo>
                  <a:lnTo>
                    <a:pt x="2452" y="704"/>
                  </a:lnTo>
                  <a:lnTo>
                    <a:pt x="2452" y="671"/>
                  </a:lnTo>
                  <a:lnTo>
                    <a:pt x="2423" y="671"/>
                  </a:lnTo>
                  <a:lnTo>
                    <a:pt x="2423" y="704"/>
                  </a:lnTo>
                  <a:lnTo>
                    <a:pt x="2423" y="704"/>
                  </a:lnTo>
                  <a:close/>
                  <a:moveTo>
                    <a:pt x="2423" y="836"/>
                  </a:moveTo>
                  <a:lnTo>
                    <a:pt x="2452" y="836"/>
                  </a:lnTo>
                  <a:lnTo>
                    <a:pt x="2452" y="808"/>
                  </a:lnTo>
                  <a:lnTo>
                    <a:pt x="2423" y="808"/>
                  </a:lnTo>
                  <a:lnTo>
                    <a:pt x="2423" y="836"/>
                  </a:lnTo>
                  <a:lnTo>
                    <a:pt x="2423" y="836"/>
                  </a:lnTo>
                  <a:close/>
                  <a:moveTo>
                    <a:pt x="2423" y="926"/>
                  </a:moveTo>
                  <a:lnTo>
                    <a:pt x="2452" y="926"/>
                  </a:lnTo>
                  <a:lnTo>
                    <a:pt x="2452" y="895"/>
                  </a:lnTo>
                  <a:lnTo>
                    <a:pt x="2423" y="895"/>
                  </a:lnTo>
                  <a:lnTo>
                    <a:pt x="2423" y="926"/>
                  </a:lnTo>
                  <a:lnTo>
                    <a:pt x="2423" y="926"/>
                  </a:lnTo>
                  <a:close/>
                  <a:moveTo>
                    <a:pt x="2423" y="881"/>
                  </a:moveTo>
                  <a:lnTo>
                    <a:pt x="2452" y="881"/>
                  </a:lnTo>
                  <a:lnTo>
                    <a:pt x="2452" y="850"/>
                  </a:lnTo>
                  <a:lnTo>
                    <a:pt x="2423" y="850"/>
                  </a:lnTo>
                  <a:lnTo>
                    <a:pt x="2423" y="881"/>
                  </a:lnTo>
                  <a:lnTo>
                    <a:pt x="2423" y="881"/>
                  </a:lnTo>
                  <a:close/>
                  <a:moveTo>
                    <a:pt x="2423" y="1018"/>
                  </a:moveTo>
                  <a:lnTo>
                    <a:pt x="2452" y="1018"/>
                  </a:lnTo>
                  <a:lnTo>
                    <a:pt x="2452" y="985"/>
                  </a:lnTo>
                  <a:lnTo>
                    <a:pt x="2423" y="985"/>
                  </a:lnTo>
                  <a:lnTo>
                    <a:pt x="2423" y="1018"/>
                  </a:lnTo>
                  <a:lnTo>
                    <a:pt x="2423" y="1018"/>
                  </a:lnTo>
                  <a:close/>
                  <a:moveTo>
                    <a:pt x="2423" y="973"/>
                  </a:moveTo>
                  <a:lnTo>
                    <a:pt x="2452" y="973"/>
                  </a:lnTo>
                  <a:lnTo>
                    <a:pt x="2452" y="940"/>
                  </a:lnTo>
                  <a:lnTo>
                    <a:pt x="2423" y="940"/>
                  </a:lnTo>
                  <a:lnTo>
                    <a:pt x="2423" y="973"/>
                  </a:lnTo>
                  <a:lnTo>
                    <a:pt x="2423" y="973"/>
                  </a:lnTo>
                  <a:close/>
                  <a:moveTo>
                    <a:pt x="2423" y="1105"/>
                  </a:moveTo>
                  <a:lnTo>
                    <a:pt x="2452" y="1105"/>
                  </a:lnTo>
                  <a:lnTo>
                    <a:pt x="2452" y="1077"/>
                  </a:lnTo>
                  <a:lnTo>
                    <a:pt x="2423" y="1077"/>
                  </a:lnTo>
                  <a:lnTo>
                    <a:pt x="2423" y="1105"/>
                  </a:lnTo>
                  <a:lnTo>
                    <a:pt x="2423" y="1105"/>
                  </a:lnTo>
                  <a:close/>
                  <a:moveTo>
                    <a:pt x="2423" y="1061"/>
                  </a:moveTo>
                  <a:lnTo>
                    <a:pt x="2452" y="1061"/>
                  </a:lnTo>
                  <a:lnTo>
                    <a:pt x="2452" y="1032"/>
                  </a:lnTo>
                  <a:lnTo>
                    <a:pt x="2423" y="1032"/>
                  </a:lnTo>
                  <a:lnTo>
                    <a:pt x="2423" y="1061"/>
                  </a:lnTo>
                  <a:lnTo>
                    <a:pt x="2423" y="1061"/>
                  </a:lnTo>
                  <a:close/>
                  <a:moveTo>
                    <a:pt x="2423" y="1195"/>
                  </a:moveTo>
                  <a:lnTo>
                    <a:pt x="2452" y="1195"/>
                  </a:lnTo>
                  <a:lnTo>
                    <a:pt x="2452" y="1165"/>
                  </a:lnTo>
                  <a:lnTo>
                    <a:pt x="2423" y="1165"/>
                  </a:lnTo>
                  <a:lnTo>
                    <a:pt x="2423" y="1195"/>
                  </a:lnTo>
                  <a:lnTo>
                    <a:pt x="2423" y="1195"/>
                  </a:lnTo>
                  <a:close/>
                  <a:moveTo>
                    <a:pt x="2423" y="1150"/>
                  </a:moveTo>
                  <a:lnTo>
                    <a:pt x="2452" y="1150"/>
                  </a:lnTo>
                  <a:lnTo>
                    <a:pt x="2452" y="1120"/>
                  </a:lnTo>
                  <a:lnTo>
                    <a:pt x="2423" y="1120"/>
                  </a:lnTo>
                  <a:lnTo>
                    <a:pt x="2423" y="1150"/>
                  </a:lnTo>
                  <a:lnTo>
                    <a:pt x="2423" y="1150"/>
                  </a:lnTo>
                  <a:close/>
                  <a:moveTo>
                    <a:pt x="2423" y="1240"/>
                  </a:moveTo>
                  <a:lnTo>
                    <a:pt x="2452" y="1240"/>
                  </a:lnTo>
                  <a:lnTo>
                    <a:pt x="2452" y="1209"/>
                  </a:lnTo>
                  <a:lnTo>
                    <a:pt x="2423" y="1209"/>
                  </a:lnTo>
                  <a:lnTo>
                    <a:pt x="2423" y="1240"/>
                  </a:lnTo>
                  <a:lnTo>
                    <a:pt x="2423" y="1240"/>
                  </a:lnTo>
                  <a:close/>
                  <a:moveTo>
                    <a:pt x="2423" y="1287"/>
                  </a:moveTo>
                  <a:lnTo>
                    <a:pt x="2452" y="1287"/>
                  </a:lnTo>
                  <a:lnTo>
                    <a:pt x="2452" y="1254"/>
                  </a:lnTo>
                  <a:lnTo>
                    <a:pt x="2423" y="1254"/>
                  </a:lnTo>
                  <a:lnTo>
                    <a:pt x="2423" y="1287"/>
                  </a:lnTo>
                  <a:lnTo>
                    <a:pt x="2423" y="1287"/>
                  </a:lnTo>
                  <a:close/>
                  <a:moveTo>
                    <a:pt x="2423" y="1330"/>
                  </a:moveTo>
                  <a:lnTo>
                    <a:pt x="2452" y="1330"/>
                  </a:lnTo>
                  <a:lnTo>
                    <a:pt x="2452" y="1299"/>
                  </a:lnTo>
                  <a:lnTo>
                    <a:pt x="2423" y="1299"/>
                  </a:lnTo>
                  <a:lnTo>
                    <a:pt x="2423" y="1330"/>
                  </a:lnTo>
                  <a:lnTo>
                    <a:pt x="2423" y="1330"/>
                  </a:lnTo>
                  <a:close/>
                  <a:moveTo>
                    <a:pt x="2423" y="1375"/>
                  </a:moveTo>
                  <a:lnTo>
                    <a:pt x="2452" y="1375"/>
                  </a:lnTo>
                  <a:lnTo>
                    <a:pt x="2452" y="1346"/>
                  </a:lnTo>
                  <a:lnTo>
                    <a:pt x="2423" y="1346"/>
                  </a:lnTo>
                  <a:lnTo>
                    <a:pt x="2423" y="1375"/>
                  </a:lnTo>
                  <a:lnTo>
                    <a:pt x="2423" y="1375"/>
                  </a:lnTo>
                  <a:close/>
                  <a:moveTo>
                    <a:pt x="2423" y="1420"/>
                  </a:moveTo>
                  <a:lnTo>
                    <a:pt x="2452" y="1420"/>
                  </a:lnTo>
                  <a:lnTo>
                    <a:pt x="2452" y="1389"/>
                  </a:lnTo>
                  <a:lnTo>
                    <a:pt x="2423" y="1389"/>
                  </a:lnTo>
                  <a:lnTo>
                    <a:pt x="2423" y="1420"/>
                  </a:lnTo>
                  <a:lnTo>
                    <a:pt x="2423" y="1420"/>
                  </a:lnTo>
                  <a:close/>
                  <a:moveTo>
                    <a:pt x="2423" y="1465"/>
                  </a:moveTo>
                  <a:lnTo>
                    <a:pt x="2452" y="1465"/>
                  </a:lnTo>
                  <a:lnTo>
                    <a:pt x="2452" y="1434"/>
                  </a:lnTo>
                  <a:lnTo>
                    <a:pt x="2423" y="1434"/>
                  </a:lnTo>
                  <a:lnTo>
                    <a:pt x="2423" y="1465"/>
                  </a:lnTo>
                  <a:lnTo>
                    <a:pt x="2423" y="1465"/>
                  </a:lnTo>
                  <a:close/>
                  <a:moveTo>
                    <a:pt x="2423" y="1509"/>
                  </a:moveTo>
                  <a:lnTo>
                    <a:pt x="2452" y="1509"/>
                  </a:lnTo>
                  <a:lnTo>
                    <a:pt x="2452" y="1479"/>
                  </a:lnTo>
                  <a:lnTo>
                    <a:pt x="2423" y="1479"/>
                  </a:lnTo>
                  <a:lnTo>
                    <a:pt x="2423" y="1509"/>
                  </a:lnTo>
                  <a:lnTo>
                    <a:pt x="2423" y="1509"/>
                  </a:lnTo>
                  <a:close/>
                  <a:moveTo>
                    <a:pt x="2423" y="1557"/>
                  </a:moveTo>
                  <a:lnTo>
                    <a:pt x="2452" y="1557"/>
                  </a:lnTo>
                  <a:lnTo>
                    <a:pt x="2452" y="1524"/>
                  </a:lnTo>
                  <a:lnTo>
                    <a:pt x="2423" y="1524"/>
                  </a:lnTo>
                  <a:lnTo>
                    <a:pt x="2423" y="1557"/>
                  </a:lnTo>
                  <a:lnTo>
                    <a:pt x="2423" y="1557"/>
                  </a:lnTo>
                  <a:close/>
                  <a:moveTo>
                    <a:pt x="2423" y="1599"/>
                  </a:moveTo>
                  <a:lnTo>
                    <a:pt x="2452" y="1599"/>
                  </a:lnTo>
                  <a:lnTo>
                    <a:pt x="2452" y="1568"/>
                  </a:lnTo>
                  <a:lnTo>
                    <a:pt x="2423" y="1568"/>
                  </a:lnTo>
                  <a:lnTo>
                    <a:pt x="2423" y="1599"/>
                  </a:lnTo>
                  <a:lnTo>
                    <a:pt x="2423" y="1599"/>
                  </a:lnTo>
                  <a:close/>
                  <a:moveTo>
                    <a:pt x="2423" y="1644"/>
                  </a:moveTo>
                  <a:lnTo>
                    <a:pt x="2452" y="1644"/>
                  </a:lnTo>
                  <a:lnTo>
                    <a:pt x="2452" y="1611"/>
                  </a:lnTo>
                  <a:lnTo>
                    <a:pt x="2423" y="1611"/>
                  </a:lnTo>
                  <a:lnTo>
                    <a:pt x="2423" y="1644"/>
                  </a:lnTo>
                  <a:lnTo>
                    <a:pt x="2423" y="1644"/>
                  </a:lnTo>
                  <a:close/>
                  <a:moveTo>
                    <a:pt x="2423" y="1689"/>
                  </a:moveTo>
                  <a:lnTo>
                    <a:pt x="2452" y="1689"/>
                  </a:lnTo>
                  <a:lnTo>
                    <a:pt x="2452" y="1661"/>
                  </a:lnTo>
                  <a:lnTo>
                    <a:pt x="2423" y="1661"/>
                  </a:lnTo>
                  <a:lnTo>
                    <a:pt x="2423" y="1689"/>
                  </a:lnTo>
                  <a:lnTo>
                    <a:pt x="2423" y="1689"/>
                  </a:lnTo>
                  <a:close/>
                  <a:moveTo>
                    <a:pt x="2423" y="1734"/>
                  </a:moveTo>
                  <a:lnTo>
                    <a:pt x="2452" y="1734"/>
                  </a:lnTo>
                  <a:lnTo>
                    <a:pt x="2452" y="1703"/>
                  </a:lnTo>
                  <a:lnTo>
                    <a:pt x="2423" y="1703"/>
                  </a:lnTo>
                  <a:lnTo>
                    <a:pt x="2423" y="1734"/>
                  </a:lnTo>
                  <a:lnTo>
                    <a:pt x="2423" y="1734"/>
                  </a:lnTo>
                  <a:close/>
                  <a:moveTo>
                    <a:pt x="2423" y="1779"/>
                  </a:moveTo>
                  <a:lnTo>
                    <a:pt x="2452" y="1779"/>
                  </a:lnTo>
                  <a:lnTo>
                    <a:pt x="2452" y="1748"/>
                  </a:lnTo>
                  <a:lnTo>
                    <a:pt x="2423" y="1748"/>
                  </a:lnTo>
                  <a:lnTo>
                    <a:pt x="2423" y="1779"/>
                  </a:lnTo>
                  <a:lnTo>
                    <a:pt x="2423" y="1779"/>
                  </a:lnTo>
                  <a:close/>
                  <a:moveTo>
                    <a:pt x="2423" y="1821"/>
                  </a:moveTo>
                  <a:lnTo>
                    <a:pt x="2452" y="1821"/>
                  </a:lnTo>
                  <a:lnTo>
                    <a:pt x="2452" y="1793"/>
                  </a:lnTo>
                  <a:lnTo>
                    <a:pt x="2423" y="1793"/>
                  </a:lnTo>
                  <a:lnTo>
                    <a:pt x="2423" y="1821"/>
                  </a:lnTo>
                  <a:lnTo>
                    <a:pt x="2423" y="1821"/>
                  </a:lnTo>
                  <a:close/>
                  <a:moveTo>
                    <a:pt x="2423" y="1868"/>
                  </a:moveTo>
                  <a:lnTo>
                    <a:pt x="2452" y="1868"/>
                  </a:lnTo>
                  <a:lnTo>
                    <a:pt x="2452" y="1838"/>
                  </a:lnTo>
                  <a:lnTo>
                    <a:pt x="2423" y="1838"/>
                  </a:lnTo>
                  <a:lnTo>
                    <a:pt x="2423" y="1868"/>
                  </a:lnTo>
                  <a:lnTo>
                    <a:pt x="2423" y="1868"/>
                  </a:lnTo>
                  <a:close/>
                  <a:moveTo>
                    <a:pt x="2466" y="76"/>
                  </a:moveTo>
                  <a:lnTo>
                    <a:pt x="2499" y="76"/>
                  </a:lnTo>
                  <a:lnTo>
                    <a:pt x="2499" y="43"/>
                  </a:lnTo>
                  <a:lnTo>
                    <a:pt x="2466" y="43"/>
                  </a:lnTo>
                  <a:lnTo>
                    <a:pt x="2466" y="76"/>
                  </a:lnTo>
                  <a:lnTo>
                    <a:pt x="2466" y="76"/>
                  </a:lnTo>
                  <a:close/>
                  <a:moveTo>
                    <a:pt x="2466" y="28"/>
                  </a:moveTo>
                  <a:lnTo>
                    <a:pt x="2499" y="28"/>
                  </a:lnTo>
                  <a:lnTo>
                    <a:pt x="2499" y="0"/>
                  </a:lnTo>
                  <a:lnTo>
                    <a:pt x="2466" y="0"/>
                  </a:lnTo>
                  <a:lnTo>
                    <a:pt x="2466" y="28"/>
                  </a:lnTo>
                  <a:lnTo>
                    <a:pt x="2466" y="28"/>
                  </a:lnTo>
                  <a:close/>
                  <a:moveTo>
                    <a:pt x="2466" y="208"/>
                  </a:moveTo>
                  <a:lnTo>
                    <a:pt x="2499" y="208"/>
                  </a:lnTo>
                  <a:lnTo>
                    <a:pt x="2499" y="180"/>
                  </a:lnTo>
                  <a:lnTo>
                    <a:pt x="2466" y="180"/>
                  </a:lnTo>
                  <a:lnTo>
                    <a:pt x="2466" y="208"/>
                  </a:lnTo>
                  <a:lnTo>
                    <a:pt x="2466" y="208"/>
                  </a:lnTo>
                  <a:close/>
                  <a:moveTo>
                    <a:pt x="2466" y="165"/>
                  </a:moveTo>
                  <a:lnTo>
                    <a:pt x="2499" y="165"/>
                  </a:lnTo>
                  <a:lnTo>
                    <a:pt x="2499" y="132"/>
                  </a:lnTo>
                  <a:lnTo>
                    <a:pt x="2466" y="132"/>
                  </a:lnTo>
                  <a:lnTo>
                    <a:pt x="2466" y="165"/>
                  </a:lnTo>
                  <a:lnTo>
                    <a:pt x="2466" y="165"/>
                  </a:lnTo>
                  <a:close/>
                  <a:moveTo>
                    <a:pt x="2466" y="253"/>
                  </a:moveTo>
                  <a:lnTo>
                    <a:pt x="2499" y="253"/>
                  </a:lnTo>
                  <a:lnTo>
                    <a:pt x="2499" y="224"/>
                  </a:lnTo>
                  <a:lnTo>
                    <a:pt x="2466" y="224"/>
                  </a:lnTo>
                  <a:lnTo>
                    <a:pt x="2466" y="253"/>
                  </a:lnTo>
                  <a:lnTo>
                    <a:pt x="2466" y="253"/>
                  </a:lnTo>
                  <a:close/>
                  <a:moveTo>
                    <a:pt x="2466" y="480"/>
                  </a:moveTo>
                  <a:lnTo>
                    <a:pt x="2499" y="480"/>
                  </a:lnTo>
                  <a:lnTo>
                    <a:pt x="2499" y="449"/>
                  </a:lnTo>
                  <a:lnTo>
                    <a:pt x="2466" y="449"/>
                  </a:lnTo>
                  <a:lnTo>
                    <a:pt x="2466" y="480"/>
                  </a:lnTo>
                  <a:lnTo>
                    <a:pt x="2466" y="480"/>
                  </a:lnTo>
                  <a:close/>
                  <a:moveTo>
                    <a:pt x="2466" y="435"/>
                  </a:moveTo>
                  <a:lnTo>
                    <a:pt x="2499" y="435"/>
                  </a:lnTo>
                  <a:lnTo>
                    <a:pt x="2499" y="402"/>
                  </a:lnTo>
                  <a:lnTo>
                    <a:pt x="2466" y="402"/>
                  </a:lnTo>
                  <a:lnTo>
                    <a:pt x="2466" y="435"/>
                  </a:lnTo>
                  <a:lnTo>
                    <a:pt x="2466" y="435"/>
                  </a:lnTo>
                  <a:close/>
                  <a:moveTo>
                    <a:pt x="2466" y="567"/>
                  </a:moveTo>
                  <a:lnTo>
                    <a:pt x="2499" y="567"/>
                  </a:lnTo>
                  <a:lnTo>
                    <a:pt x="2499" y="539"/>
                  </a:lnTo>
                  <a:lnTo>
                    <a:pt x="2466" y="539"/>
                  </a:lnTo>
                  <a:lnTo>
                    <a:pt x="2466" y="567"/>
                  </a:lnTo>
                  <a:lnTo>
                    <a:pt x="2466" y="567"/>
                  </a:lnTo>
                  <a:close/>
                  <a:moveTo>
                    <a:pt x="2466" y="522"/>
                  </a:moveTo>
                  <a:lnTo>
                    <a:pt x="2499" y="522"/>
                  </a:lnTo>
                  <a:lnTo>
                    <a:pt x="2499" y="494"/>
                  </a:lnTo>
                  <a:lnTo>
                    <a:pt x="2466" y="494"/>
                  </a:lnTo>
                  <a:lnTo>
                    <a:pt x="2466" y="522"/>
                  </a:lnTo>
                  <a:lnTo>
                    <a:pt x="2466" y="522"/>
                  </a:lnTo>
                  <a:close/>
                  <a:moveTo>
                    <a:pt x="2466" y="612"/>
                  </a:moveTo>
                  <a:lnTo>
                    <a:pt x="2499" y="612"/>
                  </a:lnTo>
                  <a:lnTo>
                    <a:pt x="2499" y="581"/>
                  </a:lnTo>
                  <a:lnTo>
                    <a:pt x="2466" y="581"/>
                  </a:lnTo>
                  <a:lnTo>
                    <a:pt x="2466" y="612"/>
                  </a:lnTo>
                  <a:lnTo>
                    <a:pt x="2466" y="612"/>
                  </a:lnTo>
                  <a:close/>
                  <a:moveTo>
                    <a:pt x="2466" y="836"/>
                  </a:moveTo>
                  <a:lnTo>
                    <a:pt x="2499" y="836"/>
                  </a:lnTo>
                  <a:lnTo>
                    <a:pt x="2499" y="808"/>
                  </a:lnTo>
                  <a:lnTo>
                    <a:pt x="2466" y="808"/>
                  </a:lnTo>
                  <a:lnTo>
                    <a:pt x="2466" y="836"/>
                  </a:lnTo>
                  <a:lnTo>
                    <a:pt x="2466" y="836"/>
                  </a:lnTo>
                  <a:close/>
                  <a:moveTo>
                    <a:pt x="2466" y="926"/>
                  </a:moveTo>
                  <a:lnTo>
                    <a:pt x="2499" y="926"/>
                  </a:lnTo>
                  <a:lnTo>
                    <a:pt x="2499" y="895"/>
                  </a:lnTo>
                  <a:lnTo>
                    <a:pt x="2466" y="895"/>
                  </a:lnTo>
                  <a:lnTo>
                    <a:pt x="2466" y="926"/>
                  </a:lnTo>
                  <a:lnTo>
                    <a:pt x="2466" y="926"/>
                  </a:lnTo>
                  <a:close/>
                  <a:moveTo>
                    <a:pt x="2466" y="881"/>
                  </a:moveTo>
                  <a:lnTo>
                    <a:pt x="2499" y="881"/>
                  </a:lnTo>
                  <a:lnTo>
                    <a:pt x="2499" y="850"/>
                  </a:lnTo>
                  <a:lnTo>
                    <a:pt x="2466" y="850"/>
                  </a:lnTo>
                  <a:lnTo>
                    <a:pt x="2466" y="881"/>
                  </a:lnTo>
                  <a:lnTo>
                    <a:pt x="2466" y="881"/>
                  </a:lnTo>
                  <a:close/>
                  <a:moveTo>
                    <a:pt x="2466" y="1018"/>
                  </a:moveTo>
                  <a:lnTo>
                    <a:pt x="2499" y="1018"/>
                  </a:lnTo>
                  <a:lnTo>
                    <a:pt x="2499" y="985"/>
                  </a:lnTo>
                  <a:lnTo>
                    <a:pt x="2466" y="985"/>
                  </a:lnTo>
                  <a:lnTo>
                    <a:pt x="2466" y="1018"/>
                  </a:lnTo>
                  <a:lnTo>
                    <a:pt x="2466" y="1018"/>
                  </a:lnTo>
                  <a:close/>
                  <a:moveTo>
                    <a:pt x="2466" y="973"/>
                  </a:moveTo>
                  <a:lnTo>
                    <a:pt x="2499" y="973"/>
                  </a:lnTo>
                  <a:lnTo>
                    <a:pt x="2499" y="940"/>
                  </a:lnTo>
                  <a:lnTo>
                    <a:pt x="2466" y="940"/>
                  </a:lnTo>
                  <a:lnTo>
                    <a:pt x="2466" y="973"/>
                  </a:lnTo>
                  <a:lnTo>
                    <a:pt x="2466" y="973"/>
                  </a:lnTo>
                  <a:close/>
                  <a:moveTo>
                    <a:pt x="2466" y="1105"/>
                  </a:moveTo>
                  <a:lnTo>
                    <a:pt x="2499" y="1105"/>
                  </a:lnTo>
                  <a:lnTo>
                    <a:pt x="2499" y="1077"/>
                  </a:lnTo>
                  <a:lnTo>
                    <a:pt x="2466" y="1077"/>
                  </a:lnTo>
                  <a:lnTo>
                    <a:pt x="2466" y="1105"/>
                  </a:lnTo>
                  <a:lnTo>
                    <a:pt x="2466" y="1105"/>
                  </a:lnTo>
                  <a:close/>
                  <a:moveTo>
                    <a:pt x="2466" y="1061"/>
                  </a:moveTo>
                  <a:lnTo>
                    <a:pt x="2499" y="1061"/>
                  </a:lnTo>
                  <a:lnTo>
                    <a:pt x="2499" y="1032"/>
                  </a:lnTo>
                  <a:lnTo>
                    <a:pt x="2466" y="1032"/>
                  </a:lnTo>
                  <a:lnTo>
                    <a:pt x="2466" y="1061"/>
                  </a:lnTo>
                  <a:lnTo>
                    <a:pt x="2466" y="1061"/>
                  </a:lnTo>
                  <a:close/>
                  <a:moveTo>
                    <a:pt x="2466" y="1195"/>
                  </a:moveTo>
                  <a:lnTo>
                    <a:pt x="2499" y="1195"/>
                  </a:lnTo>
                  <a:lnTo>
                    <a:pt x="2499" y="1165"/>
                  </a:lnTo>
                  <a:lnTo>
                    <a:pt x="2466" y="1165"/>
                  </a:lnTo>
                  <a:lnTo>
                    <a:pt x="2466" y="1195"/>
                  </a:lnTo>
                  <a:lnTo>
                    <a:pt x="2466" y="1195"/>
                  </a:lnTo>
                  <a:close/>
                  <a:moveTo>
                    <a:pt x="2466" y="1150"/>
                  </a:moveTo>
                  <a:lnTo>
                    <a:pt x="2499" y="1150"/>
                  </a:lnTo>
                  <a:lnTo>
                    <a:pt x="2499" y="1120"/>
                  </a:lnTo>
                  <a:lnTo>
                    <a:pt x="2466" y="1120"/>
                  </a:lnTo>
                  <a:lnTo>
                    <a:pt x="2466" y="1150"/>
                  </a:lnTo>
                  <a:lnTo>
                    <a:pt x="2466" y="1150"/>
                  </a:lnTo>
                  <a:close/>
                  <a:moveTo>
                    <a:pt x="2466" y="1240"/>
                  </a:moveTo>
                  <a:lnTo>
                    <a:pt x="2499" y="1240"/>
                  </a:lnTo>
                  <a:lnTo>
                    <a:pt x="2499" y="1209"/>
                  </a:lnTo>
                  <a:lnTo>
                    <a:pt x="2466" y="1209"/>
                  </a:lnTo>
                  <a:lnTo>
                    <a:pt x="2466" y="1240"/>
                  </a:lnTo>
                  <a:lnTo>
                    <a:pt x="2466" y="1240"/>
                  </a:lnTo>
                  <a:close/>
                  <a:moveTo>
                    <a:pt x="2466" y="1287"/>
                  </a:moveTo>
                  <a:lnTo>
                    <a:pt x="2499" y="1287"/>
                  </a:lnTo>
                  <a:lnTo>
                    <a:pt x="2499" y="1254"/>
                  </a:lnTo>
                  <a:lnTo>
                    <a:pt x="2466" y="1254"/>
                  </a:lnTo>
                  <a:lnTo>
                    <a:pt x="2466" y="1287"/>
                  </a:lnTo>
                  <a:lnTo>
                    <a:pt x="2466" y="1287"/>
                  </a:lnTo>
                  <a:close/>
                  <a:moveTo>
                    <a:pt x="2466" y="1330"/>
                  </a:moveTo>
                  <a:lnTo>
                    <a:pt x="2499" y="1330"/>
                  </a:lnTo>
                  <a:lnTo>
                    <a:pt x="2499" y="1299"/>
                  </a:lnTo>
                  <a:lnTo>
                    <a:pt x="2466" y="1299"/>
                  </a:lnTo>
                  <a:lnTo>
                    <a:pt x="2466" y="1330"/>
                  </a:lnTo>
                  <a:lnTo>
                    <a:pt x="2466" y="1330"/>
                  </a:lnTo>
                  <a:close/>
                  <a:moveTo>
                    <a:pt x="2466" y="1375"/>
                  </a:moveTo>
                  <a:lnTo>
                    <a:pt x="2499" y="1375"/>
                  </a:lnTo>
                  <a:lnTo>
                    <a:pt x="2499" y="1346"/>
                  </a:lnTo>
                  <a:lnTo>
                    <a:pt x="2466" y="1346"/>
                  </a:lnTo>
                  <a:lnTo>
                    <a:pt x="2466" y="1375"/>
                  </a:lnTo>
                  <a:lnTo>
                    <a:pt x="2466" y="1375"/>
                  </a:lnTo>
                  <a:close/>
                  <a:moveTo>
                    <a:pt x="2466" y="1420"/>
                  </a:moveTo>
                  <a:lnTo>
                    <a:pt x="2499" y="1420"/>
                  </a:lnTo>
                  <a:lnTo>
                    <a:pt x="2499" y="1389"/>
                  </a:lnTo>
                  <a:lnTo>
                    <a:pt x="2466" y="1389"/>
                  </a:lnTo>
                  <a:lnTo>
                    <a:pt x="2466" y="1420"/>
                  </a:lnTo>
                  <a:lnTo>
                    <a:pt x="2466" y="1420"/>
                  </a:lnTo>
                  <a:close/>
                  <a:moveTo>
                    <a:pt x="2466" y="1465"/>
                  </a:moveTo>
                  <a:lnTo>
                    <a:pt x="2499" y="1465"/>
                  </a:lnTo>
                  <a:lnTo>
                    <a:pt x="2499" y="1434"/>
                  </a:lnTo>
                  <a:lnTo>
                    <a:pt x="2466" y="1434"/>
                  </a:lnTo>
                  <a:lnTo>
                    <a:pt x="2466" y="1465"/>
                  </a:lnTo>
                  <a:lnTo>
                    <a:pt x="2466" y="1465"/>
                  </a:lnTo>
                  <a:close/>
                  <a:moveTo>
                    <a:pt x="2466" y="1509"/>
                  </a:moveTo>
                  <a:lnTo>
                    <a:pt x="2499" y="1509"/>
                  </a:lnTo>
                  <a:lnTo>
                    <a:pt x="2499" y="1479"/>
                  </a:lnTo>
                  <a:lnTo>
                    <a:pt x="2466" y="1479"/>
                  </a:lnTo>
                  <a:lnTo>
                    <a:pt x="2466" y="1509"/>
                  </a:lnTo>
                  <a:lnTo>
                    <a:pt x="2466" y="1509"/>
                  </a:lnTo>
                  <a:close/>
                  <a:moveTo>
                    <a:pt x="2466" y="1557"/>
                  </a:moveTo>
                  <a:lnTo>
                    <a:pt x="2499" y="1557"/>
                  </a:lnTo>
                  <a:lnTo>
                    <a:pt x="2499" y="1524"/>
                  </a:lnTo>
                  <a:lnTo>
                    <a:pt x="2466" y="1524"/>
                  </a:lnTo>
                  <a:lnTo>
                    <a:pt x="2466" y="1557"/>
                  </a:lnTo>
                  <a:lnTo>
                    <a:pt x="2466" y="1557"/>
                  </a:lnTo>
                  <a:close/>
                  <a:moveTo>
                    <a:pt x="2466" y="1599"/>
                  </a:moveTo>
                  <a:lnTo>
                    <a:pt x="2499" y="1599"/>
                  </a:lnTo>
                  <a:lnTo>
                    <a:pt x="2499" y="1568"/>
                  </a:lnTo>
                  <a:lnTo>
                    <a:pt x="2466" y="1568"/>
                  </a:lnTo>
                  <a:lnTo>
                    <a:pt x="2466" y="1599"/>
                  </a:lnTo>
                  <a:lnTo>
                    <a:pt x="2466" y="1599"/>
                  </a:lnTo>
                  <a:close/>
                  <a:moveTo>
                    <a:pt x="2466" y="1644"/>
                  </a:moveTo>
                  <a:lnTo>
                    <a:pt x="2499" y="1644"/>
                  </a:lnTo>
                  <a:lnTo>
                    <a:pt x="2499" y="1611"/>
                  </a:lnTo>
                  <a:lnTo>
                    <a:pt x="2466" y="1611"/>
                  </a:lnTo>
                  <a:lnTo>
                    <a:pt x="2466" y="1644"/>
                  </a:lnTo>
                  <a:lnTo>
                    <a:pt x="2466" y="1644"/>
                  </a:lnTo>
                  <a:close/>
                  <a:moveTo>
                    <a:pt x="2466" y="1689"/>
                  </a:moveTo>
                  <a:lnTo>
                    <a:pt x="2499" y="1689"/>
                  </a:lnTo>
                  <a:lnTo>
                    <a:pt x="2499" y="1661"/>
                  </a:lnTo>
                  <a:lnTo>
                    <a:pt x="2466" y="1661"/>
                  </a:lnTo>
                  <a:lnTo>
                    <a:pt x="2466" y="1689"/>
                  </a:lnTo>
                  <a:lnTo>
                    <a:pt x="2466" y="1689"/>
                  </a:lnTo>
                  <a:close/>
                  <a:moveTo>
                    <a:pt x="2466" y="1734"/>
                  </a:moveTo>
                  <a:lnTo>
                    <a:pt x="2499" y="1734"/>
                  </a:lnTo>
                  <a:lnTo>
                    <a:pt x="2499" y="1703"/>
                  </a:lnTo>
                  <a:lnTo>
                    <a:pt x="2466" y="1703"/>
                  </a:lnTo>
                  <a:lnTo>
                    <a:pt x="2466" y="1734"/>
                  </a:lnTo>
                  <a:lnTo>
                    <a:pt x="2466" y="1734"/>
                  </a:lnTo>
                  <a:close/>
                  <a:moveTo>
                    <a:pt x="2466" y="1779"/>
                  </a:moveTo>
                  <a:lnTo>
                    <a:pt x="2499" y="1779"/>
                  </a:lnTo>
                  <a:lnTo>
                    <a:pt x="2499" y="1748"/>
                  </a:lnTo>
                  <a:lnTo>
                    <a:pt x="2466" y="1748"/>
                  </a:lnTo>
                  <a:lnTo>
                    <a:pt x="2466" y="1779"/>
                  </a:lnTo>
                  <a:lnTo>
                    <a:pt x="2466" y="1779"/>
                  </a:lnTo>
                  <a:close/>
                  <a:moveTo>
                    <a:pt x="2466" y="1821"/>
                  </a:moveTo>
                  <a:lnTo>
                    <a:pt x="2499" y="1821"/>
                  </a:lnTo>
                  <a:lnTo>
                    <a:pt x="2499" y="1793"/>
                  </a:lnTo>
                  <a:lnTo>
                    <a:pt x="2466" y="1793"/>
                  </a:lnTo>
                  <a:lnTo>
                    <a:pt x="2466" y="1821"/>
                  </a:lnTo>
                  <a:lnTo>
                    <a:pt x="2466" y="1821"/>
                  </a:lnTo>
                  <a:close/>
                  <a:moveTo>
                    <a:pt x="2466" y="1868"/>
                  </a:moveTo>
                  <a:lnTo>
                    <a:pt x="2499" y="1868"/>
                  </a:lnTo>
                  <a:lnTo>
                    <a:pt x="2499" y="1838"/>
                  </a:lnTo>
                  <a:lnTo>
                    <a:pt x="2466" y="1838"/>
                  </a:lnTo>
                  <a:lnTo>
                    <a:pt x="2466" y="1868"/>
                  </a:lnTo>
                  <a:lnTo>
                    <a:pt x="2466" y="1868"/>
                  </a:lnTo>
                  <a:close/>
                  <a:moveTo>
                    <a:pt x="2466" y="1913"/>
                  </a:moveTo>
                  <a:lnTo>
                    <a:pt x="2499" y="1913"/>
                  </a:lnTo>
                  <a:lnTo>
                    <a:pt x="2499" y="1880"/>
                  </a:lnTo>
                  <a:lnTo>
                    <a:pt x="2466" y="1880"/>
                  </a:lnTo>
                  <a:lnTo>
                    <a:pt x="2466" y="1913"/>
                  </a:lnTo>
                  <a:lnTo>
                    <a:pt x="2466" y="1913"/>
                  </a:lnTo>
                  <a:close/>
                  <a:moveTo>
                    <a:pt x="2466" y="1958"/>
                  </a:moveTo>
                  <a:lnTo>
                    <a:pt x="2499" y="1958"/>
                  </a:lnTo>
                  <a:lnTo>
                    <a:pt x="2499" y="1930"/>
                  </a:lnTo>
                  <a:lnTo>
                    <a:pt x="2466" y="1930"/>
                  </a:lnTo>
                  <a:lnTo>
                    <a:pt x="2466" y="1958"/>
                  </a:lnTo>
                  <a:lnTo>
                    <a:pt x="2466" y="1958"/>
                  </a:lnTo>
                  <a:close/>
                  <a:moveTo>
                    <a:pt x="2511" y="208"/>
                  </a:moveTo>
                  <a:lnTo>
                    <a:pt x="2544" y="208"/>
                  </a:lnTo>
                  <a:lnTo>
                    <a:pt x="2544" y="180"/>
                  </a:lnTo>
                  <a:lnTo>
                    <a:pt x="2511" y="180"/>
                  </a:lnTo>
                  <a:lnTo>
                    <a:pt x="2511" y="208"/>
                  </a:lnTo>
                  <a:lnTo>
                    <a:pt x="2511" y="208"/>
                  </a:lnTo>
                  <a:close/>
                  <a:moveTo>
                    <a:pt x="2511" y="165"/>
                  </a:moveTo>
                  <a:lnTo>
                    <a:pt x="2544" y="165"/>
                  </a:lnTo>
                  <a:lnTo>
                    <a:pt x="2544" y="132"/>
                  </a:lnTo>
                  <a:lnTo>
                    <a:pt x="2511" y="132"/>
                  </a:lnTo>
                  <a:lnTo>
                    <a:pt x="2511" y="165"/>
                  </a:lnTo>
                  <a:lnTo>
                    <a:pt x="2511" y="165"/>
                  </a:lnTo>
                  <a:close/>
                  <a:moveTo>
                    <a:pt x="2511" y="298"/>
                  </a:moveTo>
                  <a:lnTo>
                    <a:pt x="2544" y="298"/>
                  </a:lnTo>
                  <a:lnTo>
                    <a:pt x="2544" y="269"/>
                  </a:lnTo>
                  <a:lnTo>
                    <a:pt x="2511" y="269"/>
                  </a:lnTo>
                  <a:lnTo>
                    <a:pt x="2511" y="298"/>
                  </a:lnTo>
                  <a:lnTo>
                    <a:pt x="2511" y="298"/>
                  </a:lnTo>
                  <a:close/>
                  <a:moveTo>
                    <a:pt x="2511" y="253"/>
                  </a:moveTo>
                  <a:lnTo>
                    <a:pt x="2544" y="253"/>
                  </a:lnTo>
                  <a:lnTo>
                    <a:pt x="2544" y="224"/>
                  </a:lnTo>
                  <a:lnTo>
                    <a:pt x="2511" y="224"/>
                  </a:lnTo>
                  <a:lnTo>
                    <a:pt x="2511" y="253"/>
                  </a:lnTo>
                  <a:lnTo>
                    <a:pt x="2511" y="253"/>
                  </a:lnTo>
                  <a:close/>
                  <a:moveTo>
                    <a:pt x="2511" y="390"/>
                  </a:moveTo>
                  <a:lnTo>
                    <a:pt x="2544" y="390"/>
                  </a:lnTo>
                  <a:lnTo>
                    <a:pt x="2544" y="357"/>
                  </a:lnTo>
                  <a:lnTo>
                    <a:pt x="2511" y="357"/>
                  </a:lnTo>
                  <a:lnTo>
                    <a:pt x="2511" y="390"/>
                  </a:lnTo>
                  <a:lnTo>
                    <a:pt x="2511" y="390"/>
                  </a:lnTo>
                  <a:close/>
                  <a:moveTo>
                    <a:pt x="2511" y="343"/>
                  </a:moveTo>
                  <a:lnTo>
                    <a:pt x="2544" y="343"/>
                  </a:lnTo>
                  <a:lnTo>
                    <a:pt x="2544" y="312"/>
                  </a:lnTo>
                  <a:lnTo>
                    <a:pt x="2511" y="312"/>
                  </a:lnTo>
                  <a:lnTo>
                    <a:pt x="2511" y="343"/>
                  </a:lnTo>
                  <a:lnTo>
                    <a:pt x="2511" y="343"/>
                  </a:lnTo>
                  <a:close/>
                  <a:moveTo>
                    <a:pt x="2511" y="480"/>
                  </a:moveTo>
                  <a:lnTo>
                    <a:pt x="2544" y="480"/>
                  </a:lnTo>
                  <a:lnTo>
                    <a:pt x="2544" y="449"/>
                  </a:lnTo>
                  <a:lnTo>
                    <a:pt x="2511" y="449"/>
                  </a:lnTo>
                  <a:lnTo>
                    <a:pt x="2511" y="480"/>
                  </a:lnTo>
                  <a:lnTo>
                    <a:pt x="2511" y="480"/>
                  </a:lnTo>
                  <a:close/>
                  <a:moveTo>
                    <a:pt x="2511" y="435"/>
                  </a:moveTo>
                  <a:lnTo>
                    <a:pt x="2544" y="435"/>
                  </a:lnTo>
                  <a:lnTo>
                    <a:pt x="2544" y="402"/>
                  </a:lnTo>
                  <a:lnTo>
                    <a:pt x="2511" y="402"/>
                  </a:lnTo>
                  <a:lnTo>
                    <a:pt x="2511" y="435"/>
                  </a:lnTo>
                  <a:lnTo>
                    <a:pt x="2511" y="435"/>
                  </a:lnTo>
                  <a:close/>
                  <a:moveTo>
                    <a:pt x="2511" y="567"/>
                  </a:moveTo>
                  <a:lnTo>
                    <a:pt x="2544" y="567"/>
                  </a:lnTo>
                  <a:lnTo>
                    <a:pt x="2544" y="539"/>
                  </a:lnTo>
                  <a:lnTo>
                    <a:pt x="2511" y="539"/>
                  </a:lnTo>
                  <a:lnTo>
                    <a:pt x="2511" y="567"/>
                  </a:lnTo>
                  <a:lnTo>
                    <a:pt x="2511" y="567"/>
                  </a:lnTo>
                  <a:close/>
                  <a:moveTo>
                    <a:pt x="2511" y="522"/>
                  </a:moveTo>
                  <a:lnTo>
                    <a:pt x="2544" y="522"/>
                  </a:lnTo>
                  <a:lnTo>
                    <a:pt x="2544" y="494"/>
                  </a:lnTo>
                  <a:lnTo>
                    <a:pt x="2511" y="494"/>
                  </a:lnTo>
                  <a:lnTo>
                    <a:pt x="2511" y="522"/>
                  </a:lnTo>
                  <a:lnTo>
                    <a:pt x="2511" y="522"/>
                  </a:lnTo>
                  <a:close/>
                  <a:moveTo>
                    <a:pt x="2511" y="659"/>
                  </a:moveTo>
                  <a:lnTo>
                    <a:pt x="2544" y="659"/>
                  </a:lnTo>
                  <a:lnTo>
                    <a:pt x="2544" y="626"/>
                  </a:lnTo>
                  <a:lnTo>
                    <a:pt x="2511" y="626"/>
                  </a:lnTo>
                  <a:lnTo>
                    <a:pt x="2511" y="659"/>
                  </a:lnTo>
                  <a:lnTo>
                    <a:pt x="2511" y="659"/>
                  </a:lnTo>
                  <a:close/>
                  <a:moveTo>
                    <a:pt x="2511" y="612"/>
                  </a:moveTo>
                  <a:lnTo>
                    <a:pt x="2544" y="612"/>
                  </a:lnTo>
                  <a:lnTo>
                    <a:pt x="2544" y="581"/>
                  </a:lnTo>
                  <a:lnTo>
                    <a:pt x="2511" y="581"/>
                  </a:lnTo>
                  <a:lnTo>
                    <a:pt x="2511" y="612"/>
                  </a:lnTo>
                  <a:lnTo>
                    <a:pt x="2511" y="612"/>
                  </a:lnTo>
                  <a:close/>
                  <a:moveTo>
                    <a:pt x="2511" y="704"/>
                  </a:moveTo>
                  <a:lnTo>
                    <a:pt x="2544" y="704"/>
                  </a:lnTo>
                  <a:lnTo>
                    <a:pt x="2544" y="671"/>
                  </a:lnTo>
                  <a:lnTo>
                    <a:pt x="2511" y="671"/>
                  </a:lnTo>
                  <a:lnTo>
                    <a:pt x="2511" y="704"/>
                  </a:lnTo>
                  <a:lnTo>
                    <a:pt x="2511" y="704"/>
                  </a:lnTo>
                  <a:close/>
                  <a:moveTo>
                    <a:pt x="2511" y="836"/>
                  </a:moveTo>
                  <a:lnTo>
                    <a:pt x="2544" y="836"/>
                  </a:lnTo>
                  <a:lnTo>
                    <a:pt x="2544" y="808"/>
                  </a:lnTo>
                  <a:lnTo>
                    <a:pt x="2511" y="808"/>
                  </a:lnTo>
                  <a:lnTo>
                    <a:pt x="2511" y="836"/>
                  </a:lnTo>
                  <a:lnTo>
                    <a:pt x="2511" y="836"/>
                  </a:lnTo>
                  <a:close/>
                  <a:moveTo>
                    <a:pt x="2511" y="926"/>
                  </a:moveTo>
                  <a:lnTo>
                    <a:pt x="2544" y="926"/>
                  </a:lnTo>
                  <a:lnTo>
                    <a:pt x="2544" y="895"/>
                  </a:lnTo>
                  <a:lnTo>
                    <a:pt x="2511" y="895"/>
                  </a:lnTo>
                  <a:lnTo>
                    <a:pt x="2511" y="926"/>
                  </a:lnTo>
                  <a:lnTo>
                    <a:pt x="2511" y="926"/>
                  </a:lnTo>
                  <a:close/>
                  <a:moveTo>
                    <a:pt x="2511" y="881"/>
                  </a:moveTo>
                  <a:lnTo>
                    <a:pt x="2544" y="881"/>
                  </a:lnTo>
                  <a:lnTo>
                    <a:pt x="2544" y="850"/>
                  </a:lnTo>
                  <a:lnTo>
                    <a:pt x="2511" y="850"/>
                  </a:lnTo>
                  <a:lnTo>
                    <a:pt x="2511" y="881"/>
                  </a:lnTo>
                  <a:lnTo>
                    <a:pt x="2511" y="881"/>
                  </a:lnTo>
                  <a:close/>
                  <a:moveTo>
                    <a:pt x="2511" y="1018"/>
                  </a:moveTo>
                  <a:lnTo>
                    <a:pt x="2544" y="1018"/>
                  </a:lnTo>
                  <a:lnTo>
                    <a:pt x="2544" y="985"/>
                  </a:lnTo>
                  <a:lnTo>
                    <a:pt x="2511" y="985"/>
                  </a:lnTo>
                  <a:lnTo>
                    <a:pt x="2511" y="1018"/>
                  </a:lnTo>
                  <a:lnTo>
                    <a:pt x="2511" y="1018"/>
                  </a:lnTo>
                  <a:close/>
                  <a:moveTo>
                    <a:pt x="2511" y="973"/>
                  </a:moveTo>
                  <a:lnTo>
                    <a:pt x="2544" y="973"/>
                  </a:lnTo>
                  <a:lnTo>
                    <a:pt x="2544" y="940"/>
                  </a:lnTo>
                  <a:lnTo>
                    <a:pt x="2511" y="940"/>
                  </a:lnTo>
                  <a:lnTo>
                    <a:pt x="2511" y="973"/>
                  </a:lnTo>
                  <a:lnTo>
                    <a:pt x="2511" y="973"/>
                  </a:lnTo>
                  <a:close/>
                  <a:moveTo>
                    <a:pt x="2511" y="1105"/>
                  </a:moveTo>
                  <a:lnTo>
                    <a:pt x="2544" y="1105"/>
                  </a:lnTo>
                  <a:lnTo>
                    <a:pt x="2544" y="1077"/>
                  </a:lnTo>
                  <a:lnTo>
                    <a:pt x="2511" y="1077"/>
                  </a:lnTo>
                  <a:lnTo>
                    <a:pt x="2511" y="1105"/>
                  </a:lnTo>
                  <a:lnTo>
                    <a:pt x="2511" y="1105"/>
                  </a:lnTo>
                  <a:close/>
                  <a:moveTo>
                    <a:pt x="2511" y="1061"/>
                  </a:moveTo>
                  <a:lnTo>
                    <a:pt x="2544" y="1061"/>
                  </a:lnTo>
                  <a:lnTo>
                    <a:pt x="2544" y="1032"/>
                  </a:lnTo>
                  <a:lnTo>
                    <a:pt x="2511" y="1032"/>
                  </a:lnTo>
                  <a:lnTo>
                    <a:pt x="2511" y="1061"/>
                  </a:lnTo>
                  <a:lnTo>
                    <a:pt x="2511" y="1061"/>
                  </a:lnTo>
                  <a:close/>
                  <a:moveTo>
                    <a:pt x="2511" y="1195"/>
                  </a:moveTo>
                  <a:lnTo>
                    <a:pt x="2544" y="1195"/>
                  </a:lnTo>
                  <a:lnTo>
                    <a:pt x="2544" y="1165"/>
                  </a:lnTo>
                  <a:lnTo>
                    <a:pt x="2511" y="1165"/>
                  </a:lnTo>
                  <a:lnTo>
                    <a:pt x="2511" y="1195"/>
                  </a:lnTo>
                  <a:lnTo>
                    <a:pt x="2511" y="1195"/>
                  </a:lnTo>
                  <a:close/>
                  <a:moveTo>
                    <a:pt x="2511" y="1150"/>
                  </a:moveTo>
                  <a:lnTo>
                    <a:pt x="2544" y="1150"/>
                  </a:lnTo>
                  <a:lnTo>
                    <a:pt x="2544" y="1120"/>
                  </a:lnTo>
                  <a:lnTo>
                    <a:pt x="2511" y="1120"/>
                  </a:lnTo>
                  <a:lnTo>
                    <a:pt x="2511" y="1150"/>
                  </a:lnTo>
                  <a:lnTo>
                    <a:pt x="2511" y="1150"/>
                  </a:lnTo>
                  <a:close/>
                  <a:moveTo>
                    <a:pt x="2511" y="1240"/>
                  </a:moveTo>
                  <a:lnTo>
                    <a:pt x="2544" y="1240"/>
                  </a:lnTo>
                  <a:lnTo>
                    <a:pt x="2544" y="1209"/>
                  </a:lnTo>
                  <a:lnTo>
                    <a:pt x="2511" y="1209"/>
                  </a:lnTo>
                  <a:lnTo>
                    <a:pt x="2511" y="1240"/>
                  </a:lnTo>
                  <a:lnTo>
                    <a:pt x="2511" y="1240"/>
                  </a:lnTo>
                  <a:close/>
                  <a:moveTo>
                    <a:pt x="2511" y="1287"/>
                  </a:moveTo>
                  <a:lnTo>
                    <a:pt x="2544" y="1287"/>
                  </a:lnTo>
                  <a:lnTo>
                    <a:pt x="2544" y="1254"/>
                  </a:lnTo>
                  <a:lnTo>
                    <a:pt x="2511" y="1254"/>
                  </a:lnTo>
                  <a:lnTo>
                    <a:pt x="2511" y="1287"/>
                  </a:lnTo>
                  <a:lnTo>
                    <a:pt x="2511" y="1287"/>
                  </a:lnTo>
                  <a:close/>
                  <a:moveTo>
                    <a:pt x="2511" y="1330"/>
                  </a:moveTo>
                  <a:lnTo>
                    <a:pt x="2544" y="1330"/>
                  </a:lnTo>
                  <a:lnTo>
                    <a:pt x="2544" y="1299"/>
                  </a:lnTo>
                  <a:lnTo>
                    <a:pt x="2511" y="1299"/>
                  </a:lnTo>
                  <a:lnTo>
                    <a:pt x="2511" y="1330"/>
                  </a:lnTo>
                  <a:lnTo>
                    <a:pt x="2511" y="1330"/>
                  </a:lnTo>
                  <a:close/>
                  <a:moveTo>
                    <a:pt x="2511" y="1375"/>
                  </a:moveTo>
                  <a:lnTo>
                    <a:pt x="2544" y="1375"/>
                  </a:lnTo>
                  <a:lnTo>
                    <a:pt x="2544" y="1346"/>
                  </a:lnTo>
                  <a:lnTo>
                    <a:pt x="2511" y="1346"/>
                  </a:lnTo>
                  <a:lnTo>
                    <a:pt x="2511" y="1375"/>
                  </a:lnTo>
                  <a:lnTo>
                    <a:pt x="2511" y="1375"/>
                  </a:lnTo>
                  <a:close/>
                  <a:moveTo>
                    <a:pt x="2511" y="1420"/>
                  </a:moveTo>
                  <a:lnTo>
                    <a:pt x="2544" y="1420"/>
                  </a:lnTo>
                  <a:lnTo>
                    <a:pt x="2544" y="1389"/>
                  </a:lnTo>
                  <a:lnTo>
                    <a:pt x="2511" y="1389"/>
                  </a:lnTo>
                  <a:lnTo>
                    <a:pt x="2511" y="1420"/>
                  </a:lnTo>
                  <a:lnTo>
                    <a:pt x="2511" y="1420"/>
                  </a:lnTo>
                  <a:close/>
                  <a:moveTo>
                    <a:pt x="2511" y="1465"/>
                  </a:moveTo>
                  <a:lnTo>
                    <a:pt x="2544" y="1465"/>
                  </a:lnTo>
                  <a:lnTo>
                    <a:pt x="2544" y="1434"/>
                  </a:lnTo>
                  <a:lnTo>
                    <a:pt x="2511" y="1434"/>
                  </a:lnTo>
                  <a:lnTo>
                    <a:pt x="2511" y="1465"/>
                  </a:lnTo>
                  <a:lnTo>
                    <a:pt x="2511" y="1465"/>
                  </a:lnTo>
                  <a:close/>
                  <a:moveTo>
                    <a:pt x="2511" y="1509"/>
                  </a:moveTo>
                  <a:lnTo>
                    <a:pt x="2544" y="1509"/>
                  </a:lnTo>
                  <a:lnTo>
                    <a:pt x="2544" y="1479"/>
                  </a:lnTo>
                  <a:lnTo>
                    <a:pt x="2511" y="1479"/>
                  </a:lnTo>
                  <a:lnTo>
                    <a:pt x="2511" y="1509"/>
                  </a:lnTo>
                  <a:lnTo>
                    <a:pt x="2511" y="1509"/>
                  </a:lnTo>
                  <a:close/>
                  <a:moveTo>
                    <a:pt x="2511" y="1557"/>
                  </a:moveTo>
                  <a:lnTo>
                    <a:pt x="2544" y="1557"/>
                  </a:lnTo>
                  <a:lnTo>
                    <a:pt x="2544" y="1524"/>
                  </a:lnTo>
                  <a:lnTo>
                    <a:pt x="2511" y="1524"/>
                  </a:lnTo>
                  <a:lnTo>
                    <a:pt x="2511" y="1557"/>
                  </a:lnTo>
                  <a:lnTo>
                    <a:pt x="2511" y="1557"/>
                  </a:lnTo>
                  <a:close/>
                  <a:moveTo>
                    <a:pt x="2511" y="1599"/>
                  </a:moveTo>
                  <a:lnTo>
                    <a:pt x="2544" y="1599"/>
                  </a:lnTo>
                  <a:lnTo>
                    <a:pt x="2544" y="1568"/>
                  </a:lnTo>
                  <a:lnTo>
                    <a:pt x="2511" y="1568"/>
                  </a:lnTo>
                  <a:lnTo>
                    <a:pt x="2511" y="1599"/>
                  </a:lnTo>
                  <a:lnTo>
                    <a:pt x="2511" y="1599"/>
                  </a:lnTo>
                  <a:close/>
                  <a:moveTo>
                    <a:pt x="2511" y="1644"/>
                  </a:moveTo>
                  <a:lnTo>
                    <a:pt x="2544" y="1644"/>
                  </a:lnTo>
                  <a:lnTo>
                    <a:pt x="2544" y="1611"/>
                  </a:lnTo>
                  <a:lnTo>
                    <a:pt x="2511" y="1611"/>
                  </a:lnTo>
                  <a:lnTo>
                    <a:pt x="2511" y="1644"/>
                  </a:lnTo>
                  <a:lnTo>
                    <a:pt x="2511" y="1644"/>
                  </a:lnTo>
                  <a:close/>
                  <a:moveTo>
                    <a:pt x="2511" y="1689"/>
                  </a:moveTo>
                  <a:lnTo>
                    <a:pt x="2544" y="1689"/>
                  </a:lnTo>
                  <a:lnTo>
                    <a:pt x="2544" y="1661"/>
                  </a:lnTo>
                  <a:lnTo>
                    <a:pt x="2511" y="1661"/>
                  </a:lnTo>
                  <a:lnTo>
                    <a:pt x="2511" y="1689"/>
                  </a:lnTo>
                  <a:lnTo>
                    <a:pt x="2511" y="1689"/>
                  </a:lnTo>
                  <a:close/>
                  <a:moveTo>
                    <a:pt x="2511" y="1734"/>
                  </a:moveTo>
                  <a:lnTo>
                    <a:pt x="2544" y="1734"/>
                  </a:lnTo>
                  <a:lnTo>
                    <a:pt x="2544" y="1703"/>
                  </a:lnTo>
                  <a:lnTo>
                    <a:pt x="2511" y="1703"/>
                  </a:lnTo>
                  <a:lnTo>
                    <a:pt x="2511" y="1734"/>
                  </a:lnTo>
                  <a:lnTo>
                    <a:pt x="2511" y="1734"/>
                  </a:lnTo>
                  <a:close/>
                  <a:moveTo>
                    <a:pt x="2511" y="1779"/>
                  </a:moveTo>
                  <a:lnTo>
                    <a:pt x="2544" y="1779"/>
                  </a:lnTo>
                  <a:lnTo>
                    <a:pt x="2544" y="1748"/>
                  </a:lnTo>
                  <a:lnTo>
                    <a:pt x="2511" y="1748"/>
                  </a:lnTo>
                  <a:lnTo>
                    <a:pt x="2511" y="1779"/>
                  </a:lnTo>
                  <a:lnTo>
                    <a:pt x="2511" y="1779"/>
                  </a:lnTo>
                  <a:close/>
                  <a:moveTo>
                    <a:pt x="2511" y="1821"/>
                  </a:moveTo>
                  <a:lnTo>
                    <a:pt x="2544" y="1821"/>
                  </a:lnTo>
                  <a:lnTo>
                    <a:pt x="2544" y="1793"/>
                  </a:lnTo>
                  <a:lnTo>
                    <a:pt x="2511" y="1793"/>
                  </a:lnTo>
                  <a:lnTo>
                    <a:pt x="2511" y="1821"/>
                  </a:lnTo>
                  <a:lnTo>
                    <a:pt x="2511" y="1821"/>
                  </a:lnTo>
                  <a:close/>
                  <a:moveTo>
                    <a:pt x="2511" y="1868"/>
                  </a:moveTo>
                  <a:lnTo>
                    <a:pt x="2544" y="1868"/>
                  </a:lnTo>
                  <a:lnTo>
                    <a:pt x="2544" y="1838"/>
                  </a:lnTo>
                  <a:lnTo>
                    <a:pt x="2511" y="1838"/>
                  </a:lnTo>
                  <a:lnTo>
                    <a:pt x="2511" y="1868"/>
                  </a:lnTo>
                  <a:lnTo>
                    <a:pt x="2511" y="1868"/>
                  </a:lnTo>
                  <a:close/>
                  <a:moveTo>
                    <a:pt x="2511" y="1913"/>
                  </a:moveTo>
                  <a:lnTo>
                    <a:pt x="2544" y="1913"/>
                  </a:lnTo>
                  <a:lnTo>
                    <a:pt x="2544" y="1880"/>
                  </a:lnTo>
                  <a:lnTo>
                    <a:pt x="2511" y="1880"/>
                  </a:lnTo>
                  <a:lnTo>
                    <a:pt x="2511" y="1913"/>
                  </a:lnTo>
                  <a:lnTo>
                    <a:pt x="2511" y="1913"/>
                  </a:lnTo>
                  <a:close/>
                  <a:moveTo>
                    <a:pt x="2511" y="1958"/>
                  </a:moveTo>
                  <a:lnTo>
                    <a:pt x="2544" y="1958"/>
                  </a:lnTo>
                  <a:lnTo>
                    <a:pt x="2544" y="1930"/>
                  </a:lnTo>
                  <a:lnTo>
                    <a:pt x="2511" y="1930"/>
                  </a:lnTo>
                  <a:lnTo>
                    <a:pt x="2511" y="1958"/>
                  </a:lnTo>
                  <a:lnTo>
                    <a:pt x="2511" y="1958"/>
                  </a:lnTo>
                  <a:close/>
                  <a:moveTo>
                    <a:pt x="2511" y="2003"/>
                  </a:moveTo>
                  <a:lnTo>
                    <a:pt x="2544" y="2003"/>
                  </a:lnTo>
                  <a:lnTo>
                    <a:pt x="2544" y="1972"/>
                  </a:lnTo>
                  <a:lnTo>
                    <a:pt x="2511" y="1972"/>
                  </a:lnTo>
                  <a:lnTo>
                    <a:pt x="2511" y="2003"/>
                  </a:lnTo>
                  <a:lnTo>
                    <a:pt x="2511" y="2003"/>
                  </a:lnTo>
                  <a:close/>
                  <a:moveTo>
                    <a:pt x="2558" y="208"/>
                  </a:moveTo>
                  <a:lnTo>
                    <a:pt x="2589" y="208"/>
                  </a:lnTo>
                  <a:lnTo>
                    <a:pt x="2589" y="180"/>
                  </a:lnTo>
                  <a:lnTo>
                    <a:pt x="2558" y="180"/>
                  </a:lnTo>
                  <a:lnTo>
                    <a:pt x="2558" y="208"/>
                  </a:lnTo>
                  <a:lnTo>
                    <a:pt x="2558" y="208"/>
                  </a:lnTo>
                  <a:close/>
                  <a:moveTo>
                    <a:pt x="2558" y="165"/>
                  </a:moveTo>
                  <a:lnTo>
                    <a:pt x="2589" y="165"/>
                  </a:lnTo>
                  <a:lnTo>
                    <a:pt x="2589" y="132"/>
                  </a:lnTo>
                  <a:lnTo>
                    <a:pt x="2558" y="132"/>
                  </a:lnTo>
                  <a:lnTo>
                    <a:pt x="2558" y="165"/>
                  </a:lnTo>
                  <a:lnTo>
                    <a:pt x="2558" y="165"/>
                  </a:lnTo>
                  <a:close/>
                  <a:moveTo>
                    <a:pt x="2558" y="298"/>
                  </a:moveTo>
                  <a:lnTo>
                    <a:pt x="2589" y="298"/>
                  </a:lnTo>
                  <a:lnTo>
                    <a:pt x="2589" y="269"/>
                  </a:lnTo>
                  <a:lnTo>
                    <a:pt x="2558" y="269"/>
                  </a:lnTo>
                  <a:lnTo>
                    <a:pt x="2558" y="298"/>
                  </a:lnTo>
                  <a:lnTo>
                    <a:pt x="2558" y="298"/>
                  </a:lnTo>
                  <a:close/>
                  <a:moveTo>
                    <a:pt x="2558" y="253"/>
                  </a:moveTo>
                  <a:lnTo>
                    <a:pt x="2589" y="253"/>
                  </a:lnTo>
                  <a:lnTo>
                    <a:pt x="2589" y="224"/>
                  </a:lnTo>
                  <a:lnTo>
                    <a:pt x="2558" y="224"/>
                  </a:lnTo>
                  <a:lnTo>
                    <a:pt x="2558" y="253"/>
                  </a:lnTo>
                  <a:lnTo>
                    <a:pt x="2558" y="253"/>
                  </a:lnTo>
                  <a:close/>
                  <a:moveTo>
                    <a:pt x="2558" y="390"/>
                  </a:moveTo>
                  <a:lnTo>
                    <a:pt x="2589" y="390"/>
                  </a:lnTo>
                  <a:lnTo>
                    <a:pt x="2589" y="357"/>
                  </a:lnTo>
                  <a:lnTo>
                    <a:pt x="2558" y="357"/>
                  </a:lnTo>
                  <a:lnTo>
                    <a:pt x="2558" y="390"/>
                  </a:lnTo>
                  <a:lnTo>
                    <a:pt x="2558" y="390"/>
                  </a:lnTo>
                  <a:close/>
                  <a:moveTo>
                    <a:pt x="2558" y="343"/>
                  </a:moveTo>
                  <a:lnTo>
                    <a:pt x="2589" y="343"/>
                  </a:lnTo>
                  <a:lnTo>
                    <a:pt x="2589" y="312"/>
                  </a:lnTo>
                  <a:lnTo>
                    <a:pt x="2558" y="312"/>
                  </a:lnTo>
                  <a:lnTo>
                    <a:pt x="2558" y="343"/>
                  </a:lnTo>
                  <a:lnTo>
                    <a:pt x="2558" y="343"/>
                  </a:lnTo>
                  <a:close/>
                  <a:moveTo>
                    <a:pt x="2558" y="480"/>
                  </a:moveTo>
                  <a:lnTo>
                    <a:pt x="2589" y="480"/>
                  </a:lnTo>
                  <a:lnTo>
                    <a:pt x="2589" y="449"/>
                  </a:lnTo>
                  <a:lnTo>
                    <a:pt x="2558" y="449"/>
                  </a:lnTo>
                  <a:lnTo>
                    <a:pt x="2558" y="480"/>
                  </a:lnTo>
                  <a:lnTo>
                    <a:pt x="2558" y="480"/>
                  </a:lnTo>
                  <a:close/>
                  <a:moveTo>
                    <a:pt x="2558" y="435"/>
                  </a:moveTo>
                  <a:lnTo>
                    <a:pt x="2589" y="435"/>
                  </a:lnTo>
                  <a:lnTo>
                    <a:pt x="2589" y="402"/>
                  </a:lnTo>
                  <a:lnTo>
                    <a:pt x="2558" y="402"/>
                  </a:lnTo>
                  <a:lnTo>
                    <a:pt x="2558" y="435"/>
                  </a:lnTo>
                  <a:lnTo>
                    <a:pt x="2558" y="435"/>
                  </a:lnTo>
                  <a:close/>
                  <a:moveTo>
                    <a:pt x="2558" y="567"/>
                  </a:moveTo>
                  <a:lnTo>
                    <a:pt x="2589" y="567"/>
                  </a:lnTo>
                  <a:lnTo>
                    <a:pt x="2589" y="539"/>
                  </a:lnTo>
                  <a:lnTo>
                    <a:pt x="2558" y="539"/>
                  </a:lnTo>
                  <a:lnTo>
                    <a:pt x="2558" y="567"/>
                  </a:lnTo>
                  <a:lnTo>
                    <a:pt x="2558" y="567"/>
                  </a:lnTo>
                  <a:close/>
                  <a:moveTo>
                    <a:pt x="2558" y="522"/>
                  </a:moveTo>
                  <a:lnTo>
                    <a:pt x="2589" y="522"/>
                  </a:lnTo>
                  <a:lnTo>
                    <a:pt x="2589" y="494"/>
                  </a:lnTo>
                  <a:lnTo>
                    <a:pt x="2558" y="494"/>
                  </a:lnTo>
                  <a:lnTo>
                    <a:pt x="2558" y="522"/>
                  </a:lnTo>
                  <a:lnTo>
                    <a:pt x="2558" y="522"/>
                  </a:lnTo>
                  <a:close/>
                  <a:moveTo>
                    <a:pt x="2558" y="659"/>
                  </a:moveTo>
                  <a:lnTo>
                    <a:pt x="2589" y="659"/>
                  </a:lnTo>
                  <a:lnTo>
                    <a:pt x="2589" y="626"/>
                  </a:lnTo>
                  <a:lnTo>
                    <a:pt x="2558" y="626"/>
                  </a:lnTo>
                  <a:lnTo>
                    <a:pt x="2558" y="659"/>
                  </a:lnTo>
                  <a:lnTo>
                    <a:pt x="2558" y="659"/>
                  </a:lnTo>
                  <a:close/>
                  <a:moveTo>
                    <a:pt x="2558" y="612"/>
                  </a:moveTo>
                  <a:lnTo>
                    <a:pt x="2589" y="612"/>
                  </a:lnTo>
                  <a:lnTo>
                    <a:pt x="2589" y="581"/>
                  </a:lnTo>
                  <a:lnTo>
                    <a:pt x="2558" y="581"/>
                  </a:lnTo>
                  <a:lnTo>
                    <a:pt x="2558" y="612"/>
                  </a:lnTo>
                  <a:lnTo>
                    <a:pt x="2558" y="612"/>
                  </a:lnTo>
                  <a:close/>
                  <a:moveTo>
                    <a:pt x="2558" y="749"/>
                  </a:moveTo>
                  <a:lnTo>
                    <a:pt x="2589" y="749"/>
                  </a:lnTo>
                  <a:lnTo>
                    <a:pt x="2589" y="716"/>
                  </a:lnTo>
                  <a:lnTo>
                    <a:pt x="2558" y="716"/>
                  </a:lnTo>
                  <a:lnTo>
                    <a:pt x="2558" y="749"/>
                  </a:lnTo>
                  <a:lnTo>
                    <a:pt x="2558" y="749"/>
                  </a:lnTo>
                  <a:close/>
                  <a:moveTo>
                    <a:pt x="2558" y="836"/>
                  </a:moveTo>
                  <a:lnTo>
                    <a:pt x="2589" y="836"/>
                  </a:lnTo>
                  <a:lnTo>
                    <a:pt x="2589" y="808"/>
                  </a:lnTo>
                  <a:lnTo>
                    <a:pt x="2558" y="808"/>
                  </a:lnTo>
                  <a:lnTo>
                    <a:pt x="2558" y="836"/>
                  </a:lnTo>
                  <a:lnTo>
                    <a:pt x="2558" y="836"/>
                  </a:lnTo>
                  <a:close/>
                  <a:moveTo>
                    <a:pt x="2558" y="926"/>
                  </a:moveTo>
                  <a:lnTo>
                    <a:pt x="2589" y="926"/>
                  </a:lnTo>
                  <a:lnTo>
                    <a:pt x="2589" y="895"/>
                  </a:lnTo>
                  <a:lnTo>
                    <a:pt x="2558" y="895"/>
                  </a:lnTo>
                  <a:lnTo>
                    <a:pt x="2558" y="926"/>
                  </a:lnTo>
                  <a:lnTo>
                    <a:pt x="2558" y="926"/>
                  </a:lnTo>
                  <a:close/>
                  <a:moveTo>
                    <a:pt x="2558" y="881"/>
                  </a:moveTo>
                  <a:lnTo>
                    <a:pt x="2589" y="881"/>
                  </a:lnTo>
                  <a:lnTo>
                    <a:pt x="2589" y="850"/>
                  </a:lnTo>
                  <a:lnTo>
                    <a:pt x="2558" y="850"/>
                  </a:lnTo>
                  <a:lnTo>
                    <a:pt x="2558" y="881"/>
                  </a:lnTo>
                  <a:lnTo>
                    <a:pt x="2558" y="881"/>
                  </a:lnTo>
                  <a:close/>
                  <a:moveTo>
                    <a:pt x="2558" y="1018"/>
                  </a:moveTo>
                  <a:lnTo>
                    <a:pt x="2589" y="1018"/>
                  </a:lnTo>
                  <a:lnTo>
                    <a:pt x="2589" y="985"/>
                  </a:lnTo>
                  <a:lnTo>
                    <a:pt x="2558" y="985"/>
                  </a:lnTo>
                  <a:lnTo>
                    <a:pt x="2558" y="1018"/>
                  </a:lnTo>
                  <a:lnTo>
                    <a:pt x="2558" y="1018"/>
                  </a:lnTo>
                  <a:close/>
                  <a:moveTo>
                    <a:pt x="2558" y="973"/>
                  </a:moveTo>
                  <a:lnTo>
                    <a:pt x="2589" y="973"/>
                  </a:lnTo>
                  <a:lnTo>
                    <a:pt x="2589" y="940"/>
                  </a:lnTo>
                  <a:lnTo>
                    <a:pt x="2558" y="940"/>
                  </a:lnTo>
                  <a:lnTo>
                    <a:pt x="2558" y="973"/>
                  </a:lnTo>
                  <a:lnTo>
                    <a:pt x="2558" y="973"/>
                  </a:lnTo>
                  <a:close/>
                  <a:moveTo>
                    <a:pt x="2558" y="1105"/>
                  </a:moveTo>
                  <a:lnTo>
                    <a:pt x="2589" y="1105"/>
                  </a:lnTo>
                  <a:lnTo>
                    <a:pt x="2589" y="1077"/>
                  </a:lnTo>
                  <a:lnTo>
                    <a:pt x="2558" y="1077"/>
                  </a:lnTo>
                  <a:lnTo>
                    <a:pt x="2558" y="1105"/>
                  </a:lnTo>
                  <a:lnTo>
                    <a:pt x="2558" y="1105"/>
                  </a:lnTo>
                  <a:close/>
                  <a:moveTo>
                    <a:pt x="2558" y="1061"/>
                  </a:moveTo>
                  <a:lnTo>
                    <a:pt x="2589" y="1061"/>
                  </a:lnTo>
                  <a:lnTo>
                    <a:pt x="2589" y="1032"/>
                  </a:lnTo>
                  <a:lnTo>
                    <a:pt x="2558" y="1032"/>
                  </a:lnTo>
                  <a:lnTo>
                    <a:pt x="2558" y="1061"/>
                  </a:lnTo>
                  <a:lnTo>
                    <a:pt x="2558" y="1061"/>
                  </a:lnTo>
                  <a:close/>
                  <a:moveTo>
                    <a:pt x="2558" y="1195"/>
                  </a:moveTo>
                  <a:lnTo>
                    <a:pt x="2589" y="1195"/>
                  </a:lnTo>
                  <a:lnTo>
                    <a:pt x="2589" y="1165"/>
                  </a:lnTo>
                  <a:lnTo>
                    <a:pt x="2558" y="1165"/>
                  </a:lnTo>
                  <a:lnTo>
                    <a:pt x="2558" y="1195"/>
                  </a:lnTo>
                  <a:lnTo>
                    <a:pt x="2558" y="1195"/>
                  </a:lnTo>
                  <a:close/>
                  <a:moveTo>
                    <a:pt x="2558" y="1150"/>
                  </a:moveTo>
                  <a:lnTo>
                    <a:pt x="2589" y="1150"/>
                  </a:lnTo>
                  <a:lnTo>
                    <a:pt x="2589" y="1120"/>
                  </a:lnTo>
                  <a:lnTo>
                    <a:pt x="2558" y="1120"/>
                  </a:lnTo>
                  <a:lnTo>
                    <a:pt x="2558" y="1150"/>
                  </a:lnTo>
                  <a:lnTo>
                    <a:pt x="2558" y="1150"/>
                  </a:lnTo>
                  <a:close/>
                  <a:moveTo>
                    <a:pt x="2558" y="1240"/>
                  </a:moveTo>
                  <a:lnTo>
                    <a:pt x="2589" y="1240"/>
                  </a:lnTo>
                  <a:lnTo>
                    <a:pt x="2589" y="1209"/>
                  </a:lnTo>
                  <a:lnTo>
                    <a:pt x="2558" y="1209"/>
                  </a:lnTo>
                  <a:lnTo>
                    <a:pt x="2558" y="1240"/>
                  </a:lnTo>
                  <a:lnTo>
                    <a:pt x="2558" y="1240"/>
                  </a:lnTo>
                  <a:close/>
                  <a:moveTo>
                    <a:pt x="2558" y="1287"/>
                  </a:moveTo>
                  <a:lnTo>
                    <a:pt x="2589" y="1287"/>
                  </a:lnTo>
                  <a:lnTo>
                    <a:pt x="2589" y="1254"/>
                  </a:lnTo>
                  <a:lnTo>
                    <a:pt x="2558" y="1254"/>
                  </a:lnTo>
                  <a:lnTo>
                    <a:pt x="2558" y="1287"/>
                  </a:lnTo>
                  <a:lnTo>
                    <a:pt x="2558" y="1287"/>
                  </a:lnTo>
                  <a:close/>
                  <a:moveTo>
                    <a:pt x="2558" y="1330"/>
                  </a:moveTo>
                  <a:lnTo>
                    <a:pt x="2589" y="1330"/>
                  </a:lnTo>
                  <a:lnTo>
                    <a:pt x="2589" y="1299"/>
                  </a:lnTo>
                  <a:lnTo>
                    <a:pt x="2558" y="1299"/>
                  </a:lnTo>
                  <a:lnTo>
                    <a:pt x="2558" y="1330"/>
                  </a:lnTo>
                  <a:lnTo>
                    <a:pt x="2558" y="1330"/>
                  </a:lnTo>
                  <a:close/>
                  <a:moveTo>
                    <a:pt x="2558" y="1375"/>
                  </a:moveTo>
                  <a:lnTo>
                    <a:pt x="2589" y="1375"/>
                  </a:lnTo>
                  <a:lnTo>
                    <a:pt x="2589" y="1346"/>
                  </a:lnTo>
                  <a:lnTo>
                    <a:pt x="2558" y="1346"/>
                  </a:lnTo>
                  <a:lnTo>
                    <a:pt x="2558" y="1375"/>
                  </a:lnTo>
                  <a:lnTo>
                    <a:pt x="2558" y="1375"/>
                  </a:lnTo>
                  <a:close/>
                  <a:moveTo>
                    <a:pt x="2558" y="1420"/>
                  </a:moveTo>
                  <a:lnTo>
                    <a:pt x="2589" y="1420"/>
                  </a:lnTo>
                  <a:lnTo>
                    <a:pt x="2589" y="1389"/>
                  </a:lnTo>
                  <a:lnTo>
                    <a:pt x="2558" y="1389"/>
                  </a:lnTo>
                  <a:lnTo>
                    <a:pt x="2558" y="1420"/>
                  </a:lnTo>
                  <a:lnTo>
                    <a:pt x="2558" y="1420"/>
                  </a:lnTo>
                  <a:close/>
                  <a:moveTo>
                    <a:pt x="2558" y="1465"/>
                  </a:moveTo>
                  <a:lnTo>
                    <a:pt x="2589" y="1465"/>
                  </a:lnTo>
                  <a:lnTo>
                    <a:pt x="2589" y="1434"/>
                  </a:lnTo>
                  <a:lnTo>
                    <a:pt x="2558" y="1434"/>
                  </a:lnTo>
                  <a:lnTo>
                    <a:pt x="2558" y="1465"/>
                  </a:lnTo>
                  <a:lnTo>
                    <a:pt x="2558" y="1465"/>
                  </a:lnTo>
                  <a:close/>
                  <a:moveTo>
                    <a:pt x="2558" y="1509"/>
                  </a:moveTo>
                  <a:lnTo>
                    <a:pt x="2589" y="1509"/>
                  </a:lnTo>
                  <a:lnTo>
                    <a:pt x="2589" y="1479"/>
                  </a:lnTo>
                  <a:lnTo>
                    <a:pt x="2558" y="1479"/>
                  </a:lnTo>
                  <a:lnTo>
                    <a:pt x="2558" y="1509"/>
                  </a:lnTo>
                  <a:lnTo>
                    <a:pt x="2558" y="1509"/>
                  </a:lnTo>
                  <a:close/>
                  <a:moveTo>
                    <a:pt x="2558" y="1557"/>
                  </a:moveTo>
                  <a:lnTo>
                    <a:pt x="2589" y="1557"/>
                  </a:lnTo>
                  <a:lnTo>
                    <a:pt x="2589" y="1524"/>
                  </a:lnTo>
                  <a:lnTo>
                    <a:pt x="2558" y="1524"/>
                  </a:lnTo>
                  <a:lnTo>
                    <a:pt x="2558" y="1557"/>
                  </a:lnTo>
                  <a:lnTo>
                    <a:pt x="2558" y="1557"/>
                  </a:lnTo>
                  <a:close/>
                  <a:moveTo>
                    <a:pt x="2558" y="1599"/>
                  </a:moveTo>
                  <a:lnTo>
                    <a:pt x="2589" y="1599"/>
                  </a:lnTo>
                  <a:lnTo>
                    <a:pt x="2589" y="1568"/>
                  </a:lnTo>
                  <a:lnTo>
                    <a:pt x="2558" y="1568"/>
                  </a:lnTo>
                  <a:lnTo>
                    <a:pt x="2558" y="1599"/>
                  </a:lnTo>
                  <a:lnTo>
                    <a:pt x="2558" y="1599"/>
                  </a:lnTo>
                  <a:close/>
                  <a:moveTo>
                    <a:pt x="2558" y="1644"/>
                  </a:moveTo>
                  <a:lnTo>
                    <a:pt x="2589" y="1644"/>
                  </a:lnTo>
                  <a:lnTo>
                    <a:pt x="2589" y="1611"/>
                  </a:lnTo>
                  <a:lnTo>
                    <a:pt x="2558" y="1611"/>
                  </a:lnTo>
                  <a:lnTo>
                    <a:pt x="2558" y="1644"/>
                  </a:lnTo>
                  <a:lnTo>
                    <a:pt x="2558" y="1644"/>
                  </a:lnTo>
                  <a:close/>
                  <a:moveTo>
                    <a:pt x="2558" y="1689"/>
                  </a:moveTo>
                  <a:lnTo>
                    <a:pt x="2589" y="1689"/>
                  </a:lnTo>
                  <a:lnTo>
                    <a:pt x="2589" y="1661"/>
                  </a:lnTo>
                  <a:lnTo>
                    <a:pt x="2558" y="1661"/>
                  </a:lnTo>
                  <a:lnTo>
                    <a:pt x="2558" y="1689"/>
                  </a:lnTo>
                  <a:lnTo>
                    <a:pt x="2558" y="1689"/>
                  </a:lnTo>
                  <a:close/>
                  <a:moveTo>
                    <a:pt x="2558" y="1734"/>
                  </a:moveTo>
                  <a:lnTo>
                    <a:pt x="2589" y="1734"/>
                  </a:lnTo>
                  <a:lnTo>
                    <a:pt x="2589" y="1703"/>
                  </a:lnTo>
                  <a:lnTo>
                    <a:pt x="2558" y="1703"/>
                  </a:lnTo>
                  <a:lnTo>
                    <a:pt x="2558" y="1734"/>
                  </a:lnTo>
                  <a:lnTo>
                    <a:pt x="2558" y="1734"/>
                  </a:lnTo>
                  <a:close/>
                  <a:moveTo>
                    <a:pt x="2558" y="1779"/>
                  </a:moveTo>
                  <a:lnTo>
                    <a:pt x="2589" y="1779"/>
                  </a:lnTo>
                  <a:lnTo>
                    <a:pt x="2589" y="1748"/>
                  </a:lnTo>
                  <a:lnTo>
                    <a:pt x="2558" y="1748"/>
                  </a:lnTo>
                  <a:lnTo>
                    <a:pt x="2558" y="1779"/>
                  </a:lnTo>
                  <a:lnTo>
                    <a:pt x="2558" y="1779"/>
                  </a:lnTo>
                  <a:close/>
                  <a:moveTo>
                    <a:pt x="2558" y="1821"/>
                  </a:moveTo>
                  <a:lnTo>
                    <a:pt x="2589" y="1821"/>
                  </a:lnTo>
                  <a:lnTo>
                    <a:pt x="2589" y="1793"/>
                  </a:lnTo>
                  <a:lnTo>
                    <a:pt x="2558" y="1793"/>
                  </a:lnTo>
                  <a:lnTo>
                    <a:pt x="2558" y="1821"/>
                  </a:lnTo>
                  <a:lnTo>
                    <a:pt x="2558" y="1821"/>
                  </a:lnTo>
                  <a:close/>
                  <a:moveTo>
                    <a:pt x="2558" y="1868"/>
                  </a:moveTo>
                  <a:lnTo>
                    <a:pt x="2589" y="1868"/>
                  </a:lnTo>
                  <a:lnTo>
                    <a:pt x="2589" y="1838"/>
                  </a:lnTo>
                  <a:lnTo>
                    <a:pt x="2558" y="1838"/>
                  </a:lnTo>
                  <a:lnTo>
                    <a:pt x="2558" y="1868"/>
                  </a:lnTo>
                  <a:lnTo>
                    <a:pt x="2558" y="1868"/>
                  </a:lnTo>
                  <a:close/>
                  <a:moveTo>
                    <a:pt x="2558" y="1913"/>
                  </a:moveTo>
                  <a:lnTo>
                    <a:pt x="2589" y="1913"/>
                  </a:lnTo>
                  <a:lnTo>
                    <a:pt x="2589" y="1880"/>
                  </a:lnTo>
                  <a:lnTo>
                    <a:pt x="2558" y="1880"/>
                  </a:lnTo>
                  <a:lnTo>
                    <a:pt x="2558" y="1913"/>
                  </a:lnTo>
                  <a:lnTo>
                    <a:pt x="2558" y="1913"/>
                  </a:lnTo>
                  <a:close/>
                  <a:moveTo>
                    <a:pt x="2558" y="1958"/>
                  </a:moveTo>
                  <a:lnTo>
                    <a:pt x="2589" y="1958"/>
                  </a:lnTo>
                  <a:lnTo>
                    <a:pt x="2589" y="1930"/>
                  </a:lnTo>
                  <a:lnTo>
                    <a:pt x="2558" y="1930"/>
                  </a:lnTo>
                  <a:lnTo>
                    <a:pt x="2558" y="1958"/>
                  </a:lnTo>
                  <a:lnTo>
                    <a:pt x="2558" y="1958"/>
                  </a:lnTo>
                  <a:close/>
                  <a:moveTo>
                    <a:pt x="2558" y="2003"/>
                  </a:moveTo>
                  <a:lnTo>
                    <a:pt x="2589" y="2003"/>
                  </a:lnTo>
                  <a:lnTo>
                    <a:pt x="2589" y="1972"/>
                  </a:lnTo>
                  <a:lnTo>
                    <a:pt x="2558" y="1972"/>
                  </a:lnTo>
                  <a:lnTo>
                    <a:pt x="2558" y="2003"/>
                  </a:lnTo>
                  <a:lnTo>
                    <a:pt x="2558" y="2003"/>
                  </a:lnTo>
                  <a:close/>
                  <a:moveTo>
                    <a:pt x="2603" y="208"/>
                  </a:moveTo>
                  <a:lnTo>
                    <a:pt x="2634" y="208"/>
                  </a:lnTo>
                  <a:lnTo>
                    <a:pt x="2634" y="180"/>
                  </a:lnTo>
                  <a:lnTo>
                    <a:pt x="2603" y="180"/>
                  </a:lnTo>
                  <a:lnTo>
                    <a:pt x="2603" y="208"/>
                  </a:lnTo>
                  <a:lnTo>
                    <a:pt x="2603" y="208"/>
                  </a:lnTo>
                  <a:close/>
                  <a:moveTo>
                    <a:pt x="2603" y="298"/>
                  </a:moveTo>
                  <a:lnTo>
                    <a:pt x="2634" y="298"/>
                  </a:lnTo>
                  <a:lnTo>
                    <a:pt x="2634" y="269"/>
                  </a:lnTo>
                  <a:lnTo>
                    <a:pt x="2603" y="269"/>
                  </a:lnTo>
                  <a:lnTo>
                    <a:pt x="2603" y="298"/>
                  </a:lnTo>
                  <a:lnTo>
                    <a:pt x="2603" y="298"/>
                  </a:lnTo>
                  <a:close/>
                  <a:moveTo>
                    <a:pt x="2603" y="253"/>
                  </a:moveTo>
                  <a:lnTo>
                    <a:pt x="2634" y="253"/>
                  </a:lnTo>
                  <a:lnTo>
                    <a:pt x="2634" y="224"/>
                  </a:lnTo>
                  <a:lnTo>
                    <a:pt x="2603" y="224"/>
                  </a:lnTo>
                  <a:lnTo>
                    <a:pt x="2603" y="253"/>
                  </a:lnTo>
                  <a:lnTo>
                    <a:pt x="2603" y="253"/>
                  </a:lnTo>
                  <a:close/>
                  <a:moveTo>
                    <a:pt x="2603" y="390"/>
                  </a:moveTo>
                  <a:lnTo>
                    <a:pt x="2634" y="390"/>
                  </a:lnTo>
                  <a:lnTo>
                    <a:pt x="2634" y="357"/>
                  </a:lnTo>
                  <a:lnTo>
                    <a:pt x="2603" y="357"/>
                  </a:lnTo>
                  <a:lnTo>
                    <a:pt x="2603" y="390"/>
                  </a:lnTo>
                  <a:lnTo>
                    <a:pt x="2603" y="390"/>
                  </a:lnTo>
                  <a:close/>
                  <a:moveTo>
                    <a:pt x="2603" y="343"/>
                  </a:moveTo>
                  <a:lnTo>
                    <a:pt x="2634" y="343"/>
                  </a:lnTo>
                  <a:lnTo>
                    <a:pt x="2634" y="312"/>
                  </a:lnTo>
                  <a:lnTo>
                    <a:pt x="2603" y="312"/>
                  </a:lnTo>
                  <a:lnTo>
                    <a:pt x="2603" y="343"/>
                  </a:lnTo>
                  <a:lnTo>
                    <a:pt x="2603" y="343"/>
                  </a:lnTo>
                  <a:close/>
                  <a:moveTo>
                    <a:pt x="2603" y="480"/>
                  </a:moveTo>
                  <a:lnTo>
                    <a:pt x="2634" y="480"/>
                  </a:lnTo>
                  <a:lnTo>
                    <a:pt x="2634" y="449"/>
                  </a:lnTo>
                  <a:lnTo>
                    <a:pt x="2603" y="449"/>
                  </a:lnTo>
                  <a:lnTo>
                    <a:pt x="2603" y="480"/>
                  </a:lnTo>
                  <a:lnTo>
                    <a:pt x="2603" y="480"/>
                  </a:lnTo>
                  <a:close/>
                  <a:moveTo>
                    <a:pt x="2603" y="435"/>
                  </a:moveTo>
                  <a:lnTo>
                    <a:pt x="2634" y="435"/>
                  </a:lnTo>
                  <a:lnTo>
                    <a:pt x="2634" y="402"/>
                  </a:lnTo>
                  <a:lnTo>
                    <a:pt x="2603" y="402"/>
                  </a:lnTo>
                  <a:lnTo>
                    <a:pt x="2603" y="435"/>
                  </a:lnTo>
                  <a:lnTo>
                    <a:pt x="2603" y="435"/>
                  </a:lnTo>
                  <a:close/>
                  <a:moveTo>
                    <a:pt x="2603" y="567"/>
                  </a:moveTo>
                  <a:lnTo>
                    <a:pt x="2634" y="567"/>
                  </a:lnTo>
                  <a:lnTo>
                    <a:pt x="2634" y="539"/>
                  </a:lnTo>
                  <a:lnTo>
                    <a:pt x="2603" y="539"/>
                  </a:lnTo>
                  <a:lnTo>
                    <a:pt x="2603" y="567"/>
                  </a:lnTo>
                  <a:lnTo>
                    <a:pt x="2603" y="567"/>
                  </a:lnTo>
                  <a:close/>
                  <a:moveTo>
                    <a:pt x="2603" y="522"/>
                  </a:moveTo>
                  <a:lnTo>
                    <a:pt x="2634" y="522"/>
                  </a:lnTo>
                  <a:lnTo>
                    <a:pt x="2634" y="494"/>
                  </a:lnTo>
                  <a:lnTo>
                    <a:pt x="2603" y="494"/>
                  </a:lnTo>
                  <a:lnTo>
                    <a:pt x="2603" y="522"/>
                  </a:lnTo>
                  <a:lnTo>
                    <a:pt x="2603" y="522"/>
                  </a:lnTo>
                  <a:close/>
                  <a:moveTo>
                    <a:pt x="2603" y="659"/>
                  </a:moveTo>
                  <a:lnTo>
                    <a:pt x="2634" y="659"/>
                  </a:lnTo>
                  <a:lnTo>
                    <a:pt x="2634" y="626"/>
                  </a:lnTo>
                  <a:lnTo>
                    <a:pt x="2603" y="626"/>
                  </a:lnTo>
                  <a:lnTo>
                    <a:pt x="2603" y="659"/>
                  </a:lnTo>
                  <a:lnTo>
                    <a:pt x="2603" y="659"/>
                  </a:lnTo>
                  <a:close/>
                  <a:moveTo>
                    <a:pt x="2603" y="612"/>
                  </a:moveTo>
                  <a:lnTo>
                    <a:pt x="2634" y="612"/>
                  </a:lnTo>
                  <a:lnTo>
                    <a:pt x="2634" y="581"/>
                  </a:lnTo>
                  <a:lnTo>
                    <a:pt x="2603" y="581"/>
                  </a:lnTo>
                  <a:lnTo>
                    <a:pt x="2603" y="612"/>
                  </a:lnTo>
                  <a:lnTo>
                    <a:pt x="2603" y="612"/>
                  </a:lnTo>
                  <a:close/>
                  <a:moveTo>
                    <a:pt x="2603" y="704"/>
                  </a:moveTo>
                  <a:lnTo>
                    <a:pt x="2634" y="704"/>
                  </a:lnTo>
                  <a:lnTo>
                    <a:pt x="2634" y="671"/>
                  </a:lnTo>
                  <a:lnTo>
                    <a:pt x="2603" y="671"/>
                  </a:lnTo>
                  <a:lnTo>
                    <a:pt x="2603" y="704"/>
                  </a:lnTo>
                  <a:lnTo>
                    <a:pt x="2603" y="704"/>
                  </a:lnTo>
                  <a:close/>
                  <a:moveTo>
                    <a:pt x="2603" y="836"/>
                  </a:moveTo>
                  <a:lnTo>
                    <a:pt x="2634" y="836"/>
                  </a:lnTo>
                  <a:lnTo>
                    <a:pt x="2634" y="808"/>
                  </a:lnTo>
                  <a:lnTo>
                    <a:pt x="2603" y="808"/>
                  </a:lnTo>
                  <a:lnTo>
                    <a:pt x="2603" y="836"/>
                  </a:lnTo>
                  <a:lnTo>
                    <a:pt x="2603" y="836"/>
                  </a:lnTo>
                  <a:close/>
                  <a:moveTo>
                    <a:pt x="2603" y="926"/>
                  </a:moveTo>
                  <a:lnTo>
                    <a:pt x="2634" y="926"/>
                  </a:lnTo>
                  <a:lnTo>
                    <a:pt x="2634" y="895"/>
                  </a:lnTo>
                  <a:lnTo>
                    <a:pt x="2603" y="895"/>
                  </a:lnTo>
                  <a:lnTo>
                    <a:pt x="2603" y="926"/>
                  </a:lnTo>
                  <a:lnTo>
                    <a:pt x="2603" y="926"/>
                  </a:lnTo>
                  <a:close/>
                  <a:moveTo>
                    <a:pt x="2603" y="881"/>
                  </a:moveTo>
                  <a:lnTo>
                    <a:pt x="2634" y="881"/>
                  </a:lnTo>
                  <a:lnTo>
                    <a:pt x="2634" y="850"/>
                  </a:lnTo>
                  <a:lnTo>
                    <a:pt x="2603" y="850"/>
                  </a:lnTo>
                  <a:lnTo>
                    <a:pt x="2603" y="881"/>
                  </a:lnTo>
                  <a:lnTo>
                    <a:pt x="2603" y="881"/>
                  </a:lnTo>
                  <a:close/>
                  <a:moveTo>
                    <a:pt x="2603" y="1018"/>
                  </a:moveTo>
                  <a:lnTo>
                    <a:pt x="2634" y="1018"/>
                  </a:lnTo>
                  <a:lnTo>
                    <a:pt x="2634" y="985"/>
                  </a:lnTo>
                  <a:lnTo>
                    <a:pt x="2603" y="985"/>
                  </a:lnTo>
                  <a:lnTo>
                    <a:pt x="2603" y="1018"/>
                  </a:lnTo>
                  <a:lnTo>
                    <a:pt x="2603" y="1018"/>
                  </a:lnTo>
                  <a:close/>
                  <a:moveTo>
                    <a:pt x="2603" y="973"/>
                  </a:moveTo>
                  <a:lnTo>
                    <a:pt x="2634" y="973"/>
                  </a:lnTo>
                  <a:lnTo>
                    <a:pt x="2634" y="940"/>
                  </a:lnTo>
                  <a:lnTo>
                    <a:pt x="2603" y="940"/>
                  </a:lnTo>
                  <a:lnTo>
                    <a:pt x="2603" y="973"/>
                  </a:lnTo>
                  <a:lnTo>
                    <a:pt x="2603" y="973"/>
                  </a:lnTo>
                  <a:close/>
                  <a:moveTo>
                    <a:pt x="2603" y="1105"/>
                  </a:moveTo>
                  <a:lnTo>
                    <a:pt x="2634" y="1105"/>
                  </a:lnTo>
                  <a:lnTo>
                    <a:pt x="2634" y="1077"/>
                  </a:lnTo>
                  <a:lnTo>
                    <a:pt x="2603" y="1077"/>
                  </a:lnTo>
                  <a:lnTo>
                    <a:pt x="2603" y="1105"/>
                  </a:lnTo>
                  <a:lnTo>
                    <a:pt x="2603" y="1105"/>
                  </a:lnTo>
                  <a:close/>
                  <a:moveTo>
                    <a:pt x="2603" y="1061"/>
                  </a:moveTo>
                  <a:lnTo>
                    <a:pt x="2634" y="1061"/>
                  </a:lnTo>
                  <a:lnTo>
                    <a:pt x="2634" y="1032"/>
                  </a:lnTo>
                  <a:lnTo>
                    <a:pt x="2603" y="1032"/>
                  </a:lnTo>
                  <a:lnTo>
                    <a:pt x="2603" y="1061"/>
                  </a:lnTo>
                  <a:lnTo>
                    <a:pt x="2603" y="1061"/>
                  </a:lnTo>
                  <a:close/>
                  <a:moveTo>
                    <a:pt x="2603" y="1195"/>
                  </a:moveTo>
                  <a:lnTo>
                    <a:pt x="2634" y="1195"/>
                  </a:lnTo>
                  <a:lnTo>
                    <a:pt x="2634" y="1165"/>
                  </a:lnTo>
                  <a:lnTo>
                    <a:pt x="2603" y="1165"/>
                  </a:lnTo>
                  <a:lnTo>
                    <a:pt x="2603" y="1195"/>
                  </a:lnTo>
                  <a:lnTo>
                    <a:pt x="2603" y="1195"/>
                  </a:lnTo>
                  <a:close/>
                  <a:moveTo>
                    <a:pt x="2603" y="1150"/>
                  </a:moveTo>
                  <a:lnTo>
                    <a:pt x="2634" y="1150"/>
                  </a:lnTo>
                  <a:lnTo>
                    <a:pt x="2634" y="1120"/>
                  </a:lnTo>
                  <a:lnTo>
                    <a:pt x="2603" y="1120"/>
                  </a:lnTo>
                  <a:lnTo>
                    <a:pt x="2603" y="1150"/>
                  </a:lnTo>
                  <a:lnTo>
                    <a:pt x="2603" y="1150"/>
                  </a:lnTo>
                  <a:close/>
                  <a:moveTo>
                    <a:pt x="2603" y="1240"/>
                  </a:moveTo>
                  <a:lnTo>
                    <a:pt x="2634" y="1240"/>
                  </a:lnTo>
                  <a:lnTo>
                    <a:pt x="2634" y="1209"/>
                  </a:lnTo>
                  <a:lnTo>
                    <a:pt x="2603" y="1209"/>
                  </a:lnTo>
                  <a:lnTo>
                    <a:pt x="2603" y="1240"/>
                  </a:lnTo>
                  <a:lnTo>
                    <a:pt x="2603" y="1240"/>
                  </a:lnTo>
                  <a:close/>
                  <a:moveTo>
                    <a:pt x="2603" y="1287"/>
                  </a:moveTo>
                  <a:lnTo>
                    <a:pt x="2634" y="1287"/>
                  </a:lnTo>
                  <a:lnTo>
                    <a:pt x="2634" y="1254"/>
                  </a:lnTo>
                  <a:lnTo>
                    <a:pt x="2603" y="1254"/>
                  </a:lnTo>
                  <a:lnTo>
                    <a:pt x="2603" y="1287"/>
                  </a:lnTo>
                  <a:lnTo>
                    <a:pt x="2603" y="1287"/>
                  </a:lnTo>
                  <a:close/>
                  <a:moveTo>
                    <a:pt x="2603" y="1330"/>
                  </a:moveTo>
                  <a:lnTo>
                    <a:pt x="2634" y="1330"/>
                  </a:lnTo>
                  <a:lnTo>
                    <a:pt x="2634" y="1299"/>
                  </a:lnTo>
                  <a:lnTo>
                    <a:pt x="2603" y="1299"/>
                  </a:lnTo>
                  <a:lnTo>
                    <a:pt x="2603" y="1330"/>
                  </a:lnTo>
                  <a:lnTo>
                    <a:pt x="2603" y="1330"/>
                  </a:lnTo>
                  <a:close/>
                  <a:moveTo>
                    <a:pt x="2603" y="1375"/>
                  </a:moveTo>
                  <a:lnTo>
                    <a:pt x="2634" y="1375"/>
                  </a:lnTo>
                  <a:lnTo>
                    <a:pt x="2634" y="1346"/>
                  </a:lnTo>
                  <a:lnTo>
                    <a:pt x="2603" y="1346"/>
                  </a:lnTo>
                  <a:lnTo>
                    <a:pt x="2603" y="1375"/>
                  </a:lnTo>
                  <a:lnTo>
                    <a:pt x="2603" y="1375"/>
                  </a:lnTo>
                  <a:close/>
                  <a:moveTo>
                    <a:pt x="2603" y="1420"/>
                  </a:moveTo>
                  <a:lnTo>
                    <a:pt x="2634" y="1420"/>
                  </a:lnTo>
                  <a:lnTo>
                    <a:pt x="2634" y="1389"/>
                  </a:lnTo>
                  <a:lnTo>
                    <a:pt x="2603" y="1389"/>
                  </a:lnTo>
                  <a:lnTo>
                    <a:pt x="2603" y="1420"/>
                  </a:lnTo>
                  <a:lnTo>
                    <a:pt x="2603" y="1420"/>
                  </a:lnTo>
                  <a:close/>
                  <a:moveTo>
                    <a:pt x="2603" y="1465"/>
                  </a:moveTo>
                  <a:lnTo>
                    <a:pt x="2634" y="1465"/>
                  </a:lnTo>
                  <a:lnTo>
                    <a:pt x="2634" y="1434"/>
                  </a:lnTo>
                  <a:lnTo>
                    <a:pt x="2603" y="1434"/>
                  </a:lnTo>
                  <a:lnTo>
                    <a:pt x="2603" y="1465"/>
                  </a:lnTo>
                  <a:lnTo>
                    <a:pt x="2603" y="1465"/>
                  </a:lnTo>
                  <a:close/>
                  <a:moveTo>
                    <a:pt x="2603" y="1509"/>
                  </a:moveTo>
                  <a:lnTo>
                    <a:pt x="2634" y="1509"/>
                  </a:lnTo>
                  <a:lnTo>
                    <a:pt x="2634" y="1479"/>
                  </a:lnTo>
                  <a:lnTo>
                    <a:pt x="2603" y="1479"/>
                  </a:lnTo>
                  <a:lnTo>
                    <a:pt x="2603" y="1509"/>
                  </a:lnTo>
                  <a:lnTo>
                    <a:pt x="2603" y="1509"/>
                  </a:lnTo>
                  <a:close/>
                  <a:moveTo>
                    <a:pt x="2603" y="1557"/>
                  </a:moveTo>
                  <a:lnTo>
                    <a:pt x="2634" y="1557"/>
                  </a:lnTo>
                  <a:lnTo>
                    <a:pt x="2634" y="1524"/>
                  </a:lnTo>
                  <a:lnTo>
                    <a:pt x="2603" y="1524"/>
                  </a:lnTo>
                  <a:lnTo>
                    <a:pt x="2603" y="1557"/>
                  </a:lnTo>
                  <a:lnTo>
                    <a:pt x="2603" y="1557"/>
                  </a:lnTo>
                  <a:close/>
                  <a:moveTo>
                    <a:pt x="2603" y="1599"/>
                  </a:moveTo>
                  <a:lnTo>
                    <a:pt x="2634" y="1599"/>
                  </a:lnTo>
                  <a:lnTo>
                    <a:pt x="2634" y="1568"/>
                  </a:lnTo>
                  <a:lnTo>
                    <a:pt x="2603" y="1568"/>
                  </a:lnTo>
                  <a:lnTo>
                    <a:pt x="2603" y="1599"/>
                  </a:lnTo>
                  <a:lnTo>
                    <a:pt x="2603" y="1599"/>
                  </a:lnTo>
                  <a:close/>
                  <a:moveTo>
                    <a:pt x="2603" y="1644"/>
                  </a:moveTo>
                  <a:lnTo>
                    <a:pt x="2634" y="1644"/>
                  </a:lnTo>
                  <a:lnTo>
                    <a:pt x="2634" y="1611"/>
                  </a:lnTo>
                  <a:lnTo>
                    <a:pt x="2603" y="1611"/>
                  </a:lnTo>
                  <a:lnTo>
                    <a:pt x="2603" y="1644"/>
                  </a:lnTo>
                  <a:lnTo>
                    <a:pt x="2603" y="1644"/>
                  </a:lnTo>
                  <a:close/>
                  <a:moveTo>
                    <a:pt x="2603" y="1689"/>
                  </a:moveTo>
                  <a:lnTo>
                    <a:pt x="2634" y="1689"/>
                  </a:lnTo>
                  <a:lnTo>
                    <a:pt x="2634" y="1661"/>
                  </a:lnTo>
                  <a:lnTo>
                    <a:pt x="2603" y="1661"/>
                  </a:lnTo>
                  <a:lnTo>
                    <a:pt x="2603" y="1689"/>
                  </a:lnTo>
                  <a:lnTo>
                    <a:pt x="2603" y="1689"/>
                  </a:lnTo>
                  <a:close/>
                  <a:moveTo>
                    <a:pt x="2603" y="1734"/>
                  </a:moveTo>
                  <a:lnTo>
                    <a:pt x="2634" y="1734"/>
                  </a:lnTo>
                  <a:lnTo>
                    <a:pt x="2634" y="1703"/>
                  </a:lnTo>
                  <a:lnTo>
                    <a:pt x="2603" y="1703"/>
                  </a:lnTo>
                  <a:lnTo>
                    <a:pt x="2603" y="1734"/>
                  </a:lnTo>
                  <a:lnTo>
                    <a:pt x="2603" y="1734"/>
                  </a:lnTo>
                  <a:close/>
                  <a:moveTo>
                    <a:pt x="2603" y="1779"/>
                  </a:moveTo>
                  <a:lnTo>
                    <a:pt x="2634" y="1779"/>
                  </a:lnTo>
                  <a:lnTo>
                    <a:pt x="2634" y="1748"/>
                  </a:lnTo>
                  <a:lnTo>
                    <a:pt x="2603" y="1748"/>
                  </a:lnTo>
                  <a:lnTo>
                    <a:pt x="2603" y="1779"/>
                  </a:lnTo>
                  <a:lnTo>
                    <a:pt x="2603" y="1779"/>
                  </a:lnTo>
                  <a:close/>
                  <a:moveTo>
                    <a:pt x="2603" y="1821"/>
                  </a:moveTo>
                  <a:lnTo>
                    <a:pt x="2634" y="1821"/>
                  </a:lnTo>
                  <a:lnTo>
                    <a:pt x="2634" y="1793"/>
                  </a:lnTo>
                  <a:lnTo>
                    <a:pt x="2603" y="1793"/>
                  </a:lnTo>
                  <a:lnTo>
                    <a:pt x="2603" y="1821"/>
                  </a:lnTo>
                  <a:lnTo>
                    <a:pt x="2603" y="1821"/>
                  </a:lnTo>
                  <a:close/>
                  <a:moveTo>
                    <a:pt x="2603" y="1868"/>
                  </a:moveTo>
                  <a:lnTo>
                    <a:pt x="2634" y="1868"/>
                  </a:lnTo>
                  <a:lnTo>
                    <a:pt x="2634" y="1838"/>
                  </a:lnTo>
                  <a:lnTo>
                    <a:pt x="2603" y="1838"/>
                  </a:lnTo>
                  <a:lnTo>
                    <a:pt x="2603" y="1868"/>
                  </a:lnTo>
                  <a:lnTo>
                    <a:pt x="2603" y="1868"/>
                  </a:lnTo>
                  <a:close/>
                  <a:moveTo>
                    <a:pt x="2603" y="1913"/>
                  </a:moveTo>
                  <a:lnTo>
                    <a:pt x="2634" y="1913"/>
                  </a:lnTo>
                  <a:lnTo>
                    <a:pt x="2634" y="1880"/>
                  </a:lnTo>
                  <a:lnTo>
                    <a:pt x="2603" y="1880"/>
                  </a:lnTo>
                  <a:lnTo>
                    <a:pt x="2603" y="1913"/>
                  </a:lnTo>
                  <a:lnTo>
                    <a:pt x="2603" y="1913"/>
                  </a:lnTo>
                  <a:close/>
                  <a:moveTo>
                    <a:pt x="2603" y="1958"/>
                  </a:moveTo>
                  <a:lnTo>
                    <a:pt x="2634" y="1958"/>
                  </a:lnTo>
                  <a:lnTo>
                    <a:pt x="2634" y="1930"/>
                  </a:lnTo>
                  <a:lnTo>
                    <a:pt x="2603" y="1930"/>
                  </a:lnTo>
                  <a:lnTo>
                    <a:pt x="2603" y="1958"/>
                  </a:lnTo>
                  <a:lnTo>
                    <a:pt x="2603" y="1958"/>
                  </a:lnTo>
                  <a:close/>
                  <a:moveTo>
                    <a:pt x="2648" y="208"/>
                  </a:moveTo>
                  <a:lnTo>
                    <a:pt x="2676" y="208"/>
                  </a:lnTo>
                  <a:lnTo>
                    <a:pt x="2676" y="180"/>
                  </a:lnTo>
                  <a:lnTo>
                    <a:pt x="2648" y="180"/>
                  </a:lnTo>
                  <a:lnTo>
                    <a:pt x="2648" y="208"/>
                  </a:lnTo>
                  <a:lnTo>
                    <a:pt x="2648" y="208"/>
                  </a:lnTo>
                  <a:close/>
                  <a:moveTo>
                    <a:pt x="2648" y="298"/>
                  </a:moveTo>
                  <a:lnTo>
                    <a:pt x="2676" y="298"/>
                  </a:lnTo>
                  <a:lnTo>
                    <a:pt x="2676" y="269"/>
                  </a:lnTo>
                  <a:lnTo>
                    <a:pt x="2648" y="269"/>
                  </a:lnTo>
                  <a:lnTo>
                    <a:pt x="2648" y="298"/>
                  </a:lnTo>
                  <a:lnTo>
                    <a:pt x="2648" y="298"/>
                  </a:lnTo>
                  <a:close/>
                  <a:moveTo>
                    <a:pt x="2648" y="390"/>
                  </a:moveTo>
                  <a:lnTo>
                    <a:pt x="2676" y="390"/>
                  </a:lnTo>
                  <a:lnTo>
                    <a:pt x="2676" y="357"/>
                  </a:lnTo>
                  <a:lnTo>
                    <a:pt x="2648" y="357"/>
                  </a:lnTo>
                  <a:lnTo>
                    <a:pt x="2648" y="390"/>
                  </a:lnTo>
                  <a:lnTo>
                    <a:pt x="2648" y="390"/>
                  </a:lnTo>
                  <a:close/>
                  <a:moveTo>
                    <a:pt x="2648" y="343"/>
                  </a:moveTo>
                  <a:lnTo>
                    <a:pt x="2676" y="343"/>
                  </a:lnTo>
                  <a:lnTo>
                    <a:pt x="2676" y="312"/>
                  </a:lnTo>
                  <a:lnTo>
                    <a:pt x="2648" y="312"/>
                  </a:lnTo>
                  <a:lnTo>
                    <a:pt x="2648" y="343"/>
                  </a:lnTo>
                  <a:lnTo>
                    <a:pt x="2648" y="343"/>
                  </a:lnTo>
                  <a:close/>
                  <a:moveTo>
                    <a:pt x="2648" y="480"/>
                  </a:moveTo>
                  <a:lnTo>
                    <a:pt x="2676" y="480"/>
                  </a:lnTo>
                  <a:lnTo>
                    <a:pt x="2676" y="449"/>
                  </a:lnTo>
                  <a:lnTo>
                    <a:pt x="2648" y="449"/>
                  </a:lnTo>
                  <a:lnTo>
                    <a:pt x="2648" y="480"/>
                  </a:lnTo>
                  <a:lnTo>
                    <a:pt x="2648" y="480"/>
                  </a:lnTo>
                  <a:close/>
                  <a:moveTo>
                    <a:pt x="2648" y="435"/>
                  </a:moveTo>
                  <a:lnTo>
                    <a:pt x="2676" y="435"/>
                  </a:lnTo>
                  <a:lnTo>
                    <a:pt x="2676" y="402"/>
                  </a:lnTo>
                  <a:lnTo>
                    <a:pt x="2648" y="402"/>
                  </a:lnTo>
                  <a:lnTo>
                    <a:pt x="2648" y="435"/>
                  </a:lnTo>
                  <a:lnTo>
                    <a:pt x="2648" y="435"/>
                  </a:lnTo>
                  <a:close/>
                  <a:moveTo>
                    <a:pt x="2648" y="567"/>
                  </a:moveTo>
                  <a:lnTo>
                    <a:pt x="2676" y="567"/>
                  </a:lnTo>
                  <a:lnTo>
                    <a:pt x="2676" y="539"/>
                  </a:lnTo>
                  <a:lnTo>
                    <a:pt x="2648" y="539"/>
                  </a:lnTo>
                  <a:lnTo>
                    <a:pt x="2648" y="567"/>
                  </a:lnTo>
                  <a:lnTo>
                    <a:pt x="2648" y="567"/>
                  </a:lnTo>
                  <a:close/>
                  <a:moveTo>
                    <a:pt x="2648" y="522"/>
                  </a:moveTo>
                  <a:lnTo>
                    <a:pt x="2676" y="522"/>
                  </a:lnTo>
                  <a:lnTo>
                    <a:pt x="2676" y="494"/>
                  </a:lnTo>
                  <a:lnTo>
                    <a:pt x="2648" y="494"/>
                  </a:lnTo>
                  <a:lnTo>
                    <a:pt x="2648" y="522"/>
                  </a:lnTo>
                  <a:lnTo>
                    <a:pt x="2648" y="522"/>
                  </a:lnTo>
                  <a:close/>
                  <a:moveTo>
                    <a:pt x="2648" y="659"/>
                  </a:moveTo>
                  <a:lnTo>
                    <a:pt x="2676" y="659"/>
                  </a:lnTo>
                  <a:lnTo>
                    <a:pt x="2676" y="626"/>
                  </a:lnTo>
                  <a:lnTo>
                    <a:pt x="2648" y="626"/>
                  </a:lnTo>
                  <a:lnTo>
                    <a:pt x="2648" y="659"/>
                  </a:lnTo>
                  <a:lnTo>
                    <a:pt x="2648" y="659"/>
                  </a:lnTo>
                  <a:close/>
                  <a:moveTo>
                    <a:pt x="2648" y="749"/>
                  </a:moveTo>
                  <a:lnTo>
                    <a:pt x="2676" y="749"/>
                  </a:lnTo>
                  <a:lnTo>
                    <a:pt x="2676" y="716"/>
                  </a:lnTo>
                  <a:lnTo>
                    <a:pt x="2648" y="716"/>
                  </a:lnTo>
                  <a:lnTo>
                    <a:pt x="2648" y="749"/>
                  </a:lnTo>
                  <a:lnTo>
                    <a:pt x="2648" y="749"/>
                  </a:lnTo>
                  <a:close/>
                  <a:moveTo>
                    <a:pt x="2648" y="704"/>
                  </a:moveTo>
                  <a:lnTo>
                    <a:pt x="2676" y="704"/>
                  </a:lnTo>
                  <a:lnTo>
                    <a:pt x="2676" y="671"/>
                  </a:lnTo>
                  <a:lnTo>
                    <a:pt x="2648" y="671"/>
                  </a:lnTo>
                  <a:lnTo>
                    <a:pt x="2648" y="704"/>
                  </a:lnTo>
                  <a:lnTo>
                    <a:pt x="2648" y="704"/>
                  </a:lnTo>
                  <a:close/>
                  <a:moveTo>
                    <a:pt x="2648" y="836"/>
                  </a:moveTo>
                  <a:lnTo>
                    <a:pt x="2676" y="836"/>
                  </a:lnTo>
                  <a:lnTo>
                    <a:pt x="2676" y="808"/>
                  </a:lnTo>
                  <a:lnTo>
                    <a:pt x="2648" y="808"/>
                  </a:lnTo>
                  <a:lnTo>
                    <a:pt x="2648" y="836"/>
                  </a:lnTo>
                  <a:lnTo>
                    <a:pt x="2648" y="836"/>
                  </a:lnTo>
                  <a:close/>
                  <a:moveTo>
                    <a:pt x="2648" y="926"/>
                  </a:moveTo>
                  <a:lnTo>
                    <a:pt x="2676" y="926"/>
                  </a:lnTo>
                  <a:lnTo>
                    <a:pt x="2676" y="895"/>
                  </a:lnTo>
                  <a:lnTo>
                    <a:pt x="2648" y="895"/>
                  </a:lnTo>
                  <a:lnTo>
                    <a:pt x="2648" y="926"/>
                  </a:lnTo>
                  <a:lnTo>
                    <a:pt x="2648" y="926"/>
                  </a:lnTo>
                  <a:close/>
                  <a:moveTo>
                    <a:pt x="2648" y="881"/>
                  </a:moveTo>
                  <a:lnTo>
                    <a:pt x="2676" y="881"/>
                  </a:lnTo>
                  <a:lnTo>
                    <a:pt x="2676" y="850"/>
                  </a:lnTo>
                  <a:lnTo>
                    <a:pt x="2648" y="850"/>
                  </a:lnTo>
                  <a:lnTo>
                    <a:pt x="2648" y="881"/>
                  </a:lnTo>
                  <a:lnTo>
                    <a:pt x="2648" y="881"/>
                  </a:lnTo>
                  <a:close/>
                  <a:moveTo>
                    <a:pt x="2648" y="1018"/>
                  </a:moveTo>
                  <a:lnTo>
                    <a:pt x="2676" y="1018"/>
                  </a:lnTo>
                  <a:lnTo>
                    <a:pt x="2676" y="985"/>
                  </a:lnTo>
                  <a:lnTo>
                    <a:pt x="2648" y="985"/>
                  </a:lnTo>
                  <a:lnTo>
                    <a:pt x="2648" y="1018"/>
                  </a:lnTo>
                  <a:lnTo>
                    <a:pt x="2648" y="1018"/>
                  </a:lnTo>
                  <a:close/>
                  <a:moveTo>
                    <a:pt x="2648" y="973"/>
                  </a:moveTo>
                  <a:lnTo>
                    <a:pt x="2676" y="973"/>
                  </a:lnTo>
                  <a:lnTo>
                    <a:pt x="2676" y="940"/>
                  </a:lnTo>
                  <a:lnTo>
                    <a:pt x="2648" y="940"/>
                  </a:lnTo>
                  <a:lnTo>
                    <a:pt x="2648" y="973"/>
                  </a:lnTo>
                  <a:lnTo>
                    <a:pt x="2648" y="973"/>
                  </a:lnTo>
                  <a:close/>
                  <a:moveTo>
                    <a:pt x="2648" y="1105"/>
                  </a:moveTo>
                  <a:lnTo>
                    <a:pt x="2676" y="1105"/>
                  </a:lnTo>
                  <a:lnTo>
                    <a:pt x="2676" y="1077"/>
                  </a:lnTo>
                  <a:lnTo>
                    <a:pt x="2648" y="1077"/>
                  </a:lnTo>
                  <a:lnTo>
                    <a:pt x="2648" y="1105"/>
                  </a:lnTo>
                  <a:lnTo>
                    <a:pt x="2648" y="1105"/>
                  </a:lnTo>
                  <a:close/>
                  <a:moveTo>
                    <a:pt x="2648" y="1061"/>
                  </a:moveTo>
                  <a:lnTo>
                    <a:pt x="2676" y="1061"/>
                  </a:lnTo>
                  <a:lnTo>
                    <a:pt x="2676" y="1032"/>
                  </a:lnTo>
                  <a:lnTo>
                    <a:pt x="2648" y="1032"/>
                  </a:lnTo>
                  <a:lnTo>
                    <a:pt x="2648" y="1061"/>
                  </a:lnTo>
                  <a:lnTo>
                    <a:pt x="2648" y="1061"/>
                  </a:lnTo>
                  <a:close/>
                  <a:moveTo>
                    <a:pt x="2648" y="1195"/>
                  </a:moveTo>
                  <a:lnTo>
                    <a:pt x="2676" y="1195"/>
                  </a:lnTo>
                  <a:lnTo>
                    <a:pt x="2676" y="1165"/>
                  </a:lnTo>
                  <a:lnTo>
                    <a:pt x="2648" y="1165"/>
                  </a:lnTo>
                  <a:lnTo>
                    <a:pt x="2648" y="1195"/>
                  </a:lnTo>
                  <a:lnTo>
                    <a:pt x="2648" y="1195"/>
                  </a:lnTo>
                  <a:close/>
                  <a:moveTo>
                    <a:pt x="2648" y="1150"/>
                  </a:moveTo>
                  <a:lnTo>
                    <a:pt x="2676" y="1150"/>
                  </a:lnTo>
                  <a:lnTo>
                    <a:pt x="2676" y="1120"/>
                  </a:lnTo>
                  <a:lnTo>
                    <a:pt x="2648" y="1120"/>
                  </a:lnTo>
                  <a:lnTo>
                    <a:pt x="2648" y="1150"/>
                  </a:lnTo>
                  <a:lnTo>
                    <a:pt x="2648" y="1150"/>
                  </a:lnTo>
                  <a:close/>
                  <a:moveTo>
                    <a:pt x="2648" y="1240"/>
                  </a:moveTo>
                  <a:lnTo>
                    <a:pt x="2676" y="1240"/>
                  </a:lnTo>
                  <a:lnTo>
                    <a:pt x="2676" y="1209"/>
                  </a:lnTo>
                  <a:lnTo>
                    <a:pt x="2648" y="1209"/>
                  </a:lnTo>
                  <a:lnTo>
                    <a:pt x="2648" y="1240"/>
                  </a:lnTo>
                  <a:lnTo>
                    <a:pt x="2648" y="1240"/>
                  </a:lnTo>
                  <a:close/>
                  <a:moveTo>
                    <a:pt x="2648" y="1287"/>
                  </a:moveTo>
                  <a:lnTo>
                    <a:pt x="2676" y="1287"/>
                  </a:lnTo>
                  <a:lnTo>
                    <a:pt x="2676" y="1254"/>
                  </a:lnTo>
                  <a:lnTo>
                    <a:pt x="2648" y="1254"/>
                  </a:lnTo>
                  <a:lnTo>
                    <a:pt x="2648" y="1287"/>
                  </a:lnTo>
                  <a:lnTo>
                    <a:pt x="2648" y="1287"/>
                  </a:lnTo>
                  <a:close/>
                  <a:moveTo>
                    <a:pt x="2648" y="1330"/>
                  </a:moveTo>
                  <a:lnTo>
                    <a:pt x="2676" y="1330"/>
                  </a:lnTo>
                  <a:lnTo>
                    <a:pt x="2676" y="1299"/>
                  </a:lnTo>
                  <a:lnTo>
                    <a:pt x="2648" y="1299"/>
                  </a:lnTo>
                  <a:lnTo>
                    <a:pt x="2648" y="1330"/>
                  </a:lnTo>
                  <a:lnTo>
                    <a:pt x="2648" y="1330"/>
                  </a:lnTo>
                  <a:close/>
                  <a:moveTo>
                    <a:pt x="2648" y="1375"/>
                  </a:moveTo>
                  <a:lnTo>
                    <a:pt x="2676" y="1375"/>
                  </a:lnTo>
                  <a:lnTo>
                    <a:pt x="2676" y="1346"/>
                  </a:lnTo>
                  <a:lnTo>
                    <a:pt x="2648" y="1346"/>
                  </a:lnTo>
                  <a:lnTo>
                    <a:pt x="2648" y="1375"/>
                  </a:lnTo>
                  <a:lnTo>
                    <a:pt x="2648" y="1375"/>
                  </a:lnTo>
                  <a:close/>
                  <a:moveTo>
                    <a:pt x="2648" y="1420"/>
                  </a:moveTo>
                  <a:lnTo>
                    <a:pt x="2676" y="1420"/>
                  </a:lnTo>
                  <a:lnTo>
                    <a:pt x="2676" y="1389"/>
                  </a:lnTo>
                  <a:lnTo>
                    <a:pt x="2648" y="1389"/>
                  </a:lnTo>
                  <a:lnTo>
                    <a:pt x="2648" y="1420"/>
                  </a:lnTo>
                  <a:lnTo>
                    <a:pt x="2648" y="1420"/>
                  </a:lnTo>
                  <a:close/>
                  <a:moveTo>
                    <a:pt x="2648" y="1465"/>
                  </a:moveTo>
                  <a:lnTo>
                    <a:pt x="2676" y="1465"/>
                  </a:lnTo>
                  <a:lnTo>
                    <a:pt x="2676" y="1434"/>
                  </a:lnTo>
                  <a:lnTo>
                    <a:pt x="2648" y="1434"/>
                  </a:lnTo>
                  <a:lnTo>
                    <a:pt x="2648" y="1465"/>
                  </a:lnTo>
                  <a:lnTo>
                    <a:pt x="2648" y="1465"/>
                  </a:lnTo>
                  <a:close/>
                  <a:moveTo>
                    <a:pt x="2648" y="1509"/>
                  </a:moveTo>
                  <a:lnTo>
                    <a:pt x="2676" y="1509"/>
                  </a:lnTo>
                  <a:lnTo>
                    <a:pt x="2676" y="1479"/>
                  </a:lnTo>
                  <a:lnTo>
                    <a:pt x="2648" y="1479"/>
                  </a:lnTo>
                  <a:lnTo>
                    <a:pt x="2648" y="1509"/>
                  </a:lnTo>
                  <a:lnTo>
                    <a:pt x="2648" y="1509"/>
                  </a:lnTo>
                  <a:close/>
                  <a:moveTo>
                    <a:pt x="2648" y="1557"/>
                  </a:moveTo>
                  <a:lnTo>
                    <a:pt x="2676" y="1557"/>
                  </a:lnTo>
                  <a:lnTo>
                    <a:pt x="2676" y="1524"/>
                  </a:lnTo>
                  <a:lnTo>
                    <a:pt x="2648" y="1524"/>
                  </a:lnTo>
                  <a:lnTo>
                    <a:pt x="2648" y="1557"/>
                  </a:lnTo>
                  <a:lnTo>
                    <a:pt x="2648" y="1557"/>
                  </a:lnTo>
                  <a:close/>
                  <a:moveTo>
                    <a:pt x="2648" y="1599"/>
                  </a:moveTo>
                  <a:lnTo>
                    <a:pt x="2676" y="1599"/>
                  </a:lnTo>
                  <a:lnTo>
                    <a:pt x="2676" y="1568"/>
                  </a:lnTo>
                  <a:lnTo>
                    <a:pt x="2648" y="1568"/>
                  </a:lnTo>
                  <a:lnTo>
                    <a:pt x="2648" y="1599"/>
                  </a:lnTo>
                  <a:lnTo>
                    <a:pt x="2648" y="1599"/>
                  </a:lnTo>
                  <a:close/>
                  <a:moveTo>
                    <a:pt x="2648" y="1644"/>
                  </a:moveTo>
                  <a:lnTo>
                    <a:pt x="2676" y="1644"/>
                  </a:lnTo>
                  <a:lnTo>
                    <a:pt x="2676" y="1611"/>
                  </a:lnTo>
                  <a:lnTo>
                    <a:pt x="2648" y="1611"/>
                  </a:lnTo>
                  <a:lnTo>
                    <a:pt x="2648" y="1644"/>
                  </a:lnTo>
                  <a:lnTo>
                    <a:pt x="2648" y="1644"/>
                  </a:lnTo>
                  <a:close/>
                  <a:moveTo>
                    <a:pt x="2648" y="1689"/>
                  </a:moveTo>
                  <a:lnTo>
                    <a:pt x="2676" y="1689"/>
                  </a:lnTo>
                  <a:lnTo>
                    <a:pt x="2676" y="1661"/>
                  </a:lnTo>
                  <a:lnTo>
                    <a:pt x="2648" y="1661"/>
                  </a:lnTo>
                  <a:lnTo>
                    <a:pt x="2648" y="1689"/>
                  </a:lnTo>
                  <a:lnTo>
                    <a:pt x="2648" y="1689"/>
                  </a:lnTo>
                  <a:close/>
                  <a:moveTo>
                    <a:pt x="2648" y="1734"/>
                  </a:moveTo>
                  <a:lnTo>
                    <a:pt x="2676" y="1734"/>
                  </a:lnTo>
                  <a:lnTo>
                    <a:pt x="2676" y="1703"/>
                  </a:lnTo>
                  <a:lnTo>
                    <a:pt x="2648" y="1703"/>
                  </a:lnTo>
                  <a:lnTo>
                    <a:pt x="2648" y="1734"/>
                  </a:lnTo>
                  <a:lnTo>
                    <a:pt x="2648" y="1734"/>
                  </a:lnTo>
                  <a:close/>
                  <a:moveTo>
                    <a:pt x="2648" y="1779"/>
                  </a:moveTo>
                  <a:lnTo>
                    <a:pt x="2676" y="1779"/>
                  </a:lnTo>
                  <a:lnTo>
                    <a:pt x="2676" y="1748"/>
                  </a:lnTo>
                  <a:lnTo>
                    <a:pt x="2648" y="1748"/>
                  </a:lnTo>
                  <a:lnTo>
                    <a:pt x="2648" y="1779"/>
                  </a:lnTo>
                  <a:lnTo>
                    <a:pt x="2648" y="1779"/>
                  </a:lnTo>
                  <a:close/>
                  <a:moveTo>
                    <a:pt x="2648" y="1821"/>
                  </a:moveTo>
                  <a:lnTo>
                    <a:pt x="2676" y="1821"/>
                  </a:lnTo>
                  <a:lnTo>
                    <a:pt x="2676" y="1793"/>
                  </a:lnTo>
                  <a:lnTo>
                    <a:pt x="2648" y="1793"/>
                  </a:lnTo>
                  <a:lnTo>
                    <a:pt x="2648" y="1821"/>
                  </a:lnTo>
                  <a:lnTo>
                    <a:pt x="2648" y="1821"/>
                  </a:lnTo>
                  <a:close/>
                  <a:moveTo>
                    <a:pt x="2648" y="1868"/>
                  </a:moveTo>
                  <a:lnTo>
                    <a:pt x="2676" y="1868"/>
                  </a:lnTo>
                  <a:lnTo>
                    <a:pt x="2676" y="1838"/>
                  </a:lnTo>
                  <a:lnTo>
                    <a:pt x="2648" y="1838"/>
                  </a:lnTo>
                  <a:lnTo>
                    <a:pt x="2648" y="1868"/>
                  </a:lnTo>
                  <a:lnTo>
                    <a:pt x="2648" y="1868"/>
                  </a:lnTo>
                  <a:close/>
                  <a:moveTo>
                    <a:pt x="2648" y="1913"/>
                  </a:moveTo>
                  <a:lnTo>
                    <a:pt x="2676" y="1913"/>
                  </a:lnTo>
                  <a:lnTo>
                    <a:pt x="2676" y="1880"/>
                  </a:lnTo>
                  <a:lnTo>
                    <a:pt x="2648" y="1880"/>
                  </a:lnTo>
                  <a:lnTo>
                    <a:pt x="2648" y="1913"/>
                  </a:lnTo>
                  <a:lnTo>
                    <a:pt x="2648" y="1913"/>
                  </a:lnTo>
                  <a:close/>
                  <a:moveTo>
                    <a:pt x="2693" y="208"/>
                  </a:moveTo>
                  <a:lnTo>
                    <a:pt x="2721" y="208"/>
                  </a:lnTo>
                  <a:lnTo>
                    <a:pt x="2721" y="180"/>
                  </a:lnTo>
                  <a:lnTo>
                    <a:pt x="2693" y="180"/>
                  </a:lnTo>
                  <a:lnTo>
                    <a:pt x="2693" y="208"/>
                  </a:lnTo>
                  <a:lnTo>
                    <a:pt x="2693" y="208"/>
                  </a:lnTo>
                  <a:close/>
                  <a:moveTo>
                    <a:pt x="2693" y="298"/>
                  </a:moveTo>
                  <a:lnTo>
                    <a:pt x="2721" y="298"/>
                  </a:lnTo>
                  <a:lnTo>
                    <a:pt x="2721" y="269"/>
                  </a:lnTo>
                  <a:lnTo>
                    <a:pt x="2693" y="269"/>
                  </a:lnTo>
                  <a:lnTo>
                    <a:pt x="2693" y="298"/>
                  </a:lnTo>
                  <a:lnTo>
                    <a:pt x="2693" y="298"/>
                  </a:lnTo>
                  <a:close/>
                  <a:moveTo>
                    <a:pt x="2693" y="390"/>
                  </a:moveTo>
                  <a:lnTo>
                    <a:pt x="2721" y="390"/>
                  </a:lnTo>
                  <a:lnTo>
                    <a:pt x="2721" y="357"/>
                  </a:lnTo>
                  <a:lnTo>
                    <a:pt x="2693" y="357"/>
                  </a:lnTo>
                  <a:lnTo>
                    <a:pt x="2693" y="390"/>
                  </a:lnTo>
                  <a:lnTo>
                    <a:pt x="2693" y="390"/>
                  </a:lnTo>
                  <a:close/>
                  <a:moveTo>
                    <a:pt x="2693" y="343"/>
                  </a:moveTo>
                  <a:lnTo>
                    <a:pt x="2721" y="343"/>
                  </a:lnTo>
                  <a:lnTo>
                    <a:pt x="2721" y="312"/>
                  </a:lnTo>
                  <a:lnTo>
                    <a:pt x="2693" y="312"/>
                  </a:lnTo>
                  <a:lnTo>
                    <a:pt x="2693" y="343"/>
                  </a:lnTo>
                  <a:lnTo>
                    <a:pt x="2693" y="343"/>
                  </a:lnTo>
                  <a:close/>
                  <a:moveTo>
                    <a:pt x="2693" y="480"/>
                  </a:moveTo>
                  <a:lnTo>
                    <a:pt x="2721" y="480"/>
                  </a:lnTo>
                  <a:lnTo>
                    <a:pt x="2721" y="449"/>
                  </a:lnTo>
                  <a:lnTo>
                    <a:pt x="2693" y="449"/>
                  </a:lnTo>
                  <a:lnTo>
                    <a:pt x="2693" y="480"/>
                  </a:lnTo>
                  <a:lnTo>
                    <a:pt x="2693" y="480"/>
                  </a:lnTo>
                  <a:close/>
                  <a:moveTo>
                    <a:pt x="2693" y="435"/>
                  </a:moveTo>
                  <a:lnTo>
                    <a:pt x="2721" y="435"/>
                  </a:lnTo>
                  <a:lnTo>
                    <a:pt x="2721" y="402"/>
                  </a:lnTo>
                  <a:lnTo>
                    <a:pt x="2693" y="402"/>
                  </a:lnTo>
                  <a:lnTo>
                    <a:pt x="2693" y="435"/>
                  </a:lnTo>
                  <a:lnTo>
                    <a:pt x="2693" y="435"/>
                  </a:lnTo>
                  <a:close/>
                  <a:moveTo>
                    <a:pt x="2693" y="567"/>
                  </a:moveTo>
                  <a:lnTo>
                    <a:pt x="2721" y="567"/>
                  </a:lnTo>
                  <a:lnTo>
                    <a:pt x="2721" y="539"/>
                  </a:lnTo>
                  <a:lnTo>
                    <a:pt x="2693" y="539"/>
                  </a:lnTo>
                  <a:lnTo>
                    <a:pt x="2693" y="567"/>
                  </a:lnTo>
                  <a:lnTo>
                    <a:pt x="2693" y="567"/>
                  </a:lnTo>
                  <a:close/>
                  <a:moveTo>
                    <a:pt x="2693" y="522"/>
                  </a:moveTo>
                  <a:lnTo>
                    <a:pt x="2721" y="522"/>
                  </a:lnTo>
                  <a:lnTo>
                    <a:pt x="2721" y="494"/>
                  </a:lnTo>
                  <a:lnTo>
                    <a:pt x="2693" y="494"/>
                  </a:lnTo>
                  <a:lnTo>
                    <a:pt x="2693" y="522"/>
                  </a:lnTo>
                  <a:lnTo>
                    <a:pt x="2693" y="522"/>
                  </a:lnTo>
                  <a:close/>
                  <a:moveTo>
                    <a:pt x="2693" y="659"/>
                  </a:moveTo>
                  <a:lnTo>
                    <a:pt x="2721" y="659"/>
                  </a:lnTo>
                  <a:lnTo>
                    <a:pt x="2721" y="626"/>
                  </a:lnTo>
                  <a:lnTo>
                    <a:pt x="2693" y="626"/>
                  </a:lnTo>
                  <a:lnTo>
                    <a:pt x="2693" y="659"/>
                  </a:lnTo>
                  <a:lnTo>
                    <a:pt x="2693" y="659"/>
                  </a:lnTo>
                  <a:close/>
                  <a:moveTo>
                    <a:pt x="2693" y="749"/>
                  </a:moveTo>
                  <a:lnTo>
                    <a:pt x="2721" y="749"/>
                  </a:lnTo>
                  <a:lnTo>
                    <a:pt x="2721" y="716"/>
                  </a:lnTo>
                  <a:lnTo>
                    <a:pt x="2693" y="716"/>
                  </a:lnTo>
                  <a:lnTo>
                    <a:pt x="2693" y="749"/>
                  </a:lnTo>
                  <a:lnTo>
                    <a:pt x="2693" y="749"/>
                  </a:lnTo>
                  <a:close/>
                  <a:moveTo>
                    <a:pt x="2693" y="704"/>
                  </a:moveTo>
                  <a:lnTo>
                    <a:pt x="2721" y="704"/>
                  </a:lnTo>
                  <a:lnTo>
                    <a:pt x="2721" y="671"/>
                  </a:lnTo>
                  <a:lnTo>
                    <a:pt x="2693" y="671"/>
                  </a:lnTo>
                  <a:lnTo>
                    <a:pt x="2693" y="704"/>
                  </a:lnTo>
                  <a:lnTo>
                    <a:pt x="2693" y="704"/>
                  </a:lnTo>
                  <a:close/>
                  <a:moveTo>
                    <a:pt x="2693" y="836"/>
                  </a:moveTo>
                  <a:lnTo>
                    <a:pt x="2721" y="836"/>
                  </a:lnTo>
                  <a:lnTo>
                    <a:pt x="2721" y="808"/>
                  </a:lnTo>
                  <a:lnTo>
                    <a:pt x="2693" y="808"/>
                  </a:lnTo>
                  <a:lnTo>
                    <a:pt x="2693" y="836"/>
                  </a:lnTo>
                  <a:lnTo>
                    <a:pt x="2693" y="836"/>
                  </a:lnTo>
                  <a:close/>
                  <a:moveTo>
                    <a:pt x="2693" y="926"/>
                  </a:moveTo>
                  <a:lnTo>
                    <a:pt x="2721" y="926"/>
                  </a:lnTo>
                  <a:lnTo>
                    <a:pt x="2721" y="895"/>
                  </a:lnTo>
                  <a:lnTo>
                    <a:pt x="2693" y="895"/>
                  </a:lnTo>
                  <a:lnTo>
                    <a:pt x="2693" y="926"/>
                  </a:lnTo>
                  <a:lnTo>
                    <a:pt x="2693" y="926"/>
                  </a:lnTo>
                  <a:close/>
                  <a:moveTo>
                    <a:pt x="2693" y="881"/>
                  </a:moveTo>
                  <a:lnTo>
                    <a:pt x="2721" y="881"/>
                  </a:lnTo>
                  <a:lnTo>
                    <a:pt x="2721" y="850"/>
                  </a:lnTo>
                  <a:lnTo>
                    <a:pt x="2693" y="850"/>
                  </a:lnTo>
                  <a:lnTo>
                    <a:pt x="2693" y="881"/>
                  </a:lnTo>
                  <a:lnTo>
                    <a:pt x="2693" y="881"/>
                  </a:lnTo>
                  <a:close/>
                  <a:moveTo>
                    <a:pt x="2693" y="1018"/>
                  </a:moveTo>
                  <a:lnTo>
                    <a:pt x="2721" y="1018"/>
                  </a:lnTo>
                  <a:lnTo>
                    <a:pt x="2721" y="985"/>
                  </a:lnTo>
                  <a:lnTo>
                    <a:pt x="2693" y="985"/>
                  </a:lnTo>
                  <a:lnTo>
                    <a:pt x="2693" y="1018"/>
                  </a:lnTo>
                  <a:lnTo>
                    <a:pt x="2693" y="1018"/>
                  </a:lnTo>
                  <a:close/>
                  <a:moveTo>
                    <a:pt x="2693" y="973"/>
                  </a:moveTo>
                  <a:lnTo>
                    <a:pt x="2721" y="973"/>
                  </a:lnTo>
                  <a:lnTo>
                    <a:pt x="2721" y="940"/>
                  </a:lnTo>
                  <a:lnTo>
                    <a:pt x="2693" y="940"/>
                  </a:lnTo>
                  <a:lnTo>
                    <a:pt x="2693" y="973"/>
                  </a:lnTo>
                  <a:lnTo>
                    <a:pt x="2693" y="973"/>
                  </a:lnTo>
                  <a:close/>
                  <a:moveTo>
                    <a:pt x="2693" y="1105"/>
                  </a:moveTo>
                  <a:lnTo>
                    <a:pt x="2721" y="1105"/>
                  </a:lnTo>
                  <a:lnTo>
                    <a:pt x="2721" y="1077"/>
                  </a:lnTo>
                  <a:lnTo>
                    <a:pt x="2693" y="1077"/>
                  </a:lnTo>
                  <a:lnTo>
                    <a:pt x="2693" y="1105"/>
                  </a:lnTo>
                  <a:lnTo>
                    <a:pt x="2693" y="1105"/>
                  </a:lnTo>
                  <a:close/>
                  <a:moveTo>
                    <a:pt x="2693" y="1061"/>
                  </a:moveTo>
                  <a:lnTo>
                    <a:pt x="2721" y="1061"/>
                  </a:lnTo>
                  <a:lnTo>
                    <a:pt x="2721" y="1032"/>
                  </a:lnTo>
                  <a:lnTo>
                    <a:pt x="2693" y="1032"/>
                  </a:lnTo>
                  <a:lnTo>
                    <a:pt x="2693" y="1061"/>
                  </a:lnTo>
                  <a:lnTo>
                    <a:pt x="2693" y="1061"/>
                  </a:lnTo>
                  <a:close/>
                  <a:moveTo>
                    <a:pt x="2693" y="1195"/>
                  </a:moveTo>
                  <a:lnTo>
                    <a:pt x="2721" y="1195"/>
                  </a:lnTo>
                  <a:lnTo>
                    <a:pt x="2721" y="1165"/>
                  </a:lnTo>
                  <a:lnTo>
                    <a:pt x="2693" y="1165"/>
                  </a:lnTo>
                  <a:lnTo>
                    <a:pt x="2693" y="1195"/>
                  </a:lnTo>
                  <a:lnTo>
                    <a:pt x="2693" y="1195"/>
                  </a:lnTo>
                  <a:close/>
                  <a:moveTo>
                    <a:pt x="2693" y="1150"/>
                  </a:moveTo>
                  <a:lnTo>
                    <a:pt x="2721" y="1150"/>
                  </a:lnTo>
                  <a:lnTo>
                    <a:pt x="2721" y="1120"/>
                  </a:lnTo>
                  <a:lnTo>
                    <a:pt x="2693" y="1120"/>
                  </a:lnTo>
                  <a:lnTo>
                    <a:pt x="2693" y="1150"/>
                  </a:lnTo>
                  <a:lnTo>
                    <a:pt x="2693" y="1150"/>
                  </a:lnTo>
                  <a:close/>
                  <a:moveTo>
                    <a:pt x="2693" y="1240"/>
                  </a:moveTo>
                  <a:lnTo>
                    <a:pt x="2721" y="1240"/>
                  </a:lnTo>
                  <a:lnTo>
                    <a:pt x="2721" y="1209"/>
                  </a:lnTo>
                  <a:lnTo>
                    <a:pt x="2693" y="1209"/>
                  </a:lnTo>
                  <a:lnTo>
                    <a:pt x="2693" y="1240"/>
                  </a:lnTo>
                  <a:lnTo>
                    <a:pt x="2693" y="1240"/>
                  </a:lnTo>
                  <a:close/>
                  <a:moveTo>
                    <a:pt x="2693" y="1287"/>
                  </a:moveTo>
                  <a:lnTo>
                    <a:pt x="2721" y="1287"/>
                  </a:lnTo>
                  <a:lnTo>
                    <a:pt x="2721" y="1254"/>
                  </a:lnTo>
                  <a:lnTo>
                    <a:pt x="2693" y="1254"/>
                  </a:lnTo>
                  <a:lnTo>
                    <a:pt x="2693" y="1287"/>
                  </a:lnTo>
                  <a:lnTo>
                    <a:pt x="2693" y="1287"/>
                  </a:lnTo>
                  <a:close/>
                  <a:moveTo>
                    <a:pt x="2693" y="1330"/>
                  </a:moveTo>
                  <a:lnTo>
                    <a:pt x="2721" y="1330"/>
                  </a:lnTo>
                  <a:lnTo>
                    <a:pt x="2721" y="1299"/>
                  </a:lnTo>
                  <a:lnTo>
                    <a:pt x="2693" y="1299"/>
                  </a:lnTo>
                  <a:lnTo>
                    <a:pt x="2693" y="1330"/>
                  </a:lnTo>
                  <a:lnTo>
                    <a:pt x="2693" y="1330"/>
                  </a:lnTo>
                  <a:close/>
                  <a:moveTo>
                    <a:pt x="2693" y="1375"/>
                  </a:moveTo>
                  <a:lnTo>
                    <a:pt x="2721" y="1375"/>
                  </a:lnTo>
                  <a:lnTo>
                    <a:pt x="2721" y="1346"/>
                  </a:lnTo>
                  <a:lnTo>
                    <a:pt x="2693" y="1346"/>
                  </a:lnTo>
                  <a:lnTo>
                    <a:pt x="2693" y="1375"/>
                  </a:lnTo>
                  <a:lnTo>
                    <a:pt x="2693" y="1375"/>
                  </a:lnTo>
                  <a:close/>
                  <a:moveTo>
                    <a:pt x="2693" y="1420"/>
                  </a:moveTo>
                  <a:lnTo>
                    <a:pt x="2721" y="1420"/>
                  </a:lnTo>
                  <a:lnTo>
                    <a:pt x="2721" y="1389"/>
                  </a:lnTo>
                  <a:lnTo>
                    <a:pt x="2693" y="1389"/>
                  </a:lnTo>
                  <a:lnTo>
                    <a:pt x="2693" y="1420"/>
                  </a:lnTo>
                  <a:lnTo>
                    <a:pt x="2693" y="1420"/>
                  </a:lnTo>
                  <a:close/>
                  <a:moveTo>
                    <a:pt x="2693" y="1465"/>
                  </a:moveTo>
                  <a:lnTo>
                    <a:pt x="2721" y="1465"/>
                  </a:lnTo>
                  <a:lnTo>
                    <a:pt x="2721" y="1434"/>
                  </a:lnTo>
                  <a:lnTo>
                    <a:pt x="2693" y="1434"/>
                  </a:lnTo>
                  <a:lnTo>
                    <a:pt x="2693" y="1465"/>
                  </a:lnTo>
                  <a:lnTo>
                    <a:pt x="2693" y="1465"/>
                  </a:lnTo>
                  <a:close/>
                  <a:moveTo>
                    <a:pt x="2693" y="1509"/>
                  </a:moveTo>
                  <a:lnTo>
                    <a:pt x="2721" y="1509"/>
                  </a:lnTo>
                  <a:lnTo>
                    <a:pt x="2721" y="1479"/>
                  </a:lnTo>
                  <a:lnTo>
                    <a:pt x="2693" y="1479"/>
                  </a:lnTo>
                  <a:lnTo>
                    <a:pt x="2693" y="1509"/>
                  </a:lnTo>
                  <a:lnTo>
                    <a:pt x="2693" y="1509"/>
                  </a:lnTo>
                  <a:close/>
                  <a:moveTo>
                    <a:pt x="2693" y="1557"/>
                  </a:moveTo>
                  <a:lnTo>
                    <a:pt x="2721" y="1557"/>
                  </a:lnTo>
                  <a:lnTo>
                    <a:pt x="2721" y="1524"/>
                  </a:lnTo>
                  <a:lnTo>
                    <a:pt x="2693" y="1524"/>
                  </a:lnTo>
                  <a:lnTo>
                    <a:pt x="2693" y="1557"/>
                  </a:lnTo>
                  <a:lnTo>
                    <a:pt x="2693" y="1557"/>
                  </a:lnTo>
                  <a:close/>
                  <a:moveTo>
                    <a:pt x="2693" y="1599"/>
                  </a:moveTo>
                  <a:lnTo>
                    <a:pt x="2721" y="1599"/>
                  </a:lnTo>
                  <a:lnTo>
                    <a:pt x="2721" y="1568"/>
                  </a:lnTo>
                  <a:lnTo>
                    <a:pt x="2693" y="1568"/>
                  </a:lnTo>
                  <a:lnTo>
                    <a:pt x="2693" y="1599"/>
                  </a:lnTo>
                  <a:lnTo>
                    <a:pt x="2693" y="1599"/>
                  </a:lnTo>
                  <a:close/>
                  <a:moveTo>
                    <a:pt x="2693" y="1644"/>
                  </a:moveTo>
                  <a:lnTo>
                    <a:pt x="2721" y="1644"/>
                  </a:lnTo>
                  <a:lnTo>
                    <a:pt x="2721" y="1611"/>
                  </a:lnTo>
                  <a:lnTo>
                    <a:pt x="2693" y="1611"/>
                  </a:lnTo>
                  <a:lnTo>
                    <a:pt x="2693" y="1644"/>
                  </a:lnTo>
                  <a:lnTo>
                    <a:pt x="2693" y="1644"/>
                  </a:lnTo>
                  <a:close/>
                  <a:moveTo>
                    <a:pt x="2693" y="1689"/>
                  </a:moveTo>
                  <a:lnTo>
                    <a:pt x="2721" y="1689"/>
                  </a:lnTo>
                  <a:lnTo>
                    <a:pt x="2721" y="1661"/>
                  </a:lnTo>
                  <a:lnTo>
                    <a:pt x="2693" y="1661"/>
                  </a:lnTo>
                  <a:lnTo>
                    <a:pt x="2693" y="1689"/>
                  </a:lnTo>
                  <a:lnTo>
                    <a:pt x="2693" y="1689"/>
                  </a:lnTo>
                  <a:close/>
                  <a:moveTo>
                    <a:pt x="2693" y="1734"/>
                  </a:moveTo>
                  <a:lnTo>
                    <a:pt x="2721" y="1734"/>
                  </a:lnTo>
                  <a:lnTo>
                    <a:pt x="2721" y="1703"/>
                  </a:lnTo>
                  <a:lnTo>
                    <a:pt x="2693" y="1703"/>
                  </a:lnTo>
                  <a:lnTo>
                    <a:pt x="2693" y="1734"/>
                  </a:lnTo>
                  <a:lnTo>
                    <a:pt x="2693" y="1734"/>
                  </a:lnTo>
                  <a:close/>
                  <a:moveTo>
                    <a:pt x="2693" y="1779"/>
                  </a:moveTo>
                  <a:lnTo>
                    <a:pt x="2721" y="1779"/>
                  </a:lnTo>
                  <a:lnTo>
                    <a:pt x="2721" y="1748"/>
                  </a:lnTo>
                  <a:lnTo>
                    <a:pt x="2693" y="1748"/>
                  </a:lnTo>
                  <a:lnTo>
                    <a:pt x="2693" y="1779"/>
                  </a:lnTo>
                  <a:lnTo>
                    <a:pt x="2693" y="1779"/>
                  </a:lnTo>
                  <a:close/>
                  <a:moveTo>
                    <a:pt x="2693" y="1821"/>
                  </a:moveTo>
                  <a:lnTo>
                    <a:pt x="2721" y="1821"/>
                  </a:lnTo>
                  <a:lnTo>
                    <a:pt x="2721" y="1793"/>
                  </a:lnTo>
                  <a:lnTo>
                    <a:pt x="2693" y="1793"/>
                  </a:lnTo>
                  <a:lnTo>
                    <a:pt x="2693" y="1821"/>
                  </a:lnTo>
                  <a:lnTo>
                    <a:pt x="2693" y="1821"/>
                  </a:lnTo>
                  <a:close/>
                  <a:moveTo>
                    <a:pt x="2693" y="1868"/>
                  </a:moveTo>
                  <a:lnTo>
                    <a:pt x="2721" y="1868"/>
                  </a:lnTo>
                  <a:lnTo>
                    <a:pt x="2721" y="1838"/>
                  </a:lnTo>
                  <a:lnTo>
                    <a:pt x="2693" y="1838"/>
                  </a:lnTo>
                  <a:lnTo>
                    <a:pt x="2693" y="1868"/>
                  </a:lnTo>
                  <a:lnTo>
                    <a:pt x="2693" y="1868"/>
                  </a:lnTo>
                  <a:close/>
                  <a:moveTo>
                    <a:pt x="2735" y="208"/>
                  </a:moveTo>
                  <a:lnTo>
                    <a:pt x="2768" y="208"/>
                  </a:lnTo>
                  <a:lnTo>
                    <a:pt x="2768" y="180"/>
                  </a:lnTo>
                  <a:lnTo>
                    <a:pt x="2735" y="180"/>
                  </a:lnTo>
                  <a:lnTo>
                    <a:pt x="2735" y="208"/>
                  </a:lnTo>
                  <a:lnTo>
                    <a:pt x="2735" y="208"/>
                  </a:lnTo>
                  <a:close/>
                  <a:moveTo>
                    <a:pt x="2735" y="298"/>
                  </a:moveTo>
                  <a:lnTo>
                    <a:pt x="2768" y="298"/>
                  </a:lnTo>
                  <a:lnTo>
                    <a:pt x="2768" y="269"/>
                  </a:lnTo>
                  <a:lnTo>
                    <a:pt x="2735" y="269"/>
                  </a:lnTo>
                  <a:lnTo>
                    <a:pt x="2735" y="298"/>
                  </a:lnTo>
                  <a:lnTo>
                    <a:pt x="2735" y="298"/>
                  </a:lnTo>
                  <a:close/>
                  <a:moveTo>
                    <a:pt x="2735" y="253"/>
                  </a:moveTo>
                  <a:lnTo>
                    <a:pt x="2768" y="253"/>
                  </a:lnTo>
                  <a:lnTo>
                    <a:pt x="2768" y="224"/>
                  </a:lnTo>
                  <a:lnTo>
                    <a:pt x="2735" y="224"/>
                  </a:lnTo>
                  <a:lnTo>
                    <a:pt x="2735" y="253"/>
                  </a:lnTo>
                  <a:lnTo>
                    <a:pt x="2735" y="253"/>
                  </a:lnTo>
                  <a:close/>
                  <a:moveTo>
                    <a:pt x="2735" y="390"/>
                  </a:moveTo>
                  <a:lnTo>
                    <a:pt x="2768" y="390"/>
                  </a:lnTo>
                  <a:lnTo>
                    <a:pt x="2768" y="357"/>
                  </a:lnTo>
                  <a:lnTo>
                    <a:pt x="2735" y="357"/>
                  </a:lnTo>
                  <a:lnTo>
                    <a:pt x="2735" y="390"/>
                  </a:lnTo>
                  <a:lnTo>
                    <a:pt x="2735" y="390"/>
                  </a:lnTo>
                  <a:close/>
                  <a:moveTo>
                    <a:pt x="2735" y="343"/>
                  </a:moveTo>
                  <a:lnTo>
                    <a:pt x="2768" y="343"/>
                  </a:lnTo>
                  <a:lnTo>
                    <a:pt x="2768" y="312"/>
                  </a:lnTo>
                  <a:lnTo>
                    <a:pt x="2735" y="312"/>
                  </a:lnTo>
                  <a:lnTo>
                    <a:pt x="2735" y="343"/>
                  </a:lnTo>
                  <a:lnTo>
                    <a:pt x="2735" y="343"/>
                  </a:lnTo>
                  <a:close/>
                  <a:moveTo>
                    <a:pt x="2735" y="480"/>
                  </a:moveTo>
                  <a:lnTo>
                    <a:pt x="2768" y="480"/>
                  </a:lnTo>
                  <a:lnTo>
                    <a:pt x="2768" y="449"/>
                  </a:lnTo>
                  <a:lnTo>
                    <a:pt x="2735" y="449"/>
                  </a:lnTo>
                  <a:lnTo>
                    <a:pt x="2735" y="480"/>
                  </a:lnTo>
                  <a:lnTo>
                    <a:pt x="2735" y="480"/>
                  </a:lnTo>
                  <a:close/>
                  <a:moveTo>
                    <a:pt x="2735" y="435"/>
                  </a:moveTo>
                  <a:lnTo>
                    <a:pt x="2768" y="435"/>
                  </a:lnTo>
                  <a:lnTo>
                    <a:pt x="2768" y="402"/>
                  </a:lnTo>
                  <a:lnTo>
                    <a:pt x="2735" y="402"/>
                  </a:lnTo>
                  <a:lnTo>
                    <a:pt x="2735" y="435"/>
                  </a:lnTo>
                  <a:lnTo>
                    <a:pt x="2735" y="435"/>
                  </a:lnTo>
                  <a:close/>
                  <a:moveTo>
                    <a:pt x="2735" y="522"/>
                  </a:moveTo>
                  <a:lnTo>
                    <a:pt x="2768" y="522"/>
                  </a:lnTo>
                  <a:lnTo>
                    <a:pt x="2768" y="494"/>
                  </a:lnTo>
                  <a:lnTo>
                    <a:pt x="2735" y="494"/>
                  </a:lnTo>
                  <a:lnTo>
                    <a:pt x="2735" y="522"/>
                  </a:lnTo>
                  <a:lnTo>
                    <a:pt x="2735" y="522"/>
                  </a:lnTo>
                  <a:close/>
                  <a:moveTo>
                    <a:pt x="2735" y="659"/>
                  </a:moveTo>
                  <a:lnTo>
                    <a:pt x="2768" y="659"/>
                  </a:lnTo>
                  <a:lnTo>
                    <a:pt x="2768" y="626"/>
                  </a:lnTo>
                  <a:lnTo>
                    <a:pt x="2735" y="626"/>
                  </a:lnTo>
                  <a:lnTo>
                    <a:pt x="2735" y="659"/>
                  </a:lnTo>
                  <a:lnTo>
                    <a:pt x="2735" y="659"/>
                  </a:lnTo>
                  <a:close/>
                  <a:moveTo>
                    <a:pt x="2735" y="749"/>
                  </a:moveTo>
                  <a:lnTo>
                    <a:pt x="2768" y="749"/>
                  </a:lnTo>
                  <a:lnTo>
                    <a:pt x="2768" y="716"/>
                  </a:lnTo>
                  <a:lnTo>
                    <a:pt x="2735" y="716"/>
                  </a:lnTo>
                  <a:lnTo>
                    <a:pt x="2735" y="749"/>
                  </a:lnTo>
                  <a:lnTo>
                    <a:pt x="2735" y="749"/>
                  </a:lnTo>
                  <a:close/>
                  <a:moveTo>
                    <a:pt x="2735" y="704"/>
                  </a:moveTo>
                  <a:lnTo>
                    <a:pt x="2768" y="704"/>
                  </a:lnTo>
                  <a:lnTo>
                    <a:pt x="2768" y="671"/>
                  </a:lnTo>
                  <a:lnTo>
                    <a:pt x="2735" y="671"/>
                  </a:lnTo>
                  <a:lnTo>
                    <a:pt x="2735" y="704"/>
                  </a:lnTo>
                  <a:lnTo>
                    <a:pt x="2735" y="704"/>
                  </a:lnTo>
                  <a:close/>
                  <a:moveTo>
                    <a:pt x="2735" y="836"/>
                  </a:moveTo>
                  <a:lnTo>
                    <a:pt x="2768" y="836"/>
                  </a:lnTo>
                  <a:lnTo>
                    <a:pt x="2768" y="808"/>
                  </a:lnTo>
                  <a:lnTo>
                    <a:pt x="2735" y="808"/>
                  </a:lnTo>
                  <a:lnTo>
                    <a:pt x="2735" y="836"/>
                  </a:lnTo>
                  <a:lnTo>
                    <a:pt x="2735" y="836"/>
                  </a:lnTo>
                  <a:close/>
                  <a:moveTo>
                    <a:pt x="2735" y="791"/>
                  </a:moveTo>
                  <a:lnTo>
                    <a:pt x="2768" y="791"/>
                  </a:lnTo>
                  <a:lnTo>
                    <a:pt x="2768" y="763"/>
                  </a:lnTo>
                  <a:lnTo>
                    <a:pt x="2735" y="763"/>
                  </a:lnTo>
                  <a:lnTo>
                    <a:pt x="2735" y="791"/>
                  </a:lnTo>
                  <a:lnTo>
                    <a:pt x="2735" y="791"/>
                  </a:lnTo>
                  <a:close/>
                  <a:moveTo>
                    <a:pt x="2735" y="881"/>
                  </a:moveTo>
                  <a:lnTo>
                    <a:pt x="2768" y="881"/>
                  </a:lnTo>
                  <a:lnTo>
                    <a:pt x="2768" y="850"/>
                  </a:lnTo>
                  <a:lnTo>
                    <a:pt x="2735" y="850"/>
                  </a:lnTo>
                  <a:lnTo>
                    <a:pt x="2735" y="881"/>
                  </a:lnTo>
                  <a:lnTo>
                    <a:pt x="2735" y="881"/>
                  </a:lnTo>
                  <a:close/>
                  <a:moveTo>
                    <a:pt x="2735" y="1018"/>
                  </a:moveTo>
                  <a:lnTo>
                    <a:pt x="2768" y="1018"/>
                  </a:lnTo>
                  <a:lnTo>
                    <a:pt x="2768" y="985"/>
                  </a:lnTo>
                  <a:lnTo>
                    <a:pt x="2735" y="985"/>
                  </a:lnTo>
                  <a:lnTo>
                    <a:pt x="2735" y="1018"/>
                  </a:lnTo>
                  <a:lnTo>
                    <a:pt x="2735" y="1018"/>
                  </a:lnTo>
                  <a:close/>
                  <a:moveTo>
                    <a:pt x="2735" y="973"/>
                  </a:moveTo>
                  <a:lnTo>
                    <a:pt x="2768" y="973"/>
                  </a:lnTo>
                  <a:lnTo>
                    <a:pt x="2768" y="940"/>
                  </a:lnTo>
                  <a:lnTo>
                    <a:pt x="2735" y="940"/>
                  </a:lnTo>
                  <a:lnTo>
                    <a:pt x="2735" y="973"/>
                  </a:lnTo>
                  <a:lnTo>
                    <a:pt x="2735" y="973"/>
                  </a:lnTo>
                  <a:close/>
                  <a:moveTo>
                    <a:pt x="2735" y="1105"/>
                  </a:moveTo>
                  <a:lnTo>
                    <a:pt x="2768" y="1105"/>
                  </a:lnTo>
                  <a:lnTo>
                    <a:pt x="2768" y="1077"/>
                  </a:lnTo>
                  <a:lnTo>
                    <a:pt x="2735" y="1077"/>
                  </a:lnTo>
                  <a:lnTo>
                    <a:pt x="2735" y="1105"/>
                  </a:lnTo>
                  <a:lnTo>
                    <a:pt x="2735" y="1105"/>
                  </a:lnTo>
                  <a:close/>
                  <a:moveTo>
                    <a:pt x="2735" y="1061"/>
                  </a:moveTo>
                  <a:lnTo>
                    <a:pt x="2768" y="1061"/>
                  </a:lnTo>
                  <a:lnTo>
                    <a:pt x="2768" y="1032"/>
                  </a:lnTo>
                  <a:lnTo>
                    <a:pt x="2735" y="1032"/>
                  </a:lnTo>
                  <a:lnTo>
                    <a:pt x="2735" y="1061"/>
                  </a:lnTo>
                  <a:lnTo>
                    <a:pt x="2735" y="1061"/>
                  </a:lnTo>
                  <a:close/>
                  <a:moveTo>
                    <a:pt x="2735" y="1195"/>
                  </a:moveTo>
                  <a:lnTo>
                    <a:pt x="2768" y="1195"/>
                  </a:lnTo>
                  <a:lnTo>
                    <a:pt x="2768" y="1165"/>
                  </a:lnTo>
                  <a:lnTo>
                    <a:pt x="2735" y="1165"/>
                  </a:lnTo>
                  <a:lnTo>
                    <a:pt x="2735" y="1195"/>
                  </a:lnTo>
                  <a:lnTo>
                    <a:pt x="2735" y="1195"/>
                  </a:lnTo>
                  <a:close/>
                  <a:moveTo>
                    <a:pt x="2735" y="1150"/>
                  </a:moveTo>
                  <a:lnTo>
                    <a:pt x="2768" y="1150"/>
                  </a:lnTo>
                  <a:lnTo>
                    <a:pt x="2768" y="1120"/>
                  </a:lnTo>
                  <a:lnTo>
                    <a:pt x="2735" y="1120"/>
                  </a:lnTo>
                  <a:lnTo>
                    <a:pt x="2735" y="1150"/>
                  </a:lnTo>
                  <a:lnTo>
                    <a:pt x="2735" y="1150"/>
                  </a:lnTo>
                  <a:close/>
                  <a:moveTo>
                    <a:pt x="2735" y="1240"/>
                  </a:moveTo>
                  <a:lnTo>
                    <a:pt x="2768" y="1240"/>
                  </a:lnTo>
                  <a:lnTo>
                    <a:pt x="2768" y="1209"/>
                  </a:lnTo>
                  <a:lnTo>
                    <a:pt x="2735" y="1209"/>
                  </a:lnTo>
                  <a:lnTo>
                    <a:pt x="2735" y="1240"/>
                  </a:lnTo>
                  <a:lnTo>
                    <a:pt x="2735" y="1240"/>
                  </a:lnTo>
                  <a:close/>
                  <a:moveTo>
                    <a:pt x="2735" y="1287"/>
                  </a:moveTo>
                  <a:lnTo>
                    <a:pt x="2768" y="1287"/>
                  </a:lnTo>
                  <a:lnTo>
                    <a:pt x="2768" y="1254"/>
                  </a:lnTo>
                  <a:lnTo>
                    <a:pt x="2735" y="1254"/>
                  </a:lnTo>
                  <a:lnTo>
                    <a:pt x="2735" y="1287"/>
                  </a:lnTo>
                  <a:lnTo>
                    <a:pt x="2735" y="1287"/>
                  </a:lnTo>
                  <a:close/>
                  <a:moveTo>
                    <a:pt x="2735" y="1330"/>
                  </a:moveTo>
                  <a:lnTo>
                    <a:pt x="2768" y="1330"/>
                  </a:lnTo>
                  <a:lnTo>
                    <a:pt x="2768" y="1299"/>
                  </a:lnTo>
                  <a:lnTo>
                    <a:pt x="2735" y="1299"/>
                  </a:lnTo>
                  <a:lnTo>
                    <a:pt x="2735" y="1330"/>
                  </a:lnTo>
                  <a:lnTo>
                    <a:pt x="2735" y="1330"/>
                  </a:lnTo>
                  <a:close/>
                  <a:moveTo>
                    <a:pt x="2735" y="1375"/>
                  </a:moveTo>
                  <a:lnTo>
                    <a:pt x="2768" y="1375"/>
                  </a:lnTo>
                  <a:lnTo>
                    <a:pt x="2768" y="1346"/>
                  </a:lnTo>
                  <a:lnTo>
                    <a:pt x="2735" y="1346"/>
                  </a:lnTo>
                  <a:lnTo>
                    <a:pt x="2735" y="1375"/>
                  </a:lnTo>
                  <a:lnTo>
                    <a:pt x="2735" y="1375"/>
                  </a:lnTo>
                  <a:close/>
                  <a:moveTo>
                    <a:pt x="2735" y="1420"/>
                  </a:moveTo>
                  <a:lnTo>
                    <a:pt x="2768" y="1420"/>
                  </a:lnTo>
                  <a:lnTo>
                    <a:pt x="2768" y="1389"/>
                  </a:lnTo>
                  <a:lnTo>
                    <a:pt x="2735" y="1389"/>
                  </a:lnTo>
                  <a:lnTo>
                    <a:pt x="2735" y="1420"/>
                  </a:lnTo>
                  <a:lnTo>
                    <a:pt x="2735" y="1420"/>
                  </a:lnTo>
                  <a:close/>
                  <a:moveTo>
                    <a:pt x="2735" y="1465"/>
                  </a:moveTo>
                  <a:lnTo>
                    <a:pt x="2768" y="1465"/>
                  </a:lnTo>
                  <a:lnTo>
                    <a:pt x="2768" y="1434"/>
                  </a:lnTo>
                  <a:lnTo>
                    <a:pt x="2735" y="1434"/>
                  </a:lnTo>
                  <a:lnTo>
                    <a:pt x="2735" y="1465"/>
                  </a:lnTo>
                  <a:lnTo>
                    <a:pt x="2735" y="1465"/>
                  </a:lnTo>
                  <a:close/>
                  <a:moveTo>
                    <a:pt x="2735" y="1509"/>
                  </a:moveTo>
                  <a:lnTo>
                    <a:pt x="2768" y="1509"/>
                  </a:lnTo>
                  <a:lnTo>
                    <a:pt x="2768" y="1479"/>
                  </a:lnTo>
                  <a:lnTo>
                    <a:pt x="2735" y="1479"/>
                  </a:lnTo>
                  <a:lnTo>
                    <a:pt x="2735" y="1509"/>
                  </a:lnTo>
                  <a:lnTo>
                    <a:pt x="2735" y="1509"/>
                  </a:lnTo>
                  <a:close/>
                  <a:moveTo>
                    <a:pt x="2735" y="1557"/>
                  </a:moveTo>
                  <a:lnTo>
                    <a:pt x="2768" y="1557"/>
                  </a:lnTo>
                  <a:lnTo>
                    <a:pt x="2768" y="1524"/>
                  </a:lnTo>
                  <a:lnTo>
                    <a:pt x="2735" y="1524"/>
                  </a:lnTo>
                  <a:lnTo>
                    <a:pt x="2735" y="1557"/>
                  </a:lnTo>
                  <a:lnTo>
                    <a:pt x="2735" y="1557"/>
                  </a:lnTo>
                  <a:close/>
                  <a:moveTo>
                    <a:pt x="2735" y="1599"/>
                  </a:moveTo>
                  <a:lnTo>
                    <a:pt x="2768" y="1599"/>
                  </a:lnTo>
                  <a:lnTo>
                    <a:pt x="2768" y="1568"/>
                  </a:lnTo>
                  <a:lnTo>
                    <a:pt x="2735" y="1568"/>
                  </a:lnTo>
                  <a:lnTo>
                    <a:pt x="2735" y="1599"/>
                  </a:lnTo>
                  <a:lnTo>
                    <a:pt x="2735" y="1599"/>
                  </a:lnTo>
                  <a:close/>
                  <a:moveTo>
                    <a:pt x="2735" y="1644"/>
                  </a:moveTo>
                  <a:lnTo>
                    <a:pt x="2768" y="1644"/>
                  </a:lnTo>
                  <a:lnTo>
                    <a:pt x="2768" y="1611"/>
                  </a:lnTo>
                  <a:lnTo>
                    <a:pt x="2735" y="1611"/>
                  </a:lnTo>
                  <a:lnTo>
                    <a:pt x="2735" y="1644"/>
                  </a:lnTo>
                  <a:lnTo>
                    <a:pt x="2735" y="1644"/>
                  </a:lnTo>
                  <a:close/>
                  <a:moveTo>
                    <a:pt x="2735" y="1689"/>
                  </a:moveTo>
                  <a:lnTo>
                    <a:pt x="2768" y="1689"/>
                  </a:lnTo>
                  <a:lnTo>
                    <a:pt x="2768" y="1661"/>
                  </a:lnTo>
                  <a:lnTo>
                    <a:pt x="2735" y="1661"/>
                  </a:lnTo>
                  <a:lnTo>
                    <a:pt x="2735" y="1689"/>
                  </a:lnTo>
                  <a:lnTo>
                    <a:pt x="2735" y="1689"/>
                  </a:lnTo>
                  <a:close/>
                  <a:moveTo>
                    <a:pt x="2735" y="1734"/>
                  </a:moveTo>
                  <a:lnTo>
                    <a:pt x="2768" y="1734"/>
                  </a:lnTo>
                  <a:lnTo>
                    <a:pt x="2768" y="1703"/>
                  </a:lnTo>
                  <a:lnTo>
                    <a:pt x="2735" y="1703"/>
                  </a:lnTo>
                  <a:lnTo>
                    <a:pt x="2735" y="1734"/>
                  </a:lnTo>
                  <a:lnTo>
                    <a:pt x="2735" y="1734"/>
                  </a:lnTo>
                  <a:close/>
                  <a:moveTo>
                    <a:pt x="2735" y="1779"/>
                  </a:moveTo>
                  <a:lnTo>
                    <a:pt x="2768" y="1779"/>
                  </a:lnTo>
                  <a:lnTo>
                    <a:pt x="2768" y="1748"/>
                  </a:lnTo>
                  <a:lnTo>
                    <a:pt x="2735" y="1748"/>
                  </a:lnTo>
                  <a:lnTo>
                    <a:pt x="2735" y="1779"/>
                  </a:lnTo>
                  <a:lnTo>
                    <a:pt x="2735" y="1779"/>
                  </a:lnTo>
                  <a:close/>
                  <a:moveTo>
                    <a:pt x="2780" y="298"/>
                  </a:moveTo>
                  <a:lnTo>
                    <a:pt x="2813" y="298"/>
                  </a:lnTo>
                  <a:lnTo>
                    <a:pt x="2813" y="269"/>
                  </a:lnTo>
                  <a:lnTo>
                    <a:pt x="2780" y="269"/>
                  </a:lnTo>
                  <a:lnTo>
                    <a:pt x="2780" y="298"/>
                  </a:lnTo>
                  <a:lnTo>
                    <a:pt x="2780" y="298"/>
                  </a:lnTo>
                  <a:close/>
                  <a:moveTo>
                    <a:pt x="2780" y="253"/>
                  </a:moveTo>
                  <a:lnTo>
                    <a:pt x="2813" y="253"/>
                  </a:lnTo>
                  <a:lnTo>
                    <a:pt x="2813" y="224"/>
                  </a:lnTo>
                  <a:lnTo>
                    <a:pt x="2780" y="224"/>
                  </a:lnTo>
                  <a:lnTo>
                    <a:pt x="2780" y="253"/>
                  </a:lnTo>
                  <a:lnTo>
                    <a:pt x="2780" y="253"/>
                  </a:lnTo>
                  <a:close/>
                  <a:moveTo>
                    <a:pt x="2780" y="390"/>
                  </a:moveTo>
                  <a:lnTo>
                    <a:pt x="2813" y="390"/>
                  </a:lnTo>
                  <a:lnTo>
                    <a:pt x="2813" y="357"/>
                  </a:lnTo>
                  <a:lnTo>
                    <a:pt x="2780" y="357"/>
                  </a:lnTo>
                  <a:lnTo>
                    <a:pt x="2780" y="390"/>
                  </a:lnTo>
                  <a:lnTo>
                    <a:pt x="2780" y="390"/>
                  </a:lnTo>
                  <a:close/>
                  <a:moveTo>
                    <a:pt x="2780" y="343"/>
                  </a:moveTo>
                  <a:lnTo>
                    <a:pt x="2813" y="343"/>
                  </a:lnTo>
                  <a:lnTo>
                    <a:pt x="2813" y="312"/>
                  </a:lnTo>
                  <a:lnTo>
                    <a:pt x="2780" y="312"/>
                  </a:lnTo>
                  <a:lnTo>
                    <a:pt x="2780" y="343"/>
                  </a:lnTo>
                  <a:lnTo>
                    <a:pt x="2780" y="343"/>
                  </a:lnTo>
                  <a:close/>
                  <a:moveTo>
                    <a:pt x="2780" y="480"/>
                  </a:moveTo>
                  <a:lnTo>
                    <a:pt x="2813" y="480"/>
                  </a:lnTo>
                  <a:lnTo>
                    <a:pt x="2813" y="449"/>
                  </a:lnTo>
                  <a:lnTo>
                    <a:pt x="2780" y="449"/>
                  </a:lnTo>
                  <a:lnTo>
                    <a:pt x="2780" y="480"/>
                  </a:lnTo>
                  <a:lnTo>
                    <a:pt x="2780" y="480"/>
                  </a:lnTo>
                  <a:close/>
                  <a:moveTo>
                    <a:pt x="2780" y="435"/>
                  </a:moveTo>
                  <a:lnTo>
                    <a:pt x="2813" y="435"/>
                  </a:lnTo>
                  <a:lnTo>
                    <a:pt x="2813" y="402"/>
                  </a:lnTo>
                  <a:lnTo>
                    <a:pt x="2780" y="402"/>
                  </a:lnTo>
                  <a:lnTo>
                    <a:pt x="2780" y="435"/>
                  </a:lnTo>
                  <a:lnTo>
                    <a:pt x="2780" y="435"/>
                  </a:lnTo>
                  <a:close/>
                  <a:moveTo>
                    <a:pt x="2780" y="567"/>
                  </a:moveTo>
                  <a:lnTo>
                    <a:pt x="2813" y="567"/>
                  </a:lnTo>
                  <a:lnTo>
                    <a:pt x="2813" y="539"/>
                  </a:lnTo>
                  <a:lnTo>
                    <a:pt x="2780" y="539"/>
                  </a:lnTo>
                  <a:lnTo>
                    <a:pt x="2780" y="567"/>
                  </a:lnTo>
                  <a:lnTo>
                    <a:pt x="2780" y="567"/>
                  </a:lnTo>
                  <a:close/>
                  <a:moveTo>
                    <a:pt x="2780" y="522"/>
                  </a:moveTo>
                  <a:lnTo>
                    <a:pt x="2813" y="522"/>
                  </a:lnTo>
                  <a:lnTo>
                    <a:pt x="2813" y="494"/>
                  </a:lnTo>
                  <a:lnTo>
                    <a:pt x="2780" y="494"/>
                  </a:lnTo>
                  <a:lnTo>
                    <a:pt x="2780" y="522"/>
                  </a:lnTo>
                  <a:lnTo>
                    <a:pt x="2780" y="522"/>
                  </a:lnTo>
                  <a:close/>
                  <a:moveTo>
                    <a:pt x="2780" y="659"/>
                  </a:moveTo>
                  <a:lnTo>
                    <a:pt x="2813" y="659"/>
                  </a:lnTo>
                  <a:lnTo>
                    <a:pt x="2813" y="626"/>
                  </a:lnTo>
                  <a:lnTo>
                    <a:pt x="2780" y="626"/>
                  </a:lnTo>
                  <a:lnTo>
                    <a:pt x="2780" y="659"/>
                  </a:lnTo>
                  <a:lnTo>
                    <a:pt x="2780" y="659"/>
                  </a:lnTo>
                  <a:close/>
                  <a:moveTo>
                    <a:pt x="2780" y="612"/>
                  </a:moveTo>
                  <a:lnTo>
                    <a:pt x="2813" y="612"/>
                  </a:lnTo>
                  <a:lnTo>
                    <a:pt x="2813" y="581"/>
                  </a:lnTo>
                  <a:lnTo>
                    <a:pt x="2780" y="581"/>
                  </a:lnTo>
                  <a:lnTo>
                    <a:pt x="2780" y="612"/>
                  </a:lnTo>
                  <a:lnTo>
                    <a:pt x="2780" y="612"/>
                  </a:lnTo>
                  <a:close/>
                  <a:moveTo>
                    <a:pt x="2780" y="749"/>
                  </a:moveTo>
                  <a:lnTo>
                    <a:pt x="2813" y="749"/>
                  </a:lnTo>
                  <a:lnTo>
                    <a:pt x="2813" y="716"/>
                  </a:lnTo>
                  <a:lnTo>
                    <a:pt x="2780" y="716"/>
                  </a:lnTo>
                  <a:lnTo>
                    <a:pt x="2780" y="749"/>
                  </a:lnTo>
                  <a:lnTo>
                    <a:pt x="2780" y="749"/>
                  </a:lnTo>
                  <a:close/>
                  <a:moveTo>
                    <a:pt x="2780" y="704"/>
                  </a:moveTo>
                  <a:lnTo>
                    <a:pt x="2813" y="704"/>
                  </a:lnTo>
                  <a:lnTo>
                    <a:pt x="2813" y="671"/>
                  </a:lnTo>
                  <a:lnTo>
                    <a:pt x="2780" y="671"/>
                  </a:lnTo>
                  <a:lnTo>
                    <a:pt x="2780" y="704"/>
                  </a:lnTo>
                  <a:lnTo>
                    <a:pt x="2780" y="704"/>
                  </a:lnTo>
                  <a:close/>
                  <a:moveTo>
                    <a:pt x="2780" y="836"/>
                  </a:moveTo>
                  <a:lnTo>
                    <a:pt x="2813" y="836"/>
                  </a:lnTo>
                  <a:lnTo>
                    <a:pt x="2813" y="808"/>
                  </a:lnTo>
                  <a:lnTo>
                    <a:pt x="2780" y="808"/>
                  </a:lnTo>
                  <a:lnTo>
                    <a:pt x="2780" y="836"/>
                  </a:lnTo>
                  <a:lnTo>
                    <a:pt x="2780" y="836"/>
                  </a:lnTo>
                  <a:close/>
                  <a:moveTo>
                    <a:pt x="2780" y="791"/>
                  </a:moveTo>
                  <a:lnTo>
                    <a:pt x="2813" y="791"/>
                  </a:lnTo>
                  <a:lnTo>
                    <a:pt x="2813" y="763"/>
                  </a:lnTo>
                  <a:lnTo>
                    <a:pt x="2780" y="763"/>
                  </a:lnTo>
                  <a:lnTo>
                    <a:pt x="2780" y="791"/>
                  </a:lnTo>
                  <a:lnTo>
                    <a:pt x="2780" y="791"/>
                  </a:lnTo>
                  <a:close/>
                  <a:moveTo>
                    <a:pt x="2780" y="926"/>
                  </a:moveTo>
                  <a:lnTo>
                    <a:pt x="2813" y="926"/>
                  </a:lnTo>
                  <a:lnTo>
                    <a:pt x="2813" y="895"/>
                  </a:lnTo>
                  <a:lnTo>
                    <a:pt x="2780" y="895"/>
                  </a:lnTo>
                  <a:lnTo>
                    <a:pt x="2780" y="926"/>
                  </a:lnTo>
                  <a:lnTo>
                    <a:pt x="2780" y="926"/>
                  </a:lnTo>
                  <a:close/>
                  <a:moveTo>
                    <a:pt x="2780" y="881"/>
                  </a:moveTo>
                  <a:lnTo>
                    <a:pt x="2813" y="881"/>
                  </a:lnTo>
                  <a:lnTo>
                    <a:pt x="2813" y="850"/>
                  </a:lnTo>
                  <a:lnTo>
                    <a:pt x="2780" y="850"/>
                  </a:lnTo>
                  <a:lnTo>
                    <a:pt x="2780" y="881"/>
                  </a:lnTo>
                  <a:lnTo>
                    <a:pt x="2780" y="881"/>
                  </a:lnTo>
                  <a:close/>
                  <a:moveTo>
                    <a:pt x="2780" y="1105"/>
                  </a:moveTo>
                  <a:lnTo>
                    <a:pt x="2813" y="1105"/>
                  </a:lnTo>
                  <a:lnTo>
                    <a:pt x="2813" y="1077"/>
                  </a:lnTo>
                  <a:lnTo>
                    <a:pt x="2780" y="1077"/>
                  </a:lnTo>
                  <a:lnTo>
                    <a:pt x="2780" y="1105"/>
                  </a:lnTo>
                  <a:lnTo>
                    <a:pt x="2780" y="1105"/>
                  </a:lnTo>
                  <a:close/>
                  <a:moveTo>
                    <a:pt x="2780" y="1061"/>
                  </a:moveTo>
                  <a:lnTo>
                    <a:pt x="2813" y="1061"/>
                  </a:lnTo>
                  <a:lnTo>
                    <a:pt x="2813" y="1032"/>
                  </a:lnTo>
                  <a:lnTo>
                    <a:pt x="2780" y="1032"/>
                  </a:lnTo>
                  <a:lnTo>
                    <a:pt x="2780" y="1061"/>
                  </a:lnTo>
                  <a:lnTo>
                    <a:pt x="2780" y="1061"/>
                  </a:lnTo>
                  <a:close/>
                  <a:moveTo>
                    <a:pt x="2780" y="1195"/>
                  </a:moveTo>
                  <a:lnTo>
                    <a:pt x="2813" y="1195"/>
                  </a:lnTo>
                  <a:lnTo>
                    <a:pt x="2813" y="1165"/>
                  </a:lnTo>
                  <a:lnTo>
                    <a:pt x="2780" y="1165"/>
                  </a:lnTo>
                  <a:lnTo>
                    <a:pt x="2780" y="1195"/>
                  </a:lnTo>
                  <a:lnTo>
                    <a:pt x="2780" y="1195"/>
                  </a:lnTo>
                  <a:close/>
                  <a:moveTo>
                    <a:pt x="2780" y="1150"/>
                  </a:moveTo>
                  <a:lnTo>
                    <a:pt x="2813" y="1150"/>
                  </a:lnTo>
                  <a:lnTo>
                    <a:pt x="2813" y="1120"/>
                  </a:lnTo>
                  <a:lnTo>
                    <a:pt x="2780" y="1120"/>
                  </a:lnTo>
                  <a:lnTo>
                    <a:pt x="2780" y="1150"/>
                  </a:lnTo>
                  <a:lnTo>
                    <a:pt x="2780" y="1150"/>
                  </a:lnTo>
                  <a:close/>
                  <a:moveTo>
                    <a:pt x="2780" y="1240"/>
                  </a:moveTo>
                  <a:lnTo>
                    <a:pt x="2813" y="1240"/>
                  </a:lnTo>
                  <a:lnTo>
                    <a:pt x="2813" y="1209"/>
                  </a:lnTo>
                  <a:lnTo>
                    <a:pt x="2780" y="1209"/>
                  </a:lnTo>
                  <a:lnTo>
                    <a:pt x="2780" y="1240"/>
                  </a:lnTo>
                  <a:lnTo>
                    <a:pt x="2780" y="1240"/>
                  </a:lnTo>
                  <a:close/>
                  <a:moveTo>
                    <a:pt x="2780" y="1287"/>
                  </a:moveTo>
                  <a:lnTo>
                    <a:pt x="2813" y="1287"/>
                  </a:lnTo>
                  <a:lnTo>
                    <a:pt x="2813" y="1254"/>
                  </a:lnTo>
                  <a:lnTo>
                    <a:pt x="2780" y="1254"/>
                  </a:lnTo>
                  <a:lnTo>
                    <a:pt x="2780" y="1287"/>
                  </a:lnTo>
                  <a:lnTo>
                    <a:pt x="2780" y="1287"/>
                  </a:lnTo>
                  <a:close/>
                  <a:moveTo>
                    <a:pt x="2780" y="1330"/>
                  </a:moveTo>
                  <a:lnTo>
                    <a:pt x="2813" y="1330"/>
                  </a:lnTo>
                  <a:lnTo>
                    <a:pt x="2813" y="1299"/>
                  </a:lnTo>
                  <a:lnTo>
                    <a:pt x="2780" y="1299"/>
                  </a:lnTo>
                  <a:lnTo>
                    <a:pt x="2780" y="1330"/>
                  </a:lnTo>
                  <a:lnTo>
                    <a:pt x="2780" y="1330"/>
                  </a:lnTo>
                  <a:close/>
                  <a:moveTo>
                    <a:pt x="2780" y="1375"/>
                  </a:moveTo>
                  <a:lnTo>
                    <a:pt x="2813" y="1375"/>
                  </a:lnTo>
                  <a:lnTo>
                    <a:pt x="2813" y="1346"/>
                  </a:lnTo>
                  <a:lnTo>
                    <a:pt x="2780" y="1346"/>
                  </a:lnTo>
                  <a:lnTo>
                    <a:pt x="2780" y="1375"/>
                  </a:lnTo>
                  <a:lnTo>
                    <a:pt x="2780" y="1375"/>
                  </a:lnTo>
                  <a:close/>
                  <a:moveTo>
                    <a:pt x="2780" y="1420"/>
                  </a:moveTo>
                  <a:lnTo>
                    <a:pt x="2813" y="1420"/>
                  </a:lnTo>
                  <a:lnTo>
                    <a:pt x="2813" y="1389"/>
                  </a:lnTo>
                  <a:lnTo>
                    <a:pt x="2780" y="1389"/>
                  </a:lnTo>
                  <a:lnTo>
                    <a:pt x="2780" y="1420"/>
                  </a:lnTo>
                  <a:lnTo>
                    <a:pt x="2780" y="1420"/>
                  </a:lnTo>
                  <a:close/>
                  <a:moveTo>
                    <a:pt x="2780" y="1465"/>
                  </a:moveTo>
                  <a:lnTo>
                    <a:pt x="2813" y="1465"/>
                  </a:lnTo>
                  <a:lnTo>
                    <a:pt x="2813" y="1434"/>
                  </a:lnTo>
                  <a:lnTo>
                    <a:pt x="2780" y="1434"/>
                  </a:lnTo>
                  <a:lnTo>
                    <a:pt x="2780" y="1465"/>
                  </a:lnTo>
                  <a:lnTo>
                    <a:pt x="2780" y="1465"/>
                  </a:lnTo>
                  <a:close/>
                  <a:moveTo>
                    <a:pt x="2780" y="1509"/>
                  </a:moveTo>
                  <a:lnTo>
                    <a:pt x="2813" y="1509"/>
                  </a:lnTo>
                  <a:lnTo>
                    <a:pt x="2813" y="1479"/>
                  </a:lnTo>
                  <a:lnTo>
                    <a:pt x="2780" y="1479"/>
                  </a:lnTo>
                  <a:lnTo>
                    <a:pt x="2780" y="1509"/>
                  </a:lnTo>
                  <a:lnTo>
                    <a:pt x="2780" y="1509"/>
                  </a:lnTo>
                  <a:close/>
                  <a:moveTo>
                    <a:pt x="2780" y="1557"/>
                  </a:moveTo>
                  <a:lnTo>
                    <a:pt x="2813" y="1557"/>
                  </a:lnTo>
                  <a:lnTo>
                    <a:pt x="2813" y="1524"/>
                  </a:lnTo>
                  <a:lnTo>
                    <a:pt x="2780" y="1524"/>
                  </a:lnTo>
                  <a:lnTo>
                    <a:pt x="2780" y="1557"/>
                  </a:lnTo>
                  <a:lnTo>
                    <a:pt x="2780" y="1557"/>
                  </a:lnTo>
                  <a:close/>
                  <a:moveTo>
                    <a:pt x="2780" y="1599"/>
                  </a:moveTo>
                  <a:lnTo>
                    <a:pt x="2813" y="1599"/>
                  </a:lnTo>
                  <a:lnTo>
                    <a:pt x="2813" y="1568"/>
                  </a:lnTo>
                  <a:lnTo>
                    <a:pt x="2780" y="1568"/>
                  </a:lnTo>
                  <a:lnTo>
                    <a:pt x="2780" y="1599"/>
                  </a:lnTo>
                  <a:lnTo>
                    <a:pt x="2780" y="1599"/>
                  </a:lnTo>
                  <a:close/>
                  <a:moveTo>
                    <a:pt x="2780" y="1644"/>
                  </a:moveTo>
                  <a:lnTo>
                    <a:pt x="2813" y="1644"/>
                  </a:lnTo>
                  <a:lnTo>
                    <a:pt x="2813" y="1611"/>
                  </a:lnTo>
                  <a:lnTo>
                    <a:pt x="2780" y="1611"/>
                  </a:lnTo>
                  <a:lnTo>
                    <a:pt x="2780" y="1644"/>
                  </a:lnTo>
                  <a:lnTo>
                    <a:pt x="2780" y="1644"/>
                  </a:lnTo>
                  <a:close/>
                  <a:moveTo>
                    <a:pt x="2780" y="1689"/>
                  </a:moveTo>
                  <a:lnTo>
                    <a:pt x="2813" y="1689"/>
                  </a:lnTo>
                  <a:lnTo>
                    <a:pt x="2813" y="1661"/>
                  </a:lnTo>
                  <a:lnTo>
                    <a:pt x="2780" y="1661"/>
                  </a:lnTo>
                  <a:lnTo>
                    <a:pt x="2780" y="1689"/>
                  </a:lnTo>
                  <a:lnTo>
                    <a:pt x="2780" y="1689"/>
                  </a:lnTo>
                  <a:close/>
                  <a:moveTo>
                    <a:pt x="2825" y="208"/>
                  </a:moveTo>
                  <a:lnTo>
                    <a:pt x="2858" y="208"/>
                  </a:lnTo>
                  <a:lnTo>
                    <a:pt x="2858" y="180"/>
                  </a:lnTo>
                  <a:lnTo>
                    <a:pt x="2825" y="180"/>
                  </a:lnTo>
                  <a:lnTo>
                    <a:pt x="2825" y="208"/>
                  </a:lnTo>
                  <a:lnTo>
                    <a:pt x="2825" y="208"/>
                  </a:lnTo>
                  <a:close/>
                  <a:moveTo>
                    <a:pt x="2825" y="120"/>
                  </a:moveTo>
                  <a:lnTo>
                    <a:pt x="2858" y="120"/>
                  </a:lnTo>
                  <a:lnTo>
                    <a:pt x="2858" y="87"/>
                  </a:lnTo>
                  <a:lnTo>
                    <a:pt x="2825" y="87"/>
                  </a:lnTo>
                  <a:lnTo>
                    <a:pt x="2825" y="120"/>
                  </a:lnTo>
                  <a:lnTo>
                    <a:pt x="2825" y="120"/>
                  </a:lnTo>
                  <a:close/>
                  <a:moveTo>
                    <a:pt x="2825" y="165"/>
                  </a:moveTo>
                  <a:lnTo>
                    <a:pt x="2858" y="165"/>
                  </a:lnTo>
                  <a:lnTo>
                    <a:pt x="2858" y="132"/>
                  </a:lnTo>
                  <a:lnTo>
                    <a:pt x="2825" y="132"/>
                  </a:lnTo>
                  <a:lnTo>
                    <a:pt x="2825" y="165"/>
                  </a:lnTo>
                  <a:lnTo>
                    <a:pt x="2825" y="165"/>
                  </a:lnTo>
                  <a:close/>
                  <a:moveTo>
                    <a:pt x="2825" y="298"/>
                  </a:moveTo>
                  <a:lnTo>
                    <a:pt x="2858" y="298"/>
                  </a:lnTo>
                  <a:lnTo>
                    <a:pt x="2858" y="269"/>
                  </a:lnTo>
                  <a:lnTo>
                    <a:pt x="2825" y="269"/>
                  </a:lnTo>
                  <a:lnTo>
                    <a:pt x="2825" y="298"/>
                  </a:lnTo>
                  <a:lnTo>
                    <a:pt x="2825" y="298"/>
                  </a:lnTo>
                  <a:close/>
                  <a:moveTo>
                    <a:pt x="2825" y="253"/>
                  </a:moveTo>
                  <a:lnTo>
                    <a:pt x="2858" y="253"/>
                  </a:lnTo>
                  <a:lnTo>
                    <a:pt x="2858" y="224"/>
                  </a:lnTo>
                  <a:lnTo>
                    <a:pt x="2825" y="224"/>
                  </a:lnTo>
                  <a:lnTo>
                    <a:pt x="2825" y="253"/>
                  </a:lnTo>
                  <a:lnTo>
                    <a:pt x="2825" y="253"/>
                  </a:lnTo>
                  <a:close/>
                  <a:moveTo>
                    <a:pt x="2825" y="390"/>
                  </a:moveTo>
                  <a:lnTo>
                    <a:pt x="2858" y="390"/>
                  </a:lnTo>
                  <a:lnTo>
                    <a:pt x="2858" y="357"/>
                  </a:lnTo>
                  <a:lnTo>
                    <a:pt x="2825" y="357"/>
                  </a:lnTo>
                  <a:lnTo>
                    <a:pt x="2825" y="390"/>
                  </a:lnTo>
                  <a:lnTo>
                    <a:pt x="2825" y="390"/>
                  </a:lnTo>
                  <a:close/>
                  <a:moveTo>
                    <a:pt x="2825" y="343"/>
                  </a:moveTo>
                  <a:lnTo>
                    <a:pt x="2858" y="343"/>
                  </a:lnTo>
                  <a:lnTo>
                    <a:pt x="2858" y="312"/>
                  </a:lnTo>
                  <a:lnTo>
                    <a:pt x="2825" y="312"/>
                  </a:lnTo>
                  <a:lnTo>
                    <a:pt x="2825" y="343"/>
                  </a:lnTo>
                  <a:lnTo>
                    <a:pt x="2825" y="343"/>
                  </a:lnTo>
                  <a:close/>
                  <a:moveTo>
                    <a:pt x="2825" y="480"/>
                  </a:moveTo>
                  <a:lnTo>
                    <a:pt x="2858" y="480"/>
                  </a:lnTo>
                  <a:lnTo>
                    <a:pt x="2858" y="449"/>
                  </a:lnTo>
                  <a:lnTo>
                    <a:pt x="2825" y="449"/>
                  </a:lnTo>
                  <a:lnTo>
                    <a:pt x="2825" y="480"/>
                  </a:lnTo>
                  <a:lnTo>
                    <a:pt x="2825" y="480"/>
                  </a:lnTo>
                  <a:close/>
                  <a:moveTo>
                    <a:pt x="2825" y="435"/>
                  </a:moveTo>
                  <a:lnTo>
                    <a:pt x="2858" y="435"/>
                  </a:lnTo>
                  <a:lnTo>
                    <a:pt x="2858" y="402"/>
                  </a:lnTo>
                  <a:lnTo>
                    <a:pt x="2825" y="402"/>
                  </a:lnTo>
                  <a:lnTo>
                    <a:pt x="2825" y="435"/>
                  </a:lnTo>
                  <a:lnTo>
                    <a:pt x="2825" y="435"/>
                  </a:lnTo>
                  <a:close/>
                  <a:moveTo>
                    <a:pt x="2825" y="567"/>
                  </a:moveTo>
                  <a:lnTo>
                    <a:pt x="2858" y="567"/>
                  </a:lnTo>
                  <a:lnTo>
                    <a:pt x="2858" y="539"/>
                  </a:lnTo>
                  <a:lnTo>
                    <a:pt x="2825" y="539"/>
                  </a:lnTo>
                  <a:lnTo>
                    <a:pt x="2825" y="567"/>
                  </a:lnTo>
                  <a:lnTo>
                    <a:pt x="2825" y="567"/>
                  </a:lnTo>
                  <a:close/>
                  <a:moveTo>
                    <a:pt x="2825" y="522"/>
                  </a:moveTo>
                  <a:lnTo>
                    <a:pt x="2858" y="522"/>
                  </a:lnTo>
                  <a:lnTo>
                    <a:pt x="2858" y="494"/>
                  </a:lnTo>
                  <a:lnTo>
                    <a:pt x="2825" y="494"/>
                  </a:lnTo>
                  <a:lnTo>
                    <a:pt x="2825" y="522"/>
                  </a:lnTo>
                  <a:lnTo>
                    <a:pt x="2825" y="522"/>
                  </a:lnTo>
                  <a:close/>
                  <a:moveTo>
                    <a:pt x="2825" y="659"/>
                  </a:moveTo>
                  <a:lnTo>
                    <a:pt x="2858" y="659"/>
                  </a:lnTo>
                  <a:lnTo>
                    <a:pt x="2858" y="626"/>
                  </a:lnTo>
                  <a:lnTo>
                    <a:pt x="2825" y="626"/>
                  </a:lnTo>
                  <a:lnTo>
                    <a:pt x="2825" y="659"/>
                  </a:lnTo>
                  <a:lnTo>
                    <a:pt x="2825" y="659"/>
                  </a:lnTo>
                  <a:close/>
                  <a:moveTo>
                    <a:pt x="2825" y="612"/>
                  </a:moveTo>
                  <a:lnTo>
                    <a:pt x="2858" y="612"/>
                  </a:lnTo>
                  <a:lnTo>
                    <a:pt x="2858" y="581"/>
                  </a:lnTo>
                  <a:lnTo>
                    <a:pt x="2825" y="581"/>
                  </a:lnTo>
                  <a:lnTo>
                    <a:pt x="2825" y="612"/>
                  </a:lnTo>
                  <a:lnTo>
                    <a:pt x="2825" y="612"/>
                  </a:lnTo>
                  <a:close/>
                  <a:moveTo>
                    <a:pt x="2825" y="749"/>
                  </a:moveTo>
                  <a:lnTo>
                    <a:pt x="2858" y="749"/>
                  </a:lnTo>
                  <a:lnTo>
                    <a:pt x="2858" y="716"/>
                  </a:lnTo>
                  <a:lnTo>
                    <a:pt x="2825" y="716"/>
                  </a:lnTo>
                  <a:lnTo>
                    <a:pt x="2825" y="749"/>
                  </a:lnTo>
                  <a:lnTo>
                    <a:pt x="2825" y="749"/>
                  </a:lnTo>
                  <a:close/>
                  <a:moveTo>
                    <a:pt x="2825" y="704"/>
                  </a:moveTo>
                  <a:lnTo>
                    <a:pt x="2858" y="704"/>
                  </a:lnTo>
                  <a:lnTo>
                    <a:pt x="2858" y="671"/>
                  </a:lnTo>
                  <a:lnTo>
                    <a:pt x="2825" y="671"/>
                  </a:lnTo>
                  <a:lnTo>
                    <a:pt x="2825" y="704"/>
                  </a:lnTo>
                  <a:lnTo>
                    <a:pt x="2825" y="704"/>
                  </a:lnTo>
                  <a:close/>
                  <a:moveTo>
                    <a:pt x="2825" y="836"/>
                  </a:moveTo>
                  <a:lnTo>
                    <a:pt x="2858" y="836"/>
                  </a:lnTo>
                  <a:lnTo>
                    <a:pt x="2858" y="808"/>
                  </a:lnTo>
                  <a:lnTo>
                    <a:pt x="2825" y="808"/>
                  </a:lnTo>
                  <a:lnTo>
                    <a:pt x="2825" y="836"/>
                  </a:lnTo>
                  <a:lnTo>
                    <a:pt x="2825" y="836"/>
                  </a:lnTo>
                  <a:close/>
                  <a:moveTo>
                    <a:pt x="2825" y="791"/>
                  </a:moveTo>
                  <a:lnTo>
                    <a:pt x="2858" y="791"/>
                  </a:lnTo>
                  <a:lnTo>
                    <a:pt x="2858" y="763"/>
                  </a:lnTo>
                  <a:lnTo>
                    <a:pt x="2825" y="763"/>
                  </a:lnTo>
                  <a:lnTo>
                    <a:pt x="2825" y="791"/>
                  </a:lnTo>
                  <a:lnTo>
                    <a:pt x="2825" y="791"/>
                  </a:lnTo>
                  <a:close/>
                  <a:moveTo>
                    <a:pt x="2825" y="926"/>
                  </a:moveTo>
                  <a:lnTo>
                    <a:pt x="2858" y="926"/>
                  </a:lnTo>
                  <a:lnTo>
                    <a:pt x="2858" y="895"/>
                  </a:lnTo>
                  <a:lnTo>
                    <a:pt x="2825" y="895"/>
                  </a:lnTo>
                  <a:lnTo>
                    <a:pt x="2825" y="926"/>
                  </a:lnTo>
                  <a:lnTo>
                    <a:pt x="2825" y="926"/>
                  </a:lnTo>
                  <a:close/>
                  <a:moveTo>
                    <a:pt x="2825" y="881"/>
                  </a:moveTo>
                  <a:lnTo>
                    <a:pt x="2858" y="881"/>
                  </a:lnTo>
                  <a:lnTo>
                    <a:pt x="2858" y="850"/>
                  </a:lnTo>
                  <a:lnTo>
                    <a:pt x="2825" y="850"/>
                  </a:lnTo>
                  <a:lnTo>
                    <a:pt x="2825" y="881"/>
                  </a:lnTo>
                  <a:lnTo>
                    <a:pt x="2825" y="881"/>
                  </a:lnTo>
                  <a:close/>
                  <a:moveTo>
                    <a:pt x="2825" y="1018"/>
                  </a:moveTo>
                  <a:lnTo>
                    <a:pt x="2858" y="1018"/>
                  </a:lnTo>
                  <a:lnTo>
                    <a:pt x="2858" y="985"/>
                  </a:lnTo>
                  <a:lnTo>
                    <a:pt x="2825" y="985"/>
                  </a:lnTo>
                  <a:lnTo>
                    <a:pt x="2825" y="1018"/>
                  </a:lnTo>
                  <a:lnTo>
                    <a:pt x="2825" y="1018"/>
                  </a:lnTo>
                  <a:close/>
                  <a:moveTo>
                    <a:pt x="2825" y="973"/>
                  </a:moveTo>
                  <a:lnTo>
                    <a:pt x="2858" y="973"/>
                  </a:lnTo>
                  <a:lnTo>
                    <a:pt x="2858" y="940"/>
                  </a:lnTo>
                  <a:lnTo>
                    <a:pt x="2825" y="940"/>
                  </a:lnTo>
                  <a:lnTo>
                    <a:pt x="2825" y="973"/>
                  </a:lnTo>
                  <a:lnTo>
                    <a:pt x="2825" y="973"/>
                  </a:lnTo>
                  <a:close/>
                  <a:moveTo>
                    <a:pt x="2825" y="1195"/>
                  </a:moveTo>
                  <a:lnTo>
                    <a:pt x="2858" y="1195"/>
                  </a:lnTo>
                  <a:lnTo>
                    <a:pt x="2858" y="1165"/>
                  </a:lnTo>
                  <a:lnTo>
                    <a:pt x="2825" y="1165"/>
                  </a:lnTo>
                  <a:lnTo>
                    <a:pt x="2825" y="1195"/>
                  </a:lnTo>
                  <a:lnTo>
                    <a:pt x="2825" y="1195"/>
                  </a:lnTo>
                  <a:close/>
                  <a:moveTo>
                    <a:pt x="2825" y="1150"/>
                  </a:moveTo>
                  <a:lnTo>
                    <a:pt x="2858" y="1150"/>
                  </a:lnTo>
                  <a:lnTo>
                    <a:pt x="2858" y="1120"/>
                  </a:lnTo>
                  <a:lnTo>
                    <a:pt x="2825" y="1120"/>
                  </a:lnTo>
                  <a:lnTo>
                    <a:pt x="2825" y="1150"/>
                  </a:lnTo>
                  <a:lnTo>
                    <a:pt x="2825" y="1150"/>
                  </a:lnTo>
                  <a:close/>
                  <a:moveTo>
                    <a:pt x="2825" y="1240"/>
                  </a:moveTo>
                  <a:lnTo>
                    <a:pt x="2858" y="1240"/>
                  </a:lnTo>
                  <a:lnTo>
                    <a:pt x="2858" y="1209"/>
                  </a:lnTo>
                  <a:lnTo>
                    <a:pt x="2825" y="1209"/>
                  </a:lnTo>
                  <a:lnTo>
                    <a:pt x="2825" y="1240"/>
                  </a:lnTo>
                  <a:lnTo>
                    <a:pt x="2825" y="1240"/>
                  </a:lnTo>
                  <a:close/>
                  <a:moveTo>
                    <a:pt x="2825" y="1287"/>
                  </a:moveTo>
                  <a:lnTo>
                    <a:pt x="2858" y="1287"/>
                  </a:lnTo>
                  <a:lnTo>
                    <a:pt x="2858" y="1254"/>
                  </a:lnTo>
                  <a:lnTo>
                    <a:pt x="2825" y="1254"/>
                  </a:lnTo>
                  <a:lnTo>
                    <a:pt x="2825" y="1287"/>
                  </a:lnTo>
                  <a:lnTo>
                    <a:pt x="2825" y="1287"/>
                  </a:lnTo>
                  <a:close/>
                  <a:moveTo>
                    <a:pt x="2825" y="1330"/>
                  </a:moveTo>
                  <a:lnTo>
                    <a:pt x="2858" y="1330"/>
                  </a:lnTo>
                  <a:lnTo>
                    <a:pt x="2858" y="1299"/>
                  </a:lnTo>
                  <a:lnTo>
                    <a:pt x="2825" y="1299"/>
                  </a:lnTo>
                  <a:lnTo>
                    <a:pt x="2825" y="1330"/>
                  </a:lnTo>
                  <a:lnTo>
                    <a:pt x="2825" y="1330"/>
                  </a:lnTo>
                  <a:close/>
                  <a:moveTo>
                    <a:pt x="2825" y="1375"/>
                  </a:moveTo>
                  <a:lnTo>
                    <a:pt x="2858" y="1375"/>
                  </a:lnTo>
                  <a:lnTo>
                    <a:pt x="2858" y="1346"/>
                  </a:lnTo>
                  <a:lnTo>
                    <a:pt x="2825" y="1346"/>
                  </a:lnTo>
                  <a:lnTo>
                    <a:pt x="2825" y="1375"/>
                  </a:lnTo>
                  <a:lnTo>
                    <a:pt x="2825" y="1375"/>
                  </a:lnTo>
                  <a:close/>
                  <a:moveTo>
                    <a:pt x="2825" y="1420"/>
                  </a:moveTo>
                  <a:lnTo>
                    <a:pt x="2858" y="1420"/>
                  </a:lnTo>
                  <a:lnTo>
                    <a:pt x="2858" y="1389"/>
                  </a:lnTo>
                  <a:lnTo>
                    <a:pt x="2825" y="1389"/>
                  </a:lnTo>
                  <a:lnTo>
                    <a:pt x="2825" y="1420"/>
                  </a:lnTo>
                  <a:lnTo>
                    <a:pt x="2825" y="1420"/>
                  </a:lnTo>
                  <a:close/>
                  <a:moveTo>
                    <a:pt x="2825" y="1599"/>
                  </a:moveTo>
                  <a:lnTo>
                    <a:pt x="2858" y="1599"/>
                  </a:lnTo>
                  <a:lnTo>
                    <a:pt x="2858" y="1568"/>
                  </a:lnTo>
                  <a:lnTo>
                    <a:pt x="2825" y="1568"/>
                  </a:lnTo>
                  <a:lnTo>
                    <a:pt x="2825" y="1599"/>
                  </a:lnTo>
                  <a:lnTo>
                    <a:pt x="2825" y="1599"/>
                  </a:lnTo>
                  <a:close/>
                  <a:moveTo>
                    <a:pt x="2825" y="1644"/>
                  </a:moveTo>
                  <a:lnTo>
                    <a:pt x="2858" y="1644"/>
                  </a:lnTo>
                  <a:lnTo>
                    <a:pt x="2858" y="1611"/>
                  </a:lnTo>
                  <a:lnTo>
                    <a:pt x="2825" y="1611"/>
                  </a:lnTo>
                  <a:lnTo>
                    <a:pt x="2825" y="1644"/>
                  </a:lnTo>
                  <a:lnTo>
                    <a:pt x="2825" y="1644"/>
                  </a:lnTo>
                  <a:close/>
                  <a:moveTo>
                    <a:pt x="2872" y="208"/>
                  </a:moveTo>
                  <a:lnTo>
                    <a:pt x="2903" y="208"/>
                  </a:lnTo>
                  <a:lnTo>
                    <a:pt x="2903" y="180"/>
                  </a:lnTo>
                  <a:lnTo>
                    <a:pt x="2872" y="180"/>
                  </a:lnTo>
                  <a:lnTo>
                    <a:pt x="2872" y="208"/>
                  </a:lnTo>
                  <a:lnTo>
                    <a:pt x="2872" y="208"/>
                  </a:lnTo>
                  <a:close/>
                  <a:moveTo>
                    <a:pt x="2872" y="120"/>
                  </a:moveTo>
                  <a:lnTo>
                    <a:pt x="2903" y="120"/>
                  </a:lnTo>
                  <a:lnTo>
                    <a:pt x="2903" y="87"/>
                  </a:lnTo>
                  <a:lnTo>
                    <a:pt x="2872" y="87"/>
                  </a:lnTo>
                  <a:lnTo>
                    <a:pt x="2872" y="120"/>
                  </a:lnTo>
                  <a:lnTo>
                    <a:pt x="2872" y="120"/>
                  </a:lnTo>
                  <a:close/>
                  <a:moveTo>
                    <a:pt x="2872" y="165"/>
                  </a:moveTo>
                  <a:lnTo>
                    <a:pt x="2903" y="165"/>
                  </a:lnTo>
                  <a:lnTo>
                    <a:pt x="2903" y="132"/>
                  </a:lnTo>
                  <a:lnTo>
                    <a:pt x="2872" y="132"/>
                  </a:lnTo>
                  <a:lnTo>
                    <a:pt x="2872" y="165"/>
                  </a:lnTo>
                  <a:lnTo>
                    <a:pt x="2872" y="165"/>
                  </a:lnTo>
                  <a:close/>
                  <a:moveTo>
                    <a:pt x="2872" y="298"/>
                  </a:moveTo>
                  <a:lnTo>
                    <a:pt x="2903" y="298"/>
                  </a:lnTo>
                  <a:lnTo>
                    <a:pt x="2903" y="269"/>
                  </a:lnTo>
                  <a:lnTo>
                    <a:pt x="2872" y="269"/>
                  </a:lnTo>
                  <a:lnTo>
                    <a:pt x="2872" y="298"/>
                  </a:lnTo>
                  <a:lnTo>
                    <a:pt x="2872" y="298"/>
                  </a:lnTo>
                  <a:close/>
                  <a:moveTo>
                    <a:pt x="2872" y="253"/>
                  </a:moveTo>
                  <a:lnTo>
                    <a:pt x="2903" y="253"/>
                  </a:lnTo>
                  <a:lnTo>
                    <a:pt x="2903" y="224"/>
                  </a:lnTo>
                  <a:lnTo>
                    <a:pt x="2872" y="224"/>
                  </a:lnTo>
                  <a:lnTo>
                    <a:pt x="2872" y="253"/>
                  </a:lnTo>
                  <a:lnTo>
                    <a:pt x="2872" y="253"/>
                  </a:lnTo>
                  <a:close/>
                  <a:moveTo>
                    <a:pt x="2872" y="390"/>
                  </a:moveTo>
                  <a:lnTo>
                    <a:pt x="2903" y="390"/>
                  </a:lnTo>
                  <a:lnTo>
                    <a:pt x="2903" y="357"/>
                  </a:lnTo>
                  <a:lnTo>
                    <a:pt x="2872" y="357"/>
                  </a:lnTo>
                  <a:lnTo>
                    <a:pt x="2872" y="390"/>
                  </a:lnTo>
                  <a:lnTo>
                    <a:pt x="2872" y="390"/>
                  </a:lnTo>
                  <a:close/>
                  <a:moveTo>
                    <a:pt x="2872" y="343"/>
                  </a:moveTo>
                  <a:lnTo>
                    <a:pt x="2903" y="343"/>
                  </a:lnTo>
                  <a:lnTo>
                    <a:pt x="2903" y="312"/>
                  </a:lnTo>
                  <a:lnTo>
                    <a:pt x="2872" y="312"/>
                  </a:lnTo>
                  <a:lnTo>
                    <a:pt x="2872" y="343"/>
                  </a:lnTo>
                  <a:lnTo>
                    <a:pt x="2872" y="343"/>
                  </a:lnTo>
                  <a:close/>
                  <a:moveTo>
                    <a:pt x="2872" y="480"/>
                  </a:moveTo>
                  <a:lnTo>
                    <a:pt x="2903" y="480"/>
                  </a:lnTo>
                  <a:lnTo>
                    <a:pt x="2903" y="449"/>
                  </a:lnTo>
                  <a:lnTo>
                    <a:pt x="2872" y="449"/>
                  </a:lnTo>
                  <a:lnTo>
                    <a:pt x="2872" y="480"/>
                  </a:lnTo>
                  <a:lnTo>
                    <a:pt x="2872" y="480"/>
                  </a:lnTo>
                  <a:close/>
                  <a:moveTo>
                    <a:pt x="2872" y="435"/>
                  </a:moveTo>
                  <a:lnTo>
                    <a:pt x="2903" y="435"/>
                  </a:lnTo>
                  <a:lnTo>
                    <a:pt x="2903" y="402"/>
                  </a:lnTo>
                  <a:lnTo>
                    <a:pt x="2872" y="402"/>
                  </a:lnTo>
                  <a:lnTo>
                    <a:pt x="2872" y="435"/>
                  </a:lnTo>
                  <a:lnTo>
                    <a:pt x="2872" y="435"/>
                  </a:lnTo>
                  <a:close/>
                  <a:moveTo>
                    <a:pt x="2872" y="567"/>
                  </a:moveTo>
                  <a:lnTo>
                    <a:pt x="2903" y="567"/>
                  </a:lnTo>
                  <a:lnTo>
                    <a:pt x="2903" y="539"/>
                  </a:lnTo>
                  <a:lnTo>
                    <a:pt x="2872" y="539"/>
                  </a:lnTo>
                  <a:lnTo>
                    <a:pt x="2872" y="567"/>
                  </a:lnTo>
                  <a:lnTo>
                    <a:pt x="2872" y="567"/>
                  </a:lnTo>
                  <a:close/>
                  <a:moveTo>
                    <a:pt x="2872" y="522"/>
                  </a:moveTo>
                  <a:lnTo>
                    <a:pt x="2903" y="522"/>
                  </a:lnTo>
                  <a:lnTo>
                    <a:pt x="2903" y="494"/>
                  </a:lnTo>
                  <a:lnTo>
                    <a:pt x="2872" y="494"/>
                  </a:lnTo>
                  <a:lnTo>
                    <a:pt x="2872" y="522"/>
                  </a:lnTo>
                  <a:lnTo>
                    <a:pt x="2872" y="522"/>
                  </a:lnTo>
                  <a:close/>
                  <a:moveTo>
                    <a:pt x="2872" y="659"/>
                  </a:moveTo>
                  <a:lnTo>
                    <a:pt x="2903" y="659"/>
                  </a:lnTo>
                  <a:lnTo>
                    <a:pt x="2903" y="626"/>
                  </a:lnTo>
                  <a:lnTo>
                    <a:pt x="2872" y="626"/>
                  </a:lnTo>
                  <a:lnTo>
                    <a:pt x="2872" y="659"/>
                  </a:lnTo>
                  <a:lnTo>
                    <a:pt x="2872" y="659"/>
                  </a:lnTo>
                  <a:close/>
                  <a:moveTo>
                    <a:pt x="2872" y="612"/>
                  </a:moveTo>
                  <a:lnTo>
                    <a:pt x="2903" y="612"/>
                  </a:lnTo>
                  <a:lnTo>
                    <a:pt x="2903" y="581"/>
                  </a:lnTo>
                  <a:lnTo>
                    <a:pt x="2872" y="581"/>
                  </a:lnTo>
                  <a:lnTo>
                    <a:pt x="2872" y="612"/>
                  </a:lnTo>
                  <a:lnTo>
                    <a:pt x="2872" y="612"/>
                  </a:lnTo>
                  <a:close/>
                  <a:moveTo>
                    <a:pt x="2872" y="749"/>
                  </a:moveTo>
                  <a:lnTo>
                    <a:pt x="2903" y="749"/>
                  </a:lnTo>
                  <a:lnTo>
                    <a:pt x="2903" y="716"/>
                  </a:lnTo>
                  <a:lnTo>
                    <a:pt x="2872" y="716"/>
                  </a:lnTo>
                  <a:lnTo>
                    <a:pt x="2872" y="749"/>
                  </a:lnTo>
                  <a:lnTo>
                    <a:pt x="2872" y="749"/>
                  </a:lnTo>
                  <a:close/>
                  <a:moveTo>
                    <a:pt x="2872" y="704"/>
                  </a:moveTo>
                  <a:lnTo>
                    <a:pt x="2903" y="704"/>
                  </a:lnTo>
                  <a:lnTo>
                    <a:pt x="2903" y="671"/>
                  </a:lnTo>
                  <a:lnTo>
                    <a:pt x="2872" y="671"/>
                  </a:lnTo>
                  <a:lnTo>
                    <a:pt x="2872" y="704"/>
                  </a:lnTo>
                  <a:lnTo>
                    <a:pt x="2872" y="704"/>
                  </a:lnTo>
                  <a:close/>
                  <a:moveTo>
                    <a:pt x="2872" y="836"/>
                  </a:moveTo>
                  <a:lnTo>
                    <a:pt x="2903" y="836"/>
                  </a:lnTo>
                  <a:lnTo>
                    <a:pt x="2903" y="808"/>
                  </a:lnTo>
                  <a:lnTo>
                    <a:pt x="2872" y="808"/>
                  </a:lnTo>
                  <a:lnTo>
                    <a:pt x="2872" y="836"/>
                  </a:lnTo>
                  <a:lnTo>
                    <a:pt x="2872" y="836"/>
                  </a:lnTo>
                  <a:close/>
                  <a:moveTo>
                    <a:pt x="2872" y="791"/>
                  </a:moveTo>
                  <a:lnTo>
                    <a:pt x="2903" y="791"/>
                  </a:lnTo>
                  <a:lnTo>
                    <a:pt x="2903" y="763"/>
                  </a:lnTo>
                  <a:lnTo>
                    <a:pt x="2872" y="763"/>
                  </a:lnTo>
                  <a:lnTo>
                    <a:pt x="2872" y="791"/>
                  </a:lnTo>
                  <a:lnTo>
                    <a:pt x="2872" y="791"/>
                  </a:lnTo>
                  <a:close/>
                  <a:moveTo>
                    <a:pt x="2872" y="926"/>
                  </a:moveTo>
                  <a:lnTo>
                    <a:pt x="2903" y="926"/>
                  </a:lnTo>
                  <a:lnTo>
                    <a:pt x="2903" y="895"/>
                  </a:lnTo>
                  <a:lnTo>
                    <a:pt x="2872" y="895"/>
                  </a:lnTo>
                  <a:lnTo>
                    <a:pt x="2872" y="926"/>
                  </a:lnTo>
                  <a:lnTo>
                    <a:pt x="2872" y="926"/>
                  </a:lnTo>
                  <a:close/>
                  <a:moveTo>
                    <a:pt x="2872" y="881"/>
                  </a:moveTo>
                  <a:lnTo>
                    <a:pt x="2903" y="881"/>
                  </a:lnTo>
                  <a:lnTo>
                    <a:pt x="2903" y="850"/>
                  </a:lnTo>
                  <a:lnTo>
                    <a:pt x="2872" y="850"/>
                  </a:lnTo>
                  <a:lnTo>
                    <a:pt x="2872" y="881"/>
                  </a:lnTo>
                  <a:lnTo>
                    <a:pt x="2872" y="881"/>
                  </a:lnTo>
                  <a:close/>
                  <a:moveTo>
                    <a:pt x="2872" y="1018"/>
                  </a:moveTo>
                  <a:lnTo>
                    <a:pt x="2903" y="1018"/>
                  </a:lnTo>
                  <a:lnTo>
                    <a:pt x="2903" y="985"/>
                  </a:lnTo>
                  <a:lnTo>
                    <a:pt x="2872" y="985"/>
                  </a:lnTo>
                  <a:lnTo>
                    <a:pt x="2872" y="1018"/>
                  </a:lnTo>
                  <a:lnTo>
                    <a:pt x="2872" y="1018"/>
                  </a:lnTo>
                  <a:close/>
                  <a:moveTo>
                    <a:pt x="2872" y="973"/>
                  </a:moveTo>
                  <a:lnTo>
                    <a:pt x="2903" y="973"/>
                  </a:lnTo>
                  <a:lnTo>
                    <a:pt x="2903" y="940"/>
                  </a:lnTo>
                  <a:lnTo>
                    <a:pt x="2872" y="940"/>
                  </a:lnTo>
                  <a:lnTo>
                    <a:pt x="2872" y="973"/>
                  </a:lnTo>
                  <a:lnTo>
                    <a:pt x="2872" y="973"/>
                  </a:lnTo>
                  <a:close/>
                  <a:moveTo>
                    <a:pt x="2872" y="1105"/>
                  </a:moveTo>
                  <a:lnTo>
                    <a:pt x="2903" y="1105"/>
                  </a:lnTo>
                  <a:lnTo>
                    <a:pt x="2903" y="1077"/>
                  </a:lnTo>
                  <a:lnTo>
                    <a:pt x="2872" y="1077"/>
                  </a:lnTo>
                  <a:lnTo>
                    <a:pt x="2872" y="1105"/>
                  </a:lnTo>
                  <a:lnTo>
                    <a:pt x="2872" y="1105"/>
                  </a:lnTo>
                  <a:close/>
                  <a:moveTo>
                    <a:pt x="2872" y="1061"/>
                  </a:moveTo>
                  <a:lnTo>
                    <a:pt x="2903" y="1061"/>
                  </a:lnTo>
                  <a:lnTo>
                    <a:pt x="2903" y="1032"/>
                  </a:lnTo>
                  <a:lnTo>
                    <a:pt x="2872" y="1032"/>
                  </a:lnTo>
                  <a:lnTo>
                    <a:pt x="2872" y="1061"/>
                  </a:lnTo>
                  <a:lnTo>
                    <a:pt x="2872" y="1061"/>
                  </a:lnTo>
                  <a:close/>
                  <a:moveTo>
                    <a:pt x="2872" y="1195"/>
                  </a:moveTo>
                  <a:lnTo>
                    <a:pt x="2903" y="1195"/>
                  </a:lnTo>
                  <a:lnTo>
                    <a:pt x="2903" y="1165"/>
                  </a:lnTo>
                  <a:lnTo>
                    <a:pt x="2872" y="1165"/>
                  </a:lnTo>
                  <a:lnTo>
                    <a:pt x="2872" y="1195"/>
                  </a:lnTo>
                  <a:lnTo>
                    <a:pt x="2872" y="1195"/>
                  </a:lnTo>
                  <a:close/>
                  <a:moveTo>
                    <a:pt x="2872" y="1240"/>
                  </a:moveTo>
                  <a:lnTo>
                    <a:pt x="2903" y="1240"/>
                  </a:lnTo>
                  <a:lnTo>
                    <a:pt x="2903" y="1209"/>
                  </a:lnTo>
                  <a:lnTo>
                    <a:pt x="2872" y="1209"/>
                  </a:lnTo>
                  <a:lnTo>
                    <a:pt x="2872" y="1240"/>
                  </a:lnTo>
                  <a:lnTo>
                    <a:pt x="2872" y="1240"/>
                  </a:lnTo>
                  <a:close/>
                  <a:moveTo>
                    <a:pt x="2872" y="1287"/>
                  </a:moveTo>
                  <a:lnTo>
                    <a:pt x="2903" y="1287"/>
                  </a:lnTo>
                  <a:lnTo>
                    <a:pt x="2903" y="1254"/>
                  </a:lnTo>
                  <a:lnTo>
                    <a:pt x="2872" y="1254"/>
                  </a:lnTo>
                  <a:lnTo>
                    <a:pt x="2872" y="1287"/>
                  </a:lnTo>
                  <a:lnTo>
                    <a:pt x="2872" y="1287"/>
                  </a:lnTo>
                  <a:close/>
                  <a:moveTo>
                    <a:pt x="2872" y="1330"/>
                  </a:moveTo>
                  <a:lnTo>
                    <a:pt x="2903" y="1330"/>
                  </a:lnTo>
                  <a:lnTo>
                    <a:pt x="2903" y="1299"/>
                  </a:lnTo>
                  <a:lnTo>
                    <a:pt x="2872" y="1299"/>
                  </a:lnTo>
                  <a:lnTo>
                    <a:pt x="2872" y="1330"/>
                  </a:lnTo>
                  <a:lnTo>
                    <a:pt x="2872" y="1330"/>
                  </a:lnTo>
                  <a:close/>
                  <a:moveTo>
                    <a:pt x="2872" y="1375"/>
                  </a:moveTo>
                  <a:lnTo>
                    <a:pt x="2903" y="1375"/>
                  </a:lnTo>
                  <a:lnTo>
                    <a:pt x="2903" y="1346"/>
                  </a:lnTo>
                  <a:lnTo>
                    <a:pt x="2872" y="1346"/>
                  </a:lnTo>
                  <a:lnTo>
                    <a:pt x="2872" y="1375"/>
                  </a:lnTo>
                  <a:lnTo>
                    <a:pt x="2872" y="1375"/>
                  </a:lnTo>
                  <a:close/>
                  <a:moveTo>
                    <a:pt x="2872" y="1734"/>
                  </a:moveTo>
                  <a:lnTo>
                    <a:pt x="2903" y="1734"/>
                  </a:lnTo>
                  <a:lnTo>
                    <a:pt x="2903" y="1703"/>
                  </a:lnTo>
                  <a:lnTo>
                    <a:pt x="2872" y="1703"/>
                  </a:lnTo>
                  <a:lnTo>
                    <a:pt x="2872" y="1734"/>
                  </a:lnTo>
                  <a:lnTo>
                    <a:pt x="2872" y="1734"/>
                  </a:lnTo>
                  <a:close/>
                  <a:moveTo>
                    <a:pt x="2872" y="1779"/>
                  </a:moveTo>
                  <a:lnTo>
                    <a:pt x="2903" y="1779"/>
                  </a:lnTo>
                  <a:lnTo>
                    <a:pt x="2903" y="1748"/>
                  </a:lnTo>
                  <a:lnTo>
                    <a:pt x="2872" y="1748"/>
                  </a:lnTo>
                  <a:lnTo>
                    <a:pt x="2872" y="1779"/>
                  </a:lnTo>
                  <a:lnTo>
                    <a:pt x="2872" y="1779"/>
                  </a:lnTo>
                  <a:close/>
                  <a:moveTo>
                    <a:pt x="2872" y="1821"/>
                  </a:moveTo>
                  <a:lnTo>
                    <a:pt x="2903" y="1821"/>
                  </a:lnTo>
                  <a:lnTo>
                    <a:pt x="2903" y="1793"/>
                  </a:lnTo>
                  <a:lnTo>
                    <a:pt x="2872" y="1793"/>
                  </a:lnTo>
                  <a:lnTo>
                    <a:pt x="2872" y="1821"/>
                  </a:lnTo>
                  <a:lnTo>
                    <a:pt x="2872" y="1821"/>
                  </a:lnTo>
                  <a:close/>
                  <a:moveTo>
                    <a:pt x="2917" y="208"/>
                  </a:moveTo>
                  <a:lnTo>
                    <a:pt x="2945" y="208"/>
                  </a:lnTo>
                  <a:lnTo>
                    <a:pt x="2945" y="180"/>
                  </a:lnTo>
                  <a:lnTo>
                    <a:pt x="2917" y="180"/>
                  </a:lnTo>
                  <a:lnTo>
                    <a:pt x="2917" y="208"/>
                  </a:lnTo>
                  <a:lnTo>
                    <a:pt x="2917" y="208"/>
                  </a:lnTo>
                  <a:close/>
                  <a:moveTo>
                    <a:pt x="2917" y="120"/>
                  </a:moveTo>
                  <a:lnTo>
                    <a:pt x="2945" y="120"/>
                  </a:lnTo>
                  <a:lnTo>
                    <a:pt x="2945" y="87"/>
                  </a:lnTo>
                  <a:lnTo>
                    <a:pt x="2917" y="87"/>
                  </a:lnTo>
                  <a:lnTo>
                    <a:pt x="2917" y="120"/>
                  </a:lnTo>
                  <a:lnTo>
                    <a:pt x="2917" y="120"/>
                  </a:lnTo>
                  <a:close/>
                  <a:moveTo>
                    <a:pt x="2917" y="298"/>
                  </a:moveTo>
                  <a:lnTo>
                    <a:pt x="2945" y="298"/>
                  </a:lnTo>
                  <a:lnTo>
                    <a:pt x="2945" y="269"/>
                  </a:lnTo>
                  <a:lnTo>
                    <a:pt x="2917" y="269"/>
                  </a:lnTo>
                  <a:lnTo>
                    <a:pt x="2917" y="298"/>
                  </a:lnTo>
                  <a:lnTo>
                    <a:pt x="2917" y="298"/>
                  </a:lnTo>
                  <a:close/>
                  <a:moveTo>
                    <a:pt x="2917" y="253"/>
                  </a:moveTo>
                  <a:lnTo>
                    <a:pt x="2945" y="253"/>
                  </a:lnTo>
                  <a:lnTo>
                    <a:pt x="2945" y="224"/>
                  </a:lnTo>
                  <a:lnTo>
                    <a:pt x="2917" y="224"/>
                  </a:lnTo>
                  <a:lnTo>
                    <a:pt x="2917" y="253"/>
                  </a:lnTo>
                  <a:lnTo>
                    <a:pt x="2917" y="253"/>
                  </a:lnTo>
                  <a:close/>
                  <a:moveTo>
                    <a:pt x="2917" y="390"/>
                  </a:moveTo>
                  <a:lnTo>
                    <a:pt x="2945" y="390"/>
                  </a:lnTo>
                  <a:lnTo>
                    <a:pt x="2945" y="357"/>
                  </a:lnTo>
                  <a:lnTo>
                    <a:pt x="2917" y="357"/>
                  </a:lnTo>
                  <a:lnTo>
                    <a:pt x="2917" y="390"/>
                  </a:lnTo>
                  <a:lnTo>
                    <a:pt x="2917" y="390"/>
                  </a:lnTo>
                  <a:close/>
                  <a:moveTo>
                    <a:pt x="2917" y="343"/>
                  </a:moveTo>
                  <a:lnTo>
                    <a:pt x="2945" y="343"/>
                  </a:lnTo>
                  <a:lnTo>
                    <a:pt x="2945" y="312"/>
                  </a:lnTo>
                  <a:lnTo>
                    <a:pt x="2917" y="312"/>
                  </a:lnTo>
                  <a:lnTo>
                    <a:pt x="2917" y="343"/>
                  </a:lnTo>
                  <a:lnTo>
                    <a:pt x="2917" y="343"/>
                  </a:lnTo>
                  <a:close/>
                  <a:moveTo>
                    <a:pt x="2917" y="480"/>
                  </a:moveTo>
                  <a:lnTo>
                    <a:pt x="2945" y="480"/>
                  </a:lnTo>
                  <a:lnTo>
                    <a:pt x="2945" y="449"/>
                  </a:lnTo>
                  <a:lnTo>
                    <a:pt x="2917" y="449"/>
                  </a:lnTo>
                  <a:lnTo>
                    <a:pt x="2917" y="480"/>
                  </a:lnTo>
                  <a:lnTo>
                    <a:pt x="2917" y="480"/>
                  </a:lnTo>
                  <a:close/>
                  <a:moveTo>
                    <a:pt x="2917" y="435"/>
                  </a:moveTo>
                  <a:lnTo>
                    <a:pt x="2945" y="435"/>
                  </a:lnTo>
                  <a:lnTo>
                    <a:pt x="2945" y="402"/>
                  </a:lnTo>
                  <a:lnTo>
                    <a:pt x="2917" y="402"/>
                  </a:lnTo>
                  <a:lnTo>
                    <a:pt x="2917" y="435"/>
                  </a:lnTo>
                  <a:lnTo>
                    <a:pt x="2917" y="435"/>
                  </a:lnTo>
                  <a:close/>
                  <a:moveTo>
                    <a:pt x="2917" y="522"/>
                  </a:moveTo>
                  <a:lnTo>
                    <a:pt x="2945" y="522"/>
                  </a:lnTo>
                  <a:lnTo>
                    <a:pt x="2945" y="494"/>
                  </a:lnTo>
                  <a:lnTo>
                    <a:pt x="2917" y="494"/>
                  </a:lnTo>
                  <a:lnTo>
                    <a:pt x="2917" y="522"/>
                  </a:lnTo>
                  <a:lnTo>
                    <a:pt x="2917" y="522"/>
                  </a:lnTo>
                  <a:close/>
                  <a:moveTo>
                    <a:pt x="2917" y="659"/>
                  </a:moveTo>
                  <a:lnTo>
                    <a:pt x="2945" y="659"/>
                  </a:lnTo>
                  <a:lnTo>
                    <a:pt x="2945" y="626"/>
                  </a:lnTo>
                  <a:lnTo>
                    <a:pt x="2917" y="626"/>
                  </a:lnTo>
                  <a:lnTo>
                    <a:pt x="2917" y="659"/>
                  </a:lnTo>
                  <a:lnTo>
                    <a:pt x="2917" y="659"/>
                  </a:lnTo>
                  <a:close/>
                  <a:moveTo>
                    <a:pt x="2917" y="749"/>
                  </a:moveTo>
                  <a:lnTo>
                    <a:pt x="2945" y="749"/>
                  </a:lnTo>
                  <a:lnTo>
                    <a:pt x="2945" y="716"/>
                  </a:lnTo>
                  <a:lnTo>
                    <a:pt x="2917" y="716"/>
                  </a:lnTo>
                  <a:lnTo>
                    <a:pt x="2917" y="749"/>
                  </a:lnTo>
                  <a:lnTo>
                    <a:pt x="2917" y="749"/>
                  </a:lnTo>
                  <a:close/>
                  <a:moveTo>
                    <a:pt x="2917" y="704"/>
                  </a:moveTo>
                  <a:lnTo>
                    <a:pt x="2945" y="704"/>
                  </a:lnTo>
                  <a:lnTo>
                    <a:pt x="2945" y="671"/>
                  </a:lnTo>
                  <a:lnTo>
                    <a:pt x="2917" y="671"/>
                  </a:lnTo>
                  <a:lnTo>
                    <a:pt x="2917" y="704"/>
                  </a:lnTo>
                  <a:lnTo>
                    <a:pt x="2917" y="704"/>
                  </a:lnTo>
                  <a:close/>
                  <a:moveTo>
                    <a:pt x="2917" y="836"/>
                  </a:moveTo>
                  <a:lnTo>
                    <a:pt x="2945" y="836"/>
                  </a:lnTo>
                  <a:lnTo>
                    <a:pt x="2945" y="808"/>
                  </a:lnTo>
                  <a:lnTo>
                    <a:pt x="2917" y="808"/>
                  </a:lnTo>
                  <a:lnTo>
                    <a:pt x="2917" y="836"/>
                  </a:lnTo>
                  <a:lnTo>
                    <a:pt x="2917" y="836"/>
                  </a:lnTo>
                  <a:close/>
                  <a:moveTo>
                    <a:pt x="2917" y="791"/>
                  </a:moveTo>
                  <a:lnTo>
                    <a:pt x="2945" y="791"/>
                  </a:lnTo>
                  <a:lnTo>
                    <a:pt x="2945" y="763"/>
                  </a:lnTo>
                  <a:lnTo>
                    <a:pt x="2917" y="763"/>
                  </a:lnTo>
                  <a:lnTo>
                    <a:pt x="2917" y="791"/>
                  </a:lnTo>
                  <a:lnTo>
                    <a:pt x="2917" y="791"/>
                  </a:lnTo>
                  <a:close/>
                  <a:moveTo>
                    <a:pt x="2917" y="926"/>
                  </a:moveTo>
                  <a:lnTo>
                    <a:pt x="2945" y="926"/>
                  </a:lnTo>
                  <a:lnTo>
                    <a:pt x="2945" y="895"/>
                  </a:lnTo>
                  <a:lnTo>
                    <a:pt x="2917" y="895"/>
                  </a:lnTo>
                  <a:lnTo>
                    <a:pt x="2917" y="926"/>
                  </a:lnTo>
                  <a:lnTo>
                    <a:pt x="2917" y="926"/>
                  </a:lnTo>
                  <a:close/>
                  <a:moveTo>
                    <a:pt x="2917" y="881"/>
                  </a:moveTo>
                  <a:lnTo>
                    <a:pt x="2945" y="881"/>
                  </a:lnTo>
                  <a:lnTo>
                    <a:pt x="2945" y="850"/>
                  </a:lnTo>
                  <a:lnTo>
                    <a:pt x="2917" y="850"/>
                  </a:lnTo>
                  <a:lnTo>
                    <a:pt x="2917" y="881"/>
                  </a:lnTo>
                  <a:lnTo>
                    <a:pt x="2917" y="881"/>
                  </a:lnTo>
                  <a:close/>
                  <a:moveTo>
                    <a:pt x="2917" y="1018"/>
                  </a:moveTo>
                  <a:lnTo>
                    <a:pt x="2945" y="1018"/>
                  </a:lnTo>
                  <a:lnTo>
                    <a:pt x="2945" y="985"/>
                  </a:lnTo>
                  <a:lnTo>
                    <a:pt x="2917" y="985"/>
                  </a:lnTo>
                  <a:lnTo>
                    <a:pt x="2917" y="1018"/>
                  </a:lnTo>
                  <a:lnTo>
                    <a:pt x="2917" y="1018"/>
                  </a:lnTo>
                  <a:close/>
                  <a:moveTo>
                    <a:pt x="2917" y="973"/>
                  </a:moveTo>
                  <a:lnTo>
                    <a:pt x="2945" y="973"/>
                  </a:lnTo>
                  <a:lnTo>
                    <a:pt x="2945" y="940"/>
                  </a:lnTo>
                  <a:lnTo>
                    <a:pt x="2917" y="940"/>
                  </a:lnTo>
                  <a:lnTo>
                    <a:pt x="2917" y="973"/>
                  </a:lnTo>
                  <a:lnTo>
                    <a:pt x="2917" y="973"/>
                  </a:lnTo>
                  <a:close/>
                  <a:moveTo>
                    <a:pt x="2917" y="1105"/>
                  </a:moveTo>
                  <a:lnTo>
                    <a:pt x="2945" y="1105"/>
                  </a:lnTo>
                  <a:lnTo>
                    <a:pt x="2945" y="1077"/>
                  </a:lnTo>
                  <a:lnTo>
                    <a:pt x="2917" y="1077"/>
                  </a:lnTo>
                  <a:lnTo>
                    <a:pt x="2917" y="1105"/>
                  </a:lnTo>
                  <a:lnTo>
                    <a:pt x="2917" y="1105"/>
                  </a:lnTo>
                  <a:close/>
                  <a:moveTo>
                    <a:pt x="2917" y="1061"/>
                  </a:moveTo>
                  <a:lnTo>
                    <a:pt x="2945" y="1061"/>
                  </a:lnTo>
                  <a:lnTo>
                    <a:pt x="2945" y="1032"/>
                  </a:lnTo>
                  <a:lnTo>
                    <a:pt x="2917" y="1032"/>
                  </a:lnTo>
                  <a:lnTo>
                    <a:pt x="2917" y="1061"/>
                  </a:lnTo>
                  <a:lnTo>
                    <a:pt x="2917" y="1061"/>
                  </a:lnTo>
                  <a:close/>
                  <a:moveTo>
                    <a:pt x="2917" y="1150"/>
                  </a:moveTo>
                  <a:lnTo>
                    <a:pt x="2945" y="1150"/>
                  </a:lnTo>
                  <a:lnTo>
                    <a:pt x="2945" y="1120"/>
                  </a:lnTo>
                  <a:lnTo>
                    <a:pt x="2917" y="1120"/>
                  </a:lnTo>
                  <a:lnTo>
                    <a:pt x="2917" y="1150"/>
                  </a:lnTo>
                  <a:lnTo>
                    <a:pt x="2917" y="1150"/>
                  </a:lnTo>
                  <a:close/>
                  <a:moveTo>
                    <a:pt x="2917" y="1240"/>
                  </a:moveTo>
                  <a:lnTo>
                    <a:pt x="2945" y="1240"/>
                  </a:lnTo>
                  <a:lnTo>
                    <a:pt x="2945" y="1209"/>
                  </a:lnTo>
                  <a:lnTo>
                    <a:pt x="2917" y="1209"/>
                  </a:lnTo>
                  <a:lnTo>
                    <a:pt x="2917" y="1240"/>
                  </a:lnTo>
                  <a:lnTo>
                    <a:pt x="2917" y="1240"/>
                  </a:lnTo>
                  <a:close/>
                  <a:moveTo>
                    <a:pt x="2917" y="1287"/>
                  </a:moveTo>
                  <a:lnTo>
                    <a:pt x="2945" y="1287"/>
                  </a:lnTo>
                  <a:lnTo>
                    <a:pt x="2945" y="1254"/>
                  </a:lnTo>
                  <a:lnTo>
                    <a:pt x="2917" y="1254"/>
                  </a:lnTo>
                  <a:lnTo>
                    <a:pt x="2917" y="1287"/>
                  </a:lnTo>
                  <a:lnTo>
                    <a:pt x="2917" y="1287"/>
                  </a:lnTo>
                  <a:close/>
                  <a:moveTo>
                    <a:pt x="2917" y="1330"/>
                  </a:moveTo>
                  <a:lnTo>
                    <a:pt x="2945" y="1330"/>
                  </a:lnTo>
                  <a:lnTo>
                    <a:pt x="2945" y="1299"/>
                  </a:lnTo>
                  <a:lnTo>
                    <a:pt x="2917" y="1299"/>
                  </a:lnTo>
                  <a:lnTo>
                    <a:pt x="2917" y="1330"/>
                  </a:lnTo>
                  <a:lnTo>
                    <a:pt x="2917" y="1330"/>
                  </a:lnTo>
                  <a:close/>
                  <a:moveTo>
                    <a:pt x="2917" y="1689"/>
                  </a:moveTo>
                  <a:lnTo>
                    <a:pt x="2945" y="1689"/>
                  </a:lnTo>
                  <a:lnTo>
                    <a:pt x="2945" y="1661"/>
                  </a:lnTo>
                  <a:lnTo>
                    <a:pt x="2917" y="1661"/>
                  </a:lnTo>
                  <a:lnTo>
                    <a:pt x="2917" y="1689"/>
                  </a:lnTo>
                  <a:lnTo>
                    <a:pt x="2917" y="1689"/>
                  </a:lnTo>
                  <a:close/>
                  <a:moveTo>
                    <a:pt x="2917" y="1734"/>
                  </a:moveTo>
                  <a:lnTo>
                    <a:pt x="2945" y="1734"/>
                  </a:lnTo>
                  <a:lnTo>
                    <a:pt x="2945" y="1703"/>
                  </a:lnTo>
                  <a:lnTo>
                    <a:pt x="2917" y="1703"/>
                  </a:lnTo>
                  <a:lnTo>
                    <a:pt x="2917" y="1734"/>
                  </a:lnTo>
                  <a:lnTo>
                    <a:pt x="2917" y="1734"/>
                  </a:lnTo>
                  <a:close/>
                  <a:moveTo>
                    <a:pt x="2917" y="1779"/>
                  </a:moveTo>
                  <a:lnTo>
                    <a:pt x="2945" y="1779"/>
                  </a:lnTo>
                  <a:lnTo>
                    <a:pt x="2945" y="1748"/>
                  </a:lnTo>
                  <a:lnTo>
                    <a:pt x="2917" y="1748"/>
                  </a:lnTo>
                  <a:lnTo>
                    <a:pt x="2917" y="1779"/>
                  </a:lnTo>
                  <a:lnTo>
                    <a:pt x="2917" y="1779"/>
                  </a:lnTo>
                  <a:close/>
                  <a:moveTo>
                    <a:pt x="2917" y="1821"/>
                  </a:moveTo>
                  <a:lnTo>
                    <a:pt x="2945" y="1821"/>
                  </a:lnTo>
                  <a:lnTo>
                    <a:pt x="2945" y="1793"/>
                  </a:lnTo>
                  <a:lnTo>
                    <a:pt x="2917" y="1793"/>
                  </a:lnTo>
                  <a:lnTo>
                    <a:pt x="2917" y="1821"/>
                  </a:lnTo>
                  <a:lnTo>
                    <a:pt x="2917" y="1821"/>
                  </a:lnTo>
                  <a:close/>
                  <a:moveTo>
                    <a:pt x="2962" y="208"/>
                  </a:moveTo>
                  <a:lnTo>
                    <a:pt x="2990" y="208"/>
                  </a:lnTo>
                  <a:lnTo>
                    <a:pt x="2990" y="180"/>
                  </a:lnTo>
                  <a:lnTo>
                    <a:pt x="2962" y="180"/>
                  </a:lnTo>
                  <a:lnTo>
                    <a:pt x="2962" y="208"/>
                  </a:lnTo>
                  <a:lnTo>
                    <a:pt x="2962" y="208"/>
                  </a:lnTo>
                  <a:close/>
                  <a:moveTo>
                    <a:pt x="2962" y="298"/>
                  </a:moveTo>
                  <a:lnTo>
                    <a:pt x="2990" y="298"/>
                  </a:lnTo>
                  <a:lnTo>
                    <a:pt x="2990" y="269"/>
                  </a:lnTo>
                  <a:lnTo>
                    <a:pt x="2962" y="269"/>
                  </a:lnTo>
                  <a:lnTo>
                    <a:pt x="2962" y="298"/>
                  </a:lnTo>
                  <a:lnTo>
                    <a:pt x="2962" y="298"/>
                  </a:lnTo>
                  <a:close/>
                  <a:moveTo>
                    <a:pt x="2962" y="253"/>
                  </a:moveTo>
                  <a:lnTo>
                    <a:pt x="2990" y="253"/>
                  </a:lnTo>
                  <a:lnTo>
                    <a:pt x="2990" y="224"/>
                  </a:lnTo>
                  <a:lnTo>
                    <a:pt x="2962" y="224"/>
                  </a:lnTo>
                  <a:lnTo>
                    <a:pt x="2962" y="253"/>
                  </a:lnTo>
                  <a:lnTo>
                    <a:pt x="2962" y="253"/>
                  </a:lnTo>
                  <a:close/>
                  <a:moveTo>
                    <a:pt x="2962" y="390"/>
                  </a:moveTo>
                  <a:lnTo>
                    <a:pt x="2990" y="390"/>
                  </a:lnTo>
                  <a:lnTo>
                    <a:pt x="2990" y="357"/>
                  </a:lnTo>
                  <a:lnTo>
                    <a:pt x="2962" y="357"/>
                  </a:lnTo>
                  <a:lnTo>
                    <a:pt x="2962" y="390"/>
                  </a:lnTo>
                  <a:lnTo>
                    <a:pt x="2962" y="390"/>
                  </a:lnTo>
                  <a:close/>
                  <a:moveTo>
                    <a:pt x="2962" y="343"/>
                  </a:moveTo>
                  <a:lnTo>
                    <a:pt x="2990" y="343"/>
                  </a:lnTo>
                  <a:lnTo>
                    <a:pt x="2990" y="312"/>
                  </a:lnTo>
                  <a:lnTo>
                    <a:pt x="2962" y="312"/>
                  </a:lnTo>
                  <a:lnTo>
                    <a:pt x="2962" y="343"/>
                  </a:lnTo>
                  <a:lnTo>
                    <a:pt x="2962" y="343"/>
                  </a:lnTo>
                  <a:close/>
                  <a:moveTo>
                    <a:pt x="2962" y="480"/>
                  </a:moveTo>
                  <a:lnTo>
                    <a:pt x="2990" y="480"/>
                  </a:lnTo>
                  <a:lnTo>
                    <a:pt x="2990" y="449"/>
                  </a:lnTo>
                  <a:lnTo>
                    <a:pt x="2962" y="449"/>
                  </a:lnTo>
                  <a:lnTo>
                    <a:pt x="2962" y="480"/>
                  </a:lnTo>
                  <a:lnTo>
                    <a:pt x="2962" y="480"/>
                  </a:lnTo>
                  <a:close/>
                  <a:moveTo>
                    <a:pt x="2962" y="435"/>
                  </a:moveTo>
                  <a:lnTo>
                    <a:pt x="2990" y="435"/>
                  </a:lnTo>
                  <a:lnTo>
                    <a:pt x="2990" y="402"/>
                  </a:lnTo>
                  <a:lnTo>
                    <a:pt x="2962" y="402"/>
                  </a:lnTo>
                  <a:lnTo>
                    <a:pt x="2962" y="435"/>
                  </a:lnTo>
                  <a:lnTo>
                    <a:pt x="2962" y="435"/>
                  </a:lnTo>
                  <a:close/>
                  <a:moveTo>
                    <a:pt x="2962" y="567"/>
                  </a:moveTo>
                  <a:lnTo>
                    <a:pt x="2990" y="567"/>
                  </a:lnTo>
                  <a:lnTo>
                    <a:pt x="2990" y="539"/>
                  </a:lnTo>
                  <a:lnTo>
                    <a:pt x="2962" y="539"/>
                  </a:lnTo>
                  <a:lnTo>
                    <a:pt x="2962" y="567"/>
                  </a:lnTo>
                  <a:lnTo>
                    <a:pt x="2962" y="567"/>
                  </a:lnTo>
                  <a:close/>
                  <a:moveTo>
                    <a:pt x="2962" y="522"/>
                  </a:moveTo>
                  <a:lnTo>
                    <a:pt x="2990" y="522"/>
                  </a:lnTo>
                  <a:lnTo>
                    <a:pt x="2990" y="494"/>
                  </a:lnTo>
                  <a:lnTo>
                    <a:pt x="2962" y="494"/>
                  </a:lnTo>
                  <a:lnTo>
                    <a:pt x="2962" y="522"/>
                  </a:lnTo>
                  <a:lnTo>
                    <a:pt x="2962" y="522"/>
                  </a:lnTo>
                  <a:close/>
                  <a:moveTo>
                    <a:pt x="2962" y="612"/>
                  </a:moveTo>
                  <a:lnTo>
                    <a:pt x="2990" y="612"/>
                  </a:lnTo>
                  <a:lnTo>
                    <a:pt x="2990" y="581"/>
                  </a:lnTo>
                  <a:lnTo>
                    <a:pt x="2962" y="581"/>
                  </a:lnTo>
                  <a:lnTo>
                    <a:pt x="2962" y="612"/>
                  </a:lnTo>
                  <a:lnTo>
                    <a:pt x="2962" y="612"/>
                  </a:lnTo>
                  <a:close/>
                  <a:moveTo>
                    <a:pt x="2962" y="749"/>
                  </a:moveTo>
                  <a:lnTo>
                    <a:pt x="2990" y="749"/>
                  </a:lnTo>
                  <a:lnTo>
                    <a:pt x="2990" y="716"/>
                  </a:lnTo>
                  <a:lnTo>
                    <a:pt x="2962" y="716"/>
                  </a:lnTo>
                  <a:lnTo>
                    <a:pt x="2962" y="749"/>
                  </a:lnTo>
                  <a:lnTo>
                    <a:pt x="2962" y="749"/>
                  </a:lnTo>
                  <a:close/>
                  <a:moveTo>
                    <a:pt x="2962" y="836"/>
                  </a:moveTo>
                  <a:lnTo>
                    <a:pt x="2990" y="836"/>
                  </a:lnTo>
                  <a:lnTo>
                    <a:pt x="2990" y="808"/>
                  </a:lnTo>
                  <a:lnTo>
                    <a:pt x="2962" y="808"/>
                  </a:lnTo>
                  <a:lnTo>
                    <a:pt x="2962" y="836"/>
                  </a:lnTo>
                  <a:lnTo>
                    <a:pt x="2962" y="836"/>
                  </a:lnTo>
                  <a:close/>
                  <a:moveTo>
                    <a:pt x="2962" y="791"/>
                  </a:moveTo>
                  <a:lnTo>
                    <a:pt x="2990" y="791"/>
                  </a:lnTo>
                  <a:lnTo>
                    <a:pt x="2990" y="763"/>
                  </a:lnTo>
                  <a:lnTo>
                    <a:pt x="2962" y="763"/>
                  </a:lnTo>
                  <a:lnTo>
                    <a:pt x="2962" y="791"/>
                  </a:lnTo>
                  <a:lnTo>
                    <a:pt x="2962" y="791"/>
                  </a:lnTo>
                  <a:close/>
                  <a:moveTo>
                    <a:pt x="2962" y="926"/>
                  </a:moveTo>
                  <a:lnTo>
                    <a:pt x="2990" y="926"/>
                  </a:lnTo>
                  <a:lnTo>
                    <a:pt x="2990" y="895"/>
                  </a:lnTo>
                  <a:lnTo>
                    <a:pt x="2962" y="895"/>
                  </a:lnTo>
                  <a:lnTo>
                    <a:pt x="2962" y="926"/>
                  </a:lnTo>
                  <a:lnTo>
                    <a:pt x="2962" y="926"/>
                  </a:lnTo>
                  <a:close/>
                  <a:moveTo>
                    <a:pt x="2962" y="1018"/>
                  </a:moveTo>
                  <a:lnTo>
                    <a:pt x="2990" y="1018"/>
                  </a:lnTo>
                  <a:lnTo>
                    <a:pt x="2990" y="985"/>
                  </a:lnTo>
                  <a:lnTo>
                    <a:pt x="2962" y="985"/>
                  </a:lnTo>
                  <a:lnTo>
                    <a:pt x="2962" y="1018"/>
                  </a:lnTo>
                  <a:lnTo>
                    <a:pt x="2962" y="1018"/>
                  </a:lnTo>
                  <a:close/>
                  <a:moveTo>
                    <a:pt x="2962" y="973"/>
                  </a:moveTo>
                  <a:lnTo>
                    <a:pt x="2990" y="973"/>
                  </a:lnTo>
                  <a:lnTo>
                    <a:pt x="2990" y="940"/>
                  </a:lnTo>
                  <a:lnTo>
                    <a:pt x="2962" y="940"/>
                  </a:lnTo>
                  <a:lnTo>
                    <a:pt x="2962" y="973"/>
                  </a:lnTo>
                  <a:lnTo>
                    <a:pt x="2962" y="973"/>
                  </a:lnTo>
                  <a:close/>
                  <a:moveTo>
                    <a:pt x="2962" y="1105"/>
                  </a:moveTo>
                  <a:lnTo>
                    <a:pt x="2990" y="1105"/>
                  </a:lnTo>
                  <a:lnTo>
                    <a:pt x="2990" y="1077"/>
                  </a:lnTo>
                  <a:lnTo>
                    <a:pt x="2962" y="1077"/>
                  </a:lnTo>
                  <a:lnTo>
                    <a:pt x="2962" y="1105"/>
                  </a:lnTo>
                  <a:lnTo>
                    <a:pt x="2962" y="1105"/>
                  </a:lnTo>
                  <a:close/>
                  <a:moveTo>
                    <a:pt x="2962" y="1061"/>
                  </a:moveTo>
                  <a:lnTo>
                    <a:pt x="2990" y="1061"/>
                  </a:lnTo>
                  <a:lnTo>
                    <a:pt x="2990" y="1032"/>
                  </a:lnTo>
                  <a:lnTo>
                    <a:pt x="2962" y="1032"/>
                  </a:lnTo>
                  <a:lnTo>
                    <a:pt x="2962" y="1061"/>
                  </a:lnTo>
                  <a:lnTo>
                    <a:pt x="2962" y="1061"/>
                  </a:lnTo>
                  <a:close/>
                  <a:moveTo>
                    <a:pt x="2962" y="1195"/>
                  </a:moveTo>
                  <a:lnTo>
                    <a:pt x="2990" y="1195"/>
                  </a:lnTo>
                  <a:lnTo>
                    <a:pt x="2990" y="1165"/>
                  </a:lnTo>
                  <a:lnTo>
                    <a:pt x="2962" y="1165"/>
                  </a:lnTo>
                  <a:lnTo>
                    <a:pt x="2962" y="1195"/>
                  </a:lnTo>
                  <a:lnTo>
                    <a:pt x="2962" y="1195"/>
                  </a:lnTo>
                  <a:close/>
                  <a:moveTo>
                    <a:pt x="2962" y="1240"/>
                  </a:moveTo>
                  <a:lnTo>
                    <a:pt x="2990" y="1240"/>
                  </a:lnTo>
                  <a:lnTo>
                    <a:pt x="2990" y="1209"/>
                  </a:lnTo>
                  <a:lnTo>
                    <a:pt x="2962" y="1209"/>
                  </a:lnTo>
                  <a:lnTo>
                    <a:pt x="2962" y="1240"/>
                  </a:lnTo>
                  <a:lnTo>
                    <a:pt x="2962" y="1240"/>
                  </a:lnTo>
                  <a:close/>
                  <a:moveTo>
                    <a:pt x="2962" y="1287"/>
                  </a:moveTo>
                  <a:lnTo>
                    <a:pt x="2990" y="1287"/>
                  </a:lnTo>
                  <a:lnTo>
                    <a:pt x="2990" y="1254"/>
                  </a:lnTo>
                  <a:lnTo>
                    <a:pt x="2962" y="1254"/>
                  </a:lnTo>
                  <a:lnTo>
                    <a:pt x="2962" y="1287"/>
                  </a:lnTo>
                  <a:lnTo>
                    <a:pt x="2962" y="1287"/>
                  </a:lnTo>
                  <a:close/>
                  <a:moveTo>
                    <a:pt x="2962" y="1644"/>
                  </a:moveTo>
                  <a:lnTo>
                    <a:pt x="2990" y="1644"/>
                  </a:lnTo>
                  <a:lnTo>
                    <a:pt x="2990" y="1611"/>
                  </a:lnTo>
                  <a:lnTo>
                    <a:pt x="2962" y="1611"/>
                  </a:lnTo>
                  <a:lnTo>
                    <a:pt x="2962" y="1644"/>
                  </a:lnTo>
                  <a:lnTo>
                    <a:pt x="2962" y="1644"/>
                  </a:lnTo>
                  <a:close/>
                  <a:moveTo>
                    <a:pt x="2962" y="1689"/>
                  </a:moveTo>
                  <a:lnTo>
                    <a:pt x="2990" y="1689"/>
                  </a:lnTo>
                  <a:lnTo>
                    <a:pt x="2990" y="1661"/>
                  </a:lnTo>
                  <a:lnTo>
                    <a:pt x="2962" y="1661"/>
                  </a:lnTo>
                  <a:lnTo>
                    <a:pt x="2962" y="1689"/>
                  </a:lnTo>
                  <a:lnTo>
                    <a:pt x="2962" y="1689"/>
                  </a:lnTo>
                  <a:close/>
                  <a:moveTo>
                    <a:pt x="2962" y="1734"/>
                  </a:moveTo>
                  <a:lnTo>
                    <a:pt x="2990" y="1734"/>
                  </a:lnTo>
                  <a:lnTo>
                    <a:pt x="2990" y="1703"/>
                  </a:lnTo>
                  <a:lnTo>
                    <a:pt x="2962" y="1703"/>
                  </a:lnTo>
                  <a:lnTo>
                    <a:pt x="2962" y="1734"/>
                  </a:lnTo>
                  <a:lnTo>
                    <a:pt x="2962" y="1734"/>
                  </a:lnTo>
                  <a:close/>
                  <a:moveTo>
                    <a:pt x="3007" y="208"/>
                  </a:moveTo>
                  <a:lnTo>
                    <a:pt x="3035" y="208"/>
                  </a:lnTo>
                  <a:lnTo>
                    <a:pt x="3035" y="180"/>
                  </a:lnTo>
                  <a:lnTo>
                    <a:pt x="3007" y="180"/>
                  </a:lnTo>
                  <a:lnTo>
                    <a:pt x="3007" y="208"/>
                  </a:lnTo>
                  <a:lnTo>
                    <a:pt x="3007" y="208"/>
                  </a:lnTo>
                  <a:close/>
                  <a:moveTo>
                    <a:pt x="3007" y="165"/>
                  </a:moveTo>
                  <a:lnTo>
                    <a:pt x="3035" y="165"/>
                  </a:lnTo>
                  <a:lnTo>
                    <a:pt x="3035" y="132"/>
                  </a:lnTo>
                  <a:lnTo>
                    <a:pt x="3007" y="132"/>
                  </a:lnTo>
                  <a:lnTo>
                    <a:pt x="3007" y="165"/>
                  </a:lnTo>
                  <a:lnTo>
                    <a:pt x="3007" y="165"/>
                  </a:lnTo>
                  <a:close/>
                  <a:moveTo>
                    <a:pt x="3007" y="298"/>
                  </a:moveTo>
                  <a:lnTo>
                    <a:pt x="3035" y="298"/>
                  </a:lnTo>
                  <a:lnTo>
                    <a:pt x="3035" y="269"/>
                  </a:lnTo>
                  <a:lnTo>
                    <a:pt x="3007" y="269"/>
                  </a:lnTo>
                  <a:lnTo>
                    <a:pt x="3007" y="298"/>
                  </a:lnTo>
                  <a:lnTo>
                    <a:pt x="3007" y="298"/>
                  </a:lnTo>
                  <a:close/>
                  <a:moveTo>
                    <a:pt x="3007" y="253"/>
                  </a:moveTo>
                  <a:lnTo>
                    <a:pt x="3035" y="253"/>
                  </a:lnTo>
                  <a:lnTo>
                    <a:pt x="3035" y="224"/>
                  </a:lnTo>
                  <a:lnTo>
                    <a:pt x="3007" y="224"/>
                  </a:lnTo>
                  <a:lnTo>
                    <a:pt x="3007" y="253"/>
                  </a:lnTo>
                  <a:lnTo>
                    <a:pt x="3007" y="253"/>
                  </a:lnTo>
                  <a:close/>
                  <a:moveTo>
                    <a:pt x="3007" y="390"/>
                  </a:moveTo>
                  <a:lnTo>
                    <a:pt x="3035" y="390"/>
                  </a:lnTo>
                  <a:lnTo>
                    <a:pt x="3035" y="357"/>
                  </a:lnTo>
                  <a:lnTo>
                    <a:pt x="3007" y="357"/>
                  </a:lnTo>
                  <a:lnTo>
                    <a:pt x="3007" y="390"/>
                  </a:lnTo>
                  <a:lnTo>
                    <a:pt x="3007" y="390"/>
                  </a:lnTo>
                  <a:close/>
                  <a:moveTo>
                    <a:pt x="3007" y="343"/>
                  </a:moveTo>
                  <a:lnTo>
                    <a:pt x="3035" y="343"/>
                  </a:lnTo>
                  <a:lnTo>
                    <a:pt x="3035" y="312"/>
                  </a:lnTo>
                  <a:lnTo>
                    <a:pt x="3007" y="312"/>
                  </a:lnTo>
                  <a:lnTo>
                    <a:pt x="3007" y="343"/>
                  </a:lnTo>
                  <a:lnTo>
                    <a:pt x="3007" y="343"/>
                  </a:lnTo>
                  <a:close/>
                  <a:moveTo>
                    <a:pt x="3007" y="480"/>
                  </a:moveTo>
                  <a:lnTo>
                    <a:pt x="3035" y="480"/>
                  </a:lnTo>
                  <a:lnTo>
                    <a:pt x="3035" y="449"/>
                  </a:lnTo>
                  <a:lnTo>
                    <a:pt x="3007" y="449"/>
                  </a:lnTo>
                  <a:lnTo>
                    <a:pt x="3007" y="480"/>
                  </a:lnTo>
                  <a:lnTo>
                    <a:pt x="3007" y="480"/>
                  </a:lnTo>
                  <a:close/>
                  <a:moveTo>
                    <a:pt x="3007" y="435"/>
                  </a:moveTo>
                  <a:lnTo>
                    <a:pt x="3035" y="435"/>
                  </a:lnTo>
                  <a:lnTo>
                    <a:pt x="3035" y="402"/>
                  </a:lnTo>
                  <a:lnTo>
                    <a:pt x="3007" y="402"/>
                  </a:lnTo>
                  <a:lnTo>
                    <a:pt x="3007" y="435"/>
                  </a:lnTo>
                  <a:lnTo>
                    <a:pt x="3007" y="435"/>
                  </a:lnTo>
                  <a:close/>
                  <a:moveTo>
                    <a:pt x="3007" y="567"/>
                  </a:moveTo>
                  <a:lnTo>
                    <a:pt x="3035" y="567"/>
                  </a:lnTo>
                  <a:lnTo>
                    <a:pt x="3035" y="539"/>
                  </a:lnTo>
                  <a:lnTo>
                    <a:pt x="3007" y="539"/>
                  </a:lnTo>
                  <a:lnTo>
                    <a:pt x="3007" y="567"/>
                  </a:lnTo>
                  <a:lnTo>
                    <a:pt x="3007" y="567"/>
                  </a:lnTo>
                  <a:close/>
                  <a:moveTo>
                    <a:pt x="3007" y="522"/>
                  </a:moveTo>
                  <a:lnTo>
                    <a:pt x="3035" y="522"/>
                  </a:lnTo>
                  <a:lnTo>
                    <a:pt x="3035" y="494"/>
                  </a:lnTo>
                  <a:lnTo>
                    <a:pt x="3007" y="494"/>
                  </a:lnTo>
                  <a:lnTo>
                    <a:pt x="3007" y="522"/>
                  </a:lnTo>
                  <a:lnTo>
                    <a:pt x="3007" y="522"/>
                  </a:lnTo>
                  <a:close/>
                  <a:moveTo>
                    <a:pt x="3007" y="659"/>
                  </a:moveTo>
                  <a:lnTo>
                    <a:pt x="3035" y="659"/>
                  </a:lnTo>
                  <a:lnTo>
                    <a:pt x="3035" y="626"/>
                  </a:lnTo>
                  <a:lnTo>
                    <a:pt x="3007" y="626"/>
                  </a:lnTo>
                  <a:lnTo>
                    <a:pt x="3007" y="659"/>
                  </a:lnTo>
                  <a:lnTo>
                    <a:pt x="3007" y="659"/>
                  </a:lnTo>
                  <a:close/>
                  <a:moveTo>
                    <a:pt x="3007" y="612"/>
                  </a:moveTo>
                  <a:lnTo>
                    <a:pt x="3035" y="612"/>
                  </a:lnTo>
                  <a:lnTo>
                    <a:pt x="3035" y="581"/>
                  </a:lnTo>
                  <a:lnTo>
                    <a:pt x="3007" y="581"/>
                  </a:lnTo>
                  <a:lnTo>
                    <a:pt x="3007" y="612"/>
                  </a:lnTo>
                  <a:lnTo>
                    <a:pt x="3007" y="612"/>
                  </a:lnTo>
                  <a:close/>
                  <a:moveTo>
                    <a:pt x="3007" y="749"/>
                  </a:moveTo>
                  <a:lnTo>
                    <a:pt x="3035" y="749"/>
                  </a:lnTo>
                  <a:lnTo>
                    <a:pt x="3035" y="716"/>
                  </a:lnTo>
                  <a:lnTo>
                    <a:pt x="3007" y="716"/>
                  </a:lnTo>
                  <a:lnTo>
                    <a:pt x="3007" y="749"/>
                  </a:lnTo>
                  <a:lnTo>
                    <a:pt x="3007" y="749"/>
                  </a:lnTo>
                  <a:close/>
                  <a:moveTo>
                    <a:pt x="3007" y="704"/>
                  </a:moveTo>
                  <a:lnTo>
                    <a:pt x="3035" y="704"/>
                  </a:lnTo>
                  <a:lnTo>
                    <a:pt x="3035" y="671"/>
                  </a:lnTo>
                  <a:lnTo>
                    <a:pt x="3007" y="671"/>
                  </a:lnTo>
                  <a:lnTo>
                    <a:pt x="3007" y="704"/>
                  </a:lnTo>
                  <a:lnTo>
                    <a:pt x="3007" y="704"/>
                  </a:lnTo>
                  <a:close/>
                  <a:moveTo>
                    <a:pt x="3007" y="836"/>
                  </a:moveTo>
                  <a:lnTo>
                    <a:pt x="3035" y="836"/>
                  </a:lnTo>
                  <a:lnTo>
                    <a:pt x="3035" y="808"/>
                  </a:lnTo>
                  <a:lnTo>
                    <a:pt x="3007" y="808"/>
                  </a:lnTo>
                  <a:lnTo>
                    <a:pt x="3007" y="836"/>
                  </a:lnTo>
                  <a:lnTo>
                    <a:pt x="3007" y="836"/>
                  </a:lnTo>
                  <a:close/>
                  <a:moveTo>
                    <a:pt x="3007" y="791"/>
                  </a:moveTo>
                  <a:lnTo>
                    <a:pt x="3035" y="791"/>
                  </a:lnTo>
                  <a:lnTo>
                    <a:pt x="3035" y="763"/>
                  </a:lnTo>
                  <a:lnTo>
                    <a:pt x="3007" y="763"/>
                  </a:lnTo>
                  <a:lnTo>
                    <a:pt x="3007" y="791"/>
                  </a:lnTo>
                  <a:lnTo>
                    <a:pt x="3007" y="791"/>
                  </a:lnTo>
                  <a:close/>
                  <a:moveTo>
                    <a:pt x="3007" y="881"/>
                  </a:moveTo>
                  <a:lnTo>
                    <a:pt x="3035" y="881"/>
                  </a:lnTo>
                  <a:lnTo>
                    <a:pt x="3035" y="850"/>
                  </a:lnTo>
                  <a:lnTo>
                    <a:pt x="3007" y="850"/>
                  </a:lnTo>
                  <a:lnTo>
                    <a:pt x="3007" y="881"/>
                  </a:lnTo>
                  <a:lnTo>
                    <a:pt x="3007" y="881"/>
                  </a:lnTo>
                  <a:close/>
                  <a:moveTo>
                    <a:pt x="3007" y="1018"/>
                  </a:moveTo>
                  <a:lnTo>
                    <a:pt x="3035" y="1018"/>
                  </a:lnTo>
                  <a:lnTo>
                    <a:pt x="3035" y="985"/>
                  </a:lnTo>
                  <a:lnTo>
                    <a:pt x="3007" y="985"/>
                  </a:lnTo>
                  <a:lnTo>
                    <a:pt x="3007" y="1018"/>
                  </a:lnTo>
                  <a:lnTo>
                    <a:pt x="3007" y="1018"/>
                  </a:lnTo>
                  <a:close/>
                  <a:moveTo>
                    <a:pt x="3007" y="973"/>
                  </a:moveTo>
                  <a:lnTo>
                    <a:pt x="3035" y="973"/>
                  </a:lnTo>
                  <a:lnTo>
                    <a:pt x="3035" y="940"/>
                  </a:lnTo>
                  <a:lnTo>
                    <a:pt x="3007" y="940"/>
                  </a:lnTo>
                  <a:lnTo>
                    <a:pt x="3007" y="973"/>
                  </a:lnTo>
                  <a:lnTo>
                    <a:pt x="3007" y="973"/>
                  </a:lnTo>
                  <a:close/>
                  <a:moveTo>
                    <a:pt x="3007" y="1105"/>
                  </a:moveTo>
                  <a:lnTo>
                    <a:pt x="3035" y="1105"/>
                  </a:lnTo>
                  <a:lnTo>
                    <a:pt x="3035" y="1077"/>
                  </a:lnTo>
                  <a:lnTo>
                    <a:pt x="3007" y="1077"/>
                  </a:lnTo>
                  <a:lnTo>
                    <a:pt x="3007" y="1105"/>
                  </a:lnTo>
                  <a:lnTo>
                    <a:pt x="3007" y="1105"/>
                  </a:lnTo>
                  <a:close/>
                  <a:moveTo>
                    <a:pt x="3007" y="1061"/>
                  </a:moveTo>
                  <a:lnTo>
                    <a:pt x="3035" y="1061"/>
                  </a:lnTo>
                  <a:lnTo>
                    <a:pt x="3035" y="1032"/>
                  </a:lnTo>
                  <a:lnTo>
                    <a:pt x="3007" y="1032"/>
                  </a:lnTo>
                  <a:lnTo>
                    <a:pt x="3007" y="1061"/>
                  </a:lnTo>
                  <a:lnTo>
                    <a:pt x="3007" y="1061"/>
                  </a:lnTo>
                  <a:close/>
                  <a:moveTo>
                    <a:pt x="3007" y="1195"/>
                  </a:moveTo>
                  <a:lnTo>
                    <a:pt x="3035" y="1195"/>
                  </a:lnTo>
                  <a:lnTo>
                    <a:pt x="3035" y="1165"/>
                  </a:lnTo>
                  <a:lnTo>
                    <a:pt x="3007" y="1165"/>
                  </a:lnTo>
                  <a:lnTo>
                    <a:pt x="3007" y="1195"/>
                  </a:lnTo>
                  <a:lnTo>
                    <a:pt x="3007" y="1195"/>
                  </a:lnTo>
                  <a:close/>
                  <a:moveTo>
                    <a:pt x="3007" y="1240"/>
                  </a:moveTo>
                  <a:lnTo>
                    <a:pt x="3035" y="1240"/>
                  </a:lnTo>
                  <a:lnTo>
                    <a:pt x="3035" y="1209"/>
                  </a:lnTo>
                  <a:lnTo>
                    <a:pt x="3007" y="1209"/>
                  </a:lnTo>
                  <a:lnTo>
                    <a:pt x="3007" y="1240"/>
                  </a:lnTo>
                  <a:lnTo>
                    <a:pt x="3007" y="1240"/>
                  </a:lnTo>
                  <a:close/>
                  <a:moveTo>
                    <a:pt x="3049" y="208"/>
                  </a:moveTo>
                  <a:lnTo>
                    <a:pt x="3082" y="208"/>
                  </a:lnTo>
                  <a:lnTo>
                    <a:pt x="3082" y="180"/>
                  </a:lnTo>
                  <a:lnTo>
                    <a:pt x="3049" y="180"/>
                  </a:lnTo>
                  <a:lnTo>
                    <a:pt x="3049" y="208"/>
                  </a:lnTo>
                  <a:lnTo>
                    <a:pt x="3049" y="208"/>
                  </a:lnTo>
                  <a:close/>
                  <a:moveTo>
                    <a:pt x="3049" y="165"/>
                  </a:moveTo>
                  <a:lnTo>
                    <a:pt x="3082" y="165"/>
                  </a:lnTo>
                  <a:lnTo>
                    <a:pt x="3082" y="132"/>
                  </a:lnTo>
                  <a:lnTo>
                    <a:pt x="3049" y="132"/>
                  </a:lnTo>
                  <a:lnTo>
                    <a:pt x="3049" y="165"/>
                  </a:lnTo>
                  <a:lnTo>
                    <a:pt x="3049" y="165"/>
                  </a:lnTo>
                  <a:close/>
                  <a:moveTo>
                    <a:pt x="3049" y="298"/>
                  </a:moveTo>
                  <a:lnTo>
                    <a:pt x="3082" y="298"/>
                  </a:lnTo>
                  <a:lnTo>
                    <a:pt x="3082" y="269"/>
                  </a:lnTo>
                  <a:lnTo>
                    <a:pt x="3049" y="269"/>
                  </a:lnTo>
                  <a:lnTo>
                    <a:pt x="3049" y="298"/>
                  </a:lnTo>
                  <a:lnTo>
                    <a:pt x="3049" y="298"/>
                  </a:lnTo>
                  <a:close/>
                  <a:moveTo>
                    <a:pt x="3049" y="253"/>
                  </a:moveTo>
                  <a:lnTo>
                    <a:pt x="3082" y="253"/>
                  </a:lnTo>
                  <a:lnTo>
                    <a:pt x="3082" y="224"/>
                  </a:lnTo>
                  <a:lnTo>
                    <a:pt x="3049" y="224"/>
                  </a:lnTo>
                  <a:lnTo>
                    <a:pt x="3049" y="253"/>
                  </a:lnTo>
                  <a:lnTo>
                    <a:pt x="3049" y="253"/>
                  </a:lnTo>
                  <a:close/>
                  <a:moveTo>
                    <a:pt x="3049" y="390"/>
                  </a:moveTo>
                  <a:lnTo>
                    <a:pt x="3082" y="390"/>
                  </a:lnTo>
                  <a:lnTo>
                    <a:pt x="3082" y="357"/>
                  </a:lnTo>
                  <a:lnTo>
                    <a:pt x="3049" y="357"/>
                  </a:lnTo>
                  <a:lnTo>
                    <a:pt x="3049" y="390"/>
                  </a:lnTo>
                  <a:lnTo>
                    <a:pt x="3049" y="390"/>
                  </a:lnTo>
                  <a:close/>
                  <a:moveTo>
                    <a:pt x="3049" y="343"/>
                  </a:moveTo>
                  <a:lnTo>
                    <a:pt x="3082" y="343"/>
                  </a:lnTo>
                  <a:lnTo>
                    <a:pt x="3082" y="312"/>
                  </a:lnTo>
                  <a:lnTo>
                    <a:pt x="3049" y="312"/>
                  </a:lnTo>
                  <a:lnTo>
                    <a:pt x="3049" y="343"/>
                  </a:lnTo>
                  <a:lnTo>
                    <a:pt x="3049" y="343"/>
                  </a:lnTo>
                  <a:close/>
                  <a:moveTo>
                    <a:pt x="3049" y="480"/>
                  </a:moveTo>
                  <a:lnTo>
                    <a:pt x="3082" y="480"/>
                  </a:lnTo>
                  <a:lnTo>
                    <a:pt x="3082" y="449"/>
                  </a:lnTo>
                  <a:lnTo>
                    <a:pt x="3049" y="449"/>
                  </a:lnTo>
                  <a:lnTo>
                    <a:pt x="3049" y="480"/>
                  </a:lnTo>
                  <a:lnTo>
                    <a:pt x="3049" y="480"/>
                  </a:lnTo>
                  <a:close/>
                  <a:moveTo>
                    <a:pt x="3049" y="435"/>
                  </a:moveTo>
                  <a:lnTo>
                    <a:pt x="3082" y="435"/>
                  </a:lnTo>
                  <a:lnTo>
                    <a:pt x="3082" y="402"/>
                  </a:lnTo>
                  <a:lnTo>
                    <a:pt x="3049" y="402"/>
                  </a:lnTo>
                  <a:lnTo>
                    <a:pt x="3049" y="435"/>
                  </a:lnTo>
                  <a:lnTo>
                    <a:pt x="3049" y="435"/>
                  </a:lnTo>
                  <a:close/>
                  <a:moveTo>
                    <a:pt x="3049" y="567"/>
                  </a:moveTo>
                  <a:lnTo>
                    <a:pt x="3082" y="567"/>
                  </a:lnTo>
                  <a:lnTo>
                    <a:pt x="3082" y="539"/>
                  </a:lnTo>
                  <a:lnTo>
                    <a:pt x="3049" y="539"/>
                  </a:lnTo>
                  <a:lnTo>
                    <a:pt x="3049" y="567"/>
                  </a:lnTo>
                  <a:lnTo>
                    <a:pt x="3049" y="567"/>
                  </a:lnTo>
                  <a:close/>
                  <a:moveTo>
                    <a:pt x="3049" y="522"/>
                  </a:moveTo>
                  <a:lnTo>
                    <a:pt x="3082" y="522"/>
                  </a:lnTo>
                  <a:lnTo>
                    <a:pt x="3082" y="494"/>
                  </a:lnTo>
                  <a:lnTo>
                    <a:pt x="3049" y="494"/>
                  </a:lnTo>
                  <a:lnTo>
                    <a:pt x="3049" y="522"/>
                  </a:lnTo>
                  <a:lnTo>
                    <a:pt x="3049" y="522"/>
                  </a:lnTo>
                  <a:close/>
                  <a:moveTo>
                    <a:pt x="3049" y="659"/>
                  </a:moveTo>
                  <a:lnTo>
                    <a:pt x="3082" y="659"/>
                  </a:lnTo>
                  <a:lnTo>
                    <a:pt x="3082" y="626"/>
                  </a:lnTo>
                  <a:lnTo>
                    <a:pt x="3049" y="626"/>
                  </a:lnTo>
                  <a:lnTo>
                    <a:pt x="3049" y="659"/>
                  </a:lnTo>
                  <a:lnTo>
                    <a:pt x="3049" y="659"/>
                  </a:lnTo>
                  <a:close/>
                  <a:moveTo>
                    <a:pt x="3049" y="612"/>
                  </a:moveTo>
                  <a:lnTo>
                    <a:pt x="3082" y="612"/>
                  </a:lnTo>
                  <a:lnTo>
                    <a:pt x="3082" y="581"/>
                  </a:lnTo>
                  <a:lnTo>
                    <a:pt x="3049" y="581"/>
                  </a:lnTo>
                  <a:lnTo>
                    <a:pt x="3049" y="612"/>
                  </a:lnTo>
                  <a:lnTo>
                    <a:pt x="3049" y="612"/>
                  </a:lnTo>
                  <a:close/>
                  <a:moveTo>
                    <a:pt x="3049" y="749"/>
                  </a:moveTo>
                  <a:lnTo>
                    <a:pt x="3082" y="749"/>
                  </a:lnTo>
                  <a:lnTo>
                    <a:pt x="3082" y="716"/>
                  </a:lnTo>
                  <a:lnTo>
                    <a:pt x="3049" y="716"/>
                  </a:lnTo>
                  <a:lnTo>
                    <a:pt x="3049" y="749"/>
                  </a:lnTo>
                  <a:lnTo>
                    <a:pt x="3049" y="749"/>
                  </a:lnTo>
                  <a:close/>
                  <a:moveTo>
                    <a:pt x="3049" y="704"/>
                  </a:moveTo>
                  <a:lnTo>
                    <a:pt x="3082" y="704"/>
                  </a:lnTo>
                  <a:lnTo>
                    <a:pt x="3082" y="671"/>
                  </a:lnTo>
                  <a:lnTo>
                    <a:pt x="3049" y="671"/>
                  </a:lnTo>
                  <a:lnTo>
                    <a:pt x="3049" y="704"/>
                  </a:lnTo>
                  <a:lnTo>
                    <a:pt x="3049" y="704"/>
                  </a:lnTo>
                  <a:close/>
                  <a:moveTo>
                    <a:pt x="3049" y="836"/>
                  </a:moveTo>
                  <a:lnTo>
                    <a:pt x="3082" y="836"/>
                  </a:lnTo>
                  <a:lnTo>
                    <a:pt x="3082" y="808"/>
                  </a:lnTo>
                  <a:lnTo>
                    <a:pt x="3049" y="808"/>
                  </a:lnTo>
                  <a:lnTo>
                    <a:pt x="3049" y="836"/>
                  </a:lnTo>
                  <a:lnTo>
                    <a:pt x="3049" y="836"/>
                  </a:lnTo>
                  <a:close/>
                  <a:moveTo>
                    <a:pt x="3049" y="791"/>
                  </a:moveTo>
                  <a:lnTo>
                    <a:pt x="3082" y="791"/>
                  </a:lnTo>
                  <a:lnTo>
                    <a:pt x="3082" y="763"/>
                  </a:lnTo>
                  <a:lnTo>
                    <a:pt x="3049" y="763"/>
                  </a:lnTo>
                  <a:lnTo>
                    <a:pt x="3049" y="791"/>
                  </a:lnTo>
                  <a:lnTo>
                    <a:pt x="3049" y="791"/>
                  </a:lnTo>
                  <a:close/>
                  <a:moveTo>
                    <a:pt x="3049" y="881"/>
                  </a:moveTo>
                  <a:lnTo>
                    <a:pt x="3082" y="881"/>
                  </a:lnTo>
                  <a:lnTo>
                    <a:pt x="3082" y="850"/>
                  </a:lnTo>
                  <a:lnTo>
                    <a:pt x="3049" y="850"/>
                  </a:lnTo>
                  <a:lnTo>
                    <a:pt x="3049" y="881"/>
                  </a:lnTo>
                  <a:lnTo>
                    <a:pt x="3049" y="881"/>
                  </a:lnTo>
                  <a:close/>
                  <a:moveTo>
                    <a:pt x="3049" y="1018"/>
                  </a:moveTo>
                  <a:lnTo>
                    <a:pt x="3082" y="1018"/>
                  </a:lnTo>
                  <a:lnTo>
                    <a:pt x="3082" y="985"/>
                  </a:lnTo>
                  <a:lnTo>
                    <a:pt x="3049" y="985"/>
                  </a:lnTo>
                  <a:lnTo>
                    <a:pt x="3049" y="1018"/>
                  </a:lnTo>
                  <a:lnTo>
                    <a:pt x="3049" y="1018"/>
                  </a:lnTo>
                  <a:close/>
                  <a:moveTo>
                    <a:pt x="3049" y="973"/>
                  </a:moveTo>
                  <a:lnTo>
                    <a:pt x="3082" y="973"/>
                  </a:lnTo>
                  <a:lnTo>
                    <a:pt x="3082" y="940"/>
                  </a:lnTo>
                  <a:lnTo>
                    <a:pt x="3049" y="940"/>
                  </a:lnTo>
                  <a:lnTo>
                    <a:pt x="3049" y="973"/>
                  </a:lnTo>
                  <a:lnTo>
                    <a:pt x="3049" y="973"/>
                  </a:lnTo>
                  <a:close/>
                  <a:moveTo>
                    <a:pt x="3049" y="1061"/>
                  </a:moveTo>
                  <a:lnTo>
                    <a:pt x="3082" y="1061"/>
                  </a:lnTo>
                  <a:lnTo>
                    <a:pt x="3082" y="1032"/>
                  </a:lnTo>
                  <a:lnTo>
                    <a:pt x="3049" y="1032"/>
                  </a:lnTo>
                  <a:lnTo>
                    <a:pt x="3049" y="1061"/>
                  </a:lnTo>
                  <a:lnTo>
                    <a:pt x="3049" y="1061"/>
                  </a:lnTo>
                  <a:close/>
                  <a:moveTo>
                    <a:pt x="3094" y="208"/>
                  </a:moveTo>
                  <a:lnTo>
                    <a:pt x="3127" y="208"/>
                  </a:lnTo>
                  <a:lnTo>
                    <a:pt x="3127" y="180"/>
                  </a:lnTo>
                  <a:lnTo>
                    <a:pt x="3094" y="180"/>
                  </a:lnTo>
                  <a:lnTo>
                    <a:pt x="3094" y="208"/>
                  </a:lnTo>
                  <a:lnTo>
                    <a:pt x="3094" y="208"/>
                  </a:lnTo>
                  <a:close/>
                  <a:moveTo>
                    <a:pt x="3094" y="165"/>
                  </a:moveTo>
                  <a:lnTo>
                    <a:pt x="3127" y="165"/>
                  </a:lnTo>
                  <a:lnTo>
                    <a:pt x="3127" y="132"/>
                  </a:lnTo>
                  <a:lnTo>
                    <a:pt x="3094" y="132"/>
                  </a:lnTo>
                  <a:lnTo>
                    <a:pt x="3094" y="165"/>
                  </a:lnTo>
                  <a:lnTo>
                    <a:pt x="3094" y="165"/>
                  </a:lnTo>
                  <a:close/>
                  <a:moveTo>
                    <a:pt x="3094" y="298"/>
                  </a:moveTo>
                  <a:lnTo>
                    <a:pt x="3127" y="298"/>
                  </a:lnTo>
                  <a:lnTo>
                    <a:pt x="3127" y="269"/>
                  </a:lnTo>
                  <a:lnTo>
                    <a:pt x="3094" y="269"/>
                  </a:lnTo>
                  <a:lnTo>
                    <a:pt x="3094" y="298"/>
                  </a:lnTo>
                  <a:lnTo>
                    <a:pt x="3094" y="298"/>
                  </a:lnTo>
                  <a:close/>
                  <a:moveTo>
                    <a:pt x="3094" y="253"/>
                  </a:moveTo>
                  <a:lnTo>
                    <a:pt x="3127" y="253"/>
                  </a:lnTo>
                  <a:lnTo>
                    <a:pt x="3127" y="224"/>
                  </a:lnTo>
                  <a:lnTo>
                    <a:pt x="3094" y="224"/>
                  </a:lnTo>
                  <a:lnTo>
                    <a:pt x="3094" y="253"/>
                  </a:lnTo>
                  <a:lnTo>
                    <a:pt x="3094" y="253"/>
                  </a:lnTo>
                  <a:close/>
                  <a:moveTo>
                    <a:pt x="3094" y="390"/>
                  </a:moveTo>
                  <a:lnTo>
                    <a:pt x="3127" y="390"/>
                  </a:lnTo>
                  <a:lnTo>
                    <a:pt x="3127" y="357"/>
                  </a:lnTo>
                  <a:lnTo>
                    <a:pt x="3094" y="357"/>
                  </a:lnTo>
                  <a:lnTo>
                    <a:pt x="3094" y="390"/>
                  </a:lnTo>
                  <a:lnTo>
                    <a:pt x="3094" y="390"/>
                  </a:lnTo>
                  <a:close/>
                  <a:moveTo>
                    <a:pt x="3094" y="343"/>
                  </a:moveTo>
                  <a:lnTo>
                    <a:pt x="3127" y="343"/>
                  </a:lnTo>
                  <a:lnTo>
                    <a:pt x="3127" y="312"/>
                  </a:lnTo>
                  <a:lnTo>
                    <a:pt x="3094" y="312"/>
                  </a:lnTo>
                  <a:lnTo>
                    <a:pt x="3094" y="343"/>
                  </a:lnTo>
                  <a:lnTo>
                    <a:pt x="3094" y="343"/>
                  </a:lnTo>
                  <a:close/>
                  <a:moveTo>
                    <a:pt x="3094" y="480"/>
                  </a:moveTo>
                  <a:lnTo>
                    <a:pt x="3127" y="480"/>
                  </a:lnTo>
                  <a:lnTo>
                    <a:pt x="3127" y="449"/>
                  </a:lnTo>
                  <a:lnTo>
                    <a:pt x="3094" y="449"/>
                  </a:lnTo>
                  <a:lnTo>
                    <a:pt x="3094" y="480"/>
                  </a:lnTo>
                  <a:lnTo>
                    <a:pt x="3094" y="480"/>
                  </a:lnTo>
                  <a:close/>
                  <a:moveTo>
                    <a:pt x="3094" y="435"/>
                  </a:moveTo>
                  <a:lnTo>
                    <a:pt x="3127" y="435"/>
                  </a:lnTo>
                  <a:lnTo>
                    <a:pt x="3127" y="402"/>
                  </a:lnTo>
                  <a:lnTo>
                    <a:pt x="3094" y="402"/>
                  </a:lnTo>
                  <a:lnTo>
                    <a:pt x="3094" y="435"/>
                  </a:lnTo>
                  <a:lnTo>
                    <a:pt x="3094" y="435"/>
                  </a:lnTo>
                  <a:close/>
                  <a:moveTo>
                    <a:pt x="3094" y="567"/>
                  </a:moveTo>
                  <a:lnTo>
                    <a:pt x="3127" y="567"/>
                  </a:lnTo>
                  <a:lnTo>
                    <a:pt x="3127" y="539"/>
                  </a:lnTo>
                  <a:lnTo>
                    <a:pt x="3094" y="539"/>
                  </a:lnTo>
                  <a:lnTo>
                    <a:pt x="3094" y="567"/>
                  </a:lnTo>
                  <a:lnTo>
                    <a:pt x="3094" y="567"/>
                  </a:lnTo>
                  <a:close/>
                  <a:moveTo>
                    <a:pt x="3094" y="522"/>
                  </a:moveTo>
                  <a:lnTo>
                    <a:pt x="3127" y="522"/>
                  </a:lnTo>
                  <a:lnTo>
                    <a:pt x="3127" y="494"/>
                  </a:lnTo>
                  <a:lnTo>
                    <a:pt x="3094" y="494"/>
                  </a:lnTo>
                  <a:lnTo>
                    <a:pt x="3094" y="522"/>
                  </a:lnTo>
                  <a:lnTo>
                    <a:pt x="3094" y="522"/>
                  </a:lnTo>
                  <a:close/>
                  <a:moveTo>
                    <a:pt x="3094" y="659"/>
                  </a:moveTo>
                  <a:lnTo>
                    <a:pt x="3127" y="659"/>
                  </a:lnTo>
                  <a:lnTo>
                    <a:pt x="3127" y="626"/>
                  </a:lnTo>
                  <a:lnTo>
                    <a:pt x="3094" y="626"/>
                  </a:lnTo>
                  <a:lnTo>
                    <a:pt x="3094" y="659"/>
                  </a:lnTo>
                  <a:lnTo>
                    <a:pt x="3094" y="659"/>
                  </a:lnTo>
                  <a:close/>
                  <a:moveTo>
                    <a:pt x="3094" y="612"/>
                  </a:moveTo>
                  <a:lnTo>
                    <a:pt x="3127" y="612"/>
                  </a:lnTo>
                  <a:lnTo>
                    <a:pt x="3127" y="581"/>
                  </a:lnTo>
                  <a:lnTo>
                    <a:pt x="3094" y="581"/>
                  </a:lnTo>
                  <a:lnTo>
                    <a:pt x="3094" y="612"/>
                  </a:lnTo>
                  <a:lnTo>
                    <a:pt x="3094" y="612"/>
                  </a:lnTo>
                  <a:close/>
                  <a:moveTo>
                    <a:pt x="3094" y="749"/>
                  </a:moveTo>
                  <a:lnTo>
                    <a:pt x="3127" y="749"/>
                  </a:lnTo>
                  <a:lnTo>
                    <a:pt x="3127" y="716"/>
                  </a:lnTo>
                  <a:lnTo>
                    <a:pt x="3094" y="716"/>
                  </a:lnTo>
                  <a:lnTo>
                    <a:pt x="3094" y="749"/>
                  </a:lnTo>
                  <a:lnTo>
                    <a:pt x="3094" y="749"/>
                  </a:lnTo>
                  <a:close/>
                  <a:moveTo>
                    <a:pt x="3094" y="704"/>
                  </a:moveTo>
                  <a:lnTo>
                    <a:pt x="3127" y="704"/>
                  </a:lnTo>
                  <a:lnTo>
                    <a:pt x="3127" y="671"/>
                  </a:lnTo>
                  <a:lnTo>
                    <a:pt x="3094" y="671"/>
                  </a:lnTo>
                  <a:lnTo>
                    <a:pt x="3094" y="704"/>
                  </a:lnTo>
                  <a:lnTo>
                    <a:pt x="3094" y="704"/>
                  </a:lnTo>
                  <a:close/>
                  <a:moveTo>
                    <a:pt x="3094" y="836"/>
                  </a:moveTo>
                  <a:lnTo>
                    <a:pt x="3127" y="836"/>
                  </a:lnTo>
                  <a:lnTo>
                    <a:pt x="3127" y="808"/>
                  </a:lnTo>
                  <a:lnTo>
                    <a:pt x="3094" y="808"/>
                  </a:lnTo>
                  <a:lnTo>
                    <a:pt x="3094" y="836"/>
                  </a:lnTo>
                  <a:lnTo>
                    <a:pt x="3094" y="836"/>
                  </a:lnTo>
                  <a:close/>
                  <a:moveTo>
                    <a:pt x="3094" y="791"/>
                  </a:moveTo>
                  <a:lnTo>
                    <a:pt x="3127" y="791"/>
                  </a:lnTo>
                  <a:lnTo>
                    <a:pt x="3127" y="763"/>
                  </a:lnTo>
                  <a:lnTo>
                    <a:pt x="3094" y="763"/>
                  </a:lnTo>
                  <a:lnTo>
                    <a:pt x="3094" y="791"/>
                  </a:lnTo>
                  <a:lnTo>
                    <a:pt x="3094" y="791"/>
                  </a:lnTo>
                  <a:close/>
                  <a:moveTo>
                    <a:pt x="3094" y="881"/>
                  </a:moveTo>
                  <a:lnTo>
                    <a:pt x="3127" y="881"/>
                  </a:lnTo>
                  <a:lnTo>
                    <a:pt x="3127" y="850"/>
                  </a:lnTo>
                  <a:lnTo>
                    <a:pt x="3094" y="850"/>
                  </a:lnTo>
                  <a:lnTo>
                    <a:pt x="3094" y="881"/>
                  </a:lnTo>
                  <a:lnTo>
                    <a:pt x="3094" y="881"/>
                  </a:lnTo>
                  <a:close/>
                  <a:moveTo>
                    <a:pt x="3094" y="1018"/>
                  </a:moveTo>
                  <a:lnTo>
                    <a:pt x="3127" y="1018"/>
                  </a:lnTo>
                  <a:lnTo>
                    <a:pt x="3127" y="985"/>
                  </a:lnTo>
                  <a:lnTo>
                    <a:pt x="3094" y="985"/>
                  </a:lnTo>
                  <a:lnTo>
                    <a:pt x="3094" y="1018"/>
                  </a:lnTo>
                  <a:lnTo>
                    <a:pt x="3094" y="1018"/>
                  </a:lnTo>
                  <a:close/>
                  <a:moveTo>
                    <a:pt x="3094" y="973"/>
                  </a:moveTo>
                  <a:lnTo>
                    <a:pt x="3127" y="973"/>
                  </a:lnTo>
                  <a:lnTo>
                    <a:pt x="3127" y="940"/>
                  </a:lnTo>
                  <a:lnTo>
                    <a:pt x="3094" y="940"/>
                  </a:lnTo>
                  <a:lnTo>
                    <a:pt x="3094" y="973"/>
                  </a:lnTo>
                  <a:lnTo>
                    <a:pt x="3094" y="973"/>
                  </a:lnTo>
                  <a:close/>
                  <a:moveTo>
                    <a:pt x="3139" y="208"/>
                  </a:moveTo>
                  <a:lnTo>
                    <a:pt x="3172" y="208"/>
                  </a:lnTo>
                  <a:lnTo>
                    <a:pt x="3172" y="180"/>
                  </a:lnTo>
                  <a:lnTo>
                    <a:pt x="3139" y="180"/>
                  </a:lnTo>
                  <a:lnTo>
                    <a:pt x="3139" y="208"/>
                  </a:lnTo>
                  <a:lnTo>
                    <a:pt x="3139" y="208"/>
                  </a:lnTo>
                  <a:close/>
                  <a:moveTo>
                    <a:pt x="3139" y="120"/>
                  </a:moveTo>
                  <a:lnTo>
                    <a:pt x="3172" y="120"/>
                  </a:lnTo>
                  <a:lnTo>
                    <a:pt x="3172" y="87"/>
                  </a:lnTo>
                  <a:lnTo>
                    <a:pt x="3139" y="87"/>
                  </a:lnTo>
                  <a:lnTo>
                    <a:pt x="3139" y="120"/>
                  </a:lnTo>
                  <a:lnTo>
                    <a:pt x="3139" y="120"/>
                  </a:lnTo>
                  <a:close/>
                  <a:moveTo>
                    <a:pt x="3139" y="165"/>
                  </a:moveTo>
                  <a:lnTo>
                    <a:pt x="3172" y="165"/>
                  </a:lnTo>
                  <a:lnTo>
                    <a:pt x="3172" y="132"/>
                  </a:lnTo>
                  <a:lnTo>
                    <a:pt x="3139" y="132"/>
                  </a:lnTo>
                  <a:lnTo>
                    <a:pt x="3139" y="165"/>
                  </a:lnTo>
                  <a:lnTo>
                    <a:pt x="3139" y="165"/>
                  </a:lnTo>
                  <a:close/>
                  <a:moveTo>
                    <a:pt x="3139" y="298"/>
                  </a:moveTo>
                  <a:lnTo>
                    <a:pt x="3172" y="298"/>
                  </a:lnTo>
                  <a:lnTo>
                    <a:pt x="3172" y="269"/>
                  </a:lnTo>
                  <a:lnTo>
                    <a:pt x="3139" y="269"/>
                  </a:lnTo>
                  <a:lnTo>
                    <a:pt x="3139" y="298"/>
                  </a:lnTo>
                  <a:lnTo>
                    <a:pt x="3139" y="298"/>
                  </a:lnTo>
                  <a:close/>
                  <a:moveTo>
                    <a:pt x="3139" y="253"/>
                  </a:moveTo>
                  <a:lnTo>
                    <a:pt x="3172" y="253"/>
                  </a:lnTo>
                  <a:lnTo>
                    <a:pt x="3172" y="224"/>
                  </a:lnTo>
                  <a:lnTo>
                    <a:pt x="3139" y="224"/>
                  </a:lnTo>
                  <a:lnTo>
                    <a:pt x="3139" y="253"/>
                  </a:lnTo>
                  <a:lnTo>
                    <a:pt x="3139" y="253"/>
                  </a:lnTo>
                  <a:close/>
                  <a:moveTo>
                    <a:pt x="3139" y="390"/>
                  </a:moveTo>
                  <a:lnTo>
                    <a:pt x="3172" y="390"/>
                  </a:lnTo>
                  <a:lnTo>
                    <a:pt x="3172" y="357"/>
                  </a:lnTo>
                  <a:lnTo>
                    <a:pt x="3139" y="357"/>
                  </a:lnTo>
                  <a:lnTo>
                    <a:pt x="3139" y="390"/>
                  </a:lnTo>
                  <a:lnTo>
                    <a:pt x="3139" y="390"/>
                  </a:lnTo>
                  <a:close/>
                  <a:moveTo>
                    <a:pt x="3139" y="343"/>
                  </a:moveTo>
                  <a:lnTo>
                    <a:pt x="3172" y="343"/>
                  </a:lnTo>
                  <a:lnTo>
                    <a:pt x="3172" y="312"/>
                  </a:lnTo>
                  <a:lnTo>
                    <a:pt x="3139" y="312"/>
                  </a:lnTo>
                  <a:lnTo>
                    <a:pt x="3139" y="343"/>
                  </a:lnTo>
                  <a:lnTo>
                    <a:pt x="3139" y="343"/>
                  </a:lnTo>
                  <a:close/>
                  <a:moveTo>
                    <a:pt x="3139" y="480"/>
                  </a:moveTo>
                  <a:lnTo>
                    <a:pt x="3172" y="480"/>
                  </a:lnTo>
                  <a:lnTo>
                    <a:pt x="3172" y="449"/>
                  </a:lnTo>
                  <a:lnTo>
                    <a:pt x="3139" y="449"/>
                  </a:lnTo>
                  <a:lnTo>
                    <a:pt x="3139" y="480"/>
                  </a:lnTo>
                  <a:lnTo>
                    <a:pt x="3139" y="480"/>
                  </a:lnTo>
                  <a:close/>
                  <a:moveTo>
                    <a:pt x="3139" y="435"/>
                  </a:moveTo>
                  <a:lnTo>
                    <a:pt x="3172" y="435"/>
                  </a:lnTo>
                  <a:lnTo>
                    <a:pt x="3172" y="402"/>
                  </a:lnTo>
                  <a:lnTo>
                    <a:pt x="3139" y="402"/>
                  </a:lnTo>
                  <a:lnTo>
                    <a:pt x="3139" y="435"/>
                  </a:lnTo>
                  <a:lnTo>
                    <a:pt x="3139" y="435"/>
                  </a:lnTo>
                  <a:close/>
                  <a:moveTo>
                    <a:pt x="3139" y="567"/>
                  </a:moveTo>
                  <a:lnTo>
                    <a:pt x="3172" y="567"/>
                  </a:lnTo>
                  <a:lnTo>
                    <a:pt x="3172" y="539"/>
                  </a:lnTo>
                  <a:lnTo>
                    <a:pt x="3139" y="539"/>
                  </a:lnTo>
                  <a:lnTo>
                    <a:pt x="3139" y="567"/>
                  </a:lnTo>
                  <a:lnTo>
                    <a:pt x="3139" y="567"/>
                  </a:lnTo>
                  <a:close/>
                  <a:moveTo>
                    <a:pt x="3139" y="522"/>
                  </a:moveTo>
                  <a:lnTo>
                    <a:pt x="3172" y="522"/>
                  </a:lnTo>
                  <a:lnTo>
                    <a:pt x="3172" y="494"/>
                  </a:lnTo>
                  <a:lnTo>
                    <a:pt x="3139" y="494"/>
                  </a:lnTo>
                  <a:lnTo>
                    <a:pt x="3139" y="522"/>
                  </a:lnTo>
                  <a:lnTo>
                    <a:pt x="3139" y="522"/>
                  </a:lnTo>
                  <a:close/>
                  <a:moveTo>
                    <a:pt x="3139" y="659"/>
                  </a:moveTo>
                  <a:lnTo>
                    <a:pt x="3172" y="659"/>
                  </a:lnTo>
                  <a:lnTo>
                    <a:pt x="3172" y="626"/>
                  </a:lnTo>
                  <a:lnTo>
                    <a:pt x="3139" y="626"/>
                  </a:lnTo>
                  <a:lnTo>
                    <a:pt x="3139" y="659"/>
                  </a:lnTo>
                  <a:lnTo>
                    <a:pt x="3139" y="659"/>
                  </a:lnTo>
                  <a:close/>
                  <a:moveTo>
                    <a:pt x="3139" y="612"/>
                  </a:moveTo>
                  <a:lnTo>
                    <a:pt x="3172" y="612"/>
                  </a:lnTo>
                  <a:lnTo>
                    <a:pt x="3172" y="581"/>
                  </a:lnTo>
                  <a:lnTo>
                    <a:pt x="3139" y="581"/>
                  </a:lnTo>
                  <a:lnTo>
                    <a:pt x="3139" y="612"/>
                  </a:lnTo>
                  <a:lnTo>
                    <a:pt x="3139" y="612"/>
                  </a:lnTo>
                  <a:close/>
                  <a:moveTo>
                    <a:pt x="3139" y="749"/>
                  </a:moveTo>
                  <a:lnTo>
                    <a:pt x="3172" y="749"/>
                  </a:lnTo>
                  <a:lnTo>
                    <a:pt x="3172" y="716"/>
                  </a:lnTo>
                  <a:lnTo>
                    <a:pt x="3139" y="716"/>
                  </a:lnTo>
                  <a:lnTo>
                    <a:pt x="3139" y="749"/>
                  </a:lnTo>
                  <a:lnTo>
                    <a:pt x="3139" y="749"/>
                  </a:lnTo>
                  <a:close/>
                  <a:moveTo>
                    <a:pt x="3139" y="704"/>
                  </a:moveTo>
                  <a:lnTo>
                    <a:pt x="3172" y="704"/>
                  </a:lnTo>
                  <a:lnTo>
                    <a:pt x="3172" y="671"/>
                  </a:lnTo>
                  <a:lnTo>
                    <a:pt x="3139" y="671"/>
                  </a:lnTo>
                  <a:lnTo>
                    <a:pt x="3139" y="704"/>
                  </a:lnTo>
                  <a:lnTo>
                    <a:pt x="3139" y="704"/>
                  </a:lnTo>
                  <a:close/>
                  <a:moveTo>
                    <a:pt x="3139" y="836"/>
                  </a:moveTo>
                  <a:lnTo>
                    <a:pt x="3172" y="836"/>
                  </a:lnTo>
                  <a:lnTo>
                    <a:pt x="3172" y="808"/>
                  </a:lnTo>
                  <a:lnTo>
                    <a:pt x="3139" y="808"/>
                  </a:lnTo>
                  <a:lnTo>
                    <a:pt x="3139" y="836"/>
                  </a:lnTo>
                  <a:lnTo>
                    <a:pt x="3139" y="836"/>
                  </a:lnTo>
                  <a:close/>
                  <a:moveTo>
                    <a:pt x="3139" y="791"/>
                  </a:moveTo>
                  <a:lnTo>
                    <a:pt x="3172" y="791"/>
                  </a:lnTo>
                  <a:lnTo>
                    <a:pt x="3172" y="763"/>
                  </a:lnTo>
                  <a:lnTo>
                    <a:pt x="3139" y="763"/>
                  </a:lnTo>
                  <a:lnTo>
                    <a:pt x="3139" y="791"/>
                  </a:lnTo>
                  <a:lnTo>
                    <a:pt x="3139" y="791"/>
                  </a:lnTo>
                  <a:close/>
                  <a:moveTo>
                    <a:pt x="3139" y="926"/>
                  </a:moveTo>
                  <a:lnTo>
                    <a:pt x="3172" y="926"/>
                  </a:lnTo>
                  <a:lnTo>
                    <a:pt x="3172" y="895"/>
                  </a:lnTo>
                  <a:lnTo>
                    <a:pt x="3139" y="895"/>
                  </a:lnTo>
                  <a:lnTo>
                    <a:pt x="3139" y="926"/>
                  </a:lnTo>
                  <a:lnTo>
                    <a:pt x="3139" y="926"/>
                  </a:lnTo>
                  <a:close/>
                  <a:moveTo>
                    <a:pt x="3139" y="881"/>
                  </a:moveTo>
                  <a:lnTo>
                    <a:pt x="3172" y="881"/>
                  </a:lnTo>
                  <a:lnTo>
                    <a:pt x="3172" y="850"/>
                  </a:lnTo>
                  <a:lnTo>
                    <a:pt x="3139" y="850"/>
                  </a:lnTo>
                  <a:lnTo>
                    <a:pt x="3139" y="881"/>
                  </a:lnTo>
                  <a:lnTo>
                    <a:pt x="3139" y="881"/>
                  </a:lnTo>
                  <a:close/>
                  <a:moveTo>
                    <a:pt x="3186" y="28"/>
                  </a:moveTo>
                  <a:lnTo>
                    <a:pt x="3215" y="28"/>
                  </a:lnTo>
                  <a:lnTo>
                    <a:pt x="3215" y="0"/>
                  </a:lnTo>
                  <a:lnTo>
                    <a:pt x="3186" y="0"/>
                  </a:lnTo>
                  <a:lnTo>
                    <a:pt x="3186" y="28"/>
                  </a:lnTo>
                  <a:lnTo>
                    <a:pt x="3186" y="28"/>
                  </a:lnTo>
                  <a:close/>
                  <a:moveTo>
                    <a:pt x="3186" y="208"/>
                  </a:moveTo>
                  <a:lnTo>
                    <a:pt x="3215" y="208"/>
                  </a:lnTo>
                  <a:lnTo>
                    <a:pt x="3215" y="180"/>
                  </a:lnTo>
                  <a:lnTo>
                    <a:pt x="3186" y="180"/>
                  </a:lnTo>
                  <a:lnTo>
                    <a:pt x="3186" y="208"/>
                  </a:lnTo>
                  <a:lnTo>
                    <a:pt x="3186" y="208"/>
                  </a:lnTo>
                  <a:close/>
                  <a:moveTo>
                    <a:pt x="3186" y="120"/>
                  </a:moveTo>
                  <a:lnTo>
                    <a:pt x="3215" y="120"/>
                  </a:lnTo>
                  <a:lnTo>
                    <a:pt x="3215" y="87"/>
                  </a:lnTo>
                  <a:lnTo>
                    <a:pt x="3186" y="87"/>
                  </a:lnTo>
                  <a:lnTo>
                    <a:pt x="3186" y="120"/>
                  </a:lnTo>
                  <a:lnTo>
                    <a:pt x="3186" y="120"/>
                  </a:lnTo>
                  <a:close/>
                  <a:moveTo>
                    <a:pt x="3186" y="165"/>
                  </a:moveTo>
                  <a:lnTo>
                    <a:pt x="3215" y="165"/>
                  </a:lnTo>
                  <a:lnTo>
                    <a:pt x="3215" y="132"/>
                  </a:lnTo>
                  <a:lnTo>
                    <a:pt x="3186" y="132"/>
                  </a:lnTo>
                  <a:lnTo>
                    <a:pt x="3186" y="165"/>
                  </a:lnTo>
                  <a:lnTo>
                    <a:pt x="3186" y="165"/>
                  </a:lnTo>
                  <a:close/>
                  <a:moveTo>
                    <a:pt x="3186" y="298"/>
                  </a:moveTo>
                  <a:lnTo>
                    <a:pt x="3215" y="298"/>
                  </a:lnTo>
                  <a:lnTo>
                    <a:pt x="3215" y="269"/>
                  </a:lnTo>
                  <a:lnTo>
                    <a:pt x="3186" y="269"/>
                  </a:lnTo>
                  <a:lnTo>
                    <a:pt x="3186" y="298"/>
                  </a:lnTo>
                  <a:lnTo>
                    <a:pt x="3186" y="298"/>
                  </a:lnTo>
                  <a:close/>
                  <a:moveTo>
                    <a:pt x="3186" y="253"/>
                  </a:moveTo>
                  <a:lnTo>
                    <a:pt x="3215" y="253"/>
                  </a:lnTo>
                  <a:lnTo>
                    <a:pt x="3215" y="224"/>
                  </a:lnTo>
                  <a:lnTo>
                    <a:pt x="3186" y="224"/>
                  </a:lnTo>
                  <a:lnTo>
                    <a:pt x="3186" y="253"/>
                  </a:lnTo>
                  <a:lnTo>
                    <a:pt x="3186" y="253"/>
                  </a:lnTo>
                  <a:close/>
                  <a:moveTo>
                    <a:pt x="3186" y="390"/>
                  </a:moveTo>
                  <a:lnTo>
                    <a:pt x="3215" y="390"/>
                  </a:lnTo>
                  <a:lnTo>
                    <a:pt x="3215" y="357"/>
                  </a:lnTo>
                  <a:lnTo>
                    <a:pt x="3186" y="357"/>
                  </a:lnTo>
                  <a:lnTo>
                    <a:pt x="3186" y="390"/>
                  </a:lnTo>
                  <a:lnTo>
                    <a:pt x="3186" y="390"/>
                  </a:lnTo>
                  <a:close/>
                  <a:moveTo>
                    <a:pt x="3186" y="343"/>
                  </a:moveTo>
                  <a:lnTo>
                    <a:pt x="3215" y="343"/>
                  </a:lnTo>
                  <a:lnTo>
                    <a:pt x="3215" y="312"/>
                  </a:lnTo>
                  <a:lnTo>
                    <a:pt x="3186" y="312"/>
                  </a:lnTo>
                  <a:lnTo>
                    <a:pt x="3186" y="343"/>
                  </a:lnTo>
                  <a:lnTo>
                    <a:pt x="3186" y="343"/>
                  </a:lnTo>
                  <a:close/>
                  <a:moveTo>
                    <a:pt x="3186" y="480"/>
                  </a:moveTo>
                  <a:lnTo>
                    <a:pt x="3215" y="480"/>
                  </a:lnTo>
                  <a:lnTo>
                    <a:pt x="3215" y="449"/>
                  </a:lnTo>
                  <a:lnTo>
                    <a:pt x="3186" y="449"/>
                  </a:lnTo>
                  <a:lnTo>
                    <a:pt x="3186" y="480"/>
                  </a:lnTo>
                  <a:lnTo>
                    <a:pt x="3186" y="480"/>
                  </a:lnTo>
                  <a:close/>
                  <a:moveTo>
                    <a:pt x="3186" y="435"/>
                  </a:moveTo>
                  <a:lnTo>
                    <a:pt x="3215" y="435"/>
                  </a:lnTo>
                  <a:lnTo>
                    <a:pt x="3215" y="402"/>
                  </a:lnTo>
                  <a:lnTo>
                    <a:pt x="3186" y="402"/>
                  </a:lnTo>
                  <a:lnTo>
                    <a:pt x="3186" y="435"/>
                  </a:lnTo>
                  <a:lnTo>
                    <a:pt x="3186" y="435"/>
                  </a:lnTo>
                  <a:close/>
                  <a:moveTo>
                    <a:pt x="3186" y="567"/>
                  </a:moveTo>
                  <a:lnTo>
                    <a:pt x="3215" y="567"/>
                  </a:lnTo>
                  <a:lnTo>
                    <a:pt x="3215" y="539"/>
                  </a:lnTo>
                  <a:lnTo>
                    <a:pt x="3186" y="539"/>
                  </a:lnTo>
                  <a:lnTo>
                    <a:pt x="3186" y="567"/>
                  </a:lnTo>
                  <a:lnTo>
                    <a:pt x="3186" y="567"/>
                  </a:lnTo>
                  <a:close/>
                  <a:moveTo>
                    <a:pt x="3186" y="522"/>
                  </a:moveTo>
                  <a:lnTo>
                    <a:pt x="3215" y="522"/>
                  </a:lnTo>
                  <a:lnTo>
                    <a:pt x="3215" y="494"/>
                  </a:lnTo>
                  <a:lnTo>
                    <a:pt x="3186" y="494"/>
                  </a:lnTo>
                  <a:lnTo>
                    <a:pt x="3186" y="522"/>
                  </a:lnTo>
                  <a:lnTo>
                    <a:pt x="3186" y="522"/>
                  </a:lnTo>
                  <a:close/>
                  <a:moveTo>
                    <a:pt x="3186" y="659"/>
                  </a:moveTo>
                  <a:lnTo>
                    <a:pt x="3215" y="659"/>
                  </a:lnTo>
                  <a:lnTo>
                    <a:pt x="3215" y="626"/>
                  </a:lnTo>
                  <a:lnTo>
                    <a:pt x="3186" y="626"/>
                  </a:lnTo>
                  <a:lnTo>
                    <a:pt x="3186" y="659"/>
                  </a:lnTo>
                  <a:lnTo>
                    <a:pt x="3186" y="659"/>
                  </a:lnTo>
                  <a:close/>
                  <a:moveTo>
                    <a:pt x="3186" y="612"/>
                  </a:moveTo>
                  <a:lnTo>
                    <a:pt x="3215" y="612"/>
                  </a:lnTo>
                  <a:lnTo>
                    <a:pt x="3215" y="581"/>
                  </a:lnTo>
                  <a:lnTo>
                    <a:pt x="3186" y="581"/>
                  </a:lnTo>
                  <a:lnTo>
                    <a:pt x="3186" y="612"/>
                  </a:lnTo>
                  <a:lnTo>
                    <a:pt x="3186" y="612"/>
                  </a:lnTo>
                  <a:close/>
                  <a:moveTo>
                    <a:pt x="3186" y="749"/>
                  </a:moveTo>
                  <a:lnTo>
                    <a:pt x="3215" y="749"/>
                  </a:lnTo>
                  <a:lnTo>
                    <a:pt x="3215" y="716"/>
                  </a:lnTo>
                  <a:lnTo>
                    <a:pt x="3186" y="716"/>
                  </a:lnTo>
                  <a:lnTo>
                    <a:pt x="3186" y="749"/>
                  </a:lnTo>
                  <a:lnTo>
                    <a:pt x="3186" y="749"/>
                  </a:lnTo>
                  <a:close/>
                  <a:moveTo>
                    <a:pt x="3186" y="704"/>
                  </a:moveTo>
                  <a:lnTo>
                    <a:pt x="3215" y="704"/>
                  </a:lnTo>
                  <a:lnTo>
                    <a:pt x="3215" y="671"/>
                  </a:lnTo>
                  <a:lnTo>
                    <a:pt x="3186" y="671"/>
                  </a:lnTo>
                  <a:lnTo>
                    <a:pt x="3186" y="704"/>
                  </a:lnTo>
                  <a:lnTo>
                    <a:pt x="3186" y="704"/>
                  </a:lnTo>
                  <a:close/>
                  <a:moveTo>
                    <a:pt x="3186" y="836"/>
                  </a:moveTo>
                  <a:lnTo>
                    <a:pt x="3215" y="836"/>
                  </a:lnTo>
                  <a:lnTo>
                    <a:pt x="3215" y="808"/>
                  </a:lnTo>
                  <a:lnTo>
                    <a:pt x="3186" y="808"/>
                  </a:lnTo>
                  <a:lnTo>
                    <a:pt x="3186" y="836"/>
                  </a:lnTo>
                  <a:lnTo>
                    <a:pt x="3186" y="836"/>
                  </a:lnTo>
                  <a:close/>
                  <a:moveTo>
                    <a:pt x="3186" y="791"/>
                  </a:moveTo>
                  <a:lnTo>
                    <a:pt x="3215" y="791"/>
                  </a:lnTo>
                  <a:lnTo>
                    <a:pt x="3215" y="763"/>
                  </a:lnTo>
                  <a:lnTo>
                    <a:pt x="3186" y="763"/>
                  </a:lnTo>
                  <a:lnTo>
                    <a:pt x="3186" y="791"/>
                  </a:lnTo>
                  <a:lnTo>
                    <a:pt x="3186" y="791"/>
                  </a:lnTo>
                  <a:close/>
                  <a:moveTo>
                    <a:pt x="3186" y="926"/>
                  </a:moveTo>
                  <a:lnTo>
                    <a:pt x="3215" y="926"/>
                  </a:lnTo>
                  <a:lnTo>
                    <a:pt x="3215" y="895"/>
                  </a:lnTo>
                  <a:lnTo>
                    <a:pt x="3186" y="895"/>
                  </a:lnTo>
                  <a:lnTo>
                    <a:pt x="3186" y="926"/>
                  </a:lnTo>
                  <a:lnTo>
                    <a:pt x="3186" y="926"/>
                  </a:lnTo>
                  <a:close/>
                  <a:moveTo>
                    <a:pt x="3186" y="881"/>
                  </a:moveTo>
                  <a:lnTo>
                    <a:pt x="3215" y="881"/>
                  </a:lnTo>
                  <a:lnTo>
                    <a:pt x="3215" y="850"/>
                  </a:lnTo>
                  <a:lnTo>
                    <a:pt x="3186" y="850"/>
                  </a:lnTo>
                  <a:lnTo>
                    <a:pt x="3186" y="881"/>
                  </a:lnTo>
                  <a:lnTo>
                    <a:pt x="3186" y="881"/>
                  </a:lnTo>
                  <a:close/>
                  <a:moveTo>
                    <a:pt x="3231" y="28"/>
                  </a:moveTo>
                  <a:lnTo>
                    <a:pt x="3260" y="28"/>
                  </a:lnTo>
                  <a:lnTo>
                    <a:pt x="3260" y="0"/>
                  </a:lnTo>
                  <a:lnTo>
                    <a:pt x="3231" y="0"/>
                  </a:lnTo>
                  <a:lnTo>
                    <a:pt x="3231" y="28"/>
                  </a:lnTo>
                  <a:lnTo>
                    <a:pt x="3231" y="28"/>
                  </a:lnTo>
                  <a:close/>
                  <a:moveTo>
                    <a:pt x="3231" y="208"/>
                  </a:moveTo>
                  <a:lnTo>
                    <a:pt x="3260" y="208"/>
                  </a:lnTo>
                  <a:lnTo>
                    <a:pt x="3260" y="180"/>
                  </a:lnTo>
                  <a:lnTo>
                    <a:pt x="3231" y="180"/>
                  </a:lnTo>
                  <a:lnTo>
                    <a:pt x="3231" y="208"/>
                  </a:lnTo>
                  <a:lnTo>
                    <a:pt x="3231" y="208"/>
                  </a:lnTo>
                  <a:close/>
                  <a:moveTo>
                    <a:pt x="3231" y="120"/>
                  </a:moveTo>
                  <a:lnTo>
                    <a:pt x="3260" y="120"/>
                  </a:lnTo>
                  <a:lnTo>
                    <a:pt x="3260" y="87"/>
                  </a:lnTo>
                  <a:lnTo>
                    <a:pt x="3231" y="87"/>
                  </a:lnTo>
                  <a:lnTo>
                    <a:pt x="3231" y="120"/>
                  </a:lnTo>
                  <a:lnTo>
                    <a:pt x="3231" y="120"/>
                  </a:lnTo>
                  <a:close/>
                  <a:moveTo>
                    <a:pt x="3231" y="165"/>
                  </a:moveTo>
                  <a:lnTo>
                    <a:pt x="3260" y="165"/>
                  </a:lnTo>
                  <a:lnTo>
                    <a:pt x="3260" y="132"/>
                  </a:lnTo>
                  <a:lnTo>
                    <a:pt x="3231" y="132"/>
                  </a:lnTo>
                  <a:lnTo>
                    <a:pt x="3231" y="165"/>
                  </a:lnTo>
                  <a:lnTo>
                    <a:pt x="3231" y="165"/>
                  </a:lnTo>
                  <a:close/>
                  <a:moveTo>
                    <a:pt x="3231" y="298"/>
                  </a:moveTo>
                  <a:lnTo>
                    <a:pt x="3260" y="298"/>
                  </a:lnTo>
                  <a:lnTo>
                    <a:pt x="3260" y="269"/>
                  </a:lnTo>
                  <a:lnTo>
                    <a:pt x="3231" y="269"/>
                  </a:lnTo>
                  <a:lnTo>
                    <a:pt x="3231" y="298"/>
                  </a:lnTo>
                  <a:lnTo>
                    <a:pt x="3231" y="298"/>
                  </a:lnTo>
                  <a:close/>
                  <a:moveTo>
                    <a:pt x="3231" y="253"/>
                  </a:moveTo>
                  <a:lnTo>
                    <a:pt x="3260" y="253"/>
                  </a:lnTo>
                  <a:lnTo>
                    <a:pt x="3260" y="224"/>
                  </a:lnTo>
                  <a:lnTo>
                    <a:pt x="3231" y="224"/>
                  </a:lnTo>
                  <a:lnTo>
                    <a:pt x="3231" y="253"/>
                  </a:lnTo>
                  <a:lnTo>
                    <a:pt x="3231" y="253"/>
                  </a:lnTo>
                  <a:close/>
                  <a:moveTo>
                    <a:pt x="3231" y="390"/>
                  </a:moveTo>
                  <a:lnTo>
                    <a:pt x="3260" y="390"/>
                  </a:lnTo>
                  <a:lnTo>
                    <a:pt x="3260" y="357"/>
                  </a:lnTo>
                  <a:lnTo>
                    <a:pt x="3231" y="357"/>
                  </a:lnTo>
                  <a:lnTo>
                    <a:pt x="3231" y="390"/>
                  </a:lnTo>
                  <a:lnTo>
                    <a:pt x="3231" y="390"/>
                  </a:lnTo>
                  <a:close/>
                  <a:moveTo>
                    <a:pt x="3231" y="343"/>
                  </a:moveTo>
                  <a:lnTo>
                    <a:pt x="3260" y="343"/>
                  </a:lnTo>
                  <a:lnTo>
                    <a:pt x="3260" y="312"/>
                  </a:lnTo>
                  <a:lnTo>
                    <a:pt x="3231" y="312"/>
                  </a:lnTo>
                  <a:lnTo>
                    <a:pt x="3231" y="343"/>
                  </a:lnTo>
                  <a:lnTo>
                    <a:pt x="3231" y="343"/>
                  </a:lnTo>
                  <a:close/>
                  <a:moveTo>
                    <a:pt x="3231" y="480"/>
                  </a:moveTo>
                  <a:lnTo>
                    <a:pt x="3260" y="480"/>
                  </a:lnTo>
                  <a:lnTo>
                    <a:pt x="3260" y="449"/>
                  </a:lnTo>
                  <a:lnTo>
                    <a:pt x="3231" y="449"/>
                  </a:lnTo>
                  <a:lnTo>
                    <a:pt x="3231" y="480"/>
                  </a:lnTo>
                  <a:lnTo>
                    <a:pt x="3231" y="480"/>
                  </a:lnTo>
                  <a:close/>
                  <a:moveTo>
                    <a:pt x="3231" y="435"/>
                  </a:moveTo>
                  <a:lnTo>
                    <a:pt x="3260" y="435"/>
                  </a:lnTo>
                  <a:lnTo>
                    <a:pt x="3260" y="402"/>
                  </a:lnTo>
                  <a:lnTo>
                    <a:pt x="3231" y="402"/>
                  </a:lnTo>
                  <a:lnTo>
                    <a:pt x="3231" y="435"/>
                  </a:lnTo>
                  <a:lnTo>
                    <a:pt x="3231" y="435"/>
                  </a:lnTo>
                  <a:close/>
                  <a:moveTo>
                    <a:pt x="3231" y="567"/>
                  </a:moveTo>
                  <a:lnTo>
                    <a:pt x="3260" y="567"/>
                  </a:lnTo>
                  <a:lnTo>
                    <a:pt x="3260" y="539"/>
                  </a:lnTo>
                  <a:lnTo>
                    <a:pt x="3231" y="539"/>
                  </a:lnTo>
                  <a:lnTo>
                    <a:pt x="3231" y="567"/>
                  </a:lnTo>
                  <a:lnTo>
                    <a:pt x="3231" y="567"/>
                  </a:lnTo>
                  <a:close/>
                  <a:moveTo>
                    <a:pt x="3231" y="522"/>
                  </a:moveTo>
                  <a:lnTo>
                    <a:pt x="3260" y="522"/>
                  </a:lnTo>
                  <a:lnTo>
                    <a:pt x="3260" y="494"/>
                  </a:lnTo>
                  <a:lnTo>
                    <a:pt x="3231" y="494"/>
                  </a:lnTo>
                  <a:lnTo>
                    <a:pt x="3231" y="522"/>
                  </a:lnTo>
                  <a:lnTo>
                    <a:pt x="3231" y="522"/>
                  </a:lnTo>
                  <a:close/>
                  <a:moveTo>
                    <a:pt x="3231" y="659"/>
                  </a:moveTo>
                  <a:lnTo>
                    <a:pt x="3260" y="659"/>
                  </a:lnTo>
                  <a:lnTo>
                    <a:pt x="3260" y="626"/>
                  </a:lnTo>
                  <a:lnTo>
                    <a:pt x="3231" y="626"/>
                  </a:lnTo>
                  <a:lnTo>
                    <a:pt x="3231" y="659"/>
                  </a:lnTo>
                  <a:lnTo>
                    <a:pt x="3231" y="659"/>
                  </a:lnTo>
                  <a:close/>
                  <a:moveTo>
                    <a:pt x="3231" y="612"/>
                  </a:moveTo>
                  <a:lnTo>
                    <a:pt x="3260" y="612"/>
                  </a:lnTo>
                  <a:lnTo>
                    <a:pt x="3260" y="581"/>
                  </a:lnTo>
                  <a:lnTo>
                    <a:pt x="3231" y="581"/>
                  </a:lnTo>
                  <a:lnTo>
                    <a:pt x="3231" y="612"/>
                  </a:lnTo>
                  <a:lnTo>
                    <a:pt x="3231" y="612"/>
                  </a:lnTo>
                  <a:close/>
                  <a:moveTo>
                    <a:pt x="3231" y="749"/>
                  </a:moveTo>
                  <a:lnTo>
                    <a:pt x="3260" y="749"/>
                  </a:lnTo>
                  <a:lnTo>
                    <a:pt x="3260" y="716"/>
                  </a:lnTo>
                  <a:lnTo>
                    <a:pt x="3231" y="716"/>
                  </a:lnTo>
                  <a:lnTo>
                    <a:pt x="3231" y="749"/>
                  </a:lnTo>
                  <a:lnTo>
                    <a:pt x="3231" y="749"/>
                  </a:lnTo>
                  <a:close/>
                  <a:moveTo>
                    <a:pt x="3231" y="704"/>
                  </a:moveTo>
                  <a:lnTo>
                    <a:pt x="3260" y="704"/>
                  </a:lnTo>
                  <a:lnTo>
                    <a:pt x="3260" y="671"/>
                  </a:lnTo>
                  <a:lnTo>
                    <a:pt x="3231" y="671"/>
                  </a:lnTo>
                  <a:lnTo>
                    <a:pt x="3231" y="704"/>
                  </a:lnTo>
                  <a:lnTo>
                    <a:pt x="3231" y="704"/>
                  </a:lnTo>
                  <a:close/>
                  <a:moveTo>
                    <a:pt x="3231" y="836"/>
                  </a:moveTo>
                  <a:lnTo>
                    <a:pt x="3260" y="836"/>
                  </a:lnTo>
                  <a:lnTo>
                    <a:pt x="3260" y="808"/>
                  </a:lnTo>
                  <a:lnTo>
                    <a:pt x="3231" y="808"/>
                  </a:lnTo>
                  <a:lnTo>
                    <a:pt x="3231" y="836"/>
                  </a:lnTo>
                  <a:lnTo>
                    <a:pt x="3231" y="836"/>
                  </a:lnTo>
                  <a:close/>
                  <a:moveTo>
                    <a:pt x="3231" y="791"/>
                  </a:moveTo>
                  <a:lnTo>
                    <a:pt x="3260" y="791"/>
                  </a:lnTo>
                  <a:lnTo>
                    <a:pt x="3260" y="763"/>
                  </a:lnTo>
                  <a:lnTo>
                    <a:pt x="3231" y="763"/>
                  </a:lnTo>
                  <a:lnTo>
                    <a:pt x="3231" y="791"/>
                  </a:lnTo>
                  <a:lnTo>
                    <a:pt x="3231" y="791"/>
                  </a:lnTo>
                  <a:close/>
                  <a:moveTo>
                    <a:pt x="3231" y="926"/>
                  </a:moveTo>
                  <a:lnTo>
                    <a:pt x="3260" y="926"/>
                  </a:lnTo>
                  <a:lnTo>
                    <a:pt x="3260" y="895"/>
                  </a:lnTo>
                  <a:lnTo>
                    <a:pt x="3231" y="895"/>
                  </a:lnTo>
                  <a:lnTo>
                    <a:pt x="3231" y="926"/>
                  </a:lnTo>
                  <a:lnTo>
                    <a:pt x="3231" y="926"/>
                  </a:lnTo>
                  <a:close/>
                  <a:moveTo>
                    <a:pt x="3231" y="881"/>
                  </a:moveTo>
                  <a:lnTo>
                    <a:pt x="3260" y="881"/>
                  </a:lnTo>
                  <a:lnTo>
                    <a:pt x="3260" y="850"/>
                  </a:lnTo>
                  <a:lnTo>
                    <a:pt x="3231" y="850"/>
                  </a:lnTo>
                  <a:lnTo>
                    <a:pt x="3231" y="881"/>
                  </a:lnTo>
                  <a:lnTo>
                    <a:pt x="3231" y="881"/>
                  </a:lnTo>
                  <a:close/>
                  <a:moveTo>
                    <a:pt x="3276" y="76"/>
                  </a:moveTo>
                  <a:lnTo>
                    <a:pt x="3304" y="76"/>
                  </a:lnTo>
                  <a:lnTo>
                    <a:pt x="3304" y="43"/>
                  </a:lnTo>
                  <a:lnTo>
                    <a:pt x="3276" y="43"/>
                  </a:lnTo>
                  <a:lnTo>
                    <a:pt x="3276" y="76"/>
                  </a:lnTo>
                  <a:lnTo>
                    <a:pt x="3276" y="76"/>
                  </a:lnTo>
                  <a:close/>
                  <a:moveTo>
                    <a:pt x="3276" y="208"/>
                  </a:moveTo>
                  <a:lnTo>
                    <a:pt x="3304" y="208"/>
                  </a:lnTo>
                  <a:lnTo>
                    <a:pt x="3304" y="180"/>
                  </a:lnTo>
                  <a:lnTo>
                    <a:pt x="3276" y="180"/>
                  </a:lnTo>
                  <a:lnTo>
                    <a:pt x="3276" y="208"/>
                  </a:lnTo>
                  <a:lnTo>
                    <a:pt x="3276" y="208"/>
                  </a:lnTo>
                  <a:close/>
                  <a:moveTo>
                    <a:pt x="3276" y="120"/>
                  </a:moveTo>
                  <a:lnTo>
                    <a:pt x="3304" y="120"/>
                  </a:lnTo>
                  <a:lnTo>
                    <a:pt x="3304" y="87"/>
                  </a:lnTo>
                  <a:lnTo>
                    <a:pt x="3276" y="87"/>
                  </a:lnTo>
                  <a:lnTo>
                    <a:pt x="3276" y="120"/>
                  </a:lnTo>
                  <a:lnTo>
                    <a:pt x="3276" y="120"/>
                  </a:lnTo>
                  <a:close/>
                  <a:moveTo>
                    <a:pt x="3276" y="165"/>
                  </a:moveTo>
                  <a:lnTo>
                    <a:pt x="3304" y="165"/>
                  </a:lnTo>
                  <a:lnTo>
                    <a:pt x="3304" y="132"/>
                  </a:lnTo>
                  <a:lnTo>
                    <a:pt x="3276" y="132"/>
                  </a:lnTo>
                  <a:lnTo>
                    <a:pt x="3276" y="165"/>
                  </a:lnTo>
                  <a:lnTo>
                    <a:pt x="3276" y="165"/>
                  </a:lnTo>
                  <a:close/>
                  <a:moveTo>
                    <a:pt x="3276" y="298"/>
                  </a:moveTo>
                  <a:lnTo>
                    <a:pt x="3304" y="298"/>
                  </a:lnTo>
                  <a:lnTo>
                    <a:pt x="3304" y="269"/>
                  </a:lnTo>
                  <a:lnTo>
                    <a:pt x="3276" y="269"/>
                  </a:lnTo>
                  <a:lnTo>
                    <a:pt x="3276" y="298"/>
                  </a:lnTo>
                  <a:lnTo>
                    <a:pt x="3276" y="298"/>
                  </a:lnTo>
                  <a:close/>
                  <a:moveTo>
                    <a:pt x="3276" y="253"/>
                  </a:moveTo>
                  <a:lnTo>
                    <a:pt x="3304" y="253"/>
                  </a:lnTo>
                  <a:lnTo>
                    <a:pt x="3304" y="224"/>
                  </a:lnTo>
                  <a:lnTo>
                    <a:pt x="3276" y="224"/>
                  </a:lnTo>
                  <a:lnTo>
                    <a:pt x="3276" y="253"/>
                  </a:lnTo>
                  <a:lnTo>
                    <a:pt x="3276" y="253"/>
                  </a:lnTo>
                  <a:close/>
                  <a:moveTo>
                    <a:pt x="3276" y="390"/>
                  </a:moveTo>
                  <a:lnTo>
                    <a:pt x="3304" y="390"/>
                  </a:lnTo>
                  <a:lnTo>
                    <a:pt x="3304" y="357"/>
                  </a:lnTo>
                  <a:lnTo>
                    <a:pt x="3276" y="357"/>
                  </a:lnTo>
                  <a:lnTo>
                    <a:pt x="3276" y="390"/>
                  </a:lnTo>
                  <a:lnTo>
                    <a:pt x="3276" y="390"/>
                  </a:lnTo>
                  <a:close/>
                  <a:moveTo>
                    <a:pt x="3276" y="343"/>
                  </a:moveTo>
                  <a:lnTo>
                    <a:pt x="3304" y="343"/>
                  </a:lnTo>
                  <a:lnTo>
                    <a:pt x="3304" y="312"/>
                  </a:lnTo>
                  <a:lnTo>
                    <a:pt x="3276" y="312"/>
                  </a:lnTo>
                  <a:lnTo>
                    <a:pt x="3276" y="343"/>
                  </a:lnTo>
                  <a:lnTo>
                    <a:pt x="3276" y="343"/>
                  </a:lnTo>
                  <a:close/>
                  <a:moveTo>
                    <a:pt x="3276" y="480"/>
                  </a:moveTo>
                  <a:lnTo>
                    <a:pt x="3304" y="480"/>
                  </a:lnTo>
                  <a:lnTo>
                    <a:pt x="3304" y="449"/>
                  </a:lnTo>
                  <a:lnTo>
                    <a:pt x="3276" y="449"/>
                  </a:lnTo>
                  <a:lnTo>
                    <a:pt x="3276" y="480"/>
                  </a:lnTo>
                  <a:lnTo>
                    <a:pt x="3276" y="480"/>
                  </a:lnTo>
                  <a:close/>
                  <a:moveTo>
                    <a:pt x="3276" y="435"/>
                  </a:moveTo>
                  <a:lnTo>
                    <a:pt x="3304" y="435"/>
                  </a:lnTo>
                  <a:lnTo>
                    <a:pt x="3304" y="402"/>
                  </a:lnTo>
                  <a:lnTo>
                    <a:pt x="3276" y="402"/>
                  </a:lnTo>
                  <a:lnTo>
                    <a:pt x="3276" y="435"/>
                  </a:lnTo>
                  <a:lnTo>
                    <a:pt x="3276" y="435"/>
                  </a:lnTo>
                  <a:close/>
                  <a:moveTo>
                    <a:pt x="3276" y="567"/>
                  </a:moveTo>
                  <a:lnTo>
                    <a:pt x="3304" y="567"/>
                  </a:lnTo>
                  <a:lnTo>
                    <a:pt x="3304" y="539"/>
                  </a:lnTo>
                  <a:lnTo>
                    <a:pt x="3276" y="539"/>
                  </a:lnTo>
                  <a:lnTo>
                    <a:pt x="3276" y="567"/>
                  </a:lnTo>
                  <a:lnTo>
                    <a:pt x="3276" y="567"/>
                  </a:lnTo>
                  <a:close/>
                  <a:moveTo>
                    <a:pt x="3276" y="522"/>
                  </a:moveTo>
                  <a:lnTo>
                    <a:pt x="3304" y="522"/>
                  </a:lnTo>
                  <a:lnTo>
                    <a:pt x="3304" y="494"/>
                  </a:lnTo>
                  <a:lnTo>
                    <a:pt x="3276" y="494"/>
                  </a:lnTo>
                  <a:lnTo>
                    <a:pt x="3276" y="522"/>
                  </a:lnTo>
                  <a:lnTo>
                    <a:pt x="3276" y="522"/>
                  </a:lnTo>
                  <a:close/>
                  <a:moveTo>
                    <a:pt x="3276" y="659"/>
                  </a:moveTo>
                  <a:lnTo>
                    <a:pt x="3304" y="659"/>
                  </a:lnTo>
                  <a:lnTo>
                    <a:pt x="3304" y="626"/>
                  </a:lnTo>
                  <a:lnTo>
                    <a:pt x="3276" y="626"/>
                  </a:lnTo>
                  <a:lnTo>
                    <a:pt x="3276" y="659"/>
                  </a:lnTo>
                  <a:lnTo>
                    <a:pt x="3276" y="659"/>
                  </a:lnTo>
                  <a:close/>
                  <a:moveTo>
                    <a:pt x="3276" y="612"/>
                  </a:moveTo>
                  <a:lnTo>
                    <a:pt x="3304" y="612"/>
                  </a:lnTo>
                  <a:lnTo>
                    <a:pt x="3304" y="581"/>
                  </a:lnTo>
                  <a:lnTo>
                    <a:pt x="3276" y="581"/>
                  </a:lnTo>
                  <a:lnTo>
                    <a:pt x="3276" y="612"/>
                  </a:lnTo>
                  <a:lnTo>
                    <a:pt x="3276" y="612"/>
                  </a:lnTo>
                  <a:close/>
                  <a:moveTo>
                    <a:pt x="3276" y="749"/>
                  </a:moveTo>
                  <a:lnTo>
                    <a:pt x="3304" y="749"/>
                  </a:lnTo>
                  <a:lnTo>
                    <a:pt x="3304" y="716"/>
                  </a:lnTo>
                  <a:lnTo>
                    <a:pt x="3276" y="716"/>
                  </a:lnTo>
                  <a:lnTo>
                    <a:pt x="3276" y="749"/>
                  </a:lnTo>
                  <a:lnTo>
                    <a:pt x="3276" y="749"/>
                  </a:lnTo>
                  <a:close/>
                  <a:moveTo>
                    <a:pt x="3276" y="704"/>
                  </a:moveTo>
                  <a:lnTo>
                    <a:pt x="3304" y="704"/>
                  </a:lnTo>
                  <a:lnTo>
                    <a:pt x="3304" y="671"/>
                  </a:lnTo>
                  <a:lnTo>
                    <a:pt x="3276" y="671"/>
                  </a:lnTo>
                  <a:lnTo>
                    <a:pt x="3276" y="704"/>
                  </a:lnTo>
                  <a:lnTo>
                    <a:pt x="3276" y="704"/>
                  </a:lnTo>
                  <a:close/>
                  <a:moveTo>
                    <a:pt x="3276" y="836"/>
                  </a:moveTo>
                  <a:lnTo>
                    <a:pt x="3304" y="836"/>
                  </a:lnTo>
                  <a:lnTo>
                    <a:pt x="3304" y="808"/>
                  </a:lnTo>
                  <a:lnTo>
                    <a:pt x="3276" y="808"/>
                  </a:lnTo>
                  <a:lnTo>
                    <a:pt x="3276" y="836"/>
                  </a:lnTo>
                  <a:lnTo>
                    <a:pt x="3276" y="836"/>
                  </a:lnTo>
                  <a:close/>
                  <a:moveTo>
                    <a:pt x="3276" y="791"/>
                  </a:moveTo>
                  <a:lnTo>
                    <a:pt x="3304" y="791"/>
                  </a:lnTo>
                  <a:lnTo>
                    <a:pt x="3304" y="763"/>
                  </a:lnTo>
                  <a:lnTo>
                    <a:pt x="3276" y="763"/>
                  </a:lnTo>
                  <a:lnTo>
                    <a:pt x="3276" y="791"/>
                  </a:lnTo>
                  <a:lnTo>
                    <a:pt x="3276" y="791"/>
                  </a:lnTo>
                  <a:close/>
                  <a:moveTo>
                    <a:pt x="3276" y="926"/>
                  </a:moveTo>
                  <a:lnTo>
                    <a:pt x="3304" y="926"/>
                  </a:lnTo>
                  <a:lnTo>
                    <a:pt x="3304" y="895"/>
                  </a:lnTo>
                  <a:lnTo>
                    <a:pt x="3276" y="895"/>
                  </a:lnTo>
                  <a:lnTo>
                    <a:pt x="3276" y="926"/>
                  </a:lnTo>
                  <a:lnTo>
                    <a:pt x="3276" y="926"/>
                  </a:lnTo>
                  <a:close/>
                  <a:moveTo>
                    <a:pt x="3276" y="881"/>
                  </a:moveTo>
                  <a:lnTo>
                    <a:pt x="3304" y="881"/>
                  </a:lnTo>
                  <a:lnTo>
                    <a:pt x="3304" y="850"/>
                  </a:lnTo>
                  <a:lnTo>
                    <a:pt x="3276" y="850"/>
                  </a:lnTo>
                  <a:lnTo>
                    <a:pt x="3276" y="881"/>
                  </a:lnTo>
                  <a:lnTo>
                    <a:pt x="3276" y="881"/>
                  </a:lnTo>
                  <a:close/>
                  <a:moveTo>
                    <a:pt x="3276" y="973"/>
                  </a:moveTo>
                  <a:lnTo>
                    <a:pt x="3304" y="973"/>
                  </a:lnTo>
                  <a:lnTo>
                    <a:pt x="3304" y="940"/>
                  </a:lnTo>
                  <a:lnTo>
                    <a:pt x="3276" y="940"/>
                  </a:lnTo>
                  <a:lnTo>
                    <a:pt x="3276" y="973"/>
                  </a:lnTo>
                  <a:lnTo>
                    <a:pt x="3276" y="973"/>
                  </a:lnTo>
                  <a:close/>
                  <a:moveTo>
                    <a:pt x="3319" y="76"/>
                  </a:moveTo>
                  <a:lnTo>
                    <a:pt x="3349" y="76"/>
                  </a:lnTo>
                  <a:lnTo>
                    <a:pt x="3349" y="43"/>
                  </a:lnTo>
                  <a:lnTo>
                    <a:pt x="3319" y="43"/>
                  </a:lnTo>
                  <a:lnTo>
                    <a:pt x="3319" y="76"/>
                  </a:lnTo>
                  <a:lnTo>
                    <a:pt x="3319" y="76"/>
                  </a:lnTo>
                  <a:close/>
                  <a:moveTo>
                    <a:pt x="3319" y="208"/>
                  </a:moveTo>
                  <a:lnTo>
                    <a:pt x="3349" y="208"/>
                  </a:lnTo>
                  <a:lnTo>
                    <a:pt x="3349" y="180"/>
                  </a:lnTo>
                  <a:lnTo>
                    <a:pt x="3319" y="180"/>
                  </a:lnTo>
                  <a:lnTo>
                    <a:pt x="3319" y="208"/>
                  </a:lnTo>
                  <a:lnTo>
                    <a:pt x="3319" y="208"/>
                  </a:lnTo>
                  <a:close/>
                  <a:moveTo>
                    <a:pt x="3319" y="120"/>
                  </a:moveTo>
                  <a:lnTo>
                    <a:pt x="3349" y="120"/>
                  </a:lnTo>
                  <a:lnTo>
                    <a:pt x="3349" y="87"/>
                  </a:lnTo>
                  <a:lnTo>
                    <a:pt x="3319" y="87"/>
                  </a:lnTo>
                  <a:lnTo>
                    <a:pt x="3319" y="120"/>
                  </a:lnTo>
                  <a:lnTo>
                    <a:pt x="3319" y="120"/>
                  </a:lnTo>
                  <a:close/>
                  <a:moveTo>
                    <a:pt x="3319" y="165"/>
                  </a:moveTo>
                  <a:lnTo>
                    <a:pt x="3349" y="165"/>
                  </a:lnTo>
                  <a:lnTo>
                    <a:pt x="3349" y="132"/>
                  </a:lnTo>
                  <a:lnTo>
                    <a:pt x="3319" y="132"/>
                  </a:lnTo>
                  <a:lnTo>
                    <a:pt x="3319" y="165"/>
                  </a:lnTo>
                  <a:lnTo>
                    <a:pt x="3319" y="165"/>
                  </a:lnTo>
                  <a:close/>
                  <a:moveTo>
                    <a:pt x="3319" y="298"/>
                  </a:moveTo>
                  <a:lnTo>
                    <a:pt x="3349" y="298"/>
                  </a:lnTo>
                  <a:lnTo>
                    <a:pt x="3349" y="269"/>
                  </a:lnTo>
                  <a:lnTo>
                    <a:pt x="3319" y="269"/>
                  </a:lnTo>
                  <a:lnTo>
                    <a:pt x="3319" y="298"/>
                  </a:lnTo>
                  <a:lnTo>
                    <a:pt x="3319" y="298"/>
                  </a:lnTo>
                  <a:close/>
                  <a:moveTo>
                    <a:pt x="3319" y="253"/>
                  </a:moveTo>
                  <a:lnTo>
                    <a:pt x="3349" y="253"/>
                  </a:lnTo>
                  <a:lnTo>
                    <a:pt x="3349" y="224"/>
                  </a:lnTo>
                  <a:lnTo>
                    <a:pt x="3319" y="224"/>
                  </a:lnTo>
                  <a:lnTo>
                    <a:pt x="3319" y="253"/>
                  </a:lnTo>
                  <a:lnTo>
                    <a:pt x="3319" y="253"/>
                  </a:lnTo>
                  <a:close/>
                  <a:moveTo>
                    <a:pt x="3319" y="390"/>
                  </a:moveTo>
                  <a:lnTo>
                    <a:pt x="3349" y="390"/>
                  </a:lnTo>
                  <a:lnTo>
                    <a:pt x="3349" y="357"/>
                  </a:lnTo>
                  <a:lnTo>
                    <a:pt x="3319" y="357"/>
                  </a:lnTo>
                  <a:lnTo>
                    <a:pt x="3319" y="390"/>
                  </a:lnTo>
                  <a:lnTo>
                    <a:pt x="3319" y="390"/>
                  </a:lnTo>
                  <a:close/>
                  <a:moveTo>
                    <a:pt x="3319" y="343"/>
                  </a:moveTo>
                  <a:lnTo>
                    <a:pt x="3349" y="343"/>
                  </a:lnTo>
                  <a:lnTo>
                    <a:pt x="3349" y="312"/>
                  </a:lnTo>
                  <a:lnTo>
                    <a:pt x="3319" y="312"/>
                  </a:lnTo>
                  <a:lnTo>
                    <a:pt x="3319" y="343"/>
                  </a:lnTo>
                  <a:lnTo>
                    <a:pt x="3319" y="343"/>
                  </a:lnTo>
                  <a:close/>
                  <a:moveTo>
                    <a:pt x="3319" y="480"/>
                  </a:moveTo>
                  <a:lnTo>
                    <a:pt x="3349" y="480"/>
                  </a:lnTo>
                  <a:lnTo>
                    <a:pt x="3349" y="449"/>
                  </a:lnTo>
                  <a:lnTo>
                    <a:pt x="3319" y="449"/>
                  </a:lnTo>
                  <a:lnTo>
                    <a:pt x="3319" y="480"/>
                  </a:lnTo>
                  <a:lnTo>
                    <a:pt x="3319" y="480"/>
                  </a:lnTo>
                  <a:close/>
                  <a:moveTo>
                    <a:pt x="3319" y="435"/>
                  </a:moveTo>
                  <a:lnTo>
                    <a:pt x="3349" y="435"/>
                  </a:lnTo>
                  <a:lnTo>
                    <a:pt x="3349" y="402"/>
                  </a:lnTo>
                  <a:lnTo>
                    <a:pt x="3319" y="402"/>
                  </a:lnTo>
                  <a:lnTo>
                    <a:pt x="3319" y="435"/>
                  </a:lnTo>
                  <a:lnTo>
                    <a:pt x="3319" y="435"/>
                  </a:lnTo>
                  <a:close/>
                  <a:moveTo>
                    <a:pt x="3319" y="567"/>
                  </a:moveTo>
                  <a:lnTo>
                    <a:pt x="3349" y="567"/>
                  </a:lnTo>
                  <a:lnTo>
                    <a:pt x="3349" y="539"/>
                  </a:lnTo>
                  <a:lnTo>
                    <a:pt x="3319" y="539"/>
                  </a:lnTo>
                  <a:lnTo>
                    <a:pt x="3319" y="567"/>
                  </a:lnTo>
                  <a:lnTo>
                    <a:pt x="3319" y="567"/>
                  </a:lnTo>
                  <a:close/>
                  <a:moveTo>
                    <a:pt x="3319" y="522"/>
                  </a:moveTo>
                  <a:lnTo>
                    <a:pt x="3349" y="522"/>
                  </a:lnTo>
                  <a:lnTo>
                    <a:pt x="3349" y="494"/>
                  </a:lnTo>
                  <a:lnTo>
                    <a:pt x="3319" y="494"/>
                  </a:lnTo>
                  <a:lnTo>
                    <a:pt x="3319" y="522"/>
                  </a:lnTo>
                  <a:lnTo>
                    <a:pt x="3319" y="522"/>
                  </a:lnTo>
                  <a:close/>
                  <a:moveTo>
                    <a:pt x="3319" y="659"/>
                  </a:moveTo>
                  <a:lnTo>
                    <a:pt x="3349" y="659"/>
                  </a:lnTo>
                  <a:lnTo>
                    <a:pt x="3349" y="626"/>
                  </a:lnTo>
                  <a:lnTo>
                    <a:pt x="3319" y="626"/>
                  </a:lnTo>
                  <a:lnTo>
                    <a:pt x="3319" y="659"/>
                  </a:lnTo>
                  <a:lnTo>
                    <a:pt x="3319" y="659"/>
                  </a:lnTo>
                  <a:close/>
                  <a:moveTo>
                    <a:pt x="3319" y="612"/>
                  </a:moveTo>
                  <a:lnTo>
                    <a:pt x="3349" y="612"/>
                  </a:lnTo>
                  <a:lnTo>
                    <a:pt x="3349" y="581"/>
                  </a:lnTo>
                  <a:lnTo>
                    <a:pt x="3319" y="581"/>
                  </a:lnTo>
                  <a:lnTo>
                    <a:pt x="3319" y="612"/>
                  </a:lnTo>
                  <a:lnTo>
                    <a:pt x="3319" y="612"/>
                  </a:lnTo>
                  <a:close/>
                  <a:moveTo>
                    <a:pt x="3319" y="749"/>
                  </a:moveTo>
                  <a:lnTo>
                    <a:pt x="3349" y="749"/>
                  </a:lnTo>
                  <a:lnTo>
                    <a:pt x="3349" y="716"/>
                  </a:lnTo>
                  <a:lnTo>
                    <a:pt x="3319" y="716"/>
                  </a:lnTo>
                  <a:lnTo>
                    <a:pt x="3319" y="749"/>
                  </a:lnTo>
                  <a:lnTo>
                    <a:pt x="3319" y="749"/>
                  </a:lnTo>
                  <a:close/>
                  <a:moveTo>
                    <a:pt x="3319" y="704"/>
                  </a:moveTo>
                  <a:lnTo>
                    <a:pt x="3349" y="704"/>
                  </a:lnTo>
                  <a:lnTo>
                    <a:pt x="3349" y="671"/>
                  </a:lnTo>
                  <a:lnTo>
                    <a:pt x="3319" y="671"/>
                  </a:lnTo>
                  <a:lnTo>
                    <a:pt x="3319" y="704"/>
                  </a:lnTo>
                  <a:lnTo>
                    <a:pt x="3319" y="704"/>
                  </a:lnTo>
                  <a:close/>
                  <a:moveTo>
                    <a:pt x="3319" y="836"/>
                  </a:moveTo>
                  <a:lnTo>
                    <a:pt x="3349" y="836"/>
                  </a:lnTo>
                  <a:lnTo>
                    <a:pt x="3349" y="808"/>
                  </a:lnTo>
                  <a:lnTo>
                    <a:pt x="3319" y="808"/>
                  </a:lnTo>
                  <a:lnTo>
                    <a:pt x="3319" y="836"/>
                  </a:lnTo>
                  <a:lnTo>
                    <a:pt x="3319" y="836"/>
                  </a:lnTo>
                  <a:close/>
                  <a:moveTo>
                    <a:pt x="3319" y="791"/>
                  </a:moveTo>
                  <a:lnTo>
                    <a:pt x="3349" y="791"/>
                  </a:lnTo>
                  <a:lnTo>
                    <a:pt x="3349" y="763"/>
                  </a:lnTo>
                  <a:lnTo>
                    <a:pt x="3319" y="763"/>
                  </a:lnTo>
                  <a:lnTo>
                    <a:pt x="3319" y="791"/>
                  </a:lnTo>
                  <a:lnTo>
                    <a:pt x="3319" y="791"/>
                  </a:lnTo>
                  <a:close/>
                  <a:moveTo>
                    <a:pt x="3319" y="926"/>
                  </a:moveTo>
                  <a:lnTo>
                    <a:pt x="3349" y="926"/>
                  </a:lnTo>
                  <a:lnTo>
                    <a:pt x="3349" y="895"/>
                  </a:lnTo>
                  <a:lnTo>
                    <a:pt x="3319" y="895"/>
                  </a:lnTo>
                  <a:lnTo>
                    <a:pt x="3319" y="926"/>
                  </a:lnTo>
                  <a:lnTo>
                    <a:pt x="3319" y="926"/>
                  </a:lnTo>
                  <a:close/>
                  <a:moveTo>
                    <a:pt x="3319" y="881"/>
                  </a:moveTo>
                  <a:lnTo>
                    <a:pt x="3349" y="881"/>
                  </a:lnTo>
                  <a:lnTo>
                    <a:pt x="3349" y="850"/>
                  </a:lnTo>
                  <a:lnTo>
                    <a:pt x="3319" y="850"/>
                  </a:lnTo>
                  <a:lnTo>
                    <a:pt x="3319" y="881"/>
                  </a:lnTo>
                  <a:lnTo>
                    <a:pt x="3319" y="881"/>
                  </a:lnTo>
                  <a:close/>
                  <a:moveTo>
                    <a:pt x="3319" y="1018"/>
                  </a:moveTo>
                  <a:lnTo>
                    <a:pt x="3349" y="1018"/>
                  </a:lnTo>
                  <a:lnTo>
                    <a:pt x="3349" y="985"/>
                  </a:lnTo>
                  <a:lnTo>
                    <a:pt x="3319" y="985"/>
                  </a:lnTo>
                  <a:lnTo>
                    <a:pt x="3319" y="1018"/>
                  </a:lnTo>
                  <a:lnTo>
                    <a:pt x="3319" y="1018"/>
                  </a:lnTo>
                  <a:close/>
                  <a:moveTo>
                    <a:pt x="3319" y="973"/>
                  </a:moveTo>
                  <a:lnTo>
                    <a:pt x="3349" y="973"/>
                  </a:lnTo>
                  <a:lnTo>
                    <a:pt x="3349" y="940"/>
                  </a:lnTo>
                  <a:lnTo>
                    <a:pt x="3319" y="940"/>
                  </a:lnTo>
                  <a:lnTo>
                    <a:pt x="3319" y="973"/>
                  </a:lnTo>
                  <a:lnTo>
                    <a:pt x="3319" y="973"/>
                  </a:lnTo>
                  <a:close/>
                  <a:moveTo>
                    <a:pt x="3363" y="76"/>
                  </a:moveTo>
                  <a:lnTo>
                    <a:pt x="3397" y="76"/>
                  </a:lnTo>
                  <a:lnTo>
                    <a:pt x="3397" y="43"/>
                  </a:lnTo>
                  <a:lnTo>
                    <a:pt x="3363" y="43"/>
                  </a:lnTo>
                  <a:lnTo>
                    <a:pt x="3363" y="76"/>
                  </a:lnTo>
                  <a:lnTo>
                    <a:pt x="3363" y="76"/>
                  </a:lnTo>
                  <a:close/>
                  <a:moveTo>
                    <a:pt x="3363" y="208"/>
                  </a:moveTo>
                  <a:lnTo>
                    <a:pt x="3397" y="208"/>
                  </a:lnTo>
                  <a:lnTo>
                    <a:pt x="3397" y="180"/>
                  </a:lnTo>
                  <a:lnTo>
                    <a:pt x="3363" y="180"/>
                  </a:lnTo>
                  <a:lnTo>
                    <a:pt x="3363" y="208"/>
                  </a:lnTo>
                  <a:lnTo>
                    <a:pt x="3363" y="208"/>
                  </a:lnTo>
                  <a:close/>
                  <a:moveTo>
                    <a:pt x="3363" y="120"/>
                  </a:moveTo>
                  <a:lnTo>
                    <a:pt x="3397" y="120"/>
                  </a:lnTo>
                  <a:lnTo>
                    <a:pt x="3397" y="87"/>
                  </a:lnTo>
                  <a:lnTo>
                    <a:pt x="3363" y="87"/>
                  </a:lnTo>
                  <a:lnTo>
                    <a:pt x="3363" y="120"/>
                  </a:lnTo>
                  <a:lnTo>
                    <a:pt x="3363" y="120"/>
                  </a:lnTo>
                  <a:close/>
                  <a:moveTo>
                    <a:pt x="3363" y="165"/>
                  </a:moveTo>
                  <a:lnTo>
                    <a:pt x="3397" y="165"/>
                  </a:lnTo>
                  <a:lnTo>
                    <a:pt x="3397" y="132"/>
                  </a:lnTo>
                  <a:lnTo>
                    <a:pt x="3363" y="132"/>
                  </a:lnTo>
                  <a:lnTo>
                    <a:pt x="3363" y="165"/>
                  </a:lnTo>
                  <a:lnTo>
                    <a:pt x="3363" y="165"/>
                  </a:lnTo>
                  <a:close/>
                  <a:moveTo>
                    <a:pt x="3363" y="298"/>
                  </a:moveTo>
                  <a:lnTo>
                    <a:pt x="3397" y="298"/>
                  </a:lnTo>
                  <a:lnTo>
                    <a:pt x="3397" y="269"/>
                  </a:lnTo>
                  <a:lnTo>
                    <a:pt x="3363" y="269"/>
                  </a:lnTo>
                  <a:lnTo>
                    <a:pt x="3363" y="298"/>
                  </a:lnTo>
                  <a:lnTo>
                    <a:pt x="3363" y="298"/>
                  </a:lnTo>
                  <a:close/>
                  <a:moveTo>
                    <a:pt x="3363" y="253"/>
                  </a:moveTo>
                  <a:lnTo>
                    <a:pt x="3397" y="253"/>
                  </a:lnTo>
                  <a:lnTo>
                    <a:pt x="3397" y="224"/>
                  </a:lnTo>
                  <a:lnTo>
                    <a:pt x="3363" y="224"/>
                  </a:lnTo>
                  <a:lnTo>
                    <a:pt x="3363" y="253"/>
                  </a:lnTo>
                  <a:lnTo>
                    <a:pt x="3363" y="253"/>
                  </a:lnTo>
                  <a:close/>
                  <a:moveTo>
                    <a:pt x="3363" y="390"/>
                  </a:moveTo>
                  <a:lnTo>
                    <a:pt x="3397" y="390"/>
                  </a:lnTo>
                  <a:lnTo>
                    <a:pt x="3397" y="357"/>
                  </a:lnTo>
                  <a:lnTo>
                    <a:pt x="3363" y="357"/>
                  </a:lnTo>
                  <a:lnTo>
                    <a:pt x="3363" y="390"/>
                  </a:lnTo>
                  <a:lnTo>
                    <a:pt x="3363" y="390"/>
                  </a:lnTo>
                  <a:close/>
                  <a:moveTo>
                    <a:pt x="3363" y="343"/>
                  </a:moveTo>
                  <a:lnTo>
                    <a:pt x="3397" y="343"/>
                  </a:lnTo>
                  <a:lnTo>
                    <a:pt x="3397" y="312"/>
                  </a:lnTo>
                  <a:lnTo>
                    <a:pt x="3363" y="312"/>
                  </a:lnTo>
                  <a:lnTo>
                    <a:pt x="3363" y="343"/>
                  </a:lnTo>
                  <a:lnTo>
                    <a:pt x="3363" y="343"/>
                  </a:lnTo>
                  <a:close/>
                  <a:moveTo>
                    <a:pt x="3363" y="480"/>
                  </a:moveTo>
                  <a:lnTo>
                    <a:pt x="3397" y="480"/>
                  </a:lnTo>
                  <a:lnTo>
                    <a:pt x="3397" y="449"/>
                  </a:lnTo>
                  <a:lnTo>
                    <a:pt x="3363" y="449"/>
                  </a:lnTo>
                  <a:lnTo>
                    <a:pt x="3363" y="480"/>
                  </a:lnTo>
                  <a:lnTo>
                    <a:pt x="3363" y="480"/>
                  </a:lnTo>
                  <a:close/>
                  <a:moveTo>
                    <a:pt x="3363" y="435"/>
                  </a:moveTo>
                  <a:lnTo>
                    <a:pt x="3397" y="435"/>
                  </a:lnTo>
                  <a:lnTo>
                    <a:pt x="3397" y="402"/>
                  </a:lnTo>
                  <a:lnTo>
                    <a:pt x="3363" y="402"/>
                  </a:lnTo>
                  <a:lnTo>
                    <a:pt x="3363" y="435"/>
                  </a:lnTo>
                  <a:lnTo>
                    <a:pt x="3363" y="435"/>
                  </a:lnTo>
                  <a:close/>
                  <a:moveTo>
                    <a:pt x="3363" y="567"/>
                  </a:moveTo>
                  <a:lnTo>
                    <a:pt x="3397" y="567"/>
                  </a:lnTo>
                  <a:lnTo>
                    <a:pt x="3397" y="539"/>
                  </a:lnTo>
                  <a:lnTo>
                    <a:pt x="3363" y="539"/>
                  </a:lnTo>
                  <a:lnTo>
                    <a:pt x="3363" y="567"/>
                  </a:lnTo>
                  <a:lnTo>
                    <a:pt x="3363" y="567"/>
                  </a:lnTo>
                  <a:close/>
                  <a:moveTo>
                    <a:pt x="3363" y="522"/>
                  </a:moveTo>
                  <a:lnTo>
                    <a:pt x="3397" y="522"/>
                  </a:lnTo>
                  <a:lnTo>
                    <a:pt x="3397" y="494"/>
                  </a:lnTo>
                  <a:lnTo>
                    <a:pt x="3363" y="494"/>
                  </a:lnTo>
                  <a:lnTo>
                    <a:pt x="3363" y="522"/>
                  </a:lnTo>
                  <a:lnTo>
                    <a:pt x="3363" y="522"/>
                  </a:lnTo>
                  <a:close/>
                  <a:moveTo>
                    <a:pt x="3363" y="659"/>
                  </a:moveTo>
                  <a:lnTo>
                    <a:pt x="3397" y="659"/>
                  </a:lnTo>
                  <a:lnTo>
                    <a:pt x="3397" y="626"/>
                  </a:lnTo>
                  <a:lnTo>
                    <a:pt x="3363" y="626"/>
                  </a:lnTo>
                  <a:lnTo>
                    <a:pt x="3363" y="659"/>
                  </a:lnTo>
                  <a:lnTo>
                    <a:pt x="3363" y="659"/>
                  </a:lnTo>
                  <a:close/>
                  <a:moveTo>
                    <a:pt x="3363" y="612"/>
                  </a:moveTo>
                  <a:lnTo>
                    <a:pt x="3397" y="612"/>
                  </a:lnTo>
                  <a:lnTo>
                    <a:pt x="3397" y="581"/>
                  </a:lnTo>
                  <a:lnTo>
                    <a:pt x="3363" y="581"/>
                  </a:lnTo>
                  <a:lnTo>
                    <a:pt x="3363" y="612"/>
                  </a:lnTo>
                  <a:lnTo>
                    <a:pt x="3363" y="612"/>
                  </a:lnTo>
                  <a:close/>
                  <a:moveTo>
                    <a:pt x="3363" y="749"/>
                  </a:moveTo>
                  <a:lnTo>
                    <a:pt x="3397" y="749"/>
                  </a:lnTo>
                  <a:lnTo>
                    <a:pt x="3397" y="716"/>
                  </a:lnTo>
                  <a:lnTo>
                    <a:pt x="3363" y="716"/>
                  </a:lnTo>
                  <a:lnTo>
                    <a:pt x="3363" y="749"/>
                  </a:lnTo>
                  <a:lnTo>
                    <a:pt x="3363" y="749"/>
                  </a:lnTo>
                  <a:close/>
                  <a:moveTo>
                    <a:pt x="3363" y="704"/>
                  </a:moveTo>
                  <a:lnTo>
                    <a:pt x="3397" y="704"/>
                  </a:lnTo>
                  <a:lnTo>
                    <a:pt x="3397" y="671"/>
                  </a:lnTo>
                  <a:lnTo>
                    <a:pt x="3363" y="671"/>
                  </a:lnTo>
                  <a:lnTo>
                    <a:pt x="3363" y="704"/>
                  </a:lnTo>
                  <a:lnTo>
                    <a:pt x="3363" y="704"/>
                  </a:lnTo>
                  <a:close/>
                  <a:moveTo>
                    <a:pt x="3363" y="836"/>
                  </a:moveTo>
                  <a:lnTo>
                    <a:pt x="3397" y="836"/>
                  </a:lnTo>
                  <a:lnTo>
                    <a:pt x="3397" y="808"/>
                  </a:lnTo>
                  <a:lnTo>
                    <a:pt x="3363" y="808"/>
                  </a:lnTo>
                  <a:lnTo>
                    <a:pt x="3363" y="836"/>
                  </a:lnTo>
                  <a:lnTo>
                    <a:pt x="3363" y="836"/>
                  </a:lnTo>
                  <a:close/>
                  <a:moveTo>
                    <a:pt x="3363" y="791"/>
                  </a:moveTo>
                  <a:lnTo>
                    <a:pt x="3397" y="791"/>
                  </a:lnTo>
                  <a:lnTo>
                    <a:pt x="3397" y="763"/>
                  </a:lnTo>
                  <a:lnTo>
                    <a:pt x="3363" y="763"/>
                  </a:lnTo>
                  <a:lnTo>
                    <a:pt x="3363" y="791"/>
                  </a:lnTo>
                  <a:lnTo>
                    <a:pt x="3363" y="791"/>
                  </a:lnTo>
                  <a:close/>
                  <a:moveTo>
                    <a:pt x="3363" y="926"/>
                  </a:moveTo>
                  <a:lnTo>
                    <a:pt x="3397" y="926"/>
                  </a:lnTo>
                  <a:lnTo>
                    <a:pt x="3397" y="895"/>
                  </a:lnTo>
                  <a:lnTo>
                    <a:pt x="3363" y="895"/>
                  </a:lnTo>
                  <a:lnTo>
                    <a:pt x="3363" y="926"/>
                  </a:lnTo>
                  <a:lnTo>
                    <a:pt x="3363" y="926"/>
                  </a:lnTo>
                  <a:close/>
                  <a:moveTo>
                    <a:pt x="3363" y="881"/>
                  </a:moveTo>
                  <a:lnTo>
                    <a:pt x="3397" y="881"/>
                  </a:lnTo>
                  <a:lnTo>
                    <a:pt x="3397" y="850"/>
                  </a:lnTo>
                  <a:lnTo>
                    <a:pt x="3363" y="850"/>
                  </a:lnTo>
                  <a:lnTo>
                    <a:pt x="3363" y="881"/>
                  </a:lnTo>
                  <a:lnTo>
                    <a:pt x="3363" y="881"/>
                  </a:lnTo>
                  <a:close/>
                  <a:moveTo>
                    <a:pt x="3363" y="1018"/>
                  </a:moveTo>
                  <a:lnTo>
                    <a:pt x="3397" y="1018"/>
                  </a:lnTo>
                  <a:lnTo>
                    <a:pt x="3397" y="985"/>
                  </a:lnTo>
                  <a:lnTo>
                    <a:pt x="3363" y="985"/>
                  </a:lnTo>
                  <a:lnTo>
                    <a:pt x="3363" y="1018"/>
                  </a:lnTo>
                  <a:lnTo>
                    <a:pt x="3363" y="1018"/>
                  </a:lnTo>
                  <a:close/>
                  <a:moveTo>
                    <a:pt x="3363" y="973"/>
                  </a:moveTo>
                  <a:lnTo>
                    <a:pt x="3397" y="973"/>
                  </a:lnTo>
                  <a:lnTo>
                    <a:pt x="3397" y="940"/>
                  </a:lnTo>
                  <a:lnTo>
                    <a:pt x="3363" y="940"/>
                  </a:lnTo>
                  <a:lnTo>
                    <a:pt x="3363" y="973"/>
                  </a:lnTo>
                  <a:lnTo>
                    <a:pt x="3363" y="973"/>
                  </a:lnTo>
                  <a:close/>
                  <a:moveTo>
                    <a:pt x="3363" y="1105"/>
                  </a:moveTo>
                  <a:lnTo>
                    <a:pt x="3397" y="1105"/>
                  </a:lnTo>
                  <a:lnTo>
                    <a:pt x="3397" y="1077"/>
                  </a:lnTo>
                  <a:lnTo>
                    <a:pt x="3363" y="1077"/>
                  </a:lnTo>
                  <a:lnTo>
                    <a:pt x="3363" y="1105"/>
                  </a:lnTo>
                  <a:lnTo>
                    <a:pt x="3363" y="1105"/>
                  </a:lnTo>
                  <a:close/>
                  <a:moveTo>
                    <a:pt x="3363" y="1061"/>
                  </a:moveTo>
                  <a:lnTo>
                    <a:pt x="3397" y="1061"/>
                  </a:lnTo>
                  <a:lnTo>
                    <a:pt x="3397" y="1032"/>
                  </a:lnTo>
                  <a:lnTo>
                    <a:pt x="3363" y="1032"/>
                  </a:lnTo>
                  <a:lnTo>
                    <a:pt x="3363" y="1061"/>
                  </a:lnTo>
                  <a:lnTo>
                    <a:pt x="3363" y="1061"/>
                  </a:lnTo>
                  <a:close/>
                  <a:moveTo>
                    <a:pt x="3363" y="1150"/>
                  </a:moveTo>
                  <a:lnTo>
                    <a:pt x="3397" y="1150"/>
                  </a:lnTo>
                  <a:lnTo>
                    <a:pt x="3397" y="1120"/>
                  </a:lnTo>
                  <a:lnTo>
                    <a:pt x="3363" y="1120"/>
                  </a:lnTo>
                  <a:lnTo>
                    <a:pt x="3363" y="1150"/>
                  </a:lnTo>
                  <a:lnTo>
                    <a:pt x="3363" y="1150"/>
                  </a:lnTo>
                  <a:close/>
                  <a:moveTo>
                    <a:pt x="3408" y="76"/>
                  </a:moveTo>
                  <a:lnTo>
                    <a:pt x="3441" y="76"/>
                  </a:lnTo>
                  <a:lnTo>
                    <a:pt x="3441" y="43"/>
                  </a:lnTo>
                  <a:lnTo>
                    <a:pt x="3408" y="43"/>
                  </a:lnTo>
                  <a:lnTo>
                    <a:pt x="3408" y="76"/>
                  </a:lnTo>
                  <a:lnTo>
                    <a:pt x="3408" y="76"/>
                  </a:lnTo>
                  <a:close/>
                  <a:moveTo>
                    <a:pt x="3408" y="208"/>
                  </a:moveTo>
                  <a:lnTo>
                    <a:pt x="3441" y="208"/>
                  </a:lnTo>
                  <a:lnTo>
                    <a:pt x="3441" y="180"/>
                  </a:lnTo>
                  <a:lnTo>
                    <a:pt x="3408" y="180"/>
                  </a:lnTo>
                  <a:lnTo>
                    <a:pt x="3408" y="208"/>
                  </a:lnTo>
                  <a:lnTo>
                    <a:pt x="3408" y="208"/>
                  </a:lnTo>
                  <a:close/>
                  <a:moveTo>
                    <a:pt x="3408" y="120"/>
                  </a:moveTo>
                  <a:lnTo>
                    <a:pt x="3441" y="120"/>
                  </a:lnTo>
                  <a:lnTo>
                    <a:pt x="3441" y="87"/>
                  </a:lnTo>
                  <a:lnTo>
                    <a:pt x="3408" y="87"/>
                  </a:lnTo>
                  <a:lnTo>
                    <a:pt x="3408" y="120"/>
                  </a:lnTo>
                  <a:lnTo>
                    <a:pt x="3408" y="120"/>
                  </a:lnTo>
                  <a:close/>
                  <a:moveTo>
                    <a:pt x="3408" y="165"/>
                  </a:moveTo>
                  <a:lnTo>
                    <a:pt x="3441" y="165"/>
                  </a:lnTo>
                  <a:lnTo>
                    <a:pt x="3441" y="132"/>
                  </a:lnTo>
                  <a:lnTo>
                    <a:pt x="3408" y="132"/>
                  </a:lnTo>
                  <a:lnTo>
                    <a:pt x="3408" y="165"/>
                  </a:lnTo>
                  <a:lnTo>
                    <a:pt x="3408" y="165"/>
                  </a:lnTo>
                  <a:close/>
                  <a:moveTo>
                    <a:pt x="3408" y="298"/>
                  </a:moveTo>
                  <a:lnTo>
                    <a:pt x="3441" y="298"/>
                  </a:lnTo>
                  <a:lnTo>
                    <a:pt x="3441" y="269"/>
                  </a:lnTo>
                  <a:lnTo>
                    <a:pt x="3408" y="269"/>
                  </a:lnTo>
                  <a:lnTo>
                    <a:pt x="3408" y="298"/>
                  </a:lnTo>
                  <a:lnTo>
                    <a:pt x="3408" y="298"/>
                  </a:lnTo>
                  <a:close/>
                  <a:moveTo>
                    <a:pt x="3408" y="253"/>
                  </a:moveTo>
                  <a:lnTo>
                    <a:pt x="3441" y="253"/>
                  </a:lnTo>
                  <a:lnTo>
                    <a:pt x="3441" y="224"/>
                  </a:lnTo>
                  <a:lnTo>
                    <a:pt x="3408" y="224"/>
                  </a:lnTo>
                  <a:lnTo>
                    <a:pt x="3408" y="253"/>
                  </a:lnTo>
                  <a:lnTo>
                    <a:pt x="3408" y="253"/>
                  </a:lnTo>
                  <a:close/>
                  <a:moveTo>
                    <a:pt x="3408" y="390"/>
                  </a:moveTo>
                  <a:lnTo>
                    <a:pt x="3441" y="390"/>
                  </a:lnTo>
                  <a:lnTo>
                    <a:pt x="3441" y="357"/>
                  </a:lnTo>
                  <a:lnTo>
                    <a:pt x="3408" y="357"/>
                  </a:lnTo>
                  <a:lnTo>
                    <a:pt x="3408" y="390"/>
                  </a:lnTo>
                  <a:lnTo>
                    <a:pt x="3408" y="390"/>
                  </a:lnTo>
                  <a:close/>
                  <a:moveTo>
                    <a:pt x="3408" y="343"/>
                  </a:moveTo>
                  <a:lnTo>
                    <a:pt x="3441" y="343"/>
                  </a:lnTo>
                  <a:lnTo>
                    <a:pt x="3441" y="312"/>
                  </a:lnTo>
                  <a:lnTo>
                    <a:pt x="3408" y="312"/>
                  </a:lnTo>
                  <a:lnTo>
                    <a:pt x="3408" y="343"/>
                  </a:lnTo>
                  <a:lnTo>
                    <a:pt x="3408" y="343"/>
                  </a:lnTo>
                  <a:close/>
                  <a:moveTo>
                    <a:pt x="3408" y="480"/>
                  </a:moveTo>
                  <a:lnTo>
                    <a:pt x="3441" y="480"/>
                  </a:lnTo>
                  <a:lnTo>
                    <a:pt x="3441" y="449"/>
                  </a:lnTo>
                  <a:lnTo>
                    <a:pt x="3408" y="449"/>
                  </a:lnTo>
                  <a:lnTo>
                    <a:pt x="3408" y="480"/>
                  </a:lnTo>
                  <a:lnTo>
                    <a:pt x="3408" y="480"/>
                  </a:lnTo>
                  <a:close/>
                  <a:moveTo>
                    <a:pt x="3408" y="435"/>
                  </a:moveTo>
                  <a:lnTo>
                    <a:pt x="3441" y="435"/>
                  </a:lnTo>
                  <a:lnTo>
                    <a:pt x="3441" y="402"/>
                  </a:lnTo>
                  <a:lnTo>
                    <a:pt x="3408" y="402"/>
                  </a:lnTo>
                  <a:lnTo>
                    <a:pt x="3408" y="435"/>
                  </a:lnTo>
                  <a:lnTo>
                    <a:pt x="3408" y="435"/>
                  </a:lnTo>
                  <a:close/>
                  <a:moveTo>
                    <a:pt x="3408" y="567"/>
                  </a:moveTo>
                  <a:lnTo>
                    <a:pt x="3441" y="567"/>
                  </a:lnTo>
                  <a:lnTo>
                    <a:pt x="3441" y="539"/>
                  </a:lnTo>
                  <a:lnTo>
                    <a:pt x="3408" y="539"/>
                  </a:lnTo>
                  <a:lnTo>
                    <a:pt x="3408" y="567"/>
                  </a:lnTo>
                  <a:lnTo>
                    <a:pt x="3408" y="567"/>
                  </a:lnTo>
                  <a:close/>
                  <a:moveTo>
                    <a:pt x="3408" y="522"/>
                  </a:moveTo>
                  <a:lnTo>
                    <a:pt x="3441" y="522"/>
                  </a:lnTo>
                  <a:lnTo>
                    <a:pt x="3441" y="494"/>
                  </a:lnTo>
                  <a:lnTo>
                    <a:pt x="3408" y="494"/>
                  </a:lnTo>
                  <a:lnTo>
                    <a:pt x="3408" y="522"/>
                  </a:lnTo>
                  <a:lnTo>
                    <a:pt x="3408" y="522"/>
                  </a:lnTo>
                  <a:close/>
                  <a:moveTo>
                    <a:pt x="3408" y="659"/>
                  </a:moveTo>
                  <a:lnTo>
                    <a:pt x="3441" y="659"/>
                  </a:lnTo>
                  <a:lnTo>
                    <a:pt x="3441" y="626"/>
                  </a:lnTo>
                  <a:lnTo>
                    <a:pt x="3408" y="626"/>
                  </a:lnTo>
                  <a:lnTo>
                    <a:pt x="3408" y="659"/>
                  </a:lnTo>
                  <a:lnTo>
                    <a:pt x="3408" y="659"/>
                  </a:lnTo>
                  <a:close/>
                  <a:moveTo>
                    <a:pt x="3408" y="612"/>
                  </a:moveTo>
                  <a:lnTo>
                    <a:pt x="3441" y="612"/>
                  </a:lnTo>
                  <a:lnTo>
                    <a:pt x="3441" y="581"/>
                  </a:lnTo>
                  <a:lnTo>
                    <a:pt x="3408" y="581"/>
                  </a:lnTo>
                  <a:lnTo>
                    <a:pt x="3408" y="612"/>
                  </a:lnTo>
                  <a:lnTo>
                    <a:pt x="3408" y="612"/>
                  </a:lnTo>
                  <a:close/>
                  <a:moveTo>
                    <a:pt x="3408" y="749"/>
                  </a:moveTo>
                  <a:lnTo>
                    <a:pt x="3441" y="749"/>
                  </a:lnTo>
                  <a:lnTo>
                    <a:pt x="3441" y="716"/>
                  </a:lnTo>
                  <a:lnTo>
                    <a:pt x="3408" y="716"/>
                  </a:lnTo>
                  <a:lnTo>
                    <a:pt x="3408" y="749"/>
                  </a:lnTo>
                  <a:lnTo>
                    <a:pt x="3408" y="749"/>
                  </a:lnTo>
                  <a:close/>
                  <a:moveTo>
                    <a:pt x="3408" y="704"/>
                  </a:moveTo>
                  <a:lnTo>
                    <a:pt x="3441" y="704"/>
                  </a:lnTo>
                  <a:lnTo>
                    <a:pt x="3441" y="671"/>
                  </a:lnTo>
                  <a:lnTo>
                    <a:pt x="3408" y="671"/>
                  </a:lnTo>
                  <a:lnTo>
                    <a:pt x="3408" y="704"/>
                  </a:lnTo>
                  <a:lnTo>
                    <a:pt x="3408" y="704"/>
                  </a:lnTo>
                  <a:close/>
                  <a:moveTo>
                    <a:pt x="3408" y="836"/>
                  </a:moveTo>
                  <a:lnTo>
                    <a:pt x="3441" y="836"/>
                  </a:lnTo>
                  <a:lnTo>
                    <a:pt x="3441" y="808"/>
                  </a:lnTo>
                  <a:lnTo>
                    <a:pt x="3408" y="808"/>
                  </a:lnTo>
                  <a:lnTo>
                    <a:pt x="3408" y="836"/>
                  </a:lnTo>
                  <a:lnTo>
                    <a:pt x="3408" y="836"/>
                  </a:lnTo>
                  <a:close/>
                  <a:moveTo>
                    <a:pt x="3408" y="791"/>
                  </a:moveTo>
                  <a:lnTo>
                    <a:pt x="3441" y="791"/>
                  </a:lnTo>
                  <a:lnTo>
                    <a:pt x="3441" y="763"/>
                  </a:lnTo>
                  <a:lnTo>
                    <a:pt x="3408" y="763"/>
                  </a:lnTo>
                  <a:lnTo>
                    <a:pt x="3408" y="791"/>
                  </a:lnTo>
                  <a:lnTo>
                    <a:pt x="3408" y="791"/>
                  </a:lnTo>
                  <a:close/>
                  <a:moveTo>
                    <a:pt x="3408" y="926"/>
                  </a:moveTo>
                  <a:lnTo>
                    <a:pt x="3441" y="926"/>
                  </a:lnTo>
                  <a:lnTo>
                    <a:pt x="3441" y="895"/>
                  </a:lnTo>
                  <a:lnTo>
                    <a:pt x="3408" y="895"/>
                  </a:lnTo>
                  <a:lnTo>
                    <a:pt x="3408" y="926"/>
                  </a:lnTo>
                  <a:lnTo>
                    <a:pt x="3408" y="926"/>
                  </a:lnTo>
                  <a:close/>
                  <a:moveTo>
                    <a:pt x="3408" y="881"/>
                  </a:moveTo>
                  <a:lnTo>
                    <a:pt x="3441" y="881"/>
                  </a:lnTo>
                  <a:lnTo>
                    <a:pt x="3441" y="850"/>
                  </a:lnTo>
                  <a:lnTo>
                    <a:pt x="3408" y="850"/>
                  </a:lnTo>
                  <a:lnTo>
                    <a:pt x="3408" y="881"/>
                  </a:lnTo>
                  <a:lnTo>
                    <a:pt x="3408" y="881"/>
                  </a:lnTo>
                  <a:close/>
                  <a:moveTo>
                    <a:pt x="3408" y="1018"/>
                  </a:moveTo>
                  <a:lnTo>
                    <a:pt x="3441" y="1018"/>
                  </a:lnTo>
                  <a:lnTo>
                    <a:pt x="3441" y="985"/>
                  </a:lnTo>
                  <a:lnTo>
                    <a:pt x="3408" y="985"/>
                  </a:lnTo>
                  <a:lnTo>
                    <a:pt x="3408" y="1018"/>
                  </a:lnTo>
                  <a:lnTo>
                    <a:pt x="3408" y="1018"/>
                  </a:lnTo>
                  <a:close/>
                  <a:moveTo>
                    <a:pt x="3408" y="973"/>
                  </a:moveTo>
                  <a:lnTo>
                    <a:pt x="3441" y="973"/>
                  </a:lnTo>
                  <a:lnTo>
                    <a:pt x="3441" y="940"/>
                  </a:lnTo>
                  <a:lnTo>
                    <a:pt x="3408" y="940"/>
                  </a:lnTo>
                  <a:lnTo>
                    <a:pt x="3408" y="973"/>
                  </a:lnTo>
                  <a:lnTo>
                    <a:pt x="3408" y="973"/>
                  </a:lnTo>
                  <a:close/>
                  <a:moveTo>
                    <a:pt x="3408" y="1105"/>
                  </a:moveTo>
                  <a:lnTo>
                    <a:pt x="3441" y="1105"/>
                  </a:lnTo>
                  <a:lnTo>
                    <a:pt x="3441" y="1077"/>
                  </a:lnTo>
                  <a:lnTo>
                    <a:pt x="3408" y="1077"/>
                  </a:lnTo>
                  <a:lnTo>
                    <a:pt x="3408" y="1105"/>
                  </a:lnTo>
                  <a:lnTo>
                    <a:pt x="3408" y="1105"/>
                  </a:lnTo>
                  <a:close/>
                  <a:moveTo>
                    <a:pt x="3408" y="1061"/>
                  </a:moveTo>
                  <a:lnTo>
                    <a:pt x="3441" y="1061"/>
                  </a:lnTo>
                  <a:lnTo>
                    <a:pt x="3441" y="1032"/>
                  </a:lnTo>
                  <a:lnTo>
                    <a:pt x="3408" y="1032"/>
                  </a:lnTo>
                  <a:lnTo>
                    <a:pt x="3408" y="1061"/>
                  </a:lnTo>
                  <a:lnTo>
                    <a:pt x="3408" y="1061"/>
                  </a:lnTo>
                  <a:close/>
                  <a:moveTo>
                    <a:pt x="3408" y="1195"/>
                  </a:moveTo>
                  <a:lnTo>
                    <a:pt x="3441" y="1195"/>
                  </a:lnTo>
                  <a:lnTo>
                    <a:pt x="3441" y="1165"/>
                  </a:lnTo>
                  <a:lnTo>
                    <a:pt x="3408" y="1165"/>
                  </a:lnTo>
                  <a:lnTo>
                    <a:pt x="3408" y="1195"/>
                  </a:lnTo>
                  <a:lnTo>
                    <a:pt x="3408" y="1195"/>
                  </a:lnTo>
                  <a:close/>
                  <a:moveTo>
                    <a:pt x="3408" y="1150"/>
                  </a:moveTo>
                  <a:lnTo>
                    <a:pt x="3441" y="1150"/>
                  </a:lnTo>
                  <a:lnTo>
                    <a:pt x="3441" y="1120"/>
                  </a:lnTo>
                  <a:lnTo>
                    <a:pt x="3408" y="1120"/>
                  </a:lnTo>
                  <a:lnTo>
                    <a:pt x="3408" y="1150"/>
                  </a:lnTo>
                  <a:lnTo>
                    <a:pt x="3408" y="1150"/>
                  </a:lnTo>
                  <a:close/>
                  <a:moveTo>
                    <a:pt x="3408" y="1240"/>
                  </a:moveTo>
                  <a:lnTo>
                    <a:pt x="3441" y="1240"/>
                  </a:lnTo>
                  <a:lnTo>
                    <a:pt x="3441" y="1209"/>
                  </a:lnTo>
                  <a:lnTo>
                    <a:pt x="3408" y="1209"/>
                  </a:lnTo>
                  <a:lnTo>
                    <a:pt x="3408" y="1240"/>
                  </a:lnTo>
                  <a:lnTo>
                    <a:pt x="3408" y="1240"/>
                  </a:lnTo>
                  <a:close/>
                  <a:moveTo>
                    <a:pt x="3456" y="76"/>
                  </a:moveTo>
                  <a:lnTo>
                    <a:pt x="3486" y="76"/>
                  </a:lnTo>
                  <a:lnTo>
                    <a:pt x="3486" y="43"/>
                  </a:lnTo>
                  <a:lnTo>
                    <a:pt x="3456" y="43"/>
                  </a:lnTo>
                  <a:lnTo>
                    <a:pt x="3456" y="76"/>
                  </a:lnTo>
                  <a:lnTo>
                    <a:pt x="3456" y="76"/>
                  </a:lnTo>
                  <a:close/>
                  <a:moveTo>
                    <a:pt x="3456" y="208"/>
                  </a:moveTo>
                  <a:lnTo>
                    <a:pt x="3486" y="208"/>
                  </a:lnTo>
                  <a:lnTo>
                    <a:pt x="3486" y="180"/>
                  </a:lnTo>
                  <a:lnTo>
                    <a:pt x="3456" y="180"/>
                  </a:lnTo>
                  <a:lnTo>
                    <a:pt x="3456" y="208"/>
                  </a:lnTo>
                  <a:lnTo>
                    <a:pt x="3456" y="208"/>
                  </a:lnTo>
                  <a:close/>
                  <a:moveTo>
                    <a:pt x="3456" y="120"/>
                  </a:moveTo>
                  <a:lnTo>
                    <a:pt x="3486" y="120"/>
                  </a:lnTo>
                  <a:lnTo>
                    <a:pt x="3486" y="87"/>
                  </a:lnTo>
                  <a:lnTo>
                    <a:pt x="3456" y="87"/>
                  </a:lnTo>
                  <a:lnTo>
                    <a:pt x="3456" y="120"/>
                  </a:lnTo>
                  <a:lnTo>
                    <a:pt x="3456" y="120"/>
                  </a:lnTo>
                  <a:close/>
                  <a:moveTo>
                    <a:pt x="3456" y="165"/>
                  </a:moveTo>
                  <a:lnTo>
                    <a:pt x="3486" y="165"/>
                  </a:lnTo>
                  <a:lnTo>
                    <a:pt x="3486" y="132"/>
                  </a:lnTo>
                  <a:lnTo>
                    <a:pt x="3456" y="132"/>
                  </a:lnTo>
                  <a:lnTo>
                    <a:pt x="3456" y="165"/>
                  </a:lnTo>
                  <a:lnTo>
                    <a:pt x="3456" y="165"/>
                  </a:lnTo>
                  <a:close/>
                  <a:moveTo>
                    <a:pt x="3456" y="298"/>
                  </a:moveTo>
                  <a:lnTo>
                    <a:pt x="3486" y="298"/>
                  </a:lnTo>
                  <a:lnTo>
                    <a:pt x="3486" y="269"/>
                  </a:lnTo>
                  <a:lnTo>
                    <a:pt x="3456" y="269"/>
                  </a:lnTo>
                  <a:lnTo>
                    <a:pt x="3456" y="298"/>
                  </a:lnTo>
                  <a:lnTo>
                    <a:pt x="3456" y="298"/>
                  </a:lnTo>
                  <a:close/>
                  <a:moveTo>
                    <a:pt x="3456" y="253"/>
                  </a:moveTo>
                  <a:lnTo>
                    <a:pt x="3486" y="253"/>
                  </a:lnTo>
                  <a:lnTo>
                    <a:pt x="3486" y="224"/>
                  </a:lnTo>
                  <a:lnTo>
                    <a:pt x="3456" y="224"/>
                  </a:lnTo>
                  <a:lnTo>
                    <a:pt x="3456" y="253"/>
                  </a:lnTo>
                  <a:lnTo>
                    <a:pt x="3456" y="253"/>
                  </a:lnTo>
                  <a:close/>
                  <a:moveTo>
                    <a:pt x="3456" y="390"/>
                  </a:moveTo>
                  <a:lnTo>
                    <a:pt x="3486" y="390"/>
                  </a:lnTo>
                  <a:lnTo>
                    <a:pt x="3486" y="357"/>
                  </a:lnTo>
                  <a:lnTo>
                    <a:pt x="3456" y="357"/>
                  </a:lnTo>
                  <a:lnTo>
                    <a:pt x="3456" y="390"/>
                  </a:lnTo>
                  <a:lnTo>
                    <a:pt x="3456" y="390"/>
                  </a:lnTo>
                  <a:close/>
                  <a:moveTo>
                    <a:pt x="3456" y="343"/>
                  </a:moveTo>
                  <a:lnTo>
                    <a:pt x="3486" y="343"/>
                  </a:lnTo>
                  <a:lnTo>
                    <a:pt x="3486" y="312"/>
                  </a:lnTo>
                  <a:lnTo>
                    <a:pt x="3456" y="312"/>
                  </a:lnTo>
                  <a:lnTo>
                    <a:pt x="3456" y="343"/>
                  </a:lnTo>
                  <a:lnTo>
                    <a:pt x="3456" y="343"/>
                  </a:lnTo>
                  <a:close/>
                  <a:moveTo>
                    <a:pt x="3456" y="480"/>
                  </a:moveTo>
                  <a:lnTo>
                    <a:pt x="3486" y="480"/>
                  </a:lnTo>
                  <a:lnTo>
                    <a:pt x="3486" y="449"/>
                  </a:lnTo>
                  <a:lnTo>
                    <a:pt x="3456" y="449"/>
                  </a:lnTo>
                  <a:lnTo>
                    <a:pt x="3456" y="480"/>
                  </a:lnTo>
                  <a:lnTo>
                    <a:pt x="3456" y="480"/>
                  </a:lnTo>
                  <a:close/>
                  <a:moveTo>
                    <a:pt x="3456" y="435"/>
                  </a:moveTo>
                  <a:lnTo>
                    <a:pt x="3486" y="435"/>
                  </a:lnTo>
                  <a:lnTo>
                    <a:pt x="3486" y="402"/>
                  </a:lnTo>
                  <a:lnTo>
                    <a:pt x="3456" y="402"/>
                  </a:lnTo>
                  <a:lnTo>
                    <a:pt x="3456" y="435"/>
                  </a:lnTo>
                  <a:lnTo>
                    <a:pt x="3456" y="435"/>
                  </a:lnTo>
                  <a:close/>
                  <a:moveTo>
                    <a:pt x="3456" y="567"/>
                  </a:moveTo>
                  <a:lnTo>
                    <a:pt x="3486" y="567"/>
                  </a:lnTo>
                  <a:lnTo>
                    <a:pt x="3486" y="539"/>
                  </a:lnTo>
                  <a:lnTo>
                    <a:pt x="3456" y="539"/>
                  </a:lnTo>
                  <a:lnTo>
                    <a:pt x="3456" y="567"/>
                  </a:lnTo>
                  <a:lnTo>
                    <a:pt x="3456" y="567"/>
                  </a:lnTo>
                  <a:close/>
                  <a:moveTo>
                    <a:pt x="3456" y="522"/>
                  </a:moveTo>
                  <a:lnTo>
                    <a:pt x="3486" y="522"/>
                  </a:lnTo>
                  <a:lnTo>
                    <a:pt x="3486" y="494"/>
                  </a:lnTo>
                  <a:lnTo>
                    <a:pt x="3456" y="494"/>
                  </a:lnTo>
                  <a:lnTo>
                    <a:pt x="3456" y="522"/>
                  </a:lnTo>
                  <a:lnTo>
                    <a:pt x="3456" y="522"/>
                  </a:lnTo>
                  <a:close/>
                  <a:moveTo>
                    <a:pt x="3456" y="659"/>
                  </a:moveTo>
                  <a:lnTo>
                    <a:pt x="3486" y="659"/>
                  </a:lnTo>
                  <a:lnTo>
                    <a:pt x="3486" y="626"/>
                  </a:lnTo>
                  <a:lnTo>
                    <a:pt x="3456" y="626"/>
                  </a:lnTo>
                  <a:lnTo>
                    <a:pt x="3456" y="659"/>
                  </a:lnTo>
                  <a:lnTo>
                    <a:pt x="3456" y="659"/>
                  </a:lnTo>
                  <a:close/>
                  <a:moveTo>
                    <a:pt x="3456" y="612"/>
                  </a:moveTo>
                  <a:lnTo>
                    <a:pt x="3486" y="612"/>
                  </a:lnTo>
                  <a:lnTo>
                    <a:pt x="3486" y="581"/>
                  </a:lnTo>
                  <a:lnTo>
                    <a:pt x="3456" y="581"/>
                  </a:lnTo>
                  <a:lnTo>
                    <a:pt x="3456" y="612"/>
                  </a:lnTo>
                  <a:lnTo>
                    <a:pt x="3456" y="612"/>
                  </a:lnTo>
                  <a:close/>
                  <a:moveTo>
                    <a:pt x="3456" y="749"/>
                  </a:moveTo>
                  <a:lnTo>
                    <a:pt x="3486" y="749"/>
                  </a:lnTo>
                  <a:lnTo>
                    <a:pt x="3486" y="716"/>
                  </a:lnTo>
                  <a:lnTo>
                    <a:pt x="3456" y="716"/>
                  </a:lnTo>
                  <a:lnTo>
                    <a:pt x="3456" y="749"/>
                  </a:lnTo>
                  <a:lnTo>
                    <a:pt x="3456" y="749"/>
                  </a:lnTo>
                  <a:close/>
                  <a:moveTo>
                    <a:pt x="3456" y="704"/>
                  </a:moveTo>
                  <a:lnTo>
                    <a:pt x="3486" y="704"/>
                  </a:lnTo>
                  <a:lnTo>
                    <a:pt x="3486" y="671"/>
                  </a:lnTo>
                  <a:lnTo>
                    <a:pt x="3456" y="671"/>
                  </a:lnTo>
                  <a:lnTo>
                    <a:pt x="3456" y="704"/>
                  </a:lnTo>
                  <a:lnTo>
                    <a:pt x="3456" y="704"/>
                  </a:lnTo>
                  <a:close/>
                  <a:moveTo>
                    <a:pt x="3456" y="836"/>
                  </a:moveTo>
                  <a:lnTo>
                    <a:pt x="3486" y="836"/>
                  </a:lnTo>
                  <a:lnTo>
                    <a:pt x="3486" y="808"/>
                  </a:lnTo>
                  <a:lnTo>
                    <a:pt x="3456" y="808"/>
                  </a:lnTo>
                  <a:lnTo>
                    <a:pt x="3456" y="836"/>
                  </a:lnTo>
                  <a:lnTo>
                    <a:pt x="3456" y="836"/>
                  </a:lnTo>
                  <a:close/>
                  <a:moveTo>
                    <a:pt x="3456" y="791"/>
                  </a:moveTo>
                  <a:lnTo>
                    <a:pt x="3486" y="791"/>
                  </a:lnTo>
                  <a:lnTo>
                    <a:pt x="3486" y="763"/>
                  </a:lnTo>
                  <a:lnTo>
                    <a:pt x="3456" y="763"/>
                  </a:lnTo>
                  <a:lnTo>
                    <a:pt x="3456" y="791"/>
                  </a:lnTo>
                  <a:lnTo>
                    <a:pt x="3456" y="791"/>
                  </a:lnTo>
                  <a:close/>
                  <a:moveTo>
                    <a:pt x="3456" y="881"/>
                  </a:moveTo>
                  <a:lnTo>
                    <a:pt x="3486" y="881"/>
                  </a:lnTo>
                  <a:lnTo>
                    <a:pt x="3486" y="850"/>
                  </a:lnTo>
                  <a:lnTo>
                    <a:pt x="3456" y="850"/>
                  </a:lnTo>
                  <a:lnTo>
                    <a:pt x="3456" y="881"/>
                  </a:lnTo>
                  <a:lnTo>
                    <a:pt x="3456" y="881"/>
                  </a:lnTo>
                  <a:close/>
                  <a:moveTo>
                    <a:pt x="3456" y="1105"/>
                  </a:moveTo>
                  <a:lnTo>
                    <a:pt x="3486" y="1105"/>
                  </a:lnTo>
                  <a:lnTo>
                    <a:pt x="3486" y="1077"/>
                  </a:lnTo>
                  <a:lnTo>
                    <a:pt x="3456" y="1077"/>
                  </a:lnTo>
                  <a:lnTo>
                    <a:pt x="3456" y="1105"/>
                  </a:lnTo>
                  <a:lnTo>
                    <a:pt x="3456" y="1105"/>
                  </a:lnTo>
                  <a:close/>
                  <a:moveTo>
                    <a:pt x="3456" y="1061"/>
                  </a:moveTo>
                  <a:lnTo>
                    <a:pt x="3486" y="1061"/>
                  </a:lnTo>
                  <a:lnTo>
                    <a:pt x="3486" y="1032"/>
                  </a:lnTo>
                  <a:lnTo>
                    <a:pt x="3456" y="1032"/>
                  </a:lnTo>
                  <a:lnTo>
                    <a:pt x="3456" y="1061"/>
                  </a:lnTo>
                  <a:lnTo>
                    <a:pt x="3456" y="1061"/>
                  </a:lnTo>
                  <a:close/>
                  <a:moveTo>
                    <a:pt x="3456" y="1195"/>
                  </a:moveTo>
                  <a:lnTo>
                    <a:pt x="3486" y="1195"/>
                  </a:lnTo>
                  <a:lnTo>
                    <a:pt x="3486" y="1165"/>
                  </a:lnTo>
                  <a:lnTo>
                    <a:pt x="3456" y="1165"/>
                  </a:lnTo>
                  <a:lnTo>
                    <a:pt x="3456" y="1195"/>
                  </a:lnTo>
                  <a:lnTo>
                    <a:pt x="3456" y="1195"/>
                  </a:lnTo>
                  <a:close/>
                  <a:moveTo>
                    <a:pt x="3456" y="1150"/>
                  </a:moveTo>
                  <a:lnTo>
                    <a:pt x="3486" y="1150"/>
                  </a:lnTo>
                  <a:lnTo>
                    <a:pt x="3486" y="1120"/>
                  </a:lnTo>
                  <a:lnTo>
                    <a:pt x="3456" y="1120"/>
                  </a:lnTo>
                  <a:lnTo>
                    <a:pt x="3456" y="1150"/>
                  </a:lnTo>
                  <a:lnTo>
                    <a:pt x="3456" y="1150"/>
                  </a:lnTo>
                  <a:close/>
                  <a:moveTo>
                    <a:pt x="3500" y="208"/>
                  </a:moveTo>
                  <a:lnTo>
                    <a:pt x="3529" y="208"/>
                  </a:lnTo>
                  <a:lnTo>
                    <a:pt x="3529" y="180"/>
                  </a:lnTo>
                  <a:lnTo>
                    <a:pt x="3500" y="180"/>
                  </a:lnTo>
                  <a:lnTo>
                    <a:pt x="3500" y="208"/>
                  </a:lnTo>
                  <a:lnTo>
                    <a:pt x="3500" y="208"/>
                  </a:lnTo>
                  <a:close/>
                  <a:moveTo>
                    <a:pt x="3500" y="120"/>
                  </a:moveTo>
                  <a:lnTo>
                    <a:pt x="3529" y="120"/>
                  </a:lnTo>
                  <a:lnTo>
                    <a:pt x="3529" y="87"/>
                  </a:lnTo>
                  <a:lnTo>
                    <a:pt x="3500" y="87"/>
                  </a:lnTo>
                  <a:lnTo>
                    <a:pt x="3500" y="120"/>
                  </a:lnTo>
                  <a:lnTo>
                    <a:pt x="3500" y="120"/>
                  </a:lnTo>
                  <a:close/>
                  <a:moveTo>
                    <a:pt x="3500" y="165"/>
                  </a:moveTo>
                  <a:lnTo>
                    <a:pt x="3529" y="165"/>
                  </a:lnTo>
                  <a:lnTo>
                    <a:pt x="3529" y="132"/>
                  </a:lnTo>
                  <a:lnTo>
                    <a:pt x="3500" y="132"/>
                  </a:lnTo>
                  <a:lnTo>
                    <a:pt x="3500" y="165"/>
                  </a:lnTo>
                  <a:lnTo>
                    <a:pt x="3500" y="165"/>
                  </a:lnTo>
                  <a:close/>
                  <a:moveTo>
                    <a:pt x="3500" y="298"/>
                  </a:moveTo>
                  <a:lnTo>
                    <a:pt x="3529" y="298"/>
                  </a:lnTo>
                  <a:lnTo>
                    <a:pt x="3529" y="269"/>
                  </a:lnTo>
                  <a:lnTo>
                    <a:pt x="3500" y="269"/>
                  </a:lnTo>
                  <a:lnTo>
                    <a:pt x="3500" y="298"/>
                  </a:lnTo>
                  <a:lnTo>
                    <a:pt x="3500" y="298"/>
                  </a:lnTo>
                  <a:close/>
                  <a:moveTo>
                    <a:pt x="3500" y="253"/>
                  </a:moveTo>
                  <a:lnTo>
                    <a:pt x="3529" y="253"/>
                  </a:lnTo>
                  <a:lnTo>
                    <a:pt x="3529" y="224"/>
                  </a:lnTo>
                  <a:lnTo>
                    <a:pt x="3500" y="224"/>
                  </a:lnTo>
                  <a:lnTo>
                    <a:pt x="3500" y="253"/>
                  </a:lnTo>
                  <a:lnTo>
                    <a:pt x="3500" y="253"/>
                  </a:lnTo>
                  <a:close/>
                  <a:moveTo>
                    <a:pt x="3500" y="390"/>
                  </a:moveTo>
                  <a:lnTo>
                    <a:pt x="3529" y="390"/>
                  </a:lnTo>
                  <a:lnTo>
                    <a:pt x="3529" y="357"/>
                  </a:lnTo>
                  <a:lnTo>
                    <a:pt x="3500" y="357"/>
                  </a:lnTo>
                  <a:lnTo>
                    <a:pt x="3500" y="390"/>
                  </a:lnTo>
                  <a:lnTo>
                    <a:pt x="3500" y="390"/>
                  </a:lnTo>
                  <a:close/>
                  <a:moveTo>
                    <a:pt x="3500" y="343"/>
                  </a:moveTo>
                  <a:lnTo>
                    <a:pt x="3529" y="343"/>
                  </a:lnTo>
                  <a:lnTo>
                    <a:pt x="3529" y="312"/>
                  </a:lnTo>
                  <a:lnTo>
                    <a:pt x="3500" y="312"/>
                  </a:lnTo>
                  <a:lnTo>
                    <a:pt x="3500" y="343"/>
                  </a:lnTo>
                  <a:lnTo>
                    <a:pt x="3500" y="343"/>
                  </a:lnTo>
                  <a:close/>
                  <a:moveTo>
                    <a:pt x="3500" y="480"/>
                  </a:moveTo>
                  <a:lnTo>
                    <a:pt x="3529" y="480"/>
                  </a:lnTo>
                  <a:lnTo>
                    <a:pt x="3529" y="449"/>
                  </a:lnTo>
                  <a:lnTo>
                    <a:pt x="3500" y="449"/>
                  </a:lnTo>
                  <a:lnTo>
                    <a:pt x="3500" y="480"/>
                  </a:lnTo>
                  <a:lnTo>
                    <a:pt x="3500" y="480"/>
                  </a:lnTo>
                  <a:close/>
                  <a:moveTo>
                    <a:pt x="3500" y="435"/>
                  </a:moveTo>
                  <a:lnTo>
                    <a:pt x="3529" y="435"/>
                  </a:lnTo>
                  <a:lnTo>
                    <a:pt x="3529" y="402"/>
                  </a:lnTo>
                  <a:lnTo>
                    <a:pt x="3500" y="402"/>
                  </a:lnTo>
                  <a:lnTo>
                    <a:pt x="3500" y="435"/>
                  </a:lnTo>
                  <a:lnTo>
                    <a:pt x="3500" y="435"/>
                  </a:lnTo>
                  <a:close/>
                  <a:moveTo>
                    <a:pt x="3500" y="567"/>
                  </a:moveTo>
                  <a:lnTo>
                    <a:pt x="3529" y="567"/>
                  </a:lnTo>
                  <a:lnTo>
                    <a:pt x="3529" y="539"/>
                  </a:lnTo>
                  <a:lnTo>
                    <a:pt x="3500" y="539"/>
                  </a:lnTo>
                  <a:lnTo>
                    <a:pt x="3500" y="567"/>
                  </a:lnTo>
                  <a:lnTo>
                    <a:pt x="3500" y="567"/>
                  </a:lnTo>
                  <a:close/>
                  <a:moveTo>
                    <a:pt x="3500" y="522"/>
                  </a:moveTo>
                  <a:lnTo>
                    <a:pt x="3529" y="522"/>
                  </a:lnTo>
                  <a:lnTo>
                    <a:pt x="3529" y="494"/>
                  </a:lnTo>
                  <a:lnTo>
                    <a:pt x="3500" y="494"/>
                  </a:lnTo>
                  <a:lnTo>
                    <a:pt x="3500" y="522"/>
                  </a:lnTo>
                  <a:lnTo>
                    <a:pt x="3500" y="522"/>
                  </a:lnTo>
                  <a:close/>
                  <a:moveTo>
                    <a:pt x="3500" y="659"/>
                  </a:moveTo>
                  <a:lnTo>
                    <a:pt x="3529" y="659"/>
                  </a:lnTo>
                  <a:lnTo>
                    <a:pt x="3529" y="626"/>
                  </a:lnTo>
                  <a:lnTo>
                    <a:pt x="3500" y="626"/>
                  </a:lnTo>
                  <a:lnTo>
                    <a:pt x="3500" y="659"/>
                  </a:lnTo>
                  <a:lnTo>
                    <a:pt x="3500" y="659"/>
                  </a:lnTo>
                  <a:close/>
                  <a:moveTo>
                    <a:pt x="3500" y="612"/>
                  </a:moveTo>
                  <a:lnTo>
                    <a:pt x="3529" y="612"/>
                  </a:lnTo>
                  <a:lnTo>
                    <a:pt x="3529" y="581"/>
                  </a:lnTo>
                  <a:lnTo>
                    <a:pt x="3500" y="581"/>
                  </a:lnTo>
                  <a:lnTo>
                    <a:pt x="3500" y="612"/>
                  </a:lnTo>
                  <a:lnTo>
                    <a:pt x="3500" y="612"/>
                  </a:lnTo>
                  <a:close/>
                  <a:moveTo>
                    <a:pt x="3500" y="749"/>
                  </a:moveTo>
                  <a:lnTo>
                    <a:pt x="3529" y="749"/>
                  </a:lnTo>
                  <a:lnTo>
                    <a:pt x="3529" y="716"/>
                  </a:lnTo>
                  <a:lnTo>
                    <a:pt x="3500" y="716"/>
                  </a:lnTo>
                  <a:lnTo>
                    <a:pt x="3500" y="749"/>
                  </a:lnTo>
                  <a:lnTo>
                    <a:pt x="3500" y="749"/>
                  </a:lnTo>
                  <a:close/>
                  <a:moveTo>
                    <a:pt x="3500" y="704"/>
                  </a:moveTo>
                  <a:lnTo>
                    <a:pt x="3529" y="704"/>
                  </a:lnTo>
                  <a:lnTo>
                    <a:pt x="3529" y="671"/>
                  </a:lnTo>
                  <a:lnTo>
                    <a:pt x="3500" y="671"/>
                  </a:lnTo>
                  <a:lnTo>
                    <a:pt x="3500" y="704"/>
                  </a:lnTo>
                  <a:lnTo>
                    <a:pt x="3500" y="704"/>
                  </a:lnTo>
                  <a:close/>
                  <a:moveTo>
                    <a:pt x="3500" y="836"/>
                  </a:moveTo>
                  <a:lnTo>
                    <a:pt x="3529" y="836"/>
                  </a:lnTo>
                  <a:lnTo>
                    <a:pt x="3529" y="808"/>
                  </a:lnTo>
                  <a:lnTo>
                    <a:pt x="3500" y="808"/>
                  </a:lnTo>
                  <a:lnTo>
                    <a:pt x="3500" y="836"/>
                  </a:lnTo>
                  <a:lnTo>
                    <a:pt x="3500" y="836"/>
                  </a:lnTo>
                  <a:close/>
                  <a:moveTo>
                    <a:pt x="3500" y="791"/>
                  </a:moveTo>
                  <a:lnTo>
                    <a:pt x="3529" y="791"/>
                  </a:lnTo>
                  <a:lnTo>
                    <a:pt x="3529" y="763"/>
                  </a:lnTo>
                  <a:lnTo>
                    <a:pt x="3500" y="763"/>
                  </a:lnTo>
                  <a:lnTo>
                    <a:pt x="3500" y="791"/>
                  </a:lnTo>
                  <a:lnTo>
                    <a:pt x="3500" y="791"/>
                  </a:lnTo>
                  <a:close/>
                  <a:moveTo>
                    <a:pt x="3500" y="881"/>
                  </a:moveTo>
                  <a:lnTo>
                    <a:pt x="3529" y="881"/>
                  </a:lnTo>
                  <a:lnTo>
                    <a:pt x="3529" y="850"/>
                  </a:lnTo>
                  <a:lnTo>
                    <a:pt x="3500" y="850"/>
                  </a:lnTo>
                  <a:lnTo>
                    <a:pt x="3500" y="881"/>
                  </a:lnTo>
                  <a:lnTo>
                    <a:pt x="3500" y="881"/>
                  </a:lnTo>
                  <a:close/>
                  <a:moveTo>
                    <a:pt x="3500" y="1061"/>
                  </a:moveTo>
                  <a:lnTo>
                    <a:pt x="3529" y="1061"/>
                  </a:lnTo>
                  <a:lnTo>
                    <a:pt x="3529" y="1032"/>
                  </a:lnTo>
                  <a:lnTo>
                    <a:pt x="3500" y="1032"/>
                  </a:lnTo>
                  <a:lnTo>
                    <a:pt x="3500" y="1061"/>
                  </a:lnTo>
                  <a:lnTo>
                    <a:pt x="3500" y="1061"/>
                  </a:lnTo>
                  <a:close/>
                  <a:moveTo>
                    <a:pt x="3500" y="1240"/>
                  </a:moveTo>
                  <a:lnTo>
                    <a:pt x="3529" y="1240"/>
                  </a:lnTo>
                  <a:lnTo>
                    <a:pt x="3529" y="1209"/>
                  </a:lnTo>
                  <a:lnTo>
                    <a:pt x="3500" y="1209"/>
                  </a:lnTo>
                  <a:lnTo>
                    <a:pt x="3500" y="1240"/>
                  </a:lnTo>
                  <a:lnTo>
                    <a:pt x="3500" y="1240"/>
                  </a:lnTo>
                  <a:close/>
                  <a:moveTo>
                    <a:pt x="3500" y="1287"/>
                  </a:moveTo>
                  <a:lnTo>
                    <a:pt x="3529" y="1287"/>
                  </a:lnTo>
                  <a:lnTo>
                    <a:pt x="3529" y="1254"/>
                  </a:lnTo>
                  <a:lnTo>
                    <a:pt x="3500" y="1254"/>
                  </a:lnTo>
                  <a:lnTo>
                    <a:pt x="3500" y="1287"/>
                  </a:lnTo>
                  <a:lnTo>
                    <a:pt x="3500" y="1287"/>
                  </a:lnTo>
                  <a:close/>
                  <a:moveTo>
                    <a:pt x="3545" y="208"/>
                  </a:moveTo>
                  <a:lnTo>
                    <a:pt x="3574" y="208"/>
                  </a:lnTo>
                  <a:lnTo>
                    <a:pt x="3574" y="180"/>
                  </a:lnTo>
                  <a:lnTo>
                    <a:pt x="3545" y="180"/>
                  </a:lnTo>
                  <a:lnTo>
                    <a:pt x="3545" y="208"/>
                  </a:lnTo>
                  <a:lnTo>
                    <a:pt x="3545" y="208"/>
                  </a:lnTo>
                  <a:close/>
                  <a:moveTo>
                    <a:pt x="3545" y="120"/>
                  </a:moveTo>
                  <a:lnTo>
                    <a:pt x="3574" y="120"/>
                  </a:lnTo>
                  <a:lnTo>
                    <a:pt x="3574" y="87"/>
                  </a:lnTo>
                  <a:lnTo>
                    <a:pt x="3545" y="87"/>
                  </a:lnTo>
                  <a:lnTo>
                    <a:pt x="3545" y="120"/>
                  </a:lnTo>
                  <a:lnTo>
                    <a:pt x="3545" y="120"/>
                  </a:lnTo>
                  <a:close/>
                  <a:moveTo>
                    <a:pt x="3545" y="165"/>
                  </a:moveTo>
                  <a:lnTo>
                    <a:pt x="3574" y="165"/>
                  </a:lnTo>
                  <a:lnTo>
                    <a:pt x="3574" y="132"/>
                  </a:lnTo>
                  <a:lnTo>
                    <a:pt x="3545" y="132"/>
                  </a:lnTo>
                  <a:lnTo>
                    <a:pt x="3545" y="165"/>
                  </a:lnTo>
                  <a:lnTo>
                    <a:pt x="3545" y="165"/>
                  </a:lnTo>
                  <a:close/>
                  <a:moveTo>
                    <a:pt x="3545" y="298"/>
                  </a:moveTo>
                  <a:lnTo>
                    <a:pt x="3574" y="298"/>
                  </a:lnTo>
                  <a:lnTo>
                    <a:pt x="3574" y="269"/>
                  </a:lnTo>
                  <a:lnTo>
                    <a:pt x="3545" y="269"/>
                  </a:lnTo>
                  <a:lnTo>
                    <a:pt x="3545" y="298"/>
                  </a:lnTo>
                  <a:lnTo>
                    <a:pt x="3545" y="298"/>
                  </a:lnTo>
                  <a:close/>
                  <a:moveTo>
                    <a:pt x="3545" y="253"/>
                  </a:moveTo>
                  <a:lnTo>
                    <a:pt x="3574" y="253"/>
                  </a:lnTo>
                  <a:lnTo>
                    <a:pt x="3574" y="224"/>
                  </a:lnTo>
                  <a:lnTo>
                    <a:pt x="3545" y="224"/>
                  </a:lnTo>
                  <a:lnTo>
                    <a:pt x="3545" y="253"/>
                  </a:lnTo>
                  <a:lnTo>
                    <a:pt x="3545" y="253"/>
                  </a:lnTo>
                  <a:close/>
                  <a:moveTo>
                    <a:pt x="3545" y="390"/>
                  </a:moveTo>
                  <a:lnTo>
                    <a:pt x="3574" y="390"/>
                  </a:lnTo>
                  <a:lnTo>
                    <a:pt x="3574" y="357"/>
                  </a:lnTo>
                  <a:lnTo>
                    <a:pt x="3545" y="357"/>
                  </a:lnTo>
                  <a:lnTo>
                    <a:pt x="3545" y="390"/>
                  </a:lnTo>
                  <a:lnTo>
                    <a:pt x="3545" y="390"/>
                  </a:lnTo>
                  <a:close/>
                  <a:moveTo>
                    <a:pt x="3545" y="343"/>
                  </a:moveTo>
                  <a:lnTo>
                    <a:pt x="3574" y="343"/>
                  </a:lnTo>
                  <a:lnTo>
                    <a:pt x="3574" y="312"/>
                  </a:lnTo>
                  <a:lnTo>
                    <a:pt x="3545" y="312"/>
                  </a:lnTo>
                  <a:lnTo>
                    <a:pt x="3545" y="343"/>
                  </a:lnTo>
                  <a:lnTo>
                    <a:pt x="3545" y="343"/>
                  </a:lnTo>
                  <a:close/>
                  <a:moveTo>
                    <a:pt x="3545" y="480"/>
                  </a:moveTo>
                  <a:lnTo>
                    <a:pt x="3574" y="480"/>
                  </a:lnTo>
                  <a:lnTo>
                    <a:pt x="3574" y="449"/>
                  </a:lnTo>
                  <a:lnTo>
                    <a:pt x="3545" y="449"/>
                  </a:lnTo>
                  <a:lnTo>
                    <a:pt x="3545" y="480"/>
                  </a:lnTo>
                  <a:lnTo>
                    <a:pt x="3545" y="480"/>
                  </a:lnTo>
                  <a:close/>
                  <a:moveTo>
                    <a:pt x="3545" y="435"/>
                  </a:moveTo>
                  <a:lnTo>
                    <a:pt x="3574" y="435"/>
                  </a:lnTo>
                  <a:lnTo>
                    <a:pt x="3574" y="402"/>
                  </a:lnTo>
                  <a:lnTo>
                    <a:pt x="3545" y="402"/>
                  </a:lnTo>
                  <a:lnTo>
                    <a:pt x="3545" y="435"/>
                  </a:lnTo>
                  <a:lnTo>
                    <a:pt x="3545" y="435"/>
                  </a:lnTo>
                  <a:close/>
                  <a:moveTo>
                    <a:pt x="3545" y="567"/>
                  </a:moveTo>
                  <a:lnTo>
                    <a:pt x="3574" y="567"/>
                  </a:lnTo>
                  <a:lnTo>
                    <a:pt x="3574" y="539"/>
                  </a:lnTo>
                  <a:lnTo>
                    <a:pt x="3545" y="539"/>
                  </a:lnTo>
                  <a:lnTo>
                    <a:pt x="3545" y="567"/>
                  </a:lnTo>
                  <a:lnTo>
                    <a:pt x="3545" y="567"/>
                  </a:lnTo>
                  <a:close/>
                  <a:moveTo>
                    <a:pt x="3545" y="522"/>
                  </a:moveTo>
                  <a:lnTo>
                    <a:pt x="3574" y="522"/>
                  </a:lnTo>
                  <a:lnTo>
                    <a:pt x="3574" y="494"/>
                  </a:lnTo>
                  <a:lnTo>
                    <a:pt x="3545" y="494"/>
                  </a:lnTo>
                  <a:lnTo>
                    <a:pt x="3545" y="522"/>
                  </a:lnTo>
                  <a:lnTo>
                    <a:pt x="3545" y="522"/>
                  </a:lnTo>
                  <a:close/>
                  <a:moveTo>
                    <a:pt x="3545" y="659"/>
                  </a:moveTo>
                  <a:lnTo>
                    <a:pt x="3574" y="659"/>
                  </a:lnTo>
                  <a:lnTo>
                    <a:pt x="3574" y="626"/>
                  </a:lnTo>
                  <a:lnTo>
                    <a:pt x="3545" y="626"/>
                  </a:lnTo>
                  <a:lnTo>
                    <a:pt x="3545" y="659"/>
                  </a:lnTo>
                  <a:lnTo>
                    <a:pt x="3545" y="659"/>
                  </a:lnTo>
                  <a:close/>
                  <a:moveTo>
                    <a:pt x="3545" y="612"/>
                  </a:moveTo>
                  <a:lnTo>
                    <a:pt x="3574" y="612"/>
                  </a:lnTo>
                  <a:lnTo>
                    <a:pt x="3574" y="581"/>
                  </a:lnTo>
                  <a:lnTo>
                    <a:pt x="3545" y="581"/>
                  </a:lnTo>
                  <a:lnTo>
                    <a:pt x="3545" y="612"/>
                  </a:lnTo>
                  <a:lnTo>
                    <a:pt x="3545" y="612"/>
                  </a:lnTo>
                  <a:close/>
                  <a:moveTo>
                    <a:pt x="3545" y="749"/>
                  </a:moveTo>
                  <a:lnTo>
                    <a:pt x="3574" y="749"/>
                  </a:lnTo>
                  <a:lnTo>
                    <a:pt x="3574" y="716"/>
                  </a:lnTo>
                  <a:lnTo>
                    <a:pt x="3545" y="716"/>
                  </a:lnTo>
                  <a:lnTo>
                    <a:pt x="3545" y="749"/>
                  </a:lnTo>
                  <a:lnTo>
                    <a:pt x="3545" y="749"/>
                  </a:lnTo>
                  <a:close/>
                  <a:moveTo>
                    <a:pt x="3545" y="704"/>
                  </a:moveTo>
                  <a:lnTo>
                    <a:pt x="3574" y="704"/>
                  </a:lnTo>
                  <a:lnTo>
                    <a:pt x="3574" y="671"/>
                  </a:lnTo>
                  <a:lnTo>
                    <a:pt x="3545" y="671"/>
                  </a:lnTo>
                  <a:lnTo>
                    <a:pt x="3545" y="704"/>
                  </a:lnTo>
                  <a:lnTo>
                    <a:pt x="3545" y="704"/>
                  </a:lnTo>
                  <a:close/>
                  <a:moveTo>
                    <a:pt x="3545" y="836"/>
                  </a:moveTo>
                  <a:lnTo>
                    <a:pt x="3574" y="836"/>
                  </a:lnTo>
                  <a:lnTo>
                    <a:pt x="3574" y="808"/>
                  </a:lnTo>
                  <a:lnTo>
                    <a:pt x="3545" y="808"/>
                  </a:lnTo>
                  <a:lnTo>
                    <a:pt x="3545" y="836"/>
                  </a:lnTo>
                  <a:lnTo>
                    <a:pt x="3545" y="836"/>
                  </a:lnTo>
                  <a:close/>
                  <a:moveTo>
                    <a:pt x="3545" y="791"/>
                  </a:moveTo>
                  <a:lnTo>
                    <a:pt x="3574" y="791"/>
                  </a:lnTo>
                  <a:lnTo>
                    <a:pt x="3574" y="763"/>
                  </a:lnTo>
                  <a:lnTo>
                    <a:pt x="3545" y="763"/>
                  </a:lnTo>
                  <a:lnTo>
                    <a:pt x="3545" y="791"/>
                  </a:lnTo>
                  <a:lnTo>
                    <a:pt x="3545" y="791"/>
                  </a:lnTo>
                  <a:close/>
                  <a:moveTo>
                    <a:pt x="3545" y="881"/>
                  </a:moveTo>
                  <a:lnTo>
                    <a:pt x="3574" y="881"/>
                  </a:lnTo>
                  <a:lnTo>
                    <a:pt x="3574" y="850"/>
                  </a:lnTo>
                  <a:lnTo>
                    <a:pt x="3545" y="850"/>
                  </a:lnTo>
                  <a:lnTo>
                    <a:pt x="3545" y="881"/>
                  </a:lnTo>
                  <a:lnTo>
                    <a:pt x="3545" y="881"/>
                  </a:lnTo>
                  <a:close/>
                  <a:moveTo>
                    <a:pt x="3588" y="208"/>
                  </a:moveTo>
                  <a:lnTo>
                    <a:pt x="3619" y="208"/>
                  </a:lnTo>
                  <a:lnTo>
                    <a:pt x="3619" y="180"/>
                  </a:lnTo>
                  <a:lnTo>
                    <a:pt x="3588" y="180"/>
                  </a:lnTo>
                  <a:lnTo>
                    <a:pt x="3588" y="208"/>
                  </a:lnTo>
                  <a:lnTo>
                    <a:pt x="3588" y="208"/>
                  </a:lnTo>
                  <a:close/>
                  <a:moveTo>
                    <a:pt x="3588" y="120"/>
                  </a:moveTo>
                  <a:lnTo>
                    <a:pt x="3619" y="120"/>
                  </a:lnTo>
                  <a:lnTo>
                    <a:pt x="3619" y="87"/>
                  </a:lnTo>
                  <a:lnTo>
                    <a:pt x="3588" y="87"/>
                  </a:lnTo>
                  <a:lnTo>
                    <a:pt x="3588" y="120"/>
                  </a:lnTo>
                  <a:lnTo>
                    <a:pt x="3588" y="120"/>
                  </a:lnTo>
                  <a:close/>
                  <a:moveTo>
                    <a:pt x="3588" y="165"/>
                  </a:moveTo>
                  <a:lnTo>
                    <a:pt x="3619" y="165"/>
                  </a:lnTo>
                  <a:lnTo>
                    <a:pt x="3619" y="132"/>
                  </a:lnTo>
                  <a:lnTo>
                    <a:pt x="3588" y="132"/>
                  </a:lnTo>
                  <a:lnTo>
                    <a:pt x="3588" y="165"/>
                  </a:lnTo>
                  <a:lnTo>
                    <a:pt x="3588" y="165"/>
                  </a:lnTo>
                  <a:close/>
                  <a:moveTo>
                    <a:pt x="3588" y="298"/>
                  </a:moveTo>
                  <a:lnTo>
                    <a:pt x="3619" y="298"/>
                  </a:lnTo>
                  <a:lnTo>
                    <a:pt x="3619" y="269"/>
                  </a:lnTo>
                  <a:lnTo>
                    <a:pt x="3588" y="269"/>
                  </a:lnTo>
                  <a:lnTo>
                    <a:pt x="3588" y="298"/>
                  </a:lnTo>
                  <a:lnTo>
                    <a:pt x="3588" y="298"/>
                  </a:lnTo>
                  <a:close/>
                  <a:moveTo>
                    <a:pt x="3588" y="253"/>
                  </a:moveTo>
                  <a:lnTo>
                    <a:pt x="3619" y="253"/>
                  </a:lnTo>
                  <a:lnTo>
                    <a:pt x="3619" y="224"/>
                  </a:lnTo>
                  <a:lnTo>
                    <a:pt x="3588" y="224"/>
                  </a:lnTo>
                  <a:lnTo>
                    <a:pt x="3588" y="253"/>
                  </a:lnTo>
                  <a:lnTo>
                    <a:pt x="3588" y="253"/>
                  </a:lnTo>
                  <a:close/>
                  <a:moveTo>
                    <a:pt x="3588" y="390"/>
                  </a:moveTo>
                  <a:lnTo>
                    <a:pt x="3619" y="390"/>
                  </a:lnTo>
                  <a:lnTo>
                    <a:pt x="3619" y="357"/>
                  </a:lnTo>
                  <a:lnTo>
                    <a:pt x="3588" y="357"/>
                  </a:lnTo>
                  <a:lnTo>
                    <a:pt x="3588" y="390"/>
                  </a:lnTo>
                  <a:lnTo>
                    <a:pt x="3588" y="390"/>
                  </a:lnTo>
                  <a:close/>
                  <a:moveTo>
                    <a:pt x="3588" y="343"/>
                  </a:moveTo>
                  <a:lnTo>
                    <a:pt x="3619" y="343"/>
                  </a:lnTo>
                  <a:lnTo>
                    <a:pt x="3619" y="312"/>
                  </a:lnTo>
                  <a:lnTo>
                    <a:pt x="3588" y="312"/>
                  </a:lnTo>
                  <a:lnTo>
                    <a:pt x="3588" y="343"/>
                  </a:lnTo>
                  <a:lnTo>
                    <a:pt x="3588" y="343"/>
                  </a:lnTo>
                  <a:close/>
                  <a:moveTo>
                    <a:pt x="3588" y="480"/>
                  </a:moveTo>
                  <a:lnTo>
                    <a:pt x="3619" y="480"/>
                  </a:lnTo>
                  <a:lnTo>
                    <a:pt x="3619" y="449"/>
                  </a:lnTo>
                  <a:lnTo>
                    <a:pt x="3588" y="449"/>
                  </a:lnTo>
                  <a:lnTo>
                    <a:pt x="3588" y="480"/>
                  </a:lnTo>
                  <a:lnTo>
                    <a:pt x="3588" y="480"/>
                  </a:lnTo>
                  <a:close/>
                  <a:moveTo>
                    <a:pt x="3588" y="435"/>
                  </a:moveTo>
                  <a:lnTo>
                    <a:pt x="3619" y="435"/>
                  </a:lnTo>
                  <a:lnTo>
                    <a:pt x="3619" y="402"/>
                  </a:lnTo>
                  <a:lnTo>
                    <a:pt x="3588" y="402"/>
                  </a:lnTo>
                  <a:lnTo>
                    <a:pt x="3588" y="435"/>
                  </a:lnTo>
                  <a:lnTo>
                    <a:pt x="3588" y="435"/>
                  </a:lnTo>
                  <a:close/>
                  <a:moveTo>
                    <a:pt x="3588" y="567"/>
                  </a:moveTo>
                  <a:lnTo>
                    <a:pt x="3619" y="567"/>
                  </a:lnTo>
                  <a:lnTo>
                    <a:pt x="3619" y="539"/>
                  </a:lnTo>
                  <a:lnTo>
                    <a:pt x="3588" y="539"/>
                  </a:lnTo>
                  <a:lnTo>
                    <a:pt x="3588" y="567"/>
                  </a:lnTo>
                  <a:lnTo>
                    <a:pt x="3588" y="567"/>
                  </a:lnTo>
                  <a:close/>
                  <a:moveTo>
                    <a:pt x="3588" y="522"/>
                  </a:moveTo>
                  <a:lnTo>
                    <a:pt x="3619" y="522"/>
                  </a:lnTo>
                  <a:lnTo>
                    <a:pt x="3619" y="494"/>
                  </a:lnTo>
                  <a:lnTo>
                    <a:pt x="3588" y="494"/>
                  </a:lnTo>
                  <a:lnTo>
                    <a:pt x="3588" y="522"/>
                  </a:lnTo>
                  <a:lnTo>
                    <a:pt x="3588" y="522"/>
                  </a:lnTo>
                  <a:close/>
                  <a:moveTo>
                    <a:pt x="3588" y="659"/>
                  </a:moveTo>
                  <a:lnTo>
                    <a:pt x="3619" y="659"/>
                  </a:lnTo>
                  <a:lnTo>
                    <a:pt x="3619" y="626"/>
                  </a:lnTo>
                  <a:lnTo>
                    <a:pt x="3588" y="626"/>
                  </a:lnTo>
                  <a:lnTo>
                    <a:pt x="3588" y="659"/>
                  </a:lnTo>
                  <a:lnTo>
                    <a:pt x="3588" y="659"/>
                  </a:lnTo>
                  <a:close/>
                  <a:moveTo>
                    <a:pt x="3588" y="612"/>
                  </a:moveTo>
                  <a:lnTo>
                    <a:pt x="3619" y="612"/>
                  </a:lnTo>
                  <a:lnTo>
                    <a:pt x="3619" y="581"/>
                  </a:lnTo>
                  <a:lnTo>
                    <a:pt x="3588" y="581"/>
                  </a:lnTo>
                  <a:lnTo>
                    <a:pt x="3588" y="612"/>
                  </a:lnTo>
                  <a:lnTo>
                    <a:pt x="3588" y="612"/>
                  </a:lnTo>
                  <a:close/>
                  <a:moveTo>
                    <a:pt x="3588" y="749"/>
                  </a:moveTo>
                  <a:lnTo>
                    <a:pt x="3619" y="749"/>
                  </a:lnTo>
                  <a:lnTo>
                    <a:pt x="3619" y="716"/>
                  </a:lnTo>
                  <a:lnTo>
                    <a:pt x="3588" y="716"/>
                  </a:lnTo>
                  <a:lnTo>
                    <a:pt x="3588" y="749"/>
                  </a:lnTo>
                  <a:lnTo>
                    <a:pt x="3588" y="749"/>
                  </a:lnTo>
                  <a:close/>
                  <a:moveTo>
                    <a:pt x="3588" y="704"/>
                  </a:moveTo>
                  <a:lnTo>
                    <a:pt x="3619" y="704"/>
                  </a:lnTo>
                  <a:lnTo>
                    <a:pt x="3619" y="671"/>
                  </a:lnTo>
                  <a:lnTo>
                    <a:pt x="3588" y="671"/>
                  </a:lnTo>
                  <a:lnTo>
                    <a:pt x="3588" y="704"/>
                  </a:lnTo>
                  <a:lnTo>
                    <a:pt x="3588" y="704"/>
                  </a:lnTo>
                  <a:close/>
                  <a:moveTo>
                    <a:pt x="3588" y="836"/>
                  </a:moveTo>
                  <a:lnTo>
                    <a:pt x="3619" y="836"/>
                  </a:lnTo>
                  <a:lnTo>
                    <a:pt x="3619" y="808"/>
                  </a:lnTo>
                  <a:lnTo>
                    <a:pt x="3588" y="808"/>
                  </a:lnTo>
                  <a:lnTo>
                    <a:pt x="3588" y="836"/>
                  </a:lnTo>
                  <a:lnTo>
                    <a:pt x="3588" y="836"/>
                  </a:lnTo>
                  <a:close/>
                  <a:moveTo>
                    <a:pt x="3588" y="791"/>
                  </a:moveTo>
                  <a:lnTo>
                    <a:pt x="3619" y="791"/>
                  </a:lnTo>
                  <a:lnTo>
                    <a:pt x="3619" y="763"/>
                  </a:lnTo>
                  <a:lnTo>
                    <a:pt x="3588" y="763"/>
                  </a:lnTo>
                  <a:lnTo>
                    <a:pt x="3588" y="791"/>
                  </a:lnTo>
                  <a:lnTo>
                    <a:pt x="3588" y="791"/>
                  </a:lnTo>
                  <a:close/>
                  <a:moveTo>
                    <a:pt x="3588" y="926"/>
                  </a:moveTo>
                  <a:lnTo>
                    <a:pt x="3619" y="926"/>
                  </a:lnTo>
                  <a:lnTo>
                    <a:pt x="3619" y="895"/>
                  </a:lnTo>
                  <a:lnTo>
                    <a:pt x="3588" y="895"/>
                  </a:lnTo>
                  <a:lnTo>
                    <a:pt x="3588" y="926"/>
                  </a:lnTo>
                  <a:lnTo>
                    <a:pt x="3588" y="926"/>
                  </a:lnTo>
                  <a:close/>
                  <a:moveTo>
                    <a:pt x="3588" y="881"/>
                  </a:moveTo>
                  <a:lnTo>
                    <a:pt x="3619" y="881"/>
                  </a:lnTo>
                  <a:lnTo>
                    <a:pt x="3619" y="850"/>
                  </a:lnTo>
                  <a:lnTo>
                    <a:pt x="3588" y="850"/>
                  </a:lnTo>
                  <a:lnTo>
                    <a:pt x="3588" y="881"/>
                  </a:lnTo>
                  <a:lnTo>
                    <a:pt x="3588" y="881"/>
                  </a:lnTo>
                  <a:close/>
                  <a:moveTo>
                    <a:pt x="3588" y="973"/>
                  </a:moveTo>
                  <a:lnTo>
                    <a:pt x="3619" y="973"/>
                  </a:lnTo>
                  <a:lnTo>
                    <a:pt x="3619" y="940"/>
                  </a:lnTo>
                  <a:lnTo>
                    <a:pt x="3588" y="940"/>
                  </a:lnTo>
                  <a:lnTo>
                    <a:pt x="3588" y="973"/>
                  </a:lnTo>
                  <a:lnTo>
                    <a:pt x="3588" y="973"/>
                  </a:lnTo>
                  <a:close/>
                  <a:moveTo>
                    <a:pt x="3633" y="208"/>
                  </a:moveTo>
                  <a:lnTo>
                    <a:pt x="3666" y="208"/>
                  </a:lnTo>
                  <a:lnTo>
                    <a:pt x="3666" y="180"/>
                  </a:lnTo>
                  <a:lnTo>
                    <a:pt x="3633" y="180"/>
                  </a:lnTo>
                  <a:lnTo>
                    <a:pt x="3633" y="208"/>
                  </a:lnTo>
                  <a:lnTo>
                    <a:pt x="3633" y="208"/>
                  </a:lnTo>
                  <a:close/>
                  <a:moveTo>
                    <a:pt x="3633" y="120"/>
                  </a:moveTo>
                  <a:lnTo>
                    <a:pt x="3666" y="120"/>
                  </a:lnTo>
                  <a:lnTo>
                    <a:pt x="3666" y="87"/>
                  </a:lnTo>
                  <a:lnTo>
                    <a:pt x="3633" y="87"/>
                  </a:lnTo>
                  <a:lnTo>
                    <a:pt x="3633" y="120"/>
                  </a:lnTo>
                  <a:lnTo>
                    <a:pt x="3633" y="120"/>
                  </a:lnTo>
                  <a:close/>
                  <a:moveTo>
                    <a:pt x="3633" y="165"/>
                  </a:moveTo>
                  <a:lnTo>
                    <a:pt x="3666" y="165"/>
                  </a:lnTo>
                  <a:lnTo>
                    <a:pt x="3666" y="132"/>
                  </a:lnTo>
                  <a:lnTo>
                    <a:pt x="3633" y="132"/>
                  </a:lnTo>
                  <a:lnTo>
                    <a:pt x="3633" y="165"/>
                  </a:lnTo>
                  <a:lnTo>
                    <a:pt x="3633" y="165"/>
                  </a:lnTo>
                  <a:close/>
                  <a:moveTo>
                    <a:pt x="3633" y="298"/>
                  </a:moveTo>
                  <a:lnTo>
                    <a:pt x="3666" y="298"/>
                  </a:lnTo>
                  <a:lnTo>
                    <a:pt x="3666" y="269"/>
                  </a:lnTo>
                  <a:lnTo>
                    <a:pt x="3633" y="269"/>
                  </a:lnTo>
                  <a:lnTo>
                    <a:pt x="3633" y="298"/>
                  </a:lnTo>
                  <a:lnTo>
                    <a:pt x="3633" y="298"/>
                  </a:lnTo>
                  <a:close/>
                  <a:moveTo>
                    <a:pt x="3633" y="253"/>
                  </a:moveTo>
                  <a:lnTo>
                    <a:pt x="3666" y="253"/>
                  </a:lnTo>
                  <a:lnTo>
                    <a:pt x="3666" y="224"/>
                  </a:lnTo>
                  <a:lnTo>
                    <a:pt x="3633" y="224"/>
                  </a:lnTo>
                  <a:lnTo>
                    <a:pt x="3633" y="253"/>
                  </a:lnTo>
                  <a:lnTo>
                    <a:pt x="3633" y="253"/>
                  </a:lnTo>
                  <a:close/>
                  <a:moveTo>
                    <a:pt x="3633" y="390"/>
                  </a:moveTo>
                  <a:lnTo>
                    <a:pt x="3666" y="390"/>
                  </a:lnTo>
                  <a:lnTo>
                    <a:pt x="3666" y="357"/>
                  </a:lnTo>
                  <a:lnTo>
                    <a:pt x="3633" y="357"/>
                  </a:lnTo>
                  <a:lnTo>
                    <a:pt x="3633" y="390"/>
                  </a:lnTo>
                  <a:lnTo>
                    <a:pt x="3633" y="390"/>
                  </a:lnTo>
                  <a:close/>
                  <a:moveTo>
                    <a:pt x="3633" y="343"/>
                  </a:moveTo>
                  <a:lnTo>
                    <a:pt x="3666" y="343"/>
                  </a:lnTo>
                  <a:lnTo>
                    <a:pt x="3666" y="312"/>
                  </a:lnTo>
                  <a:lnTo>
                    <a:pt x="3633" y="312"/>
                  </a:lnTo>
                  <a:lnTo>
                    <a:pt x="3633" y="343"/>
                  </a:lnTo>
                  <a:lnTo>
                    <a:pt x="3633" y="343"/>
                  </a:lnTo>
                  <a:close/>
                  <a:moveTo>
                    <a:pt x="3633" y="480"/>
                  </a:moveTo>
                  <a:lnTo>
                    <a:pt x="3666" y="480"/>
                  </a:lnTo>
                  <a:lnTo>
                    <a:pt x="3666" y="449"/>
                  </a:lnTo>
                  <a:lnTo>
                    <a:pt x="3633" y="449"/>
                  </a:lnTo>
                  <a:lnTo>
                    <a:pt x="3633" y="480"/>
                  </a:lnTo>
                  <a:lnTo>
                    <a:pt x="3633" y="480"/>
                  </a:lnTo>
                  <a:close/>
                  <a:moveTo>
                    <a:pt x="3633" y="435"/>
                  </a:moveTo>
                  <a:lnTo>
                    <a:pt x="3666" y="435"/>
                  </a:lnTo>
                  <a:lnTo>
                    <a:pt x="3666" y="402"/>
                  </a:lnTo>
                  <a:lnTo>
                    <a:pt x="3633" y="402"/>
                  </a:lnTo>
                  <a:lnTo>
                    <a:pt x="3633" y="435"/>
                  </a:lnTo>
                  <a:lnTo>
                    <a:pt x="3633" y="435"/>
                  </a:lnTo>
                  <a:close/>
                  <a:moveTo>
                    <a:pt x="3633" y="567"/>
                  </a:moveTo>
                  <a:lnTo>
                    <a:pt x="3666" y="567"/>
                  </a:lnTo>
                  <a:lnTo>
                    <a:pt x="3666" y="539"/>
                  </a:lnTo>
                  <a:lnTo>
                    <a:pt x="3633" y="539"/>
                  </a:lnTo>
                  <a:lnTo>
                    <a:pt x="3633" y="567"/>
                  </a:lnTo>
                  <a:lnTo>
                    <a:pt x="3633" y="567"/>
                  </a:lnTo>
                  <a:close/>
                  <a:moveTo>
                    <a:pt x="3633" y="522"/>
                  </a:moveTo>
                  <a:lnTo>
                    <a:pt x="3666" y="522"/>
                  </a:lnTo>
                  <a:lnTo>
                    <a:pt x="3666" y="494"/>
                  </a:lnTo>
                  <a:lnTo>
                    <a:pt x="3633" y="494"/>
                  </a:lnTo>
                  <a:lnTo>
                    <a:pt x="3633" y="522"/>
                  </a:lnTo>
                  <a:lnTo>
                    <a:pt x="3633" y="522"/>
                  </a:lnTo>
                  <a:close/>
                  <a:moveTo>
                    <a:pt x="3633" y="659"/>
                  </a:moveTo>
                  <a:lnTo>
                    <a:pt x="3666" y="659"/>
                  </a:lnTo>
                  <a:lnTo>
                    <a:pt x="3666" y="626"/>
                  </a:lnTo>
                  <a:lnTo>
                    <a:pt x="3633" y="626"/>
                  </a:lnTo>
                  <a:lnTo>
                    <a:pt x="3633" y="659"/>
                  </a:lnTo>
                  <a:lnTo>
                    <a:pt x="3633" y="659"/>
                  </a:lnTo>
                  <a:close/>
                  <a:moveTo>
                    <a:pt x="3633" y="612"/>
                  </a:moveTo>
                  <a:lnTo>
                    <a:pt x="3666" y="612"/>
                  </a:lnTo>
                  <a:lnTo>
                    <a:pt x="3666" y="581"/>
                  </a:lnTo>
                  <a:lnTo>
                    <a:pt x="3633" y="581"/>
                  </a:lnTo>
                  <a:lnTo>
                    <a:pt x="3633" y="612"/>
                  </a:lnTo>
                  <a:lnTo>
                    <a:pt x="3633" y="612"/>
                  </a:lnTo>
                  <a:close/>
                  <a:moveTo>
                    <a:pt x="3633" y="749"/>
                  </a:moveTo>
                  <a:lnTo>
                    <a:pt x="3666" y="749"/>
                  </a:lnTo>
                  <a:lnTo>
                    <a:pt x="3666" y="716"/>
                  </a:lnTo>
                  <a:lnTo>
                    <a:pt x="3633" y="716"/>
                  </a:lnTo>
                  <a:lnTo>
                    <a:pt x="3633" y="749"/>
                  </a:lnTo>
                  <a:lnTo>
                    <a:pt x="3633" y="749"/>
                  </a:lnTo>
                  <a:close/>
                  <a:moveTo>
                    <a:pt x="3633" y="704"/>
                  </a:moveTo>
                  <a:lnTo>
                    <a:pt x="3666" y="704"/>
                  </a:lnTo>
                  <a:lnTo>
                    <a:pt x="3666" y="671"/>
                  </a:lnTo>
                  <a:lnTo>
                    <a:pt x="3633" y="671"/>
                  </a:lnTo>
                  <a:lnTo>
                    <a:pt x="3633" y="704"/>
                  </a:lnTo>
                  <a:lnTo>
                    <a:pt x="3633" y="704"/>
                  </a:lnTo>
                  <a:close/>
                  <a:moveTo>
                    <a:pt x="3633" y="836"/>
                  </a:moveTo>
                  <a:lnTo>
                    <a:pt x="3666" y="836"/>
                  </a:lnTo>
                  <a:lnTo>
                    <a:pt x="3666" y="808"/>
                  </a:lnTo>
                  <a:lnTo>
                    <a:pt x="3633" y="808"/>
                  </a:lnTo>
                  <a:lnTo>
                    <a:pt x="3633" y="836"/>
                  </a:lnTo>
                  <a:lnTo>
                    <a:pt x="3633" y="836"/>
                  </a:lnTo>
                  <a:close/>
                  <a:moveTo>
                    <a:pt x="3633" y="791"/>
                  </a:moveTo>
                  <a:lnTo>
                    <a:pt x="3666" y="791"/>
                  </a:lnTo>
                  <a:lnTo>
                    <a:pt x="3666" y="763"/>
                  </a:lnTo>
                  <a:lnTo>
                    <a:pt x="3633" y="763"/>
                  </a:lnTo>
                  <a:lnTo>
                    <a:pt x="3633" y="791"/>
                  </a:lnTo>
                  <a:lnTo>
                    <a:pt x="3633" y="791"/>
                  </a:lnTo>
                  <a:close/>
                  <a:moveTo>
                    <a:pt x="3633" y="926"/>
                  </a:moveTo>
                  <a:lnTo>
                    <a:pt x="3666" y="926"/>
                  </a:lnTo>
                  <a:lnTo>
                    <a:pt x="3666" y="895"/>
                  </a:lnTo>
                  <a:lnTo>
                    <a:pt x="3633" y="895"/>
                  </a:lnTo>
                  <a:lnTo>
                    <a:pt x="3633" y="926"/>
                  </a:lnTo>
                  <a:lnTo>
                    <a:pt x="3633" y="926"/>
                  </a:lnTo>
                  <a:close/>
                  <a:moveTo>
                    <a:pt x="3633" y="881"/>
                  </a:moveTo>
                  <a:lnTo>
                    <a:pt x="3666" y="881"/>
                  </a:lnTo>
                  <a:lnTo>
                    <a:pt x="3666" y="850"/>
                  </a:lnTo>
                  <a:lnTo>
                    <a:pt x="3633" y="850"/>
                  </a:lnTo>
                  <a:lnTo>
                    <a:pt x="3633" y="881"/>
                  </a:lnTo>
                  <a:lnTo>
                    <a:pt x="3633" y="881"/>
                  </a:lnTo>
                  <a:close/>
                  <a:moveTo>
                    <a:pt x="3633" y="973"/>
                  </a:moveTo>
                  <a:lnTo>
                    <a:pt x="3666" y="973"/>
                  </a:lnTo>
                  <a:lnTo>
                    <a:pt x="3666" y="940"/>
                  </a:lnTo>
                  <a:lnTo>
                    <a:pt x="3633" y="940"/>
                  </a:lnTo>
                  <a:lnTo>
                    <a:pt x="3633" y="973"/>
                  </a:lnTo>
                  <a:lnTo>
                    <a:pt x="3633" y="973"/>
                  </a:lnTo>
                  <a:close/>
                  <a:moveTo>
                    <a:pt x="3678" y="208"/>
                  </a:moveTo>
                  <a:lnTo>
                    <a:pt x="3711" y="208"/>
                  </a:lnTo>
                  <a:lnTo>
                    <a:pt x="3711" y="180"/>
                  </a:lnTo>
                  <a:lnTo>
                    <a:pt x="3678" y="180"/>
                  </a:lnTo>
                  <a:lnTo>
                    <a:pt x="3678" y="208"/>
                  </a:lnTo>
                  <a:lnTo>
                    <a:pt x="3678" y="208"/>
                  </a:lnTo>
                  <a:close/>
                  <a:moveTo>
                    <a:pt x="3678" y="165"/>
                  </a:moveTo>
                  <a:lnTo>
                    <a:pt x="3711" y="165"/>
                  </a:lnTo>
                  <a:lnTo>
                    <a:pt x="3711" y="132"/>
                  </a:lnTo>
                  <a:lnTo>
                    <a:pt x="3678" y="132"/>
                  </a:lnTo>
                  <a:lnTo>
                    <a:pt x="3678" y="165"/>
                  </a:lnTo>
                  <a:lnTo>
                    <a:pt x="3678" y="165"/>
                  </a:lnTo>
                  <a:close/>
                  <a:moveTo>
                    <a:pt x="3678" y="298"/>
                  </a:moveTo>
                  <a:lnTo>
                    <a:pt x="3711" y="298"/>
                  </a:lnTo>
                  <a:lnTo>
                    <a:pt x="3711" y="269"/>
                  </a:lnTo>
                  <a:lnTo>
                    <a:pt x="3678" y="269"/>
                  </a:lnTo>
                  <a:lnTo>
                    <a:pt x="3678" y="298"/>
                  </a:lnTo>
                  <a:lnTo>
                    <a:pt x="3678" y="298"/>
                  </a:lnTo>
                  <a:close/>
                  <a:moveTo>
                    <a:pt x="3678" y="253"/>
                  </a:moveTo>
                  <a:lnTo>
                    <a:pt x="3711" y="253"/>
                  </a:lnTo>
                  <a:lnTo>
                    <a:pt x="3711" y="224"/>
                  </a:lnTo>
                  <a:lnTo>
                    <a:pt x="3678" y="224"/>
                  </a:lnTo>
                  <a:lnTo>
                    <a:pt x="3678" y="253"/>
                  </a:lnTo>
                  <a:lnTo>
                    <a:pt x="3678" y="253"/>
                  </a:lnTo>
                  <a:close/>
                  <a:moveTo>
                    <a:pt x="3678" y="390"/>
                  </a:moveTo>
                  <a:lnTo>
                    <a:pt x="3711" y="390"/>
                  </a:lnTo>
                  <a:lnTo>
                    <a:pt x="3711" y="357"/>
                  </a:lnTo>
                  <a:lnTo>
                    <a:pt x="3678" y="357"/>
                  </a:lnTo>
                  <a:lnTo>
                    <a:pt x="3678" y="390"/>
                  </a:lnTo>
                  <a:lnTo>
                    <a:pt x="3678" y="390"/>
                  </a:lnTo>
                  <a:close/>
                  <a:moveTo>
                    <a:pt x="3678" y="343"/>
                  </a:moveTo>
                  <a:lnTo>
                    <a:pt x="3711" y="343"/>
                  </a:lnTo>
                  <a:lnTo>
                    <a:pt x="3711" y="312"/>
                  </a:lnTo>
                  <a:lnTo>
                    <a:pt x="3678" y="312"/>
                  </a:lnTo>
                  <a:lnTo>
                    <a:pt x="3678" y="343"/>
                  </a:lnTo>
                  <a:lnTo>
                    <a:pt x="3678" y="343"/>
                  </a:lnTo>
                  <a:close/>
                  <a:moveTo>
                    <a:pt x="3678" y="480"/>
                  </a:moveTo>
                  <a:lnTo>
                    <a:pt x="3711" y="480"/>
                  </a:lnTo>
                  <a:lnTo>
                    <a:pt x="3711" y="449"/>
                  </a:lnTo>
                  <a:lnTo>
                    <a:pt x="3678" y="449"/>
                  </a:lnTo>
                  <a:lnTo>
                    <a:pt x="3678" y="480"/>
                  </a:lnTo>
                  <a:lnTo>
                    <a:pt x="3678" y="480"/>
                  </a:lnTo>
                  <a:close/>
                  <a:moveTo>
                    <a:pt x="3678" y="435"/>
                  </a:moveTo>
                  <a:lnTo>
                    <a:pt x="3711" y="435"/>
                  </a:lnTo>
                  <a:lnTo>
                    <a:pt x="3711" y="402"/>
                  </a:lnTo>
                  <a:lnTo>
                    <a:pt x="3678" y="402"/>
                  </a:lnTo>
                  <a:lnTo>
                    <a:pt x="3678" y="435"/>
                  </a:lnTo>
                  <a:lnTo>
                    <a:pt x="3678" y="435"/>
                  </a:lnTo>
                  <a:close/>
                  <a:moveTo>
                    <a:pt x="3678" y="567"/>
                  </a:moveTo>
                  <a:lnTo>
                    <a:pt x="3711" y="567"/>
                  </a:lnTo>
                  <a:lnTo>
                    <a:pt x="3711" y="539"/>
                  </a:lnTo>
                  <a:lnTo>
                    <a:pt x="3678" y="539"/>
                  </a:lnTo>
                  <a:lnTo>
                    <a:pt x="3678" y="567"/>
                  </a:lnTo>
                  <a:lnTo>
                    <a:pt x="3678" y="567"/>
                  </a:lnTo>
                  <a:close/>
                  <a:moveTo>
                    <a:pt x="3678" y="522"/>
                  </a:moveTo>
                  <a:lnTo>
                    <a:pt x="3711" y="522"/>
                  </a:lnTo>
                  <a:lnTo>
                    <a:pt x="3711" y="494"/>
                  </a:lnTo>
                  <a:lnTo>
                    <a:pt x="3678" y="494"/>
                  </a:lnTo>
                  <a:lnTo>
                    <a:pt x="3678" y="522"/>
                  </a:lnTo>
                  <a:lnTo>
                    <a:pt x="3678" y="522"/>
                  </a:lnTo>
                  <a:close/>
                  <a:moveTo>
                    <a:pt x="3678" y="659"/>
                  </a:moveTo>
                  <a:lnTo>
                    <a:pt x="3711" y="659"/>
                  </a:lnTo>
                  <a:lnTo>
                    <a:pt x="3711" y="626"/>
                  </a:lnTo>
                  <a:lnTo>
                    <a:pt x="3678" y="626"/>
                  </a:lnTo>
                  <a:lnTo>
                    <a:pt x="3678" y="659"/>
                  </a:lnTo>
                  <a:lnTo>
                    <a:pt x="3678" y="659"/>
                  </a:lnTo>
                  <a:close/>
                  <a:moveTo>
                    <a:pt x="3678" y="612"/>
                  </a:moveTo>
                  <a:lnTo>
                    <a:pt x="3711" y="612"/>
                  </a:lnTo>
                  <a:lnTo>
                    <a:pt x="3711" y="581"/>
                  </a:lnTo>
                  <a:lnTo>
                    <a:pt x="3678" y="581"/>
                  </a:lnTo>
                  <a:lnTo>
                    <a:pt x="3678" y="612"/>
                  </a:lnTo>
                  <a:lnTo>
                    <a:pt x="3678" y="612"/>
                  </a:lnTo>
                  <a:close/>
                  <a:moveTo>
                    <a:pt x="3678" y="749"/>
                  </a:moveTo>
                  <a:lnTo>
                    <a:pt x="3711" y="749"/>
                  </a:lnTo>
                  <a:lnTo>
                    <a:pt x="3711" y="716"/>
                  </a:lnTo>
                  <a:lnTo>
                    <a:pt x="3678" y="716"/>
                  </a:lnTo>
                  <a:lnTo>
                    <a:pt x="3678" y="749"/>
                  </a:lnTo>
                  <a:lnTo>
                    <a:pt x="3678" y="749"/>
                  </a:lnTo>
                  <a:close/>
                  <a:moveTo>
                    <a:pt x="3678" y="704"/>
                  </a:moveTo>
                  <a:lnTo>
                    <a:pt x="3711" y="704"/>
                  </a:lnTo>
                  <a:lnTo>
                    <a:pt x="3711" y="671"/>
                  </a:lnTo>
                  <a:lnTo>
                    <a:pt x="3678" y="671"/>
                  </a:lnTo>
                  <a:lnTo>
                    <a:pt x="3678" y="704"/>
                  </a:lnTo>
                  <a:lnTo>
                    <a:pt x="3678" y="704"/>
                  </a:lnTo>
                  <a:close/>
                  <a:moveTo>
                    <a:pt x="3678" y="836"/>
                  </a:moveTo>
                  <a:lnTo>
                    <a:pt x="3711" y="836"/>
                  </a:lnTo>
                  <a:lnTo>
                    <a:pt x="3711" y="808"/>
                  </a:lnTo>
                  <a:lnTo>
                    <a:pt x="3678" y="808"/>
                  </a:lnTo>
                  <a:lnTo>
                    <a:pt x="3678" y="836"/>
                  </a:lnTo>
                  <a:lnTo>
                    <a:pt x="3678" y="836"/>
                  </a:lnTo>
                  <a:close/>
                  <a:moveTo>
                    <a:pt x="3678" y="791"/>
                  </a:moveTo>
                  <a:lnTo>
                    <a:pt x="3711" y="791"/>
                  </a:lnTo>
                  <a:lnTo>
                    <a:pt x="3711" y="763"/>
                  </a:lnTo>
                  <a:lnTo>
                    <a:pt x="3678" y="763"/>
                  </a:lnTo>
                  <a:lnTo>
                    <a:pt x="3678" y="791"/>
                  </a:lnTo>
                  <a:lnTo>
                    <a:pt x="3678" y="791"/>
                  </a:lnTo>
                  <a:close/>
                  <a:moveTo>
                    <a:pt x="3678" y="926"/>
                  </a:moveTo>
                  <a:lnTo>
                    <a:pt x="3711" y="926"/>
                  </a:lnTo>
                  <a:lnTo>
                    <a:pt x="3711" y="895"/>
                  </a:lnTo>
                  <a:lnTo>
                    <a:pt x="3678" y="895"/>
                  </a:lnTo>
                  <a:lnTo>
                    <a:pt x="3678" y="926"/>
                  </a:lnTo>
                  <a:lnTo>
                    <a:pt x="3678" y="926"/>
                  </a:lnTo>
                  <a:close/>
                  <a:moveTo>
                    <a:pt x="3678" y="881"/>
                  </a:moveTo>
                  <a:lnTo>
                    <a:pt x="3711" y="881"/>
                  </a:lnTo>
                  <a:lnTo>
                    <a:pt x="3711" y="850"/>
                  </a:lnTo>
                  <a:lnTo>
                    <a:pt x="3678" y="850"/>
                  </a:lnTo>
                  <a:lnTo>
                    <a:pt x="3678" y="881"/>
                  </a:lnTo>
                  <a:lnTo>
                    <a:pt x="3678" y="881"/>
                  </a:lnTo>
                  <a:close/>
                  <a:moveTo>
                    <a:pt x="3678" y="1018"/>
                  </a:moveTo>
                  <a:lnTo>
                    <a:pt x="3711" y="1018"/>
                  </a:lnTo>
                  <a:lnTo>
                    <a:pt x="3711" y="985"/>
                  </a:lnTo>
                  <a:lnTo>
                    <a:pt x="3678" y="985"/>
                  </a:lnTo>
                  <a:lnTo>
                    <a:pt x="3678" y="1018"/>
                  </a:lnTo>
                  <a:lnTo>
                    <a:pt x="3678" y="1018"/>
                  </a:lnTo>
                  <a:close/>
                  <a:moveTo>
                    <a:pt x="3678" y="973"/>
                  </a:moveTo>
                  <a:lnTo>
                    <a:pt x="3711" y="973"/>
                  </a:lnTo>
                  <a:lnTo>
                    <a:pt x="3711" y="940"/>
                  </a:lnTo>
                  <a:lnTo>
                    <a:pt x="3678" y="940"/>
                  </a:lnTo>
                  <a:lnTo>
                    <a:pt x="3678" y="973"/>
                  </a:lnTo>
                  <a:lnTo>
                    <a:pt x="3678" y="973"/>
                  </a:lnTo>
                  <a:close/>
                  <a:moveTo>
                    <a:pt x="3723" y="208"/>
                  </a:moveTo>
                  <a:lnTo>
                    <a:pt x="3756" y="208"/>
                  </a:lnTo>
                  <a:lnTo>
                    <a:pt x="3756" y="180"/>
                  </a:lnTo>
                  <a:lnTo>
                    <a:pt x="3723" y="180"/>
                  </a:lnTo>
                  <a:lnTo>
                    <a:pt x="3723" y="208"/>
                  </a:lnTo>
                  <a:lnTo>
                    <a:pt x="3723" y="208"/>
                  </a:lnTo>
                  <a:close/>
                  <a:moveTo>
                    <a:pt x="3723" y="165"/>
                  </a:moveTo>
                  <a:lnTo>
                    <a:pt x="3756" y="165"/>
                  </a:lnTo>
                  <a:lnTo>
                    <a:pt x="3756" y="132"/>
                  </a:lnTo>
                  <a:lnTo>
                    <a:pt x="3723" y="132"/>
                  </a:lnTo>
                  <a:lnTo>
                    <a:pt x="3723" y="165"/>
                  </a:lnTo>
                  <a:lnTo>
                    <a:pt x="3723" y="165"/>
                  </a:lnTo>
                  <a:close/>
                  <a:moveTo>
                    <a:pt x="3723" y="298"/>
                  </a:moveTo>
                  <a:lnTo>
                    <a:pt x="3756" y="298"/>
                  </a:lnTo>
                  <a:lnTo>
                    <a:pt x="3756" y="269"/>
                  </a:lnTo>
                  <a:lnTo>
                    <a:pt x="3723" y="269"/>
                  </a:lnTo>
                  <a:lnTo>
                    <a:pt x="3723" y="298"/>
                  </a:lnTo>
                  <a:lnTo>
                    <a:pt x="3723" y="298"/>
                  </a:lnTo>
                  <a:close/>
                  <a:moveTo>
                    <a:pt x="3723" y="253"/>
                  </a:moveTo>
                  <a:lnTo>
                    <a:pt x="3756" y="253"/>
                  </a:lnTo>
                  <a:lnTo>
                    <a:pt x="3756" y="224"/>
                  </a:lnTo>
                  <a:lnTo>
                    <a:pt x="3723" y="224"/>
                  </a:lnTo>
                  <a:lnTo>
                    <a:pt x="3723" y="253"/>
                  </a:lnTo>
                  <a:lnTo>
                    <a:pt x="3723" y="253"/>
                  </a:lnTo>
                  <a:close/>
                  <a:moveTo>
                    <a:pt x="3723" y="390"/>
                  </a:moveTo>
                  <a:lnTo>
                    <a:pt x="3756" y="390"/>
                  </a:lnTo>
                  <a:lnTo>
                    <a:pt x="3756" y="357"/>
                  </a:lnTo>
                  <a:lnTo>
                    <a:pt x="3723" y="357"/>
                  </a:lnTo>
                  <a:lnTo>
                    <a:pt x="3723" y="390"/>
                  </a:lnTo>
                  <a:lnTo>
                    <a:pt x="3723" y="390"/>
                  </a:lnTo>
                  <a:close/>
                  <a:moveTo>
                    <a:pt x="3723" y="343"/>
                  </a:moveTo>
                  <a:lnTo>
                    <a:pt x="3756" y="343"/>
                  </a:lnTo>
                  <a:lnTo>
                    <a:pt x="3756" y="312"/>
                  </a:lnTo>
                  <a:lnTo>
                    <a:pt x="3723" y="312"/>
                  </a:lnTo>
                  <a:lnTo>
                    <a:pt x="3723" y="343"/>
                  </a:lnTo>
                  <a:lnTo>
                    <a:pt x="3723" y="343"/>
                  </a:lnTo>
                  <a:close/>
                  <a:moveTo>
                    <a:pt x="3723" y="480"/>
                  </a:moveTo>
                  <a:lnTo>
                    <a:pt x="3756" y="480"/>
                  </a:lnTo>
                  <a:lnTo>
                    <a:pt x="3756" y="449"/>
                  </a:lnTo>
                  <a:lnTo>
                    <a:pt x="3723" y="449"/>
                  </a:lnTo>
                  <a:lnTo>
                    <a:pt x="3723" y="480"/>
                  </a:lnTo>
                  <a:lnTo>
                    <a:pt x="3723" y="480"/>
                  </a:lnTo>
                  <a:close/>
                  <a:moveTo>
                    <a:pt x="3723" y="435"/>
                  </a:moveTo>
                  <a:lnTo>
                    <a:pt x="3756" y="435"/>
                  </a:lnTo>
                  <a:lnTo>
                    <a:pt x="3756" y="402"/>
                  </a:lnTo>
                  <a:lnTo>
                    <a:pt x="3723" y="402"/>
                  </a:lnTo>
                  <a:lnTo>
                    <a:pt x="3723" y="435"/>
                  </a:lnTo>
                  <a:lnTo>
                    <a:pt x="3723" y="435"/>
                  </a:lnTo>
                  <a:close/>
                  <a:moveTo>
                    <a:pt x="3723" y="567"/>
                  </a:moveTo>
                  <a:lnTo>
                    <a:pt x="3756" y="567"/>
                  </a:lnTo>
                  <a:lnTo>
                    <a:pt x="3756" y="539"/>
                  </a:lnTo>
                  <a:lnTo>
                    <a:pt x="3723" y="539"/>
                  </a:lnTo>
                  <a:lnTo>
                    <a:pt x="3723" y="567"/>
                  </a:lnTo>
                  <a:lnTo>
                    <a:pt x="3723" y="567"/>
                  </a:lnTo>
                  <a:close/>
                  <a:moveTo>
                    <a:pt x="3723" y="522"/>
                  </a:moveTo>
                  <a:lnTo>
                    <a:pt x="3756" y="522"/>
                  </a:lnTo>
                  <a:lnTo>
                    <a:pt x="3756" y="494"/>
                  </a:lnTo>
                  <a:lnTo>
                    <a:pt x="3723" y="494"/>
                  </a:lnTo>
                  <a:lnTo>
                    <a:pt x="3723" y="522"/>
                  </a:lnTo>
                  <a:lnTo>
                    <a:pt x="3723" y="522"/>
                  </a:lnTo>
                  <a:close/>
                  <a:moveTo>
                    <a:pt x="3723" y="659"/>
                  </a:moveTo>
                  <a:lnTo>
                    <a:pt x="3756" y="659"/>
                  </a:lnTo>
                  <a:lnTo>
                    <a:pt x="3756" y="626"/>
                  </a:lnTo>
                  <a:lnTo>
                    <a:pt x="3723" y="626"/>
                  </a:lnTo>
                  <a:lnTo>
                    <a:pt x="3723" y="659"/>
                  </a:lnTo>
                  <a:lnTo>
                    <a:pt x="3723" y="659"/>
                  </a:lnTo>
                  <a:close/>
                  <a:moveTo>
                    <a:pt x="3723" y="612"/>
                  </a:moveTo>
                  <a:lnTo>
                    <a:pt x="3756" y="612"/>
                  </a:lnTo>
                  <a:lnTo>
                    <a:pt x="3756" y="581"/>
                  </a:lnTo>
                  <a:lnTo>
                    <a:pt x="3723" y="581"/>
                  </a:lnTo>
                  <a:lnTo>
                    <a:pt x="3723" y="612"/>
                  </a:lnTo>
                  <a:lnTo>
                    <a:pt x="3723" y="612"/>
                  </a:lnTo>
                  <a:close/>
                  <a:moveTo>
                    <a:pt x="3723" y="749"/>
                  </a:moveTo>
                  <a:lnTo>
                    <a:pt x="3756" y="749"/>
                  </a:lnTo>
                  <a:lnTo>
                    <a:pt x="3756" y="716"/>
                  </a:lnTo>
                  <a:lnTo>
                    <a:pt x="3723" y="716"/>
                  </a:lnTo>
                  <a:lnTo>
                    <a:pt x="3723" y="749"/>
                  </a:lnTo>
                  <a:lnTo>
                    <a:pt x="3723" y="749"/>
                  </a:lnTo>
                  <a:close/>
                  <a:moveTo>
                    <a:pt x="3723" y="704"/>
                  </a:moveTo>
                  <a:lnTo>
                    <a:pt x="3756" y="704"/>
                  </a:lnTo>
                  <a:lnTo>
                    <a:pt x="3756" y="671"/>
                  </a:lnTo>
                  <a:lnTo>
                    <a:pt x="3723" y="671"/>
                  </a:lnTo>
                  <a:lnTo>
                    <a:pt x="3723" y="704"/>
                  </a:lnTo>
                  <a:lnTo>
                    <a:pt x="3723" y="704"/>
                  </a:lnTo>
                  <a:close/>
                  <a:moveTo>
                    <a:pt x="3723" y="836"/>
                  </a:moveTo>
                  <a:lnTo>
                    <a:pt x="3756" y="836"/>
                  </a:lnTo>
                  <a:lnTo>
                    <a:pt x="3756" y="808"/>
                  </a:lnTo>
                  <a:lnTo>
                    <a:pt x="3723" y="808"/>
                  </a:lnTo>
                  <a:lnTo>
                    <a:pt x="3723" y="836"/>
                  </a:lnTo>
                  <a:lnTo>
                    <a:pt x="3723" y="836"/>
                  </a:lnTo>
                  <a:close/>
                  <a:moveTo>
                    <a:pt x="3723" y="791"/>
                  </a:moveTo>
                  <a:lnTo>
                    <a:pt x="3756" y="791"/>
                  </a:lnTo>
                  <a:lnTo>
                    <a:pt x="3756" y="763"/>
                  </a:lnTo>
                  <a:lnTo>
                    <a:pt x="3723" y="763"/>
                  </a:lnTo>
                  <a:lnTo>
                    <a:pt x="3723" y="791"/>
                  </a:lnTo>
                  <a:lnTo>
                    <a:pt x="3723" y="791"/>
                  </a:lnTo>
                  <a:close/>
                  <a:moveTo>
                    <a:pt x="3723" y="926"/>
                  </a:moveTo>
                  <a:lnTo>
                    <a:pt x="3756" y="926"/>
                  </a:lnTo>
                  <a:lnTo>
                    <a:pt x="3756" y="895"/>
                  </a:lnTo>
                  <a:lnTo>
                    <a:pt x="3723" y="895"/>
                  </a:lnTo>
                  <a:lnTo>
                    <a:pt x="3723" y="926"/>
                  </a:lnTo>
                  <a:lnTo>
                    <a:pt x="3723" y="926"/>
                  </a:lnTo>
                  <a:close/>
                  <a:moveTo>
                    <a:pt x="3723" y="881"/>
                  </a:moveTo>
                  <a:lnTo>
                    <a:pt x="3756" y="881"/>
                  </a:lnTo>
                  <a:lnTo>
                    <a:pt x="3756" y="850"/>
                  </a:lnTo>
                  <a:lnTo>
                    <a:pt x="3723" y="850"/>
                  </a:lnTo>
                  <a:lnTo>
                    <a:pt x="3723" y="881"/>
                  </a:lnTo>
                  <a:lnTo>
                    <a:pt x="3723" y="881"/>
                  </a:lnTo>
                  <a:close/>
                  <a:moveTo>
                    <a:pt x="3723" y="1018"/>
                  </a:moveTo>
                  <a:lnTo>
                    <a:pt x="3756" y="1018"/>
                  </a:lnTo>
                  <a:lnTo>
                    <a:pt x="3756" y="985"/>
                  </a:lnTo>
                  <a:lnTo>
                    <a:pt x="3723" y="985"/>
                  </a:lnTo>
                  <a:lnTo>
                    <a:pt x="3723" y="1018"/>
                  </a:lnTo>
                  <a:lnTo>
                    <a:pt x="3723" y="1018"/>
                  </a:lnTo>
                  <a:close/>
                  <a:moveTo>
                    <a:pt x="3723" y="973"/>
                  </a:moveTo>
                  <a:lnTo>
                    <a:pt x="3756" y="973"/>
                  </a:lnTo>
                  <a:lnTo>
                    <a:pt x="3756" y="940"/>
                  </a:lnTo>
                  <a:lnTo>
                    <a:pt x="3723" y="940"/>
                  </a:lnTo>
                  <a:lnTo>
                    <a:pt x="3723" y="973"/>
                  </a:lnTo>
                  <a:lnTo>
                    <a:pt x="3723" y="973"/>
                  </a:lnTo>
                  <a:close/>
                  <a:moveTo>
                    <a:pt x="3723" y="1105"/>
                  </a:moveTo>
                  <a:lnTo>
                    <a:pt x="3756" y="1105"/>
                  </a:lnTo>
                  <a:lnTo>
                    <a:pt x="3756" y="1077"/>
                  </a:lnTo>
                  <a:lnTo>
                    <a:pt x="3723" y="1077"/>
                  </a:lnTo>
                  <a:lnTo>
                    <a:pt x="3723" y="1105"/>
                  </a:lnTo>
                  <a:lnTo>
                    <a:pt x="3723" y="1105"/>
                  </a:lnTo>
                  <a:close/>
                  <a:moveTo>
                    <a:pt x="3723" y="1061"/>
                  </a:moveTo>
                  <a:lnTo>
                    <a:pt x="3756" y="1061"/>
                  </a:lnTo>
                  <a:lnTo>
                    <a:pt x="3756" y="1032"/>
                  </a:lnTo>
                  <a:lnTo>
                    <a:pt x="3723" y="1032"/>
                  </a:lnTo>
                  <a:lnTo>
                    <a:pt x="3723" y="1061"/>
                  </a:lnTo>
                  <a:lnTo>
                    <a:pt x="3723" y="1061"/>
                  </a:lnTo>
                  <a:close/>
                  <a:moveTo>
                    <a:pt x="3723" y="1287"/>
                  </a:moveTo>
                  <a:lnTo>
                    <a:pt x="3756" y="1287"/>
                  </a:lnTo>
                  <a:lnTo>
                    <a:pt x="3756" y="1254"/>
                  </a:lnTo>
                  <a:lnTo>
                    <a:pt x="3723" y="1254"/>
                  </a:lnTo>
                  <a:lnTo>
                    <a:pt x="3723" y="1287"/>
                  </a:lnTo>
                  <a:lnTo>
                    <a:pt x="3723" y="1287"/>
                  </a:lnTo>
                  <a:close/>
                  <a:moveTo>
                    <a:pt x="3770" y="208"/>
                  </a:moveTo>
                  <a:lnTo>
                    <a:pt x="3798" y="208"/>
                  </a:lnTo>
                  <a:lnTo>
                    <a:pt x="3798" y="180"/>
                  </a:lnTo>
                  <a:lnTo>
                    <a:pt x="3770" y="180"/>
                  </a:lnTo>
                  <a:lnTo>
                    <a:pt x="3770" y="208"/>
                  </a:lnTo>
                  <a:lnTo>
                    <a:pt x="3770" y="208"/>
                  </a:lnTo>
                  <a:close/>
                  <a:moveTo>
                    <a:pt x="3770" y="165"/>
                  </a:moveTo>
                  <a:lnTo>
                    <a:pt x="3798" y="165"/>
                  </a:lnTo>
                  <a:lnTo>
                    <a:pt x="3798" y="132"/>
                  </a:lnTo>
                  <a:lnTo>
                    <a:pt x="3770" y="132"/>
                  </a:lnTo>
                  <a:lnTo>
                    <a:pt x="3770" y="165"/>
                  </a:lnTo>
                  <a:lnTo>
                    <a:pt x="3770" y="165"/>
                  </a:lnTo>
                  <a:close/>
                  <a:moveTo>
                    <a:pt x="3770" y="298"/>
                  </a:moveTo>
                  <a:lnTo>
                    <a:pt x="3798" y="298"/>
                  </a:lnTo>
                  <a:lnTo>
                    <a:pt x="3798" y="269"/>
                  </a:lnTo>
                  <a:lnTo>
                    <a:pt x="3770" y="269"/>
                  </a:lnTo>
                  <a:lnTo>
                    <a:pt x="3770" y="298"/>
                  </a:lnTo>
                  <a:lnTo>
                    <a:pt x="3770" y="298"/>
                  </a:lnTo>
                  <a:close/>
                  <a:moveTo>
                    <a:pt x="3770" y="253"/>
                  </a:moveTo>
                  <a:lnTo>
                    <a:pt x="3798" y="253"/>
                  </a:lnTo>
                  <a:lnTo>
                    <a:pt x="3798" y="224"/>
                  </a:lnTo>
                  <a:lnTo>
                    <a:pt x="3770" y="224"/>
                  </a:lnTo>
                  <a:lnTo>
                    <a:pt x="3770" y="253"/>
                  </a:lnTo>
                  <a:lnTo>
                    <a:pt x="3770" y="253"/>
                  </a:lnTo>
                  <a:close/>
                  <a:moveTo>
                    <a:pt x="3770" y="390"/>
                  </a:moveTo>
                  <a:lnTo>
                    <a:pt x="3798" y="390"/>
                  </a:lnTo>
                  <a:lnTo>
                    <a:pt x="3798" y="357"/>
                  </a:lnTo>
                  <a:lnTo>
                    <a:pt x="3770" y="357"/>
                  </a:lnTo>
                  <a:lnTo>
                    <a:pt x="3770" y="390"/>
                  </a:lnTo>
                  <a:lnTo>
                    <a:pt x="3770" y="390"/>
                  </a:lnTo>
                  <a:close/>
                  <a:moveTo>
                    <a:pt x="3770" y="343"/>
                  </a:moveTo>
                  <a:lnTo>
                    <a:pt x="3798" y="343"/>
                  </a:lnTo>
                  <a:lnTo>
                    <a:pt x="3798" y="312"/>
                  </a:lnTo>
                  <a:lnTo>
                    <a:pt x="3770" y="312"/>
                  </a:lnTo>
                  <a:lnTo>
                    <a:pt x="3770" y="343"/>
                  </a:lnTo>
                  <a:lnTo>
                    <a:pt x="3770" y="343"/>
                  </a:lnTo>
                  <a:close/>
                  <a:moveTo>
                    <a:pt x="3770" y="480"/>
                  </a:moveTo>
                  <a:lnTo>
                    <a:pt x="3798" y="480"/>
                  </a:lnTo>
                  <a:lnTo>
                    <a:pt x="3798" y="449"/>
                  </a:lnTo>
                  <a:lnTo>
                    <a:pt x="3770" y="449"/>
                  </a:lnTo>
                  <a:lnTo>
                    <a:pt x="3770" y="480"/>
                  </a:lnTo>
                  <a:lnTo>
                    <a:pt x="3770" y="480"/>
                  </a:lnTo>
                  <a:close/>
                  <a:moveTo>
                    <a:pt x="3770" y="435"/>
                  </a:moveTo>
                  <a:lnTo>
                    <a:pt x="3798" y="435"/>
                  </a:lnTo>
                  <a:lnTo>
                    <a:pt x="3798" y="402"/>
                  </a:lnTo>
                  <a:lnTo>
                    <a:pt x="3770" y="402"/>
                  </a:lnTo>
                  <a:lnTo>
                    <a:pt x="3770" y="435"/>
                  </a:lnTo>
                  <a:lnTo>
                    <a:pt x="3770" y="435"/>
                  </a:lnTo>
                  <a:close/>
                  <a:moveTo>
                    <a:pt x="3770" y="567"/>
                  </a:moveTo>
                  <a:lnTo>
                    <a:pt x="3798" y="567"/>
                  </a:lnTo>
                  <a:lnTo>
                    <a:pt x="3798" y="539"/>
                  </a:lnTo>
                  <a:lnTo>
                    <a:pt x="3770" y="539"/>
                  </a:lnTo>
                  <a:lnTo>
                    <a:pt x="3770" y="567"/>
                  </a:lnTo>
                  <a:lnTo>
                    <a:pt x="3770" y="567"/>
                  </a:lnTo>
                  <a:close/>
                  <a:moveTo>
                    <a:pt x="3770" y="522"/>
                  </a:moveTo>
                  <a:lnTo>
                    <a:pt x="3798" y="522"/>
                  </a:lnTo>
                  <a:lnTo>
                    <a:pt x="3798" y="494"/>
                  </a:lnTo>
                  <a:lnTo>
                    <a:pt x="3770" y="494"/>
                  </a:lnTo>
                  <a:lnTo>
                    <a:pt x="3770" y="522"/>
                  </a:lnTo>
                  <a:lnTo>
                    <a:pt x="3770" y="522"/>
                  </a:lnTo>
                  <a:close/>
                  <a:moveTo>
                    <a:pt x="3770" y="659"/>
                  </a:moveTo>
                  <a:lnTo>
                    <a:pt x="3798" y="659"/>
                  </a:lnTo>
                  <a:lnTo>
                    <a:pt x="3798" y="626"/>
                  </a:lnTo>
                  <a:lnTo>
                    <a:pt x="3770" y="626"/>
                  </a:lnTo>
                  <a:lnTo>
                    <a:pt x="3770" y="659"/>
                  </a:lnTo>
                  <a:lnTo>
                    <a:pt x="3770" y="659"/>
                  </a:lnTo>
                  <a:close/>
                  <a:moveTo>
                    <a:pt x="3770" y="612"/>
                  </a:moveTo>
                  <a:lnTo>
                    <a:pt x="3798" y="612"/>
                  </a:lnTo>
                  <a:lnTo>
                    <a:pt x="3798" y="581"/>
                  </a:lnTo>
                  <a:lnTo>
                    <a:pt x="3770" y="581"/>
                  </a:lnTo>
                  <a:lnTo>
                    <a:pt x="3770" y="612"/>
                  </a:lnTo>
                  <a:lnTo>
                    <a:pt x="3770" y="612"/>
                  </a:lnTo>
                  <a:close/>
                  <a:moveTo>
                    <a:pt x="3770" y="749"/>
                  </a:moveTo>
                  <a:lnTo>
                    <a:pt x="3798" y="749"/>
                  </a:lnTo>
                  <a:lnTo>
                    <a:pt x="3798" y="716"/>
                  </a:lnTo>
                  <a:lnTo>
                    <a:pt x="3770" y="716"/>
                  </a:lnTo>
                  <a:lnTo>
                    <a:pt x="3770" y="749"/>
                  </a:lnTo>
                  <a:lnTo>
                    <a:pt x="3770" y="749"/>
                  </a:lnTo>
                  <a:close/>
                  <a:moveTo>
                    <a:pt x="3770" y="704"/>
                  </a:moveTo>
                  <a:lnTo>
                    <a:pt x="3798" y="704"/>
                  </a:lnTo>
                  <a:lnTo>
                    <a:pt x="3798" y="671"/>
                  </a:lnTo>
                  <a:lnTo>
                    <a:pt x="3770" y="671"/>
                  </a:lnTo>
                  <a:lnTo>
                    <a:pt x="3770" y="704"/>
                  </a:lnTo>
                  <a:lnTo>
                    <a:pt x="3770" y="704"/>
                  </a:lnTo>
                  <a:close/>
                  <a:moveTo>
                    <a:pt x="3770" y="836"/>
                  </a:moveTo>
                  <a:lnTo>
                    <a:pt x="3798" y="836"/>
                  </a:lnTo>
                  <a:lnTo>
                    <a:pt x="3798" y="808"/>
                  </a:lnTo>
                  <a:lnTo>
                    <a:pt x="3770" y="808"/>
                  </a:lnTo>
                  <a:lnTo>
                    <a:pt x="3770" y="836"/>
                  </a:lnTo>
                  <a:lnTo>
                    <a:pt x="3770" y="836"/>
                  </a:lnTo>
                  <a:close/>
                  <a:moveTo>
                    <a:pt x="3770" y="791"/>
                  </a:moveTo>
                  <a:lnTo>
                    <a:pt x="3798" y="791"/>
                  </a:lnTo>
                  <a:lnTo>
                    <a:pt x="3798" y="763"/>
                  </a:lnTo>
                  <a:lnTo>
                    <a:pt x="3770" y="763"/>
                  </a:lnTo>
                  <a:lnTo>
                    <a:pt x="3770" y="791"/>
                  </a:lnTo>
                  <a:lnTo>
                    <a:pt x="3770" y="791"/>
                  </a:lnTo>
                  <a:close/>
                  <a:moveTo>
                    <a:pt x="3770" y="926"/>
                  </a:moveTo>
                  <a:lnTo>
                    <a:pt x="3798" y="926"/>
                  </a:lnTo>
                  <a:lnTo>
                    <a:pt x="3798" y="895"/>
                  </a:lnTo>
                  <a:lnTo>
                    <a:pt x="3770" y="895"/>
                  </a:lnTo>
                  <a:lnTo>
                    <a:pt x="3770" y="926"/>
                  </a:lnTo>
                  <a:lnTo>
                    <a:pt x="3770" y="926"/>
                  </a:lnTo>
                  <a:close/>
                  <a:moveTo>
                    <a:pt x="3770" y="881"/>
                  </a:moveTo>
                  <a:lnTo>
                    <a:pt x="3798" y="881"/>
                  </a:lnTo>
                  <a:lnTo>
                    <a:pt x="3798" y="850"/>
                  </a:lnTo>
                  <a:lnTo>
                    <a:pt x="3770" y="850"/>
                  </a:lnTo>
                  <a:lnTo>
                    <a:pt x="3770" y="881"/>
                  </a:lnTo>
                  <a:lnTo>
                    <a:pt x="3770" y="881"/>
                  </a:lnTo>
                  <a:close/>
                  <a:moveTo>
                    <a:pt x="3770" y="1018"/>
                  </a:moveTo>
                  <a:lnTo>
                    <a:pt x="3798" y="1018"/>
                  </a:lnTo>
                  <a:lnTo>
                    <a:pt x="3798" y="985"/>
                  </a:lnTo>
                  <a:lnTo>
                    <a:pt x="3770" y="985"/>
                  </a:lnTo>
                  <a:lnTo>
                    <a:pt x="3770" y="1018"/>
                  </a:lnTo>
                  <a:lnTo>
                    <a:pt x="3770" y="1018"/>
                  </a:lnTo>
                  <a:close/>
                  <a:moveTo>
                    <a:pt x="3770" y="973"/>
                  </a:moveTo>
                  <a:lnTo>
                    <a:pt x="3798" y="973"/>
                  </a:lnTo>
                  <a:lnTo>
                    <a:pt x="3798" y="940"/>
                  </a:lnTo>
                  <a:lnTo>
                    <a:pt x="3770" y="940"/>
                  </a:lnTo>
                  <a:lnTo>
                    <a:pt x="3770" y="973"/>
                  </a:lnTo>
                  <a:lnTo>
                    <a:pt x="3770" y="973"/>
                  </a:lnTo>
                  <a:close/>
                  <a:moveTo>
                    <a:pt x="3770" y="1105"/>
                  </a:moveTo>
                  <a:lnTo>
                    <a:pt x="3798" y="1105"/>
                  </a:lnTo>
                  <a:lnTo>
                    <a:pt x="3798" y="1077"/>
                  </a:lnTo>
                  <a:lnTo>
                    <a:pt x="3770" y="1077"/>
                  </a:lnTo>
                  <a:lnTo>
                    <a:pt x="3770" y="1105"/>
                  </a:lnTo>
                  <a:lnTo>
                    <a:pt x="3770" y="1105"/>
                  </a:lnTo>
                  <a:close/>
                  <a:moveTo>
                    <a:pt x="3770" y="1061"/>
                  </a:moveTo>
                  <a:lnTo>
                    <a:pt x="3798" y="1061"/>
                  </a:lnTo>
                  <a:lnTo>
                    <a:pt x="3798" y="1032"/>
                  </a:lnTo>
                  <a:lnTo>
                    <a:pt x="3770" y="1032"/>
                  </a:lnTo>
                  <a:lnTo>
                    <a:pt x="3770" y="1061"/>
                  </a:lnTo>
                  <a:lnTo>
                    <a:pt x="3770" y="1061"/>
                  </a:lnTo>
                  <a:close/>
                  <a:moveTo>
                    <a:pt x="3770" y="1195"/>
                  </a:moveTo>
                  <a:lnTo>
                    <a:pt x="3798" y="1195"/>
                  </a:lnTo>
                  <a:lnTo>
                    <a:pt x="3798" y="1165"/>
                  </a:lnTo>
                  <a:lnTo>
                    <a:pt x="3770" y="1165"/>
                  </a:lnTo>
                  <a:lnTo>
                    <a:pt x="3770" y="1195"/>
                  </a:lnTo>
                  <a:lnTo>
                    <a:pt x="3770" y="1195"/>
                  </a:lnTo>
                  <a:close/>
                  <a:moveTo>
                    <a:pt x="3770" y="1150"/>
                  </a:moveTo>
                  <a:lnTo>
                    <a:pt x="3798" y="1150"/>
                  </a:lnTo>
                  <a:lnTo>
                    <a:pt x="3798" y="1120"/>
                  </a:lnTo>
                  <a:lnTo>
                    <a:pt x="3770" y="1120"/>
                  </a:lnTo>
                  <a:lnTo>
                    <a:pt x="3770" y="1150"/>
                  </a:lnTo>
                  <a:lnTo>
                    <a:pt x="3770" y="1150"/>
                  </a:lnTo>
                  <a:close/>
                  <a:moveTo>
                    <a:pt x="3770" y="1240"/>
                  </a:moveTo>
                  <a:lnTo>
                    <a:pt x="3798" y="1240"/>
                  </a:lnTo>
                  <a:lnTo>
                    <a:pt x="3798" y="1209"/>
                  </a:lnTo>
                  <a:lnTo>
                    <a:pt x="3770" y="1209"/>
                  </a:lnTo>
                  <a:lnTo>
                    <a:pt x="3770" y="1240"/>
                  </a:lnTo>
                  <a:lnTo>
                    <a:pt x="3770" y="1240"/>
                  </a:lnTo>
                  <a:close/>
                  <a:moveTo>
                    <a:pt x="3770" y="1330"/>
                  </a:moveTo>
                  <a:lnTo>
                    <a:pt x="3798" y="1330"/>
                  </a:lnTo>
                  <a:lnTo>
                    <a:pt x="3798" y="1299"/>
                  </a:lnTo>
                  <a:lnTo>
                    <a:pt x="3770" y="1299"/>
                  </a:lnTo>
                  <a:lnTo>
                    <a:pt x="3770" y="1330"/>
                  </a:lnTo>
                  <a:lnTo>
                    <a:pt x="3770" y="1330"/>
                  </a:lnTo>
                  <a:close/>
                  <a:moveTo>
                    <a:pt x="3815" y="208"/>
                  </a:moveTo>
                  <a:lnTo>
                    <a:pt x="3843" y="208"/>
                  </a:lnTo>
                  <a:lnTo>
                    <a:pt x="3843" y="180"/>
                  </a:lnTo>
                  <a:lnTo>
                    <a:pt x="3815" y="180"/>
                  </a:lnTo>
                  <a:lnTo>
                    <a:pt x="3815" y="208"/>
                  </a:lnTo>
                  <a:lnTo>
                    <a:pt x="3815" y="208"/>
                  </a:lnTo>
                  <a:close/>
                  <a:moveTo>
                    <a:pt x="3815" y="165"/>
                  </a:moveTo>
                  <a:lnTo>
                    <a:pt x="3843" y="165"/>
                  </a:lnTo>
                  <a:lnTo>
                    <a:pt x="3843" y="132"/>
                  </a:lnTo>
                  <a:lnTo>
                    <a:pt x="3815" y="132"/>
                  </a:lnTo>
                  <a:lnTo>
                    <a:pt x="3815" y="165"/>
                  </a:lnTo>
                  <a:lnTo>
                    <a:pt x="3815" y="165"/>
                  </a:lnTo>
                  <a:close/>
                  <a:moveTo>
                    <a:pt x="3815" y="298"/>
                  </a:moveTo>
                  <a:lnTo>
                    <a:pt x="3843" y="298"/>
                  </a:lnTo>
                  <a:lnTo>
                    <a:pt x="3843" y="269"/>
                  </a:lnTo>
                  <a:lnTo>
                    <a:pt x="3815" y="269"/>
                  </a:lnTo>
                  <a:lnTo>
                    <a:pt x="3815" y="298"/>
                  </a:lnTo>
                  <a:lnTo>
                    <a:pt x="3815" y="298"/>
                  </a:lnTo>
                  <a:close/>
                  <a:moveTo>
                    <a:pt x="3815" y="253"/>
                  </a:moveTo>
                  <a:lnTo>
                    <a:pt x="3843" y="253"/>
                  </a:lnTo>
                  <a:lnTo>
                    <a:pt x="3843" y="224"/>
                  </a:lnTo>
                  <a:lnTo>
                    <a:pt x="3815" y="224"/>
                  </a:lnTo>
                  <a:lnTo>
                    <a:pt x="3815" y="253"/>
                  </a:lnTo>
                  <a:lnTo>
                    <a:pt x="3815" y="253"/>
                  </a:lnTo>
                  <a:close/>
                  <a:moveTo>
                    <a:pt x="3815" y="390"/>
                  </a:moveTo>
                  <a:lnTo>
                    <a:pt x="3843" y="390"/>
                  </a:lnTo>
                  <a:lnTo>
                    <a:pt x="3843" y="357"/>
                  </a:lnTo>
                  <a:lnTo>
                    <a:pt x="3815" y="357"/>
                  </a:lnTo>
                  <a:lnTo>
                    <a:pt x="3815" y="390"/>
                  </a:lnTo>
                  <a:lnTo>
                    <a:pt x="3815" y="390"/>
                  </a:lnTo>
                  <a:close/>
                  <a:moveTo>
                    <a:pt x="3815" y="343"/>
                  </a:moveTo>
                  <a:lnTo>
                    <a:pt x="3843" y="343"/>
                  </a:lnTo>
                  <a:lnTo>
                    <a:pt x="3843" y="312"/>
                  </a:lnTo>
                  <a:lnTo>
                    <a:pt x="3815" y="312"/>
                  </a:lnTo>
                  <a:lnTo>
                    <a:pt x="3815" y="343"/>
                  </a:lnTo>
                  <a:lnTo>
                    <a:pt x="3815" y="343"/>
                  </a:lnTo>
                  <a:close/>
                  <a:moveTo>
                    <a:pt x="3815" y="480"/>
                  </a:moveTo>
                  <a:lnTo>
                    <a:pt x="3843" y="480"/>
                  </a:lnTo>
                  <a:lnTo>
                    <a:pt x="3843" y="449"/>
                  </a:lnTo>
                  <a:lnTo>
                    <a:pt x="3815" y="449"/>
                  </a:lnTo>
                  <a:lnTo>
                    <a:pt x="3815" y="480"/>
                  </a:lnTo>
                  <a:lnTo>
                    <a:pt x="3815" y="480"/>
                  </a:lnTo>
                  <a:close/>
                  <a:moveTo>
                    <a:pt x="3815" y="435"/>
                  </a:moveTo>
                  <a:lnTo>
                    <a:pt x="3843" y="435"/>
                  </a:lnTo>
                  <a:lnTo>
                    <a:pt x="3843" y="402"/>
                  </a:lnTo>
                  <a:lnTo>
                    <a:pt x="3815" y="402"/>
                  </a:lnTo>
                  <a:lnTo>
                    <a:pt x="3815" y="435"/>
                  </a:lnTo>
                  <a:lnTo>
                    <a:pt x="3815" y="435"/>
                  </a:lnTo>
                  <a:close/>
                  <a:moveTo>
                    <a:pt x="3815" y="567"/>
                  </a:moveTo>
                  <a:lnTo>
                    <a:pt x="3843" y="567"/>
                  </a:lnTo>
                  <a:lnTo>
                    <a:pt x="3843" y="539"/>
                  </a:lnTo>
                  <a:lnTo>
                    <a:pt x="3815" y="539"/>
                  </a:lnTo>
                  <a:lnTo>
                    <a:pt x="3815" y="567"/>
                  </a:lnTo>
                  <a:lnTo>
                    <a:pt x="3815" y="567"/>
                  </a:lnTo>
                  <a:close/>
                  <a:moveTo>
                    <a:pt x="3815" y="522"/>
                  </a:moveTo>
                  <a:lnTo>
                    <a:pt x="3843" y="522"/>
                  </a:lnTo>
                  <a:lnTo>
                    <a:pt x="3843" y="494"/>
                  </a:lnTo>
                  <a:lnTo>
                    <a:pt x="3815" y="494"/>
                  </a:lnTo>
                  <a:lnTo>
                    <a:pt x="3815" y="522"/>
                  </a:lnTo>
                  <a:lnTo>
                    <a:pt x="3815" y="522"/>
                  </a:lnTo>
                  <a:close/>
                  <a:moveTo>
                    <a:pt x="3815" y="659"/>
                  </a:moveTo>
                  <a:lnTo>
                    <a:pt x="3843" y="659"/>
                  </a:lnTo>
                  <a:lnTo>
                    <a:pt x="3843" y="626"/>
                  </a:lnTo>
                  <a:lnTo>
                    <a:pt x="3815" y="626"/>
                  </a:lnTo>
                  <a:lnTo>
                    <a:pt x="3815" y="659"/>
                  </a:lnTo>
                  <a:lnTo>
                    <a:pt x="3815" y="659"/>
                  </a:lnTo>
                  <a:close/>
                  <a:moveTo>
                    <a:pt x="3815" y="612"/>
                  </a:moveTo>
                  <a:lnTo>
                    <a:pt x="3843" y="612"/>
                  </a:lnTo>
                  <a:lnTo>
                    <a:pt x="3843" y="581"/>
                  </a:lnTo>
                  <a:lnTo>
                    <a:pt x="3815" y="581"/>
                  </a:lnTo>
                  <a:lnTo>
                    <a:pt x="3815" y="612"/>
                  </a:lnTo>
                  <a:lnTo>
                    <a:pt x="3815" y="612"/>
                  </a:lnTo>
                  <a:close/>
                  <a:moveTo>
                    <a:pt x="3815" y="749"/>
                  </a:moveTo>
                  <a:lnTo>
                    <a:pt x="3843" y="749"/>
                  </a:lnTo>
                  <a:lnTo>
                    <a:pt x="3843" y="716"/>
                  </a:lnTo>
                  <a:lnTo>
                    <a:pt x="3815" y="716"/>
                  </a:lnTo>
                  <a:lnTo>
                    <a:pt x="3815" y="749"/>
                  </a:lnTo>
                  <a:lnTo>
                    <a:pt x="3815" y="749"/>
                  </a:lnTo>
                  <a:close/>
                  <a:moveTo>
                    <a:pt x="3815" y="704"/>
                  </a:moveTo>
                  <a:lnTo>
                    <a:pt x="3843" y="704"/>
                  </a:lnTo>
                  <a:lnTo>
                    <a:pt x="3843" y="671"/>
                  </a:lnTo>
                  <a:lnTo>
                    <a:pt x="3815" y="671"/>
                  </a:lnTo>
                  <a:lnTo>
                    <a:pt x="3815" y="704"/>
                  </a:lnTo>
                  <a:lnTo>
                    <a:pt x="3815" y="704"/>
                  </a:lnTo>
                  <a:close/>
                  <a:moveTo>
                    <a:pt x="3815" y="836"/>
                  </a:moveTo>
                  <a:lnTo>
                    <a:pt x="3843" y="836"/>
                  </a:lnTo>
                  <a:lnTo>
                    <a:pt x="3843" y="808"/>
                  </a:lnTo>
                  <a:lnTo>
                    <a:pt x="3815" y="808"/>
                  </a:lnTo>
                  <a:lnTo>
                    <a:pt x="3815" y="836"/>
                  </a:lnTo>
                  <a:lnTo>
                    <a:pt x="3815" y="836"/>
                  </a:lnTo>
                  <a:close/>
                  <a:moveTo>
                    <a:pt x="3815" y="791"/>
                  </a:moveTo>
                  <a:lnTo>
                    <a:pt x="3843" y="791"/>
                  </a:lnTo>
                  <a:lnTo>
                    <a:pt x="3843" y="763"/>
                  </a:lnTo>
                  <a:lnTo>
                    <a:pt x="3815" y="763"/>
                  </a:lnTo>
                  <a:lnTo>
                    <a:pt x="3815" y="791"/>
                  </a:lnTo>
                  <a:lnTo>
                    <a:pt x="3815" y="791"/>
                  </a:lnTo>
                  <a:close/>
                  <a:moveTo>
                    <a:pt x="3815" y="926"/>
                  </a:moveTo>
                  <a:lnTo>
                    <a:pt x="3843" y="926"/>
                  </a:lnTo>
                  <a:lnTo>
                    <a:pt x="3843" y="895"/>
                  </a:lnTo>
                  <a:lnTo>
                    <a:pt x="3815" y="895"/>
                  </a:lnTo>
                  <a:lnTo>
                    <a:pt x="3815" y="926"/>
                  </a:lnTo>
                  <a:lnTo>
                    <a:pt x="3815" y="926"/>
                  </a:lnTo>
                  <a:close/>
                  <a:moveTo>
                    <a:pt x="3815" y="881"/>
                  </a:moveTo>
                  <a:lnTo>
                    <a:pt x="3843" y="881"/>
                  </a:lnTo>
                  <a:lnTo>
                    <a:pt x="3843" y="850"/>
                  </a:lnTo>
                  <a:lnTo>
                    <a:pt x="3815" y="850"/>
                  </a:lnTo>
                  <a:lnTo>
                    <a:pt x="3815" y="881"/>
                  </a:lnTo>
                  <a:lnTo>
                    <a:pt x="3815" y="881"/>
                  </a:lnTo>
                  <a:close/>
                  <a:moveTo>
                    <a:pt x="3815" y="1018"/>
                  </a:moveTo>
                  <a:lnTo>
                    <a:pt x="3843" y="1018"/>
                  </a:lnTo>
                  <a:lnTo>
                    <a:pt x="3843" y="985"/>
                  </a:lnTo>
                  <a:lnTo>
                    <a:pt x="3815" y="985"/>
                  </a:lnTo>
                  <a:lnTo>
                    <a:pt x="3815" y="1018"/>
                  </a:lnTo>
                  <a:lnTo>
                    <a:pt x="3815" y="1018"/>
                  </a:lnTo>
                  <a:close/>
                  <a:moveTo>
                    <a:pt x="3815" y="973"/>
                  </a:moveTo>
                  <a:lnTo>
                    <a:pt x="3843" y="973"/>
                  </a:lnTo>
                  <a:lnTo>
                    <a:pt x="3843" y="940"/>
                  </a:lnTo>
                  <a:lnTo>
                    <a:pt x="3815" y="940"/>
                  </a:lnTo>
                  <a:lnTo>
                    <a:pt x="3815" y="973"/>
                  </a:lnTo>
                  <a:lnTo>
                    <a:pt x="3815" y="973"/>
                  </a:lnTo>
                  <a:close/>
                  <a:moveTo>
                    <a:pt x="3815" y="1105"/>
                  </a:moveTo>
                  <a:lnTo>
                    <a:pt x="3843" y="1105"/>
                  </a:lnTo>
                  <a:lnTo>
                    <a:pt x="3843" y="1077"/>
                  </a:lnTo>
                  <a:lnTo>
                    <a:pt x="3815" y="1077"/>
                  </a:lnTo>
                  <a:lnTo>
                    <a:pt x="3815" y="1105"/>
                  </a:lnTo>
                  <a:lnTo>
                    <a:pt x="3815" y="1105"/>
                  </a:lnTo>
                  <a:close/>
                  <a:moveTo>
                    <a:pt x="3815" y="1061"/>
                  </a:moveTo>
                  <a:lnTo>
                    <a:pt x="3843" y="1061"/>
                  </a:lnTo>
                  <a:lnTo>
                    <a:pt x="3843" y="1032"/>
                  </a:lnTo>
                  <a:lnTo>
                    <a:pt x="3815" y="1032"/>
                  </a:lnTo>
                  <a:lnTo>
                    <a:pt x="3815" y="1061"/>
                  </a:lnTo>
                  <a:lnTo>
                    <a:pt x="3815" y="1061"/>
                  </a:lnTo>
                  <a:close/>
                  <a:moveTo>
                    <a:pt x="3815" y="1150"/>
                  </a:moveTo>
                  <a:lnTo>
                    <a:pt x="3843" y="1150"/>
                  </a:lnTo>
                  <a:lnTo>
                    <a:pt x="3843" y="1120"/>
                  </a:lnTo>
                  <a:lnTo>
                    <a:pt x="3815" y="1120"/>
                  </a:lnTo>
                  <a:lnTo>
                    <a:pt x="3815" y="1150"/>
                  </a:lnTo>
                  <a:lnTo>
                    <a:pt x="3815" y="1150"/>
                  </a:lnTo>
                  <a:close/>
                  <a:moveTo>
                    <a:pt x="3815" y="1287"/>
                  </a:moveTo>
                  <a:lnTo>
                    <a:pt x="3843" y="1287"/>
                  </a:lnTo>
                  <a:lnTo>
                    <a:pt x="3843" y="1254"/>
                  </a:lnTo>
                  <a:lnTo>
                    <a:pt x="3815" y="1254"/>
                  </a:lnTo>
                  <a:lnTo>
                    <a:pt x="3815" y="1287"/>
                  </a:lnTo>
                  <a:lnTo>
                    <a:pt x="3815" y="1287"/>
                  </a:lnTo>
                  <a:close/>
                  <a:moveTo>
                    <a:pt x="3815" y="1375"/>
                  </a:moveTo>
                  <a:lnTo>
                    <a:pt x="3843" y="1375"/>
                  </a:lnTo>
                  <a:lnTo>
                    <a:pt x="3843" y="1346"/>
                  </a:lnTo>
                  <a:lnTo>
                    <a:pt x="3815" y="1346"/>
                  </a:lnTo>
                  <a:lnTo>
                    <a:pt x="3815" y="1375"/>
                  </a:lnTo>
                  <a:lnTo>
                    <a:pt x="3815" y="1375"/>
                  </a:lnTo>
                  <a:close/>
                  <a:moveTo>
                    <a:pt x="3815" y="1420"/>
                  </a:moveTo>
                  <a:lnTo>
                    <a:pt x="3843" y="1420"/>
                  </a:lnTo>
                  <a:lnTo>
                    <a:pt x="3843" y="1389"/>
                  </a:lnTo>
                  <a:lnTo>
                    <a:pt x="3815" y="1389"/>
                  </a:lnTo>
                  <a:lnTo>
                    <a:pt x="3815" y="1420"/>
                  </a:lnTo>
                  <a:lnTo>
                    <a:pt x="3815" y="1420"/>
                  </a:lnTo>
                  <a:close/>
                  <a:moveTo>
                    <a:pt x="3857" y="208"/>
                  </a:moveTo>
                  <a:lnTo>
                    <a:pt x="3888" y="208"/>
                  </a:lnTo>
                  <a:lnTo>
                    <a:pt x="3888" y="180"/>
                  </a:lnTo>
                  <a:lnTo>
                    <a:pt x="3857" y="180"/>
                  </a:lnTo>
                  <a:lnTo>
                    <a:pt x="3857" y="208"/>
                  </a:lnTo>
                  <a:lnTo>
                    <a:pt x="3857" y="208"/>
                  </a:lnTo>
                  <a:close/>
                  <a:moveTo>
                    <a:pt x="3857" y="120"/>
                  </a:moveTo>
                  <a:lnTo>
                    <a:pt x="3888" y="120"/>
                  </a:lnTo>
                  <a:lnTo>
                    <a:pt x="3888" y="87"/>
                  </a:lnTo>
                  <a:lnTo>
                    <a:pt x="3857" y="87"/>
                  </a:lnTo>
                  <a:lnTo>
                    <a:pt x="3857" y="120"/>
                  </a:lnTo>
                  <a:lnTo>
                    <a:pt x="3857" y="120"/>
                  </a:lnTo>
                  <a:close/>
                  <a:moveTo>
                    <a:pt x="3857" y="165"/>
                  </a:moveTo>
                  <a:lnTo>
                    <a:pt x="3888" y="165"/>
                  </a:lnTo>
                  <a:lnTo>
                    <a:pt x="3888" y="132"/>
                  </a:lnTo>
                  <a:lnTo>
                    <a:pt x="3857" y="132"/>
                  </a:lnTo>
                  <a:lnTo>
                    <a:pt x="3857" y="165"/>
                  </a:lnTo>
                  <a:lnTo>
                    <a:pt x="3857" y="165"/>
                  </a:lnTo>
                  <a:close/>
                  <a:moveTo>
                    <a:pt x="3857" y="298"/>
                  </a:moveTo>
                  <a:lnTo>
                    <a:pt x="3888" y="298"/>
                  </a:lnTo>
                  <a:lnTo>
                    <a:pt x="3888" y="269"/>
                  </a:lnTo>
                  <a:lnTo>
                    <a:pt x="3857" y="269"/>
                  </a:lnTo>
                  <a:lnTo>
                    <a:pt x="3857" y="298"/>
                  </a:lnTo>
                  <a:lnTo>
                    <a:pt x="3857" y="298"/>
                  </a:lnTo>
                  <a:close/>
                  <a:moveTo>
                    <a:pt x="3857" y="253"/>
                  </a:moveTo>
                  <a:lnTo>
                    <a:pt x="3888" y="253"/>
                  </a:lnTo>
                  <a:lnTo>
                    <a:pt x="3888" y="224"/>
                  </a:lnTo>
                  <a:lnTo>
                    <a:pt x="3857" y="224"/>
                  </a:lnTo>
                  <a:lnTo>
                    <a:pt x="3857" y="253"/>
                  </a:lnTo>
                  <a:lnTo>
                    <a:pt x="3857" y="253"/>
                  </a:lnTo>
                  <a:close/>
                  <a:moveTo>
                    <a:pt x="3857" y="390"/>
                  </a:moveTo>
                  <a:lnTo>
                    <a:pt x="3888" y="390"/>
                  </a:lnTo>
                  <a:lnTo>
                    <a:pt x="3888" y="357"/>
                  </a:lnTo>
                  <a:lnTo>
                    <a:pt x="3857" y="357"/>
                  </a:lnTo>
                  <a:lnTo>
                    <a:pt x="3857" y="390"/>
                  </a:lnTo>
                  <a:lnTo>
                    <a:pt x="3857" y="390"/>
                  </a:lnTo>
                  <a:close/>
                  <a:moveTo>
                    <a:pt x="3857" y="343"/>
                  </a:moveTo>
                  <a:lnTo>
                    <a:pt x="3888" y="343"/>
                  </a:lnTo>
                  <a:lnTo>
                    <a:pt x="3888" y="312"/>
                  </a:lnTo>
                  <a:lnTo>
                    <a:pt x="3857" y="312"/>
                  </a:lnTo>
                  <a:lnTo>
                    <a:pt x="3857" y="343"/>
                  </a:lnTo>
                  <a:lnTo>
                    <a:pt x="3857" y="343"/>
                  </a:lnTo>
                  <a:close/>
                  <a:moveTo>
                    <a:pt x="3857" y="480"/>
                  </a:moveTo>
                  <a:lnTo>
                    <a:pt x="3888" y="480"/>
                  </a:lnTo>
                  <a:lnTo>
                    <a:pt x="3888" y="449"/>
                  </a:lnTo>
                  <a:lnTo>
                    <a:pt x="3857" y="449"/>
                  </a:lnTo>
                  <a:lnTo>
                    <a:pt x="3857" y="480"/>
                  </a:lnTo>
                  <a:lnTo>
                    <a:pt x="3857" y="480"/>
                  </a:lnTo>
                  <a:close/>
                  <a:moveTo>
                    <a:pt x="3857" y="435"/>
                  </a:moveTo>
                  <a:lnTo>
                    <a:pt x="3888" y="435"/>
                  </a:lnTo>
                  <a:lnTo>
                    <a:pt x="3888" y="402"/>
                  </a:lnTo>
                  <a:lnTo>
                    <a:pt x="3857" y="402"/>
                  </a:lnTo>
                  <a:lnTo>
                    <a:pt x="3857" y="435"/>
                  </a:lnTo>
                  <a:lnTo>
                    <a:pt x="3857" y="435"/>
                  </a:lnTo>
                  <a:close/>
                  <a:moveTo>
                    <a:pt x="3857" y="567"/>
                  </a:moveTo>
                  <a:lnTo>
                    <a:pt x="3888" y="567"/>
                  </a:lnTo>
                  <a:lnTo>
                    <a:pt x="3888" y="539"/>
                  </a:lnTo>
                  <a:lnTo>
                    <a:pt x="3857" y="539"/>
                  </a:lnTo>
                  <a:lnTo>
                    <a:pt x="3857" y="567"/>
                  </a:lnTo>
                  <a:lnTo>
                    <a:pt x="3857" y="567"/>
                  </a:lnTo>
                  <a:close/>
                  <a:moveTo>
                    <a:pt x="3857" y="522"/>
                  </a:moveTo>
                  <a:lnTo>
                    <a:pt x="3888" y="522"/>
                  </a:lnTo>
                  <a:lnTo>
                    <a:pt x="3888" y="494"/>
                  </a:lnTo>
                  <a:lnTo>
                    <a:pt x="3857" y="494"/>
                  </a:lnTo>
                  <a:lnTo>
                    <a:pt x="3857" y="522"/>
                  </a:lnTo>
                  <a:lnTo>
                    <a:pt x="3857" y="522"/>
                  </a:lnTo>
                  <a:close/>
                  <a:moveTo>
                    <a:pt x="3857" y="659"/>
                  </a:moveTo>
                  <a:lnTo>
                    <a:pt x="3888" y="659"/>
                  </a:lnTo>
                  <a:lnTo>
                    <a:pt x="3888" y="626"/>
                  </a:lnTo>
                  <a:lnTo>
                    <a:pt x="3857" y="626"/>
                  </a:lnTo>
                  <a:lnTo>
                    <a:pt x="3857" y="659"/>
                  </a:lnTo>
                  <a:lnTo>
                    <a:pt x="3857" y="659"/>
                  </a:lnTo>
                  <a:close/>
                  <a:moveTo>
                    <a:pt x="3857" y="612"/>
                  </a:moveTo>
                  <a:lnTo>
                    <a:pt x="3888" y="612"/>
                  </a:lnTo>
                  <a:lnTo>
                    <a:pt x="3888" y="581"/>
                  </a:lnTo>
                  <a:lnTo>
                    <a:pt x="3857" y="581"/>
                  </a:lnTo>
                  <a:lnTo>
                    <a:pt x="3857" y="612"/>
                  </a:lnTo>
                  <a:lnTo>
                    <a:pt x="3857" y="612"/>
                  </a:lnTo>
                  <a:close/>
                  <a:moveTo>
                    <a:pt x="3857" y="749"/>
                  </a:moveTo>
                  <a:lnTo>
                    <a:pt x="3888" y="749"/>
                  </a:lnTo>
                  <a:lnTo>
                    <a:pt x="3888" y="716"/>
                  </a:lnTo>
                  <a:lnTo>
                    <a:pt x="3857" y="716"/>
                  </a:lnTo>
                  <a:lnTo>
                    <a:pt x="3857" y="749"/>
                  </a:lnTo>
                  <a:lnTo>
                    <a:pt x="3857" y="749"/>
                  </a:lnTo>
                  <a:close/>
                  <a:moveTo>
                    <a:pt x="3857" y="704"/>
                  </a:moveTo>
                  <a:lnTo>
                    <a:pt x="3888" y="704"/>
                  </a:lnTo>
                  <a:lnTo>
                    <a:pt x="3888" y="671"/>
                  </a:lnTo>
                  <a:lnTo>
                    <a:pt x="3857" y="671"/>
                  </a:lnTo>
                  <a:lnTo>
                    <a:pt x="3857" y="704"/>
                  </a:lnTo>
                  <a:lnTo>
                    <a:pt x="3857" y="704"/>
                  </a:lnTo>
                  <a:close/>
                  <a:moveTo>
                    <a:pt x="3857" y="836"/>
                  </a:moveTo>
                  <a:lnTo>
                    <a:pt x="3888" y="836"/>
                  </a:lnTo>
                  <a:lnTo>
                    <a:pt x="3888" y="808"/>
                  </a:lnTo>
                  <a:lnTo>
                    <a:pt x="3857" y="808"/>
                  </a:lnTo>
                  <a:lnTo>
                    <a:pt x="3857" y="836"/>
                  </a:lnTo>
                  <a:lnTo>
                    <a:pt x="3857" y="836"/>
                  </a:lnTo>
                  <a:close/>
                  <a:moveTo>
                    <a:pt x="3857" y="791"/>
                  </a:moveTo>
                  <a:lnTo>
                    <a:pt x="3888" y="791"/>
                  </a:lnTo>
                  <a:lnTo>
                    <a:pt x="3888" y="763"/>
                  </a:lnTo>
                  <a:lnTo>
                    <a:pt x="3857" y="763"/>
                  </a:lnTo>
                  <a:lnTo>
                    <a:pt x="3857" y="791"/>
                  </a:lnTo>
                  <a:lnTo>
                    <a:pt x="3857" y="791"/>
                  </a:lnTo>
                  <a:close/>
                  <a:moveTo>
                    <a:pt x="3857" y="926"/>
                  </a:moveTo>
                  <a:lnTo>
                    <a:pt x="3888" y="926"/>
                  </a:lnTo>
                  <a:lnTo>
                    <a:pt x="3888" y="895"/>
                  </a:lnTo>
                  <a:lnTo>
                    <a:pt x="3857" y="895"/>
                  </a:lnTo>
                  <a:lnTo>
                    <a:pt x="3857" y="926"/>
                  </a:lnTo>
                  <a:lnTo>
                    <a:pt x="3857" y="926"/>
                  </a:lnTo>
                  <a:close/>
                  <a:moveTo>
                    <a:pt x="3857" y="881"/>
                  </a:moveTo>
                  <a:lnTo>
                    <a:pt x="3888" y="881"/>
                  </a:lnTo>
                  <a:lnTo>
                    <a:pt x="3888" y="850"/>
                  </a:lnTo>
                  <a:lnTo>
                    <a:pt x="3857" y="850"/>
                  </a:lnTo>
                  <a:lnTo>
                    <a:pt x="3857" y="881"/>
                  </a:lnTo>
                  <a:lnTo>
                    <a:pt x="3857" y="881"/>
                  </a:lnTo>
                  <a:close/>
                  <a:moveTo>
                    <a:pt x="3857" y="1018"/>
                  </a:moveTo>
                  <a:lnTo>
                    <a:pt x="3888" y="1018"/>
                  </a:lnTo>
                  <a:lnTo>
                    <a:pt x="3888" y="985"/>
                  </a:lnTo>
                  <a:lnTo>
                    <a:pt x="3857" y="985"/>
                  </a:lnTo>
                  <a:lnTo>
                    <a:pt x="3857" y="1018"/>
                  </a:lnTo>
                  <a:lnTo>
                    <a:pt x="3857" y="1018"/>
                  </a:lnTo>
                  <a:close/>
                  <a:moveTo>
                    <a:pt x="3857" y="973"/>
                  </a:moveTo>
                  <a:lnTo>
                    <a:pt x="3888" y="973"/>
                  </a:lnTo>
                  <a:lnTo>
                    <a:pt x="3888" y="940"/>
                  </a:lnTo>
                  <a:lnTo>
                    <a:pt x="3857" y="940"/>
                  </a:lnTo>
                  <a:lnTo>
                    <a:pt x="3857" y="973"/>
                  </a:lnTo>
                  <a:lnTo>
                    <a:pt x="3857" y="973"/>
                  </a:lnTo>
                  <a:close/>
                  <a:moveTo>
                    <a:pt x="3857" y="1105"/>
                  </a:moveTo>
                  <a:lnTo>
                    <a:pt x="3888" y="1105"/>
                  </a:lnTo>
                  <a:lnTo>
                    <a:pt x="3888" y="1077"/>
                  </a:lnTo>
                  <a:lnTo>
                    <a:pt x="3857" y="1077"/>
                  </a:lnTo>
                  <a:lnTo>
                    <a:pt x="3857" y="1105"/>
                  </a:lnTo>
                  <a:lnTo>
                    <a:pt x="3857" y="1105"/>
                  </a:lnTo>
                  <a:close/>
                  <a:moveTo>
                    <a:pt x="3857" y="1061"/>
                  </a:moveTo>
                  <a:lnTo>
                    <a:pt x="3888" y="1061"/>
                  </a:lnTo>
                  <a:lnTo>
                    <a:pt x="3888" y="1032"/>
                  </a:lnTo>
                  <a:lnTo>
                    <a:pt x="3857" y="1032"/>
                  </a:lnTo>
                  <a:lnTo>
                    <a:pt x="3857" y="1061"/>
                  </a:lnTo>
                  <a:lnTo>
                    <a:pt x="3857" y="1061"/>
                  </a:lnTo>
                  <a:close/>
                  <a:moveTo>
                    <a:pt x="3857" y="1195"/>
                  </a:moveTo>
                  <a:lnTo>
                    <a:pt x="3888" y="1195"/>
                  </a:lnTo>
                  <a:lnTo>
                    <a:pt x="3888" y="1165"/>
                  </a:lnTo>
                  <a:lnTo>
                    <a:pt x="3857" y="1165"/>
                  </a:lnTo>
                  <a:lnTo>
                    <a:pt x="3857" y="1195"/>
                  </a:lnTo>
                  <a:lnTo>
                    <a:pt x="3857" y="1195"/>
                  </a:lnTo>
                  <a:close/>
                  <a:moveTo>
                    <a:pt x="3857" y="1150"/>
                  </a:moveTo>
                  <a:lnTo>
                    <a:pt x="3888" y="1150"/>
                  </a:lnTo>
                  <a:lnTo>
                    <a:pt x="3888" y="1120"/>
                  </a:lnTo>
                  <a:lnTo>
                    <a:pt x="3857" y="1120"/>
                  </a:lnTo>
                  <a:lnTo>
                    <a:pt x="3857" y="1150"/>
                  </a:lnTo>
                  <a:lnTo>
                    <a:pt x="3857" y="1150"/>
                  </a:lnTo>
                  <a:close/>
                  <a:moveTo>
                    <a:pt x="3857" y="1330"/>
                  </a:moveTo>
                  <a:lnTo>
                    <a:pt x="3888" y="1330"/>
                  </a:lnTo>
                  <a:lnTo>
                    <a:pt x="3888" y="1299"/>
                  </a:lnTo>
                  <a:lnTo>
                    <a:pt x="3857" y="1299"/>
                  </a:lnTo>
                  <a:lnTo>
                    <a:pt x="3857" y="1330"/>
                  </a:lnTo>
                  <a:lnTo>
                    <a:pt x="3857" y="1330"/>
                  </a:lnTo>
                  <a:close/>
                  <a:moveTo>
                    <a:pt x="3857" y="1420"/>
                  </a:moveTo>
                  <a:lnTo>
                    <a:pt x="3888" y="1420"/>
                  </a:lnTo>
                  <a:lnTo>
                    <a:pt x="3888" y="1389"/>
                  </a:lnTo>
                  <a:lnTo>
                    <a:pt x="3857" y="1389"/>
                  </a:lnTo>
                  <a:lnTo>
                    <a:pt x="3857" y="1420"/>
                  </a:lnTo>
                  <a:lnTo>
                    <a:pt x="3857" y="1420"/>
                  </a:lnTo>
                  <a:close/>
                  <a:moveTo>
                    <a:pt x="3857" y="1465"/>
                  </a:moveTo>
                  <a:lnTo>
                    <a:pt x="3888" y="1465"/>
                  </a:lnTo>
                  <a:lnTo>
                    <a:pt x="3888" y="1434"/>
                  </a:lnTo>
                  <a:lnTo>
                    <a:pt x="3857" y="1434"/>
                  </a:lnTo>
                  <a:lnTo>
                    <a:pt x="3857" y="1465"/>
                  </a:lnTo>
                  <a:lnTo>
                    <a:pt x="3857" y="1465"/>
                  </a:lnTo>
                  <a:close/>
                  <a:moveTo>
                    <a:pt x="3902" y="208"/>
                  </a:moveTo>
                  <a:lnTo>
                    <a:pt x="3933" y="208"/>
                  </a:lnTo>
                  <a:lnTo>
                    <a:pt x="3933" y="180"/>
                  </a:lnTo>
                  <a:lnTo>
                    <a:pt x="3902" y="180"/>
                  </a:lnTo>
                  <a:lnTo>
                    <a:pt x="3902" y="208"/>
                  </a:lnTo>
                  <a:lnTo>
                    <a:pt x="3902" y="208"/>
                  </a:lnTo>
                  <a:close/>
                  <a:moveTo>
                    <a:pt x="3902" y="165"/>
                  </a:moveTo>
                  <a:lnTo>
                    <a:pt x="3933" y="165"/>
                  </a:lnTo>
                  <a:lnTo>
                    <a:pt x="3933" y="132"/>
                  </a:lnTo>
                  <a:lnTo>
                    <a:pt x="3902" y="132"/>
                  </a:lnTo>
                  <a:lnTo>
                    <a:pt x="3902" y="165"/>
                  </a:lnTo>
                  <a:lnTo>
                    <a:pt x="3902" y="165"/>
                  </a:lnTo>
                  <a:close/>
                  <a:moveTo>
                    <a:pt x="3902" y="298"/>
                  </a:moveTo>
                  <a:lnTo>
                    <a:pt x="3933" y="298"/>
                  </a:lnTo>
                  <a:lnTo>
                    <a:pt x="3933" y="269"/>
                  </a:lnTo>
                  <a:lnTo>
                    <a:pt x="3902" y="269"/>
                  </a:lnTo>
                  <a:lnTo>
                    <a:pt x="3902" y="298"/>
                  </a:lnTo>
                  <a:lnTo>
                    <a:pt x="3902" y="298"/>
                  </a:lnTo>
                  <a:close/>
                  <a:moveTo>
                    <a:pt x="3902" y="253"/>
                  </a:moveTo>
                  <a:lnTo>
                    <a:pt x="3933" y="253"/>
                  </a:lnTo>
                  <a:lnTo>
                    <a:pt x="3933" y="224"/>
                  </a:lnTo>
                  <a:lnTo>
                    <a:pt x="3902" y="224"/>
                  </a:lnTo>
                  <a:lnTo>
                    <a:pt x="3902" y="253"/>
                  </a:lnTo>
                  <a:lnTo>
                    <a:pt x="3902" y="253"/>
                  </a:lnTo>
                  <a:close/>
                  <a:moveTo>
                    <a:pt x="3902" y="390"/>
                  </a:moveTo>
                  <a:lnTo>
                    <a:pt x="3933" y="390"/>
                  </a:lnTo>
                  <a:lnTo>
                    <a:pt x="3933" y="357"/>
                  </a:lnTo>
                  <a:lnTo>
                    <a:pt x="3902" y="357"/>
                  </a:lnTo>
                  <a:lnTo>
                    <a:pt x="3902" y="390"/>
                  </a:lnTo>
                  <a:lnTo>
                    <a:pt x="3902" y="390"/>
                  </a:lnTo>
                  <a:close/>
                  <a:moveTo>
                    <a:pt x="3902" y="343"/>
                  </a:moveTo>
                  <a:lnTo>
                    <a:pt x="3933" y="343"/>
                  </a:lnTo>
                  <a:lnTo>
                    <a:pt x="3933" y="312"/>
                  </a:lnTo>
                  <a:lnTo>
                    <a:pt x="3902" y="312"/>
                  </a:lnTo>
                  <a:lnTo>
                    <a:pt x="3902" y="343"/>
                  </a:lnTo>
                  <a:lnTo>
                    <a:pt x="3902" y="343"/>
                  </a:lnTo>
                  <a:close/>
                  <a:moveTo>
                    <a:pt x="3902" y="480"/>
                  </a:moveTo>
                  <a:lnTo>
                    <a:pt x="3933" y="480"/>
                  </a:lnTo>
                  <a:lnTo>
                    <a:pt x="3933" y="449"/>
                  </a:lnTo>
                  <a:lnTo>
                    <a:pt x="3902" y="449"/>
                  </a:lnTo>
                  <a:lnTo>
                    <a:pt x="3902" y="480"/>
                  </a:lnTo>
                  <a:lnTo>
                    <a:pt x="3902" y="480"/>
                  </a:lnTo>
                  <a:close/>
                  <a:moveTo>
                    <a:pt x="3902" y="435"/>
                  </a:moveTo>
                  <a:lnTo>
                    <a:pt x="3933" y="435"/>
                  </a:lnTo>
                  <a:lnTo>
                    <a:pt x="3933" y="402"/>
                  </a:lnTo>
                  <a:lnTo>
                    <a:pt x="3902" y="402"/>
                  </a:lnTo>
                  <a:lnTo>
                    <a:pt x="3902" y="435"/>
                  </a:lnTo>
                  <a:lnTo>
                    <a:pt x="3902" y="435"/>
                  </a:lnTo>
                  <a:close/>
                  <a:moveTo>
                    <a:pt x="3902" y="567"/>
                  </a:moveTo>
                  <a:lnTo>
                    <a:pt x="3933" y="567"/>
                  </a:lnTo>
                  <a:lnTo>
                    <a:pt x="3933" y="539"/>
                  </a:lnTo>
                  <a:lnTo>
                    <a:pt x="3902" y="539"/>
                  </a:lnTo>
                  <a:lnTo>
                    <a:pt x="3902" y="567"/>
                  </a:lnTo>
                  <a:lnTo>
                    <a:pt x="3902" y="567"/>
                  </a:lnTo>
                  <a:close/>
                  <a:moveTo>
                    <a:pt x="3902" y="522"/>
                  </a:moveTo>
                  <a:lnTo>
                    <a:pt x="3933" y="522"/>
                  </a:lnTo>
                  <a:lnTo>
                    <a:pt x="3933" y="494"/>
                  </a:lnTo>
                  <a:lnTo>
                    <a:pt x="3902" y="494"/>
                  </a:lnTo>
                  <a:lnTo>
                    <a:pt x="3902" y="522"/>
                  </a:lnTo>
                  <a:lnTo>
                    <a:pt x="3902" y="522"/>
                  </a:lnTo>
                  <a:close/>
                  <a:moveTo>
                    <a:pt x="3902" y="659"/>
                  </a:moveTo>
                  <a:lnTo>
                    <a:pt x="3933" y="659"/>
                  </a:lnTo>
                  <a:lnTo>
                    <a:pt x="3933" y="626"/>
                  </a:lnTo>
                  <a:lnTo>
                    <a:pt x="3902" y="626"/>
                  </a:lnTo>
                  <a:lnTo>
                    <a:pt x="3902" y="659"/>
                  </a:lnTo>
                  <a:lnTo>
                    <a:pt x="3902" y="659"/>
                  </a:lnTo>
                  <a:close/>
                  <a:moveTo>
                    <a:pt x="3902" y="612"/>
                  </a:moveTo>
                  <a:lnTo>
                    <a:pt x="3933" y="612"/>
                  </a:lnTo>
                  <a:lnTo>
                    <a:pt x="3933" y="581"/>
                  </a:lnTo>
                  <a:lnTo>
                    <a:pt x="3902" y="581"/>
                  </a:lnTo>
                  <a:lnTo>
                    <a:pt x="3902" y="612"/>
                  </a:lnTo>
                  <a:lnTo>
                    <a:pt x="3902" y="612"/>
                  </a:lnTo>
                  <a:close/>
                  <a:moveTo>
                    <a:pt x="3902" y="749"/>
                  </a:moveTo>
                  <a:lnTo>
                    <a:pt x="3933" y="749"/>
                  </a:lnTo>
                  <a:lnTo>
                    <a:pt x="3933" y="716"/>
                  </a:lnTo>
                  <a:lnTo>
                    <a:pt x="3902" y="716"/>
                  </a:lnTo>
                  <a:lnTo>
                    <a:pt x="3902" y="749"/>
                  </a:lnTo>
                  <a:lnTo>
                    <a:pt x="3902" y="749"/>
                  </a:lnTo>
                  <a:close/>
                  <a:moveTo>
                    <a:pt x="3902" y="704"/>
                  </a:moveTo>
                  <a:lnTo>
                    <a:pt x="3933" y="704"/>
                  </a:lnTo>
                  <a:lnTo>
                    <a:pt x="3933" y="671"/>
                  </a:lnTo>
                  <a:lnTo>
                    <a:pt x="3902" y="671"/>
                  </a:lnTo>
                  <a:lnTo>
                    <a:pt x="3902" y="704"/>
                  </a:lnTo>
                  <a:lnTo>
                    <a:pt x="3902" y="704"/>
                  </a:lnTo>
                  <a:close/>
                  <a:moveTo>
                    <a:pt x="3902" y="836"/>
                  </a:moveTo>
                  <a:lnTo>
                    <a:pt x="3933" y="836"/>
                  </a:lnTo>
                  <a:lnTo>
                    <a:pt x="3933" y="808"/>
                  </a:lnTo>
                  <a:lnTo>
                    <a:pt x="3902" y="808"/>
                  </a:lnTo>
                  <a:lnTo>
                    <a:pt x="3902" y="836"/>
                  </a:lnTo>
                  <a:lnTo>
                    <a:pt x="3902" y="836"/>
                  </a:lnTo>
                  <a:close/>
                  <a:moveTo>
                    <a:pt x="3902" y="791"/>
                  </a:moveTo>
                  <a:lnTo>
                    <a:pt x="3933" y="791"/>
                  </a:lnTo>
                  <a:lnTo>
                    <a:pt x="3933" y="763"/>
                  </a:lnTo>
                  <a:lnTo>
                    <a:pt x="3902" y="763"/>
                  </a:lnTo>
                  <a:lnTo>
                    <a:pt x="3902" y="791"/>
                  </a:lnTo>
                  <a:lnTo>
                    <a:pt x="3902" y="791"/>
                  </a:lnTo>
                  <a:close/>
                  <a:moveTo>
                    <a:pt x="3902" y="926"/>
                  </a:moveTo>
                  <a:lnTo>
                    <a:pt x="3933" y="926"/>
                  </a:lnTo>
                  <a:lnTo>
                    <a:pt x="3933" y="895"/>
                  </a:lnTo>
                  <a:lnTo>
                    <a:pt x="3902" y="895"/>
                  </a:lnTo>
                  <a:lnTo>
                    <a:pt x="3902" y="926"/>
                  </a:lnTo>
                  <a:lnTo>
                    <a:pt x="3902" y="926"/>
                  </a:lnTo>
                  <a:close/>
                  <a:moveTo>
                    <a:pt x="3902" y="881"/>
                  </a:moveTo>
                  <a:lnTo>
                    <a:pt x="3933" y="881"/>
                  </a:lnTo>
                  <a:lnTo>
                    <a:pt x="3933" y="850"/>
                  </a:lnTo>
                  <a:lnTo>
                    <a:pt x="3902" y="850"/>
                  </a:lnTo>
                  <a:lnTo>
                    <a:pt x="3902" y="881"/>
                  </a:lnTo>
                  <a:lnTo>
                    <a:pt x="3902" y="881"/>
                  </a:lnTo>
                  <a:close/>
                  <a:moveTo>
                    <a:pt x="3902" y="973"/>
                  </a:moveTo>
                  <a:lnTo>
                    <a:pt x="3933" y="973"/>
                  </a:lnTo>
                  <a:lnTo>
                    <a:pt x="3933" y="940"/>
                  </a:lnTo>
                  <a:lnTo>
                    <a:pt x="3902" y="940"/>
                  </a:lnTo>
                  <a:lnTo>
                    <a:pt x="3902" y="973"/>
                  </a:lnTo>
                  <a:lnTo>
                    <a:pt x="3902" y="973"/>
                  </a:lnTo>
                  <a:close/>
                  <a:moveTo>
                    <a:pt x="3902" y="1105"/>
                  </a:moveTo>
                  <a:lnTo>
                    <a:pt x="3933" y="1105"/>
                  </a:lnTo>
                  <a:lnTo>
                    <a:pt x="3933" y="1077"/>
                  </a:lnTo>
                  <a:lnTo>
                    <a:pt x="3902" y="1077"/>
                  </a:lnTo>
                  <a:lnTo>
                    <a:pt x="3902" y="1105"/>
                  </a:lnTo>
                  <a:lnTo>
                    <a:pt x="3902" y="1105"/>
                  </a:lnTo>
                  <a:close/>
                  <a:moveTo>
                    <a:pt x="3902" y="1195"/>
                  </a:moveTo>
                  <a:lnTo>
                    <a:pt x="3933" y="1195"/>
                  </a:lnTo>
                  <a:lnTo>
                    <a:pt x="3933" y="1165"/>
                  </a:lnTo>
                  <a:lnTo>
                    <a:pt x="3902" y="1165"/>
                  </a:lnTo>
                  <a:lnTo>
                    <a:pt x="3902" y="1195"/>
                  </a:lnTo>
                  <a:lnTo>
                    <a:pt x="3902" y="1195"/>
                  </a:lnTo>
                  <a:close/>
                  <a:moveTo>
                    <a:pt x="3902" y="1150"/>
                  </a:moveTo>
                  <a:lnTo>
                    <a:pt x="3933" y="1150"/>
                  </a:lnTo>
                  <a:lnTo>
                    <a:pt x="3933" y="1120"/>
                  </a:lnTo>
                  <a:lnTo>
                    <a:pt x="3902" y="1120"/>
                  </a:lnTo>
                  <a:lnTo>
                    <a:pt x="3902" y="1150"/>
                  </a:lnTo>
                  <a:lnTo>
                    <a:pt x="3902" y="1150"/>
                  </a:lnTo>
                  <a:close/>
                  <a:moveTo>
                    <a:pt x="3902" y="1465"/>
                  </a:moveTo>
                  <a:lnTo>
                    <a:pt x="3933" y="1465"/>
                  </a:lnTo>
                  <a:lnTo>
                    <a:pt x="3933" y="1434"/>
                  </a:lnTo>
                  <a:lnTo>
                    <a:pt x="3902" y="1434"/>
                  </a:lnTo>
                  <a:lnTo>
                    <a:pt x="3902" y="1465"/>
                  </a:lnTo>
                  <a:lnTo>
                    <a:pt x="3902" y="1465"/>
                  </a:lnTo>
                  <a:close/>
                  <a:moveTo>
                    <a:pt x="3902" y="1509"/>
                  </a:moveTo>
                  <a:lnTo>
                    <a:pt x="3933" y="1509"/>
                  </a:lnTo>
                  <a:lnTo>
                    <a:pt x="3933" y="1479"/>
                  </a:lnTo>
                  <a:lnTo>
                    <a:pt x="3902" y="1479"/>
                  </a:lnTo>
                  <a:lnTo>
                    <a:pt x="3902" y="1509"/>
                  </a:lnTo>
                  <a:lnTo>
                    <a:pt x="3902" y="1509"/>
                  </a:lnTo>
                  <a:close/>
                  <a:moveTo>
                    <a:pt x="3947" y="208"/>
                  </a:moveTo>
                  <a:lnTo>
                    <a:pt x="3980" y="208"/>
                  </a:lnTo>
                  <a:lnTo>
                    <a:pt x="3980" y="180"/>
                  </a:lnTo>
                  <a:lnTo>
                    <a:pt x="3947" y="180"/>
                  </a:lnTo>
                  <a:lnTo>
                    <a:pt x="3947" y="208"/>
                  </a:lnTo>
                  <a:lnTo>
                    <a:pt x="3947" y="208"/>
                  </a:lnTo>
                  <a:close/>
                  <a:moveTo>
                    <a:pt x="3947" y="165"/>
                  </a:moveTo>
                  <a:lnTo>
                    <a:pt x="3980" y="165"/>
                  </a:lnTo>
                  <a:lnTo>
                    <a:pt x="3980" y="132"/>
                  </a:lnTo>
                  <a:lnTo>
                    <a:pt x="3947" y="132"/>
                  </a:lnTo>
                  <a:lnTo>
                    <a:pt x="3947" y="165"/>
                  </a:lnTo>
                  <a:lnTo>
                    <a:pt x="3947" y="165"/>
                  </a:lnTo>
                  <a:close/>
                  <a:moveTo>
                    <a:pt x="3947" y="298"/>
                  </a:moveTo>
                  <a:lnTo>
                    <a:pt x="3980" y="298"/>
                  </a:lnTo>
                  <a:lnTo>
                    <a:pt x="3980" y="269"/>
                  </a:lnTo>
                  <a:lnTo>
                    <a:pt x="3947" y="269"/>
                  </a:lnTo>
                  <a:lnTo>
                    <a:pt x="3947" y="298"/>
                  </a:lnTo>
                  <a:lnTo>
                    <a:pt x="3947" y="298"/>
                  </a:lnTo>
                  <a:close/>
                  <a:moveTo>
                    <a:pt x="3947" y="253"/>
                  </a:moveTo>
                  <a:lnTo>
                    <a:pt x="3980" y="253"/>
                  </a:lnTo>
                  <a:lnTo>
                    <a:pt x="3980" y="224"/>
                  </a:lnTo>
                  <a:lnTo>
                    <a:pt x="3947" y="224"/>
                  </a:lnTo>
                  <a:lnTo>
                    <a:pt x="3947" y="253"/>
                  </a:lnTo>
                  <a:lnTo>
                    <a:pt x="3947" y="253"/>
                  </a:lnTo>
                  <a:close/>
                  <a:moveTo>
                    <a:pt x="3947" y="390"/>
                  </a:moveTo>
                  <a:lnTo>
                    <a:pt x="3980" y="390"/>
                  </a:lnTo>
                  <a:lnTo>
                    <a:pt x="3980" y="357"/>
                  </a:lnTo>
                  <a:lnTo>
                    <a:pt x="3947" y="357"/>
                  </a:lnTo>
                  <a:lnTo>
                    <a:pt x="3947" y="390"/>
                  </a:lnTo>
                  <a:lnTo>
                    <a:pt x="3947" y="390"/>
                  </a:lnTo>
                  <a:close/>
                  <a:moveTo>
                    <a:pt x="3947" y="343"/>
                  </a:moveTo>
                  <a:lnTo>
                    <a:pt x="3980" y="343"/>
                  </a:lnTo>
                  <a:lnTo>
                    <a:pt x="3980" y="312"/>
                  </a:lnTo>
                  <a:lnTo>
                    <a:pt x="3947" y="312"/>
                  </a:lnTo>
                  <a:lnTo>
                    <a:pt x="3947" y="343"/>
                  </a:lnTo>
                  <a:lnTo>
                    <a:pt x="3947" y="343"/>
                  </a:lnTo>
                  <a:close/>
                  <a:moveTo>
                    <a:pt x="3947" y="480"/>
                  </a:moveTo>
                  <a:lnTo>
                    <a:pt x="3980" y="480"/>
                  </a:lnTo>
                  <a:lnTo>
                    <a:pt x="3980" y="449"/>
                  </a:lnTo>
                  <a:lnTo>
                    <a:pt x="3947" y="449"/>
                  </a:lnTo>
                  <a:lnTo>
                    <a:pt x="3947" y="480"/>
                  </a:lnTo>
                  <a:lnTo>
                    <a:pt x="3947" y="480"/>
                  </a:lnTo>
                  <a:close/>
                  <a:moveTo>
                    <a:pt x="3947" y="435"/>
                  </a:moveTo>
                  <a:lnTo>
                    <a:pt x="3980" y="435"/>
                  </a:lnTo>
                  <a:lnTo>
                    <a:pt x="3980" y="402"/>
                  </a:lnTo>
                  <a:lnTo>
                    <a:pt x="3947" y="402"/>
                  </a:lnTo>
                  <a:lnTo>
                    <a:pt x="3947" y="435"/>
                  </a:lnTo>
                  <a:lnTo>
                    <a:pt x="3947" y="435"/>
                  </a:lnTo>
                  <a:close/>
                  <a:moveTo>
                    <a:pt x="3947" y="567"/>
                  </a:moveTo>
                  <a:lnTo>
                    <a:pt x="3980" y="567"/>
                  </a:lnTo>
                  <a:lnTo>
                    <a:pt x="3980" y="539"/>
                  </a:lnTo>
                  <a:lnTo>
                    <a:pt x="3947" y="539"/>
                  </a:lnTo>
                  <a:lnTo>
                    <a:pt x="3947" y="567"/>
                  </a:lnTo>
                  <a:lnTo>
                    <a:pt x="3947" y="567"/>
                  </a:lnTo>
                  <a:close/>
                  <a:moveTo>
                    <a:pt x="3947" y="522"/>
                  </a:moveTo>
                  <a:lnTo>
                    <a:pt x="3980" y="522"/>
                  </a:lnTo>
                  <a:lnTo>
                    <a:pt x="3980" y="494"/>
                  </a:lnTo>
                  <a:lnTo>
                    <a:pt x="3947" y="494"/>
                  </a:lnTo>
                  <a:lnTo>
                    <a:pt x="3947" y="522"/>
                  </a:lnTo>
                  <a:lnTo>
                    <a:pt x="3947" y="522"/>
                  </a:lnTo>
                  <a:close/>
                  <a:moveTo>
                    <a:pt x="3947" y="659"/>
                  </a:moveTo>
                  <a:lnTo>
                    <a:pt x="3980" y="659"/>
                  </a:lnTo>
                  <a:lnTo>
                    <a:pt x="3980" y="626"/>
                  </a:lnTo>
                  <a:lnTo>
                    <a:pt x="3947" y="626"/>
                  </a:lnTo>
                  <a:lnTo>
                    <a:pt x="3947" y="659"/>
                  </a:lnTo>
                  <a:lnTo>
                    <a:pt x="3947" y="659"/>
                  </a:lnTo>
                  <a:close/>
                  <a:moveTo>
                    <a:pt x="3947" y="612"/>
                  </a:moveTo>
                  <a:lnTo>
                    <a:pt x="3980" y="612"/>
                  </a:lnTo>
                  <a:lnTo>
                    <a:pt x="3980" y="581"/>
                  </a:lnTo>
                  <a:lnTo>
                    <a:pt x="3947" y="581"/>
                  </a:lnTo>
                  <a:lnTo>
                    <a:pt x="3947" y="612"/>
                  </a:lnTo>
                  <a:lnTo>
                    <a:pt x="3947" y="612"/>
                  </a:lnTo>
                  <a:close/>
                  <a:moveTo>
                    <a:pt x="3947" y="749"/>
                  </a:moveTo>
                  <a:lnTo>
                    <a:pt x="3980" y="749"/>
                  </a:lnTo>
                  <a:lnTo>
                    <a:pt x="3980" y="716"/>
                  </a:lnTo>
                  <a:lnTo>
                    <a:pt x="3947" y="716"/>
                  </a:lnTo>
                  <a:lnTo>
                    <a:pt x="3947" y="749"/>
                  </a:lnTo>
                  <a:lnTo>
                    <a:pt x="3947" y="749"/>
                  </a:lnTo>
                  <a:close/>
                  <a:moveTo>
                    <a:pt x="3947" y="704"/>
                  </a:moveTo>
                  <a:lnTo>
                    <a:pt x="3980" y="704"/>
                  </a:lnTo>
                  <a:lnTo>
                    <a:pt x="3980" y="671"/>
                  </a:lnTo>
                  <a:lnTo>
                    <a:pt x="3947" y="671"/>
                  </a:lnTo>
                  <a:lnTo>
                    <a:pt x="3947" y="704"/>
                  </a:lnTo>
                  <a:lnTo>
                    <a:pt x="3947" y="704"/>
                  </a:lnTo>
                  <a:close/>
                  <a:moveTo>
                    <a:pt x="3947" y="836"/>
                  </a:moveTo>
                  <a:lnTo>
                    <a:pt x="3980" y="836"/>
                  </a:lnTo>
                  <a:lnTo>
                    <a:pt x="3980" y="808"/>
                  </a:lnTo>
                  <a:lnTo>
                    <a:pt x="3947" y="808"/>
                  </a:lnTo>
                  <a:lnTo>
                    <a:pt x="3947" y="836"/>
                  </a:lnTo>
                  <a:lnTo>
                    <a:pt x="3947" y="836"/>
                  </a:lnTo>
                  <a:close/>
                  <a:moveTo>
                    <a:pt x="3947" y="791"/>
                  </a:moveTo>
                  <a:lnTo>
                    <a:pt x="3980" y="791"/>
                  </a:lnTo>
                  <a:lnTo>
                    <a:pt x="3980" y="763"/>
                  </a:lnTo>
                  <a:lnTo>
                    <a:pt x="3947" y="763"/>
                  </a:lnTo>
                  <a:lnTo>
                    <a:pt x="3947" y="791"/>
                  </a:lnTo>
                  <a:lnTo>
                    <a:pt x="3947" y="791"/>
                  </a:lnTo>
                  <a:close/>
                  <a:moveTo>
                    <a:pt x="3947" y="926"/>
                  </a:moveTo>
                  <a:lnTo>
                    <a:pt x="3980" y="926"/>
                  </a:lnTo>
                  <a:lnTo>
                    <a:pt x="3980" y="895"/>
                  </a:lnTo>
                  <a:lnTo>
                    <a:pt x="3947" y="895"/>
                  </a:lnTo>
                  <a:lnTo>
                    <a:pt x="3947" y="926"/>
                  </a:lnTo>
                  <a:lnTo>
                    <a:pt x="3947" y="926"/>
                  </a:lnTo>
                  <a:close/>
                  <a:moveTo>
                    <a:pt x="3947" y="881"/>
                  </a:moveTo>
                  <a:lnTo>
                    <a:pt x="3980" y="881"/>
                  </a:lnTo>
                  <a:lnTo>
                    <a:pt x="3980" y="850"/>
                  </a:lnTo>
                  <a:lnTo>
                    <a:pt x="3947" y="850"/>
                  </a:lnTo>
                  <a:lnTo>
                    <a:pt x="3947" y="881"/>
                  </a:lnTo>
                  <a:lnTo>
                    <a:pt x="3947" y="881"/>
                  </a:lnTo>
                  <a:close/>
                  <a:moveTo>
                    <a:pt x="3947" y="973"/>
                  </a:moveTo>
                  <a:lnTo>
                    <a:pt x="3980" y="973"/>
                  </a:lnTo>
                  <a:lnTo>
                    <a:pt x="3980" y="940"/>
                  </a:lnTo>
                  <a:lnTo>
                    <a:pt x="3947" y="940"/>
                  </a:lnTo>
                  <a:lnTo>
                    <a:pt x="3947" y="973"/>
                  </a:lnTo>
                  <a:lnTo>
                    <a:pt x="3947" y="973"/>
                  </a:lnTo>
                  <a:close/>
                  <a:moveTo>
                    <a:pt x="3947" y="1061"/>
                  </a:moveTo>
                  <a:lnTo>
                    <a:pt x="3980" y="1061"/>
                  </a:lnTo>
                  <a:lnTo>
                    <a:pt x="3980" y="1032"/>
                  </a:lnTo>
                  <a:lnTo>
                    <a:pt x="3947" y="1032"/>
                  </a:lnTo>
                  <a:lnTo>
                    <a:pt x="3947" y="1061"/>
                  </a:lnTo>
                  <a:lnTo>
                    <a:pt x="3947" y="1061"/>
                  </a:lnTo>
                  <a:close/>
                  <a:moveTo>
                    <a:pt x="3947" y="1150"/>
                  </a:moveTo>
                  <a:lnTo>
                    <a:pt x="3980" y="1150"/>
                  </a:lnTo>
                  <a:lnTo>
                    <a:pt x="3980" y="1120"/>
                  </a:lnTo>
                  <a:lnTo>
                    <a:pt x="3947" y="1120"/>
                  </a:lnTo>
                  <a:lnTo>
                    <a:pt x="3947" y="1150"/>
                  </a:lnTo>
                  <a:lnTo>
                    <a:pt x="3947" y="1150"/>
                  </a:lnTo>
                  <a:close/>
                  <a:moveTo>
                    <a:pt x="3947" y="1375"/>
                  </a:moveTo>
                  <a:lnTo>
                    <a:pt x="3980" y="1375"/>
                  </a:lnTo>
                  <a:lnTo>
                    <a:pt x="3980" y="1346"/>
                  </a:lnTo>
                  <a:lnTo>
                    <a:pt x="3947" y="1346"/>
                  </a:lnTo>
                  <a:lnTo>
                    <a:pt x="3947" y="1375"/>
                  </a:lnTo>
                  <a:lnTo>
                    <a:pt x="3947" y="1375"/>
                  </a:lnTo>
                  <a:close/>
                  <a:moveTo>
                    <a:pt x="3947" y="1509"/>
                  </a:moveTo>
                  <a:lnTo>
                    <a:pt x="3980" y="1509"/>
                  </a:lnTo>
                  <a:lnTo>
                    <a:pt x="3980" y="1479"/>
                  </a:lnTo>
                  <a:lnTo>
                    <a:pt x="3947" y="1479"/>
                  </a:lnTo>
                  <a:lnTo>
                    <a:pt x="3947" y="1509"/>
                  </a:lnTo>
                  <a:lnTo>
                    <a:pt x="3947" y="1509"/>
                  </a:lnTo>
                  <a:close/>
                  <a:moveTo>
                    <a:pt x="3947" y="2003"/>
                  </a:moveTo>
                  <a:lnTo>
                    <a:pt x="3980" y="2003"/>
                  </a:lnTo>
                  <a:lnTo>
                    <a:pt x="3980" y="1972"/>
                  </a:lnTo>
                  <a:lnTo>
                    <a:pt x="3947" y="1972"/>
                  </a:lnTo>
                  <a:lnTo>
                    <a:pt x="3947" y="2003"/>
                  </a:lnTo>
                  <a:lnTo>
                    <a:pt x="3947" y="2003"/>
                  </a:lnTo>
                  <a:close/>
                  <a:moveTo>
                    <a:pt x="3992" y="208"/>
                  </a:moveTo>
                  <a:lnTo>
                    <a:pt x="4025" y="208"/>
                  </a:lnTo>
                  <a:lnTo>
                    <a:pt x="4025" y="180"/>
                  </a:lnTo>
                  <a:lnTo>
                    <a:pt x="3992" y="180"/>
                  </a:lnTo>
                  <a:lnTo>
                    <a:pt x="3992" y="208"/>
                  </a:lnTo>
                  <a:lnTo>
                    <a:pt x="3992" y="208"/>
                  </a:lnTo>
                  <a:close/>
                  <a:moveTo>
                    <a:pt x="3992" y="165"/>
                  </a:moveTo>
                  <a:lnTo>
                    <a:pt x="4025" y="165"/>
                  </a:lnTo>
                  <a:lnTo>
                    <a:pt x="4025" y="132"/>
                  </a:lnTo>
                  <a:lnTo>
                    <a:pt x="3992" y="132"/>
                  </a:lnTo>
                  <a:lnTo>
                    <a:pt x="3992" y="165"/>
                  </a:lnTo>
                  <a:lnTo>
                    <a:pt x="3992" y="165"/>
                  </a:lnTo>
                  <a:close/>
                  <a:moveTo>
                    <a:pt x="3992" y="298"/>
                  </a:moveTo>
                  <a:lnTo>
                    <a:pt x="4025" y="298"/>
                  </a:lnTo>
                  <a:lnTo>
                    <a:pt x="4025" y="269"/>
                  </a:lnTo>
                  <a:lnTo>
                    <a:pt x="3992" y="269"/>
                  </a:lnTo>
                  <a:lnTo>
                    <a:pt x="3992" y="298"/>
                  </a:lnTo>
                  <a:lnTo>
                    <a:pt x="3992" y="298"/>
                  </a:lnTo>
                  <a:close/>
                  <a:moveTo>
                    <a:pt x="3992" y="253"/>
                  </a:moveTo>
                  <a:lnTo>
                    <a:pt x="4025" y="253"/>
                  </a:lnTo>
                  <a:lnTo>
                    <a:pt x="4025" y="224"/>
                  </a:lnTo>
                  <a:lnTo>
                    <a:pt x="3992" y="224"/>
                  </a:lnTo>
                  <a:lnTo>
                    <a:pt x="3992" y="253"/>
                  </a:lnTo>
                  <a:lnTo>
                    <a:pt x="3992" y="253"/>
                  </a:lnTo>
                  <a:close/>
                  <a:moveTo>
                    <a:pt x="3992" y="390"/>
                  </a:moveTo>
                  <a:lnTo>
                    <a:pt x="4025" y="390"/>
                  </a:lnTo>
                  <a:lnTo>
                    <a:pt x="4025" y="357"/>
                  </a:lnTo>
                  <a:lnTo>
                    <a:pt x="3992" y="357"/>
                  </a:lnTo>
                  <a:lnTo>
                    <a:pt x="3992" y="390"/>
                  </a:lnTo>
                  <a:lnTo>
                    <a:pt x="3992" y="390"/>
                  </a:lnTo>
                  <a:close/>
                  <a:moveTo>
                    <a:pt x="3992" y="343"/>
                  </a:moveTo>
                  <a:lnTo>
                    <a:pt x="4025" y="343"/>
                  </a:lnTo>
                  <a:lnTo>
                    <a:pt x="4025" y="312"/>
                  </a:lnTo>
                  <a:lnTo>
                    <a:pt x="3992" y="312"/>
                  </a:lnTo>
                  <a:lnTo>
                    <a:pt x="3992" y="343"/>
                  </a:lnTo>
                  <a:lnTo>
                    <a:pt x="3992" y="343"/>
                  </a:lnTo>
                  <a:close/>
                  <a:moveTo>
                    <a:pt x="3992" y="480"/>
                  </a:moveTo>
                  <a:lnTo>
                    <a:pt x="4025" y="480"/>
                  </a:lnTo>
                  <a:lnTo>
                    <a:pt x="4025" y="449"/>
                  </a:lnTo>
                  <a:lnTo>
                    <a:pt x="3992" y="449"/>
                  </a:lnTo>
                  <a:lnTo>
                    <a:pt x="3992" y="480"/>
                  </a:lnTo>
                  <a:lnTo>
                    <a:pt x="3992" y="480"/>
                  </a:lnTo>
                  <a:close/>
                  <a:moveTo>
                    <a:pt x="3992" y="435"/>
                  </a:moveTo>
                  <a:lnTo>
                    <a:pt x="4025" y="435"/>
                  </a:lnTo>
                  <a:lnTo>
                    <a:pt x="4025" y="402"/>
                  </a:lnTo>
                  <a:lnTo>
                    <a:pt x="3992" y="402"/>
                  </a:lnTo>
                  <a:lnTo>
                    <a:pt x="3992" y="435"/>
                  </a:lnTo>
                  <a:lnTo>
                    <a:pt x="3992" y="435"/>
                  </a:lnTo>
                  <a:close/>
                  <a:moveTo>
                    <a:pt x="3992" y="567"/>
                  </a:moveTo>
                  <a:lnTo>
                    <a:pt x="4025" y="567"/>
                  </a:lnTo>
                  <a:lnTo>
                    <a:pt x="4025" y="539"/>
                  </a:lnTo>
                  <a:lnTo>
                    <a:pt x="3992" y="539"/>
                  </a:lnTo>
                  <a:lnTo>
                    <a:pt x="3992" y="567"/>
                  </a:lnTo>
                  <a:lnTo>
                    <a:pt x="3992" y="567"/>
                  </a:lnTo>
                  <a:close/>
                  <a:moveTo>
                    <a:pt x="3992" y="522"/>
                  </a:moveTo>
                  <a:lnTo>
                    <a:pt x="4025" y="522"/>
                  </a:lnTo>
                  <a:lnTo>
                    <a:pt x="4025" y="494"/>
                  </a:lnTo>
                  <a:lnTo>
                    <a:pt x="3992" y="494"/>
                  </a:lnTo>
                  <a:lnTo>
                    <a:pt x="3992" y="522"/>
                  </a:lnTo>
                  <a:lnTo>
                    <a:pt x="3992" y="522"/>
                  </a:lnTo>
                  <a:close/>
                  <a:moveTo>
                    <a:pt x="3992" y="659"/>
                  </a:moveTo>
                  <a:lnTo>
                    <a:pt x="4025" y="659"/>
                  </a:lnTo>
                  <a:lnTo>
                    <a:pt x="4025" y="626"/>
                  </a:lnTo>
                  <a:lnTo>
                    <a:pt x="3992" y="626"/>
                  </a:lnTo>
                  <a:lnTo>
                    <a:pt x="3992" y="659"/>
                  </a:lnTo>
                  <a:lnTo>
                    <a:pt x="3992" y="659"/>
                  </a:lnTo>
                  <a:close/>
                  <a:moveTo>
                    <a:pt x="3992" y="612"/>
                  </a:moveTo>
                  <a:lnTo>
                    <a:pt x="4025" y="612"/>
                  </a:lnTo>
                  <a:lnTo>
                    <a:pt x="4025" y="581"/>
                  </a:lnTo>
                  <a:lnTo>
                    <a:pt x="3992" y="581"/>
                  </a:lnTo>
                  <a:lnTo>
                    <a:pt x="3992" y="612"/>
                  </a:lnTo>
                  <a:lnTo>
                    <a:pt x="3992" y="612"/>
                  </a:lnTo>
                  <a:close/>
                  <a:moveTo>
                    <a:pt x="3992" y="749"/>
                  </a:moveTo>
                  <a:lnTo>
                    <a:pt x="4025" y="749"/>
                  </a:lnTo>
                  <a:lnTo>
                    <a:pt x="4025" y="716"/>
                  </a:lnTo>
                  <a:lnTo>
                    <a:pt x="3992" y="716"/>
                  </a:lnTo>
                  <a:lnTo>
                    <a:pt x="3992" y="749"/>
                  </a:lnTo>
                  <a:lnTo>
                    <a:pt x="3992" y="749"/>
                  </a:lnTo>
                  <a:close/>
                  <a:moveTo>
                    <a:pt x="3992" y="836"/>
                  </a:moveTo>
                  <a:lnTo>
                    <a:pt x="4025" y="836"/>
                  </a:lnTo>
                  <a:lnTo>
                    <a:pt x="4025" y="808"/>
                  </a:lnTo>
                  <a:lnTo>
                    <a:pt x="3992" y="808"/>
                  </a:lnTo>
                  <a:lnTo>
                    <a:pt x="3992" y="836"/>
                  </a:lnTo>
                  <a:lnTo>
                    <a:pt x="3992" y="836"/>
                  </a:lnTo>
                  <a:close/>
                  <a:moveTo>
                    <a:pt x="3992" y="791"/>
                  </a:moveTo>
                  <a:lnTo>
                    <a:pt x="4025" y="791"/>
                  </a:lnTo>
                  <a:lnTo>
                    <a:pt x="4025" y="763"/>
                  </a:lnTo>
                  <a:lnTo>
                    <a:pt x="3992" y="763"/>
                  </a:lnTo>
                  <a:lnTo>
                    <a:pt x="3992" y="791"/>
                  </a:lnTo>
                  <a:lnTo>
                    <a:pt x="3992" y="791"/>
                  </a:lnTo>
                  <a:close/>
                  <a:moveTo>
                    <a:pt x="3992" y="926"/>
                  </a:moveTo>
                  <a:lnTo>
                    <a:pt x="4025" y="926"/>
                  </a:lnTo>
                  <a:lnTo>
                    <a:pt x="4025" y="895"/>
                  </a:lnTo>
                  <a:lnTo>
                    <a:pt x="3992" y="895"/>
                  </a:lnTo>
                  <a:lnTo>
                    <a:pt x="3992" y="926"/>
                  </a:lnTo>
                  <a:lnTo>
                    <a:pt x="3992" y="926"/>
                  </a:lnTo>
                  <a:close/>
                  <a:moveTo>
                    <a:pt x="3992" y="881"/>
                  </a:moveTo>
                  <a:lnTo>
                    <a:pt x="4025" y="881"/>
                  </a:lnTo>
                  <a:lnTo>
                    <a:pt x="4025" y="850"/>
                  </a:lnTo>
                  <a:lnTo>
                    <a:pt x="3992" y="850"/>
                  </a:lnTo>
                  <a:lnTo>
                    <a:pt x="3992" y="881"/>
                  </a:lnTo>
                  <a:lnTo>
                    <a:pt x="3992" y="881"/>
                  </a:lnTo>
                  <a:close/>
                  <a:moveTo>
                    <a:pt x="3992" y="973"/>
                  </a:moveTo>
                  <a:lnTo>
                    <a:pt x="4025" y="973"/>
                  </a:lnTo>
                  <a:lnTo>
                    <a:pt x="4025" y="940"/>
                  </a:lnTo>
                  <a:lnTo>
                    <a:pt x="3992" y="940"/>
                  </a:lnTo>
                  <a:lnTo>
                    <a:pt x="3992" y="973"/>
                  </a:lnTo>
                  <a:lnTo>
                    <a:pt x="3992" y="973"/>
                  </a:lnTo>
                  <a:close/>
                  <a:moveTo>
                    <a:pt x="3992" y="1330"/>
                  </a:moveTo>
                  <a:lnTo>
                    <a:pt x="4025" y="1330"/>
                  </a:lnTo>
                  <a:lnTo>
                    <a:pt x="4025" y="1299"/>
                  </a:lnTo>
                  <a:lnTo>
                    <a:pt x="3992" y="1299"/>
                  </a:lnTo>
                  <a:lnTo>
                    <a:pt x="3992" y="1330"/>
                  </a:lnTo>
                  <a:lnTo>
                    <a:pt x="3992" y="1330"/>
                  </a:lnTo>
                  <a:close/>
                  <a:moveTo>
                    <a:pt x="3992" y="1375"/>
                  </a:moveTo>
                  <a:lnTo>
                    <a:pt x="4025" y="1375"/>
                  </a:lnTo>
                  <a:lnTo>
                    <a:pt x="4025" y="1346"/>
                  </a:lnTo>
                  <a:lnTo>
                    <a:pt x="3992" y="1346"/>
                  </a:lnTo>
                  <a:lnTo>
                    <a:pt x="3992" y="1375"/>
                  </a:lnTo>
                  <a:lnTo>
                    <a:pt x="3992" y="1375"/>
                  </a:lnTo>
                  <a:close/>
                  <a:moveTo>
                    <a:pt x="3992" y="1420"/>
                  </a:moveTo>
                  <a:lnTo>
                    <a:pt x="4025" y="1420"/>
                  </a:lnTo>
                  <a:lnTo>
                    <a:pt x="4025" y="1389"/>
                  </a:lnTo>
                  <a:lnTo>
                    <a:pt x="3992" y="1389"/>
                  </a:lnTo>
                  <a:lnTo>
                    <a:pt x="3992" y="1420"/>
                  </a:lnTo>
                  <a:lnTo>
                    <a:pt x="3992" y="1420"/>
                  </a:lnTo>
                  <a:close/>
                  <a:moveTo>
                    <a:pt x="3992" y="1509"/>
                  </a:moveTo>
                  <a:lnTo>
                    <a:pt x="4025" y="1509"/>
                  </a:lnTo>
                  <a:lnTo>
                    <a:pt x="4025" y="1479"/>
                  </a:lnTo>
                  <a:lnTo>
                    <a:pt x="3992" y="1479"/>
                  </a:lnTo>
                  <a:lnTo>
                    <a:pt x="3992" y="1509"/>
                  </a:lnTo>
                  <a:lnTo>
                    <a:pt x="3992" y="1509"/>
                  </a:lnTo>
                  <a:close/>
                  <a:moveTo>
                    <a:pt x="3992" y="1779"/>
                  </a:moveTo>
                  <a:lnTo>
                    <a:pt x="4025" y="1779"/>
                  </a:lnTo>
                  <a:lnTo>
                    <a:pt x="4025" y="1748"/>
                  </a:lnTo>
                  <a:lnTo>
                    <a:pt x="3992" y="1748"/>
                  </a:lnTo>
                  <a:lnTo>
                    <a:pt x="3992" y="1779"/>
                  </a:lnTo>
                  <a:lnTo>
                    <a:pt x="3992" y="1779"/>
                  </a:lnTo>
                  <a:close/>
                  <a:moveTo>
                    <a:pt x="3992" y="1821"/>
                  </a:moveTo>
                  <a:lnTo>
                    <a:pt x="4025" y="1821"/>
                  </a:lnTo>
                  <a:lnTo>
                    <a:pt x="4025" y="1793"/>
                  </a:lnTo>
                  <a:lnTo>
                    <a:pt x="3992" y="1793"/>
                  </a:lnTo>
                  <a:lnTo>
                    <a:pt x="3992" y="1821"/>
                  </a:lnTo>
                  <a:lnTo>
                    <a:pt x="3992" y="1821"/>
                  </a:lnTo>
                  <a:close/>
                  <a:moveTo>
                    <a:pt x="3992" y="1868"/>
                  </a:moveTo>
                  <a:lnTo>
                    <a:pt x="4025" y="1868"/>
                  </a:lnTo>
                  <a:lnTo>
                    <a:pt x="4025" y="1838"/>
                  </a:lnTo>
                  <a:lnTo>
                    <a:pt x="3992" y="1838"/>
                  </a:lnTo>
                  <a:lnTo>
                    <a:pt x="3992" y="1868"/>
                  </a:lnTo>
                  <a:lnTo>
                    <a:pt x="3992" y="1868"/>
                  </a:lnTo>
                  <a:close/>
                  <a:moveTo>
                    <a:pt x="3992" y="1913"/>
                  </a:moveTo>
                  <a:lnTo>
                    <a:pt x="4025" y="1913"/>
                  </a:lnTo>
                  <a:lnTo>
                    <a:pt x="4025" y="1880"/>
                  </a:lnTo>
                  <a:lnTo>
                    <a:pt x="3992" y="1880"/>
                  </a:lnTo>
                  <a:lnTo>
                    <a:pt x="3992" y="1913"/>
                  </a:lnTo>
                  <a:lnTo>
                    <a:pt x="3992" y="1913"/>
                  </a:lnTo>
                  <a:close/>
                  <a:moveTo>
                    <a:pt x="3992" y="1958"/>
                  </a:moveTo>
                  <a:lnTo>
                    <a:pt x="4025" y="1958"/>
                  </a:lnTo>
                  <a:lnTo>
                    <a:pt x="4025" y="1930"/>
                  </a:lnTo>
                  <a:lnTo>
                    <a:pt x="3992" y="1930"/>
                  </a:lnTo>
                  <a:lnTo>
                    <a:pt x="3992" y="1958"/>
                  </a:lnTo>
                  <a:lnTo>
                    <a:pt x="3992" y="1958"/>
                  </a:lnTo>
                  <a:close/>
                  <a:moveTo>
                    <a:pt x="3992" y="2003"/>
                  </a:moveTo>
                  <a:lnTo>
                    <a:pt x="4025" y="2003"/>
                  </a:lnTo>
                  <a:lnTo>
                    <a:pt x="4025" y="1972"/>
                  </a:lnTo>
                  <a:lnTo>
                    <a:pt x="3992" y="1972"/>
                  </a:lnTo>
                  <a:lnTo>
                    <a:pt x="3992" y="2003"/>
                  </a:lnTo>
                  <a:lnTo>
                    <a:pt x="3992" y="2003"/>
                  </a:lnTo>
                  <a:close/>
                  <a:moveTo>
                    <a:pt x="4037" y="208"/>
                  </a:moveTo>
                  <a:lnTo>
                    <a:pt x="4067" y="208"/>
                  </a:lnTo>
                  <a:lnTo>
                    <a:pt x="4067" y="180"/>
                  </a:lnTo>
                  <a:lnTo>
                    <a:pt x="4037" y="180"/>
                  </a:lnTo>
                  <a:lnTo>
                    <a:pt x="4037" y="208"/>
                  </a:lnTo>
                  <a:lnTo>
                    <a:pt x="4037" y="208"/>
                  </a:lnTo>
                  <a:close/>
                  <a:moveTo>
                    <a:pt x="4037" y="165"/>
                  </a:moveTo>
                  <a:lnTo>
                    <a:pt x="4067" y="165"/>
                  </a:lnTo>
                  <a:lnTo>
                    <a:pt x="4067" y="132"/>
                  </a:lnTo>
                  <a:lnTo>
                    <a:pt x="4037" y="132"/>
                  </a:lnTo>
                  <a:lnTo>
                    <a:pt x="4037" y="165"/>
                  </a:lnTo>
                  <a:lnTo>
                    <a:pt x="4037" y="165"/>
                  </a:lnTo>
                  <a:close/>
                  <a:moveTo>
                    <a:pt x="4037" y="298"/>
                  </a:moveTo>
                  <a:lnTo>
                    <a:pt x="4067" y="298"/>
                  </a:lnTo>
                  <a:lnTo>
                    <a:pt x="4067" y="269"/>
                  </a:lnTo>
                  <a:lnTo>
                    <a:pt x="4037" y="269"/>
                  </a:lnTo>
                  <a:lnTo>
                    <a:pt x="4037" y="298"/>
                  </a:lnTo>
                  <a:lnTo>
                    <a:pt x="4037" y="298"/>
                  </a:lnTo>
                  <a:close/>
                  <a:moveTo>
                    <a:pt x="4037" y="253"/>
                  </a:moveTo>
                  <a:lnTo>
                    <a:pt x="4067" y="253"/>
                  </a:lnTo>
                  <a:lnTo>
                    <a:pt x="4067" y="224"/>
                  </a:lnTo>
                  <a:lnTo>
                    <a:pt x="4037" y="224"/>
                  </a:lnTo>
                  <a:lnTo>
                    <a:pt x="4037" y="253"/>
                  </a:lnTo>
                  <a:lnTo>
                    <a:pt x="4037" y="253"/>
                  </a:lnTo>
                  <a:close/>
                  <a:moveTo>
                    <a:pt x="4037" y="390"/>
                  </a:moveTo>
                  <a:lnTo>
                    <a:pt x="4067" y="390"/>
                  </a:lnTo>
                  <a:lnTo>
                    <a:pt x="4067" y="357"/>
                  </a:lnTo>
                  <a:lnTo>
                    <a:pt x="4037" y="357"/>
                  </a:lnTo>
                  <a:lnTo>
                    <a:pt x="4037" y="390"/>
                  </a:lnTo>
                  <a:lnTo>
                    <a:pt x="4037" y="390"/>
                  </a:lnTo>
                  <a:close/>
                  <a:moveTo>
                    <a:pt x="4037" y="343"/>
                  </a:moveTo>
                  <a:lnTo>
                    <a:pt x="4067" y="343"/>
                  </a:lnTo>
                  <a:lnTo>
                    <a:pt x="4067" y="312"/>
                  </a:lnTo>
                  <a:lnTo>
                    <a:pt x="4037" y="312"/>
                  </a:lnTo>
                  <a:lnTo>
                    <a:pt x="4037" y="343"/>
                  </a:lnTo>
                  <a:lnTo>
                    <a:pt x="4037" y="343"/>
                  </a:lnTo>
                  <a:close/>
                  <a:moveTo>
                    <a:pt x="4037" y="480"/>
                  </a:moveTo>
                  <a:lnTo>
                    <a:pt x="4067" y="480"/>
                  </a:lnTo>
                  <a:lnTo>
                    <a:pt x="4067" y="449"/>
                  </a:lnTo>
                  <a:lnTo>
                    <a:pt x="4037" y="449"/>
                  </a:lnTo>
                  <a:lnTo>
                    <a:pt x="4037" y="480"/>
                  </a:lnTo>
                  <a:lnTo>
                    <a:pt x="4037" y="480"/>
                  </a:lnTo>
                  <a:close/>
                  <a:moveTo>
                    <a:pt x="4037" y="435"/>
                  </a:moveTo>
                  <a:lnTo>
                    <a:pt x="4067" y="435"/>
                  </a:lnTo>
                  <a:lnTo>
                    <a:pt x="4067" y="402"/>
                  </a:lnTo>
                  <a:lnTo>
                    <a:pt x="4037" y="402"/>
                  </a:lnTo>
                  <a:lnTo>
                    <a:pt x="4037" y="435"/>
                  </a:lnTo>
                  <a:lnTo>
                    <a:pt x="4037" y="435"/>
                  </a:lnTo>
                  <a:close/>
                  <a:moveTo>
                    <a:pt x="4037" y="567"/>
                  </a:moveTo>
                  <a:lnTo>
                    <a:pt x="4067" y="567"/>
                  </a:lnTo>
                  <a:lnTo>
                    <a:pt x="4067" y="539"/>
                  </a:lnTo>
                  <a:lnTo>
                    <a:pt x="4037" y="539"/>
                  </a:lnTo>
                  <a:lnTo>
                    <a:pt x="4037" y="567"/>
                  </a:lnTo>
                  <a:lnTo>
                    <a:pt x="4037" y="567"/>
                  </a:lnTo>
                  <a:close/>
                  <a:moveTo>
                    <a:pt x="4037" y="522"/>
                  </a:moveTo>
                  <a:lnTo>
                    <a:pt x="4067" y="522"/>
                  </a:lnTo>
                  <a:lnTo>
                    <a:pt x="4067" y="494"/>
                  </a:lnTo>
                  <a:lnTo>
                    <a:pt x="4037" y="494"/>
                  </a:lnTo>
                  <a:lnTo>
                    <a:pt x="4037" y="522"/>
                  </a:lnTo>
                  <a:lnTo>
                    <a:pt x="4037" y="522"/>
                  </a:lnTo>
                  <a:close/>
                  <a:moveTo>
                    <a:pt x="4037" y="659"/>
                  </a:moveTo>
                  <a:lnTo>
                    <a:pt x="4067" y="659"/>
                  </a:lnTo>
                  <a:lnTo>
                    <a:pt x="4067" y="626"/>
                  </a:lnTo>
                  <a:lnTo>
                    <a:pt x="4037" y="626"/>
                  </a:lnTo>
                  <a:lnTo>
                    <a:pt x="4037" y="659"/>
                  </a:lnTo>
                  <a:lnTo>
                    <a:pt x="4037" y="659"/>
                  </a:lnTo>
                  <a:close/>
                  <a:moveTo>
                    <a:pt x="4037" y="612"/>
                  </a:moveTo>
                  <a:lnTo>
                    <a:pt x="4067" y="612"/>
                  </a:lnTo>
                  <a:lnTo>
                    <a:pt x="4067" y="581"/>
                  </a:lnTo>
                  <a:lnTo>
                    <a:pt x="4037" y="581"/>
                  </a:lnTo>
                  <a:lnTo>
                    <a:pt x="4037" y="612"/>
                  </a:lnTo>
                  <a:lnTo>
                    <a:pt x="4037" y="612"/>
                  </a:lnTo>
                  <a:close/>
                  <a:moveTo>
                    <a:pt x="4037" y="749"/>
                  </a:moveTo>
                  <a:lnTo>
                    <a:pt x="4067" y="749"/>
                  </a:lnTo>
                  <a:lnTo>
                    <a:pt x="4067" y="716"/>
                  </a:lnTo>
                  <a:lnTo>
                    <a:pt x="4037" y="716"/>
                  </a:lnTo>
                  <a:lnTo>
                    <a:pt x="4037" y="749"/>
                  </a:lnTo>
                  <a:lnTo>
                    <a:pt x="4037" y="749"/>
                  </a:lnTo>
                  <a:close/>
                  <a:moveTo>
                    <a:pt x="4037" y="836"/>
                  </a:moveTo>
                  <a:lnTo>
                    <a:pt x="4067" y="836"/>
                  </a:lnTo>
                  <a:lnTo>
                    <a:pt x="4067" y="808"/>
                  </a:lnTo>
                  <a:lnTo>
                    <a:pt x="4037" y="808"/>
                  </a:lnTo>
                  <a:lnTo>
                    <a:pt x="4037" y="836"/>
                  </a:lnTo>
                  <a:lnTo>
                    <a:pt x="4037" y="836"/>
                  </a:lnTo>
                  <a:close/>
                  <a:moveTo>
                    <a:pt x="4037" y="791"/>
                  </a:moveTo>
                  <a:lnTo>
                    <a:pt x="4067" y="791"/>
                  </a:lnTo>
                  <a:lnTo>
                    <a:pt x="4067" y="763"/>
                  </a:lnTo>
                  <a:lnTo>
                    <a:pt x="4037" y="763"/>
                  </a:lnTo>
                  <a:lnTo>
                    <a:pt x="4037" y="791"/>
                  </a:lnTo>
                  <a:lnTo>
                    <a:pt x="4037" y="791"/>
                  </a:lnTo>
                  <a:close/>
                  <a:moveTo>
                    <a:pt x="4037" y="926"/>
                  </a:moveTo>
                  <a:lnTo>
                    <a:pt x="4067" y="926"/>
                  </a:lnTo>
                  <a:lnTo>
                    <a:pt x="4067" y="895"/>
                  </a:lnTo>
                  <a:lnTo>
                    <a:pt x="4037" y="895"/>
                  </a:lnTo>
                  <a:lnTo>
                    <a:pt x="4037" y="926"/>
                  </a:lnTo>
                  <a:lnTo>
                    <a:pt x="4037" y="926"/>
                  </a:lnTo>
                  <a:close/>
                  <a:moveTo>
                    <a:pt x="4037" y="881"/>
                  </a:moveTo>
                  <a:lnTo>
                    <a:pt x="4067" y="881"/>
                  </a:lnTo>
                  <a:lnTo>
                    <a:pt x="4067" y="850"/>
                  </a:lnTo>
                  <a:lnTo>
                    <a:pt x="4037" y="850"/>
                  </a:lnTo>
                  <a:lnTo>
                    <a:pt x="4037" y="881"/>
                  </a:lnTo>
                  <a:lnTo>
                    <a:pt x="4037" y="881"/>
                  </a:lnTo>
                  <a:close/>
                  <a:moveTo>
                    <a:pt x="4037" y="973"/>
                  </a:moveTo>
                  <a:lnTo>
                    <a:pt x="4067" y="973"/>
                  </a:lnTo>
                  <a:lnTo>
                    <a:pt x="4067" y="940"/>
                  </a:lnTo>
                  <a:lnTo>
                    <a:pt x="4037" y="940"/>
                  </a:lnTo>
                  <a:lnTo>
                    <a:pt x="4037" y="973"/>
                  </a:lnTo>
                  <a:lnTo>
                    <a:pt x="4037" y="973"/>
                  </a:lnTo>
                  <a:close/>
                  <a:moveTo>
                    <a:pt x="4037" y="1287"/>
                  </a:moveTo>
                  <a:lnTo>
                    <a:pt x="4067" y="1287"/>
                  </a:lnTo>
                  <a:lnTo>
                    <a:pt x="4067" y="1254"/>
                  </a:lnTo>
                  <a:lnTo>
                    <a:pt x="4037" y="1254"/>
                  </a:lnTo>
                  <a:lnTo>
                    <a:pt x="4037" y="1287"/>
                  </a:lnTo>
                  <a:lnTo>
                    <a:pt x="4037" y="1287"/>
                  </a:lnTo>
                  <a:close/>
                  <a:moveTo>
                    <a:pt x="4037" y="1330"/>
                  </a:moveTo>
                  <a:lnTo>
                    <a:pt x="4067" y="1330"/>
                  </a:lnTo>
                  <a:lnTo>
                    <a:pt x="4067" y="1299"/>
                  </a:lnTo>
                  <a:lnTo>
                    <a:pt x="4037" y="1299"/>
                  </a:lnTo>
                  <a:lnTo>
                    <a:pt x="4037" y="1330"/>
                  </a:lnTo>
                  <a:lnTo>
                    <a:pt x="4037" y="1330"/>
                  </a:lnTo>
                  <a:close/>
                  <a:moveTo>
                    <a:pt x="4037" y="1375"/>
                  </a:moveTo>
                  <a:lnTo>
                    <a:pt x="4067" y="1375"/>
                  </a:lnTo>
                  <a:lnTo>
                    <a:pt x="4067" y="1346"/>
                  </a:lnTo>
                  <a:lnTo>
                    <a:pt x="4037" y="1346"/>
                  </a:lnTo>
                  <a:lnTo>
                    <a:pt x="4037" y="1375"/>
                  </a:lnTo>
                  <a:lnTo>
                    <a:pt x="4037" y="1375"/>
                  </a:lnTo>
                  <a:close/>
                  <a:moveTo>
                    <a:pt x="4037" y="1420"/>
                  </a:moveTo>
                  <a:lnTo>
                    <a:pt x="4067" y="1420"/>
                  </a:lnTo>
                  <a:lnTo>
                    <a:pt x="4067" y="1389"/>
                  </a:lnTo>
                  <a:lnTo>
                    <a:pt x="4037" y="1389"/>
                  </a:lnTo>
                  <a:lnTo>
                    <a:pt x="4037" y="1420"/>
                  </a:lnTo>
                  <a:lnTo>
                    <a:pt x="4037" y="1420"/>
                  </a:lnTo>
                  <a:close/>
                  <a:moveTo>
                    <a:pt x="4037" y="1557"/>
                  </a:moveTo>
                  <a:lnTo>
                    <a:pt x="4067" y="1557"/>
                  </a:lnTo>
                  <a:lnTo>
                    <a:pt x="4067" y="1524"/>
                  </a:lnTo>
                  <a:lnTo>
                    <a:pt x="4037" y="1524"/>
                  </a:lnTo>
                  <a:lnTo>
                    <a:pt x="4037" y="1557"/>
                  </a:lnTo>
                  <a:lnTo>
                    <a:pt x="4037" y="1557"/>
                  </a:lnTo>
                  <a:close/>
                  <a:moveTo>
                    <a:pt x="4037" y="1779"/>
                  </a:moveTo>
                  <a:lnTo>
                    <a:pt x="4067" y="1779"/>
                  </a:lnTo>
                  <a:lnTo>
                    <a:pt x="4067" y="1748"/>
                  </a:lnTo>
                  <a:lnTo>
                    <a:pt x="4037" y="1748"/>
                  </a:lnTo>
                  <a:lnTo>
                    <a:pt x="4037" y="1779"/>
                  </a:lnTo>
                  <a:lnTo>
                    <a:pt x="4037" y="1779"/>
                  </a:lnTo>
                  <a:close/>
                  <a:moveTo>
                    <a:pt x="4037" y="1821"/>
                  </a:moveTo>
                  <a:lnTo>
                    <a:pt x="4067" y="1821"/>
                  </a:lnTo>
                  <a:lnTo>
                    <a:pt x="4067" y="1793"/>
                  </a:lnTo>
                  <a:lnTo>
                    <a:pt x="4037" y="1793"/>
                  </a:lnTo>
                  <a:lnTo>
                    <a:pt x="4037" y="1821"/>
                  </a:lnTo>
                  <a:lnTo>
                    <a:pt x="4037" y="1821"/>
                  </a:lnTo>
                  <a:close/>
                  <a:moveTo>
                    <a:pt x="4037" y="1868"/>
                  </a:moveTo>
                  <a:lnTo>
                    <a:pt x="4067" y="1868"/>
                  </a:lnTo>
                  <a:lnTo>
                    <a:pt x="4067" y="1838"/>
                  </a:lnTo>
                  <a:lnTo>
                    <a:pt x="4037" y="1838"/>
                  </a:lnTo>
                  <a:lnTo>
                    <a:pt x="4037" y="1868"/>
                  </a:lnTo>
                  <a:lnTo>
                    <a:pt x="4037" y="1868"/>
                  </a:lnTo>
                  <a:close/>
                  <a:moveTo>
                    <a:pt x="4037" y="1913"/>
                  </a:moveTo>
                  <a:lnTo>
                    <a:pt x="4067" y="1913"/>
                  </a:lnTo>
                  <a:lnTo>
                    <a:pt x="4067" y="1880"/>
                  </a:lnTo>
                  <a:lnTo>
                    <a:pt x="4037" y="1880"/>
                  </a:lnTo>
                  <a:lnTo>
                    <a:pt x="4037" y="1913"/>
                  </a:lnTo>
                  <a:lnTo>
                    <a:pt x="4037" y="1913"/>
                  </a:lnTo>
                  <a:close/>
                  <a:moveTo>
                    <a:pt x="4037" y="1958"/>
                  </a:moveTo>
                  <a:lnTo>
                    <a:pt x="4067" y="1958"/>
                  </a:lnTo>
                  <a:lnTo>
                    <a:pt x="4067" y="1930"/>
                  </a:lnTo>
                  <a:lnTo>
                    <a:pt x="4037" y="1930"/>
                  </a:lnTo>
                  <a:lnTo>
                    <a:pt x="4037" y="1958"/>
                  </a:lnTo>
                  <a:lnTo>
                    <a:pt x="4037" y="1958"/>
                  </a:lnTo>
                  <a:close/>
                  <a:moveTo>
                    <a:pt x="4037" y="2003"/>
                  </a:moveTo>
                  <a:lnTo>
                    <a:pt x="4067" y="2003"/>
                  </a:lnTo>
                  <a:lnTo>
                    <a:pt x="4067" y="1972"/>
                  </a:lnTo>
                  <a:lnTo>
                    <a:pt x="4037" y="1972"/>
                  </a:lnTo>
                  <a:lnTo>
                    <a:pt x="4037" y="2003"/>
                  </a:lnTo>
                  <a:lnTo>
                    <a:pt x="4037" y="2003"/>
                  </a:lnTo>
                  <a:close/>
                  <a:moveTo>
                    <a:pt x="4084" y="208"/>
                  </a:moveTo>
                  <a:lnTo>
                    <a:pt x="4112" y="208"/>
                  </a:lnTo>
                  <a:lnTo>
                    <a:pt x="4112" y="180"/>
                  </a:lnTo>
                  <a:lnTo>
                    <a:pt x="4084" y="180"/>
                  </a:lnTo>
                  <a:lnTo>
                    <a:pt x="4084" y="208"/>
                  </a:lnTo>
                  <a:lnTo>
                    <a:pt x="4084" y="208"/>
                  </a:lnTo>
                  <a:close/>
                  <a:moveTo>
                    <a:pt x="4084" y="165"/>
                  </a:moveTo>
                  <a:lnTo>
                    <a:pt x="4112" y="165"/>
                  </a:lnTo>
                  <a:lnTo>
                    <a:pt x="4112" y="132"/>
                  </a:lnTo>
                  <a:lnTo>
                    <a:pt x="4084" y="132"/>
                  </a:lnTo>
                  <a:lnTo>
                    <a:pt x="4084" y="165"/>
                  </a:lnTo>
                  <a:lnTo>
                    <a:pt x="4084" y="165"/>
                  </a:lnTo>
                  <a:close/>
                  <a:moveTo>
                    <a:pt x="4084" y="298"/>
                  </a:moveTo>
                  <a:lnTo>
                    <a:pt x="4112" y="298"/>
                  </a:lnTo>
                  <a:lnTo>
                    <a:pt x="4112" y="269"/>
                  </a:lnTo>
                  <a:lnTo>
                    <a:pt x="4084" y="269"/>
                  </a:lnTo>
                  <a:lnTo>
                    <a:pt x="4084" y="298"/>
                  </a:lnTo>
                  <a:lnTo>
                    <a:pt x="4084" y="298"/>
                  </a:lnTo>
                  <a:close/>
                  <a:moveTo>
                    <a:pt x="4084" y="253"/>
                  </a:moveTo>
                  <a:lnTo>
                    <a:pt x="4112" y="253"/>
                  </a:lnTo>
                  <a:lnTo>
                    <a:pt x="4112" y="224"/>
                  </a:lnTo>
                  <a:lnTo>
                    <a:pt x="4084" y="224"/>
                  </a:lnTo>
                  <a:lnTo>
                    <a:pt x="4084" y="253"/>
                  </a:lnTo>
                  <a:lnTo>
                    <a:pt x="4084" y="253"/>
                  </a:lnTo>
                  <a:close/>
                  <a:moveTo>
                    <a:pt x="4084" y="343"/>
                  </a:moveTo>
                  <a:lnTo>
                    <a:pt x="4112" y="343"/>
                  </a:lnTo>
                  <a:lnTo>
                    <a:pt x="4112" y="312"/>
                  </a:lnTo>
                  <a:lnTo>
                    <a:pt x="4084" y="312"/>
                  </a:lnTo>
                  <a:lnTo>
                    <a:pt x="4084" y="343"/>
                  </a:lnTo>
                  <a:lnTo>
                    <a:pt x="4084" y="343"/>
                  </a:lnTo>
                  <a:close/>
                  <a:moveTo>
                    <a:pt x="4084" y="480"/>
                  </a:moveTo>
                  <a:lnTo>
                    <a:pt x="4112" y="480"/>
                  </a:lnTo>
                  <a:lnTo>
                    <a:pt x="4112" y="449"/>
                  </a:lnTo>
                  <a:lnTo>
                    <a:pt x="4084" y="449"/>
                  </a:lnTo>
                  <a:lnTo>
                    <a:pt x="4084" y="480"/>
                  </a:lnTo>
                  <a:lnTo>
                    <a:pt x="4084" y="480"/>
                  </a:lnTo>
                  <a:close/>
                  <a:moveTo>
                    <a:pt x="4084" y="435"/>
                  </a:moveTo>
                  <a:lnTo>
                    <a:pt x="4112" y="435"/>
                  </a:lnTo>
                  <a:lnTo>
                    <a:pt x="4112" y="402"/>
                  </a:lnTo>
                  <a:lnTo>
                    <a:pt x="4084" y="402"/>
                  </a:lnTo>
                  <a:lnTo>
                    <a:pt x="4084" y="435"/>
                  </a:lnTo>
                  <a:lnTo>
                    <a:pt x="4084" y="435"/>
                  </a:lnTo>
                  <a:close/>
                  <a:moveTo>
                    <a:pt x="4084" y="567"/>
                  </a:moveTo>
                  <a:lnTo>
                    <a:pt x="4112" y="567"/>
                  </a:lnTo>
                  <a:lnTo>
                    <a:pt x="4112" y="539"/>
                  </a:lnTo>
                  <a:lnTo>
                    <a:pt x="4084" y="539"/>
                  </a:lnTo>
                  <a:lnTo>
                    <a:pt x="4084" y="567"/>
                  </a:lnTo>
                  <a:lnTo>
                    <a:pt x="4084" y="567"/>
                  </a:lnTo>
                  <a:close/>
                  <a:moveTo>
                    <a:pt x="4084" y="522"/>
                  </a:moveTo>
                  <a:lnTo>
                    <a:pt x="4112" y="522"/>
                  </a:lnTo>
                  <a:lnTo>
                    <a:pt x="4112" y="494"/>
                  </a:lnTo>
                  <a:lnTo>
                    <a:pt x="4084" y="494"/>
                  </a:lnTo>
                  <a:lnTo>
                    <a:pt x="4084" y="522"/>
                  </a:lnTo>
                  <a:lnTo>
                    <a:pt x="4084" y="522"/>
                  </a:lnTo>
                  <a:close/>
                  <a:moveTo>
                    <a:pt x="4084" y="659"/>
                  </a:moveTo>
                  <a:lnTo>
                    <a:pt x="4112" y="659"/>
                  </a:lnTo>
                  <a:lnTo>
                    <a:pt x="4112" y="626"/>
                  </a:lnTo>
                  <a:lnTo>
                    <a:pt x="4084" y="626"/>
                  </a:lnTo>
                  <a:lnTo>
                    <a:pt x="4084" y="659"/>
                  </a:lnTo>
                  <a:lnTo>
                    <a:pt x="4084" y="659"/>
                  </a:lnTo>
                  <a:close/>
                  <a:moveTo>
                    <a:pt x="4084" y="612"/>
                  </a:moveTo>
                  <a:lnTo>
                    <a:pt x="4112" y="612"/>
                  </a:lnTo>
                  <a:lnTo>
                    <a:pt x="4112" y="581"/>
                  </a:lnTo>
                  <a:lnTo>
                    <a:pt x="4084" y="581"/>
                  </a:lnTo>
                  <a:lnTo>
                    <a:pt x="4084" y="612"/>
                  </a:lnTo>
                  <a:lnTo>
                    <a:pt x="4084" y="612"/>
                  </a:lnTo>
                  <a:close/>
                  <a:moveTo>
                    <a:pt x="4084" y="704"/>
                  </a:moveTo>
                  <a:lnTo>
                    <a:pt x="4112" y="704"/>
                  </a:lnTo>
                  <a:lnTo>
                    <a:pt x="4112" y="671"/>
                  </a:lnTo>
                  <a:lnTo>
                    <a:pt x="4084" y="671"/>
                  </a:lnTo>
                  <a:lnTo>
                    <a:pt x="4084" y="704"/>
                  </a:lnTo>
                  <a:lnTo>
                    <a:pt x="4084" y="704"/>
                  </a:lnTo>
                  <a:close/>
                  <a:moveTo>
                    <a:pt x="4084" y="836"/>
                  </a:moveTo>
                  <a:lnTo>
                    <a:pt x="4112" y="836"/>
                  </a:lnTo>
                  <a:lnTo>
                    <a:pt x="4112" y="808"/>
                  </a:lnTo>
                  <a:lnTo>
                    <a:pt x="4084" y="808"/>
                  </a:lnTo>
                  <a:lnTo>
                    <a:pt x="4084" y="836"/>
                  </a:lnTo>
                  <a:lnTo>
                    <a:pt x="4084" y="836"/>
                  </a:lnTo>
                  <a:close/>
                  <a:moveTo>
                    <a:pt x="4084" y="926"/>
                  </a:moveTo>
                  <a:lnTo>
                    <a:pt x="4112" y="926"/>
                  </a:lnTo>
                  <a:lnTo>
                    <a:pt x="4112" y="895"/>
                  </a:lnTo>
                  <a:lnTo>
                    <a:pt x="4084" y="895"/>
                  </a:lnTo>
                  <a:lnTo>
                    <a:pt x="4084" y="926"/>
                  </a:lnTo>
                  <a:lnTo>
                    <a:pt x="4084" y="926"/>
                  </a:lnTo>
                  <a:close/>
                  <a:moveTo>
                    <a:pt x="4084" y="881"/>
                  </a:moveTo>
                  <a:lnTo>
                    <a:pt x="4112" y="881"/>
                  </a:lnTo>
                  <a:lnTo>
                    <a:pt x="4112" y="850"/>
                  </a:lnTo>
                  <a:lnTo>
                    <a:pt x="4084" y="850"/>
                  </a:lnTo>
                  <a:lnTo>
                    <a:pt x="4084" y="881"/>
                  </a:lnTo>
                  <a:lnTo>
                    <a:pt x="4084" y="881"/>
                  </a:lnTo>
                  <a:close/>
                  <a:moveTo>
                    <a:pt x="4084" y="1195"/>
                  </a:moveTo>
                  <a:lnTo>
                    <a:pt x="4112" y="1195"/>
                  </a:lnTo>
                  <a:lnTo>
                    <a:pt x="4112" y="1165"/>
                  </a:lnTo>
                  <a:lnTo>
                    <a:pt x="4084" y="1165"/>
                  </a:lnTo>
                  <a:lnTo>
                    <a:pt x="4084" y="1195"/>
                  </a:lnTo>
                  <a:lnTo>
                    <a:pt x="4084" y="1195"/>
                  </a:lnTo>
                  <a:close/>
                  <a:moveTo>
                    <a:pt x="4084" y="1287"/>
                  </a:moveTo>
                  <a:lnTo>
                    <a:pt x="4112" y="1287"/>
                  </a:lnTo>
                  <a:lnTo>
                    <a:pt x="4112" y="1254"/>
                  </a:lnTo>
                  <a:lnTo>
                    <a:pt x="4084" y="1254"/>
                  </a:lnTo>
                  <a:lnTo>
                    <a:pt x="4084" y="1287"/>
                  </a:lnTo>
                  <a:lnTo>
                    <a:pt x="4084" y="1287"/>
                  </a:lnTo>
                  <a:close/>
                  <a:moveTo>
                    <a:pt x="4084" y="1330"/>
                  </a:moveTo>
                  <a:lnTo>
                    <a:pt x="4112" y="1330"/>
                  </a:lnTo>
                  <a:lnTo>
                    <a:pt x="4112" y="1299"/>
                  </a:lnTo>
                  <a:lnTo>
                    <a:pt x="4084" y="1299"/>
                  </a:lnTo>
                  <a:lnTo>
                    <a:pt x="4084" y="1330"/>
                  </a:lnTo>
                  <a:lnTo>
                    <a:pt x="4084" y="1330"/>
                  </a:lnTo>
                  <a:close/>
                  <a:moveTo>
                    <a:pt x="4084" y="1375"/>
                  </a:moveTo>
                  <a:lnTo>
                    <a:pt x="4112" y="1375"/>
                  </a:lnTo>
                  <a:lnTo>
                    <a:pt x="4112" y="1346"/>
                  </a:lnTo>
                  <a:lnTo>
                    <a:pt x="4084" y="1346"/>
                  </a:lnTo>
                  <a:lnTo>
                    <a:pt x="4084" y="1375"/>
                  </a:lnTo>
                  <a:lnTo>
                    <a:pt x="4084" y="1375"/>
                  </a:lnTo>
                  <a:close/>
                  <a:moveTo>
                    <a:pt x="4084" y="1420"/>
                  </a:moveTo>
                  <a:lnTo>
                    <a:pt x="4112" y="1420"/>
                  </a:lnTo>
                  <a:lnTo>
                    <a:pt x="4112" y="1389"/>
                  </a:lnTo>
                  <a:lnTo>
                    <a:pt x="4084" y="1389"/>
                  </a:lnTo>
                  <a:lnTo>
                    <a:pt x="4084" y="1420"/>
                  </a:lnTo>
                  <a:lnTo>
                    <a:pt x="4084" y="1420"/>
                  </a:lnTo>
                  <a:close/>
                  <a:moveTo>
                    <a:pt x="4084" y="1465"/>
                  </a:moveTo>
                  <a:lnTo>
                    <a:pt x="4112" y="1465"/>
                  </a:lnTo>
                  <a:lnTo>
                    <a:pt x="4112" y="1434"/>
                  </a:lnTo>
                  <a:lnTo>
                    <a:pt x="4084" y="1434"/>
                  </a:lnTo>
                  <a:lnTo>
                    <a:pt x="4084" y="1465"/>
                  </a:lnTo>
                  <a:lnTo>
                    <a:pt x="4084" y="1465"/>
                  </a:lnTo>
                  <a:close/>
                  <a:moveTo>
                    <a:pt x="4084" y="1557"/>
                  </a:moveTo>
                  <a:lnTo>
                    <a:pt x="4112" y="1557"/>
                  </a:lnTo>
                  <a:lnTo>
                    <a:pt x="4112" y="1524"/>
                  </a:lnTo>
                  <a:lnTo>
                    <a:pt x="4084" y="1524"/>
                  </a:lnTo>
                  <a:lnTo>
                    <a:pt x="4084" y="1557"/>
                  </a:lnTo>
                  <a:lnTo>
                    <a:pt x="4084" y="1557"/>
                  </a:lnTo>
                  <a:close/>
                  <a:moveTo>
                    <a:pt x="4084" y="1779"/>
                  </a:moveTo>
                  <a:lnTo>
                    <a:pt x="4112" y="1779"/>
                  </a:lnTo>
                  <a:lnTo>
                    <a:pt x="4112" y="1748"/>
                  </a:lnTo>
                  <a:lnTo>
                    <a:pt x="4084" y="1748"/>
                  </a:lnTo>
                  <a:lnTo>
                    <a:pt x="4084" y="1779"/>
                  </a:lnTo>
                  <a:lnTo>
                    <a:pt x="4084" y="1779"/>
                  </a:lnTo>
                  <a:close/>
                  <a:moveTo>
                    <a:pt x="4084" y="1821"/>
                  </a:moveTo>
                  <a:lnTo>
                    <a:pt x="4112" y="1821"/>
                  </a:lnTo>
                  <a:lnTo>
                    <a:pt x="4112" y="1793"/>
                  </a:lnTo>
                  <a:lnTo>
                    <a:pt x="4084" y="1793"/>
                  </a:lnTo>
                  <a:lnTo>
                    <a:pt x="4084" y="1821"/>
                  </a:lnTo>
                  <a:lnTo>
                    <a:pt x="4084" y="1821"/>
                  </a:lnTo>
                  <a:close/>
                  <a:moveTo>
                    <a:pt x="4084" y="1868"/>
                  </a:moveTo>
                  <a:lnTo>
                    <a:pt x="4112" y="1868"/>
                  </a:lnTo>
                  <a:lnTo>
                    <a:pt x="4112" y="1838"/>
                  </a:lnTo>
                  <a:lnTo>
                    <a:pt x="4084" y="1838"/>
                  </a:lnTo>
                  <a:lnTo>
                    <a:pt x="4084" y="1868"/>
                  </a:lnTo>
                  <a:lnTo>
                    <a:pt x="4084" y="1868"/>
                  </a:lnTo>
                  <a:close/>
                  <a:moveTo>
                    <a:pt x="4084" y="1913"/>
                  </a:moveTo>
                  <a:lnTo>
                    <a:pt x="4112" y="1913"/>
                  </a:lnTo>
                  <a:lnTo>
                    <a:pt x="4112" y="1880"/>
                  </a:lnTo>
                  <a:lnTo>
                    <a:pt x="4084" y="1880"/>
                  </a:lnTo>
                  <a:lnTo>
                    <a:pt x="4084" y="1913"/>
                  </a:lnTo>
                  <a:lnTo>
                    <a:pt x="4084" y="1913"/>
                  </a:lnTo>
                  <a:close/>
                  <a:moveTo>
                    <a:pt x="4084" y="1958"/>
                  </a:moveTo>
                  <a:lnTo>
                    <a:pt x="4112" y="1958"/>
                  </a:lnTo>
                  <a:lnTo>
                    <a:pt x="4112" y="1930"/>
                  </a:lnTo>
                  <a:lnTo>
                    <a:pt x="4084" y="1930"/>
                  </a:lnTo>
                  <a:lnTo>
                    <a:pt x="4084" y="1958"/>
                  </a:lnTo>
                  <a:lnTo>
                    <a:pt x="4084" y="1958"/>
                  </a:lnTo>
                  <a:close/>
                  <a:moveTo>
                    <a:pt x="4126" y="208"/>
                  </a:moveTo>
                  <a:lnTo>
                    <a:pt x="4157" y="208"/>
                  </a:lnTo>
                  <a:lnTo>
                    <a:pt x="4157" y="180"/>
                  </a:lnTo>
                  <a:lnTo>
                    <a:pt x="4126" y="180"/>
                  </a:lnTo>
                  <a:lnTo>
                    <a:pt x="4126" y="208"/>
                  </a:lnTo>
                  <a:lnTo>
                    <a:pt x="4126" y="208"/>
                  </a:lnTo>
                  <a:close/>
                  <a:moveTo>
                    <a:pt x="4126" y="298"/>
                  </a:moveTo>
                  <a:lnTo>
                    <a:pt x="4157" y="298"/>
                  </a:lnTo>
                  <a:lnTo>
                    <a:pt x="4157" y="269"/>
                  </a:lnTo>
                  <a:lnTo>
                    <a:pt x="4126" y="269"/>
                  </a:lnTo>
                  <a:lnTo>
                    <a:pt x="4126" y="298"/>
                  </a:lnTo>
                  <a:lnTo>
                    <a:pt x="4126" y="298"/>
                  </a:lnTo>
                  <a:close/>
                  <a:moveTo>
                    <a:pt x="4126" y="253"/>
                  </a:moveTo>
                  <a:lnTo>
                    <a:pt x="4157" y="253"/>
                  </a:lnTo>
                  <a:lnTo>
                    <a:pt x="4157" y="224"/>
                  </a:lnTo>
                  <a:lnTo>
                    <a:pt x="4126" y="224"/>
                  </a:lnTo>
                  <a:lnTo>
                    <a:pt x="4126" y="253"/>
                  </a:lnTo>
                  <a:lnTo>
                    <a:pt x="4126" y="253"/>
                  </a:lnTo>
                  <a:close/>
                  <a:moveTo>
                    <a:pt x="4126" y="343"/>
                  </a:moveTo>
                  <a:lnTo>
                    <a:pt x="4157" y="343"/>
                  </a:lnTo>
                  <a:lnTo>
                    <a:pt x="4157" y="312"/>
                  </a:lnTo>
                  <a:lnTo>
                    <a:pt x="4126" y="312"/>
                  </a:lnTo>
                  <a:lnTo>
                    <a:pt x="4126" y="343"/>
                  </a:lnTo>
                  <a:lnTo>
                    <a:pt x="4126" y="343"/>
                  </a:lnTo>
                  <a:close/>
                  <a:moveTo>
                    <a:pt x="4126" y="480"/>
                  </a:moveTo>
                  <a:lnTo>
                    <a:pt x="4157" y="480"/>
                  </a:lnTo>
                  <a:lnTo>
                    <a:pt x="4157" y="449"/>
                  </a:lnTo>
                  <a:lnTo>
                    <a:pt x="4126" y="449"/>
                  </a:lnTo>
                  <a:lnTo>
                    <a:pt x="4126" y="480"/>
                  </a:lnTo>
                  <a:lnTo>
                    <a:pt x="4126" y="480"/>
                  </a:lnTo>
                  <a:close/>
                  <a:moveTo>
                    <a:pt x="4126" y="435"/>
                  </a:moveTo>
                  <a:lnTo>
                    <a:pt x="4157" y="435"/>
                  </a:lnTo>
                  <a:lnTo>
                    <a:pt x="4157" y="402"/>
                  </a:lnTo>
                  <a:lnTo>
                    <a:pt x="4126" y="402"/>
                  </a:lnTo>
                  <a:lnTo>
                    <a:pt x="4126" y="435"/>
                  </a:lnTo>
                  <a:lnTo>
                    <a:pt x="4126" y="435"/>
                  </a:lnTo>
                  <a:close/>
                  <a:moveTo>
                    <a:pt x="4126" y="567"/>
                  </a:moveTo>
                  <a:lnTo>
                    <a:pt x="4157" y="567"/>
                  </a:lnTo>
                  <a:lnTo>
                    <a:pt x="4157" y="539"/>
                  </a:lnTo>
                  <a:lnTo>
                    <a:pt x="4126" y="539"/>
                  </a:lnTo>
                  <a:lnTo>
                    <a:pt x="4126" y="567"/>
                  </a:lnTo>
                  <a:lnTo>
                    <a:pt x="4126" y="567"/>
                  </a:lnTo>
                  <a:close/>
                  <a:moveTo>
                    <a:pt x="4126" y="522"/>
                  </a:moveTo>
                  <a:lnTo>
                    <a:pt x="4157" y="522"/>
                  </a:lnTo>
                  <a:lnTo>
                    <a:pt x="4157" y="494"/>
                  </a:lnTo>
                  <a:lnTo>
                    <a:pt x="4126" y="494"/>
                  </a:lnTo>
                  <a:lnTo>
                    <a:pt x="4126" y="522"/>
                  </a:lnTo>
                  <a:lnTo>
                    <a:pt x="4126" y="522"/>
                  </a:lnTo>
                  <a:close/>
                  <a:moveTo>
                    <a:pt x="4126" y="659"/>
                  </a:moveTo>
                  <a:lnTo>
                    <a:pt x="4157" y="659"/>
                  </a:lnTo>
                  <a:lnTo>
                    <a:pt x="4157" y="626"/>
                  </a:lnTo>
                  <a:lnTo>
                    <a:pt x="4126" y="626"/>
                  </a:lnTo>
                  <a:lnTo>
                    <a:pt x="4126" y="659"/>
                  </a:lnTo>
                  <a:lnTo>
                    <a:pt x="4126" y="659"/>
                  </a:lnTo>
                  <a:close/>
                  <a:moveTo>
                    <a:pt x="4126" y="612"/>
                  </a:moveTo>
                  <a:lnTo>
                    <a:pt x="4157" y="612"/>
                  </a:lnTo>
                  <a:lnTo>
                    <a:pt x="4157" y="581"/>
                  </a:lnTo>
                  <a:lnTo>
                    <a:pt x="4126" y="581"/>
                  </a:lnTo>
                  <a:lnTo>
                    <a:pt x="4126" y="612"/>
                  </a:lnTo>
                  <a:lnTo>
                    <a:pt x="4126" y="612"/>
                  </a:lnTo>
                  <a:close/>
                  <a:moveTo>
                    <a:pt x="4126" y="749"/>
                  </a:moveTo>
                  <a:lnTo>
                    <a:pt x="4157" y="749"/>
                  </a:lnTo>
                  <a:lnTo>
                    <a:pt x="4157" y="716"/>
                  </a:lnTo>
                  <a:lnTo>
                    <a:pt x="4126" y="716"/>
                  </a:lnTo>
                  <a:lnTo>
                    <a:pt x="4126" y="749"/>
                  </a:lnTo>
                  <a:lnTo>
                    <a:pt x="4126" y="749"/>
                  </a:lnTo>
                  <a:close/>
                  <a:moveTo>
                    <a:pt x="4126" y="704"/>
                  </a:moveTo>
                  <a:lnTo>
                    <a:pt x="4157" y="704"/>
                  </a:lnTo>
                  <a:lnTo>
                    <a:pt x="4157" y="671"/>
                  </a:lnTo>
                  <a:lnTo>
                    <a:pt x="4126" y="671"/>
                  </a:lnTo>
                  <a:lnTo>
                    <a:pt x="4126" y="704"/>
                  </a:lnTo>
                  <a:lnTo>
                    <a:pt x="4126" y="704"/>
                  </a:lnTo>
                  <a:close/>
                  <a:moveTo>
                    <a:pt x="4126" y="973"/>
                  </a:moveTo>
                  <a:lnTo>
                    <a:pt x="4157" y="973"/>
                  </a:lnTo>
                  <a:lnTo>
                    <a:pt x="4157" y="940"/>
                  </a:lnTo>
                  <a:lnTo>
                    <a:pt x="4126" y="940"/>
                  </a:lnTo>
                  <a:lnTo>
                    <a:pt x="4126" y="973"/>
                  </a:lnTo>
                  <a:lnTo>
                    <a:pt x="4126" y="973"/>
                  </a:lnTo>
                  <a:close/>
                  <a:moveTo>
                    <a:pt x="4126" y="1105"/>
                  </a:moveTo>
                  <a:lnTo>
                    <a:pt x="4157" y="1105"/>
                  </a:lnTo>
                  <a:lnTo>
                    <a:pt x="4157" y="1077"/>
                  </a:lnTo>
                  <a:lnTo>
                    <a:pt x="4126" y="1077"/>
                  </a:lnTo>
                  <a:lnTo>
                    <a:pt x="4126" y="1105"/>
                  </a:lnTo>
                  <a:lnTo>
                    <a:pt x="4126" y="1105"/>
                  </a:lnTo>
                  <a:close/>
                  <a:moveTo>
                    <a:pt x="4126" y="1061"/>
                  </a:moveTo>
                  <a:lnTo>
                    <a:pt x="4157" y="1061"/>
                  </a:lnTo>
                  <a:lnTo>
                    <a:pt x="4157" y="1032"/>
                  </a:lnTo>
                  <a:lnTo>
                    <a:pt x="4126" y="1032"/>
                  </a:lnTo>
                  <a:lnTo>
                    <a:pt x="4126" y="1061"/>
                  </a:lnTo>
                  <a:lnTo>
                    <a:pt x="4126" y="1061"/>
                  </a:lnTo>
                  <a:close/>
                  <a:moveTo>
                    <a:pt x="4126" y="1150"/>
                  </a:moveTo>
                  <a:lnTo>
                    <a:pt x="4157" y="1150"/>
                  </a:lnTo>
                  <a:lnTo>
                    <a:pt x="4157" y="1120"/>
                  </a:lnTo>
                  <a:lnTo>
                    <a:pt x="4126" y="1120"/>
                  </a:lnTo>
                  <a:lnTo>
                    <a:pt x="4126" y="1150"/>
                  </a:lnTo>
                  <a:lnTo>
                    <a:pt x="4126" y="1150"/>
                  </a:lnTo>
                  <a:close/>
                  <a:moveTo>
                    <a:pt x="4126" y="1375"/>
                  </a:moveTo>
                  <a:lnTo>
                    <a:pt x="4157" y="1375"/>
                  </a:lnTo>
                  <a:lnTo>
                    <a:pt x="4157" y="1346"/>
                  </a:lnTo>
                  <a:lnTo>
                    <a:pt x="4126" y="1346"/>
                  </a:lnTo>
                  <a:lnTo>
                    <a:pt x="4126" y="1375"/>
                  </a:lnTo>
                  <a:lnTo>
                    <a:pt x="4126" y="1375"/>
                  </a:lnTo>
                  <a:close/>
                  <a:moveTo>
                    <a:pt x="4126" y="1420"/>
                  </a:moveTo>
                  <a:lnTo>
                    <a:pt x="4157" y="1420"/>
                  </a:lnTo>
                  <a:lnTo>
                    <a:pt x="4157" y="1389"/>
                  </a:lnTo>
                  <a:lnTo>
                    <a:pt x="4126" y="1389"/>
                  </a:lnTo>
                  <a:lnTo>
                    <a:pt x="4126" y="1420"/>
                  </a:lnTo>
                  <a:lnTo>
                    <a:pt x="4126" y="1420"/>
                  </a:lnTo>
                  <a:close/>
                  <a:moveTo>
                    <a:pt x="4126" y="1465"/>
                  </a:moveTo>
                  <a:lnTo>
                    <a:pt x="4157" y="1465"/>
                  </a:lnTo>
                  <a:lnTo>
                    <a:pt x="4157" y="1434"/>
                  </a:lnTo>
                  <a:lnTo>
                    <a:pt x="4126" y="1434"/>
                  </a:lnTo>
                  <a:lnTo>
                    <a:pt x="4126" y="1465"/>
                  </a:lnTo>
                  <a:lnTo>
                    <a:pt x="4126" y="1465"/>
                  </a:lnTo>
                  <a:close/>
                  <a:moveTo>
                    <a:pt x="4126" y="1557"/>
                  </a:moveTo>
                  <a:lnTo>
                    <a:pt x="4157" y="1557"/>
                  </a:lnTo>
                  <a:lnTo>
                    <a:pt x="4157" y="1524"/>
                  </a:lnTo>
                  <a:lnTo>
                    <a:pt x="4126" y="1524"/>
                  </a:lnTo>
                  <a:lnTo>
                    <a:pt x="4126" y="1557"/>
                  </a:lnTo>
                  <a:lnTo>
                    <a:pt x="4126" y="1557"/>
                  </a:lnTo>
                  <a:close/>
                  <a:moveTo>
                    <a:pt x="4126" y="1734"/>
                  </a:moveTo>
                  <a:lnTo>
                    <a:pt x="4157" y="1734"/>
                  </a:lnTo>
                  <a:lnTo>
                    <a:pt x="4157" y="1703"/>
                  </a:lnTo>
                  <a:lnTo>
                    <a:pt x="4126" y="1703"/>
                  </a:lnTo>
                  <a:lnTo>
                    <a:pt x="4126" y="1734"/>
                  </a:lnTo>
                  <a:lnTo>
                    <a:pt x="4126" y="1734"/>
                  </a:lnTo>
                  <a:close/>
                  <a:moveTo>
                    <a:pt x="4126" y="1779"/>
                  </a:moveTo>
                  <a:lnTo>
                    <a:pt x="4157" y="1779"/>
                  </a:lnTo>
                  <a:lnTo>
                    <a:pt x="4157" y="1748"/>
                  </a:lnTo>
                  <a:lnTo>
                    <a:pt x="4126" y="1748"/>
                  </a:lnTo>
                  <a:lnTo>
                    <a:pt x="4126" y="1779"/>
                  </a:lnTo>
                  <a:lnTo>
                    <a:pt x="4126" y="1779"/>
                  </a:lnTo>
                  <a:close/>
                  <a:moveTo>
                    <a:pt x="4126" y="1821"/>
                  </a:moveTo>
                  <a:lnTo>
                    <a:pt x="4157" y="1821"/>
                  </a:lnTo>
                  <a:lnTo>
                    <a:pt x="4157" y="1793"/>
                  </a:lnTo>
                  <a:lnTo>
                    <a:pt x="4126" y="1793"/>
                  </a:lnTo>
                  <a:lnTo>
                    <a:pt x="4126" y="1821"/>
                  </a:lnTo>
                  <a:lnTo>
                    <a:pt x="4126" y="1821"/>
                  </a:lnTo>
                  <a:close/>
                  <a:moveTo>
                    <a:pt x="4126" y="1868"/>
                  </a:moveTo>
                  <a:lnTo>
                    <a:pt x="4157" y="1868"/>
                  </a:lnTo>
                  <a:lnTo>
                    <a:pt x="4157" y="1838"/>
                  </a:lnTo>
                  <a:lnTo>
                    <a:pt x="4126" y="1838"/>
                  </a:lnTo>
                  <a:lnTo>
                    <a:pt x="4126" y="1868"/>
                  </a:lnTo>
                  <a:lnTo>
                    <a:pt x="4126" y="1868"/>
                  </a:lnTo>
                  <a:close/>
                  <a:moveTo>
                    <a:pt x="4126" y="1913"/>
                  </a:moveTo>
                  <a:lnTo>
                    <a:pt x="4157" y="1913"/>
                  </a:lnTo>
                  <a:lnTo>
                    <a:pt x="4157" y="1880"/>
                  </a:lnTo>
                  <a:lnTo>
                    <a:pt x="4126" y="1880"/>
                  </a:lnTo>
                  <a:lnTo>
                    <a:pt x="4126" y="1913"/>
                  </a:lnTo>
                  <a:lnTo>
                    <a:pt x="4126" y="1913"/>
                  </a:lnTo>
                  <a:close/>
                  <a:moveTo>
                    <a:pt x="4126" y="1958"/>
                  </a:moveTo>
                  <a:lnTo>
                    <a:pt x="4157" y="1958"/>
                  </a:lnTo>
                  <a:lnTo>
                    <a:pt x="4157" y="1930"/>
                  </a:lnTo>
                  <a:lnTo>
                    <a:pt x="4126" y="1930"/>
                  </a:lnTo>
                  <a:lnTo>
                    <a:pt x="4126" y="1958"/>
                  </a:lnTo>
                  <a:lnTo>
                    <a:pt x="4126" y="1958"/>
                  </a:lnTo>
                  <a:close/>
                  <a:moveTo>
                    <a:pt x="4171" y="208"/>
                  </a:moveTo>
                  <a:lnTo>
                    <a:pt x="4202" y="208"/>
                  </a:lnTo>
                  <a:lnTo>
                    <a:pt x="4202" y="180"/>
                  </a:lnTo>
                  <a:lnTo>
                    <a:pt x="4171" y="180"/>
                  </a:lnTo>
                  <a:lnTo>
                    <a:pt x="4171" y="208"/>
                  </a:lnTo>
                  <a:lnTo>
                    <a:pt x="4171" y="208"/>
                  </a:lnTo>
                  <a:close/>
                  <a:moveTo>
                    <a:pt x="4171" y="298"/>
                  </a:moveTo>
                  <a:lnTo>
                    <a:pt x="4202" y="298"/>
                  </a:lnTo>
                  <a:lnTo>
                    <a:pt x="4202" y="269"/>
                  </a:lnTo>
                  <a:lnTo>
                    <a:pt x="4171" y="269"/>
                  </a:lnTo>
                  <a:lnTo>
                    <a:pt x="4171" y="298"/>
                  </a:lnTo>
                  <a:lnTo>
                    <a:pt x="4171" y="298"/>
                  </a:lnTo>
                  <a:close/>
                  <a:moveTo>
                    <a:pt x="4171" y="253"/>
                  </a:moveTo>
                  <a:lnTo>
                    <a:pt x="4202" y="253"/>
                  </a:lnTo>
                  <a:lnTo>
                    <a:pt x="4202" y="224"/>
                  </a:lnTo>
                  <a:lnTo>
                    <a:pt x="4171" y="224"/>
                  </a:lnTo>
                  <a:lnTo>
                    <a:pt x="4171" y="253"/>
                  </a:lnTo>
                  <a:lnTo>
                    <a:pt x="4171" y="253"/>
                  </a:lnTo>
                  <a:close/>
                  <a:moveTo>
                    <a:pt x="4171" y="343"/>
                  </a:moveTo>
                  <a:lnTo>
                    <a:pt x="4202" y="343"/>
                  </a:lnTo>
                  <a:lnTo>
                    <a:pt x="4202" y="312"/>
                  </a:lnTo>
                  <a:lnTo>
                    <a:pt x="4171" y="312"/>
                  </a:lnTo>
                  <a:lnTo>
                    <a:pt x="4171" y="343"/>
                  </a:lnTo>
                  <a:lnTo>
                    <a:pt x="4171" y="343"/>
                  </a:lnTo>
                  <a:close/>
                  <a:moveTo>
                    <a:pt x="4171" y="435"/>
                  </a:moveTo>
                  <a:lnTo>
                    <a:pt x="4202" y="435"/>
                  </a:lnTo>
                  <a:lnTo>
                    <a:pt x="4202" y="402"/>
                  </a:lnTo>
                  <a:lnTo>
                    <a:pt x="4171" y="402"/>
                  </a:lnTo>
                  <a:lnTo>
                    <a:pt x="4171" y="435"/>
                  </a:lnTo>
                  <a:lnTo>
                    <a:pt x="4171" y="435"/>
                  </a:lnTo>
                  <a:close/>
                  <a:moveTo>
                    <a:pt x="4171" y="567"/>
                  </a:moveTo>
                  <a:lnTo>
                    <a:pt x="4202" y="567"/>
                  </a:lnTo>
                  <a:lnTo>
                    <a:pt x="4202" y="539"/>
                  </a:lnTo>
                  <a:lnTo>
                    <a:pt x="4171" y="539"/>
                  </a:lnTo>
                  <a:lnTo>
                    <a:pt x="4171" y="567"/>
                  </a:lnTo>
                  <a:lnTo>
                    <a:pt x="4171" y="567"/>
                  </a:lnTo>
                  <a:close/>
                  <a:moveTo>
                    <a:pt x="4171" y="522"/>
                  </a:moveTo>
                  <a:lnTo>
                    <a:pt x="4202" y="522"/>
                  </a:lnTo>
                  <a:lnTo>
                    <a:pt x="4202" y="494"/>
                  </a:lnTo>
                  <a:lnTo>
                    <a:pt x="4171" y="494"/>
                  </a:lnTo>
                  <a:lnTo>
                    <a:pt x="4171" y="522"/>
                  </a:lnTo>
                  <a:lnTo>
                    <a:pt x="4171" y="522"/>
                  </a:lnTo>
                  <a:close/>
                  <a:moveTo>
                    <a:pt x="4171" y="612"/>
                  </a:moveTo>
                  <a:lnTo>
                    <a:pt x="4202" y="612"/>
                  </a:lnTo>
                  <a:lnTo>
                    <a:pt x="4202" y="581"/>
                  </a:lnTo>
                  <a:lnTo>
                    <a:pt x="4171" y="581"/>
                  </a:lnTo>
                  <a:lnTo>
                    <a:pt x="4171" y="612"/>
                  </a:lnTo>
                  <a:lnTo>
                    <a:pt x="4171" y="612"/>
                  </a:lnTo>
                  <a:close/>
                  <a:moveTo>
                    <a:pt x="4171" y="749"/>
                  </a:moveTo>
                  <a:lnTo>
                    <a:pt x="4202" y="749"/>
                  </a:lnTo>
                  <a:lnTo>
                    <a:pt x="4202" y="716"/>
                  </a:lnTo>
                  <a:lnTo>
                    <a:pt x="4171" y="716"/>
                  </a:lnTo>
                  <a:lnTo>
                    <a:pt x="4171" y="749"/>
                  </a:lnTo>
                  <a:lnTo>
                    <a:pt x="4171" y="749"/>
                  </a:lnTo>
                  <a:close/>
                  <a:moveTo>
                    <a:pt x="4171" y="1195"/>
                  </a:moveTo>
                  <a:lnTo>
                    <a:pt x="4202" y="1195"/>
                  </a:lnTo>
                  <a:lnTo>
                    <a:pt x="4202" y="1165"/>
                  </a:lnTo>
                  <a:lnTo>
                    <a:pt x="4171" y="1165"/>
                  </a:lnTo>
                  <a:lnTo>
                    <a:pt x="4171" y="1195"/>
                  </a:lnTo>
                  <a:lnTo>
                    <a:pt x="4171" y="1195"/>
                  </a:lnTo>
                  <a:close/>
                  <a:moveTo>
                    <a:pt x="4171" y="1150"/>
                  </a:moveTo>
                  <a:lnTo>
                    <a:pt x="4202" y="1150"/>
                  </a:lnTo>
                  <a:lnTo>
                    <a:pt x="4202" y="1120"/>
                  </a:lnTo>
                  <a:lnTo>
                    <a:pt x="4171" y="1120"/>
                  </a:lnTo>
                  <a:lnTo>
                    <a:pt x="4171" y="1150"/>
                  </a:lnTo>
                  <a:lnTo>
                    <a:pt x="4171" y="1150"/>
                  </a:lnTo>
                  <a:close/>
                  <a:moveTo>
                    <a:pt x="4171" y="1240"/>
                  </a:moveTo>
                  <a:lnTo>
                    <a:pt x="4202" y="1240"/>
                  </a:lnTo>
                  <a:lnTo>
                    <a:pt x="4202" y="1209"/>
                  </a:lnTo>
                  <a:lnTo>
                    <a:pt x="4171" y="1209"/>
                  </a:lnTo>
                  <a:lnTo>
                    <a:pt x="4171" y="1240"/>
                  </a:lnTo>
                  <a:lnTo>
                    <a:pt x="4171" y="1240"/>
                  </a:lnTo>
                  <a:close/>
                  <a:moveTo>
                    <a:pt x="4171" y="1375"/>
                  </a:moveTo>
                  <a:lnTo>
                    <a:pt x="4202" y="1375"/>
                  </a:lnTo>
                  <a:lnTo>
                    <a:pt x="4202" y="1346"/>
                  </a:lnTo>
                  <a:lnTo>
                    <a:pt x="4171" y="1346"/>
                  </a:lnTo>
                  <a:lnTo>
                    <a:pt x="4171" y="1375"/>
                  </a:lnTo>
                  <a:lnTo>
                    <a:pt x="4171" y="1375"/>
                  </a:lnTo>
                  <a:close/>
                  <a:moveTo>
                    <a:pt x="4171" y="1420"/>
                  </a:moveTo>
                  <a:lnTo>
                    <a:pt x="4202" y="1420"/>
                  </a:lnTo>
                  <a:lnTo>
                    <a:pt x="4202" y="1389"/>
                  </a:lnTo>
                  <a:lnTo>
                    <a:pt x="4171" y="1389"/>
                  </a:lnTo>
                  <a:lnTo>
                    <a:pt x="4171" y="1420"/>
                  </a:lnTo>
                  <a:lnTo>
                    <a:pt x="4171" y="1420"/>
                  </a:lnTo>
                  <a:close/>
                  <a:moveTo>
                    <a:pt x="4171" y="1465"/>
                  </a:moveTo>
                  <a:lnTo>
                    <a:pt x="4202" y="1465"/>
                  </a:lnTo>
                  <a:lnTo>
                    <a:pt x="4202" y="1434"/>
                  </a:lnTo>
                  <a:lnTo>
                    <a:pt x="4171" y="1434"/>
                  </a:lnTo>
                  <a:lnTo>
                    <a:pt x="4171" y="1465"/>
                  </a:lnTo>
                  <a:lnTo>
                    <a:pt x="4171" y="1465"/>
                  </a:lnTo>
                  <a:close/>
                  <a:moveTo>
                    <a:pt x="4171" y="1557"/>
                  </a:moveTo>
                  <a:lnTo>
                    <a:pt x="4202" y="1557"/>
                  </a:lnTo>
                  <a:lnTo>
                    <a:pt x="4202" y="1524"/>
                  </a:lnTo>
                  <a:lnTo>
                    <a:pt x="4171" y="1524"/>
                  </a:lnTo>
                  <a:lnTo>
                    <a:pt x="4171" y="1557"/>
                  </a:lnTo>
                  <a:lnTo>
                    <a:pt x="4171" y="1557"/>
                  </a:lnTo>
                  <a:close/>
                  <a:moveTo>
                    <a:pt x="4171" y="1689"/>
                  </a:moveTo>
                  <a:lnTo>
                    <a:pt x="4202" y="1689"/>
                  </a:lnTo>
                  <a:lnTo>
                    <a:pt x="4202" y="1661"/>
                  </a:lnTo>
                  <a:lnTo>
                    <a:pt x="4171" y="1661"/>
                  </a:lnTo>
                  <a:lnTo>
                    <a:pt x="4171" y="1689"/>
                  </a:lnTo>
                  <a:lnTo>
                    <a:pt x="4171" y="1689"/>
                  </a:lnTo>
                  <a:close/>
                  <a:moveTo>
                    <a:pt x="4171" y="1734"/>
                  </a:moveTo>
                  <a:lnTo>
                    <a:pt x="4202" y="1734"/>
                  </a:lnTo>
                  <a:lnTo>
                    <a:pt x="4202" y="1703"/>
                  </a:lnTo>
                  <a:lnTo>
                    <a:pt x="4171" y="1703"/>
                  </a:lnTo>
                  <a:lnTo>
                    <a:pt x="4171" y="1734"/>
                  </a:lnTo>
                  <a:lnTo>
                    <a:pt x="4171" y="1734"/>
                  </a:lnTo>
                  <a:close/>
                  <a:moveTo>
                    <a:pt x="4171" y="1779"/>
                  </a:moveTo>
                  <a:lnTo>
                    <a:pt x="4202" y="1779"/>
                  </a:lnTo>
                  <a:lnTo>
                    <a:pt x="4202" y="1748"/>
                  </a:lnTo>
                  <a:lnTo>
                    <a:pt x="4171" y="1748"/>
                  </a:lnTo>
                  <a:lnTo>
                    <a:pt x="4171" y="1779"/>
                  </a:lnTo>
                  <a:lnTo>
                    <a:pt x="4171" y="1779"/>
                  </a:lnTo>
                  <a:close/>
                  <a:moveTo>
                    <a:pt x="4171" y="1821"/>
                  </a:moveTo>
                  <a:lnTo>
                    <a:pt x="4202" y="1821"/>
                  </a:lnTo>
                  <a:lnTo>
                    <a:pt x="4202" y="1793"/>
                  </a:lnTo>
                  <a:lnTo>
                    <a:pt x="4171" y="1793"/>
                  </a:lnTo>
                  <a:lnTo>
                    <a:pt x="4171" y="1821"/>
                  </a:lnTo>
                  <a:lnTo>
                    <a:pt x="4171" y="1821"/>
                  </a:lnTo>
                  <a:close/>
                  <a:moveTo>
                    <a:pt x="4171" y="1868"/>
                  </a:moveTo>
                  <a:lnTo>
                    <a:pt x="4202" y="1868"/>
                  </a:lnTo>
                  <a:lnTo>
                    <a:pt x="4202" y="1838"/>
                  </a:lnTo>
                  <a:lnTo>
                    <a:pt x="4171" y="1838"/>
                  </a:lnTo>
                  <a:lnTo>
                    <a:pt x="4171" y="1868"/>
                  </a:lnTo>
                  <a:lnTo>
                    <a:pt x="4171" y="1868"/>
                  </a:lnTo>
                  <a:close/>
                  <a:moveTo>
                    <a:pt x="4171" y="1913"/>
                  </a:moveTo>
                  <a:lnTo>
                    <a:pt x="4202" y="1913"/>
                  </a:lnTo>
                  <a:lnTo>
                    <a:pt x="4202" y="1880"/>
                  </a:lnTo>
                  <a:lnTo>
                    <a:pt x="4171" y="1880"/>
                  </a:lnTo>
                  <a:lnTo>
                    <a:pt x="4171" y="1913"/>
                  </a:lnTo>
                  <a:lnTo>
                    <a:pt x="4171" y="1913"/>
                  </a:lnTo>
                  <a:close/>
                  <a:moveTo>
                    <a:pt x="4171" y="1958"/>
                  </a:moveTo>
                  <a:lnTo>
                    <a:pt x="4202" y="1958"/>
                  </a:lnTo>
                  <a:lnTo>
                    <a:pt x="4202" y="1930"/>
                  </a:lnTo>
                  <a:lnTo>
                    <a:pt x="4171" y="1930"/>
                  </a:lnTo>
                  <a:lnTo>
                    <a:pt x="4171" y="1958"/>
                  </a:lnTo>
                  <a:lnTo>
                    <a:pt x="4171" y="1958"/>
                  </a:lnTo>
                  <a:close/>
                  <a:moveTo>
                    <a:pt x="4216" y="208"/>
                  </a:moveTo>
                  <a:lnTo>
                    <a:pt x="4247" y="208"/>
                  </a:lnTo>
                  <a:lnTo>
                    <a:pt x="4247" y="180"/>
                  </a:lnTo>
                  <a:lnTo>
                    <a:pt x="4216" y="180"/>
                  </a:lnTo>
                  <a:lnTo>
                    <a:pt x="4216" y="208"/>
                  </a:lnTo>
                  <a:lnTo>
                    <a:pt x="4216" y="208"/>
                  </a:lnTo>
                  <a:close/>
                  <a:moveTo>
                    <a:pt x="4216" y="298"/>
                  </a:moveTo>
                  <a:lnTo>
                    <a:pt x="4247" y="298"/>
                  </a:lnTo>
                  <a:lnTo>
                    <a:pt x="4247" y="269"/>
                  </a:lnTo>
                  <a:lnTo>
                    <a:pt x="4216" y="269"/>
                  </a:lnTo>
                  <a:lnTo>
                    <a:pt x="4216" y="298"/>
                  </a:lnTo>
                  <a:lnTo>
                    <a:pt x="4216" y="298"/>
                  </a:lnTo>
                  <a:close/>
                  <a:moveTo>
                    <a:pt x="4216" y="253"/>
                  </a:moveTo>
                  <a:lnTo>
                    <a:pt x="4247" y="253"/>
                  </a:lnTo>
                  <a:lnTo>
                    <a:pt x="4247" y="224"/>
                  </a:lnTo>
                  <a:lnTo>
                    <a:pt x="4216" y="224"/>
                  </a:lnTo>
                  <a:lnTo>
                    <a:pt x="4216" y="253"/>
                  </a:lnTo>
                  <a:lnTo>
                    <a:pt x="4216" y="253"/>
                  </a:lnTo>
                  <a:close/>
                  <a:moveTo>
                    <a:pt x="4216" y="343"/>
                  </a:moveTo>
                  <a:lnTo>
                    <a:pt x="4247" y="343"/>
                  </a:lnTo>
                  <a:lnTo>
                    <a:pt x="4247" y="312"/>
                  </a:lnTo>
                  <a:lnTo>
                    <a:pt x="4216" y="312"/>
                  </a:lnTo>
                  <a:lnTo>
                    <a:pt x="4216" y="343"/>
                  </a:lnTo>
                  <a:lnTo>
                    <a:pt x="4216" y="343"/>
                  </a:lnTo>
                  <a:close/>
                  <a:moveTo>
                    <a:pt x="4216" y="480"/>
                  </a:moveTo>
                  <a:lnTo>
                    <a:pt x="4247" y="480"/>
                  </a:lnTo>
                  <a:lnTo>
                    <a:pt x="4247" y="449"/>
                  </a:lnTo>
                  <a:lnTo>
                    <a:pt x="4216" y="449"/>
                  </a:lnTo>
                  <a:lnTo>
                    <a:pt x="4216" y="480"/>
                  </a:lnTo>
                  <a:lnTo>
                    <a:pt x="4216" y="480"/>
                  </a:lnTo>
                  <a:close/>
                  <a:moveTo>
                    <a:pt x="4216" y="836"/>
                  </a:moveTo>
                  <a:lnTo>
                    <a:pt x="4247" y="836"/>
                  </a:lnTo>
                  <a:lnTo>
                    <a:pt x="4247" y="808"/>
                  </a:lnTo>
                  <a:lnTo>
                    <a:pt x="4216" y="808"/>
                  </a:lnTo>
                  <a:lnTo>
                    <a:pt x="4216" y="836"/>
                  </a:lnTo>
                  <a:lnTo>
                    <a:pt x="4216" y="836"/>
                  </a:lnTo>
                  <a:close/>
                  <a:moveTo>
                    <a:pt x="4216" y="791"/>
                  </a:moveTo>
                  <a:lnTo>
                    <a:pt x="4247" y="791"/>
                  </a:lnTo>
                  <a:lnTo>
                    <a:pt x="4247" y="763"/>
                  </a:lnTo>
                  <a:lnTo>
                    <a:pt x="4216" y="763"/>
                  </a:lnTo>
                  <a:lnTo>
                    <a:pt x="4216" y="791"/>
                  </a:lnTo>
                  <a:lnTo>
                    <a:pt x="4216" y="791"/>
                  </a:lnTo>
                  <a:close/>
                  <a:moveTo>
                    <a:pt x="4216" y="1195"/>
                  </a:moveTo>
                  <a:lnTo>
                    <a:pt x="4247" y="1195"/>
                  </a:lnTo>
                  <a:lnTo>
                    <a:pt x="4247" y="1165"/>
                  </a:lnTo>
                  <a:lnTo>
                    <a:pt x="4216" y="1165"/>
                  </a:lnTo>
                  <a:lnTo>
                    <a:pt x="4216" y="1195"/>
                  </a:lnTo>
                  <a:lnTo>
                    <a:pt x="4216" y="1195"/>
                  </a:lnTo>
                  <a:close/>
                  <a:moveTo>
                    <a:pt x="4216" y="1240"/>
                  </a:moveTo>
                  <a:lnTo>
                    <a:pt x="4247" y="1240"/>
                  </a:lnTo>
                  <a:lnTo>
                    <a:pt x="4247" y="1209"/>
                  </a:lnTo>
                  <a:lnTo>
                    <a:pt x="4216" y="1209"/>
                  </a:lnTo>
                  <a:lnTo>
                    <a:pt x="4216" y="1240"/>
                  </a:lnTo>
                  <a:lnTo>
                    <a:pt x="4216" y="1240"/>
                  </a:lnTo>
                  <a:close/>
                  <a:moveTo>
                    <a:pt x="4216" y="1287"/>
                  </a:moveTo>
                  <a:lnTo>
                    <a:pt x="4247" y="1287"/>
                  </a:lnTo>
                  <a:lnTo>
                    <a:pt x="4247" y="1254"/>
                  </a:lnTo>
                  <a:lnTo>
                    <a:pt x="4216" y="1254"/>
                  </a:lnTo>
                  <a:lnTo>
                    <a:pt x="4216" y="1287"/>
                  </a:lnTo>
                  <a:lnTo>
                    <a:pt x="4216" y="1287"/>
                  </a:lnTo>
                  <a:close/>
                  <a:moveTo>
                    <a:pt x="4216" y="1375"/>
                  </a:moveTo>
                  <a:lnTo>
                    <a:pt x="4247" y="1375"/>
                  </a:lnTo>
                  <a:lnTo>
                    <a:pt x="4247" y="1346"/>
                  </a:lnTo>
                  <a:lnTo>
                    <a:pt x="4216" y="1346"/>
                  </a:lnTo>
                  <a:lnTo>
                    <a:pt x="4216" y="1375"/>
                  </a:lnTo>
                  <a:lnTo>
                    <a:pt x="4216" y="1375"/>
                  </a:lnTo>
                  <a:close/>
                  <a:moveTo>
                    <a:pt x="4216" y="1557"/>
                  </a:moveTo>
                  <a:lnTo>
                    <a:pt x="4247" y="1557"/>
                  </a:lnTo>
                  <a:lnTo>
                    <a:pt x="4247" y="1524"/>
                  </a:lnTo>
                  <a:lnTo>
                    <a:pt x="4216" y="1524"/>
                  </a:lnTo>
                  <a:lnTo>
                    <a:pt x="4216" y="1557"/>
                  </a:lnTo>
                  <a:lnTo>
                    <a:pt x="4216" y="1557"/>
                  </a:lnTo>
                  <a:close/>
                  <a:moveTo>
                    <a:pt x="4216" y="1644"/>
                  </a:moveTo>
                  <a:lnTo>
                    <a:pt x="4247" y="1644"/>
                  </a:lnTo>
                  <a:lnTo>
                    <a:pt x="4247" y="1611"/>
                  </a:lnTo>
                  <a:lnTo>
                    <a:pt x="4216" y="1611"/>
                  </a:lnTo>
                  <a:lnTo>
                    <a:pt x="4216" y="1644"/>
                  </a:lnTo>
                  <a:lnTo>
                    <a:pt x="4216" y="1644"/>
                  </a:lnTo>
                  <a:close/>
                  <a:moveTo>
                    <a:pt x="4216" y="1689"/>
                  </a:moveTo>
                  <a:lnTo>
                    <a:pt x="4247" y="1689"/>
                  </a:lnTo>
                  <a:lnTo>
                    <a:pt x="4247" y="1661"/>
                  </a:lnTo>
                  <a:lnTo>
                    <a:pt x="4216" y="1661"/>
                  </a:lnTo>
                  <a:lnTo>
                    <a:pt x="4216" y="1689"/>
                  </a:lnTo>
                  <a:lnTo>
                    <a:pt x="4216" y="1689"/>
                  </a:lnTo>
                  <a:close/>
                  <a:moveTo>
                    <a:pt x="4216" y="1734"/>
                  </a:moveTo>
                  <a:lnTo>
                    <a:pt x="4247" y="1734"/>
                  </a:lnTo>
                  <a:lnTo>
                    <a:pt x="4247" y="1703"/>
                  </a:lnTo>
                  <a:lnTo>
                    <a:pt x="4216" y="1703"/>
                  </a:lnTo>
                  <a:lnTo>
                    <a:pt x="4216" y="1734"/>
                  </a:lnTo>
                  <a:lnTo>
                    <a:pt x="4216" y="1734"/>
                  </a:lnTo>
                  <a:close/>
                  <a:moveTo>
                    <a:pt x="4216" y="1779"/>
                  </a:moveTo>
                  <a:lnTo>
                    <a:pt x="4247" y="1779"/>
                  </a:lnTo>
                  <a:lnTo>
                    <a:pt x="4247" y="1748"/>
                  </a:lnTo>
                  <a:lnTo>
                    <a:pt x="4216" y="1748"/>
                  </a:lnTo>
                  <a:lnTo>
                    <a:pt x="4216" y="1779"/>
                  </a:lnTo>
                  <a:lnTo>
                    <a:pt x="4216" y="1779"/>
                  </a:lnTo>
                  <a:close/>
                  <a:moveTo>
                    <a:pt x="4216" y="1821"/>
                  </a:moveTo>
                  <a:lnTo>
                    <a:pt x="4247" y="1821"/>
                  </a:lnTo>
                  <a:lnTo>
                    <a:pt x="4247" y="1793"/>
                  </a:lnTo>
                  <a:lnTo>
                    <a:pt x="4216" y="1793"/>
                  </a:lnTo>
                  <a:lnTo>
                    <a:pt x="4216" y="1821"/>
                  </a:lnTo>
                  <a:lnTo>
                    <a:pt x="4216" y="1821"/>
                  </a:lnTo>
                  <a:close/>
                  <a:moveTo>
                    <a:pt x="4216" y="1868"/>
                  </a:moveTo>
                  <a:lnTo>
                    <a:pt x="4247" y="1868"/>
                  </a:lnTo>
                  <a:lnTo>
                    <a:pt x="4247" y="1838"/>
                  </a:lnTo>
                  <a:lnTo>
                    <a:pt x="4216" y="1838"/>
                  </a:lnTo>
                  <a:lnTo>
                    <a:pt x="4216" y="1868"/>
                  </a:lnTo>
                  <a:lnTo>
                    <a:pt x="4216" y="1868"/>
                  </a:lnTo>
                  <a:close/>
                  <a:moveTo>
                    <a:pt x="4216" y="1913"/>
                  </a:moveTo>
                  <a:lnTo>
                    <a:pt x="4247" y="1913"/>
                  </a:lnTo>
                  <a:lnTo>
                    <a:pt x="4247" y="1880"/>
                  </a:lnTo>
                  <a:lnTo>
                    <a:pt x="4216" y="1880"/>
                  </a:lnTo>
                  <a:lnTo>
                    <a:pt x="4216" y="1913"/>
                  </a:lnTo>
                  <a:lnTo>
                    <a:pt x="4216" y="1913"/>
                  </a:lnTo>
                  <a:close/>
                  <a:moveTo>
                    <a:pt x="4216" y="1958"/>
                  </a:moveTo>
                  <a:lnTo>
                    <a:pt x="4247" y="1958"/>
                  </a:lnTo>
                  <a:lnTo>
                    <a:pt x="4247" y="1930"/>
                  </a:lnTo>
                  <a:lnTo>
                    <a:pt x="4216" y="1930"/>
                  </a:lnTo>
                  <a:lnTo>
                    <a:pt x="4216" y="1958"/>
                  </a:lnTo>
                  <a:lnTo>
                    <a:pt x="4216" y="1958"/>
                  </a:lnTo>
                  <a:close/>
                  <a:moveTo>
                    <a:pt x="4261" y="208"/>
                  </a:moveTo>
                  <a:lnTo>
                    <a:pt x="4294" y="208"/>
                  </a:lnTo>
                  <a:lnTo>
                    <a:pt x="4294" y="180"/>
                  </a:lnTo>
                  <a:lnTo>
                    <a:pt x="4261" y="180"/>
                  </a:lnTo>
                  <a:lnTo>
                    <a:pt x="4261" y="208"/>
                  </a:lnTo>
                  <a:lnTo>
                    <a:pt x="4261" y="208"/>
                  </a:lnTo>
                  <a:close/>
                  <a:moveTo>
                    <a:pt x="4261" y="298"/>
                  </a:moveTo>
                  <a:lnTo>
                    <a:pt x="4294" y="298"/>
                  </a:lnTo>
                  <a:lnTo>
                    <a:pt x="4294" y="269"/>
                  </a:lnTo>
                  <a:lnTo>
                    <a:pt x="4261" y="269"/>
                  </a:lnTo>
                  <a:lnTo>
                    <a:pt x="4261" y="298"/>
                  </a:lnTo>
                  <a:lnTo>
                    <a:pt x="4261" y="298"/>
                  </a:lnTo>
                  <a:close/>
                  <a:moveTo>
                    <a:pt x="4261" y="253"/>
                  </a:moveTo>
                  <a:lnTo>
                    <a:pt x="4294" y="253"/>
                  </a:lnTo>
                  <a:lnTo>
                    <a:pt x="4294" y="224"/>
                  </a:lnTo>
                  <a:lnTo>
                    <a:pt x="4261" y="224"/>
                  </a:lnTo>
                  <a:lnTo>
                    <a:pt x="4261" y="253"/>
                  </a:lnTo>
                  <a:lnTo>
                    <a:pt x="4261" y="253"/>
                  </a:lnTo>
                  <a:close/>
                  <a:moveTo>
                    <a:pt x="4261" y="567"/>
                  </a:moveTo>
                  <a:lnTo>
                    <a:pt x="4294" y="567"/>
                  </a:lnTo>
                  <a:lnTo>
                    <a:pt x="4294" y="539"/>
                  </a:lnTo>
                  <a:lnTo>
                    <a:pt x="4261" y="539"/>
                  </a:lnTo>
                  <a:lnTo>
                    <a:pt x="4261" y="567"/>
                  </a:lnTo>
                  <a:lnTo>
                    <a:pt x="4261" y="567"/>
                  </a:lnTo>
                  <a:close/>
                  <a:moveTo>
                    <a:pt x="4261" y="522"/>
                  </a:moveTo>
                  <a:lnTo>
                    <a:pt x="4294" y="522"/>
                  </a:lnTo>
                  <a:lnTo>
                    <a:pt x="4294" y="494"/>
                  </a:lnTo>
                  <a:lnTo>
                    <a:pt x="4261" y="494"/>
                  </a:lnTo>
                  <a:lnTo>
                    <a:pt x="4261" y="522"/>
                  </a:lnTo>
                  <a:lnTo>
                    <a:pt x="4261" y="522"/>
                  </a:lnTo>
                  <a:close/>
                  <a:moveTo>
                    <a:pt x="4261" y="612"/>
                  </a:moveTo>
                  <a:lnTo>
                    <a:pt x="4294" y="612"/>
                  </a:lnTo>
                  <a:lnTo>
                    <a:pt x="4294" y="581"/>
                  </a:lnTo>
                  <a:lnTo>
                    <a:pt x="4261" y="581"/>
                  </a:lnTo>
                  <a:lnTo>
                    <a:pt x="4261" y="612"/>
                  </a:lnTo>
                  <a:lnTo>
                    <a:pt x="4261" y="612"/>
                  </a:lnTo>
                  <a:close/>
                  <a:moveTo>
                    <a:pt x="4261" y="749"/>
                  </a:moveTo>
                  <a:lnTo>
                    <a:pt x="4294" y="749"/>
                  </a:lnTo>
                  <a:lnTo>
                    <a:pt x="4294" y="716"/>
                  </a:lnTo>
                  <a:lnTo>
                    <a:pt x="4261" y="716"/>
                  </a:lnTo>
                  <a:lnTo>
                    <a:pt x="4261" y="749"/>
                  </a:lnTo>
                  <a:lnTo>
                    <a:pt x="4261" y="749"/>
                  </a:lnTo>
                  <a:close/>
                  <a:moveTo>
                    <a:pt x="4261" y="791"/>
                  </a:moveTo>
                  <a:lnTo>
                    <a:pt x="4294" y="791"/>
                  </a:lnTo>
                  <a:lnTo>
                    <a:pt x="4294" y="763"/>
                  </a:lnTo>
                  <a:lnTo>
                    <a:pt x="4261" y="763"/>
                  </a:lnTo>
                  <a:lnTo>
                    <a:pt x="4261" y="791"/>
                  </a:lnTo>
                  <a:lnTo>
                    <a:pt x="4261" y="791"/>
                  </a:lnTo>
                  <a:close/>
                  <a:moveTo>
                    <a:pt x="4261" y="1375"/>
                  </a:moveTo>
                  <a:lnTo>
                    <a:pt x="4294" y="1375"/>
                  </a:lnTo>
                  <a:lnTo>
                    <a:pt x="4294" y="1346"/>
                  </a:lnTo>
                  <a:lnTo>
                    <a:pt x="4261" y="1346"/>
                  </a:lnTo>
                  <a:lnTo>
                    <a:pt x="4261" y="1375"/>
                  </a:lnTo>
                  <a:lnTo>
                    <a:pt x="4261" y="1375"/>
                  </a:lnTo>
                  <a:close/>
                  <a:moveTo>
                    <a:pt x="4261" y="1465"/>
                  </a:moveTo>
                  <a:lnTo>
                    <a:pt x="4294" y="1465"/>
                  </a:lnTo>
                  <a:lnTo>
                    <a:pt x="4294" y="1434"/>
                  </a:lnTo>
                  <a:lnTo>
                    <a:pt x="4261" y="1434"/>
                  </a:lnTo>
                  <a:lnTo>
                    <a:pt x="4261" y="1465"/>
                  </a:lnTo>
                  <a:lnTo>
                    <a:pt x="4261" y="1465"/>
                  </a:lnTo>
                  <a:close/>
                  <a:moveTo>
                    <a:pt x="4261" y="1644"/>
                  </a:moveTo>
                  <a:lnTo>
                    <a:pt x="4294" y="1644"/>
                  </a:lnTo>
                  <a:lnTo>
                    <a:pt x="4294" y="1611"/>
                  </a:lnTo>
                  <a:lnTo>
                    <a:pt x="4261" y="1611"/>
                  </a:lnTo>
                  <a:lnTo>
                    <a:pt x="4261" y="1644"/>
                  </a:lnTo>
                  <a:lnTo>
                    <a:pt x="4261" y="1644"/>
                  </a:lnTo>
                  <a:close/>
                  <a:moveTo>
                    <a:pt x="4261" y="1689"/>
                  </a:moveTo>
                  <a:lnTo>
                    <a:pt x="4294" y="1689"/>
                  </a:lnTo>
                  <a:lnTo>
                    <a:pt x="4294" y="1661"/>
                  </a:lnTo>
                  <a:lnTo>
                    <a:pt x="4261" y="1661"/>
                  </a:lnTo>
                  <a:lnTo>
                    <a:pt x="4261" y="1689"/>
                  </a:lnTo>
                  <a:lnTo>
                    <a:pt x="4261" y="1689"/>
                  </a:lnTo>
                  <a:close/>
                  <a:moveTo>
                    <a:pt x="4261" y="1734"/>
                  </a:moveTo>
                  <a:lnTo>
                    <a:pt x="4294" y="1734"/>
                  </a:lnTo>
                  <a:lnTo>
                    <a:pt x="4294" y="1703"/>
                  </a:lnTo>
                  <a:lnTo>
                    <a:pt x="4261" y="1703"/>
                  </a:lnTo>
                  <a:lnTo>
                    <a:pt x="4261" y="1734"/>
                  </a:lnTo>
                  <a:lnTo>
                    <a:pt x="4261" y="1734"/>
                  </a:lnTo>
                  <a:close/>
                  <a:moveTo>
                    <a:pt x="4261" y="1779"/>
                  </a:moveTo>
                  <a:lnTo>
                    <a:pt x="4294" y="1779"/>
                  </a:lnTo>
                  <a:lnTo>
                    <a:pt x="4294" y="1748"/>
                  </a:lnTo>
                  <a:lnTo>
                    <a:pt x="4261" y="1748"/>
                  </a:lnTo>
                  <a:lnTo>
                    <a:pt x="4261" y="1779"/>
                  </a:lnTo>
                  <a:lnTo>
                    <a:pt x="4261" y="1779"/>
                  </a:lnTo>
                  <a:close/>
                  <a:moveTo>
                    <a:pt x="4261" y="1821"/>
                  </a:moveTo>
                  <a:lnTo>
                    <a:pt x="4294" y="1821"/>
                  </a:lnTo>
                  <a:lnTo>
                    <a:pt x="4294" y="1793"/>
                  </a:lnTo>
                  <a:lnTo>
                    <a:pt x="4261" y="1793"/>
                  </a:lnTo>
                  <a:lnTo>
                    <a:pt x="4261" y="1821"/>
                  </a:lnTo>
                  <a:lnTo>
                    <a:pt x="4261" y="1821"/>
                  </a:lnTo>
                  <a:close/>
                  <a:moveTo>
                    <a:pt x="4261" y="1868"/>
                  </a:moveTo>
                  <a:lnTo>
                    <a:pt x="4294" y="1868"/>
                  </a:lnTo>
                  <a:lnTo>
                    <a:pt x="4294" y="1838"/>
                  </a:lnTo>
                  <a:lnTo>
                    <a:pt x="4261" y="1838"/>
                  </a:lnTo>
                  <a:lnTo>
                    <a:pt x="4261" y="1868"/>
                  </a:lnTo>
                  <a:lnTo>
                    <a:pt x="4261" y="1868"/>
                  </a:lnTo>
                  <a:close/>
                  <a:moveTo>
                    <a:pt x="4261" y="1913"/>
                  </a:moveTo>
                  <a:lnTo>
                    <a:pt x="4294" y="1913"/>
                  </a:lnTo>
                  <a:lnTo>
                    <a:pt x="4294" y="1880"/>
                  </a:lnTo>
                  <a:lnTo>
                    <a:pt x="4261" y="1880"/>
                  </a:lnTo>
                  <a:lnTo>
                    <a:pt x="4261" y="1913"/>
                  </a:lnTo>
                  <a:lnTo>
                    <a:pt x="4261" y="1913"/>
                  </a:lnTo>
                  <a:close/>
                  <a:moveTo>
                    <a:pt x="4261" y="1958"/>
                  </a:moveTo>
                  <a:lnTo>
                    <a:pt x="4294" y="1958"/>
                  </a:lnTo>
                  <a:lnTo>
                    <a:pt x="4294" y="1930"/>
                  </a:lnTo>
                  <a:lnTo>
                    <a:pt x="4261" y="1930"/>
                  </a:lnTo>
                  <a:lnTo>
                    <a:pt x="4261" y="1958"/>
                  </a:lnTo>
                  <a:lnTo>
                    <a:pt x="4261" y="1958"/>
                  </a:lnTo>
                  <a:close/>
                  <a:moveTo>
                    <a:pt x="4261" y="2003"/>
                  </a:moveTo>
                  <a:lnTo>
                    <a:pt x="4294" y="2003"/>
                  </a:lnTo>
                  <a:lnTo>
                    <a:pt x="4294" y="1972"/>
                  </a:lnTo>
                  <a:lnTo>
                    <a:pt x="4261" y="1972"/>
                  </a:lnTo>
                  <a:lnTo>
                    <a:pt x="4261" y="2003"/>
                  </a:lnTo>
                  <a:lnTo>
                    <a:pt x="4261" y="2003"/>
                  </a:lnTo>
                  <a:close/>
                  <a:moveTo>
                    <a:pt x="4306" y="208"/>
                  </a:moveTo>
                  <a:lnTo>
                    <a:pt x="4337" y="208"/>
                  </a:lnTo>
                  <a:lnTo>
                    <a:pt x="4337" y="180"/>
                  </a:lnTo>
                  <a:lnTo>
                    <a:pt x="4306" y="180"/>
                  </a:lnTo>
                  <a:lnTo>
                    <a:pt x="4306" y="208"/>
                  </a:lnTo>
                  <a:lnTo>
                    <a:pt x="4306" y="208"/>
                  </a:lnTo>
                  <a:close/>
                  <a:moveTo>
                    <a:pt x="4306" y="298"/>
                  </a:moveTo>
                  <a:lnTo>
                    <a:pt x="4337" y="298"/>
                  </a:lnTo>
                  <a:lnTo>
                    <a:pt x="4337" y="269"/>
                  </a:lnTo>
                  <a:lnTo>
                    <a:pt x="4306" y="269"/>
                  </a:lnTo>
                  <a:lnTo>
                    <a:pt x="4306" y="298"/>
                  </a:lnTo>
                  <a:lnTo>
                    <a:pt x="4306" y="298"/>
                  </a:lnTo>
                  <a:close/>
                  <a:moveTo>
                    <a:pt x="4306" y="253"/>
                  </a:moveTo>
                  <a:lnTo>
                    <a:pt x="4337" y="253"/>
                  </a:lnTo>
                  <a:lnTo>
                    <a:pt x="4337" y="224"/>
                  </a:lnTo>
                  <a:lnTo>
                    <a:pt x="4306" y="224"/>
                  </a:lnTo>
                  <a:lnTo>
                    <a:pt x="4306" y="253"/>
                  </a:lnTo>
                  <a:lnTo>
                    <a:pt x="4306" y="253"/>
                  </a:lnTo>
                  <a:close/>
                  <a:moveTo>
                    <a:pt x="4306" y="390"/>
                  </a:moveTo>
                  <a:lnTo>
                    <a:pt x="4337" y="390"/>
                  </a:lnTo>
                  <a:lnTo>
                    <a:pt x="4337" y="357"/>
                  </a:lnTo>
                  <a:lnTo>
                    <a:pt x="4306" y="357"/>
                  </a:lnTo>
                  <a:lnTo>
                    <a:pt x="4306" y="390"/>
                  </a:lnTo>
                  <a:lnTo>
                    <a:pt x="4306" y="390"/>
                  </a:lnTo>
                  <a:close/>
                  <a:moveTo>
                    <a:pt x="4306" y="343"/>
                  </a:moveTo>
                  <a:lnTo>
                    <a:pt x="4337" y="343"/>
                  </a:lnTo>
                  <a:lnTo>
                    <a:pt x="4337" y="312"/>
                  </a:lnTo>
                  <a:lnTo>
                    <a:pt x="4306" y="312"/>
                  </a:lnTo>
                  <a:lnTo>
                    <a:pt x="4306" y="343"/>
                  </a:lnTo>
                  <a:lnTo>
                    <a:pt x="4306" y="343"/>
                  </a:lnTo>
                  <a:close/>
                  <a:moveTo>
                    <a:pt x="4306" y="659"/>
                  </a:moveTo>
                  <a:lnTo>
                    <a:pt x="4337" y="659"/>
                  </a:lnTo>
                  <a:lnTo>
                    <a:pt x="4337" y="626"/>
                  </a:lnTo>
                  <a:lnTo>
                    <a:pt x="4306" y="626"/>
                  </a:lnTo>
                  <a:lnTo>
                    <a:pt x="4306" y="659"/>
                  </a:lnTo>
                  <a:lnTo>
                    <a:pt x="4306" y="659"/>
                  </a:lnTo>
                  <a:close/>
                  <a:moveTo>
                    <a:pt x="4306" y="612"/>
                  </a:moveTo>
                  <a:lnTo>
                    <a:pt x="4337" y="612"/>
                  </a:lnTo>
                  <a:lnTo>
                    <a:pt x="4337" y="581"/>
                  </a:lnTo>
                  <a:lnTo>
                    <a:pt x="4306" y="581"/>
                  </a:lnTo>
                  <a:lnTo>
                    <a:pt x="4306" y="612"/>
                  </a:lnTo>
                  <a:lnTo>
                    <a:pt x="4306" y="612"/>
                  </a:lnTo>
                  <a:close/>
                  <a:moveTo>
                    <a:pt x="4306" y="749"/>
                  </a:moveTo>
                  <a:lnTo>
                    <a:pt x="4337" y="749"/>
                  </a:lnTo>
                  <a:lnTo>
                    <a:pt x="4337" y="716"/>
                  </a:lnTo>
                  <a:lnTo>
                    <a:pt x="4306" y="716"/>
                  </a:lnTo>
                  <a:lnTo>
                    <a:pt x="4306" y="749"/>
                  </a:lnTo>
                  <a:lnTo>
                    <a:pt x="4306" y="749"/>
                  </a:lnTo>
                  <a:close/>
                  <a:moveTo>
                    <a:pt x="4306" y="704"/>
                  </a:moveTo>
                  <a:lnTo>
                    <a:pt x="4337" y="704"/>
                  </a:lnTo>
                  <a:lnTo>
                    <a:pt x="4337" y="671"/>
                  </a:lnTo>
                  <a:lnTo>
                    <a:pt x="4306" y="671"/>
                  </a:lnTo>
                  <a:lnTo>
                    <a:pt x="4306" y="704"/>
                  </a:lnTo>
                  <a:lnTo>
                    <a:pt x="4306" y="704"/>
                  </a:lnTo>
                  <a:close/>
                  <a:moveTo>
                    <a:pt x="4306" y="1599"/>
                  </a:moveTo>
                  <a:lnTo>
                    <a:pt x="4337" y="1599"/>
                  </a:lnTo>
                  <a:lnTo>
                    <a:pt x="4337" y="1568"/>
                  </a:lnTo>
                  <a:lnTo>
                    <a:pt x="4306" y="1568"/>
                  </a:lnTo>
                  <a:lnTo>
                    <a:pt x="4306" y="1599"/>
                  </a:lnTo>
                  <a:lnTo>
                    <a:pt x="4306" y="1599"/>
                  </a:lnTo>
                  <a:close/>
                  <a:moveTo>
                    <a:pt x="4306" y="1644"/>
                  </a:moveTo>
                  <a:lnTo>
                    <a:pt x="4337" y="1644"/>
                  </a:lnTo>
                  <a:lnTo>
                    <a:pt x="4337" y="1611"/>
                  </a:lnTo>
                  <a:lnTo>
                    <a:pt x="4306" y="1611"/>
                  </a:lnTo>
                  <a:lnTo>
                    <a:pt x="4306" y="1644"/>
                  </a:lnTo>
                  <a:lnTo>
                    <a:pt x="4306" y="1644"/>
                  </a:lnTo>
                  <a:close/>
                  <a:moveTo>
                    <a:pt x="4306" y="1689"/>
                  </a:moveTo>
                  <a:lnTo>
                    <a:pt x="4337" y="1689"/>
                  </a:lnTo>
                  <a:lnTo>
                    <a:pt x="4337" y="1661"/>
                  </a:lnTo>
                  <a:lnTo>
                    <a:pt x="4306" y="1661"/>
                  </a:lnTo>
                  <a:lnTo>
                    <a:pt x="4306" y="1689"/>
                  </a:lnTo>
                  <a:lnTo>
                    <a:pt x="4306" y="1689"/>
                  </a:lnTo>
                  <a:close/>
                  <a:moveTo>
                    <a:pt x="4306" y="1734"/>
                  </a:moveTo>
                  <a:lnTo>
                    <a:pt x="4337" y="1734"/>
                  </a:lnTo>
                  <a:lnTo>
                    <a:pt x="4337" y="1703"/>
                  </a:lnTo>
                  <a:lnTo>
                    <a:pt x="4306" y="1703"/>
                  </a:lnTo>
                  <a:lnTo>
                    <a:pt x="4306" y="1734"/>
                  </a:lnTo>
                  <a:lnTo>
                    <a:pt x="4306" y="1734"/>
                  </a:lnTo>
                  <a:close/>
                  <a:moveTo>
                    <a:pt x="4306" y="1779"/>
                  </a:moveTo>
                  <a:lnTo>
                    <a:pt x="4337" y="1779"/>
                  </a:lnTo>
                  <a:lnTo>
                    <a:pt x="4337" y="1748"/>
                  </a:lnTo>
                  <a:lnTo>
                    <a:pt x="4306" y="1748"/>
                  </a:lnTo>
                  <a:lnTo>
                    <a:pt x="4306" y="1779"/>
                  </a:lnTo>
                  <a:lnTo>
                    <a:pt x="4306" y="1779"/>
                  </a:lnTo>
                  <a:close/>
                  <a:moveTo>
                    <a:pt x="4306" y="1821"/>
                  </a:moveTo>
                  <a:lnTo>
                    <a:pt x="4337" y="1821"/>
                  </a:lnTo>
                  <a:lnTo>
                    <a:pt x="4337" y="1793"/>
                  </a:lnTo>
                  <a:lnTo>
                    <a:pt x="4306" y="1793"/>
                  </a:lnTo>
                  <a:lnTo>
                    <a:pt x="4306" y="1821"/>
                  </a:lnTo>
                  <a:lnTo>
                    <a:pt x="4306" y="1821"/>
                  </a:lnTo>
                  <a:close/>
                  <a:moveTo>
                    <a:pt x="4306" y="1868"/>
                  </a:moveTo>
                  <a:lnTo>
                    <a:pt x="4337" y="1868"/>
                  </a:lnTo>
                  <a:lnTo>
                    <a:pt x="4337" y="1838"/>
                  </a:lnTo>
                  <a:lnTo>
                    <a:pt x="4306" y="1838"/>
                  </a:lnTo>
                  <a:lnTo>
                    <a:pt x="4306" y="1868"/>
                  </a:lnTo>
                  <a:lnTo>
                    <a:pt x="4306" y="1868"/>
                  </a:lnTo>
                  <a:close/>
                  <a:moveTo>
                    <a:pt x="4306" y="1913"/>
                  </a:moveTo>
                  <a:lnTo>
                    <a:pt x="4337" y="1913"/>
                  </a:lnTo>
                  <a:lnTo>
                    <a:pt x="4337" y="1880"/>
                  </a:lnTo>
                  <a:lnTo>
                    <a:pt x="4306" y="1880"/>
                  </a:lnTo>
                  <a:lnTo>
                    <a:pt x="4306" y="1913"/>
                  </a:lnTo>
                  <a:lnTo>
                    <a:pt x="4306" y="1913"/>
                  </a:lnTo>
                  <a:close/>
                  <a:moveTo>
                    <a:pt x="4306" y="1958"/>
                  </a:moveTo>
                  <a:lnTo>
                    <a:pt x="4337" y="1958"/>
                  </a:lnTo>
                  <a:lnTo>
                    <a:pt x="4337" y="1930"/>
                  </a:lnTo>
                  <a:lnTo>
                    <a:pt x="4306" y="1930"/>
                  </a:lnTo>
                  <a:lnTo>
                    <a:pt x="4306" y="1958"/>
                  </a:lnTo>
                  <a:lnTo>
                    <a:pt x="4306" y="1958"/>
                  </a:lnTo>
                  <a:close/>
                  <a:moveTo>
                    <a:pt x="4306" y="2003"/>
                  </a:moveTo>
                  <a:lnTo>
                    <a:pt x="4337" y="2003"/>
                  </a:lnTo>
                  <a:lnTo>
                    <a:pt x="4337" y="1972"/>
                  </a:lnTo>
                  <a:lnTo>
                    <a:pt x="4306" y="1972"/>
                  </a:lnTo>
                  <a:lnTo>
                    <a:pt x="4306" y="2003"/>
                  </a:lnTo>
                  <a:lnTo>
                    <a:pt x="4306" y="2003"/>
                  </a:lnTo>
                  <a:close/>
                  <a:moveTo>
                    <a:pt x="4353" y="208"/>
                  </a:moveTo>
                  <a:lnTo>
                    <a:pt x="4382" y="208"/>
                  </a:lnTo>
                  <a:lnTo>
                    <a:pt x="4382" y="180"/>
                  </a:lnTo>
                  <a:lnTo>
                    <a:pt x="4353" y="180"/>
                  </a:lnTo>
                  <a:lnTo>
                    <a:pt x="4353" y="208"/>
                  </a:lnTo>
                  <a:lnTo>
                    <a:pt x="4353" y="208"/>
                  </a:lnTo>
                  <a:close/>
                  <a:moveTo>
                    <a:pt x="4353" y="298"/>
                  </a:moveTo>
                  <a:lnTo>
                    <a:pt x="4382" y="298"/>
                  </a:lnTo>
                  <a:lnTo>
                    <a:pt x="4382" y="269"/>
                  </a:lnTo>
                  <a:lnTo>
                    <a:pt x="4353" y="269"/>
                  </a:lnTo>
                  <a:lnTo>
                    <a:pt x="4353" y="298"/>
                  </a:lnTo>
                  <a:lnTo>
                    <a:pt x="4353" y="298"/>
                  </a:lnTo>
                  <a:close/>
                  <a:moveTo>
                    <a:pt x="4353" y="253"/>
                  </a:moveTo>
                  <a:lnTo>
                    <a:pt x="4382" y="253"/>
                  </a:lnTo>
                  <a:lnTo>
                    <a:pt x="4382" y="224"/>
                  </a:lnTo>
                  <a:lnTo>
                    <a:pt x="4353" y="224"/>
                  </a:lnTo>
                  <a:lnTo>
                    <a:pt x="4353" y="253"/>
                  </a:lnTo>
                  <a:lnTo>
                    <a:pt x="4353" y="253"/>
                  </a:lnTo>
                  <a:close/>
                  <a:moveTo>
                    <a:pt x="4353" y="390"/>
                  </a:moveTo>
                  <a:lnTo>
                    <a:pt x="4382" y="390"/>
                  </a:lnTo>
                  <a:lnTo>
                    <a:pt x="4382" y="357"/>
                  </a:lnTo>
                  <a:lnTo>
                    <a:pt x="4353" y="357"/>
                  </a:lnTo>
                  <a:lnTo>
                    <a:pt x="4353" y="390"/>
                  </a:lnTo>
                  <a:lnTo>
                    <a:pt x="4353" y="390"/>
                  </a:lnTo>
                  <a:close/>
                  <a:moveTo>
                    <a:pt x="4353" y="343"/>
                  </a:moveTo>
                  <a:lnTo>
                    <a:pt x="4382" y="343"/>
                  </a:lnTo>
                  <a:lnTo>
                    <a:pt x="4382" y="312"/>
                  </a:lnTo>
                  <a:lnTo>
                    <a:pt x="4353" y="312"/>
                  </a:lnTo>
                  <a:lnTo>
                    <a:pt x="4353" y="343"/>
                  </a:lnTo>
                  <a:lnTo>
                    <a:pt x="4353" y="343"/>
                  </a:lnTo>
                  <a:close/>
                  <a:moveTo>
                    <a:pt x="4353" y="435"/>
                  </a:moveTo>
                  <a:lnTo>
                    <a:pt x="4382" y="435"/>
                  </a:lnTo>
                  <a:lnTo>
                    <a:pt x="4382" y="402"/>
                  </a:lnTo>
                  <a:lnTo>
                    <a:pt x="4353" y="402"/>
                  </a:lnTo>
                  <a:lnTo>
                    <a:pt x="4353" y="435"/>
                  </a:lnTo>
                  <a:lnTo>
                    <a:pt x="4353" y="435"/>
                  </a:lnTo>
                  <a:close/>
                  <a:moveTo>
                    <a:pt x="4353" y="1420"/>
                  </a:moveTo>
                  <a:lnTo>
                    <a:pt x="4382" y="1420"/>
                  </a:lnTo>
                  <a:lnTo>
                    <a:pt x="4382" y="1389"/>
                  </a:lnTo>
                  <a:lnTo>
                    <a:pt x="4353" y="1389"/>
                  </a:lnTo>
                  <a:lnTo>
                    <a:pt x="4353" y="1420"/>
                  </a:lnTo>
                  <a:lnTo>
                    <a:pt x="4353" y="1420"/>
                  </a:lnTo>
                  <a:close/>
                  <a:moveTo>
                    <a:pt x="4353" y="1465"/>
                  </a:moveTo>
                  <a:lnTo>
                    <a:pt x="4382" y="1465"/>
                  </a:lnTo>
                  <a:lnTo>
                    <a:pt x="4382" y="1434"/>
                  </a:lnTo>
                  <a:lnTo>
                    <a:pt x="4353" y="1434"/>
                  </a:lnTo>
                  <a:lnTo>
                    <a:pt x="4353" y="1465"/>
                  </a:lnTo>
                  <a:lnTo>
                    <a:pt x="4353" y="1465"/>
                  </a:lnTo>
                  <a:close/>
                  <a:moveTo>
                    <a:pt x="4353" y="1599"/>
                  </a:moveTo>
                  <a:lnTo>
                    <a:pt x="4382" y="1599"/>
                  </a:lnTo>
                  <a:lnTo>
                    <a:pt x="4382" y="1568"/>
                  </a:lnTo>
                  <a:lnTo>
                    <a:pt x="4353" y="1568"/>
                  </a:lnTo>
                  <a:lnTo>
                    <a:pt x="4353" y="1599"/>
                  </a:lnTo>
                  <a:lnTo>
                    <a:pt x="4353" y="1599"/>
                  </a:lnTo>
                  <a:close/>
                  <a:moveTo>
                    <a:pt x="4353" y="1644"/>
                  </a:moveTo>
                  <a:lnTo>
                    <a:pt x="4382" y="1644"/>
                  </a:lnTo>
                  <a:lnTo>
                    <a:pt x="4382" y="1611"/>
                  </a:lnTo>
                  <a:lnTo>
                    <a:pt x="4353" y="1611"/>
                  </a:lnTo>
                  <a:lnTo>
                    <a:pt x="4353" y="1644"/>
                  </a:lnTo>
                  <a:lnTo>
                    <a:pt x="4353" y="1644"/>
                  </a:lnTo>
                  <a:close/>
                  <a:moveTo>
                    <a:pt x="4353" y="1689"/>
                  </a:moveTo>
                  <a:lnTo>
                    <a:pt x="4382" y="1689"/>
                  </a:lnTo>
                  <a:lnTo>
                    <a:pt x="4382" y="1661"/>
                  </a:lnTo>
                  <a:lnTo>
                    <a:pt x="4353" y="1661"/>
                  </a:lnTo>
                  <a:lnTo>
                    <a:pt x="4353" y="1689"/>
                  </a:lnTo>
                  <a:lnTo>
                    <a:pt x="4353" y="1689"/>
                  </a:lnTo>
                  <a:close/>
                  <a:moveTo>
                    <a:pt x="4353" y="1734"/>
                  </a:moveTo>
                  <a:lnTo>
                    <a:pt x="4382" y="1734"/>
                  </a:lnTo>
                  <a:lnTo>
                    <a:pt x="4382" y="1703"/>
                  </a:lnTo>
                  <a:lnTo>
                    <a:pt x="4353" y="1703"/>
                  </a:lnTo>
                  <a:lnTo>
                    <a:pt x="4353" y="1734"/>
                  </a:lnTo>
                  <a:lnTo>
                    <a:pt x="4353" y="1734"/>
                  </a:lnTo>
                  <a:close/>
                  <a:moveTo>
                    <a:pt x="4353" y="1779"/>
                  </a:moveTo>
                  <a:lnTo>
                    <a:pt x="4382" y="1779"/>
                  </a:lnTo>
                  <a:lnTo>
                    <a:pt x="4382" y="1748"/>
                  </a:lnTo>
                  <a:lnTo>
                    <a:pt x="4353" y="1748"/>
                  </a:lnTo>
                  <a:lnTo>
                    <a:pt x="4353" y="1779"/>
                  </a:lnTo>
                  <a:lnTo>
                    <a:pt x="4353" y="1779"/>
                  </a:lnTo>
                  <a:close/>
                  <a:moveTo>
                    <a:pt x="4353" y="1821"/>
                  </a:moveTo>
                  <a:lnTo>
                    <a:pt x="4382" y="1821"/>
                  </a:lnTo>
                  <a:lnTo>
                    <a:pt x="4382" y="1793"/>
                  </a:lnTo>
                  <a:lnTo>
                    <a:pt x="4353" y="1793"/>
                  </a:lnTo>
                  <a:lnTo>
                    <a:pt x="4353" y="1821"/>
                  </a:lnTo>
                  <a:lnTo>
                    <a:pt x="4353" y="1821"/>
                  </a:lnTo>
                  <a:close/>
                  <a:moveTo>
                    <a:pt x="4353" y="1868"/>
                  </a:moveTo>
                  <a:lnTo>
                    <a:pt x="4382" y="1868"/>
                  </a:lnTo>
                  <a:lnTo>
                    <a:pt x="4382" y="1838"/>
                  </a:lnTo>
                  <a:lnTo>
                    <a:pt x="4353" y="1838"/>
                  </a:lnTo>
                  <a:lnTo>
                    <a:pt x="4353" y="1868"/>
                  </a:lnTo>
                  <a:lnTo>
                    <a:pt x="4353" y="1868"/>
                  </a:lnTo>
                  <a:close/>
                  <a:moveTo>
                    <a:pt x="4353" y="1913"/>
                  </a:moveTo>
                  <a:lnTo>
                    <a:pt x="4382" y="1913"/>
                  </a:lnTo>
                  <a:lnTo>
                    <a:pt x="4382" y="1880"/>
                  </a:lnTo>
                  <a:lnTo>
                    <a:pt x="4353" y="1880"/>
                  </a:lnTo>
                  <a:lnTo>
                    <a:pt x="4353" y="1913"/>
                  </a:lnTo>
                  <a:lnTo>
                    <a:pt x="4353" y="1913"/>
                  </a:lnTo>
                  <a:close/>
                  <a:moveTo>
                    <a:pt x="4353" y="1958"/>
                  </a:moveTo>
                  <a:lnTo>
                    <a:pt x="4382" y="1958"/>
                  </a:lnTo>
                  <a:lnTo>
                    <a:pt x="4382" y="1930"/>
                  </a:lnTo>
                  <a:lnTo>
                    <a:pt x="4353" y="1930"/>
                  </a:lnTo>
                  <a:lnTo>
                    <a:pt x="4353" y="1958"/>
                  </a:lnTo>
                  <a:lnTo>
                    <a:pt x="4353" y="1958"/>
                  </a:lnTo>
                  <a:close/>
                  <a:moveTo>
                    <a:pt x="4353" y="2003"/>
                  </a:moveTo>
                  <a:lnTo>
                    <a:pt x="4382" y="2003"/>
                  </a:lnTo>
                  <a:lnTo>
                    <a:pt x="4382" y="1972"/>
                  </a:lnTo>
                  <a:lnTo>
                    <a:pt x="4353" y="1972"/>
                  </a:lnTo>
                  <a:lnTo>
                    <a:pt x="4353" y="2003"/>
                  </a:lnTo>
                  <a:lnTo>
                    <a:pt x="4353" y="2003"/>
                  </a:lnTo>
                  <a:close/>
                  <a:moveTo>
                    <a:pt x="4353" y="2048"/>
                  </a:moveTo>
                  <a:lnTo>
                    <a:pt x="4382" y="2048"/>
                  </a:lnTo>
                  <a:lnTo>
                    <a:pt x="4382" y="2017"/>
                  </a:lnTo>
                  <a:lnTo>
                    <a:pt x="4353" y="2017"/>
                  </a:lnTo>
                  <a:lnTo>
                    <a:pt x="4353" y="2048"/>
                  </a:lnTo>
                  <a:lnTo>
                    <a:pt x="4353" y="2048"/>
                  </a:lnTo>
                  <a:close/>
                  <a:moveTo>
                    <a:pt x="4353" y="2135"/>
                  </a:moveTo>
                  <a:lnTo>
                    <a:pt x="4382" y="2135"/>
                  </a:lnTo>
                  <a:lnTo>
                    <a:pt x="4382" y="2107"/>
                  </a:lnTo>
                  <a:lnTo>
                    <a:pt x="4353" y="2107"/>
                  </a:lnTo>
                  <a:lnTo>
                    <a:pt x="4353" y="2135"/>
                  </a:lnTo>
                  <a:lnTo>
                    <a:pt x="4353" y="2135"/>
                  </a:lnTo>
                  <a:close/>
                  <a:moveTo>
                    <a:pt x="4398" y="208"/>
                  </a:moveTo>
                  <a:lnTo>
                    <a:pt x="4426" y="208"/>
                  </a:lnTo>
                  <a:lnTo>
                    <a:pt x="4426" y="180"/>
                  </a:lnTo>
                  <a:lnTo>
                    <a:pt x="4398" y="180"/>
                  </a:lnTo>
                  <a:lnTo>
                    <a:pt x="4398" y="208"/>
                  </a:lnTo>
                  <a:lnTo>
                    <a:pt x="4398" y="208"/>
                  </a:lnTo>
                  <a:close/>
                  <a:moveTo>
                    <a:pt x="4398" y="298"/>
                  </a:moveTo>
                  <a:lnTo>
                    <a:pt x="4426" y="298"/>
                  </a:lnTo>
                  <a:lnTo>
                    <a:pt x="4426" y="269"/>
                  </a:lnTo>
                  <a:lnTo>
                    <a:pt x="4398" y="269"/>
                  </a:lnTo>
                  <a:lnTo>
                    <a:pt x="4398" y="298"/>
                  </a:lnTo>
                  <a:lnTo>
                    <a:pt x="4398" y="298"/>
                  </a:lnTo>
                  <a:close/>
                  <a:moveTo>
                    <a:pt x="4398" y="253"/>
                  </a:moveTo>
                  <a:lnTo>
                    <a:pt x="4426" y="253"/>
                  </a:lnTo>
                  <a:lnTo>
                    <a:pt x="4426" y="224"/>
                  </a:lnTo>
                  <a:lnTo>
                    <a:pt x="4398" y="224"/>
                  </a:lnTo>
                  <a:lnTo>
                    <a:pt x="4398" y="253"/>
                  </a:lnTo>
                  <a:lnTo>
                    <a:pt x="4398" y="253"/>
                  </a:lnTo>
                  <a:close/>
                  <a:moveTo>
                    <a:pt x="4398" y="390"/>
                  </a:moveTo>
                  <a:lnTo>
                    <a:pt x="4426" y="390"/>
                  </a:lnTo>
                  <a:lnTo>
                    <a:pt x="4426" y="357"/>
                  </a:lnTo>
                  <a:lnTo>
                    <a:pt x="4398" y="357"/>
                  </a:lnTo>
                  <a:lnTo>
                    <a:pt x="4398" y="390"/>
                  </a:lnTo>
                  <a:lnTo>
                    <a:pt x="4398" y="390"/>
                  </a:lnTo>
                  <a:close/>
                  <a:moveTo>
                    <a:pt x="4398" y="480"/>
                  </a:moveTo>
                  <a:lnTo>
                    <a:pt x="4426" y="480"/>
                  </a:lnTo>
                  <a:lnTo>
                    <a:pt x="4426" y="449"/>
                  </a:lnTo>
                  <a:lnTo>
                    <a:pt x="4398" y="449"/>
                  </a:lnTo>
                  <a:lnTo>
                    <a:pt x="4398" y="480"/>
                  </a:lnTo>
                  <a:lnTo>
                    <a:pt x="4398" y="480"/>
                  </a:lnTo>
                  <a:close/>
                  <a:moveTo>
                    <a:pt x="4398" y="435"/>
                  </a:moveTo>
                  <a:lnTo>
                    <a:pt x="4426" y="435"/>
                  </a:lnTo>
                  <a:lnTo>
                    <a:pt x="4426" y="402"/>
                  </a:lnTo>
                  <a:lnTo>
                    <a:pt x="4398" y="402"/>
                  </a:lnTo>
                  <a:lnTo>
                    <a:pt x="4398" y="435"/>
                  </a:lnTo>
                  <a:lnTo>
                    <a:pt x="4398" y="435"/>
                  </a:lnTo>
                  <a:close/>
                  <a:moveTo>
                    <a:pt x="4398" y="1420"/>
                  </a:moveTo>
                  <a:lnTo>
                    <a:pt x="4426" y="1420"/>
                  </a:lnTo>
                  <a:lnTo>
                    <a:pt x="4426" y="1389"/>
                  </a:lnTo>
                  <a:lnTo>
                    <a:pt x="4398" y="1389"/>
                  </a:lnTo>
                  <a:lnTo>
                    <a:pt x="4398" y="1420"/>
                  </a:lnTo>
                  <a:lnTo>
                    <a:pt x="4398" y="1420"/>
                  </a:lnTo>
                  <a:close/>
                  <a:moveTo>
                    <a:pt x="4398" y="1465"/>
                  </a:moveTo>
                  <a:lnTo>
                    <a:pt x="4426" y="1465"/>
                  </a:lnTo>
                  <a:lnTo>
                    <a:pt x="4426" y="1434"/>
                  </a:lnTo>
                  <a:lnTo>
                    <a:pt x="4398" y="1434"/>
                  </a:lnTo>
                  <a:lnTo>
                    <a:pt x="4398" y="1465"/>
                  </a:lnTo>
                  <a:lnTo>
                    <a:pt x="4398" y="1465"/>
                  </a:lnTo>
                  <a:close/>
                  <a:moveTo>
                    <a:pt x="4398" y="1689"/>
                  </a:moveTo>
                  <a:lnTo>
                    <a:pt x="4426" y="1689"/>
                  </a:lnTo>
                  <a:lnTo>
                    <a:pt x="4426" y="1661"/>
                  </a:lnTo>
                  <a:lnTo>
                    <a:pt x="4398" y="1661"/>
                  </a:lnTo>
                  <a:lnTo>
                    <a:pt x="4398" y="1689"/>
                  </a:lnTo>
                  <a:lnTo>
                    <a:pt x="4398" y="1689"/>
                  </a:lnTo>
                  <a:close/>
                  <a:moveTo>
                    <a:pt x="4398" y="1734"/>
                  </a:moveTo>
                  <a:lnTo>
                    <a:pt x="4426" y="1734"/>
                  </a:lnTo>
                  <a:lnTo>
                    <a:pt x="4426" y="1703"/>
                  </a:lnTo>
                  <a:lnTo>
                    <a:pt x="4398" y="1703"/>
                  </a:lnTo>
                  <a:lnTo>
                    <a:pt x="4398" y="1734"/>
                  </a:lnTo>
                  <a:lnTo>
                    <a:pt x="4398" y="1734"/>
                  </a:lnTo>
                  <a:close/>
                  <a:moveTo>
                    <a:pt x="4398" y="1779"/>
                  </a:moveTo>
                  <a:lnTo>
                    <a:pt x="4426" y="1779"/>
                  </a:lnTo>
                  <a:lnTo>
                    <a:pt x="4426" y="1748"/>
                  </a:lnTo>
                  <a:lnTo>
                    <a:pt x="4398" y="1748"/>
                  </a:lnTo>
                  <a:lnTo>
                    <a:pt x="4398" y="1779"/>
                  </a:lnTo>
                  <a:lnTo>
                    <a:pt x="4398" y="1779"/>
                  </a:lnTo>
                  <a:close/>
                  <a:moveTo>
                    <a:pt x="4398" y="1821"/>
                  </a:moveTo>
                  <a:lnTo>
                    <a:pt x="4426" y="1821"/>
                  </a:lnTo>
                  <a:lnTo>
                    <a:pt x="4426" y="1793"/>
                  </a:lnTo>
                  <a:lnTo>
                    <a:pt x="4398" y="1793"/>
                  </a:lnTo>
                  <a:lnTo>
                    <a:pt x="4398" y="1821"/>
                  </a:lnTo>
                  <a:lnTo>
                    <a:pt x="4398" y="1821"/>
                  </a:lnTo>
                  <a:close/>
                  <a:moveTo>
                    <a:pt x="4398" y="1868"/>
                  </a:moveTo>
                  <a:lnTo>
                    <a:pt x="4426" y="1868"/>
                  </a:lnTo>
                  <a:lnTo>
                    <a:pt x="4426" y="1838"/>
                  </a:lnTo>
                  <a:lnTo>
                    <a:pt x="4398" y="1838"/>
                  </a:lnTo>
                  <a:lnTo>
                    <a:pt x="4398" y="1868"/>
                  </a:lnTo>
                  <a:lnTo>
                    <a:pt x="4398" y="1868"/>
                  </a:lnTo>
                  <a:close/>
                  <a:moveTo>
                    <a:pt x="4398" y="1913"/>
                  </a:moveTo>
                  <a:lnTo>
                    <a:pt x="4426" y="1913"/>
                  </a:lnTo>
                  <a:lnTo>
                    <a:pt x="4426" y="1880"/>
                  </a:lnTo>
                  <a:lnTo>
                    <a:pt x="4398" y="1880"/>
                  </a:lnTo>
                  <a:lnTo>
                    <a:pt x="4398" y="1913"/>
                  </a:lnTo>
                  <a:lnTo>
                    <a:pt x="4398" y="1913"/>
                  </a:lnTo>
                  <a:close/>
                  <a:moveTo>
                    <a:pt x="4398" y="1958"/>
                  </a:moveTo>
                  <a:lnTo>
                    <a:pt x="4426" y="1958"/>
                  </a:lnTo>
                  <a:lnTo>
                    <a:pt x="4426" y="1930"/>
                  </a:lnTo>
                  <a:lnTo>
                    <a:pt x="4398" y="1930"/>
                  </a:lnTo>
                  <a:lnTo>
                    <a:pt x="4398" y="1958"/>
                  </a:lnTo>
                  <a:lnTo>
                    <a:pt x="4398" y="1958"/>
                  </a:lnTo>
                  <a:close/>
                  <a:moveTo>
                    <a:pt x="4398" y="2003"/>
                  </a:moveTo>
                  <a:lnTo>
                    <a:pt x="4426" y="2003"/>
                  </a:lnTo>
                  <a:lnTo>
                    <a:pt x="4426" y="1972"/>
                  </a:lnTo>
                  <a:lnTo>
                    <a:pt x="4398" y="1972"/>
                  </a:lnTo>
                  <a:lnTo>
                    <a:pt x="4398" y="2003"/>
                  </a:lnTo>
                  <a:lnTo>
                    <a:pt x="4398" y="2003"/>
                  </a:lnTo>
                  <a:close/>
                  <a:moveTo>
                    <a:pt x="4398" y="2048"/>
                  </a:moveTo>
                  <a:lnTo>
                    <a:pt x="4426" y="2048"/>
                  </a:lnTo>
                  <a:lnTo>
                    <a:pt x="4426" y="2017"/>
                  </a:lnTo>
                  <a:lnTo>
                    <a:pt x="4398" y="2017"/>
                  </a:lnTo>
                  <a:lnTo>
                    <a:pt x="4398" y="2048"/>
                  </a:lnTo>
                  <a:lnTo>
                    <a:pt x="4398" y="2048"/>
                  </a:lnTo>
                  <a:close/>
                  <a:moveTo>
                    <a:pt x="4398" y="2135"/>
                  </a:moveTo>
                  <a:lnTo>
                    <a:pt x="4426" y="2135"/>
                  </a:lnTo>
                  <a:lnTo>
                    <a:pt x="4426" y="2107"/>
                  </a:lnTo>
                  <a:lnTo>
                    <a:pt x="4398" y="2107"/>
                  </a:lnTo>
                  <a:lnTo>
                    <a:pt x="4398" y="2135"/>
                  </a:lnTo>
                  <a:lnTo>
                    <a:pt x="4398" y="2135"/>
                  </a:lnTo>
                  <a:close/>
                  <a:moveTo>
                    <a:pt x="4441" y="208"/>
                  </a:moveTo>
                  <a:lnTo>
                    <a:pt x="4471" y="208"/>
                  </a:lnTo>
                  <a:lnTo>
                    <a:pt x="4471" y="180"/>
                  </a:lnTo>
                  <a:lnTo>
                    <a:pt x="4441" y="180"/>
                  </a:lnTo>
                  <a:lnTo>
                    <a:pt x="4441" y="208"/>
                  </a:lnTo>
                  <a:lnTo>
                    <a:pt x="4441" y="208"/>
                  </a:lnTo>
                  <a:close/>
                  <a:moveTo>
                    <a:pt x="4441" y="298"/>
                  </a:moveTo>
                  <a:lnTo>
                    <a:pt x="4471" y="298"/>
                  </a:lnTo>
                  <a:lnTo>
                    <a:pt x="4471" y="269"/>
                  </a:lnTo>
                  <a:lnTo>
                    <a:pt x="4441" y="269"/>
                  </a:lnTo>
                  <a:lnTo>
                    <a:pt x="4441" y="298"/>
                  </a:lnTo>
                  <a:lnTo>
                    <a:pt x="4441" y="298"/>
                  </a:lnTo>
                  <a:close/>
                  <a:moveTo>
                    <a:pt x="4441" y="253"/>
                  </a:moveTo>
                  <a:lnTo>
                    <a:pt x="4471" y="253"/>
                  </a:lnTo>
                  <a:lnTo>
                    <a:pt x="4471" y="224"/>
                  </a:lnTo>
                  <a:lnTo>
                    <a:pt x="4441" y="224"/>
                  </a:lnTo>
                  <a:lnTo>
                    <a:pt x="4441" y="253"/>
                  </a:lnTo>
                  <a:lnTo>
                    <a:pt x="4441" y="253"/>
                  </a:lnTo>
                  <a:close/>
                  <a:moveTo>
                    <a:pt x="4441" y="1420"/>
                  </a:moveTo>
                  <a:lnTo>
                    <a:pt x="4471" y="1420"/>
                  </a:lnTo>
                  <a:lnTo>
                    <a:pt x="4471" y="1389"/>
                  </a:lnTo>
                  <a:lnTo>
                    <a:pt x="4441" y="1389"/>
                  </a:lnTo>
                  <a:lnTo>
                    <a:pt x="4441" y="1420"/>
                  </a:lnTo>
                  <a:lnTo>
                    <a:pt x="4441" y="1420"/>
                  </a:lnTo>
                  <a:close/>
                  <a:moveTo>
                    <a:pt x="4441" y="1465"/>
                  </a:moveTo>
                  <a:lnTo>
                    <a:pt x="4471" y="1465"/>
                  </a:lnTo>
                  <a:lnTo>
                    <a:pt x="4471" y="1434"/>
                  </a:lnTo>
                  <a:lnTo>
                    <a:pt x="4441" y="1434"/>
                  </a:lnTo>
                  <a:lnTo>
                    <a:pt x="4441" y="1465"/>
                  </a:lnTo>
                  <a:lnTo>
                    <a:pt x="4441" y="1465"/>
                  </a:lnTo>
                  <a:close/>
                  <a:moveTo>
                    <a:pt x="4441" y="1509"/>
                  </a:moveTo>
                  <a:lnTo>
                    <a:pt x="4471" y="1509"/>
                  </a:lnTo>
                  <a:lnTo>
                    <a:pt x="4471" y="1479"/>
                  </a:lnTo>
                  <a:lnTo>
                    <a:pt x="4441" y="1479"/>
                  </a:lnTo>
                  <a:lnTo>
                    <a:pt x="4441" y="1509"/>
                  </a:lnTo>
                  <a:lnTo>
                    <a:pt x="4441" y="1509"/>
                  </a:lnTo>
                  <a:close/>
                  <a:moveTo>
                    <a:pt x="4441" y="1689"/>
                  </a:moveTo>
                  <a:lnTo>
                    <a:pt x="4471" y="1689"/>
                  </a:lnTo>
                  <a:lnTo>
                    <a:pt x="4471" y="1661"/>
                  </a:lnTo>
                  <a:lnTo>
                    <a:pt x="4441" y="1661"/>
                  </a:lnTo>
                  <a:lnTo>
                    <a:pt x="4441" y="1689"/>
                  </a:lnTo>
                  <a:lnTo>
                    <a:pt x="4441" y="1689"/>
                  </a:lnTo>
                  <a:close/>
                  <a:moveTo>
                    <a:pt x="4441" y="1734"/>
                  </a:moveTo>
                  <a:lnTo>
                    <a:pt x="4471" y="1734"/>
                  </a:lnTo>
                  <a:lnTo>
                    <a:pt x="4471" y="1703"/>
                  </a:lnTo>
                  <a:lnTo>
                    <a:pt x="4441" y="1703"/>
                  </a:lnTo>
                  <a:lnTo>
                    <a:pt x="4441" y="1734"/>
                  </a:lnTo>
                  <a:lnTo>
                    <a:pt x="4441" y="1734"/>
                  </a:lnTo>
                  <a:close/>
                  <a:moveTo>
                    <a:pt x="4441" y="1779"/>
                  </a:moveTo>
                  <a:lnTo>
                    <a:pt x="4471" y="1779"/>
                  </a:lnTo>
                  <a:lnTo>
                    <a:pt x="4471" y="1748"/>
                  </a:lnTo>
                  <a:lnTo>
                    <a:pt x="4441" y="1748"/>
                  </a:lnTo>
                  <a:lnTo>
                    <a:pt x="4441" y="1779"/>
                  </a:lnTo>
                  <a:lnTo>
                    <a:pt x="4441" y="1779"/>
                  </a:lnTo>
                  <a:close/>
                  <a:moveTo>
                    <a:pt x="4441" y="1821"/>
                  </a:moveTo>
                  <a:lnTo>
                    <a:pt x="4471" y="1821"/>
                  </a:lnTo>
                  <a:lnTo>
                    <a:pt x="4471" y="1793"/>
                  </a:lnTo>
                  <a:lnTo>
                    <a:pt x="4441" y="1793"/>
                  </a:lnTo>
                  <a:lnTo>
                    <a:pt x="4441" y="1821"/>
                  </a:lnTo>
                  <a:lnTo>
                    <a:pt x="4441" y="1821"/>
                  </a:lnTo>
                  <a:close/>
                  <a:moveTo>
                    <a:pt x="4441" y="1868"/>
                  </a:moveTo>
                  <a:lnTo>
                    <a:pt x="4471" y="1868"/>
                  </a:lnTo>
                  <a:lnTo>
                    <a:pt x="4471" y="1838"/>
                  </a:lnTo>
                  <a:lnTo>
                    <a:pt x="4441" y="1838"/>
                  </a:lnTo>
                  <a:lnTo>
                    <a:pt x="4441" y="1868"/>
                  </a:lnTo>
                  <a:lnTo>
                    <a:pt x="4441" y="1868"/>
                  </a:lnTo>
                  <a:close/>
                  <a:moveTo>
                    <a:pt x="4441" y="1913"/>
                  </a:moveTo>
                  <a:lnTo>
                    <a:pt x="4471" y="1913"/>
                  </a:lnTo>
                  <a:lnTo>
                    <a:pt x="4471" y="1880"/>
                  </a:lnTo>
                  <a:lnTo>
                    <a:pt x="4441" y="1880"/>
                  </a:lnTo>
                  <a:lnTo>
                    <a:pt x="4441" y="1913"/>
                  </a:lnTo>
                  <a:lnTo>
                    <a:pt x="4441" y="1913"/>
                  </a:lnTo>
                  <a:close/>
                  <a:moveTo>
                    <a:pt x="4441" y="1958"/>
                  </a:moveTo>
                  <a:lnTo>
                    <a:pt x="4471" y="1958"/>
                  </a:lnTo>
                  <a:lnTo>
                    <a:pt x="4471" y="1930"/>
                  </a:lnTo>
                  <a:lnTo>
                    <a:pt x="4441" y="1930"/>
                  </a:lnTo>
                  <a:lnTo>
                    <a:pt x="4441" y="1958"/>
                  </a:lnTo>
                  <a:lnTo>
                    <a:pt x="4441" y="1958"/>
                  </a:lnTo>
                  <a:close/>
                  <a:moveTo>
                    <a:pt x="4441" y="2003"/>
                  </a:moveTo>
                  <a:lnTo>
                    <a:pt x="4471" y="2003"/>
                  </a:lnTo>
                  <a:lnTo>
                    <a:pt x="4471" y="1972"/>
                  </a:lnTo>
                  <a:lnTo>
                    <a:pt x="4441" y="1972"/>
                  </a:lnTo>
                  <a:lnTo>
                    <a:pt x="4441" y="2003"/>
                  </a:lnTo>
                  <a:lnTo>
                    <a:pt x="4441" y="2003"/>
                  </a:lnTo>
                  <a:close/>
                  <a:moveTo>
                    <a:pt x="4441" y="2048"/>
                  </a:moveTo>
                  <a:lnTo>
                    <a:pt x="4471" y="2048"/>
                  </a:lnTo>
                  <a:lnTo>
                    <a:pt x="4471" y="2017"/>
                  </a:lnTo>
                  <a:lnTo>
                    <a:pt x="4441" y="2017"/>
                  </a:lnTo>
                  <a:lnTo>
                    <a:pt x="4441" y="2048"/>
                  </a:lnTo>
                  <a:lnTo>
                    <a:pt x="4441" y="2048"/>
                  </a:lnTo>
                  <a:close/>
                  <a:moveTo>
                    <a:pt x="4485" y="298"/>
                  </a:moveTo>
                  <a:lnTo>
                    <a:pt x="4516" y="298"/>
                  </a:lnTo>
                  <a:lnTo>
                    <a:pt x="4516" y="269"/>
                  </a:lnTo>
                  <a:lnTo>
                    <a:pt x="4485" y="269"/>
                  </a:lnTo>
                  <a:lnTo>
                    <a:pt x="4485" y="298"/>
                  </a:lnTo>
                  <a:lnTo>
                    <a:pt x="4485" y="298"/>
                  </a:lnTo>
                  <a:close/>
                  <a:moveTo>
                    <a:pt x="4485" y="253"/>
                  </a:moveTo>
                  <a:lnTo>
                    <a:pt x="4516" y="253"/>
                  </a:lnTo>
                  <a:lnTo>
                    <a:pt x="4516" y="224"/>
                  </a:lnTo>
                  <a:lnTo>
                    <a:pt x="4485" y="224"/>
                  </a:lnTo>
                  <a:lnTo>
                    <a:pt x="4485" y="253"/>
                  </a:lnTo>
                  <a:lnTo>
                    <a:pt x="4485" y="253"/>
                  </a:lnTo>
                  <a:close/>
                  <a:moveTo>
                    <a:pt x="4485" y="1465"/>
                  </a:moveTo>
                  <a:lnTo>
                    <a:pt x="4516" y="1465"/>
                  </a:lnTo>
                  <a:lnTo>
                    <a:pt x="4516" y="1434"/>
                  </a:lnTo>
                  <a:lnTo>
                    <a:pt x="4485" y="1434"/>
                  </a:lnTo>
                  <a:lnTo>
                    <a:pt x="4485" y="1465"/>
                  </a:lnTo>
                  <a:lnTo>
                    <a:pt x="4485" y="1465"/>
                  </a:lnTo>
                  <a:close/>
                  <a:moveTo>
                    <a:pt x="4485" y="1509"/>
                  </a:moveTo>
                  <a:lnTo>
                    <a:pt x="4516" y="1509"/>
                  </a:lnTo>
                  <a:lnTo>
                    <a:pt x="4516" y="1479"/>
                  </a:lnTo>
                  <a:lnTo>
                    <a:pt x="4485" y="1479"/>
                  </a:lnTo>
                  <a:lnTo>
                    <a:pt x="4485" y="1509"/>
                  </a:lnTo>
                  <a:lnTo>
                    <a:pt x="4485" y="1509"/>
                  </a:lnTo>
                  <a:close/>
                  <a:moveTo>
                    <a:pt x="4485" y="1557"/>
                  </a:moveTo>
                  <a:lnTo>
                    <a:pt x="4516" y="1557"/>
                  </a:lnTo>
                  <a:lnTo>
                    <a:pt x="4516" y="1524"/>
                  </a:lnTo>
                  <a:lnTo>
                    <a:pt x="4485" y="1524"/>
                  </a:lnTo>
                  <a:lnTo>
                    <a:pt x="4485" y="1557"/>
                  </a:lnTo>
                  <a:lnTo>
                    <a:pt x="4485" y="1557"/>
                  </a:lnTo>
                  <a:close/>
                  <a:moveTo>
                    <a:pt x="4485" y="1599"/>
                  </a:moveTo>
                  <a:lnTo>
                    <a:pt x="4516" y="1599"/>
                  </a:lnTo>
                  <a:lnTo>
                    <a:pt x="4516" y="1568"/>
                  </a:lnTo>
                  <a:lnTo>
                    <a:pt x="4485" y="1568"/>
                  </a:lnTo>
                  <a:lnTo>
                    <a:pt x="4485" y="1599"/>
                  </a:lnTo>
                  <a:lnTo>
                    <a:pt x="4485" y="1599"/>
                  </a:lnTo>
                  <a:close/>
                  <a:moveTo>
                    <a:pt x="4485" y="1644"/>
                  </a:moveTo>
                  <a:lnTo>
                    <a:pt x="4516" y="1644"/>
                  </a:lnTo>
                  <a:lnTo>
                    <a:pt x="4516" y="1611"/>
                  </a:lnTo>
                  <a:lnTo>
                    <a:pt x="4485" y="1611"/>
                  </a:lnTo>
                  <a:lnTo>
                    <a:pt x="4485" y="1644"/>
                  </a:lnTo>
                  <a:lnTo>
                    <a:pt x="4485" y="1644"/>
                  </a:lnTo>
                  <a:close/>
                  <a:moveTo>
                    <a:pt x="4485" y="1689"/>
                  </a:moveTo>
                  <a:lnTo>
                    <a:pt x="4516" y="1689"/>
                  </a:lnTo>
                  <a:lnTo>
                    <a:pt x="4516" y="1661"/>
                  </a:lnTo>
                  <a:lnTo>
                    <a:pt x="4485" y="1661"/>
                  </a:lnTo>
                  <a:lnTo>
                    <a:pt x="4485" y="1689"/>
                  </a:lnTo>
                  <a:lnTo>
                    <a:pt x="4485" y="1689"/>
                  </a:lnTo>
                  <a:close/>
                  <a:moveTo>
                    <a:pt x="4485" y="1734"/>
                  </a:moveTo>
                  <a:lnTo>
                    <a:pt x="4516" y="1734"/>
                  </a:lnTo>
                  <a:lnTo>
                    <a:pt x="4516" y="1703"/>
                  </a:lnTo>
                  <a:lnTo>
                    <a:pt x="4485" y="1703"/>
                  </a:lnTo>
                  <a:lnTo>
                    <a:pt x="4485" y="1734"/>
                  </a:lnTo>
                  <a:lnTo>
                    <a:pt x="4485" y="1734"/>
                  </a:lnTo>
                  <a:close/>
                  <a:moveTo>
                    <a:pt x="4485" y="1779"/>
                  </a:moveTo>
                  <a:lnTo>
                    <a:pt x="4516" y="1779"/>
                  </a:lnTo>
                  <a:lnTo>
                    <a:pt x="4516" y="1748"/>
                  </a:lnTo>
                  <a:lnTo>
                    <a:pt x="4485" y="1748"/>
                  </a:lnTo>
                  <a:lnTo>
                    <a:pt x="4485" y="1779"/>
                  </a:lnTo>
                  <a:lnTo>
                    <a:pt x="4485" y="1779"/>
                  </a:lnTo>
                  <a:close/>
                  <a:moveTo>
                    <a:pt x="4485" y="1821"/>
                  </a:moveTo>
                  <a:lnTo>
                    <a:pt x="4516" y="1821"/>
                  </a:lnTo>
                  <a:lnTo>
                    <a:pt x="4516" y="1793"/>
                  </a:lnTo>
                  <a:lnTo>
                    <a:pt x="4485" y="1793"/>
                  </a:lnTo>
                  <a:lnTo>
                    <a:pt x="4485" y="1821"/>
                  </a:lnTo>
                  <a:lnTo>
                    <a:pt x="4485" y="1821"/>
                  </a:lnTo>
                  <a:close/>
                  <a:moveTo>
                    <a:pt x="4485" y="1868"/>
                  </a:moveTo>
                  <a:lnTo>
                    <a:pt x="4516" y="1868"/>
                  </a:lnTo>
                  <a:lnTo>
                    <a:pt x="4516" y="1838"/>
                  </a:lnTo>
                  <a:lnTo>
                    <a:pt x="4485" y="1838"/>
                  </a:lnTo>
                  <a:lnTo>
                    <a:pt x="4485" y="1868"/>
                  </a:lnTo>
                  <a:lnTo>
                    <a:pt x="4485" y="1868"/>
                  </a:lnTo>
                  <a:close/>
                  <a:moveTo>
                    <a:pt x="4485" y="1913"/>
                  </a:moveTo>
                  <a:lnTo>
                    <a:pt x="4516" y="1913"/>
                  </a:lnTo>
                  <a:lnTo>
                    <a:pt x="4516" y="1880"/>
                  </a:lnTo>
                  <a:lnTo>
                    <a:pt x="4485" y="1880"/>
                  </a:lnTo>
                  <a:lnTo>
                    <a:pt x="4485" y="1913"/>
                  </a:lnTo>
                  <a:lnTo>
                    <a:pt x="4485" y="1913"/>
                  </a:lnTo>
                  <a:close/>
                  <a:moveTo>
                    <a:pt x="4485" y="1958"/>
                  </a:moveTo>
                  <a:lnTo>
                    <a:pt x="4516" y="1958"/>
                  </a:lnTo>
                  <a:lnTo>
                    <a:pt x="4516" y="1930"/>
                  </a:lnTo>
                  <a:lnTo>
                    <a:pt x="4485" y="1930"/>
                  </a:lnTo>
                  <a:lnTo>
                    <a:pt x="4485" y="1958"/>
                  </a:lnTo>
                  <a:lnTo>
                    <a:pt x="4485" y="1958"/>
                  </a:lnTo>
                  <a:close/>
                  <a:moveTo>
                    <a:pt x="4485" y="2003"/>
                  </a:moveTo>
                  <a:lnTo>
                    <a:pt x="4516" y="2003"/>
                  </a:lnTo>
                  <a:lnTo>
                    <a:pt x="4516" y="1972"/>
                  </a:lnTo>
                  <a:lnTo>
                    <a:pt x="4485" y="1972"/>
                  </a:lnTo>
                  <a:lnTo>
                    <a:pt x="4485" y="2003"/>
                  </a:lnTo>
                  <a:lnTo>
                    <a:pt x="4485" y="2003"/>
                  </a:lnTo>
                  <a:close/>
                  <a:moveTo>
                    <a:pt x="4530" y="253"/>
                  </a:moveTo>
                  <a:lnTo>
                    <a:pt x="4563" y="253"/>
                  </a:lnTo>
                  <a:lnTo>
                    <a:pt x="4563" y="224"/>
                  </a:lnTo>
                  <a:lnTo>
                    <a:pt x="4530" y="224"/>
                  </a:lnTo>
                  <a:lnTo>
                    <a:pt x="4530" y="253"/>
                  </a:lnTo>
                  <a:lnTo>
                    <a:pt x="4530" y="253"/>
                  </a:lnTo>
                  <a:close/>
                  <a:moveTo>
                    <a:pt x="4530" y="1465"/>
                  </a:moveTo>
                  <a:lnTo>
                    <a:pt x="4563" y="1465"/>
                  </a:lnTo>
                  <a:lnTo>
                    <a:pt x="4563" y="1434"/>
                  </a:lnTo>
                  <a:lnTo>
                    <a:pt x="4530" y="1434"/>
                  </a:lnTo>
                  <a:lnTo>
                    <a:pt x="4530" y="1465"/>
                  </a:lnTo>
                  <a:lnTo>
                    <a:pt x="4530" y="1465"/>
                  </a:lnTo>
                  <a:close/>
                  <a:moveTo>
                    <a:pt x="4530" y="1509"/>
                  </a:moveTo>
                  <a:lnTo>
                    <a:pt x="4563" y="1509"/>
                  </a:lnTo>
                  <a:lnTo>
                    <a:pt x="4563" y="1479"/>
                  </a:lnTo>
                  <a:lnTo>
                    <a:pt x="4530" y="1479"/>
                  </a:lnTo>
                  <a:lnTo>
                    <a:pt x="4530" y="1509"/>
                  </a:lnTo>
                  <a:lnTo>
                    <a:pt x="4530" y="1509"/>
                  </a:lnTo>
                  <a:close/>
                  <a:moveTo>
                    <a:pt x="4530" y="1557"/>
                  </a:moveTo>
                  <a:lnTo>
                    <a:pt x="4563" y="1557"/>
                  </a:lnTo>
                  <a:lnTo>
                    <a:pt x="4563" y="1524"/>
                  </a:lnTo>
                  <a:lnTo>
                    <a:pt x="4530" y="1524"/>
                  </a:lnTo>
                  <a:lnTo>
                    <a:pt x="4530" y="1557"/>
                  </a:lnTo>
                  <a:lnTo>
                    <a:pt x="4530" y="1557"/>
                  </a:lnTo>
                  <a:close/>
                  <a:moveTo>
                    <a:pt x="4530" y="1689"/>
                  </a:moveTo>
                  <a:lnTo>
                    <a:pt x="4563" y="1689"/>
                  </a:lnTo>
                  <a:lnTo>
                    <a:pt x="4563" y="1661"/>
                  </a:lnTo>
                  <a:lnTo>
                    <a:pt x="4530" y="1661"/>
                  </a:lnTo>
                  <a:lnTo>
                    <a:pt x="4530" y="1689"/>
                  </a:lnTo>
                  <a:lnTo>
                    <a:pt x="4530" y="1689"/>
                  </a:lnTo>
                  <a:close/>
                  <a:moveTo>
                    <a:pt x="4530" y="1734"/>
                  </a:moveTo>
                  <a:lnTo>
                    <a:pt x="4563" y="1734"/>
                  </a:lnTo>
                  <a:lnTo>
                    <a:pt x="4563" y="1703"/>
                  </a:lnTo>
                  <a:lnTo>
                    <a:pt x="4530" y="1703"/>
                  </a:lnTo>
                  <a:lnTo>
                    <a:pt x="4530" y="1734"/>
                  </a:lnTo>
                  <a:lnTo>
                    <a:pt x="4530" y="1734"/>
                  </a:lnTo>
                  <a:close/>
                  <a:moveTo>
                    <a:pt x="4530" y="1779"/>
                  </a:moveTo>
                  <a:lnTo>
                    <a:pt x="4563" y="1779"/>
                  </a:lnTo>
                  <a:lnTo>
                    <a:pt x="4563" y="1748"/>
                  </a:lnTo>
                  <a:lnTo>
                    <a:pt x="4530" y="1748"/>
                  </a:lnTo>
                  <a:lnTo>
                    <a:pt x="4530" y="1779"/>
                  </a:lnTo>
                  <a:lnTo>
                    <a:pt x="4530" y="1779"/>
                  </a:lnTo>
                  <a:close/>
                  <a:moveTo>
                    <a:pt x="4530" y="1821"/>
                  </a:moveTo>
                  <a:lnTo>
                    <a:pt x="4563" y="1821"/>
                  </a:lnTo>
                  <a:lnTo>
                    <a:pt x="4563" y="1793"/>
                  </a:lnTo>
                  <a:lnTo>
                    <a:pt x="4530" y="1793"/>
                  </a:lnTo>
                  <a:lnTo>
                    <a:pt x="4530" y="1821"/>
                  </a:lnTo>
                  <a:lnTo>
                    <a:pt x="4530" y="1821"/>
                  </a:lnTo>
                  <a:close/>
                  <a:moveTo>
                    <a:pt x="4530" y="1868"/>
                  </a:moveTo>
                  <a:lnTo>
                    <a:pt x="4563" y="1868"/>
                  </a:lnTo>
                  <a:lnTo>
                    <a:pt x="4563" y="1838"/>
                  </a:lnTo>
                  <a:lnTo>
                    <a:pt x="4530" y="1838"/>
                  </a:lnTo>
                  <a:lnTo>
                    <a:pt x="4530" y="1868"/>
                  </a:lnTo>
                  <a:lnTo>
                    <a:pt x="4530" y="1868"/>
                  </a:lnTo>
                  <a:close/>
                  <a:moveTo>
                    <a:pt x="4530" y="1913"/>
                  </a:moveTo>
                  <a:lnTo>
                    <a:pt x="4563" y="1913"/>
                  </a:lnTo>
                  <a:lnTo>
                    <a:pt x="4563" y="1880"/>
                  </a:lnTo>
                  <a:lnTo>
                    <a:pt x="4530" y="1880"/>
                  </a:lnTo>
                  <a:lnTo>
                    <a:pt x="4530" y="1913"/>
                  </a:lnTo>
                  <a:lnTo>
                    <a:pt x="4530" y="1913"/>
                  </a:lnTo>
                  <a:close/>
                  <a:moveTo>
                    <a:pt x="4530" y="1958"/>
                  </a:moveTo>
                  <a:lnTo>
                    <a:pt x="4563" y="1958"/>
                  </a:lnTo>
                  <a:lnTo>
                    <a:pt x="4563" y="1930"/>
                  </a:lnTo>
                  <a:lnTo>
                    <a:pt x="4530" y="1930"/>
                  </a:lnTo>
                  <a:lnTo>
                    <a:pt x="4530" y="1958"/>
                  </a:lnTo>
                  <a:lnTo>
                    <a:pt x="4530" y="1958"/>
                  </a:lnTo>
                  <a:close/>
                  <a:moveTo>
                    <a:pt x="4575" y="1465"/>
                  </a:moveTo>
                  <a:lnTo>
                    <a:pt x="4608" y="1465"/>
                  </a:lnTo>
                  <a:lnTo>
                    <a:pt x="4608" y="1434"/>
                  </a:lnTo>
                  <a:lnTo>
                    <a:pt x="4575" y="1434"/>
                  </a:lnTo>
                  <a:lnTo>
                    <a:pt x="4575" y="1465"/>
                  </a:lnTo>
                  <a:lnTo>
                    <a:pt x="4575" y="1465"/>
                  </a:lnTo>
                  <a:close/>
                  <a:moveTo>
                    <a:pt x="4575" y="1509"/>
                  </a:moveTo>
                  <a:lnTo>
                    <a:pt x="4608" y="1509"/>
                  </a:lnTo>
                  <a:lnTo>
                    <a:pt x="4608" y="1479"/>
                  </a:lnTo>
                  <a:lnTo>
                    <a:pt x="4575" y="1479"/>
                  </a:lnTo>
                  <a:lnTo>
                    <a:pt x="4575" y="1509"/>
                  </a:lnTo>
                  <a:lnTo>
                    <a:pt x="4575" y="1509"/>
                  </a:lnTo>
                  <a:close/>
                  <a:moveTo>
                    <a:pt x="4575" y="1557"/>
                  </a:moveTo>
                  <a:lnTo>
                    <a:pt x="4608" y="1557"/>
                  </a:lnTo>
                  <a:lnTo>
                    <a:pt x="4608" y="1524"/>
                  </a:lnTo>
                  <a:lnTo>
                    <a:pt x="4575" y="1524"/>
                  </a:lnTo>
                  <a:lnTo>
                    <a:pt x="4575" y="1557"/>
                  </a:lnTo>
                  <a:lnTo>
                    <a:pt x="4575" y="1557"/>
                  </a:lnTo>
                  <a:close/>
                  <a:moveTo>
                    <a:pt x="4575" y="1821"/>
                  </a:moveTo>
                  <a:lnTo>
                    <a:pt x="4608" y="1821"/>
                  </a:lnTo>
                  <a:lnTo>
                    <a:pt x="4608" y="1793"/>
                  </a:lnTo>
                  <a:lnTo>
                    <a:pt x="4575" y="1793"/>
                  </a:lnTo>
                  <a:lnTo>
                    <a:pt x="4575" y="1821"/>
                  </a:lnTo>
                  <a:lnTo>
                    <a:pt x="4575" y="1821"/>
                  </a:lnTo>
                  <a:close/>
                  <a:moveTo>
                    <a:pt x="4575" y="1868"/>
                  </a:moveTo>
                  <a:lnTo>
                    <a:pt x="4608" y="1868"/>
                  </a:lnTo>
                  <a:lnTo>
                    <a:pt x="4608" y="1838"/>
                  </a:lnTo>
                  <a:lnTo>
                    <a:pt x="4575" y="1838"/>
                  </a:lnTo>
                  <a:lnTo>
                    <a:pt x="4575" y="1868"/>
                  </a:lnTo>
                  <a:lnTo>
                    <a:pt x="4575" y="1868"/>
                  </a:lnTo>
                  <a:close/>
                  <a:moveTo>
                    <a:pt x="4575" y="1913"/>
                  </a:moveTo>
                  <a:lnTo>
                    <a:pt x="4608" y="1913"/>
                  </a:lnTo>
                  <a:lnTo>
                    <a:pt x="4608" y="1880"/>
                  </a:lnTo>
                  <a:lnTo>
                    <a:pt x="4575" y="1880"/>
                  </a:lnTo>
                  <a:lnTo>
                    <a:pt x="4575" y="1913"/>
                  </a:lnTo>
                  <a:lnTo>
                    <a:pt x="4575" y="1913"/>
                  </a:lnTo>
                  <a:close/>
                  <a:moveTo>
                    <a:pt x="4620" y="1465"/>
                  </a:moveTo>
                  <a:lnTo>
                    <a:pt x="4651" y="1465"/>
                  </a:lnTo>
                  <a:lnTo>
                    <a:pt x="4651" y="1434"/>
                  </a:lnTo>
                  <a:lnTo>
                    <a:pt x="4620" y="1434"/>
                  </a:lnTo>
                  <a:lnTo>
                    <a:pt x="4620" y="1465"/>
                  </a:lnTo>
                  <a:lnTo>
                    <a:pt x="4620" y="1465"/>
                  </a:lnTo>
                  <a:close/>
                  <a:moveTo>
                    <a:pt x="4620" y="1509"/>
                  </a:moveTo>
                  <a:lnTo>
                    <a:pt x="4651" y="1509"/>
                  </a:lnTo>
                  <a:lnTo>
                    <a:pt x="4651" y="1479"/>
                  </a:lnTo>
                  <a:lnTo>
                    <a:pt x="4620" y="1479"/>
                  </a:lnTo>
                  <a:lnTo>
                    <a:pt x="4620" y="1509"/>
                  </a:lnTo>
                  <a:lnTo>
                    <a:pt x="4620" y="1509"/>
                  </a:lnTo>
                  <a:close/>
                  <a:moveTo>
                    <a:pt x="4620" y="1557"/>
                  </a:moveTo>
                  <a:lnTo>
                    <a:pt x="4651" y="1557"/>
                  </a:lnTo>
                  <a:lnTo>
                    <a:pt x="4651" y="1524"/>
                  </a:lnTo>
                  <a:lnTo>
                    <a:pt x="4620" y="1524"/>
                  </a:lnTo>
                  <a:lnTo>
                    <a:pt x="4620" y="1557"/>
                  </a:lnTo>
                  <a:lnTo>
                    <a:pt x="4620" y="1557"/>
                  </a:lnTo>
                  <a:close/>
                  <a:moveTo>
                    <a:pt x="4620" y="2183"/>
                  </a:moveTo>
                  <a:lnTo>
                    <a:pt x="4651" y="2183"/>
                  </a:lnTo>
                  <a:lnTo>
                    <a:pt x="4651" y="2152"/>
                  </a:lnTo>
                  <a:lnTo>
                    <a:pt x="4620" y="2152"/>
                  </a:lnTo>
                  <a:lnTo>
                    <a:pt x="4620" y="2183"/>
                  </a:lnTo>
                  <a:lnTo>
                    <a:pt x="4620" y="2183"/>
                  </a:lnTo>
                  <a:close/>
                  <a:moveTo>
                    <a:pt x="4620" y="2228"/>
                  </a:moveTo>
                  <a:lnTo>
                    <a:pt x="4651" y="2228"/>
                  </a:lnTo>
                  <a:lnTo>
                    <a:pt x="4651" y="2194"/>
                  </a:lnTo>
                  <a:lnTo>
                    <a:pt x="4620" y="2194"/>
                  </a:lnTo>
                  <a:lnTo>
                    <a:pt x="4620" y="2228"/>
                  </a:lnTo>
                  <a:lnTo>
                    <a:pt x="4620" y="2228"/>
                  </a:lnTo>
                  <a:close/>
                  <a:moveTo>
                    <a:pt x="4667" y="1465"/>
                  </a:moveTo>
                  <a:lnTo>
                    <a:pt x="4696" y="1465"/>
                  </a:lnTo>
                  <a:lnTo>
                    <a:pt x="4696" y="1434"/>
                  </a:lnTo>
                  <a:lnTo>
                    <a:pt x="4667" y="1434"/>
                  </a:lnTo>
                  <a:lnTo>
                    <a:pt x="4667" y="1465"/>
                  </a:lnTo>
                  <a:lnTo>
                    <a:pt x="4667" y="1465"/>
                  </a:lnTo>
                  <a:close/>
                  <a:moveTo>
                    <a:pt x="4667" y="2183"/>
                  </a:moveTo>
                  <a:lnTo>
                    <a:pt x="4696" y="2183"/>
                  </a:lnTo>
                  <a:lnTo>
                    <a:pt x="4696" y="2152"/>
                  </a:lnTo>
                  <a:lnTo>
                    <a:pt x="4667" y="2152"/>
                  </a:lnTo>
                  <a:lnTo>
                    <a:pt x="4667" y="2183"/>
                  </a:lnTo>
                  <a:lnTo>
                    <a:pt x="4667" y="2183"/>
                  </a:lnTo>
                  <a:close/>
                  <a:moveTo>
                    <a:pt x="4710" y="1465"/>
                  </a:moveTo>
                  <a:lnTo>
                    <a:pt x="4741" y="1465"/>
                  </a:lnTo>
                  <a:lnTo>
                    <a:pt x="4741" y="1434"/>
                  </a:lnTo>
                  <a:lnTo>
                    <a:pt x="4710" y="1434"/>
                  </a:lnTo>
                  <a:lnTo>
                    <a:pt x="4710" y="1465"/>
                  </a:lnTo>
                  <a:lnTo>
                    <a:pt x="4710" y="1465"/>
                  </a:lnTo>
                  <a:close/>
                  <a:moveTo>
                    <a:pt x="4710" y="1509"/>
                  </a:moveTo>
                  <a:lnTo>
                    <a:pt x="4741" y="1509"/>
                  </a:lnTo>
                  <a:lnTo>
                    <a:pt x="4741" y="1479"/>
                  </a:lnTo>
                  <a:lnTo>
                    <a:pt x="4710" y="1479"/>
                  </a:lnTo>
                  <a:lnTo>
                    <a:pt x="4710" y="1509"/>
                  </a:lnTo>
                  <a:lnTo>
                    <a:pt x="4710" y="1509"/>
                  </a:lnTo>
                  <a:close/>
                  <a:moveTo>
                    <a:pt x="4710" y="2135"/>
                  </a:moveTo>
                  <a:lnTo>
                    <a:pt x="4741" y="2135"/>
                  </a:lnTo>
                  <a:lnTo>
                    <a:pt x="4741" y="2107"/>
                  </a:lnTo>
                  <a:lnTo>
                    <a:pt x="4710" y="2107"/>
                  </a:lnTo>
                  <a:lnTo>
                    <a:pt x="4710" y="2135"/>
                  </a:lnTo>
                  <a:lnTo>
                    <a:pt x="4710" y="2135"/>
                  </a:lnTo>
                  <a:close/>
                  <a:moveTo>
                    <a:pt x="4710" y="2183"/>
                  </a:moveTo>
                  <a:lnTo>
                    <a:pt x="4741" y="2183"/>
                  </a:lnTo>
                  <a:lnTo>
                    <a:pt x="4741" y="2152"/>
                  </a:lnTo>
                  <a:lnTo>
                    <a:pt x="4710" y="2152"/>
                  </a:lnTo>
                  <a:lnTo>
                    <a:pt x="4710" y="2183"/>
                  </a:lnTo>
                  <a:lnTo>
                    <a:pt x="4710" y="2183"/>
                  </a:lnTo>
                  <a:close/>
                  <a:moveTo>
                    <a:pt x="4755" y="1557"/>
                  </a:moveTo>
                  <a:lnTo>
                    <a:pt x="4785" y="1557"/>
                  </a:lnTo>
                  <a:lnTo>
                    <a:pt x="4785" y="1524"/>
                  </a:lnTo>
                  <a:lnTo>
                    <a:pt x="4755" y="1524"/>
                  </a:lnTo>
                  <a:lnTo>
                    <a:pt x="4755" y="1557"/>
                  </a:lnTo>
                  <a:lnTo>
                    <a:pt x="4755" y="1557"/>
                  </a:lnTo>
                  <a:close/>
                  <a:moveTo>
                    <a:pt x="4755" y="2135"/>
                  </a:moveTo>
                  <a:lnTo>
                    <a:pt x="4785" y="2135"/>
                  </a:lnTo>
                  <a:lnTo>
                    <a:pt x="4785" y="2107"/>
                  </a:lnTo>
                  <a:lnTo>
                    <a:pt x="4755" y="2107"/>
                  </a:lnTo>
                  <a:lnTo>
                    <a:pt x="4755" y="2135"/>
                  </a:lnTo>
                  <a:lnTo>
                    <a:pt x="4755" y="2135"/>
                  </a:lnTo>
                  <a:close/>
                  <a:moveTo>
                    <a:pt x="1571" y="76"/>
                  </a:moveTo>
                  <a:lnTo>
                    <a:pt x="1601" y="76"/>
                  </a:lnTo>
                  <a:lnTo>
                    <a:pt x="1601" y="43"/>
                  </a:lnTo>
                  <a:lnTo>
                    <a:pt x="1571" y="43"/>
                  </a:lnTo>
                  <a:lnTo>
                    <a:pt x="1571" y="76"/>
                  </a:lnTo>
                  <a:lnTo>
                    <a:pt x="1571" y="76"/>
                  </a:lnTo>
                  <a:close/>
                  <a:moveTo>
                    <a:pt x="1571" y="28"/>
                  </a:moveTo>
                  <a:lnTo>
                    <a:pt x="1601" y="28"/>
                  </a:lnTo>
                  <a:lnTo>
                    <a:pt x="1601" y="0"/>
                  </a:lnTo>
                  <a:lnTo>
                    <a:pt x="1571" y="0"/>
                  </a:lnTo>
                  <a:lnTo>
                    <a:pt x="1571" y="28"/>
                  </a:lnTo>
                  <a:lnTo>
                    <a:pt x="1571" y="28"/>
                  </a:lnTo>
                  <a:close/>
                  <a:moveTo>
                    <a:pt x="1571" y="208"/>
                  </a:moveTo>
                  <a:lnTo>
                    <a:pt x="1601" y="208"/>
                  </a:lnTo>
                  <a:lnTo>
                    <a:pt x="1601" y="180"/>
                  </a:lnTo>
                  <a:lnTo>
                    <a:pt x="1571" y="180"/>
                  </a:lnTo>
                  <a:lnTo>
                    <a:pt x="1571" y="208"/>
                  </a:lnTo>
                  <a:lnTo>
                    <a:pt x="1571" y="208"/>
                  </a:lnTo>
                  <a:close/>
                  <a:moveTo>
                    <a:pt x="1571" y="298"/>
                  </a:moveTo>
                  <a:lnTo>
                    <a:pt x="1601" y="298"/>
                  </a:lnTo>
                  <a:lnTo>
                    <a:pt x="1601" y="269"/>
                  </a:lnTo>
                  <a:lnTo>
                    <a:pt x="1571" y="269"/>
                  </a:lnTo>
                  <a:lnTo>
                    <a:pt x="1571" y="298"/>
                  </a:lnTo>
                  <a:lnTo>
                    <a:pt x="1571" y="298"/>
                  </a:lnTo>
                  <a:close/>
                  <a:moveTo>
                    <a:pt x="1571" y="253"/>
                  </a:moveTo>
                  <a:lnTo>
                    <a:pt x="1601" y="253"/>
                  </a:lnTo>
                  <a:lnTo>
                    <a:pt x="1601" y="224"/>
                  </a:lnTo>
                  <a:lnTo>
                    <a:pt x="1571" y="224"/>
                  </a:lnTo>
                  <a:lnTo>
                    <a:pt x="1571" y="253"/>
                  </a:lnTo>
                  <a:lnTo>
                    <a:pt x="1571" y="253"/>
                  </a:lnTo>
                  <a:close/>
                  <a:moveTo>
                    <a:pt x="1571" y="1509"/>
                  </a:moveTo>
                  <a:lnTo>
                    <a:pt x="1601" y="1509"/>
                  </a:lnTo>
                  <a:lnTo>
                    <a:pt x="1601" y="1479"/>
                  </a:lnTo>
                  <a:lnTo>
                    <a:pt x="1571" y="1479"/>
                  </a:lnTo>
                  <a:lnTo>
                    <a:pt x="1571" y="1509"/>
                  </a:lnTo>
                  <a:lnTo>
                    <a:pt x="1571" y="1509"/>
                  </a:lnTo>
                  <a:close/>
                  <a:moveTo>
                    <a:pt x="1571" y="1557"/>
                  </a:moveTo>
                  <a:lnTo>
                    <a:pt x="1601" y="1557"/>
                  </a:lnTo>
                  <a:lnTo>
                    <a:pt x="1601" y="1524"/>
                  </a:lnTo>
                  <a:lnTo>
                    <a:pt x="1571" y="1524"/>
                  </a:lnTo>
                  <a:lnTo>
                    <a:pt x="1571" y="1557"/>
                  </a:lnTo>
                  <a:lnTo>
                    <a:pt x="1571" y="1557"/>
                  </a:lnTo>
                  <a:close/>
                  <a:moveTo>
                    <a:pt x="1526" y="76"/>
                  </a:moveTo>
                  <a:lnTo>
                    <a:pt x="1554" y="76"/>
                  </a:lnTo>
                  <a:lnTo>
                    <a:pt x="1554" y="43"/>
                  </a:lnTo>
                  <a:lnTo>
                    <a:pt x="1526" y="43"/>
                  </a:lnTo>
                  <a:lnTo>
                    <a:pt x="1526" y="76"/>
                  </a:lnTo>
                  <a:lnTo>
                    <a:pt x="1526" y="76"/>
                  </a:lnTo>
                  <a:close/>
                  <a:moveTo>
                    <a:pt x="1526" y="28"/>
                  </a:moveTo>
                  <a:lnTo>
                    <a:pt x="1554" y="28"/>
                  </a:lnTo>
                  <a:lnTo>
                    <a:pt x="1554" y="0"/>
                  </a:lnTo>
                  <a:lnTo>
                    <a:pt x="1526" y="0"/>
                  </a:lnTo>
                  <a:lnTo>
                    <a:pt x="1526" y="28"/>
                  </a:lnTo>
                  <a:lnTo>
                    <a:pt x="1526" y="28"/>
                  </a:lnTo>
                  <a:close/>
                  <a:moveTo>
                    <a:pt x="1526" y="1465"/>
                  </a:moveTo>
                  <a:lnTo>
                    <a:pt x="1554" y="1465"/>
                  </a:lnTo>
                  <a:lnTo>
                    <a:pt x="1554" y="1434"/>
                  </a:lnTo>
                  <a:lnTo>
                    <a:pt x="1526" y="1434"/>
                  </a:lnTo>
                  <a:lnTo>
                    <a:pt x="1526" y="1465"/>
                  </a:lnTo>
                  <a:lnTo>
                    <a:pt x="1526" y="1465"/>
                  </a:lnTo>
                  <a:close/>
                  <a:moveTo>
                    <a:pt x="1526" y="1509"/>
                  </a:moveTo>
                  <a:lnTo>
                    <a:pt x="1554" y="1509"/>
                  </a:lnTo>
                  <a:lnTo>
                    <a:pt x="1554" y="1479"/>
                  </a:lnTo>
                  <a:lnTo>
                    <a:pt x="1526" y="1479"/>
                  </a:lnTo>
                  <a:lnTo>
                    <a:pt x="1526" y="1509"/>
                  </a:lnTo>
                  <a:lnTo>
                    <a:pt x="1526" y="1509"/>
                  </a:lnTo>
                  <a:close/>
                  <a:moveTo>
                    <a:pt x="1526" y="1557"/>
                  </a:moveTo>
                  <a:lnTo>
                    <a:pt x="1554" y="1557"/>
                  </a:lnTo>
                  <a:lnTo>
                    <a:pt x="1554" y="1524"/>
                  </a:lnTo>
                  <a:lnTo>
                    <a:pt x="1526" y="1524"/>
                  </a:lnTo>
                  <a:lnTo>
                    <a:pt x="1526" y="1557"/>
                  </a:lnTo>
                  <a:lnTo>
                    <a:pt x="1526" y="1557"/>
                  </a:lnTo>
                  <a:close/>
                  <a:moveTo>
                    <a:pt x="1526" y="1599"/>
                  </a:moveTo>
                  <a:lnTo>
                    <a:pt x="1554" y="1599"/>
                  </a:lnTo>
                  <a:lnTo>
                    <a:pt x="1554" y="1568"/>
                  </a:lnTo>
                  <a:lnTo>
                    <a:pt x="1526" y="1568"/>
                  </a:lnTo>
                  <a:lnTo>
                    <a:pt x="1526" y="1599"/>
                  </a:lnTo>
                  <a:lnTo>
                    <a:pt x="1526" y="1599"/>
                  </a:lnTo>
                  <a:close/>
                  <a:moveTo>
                    <a:pt x="1526" y="1644"/>
                  </a:moveTo>
                  <a:lnTo>
                    <a:pt x="1554" y="1644"/>
                  </a:lnTo>
                  <a:lnTo>
                    <a:pt x="1554" y="1611"/>
                  </a:lnTo>
                  <a:lnTo>
                    <a:pt x="1526" y="1611"/>
                  </a:lnTo>
                  <a:lnTo>
                    <a:pt x="1526" y="1644"/>
                  </a:lnTo>
                  <a:lnTo>
                    <a:pt x="1526" y="1644"/>
                  </a:lnTo>
                  <a:close/>
                  <a:moveTo>
                    <a:pt x="1526" y="1689"/>
                  </a:moveTo>
                  <a:lnTo>
                    <a:pt x="1554" y="1689"/>
                  </a:lnTo>
                  <a:lnTo>
                    <a:pt x="1554" y="1661"/>
                  </a:lnTo>
                  <a:lnTo>
                    <a:pt x="1526" y="1661"/>
                  </a:lnTo>
                  <a:lnTo>
                    <a:pt x="1526" y="1689"/>
                  </a:lnTo>
                  <a:lnTo>
                    <a:pt x="1526" y="1689"/>
                  </a:lnTo>
                  <a:close/>
                  <a:moveTo>
                    <a:pt x="1526" y="1734"/>
                  </a:moveTo>
                  <a:lnTo>
                    <a:pt x="1554" y="1734"/>
                  </a:lnTo>
                  <a:lnTo>
                    <a:pt x="1554" y="1703"/>
                  </a:lnTo>
                  <a:lnTo>
                    <a:pt x="1526" y="1703"/>
                  </a:lnTo>
                  <a:lnTo>
                    <a:pt x="1526" y="1734"/>
                  </a:lnTo>
                  <a:lnTo>
                    <a:pt x="1526" y="1734"/>
                  </a:lnTo>
                  <a:close/>
                  <a:moveTo>
                    <a:pt x="1481" y="76"/>
                  </a:moveTo>
                  <a:lnTo>
                    <a:pt x="1512" y="76"/>
                  </a:lnTo>
                  <a:lnTo>
                    <a:pt x="1512" y="43"/>
                  </a:lnTo>
                  <a:lnTo>
                    <a:pt x="1481" y="43"/>
                  </a:lnTo>
                  <a:lnTo>
                    <a:pt x="1481" y="76"/>
                  </a:lnTo>
                  <a:lnTo>
                    <a:pt x="1481" y="76"/>
                  </a:lnTo>
                  <a:close/>
                  <a:moveTo>
                    <a:pt x="1481" y="28"/>
                  </a:moveTo>
                  <a:lnTo>
                    <a:pt x="1512" y="28"/>
                  </a:lnTo>
                  <a:lnTo>
                    <a:pt x="1512" y="0"/>
                  </a:lnTo>
                  <a:lnTo>
                    <a:pt x="1481" y="0"/>
                  </a:lnTo>
                  <a:lnTo>
                    <a:pt x="1481" y="28"/>
                  </a:lnTo>
                  <a:lnTo>
                    <a:pt x="1481" y="28"/>
                  </a:lnTo>
                  <a:close/>
                  <a:moveTo>
                    <a:pt x="1481" y="1465"/>
                  </a:moveTo>
                  <a:lnTo>
                    <a:pt x="1512" y="1465"/>
                  </a:lnTo>
                  <a:lnTo>
                    <a:pt x="1512" y="1434"/>
                  </a:lnTo>
                  <a:lnTo>
                    <a:pt x="1481" y="1434"/>
                  </a:lnTo>
                  <a:lnTo>
                    <a:pt x="1481" y="1465"/>
                  </a:lnTo>
                  <a:lnTo>
                    <a:pt x="1481" y="1465"/>
                  </a:lnTo>
                  <a:close/>
                  <a:moveTo>
                    <a:pt x="1481" y="1509"/>
                  </a:moveTo>
                  <a:lnTo>
                    <a:pt x="1512" y="1509"/>
                  </a:lnTo>
                  <a:lnTo>
                    <a:pt x="1512" y="1479"/>
                  </a:lnTo>
                  <a:lnTo>
                    <a:pt x="1481" y="1479"/>
                  </a:lnTo>
                  <a:lnTo>
                    <a:pt x="1481" y="1509"/>
                  </a:lnTo>
                  <a:lnTo>
                    <a:pt x="1481" y="1509"/>
                  </a:lnTo>
                  <a:close/>
                  <a:moveTo>
                    <a:pt x="1481" y="1557"/>
                  </a:moveTo>
                  <a:lnTo>
                    <a:pt x="1512" y="1557"/>
                  </a:lnTo>
                  <a:lnTo>
                    <a:pt x="1512" y="1524"/>
                  </a:lnTo>
                  <a:lnTo>
                    <a:pt x="1481" y="1524"/>
                  </a:lnTo>
                  <a:lnTo>
                    <a:pt x="1481" y="1557"/>
                  </a:lnTo>
                  <a:lnTo>
                    <a:pt x="1481" y="1557"/>
                  </a:lnTo>
                  <a:close/>
                  <a:moveTo>
                    <a:pt x="1481" y="1599"/>
                  </a:moveTo>
                  <a:lnTo>
                    <a:pt x="1512" y="1599"/>
                  </a:lnTo>
                  <a:lnTo>
                    <a:pt x="1512" y="1568"/>
                  </a:lnTo>
                  <a:lnTo>
                    <a:pt x="1481" y="1568"/>
                  </a:lnTo>
                  <a:lnTo>
                    <a:pt x="1481" y="1599"/>
                  </a:lnTo>
                  <a:lnTo>
                    <a:pt x="1481" y="1599"/>
                  </a:lnTo>
                  <a:close/>
                  <a:moveTo>
                    <a:pt x="1481" y="1644"/>
                  </a:moveTo>
                  <a:lnTo>
                    <a:pt x="1512" y="1644"/>
                  </a:lnTo>
                  <a:lnTo>
                    <a:pt x="1512" y="1611"/>
                  </a:lnTo>
                  <a:lnTo>
                    <a:pt x="1481" y="1611"/>
                  </a:lnTo>
                  <a:lnTo>
                    <a:pt x="1481" y="1644"/>
                  </a:lnTo>
                  <a:lnTo>
                    <a:pt x="1481" y="1644"/>
                  </a:lnTo>
                  <a:close/>
                  <a:moveTo>
                    <a:pt x="1481" y="1689"/>
                  </a:moveTo>
                  <a:lnTo>
                    <a:pt x="1512" y="1689"/>
                  </a:lnTo>
                  <a:lnTo>
                    <a:pt x="1512" y="1661"/>
                  </a:lnTo>
                  <a:lnTo>
                    <a:pt x="1481" y="1661"/>
                  </a:lnTo>
                  <a:lnTo>
                    <a:pt x="1481" y="1689"/>
                  </a:lnTo>
                  <a:lnTo>
                    <a:pt x="1481" y="1689"/>
                  </a:lnTo>
                  <a:close/>
                  <a:moveTo>
                    <a:pt x="1481" y="1734"/>
                  </a:moveTo>
                  <a:lnTo>
                    <a:pt x="1512" y="1734"/>
                  </a:lnTo>
                  <a:lnTo>
                    <a:pt x="1512" y="1703"/>
                  </a:lnTo>
                  <a:lnTo>
                    <a:pt x="1481" y="1703"/>
                  </a:lnTo>
                  <a:lnTo>
                    <a:pt x="1481" y="1734"/>
                  </a:lnTo>
                  <a:lnTo>
                    <a:pt x="1481" y="1734"/>
                  </a:lnTo>
                  <a:close/>
                  <a:moveTo>
                    <a:pt x="1481" y="1779"/>
                  </a:moveTo>
                  <a:lnTo>
                    <a:pt x="1512" y="1779"/>
                  </a:lnTo>
                  <a:lnTo>
                    <a:pt x="1512" y="1748"/>
                  </a:lnTo>
                  <a:lnTo>
                    <a:pt x="1481" y="1748"/>
                  </a:lnTo>
                  <a:lnTo>
                    <a:pt x="1481" y="1779"/>
                  </a:lnTo>
                  <a:lnTo>
                    <a:pt x="1481" y="1779"/>
                  </a:lnTo>
                  <a:close/>
                  <a:moveTo>
                    <a:pt x="1436" y="28"/>
                  </a:moveTo>
                  <a:lnTo>
                    <a:pt x="1467" y="28"/>
                  </a:lnTo>
                  <a:lnTo>
                    <a:pt x="1467" y="0"/>
                  </a:lnTo>
                  <a:lnTo>
                    <a:pt x="1436" y="0"/>
                  </a:lnTo>
                  <a:lnTo>
                    <a:pt x="1436" y="28"/>
                  </a:lnTo>
                  <a:lnTo>
                    <a:pt x="1436" y="28"/>
                  </a:lnTo>
                  <a:close/>
                  <a:moveTo>
                    <a:pt x="1436" y="1420"/>
                  </a:moveTo>
                  <a:lnTo>
                    <a:pt x="1467" y="1420"/>
                  </a:lnTo>
                  <a:lnTo>
                    <a:pt x="1467" y="1389"/>
                  </a:lnTo>
                  <a:lnTo>
                    <a:pt x="1436" y="1389"/>
                  </a:lnTo>
                  <a:lnTo>
                    <a:pt x="1436" y="1420"/>
                  </a:lnTo>
                  <a:lnTo>
                    <a:pt x="1436" y="1420"/>
                  </a:lnTo>
                  <a:close/>
                  <a:moveTo>
                    <a:pt x="1436" y="1465"/>
                  </a:moveTo>
                  <a:lnTo>
                    <a:pt x="1467" y="1465"/>
                  </a:lnTo>
                  <a:lnTo>
                    <a:pt x="1467" y="1434"/>
                  </a:lnTo>
                  <a:lnTo>
                    <a:pt x="1436" y="1434"/>
                  </a:lnTo>
                  <a:lnTo>
                    <a:pt x="1436" y="1465"/>
                  </a:lnTo>
                  <a:lnTo>
                    <a:pt x="1436" y="1465"/>
                  </a:lnTo>
                  <a:close/>
                  <a:moveTo>
                    <a:pt x="1436" y="1509"/>
                  </a:moveTo>
                  <a:lnTo>
                    <a:pt x="1467" y="1509"/>
                  </a:lnTo>
                  <a:lnTo>
                    <a:pt x="1467" y="1479"/>
                  </a:lnTo>
                  <a:lnTo>
                    <a:pt x="1436" y="1479"/>
                  </a:lnTo>
                  <a:lnTo>
                    <a:pt x="1436" y="1509"/>
                  </a:lnTo>
                  <a:lnTo>
                    <a:pt x="1436" y="1509"/>
                  </a:lnTo>
                  <a:close/>
                  <a:moveTo>
                    <a:pt x="1436" y="1557"/>
                  </a:moveTo>
                  <a:lnTo>
                    <a:pt x="1467" y="1557"/>
                  </a:lnTo>
                  <a:lnTo>
                    <a:pt x="1467" y="1524"/>
                  </a:lnTo>
                  <a:lnTo>
                    <a:pt x="1436" y="1524"/>
                  </a:lnTo>
                  <a:lnTo>
                    <a:pt x="1436" y="1557"/>
                  </a:lnTo>
                  <a:lnTo>
                    <a:pt x="1436" y="1557"/>
                  </a:lnTo>
                  <a:close/>
                  <a:moveTo>
                    <a:pt x="1436" y="1599"/>
                  </a:moveTo>
                  <a:lnTo>
                    <a:pt x="1467" y="1599"/>
                  </a:lnTo>
                  <a:lnTo>
                    <a:pt x="1467" y="1568"/>
                  </a:lnTo>
                  <a:lnTo>
                    <a:pt x="1436" y="1568"/>
                  </a:lnTo>
                  <a:lnTo>
                    <a:pt x="1436" y="1599"/>
                  </a:lnTo>
                  <a:lnTo>
                    <a:pt x="1436" y="1599"/>
                  </a:lnTo>
                  <a:close/>
                  <a:moveTo>
                    <a:pt x="1436" y="1644"/>
                  </a:moveTo>
                  <a:lnTo>
                    <a:pt x="1467" y="1644"/>
                  </a:lnTo>
                  <a:lnTo>
                    <a:pt x="1467" y="1611"/>
                  </a:lnTo>
                  <a:lnTo>
                    <a:pt x="1436" y="1611"/>
                  </a:lnTo>
                  <a:lnTo>
                    <a:pt x="1436" y="1644"/>
                  </a:lnTo>
                  <a:lnTo>
                    <a:pt x="1436" y="1644"/>
                  </a:lnTo>
                  <a:close/>
                  <a:moveTo>
                    <a:pt x="1436" y="1689"/>
                  </a:moveTo>
                  <a:lnTo>
                    <a:pt x="1467" y="1689"/>
                  </a:lnTo>
                  <a:lnTo>
                    <a:pt x="1467" y="1661"/>
                  </a:lnTo>
                  <a:lnTo>
                    <a:pt x="1436" y="1661"/>
                  </a:lnTo>
                  <a:lnTo>
                    <a:pt x="1436" y="1689"/>
                  </a:lnTo>
                  <a:lnTo>
                    <a:pt x="1436" y="1689"/>
                  </a:lnTo>
                  <a:close/>
                  <a:moveTo>
                    <a:pt x="1436" y="1734"/>
                  </a:moveTo>
                  <a:lnTo>
                    <a:pt x="1467" y="1734"/>
                  </a:lnTo>
                  <a:lnTo>
                    <a:pt x="1467" y="1703"/>
                  </a:lnTo>
                  <a:lnTo>
                    <a:pt x="1436" y="1703"/>
                  </a:lnTo>
                  <a:lnTo>
                    <a:pt x="1436" y="1734"/>
                  </a:lnTo>
                  <a:lnTo>
                    <a:pt x="1436" y="1734"/>
                  </a:lnTo>
                  <a:close/>
                  <a:moveTo>
                    <a:pt x="1436" y="1779"/>
                  </a:moveTo>
                  <a:lnTo>
                    <a:pt x="1467" y="1779"/>
                  </a:lnTo>
                  <a:lnTo>
                    <a:pt x="1467" y="1748"/>
                  </a:lnTo>
                  <a:lnTo>
                    <a:pt x="1436" y="1748"/>
                  </a:lnTo>
                  <a:lnTo>
                    <a:pt x="1436" y="1779"/>
                  </a:lnTo>
                  <a:lnTo>
                    <a:pt x="1436" y="1779"/>
                  </a:lnTo>
                  <a:close/>
                  <a:moveTo>
                    <a:pt x="1436" y="1821"/>
                  </a:moveTo>
                  <a:lnTo>
                    <a:pt x="1467" y="1821"/>
                  </a:lnTo>
                  <a:lnTo>
                    <a:pt x="1467" y="1793"/>
                  </a:lnTo>
                  <a:lnTo>
                    <a:pt x="1436" y="1793"/>
                  </a:lnTo>
                  <a:lnTo>
                    <a:pt x="1436" y="1821"/>
                  </a:lnTo>
                  <a:lnTo>
                    <a:pt x="1436" y="1821"/>
                  </a:lnTo>
                  <a:close/>
                  <a:moveTo>
                    <a:pt x="1391" y="76"/>
                  </a:moveTo>
                  <a:lnTo>
                    <a:pt x="1422" y="76"/>
                  </a:lnTo>
                  <a:lnTo>
                    <a:pt x="1422" y="43"/>
                  </a:lnTo>
                  <a:lnTo>
                    <a:pt x="1391" y="43"/>
                  </a:lnTo>
                  <a:lnTo>
                    <a:pt x="1391" y="76"/>
                  </a:lnTo>
                  <a:lnTo>
                    <a:pt x="1391" y="76"/>
                  </a:lnTo>
                  <a:close/>
                  <a:moveTo>
                    <a:pt x="1391" y="28"/>
                  </a:moveTo>
                  <a:lnTo>
                    <a:pt x="1422" y="28"/>
                  </a:lnTo>
                  <a:lnTo>
                    <a:pt x="1422" y="0"/>
                  </a:lnTo>
                  <a:lnTo>
                    <a:pt x="1391" y="0"/>
                  </a:lnTo>
                  <a:lnTo>
                    <a:pt x="1391" y="28"/>
                  </a:lnTo>
                  <a:lnTo>
                    <a:pt x="1391" y="28"/>
                  </a:lnTo>
                  <a:close/>
                  <a:moveTo>
                    <a:pt x="1391" y="208"/>
                  </a:moveTo>
                  <a:lnTo>
                    <a:pt x="1422" y="208"/>
                  </a:lnTo>
                  <a:lnTo>
                    <a:pt x="1422" y="180"/>
                  </a:lnTo>
                  <a:lnTo>
                    <a:pt x="1391" y="180"/>
                  </a:lnTo>
                  <a:lnTo>
                    <a:pt x="1391" y="208"/>
                  </a:lnTo>
                  <a:lnTo>
                    <a:pt x="1391" y="208"/>
                  </a:lnTo>
                  <a:close/>
                  <a:moveTo>
                    <a:pt x="1391" y="253"/>
                  </a:moveTo>
                  <a:lnTo>
                    <a:pt x="1422" y="253"/>
                  </a:lnTo>
                  <a:lnTo>
                    <a:pt x="1422" y="224"/>
                  </a:lnTo>
                  <a:lnTo>
                    <a:pt x="1391" y="224"/>
                  </a:lnTo>
                  <a:lnTo>
                    <a:pt x="1391" y="253"/>
                  </a:lnTo>
                  <a:lnTo>
                    <a:pt x="1391" y="253"/>
                  </a:lnTo>
                  <a:close/>
                  <a:moveTo>
                    <a:pt x="1391" y="390"/>
                  </a:moveTo>
                  <a:lnTo>
                    <a:pt x="1422" y="390"/>
                  </a:lnTo>
                  <a:lnTo>
                    <a:pt x="1422" y="357"/>
                  </a:lnTo>
                  <a:lnTo>
                    <a:pt x="1391" y="357"/>
                  </a:lnTo>
                  <a:lnTo>
                    <a:pt x="1391" y="390"/>
                  </a:lnTo>
                  <a:lnTo>
                    <a:pt x="1391" y="390"/>
                  </a:lnTo>
                  <a:close/>
                  <a:moveTo>
                    <a:pt x="1391" y="480"/>
                  </a:moveTo>
                  <a:lnTo>
                    <a:pt x="1422" y="480"/>
                  </a:lnTo>
                  <a:lnTo>
                    <a:pt x="1422" y="449"/>
                  </a:lnTo>
                  <a:lnTo>
                    <a:pt x="1391" y="449"/>
                  </a:lnTo>
                  <a:lnTo>
                    <a:pt x="1391" y="480"/>
                  </a:lnTo>
                  <a:lnTo>
                    <a:pt x="1391" y="480"/>
                  </a:lnTo>
                  <a:close/>
                  <a:moveTo>
                    <a:pt x="1391" y="435"/>
                  </a:moveTo>
                  <a:lnTo>
                    <a:pt x="1422" y="435"/>
                  </a:lnTo>
                  <a:lnTo>
                    <a:pt x="1422" y="402"/>
                  </a:lnTo>
                  <a:lnTo>
                    <a:pt x="1391" y="402"/>
                  </a:lnTo>
                  <a:lnTo>
                    <a:pt x="1391" y="435"/>
                  </a:lnTo>
                  <a:lnTo>
                    <a:pt x="1391" y="435"/>
                  </a:lnTo>
                  <a:close/>
                  <a:moveTo>
                    <a:pt x="1391" y="522"/>
                  </a:moveTo>
                  <a:lnTo>
                    <a:pt x="1422" y="522"/>
                  </a:lnTo>
                  <a:lnTo>
                    <a:pt x="1422" y="494"/>
                  </a:lnTo>
                  <a:lnTo>
                    <a:pt x="1391" y="494"/>
                  </a:lnTo>
                  <a:lnTo>
                    <a:pt x="1391" y="522"/>
                  </a:lnTo>
                  <a:lnTo>
                    <a:pt x="1391" y="522"/>
                  </a:lnTo>
                  <a:close/>
                  <a:moveTo>
                    <a:pt x="1391" y="1420"/>
                  </a:moveTo>
                  <a:lnTo>
                    <a:pt x="1422" y="1420"/>
                  </a:lnTo>
                  <a:lnTo>
                    <a:pt x="1422" y="1389"/>
                  </a:lnTo>
                  <a:lnTo>
                    <a:pt x="1391" y="1389"/>
                  </a:lnTo>
                  <a:lnTo>
                    <a:pt x="1391" y="1420"/>
                  </a:lnTo>
                  <a:lnTo>
                    <a:pt x="1391" y="1420"/>
                  </a:lnTo>
                  <a:close/>
                  <a:moveTo>
                    <a:pt x="1391" y="1465"/>
                  </a:moveTo>
                  <a:lnTo>
                    <a:pt x="1422" y="1465"/>
                  </a:lnTo>
                  <a:lnTo>
                    <a:pt x="1422" y="1434"/>
                  </a:lnTo>
                  <a:lnTo>
                    <a:pt x="1391" y="1434"/>
                  </a:lnTo>
                  <a:lnTo>
                    <a:pt x="1391" y="1465"/>
                  </a:lnTo>
                  <a:lnTo>
                    <a:pt x="1391" y="1465"/>
                  </a:lnTo>
                  <a:close/>
                  <a:moveTo>
                    <a:pt x="1391" y="1509"/>
                  </a:moveTo>
                  <a:lnTo>
                    <a:pt x="1422" y="1509"/>
                  </a:lnTo>
                  <a:lnTo>
                    <a:pt x="1422" y="1479"/>
                  </a:lnTo>
                  <a:lnTo>
                    <a:pt x="1391" y="1479"/>
                  </a:lnTo>
                  <a:lnTo>
                    <a:pt x="1391" y="1509"/>
                  </a:lnTo>
                  <a:lnTo>
                    <a:pt x="1391" y="1509"/>
                  </a:lnTo>
                  <a:close/>
                  <a:moveTo>
                    <a:pt x="1391" y="1557"/>
                  </a:moveTo>
                  <a:lnTo>
                    <a:pt x="1422" y="1557"/>
                  </a:lnTo>
                  <a:lnTo>
                    <a:pt x="1422" y="1524"/>
                  </a:lnTo>
                  <a:lnTo>
                    <a:pt x="1391" y="1524"/>
                  </a:lnTo>
                  <a:lnTo>
                    <a:pt x="1391" y="1557"/>
                  </a:lnTo>
                  <a:lnTo>
                    <a:pt x="1391" y="1557"/>
                  </a:lnTo>
                  <a:close/>
                  <a:moveTo>
                    <a:pt x="1391" y="1599"/>
                  </a:moveTo>
                  <a:lnTo>
                    <a:pt x="1422" y="1599"/>
                  </a:lnTo>
                  <a:lnTo>
                    <a:pt x="1422" y="1568"/>
                  </a:lnTo>
                  <a:lnTo>
                    <a:pt x="1391" y="1568"/>
                  </a:lnTo>
                  <a:lnTo>
                    <a:pt x="1391" y="1599"/>
                  </a:lnTo>
                  <a:lnTo>
                    <a:pt x="1391" y="1599"/>
                  </a:lnTo>
                  <a:close/>
                  <a:moveTo>
                    <a:pt x="1391" y="1644"/>
                  </a:moveTo>
                  <a:lnTo>
                    <a:pt x="1422" y="1644"/>
                  </a:lnTo>
                  <a:lnTo>
                    <a:pt x="1422" y="1611"/>
                  </a:lnTo>
                  <a:lnTo>
                    <a:pt x="1391" y="1611"/>
                  </a:lnTo>
                  <a:lnTo>
                    <a:pt x="1391" y="1644"/>
                  </a:lnTo>
                  <a:lnTo>
                    <a:pt x="1391" y="1644"/>
                  </a:lnTo>
                  <a:close/>
                  <a:moveTo>
                    <a:pt x="1391" y="1689"/>
                  </a:moveTo>
                  <a:lnTo>
                    <a:pt x="1422" y="1689"/>
                  </a:lnTo>
                  <a:lnTo>
                    <a:pt x="1422" y="1661"/>
                  </a:lnTo>
                  <a:lnTo>
                    <a:pt x="1391" y="1661"/>
                  </a:lnTo>
                  <a:lnTo>
                    <a:pt x="1391" y="1689"/>
                  </a:lnTo>
                  <a:lnTo>
                    <a:pt x="1391" y="1689"/>
                  </a:lnTo>
                  <a:close/>
                  <a:moveTo>
                    <a:pt x="1391" y="1868"/>
                  </a:moveTo>
                  <a:lnTo>
                    <a:pt x="1422" y="1868"/>
                  </a:lnTo>
                  <a:lnTo>
                    <a:pt x="1422" y="1838"/>
                  </a:lnTo>
                  <a:lnTo>
                    <a:pt x="1391" y="1838"/>
                  </a:lnTo>
                  <a:lnTo>
                    <a:pt x="1391" y="1868"/>
                  </a:lnTo>
                  <a:lnTo>
                    <a:pt x="1391" y="1868"/>
                  </a:lnTo>
                  <a:close/>
                  <a:moveTo>
                    <a:pt x="1391" y="1913"/>
                  </a:moveTo>
                  <a:lnTo>
                    <a:pt x="1422" y="1913"/>
                  </a:lnTo>
                  <a:lnTo>
                    <a:pt x="1422" y="1880"/>
                  </a:lnTo>
                  <a:lnTo>
                    <a:pt x="1391" y="1880"/>
                  </a:lnTo>
                  <a:lnTo>
                    <a:pt x="1391" y="1913"/>
                  </a:lnTo>
                  <a:lnTo>
                    <a:pt x="1391" y="1913"/>
                  </a:lnTo>
                  <a:close/>
                  <a:moveTo>
                    <a:pt x="1344" y="76"/>
                  </a:moveTo>
                  <a:lnTo>
                    <a:pt x="1377" y="76"/>
                  </a:lnTo>
                  <a:lnTo>
                    <a:pt x="1377" y="43"/>
                  </a:lnTo>
                  <a:lnTo>
                    <a:pt x="1344" y="43"/>
                  </a:lnTo>
                  <a:lnTo>
                    <a:pt x="1344" y="76"/>
                  </a:lnTo>
                  <a:lnTo>
                    <a:pt x="1344" y="76"/>
                  </a:lnTo>
                  <a:close/>
                  <a:moveTo>
                    <a:pt x="1344" y="28"/>
                  </a:moveTo>
                  <a:lnTo>
                    <a:pt x="1377" y="28"/>
                  </a:lnTo>
                  <a:lnTo>
                    <a:pt x="1377" y="0"/>
                  </a:lnTo>
                  <a:lnTo>
                    <a:pt x="1344" y="0"/>
                  </a:lnTo>
                  <a:lnTo>
                    <a:pt x="1344" y="28"/>
                  </a:lnTo>
                  <a:lnTo>
                    <a:pt x="1344" y="28"/>
                  </a:lnTo>
                  <a:close/>
                  <a:moveTo>
                    <a:pt x="1344" y="208"/>
                  </a:moveTo>
                  <a:lnTo>
                    <a:pt x="1377" y="208"/>
                  </a:lnTo>
                  <a:lnTo>
                    <a:pt x="1377" y="180"/>
                  </a:lnTo>
                  <a:lnTo>
                    <a:pt x="1344" y="180"/>
                  </a:lnTo>
                  <a:lnTo>
                    <a:pt x="1344" y="208"/>
                  </a:lnTo>
                  <a:lnTo>
                    <a:pt x="1344" y="208"/>
                  </a:lnTo>
                  <a:close/>
                  <a:moveTo>
                    <a:pt x="1344" y="165"/>
                  </a:moveTo>
                  <a:lnTo>
                    <a:pt x="1377" y="165"/>
                  </a:lnTo>
                  <a:lnTo>
                    <a:pt x="1377" y="132"/>
                  </a:lnTo>
                  <a:lnTo>
                    <a:pt x="1344" y="132"/>
                  </a:lnTo>
                  <a:lnTo>
                    <a:pt x="1344" y="165"/>
                  </a:lnTo>
                  <a:lnTo>
                    <a:pt x="1344" y="165"/>
                  </a:lnTo>
                  <a:close/>
                  <a:moveTo>
                    <a:pt x="1344" y="298"/>
                  </a:moveTo>
                  <a:lnTo>
                    <a:pt x="1377" y="298"/>
                  </a:lnTo>
                  <a:lnTo>
                    <a:pt x="1377" y="269"/>
                  </a:lnTo>
                  <a:lnTo>
                    <a:pt x="1344" y="269"/>
                  </a:lnTo>
                  <a:lnTo>
                    <a:pt x="1344" y="298"/>
                  </a:lnTo>
                  <a:lnTo>
                    <a:pt x="1344" y="298"/>
                  </a:lnTo>
                  <a:close/>
                  <a:moveTo>
                    <a:pt x="1344" y="253"/>
                  </a:moveTo>
                  <a:lnTo>
                    <a:pt x="1377" y="253"/>
                  </a:lnTo>
                  <a:lnTo>
                    <a:pt x="1377" y="224"/>
                  </a:lnTo>
                  <a:lnTo>
                    <a:pt x="1344" y="224"/>
                  </a:lnTo>
                  <a:lnTo>
                    <a:pt x="1344" y="253"/>
                  </a:lnTo>
                  <a:lnTo>
                    <a:pt x="1344" y="253"/>
                  </a:lnTo>
                  <a:close/>
                  <a:moveTo>
                    <a:pt x="1344" y="390"/>
                  </a:moveTo>
                  <a:lnTo>
                    <a:pt x="1377" y="390"/>
                  </a:lnTo>
                  <a:lnTo>
                    <a:pt x="1377" y="357"/>
                  </a:lnTo>
                  <a:lnTo>
                    <a:pt x="1344" y="357"/>
                  </a:lnTo>
                  <a:lnTo>
                    <a:pt x="1344" y="390"/>
                  </a:lnTo>
                  <a:lnTo>
                    <a:pt x="1344" y="390"/>
                  </a:lnTo>
                  <a:close/>
                  <a:moveTo>
                    <a:pt x="1344" y="343"/>
                  </a:moveTo>
                  <a:lnTo>
                    <a:pt x="1377" y="343"/>
                  </a:lnTo>
                  <a:lnTo>
                    <a:pt x="1377" y="312"/>
                  </a:lnTo>
                  <a:lnTo>
                    <a:pt x="1344" y="312"/>
                  </a:lnTo>
                  <a:lnTo>
                    <a:pt x="1344" y="343"/>
                  </a:lnTo>
                  <a:lnTo>
                    <a:pt x="1344" y="343"/>
                  </a:lnTo>
                  <a:close/>
                  <a:moveTo>
                    <a:pt x="1344" y="480"/>
                  </a:moveTo>
                  <a:lnTo>
                    <a:pt x="1377" y="480"/>
                  </a:lnTo>
                  <a:lnTo>
                    <a:pt x="1377" y="449"/>
                  </a:lnTo>
                  <a:lnTo>
                    <a:pt x="1344" y="449"/>
                  </a:lnTo>
                  <a:lnTo>
                    <a:pt x="1344" y="480"/>
                  </a:lnTo>
                  <a:lnTo>
                    <a:pt x="1344" y="480"/>
                  </a:lnTo>
                  <a:close/>
                  <a:moveTo>
                    <a:pt x="1344" y="435"/>
                  </a:moveTo>
                  <a:lnTo>
                    <a:pt x="1377" y="435"/>
                  </a:lnTo>
                  <a:lnTo>
                    <a:pt x="1377" y="402"/>
                  </a:lnTo>
                  <a:lnTo>
                    <a:pt x="1344" y="402"/>
                  </a:lnTo>
                  <a:lnTo>
                    <a:pt x="1344" y="435"/>
                  </a:lnTo>
                  <a:lnTo>
                    <a:pt x="1344" y="435"/>
                  </a:lnTo>
                  <a:close/>
                  <a:moveTo>
                    <a:pt x="1344" y="522"/>
                  </a:moveTo>
                  <a:lnTo>
                    <a:pt x="1377" y="522"/>
                  </a:lnTo>
                  <a:lnTo>
                    <a:pt x="1377" y="494"/>
                  </a:lnTo>
                  <a:lnTo>
                    <a:pt x="1344" y="494"/>
                  </a:lnTo>
                  <a:lnTo>
                    <a:pt x="1344" y="522"/>
                  </a:lnTo>
                  <a:lnTo>
                    <a:pt x="1344" y="522"/>
                  </a:lnTo>
                  <a:close/>
                  <a:moveTo>
                    <a:pt x="1344" y="1375"/>
                  </a:moveTo>
                  <a:lnTo>
                    <a:pt x="1377" y="1375"/>
                  </a:lnTo>
                  <a:lnTo>
                    <a:pt x="1377" y="1346"/>
                  </a:lnTo>
                  <a:lnTo>
                    <a:pt x="1344" y="1346"/>
                  </a:lnTo>
                  <a:lnTo>
                    <a:pt x="1344" y="1375"/>
                  </a:lnTo>
                  <a:lnTo>
                    <a:pt x="1344" y="1375"/>
                  </a:lnTo>
                  <a:close/>
                  <a:moveTo>
                    <a:pt x="1344" y="1420"/>
                  </a:moveTo>
                  <a:lnTo>
                    <a:pt x="1377" y="1420"/>
                  </a:lnTo>
                  <a:lnTo>
                    <a:pt x="1377" y="1389"/>
                  </a:lnTo>
                  <a:lnTo>
                    <a:pt x="1344" y="1389"/>
                  </a:lnTo>
                  <a:lnTo>
                    <a:pt x="1344" y="1420"/>
                  </a:lnTo>
                  <a:lnTo>
                    <a:pt x="1344" y="1420"/>
                  </a:lnTo>
                  <a:close/>
                  <a:moveTo>
                    <a:pt x="1344" y="1465"/>
                  </a:moveTo>
                  <a:lnTo>
                    <a:pt x="1377" y="1465"/>
                  </a:lnTo>
                  <a:lnTo>
                    <a:pt x="1377" y="1434"/>
                  </a:lnTo>
                  <a:lnTo>
                    <a:pt x="1344" y="1434"/>
                  </a:lnTo>
                  <a:lnTo>
                    <a:pt x="1344" y="1465"/>
                  </a:lnTo>
                  <a:lnTo>
                    <a:pt x="1344" y="1465"/>
                  </a:lnTo>
                  <a:close/>
                  <a:moveTo>
                    <a:pt x="1344" y="1509"/>
                  </a:moveTo>
                  <a:lnTo>
                    <a:pt x="1377" y="1509"/>
                  </a:lnTo>
                  <a:lnTo>
                    <a:pt x="1377" y="1479"/>
                  </a:lnTo>
                  <a:lnTo>
                    <a:pt x="1344" y="1479"/>
                  </a:lnTo>
                  <a:lnTo>
                    <a:pt x="1344" y="1509"/>
                  </a:lnTo>
                  <a:lnTo>
                    <a:pt x="1344" y="1509"/>
                  </a:lnTo>
                  <a:close/>
                  <a:moveTo>
                    <a:pt x="1344" y="1557"/>
                  </a:moveTo>
                  <a:lnTo>
                    <a:pt x="1377" y="1557"/>
                  </a:lnTo>
                  <a:lnTo>
                    <a:pt x="1377" y="1524"/>
                  </a:lnTo>
                  <a:lnTo>
                    <a:pt x="1344" y="1524"/>
                  </a:lnTo>
                  <a:lnTo>
                    <a:pt x="1344" y="1557"/>
                  </a:lnTo>
                  <a:lnTo>
                    <a:pt x="1344" y="1557"/>
                  </a:lnTo>
                  <a:close/>
                  <a:moveTo>
                    <a:pt x="1344" y="1599"/>
                  </a:moveTo>
                  <a:lnTo>
                    <a:pt x="1377" y="1599"/>
                  </a:lnTo>
                  <a:lnTo>
                    <a:pt x="1377" y="1568"/>
                  </a:lnTo>
                  <a:lnTo>
                    <a:pt x="1344" y="1568"/>
                  </a:lnTo>
                  <a:lnTo>
                    <a:pt x="1344" y="1599"/>
                  </a:lnTo>
                  <a:lnTo>
                    <a:pt x="1344" y="1599"/>
                  </a:lnTo>
                  <a:close/>
                  <a:moveTo>
                    <a:pt x="1344" y="1644"/>
                  </a:moveTo>
                  <a:lnTo>
                    <a:pt x="1377" y="1644"/>
                  </a:lnTo>
                  <a:lnTo>
                    <a:pt x="1377" y="1611"/>
                  </a:lnTo>
                  <a:lnTo>
                    <a:pt x="1344" y="1611"/>
                  </a:lnTo>
                  <a:lnTo>
                    <a:pt x="1344" y="1644"/>
                  </a:lnTo>
                  <a:lnTo>
                    <a:pt x="1344" y="1644"/>
                  </a:lnTo>
                  <a:close/>
                  <a:moveTo>
                    <a:pt x="1344" y="1689"/>
                  </a:moveTo>
                  <a:lnTo>
                    <a:pt x="1377" y="1689"/>
                  </a:lnTo>
                  <a:lnTo>
                    <a:pt x="1377" y="1661"/>
                  </a:lnTo>
                  <a:lnTo>
                    <a:pt x="1344" y="1661"/>
                  </a:lnTo>
                  <a:lnTo>
                    <a:pt x="1344" y="1689"/>
                  </a:lnTo>
                  <a:lnTo>
                    <a:pt x="1344" y="1689"/>
                  </a:lnTo>
                  <a:close/>
                  <a:moveTo>
                    <a:pt x="1344" y="1868"/>
                  </a:moveTo>
                  <a:lnTo>
                    <a:pt x="1377" y="1868"/>
                  </a:lnTo>
                  <a:lnTo>
                    <a:pt x="1377" y="1838"/>
                  </a:lnTo>
                  <a:lnTo>
                    <a:pt x="1344" y="1838"/>
                  </a:lnTo>
                  <a:lnTo>
                    <a:pt x="1344" y="1868"/>
                  </a:lnTo>
                  <a:lnTo>
                    <a:pt x="1344" y="1868"/>
                  </a:lnTo>
                  <a:close/>
                  <a:moveTo>
                    <a:pt x="1344" y="1913"/>
                  </a:moveTo>
                  <a:lnTo>
                    <a:pt x="1377" y="1913"/>
                  </a:lnTo>
                  <a:lnTo>
                    <a:pt x="1377" y="1880"/>
                  </a:lnTo>
                  <a:lnTo>
                    <a:pt x="1344" y="1880"/>
                  </a:lnTo>
                  <a:lnTo>
                    <a:pt x="1344" y="1913"/>
                  </a:lnTo>
                  <a:lnTo>
                    <a:pt x="1344" y="1913"/>
                  </a:lnTo>
                  <a:close/>
                  <a:moveTo>
                    <a:pt x="1344" y="1958"/>
                  </a:moveTo>
                  <a:lnTo>
                    <a:pt x="1377" y="1958"/>
                  </a:lnTo>
                  <a:lnTo>
                    <a:pt x="1377" y="1930"/>
                  </a:lnTo>
                  <a:lnTo>
                    <a:pt x="1344" y="1930"/>
                  </a:lnTo>
                  <a:lnTo>
                    <a:pt x="1344" y="1958"/>
                  </a:lnTo>
                  <a:lnTo>
                    <a:pt x="1344" y="1958"/>
                  </a:lnTo>
                  <a:close/>
                  <a:moveTo>
                    <a:pt x="1344" y="2317"/>
                  </a:moveTo>
                  <a:lnTo>
                    <a:pt x="1377" y="2317"/>
                  </a:lnTo>
                  <a:lnTo>
                    <a:pt x="1377" y="2287"/>
                  </a:lnTo>
                  <a:lnTo>
                    <a:pt x="1344" y="2287"/>
                  </a:lnTo>
                  <a:lnTo>
                    <a:pt x="1344" y="2317"/>
                  </a:lnTo>
                  <a:lnTo>
                    <a:pt x="1344" y="2317"/>
                  </a:lnTo>
                  <a:close/>
                  <a:moveTo>
                    <a:pt x="1301" y="76"/>
                  </a:moveTo>
                  <a:lnTo>
                    <a:pt x="1332" y="76"/>
                  </a:lnTo>
                  <a:lnTo>
                    <a:pt x="1332" y="43"/>
                  </a:lnTo>
                  <a:lnTo>
                    <a:pt x="1301" y="43"/>
                  </a:lnTo>
                  <a:lnTo>
                    <a:pt x="1301" y="76"/>
                  </a:lnTo>
                  <a:lnTo>
                    <a:pt x="1301" y="76"/>
                  </a:lnTo>
                  <a:close/>
                  <a:moveTo>
                    <a:pt x="1301" y="28"/>
                  </a:moveTo>
                  <a:lnTo>
                    <a:pt x="1332" y="28"/>
                  </a:lnTo>
                  <a:lnTo>
                    <a:pt x="1332" y="0"/>
                  </a:lnTo>
                  <a:lnTo>
                    <a:pt x="1301" y="0"/>
                  </a:lnTo>
                  <a:lnTo>
                    <a:pt x="1301" y="28"/>
                  </a:lnTo>
                  <a:lnTo>
                    <a:pt x="1301" y="28"/>
                  </a:lnTo>
                  <a:close/>
                  <a:moveTo>
                    <a:pt x="1301" y="120"/>
                  </a:moveTo>
                  <a:lnTo>
                    <a:pt x="1332" y="120"/>
                  </a:lnTo>
                  <a:lnTo>
                    <a:pt x="1332" y="87"/>
                  </a:lnTo>
                  <a:lnTo>
                    <a:pt x="1301" y="87"/>
                  </a:lnTo>
                  <a:lnTo>
                    <a:pt x="1301" y="120"/>
                  </a:lnTo>
                  <a:lnTo>
                    <a:pt x="1301" y="120"/>
                  </a:lnTo>
                  <a:close/>
                  <a:moveTo>
                    <a:pt x="1301" y="165"/>
                  </a:moveTo>
                  <a:lnTo>
                    <a:pt x="1332" y="165"/>
                  </a:lnTo>
                  <a:lnTo>
                    <a:pt x="1332" y="132"/>
                  </a:lnTo>
                  <a:lnTo>
                    <a:pt x="1301" y="132"/>
                  </a:lnTo>
                  <a:lnTo>
                    <a:pt x="1301" y="165"/>
                  </a:lnTo>
                  <a:lnTo>
                    <a:pt x="1301" y="165"/>
                  </a:lnTo>
                  <a:close/>
                  <a:moveTo>
                    <a:pt x="1301" y="253"/>
                  </a:moveTo>
                  <a:lnTo>
                    <a:pt x="1332" y="253"/>
                  </a:lnTo>
                  <a:lnTo>
                    <a:pt x="1332" y="224"/>
                  </a:lnTo>
                  <a:lnTo>
                    <a:pt x="1301" y="224"/>
                  </a:lnTo>
                  <a:lnTo>
                    <a:pt x="1301" y="253"/>
                  </a:lnTo>
                  <a:lnTo>
                    <a:pt x="1301" y="253"/>
                  </a:lnTo>
                  <a:close/>
                  <a:moveTo>
                    <a:pt x="1301" y="390"/>
                  </a:moveTo>
                  <a:lnTo>
                    <a:pt x="1332" y="390"/>
                  </a:lnTo>
                  <a:lnTo>
                    <a:pt x="1332" y="357"/>
                  </a:lnTo>
                  <a:lnTo>
                    <a:pt x="1301" y="357"/>
                  </a:lnTo>
                  <a:lnTo>
                    <a:pt x="1301" y="390"/>
                  </a:lnTo>
                  <a:lnTo>
                    <a:pt x="1301" y="390"/>
                  </a:lnTo>
                  <a:close/>
                  <a:moveTo>
                    <a:pt x="1301" y="343"/>
                  </a:moveTo>
                  <a:lnTo>
                    <a:pt x="1332" y="343"/>
                  </a:lnTo>
                  <a:lnTo>
                    <a:pt x="1332" y="312"/>
                  </a:lnTo>
                  <a:lnTo>
                    <a:pt x="1301" y="312"/>
                  </a:lnTo>
                  <a:lnTo>
                    <a:pt x="1301" y="343"/>
                  </a:lnTo>
                  <a:lnTo>
                    <a:pt x="1301" y="343"/>
                  </a:lnTo>
                  <a:close/>
                  <a:moveTo>
                    <a:pt x="1301" y="480"/>
                  </a:moveTo>
                  <a:lnTo>
                    <a:pt x="1332" y="480"/>
                  </a:lnTo>
                  <a:lnTo>
                    <a:pt x="1332" y="449"/>
                  </a:lnTo>
                  <a:lnTo>
                    <a:pt x="1301" y="449"/>
                  </a:lnTo>
                  <a:lnTo>
                    <a:pt x="1301" y="480"/>
                  </a:lnTo>
                  <a:lnTo>
                    <a:pt x="1301" y="480"/>
                  </a:lnTo>
                  <a:close/>
                  <a:moveTo>
                    <a:pt x="1301" y="435"/>
                  </a:moveTo>
                  <a:lnTo>
                    <a:pt x="1332" y="435"/>
                  </a:lnTo>
                  <a:lnTo>
                    <a:pt x="1332" y="402"/>
                  </a:lnTo>
                  <a:lnTo>
                    <a:pt x="1301" y="402"/>
                  </a:lnTo>
                  <a:lnTo>
                    <a:pt x="1301" y="435"/>
                  </a:lnTo>
                  <a:lnTo>
                    <a:pt x="1301" y="435"/>
                  </a:lnTo>
                  <a:close/>
                  <a:moveTo>
                    <a:pt x="1301" y="1330"/>
                  </a:moveTo>
                  <a:lnTo>
                    <a:pt x="1332" y="1330"/>
                  </a:lnTo>
                  <a:lnTo>
                    <a:pt x="1332" y="1299"/>
                  </a:lnTo>
                  <a:lnTo>
                    <a:pt x="1301" y="1299"/>
                  </a:lnTo>
                  <a:lnTo>
                    <a:pt x="1301" y="1330"/>
                  </a:lnTo>
                  <a:lnTo>
                    <a:pt x="1301" y="1330"/>
                  </a:lnTo>
                  <a:close/>
                  <a:moveTo>
                    <a:pt x="1301" y="1375"/>
                  </a:moveTo>
                  <a:lnTo>
                    <a:pt x="1332" y="1375"/>
                  </a:lnTo>
                  <a:lnTo>
                    <a:pt x="1332" y="1346"/>
                  </a:lnTo>
                  <a:lnTo>
                    <a:pt x="1301" y="1346"/>
                  </a:lnTo>
                  <a:lnTo>
                    <a:pt x="1301" y="1375"/>
                  </a:lnTo>
                  <a:lnTo>
                    <a:pt x="1301" y="1375"/>
                  </a:lnTo>
                  <a:close/>
                  <a:moveTo>
                    <a:pt x="1301" y="1420"/>
                  </a:moveTo>
                  <a:lnTo>
                    <a:pt x="1332" y="1420"/>
                  </a:lnTo>
                  <a:lnTo>
                    <a:pt x="1332" y="1389"/>
                  </a:lnTo>
                  <a:lnTo>
                    <a:pt x="1301" y="1389"/>
                  </a:lnTo>
                  <a:lnTo>
                    <a:pt x="1301" y="1420"/>
                  </a:lnTo>
                  <a:lnTo>
                    <a:pt x="1301" y="1420"/>
                  </a:lnTo>
                  <a:close/>
                  <a:moveTo>
                    <a:pt x="1301" y="1465"/>
                  </a:moveTo>
                  <a:lnTo>
                    <a:pt x="1332" y="1465"/>
                  </a:lnTo>
                  <a:lnTo>
                    <a:pt x="1332" y="1434"/>
                  </a:lnTo>
                  <a:lnTo>
                    <a:pt x="1301" y="1434"/>
                  </a:lnTo>
                  <a:lnTo>
                    <a:pt x="1301" y="1465"/>
                  </a:lnTo>
                  <a:lnTo>
                    <a:pt x="1301" y="1465"/>
                  </a:lnTo>
                  <a:close/>
                  <a:moveTo>
                    <a:pt x="1301" y="1509"/>
                  </a:moveTo>
                  <a:lnTo>
                    <a:pt x="1332" y="1509"/>
                  </a:lnTo>
                  <a:lnTo>
                    <a:pt x="1332" y="1479"/>
                  </a:lnTo>
                  <a:lnTo>
                    <a:pt x="1301" y="1479"/>
                  </a:lnTo>
                  <a:lnTo>
                    <a:pt x="1301" y="1509"/>
                  </a:lnTo>
                  <a:lnTo>
                    <a:pt x="1301" y="1509"/>
                  </a:lnTo>
                  <a:close/>
                  <a:moveTo>
                    <a:pt x="1301" y="1557"/>
                  </a:moveTo>
                  <a:lnTo>
                    <a:pt x="1332" y="1557"/>
                  </a:lnTo>
                  <a:lnTo>
                    <a:pt x="1332" y="1524"/>
                  </a:lnTo>
                  <a:lnTo>
                    <a:pt x="1301" y="1524"/>
                  </a:lnTo>
                  <a:lnTo>
                    <a:pt x="1301" y="1557"/>
                  </a:lnTo>
                  <a:lnTo>
                    <a:pt x="1301" y="1557"/>
                  </a:lnTo>
                  <a:close/>
                  <a:moveTo>
                    <a:pt x="1301" y="1599"/>
                  </a:moveTo>
                  <a:lnTo>
                    <a:pt x="1332" y="1599"/>
                  </a:lnTo>
                  <a:lnTo>
                    <a:pt x="1332" y="1568"/>
                  </a:lnTo>
                  <a:lnTo>
                    <a:pt x="1301" y="1568"/>
                  </a:lnTo>
                  <a:lnTo>
                    <a:pt x="1301" y="1599"/>
                  </a:lnTo>
                  <a:lnTo>
                    <a:pt x="1301" y="1599"/>
                  </a:lnTo>
                  <a:close/>
                  <a:moveTo>
                    <a:pt x="1301" y="1644"/>
                  </a:moveTo>
                  <a:lnTo>
                    <a:pt x="1332" y="1644"/>
                  </a:lnTo>
                  <a:lnTo>
                    <a:pt x="1332" y="1611"/>
                  </a:lnTo>
                  <a:lnTo>
                    <a:pt x="1301" y="1611"/>
                  </a:lnTo>
                  <a:lnTo>
                    <a:pt x="1301" y="1644"/>
                  </a:lnTo>
                  <a:lnTo>
                    <a:pt x="1301" y="1644"/>
                  </a:lnTo>
                  <a:close/>
                  <a:moveTo>
                    <a:pt x="1301" y="1689"/>
                  </a:moveTo>
                  <a:lnTo>
                    <a:pt x="1332" y="1689"/>
                  </a:lnTo>
                  <a:lnTo>
                    <a:pt x="1332" y="1661"/>
                  </a:lnTo>
                  <a:lnTo>
                    <a:pt x="1301" y="1661"/>
                  </a:lnTo>
                  <a:lnTo>
                    <a:pt x="1301" y="1689"/>
                  </a:lnTo>
                  <a:lnTo>
                    <a:pt x="1301" y="1689"/>
                  </a:lnTo>
                  <a:close/>
                  <a:moveTo>
                    <a:pt x="1301" y="1868"/>
                  </a:moveTo>
                  <a:lnTo>
                    <a:pt x="1332" y="1868"/>
                  </a:lnTo>
                  <a:lnTo>
                    <a:pt x="1332" y="1838"/>
                  </a:lnTo>
                  <a:lnTo>
                    <a:pt x="1301" y="1838"/>
                  </a:lnTo>
                  <a:lnTo>
                    <a:pt x="1301" y="1868"/>
                  </a:lnTo>
                  <a:lnTo>
                    <a:pt x="1301" y="1868"/>
                  </a:lnTo>
                  <a:close/>
                  <a:moveTo>
                    <a:pt x="1301" y="1913"/>
                  </a:moveTo>
                  <a:lnTo>
                    <a:pt x="1332" y="1913"/>
                  </a:lnTo>
                  <a:lnTo>
                    <a:pt x="1332" y="1880"/>
                  </a:lnTo>
                  <a:lnTo>
                    <a:pt x="1301" y="1880"/>
                  </a:lnTo>
                  <a:lnTo>
                    <a:pt x="1301" y="1913"/>
                  </a:lnTo>
                  <a:lnTo>
                    <a:pt x="1301" y="1913"/>
                  </a:lnTo>
                  <a:close/>
                  <a:moveTo>
                    <a:pt x="1301" y="1958"/>
                  </a:moveTo>
                  <a:lnTo>
                    <a:pt x="1332" y="1958"/>
                  </a:lnTo>
                  <a:lnTo>
                    <a:pt x="1332" y="1930"/>
                  </a:lnTo>
                  <a:lnTo>
                    <a:pt x="1301" y="1930"/>
                  </a:lnTo>
                  <a:lnTo>
                    <a:pt x="1301" y="1958"/>
                  </a:lnTo>
                  <a:lnTo>
                    <a:pt x="1301" y="1958"/>
                  </a:lnTo>
                  <a:close/>
                  <a:moveTo>
                    <a:pt x="1301" y="2003"/>
                  </a:moveTo>
                  <a:lnTo>
                    <a:pt x="1332" y="2003"/>
                  </a:lnTo>
                  <a:lnTo>
                    <a:pt x="1332" y="1972"/>
                  </a:lnTo>
                  <a:lnTo>
                    <a:pt x="1301" y="1972"/>
                  </a:lnTo>
                  <a:lnTo>
                    <a:pt x="1301" y="2003"/>
                  </a:lnTo>
                  <a:lnTo>
                    <a:pt x="1301" y="2003"/>
                  </a:lnTo>
                  <a:close/>
                  <a:moveTo>
                    <a:pt x="1301" y="2048"/>
                  </a:moveTo>
                  <a:lnTo>
                    <a:pt x="1332" y="2048"/>
                  </a:lnTo>
                  <a:lnTo>
                    <a:pt x="1332" y="2017"/>
                  </a:lnTo>
                  <a:lnTo>
                    <a:pt x="1301" y="2017"/>
                  </a:lnTo>
                  <a:lnTo>
                    <a:pt x="1301" y="2048"/>
                  </a:lnTo>
                  <a:lnTo>
                    <a:pt x="1301" y="2048"/>
                  </a:lnTo>
                  <a:close/>
                  <a:moveTo>
                    <a:pt x="1301" y="2360"/>
                  </a:moveTo>
                  <a:lnTo>
                    <a:pt x="1332" y="2360"/>
                  </a:lnTo>
                  <a:lnTo>
                    <a:pt x="1332" y="2331"/>
                  </a:lnTo>
                  <a:lnTo>
                    <a:pt x="1301" y="2331"/>
                  </a:lnTo>
                  <a:lnTo>
                    <a:pt x="1301" y="2360"/>
                  </a:lnTo>
                  <a:lnTo>
                    <a:pt x="1301" y="2360"/>
                  </a:lnTo>
                  <a:close/>
                  <a:moveTo>
                    <a:pt x="1257" y="76"/>
                  </a:moveTo>
                  <a:lnTo>
                    <a:pt x="1290" y="76"/>
                  </a:lnTo>
                  <a:lnTo>
                    <a:pt x="1290" y="43"/>
                  </a:lnTo>
                  <a:lnTo>
                    <a:pt x="1257" y="43"/>
                  </a:lnTo>
                  <a:lnTo>
                    <a:pt x="1257" y="76"/>
                  </a:lnTo>
                  <a:lnTo>
                    <a:pt x="1257" y="76"/>
                  </a:lnTo>
                  <a:close/>
                  <a:moveTo>
                    <a:pt x="1257" y="28"/>
                  </a:moveTo>
                  <a:lnTo>
                    <a:pt x="1290" y="28"/>
                  </a:lnTo>
                  <a:lnTo>
                    <a:pt x="1290" y="0"/>
                  </a:lnTo>
                  <a:lnTo>
                    <a:pt x="1257" y="0"/>
                  </a:lnTo>
                  <a:lnTo>
                    <a:pt x="1257" y="28"/>
                  </a:lnTo>
                  <a:lnTo>
                    <a:pt x="1257" y="28"/>
                  </a:lnTo>
                  <a:close/>
                  <a:moveTo>
                    <a:pt x="1257" y="120"/>
                  </a:moveTo>
                  <a:lnTo>
                    <a:pt x="1290" y="120"/>
                  </a:lnTo>
                  <a:lnTo>
                    <a:pt x="1290" y="87"/>
                  </a:lnTo>
                  <a:lnTo>
                    <a:pt x="1257" y="87"/>
                  </a:lnTo>
                  <a:lnTo>
                    <a:pt x="1257" y="120"/>
                  </a:lnTo>
                  <a:lnTo>
                    <a:pt x="1257" y="120"/>
                  </a:lnTo>
                  <a:close/>
                  <a:moveTo>
                    <a:pt x="1257" y="165"/>
                  </a:moveTo>
                  <a:lnTo>
                    <a:pt x="1290" y="165"/>
                  </a:lnTo>
                  <a:lnTo>
                    <a:pt x="1290" y="132"/>
                  </a:lnTo>
                  <a:lnTo>
                    <a:pt x="1257" y="132"/>
                  </a:lnTo>
                  <a:lnTo>
                    <a:pt x="1257" y="165"/>
                  </a:lnTo>
                  <a:lnTo>
                    <a:pt x="1257" y="165"/>
                  </a:lnTo>
                  <a:close/>
                  <a:moveTo>
                    <a:pt x="1257" y="298"/>
                  </a:moveTo>
                  <a:lnTo>
                    <a:pt x="1290" y="298"/>
                  </a:lnTo>
                  <a:lnTo>
                    <a:pt x="1290" y="269"/>
                  </a:lnTo>
                  <a:lnTo>
                    <a:pt x="1257" y="269"/>
                  </a:lnTo>
                  <a:lnTo>
                    <a:pt x="1257" y="298"/>
                  </a:lnTo>
                  <a:lnTo>
                    <a:pt x="1257" y="298"/>
                  </a:lnTo>
                  <a:close/>
                  <a:moveTo>
                    <a:pt x="1257" y="253"/>
                  </a:moveTo>
                  <a:lnTo>
                    <a:pt x="1290" y="253"/>
                  </a:lnTo>
                  <a:lnTo>
                    <a:pt x="1290" y="224"/>
                  </a:lnTo>
                  <a:lnTo>
                    <a:pt x="1257" y="224"/>
                  </a:lnTo>
                  <a:lnTo>
                    <a:pt x="1257" y="253"/>
                  </a:lnTo>
                  <a:lnTo>
                    <a:pt x="1257" y="253"/>
                  </a:lnTo>
                  <a:close/>
                  <a:moveTo>
                    <a:pt x="1257" y="390"/>
                  </a:moveTo>
                  <a:lnTo>
                    <a:pt x="1290" y="390"/>
                  </a:lnTo>
                  <a:lnTo>
                    <a:pt x="1290" y="357"/>
                  </a:lnTo>
                  <a:lnTo>
                    <a:pt x="1257" y="357"/>
                  </a:lnTo>
                  <a:lnTo>
                    <a:pt x="1257" y="390"/>
                  </a:lnTo>
                  <a:lnTo>
                    <a:pt x="1257" y="390"/>
                  </a:lnTo>
                  <a:close/>
                  <a:moveTo>
                    <a:pt x="1257" y="343"/>
                  </a:moveTo>
                  <a:lnTo>
                    <a:pt x="1290" y="343"/>
                  </a:lnTo>
                  <a:lnTo>
                    <a:pt x="1290" y="312"/>
                  </a:lnTo>
                  <a:lnTo>
                    <a:pt x="1257" y="312"/>
                  </a:lnTo>
                  <a:lnTo>
                    <a:pt x="1257" y="343"/>
                  </a:lnTo>
                  <a:lnTo>
                    <a:pt x="1257" y="343"/>
                  </a:lnTo>
                  <a:close/>
                  <a:moveTo>
                    <a:pt x="1257" y="480"/>
                  </a:moveTo>
                  <a:lnTo>
                    <a:pt x="1290" y="480"/>
                  </a:lnTo>
                  <a:lnTo>
                    <a:pt x="1290" y="449"/>
                  </a:lnTo>
                  <a:lnTo>
                    <a:pt x="1257" y="449"/>
                  </a:lnTo>
                  <a:lnTo>
                    <a:pt x="1257" y="480"/>
                  </a:lnTo>
                  <a:lnTo>
                    <a:pt x="1257" y="480"/>
                  </a:lnTo>
                  <a:close/>
                  <a:moveTo>
                    <a:pt x="1257" y="435"/>
                  </a:moveTo>
                  <a:lnTo>
                    <a:pt x="1290" y="435"/>
                  </a:lnTo>
                  <a:lnTo>
                    <a:pt x="1290" y="402"/>
                  </a:lnTo>
                  <a:lnTo>
                    <a:pt x="1257" y="402"/>
                  </a:lnTo>
                  <a:lnTo>
                    <a:pt x="1257" y="435"/>
                  </a:lnTo>
                  <a:lnTo>
                    <a:pt x="1257" y="435"/>
                  </a:lnTo>
                  <a:close/>
                  <a:moveTo>
                    <a:pt x="1257" y="567"/>
                  </a:moveTo>
                  <a:lnTo>
                    <a:pt x="1290" y="567"/>
                  </a:lnTo>
                  <a:lnTo>
                    <a:pt x="1290" y="539"/>
                  </a:lnTo>
                  <a:lnTo>
                    <a:pt x="1257" y="539"/>
                  </a:lnTo>
                  <a:lnTo>
                    <a:pt x="1257" y="567"/>
                  </a:lnTo>
                  <a:lnTo>
                    <a:pt x="1257" y="567"/>
                  </a:lnTo>
                  <a:close/>
                  <a:moveTo>
                    <a:pt x="1257" y="522"/>
                  </a:moveTo>
                  <a:lnTo>
                    <a:pt x="1290" y="522"/>
                  </a:lnTo>
                  <a:lnTo>
                    <a:pt x="1290" y="494"/>
                  </a:lnTo>
                  <a:lnTo>
                    <a:pt x="1257" y="494"/>
                  </a:lnTo>
                  <a:lnTo>
                    <a:pt x="1257" y="522"/>
                  </a:lnTo>
                  <a:lnTo>
                    <a:pt x="1257" y="522"/>
                  </a:lnTo>
                  <a:close/>
                  <a:moveTo>
                    <a:pt x="1257" y="1287"/>
                  </a:moveTo>
                  <a:lnTo>
                    <a:pt x="1290" y="1287"/>
                  </a:lnTo>
                  <a:lnTo>
                    <a:pt x="1290" y="1254"/>
                  </a:lnTo>
                  <a:lnTo>
                    <a:pt x="1257" y="1254"/>
                  </a:lnTo>
                  <a:lnTo>
                    <a:pt x="1257" y="1287"/>
                  </a:lnTo>
                  <a:lnTo>
                    <a:pt x="1257" y="1287"/>
                  </a:lnTo>
                  <a:close/>
                  <a:moveTo>
                    <a:pt x="1257" y="1330"/>
                  </a:moveTo>
                  <a:lnTo>
                    <a:pt x="1290" y="1330"/>
                  </a:lnTo>
                  <a:lnTo>
                    <a:pt x="1290" y="1299"/>
                  </a:lnTo>
                  <a:lnTo>
                    <a:pt x="1257" y="1299"/>
                  </a:lnTo>
                  <a:lnTo>
                    <a:pt x="1257" y="1330"/>
                  </a:lnTo>
                  <a:lnTo>
                    <a:pt x="1257" y="1330"/>
                  </a:lnTo>
                  <a:close/>
                  <a:moveTo>
                    <a:pt x="1257" y="1375"/>
                  </a:moveTo>
                  <a:lnTo>
                    <a:pt x="1290" y="1375"/>
                  </a:lnTo>
                  <a:lnTo>
                    <a:pt x="1290" y="1346"/>
                  </a:lnTo>
                  <a:lnTo>
                    <a:pt x="1257" y="1346"/>
                  </a:lnTo>
                  <a:lnTo>
                    <a:pt x="1257" y="1375"/>
                  </a:lnTo>
                  <a:lnTo>
                    <a:pt x="1257" y="1375"/>
                  </a:lnTo>
                  <a:close/>
                  <a:moveTo>
                    <a:pt x="1257" y="1420"/>
                  </a:moveTo>
                  <a:lnTo>
                    <a:pt x="1290" y="1420"/>
                  </a:lnTo>
                  <a:lnTo>
                    <a:pt x="1290" y="1389"/>
                  </a:lnTo>
                  <a:lnTo>
                    <a:pt x="1257" y="1389"/>
                  </a:lnTo>
                  <a:lnTo>
                    <a:pt x="1257" y="1420"/>
                  </a:lnTo>
                  <a:lnTo>
                    <a:pt x="1257" y="1420"/>
                  </a:lnTo>
                  <a:close/>
                  <a:moveTo>
                    <a:pt x="1257" y="1465"/>
                  </a:moveTo>
                  <a:lnTo>
                    <a:pt x="1290" y="1465"/>
                  </a:lnTo>
                  <a:lnTo>
                    <a:pt x="1290" y="1434"/>
                  </a:lnTo>
                  <a:lnTo>
                    <a:pt x="1257" y="1434"/>
                  </a:lnTo>
                  <a:lnTo>
                    <a:pt x="1257" y="1465"/>
                  </a:lnTo>
                  <a:lnTo>
                    <a:pt x="1257" y="1465"/>
                  </a:lnTo>
                  <a:close/>
                  <a:moveTo>
                    <a:pt x="1257" y="1509"/>
                  </a:moveTo>
                  <a:lnTo>
                    <a:pt x="1290" y="1509"/>
                  </a:lnTo>
                  <a:lnTo>
                    <a:pt x="1290" y="1479"/>
                  </a:lnTo>
                  <a:lnTo>
                    <a:pt x="1257" y="1479"/>
                  </a:lnTo>
                  <a:lnTo>
                    <a:pt x="1257" y="1509"/>
                  </a:lnTo>
                  <a:lnTo>
                    <a:pt x="1257" y="1509"/>
                  </a:lnTo>
                  <a:close/>
                  <a:moveTo>
                    <a:pt x="1257" y="1557"/>
                  </a:moveTo>
                  <a:lnTo>
                    <a:pt x="1290" y="1557"/>
                  </a:lnTo>
                  <a:lnTo>
                    <a:pt x="1290" y="1524"/>
                  </a:lnTo>
                  <a:lnTo>
                    <a:pt x="1257" y="1524"/>
                  </a:lnTo>
                  <a:lnTo>
                    <a:pt x="1257" y="1557"/>
                  </a:lnTo>
                  <a:lnTo>
                    <a:pt x="1257" y="1557"/>
                  </a:lnTo>
                  <a:close/>
                  <a:moveTo>
                    <a:pt x="1257" y="1599"/>
                  </a:moveTo>
                  <a:lnTo>
                    <a:pt x="1290" y="1599"/>
                  </a:lnTo>
                  <a:lnTo>
                    <a:pt x="1290" y="1568"/>
                  </a:lnTo>
                  <a:lnTo>
                    <a:pt x="1257" y="1568"/>
                  </a:lnTo>
                  <a:lnTo>
                    <a:pt x="1257" y="1599"/>
                  </a:lnTo>
                  <a:lnTo>
                    <a:pt x="1257" y="1599"/>
                  </a:lnTo>
                  <a:close/>
                  <a:moveTo>
                    <a:pt x="1257" y="1644"/>
                  </a:moveTo>
                  <a:lnTo>
                    <a:pt x="1290" y="1644"/>
                  </a:lnTo>
                  <a:lnTo>
                    <a:pt x="1290" y="1611"/>
                  </a:lnTo>
                  <a:lnTo>
                    <a:pt x="1257" y="1611"/>
                  </a:lnTo>
                  <a:lnTo>
                    <a:pt x="1257" y="1644"/>
                  </a:lnTo>
                  <a:lnTo>
                    <a:pt x="1257" y="1644"/>
                  </a:lnTo>
                  <a:close/>
                  <a:moveTo>
                    <a:pt x="1257" y="1689"/>
                  </a:moveTo>
                  <a:lnTo>
                    <a:pt x="1290" y="1689"/>
                  </a:lnTo>
                  <a:lnTo>
                    <a:pt x="1290" y="1661"/>
                  </a:lnTo>
                  <a:lnTo>
                    <a:pt x="1257" y="1661"/>
                  </a:lnTo>
                  <a:lnTo>
                    <a:pt x="1257" y="1689"/>
                  </a:lnTo>
                  <a:lnTo>
                    <a:pt x="1257" y="1689"/>
                  </a:lnTo>
                  <a:close/>
                  <a:moveTo>
                    <a:pt x="1257" y="1734"/>
                  </a:moveTo>
                  <a:lnTo>
                    <a:pt x="1290" y="1734"/>
                  </a:lnTo>
                  <a:lnTo>
                    <a:pt x="1290" y="1703"/>
                  </a:lnTo>
                  <a:lnTo>
                    <a:pt x="1257" y="1703"/>
                  </a:lnTo>
                  <a:lnTo>
                    <a:pt x="1257" y="1734"/>
                  </a:lnTo>
                  <a:lnTo>
                    <a:pt x="1257" y="1734"/>
                  </a:lnTo>
                  <a:close/>
                  <a:moveTo>
                    <a:pt x="1257" y="1779"/>
                  </a:moveTo>
                  <a:lnTo>
                    <a:pt x="1290" y="1779"/>
                  </a:lnTo>
                  <a:lnTo>
                    <a:pt x="1290" y="1748"/>
                  </a:lnTo>
                  <a:lnTo>
                    <a:pt x="1257" y="1748"/>
                  </a:lnTo>
                  <a:lnTo>
                    <a:pt x="1257" y="1779"/>
                  </a:lnTo>
                  <a:lnTo>
                    <a:pt x="1257" y="1779"/>
                  </a:lnTo>
                  <a:close/>
                  <a:moveTo>
                    <a:pt x="1257" y="1821"/>
                  </a:moveTo>
                  <a:lnTo>
                    <a:pt x="1290" y="1821"/>
                  </a:lnTo>
                  <a:lnTo>
                    <a:pt x="1290" y="1793"/>
                  </a:lnTo>
                  <a:lnTo>
                    <a:pt x="1257" y="1793"/>
                  </a:lnTo>
                  <a:lnTo>
                    <a:pt x="1257" y="1821"/>
                  </a:lnTo>
                  <a:lnTo>
                    <a:pt x="1257" y="1821"/>
                  </a:lnTo>
                  <a:close/>
                  <a:moveTo>
                    <a:pt x="1257" y="1868"/>
                  </a:moveTo>
                  <a:lnTo>
                    <a:pt x="1290" y="1868"/>
                  </a:lnTo>
                  <a:lnTo>
                    <a:pt x="1290" y="1838"/>
                  </a:lnTo>
                  <a:lnTo>
                    <a:pt x="1257" y="1838"/>
                  </a:lnTo>
                  <a:lnTo>
                    <a:pt x="1257" y="1868"/>
                  </a:lnTo>
                  <a:lnTo>
                    <a:pt x="1257" y="1868"/>
                  </a:lnTo>
                  <a:close/>
                  <a:moveTo>
                    <a:pt x="1257" y="1913"/>
                  </a:moveTo>
                  <a:lnTo>
                    <a:pt x="1290" y="1913"/>
                  </a:lnTo>
                  <a:lnTo>
                    <a:pt x="1290" y="1880"/>
                  </a:lnTo>
                  <a:lnTo>
                    <a:pt x="1257" y="1880"/>
                  </a:lnTo>
                  <a:lnTo>
                    <a:pt x="1257" y="1913"/>
                  </a:lnTo>
                  <a:lnTo>
                    <a:pt x="1257" y="1913"/>
                  </a:lnTo>
                  <a:close/>
                  <a:moveTo>
                    <a:pt x="1257" y="1958"/>
                  </a:moveTo>
                  <a:lnTo>
                    <a:pt x="1290" y="1958"/>
                  </a:lnTo>
                  <a:lnTo>
                    <a:pt x="1290" y="1930"/>
                  </a:lnTo>
                  <a:lnTo>
                    <a:pt x="1257" y="1930"/>
                  </a:lnTo>
                  <a:lnTo>
                    <a:pt x="1257" y="1958"/>
                  </a:lnTo>
                  <a:lnTo>
                    <a:pt x="1257" y="1958"/>
                  </a:lnTo>
                  <a:close/>
                  <a:moveTo>
                    <a:pt x="1257" y="2003"/>
                  </a:moveTo>
                  <a:lnTo>
                    <a:pt x="1290" y="2003"/>
                  </a:lnTo>
                  <a:lnTo>
                    <a:pt x="1290" y="1972"/>
                  </a:lnTo>
                  <a:lnTo>
                    <a:pt x="1257" y="1972"/>
                  </a:lnTo>
                  <a:lnTo>
                    <a:pt x="1257" y="2003"/>
                  </a:lnTo>
                  <a:lnTo>
                    <a:pt x="1257" y="2003"/>
                  </a:lnTo>
                  <a:close/>
                  <a:moveTo>
                    <a:pt x="1257" y="2048"/>
                  </a:moveTo>
                  <a:lnTo>
                    <a:pt x="1290" y="2048"/>
                  </a:lnTo>
                  <a:lnTo>
                    <a:pt x="1290" y="2017"/>
                  </a:lnTo>
                  <a:lnTo>
                    <a:pt x="1257" y="2017"/>
                  </a:lnTo>
                  <a:lnTo>
                    <a:pt x="1257" y="2048"/>
                  </a:lnTo>
                  <a:lnTo>
                    <a:pt x="1257" y="2048"/>
                  </a:lnTo>
                  <a:close/>
                  <a:moveTo>
                    <a:pt x="1257" y="2360"/>
                  </a:moveTo>
                  <a:lnTo>
                    <a:pt x="1290" y="2360"/>
                  </a:lnTo>
                  <a:lnTo>
                    <a:pt x="1290" y="2331"/>
                  </a:lnTo>
                  <a:lnTo>
                    <a:pt x="1257" y="2331"/>
                  </a:lnTo>
                  <a:lnTo>
                    <a:pt x="1257" y="2360"/>
                  </a:lnTo>
                  <a:lnTo>
                    <a:pt x="1257" y="2360"/>
                  </a:lnTo>
                  <a:close/>
                  <a:moveTo>
                    <a:pt x="1212" y="208"/>
                  </a:moveTo>
                  <a:lnTo>
                    <a:pt x="1242" y="208"/>
                  </a:lnTo>
                  <a:lnTo>
                    <a:pt x="1242" y="180"/>
                  </a:lnTo>
                  <a:lnTo>
                    <a:pt x="1212" y="180"/>
                  </a:lnTo>
                  <a:lnTo>
                    <a:pt x="1212" y="208"/>
                  </a:lnTo>
                  <a:lnTo>
                    <a:pt x="1212" y="208"/>
                  </a:lnTo>
                  <a:close/>
                  <a:moveTo>
                    <a:pt x="1212" y="120"/>
                  </a:moveTo>
                  <a:lnTo>
                    <a:pt x="1242" y="120"/>
                  </a:lnTo>
                  <a:lnTo>
                    <a:pt x="1242" y="87"/>
                  </a:lnTo>
                  <a:lnTo>
                    <a:pt x="1212" y="87"/>
                  </a:lnTo>
                  <a:lnTo>
                    <a:pt x="1212" y="120"/>
                  </a:lnTo>
                  <a:lnTo>
                    <a:pt x="1212" y="120"/>
                  </a:lnTo>
                  <a:close/>
                  <a:moveTo>
                    <a:pt x="1212" y="165"/>
                  </a:moveTo>
                  <a:lnTo>
                    <a:pt x="1242" y="165"/>
                  </a:lnTo>
                  <a:lnTo>
                    <a:pt x="1242" y="132"/>
                  </a:lnTo>
                  <a:lnTo>
                    <a:pt x="1212" y="132"/>
                  </a:lnTo>
                  <a:lnTo>
                    <a:pt x="1212" y="165"/>
                  </a:lnTo>
                  <a:lnTo>
                    <a:pt x="1212" y="165"/>
                  </a:lnTo>
                  <a:close/>
                  <a:moveTo>
                    <a:pt x="1212" y="298"/>
                  </a:moveTo>
                  <a:lnTo>
                    <a:pt x="1242" y="298"/>
                  </a:lnTo>
                  <a:lnTo>
                    <a:pt x="1242" y="269"/>
                  </a:lnTo>
                  <a:lnTo>
                    <a:pt x="1212" y="269"/>
                  </a:lnTo>
                  <a:lnTo>
                    <a:pt x="1212" y="298"/>
                  </a:lnTo>
                  <a:lnTo>
                    <a:pt x="1212" y="298"/>
                  </a:lnTo>
                  <a:close/>
                  <a:moveTo>
                    <a:pt x="1212" y="390"/>
                  </a:moveTo>
                  <a:lnTo>
                    <a:pt x="1242" y="390"/>
                  </a:lnTo>
                  <a:lnTo>
                    <a:pt x="1242" y="357"/>
                  </a:lnTo>
                  <a:lnTo>
                    <a:pt x="1212" y="357"/>
                  </a:lnTo>
                  <a:lnTo>
                    <a:pt x="1212" y="390"/>
                  </a:lnTo>
                  <a:lnTo>
                    <a:pt x="1212" y="390"/>
                  </a:lnTo>
                  <a:close/>
                  <a:moveTo>
                    <a:pt x="1212" y="343"/>
                  </a:moveTo>
                  <a:lnTo>
                    <a:pt x="1242" y="343"/>
                  </a:lnTo>
                  <a:lnTo>
                    <a:pt x="1242" y="312"/>
                  </a:lnTo>
                  <a:lnTo>
                    <a:pt x="1212" y="312"/>
                  </a:lnTo>
                  <a:lnTo>
                    <a:pt x="1212" y="343"/>
                  </a:lnTo>
                  <a:lnTo>
                    <a:pt x="1212" y="343"/>
                  </a:lnTo>
                  <a:close/>
                  <a:moveTo>
                    <a:pt x="1212" y="480"/>
                  </a:moveTo>
                  <a:lnTo>
                    <a:pt x="1242" y="480"/>
                  </a:lnTo>
                  <a:lnTo>
                    <a:pt x="1242" y="449"/>
                  </a:lnTo>
                  <a:lnTo>
                    <a:pt x="1212" y="449"/>
                  </a:lnTo>
                  <a:lnTo>
                    <a:pt x="1212" y="480"/>
                  </a:lnTo>
                  <a:lnTo>
                    <a:pt x="1212" y="480"/>
                  </a:lnTo>
                  <a:close/>
                  <a:moveTo>
                    <a:pt x="1212" y="435"/>
                  </a:moveTo>
                  <a:lnTo>
                    <a:pt x="1242" y="435"/>
                  </a:lnTo>
                  <a:lnTo>
                    <a:pt x="1242" y="402"/>
                  </a:lnTo>
                  <a:lnTo>
                    <a:pt x="1212" y="402"/>
                  </a:lnTo>
                  <a:lnTo>
                    <a:pt x="1212" y="435"/>
                  </a:lnTo>
                  <a:lnTo>
                    <a:pt x="1212" y="435"/>
                  </a:lnTo>
                  <a:close/>
                  <a:moveTo>
                    <a:pt x="1212" y="567"/>
                  </a:moveTo>
                  <a:lnTo>
                    <a:pt x="1242" y="567"/>
                  </a:lnTo>
                  <a:lnTo>
                    <a:pt x="1242" y="539"/>
                  </a:lnTo>
                  <a:lnTo>
                    <a:pt x="1212" y="539"/>
                  </a:lnTo>
                  <a:lnTo>
                    <a:pt x="1212" y="567"/>
                  </a:lnTo>
                  <a:lnTo>
                    <a:pt x="1212" y="567"/>
                  </a:lnTo>
                  <a:close/>
                  <a:moveTo>
                    <a:pt x="1212" y="522"/>
                  </a:moveTo>
                  <a:lnTo>
                    <a:pt x="1242" y="522"/>
                  </a:lnTo>
                  <a:lnTo>
                    <a:pt x="1242" y="494"/>
                  </a:lnTo>
                  <a:lnTo>
                    <a:pt x="1212" y="494"/>
                  </a:lnTo>
                  <a:lnTo>
                    <a:pt x="1212" y="522"/>
                  </a:lnTo>
                  <a:lnTo>
                    <a:pt x="1212" y="522"/>
                  </a:lnTo>
                  <a:close/>
                  <a:moveTo>
                    <a:pt x="1212" y="612"/>
                  </a:moveTo>
                  <a:lnTo>
                    <a:pt x="1242" y="612"/>
                  </a:lnTo>
                  <a:lnTo>
                    <a:pt x="1242" y="581"/>
                  </a:lnTo>
                  <a:lnTo>
                    <a:pt x="1212" y="581"/>
                  </a:lnTo>
                  <a:lnTo>
                    <a:pt x="1212" y="612"/>
                  </a:lnTo>
                  <a:lnTo>
                    <a:pt x="1212" y="612"/>
                  </a:lnTo>
                  <a:close/>
                  <a:moveTo>
                    <a:pt x="1212" y="1150"/>
                  </a:moveTo>
                  <a:lnTo>
                    <a:pt x="1242" y="1150"/>
                  </a:lnTo>
                  <a:lnTo>
                    <a:pt x="1242" y="1120"/>
                  </a:lnTo>
                  <a:lnTo>
                    <a:pt x="1212" y="1120"/>
                  </a:lnTo>
                  <a:lnTo>
                    <a:pt x="1212" y="1150"/>
                  </a:lnTo>
                  <a:lnTo>
                    <a:pt x="1212" y="1150"/>
                  </a:lnTo>
                  <a:close/>
                  <a:moveTo>
                    <a:pt x="1212" y="1287"/>
                  </a:moveTo>
                  <a:lnTo>
                    <a:pt x="1242" y="1287"/>
                  </a:lnTo>
                  <a:lnTo>
                    <a:pt x="1242" y="1254"/>
                  </a:lnTo>
                  <a:lnTo>
                    <a:pt x="1212" y="1254"/>
                  </a:lnTo>
                  <a:lnTo>
                    <a:pt x="1212" y="1287"/>
                  </a:lnTo>
                  <a:lnTo>
                    <a:pt x="1212" y="1287"/>
                  </a:lnTo>
                  <a:close/>
                  <a:moveTo>
                    <a:pt x="1212" y="1330"/>
                  </a:moveTo>
                  <a:lnTo>
                    <a:pt x="1242" y="1330"/>
                  </a:lnTo>
                  <a:lnTo>
                    <a:pt x="1242" y="1299"/>
                  </a:lnTo>
                  <a:lnTo>
                    <a:pt x="1212" y="1299"/>
                  </a:lnTo>
                  <a:lnTo>
                    <a:pt x="1212" y="1330"/>
                  </a:lnTo>
                  <a:lnTo>
                    <a:pt x="1212" y="1330"/>
                  </a:lnTo>
                  <a:close/>
                  <a:moveTo>
                    <a:pt x="1212" y="1375"/>
                  </a:moveTo>
                  <a:lnTo>
                    <a:pt x="1242" y="1375"/>
                  </a:lnTo>
                  <a:lnTo>
                    <a:pt x="1242" y="1346"/>
                  </a:lnTo>
                  <a:lnTo>
                    <a:pt x="1212" y="1346"/>
                  </a:lnTo>
                  <a:lnTo>
                    <a:pt x="1212" y="1375"/>
                  </a:lnTo>
                  <a:lnTo>
                    <a:pt x="1212" y="1375"/>
                  </a:lnTo>
                  <a:close/>
                  <a:moveTo>
                    <a:pt x="1212" y="1420"/>
                  </a:moveTo>
                  <a:lnTo>
                    <a:pt x="1242" y="1420"/>
                  </a:lnTo>
                  <a:lnTo>
                    <a:pt x="1242" y="1389"/>
                  </a:lnTo>
                  <a:lnTo>
                    <a:pt x="1212" y="1389"/>
                  </a:lnTo>
                  <a:lnTo>
                    <a:pt x="1212" y="1420"/>
                  </a:lnTo>
                  <a:lnTo>
                    <a:pt x="1212" y="1420"/>
                  </a:lnTo>
                  <a:close/>
                  <a:moveTo>
                    <a:pt x="1212" y="1465"/>
                  </a:moveTo>
                  <a:lnTo>
                    <a:pt x="1242" y="1465"/>
                  </a:lnTo>
                  <a:lnTo>
                    <a:pt x="1242" y="1434"/>
                  </a:lnTo>
                  <a:lnTo>
                    <a:pt x="1212" y="1434"/>
                  </a:lnTo>
                  <a:lnTo>
                    <a:pt x="1212" y="1465"/>
                  </a:lnTo>
                  <a:lnTo>
                    <a:pt x="1212" y="1465"/>
                  </a:lnTo>
                  <a:close/>
                  <a:moveTo>
                    <a:pt x="1212" y="1509"/>
                  </a:moveTo>
                  <a:lnTo>
                    <a:pt x="1242" y="1509"/>
                  </a:lnTo>
                  <a:lnTo>
                    <a:pt x="1242" y="1479"/>
                  </a:lnTo>
                  <a:lnTo>
                    <a:pt x="1212" y="1479"/>
                  </a:lnTo>
                  <a:lnTo>
                    <a:pt x="1212" y="1509"/>
                  </a:lnTo>
                  <a:lnTo>
                    <a:pt x="1212" y="1509"/>
                  </a:lnTo>
                  <a:close/>
                  <a:moveTo>
                    <a:pt x="1212" y="1557"/>
                  </a:moveTo>
                  <a:lnTo>
                    <a:pt x="1242" y="1557"/>
                  </a:lnTo>
                  <a:lnTo>
                    <a:pt x="1242" y="1524"/>
                  </a:lnTo>
                  <a:lnTo>
                    <a:pt x="1212" y="1524"/>
                  </a:lnTo>
                  <a:lnTo>
                    <a:pt x="1212" y="1557"/>
                  </a:lnTo>
                  <a:lnTo>
                    <a:pt x="1212" y="1557"/>
                  </a:lnTo>
                  <a:close/>
                  <a:moveTo>
                    <a:pt x="1212" y="1599"/>
                  </a:moveTo>
                  <a:lnTo>
                    <a:pt x="1242" y="1599"/>
                  </a:lnTo>
                  <a:lnTo>
                    <a:pt x="1242" y="1568"/>
                  </a:lnTo>
                  <a:lnTo>
                    <a:pt x="1212" y="1568"/>
                  </a:lnTo>
                  <a:lnTo>
                    <a:pt x="1212" y="1599"/>
                  </a:lnTo>
                  <a:lnTo>
                    <a:pt x="1212" y="1599"/>
                  </a:lnTo>
                  <a:close/>
                  <a:moveTo>
                    <a:pt x="1212" y="1644"/>
                  </a:moveTo>
                  <a:lnTo>
                    <a:pt x="1242" y="1644"/>
                  </a:lnTo>
                  <a:lnTo>
                    <a:pt x="1242" y="1611"/>
                  </a:lnTo>
                  <a:lnTo>
                    <a:pt x="1212" y="1611"/>
                  </a:lnTo>
                  <a:lnTo>
                    <a:pt x="1212" y="1644"/>
                  </a:lnTo>
                  <a:lnTo>
                    <a:pt x="1212" y="1644"/>
                  </a:lnTo>
                  <a:close/>
                  <a:moveTo>
                    <a:pt x="1212" y="1689"/>
                  </a:moveTo>
                  <a:lnTo>
                    <a:pt x="1242" y="1689"/>
                  </a:lnTo>
                  <a:lnTo>
                    <a:pt x="1242" y="1661"/>
                  </a:lnTo>
                  <a:lnTo>
                    <a:pt x="1212" y="1661"/>
                  </a:lnTo>
                  <a:lnTo>
                    <a:pt x="1212" y="1689"/>
                  </a:lnTo>
                  <a:lnTo>
                    <a:pt x="1212" y="1689"/>
                  </a:lnTo>
                  <a:close/>
                  <a:moveTo>
                    <a:pt x="1212" y="1734"/>
                  </a:moveTo>
                  <a:lnTo>
                    <a:pt x="1242" y="1734"/>
                  </a:lnTo>
                  <a:lnTo>
                    <a:pt x="1242" y="1703"/>
                  </a:lnTo>
                  <a:lnTo>
                    <a:pt x="1212" y="1703"/>
                  </a:lnTo>
                  <a:lnTo>
                    <a:pt x="1212" y="1734"/>
                  </a:lnTo>
                  <a:lnTo>
                    <a:pt x="1212" y="1734"/>
                  </a:lnTo>
                  <a:close/>
                  <a:moveTo>
                    <a:pt x="1212" y="1779"/>
                  </a:moveTo>
                  <a:lnTo>
                    <a:pt x="1242" y="1779"/>
                  </a:lnTo>
                  <a:lnTo>
                    <a:pt x="1242" y="1748"/>
                  </a:lnTo>
                  <a:lnTo>
                    <a:pt x="1212" y="1748"/>
                  </a:lnTo>
                  <a:lnTo>
                    <a:pt x="1212" y="1779"/>
                  </a:lnTo>
                  <a:lnTo>
                    <a:pt x="1212" y="1779"/>
                  </a:lnTo>
                  <a:close/>
                  <a:moveTo>
                    <a:pt x="1212" y="1821"/>
                  </a:moveTo>
                  <a:lnTo>
                    <a:pt x="1242" y="1821"/>
                  </a:lnTo>
                  <a:lnTo>
                    <a:pt x="1242" y="1793"/>
                  </a:lnTo>
                  <a:lnTo>
                    <a:pt x="1212" y="1793"/>
                  </a:lnTo>
                  <a:lnTo>
                    <a:pt x="1212" y="1821"/>
                  </a:lnTo>
                  <a:lnTo>
                    <a:pt x="1212" y="1821"/>
                  </a:lnTo>
                  <a:close/>
                  <a:moveTo>
                    <a:pt x="1212" y="1868"/>
                  </a:moveTo>
                  <a:lnTo>
                    <a:pt x="1242" y="1868"/>
                  </a:lnTo>
                  <a:lnTo>
                    <a:pt x="1242" y="1838"/>
                  </a:lnTo>
                  <a:lnTo>
                    <a:pt x="1212" y="1838"/>
                  </a:lnTo>
                  <a:lnTo>
                    <a:pt x="1212" y="1868"/>
                  </a:lnTo>
                  <a:lnTo>
                    <a:pt x="1212" y="1868"/>
                  </a:lnTo>
                  <a:close/>
                  <a:moveTo>
                    <a:pt x="1212" y="1913"/>
                  </a:moveTo>
                  <a:lnTo>
                    <a:pt x="1242" y="1913"/>
                  </a:lnTo>
                  <a:lnTo>
                    <a:pt x="1242" y="1880"/>
                  </a:lnTo>
                  <a:lnTo>
                    <a:pt x="1212" y="1880"/>
                  </a:lnTo>
                  <a:lnTo>
                    <a:pt x="1212" y="1913"/>
                  </a:lnTo>
                  <a:lnTo>
                    <a:pt x="1212" y="1913"/>
                  </a:lnTo>
                  <a:close/>
                  <a:moveTo>
                    <a:pt x="1212" y="1958"/>
                  </a:moveTo>
                  <a:lnTo>
                    <a:pt x="1242" y="1958"/>
                  </a:lnTo>
                  <a:lnTo>
                    <a:pt x="1242" y="1930"/>
                  </a:lnTo>
                  <a:lnTo>
                    <a:pt x="1212" y="1930"/>
                  </a:lnTo>
                  <a:lnTo>
                    <a:pt x="1212" y="1958"/>
                  </a:lnTo>
                  <a:lnTo>
                    <a:pt x="1212" y="1958"/>
                  </a:lnTo>
                  <a:close/>
                  <a:moveTo>
                    <a:pt x="1212" y="2003"/>
                  </a:moveTo>
                  <a:lnTo>
                    <a:pt x="1242" y="2003"/>
                  </a:lnTo>
                  <a:lnTo>
                    <a:pt x="1242" y="1972"/>
                  </a:lnTo>
                  <a:lnTo>
                    <a:pt x="1212" y="1972"/>
                  </a:lnTo>
                  <a:lnTo>
                    <a:pt x="1212" y="2003"/>
                  </a:lnTo>
                  <a:lnTo>
                    <a:pt x="1212" y="2003"/>
                  </a:lnTo>
                  <a:close/>
                  <a:moveTo>
                    <a:pt x="1212" y="2048"/>
                  </a:moveTo>
                  <a:lnTo>
                    <a:pt x="1242" y="2048"/>
                  </a:lnTo>
                  <a:lnTo>
                    <a:pt x="1242" y="2017"/>
                  </a:lnTo>
                  <a:lnTo>
                    <a:pt x="1212" y="2017"/>
                  </a:lnTo>
                  <a:lnTo>
                    <a:pt x="1212" y="2048"/>
                  </a:lnTo>
                  <a:lnTo>
                    <a:pt x="1212" y="2048"/>
                  </a:lnTo>
                  <a:close/>
                  <a:moveTo>
                    <a:pt x="1212" y="2091"/>
                  </a:moveTo>
                  <a:lnTo>
                    <a:pt x="1242" y="2091"/>
                  </a:lnTo>
                  <a:lnTo>
                    <a:pt x="1242" y="2062"/>
                  </a:lnTo>
                  <a:lnTo>
                    <a:pt x="1212" y="2062"/>
                  </a:lnTo>
                  <a:lnTo>
                    <a:pt x="1212" y="2091"/>
                  </a:lnTo>
                  <a:lnTo>
                    <a:pt x="1212" y="2091"/>
                  </a:lnTo>
                  <a:close/>
                  <a:moveTo>
                    <a:pt x="1212" y="2135"/>
                  </a:moveTo>
                  <a:lnTo>
                    <a:pt x="1242" y="2135"/>
                  </a:lnTo>
                  <a:lnTo>
                    <a:pt x="1242" y="2107"/>
                  </a:lnTo>
                  <a:lnTo>
                    <a:pt x="1212" y="2107"/>
                  </a:lnTo>
                  <a:lnTo>
                    <a:pt x="1212" y="2135"/>
                  </a:lnTo>
                  <a:lnTo>
                    <a:pt x="1212" y="2135"/>
                  </a:lnTo>
                  <a:close/>
                  <a:moveTo>
                    <a:pt x="1212" y="2183"/>
                  </a:moveTo>
                  <a:lnTo>
                    <a:pt x="1242" y="2183"/>
                  </a:lnTo>
                  <a:lnTo>
                    <a:pt x="1242" y="2152"/>
                  </a:lnTo>
                  <a:lnTo>
                    <a:pt x="1212" y="2152"/>
                  </a:lnTo>
                  <a:lnTo>
                    <a:pt x="1212" y="2183"/>
                  </a:lnTo>
                  <a:lnTo>
                    <a:pt x="1212" y="2183"/>
                  </a:lnTo>
                  <a:close/>
                  <a:moveTo>
                    <a:pt x="1212" y="2228"/>
                  </a:moveTo>
                  <a:lnTo>
                    <a:pt x="1242" y="2228"/>
                  </a:lnTo>
                  <a:lnTo>
                    <a:pt x="1242" y="2194"/>
                  </a:lnTo>
                  <a:lnTo>
                    <a:pt x="1212" y="2194"/>
                  </a:lnTo>
                  <a:lnTo>
                    <a:pt x="1212" y="2228"/>
                  </a:lnTo>
                  <a:lnTo>
                    <a:pt x="1212" y="2228"/>
                  </a:lnTo>
                  <a:close/>
                  <a:moveTo>
                    <a:pt x="1212" y="2272"/>
                  </a:moveTo>
                  <a:lnTo>
                    <a:pt x="1242" y="2272"/>
                  </a:lnTo>
                  <a:lnTo>
                    <a:pt x="1242" y="2242"/>
                  </a:lnTo>
                  <a:lnTo>
                    <a:pt x="1212" y="2242"/>
                  </a:lnTo>
                  <a:lnTo>
                    <a:pt x="1212" y="2272"/>
                  </a:lnTo>
                  <a:lnTo>
                    <a:pt x="1212" y="2272"/>
                  </a:lnTo>
                  <a:close/>
                  <a:moveTo>
                    <a:pt x="1212" y="2317"/>
                  </a:moveTo>
                  <a:lnTo>
                    <a:pt x="1242" y="2317"/>
                  </a:lnTo>
                  <a:lnTo>
                    <a:pt x="1242" y="2287"/>
                  </a:lnTo>
                  <a:lnTo>
                    <a:pt x="1212" y="2287"/>
                  </a:lnTo>
                  <a:lnTo>
                    <a:pt x="1212" y="2317"/>
                  </a:lnTo>
                  <a:lnTo>
                    <a:pt x="1212" y="2317"/>
                  </a:lnTo>
                  <a:close/>
                  <a:moveTo>
                    <a:pt x="1212" y="2360"/>
                  </a:moveTo>
                  <a:lnTo>
                    <a:pt x="1242" y="2360"/>
                  </a:lnTo>
                  <a:lnTo>
                    <a:pt x="1242" y="2331"/>
                  </a:lnTo>
                  <a:lnTo>
                    <a:pt x="1212" y="2331"/>
                  </a:lnTo>
                  <a:lnTo>
                    <a:pt x="1212" y="2360"/>
                  </a:lnTo>
                  <a:lnTo>
                    <a:pt x="1212" y="2360"/>
                  </a:lnTo>
                  <a:close/>
                  <a:moveTo>
                    <a:pt x="1167" y="208"/>
                  </a:moveTo>
                  <a:lnTo>
                    <a:pt x="1198" y="208"/>
                  </a:lnTo>
                  <a:lnTo>
                    <a:pt x="1198" y="180"/>
                  </a:lnTo>
                  <a:lnTo>
                    <a:pt x="1167" y="180"/>
                  </a:lnTo>
                  <a:lnTo>
                    <a:pt x="1167" y="208"/>
                  </a:lnTo>
                  <a:lnTo>
                    <a:pt x="1167" y="208"/>
                  </a:lnTo>
                  <a:close/>
                  <a:moveTo>
                    <a:pt x="1167" y="120"/>
                  </a:moveTo>
                  <a:lnTo>
                    <a:pt x="1198" y="120"/>
                  </a:lnTo>
                  <a:lnTo>
                    <a:pt x="1198" y="87"/>
                  </a:lnTo>
                  <a:lnTo>
                    <a:pt x="1167" y="87"/>
                  </a:lnTo>
                  <a:lnTo>
                    <a:pt x="1167" y="120"/>
                  </a:lnTo>
                  <a:lnTo>
                    <a:pt x="1167" y="120"/>
                  </a:lnTo>
                  <a:close/>
                  <a:moveTo>
                    <a:pt x="1167" y="165"/>
                  </a:moveTo>
                  <a:lnTo>
                    <a:pt x="1198" y="165"/>
                  </a:lnTo>
                  <a:lnTo>
                    <a:pt x="1198" y="132"/>
                  </a:lnTo>
                  <a:lnTo>
                    <a:pt x="1167" y="132"/>
                  </a:lnTo>
                  <a:lnTo>
                    <a:pt x="1167" y="165"/>
                  </a:lnTo>
                  <a:lnTo>
                    <a:pt x="1167" y="165"/>
                  </a:lnTo>
                  <a:close/>
                  <a:moveTo>
                    <a:pt x="1167" y="253"/>
                  </a:moveTo>
                  <a:lnTo>
                    <a:pt x="1198" y="253"/>
                  </a:lnTo>
                  <a:lnTo>
                    <a:pt x="1198" y="224"/>
                  </a:lnTo>
                  <a:lnTo>
                    <a:pt x="1167" y="224"/>
                  </a:lnTo>
                  <a:lnTo>
                    <a:pt x="1167" y="253"/>
                  </a:lnTo>
                  <a:lnTo>
                    <a:pt x="1167" y="253"/>
                  </a:lnTo>
                  <a:close/>
                  <a:moveTo>
                    <a:pt x="1167" y="390"/>
                  </a:moveTo>
                  <a:lnTo>
                    <a:pt x="1198" y="390"/>
                  </a:lnTo>
                  <a:lnTo>
                    <a:pt x="1198" y="357"/>
                  </a:lnTo>
                  <a:lnTo>
                    <a:pt x="1167" y="357"/>
                  </a:lnTo>
                  <a:lnTo>
                    <a:pt x="1167" y="390"/>
                  </a:lnTo>
                  <a:lnTo>
                    <a:pt x="1167" y="390"/>
                  </a:lnTo>
                  <a:close/>
                  <a:moveTo>
                    <a:pt x="1167" y="343"/>
                  </a:moveTo>
                  <a:lnTo>
                    <a:pt x="1198" y="343"/>
                  </a:lnTo>
                  <a:lnTo>
                    <a:pt x="1198" y="312"/>
                  </a:lnTo>
                  <a:lnTo>
                    <a:pt x="1167" y="312"/>
                  </a:lnTo>
                  <a:lnTo>
                    <a:pt x="1167" y="343"/>
                  </a:lnTo>
                  <a:lnTo>
                    <a:pt x="1167" y="343"/>
                  </a:lnTo>
                  <a:close/>
                  <a:moveTo>
                    <a:pt x="1167" y="480"/>
                  </a:moveTo>
                  <a:lnTo>
                    <a:pt x="1198" y="480"/>
                  </a:lnTo>
                  <a:lnTo>
                    <a:pt x="1198" y="449"/>
                  </a:lnTo>
                  <a:lnTo>
                    <a:pt x="1167" y="449"/>
                  </a:lnTo>
                  <a:lnTo>
                    <a:pt x="1167" y="480"/>
                  </a:lnTo>
                  <a:lnTo>
                    <a:pt x="1167" y="480"/>
                  </a:lnTo>
                  <a:close/>
                  <a:moveTo>
                    <a:pt x="1167" y="435"/>
                  </a:moveTo>
                  <a:lnTo>
                    <a:pt x="1198" y="435"/>
                  </a:lnTo>
                  <a:lnTo>
                    <a:pt x="1198" y="402"/>
                  </a:lnTo>
                  <a:lnTo>
                    <a:pt x="1167" y="402"/>
                  </a:lnTo>
                  <a:lnTo>
                    <a:pt x="1167" y="435"/>
                  </a:lnTo>
                  <a:lnTo>
                    <a:pt x="1167" y="435"/>
                  </a:lnTo>
                  <a:close/>
                  <a:moveTo>
                    <a:pt x="1167" y="567"/>
                  </a:moveTo>
                  <a:lnTo>
                    <a:pt x="1198" y="567"/>
                  </a:lnTo>
                  <a:lnTo>
                    <a:pt x="1198" y="539"/>
                  </a:lnTo>
                  <a:lnTo>
                    <a:pt x="1167" y="539"/>
                  </a:lnTo>
                  <a:lnTo>
                    <a:pt x="1167" y="567"/>
                  </a:lnTo>
                  <a:lnTo>
                    <a:pt x="1167" y="567"/>
                  </a:lnTo>
                  <a:close/>
                  <a:moveTo>
                    <a:pt x="1167" y="522"/>
                  </a:moveTo>
                  <a:lnTo>
                    <a:pt x="1198" y="522"/>
                  </a:lnTo>
                  <a:lnTo>
                    <a:pt x="1198" y="494"/>
                  </a:lnTo>
                  <a:lnTo>
                    <a:pt x="1167" y="494"/>
                  </a:lnTo>
                  <a:lnTo>
                    <a:pt x="1167" y="522"/>
                  </a:lnTo>
                  <a:lnTo>
                    <a:pt x="1167" y="522"/>
                  </a:lnTo>
                  <a:close/>
                  <a:moveTo>
                    <a:pt x="1167" y="1105"/>
                  </a:moveTo>
                  <a:lnTo>
                    <a:pt x="1198" y="1105"/>
                  </a:lnTo>
                  <a:lnTo>
                    <a:pt x="1198" y="1077"/>
                  </a:lnTo>
                  <a:lnTo>
                    <a:pt x="1167" y="1077"/>
                  </a:lnTo>
                  <a:lnTo>
                    <a:pt x="1167" y="1105"/>
                  </a:lnTo>
                  <a:lnTo>
                    <a:pt x="1167" y="1105"/>
                  </a:lnTo>
                  <a:close/>
                  <a:moveTo>
                    <a:pt x="1167" y="1061"/>
                  </a:moveTo>
                  <a:lnTo>
                    <a:pt x="1198" y="1061"/>
                  </a:lnTo>
                  <a:lnTo>
                    <a:pt x="1198" y="1032"/>
                  </a:lnTo>
                  <a:lnTo>
                    <a:pt x="1167" y="1032"/>
                  </a:lnTo>
                  <a:lnTo>
                    <a:pt x="1167" y="1061"/>
                  </a:lnTo>
                  <a:lnTo>
                    <a:pt x="1167" y="1061"/>
                  </a:lnTo>
                  <a:close/>
                  <a:moveTo>
                    <a:pt x="1167" y="1195"/>
                  </a:moveTo>
                  <a:lnTo>
                    <a:pt x="1198" y="1195"/>
                  </a:lnTo>
                  <a:lnTo>
                    <a:pt x="1198" y="1165"/>
                  </a:lnTo>
                  <a:lnTo>
                    <a:pt x="1167" y="1165"/>
                  </a:lnTo>
                  <a:lnTo>
                    <a:pt x="1167" y="1195"/>
                  </a:lnTo>
                  <a:lnTo>
                    <a:pt x="1167" y="1195"/>
                  </a:lnTo>
                  <a:close/>
                  <a:moveTo>
                    <a:pt x="1167" y="1150"/>
                  </a:moveTo>
                  <a:lnTo>
                    <a:pt x="1198" y="1150"/>
                  </a:lnTo>
                  <a:lnTo>
                    <a:pt x="1198" y="1120"/>
                  </a:lnTo>
                  <a:lnTo>
                    <a:pt x="1167" y="1120"/>
                  </a:lnTo>
                  <a:lnTo>
                    <a:pt x="1167" y="1150"/>
                  </a:lnTo>
                  <a:lnTo>
                    <a:pt x="1167" y="1150"/>
                  </a:lnTo>
                  <a:close/>
                  <a:moveTo>
                    <a:pt x="1167" y="1240"/>
                  </a:moveTo>
                  <a:lnTo>
                    <a:pt x="1198" y="1240"/>
                  </a:lnTo>
                  <a:lnTo>
                    <a:pt x="1198" y="1209"/>
                  </a:lnTo>
                  <a:lnTo>
                    <a:pt x="1167" y="1209"/>
                  </a:lnTo>
                  <a:lnTo>
                    <a:pt x="1167" y="1240"/>
                  </a:lnTo>
                  <a:lnTo>
                    <a:pt x="1167" y="1240"/>
                  </a:lnTo>
                  <a:close/>
                  <a:moveTo>
                    <a:pt x="1167" y="1287"/>
                  </a:moveTo>
                  <a:lnTo>
                    <a:pt x="1198" y="1287"/>
                  </a:lnTo>
                  <a:lnTo>
                    <a:pt x="1198" y="1254"/>
                  </a:lnTo>
                  <a:lnTo>
                    <a:pt x="1167" y="1254"/>
                  </a:lnTo>
                  <a:lnTo>
                    <a:pt x="1167" y="1287"/>
                  </a:lnTo>
                  <a:lnTo>
                    <a:pt x="1167" y="1287"/>
                  </a:lnTo>
                  <a:close/>
                  <a:moveTo>
                    <a:pt x="1167" y="1330"/>
                  </a:moveTo>
                  <a:lnTo>
                    <a:pt x="1198" y="1330"/>
                  </a:lnTo>
                  <a:lnTo>
                    <a:pt x="1198" y="1299"/>
                  </a:lnTo>
                  <a:lnTo>
                    <a:pt x="1167" y="1299"/>
                  </a:lnTo>
                  <a:lnTo>
                    <a:pt x="1167" y="1330"/>
                  </a:lnTo>
                  <a:lnTo>
                    <a:pt x="1167" y="1330"/>
                  </a:lnTo>
                  <a:close/>
                  <a:moveTo>
                    <a:pt x="1167" y="1375"/>
                  </a:moveTo>
                  <a:lnTo>
                    <a:pt x="1198" y="1375"/>
                  </a:lnTo>
                  <a:lnTo>
                    <a:pt x="1198" y="1346"/>
                  </a:lnTo>
                  <a:lnTo>
                    <a:pt x="1167" y="1346"/>
                  </a:lnTo>
                  <a:lnTo>
                    <a:pt x="1167" y="1375"/>
                  </a:lnTo>
                  <a:lnTo>
                    <a:pt x="1167" y="1375"/>
                  </a:lnTo>
                  <a:close/>
                  <a:moveTo>
                    <a:pt x="1167" y="1420"/>
                  </a:moveTo>
                  <a:lnTo>
                    <a:pt x="1198" y="1420"/>
                  </a:lnTo>
                  <a:lnTo>
                    <a:pt x="1198" y="1389"/>
                  </a:lnTo>
                  <a:lnTo>
                    <a:pt x="1167" y="1389"/>
                  </a:lnTo>
                  <a:lnTo>
                    <a:pt x="1167" y="1420"/>
                  </a:lnTo>
                  <a:lnTo>
                    <a:pt x="1167" y="1420"/>
                  </a:lnTo>
                  <a:close/>
                  <a:moveTo>
                    <a:pt x="1167" y="1465"/>
                  </a:moveTo>
                  <a:lnTo>
                    <a:pt x="1198" y="1465"/>
                  </a:lnTo>
                  <a:lnTo>
                    <a:pt x="1198" y="1434"/>
                  </a:lnTo>
                  <a:lnTo>
                    <a:pt x="1167" y="1434"/>
                  </a:lnTo>
                  <a:lnTo>
                    <a:pt x="1167" y="1465"/>
                  </a:lnTo>
                  <a:lnTo>
                    <a:pt x="1167" y="1465"/>
                  </a:lnTo>
                  <a:close/>
                  <a:moveTo>
                    <a:pt x="1167" y="1509"/>
                  </a:moveTo>
                  <a:lnTo>
                    <a:pt x="1198" y="1509"/>
                  </a:lnTo>
                  <a:lnTo>
                    <a:pt x="1198" y="1479"/>
                  </a:lnTo>
                  <a:lnTo>
                    <a:pt x="1167" y="1479"/>
                  </a:lnTo>
                  <a:lnTo>
                    <a:pt x="1167" y="1509"/>
                  </a:lnTo>
                  <a:lnTo>
                    <a:pt x="1167" y="1509"/>
                  </a:lnTo>
                  <a:close/>
                  <a:moveTo>
                    <a:pt x="1167" y="1557"/>
                  </a:moveTo>
                  <a:lnTo>
                    <a:pt x="1198" y="1557"/>
                  </a:lnTo>
                  <a:lnTo>
                    <a:pt x="1198" y="1524"/>
                  </a:lnTo>
                  <a:lnTo>
                    <a:pt x="1167" y="1524"/>
                  </a:lnTo>
                  <a:lnTo>
                    <a:pt x="1167" y="1557"/>
                  </a:lnTo>
                  <a:lnTo>
                    <a:pt x="1167" y="1557"/>
                  </a:lnTo>
                  <a:close/>
                  <a:moveTo>
                    <a:pt x="1167" y="1599"/>
                  </a:moveTo>
                  <a:lnTo>
                    <a:pt x="1198" y="1599"/>
                  </a:lnTo>
                  <a:lnTo>
                    <a:pt x="1198" y="1568"/>
                  </a:lnTo>
                  <a:lnTo>
                    <a:pt x="1167" y="1568"/>
                  </a:lnTo>
                  <a:lnTo>
                    <a:pt x="1167" y="1599"/>
                  </a:lnTo>
                  <a:lnTo>
                    <a:pt x="1167" y="1599"/>
                  </a:lnTo>
                  <a:close/>
                  <a:moveTo>
                    <a:pt x="1167" y="1644"/>
                  </a:moveTo>
                  <a:lnTo>
                    <a:pt x="1198" y="1644"/>
                  </a:lnTo>
                  <a:lnTo>
                    <a:pt x="1198" y="1611"/>
                  </a:lnTo>
                  <a:lnTo>
                    <a:pt x="1167" y="1611"/>
                  </a:lnTo>
                  <a:lnTo>
                    <a:pt x="1167" y="1644"/>
                  </a:lnTo>
                  <a:lnTo>
                    <a:pt x="1167" y="1644"/>
                  </a:lnTo>
                  <a:close/>
                  <a:moveTo>
                    <a:pt x="1167" y="1689"/>
                  </a:moveTo>
                  <a:lnTo>
                    <a:pt x="1198" y="1689"/>
                  </a:lnTo>
                  <a:lnTo>
                    <a:pt x="1198" y="1661"/>
                  </a:lnTo>
                  <a:lnTo>
                    <a:pt x="1167" y="1661"/>
                  </a:lnTo>
                  <a:lnTo>
                    <a:pt x="1167" y="1689"/>
                  </a:lnTo>
                  <a:lnTo>
                    <a:pt x="1167" y="1689"/>
                  </a:lnTo>
                  <a:close/>
                  <a:moveTo>
                    <a:pt x="1167" y="1734"/>
                  </a:moveTo>
                  <a:lnTo>
                    <a:pt x="1198" y="1734"/>
                  </a:lnTo>
                  <a:lnTo>
                    <a:pt x="1198" y="1703"/>
                  </a:lnTo>
                  <a:lnTo>
                    <a:pt x="1167" y="1703"/>
                  </a:lnTo>
                  <a:lnTo>
                    <a:pt x="1167" y="1734"/>
                  </a:lnTo>
                  <a:lnTo>
                    <a:pt x="1167" y="1734"/>
                  </a:lnTo>
                  <a:close/>
                  <a:moveTo>
                    <a:pt x="1167" y="1779"/>
                  </a:moveTo>
                  <a:lnTo>
                    <a:pt x="1198" y="1779"/>
                  </a:lnTo>
                  <a:lnTo>
                    <a:pt x="1198" y="1748"/>
                  </a:lnTo>
                  <a:lnTo>
                    <a:pt x="1167" y="1748"/>
                  </a:lnTo>
                  <a:lnTo>
                    <a:pt x="1167" y="1779"/>
                  </a:lnTo>
                  <a:lnTo>
                    <a:pt x="1167" y="1779"/>
                  </a:lnTo>
                  <a:close/>
                  <a:moveTo>
                    <a:pt x="1167" y="1821"/>
                  </a:moveTo>
                  <a:lnTo>
                    <a:pt x="1198" y="1821"/>
                  </a:lnTo>
                  <a:lnTo>
                    <a:pt x="1198" y="1793"/>
                  </a:lnTo>
                  <a:lnTo>
                    <a:pt x="1167" y="1793"/>
                  </a:lnTo>
                  <a:lnTo>
                    <a:pt x="1167" y="1821"/>
                  </a:lnTo>
                  <a:lnTo>
                    <a:pt x="1167" y="1821"/>
                  </a:lnTo>
                  <a:close/>
                  <a:moveTo>
                    <a:pt x="1167" y="1868"/>
                  </a:moveTo>
                  <a:lnTo>
                    <a:pt x="1198" y="1868"/>
                  </a:lnTo>
                  <a:lnTo>
                    <a:pt x="1198" y="1838"/>
                  </a:lnTo>
                  <a:lnTo>
                    <a:pt x="1167" y="1838"/>
                  </a:lnTo>
                  <a:lnTo>
                    <a:pt x="1167" y="1868"/>
                  </a:lnTo>
                  <a:lnTo>
                    <a:pt x="1167" y="1868"/>
                  </a:lnTo>
                  <a:close/>
                  <a:moveTo>
                    <a:pt x="1167" y="1913"/>
                  </a:moveTo>
                  <a:lnTo>
                    <a:pt x="1198" y="1913"/>
                  </a:lnTo>
                  <a:lnTo>
                    <a:pt x="1198" y="1880"/>
                  </a:lnTo>
                  <a:lnTo>
                    <a:pt x="1167" y="1880"/>
                  </a:lnTo>
                  <a:lnTo>
                    <a:pt x="1167" y="1913"/>
                  </a:lnTo>
                  <a:lnTo>
                    <a:pt x="1167" y="1913"/>
                  </a:lnTo>
                  <a:close/>
                  <a:moveTo>
                    <a:pt x="1167" y="1958"/>
                  </a:moveTo>
                  <a:lnTo>
                    <a:pt x="1198" y="1958"/>
                  </a:lnTo>
                  <a:lnTo>
                    <a:pt x="1198" y="1930"/>
                  </a:lnTo>
                  <a:lnTo>
                    <a:pt x="1167" y="1930"/>
                  </a:lnTo>
                  <a:lnTo>
                    <a:pt x="1167" y="1958"/>
                  </a:lnTo>
                  <a:lnTo>
                    <a:pt x="1167" y="1958"/>
                  </a:lnTo>
                  <a:close/>
                  <a:moveTo>
                    <a:pt x="1167" y="2003"/>
                  </a:moveTo>
                  <a:lnTo>
                    <a:pt x="1198" y="2003"/>
                  </a:lnTo>
                  <a:lnTo>
                    <a:pt x="1198" y="1972"/>
                  </a:lnTo>
                  <a:lnTo>
                    <a:pt x="1167" y="1972"/>
                  </a:lnTo>
                  <a:lnTo>
                    <a:pt x="1167" y="2003"/>
                  </a:lnTo>
                  <a:lnTo>
                    <a:pt x="1167" y="2003"/>
                  </a:lnTo>
                  <a:close/>
                  <a:moveTo>
                    <a:pt x="1167" y="2048"/>
                  </a:moveTo>
                  <a:lnTo>
                    <a:pt x="1198" y="2048"/>
                  </a:lnTo>
                  <a:lnTo>
                    <a:pt x="1198" y="2017"/>
                  </a:lnTo>
                  <a:lnTo>
                    <a:pt x="1167" y="2017"/>
                  </a:lnTo>
                  <a:lnTo>
                    <a:pt x="1167" y="2048"/>
                  </a:lnTo>
                  <a:lnTo>
                    <a:pt x="1167" y="2048"/>
                  </a:lnTo>
                  <a:close/>
                  <a:moveTo>
                    <a:pt x="1167" y="2091"/>
                  </a:moveTo>
                  <a:lnTo>
                    <a:pt x="1198" y="2091"/>
                  </a:lnTo>
                  <a:lnTo>
                    <a:pt x="1198" y="2062"/>
                  </a:lnTo>
                  <a:lnTo>
                    <a:pt x="1167" y="2062"/>
                  </a:lnTo>
                  <a:lnTo>
                    <a:pt x="1167" y="2091"/>
                  </a:lnTo>
                  <a:lnTo>
                    <a:pt x="1167" y="2091"/>
                  </a:lnTo>
                  <a:close/>
                  <a:moveTo>
                    <a:pt x="1167" y="2135"/>
                  </a:moveTo>
                  <a:lnTo>
                    <a:pt x="1198" y="2135"/>
                  </a:lnTo>
                  <a:lnTo>
                    <a:pt x="1198" y="2107"/>
                  </a:lnTo>
                  <a:lnTo>
                    <a:pt x="1167" y="2107"/>
                  </a:lnTo>
                  <a:lnTo>
                    <a:pt x="1167" y="2135"/>
                  </a:lnTo>
                  <a:lnTo>
                    <a:pt x="1167" y="2135"/>
                  </a:lnTo>
                  <a:close/>
                  <a:moveTo>
                    <a:pt x="1167" y="2183"/>
                  </a:moveTo>
                  <a:lnTo>
                    <a:pt x="1198" y="2183"/>
                  </a:lnTo>
                  <a:lnTo>
                    <a:pt x="1198" y="2152"/>
                  </a:lnTo>
                  <a:lnTo>
                    <a:pt x="1167" y="2152"/>
                  </a:lnTo>
                  <a:lnTo>
                    <a:pt x="1167" y="2183"/>
                  </a:lnTo>
                  <a:lnTo>
                    <a:pt x="1167" y="2183"/>
                  </a:lnTo>
                  <a:close/>
                  <a:moveTo>
                    <a:pt x="1167" y="2228"/>
                  </a:moveTo>
                  <a:lnTo>
                    <a:pt x="1198" y="2228"/>
                  </a:lnTo>
                  <a:lnTo>
                    <a:pt x="1198" y="2194"/>
                  </a:lnTo>
                  <a:lnTo>
                    <a:pt x="1167" y="2194"/>
                  </a:lnTo>
                  <a:lnTo>
                    <a:pt x="1167" y="2228"/>
                  </a:lnTo>
                  <a:lnTo>
                    <a:pt x="1167" y="2228"/>
                  </a:lnTo>
                  <a:close/>
                  <a:moveTo>
                    <a:pt x="1167" y="2272"/>
                  </a:moveTo>
                  <a:lnTo>
                    <a:pt x="1198" y="2272"/>
                  </a:lnTo>
                  <a:lnTo>
                    <a:pt x="1198" y="2242"/>
                  </a:lnTo>
                  <a:lnTo>
                    <a:pt x="1167" y="2242"/>
                  </a:lnTo>
                  <a:lnTo>
                    <a:pt x="1167" y="2272"/>
                  </a:lnTo>
                  <a:lnTo>
                    <a:pt x="1167" y="2272"/>
                  </a:lnTo>
                  <a:close/>
                  <a:moveTo>
                    <a:pt x="1167" y="2317"/>
                  </a:moveTo>
                  <a:lnTo>
                    <a:pt x="1198" y="2317"/>
                  </a:lnTo>
                  <a:lnTo>
                    <a:pt x="1198" y="2287"/>
                  </a:lnTo>
                  <a:lnTo>
                    <a:pt x="1167" y="2287"/>
                  </a:lnTo>
                  <a:lnTo>
                    <a:pt x="1167" y="2317"/>
                  </a:lnTo>
                  <a:lnTo>
                    <a:pt x="1167" y="2317"/>
                  </a:lnTo>
                  <a:close/>
                  <a:moveTo>
                    <a:pt x="1122" y="208"/>
                  </a:moveTo>
                  <a:lnTo>
                    <a:pt x="1153" y="208"/>
                  </a:lnTo>
                  <a:lnTo>
                    <a:pt x="1153" y="180"/>
                  </a:lnTo>
                  <a:lnTo>
                    <a:pt x="1122" y="180"/>
                  </a:lnTo>
                  <a:lnTo>
                    <a:pt x="1122" y="208"/>
                  </a:lnTo>
                  <a:lnTo>
                    <a:pt x="1122" y="208"/>
                  </a:lnTo>
                  <a:close/>
                  <a:moveTo>
                    <a:pt x="1122" y="120"/>
                  </a:moveTo>
                  <a:lnTo>
                    <a:pt x="1153" y="120"/>
                  </a:lnTo>
                  <a:lnTo>
                    <a:pt x="1153" y="87"/>
                  </a:lnTo>
                  <a:lnTo>
                    <a:pt x="1122" y="87"/>
                  </a:lnTo>
                  <a:lnTo>
                    <a:pt x="1122" y="120"/>
                  </a:lnTo>
                  <a:lnTo>
                    <a:pt x="1122" y="120"/>
                  </a:lnTo>
                  <a:close/>
                  <a:moveTo>
                    <a:pt x="1122" y="165"/>
                  </a:moveTo>
                  <a:lnTo>
                    <a:pt x="1153" y="165"/>
                  </a:lnTo>
                  <a:lnTo>
                    <a:pt x="1153" y="132"/>
                  </a:lnTo>
                  <a:lnTo>
                    <a:pt x="1122" y="132"/>
                  </a:lnTo>
                  <a:lnTo>
                    <a:pt x="1122" y="165"/>
                  </a:lnTo>
                  <a:lnTo>
                    <a:pt x="1122" y="165"/>
                  </a:lnTo>
                  <a:close/>
                  <a:moveTo>
                    <a:pt x="1122" y="253"/>
                  </a:moveTo>
                  <a:lnTo>
                    <a:pt x="1153" y="253"/>
                  </a:lnTo>
                  <a:lnTo>
                    <a:pt x="1153" y="224"/>
                  </a:lnTo>
                  <a:lnTo>
                    <a:pt x="1122" y="224"/>
                  </a:lnTo>
                  <a:lnTo>
                    <a:pt x="1122" y="253"/>
                  </a:lnTo>
                  <a:lnTo>
                    <a:pt x="1122" y="253"/>
                  </a:lnTo>
                  <a:close/>
                  <a:moveTo>
                    <a:pt x="1122" y="480"/>
                  </a:moveTo>
                  <a:lnTo>
                    <a:pt x="1153" y="480"/>
                  </a:lnTo>
                  <a:lnTo>
                    <a:pt x="1153" y="449"/>
                  </a:lnTo>
                  <a:lnTo>
                    <a:pt x="1122" y="449"/>
                  </a:lnTo>
                  <a:lnTo>
                    <a:pt x="1122" y="480"/>
                  </a:lnTo>
                  <a:lnTo>
                    <a:pt x="1122" y="480"/>
                  </a:lnTo>
                  <a:close/>
                  <a:moveTo>
                    <a:pt x="1122" y="435"/>
                  </a:moveTo>
                  <a:lnTo>
                    <a:pt x="1153" y="435"/>
                  </a:lnTo>
                  <a:lnTo>
                    <a:pt x="1153" y="402"/>
                  </a:lnTo>
                  <a:lnTo>
                    <a:pt x="1122" y="402"/>
                  </a:lnTo>
                  <a:lnTo>
                    <a:pt x="1122" y="435"/>
                  </a:lnTo>
                  <a:lnTo>
                    <a:pt x="1122" y="435"/>
                  </a:lnTo>
                  <a:close/>
                  <a:moveTo>
                    <a:pt x="1122" y="567"/>
                  </a:moveTo>
                  <a:lnTo>
                    <a:pt x="1153" y="567"/>
                  </a:lnTo>
                  <a:lnTo>
                    <a:pt x="1153" y="539"/>
                  </a:lnTo>
                  <a:lnTo>
                    <a:pt x="1122" y="539"/>
                  </a:lnTo>
                  <a:lnTo>
                    <a:pt x="1122" y="567"/>
                  </a:lnTo>
                  <a:lnTo>
                    <a:pt x="1122" y="567"/>
                  </a:lnTo>
                  <a:close/>
                  <a:moveTo>
                    <a:pt x="1122" y="522"/>
                  </a:moveTo>
                  <a:lnTo>
                    <a:pt x="1153" y="522"/>
                  </a:lnTo>
                  <a:lnTo>
                    <a:pt x="1153" y="494"/>
                  </a:lnTo>
                  <a:lnTo>
                    <a:pt x="1122" y="494"/>
                  </a:lnTo>
                  <a:lnTo>
                    <a:pt x="1122" y="522"/>
                  </a:lnTo>
                  <a:lnTo>
                    <a:pt x="1122" y="522"/>
                  </a:lnTo>
                  <a:close/>
                  <a:moveTo>
                    <a:pt x="1122" y="612"/>
                  </a:moveTo>
                  <a:lnTo>
                    <a:pt x="1153" y="612"/>
                  </a:lnTo>
                  <a:lnTo>
                    <a:pt x="1153" y="581"/>
                  </a:lnTo>
                  <a:lnTo>
                    <a:pt x="1122" y="581"/>
                  </a:lnTo>
                  <a:lnTo>
                    <a:pt x="1122" y="612"/>
                  </a:lnTo>
                  <a:lnTo>
                    <a:pt x="1122" y="612"/>
                  </a:lnTo>
                  <a:close/>
                  <a:moveTo>
                    <a:pt x="1122" y="1061"/>
                  </a:moveTo>
                  <a:lnTo>
                    <a:pt x="1153" y="1061"/>
                  </a:lnTo>
                  <a:lnTo>
                    <a:pt x="1153" y="1032"/>
                  </a:lnTo>
                  <a:lnTo>
                    <a:pt x="1122" y="1032"/>
                  </a:lnTo>
                  <a:lnTo>
                    <a:pt x="1122" y="1061"/>
                  </a:lnTo>
                  <a:lnTo>
                    <a:pt x="1122" y="1061"/>
                  </a:lnTo>
                  <a:close/>
                  <a:moveTo>
                    <a:pt x="1122" y="1195"/>
                  </a:moveTo>
                  <a:lnTo>
                    <a:pt x="1153" y="1195"/>
                  </a:lnTo>
                  <a:lnTo>
                    <a:pt x="1153" y="1165"/>
                  </a:lnTo>
                  <a:lnTo>
                    <a:pt x="1122" y="1165"/>
                  </a:lnTo>
                  <a:lnTo>
                    <a:pt x="1122" y="1195"/>
                  </a:lnTo>
                  <a:lnTo>
                    <a:pt x="1122" y="1195"/>
                  </a:lnTo>
                  <a:close/>
                  <a:moveTo>
                    <a:pt x="1122" y="1240"/>
                  </a:moveTo>
                  <a:lnTo>
                    <a:pt x="1153" y="1240"/>
                  </a:lnTo>
                  <a:lnTo>
                    <a:pt x="1153" y="1209"/>
                  </a:lnTo>
                  <a:lnTo>
                    <a:pt x="1122" y="1209"/>
                  </a:lnTo>
                  <a:lnTo>
                    <a:pt x="1122" y="1240"/>
                  </a:lnTo>
                  <a:lnTo>
                    <a:pt x="1122" y="1240"/>
                  </a:lnTo>
                  <a:close/>
                  <a:moveTo>
                    <a:pt x="1122" y="1287"/>
                  </a:moveTo>
                  <a:lnTo>
                    <a:pt x="1153" y="1287"/>
                  </a:lnTo>
                  <a:lnTo>
                    <a:pt x="1153" y="1254"/>
                  </a:lnTo>
                  <a:lnTo>
                    <a:pt x="1122" y="1254"/>
                  </a:lnTo>
                  <a:lnTo>
                    <a:pt x="1122" y="1287"/>
                  </a:lnTo>
                  <a:lnTo>
                    <a:pt x="1122" y="1287"/>
                  </a:lnTo>
                  <a:close/>
                  <a:moveTo>
                    <a:pt x="1122" y="1330"/>
                  </a:moveTo>
                  <a:lnTo>
                    <a:pt x="1153" y="1330"/>
                  </a:lnTo>
                  <a:lnTo>
                    <a:pt x="1153" y="1299"/>
                  </a:lnTo>
                  <a:lnTo>
                    <a:pt x="1122" y="1299"/>
                  </a:lnTo>
                  <a:lnTo>
                    <a:pt x="1122" y="1330"/>
                  </a:lnTo>
                  <a:lnTo>
                    <a:pt x="1122" y="1330"/>
                  </a:lnTo>
                  <a:close/>
                  <a:moveTo>
                    <a:pt x="1122" y="1375"/>
                  </a:moveTo>
                  <a:lnTo>
                    <a:pt x="1153" y="1375"/>
                  </a:lnTo>
                  <a:lnTo>
                    <a:pt x="1153" y="1346"/>
                  </a:lnTo>
                  <a:lnTo>
                    <a:pt x="1122" y="1346"/>
                  </a:lnTo>
                  <a:lnTo>
                    <a:pt x="1122" y="1375"/>
                  </a:lnTo>
                  <a:lnTo>
                    <a:pt x="1122" y="1375"/>
                  </a:lnTo>
                  <a:close/>
                  <a:moveTo>
                    <a:pt x="1122" y="1420"/>
                  </a:moveTo>
                  <a:lnTo>
                    <a:pt x="1153" y="1420"/>
                  </a:lnTo>
                  <a:lnTo>
                    <a:pt x="1153" y="1389"/>
                  </a:lnTo>
                  <a:lnTo>
                    <a:pt x="1122" y="1389"/>
                  </a:lnTo>
                  <a:lnTo>
                    <a:pt x="1122" y="1420"/>
                  </a:lnTo>
                  <a:lnTo>
                    <a:pt x="1122" y="1420"/>
                  </a:lnTo>
                  <a:close/>
                  <a:moveTo>
                    <a:pt x="1122" y="1465"/>
                  </a:moveTo>
                  <a:lnTo>
                    <a:pt x="1153" y="1465"/>
                  </a:lnTo>
                  <a:lnTo>
                    <a:pt x="1153" y="1434"/>
                  </a:lnTo>
                  <a:lnTo>
                    <a:pt x="1122" y="1434"/>
                  </a:lnTo>
                  <a:lnTo>
                    <a:pt x="1122" y="1465"/>
                  </a:lnTo>
                  <a:lnTo>
                    <a:pt x="1122" y="1465"/>
                  </a:lnTo>
                  <a:close/>
                  <a:moveTo>
                    <a:pt x="1122" y="1509"/>
                  </a:moveTo>
                  <a:lnTo>
                    <a:pt x="1153" y="1509"/>
                  </a:lnTo>
                  <a:lnTo>
                    <a:pt x="1153" y="1479"/>
                  </a:lnTo>
                  <a:lnTo>
                    <a:pt x="1122" y="1479"/>
                  </a:lnTo>
                  <a:lnTo>
                    <a:pt x="1122" y="1509"/>
                  </a:lnTo>
                  <a:lnTo>
                    <a:pt x="1122" y="1509"/>
                  </a:lnTo>
                  <a:close/>
                  <a:moveTo>
                    <a:pt x="1122" y="1557"/>
                  </a:moveTo>
                  <a:lnTo>
                    <a:pt x="1153" y="1557"/>
                  </a:lnTo>
                  <a:lnTo>
                    <a:pt x="1153" y="1524"/>
                  </a:lnTo>
                  <a:lnTo>
                    <a:pt x="1122" y="1524"/>
                  </a:lnTo>
                  <a:lnTo>
                    <a:pt x="1122" y="1557"/>
                  </a:lnTo>
                  <a:lnTo>
                    <a:pt x="1122" y="1557"/>
                  </a:lnTo>
                  <a:close/>
                  <a:moveTo>
                    <a:pt x="1122" y="1599"/>
                  </a:moveTo>
                  <a:lnTo>
                    <a:pt x="1153" y="1599"/>
                  </a:lnTo>
                  <a:lnTo>
                    <a:pt x="1153" y="1568"/>
                  </a:lnTo>
                  <a:lnTo>
                    <a:pt x="1122" y="1568"/>
                  </a:lnTo>
                  <a:lnTo>
                    <a:pt x="1122" y="1599"/>
                  </a:lnTo>
                  <a:lnTo>
                    <a:pt x="1122" y="1599"/>
                  </a:lnTo>
                  <a:close/>
                  <a:moveTo>
                    <a:pt x="1122" y="1644"/>
                  </a:moveTo>
                  <a:lnTo>
                    <a:pt x="1153" y="1644"/>
                  </a:lnTo>
                  <a:lnTo>
                    <a:pt x="1153" y="1611"/>
                  </a:lnTo>
                  <a:lnTo>
                    <a:pt x="1122" y="1611"/>
                  </a:lnTo>
                  <a:lnTo>
                    <a:pt x="1122" y="1644"/>
                  </a:lnTo>
                  <a:lnTo>
                    <a:pt x="1122" y="1644"/>
                  </a:lnTo>
                  <a:close/>
                  <a:moveTo>
                    <a:pt x="1122" y="1689"/>
                  </a:moveTo>
                  <a:lnTo>
                    <a:pt x="1153" y="1689"/>
                  </a:lnTo>
                  <a:lnTo>
                    <a:pt x="1153" y="1661"/>
                  </a:lnTo>
                  <a:lnTo>
                    <a:pt x="1122" y="1661"/>
                  </a:lnTo>
                  <a:lnTo>
                    <a:pt x="1122" y="1689"/>
                  </a:lnTo>
                  <a:lnTo>
                    <a:pt x="1122" y="1689"/>
                  </a:lnTo>
                  <a:close/>
                  <a:moveTo>
                    <a:pt x="1122" y="1734"/>
                  </a:moveTo>
                  <a:lnTo>
                    <a:pt x="1153" y="1734"/>
                  </a:lnTo>
                  <a:lnTo>
                    <a:pt x="1153" y="1703"/>
                  </a:lnTo>
                  <a:lnTo>
                    <a:pt x="1122" y="1703"/>
                  </a:lnTo>
                  <a:lnTo>
                    <a:pt x="1122" y="1734"/>
                  </a:lnTo>
                  <a:lnTo>
                    <a:pt x="1122" y="1734"/>
                  </a:lnTo>
                  <a:close/>
                  <a:moveTo>
                    <a:pt x="1122" y="1779"/>
                  </a:moveTo>
                  <a:lnTo>
                    <a:pt x="1153" y="1779"/>
                  </a:lnTo>
                  <a:lnTo>
                    <a:pt x="1153" y="1748"/>
                  </a:lnTo>
                  <a:lnTo>
                    <a:pt x="1122" y="1748"/>
                  </a:lnTo>
                  <a:lnTo>
                    <a:pt x="1122" y="1779"/>
                  </a:lnTo>
                  <a:lnTo>
                    <a:pt x="1122" y="1779"/>
                  </a:lnTo>
                  <a:close/>
                  <a:moveTo>
                    <a:pt x="1122" y="1821"/>
                  </a:moveTo>
                  <a:lnTo>
                    <a:pt x="1153" y="1821"/>
                  </a:lnTo>
                  <a:lnTo>
                    <a:pt x="1153" y="1793"/>
                  </a:lnTo>
                  <a:lnTo>
                    <a:pt x="1122" y="1793"/>
                  </a:lnTo>
                  <a:lnTo>
                    <a:pt x="1122" y="1821"/>
                  </a:lnTo>
                  <a:lnTo>
                    <a:pt x="1122" y="1821"/>
                  </a:lnTo>
                  <a:close/>
                  <a:moveTo>
                    <a:pt x="1122" y="1868"/>
                  </a:moveTo>
                  <a:lnTo>
                    <a:pt x="1153" y="1868"/>
                  </a:lnTo>
                  <a:lnTo>
                    <a:pt x="1153" y="1838"/>
                  </a:lnTo>
                  <a:lnTo>
                    <a:pt x="1122" y="1838"/>
                  </a:lnTo>
                  <a:lnTo>
                    <a:pt x="1122" y="1868"/>
                  </a:lnTo>
                  <a:lnTo>
                    <a:pt x="1122" y="1868"/>
                  </a:lnTo>
                  <a:close/>
                  <a:moveTo>
                    <a:pt x="1122" y="1913"/>
                  </a:moveTo>
                  <a:lnTo>
                    <a:pt x="1153" y="1913"/>
                  </a:lnTo>
                  <a:lnTo>
                    <a:pt x="1153" y="1880"/>
                  </a:lnTo>
                  <a:lnTo>
                    <a:pt x="1122" y="1880"/>
                  </a:lnTo>
                  <a:lnTo>
                    <a:pt x="1122" y="1913"/>
                  </a:lnTo>
                  <a:lnTo>
                    <a:pt x="1122" y="1913"/>
                  </a:lnTo>
                  <a:close/>
                  <a:moveTo>
                    <a:pt x="1122" y="1958"/>
                  </a:moveTo>
                  <a:lnTo>
                    <a:pt x="1153" y="1958"/>
                  </a:lnTo>
                  <a:lnTo>
                    <a:pt x="1153" y="1930"/>
                  </a:lnTo>
                  <a:lnTo>
                    <a:pt x="1122" y="1930"/>
                  </a:lnTo>
                  <a:lnTo>
                    <a:pt x="1122" y="1958"/>
                  </a:lnTo>
                  <a:lnTo>
                    <a:pt x="1122" y="1958"/>
                  </a:lnTo>
                  <a:close/>
                  <a:moveTo>
                    <a:pt x="1122" y="2003"/>
                  </a:moveTo>
                  <a:lnTo>
                    <a:pt x="1153" y="2003"/>
                  </a:lnTo>
                  <a:lnTo>
                    <a:pt x="1153" y="1972"/>
                  </a:lnTo>
                  <a:lnTo>
                    <a:pt x="1122" y="1972"/>
                  </a:lnTo>
                  <a:lnTo>
                    <a:pt x="1122" y="2003"/>
                  </a:lnTo>
                  <a:lnTo>
                    <a:pt x="1122" y="2003"/>
                  </a:lnTo>
                  <a:close/>
                  <a:moveTo>
                    <a:pt x="1122" y="2048"/>
                  </a:moveTo>
                  <a:lnTo>
                    <a:pt x="1153" y="2048"/>
                  </a:lnTo>
                  <a:lnTo>
                    <a:pt x="1153" y="2017"/>
                  </a:lnTo>
                  <a:lnTo>
                    <a:pt x="1122" y="2017"/>
                  </a:lnTo>
                  <a:lnTo>
                    <a:pt x="1122" y="2048"/>
                  </a:lnTo>
                  <a:lnTo>
                    <a:pt x="1122" y="2048"/>
                  </a:lnTo>
                  <a:close/>
                  <a:moveTo>
                    <a:pt x="1122" y="2091"/>
                  </a:moveTo>
                  <a:lnTo>
                    <a:pt x="1153" y="2091"/>
                  </a:lnTo>
                  <a:lnTo>
                    <a:pt x="1153" y="2062"/>
                  </a:lnTo>
                  <a:lnTo>
                    <a:pt x="1122" y="2062"/>
                  </a:lnTo>
                  <a:lnTo>
                    <a:pt x="1122" y="2091"/>
                  </a:lnTo>
                  <a:lnTo>
                    <a:pt x="1122" y="2091"/>
                  </a:lnTo>
                  <a:close/>
                  <a:moveTo>
                    <a:pt x="1122" y="2135"/>
                  </a:moveTo>
                  <a:lnTo>
                    <a:pt x="1153" y="2135"/>
                  </a:lnTo>
                  <a:lnTo>
                    <a:pt x="1153" y="2107"/>
                  </a:lnTo>
                  <a:lnTo>
                    <a:pt x="1122" y="2107"/>
                  </a:lnTo>
                  <a:lnTo>
                    <a:pt x="1122" y="2135"/>
                  </a:lnTo>
                  <a:lnTo>
                    <a:pt x="1122" y="2135"/>
                  </a:lnTo>
                  <a:close/>
                  <a:moveTo>
                    <a:pt x="1122" y="2183"/>
                  </a:moveTo>
                  <a:lnTo>
                    <a:pt x="1153" y="2183"/>
                  </a:lnTo>
                  <a:lnTo>
                    <a:pt x="1153" y="2152"/>
                  </a:lnTo>
                  <a:lnTo>
                    <a:pt x="1122" y="2152"/>
                  </a:lnTo>
                  <a:lnTo>
                    <a:pt x="1122" y="2183"/>
                  </a:lnTo>
                  <a:lnTo>
                    <a:pt x="1122" y="2183"/>
                  </a:lnTo>
                  <a:close/>
                  <a:moveTo>
                    <a:pt x="1122" y="2228"/>
                  </a:moveTo>
                  <a:lnTo>
                    <a:pt x="1153" y="2228"/>
                  </a:lnTo>
                  <a:lnTo>
                    <a:pt x="1153" y="2194"/>
                  </a:lnTo>
                  <a:lnTo>
                    <a:pt x="1122" y="2194"/>
                  </a:lnTo>
                  <a:lnTo>
                    <a:pt x="1122" y="2228"/>
                  </a:lnTo>
                  <a:lnTo>
                    <a:pt x="1122" y="2228"/>
                  </a:lnTo>
                  <a:close/>
                  <a:moveTo>
                    <a:pt x="1122" y="2272"/>
                  </a:moveTo>
                  <a:lnTo>
                    <a:pt x="1153" y="2272"/>
                  </a:lnTo>
                  <a:lnTo>
                    <a:pt x="1153" y="2242"/>
                  </a:lnTo>
                  <a:lnTo>
                    <a:pt x="1122" y="2242"/>
                  </a:lnTo>
                  <a:lnTo>
                    <a:pt x="1122" y="2272"/>
                  </a:lnTo>
                  <a:lnTo>
                    <a:pt x="1122" y="2272"/>
                  </a:lnTo>
                  <a:close/>
                  <a:moveTo>
                    <a:pt x="1079" y="208"/>
                  </a:moveTo>
                  <a:lnTo>
                    <a:pt x="1108" y="208"/>
                  </a:lnTo>
                  <a:lnTo>
                    <a:pt x="1108" y="180"/>
                  </a:lnTo>
                  <a:lnTo>
                    <a:pt x="1079" y="180"/>
                  </a:lnTo>
                  <a:lnTo>
                    <a:pt x="1079" y="208"/>
                  </a:lnTo>
                  <a:lnTo>
                    <a:pt x="1079" y="208"/>
                  </a:lnTo>
                  <a:close/>
                  <a:moveTo>
                    <a:pt x="1079" y="120"/>
                  </a:moveTo>
                  <a:lnTo>
                    <a:pt x="1108" y="120"/>
                  </a:lnTo>
                  <a:lnTo>
                    <a:pt x="1108" y="87"/>
                  </a:lnTo>
                  <a:lnTo>
                    <a:pt x="1079" y="87"/>
                  </a:lnTo>
                  <a:lnTo>
                    <a:pt x="1079" y="120"/>
                  </a:lnTo>
                  <a:lnTo>
                    <a:pt x="1079" y="120"/>
                  </a:lnTo>
                  <a:close/>
                  <a:moveTo>
                    <a:pt x="1079" y="165"/>
                  </a:moveTo>
                  <a:lnTo>
                    <a:pt x="1108" y="165"/>
                  </a:lnTo>
                  <a:lnTo>
                    <a:pt x="1108" y="132"/>
                  </a:lnTo>
                  <a:lnTo>
                    <a:pt x="1079" y="132"/>
                  </a:lnTo>
                  <a:lnTo>
                    <a:pt x="1079" y="165"/>
                  </a:lnTo>
                  <a:lnTo>
                    <a:pt x="1079" y="165"/>
                  </a:lnTo>
                  <a:close/>
                  <a:moveTo>
                    <a:pt x="1079" y="253"/>
                  </a:moveTo>
                  <a:lnTo>
                    <a:pt x="1108" y="253"/>
                  </a:lnTo>
                  <a:lnTo>
                    <a:pt x="1108" y="224"/>
                  </a:lnTo>
                  <a:lnTo>
                    <a:pt x="1079" y="224"/>
                  </a:lnTo>
                  <a:lnTo>
                    <a:pt x="1079" y="253"/>
                  </a:lnTo>
                  <a:lnTo>
                    <a:pt x="1079" y="253"/>
                  </a:lnTo>
                  <a:close/>
                  <a:moveTo>
                    <a:pt x="1079" y="480"/>
                  </a:moveTo>
                  <a:lnTo>
                    <a:pt x="1108" y="480"/>
                  </a:lnTo>
                  <a:lnTo>
                    <a:pt x="1108" y="449"/>
                  </a:lnTo>
                  <a:lnTo>
                    <a:pt x="1079" y="449"/>
                  </a:lnTo>
                  <a:lnTo>
                    <a:pt x="1079" y="480"/>
                  </a:lnTo>
                  <a:lnTo>
                    <a:pt x="1079" y="480"/>
                  </a:lnTo>
                  <a:close/>
                  <a:moveTo>
                    <a:pt x="1079" y="567"/>
                  </a:moveTo>
                  <a:lnTo>
                    <a:pt x="1108" y="567"/>
                  </a:lnTo>
                  <a:lnTo>
                    <a:pt x="1108" y="539"/>
                  </a:lnTo>
                  <a:lnTo>
                    <a:pt x="1079" y="539"/>
                  </a:lnTo>
                  <a:lnTo>
                    <a:pt x="1079" y="567"/>
                  </a:lnTo>
                  <a:lnTo>
                    <a:pt x="1079" y="567"/>
                  </a:lnTo>
                  <a:close/>
                  <a:moveTo>
                    <a:pt x="1079" y="522"/>
                  </a:moveTo>
                  <a:lnTo>
                    <a:pt x="1108" y="522"/>
                  </a:lnTo>
                  <a:lnTo>
                    <a:pt x="1108" y="494"/>
                  </a:lnTo>
                  <a:lnTo>
                    <a:pt x="1079" y="494"/>
                  </a:lnTo>
                  <a:lnTo>
                    <a:pt x="1079" y="522"/>
                  </a:lnTo>
                  <a:lnTo>
                    <a:pt x="1079" y="522"/>
                  </a:lnTo>
                  <a:close/>
                  <a:moveTo>
                    <a:pt x="1079" y="659"/>
                  </a:moveTo>
                  <a:lnTo>
                    <a:pt x="1108" y="659"/>
                  </a:lnTo>
                  <a:lnTo>
                    <a:pt x="1108" y="626"/>
                  </a:lnTo>
                  <a:lnTo>
                    <a:pt x="1079" y="626"/>
                  </a:lnTo>
                  <a:lnTo>
                    <a:pt x="1079" y="659"/>
                  </a:lnTo>
                  <a:lnTo>
                    <a:pt x="1079" y="659"/>
                  </a:lnTo>
                  <a:close/>
                  <a:moveTo>
                    <a:pt x="1079" y="612"/>
                  </a:moveTo>
                  <a:lnTo>
                    <a:pt x="1108" y="612"/>
                  </a:lnTo>
                  <a:lnTo>
                    <a:pt x="1108" y="581"/>
                  </a:lnTo>
                  <a:lnTo>
                    <a:pt x="1079" y="581"/>
                  </a:lnTo>
                  <a:lnTo>
                    <a:pt x="1079" y="612"/>
                  </a:lnTo>
                  <a:lnTo>
                    <a:pt x="1079" y="612"/>
                  </a:lnTo>
                  <a:close/>
                  <a:moveTo>
                    <a:pt x="1079" y="1061"/>
                  </a:moveTo>
                  <a:lnTo>
                    <a:pt x="1108" y="1061"/>
                  </a:lnTo>
                  <a:lnTo>
                    <a:pt x="1108" y="1032"/>
                  </a:lnTo>
                  <a:lnTo>
                    <a:pt x="1079" y="1032"/>
                  </a:lnTo>
                  <a:lnTo>
                    <a:pt x="1079" y="1061"/>
                  </a:lnTo>
                  <a:lnTo>
                    <a:pt x="1079" y="1061"/>
                  </a:lnTo>
                  <a:close/>
                  <a:moveTo>
                    <a:pt x="1079" y="1195"/>
                  </a:moveTo>
                  <a:lnTo>
                    <a:pt x="1108" y="1195"/>
                  </a:lnTo>
                  <a:lnTo>
                    <a:pt x="1108" y="1165"/>
                  </a:lnTo>
                  <a:lnTo>
                    <a:pt x="1079" y="1165"/>
                  </a:lnTo>
                  <a:lnTo>
                    <a:pt x="1079" y="1195"/>
                  </a:lnTo>
                  <a:lnTo>
                    <a:pt x="1079" y="1195"/>
                  </a:lnTo>
                  <a:close/>
                  <a:moveTo>
                    <a:pt x="1079" y="1240"/>
                  </a:moveTo>
                  <a:lnTo>
                    <a:pt x="1108" y="1240"/>
                  </a:lnTo>
                  <a:lnTo>
                    <a:pt x="1108" y="1209"/>
                  </a:lnTo>
                  <a:lnTo>
                    <a:pt x="1079" y="1209"/>
                  </a:lnTo>
                  <a:lnTo>
                    <a:pt x="1079" y="1240"/>
                  </a:lnTo>
                  <a:lnTo>
                    <a:pt x="1079" y="1240"/>
                  </a:lnTo>
                  <a:close/>
                  <a:moveTo>
                    <a:pt x="1079" y="1287"/>
                  </a:moveTo>
                  <a:lnTo>
                    <a:pt x="1108" y="1287"/>
                  </a:lnTo>
                  <a:lnTo>
                    <a:pt x="1108" y="1254"/>
                  </a:lnTo>
                  <a:lnTo>
                    <a:pt x="1079" y="1254"/>
                  </a:lnTo>
                  <a:lnTo>
                    <a:pt x="1079" y="1287"/>
                  </a:lnTo>
                  <a:lnTo>
                    <a:pt x="1079" y="1287"/>
                  </a:lnTo>
                  <a:close/>
                  <a:moveTo>
                    <a:pt x="1079" y="1330"/>
                  </a:moveTo>
                  <a:lnTo>
                    <a:pt x="1108" y="1330"/>
                  </a:lnTo>
                  <a:lnTo>
                    <a:pt x="1108" y="1299"/>
                  </a:lnTo>
                  <a:lnTo>
                    <a:pt x="1079" y="1299"/>
                  </a:lnTo>
                  <a:lnTo>
                    <a:pt x="1079" y="1330"/>
                  </a:lnTo>
                  <a:lnTo>
                    <a:pt x="1079" y="1330"/>
                  </a:lnTo>
                  <a:close/>
                  <a:moveTo>
                    <a:pt x="1079" y="1375"/>
                  </a:moveTo>
                  <a:lnTo>
                    <a:pt x="1108" y="1375"/>
                  </a:lnTo>
                  <a:lnTo>
                    <a:pt x="1108" y="1346"/>
                  </a:lnTo>
                  <a:lnTo>
                    <a:pt x="1079" y="1346"/>
                  </a:lnTo>
                  <a:lnTo>
                    <a:pt x="1079" y="1375"/>
                  </a:lnTo>
                  <a:lnTo>
                    <a:pt x="1079" y="1375"/>
                  </a:lnTo>
                  <a:close/>
                  <a:moveTo>
                    <a:pt x="1079" y="1420"/>
                  </a:moveTo>
                  <a:lnTo>
                    <a:pt x="1108" y="1420"/>
                  </a:lnTo>
                  <a:lnTo>
                    <a:pt x="1108" y="1389"/>
                  </a:lnTo>
                  <a:lnTo>
                    <a:pt x="1079" y="1389"/>
                  </a:lnTo>
                  <a:lnTo>
                    <a:pt x="1079" y="1420"/>
                  </a:lnTo>
                  <a:lnTo>
                    <a:pt x="1079" y="1420"/>
                  </a:lnTo>
                  <a:close/>
                  <a:moveTo>
                    <a:pt x="1079" y="1465"/>
                  </a:moveTo>
                  <a:lnTo>
                    <a:pt x="1108" y="1465"/>
                  </a:lnTo>
                  <a:lnTo>
                    <a:pt x="1108" y="1434"/>
                  </a:lnTo>
                  <a:lnTo>
                    <a:pt x="1079" y="1434"/>
                  </a:lnTo>
                  <a:lnTo>
                    <a:pt x="1079" y="1465"/>
                  </a:lnTo>
                  <a:lnTo>
                    <a:pt x="1079" y="1465"/>
                  </a:lnTo>
                  <a:close/>
                  <a:moveTo>
                    <a:pt x="1079" y="1509"/>
                  </a:moveTo>
                  <a:lnTo>
                    <a:pt x="1108" y="1509"/>
                  </a:lnTo>
                  <a:lnTo>
                    <a:pt x="1108" y="1479"/>
                  </a:lnTo>
                  <a:lnTo>
                    <a:pt x="1079" y="1479"/>
                  </a:lnTo>
                  <a:lnTo>
                    <a:pt x="1079" y="1509"/>
                  </a:lnTo>
                  <a:lnTo>
                    <a:pt x="1079" y="1509"/>
                  </a:lnTo>
                  <a:close/>
                  <a:moveTo>
                    <a:pt x="1079" y="1557"/>
                  </a:moveTo>
                  <a:lnTo>
                    <a:pt x="1108" y="1557"/>
                  </a:lnTo>
                  <a:lnTo>
                    <a:pt x="1108" y="1524"/>
                  </a:lnTo>
                  <a:lnTo>
                    <a:pt x="1079" y="1524"/>
                  </a:lnTo>
                  <a:lnTo>
                    <a:pt x="1079" y="1557"/>
                  </a:lnTo>
                  <a:lnTo>
                    <a:pt x="1079" y="1557"/>
                  </a:lnTo>
                  <a:close/>
                  <a:moveTo>
                    <a:pt x="1079" y="1599"/>
                  </a:moveTo>
                  <a:lnTo>
                    <a:pt x="1108" y="1599"/>
                  </a:lnTo>
                  <a:lnTo>
                    <a:pt x="1108" y="1568"/>
                  </a:lnTo>
                  <a:lnTo>
                    <a:pt x="1079" y="1568"/>
                  </a:lnTo>
                  <a:lnTo>
                    <a:pt x="1079" y="1599"/>
                  </a:lnTo>
                  <a:lnTo>
                    <a:pt x="1079" y="1599"/>
                  </a:lnTo>
                  <a:close/>
                  <a:moveTo>
                    <a:pt x="1079" y="1644"/>
                  </a:moveTo>
                  <a:lnTo>
                    <a:pt x="1108" y="1644"/>
                  </a:lnTo>
                  <a:lnTo>
                    <a:pt x="1108" y="1611"/>
                  </a:lnTo>
                  <a:lnTo>
                    <a:pt x="1079" y="1611"/>
                  </a:lnTo>
                  <a:lnTo>
                    <a:pt x="1079" y="1644"/>
                  </a:lnTo>
                  <a:lnTo>
                    <a:pt x="1079" y="1644"/>
                  </a:lnTo>
                  <a:close/>
                  <a:moveTo>
                    <a:pt x="1079" y="1689"/>
                  </a:moveTo>
                  <a:lnTo>
                    <a:pt x="1108" y="1689"/>
                  </a:lnTo>
                  <a:lnTo>
                    <a:pt x="1108" y="1661"/>
                  </a:lnTo>
                  <a:lnTo>
                    <a:pt x="1079" y="1661"/>
                  </a:lnTo>
                  <a:lnTo>
                    <a:pt x="1079" y="1689"/>
                  </a:lnTo>
                  <a:lnTo>
                    <a:pt x="1079" y="1689"/>
                  </a:lnTo>
                  <a:close/>
                  <a:moveTo>
                    <a:pt x="1079" y="1734"/>
                  </a:moveTo>
                  <a:lnTo>
                    <a:pt x="1108" y="1734"/>
                  </a:lnTo>
                  <a:lnTo>
                    <a:pt x="1108" y="1703"/>
                  </a:lnTo>
                  <a:lnTo>
                    <a:pt x="1079" y="1703"/>
                  </a:lnTo>
                  <a:lnTo>
                    <a:pt x="1079" y="1734"/>
                  </a:lnTo>
                  <a:lnTo>
                    <a:pt x="1079" y="1734"/>
                  </a:lnTo>
                  <a:close/>
                  <a:moveTo>
                    <a:pt x="1079" y="1779"/>
                  </a:moveTo>
                  <a:lnTo>
                    <a:pt x="1108" y="1779"/>
                  </a:lnTo>
                  <a:lnTo>
                    <a:pt x="1108" y="1748"/>
                  </a:lnTo>
                  <a:lnTo>
                    <a:pt x="1079" y="1748"/>
                  </a:lnTo>
                  <a:lnTo>
                    <a:pt x="1079" y="1779"/>
                  </a:lnTo>
                  <a:lnTo>
                    <a:pt x="1079" y="1779"/>
                  </a:lnTo>
                  <a:close/>
                  <a:moveTo>
                    <a:pt x="1079" y="1821"/>
                  </a:moveTo>
                  <a:lnTo>
                    <a:pt x="1108" y="1821"/>
                  </a:lnTo>
                  <a:lnTo>
                    <a:pt x="1108" y="1793"/>
                  </a:lnTo>
                  <a:lnTo>
                    <a:pt x="1079" y="1793"/>
                  </a:lnTo>
                  <a:lnTo>
                    <a:pt x="1079" y="1821"/>
                  </a:lnTo>
                  <a:lnTo>
                    <a:pt x="1079" y="1821"/>
                  </a:lnTo>
                  <a:close/>
                  <a:moveTo>
                    <a:pt x="1079" y="1868"/>
                  </a:moveTo>
                  <a:lnTo>
                    <a:pt x="1108" y="1868"/>
                  </a:lnTo>
                  <a:lnTo>
                    <a:pt x="1108" y="1838"/>
                  </a:lnTo>
                  <a:lnTo>
                    <a:pt x="1079" y="1838"/>
                  </a:lnTo>
                  <a:lnTo>
                    <a:pt x="1079" y="1868"/>
                  </a:lnTo>
                  <a:lnTo>
                    <a:pt x="1079" y="1868"/>
                  </a:lnTo>
                  <a:close/>
                  <a:moveTo>
                    <a:pt x="1079" y="1913"/>
                  </a:moveTo>
                  <a:lnTo>
                    <a:pt x="1108" y="1913"/>
                  </a:lnTo>
                  <a:lnTo>
                    <a:pt x="1108" y="1880"/>
                  </a:lnTo>
                  <a:lnTo>
                    <a:pt x="1079" y="1880"/>
                  </a:lnTo>
                  <a:lnTo>
                    <a:pt x="1079" y="1913"/>
                  </a:lnTo>
                  <a:lnTo>
                    <a:pt x="1079" y="1913"/>
                  </a:lnTo>
                  <a:close/>
                  <a:moveTo>
                    <a:pt x="1079" y="1958"/>
                  </a:moveTo>
                  <a:lnTo>
                    <a:pt x="1108" y="1958"/>
                  </a:lnTo>
                  <a:lnTo>
                    <a:pt x="1108" y="1930"/>
                  </a:lnTo>
                  <a:lnTo>
                    <a:pt x="1079" y="1930"/>
                  </a:lnTo>
                  <a:lnTo>
                    <a:pt x="1079" y="1958"/>
                  </a:lnTo>
                  <a:lnTo>
                    <a:pt x="1079" y="1958"/>
                  </a:lnTo>
                  <a:close/>
                  <a:moveTo>
                    <a:pt x="1079" y="2003"/>
                  </a:moveTo>
                  <a:lnTo>
                    <a:pt x="1108" y="2003"/>
                  </a:lnTo>
                  <a:lnTo>
                    <a:pt x="1108" y="1972"/>
                  </a:lnTo>
                  <a:lnTo>
                    <a:pt x="1079" y="1972"/>
                  </a:lnTo>
                  <a:lnTo>
                    <a:pt x="1079" y="2003"/>
                  </a:lnTo>
                  <a:lnTo>
                    <a:pt x="1079" y="2003"/>
                  </a:lnTo>
                  <a:close/>
                  <a:moveTo>
                    <a:pt x="1079" y="2048"/>
                  </a:moveTo>
                  <a:lnTo>
                    <a:pt x="1108" y="2048"/>
                  </a:lnTo>
                  <a:lnTo>
                    <a:pt x="1108" y="2017"/>
                  </a:lnTo>
                  <a:lnTo>
                    <a:pt x="1079" y="2017"/>
                  </a:lnTo>
                  <a:lnTo>
                    <a:pt x="1079" y="2048"/>
                  </a:lnTo>
                  <a:lnTo>
                    <a:pt x="1079" y="2048"/>
                  </a:lnTo>
                  <a:close/>
                  <a:moveTo>
                    <a:pt x="1079" y="2091"/>
                  </a:moveTo>
                  <a:lnTo>
                    <a:pt x="1108" y="2091"/>
                  </a:lnTo>
                  <a:lnTo>
                    <a:pt x="1108" y="2062"/>
                  </a:lnTo>
                  <a:lnTo>
                    <a:pt x="1079" y="2062"/>
                  </a:lnTo>
                  <a:lnTo>
                    <a:pt x="1079" y="2091"/>
                  </a:lnTo>
                  <a:lnTo>
                    <a:pt x="1079" y="2091"/>
                  </a:lnTo>
                  <a:close/>
                  <a:moveTo>
                    <a:pt x="1079" y="2135"/>
                  </a:moveTo>
                  <a:lnTo>
                    <a:pt x="1108" y="2135"/>
                  </a:lnTo>
                  <a:lnTo>
                    <a:pt x="1108" y="2107"/>
                  </a:lnTo>
                  <a:lnTo>
                    <a:pt x="1079" y="2107"/>
                  </a:lnTo>
                  <a:lnTo>
                    <a:pt x="1079" y="2135"/>
                  </a:lnTo>
                  <a:lnTo>
                    <a:pt x="1079" y="2135"/>
                  </a:lnTo>
                  <a:close/>
                  <a:moveTo>
                    <a:pt x="1032" y="208"/>
                  </a:moveTo>
                  <a:lnTo>
                    <a:pt x="1063" y="208"/>
                  </a:lnTo>
                  <a:lnTo>
                    <a:pt x="1063" y="180"/>
                  </a:lnTo>
                  <a:lnTo>
                    <a:pt x="1032" y="180"/>
                  </a:lnTo>
                  <a:lnTo>
                    <a:pt x="1032" y="208"/>
                  </a:lnTo>
                  <a:lnTo>
                    <a:pt x="1032" y="208"/>
                  </a:lnTo>
                  <a:close/>
                  <a:moveTo>
                    <a:pt x="1032" y="253"/>
                  </a:moveTo>
                  <a:lnTo>
                    <a:pt x="1063" y="253"/>
                  </a:lnTo>
                  <a:lnTo>
                    <a:pt x="1063" y="224"/>
                  </a:lnTo>
                  <a:lnTo>
                    <a:pt x="1032" y="224"/>
                  </a:lnTo>
                  <a:lnTo>
                    <a:pt x="1032" y="253"/>
                  </a:lnTo>
                  <a:lnTo>
                    <a:pt x="1032" y="253"/>
                  </a:lnTo>
                  <a:close/>
                  <a:moveTo>
                    <a:pt x="1032" y="480"/>
                  </a:moveTo>
                  <a:lnTo>
                    <a:pt x="1063" y="480"/>
                  </a:lnTo>
                  <a:lnTo>
                    <a:pt x="1063" y="449"/>
                  </a:lnTo>
                  <a:lnTo>
                    <a:pt x="1032" y="449"/>
                  </a:lnTo>
                  <a:lnTo>
                    <a:pt x="1032" y="480"/>
                  </a:lnTo>
                  <a:lnTo>
                    <a:pt x="1032" y="480"/>
                  </a:lnTo>
                  <a:close/>
                  <a:moveTo>
                    <a:pt x="1032" y="435"/>
                  </a:moveTo>
                  <a:lnTo>
                    <a:pt x="1063" y="435"/>
                  </a:lnTo>
                  <a:lnTo>
                    <a:pt x="1063" y="402"/>
                  </a:lnTo>
                  <a:lnTo>
                    <a:pt x="1032" y="402"/>
                  </a:lnTo>
                  <a:lnTo>
                    <a:pt x="1032" y="435"/>
                  </a:lnTo>
                  <a:lnTo>
                    <a:pt x="1032" y="435"/>
                  </a:lnTo>
                  <a:close/>
                  <a:moveTo>
                    <a:pt x="1032" y="567"/>
                  </a:moveTo>
                  <a:lnTo>
                    <a:pt x="1063" y="567"/>
                  </a:lnTo>
                  <a:lnTo>
                    <a:pt x="1063" y="539"/>
                  </a:lnTo>
                  <a:lnTo>
                    <a:pt x="1032" y="539"/>
                  </a:lnTo>
                  <a:lnTo>
                    <a:pt x="1032" y="567"/>
                  </a:lnTo>
                  <a:lnTo>
                    <a:pt x="1032" y="567"/>
                  </a:lnTo>
                  <a:close/>
                  <a:moveTo>
                    <a:pt x="1032" y="522"/>
                  </a:moveTo>
                  <a:lnTo>
                    <a:pt x="1063" y="522"/>
                  </a:lnTo>
                  <a:lnTo>
                    <a:pt x="1063" y="494"/>
                  </a:lnTo>
                  <a:lnTo>
                    <a:pt x="1032" y="494"/>
                  </a:lnTo>
                  <a:lnTo>
                    <a:pt x="1032" y="522"/>
                  </a:lnTo>
                  <a:lnTo>
                    <a:pt x="1032" y="522"/>
                  </a:lnTo>
                  <a:close/>
                  <a:moveTo>
                    <a:pt x="1032" y="659"/>
                  </a:moveTo>
                  <a:lnTo>
                    <a:pt x="1063" y="659"/>
                  </a:lnTo>
                  <a:lnTo>
                    <a:pt x="1063" y="626"/>
                  </a:lnTo>
                  <a:lnTo>
                    <a:pt x="1032" y="626"/>
                  </a:lnTo>
                  <a:lnTo>
                    <a:pt x="1032" y="659"/>
                  </a:lnTo>
                  <a:lnTo>
                    <a:pt x="1032" y="659"/>
                  </a:lnTo>
                  <a:close/>
                  <a:moveTo>
                    <a:pt x="1032" y="612"/>
                  </a:moveTo>
                  <a:lnTo>
                    <a:pt x="1063" y="612"/>
                  </a:lnTo>
                  <a:lnTo>
                    <a:pt x="1063" y="581"/>
                  </a:lnTo>
                  <a:lnTo>
                    <a:pt x="1032" y="581"/>
                  </a:lnTo>
                  <a:lnTo>
                    <a:pt x="1032" y="612"/>
                  </a:lnTo>
                  <a:lnTo>
                    <a:pt x="1032" y="612"/>
                  </a:lnTo>
                  <a:close/>
                  <a:moveTo>
                    <a:pt x="1032" y="704"/>
                  </a:moveTo>
                  <a:lnTo>
                    <a:pt x="1063" y="704"/>
                  </a:lnTo>
                  <a:lnTo>
                    <a:pt x="1063" y="671"/>
                  </a:lnTo>
                  <a:lnTo>
                    <a:pt x="1032" y="671"/>
                  </a:lnTo>
                  <a:lnTo>
                    <a:pt x="1032" y="704"/>
                  </a:lnTo>
                  <a:lnTo>
                    <a:pt x="1032" y="704"/>
                  </a:lnTo>
                  <a:close/>
                  <a:moveTo>
                    <a:pt x="1032" y="1061"/>
                  </a:moveTo>
                  <a:lnTo>
                    <a:pt x="1063" y="1061"/>
                  </a:lnTo>
                  <a:lnTo>
                    <a:pt x="1063" y="1032"/>
                  </a:lnTo>
                  <a:lnTo>
                    <a:pt x="1032" y="1032"/>
                  </a:lnTo>
                  <a:lnTo>
                    <a:pt x="1032" y="1061"/>
                  </a:lnTo>
                  <a:lnTo>
                    <a:pt x="1032" y="1061"/>
                  </a:lnTo>
                  <a:close/>
                  <a:moveTo>
                    <a:pt x="1032" y="1195"/>
                  </a:moveTo>
                  <a:lnTo>
                    <a:pt x="1063" y="1195"/>
                  </a:lnTo>
                  <a:lnTo>
                    <a:pt x="1063" y="1165"/>
                  </a:lnTo>
                  <a:lnTo>
                    <a:pt x="1032" y="1165"/>
                  </a:lnTo>
                  <a:lnTo>
                    <a:pt x="1032" y="1195"/>
                  </a:lnTo>
                  <a:lnTo>
                    <a:pt x="1032" y="1195"/>
                  </a:lnTo>
                  <a:close/>
                  <a:moveTo>
                    <a:pt x="1032" y="1150"/>
                  </a:moveTo>
                  <a:lnTo>
                    <a:pt x="1063" y="1150"/>
                  </a:lnTo>
                  <a:lnTo>
                    <a:pt x="1063" y="1120"/>
                  </a:lnTo>
                  <a:lnTo>
                    <a:pt x="1032" y="1120"/>
                  </a:lnTo>
                  <a:lnTo>
                    <a:pt x="1032" y="1150"/>
                  </a:lnTo>
                  <a:lnTo>
                    <a:pt x="1032" y="1150"/>
                  </a:lnTo>
                  <a:close/>
                  <a:moveTo>
                    <a:pt x="1032" y="1240"/>
                  </a:moveTo>
                  <a:lnTo>
                    <a:pt x="1063" y="1240"/>
                  </a:lnTo>
                  <a:lnTo>
                    <a:pt x="1063" y="1209"/>
                  </a:lnTo>
                  <a:lnTo>
                    <a:pt x="1032" y="1209"/>
                  </a:lnTo>
                  <a:lnTo>
                    <a:pt x="1032" y="1240"/>
                  </a:lnTo>
                  <a:lnTo>
                    <a:pt x="1032" y="1240"/>
                  </a:lnTo>
                  <a:close/>
                  <a:moveTo>
                    <a:pt x="1032" y="1287"/>
                  </a:moveTo>
                  <a:lnTo>
                    <a:pt x="1063" y="1287"/>
                  </a:lnTo>
                  <a:lnTo>
                    <a:pt x="1063" y="1254"/>
                  </a:lnTo>
                  <a:lnTo>
                    <a:pt x="1032" y="1254"/>
                  </a:lnTo>
                  <a:lnTo>
                    <a:pt x="1032" y="1287"/>
                  </a:lnTo>
                  <a:lnTo>
                    <a:pt x="1032" y="1287"/>
                  </a:lnTo>
                  <a:close/>
                  <a:moveTo>
                    <a:pt x="1032" y="1330"/>
                  </a:moveTo>
                  <a:lnTo>
                    <a:pt x="1063" y="1330"/>
                  </a:lnTo>
                  <a:lnTo>
                    <a:pt x="1063" y="1299"/>
                  </a:lnTo>
                  <a:lnTo>
                    <a:pt x="1032" y="1299"/>
                  </a:lnTo>
                  <a:lnTo>
                    <a:pt x="1032" y="1330"/>
                  </a:lnTo>
                  <a:lnTo>
                    <a:pt x="1032" y="1330"/>
                  </a:lnTo>
                  <a:close/>
                  <a:moveTo>
                    <a:pt x="1032" y="1375"/>
                  </a:moveTo>
                  <a:lnTo>
                    <a:pt x="1063" y="1375"/>
                  </a:lnTo>
                  <a:lnTo>
                    <a:pt x="1063" y="1346"/>
                  </a:lnTo>
                  <a:lnTo>
                    <a:pt x="1032" y="1346"/>
                  </a:lnTo>
                  <a:lnTo>
                    <a:pt x="1032" y="1375"/>
                  </a:lnTo>
                  <a:lnTo>
                    <a:pt x="1032" y="1375"/>
                  </a:lnTo>
                  <a:close/>
                  <a:moveTo>
                    <a:pt x="1032" y="1420"/>
                  </a:moveTo>
                  <a:lnTo>
                    <a:pt x="1063" y="1420"/>
                  </a:lnTo>
                  <a:lnTo>
                    <a:pt x="1063" y="1389"/>
                  </a:lnTo>
                  <a:lnTo>
                    <a:pt x="1032" y="1389"/>
                  </a:lnTo>
                  <a:lnTo>
                    <a:pt x="1032" y="1420"/>
                  </a:lnTo>
                  <a:lnTo>
                    <a:pt x="1032" y="1420"/>
                  </a:lnTo>
                  <a:close/>
                  <a:moveTo>
                    <a:pt x="1032" y="1465"/>
                  </a:moveTo>
                  <a:lnTo>
                    <a:pt x="1063" y="1465"/>
                  </a:lnTo>
                  <a:lnTo>
                    <a:pt x="1063" y="1434"/>
                  </a:lnTo>
                  <a:lnTo>
                    <a:pt x="1032" y="1434"/>
                  </a:lnTo>
                  <a:lnTo>
                    <a:pt x="1032" y="1465"/>
                  </a:lnTo>
                  <a:lnTo>
                    <a:pt x="1032" y="1465"/>
                  </a:lnTo>
                  <a:close/>
                  <a:moveTo>
                    <a:pt x="1032" y="1509"/>
                  </a:moveTo>
                  <a:lnTo>
                    <a:pt x="1063" y="1509"/>
                  </a:lnTo>
                  <a:lnTo>
                    <a:pt x="1063" y="1479"/>
                  </a:lnTo>
                  <a:lnTo>
                    <a:pt x="1032" y="1479"/>
                  </a:lnTo>
                  <a:lnTo>
                    <a:pt x="1032" y="1509"/>
                  </a:lnTo>
                  <a:lnTo>
                    <a:pt x="1032" y="1509"/>
                  </a:lnTo>
                  <a:close/>
                  <a:moveTo>
                    <a:pt x="1032" y="1557"/>
                  </a:moveTo>
                  <a:lnTo>
                    <a:pt x="1063" y="1557"/>
                  </a:lnTo>
                  <a:lnTo>
                    <a:pt x="1063" y="1524"/>
                  </a:lnTo>
                  <a:lnTo>
                    <a:pt x="1032" y="1524"/>
                  </a:lnTo>
                  <a:lnTo>
                    <a:pt x="1032" y="1557"/>
                  </a:lnTo>
                  <a:lnTo>
                    <a:pt x="1032" y="1557"/>
                  </a:lnTo>
                  <a:close/>
                  <a:moveTo>
                    <a:pt x="1032" y="1599"/>
                  </a:moveTo>
                  <a:lnTo>
                    <a:pt x="1063" y="1599"/>
                  </a:lnTo>
                  <a:lnTo>
                    <a:pt x="1063" y="1568"/>
                  </a:lnTo>
                  <a:lnTo>
                    <a:pt x="1032" y="1568"/>
                  </a:lnTo>
                  <a:lnTo>
                    <a:pt x="1032" y="1599"/>
                  </a:lnTo>
                  <a:lnTo>
                    <a:pt x="1032" y="1599"/>
                  </a:lnTo>
                  <a:close/>
                  <a:moveTo>
                    <a:pt x="1032" y="1644"/>
                  </a:moveTo>
                  <a:lnTo>
                    <a:pt x="1063" y="1644"/>
                  </a:lnTo>
                  <a:lnTo>
                    <a:pt x="1063" y="1611"/>
                  </a:lnTo>
                  <a:lnTo>
                    <a:pt x="1032" y="1611"/>
                  </a:lnTo>
                  <a:lnTo>
                    <a:pt x="1032" y="1644"/>
                  </a:lnTo>
                  <a:lnTo>
                    <a:pt x="1032" y="1644"/>
                  </a:lnTo>
                  <a:close/>
                  <a:moveTo>
                    <a:pt x="1032" y="1689"/>
                  </a:moveTo>
                  <a:lnTo>
                    <a:pt x="1063" y="1689"/>
                  </a:lnTo>
                  <a:lnTo>
                    <a:pt x="1063" y="1661"/>
                  </a:lnTo>
                  <a:lnTo>
                    <a:pt x="1032" y="1661"/>
                  </a:lnTo>
                  <a:lnTo>
                    <a:pt x="1032" y="1689"/>
                  </a:lnTo>
                  <a:lnTo>
                    <a:pt x="1032" y="1689"/>
                  </a:lnTo>
                  <a:close/>
                  <a:moveTo>
                    <a:pt x="1032" y="1734"/>
                  </a:moveTo>
                  <a:lnTo>
                    <a:pt x="1063" y="1734"/>
                  </a:lnTo>
                  <a:lnTo>
                    <a:pt x="1063" y="1703"/>
                  </a:lnTo>
                  <a:lnTo>
                    <a:pt x="1032" y="1703"/>
                  </a:lnTo>
                  <a:lnTo>
                    <a:pt x="1032" y="1734"/>
                  </a:lnTo>
                  <a:lnTo>
                    <a:pt x="1032" y="1734"/>
                  </a:lnTo>
                  <a:close/>
                  <a:moveTo>
                    <a:pt x="1032" y="1779"/>
                  </a:moveTo>
                  <a:lnTo>
                    <a:pt x="1063" y="1779"/>
                  </a:lnTo>
                  <a:lnTo>
                    <a:pt x="1063" y="1748"/>
                  </a:lnTo>
                  <a:lnTo>
                    <a:pt x="1032" y="1748"/>
                  </a:lnTo>
                  <a:lnTo>
                    <a:pt x="1032" y="1779"/>
                  </a:lnTo>
                  <a:lnTo>
                    <a:pt x="1032" y="1779"/>
                  </a:lnTo>
                  <a:close/>
                  <a:moveTo>
                    <a:pt x="1032" y="1821"/>
                  </a:moveTo>
                  <a:lnTo>
                    <a:pt x="1063" y="1821"/>
                  </a:lnTo>
                  <a:lnTo>
                    <a:pt x="1063" y="1793"/>
                  </a:lnTo>
                  <a:lnTo>
                    <a:pt x="1032" y="1793"/>
                  </a:lnTo>
                  <a:lnTo>
                    <a:pt x="1032" y="1821"/>
                  </a:lnTo>
                  <a:lnTo>
                    <a:pt x="1032" y="1821"/>
                  </a:lnTo>
                  <a:close/>
                  <a:moveTo>
                    <a:pt x="1032" y="1868"/>
                  </a:moveTo>
                  <a:lnTo>
                    <a:pt x="1063" y="1868"/>
                  </a:lnTo>
                  <a:lnTo>
                    <a:pt x="1063" y="1838"/>
                  </a:lnTo>
                  <a:lnTo>
                    <a:pt x="1032" y="1838"/>
                  </a:lnTo>
                  <a:lnTo>
                    <a:pt x="1032" y="1868"/>
                  </a:lnTo>
                  <a:lnTo>
                    <a:pt x="1032" y="1868"/>
                  </a:lnTo>
                  <a:close/>
                  <a:moveTo>
                    <a:pt x="987" y="208"/>
                  </a:moveTo>
                  <a:lnTo>
                    <a:pt x="1020" y="208"/>
                  </a:lnTo>
                  <a:lnTo>
                    <a:pt x="1020" y="180"/>
                  </a:lnTo>
                  <a:lnTo>
                    <a:pt x="987" y="180"/>
                  </a:lnTo>
                  <a:lnTo>
                    <a:pt x="987" y="208"/>
                  </a:lnTo>
                  <a:lnTo>
                    <a:pt x="987" y="208"/>
                  </a:lnTo>
                  <a:close/>
                  <a:moveTo>
                    <a:pt x="987" y="120"/>
                  </a:moveTo>
                  <a:lnTo>
                    <a:pt x="1020" y="120"/>
                  </a:lnTo>
                  <a:lnTo>
                    <a:pt x="1020" y="87"/>
                  </a:lnTo>
                  <a:lnTo>
                    <a:pt x="987" y="87"/>
                  </a:lnTo>
                  <a:lnTo>
                    <a:pt x="987" y="120"/>
                  </a:lnTo>
                  <a:lnTo>
                    <a:pt x="987" y="120"/>
                  </a:lnTo>
                  <a:close/>
                  <a:moveTo>
                    <a:pt x="987" y="165"/>
                  </a:moveTo>
                  <a:lnTo>
                    <a:pt x="1020" y="165"/>
                  </a:lnTo>
                  <a:lnTo>
                    <a:pt x="1020" y="132"/>
                  </a:lnTo>
                  <a:lnTo>
                    <a:pt x="987" y="132"/>
                  </a:lnTo>
                  <a:lnTo>
                    <a:pt x="987" y="165"/>
                  </a:lnTo>
                  <a:lnTo>
                    <a:pt x="987" y="165"/>
                  </a:lnTo>
                  <a:close/>
                  <a:moveTo>
                    <a:pt x="987" y="298"/>
                  </a:moveTo>
                  <a:lnTo>
                    <a:pt x="1020" y="298"/>
                  </a:lnTo>
                  <a:lnTo>
                    <a:pt x="1020" y="269"/>
                  </a:lnTo>
                  <a:lnTo>
                    <a:pt x="987" y="269"/>
                  </a:lnTo>
                  <a:lnTo>
                    <a:pt x="987" y="298"/>
                  </a:lnTo>
                  <a:lnTo>
                    <a:pt x="987" y="298"/>
                  </a:lnTo>
                  <a:close/>
                  <a:moveTo>
                    <a:pt x="987" y="253"/>
                  </a:moveTo>
                  <a:lnTo>
                    <a:pt x="1020" y="253"/>
                  </a:lnTo>
                  <a:lnTo>
                    <a:pt x="1020" y="224"/>
                  </a:lnTo>
                  <a:lnTo>
                    <a:pt x="987" y="224"/>
                  </a:lnTo>
                  <a:lnTo>
                    <a:pt x="987" y="253"/>
                  </a:lnTo>
                  <a:lnTo>
                    <a:pt x="987" y="253"/>
                  </a:lnTo>
                  <a:close/>
                  <a:moveTo>
                    <a:pt x="987" y="390"/>
                  </a:moveTo>
                  <a:lnTo>
                    <a:pt x="1020" y="390"/>
                  </a:lnTo>
                  <a:lnTo>
                    <a:pt x="1020" y="357"/>
                  </a:lnTo>
                  <a:lnTo>
                    <a:pt x="987" y="357"/>
                  </a:lnTo>
                  <a:lnTo>
                    <a:pt x="987" y="390"/>
                  </a:lnTo>
                  <a:lnTo>
                    <a:pt x="987" y="390"/>
                  </a:lnTo>
                  <a:close/>
                  <a:moveTo>
                    <a:pt x="987" y="480"/>
                  </a:moveTo>
                  <a:lnTo>
                    <a:pt x="1020" y="480"/>
                  </a:lnTo>
                  <a:lnTo>
                    <a:pt x="1020" y="449"/>
                  </a:lnTo>
                  <a:lnTo>
                    <a:pt x="987" y="449"/>
                  </a:lnTo>
                  <a:lnTo>
                    <a:pt x="987" y="480"/>
                  </a:lnTo>
                  <a:lnTo>
                    <a:pt x="987" y="480"/>
                  </a:lnTo>
                  <a:close/>
                  <a:moveTo>
                    <a:pt x="987" y="435"/>
                  </a:moveTo>
                  <a:lnTo>
                    <a:pt x="1020" y="435"/>
                  </a:lnTo>
                  <a:lnTo>
                    <a:pt x="1020" y="402"/>
                  </a:lnTo>
                  <a:lnTo>
                    <a:pt x="987" y="402"/>
                  </a:lnTo>
                  <a:lnTo>
                    <a:pt x="987" y="435"/>
                  </a:lnTo>
                  <a:lnTo>
                    <a:pt x="987" y="435"/>
                  </a:lnTo>
                  <a:close/>
                  <a:moveTo>
                    <a:pt x="987" y="522"/>
                  </a:moveTo>
                  <a:lnTo>
                    <a:pt x="1020" y="522"/>
                  </a:lnTo>
                  <a:lnTo>
                    <a:pt x="1020" y="494"/>
                  </a:lnTo>
                  <a:lnTo>
                    <a:pt x="987" y="494"/>
                  </a:lnTo>
                  <a:lnTo>
                    <a:pt x="987" y="522"/>
                  </a:lnTo>
                  <a:lnTo>
                    <a:pt x="987" y="522"/>
                  </a:lnTo>
                  <a:close/>
                  <a:moveTo>
                    <a:pt x="987" y="659"/>
                  </a:moveTo>
                  <a:lnTo>
                    <a:pt x="1020" y="659"/>
                  </a:lnTo>
                  <a:lnTo>
                    <a:pt x="1020" y="626"/>
                  </a:lnTo>
                  <a:lnTo>
                    <a:pt x="987" y="626"/>
                  </a:lnTo>
                  <a:lnTo>
                    <a:pt x="987" y="659"/>
                  </a:lnTo>
                  <a:lnTo>
                    <a:pt x="987" y="659"/>
                  </a:lnTo>
                  <a:close/>
                  <a:moveTo>
                    <a:pt x="987" y="612"/>
                  </a:moveTo>
                  <a:lnTo>
                    <a:pt x="1020" y="612"/>
                  </a:lnTo>
                  <a:lnTo>
                    <a:pt x="1020" y="581"/>
                  </a:lnTo>
                  <a:lnTo>
                    <a:pt x="987" y="581"/>
                  </a:lnTo>
                  <a:lnTo>
                    <a:pt x="987" y="612"/>
                  </a:lnTo>
                  <a:lnTo>
                    <a:pt x="987" y="612"/>
                  </a:lnTo>
                  <a:close/>
                  <a:moveTo>
                    <a:pt x="987" y="749"/>
                  </a:moveTo>
                  <a:lnTo>
                    <a:pt x="1020" y="749"/>
                  </a:lnTo>
                  <a:lnTo>
                    <a:pt x="1020" y="716"/>
                  </a:lnTo>
                  <a:lnTo>
                    <a:pt x="987" y="716"/>
                  </a:lnTo>
                  <a:lnTo>
                    <a:pt x="987" y="749"/>
                  </a:lnTo>
                  <a:lnTo>
                    <a:pt x="987" y="749"/>
                  </a:lnTo>
                  <a:close/>
                  <a:moveTo>
                    <a:pt x="987" y="704"/>
                  </a:moveTo>
                  <a:lnTo>
                    <a:pt x="1020" y="704"/>
                  </a:lnTo>
                  <a:lnTo>
                    <a:pt x="1020" y="671"/>
                  </a:lnTo>
                  <a:lnTo>
                    <a:pt x="987" y="671"/>
                  </a:lnTo>
                  <a:lnTo>
                    <a:pt x="987" y="704"/>
                  </a:lnTo>
                  <a:lnTo>
                    <a:pt x="987" y="704"/>
                  </a:lnTo>
                  <a:close/>
                  <a:moveTo>
                    <a:pt x="987" y="1061"/>
                  </a:moveTo>
                  <a:lnTo>
                    <a:pt x="1020" y="1061"/>
                  </a:lnTo>
                  <a:lnTo>
                    <a:pt x="1020" y="1032"/>
                  </a:lnTo>
                  <a:lnTo>
                    <a:pt x="987" y="1032"/>
                  </a:lnTo>
                  <a:lnTo>
                    <a:pt x="987" y="1061"/>
                  </a:lnTo>
                  <a:lnTo>
                    <a:pt x="987" y="1061"/>
                  </a:lnTo>
                  <a:close/>
                  <a:moveTo>
                    <a:pt x="987" y="1195"/>
                  </a:moveTo>
                  <a:lnTo>
                    <a:pt x="1020" y="1195"/>
                  </a:lnTo>
                  <a:lnTo>
                    <a:pt x="1020" y="1165"/>
                  </a:lnTo>
                  <a:lnTo>
                    <a:pt x="987" y="1165"/>
                  </a:lnTo>
                  <a:lnTo>
                    <a:pt x="987" y="1195"/>
                  </a:lnTo>
                  <a:lnTo>
                    <a:pt x="987" y="1195"/>
                  </a:lnTo>
                  <a:close/>
                  <a:moveTo>
                    <a:pt x="987" y="1240"/>
                  </a:moveTo>
                  <a:lnTo>
                    <a:pt x="1020" y="1240"/>
                  </a:lnTo>
                  <a:lnTo>
                    <a:pt x="1020" y="1209"/>
                  </a:lnTo>
                  <a:lnTo>
                    <a:pt x="987" y="1209"/>
                  </a:lnTo>
                  <a:lnTo>
                    <a:pt x="987" y="1240"/>
                  </a:lnTo>
                  <a:lnTo>
                    <a:pt x="987" y="1240"/>
                  </a:lnTo>
                  <a:close/>
                  <a:moveTo>
                    <a:pt x="987" y="1287"/>
                  </a:moveTo>
                  <a:lnTo>
                    <a:pt x="1020" y="1287"/>
                  </a:lnTo>
                  <a:lnTo>
                    <a:pt x="1020" y="1254"/>
                  </a:lnTo>
                  <a:lnTo>
                    <a:pt x="987" y="1254"/>
                  </a:lnTo>
                  <a:lnTo>
                    <a:pt x="987" y="1287"/>
                  </a:lnTo>
                  <a:lnTo>
                    <a:pt x="987" y="1287"/>
                  </a:lnTo>
                  <a:close/>
                  <a:moveTo>
                    <a:pt x="987" y="1330"/>
                  </a:moveTo>
                  <a:lnTo>
                    <a:pt x="1020" y="1330"/>
                  </a:lnTo>
                  <a:lnTo>
                    <a:pt x="1020" y="1299"/>
                  </a:lnTo>
                  <a:lnTo>
                    <a:pt x="987" y="1299"/>
                  </a:lnTo>
                  <a:lnTo>
                    <a:pt x="987" y="1330"/>
                  </a:lnTo>
                  <a:lnTo>
                    <a:pt x="987" y="1330"/>
                  </a:lnTo>
                  <a:close/>
                  <a:moveTo>
                    <a:pt x="987" y="1375"/>
                  </a:moveTo>
                  <a:lnTo>
                    <a:pt x="1020" y="1375"/>
                  </a:lnTo>
                  <a:lnTo>
                    <a:pt x="1020" y="1346"/>
                  </a:lnTo>
                  <a:lnTo>
                    <a:pt x="987" y="1346"/>
                  </a:lnTo>
                  <a:lnTo>
                    <a:pt x="987" y="1375"/>
                  </a:lnTo>
                  <a:lnTo>
                    <a:pt x="987" y="1375"/>
                  </a:lnTo>
                  <a:close/>
                  <a:moveTo>
                    <a:pt x="987" y="1420"/>
                  </a:moveTo>
                  <a:lnTo>
                    <a:pt x="1020" y="1420"/>
                  </a:lnTo>
                  <a:lnTo>
                    <a:pt x="1020" y="1389"/>
                  </a:lnTo>
                  <a:lnTo>
                    <a:pt x="987" y="1389"/>
                  </a:lnTo>
                  <a:lnTo>
                    <a:pt x="987" y="1420"/>
                  </a:lnTo>
                  <a:lnTo>
                    <a:pt x="987" y="1420"/>
                  </a:lnTo>
                  <a:close/>
                  <a:moveTo>
                    <a:pt x="987" y="1465"/>
                  </a:moveTo>
                  <a:lnTo>
                    <a:pt x="1020" y="1465"/>
                  </a:lnTo>
                  <a:lnTo>
                    <a:pt x="1020" y="1434"/>
                  </a:lnTo>
                  <a:lnTo>
                    <a:pt x="987" y="1434"/>
                  </a:lnTo>
                  <a:lnTo>
                    <a:pt x="987" y="1465"/>
                  </a:lnTo>
                  <a:lnTo>
                    <a:pt x="987" y="1465"/>
                  </a:lnTo>
                  <a:close/>
                  <a:moveTo>
                    <a:pt x="987" y="1509"/>
                  </a:moveTo>
                  <a:lnTo>
                    <a:pt x="1020" y="1509"/>
                  </a:lnTo>
                  <a:lnTo>
                    <a:pt x="1020" y="1479"/>
                  </a:lnTo>
                  <a:lnTo>
                    <a:pt x="987" y="1479"/>
                  </a:lnTo>
                  <a:lnTo>
                    <a:pt x="987" y="1509"/>
                  </a:lnTo>
                  <a:lnTo>
                    <a:pt x="987" y="1509"/>
                  </a:lnTo>
                  <a:close/>
                  <a:moveTo>
                    <a:pt x="987" y="1557"/>
                  </a:moveTo>
                  <a:lnTo>
                    <a:pt x="1020" y="1557"/>
                  </a:lnTo>
                  <a:lnTo>
                    <a:pt x="1020" y="1524"/>
                  </a:lnTo>
                  <a:lnTo>
                    <a:pt x="987" y="1524"/>
                  </a:lnTo>
                  <a:lnTo>
                    <a:pt x="987" y="1557"/>
                  </a:lnTo>
                  <a:lnTo>
                    <a:pt x="987" y="1557"/>
                  </a:lnTo>
                  <a:close/>
                  <a:moveTo>
                    <a:pt x="987" y="1599"/>
                  </a:moveTo>
                  <a:lnTo>
                    <a:pt x="1020" y="1599"/>
                  </a:lnTo>
                  <a:lnTo>
                    <a:pt x="1020" y="1568"/>
                  </a:lnTo>
                  <a:lnTo>
                    <a:pt x="987" y="1568"/>
                  </a:lnTo>
                  <a:lnTo>
                    <a:pt x="987" y="1599"/>
                  </a:lnTo>
                  <a:lnTo>
                    <a:pt x="987" y="1599"/>
                  </a:lnTo>
                  <a:close/>
                  <a:moveTo>
                    <a:pt x="987" y="1644"/>
                  </a:moveTo>
                  <a:lnTo>
                    <a:pt x="1020" y="1644"/>
                  </a:lnTo>
                  <a:lnTo>
                    <a:pt x="1020" y="1611"/>
                  </a:lnTo>
                  <a:lnTo>
                    <a:pt x="987" y="1611"/>
                  </a:lnTo>
                  <a:lnTo>
                    <a:pt x="987" y="1644"/>
                  </a:lnTo>
                  <a:lnTo>
                    <a:pt x="987" y="1644"/>
                  </a:lnTo>
                  <a:close/>
                  <a:moveTo>
                    <a:pt x="987" y="1689"/>
                  </a:moveTo>
                  <a:lnTo>
                    <a:pt x="1020" y="1689"/>
                  </a:lnTo>
                  <a:lnTo>
                    <a:pt x="1020" y="1661"/>
                  </a:lnTo>
                  <a:lnTo>
                    <a:pt x="987" y="1661"/>
                  </a:lnTo>
                  <a:lnTo>
                    <a:pt x="987" y="1689"/>
                  </a:lnTo>
                  <a:lnTo>
                    <a:pt x="987" y="1689"/>
                  </a:lnTo>
                  <a:close/>
                  <a:moveTo>
                    <a:pt x="942" y="208"/>
                  </a:moveTo>
                  <a:lnTo>
                    <a:pt x="975" y="208"/>
                  </a:lnTo>
                  <a:lnTo>
                    <a:pt x="975" y="180"/>
                  </a:lnTo>
                  <a:lnTo>
                    <a:pt x="942" y="180"/>
                  </a:lnTo>
                  <a:lnTo>
                    <a:pt x="942" y="208"/>
                  </a:lnTo>
                  <a:lnTo>
                    <a:pt x="942" y="208"/>
                  </a:lnTo>
                  <a:close/>
                  <a:moveTo>
                    <a:pt x="942" y="120"/>
                  </a:moveTo>
                  <a:lnTo>
                    <a:pt x="975" y="120"/>
                  </a:lnTo>
                  <a:lnTo>
                    <a:pt x="975" y="87"/>
                  </a:lnTo>
                  <a:lnTo>
                    <a:pt x="942" y="87"/>
                  </a:lnTo>
                  <a:lnTo>
                    <a:pt x="942" y="120"/>
                  </a:lnTo>
                  <a:lnTo>
                    <a:pt x="942" y="120"/>
                  </a:lnTo>
                  <a:close/>
                  <a:moveTo>
                    <a:pt x="942" y="165"/>
                  </a:moveTo>
                  <a:lnTo>
                    <a:pt x="975" y="165"/>
                  </a:lnTo>
                  <a:lnTo>
                    <a:pt x="975" y="132"/>
                  </a:lnTo>
                  <a:lnTo>
                    <a:pt x="942" y="132"/>
                  </a:lnTo>
                  <a:lnTo>
                    <a:pt x="942" y="165"/>
                  </a:lnTo>
                  <a:lnTo>
                    <a:pt x="942" y="165"/>
                  </a:lnTo>
                  <a:close/>
                  <a:moveTo>
                    <a:pt x="942" y="298"/>
                  </a:moveTo>
                  <a:lnTo>
                    <a:pt x="975" y="298"/>
                  </a:lnTo>
                  <a:lnTo>
                    <a:pt x="975" y="269"/>
                  </a:lnTo>
                  <a:lnTo>
                    <a:pt x="942" y="269"/>
                  </a:lnTo>
                  <a:lnTo>
                    <a:pt x="942" y="298"/>
                  </a:lnTo>
                  <a:lnTo>
                    <a:pt x="942" y="298"/>
                  </a:lnTo>
                  <a:close/>
                  <a:moveTo>
                    <a:pt x="942" y="253"/>
                  </a:moveTo>
                  <a:lnTo>
                    <a:pt x="975" y="253"/>
                  </a:lnTo>
                  <a:lnTo>
                    <a:pt x="975" y="224"/>
                  </a:lnTo>
                  <a:lnTo>
                    <a:pt x="942" y="224"/>
                  </a:lnTo>
                  <a:lnTo>
                    <a:pt x="942" y="253"/>
                  </a:lnTo>
                  <a:lnTo>
                    <a:pt x="942" y="253"/>
                  </a:lnTo>
                  <a:close/>
                  <a:moveTo>
                    <a:pt x="942" y="390"/>
                  </a:moveTo>
                  <a:lnTo>
                    <a:pt x="975" y="390"/>
                  </a:lnTo>
                  <a:lnTo>
                    <a:pt x="975" y="357"/>
                  </a:lnTo>
                  <a:lnTo>
                    <a:pt x="942" y="357"/>
                  </a:lnTo>
                  <a:lnTo>
                    <a:pt x="942" y="390"/>
                  </a:lnTo>
                  <a:lnTo>
                    <a:pt x="942" y="390"/>
                  </a:lnTo>
                  <a:close/>
                  <a:moveTo>
                    <a:pt x="942" y="343"/>
                  </a:moveTo>
                  <a:lnTo>
                    <a:pt x="975" y="343"/>
                  </a:lnTo>
                  <a:lnTo>
                    <a:pt x="975" y="312"/>
                  </a:lnTo>
                  <a:lnTo>
                    <a:pt x="942" y="312"/>
                  </a:lnTo>
                  <a:lnTo>
                    <a:pt x="942" y="343"/>
                  </a:lnTo>
                  <a:lnTo>
                    <a:pt x="942" y="343"/>
                  </a:lnTo>
                  <a:close/>
                  <a:moveTo>
                    <a:pt x="942" y="480"/>
                  </a:moveTo>
                  <a:lnTo>
                    <a:pt x="975" y="480"/>
                  </a:lnTo>
                  <a:lnTo>
                    <a:pt x="975" y="449"/>
                  </a:lnTo>
                  <a:lnTo>
                    <a:pt x="942" y="449"/>
                  </a:lnTo>
                  <a:lnTo>
                    <a:pt x="942" y="480"/>
                  </a:lnTo>
                  <a:lnTo>
                    <a:pt x="942" y="480"/>
                  </a:lnTo>
                  <a:close/>
                  <a:moveTo>
                    <a:pt x="942" y="435"/>
                  </a:moveTo>
                  <a:lnTo>
                    <a:pt x="975" y="435"/>
                  </a:lnTo>
                  <a:lnTo>
                    <a:pt x="975" y="402"/>
                  </a:lnTo>
                  <a:lnTo>
                    <a:pt x="942" y="402"/>
                  </a:lnTo>
                  <a:lnTo>
                    <a:pt x="942" y="435"/>
                  </a:lnTo>
                  <a:lnTo>
                    <a:pt x="942" y="435"/>
                  </a:lnTo>
                  <a:close/>
                  <a:moveTo>
                    <a:pt x="942" y="522"/>
                  </a:moveTo>
                  <a:lnTo>
                    <a:pt x="975" y="522"/>
                  </a:lnTo>
                  <a:lnTo>
                    <a:pt x="975" y="494"/>
                  </a:lnTo>
                  <a:lnTo>
                    <a:pt x="942" y="494"/>
                  </a:lnTo>
                  <a:lnTo>
                    <a:pt x="942" y="522"/>
                  </a:lnTo>
                  <a:lnTo>
                    <a:pt x="942" y="522"/>
                  </a:lnTo>
                  <a:close/>
                  <a:moveTo>
                    <a:pt x="942" y="659"/>
                  </a:moveTo>
                  <a:lnTo>
                    <a:pt x="975" y="659"/>
                  </a:lnTo>
                  <a:lnTo>
                    <a:pt x="975" y="626"/>
                  </a:lnTo>
                  <a:lnTo>
                    <a:pt x="942" y="626"/>
                  </a:lnTo>
                  <a:lnTo>
                    <a:pt x="942" y="659"/>
                  </a:lnTo>
                  <a:lnTo>
                    <a:pt x="942" y="659"/>
                  </a:lnTo>
                  <a:close/>
                  <a:moveTo>
                    <a:pt x="942" y="612"/>
                  </a:moveTo>
                  <a:lnTo>
                    <a:pt x="975" y="612"/>
                  </a:lnTo>
                  <a:lnTo>
                    <a:pt x="975" y="581"/>
                  </a:lnTo>
                  <a:lnTo>
                    <a:pt x="942" y="581"/>
                  </a:lnTo>
                  <a:lnTo>
                    <a:pt x="942" y="612"/>
                  </a:lnTo>
                  <a:lnTo>
                    <a:pt x="942" y="612"/>
                  </a:lnTo>
                  <a:close/>
                  <a:moveTo>
                    <a:pt x="942" y="749"/>
                  </a:moveTo>
                  <a:lnTo>
                    <a:pt x="975" y="749"/>
                  </a:lnTo>
                  <a:lnTo>
                    <a:pt x="975" y="716"/>
                  </a:lnTo>
                  <a:lnTo>
                    <a:pt x="942" y="716"/>
                  </a:lnTo>
                  <a:lnTo>
                    <a:pt x="942" y="749"/>
                  </a:lnTo>
                  <a:lnTo>
                    <a:pt x="942" y="749"/>
                  </a:lnTo>
                  <a:close/>
                  <a:moveTo>
                    <a:pt x="942" y="704"/>
                  </a:moveTo>
                  <a:lnTo>
                    <a:pt x="975" y="704"/>
                  </a:lnTo>
                  <a:lnTo>
                    <a:pt x="975" y="671"/>
                  </a:lnTo>
                  <a:lnTo>
                    <a:pt x="942" y="671"/>
                  </a:lnTo>
                  <a:lnTo>
                    <a:pt x="942" y="704"/>
                  </a:lnTo>
                  <a:lnTo>
                    <a:pt x="942" y="704"/>
                  </a:lnTo>
                  <a:close/>
                  <a:moveTo>
                    <a:pt x="942" y="791"/>
                  </a:moveTo>
                  <a:lnTo>
                    <a:pt x="975" y="791"/>
                  </a:lnTo>
                  <a:lnTo>
                    <a:pt x="975" y="763"/>
                  </a:lnTo>
                  <a:lnTo>
                    <a:pt x="942" y="763"/>
                  </a:lnTo>
                  <a:lnTo>
                    <a:pt x="942" y="791"/>
                  </a:lnTo>
                  <a:lnTo>
                    <a:pt x="942" y="791"/>
                  </a:lnTo>
                  <a:close/>
                  <a:moveTo>
                    <a:pt x="942" y="1018"/>
                  </a:moveTo>
                  <a:lnTo>
                    <a:pt x="975" y="1018"/>
                  </a:lnTo>
                  <a:lnTo>
                    <a:pt x="975" y="985"/>
                  </a:lnTo>
                  <a:lnTo>
                    <a:pt x="942" y="985"/>
                  </a:lnTo>
                  <a:lnTo>
                    <a:pt x="942" y="1018"/>
                  </a:lnTo>
                  <a:lnTo>
                    <a:pt x="942" y="1018"/>
                  </a:lnTo>
                  <a:close/>
                  <a:moveTo>
                    <a:pt x="942" y="1195"/>
                  </a:moveTo>
                  <a:lnTo>
                    <a:pt x="975" y="1195"/>
                  </a:lnTo>
                  <a:lnTo>
                    <a:pt x="975" y="1165"/>
                  </a:lnTo>
                  <a:lnTo>
                    <a:pt x="942" y="1165"/>
                  </a:lnTo>
                  <a:lnTo>
                    <a:pt x="942" y="1195"/>
                  </a:lnTo>
                  <a:lnTo>
                    <a:pt x="942" y="1195"/>
                  </a:lnTo>
                  <a:close/>
                  <a:moveTo>
                    <a:pt x="942" y="1240"/>
                  </a:moveTo>
                  <a:lnTo>
                    <a:pt x="975" y="1240"/>
                  </a:lnTo>
                  <a:lnTo>
                    <a:pt x="975" y="1209"/>
                  </a:lnTo>
                  <a:lnTo>
                    <a:pt x="942" y="1209"/>
                  </a:lnTo>
                  <a:lnTo>
                    <a:pt x="942" y="1240"/>
                  </a:lnTo>
                  <a:lnTo>
                    <a:pt x="942" y="1240"/>
                  </a:lnTo>
                  <a:close/>
                  <a:moveTo>
                    <a:pt x="942" y="1287"/>
                  </a:moveTo>
                  <a:lnTo>
                    <a:pt x="975" y="1287"/>
                  </a:lnTo>
                  <a:lnTo>
                    <a:pt x="975" y="1254"/>
                  </a:lnTo>
                  <a:lnTo>
                    <a:pt x="942" y="1254"/>
                  </a:lnTo>
                  <a:lnTo>
                    <a:pt x="942" y="1287"/>
                  </a:lnTo>
                  <a:lnTo>
                    <a:pt x="942" y="1287"/>
                  </a:lnTo>
                  <a:close/>
                  <a:moveTo>
                    <a:pt x="942" y="1330"/>
                  </a:moveTo>
                  <a:lnTo>
                    <a:pt x="975" y="1330"/>
                  </a:lnTo>
                  <a:lnTo>
                    <a:pt x="975" y="1299"/>
                  </a:lnTo>
                  <a:lnTo>
                    <a:pt x="942" y="1299"/>
                  </a:lnTo>
                  <a:lnTo>
                    <a:pt x="942" y="1330"/>
                  </a:lnTo>
                  <a:lnTo>
                    <a:pt x="942" y="1330"/>
                  </a:lnTo>
                  <a:close/>
                  <a:moveTo>
                    <a:pt x="942" y="1375"/>
                  </a:moveTo>
                  <a:lnTo>
                    <a:pt x="975" y="1375"/>
                  </a:lnTo>
                  <a:lnTo>
                    <a:pt x="975" y="1346"/>
                  </a:lnTo>
                  <a:lnTo>
                    <a:pt x="942" y="1346"/>
                  </a:lnTo>
                  <a:lnTo>
                    <a:pt x="942" y="1375"/>
                  </a:lnTo>
                  <a:lnTo>
                    <a:pt x="942" y="1375"/>
                  </a:lnTo>
                  <a:close/>
                  <a:moveTo>
                    <a:pt x="942" y="1420"/>
                  </a:moveTo>
                  <a:lnTo>
                    <a:pt x="975" y="1420"/>
                  </a:lnTo>
                  <a:lnTo>
                    <a:pt x="975" y="1389"/>
                  </a:lnTo>
                  <a:lnTo>
                    <a:pt x="942" y="1389"/>
                  </a:lnTo>
                  <a:lnTo>
                    <a:pt x="942" y="1420"/>
                  </a:lnTo>
                  <a:lnTo>
                    <a:pt x="942" y="1420"/>
                  </a:lnTo>
                  <a:close/>
                  <a:moveTo>
                    <a:pt x="942" y="1465"/>
                  </a:moveTo>
                  <a:lnTo>
                    <a:pt x="975" y="1465"/>
                  </a:lnTo>
                  <a:lnTo>
                    <a:pt x="975" y="1434"/>
                  </a:lnTo>
                  <a:lnTo>
                    <a:pt x="942" y="1434"/>
                  </a:lnTo>
                  <a:lnTo>
                    <a:pt x="942" y="1465"/>
                  </a:lnTo>
                  <a:lnTo>
                    <a:pt x="942" y="1465"/>
                  </a:lnTo>
                  <a:close/>
                  <a:moveTo>
                    <a:pt x="942" y="1509"/>
                  </a:moveTo>
                  <a:lnTo>
                    <a:pt x="975" y="1509"/>
                  </a:lnTo>
                  <a:lnTo>
                    <a:pt x="975" y="1479"/>
                  </a:lnTo>
                  <a:lnTo>
                    <a:pt x="942" y="1479"/>
                  </a:lnTo>
                  <a:lnTo>
                    <a:pt x="942" y="1509"/>
                  </a:lnTo>
                  <a:lnTo>
                    <a:pt x="942" y="1509"/>
                  </a:lnTo>
                  <a:close/>
                  <a:moveTo>
                    <a:pt x="942" y="1557"/>
                  </a:moveTo>
                  <a:lnTo>
                    <a:pt x="975" y="1557"/>
                  </a:lnTo>
                  <a:lnTo>
                    <a:pt x="975" y="1524"/>
                  </a:lnTo>
                  <a:lnTo>
                    <a:pt x="942" y="1524"/>
                  </a:lnTo>
                  <a:lnTo>
                    <a:pt x="942" y="1557"/>
                  </a:lnTo>
                  <a:lnTo>
                    <a:pt x="942" y="1557"/>
                  </a:lnTo>
                  <a:close/>
                  <a:moveTo>
                    <a:pt x="942" y="1599"/>
                  </a:moveTo>
                  <a:lnTo>
                    <a:pt x="975" y="1599"/>
                  </a:lnTo>
                  <a:lnTo>
                    <a:pt x="975" y="1568"/>
                  </a:lnTo>
                  <a:lnTo>
                    <a:pt x="942" y="1568"/>
                  </a:lnTo>
                  <a:lnTo>
                    <a:pt x="942" y="1599"/>
                  </a:lnTo>
                  <a:lnTo>
                    <a:pt x="942" y="1599"/>
                  </a:lnTo>
                  <a:close/>
                  <a:moveTo>
                    <a:pt x="942" y="1644"/>
                  </a:moveTo>
                  <a:lnTo>
                    <a:pt x="975" y="1644"/>
                  </a:lnTo>
                  <a:lnTo>
                    <a:pt x="975" y="1611"/>
                  </a:lnTo>
                  <a:lnTo>
                    <a:pt x="942" y="1611"/>
                  </a:lnTo>
                  <a:lnTo>
                    <a:pt x="942" y="1644"/>
                  </a:lnTo>
                  <a:lnTo>
                    <a:pt x="942" y="1644"/>
                  </a:lnTo>
                  <a:close/>
                  <a:moveTo>
                    <a:pt x="898" y="208"/>
                  </a:moveTo>
                  <a:lnTo>
                    <a:pt x="928" y="208"/>
                  </a:lnTo>
                  <a:lnTo>
                    <a:pt x="928" y="180"/>
                  </a:lnTo>
                  <a:lnTo>
                    <a:pt x="898" y="180"/>
                  </a:lnTo>
                  <a:lnTo>
                    <a:pt x="898" y="208"/>
                  </a:lnTo>
                  <a:lnTo>
                    <a:pt x="898" y="208"/>
                  </a:lnTo>
                  <a:close/>
                  <a:moveTo>
                    <a:pt x="898" y="120"/>
                  </a:moveTo>
                  <a:lnTo>
                    <a:pt x="928" y="120"/>
                  </a:lnTo>
                  <a:lnTo>
                    <a:pt x="928" y="87"/>
                  </a:lnTo>
                  <a:lnTo>
                    <a:pt x="898" y="87"/>
                  </a:lnTo>
                  <a:lnTo>
                    <a:pt x="898" y="120"/>
                  </a:lnTo>
                  <a:lnTo>
                    <a:pt x="898" y="120"/>
                  </a:lnTo>
                  <a:close/>
                  <a:moveTo>
                    <a:pt x="898" y="165"/>
                  </a:moveTo>
                  <a:lnTo>
                    <a:pt x="928" y="165"/>
                  </a:lnTo>
                  <a:lnTo>
                    <a:pt x="928" y="132"/>
                  </a:lnTo>
                  <a:lnTo>
                    <a:pt x="898" y="132"/>
                  </a:lnTo>
                  <a:lnTo>
                    <a:pt x="898" y="165"/>
                  </a:lnTo>
                  <a:lnTo>
                    <a:pt x="898" y="165"/>
                  </a:lnTo>
                  <a:close/>
                  <a:moveTo>
                    <a:pt x="898" y="298"/>
                  </a:moveTo>
                  <a:lnTo>
                    <a:pt x="928" y="298"/>
                  </a:lnTo>
                  <a:lnTo>
                    <a:pt x="928" y="269"/>
                  </a:lnTo>
                  <a:lnTo>
                    <a:pt x="898" y="269"/>
                  </a:lnTo>
                  <a:lnTo>
                    <a:pt x="898" y="298"/>
                  </a:lnTo>
                  <a:lnTo>
                    <a:pt x="898" y="298"/>
                  </a:lnTo>
                  <a:close/>
                  <a:moveTo>
                    <a:pt x="898" y="253"/>
                  </a:moveTo>
                  <a:lnTo>
                    <a:pt x="928" y="253"/>
                  </a:lnTo>
                  <a:lnTo>
                    <a:pt x="928" y="224"/>
                  </a:lnTo>
                  <a:lnTo>
                    <a:pt x="898" y="224"/>
                  </a:lnTo>
                  <a:lnTo>
                    <a:pt x="898" y="253"/>
                  </a:lnTo>
                  <a:lnTo>
                    <a:pt x="898" y="253"/>
                  </a:lnTo>
                  <a:close/>
                  <a:moveTo>
                    <a:pt x="898" y="390"/>
                  </a:moveTo>
                  <a:lnTo>
                    <a:pt x="928" y="390"/>
                  </a:lnTo>
                  <a:lnTo>
                    <a:pt x="928" y="357"/>
                  </a:lnTo>
                  <a:lnTo>
                    <a:pt x="898" y="357"/>
                  </a:lnTo>
                  <a:lnTo>
                    <a:pt x="898" y="390"/>
                  </a:lnTo>
                  <a:lnTo>
                    <a:pt x="898" y="390"/>
                  </a:lnTo>
                  <a:close/>
                  <a:moveTo>
                    <a:pt x="898" y="343"/>
                  </a:moveTo>
                  <a:lnTo>
                    <a:pt x="928" y="343"/>
                  </a:lnTo>
                  <a:lnTo>
                    <a:pt x="928" y="312"/>
                  </a:lnTo>
                  <a:lnTo>
                    <a:pt x="898" y="312"/>
                  </a:lnTo>
                  <a:lnTo>
                    <a:pt x="898" y="343"/>
                  </a:lnTo>
                  <a:lnTo>
                    <a:pt x="898" y="343"/>
                  </a:lnTo>
                  <a:close/>
                  <a:moveTo>
                    <a:pt x="898" y="480"/>
                  </a:moveTo>
                  <a:lnTo>
                    <a:pt x="928" y="480"/>
                  </a:lnTo>
                  <a:lnTo>
                    <a:pt x="928" y="449"/>
                  </a:lnTo>
                  <a:lnTo>
                    <a:pt x="898" y="449"/>
                  </a:lnTo>
                  <a:lnTo>
                    <a:pt x="898" y="480"/>
                  </a:lnTo>
                  <a:lnTo>
                    <a:pt x="898" y="480"/>
                  </a:lnTo>
                  <a:close/>
                  <a:moveTo>
                    <a:pt x="898" y="435"/>
                  </a:moveTo>
                  <a:lnTo>
                    <a:pt x="928" y="435"/>
                  </a:lnTo>
                  <a:lnTo>
                    <a:pt x="928" y="402"/>
                  </a:lnTo>
                  <a:lnTo>
                    <a:pt x="898" y="402"/>
                  </a:lnTo>
                  <a:lnTo>
                    <a:pt x="898" y="435"/>
                  </a:lnTo>
                  <a:lnTo>
                    <a:pt x="898" y="435"/>
                  </a:lnTo>
                  <a:close/>
                  <a:moveTo>
                    <a:pt x="898" y="567"/>
                  </a:moveTo>
                  <a:lnTo>
                    <a:pt x="928" y="567"/>
                  </a:lnTo>
                  <a:lnTo>
                    <a:pt x="928" y="539"/>
                  </a:lnTo>
                  <a:lnTo>
                    <a:pt x="898" y="539"/>
                  </a:lnTo>
                  <a:lnTo>
                    <a:pt x="898" y="567"/>
                  </a:lnTo>
                  <a:lnTo>
                    <a:pt x="898" y="567"/>
                  </a:lnTo>
                  <a:close/>
                  <a:moveTo>
                    <a:pt x="898" y="659"/>
                  </a:moveTo>
                  <a:lnTo>
                    <a:pt x="928" y="659"/>
                  </a:lnTo>
                  <a:lnTo>
                    <a:pt x="928" y="626"/>
                  </a:lnTo>
                  <a:lnTo>
                    <a:pt x="898" y="626"/>
                  </a:lnTo>
                  <a:lnTo>
                    <a:pt x="898" y="659"/>
                  </a:lnTo>
                  <a:lnTo>
                    <a:pt x="898" y="659"/>
                  </a:lnTo>
                  <a:close/>
                  <a:moveTo>
                    <a:pt x="898" y="749"/>
                  </a:moveTo>
                  <a:lnTo>
                    <a:pt x="928" y="749"/>
                  </a:lnTo>
                  <a:lnTo>
                    <a:pt x="928" y="716"/>
                  </a:lnTo>
                  <a:lnTo>
                    <a:pt x="898" y="716"/>
                  </a:lnTo>
                  <a:lnTo>
                    <a:pt x="898" y="749"/>
                  </a:lnTo>
                  <a:lnTo>
                    <a:pt x="898" y="749"/>
                  </a:lnTo>
                  <a:close/>
                  <a:moveTo>
                    <a:pt x="898" y="704"/>
                  </a:moveTo>
                  <a:lnTo>
                    <a:pt x="928" y="704"/>
                  </a:lnTo>
                  <a:lnTo>
                    <a:pt x="928" y="671"/>
                  </a:lnTo>
                  <a:lnTo>
                    <a:pt x="898" y="671"/>
                  </a:lnTo>
                  <a:lnTo>
                    <a:pt x="898" y="704"/>
                  </a:lnTo>
                  <a:lnTo>
                    <a:pt x="898" y="704"/>
                  </a:lnTo>
                  <a:close/>
                  <a:moveTo>
                    <a:pt x="898" y="836"/>
                  </a:moveTo>
                  <a:lnTo>
                    <a:pt x="928" y="836"/>
                  </a:lnTo>
                  <a:lnTo>
                    <a:pt x="928" y="808"/>
                  </a:lnTo>
                  <a:lnTo>
                    <a:pt x="898" y="808"/>
                  </a:lnTo>
                  <a:lnTo>
                    <a:pt x="898" y="836"/>
                  </a:lnTo>
                  <a:lnTo>
                    <a:pt x="898" y="836"/>
                  </a:lnTo>
                  <a:close/>
                  <a:moveTo>
                    <a:pt x="898" y="791"/>
                  </a:moveTo>
                  <a:lnTo>
                    <a:pt x="928" y="791"/>
                  </a:lnTo>
                  <a:lnTo>
                    <a:pt x="928" y="763"/>
                  </a:lnTo>
                  <a:lnTo>
                    <a:pt x="898" y="763"/>
                  </a:lnTo>
                  <a:lnTo>
                    <a:pt x="898" y="791"/>
                  </a:lnTo>
                  <a:lnTo>
                    <a:pt x="898" y="791"/>
                  </a:lnTo>
                  <a:close/>
                  <a:moveTo>
                    <a:pt x="898" y="926"/>
                  </a:moveTo>
                  <a:lnTo>
                    <a:pt x="928" y="926"/>
                  </a:lnTo>
                  <a:lnTo>
                    <a:pt x="928" y="895"/>
                  </a:lnTo>
                  <a:lnTo>
                    <a:pt x="898" y="895"/>
                  </a:lnTo>
                  <a:lnTo>
                    <a:pt x="898" y="926"/>
                  </a:lnTo>
                  <a:lnTo>
                    <a:pt x="898" y="926"/>
                  </a:lnTo>
                  <a:close/>
                  <a:moveTo>
                    <a:pt x="898" y="881"/>
                  </a:moveTo>
                  <a:lnTo>
                    <a:pt x="928" y="881"/>
                  </a:lnTo>
                  <a:lnTo>
                    <a:pt x="928" y="850"/>
                  </a:lnTo>
                  <a:lnTo>
                    <a:pt x="898" y="850"/>
                  </a:lnTo>
                  <a:lnTo>
                    <a:pt x="898" y="881"/>
                  </a:lnTo>
                  <a:lnTo>
                    <a:pt x="898" y="881"/>
                  </a:lnTo>
                  <a:close/>
                  <a:moveTo>
                    <a:pt x="898" y="1018"/>
                  </a:moveTo>
                  <a:lnTo>
                    <a:pt x="928" y="1018"/>
                  </a:lnTo>
                  <a:lnTo>
                    <a:pt x="928" y="985"/>
                  </a:lnTo>
                  <a:lnTo>
                    <a:pt x="898" y="985"/>
                  </a:lnTo>
                  <a:lnTo>
                    <a:pt x="898" y="1018"/>
                  </a:lnTo>
                  <a:lnTo>
                    <a:pt x="898" y="1018"/>
                  </a:lnTo>
                  <a:close/>
                  <a:moveTo>
                    <a:pt x="898" y="973"/>
                  </a:moveTo>
                  <a:lnTo>
                    <a:pt x="928" y="973"/>
                  </a:lnTo>
                  <a:lnTo>
                    <a:pt x="928" y="940"/>
                  </a:lnTo>
                  <a:lnTo>
                    <a:pt x="898" y="940"/>
                  </a:lnTo>
                  <a:lnTo>
                    <a:pt x="898" y="973"/>
                  </a:lnTo>
                  <a:lnTo>
                    <a:pt x="898" y="973"/>
                  </a:lnTo>
                  <a:close/>
                  <a:moveTo>
                    <a:pt x="898" y="1061"/>
                  </a:moveTo>
                  <a:lnTo>
                    <a:pt x="928" y="1061"/>
                  </a:lnTo>
                  <a:lnTo>
                    <a:pt x="928" y="1032"/>
                  </a:lnTo>
                  <a:lnTo>
                    <a:pt x="898" y="1032"/>
                  </a:lnTo>
                  <a:lnTo>
                    <a:pt x="898" y="1061"/>
                  </a:lnTo>
                  <a:lnTo>
                    <a:pt x="898" y="1061"/>
                  </a:lnTo>
                  <a:close/>
                  <a:moveTo>
                    <a:pt x="898" y="1240"/>
                  </a:moveTo>
                  <a:lnTo>
                    <a:pt x="928" y="1240"/>
                  </a:lnTo>
                  <a:lnTo>
                    <a:pt x="928" y="1209"/>
                  </a:lnTo>
                  <a:lnTo>
                    <a:pt x="898" y="1209"/>
                  </a:lnTo>
                  <a:lnTo>
                    <a:pt x="898" y="1240"/>
                  </a:lnTo>
                  <a:lnTo>
                    <a:pt x="898" y="1240"/>
                  </a:lnTo>
                  <a:close/>
                  <a:moveTo>
                    <a:pt x="898" y="1287"/>
                  </a:moveTo>
                  <a:lnTo>
                    <a:pt x="928" y="1287"/>
                  </a:lnTo>
                  <a:lnTo>
                    <a:pt x="928" y="1254"/>
                  </a:lnTo>
                  <a:lnTo>
                    <a:pt x="898" y="1254"/>
                  </a:lnTo>
                  <a:lnTo>
                    <a:pt x="898" y="1287"/>
                  </a:lnTo>
                  <a:lnTo>
                    <a:pt x="898" y="1287"/>
                  </a:lnTo>
                  <a:close/>
                  <a:moveTo>
                    <a:pt x="898" y="1330"/>
                  </a:moveTo>
                  <a:lnTo>
                    <a:pt x="928" y="1330"/>
                  </a:lnTo>
                  <a:lnTo>
                    <a:pt x="928" y="1299"/>
                  </a:lnTo>
                  <a:lnTo>
                    <a:pt x="898" y="1299"/>
                  </a:lnTo>
                  <a:lnTo>
                    <a:pt x="898" y="1330"/>
                  </a:lnTo>
                  <a:lnTo>
                    <a:pt x="898" y="1330"/>
                  </a:lnTo>
                  <a:close/>
                  <a:moveTo>
                    <a:pt x="898" y="1375"/>
                  </a:moveTo>
                  <a:lnTo>
                    <a:pt x="928" y="1375"/>
                  </a:lnTo>
                  <a:lnTo>
                    <a:pt x="928" y="1346"/>
                  </a:lnTo>
                  <a:lnTo>
                    <a:pt x="898" y="1346"/>
                  </a:lnTo>
                  <a:lnTo>
                    <a:pt x="898" y="1375"/>
                  </a:lnTo>
                  <a:lnTo>
                    <a:pt x="898" y="1375"/>
                  </a:lnTo>
                  <a:close/>
                  <a:moveTo>
                    <a:pt x="898" y="1420"/>
                  </a:moveTo>
                  <a:lnTo>
                    <a:pt x="928" y="1420"/>
                  </a:lnTo>
                  <a:lnTo>
                    <a:pt x="928" y="1389"/>
                  </a:lnTo>
                  <a:lnTo>
                    <a:pt x="898" y="1389"/>
                  </a:lnTo>
                  <a:lnTo>
                    <a:pt x="898" y="1420"/>
                  </a:lnTo>
                  <a:lnTo>
                    <a:pt x="898" y="1420"/>
                  </a:lnTo>
                  <a:close/>
                  <a:moveTo>
                    <a:pt x="898" y="1465"/>
                  </a:moveTo>
                  <a:lnTo>
                    <a:pt x="928" y="1465"/>
                  </a:lnTo>
                  <a:lnTo>
                    <a:pt x="928" y="1434"/>
                  </a:lnTo>
                  <a:lnTo>
                    <a:pt x="898" y="1434"/>
                  </a:lnTo>
                  <a:lnTo>
                    <a:pt x="898" y="1465"/>
                  </a:lnTo>
                  <a:lnTo>
                    <a:pt x="898" y="1465"/>
                  </a:lnTo>
                  <a:close/>
                  <a:moveTo>
                    <a:pt x="898" y="1509"/>
                  </a:moveTo>
                  <a:lnTo>
                    <a:pt x="928" y="1509"/>
                  </a:lnTo>
                  <a:lnTo>
                    <a:pt x="928" y="1479"/>
                  </a:lnTo>
                  <a:lnTo>
                    <a:pt x="898" y="1479"/>
                  </a:lnTo>
                  <a:lnTo>
                    <a:pt x="898" y="1509"/>
                  </a:lnTo>
                  <a:lnTo>
                    <a:pt x="898" y="1509"/>
                  </a:lnTo>
                  <a:close/>
                  <a:moveTo>
                    <a:pt x="898" y="1557"/>
                  </a:moveTo>
                  <a:lnTo>
                    <a:pt x="928" y="1557"/>
                  </a:lnTo>
                  <a:lnTo>
                    <a:pt x="928" y="1524"/>
                  </a:lnTo>
                  <a:lnTo>
                    <a:pt x="898" y="1524"/>
                  </a:lnTo>
                  <a:lnTo>
                    <a:pt x="898" y="1557"/>
                  </a:lnTo>
                  <a:lnTo>
                    <a:pt x="898" y="1557"/>
                  </a:lnTo>
                  <a:close/>
                  <a:moveTo>
                    <a:pt x="898" y="1599"/>
                  </a:moveTo>
                  <a:lnTo>
                    <a:pt x="928" y="1599"/>
                  </a:lnTo>
                  <a:lnTo>
                    <a:pt x="928" y="1568"/>
                  </a:lnTo>
                  <a:lnTo>
                    <a:pt x="898" y="1568"/>
                  </a:lnTo>
                  <a:lnTo>
                    <a:pt x="898" y="1599"/>
                  </a:lnTo>
                  <a:lnTo>
                    <a:pt x="898" y="1599"/>
                  </a:lnTo>
                  <a:close/>
                  <a:moveTo>
                    <a:pt x="853" y="208"/>
                  </a:moveTo>
                  <a:lnTo>
                    <a:pt x="883" y="208"/>
                  </a:lnTo>
                  <a:lnTo>
                    <a:pt x="883" y="180"/>
                  </a:lnTo>
                  <a:lnTo>
                    <a:pt x="853" y="180"/>
                  </a:lnTo>
                  <a:lnTo>
                    <a:pt x="853" y="208"/>
                  </a:lnTo>
                  <a:lnTo>
                    <a:pt x="853" y="208"/>
                  </a:lnTo>
                  <a:close/>
                  <a:moveTo>
                    <a:pt x="853" y="120"/>
                  </a:moveTo>
                  <a:lnTo>
                    <a:pt x="883" y="120"/>
                  </a:lnTo>
                  <a:lnTo>
                    <a:pt x="883" y="87"/>
                  </a:lnTo>
                  <a:lnTo>
                    <a:pt x="853" y="87"/>
                  </a:lnTo>
                  <a:lnTo>
                    <a:pt x="853" y="120"/>
                  </a:lnTo>
                  <a:lnTo>
                    <a:pt x="853" y="120"/>
                  </a:lnTo>
                  <a:close/>
                  <a:moveTo>
                    <a:pt x="853" y="298"/>
                  </a:moveTo>
                  <a:lnTo>
                    <a:pt x="883" y="298"/>
                  </a:lnTo>
                  <a:lnTo>
                    <a:pt x="883" y="269"/>
                  </a:lnTo>
                  <a:lnTo>
                    <a:pt x="853" y="269"/>
                  </a:lnTo>
                  <a:lnTo>
                    <a:pt x="853" y="298"/>
                  </a:lnTo>
                  <a:lnTo>
                    <a:pt x="853" y="298"/>
                  </a:lnTo>
                  <a:close/>
                  <a:moveTo>
                    <a:pt x="853" y="253"/>
                  </a:moveTo>
                  <a:lnTo>
                    <a:pt x="883" y="253"/>
                  </a:lnTo>
                  <a:lnTo>
                    <a:pt x="883" y="224"/>
                  </a:lnTo>
                  <a:lnTo>
                    <a:pt x="853" y="224"/>
                  </a:lnTo>
                  <a:lnTo>
                    <a:pt x="853" y="253"/>
                  </a:lnTo>
                  <a:lnTo>
                    <a:pt x="853" y="253"/>
                  </a:lnTo>
                  <a:close/>
                  <a:moveTo>
                    <a:pt x="853" y="390"/>
                  </a:moveTo>
                  <a:lnTo>
                    <a:pt x="883" y="390"/>
                  </a:lnTo>
                  <a:lnTo>
                    <a:pt x="883" y="357"/>
                  </a:lnTo>
                  <a:lnTo>
                    <a:pt x="853" y="357"/>
                  </a:lnTo>
                  <a:lnTo>
                    <a:pt x="853" y="390"/>
                  </a:lnTo>
                  <a:lnTo>
                    <a:pt x="853" y="390"/>
                  </a:lnTo>
                  <a:close/>
                  <a:moveTo>
                    <a:pt x="853" y="343"/>
                  </a:moveTo>
                  <a:lnTo>
                    <a:pt x="883" y="343"/>
                  </a:lnTo>
                  <a:lnTo>
                    <a:pt x="883" y="312"/>
                  </a:lnTo>
                  <a:lnTo>
                    <a:pt x="853" y="312"/>
                  </a:lnTo>
                  <a:lnTo>
                    <a:pt x="853" y="343"/>
                  </a:lnTo>
                  <a:lnTo>
                    <a:pt x="853" y="343"/>
                  </a:lnTo>
                  <a:close/>
                  <a:moveTo>
                    <a:pt x="853" y="480"/>
                  </a:moveTo>
                  <a:lnTo>
                    <a:pt x="883" y="480"/>
                  </a:lnTo>
                  <a:lnTo>
                    <a:pt x="883" y="449"/>
                  </a:lnTo>
                  <a:lnTo>
                    <a:pt x="853" y="449"/>
                  </a:lnTo>
                  <a:lnTo>
                    <a:pt x="853" y="480"/>
                  </a:lnTo>
                  <a:lnTo>
                    <a:pt x="853" y="480"/>
                  </a:lnTo>
                  <a:close/>
                  <a:moveTo>
                    <a:pt x="853" y="435"/>
                  </a:moveTo>
                  <a:lnTo>
                    <a:pt x="883" y="435"/>
                  </a:lnTo>
                  <a:lnTo>
                    <a:pt x="883" y="402"/>
                  </a:lnTo>
                  <a:lnTo>
                    <a:pt x="853" y="402"/>
                  </a:lnTo>
                  <a:lnTo>
                    <a:pt x="853" y="435"/>
                  </a:lnTo>
                  <a:lnTo>
                    <a:pt x="853" y="435"/>
                  </a:lnTo>
                  <a:close/>
                  <a:moveTo>
                    <a:pt x="853" y="567"/>
                  </a:moveTo>
                  <a:lnTo>
                    <a:pt x="883" y="567"/>
                  </a:lnTo>
                  <a:lnTo>
                    <a:pt x="883" y="539"/>
                  </a:lnTo>
                  <a:lnTo>
                    <a:pt x="853" y="539"/>
                  </a:lnTo>
                  <a:lnTo>
                    <a:pt x="853" y="567"/>
                  </a:lnTo>
                  <a:lnTo>
                    <a:pt x="853" y="567"/>
                  </a:lnTo>
                  <a:close/>
                  <a:moveTo>
                    <a:pt x="853" y="522"/>
                  </a:moveTo>
                  <a:lnTo>
                    <a:pt x="883" y="522"/>
                  </a:lnTo>
                  <a:lnTo>
                    <a:pt x="883" y="494"/>
                  </a:lnTo>
                  <a:lnTo>
                    <a:pt x="853" y="494"/>
                  </a:lnTo>
                  <a:lnTo>
                    <a:pt x="853" y="522"/>
                  </a:lnTo>
                  <a:lnTo>
                    <a:pt x="853" y="522"/>
                  </a:lnTo>
                  <a:close/>
                  <a:moveTo>
                    <a:pt x="853" y="659"/>
                  </a:moveTo>
                  <a:lnTo>
                    <a:pt x="883" y="659"/>
                  </a:lnTo>
                  <a:lnTo>
                    <a:pt x="883" y="626"/>
                  </a:lnTo>
                  <a:lnTo>
                    <a:pt x="853" y="626"/>
                  </a:lnTo>
                  <a:lnTo>
                    <a:pt x="853" y="659"/>
                  </a:lnTo>
                  <a:lnTo>
                    <a:pt x="853" y="659"/>
                  </a:lnTo>
                  <a:close/>
                  <a:moveTo>
                    <a:pt x="853" y="612"/>
                  </a:moveTo>
                  <a:lnTo>
                    <a:pt x="883" y="612"/>
                  </a:lnTo>
                  <a:lnTo>
                    <a:pt x="883" y="581"/>
                  </a:lnTo>
                  <a:lnTo>
                    <a:pt x="853" y="581"/>
                  </a:lnTo>
                  <a:lnTo>
                    <a:pt x="853" y="612"/>
                  </a:lnTo>
                  <a:lnTo>
                    <a:pt x="853" y="612"/>
                  </a:lnTo>
                  <a:close/>
                  <a:moveTo>
                    <a:pt x="853" y="749"/>
                  </a:moveTo>
                  <a:lnTo>
                    <a:pt x="883" y="749"/>
                  </a:lnTo>
                  <a:lnTo>
                    <a:pt x="883" y="716"/>
                  </a:lnTo>
                  <a:lnTo>
                    <a:pt x="853" y="716"/>
                  </a:lnTo>
                  <a:lnTo>
                    <a:pt x="853" y="749"/>
                  </a:lnTo>
                  <a:lnTo>
                    <a:pt x="853" y="749"/>
                  </a:lnTo>
                  <a:close/>
                  <a:moveTo>
                    <a:pt x="853" y="704"/>
                  </a:moveTo>
                  <a:lnTo>
                    <a:pt x="883" y="704"/>
                  </a:lnTo>
                  <a:lnTo>
                    <a:pt x="883" y="671"/>
                  </a:lnTo>
                  <a:lnTo>
                    <a:pt x="853" y="671"/>
                  </a:lnTo>
                  <a:lnTo>
                    <a:pt x="853" y="704"/>
                  </a:lnTo>
                  <a:lnTo>
                    <a:pt x="853" y="704"/>
                  </a:lnTo>
                  <a:close/>
                  <a:moveTo>
                    <a:pt x="853" y="836"/>
                  </a:moveTo>
                  <a:lnTo>
                    <a:pt x="883" y="836"/>
                  </a:lnTo>
                  <a:lnTo>
                    <a:pt x="883" y="808"/>
                  </a:lnTo>
                  <a:lnTo>
                    <a:pt x="853" y="808"/>
                  </a:lnTo>
                  <a:lnTo>
                    <a:pt x="853" y="836"/>
                  </a:lnTo>
                  <a:lnTo>
                    <a:pt x="853" y="836"/>
                  </a:lnTo>
                  <a:close/>
                  <a:moveTo>
                    <a:pt x="853" y="791"/>
                  </a:moveTo>
                  <a:lnTo>
                    <a:pt x="883" y="791"/>
                  </a:lnTo>
                  <a:lnTo>
                    <a:pt x="883" y="763"/>
                  </a:lnTo>
                  <a:lnTo>
                    <a:pt x="853" y="763"/>
                  </a:lnTo>
                  <a:lnTo>
                    <a:pt x="853" y="791"/>
                  </a:lnTo>
                  <a:lnTo>
                    <a:pt x="853" y="791"/>
                  </a:lnTo>
                  <a:close/>
                  <a:moveTo>
                    <a:pt x="853" y="881"/>
                  </a:moveTo>
                  <a:lnTo>
                    <a:pt x="883" y="881"/>
                  </a:lnTo>
                  <a:lnTo>
                    <a:pt x="883" y="850"/>
                  </a:lnTo>
                  <a:lnTo>
                    <a:pt x="853" y="850"/>
                  </a:lnTo>
                  <a:lnTo>
                    <a:pt x="853" y="881"/>
                  </a:lnTo>
                  <a:lnTo>
                    <a:pt x="853" y="881"/>
                  </a:lnTo>
                  <a:close/>
                  <a:moveTo>
                    <a:pt x="853" y="973"/>
                  </a:moveTo>
                  <a:lnTo>
                    <a:pt x="883" y="973"/>
                  </a:lnTo>
                  <a:lnTo>
                    <a:pt x="883" y="940"/>
                  </a:lnTo>
                  <a:lnTo>
                    <a:pt x="853" y="940"/>
                  </a:lnTo>
                  <a:lnTo>
                    <a:pt x="853" y="973"/>
                  </a:lnTo>
                  <a:lnTo>
                    <a:pt x="853" y="973"/>
                  </a:lnTo>
                  <a:close/>
                  <a:moveTo>
                    <a:pt x="853" y="1240"/>
                  </a:moveTo>
                  <a:lnTo>
                    <a:pt x="883" y="1240"/>
                  </a:lnTo>
                  <a:lnTo>
                    <a:pt x="883" y="1209"/>
                  </a:lnTo>
                  <a:lnTo>
                    <a:pt x="853" y="1209"/>
                  </a:lnTo>
                  <a:lnTo>
                    <a:pt x="853" y="1240"/>
                  </a:lnTo>
                  <a:lnTo>
                    <a:pt x="853" y="1240"/>
                  </a:lnTo>
                  <a:close/>
                  <a:moveTo>
                    <a:pt x="853" y="1375"/>
                  </a:moveTo>
                  <a:lnTo>
                    <a:pt x="883" y="1375"/>
                  </a:lnTo>
                  <a:lnTo>
                    <a:pt x="883" y="1346"/>
                  </a:lnTo>
                  <a:lnTo>
                    <a:pt x="853" y="1346"/>
                  </a:lnTo>
                  <a:lnTo>
                    <a:pt x="853" y="1375"/>
                  </a:lnTo>
                  <a:lnTo>
                    <a:pt x="853" y="1375"/>
                  </a:lnTo>
                  <a:close/>
                  <a:moveTo>
                    <a:pt x="853" y="1420"/>
                  </a:moveTo>
                  <a:lnTo>
                    <a:pt x="883" y="1420"/>
                  </a:lnTo>
                  <a:lnTo>
                    <a:pt x="883" y="1389"/>
                  </a:lnTo>
                  <a:lnTo>
                    <a:pt x="853" y="1389"/>
                  </a:lnTo>
                  <a:lnTo>
                    <a:pt x="853" y="1420"/>
                  </a:lnTo>
                  <a:lnTo>
                    <a:pt x="853" y="1420"/>
                  </a:lnTo>
                  <a:close/>
                  <a:moveTo>
                    <a:pt x="853" y="1465"/>
                  </a:moveTo>
                  <a:lnTo>
                    <a:pt x="883" y="1465"/>
                  </a:lnTo>
                  <a:lnTo>
                    <a:pt x="883" y="1434"/>
                  </a:lnTo>
                  <a:lnTo>
                    <a:pt x="853" y="1434"/>
                  </a:lnTo>
                  <a:lnTo>
                    <a:pt x="853" y="1465"/>
                  </a:lnTo>
                  <a:lnTo>
                    <a:pt x="853" y="1465"/>
                  </a:lnTo>
                  <a:close/>
                  <a:moveTo>
                    <a:pt x="853" y="1509"/>
                  </a:moveTo>
                  <a:lnTo>
                    <a:pt x="883" y="1509"/>
                  </a:lnTo>
                  <a:lnTo>
                    <a:pt x="883" y="1479"/>
                  </a:lnTo>
                  <a:lnTo>
                    <a:pt x="853" y="1479"/>
                  </a:lnTo>
                  <a:lnTo>
                    <a:pt x="853" y="1509"/>
                  </a:lnTo>
                  <a:lnTo>
                    <a:pt x="853" y="1509"/>
                  </a:lnTo>
                  <a:close/>
                  <a:moveTo>
                    <a:pt x="810" y="208"/>
                  </a:moveTo>
                  <a:lnTo>
                    <a:pt x="838" y="208"/>
                  </a:lnTo>
                  <a:lnTo>
                    <a:pt x="838" y="180"/>
                  </a:lnTo>
                  <a:lnTo>
                    <a:pt x="810" y="180"/>
                  </a:lnTo>
                  <a:lnTo>
                    <a:pt x="810" y="208"/>
                  </a:lnTo>
                  <a:lnTo>
                    <a:pt x="810" y="208"/>
                  </a:lnTo>
                  <a:close/>
                  <a:moveTo>
                    <a:pt x="810" y="120"/>
                  </a:moveTo>
                  <a:lnTo>
                    <a:pt x="838" y="120"/>
                  </a:lnTo>
                  <a:lnTo>
                    <a:pt x="838" y="87"/>
                  </a:lnTo>
                  <a:lnTo>
                    <a:pt x="810" y="87"/>
                  </a:lnTo>
                  <a:lnTo>
                    <a:pt x="810" y="120"/>
                  </a:lnTo>
                  <a:lnTo>
                    <a:pt x="810" y="120"/>
                  </a:lnTo>
                  <a:close/>
                  <a:moveTo>
                    <a:pt x="810" y="298"/>
                  </a:moveTo>
                  <a:lnTo>
                    <a:pt x="838" y="298"/>
                  </a:lnTo>
                  <a:lnTo>
                    <a:pt x="838" y="269"/>
                  </a:lnTo>
                  <a:lnTo>
                    <a:pt x="810" y="269"/>
                  </a:lnTo>
                  <a:lnTo>
                    <a:pt x="810" y="298"/>
                  </a:lnTo>
                  <a:lnTo>
                    <a:pt x="810" y="298"/>
                  </a:lnTo>
                  <a:close/>
                  <a:moveTo>
                    <a:pt x="810" y="253"/>
                  </a:moveTo>
                  <a:lnTo>
                    <a:pt x="838" y="253"/>
                  </a:lnTo>
                  <a:lnTo>
                    <a:pt x="838" y="224"/>
                  </a:lnTo>
                  <a:lnTo>
                    <a:pt x="810" y="224"/>
                  </a:lnTo>
                  <a:lnTo>
                    <a:pt x="810" y="253"/>
                  </a:lnTo>
                  <a:lnTo>
                    <a:pt x="810" y="253"/>
                  </a:lnTo>
                  <a:close/>
                  <a:moveTo>
                    <a:pt x="810" y="390"/>
                  </a:moveTo>
                  <a:lnTo>
                    <a:pt x="838" y="390"/>
                  </a:lnTo>
                  <a:lnTo>
                    <a:pt x="838" y="357"/>
                  </a:lnTo>
                  <a:lnTo>
                    <a:pt x="810" y="357"/>
                  </a:lnTo>
                  <a:lnTo>
                    <a:pt x="810" y="390"/>
                  </a:lnTo>
                  <a:lnTo>
                    <a:pt x="810" y="390"/>
                  </a:lnTo>
                  <a:close/>
                  <a:moveTo>
                    <a:pt x="810" y="343"/>
                  </a:moveTo>
                  <a:lnTo>
                    <a:pt x="838" y="343"/>
                  </a:lnTo>
                  <a:lnTo>
                    <a:pt x="838" y="312"/>
                  </a:lnTo>
                  <a:lnTo>
                    <a:pt x="810" y="312"/>
                  </a:lnTo>
                  <a:lnTo>
                    <a:pt x="810" y="343"/>
                  </a:lnTo>
                  <a:lnTo>
                    <a:pt x="810" y="343"/>
                  </a:lnTo>
                  <a:close/>
                  <a:moveTo>
                    <a:pt x="810" y="480"/>
                  </a:moveTo>
                  <a:lnTo>
                    <a:pt x="838" y="480"/>
                  </a:lnTo>
                  <a:lnTo>
                    <a:pt x="838" y="449"/>
                  </a:lnTo>
                  <a:lnTo>
                    <a:pt x="810" y="449"/>
                  </a:lnTo>
                  <a:lnTo>
                    <a:pt x="810" y="480"/>
                  </a:lnTo>
                  <a:lnTo>
                    <a:pt x="810" y="480"/>
                  </a:lnTo>
                  <a:close/>
                  <a:moveTo>
                    <a:pt x="810" y="435"/>
                  </a:moveTo>
                  <a:lnTo>
                    <a:pt x="838" y="435"/>
                  </a:lnTo>
                  <a:lnTo>
                    <a:pt x="838" y="402"/>
                  </a:lnTo>
                  <a:lnTo>
                    <a:pt x="810" y="402"/>
                  </a:lnTo>
                  <a:lnTo>
                    <a:pt x="810" y="435"/>
                  </a:lnTo>
                  <a:lnTo>
                    <a:pt x="810" y="435"/>
                  </a:lnTo>
                  <a:close/>
                  <a:moveTo>
                    <a:pt x="810" y="567"/>
                  </a:moveTo>
                  <a:lnTo>
                    <a:pt x="838" y="567"/>
                  </a:lnTo>
                  <a:lnTo>
                    <a:pt x="838" y="539"/>
                  </a:lnTo>
                  <a:lnTo>
                    <a:pt x="810" y="539"/>
                  </a:lnTo>
                  <a:lnTo>
                    <a:pt x="810" y="567"/>
                  </a:lnTo>
                  <a:lnTo>
                    <a:pt x="810" y="567"/>
                  </a:lnTo>
                  <a:close/>
                  <a:moveTo>
                    <a:pt x="810" y="522"/>
                  </a:moveTo>
                  <a:lnTo>
                    <a:pt x="838" y="522"/>
                  </a:lnTo>
                  <a:lnTo>
                    <a:pt x="838" y="494"/>
                  </a:lnTo>
                  <a:lnTo>
                    <a:pt x="810" y="494"/>
                  </a:lnTo>
                  <a:lnTo>
                    <a:pt x="810" y="522"/>
                  </a:lnTo>
                  <a:lnTo>
                    <a:pt x="810" y="522"/>
                  </a:lnTo>
                  <a:close/>
                  <a:moveTo>
                    <a:pt x="810" y="659"/>
                  </a:moveTo>
                  <a:lnTo>
                    <a:pt x="838" y="659"/>
                  </a:lnTo>
                  <a:lnTo>
                    <a:pt x="838" y="626"/>
                  </a:lnTo>
                  <a:lnTo>
                    <a:pt x="810" y="626"/>
                  </a:lnTo>
                  <a:lnTo>
                    <a:pt x="810" y="659"/>
                  </a:lnTo>
                  <a:lnTo>
                    <a:pt x="810" y="659"/>
                  </a:lnTo>
                  <a:close/>
                  <a:moveTo>
                    <a:pt x="810" y="612"/>
                  </a:moveTo>
                  <a:lnTo>
                    <a:pt x="838" y="612"/>
                  </a:lnTo>
                  <a:lnTo>
                    <a:pt x="838" y="581"/>
                  </a:lnTo>
                  <a:lnTo>
                    <a:pt x="810" y="581"/>
                  </a:lnTo>
                  <a:lnTo>
                    <a:pt x="810" y="612"/>
                  </a:lnTo>
                  <a:lnTo>
                    <a:pt x="810" y="612"/>
                  </a:lnTo>
                  <a:close/>
                  <a:moveTo>
                    <a:pt x="810" y="749"/>
                  </a:moveTo>
                  <a:lnTo>
                    <a:pt x="838" y="749"/>
                  </a:lnTo>
                  <a:lnTo>
                    <a:pt x="838" y="716"/>
                  </a:lnTo>
                  <a:lnTo>
                    <a:pt x="810" y="716"/>
                  </a:lnTo>
                  <a:lnTo>
                    <a:pt x="810" y="749"/>
                  </a:lnTo>
                  <a:lnTo>
                    <a:pt x="810" y="749"/>
                  </a:lnTo>
                  <a:close/>
                  <a:moveTo>
                    <a:pt x="810" y="704"/>
                  </a:moveTo>
                  <a:lnTo>
                    <a:pt x="838" y="704"/>
                  </a:lnTo>
                  <a:lnTo>
                    <a:pt x="838" y="671"/>
                  </a:lnTo>
                  <a:lnTo>
                    <a:pt x="810" y="671"/>
                  </a:lnTo>
                  <a:lnTo>
                    <a:pt x="810" y="704"/>
                  </a:lnTo>
                  <a:lnTo>
                    <a:pt x="810" y="704"/>
                  </a:lnTo>
                  <a:close/>
                  <a:moveTo>
                    <a:pt x="810" y="836"/>
                  </a:moveTo>
                  <a:lnTo>
                    <a:pt x="838" y="836"/>
                  </a:lnTo>
                  <a:lnTo>
                    <a:pt x="838" y="808"/>
                  </a:lnTo>
                  <a:lnTo>
                    <a:pt x="810" y="808"/>
                  </a:lnTo>
                  <a:lnTo>
                    <a:pt x="810" y="836"/>
                  </a:lnTo>
                  <a:lnTo>
                    <a:pt x="810" y="836"/>
                  </a:lnTo>
                  <a:close/>
                  <a:moveTo>
                    <a:pt x="810" y="791"/>
                  </a:moveTo>
                  <a:lnTo>
                    <a:pt x="838" y="791"/>
                  </a:lnTo>
                  <a:lnTo>
                    <a:pt x="838" y="763"/>
                  </a:lnTo>
                  <a:lnTo>
                    <a:pt x="810" y="763"/>
                  </a:lnTo>
                  <a:lnTo>
                    <a:pt x="810" y="791"/>
                  </a:lnTo>
                  <a:lnTo>
                    <a:pt x="810" y="791"/>
                  </a:lnTo>
                  <a:close/>
                  <a:moveTo>
                    <a:pt x="810" y="1105"/>
                  </a:moveTo>
                  <a:lnTo>
                    <a:pt x="838" y="1105"/>
                  </a:lnTo>
                  <a:lnTo>
                    <a:pt x="838" y="1077"/>
                  </a:lnTo>
                  <a:lnTo>
                    <a:pt x="810" y="1077"/>
                  </a:lnTo>
                  <a:lnTo>
                    <a:pt x="810" y="1105"/>
                  </a:lnTo>
                  <a:lnTo>
                    <a:pt x="810" y="1105"/>
                  </a:lnTo>
                  <a:close/>
                  <a:moveTo>
                    <a:pt x="810" y="1195"/>
                  </a:moveTo>
                  <a:lnTo>
                    <a:pt x="838" y="1195"/>
                  </a:lnTo>
                  <a:lnTo>
                    <a:pt x="838" y="1165"/>
                  </a:lnTo>
                  <a:lnTo>
                    <a:pt x="810" y="1165"/>
                  </a:lnTo>
                  <a:lnTo>
                    <a:pt x="810" y="1195"/>
                  </a:lnTo>
                  <a:lnTo>
                    <a:pt x="810" y="1195"/>
                  </a:lnTo>
                  <a:close/>
                  <a:moveTo>
                    <a:pt x="810" y="1150"/>
                  </a:moveTo>
                  <a:lnTo>
                    <a:pt x="838" y="1150"/>
                  </a:lnTo>
                  <a:lnTo>
                    <a:pt x="838" y="1120"/>
                  </a:lnTo>
                  <a:lnTo>
                    <a:pt x="810" y="1120"/>
                  </a:lnTo>
                  <a:lnTo>
                    <a:pt x="810" y="1150"/>
                  </a:lnTo>
                  <a:lnTo>
                    <a:pt x="810" y="1150"/>
                  </a:lnTo>
                  <a:close/>
                  <a:moveTo>
                    <a:pt x="810" y="1240"/>
                  </a:moveTo>
                  <a:lnTo>
                    <a:pt x="838" y="1240"/>
                  </a:lnTo>
                  <a:lnTo>
                    <a:pt x="838" y="1209"/>
                  </a:lnTo>
                  <a:lnTo>
                    <a:pt x="810" y="1209"/>
                  </a:lnTo>
                  <a:lnTo>
                    <a:pt x="810" y="1240"/>
                  </a:lnTo>
                  <a:lnTo>
                    <a:pt x="810" y="1240"/>
                  </a:lnTo>
                  <a:close/>
                  <a:moveTo>
                    <a:pt x="765" y="208"/>
                  </a:moveTo>
                  <a:lnTo>
                    <a:pt x="794" y="208"/>
                  </a:lnTo>
                  <a:lnTo>
                    <a:pt x="794" y="180"/>
                  </a:lnTo>
                  <a:lnTo>
                    <a:pt x="765" y="180"/>
                  </a:lnTo>
                  <a:lnTo>
                    <a:pt x="765" y="208"/>
                  </a:lnTo>
                  <a:lnTo>
                    <a:pt x="765" y="208"/>
                  </a:lnTo>
                  <a:close/>
                  <a:moveTo>
                    <a:pt x="765" y="298"/>
                  </a:moveTo>
                  <a:lnTo>
                    <a:pt x="794" y="298"/>
                  </a:lnTo>
                  <a:lnTo>
                    <a:pt x="794" y="269"/>
                  </a:lnTo>
                  <a:lnTo>
                    <a:pt x="765" y="269"/>
                  </a:lnTo>
                  <a:lnTo>
                    <a:pt x="765" y="298"/>
                  </a:lnTo>
                  <a:lnTo>
                    <a:pt x="765" y="298"/>
                  </a:lnTo>
                  <a:close/>
                  <a:moveTo>
                    <a:pt x="765" y="253"/>
                  </a:moveTo>
                  <a:lnTo>
                    <a:pt x="794" y="253"/>
                  </a:lnTo>
                  <a:lnTo>
                    <a:pt x="794" y="224"/>
                  </a:lnTo>
                  <a:lnTo>
                    <a:pt x="765" y="224"/>
                  </a:lnTo>
                  <a:lnTo>
                    <a:pt x="765" y="253"/>
                  </a:lnTo>
                  <a:lnTo>
                    <a:pt x="765" y="253"/>
                  </a:lnTo>
                  <a:close/>
                  <a:moveTo>
                    <a:pt x="765" y="390"/>
                  </a:moveTo>
                  <a:lnTo>
                    <a:pt x="794" y="390"/>
                  </a:lnTo>
                  <a:lnTo>
                    <a:pt x="794" y="357"/>
                  </a:lnTo>
                  <a:lnTo>
                    <a:pt x="765" y="357"/>
                  </a:lnTo>
                  <a:lnTo>
                    <a:pt x="765" y="390"/>
                  </a:lnTo>
                  <a:lnTo>
                    <a:pt x="765" y="390"/>
                  </a:lnTo>
                  <a:close/>
                  <a:moveTo>
                    <a:pt x="765" y="343"/>
                  </a:moveTo>
                  <a:lnTo>
                    <a:pt x="794" y="343"/>
                  </a:lnTo>
                  <a:lnTo>
                    <a:pt x="794" y="312"/>
                  </a:lnTo>
                  <a:lnTo>
                    <a:pt x="765" y="312"/>
                  </a:lnTo>
                  <a:lnTo>
                    <a:pt x="765" y="343"/>
                  </a:lnTo>
                  <a:lnTo>
                    <a:pt x="765" y="343"/>
                  </a:lnTo>
                  <a:close/>
                  <a:moveTo>
                    <a:pt x="765" y="480"/>
                  </a:moveTo>
                  <a:lnTo>
                    <a:pt x="794" y="480"/>
                  </a:lnTo>
                  <a:lnTo>
                    <a:pt x="794" y="449"/>
                  </a:lnTo>
                  <a:lnTo>
                    <a:pt x="765" y="449"/>
                  </a:lnTo>
                  <a:lnTo>
                    <a:pt x="765" y="480"/>
                  </a:lnTo>
                  <a:lnTo>
                    <a:pt x="765" y="480"/>
                  </a:lnTo>
                  <a:close/>
                  <a:moveTo>
                    <a:pt x="765" y="435"/>
                  </a:moveTo>
                  <a:lnTo>
                    <a:pt x="794" y="435"/>
                  </a:lnTo>
                  <a:lnTo>
                    <a:pt x="794" y="402"/>
                  </a:lnTo>
                  <a:lnTo>
                    <a:pt x="765" y="402"/>
                  </a:lnTo>
                  <a:lnTo>
                    <a:pt x="765" y="435"/>
                  </a:lnTo>
                  <a:lnTo>
                    <a:pt x="765" y="435"/>
                  </a:lnTo>
                  <a:close/>
                  <a:moveTo>
                    <a:pt x="765" y="567"/>
                  </a:moveTo>
                  <a:lnTo>
                    <a:pt x="794" y="567"/>
                  </a:lnTo>
                  <a:lnTo>
                    <a:pt x="794" y="539"/>
                  </a:lnTo>
                  <a:lnTo>
                    <a:pt x="765" y="539"/>
                  </a:lnTo>
                  <a:lnTo>
                    <a:pt x="765" y="567"/>
                  </a:lnTo>
                  <a:lnTo>
                    <a:pt x="765" y="567"/>
                  </a:lnTo>
                  <a:close/>
                  <a:moveTo>
                    <a:pt x="765" y="522"/>
                  </a:moveTo>
                  <a:lnTo>
                    <a:pt x="794" y="522"/>
                  </a:lnTo>
                  <a:lnTo>
                    <a:pt x="794" y="494"/>
                  </a:lnTo>
                  <a:lnTo>
                    <a:pt x="765" y="494"/>
                  </a:lnTo>
                  <a:lnTo>
                    <a:pt x="765" y="522"/>
                  </a:lnTo>
                  <a:lnTo>
                    <a:pt x="765" y="522"/>
                  </a:lnTo>
                  <a:close/>
                  <a:moveTo>
                    <a:pt x="765" y="659"/>
                  </a:moveTo>
                  <a:lnTo>
                    <a:pt x="794" y="659"/>
                  </a:lnTo>
                  <a:lnTo>
                    <a:pt x="794" y="626"/>
                  </a:lnTo>
                  <a:lnTo>
                    <a:pt x="765" y="626"/>
                  </a:lnTo>
                  <a:lnTo>
                    <a:pt x="765" y="659"/>
                  </a:lnTo>
                  <a:lnTo>
                    <a:pt x="765" y="659"/>
                  </a:lnTo>
                  <a:close/>
                  <a:moveTo>
                    <a:pt x="765" y="612"/>
                  </a:moveTo>
                  <a:lnTo>
                    <a:pt x="794" y="612"/>
                  </a:lnTo>
                  <a:lnTo>
                    <a:pt x="794" y="581"/>
                  </a:lnTo>
                  <a:lnTo>
                    <a:pt x="765" y="581"/>
                  </a:lnTo>
                  <a:lnTo>
                    <a:pt x="765" y="612"/>
                  </a:lnTo>
                  <a:lnTo>
                    <a:pt x="765" y="612"/>
                  </a:lnTo>
                  <a:close/>
                  <a:moveTo>
                    <a:pt x="765" y="749"/>
                  </a:moveTo>
                  <a:lnTo>
                    <a:pt x="794" y="749"/>
                  </a:lnTo>
                  <a:lnTo>
                    <a:pt x="794" y="716"/>
                  </a:lnTo>
                  <a:lnTo>
                    <a:pt x="765" y="716"/>
                  </a:lnTo>
                  <a:lnTo>
                    <a:pt x="765" y="749"/>
                  </a:lnTo>
                  <a:lnTo>
                    <a:pt x="765" y="749"/>
                  </a:lnTo>
                  <a:close/>
                  <a:moveTo>
                    <a:pt x="765" y="704"/>
                  </a:moveTo>
                  <a:lnTo>
                    <a:pt x="794" y="704"/>
                  </a:lnTo>
                  <a:lnTo>
                    <a:pt x="794" y="671"/>
                  </a:lnTo>
                  <a:lnTo>
                    <a:pt x="765" y="671"/>
                  </a:lnTo>
                  <a:lnTo>
                    <a:pt x="765" y="704"/>
                  </a:lnTo>
                  <a:lnTo>
                    <a:pt x="765" y="704"/>
                  </a:lnTo>
                  <a:close/>
                  <a:moveTo>
                    <a:pt x="765" y="836"/>
                  </a:moveTo>
                  <a:lnTo>
                    <a:pt x="794" y="836"/>
                  </a:lnTo>
                  <a:lnTo>
                    <a:pt x="794" y="808"/>
                  </a:lnTo>
                  <a:lnTo>
                    <a:pt x="765" y="808"/>
                  </a:lnTo>
                  <a:lnTo>
                    <a:pt x="765" y="836"/>
                  </a:lnTo>
                  <a:lnTo>
                    <a:pt x="765" y="836"/>
                  </a:lnTo>
                  <a:close/>
                  <a:moveTo>
                    <a:pt x="765" y="791"/>
                  </a:moveTo>
                  <a:lnTo>
                    <a:pt x="794" y="791"/>
                  </a:lnTo>
                  <a:lnTo>
                    <a:pt x="794" y="763"/>
                  </a:lnTo>
                  <a:lnTo>
                    <a:pt x="765" y="763"/>
                  </a:lnTo>
                  <a:lnTo>
                    <a:pt x="765" y="791"/>
                  </a:lnTo>
                  <a:lnTo>
                    <a:pt x="765" y="791"/>
                  </a:lnTo>
                  <a:close/>
                  <a:moveTo>
                    <a:pt x="765" y="1018"/>
                  </a:moveTo>
                  <a:lnTo>
                    <a:pt x="794" y="1018"/>
                  </a:lnTo>
                  <a:lnTo>
                    <a:pt x="794" y="985"/>
                  </a:lnTo>
                  <a:lnTo>
                    <a:pt x="765" y="985"/>
                  </a:lnTo>
                  <a:lnTo>
                    <a:pt x="765" y="1018"/>
                  </a:lnTo>
                  <a:lnTo>
                    <a:pt x="765" y="1018"/>
                  </a:lnTo>
                  <a:close/>
                  <a:moveTo>
                    <a:pt x="765" y="1105"/>
                  </a:moveTo>
                  <a:lnTo>
                    <a:pt x="794" y="1105"/>
                  </a:lnTo>
                  <a:lnTo>
                    <a:pt x="794" y="1077"/>
                  </a:lnTo>
                  <a:lnTo>
                    <a:pt x="765" y="1077"/>
                  </a:lnTo>
                  <a:lnTo>
                    <a:pt x="765" y="1105"/>
                  </a:lnTo>
                  <a:lnTo>
                    <a:pt x="765" y="1105"/>
                  </a:lnTo>
                  <a:close/>
                  <a:moveTo>
                    <a:pt x="765" y="1195"/>
                  </a:moveTo>
                  <a:lnTo>
                    <a:pt x="794" y="1195"/>
                  </a:lnTo>
                  <a:lnTo>
                    <a:pt x="794" y="1165"/>
                  </a:lnTo>
                  <a:lnTo>
                    <a:pt x="765" y="1165"/>
                  </a:lnTo>
                  <a:lnTo>
                    <a:pt x="765" y="1195"/>
                  </a:lnTo>
                  <a:lnTo>
                    <a:pt x="765" y="1195"/>
                  </a:lnTo>
                  <a:close/>
                  <a:moveTo>
                    <a:pt x="765" y="1150"/>
                  </a:moveTo>
                  <a:lnTo>
                    <a:pt x="794" y="1150"/>
                  </a:lnTo>
                  <a:lnTo>
                    <a:pt x="794" y="1120"/>
                  </a:lnTo>
                  <a:lnTo>
                    <a:pt x="765" y="1120"/>
                  </a:lnTo>
                  <a:lnTo>
                    <a:pt x="765" y="1150"/>
                  </a:lnTo>
                  <a:lnTo>
                    <a:pt x="765" y="1150"/>
                  </a:lnTo>
                  <a:close/>
                  <a:moveTo>
                    <a:pt x="718" y="208"/>
                  </a:moveTo>
                  <a:lnTo>
                    <a:pt x="751" y="208"/>
                  </a:lnTo>
                  <a:lnTo>
                    <a:pt x="751" y="180"/>
                  </a:lnTo>
                  <a:lnTo>
                    <a:pt x="718" y="180"/>
                  </a:lnTo>
                  <a:lnTo>
                    <a:pt x="718" y="208"/>
                  </a:lnTo>
                  <a:lnTo>
                    <a:pt x="718" y="208"/>
                  </a:lnTo>
                  <a:close/>
                  <a:moveTo>
                    <a:pt x="718" y="298"/>
                  </a:moveTo>
                  <a:lnTo>
                    <a:pt x="751" y="298"/>
                  </a:lnTo>
                  <a:lnTo>
                    <a:pt x="751" y="269"/>
                  </a:lnTo>
                  <a:lnTo>
                    <a:pt x="718" y="269"/>
                  </a:lnTo>
                  <a:lnTo>
                    <a:pt x="718" y="298"/>
                  </a:lnTo>
                  <a:lnTo>
                    <a:pt x="718" y="298"/>
                  </a:lnTo>
                  <a:close/>
                  <a:moveTo>
                    <a:pt x="718" y="253"/>
                  </a:moveTo>
                  <a:lnTo>
                    <a:pt x="751" y="253"/>
                  </a:lnTo>
                  <a:lnTo>
                    <a:pt x="751" y="224"/>
                  </a:lnTo>
                  <a:lnTo>
                    <a:pt x="718" y="224"/>
                  </a:lnTo>
                  <a:lnTo>
                    <a:pt x="718" y="253"/>
                  </a:lnTo>
                  <a:lnTo>
                    <a:pt x="718" y="253"/>
                  </a:lnTo>
                  <a:close/>
                  <a:moveTo>
                    <a:pt x="718" y="390"/>
                  </a:moveTo>
                  <a:lnTo>
                    <a:pt x="751" y="390"/>
                  </a:lnTo>
                  <a:lnTo>
                    <a:pt x="751" y="357"/>
                  </a:lnTo>
                  <a:lnTo>
                    <a:pt x="718" y="357"/>
                  </a:lnTo>
                  <a:lnTo>
                    <a:pt x="718" y="390"/>
                  </a:lnTo>
                  <a:lnTo>
                    <a:pt x="718" y="390"/>
                  </a:lnTo>
                  <a:close/>
                  <a:moveTo>
                    <a:pt x="718" y="343"/>
                  </a:moveTo>
                  <a:lnTo>
                    <a:pt x="751" y="343"/>
                  </a:lnTo>
                  <a:lnTo>
                    <a:pt x="751" y="312"/>
                  </a:lnTo>
                  <a:lnTo>
                    <a:pt x="718" y="312"/>
                  </a:lnTo>
                  <a:lnTo>
                    <a:pt x="718" y="343"/>
                  </a:lnTo>
                  <a:lnTo>
                    <a:pt x="718" y="343"/>
                  </a:lnTo>
                  <a:close/>
                  <a:moveTo>
                    <a:pt x="718" y="480"/>
                  </a:moveTo>
                  <a:lnTo>
                    <a:pt x="751" y="480"/>
                  </a:lnTo>
                  <a:lnTo>
                    <a:pt x="751" y="449"/>
                  </a:lnTo>
                  <a:lnTo>
                    <a:pt x="718" y="449"/>
                  </a:lnTo>
                  <a:lnTo>
                    <a:pt x="718" y="480"/>
                  </a:lnTo>
                  <a:lnTo>
                    <a:pt x="718" y="480"/>
                  </a:lnTo>
                  <a:close/>
                  <a:moveTo>
                    <a:pt x="718" y="435"/>
                  </a:moveTo>
                  <a:lnTo>
                    <a:pt x="751" y="435"/>
                  </a:lnTo>
                  <a:lnTo>
                    <a:pt x="751" y="402"/>
                  </a:lnTo>
                  <a:lnTo>
                    <a:pt x="718" y="402"/>
                  </a:lnTo>
                  <a:lnTo>
                    <a:pt x="718" y="435"/>
                  </a:lnTo>
                  <a:lnTo>
                    <a:pt x="718" y="435"/>
                  </a:lnTo>
                  <a:close/>
                  <a:moveTo>
                    <a:pt x="718" y="567"/>
                  </a:moveTo>
                  <a:lnTo>
                    <a:pt x="751" y="567"/>
                  </a:lnTo>
                  <a:lnTo>
                    <a:pt x="751" y="539"/>
                  </a:lnTo>
                  <a:lnTo>
                    <a:pt x="718" y="539"/>
                  </a:lnTo>
                  <a:lnTo>
                    <a:pt x="718" y="567"/>
                  </a:lnTo>
                  <a:lnTo>
                    <a:pt x="718" y="567"/>
                  </a:lnTo>
                  <a:close/>
                  <a:moveTo>
                    <a:pt x="718" y="522"/>
                  </a:moveTo>
                  <a:lnTo>
                    <a:pt x="751" y="522"/>
                  </a:lnTo>
                  <a:lnTo>
                    <a:pt x="751" y="494"/>
                  </a:lnTo>
                  <a:lnTo>
                    <a:pt x="718" y="494"/>
                  </a:lnTo>
                  <a:lnTo>
                    <a:pt x="718" y="522"/>
                  </a:lnTo>
                  <a:lnTo>
                    <a:pt x="718" y="522"/>
                  </a:lnTo>
                  <a:close/>
                  <a:moveTo>
                    <a:pt x="718" y="659"/>
                  </a:moveTo>
                  <a:lnTo>
                    <a:pt x="751" y="659"/>
                  </a:lnTo>
                  <a:lnTo>
                    <a:pt x="751" y="626"/>
                  </a:lnTo>
                  <a:lnTo>
                    <a:pt x="718" y="626"/>
                  </a:lnTo>
                  <a:lnTo>
                    <a:pt x="718" y="659"/>
                  </a:lnTo>
                  <a:lnTo>
                    <a:pt x="718" y="659"/>
                  </a:lnTo>
                  <a:close/>
                  <a:moveTo>
                    <a:pt x="718" y="612"/>
                  </a:moveTo>
                  <a:lnTo>
                    <a:pt x="751" y="612"/>
                  </a:lnTo>
                  <a:lnTo>
                    <a:pt x="751" y="581"/>
                  </a:lnTo>
                  <a:lnTo>
                    <a:pt x="718" y="581"/>
                  </a:lnTo>
                  <a:lnTo>
                    <a:pt x="718" y="612"/>
                  </a:lnTo>
                  <a:lnTo>
                    <a:pt x="718" y="612"/>
                  </a:lnTo>
                  <a:close/>
                  <a:moveTo>
                    <a:pt x="718" y="749"/>
                  </a:moveTo>
                  <a:lnTo>
                    <a:pt x="751" y="749"/>
                  </a:lnTo>
                  <a:lnTo>
                    <a:pt x="751" y="716"/>
                  </a:lnTo>
                  <a:lnTo>
                    <a:pt x="718" y="716"/>
                  </a:lnTo>
                  <a:lnTo>
                    <a:pt x="718" y="749"/>
                  </a:lnTo>
                  <a:lnTo>
                    <a:pt x="718" y="749"/>
                  </a:lnTo>
                  <a:close/>
                  <a:moveTo>
                    <a:pt x="718" y="704"/>
                  </a:moveTo>
                  <a:lnTo>
                    <a:pt x="751" y="704"/>
                  </a:lnTo>
                  <a:lnTo>
                    <a:pt x="751" y="671"/>
                  </a:lnTo>
                  <a:lnTo>
                    <a:pt x="718" y="671"/>
                  </a:lnTo>
                  <a:lnTo>
                    <a:pt x="718" y="704"/>
                  </a:lnTo>
                  <a:lnTo>
                    <a:pt x="718" y="704"/>
                  </a:lnTo>
                  <a:close/>
                  <a:moveTo>
                    <a:pt x="718" y="836"/>
                  </a:moveTo>
                  <a:lnTo>
                    <a:pt x="751" y="836"/>
                  </a:lnTo>
                  <a:lnTo>
                    <a:pt x="751" y="808"/>
                  </a:lnTo>
                  <a:lnTo>
                    <a:pt x="718" y="808"/>
                  </a:lnTo>
                  <a:lnTo>
                    <a:pt x="718" y="836"/>
                  </a:lnTo>
                  <a:lnTo>
                    <a:pt x="718" y="836"/>
                  </a:lnTo>
                  <a:close/>
                  <a:moveTo>
                    <a:pt x="718" y="791"/>
                  </a:moveTo>
                  <a:lnTo>
                    <a:pt x="751" y="791"/>
                  </a:lnTo>
                  <a:lnTo>
                    <a:pt x="751" y="763"/>
                  </a:lnTo>
                  <a:lnTo>
                    <a:pt x="718" y="763"/>
                  </a:lnTo>
                  <a:lnTo>
                    <a:pt x="718" y="791"/>
                  </a:lnTo>
                  <a:lnTo>
                    <a:pt x="718" y="791"/>
                  </a:lnTo>
                  <a:close/>
                  <a:moveTo>
                    <a:pt x="718" y="1018"/>
                  </a:moveTo>
                  <a:lnTo>
                    <a:pt x="751" y="1018"/>
                  </a:lnTo>
                  <a:lnTo>
                    <a:pt x="751" y="985"/>
                  </a:lnTo>
                  <a:lnTo>
                    <a:pt x="718" y="985"/>
                  </a:lnTo>
                  <a:lnTo>
                    <a:pt x="718" y="1018"/>
                  </a:lnTo>
                  <a:lnTo>
                    <a:pt x="718" y="1018"/>
                  </a:lnTo>
                  <a:close/>
                  <a:moveTo>
                    <a:pt x="718" y="1105"/>
                  </a:moveTo>
                  <a:lnTo>
                    <a:pt x="751" y="1105"/>
                  </a:lnTo>
                  <a:lnTo>
                    <a:pt x="751" y="1077"/>
                  </a:lnTo>
                  <a:lnTo>
                    <a:pt x="718" y="1077"/>
                  </a:lnTo>
                  <a:lnTo>
                    <a:pt x="718" y="1105"/>
                  </a:lnTo>
                  <a:lnTo>
                    <a:pt x="718" y="1105"/>
                  </a:lnTo>
                  <a:close/>
                  <a:moveTo>
                    <a:pt x="718" y="1061"/>
                  </a:moveTo>
                  <a:lnTo>
                    <a:pt x="751" y="1061"/>
                  </a:lnTo>
                  <a:lnTo>
                    <a:pt x="751" y="1032"/>
                  </a:lnTo>
                  <a:lnTo>
                    <a:pt x="718" y="1032"/>
                  </a:lnTo>
                  <a:lnTo>
                    <a:pt x="718" y="1061"/>
                  </a:lnTo>
                  <a:lnTo>
                    <a:pt x="718" y="1061"/>
                  </a:lnTo>
                  <a:close/>
                  <a:moveTo>
                    <a:pt x="718" y="1150"/>
                  </a:moveTo>
                  <a:lnTo>
                    <a:pt x="751" y="1150"/>
                  </a:lnTo>
                  <a:lnTo>
                    <a:pt x="751" y="1120"/>
                  </a:lnTo>
                  <a:lnTo>
                    <a:pt x="718" y="1120"/>
                  </a:lnTo>
                  <a:lnTo>
                    <a:pt x="718" y="1150"/>
                  </a:lnTo>
                  <a:lnTo>
                    <a:pt x="718" y="1150"/>
                  </a:lnTo>
                  <a:close/>
                  <a:moveTo>
                    <a:pt x="673" y="208"/>
                  </a:moveTo>
                  <a:lnTo>
                    <a:pt x="706" y="208"/>
                  </a:lnTo>
                  <a:lnTo>
                    <a:pt x="706" y="180"/>
                  </a:lnTo>
                  <a:lnTo>
                    <a:pt x="673" y="180"/>
                  </a:lnTo>
                  <a:lnTo>
                    <a:pt x="673" y="208"/>
                  </a:lnTo>
                  <a:lnTo>
                    <a:pt x="673" y="208"/>
                  </a:lnTo>
                  <a:close/>
                  <a:moveTo>
                    <a:pt x="673" y="298"/>
                  </a:moveTo>
                  <a:lnTo>
                    <a:pt x="706" y="298"/>
                  </a:lnTo>
                  <a:lnTo>
                    <a:pt x="706" y="269"/>
                  </a:lnTo>
                  <a:lnTo>
                    <a:pt x="673" y="269"/>
                  </a:lnTo>
                  <a:lnTo>
                    <a:pt x="673" y="298"/>
                  </a:lnTo>
                  <a:lnTo>
                    <a:pt x="673" y="298"/>
                  </a:lnTo>
                  <a:close/>
                  <a:moveTo>
                    <a:pt x="673" y="253"/>
                  </a:moveTo>
                  <a:lnTo>
                    <a:pt x="706" y="253"/>
                  </a:lnTo>
                  <a:lnTo>
                    <a:pt x="706" y="224"/>
                  </a:lnTo>
                  <a:lnTo>
                    <a:pt x="673" y="224"/>
                  </a:lnTo>
                  <a:lnTo>
                    <a:pt x="673" y="253"/>
                  </a:lnTo>
                  <a:lnTo>
                    <a:pt x="673" y="253"/>
                  </a:lnTo>
                  <a:close/>
                  <a:moveTo>
                    <a:pt x="673" y="390"/>
                  </a:moveTo>
                  <a:lnTo>
                    <a:pt x="706" y="390"/>
                  </a:lnTo>
                  <a:lnTo>
                    <a:pt x="706" y="357"/>
                  </a:lnTo>
                  <a:lnTo>
                    <a:pt x="673" y="357"/>
                  </a:lnTo>
                  <a:lnTo>
                    <a:pt x="673" y="390"/>
                  </a:lnTo>
                  <a:lnTo>
                    <a:pt x="673" y="390"/>
                  </a:lnTo>
                  <a:close/>
                  <a:moveTo>
                    <a:pt x="673" y="343"/>
                  </a:moveTo>
                  <a:lnTo>
                    <a:pt x="706" y="343"/>
                  </a:lnTo>
                  <a:lnTo>
                    <a:pt x="706" y="312"/>
                  </a:lnTo>
                  <a:lnTo>
                    <a:pt x="673" y="312"/>
                  </a:lnTo>
                  <a:lnTo>
                    <a:pt x="673" y="343"/>
                  </a:lnTo>
                  <a:lnTo>
                    <a:pt x="673" y="343"/>
                  </a:lnTo>
                  <a:close/>
                  <a:moveTo>
                    <a:pt x="673" y="480"/>
                  </a:moveTo>
                  <a:lnTo>
                    <a:pt x="706" y="480"/>
                  </a:lnTo>
                  <a:lnTo>
                    <a:pt x="706" y="449"/>
                  </a:lnTo>
                  <a:lnTo>
                    <a:pt x="673" y="449"/>
                  </a:lnTo>
                  <a:lnTo>
                    <a:pt x="673" y="480"/>
                  </a:lnTo>
                  <a:lnTo>
                    <a:pt x="673" y="480"/>
                  </a:lnTo>
                  <a:close/>
                  <a:moveTo>
                    <a:pt x="673" y="435"/>
                  </a:moveTo>
                  <a:lnTo>
                    <a:pt x="706" y="435"/>
                  </a:lnTo>
                  <a:lnTo>
                    <a:pt x="706" y="402"/>
                  </a:lnTo>
                  <a:lnTo>
                    <a:pt x="673" y="402"/>
                  </a:lnTo>
                  <a:lnTo>
                    <a:pt x="673" y="435"/>
                  </a:lnTo>
                  <a:lnTo>
                    <a:pt x="673" y="435"/>
                  </a:lnTo>
                  <a:close/>
                  <a:moveTo>
                    <a:pt x="673" y="567"/>
                  </a:moveTo>
                  <a:lnTo>
                    <a:pt x="706" y="567"/>
                  </a:lnTo>
                  <a:lnTo>
                    <a:pt x="706" y="539"/>
                  </a:lnTo>
                  <a:lnTo>
                    <a:pt x="673" y="539"/>
                  </a:lnTo>
                  <a:lnTo>
                    <a:pt x="673" y="567"/>
                  </a:lnTo>
                  <a:lnTo>
                    <a:pt x="673" y="567"/>
                  </a:lnTo>
                  <a:close/>
                  <a:moveTo>
                    <a:pt x="673" y="522"/>
                  </a:moveTo>
                  <a:lnTo>
                    <a:pt x="706" y="522"/>
                  </a:lnTo>
                  <a:lnTo>
                    <a:pt x="706" y="494"/>
                  </a:lnTo>
                  <a:lnTo>
                    <a:pt x="673" y="494"/>
                  </a:lnTo>
                  <a:lnTo>
                    <a:pt x="673" y="522"/>
                  </a:lnTo>
                  <a:lnTo>
                    <a:pt x="673" y="522"/>
                  </a:lnTo>
                  <a:close/>
                  <a:moveTo>
                    <a:pt x="673" y="659"/>
                  </a:moveTo>
                  <a:lnTo>
                    <a:pt x="706" y="659"/>
                  </a:lnTo>
                  <a:lnTo>
                    <a:pt x="706" y="626"/>
                  </a:lnTo>
                  <a:lnTo>
                    <a:pt x="673" y="626"/>
                  </a:lnTo>
                  <a:lnTo>
                    <a:pt x="673" y="659"/>
                  </a:lnTo>
                  <a:lnTo>
                    <a:pt x="673" y="659"/>
                  </a:lnTo>
                  <a:close/>
                  <a:moveTo>
                    <a:pt x="673" y="612"/>
                  </a:moveTo>
                  <a:lnTo>
                    <a:pt x="706" y="612"/>
                  </a:lnTo>
                  <a:lnTo>
                    <a:pt x="706" y="581"/>
                  </a:lnTo>
                  <a:lnTo>
                    <a:pt x="673" y="581"/>
                  </a:lnTo>
                  <a:lnTo>
                    <a:pt x="673" y="612"/>
                  </a:lnTo>
                  <a:lnTo>
                    <a:pt x="673" y="612"/>
                  </a:lnTo>
                  <a:close/>
                  <a:moveTo>
                    <a:pt x="673" y="749"/>
                  </a:moveTo>
                  <a:lnTo>
                    <a:pt x="706" y="749"/>
                  </a:lnTo>
                  <a:lnTo>
                    <a:pt x="706" y="716"/>
                  </a:lnTo>
                  <a:lnTo>
                    <a:pt x="673" y="716"/>
                  </a:lnTo>
                  <a:lnTo>
                    <a:pt x="673" y="749"/>
                  </a:lnTo>
                  <a:lnTo>
                    <a:pt x="673" y="749"/>
                  </a:lnTo>
                  <a:close/>
                  <a:moveTo>
                    <a:pt x="673" y="704"/>
                  </a:moveTo>
                  <a:lnTo>
                    <a:pt x="706" y="704"/>
                  </a:lnTo>
                  <a:lnTo>
                    <a:pt x="706" y="671"/>
                  </a:lnTo>
                  <a:lnTo>
                    <a:pt x="673" y="671"/>
                  </a:lnTo>
                  <a:lnTo>
                    <a:pt x="673" y="704"/>
                  </a:lnTo>
                  <a:lnTo>
                    <a:pt x="673" y="704"/>
                  </a:lnTo>
                  <a:close/>
                  <a:moveTo>
                    <a:pt x="673" y="836"/>
                  </a:moveTo>
                  <a:lnTo>
                    <a:pt x="706" y="836"/>
                  </a:lnTo>
                  <a:lnTo>
                    <a:pt x="706" y="808"/>
                  </a:lnTo>
                  <a:lnTo>
                    <a:pt x="673" y="808"/>
                  </a:lnTo>
                  <a:lnTo>
                    <a:pt x="673" y="836"/>
                  </a:lnTo>
                  <a:lnTo>
                    <a:pt x="673" y="836"/>
                  </a:lnTo>
                  <a:close/>
                  <a:moveTo>
                    <a:pt x="673" y="791"/>
                  </a:moveTo>
                  <a:lnTo>
                    <a:pt x="706" y="791"/>
                  </a:lnTo>
                  <a:lnTo>
                    <a:pt x="706" y="763"/>
                  </a:lnTo>
                  <a:lnTo>
                    <a:pt x="673" y="763"/>
                  </a:lnTo>
                  <a:lnTo>
                    <a:pt x="673" y="791"/>
                  </a:lnTo>
                  <a:lnTo>
                    <a:pt x="673" y="791"/>
                  </a:lnTo>
                  <a:close/>
                  <a:moveTo>
                    <a:pt x="673" y="1105"/>
                  </a:moveTo>
                  <a:lnTo>
                    <a:pt x="706" y="1105"/>
                  </a:lnTo>
                  <a:lnTo>
                    <a:pt x="706" y="1077"/>
                  </a:lnTo>
                  <a:lnTo>
                    <a:pt x="673" y="1077"/>
                  </a:lnTo>
                  <a:lnTo>
                    <a:pt x="673" y="1105"/>
                  </a:lnTo>
                  <a:lnTo>
                    <a:pt x="673" y="1105"/>
                  </a:lnTo>
                  <a:close/>
                  <a:moveTo>
                    <a:pt x="673" y="1061"/>
                  </a:moveTo>
                  <a:lnTo>
                    <a:pt x="706" y="1061"/>
                  </a:lnTo>
                  <a:lnTo>
                    <a:pt x="706" y="1032"/>
                  </a:lnTo>
                  <a:lnTo>
                    <a:pt x="673" y="1032"/>
                  </a:lnTo>
                  <a:lnTo>
                    <a:pt x="673" y="1061"/>
                  </a:lnTo>
                  <a:lnTo>
                    <a:pt x="673" y="1061"/>
                  </a:lnTo>
                  <a:close/>
                  <a:moveTo>
                    <a:pt x="628" y="208"/>
                  </a:moveTo>
                  <a:lnTo>
                    <a:pt x="659" y="208"/>
                  </a:lnTo>
                  <a:lnTo>
                    <a:pt x="659" y="180"/>
                  </a:lnTo>
                  <a:lnTo>
                    <a:pt x="628" y="180"/>
                  </a:lnTo>
                  <a:lnTo>
                    <a:pt x="628" y="208"/>
                  </a:lnTo>
                  <a:lnTo>
                    <a:pt x="628" y="208"/>
                  </a:lnTo>
                  <a:close/>
                  <a:moveTo>
                    <a:pt x="628" y="298"/>
                  </a:moveTo>
                  <a:lnTo>
                    <a:pt x="659" y="298"/>
                  </a:lnTo>
                  <a:lnTo>
                    <a:pt x="659" y="269"/>
                  </a:lnTo>
                  <a:lnTo>
                    <a:pt x="628" y="269"/>
                  </a:lnTo>
                  <a:lnTo>
                    <a:pt x="628" y="298"/>
                  </a:lnTo>
                  <a:lnTo>
                    <a:pt x="628" y="298"/>
                  </a:lnTo>
                  <a:close/>
                  <a:moveTo>
                    <a:pt x="628" y="253"/>
                  </a:moveTo>
                  <a:lnTo>
                    <a:pt x="659" y="253"/>
                  </a:lnTo>
                  <a:lnTo>
                    <a:pt x="659" y="224"/>
                  </a:lnTo>
                  <a:lnTo>
                    <a:pt x="628" y="224"/>
                  </a:lnTo>
                  <a:lnTo>
                    <a:pt x="628" y="253"/>
                  </a:lnTo>
                  <a:lnTo>
                    <a:pt x="628" y="253"/>
                  </a:lnTo>
                  <a:close/>
                  <a:moveTo>
                    <a:pt x="628" y="390"/>
                  </a:moveTo>
                  <a:lnTo>
                    <a:pt x="659" y="390"/>
                  </a:lnTo>
                  <a:lnTo>
                    <a:pt x="659" y="357"/>
                  </a:lnTo>
                  <a:lnTo>
                    <a:pt x="628" y="357"/>
                  </a:lnTo>
                  <a:lnTo>
                    <a:pt x="628" y="390"/>
                  </a:lnTo>
                  <a:lnTo>
                    <a:pt x="628" y="390"/>
                  </a:lnTo>
                  <a:close/>
                  <a:moveTo>
                    <a:pt x="628" y="343"/>
                  </a:moveTo>
                  <a:lnTo>
                    <a:pt x="659" y="343"/>
                  </a:lnTo>
                  <a:lnTo>
                    <a:pt x="659" y="312"/>
                  </a:lnTo>
                  <a:lnTo>
                    <a:pt x="628" y="312"/>
                  </a:lnTo>
                  <a:lnTo>
                    <a:pt x="628" y="343"/>
                  </a:lnTo>
                  <a:lnTo>
                    <a:pt x="628" y="343"/>
                  </a:lnTo>
                  <a:close/>
                  <a:moveTo>
                    <a:pt x="628" y="480"/>
                  </a:moveTo>
                  <a:lnTo>
                    <a:pt x="659" y="480"/>
                  </a:lnTo>
                  <a:lnTo>
                    <a:pt x="659" y="449"/>
                  </a:lnTo>
                  <a:lnTo>
                    <a:pt x="628" y="449"/>
                  </a:lnTo>
                  <a:lnTo>
                    <a:pt x="628" y="480"/>
                  </a:lnTo>
                  <a:lnTo>
                    <a:pt x="628" y="480"/>
                  </a:lnTo>
                  <a:close/>
                  <a:moveTo>
                    <a:pt x="628" y="435"/>
                  </a:moveTo>
                  <a:lnTo>
                    <a:pt x="659" y="435"/>
                  </a:lnTo>
                  <a:lnTo>
                    <a:pt x="659" y="402"/>
                  </a:lnTo>
                  <a:lnTo>
                    <a:pt x="628" y="402"/>
                  </a:lnTo>
                  <a:lnTo>
                    <a:pt x="628" y="435"/>
                  </a:lnTo>
                  <a:lnTo>
                    <a:pt x="628" y="435"/>
                  </a:lnTo>
                  <a:close/>
                  <a:moveTo>
                    <a:pt x="628" y="567"/>
                  </a:moveTo>
                  <a:lnTo>
                    <a:pt x="659" y="567"/>
                  </a:lnTo>
                  <a:lnTo>
                    <a:pt x="659" y="539"/>
                  </a:lnTo>
                  <a:lnTo>
                    <a:pt x="628" y="539"/>
                  </a:lnTo>
                  <a:lnTo>
                    <a:pt x="628" y="567"/>
                  </a:lnTo>
                  <a:lnTo>
                    <a:pt x="628" y="567"/>
                  </a:lnTo>
                  <a:close/>
                  <a:moveTo>
                    <a:pt x="628" y="522"/>
                  </a:moveTo>
                  <a:lnTo>
                    <a:pt x="659" y="522"/>
                  </a:lnTo>
                  <a:lnTo>
                    <a:pt x="659" y="494"/>
                  </a:lnTo>
                  <a:lnTo>
                    <a:pt x="628" y="494"/>
                  </a:lnTo>
                  <a:lnTo>
                    <a:pt x="628" y="522"/>
                  </a:lnTo>
                  <a:lnTo>
                    <a:pt x="628" y="522"/>
                  </a:lnTo>
                  <a:close/>
                  <a:moveTo>
                    <a:pt x="628" y="659"/>
                  </a:moveTo>
                  <a:lnTo>
                    <a:pt x="659" y="659"/>
                  </a:lnTo>
                  <a:lnTo>
                    <a:pt x="659" y="626"/>
                  </a:lnTo>
                  <a:lnTo>
                    <a:pt x="628" y="626"/>
                  </a:lnTo>
                  <a:lnTo>
                    <a:pt x="628" y="659"/>
                  </a:lnTo>
                  <a:lnTo>
                    <a:pt x="628" y="659"/>
                  </a:lnTo>
                  <a:close/>
                  <a:moveTo>
                    <a:pt x="628" y="612"/>
                  </a:moveTo>
                  <a:lnTo>
                    <a:pt x="659" y="612"/>
                  </a:lnTo>
                  <a:lnTo>
                    <a:pt x="659" y="581"/>
                  </a:lnTo>
                  <a:lnTo>
                    <a:pt x="628" y="581"/>
                  </a:lnTo>
                  <a:lnTo>
                    <a:pt x="628" y="612"/>
                  </a:lnTo>
                  <a:lnTo>
                    <a:pt x="628" y="612"/>
                  </a:lnTo>
                  <a:close/>
                  <a:moveTo>
                    <a:pt x="628" y="704"/>
                  </a:moveTo>
                  <a:lnTo>
                    <a:pt x="659" y="704"/>
                  </a:lnTo>
                  <a:lnTo>
                    <a:pt x="659" y="671"/>
                  </a:lnTo>
                  <a:lnTo>
                    <a:pt x="628" y="671"/>
                  </a:lnTo>
                  <a:lnTo>
                    <a:pt x="628" y="704"/>
                  </a:lnTo>
                  <a:lnTo>
                    <a:pt x="628" y="704"/>
                  </a:lnTo>
                  <a:close/>
                  <a:moveTo>
                    <a:pt x="628" y="881"/>
                  </a:moveTo>
                  <a:lnTo>
                    <a:pt x="659" y="881"/>
                  </a:lnTo>
                  <a:lnTo>
                    <a:pt x="659" y="850"/>
                  </a:lnTo>
                  <a:lnTo>
                    <a:pt x="628" y="850"/>
                  </a:lnTo>
                  <a:lnTo>
                    <a:pt x="628" y="881"/>
                  </a:lnTo>
                  <a:lnTo>
                    <a:pt x="628" y="881"/>
                  </a:lnTo>
                  <a:close/>
                  <a:moveTo>
                    <a:pt x="628" y="1105"/>
                  </a:moveTo>
                  <a:lnTo>
                    <a:pt x="659" y="1105"/>
                  </a:lnTo>
                  <a:lnTo>
                    <a:pt x="659" y="1077"/>
                  </a:lnTo>
                  <a:lnTo>
                    <a:pt x="628" y="1077"/>
                  </a:lnTo>
                  <a:lnTo>
                    <a:pt x="628" y="1105"/>
                  </a:lnTo>
                  <a:lnTo>
                    <a:pt x="628" y="1105"/>
                  </a:lnTo>
                  <a:close/>
                  <a:moveTo>
                    <a:pt x="628" y="1061"/>
                  </a:moveTo>
                  <a:lnTo>
                    <a:pt x="659" y="1061"/>
                  </a:lnTo>
                  <a:lnTo>
                    <a:pt x="659" y="1032"/>
                  </a:lnTo>
                  <a:lnTo>
                    <a:pt x="628" y="1032"/>
                  </a:lnTo>
                  <a:lnTo>
                    <a:pt x="628" y="1061"/>
                  </a:lnTo>
                  <a:lnTo>
                    <a:pt x="628" y="1061"/>
                  </a:lnTo>
                  <a:close/>
                  <a:moveTo>
                    <a:pt x="583" y="208"/>
                  </a:moveTo>
                  <a:lnTo>
                    <a:pt x="614" y="208"/>
                  </a:lnTo>
                  <a:lnTo>
                    <a:pt x="614" y="180"/>
                  </a:lnTo>
                  <a:lnTo>
                    <a:pt x="583" y="180"/>
                  </a:lnTo>
                  <a:lnTo>
                    <a:pt x="583" y="208"/>
                  </a:lnTo>
                  <a:lnTo>
                    <a:pt x="583" y="208"/>
                  </a:lnTo>
                  <a:close/>
                  <a:moveTo>
                    <a:pt x="583" y="298"/>
                  </a:moveTo>
                  <a:lnTo>
                    <a:pt x="614" y="298"/>
                  </a:lnTo>
                  <a:lnTo>
                    <a:pt x="614" y="269"/>
                  </a:lnTo>
                  <a:lnTo>
                    <a:pt x="583" y="269"/>
                  </a:lnTo>
                  <a:lnTo>
                    <a:pt x="583" y="298"/>
                  </a:lnTo>
                  <a:lnTo>
                    <a:pt x="583" y="298"/>
                  </a:lnTo>
                  <a:close/>
                  <a:moveTo>
                    <a:pt x="583" y="253"/>
                  </a:moveTo>
                  <a:lnTo>
                    <a:pt x="614" y="253"/>
                  </a:lnTo>
                  <a:lnTo>
                    <a:pt x="614" y="224"/>
                  </a:lnTo>
                  <a:lnTo>
                    <a:pt x="583" y="224"/>
                  </a:lnTo>
                  <a:lnTo>
                    <a:pt x="583" y="253"/>
                  </a:lnTo>
                  <a:lnTo>
                    <a:pt x="583" y="253"/>
                  </a:lnTo>
                  <a:close/>
                  <a:moveTo>
                    <a:pt x="583" y="390"/>
                  </a:moveTo>
                  <a:lnTo>
                    <a:pt x="614" y="390"/>
                  </a:lnTo>
                  <a:lnTo>
                    <a:pt x="614" y="357"/>
                  </a:lnTo>
                  <a:lnTo>
                    <a:pt x="583" y="357"/>
                  </a:lnTo>
                  <a:lnTo>
                    <a:pt x="583" y="390"/>
                  </a:lnTo>
                  <a:lnTo>
                    <a:pt x="583" y="390"/>
                  </a:lnTo>
                  <a:close/>
                  <a:moveTo>
                    <a:pt x="583" y="343"/>
                  </a:moveTo>
                  <a:lnTo>
                    <a:pt x="614" y="343"/>
                  </a:lnTo>
                  <a:lnTo>
                    <a:pt x="614" y="312"/>
                  </a:lnTo>
                  <a:lnTo>
                    <a:pt x="583" y="312"/>
                  </a:lnTo>
                  <a:lnTo>
                    <a:pt x="583" y="343"/>
                  </a:lnTo>
                  <a:lnTo>
                    <a:pt x="583" y="343"/>
                  </a:lnTo>
                  <a:close/>
                  <a:moveTo>
                    <a:pt x="583" y="480"/>
                  </a:moveTo>
                  <a:lnTo>
                    <a:pt x="614" y="480"/>
                  </a:lnTo>
                  <a:lnTo>
                    <a:pt x="614" y="449"/>
                  </a:lnTo>
                  <a:lnTo>
                    <a:pt x="583" y="449"/>
                  </a:lnTo>
                  <a:lnTo>
                    <a:pt x="583" y="480"/>
                  </a:lnTo>
                  <a:lnTo>
                    <a:pt x="583" y="480"/>
                  </a:lnTo>
                  <a:close/>
                  <a:moveTo>
                    <a:pt x="583" y="435"/>
                  </a:moveTo>
                  <a:lnTo>
                    <a:pt x="614" y="435"/>
                  </a:lnTo>
                  <a:lnTo>
                    <a:pt x="614" y="402"/>
                  </a:lnTo>
                  <a:lnTo>
                    <a:pt x="583" y="402"/>
                  </a:lnTo>
                  <a:lnTo>
                    <a:pt x="583" y="435"/>
                  </a:lnTo>
                  <a:lnTo>
                    <a:pt x="583" y="435"/>
                  </a:lnTo>
                  <a:close/>
                  <a:moveTo>
                    <a:pt x="583" y="567"/>
                  </a:moveTo>
                  <a:lnTo>
                    <a:pt x="614" y="567"/>
                  </a:lnTo>
                  <a:lnTo>
                    <a:pt x="614" y="539"/>
                  </a:lnTo>
                  <a:lnTo>
                    <a:pt x="583" y="539"/>
                  </a:lnTo>
                  <a:lnTo>
                    <a:pt x="583" y="567"/>
                  </a:lnTo>
                  <a:lnTo>
                    <a:pt x="583" y="567"/>
                  </a:lnTo>
                  <a:close/>
                  <a:moveTo>
                    <a:pt x="583" y="522"/>
                  </a:moveTo>
                  <a:lnTo>
                    <a:pt x="614" y="522"/>
                  </a:lnTo>
                  <a:lnTo>
                    <a:pt x="614" y="494"/>
                  </a:lnTo>
                  <a:lnTo>
                    <a:pt x="583" y="494"/>
                  </a:lnTo>
                  <a:lnTo>
                    <a:pt x="583" y="522"/>
                  </a:lnTo>
                  <a:lnTo>
                    <a:pt x="583" y="522"/>
                  </a:lnTo>
                  <a:close/>
                  <a:moveTo>
                    <a:pt x="583" y="659"/>
                  </a:moveTo>
                  <a:lnTo>
                    <a:pt x="614" y="659"/>
                  </a:lnTo>
                  <a:lnTo>
                    <a:pt x="614" y="626"/>
                  </a:lnTo>
                  <a:lnTo>
                    <a:pt x="583" y="626"/>
                  </a:lnTo>
                  <a:lnTo>
                    <a:pt x="583" y="659"/>
                  </a:lnTo>
                  <a:lnTo>
                    <a:pt x="583" y="659"/>
                  </a:lnTo>
                  <a:close/>
                  <a:moveTo>
                    <a:pt x="583" y="612"/>
                  </a:moveTo>
                  <a:lnTo>
                    <a:pt x="614" y="612"/>
                  </a:lnTo>
                  <a:lnTo>
                    <a:pt x="614" y="581"/>
                  </a:lnTo>
                  <a:lnTo>
                    <a:pt x="583" y="581"/>
                  </a:lnTo>
                  <a:lnTo>
                    <a:pt x="583" y="612"/>
                  </a:lnTo>
                  <a:lnTo>
                    <a:pt x="583" y="612"/>
                  </a:lnTo>
                  <a:close/>
                  <a:moveTo>
                    <a:pt x="583" y="704"/>
                  </a:moveTo>
                  <a:lnTo>
                    <a:pt x="614" y="704"/>
                  </a:lnTo>
                  <a:lnTo>
                    <a:pt x="614" y="671"/>
                  </a:lnTo>
                  <a:lnTo>
                    <a:pt x="583" y="671"/>
                  </a:lnTo>
                  <a:lnTo>
                    <a:pt x="583" y="704"/>
                  </a:lnTo>
                  <a:lnTo>
                    <a:pt x="583" y="704"/>
                  </a:lnTo>
                  <a:close/>
                  <a:moveTo>
                    <a:pt x="583" y="926"/>
                  </a:moveTo>
                  <a:lnTo>
                    <a:pt x="614" y="926"/>
                  </a:lnTo>
                  <a:lnTo>
                    <a:pt x="614" y="895"/>
                  </a:lnTo>
                  <a:lnTo>
                    <a:pt x="583" y="895"/>
                  </a:lnTo>
                  <a:lnTo>
                    <a:pt x="583" y="926"/>
                  </a:lnTo>
                  <a:lnTo>
                    <a:pt x="583" y="926"/>
                  </a:lnTo>
                  <a:close/>
                  <a:moveTo>
                    <a:pt x="583" y="881"/>
                  </a:moveTo>
                  <a:lnTo>
                    <a:pt x="614" y="881"/>
                  </a:lnTo>
                  <a:lnTo>
                    <a:pt x="614" y="850"/>
                  </a:lnTo>
                  <a:lnTo>
                    <a:pt x="583" y="850"/>
                  </a:lnTo>
                  <a:lnTo>
                    <a:pt x="583" y="881"/>
                  </a:lnTo>
                  <a:lnTo>
                    <a:pt x="583" y="881"/>
                  </a:lnTo>
                  <a:close/>
                  <a:moveTo>
                    <a:pt x="583" y="1018"/>
                  </a:moveTo>
                  <a:lnTo>
                    <a:pt x="614" y="1018"/>
                  </a:lnTo>
                  <a:lnTo>
                    <a:pt x="614" y="985"/>
                  </a:lnTo>
                  <a:lnTo>
                    <a:pt x="583" y="985"/>
                  </a:lnTo>
                  <a:lnTo>
                    <a:pt x="583" y="1018"/>
                  </a:lnTo>
                  <a:lnTo>
                    <a:pt x="583" y="1018"/>
                  </a:lnTo>
                  <a:close/>
                  <a:moveTo>
                    <a:pt x="583" y="973"/>
                  </a:moveTo>
                  <a:lnTo>
                    <a:pt x="614" y="973"/>
                  </a:lnTo>
                  <a:lnTo>
                    <a:pt x="614" y="940"/>
                  </a:lnTo>
                  <a:lnTo>
                    <a:pt x="583" y="940"/>
                  </a:lnTo>
                  <a:lnTo>
                    <a:pt x="583" y="973"/>
                  </a:lnTo>
                  <a:lnTo>
                    <a:pt x="583" y="973"/>
                  </a:lnTo>
                  <a:close/>
                  <a:moveTo>
                    <a:pt x="583" y="1105"/>
                  </a:moveTo>
                  <a:lnTo>
                    <a:pt x="614" y="1105"/>
                  </a:lnTo>
                  <a:lnTo>
                    <a:pt x="614" y="1077"/>
                  </a:lnTo>
                  <a:lnTo>
                    <a:pt x="583" y="1077"/>
                  </a:lnTo>
                  <a:lnTo>
                    <a:pt x="583" y="1105"/>
                  </a:lnTo>
                  <a:lnTo>
                    <a:pt x="583" y="1105"/>
                  </a:lnTo>
                  <a:close/>
                  <a:moveTo>
                    <a:pt x="583" y="1061"/>
                  </a:moveTo>
                  <a:lnTo>
                    <a:pt x="614" y="1061"/>
                  </a:lnTo>
                  <a:lnTo>
                    <a:pt x="614" y="1032"/>
                  </a:lnTo>
                  <a:lnTo>
                    <a:pt x="583" y="1032"/>
                  </a:lnTo>
                  <a:lnTo>
                    <a:pt x="583" y="1061"/>
                  </a:lnTo>
                  <a:lnTo>
                    <a:pt x="583" y="1061"/>
                  </a:lnTo>
                  <a:close/>
                  <a:moveTo>
                    <a:pt x="541" y="208"/>
                  </a:moveTo>
                  <a:lnTo>
                    <a:pt x="569" y="208"/>
                  </a:lnTo>
                  <a:lnTo>
                    <a:pt x="569" y="180"/>
                  </a:lnTo>
                  <a:lnTo>
                    <a:pt x="541" y="180"/>
                  </a:lnTo>
                  <a:lnTo>
                    <a:pt x="541" y="208"/>
                  </a:lnTo>
                  <a:lnTo>
                    <a:pt x="541" y="208"/>
                  </a:lnTo>
                  <a:close/>
                  <a:moveTo>
                    <a:pt x="541" y="298"/>
                  </a:moveTo>
                  <a:lnTo>
                    <a:pt x="569" y="298"/>
                  </a:lnTo>
                  <a:lnTo>
                    <a:pt x="569" y="269"/>
                  </a:lnTo>
                  <a:lnTo>
                    <a:pt x="541" y="269"/>
                  </a:lnTo>
                  <a:lnTo>
                    <a:pt x="541" y="298"/>
                  </a:lnTo>
                  <a:lnTo>
                    <a:pt x="541" y="298"/>
                  </a:lnTo>
                  <a:close/>
                  <a:moveTo>
                    <a:pt x="541" y="253"/>
                  </a:moveTo>
                  <a:lnTo>
                    <a:pt x="569" y="253"/>
                  </a:lnTo>
                  <a:lnTo>
                    <a:pt x="569" y="224"/>
                  </a:lnTo>
                  <a:lnTo>
                    <a:pt x="541" y="224"/>
                  </a:lnTo>
                  <a:lnTo>
                    <a:pt x="541" y="253"/>
                  </a:lnTo>
                  <a:lnTo>
                    <a:pt x="541" y="253"/>
                  </a:lnTo>
                  <a:close/>
                  <a:moveTo>
                    <a:pt x="541" y="390"/>
                  </a:moveTo>
                  <a:lnTo>
                    <a:pt x="569" y="390"/>
                  </a:lnTo>
                  <a:lnTo>
                    <a:pt x="569" y="357"/>
                  </a:lnTo>
                  <a:lnTo>
                    <a:pt x="541" y="357"/>
                  </a:lnTo>
                  <a:lnTo>
                    <a:pt x="541" y="390"/>
                  </a:lnTo>
                  <a:lnTo>
                    <a:pt x="541" y="390"/>
                  </a:lnTo>
                  <a:close/>
                  <a:moveTo>
                    <a:pt x="541" y="343"/>
                  </a:moveTo>
                  <a:lnTo>
                    <a:pt x="569" y="343"/>
                  </a:lnTo>
                  <a:lnTo>
                    <a:pt x="569" y="312"/>
                  </a:lnTo>
                  <a:lnTo>
                    <a:pt x="541" y="312"/>
                  </a:lnTo>
                  <a:lnTo>
                    <a:pt x="541" y="343"/>
                  </a:lnTo>
                  <a:lnTo>
                    <a:pt x="541" y="343"/>
                  </a:lnTo>
                  <a:close/>
                  <a:moveTo>
                    <a:pt x="541" y="480"/>
                  </a:moveTo>
                  <a:lnTo>
                    <a:pt x="569" y="480"/>
                  </a:lnTo>
                  <a:lnTo>
                    <a:pt x="569" y="449"/>
                  </a:lnTo>
                  <a:lnTo>
                    <a:pt x="541" y="449"/>
                  </a:lnTo>
                  <a:lnTo>
                    <a:pt x="541" y="480"/>
                  </a:lnTo>
                  <a:lnTo>
                    <a:pt x="541" y="480"/>
                  </a:lnTo>
                  <a:close/>
                  <a:moveTo>
                    <a:pt x="541" y="435"/>
                  </a:moveTo>
                  <a:lnTo>
                    <a:pt x="569" y="435"/>
                  </a:lnTo>
                  <a:lnTo>
                    <a:pt x="569" y="402"/>
                  </a:lnTo>
                  <a:lnTo>
                    <a:pt x="541" y="402"/>
                  </a:lnTo>
                  <a:lnTo>
                    <a:pt x="541" y="435"/>
                  </a:lnTo>
                  <a:lnTo>
                    <a:pt x="541" y="435"/>
                  </a:lnTo>
                  <a:close/>
                  <a:moveTo>
                    <a:pt x="541" y="567"/>
                  </a:moveTo>
                  <a:lnTo>
                    <a:pt x="569" y="567"/>
                  </a:lnTo>
                  <a:lnTo>
                    <a:pt x="569" y="539"/>
                  </a:lnTo>
                  <a:lnTo>
                    <a:pt x="541" y="539"/>
                  </a:lnTo>
                  <a:lnTo>
                    <a:pt x="541" y="567"/>
                  </a:lnTo>
                  <a:lnTo>
                    <a:pt x="541" y="567"/>
                  </a:lnTo>
                  <a:close/>
                  <a:moveTo>
                    <a:pt x="541" y="522"/>
                  </a:moveTo>
                  <a:lnTo>
                    <a:pt x="569" y="522"/>
                  </a:lnTo>
                  <a:lnTo>
                    <a:pt x="569" y="494"/>
                  </a:lnTo>
                  <a:lnTo>
                    <a:pt x="541" y="494"/>
                  </a:lnTo>
                  <a:lnTo>
                    <a:pt x="541" y="522"/>
                  </a:lnTo>
                  <a:lnTo>
                    <a:pt x="541" y="522"/>
                  </a:lnTo>
                  <a:close/>
                  <a:moveTo>
                    <a:pt x="541" y="659"/>
                  </a:moveTo>
                  <a:lnTo>
                    <a:pt x="569" y="659"/>
                  </a:lnTo>
                  <a:lnTo>
                    <a:pt x="569" y="626"/>
                  </a:lnTo>
                  <a:lnTo>
                    <a:pt x="541" y="626"/>
                  </a:lnTo>
                  <a:lnTo>
                    <a:pt x="541" y="659"/>
                  </a:lnTo>
                  <a:lnTo>
                    <a:pt x="541" y="659"/>
                  </a:lnTo>
                  <a:close/>
                  <a:moveTo>
                    <a:pt x="541" y="612"/>
                  </a:moveTo>
                  <a:lnTo>
                    <a:pt x="569" y="612"/>
                  </a:lnTo>
                  <a:lnTo>
                    <a:pt x="569" y="581"/>
                  </a:lnTo>
                  <a:lnTo>
                    <a:pt x="541" y="581"/>
                  </a:lnTo>
                  <a:lnTo>
                    <a:pt x="541" y="612"/>
                  </a:lnTo>
                  <a:lnTo>
                    <a:pt x="541" y="612"/>
                  </a:lnTo>
                  <a:close/>
                  <a:moveTo>
                    <a:pt x="541" y="704"/>
                  </a:moveTo>
                  <a:lnTo>
                    <a:pt x="569" y="704"/>
                  </a:lnTo>
                  <a:lnTo>
                    <a:pt x="569" y="671"/>
                  </a:lnTo>
                  <a:lnTo>
                    <a:pt x="541" y="671"/>
                  </a:lnTo>
                  <a:lnTo>
                    <a:pt x="541" y="704"/>
                  </a:lnTo>
                  <a:lnTo>
                    <a:pt x="541" y="704"/>
                  </a:lnTo>
                  <a:close/>
                  <a:moveTo>
                    <a:pt x="541" y="926"/>
                  </a:moveTo>
                  <a:lnTo>
                    <a:pt x="569" y="926"/>
                  </a:lnTo>
                  <a:lnTo>
                    <a:pt x="569" y="895"/>
                  </a:lnTo>
                  <a:lnTo>
                    <a:pt x="541" y="895"/>
                  </a:lnTo>
                  <a:lnTo>
                    <a:pt x="541" y="926"/>
                  </a:lnTo>
                  <a:lnTo>
                    <a:pt x="541" y="926"/>
                  </a:lnTo>
                  <a:close/>
                  <a:moveTo>
                    <a:pt x="541" y="881"/>
                  </a:moveTo>
                  <a:lnTo>
                    <a:pt x="569" y="881"/>
                  </a:lnTo>
                  <a:lnTo>
                    <a:pt x="569" y="850"/>
                  </a:lnTo>
                  <a:lnTo>
                    <a:pt x="541" y="850"/>
                  </a:lnTo>
                  <a:lnTo>
                    <a:pt x="541" y="881"/>
                  </a:lnTo>
                  <a:lnTo>
                    <a:pt x="541" y="881"/>
                  </a:lnTo>
                  <a:close/>
                  <a:moveTo>
                    <a:pt x="541" y="1018"/>
                  </a:moveTo>
                  <a:lnTo>
                    <a:pt x="569" y="1018"/>
                  </a:lnTo>
                  <a:lnTo>
                    <a:pt x="569" y="985"/>
                  </a:lnTo>
                  <a:lnTo>
                    <a:pt x="541" y="985"/>
                  </a:lnTo>
                  <a:lnTo>
                    <a:pt x="541" y="1018"/>
                  </a:lnTo>
                  <a:lnTo>
                    <a:pt x="541" y="1018"/>
                  </a:lnTo>
                  <a:close/>
                  <a:moveTo>
                    <a:pt x="541" y="973"/>
                  </a:moveTo>
                  <a:lnTo>
                    <a:pt x="569" y="973"/>
                  </a:lnTo>
                  <a:lnTo>
                    <a:pt x="569" y="940"/>
                  </a:lnTo>
                  <a:lnTo>
                    <a:pt x="541" y="940"/>
                  </a:lnTo>
                  <a:lnTo>
                    <a:pt x="541" y="973"/>
                  </a:lnTo>
                  <a:lnTo>
                    <a:pt x="541" y="973"/>
                  </a:lnTo>
                  <a:close/>
                  <a:moveTo>
                    <a:pt x="541" y="1061"/>
                  </a:moveTo>
                  <a:lnTo>
                    <a:pt x="569" y="1061"/>
                  </a:lnTo>
                  <a:lnTo>
                    <a:pt x="569" y="1032"/>
                  </a:lnTo>
                  <a:lnTo>
                    <a:pt x="541" y="1032"/>
                  </a:lnTo>
                  <a:lnTo>
                    <a:pt x="541" y="1061"/>
                  </a:lnTo>
                  <a:lnTo>
                    <a:pt x="541" y="1061"/>
                  </a:lnTo>
                  <a:close/>
                  <a:moveTo>
                    <a:pt x="496" y="208"/>
                  </a:moveTo>
                  <a:lnTo>
                    <a:pt x="524" y="208"/>
                  </a:lnTo>
                  <a:lnTo>
                    <a:pt x="524" y="180"/>
                  </a:lnTo>
                  <a:lnTo>
                    <a:pt x="496" y="180"/>
                  </a:lnTo>
                  <a:lnTo>
                    <a:pt x="496" y="208"/>
                  </a:lnTo>
                  <a:lnTo>
                    <a:pt x="496" y="208"/>
                  </a:lnTo>
                  <a:close/>
                  <a:moveTo>
                    <a:pt x="496" y="165"/>
                  </a:moveTo>
                  <a:lnTo>
                    <a:pt x="524" y="165"/>
                  </a:lnTo>
                  <a:lnTo>
                    <a:pt x="524" y="132"/>
                  </a:lnTo>
                  <a:lnTo>
                    <a:pt x="496" y="132"/>
                  </a:lnTo>
                  <a:lnTo>
                    <a:pt x="496" y="165"/>
                  </a:lnTo>
                  <a:lnTo>
                    <a:pt x="496" y="165"/>
                  </a:lnTo>
                  <a:close/>
                  <a:moveTo>
                    <a:pt x="496" y="298"/>
                  </a:moveTo>
                  <a:lnTo>
                    <a:pt x="524" y="298"/>
                  </a:lnTo>
                  <a:lnTo>
                    <a:pt x="524" y="269"/>
                  </a:lnTo>
                  <a:lnTo>
                    <a:pt x="496" y="269"/>
                  </a:lnTo>
                  <a:lnTo>
                    <a:pt x="496" y="298"/>
                  </a:lnTo>
                  <a:lnTo>
                    <a:pt x="496" y="298"/>
                  </a:lnTo>
                  <a:close/>
                  <a:moveTo>
                    <a:pt x="496" y="253"/>
                  </a:moveTo>
                  <a:lnTo>
                    <a:pt x="524" y="253"/>
                  </a:lnTo>
                  <a:lnTo>
                    <a:pt x="524" y="224"/>
                  </a:lnTo>
                  <a:lnTo>
                    <a:pt x="496" y="224"/>
                  </a:lnTo>
                  <a:lnTo>
                    <a:pt x="496" y="253"/>
                  </a:lnTo>
                  <a:lnTo>
                    <a:pt x="496" y="253"/>
                  </a:lnTo>
                  <a:close/>
                  <a:moveTo>
                    <a:pt x="496" y="390"/>
                  </a:moveTo>
                  <a:lnTo>
                    <a:pt x="524" y="390"/>
                  </a:lnTo>
                  <a:lnTo>
                    <a:pt x="524" y="357"/>
                  </a:lnTo>
                  <a:lnTo>
                    <a:pt x="496" y="357"/>
                  </a:lnTo>
                  <a:lnTo>
                    <a:pt x="496" y="390"/>
                  </a:lnTo>
                  <a:lnTo>
                    <a:pt x="496" y="390"/>
                  </a:lnTo>
                  <a:close/>
                  <a:moveTo>
                    <a:pt x="496" y="343"/>
                  </a:moveTo>
                  <a:lnTo>
                    <a:pt x="524" y="343"/>
                  </a:lnTo>
                  <a:lnTo>
                    <a:pt x="524" y="312"/>
                  </a:lnTo>
                  <a:lnTo>
                    <a:pt x="496" y="312"/>
                  </a:lnTo>
                  <a:lnTo>
                    <a:pt x="496" y="343"/>
                  </a:lnTo>
                  <a:lnTo>
                    <a:pt x="496" y="343"/>
                  </a:lnTo>
                  <a:close/>
                  <a:moveTo>
                    <a:pt x="496" y="480"/>
                  </a:moveTo>
                  <a:lnTo>
                    <a:pt x="524" y="480"/>
                  </a:lnTo>
                  <a:lnTo>
                    <a:pt x="524" y="449"/>
                  </a:lnTo>
                  <a:lnTo>
                    <a:pt x="496" y="449"/>
                  </a:lnTo>
                  <a:lnTo>
                    <a:pt x="496" y="480"/>
                  </a:lnTo>
                  <a:lnTo>
                    <a:pt x="496" y="480"/>
                  </a:lnTo>
                  <a:close/>
                  <a:moveTo>
                    <a:pt x="496" y="435"/>
                  </a:moveTo>
                  <a:lnTo>
                    <a:pt x="524" y="435"/>
                  </a:lnTo>
                  <a:lnTo>
                    <a:pt x="524" y="402"/>
                  </a:lnTo>
                  <a:lnTo>
                    <a:pt x="496" y="402"/>
                  </a:lnTo>
                  <a:lnTo>
                    <a:pt x="496" y="435"/>
                  </a:lnTo>
                  <a:lnTo>
                    <a:pt x="496" y="435"/>
                  </a:lnTo>
                  <a:close/>
                  <a:moveTo>
                    <a:pt x="496" y="567"/>
                  </a:moveTo>
                  <a:lnTo>
                    <a:pt x="524" y="567"/>
                  </a:lnTo>
                  <a:lnTo>
                    <a:pt x="524" y="539"/>
                  </a:lnTo>
                  <a:lnTo>
                    <a:pt x="496" y="539"/>
                  </a:lnTo>
                  <a:lnTo>
                    <a:pt x="496" y="567"/>
                  </a:lnTo>
                  <a:lnTo>
                    <a:pt x="496" y="567"/>
                  </a:lnTo>
                  <a:close/>
                  <a:moveTo>
                    <a:pt x="496" y="522"/>
                  </a:moveTo>
                  <a:lnTo>
                    <a:pt x="524" y="522"/>
                  </a:lnTo>
                  <a:lnTo>
                    <a:pt x="524" y="494"/>
                  </a:lnTo>
                  <a:lnTo>
                    <a:pt x="496" y="494"/>
                  </a:lnTo>
                  <a:lnTo>
                    <a:pt x="496" y="522"/>
                  </a:lnTo>
                  <a:lnTo>
                    <a:pt x="496" y="522"/>
                  </a:lnTo>
                  <a:close/>
                  <a:moveTo>
                    <a:pt x="496" y="659"/>
                  </a:moveTo>
                  <a:lnTo>
                    <a:pt x="524" y="659"/>
                  </a:lnTo>
                  <a:lnTo>
                    <a:pt x="524" y="626"/>
                  </a:lnTo>
                  <a:lnTo>
                    <a:pt x="496" y="626"/>
                  </a:lnTo>
                  <a:lnTo>
                    <a:pt x="496" y="659"/>
                  </a:lnTo>
                  <a:lnTo>
                    <a:pt x="496" y="659"/>
                  </a:lnTo>
                  <a:close/>
                  <a:moveTo>
                    <a:pt x="496" y="612"/>
                  </a:moveTo>
                  <a:lnTo>
                    <a:pt x="524" y="612"/>
                  </a:lnTo>
                  <a:lnTo>
                    <a:pt x="524" y="581"/>
                  </a:lnTo>
                  <a:lnTo>
                    <a:pt x="496" y="581"/>
                  </a:lnTo>
                  <a:lnTo>
                    <a:pt x="496" y="612"/>
                  </a:lnTo>
                  <a:lnTo>
                    <a:pt x="496" y="612"/>
                  </a:lnTo>
                  <a:close/>
                  <a:moveTo>
                    <a:pt x="496" y="749"/>
                  </a:moveTo>
                  <a:lnTo>
                    <a:pt x="524" y="749"/>
                  </a:lnTo>
                  <a:lnTo>
                    <a:pt x="524" y="716"/>
                  </a:lnTo>
                  <a:lnTo>
                    <a:pt x="496" y="716"/>
                  </a:lnTo>
                  <a:lnTo>
                    <a:pt x="496" y="749"/>
                  </a:lnTo>
                  <a:lnTo>
                    <a:pt x="496" y="749"/>
                  </a:lnTo>
                  <a:close/>
                  <a:moveTo>
                    <a:pt x="496" y="704"/>
                  </a:moveTo>
                  <a:lnTo>
                    <a:pt x="524" y="704"/>
                  </a:lnTo>
                  <a:lnTo>
                    <a:pt x="524" y="671"/>
                  </a:lnTo>
                  <a:lnTo>
                    <a:pt x="496" y="671"/>
                  </a:lnTo>
                  <a:lnTo>
                    <a:pt x="496" y="704"/>
                  </a:lnTo>
                  <a:lnTo>
                    <a:pt x="496" y="704"/>
                  </a:lnTo>
                  <a:close/>
                  <a:moveTo>
                    <a:pt x="496" y="836"/>
                  </a:moveTo>
                  <a:lnTo>
                    <a:pt x="524" y="836"/>
                  </a:lnTo>
                  <a:lnTo>
                    <a:pt x="524" y="808"/>
                  </a:lnTo>
                  <a:lnTo>
                    <a:pt x="496" y="808"/>
                  </a:lnTo>
                  <a:lnTo>
                    <a:pt x="496" y="836"/>
                  </a:lnTo>
                  <a:lnTo>
                    <a:pt x="496" y="836"/>
                  </a:lnTo>
                  <a:close/>
                  <a:moveTo>
                    <a:pt x="496" y="791"/>
                  </a:moveTo>
                  <a:lnTo>
                    <a:pt x="524" y="791"/>
                  </a:lnTo>
                  <a:lnTo>
                    <a:pt x="524" y="763"/>
                  </a:lnTo>
                  <a:lnTo>
                    <a:pt x="496" y="763"/>
                  </a:lnTo>
                  <a:lnTo>
                    <a:pt x="496" y="791"/>
                  </a:lnTo>
                  <a:lnTo>
                    <a:pt x="496" y="791"/>
                  </a:lnTo>
                  <a:close/>
                  <a:moveTo>
                    <a:pt x="496" y="926"/>
                  </a:moveTo>
                  <a:lnTo>
                    <a:pt x="524" y="926"/>
                  </a:lnTo>
                  <a:lnTo>
                    <a:pt x="524" y="895"/>
                  </a:lnTo>
                  <a:lnTo>
                    <a:pt x="496" y="895"/>
                  </a:lnTo>
                  <a:lnTo>
                    <a:pt x="496" y="926"/>
                  </a:lnTo>
                  <a:lnTo>
                    <a:pt x="496" y="926"/>
                  </a:lnTo>
                  <a:close/>
                  <a:moveTo>
                    <a:pt x="496" y="881"/>
                  </a:moveTo>
                  <a:lnTo>
                    <a:pt x="524" y="881"/>
                  </a:lnTo>
                  <a:lnTo>
                    <a:pt x="524" y="850"/>
                  </a:lnTo>
                  <a:lnTo>
                    <a:pt x="496" y="850"/>
                  </a:lnTo>
                  <a:lnTo>
                    <a:pt x="496" y="881"/>
                  </a:lnTo>
                  <a:lnTo>
                    <a:pt x="496" y="881"/>
                  </a:lnTo>
                  <a:close/>
                  <a:moveTo>
                    <a:pt x="496" y="1018"/>
                  </a:moveTo>
                  <a:lnTo>
                    <a:pt x="524" y="1018"/>
                  </a:lnTo>
                  <a:lnTo>
                    <a:pt x="524" y="985"/>
                  </a:lnTo>
                  <a:lnTo>
                    <a:pt x="496" y="985"/>
                  </a:lnTo>
                  <a:lnTo>
                    <a:pt x="496" y="1018"/>
                  </a:lnTo>
                  <a:lnTo>
                    <a:pt x="496" y="1018"/>
                  </a:lnTo>
                  <a:close/>
                  <a:moveTo>
                    <a:pt x="496" y="973"/>
                  </a:moveTo>
                  <a:lnTo>
                    <a:pt x="524" y="973"/>
                  </a:lnTo>
                  <a:lnTo>
                    <a:pt x="524" y="940"/>
                  </a:lnTo>
                  <a:lnTo>
                    <a:pt x="496" y="940"/>
                  </a:lnTo>
                  <a:lnTo>
                    <a:pt x="496" y="973"/>
                  </a:lnTo>
                  <a:lnTo>
                    <a:pt x="496" y="973"/>
                  </a:lnTo>
                  <a:close/>
                  <a:moveTo>
                    <a:pt x="449" y="208"/>
                  </a:moveTo>
                  <a:lnTo>
                    <a:pt x="479" y="208"/>
                  </a:lnTo>
                  <a:lnTo>
                    <a:pt x="479" y="180"/>
                  </a:lnTo>
                  <a:lnTo>
                    <a:pt x="449" y="180"/>
                  </a:lnTo>
                  <a:lnTo>
                    <a:pt x="449" y="208"/>
                  </a:lnTo>
                  <a:lnTo>
                    <a:pt x="449" y="208"/>
                  </a:lnTo>
                  <a:close/>
                  <a:moveTo>
                    <a:pt x="449" y="165"/>
                  </a:moveTo>
                  <a:lnTo>
                    <a:pt x="479" y="165"/>
                  </a:lnTo>
                  <a:lnTo>
                    <a:pt x="479" y="132"/>
                  </a:lnTo>
                  <a:lnTo>
                    <a:pt x="449" y="132"/>
                  </a:lnTo>
                  <a:lnTo>
                    <a:pt x="449" y="165"/>
                  </a:lnTo>
                  <a:lnTo>
                    <a:pt x="449" y="165"/>
                  </a:lnTo>
                  <a:close/>
                  <a:moveTo>
                    <a:pt x="449" y="298"/>
                  </a:moveTo>
                  <a:lnTo>
                    <a:pt x="479" y="298"/>
                  </a:lnTo>
                  <a:lnTo>
                    <a:pt x="479" y="269"/>
                  </a:lnTo>
                  <a:lnTo>
                    <a:pt x="449" y="269"/>
                  </a:lnTo>
                  <a:lnTo>
                    <a:pt x="449" y="298"/>
                  </a:lnTo>
                  <a:lnTo>
                    <a:pt x="449" y="298"/>
                  </a:lnTo>
                  <a:close/>
                  <a:moveTo>
                    <a:pt x="449" y="253"/>
                  </a:moveTo>
                  <a:lnTo>
                    <a:pt x="479" y="253"/>
                  </a:lnTo>
                  <a:lnTo>
                    <a:pt x="479" y="224"/>
                  </a:lnTo>
                  <a:lnTo>
                    <a:pt x="449" y="224"/>
                  </a:lnTo>
                  <a:lnTo>
                    <a:pt x="449" y="253"/>
                  </a:lnTo>
                  <a:lnTo>
                    <a:pt x="449" y="253"/>
                  </a:lnTo>
                  <a:close/>
                  <a:moveTo>
                    <a:pt x="449" y="390"/>
                  </a:moveTo>
                  <a:lnTo>
                    <a:pt x="479" y="390"/>
                  </a:lnTo>
                  <a:lnTo>
                    <a:pt x="479" y="357"/>
                  </a:lnTo>
                  <a:lnTo>
                    <a:pt x="449" y="357"/>
                  </a:lnTo>
                  <a:lnTo>
                    <a:pt x="449" y="390"/>
                  </a:lnTo>
                  <a:lnTo>
                    <a:pt x="449" y="390"/>
                  </a:lnTo>
                  <a:close/>
                  <a:moveTo>
                    <a:pt x="449" y="343"/>
                  </a:moveTo>
                  <a:lnTo>
                    <a:pt x="479" y="343"/>
                  </a:lnTo>
                  <a:lnTo>
                    <a:pt x="479" y="312"/>
                  </a:lnTo>
                  <a:lnTo>
                    <a:pt x="449" y="312"/>
                  </a:lnTo>
                  <a:lnTo>
                    <a:pt x="449" y="343"/>
                  </a:lnTo>
                  <a:lnTo>
                    <a:pt x="449" y="343"/>
                  </a:lnTo>
                  <a:close/>
                  <a:moveTo>
                    <a:pt x="449" y="480"/>
                  </a:moveTo>
                  <a:lnTo>
                    <a:pt x="479" y="480"/>
                  </a:lnTo>
                  <a:lnTo>
                    <a:pt x="479" y="449"/>
                  </a:lnTo>
                  <a:lnTo>
                    <a:pt x="449" y="449"/>
                  </a:lnTo>
                  <a:lnTo>
                    <a:pt x="449" y="480"/>
                  </a:lnTo>
                  <a:lnTo>
                    <a:pt x="449" y="480"/>
                  </a:lnTo>
                  <a:close/>
                  <a:moveTo>
                    <a:pt x="449" y="435"/>
                  </a:moveTo>
                  <a:lnTo>
                    <a:pt x="479" y="435"/>
                  </a:lnTo>
                  <a:lnTo>
                    <a:pt x="479" y="402"/>
                  </a:lnTo>
                  <a:lnTo>
                    <a:pt x="449" y="402"/>
                  </a:lnTo>
                  <a:lnTo>
                    <a:pt x="449" y="435"/>
                  </a:lnTo>
                  <a:lnTo>
                    <a:pt x="449" y="435"/>
                  </a:lnTo>
                  <a:close/>
                  <a:moveTo>
                    <a:pt x="449" y="567"/>
                  </a:moveTo>
                  <a:lnTo>
                    <a:pt x="479" y="567"/>
                  </a:lnTo>
                  <a:lnTo>
                    <a:pt x="479" y="539"/>
                  </a:lnTo>
                  <a:lnTo>
                    <a:pt x="449" y="539"/>
                  </a:lnTo>
                  <a:lnTo>
                    <a:pt x="449" y="567"/>
                  </a:lnTo>
                  <a:lnTo>
                    <a:pt x="449" y="567"/>
                  </a:lnTo>
                  <a:close/>
                  <a:moveTo>
                    <a:pt x="449" y="522"/>
                  </a:moveTo>
                  <a:lnTo>
                    <a:pt x="479" y="522"/>
                  </a:lnTo>
                  <a:lnTo>
                    <a:pt x="479" y="494"/>
                  </a:lnTo>
                  <a:lnTo>
                    <a:pt x="449" y="494"/>
                  </a:lnTo>
                  <a:lnTo>
                    <a:pt x="449" y="522"/>
                  </a:lnTo>
                  <a:lnTo>
                    <a:pt x="449" y="522"/>
                  </a:lnTo>
                  <a:close/>
                  <a:moveTo>
                    <a:pt x="449" y="659"/>
                  </a:moveTo>
                  <a:lnTo>
                    <a:pt x="479" y="659"/>
                  </a:lnTo>
                  <a:lnTo>
                    <a:pt x="479" y="626"/>
                  </a:lnTo>
                  <a:lnTo>
                    <a:pt x="449" y="626"/>
                  </a:lnTo>
                  <a:lnTo>
                    <a:pt x="449" y="659"/>
                  </a:lnTo>
                  <a:lnTo>
                    <a:pt x="449" y="659"/>
                  </a:lnTo>
                  <a:close/>
                  <a:moveTo>
                    <a:pt x="449" y="612"/>
                  </a:moveTo>
                  <a:lnTo>
                    <a:pt x="479" y="612"/>
                  </a:lnTo>
                  <a:lnTo>
                    <a:pt x="479" y="581"/>
                  </a:lnTo>
                  <a:lnTo>
                    <a:pt x="449" y="581"/>
                  </a:lnTo>
                  <a:lnTo>
                    <a:pt x="449" y="612"/>
                  </a:lnTo>
                  <a:lnTo>
                    <a:pt x="449" y="612"/>
                  </a:lnTo>
                  <a:close/>
                  <a:moveTo>
                    <a:pt x="449" y="749"/>
                  </a:moveTo>
                  <a:lnTo>
                    <a:pt x="479" y="749"/>
                  </a:lnTo>
                  <a:lnTo>
                    <a:pt x="479" y="716"/>
                  </a:lnTo>
                  <a:lnTo>
                    <a:pt x="449" y="716"/>
                  </a:lnTo>
                  <a:lnTo>
                    <a:pt x="449" y="749"/>
                  </a:lnTo>
                  <a:lnTo>
                    <a:pt x="449" y="749"/>
                  </a:lnTo>
                  <a:close/>
                  <a:moveTo>
                    <a:pt x="449" y="704"/>
                  </a:moveTo>
                  <a:lnTo>
                    <a:pt x="479" y="704"/>
                  </a:lnTo>
                  <a:lnTo>
                    <a:pt x="479" y="671"/>
                  </a:lnTo>
                  <a:lnTo>
                    <a:pt x="449" y="671"/>
                  </a:lnTo>
                  <a:lnTo>
                    <a:pt x="449" y="704"/>
                  </a:lnTo>
                  <a:lnTo>
                    <a:pt x="449" y="704"/>
                  </a:lnTo>
                  <a:close/>
                  <a:moveTo>
                    <a:pt x="449" y="836"/>
                  </a:moveTo>
                  <a:lnTo>
                    <a:pt x="479" y="836"/>
                  </a:lnTo>
                  <a:lnTo>
                    <a:pt x="479" y="808"/>
                  </a:lnTo>
                  <a:lnTo>
                    <a:pt x="449" y="808"/>
                  </a:lnTo>
                  <a:lnTo>
                    <a:pt x="449" y="836"/>
                  </a:lnTo>
                  <a:lnTo>
                    <a:pt x="449" y="836"/>
                  </a:lnTo>
                  <a:close/>
                  <a:moveTo>
                    <a:pt x="449" y="791"/>
                  </a:moveTo>
                  <a:lnTo>
                    <a:pt x="479" y="791"/>
                  </a:lnTo>
                  <a:lnTo>
                    <a:pt x="479" y="763"/>
                  </a:lnTo>
                  <a:lnTo>
                    <a:pt x="449" y="763"/>
                  </a:lnTo>
                  <a:lnTo>
                    <a:pt x="449" y="791"/>
                  </a:lnTo>
                  <a:lnTo>
                    <a:pt x="449" y="791"/>
                  </a:lnTo>
                  <a:close/>
                  <a:moveTo>
                    <a:pt x="449" y="926"/>
                  </a:moveTo>
                  <a:lnTo>
                    <a:pt x="479" y="926"/>
                  </a:lnTo>
                  <a:lnTo>
                    <a:pt x="479" y="895"/>
                  </a:lnTo>
                  <a:lnTo>
                    <a:pt x="449" y="895"/>
                  </a:lnTo>
                  <a:lnTo>
                    <a:pt x="449" y="926"/>
                  </a:lnTo>
                  <a:lnTo>
                    <a:pt x="449" y="926"/>
                  </a:lnTo>
                  <a:close/>
                  <a:moveTo>
                    <a:pt x="449" y="881"/>
                  </a:moveTo>
                  <a:lnTo>
                    <a:pt x="479" y="881"/>
                  </a:lnTo>
                  <a:lnTo>
                    <a:pt x="479" y="850"/>
                  </a:lnTo>
                  <a:lnTo>
                    <a:pt x="449" y="850"/>
                  </a:lnTo>
                  <a:lnTo>
                    <a:pt x="449" y="881"/>
                  </a:lnTo>
                  <a:lnTo>
                    <a:pt x="449" y="881"/>
                  </a:lnTo>
                  <a:close/>
                  <a:moveTo>
                    <a:pt x="404" y="208"/>
                  </a:moveTo>
                  <a:lnTo>
                    <a:pt x="437" y="208"/>
                  </a:lnTo>
                  <a:lnTo>
                    <a:pt x="437" y="180"/>
                  </a:lnTo>
                  <a:lnTo>
                    <a:pt x="404" y="180"/>
                  </a:lnTo>
                  <a:lnTo>
                    <a:pt x="404" y="208"/>
                  </a:lnTo>
                  <a:lnTo>
                    <a:pt x="404" y="208"/>
                  </a:lnTo>
                  <a:close/>
                  <a:moveTo>
                    <a:pt x="404" y="165"/>
                  </a:moveTo>
                  <a:lnTo>
                    <a:pt x="437" y="165"/>
                  </a:lnTo>
                  <a:lnTo>
                    <a:pt x="437" y="132"/>
                  </a:lnTo>
                  <a:lnTo>
                    <a:pt x="404" y="132"/>
                  </a:lnTo>
                  <a:lnTo>
                    <a:pt x="404" y="165"/>
                  </a:lnTo>
                  <a:lnTo>
                    <a:pt x="404" y="165"/>
                  </a:lnTo>
                  <a:close/>
                  <a:moveTo>
                    <a:pt x="404" y="298"/>
                  </a:moveTo>
                  <a:lnTo>
                    <a:pt x="437" y="298"/>
                  </a:lnTo>
                  <a:lnTo>
                    <a:pt x="437" y="269"/>
                  </a:lnTo>
                  <a:lnTo>
                    <a:pt x="404" y="269"/>
                  </a:lnTo>
                  <a:lnTo>
                    <a:pt x="404" y="298"/>
                  </a:lnTo>
                  <a:lnTo>
                    <a:pt x="404" y="298"/>
                  </a:lnTo>
                  <a:close/>
                  <a:moveTo>
                    <a:pt x="404" y="253"/>
                  </a:moveTo>
                  <a:lnTo>
                    <a:pt x="437" y="253"/>
                  </a:lnTo>
                  <a:lnTo>
                    <a:pt x="437" y="224"/>
                  </a:lnTo>
                  <a:lnTo>
                    <a:pt x="404" y="224"/>
                  </a:lnTo>
                  <a:lnTo>
                    <a:pt x="404" y="253"/>
                  </a:lnTo>
                  <a:lnTo>
                    <a:pt x="404" y="253"/>
                  </a:lnTo>
                  <a:close/>
                  <a:moveTo>
                    <a:pt x="404" y="390"/>
                  </a:moveTo>
                  <a:lnTo>
                    <a:pt x="437" y="390"/>
                  </a:lnTo>
                  <a:lnTo>
                    <a:pt x="437" y="357"/>
                  </a:lnTo>
                  <a:lnTo>
                    <a:pt x="404" y="357"/>
                  </a:lnTo>
                  <a:lnTo>
                    <a:pt x="404" y="390"/>
                  </a:lnTo>
                  <a:lnTo>
                    <a:pt x="404" y="390"/>
                  </a:lnTo>
                  <a:close/>
                  <a:moveTo>
                    <a:pt x="404" y="343"/>
                  </a:moveTo>
                  <a:lnTo>
                    <a:pt x="437" y="343"/>
                  </a:lnTo>
                  <a:lnTo>
                    <a:pt x="437" y="312"/>
                  </a:lnTo>
                  <a:lnTo>
                    <a:pt x="404" y="312"/>
                  </a:lnTo>
                  <a:lnTo>
                    <a:pt x="404" y="343"/>
                  </a:lnTo>
                  <a:lnTo>
                    <a:pt x="404" y="343"/>
                  </a:lnTo>
                  <a:close/>
                  <a:moveTo>
                    <a:pt x="404" y="480"/>
                  </a:moveTo>
                  <a:lnTo>
                    <a:pt x="437" y="480"/>
                  </a:lnTo>
                  <a:lnTo>
                    <a:pt x="437" y="449"/>
                  </a:lnTo>
                  <a:lnTo>
                    <a:pt x="404" y="449"/>
                  </a:lnTo>
                  <a:lnTo>
                    <a:pt x="404" y="480"/>
                  </a:lnTo>
                  <a:lnTo>
                    <a:pt x="404" y="480"/>
                  </a:lnTo>
                  <a:close/>
                  <a:moveTo>
                    <a:pt x="404" y="435"/>
                  </a:moveTo>
                  <a:lnTo>
                    <a:pt x="437" y="435"/>
                  </a:lnTo>
                  <a:lnTo>
                    <a:pt x="437" y="402"/>
                  </a:lnTo>
                  <a:lnTo>
                    <a:pt x="404" y="402"/>
                  </a:lnTo>
                  <a:lnTo>
                    <a:pt x="404" y="435"/>
                  </a:lnTo>
                  <a:lnTo>
                    <a:pt x="404" y="435"/>
                  </a:lnTo>
                  <a:close/>
                  <a:moveTo>
                    <a:pt x="404" y="567"/>
                  </a:moveTo>
                  <a:lnTo>
                    <a:pt x="437" y="567"/>
                  </a:lnTo>
                  <a:lnTo>
                    <a:pt x="437" y="539"/>
                  </a:lnTo>
                  <a:lnTo>
                    <a:pt x="404" y="539"/>
                  </a:lnTo>
                  <a:lnTo>
                    <a:pt x="404" y="567"/>
                  </a:lnTo>
                  <a:lnTo>
                    <a:pt x="404" y="567"/>
                  </a:lnTo>
                  <a:close/>
                  <a:moveTo>
                    <a:pt x="404" y="522"/>
                  </a:moveTo>
                  <a:lnTo>
                    <a:pt x="437" y="522"/>
                  </a:lnTo>
                  <a:lnTo>
                    <a:pt x="437" y="494"/>
                  </a:lnTo>
                  <a:lnTo>
                    <a:pt x="404" y="494"/>
                  </a:lnTo>
                  <a:lnTo>
                    <a:pt x="404" y="522"/>
                  </a:lnTo>
                  <a:lnTo>
                    <a:pt x="404" y="522"/>
                  </a:lnTo>
                  <a:close/>
                  <a:moveTo>
                    <a:pt x="404" y="659"/>
                  </a:moveTo>
                  <a:lnTo>
                    <a:pt x="437" y="659"/>
                  </a:lnTo>
                  <a:lnTo>
                    <a:pt x="437" y="626"/>
                  </a:lnTo>
                  <a:lnTo>
                    <a:pt x="404" y="626"/>
                  </a:lnTo>
                  <a:lnTo>
                    <a:pt x="404" y="659"/>
                  </a:lnTo>
                  <a:lnTo>
                    <a:pt x="404" y="659"/>
                  </a:lnTo>
                  <a:close/>
                  <a:moveTo>
                    <a:pt x="404" y="612"/>
                  </a:moveTo>
                  <a:lnTo>
                    <a:pt x="437" y="612"/>
                  </a:lnTo>
                  <a:lnTo>
                    <a:pt x="437" y="581"/>
                  </a:lnTo>
                  <a:lnTo>
                    <a:pt x="404" y="581"/>
                  </a:lnTo>
                  <a:lnTo>
                    <a:pt x="404" y="612"/>
                  </a:lnTo>
                  <a:lnTo>
                    <a:pt x="404" y="612"/>
                  </a:lnTo>
                  <a:close/>
                  <a:moveTo>
                    <a:pt x="404" y="749"/>
                  </a:moveTo>
                  <a:lnTo>
                    <a:pt x="437" y="749"/>
                  </a:lnTo>
                  <a:lnTo>
                    <a:pt x="437" y="716"/>
                  </a:lnTo>
                  <a:lnTo>
                    <a:pt x="404" y="716"/>
                  </a:lnTo>
                  <a:lnTo>
                    <a:pt x="404" y="749"/>
                  </a:lnTo>
                  <a:lnTo>
                    <a:pt x="404" y="749"/>
                  </a:lnTo>
                  <a:close/>
                  <a:moveTo>
                    <a:pt x="404" y="704"/>
                  </a:moveTo>
                  <a:lnTo>
                    <a:pt x="437" y="704"/>
                  </a:lnTo>
                  <a:lnTo>
                    <a:pt x="437" y="671"/>
                  </a:lnTo>
                  <a:lnTo>
                    <a:pt x="404" y="671"/>
                  </a:lnTo>
                  <a:lnTo>
                    <a:pt x="404" y="704"/>
                  </a:lnTo>
                  <a:lnTo>
                    <a:pt x="404" y="704"/>
                  </a:lnTo>
                  <a:close/>
                  <a:moveTo>
                    <a:pt x="404" y="836"/>
                  </a:moveTo>
                  <a:lnTo>
                    <a:pt x="437" y="836"/>
                  </a:lnTo>
                  <a:lnTo>
                    <a:pt x="437" y="808"/>
                  </a:lnTo>
                  <a:lnTo>
                    <a:pt x="404" y="808"/>
                  </a:lnTo>
                  <a:lnTo>
                    <a:pt x="404" y="836"/>
                  </a:lnTo>
                  <a:lnTo>
                    <a:pt x="404" y="836"/>
                  </a:lnTo>
                  <a:close/>
                  <a:moveTo>
                    <a:pt x="404" y="791"/>
                  </a:moveTo>
                  <a:lnTo>
                    <a:pt x="437" y="791"/>
                  </a:lnTo>
                  <a:lnTo>
                    <a:pt x="437" y="763"/>
                  </a:lnTo>
                  <a:lnTo>
                    <a:pt x="404" y="763"/>
                  </a:lnTo>
                  <a:lnTo>
                    <a:pt x="404" y="791"/>
                  </a:lnTo>
                  <a:lnTo>
                    <a:pt x="404" y="791"/>
                  </a:lnTo>
                  <a:close/>
                  <a:moveTo>
                    <a:pt x="404" y="881"/>
                  </a:moveTo>
                  <a:lnTo>
                    <a:pt x="437" y="881"/>
                  </a:lnTo>
                  <a:lnTo>
                    <a:pt x="437" y="850"/>
                  </a:lnTo>
                  <a:lnTo>
                    <a:pt x="404" y="850"/>
                  </a:lnTo>
                  <a:lnTo>
                    <a:pt x="404" y="881"/>
                  </a:lnTo>
                  <a:lnTo>
                    <a:pt x="404" y="881"/>
                  </a:lnTo>
                  <a:close/>
                  <a:moveTo>
                    <a:pt x="404" y="973"/>
                  </a:moveTo>
                  <a:lnTo>
                    <a:pt x="437" y="973"/>
                  </a:lnTo>
                  <a:lnTo>
                    <a:pt x="437" y="940"/>
                  </a:lnTo>
                  <a:lnTo>
                    <a:pt x="404" y="940"/>
                  </a:lnTo>
                  <a:lnTo>
                    <a:pt x="404" y="973"/>
                  </a:lnTo>
                  <a:lnTo>
                    <a:pt x="404" y="973"/>
                  </a:lnTo>
                  <a:close/>
                  <a:moveTo>
                    <a:pt x="359" y="208"/>
                  </a:moveTo>
                  <a:lnTo>
                    <a:pt x="392" y="208"/>
                  </a:lnTo>
                  <a:lnTo>
                    <a:pt x="392" y="180"/>
                  </a:lnTo>
                  <a:lnTo>
                    <a:pt x="359" y="180"/>
                  </a:lnTo>
                  <a:lnTo>
                    <a:pt x="359" y="208"/>
                  </a:lnTo>
                  <a:lnTo>
                    <a:pt x="359" y="208"/>
                  </a:lnTo>
                  <a:close/>
                  <a:moveTo>
                    <a:pt x="359" y="165"/>
                  </a:moveTo>
                  <a:lnTo>
                    <a:pt x="392" y="165"/>
                  </a:lnTo>
                  <a:lnTo>
                    <a:pt x="392" y="132"/>
                  </a:lnTo>
                  <a:lnTo>
                    <a:pt x="359" y="132"/>
                  </a:lnTo>
                  <a:lnTo>
                    <a:pt x="359" y="165"/>
                  </a:lnTo>
                  <a:lnTo>
                    <a:pt x="359" y="165"/>
                  </a:lnTo>
                  <a:close/>
                  <a:moveTo>
                    <a:pt x="359" y="298"/>
                  </a:moveTo>
                  <a:lnTo>
                    <a:pt x="392" y="298"/>
                  </a:lnTo>
                  <a:lnTo>
                    <a:pt x="392" y="269"/>
                  </a:lnTo>
                  <a:lnTo>
                    <a:pt x="359" y="269"/>
                  </a:lnTo>
                  <a:lnTo>
                    <a:pt x="359" y="298"/>
                  </a:lnTo>
                  <a:lnTo>
                    <a:pt x="359" y="298"/>
                  </a:lnTo>
                  <a:close/>
                  <a:moveTo>
                    <a:pt x="359" y="253"/>
                  </a:moveTo>
                  <a:lnTo>
                    <a:pt x="392" y="253"/>
                  </a:lnTo>
                  <a:lnTo>
                    <a:pt x="392" y="224"/>
                  </a:lnTo>
                  <a:lnTo>
                    <a:pt x="359" y="224"/>
                  </a:lnTo>
                  <a:lnTo>
                    <a:pt x="359" y="253"/>
                  </a:lnTo>
                  <a:lnTo>
                    <a:pt x="359" y="253"/>
                  </a:lnTo>
                  <a:close/>
                  <a:moveTo>
                    <a:pt x="359" y="343"/>
                  </a:moveTo>
                  <a:lnTo>
                    <a:pt x="392" y="343"/>
                  </a:lnTo>
                  <a:lnTo>
                    <a:pt x="392" y="312"/>
                  </a:lnTo>
                  <a:lnTo>
                    <a:pt x="359" y="312"/>
                  </a:lnTo>
                  <a:lnTo>
                    <a:pt x="359" y="343"/>
                  </a:lnTo>
                  <a:lnTo>
                    <a:pt x="359" y="343"/>
                  </a:lnTo>
                  <a:close/>
                  <a:moveTo>
                    <a:pt x="359" y="567"/>
                  </a:moveTo>
                  <a:lnTo>
                    <a:pt x="392" y="567"/>
                  </a:lnTo>
                  <a:lnTo>
                    <a:pt x="392" y="539"/>
                  </a:lnTo>
                  <a:lnTo>
                    <a:pt x="359" y="539"/>
                  </a:lnTo>
                  <a:lnTo>
                    <a:pt x="359" y="567"/>
                  </a:lnTo>
                  <a:lnTo>
                    <a:pt x="359" y="567"/>
                  </a:lnTo>
                  <a:close/>
                  <a:moveTo>
                    <a:pt x="359" y="659"/>
                  </a:moveTo>
                  <a:lnTo>
                    <a:pt x="392" y="659"/>
                  </a:lnTo>
                  <a:lnTo>
                    <a:pt x="392" y="626"/>
                  </a:lnTo>
                  <a:lnTo>
                    <a:pt x="359" y="626"/>
                  </a:lnTo>
                  <a:lnTo>
                    <a:pt x="359" y="659"/>
                  </a:lnTo>
                  <a:lnTo>
                    <a:pt x="359" y="659"/>
                  </a:lnTo>
                  <a:close/>
                  <a:moveTo>
                    <a:pt x="359" y="612"/>
                  </a:moveTo>
                  <a:lnTo>
                    <a:pt x="392" y="612"/>
                  </a:lnTo>
                  <a:lnTo>
                    <a:pt x="392" y="581"/>
                  </a:lnTo>
                  <a:lnTo>
                    <a:pt x="359" y="581"/>
                  </a:lnTo>
                  <a:lnTo>
                    <a:pt x="359" y="612"/>
                  </a:lnTo>
                  <a:lnTo>
                    <a:pt x="359" y="612"/>
                  </a:lnTo>
                  <a:close/>
                  <a:moveTo>
                    <a:pt x="359" y="749"/>
                  </a:moveTo>
                  <a:lnTo>
                    <a:pt x="392" y="749"/>
                  </a:lnTo>
                  <a:lnTo>
                    <a:pt x="392" y="716"/>
                  </a:lnTo>
                  <a:lnTo>
                    <a:pt x="359" y="716"/>
                  </a:lnTo>
                  <a:lnTo>
                    <a:pt x="359" y="749"/>
                  </a:lnTo>
                  <a:lnTo>
                    <a:pt x="359" y="749"/>
                  </a:lnTo>
                  <a:close/>
                  <a:moveTo>
                    <a:pt x="359" y="704"/>
                  </a:moveTo>
                  <a:lnTo>
                    <a:pt x="392" y="704"/>
                  </a:lnTo>
                  <a:lnTo>
                    <a:pt x="392" y="671"/>
                  </a:lnTo>
                  <a:lnTo>
                    <a:pt x="359" y="671"/>
                  </a:lnTo>
                  <a:lnTo>
                    <a:pt x="359" y="704"/>
                  </a:lnTo>
                  <a:lnTo>
                    <a:pt x="359" y="704"/>
                  </a:lnTo>
                  <a:close/>
                  <a:moveTo>
                    <a:pt x="359" y="836"/>
                  </a:moveTo>
                  <a:lnTo>
                    <a:pt x="392" y="836"/>
                  </a:lnTo>
                  <a:lnTo>
                    <a:pt x="392" y="808"/>
                  </a:lnTo>
                  <a:lnTo>
                    <a:pt x="359" y="808"/>
                  </a:lnTo>
                  <a:lnTo>
                    <a:pt x="359" y="836"/>
                  </a:lnTo>
                  <a:lnTo>
                    <a:pt x="359" y="836"/>
                  </a:lnTo>
                  <a:close/>
                  <a:moveTo>
                    <a:pt x="359" y="791"/>
                  </a:moveTo>
                  <a:lnTo>
                    <a:pt x="392" y="791"/>
                  </a:lnTo>
                  <a:lnTo>
                    <a:pt x="392" y="763"/>
                  </a:lnTo>
                  <a:lnTo>
                    <a:pt x="359" y="763"/>
                  </a:lnTo>
                  <a:lnTo>
                    <a:pt x="359" y="791"/>
                  </a:lnTo>
                  <a:lnTo>
                    <a:pt x="359" y="791"/>
                  </a:lnTo>
                  <a:close/>
                  <a:moveTo>
                    <a:pt x="359" y="926"/>
                  </a:moveTo>
                  <a:lnTo>
                    <a:pt x="392" y="926"/>
                  </a:lnTo>
                  <a:lnTo>
                    <a:pt x="392" y="895"/>
                  </a:lnTo>
                  <a:lnTo>
                    <a:pt x="359" y="895"/>
                  </a:lnTo>
                  <a:lnTo>
                    <a:pt x="359" y="926"/>
                  </a:lnTo>
                  <a:lnTo>
                    <a:pt x="359" y="926"/>
                  </a:lnTo>
                  <a:close/>
                  <a:moveTo>
                    <a:pt x="359" y="881"/>
                  </a:moveTo>
                  <a:lnTo>
                    <a:pt x="392" y="881"/>
                  </a:lnTo>
                  <a:lnTo>
                    <a:pt x="392" y="850"/>
                  </a:lnTo>
                  <a:lnTo>
                    <a:pt x="359" y="850"/>
                  </a:lnTo>
                  <a:lnTo>
                    <a:pt x="359" y="881"/>
                  </a:lnTo>
                  <a:lnTo>
                    <a:pt x="359" y="881"/>
                  </a:lnTo>
                  <a:close/>
                  <a:moveTo>
                    <a:pt x="314" y="208"/>
                  </a:moveTo>
                  <a:lnTo>
                    <a:pt x="345" y="208"/>
                  </a:lnTo>
                  <a:lnTo>
                    <a:pt x="345" y="180"/>
                  </a:lnTo>
                  <a:lnTo>
                    <a:pt x="314" y="180"/>
                  </a:lnTo>
                  <a:lnTo>
                    <a:pt x="314" y="208"/>
                  </a:lnTo>
                  <a:lnTo>
                    <a:pt x="314" y="208"/>
                  </a:lnTo>
                  <a:close/>
                  <a:moveTo>
                    <a:pt x="314" y="165"/>
                  </a:moveTo>
                  <a:lnTo>
                    <a:pt x="345" y="165"/>
                  </a:lnTo>
                  <a:lnTo>
                    <a:pt x="345" y="132"/>
                  </a:lnTo>
                  <a:lnTo>
                    <a:pt x="314" y="132"/>
                  </a:lnTo>
                  <a:lnTo>
                    <a:pt x="314" y="165"/>
                  </a:lnTo>
                  <a:lnTo>
                    <a:pt x="314" y="165"/>
                  </a:lnTo>
                  <a:close/>
                  <a:moveTo>
                    <a:pt x="314" y="298"/>
                  </a:moveTo>
                  <a:lnTo>
                    <a:pt x="345" y="298"/>
                  </a:lnTo>
                  <a:lnTo>
                    <a:pt x="345" y="269"/>
                  </a:lnTo>
                  <a:lnTo>
                    <a:pt x="314" y="269"/>
                  </a:lnTo>
                  <a:lnTo>
                    <a:pt x="314" y="298"/>
                  </a:lnTo>
                  <a:lnTo>
                    <a:pt x="314" y="298"/>
                  </a:lnTo>
                  <a:close/>
                  <a:moveTo>
                    <a:pt x="314" y="253"/>
                  </a:moveTo>
                  <a:lnTo>
                    <a:pt x="345" y="253"/>
                  </a:lnTo>
                  <a:lnTo>
                    <a:pt x="345" y="224"/>
                  </a:lnTo>
                  <a:lnTo>
                    <a:pt x="314" y="224"/>
                  </a:lnTo>
                  <a:lnTo>
                    <a:pt x="314" y="253"/>
                  </a:lnTo>
                  <a:lnTo>
                    <a:pt x="314" y="253"/>
                  </a:lnTo>
                  <a:close/>
                  <a:moveTo>
                    <a:pt x="314" y="659"/>
                  </a:moveTo>
                  <a:lnTo>
                    <a:pt x="345" y="659"/>
                  </a:lnTo>
                  <a:lnTo>
                    <a:pt x="345" y="626"/>
                  </a:lnTo>
                  <a:lnTo>
                    <a:pt x="314" y="626"/>
                  </a:lnTo>
                  <a:lnTo>
                    <a:pt x="314" y="659"/>
                  </a:lnTo>
                  <a:lnTo>
                    <a:pt x="314" y="659"/>
                  </a:lnTo>
                  <a:close/>
                  <a:moveTo>
                    <a:pt x="314" y="749"/>
                  </a:moveTo>
                  <a:lnTo>
                    <a:pt x="345" y="749"/>
                  </a:lnTo>
                  <a:lnTo>
                    <a:pt x="345" y="716"/>
                  </a:lnTo>
                  <a:lnTo>
                    <a:pt x="314" y="716"/>
                  </a:lnTo>
                  <a:lnTo>
                    <a:pt x="314" y="749"/>
                  </a:lnTo>
                  <a:lnTo>
                    <a:pt x="314" y="749"/>
                  </a:lnTo>
                  <a:close/>
                  <a:moveTo>
                    <a:pt x="314" y="704"/>
                  </a:moveTo>
                  <a:lnTo>
                    <a:pt x="345" y="704"/>
                  </a:lnTo>
                  <a:lnTo>
                    <a:pt x="345" y="671"/>
                  </a:lnTo>
                  <a:lnTo>
                    <a:pt x="314" y="671"/>
                  </a:lnTo>
                  <a:lnTo>
                    <a:pt x="314" y="704"/>
                  </a:lnTo>
                  <a:lnTo>
                    <a:pt x="314" y="704"/>
                  </a:lnTo>
                  <a:close/>
                  <a:moveTo>
                    <a:pt x="269" y="208"/>
                  </a:moveTo>
                  <a:lnTo>
                    <a:pt x="300" y="208"/>
                  </a:lnTo>
                  <a:lnTo>
                    <a:pt x="300" y="180"/>
                  </a:lnTo>
                  <a:lnTo>
                    <a:pt x="269" y="180"/>
                  </a:lnTo>
                  <a:lnTo>
                    <a:pt x="269" y="208"/>
                  </a:lnTo>
                  <a:lnTo>
                    <a:pt x="269" y="208"/>
                  </a:lnTo>
                  <a:close/>
                  <a:moveTo>
                    <a:pt x="269" y="298"/>
                  </a:moveTo>
                  <a:lnTo>
                    <a:pt x="300" y="298"/>
                  </a:lnTo>
                  <a:lnTo>
                    <a:pt x="300" y="269"/>
                  </a:lnTo>
                  <a:lnTo>
                    <a:pt x="269" y="269"/>
                  </a:lnTo>
                  <a:lnTo>
                    <a:pt x="269" y="298"/>
                  </a:lnTo>
                  <a:lnTo>
                    <a:pt x="269" y="298"/>
                  </a:lnTo>
                  <a:close/>
                  <a:moveTo>
                    <a:pt x="269" y="253"/>
                  </a:moveTo>
                  <a:lnTo>
                    <a:pt x="300" y="253"/>
                  </a:lnTo>
                  <a:lnTo>
                    <a:pt x="300" y="224"/>
                  </a:lnTo>
                  <a:lnTo>
                    <a:pt x="269" y="224"/>
                  </a:lnTo>
                  <a:lnTo>
                    <a:pt x="269" y="253"/>
                  </a:lnTo>
                  <a:lnTo>
                    <a:pt x="269" y="253"/>
                  </a:lnTo>
                  <a:close/>
                  <a:moveTo>
                    <a:pt x="227" y="208"/>
                  </a:moveTo>
                  <a:lnTo>
                    <a:pt x="255" y="208"/>
                  </a:lnTo>
                  <a:lnTo>
                    <a:pt x="255" y="180"/>
                  </a:lnTo>
                  <a:lnTo>
                    <a:pt x="227" y="180"/>
                  </a:lnTo>
                  <a:lnTo>
                    <a:pt x="227" y="208"/>
                  </a:lnTo>
                  <a:lnTo>
                    <a:pt x="227" y="208"/>
                  </a:lnTo>
                  <a:close/>
                  <a:moveTo>
                    <a:pt x="227" y="298"/>
                  </a:moveTo>
                  <a:lnTo>
                    <a:pt x="255" y="298"/>
                  </a:lnTo>
                  <a:lnTo>
                    <a:pt x="255" y="269"/>
                  </a:lnTo>
                  <a:lnTo>
                    <a:pt x="227" y="269"/>
                  </a:lnTo>
                  <a:lnTo>
                    <a:pt x="227" y="298"/>
                  </a:lnTo>
                  <a:lnTo>
                    <a:pt x="227" y="298"/>
                  </a:lnTo>
                  <a:close/>
                  <a:moveTo>
                    <a:pt x="227" y="253"/>
                  </a:moveTo>
                  <a:lnTo>
                    <a:pt x="255" y="253"/>
                  </a:lnTo>
                  <a:lnTo>
                    <a:pt x="255" y="224"/>
                  </a:lnTo>
                  <a:lnTo>
                    <a:pt x="227" y="224"/>
                  </a:lnTo>
                  <a:lnTo>
                    <a:pt x="227" y="253"/>
                  </a:lnTo>
                  <a:lnTo>
                    <a:pt x="227" y="253"/>
                  </a:lnTo>
                  <a:close/>
                  <a:moveTo>
                    <a:pt x="182" y="298"/>
                  </a:moveTo>
                  <a:lnTo>
                    <a:pt x="210" y="298"/>
                  </a:lnTo>
                  <a:lnTo>
                    <a:pt x="210" y="269"/>
                  </a:lnTo>
                  <a:lnTo>
                    <a:pt x="182" y="269"/>
                  </a:lnTo>
                  <a:lnTo>
                    <a:pt x="182" y="298"/>
                  </a:lnTo>
                  <a:lnTo>
                    <a:pt x="182" y="298"/>
                  </a:lnTo>
                  <a:close/>
                  <a:moveTo>
                    <a:pt x="182" y="253"/>
                  </a:moveTo>
                  <a:lnTo>
                    <a:pt x="210" y="253"/>
                  </a:lnTo>
                  <a:lnTo>
                    <a:pt x="210" y="224"/>
                  </a:lnTo>
                  <a:lnTo>
                    <a:pt x="182" y="224"/>
                  </a:lnTo>
                  <a:lnTo>
                    <a:pt x="182" y="253"/>
                  </a:lnTo>
                  <a:lnTo>
                    <a:pt x="182" y="253"/>
                  </a:lnTo>
                  <a:close/>
                  <a:moveTo>
                    <a:pt x="182" y="343"/>
                  </a:moveTo>
                  <a:lnTo>
                    <a:pt x="210" y="343"/>
                  </a:lnTo>
                  <a:lnTo>
                    <a:pt x="210" y="312"/>
                  </a:lnTo>
                  <a:lnTo>
                    <a:pt x="182" y="312"/>
                  </a:lnTo>
                  <a:lnTo>
                    <a:pt x="182" y="343"/>
                  </a:lnTo>
                  <a:lnTo>
                    <a:pt x="182" y="343"/>
                  </a:lnTo>
                  <a:close/>
                  <a:moveTo>
                    <a:pt x="135" y="298"/>
                  </a:moveTo>
                  <a:lnTo>
                    <a:pt x="168" y="298"/>
                  </a:lnTo>
                  <a:lnTo>
                    <a:pt x="168" y="269"/>
                  </a:lnTo>
                  <a:lnTo>
                    <a:pt x="135" y="269"/>
                  </a:lnTo>
                  <a:lnTo>
                    <a:pt x="135" y="298"/>
                  </a:lnTo>
                  <a:lnTo>
                    <a:pt x="135" y="298"/>
                  </a:lnTo>
                  <a:close/>
                  <a:moveTo>
                    <a:pt x="135" y="253"/>
                  </a:moveTo>
                  <a:lnTo>
                    <a:pt x="168" y="253"/>
                  </a:lnTo>
                  <a:lnTo>
                    <a:pt x="168" y="224"/>
                  </a:lnTo>
                  <a:lnTo>
                    <a:pt x="135" y="224"/>
                  </a:lnTo>
                  <a:lnTo>
                    <a:pt x="135" y="253"/>
                  </a:lnTo>
                  <a:lnTo>
                    <a:pt x="135" y="253"/>
                  </a:lnTo>
                  <a:close/>
                  <a:moveTo>
                    <a:pt x="135" y="390"/>
                  </a:moveTo>
                  <a:lnTo>
                    <a:pt x="168" y="390"/>
                  </a:lnTo>
                  <a:lnTo>
                    <a:pt x="168" y="357"/>
                  </a:lnTo>
                  <a:lnTo>
                    <a:pt x="135" y="357"/>
                  </a:lnTo>
                  <a:lnTo>
                    <a:pt x="135" y="390"/>
                  </a:lnTo>
                  <a:lnTo>
                    <a:pt x="135" y="390"/>
                  </a:lnTo>
                  <a:close/>
                  <a:moveTo>
                    <a:pt x="135" y="343"/>
                  </a:moveTo>
                  <a:lnTo>
                    <a:pt x="168" y="343"/>
                  </a:lnTo>
                  <a:lnTo>
                    <a:pt x="168" y="312"/>
                  </a:lnTo>
                  <a:lnTo>
                    <a:pt x="135" y="312"/>
                  </a:lnTo>
                  <a:lnTo>
                    <a:pt x="135" y="343"/>
                  </a:lnTo>
                  <a:lnTo>
                    <a:pt x="135" y="343"/>
                  </a:lnTo>
                  <a:close/>
                  <a:moveTo>
                    <a:pt x="90" y="298"/>
                  </a:moveTo>
                  <a:lnTo>
                    <a:pt x="123" y="298"/>
                  </a:lnTo>
                  <a:lnTo>
                    <a:pt x="123" y="269"/>
                  </a:lnTo>
                  <a:lnTo>
                    <a:pt x="90" y="269"/>
                  </a:lnTo>
                  <a:lnTo>
                    <a:pt x="90" y="298"/>
                  </a:lnTo>
                  <a:lnTo>
                    <a:pt x="90" y="298"/>
                  </a:lnTo>
                  <a:close/>
                  <a:moveTo>
                    <a:pt x="90" y="343"/>
                  </a:moveTo>
                  <a:lnTo>
                    <a:pt x="123" y="343"/>
                  </a:lnTo>
                  <a:lnTo>
                    <a:pt x="123" y="312"/>
                  </a:lnTo>
                  <a:lnTo>
                    <a:pt x="90" y="312"/>
                  </a:lnTo>
                  <a:lnTo>
                    <a:pt x="90" y="343"/>
                  </a:lnTo>
                  <a:lnTo>
                    <a:pt x="90" y="343"/>
                  </a:lnTo>
                  <a:close/>
                  <a:moveTo>
                    <a:pt x="45" y="390"/>
                  </a:moveTo>
                  <a:lnTo>
                    <a:pt x="78" y="390"/>
                  </a:lnTo>
                  <a:lnTo>
                    <a:pt x="78" y="357"/>
                  </a:lnTo>
                  <a:lnTo>
                    <a:pt x="45" y="357"/>
                  </a:lnTo>
                  <a:lnTo>
                    <a:pt x="45" y="390"/>
                  </a:lnTo>
                  <a:lnTo>
                    <a:pt x="45" y="390"/>
                  </a:lnTo>
                  <a:close/>
                  <a:moveTo>
                    <a:pt x="0" y="390"/>
                  </a:moveTo>
                  <a:lnTo>
                    <a:pt x="31" y="390"/>
                  </a:lnTo>
                  <a:lnTo>
                    <a:pt x="31" y="357"/>
                  </a:lnTo>
                  <a:lnTo>
                    <a:pt x="0" y="357"/>
                  </a:lnTo>
                  <a:lnTo>
                    <a:pt x="0" y="390"/>
                  </a:lnTo>
                  <a:lnTo>
                    <a:pt x="0" y="390"/>
                  </a:lnTo>
                  <a:close/>
                  <a:moveTo>
                    <a:pt x="4800" y="1734"/>
                  </a:moveTo>
                  <a:lnTo>
                    <a:pt x="4830" y="1734"/>
                  </a:lnTo>
                  <a:lnTo>
                    <a:pt x="4830" y="1703"/>
                  </a:lnTo>
                  <a:lnTo>
                    <a:pt x="4800" y="1703"/>
                  </a:lnTo>
                  <a:lnTo>
                    <a:pt x="4800" y="1734"/>
                  </a:lnTo>
                  <a:lnTo>
                    <a:pt x="4800" y="1734"/>
                  </a:lnTo>
                  <a:close/>
                  <a:moveTo>
                    <a:pt x="4800" y="2091"/>
                  </a:moveTo>
                  <a:lnTo>
                    <a:pt x="4830" y="2091"/>
                  </a:lnTo>
                  <a:lnTo>
                    <a:pt x="4830" y="2062"/>
                  </a:lnTo>
                  <a:lnTo>
                    <a:pt x="4800" y="2062"/>
                  </a:lnTo>
                  <a:lnTo>
                    <a:pt x="4800" y="2091"/>
                  </a:lnTo>
                  <a:lnTo>
                    <a:pt x="4800" y="2091"/>
                  </a:lnTo>
                  <a:close/>
                  <a:moveTo>
                    <a:pt x="4800" y="2135"/>
                  </a:moveTo>
                  <a:lnTo>
                    <a:pt x="4830" y="2135"/>
                  </a:lnTo>
                  <a:lnTo>
                    <a:pt x="4830" y="2107"/>
                  </a:lnTo>
                  <a:lnTo>
                    <a:pt x="4800" y="2107"/>
                  </a:lnTo>
                  <a:lnTo>
                    <a:pt x="4800" y="2135"/>
                  </a:lnTo>
                  <a:lnTo>
                    <a:pt x="4800" y="2135"/>
                  </a:lnTo>
                  <a:close/>
                  <a:moveTo>
                    <a:pt x="4844" y="1779"/>
                  </a:moveTo>
                  <a:lnTo>
                    <a:pt x="4878" y="1779"/>
                  </a:lnTo>
                  <a:lnTo>
                    <a:pt x="4878" y="1748"/>
                  </a:lnTo>
                  <a:lnTo>
                    <a:pt x="4844" y="1748"/>
                  </a:lnTo>
                  <a:lnTo>
                    <a:pt x="4844" y="1779"/>
                  </a:lnTo>
                  <a:lnTo>
                    <a:pt x="4844" y="1779"/>
                  </a:lnTo>
                  <a:close/>
                  <a:moveTo>
                    <a:pt x="4844" y="2003"/>
                  </a:moveTo>
                  <a:lnTo>
                    <a:pt x="4878" y="2003"/>
                  </a:lnTo>
                  <a:lnTo>
                    <a:pt x="4878" y="1972"/>
                  </a:lnTo>
                  <a:lnTo>
                    <a:pt x="4844" y="1972"/>
                  </a:lnTo>
                  <a:lnTo>
                    <a:pt x="4844" y="2003"/>
                  </a:lnTo>
                  <a:lnTo>
                    <a:pt x="4844" y="2003"/>
                  </a:lnTo>
                  <a:close/>
                  <a:moveTo>
                    <a:pt x="4844" y="2048"/>
                  </a:moveTo>
                  <a:lnTo>
                    <a:pt x="4878" y="2048"/>
                  </a:lnTo>
                  <a:lnTo>
                    <a:pt x="4878" y="2017"/>
                  </a:lnTo>
                  <a:lnTo>
                    <a:pt x="4844" y="2017"/>
                  </a:lnTo>
                  <a:lnTo>
                    <a:pt x="4844" y="2048"/>
                  </a:lnTo>
                  <a:lnTo>
                    <a:pt x="4844" y="2048"/>
                  </a:lnTo>
                  <a:close/>
                  <a:moveTo>
                    <a:pt x="4844" y="2091"/>
                  </a:moveTo>
                  <a:lnTo>
                    <a:pt x="4878" y="2091"/>
                  </a:lnTo>
                  <a:lnTo>
                    <a:pt x="4878" y="2062"/>
                  </a:lnTo>
                  <a:lnTo>
                    <a:pt x="4844" y="2062"/>
                  </a:lnTo>
                  <a:lnTo>
                    <a:pt x="4844" y="2091"/>
                  </a:lnTo>
                  <a:lnTo>
                    <a:pt x="4844" y="2091"/>
                  </a:lnTo>
                  <a:close/>
                  <a:moveTo>
                    <a:pt x="4889" y="1644"/>
                  </a:moveTo>
                  <a:lnTo>
                    <a:pt x="4920" y="1644"/>
                  </a:lnTo>
                  <a:lnTo>
                    <a:pt x="4920" y="1611"/>
                  </a:lnTo>
                  <a:lnTo>
                    <a:pt x="4889" y="1611"/>
                  </a:lnTo>
                  <a:lnTo>
                    <a:pt x="4889" y="1644"/>
                  </a:lnTo>
                  <a:lnTo>
                    <a:pt x="4889" y="1644"/>
                  </a:lnTo>
                  <a:close/>
                  <a:moveTo>
                    <a:pt x="4889" y="1689"/>
                  </a:moveTo>
                  <a:lnTo>
                    <a:pt x="4920" y="1689"/>
                  </a:lnTo>
                  <a:lnTo>
                    <a:pt x="4920" y="1661"/>
                  </a:lnTo>
                  <a:lnTo>
                    <a:pt x="4889" y="1661"/>
                  </a:lnTo>
                  <a:lnTo>
                    <a:pt x="4889" y="1689"/>
                  </a:lnTo>
                  <a:lnTo>
                    <a:pt x="4889" y="1689"/>
                  </a:lnTo>
                  <a:close/>
                  <a:moveTo>
                    <a:pt x="4889" y="2048"/>
                  </a:moveTo>
                  <a:lnTo>
                    <a:pt x="4920" y="2048"/>
                  </a:lnTo>
                  <a:lnTo>
                    <a:pt x="4920" y="2017"/>
                  </a:lnTo>
                  <a:lnTo>
                    <a:pt x="4889" y="2017"/>
                  </a:lnTo>
                  <a:lnTo>
                    <a:pt x="4889" y="2048"/>
                  </a:lnTo>
                  <a:lnTo>
                    <a:pt x="4889" y="2048"/>
                  </a:lnTo>
                  <a:close/>
                  <a:moveTo>
                    <a:pt x="4889" y="2091"/>
                  </a:moveTo>
                  <a:lnTo>
                    <a:pt x="4920" y="2091"/>
                  </a:lnTo>
                  <a:lnTo>
                    <a:pt x="4920" y="2062"/>
                  </a:lnTo>
                  <a:lnTo>
                    <a:pt x="4889" y="2062"/>
                  </a:lnTo>
                  <a:lnTo>
                    <a:pt x="4889" y="2091"/>
                  </a:lnTo>
                  <a:lnTo>
                    <a:pt x="4889" y="2091"/>
                  </a:lnTo>
                  <a:close/>
                  <a:moveTo>
                    <a:pt x="5024" y="1734"/>
                  </a:moveTo>
                  <a:lnTo>
                    <a:pt x="5055" y="1734"/>
                  </a:lnTo>
                  <a:lnTo>
                    <a:pt x="5055" y="1703"/>
                  </a:lnTo>
                  <a:lnTo>
                    <a:pt x="5024" y="1703"/>
                  </a:lnTo>
                  <a:lnTo>
                    <a:pt x="5024" y="1734"/>
                  </a:lnTo>
                  <a:lnTo>
                    <a:pt x="5024" y="1734"/>
                  </a:lnTo>
                  <a:close/>
                  <a:moveTo>
                    <a:pt x="5069" y="1661"/>
                  </a:moveTo>
                  <a:lnTo>
                    <a:pt x="5069" y="1689"/>
                  </a:lnTo>
                  <a:lnTo>
                    <a:pt x="5100" y="1689"/>
                  </a:lnTo>
                  <a:lnTo>
                    <a:pt x="5100" y="1661"/>
                  </a:lnTo>
                  <a:lnTo>
                    <a:pt x="5069" y="1661"/>
                  </a:lnTo>
                  <a:lnTo>
                    <a:pt x="5069" y="1661"/>
                  </a:lnTo>
                  <a:close/>
                  <a:moveTo>
                    <a:pt x="3947" y="1018"/>
                  </a:moveTo>
                  <a:lnTo>
                    <a:pt x="3980" y="1018"/>
                  </a:lnTo>
                  <a:lnTo>
                    <a:pt x="3980" y="985"/>
                  </a:lnTo>
                  <a:lnTo>
                    <a:pt x="3947" y="985"/>
                  </a:lnTo>
                  <a:lnTo>
                    <a:pt x="3947" y="1018"/>
                  </a:lnTo>
                  <a:lnTo>
                    <a:pt x="3947" y="1018"/>
                  </a:lnTo>
                  <a:close/>
                  <a:moveTo>
                    <a:pt x="2109" y="749"/>
                  </a:moveTo>
                  <a:lnTo>
                    <a:pt x="2138" y="749"/>
                  </a:lnTo>
                  <a:lnTo>
                    <a:pt x="2138" y="716"/>
                  </a:lnTo>
                  <a:lnTo>
                    <a:pt x="2109" y="716"/>
                  </a:lnTo>
                  <a:lnTo>
                    <a:pt x="2109" y="749"/>
                  </a:lnTo>
                  <a:lnTo>
                    <a:pt x="2109" y="74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459"/>
            <p:cNvSpPr>
              <a:spLocks noEditPoints="1"/>
            </p:cNvSpPr>
            <p:nvPr/>
          </p:nvSpPr>
          <p:spPr bwMode="auto">
            <a:xfrm>
              <a:off x="-8099425" y="-3897313"/>
              <a:ext cx="8096250" cy="3746500"/>
            </a:xfrm>
            <a:custGeom>
              <a:avLst/>
              <a:gdLst>
                <a:gd name="T0" fmla="*/ 1885 w 5100"/>
                <a:gd name="T1" fmla="*/ 76 h 2360"/>
                <a:gd name="T2" fmla="*/ 2019 w 5100"/>
                <a:gd name="T3" fmla="*/ 836 h 2360"/>
                <a:gd name="T4" fmla="*/ 2109 w 5100"/>
                <a:gd name="T5" fmla="*/ 612 h 2360"/>
                <a:gd name="T6" fmla="*/ 2154 w 5100"/>
                <a:gd name="T7" fmla="*/ 1287 h 2360"/>
                <a:gd name="T8" fmla="*/ 2242 w 5100"/>
                <a:gd name="T9" fmla="*/ 1150 h 2360"/>
                <a:gd name="T10" fmla="*/ 2334 w 5100"/>
                <a:gd name="T11" fmla="*/ 926 h 2360"/>
                <a:gd name="T12" fmla="*/ 2379 w 5100"/>
                <a:gd name="T13" fmla="*/ 1061 h 2360"/>
                <a:gd name="T14" fmla="*/ 2423 w 5100"/>
                <a:gd name="T15" fmla="*/ 1061 h 2360"/>
                <a:gd name="T16" fmla="*/ 2466 w 5100"/>
                <a:gd name="T17" fmla="*/ 1105 h 2360"/>
                <a:gd name="T18" fmla="*/ 2511 w 5100"/>
                <a:gd name="T19" fmla="*/ 704 h 2360"/>
                <a:gd name="T20" fmla="*/ 2558 w 5100"/>
                <a:gd name="T21" fmla="*/ 343 h 2360"/>
                <a:gd name="T22" fmla="*/ 2558 w 5100"/>
                <a:gd name="T23" fmla="*/ 1958 h 2360"/>
                <a:gd name="T24" fmla="*/ 2603 w 5100"/>
                <a:gd name="T25" fmla="*/ 1689 h 2360"/>
                <a:gd name="T26" fmla="*/ 2648 w 5100"/>
                <a:gd name="T27" fmla="*/ 1509 h 2360"/>
                <a:gd name="T28" fmla="*/ 2693 w 5100"/>
                <a:gd name="T29" fmla="*/ 1375 h 2360"/>
                <a:gd name="T30" fmla="*/ 2735 w 5100"/>
                <a:gd name="T31" fmla="*/ 1287 h 2360"/>
                <a:gd name="T32" fmla="*/ 2780 w 5100"/>
                <a:gd name="T33" fmla="*/ 1287 h 2360"/>
                <a:gd name="T34" fmla="*/ 2825 w 5100"/>
                <a:gd name="T35" fmla="*/ 1240 h 2360"/>
                <a:gd name="T36" fmla="*/ 2872 w 5100"/>
                <a:gd name="T37" fmla="*/ 1330 h 2360"/>
                <a:gd name="T38" fmla="*/ 2962 w 5100"/>
                <a:gd name="T39" fmla="*/ 208 h 2360"/>
                <a:gd name="T40" fmla="*/ 3007 w 5100"/>
                <a:gd name="T41" fmla="*/ 522 h 2360"/>
                <a:gd name="T42" fmla="*/ 3049 w 5100"/>
                <a:gd name="T43" fmla="*/ 1061 h 2360"/>
                <a:gd name="T44" fmla="*/ 3139 w 5100"/>
                <a:gd name="T45" fmla="*/ 749 h 2360"/>
                <a:gd name="T46" fmla="*/ 3231 w 5100"/>
                <a:gd name="T47" fmla="*/ 343 h 2360"/>
                <a:gd name="T48" fmla="*/ 3276 w 5100"/>
                <a:gd name="T49" fmla="*/ 973 h 2360"/>
                <a:gd name="T50" fmla="*/ 3363 w 5100"/>
                <a:gd name="T51" fmla="*/ 567 h 2360"/>
                <a:gd name="T52" fmla="*/ 3408 w 5100"/>
                <a:gd name="T53" fmla="*/ 926 h 2360"/>
                <a:gd name="T54" fmla="*/ 3500 w 5100"/>
                <a:gd name="T55" fmla="*/ 120 h 2360"/>
                <a:gd name="T56" fmla="*/ 3545 w 5100"/>
                <a:gd name="T57" fmla="*/ 749 h 2360"/>
                <a:gd name="T58" fmla="*/ 3633 w 5100"/>
                <a:gd name="T59" fmla="*/ 435 h 2360"/>
                <a:gd name="T60" fmla="*/ 3723 w 5100"/>
                <a:gd name="T61" fmla="*/ 165 h 2360"/>
                <a:gd name="T62" fmla="*/ 3770 w 5100"/>
                <a:gd name="T63" fmla="*/ 612 h 2360"/>
                <a:gd name="T64" fmla="*/ 3815 w 5100"/>
                <a:gd name="T65" fmla="*/ 1018 h 2360"/>
                <a:gd name="T66" fmla="*/ 3857 w 5100"/>
                <a:gd name="T67" fmla="*/ 1330 h 2360"/>
                <a:gd name="T68" fmla="*/ 3947 w 5100"/>
                <a:gd name="T69" fmla="*/ 480 h 2360"/>
                <a:gd name="T70" fmla="*/ 3992 w 5100"/>
                <a:gd name="T71" fmla="*/ 926 h 2360"/>
                <a:gd name="T72" fmla="*/ 4037 w 5100"/>
                <a:gd name="T73" fmla="*/ 1375 h 2360"/>
                <a:gd name="T74" fmla="*/ 4084 w 5100"/>
                <a:gd name="T75" fmla="*/ 1868 h 2360"/>
                <a:gd name="T76" fmla="*/ 4171 w 5100"/>
                <a:gd name="T77" fmla="*/ 435 h 2360"/>
                <a:gd name="T78" fmla="*/ 4216 w 5100"/>
                <a:gd name="T79" fmla="*/ 1734 h 2360"/>
                <a:gd name="T80" fmla="*/ 4306 w 5100"/>
                <a:gd name="T81" fmla="*/ 704 h 2360"/>
                <a:gd name="T82" fmla="*/ 4398 w 5100"/>
                <a:gd name="T83" fmla="*/ 253 h 2360"/>
                <a:gd name="T84" fmla="*/ 4485 w 5100"/>
                <a:gd name="T85" fmla="*/ 1465 h 2360"/>
                <a:gd name="T86" fmla="*/ 4620 w 5100"/>
                <a:gd name="T87" fmla="*/ 2183 h 2360"/>
                <a:gd name="T88" fmla="*/ 1481 w 5100"/>
                <a:gd name="T89" fmla="*/ 1689 h 2360"/>
                <a:gd name="T90" fmla="*/ 1344 w 5100"/>
                <a:gd name="T91" fmla="*/ 208 h 2360"/>
                <a:gd name="T92" fmla="*/ 1301 w 5100"/>
                <a:gd name="T93" fmla="*/ 1465 h 2360"/>
                <a:gd name="T94" fmla="*/ 1257 w 5100"/>
                <a:gd name="T95" fmla="*/ 1689 h 2360"/>
                <a:gd name="T96" fmla="*/ 1212 w 5100"/>
                <a:gd name="T97" fmla="*/ 1779 h 2360"/>
                <a:gd name="T98" fmla="*/ 1167 w 5100"/>
                <a:gd name="T99" fmla="*/ 1465 h 2360"/>
                <a:gd name="T100" fmla="*/ 1122 w 5100"/>
                <a:gd name="T101" fmla="*/ 1330 h 2360"/>
                <a:gd name="T102" fmla="*/ 1079 w 5100"/>
                <a:gd name="T103" fmla="*/ 1240 h 2360"/>
                <a:gd name="T104" fmla="*/ 1032 w 5100"/>
                <a:gd name="T105" fmla="*/ 1240 h 2360"/>
                <a:gd name="T106" fmla="*/ 987 w 5100"/>
                <a:gd name="T107" fmla="*/ 1375 h 2360"/>
                <a:gd name="T108" fmla="*/ 942 w 5100"/>
                <a:gd name="T109" fmla="*/ 1599 h 2360"/>
                <a:gd name="T110" fmla="*/ 853 w 5100"/>
                <a:gd name="T111" fmla="*/ 298 h 2360"/>
                <a:gd name="T112" fmla="*/ 810 w 5100"/>
                <a:gd name="T113" fmla="*/ 749 h 2360"/>
                <a:gd name="T114" fmla="*/ 718 w 5100"/>
                <a:gd name="T115" fmla="*/ 435 h 2360"/>
                <a:gd name="T116" fmla="*/ 628 w 5100"/>
                <a:gd name="T117" fmla="*/ 390 h 2360"/>
                <a:gd name="T118" fmla="*/ 541 w 5100"/>
                <a:gd name="T119" fmla="*/ 390 h 2360"/>
                <a:gd name="T120" fmla="*/ 496 w 5100"/>
                <a:gd name="T121" fmla="*/ 973 h 2360"/>
                <a:gd name="T122" fmla="*/ 404 w 5100"/>
                <a:gd name="T123" fmla="*/ 836 h 2360"/>
                <a:gd name="T124" fmla="*/ 182 w 5100"/>
                <a:gd name="T125" fmla="*/ 343 h 2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00" h="2360">
                  <a:moveTo>
                    <a:pt x="1613" y="76"/>
                  </a:moveTo>
                  <a:lnTo>
                    <a:pt x="1646" y="76"/>
                  </a:lnTo>
                  <a:lnTo>
                    <a:pt x="1646" y="43"/>
                  </a:lnTo>
                  <a:lnTo>
                    <a:pt x="1613" y="43"/>
                  </a:lnTo>
                  <a:lnTo>
                    <a:pt x="1613" y="76"/>
                  </a:lnTo>
                  <a:lnTo>
                    <a:pt x="1613" y="76"/>
                  </a:lnTo>
                  <a:close/>
                  <a:moveTo>
                    <a:pt x="1613" y="28"/>
                  </a:moveTo>
                  <a:lnTo>
                    <a:pt x="1646" y="28"/>
                  </a:lnTo>
                  <a:lnTo>
                    <a:pt x="1646" y="0"/>
                  </a:lnTo>
                  <a:lnTo>
                    <a:pt x="1613" y="0"/>
                  </a:lnTo>
                  <a:lnTo>
                    <a:pt x="1613" y="28"/>
                  </a:lnTo>
                  <a:lnTo>
                    <a:pt x="1613" y="28"/>
                  </a:lnTo>
                  <a:close/>
                  <a:moveTo>
                    <a:pt x="1613" y="208"/>
                  </a:moveTo>
                  <a:lnTo>
                    <a:pt x="1646" y="208"/>
                  </a:lnTo>
                  <a:lnTo>
                    <a:pt x="1646" y="180"/>
                  </a:lnTo>
                  <a:lnTo>
                    <a:pt x="1613" y="180"/>
                  </a:lnTo>
                  <a:lnTo>
                    <a:pt x="1613" y="208"/>
                  </a:lnTo>
                  <a:lnTo>
                    <a:pt x="1613" y="208"/>
                  </a:lnTo>
                  <a:close/>
                  <a:moveTo>
                    <a:pt x="1613" y="120"/>
                  </a:moveTo>
                  <a:lnTo>
                    <a:pt x="1646" y="120"/>
                  </a:lnTo>
                  <a:lnTo>
                    <a:pt x="1646" y="87"/>
                  </a:lnTo>
                  <a:lnTo>
                    <a:pt x="1613" y="87"/>
                  </a:lnTo>
                  <a:lnTo>
                    <a:pt x="1613" y="120"/>
                  </a:lnTo>
                  <a:lnTo>
                    <a:pt x="1613" y="120"/>
                  </a:lnTo>
                  <a:close/>
                  <a:moveTo>
                    <a:pt x="1613" y="165"/>
                  </a:moveTo>
                  <a:lnTo>
                    <a:pt x="1646" y="165"/>
                  </a:lnTo>
                  <a:lnTo>
                    <a:pt x="1646" y="132"/>
                  </a:lnTo>
                  <a:lnTo>
                    <a:pt x="1613" y="132"/>
                  </a:lnTo>
                  <a:lnTo>
                    <a:pt x="1613" y="165"/>
                  </a:lnTo>
                  <a:lnTo>
                    <a:pt x="1613" y="165"/>
                  </a:lnTo>
                  <a:close/>
                  <a:moveTo>
                    <a:pt x="1613" y="298"/>
                  </a:moveTo>
                  <a:lnTo>
                    <a:pt x="1646" y="298"/>
                  </a:lnTo>
                  <a:lnTo>
                    <a:pt x="1646" y="269"/>
                  </a:lnTo>
                  <a:lnTo>
                    <a:pt x="1613" y="269"/>
                  </a:lnTo>
                  <a:lnTo>
                    <a:pt x="1613" y="298"/>
                  </a:lnTo>
                  <a:lnTo>
                    <a:pt x="1613" y="298"/>
                  </a:lnTo>
                  <a:close/>
                  <a:moveTo>
                    <a:pt x="1613" y="253"/>
                  </a:moveTo>
                  <a:lnTo>
                    <a:pt x="1646" y="253"/>
                  </a:lnTo>
                  <a:lnTo>
                    <a:pt x="1646" y="224"/>
                  </a:lnTo>
                  <a:lnTo>
                    <a:pt x="1613" y="224"/>
                  </a:lnTo>
                  <a:lnTo>
                    <a:pt x="1613" y="253"/>
                  </a:lnTo>
                  <a:lnTo>
                    <a:pt x="1613" y="253"/>
                  </a:lnTo>
                  <a:close/>
                  <a:moveTo>
                    <a:pt x="1663" y="76"/>
                  </a:moveTo>
                  <a:lnTo>
                    <a:pt x="1691" y="76"/>
                  </a:lnTo>
                  <a:lnTo>
                    <a:pt x="1691" y="43"/>
                  </a:lnTo>
                  <a:lnTo>
                    <a:pt x="1663" y="43"/>
                  </a:lnTo>
                  <a:lnTo>
                    <a:pt x="1663" y="76"/>
                  </a:lnTo>
                  <a:lnTo>
                    <a:pt x="1663" y="76"/>
                  </a:lnTo>
                  <a:close/>
                  <a:moveTo>
                    <a:pt x="1663" y="28"/>
                  </a:moveTo>
                  <a:lnTo>
                    <a:pt x="1691" y="28"/>
                  </a:lnTo>
                  <a:lnTo>
                    <a:pt x="1691" y="0"/>
                  </a:lnTo>
                  <a:lnTo>
                    <a:pt x="1663" y="0"/>
                  </a:lnTo>
                  <a:lnTo>
                    <a:pt x="1663" y="28"/>
                  </a:lnTo>
                  <a:lnTo>
                    <a:pt x="1663" y="28"/>
                  </a:lnTo>
                  <a:close/>
                  <a:moveTo>
                    <a:pt x="1663" y="208"/>
                  </a:moveTo>
                  <a:lnTo>
                    <a:pt x="1691" y="208"/>
                  </a:lnTo>
                  <a:lnTo>
                    <a:pt x="1691" y="180"/>
                  </a:lnTo>
                  <a:lnTo>
                    <a:pt x="1663" y="180"/>
                  </a:lnTo>
                  <a:lnTo>
                    <a:pt x="1663" y="208"/>
                  </a:lnTo>
                  <a:lnTo>
                    <a:pt x="1663" y="208"/>
                  </a:lnTo>
                  <a:close/>
                  <a:moveTo>
                    <a:pt x="1663" y="120"/>
                  </a:moveTo>
                  <a:lnTo>
                    <a:pt x="1691" y="120"/>
                  </a:lnTo>
                  <a:lnTo>
                    <a:pt x="1691" y="87"/>
                  </a:lnTo>
                  <a:lnTo>
                    <a:pt x="1663" y="87"/>
                  </a:lnTo>
                  <a:lnTo>
                    <a:pt x="1663" y="120"/>
                  </a:lnTo>
                  <a:lnTo>
                    <a:pt x="1663" y="120"/>
                  </a:lnTo>
                  <a:close/>
                  <a:moveTo>
                    <a:pt x="1663" y="165"/>
                  </a:moveTo>
                  <a:lnTo>
                    <a:pt x="1691" y="165"/>
                  </a:lnTo>
                  <a:lnTo>
                    <a:pt x="1691" y="132"/>
                  </a:lnTo>
                  <a:lnTo>
                    <a:pt x="1663" y="132"/>
                  </a:lnTo>
                  <a:lnTo>
                    <a:pt x="1663" y="165"/>
                  </a:lnTo>
                  <a:lnTo>
                    <a:pt x="1663" y="165"/>
                  </a:lnTo>
                  <a:close/>
                  <a:moveTo>
                    <a:pt x="1663" y="253"/>
                  </a:moveTo>
                  <a:lnTo>
                    <a:pt x="1691" y="253"/>
                  </a:lnTo>
                  <a:lnTo>
                    <a:pt x="1691" y="224"/>
                  </a:lnTo>
                  <a:lnTo>
                    <a:pt x="1663" y="224"/>
                  </a:lnTo>
                  <a:lnTo>
                    <a:pt x="1663" y="253"/>
                  </a:lnTo>
                  <a:lnTo>
                    <a:pt x="1663" y="253"/>
                  </a:lnTo>
                  <a:close/>
                  <a:moveTo>
                    <a:pt x="1705" y="76"/>
                  </a:moveTo>
                  <a:lnTo>
                    <a:pt x="1736" y="76"/>
                  </a:lnTo>
                  <a:lnTo>
                    <a:pt x="1736" y="43"/>
                  </a:lnTo>
                  <a:lnTo>
                    <a:pt x="1705" y="43"/>
                  </a:lnTo>
                  <a:lnTo>
                    <a:pt x="1705" y="76"/>
                  </a:lnTo>
                  <a:lnTo>
                    <a:pt x="1705" y="76"/>
                  </a:lnTo>
                  <a:close/>
                  <a:moveTo>
                    <a:pt x="1705" y="28"/>
                  </a:moveTo>
                  <a:lnTo>
                    <a:pt x="1736" y="28"/>
                  </a:lnTo>
                  <a:lnTo>
                    <a:pt x="1736" y="0"/>
                  </a:lnTo>
                  <a:lnTo>
                    <a:pt x="1705" y="0"/>
                  </a:lnTo>
                  <a:lnTo>
                    <a:pt x="1705" y="28"/>
                  </a:lnTo>
                  <a:lnTo>
                    <a:pt x="1705" y="28"/>
                  </a:lnTo>
                  <a:close/>
                  <a:moveTo>
                    <a:pt x="1705" y="208"/>
                  </a:moveTo>
                  <a:lnTo>
                    <a:pt x="1736" y="208"/>
                  </a:lnTo>
                  <a:lnTo>
                    <a:pt x="1736" y="180"/>
                  </a:lnTo>
                  <a:lnTo>
                    <a:pt x="1705" y="180"/>
                  </a:lnTo>
                  <a:lnTo>
                    <a:pt x="1705" y="208"/>
                  </a:lnTo>
                  <a:lnTo>
                    <a:pt x="1705" y="208"/>
                  </a:lnTo>
                  <a:close/>
                  <a:moveTo>
                    <a:pt x="1705" y="120"/>
                  </a:moveTo>
                  <a:lnTo>
                    <a:pt x="1736" y="120"/>
                  </a:lnTo>
                  <a:lnTo>
                    <a:pt x="1736" y="87"/>
                  </a:lnTo>
                  <a:lnTo>
                    <a:pt x="1705" y="87"/>
                  </a:lnTo>
                  <a:lnTo>
                    <a:pt x="1705" y="120"/>
                  </a:lnTo>
                  <a:lnTo>
                    <a:pt x="1705" y="120"/>
                  </a:lnTo>
                  <a:close/>
                  <a:moveTo>
                    <a:pt x="1705" y="165"/>
                  </a:moveTo>
                  <a:lnTo>
                    <a:pt x="1736" y="165"/>
                  </a:lnTo>
                  <a:lnTo>
                    <a:pt x="1736" y="132"/>
                  </a:lnTo>
                  <a:lnTo>
                    <a:pt x="1705" y="132"/>
                  </a:lnTo>
                  <a:lnTo>
                    <a:pt x="1705" y="165"/>
                  </a:lnTo>
                  <a:lnTo>
                    <a:pt x="1705" y="165"/>
                  </a:lnTo>
                  <a:close/>
                  <a:moveTo>
                    <a:pt x="1750" y="76"/>
                  </a:moveTo>
                  <a:lnTo>
                    <a:pt x="1781" y="76"/>
                  </a:lnTo>
                  <a:lnTo>
                    <a:pt x="1781" y="43"/>
                  </a:lnTo>
                  <a:lnTo>
                    <a:pt x="1750" y="43"/>
                  </a:lnTo>
                  <a:lnTo>
                    <a:pt x="1750" y="76"/>
                  </a:lnTo>
                  <a:lnTo>
                    <a:pt x="1750" y="76"/>
                  </a:lnTo>
                  <a:close/>
                  <a:moveTo>
                    <a:pt x="1750" y="28"/>
                  </a:moveTo>
                  <a:lnTo>
                    <a:pt x="1781" y="28"/>
                  </a:lnTo>
                  <a:lnTo>
                    <a:pt x="1781" y="0"/>
                  </a:lnTo>
                  <a:lnTo>
                    <a:pt x="1750" y="0"/>
                  </a:lnTo>
                  <a:lnTo>
                    <a:pt x="1750" y="28"/>
                  </a:lnTo>
                  <a:lnTo>
                    <a:pt x="1750" y="28"/>
                  </a:lnTo>
                  <a:close/>
                  <a:moveTo>
                    <a:pt x="1750" y="208"/>
                  </a:moveTo>
                  <a:lnTo>
                    <a:pt x="1781" y="208"/>
                  </a:lnTo>
                  <a:lnTo>
                    <a:pt x="1781" y="180"/>
                  </a:lnTo>
                  <a:lnTo>
                    <a:pt x="1750" y="180"/>
                  </a:lnTo>
                  <a:lnTo>
                    <a:pt x="1750" y="208"/>
                  </a:lnTo>
                  <a:lnTo>
                    <a:pt x="1750" y="208"/>
                  </a:lnTo>
                  <a:close/>
                  <a:moveTo>
                    <a:pt x="1750" y="120"/>
                  </a:moveTo>
                  <a:lnTo>
                    <a:pt x="1781" y="120"/>
                  </a:lnTo>
                  <a:lnTo>
                    <a:pt x="1781" y="87"/>
                  </a:lnTo>
                  <a:lnTo>
                    <a:pt x="1750" y="87"/>
                  </a:lnTo>
                  <a:lnTo>
                    <a:pt x="1750" y="120"/>
                  </a:lnTo>
                  <a:lnTo>
                    <a:pt x="1750" y="120"/>
                  </a:lnTo>
                  <a:close/>
                  <a:moveTo>
                    <a:pt x="1750" y="165"/>
                  </a:moveTo>
                  <a:lnTo>
                    <a:pt x="1781" y="165"/>
                  </a:lnTo>
                  <a:lnTo>
                    <a:pt x="1781" y="132"/>
                  </a:lnTo>
                  <a:lnTo>
                    <a:pt x="1750" y="132"/>
                  </a:lnTo>
                  <a:lnTo>
                    <a:pt x="1750" y="165"/>
                  </a:lnTo>
                  <a:lnTo>
                    <a:pt x="1750" y="165"/>
                  </a:lnTo>
                  <a:close/>
                  <a:moveTo>
                    <a:pt x="1795" y="76"/>
                  </a:moveTo>
                  <a:lnTo>
                    <a:pt x="1823" y="76"/>
                  </a:lnTo>
                  <a:lnTo>
                    <a:pt x="1823" y="43"/>
                  </a:lnTo>
                  <a:lnTo>
                    <a:pt x="1795" y="43"/>
                  </a:lnTo>
                  <a:lnTo>
                    <a:pt x="1795" y="76"/>
                  </a:lnTo>
                  <a:lnTo>
                    <a:pt x="1795" y="76"/>
                  </a:lnTo>
                  <a:close/>
                  <a:moveTo>
                    <a:pt x="1795" y="28"/>
                  </a:moveTo>
                  <a:lnTo>
                    <a:pt x="1823" y="28"/>
                  </a:lnTo>
                  <a:lnTo>
                    <a:pt x="1823" y="0"/>
                  </a:lnTo>
                  <a:lnTo>
                    <a:pt x="1795" y="0"/>
                  </a:lnTo>
                  <a:lnTo>
                    <a:pt x="1795" y="28"/>
                  </a:lnTo>
                  <a:lnTo>
                    <a:pt x="1795" y="28"/>
                  </a:lnTo>
                  <a:close/>
                  <a:moveTo>
                    <a:pt x="1795" y="208"/>
                  </a:moveTo>
                  <a:lnTo>
                    <a:pt x="1823" y="208"/>
                  </a:lnTo>
                  <a:lnTo>
                    <a:pt x="1823" y="180"/>
                  </a:lnTo>
                  <a:lnTo>
                    <a:pt x="1795" y="180"/>
                  </a:lnTo>
                  <a:lnTo>
                    <a:pt x="1795" y="208"/>
                  </a:lnTo>
                  <a:lnTo>
                    <a:pt x="1795" y="208"/>
                  </a:lnTo>
                  <a:close/>
                  <a:moveTo>
                    <a:pt x="1795" y="120"/>
                  </a:moveTo>
                  <a:lnTo>
                    <a:pt x="1823" y="120"/>
                  </a:lnTo>
                  <a:lnTo>
                    <a:pt x="1823" y="87"/>
                  </a:lnTo>
                  <a:lnTo>
                    <a:pt x="1795" y="87"/>
                  </a:lnTo>
                  <a:lnTo>
                    <a:pt x="1795" y="120"/>
                  </a:lnTo>
                  <a:lnTo>
                    <a:pt x="1795" y="120"/>
                  </a:lnTo>
                  <a:close/>
                  <a:moveTo>
                    <a:pt x="1795" y="165"/>
                  </a:moveTo>
                  <a:lnTo>
                    <a:pt x="1823" y="165"/>
                  </a:lnTo>
                  <a:lnTo>
                    <a:pt x="1823" y="132"/>
                  </a:lnTo>
                  <a:lnTo>
                    <a:pt x="1795" y="132"/>
                  </a:lnTo>
                  <a:lnTo>
                    <a:pt x="1795" y="165"/>
                  </a:lnTo>
                  <a:lnTo>
                    <a:pt x="1795" y="165"/>
                  </a:lnTo>
                  <a:close/>
                  <a:moveTo>
                    <a:pt x="1840" y="76"/>
                  </a:moveTo>
                  <a:lnTo>
                    <a:pt x="1873" y="76"/>
                  </a:lnTo>
                  <a:lnTo>
                    <a:pt x="1873" y="43"/>
                  </a:lnTo>
                  <a:lnTo>
                    <a:pt x="1840" y="43"/>
                  </a:lnTo>
                  <a:lnTo>
                    <a:pt x="1840" y="76"/>
                  </a:lnTo>
                  <a:lnTo>
                    <a:pt x="1840" y="76"/>
                  </a:lnTo>
                  <a:close/>
                  <a:moveTo>
                    <a:pt x="1840" y="28"/>
                  </a:moveTo>
                  <a:lnTo>
                    <a:pt x="1873" y="28"/>
                  </a:lnTo>
                  <a:lnTo>
                    <a:pt x="1873" y="0"/>
                  </a:lnTo>
                  <a:lnTo>
                    <a:pt x="1840" y="0"/>
                  </a:lnTo>
                  <a:lnTo>
                    <a:pt x="1840" y="28"/>
                  </a:lnTo>
                  <a:lnTo>
                    <a:pt x="1840" y="28"/>
                  </a:lnTo>
                  <a:close/>
                  <a:moveTo>
                    <a:pt x="1840" y="120"/>
                  </a:moveTo>
                  <a:lnTo>
                    <a:pt x="1873" y="120"/>
                  </a:lnTo>
                  <a:lnTo>
                    <a:pt x="1873" y="87"/>
                  </a:lnTo>
                  <a:lnTo>
                    <a:pt x="1840" y="87"/>
                  </a:lnTo>
                  <a:lnTo>
                    <a:pt x="1840" y="120"/>
                  </a:lnTo>
                  <a:lnTo>
                    <a:pt x="1840" y="120"/>
                  </a:lnTo>
                  <a:close/>
                  <a:moveTo>
                    <a:pt x="1840" y="165"/>
                  </a:moveTo>
                  <a:lnTo>
                    <a:pt x="1873" y="165"/>
                  </a:lnTo>
                  <a:lnTo>
                    <a:pt x="1873" y="132"/>
                  </a:lnTo>
                  <a:lnTo>
                    <a:pt x="1840" y="132"/>
                  </a:lnTo>
                  <a:lnTo>
                    <a:pt x="1840" y="165"/>
                  </a:lnTo>
                  <a:lnTo>
                    <a:pt x="1840" y="165"/>
                  </a:lnTo>
                  <a:close/>
                  <a:moveTo>
                    <a:pt x="1885" y="76"/>
                  </a:moveTo>
                  <a:lnTo>
                    <a:pt x="1916" y="76"/>
                  </a:lnTo>
                  <a:lnTo>
                    <a:pt x="1916" y="43"/>
                  </a:lnTo>
                  <a:lnTo>
                    <a:pt x="1885" y="43"/>
                  </a:lnTo>
                  <a:lnTo>
                    <a:pt x="1885" y="76"/>
                  </a:lnTo>
                  <a:lnTo>
                    <a:pt x="1885" y="76"/>
                  </a:lnTo>
                  <a:close/>
                  <a:moveTo>
                    <a:pt x="1885" y="28"/>
                  </a:moveTo>
                  <a:lnTo>
                    <a:pt x="1916" y="28"/>
                  </a:lnTo>
                  <a:lnTo>
                    <a:pt x="1916" y="0"/>
                  </a:lnTo>
                  <a:lnTo>
                    <a:pt x="1885" y="0"/>
                  </a:lnTo>
                  <a:lnTo>
                    <a:pt x="1885" y="28"/>
                  </a:lnTo>
                  <a:lnTo>
                    <a:pt x="1885" y="28"/>
                  </a:lnTo>
                  <a:close/>
                  <a:moveTo>
                    <a:pt x="1885" y="120"/>
                  </a:moveTo>
                  <a:lnTo>
                    <a:pt x="1916" y="120"/>
                  </a:lnTo>
                  <a:lnTo>
                    <a:pt x="1916" y="87"/>
                  </a:lnTo>
                  <a:lnTo>
                    <a:pt x="1885" y="87"/>
                  </a:lnTo>
                  <a:lnTo>
                    <a:pt x="1885" y="120"/>
                  </a:lnTo>
                  <a:lnTo>
                    <a:pt x="1885" y="120"/>
                  </a:lnTo>
                  <a:close/>
                  <a:moveTo>
                    <a:pt x="1885" y="165"/>
                  </a:moveTo>
                  <a:lnTo>
                    <a:pt x="1916" y="165"/>
                  </a:lnTo>
                  <a:lnTo>
                    <a:pt x="1916" y="132"/>
                  </a:lnTo>
                  <a:lnTo>
                    <a:pt x="1885" y="132"/>
                  </a:lnTo>
                  <a:lnTo>
                    <a:pt x="1885" y="165"/>
                  </a:lnTo>
                  <a:lnTo>
                    <a:pt x="1885" y="165"/>
                  </a:lnTo>
                  <a:close/>
                  <a:moveTo>
                    <a:pt x="1885" y="1105"/>
                  </a:moveTo>
                  <a:lnTo>
                    <a:pt x="1916" y="1105"/>
                  </a:lnTo>
                  <a:lnTo>
                    <a:pt x="1916" y="1077"/>
                  </a:lnTo>
                  <a:lnTo>
                    <a:pt x="1885" y="1077"/>
                  </a:lnTo>
                  <a:lnTo>
                    <a:pt x="1885" y="1105"/>
                  </a:lnTo>
                  <a:lnTo>
                    <a:pt x="1885" y="1105"/>
                  </a:lnTo>
                  <a:close/>
                  <a:moveTo>
                    <a:pt x="1885" y="1150"/>
                  </a:moveTo>
                  <a:lnTo>
                    <a:pt x="1916" y="1150"/>
                  </a:lnTo>
                  <a:lnTo>
                    <a:pt x="1916" y="1120"/>
                  </a:lnTo>
                  <a:lnTo>
                    <a:pt x="1885" y="1120"/>
                  </a:lnTo>
                  <a:lnTo>
                    <a:pt x="1885" y="1150"/>
                  </a:lnTo>
                  <a:lnTo>
                    <a:pt x="1885" y="1150"/>
                  </a:lnTo>
                  <a:close/>
                  <a:moveTo>
                    <a:pt x="1927" y="76"/>
                  </a:moveTo>
                  <a:lnTo>
                    <a:pt x="1960" y="76"/>
                  </a:lnTo>
                  <a:lnTo>
                    <a:pt x="1960" y="43"/>
                  </a:lnTo>
                  <a:lnTo>
                    <a:pt x="1927" y="43"/>
                  </a:lnTo>
                  <a:lnTo>
                    <a:pt x="1927" y="76"/>
                  </a:lnTo>
                  <a:lnTo>
                    <a:pt x="1927" y="76"/>
                  </a:lnTo>
                  <a:close/>
                  <a:moveTo>
                    <a:pt x="1927" y="28"/>
                  </a:moveTo>
                  <a:lnTo>
                    <a:pt x="1960" y="28"/>
                  </a:lnTo>
                  <a:lnTo>
                    <a:pt x="1960" y="0"/>
                  </a:lnTo>
                  <a:lnTo>
                    <a:pt x="1927" y="0"/>
                  </a:lnTo>
                  <a:lnTo>
                    <a:pt x="1927" y="28"/>
                  </a:lnTo>
                  <a:lnTo>
                    <a:pt x="1927" y="28"/>
                  </a:lnTo>
                  <a:close/>
                  <a:moveTo>
                    <a:pt x="1927" y="120"/>
                  </a:moveTo>
                  <a:lnTo>
                    <a:pt x="1960" y="120"/>
                  </a:lnTo>
                  <a:lnTo>
                    <a:pt x="1960" y="87"/>
                  </a:lnTo>
                  <a:lnTo>
                    <a:pt x="1927" y="87"/>
                  </a:lnTo>
                  <a:lnTo>
                    <a:pt x="1927" y="120"/>
                  </a:lnTo>
                  <a:lnTo>
                    <a:pt x="1927" y="120"/>
                  </a:lnTo>
                  <a:close/>
                  <a:moveTo>
                    <a:pt x="1927" y="165"/>
                  </a:moveTo>
                  <a:lnTo>
                    <a:pt x="1960" y="165"/>
                  </a:lnTo>
                  <a:lnTo>
                    <a:pt x="1960" y="132"/>
                  </a:lnTo>
                  <a:lnTo>
                    <a:pt x="1927" y="132"/>
                  </a:lnTo>
                  <a:lnTo>
                    <a:pt x="1927" y="165"/>
                  </a:lnTo>
                  <a:lnTo>
                    <a:pt x="1927" y="165"/>
                  </a:lnTo>
                  <a:close/>
                  <a:moveTo>
                    <a:pt x="1927" y="253"/>
                  </a:moveTo>
                  <a:lnTo>
                    <a:pt x="1960" y="253"/>
                  </a:lnTo>
                  <a:lnTo>
                    <a:pt x="1960" y="224"/>
                  </a:lnTo>
                  <a:lnTo>
                    <a:pt x="1927" y="224"/>
                  </a:lnTo>
                  <a:lnTo>
                    <a:pt x="1927" y="253"/>
                  </a:lnTo>
                  <a:lnTo>
                    <a:pt x="1927" y="253"/>
                  </a:lnTo>
                  <a:close/>
                  <a:moveTo>
                    <a:pt x="1927" y="926"/>
                  </a:moveTo>
                  <a:lnTo>
                    <a:pt x="1960" y="926"/>
                  </a:lnTo>
                  <a:lnTo>
                    <a:pt x="1960" y="895"/>
                  </a:lnTo>
                  <a:lnTo>
                    <a:pt x="1927" y="895"/>
                  </a:lnTo>
                  <a:lnTo>
                    <a:pt x="1927" y="926"/>
                  </a:lnTo>
                  <a:lnTo>
                    <a:pt x="1927" y="926"/>
                  </a:lnTo>
                  <a:close/>
                  <a:moveTo>
                    <a:pt x="1927" y="1018"/>
                  </a:moveTo>
                  <a:lnTo>
                    <a:pt x="1960" y="1018"/>
                  </a:lnTo>
                  <a:lnTo>
                    <a:pt x="1960" y="985"/>
                  </a:lnTo>
                  <a:lnTo>
                    <a:pt x="1927" y="985"/>
                  </a:lnTo>
                  <a:lnTo>
                    <a:pt x="1927" y="1018"/>
                  </a:lnTo>
                  <a:lnTo>
                    <a:pt x="1927" y="1018"/>
                  </a:lnTo>
                  <a:close/>
                  <a:moveTo>
                    <a:pt x="1927" y="973"/>
                  </a:moveTo>
                  <a:lnTo>
                    <a:pt x="1960" y="973"/>
                  </a:lnTo>
                  <a:lnTo>
                    <a:pt x="1960" y="940"/>
                  </a:lnTo>
                  <a:lnTo>
                    <a:pt x="1927" y="940"/>
                  </a:lnTo>
                  <a:lnTo>
                    <a:pt x="1927" y="973"/>
                  </a:lnTo>
                  <a:lnTo>
                    <a:pt x="1927" y="973"/>
                  </a:lnTo>
                  <a:close/>
                  <a:moveTo>
                    <a:pt x="1927" y="1105"/>
                  </a:moveTo>
                  <a:lnTo>
                    <a:pt x="1960" y="1105"/>
                  </a:lnTo>
                  <a:lnTo>
                    <a:pt x="1960" y="1077"/>
                  </a:lnTo>
                  <a:lnTo>
                    <a:pt x="1927" y="1077"/>
                  </a:lnTo>
                  <a:lnTo>
                    <a:pt x="1927" y="1105"/>
                  </a:lnTo>
                  <a:lnTo>
                    <a:pt x="1927" y="1105"/>
                  </a:lnTo>
                  <a:close/>
                  <a:moveTo>
                    <a:pt x="1927" y="1061"/>
                  </a:moveTo>
                  <a:lnTo>
                    <a:pt x="1960" y="1061"/>
                  </a:lnTo>
                  <a:lnTo>
                    <a:pt x="1960" y="1032"/>
                  </a:lnTo>
                  <a:lnTo>
                    <a:pt x="1927" y="1032"/>
                  </a:lnTo>
                  <a:lnTo>
                    <a:pt x="1927" y="1061"/>
                  </a:lnTo>
                  <a:lnTo>
                    <a:pt x="1927" y="1061"/>
                  </a:lnTo>
                  <a:close/>
                  <a:moveTo>
                    <a:pt x="1927" y="1195"/>
                  </a:moveTo>
                  <a:lnTo>
                    <a:pt x="1960" y="1195"/>
                  </a:lnTo>
                  <a:lnTo>
                    <a:pt x="1960" y="1165"/>
                  </a:lnTo>
                  <a:lnTo>
                    <a:pt x="1927" y="1165"/>
                  </a:lnTo>
                  <a:lnTo>
                    <a:pt x="1927" y="1195"/>
                  </a:lnTo>
                  <a:lnTo>
                    <a:pt x="1927" y="1195"/>
                  </a:lnTo>
                  <a:close/>
                  <a:moveTo>
                    <a:pt x="1927" y="1150"/>
                  </a:moveTo>
                  <a:lnTo>
                    <a:pt x="1960" y="1150"/>
                  </a:lnTo>
                  <a:lnTo>
                    <a:pt x="1960" y="1120"/>
                  </a:lnTo>
                  <a:lnTo>
                    <a:pt x="1927" y="1120"/>
                  </a:lnTo>
                  <a:lnTo>
                    <a:pt x="1927" y="1150"/>
                  </a:lnTo>
                  <a:lnTo>
                    <a:pt x="1927" y="1150"/>
                  </a:lnTo>
                  <a:close/>
                  <a:moveTo>
                    <a:pt x="1975" y="76"/>
                  </a:moveTo>
                  <a:lnTo>
                    <a:pt x="2005" y="76"/>
                  </a:lnTo>
                  <a:lnTo>
                    <a:pt x="2005" y="43"/>
                  </a:lnTo>
                  <a:lnTo>
                    <a:pt x="1975" y="43"/>
                  </a:lnTo>
                  <a:lnTo>
                    <a:pt x="1975" y="76"/>
                  </a:lnTo>
                  <a:lnTo>
                    <a:pt x="1975" y="76"/>
                  </a:lnTo>
                  <a:close/>
                  <a:moveTo>
                    <a:pt x="1975" y="28"/>
                  </a:moveTo>
                  <a:lnTo>
                    <a:pt x="2005" y="28"/>
                  </a:lnTo>
                  <a:lnTo>
                    <a:pt x="2005" y="0"/>
                  </a:lnTo>
                  <a:lnTo>
                    <a:pt x="1975" y="0"/>
                  </a:lnTo>
                  <a:lnTo>
                    <a:pt x="1975" y="28"/>
                  </a:lnTo>
                  <a:lnTo>
                    <a:pt x="1975" y="28"/>
                  </a:lnTo>
                  <a:close/>
                  <a:moveTo>
                    <a:pt x="1975" y="120"/>
                  </a:moveTo>
                  <a:lnTo>
                    <a:pt x="2005" y="120"/>
                  </a:lnTo>
                  <a:lnTo>
                    <a:pt x="2005" y="87"/>
                  </a:lnTo>
                  <a:lnTo>
                    <a:pt x="1975" y="87"/>
                  </a:lnTo>
                  <a:lnTo>
                    <a:pt x="1975" y="120"/>
                  </a:lnTo>
                  <a:lnTo>
                    <a:pt x="1975" y="120"/>
                  </a:lnTo>
                  <a:close/>
                  <a:moveTo>
                    <a:pt x="1975" y="253"/>
                  </a:moveTo>
                  <a:lnTo>
                    <a:pt x="2005" y="253"/>
                  </a:lnTo>
                  <a:lnTo>
                    <a:pt x="2005" y="224"/>
                  </a:lnTo>
                  <a:lnTo>
                    <a:pt x="1975" y="224"/>
                  </a:lnTo>
                  <a:lnTo>
                    <a:pt x="1975" y="253"/>
                  </a:lnTo>
                  <a:lnTo>
                    <a:pt x="1975" y="253"/>
                  </a:lnTo>
                  <a:close/>
                  <a:moveTo>
                    <a:pt x="1975" y="926"/>
                  </a:moveTo>
                  <a:lnTo>
                    <a:pt x="2005" y="926"/>
                  </a:lnTo>
                  <a:lnTo>
                    <a:pt x="2005" y="895"/>
                  </a:lnTo>
                  <a:lnTo>
                    <a:pt x="1975" y="895"/>
                  </a:lnTo>
                  <a:lnTo>
                    <a:pt x="1975" y="926"/>
                  </a:lnTo>
                  <a:lnTo>
                    <a:pt x="1975" y="926"/>
                  </a:lnTo>
                  <a:close/>
                  <a:moveTo>
                    <a:pt x="1975" y="881"/>
                  </a:moveTo>
                  <a:lnTo>
                    <a:pt x="2005" y="881"/>
                  </a:lnTo>
                  <a:lnTo>
                    <a:pt x="2005" y="850"/>
                  </a:lnTo>
                  <a:lnTo>
                    <a:pt x="1975" y="850"/>
                  </a:lnTo>
                  <a:lnTo>
                    <a:pt x="1975" y="881"/>
                  </a:lnTo>
                  <a:lnTo>
                    <a:pt x="1975" y="881"/>
                  </a:lnTo>
                  <a:close/>
                  <a:moveTo>
                    <a:pt x="1975" y="1018"/>
                  </a:moveTo>
                  <a:lnTo>
                    <a:pt x="2005" y="1018"/>
                  </a:lnTo>
                  <a:lnTo>
                    <a:pt x="2005" y="985"/>
                  </a:lnTo>
                  <a:lnTo>
                    <a:pt x="1975" y="985"/>
                  </a:lnTo>
                  <a:lnTo>
                    <a:pt x="1975" y="1018"/>
                  </a:lnTo>
                  <a:lnTo>
                    <a:pt x="1975" y="1018"/>
                  </a:lnTo>
                  <a:close/>
                  <a:moveTo>
                    <a:pt x="1975" y="973"/>
                  </a:moveTo>
                  <a:lnTo>
                    <a:pt x="2005" y="973"/>
                  </a:lnTo>
                  <a:lnTo>
                    <a:pt x="2005" y="940"/>
                  </a:lnTo>
                  <a:lnTo>
                    <a:pt x="1975" y="940"/>
                  </a:lnTo>
                  <a:lnTo>
                    <a:pt x="1975" y="973"/>
                  </a:lnTo>
                  <a:lnTo>
                    <a:pt x="1975" y="973"/>
                  </a:lnTo>
                  <a:close/>
                  <a:moveTo>
                    <a:pt x="1975" y="1105"/>
                  </a:moveTo>
                  <a:lnTo>
                    <a:pt x="2005" y="1105"/>
                  </a:lnTo>
                  <a:lnTo>
                    <a:pt x="2005" y="1077"/>
                  </a:lnTo>
                  <a:lnTo>
                    <a:pt x="1975" y="1077"/>
                  </a:lnTo>
                  <a:lnTo>
                    <a:pt x="1975" y="1105"/>
                  </a:lnTo>
                  <a:lnTo>
                    <a:pt x="1975" y="1105"/>
                  </a:lnTo>
                  <a:close/>
                  <a:moveTo>
                    <a:pt x="1975" y="1061"/>
                  </a:moveTo>
                  <a:lnTo>
                    <a:pt x="2005" y="1061"/>
                  </a:lnTo>
                  <a:lnTo>
                    <a:pt x="2005" y="1032"/>
                  </a:lnTo>
                  <a:lnTo>
                    <a:pt x="1975" y="1032"/>
                  </a:lnTo>
                  <a:lnTo>
                    <a:pt x="1975" y="1061"/>
                  </a:lnTo>
                  <a:lnTo>
                    <a:pt x="1975" y="1061"/>
                  </a:lnTo>
                  <a:close/>
                  <a:moveTo>
                    <a:pt x="1975" y="1195"/>
                  </a:moveTo>
                  <a:lnTo>
                    <a:pt x="2005" y="1195"/>
                  </a:lnTo>
                  <a:lnTo>
                    <a:pt x="2005" y="1165"/>
                  </a:lnTo>
                  <a:lnTo>
                    <a:pt x="1975" y="1165"/>
                  </a:lnTo>
                  <a:lnTo>
                    <a:pt x="1975" y="1195"/>
                  </a:lnTo>
                  <a:lnTo>
                    <a:pt x="1975" y="1195"/>
                  </a:lnTo>
                  <a:close/>
                  <a:moveTo>
                    <a:pt x="1975" y="1150"/>
                  </a:moveTo>
                  <a:lnTo>
                    <a:pt x="2005" y="1150"/>
                  </a:lnTo>
                  <a:lnTo>
                    <a:pt x="2005" y="1120"/>
                  </a:lnTo>
                  <a:lnTo>
                    <a:pt x="1975" y="1120"/>
                  </a:lnTo>
                  <a:lnTo>
                    <a:pt x="1975" y="1150"/>
                  </a:lnTo>
                  <a:lnTo>
                    <a:pt x="1975" y="1150"/>
                  </a:lnTo>
                  <a:close/>
                  <a:moveTo>
                    <a:pt x="1975" y="1240"/>
                  </a:moveTo>
                  <a:lnTo>
                    <a:pt x="2005" y="1240"/>
                  </a:lnTo>
                  <a:lnTo>
                    <a:pt x="2005" y="1209"/>
                  </a:lnTo>
                  <a:lnTo>
                    <a:pt x="1975" y="1209"/>
                  </a:lnTo>
                  <a:lnTo>
                    <a:pt x="1975" y="1240"/>
                  </a:lnTo>
                  <a:lnTo>
                    <a:pt x="1975" y="1240"/>
                  </a:lnTo>
                  <a:close/>
                  <a:moveTo>
                    <a:pt x="2019" y="28"/>
                  </a:moveTo>
                  <a:lnTo>
                    <a:pt x="2050" y="28"/>
                  </a:lnTo>
                  <a:lnTo>
                    <a:pt x="2050" y="0"/>
                  </a:lnTo>
                  <a:lnTo>
                    <a:pt x="2019" y="0"/>
                  </a:lnTo>
                  <a:lnTo>
                    <a:pt x="2019" y="28"/>
                  </a:lnTo>
                  <a:lnTo>
                    <a:pt x="2019" y="28"/>
                  </a:lnTo>
                  <a:close/>
                  <a:moveTo>
                    <a:pt x="2019" y="253"/>
                  </a:moveTo>
                  <a:lnTo>
                    <a:pt x="2050" y="253"/>
                  </a:lnTo>
                  <a:lnTo>
                    <a:pt x="2050" y="224"/>
                  </a:lnTo>
                  <a:lnTo>
                    <a:pt x="2019" y="224"/>
                  </a:lnTo>
                  <a:lnTo>
                    <a:pt x="2019" y="253"/>
                  </a:lnTo>
                  <a:lnTo>
                    <a:pt x="2019" y="253"/>
                  </a:lnTo>
                  <a:close/>
                  <a:moveTo>
                    <a:pt x="2019" y="836"/>
                  </a:moveTo>
                  <a:lnTo>
                    <a:pt x="2050" y="836"/>
                  </a:lnTo>
                  <a:lnTo>
                    <a:pt x="2050" y="808"/>
                  </a:lnTo>
                  <a:lnTo>
                    <a:pt x="2019" y="808"/>
                  </a:lnTo>
                  <a:lnTo>
                    <a:pt x="2019" y="836"/>
                  </a:lnTo>
                  <a:lnTo>
                    <a:pt x="2019" y="836"/>
                  </a:lnTo>
                  <a:close/>
                  <a:moveTo>
                    <a:pt x="2019" y="926"/>
                  </a:moveTo>
                  <a:lnTo>
                    <a:pt x="2050" y="926"/>
                  </a:lnTo>
                  <a:lnTo>
                    <a:pt x="2050" y="895"/>
                  </a:lnTo>
                  <a:lnTo>
                    <a:pt x="2019" y="895"/>
                  </a:lnTo>
                  <a:lnTo>
                    <a:pt x="2019" y="926"/>
                  </a:lnTo>
                  <a:lnTo>
                    <a:pt x="2019" y="926"/>
                  </a:lnTo>
                  <a:close/>
                  <a:moveTo>
                    <a:pt x="2019" y="881"/>
                  </a:moveTo>
                  <a:lnTo>
                    <a:pt x="2050" y="881"/>
                  </a:lnTo>
                  <a:lnTo>
                    <a:pt x="2050" y="850"/>
                  </a:lnTo>
                  <a:lnTo>
                    <a:pt x="2019" y="850"/>
                  </a:lnTo>
                  <a:lnTo>
                    <a:pt x="2019" y="881"/>
                  </a:lnTo>
                  <a:lnTo>
                    <a:pt x="2019" y="881"/>
                  </a:lnTo>
                  <a:close/>
                  <a:moveTo>
                    <a:pt x="2019" y="1018"/>
                  </a:moveTo>
                  <a:lnTo>
                    <a:pt x="2050" y="1018"/>
                  </a:lnTo>
                  <a:lnTo>
                    <a:pt x="2050" y="985"/>
                  </a:lnTo>
                  <a:lnTo>
                    <a:pt x="2019" y="985"/>
                  </a:lnTo>
                  <a:lnTo>
                    <a:pt x="2019" y="1018"/>
                  </a:lnTo>
                  <a:lnTo>
                    <a:pt x="2019" y="1018"/>
                  </a:lnTo>
                  <a:close/>
                  <a:moveTo>
                    <a:pt x="2019" y="973"/>
                  </a:moveTo>
                  <a:lnTo>
                    <a:pt x="2050" y="973"/>
                  </a:lnTo>
                  <a:lnTo>
                    <a:pt x="2050" y="940"/>
                  </a:lnTo>
                  <a:lnTo>
                    <a:pt x="2019" y="940"/>
                  </a:lnTo>
                  <a:lnTo>
                    <a:pt x="2019" y="973"/>
                  </a:lnTo>
                  <a:lnTo>
                    <a:pt x="2019" y="973"/>
                  </a:lnTo>
                  <a:close/>
                  <a:moveTo>
                    <a:pt x="2019" y="1105"/>
                  </a:moveTo>
                  <a:lnTo>
                    <a:pt x="2050" y="1105"/>
                  </a:lnTo>
                  <a:lnTo>
                    <a:pt x="2050" y="1077"/>
                  </a:lnTo>
                  <a:lnTo>
                    <a:pt x="2019" y="1077"/>
                  </a:lnTo>
                  <a:lnTo>
                    <a:pt x="2019" y="1105"/>
                  </a:lnTo>
                  <a:lnTo>
                    <a:pt x="2019" y="1105"/>
                  </a:lnTo>
                  <a:close/>
                  <a:moveTo>
                    <a:pt x="2019" y="1061"/>
                  </a:moveTo>
                  <a:lnTo>
                    <a:pt x="2050" y="1061"/>
                  </a:lnTo>
                  <a:lnTo>
                    <a:pt x="2050" y="1032"/>
                  </a:lnTo>
                  <a:lnTo>
                    <a:pt x="2019" y="1032"/>
                  </a:lnTo>
                  <a:lnTo>
                    <a:pt x="2019" y="1061"/>
                  </a:lnTo>
                  <a:lnTo>
                    <a:pt x="2019" y="1061"/>
                  </a:lnTo>
                  <a:close/>
                  <a:moveTo>
                    <a:pt x="2019" y="1195"/>
                  </a:moveTo>
                  <a:lnTo>
                    <a:pt x="2050" y="1195"/>
                  </a:lnTo>
                  <a:lnTo>
                    <a:pt x="2050" y="1165"/>
                  </a:lnTo>
                  <a:lnTo>
                    <a:pt x="2019" y="1165"/>
                  </a:lnTo>
                  <a:lnTo>
                    <a:pt x="2019" y="1195"/>
                  </a:lnTo>
                  <a:lnTo>
                    <a:pt x="2019" y="1195"/>
                  </a:lnTo>
                  <a:close/>
                  <a:moveTo>
                    <a:pt x="2019" y="1150"/>
                  </a:moveTo>
                  <a:lnTo>
                    <a:pt x="2050" y="1150"/>
                  </a:lnTo>
                  <a:lnTo>
                    <a:pt x="2050" y="1120"/>
                  </a:lnTo>
                  <a:lnTo>
                    <a:pt x="2019" y="1120"/>
                  </a:lnTo>
                  <a:lnTo>
                    <a:pt x="2019" y="1150"/>
                  </a:lnTo>
                  <a:lnTo>
                    <a:pt x="2019" y="1150"/>
                  </a:lnTo>
                  <a:close/>
                  <a:moveTo>
                    <a:pt x="2019" y="1240"/>
                  </a:moveTo>
                  <a:lnTo>
                    <a:pt x="2050" y="1240"/>
                  </a:lnTo>
                  <a:lnTo>
                    <a:pt x="2050" y="1209"/>
                  </a:lnTo>
                  <a:lnTo>
                    <a:pt x="2019" y="1209"/>
                  </a:lnTo>
                  <a:lnTo>
                    <a:pt x="2019" y="1240"/>
                  </a:lnTo>
                  <a:lnTo>
                    <a:pt x="2019" y="1240"/>
                  </a:lnTo>
                  <a:close/>
                  <a:moveTo>
                    <a:pt x="2019" y="1287"/>
                  </a:moveTo>
                  <a:lnTo>
                    <a:pt x="2050" y="1287"/>
                  </a:lnTo>
                  <a:lnTo>
                    <a:pt x="2050" y="1254"/>
                  </a:lnTo>
                  <a:lnTo>
                    <a:pt x="2019" y="1254"/>
                  </a:lnTo>
                  <a:lnTo>
                    <a:pt x="2019" y="1287"/>
                  </a:lnTo>
                  <a:lnTo>
                    <a:pt x="2019" y="1287"/>
                  </a:lnTo>
                  <a:close/>
                  <a:moveTo>
                    <a:pt x="2064" y="28"/>
                  </a:moveTo>
                  <a:lnTo>
                    <a:pt x="2093" y="28"/>
                  </a:lnTo>
                  <a:lnTo>
                    <a:pt x="2093" y="0"/>
                  </a:lnTo>
                  <a:lnTo>
                    <a:pt x="2064" y="0"/>
                  </a:lnTo>
                  <a:lnTo>
                    <a:pt x="2064" y="28"/>
                  </a:lnTo>
                  <a:lnTo>
                    <a:pt x="2064" y="28"/>
                  </a:lnTo>
                  <a:close/>
                  <a:moveTo>
                    <a:pt x="2064" y="480"/>
                  </a:moveTo>
                  <a:lnTo>
                    <a:pt x="2093" y="480"/>
                  </a:lnTo>
                  <a:lnTo>
                    <a:pt x="2093" y="449"/>
                  </a:lnTo>
                  <a:lnTo>
                    <a:pt x="2064" y="449"/>
                  </a:lnTo>
                  <a:lnTo>
                    <a:pt x="2064" y="480"/>
                  </a:lnTo>
                  <a:lnTo>
                    <a:pt x="2064" y="480"/>
                  </a:lnTo>
                  <a:close/>
                  <a:moveTo>
                    <a:pt x="2064" y="435"/>
                  </a:moveTo>
                  <a:lnTo>
                    <a:pt x="2093" y="435"/>
                  </a:lnTo>
                  <a:lnTo>
                    <a:pt x="2093" y="402"/>
                  </a:lnTo>
                  <a:lnTo>
                    <a:pt x="2064" y="402"/>
                  </a:lnTo>
                  <a:lnTo>
                    <a:pt x="2064" y="435"/>
                  </a:lnTo>
                  <a:lnTo>
                    <a:pt x="2064" y="435"/>
                  </a:lnTo>
                  <a:close/>
                  <a:moveTo>
                    <a:pt x="2064" y="659"/>
                  </a:moveTo>
                  <a:lnTo>
                    <a:pt x="2093" y="659"/>
                  </a:lnTo>
                  <a:lnTo>
                    <a:pt x="2093" y="626"/>
                  </a:lnTo>
                  <a:lnTo>
                    <a:pt x="2064" y="626"/>
                  </a:lnTo>
                  <a:lnTo>
                    <a:pt x="2064" y="659"/>
                  </a:lnTo>
                  <a:lnTo>
                    <a:pt x="2064" y="659"/>
                  </a:lnTo>
                  <a:close/>
                  <a:moveTo>
                    <a:pt x="2064" y="612"/>
                  </a:moveTo>
                  <a:lnTo>
                    <a:pt x="2093" y="612"/>
                  </a:lnTo>
                  <a:lnTo>
                    <a:pt x="2093" y="581"/>
                  </a:lnTo>
                  <a:lnTo>
                    <a:pt x="2064" y="581"/>
                  </a:lnTo>
                  <a:lnTo>
                    <a:pt x="2064" y="612"/>
                  </a:lnTo>
                  <a:lnTo>
                    <a:pt x="2064" y="612"/>
                  </a:lnTo>
                  <a:close/>
                  <a:moveTo>
                    <a:pt x="2064" y="704"/>
                  </a:moveTo>
                  <a:lnTo>
                    <a:pt x="2093" y="704"/>
                  </a:lnTo>
                  <a:lnTo>
                    <a:pt x="2093" y="671"/>
                  </a:lnTo>
                  <a:lnTo>
                    <a:pt x="2064" y="671"/>
                  </a:lnTo>
                  <a:lnTo>
                    <a:pt x="2064" y="704"/>
                  </a:lnTo>
                  <a:lnTo>
                    <a:pt x="2064" y="704"/>
                  </a:lnTo>
                  <a:close/>
                  <a:moveTo>
                    <a:pt x="2064" y="836"/>
                  </a:moveTo>
                  <a:lnTo>
                    <a:pt x="2093" y="836"/>
                  </a:lnTo>
                  <a:lnTo>
                    <a:pt x="2093" y="808"/>
                  </a:lnTo>
                  <a:lnTo>
                    <a:pt x="2064" y="808"/>
                  </a:lnTo>
                  <a:lnTo>
                    <a:pt x="2064" y="836"/>
                  </a:lnTo>
                  <a:lnTo>
                    <a:pt x="2064" y="836"/>
                  </a:lnTo>
                  <a:close/>
                  <a:moveTo>
                    <a:pt x="2064" y="791"/>
                  </a:moveTo>
                  <a:lnTo>
                    <a:pt x="2093" y="791"/>
                  </a:lnTo>
                  <a:lnTo>
                    <a:pt x="2093" y="763"/>
                  </a:lnTo>
                  <a:lnTo>
                    <a:pt x="2064" y="763"/>
                  </a:lnTo>
                  <a:lnTo>
                    <a:pt x="2064" y="791"/>
                  </a:lnTo>
                  <a:lnTo>
                    <a:pt x="2064" y="791"/>
                  </a:lnTo>
                  <a:close/>
                  <a:moveTo>
                    <a:pt x="2064" y="926"/>
                  </a:moveTo>
                  <a:lnTo>
                    <a:pt x="2093" y="926"/>
                  </a:lnTo>
                  <a:lnTo>
                    <a:pt x="2093" y="895"/>
                  </a:lnTo>
                  <a:lnTo>
                    <a:pt x="2064" y="895"/>
                  </a:lnTo>
                  <a:lnTo>
                    <a:pt x="2064" y="926"/>
                  </a:lnTo>
                  <a:lnTo>
                    <a:pt x="2064" y="926"/>
                  </a:lnTo>
                  <a:close/>
                  <a:moveTo>
                    <a:pt x="2064" y="881"/>
                  </a:moveTo>
                  <a:lnTo>
                    <a:pt x="2093" y="881"/>
                  </a:lnTo>
                  <a:lnTo>
                    <a:pt x="2093" y="850"/>
                  </a:lnTo>
                  <a:lnTo>
                    <a:pt x="2064" y="850"/>
                  </a:lnTo>
                  <a:lnTo>
                    <a:pt x="2064" y="881"/>
                  </a:lnTo>
                  <a:lnTo>
                    <a:pt x="2064" y="881"/>
                  </a:lnTo>
                  <a:close/>
                  <a:moveTo>
                    <a:pt x="2064" y="1018"/>
                  </a:moveTo>
                  <a:lnTo>
                    <a:pt x="2093" y="1018"/>
                  </a:lnTo>
                  <a:lnTo>
                    <a:pt x="2093" y="985"/>
                  </a:lnTo>
                  <a:lnTo>
                    <a:pt x="2064" y="985"/>
                  </a:lnTo>
                  <a:lnTo>
                    <a:pt x="2064" y="1018"/>
                  </a:lnTo>
                  <a:lnTo>
                    <a:pt x="2064" y="1018"/>
                  </a:lnTo>
                  <a:close/>
                  <a:moveTo>
                    <a:pt x="2064" y="973"/>
                  </a:moveTo>
                  <a:lnTo>
                    <a:pt x="2093" y="973"/>
                  </a:lnTo>
                  <a:lnTo>
                    <a:pt x="2093" y="940"/>
                  </a:lnTo>
                  <a:lnTo>
                    <a:pt x="2064" y="940"/>
                  </a:lnTo>
                  <a:lnTo>
                    <a:pt x="2064" y="973"/>
                  </a:lnTo>
                  <a:lnTo>
                    <a:pt x="2064" y="973"/>
                  </a:lnTo>
                  <a:close/>
                  <a:moveTo>
                    <a:pt x="2064" y="1105"/>
                  </a:moveTo>
                  <a:lnTo>
                    <a:pt x="2093" y="1105"/>
                  </a:lnTo>
                  <a:lnTo>
                    <a:pt x="2093" y="1077"/>
                  </a:lnTo>
                  <a:lnTo>
                    <a:pt x="2064" y="1077"/>
                  </a:lnTo>
                  <a:lnTo>
                    <a:pt x="2064" y="1105"/>
                  </a:lnTo>
                  <a:lnTo>
                    <a:pt x="2064" y="1105"/>
                  </a:lnTo>
                  <a:close/>
                  <a:moveTo>
                    <a:pt x="2064" y="1061"/>
                  </a:moveTo>
                  <a:lnTo>
                    <a:pt x="2093" y="1061"/>
                  </a:lnTo>
                  <a:lnTo>
                    <a:pt x="2093" y="1032"/>
                  </a:lnTo>
                  <a:lnTo>
                    <a:pt x="2064" y="1032"/>
                  </a:lnTo>
                  <a:lnTo>
                    <a:pt x="2064" y="1061"/>
                  </a:lnTo>
                  <a:lnTo>
                    <a:pt x="2064" y="1061"/>
                  </a:lnTo>
                  <a:close/>
                  <a:moveTo>
                    <a:pt x="2064" y="1195"/>
                  </a:moveTo>
                  <a:lnTo>
                    <a:pt x="2093" y="1195"/>
                  </a:lnTo>
                  <a:lnTo>
                    <a:pt x="2093" y="1165"/>
                  </a:lnTo>
                  <a:lnTo>
                    <a:pt x="2064" y="1165"/>
                  </a:lnTo>
                  <a:lnTo>
                    <a:pt x="2064" y="1195"/>
                  </a:lnTo>
                  <a:lnTo>
                    <a:pt x="2064" y="1195"/>
                  </a:lnTo>
                  <a:close/>
                  <a:moveTo>
                    <a:pt x="2064" y="1150"/>
                  </a:moveTo>
                  <a:lnTo>
                    <a:pt x="2093" y="1150"/>
                  </a:lnTo>
                  <a:lnTo>
                    <a:pt x="2093" y="1120"/>
                  </a:lnTo>
                  <a:lnTo>
                    <a:pt x="2064" y="1120"/>
                  </a:lnTo>
                  <a:lnTo>
                    <a:pt x="2064" y="1150"/>
                  </a:lnTo>
                  <a:lnTo>
                    <a:pt x="2064" y="1150"/>
                  </a:lnTo>
                  <a:close/>
                  <a:moveTo>
                    <a:pt x="2064" y="1240"/>
                  </a:moveTo>
                  <a:lnTo>
                    <a:pt x="2093" y="1240"/>
                  </a:lnTo>
                  <a:lnTo>
                    <a:pt x="2093" y="1209"/>
                  </a:lnTo>
                  <a:lnTo>
                    <a:pt x="2064" y="1209"/>
                  </a:lnTo>
                  <a:lnTo>
                    <a:pt x="2064" y="1240"/>
                  </a:lnTo>
                  <a:lnTo>
                    <a:pt x="2064" y="1240"/>
                  </a:lnTo>
                  <a:close/>
                  <a:moveTo>
                    <a:pt x="2064" y="1287"/>
                  </a:moveTo>
                  <a:lnTo>
                    <a:pt x="2093" y="1287"/>
                  </a:lnTo>
                  <a:lnTo>
                    <a:pt x="2093" y="1254"/>
                  </a:lnTo>
                  <a:lnTo>
                    <a:pt x="2064" y="1254"/>
                  </a:lnTo>
                  <a:lnTo>
                    <a:pt x="2064" y="1287"/>
                  </a:lnTo>
                  <a:lnTo>
                    <a:pt x="2064" y="1287"/>
                  </a:lnTo>
                  <a:close/>
                  <a:moveTo>
                    <a:pt x="2109" y="390"/>
                  </a:moveTo>
                  <a:lnTo>
                    <a:pt x="2138" y="390"/>
                  </a:lnTo>
                  <a:lnTo>
                    <a:pt x="2138" y="357"/>
                  </a:lnTo>
                  <a:lnTo>
                    <a:pt x="2109" y="357"/>
                  </a:lnTo>
                  <a:lnTo>
                    <a:pt x="2109" y="390"/>
                  </a:lnTo>
                  <a:lnTo>
                    <a:pt x="2109" y="390"/>
                  </a:lnTo>
                  <a:close/>
                  <a:moveTo>
                    <a:pt x="2109" y="480"/>
                  </a:moveTo>
                  <a:lnTo>
                    <a:pt x="2138" y="480"/>
                  </a:lnTo>
                  <a:lnTo>
                    <a:pt x="2138" y="449"/>
                  </a:lnTo>
                  <a:lnTo>
                    <a:pt x="2109" y="449"/>
                  </a:lnTo>
                  <a:lnTo>
                    <a:pt x="2109" y="480"/>
                  </a:lnTo>
                  <a:lnTo>
                    <a:pt x="2109" y="480"/>
                  </a:lnTo>
                  <a:close/>
                  <a:moveTo>
                    <a:pt x="2109" y="435"/>
                  </a:moveTo>
                  <a:lnTo>
                    <a:pt x="2138" y="435"/>
                  </a:lnTo>
                  <a:lnTo>
                    <a:pt x="2138" y="402"/>
                  </a:lnTo>
                  <a:lnTo>
                    <a:pt x="2109" y="402"/>
                  </a:lnTo>
                  <a:lnTo>
                    <a:pt x="2109" y="435"/>
                  </a:lnTo>
                  <a:lnTo>
                    <a:pt x="2109" y="435"/>
                  </a:lnTo>
                  <a:close/>
                  <a:moveTo>
                    <a:pt x="2109" y="659"/>
                  </a:moveTo>
                  <a:lnTo>
                    <a:pt x="2138" y="659"/>
                  </a:lnTo>
                  <a:lnTo>
                    <a:pt x="2138" y="626"/>
                  </a:lnTo>
                  <a:lnTo>
                    <a:pt x="2109" y="626"/>
                  </a:lnTo>
                  <a:lnTo>
                    <a:pt x="2109" y="659"/>
                  </a:lnTo>
                  <a:lnTo>
                    <a:pt x="2109" y="659"/>
                  </a:lnTo>
                  <a:close/>
                  <a:moveTo>
                    <a:pt x="2109" y="612"/>
                  </a:moveTo>
                  <a:lnTo>
                    <a:pt x="2138" y="612"/>
                  </a:lnTo>
                  <a:lnTo>
                    <a:pt x="2138" y="581"/>
                  </a:lnTo>
                  <a:lnTo>
                    <a:pt x="2109" y="581"/>
                  </a:lnTo>
                  <a:lnTo>
                    <a:pt x="2109" y="612"/>
                  </a:lnTo>
                  <a:lnTo>
                    <a:pt x="2109" y="612"/>
                  </a:lnTo>
                  <a:close/>
                  <a:moveTo>
                    <a:pt x="2109" y="704"/>
                  </a:moveTo>
                  <a:lnTo>
                    <a:pt x="2138" y="704"/>
                  </a:lnTo>
                  <a:lnTo>
                    <a:pt x="2138" y="671"/>
                  </a:lnTo>
                  <a:lnTo>
                    <a:pt x="2109" y="671"/>
                  </a:lnTo>
                  <a:lnTo>
                    <a:pt x="2109" y="704"/>
                  </a:lnTo>
                  <a:lnTo>
                    <a:pt x="2109" y="704"/>
                  </a:lnTo>
                  <a:close/>
                  <a:moveTo>
                    <a:pt x="2109" y="836"/>
                  </a:moveTo>
                  <a:lnTo>
                    <a:pt x="2138" y="836"/>
                  </a:lnTo>
                  <a:lnTo>
                    <a:pt x="2138" y="808"/>
                  </a:lnTo>
                  <a:lnTo>
                    <a:pt x="2109" y="808"/>
                  </a:lnTo>
                  <a:lnTo>
                    <a:pt x="2109" y="836"/>
                  </a:lnTo>
                  <a:lnTo>
                    <a:pt x="2109" y="836"/>
                  </a:lnTo>
                  <a:close/>
                  <a:moveTo>
                    <a:pt x="2109" y="791"/>
                  </a:moveTo>
                  <a:lnTo>
                    <a:pt x="2138" y="791"/>
                  </a:lnTo>
                  <a:lnTo>
                    <a:pt x="2138" y="763"/>
                  </a:lnTo>
                  <a:lnTo>
                    <a:pt x="2109" y="763"/>
                  </a:lnTo>
                  <a:lnTo>
                    <a:pt x="2109" y="791"/>
                  </a:lnTo>
                  <a:lnTo>
                    <a:pt x="2109" y="791"/>
                  </a:lnTo>
                  <a:close/>
                  <a:moveTo>
                    <a:pt x="2109" y="926"/>
                  </a:moveTo>
                  <a:lnTo>
                    <a:pt x="2138" y="926"/>
                  </a:lnTo>
                  <a:lnTo>
                    <a:pt x="2138" y="895"/>
                  </a:lnTo>
                  <a:lnTo>
                    <a:pt x="2109" y="895"/>
                  </a:lnTo>
                  <a:lnTo>
                    <a:pt x="2109" y="926"/>
                  </a:lnTo>
                  <a:lnTo>
                    <a:pt x="2109" y="926"/>
                  </a:lnTo>
                  <a:close/>
                  <a:moveTo>
                    <a:pt x="2109" y="881"/>
                  </a:moveTo>
                  <a:lnTo>
                    <a:pt x="2138" y="881"/>
                  </a:lnTo>
                  <a:lnTo>
                    <a:pt x="2138" y="850"/>
                  </a:lnTo>
                  <a:lnTo>
                    <a:pt x="2109" y="850"/>
                  </a:lnTo>
                  <a:lnTo>
                    <a:pt x="2109" y="881"/>
                  </a:lnTo>
                  <a:lnTo>
                    <a:pt x="2109" y="881"/>
                  </a:lnTo>
                  <a:close/>
                  <a:moveTo>
                    <a:pt x="2109" y="1018"/>
                  </a:moveTo>
                  <a:lnTo>
                    <a:pt x="2138" y="1018"/>
                  </a:lnTo>
                  <a:lnTo>
                    <a:pt x="2138" y="985"/>
                  </a:lnTo>
                  <a:lnTo>
                    <a:pt x="2109" y="985"/>
                  </a:lnTo>
                  <a:lnTo>
                    <a:pt x="2109" y="1018"/>
                  </a:lnTo>
                  <a:lnTo>
                    <a:pt x="2109" y="1018"/>
                  </a:lnTo>
                  <a:close/>
                  <a:moveTo>
                    <a:pt x="2109" y="973"/>
                  </a:moveTo>
                  <a:lnTo>
                    <a:pt x="2138" y="973"/>
                  </a:lnTo>
                  <a:lnTo>
                    <a:pt x="2138" y="940"/>
                  </a:lnTo>
                  <a:lnTo>
                    <a:pt x="2109" y="940"/>
                  </a:lnTo>
                  <a:lnTo>
                    <a:pt x="2109" y="973"/>
                  </a:lnTo>
                  <a:lnTo>
                    <a:pt x="2109" y="973"/>
                  </a:lnTo>
                  <a:close/>
                  <a:moveTo>
                    <a:pt x="2109" y="1105"/>
                  </a:moveTo>
                  <a:lnTo>
                    <a:pt x="2138" y="1105"/>
                  </a:lnTo>
                  <a:lnTo>
                    <a:pt x="2138" y="1077"/>
                  </a:lnTo>
                  <a:lnTo>
                    <a:pt x="2109" y="1077"/>
                  </a:lnTo>
                  <a:lnTo>
                    <a:pt x="2109" y="1105"/>
                  </a:lnTo>
                  <a:lnTo>
                    <a:pt x="2109" y="1105"/>
                  </a:lnTo>
                  <a:close/>
                  <a:moveTo>
                    <a:pt x="2109" y="1061"/>
                  </a:moveTo>
                  <a:lnTo>
                    <a:pt x="2138" y="1061"/>
                  </a:lnTo>
                  <a:lnTo>
                    <a:pt x="2138" y="1032"/>
                  </a:lnTo>
                  <a:lnTo>
                    <a:pt x="2109" y="1032"/>
                  </a:lnTo>
                  <a:lnTo>
                    <a:pt x="2109" y="1061"/>
                  </a:lnTo>
                  <a:lnTo>
                    <a:pt x="2109" y="1061"/>
                  </a:lnTo>
                  <a:close/>
                  <a:moveTo>
                    <a:pt x="2109" y="1195"/>
                  </a:moveTo>
                  <a:lnTo>
                    <a:pt x="2138" y="1195"/>
                  </a:lnTo>
                  <a:lnTo>
                    <a:pt x="2138" y="1165"/>
                  </a:lnTo>
                  <a:lnTo>
                    <a:pt x="2109" y="1165"/>
                  </a:lnTo>
                  <a:lnTo>
                    <a:pt x="2109" y="1195"/>
                  </a:lnTo>
                  <a:lnTo>
                    <a:pt x="2109" y="1195"/>
                  </a:lnTo>
                  <a:close/>
                  <a:moveTo>
                    <a:pt x="2109" y="1150"/>
                  </a:moveTo>
                  <a:lnTo>
                    <a:pt x="2138" y="1150"/>
                  </a:lnTo>
                  <a:lnTo>
                    <a:pt x="2138" y="1120"/>
                  </a:lnTo>
                  <a:lnTo>
                    <a:pt x="2109" y="1120"/>
                  </a:lnTo>
                  <a:lnTo>
                    <a:pt x="2109" y="1150"/>
                  </a:lnTo>
                  <a:lnTo>
                    <a:pt x="2109" y="1150"/>
                  </a:lnTo>
                  <a:close/>
                  <a:moveTo>
                    <a:pt x="2109" y="1240"/>
                  </a:moveTo>
                  <a:lnTo>
                    <a:pt x="2138" y="1240"/>
                  </a:lnTo>
                  <a:lnTo>
                    <a:pt x="2138" y="1209"/>
                  </a:lnTo>
                  <a:lnTo>
                    <a:pt x="2109" y="1209"/>
                  </a:lnTo>
                  <a:lnTo>
                    <a:pt x="2109" y="1240"/>
                  </a:lnTo>
                  <a:lnTo>
                    <a:pt x="2109" y="1240"/>
                  </a:lnTo>
                  <a:close/>
                  <a:moveTo>
                    <a:pt x="2109" y="1287"/>
                  </a:moveTo>
                  <a:lnTo>
                    <a:pt x="2138" y="1287"/>
                  </a:lnTo>
                  <a:lnTo>
                    <a:pt x="2138" y="1254"/>
                  </a:lnTo>
                  <a:lnTo>
                    <a:pt x="2109" y="1254"/>
                  </a:lnTo>
                  <a:lnTo>
                    <a:pt x="2109" y="1287"/>
                  </a:lnTo>
                  <a:lnTo>
                    <a:pt x="2109" y="1287"/>
                  </a:lnTo>
                  <a:close/>
                  <a:moveTo>
                    <a:pt x="2154" y="390"/>
                  </a:moveTo>
                  <a:lnTo>
                    <a:pt x="2185" y="390"/>
                  </a:lnTo>
                  <a:lnTo>
                    <a:pt x="2185" y="357"/>
                  </a:lnTo>
                  <a:lnTo>
                    <a:pt x="2154" y="357"/>
                  </a:lnTo>
                  <a:lnTo>
                    <a:pt x="2154" y="390"/>
                  </a:lnTo>
                  <a:lnTo>
                    <a:pt x="2154" y="390"/>
                  </a:lnTo>
                  <a:close/>
                  <a:moveTo>
                    <a:pt x="2154" y="480"/>
                  </a:moveTo>
                  <a:lnTo>
                    <a:pt x="2185" y="480"/>
                  </a:lnTo>
                  <a:lnTo>
                    <a:pt x="2185" y="449"/>
                  </a:lnTo>
                  <a:lnTo>
                    <a:pt x="2154" y="449"/>
                  </a:lnTo>
                  <a:lnTo>
                    <a:pt x="2154" y="480"/>
                  </a:lnTo>
                  <a:lnTo>
                    <a:pt x="2154" y="480"/>
                  </a:lnTo>
                  <a:close/>
                  <a:moveTo>
                    <a:pt x="2154" y="435"/>
                  </a:moveTo>
                  <a:lnTo>
                    <a:pt x="2185" y="435"/>
                  </a:lnTo>
                  <a:lnTo>
                    <a:pt x="2185" y="402"/>
                  </a:lnTo>
                  <a:lnTo>
                    <a:pt x="2154" y="402"/>
                  </a:lnTo>
                  <a:lnTo>
                    <a:pt x="2154" y="435"/>
                  </a:lnTo>
                  <a:lnTo>
                    <a:pt x="2154" y="435"/>
                  </a:lnTo>
                  <a:close/>
                  <a:moveTo>
                    <a:pt x="2154" y="567"/>
                  </a:moveTo>
                  <a:lnTo>
                    <a:pt x="2185" y="567"/>
                  </a:lnTo>
                  <a:lnTo>
                    <a:pt x="2185" y="539"/>
                  </a:lnTo>
                  <a:lnTo>
                    <a:pt x="2154" y="539"/>
                  </a:lnTo>
                  <a:lnTo>
                    <a:pt x="2154" y="567"/>
                  </a:lnTo>
                  <a:lnTo>
                    <a:pt x="2154" y="567"/>
                  </a:lnTo>
                  <a:close/>
                  <a:moveTo>
                    <a:pt x="2154" y="522"/>
                  </a:moveTo>
                  <a:lnTo>
                    <a:pt x="2185" y="522"/>
                  </a:lnTo>
                  <a:lnTo>
                    <a:pt x="2185" y="494"/>
                  </a:lnTo>
                  <a:lnTo>
                    <a:pt x="2154" y="494"/>
                  </a:lnTo>
                  <a:lnTo>
                    <a:pt x="2154" y="522"/>
                  </a:lnTo>
                  <a:lnTo>
                    <a:pt x="2154" y="522"/>
                  </a:lnTo>
                  <a:close/>
                  <a:moveTo>
                    <a:pt x="2154" y="659"/>
                  </a:moveTo>
                  <a:lnTo>
                    <a:pt x="2185" y="659"/>
                  </a:lnTo>
                  <a:lnTo>
                    <a:pt x="2185" y="626"/>
                  </a:lnTo>
                  <a:lnTo>
                    <a:pt x="2154" y="626"/>
                  </a:lnTo>
                  <a:lnTo>
                    <a:pt x="2154" y="659"/>
                  </a:lnTo>
                  <a:lnTo>
                    <a:pt x="2154" y="659"/>
                  </a:lnTo>
                  <a:close/>
                  <a:moveTo>
                    <a:pt x="2154" y="612"/>
                  </a:moveTo>
                  <a:lnTo>
                    <a:pt x="2185" y="612"/>
                  </a:lnTo>
                  <a:lnTo>
                    <a:pt x="2185" y="581"/>
                  </a:lnTo>
                  <a:lnTo>
                    <a:pt x="2154" y="581"/>
                  </a:lnTo>
                  <a:lnTo>
                    <a:pt x="2154" y="612"/>
                  </a:lnTo>
                  <a:lnTo>
                    <a:pt x="2154" y="612"/>
                  </a:lnTo>
                  <a:close/>
                  <a:moveTo>
                    <a:pt x="2154" y="704"/>
                  </a:moveTo>
                  <a:lnTo>
                    <a:pt x="2185" y="704"/>
                  </a:lnTo>
                  <a:lnTo>
                    <a:pt x="2185" y="671"/>
                  </a:lnTo>
                  <a:lnTo>
                    <a:pt x="2154" y="671"/>
                  </a:lnTo>
                  <a:lnTo>
                    <a:pt x="2154" y="704"/>
                  </a:lnTo>
                  <a:lnTo>
                    <a:pt x="2154" y="704"/>
                  </a:lnTo>
                  <a:close/>
                  <a:moveTo>
                    <a:pt x="2154" y="836"/>
                  </a:moveTo>
                  <a:lnTo>
                    <a:pt x="2185" y="836"/>
                  </a:lnTo>
                  <a:lnTo>
                    <a:pt x="2185" y="808"/>
                  </a:lnTo>
                  <a:lnTo>
                    <a:pt x="2154" y="808"/>
                  </a:lnTo>
                  <a:lnTo>
                    <a:pt x="2154" y="836"/>
                  </a:lnTo>
                  <a:lnTo>
                    <a:pt x="2154" y="836"/>
                  </a:lnTo>
                  <a:close/>
                  <a:moveTo>
                    <a:pt x="2154" y="791"/>
                  </a:moveTo>
                  <a:lnTo>
                    <a:pt x="2185" y="791"/>
                  </a:lnTo>
                  <a:lnTo>
                    <a:pt x="2185" y="763"/>
                  </a:lnTo>
                  <a:lnTo>
                    <a:pt x="2154" y="763"/>
                  </a:lnTo>
                  <a:lnTo>
                    <a:pt x="2154" y="791"/>
                  </a:lnTo>
                  <a:lnTo>
                    <a:pt x="2154" y="791"/>
                  </a:lnTo>
                  <a:close/>
                  <a:moveTo>
                    <a:pt x="2154" y="926"/>
                  </a:moveTo>
                  <a:lnTo>
                    <a:pt x="2185" y="926"/>
                  </a:lnTo>
                  <a:lnTo>
                    <a:pt x="2185" y="895"/>
                  </a:lnTo>
                  <a:lnTo>
                    <a:pt x="2154" y="895"/>
                  </a:lnTo>
                  <a:lnTo>
                    <a:pt x="2154" y="926"/>
                  </a:lnTo>
                  <a:lnTo>
                    <a:pt x="2154" y="926"/>
                  </a:lnTo>
                  <a:close/>
                  <a:moveTo>
                    <a:pt x="2154" y="881"/>
                  </a:moveTo>
                  <a:lnTo>
                    <a:pt x="2185" y="881"/>
                  </a:lnTo>
                  <a:lnTo>
                    <a:pt x="2185" y="850"/>
                  </a:lnTo>
                  <a:lnTo>
                    <a:pt x="2154" y="850"/>
                  </a:lnTo>
                  <a:lnTo>
                    <a:pt x="2154" y="881"/>
                  </a:lnTo>
                  <a:lnTo>
                    <a:pt x="2154" y="881"/>
                  </a:lnTo>
                  <a:close/>
                  <a:moveTo>
                    <a:pt x="2154" y="1018"/>
                  </a:moveTo>
                  <a:lnTo>
                    <a:pt x="2185" y="1018"/>
                  </a:lnTo>
                  <a:lnTo>
                    <a:pt x="2185" y="985"/>
                  </a:lnTo>
                  <a:lnTo>
                    <a:pt x="2154" y="985"/>
                  </a:lnTo>
                  <a:lnTo>
                    <a:pt x="2154" y="1018"/>
                  </a:lnTo>
                  <a:lnTo>
                    <a:pt x="2154" y="1018"/>
                  </a:lnTo>
                  <a:close/>
                  <a:moveTo>
                    <a:pt x="2154" y="973"/>
                  </a:moveTo>
                  <a:lnTo>
                    <a:pt x="2185" y="973"/>
                  </a:lnTo>
                  <a:lnTo>
                    <a:pt x="2185" y="940"/>
                  </a:lnTo>
                  <a:lnTo>
                    <a:pt x="2154" y="940"/>
                  </a:lnTo>
                  <a:lnTo>
                    <a:pt x="2154" y="973"/>
                  </a:lnTo>
                  <a:lnTo>
                    <a:pt x="2154" y="973"/>
                  </a:lnTo>
                  <a:close/>
                  <a:moveTo>
                    <a:pt x="2154" y="1105"/>
                  </a:moveTo>
                  <a:lnTo>
                    <a:pt x="2185" y="1105"/>
                  </a:lnTo>
                  <a:lnTo>
                    <a:pt x="2185" y="1077"/>
                  </a:lnTo>
                  <a:lnTo>
                    <a:pt x="2154" y="1077"/>
                  </a:lnTo>
                  <a:lnTo>
                    <a:pt x="2154" y="1105"/>
                  </a:lnTo>
                  <a:lnTo>
                    <a:pt x="2154" y="1105"/>
                  </a:lnTo>
                  <a:close/>
                  <a:moveTo>
                    <a:pt x="2154" y="1061"/>
                  </a:moveTo>
                  <a:lnTo>
                    <a:pt x="2185" y="1061"/>
                  </a:lnTo>
                  <a:lnTo>
                    <a:pt x="2185" y="1032"/>
                  </a:lnTo>
                  <a:lnTo>
                    <a:pt x="2154" y="1032"/>
                  </a:lnTo>
                  <a:lnTo>
                    <a:pt x="2154" y="1061"/>
                  </a:lnTo>
                  <a:lnTo>
                    <a:pt x="2154" y="1061"/>
                  </a:lnTo>
                  <a:close/>
                  <a:moveTo>
                    <a:pt x="2154" y="1195"/>
                  </a:moveTo>
                  <a:lnTo>
                    <a:pt x="2185" y="1195"/>
                  </a:lnTo>
                  <a:lnTo>
                    <a:pt x="2185" y="1165"/>
                  </a:lnTo>
                  <a:lnTo>
                    <a:pt x="2154" y="1165"/>
                  </a:lnTo>
                  <a:lnTo>
                    <a:pt x="2154" y="1195"/>
                  </a:lnTo>
                  <a:lnTo>
                    <a:pt x="2154" y="1195"/>
                  </a:lnTo>
                  <a:close/>
                  <a:moveTo>
                    <a:pt x="2154" y="1150"/>
                  </a:moveTo>
                  <a:lnTo>
                    <a:pt x="2185" y="1150"/>
                  </a:lnTo>
                  <a:lnTo>
                    <a:pt x="2185" y="1120"/>
                  </a:lnTo>
                  <a:lnTo>
                    <a:pt x="2154" y="1120"/>
                  </a:lnTo>
                  <a:lnTo>
                    <a:pt x="2154" y="1150"/>
                  </a:lnTo>
                  <a:lnTo>
                    <a:pt x="2154" y="1150"/>
                  </a:lnTo>
                  <a:close/>
                  <a:moveTo>
                    <a:pt x="2154" y="1240"/>
                  </a:moveTo>
                  <a:lnTo>
                    <a:pt x="2185" y="1240"/>
                  </a:lnTo>
                  <a:lnTo>
                    <a:pt x="2185" y="1209"/>
                  </a:lnTo>
                  <a:lnTo>
                    <a:pt x="2154" y="1209"/>
                  </a:lnTo>
                  <a:lnTo>
                    <a:pt x="2154" y="1240"/>
                  </a:lnTo>
                  <a:lnTo>
                    <a:pt x="2154" y="1240"/>
                  </a:lnTo>
                  <a:close/>
                  <a:moveTo>
                    <a:pt x="2154" y="1287"/>
                  </a:moveTo>
                  <a:lnTo>
                    <a:pt x="2185" y="1287"/>
                  </a:lnTo>
                  <a:lnTo>
                    <a:pt x="2185" y="1254"/>
                  </a:lnTo>
                  <a:lnTo>
                    <a:pt x="2154" y="1254"/>
                  </a:lnTo>
                  <a:lnTo>
                    <a:pt x="2154" y="1287"/>
                  </a:lnTo>
                  <a:lnTo>
                    <a:pt x="2154" y="1287"/>
                  </a:lnTo>
                  <a:close/>
                  <a:moveTo>
                    <a:pt x="2197" y="480"/>
                  </a:moveTo>
                  <a:lnTo>
                    <a:pt x="2230" y="480"/>
                  </a:lnTo>
                  <a:lnTo>
                    <a:pt x="2230" y="449"/>
                  </a:lnTo>
                  <a:lnTo>
                    <a:pt x="2197" y="449"/>
                  </a:lnTo>
                  <a:lnTo>
                    <a:pt x="2197" y="480"/>
                  </a:lnTo>
                  <a:lnTo>
                    <a:pt x="2197" y="480"/>
                  </a:lnTo>
                  <a:close/>
                  <a:moveTo>
                    <a:pt x="2197" y="435"/>
                  </a:moveTo>
                  <a:lnTo>
                    <a:pt x="2230" y="435"/>
                  </a:lnTo>
                  <a:lnTo>
                    <a:pt x="2230" y="402"/>
                  </a:lnTo>
                  <a:lnTo>
                    <a:pt x="2197" y="402"/>
                  </a:lnTo>
                  <a:lnTo>
                    <a:pt x="2197" y="435"/>
                  </a:lnTo>
                  <a:lnTo>
                    <a:pt x="2197" y="435"/>
                  </a:lnTo>
                  <a:close/>
                  <a:moveTo>
                    <a:pt x="2197" y="567"/>
                  </a:moveTo>
                  <a:lnTo>
                    <a:pt x="2230" y="567"/>
                  </a:lnTo>
                  <a:lnTo>
                    <a:pt x="2230" y="539"/>
                  </a:lnTo>
                  <a:lnTo>
                    <a:pt x="2197" y="539"/>
                  </a:lnTo>
                  <a:lnTo>
                    <a:pt x="2197" y="567"/>
                  </a:lnTo>
                  <a:lnTo>
                    <a:pt x="2197" y="567"/>
                  </a:lnTo>
                  <a:close/>
                  <a:moveTo>
                    <a:pt x="2197" y="522"/>
                  </a:moveTo>
                  <a:lnTo>
                    <a:pt x="2230" y="522"/>
                  </a:lnTo>
                  <a:lnTo>
                    <a:pt x="2230" y="494"/>
                  </a:lnTo>
                  <a:lnTo>
                    <a:pt x="2197" y="494"/>
                  </a:lnTo>
                  <a:lnTo>
                    <a:pt x="2197" y="522"/>
                  </a:lnTo>
                  <a:lnTo>
                    <a:pt x="2197" y="522"/>
                  </a:lnTo>
                  <a:close/>
                  <a:moveTo>
                    <a:pt x="2197" y="659"/>
                  </a:moveTo>
                  <a:lnTo>
                    <a:pt x="2230" y="659"/>
                  </a:lnTo>
                  <a:lnTo>
                    <a:pt x="2230" y="626"/>
                  </a:lnTo>
                  <a:lnTo>
                    <a:pt x="2197" y="626"/>
                  </a:lnTo>
                  <a:lnTo>
                    <a:pt x="2197" y="659"/>
                  </a:lnTo>
                  <a:lnTo>
                    <a:pt x="2197" y="659"/>
                  </a:lnTo>
                  <a:close/>
                  <a:moveTo>
                    <a:pt x="2197" y="612"/>
                  </a:moveTo>
                  <a:lnTo>
                    <a:pt x="2230" y="612"/>
                  </a:lnTo>
                  <a:lnTo>
                    <a:pt x="2230" y="581"/>
                  </a:lnTo>
                  <a:lnTo>
                    <a:pt x="2197" y="581"/>
                  </a:lnTo>
                  <a:lnTo>
                    <a:pt x="2197" y="612"/>
                  </a:lnTo>
                  <a:lnTo>
                    <a:pt x="2197" y="612"/>
                  </a:lnTo>
                  <a:close/>
                  <a:moveTo>
                    <a:pt x="2197" y="749"/>
                  </a:moveTo>
                  <a:lnTo>
                    <a:pt x="2230" y="749"/>
                  </a:lnTo>
                  <a:lnTo>
                    <a:pt x="2230" y="716"/>
                  </a:lnTo>
                  <a:lnTo>
                    <a:pt x="2197" y="716"/>
                  </a:lnTo>
                  <a:lnTo>
                    <a:pt x="2197" y="749"/>
                  </a:lnTo>
                  <a:lnTo>
                    <a:pt x="2197" y="749"/>
                  </a:lnTo>
                  <a:close/>
                  <a:moveTo>
                    <a:pt x="2197" y="836"/>
                  </a:moveTo>
                  <a:lnTo>
                    <a:pt x="2230" y="836"/>
                  </a:lnTo>
                  <a:lnTo>
                    <a:pt x="2230" y="808"/>
                  </a:lnTo>
                  <a:lnTo>
                    <a:pt x="2197" y="808"/>
                  </a:lnTo>
                  <a:lnTo>
                    <a:pt x="2197" y="836"/>
                  </a:lnTo>
                  <a:lnTo>
                    <a:pt x="2197" y="836"/>
                  </a:lnTo>
                  <a:close/>
                  <a:moveTo>
                    <a:pt x="2197" y="791"/>
                  </a:moveTo>
                  <a:lnTo>
                    <a:pt x="2230" y="791"/>
                  </a:lnTo>
                  <a:lnTo>
                    <a:pt x="2230" y="763"/>
                  </a:lnTo>
                  <a:lnTo>
                    <a:pt x="2197" y="763"/>
                  </a:lnTo>
                  <a:lnTo>
                    <a:pt x="2197" y="791"/>
                  </a:lnTo>
                  <a:lnTo>
                    <a:pt x="2197" y="791"/>
                  </a:lnTo>
                  <a:close/>
                  <a:moveTo>
                    <a:pt x="2197" y="926"/>
                  </a:moveTo>
                  <a:lnTo>
                    <a:pt x="2230" y="926"/>
                  </a:lnTo>
                  <a:lnTo>
                    <a:pt x="2230" y="895"/>
                  </a:lnTo>
                  <a:lnTo>
                    <a:pt x="2197" y="895"/>
                  </a:lnTo>
                  <a:lnTo>
                    <a:pt x="2197" y="926"/>
                  </a:lnTo>
                  <a:lnTo>
                    <a:pt x="2197" y="926"/>
                  </a:lnTo>
                  <a:close/>
                  <a:moveTo>
                    <a:pt x="2197" y="881"/>
                  </a:moveTo>
                  <a:lnTo>
                    <a:pt x="2230" y="881"/>
                  </a:lnTo>
                  <a:lnTo>
                    <a:pt x="2230" y="850"/>
                  </a:lnTo>
                  <a:lnTo>
                    <a:pt x="2197" y="850"/>
                  </a:lnTo>
                  <a:lnTo>
                    <a:pt x="2197" y="881"/>
                  </a:lnTo>
                  <a:lnTo>
                    <a:pt x="2197" y="881"/>
                  </a:lnTo>
                  <a:close/>
                  <a:moveTo>
                    <a:pt x="2197" y="1018"/>
                  </a:moveTo>
                  <a:lnTo>
                    <a:pt x="2230" y="1018"/>
                  </a:lnTo>
                  <a:lnTo>
                    <a:pt x="2230" y="985"/>
                  </a:lnTo>
                  <a:lnTo>
                    <a:pt x="2197" y="985"/>
                  </a:lnTo>
                  <a:lnTo>
                    <a:pt x="2197" y="1018"/>
                  </a:lnTo>
                  <a:lnTo>
                    <a:pt x="2197" y="1018"/>
                  </a:lnTo>
                  <a:close/>
                  <a:moveTo>
                    <a:pt x="2197" y="973"/>
                  </a:moveTo>
                  <a:lnTo>
                    <a:pt x="2230" y="973"/>
                  </a:lnTo>
                  <a:lnTo>
                    <a:pt x="2230" y="940"/>
                  </a:lnTo>
                  <a:lnTo>
                    <a:pt x="2197" y="940"/>
                  </a:lnTo>
                  <a:lnTo>
                    <a:pt x="2197" y="973"/>
                  </a:lnTo>
                  <a:lnTo>
                    <a:pt x="2197" y="973"/>
                  </a:lnTo>
                  <a:close/>
                  <a:moveTo>
                    <a:pt x="2197" y="1105"/>
                  </a:moveTo>
                  <a:lnTo>
                    <a:pt x="2230" y="1105"/>
                  </a:lnTo>
                  <a:lnTo>
                    <a:pt x="2230" y="1077"/>
                  </a:lnTo>
                  <a:lnTo>
                    <a:pt x="2197" y="1077"/>
                  </a:lnTo>
                  <a:lnTo>
                    <a:pt x="2197" y="1105"/>
                  </a:lnTo>
                  <a:lnTo>
                    <a:pt x="2197" y="1105"/>
                  </a:lnTo>
                  <a:close/>
                  <a:moveTo>
                    <a:pt x="2197" y="1061"/>
                  </a:moveTo>
                  <a:lnTo>
                    <a:pt x="2230" y="1061"/>
                  </a:lnTo>
                  <a:lnTo>
                    <a:pt x="2230" y="1032"/>
                  </a:lnTo>
                  <a:lnTo>
                    <a:pt x="2197" y="1032"/>
                  </a:lnTo>
                  <a:lnTo>
                    <a:pt x="2197" y="1061"/>
                  </a:lnTo>
                  <a:lnTo>
                    <a:pt x="2197" y="1061"/>
                  </a:lnTo>
                  <a:close/>
                  <a:moveTo>
                    <a:pt x="2197" y="1195"/>
                  </a:moveTo>
                  <a:lnTo>
                    <a:pt x="2230" y="1195"/>
                  </a:lnTo>
                  <a:lnTo>
                    <a:pt x="2230" y="1165"/>
                  </a:lnTo>
                  <a:lnTo>
                    <a:pt x="2197" y="1165"/>
                  </a:lnTo>
                  <a:lnTo>
                    <a:pt x="2197" y="1195"/>
                  </a:lnTo>
                  <a:lnTo>
                    <a:pt x="2197" y="1195"/>
                  </a:lnTo>
                  <a:close/>
                  <a:moveTo>
                    <a:pt x="2197" y="1150"/>
                  </a:moveTo>
                  <a:lnTo>
                    <a:pt x="2230" y="1150"/>
                  </a:lnTo>
                  <a:lnTo>
                    <a:pt x="2230" y="1120"/>
                  </a:lnTo>
                  <a:lnTo>
                    <a:pt x="2197" y="1120"/>
                  </a:lnTo>
                  <a:lnTo>
                    <a:pt x="2197" y="1150"/>
                  </a:lnTo>
                  <a:lnTo>
                    <a:pt x="2197" y="1150"/>
                  </a:lnTo>
                  <a:close/>
                  <a:moveTo>
                    <a:pt x="2197" y="1240"/>
                  </a:moveTo>
                  <a:lnTo>
                    <a:pt x="2230" y="1240"/>
                  </a:lnTo>
                  <a:lnTo>
                    <a:pt x="2230" y="1209"/>
                  </a:lnTo>
                  <a:lnTo>
                    <a:pt x="2197" y="1209"/>
                  </a:lnTo>
                  <a:lnTo>
                    <a:pt x="2197" y="1240"/>
                  </a:lnTo>
                  <a:lnTo>
                    <a:pt x="2197" y="1240"/>
                  </a:lnTo>
                  <a:close/>
                  <a:moveTo>
                    <a:pt x="2242" y="480"/>
                  </a:moveTo>
                  <a:lnTo>
                    <a:pt x="2275" y="480"/>
                  </a:lnTo>
                  <a:lnTo>
                    <a:pt x="2275" y="449"/>
                  </a:lnTo>
                  <a:lnTo>
                    <a:pt x="2242" y="449"/>
                  </a:lnTo>
                  <a:lnTo>
                    <a:pt x="2242" y="480"/>
                  </a:lnTo>
                  <a:lnTo>
                    <a:pt x="2242" y="480"/>
                  </a:lnTo>
                  <a:close/>
                  <a:moveTo>
                    <a:pt x="2242" y="567"/>
                  </a:moveTo>
                  <a:lnTo>
                    <a:pt x="2275" y="567"/>
                  </a:lnTo>
                  <a:lnTo>
                    <a:pt x="2275" y="539"/>
                  </a:lnTo>
                  <a:lnTo>
                    <a:pt x="2242" y="539"/>
                  </a:lnTo>
                  <a:lnTo>
                    <a:pt x="2242" y="567"/>
                  </a:lnTo>
                  <a:lnTo>
                    <a:pt x="2242" y="567"/>
                  </a:lnTo>
                  <a:close/>
                  <a:moveTo>
                    <a:pt x="2242" y="522"/>
                  </a:moveTo>
                  <a:lnTo>
                    <a:pt x="2275" y="522"/>
                  </a:lnTo>
                  <a:lnTo>
                    <a:pt x="2275" y="494"/>
                  </a:lnTo>
                  <a:lnTo>
                    <a:pt x="2242" y="494"/>
                  </a:lnTo>
                  <a:lnTo>
                    <a:pt x="2242" y="522"/>
                  </a:lnTo>
                  <a:lnTo>
                    <a:pt x="2242" y="522"/>
                  </a:lnTo>
                  <a:close/>
                  <a:moveTo>
                    <a:pt x="2242" y="612"/>
                  </a:moveTo>
                  <a:lnTo>
                    <a:pt x="2275" y="612"/>
                  </a:lnTo>
                  <a:lnTo>
                    <a:pt x="2275" y="581"/>
                  </a:lnTo>
                  <a:lnTo>
                    <a:pt x="2242" y="581"/>
                  </a:lnTo>
                  <a:lnTo>
                    <a:pt x="2242" y="612"/>
                  </a:lnTo>
                  <a:lnTo>
                    <a:pt x="2242" y="612"/>
                  </a:lnTo>
                  <a:close/>
                  <a:moveTo>
                    <a:pt x="2242" y="749"/>
                  </a:moveTo>
                  <a:lnTo>
                    <a:pt x="2275" y="749"/>
                  </a:lnTo>
                  <a:lnTo>
                    <a:pt x="2275" y="716"/>
                  </a:lnTo>
                  <a:lnTo>
                    <a:pt x="2242" y="716"/>
                  </a:lnTo>
                  <a:lnTo>
                    <a:pt x="2242" y="749"/>
                  </a:lnTo>
                  <a:lnTo>
                    <a:pt x="2242" y="749"/>
                  </a:lnTo>
                  <a:close/>
                  <a:moveTo>
                    <a:pt x="2242" y="836"/>
                  </a:moveTo>
                  <a:lnTo>
                    <a:pt x="2275" y="836"/>
                  </a:lnTo>
                  <a:lnTo>
                    <a:pt x="2275" y="808"/>
                  </a:lnTo>
                  <a:lnTo>
                    <a:pt x="2242" y="808"/>
                  </a:lnTo>
                  <a:lnTo>
                    <a:pt x="2242" y="836"/>
                  </a:lnTo>
                  <a:lnTo>
                    <a:pt x="2242" y="836"/>
                  </a:lnTo>
                  <a:close/>
                  <a:moveTo>
                    <a:pt x="2242" y="791"/>
                  </a:moveTo>
                  <a:lnTo>
                    <a:pt x="2275" y="791"/>
                  </a:lnTo>
                  <a:lnTo>
                    <a:pt x="2275" y="763"/>
                  </a:lnTo>
                  <a:lnTo>
                    <a:pt x="2242" y="763"/>
                  </a:lnTo>
                  <a:lnTo>
                    <a:pt x="2242" y="791"/>
                  </a:lnTo>
                  <a:lnTo>
                    <a:pt x="2242" y="791"/>
                  </a:lnTo>
                  <a:close/>
                  <a:moveTo>
                    <a:pt x="2242" y="926"/>
                  </a:moveTo>
                  <a:lnTo>
                    <a:pt x="2275" y="926"/>
                  </a:lnTo>
                  <a:lnTo>
                    <a:pt x="2275" y="895"/>
                  </a:lnTo>
                  <a:lnTo>
                    <a:pt x="2242" y="895"/>
                  </a:lnTo>
                  <a:lnTo>
                    <a:pt x="2242" y="926"/>
                  </a:lnTo>
                  <a:lnTo>
                    <a:pt x="2242" y="926"/>
                  </a:lnTo>
                  <a:close/>
                  <a:moveTo>
                    <a:pt x="2242" y="881"/>
                  </a:moveTo>
                  <a:lnTo>
                    <a:pt x="2275" y="881"/>
                  </a:lnTo>
                  <a:lnTo>
                    <a:pt x="2275" y="850"/>
                  </a:lnTo>
                  <a:lnTo>
                    <a:pt x="2242" y="850"/>
                  </a:lnTo>
                  <a:lnTo>
                    <a:pt x="2242" y="881"/>
                  </a:lnTo>
                  <a:lnTo>
                    <a:pt x="2242" y="881"/>
                  </a:lnTo>
                  <a:close/>
                  <a:moveTo>
                    <a:pt x="2242" y="1018"/>
                  </a:moveTo>
                  <a:lnTo>
                    <a:pt x="2275" y="1018"/>
                  </a:lnTo>
                  <a:lnTo>
                    <a:pt x="2275" y="985"/>
                  </a:lnTo>
                  <a:lnTo>
                    <a:pt x="2242" y="985"/>
                  </a:lnTo>
                  <a:lnTo>
                    <a:pt x="2242" y="1018"/>
                  </a:lnTo>
                  <a:lnTo>
                    <a:pt x="2242" y="1018"/>
                  </a:lnTo>
                  <a:close/>
                  <a:moveTo>
                    <a:pt x="2242" y="973"/>
                  </a:moveTo>
                  <a:lnTo>
                    <a:pt x="2275" y="973"/>
                  </a:lnTo>
                  <a:lnTo>
                    <a:pt x="2275" y="940"/>
                  </a:lnTo>
                  <a:lnTo>
                    <a:pt x="2242" y="940"/>
                  </a:lnTo>
                  <a:lnTo>
                    <a:pt x="2242" y="973"/>
                  </a:lnTo>
                  <a:lnTo>
                    <a:pt x="2242" y="973"/>
                  </a:lnTo>
                  <a:close/>
                  <a:moveTo>
                    <a:pt x="2242" y="1105"/>
                  </a:moveTo>
                  <a:lnTo>
                    <a:pt x="2275" y="1105"/>
                  </a:lnTo>
                  <a:lnTo>
                    <a:pt x="2275" y="1077"/>
                  </a:lnTo>
                  <a:lnTo>
                    <a:pt x="2242" y="1077"/>
                  </a:lnTo>
                  <a:lnTo>
                    <a:pt x="2242" y="1105"/>
                  </a:lnTo>
                  <a:lnTo>
                    <a:pt x="2242" y="1105"/>
                  </a:lnTo>
                  <a:close/>
                  <a:moveTo>
                    <a:pt x="2242" y="1061"/>
                  </a:moveTo>
                  <a:lnTo>
                    <a:pt x="2275" y="1061"/>
                  </a:lnTo>
                  <a:lnTo>
                    <a:pt x="2275" y="1032"/>
                  </a:lnTo>
                  <a:lnTo>
                    <a:pt x="2242" y="1032"/>
                  </a:lnTo>
                  <a:lnTo>
                    <a:pt x="2242" y="1061"/>
                  </a:lnTo>
                  <a:lnTo>
                    <a:pt x="2242" y="1061"/>
                  </a:lnTo>
                  <a:close/>
                  <a:moveTo>
                    <a:pt x="2242" y="1195"/>
                  </a:moveTo>
                  <a:lnTo>
                    <a:pt x="2275" y="1195"/>
                  </a:lnTo>
                  <a:lnTo>
                    <a:pt x="2275" y="1165"/>
                  </a:lnTo>
                  <a:lnTo>
                    <a:pt x="2242" y="1165"/>
                  </a:lnTo>
                  <a:lnTo>
                    <a:pt x="2242" y="1195"/>
                  </a:lnTo>
                  <a:lnTo>
                    <a:pt x="2242" y="1195"/>
                  </a:lnTo>
                  <a:close/>
                  <a:moveTo>
                    <a:pt x="2242" y="1150"/>
                  </a:moveTo>
                  <a:lnTo>
                    <a:pt x="2275" y="1150"/>
                  </a:lnTo>
                  <a:lnTo>
                    <a:pt x="2275" y="1120"/>
                  </a:lnTo>
                  <a:lnTo>
                    <a:pt x="2242" y="1120"/>
                  </a:lnTo>
                  <a:lnTo>
                    <a:pt x="2242" y="1150"/>
                  </a:lnTo>
                  <a:lnTo>
                    <a:pt x="2242" y="1150"/>
                  </a:lnTo>
                  <a:close/>
                  <a:moveTo>
                    <a:pt x="2242" y="1240"/>
                  </a:moveTo>
                  <a:lnTo>
                    <a:pt x="2275" y="1240"/>
                  </a:lnTo>
                  <a:lnTo>
                    <a:pt x="2275" y="1209"/>
                  </a:lnTo>
                  <a:lnTo>
                    <a:pt x="2242" y="1209"/>
                  </a:lnTo>
                  <a:lnTo>
                    <a:pt x="2242" y="1240"/>
                  </a:lnTo>
                  <a:lnTo>
                    <a:pt x="2242" y="1240"/>
                  </a:lnTo>
                  <a:close/>
                  <a:moveTo>
                    <a:pt x="2289" y="298"/>
                  </a:moveTo>
                  <a:lnTo>
                    <a:pt x="2319" y="298"/>
                  </a:lnTo>
                  <a:lnTo>
                    <a:pt x="2319" y="269"/>
                  </a:lnTo>
                  <a:lnTo>
                    <a:pt x="2289" y="269"/>
                  </a:lnTo>
                  <a:lnTo>
                    <a:pt x="2289" y="298"/>
                  </a:lnTo>
                  <a:lnTo>
                    <a:pt x="2289" y="298"/>
                  </a:lnTo>
                  <a:close/>
                  <a:moveTo>
                    <a:pt x="2289" y="343"/>
                  </a:moveTo>
                  <a:lnTo>
                    <a:pt x="2319" y="343"/>
                  </a:lnTo>
                  <a:lnTo>
                    <a:pt x="2319" y="312"/>
                  </a:lnTo>
                  <a:lnTo>
                    <a:pt x="2289" y="312"/>
                  </a:lnTo>
                  <a:lnTo>
                    <a:pt x="2289" y="343"/>
                  </a:lnTo>
                  <a:lnTo>
                    <a:pt x="2289" y="343"/>
                  </a:lnTo>
                  <a:close/>
                  <a:moveTo>
                    <a:pt x="2289" y="480"/>
                  </a:moveTo>
                  <a:lnTo>
                    <a:pt x="2319" y="480"/>
                  </a:lnTo>
                  <a:lnTo>
                    <a:pt x="2319" y="449"/>
                  </a:lnTo>
                  <a:lnTo>
                    <a:pt x="2289" y="449"/>
                  </a:lnTo>
                  <a:lnTo>
                    <a:pt x="2289" y="480"/>
                  </a:lnTo>
                  <a:lnTo>
                    <a:pt x="2289" y="480"/>
                  </a:lnTo>
                  <a:close/>
                  <a:moveTo>
                    <a:pt x="2289" y="435"/>
                  </a:moveTo>
                  <a:lnTo>
                    <a:pt x="2319" y="435"/>
                  </a:lnTo>
                  <a:lnTo>
                    <a:pt x="2319" y="402"/>
                  </a:lnTo>
                  <a:lnTo>
                    <a:pt x="2289" y="402"/>
                  </a:lnTo>
                  <a:lnTo>
                    <a:pt x="2289" y="435"/>
                  </a:lnTo>
                  <a:lnTo>
                    <a:pt x="2289" y="435"/>
                  </a:lnTo>
                  <a:close/>
                  <a:moveTo>
                    <a:pt x="2289" y="567"/>
                  </a:moveTo>
                  <a:lnTo>
                    <a:pt x="2319" y="567"/>
                  </a:lnTo>
                  <a:lnTo>
                    <a:pt x="2319" y="539"/>
                  </a:lnTo>
                  <a:lnTo>
                    <a:pt x="2289" y="539"/>
                  </a:lnTo>
                  <a:lnTo>
                    <a:pt x="2289" y="567"/>
                  </a:lnTo>
                  <a:lnTo>
                    <a:pt x="2289" y="567"/>
                  </a:lnTo>
                  <a:close/>
                  <a:moveTo>
                    <a:pt x="2289" y="522"/>
                  </a:moveTo>
                  <a:lnTo>
                    <a:pt x="2319" y="522"/>
                  </a:lnTo>
                  <a:lnTo>
                    <a:pt x="2319" y="494"/>
                  </a:lnTo>
                  <a:lnTo>
                    <a:pt x="2289" y="494"/>
                  </a:lnTo>
                  <a:lnTo>
                    <a:pt x="2289" y="522"/>
                  </a:lnTo>
                  <a:lnTo>
                    <a:pt x="2289" y="522"/>
                  </a:lnTo>
                  <a:close/>
                  <a:moveTo>
                    <a:pt x="2289" y="659"/>
                  </a:moveTo>
                  <a:lnTo>
                    <a:pt x="2319" y="659"/>
                  </a:lnTo>
                  <a:lnTo>
                    <a:pt x="2319" y="626"/>
                  </a:lnTo>
                  <a:lnTo>
                    <a:pt x="2289" y="626"/>
                  </a:lnTo>
                  <a:lnTo>
                    <a:pt x="2289" y="659"/>
                  </a:lnTo>
                  <a:lnTo>
                    <a:pt x="2289" y="659"/>
                  </a:lnTo>
                  <a:close/>
                  <a:moveTo>
                    <a:pt x="2289" y="749"/>
                  </a:moveTo>
                  <a:lnTo>
                    <a:pt x="2319" y="749"/>
                  </a:lnTo>
                  <a:lnTo>
                    <a:pt x="2319" y="716"/>
                  </a:lnTo>
                  <a:lnTo>
                    <a:pt x="2289" y="716"/>
                  </a:lnTo>
                  <a:lnTo>
                    <a:pt x="2289" y="749"/>
                  </a:lnTo>
                  <a:lnTo>
                    <a:pt x="2289" y="749"/>
                  </a:lnTo>
                  <a:close/>
                  <a:moveTo>
                    <a:pt x="2289" y="836"/>
                  </a:moveTo>
                  <a:lnTo>
                    <a:pt x="2319" y="836"/>
                  </a:lnTo>
                  <a:lnTo>
                    <a:pt x="2319" y="808"/>
                  </a:lnTo>
                  <a:lnTo>
                    <a:pt x="2289" y="808"/>
                  </a:lnTo>
                  <a:lnTo>
                    <a:pt x="2289" y="836"/>
                  </a:lnTo>
                  <a:lnTo>
                    <a:pt x="2289" y="836"/>
                  </a:lnTo>
                  <a:close/>
                  <a:moveTo>
                    <a:pt x="2289" y="791"/>
                  </a:moveTo>
                  <a:lnTo>
                    <a:pt x="2319" y="791"/>
                  </a:lnTo>
                  <a:lnTo>
                    <a:pt x="2319" y="763"/>
                  </a:lnTo>
                  <a:lnTo>
                    <a:pt x="2289" y="763"/>
                  </a:lnTo>
                  <a:lnTo>
                    <a:pt x="2289" y="791"/>
                  </a:lnTo>
                  <a:lnTo>
                    <a:pt x="2289" y="791"/>
                  </a:lnTo>
                  <a:close/>
                  <a:moveTo>
                    <a:pt x="2289" y="926"/>
                  </a:moveTo>
                  <a:lnTo>
                    <a:pt x="2319" y="926"/>
                  </a:lnTo>
                  <a:lnTo>
                    <a:pt x="2319" y="895"/>
                  </a:lnTo>
                  <a:lnTo>
                    <a:pt x="2289" y="895"/>
                  </a:lnTo>
                  <a:lnTo>
                    <a:pt x="2289" y="926"/>
                  </a:lnTo>
                  <a:lnTo>
                    <a:pt x="2289" y="926"/>
                  </a:lnTo>
                  <a:close/>
                  <a:moveTo>
                    <a:pt x="2289" y="881"/>
                  </a:moveTo>
                  <a:lnTo>
                    <a:pt x="2319" y="881"/>
                  </a:lnTo>
                  <a:lnTo>
                    <a:pt x="2319" y="850"/>
                  </a:lnTo>
                  <a:lnTo>
                    <a:pt x="2289" y="850"/>
                  </a:lnTo>
                  <a:lnTo>
                    <a:pt x="2289" y="881"/>
                  </a:lnTo>
                  <a:lnTo>
                    <a:pt x="2289" y="881"/>
                  </a:lnTo>
                  <a:close/>
                  <a:moveTo>
                    <a:pt x="2289" y="1018"/>
                  </a:moveTo>
                  <a:lnTo>
                    <a:pt x="2319" y="1018"/>
                  </a:lnTo>
                  <a:lnTo>
                    <a:pt x="2319" y="985"/>
                  </a:lnTo>
                  <a:lnTo>
                    <a:pt x="2289" y="985"/>
                  </a:lnTo>
                  <a:lnTo>
                    <a:pt x="2289" y="1018"/>
                  </a:lnTo>
                  <a:lnTo>
                    <a:pt x="2289" y="1018"/>
                  </a:lnTo>
                  <a:close/>
                  <a:moveTo>
                    <a:pt x="2289" y="973"/>
                  </a:moveTo>
                  <a:lnTo>
                    <a:pt x="2319" y="973"/>
                  </a:lnTo>
                  <a:lnTo>
                    <a:pt x="2319" y="940"/>
                  </a:lnTo>
                  <a:lnTo>
                    <a:pt x="2289" y="940"/>
                  </a:lnTo>
                  <a:lnTo>
                    <a:pt x="2289" y="973"/>
                  </a:lnTo>
                  <a:lnTo>
                    <a:pt x="2289" y="973"/>
                  </a:lnTo>
                  <a:close/>
                  <a:moveTo>
                    <a:pt x="2289" y="1105"/>
                  </a:moveTo>
                  <a:lnTo>
                    <a:pt x="2319" y="1105"/>
                  </a:lnTo>
                  <a:lnTo>
                    <a:pt x="2319" y="1077"/>
                  </a:lnTo>
                  <a:lnTo>
                    <a:pt x="2289" y="1077"/>
                  </a:lnTo>
                  <a:lnTo>
                    <a:pt x="2289" y="1105"/>
                  </a:lnTo>
                  <a:lnTo>
                    <a:pt x="2289" y="1105"/>
                  </a:lnTo>
                  <a:close/>
                  <a:moveTo>
                    <a:pt x="2289" y="1061"/>
                  </a:moveTo>
                  <a:lnTo>
                    <a:pt x="2319" y="1061"/>
                  </a:lnTo>
                  <a:lnTo>
                    <a:pt x="2319" y="1032"/>
                  </a:lnTo>
                  <a:lnTo>
                    <a:pt x="2289" y="1032"/>
                  </a:lnTo>
                  <a:lnTo>
                    <a:pt x="2289" y="1061"/>
                  </a:lnTo>
                  <a:lnTo>
                    <a:pt x="2289" y="1061"/>
                  </a:lnTo>
                  <a:close/>
                  <a:moveTo>
                    <a:pt x="2289" y="1195"/>
                  </a:moveTo>
                  <a:lnTo>
                    <a:pt x="2319" y="1195"/>
                  </a:lnTo>
                  <a:lnTo>
                    <a:pt x="2319" y="1165"/>
                  </a:lnTo>
                  <a:lnTo>
                    <a:pt x="2289" y="1165"/>
                  </a:lnTo>
                  <a:lnTo>
                    <a:pt x="2289" y="1195"/>
                  </a:lnTo>
                  <a:lnTo>
                    <a:pt x="2289" y="1195"/>
                  </a:lnTo>
                  <a:close/>
                  <a:moveTo>
                    <a:pt x="2289" y="1150"/>
                  </a:moveTo>
                  <a:lnTo>
                    <a:pt x="2319" y="1150"/>
                  </a:lnTo>
                  <a:lnTo>
                    <a:pt x="2319" y="1120"/>
                  </a:lnTo>
                  <a:lnTo>
                    <a:pt x="2289" y="1120"/>
                  </a:lnTo>
                  <a:lnTo>
                    <a:pt x="2289" y="1150"/>
                  </a:lnTo>
                  <a:lnTo>
                    <a:pt x="2289" y="1150"/>
                  </a:lnTo>
                  <a:close/>
                  <a:moveTo>
                    <a:pt x="2289" y="1240"/>
                  </a:moveTo>
                  <a:lnTo>
                    <a:pt x="2319" y="1240"/>
                  </a:lnTo>
                  <a:lnTo>
                    <a:pt x="2319" y="1209"/>
                  </a:lnTo>
                  <a:lnTo>
                    <a:pt x="2289" y="1209"/>
                  </a:lnTo>
                  <a:lnTo>
                    <a:pt x="2289" y="1240"/>
                  </a:lnTo>
                  <a:lnTo>
                    <a:pt x="2289" y="1240"/>
                  </a:lnTo>
                  <a:close/>
                  <a:moveTo>
                    <a:pt x="2289" y="1287"/>
                  </a:moveTo>
                  <a:lnTo>
                    <a:pt x="2319" y="1287"/>
                  </a:lnTo>
                  <a:lnTo>
                    <a:pt x="2319" y="1254"/>
                  </a:lnTo>
                  <a:lnTo>
                    <a:pt x="2289" y="1254"/>
                  </a:lnTo>
                  <a:lnTo>
                    <a:pt x="2289" y="1287"/>
                  </a:lnTo>
                  <a:lnTo>
                    <a:pt x="2289" y="1287"/>
                  </a:lnTo>
                  <a:close/>
                  <a:moveTo>
                    <a:pt x="2334" y="298"/>
                  </a:moveTo>
                  <a:lnTo>
                    <a:pt x="2364" y="298"/>
                  </a:lnTo>
                  <a:lnTo>
                    <a:pt x="2364" y="269"/>
                  </a:lnTo>
                  <a:lnTo>
                    <a:pt x="2334" y="269"/>
                  </a:lnTo>
                  <a:lnTo>
                    <a:pt x="2334" y="298"/>
                  </a:lnTo>
                  <a:lnTo>
                    <a:pt x="2334" y="298"/>
                  </a:lnTo>
                  <a:close/>
                  <a:moveTo>
                    <a:pt x="2334" y="390"/>
                  </a:moveTo>
                  <a:lnTo>
                    <a:pt x="2364" y="390"/>
                  </a:lnTo>
                  <a:lnTo>
                    <a:pt x="2364" y="357"/>
                  </a:lnTo>
                  <a:lnTo>
                    <a:pt x="2334" y="357"/>
                  </a:lnTo>
                  <a:lnTo>
                    <a:pt x="2334" y="390"/>
                  </a:lnTo>
                  <a:lnTo>
                    <a:pt x="2334" y="390"/>
                  </a:lnTo>
                  <a:close/>
                  <a:moveTo>
                    <a:pt x="2334" y="343"/>
                  </a:moveTo>
                  <a:lnTo>
                    <a:pt x="2364" y="343"/>
                  </a:lnTo>
                  <a:lnTo>
                    <a:pt x="2364" y="312"/>
                  </a:lnTo>
                  <a:lnTo>
                    <a:pt x="2334" y="312"/>
                  </a:lnTo>
                  <a:lnTo>
                    <a:pt x="2334" y="343"/>
                  </a:lnTo>
                  <a:lnTo>
                    <a:pt x="2334" y="343"/>
                  </a:lnTo>
                  <a:close/>
                  <a:moveTo>
                    <a:pt x="2334" y="480"/>
                  </a:moveTo>
                  <a:lnTo>
                    <a:pt x="2364" y="480"/>
                  </a:lnTo>
                  <a:lnTo>
                    <a:pt x="2364" y="449"/>
                  </a:lnTo>
                  <a:lnTo>
                    <a:pt x="2334" y="449"/>
                  </a:lnTo>
                  <a:lnTo>
                    <a:pt x="2334" y="480"/>
                  </a:lnTo>
                  <a:lnTo>
                    <a:pt x="2334" y="480"/>
                  </a:lnTo>
                  <a:close/>
                  <a:moveTo>
                    <a:pt x="2334" y="435"/>
                  </a:moveTo>
                  <a:lnTo>
                    <a:pt x="2364" y="435"/>
                  </a:lnTo>
                  <a:lnTo>
                    <a:pt x="2364" y="402"/>
                  </a:lnTo>
                  <a:lnTo>
                    <a:pt x="2334" y="402"/>
                  </a:lnTo>
                  <a:lnTo>
                    <a:pt x="2334" y="435"/>
                  </a:lnTo>
                  <a:lnTo>
                    <a:pt x="2334" y="435"/>
                  </a:lnTo>
                  <a:close/>
                  <a:moveTo>
                    <a:pt x="2334" y="567"/>
                  </a:moveTo>
                  <a:lnTo>
                    <a:pt x="2364" y="567"/>
                  </a:lnTo>
                  <a:lnTo>
                    <a:pt x="2364" y="539"/>
                  </a:lnTo>
                  <a:lnTo>
                    <a:pt x="2334" y="539"/>
                  </a:lnTo>
                  <a:lnTo>
                    <a:pt x="2334" y="567"/>
                  </a:lnTo>
                  <a:lnTo>
                    <a:pt x="2334" y="567"/>
                  </a:lnTo>
                  <a:close/>
                  <a:moveTo>
                    <a:pt x="2334" y="522"/>
                  </a:moveTo>
                  <a:lnTo>
                    <a:pt x="2364" y="522"/>
                  </a:lnTo>
                  <a:lnTo>
                    <a:pt x="2364" y="494"/>
                  </a:lnTo>
                  <a:lnTo>
                    <a:pt x="2334" y="494"/>
                  </a:lnTo>
                  <a:lnTo>
                    <a:pt x="2334" y="522"/>
                  </a:lnTo>
                  <a:lnTo>
                    <a:pt x="2334" y="522"/>
                  </a:lnTo>
                  <a:close/>
                  <a:moveTo>
                    <a:pt x="2334" y="612"/>
                  </a:moveTo>
                  <a:lnTo>
                    <a:pt x="2364" y="612"/>
                  </a:lnTo>
                  <a:lnTo>
                    <a:pt x="2364" y="581"/>
                  </a:lnTo>
                  <a:lnTo>
                    <a:pt x="2334" y="581"/>
                  </a:lnTo>
                  <a:lnTo>
                    <a:pt x="2334" y="612"/>
                  </a:lnTo>
                  <a:lnTo>
                    <a:pt x="2334" y="612"/>
                  </a:lnTo>
                  <a:close/>
                  <a:moveTo>
                    <a:pt x="2334" y="749"/>
                  </a:moveTo>
                  <a:lnTo>
                    <a:pt x="2364" y="749"/>
                  </a:lnTo>
                  <a:lnTo>
                    <a:pt x="2364" y="716"/>
                  </a:lnTo>
                  <a:lnTo>
                    <a:pt x="2334" y="716"/>
                  </a:lnTo>
                  <a:lnTo>
                    <a:pt x="2334" y="749"/>
                  </a:lnTo>
                  <a:lnTo>
                    <a:pt x="2334" y="749"/>
                  </a:lnTo>
                  <a:close/>
                  <a:moveTo>
                    <a:pt x="2334" y="836"/>
                  </a:moveTo>
                  <a:lnTo>
                    <a:pt x="2364" y="836"/>
                  </a:lnTo>
                  <a:lnTo>
                    <a:pt x="2364" y="808"/>
                  </a:lnTo>
                  <a:lnTo>
                    <a:pt x="2334" y="808"/>
                  </a:lnTo>
                  <a:lnTo>
                    <a:pt x="2334" y="836"/>
                  </a:lnTo>
                  <a:lnTo>
                    <a:pt x="2334" y="836"/>
                  </a:lnTo>
                  <a:close/>
                  <a:moveTo>
                    <a:pt x="2334" y="791"/>
                  </a:moveTo>
                  <a:lnTo>
                    <a:pt x="2364" y="791"/>
                  </a:lnTo>
                  <a:lnTo>
                    <a:pt x="2364" y="763"/>
                  </a:lnTo>
                  <a:lnTo>
                    <a:pt x="2334" y="763"/>
                  </a:lnTo>
                  <a:lnTo>
                    <a:pt x="2334" y="791"/>
                  </a:lnTo>
                  <a:lnTo>
                    <a:pt x="2334" y="791"/>
                  </a:lnTo>
                  <a:close/>
                  <a:moveTo>
                    <a:pt x="2334" y="926"/>
                  </a:moveTo>
                  <a:lnTo>
                    <a:pt x="2364" y="926"/>
                  </a:lnTo>
                  <a:lnTo>
                    <a:pt x="2364" y="895"/>
                  </a:lnTo>
                  <a:lnTo>
                    <a:pt x="2334" y="895"/>
                  </a:lnTo>
                  <a:lnTo>
                    <a:pt x="2334" y="926"/>
                  </a:lnTo>
                  <a:lnTo>
                    <a:pt x="2334" y="926"/>
                  </a:lnTo>
                  <a:close/>
                  <a:moveTo>
                    <a:pt x="2334" y="881"/>
                  </a:moveTo>
                  <a:lnTo>
                    <a:pt x="2364" y="881"/>
                  </a:lnTo>
                  <a:lnTo>
                    <a:pt x="2364" y="850"/>
                  </a:lnTo>
                  <a:lnTo>
                    <a:pt x="2334" y="850"/>
                  </a:lnTo>
                  <a:lnTo>
                    <a:pt x="2334" y="881"/>
                  </a:lnTo>
                  <a:lnTo>
                    <a:pt x="2334" y="881"/>
                  </a:lnTo>
                  <a:close/>
                  <a:moveTo>
                    <a:pt x="2334" y="1018"/>
                  </a:moveTo>
                  <a:lnTo>
                    <a:pt x="2364" y="1018"/>
                  </a:lnTo>
                  <a:lnTo>
                    <a:pt x="2364" y="985"/>
                  </a:lnTo>
                  <a:lnTo>
                    <a:pt x="2334" y="985"/>
                  </a:lnTo>
                  <a:lnTo>
                    <a:pt x="2334" y="1018"/>
                  </a:lnTo>
                  <a:lnTo>
                    <a:pt x="2334" y="1018"/>
                  </a:lnTo>
                  <a:close/>
                  <a:moveTo>
                    <a:pt x="2334" y="973"/>
                  </a:moveTo>
                  <a:lnTo>
                    <a:pt x="2364" y="973"/>
                  </a:lnTo>
                  <a:lnTo>
                    <a:pt x="2364" y="940"/>
                  </a:lnTo>
                  <a:lnTo>
                    <a:pt x="2334" y="940"/>
                  </a:lnTo>
                  <a:lnTo>
                    <a:pt x="2334" y="973"/>
                  </a:lnTo>
                  <a:lnTo>
                    <a:pt x="2334" y="973"/>
                  </a:lnTo>
                  <a:close/>
                  <a:moveTo>
                    <a:pt x="2334" y="1105"/>
                  </a:moveTo>
                  <a:lnTo>
                    <a:pt x="2364" y="1105"/>
                  </a:lnTo>
                  <a:lnTo>
                    <a:pt x="2364" y="1077"/>
                  </a:lnTo>
                  <a:lnTo>
                    <a:pt x="2334" y="1077"/>
                  </a:lnTo>
                  <a:lnTo>
                    <a:pt x="2334" y="1105"/>
                  </a:lnTo>
                  <a:lnTo>
                    <a:pt x="2334" y="1105"/>
                  </a:lnTo>
                  <a:close/>
                  <a:moveTo>
                    <a:pt x="2334" y="1061"/>
                  </a:moveTo>
                  <a:lnTo>
                    <a:pt x="2364" y="1061"/>
                  </a:lnTo>
                  <a:lnTo>
                    <a:pt x="2364" y="1032"/>
                  </a:lnTo>
                  <a:lnTo>
                    <a:pt x="2334" y="1032"/>
                  </a:lnTo>
                  <a:lnTo>
                    <a:pt x="2334" y="1061"/>
                  </a:lnTo>
                  <a:lnTo>
                    <a:pt x="2334" y="1061"/>
                  </a:lnTo>
                  <a:close/>
                  <a:moveTo>
                    <a:pt x="2334" y="1195"/>
                  </a:moveTo>
                  <a:lnTo>
                    <a:pt x="2364" y="1195"/>
                  </a:lnTo>
                  <a:lnTo>
                    <a:pt x="2364" y="1165"/>
                  </a:lnTo>
                  <a:lnTo>
                    <a:pt x="2334" y="1165"/>
                  </a:lnTo>
                  <a:lnTo>
                    <a:pt x="2334" y="1195"/>
                  </a:lnTo>
                  <a:lnTo>
                    <a:pt x="2334" y="1195"/>
                  </a:lnTo>
                  <a:close/>
                  <a:moveTo>
                    <a:pt x="2334" y="1150"/>
                  </a:moveTo>
                  <a:lnTo>
                    <a:pt x="2364" y="1150"/>
                  </a:lnTo>
                  <a:lnTo>
                    <a:pt x="2364" y="1120"/>
                  </a:lnTo>
                  <a:lnTo>
                    <a:pt x="2334" y="1120"/>
                  </a:lnTo>
                  <a:lnTo>
                    <a:pt x="2334" y="1150"/>
                  </a:lnTo>
                  <a:lnTo>
                    <a:pt x="2334" y="1150"/>
                  </a:lnTo>
                  <a:close/>
                  <a:moveTo>
                    <a:pt x="2334" y="1240"/>
                  </a:moveTo>
                  <a:lnTo>
                    <a:pt x="2364" y="1240"/>
                  </a:lnTo>
                  <a:lnTo>
                    <a:pt x="2364" y="1209"/>
                  </a:lnTo>
                  <a:lnTo>
                    <a:pt x="2334" y="1209"/>
                  </a:lnTo>
                  <a:lnTo>
                    <a:pt x="2334" y="1240"/>
                  </a:lnTo>
                  <a:lnTo>
                    <a:pt x="2334" y="1240"/>
                  </a:lnTo>
                  <a:close/>
                  <a:moveTo>
                    <a:pt x="2334" y="1287"/>
                  </a:moveTo>
                  <a:lnTo>
                    <a:pt x="2364" y="1287"/>
                  </a:lnTo>
                  <a:lnTo>
                    <a:pt x="2364" y="1254"/>
                  </a:lnTo>
                  <a:lnTo>
                    <a:pt x="2334" y="1254"/>
                  </a:lnTo>
                  <a:lnTo>
                    <a:pt x="2334" y="1287"/>
                  </a:lnTo>
                  <a:lnTo>
                    <a:pt x="2334" y="1287"/>
                  </a:lnTo>
                  <a:close/>
                  <a:moveTo>
                    <a:pt x="2334" y="1330"/>
                  </a:moveTo>
                  <a:lnTo>
                    <a:pt x="2364" y="1330"/>
                  </a:lnTo>
                  <a:lnTo>
                    <a:pt x="2364" y="1299"/>
                  </a:lnTo>
                  <a:lnTo>
                    <a:pt x="2334" y="1299"/>
                  </a:lnTo>
                  <a:lnTo>
                    <a:pt x="2334" y="1330"/>
                  </a:lnTo>
                  <a:lnTo>
                    <a:pt x="2334" y="1330"/>
                  </a:lnTo>
                  <a:close/>
                  <a:moveTo>
                    <a:pt x="2334" y="1375"/>
                  </a:moveTo>
                  <a:lnTo>
                    <a:pt x="2364" y="1375"/>
                  </a:lnTo>
                  <a:lnTo>
                    <a:pt x="2364" y="1346"/>
                  </a:lnTo>
                  <a:lnTo>
                    <a:pt x="2334" y="1346"/>
                  </a:lnTo>
                  <a:lnTo>
                    <a:pt x="2334" y="1375"/>
                  </a:lnTo>
                  <a:lnTo>
                    <a:pt x="2334" y="1375"/>
                  </a:lnTo>
                  <a:close/>
                  <a:moveTo>
                    <a:pt x="2334" y="1420"/>
                  </a:moveTo>
                  <a:lnTo>
                    <a:pt x="2364" y="1420"/>
                  </a:lnTo>
                  <a:lnTo>
                    <a:pt x="2364" y="1389"/>
                  </a:lnTo>
                  <a:lnTo>
                    <a:pt x="2334" y="1389"/>
                  </a:lnTo>
                  <a:lnTo>
                    <a:pt x="2334" y="1420"/>
                  </a:lnTo>
                  <a:lnTo>
                    <a:pt x="2334" y="1420"/>
                  </a:lnTo>
                  <a:close/>
                  <a:moveTo>
                    <a:pt x="2379" y="76"/>
                  </a:moveTo>
                  <a:lnTo>
                    <a:pt x="2407" y="76"/>
                  </a:lnTo>
                  <a:lnTo>
                    <a:pt x="2407" y="43"/>
                  </a:lnTo>
                  <a:lnTo>
                    <a:pt x="2379" y="43"/>
                  </a:lnTo>
                  <a:lnTo>
                    <a:pt x="2379" y="76"/>
                  </a:lnTo>
                  <a:lnTo>
                    <a:pt x="2379" y="76"/>
                  </a:lnTo>
                  <a:close/>
                  <a:moveTo>
                    <a:pt x="2379" y="208"/>
                  </a:moveTo>
                  <a:lnTo>
                    <a:pt x="2407" y="208"/>
                  </a:lnTo>
                  <a:lnTo>
                    <a:pt x="2407" y="180"/>
                  </a:lnTo>
                  <a:lnTo>
                    <a:pt x="2379" y="180"/>
                  </a:lnTo>
                  <a:lnTo>
                    <a:pt x="2379" y="208"/>
                  </a:lnTo>
                  <a:lnTo>
                    <a:pt x="2379" y="208"/>
                  </a:lnTo>
                  <a:close/>
                  <a:moveTo>
                    <a:pt x="2379" y="298"/>
                  </a:moveTo>
                  <a:lnTo>
                    <a:pt x="2407" y="298"/>
                  </a:lnTo>
                  <a:lnTo>
                    <a:pt x="2407" y="269"/>
                  </a:lnTo>
                  <a:lnTo>
                    <a:pt x="2379" y="269"/>
                  </a:lnTo>
                  <a:lnTo>
                    <a:pt x="2379" y="298"/>
                  </a:lnTo>
                  <a:lnTo>
                    <a:pt x="2379" y="298"/>
                  </a:lnTo>
                  <a:close/>
                  <a:moveTo>
                    <a:pt x="2379" y="253"/>
                  </a:moveTo>
                  <a:lnTo>
                    <a:pt x="2407" y="253"/>
                  </a:lnTo>
                  <a:lnTo>
                    <a:pt x="2407" y="224"/>
                  </a:lnTo>
                  <a:lnTo>
                    <a:pt x="2379" y="224"/>
                  </a:lnTo>
                  <a:lnTo>
                    <a:pt x="2379" y="253"/>
                  </a:lnTo>
                  <a:lnTo>
                    <a:pt x="2379" y="253"/>
                  </a:lnTo>
                  <a:close/>
                  <a:moveTo>
                    <a:pt x="2379" y="390"/>
                  </a:moveTo>
                  <a:lnTo>
                    <a:pt x="2407" y="390"/>
                  </a:lnTo>
                  <a:lnTo>
                    <a:pt x="2407" y="357"/>
                  </a:lnTo>
                  <a:lnTo>
                    <a:pt x="2379" y="357"/>
                  </a:lnTo>
                  <a:lnTo>
                    <a:pt x="2379" y="390"/>
                  </a:lnTo>
                  <a:lnTo>
                    <a:pt x="2379" y="390"/>
                  </a:lnTo>
                  <a:close/>
                  <a:moveTo>
                    <a:pt x="2379" y="343"/>
                  </a:moveTo>
                  <a:lnTo>
                    <a:pt x="2407" y="343"/>
                  </a:lnTo>
                  <a:lnTo>
                    <a:pt x="2407" y="312"/>
                  </a:lnTo>
                  <a:lnTo>
                    <a:pt x="2379" y="312"/>
                  </a:lnTo>
                  <a:lnTo>
                    <a:pt x="2379" y="343"/>
                  </a:lnTo>
                  <a:lnTo>
                    <a:pt x="2379" y="343"/>
                  </a:lnTo>
                  <a:close/>
                  <a:moveTo>
                    <a:pt x="2379" y="480"/>
                  </a:moveTo>
                  <a:lnTo>
                    <a:pt x="2407" y="480"/>
                  </a:lnTo>
                  <a:lnTo>
                    <a:pt x="2407" y="449"/>
                  </a:lnTo>
                  <a:lnTo>
                    <a:pt x="2379" y="449"/>
                  </a:lnTo>
                  <a:lnTo>
                    <a:pt x="2379" y="480"/>
                  </a:lnTo>
                  <a:lnTo>
                    <a:pt x="2379" y="480"/>
                  </a:lnTo>
                  <a:close/>
                  <a:moveTo>
                    <a:pt x="2379" y="435"/>
                  </a:moveTo>
                  <a:lnTo>
                    <a:pt x="2407" y="435"/>
                  </a:lnTo>
                  <a:lnTo>
                    <a:pt x="2407" y="402"/>
                  </a:lnTo>
                  <a:lnTo>
                    <a:pt x="2379" y="402"/>
                  </a:lnTo>
                  <a:lnTo>
                    <a:pt x="2379" y="435"/>
                  </a:lnTo>
                  <a:lnTo>
                    <a:pt x="2379" y="435"/>
                  </a:lnTo>
                  <a:close/>
                  <a:moveTo>
                    <a:pt x="2379" y="567"/>
                  </a:moveTo>
                  <a:lnTo>
                    <a:pt x="2407" y="567"/>
                  </a:lnTo>
                  <a:lnTo>
                    <a:pt x="2407" y="539"/>
                  </a:lnTo>
                  <a:lnTo>
                    <a:pt x="2379" y="539"/>
                  </a:lnTo>
                  <a:lnTo>
                    <a:pt x="2379" y="567"/>
                  </a:lnTo>
                  <a:lnTo>
                    <a:pt x="2379" y="567"/>
                  </a:lnTo>
                  <a:close/>
                  <a:moveTo>
                    <a:pt x="2379" y="522"/>
                  </a:moveTo>
                  <a:lnTo>
                    <a:pt x="2407" y="522"/>
                  </a:lnTo>
                  <a:lnTo>
                    <a:pt x="2407" y="494"/>
                  </a:lnTo>
                  <a:lnTo>
                    <a:pt x="2379" y="494"/>
                  </a:lnTo>
                  <a:lnTo>
                    <a:pt x="2379" y="522"/>
                  </a:lnTo>
                  <a:lnTo>
                    <a:pt x="2379" y="522"/>
                  </a:lnTo>
                  <a:close/>
                  <a:moveTo>
                    <a:pt x="2379" y="659"/>
                  </a:moveTo>
                  <a:lnTo>
                    <a:pt x="2407" y="659"/>
                  </a:lnTo>
                  <a:lnTo>
                    <a:pt x="2407" y="626"/>
                  </a:lnTo>
                  <a:lnTo>
                    <a:pt x="2379" y="626"/>
                  </a:lnTo>
                  <a:lnTo>
                    <a:pt x="2379" y="659"/>
                  </a:lnTo>
                  <a:lnTo>
                    <a:pt x="2379" y="659"/>
                  </a:lnTo>
                  <a:close/>
                  <a:moveTo>
                    <a:pt x="2379" y="612"/>
                  </a:moveTo>
                  <a:lnTo>
                    <a:pt x="2407" y="612"/>
                  </a:lnTo>
                  <a:lnTo>
                    <a:pt x="2407" y="581"/>
                  </a:lnTo>
                  <a:lnTo>
                    <a:pt x="2379" y="581"/>
                  </a:lnTo>
                  <a:lnTo>
                    <a:pt x="2379" y="612"/>
                  </a:lnTo>
                  <a:lnTo>
                    <a:pt x="2379" y="612"/>
                  </a:lnTo>
                  <a:close/>
                  <a:moveTo>
                    <a:pt x="2379" y="704"/>
                  </a:moveTo>
                  <a:lnTo>
                    <a:pt x="2407" y="704"/>
                  </a:lnTo>
                  <a:lnTo>
                    <a:pt x="2407" y="671"/>
                  </a:lnTo>
                  <a:lnTo>
                    <a:pt x="2379" y="671"/>
                  </a:lnTo>
                  <a:lnTo>
                    <a:pt x="2379" y="704"/>
                  </a:lnTo>
                  <a:lnTo>
                    <a:pt x="2379" y="704"/>
                  </a:lnTo>
                  <a:close/>
                  <a:moveTo>
                    <a:pt x="2379" y="836"/>
                  </a:moveTo>
                  <a:lnTo>
                    <a:pt x="2407" y="836"/>
                  </a:lnTo>
                  <a:lnTo>
                    <a:pt x="2407" y="808"/>
                  </a:lnTo>
                  <a:lnTo>
                    <a:pt x="2379" y="808"/>
                  </a:lnTo>
                  <a:lnTo>
                    <a:pt x="2379" y="836"/>
                  </a:lnTo>
                  <a:lnTo>
                    <a:pt x="2379" y="836"/>
                  </a:lnTo>
                  <a:close/>
                  <a:moveTo>
                    <a:pt x="2379" y="791"/>
                  </a:moveTo>
                  <a:lnTo>
                    <a:pt x="2407" y="791"/>
                  </a:lnTo>
                  <a:lnTo>
                    <a:pt x="2407" y="763"/>
                  </a:lnTo>
                  <a:lnTo>
                    <a:pt x="2379" y="763"/>
                  </a:lnTo>
                  <a:lnTo>
                    <a:pt x="2379" y="791"/>
                  </a:lnTo>
                  <a:lnTo>
                    <a:pt x="2379" y="791"/>
                  </a:lnTo>
                  <a:close/>
                  <a:moveTo>
                    <a:pt x="2379" y="926"/>
                  </a:moveTo>
                  <a:lnTo>
                    <a:pt x="2407" y="926"/>
                  </a:lnTo>
                  <a:lnTo>
                    <a:pt x="2407" y="895"/>
                  </a:lnTo>
                  <a:lnTo>
                    <a:pt x="2379" y="895"/>
                  </a:lnTo>
                  <a:lnTo>
                    <a:pt x="2379" y="926"/>
                  </a:lnTo>
                  <a:lnTo>
                    <a:pt x="2379" y="926"/>
                  </a:lnTo>
                  <a:close/>
                  <a:moveTo>
                    <a:pt x="2379" y="881"/>
                  </a:moveTo>
                  <a:lnTo>
                    <a:pt x="2407" y="881"/>
                  </a:lnTo>
                  <a:lnTo>
                    <a:pt x="2407" y="850"/>
                  </a:lnTo>
                  <a:lnTo>
                    <a:pt x="2379" y="850"/>
                  </a:lnTo>
                  <a:lnTo>
                    <a:pt x="2379" y="881"/>
                  </a:lnTo>
                  <a:lnTo>
                    <a:pt x="2379" y="881"/>
                  </a:lnTo>
                  <a:close/>
                  <a:moveTo>
                    <a:pt x="2379" y="1018"/>
                  </a:moveTo>
                  <a:lnTo>
                    <a:pt x="2407" y="1018"/>
                  </a:lnTo>
                  <a:lnTo>
                    <a:pt x="2407" y="985"/>
                  </a:lnTo>
                  <a:lnTo>
                    <a:pt x="2379" y="985"/>
                  </a:lnTo>
                  <a:lnTo>
                    <a:pt x="2379" y="1018"/>
                  </a:lnTo>
                  <a:lnTo>
                    <a:pt x="2379" y="1018"/>
                  </a:lnTo>
                  <a:close/>
                  <a:moveTo>
                    <a:pt x="2379" y="973"/>
                  </a:moveTo>
                  <a:lnTo>
                    <a:pt x="2407" y="973"/>
                  </a:lnTo>
                  <a:lnTo>
                    <a:pt x="2407" y="940"/>
                  </a:lnTo>
                  <a:lnTo>
                    <a:pt x="2379" y="940"/>
                  </a:lnTo>
                  <a:lnTo>
                    <a:pt x="2379" y="973"/>
                  </a:lnTo>
                  <a:lnTo>
                    <a:pt x="2379" y="973"/>
                  </a:lnTo>
                  <a:close/>
                  <a:moveTo>
                    <a:pt x="2379" y="1105"/>
                  </a:moveTo>
                  <a:lnTo>
                    <a:pt x="2407" y="1105"/>
                  </a:lnTo>
                  <a:lnTo>
                    <a:pt x="2407" y="1077"/>
                  </a:lnTo>
                  <a:lnTo>
                    <a:pt x="2379" y="1077"/>
                  </a:lnTo>
                  <a:lnTo>
                    <a:pt x="2379" y="1105"/>
                  </a:lnTo>
                  <a:lnTo>
                    <a:pt x="2379" y="1105"/>
                  </a:lnTo>
                  <a:close/>
                  <a:moveTo>
                    <a:pt x="2379" y="1061"/>
                  </a:moveTo>
                  <a:lnTo>
                    <a:pt x="2407" y="1061"/>
                  </a:lnTo>
                  <a:lnTo>
                    <a:pt x="2407" y="1032"/>
                  </a:lnTo>
                  <a:lnTo>
                    <a:pt x="2379" y="1032"/>
                  </a:lnTo>
                  <a:lnTo>
                    <a:pt x="2379" y="1061"/>
                  </a:lnTo>
                  <a:lnTo>
                    <a:pt x="2379" y="1061"/>
                  </a:lnTo>
                  <a:close/>
                  <a:moveTo>
                    <a:pt x="2379" y="1195"/>
                  </a:moveTo>
                  <a:lnTo>
                    <a:pt x="2407" y="1195"/>
                  </a:lnTo>
                  <a:lnTo>
                    <a:pt x="2407" y="1165"/>
                  </a:lnTo>
                  <a:lnTo>
                    <a:pt x="2379" y="1165"/>
                  </a:lnTo>
                  <a:lnTo>
                    <a:pt x="2379" y="1195"/>
                  </a:lnTo>
                  <a:lnTo>
                    <a:pt x="2379" y="1195"/>
                  </a:lnTo>
                  <a:close/>
                  <a:moveTo>
                    <a:pt x="2379" y="1150"/>
                  </a:moveTo>
                  <a:lnTo>
                    <a:pt x="2407" y="1150"/>
                  </a:lnTo>
                  <a:lnTo>
                    <a:pt x="2407" y="1120"/>
                  </a:lnTo>
                  <a:lnTo>
                    <a:pt x="2379" y="1120"/>
                  </a:lnTo>
                  <a:lnTo>
                    <a:pt x="2379" y="1150"/>
                  </a:lnTo>
                  <a:lnTo>
                    <a:pt x="2379" y="1150"/>
                  </a:lnTo>
                  <a:close/>
                  <a:moveTo>
                    <a:pt x="2379" y="1240"/>
                  </a:moveTo>
                  <a:lnTo>
                    <a:pt x="2407" y="1240"/>
                  </a:lnTo>
                  <a:lnTo>
                    <a:pt x="2407" y="1209"/>
                  </a:lnTo>
                  <a:lnTo>
                    <a:pt x="2379" y="1209"/>
                  </a:lnTo>
                  <a:lnTo>
                    <a:pt x="2379" y="1240"/>
                  </a:lnTo>
                  <a:lnTo>
                    <a:pt x="2379" y="1240"/>
                  </a:lnTo>
                  <a:close/>
                  <a:moveTo>
                    <a:pt x="2379" y="1287"/>
                  </a:moveTo>
                  <a:lnTo>
                    <a:pt x="2407" y="1287"/>
                  </a:lnTo>
                  <a:lnTo>
                    <a:pt x="2407" y="1254"/>
                  </a:lnTo>
                  <a:lnTo>
                    <a:pt x="2379" y="1254"/>
                  </a:lnTo>
                  <a:lnTo>
                    <a:pt x="2379" y="1287"/>
                  </a:lnTo>
                  <a:lnTo>
                    <a:pt x="2379" y="1287"/>
                  </a:lnTo>
                  <a:close/>
                  <a:moveTo>
                    <a:pt x="2379" y="1330"/>
                  </a:moveTo>
                  <a:lnTo>
                    <a:pt x="2407" y="1330"/>
                  </a:lnTo>
                  <a:lnTo>
                    <a:pt x="2407" y="1299"/>
                  </a:lnTo>
                  <a:lnTo>
                    <a:pt x="2379" y="1299"/>
                  </a:lnTo>
                  <a:lnTo>
                    <a:pt x="2379" y="1330"/>
                  </a:lnTo>
                  <a:lnTo>
                    <a:pt x="2379" y="1330"/>
                  </a:lnTo>
                  <a:close/>
                  <a:moveTo>
                    <a:pt x="2379" y="1375"/>
                  </a:moveTo>
                  <a:lnTo>
                    <a:pt x="2407" y="1375"/>
                  </a:lnTo>
                  <a:lnTo>
                    <a:pt x="2407" y="1346"/>
                  </a:lnTo>
                  <a:lnTo>
                    <a:pt x="2379" y="1346"/>
                  </a:lnTo>
                  <a:lnTo>
                    <a:pt x="2379" y="1375"/>
                  </a:lnTo>
                  <a:lnTo>
                    <a:pt x="2379" y="1375"/>
                  </a:lnTo>
                  <a:close/>
                  <a:moveTo>
                    <a:pt x="2379" y="1420"/>
                  </a:moveTo>
                  <a:lnTo>
                    <a:pt x="2407" y="1420"/>
                  </a:lnTo>
                  <a:lnTo>
                    <a:pt x="2407" y="1389"/>
                  </a:lnTo>
                  <a:lnTo>
                    <a:pt x="2379" y="1389"/>
                  </a:lnTo>
                  <a:lnTo>
                    <a:pt x="2379" y="1420"/>
                  </a:lnTo>
                  <a:lnTo>
                    <a:pt x="2379" y="1420"/>
                  </a:lnTo>
                  <a:close/>
                  <a:moveTo>
                    <a:pt x="2379" y="1465"/>
                  </a:moveTo>
                  <a:lnTo>
                    <a:pt x="2407" y="1465"/>
                  </a:lnTo>
                  <a:lnTo>
                    <a:pt x="2407" y="1434"/>
                  </a:lnTo>
                  <a:lnTo>
                    <a:pt x="2379" y="1434"/>
                  </a:lnTo>
                  <a:lnTo>
                    <a:pt x="2379" y="1465"/>
                  </a:lnTo>
                  <a:lnTo>
                    <a:pt x="2379" y="1465"/>
                  </a:lnTo>
                  <a:close/>
                  <a:moveTo>
                    <a:pt x="2379" y="1509"/>
                  </a:moveTo>
                  <a:lnTo>
                    <a:pt x="2407" y="1509"/>
                  </a:lnTo>
                  <a:lnTo>
                    <a:pt x="2407" y="1479"/>
                  </a:lnTo>
                  <a:lnTo>
                    <a:pt x="2379" y="1479"/>
                  </a:lnTo>
                  <a:lnTo>
                    <a:pt x="2379" y="1509"/>
                  </a:lnTo>
                  <a:lnTo>
                    <a:pt x="2379" y="1509"/>
                  </a:lnTo>
                  <a:close/>
                  <a:moveTo>
                    <a:pt x="2379" y="1557"/>
                  </a:moveTo>
                  <a:lnTo>
                    <a:pt x="2407" y="1557"/>
                  </a:lnTo>
                  <a:lnTo>
                    <a:pt x="2407" y="1524"/>
                  </a:lnTo>
                  <a:lnTo>
                    <a:pt x="2379" y="1524"/>
                  </a:lnTo>
                  <a:lnTo>
                    <a:pt x="2379" y="1557"/>
                  </a:lnTo>
                  <a:lnTo>
                    <a:pt x="2379" y="1557"/>
                  </a:lnTo>
                  <a:close/>
                  <a:moveTo>
                    <a:pt x="2379" y="1599"/>
                  </a:moveTo>
                  <a:lnTo>
                    <a:pt x="2407" y="1599"/>
                  </a:lnTo>
                  <a:lnTo>
                    <a:pt x="2407" y="1568"/>
                  </a:lnTo>
                  <a:lnTo>
                    <a:pt x="2379" y="1568"/>
                  </a:lnTo>
                  <a:lnTo>
                    <a:pt x="2379" y="1599"/>
                  </a:lnTo>
                  <a:lnTo>
                    <a:pt x="2379" y="1599"/>
                  </a:lnTo>
                  <a:close/>
                  <a:moveTo>
                    <a:pt x="2379" y="1644"/>
                  </a:moveTo>
                  <a:lnTo>
                    <a:pt x="2407" y="1644"/>
                  </a:lnTo>
                  <a:lnTo>
                    <a:pt x="2407" y="1611"/>
                  </a:lnTo>
                  <a:lnTo>
                    <a:pt x="2379" y="1611"/>
                  </a:lnTo>
                  <a:lnTo>
                    <a:pt x="2379" y="1644"/>
                  </a:lnTo>
                  <a:lnTo>
                    <a:pt x="2379" y="1644"/>
                  </a:lnTo>
                  <a:close/>
                  <a:moveTo>
                    <a:pt x="2379" y="1689"/>
                  </a:moveTo>
                  <a:lnTo>
                    <a:pt x="2407" y="1689"/>
                  </a:lnTo>
                  <a:lnTo>
                    <a:pt x="2407" y="1661"/>
                  </a:lnTo>
                  <a:lnTo>
                    <a:pt x="2379" y="1661"/>
                  </a:lnTo>
                  <a:lnTo>
                    <a:pt x="2379" y="1689"/>
                  </a:lnTo>
                  <a:lnTo>
                    <a:pt x="2379" y="1689"/>
                  </a:lnTo>
                  <a:close/>
                  <a:moveTo>
                    <a:pt x="2379" y="1734"/>
                  </a:moveTo>
                  <a:lnTo>
                    <a:pt x="2407" y="1734"/>
                  </a:lnTo>
                  <a:lnTo>
                    <a:pt x="2407" y="1703"/>
                  </a:lnTo>
                  <a:lnTo>
                    <a:pt x="2379" y="1703"/>
                  </a:lnTo>
                  <a:lnTo>
                    <a:pt x="2379" y="1734"/>
                  </a:lnTo>
                  <a:lnTo>
                    <a:pt x="2379" y="1734"/>
                  </a:lnTo>
                  <a:close/>
                  <a:moveTo>
                    <a:pt x="2423" y="76"/>
                  </a:moveTo>
                  <a:lnTo>
                    <a:pt x="2452" y="76"/>
                  </a:lnTo>
                  <a:lnTo>
                    <a:pt x="2452" y="43"/>
                  </a:lnTo>
                  <a:lnTo>
                    <a:pt x="2423" y="43"/>
                  </a:lnTo>
                  <a:lnTo>
                    <a:pt x="2423" y="76"/>
                  </a:lnTo>
                  <a:lnTo>
                    <a:pt x="2423" y="76"/>
                  </a:lnTo>
                  <a:close/>
                  <a:moveTo>
                    <a:pt x="2423" y="28"/>
                  </a:moveTo>
                  <a:lnTo>
                    <a:pt x="2452" y="28"/>
                  </a:lnTo>
                  <a:lnTo>
                    <a:pt x="2452" y="0"/>
                  </a:lnTo>
                  <a:lnTo>
                    <a:pt x="2423" y="0"/>
                  </a:lnTo>
                  <a:lnTo>
                    <a:pt x="2423" y="28"/>
                  </a:lnTo>
                  <a:lnTo>
                    <a:pt x="2423" y="28"/>
                  </a:lnTo>
                  <a:close/>
                  <a:moveTo>
                    <a:pt x="2423" y="208"/>
                  </a:moveTo>
                  <a:lnTo>
                    <a:pt x="2452" y="208"/>
                  </a:lnTo>
                  <a:lnTo>
                    <a:pt x="2452" y="180"/>
                  </a:lnTo>
                  <a:lnTo>
                    <a:pt x="2423" y="180"/>
                  </a:lnTo>
                  <a:lnTo>
                    <a:pt x="2423" y="208"/>
                  </a:lnTo>
                  <a:lnTo>
                    <a:pt x="2423" y="208"/>
                  </a:lnTo>
                  <a:close/>
                  <a:moveTo>
                    <a:pt x="2423" y="298"/>
                  </a:moveTo>
                  <a:lnTo>
                    <a:pt x="2452" y="298"/>
                  </a:lnTo>
                  <a:lnTo>
                    <a:pt x="2452" y="269"/>
                  </a:lnTo>
                  <a:lnTo>
                    <a:pt x="2423" y="269"/>
                  </a:lnTo>
                  <a:lnTo>
                    <a:pt x="2423" y="298"/>
                  </a:lnTo>
                  <a:lnTo>
                    <a:pt x="2423" y="298"/>
                  </a:lnTo>
                  <a:close/>
                  <a:moveTo>
                    <a:pt x="2423" y="253"/>
                  </a:moveTo>
                  <a:lnTo>
                    <a:pt x="2452" y="253"/>
                  </a:lnTo>
                  <a:lnTo>
                    <a:pt x="2452" y="224"/>
                  </a:lnTo>
                  <a:lnTo>
                    <a:pt x="2423" y="224"/>
                  </a:lnTo>
                  <a:lnTo>
                    <a:pt x="2423" y="253"/>
                  </a:lnTo>
                  <a:lnTo>
                    <a:pt x="2423" y="253"/>
                  </a:lnTo>
                  <a:close/>
                  <a:moveTo>
                    <a:pt x="2423" y="343"/>
                  </a:moveTo>
                  <a:lnTo>
                    <a:pt x="2452" y="343"/>
                  </a:lnTo>
                  <a:lnTo>
                    <a:pt x="2452" y="312"/>
                  </a:lnTo>
                  <a:lnTo>
                    <a:pt x="2423" y="312"/>
                  </a:lnTo>
                  <a:lnTo>
                    <a:pt x="2423" y="343"/>
                  </a:lnTo>
                  <a:lnTo>
                    <a:pt x="2423" y="343"/>
                  </a:lnTo>
                  <a:close/>
                  <a:moveTo>
                    <a:pt x="2423" y="480"/>
                  </a:moveTo>
                  <a:lnTo>
                    <a:pt x="2452" y="480"/>
                  </a:lnTo>
                  <a:lnTo>
                    <a:pt x="2452" y="449"/>
                  </a:lnTo>
                  <a:lnTo>
                    <a:pt x="2423" y="449"/>
                  </a:lnTo>
                  <a:lnTo>
                    <a:pt x="2423" y="480"/>
                  </a:lnTo>
                  <a:lnTo>
                    <a:pt x="2423" y="480"/>
                  </a:lnTo>
                  <a:close/>
                  <a:moveTo>
                    <a:pt x="2423" y="435"/>
                  </a:moveTo>
                  <a:lnTo>
                    <a:pt x="2452" y="435"/>
                  </a:lnTo>
                  <a:lnTo>
                    <a:pt x="2452" y="402"/>
                  </a:lnTo>
                  <a:lnTo>
                    <a:pt x="2423" y="402"/>
                  </a:lnTo>
                  <a:lnTo>
                    <a:pt x="2423" y="435"/>
                  </a:lnTo>
                  <a:lnTo>
                    <a:pt x="2423" y="435"/>
                  </a:lnTo>
                  <a:close/>
                  <a:moveTo>
                    <a:pt x="2423" y="567"/>
                  </a:moveTo>
                  <a:lnTo>
                    <a:pt x="2452" y="567"/>
                  </a:lnTo>
                  <a:lnTo>
                    <a:pt x="2452" y="539"/>
                  </a:lnTo>
                  <a:lnTo>
                    <a:pt x="2423" y="539"/>
                  </a:lnTo>
                  <a:lnTo>
                    <a:pt x="2423" y="567"/>
                  </a:lnTo>
                  <a:lnTo>
                    <a:pt x="2423" y="567"/>
                  </a:lnTo>
                  <a:close/>
                  <a:moveTo>
                    <a:pt x="2423" y="522"/>
                  </a:moveTo>
                  <a:lnTo>
                    <a:pt x="2452" y="522"/>
                  </a:lnTo>
                  <a:lnTo>
                    <a:pt x="2452" y="494"/>
                  </a:lnTo>
                  <a:lnTo>
                    <a:pt x="2423" y="494"/>
                  </a:lnTo>
                  <a:lnTo>
                    <a:pt x="2423" y="522"/>
                  </a:lnTo>
                  <a:lnTo>
                    <a:pt x="2423" y="522"/>
                  </a:lnTo>
                  <a:close/>
                  <a:moveTo>
                    <a:pt x="2423" y="659"/>
                  </a:moveTo>
                  <a:lnTo>
                    <a:pt x="2452" y="659"/>
                  </a:lnTo>
                  <a:lnTo>
                    <a:pt x="2452" y="626"/>
                  </a:lnTo>
                  <a:lnTo>
                    <a:pt x="2423" y="626"/>
                  </a:lnTo>
                  <a:lnTo>
                    <a:pt x="2423" y="659"/>
                  </a:lnTo>
                  <a:lnTo>
                    <a:pt x="2423" y="659"/>
                  </a:lnTo>
                  <a:close/>
                  <a:moveTo>
                    <a:pt x="2423" y="704"/>
                  </a:moveTo>
                  <a:lnTo>
                    <a:pt x="2452" y="704"/>
                  </a:lnTo>
                  <a:lnTo>
                    <a:pt x="2452" y="671"/>
                  </a:lnTo>
                  <a:lnTo>
                    <a:pt x="2423" y="671"/>
                  </a:lnTo>
                  <a:lnTo>
                    <a:pt x="2423" y="704"/>
                  </a:lnTo>
                  <a:lnTo>
                    <a:pt x="2423" y="704"/>
                  </a:lnTo>
                  <a:close/>
                  <a:moveTo>
                    <a:pt x="2423" y="836"/>
                  </a:moveTo>
                  <a:lnTo>
                    <a:pt x="2452" y="836"/>
                  </a:lnTo>
                  <a:lnTo>
                    <a:pt x="2452" y="808"/>
                  </a:lnTo>
                  <a:lnTo>
                    <a:pt x="2423" y="808"/>
                  </a:lnTo>
                  <a:lnTo>
                    <a:pt x="2423" y="836"/>
                  </a:lnTo>
                  <a:lnTo>
                    <a:pt x="2423" y="836"/>
                  </a:lnTo>
                  <a:close/>
                  <a:moveTo>
                    <a:pt x="2423" y="926"/>
                  </a:moveTo>
                  <a:lnTo>
                    <a:pt x="2452" y="926"/>
                  </a:lnTo>
                  <a:lnTo>
                    <a:pt x="2452" y="895"/>
                  </a:lnTo>
                  <a:lnTo>
                    <a:pt x="2423" y="895"/>
                  </a:lnTo>
                  <a:lnTo>
                    <a:pt x="2423" y="926"/>
                  </a:lnTo>
                  <a:lnTo>
                    <a:pt x="2423" y="926"/>
                  </a:lnTo>
                  <a:close/>
                  <a:moveTo>
                    <a:pt x="2423" y="881"/>
                  </a:moveTo>
                  <a:lnTo>
                    <a:pt x="2452" y="881"/>
                  </a:lnTo>
                  <a:lnTo>
                    <a:pt x="2452" y="850"/>
                  </a:lnTo>
                  <a:lnTo>
                    <a:pt x="2423" y="850"/>
                  </a:lnTo>
                  <a:lnTo>
                    <a:pt x="2423" y="881"/>
                  </a:lnTo>
                  <a:lnTo>
                    <a:pt x="2423" y="881"/>
                  </a:lnTo>
                  <a:close/>
                  <a:moveTo>
                    <a:pt x="2423" y="1018"/>
                  </a:moveTo>
                  <a:lnTo>
                    <a:pt x="2452" y="1018"/>
                  </a:lnTo>
                  <a:lnTo>
                    <a:pt x="2452" y="985"/>
                  </a:lnTo>
                  <a:lnTo>
                    <a:pt x="2423" y="985"/>
                  </a:lnTo>
                  <a:lnTo>
                    <a:pt x="2423" y="1018"/>
                  </a:lnTo>
                  <a:lnTo>
                    <a:pt x="2423" y="1018"/>
                  </a:lnTo>
                  <a:close/>
                  <a:moveTo>
                    <a:pt x="2423" y="973"/>
                  </a:moveTo>
                  <a:lnTo>
                    <a:pt x="2452" y="973"/>
                  </a:lnTo>
                  <a:lnTo>
                    <a:pt x="2452" y="940"/>
                  </a:lnTo>
                  <a:lnTo>
                    <a:pt x="2423" y="940"/>
                  </a:lnTo>
                  <a:lnTo>
                    <a:pt x="2423" y="973"/>
                  </a:lnTo>
                  <a:lnTo>
                    <a:pt x="2423" y="973"/>
                  </a:lnTo>
                  <a:close/>
                  <a:moveTo>
                    <a:pt x="2423" y="1105"/>
                  </a:moveTo>
                  <a:lnTo>
                    <a:pt x="2452" y="1105"/>
                  </a:lnTo>
                  <a:lnTo>
                    <a:pt x="2452" y="1077"/>
                  </a:lnTo>
                  <a:lnTo>
                    <a:pt x="2423" y="1077"/>
                  </a:lnTo>
                  <a:lnTo>
                    <a:pt x="2423" y="1105"/>
                  </a:lnTo>
                  <a:lnTo>
                    <a:pt x="2423" y="1105"/>
                  </a:lnTo>
                  <a:close/>
                  <a:moveTo>
                    <a:pt x="2423" y="1061"/>
                  </a:moveTo>
                  <a:lnTo>
                    <a:pt x="2452" y="1061"/>
                  </a:lnTo>
                  <a:lnTo>
                    <a:pt x="2452" y="1032"/>
                  </a:lnTo>
                  <a:lnTo>
                    <a:pt x="2423" y="1032"/>
                  </a:lnTo>
                  <a:lnTo>
                    <a:pt x="2423" y="1061"/>
                  </a:lnTo>
                  <a:lnTo>
                    <a:pt x="2423" y="1061"/>
                  </a:lnTo>
                  <a:close/>
                  <a:moveTo>
                    <a:pt x="2423" y="1195"/>
                  </a:moveTo>
                  <a:lnTo>
                    <a:pt x="2452" y="1195"/>
                  </a:lnTo>
                  <a:lnTo>
                    <a:pt x="2452" y="1165"/>
                  </a:lnTo>
                  <a:lnTo>
                    <a:pt x="2423" y="1165"/>
                  </a:lnTo>
                  <a:lnTo>
                    <a:pt x="2423" y="1195"/>
                  </a:lnTo>
                  <a:lnTo>
                    <a:pt x="2423" y="1195"/>
                  </a:lnTo>
                  <a:close/>
                  <a:moveTo>
                    <a:pt x="2423" y="1150"/>
                  </a:moveTo>
                  <a:lnTo>
                    <a:pt x="2452" y="1150"/>
                  </a:lnTo>
                  <a:lnTo>
                    <a:pt x="2452" y="1120"/>
                  </a:lnTo>
                  <a:lnTo>
                    <a:pt x="2423" y="1120"/>
                  </a:lnTo>
                  <a:lnTo>
                    <a:pt x="2423" y="1150"/>
                  </a:lnTo>
                  <a:lnTo>
                    <a:pt x="2423" y="1150"/>
                  </a:lnTo>
                  <a:close/>
                  <a:moveTo>
                    <a:pt x="2423" y="1240"/>
                  </a:moveTo>
                  <a:lnTo>
                    <a:pt x="2452" y="1240"/>
                  </a:lnTo>
                  <a:lnTo>
                    <a:pt x="2452" y="1209"/>
                  </a:lnTo>
                  <a:lnTo>
                    <a:pt x="2423" y="1209"/>
                  </a:lnTo>
                  <a:lnTo>
                    <a:pt x="2423" y="1240"/>
                  </a:lnTo>
                  <a:lnTo>
                    <a:pt x="2423" y="1240"/>
                  </a:lnTo>
                  <a:close/>
                  <a:moveTo>
                    <a:pt x="2423" y="1287"/>
                  </a:moveTo>
                  <a:lnTo>
                    <a:pt x="2452" y="1287"/>
                  </a:lnTo>
                  <a:lnTo>
                    <a:pt x="2452" y="1254"/>
                  </a:lnTo>
                  <a:lnTo>
                    <a:pt x="2423" y="1254"/>
                  </a:lnTo>
                  <a:lnTo>
                    <a:pt x="2423" y="1287"/>
                  </a:lnTo>
                  <a:lnTo>
                    <a:pt x="2423" y="1287"/>
                  </a:lnTo>
                  <a:close/>
                  <a:moveTo>
                    <a:pt x="2423" y="1330"/>
                  </a:moveTo>
                  <a:lnTo>
                    <a:pt x="2452" y="1330"/>
                  </a:lnTo>
                  <a:lnTo>
                    <a:pt x="2452" y="1299"/>
                  </a:lnTo>
                  <a:lnTo>
                    <a:pt x="2423" y="1299"/>
                  </a:lnTo>
                  <a:lnTo>
                    <a:pt x="2423" y="1330"/>
                  </a:lnTo>
                  <a:lnTo>
                    <a:pt x="2423" y="1330"/>
                  </a:lnTo>
                  <a:close/>
                  <a:moveTo>
                    <a:pt x="2423" y="1375"/>
                  </a:moveTo>
                  <a:lnTo>
                    <a:pt x="2452" y="1375"/>
                  </a:lnTo>
                  <a:lnTo>
                    <a:pt x="2452" y="1346"/>
                  </a:lnTo>
                  <a:lnTo>
                    <a:pt x="2423" y="1346"/>
                  </a:lnTo>
                  <a:lnTo>
                    <a:pt x="2423" y="1375"/>
                  </a:lnTo>
                  <a:lnTo>
                    <a:pt x="2423" y="1375"/>
                  </a:lnTo>
                  <a:close/>
                  <a:moveTo>
                    <a:pt x="2423" y="1420"/>
                  </a:moveTo>
                  <a:lnTo>
                    <a:pt x="2452" y="1420"/>
                  </a:lnTo>
                  <a:lnTo>
                    <a:pt x="2452" y="1389"/>
                  </a:lnTo>
                  <a:lnTo>
                    <a:pt x="2423" y="1389"/>
                  </a:lnTo>
                  <a:lnTo>
                    <a:pt x="2423" y="1420"/>
                  </a:lnTo>
                  <a:lnTo>
                    <a:pt x="2423" y="1420"/>
                  </a:lnTo>
                  <a:close/>
                  <a:moveTo>
                    <a:pt x="2423" y="1465"/>
                  </a:moveTo>
                  <a:lnTo>
                    <a:pt x="2452" y="1465"/>
                  </a:lnTo>
                  <a:lnTo>
                    <a:pt x="2452" y="1434"/>
                  </a:lnTo>
                  <a:lnTo>
                    <a:pt x="2423" y="1434"/>
                  </a:lnTo>
                  <a:lnTo>
                    <a:pt x="2423" y="1465"/>
                  </a:lnTo>
                  <a:lnTo>
                    <a:pt x="2423" y="1465"/>
                  </a:lnTo>
                  <a:close/>
                  <a:moveTo>
                    <a:pt x="2423" y="1509"/>
                  </a:moveTo>
                  <a:lnTo>
                    <a:pt x="2452" y="1509"/>
                  </a:lnTo>
                  <a:lnTo>
                    <a:pt x="2452" y="1479"/>
                  </a:lnTo>
                  <a:lnTo>
                    <a:pt x="2423" y="1479"/>
                  </a:lnTo>
                  <a:lnTo>
                    <a:pt x="2423" y="1509"/>
                  </a:lnTo>
                  <a:lnTo>
                    <a:pt x="2423" y="1509"/>
                  </a:lnTo>
                  <a:close/>
                  <a:moveTo>
                    <a:pt x="2423" y="1557"/>
                  </a:moveTo>
                  <a:lnTo>
                    <a:pt x="2452" y="1557"/>
                  </a:lnTo>
                  <a:lnTo>
                    <a:pt x="2452" y="1524"/>
                  </a:lnTo>
                  <a:lnTo>
                    <a:pt x="2423" y="1524"/>
                  </a:lnTo>
                  <a:lnTo>
                    <a:pt x="2423" y="1557"/>
                  </a:lnTo>
                  <a:lnTo>
                    <a:pt x="2423" y="1557"/>
                  </a:lnTo>
                  <a:close/>
                  <a:moveTo>
                    <a:pt x="2423" y="1599"/>
                  </a:moveTo>
                  <a:lnTo>
                    <a:pt x="2452" y="1599"/>
                  </a:lnTo>
                  <a:lnTo>
                    <a:pt x="2452" y="1568"/>
                  </a:lnTo>
                  <a:lnTo>
                    <a:pt x="2423" y="1568"/>
                  </a:lnTo>
                  <a:lnTo>
                    <a:pt x="2423" y="1599"/>
                  </a:lnTo>
                  <a:lnTo>
                    <a:pt x="2423" y="1599"/>
                  </a:lnTo>
                  <a:close/>
                  <a:moveTo>
                    <a:pt x="2423" y="1644"/>
                  </a:moveTo>
                  <a:lnTo>
                    <a:pt x="2452" y="1644"/>
                  </a:lnTo>
                  <a:lnTo>
                    <a:pt x="2452" y="1611"/>
                  </a:lnTo>
                  <a:lnTo>
                    <a:pt x="2423" y="1611"/>
                  </a:lnTo>
                  <a:lnTo>
                    <a:pt x="2423" y="1644"/>
                  </a:lnTo>
                  <a:lnTo>
                    <a:pt x="2423" y="1644"/>
                  </a:lnTo>
                  <a:close/>
                  <a:moveTo>
                    <a:pt x="2423" y="1689"/>
                  </a:moveTo>
                  <a:lnTo>
                    <a:pt x="2452" y="1689"/>
                  </a:lnTo>
                  <a:lnTo>
                    <a:pt x="2452" y="1661"/>
                  </a:lnTo>
                  <a:lnTo>
                    <a:pt x="2423" y="1661"/>
                  </a:lnTo>
                  <a:lnTo>
                    <a:pt x="2423" y="1689"/>
                  </a:lnTo>
                  <a:lnTo>
                    <a:pt x="2423" y="1689"/>
                  </a:lnTo>
                  <a:close/>
                  <a:moveTo>
                    <a:pt x="2423" y="1734"/>
                  </a:moveTo>
                  <a:lnTo>
                    <a:pt x="2452" y="1734"/>
                  </a:lnTo>
                  <a:lnTo>
                    <a:pt x="2452" y="1703"/>
                  </a:lnTo>
                  <a:lnTo>
                    <a:pt x="2423" y="1703"/>
                  </a:lnTo>
                  <a:lnTo>
                    <a:pt x="2423" y="1734"/>
                  </a:lnTo>
                  <a:lnTo>
                    <a:pt x="2423" y="1734"/>
                  </a:lnTo>
                  <a:close/>
                  <a:moveTo>
                    <a:pt x="2423" y="1779"/>
                  </a:moveTo>
                  <a:lnTo>
                    <a:pt x="2452" y="1779"/>
                  </a:lnTo>
                  <a:lnTo>
                    <a:pt x="2452" y="1748"/>
                  </a:lnTo>
                  <a:lnTo>
                    <a:pt x="2423" y="1748"/>
                  </a:lnTo>
                  <a:lnTo>
                    <a:pt x="2423" y="1779"/>
                  </a:lnTo>
                  <a:lnTo>
                    <a:pt x="2423" y="1779"/>
                  </a:lnTo>
                  <a:close/>
                  <a:moveTo>
                    <a:pt x="2423" y="1821"/>
                  </a:moveTo>
                  <a:lnTo>
                    <a:pt x="2452" y="1821"/>
                  </a:lnTo>
                  <a:lnTo>
                    <a:pt x="2452" y="1793"/>
                  </a:lnTo>
                  <a:lnTo>
                    <a:pt x="2423" y="1793"/>
                  </a:lnTo>
                  <a:lnTo>
                    <a:pt x="2423" y="1821"/>
                  </a:lnTo>
                  <a:lnTo>
                    <a:pt x="2423" y="1821"/>
                  </a:lnTo>
                  <a:close/>
                  <a:moveTo>
                    <a:pt x="2423" y="1868"/>
                  </a:moveTo>
                  <a:lnTo>
                    <a:pt x="2452" y="1868"/>
                  </a:lnTo>
                  <a:lnTo>
                    <a:pt x="2452" y="1838"/>
                  </a:lnTo>
                  <a:lnTo>
                    <a:pt x="2423" y="1838"/>
                  </a:lnTo>
                  <a:lnTo>
                    <a:pt x="2423" y="1868"/>
                  </a:lnTo>
                  <a:lnTo>
                    <a:pt x="2423" y="1868"/>
                  </a:lnTo>
                  <a:close/>
                  <a:moveTo>
                    <a:pt x="2466" y="76"/>
                  </a:moveTo>
                  <a:lnTo>
                    <a:pt x="2499" y="76"/>
                  </a:lnTo>
                  <a:lnTo>
                    <a:pt x="2499" y="43"/>
                  </a:lnTo>
                  <a:lnTo>
                    <a:pt x="2466" y="43"/>
                  </a:lnTo>
                  <a:lnTo>
                    <a:pt x="2466" y="76"/>
                  </a:lnTo>
                  <a:lnTo>
                    <a:pt x="2466" y="76"/>
                  </a:lnTo>
                  <a:close/>
                  <a:moveTo>
                    <a:pt x="2466" y="28"/>
                  </a:moveTo>
                  <a:lnTo>
                    <a:pt x="2499" y="28"/>
                  </a:lnTo>
                  <a:lnTo>
                    <a:pt x="2499" y="0"/>
                  </a:lnTo>
                  <a:lnTo>
                    <a:pt x="2466" y="0"/>
                  </a:lnTo>
                  <a:lnTo>
                    <a:pt x="2466" y="28"/>
                  </a:lnTo>
                  <a:lnTo>
                    <a:pt x="2466" y="28"/>
                  </a:lnTo>
                  <a:close/>
                  <a:moveTo>
                    <a:pt x="2466" y="208"/>
                  </a:moveTo>
                  <a:lnTo>
                    <a:pt x="2499" y="208"/>
                  </a:lnTo>
                  <a:lnTo>
                    <a:pt x="2499" y="180"/>
                  </a:lnTo>
                  <a:lnTo>
                    <a:pt x="2466" y="180"/>
                  </a:lnTo>
                  <a:lnTo>
                    <a:pt x="2466" y="208"/>
                  </a:lnTo>
                  <a:lnTo>
                    <a:pt x="2466" y="208"/>
                  </a:lnTo>
                  <a:close/>
                  <a:moveTo>
                    <a:pt x="2466" y="165"/>
                  </a:moveTo>
                  <a:lnTo>
                    <a:pt x="2499" y="165"/>
                  </a:lnTo>
                  <a:lnTo>
                    <a:pt x="2499" y="132"/>
                  </a:lnTo>
                  <a:lnTo>
                    <a:pt x="2466" y="132"/>
                  </a:lnTo>
                  <a:lnTo>
                    <a:pt x="2466" y="165"/>
                  </a:lnTo>
                  <a:lnTo>
                    <a:pt x="2466" y="165"/>
                  </a:lnTo>
                  <a:close/>
                  <a:moveTo>
                    <a:pt x="2466" y="253"/>
                  </a:moveTo>
                  <a:lnTo>
                    <a:pt x="2499" y="253"/>
                  </a:lnTo>
                  <a:lnTo>
                    <a:pt x="2499" y="224"/>
                  </a:lnTo>
                  <a:lnTo>
                    <a:pt x="2466" y="224"/>
                  </a:lnTo>
                  <a:lnTo>
                    <a:pt x="2466" y="253"/>
                  </a:lnTo>
                  <a:lnTo>
                    <a:pt x="2466" y="253"/>
                  </a:lnTo>
                  <a:close/>
                  <a:moveTo>
                    <a:pt x="2466" y="480"/>
                  </a:moveTo>
                  <a:lnTo>
                    <a:pt x="2499" y="480"/>
                  </a:lnTo>
                  <a:lnTo>
                    <a:pt x="2499" y="449"/>
                  </a:lnTo>
                  <a:lnTo>
                    <a:pt x="2466" y="449"/>
                  </a:lnTo>
                  <a:lnTo>
                    <a:pt x="2466" y="480"/>
                  </a:lnTo>
                  <a:lnTo>
                    <a:pt x="2466" y="480"/>
                  </a:lnTo>
                  <a:close/>
                  <a:moveTo>
                    <a:pt x="2466" y="435"/>
                  </a:moveTo>
                  <a:lnTo>
                    <a:pt x="2499" y="435"/>
                  </a:lnTo>
                  <a:lnTo>
                    <a:pt x="2499" y="402"/>
                  </a:lnTo>
                  <a:lnTo>
                    <a:pt x="2466" y="402"/>
                  </a:lnTo>
                  <a:lnTo>
                    <a:pt x="2466" y="435"/>
                  </a:lnTo>
                  <a:lnTo>
                    <a:pt x="2466" y="435"/>
                  </a:lnTo>
                  <a:close/>
                  <a:moveTo>
                    <a:pt x="2466" y="567"/>
                  </a:moveTo>
                  <a:lnTo>
                    <a:pt x="2499" y="567"/>
                  </a:lnTo>
                  <a:lnTo>
                    <a:pt x="2499" y="539"/>
                  </a:lnTo>
                  <a:lnTo>
                    <a:pt x="2466" y="539"/>
                  </a:lnTo>
                  <a:lnTo>
                    <a:pt x="2466" y="567"/>
                  </a:lnTo>
                  <a:lnTo>
                    <a:pt x="2466" y="567"/>
                  </a:lnTo>
                  <a:close/>
                  <a:moveTo>
                    <a:pt x="2466" y="522"/>
                  </a:moveTo>
                  <a:lnTo>
                    <a:pt x="2499" y="522"/>
                  </a:lnTo>
                  <a:lnTo>
                    <a:pt x="2499" y="494"/>
                  </a:lnTo>
                  <a:lnTo>
                    <a:pt x="2466" y="494"/>
                  </a:lnTo>
                  <a:lnTo>
                    <a:pt x="2466" y="522"/>
                  </a:lnTo>
                  <a:lnTo>
                    <a:pt x="2466" y="522"/>
                  </a:lnTo>
                  <a:close/>
                  <a:moveTo>
                    <a:pt x="2466" y="612"/>
                  </a:moveTo>
                  <a:lnTo>
                    <a:pt x="2499" y="612"/>
                  </a:lnTo>
                  <a:lnTo>
                    <a:pt x="2499" y="581"/>
                  </a:lnTo>
                  <a:lnTo>
                    <a:pt x="2466" y="581"/>
                  </a:lnTo>
                  <a:lnTo>
                    <a:pt x="2466" y="612"/>
                  </a:lnTo>
                  <a:lnTo>
                    <a:pt x="2466" y="612"/>
                  </a:lnTo>
                  <a:close/>
                  <a:moveTo>
                    <a:pt x="2466" y="836"/>
                  </a:moveTo>
                  <a:lnTo>
                    <a:pt x="2499" y="836"/>
                  </a:lnTo>
                  <a:lnTo>
                    <a:pt x="2499" y="808"/>
                  </a:lnTo>
                  <a:lnTo>
                    <a:pt x="2466" y="808"/>
                  </a:lnTo>
                  <a:lnTo>
                    <a:pt x="2466" y="836"/>
                  </a:lnTo>
                  <a:lnTo>
                    <a:pt x="2466" y="836"/>
                  </a:lnTo>
                  <a:close/>
                  <a:moveTo>
                    <a:pt x="2466" y="926"/>
                  </a:moveTo>
                  <a:lnTo>
                    <a:pt x="2499" y="926"/>
                  </a:lnTo>
                  <a:lnTo>
                    <a:pt x="2499" y="895"/>
                  </a:lnTo>
                  <a:lnTo>
                    <a:pt x="2466" y="895"/>
                  </a:lnTo>
                  <a:lnTo>
                    <a:pt x="2466" y="926"/>
                  </a:lnTo>
                  <a:lnTo>
                    <a:pt x="2466" y="926"/>
                  </a:lnTo>
                  <a:close/>
                  <a:moveTo>
                    <a:pt x="2466" y="881"/>
                  </a:moveTo>
                  <a:lnTo>
                    <a:pt x="2499" y="881"/>
                  </a:lnTo>
                  <a:lnTo>
                    <a:pt x="2499" y="850"/>
                  </a:lnTo>
                  <a:lnTo>
                    <a:pt x="2466" y="850"/>
                  </a:lnTo>
                  <a:lnTo>
                    <a:pt x="2466" y="881"/>
                  </a:lnTo>
                  <a:lnTo>
                    <a:pt x="2466" y="881"/>
                  </a:lnTo>
                  <a:close/>
                  <a:moveTo>
                    <a:pt x="2466" y="1018"/>
                  </a:moveTo>
                  <a:lnTo>
                    <a:pt x="2499" y="1018"/>
                  </a:lnTo>
                  <a:lnTo>
                    <a:pt x="2499" y="985"/>
                  </a:lnTo>
                  <a:lnTo>
                    <a:pt x="2466" y="985"/>
                  </a:lnTo>
                  <a:lnTo>
                    <a:pt x="2466" y="1018"/>
                  </a:lnTo>
                  <a:lnTo>
                    <a:pt x="2466" y="1018"/>
                  </a:lnTo>
                  <a:close/>
                  <a:moveTo>
                    <a:pt x="2466" y="973"/>
                  </a:moveTo>
                  <a:lnTo>
                    <a:pt x="2499" y="973"/>
                  </a:lnTo>
                  <a:lnTo>
                    <a:pt x="2499" y="940"/>
                  </a:lnTo>
                  <a:lnTo>
                    <a:pt x="2466" y="940"/>
                  </a:lnTo>
                  <a:lnTo>
                    <a:pt x="2466" y="973"/>
                  </a:lnTo>
                  <a:lnTo>
                    <a:pt x="2466" y="973"/>
                  </a:lnTo>
                  <a:close/>
                  <a:moveTo>
                    <a:pt x="2466" y="1105"/>
                  </a:moveTo>
                  <a:lnTo>
                    <a:pt x="2499" y="1105"/>
                  </a:lnTo>
                  <a:lnTo>
                    <a:pt x="2499" y="1077"/>
                  </a:lnTo>
                  <a:lnTo>
                    <a:pt x="2466" y="1077"/>
                  </a:lnTo>
                  <a:lnTo>
                    <a:pt x="2466" y="1105"/>
                  </a:lnTo>
                  <a:lnTo>
                    <a:pt x="2466" y="1105"/>
                  </a:lnTo>
                  <a:close/>
                  <a:moveTo>
                    <a:pt x="2466" y="1061"/>
                  </a:moveTo>
                  <a:lnTo>
                    <a:pt x="2499" y="1061"/>
                  </a:lnTo>
                  <a:lnTo>
                    <a:pt x="2499" y="1032"/>
                  </a:lnTo>
                  <a:lnTo>
                    <a:pt x="2466" y="1032"/>
                  </a:lnTo>
                  <a:lnTo>
                    <a:pt x="2466" y="1061"/>
                  </a:lnTo>
                  <a:lnTo>
                    <a:pt x="2466" y="1061"/>
                  </a:lnTo>
                  <a:close/>
                  <a:moveTo>
                    <a:pt x="2466" y="1195"/>
                  </a:moveTo>
                  <a:lnTo>
                    <a:pt x="2499" y="1195"/>
                  </a:lnTo>
                  <a:lnTo>
                    <a:pt x="2499" y="1165"/>
                  </a:lnTo>
                  <a:lnTo>
                    <a:pt x="2466" y="1165"/>
                  </a:lnTo>
                  <a:lnTo>
                    <a:pt x="2466" y="1195"/>
                  </a:lnTo>
                  <a:lnTo>
                    <a:pt x="2466" y="1195"/>
                  </a:lnTo>
                  <a:close/>
                  <a:moveTo>
                    <a:pt x="2466" y="1150"/>
                  </a:moveTo>
                  <a:lnTo>
                    <a:pt x="2499" y="1150"/>
                  </a:lnTo>
                  <a:lnTo>
                    <a:pt x="2499" y="1120"/>
                  </a:lnTo>
                  <a:lnTo>
                    <a:pt x="2466" y="1120"/>
                  </a:lnTo>
                  <a:lnTo>
                    <a:pt x="2466" y="1150"/>
                  </a:lnTo>
                  <a:lnTo>
                    <a:pt x="2466" y="1150"/>
                  </a:lnTo>
                  <a:close/>
                  <a:moveTo>
                    <a:pt x="2466" y="1240"/>
                  </a:moveTo>
                  <a:lnTo>
                    <a:pt x="2499" y="1240"/>
                  </a:lnTo>
                  <a:lnTo>
                    <a:pt x="2499" y="1209"/>
                  </a:lnTo>
                  <a:lnTo>
                    <a:pt x="2466" y="1209"/>
                  </a:lnTo>
                  <a:lnTo>
                    <a:pt x="2466" y="1240"/>
                  </a:lnTo>
                  <a:lnTo>
                    <a:pt x="2466" y="1240"/>
                  </a:lnTo>
                  <a:close/>
                  <a:moveTo>
                    <a:pt x="2466" y="1287"/>
                  </a:moveTo>
                  <a:lnTo>
                    <a:pt x="2499" y="1287"/>
                  </a:lnTo>
                  <a:lnTo>
                    <a:pt x="2499" y="1254"/>
                  </a:lnTo>
                  <a:lnTo>
                    <a:pt x="2466" y="1254"/>
                  </a:lnTo>
                  <a:lnTo>
                    <a:pt x="2466" y="1287"/>
                  </a:lnTo>
                  <a:lnTo>
                    <a:pt x="2466" y="1287"/>
                  </a:lnTo>
                  <a:close/>
                  <a:moveTo>
                    <a:pt x="2466" y="1330"/>
                  </a:moveTo>
                  <a:lnTo>
                    <a:pt x="2499" y="1330"/>
                  </a:lnTo>
                  <a:lnTo>
                    <a:pt x="2499" y="1299"/>
                  </a:lnTo>
                  <a:lnTo>
                    <a:pt x="2466" y="1299"/>
                  </a:lnTo>
                  <a:lnTo>
                    <a:pt x="2466" y="1330"/>
                  </a:lnTo>
                  <a:lnTo>
                    <a:pt x="2466" y="1330"/>
                  </a:lnTo>
                  <a:close/>
                  <a:moveTo>
                    <a:pt x="2466" y="1375"/>
                  </a:moveTo>
                  <a:lnTo>
                    <a:pt x="2499" y="1375"/>
                  </a:lnTo>
                  <a:lnTo>
                    <a:pt x="2499" y="1346"/>
                  </a:lnTo>
                  <a:lnTo>
                    <a:pt x="2466" y="1346"/>
                  </a:lnTo>
                  <a:lnTo>
                    <a:pt x="2466" y="1375"/>
                  </a:lnTo>
                  <a:lnTo>
                    <a:pt x="2466" y="1375"/>
                  </a:lnTo>
                  <a:close/>
                  <a:moveTo>
                    <a:pt x="2466" y="1420"/>
                  </a:moveTo>
                  <a:lnTo>
                    <a:pt x="2499" y="1420"/>
                  </a:lnTo>
                  <a:lnTo>
                    <a:pt x="2499" y="1389"/>
                  </a:lnTo>
                  <a:lnTo>
                    <a:pt x="2466" y="1389"/>
                  </a:lnTo>
                  <a:lnTo>
                    <a:pt x="2466" y="1420"/>
                  </a:lnTo>
                  <a:lnTo>
                    <a:pt x="2466" y="1420"/>
                  </a:lnTo>
                  <a:close/>
                  <a:moveTo>
                    <a:pt x="2466" y="1465"/>
                  </a:moveTo>
                  <a:lnTo>
                    <a:pt x="2499" y="1465"/>
                  </a:lnTo>
                  <a:lnTo>
                    <a:pt x="2499" y="1434"/>
                  </a:lnTo>
                  <a:lnTo>
                    <a:pt x="2466" y="1434"/>
                  </a:lnTo>
                  <a:lnTo>
                    <a:pt x="2466" y="1465"/>
                  </a:lnTo>
                  <a:lnTo>
                    <a:pt x="2466" y="1465"/>
                  </a:lnTo>
                  <a:close/>
                  <a:moveTo>
                    <a:pt x="2466" y="1509"/>
                  </a:moveTo>
                  <a:lnTo>
                    <a:pt x="2499" y="1509"/>
                  </a:lnTo>
                  <a:lnTo>
                    <a:pt x="2499" y="1479"/>
                  </a:lnTo>
                  <a:lnTo>
                    <a:pt x="2466" y="1479"/>
                  </a:lnTo>
                  <a:lnTo>
                    <a:pt x="2466" y="1509"/>
                  </a:lnTo>
                  <a:lnTo>
                    <a:pt x="2466" y="1509"/>
                  </a:lnTo>
                  <a:close/>
                  <a:moveTo>
                    <a:pt x="2466" y="1557"/>
                  </a:moveTo>
                  <a:lnTo>
                    <a:pt x="2499" y="1557"/>
                  </a:lnTo>
                  <a:lnTo>
                    <a:pt x="2499" y="1524"/>
                  </a:lnTo>
                  <a:lnTo>
                    <a:pt x="2466" y="1524"/>
                  </a:lnTo>
                  <a:lnTo>
                    <a:pt x="2466" y="1557"/>
                  </a:lnTo>
                  <a:lnTo>
                    <a:pt x="2466" y="1557"/>
                  </a:lnTo>
                  <a:close/>
                  <a:moveTo>
                    <a:pt x="2466" y="1599"/>
                  </a:moveTo>
                  <a:lnTo>
                    <a:pt x="2499" y="1599"/>
                  </a:lnTo>
                  <a:lnTo>
                    <a:pt x="2499" y="1568"/>
                  </a:lnTo>
                  <a:lnTo>
                    <a:pt x="2466" y="1568"/>
                  </a:lnTo>
                  <a:lnTo>
                    <a:pt x="2466" y="1599"/>
                  </a:lnTo>
                  <a:lnTo>
                    <a:pt x="2466" y="1599"/>
                  </a:lnTo>
                  <a:close/>
                  <a:moveTo>
                    <a:pt x="2466" y="1644"/>
                  </a:moveTo>
                  <a:lnTo>
                    <a:pt x="2499" y="1644"/>
                  </a:lnTo>
                  <a:lnTo>
                    <a:pt x="2499" y="1611"/>
                  </a:lnTo>
                  <a:lnTo>
                    <a:pt x="2466" y="1611"/>
                  </a:lnTo>
                  <a:lnTo>
                    <a:pt x="2466" y="1644"/>
                  </a:lnTo>
                  <a:lnTo>
                    <a:pt x="2466" y="1644"/>
                  </a:lnTo>
                  <a:close/>
                  <a:moveTo>
                    <a:pt x="2466" y="1689"/>
                  </a:moveTo>
                  <a:lnTo>
                    <a:pt x="2499" y="1689"/>
                  </a:lnTo>
                  <a:lnTo>
                    <a:pt x="2499" y="1661"/>
                  </a:lnTo>
                  <a:lnTo>
                    <a:pt x="2466" y="1661"/>
                  </a:lnTo>
                  <a:lnTo>
                    <a:pt x="2466" y="1689"/>
                  </a:lnTo>
                  <a:lnTo>
                    <a:pt x="2466" y="1689"/>
                  </a:lnTo>
                  <a:close/>
                  <a:moveTo>
                    <a:pt x="2466" y="1734"/>
                  </a:moveTo>
                  <a:lnTo>
                    <a:pt x="2499" y="1734"/>
                  </a:lnTo>
                  <a:lnTo>
                    <a:pt x="2499" y="1703"/>
                  </a:lnTo>
                  <a:lnTo>
                    <a:pt x="2466" y="1703"/>
                  </a:lnTo>
                  <a:lnTo>
                    <a:pt x="2466" y="1734"/>
                  </a:lnTo>
                  <a:lnTo>
                    <a:pt x="2466" y="1734"/>
                  </a:lnTo>
                  <a:close/>
                  <a:moveTo>
                    <a:pt x="2466" y="1779"/>
                  </a:moveTo>
                  <a:lnTo>
                    <a:pt x="2499" y="1779"/>
                  </a:lnTo>
                  <a:lnTo>
                    <a:pt x="2499" y="1748"/>
                  </a:lnTo>
                  <a:lnTo>
                    <a:pt x="2466" y="1748"/>
                  </a:lnTo>
                  <a:lnTo>
                    <a:pt x="2466" y="1779"/>
                  </a:lnTo>
                  <a:lnTo>
                    <a:pt x="2466" y="1779"/>
                  </a:lnTo>
                  <a:close/>
                  <a:moveTo>
                    <a:pt x="2466" y="1821"/>
                  </a:moveTo>
                  <a:lnTo>
                    <a:pt x="2499" y="1821"/>
                  </a:lnTo>
                  <a:lnTo>
                    <a:pt x="2499" y="1793"/>
                  </a:lnTo>
                  <a:lnTo>
                    <a:pt x="2466" y="1793"/>
                  </a:lnTo>
                  <a:lnTo>
                    <a:pt x="2466" y="1821"/>
                  </a:lnTo>
                  <a:lnTo>
                    <a:pt x="2466" y="1821"/>
                  </a:lnTo>
                  <a:close/>
                  <a:moveTo>
                    <a:pt x="2466" y="1868"/>
                  </a:moveTo>
                  <a:lnTo>
                    <a:pt x="2499" y="1868"/>
                  </a:lnTo>
                  <a:lnTo>
                    <a:pt x="2499" y="1838"/>
                  </a:lnTo>
                  <a:lnTo>
                    <a:pt x="2466" y="1838"/>
                  </a:lnTo>
                  <a:lnTo>
                    <a:pt x="2466" y="1868"/>
                  </a:lnTo>
                  <a:lnTo>
                    <a:pt x="2466" y="1868"/>
                  </a:lnTo>
                  <a:close/>
                  <a:moveTo>
                    <a:pt x="2466" y="1913"/>
                  </a:moveTo>
                  <a:lnTo>
                    <a:pt x="2499" y="1913"/>
                  </a:lnTo>
                  <a:lnTo>
                    <a:pt x="2499" y="1880"/>
                  </a:lnTo>
                  <a:lnTo>
                    <a:pt x="2466" y="1880"/>
                  </a:lnTo>
                  <a:lnTo>
                    <a:pt x="2466" y="1913"/>
                  </a:lnTo>
                  <a:lnTo>
                    <a:pt x="2466" y="1913"/>
                  </a:lnTo>
                  <a:close/>
                  <a:moveTo>
                    <a:pt x="2466" y="1958"/>
                  </a:moveTo>
                  <a:lnTo>
                    <a:pt x="2499" y="1958"/>
                  </a:lnTo>
                  <a:lnTo>
                    <a:pt x="2499" y="1930"/>
                  </a:lnTo>
                  <a:lnTo>
                    <a:pt x="2466" y="1930"/>
                  </a:lnTo>
                  <a:lnTo>
                    <a:pt x="2466" y="1958"/>
                  </a:lnTo>
                  <a:lnTo>
                    <a:pt x="2466" y="1958"/>
                  </a:lnTo>
                  <a:close/>
                  <a:moveTo>
                    <a:pt x="2511" y="208"/>
                  </a:moveTo>
                  <a:lnTo>
                    <a:pt x="2544" y="208"/>
                  </a:lnTo>
                  <a:lnTo>
                    <a:pt x="2544" y="180"/>
                  </a:lnTo>
                  <a:lnTo>
                    <a:pt x="2511" y="180"/>
                  </a:lnTo>
                  <a:lnTo>
                    <a:pt x="2511" y="208"/>
                  </a:lnTo>
                  <a:lnTo>
                    <a:pt x="2511" y="208"/>
                  </a:lnTo>
                  <a:close/>
                  <a:moveTo>
                    <a:pt x="2511" y="165"/>
                  </a:moveTo>
                  <a:lnTo>
                    <a:pt x="2544" y="165"/>
                  </a:lnTo>
                  <a:lnTo>
                    <a:pt x="2544" y="132"/>
                  </a:lnTo>
                  <a:lnTo>
                    <a:pt x="2511" y="132"/>
                  </a:lnTo>
                  <a:lnTo>
                    <a:pt x="2511" y="165"/>
                  </a:lnTo>
                  <a:lnTo>
                    <a:pt x="2511" y="165"/>
                  </a:lnTo>
                  <a:close/>
                  <a:moveTo>
                    <a:pt x="2511" y="298"/>
                  </a:moveTo>
                  <a:lnTo>
                    <a:pt x="2544" y="298"/>
                  </a:lnTo>
                  <a:lnTo>
                    <a:pt x="2544" y="269"/>
                  </a:lnTo>
                  <a:lnTo>
                    <a:pt x="2511" y="269"/>
                  </a:lnTo>
                  <a:lnTo>
                    <a:pt x="2511" y="298"/>
                  </a:lnTo>
                  <a:lnTo>
                    <a:pt x="2511" y="298"/>
                  </a:lnTo>
                  <a:close/>
                  <a:moveTo>
                    <a:pt x="2511" y="253"/>
                  </a:moveTo>
                  <a:lnTo>
                    <a:pt x="2544" y="253"/>
                  </a:lnTo>
                  <a:lnTo>
                    <a:pt x="2544" y="224"/>
                  </a:lnTo>
                  <a:lnTo>
                    <a:pt x="2511" y="224"/>
                  </a:lnTo>
                  <a:lnTo>
                    <a:pt x="2511" y="253"/>
                  </a:lnTo>
                  <a:lnTo>
                    <a:pt x="2511" y="253"/>
                  </a:lnTo>
                  <a:close/>
                  <a:moveTo>
                    <a:pt x="2511" y="390"/>
                  </a:moveTo>
                  <a:lnTo>
                    <a:pt x="2544" y="390"/>
                  </a:lnTo>
                  <a:lnTo>
                    <a:pt x="2544" y="357"/>
                  </a:lnTo>
                  <a:lnTo>
                    <a:pt x="2511" y="357"/>
                  </a:lnTo>
                  <a:lnTo>
                    <a:pt x="2511" y="390"/>
                  </a:lnTo>
                  <a:lnTo>
                    <a:pt x="2511" y="390"/>
                  </a:lnTo>
                  <a:close/>
                  <a:moveTo>
                    <a:pt x="2511" y="343"/>
                  </a:moveTo>
                  <a:lnTo>
                    <a:pt x="2544" y="343"/>
                  </a:lnTo>
                  <a:lnTo>
                    <a:pt x="2544" y="312"/>
                  </a:lnTo>
                  <a:lnTo>
                    <a:pt x="2511" y="312"/>
                  </a:lnTo>
                  <a:lnTo>
                    <a:pt x="2511" y="343"/>
                  </a:lnTo>
                  <a:lnTo>
                    <a:pt x="2511" y="343"/>
                  </a:lnTo>
                  <a:close/>
                  <a:moveTo>
                    <a:pt x="2511" y="480"/>
                  </a:moveTo>
                  <a:lnTo>
                    <a:pt x="2544" y="480"/>
                  </a:lnTo>
                  <a:lnTo>
                    <a:pt x="2544" y="449"/>
                  </a:lnTo>
                  <a:lnTo>
                    <a:pt x="2511" y="449"/>
                  </a:lnTo>
                  <a:lnTo>
                    <a:pt x="2511" y="480"/>
                  </a:lnTo>
                  <a:lnTo>
                    <a:pt x="2511" y="480"/>
                  </a:lnTo>
                  <a:close/>
                  <a:moveTo>
                    <a:pt x="2511" y="435"/>
                  </a:moveTo>
                  <a:lnTo>
                    <a:pt x="2544" y="435"/>
                  </a:lnTo>
                  <a:lnTo>
                    <a:pt x="2544" y="402"/>
                  </a:lnTo>
                  <a:lnTo>
                    <a:pt x="2511" y="402"/>
                  </a:lnTo>
                  <a:lnTo>
                    <a:pt x="2511" y="435"/>
                  </a:lnTo>
                  <a:lnTo>
                    <a:pt x="2511" y="435"/>
                  </a:lnTo>
                  <a:close/>
                  <a:moveTo>
                    <a:pt x="2511" y="567"/>
                  </a:moveTo>
                  <a:lnTo>
                    <a:pt x="2544" y="567"/>
                  </a:lnTo>
                  <a:lnTo>
                    <a:pt x="2544" y="539"/>
                  </a:lnTo>
                  <a:lnTo>
                    <a:pt x="2511" y="539"/>
                  </a:lnTo>
                  <a:lnTo>
                    <a:pt x="2511" y="567"/>
                  </a:lnTo>
                  <a:lnTo>
                    <a:pt x="2511" y="567"/>
                  </a:lnTo>
                  <a:close/>
                  <a:moveTo>
                    <a:pt x="2511" y="522"/>
                  </a:moveTo>
                  <a:lnTo>
                    <a:pt x="2544" y="522"/>
                  </a:lnTo>
                  <a:lnTo>
                    <a:pt x="2544" y="494"/>
                  </a:lnTo>
                  <a:lnTo>
                    <a:pt x="2511" y="494"/>
                  </a:lnTo>
                  <a:lnTo>
                    <a:pt x="2511" y="522"/>
                  </a:lnTo>
                  <a:lnTo>
                    <a:pt x="2511" y="522"/>
                  </a:lnTo>
                  <a:close/>
                  <a:moveTo>
                    <a:pt x="2511" y="659"/>
                  </a:moveTo>
                  <a:lnTo>
                    <a:pt x="2544" y="659"/>
                  </a:lnTo>
                  <a:lnTo>
                    <a:pt x="2544" y="626"/>
                  </a:lnTo>
                  <a:lnTo>
                    <a:pt x="2511" y="626"/>
                  </a:lnTo>
                  <a:lnTo>
                    <a:pt x="2511" y="659"/>
                  </a:lnTo>
                  <a:lnTo>
                    <a:pt x="2511" y="659"/>
                  </a:lnTo>
                  <a:close/>
                  <a:moveTo>
                    <a:pt x="2511" y="612"/>
                  </a:moveTo>
                  <a:lnTo>
                    <a:pt x="2544" y="612"/>
                  </a:lnTo>
                  <a:lnTo>
                    <a:pt x="2544" y="581"/>
                  </a:lnTo>
                  <a:lnTo>
                    <a:pt x="2511" y="581"/>
                  </a:lnTo>
                  <a:lnTo>
                    <a:pt x="2511" y="612"/>
                  </a:lnTo>
                  <a:lnTo>
                    <a:pt x="2511" y="612"/>
                  </a:lnTo>
                  <a:close/>
                  <a:moveTo>
                    <a:pt x="2511" y="704"/>
                  </a:moveTo>
                  <a:lnTo>
                    <a:pt x="2544" y="704"/>
                  </a:lnTo>
                  <a:lnTo>
                    <a:pt x="2544" y="671"/>
                  </a:lnTo>
                  <a:lnTo>
                    <a:pt x="2511" y="671"/>
                  </a:lnTo>
                  <a:lnTo>
                    <a:pt x="2511" y="704"/>
                  </a:lnTo>
                  <a:lnTo>
                    <a:pt x="2511" y="704"/>
                  </a:lnTo>
                  <a:close/>
                  <a:moveTo>
                    <a:pt x="2511" y="836"/>
                  </a:moveTo>
                  <a:lnTo>
                    <a:pt x="2544" y="836"/>
                  </a:lnTo>
                  <a:lnTo>
                    <a:pt x="2544" y="808"/>
                  </a:lnTo>
                  <a:lnTo>
                    <a:pt x="2511" y="808"/>
                  </a:lnTo>
                  <a:lnTo>
                    <a:pt x="2511" y="836"/>
                  </a:lnTo>
                  <a:lnTo>
                    <a:pt x="2511" y="836"/>
                  </a:lnTo>
                  <a:close/>
                  <a:moveTo>
                    <a:pt x="2511" y="926"/>
                  </a:moveTo>
                  <a:lnTo>
                    <a:pt x="2544" y="926"/>
                  </a:lnTo>
                  <a:lnTo>
                    <a:pt x="2544" y="895"/>
                  </a:lnTo>
                  <a:lnTo>
                    <a:pt x="2511" y="895"/>
                  </a:lnTo>
                  <a:lnTo>
                    <a:pt x="2511" y="926"/>
                  </a:lnTo>
                  <a:lnTo>
                    <a:pt x="2511" y="926"/>
                  </a:lnTo>
                  <a:close/>
                  <a:moveTo>
                    <a:pt x="2511" y="881"/>
                  </a:moveTo>
                  <a:lnTo>
                    <a:pt x="2544" y="881"/>
                  </a:lnTo>
                  <a:lnTo>
                    <a:pt x="2544" y="850"/>
                  </a:lnTo>
                  <a:lnTo>
                    <a:pt x="2511" y="850"/>
                  </a:lnTo>
                  <a:lnTo>
                    <a:pt x="2511" y="881"/>
                  </a:lnTo>
                  <a:lnTo>
                    <a:pt x="2511" y="881"/>
                  </a:lnTo>
                  <a:close/>
                  <a:moveTo>
                    <a:pt x="2511" y="1018"/>
                  </a:moveTo>
                  <a:lnTo>
                    <a:pt x="2544" y="1018"/>
                  </a:lnTo>
                  <a:lnTo>
                    <a:pt x="2544" y="985"/>
                  </a:lnTo>
                  <a:lnTo>
                    <a:pt x="2511" y="985"/>
                  </a:lnTo>
                  <a:lnTo>
                    <a:pt x="2511" y="1018"/>
                  </a:lnTo>
                  <a:lnTo>
                    <a:pt x="2511" y="1018"/>
                  </a:lnTo>
                  <a:close/>
                  <a:moveTo>
                    <a:pt x="2511" y="973"/>
                  </a:moveTo>
                  <a:lnTo>
                    <a:pt x="2544" y="973"/>
                  </a:lnTo>
                  <a:lnTo>
                    <a:pt x="2544" y="940"/>
                  </a:lnTo>
                  <a:lnTo>
                    <a:pt x="2511" y="940"/>
                  </a:lnTo>
                  <a:lnTo>
                    <a:pt x="2511" y="973"/>
                  </a:lnTo>
                  <a:lnTo>
                    <a:pt x="2511" y="973"/>
                  </a:lnTo>
                  <a:close/>
                  <a:moveTo>
                    <a:pt x="2511" y="1105"/>
                  </a:moveTo>
                  <a:lnTo>
                    <a:pt x="2544" y="1105"/>
                  </a:lnTo>
                  <a:lnTo>
                    <a:pt x="2544" y="1077"/>
                  </a:lnTo>
                  <a:lnTo>
                    <a:pt x="2511" y="1077"/>
                  </a:lnTo>
                  <a:lnTo>
                    <a:pt x="2511" y="1105"/>
                  </a:lnTo>
                  <a:lnTo>
                    <a:pt x="2511" y="1105"/>
                  </a:lnTo>
                  <a:close/>
                  <a:moveTo>
                    <a:pt x="2511" y="1061"/>
                  </a:moveTo>
                  <a:lnTo>
                    <a:pt x="2544" y="1061"/>
                  </a:lnTo>
                  <a:lnTo>
                    <a:pt x="2544" y="1032"/>
                  </a:lnTo>
                  <a:lnTo>
                    <a:pt x="2511" y="1032"/>
                  </a:lnTo>
                  <a:lnTo>
                    <a:pt x="2511" y="1061"/>
                  </a:lnTo>
                  <a:lnTo>
                    <a:pt x="2511" y="1061"/>
                  </a:lnTo>
                  <a:close/>
                  <a:moveTo>
                    <a:pt x="2511" y="1195"/>
                  </a:moveTo>
                  <a:lnTo>
                    <a:pt x="2544" y="1195"/>
                  </a:lnTo>
                  <a:lnTo>
                    <a:pt x="2544" y="1165"/>
                  </a:lnTo>
                  <a:lnTo>
                    <a:pt x="2511" y="1165"/>
                  </a:lnTo>
                  <a:lnTo>
                    <a:pt x="2511" y="1195"/>
                  </a:lnTo>
                  <a:lnTo>
                    <a:pt x="2511" y="1195"/>
                  </a:lnTo>
                  <a:close/>
                  <a:moveTo>
                    <a:pt x="2511" y="1150"/>
                  </a:moveTo>
                  <a:lnTo>
                    <a:pt x="2544" y="1150"/>
                  </a:lnTo>
                  <a:lnTo>
                    <a:pt x="2544" y="1120"/>
                  </a:lnTo>
                  <a:lnTo>
                    <a:pt x="2511" y="1120"/>
                  </a:lnTo>
                  <a:lnTo>
                    <a:pt x="2511" y="1150"/>
                  </a:lnTo>
                  <a:lnTo>
                    <a:pt x="2511" y="1150"/>
                  </a:lnTo>
                  <a:close/>
                  <a:moveTo>
                    <a:pt x="2511" y="1240"/>
                  </a:moveTo>
                  <a:lnTo>
                    <a:pt x="2544" y="1240"/>
                  </a:lnTo>
                  <a:lnTo>
                    <a:pt x="2544" y="1209"/>
                  </a:lnTo>
                  <a:lnTo>
                    <a:pt x="2511" y="1209"/>
                  </a:lnTo>
                  <a:lnTo>
                    <a:pt x="2511" y="1240"/>
                  </a:lnTo>
                  <a:lnTo>
                    <a:pt x="2511" y="1240"/>
                  </a:lnTo>
                  <a:close/>
                  <a:moveTo>
                    <a:pt x="2511" y="1287"/>
                  </a:moveTo>
                  <a:lnTo>
                    <a:pt x="2544" y="1287"/>
                  </a:lnTo>
                  <a:lnTo>
                    <a:pt x="2544" y="1254"/>
                  </a:lnTo>
                  <a:lnTo>
                    <a:pt x="2511" y="1254"/>
                  </a:lnTo>
                  <a:lnTo>
                    <a:pt x="2511" y="1287"/>
                  </a:lnTo>
                  <a:lnTo>
                    <a:pt x="2511" y="1287"/>
                  </a:lnTo>
                  <a:close/>
                  <a:moveTo>
                    <a:pt x="2511" y="1330"/>
                  </a:moveTo>
                  <a:lnTo>
                    <a:pt x="2544" y="1330"/>
                  </a:lnTo>
                  <a:lnTo>
                    <a:pt x="2544" y="1299"/>
                  </a:lnTo>
                  <a:lnTo>
                    <a:pt x="2511" y="1299"/>
                  </a:lnTo>
                  <a:lnTo>
                    <a:pt x="2511" y="1330"/>
                  </a:lnTo>
                  <a:lnTo>
                    <a:pt x="2511" y="1330"/>
                  </a:lnTo>
                  <a:close/>
                  <a:moveTo>
                    <a:pt x="2511" y="1375"/>
                  </a:moveTo>
                  <a:lnTo>
                    <a:pt x="2544" y="1375"/>
                  </a:lnTo>
                  <a:lnTo>
                    <a:pt x="2544" y="1346"/>
                  </a:lnTo>
                  <a:lnTo>
                    <a:pt x="2511" y="1346"/>
                  </a:lnTo>
                  <a:lnTo>
                    <a:pt x="2511" y="1375"/>
                  </a:lnTo>
                  <a:lnTo>
                    <a:pt x="2511" y="1375"/>
                  </a:lnTo>
                  <a:close/>
                  <a:moveTo>
                    <a:pt x="2511" y="1420"/>
                  </a:moveTo>
                  <a:lnTo>
                    <a:pt x="2544" y="1420"/>
                  </a:lnTo>
                  <a:lnTo>
                    <a:pt x="2544" y="1389"/>
                  </a:lnTo>
                  <a:lnTo>
                    <a:pt x="2511" y="1389"/>
                  </a:lnTo>
                  <a:lnTo>
                    <a:pt x="2511" y="1420"/>
                  </a:lnTo>
                  <a:lnTo>
                    <a:pt x="2511" y="1420"/>
                  </a:lnTo>
                  <a:close/>
                  <a:moveTo>
                    <a:pt x="2511" y="1465"/>
                  </a:moveTo>
                  <a:lnTo>
                    <a:pt x="2544" y="1465"/>
                  </a:lnTo>
                  <a:lnTo>
                    <a:pt x="2544" y="1434"/>
                  </a:lnTo>
                  <a:lnTo>
                    <a:pt x="2511" y="1434"/>
                  </a:lnTo>
                  <a:lnTo>
                    <a:pt x="2511" y="1465"/>
                  </a:lnTo>
                  <a:lnTo>
                    <a:pt x="2511" y="1465"/>
                  </a:lnTo>
                  <a:close/>
                  <a:moveTo>
                    <a:pt x="2511" y="1509"/>
                  </a:moveTo>
                  <a:lnTo>
                    <a:pt x="2544" y="1509"/>
                  </a:lnTo>
                  <a:lnTo>
                    <a:pt x="2544" y="1479"/>
                  </a:lnTo>
                  <a:lnTo>
                    <a:pt x="2511" y="1479"/>
                  </a:lnTo>
                  <a:lnTo>
                    <a:pt x="2511" y="1509"/>
                  </a:lnTo>
                  <a:lnTo>
                    <a:pt x="2511" y="1509"/>
                  </a:lnTo>
                  <a:close/>
                  <a:moveTo>
                    <a:pt x="2511" y="1557"/>
                  </a:moveTo>
                  <a:lnTo>
                    <a:pt x="2544" y="1557"/>
                  </a:lnTo>
                  <a:lnTo>
                    <a:pt x="2544" y="1524"/>
                  </a:lnTo>
                  <a:lnTo>
                    <a:pt x="2511" y="1524"/>
                  </a:lnTo>
                  <a:lnTo>
                    <a:pt x="2511" y="1557"/>
                  </a:lnTo>
                  <a:lnTo>
                    <a:pt x="2511" y="1557"/>
                  </a:lnTo>
                  <a:close/>
                  <a:moveTo>
                    <a:pt x="2511" y="1599"/>
                  </a:moveTo>
                  <a:lnTo>
                    <a:pt x="2544" y="1599"/>
                  </a:lnTo>
                  <a:lnTo>
                    <a:pt x="2544" y="1568"/>
                  </a:lnTo>
                  <a:lnTo>
                    <a:pt x="2511" y="1568"/>
                  </a:lnTo>
                  <a:lnTo>
                    <a:pt x="2511" y="1599"/>
                  </a:lnTo>
                  <a:lnTo>
                    <a:pt x="2511" y="1599"/>
                  </a:lnTo>
                  <a:close/>
                  <a:moveTo>
                    <a:pt x="2511" y="1644"/>
                  </a:moveTo>
                  <a:lnTo>
                    <a:pt x="2544" y="1644"/>
                  </a:lnTo>
                  <a:lnTo>
                    <a:pt x="2544" y="1611"/>
                  </a:lnTo>
                  <a:lnTo>
                    <a:pt x="2511" y="1611"/>
                  </a:lnTo>
                  <a:lnTo>
                    <a:pt x="2511" y="1644"/>
                  </a:lnTo>
                  <a:lnTo>
                    <a:pt x="2511" y="1644"/>
                  </a:lnTo>
                  <a:close/>
                  <a:moveTo>
                    <a:pt x="2511" y="1689"/>
                  </a:moveTo>
                  <a:lnTo>
                    <a:pt x="2544" y="1689"/>
                  </a:lnTo>
                  <a:lnTo>
                    <a:pt x="2544" y="1661"/>
                  </a:lnTo>
                  <a:lnTo>
                    <a:pt x="2511" y="1661"/>
                  </a:lnTo>
                  <a:lnTo>
                    <a:pt x="2511" y="1689"/>
                  </a:lnTo>
                  <a:lnTo>
                    <a:pt x="2511" y="1689"/>
                  </a:lnTo>
                  <a:close/>
                  <a:moveTo>
                    <a:pt x="2511" y="1734"/>
                  </a:moveTo>
                  <a:lnTo>
                    <a:pt x="2544" y="1734"/>
                  </a:lnTo>
                  <a:lnTo>
                    <a:pt x="2544" y="1703"/>
                  </a:lnTo>
                  <a:lnTo>
                    <a:pt x="2511" y="1703"/>
                  </a:lnTo>
                  <a:lnTo>
                    <a:pt x="2511" y="1734"/>
                  </a:lnTo>
                  <a:lnTo>
                    <a:pt x="2511" y="1734"/>
                  </a:lnTo>
                  <a:close/>
                  <a:moveTo>
                    <a:pt x="2511" y="1779"/>
                  </a:moveTo>
                  <a:lnTo>
                    <a:pt x="2544" y="1779"/>
                  </a:lnTo>
                  <a:lnTo>
                    <a:pt x="2544" y="1748"/>
                  </a:lnTo>
                  <a:lnTo>
                    <a:pt x="2511" y="1748"/>
                  </a:lnTo>
                  <a:lnTo>
                    <a:pt x="2511" y="1779"/>
                  </a:lnTo>
                  <a:lnTo>
                    <a:pt x="2511" y="1779"/>
                  </a:lnTo>
                  <a:close/>
                  <a:moveTo>
                    <a:pt x="2511" y="1821"/>
                  </a:moveTo>
                  <a:lnTo>
                    <a:pt x="2544" y="1821"/>
                  </a:lnTo>
                  <a:lnTo>
                    <a:pt x="2544" y="1793"/>
                  </a:lnTo>
                  <a:lnTo>
                    <a:pt x="2511" y="1793"/>
                  </a:lnTo>
                  <a:lnTo>
                    <a:pt x="2511" y="1821"/>
                  </a:lnTo>
                  <a:lnTo>
                    <a:pt x="2511" y="1821"/>
                  </a:lnTo>
                  <a:close/>
                  <a:moveTo>
                    <a:pt x="2511" y="1868"/>
                  </a:moveTo>
                  <a:lnTo>
                    <a:pt x="2544" y="1868"/>
                  </a:lnTo>
                  <a:lnTo>
                    <a:pt x="2544" y="1838"/>
                  </a:lnTo>
                  <a:lnTo>
                    <a:pt x="2511" y="1838"/>
                  </a:lnTo>
                  <a:lnTo>
                    <a:pt x="2511" y="1868"/>
                  </a:lnTo>
                  <a:lnTo>
                    <a:pt x="2511" y="1868"/>
                  </a:lnTo>
                  <a:close/>
                  <a:moveTo>
                    <a:pt x="2511" y="1913"/>
                  </a:moveTo>
                  <a:lnTo>
                    <a:pt x="2544" y="1913"/>
                  </a:lnTo>
                  <a:lnTo>
                    <a:pt x="2544" y="1880"/>
                  </a:lnTo>
                  <a:lnTo>
                    <a:pt x="2511" y="1880"/>
                  </a:lnTo>
                  <a:lnTo>
                    <a:pt x="2511" y="1913"/>
                  </a:lnTo>
                  <a:lnTo>
                    <a:pt x="2511" y="1913"/>
                  </a:lnTo>
                  <a:close/>
                  <a:moveTo>
                    <a:pt x="2511" y="1958"/>
                  </a:moveTo>
                  <a:lnTo>
                    <a:pt x="2544" y="1958"/>
                  </a:lnTo>
                  <a:lnTo>
                    <a:pt x="2544" y="1930"/>
                  </a:lnTo>
                  <a:lnTo>
                    <a:pt x="2511" y="1930"/>
                  </a:lnTo>
                  <a:lnTo>
                    <a:pt x="2511" y="1958"/>
                  </a:lnTo>
                  <a:lnTo>
                    <a:pt x="2511" y="1958"/>
                  </a:lnTo>
                  <a:close/>
                  <a:moveTo>
                    <a:pt x="2511" y="2003"/>
                  </a:moveTo>
                  <a:lnTo>
                    <a:pt x="2544" y="2003"/>
                  </a:lnTo>
                  <a:lnTo>
                    <a:pt x="2544" y="1972"/>
                  </a:lnTo>
                  <a:lnTo>
                    <a:pt x="2511" y="1972"/>
                  </a:lnTo>
                  <a:lnTo>
                    <a:pt x="2511" y="2003"/>
                  </a:lnTo>
                  <a:lnTo>
                    <a:pt x="2511" y="2003"/>
                  </a:lnTo>
                  <a:close/>
                  <a:moveTo>
                    <a:pt x="2558" y="208"/>
                  </a:moveTo>
                  <a:lnTo>
                    <a:pt x="2589" y="208"/>
                  </a:lnTo>
                  <a:lnTo>
                    <a:pt x="2589" y="180"/>
                  </a:lnTo>
                  <a:lnTo>
                    <a:pt x="2558" y="180"/>
                  </a:lnTo>
                  <a:lnTo>
                    <a:pt x="2558" y="208"/>
                  </a:lnTo>
                  <a:lnTo>
                    <a:pt x="2558" y="208"/>
                  </a:lnTo>
                  <a:close/>
                  <a:moveTo>
                    <a:pt x="2558" y="165"/>
                  </a:moveTo>
                  <a:lnTo>
                    <a:pt x="2589" y="165"/>
                  </a:lnTo>
                  <a:lnTo>
                    <a:pt x="2589" y="132"/>
                  </a:lnTo>
                  <a:lnTo>
                    <a:pt x="2558" y="132"/>
                  </a:lnTo>
                  <a:lnTo>
                    <a:pt x="2558" y="165"/>
                  </a:lnTo>
                  <a:lnTo>
                    <a:pt x="2558" y="165"/>
                  </a:lnTo>
                  <a:close/>
                  <a:moveTo>
                    <a:pt x="2558" y="298"/>
                  </a:moveTo>
                  <a:lnTo>
                    <a:pt x="2589" y="298"/>
                  </a:lnTo>
                  <a:lnTo>
                    <a:pt x="2589" y="269"/>
                  </a:lnTo>
                  <a:lnTo>
                    <a:pt x="2558" y="269"/>
                  </a:lnTo>
                  <a:lnTo>
                    <a:pt x="2558" y="298"/>
                  </a:lnTo>
                  <a:lnTo>
                    <a:pt x="2558" y="298"/>
                  </a:lnTo>
                  <a:close/>
                  <a:moveTo>
                    <a:pt x="2558" y="253"/>
                  </a:moveTo>
                  <a:lnTo>
                    <a:pt x="2589" y="253"/>
                  </a:lnTo>
                  <a:lnTo>
                    <a:pt x="2589" y="224"/>
                  </a:lnTo>
                  <a:lnTo>
                    <a:pt x="2558" y="224"/>
                  </a:lnTo>
                  <a:lnTo>
                    <a:pt x="2558" y="253"/>
                  </a:lnTo>
                  <a:lnTo>
                    <a:pt x="2558" y="253"/>
                  </a:lnTo>
                  <a:close/>
                  <a:moveTo>
                    <a:pt x="2558" y="390"/>
                  </a:moveTo>
                  <a:lnTo>
                    <a:pt x="2589" y="390"/>
                  </a:lnTo>
                  <a:lnTo>
                    <a:pt x="2589" y="357"/>
                  </a:lnTo>
                  <a:lnTo>
                    <a:pt x="2558" y="357"/>
                  </a:lnTo>
                  <a:lnTo>
                    <a:pt x="2558" y="390"/>
                  </a:lnTo>
                  <a:lnTo>
                    <a:pt x="2558" y="390"/>
                  </a:lnTo>
                  <a:close/>
                  <a:moveTo>
                    <a:pt x="2558" y="343"/>
                  </a:moveTo>
                  <a:lnTo>
                    <a:pt x="2589" y="343"/>
                  </a:lnTo>
                  <a:lnTo>
                    <a:pt x="2589" y="312"/>
                  </a:lnTo>
                  <a:lnTo>
                    <a:pt x="2558" y="312"/>
                  </a:lnTo>
                  <a:lnTo>
                    <a:pt x="2558" y="343"/>
                  </a:lnTo>
                  <a:lnTo>
                    <a:pt x="2558" y="343"/>
                  </a:lnTo>
                  <a:close/>
                  <a:moveTo>
                    <a:pt x="2558" y="480"/>
                  </a:moveTo>
                  <a:lnTo>
                    <a:pt x="2589" y="480"/>
                  </a:lnTo>
                  <a:lnTo>
                    <a:pt x="2589" y="449"/>
                  </a:lnTo>
                  <a:lnTo>
                    <a:pt x="2558" y="449"/>
                  </a:lnTo>
                  <a:lnTo>
                    <a:pt x="2558" y="480"/>
                  </a:lnTo>
                  <a:lnTo>
                    <a:pt x="2558" y="480"/>
                  </a:lnTo>
                  <a:close/>
                  <a:moveTo>
                    <a:pt x="2558" y="435"/>
                  </a:moveTo>
                  <a:lnTo>
                    <a:pt x="2589" y="435"/>
                  </a:lnTo>
                  <a:lnTo>
                    <a:pt x="2589" y="402"/>
                  </a:lnTo>
                  <a:lnTo>
                    <a:pt x="2558" y="402"/>
                  </a:lnTo>
                  <a:lnTo>
                    <a:pt x="2558" y="435"/>
                  </a:lnTo>
                  <a:lnTo>
                    <a:pt x="2558" y="435"/>
                  </a:lnTo>
                  <a:close/>
                  <a:moveTo>
                    <a:pt x="2558" y="567"/>
                  </a:moveTo>
                  <a:lnTo>
                    <a:pt x="2589" y="567"/>
                  </a:lnTo>
                  <a:lnTo>
                    <a:pt x="2589" y="539"/>
                  </a:lnTo>
                  <a:lnTo>
                    <a:pt x="2558" y="539"/>
                  </a:lnTo>
                  <a:lnTo>
                    <a:pt x="2558" y="567"/>
                  </a:lnTo>
                  <a:lnTo>
                    <a:pt x="2558" y="567"/>
                  </a:lnTo>
                  <a:close/>
                  <a:moveTo>
                    <a:pt x="2558" y="522"/>
                  </a:moveTo>
                  <a:lnTo>
                    <a:pt x="2589" y="522"/>
                  </a:lnTo>
                  <a:lnTo>
                    <a:pt x="2589" y="494"/>
                  </a:lnTo>
                  <a:lnTo>
                    <a:pt x="2558" y="494"/>
                  </a:lnTo>
                  <a:lnTo>
                    <a:pt x="2558" y="522"/>
                  </a:lnTo>
                  <a:lnTo>
                    <a:pt x="2558" y="522"/>
                  </a:lnTo>
                  <a:close/>
                  <a:moveTo>
                    <a:pt x="2558" y="659"/>
                  </a:moveTo>
                  <a:lnTo>
                    <a:pt x="2589" y="659"/>
                  </a:lnTo>
                  <a:lnTo>
                    <a:pt x="2589" y="626"/>
                  </a:lnTo>
                  <a:lnTo>
                    <a:pt x="2558" y="626"/>
                  </a:lnTo>
                  <a:lnTo>
                    <a:pt x="2558" y="659"/>
                  </a:lnTo>
                  <a:lnTo>
                    <a:pt x="2558" y="659"/>
                  </a:lnTo>
                  <a:close/>
                  <a:moveTo>
                    <a:pt x="2558" y="612"/>
                  </a:moveTo>
                  <a:lnTo>
                    <a:pt x="2589" y="612"/>
                  </a:lnTo>
                  <a:lnTo>
                    <a:pt x="2589" y="581"/>
                  </a:lnTo>
                  <a:lnTo>
                    <a:pt x="2558" y="581"/>
                  </a:lnTo>
                  <a:lnTo>
                    <a:pt x="2558" y="612"/>
                  </a:lnTo>
                  <a:lnTo>
                    <a:pt x="2558" y="612"/>
                  </a:lnTo>
                  <a:close/>
                  <a:moveTo>
                    <a:pt x="2558" y="749"/>
                  </a:moveTo>
                  <a:lnTo>
                    <a:pt x="2589" y="749"/>
                  </a:lnTo>
                  <a:lnTo>
                    <a:pt x="2589" y="716"/>
                  </a:lnTo>
                  <a:lnTo>
                    <a:pt x="2558" y="716"/>
                  </a:lnTo>
                  <a:lnTo>
                    <a:pt x="2558" y="749"/>
                  </a:lnTo>
                  <a:lnTo>
                    <a:pt x="2558" y="749"/>
                  </a:lnTo>
                  <a:close/>
                  <a:moveTo>
                    <a:pt x="2558" y="836"/>
                  </a:moveTo>
                  <a:lnTo>
                    <a:pt x="2589" y="836"/>
                  </a:lnTo>
                  <a:lnTo>
                    <a:pt x="2589" y="808"/>
                  </a:lnTo>
                  <a:lnTo>
                    <a:pt x="2558" y="808"/>
                  </a:lnTo>
                  <a:lnTo>
                    <a:pt x="2558" y="836"/>
                  </a:lnTo>
                  <a:lnTo>
                    <a:pt x="2558" y="836"/>
                  </a:lnTo>
                  <a:close/>
                  <a:moveTo>
                    <a:pt x="2558" y="926"/>
                  </a:moveTo>
                  <a:lnTo>
                    <a:pt x="2589" y="926"/>
                  </a:lnTo>
                  <a:lnTo>
                    <a:pt x="2589" y="895"/>
                  </a:lnTo>
                  <a:lnTo>
                    <a:pt x="2558" y="895"/>
                  </a:lnTo>
                  <a:lnTo>
                    <a:pt x="2558" y="926"/>
                  </a:lnTo>
                  <a:lnTo>
                    <a:pt x="2558" y="926"/>
                  </a:lnTo>
                  <a:close/>
                  <a:moveTo>
                    <a:pt x="2558" y="881"/>
                  </a:moveTo>
                  <a:lnTo>
                    <a:pt x="2589" y="881"/>
                  </a:lnTo>
                  <a:lnTo>
                    <a:pt x="2589" y="850"/>
                  </a:lnTo>
                  <a:lnTo>
                    <a:pt x="2558" y="850"/>
                  </a:lnTo>
                  <a:lnTo>
                    <a:pt x="2558" y="881"/>
                  </a:lnTo>
                  <a:lnTo>
                    <a:pt x="2558" y="881"/>
                  </a:lnTo>
                  <a:close/>
                  <a:moveTo>
                    <a:pt x="2558" y="1018"/>
                  </a:moveTo>
                  <a:lnTo>
                    <a:pt x="2589" y="1018"/>
                  </a:lnTo>
                  <a:lnTo>
                    <a:pt x="2589" y="985"/>
                  </a:lnTo>
                  <a:lnTo>
                    <a:pt x="2558" y="985"/>
                  </a:lnTo>
                  <a:lnTo>
                    <a:pt x="2558" y="1018"/>
                  </a:lnTo>
                  <a:lnTo>
                    <a:pt x="2558" y="1018"/>
                  </a:lnTo>
                  <a:close/>
                  <a:moveTo>
                    <a:pt x="2558" y="973"/>
                  </a:moveTo>
                  <a:lnTo>
                    <a:pt x="2589" y="973"/>
                  </a:lnTo>
                  <a:lnTo>
                    <a:pt x="2589" y="940"/>
                  </a:lnTo>
                  <a:lnTo>
                    <a:pt x="2558" y="940"/>
                  </a:lnTo>
                  <a:lnTo>
                    <a:pt x="2558" y="973"/>
                  </a:lnTo>
                  <a:lnTo>
                    <a:pt x="2558" y="973"/>
                  </a:lnTo>
                  <a:close/>
                  <a:moveTo>
                    <a:pt x="2558" y="1105"/>
                  </a:moveTo>
                  <a:lnTo>
                    <a:pt x="2589" y="1105"/>
                  </a:lnTo>
                  <a:lnTo>
                    <a:pt x="2589" y="1077"/>
                  </a:lnTo>
                  <a:lnTo>
                    <a:pt x="2558" y="1077"/>
                  </a:lnTo>
                  <a:lnTo>
                    <a:pt x="2558" y="1105"/>
                  </a:lnTo>
                  <a:lnTo>
                    <a:pt x="2558" y="1105"/>
                  </a:lnTo>
                  <a:close/>
                  <a:moveTo>
                    <a:pt x="2558" y="1061"/>
                  </a:moveTo>
                  <a:lnTo>
                    <a:pt x="2589" y="1061"/>
                  </a:lnTo>
                  <a:lnTo>
                    <a:pt x="2589" y="1032"/>
                  </a:lnTo>
                  <a:lnTo>
                    <a:pt x="2558" y="1032"/>
                  </a:lnTo>
                  <a:lnTo>
                    <a:pt x="2558" y="1061"/>
                  </a:lnTo>
                  <a:lnTo>
                    <a:pt x="2558" y="1061"/>
                  </a:lnTo>
                  <a:close/>
                  <a:moveTo>
                    <a:pt x="2558" y="1195"/>
                  </a:moveTo>
                  <a:lnTo>
                    <a:pt x="2589" y="1195"/>
                  </a:lnTo>
                  <a:lnTo>
                    <a:pt x="2589" y="1165"/>
                  </a:lnTo>
                  <a:lnTo>
                    <a:pt x="2558" y="1165"/>
                  </a:lnTo>
                  <a:lnTo>
                    <a:pt x="2558" y="1195"/>
                  </a:lnTo>
                  <a:lnTo>
                    <a:pt x="2558" y="1195"/>
                  </a:lnTo>
                  <a:close/>
                  <a:moveTo>
                    <a:pt x="2558" y="1150"/>
                  </a:moveTo>
                  <a:lnTo>
                    <a:pt x="2589" y="1150"/>
                  </a:lnTo>
                  <a:lnTo>
                    <a:pt x="2589" y="1120"/>
                  </a:lnTo>
                  <a:lnTo>
                    <a:pt x="2558" y="1120"/>
                  </a:lnTo>
                  <a:lnTo>
                    <a:pt x="2558" y="1150"/>
                  </a:lnTo>
                  <a:lnTo>
                    <a:pt x="2558" y="1150"/>
                  </a:lnTo>
                  <a:close/>
                  <a:moveTo>
                    <a:pt x="2558" y="1240"/>
                  </a:moveTo>
                  <a:lnTo>
                    <a:pt x="2589" y="1240"/>
                  </a:lnTo>
                  <a:lnTo>
                    <a:pt x="2589" y="1209"/>
                  </a:lnTo>
                  <a:lnTo>
                    <a:pt x="2558" y="1209"/>
                  </a:lnTo>
                  <a:lnTo>
                    <a:pt x="2558" y="1240"/>
                  </a:lnTo>
                  <a:lnTo>
                    <a:pt x="2558" y="1240"/>
                  </a:lnTo>
                  <a:close/>
                  <a:moveTo>
                    <a:pt x="2558" y="1287"/>
                  </a:moveTo>
                  <a:lnTo>
                    <a:pt x="2589" y="1287"/>
                  </a:lnTo>
                  <a:lnTo>
                    <a:pt x="2589" y="1254"/>
                  </a:lnTo>
                  <a:lnTo>
                    <a:pt x="2558" y="1254"/>
                  </a:lnTo>
                  <a:lnTo>
                    <a:pt x="2558" y="1287"/>
                  </a:lnTo>
                  <a:lnTo>
                    <a:pt x="2558" y="1287"/>
                  </a:lnTo>
                  <a:close/>
                  <a:moveTo>
                    <a:pt x="2558" y="1330"/>
                  </a:moveTo>
                  <a:lnTo>
                    <a:pt x="2589" y="1330"/>
                  </a:lnTo>
                  <a:lnTo>
                    <a:pt x="2589" y="1299"/>
                  </a:lnTo>
                  <a:lnTo>
                    <a:pt x="2558" y="1299"/>
                  </a:lnTo>
                  <a:lnTo>
                    <a:pt x="2558" y="1330"/>
                  </a:lnTo>
                  <a:lnTo>
                    <a:pt x="2558" y="1330"/>
                  </a:lnTo>
                  <a:close/>
                  <a:moveTo>
                    <a:pt x="2558" y="1375"/>
                  </a:moveTo>
                  <a:lnTo>
                    <a:pt x="2589" y="1375"/>
                  </a:lnTo>
                  <a:lnTo>
                    <a:pt x="2589" y="1346"/>
                  </a:lnTo>
                  <a:lnTo>
                    <a:pt x="2558" y="1346"/>
                  </a:lnTo>
                  <a:lnTo>
                    <a:pt x="2558" y="1375"/>
                  </a:lnTo>
                  <a:lnTo>
                    <a:pt x="2558" y="1375"/>
                  </a:lnTo>
                  <a:close/>
                  <a:moveTo>
                    <a:pt x="2558" y="1420"/>
                  </a:moveTo>
                  <a:lnTo>
                    <a:pt x="2589" y="1420"/>
                  </a:lnTo>
                  <a:lnTo>
                    <a:pt x="2589" y="1389"/>
                  </a:lnTo>
                  <a:lnTo>
                    <a:pt x="2558" y="1389"/>
                  </a:lnTo>
                  <a:lnTo>
                    <a:pt x="2558" y="1420"/>
                  </a:lnTo>
                  <a:lnTo>
                    <a:pt x="2558" y="1420"/>
                  </a:lnTo>
                  <a:close/>
                  <a:moveTo>
                    <a:pt x="2558" y="1465"/>
                  </a:moveTo>
                  <a:lnTo>
                    <a:pt x="2589" y="1465"/>
                  </a:lnTo>
                  <a:lnTo>
                    <a:pt x="2589" y="1434"/>
                  </a:lnTo>
                  <a:lnTo>
                    <a:pt x="2558" y="1434"/>
                  </a:lnTo>
                  <a:lnTo>
                    <a:pt x="2558" y="1465"/>
                  </a:lnTo>
                  <a:lnTo>
                    <a:pt x="2558" y="1465"/>
                  </a:lnTo>
                  <a:close/>
                  <a:moveTo>
                    <a:pt x="2558" y="1509"/>
                  </a:moveTo>
                  <a:lnTo>
                    <a:pt x="2589" y="1509"/>
                  </a:lnTo>
                  <a:lnTo>
                    <a:pt x="2589" y="1479"/>
                  </a:lnTo>
                  <a:lnTo>
                    <a:pt x="2558" y="1479"/>
                  </a:lnTo>
                  <a:lnTo>
                    <a:pt x="2558" y="1509"/>
                  </a:lnTo>
                  <a:lnTo>
                    <a:pt x="2558" y="1509"/>
                  </a:lnTo>
                  <a:close/>
                  <a:moveTo>
                    <a:pt x="2558" y="1557"/>
                  </a:moveTo>
                  <a:lnTo>
                    <a:pt x="2589" y="1557"/>
                  </a:lnTo>
                  <a:lnTo>
                    <a:pt x="2589" y="1524"/>
                  </a:lnTo>
                  <a:lnTo>
                    <a:pt x="2558" y="1524"/>
                  </a:lnTo>
                  <a:lnTo>
                    <a:pt x="2558" y="1557"/>
                  </a:lnTo>
                  <a:lnTo>
                    <a:pt x="2558" y="1557"/>
                  </a:lnTo>
                  <a:close/>
                  <a:moveTo>
                    <a:pt x="2558" y="1599"/>
                  </a:moveTo>
                  <a:lnTo>
                    <a:pt x="2589" y="1599"/>
                  </a:lnTo>
                  <a:lnTo>
                    <a:pt x="2589" y="1568"/>
                  </a:lnTo>
                  <a:lnTo>
                    <a:pt x="2558" y="1568"/>
                  </a:lnTo>
                  <a:lnTo>
                    <a:pt x="2558" y="1599"/>
                  </a:lnTo>
                  <a:lnTo>
                    <a:pt x="2558" y="1599"/>
                  </a:lnTo>
                  <a:close/>
                  <a:moveTo>
                    <a:pt x="2558" y="1644"/>
                  </a:moveTo>
                  <a:lnTo>
                    <a:pt x="2589" y="1644"/>
                  </a:lnTo>
                  <a:lnTo>
                    <a:pt x="2589" y="1611"/>
                  </a:lnTo>
                  <a:lnTo>
                    <a:pt x="2558" y="1611"/>
                  </a:lnTo>
                  <a:lnTo>
                    <a:pt x="2558" y="1644"/>
                  </a:lnTo>
                  <a:lnTo>
                    <a:pt x="2558" y="1644"/>
                  </a:lnTo>
                  <a:close/>
                  <a:moveTo>
                    <a:pt x="2558" y="1689"/>
                  </a:moveTo>
                  <a:lnTo>
                    <a:pt x="2589" y="1689"/>
                  </a:lnTo>
                  <a:lnTo>
                    <a:pt x="2589" y="1661"/>
                  </a:lnTo>
                  <a:lnTo>
                    <a:pt x="2558" y="1661"/>
                  </a:lnTo>
                  <a:lnTo>
                    <a:pt x="2558" y="1689"/>
                  </a:lnTo>
                  <a:lnTo>
                    <a:pt x="2558" y="1689"/>
                  </a:lnTo>
                  <a:close/>
                  <a:moveTo>
                    <a:pt x="2558" y="1734"/>
                  </a:moveTo>
                  <a:lnTo>
                    <a:pt x="2589" y="1734"/>
                  </a:lnTo>
                  <a:lnTo>
                    <a:pt x="2589" y="1703"/>
                  </a:lnTo>
                  <a:lnTo>
                    <a:pt x="2558" y="1703"/>
                  </a:lnTo>
                  <a:lnTo>
                    <a:pt x="2558" y="1734"/>
                  </a:lnTo>
                  <a:lnTo>
                    <a:pt x="2558" y="1734"/>
                  </a:lnTo>
                  <a:close/>
                  <a:moveTo>
                    <a:pt x="2558" y="1779"/>
                  </a:moveTo>
                  <a:lnTo>
                    <a:pt x="2589" y="1779"/>
                  </a:lnTo>
                  <a:lnTo>
                    <a:pt x="2589" y="1748"/>
                  </a:lnTo>
                  <a:lnTo>
                    <a:pt x="2558" y="1748"/>
                  </a:lnTo>
                  <a:lnTo>
                    <a:pt x="2558" y="1779"/>
                  </a:lnTo>
                  <a:lnTo>
                    <a:pt x="2558" y="1779"/>
                  </a:lnTo>
                  <a:close/>
                  <a:moveTo>
                    <a:pt x="2558" y="1821"/>
                  </a:moveTo>
                  <a:lnTo>
                    <a:pt x="2589" y="1821"/>
                  </a:lnTo>
                  <a:lnTo>
                    <a:pt x="2589" y="1793"/>
                  </a:lnTo>
                  <a:lnTo>
                    <a:pt x="2558" y="1793"/>
                  </a:lnTo>
                  <a:lnTo>
                    <a:pt x="2558" y="1821"/>
                  </a:lnTo>
                  <a:lnTo>
                    <a:pt x="2558" y="1821"/>
                  </a:lnTo>
                  <a:close/>
                  <a:moveTo>
                    <a:pt x="2558" y="1868"/>
                  </a:moveTo>
                  <a:lnTo>
                    <a:pt x="2589" y="1868"/>
                  </a:lnTo>
                  <a:lnTo>
                    <a:pt x="2589" y="1838"/>
                  </a:lnTo>
                  <a:lnTo>
                    <a:pt x="2558" y="1838"/>
                  </a:lnTo>
                  <a:lnTo>
                    <a:pt x="2558" y="1868"/>
                  </a:lnTo>
                  <a:lnTo>
                    <a:pt x="2558" y="1868"/>
                  </a:lnTo>
                  <a:close/>
                  <a:moveTo>
                    <a:pt x="2558" y="1913"/>
                  </a:moveTo>
                  <a:lnTo>
                    <a:pt x="2589" y="1913"/>
                  </a:lnTo>
                  <a:lnTo>
                    <a:pt x="2589" y="1880"/>
                  </a:lnTo>
                  <a:lnTo>
                    <a:pt x="2558" y="1880"/>
                  </a:lnTo>
                  <a:lnTo>
                    <a:pt x="2558" y="1913"/>
                  </a:lnTo>
                  <a:lnTo>
                    <a:pt x="2558" y="1913"/>
                  </a:lnTo>
                  <a:close/>
                  <a:moveTo>
                    <a:pt x="2558" y="1958"/>
                  </a:moveTo>
                  <a:lnTo>
                    <a:pt x="2589" y="1958"/>
                  </a:lnTo>
                  <a:lnTo>
                    <a:pt x="2589" y="1930"/>
                  </a:lnTo>
                  <a:lnTo>
                    <a:pt x="2558" y="1930"/>
                  </a:lnTo>
                  <a:lnTo>
                    <a:pt x="2558" y="1958"/>
                  </a:lnTo>
                  <a:lnTo>
                    <a:pt x="2558" y="1958"/>
                  </a:lnTo>
                  <a:close/>
                  <a:moveTo>
                    <a:pt x="2558" y="2003"/>
                  </a:moveTo>
                  <a:lnTo>
                    <a:pt x="2589" y="2003"/>
                  </a:lnTo>
                  <a:lnTo>
                    <a:pt x="2589" y="1972"/>
                  </a:lnTo>
                  <a:lnTo>
                    <a:pt x="2558" y="1972"/>
                  </a:lnTo>
                  <a:lnTo>
                    <a:pt x="2558" y="2003"/>
                  </a:lnTo>
                  <a:lnTo>
                    <a:pt x="2558" y="2003"/>
                  </a:lnTo>
                  <a:close/>
                  <a:moveTo>
                    <a:pt x="2603" y="208"/>
                  </a:moveTo>
                  <a:lnTo>
                    <a:pt x="2634" y="208"/>
                  </a:lnTo>
                  <a:lnTo>
                    <a:pt x="2634" y="180"/>
                  </a:lnTo>
                  <a:lnTo>
                    <a:pt x="2603" y="180"/>
                  </a:lnTo>
                  <a:lnTo>
                    <a:pt x="2603" y="208"/>
                  </a:lnTo>
                  <a:lnTo>
                    <a:pt x="2603" y="208"/>
                  </a:lnTo>
                  <a:close/>
                  <a:moveTo>
                    <a:pt x="2603" y="298"/>
                  </a:moveTo>
                  <a:lnTo>
                    <a:pt x="2634" y="298"/>
                  </a:lnTo>
                  <a:lnTo>
                    <a:pt x="2634" y="269"/>
                  </a:lnTo>
                  <a:lnTo>
                    <a:pt x="2603" y="269"/>
                  </a:lnTo>
                  <a:lnTo>
                    <a:pt x="2603" y="298"/>
                  </a:lnTo>
                  <a:lnTo>
                    <a:pt x="2603" y="298"/>
                  </a:lnTo>
                  <a:close/>
                  <a:moveTo>
                    <a:pt x="2603" y="253"/>
                  </a:moveTo>
                  <a:lnTo>
                    <a:pt x="2634" y="253"/>
                  </a:lnTo>
                  <a:lnTo>
                    <a:pt x="2634" y="224"/>
                  </a:lnTo>
                  <a:lnTo>
                    <a:pt x="2603" y="224"/>
                  </a:lnTo>
                  <a:lnTo>
                    <a:pt x="2603" y="253"/>
                  </a:lnTo>
                  <a:lnTo>
                    <a:pt x="2603" y="253"/>
                  </a:lnTo>
                  <a:close/>
                  <a:moveTo>
                    <a:pt x="2603" y="390"/>
                  </a:moveTo>
                  <a:lnTo>
                    <a:pt x="2634" y="390"/>
                  </a:lnTo>
                  <a:lnTo>
                    <a:pt x="2634" y="357"/>
                  </a:lnTo>
                  <a:lnTo>
                    <a:pt x="2603" y="357"/>
                  </a:lnTo>
                  <a:lnTo>
                    <a:pt x="2603" y="390"/>
                  </a:lnTo>
                  <a:lnTo>
                    <a:pt x="2603" y="390"/>
                  </a:lnTo>
                  <a:close/>
                  <a:moveTo>
                    <a:pt x="2603" y="343"/>
                  </a:moveTo>
                  <a:lnTo>
                    <a:pt x="2634" y="343"/>
                  </a:lnTo>
                  <a:lnTo>
                    <a:pt x="2634" y="312"/>
                  </a:lnTo>
                  <a:lnTo>
                    <a:pt x="2603" y="312"/>
                  </a:lnTo>
                  <a:lnTo>
                    <a:pt x="2603" y="343"/>
                  </a:lnTo>
                  <a:lnTo>
                    <a:pt x="2603" y="343"/>
                  </a:lnTo>
                  <a:close/>
                  <a:moveTo>
                    <a:pt x="2603" y="480"/>
                  </a:moveTo>
                  <a:lnTo>
                    <a:pt x="2634" y="480"/>
                  </a:lnTo>
                  <a:lnTo>
                    <a:pt x="2634" y="449"/>
                  </a:lnTo>
                  <a:lnTo>
                    <a:pt x="2603" y="449"/>
                  </a:lnTo>
                  <a:lnTo>
                    <a:pt x="2603" y="480"/>
                  </a:lnTo>
                  <a:lnTo>
                    <a:pt x="2603" y="480"/>
                  </a:lnTo>
                  <a:close/>
                  <a:moveTo>
                    <a:pt x="2603" y="435"/>
                  </a:moveTo>
                  <a:lnTo>
                    <a:pt x="2634" y="435"/>
                  </a:lnTo>
                  <a:lnTo>
                    <a:pt x="2634" y="402"/>
                  </a:lnTo>
                  <a:lnTo>
                    <a:pt x="2603" y="402"/>
                  </a:lnTo>
                  <a:lnTo>
                    <a:pt x="2603" y="435"/>
                  </a:lnTo>
                  <a:lnTo>
                    <a:pt x="2603" y="435"/>
                  </a:lnTo>
                  <a:close/>
                  <a:moveTo>
                    <a:pt x="2603" y="567"/>
                  </a:moveTo>
                  <a:lnTo>
                    <a:pt x="2634" y="567"/>
                  </a:lnTo>
                  <a:lnTo>
                    <a:pt x="2634" y="539"/>
                  </a:lnTo>
                  <a:lnTo>
                    <a:pt x="2603" y="539"/>
                  </a:lnTo>
                  <a:lnTo>
                    <a:pt x="2603" y="567"/>
                  </a:lnTo>
                  <a:lnTo>
                    <a:pt x="2603" y="567"/>
                  </a:lnTo>
                  <a:close/>
                  <a:moveTo>
                    <a:pt x="2603" y="522"/>
                  </a:moveTo>
                  <a:lnTo>
                    <a:pt x="2634" y="522"/>
                  </a:lnTo>
                  <a:lnTo>
                    <a:pt x="2634" y="494"/>
                  </a:lnTo>
                  <a:lnTo>
                    <a:pt x="2603" y="494"/>
                  </a:lnTo>
                  <a:lnTo>
                    <a:pt x="2603" y="522"/>
                  </a:lnTo>
                  <a:lnTo>
                    <a:pt x="2603" y="522"/>
                  </a:lnTo>
                  <a:close/>
                  <a:moveTo>
                    <a:pt x="2603" y="659"/>
                  </a:moveTo>
                  <a:lnTo>
                    <a:pt x="2634" y="659"/>
                  </a:lnTo>
                  <a:lnTo>
                    <a:pt x="2634" y="626"/>
                  </a:lnTo>
                  <a:lnTo>
                    <a:pt x="2603" y="626"/>
                  </a:lnTo>
                  <a:lnTo>
                    <a:pt x="2603" y="659"/>
                  </a:lnTo>
                  <a:lnTo>
                    <a:pt x="2603" y="659"/>
                  </a:lnTo>
                  <a:close/>
                  <a:moveTo>
                    <a:pt x="2603" y="612"/>
                  </a:moveTo>
                  <a:lnTo>
                    <a:pt x="2634" y="612"/>
                  </a:lnTo>
                  <a:lnTo>
                    <a:pt x="2634" y="581"/>
                  </a:lnTo>
                  <a:lnTo>
                    <a:pt x="2603" y="581"/>
                  </a:lnTo>
                  <a:lnTo>
                    <a:pt x="2603" y="612"/>
                  </a:lnTo>
                  <a:lnTo>
                    <a:pt x="2603" y="612"/>
                  </a:lnTo>
                  <a:close/>
                  <a:moveTo>
                    <a:pt x="2603" y="704"/>
                  </a:moveTo>
                  <a:lnTo>
                    <a:pt x="2634" y="704"/>
                  </a:lnTo>
                  <a:lnTo>
                    <a:pt x="2634" y="671"/>
                  </a:lnTo>
                  <a:lnTo>
                    <a:pt x="2603" y="671"/>
                  </a:lnTo>
                  <a:lnTo>
                    <a:pt x="2603" y="704"/>
                  </a:lnTo>
                  <a:lnTo>
                    <a:pt x="2603" y="704"/>
                  </a:lnTo>
                  <a:close/>
                  <a:moveTo>
                    <a:pt x="2603" y="836"/>
                  </a:moveTo>
                  <a:lnTo>
                    <a:pt x="2634" y="836"/>
                  </a:lnTo>
                  <a:lnTo>
                    <a:pt x="2634" y="808"/>
                  </a:lnTo>
                  <a:lnTo>
                    <a:pt x="2603" y="808"/>
                  </a:lnTo>
                  <a:lnTo>
                    <a:pt x="2603" y="836"/>
                  </a:lnTo>
                  <a:lnTo>
                    <a:pt x="2603" y="836"/>
                  </a:lnTo>
                  <a:close/>
                  <a:moveTo>
                    <a:pt x="2603" y="926"/>
                  </a:moveTo>
                  <a:lnTo>
                    <a:pt x="2634" y="926"/>
                  </a:lnTo>
                  <a:lnTo>
                    <a:pt x="2634" y="895"/>
                  </a:lnTo>
                  <a:lnTo>
                    <a:pt x="2603" y="895"/>
                  </a:lnTo>
                  <a:lnTo>
                    <a:pt x="2603" y="926"/>
                  </a:lnTo>
                  <a:lnTo>
                    <a:pt x="2603" y="926"/>
                  </a:lnTo>
                  <a:close/>
                  <a:moveTo>
                    <a:pt x="2603" y="881"/>
                  </a:moveTo>
                  <a:lnTo>
                    <a:pt x="2634" y="881"/>
                  </a:lnTo>
                  <a:lnTo>
                    <a:pt x="2634" y="850"/>
                  </a:lnTo>
                  <a:lnTo>
                    <a:pt x="2603" y="850"/>
                  </a:lnTo>
                  <a:lnTo>
                    <a:pt x="2603" y="881"/>
                  </a:lnTo>
                  <a:lnTo>
                    <a:pt x="2603" y="881"/>
                  </a:lnTo>
                  <a:close/>
                  <a:moveTo>
                    <a:pt x="2603" y="1018"/>
                  </a:moveTo>
                  <a:lnTo>
                    <a:pt x="2634" y="1018"/>
                  </a:lnTo>
                  <a:lnTo>
                    <a:pt x="2634" y="985"/>
                  </a:lnTo>
                  <a:lnTo>
                    <a:pt x="2603" y="985"/>
                  </a:lnTo>
                  <a:lnTo>
                    <a:pt x="2603" y="1018"/>
                  </a:lnTo>
                  <a:lnTo>
                    <a:pt x="2603" y="1018"/>
                  </a:lnTo>
                  <a:close/>
                  <a:moveTo>
                    <a:pt x="2603" y="973"/>
                  </a:moveTo>
                  <a:lnTo>
                    <a:pt x="2634" y="973"/>
                  </a:lnTo>
                  <a:lnTo>
                    <a:pt x="2634" y="940"/>
                  </a:lnTo>
                  <a:lnTo>
                    <a:pt x="2603" y="940"/>
                  </a:lnTo>
                  <a:lnTo>
                    <a:pt x="2603" y="973"/>
                  </a:lnTo>
                  <a:lnTo>
                    <a:pt x="2603" y="973"/>
                  </a:lnTo>
                  <a:close/>
                  <a:moveTo>
                    <a:pt x="2603" y="1105"/>
                  </a:moveTo>
                  <a:lnTo>
                    <a:pt x="2634" y="1105"/>
                  </a:lnTo>
                  <a:lnTo>
                    <a:pt x="2634" y="1077"/>
                  </a:lnTo>
                  <a:lnTo>
                    <a:pt x="2603" y="1077"/>
                  </a:lnTo>
                  <a:lnTo>
                    <a:pt x="2603" y="1105"/>
                  </a:lnTo>
                  <a:lnTo>
                    <a:pt x="2603" y="1105"/>
                  </a:lnTo>
                  <a:close/>
                  <a:moveTo>
                    <a:pt x="2603" y="1061"/>
                  </a:moveTo>
                  <a:lnTo>
                    <a:pt x="2634" y="1061"/>
                  </a:lnTo>
                  <a:lnTo>
                    <a:pt x="2634" y="1032"/>
                  </a:lnTo>
                  <a:lnTo>
                    <a:pt x="2603" y="1032"/>
                  </a:lnTo>
                  <a:lnTo>
                    <a:pt x="2603" y="1061"/>
                  </a:lnTo>
                  <a:lnTo>
                    <a:pt x="2603" y="1061"/>
                  </a:lnTo>
                  <a:close/>
                  <a:moveTo>
                    <a:pt x="2603" y="1195"/>
                  </a:moveTo>
                  <a:lnTo>
                    <a:pt x="2634" y="1195"/>
                  </a:lnTo>
                  <a:lnTo>
                    <a:pt x="2634" y="1165"/>
                  </a:lnTo>
                  <a:lnTo>
                    <a:pt x="2603" y="1165"/>
                  </a:lnTo>
                  <a:lnTo>
                    <a:pt x="2603" y="1195"/>
                  </a:lnTo>
                  <a:lnTo>
                    <a:pt x="2603" y="1195"/>
                  </a:lnTo>
                  <a:close/>
                  <a:moveTo>
                    <a:pt x="2603" y="1150"/>
                  </a:moveTo>
                  <a:lnTo>
                    <a:pt x="2634" y="1150"/>
                  </a:lnTo>
                  <a:lnTo>
                    <a:pt x="2634" y="1120"/>
                  </a:lnTo>
                  <a:lnTo>
                    <a:pt x="2603" y="1120"/>
                  </a:lnTo>
                  <a:lnTo>
                    <a:pt x="2603" y="1150"/>
                  </a:lnTo>
                  <a:lnTo>
                    <a:pt x="2603" y="1150"/>
                  </a:lnTo>
                  <a:close/>
                  <a:moveTo>
                    <a:pt x="2603" y="1240"/>
                  </a:moveTo>
                  <a:lnTo>
                    <a:pt x="2634" y="1240"/>
                  </a:lnTo>
                  <a:lnTo>
                    <a:pt x="2634" y="1209"/>
                  </a:lnTo>
                  <a:lnTo>
                    <a:pt x="2603" y="1209"/>
                  </a:lnTo>
                  <a:lnTo>
                    <a:pt x="2603" y="1240"/>
                  </a:lnTo>
                  <a:lnTo>
                    <a:pt x="2603" y="1240"/>
                  </a:lnTo>
                  <a:close/>
                  <a:moveTo>
                    <a:pt x="2603" y="1287"/>
                  </a:moveTo>
                  <a:lnTo>
                    <a:pt x="2634" y="1287"/>
                  </a:lnTo>
                  <a:lnTo>
                    <a:pt x="2634" y="1254"/>
                  </a:lnTo>
                  <a:lnTo>
                    <a:pt x="2603" y="1254"/>
                  </a:lnTo>
                  <a:lnTo>
                    <a:pt x="2603" y="1287"/>
                  </a:lnTo>
                  <a:lnTo>
                    <a:pt x="2603" y="1287"/>
                  </a:lnTo>
                  <a:close/>
                  <a:moveTo>
                    <a:pt x="2603" y="1330"/>
                  </a:moveTo>
                  <a:lnTo>
                    <a:pt x="2634" y="1330"/>
                  </a:lnTo>
                  <a:lnTo>
                    <a:pt x="2634" y="1299"/>
                  </a:lnTo>
                  <a:lnTo>
                    <a:pt x="2603" y="1299"/>
                  </a:lnTo>
                  <a:lnTo>
                    <a:pt x="2603" y="1330"/>
                  </a:lnTo>
                  <a:lnTo>
                    <a:pt x="2603" y="1330"/>
                  </a:lnTo>
                  <a:close/>
                  <a:moveTo>
                    <a:pt x="2603" y="1375"/>
                  </a:moveTo>
                  <a:lnTo>
                    <a:pt x="2634" y="1375"/>
                  </a:lnTo>
                  <a:lnTo>
                    <a:pt x="2634" y="1346"/>
                  </a:lnTo>
                  <a:lnTo>
                    <a:pt x="2603" y="1346"/>
                  </a:lnTo>
                  <a:lnTo>
                    <a:pt x="2603" y="1375"/>
                  </a:lnTo>
                  <a:lnTo>
                    <a:pt x="2603" y="1375"/>
                  </a:lnTo>
                  <a:close/>
                  <a:moveTo>
                    <a:pt x="2603" y="1420"/>
                  </a:moveTo>
                  <a:lnTo>
                    <a:pt x="2634" y="1420"/>
                  </a:lnTo>
                  <a:lnTo>
                    <a:pt x="2634" y="1389"/>
                  </a:lnTo>
                  <a:lnTo>
                    <a:pt x="2603" y="1389"/>
                  </a:lnTo>
                  <a:lnTo>
                    <a:pt x="2603" y="1420"/>
                  </a:lnTo>
                  <a:lnTo>
                    <a:pt x="2603" y="1420"/>
                  </a:lnTo>
                  <a:close/>
                  <a:moveTo>
                    <a:pt x="2603" y="1465"/>
                  </a:moveTo>
                  <a:lnTo>
                    <a:pt x="2634" y="1465"/>
                  </a:lnTo>
                  <a:lnTo>
                    <a:pt x="2634" y="1434"/>
                  </a:lnTo>
                  <a:lnTo>
                    <a:pt x="2603" y="1434"/>
                  </a:lnTo>
                  <a:lnTo>
                    <a:pt x="2603" y="1465"/>
                  </a:lnTo>
                  <a:lnTo>
                    <a:pt x="2603" y="1465"/>
                  </a:lnTo>
                  <a:close/>
                  <a:moveTo>
                    <a:pt x="2603" y="1509"/>
                  </a:moveTo>
                  <a:lnTo>
                    <a:pt x="2634" y="1509"/>
                  </a:lnTo>
                  <a:lnTo>
                    <a:pt x="2634" y="1479"/>
                  </a:lnTo>
                  <a:lnTo>
                    <a:pt x="2603" y="1479"/>
                  </a:lnTo>
                  <a:lnTo>
                    <a:pt x="2603" y="1509"/>
                  </a:lnTo>
                  <a:lnTo>
                    <a:pt x="2603" y="1509"/>
                  </a:lnTo>
                  <a:close/>
                  <a:moveTo>
                    <a:pt x="2603" y="1557"/>
                  </a:moveTo>
                  <a:lnTo>
                    <a:pt x="2634" y="1557"/>
                  </a:lnTo>
                  <a:lnTo>
                    <a:pt x="2634" y="1524"/>
                  </a:lnTo>
                  <a:lnTo>
                    <a:pt x="2603" y="1524"/>
                  </a:lnTo>
                  <a:lnTo>
                    <a:pt x="2603" y="1557"/>
                  </a:lnTo>
                  <a:lnTo>
                    <a:pt x="2603" y="1557"/>
                  </a:lnTo>
                  <a:close/>
                  <a:moveTo>
                    <a:pt x="2603" y="1599"/>
                  </a:moveTo>
                  <a:lnTo>
                    <a:pt x="2634" y="1599"/>
                  </a:lnTo>
                  <a:lnTo>
                    <a:pt x="2634" y="1568"/>
                  </a:lnTo>
                  <a:lnTo>
                    <a:pt x="2603" y="1568"/>
                  </a:lnTo>
                  <a:lnTo>
                    <a:pt x="2603" y="1599"/>
                  </a:lnTo>
                  <a:lnTo>
                    <a:pt x="2603" y="1599"/>
                  </a:lnTo>
                  <a:close/>
                  <a:moveTo>
                    <a:pt x="2603" y="1644"/>
                  </a:moveTo>
                  <a:lnTo>
                    <a:pt x="2634" y="1644"/>
                  </a:lnTo>
                  <a:lnTo>
                    <a:pt x="2634" y="1611"/>
                  </a:lnTo>
                  <a:lnTo>
                    <a:pt x="2603" y="1611"/>
                  </a:lnTo>
                  <a:lnTo>
                    <a:pt x="2603" y="1644"/>
                  </a:lnTo>
                  <a:lnTo>
                    <a:pt x="2603" y="1644"/>
                  </a:lnTo>
                  <a:close/>
                  <a:moveTo>
                    <a:pt x="2603" y="1689"/>
                  </a:moveTo>
                  <a:lnTo>
                    <a:pt x="2634" y="1689"/>
                  </a:lnTo>
                  <a:lnTo>
                    <a:pt x="2634" y="1661"/>
                  </a:lnTo>
                  <a:lnTo>
                    <a:pt x="2603" y="1661"/>
                  </a:lnTo>
                  <a:lnTo>
                    <a:pt x="2603" y="1689"/>
                  </a:lnTo>
                  <a:lnTo>
                    <a:pt x="2603" y="1689"/>
                  </a:lnTo>
                  <a:close/>
                  <a:moveTo>
                    <a:pt x="2603" y="1734"/>
                  </a:moveTo>
                  <a:lnTo>
                    <a:pt x="2634" y="1734"/>
                  </a:lnTo>
                  <a:lnTo>
                    <a:pt x="2634" y="1703"/>
                  </a:lnTo>
                  <a:lnTo>
                    <a:pt x="2603" y="1703"/>
                  </a:lnTo>
                  <a:lnTo>
                    <a:pt x="2603" y="1734"/>
                  </a:lnTo>
                  <a:lnTo>
                    <a:pt x="2603" y="1734"/>
                  </a:lnTo>
                  <a:close/>
                  <a:moveTo>
                    <a:pt x="2603" y="1779"/>
                  </a:moveTo>
                  <a:lnTo>
                    <a:pt x="2634" y="1779"/>
                  </a:lnTo>
                  <a:lnTo>
                    <a:pt x="2634" y="1748"/>
                  </a:lnTo>
                  <a:lnTo>
                    <a:pt x="2603" y="1748"/>
                  </a:lnTo>
                  <a:lnTo>
                    <a:pt x="2603" y="1779"/>
                  </a:lnTo>
                  <a:lnTo>
                    <a:pt x="2603" y="1779"/>
                  </a:lnTo>
                  <a:close/>
                  <a:moveTo>
                    <a:pt x="2603" y="1821"/>
                  </a:moveTo>
                  <a:lnTo>
                    <a:pt x="2634" y="1821"/>
                  </a:lnTo>
                  <a:lnTo>
                    <a:pt x="2634" y="1793"/>
                  </a:lnTo>
                  <a:lnTo>
                    <a:pt x="2603" y="1793"/>
                  </a:lnTo>
                  <a:lnTo>
                    <a:pt x="2603" y="1821"/>
                  </a:lnTo>
                  <a:lnTo>
                    <a:pt x="2603" y="1821"/>
                  </a:lnTo>
                  <a:close/>
                  <a:moveTo>
                    <a:pt x="2603" y="1868"/>
                  </a:moveTo>
                  <a:lnTo>
                    <a:pt x="2634" y="1868"/>
                  </a:lnTo>
                  <a:lnTo>
                    <a:pt x="2634" y="1838"/>
                  </a:lnTo>
                  <a:lnTo>
                    <a:pt x="2603" y="1838"/>
                  </a:lnTo>
                  <a:lnTo>
                    <a:pt x="2603" y="1868"/>
                  </a:lnTo>
                  <a:lnTo>
                    <a:pt x="2603" y="1868"/>
                  </a:lnTo>
                  <a:close/>
                  <a:moveTo>
                    <a:pt x="2603" y="1913"/>
                  </a:moveTo>
                  <a:lnTo>
                    <a:pt x="2634" y="1913"/>
                  </a:lnTo>
                  <a:lnTo>
                    <a:pt x="2634" y="1880"/>
                  </a:lnTo>
                  <a:lnTo>
                    <a:pt x="2603" y="1880"/>
                  </a:lnTo>
                  <a:lnTo>
                    <a:pt x="2603" y="1913"/>
                  </a:lnTo>
                  <a:lnTo>
                    <a:pt x="2603" y="1913"/>
                  </a:lnTo>
                  <a:close/>
                  <a:moveTo>
                    <a:pt x="2603" y="1958"/>
                  </a:moveTo>
                  <a:lnTo>
                    <a:pt x="2634" y="1958"/>
                  </a:lnTo>
                  <a:lnTo>
                    <a:pt x="2634" y="1930"/>
                  </a:lnTo>
                  <a:lnTo>
                    <a:pt x="2603" y="1930"/>
                  </a:lnTo>
                  <a:lnTo>
                    <a:pt x="2603" y="1958"/>
                  </a:lnTo>
                  <a:lnTo>
                    <a:pt x="2603" y="1958"/>
                  </a:lnTo>
                  <a:close/>
                  <a:moveTo>
                    <a:pt x="2648" y="208"/>
                  </a:moveTo>
                  <a:lnTo>
                    <a:pt x="2676" y="208"/>
                  </a:lnTo>
                  <a:lnTo>
                    <a:pt x="2676" y="180"/>
                  </a:lnTo>
                  <a:lnTo>
                    <a:pt x="2648" y="180"/>
                  </a:lnTo>
                  <a:lnTo>
                    <a:pt x="2648" y="208"/>
                  </a:lnTo>
                  <a:lnTo>
                    <a:pt x="2648" y="208"/>
                  </a:lnTo>
                  <a:close/>
                  <a:moveTo>
                    <a:pt x="2648" y="298"/>
                  </a:moveTo>
                  <a:lnTo>
                    <a:pt x="2676" y="298"/>
                  </a:lnTo>
                  <a:lnTo>
                    <a:pt x="2676" y="269"/>
                  </a:lnTo>
                  <a:lnTo>
                    <a:pt x="2648" y="269"/>
                  </a:lnTo>
                  <a:lnTo>
                    <a:pt x="2648" y="298"/>
                  </a:lnTo>
                  <a:lnTo>
                    <a:pt x="2648" y="298"/>
                  </a:lnTo>
                  <a:close/>
                  <a:moveTo>
                    <a:pt x="2648" y="390"/>
                  </a:moveTo>
                  <a:lnTo>
                    <a:pt x="2676" y="390"/>
                  </a:lnTo>
                  <a:lnTo>
                    <a:pt x="2676" y="357"/>
                  </a:lnTo>
                  <a:lnTo>
                    <a:pt x="2648" y="357"/>
                  </a:lnTo>
                  <a:lnTo>
                    <a:pt x="2648" y="390"/>
                  </a:lnTo>
                  <a:lnTo>
                    <a:pt x="2648" y="390"/>
                  </a:lnTo>
                  <a:close/>
                  <a:moveTo>
                    <a:pt x="2648" y="343"/>
                  </a:moveTo>
                  <a:lnTo>
                    <a:pt x="2676" y="343"/>
                  </a:lnTo>
                  <a:lnTo>
                    <a:pt x="2676" y="312"/>
                  </a:lnTo>
                  <a:lnTo>
                    <a:pt x="2648" y="312"/>
                  </a:lnTo>
                  <a:lnTo>
                    <a:pt x="2648" y="343"/>
                  </a:lnTo>
                  <a:lnTo>
                    <a:pt x="2648" y="343"/>
                  </a:lnTo>
                  <a:close/>
                  <a:moveTo>
                    <a:pt x="2648" y="480"/>
                  </a:moveTo>
                  <a:lnTo>
                    <a:pt x="2676" y="480"/>
                  </a:lnTo>
                  <a:lnTo>
                    <a:pt x="2676" y="449"/>
                  </a:lnTo>
                  <a:lnTo>
                    <a:pt x="2648" y="449"/>
                  </a:lnTo>
                  <a:lnTo>
                    <a:pt x="2648" y="480"/>
                  </a:lnTo>
                  <a:lnTo>
                    <a:pt x="2648" y="480"/>
                  </a:lnTo>
                  <a:close/>
                  <a:moveTo>
                    <a:pt x="2648" y="435"/>
                  </a:moveTo>
                  <a:lnTo>
                    <a:pt x="2676" y="435"/>
                  </a:lnTo>
                  <a:lnTo>
                    <a:pt x="2676" y="402"/>
                  </a:lnTo>
                  <a:lnTo>
                    <a:pt x="2648" y="402"/>
                  </a:lnTo>
                  <a:lnTo>
                    <a:pt x="2648" y="435"/>
                  </a:lnTo>
                  <a:lnTo>
                    <a:pt x="2648" y="435"/>
                  </a:lnTo>
                  <a:close/>
                  <a:moveTo>
                    <a:pt x="2648" y="567"/>
                  </a:moveTo>
                  <a:lnTo>
                    <a:pt x="2676" y="567"/>
                  </a:lnTo>
                  <a:lnTo>
                    <a:pt x="2676" y="539"/>
                  </a:lnTo>
                  <a:lnTo>
                    <a:pt x="2648" y="539"/>
                  </a:lnTo>
                  <a:lnTo>
                    <a:pt x="2648" y="567"/>
                  </a:lnTo>
                  <a:lnTo>
                    <a:pt x="2648" y="567"/>
                  </a:lnTo>
                  <a:close/>
                  <a:moveTo>
                    <a:pt x="2648" y="522"/>
                  </a:moveTo>
                  <a:lnTo>
                    <a:pt x="2676" y="522"/>
                  </a:lnTo>
                  <a:lnTo>
                    <a:pt x="2676" y="494"/>
                  </a:lnTo>
                  <a:lnTo>
                    <a:pt x="2648" y="494"/>
                  </a:lnTo>
                  <a:lnTo>
                    <a:pt x="2648" y="522"/>
                  </a:lnTo>
                  <a:lnTo>
                    <a:pt x="2648" y="522"/>
                  </a:lnTo>
                  <a:close/>
                  <a:moveTo>
                    <a:pt x="2648" y="659"/>
                  </a:moveTo>
                  <a:lnTo>
                    <a:pt x="2676" y="659"/>
                  </a:lnTo>
                  <a:lnTo>
                    <a:pt x="2676" y="626"/>
                  </a:lnTo>
                  <a:lnTo>
                    <a:pt x="2648" y="626"/>
                  </a:lnTo>
                  <a:lnTo>
                    <a:pt x="2648" y="659"/>
                  </a:lnTo>
                  <a:lnTo>
                    <a:pt x="2648" y="659"/>
                  </a:lnTo>
                  <a:close/>
                  <a:moveTo>
                    <a:pt x="2648" y="749"/>
                  </a:moveTo>
                  <a:lnTo>
                    <a:pt x="2676" y="749"/>
                  </a:lnTo>
                  <a:lnTo>
                    <a:pt x="2676" y="716"/>
                  </a:lnTo>
                  <a:lnTo>
                    <a:pt x="2648" y="716"/>
                  </a:lnTo>
                  <a:lnTo>
                    <a:pt x="2648" y="749"/>
                  </a:lnTo>
                  <a:lnTo>
                    <a:pt x="2648" y="749"/>
                  </a:lnTo>
                  <a:close/>
                  <a:moveTo>
                    <a:pt x="2648" y="704"/>
                  </a:moveTo>
                  <a:lnTo>
                    <a:pt x="2676" y="704"/>
                  </a:lnTo>
                  <a:lnTo>
                    <a:pt x="2676" y="671"/>
                  </a:lnTo>
                  <a:lnTo>
                    <a:pt x="2648" y="671"/>
                  </a:lnTo>
                  <a:lnTo>
                    <a:pt x="2648" y="704"/>
                  </a:lnTo>
                  <a:lnTo>
                    <a:pt x="2648" y="704"/>
                  </a:lnTo>
                  <a:close/>
                  <a:moveTo>
                    <a:pt x="2648" y="836"/>
                  </a:moveTo>
                  <a:lnTo>
                    <a:pt x="2676" y="836"/>
                  </a:lnTo>
                  <a:lnTo>
                    <a:pt x="2676" y="808"/>
                  </a:lnTo>
                  <a:lnTo>
                    <a:pt x="2648" y="808"/>
                  </a:lnTo>
                  <a:lnTo>
                    <a:pt x="2648" y="836"/>
                  </a:lnTo>
                  <a:lnTo>
                    <a:pt x="2648" y="836"/>
                  </a:lnTo>
                  <a:close/>
                  <a:moveTo>
                    <a:pt x="2648" y="926"/>
                  </a:moveTo>
                  <a:lnTo>
                    <a:pt x="2676" y="926"/>
                  </a:lnTo>
                  <a:lnTo>
                    <a:pt x="2676" y="895"/>
                  </a:lnTo>
                  <a:lnTo>
                    <a:pt x="2648" y="895"/>
                  </a:lnTo>
                  <a:lnTo>
                    <a:pt x="2648" y="926"/>
                  </a:lnTo>
                  <a:lnTo>
                    <a:pt x="2648" y="926"/>
                  </a:lnTo>
                  <a:close/>
                  <a:moveTo>
                    <a:pt x="2648" y="881"/>
                  </a:moveTo>
                  <a:lnTo>
                    <a:pt x="2676" y="881"/>
                  </a:lnTo>
                  <a:lnTo>
                    <a:pt x="2676" y="850"/>
                  </a:lnTo>
                  <a:lnTo>
                    <a:pt x="2648" y="850"/>
                  </a:lnTo>
                  <a:lnTo>
                    <a:pt x="2648" y="881"/>
                  </a:lnTo>
                  <a:lnTo>
                    <a:pt x="2648" y="881"/>
                  </a:lnTo>
                  <a:close/>
                  <a:moveTo>
                    <a:pt x="2648" y="1018"/>
                  </a:moveTo>
                  <a:lnTo>
                    <a:pt x="2676" y="1018"/>
                  </a:lnTo>
                  <a:lnTo>
                    <a:pt x="2676" y="985"/>
                  </a:lnTo>
                  <a:lnTo>
                    <a:pt x="2648" y="985"/>
                  </a:lnTo>
                  <a:lnTo>
                    <a:pt x="2648" y="1018"/>
                  </a:lnTo>
                  <a:lnTo>
                    <a:pt x="2648" y="1018"/>
                  </a:lnTo>
                  <a:close/>
                  <a:moveTo>
                    <a:pt x="2648" y="973"/>
                  </a:moveTo>
                  <a:lnTo>
                    <a:pt x="2676" y="973"/>
                  </a:lnTo>
                  <a:lnTo>
                    <a:pt x="2676" y="940"/>
                  </a:lnTo>
                  <a:lnTo>
                    <a:pt x="2648" y="940"/>
                  </a:lnTo>
                  <a:lnTo>
                    <a:pt x="2648" y="973"/>
                  </a:lnTo>
                  <a:lnTo>
                    <a:pt x="2648" y="973"/>
                  </a:lnTo>
                  <a:close/>
                  <a:moveTo>
                    <a:pt x="2648" y="1105"/>
                  </a:moveTo>
                  <a:lnTo>
                    <a:pt x="2676" y="1105"/>
                  </a:lnTo>
                  <a:lnTo>
                    <a:pt x="2676" y="1077"/>
                  </a:lnTo>
                  <a:lnTo>
                    <a:pt x="2648" y="1077"/>
                  </a:lnTo>
                  <a:lnTo>
                    <a:pt x="2648" y="1105"/>
                  </a:lnTo>
                  <a:lnTo>
                    <a:pt x="2648" y="1105"/>
                  </a:lnTo>
                  <a:close/>
                  <a:moveTo>
                    <a:pt x="2648" y="1061"/>
                  </a:moveTo>
                  <a:lnTo>
                    <a:pt x="2676" y="1061"/>
                  </a:lnTo>
                  <a:lnTo>
                    <a:pt x="2676" y="1032"/>
                  </a:lnTo>
                  <a:lnTo>
                    <a:pt x="2648" y="1032"/>
                  </a:lnTo>
                  <a:lnTo>
                    <a:pt x="2648" y="1061"/>
                  </a:lnTo>
                  <a:lnTo>
                    <a:pt x="2648" y="1061"/>
                  </a:lnTo>
                  <a:close/>
                  <a:moveTo>
                    <a:pt x="2648" y="1195"/>
                  </a:moveTo>
                  <a:lnTo>
                    <a:pt x="2676" y="1195"/>
                  </a:lnTo>
                  <a:lnTo>
                    <a:pt x="2676" y="1165"/>
                  </a:lnTo>
                  <a:lnTo>
                    <a:pt x="2648" y="1165"/>
                  </a:lnTo>
                  <a:lnTo>
                    <a:pt x="2648" y="1195"/>
                  </a:lnTo>
                  <a:lnTo>
                    <a:pt x="2648" y="1195"/>
                  </a:lnTo>
                  <a:close/>
                  <a:moveTo>
                    <a:pt x="2648" y="1150"/>
                  </a:moveTo>
                  <a:lnTo>
                    <a:pt x="2676" y="1150"/>
                  </a:lnTo>
                  <a:lnTo>
                    <a:pt x="2676" y="1120"/>
                  </a:lnTo>
                  <a:lnTo>
                    <a:pt x="2648" y="1120"/>
                  </a:lnTo>
                  <a:lnTo>
                    <a:pt x="2648" y="1150"/>
                  </a:lnTo>
                  <a:lnTo>
                    <a:pt x="2648" y="1150"/>
                  </a:lnTo>
                  <a:close/>
                  <a:moveTo>
                    <a:pt x="2648" y="1240"/>
                  </a:moveTo>
                  <a:lnTo>
                    <a:pt x="2676" y="1240"/>
                  </a:lnTo>
                  <a:lnTo>
                    <a:pt x="2676" y="1209"/>
                  </a:lnTo>
                  <a:lnTo>
                    <a:pt x="2648" y="1209"/>
                  </a:lnTo>
                  <a:lnTo>
                    <a:pt x="2648" y="1240"/>
                  </a:lnTo>
                  <a:lnTo>
                    <a:pt x="2648" y="1240"/>
                  </a:lnTo>
                  <a:close/>
                  <a:moveTo>
                    <a:pt x="2648" y="1287"/>
                  </a:moveTo>
                  <a:lnTo>
                    <a:pt x="2676" y="1287"/>
                  </a:lnTo>
                  <a:lnTo>
                    <a:pt x="2676" y="1254"/>
                  </a:lnTo>
                  <a:lnTo>
                    <a:pt x="2648" y="1254"/>
                  </a:lnTo>
                  <a:lnTo>
                    <a:pt x="2648" y="1287"/>
                  </a:lnTo>
                  <a:lnTo>
                    <a:pt x="2648" y="1287"/>
                  </a:lnTo>
                  <a:close/>
                  <a:moveTo>
                    <a:pt x="2648" y="1330"/>
                  </a:moveTo>
                  <a:lnTo>
                    <a:pt x="2676" y="1330"/>
                  </a:lnTo>
                  <a:lnTo>
                    <a:pt x="2676" y="1299"/>
                  </a:lnTo>
                  <a:lnTo>
                    <a:pt x="2648" y="1299"/>
                  </a:lnTo>
                  <a:lnTo>
                    <a:pt x="2648" y="1330"/>
                  </a:lnTo>
                  <a:lnTo>
                    <a:pt x="2648" y="1330"/>
                  </a:lnTo>
                  <a:close/>
                  <a:moveTo>
                    <a:pt x="2648" y="1375"/>
                  </a:moveTo>
                  <a:lnTo>
                    <a:pt x="2676" y="1375"/>
                  </a:lnTo>
                  <a:lnTo>
                    <a:pt x="2676" y="1346"/>
                  </a:lnTo>
                  <a:lnTo>
                    <a:pt x="2648" y="1346"/>
                  </a:lnTo>
                  <a:lnTo>
                    <a:pt x="2648" y="1375"/>
                  </a:lnTo>
                  <a:lnTo>
                    <a:pt x="2648" y="1375"/>
                  </a:lnTo>
                  <a:close/>
                  <a:moveTo>
                    <a:pt x="2648" y="1420"/>
                  </a:moveTo>
                  <a:lnTo>
                    <a:pt x="2676" y="1420"/>
                  </a:lnTo>
                  <a:lnTo>
                    <a:pt x="2676" y="1389"/>
                  </a:lnTo>
                  <a:lnTo>
                    <a:pt x="2648" y="1389"/>
                  </a:lnTo>
                  <a:lnTo>
                    <a:pt x="2648" y="1420"/>
                  </a:lnTo>
                  <a:lnTo>
                    <a:pt x="2648" y="1420"/>
                  </a:lnTo>
                  <a:close/>
                  <a:moveTo>
                    <a:pt x="2648" y="1465"/>
                  </a:moveTo>
                  <a:lnTo>
                    <a:pt x="2676" y="1465"/>
                  </a:lnTo>
                  <a:lnTo>
                    <a:pt x="2676" y="1434"/>
                  </a:lnTo>
                  <a:lnTo>
                    <a:pt x="2648" y="1434"/>
                  </a:lnTo>
                  <a:lnTo>
                    <a:pt x="2648" y="1465"/>
                  </a:lnTo>
                  <a:lnTo>
                    <a:pt x="2648" y="1465"/>
                  </a:lnTo>
                  <a:close/>
                  <a:moveTo>
                    <a:pt x="2648" y="1509"/>
                  </a:moveTo>
                  <a:lnTo>
                    <a:pt x="2676" y="1509"/>
                  </a:lnTo>
                  <a:lnTo>
                    <a:pt x="2676" y="1479"/>
                  </a:lnTo>
                  <a:lnTo>
                    <a:pt x="2648" y="1479"/>
                  </a:lnTo>
                  <a:lnTo>
                    <a:pt x="2648" y="1509"/>
                  </a:lnTo>
                  <a:lnTo>
                    <a:pt x="2648" y="1509"/>
                  </a:lnTo>
                  <a:close/>
                  <a:moveTo>
                    <a:pt x="2648" y="1557"/>
                  </a:moveTo>
                  <a:lnTo>
                    <a:pt x="2676" y="1557"/>
                  </a:lnTo>
                  <a:lnTo>
                    <a:pt x="2676" y="1524"/>
                  </a:lnTo>
                  <a:lnTo>
                    <a:pt x="2648" y="1524"/>
                  </a:lnTo>
                  <a:lnTo>
                    <a:pt x="2648" y="1557"/>
                  </a:lnTo>
                  <a:lnTo>
                    <a:pt x="2648" y="1557"/>
                  </a:lnTo>
                  <a:close/>
                  <a:moveTo>
                    <a:pt x="2648" y="1599"/>
                  </a:moveTo>
                  <a:lnTo>
                    <a:pt x="2676" y="1599"/>
                  </a:lnTo>
                  <a:lnTo>
                    <a:pt x="2676" y="1568"/>
                  </a:lnTo>
                  <a:lnTo>
                    <a:pt x="2648" y="1568"/>
                  </a:lnTo>
                  <a:lnTo>
                    <a:pt x="2648" y="1599"/>
                  </a:lnTo>
                  <a:lnTo>
                    <a:pt x="2648" y="1599"/>
                  </a:lnTo>
                  <a:close/>
                  <a:moveTo>
                    <a:pt x="2648" y="1644"/>
                  </a:moveTo>
                  <a:lnTo>
                    <a:pt x="2676" y="1644"/>
                  </a:lnTo>
                  <a:lnTo>
                    <a:pt x="2676" y="1611"/>
                  </a:lnTo>
                  <a:lnTo>
                    <a:pt x="2648" y="1611"/>
                  </a:lnTo>
                  <a:lnTo>
                    <a:pt x="2648" y="1644"/>
                  </a:lnTo>
                  <a:lnTo>
                    <a:pt x="2648" y="1644"/>
                  </a:lnTo>
                  <a:close/>
                  <a:moveTo>
                    <a:pt x="2648" y="1689"/>
                  </a:moveTo>
                  <a:lnTo>
                    <a:pt x="2676" y="1689"/>
                  </a:lnTo>
                  <a:lnTo>
                    <a:pt x="2676" y="1661"/>
                  </a:lnTo>
                  <a:lnTo>
                    <a:pt x="2648" y="1661"/>
                  </a:lnTo>
                  <a:lnTo>
                    <a:pt x="2648" y="1689"/>
                  </a:lnTo>
                  <a:lnTo>
                    <a:pt x="2648" y="1689"/>
                  </a:lnTo>
                  <a:close/>
                  <a:moveTo>
                    <a:pt x="2648" y="1734"/>
                  </a:moveTo>
                  <a:lnTo>
                    <a:pt x="2676" y="1734"/>
                  </a:lnTo>
                  <a:lnTo>
                    <a:pt x="2676" y="1703"/>
                  </a:lnTo>
                  <a:lnTo>
                    <a:pt x="2648" y="1703"/>
                  </a:lnTo>
                  <a:lnTo>
                    <a:pt x="2648" y="1734"/>
                  </a:lnTo>
                  <a:lnTo>
                    <a:pt x="2648" y="1734"/>
                  </a:lnTo>
                  <a:close/>
                  <a:moveTo>
                    <a:pt x="2648" y="1779"/>
                  </a:moveTo>
                  <a:lnTo>
                    <a:pt x="2676" y="1779"/>
                  </a:lnTo>
                  <a:lnTo>
                    <a:pt x="2676" y="1748"/>
                  </a:lnTo>
                  <a:lnTo>
                    <a:pt x="2648" y="1748"/>
                  </a:lnTo>
                  <a:lnTo>
                    <a:pt x="2648" y="1779"/>
                  </a:lnTo>
                  <a:lnTo>
                    <a:pt x="2648" y="1779"/>
                  </a:lnTo>
                  <a:close/>
                  <a:moveTo>
                    <a:pt x="2648" y="1821"/>
                  </a:moveTo>
                  <a:lnTo>
                    <a:pt x="2676" y="1821"/>
                  </a:lnTo>
                  <a:lnTo>
                    <a:pt x="2676" y="1793"/>
                  </a:lnTo>
                  <a:lnTo>
                    <a:pt x="2648" y="1793"/>
                  </a:lnTo>
                  <a:lnTo>
                    <a:pt x="2648" y="1821"/>
                  </a:lnTo>
                  <a:lnTo>
                    <a:pt x="2648" y="1821"/>
                  </a:lnTo>
                  <a:close/>
                  <a:moveTo>
                    <a:pt x="2648" y="1868"/>
                  </a:moveTo>
                  <a:lnTo>
                    <a:pt x="2676" y="1868"/>
                  </a:lnTo>
                  <a:lnTo>
                    <a:pt x="2676" y="1838"/>
                  </a:lnTo>
                  <a:lnTo>
                    <a:pt x="2648" y="1838"/>
                  </a:lnTo>
                  <a:lnTo>
                    <a:pt x="2648" y="1868"/>
                  </a:lnTo>
                  <a:lnTo>
                    <a:pt x="2648" y="1868"/>
                  </a:lnTo>
                  <a:close/>
                  <a:moveTo>
                    <a:pt x="2648" y="1913"/>
                  </a:moveTo>
                  <a:lnTo>
                    <a:pt x="2676" y="1913"/>
                  </a:lnTo>
                  <a:lnTo>
                    <a:pt x="2676" y="1880"/>
                  </a:lnTo>
                  <a:lnTo>
                    <a:pt x="2648" y="1880"/>
                  </a:lnTo>
                  <a:lnTo>
                    <a:pt x="2648" y="1913"/>
                  </a:lnTo>
                  <a:lnTo>
                    <a:pt x="2648" y="1913"/>
                  </a:lnTo>
                  <a:close/>
                  <a:moveTo>
                    <a:pt x="2693" y="208"/>
                  </a:moveTo>
                  <a:lnTo>
                    <a:pt x="2721" y="208"/>
                  </a:lnTo>
                  <a:lnTo>
                    <a:pt x="2721" y="180"/>
                  </a:lnTo>
                  <a:lnTo>
                    <a:pt x="2693" y="180"/>
                  </a:lnTo>
                  <a:lnTo>
                    <a:pt x="2693" y="208"/>
                  </a:lnTo>
                  <a:lnTo>
                    <a:pt x="2693" y="208"/>
                  </a:lnTo>
                  <a:close/>
                  <a:moveTo>
                    <a:pt x="2693" y="298"/>
                  </a:moveTo>
                  <a:lnTo>
                    <a:pt x="2721" y="298"/>
                  </a:lnTo>
                  <a:lnTo>
                    <a:pt x="2721" y="269"/>
                  </a:lnTo>
                  <a:lnTo>
                    <a:pt x="2693" y="269"/>
                  </a:lnTo>
                  <a:lnTo>
                    <a:pt x="2693" y="298"/>
                  </a:lnTo>
                  <a:lnTo>
                    <a:pt x="2693" y="298"/>
                  </a:lnTo>
                  <a:close/>
                  <a:moveTo>
                    <a:pt x="2693" y="390"/>
                  </a:moveTo>
                  <a:lnTo>
                    <a:pt x="2721" y="390"/>
                  </a:lnTo>
                  <a:lnTo>
                    <a:pt x="2721" y="357"/>
                  </a:lnTo>
                  <a:lnTo>
                    <a:pt x="2693" y="357"/>
                  </a:lnTo>
                  <a:lnTo>
                    <a:pt x="2693" y="390"/>
                  </a:lnTo>
                  <a:lnTo>
                    <a:pt x="2693" y="390"/>
                  </a:lnTo>
                  <a:close/>
                  <a:moveTo>
                    <a:pt x="2693" y="343"/>
                  </a:moveTo>
                  <a:lnTo>
                    <a:pt x="2721" y="343"/>
                  </a:lnTo>
                  <a:lnTo>
                    <a:pt x="2721" y="312"/>
                  </a:lnTo>
                  <a:lnTo>
                    <a:pt x="2693" y="312"/>
                  </a:lnTo>
                  <a:lnTo>
                    <a:pt x="2693" y="343"/>
                  </a:lnTo>
                  <a:lnTo>
                    <a:pt x="2693" y="343"/>
                  </a:lnTo>
                  <a:close/>
                  <a:moveTo>
                    <a:pt x="2693" y="480"/>
                  </a:moveTo>
                  <a:lnTo>
                    <a:pt x="2721" y="480"/>
                  </a:lnTo>
                  <a:lnTo>
                    <a:pt x="2721" y="449"/>
                  </a:lnTo>
                  <a:lnTo>
                    <a:pt x="2693" y="449"/>
                  </a:lnTo>
                  <a:lnTo>
                    <a:pt x="2693" y="480"/>
                  </a:lnTo>
                  <a:lnTo>
                    <a:pt x="2693" y="480"/>
                  </a:lnTo>
                  <a:close/>
                  <a:moveTo>
                    <a:pt x="2693" y="435"/>
                  </a:moveTo>
                  <a:lnTo>
                    <a:pt x="2721" y="435"/>
                  </a:lnTo>
                  <a:lnTo>
                    <a:pt x="2721" y="402"/>
                  </a:lnTo>
                  <a:lnTo>
                    <a:pt x="2693" y="402"/>
                  </a:lnTo>
                  <a:lnTo>
                    <a:pt x="2693" y="435"/>
                  </a:lnTo>
                  <a:lnTo>
                    <a:pt x="2693" y="435"/>
                  </a:lnTo>
                  <a:close/>
                  <a:moveTo>
                    <a:pt x="2693" y="567"/>
                  </a:moveTo>
                  <a:lnTo>
                    <a:pt x="2721" y="567"/>
                  </a:lnTo>
                  <a:lnTo>
                    <a:pt x="2721" y="539"/>
                  </a:lnTo>
                  <a:lnTo>
                    <a:pt x="2693" y="539"/>
                  </a:lnTo>
                  <a:lnTo>
                    <a:pt x="2693" y="567"/>
                  </a:lnTo>
                  <a:lnTo>
                    <a:pt x="2693" y="567"/>
                  </a:lnTo>
                  <a:close/>
                  <a:moveTo>
                    <a:pt x="2693" y="522"/>
                  </a:moveTo>
                  <a:lnTo>
                    <a:pt x="2721" y="522"/>
                  </a:lnTo>
                  <a:lnTo>
                    <a:pt x="2721" y="494"/>
                  </a:lnTo>
                  <a:lnTo>
                    <a:pt x="2693" y="494"/>
                  </a:lnTo>
                  <a:lnTo>
                    <a:pt x="2693" y="522"/>
                  </a:lnTo>
                  <a:lnTo>
                    <a:pt x="2693" y="522"/>
                  </a:lnTo>
                  <a:close/>
                  <a:moveTo>
                    <a:pt x="2693" y="659"/>
                  </a:moveTo>
                  <a:lnTo>
                    <a:pt x="2721" y="659"/>
                  </a:lnTo>
                  <a:lnTo>
                    <a:pt x="2721" y="626"/>
                  </a:lnTo>
                  <a:lnTo>
                    <a:pt x="2693" y="626"/>
                  </a:lnTo>
                  <a:lnTo>
                    <a:pt x="2693" y="659"/>
                  </a:lnTo>
                  <a:lnTo>
                    <a:pt x="2693" y="659"/>
                  </a:lnTo>
                  <a:close/>
                  <a:moveTo>
                    <a:pt x="2693" y="749"/>
                  </a:moveTo>
                  <a:lnTo>
                    <a:pt x="2721" y="749"/>
                  </a:lnTo>
                  <a:lnTo>
                    <a:pt x="2721" y="716"/>
                  </a:lnTo>
                  <a:lnTo>
                    <a:pt x="2693" y="716"/>
                  </a:lnTo>
                  <a:lnTo>
                    <a:pt x="2693" y="749"/>
                  </a:lnTo>
                  <a:lnTo>
                    <a:pt x="2693" y="749"/>
                  </a:lnTo>
                  <a:close/>
                  <a:moveTo>
                    <a:pt x="2693" y="704"/>
                  </a:moveTo>
                  <a:lnTo>
                    <a:pt x="2721" y="704"/>
                  </a:lnTo>
                  <a:lnTo>
                    <a:pt x="2721" y="671"/>
                  </a:lnTo>
                  <a:lnTo>
                    <a:pt x="2693" y="671"/>
                  </a:lnTo>
                  <a:lnTo>
                    <a:pt x="2693" y="704"/>
                  </a:lnTo>
                  <a:lnTo>
                    <a:pt x="2693" y="704"/>
                  </a:lnTo>
                  <a:close/>
                  <a:moveTo>
                    <a:pt x="2693" y="836"/>
                  </a:moveTo>
                  <a:lnTo>
                    <a:pt x="2721" y="836"/>
                  </a:lnTo>
                  <a:lnTo>
                    <a:pt x="2721" y="808"/>
                  </a:lnTo>
                  <a:lnTo>
                    <a:pt x="2693" y="808"/>
                  </a:lnTo>
                  <a:lnTo>
                    <a:pt x="2693" y="836"/>
                  </a:lnTo>
                  <a:lnTo>
                    <a:pt x="2693" y="836"/>
                  </a:lnTo>
                  <a:close/>
                  <a:moveTo>
                    <a:pt x="2693" y="926"/>
                  </a:moveTo>
                  <a:lnTo>
                    <a:pt x="2721" y="926"/>
                  </a:lnTo>
                  <a:lnTo>
                    <a:pt x="2721" y="895"/>
                  </a:lnTo>
                  <a:lnTo>
                    <a:pt x="2693" y="895"/>
                  </a:lnTo>
                  <a:lnTo>
                    <a:pt x="2693" y="926"/>
                  </a:lnTo>
                  <a:lnTo>
                    <a:pt x="2693" y="926"/>
                  </a:lnTo>
                  <a:close/>
                  <a:moveTo>
                    <a:pt x="2693" y="881"/>
                  </a:moveTo>
                  <a:lnTo>
                    <a:pt x="2721" y="881"/>
                  </a:lnTo>
                  <a:lnTo>
                    <a:pt x="2721" y="850"/>
                  </a:lnTo>
                  <a:lnTo>
                    <a:pt x="2693" y="850"/>
                  </a:lnTo>
                  <a:lnTo>
                    <a:pt x="2693" y="881"/>
                  </a:lnTo>
                  <a:lnTo>
                    <a:pt x="2693" y="881"/>
                  </a:lnTo>
                  <a:close/>
                  <a:moveTo>
                    <a:pt x="2693" y="1018"/>
                  </a:moveTo>
                  <a:lnTo>
                    <a:pt x="2721" y="1018"/>
                  </a:lnTo>
                  <a:lnTo>
                    <a:pt x="2721" y="985"/>
                  </a:lnTo>
                  <a:lnTo>
                    <a:pt x="2693" y="985"/>
                  </a:lnTo>
                  <a:lnTo>
                    <a:pt x="2693" y="1018"/>
                  </a:lnTo>
                  <a:lnTo>
                    <a:pt x="2693" y="1018"/>
                  </a:lnTo>
                  <a:close/>
                  <a:moveTo>
                    <a:pt x="2693" y="973"/>
                  </a:moveTo>
                  <a:lnTo>
                    <a:pt x="2721" y="973"/>
                  </a:lnTo>
                  <a:lnTo>
                    <a:pt x="2721" y="940"/>
                  </a:lnTo>
                  <a:lnTo>
                    <a:pt x="2693" y="940"/>
                  </a:lnTo>
                  <a:lnTo>
                    <a:pt x="2693" y="973"/>
                  </a:lnTo>
                  <a:lnTo>
                    <a:pt x="2693" y="973"/>
                  </a:lnTo>
                  <a:close/>
                  <a:moveTo>
                    <a:pt x="2693" y="1105"/>
                  </a:moveTo>
                  <a:lnTo>
                    <a:pt x="2721" y="1105"/>
                  </a:lnTo>
                  <a:lnTo>
                    <a:pt x="2721" y="1077"/>
                  </a:lnTo>
                  <a:lnTo>
                    <a:pt x="2693" y="1077"/>
                  </a:lnTo>
                  <a:lnTo>
                    <a:pt x="2693" y="1105"/>
                  </a:lnTo>
                  <a:lnTo>
                    <a:pt x="2693" y="1105"/>
                  </a:lnTo>
                  <a:close/>
                  <a:moveTo>
                    <a:pt x="2693" y="1061"/>
                  </a:moveTo>
                  <a:lnTo>
                    <a:pt x="2721" y="1061"/>
                  </a:lnTo>
                  <a:lnTo>
                    <a:pt x="2721" y="1032"/>
                  </a:lnTo>
                  <a:lnTo>
                    <a:pt x="2693" y="1032"/>
                  </a:lnTo>
                  <a:lnTo>
                    <a:pt x="2693" y="1061"/>
                  </a:lnTo>
                  <a:lnTo>
                    <a:pt x="2693" y="1061"/>
                  </a:lnTo>
                  <a:close/>
                  <a:moveTo>
                    <a:pt x="2693" y="1195"/>
                  </a:moveTo>
                  <a:lnTo>
                    <a:pt x="2721" y="1195"/>
                  </a:lnTo>
                  <a:lnTo>
                    <a:pt x="2721" y="1165"/>
                  </a:lnTo>
                  <a:lnTo>
                    <a:pt x="2693" y="1165"/>
                  </a:lnTo>
                  <a:lnTo>
                    <a:pt x="2693" y="1195"/>
                  </a:lnTo>
                  <a:lnTo>
                    <a:pt x="2693" y="1195"/>
                  </a:lnTo>
                  <a:close/>
                  <a:moveTo>
                    <a:pt x="2693" y="1150"/>
                  </a:moveTo>
                  <a:lnTo>
                    <a:pt x="2721" y="1150"/>
                  </a:lnTo>
                  <a:lnTo>
                    <a:pt x="2721" y="1120"/>
                  </a:lnTo>
                  <a:lnTo>
                    <a:pt x="2693" y="1120"/>
                  </a:lnTo>
                  <a:lnTo>
                    <a:pt x="2693" y="1150"/>
                  </a:lnTo>
                  <a:lnTo>
                    <a:pt x="2693" y="1150"/>
                  </a:lnTo>
                  <a:close/>
                  <a:moveTo>
                    <a:pt x="2693" y="1240"/>
                  </a:moveTo>
                  <a:lnTo>
                    <a:pt x="2721" y="1240"/>
                  </a:lnTo>
                  <a:lnTo>
                    <a:pt x="2721" y="1209"/>
                  </a:lnTo>
                  <a:lnTo>
                    <a:pt x="2693" y="1209"/>
                  </a:lnTo>
                  <a:lnTo>
                    <a:pt x="2693" y="1240"/>
                  </a:lnTo>
                  <a:lnTo>
                    <a:pt x="2693" y="1240"/>
                  </a:lnTo>
                  <a:close/>
                  <a:moveTo>
                    <a:pt x="2693" y="1287"/>
                  </a:moveTo>
                  <a:lnTo>
                    <a:pt x="2721" y="1287"/>
                  </a:lnTo>
                  <a:lnTo>
                    <a:pt x="2721" y="1254"/>
                  </a:lnTo>
                  <a:lnTo>
                    <a:pt x="2693" y="1254"/>
                  </a:lnTo>
                  <a:lnTo>
                    <a:pt x="2693" y="1287"/>
                  </a:lnTo>
                  <a:lnTo>
                    <a:pt x="2693" y="1287"/>
                  </a:lnTo>
                  <a:close/>
                  <a:moveTo>
                    <a:pt x="2693" y="1330"/>
                  </a:moveTo>
                  <a:lnTo>
                    <a:pt x="2721" y="1330"/>
                  </a:lnTo>
                  <a:lnTo>
                    <a:pt x="2721" y="1299"/>
                  </a:lnTo>
                  <a:lnTo>
                    <a:pt x="2693" y="1299"/>
                  </a:lnTo>
                  <a:lnTo>
                    <a:pt x="2693" y="1330"/>
                  </a:lnTo>
                  <a:lnTo>
                    <a:pt x="2693" y="1330"/>
                  </a:lnTo>
                  <a:close/>
                  <a:moveTo>
                    <a:pt x="2693" y="1375"/>
                  </a:moveTo>
                  <a:lnTo>
                    <a:pt x="2721" y="1375"/>
                  </a:lnTo>
                  <a:lnTo>
                    <a:pt x="2721" y="1346"/>
                  </a:lnTo>
                  <a:lnTo>
                    <a:pt x="2693" y="1346"/>
                  </a:lnTo>
                  <a:lnTo>
                    <a:pt x="2693" y="1375"/>
                  </a:lnTo>
                  <a:lnTo>
                    <a:pt x="2693" y="1375"/>
                  </a:lnTo>
                  <a:close/>
                  <a:moveTo>
                    <a:pt x="2693" y="1420"/>
                  </a:moveTo>
                  <a:lnTo>
                    <a:pt x="2721" y="1420"/>
                  </a:lnTo>
                  <a:lnTo>
                    <a:pt x="2721" y="1389"/>
                  </a:lnTo>
                  <a:lnTo>
                    <a:pt x="2693" y="1389"/>
                  </a:lnTo>
                  <a:lnTo>
                    <a:pt x="2693" y="1420"/>
                  </a:lnTo>
                  <a:lnTo>
                    <a:pt x="2693" y="1420"/>
                  </a:lnTo>
                  <a:close/>
                  <a:moveTo>
                    <a:pt x="2693" y="1465"/>
                  </a:moveTo>
                  <a:lnTo>
                    <a:pt x="2721" y="1465"/>
                  </a:lnTo>
                  <a:lnTo>
                    <a:pt x="2721" y="1434"/>
                  </a:lnTo>
                  <a:lnTo>
                    <a:pt x="2693" y="1434"/>
                  </a:lnTo>
                  <a:lnTo>
                    <a:pt x="2693" y="1465"/>
                  </a:lnTo>
                  <a:lnTo>
                    <a:pt x="2693" y="1465"/>
                  </a:lnTo>
                  <a:close/>
                  <a:moveTo>
                    <a:pt x="2693" y="1509"/>
                  </a:moveTo>
                  <a:lnTo>
                    <a:pt x="2721" y="1509"/>
                  </a:lnTo>
                  <a:lnTo>
                    <a:pt x="2721" y="1479"/>
                  </a:lnTo>
                  <a:lnTo>
                    <a:pt x="2693" y="1479"/>
                  </a:lnTo>
                  <a:lnTo>
                    <a:pt x="2693" y="1509"/>
                  </a:lnTo>
                  <a:lnTo>
                    <a:pt x="2693" y="1509"/>
                  </a:lnTo>
                  <a:close/>
                  <a:moveTo>
                    <a:pt x="2693" y="1557"/>
                  </a:moveTo>
                  <a:lnTo>
                    <a:pt x="2721" y="1557"/>
                  </a:lnTo>
                  <a:lnTo>
                    <a:pt x="2721" y="1524"/>
                  </a:lnTo>
                  <a:lnTo>
                    <a:pt x="2693" y="1524"/>
                  </a:lnTo>
                  <a:lnTo>
                    <a:pt x="2693" y="1557"/>
                  </a:lnTo>
                  <a:lnTo>
                    <a:pt x="2693" y="1557"/>
                  </a:lnTo>
                  <a:close/>
                  <a:moveTo>
                    <a:pt x="2693" y="1599"/>
                  </a:moveTo>
                  <a:lnTo>
                    <a:pt x="2721" y="1599"/>
                  </a:lnTo>
                  <a:lnTo>
                    <a:pt x="2721" y="1568"/>
                  </a:lnTo>
                  <a:lnTo>
                    <a:pt x="2693" y="1568"/>
                  </a:lnTo>
                  <a:lnTo>
                    <a:pt x="2693" y="1599"/>
                  </a:lnTo>
                  <a:lnTo>
                    <a:pt x="2693" y="1599"/>
                  </a:lnTo>
                  <a:close/>
                  <a:moveTo>
                    <a:pt x="2693" y="1644"/>
                  </a:moveTo>
                  <a:lnTo>
                    <a:pt x="2721" y="1644"/>
                  </a:lnTo>
                  <a:lnTo>
                    <a:pt x="2721" y="1611"/>
                  </a:lnTo>
                  <a:lnTo>
                    <a:pt x="2693" y="1611"/>
                  </a:lnTo>
                  <a:lnTo>
                    <a:pt x="2693" y="1644"/>
                  </a:lnTo>
                  <a:lnTo>
                    <a:pt x="2693" y="1644"/>
                  </a:lnTo>
                  <a:close/>
                  <a:moveTo>
                    <a:pt x="2693" y="1689"/>
                  </a:moveTo>
                  <a:lnTo>
                    <a:pt x="2721" y="1689"/>
                  </a:lnTo>
                  <a:lnTo>
                    <a:pt x="2721" y="1661"/>
                  </a:lnTo>
                  <a:lnTo>
                    <a:pt x="2693" y="1661"/>
                  </a:lnTo>
                  <a:lnTo>
                    <a:pt x="2693" y="1689"/>
                  </a:lnTo>
                  <a:lnTo>
                    <a:pt x="2693" y="1689"/>
                  </a:lnTo>
                  <a:close/>
                  <a:moveTo>
                    <a:pt x="2693" y="1734"/>
                  </a:moveTo>
                  <a:lnTo>
                    <a:pt x="2721" y="1734"/>
                  </a:lnTo>
                  <a:lnTo>
                    <a:pt x="2721" y="1703"/>
                  </a:lnTo>
                  <a:lnTo>
                    <a:pt x="2693" y="1703"/>
                  </a:lnTo>
                  <a:lnTo>
                    <a:pt x="2693" y="1734"/>
                  </a:lnTo>
                  <a:lnTo>
                    <a:pt x="2693" y="1734"/>
                  </a:lnTo>
                  <a:close/>
                  <a:moveTo>
                    <a:pt x="2693" y="1779"/>
                  </a:moveTo>
                  <a:lnTo>
                    <a:pt x="2721" y="1779"/>
                  </a:lnTo>
                  <a:lnTo>
                    <a:pt x="2721" y="1748"/>
                  </a:lnTo>
                  <a:lnTo>
                    <a:pt x="2693" y="1748"/>
                  </a:lnTo>
                  <a:lnTo>
                    <a:pt x="2693" y="1779"/>
                  </a:lnTo>
                  <a:lnTo>
                    <a:pt x="2693" y="1779"/>
                  </a:lnTo>
                  <a:close/>
                  <a:moveTo>
                    <a:pt x="2693" y="1821"/>
                  </a:moveTo>
                  <a:lnTo>
                    <a:pt x="2721" y="1821"/>
                  </a:lnTo>
                  <a:lnTo>
                    <a:pt x="2721" y="1793"/>
                  </a:lnTo>
                  <a:lnTo>
                    <a:pt x="2693" y="1793"/>
                  </a:lnTo>
                  <a:lnTo>
                    <a:pt x="2693" y="1821"/>
                  </a:lnTo>
                  <a:lnTo>
                    <a:pt x="2693" y="1821"/>
                  </a:lnTo>
                  <a:close/>
                  <a:moveTo>
                    <a:pt x="2693" y="1868"/>
                  </a:moveTo>
                  <a:lnTo>
                    <a:pt x="2721" y="1868"/>
                  </a:lnTo>
                  <a:lnTo>
                    <a:pt x="2721" y="1838"/>
                  </a:lnTo>
                  <a:lnTo>
                    <a:pt x="2693" y="1838"/>
                  </a:lnTo>
                  <a:lnTo>
                    <a:pt x="2693" y="1868"/>
                  </a:lnTo>
                  <a:lnTo>
                    <a:pt x="2693" y="1868"/>
                  </a:lnTo>
                  <a:close/>
                  <a:moveTo>
                    <a:pt x="2735" y="208"/>
                  </a:moveTo>
                  <a:lnTo>
                    <a:pt x="2768" y="208"/>
                  </a:lnTo>
                  <a:lnTo>
                    <a:pt x="2768" y="180"/>
                  </a:lnTo>
                  <a:lnTo>
                    <a:pt x="2735" y="180"/>
                  </a:lnTo>
                  <a:lnTo>
                    <a:pt x="2735" y="208"/>
                  </a:lnTo>
                  <a:lnTo>
                    <a:pt x="2735" y="208"/>
                  </a:lnTo>
                  <a:close/>
                  <a:moveTo>
                    <a:pt x="2735" y="298"/>
                  </a:moveTo>
                  <a:lnTo>
                    <a:pt x="2768" y="298"/>
                  </a:lnTo>
                  <a:lnTo>
                    <a:pt x="2768" y="269"/>
                  </a:lnTo>
                  <a:lnTo>
                    <a:pt x="2735" y="269"/>
                  </a:lnTo>
                  <a:lnTo>
                    <a:pt x="2735" y="298"/>
                  </a:lnTo>
                  <a:lnTo>
                    <a:pt x="2735" y="298"/>
                  </a:lnTo>
                  <a:close/>
                  <a:moveTo>
                    <a:pt x="2735" y="253"/>
                  </a:moveTo>
                  <a:lnTo>
                    <a:pt x="2768" y="253"/>
                  </a:lnTo>
                  <a:lnTo>
                    <a:pt x="2768" y="224"/>
                  </a:lnTo>
                  <a:lnTo>
                    <a:pt x="2735" y="224"/>
                  </a:lnTo>
                  <a:lnTo>
                    <a:pt x="2735" y="253"/>
                  </a:lnTo>
                  <a:lnTo>
                    <a:pt x="2735" y="253"/>
                  </a:lnTo>
                  <a:close/>
                  <a:moveTo>
                    <a:pt x="2735" y="390"/>
                  </a:moveTo>
                  <a:lnTo>
                    <a:pt x="2768" y="390"/>
                  </a:lnTo>
                  <a:lnTo>
                    <a:pt x="2768" y="357"/>
                  </a:lnTo>
                  <a:lnTo>
                    <a:pt x="2735" y="357"/>
                  </a:lnTo>
                  <a:lnTo>
                    <a:pt x="2735" y="390"/>
                  </a:lnTo>
                  <a:lnTo>
                    <a:pt x="2735" y="390"/>
                  </a:lnTo>
                  <a:close/>
                  <a:moveTo>
                    <a:pt x="2735" y="343"/>
                  </a:moveTo>
                  <a:lnTo>
                    <a:pt x="2768" y="343"/>
                  </a:lnTo>
                  <a:lnTo>
                    <a:pt x="2768" y="312"/>
                  </a:lnTo>
                  <a:lnTo>
                    <a:pt x="2735" y="312"/>
                  </a:lnTo>
                  <a:lnTo>
                    <a:pt x="2735" y="343"/>
                  </a:lnTo>
                  <a:lnTo>
                    <a:pt x="2735" y="343"/>
                  </a:lnTo>
                  <a:close/>
                  <a:moveTo>
                    <a:pt x="2735" y="480"/>
                  </a:moveTo>
                  <a:lnTo>
                    <a:pt x="2768" y="480"/>
                  </a:lnTo>
                  <a:lnTo>
                    <a:pt x="2768" y="449"/>
                  </a:lnTo>
                  <a:lnTo>
                    <a:pt x="2735" y="449"/>
                  </a:lnTo>
                  <a:lnTo>
                    <a:pt x="2735" y="480"/>
                  </a:lnTo>
                  <a:lnTo>
                    <a:pt x="2735" y="480"/>
                  </a:lnTo>
                  <a:close/>
                  <a:moveTo>
                    <a:pt x="2735" y="435"/>
                  </a:moveTo>
                  <a:lnTo>
                    <a:pt x="2768" y="435"/>
                  </a:lnTo>
                  <a:lnTo>
                    <a:pt x="2768" y="402"/>
                  </a:lnTo>
                  <a:lnTo>
                    <a:pt x="2735" y="402"/>
                  </a:lnTo>
                  <a:lnTo>
                    <a:pt x="2735" y="435"/>
                  </a:lnTo>
                  <a:lnTo>
                    <a:pt x="2735" y="435"/>
                  </a:lnTo>
                  <a:close/>
                  <a:moveTo>
                    <a:pt x="2735" y="522"/>
                  </a:moveTo>
                  <a:lnTo>
                    <a:pt x="2768" y="522"/>
                  </a:lnTo>
                  <a:lnTo>
                    <a:pt x="2768" y="494"/>
                  </a:lnTo>
                  <a:lnTo>
                    <a:pt x="2735" y="494"/>
                  </a:lnTo>
                  <a:lnTo>
                    <a:pt x="2735" y="522"/>
                  </a:lnTo>
                  <a:lnTo>
                    <a:pt x="2735" y="522"/>
                  </a:lnTo>
                  <a:close/>
                  <a:moveTo>
                    <a:pt x="2735" y="659"/>
                  </a:moveTo>
                  <a:lnTo>
                    <a:pt x="2768" y="659"/>
                  </a:lnTo>
                  <a:lnTo>
                    <a:pt x="2768" y="626"/>
                  </a:lnTo>
                  <a:lnTo>
                    <a:pt x="2735" y="626"/>
                  </a:lnTo>
                  <a:lnTo>
                    <a:pt x="2735" y="659"/>
                  </a:lnTo>
                  <a:lnTo>
                    <a:pt x="2735" y="659"/>
                  </a:lnTo>
                  <a:close/>
                  <a:moveTo>
                    <a:pt x="2735" y="749"/>
                  </a:moveTo>
                  <a:lnTo>
                    <a:pt x="2768" y="749"/>
                  </a:lnTo>
                  <a:lnTo>
                    <a:pt x="2768" y="716"/>
                  </a:lnTo>
                  <a:lnTo>
                    <a:pt x="2735" y="716"/>
                  </a:lnTo>
                  <a:lnTo>
                    <a:pt x="2735" y="749"/>
                  </a:lnTo>
                  <a:lnTo>
                    <a:pt x="2735" y="749"/>
                  </a:lnTo>
                  <a:close/>
                  <a:moveTo>
                    <a:pt x="2735" y="704"/>
                  </a:moveTo>
                  <a:lnTo>
                    <a:pt x="2768" y="704"/>
                  </a:lnTo>
                  <a:lnTo>
                    <a:pt x="2768" y="671"/>
                  </a:lnTo>
                  <a:lnTo>
                    <a:pt x="2735" y="671"/>
                  </a:lnTo>
                  <a:lnTo>
                    <a:pt x="2735" y="704"/>
                  </a:lnTo>
                  <a:lnTo>
                    <a:pt x="2735" y="704"/>
                  </a:lnTo>
                  <a:close/>
                  <a:moveTo>
                    <a:pt x="2735" y="836"/>
                  </a:moveTo>
                  <a:lnTo>
                    <a:pt x="2768" y="836"/>
                  </a:lnTo>
                  <a:lnTo>
                    <a:pt x="2768" y="808"/>
                  </a:lnTo>
                  <a:lnTo>
                    <a:pt x="2735" y="808"/>
                  </a:lnTo>
                  <a:lnTo>
                    <a:pt x="2735" y="836"/>
                  </a:lnTo>
                  <a:lnTo>
                    <a:pt x="2735" y="836"/>
                  </a:lnTo>
                  <a:close/>
                  <a:moveTo>
                    <a:pt x="2735" y="791"/>
                  </a:moveTo>
                  <a:lnTo>
                    <a:pt x="2768" y="791"/>
                  </a:lnTo>
                  <a:lnTo>
                    <a:pt x="2768" y="763"/>
                  </a:lnTo>
                  <a:lnTo>
                    <a:pt x="2735" y="763"/>
                  </a:lnTo>
                  <a:lnTo>
                    <a:pt x="2735" y="791"/>
                  </a:lnTo>
                  <a:lnTo>
                    <a:pt x="2735" y="791"/>
                  </a:lnTo>
                  <a:close/>
                  <a:moveTo>
                    <a:pt x="2735" y="881"/>
                  </a:moveTo>
                  <a:lnTo>
                    <a:pt x="2768" y="881"/>
                  </a:lnTo>
                  <a:lnTo>
                    <a:pt x="2768" y="850"/>
                  </a:lnTo>
                  <a:lnTo>
                    <a:pt x="2735" y="850"/>
                  </a:lnTo>
                  <a:lnTo>
                    <a:pt x="2735" y="881"/>
                  </a:lnTo>
                  <a:lnTo>
                    <a:pt x="2735" y="881"/>
                  </a:lnTo>
                  <a:close/>
                  <a:moveTo>
                    <a:pt x="2735" y="1018"/>
                  </a:moveTo>
                  <a:lnTo>
                    <a:pt x="2768" y="1018"/>
                  </a:lnTo>
                  <a:lnTo>
                    <a:pt x="2768" y="985"/>
                  </a:lnTo>
                  <a:lnTo>
                    <a:pt x="2735" y="985"/>
                  </a:lnTo>
                  <a:lnTo>
                    <a:pt x="2735" y="1018"/>
                  </a:lnTo>
                  <a:lnTo>
                    <a:pt x="2735" y="1018"/>
                  </a:lnTo>
                  <a:close/>
                  <a:moveTo>
                    <a:pt x="2735" y="973"/>
                  </a:moveTo>
                  <a:lnTo>
                    <a:pt x="2768" y="973"/>
                  </a:lnTo>
                  <a:lnTo>
                    <a:pt x="2768" y="940"/>
                  </a:lnTo>
                  <a:lnTo>
                    <a:pt x="2735" y="940"/>
                  </a:lnTo>
                  <a:lnTo>
                    <a:pt x="2735" y="973"/>
                  </a:lnTo>
                  <a:lnTo>
                    <a:pt x="2735" y="973"/>
                  </a:lnTo>
                  <a:close/>
                  <a:moveTo>
                    <a:pt x="2735" y="1105"/>
                  </a:moveTo>
                  <a:lnTo>
                    <a:pt x="2768" y="1105"/>
                  </a:lnTo>
                  <a:lnTo>
                    <a:pt x="2768" y="1077"/>
                  </a:lnTo>
                  <a:lnTo>
                    <a:pt x="2735" y="1077"/>
                  </a:lnTo>
                  <a:lnTo>
                    <a:pt x="2735" y="1105"/>
                  </a:lnTo>
                  <a:lnTo>
                    <a:pt x="2735" y="1105"/>
                  </a:lnTo>
                  <a:close/>
                  <a:moveTo>
                    <a:pt x="2735" y="1061"/>
                  </a:moveTo>
                  <a:lnTo>
                    <a:pt x="2768" y="1061"/>
                  </a:lnTo>
                  <a:lnTo>
                    <a:pt x="2768" y="1032"/>
                  </a:lnTo>
                  <a:lnTo>
                    <a:pt x="2735" y="1032"/>
                  </a:lnTo>
                  <a:lnTo>
                    <a:pt x="2735" y="1061"/>
                  </a:lnTo>
                  <a:lnTo>
                    <a:pt x="2735" y="1061"/>
                  </a:lnTo>
                  <a:close/>
                  <a:moveTo>
                    <a:pt x="2735" y="1195"/>
                  </a:moveTo>
                  <a:lnTo>
                    <a:pt x="2768" y="1195"/>
                  </a:lnTo>
                  <a:lnTo>
                    <a:pt x="2768" y="1165"/>
                  </a:lnTo>
                  <a:lnTo>
                    <a:pt x="2735" y="1165"/>
                  </a:lnTo>
                  <a:lnTo>
                    <a:pt x="2735" y="1195"/>
                  </a:lnTo>
                  <a:lnTo>
                    <a:pt x="2735" y="1195"/>
                  </a:lnTo>
                  <a:close/>
                  <a:moveTo>
                    <a:pt x="2735" y="1150"/>
                  </a:moveTo>
                  <a:lnTo>
                    <a:pt x="2768" y="1150"/>
                  </a:lnTo>
                  <a:lnTo>
                    <a:pt x="2768" y="1120"/>
                  </a:lnTo>
                  <a:lnTo>
                    <a:pt x="2735" y="1120"/>
                  </a:lnTo>
                  <a:lnTo>
                    <a:pt x="2735" y="1150"/>
                  </a:lnTo>
                  <a:lnTo>
                    <a:pt x="2735" y="1150"/>
                  </a:lnTo>
                  <a:close/>
                  <a:moveTo>
                    <a:pt x="2735" y="1240"/>
                  </a:moveTo>
                  <a:lnTo>
                    <a:pt x="2768" y="1240"/>
                  </a:lnTo>
                  <a:lnTo>
                    <a:pt x="2768" y="1209"/>
                  </a:lnTo>
                  <a:lnTo>
                    <a:pt x="2735" y="1209"/>
                  </a:lnTo>
                  <a:lnTo>
                    <a:pt x="2735" y="1240"/>
                  </a:lnTo>
                  <a:lnTo>
                    <a:pt x="2735" y="1240"/>
                  </a:lnTo>
                  <a:close/>
                  <a:moveTo>
                    <a:pt x="2735" y="1287"/>
                  </a:moveTo>
                  <a:lnTo>
                    <a:pt x="2768" y="1287"/>
                  </a:lnTo>
                  <a:lnTo>
                    <a:pt x="2768" y="1254"/>
                  </a:lnTo>
                  <a:lnTo>
                    <a:pt x="2735" y="1254"/>
                  </a:lnTo>
                  <a:lnTo>
                    <a:pt x="2735" y="1287"/>
                  </a:lnTo>
                  <a:lnTo>
                    <a:pt x="2735" y="1287"/>
                  </a:lnTo>
                  <a:close/>
                  <a:moveTo>
                    <a:pt x="2735" y="1330"/>
                  </a:moveTo>
                  <a:lnTo>
                    <a:pt x="2768" y="1330"/>
                  </a:lnTo>
                  <a:lnTo>
                    <a:pt x="2768" y="1299"/>
                  </a:lnTo>
                  <a:lnTo>
                    <a:pt x="2735" y="1299"/>
                  </a:lnTo>
                  <a:lnTo>
                    <a:pt x="2735" y="1330"/>
                  </a:lnTo>
                  <a:lnTo>
                    <a:pt x="2735" y="1330"/>
                  </a:lnTo>
                  <a:close/>
                  <a:moveTo>
                    <a:pt x="2735" y="1375"/>
                  </a:moveTo>
                  <a:lnTo>
                    <a:pt x="2768" y="1375"/>
                  </a:lnTo>
                  <a:lnTo>
                    <a:pt x="2768" y="1346"/>
                  </a:lnTo>
                  <a:lnTo>
                    <a:pt x="2735" y="1346"/>
                  </a:lnTo>
                  <a:lnTo>
                    <a:pt x="2735" y="1375"/>
                  </a:lnTo>
                  <a:lnTo>
                    <a:pt x="2735" y="1375"/>
                  </a:lnTo>
                  <a:close/>
                  <a:moveTo>
                    <a:pt x="2735" y="1420"/>
                  </a:moveTo>
                  <a:lnTo>
                    <a:pt x="2768" y="1420"/>
                  </a:lnTo>
                  <a:lnTo>
                    <a:pt x="2768" y="1389"/>
                  </a:lnTo>
                  <a:lnTo>
                    <a:pt x="2735" y="1389"/>
                  </a:lnTo>
                  <a:lnTo>
                    <a:pt x="2735" y="1420"/>
                  </a:lnTo>
                  <a:lnTo>
                    <a:pt x="2735" y="1420"/>
                  </a:lnTo>
                  <a:close/>
                  <a:moveTo>
                    <a:pt x="2735" y="1465"/>
                  </a:moveTo>
                  <a:lnTo>
                    <a:pt x="2768" y="1465"/>
                  </a:lnTo>
                  <a:lnTo>
                    <a:pt x="2768" y="1434"/>
                  </a:lnTo>
                  <a:lnTo>
                    <a:pt x="2735" y="1434"/>
                  </a:lnTo>
                  <a:lnTo>
                    <a:pt x="2735" y="1465"/>
                  </a:lnTo>
                  <a:lnTo>
                    <a:pt x="2735" y="1465"/>
                  </a:lnTo>
                  <a:close/>
                  <a:moveTo>
                    <a:pt x="2735" y="1509"/>
                  </a:moveTo>
                  <a:lnTo>
                    <a:pt x="2768" y="1509"/>
                  </a:lnTo>
                  <a:lnTo>
                    <a:pt x="2768" y="1479"/>
                  </a:lnTo>
                  <a:lnTo>
                    <a:pt x="2735" y="1479"/>
                  </a:lnTo>
                  <a:lnTo>
                    <a:pt x="2735" y="1509"/>
                  </a:lnTo>
                  <a:lnTo>
                    <a:pt x="2735" y="1509"/>
                  </a:lnTo>
                  <a:close/>
                  <a:moveTo>
                    <a:pt x="2735" y="1557"/>
                  </a:moveTo>
                  <a:lnTo>
                    <a:pt x="2768" y="1557"/>
                  </a:lnTo>
                  <a:lnTo>
                    <a:pt x="2768" y="1524"/>
                  </a:lnTo>
                  <a:lnTo>
                    <a:pt x="2735" y="1524"/>
                  </a:lnTo>
                  <a:lnTo>
                    <a:pt x="2735" y="1557"/>
                  </a:lnTo>
                  <a:lnTo>
                    <a:pt x="2735" y="1557"/>
                  </a:lnTo>
                  <a:close/>
                  <a:moveTo>
                    <a:pt x="2735" y="1599"/>
                  </a:moveTo>
                  <a:lnTo>
                    <a:pt x="2768" y="1599"/>
                  </a:lnTo>
                  <a:lnTo>
                    <a:pt x="2768" y="1568"/>
                  </a:lnTo>
                  <a:lnTo>
                    <a:pt x="2735" y="1568"/>
                  </a:lnTo>
                  <a:lnTo>
                    <a:pt x="2735" y="1599"/>
                  </a:lnTo>
                  <a:lnTo>
                    <a:pt x="2735" y="1599"/>
                  </a:lnTo>
                  <a:close/>
                  <a:moveTo>
                    <a:pt x="2735" y="1644"/>
                  </a:moveTo>
                  <a:lnTo>
                    <a:pt x="2768" y="1644"/>
                  </a:lnTo>
                  <a:lnTo>
                    <a:pt x="2768" y="1611"/>
                  </a:lnTo>
                  <a:lnTo>
                    <a:pt x="2735" y="1611"/>
                  </a:lnTo>
                  <a:lnTo>
                    <a:pt x="2735" y="1644"/>
                  </a:lnTo>
                  <a:lnTo>
                    <a:pt x="2735" y="1644"/>
                  </a:lnTo>
                  <a:close/>
                  <a:moveTo>
                    <a:pt x="2735" y="1689"/>
                  </a:moveTo>
                  <a:lnTo>
                    <a:pt x="2768" y="1689"/>
                  </a:lnTo>
                  <a:lnTo>
                    <a:pt x="2768" y="1661"/>
                  </a:lnTo>
                  <a:lnTo>
                    <a:pt x="2735" y="1661"/>
                  </a:lnTo>
                  <a:lnTo>
                    <a:pt x="2735" y="1689"/>
                  </a:lnTo>
                  <a:lnTo>
                    <a:pt x="2735" y="1689"/>
                  </a:lnTo>
                  <a:close/>
                  <a:moveTo>
                    <a:pt x="2735" y="1734"/>
                  </a:moveTo>
                  <a:lnTo>
                    <a:pt x="2768" y="1734"/>
                  </a:lnTo>
                  <a:lnTo>
                    <a:pt x="2768" y="1703"/>
                  </a:lnTo>
                  <a:lnTo>
                    <a:pt x="2735" y="1703"/>
                  </a:lnTo>
                  <a:lnTo>
                    <a:pt x="2735" y="1734"/>
                  </a:lnTo>
                  <a:lnTo>
                    <a:pt x="2735" y="1734"/>
                  </a:lnTo>
                  <a:close/>
                  <a:moveTo>
                    <a:pt x="2735" y="1779"/>
                  </a:moveTo>
                  <a:lnTo>
                    <a:pt x="2768" y="1779"/>
                  </a:lnTo>
                  <a:lnTo>
                    <a:pt x="2768" y="1748"/>
                  </a:lnTo>
                  <a:lnTo>
                    <a:pt x="2735" y="1748"/>
                  </a:lnTo>
                  <a:lnTo>
                    <a:pt x="2735" y="1779"/>
                  </a:lnTo>
                  <a:lnTo>
                    <a:pt x="2735" y="1779"/>
                  </a:lnTo>
                  <a:close/>
                  <a:moveTo>
                    <a:pt x="2780" y="298"/>
                  </a:moveTo>
                  <a:lnTo>
                    <a:pt x="2813" y="298"/>
                  </a:lnTo>
                  <a:lnTo>
                    <a:pt x="2813" y="269"/>
                  </a:lnTo>
                  <a:lnTo>
                    <a:pt x="2780" y="269"/>
                  </a:lnTo>
                  <a:lnTo>
                    <a:pt x="2780" y="298"/>
                  </a:lnTo>
                  <a:lnTo>
                    <a:pt x="2780" y="298"/>
                  </a:lnTo>
                  <a:close/>
                  <a:moveTo>
                    <a:pt x="2780" y="253"/>
                  </a:moveTo>
                  <a:lnTo>
                    <a:pt x="2813" y="253"/>
                  </a:lnTo>
                  <a:lnTo>
                    <a:pt x="2813" y="224"/>
                  </a:lnTo>
                  <a:lnTo>
                    <a:pt x="2780" y="224"/>
                  </a:lnTo>
                  <a:lnTo>
                    <a:pt x="2780" y="253"/>
                  </a:lnTo>
                  <a:lnTo>
                    <a:pt x="2780" y="253"/>
                  </a:lnTo>
                  <a:close/>
                  <a:moveTo>
                    <a:pt x="2780" y="390"/>
                  </a:moveTo>
                  <a:lnTo>
                    <a:pt x="2813" y="390"/>
                  </a:lnTo>
                  <a:lnTo>
                    <a:pt x="2813" y="357"/>
                  </a:lnTo>
                  <a:lnTo>
                    <a:pt x="2780" y="357"/>
                  </a:lnTo>
                  <a:lnTo>
                    <a:pt x="2780" y="390"/>
                  </a:lnTo>
                  <a:lnTo>
                    <a:pt x="2780" y="390"/>
                  </a:lnTo>
                  <a:close/>
                  <a:moveTo>
                    <a:pt x="2780" y="343"/>
                  </a:moveTo>
                  <a:lnTo>
                    <a:pt x="2813" y="343"/>
                  </a:lnTo>
                  <a:lnTo>
                    <a:pt x="2813" y="312"/>
                  </a:lnTo>
                  <a:lnTo>
                    <a:pt x="2780" y="312"/>
                  </a:lnTo>
                  <a:lnTo>
                    <a:pt x="2780" y="343"/>
                  </a:lnTo>
                  <a:lnTo>
                    <a:pt x="2780" y="343"/>
                  </a:lnTo>
                  <a:close/>
                  <a:moveTo>
                    <a:pt x="2780" y="480"/>
                  </a:moveTo>
                  <a:lnTo>
                    <a:pt x="2813" y="480"/>
                  </a:lnTo>
                  <a:lnTo>
                    <a:pt x="2813" y="449"/>
                  </a:lnTo>
                  <a:lnTo>
                    <a:pt x="2780" y="449"/>
                  </a:lnTo>
                  <a:lnTo>
                    <a:pt x="2780" y="480"/>
                  </a:lnTo>
                  <a:lnTo>
                    <a:pt x="2780" y="480"/>
                  </a:lnTo>
                  <a:close/>
                  <a:moveTo>
                    <a:pt x="2780" y="435"/>
                  </a:moveTo>
                  <a:lnTo>
                    <a:pt x="2813" y="435"/>
                  </a:lnTo>
                  <a:lnTo>
                    <a:pt x="2813" y="402"/>
                  </a:lnTo>
                  <a:lnTo>
                    <a:pt x="2780" y="402"/>
                  </a:lnTo>
                  <a:lnTo>
                    <a:pt x="2780" y="435"/>
                  </a:lnTo>
                  <a:lnTo>
                    <a:pt x="2780" y="435"/>
                  </a:lnTo>
                  <a:close/>
                  <a:moveTo>
                    <a:pt x="2780" y="567"/>
                  </a:moveTo>
                  <a:lnTo>
                    <a:pt x="2813" y="567"/>
                  </a:lnTo>
                  <a:lnTo>
                    <a:pt x="2813" y="539"/>
                  </a:lnTo>
                  <a:lnTo>
                    <a:pt x="2780" y="539"/>
                  </a:lnTo>
                  <a:lnTo>
                    <a:pt x="2780" y="567"/>
                  </a:lnTo>
                  <a:lnTo>
                    <a:pt x="2780" y="567"/>
                  </a:lnTo>
                  <a:close/>
                  <a:moveTo>
                    <a:pt x="2780" y="522"/>
                  </a:moveTo>
                  <a:lnTo>
                    <a:pt x="2813" y="522"/>
                  </a:lnTo>
                  <a:lnTo>
                    <a:pt x="2813" y="494"/>
                  </a:lnTo>
                  <a:lnTo>
                    <a:pt x="2780" y="494"/>
                  </a:lnTo>
                  <a:lnTo>
                    <a:pt x="2780" y="522"/>
                  </a:lnTo>
                  <a:lnTo>
                    <a:pt x="2780" y="522"/>
                  </a:lnTo>
                  <a:close/>
                  <a:moveTo>
                    <a:pt x="2780" y="659"/>
                  </a:moveTo>
                  <a:lnTo>
                    <a:pt x="2813" y="659"/>
                  </a:lnTo>
                  <a:lnTo>
                    <a:pt x="2813" y="626"/>
                  </a:lnTo>
                  <a:lnTo>
                    <a:pt x="2780" y="626"/>
                  </a:lnTo>
                  <a:lnTo>
                    <a:pt x="2780" y="659"/>
                  </a:lnTo>
                  <a:lnTo>
                    <a:pt x="2780" y="659"/>
                  </a:lnTo>
                  <a:close/>
                  <a:moveTo>
                    <a:pt x="2780" y="612"/>
                  </a:moveTo>
                  <a:lnTo>
                    <a:pt x="2813" y="612"/>
                  </a:lnTo>
                  <a:lnTo>
                    <a:pt x="2813" y="581"/>
                  </a:lnTo>
                  <a:lnTo>
                    <a:pt x="2780" y="581"/>
                  </a:lnTo>
                  <a:lnTo>
                    <a:pt x="2780" y="612"/>
                  </a:lnTo>
                  <a:lnTo>
                    <a:pt x="2780" y="612"/>
                  </a:lnTo>
                  <a:close/>
                  <a:moveTo>
                    <a:pt x="2780" y="749"/>
                  </a:moveTo>
                  <a:lnTo>
                    <a:pt x="2813" y="749"/>
                  </a:lnTo>
                  <a:lnTo>
                    <a:pt x="2813" y="716"/>
                  </a:lnTo>
                  <a:lnTo>
                    <a:pt x="2780" y="716"/>
                  </a:lnTo>
                  <a:lnTo>
                    <a:pt x="2780" y="749"/>
                  </a:lnTo>
                  <a:lnTo>
                    <a:pt x="2780" y="749"/>
                  </a:lnTo>
                  <a:close/>
                  <a:moveTo>
                    <a:pt x="2780" y="704"/>
                  </a:moveTo>
                  <a:lnTo>
                    <a:pt x="2813" y="704"/>
                  </a:lnTo>
                  <a:lnTo>
                    <a:pt x="2813" y="671"/>
                  </a:lnTo>
                  <a:lnTo>
                    <a:pt x="2780" y="671"/>
                  </a:lnTo>
                  <a:lnTo>
                    <a:pt x="2780" y="704"/>
                  </a:lnTo>
                  <a:lnTo>
                    <a:pt x="2780" y="704"/>
                  </a:lnTo>
                  <a:close/>
                  <a:moveTo>
                    <a:pt x="2780" y="836"/>
                  </a:moveTo>
                  <a:lnTo>
                    <a:pt x="2813" y="836"/>
                  </a:lnTo>
                  <a:lnTo>
                    <a:pt x="2813" y="808"/>
                  </a:lnTo>
                  <a:lnTo>
                    <a:pt x="2780" y="808"/>
                  </a:lnTo>
                  <a:lnTo>
                    <a:pt x="2780" y="836"/>
                  </a:lnTo>
                  <a:lnTo>
                    <a:pt x="2780" y="836"/>
                  </a:lnTo>
                  <a:close/>
                  <a:moveTo>
                    <a:pt x="2780" y="791"/>
                  </a:moveTo>
                  <a:lnTo>
                    <a:pt x="2813" y="791"/>
                  </a:lnTo>
                  <a:lnTo>
                    <a:pt x="2813" y="763"/>
                  </a:lnTo>
                  <a:lnTo>
                    <a:pt x="2780" y="763"/>
                  </a:lnTo>
                  <a:lnTo>
                    <a:pt x="2780" y="791"/>
                  </a:lnTo>
                  <a:lnTo>
                    <a:pt x="2780" y="791"/>
                  </a:lnTo>
                  <a:close/>
                  <a:moveTo>
                    <a:pt x="2780" y="926"/>
                  </a:moveTo>
                  <a:lnTo>
                    <a:pt x="2813" y="926"/>
                  </a:lnTo>
                  <a:lnTo>
                    <a:pt x="2813" y="895"/>
                  </a:lnTo>
                  <a:lnTo>
                    <a:pt x="2780" y="895"/>
                  </a:lnTo>
                  <a:lnTo>
                    <a:pt x="2780" y="926"/>
                  </a:lnTo>
                  <a:lnTo>
                    <a:pt x="2780" y="926"/>
                  </a:lnTo>
                  <a:close/>
                  <a:moveTo>
                    <a:pt x="2780" y="881"/>
                  </a:moveTo>
                  <a:lnTo>
                    <a:pt x="2813" y="881"/>
                  </a:lnTo>
                  <a:lnTo>
                    <a:pt x="2813" y="850"/>
                  </a:lnTo>
                  <a:lnTo>
                    <a:pt x="2780" y="850"/>
                  </a:lnTo>
                  <a:lnTo>
                    <a:pt x="2780" y="881"/>
                  </a:lnTo>
                  <a:lnTo>
                    <a:pt x="2780" y="881"/>
                  </a:lnTo>
                  <a:close/>
                  <a:moveTo>
                    <a:pt x="2780" y="1105"/>
                  </a:moveTo>
                  <a:lnTo>
                    <a:pt x="2813" y="1105"/>
                  </a:lnTo>
                  <a:lnTo>
                    <a:pt x="2813" y="1077"/>
                  </a:lnTo>
                  <a:lnTo>
                    <a:pt x="2780" y="1077"/>
                  </a:lnTo>
                  <a:lnTo>
                    <a:pt x="2780" y="1105"/>
                  </a:lnTo>
                  <a:lnTo>
                    <a:pt x="2780" y="1105"/>
                  </a:lnTo>
                  <a:close/>
                  <a:moveTo>
                    <a:pt x="2780" y="1061"/>
                  </a:moveTo>
                  <a:lnTo>
                    <a:pt x="2813" y="1061"/>
                  </a:lnTo>
                  <a:lnTo>
                    <a:pt x="2813" y="1032"/>
                  </a:lnTo>
                  <a:lnTo>
                    <a:pt x="2780" y="1032"/>
                  </a:lnTo>
                  <a:lnTo>
                    <a:pt x="2780" y="1061"/>
                  </a:lnTo>
                  <a:lnTo>
                    <a:pt x="2780" y="1061"/>
                  </a:lnTo>
                  <a:close/>
                  <a:moveTo>
                    <a:pt x="2780" y="1195"/>
                  </a:moveTo>
                  <a:lnTo>
                    <a:pt x="2813" y="1195"/>
                  </a:lnTo>
                  <a:lnTo>
                    <a:pt x="2813" y="1165"/>
                  </a:lnTo>
                  <a:lnTo>
                    <a:pt x="2780" y="1165"/>
                  </a:lnTo>
                  <a:lnTo>
                    <a:pt x="2780" y="1195"/>
                  </a:lnTo>
                  <a:lnTo>
                    <a:pt x="2780" y="1195"/>
                  </a:lnTo>
                  <a:close/>
                  <a:moveTo>
                    <a:pt x="2780" y="1150"/>
                  </a:moveTo>
                  <a:lnTo>
                    <a:pt x="2813" y="1150"/>
                  </a:lnTo>
                  <a:lnTo>
                    <a:pt x="2813" y="1120"/>
                  </a:lnTo>
                  <a:lnTo>
                    <a:pt x="2780" y="1120"/>
                  </a:lnTo>
                  <a:lnTo>
                    <a:pt x="2780" y="1150"/>
                  </a:lnTo>
                  <a:lnTo>
                    <a:pt x="2780" y="1150"/>
                  </a:lnTo>
                  <a:close/>
                  <a:moveTo>
                    <a:pt x="2780" y="1240"/>
                  </a:moveTo>
                  <a:lnTo>
                    <a:pt x="2813" y="1240"/>
                  </a:lnTo>
                  <a:lnTo>
                    <a:pt x="2813" y="1209"/>
                  </a:lnTo>
                  <a:lnTo>
                    <a:pt x="2780" y="1209"/>
                  </a:lnTo>
                  <a:lnTo>
                    <a:pt x="2780" y="1240"/>
                  </a:lnTo>
                  <a:lnTo>
                    <a:pt x="2780" y="1240"/>
                  </a:lnTo>
                  <a:close/>
                  <a:moveTo>
                    <a:pt x="2780" y="1287"/>
                  </a:moveTo>
                  <a:lnTo>
                    <a:pt x="2813" y="1287"/>
                  </a:lnTo>
                  <a:lnTo>
                    <a:pt x="2813" y="1254"/>
                  </a:lnTo>
                  <a:lnTo>
                    <a:pt x="2780" y="1254"/>
                  </a:lnTo>
                  <a:lnTo>
                    <a:pt x="2780" y="1287"/>
                  </a:lnTo>
                  <a:lnTo>
                    <a:pt x="2780" y="1287"/>
                  </a:lnTo>
                  <a:close/>
                  <a:moveTo>
                    <a:pt x="2780" y="1330"/>
                  </a:moveTo>
                  <a:lnTo>
                    <a:pt x="2813" y="1330"/>
                  </a:lnTo>
                  <a:lnTo>
                    <a:pt x="2813" y="1299"/>
                  </a:lnTo>
                  <a:lnTo>
                    <a:pt x="2780" y="1299"/>
                  </a:lnTo>
                  <a:lnTo>
                    <a:pt x="2780" y="1330"/>
                  </a:lnTo>
                  <a:lnTo>
                    <a:pt x="2780" y="1330"/>
                  </a:lnTo>
                  <a:close/>
                  <a:moveTo>
                    <a:pt x="2780" y="1375"/>
                  </a:moveTo>
                  <a:lnTo>
                    <a:pt x="2813" y="1375"/>
                  </a:lnTo>
                  <a:lnTo>
                    <a:pt x="2813" y="1346"/>
                  </a:lnTo>
                  <a:lnTo>
                    <a:pt x="2780" y="1346"/>
                  </a:lnTo>
                  <a:lnTo>
                    <a:pt x="2780" y="1375"/>
                  </a:lnTo>
                  <a:lnTo>
                    <a:pt x="2780" y="1375"/>
                  </a:lnTo>
                  <a:close/>
                  <a:moveTo>
                    <a:pt x="2780" y="1420"/>
                  </a:moveTo>
                  <a:lnTo>
                    <a:pt x="2813" y="1420"/>
                  </a:lnTo>
                  <a:lnTo>
                    <a:pt x="2813" y="1389"/>
                  </a:lnTo>
                  <a:lnTo>
                    <a:pt x="2780" y="1389"/>
                  </a:lnTo>
                  <a:lnTo>
                    <a:pt x="2780" y="1420"/>
                  </a:lnTo>
                  <a:lnTo>
                    <a:pt x="2780" y="1420"/>
                  </a:lnTo>
                  <a:close/>
                  <a:moveTo>
                    <a:pt x="2780" y="1465"/>
                  </a:moveTo>
                  <a:lnTo>
                    <a:pt x="2813" y="1465"/>
                  </a:lnTo>
                  <a:lnTo>
                    <a:pt x="2813" y="1434"/>
                  </a:lnTo>
                  <a:lnTo>
                    <a:pt x="2780" y="1434"/>
                  </a:lnTo>
                  <a:lnTo>
                    <a:pt x="2780" y="1465"/>
                  </a:lnTo>
                  <a:lnTo>
                    <a:pt x="2780" y="1465"/>
                  </a:lnTo>
                  <a:close/>
                  <a:moveTo>
                    <a:pt x="2780" y="1509"/>
                  </a:moveTo>
                  <a:lnTo>
                    <a:pt x="2813" y="1509"/>
                  </a:lnTo>
                  <a:lnTo>
                    <a:pt x="2813" y="1479"/>
                  </a:lnTo>
                  <a:lnTo>
                    <a:pt x="2780" y="1479"/>
                  </a:lnTo>
                  <a:lnTo>
                    <a:pt x="2780" y="1509"/>
                  </a:lnTo>
                  <a:lnTo>
                    <a:pt x="2780" y="1509"/>
                  </a:lnTo>
                  <a:close/>
                  <a:moveTo>
                    <a:pt x="2780" y="1557"/>
                  </a:moveTo>
                  <a:lnTo>
                    <a:pt x="2813" y="1557"/>
                  </a:lnTo>
                  <a:lnTo>
                    <a:pt x="2813" y="1524"/>
                  </a:lnTo>
                  <a:lnTo>
                    <a:pt x="2780" y="1524"/>
                  </a:lnTo>
                  <a:lnTo>
                    <a:pt x="2780" y="1557"/>
                  </a:lnTo>
                  <a:lnTo>
                    <a:pt x="2780" y="1557"/>
                  </a:lnTo>
                  <a:close/>
                  <a:moveTo>
                    <a:pt x="2780" y="1599"/>
                  </a:moveTo>
                  <a:lnTo>
                    <a:pt x="2813" y="1599"/>
                  </a:lnTo>
                  <a:lnTo>
                    <a:pt x="2813" y="1568"/>
                  </a:lnTo>
                  <a:lnTo>
                    <a:pt x="2780" y="1568"/>
                  </a:lnTo>
                  <a:lnTo>
                    <a:pt x="2780" y="1599"/>
                  </a:lnTo>
                  <a:lnTo>
                    <a:pt x="2780" y="1599"/>
                  </a:lnTo>
                  <a:close/>
                  <a:moveTo>
                    <a:pt x="2780" y="1644"/>
                  </a:moveTo>
                  <a:lnTo>
                    <a:pt x="2813" y="1644"/>
                  </a:lnTo>
                  <a:lnTo>
                    <a:pt x="2813" y="1611"/>
                  </a:lnTo>
                  <a:lnTo>
                    <a:pt x="2780" y="1611"/>
                  </a:lnTo>
                  <a:lnTo>
                    <a:pt x="2780" y="1644"/>
                  </a:lnTo>
                  <a:lnTo>
                    <a:pt x="2780" y="1644"/>
                  </a:lnTo>
                  <a:close/>
                  <a:moveTo>
                    <a:pt x="2780" y="1689"/>
                  </a:moveTo>
                  <a:lnTo>
                    <a:pt x="2813" y="1689"/>
                  </a:lnTo>
                  <a:lnTo>
                    <a:pt x="2813" y="1661"/>
                  </a:lnTo>
                  <a:lnTo>
                    <a:pt x="2780" y="1661"/>
                  </a:lnTo>
                  <a:lnTo>
                    <a:pt x="2780" y="1689"/>
                  </a:lnTo>
                  <a:lnTo>
                    <a:pt x="2780" y="1689"/>
                  </a:lnTo>
                  <a:close/>
                  <a:moveTo>
                    <a:pt x="2825" y="208"/>
                  </a:moveTo>
                  <a:lnTo>
                    <a:pt x="2858" y="208"/>
                  </a:lnTo>
                  <a:lnTo>
                    <a:pt x="2858" y="180"/>
                  </a:lnTo>
                  <a:lnTo>
                    <a:pt x="2825" y="180"/>
                  </a:lnTo>
                  <a:lnTo>
                    <a:pt x="2825" y="208"/>
                  </a:lnTo>
                  <a:lnTo>
                    <a:pt x="2825" y="208"/>
                  </a:lnTo>
                  <a:close/>
                  <a:moveTo>
                    <a:pt x="2825" y="120"/>
                  </a:moveTo>
                  <a:lnTo>
                    <a:pt x="2858" y="120"/>
                  </a:lnTo>
                  <a:lnTo>
                    <a:pt x="2858" y="87"/>
                  </a:lnTo>
                  <a:lnTo>
                    <a:pt x="2825" y="87"/>
                  </a:lnTo>
                  <a:lnTo>
                    <a:pt x="2825" y="120"/>
                  </a:lnTo>
                  <a:lnTo>
                    <a:pt x="2825" y="120"/>
                  </a:lnTo>
                  <a:close/>
                  <a:moveTo>
                    <a:pt x="2825" y="165"/>
                  </a:moveTo>
                  <a:lnTo>
                    <a:pt x="2858" y="165"/>
                  </a:lnTo>
                  <a:lnTo>
                    <a:pt x="2858" y="132"/>
                  </a:lnTo>
                  <a:lnTo>
                    <a:pt x="2825" y="132"/>
                  </a:lnTo>
                  <a:lnTo>
                    <a:pt x="2825" y="165"/>
                  </a:lnTo>
                  <a:lnTo>
                    <a:pt x="2825" y="165"/>
                  </a:lnTo>
                  <a:close/>
                  <a:moveTo>
                    <a:pt x="2825" y="298"/>
                  </a:moveTo>
                  <a:lnTo>
                    <a:pt x="2858" y="298"/>
                  </a:lnTo>
                  <a:lnTo>
                    <a:pt x="2858" y="269"/>
                  </a:lnTo>
                  <a:lnTo>
                    <a:pt x="2825" y="269"/>
                  </a:lnTo>
                  <a:lnTo>
                    <a:pt x="2825" y="298"/>
                  </a:lnTo>
                  <a:lnTo>
                    <a:pt x="2825" y="298"/>
                  </a:lnTo>
                  <a:close/>
                  <a:moveTo>
                    <a:pt x="2825" y="253"/>
                  </a:moveTo>
                  <a:lnTo>
                    <a:pt x="2858" y="253"/>
                  </a:lnTo>
                  <a:lnTo>
                    <a:pt x="2858" y="224"/>
                  </a:lnTo>
                  <a:lnTo>
                    <a:pt x="2825" y="224"/>
                  </a:lnTo>
                  <a:lnTo>
                    <a:pt x="2825" y="253"/>
                  </a:lnTo>
                  <a:lnTo>
                    <a:pt x="2825" y="253"/>
                  </a:lnTo>
                  <a:close/>
                  <a:moveTo>
                    <a:pt x="2825" y="390"/>
                  </a:moveTo>
                  <a:lnTo>
                    <a:pt x="2858" y="390"/>
                  </a:lnTo>
                  <a:lnTo>
                    <a:pt x="2858" y="357"/>
                  </a:lnTo>
                  <a:lnTo>
                    <a:pt x="2825" y="357"/>
                  </a:lnTo>
                  <a:lnTo>
                    <a:pt x="2825" y="390"/>
                  </a:lnTo>
                  <a:lnTo>
                    <a:pt x="2825" y="390"/>
                  </a:lnTo>
                  <a:close/>
                  <a:moveTo>
                    <a:pt x="2825" y="343"/>
                  </a:moveTo>
                  <a:lnTo>
                    <a:pt x="2858" y="343"/>
                  </a:lnTo>
                  <a:lnTo>
                    <a:pt x="2858" y="312"/>
                  </a:lnTo>
                  <a:lnTo>
                    <a:pt x="2825" y="312"/>
                  </a:lnTo>
                  <a:lnTo>
                    <a:pt x="2825" y="343"/>
                  </a:lnTo>
                  <a:lnTo>
                    <a:pt x="2825" y="343"/>
                  </a:lnTo>
                  <a:close/>
                  <a:moveTo>
                    <a:pt x="2825" y="480"/>
                  </a:moveTo>
                  <a:lnTo>
                    <a:pt x="2858" y="480"/>
                  </a:lnTo>
                  <a:lnTo>
                    <a:pt x="2858" y="449"/>
                  </a:lnTo>
                  <a:lnTo>
                    <a:pt x="2825" y="449"/>
                  </a:lnTo>
                  <a:lnTo>
                    <a:pt x="2825" y="480"/>
                  </a:lnTo>
                  <a:lnTo>
                    <a:pt x="2825" y="480"/>
                  </a:lnTo>
                  <a:close/>
                  <a:moveTo>
                    <a:pt x="2825" y="435"/>
                  </a:moveTo>
                  <a:lnTo>
                    <a:pt x="2858" y="435"/>
                  </a:lnTo>
                  <a:lnTo>
                    <a:pt x="2858" y="402"/>
                  </a:lnTo>
                  <a:lnTo>
                    <a:pt x="2825" y="402"/>
                  </a:lnTo>
                  <a:lnTo>
                    <a:pt x="2825" y="435"/>
                  </a:lnTo>
                  <a:lnTo>
                    <a:pt x="2825" y="435"/>
                  </a:lnTo>
                  <a:close/>
                  <a:moveTo>
                    <a:pt x="2825" y="567"/>
                  </a:moveTo>
                  <a:lnTo>
                    <a:pt x="2858" y="567"/>
                  </a:lnTo>
                  <a:lnTo>
                    <a:pt x="2858" y="539"/>
                  </a:lnTo>
                  <a:lnTo>
                    <a:pt x="2825" y="539"/>
                  </a:lnTo>
                  <a:lnTo>
                    <a:pt x="2825" y="567"/>
                  </a:lnTo>
                  <a:lnTo>
                    <a:pt x="2825" y="567"/>
                  </a:lnTo>
                  <a:close/>
                  <a:moveTo>
                    <a:pt x="2825" y="522"/>
                  </a:moveTo>
                  <a:lnTo>
                    <a:pt x="2858" y="522"/>
                  </a:lnTo>
                  <a:lnTo>
                    <a:pt x="2858" y="494"/>
                  </a:lnTo>
                  <a:lnTo>
                    <a:pt x="2825" y="494"/>
                  </a:lnTo>
                  <a:lnTo>
                    <a:pt x="2825" y="522"/>
                  </a:lnTo>
                  <a:lnTo>
                    <a:pt x="2825" y="522"/>
                  </a:lnTo>
                  <a:close/>
                  <a:moveTo>
                    <a:pt x="2825" y="659"/>
                  </a:moveTo>
                  <a:lnTo>
                    <a:pt x="2858" y="659"/>
                  </a:lnTo>
                  <a:lnTo>
                    <a:pt x="2858" y="626"/>
                  </a:lnTo>
                  <a:lnTo>
                    <a:pt x="2825" y="626"/>
                  </a:lnTo>
                  <a:lnTo>
                    <a:pt x="2825" y="659"/>
                  </a:lnTo>
                  <a:lnTo>
                    <a:pt x="2825" y="659"/>
                  </a:lnTo>
                  <a:close/>
                  <a:moveTo>
                    <a:pt x="2825" y="612"/>
                  </a:moveTo>
                  <a:lnTo>
                    <a:pt x="2858" y="612"/>
                  </a:lnTo>
                  <a:lnTo>
                    <a:pt x="2858" y="581"/>
                  </a:lnTo>
                  <a:lnTo>
                    <a:pt x="2825" y="581"/>
                  </a:lnTo>
                  <a:lnTo>
                    <a:pt x="2825" y="612"/>
                  </a:lnTo>
                  <a:lnTo>
                    <a:pt x="2825" y="612"/>
                  </a:lnTo>
                  <a:close/>
                  <a:moveTo>
                    <a:pt x="2825" y="749"/>
                  </a:moveTo>
                  <a:lnTo>
                    <a:pt x="2858" y="749"/>
                  </a:lnTo>
                  <a:lnTo>
                    <a:pt x="2858" y="716"/>
                  </a:lnTo>
                  <a:lnTo>
                    <a:pt x="2825" y="716"/>
                  </a:lnTo>
                  <a:lnTo>
                    <a:pt x="2825" y="749"/>
                  </a:lnTo>
                  <a:lnTo>
                    <a:pt x="2825" y="749"/>
                  </a:lnTo>
                  <a:close/>
                  <a:moveTo>
                    <a:pt x="2825" y="704"/>
                  </a:moveTo>
                  <a:lnTo>
                    <a:pt x="2858" y="704"/>
                  </a:lnTo>
                  <a:lnTo>
                    <a:pt x="2858" y="671"/>
                  </a:lnTo>
                  <a:lnTo>
                    <a:pt x="2825" y="671"/>
                  </a:lnTo>
                  <a:lnTo>
                    <a:pt x="2825" y="704"/>
                  </a:lnTo>
                  <a:lnTo>
                    <a:pt x="2825" y="704"/>
                  </a:lnTo>
                  <a:close/>
                  <a:moveTo>
                    <a:pt x="2825" y="836"/>
                  </a:moveTo>
                  <a:lnTo>
                    <a:pt x="2858" y="836"/>
                  </a:lnTo>
                  <a:lnTo>
                    <a:pt x="2858" y="808"/>
                  </a:lnTo>
                  <a:lnTo>
                    <a:pt x="2825" y="808"/>
                  </a:lnTo>
                  <a:lnTo>
                    <a:pt x="2825" y="836"/>
                  </a:lnTo>
                  <a:lnTo>
                    <a:pt x="2825" y="836"/>
                  </a:lnTo>
                  <a:close/>
                  <a:moveTo>
                    <a:pt x="2825" y="791"/>
                  </a:moveTo>
                  <a:lnTo>
                    <a:pt x="2858" y="791"/>
                  </a:lnTo>
                  <a:lnTo>
                    <a:pt x="2858" y="763"/>
                  </a:lnTo>
                  <a:lnTo>
                    <a:pt x="2825" y="763"/>
                  </a:lnTo>
                  <a:lnTo>
                    <a:pt x="2825" y="791"/>
                  </a:lnTo>
                  <a:lnTo>
                    <a:pt x="2825" y="791"/>
                  </a:lnTo>
                  <a:close/>
                  <a:moveTo>
                    <a:pt x="2825" y="926"/>
                  </a:moveTo>
                  <a:lnTo>
                    <a:pt x="2858" y="926"/>
                  </a:lnTo>
                  <a:lnTo>
                    <a:pt x="2858" y="895"/>
                  </a:lnTo>
                  <a:lnTo>
                    <a:pt x="2825" y="895"/>
                  </a:lnTo>
                  <a:lnTo>
                    <a:pt x="2825" y="926"/>
                  </a:lnTo>
                  <a:lnTo>
                    <a:pt x="2825" y="926"/>
                  </a:lnTo>
                  <a:close/>
                  <a:moveTo>
                    <a:pt x="2825" y="881"/>
                  </a:moveTo>
                  <a:lnTo>
                    <a:pt x="2858" y="881"/>
                  </a:lnTo>
                  <a:lnTo>
                    <a:pt x="2858" y="850"/>
                  </a:lnTo>
                  <a:lnTo>
                    <a:pt x="2825" y="850"/>
                  </a:lnTo>
                  <a:lnTo>
                    <a:pt x="2825" y="881"/>
                  </a:lnTo>
                  <a:lnTo>
                    <a:pt x="2825" y="881"/>
                  </a:lnTo>
                  <a:close/>
                  <a:moveTo>
                    <a:pt x="2825" y="1018"/>
                  </a:moveTo>
                  <a:lnTo>
                    <a:pt x="2858" y="1018"/>
                  </a:lnTo>
                  <a:lnTo>
                    <a:pt x="2858" y="985"/>
                  </a:lnTo>
                  <a:lnTo>
                    <a:pt x="2825" y="985"/>
                  </a:lnTo>
                  <a:lnTo>
                    <a:pt x="2825" y="1018"/>
                  </a:lnTo>
                  <a:lnTo>
                    <a:pt x="2825" y="1018"/>
                  </a:lnTo>
                  <a:close/>
                  <a:moveTo>
                    <a:pt x="2825" y="973"/>
                  </a:moveTo>
                  <a:lnTo>
                    <a:pt x="2858" y="973"/>
                  </a:lnTo>
                  <a:lnTo>
                    <a:pt x="2858" y="940"/>
                  </a:lnTo>
                  <a:lnTo>
                    <a:pt x="2825" y="940"/>
                  </a:lnTo>
                  <a:lnTo>
                    <a:pt x="2825" y="973"/>
                  </a:lnTo>
                  <a:lnTo>
                    <a:pt x="2825" y="973"/>
                  </a:lnTo>
                  <a:close/>
                  <a:moveTo>
                    <a:pt x="2825" y="1195"/>
                  </a:moveTo>
                  <a:lnTo>
                    <a:pt x="2858" y="1195"/>
                  </a:lnTo>
                  <a:lnTo>
                    <a:pt x="2858" y="1165"/>
                  </a:lnTo>
                  <a:lnTo>
                    <a:pt x="2825" y="1165"/>
                  </a:lnTo>
                  <a:lnTo>
                    <a:pt x="2825" y="1195"/>
                  </a:lnTo>
                  <a:lnTo>
                    <a:pt x="2825" y="1195"/>
                  </a:lnTo>
                  <a:close/>
                  <a:moveTo>
                    <a:pt x="2825" y="1150"/>
                  </a:moveTo>
                  <a:lnTo>
                    <a:pt x="2858" y="1150"/>
                  </a:lnTo>
                  <a:lnTo>
                    <a:pt x="2858" y="1120"/>
                  </a:lnTo>
                  <a:lnTo>
                    <a:pt x="2825" y="1120"/>
                  </a:lnTo>
                  <a:lnTo>
                    <a:pt x="2825" y="1150"/>
                  </a:lnTo>
                  <a:lnTo>
                    <a:pt x="2825" y="1150"/>
                  </a:lnTo>
                  <a:close/>
                  <a:moveTo>
                    <a:pt x="2825" y="1240"/>
                  </a:moveTo>
                  <a:lnTo>
                    <a:pt x="2858" y="1240"/>
                  </a:lnTo>
                  <a:lnTo>
                    <a:pt x="2858" y="1209"/>
                  </a:lnTo>
                  <a:lnTo>
                    <a:pt x="2825" y="1209"/>
                  </a:lnTo>
                  <a:lnTo>
                    <a:pt x="2825" y="1240"/>
                  </a:lnTo>
                  <a:lnTo>
                    <a:pt x="2825" y="1240"/>
                  </a:lnTo>
                  <a:close/>
                  <a:moveTo>
                    <a:pt x="2825" y="1287"/>
                  </a:moveTo>
                  <a:lnTo>
                    <a:pt x="2858" y="1287"/>
                  </a:lnTo>
                  <a:lnTo>
                    <a:pt x="2858" y="1254"/>
                  </a:lnTo>
                  <a:lnTo>
                    <a:pt x="2825" y="1254"/>
                  </a:lnTo>
                  <a:lnTo>
                    <a:pt x="2825" y="1287"/>
                  </a:lnTo>
                  <a:lnTo>
                    <a:pt x="2825" y="1287"/>
                  </a:lnTo>
                  <a:close/>
                  <a:moveTo>
                    <a:pt x="2825" y="1330"/>
                  </a:moveTo>
                  <a:lnTo>
                    <a:pt x="2858" y="1330"/>
                  </a:lnTo>
                  <a:lnTo>
                    <a:pt x="2858" y="1299"/>
                  </a:lnTo>
                  <a:lnTo>
                    <a:pt x="2825" y="1299"/>
                  </a:lnTo>
                  <a:lnTo>
                    <a:pt x="2825" y="1330"/>
                  </a:lnTo>
                  <a:lnTo>
                    <a:pt x="2825" y="1330"/>
                  </a:lnTo>
                  <a:close/>
                  <a:moveTo>
                    <a:pt x="2825" y="1375"/>
                  </a:moveTo>
                  <a:lnTo>
                    <a:pt x="2858" y="1375"/>
                  </a:lnTo>
                  <a:lnTo>
                    <a:pt x="2858" y="1346"/>
                  </a:lnTo>
                  <a:lnTo>
                    <a:pt x="2825" y="1346"/>
                  </a:lnTo>
                  <a:lnTo>
                    <a:pt x="2825" y="1375"/>
                  </a:lnTo>
                  <a:lnTo>
                    <a:pt x="2825" y="1375"/>
                  </a:lnTo>
                  <a:close/>
                  <a:moveTo>
                    <a:pt x="2825" y="1420"/>
                  </a:moveTo>
                  <a:lnTo>
                    <a:pt x="2858" y="1420"/>
                  </a:lnTo>
                  <a:lnTo>
                    <a:pt x="2858" y="1389"/>
                  </a:lnTo>
                  <a:lnTo>
                    <a:pt x="2825" y="1389"/>
                  </a:lnTo>
                  <a:lnTo>
                    <a:pt x="2825" y="1420"/>
                  </a:lnTo>
                  <a:lnTo>
                    <a:pt x="2825" y="1420"/>
                  </a:lnTo>
                  <a:close/>
                  <a:moveTo>
                    <a:pt x="2825" y="1599"/>
                  </a:moveTo>
                  <a:lnTo>
                    <a:pt x="2858" y="1599"/>
                  </a:lnTo>
                  <a:lnTo>
                    <a:pt x="2858" y="1568"/>
                  </a:lnTo>
                  <a:lnTo>
                    <a:pt x="2825" y="1568"/>
                  </a:lnTo>
                  <a:lnTo>
                    <a:pt x="2825" y="1599"/>
                  </a:lnTo>
                  <a:lnTo>
                    <a:pt x="2825" y="1599"/>
                  </a:lnTo>
                  <a:close/>
                  <a:moveTo>
                    <a:pt x="2825" y="1644"/>
                  </a:moveTo>
                  <a:lnTo>
                    <a:pt x="2858" y="1644"/>
                  </a:lnTo>
                  <a:lnTo>
                    <a:pt x="2858" y="1611"/>
                  </a:lnTo>
                  <a:lnTo>
                    <a:pt x="2825" y="1611"/>
                  </a:lnTo>
                  <a:lnTo>
                    <a:pt x="2825" y="1644"/>
                  </a:lnTo>
                  <a:lnTo>
                    <a:pt x="2825" y="1644"/>
                  </a:lnTo>
                  <a:close/>
                  <a:moveTo>
                    <a:pt x="2872" y="208"/>
                  </a:moveTo>
                  <a:lnTo>
                    <a:pt x="2903" y="208"/>
                  </a:lnTo>
                  <a:lnTo>
                    <a:pt x="2903" y="180"/>
                  </a:lnTo>
                  <a:lnTo>
                    <a:pt x="2872" y="180"/>
                  </a:lnTo>
                  <a:lnTo>
                    <a:pt x="2872" y="208"/>
                  </a:lnTo>
                  <a:lnTo>
                    <a:pt x="2872" y="208"/>
                  </a:lnTo>
                  <a:close/>
                  <a:moveTo>
                    <a:pt x="2872" y="120"/>
                  </a:moveTo>
                  <a:lnTo>
                    <a:pt x="2903" y="120"/>
                  </a:lnTo>
                  <a:lnTo>
                    <a:pt x="2903" y="87"/>
                  </a:lnTo>
                  <a:lnTo>
                    <a:pt x="2872" y="87"/>
                  </a:lnTo>
                  <a:lnTo>
                    <a:pt x="2872" y="120"/>
                  </a:lnTo>
                  <a:lnTo>
                    <a:pt x="2872" y="120"/>
                  </a:lnTo>
                  <a:close/>
                  <a:moveTo>
                    <a:pt x="2872" y="165"/>
                  </a:moveTo>
                  <a:lnTo>
                    <a:pt x="2903" y="165"/>
                  </a:lnTo>
                  <a:lnTo>
                    <a:pt x="2903" y="132"/>
                  </a:lnTo>
                  <a:lnTo>
                    <a:pt x="2872" y="132"/>
                  </a:lnTo>
                  <a:lnTo>
                    <a:pt x="2872" y="165"/>
                  </a:lnTo>
                  <a:lnTo>
                    <a:pt x="2872" y="165"/>
                  </a:lnTo>
                  <a:close/>
                  <a:moveTo>
                    <a:pt x="2872" y="298"/>
                  </a:moveTo>
                  <a:lnTo>
                    <a:pt x="2903" y="298"/>
                  </a:lnTo>
                  <a:lnTo>
                    <a:pt x="2903" y="269"/>
                  </a:lnTo>
                  <a:lnTo>
                    <a:pt x="2872" y="269"/>
                  </a:lnTo>
                  <a:lnTo>
                    <a:pt x="2872" y="298"/>
                  </a:lnTo>
                  <a:lnTo>
                    <a:pt x="2872" y="298"/>
                  </a:lnTo>
                  <a:close/>
                  <a:moveTo>
                    <a:pt x="2872" y="253"/>
                  </a:moveTo>
                  <a:lnTo>
                    <a:pt x="2903" y="253"/>
                  </a:lnTo>
                  <a:lnTo>
                    <a:pt x="2903" y="224"/>
                  </a:lnTo>
                  <a:lnTo>
                    <a:pt x="2872" y="224"/>
                  </a:lnTo>
                  <a:lnTo>
                    <a:pt x="2872" y="253"/>
                  </a:lnTo>
                  <a:lnTo>
                    <a:pt x="2872" y="253"/>
                  </a:lnTo>
                  <a:close/>
                  <a:moveTo>
                    <a:pt x="2872" y="390"/>
                  </a:moveTo>
                  <a:lnTo>
                    <a:pt x="2903" y="390"/>
                  </a:lnTo>
                  <a:lnTo>
                    <a:pt x="2903" y="357"/>
                  </a:lnTo>
                  <a:lnTo>
                    <a:pt x="2872" y="357"/>
                  </a:lnTo>
                  <a:lnTo>
                    <a:pt x="2872" y="390"/>
                  </a:lnTo>
                  <a:lnTo>
                    <a:pt x="2872" y="390"/>
                  </a:lnTo>
                  <a:close/>
                  <a:moveTo>
                    <a:pt x="2872" y="343"/>
                  </a:moveTo>
                  <a:lnTo>
                    <a:pt x="2903" y="343"/>
                  </a:lnTo>
                  <a:lnTo>
                    <a:pt x="2903" y="312"/>
                  </a:lnTo>
                  <a:lnTo>
                    <a:pt x="2872" y="312"/>
                  </a:lnTo>
                  <a:lnTo>
                    <a:pt x="2872" y="343"/>
                  </a:lnTo>
                  <a:lnTo>
                    <a:pt x="2872" y="343"/>
                  </a:lnTo>
                  <a:close/>
                  <a:moveTo>
                    <a:pt x="2872" y="480"/>
                  </a:moveTo>
                  <a:lnTo>
                    <a:pt x="2903" y="480"/>
                  </a:lnTo>
                  <a:lnTo>
                    <a:pt x="2903" y="449"/>
                  </a:lnTo>
                  <a:lnTo>
                    <a:pt x="2872" y="449"/>
                  </a:lnTo>
                  <a:lnTo>
                    <a:pt x="2872" y="480"/>
                  </a:lnTo>
                  <a:lnTo>
                    <a:pt x="2872" y="480"/>
                  </a:lnTo>
                  <a:close/>
                  <a:moveTo>
                    <a:pt x="2872" y="435"/>
                  </a:moveTo>
                  <a:lnTo>
                    <a:pt x="2903" y="435"/>
                  </a:lnTo>
                  <a:lnTo>
                    <a:pt x="2903" y="402"/>
                  </a:lnTo>
                  <a:lnTo>
                    <a:pt x="2872" y="402"/>
                  </a:lnTo>
                  <a:lnTo>
                    <a:pt x="2872" y="435"/>
                  </a:lnTo>
                  <a:lnTo>
                    <a:pt x="2872" y="435"/>
                  </a:lnTo>
                  <a:close/>
                  <a:moveTo>
                    <a:pt x="2872" y="567"/>
                  </a:moveTo>
                  <a:lnTo>
                    <a:pt x="2903" y="567"/>
                  </a:lnTo>
                  <a:lnTo>
                    <a:pt x="2903" y="539"/>
                  </a:lnTo>
                  <a:lnTo>
                    <a:pt x="2872" y="539"/>
                  </a:lnTo>
                  <a:lnTo>
                    <a:pt x="2872" y="567"/>
                  </a:lnTo>
                  <a:lnTo>
                    <a:pt x="2872" y="567"/>
                  </a:lnTo>
                  <a:close/>
                  <a:moveTo>
                    <a:pt x="2872" y="522"/>
                  </a:moveTo>
                  <a:lnTo>
                    <a:pt x="2903" y="522"/>
                  </a:lnTo>
                  <a:lnTo>
                    <a:pt x="2903" y="494"/>
                  </a:lnTo>
                  <a:lnTo>
                    <a:pt x="2872" y="494"/>
                  </a:lnTo>
                  <a:lnTo>
                    <a:pt x="2872" y="522"/>
                  </a:lnTo>
                  <a:lnTo>
                    <a:pt x="2872" y="522"/>
                  </a:lnTo>
                  <a:close/>
                  <a:moveTo>
                    <a:pt x="2872" y="659"/>
                  </a:moveTo>
                  <a:lnTo>
                    <a:pt x="2903" y="659"/>
                  </a:lnTo>
                  <a:lnTo>
                    <a:pt x="2903" y="626"/>
                  </a:lnTo>
                  <a:lnTo>
                    <a:pt x="2872" y="626"/>
                  </a:lnTo>
                  <a:lnTo>
                    <a:pt x="2872" y="659"/>
                  </a:lnTo>
                  <a:lnTo>
                    <a:pt x="2872" y="659"/>
                  </a:lnTo>
                  <a:close/>
                  <a:moveTo>
                    <a:pt x="2872" y="612"/>
                  </a:moveTo>
                  <a:lnTo>
                    <a:pt x="2903" y="612"/>
                  </a:lnTo>
                  <a:lnTo>
                    <a:pt x="2903" y="581"/>
                  </a:lnTo>
                  <a:lnTo>
                    <a:pt x="2872" y="581"/>
                  </a:lnTo>
                  <a:lnTo>
                    <a:pt x="2872" y="612"/>
                  </a:lnTo>
                  <a:lnTo>
                    <a:pt x="2872" y="612"/>
                  </a:lnTo>
                  <a:close/>
                  <a:moveTo>
                    <a:pt x="2872" y="749"/>
                  </a:moveTo>
                  <a:lnTo>
                    <a:pt x="2903" y="749"/>
                  </a:lnTo>
                  <a:lnTo>
                    <a:pt x="2903" y="716"/>
                  </a:lnTo>
                  <a:lnTo>
                    <a:pt x="2872" y="716"/>
                  </a:lnTo>
                  <a:lnTo>
                    <a:pt x="2872" y="749"/>
                  </a:lnTo>
                  <a:lnTo>
                    <a:pt x="2872" y="749"/>
                  </a:lnTo>
                  <a:close/>
                  <a:moveTo>
                    <a:pt x="2872" y="704"/>
                  </a:moveTo>
                  <a:lnTo>
                    <a:pt x="2903" y="704"/>
                  </a:lnTo>
                  <a:lnTo>
                    <a:pt x="2903" y="671"/>
                  </a:lnTo>
                  <a:lnTo>
                    <a:pt x="2872" y="671"/>
                  </a:lnTo>
                  <a:lnTo>
                    <a:pt x="2872" y="704"/>
                  </a:lnTo>
                  <a:lnTo>
                    <a:pt x="2872" y="704"/>
                  </a:lnTo>
                  <a:close/>
                  <a:moveTo>
                    <a:pt x="2872" y="836"/>
                  </a:moveTo>
                  <a:lnTo>
                    <a:pt x="2903" y="836"/>
                  </a:lnTo>
                  <a:lnTo>
                    <a:pt x="2903" y="808"/>
                  </a:lnTo>
                  <a:lnTo>
                    <a:pt x="2872" y="808"/>
                  </a:lnTo>
                  <a:lnTo>
                    <a:pt x="2872" y="836"/>
                  </a:lnTo>
                  <a:lnTo>
                    <a:pt x="2872" y="836"/>
                  </a:lnTo>
                  <a:close/>
                  <a:moveTo>
                    <a:pt x="2872" y="791"/>
                  </a:moveTo>
                  <a:lnTo>
                    <a:pt x="2903" y="791"/>
                  </a:lnTo>
                  <a:lnTo>
                    <a:pt x="2903" y="763"/>
                  </a:lnTo>
                  <a:lnTo>
                    <a:pt x="2872" y="763"/>
                  </a:lnTo>
                  <a:lnTo>
                    <a:pt x="2872" y="791"/>
                  </a:lnTo>
                  <a:lnTo>
                    <a:pt x="2872" y="791"/>
                  </a:lnTo>
                  <a:close/>
                  <a:moveTo>
                    <a:pt x="2872" y="926"/>
                  </a:moveTo>
                  <a:lnTo>
                    <a:pt x="2903" y="926"/>
                  </a:lnTo>
                  <a:lnTo>
                    <a:pt x="2903" y="895"/>
                  </a:lnTo>
                  <a:lnTo>
                    <a:pt x="2872" y="895"/>
                  </a:lnTo>
                  <a:lnTo>
                    <a:pt x="2872" y="926"/>
                  </a:lnTo>
                  <a:lnTo>
                    <a:pt x="2872" y="926"/>
                  </a:lnTo>
                  <a:close/>
                  <a:moveTo>
                    <a:pt x="2872" y="881"/>
                  </a:moveTo>
                  <a:lnTo>
                    <a:pt x="2903" y="881"/>
                  </a:lnTo>
                  <a:lnTo>
                    <a:pt x="2903" y="850"/>
                  </a:lnTo>
                  <a:lnTo>
                    <a:pt x="2872" y="850"/>
                  </a:lnTo>
                  <a:lnTo>
                    <a:pt x="2872" y="881"/>
                  </a:lnTo>
                  <a:lnTo>
                    <a:pt x="2872" y="881"/>
                  </a:lnTo>
                  <a:close/>
                  <a:moveTo>
                    <a:pt x="2872" y="1018"/>
                  </a:moveTo>
                  <a:lnTo>
                    <a:pt x="2903" y="1018"/>
                  </a:lnTo>
                  <a:lnTo>
                    <a:pt x="2903" y="985"/>
                  </a:lnTo>
                  <a:lnTo>
                    <a:pt x="2872" y="985"/>
                  </a:lnTo>
                  <a:lnTo>
                    <a:pt x="2872" y="1018"/>
                  </a:lnTo>
                  <a:lnTo>
                    <a:pt x="2872" y="1018"/>
                  </a:lnTo>
                  <a:close/>
                  <a:moveTo>
                    <a:pt x="2872" y="973"/>
                  </a:moveTo>
                  <a:lnTo>
                    <a:pt x="2903" y="973"/>
                  </a:lnTo>
                  <a:lnTo>
                    <a:pt x="2903" y="940"/>
                  </a:lnTo>
                  <a:lnTo>
                    <a:pt x="2872" y="940"/>
                  </a:lnTo>
                  <a:lnTo>
                    <a:pt x="2872" y="973"/>
                  </a:lnTo>
                  <a:lnTo>
                    <a:pt x="2872" y="973"/>
                  </a:lnTo>
                  <a:close/>
                  <a:moveTo>
                    <a:pt x="2872" y="1105"/>
                  </a:moveTo>
                  <a:lnTo>
                    <a:pt x="2903" y="1105"/>
                  </a:lnTo>
                  <a:lnTo>
                    <a:pt x="2903" y="1077"/>
                  </a:lnTo>
                  <a:lnTo>
                    <a:pt x="2872" y="1077"/>
                  </a:lnTo>
                  <a:lnTo>
                    <a:pt x="2872" y="1105"/>
                  </a:lnTo>
                  <a:lnTo>
                    <a:pt x="2872" y="1105"/>
                  </a:lnTo>
                  <a:close/>
                  <a:moveTo>
                    <a:pt x="2872" y="1061"/>
                  </a:moveTo>
                  <a:lnTo>
                    <a:pt x="2903" y="1061"/>
                  </a:lnTo>
                  <a:lnTo>
                    <a:pt x="2903" y="1032"/>
                  </a:lnTo>
                  <a:lnTo>
                    <a:pt x="2872" y="1032"/>
                  </a:lnTo>
                  <a:lnTo>
                    <a:pt x="2872" y="1061"/>
                  </a:lnTo>
                  <a:lnTo>
                    <a:pt x="2872" y="1061"/>
                  </a:lnTo>
                  <a:close/>
                  <a:moveTo>
                    <a:pt x="2872" y="1195"/>
                  </a:moveTo>
                  <a:lnTo>
                    <a:pt x="2903" y="1195"/>
                  </a:lnTo>
                  <a:lnTo>
                    <a:pt x="2903" y="1165"/>
                  </a:lnTo>
                  <a:lnTo>
                    <a:pt x="2872" y="1165"/>
                  </a:lnTo>
                  <a:lnTo>
                    <a:pt x="2872" y="1195"/>
                  </a:lnTo>
                  <a:lnTo>
                    <a:pt x="2872" y="1195"/>
                  </a:lnTo>
                  <a:close/>
                  <a:moveTo>
                    <a:pt x="2872" y="1240"/>
                  </a:moveTo>
                  <a:lnTo>
                    <a:pt x="2903" y="1240"/>
                  </a:lnTo>
                  <a:lnTo>
                    <a:pt x="2903" y="1209"/>
                  </a:lnTo>
                  <a:lnTo>
                    <a:pt x="2872" y="1209"/>
                  </a:lnTo>
                  <a:lnTo>
                    <a:pt x="2872" y="1240"/>
                  </a:lnTo>
                  <a:lnTo>
                    <a:pt x="2872" y="1240"/>
                  </a:lnTo>
                  <a:close/>
                  <a:moveTo>
                    <a:pt x="2872" y="1287"/>
                  </a:moveTo>
                  <a:lnTo>
                    <a:pt x="2903" y="1287"/>
                  </a:lnTo>
                  <a:lnTo>
                    <a:pt x="2903" y="1254"/>
                  </a:lnTo>
                  <a:lnTo>
                    <a:pt x="2872" y="1254"/>
                  </a:lnTo>
                  <a:lnTo>
                    <a:pt x="2872" y="1287"/>
                  </a:lnTo>
                  <a:lnTo>
                    <a:pt x="2872" y="1287"/>
                  </a:lnTo>
                  <a:close/>
                  <a:moveTo>
                    <a:pt x="2872" y="1330"/>
                  </a:moveTo>
                  <a:lnTo>
                    <a:pt x="2903" y="1330"/>
                  </a:lnTo>
                  <a:lnTo>
                    <a:pt x="2903" y="1299"/>
                  </a:lnTo>
                  <a:lnTo>
                    <a:pt x="2872" y="1299"/>
                  </a:lnTo>
                  <a:lnTo>
                    <a:pt x="2872" y="1330"/>
                  </a:lnTo>
                  <a:lnTo>
                    <a:pt x="2872" y="1330"/>
                  </a:lnTo>
                  <a:close/>
                  <a:moveTo>
                    <a:pt x="2872" y="1375"/>
                  </a:moveTo>
                  <a:lnTo>
                    <a:pt x="2903" y="1375"/>
                  </a:lnTo>
                  <a:lnTo>
                    <a:pt x="2903" y="1346"/>
                  </a:lnTo>
                  <a:lnTo>
                    <a:pt x="2872" y="1346"/>
                  </a:lnTo>
                  <a:lnTo>
                    <a:pt x="2872" y="1375"/>
                  </a:lnTo>
                  <a:lnTo>
                    <a:pt x="2872" y="1375"/>
                  </a:lnTo>
                  <a:close/>
                  <a:moveTo>
                    <a:pt x="2872" y="1734"/>
                  </a:moveTo>
                  <a:lnTo>
                    <a:pt x="2903" y="1734"/>
                  </a:lnTo>
                  <a:lnTo>
                    <a:pt x="2903" y="1703"/>
                  </a:lnTo>
                  <a:lnTo>
                    <a:pt x="2872" y="1703"/>
                  </a:lnTo>
                  <a:lnTo>
                    <a:pt x="2872" y="1734"/>
                  </a:lnTo>
                  <a:lnTo>
                    <a:pt x="2872" y="1734"/>
                  </a:lnTo>
                  <a:close/>
                  <a:moveTo>
                    <a:pt x="2872" y="1779"/>
                  </a:moveTo>
                  <a:lnTo>
                    <a:pt x="2903" y="1779"/>
                  </a:lnTo>
                  <a:lnTo>
                    <a:pt x="2903" y="1748"/>
                  </a:lnTo>
                  <a:lnTo>
                    <a:pt x="2872" y="1748"/>
                  </a:lnTo>
                  <a:lnTo>
                    <a:pt x="2872" y="1779"/>
                  </a:lnTo>
                  <a:lnTo>
                    <a:pt x="2872" y="1779"/>
                  </a:lnTo>
                  <a:close/>
                  <a:moveTo>
                    <a:pt x="2872" y="1821"/>
                  </a:moveTo>
                  <a:lnTo>
                    <a:pt x="2903" y="1821"/>
                  </a:lnTo>
                  <a:lnTo>
                    <a:pt x="2903" y="1793"/>
                  </a:lnTo>
                  <a:lnTo>
                    <a:pt x="2872" y="1793"/>
                  </a:lnTo>
                  <a:lnTo>
                    <a:pt x="2872" y="1821"/>
                  </a:lnTo>
                  <a:lnTo>
                    <a:pt x="2872" y="1821"/>
                  </a:lnTo>
                  <a:close/>
                  <a:moveTo>
                    <a:pt x="2917" y="208"/>
                  </a:moveTo>
                  <a:lnTo>
                    <a:pt x="2945" y="208"/>
                  </a:lnTo>
                  <a:lnTo>
                    <a:pt x="2945" y="180"/>
                  </a:lnTo>
                  <a:lnTo>
                    <a:pt x="2917" y="180"/>
                  </a:lnTo>
                  <a:lnTo>
                    <a:pt x="2917" y="208"/>
                  </a:lnTo>
                  <a:lnTo>
                    <a:pt x="2917" y="208"/>
                  </a:lnTo>
                  <a:close/>
                  <a:moveTo>
                    <a:pt x="2917" y="120"/>
                  </a:moveTo>
                  <a:lnTo>
                    <a:pt x="2945" y="120"/>
                  </a:lnTo>
                  <a:lnTo>
                    <a:pt x="2945" y="87"/>
                  </a:lnTo>
                  <a:lnTo>
                    <a:pt x="2917" y="87"/>
                  </a:lnTo>
                  <a:lnTo>
                    <a:pt x="2917" y="120"/>
                  </a:lnTo>
                  <a:lnTo>
                    <a:pt x="2917" y="120"/>
                  </a:lnTo>
                  <a:close/>
                  <a:moveTo>
                    <a:pt x="2917" y="298"/>
                  </a:moveTo>
                  <a:lnTo>
                    <a:pt x="2945" y="298"/>
                  </a:lnTo>
                  <a:lnTo>
                    <a:pt x="2945" y="269"/>
                  </a:lnTo>
                  <a:lnTo>
                    <a:pt x="2917" y="269"/>
                  </a:lnTo>
                  <a:lnTo>
                    <a:pt x="2917" y="298"/>
                  </a:lnTo>
                  <a:lnTo>
                    <a:pt x="2917" y="298"/>
                  </a:lnTo>
                  <a:close/>
                  <a:moveTo>
                    <a:pt x="2917" y="253"/>
                  </a:moveTo>
                  <a:lnTo>
                    <a:pt x="2945" y="253"/>
                  </a:lnTo>
                  <a:lnTo>
                    <a:pt x="2945" y="224"/>
                  </a:lnTo>
                  <a:lnTo>
                    <a:pt x="2917" y="224"/>
                  </a:lnTo>
                  <a:lnTo>
                    <a:pt x="2917" y="253"/>
                  </a:lnTo>
                  <a:lnTo>
                    <a:pt x="2917" y="253"/>
                  </a:lnTo>
                  <a:close/>
                  <a:moveTo>
                    <a:pt x="2917" y="390"/>
                  </a:moveTo>
                  <a:lnTo>
                    <a:pt x="2945" y="390"/>
                  </a:lnTo>
                  <a:lnTo>
                    <a:pt x="2945" y="357"/>
                  </a:lnTo>
                  <a:lnTo>
                    <a:pt x="2917" y="357"/>
                  </a:lnTo>
                  <a:lnTo>
                    <a:pt x="2917" y="390"/>
                  </a:lnTo>
                  <a:lnTo>
                    <a:pt x="2917" y="390"/>
                  </a:lnTo>
                  <a:close/>
                  <a:moveTo>
                    <a:pt x="2917" y="343"/>
                  </a:moveTo>
                  <a:lnTo>
                    <a:pt x="2945" y="343"/>
                  </a:lnTo>
                  <a:lnTo>
                    <a:pt x="2945" y="312"/>
                  </a:lnTo>
                  <a:lnTo>
                    <a:pt x="2917" y="312"/>
                  </a:lnTo>
                  <a:lnTo>
                    <a:pt x="2917" y="343"/>
                  </a:lnTo>
                  <a:lnTo>
                    <a:pt x="2917" y="343"/>
                  </a:lnTo>
                  <a:close/>
                  <a:moveTo>
                    <a:pt x="2917" y="480"/>
                  </a:moveTo>
                  <a:lnTo>
                    <a:pt x="2945" y="480"/>
                  </a:lnTo>
                  <a:lnTo>
                    <a:pt x="2945" y="449"/>
                  </a:lnTo>
                  <a:lnTo>
                    <a:pt x="2917" y="449"/>
                  </a:lnTo>
                  <a:lnTo>
                    <a:pt x="2917" y="480"/>
                  </a:lnTo>
                  <a:lnTo>
                    <a:pt x="2917" y="480"/>
                  </a:lnTo>
                  <a:close/>
                  <a:moveTo>
                    <a:pt x="2917" y="435"/>
                  </a:moveTo>
                  <a:lnTo>
                    <a:pt x="2945" y="435"/>
                  </a:lnTo>
                  <a:lnTo>
                    <a:pt x="2945" y="402"/>
                  </a:lnTo>
                  <a:lnTo>
                    <a:pt x="2917" y="402"/>
                  </a:lnTo>
                  <a:lnTo>
                    <a:pt x="2917" y="435"/>
                  </a:lnTo>
                  <a:lnTo>
                    <a:pt x="2917" y="435"/>
                  </a:lnTo>
                  <a:close/>
                  <a:moveTo>
                    <a:pt x="2917" y="522"/>
                  </a:moveTo>
                  <a:lnTo>
                    <a:pt x="2945" y="522"/>
                  </a:lnTo>
                  <a:lnTo>
                    <a:pt x="2945" y="494"/>
                  </a:lnTo>
                  <a:lnTo>
                    <a:pt x="2917" y="494"/>
                  </a:lnTo>
                  <a:lnTo>
                    <a:pt x="2917" y="522"/>
                  </a:lnTo>
                  <a:lnTo>
                    <a:pt x="2917" y="522"/>
                  </a:lnTo>
                  <a:close/>
                  <a:moveTo>
                    <a:pt x="2917" y="659"/>
                  </a:moveTo>
                  <a:lnTo>
                    <a:pt x="2945" y="659"/>
                  </a:lnTo>
                  <a:lnTo>
                    <a:pt x="2945" y="626"/>
                  </a:lnTo>
                  <a:lnTo>
                    <a:pt x="2917" y="626"/>
                  </a:lnTo>
                  <a:lnTo>
                    <a:pt x="2917" y="659"/>
                  </a:lnTo>
                  <a:lnTo>
                    <a:pt x="2917" y="659"/>
                  </a:lnTo>
                  <a:close/>
                  <a:moveTo>
                    <a:pt x="2917" y="749"/>
                  </a:moveTo>
                  <a:lnTo>
                    <a:pt x="2945" y="749"/>
                  </a:lnTo>
                  <a:lnTo>
                    <a:pt x="2945" y="716"/>
                  </a:lnTo>
                  <a:lnTo>
                    <a:pt x="2917" y="716"/>
                  </a:lnTo>
                  <a:lnTo>
                    <a:pt x="2917" y="749"/>
                  </a:lnTo>
                  <a:lnTo>
                    <a:pt x="2917" y="749"/>
                  </a:lnTo>
                  <a:close/>
                  <a:moveTo>
                    <a:pt x="2917" y="704"/>
                  </a:moveTo>
                  <a:lnTo>
                    <a:pt x="2945" y="704"/>
                  </a:lnTo>
                  <a:lnTo>
                    <a:pt x="2945" y="671"/>
                  </a:lnTo>
                  <a:lnTo>
                    <a:pt x="2917" y="671"/>
                  </a:lnTo>
                  <a:lnTo>
                    <a:pt x="2917" y="704"/>
                  </a:lnTo>
                  <a:lnTo>
                    <a:pt x="2917" y="704"/>
                  </a:lnTo>
                  <a:close/>
                  <a:moveTo>
                    <a:pt x="2917" y="836"/>
                  </a:moveTo>
                  <a:lnTo>
                    <a:pt x="2945" y="836"/>
                  </a:lnTo>
                  <a:lnTo>
                    <a:pt x="2945" y="808"/>
                  </a:lnTo>
                  <a:lnTo>
                    <a:pt x="2917" y="808"/>
                  </a:lnTo>
                  <a:lnTo>
                    <a:pt x="2917" y="836"/>
                  </a:lnTo>
                  <a:lnTo>
                    <a:pt x="2917" y="836"/>
                  </a:lnTo>
                  <a:close/>
                  <a:moveTo>
                    <a:pt x="2917" y="791"/>
                  </a:moveTo>
                  <a:lnTo>
                    <a:pt x="2945" y="791"/>
                  </a:lnTo>
                  <a:lnTo>
                    <a:pt x="2945" y="763"/>
                  </a:lnTo>
                  <a:lnTo>
                    <a:pt x="2917" y="763"/>
                  </a:lnTo>
                  <a:lnTo>
                    <a:pt x="2917" y="791"/>
                  </a:lnTo>
                  <a:lnTo>
                    <a:pt x="2917" y="791"/>
                  </a:lnTo>
                  <a:close/>
                  <a:moveTo>
                    <a:pt x="2917" y="926"/>
                  </a:moveTo>
                  <a:lnTo>
                    <a:pt x="2945" y="926"/>
                  </a:lnTo>
                  <a:lnTo>
                    <a:pt x="2945" y="895"/>
                  </a:lnTo>
                  <a:lnTo>
                    <a:pt x="2917" y="895"/>
                  </a:lnTo>
                  <a:lnTo>
                    <a:pt x="2917" y="926"/>
                  </a:lnTo>
                  <a:lnTo>
                    <a:pt x="2917" y="926"/>
                  </a:lnTo>
                  <a:close/>
                  <a:moveTo>
                    <a:pt x="2917" y="881"/>
                  </a:moveTo>
                  <a:lnTo>
                    <a:pt x="2945" y="881"/>
                  </a:lnTo>
                  <a:lnTo>
                    <a:pt x="2945" y="850"/>
                  </a:lnTo>
                  <a:lnTo>
                    <a:pt x="2917" y="850"/>
                  </a:lnTo>
                  <a:lnTo>
                    <a:pt x="2917" y="881"/>
                  </a:lnTo>
                  <a:lnTo>
                    <a:pt x="2917" y="881"/>
                  </a:lnTo>
                  <a:close/>
                  <a:moveTo>
                    <a:pt x="2917" y="1018"/>
                  </a:moveTo>
                  <a:lnTo>
                    <a:pt x="2945" y="1018"/>
                  </a:lnTo>
                  <a:lnTo>
                    <a:pt x="2945" y="985"/>
                  </a:lnTo>
                  <a:lnTo>
                    <a:pt x="2917" y="985"/>
                  </a:lnTo>
                  <a:lnTo>
                    <a:pt x="2917" y="1018"/>
                  </a:lnTo>
                  <a:lnTo>
                    <a:pt x="2917" y="1018"/>
                  </a:lnTo>
                  <a:close/>
                  <a:moveTo>
                    <a:pt x="2917" y="973"/>
                  </a:moveTo>
                  <a:lnTo>
                    <a:pt x="2945" y="973"/>
                  </a:lnTo>
                  <a:lnTo>
                    <a:pt x="2945" y="940"/>
                  </a:lnTo>
                  <a:lnTo>
                    <a:pt x="2917" y="940"/>
                  </a:lnTo>
                  <a:lnTo>
                    <a:pt x="2917" y="973"/>
                  </a:lnTo>
                  <a:lnTo>
                    <a:pt x="2917" y="973"/>
                  </a:lnTo>
                  <a:close/>
                  <a:moveTo>
                    <a:pt x="2917" y="1105"/>
                  </a:moveTo>
                  <a:lnTo>
                    <a:pt x="2945" y="1105"/>
                  </a:lnTo>
                  <a:lnTo>
                    <a:pt x="2945" y="1077"/>
                  </a:lnTo>
                  <a:lnTo>
                    <a:pt x="2917" y="1077"/>
                  </a:lnTo>
                  <a:lnTo>
                    <a:pt x="2917" y="1105"/>
                  </a:lnTo>
                  <a:lnTo>
                    <a:pt x="2917" y="1105"/>
                  </a:lnTo>
                  <a:close/>
                  <a:moveTo>
                    <a:pt x="2917" y="1061"/>
                  </a:moveTo>
                  <a:lnTo>
                    <a:pt x="2945" y="1061"/>
                  </a:lnTo>
                  <a:lnTo>
                    <a:pt x="2945" y="1032"/>
                  </a:lnTo>
                  <a:lnTo>
                    <a:pt x="2917" y="1032"/>
                  </a:lnTo>
                  <a:lnTo>
                    <a:pt x="2917" y="1061"/>
                  </a:lnTo>
                  <a:lnTo>
                    <a:pt x="2917" y="1061"/>
                  </a:lnTo>
                  <a:close/>
                  <a:moveTo>
                    <a:pt x="2917" y="1150"/>
                  </a:moveTo>
                  <a:lnTo>
                    <a:pt x="2945" y="1150"/>
                  </a:lnTo>
                  <a:lnTo>
                    <a:pt x="2945" y="1120"/>
                  </a:lnTo>
                  <a:lnTo>
                    <a:pt x="2917" y="1120"/>
                  </a:lnTo>
                  <a:lnTo>
                    <a:pt x="2917" y="1150"/>
                  </a:lnTo>
                  <a:lnTo>
                    <a:pt x="2917" y="1150"/>
                  </a:lnTo>
                  <a:close/>
                  <a:moveTo>
                    <a:pt x="2917" y="1240"/>
                  </a:moveTo>
                  <a:lnTo>
                    <a:pt x="2945" y="1240"/>
                  </a:lnTo>
                  <a:lnTo>
                    <a:pt x="2945" y="1209"/>
                  </a:lnTo>
                  <a:lnTo>
                    <a:pt x="2917" y="1209"/>
                  </a:lnTo>
                  <a:lnTo>
                    <a:pt x="2917" y="1240"/>
                  </a:lnTo>
                  <a:lnTo>
                    <a:pt x="2917" y="1240"/>
                  </a:lnTo>
                  <a:close/>
                  <a:moveTo>
                    <a:pt x="2917" y="1287"/>
                  </a:moveTo>
                  <a:lnTo>
                    <a:pt x="2945" y="1287"/>
                  </a:lnTo>
                  <a:lnTo>
                    <a:pt x="2945" y="1254"/>
                  </a:lnTo>
                  <a:lnTo>
                    <a:pt x="2917" y="1254"/>
                  </a:lnTo>
                  <a:lnTo>
                    <a:pt x="2917" y="1287"/>
                  </a:lnTo>
                  <a:lnTo>
                    <a:pt x="2917" y="1287"/>
                  </a:lnTo>
                  <a:close/>
                  <a:moveTo>
                    <a:pt x="2917" y="1330"/>
                  </a:moveTo>
                  <a:lnTo>
                    <a:pt x="2945" y="1330"/>
                  </a:lnTo>
                  <a:lnTo>
                    <a:pt x="2945" y="1299"/>
                  </a:lnTo>
                  <a:lnTo>
                    <a:pt x="2917" y="1299"/>
                  </a:lnTo>
                  <a:lnTo>
                    <a:pt x="2917" y="1330"/>
                  </a:lnTo>
                  <a:lnTo>
                    <a:pt x="2917" y="1330"/>
                  </a:lnTo>
                  <a:close/>
                  <a:moveTo>
                    <a:pt x="2917" y="1689"/>
                  </a:moveTo>
                  <a:lnTo>
                    <a:pt x="2945" y="1689"/>
                  </a:lnTo>
                  <a:lnTo>
                    <a:pt x="2945" y="1661"/>
                  </a:lnTo>
                  <a:lnTo>
                    <a:pt x="2917" y="1661"/>
                  </a:lnTo>
                  <a:lnTo>
                    <a:pt x="2917" y="1689"/>
                  </a:lnTo>
                  <a:lnTo>
                    <a:pt x="2917" y="1689"/>
                  </a:lnTo>
                  <a:close/>
                  <a:moveTo>
                    <a:pt x="2917" y="1734"/>
                  </a:moveTo>
                  <a:lnTo>
                    <a:pt x="2945" y="1734"/>
                  </a:lnTo>
                  <a:lnTo>
                    <a:pt x="2945" y="1703"/>
                  </a:lnTo>
                  <a:lnTo>
                    <a:pt x="2917" y="1703"/>
                  </a:lnTo>
                  <a:lnTo>
                    <a:pt x="2917" y="1734"/>
                  </a:lnTo>
                  <a:lnTo>
                    <a:pt x="2917" y="1734"/>
                  </a:lnTo>
                  <a:close/>
                  <a:moveTo>
                    <a:pt x="2917" y="1779"/>
                  </a:moveTo>
                  <a:lnTo>
                    <a:pt x="2945" y="1779"/>
                  </a:lnTo>
                  <a:lnTo>
                    <a:pt x="2945" y="1748"/>
                  </a:lnTo>
                  <a:lnTo>
                    <a:pt x="2917" y="1748"/>
                  </a:lnTo>
                  <a:lnTo>
                    <a:pt x="2917" y="1779"/>
                  </a:lnTo>
                  <a:lnTo>
                    <a:pt x="2917" y="1779"/>
                  </a:lnTo>
                  <a:close/>
                  <a:moveTo>
                    <a:pt x="2917" y="1821"/>
                  </a:moveTo>
                  <a:lnTo>
                    <a:pt x="2945" y="1821"/>
                  </a:lnTo>
                  <a:lnTo>
                    <a:pt x="2945" y="1793"/>
                  </a:lnTo>
                  <a:lnTo>
                    <a:pt x="2917" y="1793"/>
                  </a:lnTo>
                  <a:lnTo>
                    <a:pt x="2917" y="1821"/>
                  </a:lnTo>
                  <a:lnTo>
                    <a:pt x="2917" y="1821"/>
                  </a:lnTo>
                  <a:close/>
                  <a:moveTo>
                    <a:pt x="2962" y="208"/>
                  </a:moveTo>
                  <a:lnTo>
                    <a:pt x="2990" y="208"/>
                  </a:lnTo>
                  <a:lnTo>
                    <a:pt x="2990" y="180"/>
                  </a:lnTo>
                  <a:lnTo>
                    <a:pt x="2962" y="180"/>
                  </a:lnTo>
                  <a:lnTo>
                    <a:pt x="2962" y="208"/>
                  </a:lnTo>
                  <a:lnTo>
                    <a:pt x="2962" y="208"/>
                  </a:lnTo>
                  <a:close/>
                  <a:moveTo>
                    <a:pt x="2962" y="298"/>
                  </a:moveTo>
                  <a:lnTo>
                    <a:pt x="2990" y="298"/>
                  </a:lnTo>
                  <a:lnTo>
                    <a:pt x="2990" y="269"/>
                  </a:lnTo>
                  <a:lnTo>
                    <a:pt x="2962" y="269"/>
                  </a:lnTo>
                  <a:lnTo>
                    <a:pt x="2962" y="298"/>
                  </a:lnTo>
                  <a:lnTo>
                    <a:pt x="2962" y="298"/>
                  </a:lnTo>
                  <a:close/>
                  <a:moveTo>
                    <a:pt x="2962" y="253"/>
                  </a:moveTo>
                  <a:lnTo>
                    <a:pt x="2990" y="253"/>
                  </a:lnTo>
                  <a:lnTo>
                    <a:pt x="2990" y="224"/>
                  </a:lnTo>
                  <a:lnTo>
                    <a:pt x="2962" y="224"/>
                  </a:lnTo>
                  <a:lnTo>
                    <a:pt x="2962" y="253"/>
                  </a:lnTo>
                  <a:lnTo>
                    <a:pt x="2962" y="253"/>
                  </a:lnTo>
                  <a:close/>
                  <a:moveTo>
                    <a:pt x="2962" y="390"/>
                  </a:moveTo>
                  <a:lnTo>
                    <a:pt x="2990" y="390"/>
                  </a:lnTo>
                  <a:lnTo>
                    <a:pt x="2990" y="357"/>
                  </a:lnTo>
                  <a:lnTo>
                    <a:pt x="2962" y="357"/>
                  </a:lnTo>
                  <a:lnTo>
                    <a:pt x="2962" y="390"/>
                  </a:lnTo>
                  <a:lnTo>
                    <a:pt x="2962" y="390"/>
                  </a:lnTo>
                  <a:close/>
                  <a:moveTo>
                    <a:pt x="2962" y="343"/>
                  </a:moveTo>
                  <a:lnTo>
                    <a:pt x="2990" y="343"/>
                  </a:lnTo>
                  <a:lnTo>
                    <a:pt x="2990" y="312"/>
                  </a:lnTo>
                  <a:lnTo>
                    <a:pt x="2962" y="312"/>
                  </a:lnTo>
                  <a:lnTo>
                    <a:pt x="2962" y="343"/>
                  </a:lnTo>
                  <a:lnTo>
                    <a:pt x="2962" y="343"/>
                  </a:lnTo>
                  <a:close/>
                  <a:moveTo>
                    <a:pt x="2962" y="480"/>
                  </a:moveTo>
                  <a:lnTo>
                    <a:pt x="2990" y="480"/>
                  </a:lnTo>
                  <a:lnTo>
                    <a:pt x="2990" y="449"/>
                  </a:lnTo>
                  <a:lnTo>
                    <a:pt x="2962" y="449"/>
                  </a:lnTo>
                  <a:lnTo>
                    <a:pt x="2962" y="480"/>
                  </a:lnTo>
                  <a:lnTo>
                    <a:pt x="2962" y="480"/>
                  </a:lnTo>
                  <a:close/>
                  <a:moveTo>
                    <a:pt x="2962" y="435"/>
                  </a:moveTo>
                  <a:lnTo>
                    <a:pt x="2990" y="435"/>
                  </a:lnTo>
                  <a:lnTo>
                    <a:pt x="2990" y="402"/>
                  </a:lnTo>
                  <a:lnTo>
                    <a:pt x="2962" y="402"/>
                  </a:lnTo>
                  <a:lnTo>
                    <a:pt x="2962" y="435"/>
                  </a:lnTo>
                  <a:lnTo>
                    <a:pt x="2962" y="435"/>
                  </a:lnTo>
                  <a:close/>
                  <a:moveTo>
                    <a:pt x="2962" y="567"/>
                  </a:moveTo>
                  <a:lnTo>
                    <a:pt x="2990" y="567"/>
                  </a:lnTo>
                  <a:lnTo>
                    <a:pt x="2990" y="539"/>
                  </a:lnTo>
                  <a:lnTo>
                    <a:pt x="2962" y="539"/>
                  </a:lnTo>
                  <a:lnTo>
                    <a:pt x="2962" y="567"/>
                  </a:lnTo>
                  <a:lnTo>
                    <a:pt x="2962" y="567"/>
                  </a:lnTo>
                  <a:close/>
                  <a:moveTo>
                    <a:pt x="2962" y="522"/>
                  </a:moveTo>
                  <a:lnTo>
                    <a:pt x="2990" y="522"/>
                  </a:lnTo>
                  <a:lnTo>
                    <a:pt x="2990" y="494"/>
                  </a:lnTo>
                  <a:lnTo>
                    <a:pt x="2962" y="494"/>
                  </a:lnTo>
                  <a:lnTo>
                    <a:pt x="2962" y="522"/>
                  </a:lnTo>
                  <a:lnTo>
                    <a:pt x="2962" y="522"/>
                  </a:lnTo>
                  <a:close/>
                  <a:moveTo>
                    <a:pt x="2962" y="612"/>
                  </a:moveTo>
                  <a:lnTo>
                    <a:pt x="2990" y="612"/>
                  </a:lnTo>
                  <a:lnTo>
                    <a:pt x="2990" y="581"/>
                  </a:lnTo>
                  <a:lnTo>
                    <a:pt x="2962" y="581"/>
                  </a:lnTo>
                  <a:lnTo>
                    <a:pt x="2962" y="612"/>
                  </a:lnTo>
                  <a:lnTo>
                    <a:pt x="2962" y="612"/>
                  </a:lnTo>
                  <a:close/>
                  <a:moveTo>
                    <a:pt x="2962" y="749"/>
                  </a:moveTo>
                  <a:lnTo>
                    <a:pt x="2990" y="749"/>
                  </a:lnTo>
                  <a:lnTo>
                    <a:pt x="2990" y="716"/>
                  </a:lnTo>
                  <a:lnTo>
                    <a:pt x="2962" y="716"/>
                  </a:lnTo>
                  <a:lnTo>
                    <a:pt x="2962" y="749"/>
                  </a:lnTo>
                  <a:lnTo>
                    <a:pt x="2962" y="749"/>
                  </a:lnTo>
                  <a:close/>
                  <a:moveTo>
                    <a:pt x="2962" y="836"/>
                  </a:moveTo>
                  <a:lnTo>
                    <a:pt x="2990" y="836"/>
                  </a:lnTo>
                  <a:lnTo>
                    <a:pt x="2990" y="808"/>
                  </a:lnTo>
                  <a:lnTo>
                    <a:pt x="2962" y="808"/>
                  </a:lnTo>
                  <a:lnTo>
                    <a:pt x="2962" y="836"/>
                  </a:lnTo>
                  <a:lnTo>
                    <a:pt x="2962" y="836"/>
                  </a:lnTo>
                  <a:close/>
                  <a:moveTo>
                    <a:pt x="2962" y="791"/>
                  </a:moveTo>
                  <a:lnTo>
                    <a:pt x="2990" y="791"/>
                  </a:lnTo>
                  <a:lnTo>
                    <a:pt x="2990" y="763"/>
                  </a:lnTo>
                  <a:lnTo>
                    <a:pt x="2962" y="763"/>
                  </a:lnTo>
                  <a:lnTo>
                    <a:pt x="2962" y="791"/>
                  </a:lnTo>
                  <a:lnTo>
                    <a:pt x="2962" y="791"/>
                  </a:lnTo>
                  <a:close/>
                  <a:moveTo>
                    <a:pt x="2962" y="926"/>
                  </a:moveTo>
                  <a:lnTo>
                    <a:pt x="2990" y="926"/>
                  </a:lnTo>
                  <a:lnTo>
                    <a:pt x="2990" y="895"/>
                  </a:lnTo>
                  <a:lnTo>
                    <a:pt x="2962" y="895"/>
                  </a:lnTo>
                  <a:lnTo>
                    <a:pt x="2962" y="926"/>
                  </a:lnTo>
                  <a:lnTo>
                    <a:pt x="2962" y="926"/>
                  </a:lnTo>
                  <a:close/>
                  <a:moveTo>
                    <a:pt x="2962" y="1018"/>
                  </a:moveTo>
                  <a:lnTo>
                    <a:pt x="2990" y="1018"/>
                  </a:lnTo>
                  <a:lnTo>
                    <a:pt x="2990" y="985"/>
                  </a:lnTo>
                  <a:lnTo>
                    <a:pt x="2962" y="985"/>
                  </a:lnTo>
                  <a:lnTo>
                    <a:pt x="2962" y="1018"/>
                  </a:lnTo>
                  <a:lnTo>
                    <a:pt x="2962" y="1018"/>
                  </a:lnTo>
                  <a:close/>
                  <a:moveTo>
                    <a:pt x="2962" y="973"/>
                  </a:moveTo>
                  <a:lnTo>
                    <a:pt x="2990" y="973"/>
                  </a:lnTo>
                  <a:lnTo>
                    <a:pt x="2990" y="940"/>
                  </a:lnTo>
                  <a:lnTo>
                    <a:pt x="2962" y="940"/>
                  </a:lnTo>
                  <a:lnTo>
                    <a:pt x="2962" y="973"/>
                  </a:lnTo>
                  <a:lnTo>
                    <a:pt x="2962" y="973"/>
                  </a:lnTo>
                  <a:close/>
                  <a:moveTo>
                    <a:pt x="2962" y="1105"/>
                  </a:moveTo>
                  <a:lnTo>
                    <a:pt x="2990" y="1105"/>
                  </a:lnTo>
                  <a:lnTo>
                    <a:pt x="2990" y="1077"/>
                  </a:lnTo>
                  <a:lnTo>
                    <a:pt x="2962" y="1077"/>
                  </a:lnTo>
                  <a:lnTo>
                    <a:pt x="2962" y="1105"/>
                  </a:lnTo>
                  <a:lnTo>
                    <a:pt x="2962" y="1105"/>
                  </a:lnTo>
                  <a:close/>
                  <a:moveTo>
                    <a:pt x="2962" y="1061"/>
                  </a:moveTo>
                  <a:lnTo>
                    <a:pt x="2990" y="1061"/>
                  </a:lnTo>
                  <a:lnTo>
                    <a:pt x="2990" y="1032"/>
                  </a:lnTo>
                  <a:lnTo>
                    <a:pt x="2962" y="1032"/>
                  </a:lnTo>
                  <a:lnTo>
                    <a:pt x="2962" y="1061"/>
                  </a:lnTo>
                  <a:lnTo>
                    <a:pt x="2962" y="1061"/>
                  </a:lnTo>
                  <a:close/>
                  <a:moveTo>
                    <a:pt x="2962" y="1195"/>
                  </a:moveTo>
                  <a:lnTo>
                    <a:pt x="2990" y="1195"/>
                  </a:lnTo>
                  <a:lnTo>
                    <a:pt x="2990" y="1165"/>
                  </a:lnTo>
                  <a:lnTo>
                    <a:pt x="2962" y="1165"/>
                  </a:lnTo>
                  <a:lnTo>
                    <a:pt x="2962" y="1195"/>
                  </a:lnTo>
                  <a:lnTo>
                    <a:pt x="2962" y="1195"/>
                  </a:lnTo>
                  <a:close/>
                  <a:moveTo>
                    <a:pt x="2962" y="1240"/>
                  </a:moveTo>
                  <a:lnTo>
                    <a:pt x="2990" y="1240"/>
                  </a:lnTo>
                  <a:lnTo>
                    <a:pt x="2990" y="1209"/>
                  </a:lnTo>
                  <a:lnTo>
                    <a:pt x="2962" y="1209"/>
                  </a:lnTo>
                  <a:lnTo>
                    <a:pt x="2962" y="1240"/>
                  </a:lnTo>
                  <a:lnTo>
                    <a:pt x="2962" y="1240"/>
                  </a:lnTo>
                  <a:close/>
                  <a:moveTo>
                    <a:pt x="2962" y="1287"/>
                  </a:moveTo>
                  <a:lnTo>
                    <a:pt x="2990" y="1287"/>
                  </a:lnTo>
                  <a:lnTo>
                    <a:pt x="2990" y="1254"/>
                  </a:lnTo>
                  <a:lnTo>
                    <a:pt x="2962" y="1254"/>
                  </a:lnTo>
                  <a:lnTo>
                    <a:pt x="2962" y="1287"/>
                  </a:lnTo>
                  <a:lnTo>
                    <a:pt x="2962" y="1287"/>
                  </a:lnTo>
                  <a:close/>
                  <a:moveTo>
                    <a:pt x="2962" y="1644"/>
                  </a:moveTo>
                  <a:lnTo>
                    <a:pt x="2990" y="1644"/>
                  </a:lnTo>
                  <a:lnTo>
                    <a:pt x="2990" y="1611"/>
                  </a:lnTo>
                  <a:lnTo>
                    <a:pt x="2962" y="1611"/>
                  </a:lnTo>
                  <a:lnTo>
                    <a:pt x="2962" y="1644"/>
                  </a:lnTo>
                  <a:lnTo>
                    <a:pt x="2962" y="1644"/>
                  </a:lnTo>
                  <a:close/>
                  <a:moveTo>
                    <a:pt x="2962" y="1689"/>
                  </a:moveTo>
                  <a:lnTo>
                    <a:pt x="2990" y="1689"/>
                  </a:lnTo>
                  <a:lnTo>
                    <a:pt x="2990" y="1661"/>
                  </a:lnTo>
                  <a:lnTo>
                    <a:pt x="2962" y="1661"/>
                  </a:lnTo>
                  <a:lnTo>
                    <a:pt x="2962" y="1689"/>
                  </a:lnTo>
                  <a:lnTo>
                    <a:pt x="2962" y="1689"/>
                  </a:lnTo>
                  <a:close/>
                  <a:moveTo>
                    <a:pt x="2962" y="1734"/>
                  </a:moveTo>
                  <a:lnTo>
                    <a:pt x="2990" y="1734"/>
                  </a:lnTo>
                  <a:lnTo>
                    <a:pt x="2990" y="1703"/>
                  </a:lnTo>
                  <a:lnTo>
                    <a:pt x="2962" y="1703"/>
                  </a:lnTo>
                  <a:lnTo>
                    <a:pt x="2962" y="1734"/>
                  </a:lnTo>
                  <a:lnTo>
                    <a:pt x="2962" y="1734"/>
                  </a:lnTo>
                  <a:close/>
                  <a:moveTo>
                    <a:pt x="3007" y="208"/>
                  </a:moveTo>
                  <a:lnTo>
                    <a:pt x="3035" y="208"/>
                  </a:lnTo>
                  <a:lnTo>
                    <a:pt x="3035" y="180"/>
                  </a:lnTo>
                  <a:lnTo>
                    <a:pt x="3007" y="180"/>
                  </a:lnTo>
                  <a:lnTo>
                    <a:pt x="3007" y="208"/>
                  </a:lnTo>
                  <a:lnTo>
                    <a:pt x="3007" y="208"/>
                  </a:lnTo>
                  <a:close/>
                  <a:moveTo>
                    <a:pt x="3007" y="165"/>
                  </a:moveTo>
                  <a:lnTo>
                    <a:pt x="3035" y="165"/>
                  </a:lnTo>
                  <a:lnTo>
                    <a:pt x="3035" y="132"/>
                  </a:lnTo>
                  <a:lnTo>
                    <a:pt x="3007" y="132"/>
                  </a:lnTo>
                  <a:lnTo>
                    <a:pt x="3007" y="165"/>
                  </a:lnTo>
                  <a:lnTo>
                    <a:pt x="3007" y="165"/>
                  </a:lnTo>
                  <a:close/>
                  <a:moveTo>
                    <a:pt x="3007" y="298"/>
                  </a:moveTo>
                  <a:lnTo>
                    <a:pt x="3035" y="298"/>
                  </a:lnTo>
                  <a:lnTo>
                    <a:pt x="3035" y="269"/>
                  </a:lnTo>
                  <a:lnTo>
                    <a:pt x="3007" y="269"/>
                  </a:lnTo>
                  <a:lnTo>
                    <a:pt x="3007" y="298"/>
                  </a:lnTo>
                  <a:lnTo>
                    <a:pt x="3007" y="298"/>
                  </a:lnTo>
                  <a:close/>
                  <a:moveTo>
                    <a:pt x="3007" y="253"/>
                  </a:moveTo>
                  <a:lnTo>
                    <a:pt x="3035" y="253"/>
                  </a:lnTo>
                  <a:lnTo>
                    <a:pt x="3035" y="224"/>
                  </a:lnTo>
                  <a:lnTo>
                    <a:pt x="3007" y="224"/>
                  </a:lnTo>
                  <a:lnTo>
                    <a:pt x="3007" y="253"/>
                  </a:lnTo>
                  <a:lnTo>
                    <a:pt x="3007" y="253"/>
                  </a:lnTo>
                  <a:close/>
                  <a:moveTo>
                    <a:pt x="3007" y="390"/>
                  </a:moveTo>
                  <a:lnTo>
                    <a:pt x="3035" y="390"/>
                  </a:lnTo>
                  <a:lnTo>
                    <a:pt x="3035" y="357"/>
                  </a:lnTo>
                  <a:lnTo>
                    <a:pt x="3007" y="357"/>
                  </a:lnTo>
                  <a:lnTo>
                    <a:pt x="3007" y="390"/>
                  </a:lnTo>
                  <a:lnTo>
                    <a:pt x="3007" y="390"/>
                  </a:lnTo>
                  <a:close/>
                  <a:moveTo>
                    <a:pt x="3007" y="343"/>
                  </a:moveTo>
                  <a:lnTo>
                    <a:pt x="3035" y="343"/>
                  </a:lnTo>
                  <a:lnTo>
                    <a:pt x="3035" y="312"/>
                  </a:lnTo>
                  <a:lnTo>
                    <a:pt x="3007" y="312"/>
                  </a:lnTo>
                  <a:lnTo>
                    <a:pt x="3007" y="343"/>
                  </a:lnTo>
                  <a:lnTo>
                    <a:pt x="3007" y="343"/>
                  </a:lnTo>
                  <a:close/>
                  <a:moveTo>
                    <a:pt x="3007" y="480"/>
                  </a:moveTo>
                  <a:lnTo>
                    <a:pt x="3035" y="480"/>
                  </a:lnTo>
                  <a:lnTo>
                    <a:pt x="3035" y="449"/>
                  </a:lnTo>
                  <a:lnTo>
                    <a:pt x="3007" y="449"/>
                  </a:lnTo>
                  <a:lnTo>
                    <a:pt x="3007" y="480"/>
                  </a:lnTo>
                  <a:lnTo>
                    <a:pt x="3007" y="480"/>
                  </a:lnTo>
                  <a:close/>
                  <a:moveTo>
                    <a:pt x="3007" y="435"/>
                  </a:moveTo>
                  <a:lnTo>
                    <a:pt x="3035" y="435"/>
                  </a:lnTo>
                  <a:lnTo>
                    <a:pt x="3035" y="402"/>
                  </a:lnTo>
                  <a:lnTo>
                    <a:pt x="3007" y="402"/>
                  </a:lnTo>
                  <a:lnTo>
                    <a:pt x="3007" y="435"/>
                  </a:lnTo>
                  <a:lnTo>
                    <a:pt x="3007" y="435"/>
                  </a:lnTo>
                  <a:close/>
                  <a:moveTo>
                    <a:pt x="3007" y="567"/>
                  </a:moveTo>
                  <a:lnTo>
                    <a:pt x="3035" y="567"/>
                  </a:lnTo>
                  <a:lnTo>
                    <a:pt x="3035" y="539"/>
                  </a:lnTo>
                  <a:lnTo>
                    <a:pt x="3007" y="539"/>
                  </a:lnTo>
                  <a:lnTo>
                    <a:pt x="3007" y="567"/>
                  </a:lnTo>
                  <a:lnTo>
                    <a:pt x="3007" y="567"/>
                  </a:lnTo>
                  <a:close/>
                  <a:moveTo>
                    <a:pt x="3007" y="522"/>
                  </a:moveTo>
                  <a:lnTo>
                    <a:pt x="3035" y="522"/>
                  </a:lnTo>
                  <a:lnTo>
                    <a:pt x="3035" y="494"/>
                  </a:lnTo>
                  <a:lnTo>
                    <a:pt x="3007" y="494"/>
                  </a:lnTo>
                  <a:lnTo>
                    <a:pt x="3007" y="522"/>
                  </a:lnTo>
                  <a:lnTo>
                    <a:pt x="3007" y="522"/>
                  </a:lnTo>
                  <a:close/>
                  <a:moveTo>
                    <a:pt x="3007" y="659"/>
                  </a:moveTo>
                  <a:lnTo>
                    <a:pt x="3035" y="659"/>
                  </a:lnTo>
                  <a:lnTo>
                    <a:pt x="3035" y="626"/>
                  </a:lnTo>
                  <a:lnTo>
                    <a:pt x="3007" y="626"/>
                  </a:lnTo>
                  <a:lnTo>
                    <a:pt x="3007" y="659"/>
                  </a:lnTo>
                  <a:lnTo>
                    <a:pt x="3007" y="659"/>
                  </a:lnTo>
                  <a:close/>
                  <a:moveTo>
                    <a:pt x="3007" y="612"/>
                  </a:moveTo>
                  <a:lnTo>
                    <a:pt x="3035" y="612"/>
                  </a:lnTo>
                  <a:lnTo>
                    <a:pt x="3035" y="581"/>
                  </a:lnTo>
                  <a:lnTo>
                    <a:pt x="3007" y="581"/>
                  </a:lnTo>
                  <a:lnTo>
                    <a:pt x="3007" y="612"/>
                  </a:lnTo>
                  <a:lnTo>
                    <a:pt x="3007" y="612"/>
                  </a:lnTo>
                  <a:close/>
                  <a:moveTo>
                    <a:pt x="3007" y="749"/>
                  </a:moveTo>
                  <a:lnTo>
                    <a:pt x="3035" y="749"/>
                  </a:lnTo>
                  <a:lnTo>
                    <a:pt x="3035" y="716"/>
                  </a:lnTo>
                  <a:lnTo>
                    <a:pt x="3007" y="716"/>
                  </a:lnTo>
                  <a:lnTo>
                    <a:pt x="3007" y="749"/>
                  </a:lnTo>
                  <a:lnTo>
                    <a:pt x="3007" y="749"/>
                  </a:lnTo>
                  <a:close/>
                  <a:moveTo>
                    <a:pt x="3007" y="704"/>
                  </a:moveTo>
                  <a:lnTo>
                    <a:pt x="3035" y="704"/>
                  </a:lnTo>
                  <a:lnTo>
                    <a:pt x="3035" y="671"/>
                  </a:lnTo>
                  <a:lnTo>
                    <a:pt x="3007" y="671"/>
                  </a:lnTo>
                  <a:lnTo>
                    <a:pt x="3007" y="704"/>
                  </a:lnTo>
                  <a:lnTo>
                    <a:pt x="3007" y="704"/>
                  </a:lnTo>
                  <a:close/>
                  <a:moveTo>
                    <a:pt x="3007" y="836"/>
                  </a:moveTo>
                  <a:lnTo>
                    <a:pt x="3035" y="836"/>
                  </a:lnTo>
                  <a:lnTo>
                    <a:pt x="3035" y="808"/>
                  </a:lnTo>
                  <a:lnTo>
                    <a:pt x="3007" y="808"/>
                  </a:lnTo>
                  <a:lnTo>
                    <a:pt x="3007" y="836"/>
                  </a:lnTo>
                  <a:lnTo>
                    <a:pt x="3007" y="836"/>
                  </a:lnTo>
                  <a:close/>
                  <a:moveTo>
                    <a:pt x="3007" y="791"/>
                  </a:moveTo>
                  <a:lnTo>
                    <a:pt x="3035" y="791"/>
                  </a:lnTo>
                  <a:lnTo>
                    <a:pt x="3035" y="763"/>
                  </a:lnTo>
                  <a:lnTo>
                    <a:pt x="3007" y="763"/>
                  </a:lnTo>
                  <a:lnTo>
                    <a:pt x="3007" y="791"/>
                  </a:lnTo>
                  <a:lnTo>
                    <a:pt x="3007" y="791"/>
                  </a:lnTo>
                  <a:close/>
                  <a:moveTo>
                    <a:pt x="3007" y="881"/>
                  </a:moveTo>
                  <a:lnTo>
                    <a:pt x="3035" y="881"/>
                  </a:lnTo>
                  <a:lnTo>
                    <a:pt x="3035" y="850"/>
                  </a:lnTo>
                  <a:lnTo>
                    <a:pt x="3007" y="850"/>
                  </a:lnTo>
                  <a:lnTo>
                    <a:pt x="3007" y="881"/>
                  </a:lnTo>
                  <a:lnTo>
                    <a:pt x="3007" y="881"/>
                  </a:lnTo>
                  <a:close/>
                  <a:moveTo>
                    <a:pt x="3007" y="1018"/>
                  </a:moveTo>
                  <a:lnTo>
                    <a:pt x="3035" y="1018"/>
                  </a:lnTo>
                  <a:lnTo>
                    <a:pt x="3035" y="985"/>
                  </a:lnTo>
                  <a:lnTo>
                    <a:pt x="3007" y="985"/>
                  </a:lnTo>
                  <a:lnTo>
                    <a:pt x="3007" y="1018"/>
                  </a:lnTo>
                  <a:lnTo>
                    <a:pt x="3007" y="1018"/>
                  </a:lnTo>
                  <a:close/>
                  <a:moveTo>
                    <a:pt x="3007" y="973"/>
                  </a:moveTo>
                  <a:lnTo>
                    <a:pt x="3035" y="973"/>
                  </a:lnTo>
                  <a:lnTo>
                    <a:pt x="3035" y="940"/>
                  </a:lnTo>
                  <a:lnTo>
                    <a:pt x="3007" y="940"/>
                  </a:lnTo>
                  <a:lnTo>
                    <a:pt x="3007" y="973"/>
                  </a:lnTo>
                  <a:lnTo>
                    <a:pt x="3007" y="973"/>
                  </a:lnTo>
                  <a:close/>
                  <a:moveTo>
                    <a:pt x="3007" y="1105"/>
                  </a:moveTo>
                  <a:lnTo>
                    <a:pt x="3035" y="1105"/>
                  </a:lnTo>
                  <a:lnTo>
                    <a:pt x="3035" y="1077"/>
                  </a:lnTo>
                  <a:lnTo>
                    <a:pt x="3007" y="1077"/>
                  </a:lnTo>
                  <a:lnTo>
                    <a:pt x="3007" y="1105"/>
                  </a:lnTo>
                  <a:lnTo>
                    <a:pt x="3007" y="1105"/>
                  </a:lnTo>
                  <a:close/>
                  <a:moveTo>
                    <a:pt x="3007" y="1061"/>
                  </a:moveTo>
                  <a:lnTo>
                    <a:pt x="3035" y="1061"/>
                  </a:lnTo>
                  <a:lnTo>
                    <a:pt x="3035" y="1032"/>
                  </a:lnTo>
                  <a:lnTo>
                    <a:pt x="3007" y="1032"/>
                  </a:lnTo>
                  <a:lnTo>
                    <a:pt x="3007" y="1061"/>
                  </a:lnTo>
                  <a:lnTo>
                    <a:pt x="3007" y="1061"/>
                  </a:lnTo>
                  <a:close/>
                  <a:moveTo>
                    <a:pt x="3007" y="1195"/>
                  </a:moveTo>
                  <a:lnTo>
                    <a:pt x="3035" y="1195"/>
                  </a:lnTo>
                  <a:lnTo>
                    <a:pt x="3035" y="1165"/>
                  </a:lnTo>
                  <a:lnTo>
                    <a:pt x="3007" y="1165"/>
                  </a:lnTo>
                  <a:lnTo>
                    <a:pt x="3007" y="1195"/>
                  </a:lnTo>
                  <a:lnTo>
                    <a:pt x="3007" y="1195"/>
                  </a:lnTo>
                  <a:close/>
                  <a:moveTo>
                    <a:pt x="3007" y="1240"/>
                  </a:moveTo>
                  <a:lnTo>
                    <a:pt x="3035" y="1240"/>
                  </a:lnTo>
                  <a:lnTo>
                    <a:pt x="3035" y="1209"/>
                  </a:lnTo>
                  <a:lnTo>
                    <a:pt x="3007" y="1209"/>
                  </a:lnTo>
                  <a:lnTo>
                    <a:pt x="3007" y="1240"/>
                  </a:lnTo>
                  <a:lnTo>
                    <a:pt x="3007" y="1240"/>
                  </a:lnTo>
                  <a:close/>
                  <a:moveTo>
                    <a:pt x="3049" y="208"/>
                  </a:moveTo>
                  <a:lnTo>
                    <a:pt x="3082" y="208"/>
                  </a:lnTo>
                  <a:lnTo>
                    <a:pt x="3082" y="180"/>
                  </a:lnTo>
                  <a:lnTo>
                    <a:pt x="3049" y="180"/>
                  </a:lnTo>
                  <a:lnTo>
                    <a:pt x="3049" y="208"/>
                  </a:lnTo>
                  <a:lnTo>
                    <a:pt x="3049" y="208"/>
                  </a:lnTo>
                  <a:close/>
                  <a:moveTo>
                    <a:pt x="3049" y="165"/>
                  </a:moveTo>
                  <a:lnTo>
                    <a:pt x="3082" y="165"/>
                  </a:lnTo>
                  <a:lnTo>
                    <a:pt x="3082" y="132"/>
                  </a:lnTo>
                  <a:lnTo>
                    <a:pt x="3049" y="132"/>
                  </a:lnTo>
                  <a:lnTo>
                    <a:pt x="3049" y="165"/>
                  </a:lnTo>
                  <a:lnTo>
                    <a:pt x="3049" y="165"/>
                  </a:lnTo>
                  <a:close/>
                  <a:moveTo>
                    <a:pt x="3049" y="298"/>
                  </a:moveTo>
                  <a:lnTo>
                    <a:pt x="3082" y="298"/>
                  </a:lnTo>
                  <a:lnTo>
                    <a:pt x="3082" y="269"/>
                  </a:lnTo>
                  <a:lnTo>
                    <a:pt x="3049" y="269"/>
                  </a:lnTo>
                  <a:lnTo>
                    <a:pt x="3049" y="298"/>
                  </a:lnTo>
                  <a:lnTo>
                    <a:pt x="3049" y="298"/>
                  </a:lnTo>
                  <a:close/>
                  <a:moveTo>
                    <a:pt x="3049" y="253"/>
                  </a:moveTo>
                  <a:lnTo>
                    <a:pt x="3082" y="253"/>
                  </a:lnTo>
                  <a:lnTo>
                    <a:pt x="3082" y="224"/>
                  </a:lnTo>
                  <a:lnTo>
                    <a:pt x="3049" y="224"/>
                  </a:lnTo>
                  <a:lnTo>
                    <a:pt x="3049" y="253"/>
                  </a:lnTo>
                  <a:lnTo>
                    <a:pt x="3049" y="253"/>
                  </a:lnTo>
                  <a:close/>
                  <a:moveTo>
                    <a:pt x="3049" y="390"/>
                  </a:moveTo>
                  <a:lnTo>
                    <a:pt x="3082" y="390"/>
                  </a:lnTo>
                  <a:lnTo>
                    <a:pt x="3082" y="357"/>
                  </a:lnTo>
                  <a:lnTo>
                    <a:pt x="3049" y="357"/>
                  </a:lnTo>
                  <a:lnTo>
                    <a:pt x="3049" y="390"/>
                  </a:lnTo>
                  <a:lnTo>
                    <a:pt x="3049" y="390"/>
                  </a:lnTo>
                  <a:close/>
                  <a:moveTo>
                    <a:pt x="3049" y="343"/>
                  </a:moveTo>
                  <a:lnTo>
                    <a:pt x="3082" y="343"/>
                  </a:lnTo>
                  <a:lnTo>
                    <a:pt x="3082" y="312"/>
                  </a:lnTo>
                  <a:lnTo>
                    <a:pt x="3049" y="312"/>
                  </a:lnTo>
                  <a:lnTo>
                    <a:pt x="3049" y="343"/>
                  </a:lnTo>
                  <a:lnTo>
                    <a:pt x="3049" y="343"/>
                  </a:lnTo>
                  <a:close/>
                  <a:moveTo>
                    <a:pt x="3049" y="480"/>
                  </a:moveTo>
                  <a:lnTo>
                    <a:pt x="3082" y="480"/>
                  </a:lnTo>
                  <a:lnTo>
                    <a:pt x="3082" y="449"/>
                  </a:lnTo>
                  <a:lnTo>
                    <a:pt x="3049" y="449"/>
                  </a:lnTo>
                  <a:lnTo>
                    <a:pt x="3049" y="480"/>
                  </a:lnTo>
                  <a:lnTo>
                    <a:pt x="3049" y="480"/>
                  </a:lnTo>
                  <a:close/>
                  <a:moveTo>
                    <a:pt x="3049" y="435"/>
                  </a:moveTo>
                  <a:lnTo>
                    <a:pt x="3082" y="435"/>
                  </a:lnTo>
                  <a:lnTo>
                    <a:pt x="3082" y="402"/>
                  </a:lnTo>
                  <a:lnTo>
                    <a:pt x="3049" y="402"/>
                  </a:lnTo>
                  <a:lnTo>
                    <a:pt x="3049" y="435"/>
                  </a:lnTo>
                  <a:lnTo>
                    <a:pt x="3049" y="435"/>
                  </a:lnTo>
                  <a:close/>
                  <a:moveTo>
                    <a:pt x="3049" y="567"/>
                  </a:moveTo>
                  <a:lnTo>
                    <a:pt x="3082" y="567"/>
                  </a:lnTo>
                  <a:lnTo>
                    <a:pt x="3082" y="539"/>
                  </a:lnTo>
                  <a:lnTo>
                    <a:pt x="3049" y="539"/>
                  </a:lnTo>
                  <a:lnTo>
                    <a:pt x="3049" y="567"/>
                  </a:lnTo>
                  <a:lnTo>
                    <a:pt x="3049" y="567"/>
                  </a:lnTo>
                  <a:close/>
                  <a:moveTo>
                    <a:pt x="3049" y="522"/>
                  </a:moveTo>
                  <a:lnTo>
                    <a:pt x="3082" y="522"/>
                  </a:lnTo>
                  <a:lnTo>
                    <a:pt x="3082" y="494"/>
                  </a:lnTo>
                  <a:lnTo>
                    <a:pt x="3049" y="494"/>
                  </a:lnTo>
                  <a:lnTo>
                    <a:pt x="3049" y="522"/>
                  </a:lnTo>
                  <a:lnTo>
                    <a:pt x="3049" y="522"/>
                  </a:lnTo>
                  <a:close/>
                  <a:moveTo>
                    <a:pt x="3049" y="659"/>
                  </a:moveTo>
                  <a:lnTo>
                    <a:pt x="3082" y="659"/>
                  </a:lnTo>
                  <a:lnTo>
                    <a:pt x="3082" y="626"/>
                  </a:lnTo>
                  <a:lnTo>
                    <a:pt x="3049" y="626"/>
                  </a:lnTo>
                  <a:lnTo>
                    <a:pt x="3049" y="659"/>
                  </a:lnTo>
                  <a:lnTo>
                    <a:pt x="3049" y="659"/>
                  </a:lnTo>
                  <a:close/>
                  <a:moveTo>
                    <a:pt x="3049" y="612"/>
                  </a:moveTo>
                  <a:lnTo>
                    <a:pt x="3082" y="612"/>
                  </a:lnTo>
                  <a:lnTo>
                    <a:pt x="3082" y="581"/>
                  </a:lnTo>
                  <a:lnTo>
                    <a:pt x="3049" y="581"/>
                  </a:lnTo>
                  <a:lnTo>
                    <a:pt x="3049" y="612"/>
                  </a:lnTo>
                  <a:lnTo>
                    <a:pt x="3049" y="612"/>
                  </a:lnTo>
                  <a:close/>
                  <a:moveTo>
                    <a:pt x="3049" y="749"/>
                  </a:moveTo>
                  <a:lnTo>
                    <a:pt x="3082" y="749"/>
                  </a:lnTo>
                  <a:lnTo>
                    <a:pt x="3082" y="716"/>
                  </a:lnTo>
                  <a:lnTo>
                    <a:pt x="3049" y="716"/>
                  </a:lnTo>
                  <a:lnTo>
                    <a:pt x="3049" y="749"/>
                  </a:lnTo>
                  <a:lnTo>
                    <a:pt x="3049" y="749"/>
                  </a:lnTo>
                  <a:close/>
                  <a:moveTo>
                    <a:pt x="3049" y="704"/>
                  </a:moveTo>
                  <a:lnTo>
                    <a:pt x="3082" y="704"/>
                  </a:lnTo>
                  <a:lnTo>
                    <a:pt x="3082" y="671"/>
                  </a:lnTo>
                  <a:lnTo>
                    <a:pt x="3049" y="671"/>
                  </a:lnTo>
                  <a:lnTo>
                    <a:pt x="3049" y="704"/>
                  </a:lnTo>
                  <a:lnTo>
                    <a:pt x="3049" y="704"/>
                  </a:lnTo>
                  <a:close/>
                  <a:moveTo>
                    <a:pt x="3049" y="836"/>
                  </a:moveTo>
                  <a:lnTo>
                    <a:pt x="3082" y="836"/>
                  </a:lnTo>
                  <a:lnTo>
                    <a:pt x="3082" y="808"/>
                  </a:lnTo>
                  <a:lnTo>
                    <a:pt x="3049" y="808"/>
                  </a:lnTo>
                  <a:lnTo>
                    <a:pt x="3049" y="836"/>
                  </a:lnTo>
                  <a:lnTo>
                    <a:pt x="3049" y="836"/>
                  </a:lnTo>
                  <a:close/>
                  <a:moveTo>
                    <a:pt x="3049" y="791"/>
                  </a:moveTo>
                  <a:lnTo>
                    <a:pt x="3082" y="791"/>
                  </a:lnTo>
                  <a:lnTo>
                    <a:pt x="3082" y="763"/>
                  </a:lnTo>
                  <a:lnTo>
                    <a:pt x="3049" y="763"/>
                  </a:lnTo>
                  <a:lnTo>
                    <a:pt x="3049" y="791"/>
                  </a:lnTo>
                  <a:lnTo>
                    <a:pt x="3049" y="791"/>
                  </a:lnTo>
                  <a:close/>
                  <a:moveTo>
                    <a:pt x="3049" y="881"/>
                  </a:moveTo>
                  <a:lnTo>
                    <a:pt x="3082" y="881"/>
                  </a:lnTo>
                  <a:lnTo>
                    <a:pt x="3082" y="850"/>
                  </a:lnTo>
                  <a:lnTo>
                    <a:pt x="3049" y="850"/>
                  </a:lnTo>
                  <a:lnTo>
                    <a:pt x="3049" y="881"/>
                  </a:lnTo>
                  <a:lnTo>
                    <a:pt x="3049" y="881"/>
                  </a:lnTo>
                  <a:close/>
                  <a:moveTo>
                    <a:pt x="3049" y="1018"/>
                  </a:moveTo>
                  <a:lnTo>
                    <a:pt x="3082" y="1018"/>
                  </a:lnTo>
                  <a:lnTo>
                    <a:pt x="3082" y="985"/>
                  </a:lnTo>
                  <a:lnTo>
                    <a:pt x="3049" y="985"/>
                  </a:lnTo>
                  <a:lnTo>
                    <a:pt x="3049" y="1018"/>
                  </a:lnTo>
                  <a:lnTo>
                    <a:pt x="3049" y="1018"/>
                  </a:lnTo>
                  <a:close/>
                  <a:moveTo>
                    <a:pt x="3049" y="973"/>
                  </a:moveTo>
                  <a:lnTo>
                    <a:pt x="3082" y="973"/>
                  </a:lnTo>
                  <a:lnTo>
                    <a:pt x="3082" y="940"/>
                  </a:lnTo>
                  <a:lnTo>
                    <a:pt x="3049" y="940"/>
                  </a:lnTo>
                  <a:lnTo>
                    <a:pt x="3049" y="973"/>
                  </a:lnTo>
                  <a:lnTo>
                    <a:pt x="3049" y="973"/>
                  </a:lnTo>
                  <a:close/>
                  <a:moveTo>
                    <a:pt x="3049" y="1061"/>
                  </a:moveTo>
                  <a:lnTo>
                    <a:pt x="3082" y="1061"/>
                  </a:lnTo>
                  <a:lnTo>
                    <a:pt x="3082" y="1032"/>
                  </a:lnTo>
                  <a:lnTo>
                    <a:pt x="3049" y="1032"/>
                  </a:lnTo>
                  <a:lnTo>
                    <a:pt x="3049" y="1061"/>
                  </a:lnTo>
                  <a:lnTo>
                    <a:pt x="3049" y="1061"/>
                  </a:lnTo>
                  <a:close/>
                  <a:moveTo>
                    <a:pt x="3094" y="208"/>
                  </a:moveTo>
                  <a:lnTo>
                    <a:pt x="3127" y="208"/>
                  </a:lnTo>
                  <a:lnTo>
                    <a:pt x="3127" y="180"/>
                  </a:lnTo>
                  <a:lnTo>
                    <a:pt x="3094" y="180"/>
                  </a:lnTo>
                  <a:lnTo>
                    <a:pt x="3094" y="208"/>
                  </a:lnTo>
                  <a:lnTo>
                    <a:pt x="3094" y="208"/>
                  </a:lnTo>
                  <a:close/>
                  <a:moveTo>
                    <a:pt x="3094" y="165"/>
                  </a:moveTo>
                  <a:lnTo>
                    <a:pt x="3127" y="165"/>
                  </a:lnTo>
                  <a:lnTo>
                    <a:pt x="3127" y="132"/>
                  </a:lnTo>
                  <a:lnTo>
                    <a:pt x="3094" y="132"/>
                  </a:lnTo>
                  <a:lnTo>
                    <a:pt x="3094" y="165"/>
                  </a:lnTo>
                  <a:lnTo>
                    <a:pt x="3094" y="165"/>
                  </a:lnTo>
                  <a:close/>
                  <a:moveTo>
                    <a:pt x="3094" y="298"/>
                  </a:moveTo>
                  <a:lnTo>
                    <a:pt x="3127" y="298"/>
                  </a:lnTo>
                  <a:lnTo>
                    <a:pt x="3127" y="269"/>
                  </a:lnTo>
                  <a:lnTo>
                    <a:pt x="3094" y="269"/>
                  </a:lnTo>
                  <a:lnTo>
                    <a:pt x="3094" y="298"/>
                  </a:lnTo>
                  <a:lnTo>
                    <a:pt x="3094" y="298"/>
                  </a:lnTo>
                  <a:close/>
                  <a:moveTo>
                    <a:pt x="3094" y="253"/>
                  </a:moveTo>
                  <a:lnTo>
                    <a:pt x="3127" y="253"/>
                  </a:lnTo>
                  <a:lnTo>
                    <a:pt x="3127" y="224"/>
                  </a:lnTo>
                  <a:lnTo>
                    <a:pt x="3094" y="224"/>
                  </a:lnTo>
                  <a:lnTo>
                    <a:pt x="3094" y="253"/>
                  </a:lnTo>
                  <a:lnTo>
                    <a:pt x="3094" y="253"/>
                  </a:lnTo>
                  <a:close/>
                  <a:moveTo>
                    <a:pt x="3094" y="390"/>
                  </a:moveTo>
                  <a:lnTo>
                    <a:pt x="3127" y="390"/>
                  </a:lnTo>
                  <a:lnTo>
                    <a:pt x="3127" y="357"/>
                  </a:lnTo>
                  <a:lnTo>
                    <a:pt x="3094" y="357"/>
                  </a:lnTo>
                  <a:lnTo>
                    <a:pt x="3094" y="390"/>
                  </a:lnTo>
                  <a:lnTo>
                    <a:pt x="3094" y="390"/>
                  </a:lnTo>
                  <a:close/>
                  <a:moveTo>
                    <a:pt x="3094" y="343"/>
                  </a:moveTo>
                  <a:lnTo>
                    <a:pt x="3127" y="343"/>
                  </a:lnTo>
                  <a:lnTo>
                    <a:pt x="3127" y="312"/>
                  </a:lnTo>
                  <a:lnTo>
                    <a:pt x="3094" y="312"/>
                  </a:lnTo>
                  <a:lnTo>
                    <a:pt x="3094" y="343"/>
                  </a:lnTo>
                  <a:lnTo>
                    <a:pt x="3094" y="343"/>
                  </a:lnTo>
                  <a:close/>
                  <a:moveTo>
                    <a:pt x="3094" y="480"/>
                  </a:moveTo>
                  <a:lnTo>
                    <a:pt x="3127" y="480"/>
                  </a:lnTo>
                  <a:lnTo>
                    <a:pt x="3127" y="449"/>
                  </a:lnTo>
                  <a:lnTo>
                    <a:pt x="3094" y="449"/>
                  </a:lnTo>
                  <a:lnTo>
                    <a:pt x="3094" y="480"/>
                  </a:lnTo>
                  <a:lnTo>
                    <a:pt x="3094" y="480"/>
                  </a:lnTo>
                  <a:close/>
                  <a:moveTo>
                    <a:pt x="3094" y="435"/>
                  </a:moveTo>
                  <a:lnTo>
                    <a:pt x="3127" y="435"/>
                  </a:lnTo>
                  <a:lnTo>
                    <a:pt x="3127" y="402"/>
                  </a:lnTo>
                  <a:lnTo>
                    <a:pt x="3094" y="402"/>
                  </a:lnTo>
                  <a:lnTo>
                    <a:pt x="3094" y="435"/>
                  </a:lnTo>
                  <a:lnTo>
                    <a:pt x="3094" y="435"/>
                  </a:lnTo>
                  <a:close/>
                  <a:moveTo>
                    <a:pt x="3094" y="567"/>
                  </a:moveTo>
                  <a:lnTo>
                    <a:pt x="3127" y="567"/>
                  </a:lnTo>
                  <a:lnTo>
                    <a:pt x="3127" y="539"/>
                  </a:lnTo>
                  <a:lnTo>
                    <a:pt x="3094" y="539"/>
                  </a:lnTo>
                  <a:lnTo>
                    <a:pt x="3094" y="567"/>
                  </a:lnTo>
                  <a:lnTo>
                    <a:pt x="3094" y="567"/>
                  </a:lnTo>
                  <a:close/>
                  <a:moveTo>
                    <a:pt x="3094" y="522"/>
                  </a:moveTo>
                  <a:lnTo>
                    <a:pt x="3127" y="522"/>
                  </a:lnTo>
                  <a:lnTo>
                    <a:pt x="3127" y="494"/>
                  </a:lnTo>
                  <a:lnTo>
                    <a:pt x="3094" y="494"/>
                  </a:lnTo>
                  <a:lnTo>
                    <a:pt x="3094" y="522"/>
                  </a:lnTo>
                  <a:lnTo>
                    <a:pt x="3094" y="522"/>
                  </a:lnTo>
                  <a:close/>
                  <a:moveTo>
                    <a:pt x="3094" y="659"/>
                  </a:moveTo>
                  <a:lnTo>
                    <a:pt x="3127" y="659"/>
                  </a:lnTo>
                  <a:lnTo>
                    <a:pt x="3127" y="626"/>
                  </a:lnTo>
                  <a:lnTo>
                    <a:pt x="3094" y="626"/>
                  </a:lnTo>
                  <a:lnTo>
                    <a:pt x="3094" y="659"/>
                  </a:lnTo>
                  <a:lnTo>
                    <a:pt x="3094" y="659"/>
                  </a:lnTo>
                  <a:close/>
                  <a:moveTo>
                    <a:pt x="3094" y="612"/>
                  </a:moveTo>
                  <a:lnTo>
                    <a:pt x="3127" y="612"/>
                  </a:lnTo>
                  <a:lnTo>
                    <a:pt x="3127" y="581"/>
                  </a:lnTo>
                  <a:lnTo>
                    <a:pt x="3094" y="581"/>
                  </a:lnTo>
                  <a:lnTo>
                    <a:pt x="3094" y="612"/>
                  </a:lnTo>
                  <a:lnTo>
                    <a:pt x="3094" y="612"/>
                  </a:lnTo>
                  <a:close/>
                  <a:moveTo>
                    <a:pt x="3094" y="749"/>
                  </a:moveTo>
                  <a:lnTo>
                    <a:pt x="3127" y="749"/>
                  </a:lnTo>
                  <a:lnTo>
                    <a:pt x="3127" y="716"/>
                  </a:lnTo>
                  <a:lnTo>
                    <a:pt x="3094" y="716"/>
                  </a:lnTo>
                  <a:lnTo>
                    <a:pt x="3094" y="749"/>
                  </a:lnTo>
                  <a:lnTo>
                    <a:pt x="3094" y="749"/>
                  </a:lnTo>
                  <a:close/>
                  <a:moveTo>
                    <a:pt x="3094" y="704"/>
                  </a:moveTo>
                  <a:lnTo>
                    <a:pt x="3127" y="704"/>
                  </a:lnTo>
                  <a:lnTo>
                    <a:pt x="3127" y="671"/>
                  </a:lnTo>
                  <a:lnTo>
                    <a:pt x="3094" y="671"/>
                  </a:lnTo>
                  <a:lnTo>
                    <a:pt x="3094" y="704"/>
                  </a:lnTo>
                  <a:lnTo>
                    <a:pt x="3094" y="704"/>
                  </a:lnTo>
                  <a:close/>
                  <a:moveTo>
                    <a:pt x="3094" y="836"/>
                  </a:moveTo>
                  <a:lnTo>
                    <a:pt x="3127" y="836"/>
                  </a:lnTo>
                  <a:lnTo>
                    <a:pt x="3127" y="808"/>
                  </a:lnTo>
                  <a:lnTo>
                    <a:pt x="3094" y="808"/>
                  </a:lnTo>
                  <a:lnTo>
                    <a:pt x="3094" y="836"/>
                  </a:lnTo>
                  <a:lnTo>
                    <a:pt x="3094" y="836"/>
                  </a:lnTo>
                  <a:close/>
                  <a:moveTo>
                    <a:pt x="3094" y="791"/>
                  </a:moveTo>
                  <a:lnTo>
                    <a:pt x="3127" y="791"/>
                  </a:lnTo>
                  <a:lnTo>
                    <a:pt x="3127" y="763"/>
                  </a:lnTo>
                  <a:lnTo>
                    <a:pt x="3094" y="763"/>
                  </a:lnTo>
                  <a:lnTo>
                    <a:pt x="3094" y="791"/>
                  </a:lnTo>
                  <a:lnTo>
                    <a:pt x="3094" y="791"/>
                  </a:lnTo>
                  <a:close/>
                  <a:moveTo>
                    <a:pt x="3094" y="881"/>
                  </a:moveTo>
                  <a:lnTo>
                    <a:pt x="3127" y="881"/>
                  </a:lnTo>
                  <a:lnTo>
                    <a:pt x="3127" y="850"/>
                  </a:lnTo>
                  <a:lnTo>
                    <a:pt x="3094" y="850"/>
                  </a:lnTo>
                  <a:lnTo>
                    <a:pt x="3094" y="881"/>
                  </a:lnTo>
                  <a:lnTo>
                    <a:pt x="3094" y="881"/>
                  </a:lnTo>
                  <a:close/>
                  <a:moveTo>
                    <a:pt x="3094" y="1018"/>
                  </a:moveTo>
                  <a:lnTo>
                    <a:pt x="3127" y="1018"/>
                  </a:lnTo>
                  <a:lnTo>
                    <a:pt x="3127" y="985"/>
                  </a:lnTo>
                  <a:lnTo>
                    <a:pt x="3094" y="985"/>
                  </a:lnTo>
                  <a:lnTo>
                    <a:pt x="3094" y="1018"/>
                  </a:lnTo>
                  <a:lnTo>
                    <a:pt x="3094" y="1018"/>
                  </a:lnTo>
                  <a:close/>
                  <a:moveTo>
                    <a:pt x="3094" y="973"/>
                  </a:moveTo>
                  <a:lnTo>
                    <a:pt x="3127" y="973"/>
                  </a:lnTo>
                  <a:lnTo>
                    <a:pt x="3127" y="940"/>
                  </a:lnTo>
                  <a:lnTo>
                    <a:pt x="3094" y="940"/>
                  </a:lnTo>
                  <a:lnTo>
                    <a:pt x="3094" y="973"/>
                  </a:lnTo>
                  <a:lnTo>
                    <a:pt x="3094" y="973"/>
                  </a:lnTo>
                  <a:close/>
                  <a:moveTo>
                    <a:pt x="3139" y="208"/>
                  </a:moveTo>
                  <a:lnTo>
                    <a:pt x="3172" y="208"/>
                  </a:lnTo>
                  <a:lnTo>
                    <a:pt x="3172" y="180"/>
                  </a:lnTo>
                  <a:lnTo>
                    <a:pt x="3139" y="180"/>
                  </a:lnTo>
                  <a:lnTo>
                    <a:pt x="3139" y="208"/>
                  </a:lnTo>
                  <a:lnTo>
                    <a:pt x="3139" y="208"/>
                  </a:lnTo>
                  <a:close/>
                  <a:moveTo>
                    <a:pt x="3139" y="120"/>
                  </a:moveTo>
                  <a:lnTo>
                    <a:pt x="3172" y="120"/>
                  </a:lnTo>
                  <a:lnTo>
                    <a:pt x="3172" y="87"/>
                  </a:lnTo>
                  <a:lnTo>
                    <a:pt x="3139" y="87"/>
                  </a:lnTo>
                  <a:lnTo>
                    <a:pt x="3139" y="120"/>
                  </a:lnTo>
                  <a:lnTo>
                    <a:pt x="3139" y="120"/>
                  </a:lnTo>
                  <a:close/>
                  <a:moveTo>
                    <a:pt x="3139" y="165"/>
                  </a:moveTo>
                  <a:lnTo>
                    <a:pt x="3172" y="165"/>
                  </a:lnTo>
                  <a:lnTo>
                    <a:pt x="3172" y="132"/>
                  </a:lnTo>
                  <a:lnTo>
                    <a:pt x="3139" y="132"/>
                  </a:lnTo>
                  <a:lnTo>
                    <a:pt x="3139" y="165"/>
                  </a:lnTo>
                  <a:lnTo>
                    <a:pt x="3139" y="165"/>
                  </a:lnTo>
                  <a:close/>
                  <a:moveTo>
                    <a:pt x="3139" y="298"/>
                  </a:moveTo>
                  <a:lnTo>
                    <a:pt x="3172" y="298"/>
                  </a:lnTo>
                  <a:lnTo>
                    <a:pt x="3172" y="269"/>
                  </a:lnTo>
                  <a:lnTo>
                    <a:pt x="3139" y="269"/>
                  </a:lnTo>
                  <a:lnTo>
                    <a:pt x="3139" y="298"/>
                  </a:lnTo>
                  <a:lnTo>
                    <a:pt x="3139" y="298"/>
                  </a:lnTo>
                  <a:close/>
                  <a:moveTo>
                    <a:pt x="3139" y="253"/>
                  </a:moveTo>
                  <a:lnTo>
                    <a:pt x="3172" y="253"/>
                  </a:lnTo>
                  <a:lnTo>
                    <a:pt x="3172" y="224"/>
                  </a:lnTo>
                  <a:lnTo>
                    <a:pt x="3139" y="224"/>
                  </a:lnTo>
                  <a:lnTo>
                    <a:pt x="3139" y="253"/>
                  </a:lnTo>
                  <a:lnTo>
                    <a:pt x="3139" y="253"/>
                  </a:lnTo>
                  <a:close/>
                  <a:moveTo>
                    <a:pt x="3139" y="390"/>
                  </a:moveTo>
                  <a:lnTo>
                    <a:pt x="3172" y="390"/>
                  </a:lnTo>
                  <a:lnTo>
                    <a:pt x="3172" y="357"/>
                  </a:lnTo>
                  <a:lnTo>
                    <a:pt x="3139" y="357"/>
                  </a:lnTo>
                  <a:lnTo>
                    <a:pt x="3139" y="390"/>
                  </a:lnTo>
                  <a:lnTo>
                    <a:pt x="3139" y="390"/>
                  </a:lnTo>
                  <a:close/>
                  <a:moveTo>
                    <a:pt x="3139" y="343"/>
                  </a:moveTo>
                  <a:lnTo>
                    <a:pt x="3172" y="343"/>
                  </a:lnTo>
                  <a:lnTo>
                    <a:pt x="3172" y="312"/>
                  </a:lnTo>
                  <a:lnTo>
                    <a:pt x="3139" y="312"/>
                  </a:lnTo>
                  <a:lnTo>
                    <a:pt x="3139" y="343"/>
                  </a:lnTo>
                  <a:lnTo>
                    <a:pt x="3139" y="343"/>
                  </a:lnTo>
                  <a:close/>
                  <a:moveTo>
                    <a:pt x="3139" y="480"/>
                  </a:moveTo>
                  <a:lnTo>
                    <a:pt x="3172" y="480"/>
                  </a:lnTo>
                  <a:lnTo>
                    <a:pt x="3172" y="449"/>
                  </a:lnTo>
                  <a:lnTo>
                    <a:pt x="3139" y="449"/>
                  </a:lnTo>
                  <a:lnTo>
                    <a:pt x="3139" y="480"/>
                  </a:lnTo>
                  <a:lnTo>
                    <a:pt x="3139" y="480"/>
                  </a:lnTo>
                  <a:close/>
                  <a:moveTo>
                    <a:pt x="3139" y="435"/>
                  </a:moveTo>
                  <a:lnTo>
                    <a:pt x="3172" y="435"/>
                  </a:lnTo>
                  <a:lnTo>
                    <a:pt x="3172" y="402"/>
                  </a:lnTo>
                  <a:lnTo>
                    <a:pt x="3139" y="402"/>
                  </a:lnTo>
                  <a:lnTo>
                    <a:pt x="3139" y="435"/>
                  </a:lnTo>
                  <a:lnTo>
                    <a:pt x="3139" y="435"/>
                  </a:lnTo>
                  <a:close/>
                  <a:moveTo>
                    <a:pt x="3139" y="567"/>
                  </a:moveTo>
                  <a:lnTo>
                    <a:pt x="3172" y="567"/>
                  </a:lnTo>
                  <a:lnTo>
                    <a:pt x="3172" y="539"/>
                  </a:lnTo>
                  <a:lnTo>
                    <a:pt x="3139" y="539"/>
                  </a:lnTo>
                  <a:lnTo>
                    <a:pt x="3139" y="567"/>
                  </a:lnTo>
                  <a:lnTo>
                    <a:pt x="3139" y="567"/>
                  </a:lnTo>
                  <a:close/>
                  <a:moveTo>
                    <a:pt x="3139" y="522"/>
                  </a:moveTo>
                  <a:lnTo>
                    <a:pt x="3172" y="522"/>
                  </a:lnTo>
                  <a:lnTo>
                    <a:pt x="3172" y="494"/>
                  </a:lnTo>
                  <a:lnTo>
                    <a:pt x="3139" y="494"/>
                  </a:lnTo>
                  <a:lnTo>
                    <a:pt x="3139" y="522"/>
                  </a:lnTo>
                  <a:lnTo>
                    <a:pt x="3139" y="522"/>
                  </a:lnTo>
                  <a:close/>
                  <a:moveTo>
                    <a:pt x="3139" y="659"/>
                  </a:moveTo>
                  <a:lnTo>
                    <a:pt x="3172" y="659"/>
                  </a:lnTo>
                  <a:lnTo>
                    <a:pt x="3172" y="626"/>
                  </a:lnTo>
                  <a:lnTo>
                    <a:pt x="3139" y="626"/>
                  </a:lnTo>
                  <a:lnTo>
                    <a:pt x="3139" y="659"/>
                  </a:lnTo>
                  <a:lnTo>
                    <a:pt x="3139" y="659"/>
                  </a:lnTo>
                  <a:close/>
                  <a:moveTo>
                    <a:pt x="3139" y="612"/>
                  </a:moveTo>
                  <a:lnTo>
                    <a:pt x="3172" y="612"/>
                  </a:lnTo>
                  <a:lnTo>
                    <a:pt x="3172" y="581"/>
                  </a:lnTo>
                  <a:lnTo>
                    <a:pt x="3139" y="581"/>
                  </a:lnTo>
                  <a:lnTo>
                    <a:pt x="3139" y="612"/>
                  </a:lnTo>
                  <a:lnTo>
                    <a:pt x="3139" y="612"/>
                  </a:lnTo>
                  <a:close/>
                  <a:moveTo>
                    <a:pt x="3139" y="749"/>
                  </a:moveTo>
                  <a:lnTo>
                    <a:pt x="3172" y="749"/>
                  </a:lnTo>
                  <a:lnTo>
                    <a:pt x="3172" y="716"/>
                  </a:lnTo>
                  <a:lnTo>
                    <a:pt x="3139" y="716"/>
                  </a:lnTo>
                  <a:lnTo>
                    <a:pt x="3139" y="749"/>
                  </a:lnTo>
                  <a:lnTo>
                    <a:pt x="3139" y="749"/>
                  </a:lnTo>
                  <a:close/>
                  <a:moveTo>
                    <a:pt x="3139" y="704"/>
                  </a:moveTo>
                  <a:lnTo>
                    <a:pt x="3172" y="704"/>
                  </a:lnTo>
                  <a:lnTo>
                    <a:pt x="3172" y="671"/>
                  </a:lnTo>
                  <a:lnTo>
                    <a:pt x="3139" y="671"/>
                  </a:lnTo>
                  <a:lnTo>
                    <a:pt x="3139" y="704"/>
                  </a:lnTo>
                  <a:lnTo>
                    <a:pt x="3139" y="704"/>
                  </a:lnTo>
                  <a:close/>
                  <a:moveTo>
                    <a:pt x="3139" y="836"/>
                  </a:moveTo>
                  <a:lnTo>
                    <a:pt x="3172" y="836"/>
                  </a:lnTo>
                  <a:lnTo>
                    <a:pt x="3172" y="808"/>
                  </a:lnTo>
                  <a:lnTo>
                    <a:pt x="3139" y="808"/>
                  </a:lnTo>
                  <a:lnTo>
                    <a:pt x="3139" y="836"/>
                  </a:lnTo>
                  <a:lnTo>
                    <a:pt x="3139" y="836"/>
                  </a:lnTo>
                  <a:close/>
                  <a:moveTo>
                    <a:pt x="3139" y="791"/>
                  </a:moveTo>
                  <a:lnTo>
                    <a:pt x="3172" y="791"/>
                  </a:lnTo>
                  <a:lnTo>
                    <a:pt x="3172" y="763"/>
                  </a:lnTo>
                  <a:lnTo>
                    <a:pt x="3139" y="763"/>
                  </a:lnTo>
                  <a:lnTo>
                    <a:pt x="3139" y="791"/>
                  </a:lnTo>
                  <a:lnTo>
                    <a:pt x="3139" y="791"/>
                  </a:lnTo>
                  <a:close/>
                  <a:moveTo>
                    <a:pt x="3139" y="926"/>
                  </a:moveTo>
                  <a:lnTo>
                    <a:pt x="3172" y="926"/>
                  </a:lnTo>
                  <a:lnTo>
                    <a:pt x="3172" y="895"/>
                  </a:lnTo>
                  <a:lnTo>
                    <a:pt x="3139" y="895"/>
                  </a:lnTo>
                  <a:lnTo>
                    <a:pt x="3139" y="926"/>
                  </a:lnTo>
                  <a:lnTo>
                    <a:pt x="3139" y="926"/>
                  </a:lnTo>
                  <a:close/>
                  <a:moveTo>
                    <a:pt x="3139" y="881"/>
                  </a:moveTo>
                  <a:lnTo>
                    <a:pt x="3172" y="881"/>
                  </a:lnTo>
                  <a:lnTo>
                    <a:pt x="3172" y="850"/>
                  </a:lnTo>
                  <a:lnTo>
                    <a:pt x="3139" y="850"/>
                  </a:lnTo>
                  <a:lnTo>
                    <a:pt x="3139" y="881"/>
                  </a:lnTo>
                  <a:lnTo>
                    <a:pt x="3139" y="881"/>
                  </a:lnTo>
                  <a:close/>
                  <a:moveTo>
                    <a:pt x="3186" y="28"/>
                  </a:moveTo>
                  <a:lnTo>
                    <a:pt x="3215" y="28"/>
                  </a:lnTo>
                  <a:lnTo>
                    <a:pt x="3215" y="0"/>
                  </a:lnTo>
                  <a:lnTo>
                    <a:pt x="3186" y="0"/>
                  </a:lnTo>
                  <a:lnTo>
                    <a:pt x="3186" y="28"/>
                  </a:lnTo>
                  <a:lnTo>
                    <a:pt x="3186" y="28"/>
                  </a:lnTo>
                  <a:close/>
                  <a:moveTo>
                    <a:pt x="3186" y="208"/>
                  </a:moveTo>
                  <a:lnTo>
                    <a:pt x="3215" y="208"/>
                  </a:lnTo>
                  <a:lnTo>
                    <a:pt x="3215" y="180"/>
                  </a:lnTo>
                  <a:lnTo>
                    <a:pt x="3186" y="180"/>
                  </a:lnTo>
                  <a:lnTo>
                    <a:pt x="3186" y="208"/>
                  </a:lnTo>
                  <a:lnTo>
                    <a:pt x="3186" y="208"/>
                  </a:lnTo>
                  <a:close/>
                  <a:moveTo>
                    <a:pt x="3186" y="120"/>
                  </a:moveTo>
                  <a:lnTo>
                    <a:pt x="3215" y="120"/>
                  </a:lnTo>
                  <a:lnTo>
                    <a:pt x="3215" y="87"/>
                  </a:lnTo>
                  <a:lnTo>
                    <a:pt x="3186" y="87"/>
                  </a:lnTo>
                  <a:lnTo>
                    <a:pt x="3186" y="120"/>
                  </a:lnTo>
                  <a:lnTo>
                    <a:pt x="3186" y="120"/>
                  </a:lnTo>
                  <a:close/>
                  <a:moveTo>
                    <a:pt x="3186" y="165"/>
                  </a:moveTo>
                  <a:lnTo>
                    <a:pt x="3215" y="165"/>
                  </a:lnTo>
                  <a:lnTo>
                    <a:pt x="3215" y="132"/>
                  </a:lnTo>
                  <a:lnTo>
                    <a:pt x="3186" y="132"/>
                  </a:lnTo>
                  <a:lnTo>
                    <a:pt x="3186" y="165"/>
                  </a:lnTo>
                  <a:lnTo>
                    <a:pt x="3186" y="165"/>
                  </a:lnTo>
                  <a:close/>
                  <a:moveTo>
                    <a:pt x="3186" y="298"/>
                  </a:moveTo>
                  <a:lnTo>
                    <a:pt x="3215" y="298"/>
                  </a:lnTo>
                  <a:lnTo>
                    <a:pt x="3215" y="269"/>
                  </a:lnTo>
                  <a:lnTo>
                    <a:pt x="3186" y="269"/>
                  </a:lnTo>
                  <a:lnTo>
                    <a:pt x="3186" y="298"/>
                  </a:lnTo>
                  <a:lnTo>
                    <a:pt x="3186" y="298"/>
                  </a:lnTo>
                  <a:close/>
                  <a:moveTo>
                    <a:pt x="3186" y="253"/>
                  </a:moveTo>
                  <a:lnTo>
                    <a:pt x="3215" y="253"/>
                  </a:lnTo>
                  <a:lnTo>
                    <a:pt x="3215" y="224"/>
                  </a:lnTo>
                  <a:lnTo>
                    <a:pt x="3186" y="224"/>
                  </a:lnTo>
                  <a:lnTo>
                    <a:pt x="3186" y="253"/>
                  </a:lnTo>
                  <a:lnTo>
                    <a:pt x="3186" y="253"/>
                  </a:lnTo>
                  <a:close/>
                  <a:moveTo>
                    <a:pt x="3186" y="390"/>
                  </a:moveTo>
                  <a:lnTo>
                    <a:pt x="3215" y="390"/>
                  </a:lnTo>
                  <a:lnTo>
                    <a:pt x="3215" y="357"/>
                  </a:lnTo>
                  <a:lnTo>
                    <a:pt x="3186" y="357"/>
                  </a:lnTo>
                  <a:lnTo>
                    <a:pt x="3186" y="390"/>
                  </a:lnTo>
                  <a:lnTo>
                    <a:pt x="3186" y="390"/>
                  </a:lnTo>
                  <a:close/>
                  <a:moveTo>
                    <a:pt x="3186" y="343"/>
                  </a:moveTo>
                  <a:lnTo>
                    <a:pt x="3215" y="343"/>
                  </a:lnTo>
                  <a:lnTo>
                    <a:pt x="3215" y="312"/>
                  </a:lnTo>
                  <a:lnTo>
                    <a:pt x="3186" y="312"/>
                  </a:lnTo>
                  <a:lnTo>
                    <a:pt x="3186" y="343"/>
                  </a:lnTo>
                  <a:lnTo>
                    <a:pt x="3186" y="343"/>
                  </a:lnTo>
                  <a:close/>
                  <a:moveTo>
                    <a:pt x="3186" y="480"/>
                  </a:moveTo>
                  <a:lnTo>
                    <a:pt x="3215" y="480"/>
                  </a:lnTo>
                  <a:lnTo>
                    <a:pt x="3215" y="449"/>
                  </a:lnTo>
                  <a:lnTo>
                    <a:pt x="3186" y="449"/>
                  </a:lnTo>
                  <a:lnTo>
                    <a:pt x="3186" y="480"/>
                  </a:lnTo>
                  <a:lnTo>
                    <a:pt x="3186" y="480"/>
                  </a:lnTo>
                  <a:close/>
                  <a:moveTo>
                    <a:pt x="3186" y="435"/>
                  </a:moveTo>
                  <a:lnTo>
                    <a:pt x="3215" y="435"/>
                  </a:lnTo>
                  <a:lnTo>
                    <a:pt x="3215" y="402"/>
                  </a:lnTo>
                  <a:lnTo>
                    <a:pt x="3186" y="402"/>
                  </a:lnTo>
                  <a:lnTo>
                    <a:pt x="3186" y="435"/>
                  </a:lnTo>
                  <a:lnTo>
                    <a:pt x="3186" y="435"/>
                  </a:lnTo>
                  <a:close/>
                  <a:moveTo>
                    <a:pt x="3186" y="567"/>
                  </a:moveTo>
                  <a:lnTo>
                    <a:pt x="3215" y="567"/>
                  </a:lnTo>
                  <a:lnTo>
                    <a:pt x="3215" y="539"/>
                  </a:lnTo>
                  <a:lnTo>
                    <a:pt x="3186" y="539"/>
                  </a:lnTo>
                  <a:lnTo>
                    <a:pt x="3186" y="567"/>
                  </a:lnTo>
                  <a:lnTo>
                    <a:pt x="3186" y="567"/>
                  </a:lnTo>
                  <a:close/>
                  <a:moveTo>
                    <a:pt x="3186" y="522"/>
                  </a:moveTo>
                  <a:lnTo>
                    <a:pt x="3215" y="522"/>
                  </a:lnTo>
                  <a:lnTo>
                    <a:pt x="3215" y="494"/>
                  </a:lnTo>
                  <a:lnTo>
                    <a:pt x="3186" y="494"/>
                  </a:lnTo>
                  <a:lnTo>
                    <a:pt x="3186" y="522"/>
                  </a:lnTo>
                  <a:lnTo>
                    <a:pt x="3186" y="522"/>
                  </a:lnTo>
                  <a:close/>
                  <a:moveTo>
                    <a:pt x="3186" y="659"/>
                  </a:moveTo>
                  <a:lnTo>
                    <a:pt x="3215" y="659"/>
                  </a:lnTo>
                  <a:lnTo>
                    <a:pt x="3215" y="626"/>
                  </a:lnTo>
                  <a:lnTo>
                    <a:pt x="3186" y="626"/>
                  </a:lnTo>
                  <a:lnTo>
                    <a:pt x="3186" y="659"/>
                  </a:lnTo>
                  <a:lnTo>
                    <a:pt x="3186" y="659"/>
                  </a:lnTo>
                  <a:close/>
                  <a:moveTo>
                    <a:pt x="3186" y="612"/>
                  </a:moveTo>
                  <a:lnTo>
                    <a:pt x="3215" y="612"/>
                  </a:lnTo>
                  <a:lnTo>
                    <a:pt x="3215" y="581"/>
                  </a:lnTo>
                  <a:lnTo>
                    <a:pt x="3186" y="581"/>
                  </a:lnTo>
                  <a:lnTo>
                    <a:pt x="3186" y="612"/>
                  </a:lnTo>
                  <a:lnTo>
                    <a:pt x="3186" y="612"/>
                  </a:lnTo>
                  <a:close/>
                  <a:moveTo>
                    <a:pt x="3186" y="749"/>
                  </a:moveTo>
                  <a:lnTo>
                    <a:pt x="3215" y="749"/>
                  </a:lnTo>
                  <a:lnTo>
                    <a:pt x="3215" y="716"/>
                  </a:lnTo>
                  <a:lnTo>
                    <a:pt x="3186" y="716"/>
                  </a:lnTo>
                  <a:lnTo>
                    <a:pt x="3186" y="749"/>
                  </a:lnTo>
                  <a:lnTo>
                    <a:pt x="3186" y="749"/>
                  </a:lnTo>
                  <a:close/>
                  <a:moveTo>
                    <a:pt x="3186" y="704"/>
                  </a:moveTo>
                  <a:lnTo>
                    <a:pt x="3215" y="704"/>
                  </a:lnTo>
                  <a:lnTo>
                    <a:pt x="3215" y="671"/>
                  </a:lnTo>
                  <a:lnTo>
                    <a:pt x="3186" y="671"/>
                  </a:lnTo>
                  <a:lnTo>
                    <a:pt x="3186" y="704"/>
                  </a:lnTo>
                  <a:lnTo>
                    <a:pt x="3186" y="704"/>
                  </a:lnTo>
                  <a:close/>
                  <a:moveTo>
                    <a:pt x="3186" y="836"/>
                  </a:moveTo>
                  <a:lnTo>
                    <a:pt x="3215" y="836"/>
                  </a:lnTo>
                  <a:lnTo>
                    <a:pt x="3215" y="808"/>
                  </a:lnTo>
                  <a:lnTo>
                    <a:pt x="3186" y="808"/>
                  </a:lnTo>
                  <a:lnTo>
                    <a:pt x="3186" y="836"/>
                  </a:lnTo>
                  <a:lnTo>
                    <a:pt x="3186" y="836"/>
                  </a:lnTo>
                  <a:close/>
                  <a:moveTo>
                    <a:pt x="3186" y="791"/>
                  </a:moveTo>
                  <a:lnTo>
                    <a:pt x="3215" y="791"/>
                  </a:lnTo>
                  <a:lnTo>
                    <a:pt x="3215" y="763"/>
                  </a:lnTo>
                  <a:lnTo>
                    <a:pt x="3186" y="763"/>
                  </a:lnTo>
                  <a:lnTo>
                    <a:pt x="3186" y="791"/>
                  </a:lnTo>
                  <a:lnTo>
                    <a:pt x="3186" y="791"/>
                  </a:lnTo>
                  <a:close/>
                  <a:moveTo>
                    <a:pt x="3186" y="926"/>
                  </a:moveTo>
                  <a:lnTo>
                    <a:pt x="3215" y="926"/>
                  </a:lnTo>
                  <a:lnTo>
                    <a:pt x="3215" y="895"/>
                  </a:lnTo>
                  <a:lnTo>
                    <a:pt x="3186" y="895"/>
                  </a:lnTo>
                  <a:lnTo>
                    <a:pt x="3186" y="926"/>
                  </a:lnTo>
                  <a:lnTo>
                    <a:pt x="3186" y="926"/>
                  </a:lnTo>
                  <a:close/>
                  <a:moveTo>
                    <a:pt x="3186" y="881"/>
                  </a:moveTo>
                  <a:lnTo>
                    <a:pt x="3215" y="881"/>
                  </a:lnTo>
                  <a:lnTo>
                    <a:pt x="3215" y="850"/>
                  </a:lnTo>
                  <a:lnTo>
                    <a:pt x="3186" y="850"/>
                  </a:lnTo>
                  <a:lnTo>
                    <a:pt x="3186" y="881"/>
                  </a:lnTo>
                  <a:lnTo>
                    <a:pt x="3186" y="881"/>
                  </a:lnTo>
                  <a:close/>
                  <a:moveTo>
                    <a:pt x="3231" y="28"/>
                  </a:moveTo>
                  <a:lnTo>
                    <a:pt x="3260" y="28"/>
                  </a:lnTo>
                  <a:lnTo>
                    <a:pt x="3260" y="0"/>
                  </a:lnTo>
                  <a:lnTo>
                    <a:pt x="3231" y="0"/>
                  </a:lnTo>
                  <a:lnTo>
                    <a:pt x="3231" y="28"/>
                  </a:lnTo>
                  <a:lnTo>
                    <a:pt x="3231" y="28"/>
                  </a:lnTo>
                  <a:close/>
                  <a:moveTo>
                    <a:pt x="3231" y="208"/>
                  </a:moveTo>
                  <a:lnTo>
                    <a:pt x="3260" y="208"/>
                  </a:lnTo>
                  <a:lnTo>
                    <a:pt x="3260" y="180"/>
                  </a:lnTo>
                  <a:lnTo>
                    <a:pt x="3231" y="180"/>
                  </a:lnTo>
                  <a:lnTo>
                    <a:pt x="3231" y="208"/>
                  </a:lnTo>
                  <a:lnTo>
                    <a:pt x="3231" y="208"/>
                  </a:lnTo>
                  <a:close/>
                  <a:moveTo>
                    <a:pt x="3231" y="120"/>
                  </a:moveTo>
                  <a:lnTo>
                    <a:pt x="3260" y="120"/>
                  </a:lnTo>
                  <a:lnTo>
                    <a:pt x="3260" y="87"/>
                  </a:lnTo>
                  <a:lnTo>
                    <a:pt x="3231" y="87"/>
                  </a:lnTo>
                  <a:lnTo>
                    <a:pt x="3231" y="120"/>
                  </a:lnTo>
                  <a:lnTo>
                    <a:pt x="3231" y="120"/>
                  </a:lnTo>
                  <a:close/>
                  <a:moveTo>
                    <a:pt x="3231" y="165"/>
                  </a:moveTo>
                  <a:lnTo>
                    <a:pt x="3260" y="165"/>
                  </a:lnTo>
                  <a:lnTo>
                    <a:pt x="3260" y="132"/>
                  </a:lnTo>
                  <a:lnTo>
                    <a:pt x="3231" y="132"/>
                  </a:lnTo>
                  <a:lnTo>
                    <a:pt x="3231" y="165"/>
                  </a:lnTo>
                  <a:lnTo>
                    <a:pt x="3231" y="165"/>
                  </a:lnTo>
                  <a:close/>
                  <a:moveTo>
                    <a:pt x="3231" y="298"/>
                  </a:moveTo>
                  <a:lnTo>
                    <a:pt x="3260" y="298"/>
                  </a:lnTo>
                  <a:lnTo>
                    <a:pt x="3260" y="269"/>
                  </a:lnTo>
                  <a:lnTo>
                    <a:pt x="3231" y="269"/>
                  </a:lnTo>
                  <a:lnTo>
                    <a:pt x="3231" y="298"/>
                  </a:lnTo>
                  <a:lnTo>
                    <a:pt x="3231" y="298"/>
                  </a:lnTo>
                  <a:close/>
                  <a:moveTo>
                    <a:pt x="3231" y="253"/>
                  </a:moveTo>
                  <a:lnTo>
                    <a:pt x="3260" y="253"/>
                  </a:lnTo>
                  <a:lnTo>
                    <a:pt x="3260" y="224"/>
                  </a:lnTo>
                  <a:lnTo>
                    <a:pt x="3231" y="224"/>
                  </a:lnTo>
                  <a:lnTo>
                    <a:pt x="3231" y="253"/>
                  </a:lnTo>
                  <a:lnTo>
                    <a:pt x="3231" y="253"/>
                  </a:lnTo>
                  <a:close/>
                  <a:moveTo>
                    <a:pt x="3231" y="390"/>
                  </a:moveTo>
                  <a:lnTo>
                    <a:pt x="3260" y="390"/>
                  </a:lnTo>
                  <a:lnTo>
                    <a:pt x="3260" y="357"/>
                  </a:lnTo>
                  <a:lnTo>
                    <a:pt x="3231" y="357"/>
                  </a:lnTo>
                  <a:lnTo>
                    <a:pt x="3231" y="390"/>
                  </a:lnTo>
                  <a:lnTo>
                    <a:pt x="3231" y="390"/>
                  </a:lnTo>
                  <a:close/>
                  <a:moveTo>
                    <a:pt x="3231" y="343"/>
                  </a:moveTo>
                  <a:lnTo>
                    <a:pt x="3260" y="343"/>
                  </a:lnTo>
                  <a:lnTo>
                    <a:pt x="3260" y="312"/>
                  </a:lnTo>
                  <a:lnTo>
                    <a:pt x="3231" y="312"/>
                  </a:lnTo>
                  <a:lnTo>
                    <a:pt x="3231" y="343"/>
                  </a:lnTo>
                  <a:lnTo>
                    <a:pt x="3231" y="343"/>
                  </a:lnTo>
                  <a:close/>
                  <a:moveTo>
                    <a:pt x="3231" y="480"/>
                  </a:moveTo>
                  <a:lnTo>
                    <a:pt x="3260" y="480"/>
                  </a:lnTo>
                  <a:lnTo>
                    <a:pt x="3260" y="449"/>
                  </a:lnTo>
                  <a:lnTo>
                    <a:pt x="3231" y="449"/>
                  </a:lnTo>
                  <a:lnTo>
                    <a:pt x="3231" y="480"/>
                  </a:lnTo>
                  <a:lnTo>
                    <a:pt x="3231" y="480"/>
                  </a:lnTo>
                  <a:close/>
                  <a:moveTo>
                    <a:pt x="3231" y="435"/>
                  </a:moveTo>
                  <a:lnTo>
                    <a:pt x="3260" y="435"/>
                  </a:lnTo>
                  <a:lnTo>
                    <a:pt x="3260" y="402"/>
                  </a:lnTo>
                  <a:lnTo>
                    <a:pt x="3231" y="402"/>
                  </a:lnTo>
                  <a:lnTo>
                    <a:pt x="3231" y="435"/>
                  </a:lnTo>
                  <a:lnTo>
                    <a:pt x="3231" y="435"/>
                  </a:lnTo>
                  <a:close/>
                  <a:moveTo>
                    <a:pt x="3231" y="567"/>
                  </a:moveTo>
                  <a:lnTo>
                    <a:pt x="3260" y="567"/>
                  </a:lnTo>
                  <a:lnTo>
                    <a:pt x="3260" y="539"/>
                  </a:lnTo>
                  <a:lnTo>
                    <a:pt x="3231" y="539"/>
                  </a:lnTo>
                  <a:lnTo>
                    <a:pt x="3231" y="567"/>
                  </a:lnTo>
                  <a:lnTo>
                    <a:pt x="3231" y="567"/>
                  </a:lnTo>
                  <a:close/>
                  <a:moveTo>
                    <a:pt x="3231" y="522"/>
                  </a:moveTo>
                  <a:lnTo>
                    <a:pt x="3260" y="522"/>
                  </a:lnTo>
                  <a:lnTo>
                    <a:pt x="3260" y="494"/>
                  </a:lnTo>
                  <a:lnTo>
                    <a:pt x="3231" y="494"/>
                  </a:lnTo>
                  <a:lnTo>
                    <a:pt x="3231" y="522"/>
                  </a:lnTo>
                  <a:lnTo>
                    <a:pt x="3231" y="522"/>
                  </a:lnTo>
                  <a:close/>
                  <a:moveTo>
                    <a:pt x="3231" y="659"/>
                  </a:moveTo>
                  <a:lnTo>
                    <a:pt x="3260" y="659"/>
                  </a:lnTo>
                  <a:lnTo>
                    <a:pt x="3260" y="626"/>
                  </a:lnTo>
                  <a:lnTo>
                    <a:pt x="3231" y="626"/>
                  </a:lnTo>
                  <a:lnTo>
                    <a:pt x="3231" y="659"/>
                  </a:lnTo>
                  <a:lnTo>
                    <a:pt x="3231" y="659"/>
                  </a:lnTo>
                  <a:close/>
                  <a:moveTo>
                    <a:pt x="3231" y="612"/>
                  </a:moveTo>
                  <a:lnTo>
                    <a:pt x="3260" y="612"/>
                  </a:lnTo>
                  <a:lnTo>
                    <a:pt x="3260" y="581"/>
                  </a:lnTo>
                  <a:lnTo>
                    <a:pt x="3231" y="581"/>
                  </a:lnTo>
                  <a:lnTo>
                    <a:pt x="3231" y="612"/>
                  </a:lnTo>
                  <a:lnTo>
                    <a:pt x="3231" y="612"/>
                  </a:lnTo>
                  <a:close/>
                  <a:moveTo>
                    <a:pt x="3231" y="749"/>
                  </a:moveTo>
                  <a:lnTo>
                    <a:pt x="3260" y="749"/>
                  </a:lnTo>
                  <a:lnTo>
                    <a:pt x="3260" y="716"/>
                  </a:lnTo>
                  <a:lnTo>
                    <a:pt x="3231" y="716"/>
                  </a:lnTo>
                  <a:lnTo>
                    <a:pt x="3231" y="749"/>
                  </a:lnTo>
                  <a:lnTo>
                    <a:pt x="3231" y="749"/>
                  </a:lnTo>
                  <a:close/>
                  <a:moveTo>
                    <a:pt x="3231" y="704"/>
                  </a:moveTo>
                  <a:lnTo>
                    <a:pt x="3260" y="704"/>
                  </a:lnTo>
                  <a:lnTo>
                    <a:pt x="3260" y="671"/>
                  </a:lnTo>
                  <a:lnTo>
                    <a:pt x="3231" y="671"/>
                  </a:lnTo>
                  <a:lnTo>
                    <a:pt x="3231" y="704"/>
                  </a:lnTo>
                  <a:lnTo>
                    <a:pt x="3231" y="704"/>
                  </a:lnTo>
                  <a:close/>
                  <a:moveTo>
                    <a:pt x="3231" y="836"/>
                  </a:moveTo>
                  <a:lnTo>
                    <a:pt x="3260" y="836"/>
                  </a:lnTo>
                  <a:lnTo>
                    <a:pt x="3260" y="808"/>
                  </a:lnTo>
                  <a:lnTo>
                    <a:pt x="3231" y="808"/>
                  </a:lnTo>
                  <a:lnTo>
                    <a:pt x="3231" y="836"/>
                  </a:lnTo>
                  <a:lnTo>
                    <a:pt x="3231" y="836"/>
                  </a:lnTo>
                  <a:close/>
                  <a:moveTo>
                    <a:pt x="3231" y="791"/>
                  </a:moveTo>
                  <a:lnTo>
                    <a:pt x="3260" y="791"/>
                  </a:lnTo>
                  <a:lnTo>
                    <a:pt x="3260" y="763"/>
                  </a:lnTo>
                  <a:lnTo>
                    <a:pt x="3231" y="763"/>
                  </a:lnTo>
                  <a:lnTo>
                    <a:pt x="3231" y="791"/>
                  </a:lnTo>
                  <a:lnTo>
                    <a:pt x="3231" y="791"/>
                  </a:lnTo>
                  <a:close/>
                  <a:moveTo>
                    <a:pt x="3231" y="926"/>
                  </a:moveTo>
                  <a:lnTo>
                    <a:pt x="3260" y="926"/>
                  </a:lnTo>
                  <a:lnTo>
                    <a:pt x="3260" y="895"/>
                  </a:lnTo>
                  <a:lnTo>
                    <a:pt x="3231" y="895"/>
                  </a:lnTo>
                  <a:lnTo>
                    <a:pt x="3231" y="926"/>
                  </a:lnTo>
                  <a:lnTo>
                    <a:pt x="3231" y="926"/>
                  </a:lnTo>
                  <a:close/>
                  <a:moveTo>
                    <a:pt x="3231" y="881"/>
                  </a:moveTo>
                  <a:lnTo>
                    <a:pt x="3260" y="881"/>
                  </a:lnTo>
                  <a:lnTo>
                    <a:pt x="3260" y="850"/>
                  </a:lnTo>
                  <a:lnTo>
                    <a:pt x="3231" y="850"/>
                  </a:lnTo>
                  <a:lnTo>
                    <a:pt x="3231" y="881"/>
                  </a:lnTo>
                  <a:lnTo>
                    <a:pt x="3231" y="881"/>
                  </a:lnTo>
                  <a:close/>
                  <a:moveTo>
                    <a:pt x="3276" y="76"/>
                  </a:moveTo>
                  <a:lnTo>
                    <a:pt x="3304" y="76"/>
                  </a:lnTo>
                  <a:lnTo>
                    <a:pt x="3304" y="43"/>
                  </a:lnTo>
                  <a:lnTo>
                    <a:pt x="3276" y="43"/>
                  </a:lnTo>
                  <a:lnTo>
                    <a:pt x="3276" y="76"/>
                  </a:lnTo>
                  <a:lnTo>
                    <a:pt x="3276" y="76"/>
                  </a:lnTo>
                  <a:close/>
                  <a:moveTo>
                    <a:pt x="3276" y="208"/>
                  </a:moveTo>
                  <a:lnTo>
                    <a:pt x="3304" y="208"/>
                  </a:lnTo>
                  <a:lnTo>
                    <a:pt x="3304" y="180"/>
                  </a:lnTo>
                  <a:lnTo>
                    <a:pt x="3276" y="180"/>
                  </a:lnTo>
                  <a:lnTo>
                    <a:pt x="3276" y="208"/>
                  </a:lnTo>
                  <a:lnTo>
                    <a:pt x="3276" y="208"/>
                  </a:lnTo>
                  <a:close/>
                  <a:moveTo>
                    <a:pt x="3276" y="120"/>
                  </a:moveTo>
                  <a:lnTo>
                    <a:pt x="3304" y="120"/>
                  </a:lnTo>
                  <a:lnTo>
                    <a:pt x="3304" y="87"/>
                  </a:lnTo>
                  <a:lnTo>
                    <a:pt x="3276" y="87"/>
                  </a:lnTo>
                  <a:lnTo>
                    <a:pt x="3276" y="120"/>
                  </a:lnTo>
                  <a:lnTo>
                    <a:pt x="3276" y="120"/>
                  </a:lnTo>
                  <a:close/>
                  <a:moveTo>
                    <a:pt x="3276" y="165"/>
                  </a:moveTo>
                  <a:lnTo>
                    <a:pt x="3304" y="165"/>
                  </a:lnTo>
                  <a:lnTo>
                    <a:pt x="3304" y="132"/>
                  </a:lnTo>
                  <a:lnTo>
                    <a:pt x="3276" y="132"/>
                  </a:lnTo>
                  <a:lnTo>
                    <a:pt x="3276" y="165"/>
                  </a:lnTo>
                  <a:lnTo>
                    <a:pt x="3276" y="165"/>
                  </a:lnTo>
                  <a:close/>
                  <a:moveTo>
                    <a:pt x="3276" y="298"/>
                  </a:moveTo>
                  <a:lnTo>
                    <a:pt x="3304" y="298"/>
                  </a:lnTo>
                  <a:lnTo>
                    <a:pt x="3304" y="269"/>
                  </a:lnTo>
                  <a:lnTo>
                    <a:pt x="3276" y="269"/>
                  </a:lnTo>
                  <a:lnTo>
                    <a:pt x="3276" y="298"/>
                  </a:lnTo>
                  <a:lnTo>
                    <a:pt x="3276" y="298"/>
                  </a:lnTo>
                  <a:close/>
                  <a:moveTo>
                    <a:pt x="3276" y="253"/>
                  </a:moveTo>
                  <a:lnTo>
                    <a:pt x="3304" y="253"/>
                  </a:lnTo>
                  <a:lnTo>
                    <a:pt x="3304" y="224"/>
                  </a:lnTo>
                  <a:lnTo>
                    <a:pt x="3276" y="224"/>
                  </a:lnTo>
                  <a:lnTo>
                    <a:pt x="3276" y="253"/>
                  </a:lnTo>
                  <a:lnTo>
                    <a:pt x="3276" y="253"/>
                  </a:lnTo>
                  <a:close/>
                  <a:moveTo>
                    <a:pt x="3276" y="390"/>
                  </a:moveTo>
                  <a:lnTo>
                    <a:pt x="3304" y="390"/>
                  </a:lnTo>
                  <a:lnTo>
                    <a:pt x="3304" y="357"/>
                  </a:lnTo>
                  <a:lnTo>
                    <a:pt x="3276" y="357"/>
                  </a:lnTo>
                  <a:lnTo>
                    <a:pt x="3276" y="390"/>
                  </a:lnTo>
                  <a:lnTo>
                    <a:pt x="3276" y="390"/>
                  </a:lnTo>
                  <a:close/>
                  <a:moveTo>
                    <a:pt x="3276" y="343"/>
                  </a:moveTo>
                  <a:lnTo>
                    <a:pt x="3304" y="343"/>
                  </a:lnTo>
                  <a:lnTo>
                    <a:pt x="3304" y="312"/>
                  </a:lnTo>
                  <a:lnTo>
                    <a:pt x="3276" y="312"/>
                  </a:lnTo>
                  <a:lnTo>
                    <a:pt x="3276" y="343"/>
                  </a:lnTo>
                  <a:lnTo>
                    <a:pt x="3276" y="343"/>
                  </a:lnTo>
                  <a:close/>
                  <a:moveTo>
                    <a:pt x="3276" y="480"/>
                  </a:moveTo>
                  <a:lnTo>
                    <a:pt x="3304" y="480"/>
                  </a:lnTo>
                  <a:lnTo>
                    <a:pt x="3304" y="449"/>
                  </a:lnTo>
                  <a:lnTo>
                    <a:pt x="3276" y="449"/>
                  </a:lnTo>
                  <a:lnTo>
                    <a:pt x="3276" y="480"/>
                  </a:lnTo>
                  <a:lnTo>
                    <a:pt x="3276" y="480"/>
                  </a:lnTo>
                  <a:close/>
                  <a:moveTo>
                    <a:pt x="3276" y="435"/>
                  </a:moveTo>
                  <a:lnTo>
                    <a:pt x="3304" y="435"/>
                  </a:lnTo>
                  <a:lnTo>
                    <a:pt x="3304" y="402"/>
                  </a:lnTo>
                  <a:lnTo>
                    <a:pt x="3276" y="402"/>
                  </a:lnTo>
                  <a:lnTo>
                    <a:pt x="3276" y="435"/>
                  </a:lnTo>
                  <a:lnTo>
                    <a:pt x="3276" y="435"/>
                  </a:lnTo>
                  <a:close/>
                  <a:moveTo>
                    <a:pt x="3276" y="567"/>
                  </a:moveTo>
                  <a:lnTo>
                    <a:pt x="3304" y="567"/>
                  </a:lnTo>
                  <a:lnTo>
                    <a:pt x="3304" y="539"/>
                  </a:lnTo>
                  <a:lnTo>
                    <a:pt x="3276" y="539"/>
                  </a:lnTo>
                  <a:lnTo>
                    <a:pt x="3276" y="567"/>
                  </a:lnTo>
                  <a:lnTo>
                    <a:pt x="3276" y="567"/>
                  </a:lnTo>
                  <a:close/>
                  <a:moveTo>
                    <a:pt x="3276" y="522"/>
                  </a:moveTo>
                  <a:lnTo>
                    <a:pt x="3304" y="522"/>
                  </a:lnTo>
                  <a:lnTo>
                    <a:pt x="3304" y="494"/>
                  </a:lnTo>
                  <a:lnTo>
                    <a:pt x="3276" y="494"/>
                  </a:lnTo>
                  <a:lnTo>
                    <a:pt x="3276" y="522"/>
                  </a:lnTo>
                  <a:lnTo>
                    <a:pt x="3276" y="522"/>
                  </a:lnTo>
                  <a:close/>
                  <a:moveTo>
                    <a:pt x="3276" y="659"/>
                  </a:moveTo>
                  <a:lnTo>
                    <a:pt x="3304" y="659"/>
                  </a:lnTo>
                  <a:lnTo>
                    <a:pt x="3304" y="626"/>
                  </a:lnTo>
                  <a:lnTo>
                    <a:pt x="3276" y="626"/>
                  </a:lnTo>
                  <a:lnTo>
                    <a:pt x="3276" y="659"/>
                  </a:lnTo>
                  <a:lnTo>
                    <a:pt x="3276" y="659"/>
                  </a:lnTo>
                  <a:close/>
                  <a:moveTo>
                    <a:pt x="3276" y="612"/>
                  </a:moveTo>
                  <a:lnTo>
                    <a:pt x="3304" y="612"/>
                  </a:lnTo>
                  <a:lnTo>
                    <a:pt x="3304" y="581"/>
                  </a:lnTo>
                  <a:lnTo>
                    <a:pt x="3276" y="581"/>
                  </a:lnTo>
                  <a:lnTo>
                    <a:pt x="3276" y="612"/>
                  </a:lnTo>
                  <a:lnTo>
                    <a:pt x="3276" y="612"/>
                  </a:lnTo>
                  <a:close/>
                  <a:moveTo>
                    <a:pt x="3276" y="749"/>
                  </a:moveTo>
                  <a:lnTo>
                    <a:pt x="3304" y="749"/>
                  </a:lnTo>
                  <a:lnTo>
                    <a:pt x="3304" y="716"/>
                  </a:lnTo>
                  <a:lnTo>
                    <a:pt x="3276" y="716"/>
                  </a:lnTo>
                  <a:lnTo>
                    <a:pt x="3276" y="749"/>
                  </a:lnTo>
                  <a:lnTo>
                    <a:pt x="3276" y="749"/>
                  </a:lnTo>
                  <a:close/>
                  <a:moveTo>
                    <a:pt x="3276" y="704"/>
                  </a:moveTo>
                  <a:lnTo>
                    <a:pt x="3304" y="704"/>
                  </a:lnTo>
                  <a:lnTo>
                    <a:pt x="3304" y="671"/>
                  </a:lnTo>
                  <a:lnTo>
                    <a:pt x="3276" y="671"/>
                  </a:lnTo>
                  <a:lnTo>
                    <a:pt x="3276" y="704"/>
                  </a:lnTo>
                  <a:lnTo>
                    <a:pt x="3276" y="704"/>
                  </a:lnTo>
                  <a:close/>
                  <a:moveTo>
                    <a:pt x="3276" y="836"/>
                  </a:moveTo>
                  <a:lnTo>
                    <a:pt x="3304" y="836"/>
                  </a:lnTo>
                  <a:lnTo>
                    <a:pt x="3304" y="808"/>
                  </a:lnTo>
                  <a:lnTo>
                    <a:pt x="3276" y="808"/>
                  </a:lnTo>
                  <a:lnTo>
                    <a:pt x="3276" y="836"/>
                  </a:lnTo>
                  <a:lnTo>
                    <a:pt x="3276" y="836"/>
                  </a:lnTo>
                  <a:close/>
                  <a:moveTo>
                    <a:pt x="3276" y="791"/>
                  </a:moveTo>
                  <a:lnTo>
                    <a:pt x="3304" y="791"/>
                  </a:lnTo>
                  <a:lnTo>
                    <a:pt x="3304" y="763"/>
                  </a:lnTo>
                  <a:lnTo>
                    <a:pt x="3276" y="763"/>
                  </a:lnTo>
                  <a:lnTo>
                    <a:pt x="3276" y="791"/>
                  </a:lnTo>
                  <a:lnTo>
                    <a:pt x="3276" y="791"/>
                  </a:lnTo>
                  <a:close/>
                  <a:moveTo>
                    <a:pt x="3276" y="926"/>
                  </a:moveTo>
                  <a:lnTo>
                    <a:pt x="3304" y="926"/>
                  </a:lnTo>
                  <a:lnTo>
                    <a:pt x="3304" y="895"/>
                  </a:lnTo>
                  <a:lnTo>
                    <a:pt x="3276" y="895"/>
                  </a:lnTo>
                  <a:lnTo>
                    <a:pt x="3276" y="926"/>
                  </a:lnTo>
                  <a:lnTo>
                    <a:pt x="3276" y="926"/>
                  </a:lnTo>
                  <a:close/>
                  <a:moveTo>
                    <a:pt x="3276" y="881"/>
                  </a:moveTo>
                  <a:lnTo>
                    <a:pt x="3304" y="881"/>
                  </a:lnTo>
                  <a:lnTo>
                    <a:pt x="3304" y="850"/>
                  </a:lnTo>
                  <a:lnTo>
                    <a:pt x="3276" y="850"/>
                  </a:lnTo>
                  <a:lnTo>
                    <a:pt x="3276" y="881"/>
                  </a:lnTo>
                  <a:lnTo>
                    <a:pt x="3276" y="881"/>
                  </a:lnTo>
                  <a:close/>
                  <a:moveTo>
                    <a:pt x="3276" y="973"/>
                  </a:moveTo>
                  <a:lnTo>
                    <a:pt x="3304" y="973"/>
                  </a:lnTo>
                  <a:lnTo>
                    <a:pt x="3304" y="940"/>
                  </a:lnTo>
                  <a:lnTo>
                    <a:pt x="3276" y="940"/>
                  </a:lnTo>
                  <a:lnTo>
                    <a:pt x="3276" y="973"/>
                  </a:lnTo>
                  <a:lnTo>
                    <a:pt x="3276" y="973"/>
                  </a:lnTo>
                  <a:close/>
                  <a:moveTo>
                    <a:pt x="3319" y="76"/>
                  </a:moveTo>
                  <a:lnTo>
                    <a:pt x="3349" y="76"/>
                  </a:lnTo>
                  <a:lnTo>
                    <a:pt x="3349" y="43"/>
                  </a:lnTo>
                  <a:lnTo>
                    <a:pt x="3319" y="43"/>
                  </a:lnTo>
                  <a:lnTo>
                    <a:pt x="3319" y="76"/>
                  </a:lnTo>
                  <a:lnTo>
                    <a:pt x="3319" y="76"/>
                  </a:lnTo>
                  <a:close/>
                  <a:moveTo>
                    <a:pt x="3319" y="208"/>
                  </a:moveTo>
                  <a:lnTo>
                    <a:pt x="3349" y="208"/>
                  </a:lnTo>
                  <a:lnTo>
                    <a:pt x="3349" y="180"/>
                  </a:lnTo>
                  <a:lnTo>
                    <a:pt x="3319" y="180"/>
                  </a:lnTo>
                  <a:lnTo>
                    <a:pt x="3319" y="208"/>
                  </a:lnTo>
                  <a:lnTo>
                    <a:pt x="3319" y="208"/>
                  </a:lnTo>
                  <a:close/>
                  <a:moveTo>
                    <a:pt x="3319" y="120"/>
                  </a:moveTo>
                  <a:lnTo>
                    <a:pt x="3349" y="120"/>
                  </a:lnTo>
                  <a:lnTo>
                    <a:pt x="3349" y="87"/>
                  </a:lnTo>
                  <a:lnTo>
                    <a:pt x="3319" y="87"/>
                  </a:lnTo>
                  <a:lnTo>
                    <a:pt x="3319" y="120"/>
                  </a:lnTo>
                  <a:lnTo>
                    <a:pt x="3319" y="120"/>
                  </a:lnTo>
                  <a:close/>
                  <a:moveTo>
                    <a:pt x="3319" y="165"/>
                  </a:moveTo>
                  <a:lnTo>
                    <a:pt x="3349" y="165"/>
                  </a:lnTo>
                  <a:lnTo>
                    <a:pt x="3349" y="132"/>
                  </a:lnTo>
                  <a:lnTo>
                    <a:pt x="3319" y="132"/>
                  </a:lnTo>
                  <a:lnTo>
                    <a:pt x="3319" y="165"/>
                  </a:lnTo>
                  <a:lnTo>
                    <a:pt x="3319" y="165"/>
                  </a:lnTo>
                  <a:close/>
                  <a:moveTo>
                    <a:pt x="3319" y="298"/>
                  </a:moveTo>
                  <a:lnTo>
                    <a:pt x="3349" y="298"/>
                  </a:lnTo>
                  <a:lnTo>
                    <a:pt x="3349" y="269"/>
                  </a:lnTo>
                  <a:lnTo>
                    <a:pt x="3319" y="269"/>
                  </a:lnTo>
                  <a:lnTo>
                    <a:pt x="3319" y="298"/>
                  </a:lnTo>
                  <a:lnTo>
                    <a:pt x="3319" y="298"/>
                  </a:lnTo>
                  <a:close/>
                  <a:moveTo>
                    <a:pt x="3319" y="253"/>
                  </a:moveTo>
                  <a:lnTo>
                    <a:pt x="3349" y="253"/>
                  </a:lnTo>
                  <a:lnTo>
                    <a:pt x="3349" y="224"/>
                  </a:lnTo>
                  <a:lnTo>
                    <a:pt x="3319" y="224"/>
                  </a:lnTo>
                  <a:lnTo>
                    <a:pt x="3319" y="253"/>
                  </a:lnTo>
                  <a:lnTo>
                    <a:pt x="3319" y="253"/>
                  </a:lnTo>
                  <a:close/>
                  <a:moveTo>
                    <a:pt x="3319" y="390"/>
                  </a:moveTo>
                  <a:lnTo>
                    <a:pt x="3349" y="390"/>
                  </a:lnTo>
                  <a:lnTo>
                    <a:pt x="3349" y="357"/>
                  </a:lnTo>
                  <a:lnTo>
                    <a:pt x="3319" y="357"/>
                  </a:lnTo>
                  <a:lnTo>
                    <a:pt x="3319" y="390"/>
                  </a:lnTo>
                  <a:lnTo>
                    <a:pt x="3319" y="390"/>
                  </a:lnTo>
                  <a:close/>
                  <a:moveTo>
                    <a:pt x="3319" y="343"/>
                  </a:moveTo>
                  <a:lnTo>
                    <a:pt x="3349" y="343"/>
                  </a:lnTo>
                  <a:lnTo>
                    <a:pt x="3349" y="312"/>
                  </a:lnTo>
                  <a:lnTo>
                    <a:pt x="3319" y="312"/>
                  </a:lnTo>
                  <a:lnTo>
                    <a:pt x="3319" y="343"/>
                  </a:lnTo>
                  <a:lnTo>
                    <a:pt x="3319" y="343"/>
                  </a:lnTo>
                  <a:close/>
                  <a:moveTo>
                    <a:pt x="3319" y="480"/>
                  </a:moveTo>
                  <a:lnTo>
                    <a:pt x="3349" y="480"/>
                  </a:lnTo>
                  <a:lnTo>
                    <a:pt x="3349" y="449"/>
                  </a:lnTo>
                  <a:lnTo>
                    <a:pt x="3319" y="449"/>
                  </a:lnTo>
                  <a:lnTo>
                    <a:pt x="3319" y="480"/>
                  </a:lnTo>
                  <a:lnTo>
                    <a:pt x="3319" y="480"/>
                  </a:lnTo>
                  <a:close/>
                  <a:moveTo>
                    <a:pt x="3319" y="435"/>
                  </a:moveTo>
                  <a:lnTo>
                    <a:pt x="3349" y="435"/>
                  </a:lnTo>
                  <a:lnTo>
                    <a:pt x="3349" y="402"/>
                  </a:lnTo>
                  <a:lnTo>
                    <a:pt x="3319" y="402"/>
                  </a:lnTo>
                  <a:lnTo>
                    <a:pt x="3319" y="435"/>
                  </a:lnTo>
                  <a:lnTo>
                    <a:pt x="3319" y="435"/>
                  </a:lnTo>
                  <a:close/>
                  <a:moveTo>
                    <a:pt x="3319" y="567"/>
                  </a:moveTo>
                  <a:lnTo>
                    <a:pt x="3349" y="567"/>
                  </a:lnTo>
                  <a:lnTo>
                    <a:pt x="3349" y="539"/>
                  </a:lnTo>
                  <a:lnTo>
                    <a:pt x="3319" y="539"/>
                  </a:lnTo>
                  <a:lnTo>
                    <a:pt x="3319" y="567"/>
                  </a:lnTo>
                  <a:lnTo>
                    <a:pt x="3319" y="567"/>
                  </a:lnTo>
                  <a:close/>
                  <a:moveTo>
                    <a:pt x="3319" y="522"/>
                  </a:moveTo>
                  <a:lnTo>
                    <a:pt x="3349" y="522"/>
                  </a:lnTo>
                  <a:lnTo>
                    <a:pt x="3349" y="494"/>
                  </a:lnTo>
                  <a:lnTo>
                    <a:pt x="3319" y="494"/>
                  </a:lnTo>
                  <a:lnTo>
                    <a:pt x="3319" y="522"/>
                  </a:lnTo>
                  <a:lnTo>
                    <a:pt x="3319" y="522"/>
                  </a:lnTo>
                  <a:close/>
                  <a:moveTo>
                    <a:pt x="3319" y="659"/>
                  </a:moveTo>
                  <a:lnTo>
                    <a:pt x="3349" y="659"/>
                  </a:lnTo>
                  <a:lnTo>
                    <a:pt x="3349" y="626"/>
                  </a:lnTo>
                  <a:lnTo>
                    <a:pt x="3319" y="626"/>
                  </a:lnTo>
                  <a:lnTo>
                    <a:pt x="3319" y="659"/>
                  </a:lnTo>
                  <a:lnTo>
                    <a:pt x="3319" y="659"/>
                  </a:lnTo>
                  <a:close/>
                  <a:moveTo>
                    <a:pt x="3319" y="612"/>
                  </a:moveTo>
                  <a:lnTo>
                    <a:pt x="3349" y="612"/>
                  </a:lnTo>
                  <a:lnTo>
                    <a:pt x="3349" y="581"/>
                  </a:lnTo>
                  <a:lnTo>
                    <a:pt x="3319" y="581"/>
                  </a:lnTo>
                  <a:lnTo>
                    <a:pt x="3319" y="612"/>
                  </a:lnTo>
                  <a:lnTo>
                    <a:pt x="3319" y="612"/>
                  </a:lnTo>
                  <a:close/>
                  <a:moveTo>
                    <a:pt x="3319" y="749"/>
                  </a:moveTo>
                  <a:lnTo>
                    <a:pt x="3349" y="749"/>
                  </a:lnTo>
                  <a:lnTo>
                    <a:pt x="3349" y="716"/>
                  </a:lnTo>
                  <a:lnTo>
                    <a:pt x="3319" y="716"/>
                  </a:lnTo>
                  <a:lnTo>
                    <a:pt x="3319" y="749"/>
                  </a:lnTo>
                  <a:lnTo>
                    <a:pt x="3319" y="749"/>
                  </a:lnTo>
                  <a:close/>
                  <a:moveTo>
                    <a:pt x="3319" y="704"/>
                  </a:moveTo>
                  <a:lnTo>
                    <a:pt x="3349" y="704"/>
                  </a:lnTo>
                  <a:lnTo>
                    <a:pt x="3349" y="671"/>
                  </a:lnTo>
                  <a:lnTo>
                    <a:pt x="3319" y="671"/>
                  </a:lnTo>
                  <a:lnTo>
                    <a:pt x="3319" y="704"/>
                  </a:lnTo>
                  <a:lnTo>
                    <a:pt x="3319" y="704"/>
                  </a:lnTo>
                  <a:close/>
                  <a:moveTo>
                    <a:pt x="3319" y="836"/>
                  </a:moveTo>
                  <a:lnTo>
                    <a:pt x="3349" y="836"/>
                  </a:lnTo>
                  <a:lnTo>
                    <a:pt x="3349" y="808"/>
                  </a:lnTo>
                  <a:lnTo>
                    <a:pt x="3319" y="808"/>
                  </a:lnTo>
                  <a:lnTo>
                    <a:pt x="3319" y="836"/>
                  </a:lnTo>
                  <a:lnTo>
                    <a:pt x="3319" y="836"/>
                  </a:lnTo>
                  <a:close/>
                  <a:moveTo>
                    <a:pt x="3319" y="791"/>
                  </a:moveTo>
                  <a:lnTo>
                    <a:pt x="3349" y="791"/>
                  </a:lnTo>
                  <a:lnTo>
                    <a:pt x="3349" y="763"/>
                  </a:lnTo>
                  <a:lnTo>
                    <a:pt x="3319" y="763"/>
                  </a:lnTo>
                  <a:lnTo>
                    <a:pt x="3319" y="791"/>
                  </a:lnTo>
                  <a:lnTo>
                    <a:pt x="3319" y="791"/>
                  </a:lnTo>
                  <a:close/>
                  <a:moveTo>
                    <a:pt x="3319" y="926"/>
                  </a:moveTo>
                  <a:lnTo>
                    <a:pt x="3349" y="926"/>
                  </a:lnTo>
                  <a:lnTo>
                    <a:pt x="3349" y="895"/>
                  </a:lnTo>
                  <a:lnTo>
                    <a:pt x="3319" y="895"/>
                  </a:lnTo>
                  <a:lnTo>
                    <a:pt x="3319" y="926"/>
                  </a:lnTo>
                  <a:lnTo>
                    <a:pt x="3319" y="926"/>
                  </a:lnTo>
                  <a:close/>
                  <a:moveTo>
                    <a:pt x="3319" y="881"/>
                  </a:moveTo>
                  <a:lnTo>
                    <a:pt x="3349" y="881"/>
                  </a:lnTo>
                  <a:lnTo>
                    <a:pt x="3349" y="850"/>
                  </a:lnTo>
                  <a:lnTo>
                    <a:pt x="3319" y="850"/>
                  </a:lnTo>
                  <a:lnTo>
                    <a:pt x="3319" y="881"/>
                  </a:lnTo>
                  <a:lnTo>
                    <a:pt x="3319" y="881"/>
                  </a:lnTo>
                  <a:close/>
                  <a:moveTo>
                    <a:pt x="3319" y="1018"/>
                  </a:moveTo>
                  <a:lnTo>
                    <a:pt x="3349" y="1018"/>
                  </a:lnTo>
                  <a:lnTo>
                    <a:pt x="3349" y="985"/>
                  </a:lnTo>
                  <a:lnTo>
                    <a:pt x="3319" y="985"/>
                  </a:lnTo>
                  <a:lnTo>
                    <a:pt x="3319" y="1018"/>
                  </a:lnTo>
                  <a:lnTo>
                    <a:pt x="3319" y="1018"/>
                  </a:lnTo>
                  <a:close/>
                  <a:moveTo>
                    <a:pt x="3319" y="973"/>
                  </a:moveTo>
                  <a:lnTo>
                    <a:pt x="3349" y="973"/>
                  </a:lnTo>
                  <a:lnTo>
                    <a:pt x="3349" y="940"/>
                  </a:lnTo>
                  <a:lnTo>
                    <a:pt x="3319" y="940"/>
                  </a:lnTo>
                  <a:lnTo>
                    <a:pt x="3319" y="973"/>
                  </a:lnTo>
                  <a:lnTo>
                    <a:pt x="3319" y="973"/>
                  </a:lnTo>
                  <a:close/>
                  <a:moveTo>
                    <a:pt x="3363" y="76"/>
                  </a:moveTo>
                  <a:lnTo>
                    <a:pt x="3397" y="76"/>
                  </a:lnTo>
                  <a:lnTo>
                    <a:pt x="3397" y="43"/>
                  </a:lnTo>
                  <a:lnTo>
                    <a:pt x="3363" y="43"/>
                  </a:lnTo>
                  <a:lnTo>
                    <a:pt x="3363" y="76"/>
                  </a:lnTo>
                  <a:lnTo>
                    <a:pt x="3363" y="76"/>
                  </a:lnTo>
                  <a:close/>
                  <a:moveTo>
                    <a:pt x="3363" y="208"/>
                  </a:moveTo>
                  <a:lnTo>
                    <a:pt x="3397" y="208"/>
                  </a:lnTo>
                  <a:lnTo>
                    <a:pt x="3397" y="180"/>
                  </a:lnTo>
                  <a:lnTo>
                    <a:pt x="3363" y="180"/>
                  </a:lnTo>
                  <a:lnTo>
                    <a:pt x="3363" y="208"/>
                  </a:lnTo>
                  <a:lnTo>
                    <a:pt x="3363" y="208"/>
                  </a:lnTo>
                  <a:close/>
                  <a:moveTo>
                    <a:pt x="3363" y="120"/>
                  </a:moveTo>
                  <a:lnTo>
                    <a:pt x="3397" y="120"/>
                  </a:lnTo>
                  <a:lnTo>
                    <a:pt x="3397" y="87"/>
                  </a:lnTo>
                  <a:lnTo>
                    <a:pt x="3363" y="87"/>
                  </a:lnTo>
                  <a:lnTo>
                    <a:pt x="3363" y="120"/>
                  </a:lnTo>
                  <a:lnTo>
                    <a:pt x="3363" y="120"/>
                  </a:lnTo>
                  <a:close/>
                  <a:moveTo>
                    <a:pt x="3363" y="165"/>
                  </a:moveTo>
                  <a:lnTo>
                    <a:pt x="3397" y="165"/>
                  </a:lnTo>
                  <a:lnTo>
                    <a:pt x="3397" y="132"/>
                  </a:lnTo>
                  <a:lnTo>
                    <a:pt x="3363" y="132"/>
                  </a:lnTo>
                  <a:lnTo>
                    <a:pt x="3363" y="165"/>
                  </a:lnTo>
                  <a:lnTo>
                    <a:pt x="3363" y="165"/>
                  </a:lnTo>
                  <a:close/>
                  <a:moveTo>
                    <a:pt x="3363" y="298"/>
                  </a:moveTo>
                  <a:lnTo>
                    <a:pt x="3397" y="298"/>
                  </a:lnTo>
                  <a:lnTo>
                    <a:pt x="3397" y="269"/>
                  </a:lnTo>
                  <a:lnTo>
                    <a:pt x="3363" y="269"/>
                  </a:lnTo>
                  <a:lnTo>
                    <a:pt x="3363" y="298"/>
                  </a:lnTo>
                  <a:lnTo>
                    <a:pt x="3363" y="298"/>
                  </a:lnTo>
                  <a:close/>
                  <a:moveTo>
                    <a:pt x="3363" y="253"/>
                  </a:moveTo>
                  <a:lnTo>
                    <a:pt x="3397" y="253"/>
                  </a:lnTo>
                  <a:lnTo>
                    <a:pt x="3397" y="224"/>
                  </a:lnTo>
                  <a:lnTo>
                    <a:pt x="3363" y="224"/>
                  </a:lnTo>
                  <a:lnTo>
                    <a:pt x="3363" y="253"/>
                  </a:lnTo>
                  <a:lnTo>
                    <a:pt x="3363" y="253"/>
                  </a:lnTo>
                  <a:close/>
                  <a:moveTo>
                    <a:pt x="3363" y="390"/>
                  </a:moveTo>
                  <a:lnTo>
                    <a:pt x="3397" y="390"/>
                  </a:lnTo>
                  <a:lnTo>
                    <a:pt x="3397" y="357"/>
                  </a:lnTo>
                  <a:lnTo>
                    <a:pt x="3363" y="357"/>
                  </a:lnTo>
                  <a:lnTo>
                    <a:pt x="3363" y="390"/>
                  </a:lnTo>
                  <a:lnTo>
                    <a:pt x="3363" y="390"/>
                  </a:lnTo>
                  <a:close/>
                  <a:moveTo>
                    <a:pt x="3363" y="343"/>
                  </a:moveTo>
                  <a:lnTo>
                    <a:pt x="3397" y="343"/>
                  </a:lnTo>
                  <a:lnTo>
                    <a:pt x="3397" y="312"/>
                  </a:lnTo>
                  <a:lnTo>
                    <a:pt x="3363" y="312"/>
                  </a:lnTo>
                  <a:lnTo>
                    <a:pt x="3363" y="343"/>
                  </a:lnTo>
                  <a:lnTo>
                    <a:pt x="3363" y="343"/>
                  </a:lnTo>
                  <a:close/>
                  <a:moveTo>
                    <a:pt x="3363" y="480"/>
                  </a:moveTo>
                  <a:lnTo>
                    <a:pt x="3397" y="480"/>
                  </a:lnTo>
                  <a:lnTo>
                    <a:pt x="3397" y="449"/>
                  </a:lnTo>
                  <a:lnTo>
                    <a:pt x="3363" y="449"/>
                  </a:lnTo>
                  <a:lnTo>
                    <a:pt x="3363" y="480"/>
                  </a:lnTo>
                  <a:lnTo>
                    <a:pt x="3363" y="480"/>
                  </a:lnTo>
                  <a:close/>
                  <a:moveTo>
                    <a:pt x="3363" y="435"/>
                  </a:moveTo>
                  <a:lnTo>
                    <a:pt x="3397" y="435"/>
                  </a:lnTo>
                  <a:lnTo>
                    <a:pt x="3397" y="402"/>
                  </a:lnTo>
                  <a:lnTo>
                    <a:pt x="3363" y="402"/>
                  </a:lnTo>
                  <a:lnTo>
                    <a:pt x="3363" y="435"/>
                  </a:lnTo>
                  <a:lnTo>
                    <a:pt x="3363" y="435"/>
                  </a:lnTo>
                  <a:close/>
                  <a:moveTo>
                    <a:pt x="3363" y="567"/>
                  </a:moveTo>
                  <a:lnTo>
                    <a:pt x="3397" y="567"/>
                  </a:lnTo>
                  <a:lnTo>
                    <a:pt x="3397" y="539"/>
                  </a:lnTo>
                  <a:lnTo>
                    <a:pt x="3363" y="539"/>
                  </a:lnTo>
                  <a:lnTo>
                    <a:pt x="3363" y="567"/>
                  </a:lnTo>
                  <a:lnTo>
                    <a:pt x="3363" y="567"/>
                  </a:lnTo>
                  <a:close/>
                  <a:moveTo>
                    <a:pt x="3363" y="522"/>
                  </a:moveTo>
                  <a:lnTo>
                    <a:pt x="3397" y="522"/>
                  </a:lnTo>
                  <a:lnTo>
                    <a:pt x="3397" y="494"/>
                  </a:lnTo>
                  <a:lnTo>
                    <a:pt x="3363" y="494"/>
                  </a:lnTo>
                  <a:lnTo>
                    <a:pt x="3363" y="522"/>
                  </a:lnTo>
                  <a:lnTo>
                    <a:pt x="3363" y="522"/>
                  </a:lnTo>
                  <a:close/>
                  <a:moveTo>
                    <a:pt x="3363" y="659"/>
                  </a:moveTo>
                  <a:lnTo>
                    <a:pt x="3397" y="659"/>
                  </a:lnTo>
                  <a:lnTo>
                    <a:pt x="3397" y="626"/>
                  </a:lnTo>
                  <a:lnTo>
                    <a:pt x="3363" y="626"/>
                  </a:lnTo>
                  <a:lnTo>
                    <a:pt x="3363" y="659"/>
                  </a:lnTo>
                  <a:lnTo>
                    <a:pt x="3363" y="659"/>
                  </a:lnTo>
                  <a:close/>
                  <a:moveTo>
                    <a:pt x="3363" y="612"/>
                  </a:moveTo>
                  <a:lnTo>
                    <a:pt x="3397" y="612"/>
                  </a:lnTo>
                  <a:lnTo>
                    <a:pt x="3397" y="581"/>
                  </a:lnTo>
                  <a:lnTo>
                    <a:pt x="3363" y="581"/>
                  </a:lnTo>
                  <a:lnTo>
                    <a:pt x="3363" y="612"/>
                  </a:lnTo>
                  <a:lnTo>
                    <a:pt x="3363" y="612"/>
                  </a:lnTo>
                  <a:close/>
                  <a:moveTo>
                    <a:pt x="3363" y="749"/>
                  </a:moveTo>
                  <a:lnTo>
                    <a:pt x="3397" y="749"/>
                  </a:lnTo>
                  <a:lnTo>
                    <a:pt x="3397" y="716"/>
                  </a:lnTo>
                  <a:lnTo>
                    <a:pt x="3363" y="716"/>
                  </a:lnTo>
                  <a:lnTo>
                    <a:pt x="3363" y="749"/>
                  </a:lnTo>
                  <a:lnTo>
                    <a:pt x="3363" y="749"/>
                  </a:lnTo>
                  <a:close/>
                  <a:moveTo>
                    <a:pt x="3363" y="704"/>
                  </a:moveTo>
                  <a:lnTo>
                    <a:pt x="3397" y="704"/>
                  </a:lnTo>
                  <a:lnTo>
                    <a:pt x="3397" y="671"/>
                  </a:lnTo>
                  <a:lnTo>
                    <a:pt x="3363" y="671"/>
                  </a:lnTo>
                  <a:lnTo>
                    <a:pt x="3363" y="704"/>
                  </a:lnTo>
                  <a:lnTo>
                    <a:pt x="3363" y="704"/>
                  </a:lnTo>
                  <a:close/>
                  <a:moveTo>
                    <a:pt x="3363" y="836"/>
                  </a:moveTo>
                  <a:lnTo>
                    <a:pt x="3397" y="836"/>
                  </a:lnTo>
                  <a:lnTo>
                    <a:pt x="3397" y="808"/>
                  </a:lnTo>
                  <a:lnTo>
                    <a:pt x="3363" y="808"/>
                  </a:lnTo>
                  <a:lnTo>
                    <a:pt x="3363" y="836"/>
                  </a:lnTo>
                  <a:lnTo>
                    <a:pt x="3363" y="836"/>
                  </a:lnTo>
                  <a:close/>
                  <a:moveTo>
                    <a:pt x="3363" y="791"/>
                  </a:moveTo>
                  <a:lnTo>
                    <a:pt x="3397" y="791"/>
                  </a:lnTo>
                  <a:lnTo>
                    <a:pt x="3397" y="763"/>
                  </a:lnTo>
                  <a:lnTo>
                    <a:pt x="3363" y="763"/>
                  </a:lnTo>
                  <a:lnTo>
                    <a:pt x="3363" y="791"/>
                  </a:lnTo>
                  <a:lnTo>
                    <a:pt x="3363" y="791"/>
                  </a:lnTo>
                  <a:close/>
                  <a:moveTo>
                    <a:pt x="3363" y="926"/>
                  </a:moveTo>
                  <a:lnTo>
                    <a:pt x="3397" y="926"/>
                  </a:lnTo>
                  <a:lnTo>
                    <a:pt x="3397" y="895"/>
                  </a:lnTo>
                  <a:lnTo>
                    <a:pt x="3363" y="895"/>
                  </a:lnTo>
                  <a:lnTo>
                    <a:pt x="3363" y="926"/>
                  </a:lnTo>
                  <a:lnTo>
                    <a:pt x="3363" y="926"/>
                  </a:lnTo>
                  <a:close/>
                  <a:moveTo>
                    <a:pt x="3363" y="881"/>
                  </a:moveTo>
                  <a:lnTo>
                    <a:pt x="3397" y="881"/>
                  </a:lnTo>
                  <a:lnTo>
                    <a:pt x="3397" y="850"/>
                  </a:lnTo>
                  <a:lnTo>
                    <a:pt x="3363" y="850"/>
                  </a:lnTo>
                  <a:lnTo>
                    <a:pt x="3363" y="881"/>
                  </a:lnTo>
                  <a:lnTo>
                    <a:pt x="3363" y="881"/>
                  </a:lnTo>
                  <a:close/>
                  <a:moveTo>
                    <a:pt x="3363" y="1018"/>
                  </a:moveTo>
                  <a:lnTo>
                    <a:pt x="3397" y="1018"/>
                  </a:lnTo>
                  <a:lnTo>
                    <a:pt x="3397" y="985"/>
                  </a:lnTo>
                  <a:lnTo>
                    <a:pt x="3363" y="985"/>
                  </a:lnTo>
                  <a:lnTo>
                    <a:pt x="3363" y="1018"/>
                  </a:lnTo>
                  <a:lnTo>
                    <a:pt x="3363" y="1018"/>
                  </a:lnTo>
                  <a:close/>
                  <a:moveTo>
                    <a:pt x="3363" y="973"/>
                  </a:moveTo>
                  <a:lnTo>
                    <a:pt x="3397" y="973"/>
                  </a:lnTo>
                  <a:lnTo>
                    <a:pt x="3397" y="940"/>
                  </a:lnTo>
                  <a:lnTo>
                    <a:pt x="3363" y="940"/>
                  </a:lnTo>
                  <a:lnTo>
                    <a:pt x="3363" y="973"/>
                  </a:lnTo>
                  <a:lnTo>
                    <a:pt x="3363" y="973"/>
                  </a:lnTo>
                  <a:close/>
                  <a:moveTo>
                    <a:pt x="3363" y="1105"/>
                  </a:moveTo>
                  <a:lnTo>
                    <a:pt x="3397" y="1105"/>
                  </a:lnTo>
                  <a:lnTo>
                    <a:pt x="3397" y="1077"/>
                  </a:lnTo>
                  <a:lnTo>
                    <a:pt x="3363" y="1077"/>
                  </a:lnTo>
                  <a:lnTo>
                    <a:pt x="3363" y="1105"/>
                  </a:lnTo>
                  <a:lnTo>
                    <a:pt x="3363" y="1105"/>
                  </a:lnTo>
                  <a:close/>
                  <a:moveTo>
                    <a:pt x="3363" y="1061"/>
                  </a:moveTo>
                  <a:lnTo>
                    <a:pt x="3397" y="1061"/>
                  </a:lnTo>
                  <a:lnTo>
                    <a:pt x="3397" y="1032"/>
                  </a:lnTo>
                  <a:lnTo>
                    <a:pt x="3363" y="1032"/>
                  </a:lnTo>
                  <a:lnTo>
                    <a:pt x="3363" y="1061"/>
                  </a:lnTo>
                  <a:lnTo>
                    <a:pt x="3363" y="1061"/>
                  </a:lnTo>
                  <a:close/>
                  <a:moveTo>
                    <a:pt x="3363" y="1150"/>
                  </a:moveTo>
                  <a:lnTo>
                    <a:pt x="3397" y="1150"/>
                  </a:lnTo>
                  <a:lnTo>
                    <a:pt x="3397" y="1120"/>
                  </a:lnTo>
                  <a:lnTo>
                    <a:pt x="3363" y="1120"/>
                  </a:lnTo>
                  <a:lnTo>
                    <a:pt x="3363" y="1150"/>
                  </a:lnTo>
                  <a:lnTo>
                    <a:pt x="3363" y="1150"/>
                  </a:lnTo>
                  <a:close/>
                  <a:moveTo>
                    <a:pt x="3408" y="76"/>
                  </a:moveTo>
                  <a:lnTo>
                    <a:pt x="3441" y="76"/>
                  </a:lnTo>
                  <a:lnTo>
                    <a:pt x="3441" y="43"/>
                  </a:lnTo>
                  <a:lnTo>
                    <a:pt x="3408" y="43"/>
                  </a:lnTo>
                  <a:lnTo>
                    <a:pt x="3408" y="76"/>
                  </a:lnTo>
                  <a:lnTo>
                    <a:pt x="3408" y="76"/>
                  </a:lnTo>
                  <a:close/>
                  <a:moveTo>
                    <a:pt x="3408" y="208"/>
                  </a:moveTo>
                  <a:lnTo>
                    <a:pt x="3441" y="208"/>
                  </a:lnTo>
                  <a:lnTo>
                    <a:pt x="3441" y="180"/>
                  </a:lnTo>
                  <a:lnTo>
                    <a:pt x="3408" y="180"/>
                  </a:lnTo>
                  <a:lnTo>
                    <a:pt x="3408" y="208"/>
                  </a:lnTo>
                  <a:lnTo>
                    <a:pt x="3408" y="208"/>
                  </a:lnTo>
                  <a:close/>
                  <a:moveTo>
                    <a:pt x="3408" y="120"/>
                  </a:moveTo>
                  <a:lnTo>
                    <a:pt x="3441" y="120"/>
                  </a:lnTo>
                  <a:lnTo>
                    <a:pt x="3441" y="87"/>
                  </a:lnTo>
                  <a:lnTo>
                    <a:pt x="3408" y="87"/>
                  </a:lnTo>
                  <a:lnTo>
                    <a:pt x="3408" y="120"/>
                  </a:lnTo>
                  <a:lnTo>
                    <a:pt x="3408" y="120"/>
                  </a:lnTo>
                  <a:close/>
                  <a:moveTo>
                    <a:pt x="3408" y="165"/>
                  </a:moveTo>
                  <a:lnTo>
                    <a:pt x="3441" y="165"/>
                  </a:lnTo>
                  <a:lnTo>
                    <a:pt x="3441" y="132"/>
                  </a:lnTo>
                  <a:lnTo>
                    <a:pt x="3408" y="132"/>
                  </a:lnTo>
                  <a:lnTo>
                    <a:pt x="3408" y="165"/>
                  </a:lnTo>
                  <a:lnTo>
                    <a:pt x="3408" y="165"/>
                  </a:lnTo>
                  <a:close/>
                  <a:moveTo>
                    <a:pt x="3408" y="298"/>
                  </a:moveTo>
                  <a:lnTo>
                    <a:pt x="3441" y="298"/>
                  </a:lnTo>
                  <a:lnTo>
                    <a:pt x="3441" y="269"/>
                  </a:lnTo>
                  <a:lnTo>
                    <a:pt x="3408" y="269"/>
                  </a:lnTo>
                  <a:lnTo>
                    <a:pt x="3408" y="298"/>
                  </a:lnTo>
                  <a:lnTo>
                    <a:pt x="3408" y="298"/>
                  </a:lnTo>
                  <a:close/>
                  <a:moveTo>
                    <a:pt x="3408" y="253"/>
                  </a:moveTo>
                  <a:lnTo>
                    <a:pt x="3441" y="253"/>
                  </a:lnTo>
                  <a:lnTo>
                    <a:pt x="3441" y="224"/>
                  </a:lnTo>
                  <a:lnTo>
                    <a:pt x="3408" y="224"/>
                  </a:lnTo>
                  <a:lnTo>
                    <a:pt x="3408" y="253"/>
                  </a:lnTo>
                  <a:lnTo>
                    <a:pt x="3408" y="253"/>
                  </a:lnTo>
                  <a:close/>
                  <a:moveTo>
                    <a:pt x="3408" y="390"/>
                  </a:moveTo>
                  <a:lnTo>
                    <a:pt x="3441" y="390"/>
                  </a:lnTo>
                  <a:lnTo>
                    <a:pt x="3441" y="357"/>
                  </a:lnTo>
                  <a:lnTo>
                    <a:pt x="3408" y="357"/>
                  </a:lnTo>
                  <a:lnTo>
                    <a:pt x="3408" y="390"/>
                  </a:lnTo>
                  <a:lnTo>
                    <a:pt x="3408" y="390"/>
                  </a:lnTo>
                  <a:close/>
                  <a:moveTo>
                    <a:pt x="3408" y="343"/>
                  </a:moveTo>
                  <a:lnTo>
                    <a:pt x="3441" y="343"/>
                  </a:lnTo>
                  <a:lnTo>
                    <a:pt x="3441" y="312"/>
                  </a:lnTo>
                  <a:lnTo>
                    <a:pt x="3408" y="312"/>
                  </a:lnTo>
                  <a:lnTo>
                    <a:pt x="3408" y="343"/>
                  </a:lnTo>
                  <a:lnTo>
                    <a:pt x="3408" y="343"/>
                  </a:lnTo>
                  <a:close/>
                  <a:moveTo>
                    <a:pt x="3408" y="480"/>
                  </a:moveTo>
                  <a:lnTo>
                    <a:pt x="3441" y="480"/>
                  </a:lnTo>
                  <a:lnTo>
                    <a:pt x="3441" y="449"/>
                  </a:lnTo>
                  <a:lnTo>
                    <a:pt x="3408" y="449"/>
                  </a:lnTo>
                  <a:lnTo>
                    <a:pt x="3408" y="480"/>
                  </a:lnTo>
                  <a:lnTo>
                    <a:pt x="3408" y="480"/>
                  </a:lnTo>
                  <a:close/>
                  <a:moveTo>
                    <a:pt x="3408" y="435"/>
                  </a:moveTo>
                  <a:lnTo>
                    <a:pt x="3441" y="435"/>
                  </a:lnTo>
                  <a:lnTo>
                    <a:pt x="3441" y="402"/>
                  </a:lnTo>
                  <a:lnTo>
                    <a:pt x="3408" y="402"/>
                  </a:lnTo>
                  <a:lnTo>
                    <a:pt x="3408" y="435"/>
                  </a:lnTo>
                  <a:lnTo>
                    <a:pt x="3408" y="435"/>
                  </a:lnTo>
                  <a:close/>
                  <a:moveTo>
                    <a:pt x="3408" y="567"/>
                  </a:moveTo>
                  <a:lnTo>
                    <a:pt x="3441" y="567"/>
                  </a:lnTo>
                  <a:lnTo>
                    <a:pt x="3441" y="539"/>
                  </a:lnTo>
                  <a:lnTo>
                    <a:pt x="3408" y="539"/>
                  </a:lnTo>
                  <a:lnTo>
                    <a:pt x="3408" y="567"/>
                  </a:lnTo>
                  <a:lnTo>
                    <a:pt x="3408" y="567"/>
                  </a:lnTo>
                  <a:close/>
                  <a:moveTo>
                    <a:pt x="3408" y="522"/>
                  </a:moveTo>
                  <a:lnTo>
                    <a:pt x="3441" y="522"/>
                  </a:lnTo>
                  <a:lnTo>
                    <a:pt x="3441" y="494"/>
                  </a:lnTo>
                  <a:lnTo>
                    <a:pt x="3408" y="494"/>
                  </a:lnTo>
                  <a:lnTo>
                    <a:pt x="3408" y="522"/>
                  </a:lnTo>
                  <a:lnTo>
                    <a:pt x="3408" y="522"/>
                  </a:lnTo>
                  <a:close/>
                  <a:moveTo>
                    <a:pt x="3408" y="659"/>
                  </a:moveTo>
                  <a:lnTo>
                    <a:pt x="3441" y="659"/>
                  </a:lnTo>
                  <a:lnTo>
                    <a:pt x="3441" y="626"/>
                  </a:lnTo>
                  <a:lnTo>
                    <a:pt x="3408" y="626"/>
                  </a:lnTo>
                  <a:lnTo>
                    <a:pt x="3408" y="659"/>
                  </a:lnTo>
                  <a:lnTo>
                    <a:pt x="3408" y="659"/>
                  </a:lnTo>
                  <a:close/>
                  <a:moveTo>
                    <a:pt x="3408" y="612"/>
                  </a:moveTo>
                  <a:lnTo>
                    <a:pt x="3441" y="612"/>
                  </a:lnTo>
                  <a:lnTo>
                    <a:pt x="3441" y="581"/>
                  </a:lnTo>
                  <a:lnTo>
                    <a:pt x="3408" y="581"/>
                  </a:lnTo>
                  <a:lnTo>
                    <a:pt x="3408" y="612"/>
                  </a:lnTo>
                  <a:lnTo>
                    <a:pt x="3408" y="612"/>
                  </a:lnTo>
                  <a:close/>
                  <a:moveTo>
                    <a:pt x="3408" y="749"/>
                  </a:moveTo>
                  <a:lnTo>
                    <a:pt x="3441" y="749"/>
                  </a:lnTo>
                  <a:lnTo>
                    <a:pt x="3441" y="716"/>
                  </a:lnTo>
                  <a:lnTo>
                    <a:pt x="3408" y="716"/>
                  </a:lnTo>
                  <a:lnTo>
                    <a:pt x="3408" y="749"/>
                  </a:lnTo>
                  <a:lnTo>
                    <a:pt x="3408" y="749"/>
                  </a:lnTo>
                  <a:close/>
                  <a:moveTo>
                    <a:pt x="3408" y="704"/>
                  </a:moveTo>
                  <a:lnTo>
                    <a:pt x="3441" y="704"/>
                  </a:lnTo>
                  <a:lnTo>
                    <a:pt x="3441" y="671"/>
                  </a:lnTo>
                  <a:lnTo>
                    <a:pt x="3408" y="671"/>
                  </a:lnTo>
                  <a:lnTo>
                    <a:pt x="3408" y="704"/>
                  </a:lnTo>
                  <a:lnTo>
                    <a:pt x="3408" y="704"/>
                  </a:lnTo>
                  <a:close/>
                  <a:moveTo>
                    <a:pt x="3408" y="836"/>
                  </a:moveTo>
                  <a:lnTo>
                    <a:pt x="3441" y="836"/>
                  </a:lnTo>
                  <a:lnTo>
                    <a:pt x="3441" y="808"/>
                  </a:lnTo>
                  <a:lnTo>
                    <a:pt x="3408" y="808"/>
                  </a:lnTo>
                  <a:lnTo>
                    <a:pt x="3408" y="836"/>
                  </a:lnTo>
                  <a:lnTo>
                    <a:pt x="3408" y="836"/>
                  </a:lnTo>
                  <a:close/>
                  <a:moveTo>
                    <a:pt x="3408" y="791"/>
                  </a:moveTo>
                  <a:lnTo>
                    <a:pt x="3441" y="791"/>
                  </a:lnTo>
                  <a:lnTo>
                    <a:pt x="3441" y="763"/>
                  </a:lnTo>
                  <a:lnTo>
                    <a:pt x="3408" y="763"/>
                  </a:lnTo>
                  <a:lnTo>
                    <a:pt x="3408" y="791"/>
                  </a:lnTo>
                  <a:lnTo>
                    <a:pt x="3408" y="791"/>
                  </a:lnTo>
                  <a:close/>
                  <a:moveTo>
                    <a:pt x="3408" y="926"/>
                  </a:moveTo>
                  <a:lnTo>
                    <a:pt x="3441" y="926"/>
                  </a:lnTo>
                  <a:lnTo>
                    <a:pt x="3441" y="895"/>
                  </a:lnTo>
                  <a:lnTo>
                    <a:pt x="3408" y="895"/>
                  </a:lnTo>
                  <a:lnTo>
                    <a:pt x="3408" y="926"/>
                  </a:lnTo>
                  <a:lnTo>
                    <a:pt x="3408" y="926"/>
                  </a:lnTo>
                  <a:close/>
                  <a:moveTo>
                    <a:pt x="3408" y="881"/>
                  </a:moveTo>
                  <a:lnTo>
                    <a:pt x="3441" y="881"/>
                  </a:lnTo>
                  <a:lnTo>
                    <a:pt x="3441" y="850"/>
                  </a:lnTo>
                  <a:lnTo>
                    <a:pt x="3408" y="850"/>
                  </a:lnTo>
                  <a:lnTo>
                    <a:pt x="3408" y="881"/>
                  </a:lnTo>
                  <a:lnTo>
                    <a:pt x="3408" y="881"/>
                  </a:lnTo>
                  <a:close/>
                  <a:moveTo>
                    <a:pt x="3408" y="1018"/>
                  </a:moveTo>
                  <a:lnTo>
                    <a:pt x="3441" y="1018"/>
                  </a:lnTo>
                  <a:lnTo>
                    <a:pt x="3441" y="985"/>
                  </a:lnTo>
                  <a:lnTo>
                    <a:pt x="3408" y="985"/>
                  </a:lnTo>
                  <a:lnTo>
                    <a:pt x="3408" y="1018"/>
                  </a:lnTo>
                  <a:lnTo>
                    <a:pt x="3408" y="1018"/>
                  </a:lnTo>
                  <a:close/>
                  <a:moveTo>
                    <a:pt x="3408" y="973"/>
                  </a:moveTo>
                  <a:lnTo>
                    <a:pt x="3441" y="973"/>
                  </a:lnTo>
                  <a:lnTo>
                    <a:pt x="3441" y="940"/>
                  </a:lnTo>
                  <a:lnTo>
                    <a:pt x="3408" y="940"/>
                  </a:lnTo>
                  <a:lnTo>
                    <a:pt x="3408" y="973"/>
                  </a:lnTo>
                  <a:lnTo>
                    <a:pt x="3408" y="973"/>
                  </a:lnTo>
                  <a:close/>
                  <a:moveTo>
                    <a:pt x="3408" y="1105"/>
                  </a:moveTo>
                  <a:lnTo>
                    <a:pt x="3441" y="1105"/>
                  </a:lnTo>
                  <a:lnTo>
                    <a:pt x="3441" y="1077"/>
                  </a:lnTo>
                  <a:lnTo>
                    <a:pt x="3408" y="1077"/>
                  </a:lnTo>
                  <a:lnTo>
                    <a:pt x="3408" y="1105"/>
                  </a:lnTo>
                  <a:lnTo>
                    <a:pt x="3408" y="1105"/>
                  </a:lnTo>
                  <a:close/>
                  <a:moveTo>
                    <a:pt x="3408" y="1061"/>
                  </a:moveTo>
                  <a:lnTo>
                    <a:pt x="3441" y="1061"/>
                  </a:lnTo>
                  <a:lnTo>
                    <a:pt x="3441" y="1032"/>
                  </a:lnTo>
                  <a:lnTo>
                    <a:pt x="3408" y="1032"/>
                  </a:lnTo>
                  <a:lnTo>
                    <a:pt x="3408" y="1061"/>
                  </a:lnTo>
                  <a:lnTo>
                    <a:pt x="3408" y="1061"/>
                  </a:lnTo>
                  <a:close/>
                  <a:moveTo>
                    <a:pt x="3408" y="1195"/>
                  </a:moveTo>
                  <a:lnTo>
                    <a:pt x="3441" y="1195"/>
                  </a:lnTo>
                  <a:lnTo>
                    <a:pt x="3441" y="1165"/>
                  </a:lnTo>
                  <a:lnTo>
                    <a:pt x="3408" y="1165"/>
                  </a:lnTo>
                  <a:lnTo>
                    <a:pt x="3408" y="1195"/>
                  </a:lnTo>
                  <a:lnTo>
                    <a:pt x="3408" y="1195"/>
                  </a:lnTo>
                  <a:close/>
                  <a:moveTo>
                    <a:pt x="3408" y="1150"/>
                  </a:moveTo>
                  <a:lnTo>
                    <a:pt x="3441" y="1150"/>
                  </a:lnTo>
                  <a:lnTo>
                    <a:pt x="3441" y="1120"/>
                  </a:lnTo>
                  <a:lnTo>
                    <a:pt x="3408" y="1120"/>
                  </a:lnTo>
                  <a:lnTo>
                    <a:pt x="3408" y="1150"/>
                  </a:lnTo>
                  <a:lnTo>
                    <a:pt x="3408" y="1150"/>
                  </a:lnTo>
                  <a:close/>
                  <a:moveTo>
                    <a:pt x="3408" y="1240"/>
                  </a:moveTo>
                  <a:lnTo>
                    <a:pt x="3441" y="1240"/>
                  </a:lnTo>
                  <a:lnTo>
                    <a:pt x="3441" y="1209"/>
                  </a:lnTo>
                  <a:lnTo>
                    <a:pt x="3408" y="1209"/>
                  </a:lnTo>
                  <a:lnTo>
                    <a:pt x="3408" y="1240"/>
                  </a:lnTo>
                  <a:lnTo>
                    <a:pt x="3408" y="1240"/>
                  </a:lnTo>
                  <a:close/>
                  <a:moveTo>
                    <a:pt x="3456" y="76"/>
                  </a:moveTo>
                  <a:lnTo>
                    <a:pt x="3486" y="76"/>
                  </a:lnTo>
                  <a:lnTo>
                    <a:pt x="3486" y="43"/>
                  </a:lnTo>
                  <a:lnTo>
                    <a:pt x="3456" y="43"/>
                  </a:lnTo>
                  <a:lnTo>
                    <a:pt x="3456" y="76"/>
                  </a:lnTo>
                  <a:lnTo>
                    <a:pt x="3456" y="76"/>
                  </a:lnTo>
                  <a:close/>
                  <a:moveTo>
                    <a:pt x="3456" y="208"/>
                  </a:moveTo>
                  <a:lnTo>
                    <a:pt x="3486" y="208"/>
                  </a:lnTo>
                  <a:lnTo>
                    <a:pt x="3486" y="180"/>
                  </a:lnTo>
                  <a:lnTo>
                    <a:pt x="3456" y="180"/>
                  </a:lnTo>
                  <a:lnTo>
                    <a:pt x="3456" y="208"/>
                  </a:lnTo>
                  <a:lnTo>
                    <a:pt x="3456" y="208"/>
                  </a:lnTo>
                  <a:close/>
                  <a:moveTo>
                    <a:pt x="3456" y="120"/>
                  </a:moveTo>
                  <a:lnTo>
                    <a:pt x="3486" y="120"/>
                  </a:lnTo>
                  <a:lnTo>
                    <a:pt x="3486" y="87"/>
                  </a:lnTo>
                  <a:lnTo>
                    <a:pt x="3456" y="87"/>
                  </a:lnTo>
                  <a:lnTo>
                    <a:pt x="3456" y="120"/>
                  </a:lnTo>
                  <a:lnTo>
                    <a:pt x="3456" y="120"/>
                  </a:lnTo>
                  <a:close/>
                  <a:moveTo>
                    <a:pt x="3456" y="165"/>
                  </a:moveTo>
                  <a:lnTo>
                    <a:pt x="3486" y="165"/>
                  </a:lnTo>
                  <a:lnTo>
                    <a:pt x="3486" y="132"/>
                  </a:lnTo>
                  <a:lnTo>
                    <a:pt x="3456" y="132"/>
                  </a:lnTo>
                  <a:lnTo>
                    <a:pt x="3456" y="165"/>
                  </a:lnTo>
                  <a:lnTo>
                    <a:pt x="3456" y="165"/>
                  </a:lnTo>
                  <a:close/>
                  <a:moveTo>
                    <a:pt x="3456" y="298"/>
                  </a:moveTo>
                  <a:lnTo>
                    <a:pt x="3486" y="298"/>
                  </a:lnTo>
                  <a:lnTo>
                    <a:pt x="3486" y="269"/>
                  </a:lnTo>
                  <a:lnTo>
                    <a:pt x="3456" y="269"/>
                  </a:lnTo>
                  <a:lnTo>
                    <a:pt x="3456" y="298"/>
                  </a:lnTo>
                  <a:lnTo>
                    <a:pt x="3456" y="298"/>
                  </a:lnTo>
                  <a:close/>
                  <a:moveTo>
                    <a:pt x="3456" y="253"/>
                  </a:moveTo>
                  <a:lnTo>
                    <a:pt x="3486" y="253"/>
                  </a:lnTo>
                  <a:lnTo>
                    <a:pt x="3486" y="224"/>
                  </a:lnTo>
                  <a:lnTo>
                    <a:pt x="3456" y="224"/>
                  </a:lnTo>
                  <a:lnTo>
                    <a:pt x="3456" y="253"/>
                  </a:lnTo>
                  <a:lnTo>
                    <a:pt x="3456" y="253"/>
                  </a:lnTo>
                  <a:close/>
                  <a:moveTo>
                    <a:pt x="3456" y="390"/>
                  </a:moveTo>
                  <a:lnTo>
                    <a:pt x="3486" y="390"/>
                  </a:lnTo>
                  <a:lnTo>
                    <a:pt x="3486" y="357"/>
                  </a:lnTo>
                  <a:lnTo>
                    <a:pt x="3456" y="357"/>
                  </a:lnTo>
                  <a:lnTo>
                    <a:pt x="3456" y="390"/>
                  </a:lnTo>
                  <a:lnTo>
                    <a:pt x="3456" y="390"/>
                  </a:lnTo>
                  <a:close/>
                  <a:moveTo>
                    <a:pt x="3456" y="343"/>
                  </a:moveTo>
                  <a:lnTo>
                    <a:pt x="3486" y="343"/>
                  </a:lnTo>
                  <a:lnTo>
                    <a:pt x="3486" y="312"/>
                  </a:lnTo>
                  <a:lnTo>
                    <a:pt x="3456" y="312"/>
                  </a:lnTo>
                  <a:lnTo>
                    <a:pt x="3456" y="343"/>
                  </a:lnTo>
                  <a:lnTo>
                    <a:pt x="3456" y="343"/>
                  </a:lnTo>
                  <a:close/>
                  <a:moveTo>
                    <a:pt x="3456" y="480"/>
                  </a:moveTo>
                  <a:lnTo>
                    <a:pt x="3486" y="480"/>
                  </a:lnTo>
                  <a:lnTo>
                    <a:pt x="3486" y="449"/>
                  </a:lnTo>
                  <a:lnTo>
                    <a:pt x="3456" y="449"/>
                  </a:lnTo>
                  <a:lnTo>
                    <a:pt x="3456" y="480"/>
                  </a:lnTo>
                  <a:lnTo>
                    <a:pt x="3456" y="480"/>
                  </a:lnTo>
                  <a:close/>
                  <a:moveTo>
                    <a:pt x="3456" y="435"/>
                  </a:moveTo>
                  <a:lnTo>
                    <a:pt x="3486" y="435"/>
                  </a:lnTo>
                  <a:lnTo>
                    <a:pt x="3486" y="402"/>
                  </a:lnTo>
                  <a:lnTo>
                    <a:pt x="3456" y="402"/>
                  </a:lnTo>
                  <a:lnTo>
                    <a:pt x="3456" y="435"/>
                  </a:lnTo>
                  <a:lnTo>
                    <a:pt x="3456" y="435"/>
                  </a:lnTo>
                  <a:close/>
                  <a:moveTo>
                    <a:pt x="3456" y="567"/>
                  </a:moveTo>
                  <a:lnTo>
                    <a:pt x="3486" y="567"/>
                  </a:lnTo>
                  <a:lnTo>
                    <a:pt x="3486" y="539"/>
                  </a:lnTo>
                  <a:lnTo>
                    <a:pt x="3456" y="539"/>
                  </a:lnTo>
                  <a:lnTo>
                    <a:pt x="3456" y="567"/>
                  </a:lnTo>
                  <a:lnTo>
                    <a:pt x="3456" y="567"/>
                  </a:lnTo>
                  <a:close/>
                  <a:moveTo>
                    <a:pt x="3456" y="522"/>
                  </a:moveTo>
                  <a:lnTo>
                    <a:pt x="3486" y="522"/>
                  </a:lnTo>
                  <a:lnTo>
                    <a:pt x="3486" y="494"/>
                  </a:lnTo>
                  <a:lnTo>
                    <a:pt x="3456" y="494"/>
                  </a:lnTo>
                  <a:lnTo>
                    <a:pt x="3456" y="522"/>
                  </a:lnTo>
                  <a:lnTo>
                    <a:pt x="3456" y="522"/>
                  </a:lnTo>
                  <a:close/>
                  <a:moveTo>
                    <a:pt x="3456" y="659"/>
                  </a:moveTo>
                  <a:lnTo>
                    <a:pt x="3486" y="659"/>
                  </a:lnTo>
                  <a:lnTo>
                    <a:pt x="3486" y="626"/>
                  </a:lnTo>
                  <a:lnTo>
                    <a:pt x="3456" y="626"/>
                  </a:lnTo>
                  <a:lnTo>
                    <a:pt x="3456" y="659"/>
                  </a:lnTo>
                  <a:lnTo>
                    <a:pt x="3456" y="659"/>
                  </a:lnTo>
                  <a:close/>
                  <a:moveTo>
                    <a:pt x="3456" y="612"/>
                  </a:moveTo>
                  <a:lnTo>
                    <a:pt x="3486" y="612"/>
                  </a:lnTo>
                  <a:lnTo>
                    <a:pt x="3486" y="581"/>
                  </a:lnTo>
                  <a:lnTo>
                    <a:pt x="3456" y="581"/>
                  </a:lnTo>
                  <a:lnTo>
                    <a:pt x="3456" y="612"/>
                  </a:lnTo>
                  <a:lnTo>
                    <a:pt x="3456" y="612"/>
                  </a:lnTo>
                  <a:close/>
                  <a:moveTo>
                    <a:pt x="3456" y="749"/>
                  </a:moveTo>
                  <a:lnTo>
                    <a:pt x="3486" y="749"/>
                  </a:lnTo>
                  <a:lnTo>
                    <a:pt x="3486" y="716"/>
                  </a:lnTo>
                  <a:lnTo>
                    <a:pt x="3456" y="716"/>
                  </a:lnTo>
                  <a:lnTo>
                    <a:pt x="3456" y="749"/>
                  </a:lnTo>
                  <a:lnTo>
                    <a:pt x="3456" y="749"/>
                  </a:lnTo>
                  <a:close/>
                  <a:moveTo>
                    <a:pt x="3456" y="704"/>
                  </a:moveTo>
                  <a:lnTo>
                    <a:pt x="3486" y="704"/>
                  </a:lnTo>
                  <a:lnTo>
                    <a:pt x="3486" y="671"/>
                  </a:lnTo>
                  <a:lnTo>
                    <a:pt x="3456" y="671"/>
                  </a:lnTo>
                  <a:lnTo>
                    <a:pt x="3456" y="704"/>
                  </a:lnTo>
                  <a:lnTo>
                    <a:pt x="3456" y="704"/>
                  </a:lnTo>
                  <a:close/>
                  <a:moveTo>
                    <a:pt x="3456" y="836"/>
                  </a:moveTo>
                  <a:lnTo>
                    <a:pt x="3486" y="836"/>
                  </a:lnTo>
                  <a:lnTo>
                    <a:pt x="3486" y="808"/>
                  </a:lnTo>
                  <a:lnTo>
                    <a:pt x="3456" y="808"/>
                  </a:lnTo>
                  <a:lnTo>
                    <a:pt x="3456" y="836"/>
                  </a:lnTo>
                  <a:lnTo>
                    <a:pt x="3456" y="836"/>
                  </a:lnTo>
                  <a:close/>
                  <a:moveTo>
                    <a:pt x="3456" y="791"/>
                  </a:moveTo>
                  <a:lnTo>
                    <a:pt x="3486" y="791"/>
                  </a:lnTo>
                  <a:lnTo>
                    <a:pt x="3486" y="763"/>
                  </a:lnTo>
                  <a:lnTo>
                    <a:pt x="3456" y="763"/>
                  </a:lnTo>
                  <a:lnTo>
                    <a:pt x="3456" y="791"/>
                  </a:lnTo>
                  <a:lnTo>
                    <a:pt x="3456" y="791"/>
                  </a:lnTo>
                  <a:close/>
                  <a:moveTo>
                    <a:pt x="3456" y="881"/>
                  </a:moveTo>
                  <a:lnTo>
                    <a:pt x="3486" y="881"/>
                  </a:lnTo>
                  <a:lnTo>
                    <a:pt x="3486" y="850"/>
                  </a:lnTo>
                  <a:lnTo>
                    <a:pt x="3456" y="850"/>
                  </a:lnTo>
                  <a:lnTo>
                    <a:pt x="3456" y="881"/>
                  </a:lnTo>
                  <a:lnTo>
                    <a:pt x="3456" y="881"/>
                  </a:lnTo>
                  <a:close/>
                  <a:moveTo>
                    <a:pt x="3456" y="1105"/>
                  </a:moveTo>
                  <a:lnTo>
                    <a:pt x="3486" y="1105"/>
                  </a:lnTo>
                  <a:lnTo>
                    <a:pt x="3486" y="1077"/>
                  </a:lnTo>
                  <a:lnTo>
                    <a:pt x="3456" y="1077"/>
                  </a:lnTo>
                  <a:lnTo>
                    <a:pt x="3456" y="1105"/>
                  </a:lnTo>
                  <a:lnTo>
                    <a:pt x="3456" y="1105"/>
                  </a:lnTo>
                  <a:close/>
                  <a:moveTo>
                    <a:pt x="3456" y="1061"/>
                  </a:moveTo>
                  <a:lnTo>
                    <a:pt x="3486" y="1061"/>
                  </a:lnTo>
                  <a:lnTo>
                    <a:pt x="3486" y="1032"/>
                  </a:lnTo>
                  <a:lnTo>
                    <a:pt x="3456" y="1032"/>
                  </a:lnTo>
                  <a:lnTo>
                    <a:pt x="3456" y="1061"/>
                  </a:lnTo>
                  <a:lnTo>
                    <a:pt x="3456" y="1061"/>
                  </a:lnTo>
                  <a:close/>
                  <a:moveTo>
                    <a:pt x="3456" y="1195"/>
                  </a:moveTo>
                  <a:lnTo>
                    <a:pt x="3486" y="1195"/>
                  </a:lnTo>
                  <a:lnTo>
                    <a:pt x="3486" y="1165"/>
                  </a:lnTo>
                  <a:lnTo>
                    <a:pt x="3456" y="1165"/>
                  </a:lnTo>
                  <a:lnTo>
                    <a:pt x="3456" y="1195"/>
                  </a:lnTo>
                  <a:lnTo>
                    <a:pt x="3456" y="1195"/>
                  </a:lnTo>
                  <a:close/>
                  <a:moveTo>
                    <a:pt x="3456" y="1150"/>
                  </a:moveTo>
                  <a:lnTo>
                    <a:pt x="3486" y="1150"/>
                  </a:lnTo>
                  <a:lnTo>
                    <a:pt x="3486" y="1120"/>
                  </a:lnTo>
                  <a:lnTo>
                    <a:pt x="3456" y="1120"/>
                  </a:lnTo>
                  <a:lnTo>
                    <a:pt x="3456" y="1150"/>
                  </a:lnTo>
                  <a:lnTo>
                    <a:pt x="3456" y="1150"/>
                  </a:lnTo>
                  <a:close/>
                  <a:moveTo>
                    <a:pt x="3500" y="208"/>
                  </a:moveTo>
                  <a:lnTo>
                    <a:pt x="3529" y="208"/>
                  </a:lnTo>
                  <a:lnTo>
                    <a:pt x="3529" y="180"/>
                  </a:lnTo>
                  <a:lnTo>
                    <a:pt x="3500" y="180"/>
                  </a:lnTo>
                  <a:lnTo>
                    <a:pt x="3500" y="208"/>
                  </a:lnTo>
                  <a:lnTo>
                    <a:pt x="3500" y="208"/>
                  </a:lnTo>
                  <a:close/>
                  <a:moveTo>
                    <a:pt x="3500" y="120"/>
                  </a:moveTo>
                  <a:lnTo>
                    <a:pt x="3529" y="120"/>
                  </a:lnTo>
                  <a:lnTo>
                    <a:pt x="3529" y="87"/>
                  </a:lnTo>
                  <a:lnTo>
                    <a:pt x="3500" y="87"/>
                  </a:lnTo>
                  <a:lnTo>
                    <a:pt x="3500" y="120"/>
                  </a:lnTo>
                  <a:lnTo>
                    <a:pt x="3500" y="120"/>
                  </a:lnTo>
                  <a:close/>
                  <a:moveTo>
                    <a:pt x="3500" y="165"/>
                  </a:moveTo>
                  <a:lnTo>
                    <a:pt x="3529" y="165"/>
                  </a:lnTo>
                  <a:lnTo>
                    <a:pt x="3529" y="132"/>
                  </a:lnTo>
                  <a:lnTo>
                    <a:pt x="3500" y="132"/>
                  </a:lnTo>
                  <a:lnTo>
                    <a:pt x="3500" y="165"/>
                  </a:lnTo>
                  <a:lnTo>
                    <a:pt x="3500" y="165"/>
                  </a:lnTo>
                  <a:close/>
                  <a:moveTo>
                    <a:pt x="3500" y="298"/>
                  </a:moveTo>
                  <a:lnTo>
                    <a:pt x="3529" y="298"/>
                  </a:lnTo>
                  <a:lnTo>
                    <a:pt x="3529" y="269"/>
                  </a:lnTo>
                  <a:lnTo>
                    <a:pt x="3500" y="269"/>
                  </a:lnTo>
                  <a:lnTo>
                    <a:pt x="3500" y="298"/>
                  </a:lnTo>
                  <a:lnTo>
                    <a:pt x="3500" y="298"/>
                  </a:lnTo>
                  <a:close/>
                  <a:moveTo>
                    <a:pt x="3500" y="253"/>
                  </a:moveTo>
                  <a:lnTo>
                    <a:pt x="3529" y="253"/>
                  </a:lnTo>
                  <a:lnTo>
                    <a:pt x="3529" y="224"/>
                  </a:lnTo>
                  <a:lnTo>
                    <a:pt x="3500" y="224"/>
                  </a:lnTo>
                  <a:lnTo>
                    <a:pt x="3500" y="253"/>
                  </a:lnTo>
                  <a:lnTo>
                    <a:pt x="3500" y="253"/>
                  </a:lnTo>
                  <a:close/>
                  <a:moveTo>
                    <a:pt x="3500" y="390"/>
                  </a:moveTo>
                  <a:lnTo>
                    <a:pt x="3529" y="390"/>
                  </a:lnTo>
                  <a:lnTo>
                    <a:pt x="3529" y="357"/>
                  </a:lnTo>
                  <a:lnTo>
                    <a:pt x="3500" y="357"/>
                  </a:lnTo>
                  <a:lnTo>
                    <a:pt x="3500" y="390"/>
                  </a:lnTo>
                  <a:lnTo>
                    <a:pt x="3500" y="390"/>
                  </a:lnTo>
                  <a:close/>
                  <a:moveTo>
                    <a:pt x="3500" y="343"/>
                  </a:moveTo>
                  <a:lnTo>
                    <a:pt x="3529" y="343"/>
                  </a:lnTo>
                  <a:lnTo>
                    <a:pt x="3529" y="312"/>
                  </a:lnTo>
                  <a:lnTo>
                    <a:pt x="3500" y="312"/>
                  </a:lnTo>
                  <a:lnTo>
                    <a:pt x="3500" y="343"/>
                  </a:lnTo>
                  <a:lnTo>
                    <a:pt x="3500" y="343"/>
                  </a:lnTo>
                  <a:close/>
                  <a:moveTo>
                    <a:pt x="3500" y="480"/>
                  </a:moveTo>
                  <a:lnTo>
                    <a:pt x="3529" y="480"/>
                  </a:lnTo>
                  <a:lnTo>
                    <a:pt x="3529" y="449"/>
                  </a:lnTo>
                  <a:lnTo>
                    <a:pt x="3500" y="449"/>
                  </a:lnTo>
                  <a:lnTo>
                    <a:pt x="3500" y="480"/>
                  </a:lnTo>
                  <a:lnTo>
                    <a:pt x="3500" y="480"/>
                  </a:lnTo>
                  <a:close/>
                  <a:moveTo>
                    <a:pt x="3500" y="435"/>
                  </a:moveTo>
                  <a:lnTo>
                    <a:pt x="3529" y="435"/>
                  </a:lnTo>
                  <a:lnTo>
                    <a:pt x="3529" y="402"/>
                  </a:lnTo>
                  <a:lnTo>
                    <a:pt x="3500" y="402"/>
                  </a:lnTo>
                  <a:lnTo>
                    <a:pt x="3500" y="435"/>
                  </a:lnTo>
                  <a:lnTo>
                    <a:pt x="3500" y="435"/>
                  </a:lnTo>
                  <a:close/>
                  <a:moveTo>
                    <a:pt x="3500" y="567"/>
                  </a:moveTo>
                  <a:lnTo>
                    <a:pt x="3529" y="567"/>
                  </a:lnTo>
                  <a:lnTo>
                    <a:pt x="3529" y="539"/>
                  </a:lnTo>
                  <a:lnTo>
                    <a:pt x="3500" y="539"/>
                  </a:lnTo>
                  <a:lnTo>
                    <a:pt x="3500" y="567"/>
                  </a:lnTo>
                  <a:lnTo>
                    <a:pt x="3500" y="567"/>
                  </a:lnTo>
                  <a:close/>
                  <a:moveTo>
                    <a:pt x="3500" y="522"/>
                  </a:moveTo>
                  <a:lnTo>
                    <a:pt x="3529" y="522"/>
                  </a:lnTo>
                  <a:lnTo>
                    <a:pt x="3529" y="494"/>
                  </a:lnTo>
                  <a:lnTo>
                    <a:pt x="3500" y="494"/>
                  </a:lnTo>
                  <a:lnTo>
                    <a:pt x="3500" y="522"/>
                  </a:lnTo>
                  <a:lnTo>
                    <a:pt x="3500" y="522"/>
                  </a:lnTo>
                  <a:close/>
                  <a:moveTo>
                    <a:pt x="3500" y="659"/>
                  </a:moveTo>
                  <a:lnTo>
                    <a:pt x="3529" y="659"/>
                  </a:lnTo>
                  <a:lnTo>
                    <a:pt x="3529" y="626"/>
                  </a:lnTo>
                  <a:lnTo>
                    <a:pt x="3500" y="626"/>
                  </a:lnTo>
                  <a:lnTo>
                    <a:pt x="3500" y="659"/>
                  </a:lnTo>
                  <a:lnTo>
                    <a:pt x="3500" y="659"/>
                  </a:lnTo>
                  <a:close/>
                  <a:moveTo>
                    <a:pt x="3500" y="612"/>
                  </a:moveTo>
                  <a:lnTo>
                    <a:pt x="3529" y="612"/>
                  </a:lnTo>
                  <a:lnTo>
                    <a:pt x="3529" y="581"/>
                  </a:lnTo>
                  <a:lnTo>
                    <a:pt x="3500" y="581"/>
                  </a:lnTo>
                  <a:lnTo>
                    <a:pt x="3500" y="612"/>
                  </a:lnTo>
                  <a:lnTo>
                    <a:pt x="3500" y="612"/>
                  </a:lnTo>
                  <a:close/>
                  <a:moveTo>
                    <a:pt x="3500" y="749"/>
                  </a:moveTo>
                  <a:lnTo>
                    <a:pt x="3529" y="749"/>
                  </a:lnTo>
                  <a:lnTo>
                    <a:pt x="3529" y="716"/>
                  </a:lnTo>
                  <a:lnTo>
                    <a:pt x="3500" y="716"/>
                  </a:lnTo>
                  <a:lnTo>
                    <a:pt x="3500" y="749"/>
                  </a:lnTo>
                  <a:lnTo>
                    <a:pt x="3500" y="749"/>
                  </a:lnTo>
                  <a:close/>
                  <a:moveTo>
                    <a:pt x="3500" y="704"/>
                  </a:moveTo>
                  <a:lnTo>
                    <a:pt x="3529" y="704"/>
                  </a:lnTo>
                  <a:lnTo>
                    <a:pt x="3529" y="671"/>
                  </a:lnTo>
                  <a:lnTo>
                    <a:pt x="3500" y="671"/>
                  </a:lnTo>
                  <a:lnTo>
                    <a:pt x="3500" y="704"/>
                  </a:lnTo>
                  <a:lnTo>
                    <a:pt x="3500" y="704"/>
                  </a:lnTo>
                  <a:close/>
                  <a:moveTo>
                    <a:pt x="3500" y="836"/>
                  </a:moveTo>
                  <a:lnTo>
                    <a:pt x="3529" y="836"/>
                  </a:lnTo>
                  <a:lnTo>
                    <a:pt x="3529" y="808"/>
                  </a:lnTo>
                  <a:lnTo>
                    <a:pt x="3500" y="808"/>
                  </a:lnTo>
                  <a:lnTo>
                    <a:pt x="3500" y="836"/>
                  </a:lnTo>
                  <a:lnTo>
                    <a:pt x="3500" y="836"/>
                  </a:lnTo>
                  <a:close/>
                  <a:moveTo>
                    <a:pt x="3500" y="791"/>
                  </a:moveTo>
                  <a:lnTo>
                    <a:pt x="3529" y="791"/>
                  </a:lnTo>
                  <a:lnTo>
                    <a:pt x="3529" y="763"/>
                  </a:lnTo>
                  <a:lnTo>
                    <a:pt x="3500" y="763"/>
                  </a:lnTo>
                  <a:lnTo>
                    <a:pt x="3500" y="791"/>
                  </a:lnTo>
                  <a:lnTo>
                    <a:pt x="3500" y="791"/>
                  </a:lnTo>
                  <a:close/>
                  <a:moveTo>
                    <a:pt x="3500" y="881"/>
                  </a:moveTo>
                  <a:lnTo>
                    <a:pt x="3529" y="881"/>
                  </a:lnTo>
                  <a:lnTo>
                    <a:pt x="3529" y="850"/>
                  </a:lnTo>
                  <a:lnTo>
                    <a:pt x="3500" y="850"/>
                  </a:lnTo>
                  <a:lnTo>
                    <a:pt x="3500" y="881"/>
                  </a:lnTo>
                  <a:lnTo>
                    <a:pt x="3500" y="881"/>
                  </a:lnTo>
                  <a:close/>
                  <a:moveTo>
                    <a:pt x="3500" y="1061"/>
                  </a:moveTo>
                  <a:lnTo>
                    <a:pt x="3529" y="1061"/>
                  </a:lnTo>
                  <a:lnTo>
                    <a:pt x="3529" y="1032"/>
                  </a:lnTo>
                  <a:lnTo>
                    <a:pt x="3500" y="1032"/>
                  </a:lnTo>
                  <a:lnTo>
                    <a:pt x="3500" y="1061"/>
                  </a:lnTo>
                  <a:lnTo>
                    <a:pt x="3500" y="1061"/>
                  </a:lnTo>
                  <a:close/>
                  <a:moveTo>
                    <a:pt x="3500" y="1240"/>
                  </a:moveTo>
                  <a:lnTo>
                    <a:pt x="3529" y="1240"/>
                  </a:lnTo>
                  <a:lnTo>
                    <a:pt x="3529" y="1209"/>
                  </a:lnTo>
                  <a:lnTo>
                    <a:pt x="3500" y="1209"/>
                  </a:lnTo>
                  <a:lnTo>
                    <a:pt x="3500" y="1240"/>
                  </a:lnTo>
                  <a:lnTo>
                    <a:pt x="3500" y="1240"/>
                  </a:lnTo>
                  <a:close/>
                  <a:moveTo>
                    <a:pt x="3500" y="1287"/>
                  </a:moveTo>
                  <a:lnTo>
                    <a:pt x="3529" y="1287"/>
                  </a:lnTo>
                  <a:lnTo>
                    <a:pt x="3529" y="1254"/>
                  </a:lnTo>
                  <a:lnTo>
                    <a:pt x="3500" y="1254"/>
                  </a:lnTo>
                  <a:lnTo>
                    <a:pt x="3500" y="1287"/>
                  </a:lnTo>
                  <a:lnTo>
                    <a:pt x="3500" y="1287"/>
                  </a:lnTo>
                  <a:close/>
                  <a:moveTo>
                    <a:pt x="3545" y="208"/>
                  </a:moveTo>
                  <a:lnTo>
                    <a:pt x="3574" y="208"/>
                  </a:lnTo>
                  <a:lnTo>
                    <a:pt x="3574" y="180"/>
                  </a:lnTo>
                  <a:lnTo>
                    <a:pt x="3545" y="180"/>
                  </a:lnTo>
                  <a:lnTo>
                    <a:pt x="3545" y="208"/>
                  </a:lnTo>
                  <a:lnTo>
                    <a:pt x="3545" y="208"/>
                  </a:lnTo>
                  <a:close/>
                  <a:moveTo>
                    <a:pt x="3545" y="120"/>
                  </a:moveTo>
                  <a:lnTo>
                    <a:pt x="3574" y="120"/>
                  </a:lnTo>
                  <a:lnTo>
                    <a:pt x="3574" y="87"/>
                  </a:lnTo>
                  <a:lnTo>
                    <a:pt x="3545" y="87"/>
                  </a:lnTo>
                  <a:lnTo>
                    <a:pt x="3545" y="120"/>
                  </a:lnTo>
                  <a:lnTo>
                    <a:pt x="3545" y="120"/>
                  </a:lnTo>
                  <a:close/>
                  <a:moveTo>
                    <a:pt x="3545" y="165"/>
                  </a:moveTo>
                  <a:lnTo>
                    <a:pt x="3574" y="165"/>
                  </a:lnTo>
                  <a:lnTo>
                    <a:pt x="3574" y="132"/>
                  </a:lnTo>
                  <a:lnTo>
                    <a:pt x="3545" y="132"/>
                  </a:lnTo>
                  <a:lnTo>
                    <a:pt x="3545" y="165"/>
                  </a:lnTo>
                  <a:lnTo>
                    <a:pt x="3545" y="165"/>
                  </a:lnTo>
                  <a:close/>
                  <a:moveTo>
                    <a:pt x="3545" y="298"/>
                  </a:moveTo>
                  <a:lnTo>
                    <a:pt x="3574" y="298"/>
                  </a:lnTo>
                  <a:lnTo>
                    <a:pt x="3574" y="269"/>
                  </a:lnTo>
                  <a:lnTo>
                    <a:pt x="3545" y="269"/>
                  </a:lnTo>
                  <a:lnTo>
                    <a:pt x="3545" y="298"/>
                  </a:lnTo>
                  <a:lnTo>
                    <a:pt x="3545" y="298"/>
                  </a:lnTo>
                  <a:close/>
                  <a:moveTo>
                    <a:pt x="3545" y="253"/>
                  </a:moveTo>
                  <a:lnTo>
                    <a:pt x="3574" y="253"/>
                  </a:lnTo>
                  <a:lnTo>
                    <a:pt x="3574" y="224"/>
                  </a:lnTo>
                  <a:lnTo>
                    <a:pt x="3545" y="224"/>
                  </a:lnTo>
                  <a:lnTo>
                    <a:pt x="3545" y="253"/>
                  </a:lnTo>
                  <a:lnTo>
                    <a:pt x="3545" y="253"/>
                  </a:lnTo>
                  <a:close/>
                  <a:moveTo>
                    <a:pt x="3545" y="390"/>
                  </a:moveTo>
                  <a:lnTo>
                    <a:pt x="3574" y="390"/>
                  </a:lnTo>
                  <a:lnTo>
                    <a:pt x="3574" y="357"/>
                  </a:lnTo>
                  <a:lnTo>
                    <a:pt x="3545" y="357"/>
                  </a:lnTo>
                  <a:lnTo>
                    <a:pt x="3545" y="390"/>
                  </a:lnTo>
                  <a:lnTo>
                    <a:pt x="3545" y="390"/>
                  </a:lnTo>
                  <a:close/>
                  <a:moveTo>
                    <a:pt x="3545" y="343"/>
                  </a:moveTo>
                  <a:lnTo>
                    <a:pt x="3574" y="343"/>
                  </a:lnTo>
                  <a:lnTo>
                    <a:pt x="3574" y="312"/>
                  </a:lnTo>
                  <a:lnTo>
                    <a:pt x="3545" y="312"/>
                  </a:lnTo>
                  <a:lnTo>
                    <a:pt x="3545" y="343"/>
                  </a:lnTo>
                  <a:lnTo>
                    <a:pt x="3545" y="343"/>
                  </a:lnTo>
                  <a:close/>
                  <a:moveTo>
                    <a:pt x="3545" y="480"/>
                  </a:moveTo>
                  <a:lnTo>
                    <a:pt x="3574" y="480"/>
                  </a:lnTo>
                  <a:lnTo>
                    <a:pt x="3574" y="449"/>
                  </a:lnTo>
                  <a:lnTo>
                    <a:pt x="3545" y="449"/>
                  </a:lnTo>
                  <a:lnTo>
                    <a:pt x="3545" y="480"/>
                  </a:lnTo>
                  <a:lnTo>
                    <a:pt x="3545" y="480"/>
                  </a:lnTo>
                  <a:close/>
                  <a:moveTo>
                    <a:pt x="3545" y="435"/>
                  </a:moveTo>
                  <a:lnTo>
                    <a:pt x="3574" y="435"/>
                  </a:lnTo>
                  <a:lnTo>
                    <a:pt x="3574" y="402"/>
                  </a:lnTo>
                  <a:lnTo>
                    <a:pt x="3545" y="402"/>
                  </a:lnTo>
                  <a:lnTo>
                    <a:pt x="3545" y="435"/>
                  </a:lnTo>
                  <a:lnTo>
                    <a:pt x="3545" y="435"/>
                  </a:lnTo>
                  <a:close/>
                  <a:moveTo>
                    <a:pt x="3545" y="567"/>
                  </a:moveTo>
                  <a:lnTo>
                    <a:pt x="3574" y="567"/>
                  </a:lnTo>
                  <a:lnTo>
                    <a:pt x="3574" y="539"/>
                  </a:lnTo>
                  <a:lnTo>
                    <a:pt x="3545" y="539"/>
                  </a:lnTo>
                  <a:lnTo>
                    <a:pt x="3545" y="567"/>
                  </a:lnTo>
                  <a:lnTo>
                    <a:pt x="3545" y="567"/>
                  </a:lnTo>
                  <a:close/>
                  <a:moveTo>
                    <a:pt x="3545" y="522"/>
                  </a:moveTo>
                  <a:lnTo>
                    <a:pt x="3574" y="522"/>
                  </a:lnTo>
                  <a:lnTo>
                    <a:pt x="3574" y="494"/>
                  </a:lnTo>
                  <a:lnTo>
                    <a:pt x="3545" y="494"/>
                  </a:lnTo>
                  <a:lnTo>
                    <a:pt x="3545" y="522"/>
                  </a:lnTo>
                  <a:lnTo>
                    <a:pt x="3545" y="522"/>
                  </a:lnTo>
                  <a:close/>
                  <a:moveTo>
                    <a:pt x="3545" y="659"/>
                  </a:moveTo>
                  <a:lnTo>
                    <a:pt x="3574" y="659"/>
                  </a:lnTo>
                  <a:lnTo>
                    <a:pt x="3574" y="626"/>
                  </a:lnTo>
                  <a:lnTo>
                    <a:pt x="3545" y="626"/>
                  </a:lnTo>
                  <a:lnTo>
                    <a:pt x="3545" y="659"/>
                  </a:lnTo>
                  <a:lnTo>
                    <a:pt x="3545" y="659"/>
                  </a:lnTo>
                  <a:close/>
                  <a:moveTo>
                    <a:pt x="3545" y="612"/>
                  </a:moveTo>
                  <a:lnTo>
                    <a:pt x="3574" y="612"/>
                  </a:lnTo>
                  <a:lnTo>
                    <a:pt x="3574" y="581"/>
                  </a:lnTo>
                  <a:lnTo>
                    <a:pt x="3545" y="581"/>
                  </a:lnTo>
                  <a:lnTo>
                    <a:pt x="3545" y="612"/>
                  </a:lnTo>
                  <a:lnTo>
                    <a:pt x="3545" y="612"/>
                  </a:lnTo>
                  <a:close/>
                  <a:moveTo>
                    <a:pt x="3545" y="749"/>
                  </a:moveTo>
                  <a:lnTo>
                    <a:pt x="3574" y="749"/>
                  </a:lnTo>
                  <a:lnTo>
                    <a:pt x="3574" y="716"/>
                  </a:lnTo>
                  <a:lnTo>
                    <a:pt x="3545" y="716"/>
                  </a:lnTo>
                  <a:lnTo>
                    <a:pt x="3545" y="749"/>
                  </a:lnTo>
                  <a:lnTo>
                    <a:pt x="3545" y="749"/>
                  </a:lnTo>
                  <a:close/>
                  <a:moveTo>
                    <a:pt x="3545" y="704"/>
                  </a:moveTo>
                  <a:lnTo>
                    <a:pt x="3574" y="704"/>
                  </a:lnTo>
                  <a:lnTo>
                    <a:pt x="3574" y="671"/>
                  </a:lnTo>
                  <a:lnTo>
                    <a:pt x="3545" y="671"/>
                  </a:lnTo>
                  <a:lnTo>
                    <a:pt x="3545" y="704"/>
                  </a:lnTo>
                  <a:lnTo>
                    <a:pt x="3545" y="704"/>
                  </a:lnTo>
                  <a:close/>
                  <a:moveTo>
                    <a:pt x="3545" y="836"/>
                  </a:moveTo>
                  <a:lnTo>
                    <a:pt x="3574" y="836"/>
                  </a:lnTo>
                  <a:lnTo>
                    <a:pt x="3574" y="808"/>
                  </a:lnTo>
                  <a:lnTo>
                    <a:pt x="3545" y="808"/>
                  </a:lnTo>
                  <a:lnTo>
                    <a:pt x="3545" y="836"/>
                  </a:lnTo>
                  <a:lnTo>
                    <a:pt x="3545" y="836"/>
                  </a:lnTo>
                  <a:close/>
                  <a:moveTo>
                    <a:pt x="3545" y="791"/>
                  </a:moveTo>
                  <a:lnTo>
                    <a:pt x="3574" y="791"/>
                  </a:lnTo>
                  <a:lnTo>
                    <a:pt x="3574" y="763"/>
                  </a:lnTo>
                  <a:lnTo>
                    <a:pt x="3545" y="763"/>
                  </a:lnTo>
                  <a:lnTo>
                    <a:pt x="3545" y="791"/>
                  </a:lnTo>
                  <a:lnTo>
                    <a:pt x="3545" y="791"/>
                  </a:lnTo>
                  <a:close/>
                  <a:moveTo>
                    <a:pt x="3545" y="881"/>
                  </a:moveTo>
                  <a:lnTo>
                    <a:pt x="3574" y="881"/>
                  </a:lnTo>
                  <a:lnTo>
                    <a:pt x="3574" y="850"/>
                  </a:lnTo>
                  <a:lnTo>
                    <a:pt x="3545" y="850"/>
                  </a:lnTo>
                  <a:lnTo>
                    <a:pt x="3545" y="881"/>
                  </a:lnTo>
                  <a:lnTo>
                    <a:pt x="3545" y="881"/>
                  </a:lnTo>
                  <a:close/>
                  <a:moveTo>
                    <a:pt x="3588" y="208"/>
                  </a:moveTo>
                  <a:lnTo>
                    <a:pt x="3619" y="208"/>
                  </a:lnTo>
                  <a:lnTo>
                    <a:pt x="3619" y="180"/>
                  </a:lnTo>
                  <a:lnTo>
                    <a:pt x="3588" y="180"/>
                  </a:lnTo>
                  <a:lnTo>
                    <a:pt x="3588" y="208"/>
                  </a:lnTo>
                  <a:lnTo>
                    <a:pt x="3588" y="208"/>
                  </a:lnTo>
                  <a:close/>
                  <a:moveTo>
                    <a:pt x="3588" y="120"/>
                  </a:moveTo>
                  <a:lnTo>
                    <a:pt x="3619" y="120"/>
                  </a:lnTo>
                  <a:lnTo>
                    <a:pt x="3619" y="87"/>
                  </a:lnTo>
                  <a:lnTo>
                    <a:pt x="3588" y="87"/>
                  </a:lnTo>
                  <a:lnTo>
                    <a:pt x="3588" y="120"/>
                  </a:lnTo>
                  <a:lnTo>
                    <a:pt x="3588" y="120"/>
                  </a:lnTo>
                  <a:close/>
                  <a:moveTo>
                    <a:pt x="3588" y="165"/>
                  </a:moveTo>
                  <a:lnTo>
                    <a:pt x="3619" y="165"/>
                  </a:lnTo>
                  <a:lnTo>
                    <a:pt x="3619" y="132"/>
                  </a:lnTo>
                  <a:lnTo>
                    <a:pt x="3588" y="132"/>
                  </a:lnTo>
                  <a:lnTo>
                    <a:pt x="3588" y="165"/>
                  </a:lnTo>
                  <a:lnTo>
                    <a:pt x="3588" y="165"/>
                  </a:lnTo>
                  <a:close/>
                  <a:moveTo>
                    <a:pt x="3588" y="298"/>
                  </a:moveTo>
                  <a:lnTo>
                    <a:pt x="3619" y="298"/>
                  </a:lnTo>
                  <a:lnTo>
                    <a:pt x="3619" y="269"/>
                  </a:lnTo>
                  <a:lnTo>
                    <a:pt x="3588" y="269"/>
                  </a:lnTo>
                  <a:lnTo>
                    <a:pt x="3588" y="298"/>
                  </a:lnTo>
                  <a:lnTo>
                    <a:pt x="3588" y="298"/>
                  </a:lnTo>
                  <a:close/>
                  <a:moveTo>
                    <a:pt x="3588" y="253"/>
                  </a:moveTo>
                  <a:lnTo>
                    <a:pt x="3619" y="253"/>
                  </a:lnTo>
                  <a:lnTo>
                    <a:pt x="3619" y="224"/>
                  </a:lnTo>
                  <a:lnTo>
                    <a:pt x="3588" y="224"/>
                  </a:lnTo>
                  <a:lnTo>
                    <a:pt x="3588" y="253"/>
                  </a:lnTo>
                  <a:lnTo>
                    <a:pt x="3588" y="253"/>
                  </a:lnTo>
                  <a:close/>
                  <a:moveTo>
                    <a:pt x="3588" y="390"/>
                  </a:moveTo>
                  <a:lnTo>
                    <a:pt x="3619" y="390"/>
                  </a:lnTo>
                  <a:lnTo>
                    <a:pt x="3619" y="357"/>
                  </a:lnTo>
                  <a:lnTo>
                    <a:pt x="3588" y="357"/>
                  </a:lnTo>
                  <a:lnTo>
                    <a:pt x="3588" y="390"/>
                  </a:lnTo>
                  <a:lnTo>
                    <a:pt x="3588" y="390"/>
                  </a:lnTo>
                  <a:close/>
                  <a:moveTo>
                    <a:pt x="3588" y="343"/>
                  </a:moveTo>
                  <a:lnTo>
                    <a:pt x="3619" y="343"/>
                  </a:lnTo>
                  <a:lnTo>
                    <a:pt x="3619" y="312"/>
                  </a:lnTo>
                  <a:lnTo>
                    <a:pt x="3588" y="312"/>
                  </a:lnTo>
                  <a:lnTo>
                    <a:pt x="3588" y="343"/>
                  </a:lnTo>
                  <a:lnTo>
                    <a:pt x="3588" y="343"/>
                  </a:lnTo>
                  <a:close/>
                  <a:moveTo>
                    <a:pt x="3588" y="480"/>
                  </a:moveTo>
                  <a:lnTo>
                    <a:pt x="3619" y="480"/>
                  </a:lnTo>
                  <a:lnTo>
                    <a:pt x="3619" y="449"/>
                  </a:lnTo>
                  <a:lnTo>
                    <a:pt x="3588" y="449"/>
                  </a:lnTo>
                  <a:lnTo>
                    <a:pt x="3588" y="480"/>
                  </a:lnTo>
                  <a:lnTo>
                    <a:pt x="3588" y="480"/>
                  </a:lnTo>
                  <a:close/>
                  <a:moveTo>
                    <a:pt x="3588" y="435"/>
                  </a:moveTo>
                  <a:lnTo>
                    <a:pt x="3619" y="435"/>
                  </a:lnTo>
                  <a:lnTo>
                    <a:pt x="3619" y="402"/>
                  </a:lnTo>
                  <a:lnTo>
                    <a:pt x="3588" y="402"/>
                  </a:lnTo>
                  <a:lnTo>
                    <a:pt x="3588" y="435"/>
                  </a:lnTo>
                  <a:lnTo>
                    <a:pt x="3588" y="435"/>
                  </a:lnTo>
                  <a:close/>
                  <a:moveTo>
                    <a:pt x="3588" y="567"/>
                  </a:moveTo>
                  <a:lnTo>
                    <a:pt x="3619" y="567"/>
                  </a:lnTo>
                  <a:lnTo>
                    <a:pt x="3619" y="539"/>
                  </a:lnTo>
                  <a:lnTo>
                    <a:pt x="3588" y="539"/>
                  </a:lnTo>
                  <a:lnTo>
                    <a:pt x="3588" y="567"/>
                  </a:lnTo>
                  <a:lnTo>
                    <a:pt x="3588" y="567"/>
                  </a:lnTo>
                  <a:close/>
                  <a:moveTo>
                    <a:pt x="3588" y="522"/>
                  </a:moveTo>
                  <a:lnTo>
                    <a:pt x="3619" y="522"/>
                  </a:lnTo>
                  <a:lnTo>
                    <a:pt x="3619" y="494"/>
                  </a:lnTo>
                  <a:lnTo>
                    <a:pt x="3588" y="494"/>
                  </a:lnTo>
                  <a:lnTo>
                    <a:pt x="3588" y="522"/>
                  </a:lnTo>
                  <a:lnTo>
                    <a:pt x="3588" y="522"/>
                  </a:lnTo>
                  <a:close/>
                  <a:moveTo>
                    <a:pt x="3588" y="659"/>
                  </a:moveTo>
                  <a:lnTo>
                    <a:pt x="3619" y="659"/>
                  </a:lnTo>
                  <a:lnTo>
                    <a:pt x="3619" y="626"/>
                  </a:lnTo>
                  <a:lnTo>
                    <a:pt x="3588" y="626"/>
                  </a:lnTo>
                  <a:lnTo>
                    <a:pt x="3588" y="659"/>
                  </a:lnTo>
                  <a:lnTo>
                    <a:pt x="3588" y="659"/>
                  </a:lnTo>
                  <a:close/>
                  <a:moveTo>
                    <a:pt x="3588" y="612"/>
                  </a:moveTo>
                  <a:lnTo>
                    <a:pt x="3619" y="612"/>
                  </a:lnTo>
                  <a:lnTo>
                    <a:pt x="3619" y="581"/>
                  </a:lnTo>
                  <a:lnTo>
                    <a:pt x="3588" y="581"/>
                  </a:lnTo>
                  <a:lnTo>
                    <a:pt x="3588" y="612"/>
                  </a:lnTo>
                  <a:lnTo>
                    <a:pt x="3588" y="612"/>
                  </a:lnTo>
                  <a:close/>
                  <a:moveTo>
                    <a:pt x="3588" y="749"/>
                  </a:moveTo>
                  <a:lnTo>
                    <a:pt x="3619" y="749"/>
                  </a:lnTo>
                  <a:lnTo>
                    <a:pt x="3619" y="716"/>
                  </a:lnTo>
                  <a:lnTo>
                    <a:pt x="3588" y="716"/>
                  </a:lnTo>
                  <a:lnTo>
                    <a:pt x="3588" y="749"/>
                  </a:lnTo>
                  <a:lnTo>
                    <a:pt x="3588" y="749"/>
                  </a:lnTo>
                  <a:close/>
                  <a:moveTo>
                    <a:pt x="3588" y="704"/>
                  </a:moveTo>
                  <a:lnTo>
                    <a:pt x="3619" y="704"/>
                  </a:lnTo>
                  <a:lnTo>
                    <a:pt x="3619" y="671"/>
                  </a:lnTo>
                  <a:lnTo>
                    <a:pt x="3588" y="671"/>
                  </a:lnTo>
                  <a:lnTo>
                    <a:pt x="3588" y="704"/>
                  </a:lnTo>
                  <a:lnTo>
                    <a:pt x="3588" y="704"/>
                  </a:lnTo>
                  <a:close/>
                  <a:moveTo>
                    <a:pt x="3588" y="836"/>
                  </a:moveTo>
                  <a:lnTo>
                    <a:pt x="3619" y="836"/>
                  </a:lnTo>
                  <a:lnTo>
                    <a:pt x="3619" y="808"/>
                  </a:lnTo>
                  <a:lnTo>
                    <a:pt x="3588" y="808"/>
                  </a:lnTo>
                  <a:lnTo>
                    <a:pt x="3588" y="836"/>
                  </a:lnTo>
                  <a:lnTo>
                    <a:pt x="3588" y="836"/>
                  </a:lnTo>
                  <a:close/>
                  <a:moveTo>
                    <a:pt x="3588" y="791"/>
                  </a:moveTo>
                  <a:lnTo>
                    <a:pt x="3619" y="791"/>
                  </a:lnTo>
                  <a:lnTo>
                    <a:pt x="3619" y="763"/>
                  </a:lnTo>
                  <a:lnTo>
                    <a:pt x="3588" y="763"/>
                  </a:lnTo>
                  <a:lnTo>
                    <a:pt x="3588" y="791"/>
                  </a:lnTo>
                  <a:lnTo>
                    <a:pt x="3588" y="791"/>
                  </a:lnTo>
                  <a:close/>
                  <a:moveTo>
                    <a:pt x="3588" y="926"/>
                  </a:moveTo>
                  <a:lnTo>
                    <a:pt x="3619" y="926"/>
                  </a:lnTo>
                  <a:lnTo>
                    <a:pt x="3619" y="895"/>
                  </a:lnTo>
                  <a:lnTo>
                    <a:pt x="3588" y="895"/>
                  </a:lnTo>
                  <a:lnTo>
                    <a:pt x="3588" y="926"/>
                  </a:lnTo>
                  <a:lnTo>
                    <a:pt x="3588" y="926"/>
                  </a:lnTo>
                  <a:close/>
                  <a:moveTo>
                    <a:pt x="3588" y="881"/>
                  </a:moveTo>
                  <a:lnTo>
                    <a:pt x="3619" y="881"/>
                  </a:lnTo>
                  <a:lnTo>
                    <a:pt x="3619" y="850"/>
                  </a:lnTo>
                  <a:lnTo>
                    <a:pt x="3588" y="850"/>
                  </a:lnTo>
                  <a:lnTo>
                    <a:pt x="3588" y="881"/>
                  </a:lnTo>
                  <a:lnTo>
                    <a:pt x="3588" y="881"/>
                  </a:lnTo>
                  <a:close/>
                  <a:moveTo>
                    <a:pt x="3588" y="973"/>
                  </a:moveTo>
                  <a:lnTo>
                    <a:pt x="3619" y="973"/>
                  </a:lnTo>
                  <a:lnTo>
                    <a:pt x="3619" y="940"/>
                  </a:lnTo>
                  <a:lnTo>
                    <a:pt x="3588" y="940"/>
                  </a:lnTo>
                  <a:lnTo>
                    <a:pt x="3588" y="973"/>
                  </a:lnTo>
                  <a:lnTo>
                    <a:pt x="3588" y="973"/>
                  </a:lnTo>
                  <a:close/>
                  <a:moveTo>
                    <a:pt x="3633" y="208"/>
                  </a:moveTo>
                  <a:lnTo>
                    <a:pt x="3666" y="208"/>
                  </a:lnTo>
                  <a:lnTo>
                    <a:pt x="3666" y="180"/>
                  </a:lnTo>
                  <a:lnTo>
                    <a:pt x="3633" y="180"/>
                  </a:lnTo>
                  <a:lnTo>
                    <a:pt x="3633" y="208"/>
                  </a:lnTo>
                  <a:lnTo>
                    <a:pt x="3633" y="208"/>
                  </a:lnTo>
                  <a:close/>
                  <a:moveTo>
                    <a:pt x="3633" y="120"/>
                  </a:moveTo>
                  <a:lnTo>
                    <a:pt x="3666" y="120"/>
                  </a:lnTo>
                  <a:lnTo>
                    <a:pt x="3666" y="87"/>
                  </a:lnTo>
                  <a:lnTo>
                    <a:pt x="3633" y="87"/>
                  </a:lnTo>
                  <a:lnTo>
                    <a:pt x="3633" y="120"/>
                  </a:lnTo>
                  <a:lnTo>
                    <a:pt x="3633" y="120"/>
                  </a:lnTo>
                  <a:close/>
                  <a:moveTo>
                    <a:pt x="3633" y="165"/>
                  </a:moveTo>
                  <a:lnTo>
                    <a:pt x="3666" y="165"/>
                  </a:lnTo>
                  <a:lnTo>
                    <a:pt x="3666" y="132"/>
                  </a:lnTo>
                  <a:lnTo>
                    <a:pt x="3633" y="132"/>
                  </a:lnTo>
                  <a:lnTo>
                    <a:pt x="3633" y="165"/>
                  </a:lnTo>
                  <a:lnTo>
                    <a:pt x="3633" y="165"/>
                  </a:lnTo>
                  <a:close/>
                  <a:moveTo>
                    <a:pt x="3633" y="298"/>
                  </a:moveTo>
                  <a:lnTo>
                    <a:pt x="3666" y="298"/>
                  </a:lnTo>
                  <a:lnTo>
                    <a:pt x="3666" y="269"/>
                  </a:lnTo>
                  <a:lnTo>
                    <a:pt x="3633" y="269"/>
                  </a:lnTo>
                  <a:lnTo>
                    <a:pt x="3633" y="298"/>
                  </a:lnTo>
                  <a:lnTo>
                    <a:pt x="3633" y="298"/>
                  </a:lnTo>
                  <a:close/>
                  <a:moveTo>
                    <a:pt x="3633" y="253"/>
                  </a:moveTo>
                  <a:lnTo>
                    <a:pt x="3666" y="253"/>
                  </a:lnTo>
                  <a:lnTo>
                    <a:pt x="3666" y="224"/>
                  </a:lnTo>
                  <a:lnTo>
                    <a:pt x="3633" y="224"/>
                  </a:lnTo>
                  <a:lnTo>
                    <a:pt x="3633" y="253"/>
                  </a:lnTo>
                  <a:lnTo>
                    <a:pt x="3633" y="253"/>
                  </a:lnTo>
                  <a:close/>
                  <a:moveTo>
                    <a:pt x="3633" y="390"/>
                  </a:moveTo>
                  <a:lnTo>
                    <a:pt x="3666" y="390"/>
                  </a:lnTo>
                  <a:lnTo>
                    <a:pt x="3666" y="357"/>
                  </a:lnTo>
                  <a:lnTo>
                    <a:pt x="3633" y="357"/>
                  </a:lnTo>
                  <a:lnTo>
                    <a:pt x="3633" y="390"/>
                  </a:lnTo>
                  <a:lnTo>
                    <a:pt x="3633" y="390"/>
                  </a:lnTo>
                  <a:close/>
                  <a:moveTo>
                    <a:pt x="3633" y="343"/>
                  </a:moveTo>
                  <a:lnTo>
                    <a:pt x="3666" y="343"/>
                  </a:lnTo>
                  <a:lnTo>
                    <a:pt x="3666" y="312"/>
                  </a:lnTo>
                  <a:lnTo>
                    <a:pt x="3633" y="312"/>
                  </a:lnTo>
                  <a:lnTo>
                    <a:pt x="3633" y="343"/>
                  </a:lnTo>
                  <a:lnTo>
                    <a:pt x="3633" y="343"/>
                  </a:lnTo>
                  <a:close/>
                  <a:moveTo>
                    <a:pt x="3633" y="480"/>
                  </a:moveTo>
                  <a:lnTo>
                    <a:pt x="3666" y="480"/>
                  </a:lnTo>
                  <a:lnTo>
                    <a:pt x="3666" y="449"/>
                  </a:lnTo>
                  <a:lnTo>
                    <a:pt x="3633" y="449"/>
                  </a:lnTo>
                  <a:lnTo>
                    <a:pt x="3633" y="480"/>
                  </a:lnTo>
                  <a:lnTo>
                    <a:pt x="3633" y="480"/>
                  </a:lnTo>
                  <a:close/>
                  <a:moveTo>
                    <a:pt x="3633" y="435"/>
                  </a:moveTo>
                  <a:lnTo>
                    <a:pt x="3666" y="435"/>
                  </a:lnTo>
                  <a:lnTo>
                    <a:pt x="3666" y="402"/>
                  </a:lnTo>
                  <a:lnTo>
                    <a:pt x="3633" y="402"/>
                  </a:lnTo>
                  <a:lnTo>
                    <a:pt x="3633" y="435"/>
                  </a:lnTo>
                  <a:lnTo>
                    <a:pt x="3633" y="435"/>
                  </a:lnTo>
                  <a:close/>
                  <a:moveTo>
                    <a:pt x="3633" y="567"/>
                  </a:moveTo>
                  <a:lnTo>
                    <a:pt x="3666" y="567"/>
                  </a:lnTo>
                  <a:lnTo>
                    <a:pt x="3666" y="539"/>
                  </a:lnTo>
                  <a:lnTo>
                    <a:pt x="3633" y="539"/>
                  </a:lnTo>
                  <a:lnTo>
                    <a:pt x="3633" y="567"/>
                  </a:lnTo>
                  <a:lnTo>
                    <a:pt x="3633" y="567"/>
                  </a:lnTo>
                  <a:close/>
                  <a:moveTo>
                    <a:pt x="3633" y="522"/>
                  </a:moveTo>
                  <a:lnTo>
                    <a:pt x="3666" y="522"/>
                  </a:lnTo>
                  <a:lnTo>
                    <a:pt x="3666" y="494"/>
                  </a:lnTo>
                  <a:lnTo>
                    <a:pt x="3633" y="494"/>
                  </a:lnTo>
                  <a:lnTo>
                    <a:pt x="3633" y="522"/>
                  </a:lnTo>
                  <a:lnTo>
                    <a:pt x="3633" y="522"/>
                  </a:lnTo>
                  <a:close/>
                  <a:moveTo>
                    <a:pt x="3633" y="659"/>
                  </a:moveTo>
                  <a:lnTo>
                    <a:pt x="3666" y="659"/>
                  </a:lnTo>
                  <a:lnTo>
                    <a:pt x="3666" y="626"/>
                  </a:lnTo>
                  <a:lnTo>
                    <a:pt x="3633" y="626"/>
                  </a:lnTo>
                  <a:lnTo>
                    <a:pt x="3633" y="659"/>
                  </a:lnTo>
                  <a:lnTo>
                    <a:pt x="3633" y="659"/>
                  </a:lnTo>
                  <a:close/>
                  <a:moveTo>
                    <a:pt x="3633" y="612"/>
                  </a:moveTo>
                  <a:lnTo>
                    <a:pt x="3666" y="612"/>
                  </a:lnTo>
                  <a:lnTo>
                    <a:pt x="3666" y="581"/>
                  </a:lnTo>
                  <a:lnTo>
                    <a:pt x="3633" y="581"/>
                  </a:lnTo>
                  <a:lnTo>
                    <a:pt x="3633" y="612"/>
                  </a:lnTo>
                  <a:lnTo>
                    <a:pt x="3633" y="612"/>
                  </a:lnTo>
                  <a:close/>
                  <a:moveTo>
                    <a:pt x="3633" y="749"/>
                  </a:moveTo>
                  <a:lnTo>
                    <a:pt x="3666" y="749"/>
                  </a:lnTo>
                  <a:lnTo>
                    <a:pt x="3666" y="716"/>
                  </a:lnTo>
                  <a:lnTo>
                    <a:pt x="3633" y="716"/>
                  </a:lnTo>
                  <a:lnTo>
                    <a:pt x="3633" y="749"/>
                  </a:lnTo>
                  <a:lnTo>
                    <a:pt x="3633" y="749"/>
                  </a:lnTo>
                  <a:close/>
                  <a:moveTo>
                    <a:pt x="3633" y="704"/>
                  </a:moveTo>
                  <a:lnTo>
                    <a:pt x="3666" y="704"/>
                  </a:lnTo>
                  <a:lnTo>
                    <a:pt x="3666" y="671"/>
                  </a:lnTo>
                  <a:lnTo>
                    <a:pt x="3633" y="671"/>
                  </a:lnTo>
                  <a:lnTo>
                    <a:pt x="3633" y="704"/>
                  </a:lnTo>
                  <a:lnTo>
                    <a:pt x="3633" y="704"/>
                  </a:lnTo>
                  <a:close/>
                  <a:moveTo>
                    <a:pt x="3633" y="836"/>
                  </a:moveTo>
                  <a:lnTo>
                    <a:pt x="3666" y="836"/>
                  </a:lnTo>
                  <a:lnTo>
                    <a:pt x="3666" y="808"/>
                  </a:lnTo>
                  <a:lnTo>
                    <a:pt x="3633" y="808"/>
                  </a:lnTo>
                  <a:lnTo>
                    <a:pt x="3633" y="836"/>
                  </a:lnTo>
                  <a:lnTo>
                    <a:pt x="3633" y="836"/>
                  </a:lnTo>
                  <a:close/>
                  <a:moveTo>
                    <a:pt x="3633" y="791"/>
                  </a:moveTo>
                  <a:lnTo>
                    <a:pt x="3666" y="791"/>
                  </a:lnTo>
                  <a:lnTo>
                    <a:pt x="3666" y="763"/>
                  </a:lnTo>
                  <a:lnTo>
                    <a:pt x="3633" y="763"/>
                  </a:lnTo>
                  <a:lnTo>
                    <a:pt x="3633" y="791"/>
                  </a:lnTo>
                  <a:lnTo>
                    <a:pt x="3633" y="791"/>
                  </a:lnTo>
                  <a:close/>
                  <a:moveTo>
                    <a:pt x="3633" y="926"/>
                  </a:moveTo>
                  <a:lnTo>
                    <a:pt x="3666" y="926"/>
                  </a:lnTo>
                  <a:lnTo>
                    <a:pt x="3666" y="895"/>
                  </a:lnTo>
                  <a:lnTo>
                    <a:pt x="3633" y="895"/>
                  </a:lnTo>
                  <a:lnTo>
                    <a:pt x="3633" y="926"/>
                  </a:lnTo>
                  <a:lnTo>
                    <a:pt x="3633" y="926"/>
                  </a:lnTo>
                  <a:close/>
                  <a:moveTo>
                    <a:pt x="3633" y="881"/>
                  </a:moveTo>
                  <a:lnTo>
                    <a:pt x="3666" y="881"/>
                  </a:lnTo>
                  <a:lnTo>
                    <a:pt x="3666" y="850"/>
                  </a:lnTo>
                  <a:lnTo>
                    <a:pt x="3633" y="850"/>
                  </a:lnTo>
                  <a:lnTo>
                    <a:pt x="3633" y="881"/>
                  </a:lnTo>
                  <a:lnTo>
                    <a:pt x="3633" y="881"/>
                  </a:lnTo>
                  <a:close/>
                  <a:moveTo>
                    <a:pt x="3633" y="973"/>
                  </a:moveTo>
                  <a:lnTo>
                    <a:pt x="3666" y="973"/>
                  </a:lnTo>
                  <a:lnTo>
                    <a:pt x="3666" y="940"/>
                  </a:lnTo>
                  <a:lnTo>
                    <a:pt x="3633" y="940"/>
                  </a:lnTo>
                  <a:lnTo>
                    <a:pt x="3633" y="973"/>
                  </a:lnTo>
                  <a:lnTo>
                    <a:pt x="3633" y="973"/>
                  </a:lnTo>
                  <a:close/>
                  <a:moveTo>
                    <a:pt x="3678" y="208"/>
                  </a:moveTo>
                  <a:lnTo>
                    <a:pt x="3711" y="208"/>
                  </a:lnTo>
                  <a:lnTo>
                    <a:pt x="3711" y="180"/>
                  </a:lnTo>
                  <a:lnTo>
                    <a:pt x="3678" y="180"/>
                  </a:lnTo>
                  <a:lnTo>
                    <a:pt x="3678" y="208"/>
                  </a:lnTo>
                  <a:lnTo>
                    <a:pt x="3678" y="208"/>
                  </a:lnTo>
                  <a:close/>
                  <a:moveTo>
                    <a:pt x="3678" y="165"/>
                  </a:moveTo>
                  <a:lnTo>
                    <a:pt x="3711" y="165"/>
                  </a:lnTo>
                  <a:lnTo>
                    <a:pt x="3711" y="132"/>
                  </a:lnTo>
                  <a:lnTo>
                    <a:pt x="3678" y="132"/>
                  </a:lnTo>
                  <a:lnTo>
                    <a:pt x="3678" y="165"/>
                  </a:lnTo>
                  <a:lnTo>
                    <a:pt x="3678" y="165"/>
                  </a:lnTo>
                  <a:close/>
                  <a:moveTo>
                    <a:pt x="3678" y="298"/>
                  </a:moveTo>
                  <a:lnTo>
                    <a:pt x="3711" y="298"/>
                  </a:lnTo>
                  <a:lnTo>
                    <a:pt x="3711" y="269"/>
                  </a:lnTo>
                  <a:lnTo>
                    <a:pt x="3678" y="269"/>
                  </a:lnTo>
                  <a:lnTo>
                    <a:pt x="3678" y="298"/>
                  </a:lnTo>
                  <a:lnTo>
                    <a:pt x="3678" y="298"/>
                  </a:lnTo>
                  <a:close/>
                  <a:moveTo>
                    <a:pt x="3678" y="253"/>
                  </a:moveTo>
                  <a:lnTo>
                    <a:pt x="3711" y="253"/>
                  </a:lnTo>
                  <a:lnTo>
                    <a:pt x="3711" y="224"/>
                  </a:lnTo>
                  <a:lnTo>
                    <a:pt x="3678" y="224"/>
                  </a:lnTo>
                  <a:lnTo>
                    <a:pt x="3678" y="253"/>
                  </a:lnTo>
                  <a:lnTo>
                    <a:pt x="3678" y="253"/>
                  </a:lnTo>
                  <a:close/>
                  <a:moveTo>
                    <a:pt x="3678" y="390"/>
                  </a:moveTo>
                  <a:lnTo>
                    <a:pt x="3711" y="390"/>
                  </a:lnTo>
                  <a:lnTo>
                    <a:pt x="3711" y="357"/>
                  </a:lnTo>
                  <a:lnTo>
                    <a:pt x="3678" y="357"/>
                  </a:lnTo>
                  <a:lnTo>
                    <a:pt x="3678" y="390"/>
                  </a:lnTo>
                  <a:lnTo>
                    <a:pt x="3678" y="390"/>
                  </a:lnTo>
                  <a:close/>
                  <a:moveTo>
                    <a:pt x="3678" y="343"/>
                  </a:moveTo>
                  <a:lnTo>
                    <a:pt x="3711" y="343"/>
                  </a:lnTo>
                  <a:lnTo>
                    <a:pt x="3711" y="312"/>
                  </a:lnTo>
                  <a:lnTo>
                    <a:pt x="3678" y="312"/>
                  </a:lnTo>
                  <a:lnTo>
                    <a:pt x="3678" y="343"/>
                  </a:lnTo>
                  <a:lnTo>
                    <a:pt x="3678" y="343"/>
                  </a:lnTo>
                  <a:close/>
                  <a:moveTo>
                    <a:pt x="3678" y="480"/>
                  </a:moveTo>
                  <a:lnTo>
                    <a:pt x="3711" y="480"/>
                  </a:lnTo>
                  <a:lnTo>
                    <a:pt x="3711" y="449"/>
                  </a:lnTo>
                  <a:lnTo>
                    <a:pt x="3678" y="449"/>
                  </a:lnTo>
                  <a:lnTo>
                    <a:pt x="3678" y="480"/>
                  </a:lnTo>
                  <a:lnTo>
                    <a:pt x="3678" y="480"/>
                  </a:lnTo>
                  <a:close/>
                  <a:moveTo>
                    <a:pt x="3678" y="435"/>
                  </a:moveTo>
                  <a:lnTo>
                    <a:pt x="3711" y="435"/>
                  </a:lnTo>
                  <a:lnTo>
                    <a:pt x="3711" y="402"/>
                  </a:lnTo>
                  <a:lnTo>
                    <a:pt x="3678" y="402"/>
                  </a:lnTo>
                  <a:lnTo>
                    <a:pt x="3678" y="435"/>
                  </a:lnTo>
                  <a:lnTo>
                    <a:pt x="3678" y="435"/>
                  </a:lnTo>
                  <a:close/>
                  <a:moveTo>
                    <a:pt x="3678" y="567"/>
                  </a:moveTo>
                  <a:lnTo>
                    <a:pt x="3711" y="567"/>
                  </a:lnTo>
                  <a:lnTo>
                    <a:pt x="3711" y="539"/>
                  </a:lnTo>
                  <a:lnTo>
                    <a:pt x="3678" y="539"/>
                  </a:lnTo>
                  <a:lnTo>
                    <a:pt x="3678" y="567"/>
                  </a:lnTo>
                  <a:lnTo>
                    <a:pt x="3678" y="567"/>
                  </a:lnTo>
                  <a:close/>
                  <a:moveTo>
                    <a:pt x="3678" y="522"/>
                  </a:moveTo>
                  <a:lnTo>
                    <a:pt x="3711" y="522"/>
                  </a:lnTo>
                  <a:lnTo>
                    <a:pt x="3711" y="494"/>
                  </a:lnTo>
                  <a:lnTo>
                    <a:pt x="3678" y="494"/>
                  </a:lnTo>
                  <a:lnTo>
                    <a:pt x="3678" y="522"/>
                  </a:lnTo>
                  <a:lnTo>
                    <a:pt x="3678" y="522"/>
                  </a:lnTo>
                  <a:close/>
                  <a:moveTo>
                    <a:pt x="3678" y="659"/>
                  </a:moveTo>
                  <a:lnTo>
                    <a:pt x="3711" y="659"/>
                  </a:lnTo>
                  <a:lnTo>
                    <a:pt x="3711" y="626"/>
                  </a:lnTo>
                  <a:lnTo>
                    <a:pt x="3678" y="626"/>
                  </a:lnTo>
                  <a:lnTo>
                    <a:pt x="3678" y="659"/>
                  </a:lnTo>
                  <a:lnTo>
                    <a:pt x="3678" y="659"/>
                  </a:lnTo>
                  <a:close/>
                  <a:moveTo>
                    <a:pt x="3678" y="612"/>
                  </a:moveTo>
                  <a:lnTo>
                    <a:pt x="3711" y="612"/>
                  </a:lnTo>
                  <a:lnTo>
                    <a:pt x="3711" y="581"/>
                  </a:lnTo>
                  <a:lnTo>
                    <a:pt x="3678" y="581"/>
                  </a:lnTo>
                  <a:lnTo>
                    <a:pt x="3678" y="612"/>
                  </a:lnTo>
                  <a:lnTo>
                    <a:pt x="3678" y="612"/>
                  </a:lnTo>
                  <a:close/>
                  <a:moveTo>
                    <a:pt x="3678" y="749"/>
                  </a:moveTo>
                  <a:lnTo>
                    <a:pt x="3711" y="749"/>
                  </a:lnTo>
                  <a:lnTo>
                    <a:pt x="3711" y="716"/>
                  </a:lnTo>
                  <a:lnTo>
                    <a:pt x="3678" y="716"/>
                  </a:lnTo>
                  <a:lnTo>
                    <a:pt x="3678" y="749"/>
                  </a:lnTo>
                  <a:lnTo>
                    <a:pt x="3678" y="749"/>
                  </a:lnTo>
                  <a:close/>
                  <a:moveTo>
                    <a:pt x="3678" y="704"/>
                  </a:moveTo>
                  <a:lnTo>
                    <a:pt x="3711" y="704"/>
                  </a:lnTo>
                  <a:lnTo>
                    <a:pt x="3711" y="671"/>
                  </a:lnTo>
                  <a:lnTo>
                    <a:pt x="3678" y="671"/>
                  </a:lnTo>
                  <a:lnTo>
                    <a:pt x="3678" y="704"/>
                  </a:lnTo>
                  <a:lnTo>
                    <a:pt x="3678" y="704"/>
                  </a:lnTo>
                  <a:close/>
                  <a:moveTo>
                    <a:pt x="3678" y="836"/>
                  </a:moveTo>
                  <a:lnTo>
                    <a:pt x="3711" y="836"/>
                  </a:lnTo>
                  <a:lnTo>
                    <a:pt x="3711" y="808"/>
                  </a:lnTo>
                  <a:lnTo>
                    <a:pt x="3678" y="808"/>
                  </a:lnTo>
                  <a:lnTo>
                    <a:pt x="3678" y="836"/>
                  </a:lnTo>
                  <a:lnTo>
                    <a:pt x="3678" y="836"/>
                  </a:lnTo>
                  <a:close/>
                  <a:moveTo>
                    <a:pt x="3678" y="791"/>
                  </a:moveTo>
                  <a:lnTo>
                    <a:pt x="3711" y="791"/>
                  </a:lnTo>
                  <a:lnTo>
                    <a:pt x="3711" y="763"/>
                  </a:lnTo>
                  <a:lnTo>
                    <a:pt x="3678" y="763"/>
                  </a:lnTo>
                  <a:lnTo>
                    <a:pt x="3678" y="791"/>
                  </a:lnTo>
                  <a:lnTo>
                    <a:pt x="3678" y="791"/>
                  </a:lnTo>
                  <a:close/>
                  <a:moveTo>
                    <a:pt x="3678" y="926"/>
                  </a:moveTo>
                  <a:lnTo>
                    <a:pt x="3711" y="926"/>
                  </a:lnTo>
                  <a:lnTo>
                    <a:pt x="3711" y="895"/>
                  </a:lnTo>
                  <a:lnTo>
                    <a:pt x="3678" y="895"/>
                  </a:lnTo>
                  <a:lnTo>
                    <a:pt x="3678" y="926"/>
                  </a:lnTo>
                  <a:lnTo>
                    <a:pt x="3678" y="926"/>
                  </a:lnTo>
                  <a:close/>
                  <a:moveTo>
                    <a:pt x="3678" y="881"/>
                  </a:moveTo>
                  <a:lnTo>
                    <a:pt x="3711" y="881"/>
                  </a:lnTo>
                  <a:lnTo>
                    <a:pt x="3711" y="850"/>
                  </a:lnTo>
                  <a:lnTo>
                    <a:pt x="3678" y="850"/>
                  </a:lnTo>
                  <a:lnTo>
                    <a:pt x="3678" y="881"/>
                  </a:lnTo>
                  <a:lnTo>
                    <a:pt x="3678" y="881"/>
                  </a:lnTo>
                  <a:close/>
                  <a:moveTo>
                    <a:pt x="3678" y="1018"/>
                  </a:moveTo>
                  <a:lnTo>
                    <a:pt x="3711" y="1018"/>
                  </a:lnTo>
                  <a:lnTo>
                    <a:pt x="3711" y="985"/>
                  </a:lnTo>
                  <a:lnTo>
                    <a:pt x="3678" y="985"/>
                  </a:lnTo>
                  <a:lnTo>
                    <a:pt x="3678" y="1018"/>
                  </a:lnTo>
                  <a:lnTo>
                    <a:pt x="3678" y="1018"/>
                  </a:lnTo>
                  <a:close/>
                  <a:moveTo>
                    <a:pt x="3678" y="973"/>
                  </a:moveTo>
                  <a:lnTo>
                    <a:pt x="3711" y="973"/>
                  </a:lnTo>
                  <a:lnTo>
                    <a:pt x="3711" y="940"/>
                  </a:lnTo>
                  <a:lnTo>
                    <a:pt x="3678" y="940"/>
                  </a:lnTo>
                  <a:lnTo>
                    <a:pt x="3678" y="973"/>
                  </a:lnTo>
                  <a:lnTo>
                    <a:pt x="3678" y="973"/>
                  </a:lnTo>
                  <a:close/>
                  <a:moveTo>
                    <a:pt x="3723" y="208"/>
                  </a:moveTo>
                  <a:lnTo>
                    <a:pt x="3756" y="208"/>
                  </a:lnTo>
                  <a:lnTo>
                    <a:pt x="3756" y="180"/>
                  </a:lnTo>
                  <a:lnTo>
                    <a:pt x="3723" y="180"/>
                  </a:lnTo>
                  <a:lnTo>
                    <a:pt x="3723" y="208"/>
                  </a:lnTo>
                  <a:lnTo>
                    <a:pt x="3723" y="208"/>
                  </a:lnTo>
                  <a:close/>
                  <a:moveTo>
                    <a:pt x="3723" y="165"/>
                  </a:moveTo>
                  <a:lnTo>
                    <a:pt x="3756" y="165"/>
                  </a:lnTo>
                  <a:lnTo>
                    <a:pt x="3756" y="132"/>
                  </a:lnTo>
                  <a:lnTo>
                    <a:pt x="3723" y="132"/>
                  </a:lnTo>
                  <a:lnTo>
                    <a:pt x="3723" y="165"/>
                  </a:lnTo>
                  <a:lnTo>
                    <a:pt x="3723" y="165"/>
                  </a:lnTo>
                  <a:close/>
                  <a:moveTo>
                    <a:pt x="3723" y="298"/>
                  </a:moveTo>
                  <a:lnTo>
                    <a:pt x="3756" y="298"/>
                  </a:lnTo>
                  <a:lnTo>
                    <a:pt x="3756" y="269"/>
                  </a:lnTo>
                  <a:lnTo>
                    <a:pt x="3723" y="269"/>
                  </a:lnTo>
                  <a:lnTo>
                    <a:pt x="3723" y="298"/>
                  </a:lnTo>
                  <a:lnTo>
                    <a:pt x="3723" y="298"/>
                  </a:lnTo>
                  <a:close/>
                  <a:moveTo>
                    <a:pt x="3723" y="253"/>
                  </a:moveTo>
                  <a:lnTo>
                    <a:pt x="3756" y="253"/>
                  </a:lnTo>
                  <a:lnTo>
                    <a:pt x="3756" y="224"/>
                  </a:lnTo>
                  <a:lnTo>
                    <a:pt x="3723" y="224"/>
                  </a:lnTo>
                  <a:lnTo>
                    <a:pt x="3723" y="253"/>
                  </a:lnTo>
                  <a:lnTo>
                    <a:pt x="3723" y="253"/>
                  </a:lnTo>
                  <a:close/>
                  <a:moveTo>
                    <a:pt x="3723" y="390"/>
                  </a:moveTo>
                  <a:lnTo>
                    <a:pt x="3756" y="390"/>
                  </a:lnTo>
                  <a:lnTo>
                    <a:pt x="3756" y="357"/>
                  </a:lnTo>
                  <a:lnTo>
                    <a:pt x="3723" y="357"/>
                  </a:lnTo>
                  <a:lnTo>
                    <a:pt x="3723" y="390"/>
                  </a:lnTo>
                  <a:lnTo>
                    <a:pt x="3723" y="390"/>
                  </a:lnTo>
                  <a:close/>
                  <a:moveTo>
                    <a:pt x="3723" y="343"/>
                  </a:moveTo>
                  <a:lnTo>
                    <a:pt x="3756" y="343"/>
                  </a:lnTo>
                  <a:lnTo>
                    <a:pt x="3756" y="312"/>
                  </a:lnTo>
                  <a:lnTo>
                    <a:pt x="3723" y="312"/>
                  </a:lnTo>
                  <a:lnTo>
                    <a:pt x="3723" y="343"/>
                  </a:lnTo>
                  <a:lnTo>
                    <a:pt x="3723" y="343"/>
                  </a:lnTo>
                  <a:close/>
                  <a:moveTo>
                    <a:pt x="3723" y="480"/>
                  </a:moveTo>
                  <a:lnTo>
                    <a:pt x="3756" y="480"/>
                  </a:lnTo>
                  <a:lnTo>
                    <a:pt x="3756" y="449"/>
                  </a:lnTo>
                  <a:lnTo>
                    <a:pt x="3723" y="449"/>
                  </a:lnTo>
                  <a:lnTo>
                    <a:pt x="3723" y="480"/>
                  </a:lnTo>
                  <a:lnTo>
                    <a:pt x="3723" y="480"/>
                  </a:lnTo>
                  <a:close/>
                  <a:moveTo>
                    <a:pt x="3723" y="435"/>
                  </a:moveTo>
                  <a:lnTo>
                    <a:pt x="3756" y="435"/>
                  </a:lnTo>
                  <a:lnTo>
                    <a:pt x="3756" y="402"/>
                  </a:lnTo>
                  <a:lnTo>
                    <a:pt x="3723" y="402"/>
                  </a:lnTo>
                  <a:lnTo>
                    <a:pt x="3723" y="435"/>
                  </a:lnTo>
                  <a:lnTo>
                    <a:pt x="3723" y="435"/>
                  </a:lnTo>
                  <a:close/>
                  <a:moveTo>
                    <a:pt x="3723" y="567"/>
                  </a:moveTo>
                  <a:lnTo>
                    <a:pt x="3756" y="567"/>
                  </a:lnTo>
                  <a:lnTo>
                    <a:pt x="3756" y="539"/>
                  </a:lnTo>
                  <a:lnTo>
                    <a:pt x="3723" y="539"/>
                  </a:lnTo>
                  <a:lnTo>
                    <a:pt x="3723" y="567"/>
                  </a:lnTo>
                  <a:lnTo>
                    <a:pt x="3723" y="567"/>
                  </a:lnTo>
                  <a:close/>
                  <a:moveTo>
                    <a:pt x="3723" y="522"/>
                  </a:moveTo>
                  <a:lnTo>
                    <a:pt x="3756" y="522"/>
                  </a:lnTo>
                  <a:lnTo>
                    <a:pt x="3756" y="494"/>
                  </a:lnTo>
                  <a:lnTo>
                    <a:pt x="3723" y="494"/>
                  </a:lnTo>
                  <a:lnTo>
                    <a:pt x="3723" y="522"/>
                  </a:lnTo>
                  <a:lnTo>
                    <a:pt x="3723" y="522"/>
                  </a:lnTo>
                  <a:close/>
                  <a:moveTo>
                    <a:pt x="3723" y="659"/>
                  </a:moveTo>
                  <a:lnTo>
                    <a:pt x="3756" y="659"/>
                  </a:lnTo>
                  <a:lnTo>
                    <a:pt x="3756" y="626"/>
                  </a:lnTo>
                  <a:lnTo>
                    <a:pt x="3723" y="626"/>
                  </a:lnTo>
                  <a:lnTo>
                    <a:pt x="3723" y="659"/>
                  </a:lnTo>
                  <a:lnTo>
                    <a:pt x="3723" y="659"/>
                  </a:lnTo>
                  <a:close/>
                  <a:moveTo>
                    <a:pt x="3723" y="612"/>
                  </a:moveTo>
                  <a:lnTo>
                    <a:pt x="3756" y="612"/>
                  </a:lnTo>
                  <a:lnTo>
                    <a:pt x="3756" y="581"/>
                  </a:lnTo>
                  <a:lnTo>
                    <a:pt x="3723" y="581"/>
                  </a:lnTo>
                  <a:lnTo>
                    <a:pt x="3723" y="612"/>
                  </a:lnTo>
                  <a:lnTo>
                    <a:pt x="3723" y="612"/>
                  </a:lnTo>
                  <a:close/>
                  <a:moveTo>
                    <a:pt x="3723" y="749"/>
                  </a:moveTo>
                  <a:lnTo>
                    <a:pt x="3756" y="749"/>
                  </a:lnTo>
                  <a:lnTo>
                    <a:pt x="3756" y="716"/>
                  </a:lnTo>
                  <a:lnTo>
                    <a:pt x="3723" y="716"/>
                  </a:lnTo>
                  <a:lnTo>
                    <a:pt x="3723" y="749"/>
                  </a:lnTo>
                  <a:lnTo>
                    <a:pt x="3723" y="749"/>
                  </a:lnTo>
                  <a:close/>
                  <a:moveTo>
                    <a:pt x="3723" y="704"/>
                  </a:moveTo>
                  <a:lnTo>
                    <a:pt x="3756" y="704"/>
                  </a:lnTo>
                  <a:lnTo>
                    <a:pt x="3756" y="671"/>
                  </a:lnTo>
                  <a:lnTo>
                    <a:pt x="3723" y="671"/>
                  </a:lnTo>
                  <a:lnTo>
                    <a:pt x="3723" y="704"/>
                  </a:lnTo>
                  <a:lnTo>
                    <a:pt x="3723" y="704"/>
                  </a:lnTo>
                  <a:close/>
                  <a:moveTo>
                    <a:pt x="3723" y="836"/>
                  </a:moveTo>
                  <a:lnTo>
                    <a:pt x="3756" y="836"/>
                  </a:lnTo>
                  <a:lnTo>
                    <a:pt x="3756" y="808"/>
                  </a:lnTo>
                  <a:lnTo>
                    <a:pt x="3723" y="808"/>
                  </a:lnTo>
                  <a:lnTo>
                    <a:pt x="3723" y="836"/>
                  </a:lnTo>
                  <a:lnTo>
                    <a:pt x="3723" y="836"/>
                  </a:lnTo>
                  <a:close/>
                  <a:moveTo>
                    <a:pt x="3723" y="791"/>
                  </a:moveTo>
                  <a:lnTo>
                    <a:pt x="3756" y="791"/>
                  </a:lnTo>
                  <a:lnTo>
                    <a:pt x="3756" y="763"/>
                  </a:lnTo>
                  <a:lnTo>
                    <a:pt x="3723" y="763"/>
                  </a:lnTo>
                  <a:lnTo>
                    <a:pt x="3723" y="791"/>
                  </a:lnTo>
                  <a:lnTo>
                    <a:pt x="3723" y="791"/>
                  </a:lnTo>
                  <a:close/>
                  <a:moveTo>
                    <a:pt x="3723" y="926"/>
                  </a:moveTo>
                  <a:lnTo>
                    <a:pt x="3756" y="926"/>
                  </a:lnTo>
                  <a:lnTo>
                    <a:pt x="3756" y="895"/>
                  </a:lnTo>
                  <a:lnTo>
                    <a:pt x="3723" y="895"/>
                  </a:lnTo>
                  <a:lnTo>
                    <a:pt x="3723" y="926"/>
                  </a:lnTo>
                  <a:lnTo>
                    <a:pt x="3723" y="926"/>
                  </a:lnTo>
                  <a:close/>
                  <a:moveTo>
                    <a:pt x="3723" y="881"/>
                  </a:moveTo>
                  <a:lnTo>
                    <a:pt x="3756" y="881"/>
                  </a:lnTo>
                  <a:lnTo>
                    <a:pt x="3756" y="850"/>
                  </a:lnTo>
                  <a:lnTo>
                    <a:pt x="3723" y="850"/>
                  </a:lnTo>
                  <a:lnTo>
                    <a:pt x="3723" y="881"/>
                  </a:lnTo>
                  <a:lnTo>
                    <a:pt x="3723" y="881"/>
                  </a:lnTo>
                  <a:close/>
                  <a:moveTo>
                    <a:pt x="3723" y="1018"/>
                  </a:moveTo>
                  <a:lnTo>
                    <a:pt x="3756" y="1018"/>
                  </a:lnTo>
                  <a:lnTo>
                    <a:pt x="3756" y="985"/>
                  </a:lnTo>
                  <a:lnTo>
                    <a:pt x="3723" y="985"/>
                  </a:lnTo>
                  <a:lnTo>
                    <a:pt x="3723" y="1018"/>
                  </a:lnTo>
                  <a:lnTo>
                    <a:pt x="3723" y="1018"/>
                  </a:lnTo>
                  <a:close/>
                  <a:moveTo>
                    <a:pt x="3723" y="973"/>
                  </a:moveTo>
                  <a:lnTo>
                    <a:pt x="3756" y="973"/>
                  </a:lnTo>
                  <a:lnTo>
                    <a:pt x="3756" y="940"/>
                  </a:lnTo>
                  <a:lnTo>
                    <a:pt x="3723" y="940"/>
                  </a:lnTo>
                  <a:lnTo>
                    <a:pt x="3723" y="973"/>
                  </a:lnTo>
                  <a:lnTo>
                    <a:pt x="3723" y="973"/>
                  </a:lnTo>
                  <a:close/>
                  <a:moveTo>
                    <a:pt x="3723" y="1105"/>
                  </a:moveTo>
                  <a:lnTo>
                    <a:pt x="3756" y="1105"/>
                  </a:lnTo>
                  <a:lnTo>
                    <a:pt x="3756" y="1077"/>
                  </a:lnTo>
                  <a:lnTo>
                    <a:pt x="3723" y="1077"/>
                  </a:lnTo>
                  <a:lnTo>
                    <a:pt x="3723" y="1105"/>
                  </a:lnTo>
                  <a:lnTo>
                    <a:pt x="3723" y="1105"/>
                  </a:lnTo>
                  <a:close/>
                  <a:moveTo>
                    <a:pt x="3723" y="1061"/>
                  </a:moveTo>
                  <a:lnTo>
                    <a:pt x="3756" y="1061"/>
                  </a:lnTo>
                  <a:lnTo>
                    <a:pt x="3756" y="1032"/>
                  </a:lnTo>
                  <a:lnTo>
                    <a:pt x="3723" y="1032"/>
                  </a:lnTo>
                  <a:lnTo>
                    <a:pt x="3723" y="1061"/>
                  </a:lnTo>
                  <a:lnTo>
                    <a:pt x="3723" y="1061"/>
                  </a:lnTo>
                  <a:close/>
                  <a:moveTo>
                    <a:pt x="3723" y="1287"/>
                  </a:moveTo>
                  <a:lnTo>
                    <a:pt x="3756" y="1287"/>
                  </a:lnTo>
                  <a:lnTo>
                    <a:pt x="3756" y="1254"/>
                  </a:lnTo>
                  <a:lnTo>
                    <a:pt x="3723" y="1254"/>
                  </a:lnTo>
                  <a:lnTo>
                    <a:pt x="3723" y="1287"/>
                  </a:lnTo>
                  <a:lnTo>
                    <a:pt x="3723" y="1287"/>
                  </a:lnTo>
                  <a:close/>
                  <a:moveTo>
                    <a:pt x="3770" y="208"/>
                  </a:moveTo>
                  <a:lnTo>
                    <a:pt x="3798" y="208"/>
                  </a:lnTo>
                  <a:lnTo>
                    <a:pt x="3798" y="180"/>
                  </a:lnTo>
                  <a:lnTo>
                    <a:pt x="3770" y="180"/>
                  </a:lnTo>
                  <a:lnTo>
                    <a:pt x="3770" y="208"/>
                  </a:lnTo>
                  <a:lnTo>
                    <a:pt x="3770" y="208"/>
                  </a:lnTo>
                  <a:close/>
                  <a:moveTo>
                    <a:pt x="3770" y="165"/>
                  </a:moveTo>
                  <a:lnTo>
                    <a:pt x="3798" y="165"/>
                  </a:lnTo>
                  <a:lnTo>
                    <a:pt x="3798" y="132"/>
                  </a:lnTo>
                  <a:lnTo>
                    <a:pt x="3770" y="132"/>
                  </a:lnTo>
                  <a:lnTo>
                    <a:pt x="3770" y="165"/>
                  </a:lnTo>
                  <a:lnTo>
                    <a:pt x="3770" y="165"/>
                  </a:lnTo>
                  <a:close/>
                  <a:moveTo>
                    <a:pt x="3770" y="298"/>
                  </a:moveTo>
                  <a:lnTo>
                    <a:pt x="3798" y="298"/>
                  </a:lnTo>
                  <a:lnTo>
                    <a:pt x="3798" y="269"/>
                  </a:lnTo>
                  <a:lnTo>
                    <a:pt x="3770" y="269"/>
                  </a:lnTo>
                  <a:lnTo>
                    <a:pt x="3770" y="298"/>
                  </a:lnTo>
                  <a:lnTo>
                    <a:pt x="3770" y="298"/>
                  </a:lnTo>
                  <a:close/>
                  <a:moveTo>
                    <a:pt x="3770" y="253"/>
                  </a:moveTo>
                  <a:lnTo>
                    <a:pt x="3798" y="253"/>
                  </a:lnTo>
                  <a:lnTo>
                    <a:pt x="3798" y="224"/>
                  </a:lnTo>
                  <a:lnTo>
                    <a:pt x="3770" y="224"/>
                  </a:lnTo>
                  <a:lnTo>
                    <a:pt x="3770" y="253"/>
                  </a:lnTo>
                  <a:lnTo>
                    <a:pt x="3770" y="253"/>
                  </a:lnTo>
                  <a:close/>
                  <a:moveTo>
                    <a:pt x="3770" y="390"/>
                  </a:moveTo>
                  <a:lnTo>
                    <a:pt x="3798" y="390"/>
                  </a:lnTo>
                  <a:lnTo>
                    <a:pt x="3798" y="357"/>
                  </a:lnTo>
                  <a:lnTo>
                    <a:pt x="3770" y="357"/>
                  </a:lnTo>
                  <a:lnTo>
                    <a:pt x="3770" y="390"/>
                  </a:lnTo>
                  <a:lnTo>
                    <a:pt x="3770" y="390"/>
                  </a:lnTo>
                  <a:close/>
                  <a:moveTo>
                    <a:pt x="3770" y="343"/>
                  </a:moveTo>
                  <a:lnTo>
                    <a:pt x="3798" y="343"/>
                  </a:lnTo>
                  <a:lnTo>
                    <a:pt x="3798" y="312"/>
                  </a:lnTo>
                  <a:lnTo>
                    <a:pt x="3770" y="312"/>
                  </a:lnTo>
                  <a:lnTo>
                    <a:pt x="3770" y="343"/>
                  </a:lnTo>
                  <a:lnTo>
                    <a:pt x="3770" y="343"/>
                  </a:lnTo>
                  <a:close/>
                  <a:moveTo>
                    <a:pt x="3770" y="480"/>
                  </a:moveTo>
                  <a:lnTo>
                    <a:pt x="3798" y="480"/>
                  </a:lnTo>
                  <a:lnTo>
                    <a:pt x="3798" y="449"/>
                  </a:lnTo>
                  <a:lnTo>
                    <a:pt x="3770" y="449"/>
                  </a:lnTo>
                  <a:lnTo>
                    <a:pt x="3770" y="480"/>
                  </a:lnTo>
                  <a:lnTo>
                    <a:pt x="3770" y="480"/>
                  </a:lnTo>
                  <a:close/>
                  <a:moveTo>
                    <a:pt x="3770" y="435"/>
                  </a:moveTo>
                  <a:lnTo>
                    <a:pt x="3798" y="435"/>
                  </a:lnTo>
                  <a:lnTo>
                    <a:pt x="3798" y="402"/>
                  </a:lnTo>
                  <a:lnTo>
                    <a:pt x="3770" y="402"/>
                  </a:lnTo>
                  <a:lnTo>
                    <a:pt x="3770" y="435"/>
                  </a:lnTo>
                  <a:lnTo>
                    <a:pt x="3770" y="435"/>
                  </a:lnTo>
                  <a:close/>
                  <a:moveTo>
                    <a:pt x="3770" y="567"/>
                  </a:moveTo>
                  <a:lnTo>
                    <a:pt x="3798" y="567"/>
                  </a:lnTo>
                  <a:lnTo>
                    <a:pt x="3798" y="539"/>
                  </a:lnTo>
                  <a:lnTo>
                    <a:pt x="3770" y="539"/>
                  </a:lnTo>
                  <a:lnTo>
                    <a:pt x="3770" y="567"/>
                  </a:lnTo>
                  <a:lnTo>
                    <a:pt x="3770" y="567"/>
                  </a:lnTo>
                  <a:close/>
                  <a:moveTo>
                    <a:pt x="3770" y="522"/>
                  </a:moveTo>
                  <a:lnTo>
                    <a:pt x="3798" y="522"/>
                  </a:lnTo>
                  <a:lnTo>
                    <a:pt x="3798" y="494"/>
                  </a:lnTo>
                  <a:lnTo>
                    <a:pt x="3770" y="494"/>
                  </a:lnTo>
                  <a:lnTo>
                    <a:pt x="3770" y="522"/>
                  </a:lnTo>
                  <a:lnTo>
                    <a:pt x="3770" y="522"/>
                  </a:lnTo>
                  <a:close/>
                  <a:moveTo>
                    <a:pt x="3770" y="659"/>
                  </a:moveTo>
                  <a:lnTo>
                    <a:pt x="3798" y="659"/>
                  </a:lnTo>
                  <a:lnTo>
                    <a:pt x="3798" y="626"/>
                  </a:lnTo>
                  <a:lnTo>
                    <a:pt x="3770" y="626"/>
                  </a:lnTo>
                  <a:lnTo>
                    <a:pt x="3770" y="659"/>
                  </a:lnTo>
                  <a:lnTo>
                    <a:pt x="3770" y="659"/>
                  </a:lnTo>
                  <a:close/>
                  <a:moveTo>
                    <a:pt x="3770" y="612"/>
                  </a:moveTo>
                  <a:lnTo>
                    <a:pt x="3798" y="612"/>
                  </a:lnTo>
                  <a:lnTo>
                    <a:pt x="3798" y="581"/>
                  </a:lnTo>
                  <a:lnTo>
                    <a:pt x="3770" y="581"/>
                  </a:lnTo>
                  <a:lnTo>
                    <a:pt x="3770" y="612"/>
                  </a:lnTo>
                  <a:lnTo>
                    <a:pt x="3770" y="612"/>
                  </a:lnTo>
                  <a:close/>
                  <a:moveTo>
                    <a:pt x="3770" y="749"/>
                  </a:moveTo>
                  <a:lnTo>
                    <a:pt x="3798" y="749"/>
                  </a:lnTo>
                  <a:lnTo>
                    <a:pt x="3798" y="716"/>
                  </a:lnTo>
                  <a:lnTo>
                    <a:pt x="3770" y="716"/>
                  </a:lnTo>
                  <a:lnTo>
                    <a:pt x="3770" y="749"/>
                  </a:lnTo>
                  <a:lnTo>
                    <a:pt x="3770" y="749"/>
                  </a:lnTo>
                  <a:close/>
                  <a:moveTo>
                    <a:pt x="3770" y="704"/>
                  </a:moveTo>
                  <a:lnTo>
                    <a:pt x="3798" y="704"/>
                  </a:lnTo>
                  <a:lnTo>
                    <a:pt x="3798" y="671"/>
                  </a:lnTo>
                  <a:lnTo>
                    <a:pt x="3770" y="671"/>
                  </a:lnTo>
                  <a:lnTo>
                    <a:pt x="3770" y="704"/>
                  </a:lnTo>
                  <a:lnTo>
                    <a:pt x="3770" y="704"/>
                  </a:lnTo>
                  <a:close/>
                  <a:moveTo>
                    <a:pt x="3770" y="836"/>
                  </a:moveTo>
                  <a:lnTo>
                    <a:pt x="3798" y="836"/>
                  </a:lnTo>
                  <a:lnTo>
                    <a:pt x="3798" y="808"/>
                  </a:lnTo>
                  <a:lnTo>
                    <a:pt x="3770" y="808"/>
                  </a:lnTo>
                  <a:lnTo>
                    <a:pt x="3770" y="836"/>
                  </a:lnTo>
                  <a:lnTo>
                    <a:pt x="3770" y="836"/>
                  </a:lnTo>
                  <a:close/>
                  <a:moveTo>
                    <a:pt x="3770" y="791"/>
                  </a:moveTo>
                  <a:lnTo>
                    <a:pt x="3798" y="791"/>
                  </a:lnTo>
                  <a:lnTo>
                    <a:pt x="3798" y="763"/>
                  </a:lnTo>
                  <a:lnTo>
                    <a:pt x="3770" y="763"/>
                  </a:lnTo>
                  <a:lnTo>
                    <a:pt x="3770" y="791"/>
                  </a:lnTo>
                  <a:lnTo>
                    <a:pt x="3770" y="791"/>
                  </a:lnTo>
                  <a:close/>
                  <a:moveTo>
                    <a:pt x="3770" y="926"/>
                  </a:moveTo>
                  <a:lnTo>
                    <a:pt x="3798" y="926"/>
                  </a:lnTo>
                  <a:lnTo>
                    <a:pt x="3798" y="895"/>
                  </a:lnTo>
                  <a:lnTo>
                    <a:pt x="3770" y="895"/>
                  </a:lnTo>
                  <a:lnTo>
                    <a:pt x="3770" y="926"/>
                  </a:lnTo>
                  <a:lnTo>
                    <a:pt x="3770" y="926"/>
                  </a:lnTo>
                  <a:close/>
                  <a:moveTo>
                    <a:pt x="3770" y="881"/>
                  </a:moveTo>
                  <a:lnTo>
                    <a:pt x="3798" y="881"/>
                  </a:lnTo>
                  <a:lnTo>
                    <a:pt x="3798" y="850"/>
                  </a:lnTo>
                  <a:lnTo>
                    <a:pt x="3770" y="850"/>
                  </a:lnTo>
                  <a:lnTo>
                    <a:pt x="3770" y="881"/>
                  </a:lnTo>
                  <a:lnTo>
                    <a:pt x="3770" y="881"/>
                  </a:lnTo>
                  <a:close/>
                  <a:moveTo>
                    <a:pt x="3770" y="1018"/>
                  </a:moveTo>
                  <a:lnTo>
                    <a:pt x="3798" y="1018"/>
                  </a:lnTo>
                  <a:lnTo>
                    <a:pt x="3798" y="985"/>
                  </a:lnTo>
                  <a:lnTo>
                    <a:pt x="3770" y="985"/>
                  </a:lnTo>
                  <a:lnTo>
                    <a:pt x="3770" y="1018"/>
                  </a:lnTo>
                  <a:lnTo>
                    <a:pt x="3770" y="1018"/>
                  </a:lnTo>
                  <a:close/>
                  <a:moveTo>
                    <a:pt x="3770" y="973"/>
                  </a:moveTo>
                  <a:lnTo>
                    <a:pt x="3798" y="973"/>
                  </a:lnTo>
                  <a:lnTo>
                    <a:pt x="3798" y="940"/>
                  </a:lnTo>
                  <a:lnTo>
                    <a:pt x="3770" y="940"/>
                  </a:lnTo>
                  <a:lnTo>
                    <a:pt x="3770" y="973"/>
                  </a:lnTo>
                  <a:lnTo>
                    <a:pt x="3770" y="973"/>
                  </a:lnTo>
                  <a:close/>
                  <a:moveTo>
                    <a:pt x="3770" y="1105"/>
                  </a:moveTo>
                  <a:lnTo>
                    <a:pt x="3798" y="1105"/>
                  </a:lnTo>
                  <a:lnTo>
                    <a:pt x="3798" y="1077"/>
                  </a:lnTo>
                  <a:lnTo>
                    <a:pt x="3770" y="1077"/>
                  </a:lnTo>
                  <a:lnTo>
                    <a:pt x="3770" y="1105"/>
                  </a:lnTo>
                  <a:lnTo>
                    <a:pt x="3770" y="1105"/>
                  </a:lnTo>
                  <a:close/>
                  <a:moveTo>
                    <a:pt x="3770" y="1061"/>
                  </a:moveTo>
                  <a:lnTo>
                    <a:pt x="3798" y="1061"/>
                  </a:lnTo>
                  <a:lnTo>
                    <a:pt x="3798" y="1032"/>
                  </a:lnTo>
                  <a:lnTo>
                    <a:pt x="3770" y="1032"/>
                  </a:lnTo>
                  <a:lnTo>
                    <a:pt x="3770" y="1061"/>
                  </a:lnTo>
                  <a:lnTo>
                    <a:pt x="3770" y="1061"/>
                  </a:lnTo>
                  <a:close/>
                  <a:moveTo>
                    <a:pt x="3770" y="1195"/>
                  </a:moveTo>
                  <a:lnTo>
                    <a:pt x="3798" y="1195"/>
                  </a:lnTo>
                  <a:lnTo>
                    <a:pt x="3798" y="1165"/>
                  </a:lnTo>
                  <a:lnTo>
                    <a:pt x="3770" y="1165"/>
                  </a:lnTo>
                  <a:lnTo>
                    <a:pt x="3770" y="1195"/>
                  </a:lnTo>
                  <a:lnTo>
                    <a:pt x="3770" y="1195"/>
                  </a:lnTo>
                  <a:close/>
                  <a:moveTo>
                    <a:pt x="3770" y="1150"/>
                  </a:moveTo>
                  <a:lnTo>
                    <a:pt x="3798" y="1150"/>
                  </a:lnTo>
                  <a:lnTo>
                    <a:pt x="3798" y="1120"/>
                  </a:lnTo>
                  <a:lnTo>
                    <a:pt x="3770" y="1120"/>
                  </a:lnTo>
                  <a:lnTo>
                    <a:pt x="3770" y="1150"/>
                  </a:lnTo>
                  <a:lnTo>
                    <a:pt x="3770" y="1150"/>
                  </a:lnTo>
                  <a:close/>
                  <a:moveTo>
                    <a:pt x="3770" y="1240"/>
                  </a:moveTo>
                  <a:lnTo>
                    <a:pt x="3798" y="1240"/>
                  </a:lnTo>
                  <a:lnTo>
                    <a:pt x="3798" y="1209"/>
                  </a:lnTo>
                  <a:lnTo>
                    <a:pt x="3770" y="1209"/>
                  </a:lnTo>
                  <a:lnTo>
                    <a:pt x="3770" y="1240"/>
                  </a:lnTo>
                  <a:lnTo>
                    <a:pt x="3770" y="1240"/>
                  </a:lnTo>
                  <a:close/>
                  <a:moveTo>
                    <a:pt x="3770" y="1330"/>
                  </a:moveTo>
                  <a:lnTo>
                    <a:pt x="3798" y="1330"/>
                  </a:lnTo>
                  <a:lnTo>
                    <a:pt x="3798" y="1299"/>
                  </a:lnTo>
                  <a:lnTo>
                    <a:pt x="3770" y="1299"/>
                  </a:lnTo>
                  <a:lnTo>
                    <a:pt x="3770" y="1330"/>
                  </a:lnTo>
                  <a:lnTo>
                    <a:pt x="3770" y="1330"/>
                  </a:lnTo>
                  <a:close/>
                  <a:moveTo>
                    <a:pt x="3815" y="208"/>
                  </a:moveTo>
                  <a:lnTo>
                    <a:pt x="3843" y="208"/>
                  </a:lnTo>
                  <a:lnTo>
                    <a:pt x="3843" y="180"/>
                  </a:lnTo>
                  <a:lnTo>
                    <a:pt x="3815" y="180"/>
                  </a:lnTo>
                  <a:lnTo>
                    <a:pt x="3815" y="208"/>
                  </a:lnTo>
                  <a:lnTo>
                    <a:pt x="3815" y="208"/>
                  </a:lnTo>
                  <a:close/>
                  <a:moveTo>
                    <a:pt x="3815" y="165"/>
                  </a:moveTo>
                  <a:lnTo>
                    <a:pt x="3843" y="165"/>
                  </a:lnTo>
                  <a:lnTo>
                    <a:pt x="3843" y="132"/>
                  </a:lnTo>
                  <a:lnTo>
                    <a:pt x="3815" y="132"/>
                  </a:lnTo>
                  <a:lnTo>
                    <a:pt x="3815" y="165"/>
                  </a:lnTo>
                  <a:lnTo>
                    <a:pt x="3815" y="165"/>
                  </a:lnTo>
                  <a:close/>
                  <a:moveTo>
                    <a:pt x="3815" y="298"/>
                  </a:moveTo>
                  <a:lnTo>
                    <a:pt x="3843" y="298"/>
                  </a:lnTo>
                  <a:lnTo>
                    <a:pt x="3843" y="269"/>
                  </a:lnTo>
                  <a:lnTo>
                    <a:pt x="3815" y="269"/>
                  </a:lnTo>
                  <a:lnTo>
                    <a:pt x="3815" y="298"/>
                  </a:lnTo>
                  <a:lnTo>
                    <a:pt x="3815" y="298"/>
                  </a:lnTo>
                  <a:close/>
                  <a:moveTo>
                    <a:pt x="3815" y="253"/>
                  </a:moveTo>
                  <a:lnTo>
                    <a:pt x="3843" y="253"/>
                  </a:lnTo>
                  <a:lnTo>
                    <a:pt x="3843" y="224"/>
                  </a:lnTo>
                  <a:lnTo>
                    <a:pt x="3815" y="224"/>
                  </a:lnTo>
                  <a:lnTo>
                    <a:pt x="3815" y="253"/>
                  </a:lnTo>
                  <a:lnTo>
                    <a:pt x="3815" y="253"/>
                  </a:lnTo>
                  <a:close/>
                  <a:moveTo>
                    <a:pt x="3815" y="390"/>
                  </a:moveTo>
                  <a:lnTo>
                    <a:pt x="3843" y="390"/>
                  </a:lnTo>
                  <a:lnTo>
                    <a:pt x="3843" y="357"/>
                  </a:lnTo>
                  <a:lnTo>
                    <a:pt x="3815" y="357"/>
                  </a:lnTo>
                  <a:lnTo>
                    <a:pt x="3815" y="390"/>
                  </a:lnTo>
                  <a:lnTo>
                    <a:pt x="3815" y="390"/>
                  </a:lnTo>
                  <a:close/>
                  <a:moveTo>
                    <a:pt x="3815" y="343"/>
                  </a:moveTo>
                  <a:lnTo>
                    <a:pt x="3843" y="343"/>
                  </a:lnTo>
                  <a:lnTo>
                    <a:pt x="3843" y="312"/>
                  </a:lnTo>
                  <a:lnTo>
                    <a:pt x="3815" y="312"/>
                  </a:lnTo>
                  <a:lnTo>
                    <a:pt x="3815" y="343"/>
                  </a:lnTo>
                  <a:lnTo>
                    <a:pt x="3815" y="343"/>
                  </a:lnTo>
                  <a:close/>
                  <a:moveTo>
                    <a:pt x="3815" y="480"/>
                  </a:moveTo>
                  <a:lnTo>
                    <a:pt x="3843" y="480"/>
                  </a:lnTo>
                  <a:lnTo>
                    <a:pt x="3843" y="449"/>
                  </a:lnTo>
                  <a:lnTo>
                    <a:pt x="3815" y="449"/>
                  </a:lnTo>
                  <a:lnTo>
                    <a:pt x="3815" y="480"/>
                  </a:lnTo>
                  <a:lnTo>
                    <a:pt x="3815" y="480"/>
                  </a:lnTo>
                  <a:close/>
                  <a:moveTo>
                    <a:pt x="3815" y="435"/>
                  </a:moveTo>
                  <a:lnTo>
                    <a:pt x="3843" y="435"/>
                  </a:lnTo>
                  <a:lnTo>
                    <a:pt x="3843" y="402"/>
                  </a:lnTo>
                  <a:lnTo>
                    <a:pt x="3815" y="402"/>
                  </a:lnTo>
                  <a:lnTo>
                    <a:pt x="3815" y="435"/>
                  </a:lnTo>
                  <a:lnTo>
                    <a:pt x="3815" y="435"/>
                  </a:lnTo>
                  <a:close/>
                  <a:moveTo>
                    <a:pt x="3815" y="567"/>
                  </a:moveTo>
                  <a:lnTo>
                    <a:pt x="3843" y="567"/>
                  </a:lnTo>
                  <a:lnTo>
                    <a:pt x="3843" y="539"/>
                  </a:lnTo>
                  <a:lnTo>
                    <a:pt x="3815" y="539"/>
                  </a:lnTo>
                  <a:lnTo>
                    <a:pt x="3815" y="567"/>
                  </a:lnTo>
                  <a:lnTo>
                    <a:pt x="3815" y="567"/>
                  </a:lnTo>
                  <a:close/>
                  <a:moveTo>
                    <a:pt x="3815" y="522"/>
                  </a:moveTo>
                  <a:lnTo>
                    <a:pt x="3843" y="522"/>
                  </a:lnTo>
                  <a:lnTo>
                    <a:pt x="3843" y="494"/>
                  </a:lnTo>
                  <a:lnTo>
                    <a:pt x="3815" y="494"/>
                  </a:lnTo>
                  <a:lnTo>
                    <a:pt x="3815" y="522"/>
                  </a:lnTo>
                  <a:lnTo>
                    <a:pt x="3815" y="522"/>
                  </a:lnTo>
                  <a:close/>
                  <a:moveTo>
                    <a:pt x="3815" y="659"/>
                  </a:moveTo>
                  <a:lnTo>
                    <a:pt x="3843" y="659"/>
                  </a:lnTo>
                  <a:lnTo>
                    <a:pt x="3843" y="626"/>
                  </a:lnTo>
                  <a:lnTo>
                    <a:pt x="3815" y="626"/>
                  </a:lnTo>
                  <a:lnTo>
                    <a:pt x="3815" y="659"/>
                  </a:lnTo>
                  <a:lnTo>
                    <a:pt x="3815" y="659"/>
                  </a:lnTo>
                  <a:close/>
                  <a:moveTo>
                    <a:pt x="3815" y="612"/>
                  </a:moveTo>
                  <a:lnTo>
                    <a:pt x="3843" y="612"/>
                  </a:lnTo>
                  <a:lnTo>
                    <a:pt x="3843" y="581"/>
                  </a:lnTo>
                  <a:lnTo>
                    <a:pt x="3815" y="581"/>
                  </a:lnTo>
                  <a:lnTo>
                    <a:pt x="3815" y="612"/>
                  </a:lnTo>
                  <a:lnTo>
                    <a:pt x="3815" y="612"/>
                  </a:lnTo>
                  <a:close/>
                  <a:moveTo>
                    <a:pt x="3815" y="749"/>
                  </a:moveTo>
                  <a:lnTo>
                    <a:pt x="3843" y="749"/>
                  </a:lnTo>
                  <a:lnTo>
                    <a:pt x="3843" y="716"/>
                  </a:lnTo>
                  <a:lnTo>
                    <a:pt x="3815" y="716"/>
                  </a:lnTo>
                  <a:lnTo>
                    <a:pt x="3815" y="749"/>
                  </a:lnTo>
                  <a:lnTo>
                    <a:pt x="3815" y="749"/>
                  </a:lnTo>
                  <a:close/>
                  <a:moveTo>
                    <a:pt x="3815" y="704"/>
                  </a:moveTo>
                  <a:lnTo>
                    <a:pt x="3843" y="704"/>
                  </a:lnTo>
                  <a:lnTo>
                    <a:pt x="3843" y="671"/>
                  </a:lnTo>
                  <a:lnTo>
                    <a:pt x="3815" y="671"/>
                  </a:lnTo>
                  <a:lnTo>
                    <a:pt x="3815" y="704"/>
                  </a:lnTo>
                  <a:lnTo>
                    <a:pt x="3815" y="704"/>
                  </a:lnTo>
                  <a:close/>
                  <a:moveTo>
                    <a:pt x="3815" y="836"/>
                  </a:moveTo>
                  <a:lnTo>
                    <a:pt x="3843" y="836"/>
                  </a:lnTo>
                  <a:lnTo>
                    <a:pt x="3843" y="808"/>
                  </a:lnTo>
                  <a:lnTo>
                    <a:pt x="3815" y="808"/>
                  </a:lnTo>
                  <a:lnTo>
                    <a:pt x="3815" y="836"/>
                  </a:lnTo>
                  <a:lnTo>
                    <a:pt x="3815" y="836"/>
                  </a:lnTo>
                  <a:close/>
                  <a:moveTo>
                    <a:pt x="3815" y="791"/>
                  </a:moveTo>
                  <a:lnTo>
                    <a:pt x="3843" y="791"/>
                  </a:lnTo>
                  <a:lnTo>
                    <a:pt x="3843" y="763"/>
                  </a:lnTo>
                  <a:lnTo>
                    <a:pt x="3815" y="763"/>
                  </a:lnTo>
                  <a:lnTo>
                    <a:pt x="3815" y="791"/>
                  </a:lnTo>
                  <a:lnTo>
                    <a:pt x="3815" y="791"/>
                  </a:lnTo>
                  <a:close/>
                  <a:moveTo>
                    <a:pt x="3815" y="926"/>
                  </a:moveTo>
                  <a:lnTo>
                    <a:pt x="3843" y="926"/>
                  </a:lnTo>
                  <a:lnTo>
                    <a:pt x="3843" y="895"/>
                  </a:lnTo>
                  <a:lnTo>
                    <a:pt x="3815" y="895"/>
                  </a:lnTo>
                  <a:lnTo>
                    <a:pt x="3815" y="926"/>
                  </a:lnTo>
                  <a:lnTo>
                    <a:pt x="3815" y="926"/>
                  </a:lnTo>
                  <a:close/>
                  <a:moveTo>
                    <a:pt x="3815" y="881"/>
                  </a:moveTo>
                  <a:lnTo>
                    <a:pt x="3843" y="881"/>
                  </a:lnTo>
                  <a:lnTo>
                    <a:pt x="3843" y="850"/>
                  </a:lnTo>
                  <a:lnTo>
                    <a:pt x="3815" y="850"/>
                  </a:lnTo>
                  <a:lnTo>
                    <a:pt x="3815" y="881"/>
                  </a:lnTo>
                  <a:lnTo>
                    <a:pt x="3815" y="881"/>
                  </a:lnTo>
                  <a:close/>
                  <a:moveTo>
                    <a:pt x="3815" y="1018"/>
                  </a:moveTo>
                  <a:lnTo>
                    <a:pt x="3843" y="1018"/>
                  </a:lnTo>
                  <a:lnTo>
                    <a:pt x="3843" y="985"/>
                  </a:lnTo>
                  <a:lnTo>
                    <a:pt x="3815" y="985"/>
                  </a:lnTo>
                  <a:lnTo>
                    <a:pt x="3815" y="1018"/>
                  </a:lnTo>
                  <a:lnTo>
                    <a:pt x="3815" y="1018"/>
                  </a:lnTo>
                  <a:close/>
                  <a:moveTo>
                    <a:pt x="3815" y="973"/>
                  </a:moveTo>
                  <a:lnTo>
                    <a:pt x="3843" y="973"/>
                  </a:lnTo>
                  <a:lnTo>
                    <a:pt x="3843" y="940"/>
                  </a:lnTo>
                  <a:lnTo>
                    <a:pt x="3815" y="940"/>
                  </a:lnTo>
                  <a:lnTo>
                    <a:pt x="3815" y="973"/>
                  </a:lnTo>
                  <a:lnTo>
                    <a:pt x="3815" y="973"/>
                  </a:lnTo>
                  <a:close/>
                  <a:moveTo>
                    <a:pt x="3815" y="1105"/>
                  </a:moveTo>
                  <a:lnTo>
                    <a:pt x="3843" y="1105"/>
                  </a:lnTo>
                  <a:lnTo>
                    <a:pt x="3843" y="1077"/>
                  </a:lnTo>
                  <a:lnTo>
                    <a:pt x="3815" y="1077"/>
                  </a:lnTo>
                  <a:lnTo>
                    <a:pt x="3815" y="1105"/>
                  </a:lnTo>
                  <a:lnTo>
                    <a:pt x="3815" y="1105"/>
                  </a:lnTo>
                  <a:close/>
                  <a:moveTo>
                    <a:pt x="3815" y="1061"/>
                  </a:moveTo>
                  <a:lnTo>
                    <a:pt x="3843" y="1061"/>
                  </a:lnTo>
                  <a:lnTo>
                    <a:pt x="3843" y="1032"/>
                  </a:lnTo>
                  <a:lnTo>
                    <a:pt x="3815" y="1032"/>
                  </a:lnTo>
                  <a:lnTo>
                    <a:pt x="3815" y="1061"/>
                  </a:lnTo>
                  <a:lnTo>
                    <a:pt x="3815" y="1061"/>
                  </a:lnTo>
                  <a:close/>
                  <a:moveTo>
                    <a:pt x="3815" y="1150"/>
                  </a:moveTo>
                  <a:lnTo>
                    <a:pt x="3843" y="1150"/>
                  </a:lnTo>
                  <a:lnTo>
                    <a:pt x="3843" y="1120"/>
                  </a:lnTo>
                  <a:lnTo>
                    <a:pt x="3815" y="1120"/>
                  </a:lnTo>
                  <a:lnTo>
                    <a:pt x="3815" y="1150"/>
                  </a:lnTo>
                  <a:lnTo>
                    <a:pt x="3815" y="1150"/>
                  </a:lnTo>
                  <a:close/>
                  <a:moveTo>
                    <a:pt x="3815" y="1287"/>
                  </a:moveTo>
                  <a:lnTo>
                    <a:pt x="3843" y="1287"/>
                  </a:lnTo>
                  <a:lnTo>
                    <a:pt x="3843" y="1254"/>
                  </a:lnTo>
                  <a:lnTo>
                    <a:pt x="3815" y="1254"/>
                  </a:lnTo>
                  <a:lnTo>
                    <a:pt x="3815" y="1287"/>
                  </a:lnTo>
                  <a:lnTo>
                    <a:pt x="3815" y="1287"/>
                  </a:lnTo>
                  <a:close/>
                  <a:moveTo>
                    <a:pt x="3815" y="1375"/>
                  </a:moveTo>
                  <a:lnTo>
                    <a:pt x="3843" y="1375"/>
                  </a:lnTo>
                  <a:lnTo>
                    <a:pt x="3843" y="1346"/>
                  </a:lnTo>
                  <a:lnTo>
                    <a:pt x="3815" y="1346"/>
                  </a:lnTo>
                  <a:lnTo>
                    <a:pt x="3815" y="1375"/>
                  </a:lnTo>
                  <a:lnTo>
                    <a:pt x="3815" y="1375"/>
                  </a:lnTo>
                  <a:close/>
                  <a:moveTo>
                    <a:pt x="3815" y="1420"/>
                  </a:moveTo>
                  <a:lnTo>
                    <a:pt x="3843" y="1420"/>
                  </a:lnTo>
                  <a:lnTo>
                    <a:pt x="3843" y="1389"/>
                  </a:lnTo>
                  <a:lnTo>
                    <a:pt x="3815" y="1389"/>
                  </a:lnTo>
                  <a:lnTo>
                    <a:pt x="3815" y="1420"/>
                  </a:lnTo>
                  <a:lnTo>
                    <a:pt x="3815" y="1420"/>
                  </a:lnTo>
                  <a:close/>
                  <a:moveTo>
                    <a:pt x="3857" y="208"/>
                  </a:moveTo>
                  <a:lnTo>
                    <a:pt x="3888" y="208"/>
                  </a:lnTo>
                  <a:lnTo>
                    <a:pt x="3888" y="180"/>
                  </a:lnTo>
                  <a:lnTo>
                    <a:pt x="3857" y="180"/>
                  </a:lnTo>
                  <a:lnTo>
                    <a:pt x="3857" y="208"/>
                  </a:lnTo>
                  <a:lnTo>
                    <a:pt x="3857" y="208"/>
                  </a:lnTo>
                  <a:close/>
                  <a:moveTo>
                    <a:pt x="3857" y="120"/>
                  </a:moveTo>
                  <a:lnTo>
                    <a:pt x="3888" y="120"/>
                  </a:lnTo>
                  <a:lnTo>
                    <a:pt x="3888" y="87"/>
                  </a:lnTo>
                  <a:lnTo>
                    <a:pt x="3857" y="87"/>
                  </a:lnTo>
                  <a:lnTo>
                    <a:pt x="3857" y="120"/>
                  </a:lnTo>
                  <a:lnTo>
                    <a:pt x="3857" y="120"/>
                  </a:lnTo>
                  <a:close/>
                  <a:moveTo>
                    <a:pt x="3857" y="165"/>
                  </a:moveTo>
                  <a:lnTo>
                    <a:pt x="3888" y="165"/>
                  </a:lnTo>
                  <a:lnTo>
                    <a:pt x="3888" y="132"/>
                  </a:lnTo>
                  <a:lnTo>
                    <a:pt x="3857" y="132"/>
                  </a:lnTo>
                  <a:lnTo>
                    <a:pt x="3857" y="165"/>
                  </a:lnTo>
                  <a:lnTo>
                    <a:pt x="3857" y="165"/>
                  </a:lnTo>
                  <a:close/>
                  <a:moveTo>
                    <a:pt x="3857" y="298"/>
                  </a:moveTo>
                  <a:lnTo>
                    <a:pt x="3888" y="298"/>
                  </a:lnTo>
                  <a:lnTo>
                    <a:pt x="3888" y="269"/>
                  </a:lnTo>
                  <a:lnTo>
                    <a:pt x="3857" y="269"/>
                  </a:lnTo>
                  <a:lnTo>
                    <a:pt x="3857" y="298"/>
                  </a:lnTo>
                  <a:lnTo>
                    <a:pt x="3857" y="298"/>
                  </a:lnTo>
                  <a:close/>
                  <a:moveTo>
                    <a:pt x="3857" y="253"/>
                  </a:moveTo>
                  <a:lnTo>
                    <a:pt x="3888" y="253"/>
                  </a:lnTo>
                  <a:lnTo>
                    <a:pt x="3888" y="224"/>
                  </a:lnTo>
                  <a:lnTo>
                    <a:pt x="3857" y="224"/>
                  </a:lnTo>
                  <a:lnTo>
                    <a:pt x="3857" y="253"/>
                  </a:lnTo>
                  <a:lnTo>
                    <a:pt x="3857" y="253"/>
                  </a:lnTo>
                  <a:close/>
                  <a:moveTo>
                    <a:pt x="3857" y="390"/>
                  </a:moveTo>
                  <a:lnTo>
                    <a:pt x="3888" y="390"/>
                  </a:lnTo>
                  <a:lnTo>
                    <a:pt x="3888" y="357"/>
                  </a:lnTo>
                  <a:lnTo>
                    <a:pt x="3857" y="357"/>
                  </a:lnTo>
                  <a:lnTo>
                    <a:pt x="3857" y="390"/>
                  </a:lnTo>
                  <a:lnTo>
                    <a:pt x="3857" y="390"/>
                  </a:lnTo>
                  <a:close/>
                  <a:moveTo>
                    <a:pt x="3857" y="343"/>
                  </a:moveTo>
                  <a:lnTo>
                    <a:pt x="3888" y="343"/>
                  </a:lnTo>
                  <a:lnTo>
                    <a:pt x="3888" y="312"/>
                  </a:lnTo>
                  <a:lnTo>
                    <a:pt x="3857" y="312"/>
                  </a:lnTo>
                  <a:lnTo>
                    <a:pt x="3857" y="343"/>
                  </a:lnTo>
                  <a:lnTo>
                    <a:pt x="3857" y="343"/>
                  </a:lnTo>
                  <a:close/>
                  <a:moveTo>
                    <a:pt x="3857" y="480"/>
                  </a:moveTo>
                  <a:lnTo>
                    <a:pt x="3888" y="480"/>
                  </a:lnTo>
                  <a:lnTo>
                    <a:pt x="3888" y="449"/>
                  </a:lnTo>
                  <a:lnTo>
                    <a:pt x="3857" y="449"/>
                  </a:lnTo>
                  <a:lnTo>
                    <a:pt x="3857" y="480"/>
                  </a:lnTo>
                  <a:lnTo>
                    <a:pt x="3857" y="480"/>
                  </a:lnTo>
                  <a:close/>
                  <a:moveTo>
                    <a:pt x="3857" y="435"/>
                  </a:moveTo>
                  <a:lnTo>
                    <a:pt x="3888" y="435"/>
                  </a:lnTo>
                  <a:lnTo>
                    <a:pt x="3888" y="402"/>
                  </a:lnTo>
                  <a:lnTo>
                    <a:pt x="3857" y="402"/>
                  </a:lnTo>
                  <a:lnTo>
                    <a:pt x="3857" y="435"/>
                  </a:lnTo>
                  <a:lnTo>
                    <a:pt x="3857" y="435"/>
                  </a:lnTo>
                  <a:close/>
                  <a:moveTo>
                    <a:pt x="3857" y="567"/>
                  </a:moveTo>
                  <a:lnTo>
                    <a:pt x="3888" y="567"/>
                  </a:lnTo>
                  <a:lnTo>
                    <a:pt x="3888" y="539"/>
                  </a:lnTo>
                  <a:lnTo>
                    <a:pt x="3857" y="539"/>
                  </a:lnTo>
                  <a:lnTo>
                    <a:pt x="3857" y="567"/>
                  </a:lnTo>
                  <a:lnTo>
                    <a:pt x="3857" y="567"/>
                  </a:lnTo>
                  <a:close/>
                  <a:moveTo>
                    <a:pt x="3857" y="522"/>
                  </a:moveTo>
                  <a:lnTo>
                    <a:pt x="3888" y="522"/>
                  </a:lnTo>
                  <a:lnTo>
                    <a:pt x="3888" y="494"/>
                  </a:lnTo>
                  <a:lnTo>
                    <a:pt x="3857" y="494"/>
                  </a:lnTo>
                  <a:lnTo>
                    <a:pt x="3857" y="522"/>
                  </a:lnTo>
                  <a:lnTo>
                    <a:pt x="3857" y="522"/>
                  </a:lnTo>
                  <a:close/>
                  <a:moveTo>
                    <a:pt x="3857" y="659"/>
                  </a:moveTo>
                  <a:lnTo>
                    <a:pt x="3888" y="659"/>
                  </a:lnTo>
                  <a:lnTo>
                    <a:pt x="3888" y="626"/>
                  </a:lnTo>
                  <a:lnTo>
                    <a:pt x="3857" y="626"/>
                  </a:lnTo>
                  <a:lnTo>
                    <a:pt x="3857" y="659"/>
                  </a:lnTo>
                  <a:lnTo>
                    <a:pt x="3857" y="659"/>
                  </a:lnTo>
                  <a:close/>
                  <a:moveTo>
                    <a:pt x="3857" y="612"/>
                  </a:moveTo>
                  <a:lnTo>
                    <a:pt x="3888" y="612"/>
                  </a:lnTo>
                  <a:lnTo>
                    <a:pt x="3888" y="581"/>
                  </a:lnTo>
                  <a:lnTo>
                    <a:pt x="3857" y="581"/>
                  </a:lnTo>
                  <a:lnTo>
                    <a:pt x="3857" y="612"/>
                  </a:lnTo>
                  <a:lnTo>
                    <a:pt x="3857" y="612"/>
                  </a:lnTo>
                  <a:close/>
                  <a:moveTo>
                    <a:pt x="3857" y="749"/>
                  </a:moveTo>
                  <a:lnTo>
                    <a:pt x="3888" y="749"/>
                  </a:lnTo>
                  <a:lnTo>
                    <a:pt x="3888" y="716"/>
                  </a:lnTo>
                  <a:lnTo>
                    <a:pt x="3857" y="716"/>
                  </a:lnTo>
                  <a:lnTo>
                    <a:pt x="3857" y="749"/>
                  </a:lnTo>
                  <a:lnTo>
                    <a:pt x="3857" y="749"/>
                  </a:lnTo>
                  <a:close/>
                  <a:moveTo>
                    <a:pt x="3857" y="704"/>
                  </a:moveTo>
                  <a:lnTo>
                    <a:pt x="3888" y="704"/>
                  </a:lnTo>
                  <a:lnTo>
                    <a:pt x="3888" y="671"/>
                  </a:lnTo>
                  <a:lnTo>
                    <a:pt x="3857" y="671"/>
                  </a:lnTo>
                  <a:lnTo>
                    <a:pt x="3857" y="704"/>
                  </a:lnTo>
                  <a:lnTo>
                    <a:pt x="3857" y="704"/>
                  </a:lnTo>
                  <a:close/>
                  <a:moveTo>
                    <a:pt x="3857" y="836"/>
                  </a:moveTo>
                  <a:lnTo>
                    <a:pt x="3888" y="836"/>
                  </a:lnTo>
                  <a:lnTo>
                    <a:pt x="3888" y="808"/>
                  </a:lnTo>
                  <a:lnTo>
                    <a:pt x="3857" y="808"/>
                  </a:lnTo>
                  <a:lnTo>
                    <a:pt x="3857" y="836"/>
                  </a:lnTo>
                  <a:lnTo>
                    <a:pt x="3857" y="836"/>
                  </a:lnTo>
                  <a:close/>
                  <a:moveTo>
                    <a:pt x="3857" y="791"/>
                  </a:moveTo>
                  <a:lnTo>
                    <a:pt x="3888" y="791"/>
                  </a:lnTo>
                  <a:lnTo>
                    <a:pt x="3888" y="763"/>
                  </a:lnTo>
                  <a:lnTo>
                    <a:pt x="3857" y="763"/>
                  </a:lnTo>
                  <a:lnTo>
                    <a:pt x="3857" y="791"/>
                  </a:lnTo>
                  <a:lnTo>
                    <a:pt x="3857" y="791"/>
                  </a:lnTo>
                  <a:close/>
                  <a:moveTo>
                    <a:pt x="3857" y="926"/>
                  </a:moveTo>
                  <a:lnTo>
                    <a:pt x="3888" y="926"/>
                  </a:lnTo>
                  <a:lnTo>
                    <a:pt x="3888" y="895"/>
                  </a:lnTo>
                  <a:lnTo>
                    <a:pt x="3857" y="895"/>
                  </a:lnTo>
                  <a:lnTo>
                    <a:pt x="3857" y="926"/>
                  </a:lnTo>
                  <a:lnTo>
                    <a:pt x="3857" y="926"/>
                  </a:lnTo>
                  <a:close/>
                  <a:moveTo>
                    <a:pt x="3857" y="881"/>
                  </a:moveTo>
                  <a:lnTo>
                    <a:pt x="3888" y="881"/>
                  </a:lnTo>
                  <a:lnTo>
                    <a:pt x="3888" y="850"/>
                  </a:lnTo>
                  <a:lnTo>
                    <a:pt x="3857" y="850"/>
                  </a:lnTo>
                  <a:lnTo>
                    <a:pt x="3857" y="881"/>
                  </a:lnTo>
                  <a:lnTo>
                    <a:pt x="3857" y="881"/>
                  </a:lnTo>
                  <a:close/>
                  <a:moveTo>
                    <a:pt x="3857" y="1018"/>
                  </a:moveTo>
                  <a:lnTo>
                    <a:pt x="3888" y="1018"/>
                  </a:lnTo>
                  <a:lnTo>
                    <a:pt x="3888" y="985"/>
                  </a:lnTo>
                  <a:lnTo>
                    <a:pt x="3857" y="985"/>
                  </a:lnTo>
                  <a:lnTo>
                    <a:pt x="3857" y="1018"/>
                  </a:lnTo>
                  <a:lnTo>
                    <a:pt x="3857" y="1018"/>
                  </a:lnTo>
                  <a:close/>
                  <a:moveTo>
                    <a:pt x="3857" y="973"/>
                  </a:moveTo>
                  <a:lnTo>
                    <a:pt x="3888" y="973"/>
                  </a:lnTo>
                  <a:lnTo>
                    <a:pt x="3888" y="940"/>
                  </a:lnTo>
                  <a:lnTo>
                    <a:pt x="3857" y="940"/>
                  </a:lnTo>
                  <a:lnTo>
                    <a:pt x="3857" y="973"/>
                  </a:lnTo>
                  <a:lnTo>
                    <a:pt x="3857" y="973"/>
                  </a:lnTo>
                  <a:close/>
                  <a:moveTo>
                    <a:pt x="3857" y="1105"/>
                  </a:moveTo>
                  <a:lnTo>
                    <a:pt x="3888" y="1105"/>
                  </a:lnTo>
                  <a:lnTo>
                    <a:pt x="3888" y="1077"/>
                  </a:lnTo>
                  <a:lnTo>
                    <a:pt x="3857" y="1077"/>
                  </a:lnTo>
                  <a:lnTo>
                    <a:pt x="3857" y="1105"/>
                  </a:lnTo>
                  <a:lnTo>
                    <a:pt x="3857" y="1105"/>
                  </a:lnTo>
                  <a:close/>
                  <a:moveTo>
                    <a:pt x="3857" y="1061"/>
                  </a:moveTo>
                  <a:lnTo>
                    <a:pt x="3888" y="1061"/>
                  </a:lnTo>
                  <a:lnTo>
                    <a:pt x="3888" y="1032"/>
                  </a:lnTo>
                  <a:lnTo>
                    <a:pt x="3857" y="1032"/>
                  </a:lnTo>
                  <a:lnTo>
                    <a:pt x="3857" y="1061"/>
                  </a:lnTo>
                  <a:lnTo>
                    <a:pt x="3857" y="1061"/>
                  </a:lnTo>
                  <a:close/>
                  <a:moveTo>
                    <a:pt x="3857" y="1195"/>
                  </a:moveTo>
                  <a:lnTo>
                    <a:pt x="3888" y="1195"/>
                  </a:lnTo>
                  <a:lnTo>
                    <a:pt x="3888" y="1165"/>
                  </a:lnTo>
                  <a:lnTo>
                    <a:pt x="3857" y="1165"/>
                  </a:lnTo>
                  <a:lnTo>
                    <a:pt x="3857" y="1195"/>
                  </a:lnTo>
                  <a:lnTo>
                    <a:pt x="3857" y="1195"/>
                  </a:lnTo>
                  <a:close/>
                  <a:moveTo>
                    <a:pt x="3857" y="1150"/>
                  </a:moveTo>
                  <a:lnTo>
                    <a:pt x="3888" y="1150"/>
                  </a:lnTo>
                  <a:lnTo>
                    <a:pt x="3888" y="1120"/>
                  </a:lnTo>
                  <a:lnTo>
                    <a:pt x="3857" y="1120"/>
                  </a:lnTo>
                  <a:lnTo>
                    <a:pt x="3857" y="1150"/>
                  </a:lnTo>
                  <a:lnTo>
                    <a:pt x="3857" y="1150"/>
                  </a:lnTo>
                  <a:close/>
                  <a:moveTo>
                    <a:pt x="3857" y="1330"/>
                  </a:moveTo>
                  <a:lnTo>
                    <a:pt x="3888" y="1330"/>
                  </a:lnTo>
                  <a:lnTo>
                    <a:pt x="3888" y="1299"/>
                  </a:lnTo>
                  <a:lnTo>
                    <a:pt x="3857" y="1299"/>
                  </a:lnTo>
                  <a:lnTo>
                    <a:pt x="3857" y="1330"/>
                  </a:lnTo>
                  <a:lnTo>
                    <a:pt x="3857" y="1330"/>
                  </a:lnTo>
                  <a:close/>
                  <a:moveTo>
                    <a:pt x="3857" y="1420"/>
                  </a:moveTo>
                  <a:lnTo>
                    <a:pt x="3888" y="1420"/>
                  </a:lnTo>
                  <a:lnTo>
                    <a:pt x="3888" y="1389"/>
                  </a:lnTo>
                  <a:lnTo>
                    <a:pt x="3857" y="1389"/>
                  </a:lnTo>
                  <a:lnTo>
                    <a:pt x="3857" y="1420"/>
                  </a:lnTo>
                  <a:lnTo>
                    <a:pt x="3857" y="1420"/>
                  </a:lnTo>
                  <a:close/>
                  <a:moveTo>
                    <a:pt x="3857" y="1465"/>
                  </a:moveTo>
                  <a:lnTo>
                    <a:pt x="3888" y="1465"/>
                  </a:lnTo>
                  <a:lnTo>
                    <a:pt x="3888" y="1434"/>
                  </a:lnTo>
                  <a:lnTo>
                    <a:pt x="3857" y="1434"/>
                  </a:lnTo>
                  <a:lnTo>
                    <a:pt x="3857" y="1465"/>
                  </a:lnTo>
                  <a:lnTo>
                    <a:pt x="3857" y="1465"/>
                  </a:lnTo>
                  <a:close/>
                  <a:moveTo>
                    <a:pt x="3902" y="208"/>
                  </a:moveTo>
                  <a:lnTo>
                    <a:pt x="3933" y="208"/>
                  </a:lnTo>
                  <a:lnTo>
                    <a:pt x="3933" y="180"/>
                  </a:lnTo>
                  <a:lnTo>
                    <a:pt x="3902" y="180"/>
                  </a:lnTo>
                  <a:lnTo>
                    <a:pt x="3902" y="208"/>
                  </a:lnTo>
                  <a:lnTo>
                    <a:pt x="3902" y="208"/>
                  </a:lnTo>
                  <a:close/>
                  <a:moveTo>
                    <a:pt x="3902" y="165"/>
                  </a:moveTo>
                  <a:lnTo>
                    <a:pt x="3933" y="165"/>
                  </a:lnTo>
                  <a:lnTo>
                    <a:pt x="3933" y="132"/>
                  </a:lnTo>
                  <a:lnTo>
                    <a:pt x="3902" y="132"/>
                  </a:lnTo>
                  <a:lnTo>
                    <a:pt x="3902" y="165"/>
                  </a:lnTo>
                  <a:lnTo>
                    <a:pt x="3902" y="165"/>
                  </a:lnTo>
                  <a:close/>
                  <a:moveTo>
                    <a:pt x="3902" y="298"/>
                  </a:moveTo>
                  <a:lnTo>
                    <a:pt x="3933" y="298"/>
                  </a:lnTo>
                  <a:lnTo>
                    <a:pt x="3933" y="269"/>
                  </a:lnTo>
                  <a:lnTo>
                    <a:pt x="3902" y="269"/>
                  </a:lnTo>
                  <a:lnTo>
                    <a:pt x="3902" y="298"/>
                  </a:lnTo>
                  <a:lnTo>
                    <a:pt x="3902" y="298"/>
                  </a:lnTo>
                  <a:close/>
                  <a:moveTo>
                    <a:pt x="3902" y="253"/>
                  </a:moveTo>
                  <a:lnTo>
                    <a:pt x="3933" y="253"/>
                  </a:lnTo>
                  <a:lnTo>
                    <a:pt x="3933" y="224"/>
                  </a:lnTo>
                  <a:lnTo>
                    <a:pt x="3902" y="224"/>
                  </a:lnTo>
                  <a:lnTo>
                    <a:pt x="3902" y="253"/>
                  </a:lnTo>
                  <a:lnTo>
                    <a:pt x="3902" y="253"/>
                  </a:lnTo>
                  <a:close/>
                  <a:moveTo>
                    <a:pt x="3902" y="390"/>
                  </a:moveTo>
                  <a:lnTo>
                    <a:pt x="3933" y="390"/>
                  </a:lnTo>
                  <a:lnTo>
                    <a:pt x="3933" y="357"/>
                  </a:lnTo>
                  <a:lnTo>
                    <a:pt x="3902" y="357"/>
                  </a:lnTo>
                  <a:lnTo>
                    <a:pt x="3902" y="390"/>
                  </a:lnTo>
                  <a:lnTo>
                    <a:pt x="3902" y="390"/>
                  </a:lnTo>
                  <a:close/>
                  <a:moveTo>
                    <a:pt x="3902" y="343"/>
                  </a:moveTo>
                  <a:lnTo>
                    <a:pt x="3933" y="343"/>
                  </a:lnTo>
                  <a:lnTo>
                    <a:pt x="3933" y="312"/>
                  </a:lnTo>
                  <a:lnTo>
                    <a:pt x="3902" y="312"/>
                  </a:lnTo>
                  <a:lnTo>
                    <a:pt x="3902" y="343"/>
                  </a:lnTo>
                  <a:lnTo>
                    <a:pt x="3902" y="343"/>
                  </a:lnTo>
                  <a:close/>
                  <a:moveTo>
                    <a:pt x="3902" y="480"/>
                  </a:moveTo>
                  <a:lnTo>
                    <a:pt x="3933" y="480"/>
                  </a:lnTo>
                  <a:lnTo>
                    <a:pt x="3933" y="449"/>
                  </a:lnTo>
                  <a:lnTo>
                    <a:pt x="3902" y="449"/>
                  </a:lnTo>
                  <a:lnTo>
                    <a:pt x="3902" y="480"/>
                  </a:lnTo>
                  <a:lnTo>
                    <a:pt x="3902" y="480"/>
                  </a:lnTo>
                  <a:close/>
                  <a:moveTo>
                    <a:pt x="3902" y="435"/>
                  </a:moveTo>
                  <a:lnTo>
                    <a:pt x="3933" y="435"/>
                  </a:lnTo>
                  <a:lnTo>
                    <a:pt x="3933" y="402"/>
                  </a:lnTo>
                  <a:lnTo>
                    <a:pt x="3902" y="402"/>
                  </a:lnTo>
                  <a:lnTo>
                    <a:pt x="3902" y="435"/>
                  </a:lnTo>
                  <a:lnTo>
                    <a:pt x="3902" y="435"/>
                  </a:lnTo>
                  <a:close/>
                  <a:moveTo>
                    <a:pt x="3902" y="567"/>
                  </a:moveTo>
                  <a:lnTo>
                    <a:pt x="3933" y="567"/>
                  </a:lnTo>
                  <a:lnTo>
                    <a:pt x="3933" y="539"/>
                  </a:lnTo>
                  <a:lnTo>
                    <a:pt x="3902" y="539"/>
                  </a:lnTo>
                  <a:lnTo>
                    <a:pt x="3902" y="567"/>
                  </a:lnTo>
                  <a:lnTo>
                    <a:pt x="3902" y="567"/>
                  </a:lnTo>
                  <a:close/>
                  <a:moveTo>
                    <a:pt x="3902" y="522"/>
                  </a:moveTo>
                  <a:lnTo>
                    <a:pt x="3933" y="522"/>
                  </a:lnTo>
                  <a:lnTo>
                    <a:pt x="3933" y="494"/>
                  </a:lnTo>
                  <a:lnTo>
                    <a:pt x="3902" y="494"/>
                  </a:lnTo>
                  <a:lnTo>
                    <a:pt x="3902" y="522"/>
                  </a:lnTo>
                  <a:lnTo>
                    <a:pt x="3902" y="522"/>
                  </a:lnTo>
                  <a:close/>
                  <a:moveTo>
                    <a:pt x="3902" y="659"/>
                  </a:moveTo>
                  <a:lnTo>
                    <a:pt x="3933" y="659"/>
                  </a:lnTo>
                  <a:lnTo>
                    <a:pt x="3933" y="626"/>
                  </a:lnTo>
                  <a:lnTo>
                    <a:pt x="3902" y="626"/>
                  </a:lnTo>
                  <a:lnTo>
                    <a:pt x="3902" y="659"/>
                  </a:lnTo>
                  <a:lnTo>
                    <a:pt x="3902" y="659"/>
                  </a:lnTo>
                  <a:close/>
                  <a:moveTo>
                    <a:pt x="3902" y="612"/>
                  </a:moveTo>
                  <a:lnTo>
                    <a:pt x="3933" y="612"/>
                  </a:lnTo>
                  <a:lnTo>
                    <a:pt x="3933" y="581"/>
                  </a:lnTo>
                  <a:lnTo>
                    <a:pt x="3902" y="581"/>
                  </a:lnTo>
                  <a:lnTo>
                    <a:pt x="3902" y="612"/>
                  </a:lnTo>
                  <a:lnTo>
                    <a:pt x="3902" y="612"/>
                  </a:lnTo>
                  <a:close/>
                  <a:moveTo>
                    <a:pt x="3902" y="749"/>
                  </a:moveTo>
                  <a:lnTo>
                    <a:pt x="3933" y="749"/>
                  </a:lnTo>
                  <a:lnTo>
                    <a:pt x="3933" y="716"/>
                  </a:lnTo>
                  <a:lnTo>
                    <a:pt x="3902" y="716"/>
                  </a:lnTo>
                  <a:lnTo>
                    <a:pt x="3902" y="749"/>
                  </a:lnTo>
                  <a:lnTo>
                    <a:pt x="3902" y="749"/>
                  </a:lnTo>
                  <a:close/>
                  <a:moveTo>
                    <a:pt x="3902" y="704"/>
                  </a:moveTo>
                  <a:lnTo>
                    <a:pt x="3933" y="704"/>
                  </a:lnTo>
                  <a:lnTo>
                    <a:pt x="3933" y="671"/>
                  </a:lnTo>
                  <a:lnTo>
                    <a:pt x="3902" y="671"/>
                  </a:lnTo>
                  <a:lnTo>
                    <a:pt x="3902" y="704"/>
                  </a:lnTo>
                  <a:lnTo>
                    <a:pt x="3902" y="704"/>
                  </a:lnTo>
                  <a:close/>
                  <a:moveTo>
                    <a:pt x="3902" y="836"/>
                  </a:moveTo>
                  <a:lnTo>
                    <a:pt x="3933" y="836"/>
                  </a:lnTo>
                  <a:lnTo>
                    <a:pt x="3933" y="808"/>
                  </a:lnTo>
                  <a:lnTo>
                    <a:pt x="3902" y="808"/>
                  </a:lnTo>
                  <a:lnTo>
                    <a:pt x="3902" y="836"/>
                  </a:lnTo>
                  <a:lnTo>
                    <a:pt x="3902" y="836"/>
                  </a:lnTo>
                  <a:close/>
                  <a:moveTo>
                    <a:pt x="3902" y="791"/>
                  </a:moveTo>
                  <a:lnTo>
                    <a:pt x="3933" y="791"/>
                  </a:lnTo>
                  <a:lnTo>
                    <a:pt x="3933" y="763"/>
                  </a:lnTo>
                  <a:lnTo>
                    <a:pt x="3902" y="763"/>
                  </a:lnTo>
                  <a:lnTo>
                    <a:pt x="3902" y="791"/>
                  </a:lnTo>
                  <a:lnTo>
                    <a:pt x="3902" y="791"/>
                  </a:lnTo>
                  <a:close/>
                  <a:moveTo>
                    <a:pt x="3902" y="926"/>
                  </a:moveTo>
                  <a:lnTo>
                    <a:pt x="3933" y="926"/>
                  </a:lnTo>
                  <a:lnTo>
                    <a:pt x="3933" y="895"/>
                  </a:lnTo>
                  <a:lnTo>
                    <a:pt x="3902" y="895"/>
                  </a:lnTo>
                  <a:lnTo>
                    <a:pt x="3902" y="926"/>
                  </a:lnTo>
                  <a:lnTo>
                    <a:pt x="3902" y="926"/>
                  </a:lnTo>
                  <a:close/>
                  <a:moveTo>
                    <a:pt x="3902" y="881"/>
                  </a:moveTo>
                  <a:lnTo>
                    <a:pt x="3933" y="881"/>
                  </a:lnTo>
                  <a:lnTo>
                    <a:pt x="3933" y="850"/>
                  </a:lnTo>
                  <a:lnTo>
                    <a:pt x="3902" y="850"/>
                  </a:lnTo>
                  <a:lnTo>
                    <a:pt x="3902" y="881"/>
                  </a:lnTo>
                  <a:lnTo>
                    <a:pt x="3902" y="881"/>
                  </a:lnTo>
                  <a:close/>
                  <a:moveTo>
                    <a:pt x="3902" y="973"/>
                  </a:moveTo>
                  <a:lnTo>
                    <a:pt x="3933" y="973"/>
                  </a:lnTo>
                  <a:lnTo>
                    <a:pt x="3933" y="940"/>
                  </a:lnTo>
                  <a:lnTo>
                    <a:pt x="3902" y="940"/>
                  </a:lnTo>
                  <a:lnTo>
                    <a:pt x="3902" y="973"/>
                  </a:lnTo>
                  <a:lnTo>
                    <a:pt x="3902" y="973"/>
                  </a:lnTo>
                  <a:close/>
                  <a:moveTo>
                    <a:pt x="3902" y="1105"/>
                  </a:moveTo>
                  <a:lnTo>
                    <a:pt x="3933" y="1105"/>
                  </a:lnTo>
                  <a:lnTo>
                    <a:pt x="3933" y="1077"/>
                  </a:lnTo>
                  <a:lnTo>
                    <a:pt x="3902" y="1077"/>
                  </a:lnTo>
                  <a:lnTo>
                    <a:pt x="3902" y="1105"/>
                  </a:lnTo>
                  <a:lnTo>
                    <a:pt x="3902" y="1105"/>
                  </a:lnTo>
                  <a:close/>
                  <a:moveTo>
                    <a:pt x="3902" y="1195"/>
                  </a:moveTo>
                  <a:lnTo>
                    <a:pt x="3933" y="1195"/>
                  </a:lnTo>
                  <a:lnTo>
                    <a:pt x="3933" y="1165"/>
                  </a:lnTo>
                  <a:lnTo>
                    <a:pt x="3902" y="1165"/>
                  </a:lnTo>
                  <a:lnTo>
                    <a:pt x="3902" y="1195"/>
                  </a:lnTo>
                  <a:lnTo>
                    <a:pt x="3902" y="1195"/>
                  </a:lnTo>
                  <a:close/>
                  <a:moveTo>
                    <a:pt x="3902" y="1150"/>
                  </a:moveTo>
                  <a:lnTo>
                    <a:pt x="3933" y="1150"/>
                  </a:lnTo>
                  <a:lnTo>
                    <a:pt x="3933" y="1120"/>
                  </a:lnTo>
                  <a:lnTo>
                    <a:pt x="3902" y="1120"/>
                  </a:lnTo>
                  <a:lnTo>
                    <a:pt x="3902" y="1150"/>
                  </a:lnTo>
                  <a:lnTo>
                    <a:pt x="3902" y="1150"/>
                  </a:lnTo>
                  <a:close/>
                  <a:moveTo>
                    <a:pt x="3902" y="1465"/>
                  </a:moveTo>
                  <a:lnTo>
                    <a:pt x="3933" y="1465"/>
                  </a:lnTo>
                  <a:lnTo>
                    <a:pt x="3933" y="1434"/>
                  </a:lnTo>
                  <a:lnTo>
                    <a:pt x="3902" y="1434"/>
                  </a:lnTo>
                  <a:lnTo>
                    <a:pt x="3902" y="1465"/>
                  </a:lnTo>
                  <a:lnTo>
                    <a:pt x="3902" y="1465"/>
                  </a:lnTo>
                  <a:close/>
                  <a:moveTo>
                    <a:pt x="3902" y="1509"/>
                  </a:moveTo>
                  <a:lnTo>
                    <a:pt x="3933" y="1509"/>
                  </a:lnTo>
                  <a:lnTo>
                    <a:pt x="3933" y="1479"/>
                  </a:lnTo>
                  <a:lnTo>
                    <a:pt x="3902" y="1479"/>
                  </a:lnTo>
                  <a:lnTo>
                    <a:pt x="3902" y="1509"/>
                  </a:lnTo>
                  <a:lnTo>
                    <a:pt x="3902" y="1509"/>
                  </a:lnTo>
                  <a:close/>
                  <a:moveTo>
                    <a:pt x="3947" y="208"/>
                  </a:moveTo>
                  <a:lnTo>
                    <a:pt x="3980" y="208"/>
                  </a:lnTo>
                  <a:lnTo>
                    <a:pt x="3980" y="180"/>
                  </a:lnTo>
                  <a:lnTo>
                    <a:pt x="3947" y="180"/>
                  </a:lnTo>
                  <a:lnTo>
                    <a:pt x="3947" y="208"/>
                  </a:lnTo>
                  <a:lnTo>
                    <a:pt x="3947" y="208"/>
                  </a:lnTo>
                  <a:close/>
                  <a:moveTo>
                    <a:pt x="3947" y="165"/>
                  </a:moveTo>
                  <a:lnTo>
                    <a:pt x="3980" y="165"/>
                  </a:lnTo>
                  <a:lnTo>
                    <a:pt x="3980" y="132"/>
                  </a:lnTo>
                  <a:lnTo>
                    <a:pt x="3947" y="132"/>
                  </a:lnTo>
                  <a:lnTo>
                    <a:pt x="3947" y="165"/>
                  </a:lnTo>
                  <a:lnTo>
                    <a:pt x="3947" y="165"/>
                  </a:lnTo>
                  <a:close/>
                  <a:moveTo>
                    <a:pt x="3947" y="298"/>
                  </a:moveTo>
                  <a:lnTo>
                    <a:pt x="3980" y="298"/>
                  </a:lnTo>
                  <a:lnTo>
                    <a:pt x="3980" y="269"/>
                  </a:lnTo>
                  <a:lnTo>
                    <a:pt x="3947" y="269"/>
                  </a:lnTo>
                  <a:lnTo>
                    <a:pt x="3947" y="298"/>
                  </a:lnTo>
                  <a:lnTo>
                    <a:pt x="3947" y="298"/>
                  </a:lnTo>
                  <a:close/>
                  <a:moveTo>
                    <a:pt x="3947" y="253"/>
                  </a:moveTo>
                  <a:lnTo>
                    <a:pt x="3980" y="253"/>
                  </a:lnTo>
                  <a:lnTo>
                    <a:pt x="3980" y="224"/>
                  </a:lnTo>
                  <a:lnTo>
                    <a:pt x="3947" y="224"/>
                  </a:lnTo>
                  <a:lnTo>
                    <a:pt x="3947" y="253"/>
                  </a:lnTo>
                  <a:lnTo>
                    <a:pt x="3947" y="253"/>
                  </a:lnTo>
                  <a:close/>
                  <a:moveTo>
                    <a:pt x="3947" y="390"/>
                  </a:moveTo>
                  <a:lnTo>
                    <a:pt x="3980" y="390"/>
                  </a:lnTo>
                  <a:lnTo>
                    <a:pt x="3980" y="357"/>
                  </a:lnTo>
                  <a:lnTo>
                    <a:pt x="3947" y="357"/>
                  </a:lnTo>
                  <a:lnTo>
                    <a:pt x="3947" y="390"/>
                  </a:lnTo>
                  <a:lnTo>
                    <a:pt x="3947" y="390"/>
                  </a:lnTo>
                  <a:close/>
                  <a:moveTo>
                    <a:pt x="3947" y="343"/>
                  </a:moveTo>
                  <a:lnTo>
                    <a:pt x="3980" y="343"/>
                  </a:lnTo>
                  <a:lnTo>
                    <a:pt x="3980" y="312"/>
                  </a:lnTo>
                  <a:lnTo>
                    <a:pt x="3947" y="312"/>
                  </a:lnTo>
                  <a:lnTo>
                    <a:pt x="3947" y="343"/>
                  </a:lnTo>
                  <a:lnTo>
                    <a:pt x="3947" y="343"/>
                  </a:lnTo>
                  <a:close/>
                  <a:moveTo>
                    <a:pt x="3947" y="480"/>
                  </a:moveTo>
                  <a:lnTo>
                    <a:pt x="3980" y="480"/>
                  </a:lnTo>
                  <a:lnTo>
                    <a:pt x="3980" y="449"/>
                  </a:lnTo>
                  <a:lnTo>
                    <a:pt x="3947" y="449"/>
                  </a:lnTo>
                  <a:lnTo>
                    <a:pt x="3947" y="480"/>
                  </a:lnTo>
                  <a:lnTo>
                    <a:pt x="3947" y="480"/>
                  </a:lnTo>
                  <a:close/>
                  <a:moveTo>
                    <a:pt x="3947" y="435"/>
                  </a:moveTo>
                  <a:lnTo>
                    <a:pt x="3980" y="435"/>
                  </a:lnTo>
                  <a:lnTo>
                    <a:pt x="3980" y="402"/>
                  </a:lnTo>
                  <a:lnTo>
                    <a:pt x="3947" y="402"/>
                  </a:lnTo>
                  <a:lnTo>
                    <a:pt x="3947" y="435"/>
                  </a:lnTo>
                  <a:lnTo>
                    <a:pt x="3947" y="435"/>
                  </a:lnTo>
                  <a:close/>
                  <a:moveTo>
                    <a:pt x="3947" y="567"/>
                  </a:moveTo>
                  <a:lnTo>
                    <a:pt x="3980" y="567"/>
                  </a:lnTo>
                  <a:lnTo>
                    <a:pt x="3980" y="539"/>
                  </a:lnTo>
                  <a:lnTo>
                    <a:pt x="3947" y="539"/>
                  </a:lnTo>
                  <a:lnTo>
                    <a:pt x="3947" y="567"/>
                  </a:lnTo>
                  <a:lnTo>
                    <a:pt x="3947" y="567"/>
                  </a:lnTo>
                  <a:close/>
                  <a:moveTo>
                    <a:pt x="3947" y="522"/>
                  </a:moveTo>
                  <a:lnTo>
                    <a:pt x="3980" y="522"/>
                  </a:lnTo>
                  <a:lnTo>
                    <a:pt x="3980" y="494"/>
                  </a:lnTo>
                  <a:lnTo>
                    <a:pt x="3947" y="494"/>
                  </a:lnTo>
                  <a:lnTo>
                    <a:pt x="3947" y="522"/>
                  </a:lnTo>
                  <a:lnTo>
                    <a:pt x="3947" y="522"/>
                  </a:lnTo>
                  <a:close/>
                  <a:moveTo>
                    <a:pt x="3947" y="659"/>
                  </a:moveTo>
                  <a:lnTo>
                    <a:pt x="3980" y="659"/>
                  </a:lnTo>
                  <a:lnTo>
                    <a:pt x="3980" y="626"/>
                  </a:lnTo>
                  <a:lnTo>
                    <a:pt x="3947" y="626"/>
                  </a:lnTo>
                  <a:lnTo>
                    <a:pt x="3947" y="659"/>
                  </a:lnTo>
                  <a:lnTo>
                    <a:pt x="3947" y="659"/>
                  </a:lnTo>
                  <a:close/>
                  <a:moveTo>
                    <a:pt x="3947" y="612"/>
                  </a:moveTo>
                  <a:lnTo>
                    <a:pt x="3980" y="612"/>
                  </a:lnTo>
                  <a:lnTo>
                    <a:pt x="3980" y="581"/>
                  </a:lnTo>
                  <a:lnTo>
                    <a:pt x="3947" y="581"/>
                  </a:lnTo>
                  <a:lnTo>
                    <a:pt x="3947" y="612"/>
                  </a:lnTo>
                  <a:lnTo>
                    <a:pt x="3947" y="612"/>
                  </a:lnTo>
                  <a:close/>
                  <a:moveTo>
                    <a:pt x="3947" y="749"/>
                  </a:moveTo>
                  <a:lnTo>
                    <a:pt x="3980" y="749"/>
                  </a:lnTo>
                  <a:lnTo>
                    <a:pt x="3980" y="716"/>
                  </a:lnTo>
                  <a:lnTo>
                    <a:pt x="3947" y="716"/>
                  </a:lnTo>
                  <a:lnTo>
                    <a:pt x="3947" y="749"/>
                  </a:lnTo>
                  <a:lnTo>
                    <a:pt x="3947" y="749"/>
                  </a:lnTo>
                  <a:close/>
                  <a:moveTo>
                    <a:pt x="3947" y="704"/>
                  </a:moveTo>
                  <a:lnTo>
                    <a:pt x="3980" y="704"/>
                  </a:lnTo>
                  <a:lnTo>
                    <a:pt x="3980" y="671"/>
                  </a:lnTo>
                  <a:lnTo>
                    <a:pt x="3947" y="671"/>
                  </a:lnTo>
                  <a:lnTo>
                    <a:pt x="3947" y="704"/>
                  </a:lnTo>
                  <a:lnTo>
                    <a:pt x="3947" y="704"/>
                  </a:lnTo>
                  <a:close/>
                  <a:moveTo>
                    <a:pt x="3947" y="836"/>
                  </a:moveTo>
                  <a:lnTo>
                    <a:pt x="3980" y="836"/>
                  </a:lnTo>
                  <a:lnTo>
                    <a:pt x="3980" y="808"/>
                  </a:lnTo>
                  <a:lnTo>
                    <a:pt x="3947" y="808"/>
                  </a:lnTo>
                  <a:lnTo>
                    <a:pt x="3947" y="836"/>
                  </a:lnTo>
                  <a:lnTo>
                    <a:pt x="3947" y="836"/>
                  </a:lnTo>
                  <a:close/>
                  <a:moveTo>
                    <a:pt x="3947" y="791"/>
                  </a:moveTo>
                  <a:lnTo>
                    <a:pt x="3980" y="791"/>
                  </a:lnTo>
                  <a:lnTo>
                    <a:pt x="3980" y="763"/>
                  </a:lnTo>
                  <a:lnTo>
                    <a:pt x="3947" y="763"/>
                  </a:lnTo>
                  <a:lnTo>
                    <a:pt x="3947" y="791"/>
                  </a:lnTo>
                  <a:lnTo>
                    <a:pt x="3947" y="791"/>
                  </a:lnTo>
                  <a:close/>
                  <a:moveTo>
                    <a:pt x="3947" y="926"/>
                  </a:moveTo>
                  <a:lnTo>
                    <a:pt x="3980" y="926"/>
                  </a:lnTo>
                  <a:lnTo>
                    <a:pt x="3980" y="895"/>
                  </a:lnTo>
                  <a:lnTo>
                    <a:pt x="3947" y="895"/>
                  </a:lnTo>
                  <a:lnTo>
                    <a:pt x="3947" y="926"/>
                  </a:lnTo>
                  <a:lnTo>
                    <a:pt x="3947" y="926"/>
                  </a:lnTo>
                  <a:close/>
                  <a:moveTo>
                    <a:pt x="3947" y="881"/>
                  </a:moveTo>
                  <a:lnTo>
                    <a:pt x="3980" y="881"/>
                  </a:lnTo>
                  <a:lnTo>
                    <a:pt x="3980" y="850"/>
                  </a:lnTo>
                  <a:lnTo>
                    <a:pt x="3947" y="850"/>
                  </a:lnTo>
                  <a:lnTo>
                    <a:pt x="3947" y="881"/>
                  </a:lnTo>
                  <a:lnTo>
                    <a:pt x="3947" y="881"/>
                  </a:lnTo>
                  <a:close/>
                  <a:moveTo>
                    <a:pt x="3947" y="973"/>
                  </a:moveTo>
                  <a:lnTo>
                    <a:pt x="3980" y="973"/>
                  </a:lnTo>
                  <a:lnTo>
                    <a:pt x="3980" y="940"/>
                  </a:lnTo>
                  <a:lnTo>
                    <a:pt x="3947" y="940"/>
                  </a:lnTo>
                  <a:lnTo>
                    <a:pt x="3947" y="973"/>
                  </a:lnTo>
                  <a:lnTo>
                    <a:pt x="3947" y="973"/>
                  </a:lnTo>
                  <a:close/>
                  <a:moveTo>
                    <a:pt x="3947" y="1061"/>
                  </a:moveTo>
                  <a:lnTo>
                    <a:pt x="3980" y="1061"/>
                  </a:lnTo>
                  <a:lnTo>
                    <a:pt x="3980" y="1032"/>
                  </a:lnTo>
                  <a:lnTo>
                    <a:pt x="3947" y="1032"/>
                  </a:lnTo>
                  <a:lnTo>
                    <a:pt x="3947" y="1061"/>
                  </a:lnTo>
                  <a:lnTo>
                    <a:pt x="3947" y="1061"/>
                  </a:lnTo>
                  <a:close/>
                  <a:moveTo>
                    <a:pt x="3947" y="1150"/>
                  </a:moveTo>
                  <a:lnTo>
                    <a:pt x="3980" y="1150"/>
                  </a:lnTo>
                  <a:lnTo>
                    <a:pt x="3980" y="1120"/>
                  </a:lnTo>
                  <a:lnTo>
                    <a:pt x="3947" y="1120"/>
                  </a:lnTo>
                  <a:lnTo>
                    <a:pt x="3947" y="1150"/>
                  </a:lnTo>
                  <a:lnTo>
                    <a:pt x="3947" y="1150"/>
                  </a:lnTo>
                  <a:close/>
                  <a:moveTo>
                    <a:pt x="3947" y="1375"/>
                  </a:moveTo>
                  <a:lnTo>
                    <a:pt x="3980" y="1375"/>
                  </a:lnTo>
                  <a:lnTo>
                    <a:pt x="3980" y="1346"/>
                  </a:lnTo>
                  <a:lnTo>
                    <a:pt x="3947" y="1346"/>
                  </a:lnTo>
                  <a:lnTo>
                    <a:pt x="3947" y="1375"/>
                  </a:lnTo>
                  <a:lnTo>
                    <a:pt x="3947" y="1375"/>
                  </a:lnTo>
                  <a:close/>
                  <a:moveTo>
                    <a:pt x="3947" y="1509"/>
                  </a:moveTo>
                  <a:lnTo>
                    <a:pt x="3980" y="1509"/>
                  </a:lnTo>
                  <a:lnTo>
                    <a:pt x="3980" y="1479"/>
                  </a:lnTo>
                  <a:lnTo>
                    <a:pt x="3947" y="1479"/>
                  </a:lnTo>
                  <a:lnTo>
                    <a:pt x="3947" y="1509"/>
                  </a:lnTo>
                  <a:lnTo>
                    <a:pt x="3947" y="1509"/>
                  </a:lnTo>
                  <a:close/>
                  <a:moveTo>
                    <a:pt x="3947" y="2003"/>
                  </a:moveTo>
                  <a:lnTo>
                    <a:pt x="3980" y="2003"/>
                  </a:lnTo>
                  <a:lnTo>
                    <a:pt x="3980" y="1972"/>
                  </a:lnTo>
                  <a:lnTo>
                    <a:pt x="3947" y="1972"/>
                  </a:lnTo>
                  <a:lnTo>
                    <a:pt x="3947" y="2003"/>
                  </a:lnTo>
                  <a:lnTo>
                    <a:pt x="3947" y="2003"/>
                  </a:lnTo>
                  <a:close/>
                  <a:moveTo>
                    <a:pt x="3992" y="208"/>
                  </a:moveTo>
                  <a:lnTo>
                    <a:pt x="4025" y="208"/>
                  </a:lnTo>
                  <a:lnTo>
                    <a:pt x="4025" y="180"/>
                  </a:lnTo>
                  <a:lnTo>
                    <a:pt x="3992" y="180"/>
                  </a:lnTo>
                  <a:lnTo>
                    <a:pt x="3992" y="208"/>
                  </a:lnTo>
                  <a:lnTo>
                    <a:pt x="3992" y="208"/>
                  </a:lnTo>
                  <a:close/>
                  <a:moveTo>
                    <a:pt x="3992" y="165"/>
                  </a:moveTo>
                  <a:lnTo>
                    <a:pt x="4025" y="165"/>
                  </a:lnTo>
                  <a:lnTo>
                    <a:pt x="4025" y="132"/>
                  </a:lnTo>
                  <a:lnTo>
                    <a:pt x="3992" y="132"/>
                  </a:lnTo>
                  <a:lnTo>
                    <a:pt x="3992" y="165"/>
                  </a:lnTo>
                  <a:lnTo>
                    <a:pt x="3992" y="165"/>
                  </a:lnTo>
                  <a:close/>
                  <a:moveTo>
                    <a:pt x="3992" y="298"/>
                  </a:moveTo>
                  <a:lnTo>
                    <a:pt x="4025" y="298"/>
                  </a:lnTo>
                  <a:lnTo>
                    <a:pt x="4025" y="269"/>
                  </a:lnTo>
                  <a:lnTo>
                    <a:pt x="3992" y="269"/>
                  </a:lnTo>
                  <a:lnTo>
                    <a:pt x="3992" y="298"/>
                  </a:lnTo>
                  <a:lnTo>
                    <a:pt x="3992" y="298"/>
                  </a:lnTo>
                  <a:close/>
                  <a:moveTo>
                    <a:pt x="3992" y="253"/>
                  </a:moveTo>
                  <a:lnTo>
                    <a:pt x="4025" y="253"/>
                  </a:lnTo>
                  <a:lnTo>
                    <a:pt x="4025" y="224"/>
                  </a:lnTo>
                  <a:lnTo>
                    <a:pt x="3992" y="224"/>
                  </a:lnTo>
                  <a:lnTo>
                    <a:pt x="3992" y="253"/>
                  </a:lnTo>
                  <a:lnTo>
                    <a:pt x="3992" y="253"/>
                  </a:lnTo>
                  <a:close/>
                  <a:moveTo>
                    <a:pt x="3992" y="390"/>
                  </a:moveTo>
                  <a:lnTo>
                    <a:pt x="4025" y="390"/>
                  </a:lnTo>
                  <a:lnTo>
                    <a:pt x="4025" y="357"/>
                  </a:lnTo>
                  <a:lnTo>
                    <a:pt x="3992" y="357"/>
                  </a:lnTo>
                  <a:lnTo>
                    <a:pt x="3992" y="390"/>
                  </a:lnTo>
                  <a:lnTo>
                    <a:pt x="3992" y="390"/>
                  </a:lnTo>
                  <a:close/>
                  <a:moveTo>
                    <a:pt x="3992" y="343"/>
                  </a:moveTo>
                  <a:lnTo>
                    <a:pt x="4025" y="343"/>
                  </a:lnTo>
                  <a:lnTo>
                    <a:pt x="4025" y="312"/>
                  </a:lnTo>
                  <a:lnTo>
                    <a:pt x="3992" y="312"/>
                  </a:lnTo>
                  <a:lnTo>
                    <a:pt x="3992" y="343"/>
                  </a:lnTo>
                  <a:lnTo>
                    <a:pt x="3992" y="343"/>
                  </a:lnTo>
                  <a:close/>
                  <a:moveTo>
                    <a:pt x="3992" y="480"/>
                  </a:moveTo>
                  <a:lnTo>
                    <a:pt x="4025" y="480"/>
                  </a:lnTo>
                  <a:lnTo>
                    <a:pt x="4025" y="449"/>
                  </a:lnTo>
                  <a:lnTo>
                    <a:pt x="3992" y="449"/>
                  </a:lnTo>
                  <a:lnTo>
                    <a:pt x="3992" y="480"/>
                  </a:lnTo>
                  <a:lnTo>
                    <a:pt x="3992" y="480"/>
                  </a:lnTo>
                  <a:close/>
                  <a:moveTo>
                    <a:pt x="3992" y="435"/>
                  </a:moveTo>
                  <a:lnTo>
                    <a:pt x="4025" y="435"/>
                  </a:lnTo>
                  <a:lnTo>
                    <a:pt x="4025" y="402"/>
                  </a:lnTo>
                  <a:lnTo>
                    <a:pt x="3992" y="402"/>
                  </a:lnTo>
                  <a:lnTo>
                    <a:pt x="3992" y="435"/>
                  </a:lnTo>
                  <a:lnTo>
                    <a:pt x="3992" y="435"/>
                  </a:lnTo>
                  <a:close/>
                  <a:moveTo>
                    <a:pt x="3992" y="567"/>
                  </a:moveTo>
                  <a:lnTo>
                    <a:pt x="4025" y="567"/>
                  </a:lnTo>
                  <a:lnTo>
                    <a:pt x="4025" y="539"/>
                  </a:lnTo>
                  <a:lnTo>
                    <a:pt x="3992" y="539"/>
                  </a:lnTo>
                  <a:lnTo>
                    <a:pt x="3992" y="567"/>
                  </a:lnTo>
                  <a:lnTo>
                    <a:pt x="3992" y="567"/>
                  </a:lnTo>
                  <a:close/>
                  <a:moveTo>
                    <a:pt x="3992" y="522"/>
                  </a:moveTo>
                  <a:lnTo>
                    <a:pt x="4025" y="522"/>
                  </a:lnTo>
                  <a:lnTo>
                    <a:pt x="4025" y="494"/>
                  </a:lnTo>
                  <a:lnTo>
                    <a:pt x="3992" y="494"/>
                  </a:lnTo>
                  <a:lnTo>
                    <a:pt x="3992" y="522"/>
                  </a:lnTo>
                  <a:lnTo>
                    <a:pt x="3992" y="522"/>
                  </a:lnTo>
                  <a:close/>
                  <a:moveTo>
                    <a:pt x="3992" y="659"/>
                  </a:moveTo>
                  <a:lnTo>
                    <a:pt x="4025" y="659"/>
                  </a:lnTo>
                  <a:lnTo>
                    <a:pt x="4025" y="626"/>
                  </a:lnTo>
                  <a:lnTo>
                    <a:pt x="3992" y="626"/>
                  </a:lnTo>
                  <a:lnTo>
                    <a:pt x="3992" y="659"/>
                  </a:lnTo>
                  <a:lnTo>
                    <a:pt x="3992" y="659"/>
                  </a:lnTo>
                  <a:close/>
                  <a:moveTo>
                    <a:pt x="3992" y="612"/>
                  </a:moveTo>
                  <a:lnTo>
                    <a:pt x="4025" y="612"/>
                  </a:lnTo>
                  <a:lnTo>
                    <a:pt x="4025" y="581"/>
                  </a:lnTo>
                  <a:lnTo>
                    <a:pt x="3992" y="581"/>
                  </a:lnTo>
                  <a:lnTo>
                    <a:pt x="3992" y="612"/>
                  </a:lnTo>
                  <a:lnTo>
                    <a:pt x="3992" y="612"/>
                  </a:lnTo>
                  <a:close/>
                  <a:moveTo>
                    <a:pt x="3992" y="749"/>
                  </a:moveTo>
                  <a:lnTo>
                    <a:pt x="4025" y="749"/>
                  </a:lnTo>
                  <a:lnTo>
                    <a:pt x="4025" y="716"/>
                  </a:lnTo>
                  <a:lnTo>
                    <a:pt x="3992" y="716"/>
                  </a:lnTo>
                  <a:lnTo>
                    <a:pt x="3992" y="749"/>
                  </a:lnTo>
                  <a:lnTo>
                    <a:pt x="3992" y="749"/>
                  </a:lnTo>
                  <a:close/>
                  <a:moveTo>
                    <a:pt x="3992" y="836"/>
                  </a:moveTo>
                  <a:lnTo>
                    <a:pt x="4025" y="836"/>
                  </a:lnTo>
                  <a:lnTo>
                    <a:pt x="4025" y="808"/>
                  </a:lnTo>
                  <a:lnTo>
                    <a:pt x="3992" y="808"/>
                  </a:lnTo>
                  <a:lnTo>
                    <a:pt x="3992" y="836"/>
                  </a:lnTo>
                  <a:lnTo>
                    <a:pt x="3992" y="836"/>
                  </a:lnTo>
                  <a:close/>
                  <a:moveTo>
                    <a:pt x="3992" y="791"/>
                  </a:moveTo>
                  <a:lnTo>
                    <a:pt x="4025" y="791"/>
                  </a:lnTo>
                  <a:lnTo>
                    <a:pt x="4025" y="763"/>
                  </a:lnTo>
                  <a:lnTo>
                    <a:pt x="3992" y="763"/>
                  </a:lnTo>
                  <a:lnTo>
                    <a:pt x="3992" y="791"/>
                  </a:lnTo>
                  <a:lnTo>
                    <a:pt x="3992" y="791"/>
                  </a:lnTo>
                  <a:close/>
                  <a:moveTo>
                    <a:pt x="3992" y="926"/>
                  </a:moveTo>
                  <a:lnTo>
                    <a:pt x="4025" y="926"/>
                  </a:lnTo>
                  <a:lnTo>
                    <a:pt x="4025" y="895"/>
                  </a:lnTo>
                  <a:lnTo>
                    <a:pt x="3992" y="895"/>
                  </a:lnTo>
                  <a:lnTo>
                    <a:pt x="3992" y="926"/>
                  </a:lnTo>
                  <a:lnTo>
                    <a:pt x="3992" y="926"/>
                  </a:lnTo>
                  <a:close/>
                  <a:moveTo>
                    <a:pt x="3992" y="881"/>
                  </a:moveTo>
                  <a:lnTo>
                    <a:pt x="4025" y="881"/>
                  </a:lnTo>
                  <a:lnTo>
                    <a:pt x="4025" y="850"/>
                  </a:lnTo>
                  <a:lnTo>
                    <a:pt x="3992" y="850"/>
                  </a:lnTo>
                  <a:lnTo>
                    <a:pt x="3992" y="881"/>
                  </a:lnTo>
                  <a:lnTo>
                    <a:pt x="3992" y="881"/>
                  </a:lnTo>
                  <a:close/>
                  <a:moveTo>
                    <a:pt x="3992" y="973"/>
                  </a:moveTo>
                  <a:lnTo>
                    <a:pt x="4025" y="973"/>
                  </a:lnTo>
                  <a:lnTo>
                    <a:pt x="4025" y="940"/>
                  </a:lnTo>
                  <a:lnTo>
                    <a:pt x="3992" y="940"/>
                  </a:lnTo>
                  <a:lnTo>
                    <a:pt x="3992" y="973"/>
                  </a:lnTo>
                  <a:lnTo>
                    <a:pt x="3992" y="973"/>
                  </a:lnTo>
                  <a:close/>
                  <a:moveTo>
                    <a:pt x="3992" y="1330"/>
                  </a:moveTo>
                  <a:lnTo>
                    <a:pt x="4025" y="1330"/>
                  </a:lnTo>
                  <a:lnTo>
                    <a:pt x="4025" y="1299"/>
                  </a:lnTo>
                  <a:lnTo>
                    <a:pt x="3992" y="1299"/>
                  </a:lnTo>
                  <a:lnTo>
                    <a:pt x="3992" y="1330"/>
                  </a:lnTo>
                  <a:lnTo>
                    <a:pt x="3992" y="1330"/>
                  </a:lnTo>
                  <a:close/>
                  <a:moveTo>
                    <a:pt x="3992" y="1375"/>
                  </a:moveTo>
                  <a:lnTo>
                    <a:pt x="4025" y="1375"/>
                  </a:lnTo>
                  <a:lnTo>
                    <a:pt x="4025" y="1346"/>
                  </a:lnTo>
                  <a:lnTo>
                    <a:pt x="3992" y="1346"/>
                  </a:lnTo>
                  <a:lnTo>
                    <a:pt x="3992" y="1375"/>
                  </a:lnTo>
                  <a:lnTo>
                    <a:pt x="3992" y="1375"/>
                  </a:lnTo>
                  <a:close/>
                  <a:moveTo>
                    <a:pt x="3992" y="1420"/>
                  </a:moveTo>
                  <a:lnTo>
                    <a:pt x="4025" y="1420"/>
                  </a:lnTo>
                  <a:lnTo>
                    <a:pt x="4025" y="1389"/>
                  </a:lnTo>
                  <a:lnTo>
                    <a:pt x="3992" y="1389"/>
                  </a:lnTo>
                  <a:lnTo>
                    <a:pt x="3992" y="1420"/>
                  </a:lnTo>
                  <a:lnTo>
                    <a:pt x="3992" y="1420"/>
                  </a:lnTo>
                  <a:close/>
                  <a:moveTo>
                    <a:pt x="3992" y="1509"/>
                  </a:moveTo>
                  <a:lnTo>
                    <a:pt x="4025" y="1509"/>
                  </a:lnTo>
                  <a:lnTo>
                    <a:pt x="4025" y="1479"/>
                  </a:lnTo>
                  <a:lnTo>
                    <a:pt x="3992" y="1479"/>
                  </a:lnTo>
                  <a:lnTo>
                    <a:pt x="3992" y="1509"/>
                  </a:lnTo>
                  <a:lnTo>
                    <a:pt x="3992" y="1509"/>
                  </a:lnTo>
                  <a:close/>
                  <a:moveTo>
                    <a:pt x="3992" y="1779"/>
                  </a:moveTo>
                  <a:lnTo>
                    <a:pt x="4025" y="1779"/>
                  </a:lnTo>
                  <a:lnTo>
                    <a:pt x="4025" y="1748"/>
                  </a:lnTo>
                  <a:lnTo>
                    <a:pt x="3992" y="1748"/>
                  </a:lnTo>
                  <a:lnTo>
                    <a:pt x="3992" y="1779"/>
                  </a:lnTo>
                  <a:lnTo>
                    <a:pt x="3992" y="1779"/>
                  </a:lnTo>
                  <a:close/>
                  <a:moveTo>
                    <a:pt x="3992" y="1821"/>
                  </a:moveTo>
                  <a:lnTo>
                    <a:pt x="4025" y="1821"/>
                  </a:lnTo>
                  <a:lnTo>
                    <a:pt x="4025" y="1793"/>
                  </a:lnTo>
                  <a:lnTo>
                    <a:pt x="3992" y="1793"/>
                  </a:lnTo>
                  <a:lnTo>
                    <a:pt x="3992" y="1821"/>
                  </a:lnTo>
                  <a:lnTo>
                    <a:pt x="3992" y="1821"/>
                  </a:lnTo>
                  <a:close/>
                  <a:moveTo>
                    <a:pt x="3992" y="1868"/>
                  </a:moveTo>
                  <a:lnTo>
                    <a:pt x="4025" y="1868"/>
                  </a:lnTo>
                  <a:lnTo>
                    <a:pt x="4025" y="1838"/>
                  </a:lnTo>
                  <a:lnTo>
                    <a:pt x="3992" y="1838"/>
                  </a:lnTo>
                  <a:lnTo>
                    <a:pt x="3992" y="1868"/>
                  </a:lnTo>
                  <a:lnTo>
                    <a:pt x="3992" y="1868"/>
                  </a:lnTo>
                  <a:close/>
                  <a:moveTo>
                    <a:pt x="3992" y="1913"/>
                  </a:moveTo>
                  <a:lnTo>
                    <a:pt x="4025" y="1913"/>
                  </a:lnTo>
                  <a:lnTo>
                    <a:pt x="4025" y="1880"/>
                  </a:lnTo>
                  <a:lnTo>
                    <a:pt x="3992" y="1880"/>
                  </a:lnTo>
                  <a:lnTo>
                    <a:pt x="3992" y="1913"/>
                  </a:lnTo>
                  <a:lnTo>
                    <a:pt x="3992" y="1913"/>
                  </a:lnTo>
                  <a:close/>
                  <a:moveTo>
                    <a:pt x="3992" y="1958"/>
                  </a:moveTo>
                  <a:lnTo>
                    <a:pt x="4025" y="1958"/>
                  </a:lnTo>
                  <a:lnTo>
                    <a:pt x="4025" y="1930"/>
                  </a:lnTo>
                  <a:lnTo>
                    <a:pt x="3992" y="1930"/>
                  </a:lnTo>
                  <a:lnTo>
                    <a:pt x="3992" y="1958"/>
                  </a:lnTo>
                  <a:lnTo>
                    <a:pt x="3992" y="1958"/>
                  </a:lnTo>
                  <a:close/>
                  <a:moveTo>
                    <a:pt x="3992" y="2003"/>
                  </a:moveTo>
                  <a:lnTo>
                    <a:pt x="4025" y="2003"/>
                  </a:lnTo>
                  <a:lnTo>
                    <a:pt x="4025" y="1972"/>
                  </a:lnTo>
                  <a:lnTo>
                    <a:pt x="3992" y="1972"/>
                  </a:lnTo>
                  <a:lnTo>
                    <a:pt x="3992" y="2003"/>
                  </a:lnTo>
                  <a:lnTo>
                    <a:pt x="3992" y="2003"/>
                  </a:lnTo>
                  <a:close/>
                  <a:moveTo>
                    <a:pt x="4037" y="208"/>
                  </a:moveTo>
                  <a:lnTo>
                    <a:pt x="4067" y="208"/>
                  </a:lnTo>
                  <a:lnTo>
                    <a:pt x="4067" y="180"/>
                  </a:lnTo>
                  <a:lnTo>
                    <a:pt x="4037" y="180"/>
                  </a:lnTo>
                  <a:lnTo>
                    <a:pt x="4037" y="208"/>
                  </a:lnTo>
                  <a:lnTo>
                    <a:pt x="4037" y="208"/>
                  </a:lnTo>
                  <a:close/>
                  <a:moveTo>
                    <a:pt x="4037" y="165"/>
                  </a:moveTo>
                  <a:lnTo>
                    <a:pt x="4067" y="165"/>
                  </a:lnTo>
                  <a:lnTo>
                    <a:pt x="4067" y="132"/>
                  </a:lnTo>
                  <a:lnTo>
                    <a:pt x="4037" y="132"/>
                  </a:lnTo>
                  <a:lnTo>
                    <a:pt x="4037" y="165"/>
                  </a:lnTo>
                  <a:lnTo>
                    <a:pt x="4037" y="165"/>
                  </a:lnTo>
                  <a:close/>
                  <a:moveTo>
                    <a:pt x="4037" y="298"/>
                  </a:moveTo>
                  <a:lnTo>
                    <a:pt x="4067" y="298"/>
                  </a:lnTo>
                  <a:lnTo>
                    <a:pt x="4067" y="269"/>
                  </a:lnTo>
                  <a:lnTo>
                    <a:pt x="4037" y="269"/>
                  </a:lnTo>
                  <a:lnTo>
                    <a:pt x="4037" y="298"/>
                  </a:lnTo>
                  <a:lnTo>
                    <a:pt x="4037" y="298"/>
                  </a:lnTo>
                  <a:close/>
                  <a:moveTo>
                    <a:pt x="4037" y="253"/>
                  </a:moveTo>
                  <a:lnTo>
                    <a:pt x="4067" y="253"/>
                  </a:lnTo>
                  <a:lnTo>
                    <a:pt x="4067" y="224"/>
                  </a:lnTo>
                  <a:lnTo>
                    <a:pt x="4037" y="224"/>
                  </a:lnTo>
                  <a:lnTo>
                    <a:pt x="4037" y="253"/>
                  </a:lnTo>
                  <a:lnTo>
                    <a:pt x="4037" y="253"/>
                  </a:lnTo>
                  <a:close/>
                  <a:moveTo>
                    <a:pt x="4037" y="390"/>
                  </a:moveTo>
                  <a:lnTo>
                    <a:pt x="4067" y="390"/>
                  </a:lnTo>
                  <a:lnTo>
                    <a:pt x="4067" y="357"/>
                  </a:lnTo>
                  <a:lnTo>
                    <a:pt x="4037" y="357"/>
                  </a:lnTo>
                  <a:lnTo>
                    <a:pt x="4037" y="390"/>
                  </a:lnTo>
                  <a:lnTo>
                    <a:pt x="4037" y="390"/>
                  </a:lnTo>
                  <a:close/>
                  <a:moveTo>
                    <a:pt x="4037" y="343"/>
                  </a:moveTo>
                  <a:lnTo>
                    <a:pt x="4067" y="343"/>
                  </a:lnTo>
                  <a:lnTo>
                    <a:pt x="4067" y="312"/>
                  </a:lnTo>
                  <a:lnTo>
                    <a:pt x="4037" y="312"/>
                  </a:lnTo>
                  <a:lnTo>
                    <a:pt x="4037" y="343"/>
                  </a:lnTo>
                  <a:lnTo>
                    <a:pt x="4037" y="343"/>
                  </a:lnTo>
                  <a:close/>
                  <a:moveTo>
                    <a:pt x="4037" y="480"/>
                  </a:moveTo>
                  <a:lnTo>
                    <a:pt x="4067" y="480"/>
                  </a:lnTo>
                  <a:lnTo>
                    <a:pt x="4067" y="449"/>
                  </a:lnTo>
                  <a:lnTo>
                    <a:pt x="4037" y="449"/>
                  </a:lnTo>
                  <a:lnTo>
                    <a:pt x="4037" y="480"/>
                  </a:lnTo>
                  <a:lnTo>
                    <a:pt x="4037" y="480"/>
                  </a:lnTo>
                  <a:close/>
                  <a:moveTo>
                    <a:pt x="4037" y="435"/>
                  </a:moveTo>
                  <a:lnTo>
                    <a:pt x="4067" y="435"/>
                  </a:lnTo>
                  <a:lnTo>
                    <a:pt x="4067" y="402"/>
                  </a:lnTo>
                  <a:lnTo>
                    <a:pt x="4037" y="402"/>
                  </a:lnTo>
                  <a:lnTo>
                    <a:pt x="4037" y="435"/>
                  </a:lnTo>
                  <a:lnTo>
                    <a:pt x="4037" y="435"/>
                  </a:lnTo>
                  <a:close/>
                  <a:moveTo>
                    <a:pt x="4037" y="567"/>
                  </a:moveTo>
                  <a:lnTo>
                    <a:pt x="4067" y="567"/>
                  </a:lnTo>
                  <a:lnTo>
                    <a:pt x="4067" y="539"/>
                  </a:lnTo>
                  <a:lnTo>
                    <a:pt x="4037" y="539"/>
                  </a:lnTo>
                  <a:lnTo>
                    <a:pt x="4037" y="567"/>
                  </a:lnTo>
                  <a:lnTo>
                    <a:pt x="4037" y="567"/>
                  </a:lnTo>
                  <a:close/>
                  <a:moveTo>
                    <a:pt x="4037" y="522"/>
                  </a:moveTo>
                  <a:lnTo>
                    <a:pt x="4067" y="522"/>
                  </a:lnTo>
                  <a:lnTo>
                    <a:pt x="4067" y="494"/>
                  </a:lnTo>
                  <a:lnTo>
                    <a:pt x="4037" y="494"/>
                  </a:lnTo>
                  <a:lnTo>
                    <a:pt x="4037" y="522"/>
                  </a:lnTo>
                  <a:lnTo>
                    <a:pt x="4037" y="522"/>
                  </a:lnTo>
                  <a:close/>
                  <a:moveTo>
                    <a:pt x="4037" y="659"/>
                  </a:moveTo>
                  <a:lnTo>
                    <a:pt x="4067" y="659"/>
                  </a:lnTo>
                  <a:lnTo>
                    <a:pt x="4067" y="626"/>
                  </a:lnTo>
                  <a:lnTo>
                    <a:pt x="4037" y="626"/>
                  </a:lnTo>
                  <a:lnTo>
                    <a:pt x="4037" y="659"/>
                  </a:lnTo>
                  <a:lnTo>
                    <a:pt x="4037" y="659"/>
                  </a:lnTo>
                  <a:close/>
                  <a:moveTo>
                    <a:pt x="4037" y="612"/>
                  </a:moveTo>
                  <a:lnTo>
                    <a:pt x="4067" y="612"/>
                  </a:lnTo>
                  <a:lnTo>
                    <a:pt x="4067" y="581"/>
                  </a:lnTo>
                  <a:lnTo>
                    <a:pt x="4037" y="581"/>
                  </a:lnTo>
                  <a:lnTo>
                    <a:pt x="4037" y="612"/>
                  </a:lnTo>
                  <a:lnTo>
                    <a:pt x="4037" y="612"/>
                  </a:lnTo>
                  <a:close/>
                  <a:moveTo>
                    <a:pt x="4037" y="749"/>
                  </a:moveTo>
                  <a:lnTo>
                    <a:pt x="4067" y="749"/>
                  </a:lnTo>
                  <a:lnTo>
                    <a:pt x="4067" y="716"/>
                  </a:lnTo>
                  <a:lnTo>
                    <a:pt x="4037" y="716"/>
                  </a:lnTo>
                  <a:lnTo>
                    <a:pt x="4037" y="749"/>
                  </a:lnTo>
                  <a:lnTo>
                    <a:pt x="4037" y="749"/>
                  </a:lnTo>
                  <a:close/>
                  <a:moveTo>
                    <a:pt x="4037" y="836"/>
                  </a:moveTo>
                  <a:lnTo>
                    <a:pt x="4067" y="836"/>
                  </a:lnTo>
                  <a:lnTo>
                    <a:pt x="4067" y="808"/>
                  </a:lnTo>
                  <a:lnTo>
                    <a:pt x="4037" y="808"/>
                  </a:lnTo>
                  <a:lnTo>
                    <a:pt x="4037" y="836"/>
                  </a:lnTo>
                  <a:lnTo>
                    <a:pt x="4037" y="836"/>
                  </a:lnTo>
                  <a:close/>
                  <a:moveTo>
                    <a:pt x="4037" y="791"/>
                  </a:moveTo>
                  <a:lnTo>
                    <a:pt x="4067" y="791"/>
                  </a:lnTo>
                  <a:lnTo>
                    <a:pt x="4067" y="763"/>
                  </a:lnTo>
                  <a:lnTo>
                    <a:pt x="4037" y="763"/>
                  </a:lnTo>
                  <a:lnTo>
                    <a:pt x="4037" y="791"/>
                  </a:lnTo>
                  <a:lnTo>
                    <a:pt x="4037" y="791"/>
                  </a:lnTo>
                  <a:close/>
                  <a:moveTo>
                    <a:pt x="4037" y="926"/>
                  </a:moveTo>
                  <a:lnTo>
                    <a:pt x="4067" y="926"/>
                  </a:lnTo>
                  <a:lnTo>
                    <a:pt x="4067" y="895"/>
                  </a:lnTo>
                  <a:lnTo>
                    <a:pt x="4037" y="895"/>
                  </a:lnTo>
                  <a:lnTo>
                    <a:pt x="4037" y="926"/>
                  </a:lnTo>
                  <a:lnTo>
                    <a:pt x="4037" y="926"/>
                  </a:lnTo>
                  <a:close/>
                  <a:moveTo>
                    <a:pt x="4037" y="881"/>
                  </a:moveTo>
                  <a:lnTo>
                    <a:pt x="4067" y="881"/>
                  </a:lnTo>
                  <a:lnTo>
                    <a:pt x="4067" y="850"/>
                  </a:lnTo>
                  <a:lnTo>
                    <a:pt x="4037" y="850"/>
                  </a:lnTo>
                  <a:lnTo>
                    <a:pt x="4037" y="881"/>
                  </a:lnTo>
                  <a:lnTo>
                    <a:pt x="4037" y="881"/>
                  </a:lnTo>
                  <a:close/>
                  <a:moveTo>
                    <a:pt x="4037" y="973"/>
                  </a:moveTo>
                  <a:lnTo>
                    <a:pt x="4067" y="973"/>
                  </a:lnTo>
                  <a:lnTo>
                    <a:pt x="4067" y="940"/>
                  </a:lnTo>
                  <a:lnTo>
                    <a:pt x="4037" y="940"/>
                  </a:lnTo>
                  <a:lnTo>
                    <a:pt x="4037" y="973"/>
                  </a:lnTo>
                  <a:lnTo>
                    <a:pt x="4037" y="973"/>
                  </a:lnTo>
                  <a:close/>
                  <a:moveTo>
                    <a:pt x="4037" y="1287"/>
                  </a:moveTo>
                  <a:lnTo>
                    <a:pt x="4067" y="1287"/>
                  </a:lnTo>
                  <a:lnTo>
                    <a:pt x="4067" y="1254"/>
                  </a:lnTo>
                  <a:lnTo>
                    <a:pt x="4037" y="1254"/>
                  </a:lnTo>
                  <a:lnTo>
                    <a:pt x="4037" y="1287"/>
                  </a:lnTo>
                  <a:lnTo>
                    <a:pt x="4037" y="1287"/>
                  </a:lnTo>
                  <a:close/>
                  <a:moveTo>
                    <a:pt x="4037" y="1330"/>
                  </a:moveTo>
                  <a:lnTo>
                    <a:pt x="4067" y="1330"/>
                  </a:lnTo>
                  <a:lnTo>
                    <a:pt x="4067" y="1299"/>
                  </a:lnTo>
                  <a:lnTo>
                    <a:pt x="4037" y="1299"/>
                  </a:lnTo>
                  <a:lnTo>
                    <a:pt x="4037" y="1330"/>
                  </a:lnTo>
                  <a:lnTo>
                    <a:pt x="4037" y="1330"/>
                  </a:lnTo>
                  <a:close/>
                  <a:moveTo>
                    <a:pt x="4037" y="1375"/>
                  </a:moveTo>
                  <a:lnTo>
                    <a:pt x="4067" y="1375"/>
                  </a:lnTo>
                  <a:lnTo>
                    <a:pt x="4067" y="1346"/>
                  </a:lnTo>
                  <a:lnTo>
                    <a:pt x="4037" y="1346"/>
                  </a:lnTo>
                  <a:lnTo>
                    <a:pt x="4037" y="1375"/>
                  </a:lnTo>
                  <a:lnTo>
                    <a:pt x="4037" y="1375"/>
                  </a:lnTo>
                  <a:close/>
                  <a:moveTo>
                    <a:pt x="4037" y="1420"/>
                  </a:moveTo>
                  <a:lnTo>
                    <a:pt x="4067" y="1420"/>
                  </a:lnTo>
                  <a:lnTo>
                    <a:pt x="4067" y="1389"/>
                  </a:lnTo>
                  <a:lnTo>
                    <a:pt x="4037" y="1389"/>
                  </a:lnTo>
                  <a:lnTo>
                    <a:pt x="4037" y="1420"/>
                  </a:lnTo>
                  <a:lnTo>
                    <a:pt x="4037" y="1420"/>
                  </a:lnTo>
                  <a:close/>
                  <a:moveTo>
                    <a:pt x="4037" y="1557"/>
                  </a:moveTo>
                  <a:lnTo>
                    <a:pt x="4067" y="1557"/>
                  </a:lnTo>
                  <a:lnTo>
                    <a:pt x="4067" y="1524"/>
                  </a:lnTo>
                  <a:lnTo>
                    <a:pt x="4037" y="1524"/>
                  </a:lnTo>
                  <a:lnTo>
                    <a:pt x="4037" y="1557"/>
                  </a:lnTo>
                  <a:lnTo>
                    <a:pt x="4037" y="1557"/>
                  </a:lnTo>
                  <a:close/>
                  <a:moveTo>
                    <a:pt x="4037" y="1779"/>
                  </a:moveTo>
                  <a:lnTo>
                    <a:pt x="4067" y="1779"/>
                  </a:lnTo>
                  <a:lnTo>
                    <a:pt x="4067" y="1748"/>
                  </a:lnTo>
                  <a:lnTo>
                    <a:pt x="4037" y="1748"/>
                  </a:lnTo>
                  <a:lnTo>
                    <a:pt x="4037" y="1779"/>
                  </a:lnTo>
                  <a:lnTo>
                    <a:pt x="4037" y="1779"/>
                  </a:lnTo>
                  <a:close/>
                  <a:moveTo>
                    <a:pt x="4037" y="1821"/>
                  </a:moveTo>
                  <a:lnTo>
                    <a:pt x="4067" y="1821"/>
                  </a:lnTo>
                  <a:lnTo>
                    <a:pt x="4067" y="1793"/>
                  </a:lnTo>
                  <a:lnTo>
                    <a:pt x="4037" y="1793"/>
                  </a:lnTo>
                  <a:lnTo>
                    <a:pt x="4037" y="1821"/>
                  </a:lnTo>
                  <a:lnTo>
                    <a:pt x="4037" y="1821"/>
                  </a:lnTo>
                  <a:close/>
                  <a:moveTo>
                    <a:pt x="4037" y="1868"/>
                  </a:moveTo>
                  <a:lnTo>
                    <a:pt x="4067" y="1868"/>
                  </a:lnTo>
                  <a:lnTo>
                    <a:pt x="4067" y="1838"/>
                  </a:lnTo>
                  <a:lnTo>
                    <a:pt x="4037" y="1838"/>
                  </a:lnTo>
                  <a:lnTo>
                    <a:pt x="4037" y="1868"/>
                  </a:lnTo>
                  <a:lnTo>
                    <a:pt x="4037" y="1868"/>
                  </a:lnTo>
                  <a:close/>
                  <a:moveTo>
                    <a:pt x="4037" y="1913"/>
                  </a:moveTo>
                  <a:lnTo>
                    <a:pt x="4067" y="1913"/>
                  </a:lnTo>
                  <a:lnTo>
                    <a:pt x="4067" y="1880"/>
                  </a:lnTo>
                  <a:lnTo>
                    <a:pt x="4037" y="1880"/>
                  </a:lnTo>
                  <a:lnTo>
                    <a:pt x="4037" y="1913"/>
                  </a:lnTo>
                  <a:lnTo>
                    <a:pt x="4037" y="1913"/>
                  </a:lnTo>
                  <a:close/>
                  <a:moveTo>
                    <a:pt x="4037" y="1958"/>
                  </a:moveTo>
                  <a:lnTo>
                    <a:pt x="4067" y="1958"/>
                  </a:lnTo>
                  <a:lnTo>
                    <a:pt x="4067" y="1930"/>
                  </a:lnTo>
                  <a:lnTo>
                    <a:pt x="4037" y="1930"/>
                  </a:lnTo>
                  <a:lnTo>
                    <a:pt x="4037" y="1958"/>
                  </a:lnTo>
                  <a:lnTo>
                    <a:pt x="4037" y="1958"/>
                  </a:lnTo>
                  <a:close/>
                  <a:moveTo>
                    <a:pt x="4037" y="2003"/>
                  </a:moveTo>
                  <a:lnTo>
                    <a:pt x="4067" y="2003"/>
                  </a:lnTo>
                  <a:lnTo>
                    <a:pt x="4067" y="1972"/>
                  </a:lnTo>
                  <a:lnTo>
                    <a:pt x="4037" y="1972"/>
                  </a:lnTo>
                  <a:lnTo>
                    <a:pt x="4037" y="2003"/>
                  </a:lnTo>
                  <a:lnTo>
                    <a:pt x="4037" y="2003"/>
                  </a:lnTo>
                  <a:close/>
                  <a:moveTo>
                    <a:pt x="4084" y="208"/>
                  </a:moveTo>
                  <a:lnTo>
                    <a:pt x="4112" y="208"/>
                  </a:lnTo>
                  <a:lnTo>
                    <a:pt x="4112" y="180"/>
                  </a:lnTo>
                  <a:lnTo>
                    <a:pt x="4084" y="180"/>
                  </a:lnTo>
                  <a:lnTo>
                    <a:pt x="4084" y="208"/>
                  </a:lnTo>
                  <a:lnTo>
                    <a:pt x="4084" y="208"/>
                  </a:lnTo>
                  <a:close/>
                  <a:moveTo>
                    <a:pt x="4084" y="165"/>
                  </a:moveTo>
                  <a:lnTo>
                    <a:pt x="4112" y="165"/>
                  </a:lnTo>
                  <a:lnTo>
                    <a:pt x="4112" y="132"/>
                  </a:lnTo>
                  <a:lnTo>
                    <a:pt x="4084" y="132"/>
                  </a:lnTo>
                  <a:lnTo>
                    <a:pt x="4084" y="165"/>
                  </a:lnTo>
                  <a:lnTo>
                    <a:pt x="4084" y="165"/>
                  </a:lnTo>
                  <a:close/>
                  <a:moveTo>
                    <a:pt x="4084" y="298"/>
                  </a:moveTo>
                  <a:lnTo>
                    <a:pt x="4112" y="298"/>
                  </a:lnTo>
                  <a:lnTo>
                    <a:pt x="4112" y="269"/>
                  </a:lnTo>
                  <a:lnTo>
                    <a:pt x="4084" y="269"/>
                  </a:lnTo>
                  <a:lnTo>
                    <a:pt x="4084" y="298"/>
                  </a:lnTo>
                  <a:lnTo>
                    <a:pt x="4084" y="298"/>
                  </a:lnTo>
                  <a:close/>
                  <a:moveTo>
                    <a:pt x="4084" y="253"/>
                  </a:moveTo>
                  <a:lnTo>
                    <a:pt x="4112" y="253"/>
                  </a:lnTo>
                  <a:lnTo>
                    <a:pt x="4112" y="224"/>
                  </a:lnTo>
                  <a:lnTo>
                    <a:pt x="4084" y="224"/>
                  </a:lnTo>
                  <a:lnTo>
                    <a:pt x="4084" y="253"/>
                  </a:lnTo>
                  <a:lnTo>
                    <a:pt x="4084" y="253"/>
                  </a:lnTo>
                  <a:close/>
                  <a:moveTo>
                    <a:pt x="4084" y="343"/>
                  </a:moveTo>
                  <a:lnTo>
                    <a:pt x="4112" y="343"/>
                  </a:lnTo>
                  <a:lnTo>
                    <a:pt x="4112" y="312"/>
                  </a:lnTo>
                  <a:lnTo>
                    <a:pt x="4084" y="312"/>
                  </a:lnTo>
                  <a:lnTo>
                    <a:pt x="4084" y="343"/>
                  </a:lnTo>
                  <a:lnTo>
                    <a:pt x="4084" y="343"/>
                  </a:lnTo>
                  <a:close/>
                  <a:moveTo>
                    <a:pt x="4084" y="480"/>
                  </a:moveTo>
                  <a:lnTo>
                    <a:pt x="4112" y="480"/>
                  </a:lnTo>
                  <a:lnTo>
                    <a:pt x="4112" y="449"/>
                  </a:lnTo>
                  <a:lnTo>
                    <a:pt x="4084" y="449"/>
                  </a:lnTo>
                  <a:lnTo>
                    <a:pt x="4084" y="480"/>
                  </a:lnTo>
                  <a:lnTo>
                    <a:pt x="4084" y="480"/>
                  </a:lnTo>
                  <a:close/>
                  <a:moveTo>
                    <a:pt x="4084" y="435"/>
                  </a:moveTo>
                  <a:lnTo>
                    <a:pt x="4112" y="435"/>
                  </a:lnTo>
                  <a:lnTo>
                    <a:pt x="4112" y="402"/>
                  </a:lnTo>
                  <a:lnTo>
                    <a:pt x="4084" y="402"/>
                  </a:lnTo>
                  <a:lnTo>
                    <a:pt x="4084" y="435"/>
                  </a:lnTo>
                  <a:lnTo>
                    <a:pt x="4084" y="435"/>
                  </a:lnTo>
                  <a:close/>
                  <a:moveTo>
                    <a:pt x="4084" y="567"/>
                  </a:moveTo>
                  <a:lnTo>
                    <a:pt x="4112" y="567"/>
                  </a:lnTo>
                  <a:lnTo>
                    <a:pt x="4112" y="539"/>
                  </a:lnTo>
                  <a:lnTo>
                    <a:pt x="4084" y="539"/>
                  </a:lnTo>
                  <a:lnTo>
                    <a:pt x="4084" y="567"/>
                  </a:lnTo>
                  <a:lnTo>
                    <a:pt x="4084" y="567"/>
                  </a:lnTo>
                  <a:close/>
                  <a:moveTo>
                    <a:pt x="4084" y="522"/>
                  </a:moveTo>
                  <a:lnTo>
                    <a:pt x="4112" y="522"/>
                  </a:lnTo>
                  <a:lnTo>
                    <a:pt x="4112" y="494"/>
                  </a:lnTo>
                  <a:lnTo>
                    <a:pt x="4084" y="494"/>
                  </a:lnTo>
                  <a:lnTo>
                    <a:pt x="4084" y="522"/>
                  </a:lnTo>
                  <a:lnTo>
                    <a:pt x="4084" y="522"/>
                  </a:lnTo>
                  <a:close/>
                  <a:moveTo>
                    <a:pt x="4084" y="659"/>
                  </a:moveTo>
                  <a:lnTo>
                    <a:pt x="4112" y="659"/>
                  </a:lnTo>
                  <a:lnTo>
                    <a:pt x="4112" y="626"/>
                  </a:lnTo>
                  <a:lnTo>
                    <a:pt x="4084" y="626"/>
                  </a:lnTo>
                  <a:lnTo>
                    <a:pt x="4084" y="659"/>
                  </a:lnTo>
                  <a:lnTo>
                    <a:pt x="4084" y="659"/>
                  </a:lnTo>
                  <a:close/>
                  <a:moveTo>
                    <a:pt x="4084" y="612"/>
                  </a:moveTo>
                  <a:lnTo>
                    <a:pt x="4112" y="612"/>
                  </a:lnTo>
                  <a:lnTo>
                    <a:pt x="4112" y="581"/>
                  </a:lnTo>
                  <a:lnTo>
                    <a:pt x="4084" y="581"/>
                  </a:lnTo>
                  <a:lnTo>
                    <a:pt x="4084" y="612"/>
                  </a:lnTo>
                  <a:lnTo>
                    <a:pt x="4084" y="612"/>
                  </a:lnTo>
                  <a:close/>
                  <a:moveTo>
                    <a:pt x="4084" y="704"/>
                  </a:moveTo>
                  <a:lnTo>
                    <a:pt x="4112" y="704"/>
                  </a:lnTo>
                  <a:lnTo>
                    <a:pt x="4112" y="671"/>
                  </a:lnTo>
                  <a:lnTo>
                    <a:pt x="4084" y="671"/>
                  </a:lnTo>
                  <a:lnTo>
                    <a:pt x="4084" y="704"/>
                  </a:lnTo>
                  <a:lnTo>
                    <a:pt x="4084" y="704"/>
                  </a:lnTo>
                  <a:close/>
                  <a:moveTo>
                    <a:pt x="4084" y="836"/>
                  </a:moveTo>
                  <a:lnTo>
                    <a:pt x="4112" y="836"/>
                  </a:lnTo>
                  <a:lnTo>
                    <a:pt x="4112" y="808"/>
                  </a:lnTo>
                  <a:lnTo>
                    <a:pt x="4084" y="808"/>
                  </a:lnTo>
                  <a:lnTo>
                    <a:pt x="4084" y="836"/>
                  </a:lnTo>
                  <a:lnTo>
                    <a:pt x="4084" y="836"/>
                  </a:lnTo>
                  <a:close/>
                  <a:moveTo>
                    <a:pt x="4084" y="926"/>
                  </a:moveTo>
                  <a:lnTo>
                    <a:pt x="4112" y="926"/>
                  </a:lnTo>
                  <a:lnTo>
                    <a:pt x="4112" y="895"/>
                  </a:lnTo>
                  <a:lnTo>
                    <a:pt x="4084" y="895"/>
                  </a:lnTo>
                  <a:lnTo>
                    <a:pt x="4084" y="926"/>
                  </a:lnTo>
                  <a:lnTo>
                    <a:pt x="4084" y="926"/>
                  </a:lnTo>
                  <a:close/>
                  <a:moveTo>
                    <a:pt x="4084" y="881"/>
                  </a:moveTo>
                  <a:lnTo>
                    <a:pt x="4112" y="881"/>
                  </a:lnTo>
                  <a:lnTo>
                    <a:pt x="4112" y="850"/>
                  </a:lnTo>
                  <a:lnTo>
                    <a:pt x="4084" y="850"/>
                  </a:lnTo>
                  <a:lnTo>
                    <a:pt x="4084" y="881"/>
                  </a:lnTo>
                  <a:lnTo>
                    <a:pt x="4084" y="881"/>
                  </a:lnTo>
                  <a:close/>
                  <a:moveTo>
                    <a:pt x="4084" y="1195"/>
                  </a:moveTo>
                  <a:lnTo>
                    <a:pt x="4112" y="1195"/>
                  </a:lnTo>
                  <a:lnTo>
                    <a:pt x="4112" y="1165"/>
                  </a:lnTo>
                  <a:lnTo>
                    <a:pt x="4084" y="1165"/>
                  </a:lnTo>
                  <a:lnTo>
                    <a:pt x="4084" y="1195"/>
                  </a:lnTo>
                  <a:lnTo>
                    <a:pt x="4084" y="1195"/>
                  </a:lnTo>
                  <a:close/>
                  <a:moveTo>
                    <a:pt x="4084" y="1287"/>
                  </a:moveTo>
                  <a:lnTo>
                    <a:pt x="4112" y="1287"/>
                  </a:lnTo>
                  <a:lnTo>
                    <a:pt x="4112" y="1254"/>
                  </a:lnTo>
                  <a:lnTo>
                    <a:pt x="4084" y="1254"/>
                  </a:lnTo>
                  <a:lnTo>
                    <a:pt x="4084" y="1287"/>
                  </a:lnTo>
                  <a:lnTo>
                    <a:pt x="4084" y="1287"/>
                  </a:lnTo>
                  <a:close/>
                  <a:moveTo>
                    <a:pt x="4084" y="1330"/>
                  </a:moveTo>
                  <a:lnTo>
                    <a:pt x="4112" y="1330"/>
                  </a:lnTo>
                  <a:lnTo>
                    <a:pt x="4112" y="1299"/>
                  </a:lnTo>
                  <a:lnTo>
                    <a:pt x="4084" y="1299"/>
                  </a:lnTo>
                  <a:lnTo>
                    <a:pt x="4084" y="1330"/>
                  </a:lnTo>
                  <a:lnTo>
                    <a:pt x="4084" y="1330"/>
                  </a:lnTo>
                  <a:close/>
                  <a:moveTo>
                    <a:pt x="4084" y="1375"/>
                  </a:moveTo>
                  <a:lnTo>
                    <a:pt x="4112" y="1375"/>
                  </a:lnTo>
                  <a:lnTo>
                    <a:pt x="4112" y="1346"/>
                  </a:lnTo>
                  <a:lnTo>
                    <a:pt x="4084" y="1346"/>
                  </a:lnTo>
                  <a:lnTo>
                    <a:pt x="4084" y="1375"/>
                  </a:lnTo>
                  <a:lnTo>
                    <a:pt x="4084" y="1375"/>
                  </a:lnTo>
                  <a:close/>
                  <a:moveTo>
                    <a:pt x="4084" y="1420"/>
                  </a:moveTo>
                  <a:lnTo>
                    <a:pt x="4112" y="1420"/>
                  </a:lnTo>
                  <a:lnTo>
                    <a:pt x="4112" y="1389"/>
                  </a:lnTo>
                  <a:lnTo>
                    <a:pt x="4084" y="1389"/>
                  </a:lnTo>
                  <a:lnTo>
                    <a:pt x="4084" y="1420"/>
                  </a:lnTo>
                  <a:lnTo>
                    <a:pt x="4084" y="1420"/>
                  </a:lnTo>
                  <a:close/>
                  <a:moveTo>
                    <a:pt x="4084" y="1465"/>
                  </a:moveTo>
                  <a:lnTo>
                    <a:pt x="4112" y="1465"/>
                  </a:lnTo>
                  <a:lnTo>
                    <a:pt x="4112" y="1434"/>
                  </a:lnTo>
                  <a:lnTo>
                    <a:pt x="4084" y="1434"/>
                  </a:lnTo>
                  <a:lnTo>
                    <a:pt x="4084" y="1465"/>
                  </a:lnTo>
                  <a:lnTo>
                    <a:pt x="4084" y="1465"/>
                  </a:lnTo>
                  <a:close/>
                  <a:moveTo>
                    <a:pt x="4084" y="1557"/>
                  </a:moveTo>
                  <a:lnTo>
                    <a:pt x="4112" y="1557"/>
                  </a:lnTo>
                  <a:lnTo>
                    <a:pt x="4112" y="1524"/>
                  </a:lnTo>
                  <a:lnTo>
                    <a:pt x="4084" y="1524"/>
                  </a:lnTo>
                  <a:lnTo>
                    <a:pt x="4084" y="1557"/>
                  </a:lnTo>
                  <a:lnTo>
                    <a:pt x="4084" y="1557"/>
                  </a:lnTo>
                  <a:close/>
                  <a:moveTo>
                    <a:pt x="4084" y="1779"/>
                  </a:moveTo>
                  <a:lnTo>
                    <a:pt x="4112" y="1779"/>
                  </a:lnTo>
                  <a:lnTo>
                    <a:pt x="4112" y="1748"/>
                  </a:lnTo>
                  <a:lnTo>
                    <a:pt x="4084" y="1748"/>
                  </a:lnTo>
                  <a:lnTo>
                    <a:pt x="4084" y="1779"/>
                  </a:lnTo>
                  <a:lnTo>
                    <a:pt x="4084" y="1779"/>
                  </a:lnTo>
                  <a:close/>
                  <a:moveTo>
                    <a:pt x="4084" y="1821"/>
                  </a:moveTo>
                  <a:lnTo>
                    <a:pt x="4112" y="1821"/>
                  </a:lnTo>
                  <a:lnTo>
                    <a:pt x="4112" y="1793"/>
                  </a:lnTo>
                  <a:lnTo>
                    <a:pt x="4084" y="1793"/>
                  </a:lnTo>
                  <a:lnTo>
                    <a:pt x="4084" y="1821"/>
                  </a:lnTo>
                  <a:lnTo>
                    <a:pt x="4084" y="1821"/>
                  </a:lnTo>
                  <a:close/>
                  <a:moveTo>
                    <a:pt x="4084" y="1868"/>
                  </a:moveTo>
                  <a:lnTo>
                    <a:pt x="4112" y="1868"/>
                  </a:lnTo>
                  <a:lnTo>
                    <a:pt x="4112" y="1838"/>
                  </a:lnTo>
                  <a:lnTo>
                    <a:pt x="4084" y="1838"/>
                  </a:lnTo>
                  <a:lnTo>
                    <a:pt x="4084" y="1868"/>
                  </a:lnTo>
                  <a:lnTo>
                    <a:pt x="4084" y="1868"/>
                  </a:lnTo>
                  <a:close/>
                  <a:moveTo>
                    <a:pt x="4084" y="1913"/>
                  </a:moveTo>
                  <a:lnTo>
                    <a:pt x="4112" y="1913"/>
                  </a:lnTo>
                  <a:lnTo>
                    <a:pt x="4112" y="1880"/>
                  </a:lnTo>
                  <a:lnTo>
                    <a:pt x="4084" y="1880"/>
                  </a:lnTo>
                  <a:lnTo>
                    <a:pt x="4084" y="1913"/>
                  </a:lnTo>
                  <a:lnTo>
                    <a:pt x="4084" y="1913"/>
                  </a:lnTo>
                  <a:close/>
                  <a:moveTo>
                    <a:pt x="4084" y="1958"/>
                  </a:moveTo>
                  <a:lnTo>
                    <a:pt x="4112" y="1958"/>
                  </a:lnTo>
                  <a:lnTo>
                    <a:pt x="4112" y="1930"/>
                  </a:lnTo>
                  <a:lnTo>
                    <a:pt x="4084" y="1930"/>
                  </a:lnTo>
                  <a:lnTo>
                    <a:pt x="4084" y="1958"/>
                  </a:lnTo>
                  <a:lnTo>
                    <a:pt x="4084" y="1958"/>
                  </a:lnTo>
                  <a:close/>
                  <a:moveTo>
                    <a:pt x="4126" y="208"/>
                  </a:moveTo>
                  <a:lnTo>
                    <a:pt x="4157" y="208"/>
                  </a:lnTo>
                  <a:lnTo>
                    <a:pt x="4157" y="180"/>
                  </a:lnTo>
                  <a:lnTo>
                    <a:pt x="4126" y="180"/>
                  </a:lnTo>
                  <a:lnTo>
                    <a:pt x="4126" y="208"/>
                  </a:lnTo>
                  <a:lnTo>
                    <a:pt x="4126" y="208"/>
                  </a:lnTo>
                  <a:close/>
                  <a:moveTo>
                    <a:pt x="4126" y="298"/>
                  </a:moveTo>
                  <a:lnTo>
                    <a:pt x="4157" y="298"/>
                  </a:lnTo>
                  <a:lnTo>
                    <a:pt x="4157" y="269"/>
                  </a:lnTo>
                  <a:lnTo>
                    <a:pt x="4126" y="269"/>
                  </a:lnTo>
                  <a:lnTo>
                    <a:pt x="4126" y="298"/>
                  </a:lnTo>
                  <a:lnTo>
                    <a:pt x="4126" y="298"/>
                  </a:lnTo>
                  <a:close/>
                  <a:moveTo>
                    <a:pt x="4126" y="253"/>
                  </a:moveTo>
                  <a:lnTo>
                    <a:pt x="4157" y="253"/>
                  </a:lnTo>
                  <a:lnTo>
                    <a:pt x="4157" y="224"/>
                  </a:lnTo>
                  <a:lnTo>
                    <a:pt x="4126" y="224"/>
                  </a:lnTo>
                  <a:lnTo>
                    <a:pt x="4126" y="253"/>
                  </a:lnTo>
                  <a:lnTo>
                    <a:pt x="4126" y="253"/>
                  </a:lnTo>
                  <a:close/>
                  <a:moveTo>
                    <a:pt x="4126" y="343"/>
                  </a:moveTo>
                  <a:lnTo>
                    <a:pt x="4157" y="343"/>
                  </a:lnTo>
                  <a:lnTo>
                    <a:pt x="4157" y="312"/>
                  </a:lnTo>
                  <a:lnTo>
                    <a:pt x="4126" y="312"/>
                  </a:lnTo>
                  <a:lnTo>
                    <a:pt x="4126" y="343"/>
                  </a:lnTo>
                  <a:lnTo>
                    <a:pt x="4126" y="343"/>
                  </a:lnTo>
                  <a:close/>
                  <a:moveTo>
                    <a:pt x="4126" y="480"/>
                  </a:moveTo>
                  <a:lnTo>
                    <a:pt x="4157" y="480"/>
                  </a:lnTo>
                  <a:lnTo>
                    <a:pt x="4157" y="449"/>
                  </a:lnTo>
                  <a:lnTo>
                    <a:pt x="4126" y="449"/>
                  </a:lnTo>
                  <a:lnTo>
                    <a:pt x="4126" y="480"/>
                  </a:lnTo>
                  <a:lnTo>
                    <a:pt x="4126" y="480"/>
                  </a:lnTo>
                  <a:close/>
                  <a:moveTo>
                    <a:pt x="4126" y="435"/>
                  </a:moveTo>
                  <a:lnTo>
                    <a:pt x="4157" y="435"/>
                  </a:lnTo>
                  <a:lnTo>
                    <a:pt x="4157" y="402"/>
                  </a:lnTo>
                  <a:lnTo>
                    <a:pt x="4126" y="402"/>
                  </a:lnTo>
                  <a:lnTo>
                    <a:pt x="4126" y="435"/>
                  </a:lnTo>
                  <a:lnTo>
                    <a:pt x="4126" y="435"/>
                  </a:lnTo>
                  <a:close/>
                  <a:moveTo>
                    <a:pt x="4126" y="567"/>
                  </a:moveTo>
                  <a:lnTo>
                    <a:pt x="4157" y="567"/>
                  </a:lnTo>
                  <a:lnTo>
                    <a:pt x="4157" y="539"/>
                  </a:lnTo>
                  <a:lnTo>
                    <a:pt x="4126" y="539"/>
                  </a:lnTo>
                  <a:lnTo>
                    <a:pt x="4126" y="567"/>
                  </a:lnTo>
                  <a:lnTo>
                    <a:pt x="4126" y="567"/>
                  </a:lnTo>
                  <a:close/>
                  <a:moveTo>
                    <a:pt x="4126" y="522"/>
                  </a:moveTo>
                  <a:lnTo>
                    <a:pt x="4157" y="522"/>
                  </a:lnTo>
                  <a:lnTo>
                    <a:pt x="4157" y="494"/>
                  </a:lnTo>
                  <a:lnTo>
                    <a:pt x="4126" y="494"/>
                  </a:lnTo>
                  <a:lnTo>
                    <a:pt x="4126" y="522"/>
                  </a:lnTo>
                  <a:lnTo>
                    <a:pt x="4126" y="522"/>
                  </a:lnTo>
                  <a:close/>
                  <a:moveTo>
                    <a:pt x="4126" y="659"/>
                  </a:moveTo>
                  <a:lnTo>
                    <a:pt x="4157" y="659"/>
                  </a:lnTo>
                  <a:lnTo>
                    <a:pt x="4157" y="626"/>
                  </a:lnTo>
                  <a:lnTo>
                    <a:pt x="4126" y="626"/>
                  </a:lnTo>
                  <a:lnTo>
                    <a:pt x="4126" y="659"/>
                  </a:lnTo>
                  <a:lnTo>
                    <a:pt x="4126" y="659"/>
                  </a:lnTo>
                  <a:close/>
                  <a:moveTo>
                    <a:pt x="4126" y="612"/>
                  </a:moveTo>
                  <a:lnTo>
                    <a:pt x="4157" y="612"/>
                  </a:lnTo>
                  <a:lnTo>
                    <a:pt x="4157" y="581"/>
                  </a:lnTo>
                  <a:lnTo>
                    <a:pt x="4126" y="581"/>
                  </a:lnTo>
                  <a:lnTo>
                    <a:pt x="4126" y="612"/>
                  </a:lnTo>
                  <a:lnTo>
                    <a:pt x="4126" y="612"/>
                  </a:lnTo>
                  <a:close/>
                  <a:moveTo>
                    <a:pt x="4126" y="749"/>
                  </a:moveTo>
                  <a:lnTo>
                    <a:pt x="4157" y="749"/>
                  </a:lnTo>
                  <a:lnTo>
                    <a:pt x="4157" y="716"/>
                  </a:lnTo>
                  <a:lnTo>
                    <a:pt x="4126" y="716"/>
                  </a:lnTo>
                  <a:lnTo>
                    <a:pt x="4126" y="749"/>
                  </a:lnTo>
                  <a:lnTo>
                    <a:pt x="4126" y="749"/>
                  </a:lnTo>
                  <a:close/>
                  <a:moveTo>
                    <a:pt x="4126" y="704"/>
                  </a:moveTo>
                  <a:lnTo>
                    <a:pt x="4157" y="704"/>
                  </a:lnTo>
                  <a:lnTo>
                    <a:pt x="4157" y="671"/>
                  </a:lnTo>
                  <a:lnTo>
                    <a:pt x="4126" y="671"/>
                  </a:lnTo>
                  <a:lnTo>
                    <a:pt x="4126" y="704"/>
                  </a:lnTo>
                  <a:lnTo>
                    <a:pt x="4126" y="704"/>
                  </a:lnTo>
                  <a:close/>
                  <a:moveTo>
                    <a:pt x="4126" y="973"/>
                  </a:moveTo>
                  <a:lnTo>
                    <a:pt x="4157" y="973"/>
                  </a:lnTo>
                  <a:lnTo>
                    <a:pt x="4157" y="940"/>
                  </a:lnTo>
                  <a:lnTo>
                    <a:pt x="4126" y="940"/>
                  </a:lnTo>
                  <a:lnTo>
                    <a:pt x="4126" y="973"/>
                  </a:lnTo>
                  <a:lnTo>
                    <a:pt x="4126" y="973"/>
                  </a:lnTo>
                  <a:close/>
                  <a:moveTo>
                    <a:pt x="4126" y="1105"/>
                  </a:moveTo>
                  <a:lnTo>
                    <a:pt x="4157" y="1105"/>
                  </a:lnTo>
                  <a:lnTo>
                    <a:pt x="4157" y="1077"/>
                  </a:lnTo>
                  <a:lnTo>
                    <a:pt x="4126" y="1077"/>
                  </a:lnTo>
                  <a:lnTo>
                    <a:pt x="4126" y="1105"/>
                  </a:lnTo>
                  <a:lnTo>
                    <a:pt x="4126" y="1105"/>
                  </a:lnTo>
                  <a:close/>
                  <a:moveTo>
                    <a:pt x="4126" y="1061"/>
                  </a:moveTo>
                  <a:lnTo>
                    <a:pt x="4157" y="1061"/>
                  </a:lnTo>
                  <a:lnTo>
                    <a:pt x="4157" y="1032"/>
                  </a:lnTo>
                  <a:lnTo>
                    <a:pt x="4126" y="1032"/>
                  </a:lnTo>
                  <a:lnTo>
                    <a:pt x="4126" y="1061"/>
                  </a:lnTo>
                  <a:lnTo>
                    <a:pt x="4126" y="1061"/>
                  </a:lnTo>
                  <a:close/>
                  <a:moveTo>
                    <a:pt x="4126" y="1150"/>
                  </a:moveTo>
                  <a:lnTo>
                    <a:pt x="4157" y="1150"/>
                  </a:lnTo>
                  <a:lnTo>
                    <a:pt x="4157" y="1120"/>
                  </a:lnTo>
                  <a:lnTo>
                    <a:pt x="4126" y="1120"/>
                  </a:lnTo>
                  <a:lnTo>
                    <a:pt x="4126" y="1150"/>
                  </a:lnTo>
                  <a:lnTo>
                    <a:pt x="4126" y="1150"/>
                  </a:lnTo>
                  <a:close/>
                  <a:moveTo>
                    <a:pt x="4126" y="1375"/>
                  </a:moveTo>
                  <a:lnTo>
                    <a:pt x="4157" y="1375"/>
                  </a:lnTo>
                  <a:lnTo>
                    <a:pt x="4157" y="1346"/>
                  </a:lnTo>
                  <a:lnTo>
                    <a:pt x="4126" y="1346"/>
                  </a:lnTo>
                  <a:lnTo>
                    <a:pt x="4126" y="1375"/>
                  </a:lnTo>
                  <a:lnTo>
                    <a:pt x="4126" y="1375"/>
                  </a:lnTo>
                  <a:close/>
                  <a:moveTo>
                    <a:pt x="4126" y="1420"/>
                  </a:moveTo>
                  <a:lnTo>
                    <a:pt x="4157" y="1420"/>
                  </a:lnTo>
                  <a:lnTo>
                    <a:pt x="4157" y="1389"/>
                  </a:lnTo>
                  <a:lnTo>
                    <a:pt x="4126" y="1389"/>
                  </a:lnTo>
                  <a:lnTo>
                    <a:pt x="4126" y="1420"/>
                  </a:lnTo>
                  <a:lnTo>
                    <a:pt x="4126" y="1420"/>
                  </a:lnTo>
                  <a:close/>
                  <a:moveTo>
                    <a:pt x="4126" y="1465"/>
                  </a:moveTo>
                  <a:lnTo>
                    <a:pt x="4157" y="1465"/>
                  </a:lnTo>
                  <a:lnTo>
                    <a:pt x="4157" y="1434"/>
                  </a:lnTo>
                  <a:lnTo>
                    <a:pt x="4126" y="1434"/>
                  </a:lnTo>
                  <a:lnTo>
                    <a:pt x="4126" y="1465"/>
                  </a:lnTo>
                  <a:lnTo>
                    <a:pt x="4126" y="1465"/>
                  </a:lnTo>
                  <a:close/>
                  <a:moveTo>
                    <a:pt x="4126" y="1557"/>
                  </a:moveTo>
                  <a:lnTo>
                    <a:pt x="4157" y="1557"/>
                  </a:lnTo>
                  <a:lnTo>
                    <a:pt x="4157" y="1524"/>
                  </a:lnTo>
                  <a:lnTo>
                    <a:pt x="4126" y="1524"/>
                  </a:lnTo>
                  <a:lnTo>
                    <a:pt x="4126" y="1557"/>
                  </a:lnTo>
                  <a:lnTo>
                    <a:pt x="4126" y="1557"/>
                  </a:lnTo>
                  <a:close/>
                  <a:moveTo>
                    <a:pt x="4126" y="1734"/>
                  </a:moveTo>
                  <a:lnTo>
                    <a:pt x="4157" y="1734"/>
                  </a:lnTo>
                  <a:lnTo>
                    <a:pt x="4157" y="1703"/>
                  </a:lnTo>
                  <a:lnTo>
                    <a:pt x="4126" y="1703"/>
                  </a:lnTo>
                  <a:lnTo>
                    <a:pt x="4126" y="1734"/>
                  </a:lnTo>
                  <a:lnTo>
                    <a:pt x="4126" y="1734"/>
                  </a:lnTo>
                  <a:close/>
                  <a:moveTo>
                    <a:pt x="4126" y="1779"/>
                  </a:moveTo>
                  <a:lnTo>
                    <a:pt x="4157" y="1779"/>
                  </a:lnTo>
                  <a:lnTo>
                    <a:pt x="4157" y="1748"/>
                  </a:lnTo>
                  <a:lnTo>
                    <a:pt x="4126" y="1748"/>
                  </a:lnTo>
                  <a:lnTo>
                    <a:pt x="4126" y="1779"/>
                  </a:lnTo>
                  <a:lnTo>
                    <a:pt x="4126" y="1779"/>
                  </a:lnTo>
                  <a:close/>
                  <a:moveTo>
                    <a:pt x="4126" y="1821"/>
                  </a:moveTo>
                  <a:lnTo>
                    <a:pt x="4157" y="1821"/>
                  </a:lnTo>
                  <a:lnTo>
                    <a:pt x="4157" y="1793"/>
                  </a:lnTo>
                  <a:lnTo>
                    <a:pt x="4126" y="1793"/>
                  </a:lnTo>
                  <a:lnTo>
                    <a:pt x="4126" y="1821"/>
                  </a:lnTo>
                  <a:lnTo>
                    <a:pt x="4126" y="1821"/>
                  </a:lnTo>
                  <a:close/>
                  <a:moveTo>
                    <a:pt x="4126" y="1868"/>
                  </a:moveTo>
                  <a:lnTo>
                    <a:pt x="4157" y="1868"/>
                  </a:lnTo>
                  <a:lnTo>
                    <a:pt x="4157" y="1838"/>
                  </a:lnTo>
                  <a:lnTo>
                    <a:pt x="4126" y="1838"/>
                  </a:lnTo>
                  <a:lnTo>
                    <a:pt x="4126" y="1868"/>
                  </a:lnTo>
                  <a:lnTo>
                    <a:pt x="4126" y="1868"/>
                  </a:lnTo>
                  <a:close/>
                  <a:moveTo>
                    <a:pt x="4126" y="1913"/>
                  </a:moveTo>
                  <a:lnTo>
                    <a:pt x="4157" y="1913"/>
                  </a:lnTo>
                  <a:lnTo>
                    <a:pt x="4157" y="1880"/>
                  </a:lnTo>
                  <a:lnTo>
                    <a:pt x="4126" y="1880"/>
                  </a:lnTo>
                  <a:lnTo>
                    <a:pt x="4126" y="1913"/>
                  </a:lnTo>
                  <a:lnTo>
                    <a:pt x="4126" y="1913"/>
                  </a:lnTo>
                  <a:close/>
                  <a:moveTo>
                    <a:pt x="4126" y="1958"/>
                  </a:moveTo>
                  <a:lnTo>
                    <a:pt x="4157" y="1958"/>
                  </a:lnTo>
                  <a:lnTo>
                    <a:pt x="4157" y="1930"/>
                  </a:lnTo>
                  <a:lnTo>
                    <a:pt x="4126" y="1930"/>
                  </a:lnTo>
                  <a:lnTo>
                    <a:pt x="4126" y="1958"/>
                  </a:lnTo>
                  <a:lnTo>
                    <a:pt x="4126" y="1958"/>
                  </a:lnTo>
                  <a:close/>
                  <a:moveTo>
                    <a:pt x="4171" y="208"/>
                  </a:moveTo>
                  <a:lnTo>
                    <a:pt x="4202" y="208"/>
                  </a:lnTo>
                  <a:lnTo>
                    <a:pt x="4202" y="180"/>
                  </a:lnTo>
                  <a:lnTo>
                    <a:pt x="4171" y="180"/>
                  </a:lnTo>
                  <a:lnTo>
                    <a:pt x="4171" y="208"/>
                  </a:lnTo>
                  <a:lnTo>
                    <a:pt x="4171" y="208"/>
                  </a:lnTo>
                  <a:close/>
                  <a:moveTo>
                    <a:pt x="4171" y="298"/>
                  </a:moveTo>
                  <a:lnTo>
                    <a:pt x="4202" y="298"/>
                  </a:lnTo>
                  <a:lnTo>
                    <a:pt x="4202" y="269"/>
                  </a:lnTo>
                  <a:lnTo>
                    <a:pt x="4171" y="269"/>
                  </a:lnTo>
                  <a:lnTo>
                    <a:pt x="4171" y="298"/>
                  </a:lnTo>
                  <a:lnTo>
                    <a:pt x="4171" y="298"/>
                  </a:lnTo>
                  <a:close/>
                  <a:moveTo>
                    <a:pt x="4171" y="253"/>
                  </a:moveTo>
                  <a:lnTo>
                    <a:pt x="4202" y="253"/>
                  </a:lnTo>
                  <a:lnTo>
                    <a:pt x="4202" y="224"/>
                  </a:lnTo>
                  <a:lnTo>
                    <a:pt x="4171" y="224"/>
                  </a:lnTo>
                  <a:lnTo>
                    <a:pt x="4171" y="253"/>
                  </a:lnTo>
                  <a:lnTo>
                    <a:pt x="4171" y="253"/>
                  </a:lnTo>
                  <a:close/>
                  <a:moveTo>
                    <a:pt x="4171" y="343"/>
                  </a:moveTo>
                  <a:lnTo>
                    <a:pt x="4202" y="343"/>
                  </a:lnTo>
                  <a:lnTo>
                    <a:pt x="4202" y="312"/>
                  </a:lnTo>
                  <a:lnTo>
                    <a:pt x="4171" y="312"/>
                  </a:lnTo>
                  <a:lnTo>
                    <a:pt x="4171" y="343"/>
                  </a:lnTo>
                  <a:lnTo>
                    <a:pt x="4171" y="343"/>
                  </a:lnTo>
                  <a:close/>
                  <a:moveTo>
                    <a:pt x="4171" y="435"/>
                  </a:moveTo>
                  <a:lnTo>
                    <a:pt x="4202" y="435"/>
                  </a:lnTo>
                  <a:lnTo>
                    <a:pt x="4202" y="402"/>
                  </a:lnTo>
                  <a:lnTo>
                    <a:pt x="4171" y="402"/>
                  </a:lnTo>
                  <a:lnTo>
                    <a:pt x="4171" y="435"/>
                  </a:lnTo>
                  <a:lnTo>
                    <a:pt x="4171" y="435"/>
                  </a:lnTo>
                  <a:close/>
                  <a:moveTo>
                    <a:pt x="4171" y="567"/>
                  </a:moveTo>
                  <a:lnTo>
                    <a:pt x="4202" y="567"/>
                  </a:lnTo>
                  <a:lnTo>
                    <a:pt x="4202" y="539"/>
                  </a:lnTo>
                  <a:lnTo>
                    <a:pt x="4171" y="539"/>
                  </a:lnTo>
                  <a:lnTo>
                    <a:pt x="4171" y="567"/>
                  </a:lnTo>
                  <a:lnTo>
                    <a:pt x="4171" y="567"/>
                  </a:lnTo>
                  <a:close/>
                  <a:moveTo>
                    <a:pt x="4171" y="522"/>
                  </a:moveTo>
                  <a:lnTo>
                    <a:pt x="4202" y="522"/>
                  </a:lnTo>
                  <a:lnTo>
                    <a:pt x="4202" y="494"/>
                  </a:lnTo>
                  <a:lnTo>
                    <a:pt x="4171" y="494"/>
                  </a:lnTo>
                  <a:lnTo>
                    <a:pt x="4171" y="522"/>
                  </a:lnTo>
                  <a:lnTo>
                    <a:pt x="4171" y="522"/>
                  </a:lnTo>
                  <a:close/>
                  <a:moveTo>
                    <a:pt x="4171" y="612"/>
                  </a:moveTo>
                  <a:lnTo>
                    <a:pt x="4202" y="612"/>
                  </a:lnTo>
                  <a:lnTo>
                    <a:pt x="4202" y="581"/>
                  </a:lnTo>
                  <a:lnTo>
                    <a:pt x="4171" y="581"/>
                  </a:lnTo>
                  <a:lnTo>
                    <a:pt x="4171" y="612"/>
                  </a:lnTo>
                  <a:lnTo>
                    <a:pt x="4171" y="612"/>
                  </a:lnTo>
                  <a:close/>
                  <a:moveTo>
                    <a:pt x="4171" y="749"/>
                  </a:moveTo>
                  <a:lnTo>
                    <a:pt x="4202" y="749"/>
                  </a:lnTo>
                  <a:lnTo>
                    <a:pt x="4202" y="716"/>
                  </a:lnTo>
                  <a:lnTo>
                    <a:pt x="4171" y="716"/>
                  </a:lnTo>
                  <a:lnTo>
                    <a:pt x="4171" y="749"/>
                  </a:lnTo>
                  <a:lnTo>
                    <a:pt x="4171" y="749"/>
                  </a:lnTo>
                  <a:close/>
                  <a:moveTo>
                    <a:pt x="4171" y="1195"/>
                  </a:moveTo>
                  <a:lnTo>
                    <a:pt x="4202" y="1195"/>
                  </a:lnTo>
                  <a:lnTo>
                    <a:pt x="4202" y="1165"/>
                  </a:lnTo>
                  <a:lnTo>
                    <a:pt x="4171" y="1165"/>
                  </a:lnTo>
                  <a:lnTo>
                    <a:pt x="4171" y="1195"/>
                  </a:lnTo>
                  <a:lnTo>
                    <a:pt x="4171" y="1195"/>
                  </a:lnTo>
                  <a:close/>
                  <a:moveTo>
                    <a:pt x="4171" y="1150"/>
                  </a:moveTo>
                  <a:lnTo>
                    <a:pt x="4202" y="1150"/>
                  </a:lnTo>
                  <a:lnTo>
                    <a:pt x="4202" y="1120"/>
                  </a:lnTo>
                  <a:lnTo>
                    <a:pt x="4171" y="1120"/>
                  </a:lnTo>
                  <a:lnTo>
                    <a:pt x="4171" y="1150"/>
                  </a:lnTo>
                  <a:lnTo>
                    <a:pt x="4171" y="1150"/>
                  </a:lnTo>
                  <a:close/>
                  <a:moveTo>
                    <a:pt x="4171" y="1240"/>
                  </a:moveTo>
                  <a:lnTo>
                    <a:pt x="4202" y="1240"/>
                  </a:lnTo>
                  <a:lnTo>
                    <a:pt x="4202" y="1209"/>
                  </a:lnTo>
                  <a:lnTo>
                    <a:pt x="4171" y="1209"/>
                  </a:lnTo>
                  <a:lnTo>
                    <a:pt x="4171" y="1240"/>
                  </a:lnTo>
                  <a:lnTo>
                    <a:pt x="4171" y="1240"/>
                  </a:lnTo>
                  <a:close/>
                  <a:moveTo>
                    <a:pt x="4171" y="1375"/>
                  </a:moveTo>
                  <a:lnTo>
                    <a:pt x="4202" y="1375"/>
                  </a:lnTo>
                  <a:lnTo>
                    <a:pt x="4202" y="1346"/>
                  </a:lnTo>
                  <a:lnTo>
                    <a:pt x="4171" y="1346"/>
                  </a:lnTo>
                  <a:lnTo>
                    <a:pt x="4171" y="1375"/>
                  </a:lnTo>
                  <a:lnTo>
                    <a:pt x="4171" y="1375"/>
                  </a:lnTo>
                  <a:close/>
                  <a:moveTo>
                    <a:pt x="4171" y="1420"/>
                  </a:moveTo>
                  <a:lnTo>
                    <a:pt x="4202" y="1420"/>
                  </a:lnTo>
                  <a:lnTo>
                    <a:pt x="4202" y="1389"/>
                  </a:lnTo>
                  <a:lnTo>
                    <a:pt x="4171" y="1389"/>
                  </a:lnTo>
                  <a:lnTo>
                    <a:pt x="4171" y="1420"/>
                  </a:lnTo>
                  <a:lnTo>
                    <a:pt x="4171" y="1420"/>
                  </a:lnTo>
                  <a:close/>
                  <a:moveTo>
                    <a:pt x="4171" y="1465"/>
                  </a:moveTo>
                  <a:lnTo>
                    <a:pt x="4202" y="1465"/>
                  </a:lnTo>
                  <a:lnTo>
                    <a:pt x="4202" y="1434"/>
                  </a:lnTo>
                  <a:lnTo>
                    <a:pt x="4171" y="1434"/>
                  </a:lnTo>
                  <a:lnTo>
                    <a:pt x="4171" y="1465"/>
                  </a:lnTo>
                  <a:lnTo>
                    <a:pt x="4171" y="1465"/>
                  </a:lnTo>
                  <a:close/>
                  <a:moveTo>
                    <a:pt x="4171" y="1557"/>
                  </a:moveTo>
                  <a:lnTo>
                    <a:pt x="4202" y="1557"/>
                  </a:lnTo>
                  <a:lnTo>
                    <a:pt x="4202" y="1524"/>
                  </a:lnTo>
                  <a:lnTo>
                    <a:pt x="4171" y="1524"/>
                  </a:lnTo>
                  <a:lnTo>
                    <a:pt x="4171" y="1557"/>
                  </a:lnTo>
                  <a:lnTo>
                    <a:pt x="4171" y="1557"/>
                  </a:lnTo>
                  <a:close/>
                  <a:moveTo>
                    <a:pt x="4171" y="1689"/>
                  </a:moveTo>
                  <a:lnTo>
                    <a:pt x="4202" y="1689"/>
                  </a:lnTo>
                  <a:lnTo>
                    <a:pt x="4202" y="1661"/>
                  </a:lnTo>
                  <a:lnTo>
                    <a:pt x="4171" y="1661"/>
                  </a:lnTo>
                  <a:lnTo>
                    <a:pt x="4171" y="1689"/>
                  </a:lnTo>
                  <a:lnTo>
                    <a:pt x="4171" y="1689"/>
                  </a:lnTo>
                  <a:close/>
                  <a:moveTo>
                    <a:pt x="4171" y="1734"/>
                  </a:moveTo>
                  <a:lnTo>
                    <a:pt x="4202" y="1734"/>
                  </a:lnTo>
                  <a:lnTo>
                    <a:pt x="4202" y="1703"/>
                  </a:lnTo>
                  <a:lnTo>
                    <a:pt x="4171" y="1703"/>
                  </a:lnTo>
                  <a:lnTo>
                    <a:pt x="4171" y="1734"/>
                  </a:lnTo>
                  <a:lnTo>
                    <a:pt x="4171" y="1734"/>
                  </a:lnTo>
                  <a:close/>
                  <a:moveTo>
                    <a:pt x="4171" y="1779"/>
                  </a:moveTo>
                  <a:lnTo>
                    <a:pt x="4202" y="1779"/>
                  </a:lnTo>
                  <a:lnTo>
                    <a:pt x="4202" y="1748"/>
                  </a:lnTo>
                  <a:lnTo>
                    <a:pt x="4171" y="1748"/>
                  </a:lnTo>
                  <a:lnTo>
                    <a:pt x="4171" y="1779"/>
                  </a:lnTo>
                  <a:lnTo>
                    <a:pt x="4171" y="1779"/>
                  </a:lnTo>
                  <a:close/>
                  <a:moveTo>
                    <a:pt x="4171" y="1821"/>
                  </a:moveTo>
                  <a:lnTo>
                    <a:pt x="4202" y="1821"/>
                  </a:lnTo>
                  <a:lnTo>
                    <a:pt x="4202" y="1793"/>
                  </a:lnTo>
                  <a:lnTo>
                    <a:pt x="4171" y="1793"/>
                  </a:lnTo>
                  <a:lnTo>
                    <a:pt x="4171" y="1821"/>
                  </a:lnTo>
                  <a:lnTo>
                    <a:pt x="4171" y="1821"/>
                  </a:lnTo>
                  <a:close/>
                  <a:moveTo>
                    <a:pt x="4171" y="1868"/>
                  </a:moveTo>
                  <a:lnTo>
                    <a:pt x="4202" y="1868"/>
                  </a:lnTo>
                  <a:lnTo>
                    <a:pt x="4202" y="1838"/>
                  </a:lnTo>
                  <a:lnTo>
                    <a:pt x="4171" y="1838"/>
                  </a:lnTo>
                  <a:lnTo>
                    <a:pt x="4171" y="1868"/>
                  </a:lnTo>
                  <a:lnTo>
                    <a:pt x="4171" y="1868"/>
                  </a:lnTo>
                  <a:close/>
                  <a:moveTo>
                    <a:pt x="4171" y="1913"/>
                  </a:moveTo>
                  <a:lnTo>
                    <a:pt x="4202" y="1913"/>
                  </a:lnTo>
                  <a:lnTo>
                    <a:pt x="4202" y="1880"/>
                  </a:lnTo>
                  <a:lnTo>
                    <a:pt x="4171" y="1880"/>
                  </a:lnTo>
                  <a:lnTo>
                    <a:pt x="4171" y="1913"/>
                  </a:lnTo>
                  <a:lnTo>
                    <a:pt x="4171" y="1913"/>
                  </a:lnTo>
                  <a:close/>
                  <a:moveTo>
                    <a:pt x="4171" y="1958"/>
                  </a:moveTo>
                  <a:lnTo>
                    <a:pt x="4202" y="1958"/>
                  </a:lnTo>
                  <a:lnTo>
                    <a:pt x="4202" y="1930"/>
                  </a:lnTo>
                  <a:lnTo>
                    <a:pt x="4171" y="1930"/>
                  </a:lnTo>
                  <a:lnTo>
                    <a:pt x="4171" y="1958"/>
                  </a:lnTo>
                  <a:lnTo>
                    <a:pt x="4171" y="1958"/>
                  </a:lnTo>
                  <a:close/>
                  <a:moveTo>
                    <a:pt x="4216" y="208"/>
                  </a:moveTo>
                  <a:lnTo>
                    <a:pt x="4247" y="208"/>
                  </a:lnTo>
                  <a:lnTo>
                    <a:pt x="4247" y="180"/>
                  </a:lnTo>
                  <a:lnTo>
                    <a:pt x="4216" y="180"/>
                  </a:lnTo>
                  <a:lnTo>
                    <a:pt x="4216" y="208"/>
                  </a:lnTo>
                  <a:lnTo>
                    <a:pt x="4216" y="208"/>
                  </a:lnTo>
                  <a:close/>
                  <a:moveTo>
                    <a:pt x="4216" y="298"/>
                  </a:moveTo>
                  <a:lnTo>
                    <a:pt x="4247" y="298"/>
                  </a:lnTo>
                  <a:lnTo>
                    <a:pt x="4247" y="269"/>
                  </a:lnTo>
                  <a:lnTo>
                    <a:pt x="4216" y="269"/>
                  </a:lnTo>
                  <a:lnTo>
                    <a:pt x="4216" y="298"/>
                  </a:lnTo>
                  <a:lnTo>
                    <a:pt x="4216" y="298"/>
                  </a:lnTo>
                  <a:close/>
                  <a:moveTo>
                    <a:pt x="4216" y="253"/>
                  </a:moveTo>
                  <a:lnTo>
                    <a:pt x="4247" y="253"/>
                  </a:lnTo>
                  <a:lnTo>
                    <a:pt x="4247" y="224"/>
                  </a:lnTo>
                  <a:lnTo>
                    <a:pt x="4216" y="224"/>
                  </a:lnTo>
                  <a:lnTo>
                    <a:pt x="4216" y="253"/>
                  </a:lnTo>
                  <a:lnTo>
                    <a:pt x="4216" y="253"/>
                  </a:lnTo>
                  <a:close/>
                  <a:moveTo>
                    <a:pt x="4216" y="343"/>
                  </a:moveTo>
                  <a:lnTo>
                    <a:pt x="4247" y="343"/>
                  </a:lnTo>
                  <a:lnTo>
                    <a:pt x="4247" y="312"/>
                  </a:lnTo>
                  <a:lnTo>
                    <a:pt x="4216" y="312"/>
                  </a:lnTo>
                  <a:lnTo>
                    <a:pt x="4216" y="343"/>
                  </a:lnTo>
                  <a:lnTo>
                    <a:pt x="4216" y="343"/>
                  </a:lnTo>
                  <a:close/>
                  <a:moveTo>
                    <a:pt x="4216" y="480"/>
                  </a:moveTo>
                  <a:lnTo>
                    <a:pt x="4247" y="480"/>
                  </a:lnTo>
                  <a:lnTo>
                    <a:pt x="4247" y="449"/>
                  </a:lnTo>
                  <a:lnTo>
                    <a:pt x="4216" y="449"/>
                  </a:lnTo>
                  <a:lnTo>
                    <a:pt x="4216" y="480"/>
                  </a:lnTo>
                  <a:lnTo>
                    <a:pt x="4216" y="480"/>
                  </a:lnTo>
                  <a:close/>
                  <a:moveTo>
                    <a:pt x="4216" y="836"/>
                  </a:moveTo>
                  <a:lnTo>
                    <a:pt x="4247" y="836"/>
                  </a:lnTo>
                  <a:lnTo>
                    <a:pt x="4247" y="808"/>
                  </a:lnTo>
                  <a:lnTo>
                    <a:pt x="4216" y="808"/>
                  </a:lnTo>
                  <a:lnTo>
                    <a:pt x="4216" y="836"/>
                  </a:lnTo>
                  <a:lnTo>
                    <a:pt x="4216" y="836"/>
                  </a:lnTo>
                  <a:close/>
                  <a:moveTo>
                    <a:pt x="4216" y="791"/>
                  </a:moveTo>
                  <a:lnTo>
                    <a:pt x="4247" y="791"/>
                  </a:lnTo>
                  <a:lnTo>
                    <a:pt x="4247" y="763"/>
                  </a:lnTo>
                  <a:lnTo>
                    <a:pt x="4216" y="763"/>
                  </a:lnTo>
                  <a:lnTo>
                    <a:pt x="4216" y="791"/>
                  </a:lnTo>
                  <a:lnTo>
                    <a:pt x="4216" y="791"/>
                  </a:lnTo>
                  <a:close/>
                  <a:moveTo>
                    <a:pt x="4216" y="1195"/>
                  </a:moveTo>
                  <a:lnTo>
                    <a:pt x="4247" y="1195"/>
                  </a:lnTo>
                  <a:lnTo>
                    <a:pt x="4247" y="1165"/>
                  </a:lnTo>
                  <a:lnTo>
                    <a:pt x="4216" y="1165"/>
                  </a:lnTo>
                  <a:lnTo>
                    <a:pt x="4216" y="1195"/>
                  </a:lnTo>
                  <a:lnTo>
                    <a:pt x="4216" y="1195"/>
                  </a:lnTo>
                  <a:close/>
                  <a:moveTo>
                    <a:pt x="4216" y="1240"/>
                  </a:moveTo>
                  <a:lnTo>
                    <a:pt x="4247" y="1240"/>
                  </a:lnTo>
                  <a:lnTo>
                    <a:pt x="4247" y="1209"/>
                  </a:lnTo>
                  <a:lnTo>
                    <a:pt x="4216" y="1209"/>
                  </a:lnTo>
                  <a:lnTo>
                    <a:pt x="4216" y="1240"/>
                  </a:lnTo>
                  <a:lnTo>
                    <a:pt x="4216" y="1240"/>
                  </a:lnTo>
                  <a:close/>
                  <a:moveTo>
                    <a:pt x="4216" y="1287"/>
                  </a:moveTo>
                  <a:lnTo>
                    <a:pt x="4247" y="1287"/>
                  </a:lnTo>
                  <a:lnTo>
                    <a:pt x="4247" y="1254"/>
                  </a:lnTo>
                  <a:lnTo>
                    <a:pt x="4216" y="1254"/>
                  </a:lnTo>
                  <a:lnTo>
                    <a:pt x="4216" y="1287"/>
                  </a:lnTo>
                  <a:lnTo>
                    <a:pt x="4216" y="1287"/>
                  </a:lnTo>
                  <a:close/>
                  <a:moveTo>
                    <a:pt x="4216" y="1375"/>
                  </a:moveTo>
                  <a:lnTo>
                    <a:pt x="4247" y="1375"/>
                  </a:lnTo>
                  <a:lnTo>
                    <a:pt x="4247" y="1346"/>
                  </a:lnTo>
                  <a:lnTo>
                    <a:pt x="4216" y="1346"/>
                  </a:lnTo>
                  <a:lnTo>
                    <a:pt x="4216" y="1375"/>
                  </a:lnTo>
                  <a:lnTo>
                    <a:pt x="4216" y="1375"/>
                  </a:lnTo>
                  <a:close/>
                  <a:moveTo>
                    <a:pt x="4216" y="1557"/>
                  </a:moveTo>
                  <a:lnTo>
                    <a:pt x="4247" y="1557"/>
                  </a:lnTo>
                  <a:lnTo>
                    <a:pt x="4247" y="1524"/>
                  </a:lnTo>
                  <a:lnTo>
                    <a:pt x="4216" y="1524"/>
                  </a:lnTo>
                  <a:lnTo>
                    <a:pt x="4216" y="1557"/>
                  </a:lnTo>
                  <a:lnTo>
                    <a:pt x="4216" y="1557"/>
                  </a:lnTo>
                  <a:close/>
                  <a:moveTo>
                    <a:pt x="4216" y="1644"/>
                  </a:moveTo>
                  <a:lnTo>
                    <a:pt x="4247" y="1644"/>
                  </a:lnTo>
                  <a:lnTo>
                    <a:pt x="4247" y="1611"/>
                  </a:lnTo>
                  <a:lnTo>
                    <a:pt x="4216" y="1611"/>
                  </a:lnTo>
                  <a:lnTo>
                    <a:pt x="4216" y="1644"/>
                  </a:lnTo>
                  <a:lnTo>
                    <a:pt x="4216" y="1644"/>
                  </a:lnTo>
                  <a:close/>
                  <a:moveTo>
                    <a:pt x="4216" y="1689"/>
                  </a:moveTo>
                  <a:lnTo>
                    <a:pt x="4247" y="1689"/>
                  </a:lnTo>
                  <a:lnTo>
                    <a:pt x="4247" y="1661"/>
                  </a:lnTo>
                  <a:lnTo>
                    <a:pt x="4216" y="1661"/>
                  </a:lnTo>
                  <a:lnTo>
                    <a:pt x="4216" y="1689"/>
                  </a:lnTo>
                  <a:lnTo>
                    <a:pt x="4216" y="1689"/>
                  </a:lnTo>
                  <a:close/>
                  <a:moveTo>
                    <a:pt x="4216" y="1734"/>
                  </a:moveTo>
                  <a:lnTo>
                    <a:pt x="4247" y="1734"/>
                  </a:lnTo>
                  <a:lnTo>
                    <a:pt x="4247" y="1703"/>
                  </a:lnTo>
                  <a:lnTo>
                    <a:pt x="4216" y="1703"/>
                  </a:lnTo>
                  <a:lnTo>
                    <a:pt x="4216" y="1734"/>
                  </a:lnTo>
                  <a:lnTo>
                    <a:pt x="4216" y="1734"/>
                  </a:lnTo>
                  <a:close/>
                  <a:moveTo>
                    <a:pt x="4216" y="1779"/>
                  </a:moveTo>
                  <a:lnTo>
                    <a:pt x="4247" y="1779"/>
                  </a:lnTo>
                  <a:lnTo>
                    <a:pt x="4247" y="1748"/>
                  </a:lnTo>
                  <a:lnTo>
                    <a:pt x="4216" y="1748"/>
                  </a:lnTo>
                  <a:lnTo>
                    <a:pt x="4216" y="1779"/>
                  </a:lnTo>
                  <a:lnTo>
                    <a:pt x="4216" y="1779"/>
                  </a:lnTo>
                  <a:close/>
                  <a:moveTo>
                    <a:pt x="4216" y="1821"/>
                  </a:moveTo>
                  <a:lnTo>
                    <a:pt x="4247" y="1821"/>
                  </a:lnTo>
                  <a:lnTo>
                    <a:pt x="4247" y="1793"/>
                  </a:lnTo>
                  <a:lnTo>
                    <a:pt x="4216" y="1793"/>
                  </a:lnTo>
                  <a:lnTo>
                    <a:pt x="4216" y="1821"/>
                  </a:lnTo>
                  <a:lnTo>
                    <a:pt x="4216" y="1821"/>
                  </a:lnTo>
                  <a:close/>
                  <a:moveTo>
                    <a:pt x="4216" y="1868"/>
                  </a:moveTo>
                  <a:lnTo>
                    <a:pt x="4247" y="1868"/>
                  </a:lnTo>
                  <a:lnTo>
                    <a:pt x="4247" y="1838"/>
                  </a:lnTo>
                  <a:lnTo>
                    <a:pt x="4216" y="1838"/>
                  </a:lnTo>
                  <a:lnTo>
                    <a:pt x="4216" y="1868"/>
                  </a:lnTo>
                  <a:lnTo>
                    <a:pt x="4216" y="1868"/>
                  </a:lnTo>
                  <a:close/>
                  <a:moveTo>
                    <a:pt x="4216" y="1913"/>
                  </a:moveTo>
                  <a:lnTo>
                    <a:pt x="4247" y="1913"/>
                  </a:lnTo>
                  <a:lnTo>
                    <a:pt x="4247" y="1880"/>
                  </a:lnTo>
                  <a:lnTo>
                    <a:pt x="4216" y="1880"/>
                  </a:lnTo>
                  <a:lnTo>
                    <a:pt x="4216" y="1913"/>
                  </a:lnTo>
                  <a:lnTo>
                    <a:pt x="4216" y="1913"/>
                  </a:lnTo>
                  <a:close/>
                  <a:moveTo>
                    <a:pt x="4216" y="1958"/>
                  </a:moveTo>
                  <a:lnTo>
                    <a:pt x="4247" y="1958"/>
                  </a:lnTo>
                  <a:lnTo>
                    <a:pt x="4247" y="1930"/>
                  </a:lnTo>
                  <a:lnTo>
                    <a:pt x="4216" y="1930"/>
                  </a:lnTo>
                  <a:lnTo>
                    <a:pt x="4216" y="1958"/>
                  </a:lnTo>
                  <a:lnTo>
                    <a:pt x="4216" y="1958"/>
                  </a:lnTo>
                  <a:close/>
                  <a:moveTo>
                    <a:pt x="4261" y="208"/>
                  </a:moveTo>
                  <a:lnTo>
                    <a:pt x="4294" y="208"/>
                  </a:lnTo>
                  <a:lnTo>
                    <a:pt x="4294" y="180"/>
                  </a:lnTo>
                  <a:lnTo>
                    <a:pt x="4261" y="180"/>
                  </a:lnTo>
                  <a:lnTo>
                    <a:pt x="4261" y="208"/>
                  </a:lnTo>
                  <a:lnTo>
                    <a:pt x="4261" y="208"/>
                  </a:lnTo>
                  <a:close/>
                  <a:moveTo>
                    <a:pt x="4261" y="298"/>
                  </a:moveTo>
                  <a:lnTo>
                    <a:pt x="4294" y="298"/>
                  </a:lnTo>
                  <a:lnTo>
                    <a:pt x="4294" y="269"/>
                  </a:lnTo>
                  <a:lnTo>
                    <a:pt x="4261" y="269"/>
                  </a:lnTo>
                  <a:lnTo>
                    <a:pt x="4261" y="298"/>
                  </a:lnTo>
                  <a:lnTo>
                    <a:pt x="4261" y="298"/>
                  </a:lnTo>
                  <a:close/>
                  <a:moveTo>
                    <a:pt x="4261" y="253"/>
                  </a:moveTo>
                  <a:lnTo>
                    <a:pt x="4294" y="253"/>
                  </a:lnTo>
                  <a:lnTo>
                    <a:pt x="4294" y="224"/>
                  </a:lnTo>
                  <a:lnTo>
                    <a:pt x="4261" y="224"/>
                  </a:lnTo>
                  <a:lnTo>
                    <a:pt x="4261" y="253"/>
                  </a:lnTo>
                  <a:lnTo>
                    <a:pt x="4261" y="253"/>
                  </a:lnTo>
                  <a:close/>
                  <a:moveTo>
                    <a:pt x="4261" y="567"/>
                  </a:moveTo>
                  <a:lnTo>
                    <a:pt x="4294" y="567"/>
                  </a:lnTo>
                  <a:lnTo>
                    <a:pt x="4294" y="539"/>
                  </a:lnTo>
                  <a:lnTo>
                    <a:pt x="4261" y="539"/>
                  </a:lnTo>
                  <a:lnTo>
                    <a:pt x="4261" y="567"/>
                  </a:lnTo>
                  <a:lnTo>
                    <a:pt x="4261" y="567"/>
                  </a:lnTo>
                  <a:close/>
                  <a:moveTo>
                    <a:pt x="4261" y="522"/>
                  </a:moveTo>
                  <a:lnTo>
                    <a:pt x="4294" y="522"/>
                  </a:lnTo>
                  <a:lnTo>
                    <a:pt x="4294" y="494"/>
                  </a:lnTo>
                  <a:lnTo>
                    <a:pt x="4261" y="494"/>
                  </a:lnTo>
                  <a:lnTo>
                    <a:pt x="4261" y="522"/>
                  </a:lnTo>
                  <a:lnTo>
                    <a:pt x="4261" y="522"/>
                  </a:lnTo>
                  <a:close/>
                  <a:moveTo>
                    <a:pt x="4261" y="612"/>
                  </a:moveTo>
                  <a:lnTo>
                    <a:pt x="4294" y="612"/>
                  </a:lnTo>
                  <a:lnTo>
                    <a:pt x="4294" y="581"/>
                  </a:lnTo>
                  <a:lnTo>
                    <a:pt x="4261" y="581"/>
                  </a:lnTo>
                  <a:lnTo>
                    <a:pt x="4261" y="612"/>
                  </a:lnTo>
                  <a:lnTo>
                    <a:pt x="4261" y="612"/>
                  </a:lnTo>
                  <a:close/>
                  <a:moveTo>
                    <a:pt x="4261" y="749"/>
                  </a:moveTo>
                  <a:lnTo>
                    <a:pt x="4294" y="749"/>
                  </a:lnTo>
                  <a:lnTo>
                    <a:pt x="4294" y="716"/>
                  </a:lnTo>
                  <a:lnTo>
                    <a:pt x="4261" y="716"/>
                  </a:lnTo>
                  <a:lnTo>
                    <a:pt x="4261" y="749"/>
                  </a:lnTo>
                  <a:lnTo>
                    <a:pt x="4261" y="749"/>
                  </a:lnTo>
                  <a:close/>
                  <a:moveTo>
                    <a:pt x="4261" y="791"/>
                  </a:moveTo>
                  <a:lnTo>
                    <a:pt x="4294" y="791"/>
                  </a:lnTo>
                  <a:lnTo>
                    <a:pt x="4294" y="763"/>
                  </a:lnTo>
                  <a:lnTo>
                    <a:pt x="4261" y="763"/>
                  </a:lnTo>
                  <a:lnTo>
                    <a:pt x="4261" y="791"/>
                  </a:lnTo>
                  <a:lnTo>
                    <a:pt x="4261" y="791"/>
                  </a:lnTo>
                  <a:close/>
                  <a:moveTo>
                    <a:pt x="4261" y="1375"/>
                  </a:moveTo>
                  <a:lnTo>
                    <a:pt x="4294" y="1375"/>
                  </a:lnTo>
                  <a:lnTo>
                    <a:pt x="4294" y="1346"/>
                  </a:lnTo>
                  <a:lnTo>
                    <a:pt x="4261" y="1346"/>
                  </a:lnTo>
                  <a:lnTo>
                    <a:pt x="4261" y="1375"/>
                  </a:lnTo>
                  <a:lnTo>
                    <a:pt x="4261" y="1375"/>
                  </a:lnTo>
                  <a:close/>
                  <a:moveTo>
                    <a:pt x="4261" y="1465"/>
                  </a:moveTo>
                  <a:lnTo>
                    <a:pt x="4294" y="1465"/>
                  </a:lnTo>
                  <a:lnTo>
                    <a:pt x="4294" y="1434"/>
                  </a:lnTo>
                  <a:lnTo>
                    <a:pt x="4261" y="1434"/>
                  </a:lnTo>
                  <a:lnTo>
                    <a:pt x="4261" y="1465"/>
                  </a:lnTo>
                  <a:lnTo>
                    <a:pt x="4261" y="1465"/>
                  </a:lnTo>
                  <a:close/>
                  <a:moveTo>
                    <a:pt x="4261" y="1644"/>
                  </a:moveTo>
                  <a:lnTo>
                    <a:pt x="4294" y="1644"/>
                  </a:lnTo>
                  <a:lnTo>
                    <a:pt x="4294" y="1611"/>
                  </a:lnTo>
                  <a:lnTo>
                    <a:pt x="4261" y="1611"/>
                  </a:lnTo>
                  <a:lnTo>
                    <a:pt x="4261" y="1644"/>
                  </a:lnTo>
                  <a:lnTo>
                    <a:pt x="4261" y="1644"/>
                  </a:lnTo>
                  <a:close/>
                  <a:moveTo>
                    <a:pt x="4261" y="1689"/>
                  </a:moveTo>
                  <a:lnTo>
                    <a:pt x="4294" y="1689"/>
                  </a:lnTo>
                  <a:lnTo>
                    <a:pt x="4294" y="1661"/>
                  </a:lnTo>
                  <a:lnTo>
                    <a:pt x="4261" y="1661"/>
                  </a:lnTo>
                  <a:lnTo>
                    <a:pt x="4261" y="1689"/>
                  </a:lnTo>
                  <a:lnTo>
                    <a:pt x="4261" y="1689"/>
                  </a:lnTo>
                  <a:close/>
                  <a:moveTo>
                    <a:pt x="4261" y="1734"/>
                  </a:moveTo>
                  <a:lnTo>
                    <a:pt x="4294" y="1734"/>
                  </a:lnTo>
                  <a:lnTo>
                    <a:pt x="4294" y="1703"/>
                  </a:lnTo>
                  <a:lnTo>
                    <a:pt x="4261" y="1703"/>
                  </a:lnTo>
                  <a:lnTo>
                    <a:pt x="4261" y="1734"/>
                  </a:lnTo>
                  <a:lnTo>
                    <a:pt x="4261" y="1734"/>
                  </a:lnTo>
                  <a:close/>
                  <a:moveTo>
                    <a:pt x="4261" y="1779"/>
                  </a:moveTo>
                  <a:lnTo>
                    <a:pt x="4294" y="1779"/>
                  </a:lnTo>
                  <a:lnTo>
                    <a:pt x="4294" y="1748"/>
                  </a:lnTo>
                  <a:lnTo>
                    <a:pt x="4261" y="1748"/>
                  </a:lnTo>
                  <a:lnTo>
                    <a:pt x="4261" y="1779"/>
                  </a:lnTo>
                  <a:lnTo>
                    <a:pt x="4261" y="1779"/>
                  </a:lnTo>
                  <a:close/>
                  <a:moveTo>
                    <a:pt x="4261" y="1821"/>
                  </a:moveTo>
                  <a:lnTo>
                    <a:pt x="4294" y="1821"/>
                  </a:lnTo>
                  <a:lnTo>
                    <a:pt x="4294" y="1793"/>
                  </a:lnTo>
                  <a:lnTo>
                    <a:pt x="4261" y="1793"/>
                  </a:lnTo>
                  <a:lnTo>
                    <a:pt x="4261" y="1821"/>
                  </a:lnTo>
                  <a:lnTo>
                    <a:pt x="4261" y="1821"/>
                  </a:lnTo>
                  <a:close/>
                  <a:moveTo>
                    <a:pt x="4261" y="1868"/>
                  </a:moveTo>
                  <a:lnTo>
                    <a:pt x="4294" y="1868"/>
                  </a:lnTo>
                  <a:lnTo>
                    <a:pt x="4294" y="1838"/>
                  </a:lnTo>
                  <a:lnTo>
                    <a:pt x="4261" y="1838"/>
                  </a:lnTo>
                  <a:lnTo>
                    <a:pt x="4261" y="1868"/>
                  </a:lnTo>
                  <a:lnTo>
                    <a:pt x="4261" y="1868"/>
                  </a:lnTo>
                  <a:close/>
                  <a:moveTo>
                    <a:pt x="4261" y="1913"/>
                  </a:moveTo>
                  <a:lnTo>
                    <a:pt x="4294" y="1913"/>
                  </a:lnTo>
                  <a:lnTo>
                    <a:pt x="4294" y="1880"/>
                  </a:lnTo>
                  <a:lnTo>
                    <a:pt x="4261" y="1880"/>
                  </a:lnTo>
                  <a:lnTo>
                    <a:pt x="4261" y="1913"/>
                  </a:lnTo>
                  <a:lnTo>
                    <a:pt x="4261" y="1913"/>
                  </a:lnTo>
                  <a:close/>
                  <a:moveTo>
                    <a:pt x="4261" y="1958"/>
                  </a:moveTo>
                  <a:lnTo>
                    <a:pt x="4294" y="1958"/>
                  </a:lnTo>
                  <a:lnTo>
                    <a:pt x="4294" y="1930"/>
                  </a:lnTo>
                  <a:lnTo>
                    <a:pt x="4261" y="1930"/>
                  </a:lnTo>
                  <a:lnTo>
                    <a:pt x="4261" y="1958"/>
                  </a:lnTo>
                  <a:lnTo>
                    <a:pt x="4261" y="1958"/>
                  </a:lnTo>
                  <a:close/>
                  <a:moveTo>
                    <a:pt x="4261" y="2003"/>
                  </a:moveTo>
                  <a:lnTo>
                    <a:pt x="4294" y="2003"/>
                  </a:lnTo>
                  <a:lnTo>
                    <a:pt x="4294" y="1972"/>
                  </a:lnTo>
                  <a:lnTo>
                    <a:pt x="4261" y="1972"/>
                  </a:lnTo>
                  <a:lnTo>
                    <a:pt x="4261" y="2003"/>
                  </a:lnTo>
                  <a:lnTo>
                    <a:pt x="4261" y="2003"/>
                  </a:lnTo>
                  <a:close/>
                  <a:moveTo>
                    <a:pt x="4306" y="208"/>
                  </a:moveTo>
                  <a:lnTo>
                    <a:pt x="4337" y="208"/>
                  </a:lnTo>
                  <a:lnTo>
                    <a:pt x="4337" y="180"/>
                  </a:lnTo>
                  <a:lnTo>
                    <a:pt x="4306" y="180"/>
                  </a:lnTo>
                  <a:lnTo>
                    <a:pt x="4306" y="208"/>
                  </a:lnTo>
                  <a:lnTo>
                    <a:pt x="4306" y="208"/>
                  </a:lnTo>
                  <a:close/>
                  <a:moveTo>
                    <a:pt x="4306" y="298"/>
                  </a:moveTo>
                  <a:lnTo>
                    <a:pt x="4337" y="298"/>
                  </a:lnTo>
                  <a:lnTo>
                    <a:pt x="4337" y="269"/>
                  </a:lnTo>
                  <a:lnTo>
                    <a:pt x="4306" y="269"/>
                  </a:lnTo>
                  <a:lnTo>
                    <a:pt x="4306" y="298"/>
                  </a:lnTo>
                  <a:lnTo>
                    <a:pt x="4306" y="298"/>
                  </a:lnTo>
                  <a:close/>
                  <a:moveTo>
                    <a:pt x="4306" y="253"/>
                  </a:moveTo>
                  <a:lnTo>
                    <a:pt x="4337" y="253"/>
                  </a:lnTo>
                  <a:lnTo>
                    <a:pt x="4337" y="224"/>
                  </a:lnTo>
                  <a:lnTo>
                    <a:pt x="4306" y="224"/>
                  </a:lnTo>
                  <a:lnTo>
                    <a:pt x="4306" y="253"/>
                  </a:lnTo>
                  <a:lnTo>
                    <a:pt x="4306" y="253"/>
                  </a:lnTo>
                  <a:close/>
                  <a:moveTo>
                    <a:pt x="4306" y="390"/>
                  </a:moveTo>
                  <a:lnTo>
                    <a:pt x="4337" y="390"/>
                  </a:lnTo>
                  <a:lnTo>
                    <a:pt x="4337" y="357"/>
                  </a:lnTo>
                  <a:lnTo>
                    <a:pt x="4306" y="357"/>
                  </a:lnTo>
                  <a:lnTo>
                    <a:pt x="4306" y="390"/>
                  </a:lnTo>
                  <a:lnTo>
                    <a:pt x="4306" y="390"/>
                  </a:lnTo>
                  <a:close/>
                  <a:moveTo>
                    <a:pt x="4306" y="343"/>
                  </a:moveTo>
                  <a:lnTo>
                    <a:pt x="4337" y="343"/>
                  </a:lnTo>
                  <a:lnTo>
                    <a:pt x="4337" y="312"/>
                  </a:lnTo>
                  <a:lnTo>
                    <a:pt x="4306" y="312"/>
                  </a:lnTo>
                  <a:lnTo>
                    <a:pt x="4306" y="343"/>
                  </a:lnTo>
                  <a:lnTo>
                    <a:pt x="4306" y="343"/>
                  </a:lnTo>
                  <a:close/>
                  <a:moveTo>
                    <a:pt x="4306" y="659"/>
                  </a:moveTo>
                  <a:lnTo>
                    <a:pt x="4337" y="659"/>
                  </a:lnTo>
                  <a:lnTo>
                    <a:pt x="4337" y="626"/>
                  </a:lnTo>
                  <a:lnTo>
                    <a:pt x="4306" y="626"/>
                  </a:lnTo>
                  <a:lnTo>
                    <a:pt x="4306" y="659"/>
                  </a:lnTo>
                  <a:lnTo>
                    <a:pt x="4306" y="659"/>
                  </a:lnTo>
                  <a:close/>
                  <a:moveTo>
                    <a:pt x="4306" y="612"/>
                  </a:moveTo>
                  <a:lnTo>
                    <a:pt x="4337" y="612"/>
                  </a:lnTo>
                  <a:lnTo>
                    <a:pt x="4337" y="581"/>
                  </a:lnTo>
                  <a:lnTo>
                    <a:pt x="4306" y="581"/>
                  </a:lnTo>
                  <a:lnTo>
                    <a:pt x="4306" y="612"/>
                  </a:lnTo>
                  <a:lnTo>
                    <a:pt x="4306" y="612"/>
                  </a:lnTo>
                  <a:close/>
                  <a:moveTo>
                    <a:pt x="4306" y="749"/>
                  </a:moveTo>
                  <a:lnTo>
                    <a:pt x="4337" y="749"/>
                  </a:lnTo>
                  <a:lnTo>
                    <a:pt x="4337" y="716"/>
                  </a:lnTo>
                  <a:lnTo>
                    <a:pt x="4306" y="716"/>
                  </a:lnTo>
                  <a:lnTo>
                    <a:pt x="4306" y="749"/>
                  </a:lnTo>
                  <a:lnTo>
                    <a:pt x="4306" y="749"/>
                  </a:lnTo>
                  <a:close/>
                  <a:moveTo>
                    <a:pt x="4306" y="704"/>
                  </a:moveTo>
                  <a:lnTo>
                    <a:pt x="4337" y="704"/>
                  </a:lnTo>
                  <a:lnTo>
                    <a:pt x="4337" y="671"/>
                  </a:lnTo>
                  <a:lnTo>
                    <a:pt x="4306" y="671"/>
                  </a:lnTo>
                  <a:lnTo>
                    <a:pt x="4306" y="704"/>
                  </a:lnTo>
                  <a:lnTo>
                    <a:pt x="4306" y="704"/>
                  </a:lnTo>
                  <a:close/>
                  <a:moveTo>
                    <a:pt x="4306" y="1599"/>
                  </a:moveTo>
                  <a:lnTo>
                    <a:pt x="4337" y="1599"/>
                  </a:lnTo>
                  <a:lnTo>
                    <a:pt x="4337" y="1568"/>
                  </a:lnTo>
                  <a:lnTo>
                    <a:pt x="4306" y="1568"/>
                  </a:lnTo>
                  <a:lnTo>
                    <a:pt x="4306" y="1599"/>
                  </a:lnTo>
                  <a:lnTo>
                    <a:pt x="4306" y="1599"/>
                  </a:lnTo>
                  <a:close/>
                  <a:moveTo>
                    <a:pt x="4306" y="1644"/>
                  </a:moveTo>
                  <a:lnTo>
                    <a:pt x="4337" y="1644"/>
                  </a:lnTo>
                  <a:lnTo>
                    <a:pt x="4337" y="1611"/>
                  </a:lnTo>
                  <a:lnTo>
                    <a:pt x="4306" y="1611"/>
                  </a:lnTo>
                  <a:lnTo>
                    <a:pt x="4306" y="1644"/>
                  </a:lnTo>
                  <a:lnTo>
                    <a:pt x="4306" y="1644"/>
                  </a:lnTo>
                  <a:close/>
                  <a:moveTo>
                    <a:pt x="4306" y="1689"/>
                  </a:moveTo>
                  <a:lnTo>
                    <a:pt x="4337" y="1689"/>
                  </a:lnTo>
                  <a:lnTo>
                    <a:pt x="4337" y="1661"/>
                  </a:lnTo>
                  <a:lnTo>
                    <a:pt x="4306" y="1661"/>
                  </a:lnTo>
                  <a:lnTo>
                    <a:pt x="4306" y="1689"/>
                  </a:lnTo>
                  <a:lnTo>
                    <a:pt x="4306" y="1689"/>
                  </a:lnTo>
                  <a:close/>
                  <a:moveTo>
                    <a:pt x="4306" y="1734"/>
                  </a:moveTo>
                  <a:lnTo>
                    <a:pt x="4337" y="1734"/>
                  </a:lnTo>
                  <a:lnTo>
                    <a:pt x="4337" y="1703"/>
                  </a:lnTo>
                  <a:lnTo>
                    <a:pt x="4306" y="1703"/>
                  </a:lnTo>
                  <a:lnTo>
                    <a:pt x="4306" y="1734"/>
                  </a:lnTo>
                  <a:lnTo>
                    <a:pt x="4306" y="1734"/>
                  </a:lnTo>
                  <a:close/>
                  <a:moveTo>
                    <a:pt x="4306" y="1779"/>
                  </a:moveTo>
                  <a:lnTo>
                    <a:pt x="4337" y="1779"/>
                  </a:lnTo>
                  <a:lnTo>
                    <a:pt x="4337" y="1748"/>
                  </a:lnTo>
                  <a:lnTo>
                    <a:pt x="4306" y="1748"/>
                  </a:lnTo>
                  <a:lnTo>
                    <a:pt x="4306" y="1779"/>
                  </a:lnTo>
                  <a:lnTo>
                    <a:pt x="4306" y="1779"/>
                  </a:lnTo>
                  <a:close/>
                  <a:moveTo>
                    <a:pt x="4306" y="1821"/>
                  </a:moveTo>
                  <a:lnTo>
                    <a:pt x="4337" y="1821"/>
                  </a:lnTo>
                  <a:lnTo>
                    <a:pt x="4337" y="1793"/>
                  </a:lnTo>
                  <a:lnTo>
                    <a:pt x="4306" y="1793"/>
                  </a:lnTo>
                  <a:lnTo>
                    <a:pt x="4306" y="1821"/>
                  </a:lnTo>
                  <a:lnTo>
                    <a:pt x="4306" y="1821"/>
                  </a:lnTo>
                  <a:close/>
                  <a:moveTo>
                    <a:pt x="4306" y="1868"/>
                  </a:moveTo>
                  <a:lnTo>
                    <a:pt x="4337" y="1868"/>
                  </a:lnTo>
                  <a:lnTo>
                    <a:pt x="4337" y="1838"/>
                  </a:lnTo>
                  <a:lnTo>
                    <a:pt x="4306" y="1838"/>
                  </a:lnTo>
                  <a:lnTo>
                    <a:pt x="4306" y="1868"/>
                  </a:lnTo>
                  <a:lnTo>
                    <a:pt x="4306" y="1868"/>
                  </a:lnTo>
                  <a:close/>
                  <a:moveTo>
                    <a:pt x="4306" y="1913"/>
                  </a:moveTo>
                  <a:lnTo>
                    <a:pt x="4337" y="1913"/>
                  </a:lnTo>
                  <a:lnTo>
                    <a:pt x="4337" y="1880"/>
                  </a:lnTo>
                  <a:lnTo>
                    <a:pt x="4306" y="1880"/>
                  </a:lnTo>
                  <a:lnTo>
                    <a:pt x="4306" y="1913"/>
                  </a:lnTo>
                  <a:lnTo>
                    <a:pt x="4306" y="1913"/>
                  </a:lnTo>
                  <a:close/>
                  <a:moveTo>
                    <a:pt x="4306" y="1958"/>
                  </a:moveTo>
                  <a:lnTo>
                    <a:pt x="4337" y="1958"/>
                  </a:lnTo>
                  <a:lnTo>
                    <a:pt x="4337" y="1930"/>
                  </a:lnTo>
                  <a:lnTo>
                    <a:pt x="4306" y="1930"/>
                  </a:lnTo>
                  <a:lnTo>
                    <a:pt x="4306" y="1958"/>
                  </a:lnTo>
                  <a:lnTo>
                    <a:pt x="4306" y="1958"/>
                  </a:lnTo>
                  <a:close/>
                  <a:moveTo>
                    <a:pt x="4306" y="2003"/>
                  </a:moveTo>
                  <a:lnTo>
                    <a:pt x="4337" y="2003"/>
                  </a:lnTo>
                  <a:lnTo>
                    <a:pt x="4337" y="1972"/>
                  </a:lnTo>
                  <a:lnTo>
                    <a:pt x="4306" y="1972"/>
                  </a:lnTo>
                  <a:lnTo>
                    <a:pt x="4306" y="2003"/>
                  </a:lnTo>
                  <a:lnTo>
                    <a:pt x="4306" y="2003"/>
                  </a:lnTo>
                  <a:close/>
                  <a:moveTo>
                    <a:pt x="4353" y="208"/>
                  </a:moveTo>
                  <a:lnTo>
                    <a:pt x="4382" y="208"/>
                  </a:lnTo>
                  <a:lnTo>
                    <a:pt x="4382" y="180"/>
                  </a:lnTo>
                  <a:lnTo>
                    <a:pt x="4353" y="180"/>
                  </a:lnTo>
                  <a:lnTo>
                    <a:pt x="4353" y="208"/>
                  </a:lnTo>
                  <a:lnTo>
                    <a:pt x="4353" y="208"/>
                  </a:lnTo>
                  <a:close/>
                  <a:moveTo>
                    <a:pt x="4353" y="298"/>
                  </a:moveTo>
                  <a:lnTo>
                    <a:pt x="4382" y="298"/>
                  </a:lnTo>
                  <a:lnTo>
                    <a:pt x="4382" y="269"/>
                  </a:lnTo>
                  <a:lnTo>
                    <a:pt x="4353" y="269"/>
                  </a:lnTo>
                  <a:lnTo>
                    <a:pt x="4353" y="298"/>
                  </a:lnTo>
                  <a:lnTo>
                    <a:pt x="4353" y="298"/>
                  </a:lnTo>
                  <a:close/>
                  <a:moveTo>
                    <a:pt x="4353" y="253"/>
                  </a:moveTo>
                  <a:lnTo>
                    <a:pt x="4382" y="253"/>
                  </a:lnTo>
                  <a:lnTo>
                    <a:pt x="4382" y="224"/>
                  </a:lnTo>
                  <a:lnTo>
                    <a:pt x="4353" y="224"/>
                  </a:lnTo>
                  <a:lnTo>
                    <a:pt x="4353" y="253"/>
                  </a:lnTo>
                  <a:lnTo>
                    <a:pt x="4353" y="253"/>
                  </a:lnTo>
                  <a:close/>
                  <a:moveTo>
                    <a:pt x="4353" y="390"/>
                  </a:moveTo>
                  <a:lnTo>
                    <a:pt x="4382" y="390"/>
                  </a:lnTo>
                  <a:lnTo>
                    <a:pt x="4382" y="357"/>
                  </a:lnTo>
                  <a:lnTo>
                    <a:pt x="4353" y="357"/>
                  </a:lnTo>
                  <a:lnTo>
                    <a:pt x="4353" y="390"/>
                  </a:lnTo>
                  <a:lnTo>
                    <a:pt x="4353" y="390"/>
                  </a:lnTo>
                  <a:close/>
                  <a:moveTo>
                    <a:pt x="4353" y="343"/>
                  </a:moveTo>
                  <a:lnTo>
                    <a:pt x="4382" y="343"/>
                  </a:lnTo>
                  <a:lnTo>
                    <a:pt x="4382" y="312"/>
                  </a:lnTo>
                  <a:lnTo>
                    <a:pt x="4353" y="312"/>
                  </a:lnTo>
                  <a:lnTo>
                    <a:pt x="4353" y="343"/>
                  </a:lnTo>
                  <a:lnTo>
                    <a:pt x="4353" y="343"/>
                  </a:lnTo>
                  <a:close/>
                  <a:moveTo>
                    <a:pt x="4353" y="435"/>
                  </a:moveTo>
                  <a:lnTo>
                    <a:pt x="4382" y="435"/>
                  </a:lnTo>
                  <a:lnTo>
                    <a:pt x="4382" y="402"/>
                  </a:lnTo>
                  <a:lnTo>
                    <a:pt x="4353" y="402"/>
                  </a:lnTo>
                  <a:lnTo>
                    <a:pt x="4353" y="435"/>
                  </a:lnTo>
                  <a:lnTo>
                    <a:pt x="4353" y="435"/>
                  </a:lnTo>
                  <a:close/>
                  <a:moveTo>
                    <a:pt x="4353" y="1420"/>
                  </a:moveTo>
                  <a:lnTo>
                    <a:pt x="4382" y="1420"/>
                  </a:lnTo>
                  <a:lnTo>
                    <a:pt x="4382" y="1389"/>
                  </a:lnTo>
                  <a:lnTo>
                    <a:pt x="4353" y="1389"/>
                  </a:lnTo>
                  <a:lnTo>
                    <a:pt x="4353" y="1420"/>
                  </a:lnTo>
                  <a:lnTo>
                    <a:pt x="4353" y="1420"/>
                  </a:lnTo>
                  <a:close/>
                  <a:moveTo>
                    <a:pt x="4353" y="1465"/>
                  </a:moveTo>
                  <a:lnTo>
                    <a:pt x="4382" y="1465"/>
                  </a:lnTo>
                  <a:lnTo>
                    <a:pt x="4382" y="1434"/>
                  </a:lnTo>
                  <a:lnTo>
                    <a:pt x="4353" y="1434"/>
                  </a:lnTo>
                  <a:lnTo>
                    <a:pt x="4353" y="1465"/>
                  </a:lnTo>
                  <a:lnTo>
                    <a:pt x="4353" y="1465"/>
                  </a:lnTo>
                  <a:close/>
                  <a:moveTo>
                    <a:pt x="4353" y="1599"/>
                  </a:moveTo>
                  <a:lnTo>
                    <a:pt x="4382" y="1599"/>
                  </a:lnTo>
                  <a:lnTo>
                    <a:pt x="4382" y="1568"/>
                  </a:lnTo>
                  <a:lnTo>
                    <a:pt x="4353" y="1568"/>
                  </a:lnTo>
                  <a:lnTo>
                    <a:pt x="4353" y="1599"/>
                  </a:lnTo>
                  <a:lnTo>
                    <a:pt x="4353" y="1599"/>
                  </a:lnTo>
                  <a:close/>
                  <a:moveTo>
                    <a:pt x="4353" y="1644"/>
                  </a:moveTo>
                  <a:lnTo>
                    <a:pt x="4382" y="1644"/>
                  </a:lnTo>
                  <a:lnTo>
                    <a:pt x="4382" y="1611"/>
                  </a:lnTo>
                  <a:lnTo>
                    <a:pt x="4353" y="1611"/>
                  </a:lnTo>
                  <a:lnTo>
                    <a:pt x="4353" y="1644"/>
                  </a:lnTo>
                  <a:lnTo>
                    <a:pt x="4353" y="1644"/>
                  </a:lnTo>
                  <a:close/>
                  <a:moveTo>
                    <a:pt x="4353" y="1689"/>
                  </a:moveTo>
                  <a:lnTo>
                    <a:pt x="4382" y="1689"/>
                  </a:lnTo>
                  <a:lnTo>
                    <a:pt x="4382" y="1661"/>
                  </a:lnTo>
                  <a:lnTo>
                    <a:pt x="4353" y="1661"/>
                  </a:lnTo>
                  <a:lnTo>
                    <a:pt x="4353" y="1689"/>
                  </a:lnTo>
                  <a:lnTo>
                    <a:pt x="4353" y="1689"/>
                  </a:lnTo>
                  <a:close/>
                  <a:moveTo>
                    <a:pt x="4353" y="1734"/>
                  </a:moveTo>
                  <a:lnTo>
                    <a:pt x="4382" y="1734"/>
                  </a:lnTo>
                  <a:lnTo>
                    <a:pt x="4382" y="1703"/>
                  </a:lnTo>
                  <a:lnTo>
                    <a:pt x="4353" y="1703"/>
                  </a:lnTo>
                  <a:lnTo>
                    <a:pt x="4353" y="1734"/>
                  </a:lnTo>
                  <a:lnTo>
                    <a:pt x="4353" y="1734"/>
                  </a:lnTo>
                  <a:close/>
                  <a:moveTo>
                    <a:pt x="4353" y="1779"/>
                  </a:moveTo>
                  <a:lnTo>
                    <a:pt x="4382" y="1779"/>
                  </a:lnTo>
                  <a:lnTo>
                    <a:pt x="4382" y="1748"/>
                  </a:lnTo>
                  <a:lnTo>
                    <a:pt x="4353" y="1748"/>
                  </a:lnTo>
                  <a:lnTo>
                    <a:pt x="4353" y="1779"/>
                  </a:lnTo>
                  <a:lnTo>
                    <a:pt x="4353" y="1779"/>
                  </a:lnTo>
                  <a:close/>
                  <a:moveTo>
                    <a:pt x="4353" y="1821"/>
                  </a:moveTo>
                  <a:lnTo>
                    <a:pt x="4382" y="1821"/>
                  </a:lnTo>
                  <a:lnTo>
                    <a:pt x="4382" y="1793"/>
                  </a:lnTo>
                  <a:lnTo>
                    <a:pt x="4353" y="1793"/>
                  </a:lnTo>
                  <a:lnTo>
                    <a:pt x="4353" y="1821"/>
                  </a:lnTo>
                  <a:lnTo>
                    <a:pt x="4353" y="1821"/>
                  </a:lnTo>
                  <a:close/>
                  <a:moveTo>
                    <a:pt x="4353" y="1868"/>
                  </a:moveTo>
                  <a:lnTo>
                    <a:pt x="4382" y="1868"/>
                  </a:lnTo>
                  <a:lnTo>
                    <a:pt x="4382" y="1838"/>
                  </a:lnTo>
                  <a:lnTo>
                    <a:pt x="4353" y="1838"/>
                  </a:lnTo>
                  <a:lnTo>
                    <a:pt x="4353" y="1868"/>
                  </a:lnTo>
                  <a:lnTo>
                    <a:pt x="4353" y="1868"/>
                  </a:lnTo>
                  <a:close/>
                  <a:moveTo>
                    <a:pt x="4353" y="1913"/>
                  </a:moveTo>
                  <a:lnTo>
                    <a:pt x="4382" y="1913"/>
                  </a:lnTo>
                  <a:lnTo>
                    <a:pt x="4382" y="1880"/>
                  </a:lnTo>
                  <a:lnTo>
                    <a:pt x="4353" y="1880"/>
                  </a:lnTo>
                  <a:lnTo>
                    <a:pt x="4353" y="1913"/>
                  </a:lnTo>
                  <a:lnTo>
                    <a:pt x="4353" y="1913"/>
                  </a:lnTo>
                  <a:close/>
                  <a:moveTo>
                    <a:pt x="4353" y="1958"/>
                  </a:moveTo>
                  <a:lnTo>
                    <a:pt x="4382" y="1958"/>
                  </a:lnTo>
                  <a:lnTo>
                    <a:pt x="4382" y="1930"/>
                  </a:lnTo>
                  <a:lnTo>
                    <a:pt x="4353" y="1930"/>
                  </a:lnTo>
                  <a:lnTo>
                    <a:pt x="4353" y="1958"/>
                  </a:lnTo>
                  <a:lnTo>
                    <a:pt x="4353" y="1958"/>
                  </a:lnTo>
                  <a:close/>
                  <a:moveTo>
                    <a:pt x="4353" y="2003"/>
                  </a:moveTo>
                  <a:lnTo>
                    <a:pt x="4382" y="2003"/>
                  </a:lnTo>
                  <a:lnTo>
                    <a:pt x="4382" y="1972"/>
                  </a:lnTo>
                  <a:lnTo>
                    <a:pt x="4353" y="1972"/>
                  </a:lnTo>
                  <a:lnTo>
                    <a:pt x="4353" y="2003"/>
                  </a:lnTo>
                  <a:lnTo>
                    <a:pt x="4353" y="2003"/>
                  </a:lnTo>
                  <a:close/>
                  <a:moveTo>
                    <a:pt x="4353" y="2048"/>
                  </a:moveTo>
                  <a:lnTo>
                    <a:pt x="4382" y="2048"/>
                  </a:lnTo>
                  <a:lnTo>
                    <a:pt x="4382" y="2017"/>
                  </a:lnTo>
                  <a:lnTo>
                    <a:pt x="4353" y="2017"/>
                  </a:lnTo>
                  <a:lnTo>
                    <a:pt x="4353" y="2048"/>
                  </a:lnTo>
                  <a:lnTo>
                    <a:pt x="4353" y="2048"/>
                  </a:lnTo>
                  <a:close/>
                  <a:moveTo>
                    <a:pt x="4353" y="2135"/>
                  </a:moveTo>
                  <a:lnTo>
                    <a:pt x="4382" y="2135"/>
                  </a:lnTo>
                  <a:lnTo>
                    <a:pt x="4382" y="2107"/>
                  </a:lnTo>
                  <a:lnTo>
                    <a:pt x="4353" y="2107"/>
                  </a:lnTo>
                  <a:lnTo>
                    <a:pt x="4353" y="2135"/>
                  </a:lnTo>
                  <a:lnTo>
                    <a:pt x="4353" y="2135"/>
                  </a:lnTo>
                  <a:close/>
                  <a:moveTo>
                    <a:pt x="4398" y="208"/>
                  </a:moveTo>
                  <a:lnTo>
                    <a:pt x="4426" y="208"/>
                  </a:lnTo>
                  <a:lnTo>
                    <a:pt x="4426" y="180"/>
                  </a:lnTo>
                  <a:lnTo>
                    <a:pt x="4398" y="180"/>
                  </a:lnTo>
                  <a:lnTo>
                    <a:pt x="4398" y="208"/>
                  </a:lnTo>
                  <a:lnTo>
                    <a:pt x="4398" y="208"/>
                  </a:lnTo>
                  <a:close/>
                  <a:moveTo>
                    <a:pt x="4398" y="298"/>
                  </a:moveTo>
                  <a:lnTo>
                    <a:pt x="4426" y="298"/>
                  </a:lnTo>
                  <a:lnTo>
                    <a:pt x="4426" y="269"/>
                  </a:lnTo>
                  <a:lnTo>
                    <a:pt x="4398" y="269"/>
                  </a:lnTo>
                  <a:lnTo>
                    <a:pt x="4398" y="298"/>
                  </a:lnTo>
                  <a:lnTo>
                    <a:pt x="4398" y="298"/>
                  </a:lnTo>
                  <a:close/>
                  <a:moveTo>
                    <a:pt x="4398" y="253"/>
                  </a:moveTo>
                  <a:lnTo>
                    <a:pt x="4426" y="253"/>
                  </a:lnTo>
                  <a:lnTo>
                    <a:pt x="4426" y="224"/>
                  </a:lnTo>
                  <a:lnTo>
                    <a:pt x="4398" y="224"/>
                  </a:lnTo>
                  <a:lnTo>
                    <a:pt x="4398" y="253"/>
                  </a:lnTo>
                  <a:lnTo>
                    <a:pt x="4398" y="253"/>
                  </a:lnTo>
                  <a:close/>
                  <a:moveTo>
                    <a:pt x="4398" y="390"/>
                  </a:moveTo>
                  <a:lnTo>
                    <a:pt x="4426" y="390"/>
                  </a:lnTo>
                  <a:lnTo>
                    <a:pt x="4426" y="357"/>
                  </a:lnTo>
                  <a:lnTo>
                    <a:pt x="4398" y="357"/>
                  </a:lnTo>
                  <a:lnTo>
                    <a:pt x="4398" y="390"/>
                  </a:lnTo>
                  <a:lnTo>
                    <a:pt x="4398" y="390"/>
                  </a:lnTo>
                  <a:close/>
                  <a:moveTo>
                    <a:pt x="4398" y="480"/>
                  </a:moveTo>
                  <a:lnTo>
                    <a:pt x="4426" y="480"/>
                  </a:lnTo>
                  <a:lnTo>
                    <a:pt x="4426" y="449"/>
                  </a:lnTo>
                  <a:lnTo>
                    <a:pt x="4398" y="449"/>
                  </a:lnTo>
                  <a:lnTo>
                    <a:pt x="4398" y="480"/>
                  </a:lnTo>
                  <a:lnTo>
                    <a:pt x="4398" y="480"/>
                  </a:lnTo>
                  <a:close/>
                  <a:moveTo>
                    <a:pt x="4398" y="435"/>
                  </a:moveTo>
                  <a:lnTo>
                    <a:pt x="4426" y="435"/>
                  </a:lnTo>
                  <a:lnTo>
                    <a:pt x="4426" y="402"/>
                  </a:lnTo>
                  <a:lnTo>
                    <a:pt x="4398" y="402"/>
                  </a:lnTo>
                  <a:lnTo>
                    <a:pt x="4398" y="435"/>
                  </a:lnTo>
                  <a:lnTo>
                    <a:pt x="4398" y="435"/>
                  </a:lnTo>
                  <a:close/>
                  <a:moveTo>
                    <a:pt x="4398" y="1420"/>
                  </a:moveTo>
                  <a:lnTo>
                    <a:pt x="4426" y="1420"/>
                  </a:lnTo>
                  <a:lnTo>
                    <a:pt x="4426" y="1389"/>
                  </a:lnTo>
                  <a:lnTo>
                    <a:pt x="4398" y="1389"/>
                  </a:lnTo>
                  <a:lnTo>
                    <a:pt x="4398" y="1420"/>
                  </a:lnTo>
                  <a:lnTo>
                    <a:pt x="4398" y="1420"/>
                  </a:lnTo>
                  <a:close/>
                  <a:moveTo>
                    <a:pt x="4398" y="1465"/>
                  </a:moveTo>
                  <a:lnTo>
                    <a:pt x="4426" y="1465"/>
                  </a:lnTo>
                  <a:lnTo>
                    <a:pt x="4426" y="1434"/>
                  </a:lnTo>
                  <a:lnTo>
                    <a:pt x="4398" y="1434"/>
                  </a:lnTo>
                  <a:lnTo>
                    <a:pt x="4398" y="1465"/>
                  </a:lnTo>
                  <a:lnTo>
                    <a:pt x="4398" y="1465"/>
                  </a:lnTo>
                  <a:close/>
                  <a:moveTo>
                    <a:pt x="4398" y="1689"/>
                  </a:moveTo>
                  <a:lnTo>
                    <a:pt x="4426" y="1689"/>
                  </a:lnTo>
                  <a:lnTo>
                    <a:pt x="4426" y="1661"/>
                  </a:lnTo>
                  <a:lnTo>
                    <a:pt x="4398" y="1661"/>
                  </a:lnTo>
                  <a:lnTo>
                    <a:pt x="4398" y="1689"/>
                  </a:lnTo>
                  <a:lnTo>
                    <a:pt x="4398" y="1689"/>
                  </a:lnTo>
                  <a:close/>
                  <a:moveTo>
                    <a:pt x="4398" y="1734"/>
                  </a:moveTo>
                  <a:lnTo>
                    <a:pt x="4426" y="1734"/>
                  </a:lnTo>
                  <a:lnTo>
                    <a:pt x="4426" y="1703"/>
                  </a:lnTo>
                  <a:lnTo>
                    <a:pt x="4398" y="1703"/>
                  </a:lnTo>
                  <a:lnTo>
                    <a:pt x="4398" y="1734"/>
                  </a:lnTo>
                  <a:lnTo>
                    <a:pt x="4398" y="1734"/>
                  </a:lnTo>
                  <a:close/>
                  <a:moveTo>
                    <a:pt x="4398" y="1779"/>
                  </a:moveTo>
                  <a:lnTo>
                    <a:pt x="4426" y="1779"/>
                  </a:lnTo>
                  <a:lnTo>
                    <a:pt x="4426" y="1748"/>
                  </a:lnTo>
                  <a:lnTo>
                    <a:pt x="4398" y="1748"/>
                  </a:lnTo>
                  <a:lnTo>
                    <a:pt x="4398" y="1779"/>
                  </a:lnTo>
                  <a:lnTo>
                    <a:pt x="4398" y="1779"/>
                  </a:lnTo>
                  <a:close/>
                  <a:moveTo>
                    <a:pt x="4398" y="1821"/>
                  </a:moveTo>
                  <a:lnTo>
                    <a:pt x="4426" y="1821"/>
                  </a:lnTo>
                  <a:lnTo>
                    <a:pt x="4426" y="1793"/>
                  </a:lnTo>
                  <a:lnTo>
                    <a:pt x="4398" y="1793"/>
                  </a:lnTo>
                  <a:lnTo>
                    <a:pt x="4398" y="1821"/>
                  </a:lnTo>
                  <a:lnTo>
                    <a:pt x="4398" y="1821"/>
                  </a:lnTo>
                  <a:close/>
                  <a:moveTo>
                    <a:pt x="4398" y="1868"/>
                  </a:moveTo>
                  <a:lnTo>
                    <a:pt x="4426" y="1868"/>
                  </a:lnTo>
                  <a:lnTo>
                    <a:pt x="4426" y="1838"/>
                  </a:lnTo>
                  <a:lnTo>
                    <a:pt x="4398" y="1838"/>
                  </a:lnTo>
                  <a:lnTo>
                    <a:pt x="4398" y="1868"/>
                  </a:lnTo>
                  <a:lnTo>
                    <a:pt x="4398" y="1868"/>
                  </a:lnTo>
                  <a:close/>
                  <a:moveTo>
                    <a:pt x="4398" y="1913"/>
                  </a:moveTo>
                  <a:lnTo>
                    <a:pt x="4426" y="1913"/>
                  </a:lnTo>
                  <a:lnTo>
                    <a:pt x="4426" y="1880"/>
                  </a:lnTo>
                  <a:lnTo>
                    <a:pt x="4398" y="1880"/>
                  </a:lnTo>
                  <a:lnTo>
                    <a:pt x="4398" y="1913"/>
                  </a:lnTo>
                  <a:lnTo>
                    <a:pt x="4398" y="1913"/>
                  </a:lnTo>
                  <a:close/>
                  <a:moveTo>
                    <a:pt x="4398" y="1958"/>
                  </a:moveTo>
                  <a:lnTo>
                    <a:pt x="4426" y="1958"/>
                  </a:lnTo>
                  <a:lnTo>
                    <a:pt x="4426" y="1930"/>
                  </a:lnTo>
                  <a:lnTo>
                    <a:pt x="4398" y="1930"/>
                  </a:lnTo>
                  <a:lnTo>
                    <a:pt x="4398" y="1958"/>
                  </a:lnTo>
                  <a:lnTo>
                    <a:pt x="4398" y="1958"/>
                  </a:lnTo>
                  <a:close/>
                  <a:moveTo>
                    <a:pt x="4398" y="2003"/>
                  </a:moveTo>
                  <a:lnTo>
                    <a:pt x="4426" y="2003"/>
                  </a:lnTo>
                  <a:lnTo>
                    <a:pt x="4426" y="1972"/>
                  </a:lnTo>
                  <a:lnTo>
                    <a:pt x="4398" y="1972"/>
                  </a:lnTo>
                  <a:lnTo>
                    <a:pt x="4398" y="2003"/>
                  </a:lnTo>
                  <a:lnTo>
                    <a:pt x="4398" y="2003"/>
                  </a:lnTo>
                  <a:close/>
                  <a:moveTo>
                    <a:pt x="4398" y="2048"/>
                  </a:moveTo>
                  <a:lnTo>
                    <a:pt x="4426" y="2048"/>
                  </a:lnTo>
                  <a:lnTo>
                    <a:pt x="4426" y="2017"/>
                  </a:lnTo>
                  <a:lnTo>
                    <a:pt x="4398" y="2017"/>
                  </a:lnTo>
                  <a:lnTo>
                    <a:pt x="4398" y="2048"/>
                  </a:lnTo>
                  <a:lnTo>
                    <a:pt x="4398" y="2048"/>
                  </a:lnTo>
                  <a:close/>
                  <a:moveTo>
                    <a:pt x="4398" y="2135"/>
                  </a:moveTo>
                  <a:lnTo>
                    <a:pt x="4426" y="2135"/>
                  </a:lnTo>
                  <a:lnTo>
                    <a:pt x="4426" y="2107"/>
                  </a:lnTo>
                  <a:lnTo>
                    <a:pt x="4398" y="2107"/>
                  </a:lnTo>
                  <a:lnTo>
                    <a:pt x="4398" y="2135"/>
                  </a:lnTo>
                  <a:lnTo>
                    <a:pt x="4398" y="2135"/>
                  </a:lnTo>
                  <a:close/>
                  <a:moveTo>
                    <a:pt x="4441" y="208"/>
                  </a:moveTo>
                  <a:lnTo>
                    <a:pt x="4471" y="208"/>
                  </a:lnTo>
                  <a:lnTo>
                    <a:pt x="4471" y="180"/>
                  </a:lnTo>
                  <a:lnTo>
                    <a:pt x="4441" y="180"/>
                  </a:lnTo>
                  <a:lnTo>
                    <a:pt x="4441" y="208"/>
                  </a:lnTo>
                  <a:lnTo>
                    <a:pt x="4441" y="208"/>
                  </a:lnTo>
                  <a:close/>
                  <a:moveTo>
                    <a:pt x="4441" y="298"/>
                  </a:moveTo>
                  <a:lnTo>
                    <a:pt x="4471" y="298"/>
                  </a:lnTo>
                  <a:lnTo>
                    <a:pt x="4471" y="269"/>
                  </a:lnTo>
                  <a:lnTo>
                    <a:pt x="4441" y="269"/>
                  </a:lnTo>
                  <a:lnTo>
                    <a:pt x="4441" y="298"/>
                  </a:lnTo>
                  <a:lnTo>
                    <a:pt x="4441" y="298"/>
                  </a:lnTo>
                  <a:close/>
                  <a:moveTo>
                    <a:pt x="4441" y="253"/>
                  </a:moveTo>
                  <a:lnTo>
                    <a:pt x="4471" y="253"/>
                  </a:lnTo>
                  <a:lnTo>
                    <a:pt x="4471" y="224"/>
                  </a:lnTo>
                  <a:lnTo>
                    <a:pt x="4441" y="224"/>
                  </a:lnTo>
                  <a:lnTo>
                    <a:pt x="4441" y="253"/>
                  </a:lnTo>
                  <a:lnTo>
                    <a:pt x="4441" y="253"/>
                  </a:lnTo>
                  <a:close/>
                  <a:moveTo>
                    <a:pt x="4441" y="1420"/>
                  </a:moveTo>
                  <a:lnTo>
                    <a:pt x="4471" y="1420"/>
                  </a:lnTo>
                  <a:lnTo>
                    <a:pt x="4471" y="1389"/>
                  </a:lnTo>
                  <a:lnTo>
                    <a:pt x="4441" y="1389"/>
                  </a:lnTo>
                  <a:lnTo>
                    <a:pt x="4441" y="1420"/>
                  </a:lnTo>
                  <a:lnTo>
                    <a:pt x="4441" y="1420"/>
                  </a:lnTo>
                  <a:close/>
                  <a:moveTo>
                    <a:pt x="4441" y="1465"/>
                  </a:moveTo>
                  <a:lnTo>
                    <a:pt x="4471" y="1465"/>
                  </a:lnTo>
                  <a:lnTo>
                    <a:pt x="4471" y="1434"/>
                  </a:lnTo>
                  <a:lnTo>
                    <a:pt x="4441" y="1434"/>
                  </a:lnTo>
                  <a:lnTo>
                    <a:pt x="4441" y="1465"/>
                  </a:lnTo>
                  <a:lnTo>
                    <a:pt x="4441" y="1465"/>
                  </a:lnTo>
                  <a:close/>
                  <a:moveTo>
                    <a:pt x="4441" y="1509"/>
                  </a:moveTo>
                  <a:lnTo>
                    <a:pt x="4471" y="1509"/>
                  </a:lnTo>
                  <a:lnTo>
                    <a:pt x="4471" y="1479"/>
                  </a:lnTo>
                  <a:lnTo>
                    <a:pt x="4441" y="1479"/>
                  </a:lnTo>
                  <a:lnTo>
                    <a:pt x="4441" y="1509"/>
                  </a:lnTo>
                  <a:lnTo>
                    <a:pt x="4441" y="1509"/>
                  </a:lnTo>
                  <a:close/>
                  <a:moveTo>
                    <a:pt x="4441" y="1689"/>
                  </a:moveTo>
                  <a:lnTo>
                    <a:pt x="4471" y="1689"/>
                  </a:lnTo>
                  <a:lnTo>
                    <a:pt x="4471" y="1661"/>
                  </a:lnTo>
                  <a:lnTo>
                    <a:pt x="4441" y="1661"/>
                  </a:lnTo>
                  <a:lnTo>
                    <a:pt x="4441" y="1689"/>
                  </a:lnTo>
                  <a:lnTo>
                    <a:pt x="4441" y="1689"/>
                  </a:lnTo>
                  <a:close/>
                  <a:moveTo>
                    <a:pt x="4441" y="1734"/>
                  </a:moveTo>
                  <a:lnTo>
                    <a:pt x="4471" y="1734"/>
                  </a:lnTo>
                  <a:lnTo>
                    <a:pt x="4471" y="1703"/>
                  </a:lnTo>
                  <a:lnTo>
                    <a:pt x="4441" y="1703"/>
                  </a:lnTo>
                  <a:lnTo>
                    <a:pt x="4441" y="1734"/>
                  </a:lnTo>
                  <a:lnTo>
                    <a:pt x="4441" y="1734"/>
                  </a:lnTo>
                  <a:close/>
                  <a:moveTo>
                    <a:pt x="4441" y="1779"/>
                  </a:moveTo>
                  <a:lnTo>
                    <a:pt x="4471" y="1779"/>
                  </a:lnTo>
                  <a:lnTo>
                    <a:pt x="4471" y="1748"/>
                  </a:lnTo>
                  <a:lnTo>
                    <a:pt x="4441" y="1748"/>
                  </a:lnTo>
                  <a:lnTo>
                    <a:pt x="4441" y="1779"/>
                  </a:lnTo>
                  <a:lnTo>
                    <a:pt x="4441" y="1779"/>
                  </a:lnTo>
                  <a:close/>
                  <a:moveTo>
                    <a:pt x="4441" y="1821"/>
                  </a:moveTo>
                  <a:lnTo>
                    <a:pt x="4471" y="1821"/>
                  </a:lnTo>
                  <a:lnTo>
                    <a:pt x="4471" y="1793"/>
                  </a:lnTo>
                  <a:lnTo>
                    <a:pt x="4441" y="1793"/>
                  </a:lnTo>
                  <a:lnTo>
                    <a:pt x="4441" y="1821"/>
                  </a:lnTo>
                  <a:lnTo>
                    <a:pt x="4441" y="1821"/>
                  </a:lnTo>
                  <a:close/>
                  <a:moveTo>
                    <a:pt x="4441" y="1868"/>
                  </a:moveTo>
                  <a:lnTo>
                    <a:pt x="4471" y="1868"/>
                  </a:lnTo>
                  <a:lnTo>
                    <a:pt x="4471" y="1838"/>
                  </a:lnTo>
                  <a:lnTo>
                    <a:pt x="4441" y="1838"/>
                  </a:lnTo>
                  <a:lnTo>
                    <a:pt x="4441" y="1868"/>
                  </a:lnTo>
                  <a:lnTo>
                    <a:pt x="4441" y="1868"/>
                  </a:lnTo>
                  <a:close/>
                  <a:moveTo>
                    <a:pt x="4441" y="1913"/>
                  </a:moveTo>
                  <a:lnTo>
                    <a:pt x="4471" y="1913"/>
                  </a:lnTo>
                  <a:lnTo>
                    <a:pt x="4471" y="1880"/>
                  </a:lnTo>
                  <a:lnTo>
                    <a:pt x="4441" y="1880"/>
                  </a:lnTo>
                  <a:lnTo>
                    <a:pt x="4441" y="1913"/>
                  </a:lnTo>
                  <a:lnTo>
                    <a:pt x="4441" y="1913"/>
                  </a:lnTo>
                  <a:close/>
                  <a:moveTo>
                    <a:pt x="4441" y="1958"/>
                  </a:moveTo>
                  <a:lnTo>
                    <a:pt x="4471" y="1958"/>
                  </a:lnTo>
                  <a:lnTo>
                    <a:pt x="4471" y="1930"/>
                  </a:lnTo>
                  <a:lnTo>
                    <a:pt x="4441" y="1930"/>
                  </a:lnTo>
                  <a:lnTo>
                    <a:pt x="4441" y="1958"/>
                  </a:lnTo>
                  <a:lnTo>
                    <a:pt x="4441" y="1958"/>
                  </a:lnTo>
                  <a:close/>
                  <a:moveTo>
                    <a:pt x="4441" y="2003"/>
                  </a:moveTo>
                  <a:lnTo>
                    <a:pt x="4471" y="2003"/>
                  </a:lnTo>
                  <a:lnTo>
                    <a:pt x="4471" y="1972"/>
                  </a:lnTo>
                  <a:lnTo>
                    <a:pt x="4441" y="1972"/>
                  </a:lnTo>
                  <a:lnTo>
                    <a:pt x="4441" y="2003"/>
                  </a:lnTo>
                  <a:lnTo>
                    <a:pt x="4441" y="2003"/>
                  </a:lnTo>
                  <a:close/>
                  <a:moveTo>
                    <a:pt x="4441" y="2048"/>
                  </a:moveTo>
                  <a:lnTo>
                    <a:pt x="4471" y="2048"/>
                  </a:lnTo>
                  <a:lnTo>
                    <a:pt x="4471" y="2017"/>
                  </a:lnTo>
                  <a:lnTo>
                    <a:pt x="4441" y="2017"/>
                  </a:lnTo>
                  <a:lnTo>
                    <a:pt x="4441" y="2048"/>
                  </a:lnTo>
                  <a:lnTo>
                    <a:pt x="4441" y="2048"/>
                  </a:lnTo>
                  <a:close/>
                  <a:moveTo>
                    <a:pt x="4485" y="298"/>
                  </a:moveTo>
                  <a:lnTo>
                    <a:pt x="4516" y="298"/>
                  </a:lnTo>
                  <a:lnTo>
                    <a:pt x="4516" y="269"/>
                  </a:lnTo>
                  <a:lnTo>
                    <a:pt x="4485" y="269"/>
                  </a:lnTo>
                  <a:lnTo>
                    <a:pt x="4485" y="298"/>
                  </a:lnTo>
                  <a:lnTo>
                    <a:pt x="4485" y="298"/>
                  </a:lnTo>
                  <a:close/>
                  <a:moveTo>
                    <a:pt x="4485" y="253"/>
                  </a:moveTo>
                  <a:lnTo>
                    <a:pt x="4516" y="253"/>
                  </a:lnTo>
                  <a:lnTo>
                    <a:pt x="4516" y="224"/>
                  </a:lnTo>
                  <a:lnTo>
                    <a:pt x="4485" y="224"/>
                  </a:lnTo>
                  <a:lnTo>
                    <a:pt x="4485" y="253"/>
                  </a:lnTo>
                  <a:lnTo>
                    <a:pt x="4485" y="253"/>
                  </a:lnTo>
                  <a:close/>
                  <a:moveTo>
                    <a:pt x="4485" y="1465"/>
                  </a:moveTo>
                  <a:lnTo>
                    <a:pt x="4516" y="1465"/>
                  </a:lnTo>
                  <a:lnTo>
                    <a:pt x="4516" y="1434"/>
                  </a:lnTo>
                  <a:lnTo>
                    <a:pt x="4485" y="1434"/>
                  </a:lnTo>
                  <a:lnTo>
                    <a:pt x="4485" y="1465"/>
                  </a:lnTo>
                  <a:lnTo>
                    <a:pt x="4485" y="1465"/>
                  </a:lnTo>
                  <a:close/>
                  <a:moveTo>
                    <a:pt x="4485" y="1509"/>
                  </a:moveTo>
                  <a:lnTo>
                    <a:pt x="4516" y="1509"/>
                  </a:lnTo>
                  <a:lnTo>
                    <a:pt x="4516" y="1479"/>
                  </a:lnTo>
                  <a:lnTo>
                    <a:pt x="4485" y="1479"/>
                  </a:lnTo>
                  <a:lnTo>
                    <a:pt x="4485" y="1509"/>
                  </a:lnTo>
                  <a:lnTo>
                    <a:pt x="4485" y="1509"/>
                  </a:lnTo>
                  <a:close/>
                  <a:moveTo>
                    <a:pt x="4485" y="1557"/>
                  </a:moveTo>
                  <a:lnTo>
                    <a:pt x="4516" y="1557"/>
                  </a:lnTo>
                  <a:lnTo>
                    <a:pt x="4516" y="1524"/>
                  </a:lnTo>
                  <a:lnTo>
                    <a:pt x="4485" y="1524"/>
                  </a:lnTo>
                  <a:lnTo>
                    <a:pt x="4485" y="1557"/>
                  </a:lnTo>
                  <a:lnTo>
                    <a:pt x="4485" y="1557"/>
                  </a:lnTo>
                  <a:close/>
                  <a:moveTo>
                    <a:pt x="4485" y="1599"/>
                  </a:moveTo>
                  <a:lnTo>
                    <a:pt x="4516" y="1599"/>
                  </a:lnTo>
                  <a:lnTo>
                    <a:pt x="4516" y="1568"/>
                  </a:lnTo>
                  <a:lnTo>
                    <a:pt x="4485" y="1568"/>
                  </a:lnTo>
                  <a:lnTo>
                    <a:pt x="4485" y="1599"/>
                  </a:lnTo>
                  <a:lnTo>
                    <a:pt x="4485" y="1599"/>
                  </a:lnTo>
                  <a:close/>
                  <a:moveTo>
                    <a:pt x="4485" y="1644"/>
                  </a:moveTo>
                  <a:lnTo>
                    <a:pt x="4516" y="1644"/>
                  </a:lnTo>
                  <a:lnTo>
                    <a:pt x="4516" y="1611"/>
                  </a:lnTo>
                  <a:lnTo>
                    <a:pt x="4485" y="1611"/>
                  </a:lnTo>
                  <a:lnTo>
                    <a:pt x="4485" y="1644"/>
                  </a:lnTo>
                  <a:lnTo>
                    <a:pt x="4485" y="1644"/>
                  </a:lnTo>
                  <a:close/>
                  <a:moveTo>
                    <a:pt x="4485" y="1689"/>
                  </a:moveTo>
                  <a:lnTo>
                    <a:pt x="4516" y="1689"/>
                  </a:lnTo>
                  <a:lnTo>
                    <a:pt x="4516" y="1661"/>
                  </a:lnTo>
                  <a:lnTo>
                    <a:pt x="4485" y="1661"/>
                  </a:lnTo>
                  <a:lnTo>
                    <a:pt x="4485" y="1689"/>
                  </a:lnTo>
                  <a:lnTo>
                    <a:pt x="4485" y="1689"/>
                  </a:lnTo>
                  <a:close/>
                  <a:moveTo>
                    <a:pt x="4485" y="1734"/>
                  </a:moveTo>
                  <a:lnTo>
                    <a:pt x="4516" y="1734"/>
                  </a:lnTo>
                  <a:lnTo>
                    <a:pt x="4516" y="1703"/>
                  </a:lnTo>
                  <a:lnTo>
                    <a:pt x="4485" y="1703"/>
                  </a:lnTo>
                  <a:lnTo>
                    <a:pt x="4485" y="1734"/>
                  </a:lnTo>
                  <a:lnTo>
                    <a:pt x="4485" y="1734"/>
                  </a:lnTo>
                  <a:close/>
                  <a:moveTo>
                    <a:pt x="4485" y="1779"/>
                  </a:moveTo>
                  <a:lnTo>
                    <a:pt x="4516" y="1779"/>
                  </a:lnTo>
                  <a:lnTo>
                    <a:pt x="4516" y="1748"/>
                  </a:lnTo>
                  <a:lnTo>
                    <a:pt x="4485" y="1748"/>
                  </a:lnTo>
                  <a:lnTo>
                    <a:pt x="4485" y="1779"/>
                  </a:lnTo>
                  <a:lnTo>
                    <a:pt x="4485" y="1779"/>
                  </a:lnTo>
                  <a:close/>
                  <a:moveTo>
                    <a:pt x="4485" y="1821"/>
                  </a:moveTo>
                  <a:lnTo>
                    <a:pt x="4516" y="1821"/>
                  </a:lnTo>
                  <a:lnTo>
                    <a:pt x="4516" y="1793"/>
                  </a:lnTo>
                  <a:lnTo>
                    <a:pt x="4485" y="1793"/>
                  </a:lnTo>
                  <a:lnTo>
                    <a:pt x="4485" y="1821"/>
                  </a:lnTo>
                  <a:lnTo>
                    <a:pt x="4485" y="1821"/>
                  </a:lnTo>
                  <a:close/>
                  <a:moveTo>
                    <a:pt x="4485" y="1868"/>
                  </a:moveTo>
                  <a:lnTo>
                    <a:pt x="4516" y="1868"/>
                  </a:lnTo>
                  <a:lnTo>
                    <a:pt x="4516" y="1838"/>
                  </a:lnTo>
                  <a:lnTo>
                    <a:pt x="4485" y="1838"/>
                  </a:lnTo>
                  <a:lnTo>
                    <a:pt x="4485" y="1868"/>
                  </a:lnTo>
                  <a:lnTo>
                    <a:pt x="4485" y="1868"/>
                  </a:lnTo>
                  <a:close/>
                  <a:moveTo>
                    <a:pt x="4485" y="1913"/>
                  </a:moveTo>
                  <a:lnTo>
                    <a:pt x="4516" y="1913"/>
                  </a:lnTo>
                  <a:lnTo>
                    <a:pt x="4516" y="1880"/>
                  </a:lnTo>
                  <a:lnTo>
                    <a:pt x="4485" y="1880"/>
                  </a:lnTo>
                  <a:lnTo>
                    <a:pt x="4485" y="1913"/>
                  </a:lnTo>
                  <a:lnTo>
                    <a:pt x="4485" y="1913"/>
                  </a:lnTo>
                  <a:close/>
                  <a:moveTo>
                    <a:pt x="4485" y="1958"/>
                  </a:moveTo>
                  <a:lnTo>
                    <a:pt x="4516" y="1958"/>
                  </a:lnTo>
                  <a:lnTo>
                    <a:pt x="4516" y="1930"/>
                  </a:lnTo>
                  <a:lnTo>
                    <a:pt x="4485" y="1930"/>
                  </a:lnTo>
                  <a:lnTo>
                    <a:pt x="4485" y="1958"/>
                  </a:lnTo>
                  <a:lnTo>
                    <a:pt x="4485" y="1958"/>
                  </a:lnTo>
                  <a:close/>
                  <a:moveTo>
                    <a:pt x="4485" y="2003"/>
                  </a:moveTo>
                  <a:lnTo>
                    <a:pt x="4516" y="2003"/>
                  </a:lnTo>
                  <a:lnTo>
                    <a:pt x="4516" y="1972"/>
                  </a:lnTo>
                  <a:lnTo>
                    <a:pt x="4485" y="1972"/>
                  </a:lnTo>
                  <a:lnTo>
                    <a:pt x="4485" y="2003"/>
                  </a:lnTo>
                  <a:lnTo>
                    <a:pt x="4485" y="2003"/>
                  </a:lnTo>
                  <a:close/>
                  <a:moveTo>
                    <a:pt x="4530" y="253"/>
                  </a:moveTo>
                  <a:lnTo>
                    <a:pt x="4563" y="253"/>
                  </a:lnTo>
                  <a:lnTo>
                    <a:pt x="4563" y="224"/>
                  </a:lnTo>
                  <a:lnTo>
                    <a:pt x="4530" y="224"/>
                  </a:lnTo>
                  <a:lnTo>
                    <a:pt x="4530" y="253"/>
                  </a:lnTo>
                  <a:lnTo>
                    <a:pt x="4530" y="253"/>
                  </a:lnTo>
                  <a:close/>
                  <a:moveTo>
                    <a:pt x="4530" y="1465"/>
                  </a:moveTo>
                  <a:lnTo>
                    <a:pt x="4563" y="1465"/>
                  </a:lnTo>
                  <a:lnTo>
                    <a:pt x="4563" y="1434"/>
                  </a:lnTo>
                  <a:lnTo>
                    <a:pt x="4530" y="1434"/>
                  </a:lnTo>
                  <a:lnTo>
                    <a:pt x="4530" y="1465"/>
                  </a:lnTo>
                  <a:lnTo>
                    <a:pt x="4530" y="1465"/>
                  </a:lnTo>
                  <a:close/>
                  <a:moveTo>
                    <a:pt x="4530" y="1509"/>
                  </a:moveTo>
                  <a:lnTo>
                    <a:pt x="4563" y="1509"/>
                  </a:lnTo>
                  <a:lnTo>
                    <a:pt x="4563" y="1479"/>
                  </a:lnTo>
                  <a:lnTo>
                    <a:pt x="4530" y="1479"/>
                  </a:lnTo>
                  <a:lnTo>
                    <a:pt x="4530" y="1509"/>
                  </a:lnTo>
                  <a:lnTo>
                    <a:pt x="4530" y="1509"/>
                  </a:lnTo>
                  <a:close/>
                  <a:moveTo>
                    <a:pt x="4530" y="1557"/>
                  </a:moveTo>
                  <a:lnTo>
                    <a:pt x="4563" y="1557"/>
                  </a:lnTo>
                  <a:lnTo>
                    <a:pt x="4563" y="1524"/>
                  </a:lnTo>
                  <a:lnTo>
                    <a:pt x="4530" y="1524"/>
                  </a:lnTo>
                  <a:lnTo>
                    <a:pt x="4530" y="1557"/>
                  </a:lnTo>
                  <a:lnTo>
                    <a:pt x="4530" y="1557"/>
                  </a:lnTo>
                  <a:close/>
                  <a:moveTo>
                    <a:pt x="4530" y="1689"/>
                  </a:moveTo>
                  <a:lnTo>
                    <a:pt x="4563" y="1689"/>
                  </a:lnTo>
                  <a:lnTo>
                    <a:pt x="4563" y="1661"/>
                  </a:lnTo>
                  <a:lnTo>
                    <a:pt x="4530" y="1661"/>
                  </a:lnTo>
                  <a:lnTo>
                    <a:pt x="4530" y="1689"/>
                  </a:lnTo>
                  <a:lnTo>
                    <a:pt x="4530" y="1689"/>
                  </a:lnTo>
                  <a:close/>
                  <a:moveTo>
                    <a:pt x="4530" y="1734"/>
                  </a:moveTo>
                  <a:lnTo>
                    <a:pt x="4563" y="1734"/>
                  </a:lnTo>
                  <a:lnTo>
                    <a:pt x="4563" y="1703"/>
                  </a:lnTo>
                  <a:lnTo>
                    <a:pt x="4530" y="1703"/>
                  </a:lnTo>
                  <a:lnTo>
                    <a:pt x="4530" y="1734"/>
                  </a:lnTo>
                  <a:lnTo>
                    <a:pt x="4530" y="1734"/>
                  </a:lnTo>
                  <a:close/>
                  <a:moveTo>
                    <a:pt x="4530" y="1779"/>
                  </a:moveTo>
                  <a:lnTo>
                    <a:pt x="4563" y="1779"/>
                  </a:lnTo>
                  <a:lnTo>
                    <a:pt x="4563" y="1748"/>
                  </a:lnTo>
                  <a:lnTo>
                    <a:pt x="4530" y="1748"/>
                  </a:lnTo>
                  <a:lnTo>
                    <a:pt x="4530" y="1779"/>
                  </a:lnTo>
                  <a:lnTo>
                    <a:pt x="4530" y="1779"/>
                  </a:lnTo>
                  <a:close/>
                  <a:moveTo>
                    <a:pt x="4530" y="1821"/>
                  </a:moveTo>
                  <a:lnTo>
                    <a:pt x="4563" y="1821"/>
                  </a:lnTo>
                  <a:lnTo>
                    <a:pt x="4563" y="1793"/>
                  </a:lnTo>
                  <a:lnTo>
                    <a:pt x="4530" y="1793"/>
                  </a:lnTo>
                  <a:lnTo>
                    <a:pt x="4530" y="1821"/>
                  </a:lnTo>
                  <a:lnTo>
                    <a:pt x="4530" y="1821"/>
                  </a:lnTo>
                  <a:close/>
                  <a:moveTo>
                    <a:pt x="4530" y="1868"/>
                  </a:moveTo>
                  <a:lnTo>
                    <a:pt x="4563" y="1868"/>
                  </a:lnTo>
                  <a:lnTo>
                    <a:pt x="4563" y="1838"/>
                  </a:lnTo>
                  <a:lnTo>
                    <a:pt x="4530" y="1838"/>
                  </a:lnTo>
                  <a:lnTo>
                    <a:pt x="4530" y="1868"/>
                  </a:lnTo>
                  <a:lnTo>
                    <a:pt x="4530" y="1868"/>
                  </a:lnTo>
                  <a:close/>
                  <a:moveTo>
                    <a:pt x="4530" y="1913"/>
                  </a:moveTo>
                  <a:lnTo>
                    <a:pt x="4563" y="1913"/>
                  </a:lnTo>
                  <a:lnTo>
                    <a:pt x="4563" y="1880"/>
                  </a:lnTo>
                  <a:lnTo>
                    <a:pt x="4530" y="1880"/>
                  </a:lnTo>
                  <a:lnTo>
                    <a:pt x="4530" y="1913"/>
                  </a:lnTo>
                  <a:lnTo>
                    <a:pt x="4530" y="1913"/>
                  </a:lnTo>
                  <a:close/>
                  <a:moveTo>
                    <a:pt x="4530" y="1958"/>
                  </a:moveTo>
                  <a:lnTo>
                    <a:pt x="4563" y="1958"/>
                  </a:lnTo>
                  <a:lnTo>
                    <a:pt x="4563" y="1930"/>
                  </a:lnTo>
                  <a:lnTo>
                    <a:pt x="4530" y="1930"/>
                  </a:lnTo>
                  <a:lnTo>
                    <a:pt x="4530" y="1958"/>
                  </a:lnTo>
                  <a:lnTo>
                    <a:pt x="4530" y="1958"/>
                  </a:lnTo>
                  <a:close/>
                  <a:moveTo>
                    <a:pt x="4575" y="1465"/>
                  </a:moveTo>
                  <a:lnTo>
                    <a:pt x="4608" y="1465"/>
                  </a:lnTo>
                  <a:lnTo>
                    <a:pt x="4608" y="1434"/>
                  </a:lnTo>
                  <a:lnTo>
                    <a:pt x="4575" y="1434"/>
                  </a:lnTo>
                  <a:lnTo>
                    <a:pt x="4575" y="1465"/>
                  </a:lnTo>
                  <a:lnTo>
                    <a:pt x="4575" y="1465"/>
                  </a:lnTo>
                  <a:close/>
                  <a:moveTo>
                    <a:pt x="4575" y="1509"/>
                  </a:moveTo>
                  <a:lnTo>
                    <a:pt x="4608" y="1509"/>
                  </a:lnTo>
                  <a:lnTo>
                    <a:pt x="4608" y="1479"/>
                  </a:lnTo>
                  <a:lnTo>
                    <a:pt x="4575" y="1479"/>
                  </a:lnTo>
                  <a:lnTo>
                    <a:pt x="4575" y="1509"/>
                  </a:lnTo>
                  <a:lnTo>
                    <a:pt x="4575" y="1509"/>
                  </a:lnTo>
                  <a:close/>
                  <a:moveTo>
                    <a:pt x="4575" y="1557"/>
                  </a:moveTo>
                  <a:lnTo>
                    <a:pt x="4608" y="1557"/>
                  </a:lnTo>
                  <a:lnTo>
                    <a:pt x="4608" y="1524"/>
                  </a:lnTo>
                  <a:lnTo>
                    <a:pt x="4575" y="1524"/>
                  </a:lnTo>
                  <a:lnTo>
                    <a:pt x="4575" y="1557"/>
                  </a:lnTo>
                  <a:lnTo>
                    <a:pt x="4575" y="1557"/>
                  </a:lnTo>
                  <a:close/>
                  <a:moveTo>
                    <a:pt x="4575" y="1821"/>
                  </a:moveTo>
                  <a:lnTo>
                    <a:pt x="4608" y="1821"/>
                  </a:lnTo>
                  <a:lnTo>
                    <a:pt x="4608" y="1793"/>
                  </a:lnTo>
                  <a:lnTo>
                    <a:pt x="4575" y="1793"/>
                  </a:lnTo>
                  <a:lnTo>
                    <a:pt x="4575" y="1821"/>
                  </a:lnTo>
                  <a:lnTo>
                    <a:pt x="4575" y="1821"/>
                  </a:lnTo>
                  <a:close/>
                  <a:moveTo>
                    <a:pt x="4575" y="1868"/>
                  </a:moveTo>
                  <a:lnTo>
                    <a:pt x="4608" y="1868"/>
                  </a:lnTo>
                  <a:lnTo>
                    <a:pt x="4608" y="1838"/>
                  </a:lnTo>
                  <a:lnTo>
                    <a:pt x="4575" y="1838"/>
                  </a:lnTo>
                  <a:lnTo>
                    <a:pt x="4575" y="1868"/>
                  </a:lnTo>
                  <a:lnTo>
                    <a:pt x="4575" y="1868"/>
                  </a:lnTo>
                  <a:close/>
                  <a:moveTo>
                    <a:pt x="4575" y="1913"/>
                  </a:moveTo>
                  <a:lnTo>
                    <a:pt x="4608" y="1913"/>
                  </a:lnTo>
                  <a:lnTo>
                    <a:pt x="4608" y="1880"/>
                  </a:lnTo>
                  <a:lnTo>
                    <a:pt x="4575" y="1880"/>
                  </a:lnTo>
                  <a:lnTo>
                    <a:pt x="4575" y="1913"/>
                  </a:lnTo>
                  <a:lnTo>
                    <a:pt x="4575" y="1913"/>
                  </a:lnTo>
                  <a:close/>
                  <a:moveTo>
                    <a:pt x="4620" y="1465"/>
                  </a:moveTo>
                  <a:lnTo>
                    <a:pt x="4651" y="1465"/>
                  </a:lnTo>
                  <a:lnTo>
                    <a:pt x="4651" y="1434"/>
                  </a:lnTo>
                  <a:lnTo>
                    <a:pt x="4620" y="1434"/>
                  </a:lnTo>
                  <a:lnTo>
                    <a:pt x="4620" y="1465"/>
                  </a:lnTo>
                  <a:lnTo>
                    <a:pt x="4620" y="1465"/>
                  </a:lnTo>
                  <a:close/>
                  <a:moveTo>
                    <a:pt x="4620" y="1509"/>
                  </a:moveTo>
                  <a:lnTo>
                    <a:pt x="4651" y="1509"/>
                  </a:lnTo>
                  <a:lnTo>
                    <a:pt x="4651" y="1479"/>
                  </a:lnTo>
                  <a:lnTo>
                    <a:pt x="4620" y="1479"/>
                  </a:lnTo>
                  <a:lnTo>
                    <a:pt x="4620" y="1509"/>
                  </a:lnTo>
                  <a:lnTo>
                    <a:pt x="4620" y="1509"/>
                  </a:lnTo>
                  <a:close/>
                  <a:moveTo>
                    <a:pt x="4620" y="1557"/>
                  </a:moveTo>
                  <a:lnTo>
                    <a:pt x="4651" y="1557"/>
                  </a:lnTo>
                  <a:lnTo>
                    <a:pt x="4651" y="1524"/>
                  </a:lnTo>
                  <a:lnTo>
                    <a:pt x="4620" y="1524"/>
                  </a:lnTo>
                  <a:lnTo>
                    <a:pt x="4620" y="1557"/>
                  </a:lnTo>
                  <a:lnTo>
                    <a:pt x="4620" y="1557"/>
                  </a:lnTo>
                  <a:close/>
                  <a:moveTo>
                    <a:pt x="4620" y="2183"/>
                  </a:moveTo>
                  <a:lnTo>
                    <a:pt x="4651" y="2183"/>
                  </a:lnTo>
                  <a:lnTo>
                    <a:pt x="4651" y="2152"/>
                  </a:lnTo>
                  <a:lnTo>
                    <a:pt x="4620" y="2152"/>
                  </a:lnTo>
                  <a:lnTo>
                    <a:pt x="4620" y="2183"/>
                  </a:lnTo>
                  <a:lnTo>
                    <a:pt x="4620" y="2183"/>
                  </a:lnTo>
                  <a:close/>
                  <a:moveTo>
                    <a:pt x="4620" y="2228"/>
                  </a:moveTo>
                  <a:lnTo>
                    <a:pt x="4651" y="2228"/>
                  </a:lnTo>
                  <a:lnTo>
                    <a:pt x="4651" y="2194"/>
                  </a:lnTo>
                  <a:lnTo>
                    <a:pt x="4620" y="2194"/>
                  </a:lnTo>
                  <a:lnTo>
                    <a:pt x="4620" y="2228"/>
                  </a:lnTo>
                  <a:lnTo>
                    <a:pt x="4620" y="2228"/>
                  </a:lnTo>
                  <a:close/>
                  <a:moveTo>
                    <a:pt x="4667" y="1465"/>
                  </a:moveTo>
                  <a:lnTo>
                    <a:pt x="4696" y="1465"/>
                  </a:lnTo>
                  <a:lnTo>
                    <a:pt x="4696" y="1434"/>
                  </a:lnTo>
                  <a:lnTo>
                    <a:pt x="4667" y="1434"/>
                  </a:lnTo>
                  <a:lnTo>
                    <a:pt x="4667" y="1465"/>
                  </a:lnTo>
                  <a:lnTo>
                    <a:pt x="4667" y="1465"/>
                  </a:lnTo>
                  <a:close/>
                  <a:moveTo>
                    <a:pt x="4667" y="2183"/>
                  </a:moveTo>
                  <a:lnTo>
                    <a:pt x="4696" y="2183"/>
                  </a:lnTo>
                  <a:lnTo>
                    <a:pt x="4696" y="2152"/>
                  </a:lnTo>
                  <a:lnTo>
                    <a:pt x="4667" y="2152"/>
                  </a:lnTo>
                  <a:lnTo>
                    <a:pt x="4667" y="2183"/>
                  </a:lnTo>
                  <a:lnTo>
                    <a:pt x="4667" y="2183"/>
                  </a:lnTo>
                  <a:close/>
                  <a:moveTo>
                    <a:pt x="4710" y="1465"/>
                  </a:moveTo>
                  <a:lnTo>
                    <a:pt x="4741" y="1465"/>
                  </a:lnTo>
                  <a:lnTo>
                    <a:pt x="4741" y="1434"/>
                  </a:lnTo>
                  <a:lnTo>
                    <a:pt x="4710" y="1434"/>
                  </a:lnTo>
                  <a:lnTo>
                    <a:pt x="4710" y="1465"/>
                  </a:lnTo>
                  <a:lnTo>
                    <a:pt x="4710" y="1465"/>
                  </a:lnTo>
                  <a:close/>
                  <a:moveTo>
                    <a:pt x="4710" y="1509"/>
                  </a:moveTo>
                  <a:lnTo>
                    <a:pt x="4741" y="1509"/>
                  </a:lnTo>
                  <a:lnTo>
                    <a:pt x="4741" y="1479"/>
                  </a:lnTo>
                  <a:lnTo>
                    <a:pt x="4710" y="1479"/>
                  </a:lnTo>
                  <a:lnTo>
                    <a:pt x="4710" y="1509"/>
                  </a:lnTo>
                  <a:lnTo>
                    <a:pt x="4710" y="1509"/>
                  </a:lnTo>
                  <a:close/>
                  <a:moveTo>
                    <a:pt x="4710" y="2135"/>
                  </a:moveTo>
                  <a:lnTo>
                    <a:pt x="4741" y="2135"/>
                  </a:lnTo>
                  <a:lnTo>
                    <a:pt x="4741" y="2107"/>
                  </a:lnTo>
                  <a:lnTo>
                    <a:pt x="4710" y="2107"/>
                  </a:lnTo>
                  <a:lnTo>
                    <a:pt x="4710" y="2135"/>
                  </a:lnTo>
                  <a:lnTo>
                    <a:pt x="4710" y="2135"/>
                  </a:lnTo>
                  <a:close/>
                  <a:moveTo>
                    <a:pt x="4710" y="2183"/>
                  </a:moveTo>
                  <a:lnTo>
                    <a:pt x="4741" y="2183"/>
                  </a:lnTo>
                  <a:lnTo>
                    <a:pt x="4741" y="2152"/>
                  </a:lnTo>
                  <a:lnTo>
                    <a:pt x="4710" y="2152"/>
                  </a:lnTo>
                  <a:lnTo>
                    <a:pt x="4710" y="2183"/>
                  </a:lnTo>
                  <a:lnTo>
                    <a:pt x="4710" y="2183"/>
                  </a:lnTo>
                  <a:close/>
                  <a:moveTo>
                    <a:pt x="4755" y="1557"/>
                  </a:moveTo>
                  <a:lnTo>
                    <a:pt x="4785" y="1557"/>
                  </a:lnTo>
                  <a:lnTo>
                    <a:pt x="4785" y="1524"/>
                  </a:lnTo>
                  <a:lnTo>
                    <a:pt x="4755" y="1524"/>
                  </a:lnTo>
                  <a:lnTo>
                    <a:pt x="4755" y="1557"/>
                  </a:lnTo>
                  <a:lnTo>
                    <a:pt x="4755" y="1557"/>
                  </a:lnTo>
                  <a:close/>
                  <a:moveTo>
                    <a:pt x="4755" y="2135"/>
                  </a:moveTo>
                  <a:lnTo>
                    <a:pt x="4785" y="2135"/>
                  </a:lnTo>
                  <a:lnTo>
                    <a:pt x="4785" y="2107"/>
                  </a:lnTo>
                  <a:lnTo>
                    <a:pt x="4755" y="2107"/>
                  </a:lnTo>
                  <a:lnTo>
                    <a:pt x="4755" y="2135"/>
                  </a:lnTo>
                  <a:lnTo>
                    <a:pt x="4755" y="2135"/>
                  </a:lnTo>
                  <a:close/>
                  <a:moveTo>
                    <a:pt x="1571" y="76"/>
                  </a:moveTo>
                  <a:lnTo>
                    <a:pt x="1601" y="76"/>
                  </a:lnTo>
                  <a:lnTo>
                    <a:pt x="1601" y="43"/>
                  </a:lnTo>
                  <a:lnTo>
                    <a:pt x="1571" y="43"/>
                  </a:lnTo>
                  <a:lnTo>
                    <a:pt x="1571" y="76"/>
                  </a:lnTo>
                  <a:lnTo>
                    <a:pt x="1571" y="76"/>
                  </a:lnTo>
                  <a:close/>
                  <a:moveTo>
                    <a:pt x="1571" y="28"/>
                  </a:moveTo>
                  <a:lnTo>
                    <a:pt x="1601" y="28"/>
                  </a:lnTo>
                  <a:lnTo>
                    <a:pt x="1601" y="0"/>
                  </a:lnTo>
                  <a:lnTo>
                    <a:pt x="1571" y="0"/>
                  </a:lnTo>
                  <a:lnTo>
                    <a:pt x="1571" y="28"/>
                  </a:lnTo>
                  <a:lnTo>
                    <a:pt x="1571" y="28"/>
                  </a:lnTo>
                  <a:close/>
                  <a:moveTo>
                    <a:pt x="1571" y="208"/>
                  </a:moveTo>
                  <a:lnTo>
                    <a:pt x="1601" y="208"/>
                  </a:lnTo>
                  <a:lnTo>
                    <a:pt x="1601" y="180"/>
                  </a:lnTo>
                  <a:lnTo>
                    <a:pt x="1571" y="180"/>
                  </a:lnTo>
                  <a:lnTo>
                    <a:pt x="1571" y="208"/>
                  </a:lnTo>
                  <a:lnTo>
                    <a:pt x="1571" y="208"/>
                  </a:lnTo>
                  <a:close/>
                  <a:moveTo>
                    <a:pt x="1571" y="298"/>
                  </a:moveTo>
                  <a:lnTo>
                    <a:pt x="1601" y="298"/>
                  </a:lnTo>
                  <a:lnTo>
                    <a:pt x="1601" y="269"/>
                  </a:lnTo>
                  <a:lnTo>
                    <a:pt x="1571" y="269"/>
                  </a:lnTo>
                  <a:lnTo>
                    <a:pt x="1571" y="298"/>
                  </a:lnTo>
                  <a:lnTo>
                    <a:pt x="1571" y="298"/>
                  </a:lnTo>
                  <a:close/>
                  <a:moveTo>
                    <a:pt x="1571" y="253"/>
                  </a:moveTo>
                  <a:lnTo>
                    <a:pt x="1601" y="253"/>
                  </a:lnTo>
                  <a:lnTo>
                    <a:pt x="1601" y="224"/>
                  </a:lnTo>
                  <a:lnTo>
                    <a:pt x="1571" y="224"/>
                  </a:lnTo>
                  <a:lnTo>
                    <a:pt x="1571" y="253"/>
                  </a:lnTo>
                  <a:lnTo>
                    <a:pt x="1571" y="253"/>
                  </a:lnTo>
                  <a:close/>
                  <a:moveTo>
                    <a:pt x="1571" y="1509"/>
                  </a:moveTo>
                  <a:lnTo>
                    <a:pt x="1601" y="1509"/>
                  </a:lnTo>
                  <a:lnTo>
                    <a:pt x="1601" y="1479"/>
                  </a:lnTo>
                  <a:lnTo>
                    <a:pt x="1571" y="1479"/>
                  </a:lnTo>
                  <a:lnTo>
                    <a:pt x="1571" y="1509"/>
                  </a:lnTo>
                  <a:lnTo>
                    <a:pt x="1571" y="1509"/>
                  </a:lnTo>
                  <a:close/>
                  <a:moveTo>
                    <a:pt x="1571" y="1557"/>
                  </a:moveTo>
                  <a:lnTo>
                    <a:pt x="1601" y="1557"/>
                  </a:lnTo>
                  <a:lnTo>
                    <a:pt x="1601" y="1524"/>
                  </a:lnTo>
                  <a:lnTo>
                    <a:pt x="1571" y="1524"/>
                  </a:lnTo>
                  <a:lnTo>
                    <a:pt x="1571" y="1557"/>
                  </a:lnTo>
                  <a:lnTo>
                    <a:pt x="1571" y="1557"/>
                  </a:lnTo>
                  <a:close/>
                  <a:moveTo>
                    <a:pt x="1526" y="76"/>
                  </a:moveTo>
                  <a:lnTo>
                    <a:pt x="1554" y="76"/>
                  </a:lnTo>
                  <a:lnTo>
                    <a:pt x="1554" y="43"/>
                  </a:lnTo>
                  <a:lnTo>
                    <a:pt x="1526" y="43"/>
                  </a:lnTo>
                  <a:lnTo>
                    <a:pt x="1526" y="76"/>
                  </a:lnTo>
                  <a:lnTo>
                    <a:pt x="1526" y="76"/>
                  </a:lnTo>
                  <a:close/>
                  <a:moveTo>
                    <a:pt x="1526" y="28"/>
                  </a:moveTo>
                  <a:lnTo>
                    <a:pt x="1554" y="28"/>
                  </a:lnTo>
                  <a:lnTo>
                    <a:pt x="1554" y="0"/>
                  </a:lnTo>
                  <a:lnTo>
                    <a:pt x="1526" y="0"/>
                  </a:lnTo>
                  <a:lnTo>
                    <a:pt x="1526" y="28"/>
                  </a:lnTo>
                  <a:lnTo>
                    <a:pt x="1526" y="28"/>
                  </a:lnTo>
                  <a:close/>
                  <a:moveTo>
                    <a:pt x="1526" y="1465"/>
                  </a:moveTo>
                  <a:lnTo>
                    <a:pt x="1554" y="1465"/>
                  </a:lnTo>
                  <a:lnTo>
                    <a:pt x="1554" y="1434"/>
                  </a:lnTo>
                  <a:lnTo>
                    <a:pt x="1526" y="1434"/>
                  </a:lnTo>
                  <a:lnTo>
                    <a:pt x="1526" y="1465"/>
                  </a:lnTo>
                  <a:lnTo>
                    <a:pt x="1526" y="1465"/>
                  </a:lnTo>
                  <a:close/>
                  <a:moveTo>
                    <a:pt x="1526" y="1509"/>
                  </a:moveTo>
                  <a:lnTo>
                    <a:pt x="1554" y="1509"/>
                  </a:lnTo>
                  <a:lnTo>
                    <a:pt x="1554" y="1479"/>
                  </a:lnTo>
                  <a:lnTo>
                    <a:pt x="1526" y="1479"/>
                  </a:lnTo>
                  <a:lnTo>
                    <a:pt x="1526" y="1509"/>
                  </a:lnTo>
                  <a:lnTo>
                    <a:pt x="1526" y="1509"/>
                  </a:lnTo>
                  <a:close/>
                  <a:moveTo>
                    <a:pt x="1526" y="1557"/>
                  </a:moveTo>
                  <a:lnTo>
                    <a:pt x="1554" y="1557"/>
                  </a:lnTo>
                  <a:lnTo>
                    <a:pt x="1554" y="1524"/>
                  </a:lnTo>
                  <a:lnTo>
                    <a:pt x="1526" y="1524"/>
                  </a:lnTo>
                  <a:lnTo>
                    <a:pt x="1526" y="1557"/>
                  </a:lnTo>
                  <a:lnTo>
                    <a:pt x="1526" y="1557"/>
                  </a:lnTo>
                  <a:close/>
                  <a:moveTo>
                    <a:pt x="1526" y="1599"/>
                  </a:moveTo>
                  <a:lnTo>
                    <a:pt x="1554" y="1599"/>
                  </a:lnTo>
                  <a:lnTo>
                    <a:pt x="1554" y="1568"/>
                  </a:lnTo>
                  <a:lnTo>
                    <a:pt x="1526" y="1568"/>
                  </a:lnTo>
                  <a:lnTo>
                    <a:pt x="1526" y="1599"/>
                  </a:lnTo>
                  <a:lnTo>
                    <a:pt x="1526" y="1599"/>
                  </a:lnTo>
                  <a:close/>
                  <a:moveTo>
                    <a:pt x="1526" y="1644"/>
                  </a:moveTo>
                  <a:lnTo>
                    <a:pt x="1554" y="1644"/>
                  </a:lnTo>
                  <a:lnTo>
                    <a:pt x="1554" y="1611"/>
                  </a:lnTo>
                  <a:lnTo>
                    <a:pt x="1526" y="1611"/>
                  </a:lnTo>
                  <a:lnTo>
                    <a:pt x="1526" y="1644"/>
                  </a:lnTo>
                  <a:lnTo>
                    <a:pt x="1526" y="1644"/>
                  </a:lnTo>
                  <a:close/>
                  <a:moveTo>
                    <a:pt x="1526" y="1689"/>
                  </a:moveTo>
                  <a:lnTo>
                    <a:pt x="1554" y="1689"/>
                  </a:lnTo>
                  <a:lnTo>
                    <a:pt x="1554" y="1661"/>
                  </a:lnTo>
                  <a:lnTo>
                    <a:pt x="1526" y="1661"/>
                  </a:lnTo>
                  <a:lnTo>
                    <a:pt x="1526" y="1689"/>
                  </a:lnTo>
                  <a:lnTo>
                    <a:pt x="1526" y="1689"/>
                  </a:lnTo>
                  <a:close/>
                  <a:moveTo>
                    <a:pt x="1526" y="1734"/>
                  </a:moveTo>
                  <a:lnTo>
                    <a:pt x="1554" y="1734"/>
                  </a:lnTo>
                  <a:lnTo>
                    <a:pt x="1554" y="1703"/>
                  </a:lnTo>
                  <a:lnTo>
                    <a:pt x="1526" y="1703"/>
                  </a:lnTo>
                  <a:lnTo>
                    <a:pt x="1526" y="1734"/>
                  </a:lnTo>
                  <a:lnTo>
                    <a:pt x="1526" y="1734"/>
                  </a:lnTo>
                  <a:close/>
                  <a:moveTo>
                    <a:pt x="1481" y="76"/>
                  </a:moveTo>
                  <a:lnTo>
                    <a:pt x="1512" y="76"/>
                  </a:lnTo>
                  <a:lnTo>
                    <a:pt x="1512" y="43"/>
                  </a:lnTo>
                  <a:lnTo>
                    <a:pt x="1481" y="43"/>
                  </a:lnTo>
                  <a:lnTo>
                    <a:pt x="1481" y="76"/>
                  </a:lnTo>
                  <a:lnTo>
                    <a:pt x="1481" y="76"/>
                  </a:lnTo>
                  <a:close/>
                  <a:moveTo>
                    <a:pt x="1481" y="28"/>
                  </a:moveTo>
                  <a:lnTo>
                    <a:pt x="1512" y="28"/>
                  </a:lnTo>
                  <a:lnTo>
                    <a:pt x="1512" y="0"/>
                  </a:lnTo>
                  <a:lnTo>
                    <a:pt x="1481" y="0"/>
                  </a:lnTo>
                  <a:lnTo>
                    <a:pt x="1481" y="28"/>
                  </a:lnTo>
                  <a:lnTo>
                    <a:pt x="1481" y="28"/>
                  </a:lnTo>
                  <a:close/>
                  <a:moveTo>
                    <a:pt x="1481" y="1465"/>
                  </a:moveTo>
                  <a:lnTo>
                    <a:pt x="1512" y="1465"/>
                  </a:lnTo>
                  <a:lnTo>
                    <a:pt x="1512" y="1434"/>
                  </a:lnTo>
                  <a:lnTo>
                    <a:pt x="1481" y="1434"/>
                  </a:lnTo>
                  <a:lnTo>
                    <a:pt x="1481" y="1465"/>
                  </a:lnTo>
                  <a:lnTo>
                    <a:pt x="1481" y="1465"/>
                  </a:lnTo>
                  <a:close/>
                  <a:moveTo>
                    <a:pt x="1481" y="1509"/>
                  </a:moveTo>
                  <a:lnTo>
                    <a:pt x="1512" y="1509"/>
                  </a:lnTo>
                  <a:lnTo>
                    <a:pt x="1512" y="1479"/>
                  </a:lnTo>
                  <a:lnTo>
                    <a:pt x="1481" y="1479"/>
                  </a:lnTo>
                  <a:lnTo>
                    <a:pt x="1481" y="1509"/>
                  </a:lnTo>
                  <a:lnTo>
                    <a:pt x="1481" y="1509"/>
                  </a:lnTo>
                  <a:close/>
                  <a:moveTo>
                    <a:pt x="1481" y="1557"/>
                  </a:moveTo>
                  <a:lnTo>
                    <a:pt x="1512" y="1557"/>
                  </a:lnTo>
                  <a:lnTo>
                    <a:pt x="1512" y="1524"/>
                  </a:lnTo>
                  <a:lnTo>
                    <a:pt x="1481" y="1524"/>
                  </a:lnTo>
                  <a:lnTo>
                    <a:pt x="1481" y="1557"/>
                  </a:lnTo>
                  <a:lnTo>
                    <a:pt x="1481" y="1557"/>
                  </a:lnTo>
                  <a:close/>
                  <a:moveTo>
                    <a:pt x="1481" y="1599"/>
                  </a:moveTo>
                  <a:lnTo>
                    <a:pt x="1512" y="1599"/>
                  </a:lnTo>
                  <a:lnTo>
                    <a:pt x="1512" y="1568"/>
                  </a:lnTo>
                  <a:lnTo>
                    <a:pt x="1481" y="1568"/>
                  </a:lnTo>
                  <a:lnTo>
                    <a:pt x="1481" y="1599"/>
                  </a:lnTo>
                  <a:lnTo>
                    <a:pt x="1481" y="1599"/>
                  </a:lnTo>
                  <a:close/>
                  <a:moveTo>
                    <a:pt x="1481" y="1644"/>
                  </a:moveTo>
                  <a:lnTo>
                    <a:pt x="1512" y="1644"/>
                  </a:lnTo>
                  <a:lnTo>
                    <a:pt x="1512" y="1611"/>
                  </a:lnTo>
                  <a:lnTo>
                    <a:pt x="1481" y="1611"/>
                  </a:lnTo>
                  <a:lnTo>
                    <a:pt x="1481" y="1644"/>
                  </a:lnTo>
                  <a:lnTo>
                    <a:pt x="1481" y="1644"/>
                  </a:lnTo>
                  <a:close/>
                  <a:moveTo>
                    <a:pt x="1481" y="1689"/>
                  </a:moveTo>
                  <a:lnTo>
                    <a:pt x="1512" y="1689"/>
                  </a:lnTo>
                  <a:lnTo>
                    <a:pt x="1512" y="1661"/>
                  </a:lnTo>
                  <a:lnTo>
                    <a:pt x="1481" y="1661"/>
                  </a:lnTo>
                  <a:lnTo>
                    <a:pt x="1481" y="1689"/>
                  </a:lnTo>
                  <a:lnTo>
                    <a:pt x="1481" y="1689"/>
                  </a:lnTo>
                  <a:close/>
                  <a:moveTo>
                    <a:pt x="1481" y="1734"/>
                  </a:moveTo>
                  <a:lnTo>
                    <a:pt x="1512" y="1734"/>
                  </a:lnTo>
                  <a:lnTo>
                    <a:pt x="1512" y="1703"/>
                  </a:lnTo>
                  <a:lnTo>
                    <a:pt x="1481" y="1703"/>
                  </a:lnTo>
                  <a:lnTo>
                    <a:pt x="1481" y="1734"/>
                  </a:lnTo>
                  <a:lnTo>
                    <a:pt x="1481" y="1734"/>
                  </a:lnTo>
                  <a:close/>
                  <a:moveTo>
                    <a:pt x="1481" y="1779"/>
                  </a:moveTo>
                  <a:lnTo>
                    <a:pt x="1512" y="1779"/>
                  </a:lnTo>
                  <a:lnTo>
                    <a:pt x="1512" y="1748"/>
                  </a:lnTo>
                  <a:lnTo>
                    <a:pt x="1481" y="1748"/>
                  </a:lnTo>
                  <a:lnTo>
                    <a:pt x="1481" y="1779"/>
                  </a:lnTo>
                  <a:lnTo>
                    <a:pt x="1481" y="1779"/>
                  </a:lnTo>
                  <a:close/>
                  <a:moveTo>
                    <a:pt x="1436" y="28"/>
                  </a:moveTo>
                  <a:lnTo>
                    <a:pt x="1467" y="28"/>
                  </a:lnTo>
                  <a:lnTo>
                    <a:pt x="1467" y="0"/>
                  </a:lnTo>
                  <a:lnTo>
                    <a:pt x="1436" y="0"/>
                  </a:lnTo>
                  <a:lnTo>
                    <a:pt x="1436" y="28"/>
                  </a:lnTo>
                  <a:lnTo>
                    <a:pt x="1436" y="28"/>
                  </a:lnTo>
                  <a:close/>
                  <a:moveTo>
                    <a:pt x="1436" y="1420"/>
                  </a:moveTo>
                  <a:lnTo>
                    <a:pt x="1467" y="1420"/>
                  </a:lnTo>
                  <a:lnTo>
                    <a:pt x="1467" y="1389"/>
                  </a:lnTo>
                  <a:lnTo>
                    <a:pt x="1436" y="1389"/>
                  </a:lnTo>
                  <a:lnTo>
                    <a:pt x="1436" y="1420"/>
                  </a:lnTo>
                  <a:lnTo>
                    <a:pt x="1436" y="1420"/>
                  </a:lnTo>
                  <a:close/>
                  <a:moveTo>
                    <a:pt x="1436" y="1465"/>
                  </a:moveTo>
                  <a:lnTo>
                    <a:pt x="1467" y="1465"/>
                  </a:lnTo>
                  <a:lnTo>
                    <a:pt x="1467" y="1434"/>
                  </a:lnTo>
                  <a:lnTo>
                    <a:pt x="1436" y="1434"/>
                  </a:lnTo>
                  <a:lnTo>
                    <a:pt x="1436" y="1465"/>
                  </a:lnTo>
                  <a:lnTo>
                    <a:pt x="1436" y="1465"/>
                  </a:lnTo>
                  <a:close/>
                  <a:moveTo>
                    <a:pt x="1436" y="1509"/>
                  </a:moveTo>
                  <a:lnTo>
                    <a:pt x="1467" y="1509"/>
                  </a:lnTo>
                  <a:lnTo>
                    <a:pt x="1467" y="1479"/>
                  </a:lnTo>
                  <a:lnTo>
                    <a:pt x="1436" y="1479"/>
                  </a:lnTo>
                  <a:lnTo>
                    <a:pt x="1436" y="1509"/>
                  </a:lnTo>
                  <a:lnTo>
                    <a:pt x="1436" y="1509"/>
                  </a:lnTo>
                  <a:close/>
                  <a:moveTo>
                    <a:pt x="1436" y="1557"/>
                  </a:moveTo>
                  <a:lnTo>
                    <a:pt x="1467" y="1557"/>
                  </a:lnTo>
                  <a:lnTo>
                    <a:pt x="1467" y="1524"/>
                  </a:lnTo>
                  <a:lnTo>
                    <a:pt x="1436" y="1524"/>
                  </a:lnTo>
                  <a:lnTo>
                    <a:pt x="1436" y="1557"/>
                  </a:lnTo>
                  <a:lnTo>
                    <a:pt x="1436" y="1557"/>
                  </a:lnTo>
                  <a:close/>
                  <a:moveTo>
                    <a:pt x="1436" y="1599"/>
                  </a:moveTo>
                  <a:lnTo>
                    <a:pt x="1467" y="1599"/>
                  </a:lnTo>
                  <a:lnTo>
                    <a:pt x="1467" y="1568"/>
                  </a:lnTo>
                  <a:lnTo>
                    <a:pt x="1436" y="1568"/>
                  </a:lnTo>
                  <a:lnTo>
                    <a:pt x="1436" y="1599"/>
                  </a:lnTo>
                  <a:lnTo>
                    <a:pt x="1436" y="1599"/>
                  </a:lnTo>
                  <a:close/>
                  <a:moveTo>
                    <a:pt x="1436" y="1644"/>
                  </a:moveTo>
                  <a:lnTo>
                    <a:pt x="1467" y="1644"/>
                  </a:lnTo>
                  <a:lnTo>
                    <a:pt x="1467" y="1611"/>
                  </a:lnTo>
                  <a:lnTo>
                    <a:pt x="1436" y="1611"/>
                  </a:lnTo>
                  <a:lnTo>
                    <a:pt x="1436" y="1644"/>
                  </a:lnTo>
                  <a:lnTo>
                    <a:pt x="1436" y="1644"/>
                  </a:lnTo>
                  <a:close/>
                  <a:moveTo>
                    <a:pt x="1436" y="1689"/>
                  </a:moveTo>
                  <a:lnTo>
                    <a:pt x="1467" y="1689"/>
                  </a:lnTo>
                  <a:lnTo>
                    <a:pt x="1467" y="1661"/>
                  </a:lnTo>
                  <a:lnTo>
                    <a:pt x="1436" y="1661"/>
                  </a:lnTo>
                  <a:lnTo>
                    <a:pt x="1436" y="1689"/>
                  </a:lnTo>
                  <a:lnTo>
                    <a:pt x="1436" y="1689"/>
                  </a:lnTo>
                  <a:close/>
                  <a:moveTo>
                    <a:pt x="1436" y="1734"/>
                  </a:moveTo>
                  <a:lnTo>
                    <a:pt x="1467" y="1734"/>
                  </a:lnTo>
                  <a:lnTo>
                    <a:pt x="1467" y="1703"/>
                  </a:lnTo>
                  <a:lnTo>
                    <a:pt x="1436" y="1703"/>
                  </a:lnTo>
                  <a:lnTo>
                    <a:pt x="1436" y="1734"/>
                  </a:lnTo>
                  <a:lnTo>
                    <a:pt x="1436" y="1734"/>
                  </a:lnTo>
                  <a:close/>
                  <a:moveTo>
                    <a:pt x="1436" y="1779"/>
                  </a:moveTo>
                  <a:lnTo>
                    <a:pt x="1467" y="1779"/>
                  </a:lnTo>
                  <a:lnTo>
                    <a:pt x="1467" y="1748"/>
                  </a:lnTo>
                  <a:lnTo>
                    <a:pt x="1436" y="1748"/>
                  </a:lnTo>
                  <a:lnTo>
                    <a:pt x="1436" y="1779"/>
                  </a:lnTo>
                  <a:lnTo>
                    <a:pt x="1436" y="1779"/>
                  </a:lnTo>
                  <a:close/>
                  <a:moveTo>
                    <a:pt x="1436" y="1821"/>
                  </a:moveTo>
                  <a:lnTo>
                    <a:pt x="1467" y="1821"/>
                  </a:lnTo>
                  <a:lnTo>
                    <a:pt x="1467" y="1793"/>
                  </a:lnTo>
                  <a:lnTo>
                    <a:pt x="1436" y="1793"/>
                  </a:lnTo>
                  <a:lnTo>
                    <a:pt x="1436" y="1821"/>
                  </a:lnTo>
                  <a:lnTo>
                    <a:pt x="1436" y="1821"/>
                  </a:lnTo>
                  <a:close/>
                  <a:moveTo>
                    <a:pt x="1391" y="76"/>
                  </a:moveTo>
                  <a:lnTo>
                    <a:pt x="1422" y="76"/>
                  </a:lnTo>
                  <a:lnTo>
                    <a:pt x="1422" y="43"/>
                  </a:lnTo>
                  <a:lnTo>
                    <a:pt x="1391" y="43"/>
                  </a:lnTo>
                  <a:lnTo>
                    <a:pt x="1391" y="76"/>
                  </a:lnTo>
                  <a:lnTo>
                    <a:pt x="1391" y="76"/>
                  </a:lnTo>
                  <a:close/>
                  <a:moveTo>
                    <a:pt x="1391" y="28"/>
                  </a:moveTo>
                  <a:lnTo>
                    <a:pt x="1422" y="28"/>
                  </a:lnTo>
                  <a:lnTo>
                    <a:pt x="1422" y="0"/>
                  </a:lnTo>
                  <a:lnTo>
                    <a:pt x="1391" y="0"/>
                  </a:lnTo>
                  <a:lnTo>
                    <a:pt x="1391" y="28"/>
                  </a:lnTo>
                  <a:lnTo>
                    <a:pt x="1391" y="28"/>
                  </a:lnTo>
                  <a:close/>
                  <a:moveTo>
                    <a:pt x="1391" y="208"/>
                  </a:moveTo>
                  <a:lnTo>
                    <a:pt x="1422" y="208"/>
                  </a:lnTo>
                  <a:lnTo>
                    <a:pt x="1422" y="180"/>
                  </a:lnTo>
                  <a:lnTo>
                    <a:pt x="1391" y="180"/>
                  </a:lnTo>
                  <a:lnTo>
                    <a:pt x="1391" y="208"/>
                  </a:lnTo>
                  <a:lnTo>
                    <a:pt x="1391" y="208"/>
                  </a:lnTo>
                  <a:close/>
                  <a:moveTo>
                    <a:pt x="1391" y="253"/>
                  </a:moveTo>
                  <a:lnTo>
                    <a:pt x="1422" y="253"/>
                  </a:lnTo>
                  <a:lnTo>
                    <a:pt x="1422" y="224"/>
                  </a:lnTo>
                  <a:lnTo>
                    <a:pt x="1391" y="224"/>
                  </a:lnTo>
                  <a:lnTo>
                    <a:pt x="1391" y="253"/>
                  </a:lnTo>
                  <a:lnTo>
                    <a:pt x="1391" y="253"/>
                  </a:lnTo>
                  <a:close/>
                  <a:moveTo>
                    <a:pt x="1391" y="390"/>
                  </a:moveTo>
                  <a:lnTo>
                    <a:pt x="1422" y="390"/>
                  </a:lnTo>
                  <a:lnTo>
                    <a:pt x="1422" y="357"/>
                  </a:lnTo>
                  <a:lnTo>
                    <a:pt x="1391" y="357"/>
                  </a:lnTo>
                  <a:lnTo>
                    <a:pt x="1391" y="390"/>
                  </a:lnTo>
                  <a:lnTo>
                    <a:pt x="1391" y="390"/>
                  </a:lnTo>
                  <a:close/>
                  <a:moveTo>
                    <a:pt x="1391" y="480"/>
                  </a:moveTo>
                  <a:lnTo>
                    <a:pt x="1422" y="480"/>
                  </a:lnTo>
                  <a:lnTo>
                    <a:pt x="1422" y="449"/>
                  </a:lnTo>
                  <a:lnTo>
                    <a:pt x="1391" y="449"/>
                  </a:lnTo>
                  <a:lnTo>
                    <a:pt x="1391" y="480"/>
                  </a:lnTo>
                  <a:lnTo>
                    <a:pt x="1391" y="480"/>
                  </a:lnTo>
                  <a:close/>
                  <a:moveTo>
                    <a:pt x="1391" y="435"/>
                  </a:moveTo>
                  <a:lnTo>
                    <a:pt x="1422" y="435"/>
                  </a:lnTo>
                  <a:lnTo>
                    <a:pt x="1422" y="402"/>
                  </a:lnTo>
                  <a:lnTo>
                    <a:pt x="1391" y="402"/>
                  </a:lnTo>
                  <a:lnTo>
                    <a:pt x="1391" y="435"/>
                  </a:lnTo>
                  <a:lnTo>
                    <a:pt x="1391" y="435"/>
                  </a:lnTo>
                  <a:close/>
                  <a:moveTo>
                    <a:pt x="1391" y="522"/>
                  </a:moveTo>
                  <a:lnTo>
                    <a:pt x="1422" y="522"/>
                  </a:lnTo>
                  <a:lnTo>
                    <a:pt x="1422" y="494"/>
                  </a:lnTo>
                  <a:lnTo>
                    <a:pt x="1391" y="494"/>
                  </a:lnTo>
                  <a:lnTo>
                    <a:pt x="1391" y="522"/>
                  </a:lnTo>
                  <a:lnTo>
                    <a:pt x="1391" y="522"/>
                  </a:lnTo>
                  <a:close/>
                  <a:moveTo>
                    <a:pt x="1391" y="1420"/>
                  </a:moveTo>
                  <a:lnTo>
                    <a:pt x="1422" y="1420"/>
                  </a:lnTo>
                  <a:lnTo>
                    <a:pt x="1422" y="1389"/>
                  </a:lnTo>
                  <a:lnTo>
                    <a:pt x="1391" y="1389"/>
                  </a:lnTo>
                  <a:lnTo>
                    <a:pt x="1391" y="1420"/>
                  </a:lnTo>
                  <a:lnTo>
                    <a:pt x="1391" y="1420"/>
                  </a:lnTo>
                  <a:close/>
                  <a:moveTo>
                    <a:pt x="1391" y="1465"/>
                  </a:moveTo>
                  <a:lnTo>
                    <a:pt x="1422" y="1465"/>
                  </a:lnTo>
                  <a:lnTo>
                    <a:pt x="1422" y="1434"/>
                  </a:lnTo>
                  <a:lnTo>
                    <a:pt x="1391" y="1434"/>
                  </a:lnTo>
                  <a:lnTo>
                    <a:pt x="1391" y="1465"/>
                  </a:lnTo>
                  <a:lnTo>
                    <a:pt x="1391" y="1465"/>
                  </a:lnTo>
                  <a:close/>
                  <a:moveTo>
                    <a:pt x="1391" y="1509"/>
                  </a:moveTo>
                  <a:lnTo>
                    <a:pt x="1422" y="1509"/>
                  </a:lnTo>
                  <a:lnTo>
                    <a:pt x="1422" y="1479"/>
                  </a:lnTo>
                  <a:lnTo>
                    <a:pt x="1391" y="1479"/>
                  </a:lnTo>
                  <a:lnTo>
                    <a:pt x="1391" y="1509"/>
                  </a:lnTo>
                  <a:lnTo>
                    <a:pt x="1391" y="1509"/>
                  </a:lnTo>
                  <a:close/>
                  <a:moveTo>
                    <a:pt x="1391" y="1557"/>
                  </a:moveTo>
                  <a:lnTo>
                    <a:pt x="1422" y="1557"/>
                  </a:lnTo>
                  <a:lnTo>
                    <a:pt x="1422" y="1524"/>
                  </a:lnTo>
                  <a:lnTo>
                    <a:pt x="1391" y="1524"/>
                  </a:lnTo>
                  <a:lnTo>
                    <a:pt x="1391" y="1557"/>
                  </a:lnTo>
                  <a:lnTo>
                    <a:pt x="1391" y="1557"/>
                  </a:lnTo>
                  <a:close/>
                  <a:moveTo>
                    <a:pt x="1391" y="1599"/>
                  </a:moveTo>
                  <a:lnTo>
                    <a:pt x="1422" y="1599"/>
                  </a:lnTo>
                  <a:lnTo>
                    <a:pt x="1422" y="1568"/>
                  </a:lnTo>
                  <a:lnTo>
                    <a:pt x="1391" y="1568"/>
                  </a:lnTo>
                  <a:lnTo>
                    <a:pt x="1391" y="1599"/>
                  </a:lnTo>
                  <a:lnTo>
                    <a:pt x="1391" y="1599"/>
                  </a:lnTo>
                  <a:close/>
                  <a:moveTo>
                    <a:pt x="1391" y="1644"/>
                  </a:moveTo>
                  <a:lnTo>
                    <a:pt x="1422" y="1644"/>
                  </a:lnTo>
                  <a:lnTo>
                    <a:pt x="1422" y="1611"/>
                  </a:lnTo>
                  <a:lnTo>
                    <a:pt x="1391" y="1611"/>
                  </a:lnTo>
                  <a:lnTo>
                    <a:pt x="1391" y="1644"/>
                  </a:lnTo>
                  <a:lnTo>
                    <a:pt x="1391" y="1644"/>
                  </a:lnTo>
                  <a:close/>
                  <a:moveTo>
                    <a:pt x="1391" y="1689"/>
                  </a:moveTo>
                  <a:lnTo>
                    <a:pt x="1422" y="1689"/>
                  </a:lnTo>
                  <a:lnTo>
                    <a:pt x="1422" y="1661"/>
                  </a:lnTo>
                  <a:lnTo>
                    <a:pt x="1391" y="1661"/>
                  </a:lnTo>
                  <a:lnTo>
                    <a:pt x="1391" y="1689"/>
                  </a:lnTo>
                  <a:lnTo>
                    <a:pt x="1391" y="1689"/>
                  </a:lnTo>
                  <a:close/>
                  <a:moveTo>
                    <a:pt x="1391" y="1868"/>
                  </a:moveTo>
                  <a:lnTo>
                    <a:pt x="1422" y="1868"/>
                  </a:lnTo>
                  <a:lnTo>
                    <a:pt x="1422" y="1838"/>
                  </a:lnTo>
                  <a:lnTo>
                    <a:pt x="1391" y="1838"/>
                  </a:lnTo>
                  <a:lnTo>
                    <a:pt x="1391" y="1868"/>
                  </a:lnTo>
                  <a:lnTo>
                    <a:pt x="1391" y="1868"/>
                  </a:lnTo>
                  <a:close/>
                  <a:moveTo>
                    <a:pt x="1391" y="1913"/>
                  </a:moveTo>
                  <a:lnTo>
                    <a:pt x="1422" y="1913"/>
                  </a:lnTo>
                  <a:lnTo>
                    <a:pt x="1422" y="1880"/>
                  </a:lnTo>
                  <a:lnTo>
                    <a:pt x="1391" y="1880"/>
                  </a:lnTo>
                  <a:lnTo>
                    <a:pt x="1391" y="1913"/>
                  </a:lnTo>
                  <a:lnTo>
                    <a:pt x="1391" y="1913"/>
                  </a:lnTo>
                  <a:close/>
                  <a:moveTo>
                    <a:pt x="1344" y="76"/>
                  </a:moveTo>
                  <a:lnTo>
                    <a:pt x="1377" y="76"/>
                  </a:lnTo>
                  <a:lnTo>
                    <a:pt x="1377" y="43"/>
                  </a:lnTo>
                  <a:lnTo>
                    <a:pt x="1344" y="43"/>
                  </a:lnTo>
                  <a:lnTo>
                    <a:pt x="1344" y="76"/>
                  </a:lnTo>
                  <a:lnTo>
                    <a:pt x="1344" y="76"/>
                  </a:lnTo>
                  <a:close/>
                  <a:moveTo>
                    <a:pt x="1344" y="28"/>
                  </a:moveTo>
                  <a:lnTo>
                    <a:pt x="1377" y="28"/>
                  </a:lnTo>
                  <a:lnTo>
                    <a:pt x="1377" y="0"/>
                  </a:lnTo>
                  <a:lnTo>
                    <a:pt x="1344" y="0"/>
                  </a:lnTo>
                  <a:lnTo>
                    <a:pt x="1344" y="28"/>
                  </a:lnTo>
                  <a:lnTo>
                    <a:pt x="1344" y="28"/>
                  </a:lnTo>
                  <a:close/>
                  <a:moveTo>
                    <a:pt x="1344" y="208"/>
                  </a:moveTo>
                  <a:lnTo>
                    <a:pt x="1377" y="208"/>
                  </a:lnTo>
                  <a:lnTo>
                    <a:pt x="1377" y="180"/>
                  </a:lnTo>
                  <a:lnTo>
                    <a:pt x="1344" y="180"/>
                  </a:lnTo>
                  <a:lnTo>
                    <a:pt x="1344" y="208"/>
                  </a:lnTo>
                  <a:lnTo>
                    <a:pt x="1344" y="208"/>
                  </a:lnTo>
                  <a:close/>
                  <a:moveTo>
                    <a:pt x="1344" y="165"/>
                  </a:moveTo>
                  <a:lnTo>
                    <a:pt x="1377" y="165"/>
                  </a:lnTo>
                  <a:lnTo>
                    <a:pt x="1377" y="132"/>
                  </a:lnTo>
                  <a:lnTo>
                    <a:pt x="1344" y="132"/>
                  </a:lnTo>
                  <a:lnTo>
                    <a:pt x="1344" y="165"/>
                  </a:lnTo>
                  <a:lnTo>
                    <a:pt x="1344" y="165"/>
                  </a:lnTo>
                  <a:close/>
                  <a:moveTo>
                    <a:pt x="1344" y="298"/>
                  </a:moveTo>
                  <a:lnTo>
                    <a:pt x="1377" y="298"/>
                  </a:lnTo>
                  <a:lnTo>
                    <a:pt x="1377" y="269"/>
                  </a:lnTo>
                  <a:lnTo>
                    <a:pt x="1344" y="269"/>
                  </a:lnTo>
                  <a:lnTo>
                    <a:pt x="1344" y="298"/>
                  </a:lnTo>
                  <a:lnTo>
                    <a:pt x="1344" y="298"/>
                  </a:lnTo>
                  <a:close/>
                  <a:moveTo>
                    <a:pt x="1344" y="253"/>
                  </a:moveTo>
                  <a:lnTo>
                    <a:pt x="1377" y="253"/>
                  </a:lnTo>
                  <a:lnTo>
                    <a:pt x="1377" y="224"/>
                  </a:lnTo>
                  <a:lnTo>
                    <a:pt x="1344" y="224"/>
                  </a:lnTo>
                  <a:lnTo>
                    <a:pt x="1344" y="253"/>
                  </a:lnTo>
                  <a:lnTo>
                    <a:pt x="1344" y="253"/>
                  </a:lnTo>
                  <a:close/>
                  <a:moveTo>
                    <a:pt x="1344" y="390"/>
                  </a:moveTo>
                  <a:lnTo>
                    <a:pt x="1377" y="390"/>
                  </a:lnTo>
                  <a:lnTo>
                    <a:pt x="1377" y="357"/>
                  </a:lnTo>
                  <a:lnTo>
                    <a:pt x="1344" y="357"/>
                  </a:lnTo>
                  <a:lnTo>
                    <a:pt x="1344" y="390"/>
                  </a:lnTo>
                  <a:lnTo>
                    <a:pt x="1344" y="390"/>
                  </a:lnTo>
                  <a:close/>
                  <a:moveTo>
                    <a:pt x="1344" y="343"/>
                  </a:moveTo>
                  <a:lnTo>
                    <a:pt x="1377" y="343"/>
                  </a:lnTo>
                  <a:lnTo>
                    <a:pt x="1377" y="312"/>
                  </a:lnTo>
                  <a:lnTo>
                    <a:pt x="1344" y="312"/>
                  </a:lnTo>
                  <a:lnTo>
                    <a:pt x="1344" y="343"/>
                  </a:lnTo>
                  <a:lnTo>
                    <a:pt x="1344" y="343"/>
                  </a:lnTo>
                  <a:close/>
                  <a:moveTo>
                    <a:pt x="1344" y="480"/>
                  </a:moveTo>
                  <a:lnTo>
                    <a:pt x="1377" y="480"/>
                  </a:lnTo>
                  <a:lnTo>
                    <a:pt x="1377" y="449"/>
                  </a:lnTo>
                  <a:lnTo>
                    <a:pt x="1344" y="449"/>
                  </a:lnTo>
                  <a:lnTo>
                    <a:pt x="1344" y="480"/>
                  </a:lnTo>
                  <a:lnTo>
                    <a:pt x="1344" y="480"/>
                  </a:lnTo>
                  <a:close/>
                  <a:moveTo>
                    <a:pt x="1344" y="435"/>
                  </a:moveTo>
                  <a:lnTo>
                    <a:pt x="1377" y="435"/>
                  </a:lnTo>
                  <a:lnTo>
                    <a:pt x="1377" y="402"/>
                  </a:lnTo>
                  <a:lnTo>
                    <a:pt x="1344" y="402"/>
                  </a:lnTo>
                  <a:lnTo>
                    <a:pt x="1344" y="435"/>
                  </a:lnTo>
                  <a:lnTo>
                    <a:pt x="1344" y="435"/>
                  </a:lnTo>
                  <a:close/>
                  <a:moveTo>
                    <a:pt x="1344" y="522"/>
                  </a:moveTo>
                  <a:lnTo>
                    <a:pt x="1377" y="522"/>
                  </a:lnTo>
                  <a:lnTo>
                    <a:pt x="1377" y="494"/>
                  </a:lnTo>
                  <a:lnTo>
                    <a:pt x="1344" y="494"/>
                  </a:lnTo>
                  <a:lnTo>
                    <a:pt x="1344" y="522"/>
                  </a:lnTo>
                  <a:lnTo>
                    <a:pt x="1344" y="522"/>
                  </a:lnTo>
                  <a:close/>
                  <a:moveTo>
                    <a:pt x="1344" y="1375"/>
                  </a:moveTo>
                  <a:lnTo>
                    <a:pt x="1377" y="1375"/>
                  </a:lnTo>
                  <a:lnTo>
                    <a:pt x="1377" y="1346"/>
                  </a:lnTo>
                  <a:lnTo>
                    <a:pt x="1344" y="1346"/>
                  </a:lnTo>
                  <a:lnTo>
                    <a:pt x="1344" y="1375"/>
                  </a:lnTo>
                  <a:lnTo>
                    <a:pt x="1344" y="1375"/>
                  </a:lnTo>
                  <a:close/>
                  <a:moveTo>
                    <a:pt x="1344" y="1420"/>
                  </a:moveTo>
                  <a:lnTo>
                    <a:pt x="1377" y="1420"/>
                  </a:lnTo>
                  <a:lnTo>
                    <a:pt x="1377" y="1389"/>
                  </a:lnTo>
                  <a:lnTo>
                    <a:pt x="1344" y="1389"/>
                  </a:lnTo>
                  <a:lnTo>
                    <a:pt x="1344" y="1420"/>
                  </a:lnTo>
                  <a:lnTo>
                    <a:pt x="1344" y="1420"/>
                  </a:lnTo>
                  <a:close/>
                  <a:moveTo>
                    <a:pt x="1344" y="1465"/>
                  </a:moveTo>
                  <a:lnTo>
                    <a:pt x="1377" y="1465"/>
                  </a:lnTo>
                  <a:lnTo>
                    <a:pt x="1377" y="1434"/>
                  </a:lnTo>
                  <a:lnTo>
                    <a:pt x="1344" y="1434"/>
                  </a:lnTo>
                  <a:lnTo>
                    <a:pt x="1344" y="1465"/>
                  </a:lnTo>
                  <a:lnTo>
                    <a:pt x="1344" y="1465"/>
                  </a:lnTo>
                  <a:close/>
                  <a:moveTo>
                    <a:pt x="1344" y="1509"/>
                  </a:moveTo>
                  <a:lnTo>
                    <a:pt x="1377" y="1509"/>
                  </a:lnTo>
                  <a:lnTo>
                    <a:pt x="1377" y="1479"/>
                  </a:lnTo>
                  <a:lnTo>
                    <a:pt x="1344" y="1479"/>
                  </a:lnTo>
                  <a:lnTo>
                    <a:pt x="1344" y="1509"/>
                  </a:lnTo>
                  <a:lnTo>
                    <a:pt x="1344" y="1509"/>
                  </a:lnTo>
                  <a:close/>
                  <a:moveTo>
                    <a:pt x="1344" y="1557"/>
                  </a:moveTo>
                  <a:lnTo>
                    <a:pt x="1377" y="1557"/>
                  </a:lnTo>
                  <a:lnTo>
                    <a:pt x="1377" y="1524"/>
                  </a:lnTo>
                  <a:lnTo>
                    <a:pt x="1344" y="1524"/>
                  </a:lnTo>
                  <a:lnTo>
                    <a:pt x="1344" y="1557"/>
                  </a:lnTo>
                  <a:lnTo>
                    <a:pt x="1344" y="1557"/>
                  </a:lnTo>
                  <a:close/>
                  <a:moveTo>
                    <a:pt x="1344" y="1599"/>
                  </a:moveTo>
                  <a:lnTo>
                    <a:pt x="1377" y="1599"/>
                  </a:lnTo>
                  <a:lnTo>
                    <a:pt x="1377" y="1568"/>
                  </a:lnTo>
                  <a:lnTo>
                    <a:pt x="1344" y="1568"/>
                  </a:lnTo>
                  <a:lnTo>
                    <a:pt x="1344" y="1599"/>
                  </a:lnTo>
                  <a:lnTo>
                    <a:pt x="1344" y="1599"/>
                  </a:lnTo>
                  <a:close/>
                  <a:moveTo>
                    <a:pt x="1344" y="1644"/>
                  </a:moveTo>
                  <a:lnTo>
                    <a:pt x="1377" y="1644"/>
                  </a:lnTo>
                  <a:lnTo>
                    <a:pt x="1377" y="1611"/>
                  </a:lnTo>
                  <a:lnTo>
                    <a:pt x="1344" y="1611"/>
                  </a:lnTo>
                  <a:lnTo>
                    <a:pt x="1344" y="1644"/>
                  </a:lnTo>
                  <a:lnTo>
                    <a:pt x="1344" y="1644"/>
                  </a:lnTo>
                  <a:close/>
                  <a:moveTo>
                    <a:pt x="1344" y="1689"/>
                  </a:moveTo>
                  <a:lnTo>
                    <a:pt x="1377" y="1689"/>
                  </a:lnTo>
                  <a:lnTo>
                    <a:pt x="1377" y="1661"/>
                  </a:lnTo>
                  <a:lnTo>
                    <a:pt x="1344" y="1661"/>
                  </a:lnTo>
                  <a:lnTo>
                    <a:pt x="1344" y="1689"/>
                  </a:lnTo>
                  <a:lnTo>
                    <a:pt x="1344" y="1689"/>
                  </a:lnTo>
                  <a:close/>
                  <a:moveTo>
                    <a:pt x="1344" y="1868"/>
                  </a:moveTo>
                  <a:lnTo>
                    <a:pt x="1377" y="1868"/>
                  </a:lnTo>
                  <a:lnTo>
                    <a:pt x="1377" y="1838"/>
                  </a:lnTo>
                  <a:lnTo>
                    <a:pt x="1344" y="1838"/>
                  </a:lnTo>
                  <a:lnTo>
                    <a:pt x="1344" y="1868"/>
                  </a:lnTo>
                  <a:lnTo>
                    <a:pt x="1344" y="1868"/>
                  </a:lnTo>
                  <a:close/>
                  <a:moveTo>
                    <a:pt x="1344" y="1913"/>
                  </a:moveTo>
                  <a:lnTo>
                    <a:pt x="1377" y="1913"/>
                  </a:lnTo>
                  <a:lnTo>
                    <a:pt x="1377" y="1880"/>
                  </a:lnTo>
                  <a:lnTo>
                    <a:pt x="1344" y="1880"/>
                  </a:lnTo>
                  <a:lnTo>
                    <a:pt x="1344" y="1913"/>
                  </a:lnTo>
                  <a:lnTo>
                    <a:pt x="1344" y="1913"/>
                  </a:lnTo>
                  <a:close/>
                  <a:moveTo>
                    <a:pt x="1344" y="1958"/>
                  </a:moveTo>
                  <a:lnTo>
                    <a:pt x="1377" y="1958"/>
                  </a:lnTo>
                  <a:lnTo>
                    <a:pt x="1377" y="1930"/>
                  </a:lnTo>
                  <a:lnTo>
                    <a:pt x="1344" y="1930"/>
                  </a:lnTo>
                  <a:lnTo>
                    <a:pt x="1344" y="1958"/>
                  </a:lnTo>
                  <a:lnTo>
                    <a:pt x="1344" y="1958"/>
                  </a:lnTo>
                  <a:close/>
                  <a:moveTo>
                    <a:pt x="1344" y="2317"/>
                  </a:moveTo>
                  <a:lnTo>
                    <a:pt x="1377" y="2317"/>
                  </a:lnTo>
                  <a:lnTo>
                    <a:pt x="1377" y="2287"/>
                  </a:lnTo>
                  <a:lnTo>
                    <a:pt x="1344" y="2287"/>
                  </a:lnTo>
                  <a:lnTo>
                    <a:pt x="1344" y="2317"/>
                  </a:lnTo>
                  <a:lnTo>
                    <a:pt x="1344" y="2317"/>
                  </a:lnTo>
                  <a:close/>
                  <a:moveTo>
                    <a:pt x="1301" y="76"/>
                  </a:moveTo>
                  <a:lnTo>
                    <a:pt x="1332" y="76"/>
                  </a:lnTo>
                  <a:lnTo>
                    <a:pt x="1332" y="43"/>
                  </a:lnTo>
                  <a:lnTo>
                    <a:pt x="1301" y="43"/>
                  </a:lnTo>
                  <a:lnTo>
                    <a:pt x="1301" y="76"/>
                  </a:lnTo>
                  <a:lnTo>
                    <a:pt x="1301" y="76"/>
                  </a:lnTo>
                  <a:close/>
                  <a:moveTo>
                    <a:pt x="1301" y="28"/>
                  </a:moveTo>
                  <a:lnTo>
                    <a:pt x="1332" y="28"/>
                  </a:lnTo>
                  <a:lnTo>
                    <a:pt x="1332" y="0"/>
                  </a:lnTo>
                  <a:lnTo>
                    <a:pt x="1301" y="0"/>
                  </a:lnTo>
                  <a:lnTo>
                    <a:pt x="1301" y="28"/>
                  </a:lnTo>
                  <a:lnTo>
                    <a:pt x="1301" y="28"/>
                  </a:lnTo>
                  <a:close/>
                  <a:moveTo>
                    <a:pt x="1301" y="120"/>
                  </a:moveTo>
                  <a:lnTo>
                    <a:pt x="1332" y="120"/>
                  </a:lnTo>
                  <a:lnTo>
                    <a:pt x="1332" y="87"/>
                  </a:lnTo>
                  <a:lnTo>
                    <a:pt x="1301" y="87"/>
                  </a:lnTo>
                  <a:lnTo>
                    <a:pt x="1301" y="120"/>
                  </a:lnTo>
                  <a:lnTo>
                    <a:pt x="1301" y="120"/>
                  </a:lnTo>
                  <a:close/>
                  <a:moveTo>
                    <a:pt x="1301" y="165"/>
                  </a:moveTo>
                  <a:lnTo>
                    <a:pt x="1332" y="165"/>
                  </a:lnTo>
                  <a:lnTo>
                    <a:pt x="1332" y="132"/>
                  </a:lnTo>
                  <a:lnTo>
                    <a:pt x="1301" y="132"/>
                  </a:lnTo>
                  <a:lnTo>
                    <a:pt x="1301" y="165"/>
                  </a:lnTo>
                  <a:lnTo>
                    <a:pt x="1301" y="165"/>
                  </a:lnTo>
                  <a:close/>
                  <a:moveTo>
                    <a:pt x="1301" y="253"/>
                  </a:moveTo>
                  <a:lnTo>
                    <a:pt x="1332" y="253"/>
                  </a:lnTo>
                  <a:lnTo>
                    <a:pt x="1332" y="224"/>
                  </a:lnTo>
                  <a:lnTo>
                    <a:pt x="1301" y="224"/>
                  </a:lnTo>
                  <a:lnTo>
                    <a:pt x="1301" y="253"/>
                  </a:lnTo>
                  <a:lnTo>
                    <a:pt x="1301" y="253"/>
                  </a:lnTo>
                  <a:close/>
                  <a:moveTo>
                    <a:pt x="1301" y="390"/>
                  </a:moveTo>
                  <a:lnTo>
                    <a:pt x="1332" y="390"/>
                  </a:lnTo>
                  <a:lnTo>
                    <a:pt x="1332" y="357"/>
                  </a:lnTo>
                  <a:lnTo>
                    <a:pt x="1301" y="357"/>
                  </a:lnTo>
                  <a:lnTo>
                    <a:pt x="1301" y="390"/>
                  </a:lnTo>
                  <a:lnTo>
                    <a:pt x="1301" y="390"/>
                  </a:lnTo>
                  <a:close/>
                  <a:moveTo>
                    <a:pt x="1301" y="343"/>
                  </a:moveTo>
                  <a:lnTo>
                    <a:pt x="1332" y="343"/>
                  </a:lnTo>
                  <a:lnTo>
                    <a:pt x="1332" y="312"/>
                  </a:lnTo>
                  <a:lnTo>
                    <a:pt x="1301" y="312"/>
                  </a:lnTo>
                  <a:lnTo>
                    <a:pt x="1301" y="343"/>
                  </a:lnTo>
                  <a:lnTo>
                    <a:pt x="1301" y="343"/>
                  </a:lnTo>
                  <a:close/>
                  <a:moveTo>
                    <a:pt x="1301" y="480"/>
                  </a:moveTo>
                  <a:lnTo>
                    <a:pt x="1332" y="480"/>
                  </a:lnTo>
                  <a:lnTo>
                    <a:pt x="1332" y="449"/>
                  </a:lnTo>
                  <a:lnTo>
                    <a:pt x="1301" y="449"/>
                  </a:lnTo>
                  <a:lnTo>
                    <a:pt x="1301" y="480"/>
                  </a:lnTo>
                  <a:lnTo>
                    <a:pt x="1301" y="480"/>
                  </a:lnTo>
                  <a:close/>
                  <a:moveTo>
                    <a:pt x="1301" y="435"/>
                  </a:moveTo>
                  <a:lnTo>
                    <a:pt x="1332" y="435"/>
                  </a:lnTo>
                  <a:lnTo>
                    <a:pt x="1332" y="402"/>
                  </a:lnTo>
                  <a:lnTo>
                    <a:pt x="1301" y="402"/>
                  </a:lnTo>
                  <a:lnTo>
                    <a:pt x="1301" y="435"/>
                  </a:lnTo>
                  <a:lnTo>
                    <a:pt x="1301" y="435"/>
                  </a:lnTo>
                  <a:close/>
                  <a:moveTo>
                    <a:pt x="1301" y="1330"/>
                  </a:moveTo>
                  <a:lnTo>
                    <a:pt x="1332" y="1330"/>
                  </a:lnTo>
                  <a:lnTo>
                    <a:pt x="1332" y="1299"/>
                  </a:lnTo>
                  <a:lnTo>
                    <a:pt x="1301" y="1299"/>
                  </a:lnTo>
                  <a:lnTo>
                    <a:pt x="1301" y="1330"/>
                  </a:lnTo>
                  <a:lnTo>
                    <a:pt x="1301" y="1330"/>
                  </a:lnTo>
                  <a:close/>
                  <a:moveTo>
                    <a:pt x="1301" y="1375"/>
                  </a:moveTo>
                  <a:lnTo>
                    <a:pt x="1332" y="1375"/>
                  </a:lnTo>
                  <a:lnTo>
                    <a:pt x="1332" y="1346"/>
                  </a:lnTo>
                  <a:lnTo>
                    <a:pt x="1301" y="1346"/>
                  </a:lnTo>
                  <a:lnTo>
                    <a:pt x="1301" y="1375"/>
                  </a:lnTo>
                  <a:lnTo>
                    <a:pt x="1301" y="1375"/>
                  </a:lnTo>
                  <a:close/>
                  <a:moveTo>
                    <a:pt x="1301" y="1420"/>
                  </a:moveTo>
                  <a:lnTo>
                    <a:pt x="1332" y="1420"/>
                  </a:lnTo>
                  <a:lnTo>
                    <a:pt x="1332" y="1389"/>
                  </a:lnTo>
                  <a:lnTo>
                    <a:pt x="1301" y="1389"/>
                  </a:lnTo>
                  <a:lnTo>
                    <a:pt x="1301" y="1420"/>
                  </a:lnTo>
                  <a:lnTo>
                    <a:pt x="1301" y="1420"/>
                  </a:lnTo>
                  <a:close/>
                  <a:moveTo>
                    <a:pt x="1301" y="1465"/>
                  </a:moveTo>
                  <a:lnTo>
                    <a:pt x="1332" y="1465"/>
                  </a:lnTo>
                  <a:lnTo>
                    <a:pt x="1332" y="1434"/>
                  </a:lnTo>
                  <a:lnTo>
                    <a:pt x="1301" y="1434"/>
                  </a:lnTo>
                  <a:lnTo>
                    <a:pt x="1301" y="1465"/>
                  </a:lnTo>
                  <a:lnTo>
                    <a:pt x="1301" y="1465"/>
                  </a:lnTo>
                  <a:close/>
                  <a:moveTo>
                    <a:pt x="1301" y="1509"/>
                  </a:moveTo>
                  <a:lnTo>
                    <a:pt x="1332" y="1509"/>
                  </a:lnTo>
                  <a:lnTo>
                    <a:pt x="1332" y="1479"/>
                  </a:lnTo>
                  <a:lnTo>
                    <a:pt x="1301" y="1479"/>
                  </a:lnTo>
                  <a:lnTo>
                    <a:pt x="1301" y="1509"/>
                  </a:lnTo>
                  <a:lnTo>
                    <a:pt x="1301" y="1509"/>
                  </a:lnTo>
                  <a:close/>
                  <a:moveTo>
                    <a:pt x="1301" y="1557"/>
                  </a:moveTo>
                  <a:lnTo>
                    <a:pt x="1332" y="1557"/>
                  </a:lnTo>
                  <a:lnTo>
                    <a:pt x="1332" y="1524"/>
                  </a:lnTo>
                  <a:lnTo>
                    <a:pt x="1301" y="1524"/>
                  </a:lnTo>
                  <a:lnTo>
                    <a:pt x="1301" y="1557"/>
                  </a:lnTo>
                  <a:lnTo>
                    <a:pt x="1301" y="1557"/>
                  </a:lnTo>
                  <a:close/>
                  <a:moveTo>
                    <a:pt x="1301" y="1599"/>
                  </a:moveTo>
                  <a:lnTo>
                    <a:pt x="1332" y="1599"/>
                  </a:lnTo>
                  <a:lnTo>
                    <a:pt x="1332" y="1568"/>
                  </a:lnTo>
                  <a:lnTo>
                    <a:pt x="1301" y="1568"/>
                  </a:lnTo>
                  <a:lnTo>
                    <a:pt x="1301" y="1599"/>
                  </a:lnTo>
                  <a:lnTo>
                    <a:pt x="1301" y="1599"/>
                  </a:lnTo>
                  <a:close/>
                  <a:moveTo>
                    <a:pt x="1301" y="1644"/>
                  </a:moveTo>
                  <a:lnTo>
                    <a:pt x="1332" y="1644"/>
                  </a:lnTo>
                  <a:lnTo>
                    <a:pt x="1332" y="1611"/>
                  </a:lnTo>
                  <a:lnTo>
                    <a:pt x="1301" y="1611"/>
                  </a:lnTo>
                  <a:lnTo>
                    <a:pt x="1301" y="1644"/>
                  </a:lnTo>
                  <a:lnTo>
                    <a:pt x="1301" y="1644"/>
                  </a:lnTo>
                  <a:close/>
                  <a:moveTo>
                    <a:pt x="1301" y="1689"/>
                  </a:moveTo>
                  <a:lnTo>
                    <a:pt x="1332" y="1689"/>
                  </a:lnTo>
                  <a:lnTo>
                    <a:pt x="1332" y="1661"/>
                  </a:lnTo>
                  <a:lnTo>
                    <a:pt x="1301" y="1661"/>
                  </a:lnTo>
                  <a:lnTo>
                    <a:pt x="1301" y="1689"/>
                  </a:lnTo>
                  <a:lnTo>
                    <a:pt x="1301" y="1689"/>
                  </a:lnTo>
                  <a:close/>
                  <a:moveTo>
                    <a:pt x="1301" y="1868"/>
                  </a:moveTo>
                  <a:lnTo>
                    <a:pt x="1332" y="1868"/>
                  </a:lnTo>
                  <a:lnTo>
                    <a:pt x="1332" y="1838"/>
                  </a:lnTo>
                  <a:lnTo>
                    <a:pt x="1301" y="1838"/>
                  </a:lnTo>
                  <a:lnTo>
                    <a:pt x="1301" y="1868"/>
                  </a:lnTo>
                  <a:lnTo>
                    <a:pt x="1301" y="1868"/>
                  </a:lnTo>
                  <a:close/>
                  <a:moveTo>
                    <a:pt x="1301" y="1913"/>
                  </a:moveTo>
                  <a:lnTo>
                    <a:pt x="1332" y="1913"/>
                  </a:lnTo>
                  <a:lnTo>
                    <a:pt x="1332" y="1880"/>
                  </a:lnTo>
                  <a:lnTo>
                    <a:pt x="1301" y="1880"/>
                  </a:lnTo>
                  <a:lnTo>
                    <a:pt x="1301" y="1913"/>
                  </a:lnTo>
                  <a:lnTo>
                    <a:pt x="1301" y="1913"/>
                  </a:lnTo>
                  <a:close/>
                  <a:moveTo>
                    <a:pt x="1301" y="1958"/>
                  </a:moveTo>
                  <a:lnTo>
                    <a:pt x="1332" y="1958"/>
                  </a:lnTo>
                  <a:lnTo>
                    <a:pt x="1332" y="1930"/>
                  </a:lnTo>
                  <a:lnTo>
                    <a:pt x="1301" y="1930"/>
                  </a:lnTo>
                  <a:lnTo>
                    <a:pt x="1301" y="1958"/>
                  </a:lnTo>
                  <a:lnTo>
                    <a:pt x="1301" y="1958"/>
                  </a:lnTo>
                  <a:close/>
                  <a:moveTo>
                    <a:pt x="1301" y="2003"/>
                  </a:moveTo>
                  <a:lnTo>
                    <a:pt x="1332" y="2003"/>
                  </a:lnTo>
                  <a:lnTo>
                    <a:pt x="1332" y="1972"/>
                  </a:lnTo>
                  <a:lnTo>
                    <a:pt x="1301" y="1972"/>
                  </a:lnTo>
                  <a:lnTo>
                    <a:pt x="1301" y="2003"/>
                  </a:lnTo>
                  <a:lnTo>
                    <a:pt x="1301" y="2003"/>
                  </a:lnTo>
                  <a:close/>
                  <a:moveTo>
                    <a:pt x="1301" y="2048"/>
                  </a:moveTo>
                  <a:lnTo>
                    <a:pt x="1332" y="2048"/>
                  </a:lnTo>
                  <a:lnTo>
                    <a:pt x="1332" y="2017"/>
                  </a:lnTo>
                  <a:lnTo>
                    <a:pt x="1301" y="2017"/>
                  </a:lnTo>
                  <a:lnTo>
                    <a:pt x="1301" y="2048"/>
                  </a:lnTo>
                  <a:lnTo>
                    <a:pt x="1301" y="2048"/>
                  </a:lnTo>
                  <a:close/>
                  <a:moveTo>
                    <a:pt x="1301" y="2360"/>
                  </a:moveTo>
                  <a:lnTo>
                    <a:pt x="1332" y="2360"/>
                  </a:lnTo>
                  <a:lnTo>
                    <a:pt x="1332" y="2331"/>
                  </a:lnTo>
                  <a:lnTo>
                    <a:pt x="1301" y="2331"/>
                  </a:lnTo>
                  <a:lnTo>
                    <a:pt x="1301" y="2360"/>
                  </a:lnTo>
                  <a:lnTo>
                    <a:pt x="1301" y="2360"/>
                  </a:lnTo>
                  <a:close/>
                  <a:moveTo>
                    <a:pt x="1257" y="76"/>
                  </a:moveTo>
                  <a:lnTo>
                    <a:pt x="1290" y="76"/>
                  </a:lnTo>
                  <a:lnTo>
                    <a:pt x="1290" y="43"/>
                  </a:lnTo>
                  <a:lnTo>
                    <a:pt x="1257" y="43"/>
                  </a:lnTo>
                  <a:lnTo>
                    <a:pt x="1257" y="76"/>
                  </a:lnTo>
                  <a:lnTo>
                    <a:pt x="1257" y="76"/>
                  </a:lnTo>
                  <a:close/>
                  <a:moveTo>
                    <a:pt x="1257" y="28"/>
                  </a:moveTo>
                  <a:lnTo>
                    <a:pt x="1290" y="28"/>
                  </a:lnTo>
                  <a:lnTo>
                    <a:pt x="1290" y="0"/>
                  </a:lnTo>
                  <a:lnTo>
                    <a:pt x="1257" y="0"/>
                  </a:lnTo>
                  <a:lnTo>
                    <a:pt x="1257" y="28"/>
                  </a:lnTo>
                  <a:lnTo>
                    <a:pt x="1257" y="28"/>
                  </a:lnTo>
                  <a:close/>
                  <a:moveTo>
                    <a:pt x="1257" y="120"/>
                  </a:moveTo>
                  <a:lnTo>
                    <a:pt x="1290" y="120"/>
                  </a:lnTo>
                  <a:lnTo>
                    <a:pt x="1290" y="87"/>
                  </a:lnTo>
                  <a:lnTo>
                    <a:pt x="1257" y="87"/>
                  </a:lnTo>
                  <a:lnTo>
                    <a:pt x="1257" y="120"/>
                  </a:lnTo>
                  <a:lnTo>
                    <a:pt x="1257" y="120"/>
                  </a:lnTo>
                  <a:close/>
                  <a:moveTo>
                    <a:pt x="1257" y="165"/>
                  </a:moveTo>
                  <a:lnTo>
                    <a:pt x="1290" y="165"/>
                  </a:lnTo>
                  <a:lnTo>
                    <a:pt x="1290" y="132"/>
                  </a:lnTo>
                  <a:lnTo>
                    <a:pt x="1257" y="132"/>
                  </a:lnTo>
                  <a:lnTo>
                    <a:pt x="1257" y="165"/>
                  </a:lnTo>
                  <a:lnTo>
                    <a:pt x="1257" y="165"/>
                  </a:lnTo>
                  <a:close/>
                  <a:moveTo>
                    <a:pt x="1257" y="298"/>
                  </a:moveTo>
                  <a:lnTo>
                    <a:pt x="1290" y="298"/>
                  </a:lnTo>
                  <a:lnTo>
                    <a:pt x="1290" y="269"/>
                  </a:lnTo>
                  <a:lnTo>
                    <a:pt x="1257" y="269"/>
                  </a:lnTo>
                  <a:lnTo>
                    <a:pt x="1257" y="298"/>
                  </a:lnTo>
                  <a:lnTo>
                    <a:pt x="1257" y="298"/>
                  </a:lnTo>
                  <a:close/>
                  <a:moveTo>
                    <a:pt x="1257" y="253"/>
                  </a:moveTo>
                  <a:lnTo>
                    <a:pt x="1290" y="253"/>
                  </a:lnTo>
                  <a:lnTo>
                    <a:pt x="1290" y="224"/>
                  </a:lnTo>
                  <a:lnTo>
                    <a:pt x="1257" y="224"/>
                  </a:lnTo>
                  <a:lnTo>
                    <a:pt x="1257" y="253"/>
                  </a:lnTo>
                  <a:lnTo>
                    <a:pt x="1257" y="253"/>
                  </a:lnTo>
                  <a:close/>
                  <a:moveTo>
                    <a:pt x="1257" y="390"/>
                  </a:moveTo>
                  <a:lnTo>
                    <a:pt x="1290" y="390"/>
                  </a:lnTo>
                  <a:lnTo>
                    <a:pt x="1290" y="357"/>
                  </a:lnTo>
                  <a:lnTo>
                    <a:pt x="1257" y="357"/>
                  </a:lnTo>
                  <a:lnTo>
                    <a:pt x="1257" y="390"/>
                  </a:lnTo>
                  <a:lnTo>
                    <a:pt x="1257" y="390"/>
                  </a:lnTo>
                  <a:close/>
                  <a:moveTo>
                    <a:pt x="1257" y="343"/>
                  </a:moveTo>
                  <a:lnTo>
                    <a:pt x="1290" y="343"/>
                  </a:lnTo>
                  <a:lnTo>
                    <a:pt x="1290" y="312"/>
                  </a:lnTo>
                  <a:lnTo>
                    <a:pt x="1257" y="312"/>
                  </a:lnTo>
                  <a:lnTo>
                    <a:pt x="1257" y="343"/>
                  </a:lnTo>
                  <a:lnTo>
                    <a:pt x="1257" y="343"/>
                  </a:lnTo>
                  <a:close/>
                  <a:moveTo>
                    <a:pt x="1257" y="480"/>
                  </a:moveTo>
                  <a:lnTo>
                    <a:pt x="1290" y="480"/>
                  </a:lnTo>
                  <a:lnTo>
                    <a:pt x="1290" y="449"/>
                  </a:lnTo>
                  <a:lnTo>
                    <a:pt x="1257" y="449"/>
                  </a:lnTo>
                  <a:lnTo>
                    <a:pt x="1257" y="480"/>
                  </a:lnTo>
                  <a:lnTo>
                    <a:pt x="1257" y="480"/>
                  </a:lnTo>
                  <a:close/>
                  <a:moveTo>
                    <a:pt x="1257" y="435"/>
                  </a:moveTo>
                  <a:lnTo>
                    <a:pt x="1290" y="435"/>
                  </a:lnTo>
                  <a:lnTo>
                    <a:pt x="1290" y="402"/>
                  </a:lnTo>
                  <a:lnTo>
                    <a:pt x="1257" y="402"/>
                  </a:lnTo>
                  <a:lnTo>
                    <a:pt x="1257" y="435"/>
                  </a:lnTo>
                  <a:lnTo>
                    <a:pt x="1257" y="435"/>
                  </a:lnTo>
                  <a:close/>
                  <a:moveTo>
                    <a:pt x="1257" y="567"/>
                  </a:moveTo>
                  <a:lnTo>
                    <a:pt x="1290" y="567"/>
                  </a:lnTo>
                  <a:lnTo>
                    <a:pt x="1290" y="539"/>
                  </a:lnTo>
                  <a:lnTo>
                    <a:pt x="1257" y="539"/>
                  </a:lnTo>
                  <a:lnTo>
                    <a:pt x="1257" y="567"/>
                  </a:lnTo>
                  <a:lnTo>
                    <a:pt x="1257" y="567"/>
                  </a:lnTo>
                  <a:close/>
                  <a:moveTo>
                    <a:pt x="1257" y="522"/>
                  </a:moveTo>
                  <a:lnTo>
                    <a:pt x="1290" y="522"/>
                  </a:lnTo>
                  <a:lnTo>
                    <a:pt x="1290" y="494"/>
                  </a:lnTo>
                  <a:lnTo>
                    <a:pt x="1257" y="494"/>
                  </a:lnTo>
                  <a:lnTo>
                    <a:pt x="1257" y="522"/>
                  </a:lnTo>
                  <a:lnTo>
                    <a:pt x="1257" y="522"/>
                  </a:lnTo>
                  <a:close/>
                  <a:moveTo>
                    <a:pt x="1257" y="1287"/>
                  </a:moveTo>
                  <a:lnTo>
                    <a:pt x="1290" y="1287"/>
                  </a:lnTo>
                  <a:lnTo>
                    <a:pt x="1290" y="1254"/>
                  </a:lnTo>
                  <a:lnTo>
                    <a:pt x="1257" y="1254"/>
                  </a:lnTo>
                  <a:lnTo>
                    <a:pt x="1257" y="1287"/>
                  </a:lnTo>
                  <a:lnTo>
                    <a:pt x="1257" y="1287"/>
                  </a:lnTo>
                  <a:close/>
                  <a:moveTo>
                    <a:pt x="1257" y="1330"/>
                  </a:moveTo>
                  <a:lnTo>
                    <a:pt x="1290" y="1330"/>
                  </a:lnTo>
                  <a:lnTo>
                    <a:pt x="1290" y="1299"/>
                  </a:lnTo>
                  <a:lnTo>
                    <a:pt x="1257" y="1299"/>
                  </a:lnTo>
                  <a:lnTo>
                    <a:pt x="1257" y="1330"/>
                  </a:lnTo>
                  <a:lnTo>
                    <a:pt x="1257" y="1330"/>
                  </a:lnTo>
                  <a:close/>
                  <a:moveTo>
                    <a:pt x="1257" y="1375"/>
                  </a:moveTo>
                  <a:lnTo>
                    <a:pt x="1290" y="1375"/>
                  </a:lnTo>
                  <a:lnTo>
                    <a:pt x="1290" y="1346"/>
                  </a:lnTo>
                  <a:lnTo>
                    <a:pt x="1257" y="1346"/>
                  </a:lnTo>
                  <a:lnTo>
                    <a:pt x="1257" y="1375"/>
                  </a:lnTo>
                  <a:lnTo>
                    <a:pt x="1257" y="1375"/>
                  </a:lnTo>
                  <a:close/>
                  <a:moveTo>
                    <a:pt x="1257" y="1420"/>
                  </a:moveTo>
                  <a:lnTo>
                    <a:pt x="1290" y="1420"/>
                  </a:lnTo>
                  <a:lnTo>
                    <a:pt x="1290" y="1389"/>
                  </a:lnTo>
                  <a:lnTo>
                    <a:pt x="1257" y="1389"/>
                  </a:lnTo>
                  <a:lnTo>
                    <a:pt x="1257" y="1420"/>
                  </a:lnTo>
                  <a:lnTo>
                    <a:pt x="1257" y="1420"/>
                  </a:lnTo>
                  <a:close/>
                  <a:moveTo>
                    <a:pt x="1257" y="1465"/>
                  </a:moveTo>
                  <a:lnTo>
                    <a:pt x="1290" y="1465"/>
                  </a:lnTo>
                  <a:lnTo>
                    <a:pt x="1290" y="1434"/>
                  </a:lnTo>
                  <a:lnTo>
                    <a:pt x="1257" y="1434"/>
                  </a:lnTo>
                  <a:lnTo>
                    <a:pt x="1257" y="1465"/>
                  </a:lnTo>
                  <a:lnTo>
                    <a:pt x="1257" y="1465"/>
                  </a:lnTo>
                  <a:close/>
                  <a:moveTo>
                    <a:pt x="1257" y="1509"/>
                  </a:moveTo>
                  <a:lnTo>
                    <a:pt x="1290" y="1509"/>
                  </a:lnTo>
                  <a:lnTo>
                    <a:pt x="1290" y="1479"/>
                  </a:lnTo>
                  <a:lnTo>
                    <a:pt x="1257" y="1479"/>
                  </a:lnTo>
                  <a:lnTo>
                    <a:pt x="1257" y="1509"/>
                  </a:lnTo>
                  <a:lnTo>
                    <a:pt x="1257" y="1509"/>
                  </a:lnTo>
                  <a:close/>
                  <a:moveTo>
                    <a:pt x="1257" y="1557"/>
                  </a:moveTo>
                  <a:lnTo>
                    <a:pt x="1290" y="1557"/>
                  </a:lnTo>
                  <a:lnTo>
                    <a:pt x="1290" y="1524"/>
                  </a:lnTo>
                  <a:lnTo>
                    <a:pt x="1257" y="1524"/>
                  </a:lnTo>
                  <a:lnTo>
                    <a:pt x="1257" y="1557"/>
                  </a:lnTo>
                  <a:lnTo>
                    <a:pt x="1257" y="1557"/>
                  </a:lnTo>
                  <a:close/>
                  <a:moveTo>
                    <a:pt x="1257" y="1599"/>
                  </a:moveTo>
                  <a:lnTo>
                    <a:pt x="1290" y="1599"/>
                  </a:lnTo>
                  <a:lnTo>
                    <a:pt x="1290" y="1568"/>
                  </a:lnTo>
                  <a:lnTo>
                    <a:pt x="1257" y="1568"/>
                  </a:lnTo>
                  <a:lnTo>
                    <a:pt x="1257" y="1599"/>
                  </a:lnTo>
                  <a:lnTo>
                    <a:pt x="1257" y="1599"/>
                  </a:lnTo>
                  <a:close/>
                  <a:moveTo>
                    <a:pt x="1257" y="1644"/>
                  </a:moveTo>
                  <a:lnTo>
                    <a:pt x="1290" y="1644"/>
                  </a:lnTo>
                  <a:lnTo>
                    <a:pt x="1290" y="1611"/>
                  </a:lnTo>
                  <a:lnTo>
                    <a:pt x="1257" y="1611"/>
                  </a:lnTo>
                  <a:lnTo>
                    <a:pt x="1257" y="1644"/>
                  </a:lnTo>
                  <a:lnTo>
                    <a:pt x="1257" y="1644"/>
                  </a:lnTo>
                  <a:close/>
                  <a:moveTo>
                    <a:pt x="1257" y="1689"/>
                  </a:moveTo>
                  <a:lnTo>
                    <a:pt x="1290" y="1689"/>
                  </a:lnTo>
                  <a:lnTo>
                    <a:pt x="1290" y="1661"/>
                  </a:lnTo>
                  <a:lnTo>
                    <a:pt x="1257" y="1661"/>
                  </a:lnTo>
                  <a:lnTo>
                    <a:pt x="1257" y="1689"/>
                  </a:lnTo>
                  <a:lnTo>
                    <a:pt x="1257" y="1689"/>
                  </a:lnTo>
                  <a:close/>
                  <a:moveTo>
                    <a:pt x="1257" y="1734"/>
                  </a:moveTo>
                  <a:lnTo>
                    <a:pt x="1290" y="1734"/>
                  </a:lnTo>
                  <a:lnTo>
                    <a:pt x="1290" y="1703"/>
                  </a:lnTo>
                  <a:lnTo>
                    <a:pt x="1257" y="1703"/>
                  </a:lnTo>
                  <a:lnTo>
                    <a:pt x="1257" y="1734"/>
                  </a:lnTo>
                  <a:lnTo>
                    <a:pt x="1257" y="1734"/>
                  </a:lnTo>
                  <a:close/>
                  <a:moveTo>
                    <a:pt x="1257" y="1779"/>
                  </a:moveTo>
                  <a:lnTo>
                    <a:pt x="1290" y="1779"/>
                  </a:lnTo>
                  <a:lnTo>
                    <a:pt x="1290" y="1748"/>
                  </a:lnTo>
                  <a:lnTo>
                    <a:pt x="1257" y="1748"/>
                  </a:lnTo>
                  <a:lnTo>
                    <a:pt x="1257" y="1779"/>
                  </a:lnTo>
                  <a:lnTo>
                    <a:pt x="1257" y="1779"/>
                  </a:lnTo>
                  <a:close/>
                  <a:moveTo>
                    <a:pt x="1257" y="1821"/>
                  </a:moveTo>
                  <a:lnTo>
                    <a:pt x="1290" y="1821"/>
                  </a:lnTo>
                  <a:lnTo>
                    <a:pt x="1290" y="1793"/>
                  </a:lnTo>
                  <a:lnTo>
                    <a:pt x="1257" y="1793"/>
                  </a:lnTo>
                  <a:lnTo>
                    <a:pt x="1257" y="1821"/>
                  </a:lnTo>
                  <a:lnTo>
                    <a:pt x="1257" y="1821"/>
                  </a:lnTo>
                  <a:close/>
                  <a:moveTo>
                    <a:pt x="1257" y="1868"/>
                  </a:moveTo>
                  <a:lnTo>
                    <a:pt x="1290" y="1868"/>
                  </a:lnTo>
                  <a:lnTo>
                    <a:pt x="1290" y="1838"/>
                  </a:lnTo>
                  <a:lnTo>
                    <a:pt x="1257" y="1838"/>
                  </a:lnTo>
                  <a:lnTo>
                    <a:pt x="1257" y="1868"/>
                  </a:lnTo>
                  <a:lnTo>
                    <a:pt x="1257" y="1868"/>
                  </a:lnTo>
                  <a:close/>
                  <a:moveTo>
                    <a:pt x="1257" y="1913"/>
                  </a:moveTo>
                  <a:lnTo>
                    <a:pt x="1290" y="1913"/>
                  </a:lnTo>
                  <a:lnTo>
                    <a:pt x="1290" y="1880"/>
                  </a:lnTo>
                  <a:lnTo>
                    <a:pt x="1257" y="1880"/>
                  </a:lnTo>
                  <a:lnTo>
                    <a:pt x="1257" y="1913"/>
                  </a:lnTo>
                  <a:lnTo>
                    <a:pt x="1257" y="1913"/>
                  </a:lnTo>
                  <a:close/>
                  <a:moveTo>
                    <a:pt x="1257" y="1958"/>
                  </a:moveTo>
                  <a:lnTo>
                    <a:pt x="1290" y="1958"/>
                  </a:lnTo>
                  <a:lnTo>
                    <a:pt x="1290" y="1930"/>
                  </a:lnTo>
                  <a:lnTo>
                    <a:pt x="1257" y="1930"/>
                  </a:lnTo>
                  <a:lnTo>
                    <a:pt x="1257" y="1958"/>
                  </a:lnTo>
                  <a:lnTo>
                    <a:pt x="1257" y="1958"/>
                  </a:lnTo>
                  <a:close/>
                  <a:moveTo>
                    <a:pt x="1257" y="2003"/>
                  </a:moveTo>
                  <a:lnTo>
                    <a:pt x="1290" y="2003"/>
                  </a:lnTo>
                  <a:lnTo>
                    <a:pt x="1290" y="1972"/>
                  </a:lnTo>
                  <a:lnTo>
                    <a:pt x="1257" y="1972"/>
                  </a:lnTo>
                  <a:lnTo>
                    <a:pt x="1257" y="2003"/>
                  </a:lnTo>
                  <a:lnTo>
                    <a:pt x="1257" y="2003"/>
                  </a:lnTo>
                  <a:close/>
                  <a:moveTo>
                    <a:pt x="1257" y="2048"/>
                  </a:moveTo>
                  <a:lnTo>
                    <a:pt x="1290" y="2048"/>
                  </a:lnTo>
                  <a:lnTo>
                    <a:pt x="1290" y="2017"/>
                  </a:lnTo>
                  <a:lnTo>
                    <a:pt x="1257" y="2017"/>
                  </a:lnTo>
                  <a:lnTo>
                    <a:pt x="1257" y="2048"/>
                  </a:lnTo>
                  <a:lnTo>
                    <a:pt x="1257" y="2048"/>
                  </a:lnTo>
                  <a:close/>
                  <a:moveTo>
                    <a:pt x="1257" y="2360"/>
                  </a:moveTo>
                  <a:lnTo>
                    <a:pt x="1290" y="2360"/>
                  </a:lnTo>
                  <a:lnTo>
                    <a:pt x="1290" y="2331"/>
                  </a:lnTo>
                  <a:lnTo>
                    <a:pt x="1257" y="2331"/>
                  </a:lnTo>
                  <a:lnTo>
                    <a:pt x="1257" y="2360"/>
                  </a:lnTo>
                  <a:lnTo>
                    <a:pt x="1257" y="2360"/>
                  </a:lnTo>
                  <a:close/>
                  <a:moveTo>
                    <a:pt x="1212" y="208"/>
                  </a:moveTo>
                  <a:lnTo>
                    <a:pt x="1242" y="208"/>
                  </a:lnTo>
                  <a:lnTo>
                    <a:pt x="1242" y="180"/>
                  </a:lnTo>
                  <a:lnTo>
                    <a:pt x="1212" y="180"/>
                  </a:lnTo>
                  <a:lnTo>
                    <a:pt x="1212" y="208"/>
                  </a:lnTo>
                  <a:lnTo>
                    <a:pt x="1212" y="208"/>
                  </a:lnTo>
                  <a:close/>
                  <a:moveTo>
                    <a:pt x="1212" y="120"/>
                  </a:moveTo>
                  <a:lnTo>
                    <a:pt x="1242" y="120"/>
                  </a:lnTo>
                  <a:lnTo>
                    <a:pt x="1242" y="87"/>
                  </a:lnTo>
                  <a:lnTo>
                    <a:pt x="1212" y="87"/>
                  </a:lnTo>
                  <a:lnTo>
                    <a:pt x="1212" y="120"/>
                  </a:lnTo>
                  <a:lnTo>
                    <a:pt x="1212" y="120"/>
                  </a:lnTo>
                  <a:close/>
                  <a:moveTo>
                    <a:pt x="1212" y="165"/>
                  </a:moveTo>
                  <a:lnTo>
                    <a:pt x="1242" y="165"/>
                  </a:lnTo>
                  <a:lnTo>
                    <a:pt x="1242" y="132"/>
                  </a:lnTo>
                  <a:lnTo>
                    <a:pt x="1212" y="132"/>
                  </a:lnTo>
                  <a:lnTo>
                    <a:pt x="1212" y="165"/>
                  </a:lnTo>
                  <a:lnTo>
                    <a:pt x="1212" y="165"/>
                  </a:lnTo>
                  <a:close/>
                  <a:moveTo>
                    <a:pt x="1212" y="298"/>
                  </a:moveTo>
                  <a:lnTo>
                    <a:pt x="1242" y="298"/>
                  </a:lnTo>
                  <a:lnTo>
                    <a:pt x="1242" y="269"/>
                  </a:lnTo>
                  <a:lnTo>
                    <a:pt x="1212" y="269"/>
                  </a:lnTo>
                  <a:lnTo>
                    <a:pt x="1212" y="298"/>
                  </a:lnTo>
                  <a:lnTo>
                    <a:pt x="1212" y="298"/>
                  </a:lnTo>
                  <a:close/>
                  <a:moveTo>
                    <a:pt x="1212" y="390"/>
                  </a:moveTo>
                  <a:lnTo>
                    <a:pt x="1242" y="390"/>
                  </a:lnTo>
                  <a:lnTo>
                    <a:pt x="1242" y="357"/>
                  </a:lnTo>
                  <a:lnTo>
                    <a:pt x="1212" y="357"/>
                  </a:lnTo>
                  <a:lnTo>
                    <a:pt x="1212" y="390"/>
                  </a:lnTo>
                  <a:lnTo>
                    <a:pt x="1212" y="390"/>
                  </a:lnTo>
                  <a:close/>
                  <a:moveTo>
                    <a:pt x="1212" y="343"/>
                  </a:moveTo>
                  <a:lnTo>
                    <a:pt x="1242" y="343"/>
                  </a:lnTo>
                  <a:lnTo>
                    <a:pt x="1242" y="312"/>
                  </a:lnTo>
                  <a:lnTo>
                    <a:pt x="1212" y="312"/>
                  </a:lnTo>
                  <a:lnTo>
                    <a:pt x="1212" y="343"/>
                  </a:lnTo>
                  <a:lnTo>
                    <a:pt x="1212" y="343"/>
                  </a:lnTo>
                  <a:close/>
                  <a:moveTo>
                    <a:pt x="1212" y="480"/>
                  </a:moveTo>
                  <a:lnTo>
                    <a:pt x="1242" y="480"/>
                  </a:lnTo>
                  <a:lnTo>
                    <a:pt x="1242" y="449"/>
                  </a:lnTo>
                  <a:lnTo>
                    <a:pt x="1212" y="449"/>
                  </a:lnTo>
                  <a:lnTo>
                    <a:pt x="1212" y="480"/>
                  </a:lnTo>
                  <a:lnTo>
                    <a:pt x="1212" y="480"/>
                  </a:lnTo>
                  <a:close/>
                  <a:moveTo>
                    <a:pt x="1212" y="435"/>
                  </a:moveTo>
                  <a:lnTo>
                    <a:pt x="1242" y="435"/>
                  </a:lnTo>
                  <a:lnTo>
                    <a:pt x="1242" y="402"/>
                  </a:lnTo>
                  <a:lnTo>
                    <a:pt x="1212" y="402"/>
                  </a:lnTo>
                  <a:lnTo>
                    <a:pt x="1212" y="435"/>
                  </a:lnTo>
                  <a:lnTo>
                    <a:pt x="1212" y="435"/>
                  </a:lnTo>
                  <a:close/>
                  <a:moveTo>
                    <a:pt x="1212" y="567"/>
                  </a:moveTo>
                  <a:lnTo>
                    <a:pt x="1242" y="567"/>
                  </a:lnTo>
                  <a:lnTo>
                    <a:pt x="1242" y="539"/>
                  </a:lnTo>
                  <a:lnTo>
                    <a:pt x="1212" y="539"/>
                  </a:lnTo>
                  <a:lnTo>
                    <a:pt x="1212" y="567"/>
                  </a:lnTo>
                  <a:lnTo>
                    <a:pt x="1212" y="567"/>
                  </a:lnTo>
                  <a:close/>
                  <a:moveTo>
                    <a:pt x="1212" y="522"/>
                  </a:moveTo>
                  <a:lnTo>
                    <a:pt x="1242" y="522"/>
                  </a:lnTo>
                  <a:lnTo>
                    <a:pt x="1242" y="494"/>
                  </a:lnTo>
                  <a:lnTo>
                    <a:pt x="1212" y="494"/>
                  </a:lnTo>
                  <a:lnTo>
                    <a:pt x="1212" y="522"/>
                  </a:lnTo>
                  <a:lnTo>
                    <a:pt x="1212" y="522"/>
                  </a:lnTo>
                  <a:close/>
                  <a:moveTo>
                    <a:pt x="1212" y="612"/>
                  </a:moveTo>
                  <a:lnTo>
                    <a:pt x="1242" y="612"/>
                  </a:lnTo>
                  <a:lnTo>
                    <a:pt x="1242" y="581"/>
                  </a:lnTo>
                  <a:lnTo>
                    <a:pt x="1212" y="581"/>
                  </a:lnTo>
                  <a:lnTo>
                    <a:pt x="1212" y="612"/>
                  </a:lnTo>
                  <a:lnTo>
                    <a:pt x="1212" y="612"/>
                  </a:lnTo>
                  <a:close/>
                  <a:moveTo>
                    <a:pt x="1212" y="1150"/>
                  </a:moveTo>
                  <a:lnTo>
                    <a:pt x="1242" y="1150"/>
                  </a:lnTo>
                  <a:lnTo>
                    <a:pt x="1242" y="1120"/>
                  </a:lnTo>
                  <a:lnTo>
                    <a:pt x="1212" y="1120"/>
                  </a:lnTo>
                  <a:lnTo>
                    <a:pt x="1212" y="1150"/>
                  </a:lnTo>
                  <a:lnTo>
                    <a:pt x="1212" y="1150"/>
                  </a:lnTo>
                  <a:close/>
                  <a:moveTo>
                    <a:pt x="1212" y="1287"/>
                  </a:moveTo>
                  <a:lnTo>
                    <a:pt x="1242" y="1287"/>
                  </a:lnTo>
                  <a:lnTo>
                    <a:pt x="1242" y="1254"/>
                  </a:lnTo>
                  <a:lnTo>
                    <a:pt x="1212" y="1254"/>
                  </a:lnTo>
                  <a:lnTo>
                    <a:pt x="1212" y="1287"/>
                  </a:lnTo>
                  <a:lnTo>
                    <a:pt x="1212" y="1287"/>
                  </a:lnTo>
                  <a:close/>
                  <a:moveTo>
                    <a:pt x="1212" y="1330"/>
                  </a:moveTo>
                  <a:lnTo>
                    <a:pt x="1242" y="1330"/>
                  </a:lnTo>
                  <a:lnTo>
                    <a:pt x="1242" y="1299"/>
                  </a:lnTo>
                  <a:lnTo>
                    <a:pt x="1212" y="1299"/>
                  </a:lnTo>
                  <a:lnTo>
                    <a:pt x="1212" y="1330"/>
                  </a:lnTo>
                  <a:lnTo>
                    <a:pt x="1212" y="1330"/>
                  </a:lnTo>
                  <a:close/>
                  <a:moveTo>
                    <a:pt x="1212" y="1375"/>
                  </a:moveTo>
                  <a:lnTo>
                    <a:pt x="1242" y="1375"/>
                  </a:lnTo>
                  <a:lnTo>
                    <a:pt x="1242" y="1346"/>
                  </a:lnTo>
                  <a:lnTo>
                    <a:pt x="1212" y="1346"/>
                  </a:lnTo>
                  <a:lnTo>
                    <a:pt x="1212" y="1375"/>
                  </a:lnTo>
                  <a:lnTo>
                    <a:pt x="1212" y="1375"/>
                  </a:lnTo>
                  <a:close/>
                  <a:moveTo>
                    <a:pt x="1212" y="1420"/>
                  </a:moveTo>
                  <a:lnTo>
                    <a:pt x="1242" y="1420"/>
                  </a:lnTo>
                  <a:lnTo>
                    <a:pt x="1242" y="1389"/>
                  </a:lnTo>
                  <a:lnTo>
                    <a:pt x="1212" y="1389"/>
                  </a:lnTo>
                  <a:lnTo>
                    <a:pt x="1212" y="1420"/>
                  </a:lnTo>
                  <a:lnTo>
                    <a:pt x="1212" y="1420"/>
                  </a:lnTo>
                  <a:close/>
                  <a:moveTo>
                    <a:pt x="1212" y="1465"/>
                  </a:moveTo>
                  <a:lnTo>
                    <a:pt x="1242" y="1465"/>
                  </a:lnTo>
                  <a:lnTo>
                    <a:pt x="1242" y="1434"/>
                  </a:lnTo>
                  <a:lnTo>
                    <a:pt x="1212" y="1434"/>
                  </a:lnTo>
                  <a:lnTo>
                    <a:pt x="1212" y="1465"/>
                  </a:lnTo>
                  <a:lnTo>
                    <a:pt x="1212" y="1465"/>
                  </a:lnTo>
                  <a:close/>
                  <a:moveTo>
                    <a:pt x="1212" y="1509"/>
                  </a:moveTo>
                  <a:lnTo>
                    <a:pt x="1242" y="1509"/>
                  </a:lnTo>
                  <a:lnTo>
                    <a:pt x="1242" y="1479"/>
                  </a:lnTo>
                  <a:lnTo>
                    <a:pt x="1212" y="1479"/>
                  </a:lnTo>
                  <a:lnTo>
                    <a:pt x="1212" y="1509"/>
                  </a:lnTo>
                  <a:lnTo>
                    <a:pt x="1212" y="1509"/>
                  </a:lnTo>
                  <a:close/>
                  <a:moveTo>
                    <a:pt x="1212" y="1557"/>
                  </a:moveTo>
                  <a:lnTo>
                    <a:pt x="1242" y="1557"/>
                  </a:lnTo>
                  <a:lnTo>
                    <a:pt x="1242" y="1524"/>
                  </a:lnTo>
                  <a:lnTo>
                    <a:pt x="1212" y="1524"/>
                  </a:lnTo>
                  <a:lnTo>
                    <a:pt x="1212" y="1557"/>
                  </a:lnTo>
                  <a:lnTo>
                    <a:pt x="1212" y="1557"/>
                  </a:lnTo>
                  <a:close/>
                  <a:moveTo>
                    <a:pt x="1212" y="1599"/>
                  </a:moveTo>
                  <a:lnTo>
                    <a:pt x="1242" y="1599"/>
                  </a:lnTo>
                  <a:lnTo>
                    <a:pt x="1242" y="1568"/>
                  </a:lnTo>
                  <a:lnTo>
                    <a:pt x="1212" y="1568"/>
                  </a:lnTo>
                  <a:lnTo>
                    <a:pt x="1212" y="1599"/>
                  </a:lnTo>
                  <a:lnTo>
                    <a:pt x="1212" y="1599"/>
                  </a:lnTo>
                  <a:close/>
                  <a:moveTo>
                    <a:pt x="1212" y="1644"/>
                  </a:moveTo>
                  <a:lnTo>
                    <a:pt x="1242" y="1644"/>
                  </a:lnTo>
                  <a:lnTo>
                    <a:pt x="1242" y="1611"/>
                  </a:lnTo>
                  <a:lnTo>
                    <a:pt x="1212" y="1611"/>
                  </a:lnTo>
                  <a:lnTo>
                    <a:pt x="1212" y="1644"/>
                  </a:lnTo>
                  <a:lnTo>
                    <a:pt x="1212" y="1644"/>
                  </a:lnTo>
                  <a:close/>
                  <a:moveTo>
                    <a:pt x="1212" y="1689"/>
                  </a:moveTo>
                  <a:lnTo>
                    <a:pt x="1242" y="1689"/>
                  </a:lnTo>
                  <a:lnTo>
                    <a:pt x="1242" y="1661"/>
                  </a:lnTo>
                  <a:lnTo>
                    <a:pt x="1212" y="1661"/>
                  </a:lnTo>
                  <a:lnTo>
                    <a:pt x="1212" y="1689"/>
                  </a:lnTo>
                  <a:lnTo>
                    <a:pt x="1212" y="1689"/>
                  </a:lnTo>
                  <a:close/>
                  <a:moveTo>
                    <a:pt x="1212" y="1734"/>
                  </a:moveTo>
                  <a:lnTo>
                    <a:pt x="1242" y="1734"/>
                  </a:lnTo>
                  <a:lnTo>
                    <a:pt x="1242" y="1703"/>
                  </a:lnTo>
                  <a:lnTo>
                    <a:pt x="1212" y="1703"/>
                  </a:lnTo>
                  <a:lnTo>
                    <a:pt x="1212" y="1734"/>
                  </a:lnTo>
                  <a:lnTo>
                    <a:pt x="1212" y="1734"/>
                  </a:lnTo>
                  <a:close/>
                  <a:moveTo>
                    <a:pt x="1212" y="1779"/>
                  </a:moveTo>
                  <a:lnTo>
                    <a:pt x="1242" y="1779"/>
                  </a:lnTo>
                  <a:lnTo>
                    <a:pt x="1242" y="1748"/>
                  </a:lnTo>
                  <a:lnTo>
                    <a:pt x="1212" y="1748"/>
                  </a:lnTo>
                  <a:lnTo>
                    <a:pt x="1212" y="1779"/>
                  </a:lnTo>
                  <a:lnTo>
                    <a:pt x="1212" y="1779"/>
                  </a:lnTo>
                  <a:close/>
                  <a:moveTo>
                    <a:pt x="1212" y="1821"/>
                  </a:moveTo>
                  <a:lnTo>
                    <a:pt x="1242" y="1821"/>
                  </a:lnTo>
                  <a:lnTo>
                    <a:pt x="1242" y="1793"/>
                  </a:lnTo>
                  <a:lnTo>
                    <a:pt x="1212" y="1793"/>
                  </a:lnTo>
                  <a:lnTo>
                    <a:pt x="1212" y="1821"/>
                  </a:lnTo>
                  <a:lnTo>
                    <a:pt x="1212" y="1821"/>
                  </a:lnTo>
                  <a:close/>
                  <a:moveTo>
                    <a:pt x="1212" y="1868"/>
                  </a:moveTo>
                  <a:lnTo>
                    <a:pt x="1242" y="1868"/>
                  </a:lnTo>
                  <a:lnTo>
                    <a:pt x="1242" y="1838"/>
                  </a:lnTo>
                  <a:lnTo>
                    <a:pt x="1212" y="1838"/>
                  </a:lnTo>
                  <a:lnTo>
                    <a:pt x="1212" y="1868"/>
                  </a:lnTo>
                  <a:lnTo>
                    <a:pt x="1212" y="1868"/>
                  </a:lnTo>
                  <a:close/>
                  <a:moveTo>
                    <a:pt x="1212" y="1913"/>
                  </a:moveTo>
                  <a:lnTo>
                    <a:pt x="1242" y="1913"/>
                  </a:lnTo>
                  <a:lnTo>
                    <a:pt x="1242" y="1880"/>
                  </a:lnTo>
                  <a:lnTo>
                    <a:pt x="1212" y="1880"/>
                  </a:lnTo>
                  <a:lnTo>
                    <a:pt x="1212" y="1913"/>
                  </a:lnTo>
                  <a:lnTo>
                    <a:pt x="1212" y="1913"/>
                  </a:lnTo>
                  <a:close/>
                  <a:moveTo>
                    <a:pt x="1212" y="1958"/>
                  </a:moveTo>
                  <a:lnTo>
                    <a:pt x="1242" y="1958"/>
                  </a:lnTo>
                  <a:lnTo>
                    <a:pt x="1242" y="1930"/>
                  </a:lnTo>
                  <a:lnTo>
                    <a:pt x="1212" y="1930"/>
                  </a:lnTo>
                  <a:lnTo>
                    <a:pt x="1212" y="1958"/>
                  </a:lnTo>
                  <a:lnTo>
                    <a:pt x="1212" y="1958"/>
                  </a:lnTo>
                  <a:close/>
                  <a:moveTo>
                    <a:pt x="1212" y="2003"/>
                  </a:moveTo>
                  <a:lnTo>
                    <a:pt x="1242" y="2003"/>
                  </a:lnTo>
                  <a:lnTo>
                    <a:pt x="1242" y="1972"/>
                  </a:lnTo>
                  <a:lnTo>
                    <a:pt x="1212" y="1972"/>
                  </a:lnTo>
                  <a:lnTo>
                    <a:pt x="1212" y="2003"/>
                  </a:lnTo>
                  <a:lnTo>
                    <a:pt x="1212" y="2003"/>
                  </a:lnTo>
                  <a:close/>
                  <a:moveTo>
                    <a:pt x="1212" y="2048"/>
                  </a:moveTo>
                  <a:lnTo>
                    <a:pt x="1242" y="2048"/>
                  </a:lnTo>
                  <a:lnTo>
                    <a:pt x="1242" y="2017"/>
                  </a:lnTo>
                  <a:lnTo>
                    <a:pt x="1212" y="2017"/>
                  </a:lnTo>
                  <a:lnTo>
                    <a:pt x="1212" y="2048"/>
                  </a:lnTo>
                  <a:lnTo>
                    <a:pt x="1212" y="2048"/>
                  </a:lnTo>
                  <a:close/>
                  <a:moveTo>
                    <a:pt x="1212" y="2091"/>
                  </a:moveTo>
                  <a:lnTo>
                    <a:pt x="1242" y="2091"/>
                  </a:lnTo>
                  <a:lnTo>
                    <a:pt x="1242" y="2062"/>
                  </a:lnTo>
                  <a:lnTo>
                    <a:pt x="1212" y="2062"/>
                  </a:lnTo>
                  <a:lnTo>
                    <a:pt x="1212" y="2091"/>
                  </a:lnTo>
                  <a:lnTo>
                    <a:pt x="1212" y="2091"/>
                  </a:lnTo>
                  <a:close/>
                  <a:moveTo>
                    <a:pt x="1212" y="2135"/>
                  </a:moveTo>
                  <a:lnTo>
                    <a:pt x="1242" y="2135"/>
                  </a:lnTo>
                  <a:lnTo>
                    <a:pt x="1242" y="2107"/>
                  </a:lnTo>
                  <a:lnTo>
                    <a:pt x="1212" y="2107"/>
                  </a:lnTo>
                  <a:lnTo>
                    <a:pt x="1212" y="2135"/>
                  </a:lnTo>
                  <a:lnTo>
                    <a:pt x="1212" y="2135"/>
                  </a:lnTo>
                  <a:close/>
                  <a:moveTo>
                    <a:pt x="1212" y="2183"/>
                  </a:moveTo>
                  <a:lnTo>
                    <a:pt x="1242" y="2183"/>
                  </a:lnTo>
                  <a:lnTo>
                    <a:pt x="1242" y="2152"/>
                  </a:lnTo>
                  <a:lnTo>
                    <a:pt x="1212" y="2152"/>
                  </a:lnTo>
                  <a:lnTo>
                    <a:pt x="1212" y="2183"/>
                  </a:lnTo>
                  <a:lnTo>
                    <a:pt x="1212" y="2183"/>
                  </a:lnTo>
                  <a:close/>
                  <a:moveTo>
                    <a:pt x="1212" y="2228"/>
                  </a:moveTo>
                  <a:lnTo>
                    <a:pt x="1242" y="2228"/>
                  </a:lnTo>
                  <a:lnTo>
                    <a:pt x="1242" y="2194"/>
                  </a:lnTo>
                  <a:lnTo>
                    <a:pt x="1212" y="2194"/>
                  </a:lnTo>
                  <a:lnTo>
                    <a:pt x="1212" y="2228"/>
                  </a:lnTo>
                  <a:lnTo>
                    <a:pt x="1212" y="2228"/>
                  </a:lnTo>
                  <a:close/>
                  <a:moveTo>
                    <a:pt x="1212" y="2272"/>
                  </a:moveTo>
                  <a:lnTo>
                    <a:pt x="1242" y="2272"/>
                  </a:lnTo>
                  <a:lnTo>
                    <a:pt x="1242" y="2242"/>
                  </a:lnTo>
                  <a:lnTo>
                    <a:pt x="1212" y="2242"/>
                  </a:lnTo>
                  <a:lnTo>
                    <a:pt x="1212" y="2272"/>
                  </a:lnTo>
                  <a:lnTo>
                    <a:pt x="1212" y="2272"/>
                  </a:lnTo>
                  <a:close/>
                  <a:moveTo>
                    <a:pt x="1212" y="2317"/>
                  </a:moveTo>
                  <a:lnTo>
                    <a:pt x="1242" y="2317"/>
                  </a:lnTo>
                  <a:lnTo>
                    <a:pt x="1242" y="2287"/>
                  </a:lnTo>
                  <a:lnTo>
                    <a:pt x="1212" y="2287"/>
                  </a:lnTo>
                  <a:lnTo>
                    <a:pt x="1212" y="2317"/>
                  </a:lnTo>
                  <a:lnTo>
                    <a:pt x="1212" y="2317"/>
                  </a:lnTo>
                  <a:close/>
                  <a:moveTo>
                    <a:pt x="1212" y="2360"/>
                  </a:moveTo>
                  <a:lnTo>
                    <a:pt x="1242" y="2360"/>
                  </a:lnTo>
                  <a:lnTo>
                    <a:pt x="1242" y="2331"/>
                  </a:lnTo>
                  <a:lnTo>
                    <a:pt x="1212" y="2331"/>
                  </a:lnTo>
                  <a:lnTo>
                    <a:pt x="1212" y="2360"/>
                  </a:lnTo>
                  <a:lnTo>
                    <a:pt x="1212" y="2360"/>
                  </a:lnTo>
                  <a:close/>
                  <a:moveTo>
                    <a:pt x="1167" y="208"/>
                  </a:moveTo>
                  <a:lnTo>
                    <a:pt x="1198" y="208"/>
                  </a:lnTo>
                  <a:lnTo>
                    <a:pt x="1198" y="180"/>
                  </a:lnTo>
                  <a:lnTo>
                    <a:pt x="1167" y="180"/>
                  </a:lnTo>
                  <a:lnTo>
                    <a:pt x="1167" y="208"/>
                  </a:lnTo>
                  <a:lnTo>
                    <a:pt x="1167" y="208"/>
                  </a:lnTo>
                  <a:close/>
                  <a:moveTo>
                    <a:pt x="1167" y="120"/>
                  </a:moveTo>
                  <a:lnTo>
                    <a:pt x="1198" y="120"/>
                  </a:lnTo>
                  <a:lnTo>
                    <a:pt x="1198" y="87"/>
                  </a:lnTo>
                  <a:lnTo>
                    <a:pt x="1167" y="87"/>
                  </a:lnTo>
                  <a:lnTo>
                    <a:pt x="1167" y="120"/>
                  </a:lnTo>
                  <a:lnTo>
                    <a:pt x="1167" y="120"/>
                  </a:lnTo>
                  <a:close/>
                  <a:moveTo>
                    <a:pt x="1167" y="165"/>
                  </a:moveTo>
                  <a:lnTo>
                    <a:pt x="1198" y="165"/>
                  </a:lnTo>
                  <a:lnTo>
                    <a:pt x="1198" y="132"/>
                  </a:lnTo>
                  <a:lnTo>
                    <a:pt x="1167" y="132"/>
                  </a:lnTo>
                  <a:lnTo>
                    <a:pt x="1167" y="165"/>
                  </a:lnTo>
                  <a:lnTo>
                    <a:pt x="1167" y="165"/>
                  </a:lnTo>
                  <a:close/>
                  <a:moveTo>
                    <a:pt x="1167" y="253"/>
                  </a:moveTo>
                  <a:lnTo>
                    <a:pt x="1198" y="253"/>
                  </a:lnTo>
                  <a:lnTo>
                    <a:pt x="1198" y="224"/>
                  </a:lnTo>
                  <a:lnTo>
                    <a:pt x="1167" y="224"/>
                  </a:lnTo>
                  <a:lnTo>
                    <a:pt x="1167" y="253"/>
                  </a:lnTo>
                  <a:lnTo>
                    <a:pt x="1167" y="253"/>
                  </a:lnTo>
                  <a:close/>
                  <a:moveTo>
                    <a:pt x="1167" y="390"/>
                  </a:moveTo>
                  <a:lnTo>
                    <a:pt x="1198" y="390"/>
                  </a:lnTo>
                  <a:lnTo>
                    <a:pt x="1198" y="357"/>
                  </a:lnTo>
                  <a:lnTo>
                    <a:pt x="1167" y="357"/>
                  </a:lnTo>
                  <a:lnTo>
                    <a:pt x="1167" y="390"/>
                  </a:lnTo>
                  <a:lnTo>
                    <a:pt x="1167" y="390"/>
                  </a:lnTo>
                  <a:close/>
                  <a:moveTo>
                    <a:pt x="1167" y="343"/>
                  </a:moveTo>
                  <a:lnTo>
                    <a:pt x="1198" y="343"/>
                  </a:lnTo>
                  <a:lnTo>
                    <a:pt x="1198" y="312"/>
                  </a:lnTo>
                  <a:lnTo>
                    <a:pt x="1167" y="312"/>
                  </a:lnTo>
                  <a:lnTo>
                    <a:pt x="1167" y="343"/>
                  </a:lnTo>
                  <a:lnTo>
                    <a:pt x="1167" y="343"/>
                  </a:lnTo>
                  <a:close/>
                  <a:moveTo>
                    <a:pt x="1167" y="480"/>
                  </a:moveTo>
                  <a:lnTo>
                    <a:pt x="1198" y="480"/>
                  </a:lnTo>
                  <a:lnTo>
                    <a:pt x="1198" y="449"/>
                  </a:lnTo>
                  <a:lnTo>
                    <a:pt x="1167" y="449"/>
                  </a:lnTo>
                  <a:lnTo>
                    <a:pt x="1167" y="480"/>
                  </a:lnTo>
                  <a:lnTo>
                    <a:pt x="1167" y="480"/>
                  </a:lnTo>
                  <a:close/>
                  <a:moveTo>
                    <a:pt x="1167" y="435"/>
                  </a:moveTo>
                  <a:lnTo>
                    <a:pt x="1198" y="435"/>
                  </a:lnTo>
                  <a:lnTo>
                    <a:pt x="1198" y="402"/>
                  </a:lnTo>
                  <a:lnTo>
                    <a:pt x="1167" y="402"/>
                  </a:lnTo>
                  <a:lnTo>
                    <a:pt x="1167" y="435"/>
                  </a:lnTo>
                  <a:lnTo>
                    <a:pt x="1167" y="435"/>
                  </a:lnTo>
                  <a:close/>
                  <a:moveTo>
                    <a:pt x="1167" y="567"/>
                  </a:moveTo>
                  <a:lnTo>
                    <a:pt x="1198" y="567"/>
                  </a:lnTo>
                  <a:lnTo>
                    <a:pt x="1198" y="539"/>
                  </a:lnTo>
                  <a:lnTo>
                    <a:pt x="1167" y="539"/>
                  </a:lnTo>
                  <a:lnTo>
                    <a:pt x="1167" y="567"/>
                  </a:lnTo>
                  <a:lnTo>
                    <a:pt x="1167" y="567"/>
                  </a:lnTo>
                  <a:close/>
                  <a:moveTo>
                    <a:pt x="1167" y="522"/>
                  </a:moveTo>
                  <a:lnTo>
                    <a:pt x="1198" y="522"/>
                  </a:lnTo>
                  <a:lnTo>
                    <a:pt x="1198" y="494"/>
                  </a:lnTo>
                  <a:lnTo>
                    <a:pt x="1167" y="494"/>
                  </a:lnTo>
                  <a:lnTo>
                    <a:pt x="1167" y="522"/>
                  </a:lnTo>
                  <a:lnTo>
                    <a:pt x="1167" y="522"/>
                  </a:lnTo>
                  <a:close/>
                  <a:moveTo>
                    <a:pt x="1167" y="1105"/>
                  </a:moveTo>
                  <a:lnTo>
                    <a:pt x="1198" y="1105"/>
                  </a:lnTo>
                  <a:lnTo>
                    <a:pt x="1198" y="1077"/>
                  </a:lnTo>
                  <a:lnTo>
                    <a:pt x="1167" y="1077"/>
                  </a:lnTo>
                  <a:lnTo>
                    <a:pt x="1167" y="1105"/>
                  </a:lnTo>
                  <a:lnTo>
                    <a:pt x="1167" y="1105"/>
                  </a:lnTo>
                  <a:close/>
                  <a:moveTo>
                    <a:pt x="1167" y="1061"/>
                  </a:moveTo>
                  <a:lnTo>
                    <a:pt x="1198" y="1061"/>
                  </a:lnTo>
                  <a:lnTo>
                    <a:pt x="1198" y="1032"/>
                  </a:lnTo>
                  <a:lnTo>
                    <a:pt x="1167" y="1032"/>
                  </a:lnTo>
                  <a:lnTo>
                    <a:pt x="1167" y="1061"/>
                  </a:lnTo>
                  <a:lnTo>
                    <a:pt x="1167" y="1061"/>
                  </a:lnTo>
                  <a:close/>
                  <a:moveTo>
                    <a:pt x="1167" y="1195"/>
                  </a:moveTo>
                  <a:lnTo>
                    <a:pt x="1198" y="1195"/>
                  </a:lnTo>
                  <a:lnTo>
                    <a:pt x="1198" y="1165"/>
                  </a:lnTo>
                  <a:lnTo>
                    <a:pt x="1167" y="1165"/>
                  </a:lnTo>
                  <a:lnTo>
                    <a:pt x="1167" y="1195"/>
                  </a:lnTo>
                  <a:lnTo>
                    <a:pt x="1167" y="1195"/>
                  </a:lnTo>
                  <a:close/>
                  <a:moveTo>
                    <a:pt x="1167" y="1150"/>
                  </a:moveTo>
                  <a:lnTo>
                    <a:pt x="1198" y="1150"/>
                  </a:lnTo>
                  <a:lnTo>
                    <a:pt x="1198" y="1120"/>
                  </a:lnTo>
                  <a:lnTo>
                    <a:pt x="1167" y="1120"/>
                  </a:lnTo>
                  <a:lnTo>
                    <a:pt x="1167" y="1150"/>
                  </a:lnTo>
                  <a:lnTo>
                    <a:pt x="1167" y="1150"/>
                  </a:lnTo>
                  <a:close/>
                  <a:moveTo>
                    <a:pt x="1167" y="1240"/>
                  </a:moveTo>
                  <a:lnTo>
                    <a:pt x="1198" y="1240"/>
                  </a:lnTo>
                  <a:lnTo>
                    <a:pt x="1198" y="1209"/>
                  </a:lnTo>
                  <a:lnTo>
                    <a:pt x="1167" y="1209"/>
                  </a:lnTo>
                  <a:lnTo>
                    <a:pt x="1167" y="1240"/>
                  </a:lnTo>
                  <a:lnTo>
                    <a:pt x="1167" y="1240"/>
                  </a:lnTo>
                  <a:close/>
                  <a:moveTo>
                    <a:pt x="1167" y="1287"/>
                  </a:moveTo>
                  <a:lnTo>
                    <a:pt x="1198" y="1287"/>
                  </a:lnTo>
                  <a:lnTo>
                    <a:pt x="1198" y="1254"/>
                  </a:lnTo>
                  <a:lnTo>
                    <a:pt x="1167" y="1254"/>
                  </a:lnTo>
                  <a:lnTo>
                    <a:pt x="1167" y="1287"/>
                  </a:lnTo>
                  <a:lnTo>
                    <a:pt x="1167" y="1287"/>
                  </a:lnTo>
                  <a:close/>
                  <a:moveTo>
                    <a:pt x="1167" y="1330"/>
                  </a:moveTo>
                  <a:lnTo>
                    <a:pt x="1198" y="1330"/>
                  </a:lnTo>
                  <a:lnTo>
                    <a:pt x="1198" y="1299"/>
                  </a:lnTo>
                  <a:lnTo>
                    <a:pt x="1167" y="1299"/>
                  </a:lnTo>
                  <a:lnTo>
                    <a:pt x="1167" y="1330"/>
                  </a:lnTo>
                  <a:lnTo>
                    <a:pt x="1167" y="1330"/>
                  </a:lnTo>
                  <a:close/>
                  <a:moveTo>
                    <a:pt x="1167" y="1375"/>
                  </a:moveTo>
                  <a:lnTo>
                    <a:pt x="1198" y="1375"/>
                  </a:lnTo>
                  <a:lnTo>
                    <a:pt x="1198" y="1346"/>
                  </a:lnTo>
                  <a:lnTo>
                    <a:pt x="1167" y="1346"/>
                  </a:lnTo>
                  <a:lnTo>
                    <a:pt x="1167" y="1375"/>
                  </a:lnTo>
                  <a:lnTo>
                    <a:pt x="1167" y="1375"/>
                  </a:lnTo>
                  <a:close/>
                  <a:moveTo>
                    <a:pt x="1167" y="1420"/>
                  </a:moveTo>
                  <a:lnTo>
                    <a:pt x="1198" y="1420"/>
                  </a:lnTo>
                  <a:lnTo>
                    <a:pt x="1198" y="1389"/>
                  </a:lnTo>
                  <a:lnTo>
                    <a:pt x="1167" y="1389"/>
                  </a:lnTo>
                  <a:lnTo>
                    <a:pt x="1167" y="1420"/>
                  </a:lnTo>
                  <a:lnTo>
                    <a:pt x="1167" y="1420"/>
                  </a:lnTo>
                  <a:close/>
                  <a:moveTo>
                    <a:pt x="1167" y="1465"/>
                  </a:moveTo>
                  <a:lnTo>
                    <a:pt x="1198" y="1465"/>
                  </a:lnTo>
                  <a:lnTo>
                    <a:pt x="1198" y="1434"/>
                  </a:lnTo>
                  <a:lnTo>
                    <a:pt x="1167" y="1434"/>
                  </a:lnTo>
                  <a:lnTo>
                    <a:pt x="1167" y="1465"/>
                  </a:lnTo>
                  <a:lnTo>
                    <a:pt x="1167" y="1465"/>
                  </a:lnTo>
                  <a:close/>
                  <a:moveTo>
                    <a:pt x="1167" y="1509"/>
                  </a:moveTo>
                  <a:lnTo>
                    <a:pt x="1198" y="1509"/>
                  </a:lnTo>
                  <a:lnTo>
                    <a:pt x="1198" y="1479"/>
                  </a:lnTo>
                  <a:lnTo>
                    <a:pt x="1167" y="1479"/>
                  </a:lnTo>
                  <a:lnTo>
                    <a:pt x="1167" y="1509"/>
                  </a:lnTo>
                  <a:lnTo>
                    <a:pt x="1167" y="1509"/>
                  </a:lnTo>
                  <a:close/>
                  <a:moveTo>
                    <a:pt x="1167" y="1557"/>
                  </a:moveTo>
                  <a:lnTo>
                    <a:pt x="1198" y="1557"/>
                  </a:lnTo>
                  <a:lnTo>
                    <a:pt x="1198" y="1524"/>
                  </a:lnTo>
                  <a:lnTo>
                    <a:pt x="1167" y="1524"/>
                  </a:lnTo>
                  <a:lnTo>
                    <a:pt x="1167" y="1557"/>
                  </a:lnTo>
                  <a:lnTo>
                    <a:pt x="1167" y="1557"/>
                  </a:lnTo>
                  <a:close/>
                  <a:moveTo>
                    <a:pt x="1167" y="1599"/>
                  </a:moveTo>
                  <a:lnTo>
                    <a:pt x="1198" y="1599"/>
                  </a:lnTo>
                  <a:lnTo>
                    <a:pt x="1198" y="1568"/>
                  </a:lnTo>
                  <a:lnTo>
                    <a:pt x="1167" y="1568"/>
                  </a:lnTo>
                  <a:lnTo>
                    <a:pt x="1167" y="1599"/>
                  </a:lnTo>
                  <a:lnTo>
                    <a:pt x="1167" y="1599"/>
                  </a:lnTo>
                  <a:close/>
                  <a:moveTo>
                    <a:pt x="1167" y="1644"/>
                  </a:moveTo>
                  <a:lnTo>
                    <a:pt x="1198" y="1644"/>
                  </a:lnTo>
                  <a:lnTo>
                    <a:pt x="1198" y="1611"/>
                  </a:lnTo>
                  <a:lnTo>
                    <a:pt x="1167" y="1611"/>
                  </a:lnTo>
                  <a:lnTo>
                    <a:pt x="1167" y="1644"/>
                  </a:lnTo>
                  <a:lnTo>
                    <a:pt x="1167" y="1644"/>
                  </a:lnTo>
                  <a:close/>
                  <a:moveTo>
                    <a:pt x="1167" y="1689"/>
                  </a:moveTo>
                  <a:lnTo>
                    <a:pt x="1198" y="1689"/>
                  </a:lnTo>
                  <a:lnTo>
                    <a:pt x="1198" y="1661"/>
                  </a:lnTo>
                  <a:lnTo>
                    <a:pt x="1167" y="1661"/>
                  </a:lnTo>
                  <a:lnTo>
                    <a:pt x="1167" y="1689"/>
                  </a:lnTo>
                  <a:lnTo>
                    <a:pt x="1167" y="1689"/>
                  </a:lnTo>
                  <a:close/>
                  <a:moveTo>
                    <a:pt x="1167" y="1734"/>
                  </a:moveTo>
                  <a:lnTo>
                    <a:pt x="1198" y="1734"/>
                  </a:lnTo>
                  <a:lnTo>
                    <a:pt x="1198" y="1703"/>
                  </a:lnTo>
                  <a:lnTo>
                    <a:pt x="1167" y="1703"/>
                  </a:lnTo>
                  <a:lnTo>
                    <a:pt x="1167" y="1734"/>
                  </a:lnTo>
                  <a:lnTo>
                    <a:pt x="1167" y="1734"/>
                  </a:lnTo>
                  <a:close/>
                  <a:moveTo>
                    <a:pt x="1167" y="1779"/>
                  </a:moveTo>
                  <a:lnTo>
                    <a:pt x="1198" y="1779"/>
                  </a:lnTo>
                  <a:lnTo>
                    <a:pt x="1198" y="1748"/>
                  </a:lnTo>
                  <a:lnTo>
                    <a:pt x="1167" y="1748"/>
                  </a:lnTo>
                  <a:lnTo>
                    <a:pt x="1167" y="1779"/>
                  </a:lnTo>
                  <a:lnTo>
                    <a:pt x="1167" y="1779"/>
                  </a:lnTo>
                  <a:close/>
                  <a:moveTo>
                    <a:pt x="1167" y="1821"/>
                  </a:moveTo>
                  <a:lnTo>
                    <a:pt x="1198" y="1821"/>
                  </a:lnTo>
                  <a:lnTo>
                    <a:pt x="1198" y="1793"/>
                  </a:lnTo>
                  <a:lnTo>
                    <a:pt x="1167" y="1793"/>
                  </a:lnTo>
                  <a:lnTo>
                    <a:pt x="1167" y="1821"/>
                  </a:lnTo>
                  <a:lnTo>
                    <a:pt x="1167" y="1821"/>
                  </a:lnTo>
                  <a:close/>
                  <a:moveTo>
                    <a:pt x="1167" y="1868"/>
                  </a:moveTo>
                  <a:lnTo>
                    <a:pt x="1198" y="1868"/>
                  </a:lnTo>
                  <a:lnTo>
                    <a:pt x="1198" y="1838"/>
                  </a:lnTo>
                  <a:lnTo>
                    <a:pt x="1167" y="1838"/>
                  </a:lnTo>
                  <a:lnTo>
                    <a:pt x="1167" y="1868"/>
                  </a:lnTo>
                  <a:lnTo>
                    <a:pt x="1167" y="1868"/>
                  </a:lnTo>
                  <a:close/>
                  <a:moveTo>
                    <a:pt x="1167" y="1913"/>
                  </a:moveTo>
                  <a:lnTo>
                    <a:pt x="1198" y="1913"/>
                  </a:lnTo>
                  <a:lnTo>
                    <a:pt x="1198" y="1880"/>
                  </a:lnTo>
                  <a:lnTo>
                    <a:pt x="1167" y="1880"/>
                  </a:lnTo>
                  <a:lnTo>
                    <a:pt x="1167" y="1913"/>
                  </a:lnTo>
                  <a:lnTo>
                    <a:pt x="1167" y="1913"/>
                  </a:lnTo>
                  <a:close/>
                  <a:moveTo>
                    <a:pt x="1167" y="1958"/>
                  </a:moveTo>
                  <a:lnTo>
                    <a:pt x="1198" y="1958"/>
                  </a:lnTo>
                  <a:lnTo>
                    <a:pt x="1198" y="1930"/>
                  </a:lnTo>
                  <a:lnTo>
                    <a:pt x="1167" y="1930"/>
                  </a:lnTo>
                  <a:lnTo>
                    <a:pt x="1167" y="1958"/>
                  </a:lnTo>
                  <a:lnTo>
                    <a:pt x="1167" y="1958"/>
                  </a:lnTo>
                  <a:close/>
                  <a:moveTo>
                    <a:pt x="1167" y="2003"/>
                  </a:moveTo>
                  <a:lnTo>
                    <a:pt x="1198" y="2003"/>
                  </a:lnTo>
                  <a:lnTo>
                    <a:pt x="1198" y="1972"/>
                  </a:lnTo>
                  <a:lnTo>
                    <a:pt x="1167" y="1972"/>
                  </a:lnTo>
                  <a:lnTo>
                    <a:pt x="1167" y="2003"/>
                  </a:lnTo>
                  <a:lnTo>
                    <a:pt x="1167" y="2003"/>
                  </a:lnTo>
                  <a:close/>
                  <a:moveTo>
                    <a:pt x="1167" y="2048"/>
                  </a:moveTo>
                  <a:lnTo>
                    <a:pt x="1198" y="2048"/>
                  </a:lnTo>
                  <a:lnTo>
                    <a:pt x="1198" y="2017"/>
                  </a:lnTo>
                  <a:lnTo>
                    <a:pt x="1167" y="2017"/>
                  </a:lnTo>
                  <a:lnTo>
                    <a:pt x="1167" y="2048"/>
                  </a:lnTo>
                  <a:lnTo>
                    <a:pt x="1167" y="2048"/>
                  </a:lnTo>
                  <a:close/>
                  <a:moveTo>
                    <a:pt x="1167" y="2091"/>
                  </a:moveTo>
                  <a:lnTo>
                    <a:pt x="1198" y="2091"/>
                  </a:lnTo>
                  <a:lnTo>
                    <a:pt x="1198" y="2062"/>
                  </a:lnTo>
                  <a:lnTo>
                    <a:pt x="1167" y="2062"/>
                  </a:lnTo>
                  <a:lnTo>
                    <a:pt x="1167" y="2091"/>
                  </a:lnTo>
                  <a:lnTo>
                    <a:pt x="1167" y="2091"/>
                  </a:lnTo>
                  <a:close/>
                  <a:moveTo>
                    <a:pt x="1167" y="2135"/>
                  </a:moveTo>
                  <a:lnTo>
                    <a:pt x="1198" y="2135"/>
                  </a:lnTo>
                  <a:lnTo>
                    <a:pt x="1198" y="2107"/>
                  </a:lnTo>
                  <a:lnTo>
                    <a:pt x="1167" y="2107"/>
                  </a:lnTo>
                  <a:lnTo>
                    <a:pt x="1167" y="2135"/>
                  </a:lnTo>
                  <a:lnTo>
                    <a:pt x="1167" y="2135"/>
                  </a:lnTo>
                  <a:close/>
                  <a:moveTo>
                    <a:pt x="1167" y="2183"/>
                  </a:moveTo>
                  <a:lnTo>
                    <a:pt x="1198" y="2183"/>
                  </a:lnTo>
                  <a:lnTo>
                    <a:pt x="1198" y="2152"/>
                  </a:lnTo>
                  <a:lnTo>
                    <a:pt x="1167" y="2152"/>
                  </a:lnTo>
                  <a:lnTo>
                    <a:pt x="1167" y="2183"/>
                  </a:lnTo>
                  <a:lnTo>
                    <a:pt x="1167" y="2183"/>
                  </a:lnTo>
                  <a:close/>
                  <a:moveTo>
                    <a:pt x="1167" y="2228"/>
                  </a:moveTo>
                  <a:lnTo>
                    <a:pt x="1198" y="2228"/>
                  </a:lnTo>
                  <a:lnTo>
                    <a:pt x="1198" y="2194"/>
                  </a:lnTo>
                  <a:lnTo>
                    <a:pt x="1167" y="2194"/>
                  </a:lnTo>
                  <a:lnTo>
                    <a:pt x="1167" y="2228"/>
                  </a:lnTo>
                  <a:lnTo>
                    <a:pt x="1167" y="2228"/>
                  </a:lnTo>
                  <a:close/>
                  <a:moveTo>
                    <a:pt x="1167" y="2272"/>
                  </a:moveTo>
                  <a:lnTo>
                    <a:pt x="1198" y="2272"/>
                  </a:lnTo>
                  <a:lnTo>
                    <a:pt x="1198" y="2242"/>
                  </a:lnTo>
                  <a:lnTo>
                    <a:pt x="1167" y="2242"/>
                  </a:lnTo>
                  <a:lnTo>
                    <a:pt x="1167" y="2272"/>
                  </a:lnTo>
                  <a:lnTo>
                    <a:pt x="1167" y="2272"/>
                  </a:lnTo>
                  <a:close/>
                  <a:moveTo>
                    <a:pt x="1167" y="2317"/>
                  </a:moveTo>
                  <a:lnTo>
                    <a:pt x="1198" y="2317"/>
                  </a:lnTo>
                  <a:lnTo>
                    <a:pt x="1198" y="2287"/>
                  </a:lnTo>
                  <a:lnTo>
                    <a:pt x="1167" y="2287"/>
                  </a:lnTo>
                  <a:lnTo>
                    <a:pt x="1167" y="2317"/>
                  </a:lnTo>
                  <a:lnTo>
                    <a:pt x="1167" y="2317"/>
                  </a:lnTo>
                  <a:close/>
                  <a:moveTo>
                    <a:pt x="1122" y="208"/>
                  </a:moveTo>
                  <a:lnTo>
                    <a:pt x="1153" y="208"/>
                  </a:lnTo>
                  <a:lnTo>
                    <a:pt x="1153" y="180"/>
                  </a:lnTo>
                  <a:lnTo>
                    <a:pt x="1122" y="180"/>
                  </a:lnTo>
                  <a:lnTo>
                    <a:pt x="1122" y="208"/>
                  </a:lnTo>
                  <a:lnTo>
                    <a:pt x="1122" y="208"/>
                  </a:lnTo>
                  <a:close/>
                  <a:moveTo>
                    <a:pt x="1122" y="120"/>
                  </a:moveTo>
                  <a:lnTo>
                    <a:pt x="1153" y="120"/>
                  </a:lnTo>
                  <a:lnTo>
                    <a:pt x="1153" y="87"/>
                  </a:lnTo>
                  <a:lnTo>
                    <a:pt x="1122" y="87"/>
                  </a:lnTo>
                  <a:lnTo>
                    <a:pt x="1122" y="120"/>
                  </a:lnTo>
                  <a:lnTo>
                    <a:pt x="1122" y="120"/>
                  </a:lnTo>
                  <a:close/>
                  <a:moveTo>
                    <a:pt x="1122" y="165"/>
                  </a:moveTo>
                  <a:lnTo>
                    <a:pt x="1153" y="165"/>
                  </a:lnTo>
                  <a:lnTo>
                    <a:pt x="1153" y="132"/>
                  </a:lnTo>
                  <a:lnTo>
                    <a:pt x="1122" y="132"/>
                  </a:lnTo>
                  <a:lnTo>
                    <a:pt x="1122" y="165"/>
                  </a:lnTo>
                  <a:lnTo>
                    <a:pt x="1122" y="165"/>
                  </a:lnTo>
                  <a:close/>
                  <a:moveTo>
                    <a:pt x="1122" y="253"/>
                  </a:moveTo>
                  <a:lnTo>
                    <a:pt x="1153" y="253"/>
                  </a:lnTo>
                  <a:lnTo>
                    <a:pt x="1153" y="224"/>
                  </a:lnTo>
                  <a:lnTo>
                    <a:pt x="1122" y="224"/>
                  </a:lnTo>
                  <a:lnTo>
                    <a:pt x="1122" y="253"/>
                  </a:lnTo>
                  <a:lnTo>
                    <a:pt x="1122" y="253"/>
                  </a:lnTo>
                  <a:close/>
                  <a:moveTo>
                    <a:pt x="1122" y="480"/>
                  </a:moveTo>
                  <a:lnTo>
                    <a:pt x="1153" y="480"/>
                  </a:lnTo>
                  <a:lnTo>
                    <a:pt x="1153" y="449"/>
                  </a:lnTo>
                  <a:lnTo>
                    <a:pt x="1122" y="449"/>
                  </a:lnTo>
                  <a:lnTo>
                    <a:pt x="1122" y="480"/>
                  </a:lnTo>
                  <a:lnTo>
                    <a:pt x="1122" y="480"/>
                  </a:lnTo>
                  <a:close/>
                  <a:moveTo>
                    <a:pt x="1122" y="435"/>
                  </a:moveTo>
                  <a:lnTo>
                    <a:pt x="1153" y="435"/>
                  </a:lnTo>
                  <a:lnTo>
                    <a:pt x="1153" y="402"/>
                  </a:lnTo>
                  <a:lnTo>
                    <a:pt x="1122" y="402"/>
                  </a:lnTo>
                  <a:lnTo>
                    <a:pt x="1122" y="435"/>
                  </a:lnTo>
                  <a:lnTo>
                    <a:pt x="1122" y="435"/>
                  </a:lnTo>
                  <a:close/>
                  <a:moveTo>
                    <a:pt x="1122" y="567"/>
                  </a:moveTo>
                  <a:lnTo>
                    <a:pt x="1153" y="567"/>
                  </a:lnTo>
                  <a:lnTo>
                    <a:pt x="1153" y="539"/>
                  </a:lnTo>
                  <a:lnTo>
                    <a:pt x="1122" y="539"/>
                  </a:lnTo>
                  <a:lnTo>
                    <a:pt x="1122" y="567"/>
                  </a:lnTo>
                  <a:lnTo>
                    <a:pt x="1122" y="567"/>
                  </a:lnTo>
                  <a:close/>
                  <a:moveTo>
                    <a:pt x="1122" y="522"/>
                  </a:moveTo>
                  <a:lnTo>
                    <a:pt x="1153" y="522"/>
                  </a:lnTo>
                  <a:lnTo>
                    <a:pt x="1153" y="494"/>
                  </a:lnTo>
                  <a:lnTo>
                    <a:pt x="1122" y="494"/>
                  </a:lnTo>
                  <a:lnTo>
                    <a:pt x="1122" y="522"/>
                  </a:lnTo>
                  <a:lnTo>
                    <a:pt x="1122" y="522"/>
                  </a:lnTo>
                  <a:close/>
                  <a:moveTo>
                    <a:pt x="1122" y="612"/>
                  </a:moveTo>
                  <a:lnTo>
                    <a:pt x="1153" y="612"/>
                  </a:lnTo>
                  <a:lnTo>
                    <a:pt x="1153" y="581"/>
                  </a:lnTo>
                  <a:lnTo>
                    <a:pt x="1122" y="581"/>
                  </a:lnTo>
                  <a:lnTo>
                    <a:pt x="1122" y="612"/>
                  </a:lnTo>
                  <a:lnTo>
                    <a:pt x="1122" y="612"/>
                  </a:lnTo>
                  <a:close/>
                  <a:moveTo>
                    <a:pt x="1122" y="1061"/>
                  </a:moveTo>
                  <a:lnTo>
                    <a:pt x="1153" y="1061"/>
                  </a:lnTo>
                  <a:lnTo>
                    <a:pt x="1153" y="1032"/>
                  </a:lnTo>
                  <a:lnTo>
                    <a:pt x="1122" y="1032"/>
                  </a:lnTo>
                  <a:lnTo>
                    <a:pt x="1122" y="1061"/>
                  </a:lnTo>
                  <a:lnTo>
                    <a:pt x="1122" y="1061"/>
                  </a:lnTo>
                  <a:close/>
                  <a:moveTo>
                    <a:pt x="1122" y="1195"/>
                  </a:moveTo>
                  <a:lnTo>
                    <a:pt x="1153" y="1195"/>
                  </a:lnTo>
                  <a:lnTo>
                    <a:pt x="1153" y="1165"/>
                  </a:lnTo>
                  <a:lnTo>
                    <a:pt x="1122" y="1165"/>
                  </a:lnTo>
                  <a:lnTo>
                    <a:pt x="1122" y="1195"/>
                  </a:lnTo>
                  <a:lnTo>
                    <a:pt x="1122" y="1195"/>
                  </a:lnTo>
                  <a:close/>
                  <a:moveTo>
                    <a:pt x="1122" y="1240"/>
                  </a:moveTo>
                  <a:lnTo>
                    <a:pt x="1153" y="1240"/>
                  </a:lnTo>
                  <a:lnTo>
                    <a:pt x="1153" y="1209"/>
                  </a:lnTo>
                  <a:lnTo>
                    <a:pt x="1122" y="1209"/>
                  </a:lnTo>
                  <a:lnTo>
                    <a:pt x="1122" y="1240"/>
                  </a:lnTo>
                  <a:lnTo>
                    <a:pt x="1122" y="1240"/>
                  </a:lnTo>
                  <a:close/>
                  <a:moveTo>
                    <a:pt x="1122" y="1287"/>
                  </a:moveTo>
                  <a:lnTo>
                    <a:pt x="1153" y="1287"/>
                  </a:lnTo>
                  <a:lnTo>
                    <a:pt x="1153" y="1254"/>
                  </a:lnTo>
                  <a:lnTo>
                    <a:pt x="1122" y="1254"/>
                  </a:lnTo>
                  <a:lnTo>
                    <a:pt x="1122" y="1287"/>
                  </a:lnTo>
                  <a:lnTo>
                    <a:pt x="1122" y="1287"/>
                  </a:lnTo>
                  <a:close/>
                  <a:moveTo>
                    <a:pt x="1122" y="1330"/>
                  </a:moveTo>
                  <a:lnTo>
                    <a:pt x="1153" y="1330"/>
                  </a:lnTo>
                  <a:lnTo>
                    <a:pt x="1153" y="1299"/>
                  </a:lnTo>
                  <a:lnTo>
                    <a:pt x="1122" y="1299"/>
                  </a:lnTo>
                  <a:lnTo>
                    <a:pt x="1122" y="1330"/>
                  </a:lnTo>
                  <a:lnTo>
                    <a:pt x="1122" y="1330"/>
                  </a:lnTo>
                  <a:close/>
                  <a:moveTo>
                    <a:pt x="1122" y="1375"/>
                  </a:moveTo>
                  <a:lnTo>
                    <a:pt x="1153" y="1375"/>
                  </a:lnTo>
                  <a:lnTo>
                    <a:pt x="1153" y="1346"/>
                  </a:lnTo>
                  <a:lnTo>
                    <a:pt x="1122" y="1346"/>
                  </a:lnTo>
                  <a:lnTo>
                    <a:pt x="1122" y="1375"/>
                  </a:lnTo>
                  <a:lnTo>
                    <a:pt x="1122" y="1375"/>
                  </a:lnTo>
                  <a:close/>
                  <a:moveTo>
                    <a:pt x="1122" y="1420"/>
                  </a:moveTo>
                  <a:lnTo>
                    <a:pt x="1153" y="1420"/>
                  </a:lnTo>
                  <a:lnTo>
                    <a:pt x="1153" y="1389"/>
                  </a:lnTo>
                  <a:lnTo>
                    <a:pt x="1122" y="1389"/>
                  </a:lnTo>
                  <a:lnTo>
                    <a:pt x="1122" y="1420"/>
                  </a:lnTo>
                  <a:lnTo>
                    <a:pt x="1122" y="1420"/>
                  </a:lnTo>
                  <a:close/>
                  <a:moveTo>
                    <a:pt x="1122" y="1465"/>
                  </a:moveTo>
                  <a:lnTo>
                    <a:pt x="1153" y="1465"/>
                  </a:lnTo>
                  <a:lnTo>
                    <a:pt x="1153" y="1434"/>
                  </a:lnTo>
                  <a:lnTo>
                    <a:pt x="1122" y="1434"/>
                  </a:lnTo>
                  <a:lnTo>
                    <a:pt x="1122" y="1465"/>
                  </a:lnTo>
                  <a:lnTo>
                    <a:pt x="1122" y="1465"/>
                  </a:lnTo>
                  <a:close/>
                  <a:moveTo>
                    <a:pt x="1122" y="1509"/>
                  </a:moveTo>
                  <a:lnTo>
                    <a:pt x="1153" y="1509"/>
                  </a:lnTo>
                  <a:lnTo>
                    <a:pt x="1153" y="1479"/>
                  </a:lnTo>
                  <a:lnTo>
                    <a:pt x="1122" y="1479"/>
                  </a:lnTo>
                  <a:lnTo>
                    <a:pt x="1122" y="1509"/>
                  </a:lnTo>
                  <a:lnTo>
                    <a:pt x="1122" y="1509"/>
                  </a:lnTo>
                  <a:close/>
                  <a:moveTo>
                    <a:pt x="1122" y="1557"/>
                  </a:moveTo>
                  <a:lnTo>
                    <a:pt x="1153" y="1557"/>
                  </a:lnTo>
                  <a:lnTo>
                    <a:pt x="1153" y="1524"/>
                  </a:lnTo>
                  <a:lnTo>
                    <a:pt x="1122" y="1524"/>
                  </a:lnTo>
                  <a:lnTo>
                    <a:pt x="1122" y="1557"/>
                  </a:lnTo>
                  <a:lnTo>
                    <a:pt x="1122" y="1557"/>
                  </a:lnTo>
                  <a:close/>
                  <a:moveTo>
                    <a:pt x="1122" y="1599"/>
                  </a:moveTo>
                  <a:lnTo>
                    <a:pt x="1153" y="1599"/>
                  </a:lnTo>
                  <a:lnTo>
                    <a:pt x="1153" y="1568"/>
                  </a:lnTo>
                  <a:lnTo>
                    <a:pt x="1122" y="1568"/>
                  </a:lnTo>
                  <a:lnTo>
                    <a:pt x="1122" y="1599"/>
                  </a:lnTo>
                  <a:lnTo>
                    <a:pt x="1122" y="1599"/>
                  </a:lnTo>
                  <a:close/>
                  <a:moveTo>
                    <a:pt x="1122" y="1644"/>
                  </a:moveTo>
                  <a:lnTo>
                    <a:pt x="1153" y="1644"/>
                  </a:lnTo>
                  <a:lnTo>
                    <a:pt x="1153" y="1611"/>
                  </a:lnTo>
                  <a:lnTo>
                    <a:pt x="1122" y="1611"/>
                  </a:lnTo>
                  <a:lnTo>
                    <a:pt x="1122" y="1644"/>
                  </a:lnTo>
                  <a:lnTo>
                    <a:pt x="1122" y="1644"/>
                  </a:lnTo>
                  <a:close/>
                  <a:moveTo>
                    <a:pt x="1122" y="1689"/>
                  </a:moveTo>
                  <a:lnTo>
                    <a:pt x="1153" y="1689"/>
                  </a:lnTo>
                  <a:lnTo>
                    <a:pt x="1153" y="1661"/>
                  </a:lnTo>
                  <a:lnTo>
                    <a:pt x="1122" y="1661"/>
                  </a:lnTo>
                  <a:lnTo>
                    <a:pt x="1122" y="1689"/>
                  </a:lnTo>
                  <a:lnTo>
                    <a:pt x="1122" y="1689"/>
                  </a:lnTo>
                  <a:close/>
                  <a:moveTo>
                    <a:pt x="1122" y="1734"/>
                  </a:moveTo>
                  <a:lnTo>
                    <a:pt x="1153" y="1734"/>
                  </a:lnTo>
                  <a:lnTo>
                    <a:pt x="1153" y="1703"/>
                  </a:lnTo>
                  <a:lnTo>
                    <a:pt x="1122" y="1703"/>
                  </a:lnTo>
                  <a:lnTo>
                    <a:pt x="1122" y="1734"/>
                  </a:lnTo>
                  <a:lnTo>
                    <a:pt x="1122" y="1734"/>
                  </a:lnTo>
                  <a:close/>
                  <a:moveTo>
                    <a:pt x="1122" y="1779"/>
                  </a:moveTo>
                  <a:lnTo>
                    <a:pt x="1153" y="1779"/>
                  </a:lnTo>
                  <a:lnTo>
                    <a:pt x="1153" y="1748"/>
                  </a:lnTo>
                  <a:lnTo>
                    <a:pt x="1122" y="1748"/>
                  </a:lnTo>
                  <a:lnTo>
                    <a:pt x="1122" y="1779"/>
                  </a:lnTo>
                  <a:lnTo>
                    <a:pt x="1122" y="1779"/>
                  </a:lnTo>
                  <a:close/>
                  <a:moveTo>
                    <a:pt x="1122" y="1821"/>
                  </a:moveTo>
                  <a:lnTo>
                    <a:pt x="1153" y="1821"/>
                  </a:lnTo>
                  <a:lnTo>
                    <a:pt x="1153" y="1793"/>
                  </a:lnTo>
                  <a:lnTo>
                    <a:pt x="1122" y="1793"/>
                  </a:lnTo>
                  <a:lnTo>
                    <a:pt x="1122" y="1821"/>
                  </a:lnTo>
                  <a:lnTo>
                    <a:pt x="1122" y="1821"/>
                  </a:lnTo>
                  <a:close/>
                  <a:moveTo>
                    <a:pt x="1122" y="1868"/>
                  </a:moveTo>
                  <a:lnTo>
                    <a:pt x="1153" y="1868"/>
                  </a:lnTo>
                  <a:lnTo>
                    <a:pt x="1153" y="1838"/>
                  </a:lnTo>
                  <a:lnTo>
                    <a:pt x="1122" y="1838"/>
                  </a:lnTo>
                  <a:lnTo>
                    <a:pt x="1122" y="1868"/>
                  </a:lnTo>
                  <a:lnTo>
                    <a:pt x="1122" y="1868"/>
                  </a:lnTo>
                  <a:close/>
                  <a:moveTo>
                    <a:pt x="1122" y="1913"/>
                  </a:moveTo>
                  <a:lnTo>
                    <a:pt x="1153" y="1913"/>
                  </a:lnTo>
                  <a:lnTo>
                    <a:pt x="1153" y="1880"/>
                  </a:lnTo>
                  <a:lnTo>
                    <a:pt x="1122" y="1880"/>
                  </a:lnTo>
                  <a:lnTo>
                    <a:pt x="1122" y="1913"/>
                  </a:lnTo>
                  <a:lnTo>
                    <a:pt x="1122" y="1913"/>
                  </a:lnTo>
                  <a:close/>
                  <a:moveTo>
                    <a:pt x="1122" y="1958"/>
                  </a:moveTo>
                  <a:lnTo>
                    <a:pt x="1153" y="1958"/>
                  </a:lnTo>
                  <a:lnTo>
                    <a:pt x="1153" y="1930"/>
                  </a:lnTo>
                  <a:lnTo>
                    <a:pt x="1122" y="1930"/>
                  </a:lnTo>
                  <a:lnTo>
                    <a:pt x="1122" y="1958"/>
                  </a:lnTo>
                  <a:lnTo>
                    <a:pt x="1122" y="1958"/>
                  </a:lnTo>
                  <a:close/>
                  <a:moveTo>
                    <a:pt x="1122" y="2003"/>
                  </a:moveTo>
                  <a:lnTo>
                    <a:pt x="1153" y="2003"/>
                  </a:lnTo>
                  <a:lnTo>
                    <a:pt x="1153" y="1972"/>
                  </a:lnTo>
                  <a:lnTo>
                    <a:pt x="1122" y="1972"/>
                  </a:lnTo>
                  <a:lnTo>
                    <a:pt x="1122" y="2003"/>
                  </a:lnTo>
                  <a:lnTo>
                    <a:pt x="1122" y="2003"/>
                  </a:lnTo>
                  <a:close/>
                  <a:moveTo>
                    <a:pt x="1122" y="2048"/>
                  </a:moveTo>
                  <a:lnTo>
                    <a:pt x="1153" y="2048"/>
                  </a:lnTo>
                  <a:lnTo>
                    <a:pt x="1153" y="2017"/>
                  </a:lnTo>
                  <a:lnTo>
                    <a:pt x="1122" y="2017"/>
                  </a:lnTo>
                  <a:lnTo>
                    <a:pt x="1122" y="2048"/>
                  </a:lnTo>
                  <a:lnTo>
                    <a:pt x="1122" y="2048"/>
                  </a:lnTo>
                  <a:close/>
                  <a:moveTo>
                    <a:pt x="1122" y="2091"/>
                  </a:moveTo>
                  <a:lnTo>
                    <a:pt x="1153" y="2091"/>
                  </a:lnTo>
                  <a:lnTo>
                    <a:pt x="1153" y="2062"/>
                  </a:lnTo>
                  <a:lnTo>
                    <a:pt x="1122" y="2062"/>
                  </a:lnTo>
                  <a:lnTo>
                    <a:pt x="1122" y="2091"/>
                  </a:lnTo>
                  <a:lnTo>
                    <a:pt x="1122" y="2091"/>
                  </a:lnTo>
                  <a:close/>
                  <a:moveTo>
                    <a:pt x="1122" y="2135"/>
                  </a:moveTo>
                  <a:lnTo>
                    <a:pt x="1153" y="2135"/>
                  </a:lnTo>
                  <a:lnTo>
                    <a:pt x="1153" y="2107"/>
                  </a:lnTo>
                  <a:lnTo>
                    <a:pt x="1122" y="2107"/>
                  </a:lnTo>
                  <a:lnTo>
                    <a:pt x="1122" y="2135"/>
                  </a:lnTo>
                  <a:lnTo>
                    <a:pt x="1122" y="2135"/>
                  </a:lnTo>
                  <a:close/>
                  <a:moveTo>
                    <a:pt x="1122" y="2183"/>
                  </a:moveTo>
                  <a:lnTo>
                    <a:pt x="1153" y="2183"/>
                  </a:lnTo>
                  <a:lnTo>
                    <a:pt x="1153" y="2152"/>
                  </a:lnTo>
                  <a:lnTo>
                    <a:pt x="1122" y="2152"/>
                  </a:lnTo>
                  <a:lnTo>
                    <a:pt x="1122" y="2183"/>
                  </a:lnTo>
                  <a:lnTo>
                    <a:pt x="1122" y="2183"/>
                  </a:lnTo>
                  <a:close/>
                  <a:moveTo>
                    <a:pt x="1122" y="2228"/>
                  </a:moveTo>
                  <a:lnTo>
                    <a:pt x="1153" y="2228"/>
                  </a:lnTo>
                  <a:lnTo>
                    <a:pt x="1153" y="2194"/>
                  </a:lnTo>
                  <a:lnTo>
                    <a:pt x="1122" y="2194"/>
                  </a:lnTo>
                  <a:lnTo>
                    <a:pt x="1122" y="2228"/>
                  </a:lnTo>
                  <a:lnTo>
                    <a:pt x="1122" y="2228"/>
                  </a:lnTo>
                  <a:close/>
                  <a:moveTo>
                    <a:pt x="1122" y="2272"/>
                  </a:moveTo>
                  <a:lnTo>
                    <a:pt x="1153" y="2272"/>
                  </a:lnTo>
                  <a:lnTo>
                    <a:pt x="1153" y="2242"/>
                  </a:lnTo>
                  <a:lnTo>
                    <a:pt x="1122" y="2242"/>
                  </a:lnTo>
                  <a:lnTo>
                    <a:pt x="1122" y="2272"/>
                  </a:lnTo>
                  <a:lnTo>
                    <a:pt x="1122" y="2272"/>
                  </a:lnTo>
                  <a:close/>
                  <a:moveTo>
                    <a:pt x="1079" y="208"/>
                  </a:moveTo>
                  <a:lnTo>
                    <a:pt x="1108" y="208"/>
                  </a:lnTo>
                  <a:lnTo>
                    <a:pt x="1108" y="180"/>
                  </a:lnTo>
                  <a:lnTo>
                    <a:pt x="1079" y="180"/>
                  </a:lnTo>
                  <a:lnTo>
                    <a:pt x="1079" y="208"/>
                  </a:lnTo>
                  <a:lnTo>
                    <a:pt x="1079" y="208"/>
                  </a:lnTo>
                  <a:close/>
                  <a:moveTo>
                    <a:pt x="1079" y="120"/>
                  </a:moveTo>
                  <a:lnTo>
                    <a:pt x="1108" y="120"/>
                  </a:lnTo>
                  <a:lnTo>
                    <a:pt x="1108" y="87"/>
                  </a:lnTo>
                  <a:lnTo>
                    <a:pt x="1079" y="87"/>
                  </a:lnTo>
                  <a:lnTo>
                    <a:pt x="1079" y="120"/>
                  </a:lnTo>
                  <a:lnTo>
                    <a:pt x="1079" y="120"/>
                  </a:lnTo>
                  <a:close/>
                  <a:moveTo>
                    <a:pt x="1079" y="165"/>
                  </a:moveTo>
                  <a:lnTo>
                    <a:pt x="1108" y="165"/>
                  </a:lnTo>
                  <a:lnTo>
                    <a:pt x="1108" y="132"/>
                  </a:lnTo>
                  <a:lnTo>
                    <a:pt x="1079" y="132"/>
                  </a:lnTo>
                  <a:lnTo>
                    <a:pt x="1079" y="165"/>
                  </a:lnTo>
                  <a:lnTo>
                    <a:pt x="1079" y="165"/>
                  </a:lnTo>
                  <a:close/>
                  <a:moveTo>
                    <a:pt x="1079" y="253"/>
                  </a:moveTo>
                  <a:lnTo>
                    <a:pt x="1108" y="253"/>
                  </a:lnTo>
                  <a:lnTo>
                    <a:pt x="1108" y="224"/>
                  </a:lnTo>
                  <a:lnTo>
                    <a:pt x="1079" y="224"/>
                  </a:lnTo>
                  <a:lnTo>
                    <a:pt x="1079" y="253"/>
                  </a:lnTo>
                  <a:lnTo>
                    <a:pt x="1079" y="253"/>
                  </a:lnTo>
                  <a:close/>
                  <a:moveTo>
                    <a:pt x="1079" y="480"/>
                  </a:moveTo>
                  <a:lnTo>
                    <a:pt x="1108" y="480"/>
                  </a:lnTo>
                  <a:lnTo>
                    <a:pt x="1108" y="449"/>
                  </a:lnTo>
                  <a:lnTo>
                    <a:pt x="1079" y="449"/>
                  </a:lnTo>
                  <a:lnTo>
                    <a:pt x="1079" y="480"/>
                  </a:lnTo>
                  <a:lnTo>
                    <a:pt x="1079" y="480"/>
                  </a:lnTo>
                  <a:close/>
                  <a:moveTo>
                    <a:pt x="1079" y="567"/>
                  </a:moveTo>
                  <a:lnTo>
                    <a:pt x="1108" y="567"/>
                  </a:lnTo>
                  <a:lnTo>
                    <a:pt x="1108" y="539"/>
                  </a:lnTo>
                  <a:lnTo>
                    <a:pt x="1079" y="539"/>
                  </a:lnTo>
                  <a:lnTo>
                    <a:pt x="1079" y="567"/>
                  </a:lnTo>
                  <a:lnTo>
                    <a:pt x="1079" y="567"/>
                  </a:lnTo>
                  <a:close/>
                  <a:moveTo>
                    <a:pt x="1079" y="522"/>
                  </a:moveTo>
                  <a:lnTo>
                    <a:pt x="1108" y="522"/>
                  </a:lnTo>
                  <a:lnTo>
                    <a:pt x="1108" y="494"/>
                  </a:lnTo>
                  <a:lnTo>
                    <a:pt x="1079" y="494"/>
                  </a:lnTo>
                  <a:lnTo>
                    <a:pt x="1079" y="522"/>
                  </a:lnTo>
                  <a:lnTo>
                    <a:pt x="1079" y="522"/>
                  </a:lnTo>
                  <a:close/>
                  <a:moveTo>
                    <a:pt x="1079" y="659"/>
                  </a:moveTo>
                  <a:lnTo>
                    <a:pt x="1108" y="659"/>
                  </a:lnTo>
                  <a:lnTo>
                    <a:pt x="1108" y="626"/>
                  </a:lnTo>
                  <a:lnTo>
                    <a:pt x="1079" y="626"/>
                  </a:lnTo>
                  <a:lnTo>
                    <a:pt x="1079" y="659"/>
                  </a:lnTo>
                  <a:lnTo>
                    <a:pt x="1079" y="659"/>
                  </a:lnTo>
                  <a:close/>
                  <a:moveTo>
                    <a:pt x="1079" y="612"/>
                  </a:moveTo>
                  <a:lnTo>
                    <a:pt x="1108" y="612"/>
                  </a:lnTo>
                  <a:lnTo>
                    <a:pt x="1108" y="581"/>
                  </a:lnTo>
                  <a:lnTo>
                    <a:pt x="1079" y="581"/>
                  </a:lnTo>
                  <a:lnTo>
                    <a:pt x="1079" y="612"/>
                  </a:lnTo>
                  <a:lnTo>
                    <a:pt x="1079" y="612"/>
                  </a:lnTo>
                  <a:close/>
                  <a:moveTo>
                    <a:pt x="1079" y="1061"/>
                  </a:moveTo>
                  <a:lnTo>
                    <a:pt x="1108" y="1061"/>
                  </a:lnTo>
                  <a:lnTo>
                    <a:pt x="1108" y="1032"/>
                  </a:lnTo>
                  <a:lnTo>
                    <a:pt x="1079" y="1032"/>
                  </a:lnTo>
                  <a:lnTo>
                    <a:pt x="1079" y="1061"/>
                  </a:lnTo>
                  <a:lnTo>
                    <a:pt x="1079" y="1061"/>
                  </a:lnTo>
                  <a:close/>
                  <a:moveTo>
                    <a:pt x="1079" y="1195"/>
                  </a:moveTo>
                  <a:lnTo>
                    <a:pt x="1108" y="1195"/>
                  </a:lnTo>
                  <a:lnTo>
                    <a:pt x="1108" y="1165"/>
                  </a:lnTo>
                  <a:lnTo>
                    <a:pt x="1079" y="1165"/>
                  </a:lnTo>
                  <a:lnTo>
                    <a:pt x="1079" y="1195"/>
                  </a:lnTo>
                  <a:lnTo>
                    <a:pt x="1079" y="1195"/>
                  </a:lnTo>
                  <a:close/>
                  <a:moveTo>
                    <a:pt x="1079" y="1240"/>
                  </a:moveTo>
                  <a:lnTo>
                    <a:pt x="1108" y="1240"/>
                  </a:lnTo>
                  <a:lnTo>
                    <a:pt x="1108" y="1209"/>
                  </a:lnTo>
                  <a:lnTo>
                    <a:pt x="1079" y="1209"/>
                  </a:lnTo>
                  <a:lnTo>
                    <a:pt x="1079" y="1240"/>
                  </a:lnTo>
                  <a:lnTo>
                    <a:pt x="1079" y="1240"/>
                  </a:lnTo>
                  <a:close/>
                  <a:moveTo>
                    <a:pt x="1079" y="1287"/>
                  </a:moveTo>
                  <a:lnTo>
                    <a:pt x="1108" y="1287"/>
                  </a:lnTo>
                  <a:lnTo>
                    <a:pt x="1108" y="1254"/>
                  </a:lnTo>
                  <a:lnTo>
                    <a:pt x="1079" y="1254"/>
                  </a:lnTo>
                  <a:lnTo>
                    <a:pt x="1079" y="1287"/>
                  </a:lnTo>
                  <a:lnTo>
                    <a:pt x="1079" y="1287"/>
                  </a:lnTo>
                  <a:close/>
                  <a:moveTo>
                    <a:pt x="1079" y="1330"/>
                  </a:moveTo>
                  <a:lnTo>
                    <a:pt x="1108" y="1330"/>
                  </a:lnTo>
                  <a:lnTo>
                    <a:pt x="1108" y="1299"/>
                  </a:lnTo>
                  <a:lnTo>
                    <a:pt x="1079" y="1299"/>
                  </a:lnTo>
                  <a:lnTo>
                    <a:pt x="1079" y="1330"/>
                  </a:lnTo>
                  <a:lnTo>
                    <a:pt x="1079" y="1330"/>
                  </a:lnTo>
                  <a:close/>
                  <a:moveTo>
                    <a:pt x="1079" y="1375"/>
                  </a:moveTo>
                  <a:lnTo>
                    <a:pt x="1108" y="1375"/>
                  </a:lnTo>
                  <a:lnTo>
                    <a:pt x="1108" y="1346"/>
                  </a:lnTo>
                  <a:lnTo>
                    <a:pt x="1079" y="1346"/>
                  </a:lnTo>
                  <a:lnTo>
                    <a:pt x="1079" y="1375"/>
                  </a:lnTo>
                  <a:lnTo>
                    <a:pt x="1079" y="1375"/>
                  </a:lnTo>
                  <a:close/>
                  <a:moveTo>
                    <a:pt x="1079" y="1420"/>
                  </a:moveTo>
                  <a:lnTo>
                    <a:pt x="1108" y="1420"/>
                  </a:lnTo>
                  <a:lnTo>
                    <a:pt x="1108" y="1389"/>
                  </a:lnTo>
                  <a:lnTo>
                    <a:pt x="1079" y="1389"/>
                  </a:lnTo>
                  <a:lnTo>
                    <a:pt x="1079" y="1420"/>
                  </a:lnTo>
                  <a:lnTo>
                    <a:pt x="1079" y="1420"/>
                  </a:lnTo>
                  <a:close/>
                  <a:moveTo>
                    <a:pt x="1079" y="1465"/>
                  </a:moveTo>
                  <a:lnTo>
                    <a:pt x="1108" y="1465"/>
                  </a:lnTo>
                  <a:lnTo>
                    <a:pt x="1108" y="1434"/>
                  </a:lnTo>
                  <a:lnTo>
                    <a:pt x="1079" y="1434"/>
                  </a:lnTo>
                  <a:lnTo>
                    <a:pt x="1079" y="1465"/>
                  </a:lnTo>
                  <a:lnTo>
                    <a:pt x="1079" y="1465"/>
                  </a:lnTo>
                  <a:close/>
                  <a:moveTo>
                    <a:pt x="1079" y="1509"/>
                  </a:moveTo>
                  <a:lnTo>
                    <a:pt x="1108" y="1509"/>
                  </a:lnTo>
                  <a:lnTo>
                    <a:pt x="1108" y="1479"/>
                  </a:lnTo>
                  <a:lnTo>
                    <a:pt x="1079" y="1479"/>
                  </a:lnTo>
                  <a:lnTo>
                    <a:pt x="1079" y="1509"/>
                  </a:lnTo>
                  <a:lnTo>
                    <a:pt x="1079" y="1509"/>
                  </a:lnTo>
                  <a:close/>
                  <a:moveTo>
                    <a:pt x="1079" y="1557"/>
                  </a:moveTo>
                  <a:lnTo>
                    <a:pt x="1108" y="1557"/>
                  </a:lnTo>
                  <a:lnTo>
                    <a:pt x="1108" y="1524"/>
                  </a:lnTo>
                  <a:lnTo>
                    <a:pt x="1079" y="1524"/>
                  </a:lnTo>
                  <a:lnTo>
                    <a:pt x="1079" y="1557"/>
                  </a:lnTo>
                  <a:lnTo>
                    <a:pt x="1079" y="1557"/>
                  </a:lnTo>
                  <a:close/>
                  <a:moveTo>
                    <a:pt x="1079" y="1599"/>
                  </a:moveTo>
                  <a:lnTo>
                    <a:pt x="1108" y="1599"/>
                  </a:lnTo>
                  <a:lnTo>
                    <a:pt x="1108" y="1568"/>
                  </a:lnTo>
                  <a:lnTo>
                    <a:pt x="1079" y="1568"/>
                  </a:lnTo>
                  <a:lnTo>
                    <a:pt x="1079" y="1599"/>
                  </a:lnTo>
                  <a:lnTo>
                    <a:pt x="1079" y="1599"/>
                  </a:lnTo>
                  <a:close/>
                  <a:moveTo>
                    <a:pt x="1079" y="1644"/>
                  </a:moveTo>
                  <a:lnTo>
                    <a:pt x="1108" y="1644"/>
                  </a:lnTo>
                  <a:lnTo>
                    <a:pt x="1108" y="1611"/>
                  </a:lnTo>
                  <a:lnTo>
                    <a:pt x="1079" y="1611"/>
                  </a:lnTo>
                  <a:lnTo>
                    <a:pt x="1079" y="1644"/>
                  </a:lnTo>
                  <a:lnTo>
                    <a:pt x="1079" y="1644"/>
                  </a:lnTo>
                  <a:close/>
                  <a:moveTo>
                    <a:pt x="1079" y="1689"/>
                  </a:moveTo>
                  <a:lnTo>
                    <a:pt x="1108" y="1689"/>
                  </a:lnTo>
                  <a:lnTo>
                    <a:pt x="1108" y="1661"/>
                  </a:lnTo>
                  <a:lnTo>
                    <a:pt x="1079" y="1661"/>
                  </a:lnTo>
                  <a:lnTo>
                    <a:pt x="1079" y="1689"/>
                  </a:lnTo>
                  <a:lnTo>
                    <a:pt x="1079" y="1689"/>
                  </a:lnTo>
                  <a:close/>
                  <a:moveTo>
                    <a:pt x="1079" y="1734"/>
                  </a:moveTo>
                  <a:lnTo>
                    <a:pt x="1108" y="1734"/>
                  </a:lnTo>
                  <a:lnTo>
                    <a:pt x="1108" y="1703"/>
                  </a:lnTo>
                  <a:lnTo>
                    <a:pt x="1079" y="1703"/>
                  </a:lnTo>
                  <a:lnTo>
                    <a:pt x="1079" y="1734"/>
                  </a:lnTo>
                  <a:lnTo>
                    <a:pt x="1079" y="1734"/>
                  </a:lnTo>
                  <a:close/>
                  <a:moveTo>
                    <a:pt x="1079" y="1779"/>
                  </a:moveTo>
                  <a:lnTo>
                    <a:pt x="1108" y="1779"/>
                  </a:lnTo>
                  <a:lnTo>
                    <a:pt x="1108" y="1748"/>
                  </a:lnTo>
                  <a:lnTo>
                    <a:pt x="1079" y="1748"/>
                  </a:lnTo>
                  <a:lnTo>
                    <a:pt x="1079" y="1779"/>
                  </a:lnTo>
                  <a:lnTo>
                    <a:pt x="1079" y="1779"/>
                  </a:lnTo>
                  <a:close/>
                  <a:moveTo>
                    <a:pt x="1079" y="1821"/>
                  </a:moveTo>
                  <a:lnTo>
                    <a:pt x="1108" y="1821"/>
                  </a:lnTo>
                  <a:lnTo>
                    <a:pt x="1108" y="1793"/>
                  </a:lnTo>
                  <a:lnTo>
                    <a:pt x="1079" y="1793"/>
                  </a:lnTo>
                  <a:lnTo>
                    <a:pt x="1079" y="1821"/>
                  </a:lnTo>
                  <a:lnTo>
                    <a:pt x="1079" y="1821"/>
                  </a:lnTo>
                  <a:close/>
                  <a:moveTo>
                    <a:pt x="1079" y="1868"/>
                  </a:moveTo>
                  <a:lnTo>
                    <a:pt x="1108" y="1868"/>
                  </a:lnTo>
                  <a:lnTo>
                    <a:pt x="1108" y="1838"/>
                  </a:lnTo>
                  <a:lnTo>
                    <a:pt x="1079" y="1838"/>
                  </a:lnTo>
                  <a:lnTo>
                    <a:pt x="1079" y="1868"/>
                  </a:lnTo>
                  <a:lnTo>
                    <a:pt x="1079" y="1868"/>
                  </a:lnTo>
                  <a:close/>
                  <a:moveTo>
                    <a:pt x="1079" y="1913"/>
                  </a:moveTo>
                  <a:lnTo>
                    <a:pt x="1108" y="1913"/>
                  </a:lnTo>
                  <a:lnTo>
                    <a:pt x="1108" y="1880"/>
                  </a:lnTo>
                  <a:lnTo>
                    <a:pt x="1079" y="1880"/>
                  </a:lnTo>
                  <a:lnTo>
                    <a:pt x="1079" y="1913"/>
                  </a:lnTo>
                  <a:lnTo>
                    <a:pt x="1079" y="1913"/>
                  </a:lnTo>
                  <a:close/>
                  <a:moveTo>
                    <a:pt x="1079" y="1958"/>
                  </a:moveTo>
                  <a:lnTo>
                    <a:pt x="1108" y="1958"/>
                  </a:lnTo>
                  <a:lnTo>
                    <a:pt x="1108" y="1930"/>
                  </a:lnTo>
                  <a:lnTo>
                    <a:pt x="1079" y="1930"/>
                  </a:lnTo>
                  <a:lnTo>
                    <a:pt x="1079" y="1958"/>
                  </a:lnTo>
                  <a:lnTo>
                    <a:pt x="1079" y="1958"/>
                  </a:lnTo>
                  <a:close/>
                  <a:moveTo>
                    <a:pt x="1079" y="2003"/>
                  </a:moveTo>
                  <a:lnTo>
                    <a:pt x="1108" y="2003"/>
                  </a:lnTo>
                  <a:lnTo>
                    <a:pt x="1108" y="1972"/>
                  </a:lnTo>
                  <a:lnTo>
                    <a:pt x="1079" y="1972"/>
                  </a:lnTo>
                  <a:lnTo>
                    <a:pt x="1079" y="2003"/>
                  </a:lnTo>
                  <a:lnTo>
                    <a:pt x="1079" y="2003"/>
                  </a:lnTo>
                  <a:close/>
                  <a:moveTo>
                    <a:pt x="1079" y="2048"/>
                  </a:moveTo>
                  <a:lnTo>
                    <a:pt x="1108" y="2048"/>
                  </a:lnTo>
                  <a:lnTo>
                    <a:pt x="1108" y="2017"/>
                  </a:lnTo>
                  <a:lnTo>
                    <a:pt x="1079" y="2017"/>
                  </a:lnTo>
                  <a:lnTo>
                    <a:pt x="1079" y="2048"/>
                  </a:lnTo>
                  <a:lnTo>
                    <a:pt x="1079" y="2048"/>
                  </a:lnTo>
                  <a:close/>
                  <a:moveTo>
                    <a:pt x="1079" y="2091"/>
                  </a:moveTo>
                  <a:lnTo>
                    <a:pt x="1108" y="2091"/>
                  </a:lnTo>
                  <a:lnTo>
                    <a:pt x="1108" y="2062"/>
                  </a:lnTo>
                  <a:lnTo>
                    <a:pt x="1079" y="2062"/>
                  </a:lnTo>
                  <a:lnTo>
                    <a:pt x="1079" y="2091"/>
                  </a:lnTo>
                  <a:lnTo>
                    <a:pt x="1079" y="2091"/>
                  </a:lnTo>
                  <a:close/>
                  <a:moveTo>
                    <a:pt x="1079" y="2135"/>
                  </a:moveTo>
                  <a:lnTo>
                    <a:pt x="1108" y="2135"/>
                  </a:lnTo>
                  <a:lnTo>
                    <a:pt x="1108" y="2107"/>
                  </a:lnTo>
                  <a:lnTo>
                    <a:pt x="1079" y="2107"/>
                  </a:lnTo>
                  <a:lnTo>
                    <a:pt x="1079" y="2135"/>
                  </a:lnTo>
                  <a:lnTo>
                    <a:pt x="1079" y="2135"/>
                  </a:lnTo>
                  <a:close/>
                  <a:moveTo>
                    <a:pt x="1032" y="208"/>
                  </a:moveTo>
                  <a:lnTo>
                    <a:pt x="1063" y="208"/>
                  </a:lnTo>
                  <a:lnTo>
                    <a:pt x="1063" y="180"/>
                  </a:lnTo>
                  <a:lnTo>
                    <a:pt x="1032" y="180"/>
                  </a:lnTo>
                  <a:lnTo>
                    <a:pt x="1032" y="208"/>
                  </a:lnTo>
                  <a:lnTo>
                    <a:pt x="1032" y="208"/>
                  </a:lnTo>
                  <a:close/>
                  <a:moveTo>
                    <a:pt x="1032" y="253"/>
                  </a:moveTo>
                  <a:lnTo>
                    <a:pt x="1063" y="253"/>
                  </a:lnTo>
                  <a:lnTo>
                    <a:pt x="1063" y="224"/>
                  </a:lnTo>
                  <a:lnTo>
                    <a:pt x="1032" y="224"/>
                  </a:lnTo>
                  <a:lnTo>
                    <a:pt x="1032" y="253"/>
                  </a:lnTo>
                  <a:lnTo>
                    <a:pt x="1032" y="253"/>
                  </a:lnTo>
                  <a:close/>
                  <a:moveTo>
                    <a:pt x="1032" y="480"/>
                  </a:moveTo>
                  <a:lnTo>
                    <a:pt x="1063" y="480"/>
                  </a:lnTo>
                  <a:lnTo>
                    <a:pt x="1063" y="449"/>
                  </a:lnTo>
                  <a:lnTo>
                    <a:pt x="1032" y="449"/>
                  </a:lnTo>
                  <a:lnTo>
                    <a:pt x="1032" y="480"/>
                  </a:lnTo>
                  <a:lnTo>
                    <a:pt x="1032" y="480"/>
                  </a:lnTo>
                  <a:close/>
                  <a:moveTo>
                    <a:pt x="1032" y="435"/>
                  </a:moveTo>
                  <a:lnTo>
                    <a:pt x="1063" y="435"/>
                  </a:lnTo>
                  <a:lnTo>
                    <a:pt x="1063" y="402"/>
                  </a:lnTo>
                  <a:lnTo>
                    <a:pt x="1032" y="402"/>
                  </a:lnTo>
                  <a:lnTo>
                    <a:pt x="1032" y="435"/>
                  </a:lnTo>
                  <a:lnTo>
                    <a:pt x="1032" y="435"/>
                  </a:lnTo>
                  <a:close/>
                  <a:moveTo>
                    <a:pt x="1032" y="567"/>
                  </a:moveTo>
                  <a:lnTo>
                    <a:pt x="1063" y="567"/>
                  </a:lnTo>
                  <a:lnTo>
                    <a:pt x="1063" y="539"/>
                  </a:lnTo>
                  <a:lnTo>
                    <a:pt x="1032" y="539"/>
                  </a:lnTo>
                  <a:lnTo>
                    <a:pt x="1032" y="567"/>
                  </a:lnTo>
                  <a:lnTo>
                    <a:pt x="1032" y="567"/>
                  </a:lnTo>
                  <a:close/>
                  <a:moveTo>
                    <a:pt x="1032" y="522"/>
                  </a:moveTo>
                  <a:lnTo>
                    <a:pt x="1063" y="522"/>
                  </a:lnTo>
                  <a:lnTo>
                    <a:pt x="1063" y="494"/>
                  </a:lnTo>
                  <a:lnTo>
                    <a:pt x="1032" y="494"/>
                  </a:lnTo>
                  <a:lnTo>
                    <a:pt x="1032" y="522"/>
                  </a:lnTo>
                  <a:lnTo>
                    <a:pt x="1032" y="522"/>
                  </a:lnTo>
                  <a:close/>
                  <a:moveTo>
                    <a:pt x="1032" y="659"/>
                  </a:moveTo>
                  <a:lnTo>
                    <a:pt x="1063" y="659"/>
                  </a:lnTo>
                  <a:lnTo>
                    <a:pt x="1063" y="626"/>
                  </a:lnTo>
                  <a:lnTo>
                    <a:pt x="1032" y="626"/>
                  </a:lnTo>
                  <a:lnTo>
                    <a:pt x="1032" y="659"/>
                  </a:lnTo>
                  <a:lnTo>
                    <a:pt x="1032" y="659"/>
                  </a:lnTo>
                  <a:close/>
                  <a:moveTo>
                    <a:pt x="1032" y="612"/>
                  </a:moveTo>
                  <a:lnTo>
                    <a:pt x="1063" y="612"/>
                  </a:lnTo>
                  <a:lnTo>
                    <a:pt x="1063" y="581"/>
                  </a:lnTo>
                  <a:lnTo>
                    <a:pt x="1032" y="581"/>
                  </a:lnTo>
                  <a:lnTo>
                    <a:pt x="1032" y="612"/>
                  </a:lnTo>
                  <a:lnTo>
                    <a:pt x="1032" y="612"/>
                  </a:lnTo>
                  <a:close/>
                  <a:moveTo>
                    <a:pt x="1032" y="704"/>
                  </a:moveTo>
                  <a:lnTo>
                    <a:pt x="1063" y="704"/>
                  </a:lnTo>
                  <a:lnTo>
                    <a:pt x="1063" y="671"/>
                  </a:lnTo>
                  <a:lnTo>
                    <a:pt x="1032" y="671"/>
                  </a:lnTo>
                  <a:lnTo>
                    <a:pt x="1032" y="704"/>
                  </a:lnTo>
                  <a:lnTo>
                    <a:pt x="1032" y="704"/>
                  </a:lnTo>
                  <a:close/>
                  <a:moveTo>
                    <a:pt x="1032" y="1061"/>
                  </a:moveTo>
                  <a:lnTo>
                    <a:pt x="1063" y="1061"/>
                  </a:lnTo>
                  <a:lnTo>
                    <a:pt x="1063" y="1032"/>
                  </a:lnTo>
                  <a:lnTo>
                    <a:pt x="1032" y="1032"/>
                  </a:lnTo>
                  <a:lnTo>
                    <a:pt x="1032" y="1061"/>
                  </a:lnTo>
                  <a:lnTo>
                    <a:pt x="1032" y="1061"/>
                  </a:lnTo>
                  <a:close/>
                  <a:moveTo>
                    <a:pt x="1032" y="1195"/>
                  </a:moveTo>
                  <a:lnTo>
                    <a:pt x="1063" y="1195"/>
                  </a:lnTo>
                  <a:lnTo>
                    <a:pt x="1063" y="1165"/>
                  </a:lnTo>
                  <a:lnTo>
                    <a:pt x="1032" y="1165"/>
                  </a:lnTo>
                  <a:lnTo>
                    <a:pt x="1032" y="1195"/>
                  </a:lnTo>
                  <a:lnTo>
                    <a:pt x="1032" y="1195"/>
                  </a:lnTo>
                  <a:close/>
                  <a:moveTo>
                    <a:pt x="1032" y="1150"/>
                  </a:moveTo>
                  <a:lnTo>
                    <a:pt x="1063" y="1150"/>
                  </a:lnTo>
                  <a:lnTo>
                    <a:pt x="1063" y="1120"/>
                  </a:lnTo>
                  <a:lnTo>
                    <a:pt x="1032" y="1120"/>
                  </a:lnTo>
                  <a:lnTo>
                    <a:pt x="1032" y="1150"/>
                  </a:lnTo>
                  <a:lnTo>
                    <a:pt x="1032" y="1150"/>
                  </a:lnTo>
                  <a:close/>
                  <a:moveTo>
                    <a:pt x="1032" y="1240"/>
                  </a:moveTo>
                  <a:lnTo>
                    <a:pt x="1063" y="1240"/>
                  </a:lnTo>
                  <a:lnTo>
                    <a:pt x="1063" y="1209"/>
                  </a:lnTo>
                  <a:lnTo>
                    <a:pt x="1032" y="1209"/>
                  </a:lnTo>
                  <a:lnTo>
                    <a:pt x="1032" y="1240"/>
                  </a:lnTo>
                  <a:lnTo>
                    <a:pt x="1032" y="1240"/>
                  </a:lnTo>
                  <a:close/>
                  <a:moveTo>
                    <a:pt x="1032" y="1287"/>
                  </a:moveTo>
                  <a:lnTo>
                    <a:pt x="1063" y="1287"/>
                  </a:lnTo>
                  <a:lnTo>
                    <a:pt x="1063" y="1254"/>
                  </a:lnTo>
                  <a:lnTo>
                    <a:pt x="1032" y="1254"/>
                  </a:lnTo>
                  <a:lnTo>
                    <a:pt x="1032" y="1287"/>
                  </a:lnTo>
                  <a:lnTo>
                    <a:pt x="1032" y="1287"/>
                  </a:lnTo>
                  <a:close/>
                  <a:moveTo>
                    <a:pt x="1032" y="1330"/>
                  </a:moveTo>
                  <a:lnTo>
                    <a:pt x="1063" y="1330"/>
                  </a:lnTo>
                  <a:lnTo>
                    <a:pt x="1063" y="1299"/>
                  </a:lnTo>
                  <a:lnTo>
                    <a:pt x="1032" y="1299"/>
                  </a:lnTo>
                  <a:lnTo>
                    <a:pt x="1032" y="1330"/>
                  </a:lnTo>
                  <a:lnTo>
                    <a:pt x="1032" y="1330"/>
                  </a:lnTo>
                  <a:close/>
                  <a:moveTo>
                    <a:pt x="1032" y="1375"/>
                  </a:moveTo>
                  <a:lnTo>
                    <a:pt x="1063" y="1375"/>
                  </a:lnTo>
                  <a:lnTo>
                    <a:pt x="1063" y="1346"/>
                  </a:lnTo>
                  <a:lnTo>
                    <a:pt x="1032" y="1346"/>
                  </a:lnTo>
                  <a:lnTo>
                    <a:pt x="1032" y="1375"/>
                  </a:lnTo>
                  <a:lnTo>
                    <a:pt x="1032" y="1375"/>
                  </a:lnTo>
                  <a:close/>
                  <a:moveTo>
                    <a:pt x="1032" y="1420"/>
                  </a:moveTo>
                  <a:lnTo>
                    <a:pt x="1063" y="1420"/>
                  </a:lnTo>
                  <a:lnTo>
                    <a:pt x="1063" y="1389"/>
                  </a:lnTo>
                  <a:lnTo>
                    <a:pt x="1032" y="1389"/>
                  </a:lnTo>
                  <a:lnTo>
                    <a:pt x="1032" y="1420"/>
                  </a:lnTo>
                  <a:lnTo>
                    <a:pt x="1032" y="1420"/>
                  </a:lnTo>
                  <a:close/>
                  <a:moveTo>
                    <a:pt x="1032" y="1465"/>
                  </a:moveTo>
                  <a:lnTo>
                    <a:pt x="1063" y="1465"/>
                  </a:lnTo>
                  <a:lnTo>
                    <a:pt x="1063" y="1434"/>
                  </a:lnTo>
                  <a:lnTo>
                    <a:pt x="1032" y="1434"/>
                  </a:lnTo>
                  <a:lnTo>
                    <a:pt x="1032" y="1465"/>
                  </a:lnTo>
                  <a:lnTo>
                    <a:pt x="1032" y="1465"/>
                  </a:lnTo>
                  <a:close/>
                  <a:moveTo>
                    <a:pt x="1032" y="1509"/>
                  </a:moveTo>
                  <a:lnTo>
                    <a:pt x="1063" y="1509"/>
                  </a:lnTo>
                  <a:lnTo>
                    <a:pt x="1063" y="1479"/>
                  </a:lnTo>
                  <a:lnTo>
                    <a:pt x="1032" y="1479"/>
                  </a:lnTo>
                  <a:lnTo>
                    <a:pt x="1032" y="1509"/>
                  </a:lnTo>
                  <a:lnTo>
                    <a:pt x="1032" y="1509"/>
                  </a:lnTo>
                  <a:close/>
                  <a:moveTo>
                    <a:pt x="1032" y="1557"/>
                  </a:moveTo>
                  <a:lnTo>
                    <a:pt x="1063" y="1557"/>
                  </a:lnTo>
                  <a:lnTo>
                    <a:pt x="1063" y="1524"/>
                  </a:lnTo>
                  <a:lnTo>
                    <a:pt x="1032" y="1524"/>
                  </a:lnTo>
                  <a:lnTo>
                    <a:pt x="1032" y="1557"/>
                  </a:lnTo>
                  <a:lnTo>
                    <a:pt x="1032" y="1557"/>
                  </a:lnTo>
                  <a:close/>
                  <a:moveTo>
                    <a:pt x="1032" y="1599"/>
                  </a:moveTo>
                  <a:lnTo>
                    <a:pt x="1063" y="1599"/>
                  </a:lnTo>
                  <a:lnTo>
                    <a:pt x="1063" y="1568"/>
                  </a:lnTo>
                  <a:lnTo>
                    <a:pt x="1032" y="1568"/>
                  </a:lnTo>
                  <a:lnTo>
                    <a:pt x="1032" y="1599"/>
                  </a:lnTo>
                  <a:lnTo>
                    <a:pt x="1032" y="1599"/>
                  </a:lnTo>
                  <a:close/>
                  <a:moveTo>
                    <a:pt x="1032" y="1644"/>
                  </a:moveTo>
                  <a:lnTo>
                    <a:pt x="1063" y="1644"/>
                  </a:lnTo>
                  <a:lnTo>
                    <a:pt x="1063" y="1611"/>
                  </a:lnTo>
                  <a:lnTo>
                    <a:pt x="1032" y="1611"/>
                  </a:lnTo>
                  <a:lnTo>
                    <a:pt x="1032" y="1644"/>
                  </a:lnTo>
                  <a:lnTo>
                    <a:pt x="1032" y="1644"/>
                  </a:lnTo>
                  <a:close/>
                  <a:moveTo>
                    <a:pt x="1032" y="1689"/>
                  </a:moveTo>
                  <a:lnTo>
                    <a:pt x="1063" y="1689"/>
                  </a:lnTo>
                  <a:lnTo>
                    <a:pt x="1063" y="1661"/>
                  </a:lnTo>
                  <a:lnTo>
                    <a:pt x="1032" y="1661"/>
                  </a:lnTo>
                  <a:lnTo>
                    <a:pt x="1032" y="1689"/>
                  </a:lnTo>
                  <a:lnTo>
                    <a:pt x="1032" y="1689"/>
                  </a:lnTo>
                  <a:close/>
                  <a:moveTo>
                    <a:pt x="1032" y="1734"/>
                  </a:moveTo>
                  <a:lnTo>
                    <a:pt x="1063" y="1734"/>
                  </a:lnTo>
                  <a:lnTo>
                    <a:pt x="1063" y="1703"/>
                  </a:lnTo>
                  <a:lnTo>
                    <a:pt x="1032" y="1703"/>
                  </a:lnTo>
                  <a:lnTo>
                    <a:pt x="1032" y="1734"/>
                  </a:lnTo>
                  <a:lnTo>
                    <a:pt x="1032" y="1734"/>
                  </a:lnTo>
                  <a:close/>
                  <a:moveTo>
                    <a:pt x="1032" y="1779"/>
                  </a:moveTo>
                  <a:lnTo>
                    <a:pt x="1063" y="1779"/>
                  </a:lnTo>
                  <a:lnTo>
                    <a:pt x="1063" y="1748"/>
                  </a:lnTo>
                  <a:lnTo>
                    <a:pt x="1032" y="1748"/>
                  </a:lnTo>
                  <a:lnTo>
                    <a:pt x="1032" y="1779"/>
                  </a:lnTo>
                  <a:lnTo>
                    <a:pt x="1032" y="1779"/>
                  </a:lnTo>
                  <a:close/>
                  <a:moveTo>
                    <a:pt x="1032" y="1821"/>
                  </a:moveTo>
                  <a:lnTo>
                    <a:pt x="1063" y="1821"/>
                  </a:lnTo>
                  <a:lnTo>
                    <a:pt x="1063" y="1793"/>
                  </a:lnTo>
                  <a:lnTo>
                    <a:pt x="1032" y="1793"/>
                  </a:lnTo>
                  <a:lnTo>
                    <a:pt x="1032" y="1821"/>
                  </a:lnTo>
                  <a:lnTo>
                    <a:pt x="1032" y="1821"/>
                  </a:lnTo>
                  <a:close/>
                  <a:moveTo>
                    <a:pt x="1032" y="1868"/>
                  </a:moveTo>
                  <a:lnTo>
                    <a:pt x="1063" y="1868"/>
                  </a:lnTo>
                  <a:lnTo>
                    <a:pt x="1063" y="1838"/>
                  </a:lnTo>
                  <a:lnTo>
                    <a:pt x="1032" y="1838"/>
                  </a:lnTo>
                  <a:lnTo>
                    <a:pt x="1032" y="1868"/>
                  </a:lnTo>
                  <a:lnTo>
                    <a:pt x="1032" y="1868"/>
                  </a:lnTo>
                  <a:close/>
                  <a:moveTo>
                    <a:pt x="987" y="208"/>
                  </a:moveTo>
                  <a:lnTo>
                    <a:pt x="1020" y="208"/>
                  </a:lnTo>
                  <a:lnTo>
                    <a:pt x="1020" y="180"/>
                  </a:lnTo>
                  <a:lnTo>
                    <a:pt x="987" y="180"/>
                  </a:lnTo>
                  <a:lnTo>
                    <a:pt x="987" y="208"/>
                  </a:lnTo>
                  <a:lnTo>
                    <a:pt x="987" y="208"/>
                  </a:lnTo>
                  <a:close/>
                  <a:moveTo>
                    <a:pt x="987" y="120"/>
                  </a:moveTo>
                  <a:lnTo>
                    <a:pt x="1020" y="120"/>
                  </a:lnTo>
                  <a:lnTo>
                    <a:pt x="1020" y="87"/>
                  </a:lnTo>
                  <a:lnTo>
                    <a:pt x="987" y="87"/>
                  </a:lnTo>
                  <a:lnTo>
                    <a:pt x="987" y="120"/>
                  </a:lnTo>
                  <a:lnTo>
                    <a:pt x="987" y="120"/>
                  </a:lnTo>
                  <a:close/>
                  <a:moveTo>
                    <a:pt x="987" y="165"/>
                  </a:moveTo>
                  <a:lnTo>
                    <a:pt x="1020" y="165"/>
                  </a:lnTo>
                  <a:lnTo>
                    <a:pt x="1020" y="132"/>
                  </a:lnTo>
                  <a:lnTo>
                    <a:pt x="987" y="132"/>
                  </a:lnTo>
                  <a:lnTo>
                    <a:pt x="987" y="165"/>
                  </a:lnTo>
                  <a:lnTo>
                    <a:pt x="987" y="165"/>
                  </a:lnTo>
                  <a:close/>
                  <a:moveTo>
                    <a:pt x="987" y="298"/>
                  </a:moveTo>
                  <a:lnTo>
                    <a:pt x="1020" y="298"/>
                  </a:lnTo>
                  <a:lnTo>
                    <a:pt x="1020" y="269"/>
                  </a:lnTo>
                  <a:lnTo>
                    <a:pt x="987" y="269"/>
                  </a:lnTo>
                  <a:lnTo>
                    <a:pt x="987" y="298"/>
                  </a:lnTo>
                  <a:lnTo>
                    <a:pt x="987" y="298"/>
                  </a:lnTo>
                  <a:close/>
                  <a:moveTo>
                    <a:pt x="987" y="253"/>
                  </a:moveTo>
                  <a:lnTo>
                    <a:pt x="1020" y="253"/>
                  </a:lnTo>
                  <a:lnTo>
                    <a:pt x="1020" y="224"/>
                  </a:lnTo>
                  <a:lnTo>
                    <a:pt x="987" y="224"/>
                  </a:lnTo>
                  <a:lnTo>
                    <a:pt x="987" y="253"/>
                  </a:lnTo>
                  <a:lnTo>
                    <a:pt x="987" y="253"/>
                  </a:lnTo>
                  <a:close/>
                  <a:moveTo>
                    <a:pt x="987" y="390"/>
                  </a:moveTo>
                  <a:lnTo>
                    <a:pt x="1020" y="390"/>
                  </a:lnTo>
                  <a:lnTo>
                    <a:pt x="1020" y="357"/>
                  </a:lnTo>
                  <a:lnTo>
                    <a:pt x="987" y="357"/>
                  </a:lnTo>
                  <a:lnTo>
                    <a:pt x="987" y="390"/>
                  </a:lnTo>
                  <a:lnTo>
                    <a:pt x="987" y="390"/>
                  </a:lnTo>
                  <a:close/>
                  <a:moveTo>
                    <a:pt x="987" y="480"/>
                  </a:moveTo>
                  <a:lnTo>
                    <a:pt x="1020" y="480"/>
                  </a:lnTo>
                  <a:lnTo>
                    <a:pt x="1020" y="449"/>
                  </a:lnTo>
                  <a:lnTo>
                    <a:pt x="987" y="449"/>
                  </a:lnTo>
                  <a:lnTo>
                    <a:pt x="987" y="480"/>
                  </a:lnTo>
                  <a:lnTo>
                    <a:pt x="987" y="480"/>
                  </a:lnTo>
                  <a:close/>
                  <a:moveTo>
                    <a:pt x="987" y="435"/>
                  </a:moveTo>
                  <a:lnTo>
                    <a:pt x="1020" y="435"/>
                  </a:lnTo>
                  <a:lnTo>
                    <a:pt x="1020" y="402"/>
                  </a:lnTo>
                  <a:lnTo>
                    <a:pt x="987" y="402"/>
                  </a:lnTo>
                  <a:lnTo>
                    <a:pt x="987" y="435"/>
                  </a:lnTo>
                  <a:lnTo>
                    <a:pt x="987" y="435"/>
                  </a:lnTo>
                  <a:close/>
                  <a:moveTo>
                    <a:pt x="987" y="522"/>
                  </a:moveTo>
                  <a:lnTo>
                    <a:pt x="1020" y="522"/>
                  </a:lnTo>
                  <a:lnTo>
                    <a:pt x="1020" y="494"/>
                  </a:lnTo>
                  <a:lnTo>
                    <a:pt x="987" y="494"/>
                  </a:lnTo>
                  <a:lnTo>
                    <a:pt x="987" y="522"/>
                  </a:lnTo>
                  <a:lnTo>
                    <a:pt x="987" y="522"/>
                  </a:lnTo>
                  <a:close/>
                  <a:moveTo>
                    <a:pt x="987" y="659"/>
                  </a:moveTo>
                  <a:lnTo>
                    <a:pt x="1020" y="659"/>
                  </a:lnTo>
                  <a:lnTo>
                    <a:pt x="1020" y="626"/>
                  </a:lnTo>
                  <a:lnTo>
                    <a:pt x="987" y="626"/>
                  </a:lnTo>
                  <a:lnTo>
                    <a:pt x="987" y="659"/>
                  </a:lnTo>
                  <a:lnTo>
                    <a:pt x="987" y="659"/>
                  </a:lnTo>
                  <a:close/>
                  <a:moveTo>
                    <a:pt x="987" y="612"/>
                  </a:moveTo>
                  <a:lnTo>
                    <a:pt x="1020" y="612"/>
                  </a:lnTo>
                  <a:lnTo>
                    <a:pt x="1020" y="581"/>
                  </a:lnTo>
                  <a:lnTo>
                    <a:pt x="987" y="581"/>
                  </a:lnTo>
                  <a:lnTo>
                    <a:pt x="987" y="612"/>
                  </a:lnTo>
                  <a:lnTo>
                    <a:pt x="987" y="612"/>
                  </a:lnTo>
                  <a:close/>
                  <a:moveTo>
                    <a:pt x="987" y="749"/>
                  </a:moveTo>
                  <a:lnTo>
                    <a:pt x="1020" y="749"/>
                  </a:lnTo>
                  <a:lnTo>
                    <a:pt x="1020" y="716"/>
                  </a:lnTo>
                  <a:lnTo>
                    <a:pt x="987" y="716"/>
                  </a:lnTo>
                  <a:lnTo>
                    <a:pt x="987" y="749"/>
                  </a:lnTo>
                  <a:lnTo>
                    <a:pt x="987" y="749"/>
                  </a:lnTo>
                  <a:close/>
                  <a:moveTo>
                    <a:pt x="987" y="704"/>
                  </a:moveTo>
                  <a:lnTo>
                    <a:pt x="1020" y="704"/>
                  </a:lnTo>
                  <a:lnTo>
                    <a:pt x="1020" y="671"/>
                  </a:lnTo>
                  <a:lnTo>
                    <a:pt x="987" y="671"/>
                  </a:lnTo>
                  <a:lnTo>
                    <a:pt x="987" y="704"/>
                  </a:lnTo>
                  <a:lnTo>
                    <a:pt x="987" y="704"/>
                  </a:lnTo>
                  <a:close/>
                  <a:moveTo>
                    <a:pt x="987" y="1061"/>
                  </a:moveTo>
                  <a:lnTo>
                    <a:pt x="1020" y="1061"/>
                  </a:lnTo>
                  <a:lnTo>
                    <a:pt x="1020" y="1032"/>
                  </a:lnTo>
                  <a:lnTo>
                    <a:pt x="987" y="1032"/>
                  </a:lnTo>
                  <a:lnTo>
                    <a:pt x="987" y="1061"/>
                  </a:lnTo>
                  <a:lnTo>
                    <a:pt x="987" y="1061"/>
                  </a:lnTo>
                  <a:close/>
                  <a:moveTo>
                    <a:pt x="987" y="1195"/>
                  </a:moveTo>
                  <a:lnTo>
                    <a:pt x="1020" y="1195"/>
                  </a:lnTo>
                  <a:lnTo>
                    <a:pt x="1020" y="1165"/>
                  </a:lnTo>
                  <a:lnTo>
                    <a:pt x="987" y="1165"/>
                  </a:lnTo>
                  <a:lnTo>
                    <a:pt x="987" y="1195"/>
                  </a:lnTo>
                  <a:lnTo>
                    <a:pt x="987" y="1195"/>
                  </a:lnTo>
                  <a:close/>
                  <a:moveTo>
                    <a:pt x="987" y="1240"/>
                  </a:moveTo>
                  <a:lnTo>
                    <a:pt x="1020" y="1240"/>
                  </a:lnTo>
                  <a:lnTo>
                    <a:pt x="1020" y="1209"/>
                  </a:lnTo>
                  <a:lnTo>
                    <a:pt x="987" y="1209"/>
                  </a:lnTo>
                  <a:lnTo>
                    <a:pt x="987" y="1240"/>
                  </a:lnTo>
                  <a:lnTo>
                    <a:pt x="987" y="1240"/>
                  </a:lnTo>
                  <a:close/>
                  <a:moveTo>
                    <a:pt x="987" y="1287"/>
                  </a:moveTo>
                  <a:lnTo>
                    <a:pt x="1020" y="1287"/>
                  </a:lnTo>
                  <a:lnTo>
                    <a:pt x="1020" y="1254"/>
                  </a:lnTo>
                  <a:lnTo>
                    <a:pt x="987" y="1254"/>
                  </a:lnTo>
                  <a:lnTo>
                    <a:pt x="987" y="1287"/>
                  </a:lnTo>
                  <a:lnTo>
                    <a:pt x="987" y="1287"/>
                  </a:lnTo>
                  <a:close/>
                  <a:moveTo>
                    <a:pt x="987" y="1330"/>
                  </a:moveTo>
                  <a:lnTo>
                    <a:pt x="1020" y="1330"/>
                  </a:lnTo>
                  <a:lnTo>
                    <a:pt x="1020" y="1299"/>
                  </a:lnTo>
                  <a:lnTo>
                    <a:pt x="987" y="1299"/>
                  </a:lnTo>
                  <a:lnTo>
                    <a:pt x="987" y="1330"/>
                  </a:lnTo>
                  <a:lnTo>
                    <a:pt x="987" y="1330"/>
                  </a:lnTo>
                  <a:close/>
                  <a:moveTo>
                    <a:pt x="987" y="1375"/>
                  </a:moveTo>
                  <a:lnTo>
                    <a:pt x="1020" y="1375"/>
                  </a:lnTo>
                  <a:lnTo>
                    <a:pt x="1020" y="1346"/>
                  </a:lnTo>
                  <a:lnTo>
                    <a:pt x="987" y="1346"/>
                  </a:lnTo>
                  <a:lnTo>
                    <a:pt x="987" y="1375"/>
                  </a:lnTo>
                  <a:lnTo>
                    <a:pt x="987" y="1375"/>
                  </a:lnTo>
                  <a:close/>
                  <a:moveTo>
                    <a:pt x="987" y="1420"/>
                  </a:moveTo>
                  <a:lnTo>
                    <a:pt x="1020" y="1420"/>
                  </a:lnTo>
                  <a:lnTo>
                    <a:pt x="1020" y="1389"/>
                  </a:lnTo>
                  <a:lnTo>
                    <a:pt x="987" y="1389"/>
                  </a:lnTo>
                  <a:lnTo>
                    <a:pt x="987" y="1420"/>
                  </a:lnTo>
                  <a:lnTo>
                    <a:pt x="987" y="1420"/>
                  </a:lnTo>
                  <a:close/>
                  <a:moveTo>
                    <a:pt x="987" y="1465"/>
                  </a:moveTo>
                  <a:lnTo>
                    <a:pt x="1020" y="1465"/>
                  </a:lnTo>
                  <a:lnTo>
                    <a:pt x="1020" y="1434"/>
                  </a:lnTo>
                  <a:lnTo>
                    <a:pt x="987" y="1434"/>
                  </a:lnTo>
                  <a:lnTo>
                    <a:pt x="987" y="1465"/>
                  </a:lnTo>
                  <a:lnTo>
                    <a:pt x="987" y="1465"/>
                  </a:lnTo>
                  <a:close/>
                  <a:moveTo>
                    <a:pt x="987" y="1509"/>
                  </a:moveTo>
                  <a:lnTo>
                    <a:pt x="1020" y="1509"/>
                  </a:lnTo>
                  <a:lnTo>
                    <a:pt x="1020" y="1479"/>
                  </a:lnTo>
                  <a:lnTo>
                    <a:pt x="987" y="1479"/>
                  </a:lnTo>
                  <a:lnTo>
                    <a:pt x="987" y="1509"/>
                  </a:lnTo>
                  <a:lnTo>
                    <a:pt x="987" y="1509"/>
                  </a:lnTo>
                  <a:close/>
                  <a:moveTo>
                    <a:pt x="987" y="1557"/>
                  </a:moveTo>
                  <a:lnTo>
                    <a:pt x="1020" y="1557"/>
                  </a:lnTo>
                  <a:lnTo>
                    <a:pt x="1020" y="1524"/>
                  </a:lnTo>
                  <a:lnTo>
                    <a:pt x="987" y="1524"/>
                  </a:lnTo>
                  <a:lnTo>
                    <a:pt x="987" y="1557"/>
                  </a:lnTo>
                  <a:lnTo>
                    <a:pt x="987" y="1557"/>
                  </a:lnTo>
                  <a:close/>
                  <a:moveTo>
                    <a:pt x="987" y="1599"/>
                  </a:moveTo>
                  <a:lnTo>
                    <a:pt x="1020" y="1599"/>
                  </a:lnTo>
                  <a:lnTo>
                    <a:pt x="1020" y="1568"/>
                  </a:lnTo>
                  <a:lnTo>
                    <a:pt x="987" y="1568"/>
                  </a:lnTo>
                  <a:lnTo>
                    <a:pt x="987" y="1599"/>
                  </a:lnTo>
                  <a:lnTo>
                    <a:pt x="987" y="1599"/>
                  </a:lnTo>
                  <a:close/>
                  <a:moveTo>
                    <a:pt x="987" y="1644"/>
                  </a:moveTo>
                  <a:lnTo>
                    <a:pt x="1020" y="1644"/>
                  </a:lnTo>
                  <a:lnTo>
                    <a:pt x="1020" y="1611"/>
                  </a:lnTo>
                  <a:lnTo>
                    <a:pt x="987" y="1611"/>
                  </a:lnTo>
                  <a:lnTo>
                    <a:pt x="987" y="1644"/>
                  </a:lnTo>
                  <a:lnTo>
                    <a:pt x="987" y="1644"/>
                  </a:lnTo>
                  <a:close/>
                  <a:moveTo>
                    <a:pt x="987" y="1689"/>
                  </a:moveTo>
                  <a:lnTo>
                    <a:pt x="1020" y="1689"/>
                  </a:lnTo>
                  <a:lnTo>
                    <a:pt x="1020" y="1661"/>
                  </a:lnTo>
                  <a:lnTo>
                    <a:pt x="987" y="1661"/>
                  </a:lnTo>
                  <a:lnTo>
                    <a:pt x="987" y="1689"/>
                  </a:lnTo>
                  <a:lnTo>
                    <a:pt x="987" y="1689"/>
                  </a:lnTo>
                  <a:close/>
                  <a:moveTo>
                    <a:pt x="942" y="208"/>
                  </a:moveTo>
                  <a:lnTo>
                    <a:pt x="975" y="208"/>
                  </a:lnTo>
                  <a:lnTo>
                    <a:pt x="975" y="180"/>
                  </a:lnTo>
                  <a:lnTo>
                    <a:pt x="942" y="180"/>
                  </a:lnTo>
                  <a:lnTo>
                    <a:pt x="942" y="208"/>
                  </a:lnTo>
                  <a:lnTo>
                    <a:pt x="942" y="208"/>
                  </a:lnTo>
                  <a:close/>
                  <a:moveTo>
                    <a:pt x="942" y="120"/>
                  </a:moveTo>
                  <a:lnTo>
                    <a:pt x="975" y="120"/>
                  </a:lnTo>
                  <a:lnTo>
                    <a:pt x="975" y="87"/>
                  </a:lnTo>
                  <a:lnTo>
                    <a:pt x="942" y="87"/>
                  </a:lnTo>
                  <a:lnTo>
                    <a:pt x="942" y="120"/>
                  </a:lnTo>
                  <a:lnTo>
                    <a:pt x="942" y="120"/>
                  </a:lnTo>
                  <a:close/>
                  <a:moveTo>
                    <a:pt x="942" y="165"/>
                  </a:moveTo>
                  <a:lnTo>
                    <a:pt x="975" y="165"/>
                  </a:lnTo>
                  <a:lnTo>
                    <a:pt x="975" y="132"/>
                  </a:lnTo>
                  <a:lnTo>
                    <a:pt x="942" y="132"/>
                  </a:lnTo>
                  <a:lnTo>
                    <a:pt x="942" y="165"/>
                  </a:lnTo>
                  <a:lnTo>
                    <a:pt x="942" y="165"/>
                  </a:lnTo>
                  <a:close/>
                  <a:moveTo>
                    <a:pt x="942" y="298"/>
                  </a:moveTo>
                  <a:lnTo>
                    <a:pt x="975" y="298"/>
                  </a:lnTo>
                  <a:lnTo>
                    <a:pt x="975" y="269"/>
                  </a:lnTo>
                  <a:lnTo>
                    <a:pt x="942" y="269"/>
                  </a:lnTo>
                  <a:lnTo>
                    <a:pt x="942" y="298"/>
                  </a:lnTo>
                  <a:lnTo>
                    <a:pt x="942" y="298"/>
                  </a:lnTo>
                  <a:close/>
                  <a:moveTo>
                    <a:pt x="942" y="253"/>
                  </a:moveTo>
                  <a:lnTo>
                    <a:pt x="975" y="253"/>
                  </a:lnTo>
                  <a:lnTo>
                    <a:pt x="975" y="224"/>
                  </a:lnTo>
                  <a:lnTo>
                    <a:pt x="942" y="224"/>
                  </a:lnTo>
                  <a:lnTo>
                    <a:pt x="942" y="253"/>
                  </a:lnTo>
                  <a:lnTo>
                    <a:pt x="942" y="253"/>
                  </a:lnTo>
                  <a:close/>
                  <a:moveTo>
                    <a:pt x="942" y="390"/>
                  </a:moveTo>
                  <a:lnTo>
                    <a:pt x="975" y="390"/>
                  </a:lnTo>
                  <a:lnTo>
                    <a:pt x="975" y="357"/>
                  </a:lnTo>
                  <a:lnTo>
                    <a:pt x="942" y="357"/>
                  </a:lnTo>
                  <a:lnTo>
                    <a:pt x="942" y="390"/>
                  </a:lnTo>
                  <a:lnTo>
                    <a:pt x="942" y="390"/>
                  </a:lnTo>
                  <a:close/>
                  <a:moveTo>
                    <a:pt x="942" y="343"/>
                  </a:moveTo>
                  <a:lnTo>
                    <a:pt x="975" y="343"/>
                  </a:lnTo>
                  <a:lnTo>
                    <a:pt x="975" y="312"/>
                  </a:lnTo>
                  <a:lnTo>
                    <a:pt x="942" y="312"/>
                  </a:lnTo>
                  <a:lnTo>
                    <a:pt x="942" y="343"/>
                  </a:lnTo>
                  <a:lnTo>
                    <a:pt x="942" y="343"/>
                  </a:lnTo>
                  <a:close/>
                  <a:moveTo>
                    <a:pt x="942" y="480"/>
                  </a:moveTo>
                  <a:lnTo>
                    <a:pt x="975" y="480"/>
                  </a:lnTo>
                  <a:lnTo>
                    <a:pt x="975" y="449"/>
                  </a:lnTo>
                  <a:lnTo>
                    <a:pt x="942" y="449"/>
                  </a:lnTo>
                  <a:lnTo>
                    <a:pt x="942" y="480"/>
                  </a:lnTo>
                  <a:lnTo>
                    <a:pt x="942" y="480"/>
                  </a:lnTo>
                  <a:close/>
                  <a:moveTo>
                    <a:pt x="942" y="435"/>
                  </a:moveTo>
                  <a:lnTo>
                    <a:pt x="975" y="435"/>
                  </a:lnTo>
                  <a:lnTo>
                    <a:pt x="975" y="402"/>
                  </a:lnTo>
                  <a:lnTo>
                    <a:pt x="942" y="402"/>
                  </a:lnTo>
                  <a:lnTo>
                    <a:pt x="942" y="435"/>
                  </a:lnTo>
                  <a:lnTo>
                    <a:pt x="942" y="435"/>
                  </a:lnTo>
                  <a:close/>
                  <a:moveTo>
                    <a:pt x="942" y="522"/>
                  </a:moveTo>
                  <a:lnTo>
                    <a:pt x="975" y="522"/>
                  </a:lnTo>
                  <a:lnTo>
                    <a:pt x="975" y="494"/>
                  </a:lnTo>
                  <a:lnTo>
                    <a:pt x="942" y="494"/>
                  </a:lnTo>
                  <a:lnTo>
                    <a:pt x="942" y="522"/>
                  </a:lnTo>
                  <a:lnTo>
                    <a:pt x="942" y="522"/>
                  </a:lnTo>
                  <a:close/>
                  <a:moveTo>
                    <a:pt x="942" y="659"/>
                  </a:moveTo>
                  <a:lnTo>
                    <a:pt x="975" y="659"/>
                  </a:lnTo>
                  <a:lnTo>
                    <a:pt x="975" y="626"/>
                  </a:lnTo>
                  <a:lnTo>
                    <a:pt x="942" y="626"/>
                  </a:lnTo>
                  <a:lnTo>
                    <a:pt x="942" y="659"/>
                  </a:lnTo>
                  <a:lnTo>
                    <a:pt x="942" y="659"/>
                  </a:lnTo>
                  <a:close/>
                  <a:moveTo>
                    <a:pt x="942" y="612"/>
                  </a:moveTo>
                  <a:lnTo>
                    <a:pt x="975" y="612"/>
                  </a:lnTo>
                  <a:lnTo>
                    <a:pt x="975" y="581"/>
                  </a:lnTo>
                  <a:lnTo>
                    <a:pt x="942" y="581"/>
                  </a:lnTo>
                  <a:lnTo>
                    <a:pt x="942" y="612"/>
                  </a:lnTo>
                  <a:lnTo>
                    <a:pt x="942" y="612"/>
                  </a:lnTo>
                  <a:close/>
                  <a:moveTo>
                    <a:pt x="942" y="749"/>
                  </a:moveTo>
                  <a:lnTo>
                    <a:pt x="975" y="749"/>
                  </a:lnTo>
                  <a:lnTo>
                    <a:pt x="975" y="716"/>
                  </a:lnTo>
                  <a:lnTo>
                    <a:pt x="942" y="716"/>
                  </a:lnTo>
                  <a:lnTo>
                    <a:pt x="942" y="749"/>
                  </a:lnTo>
                  <a:lnTo>
                    <a:pt x="942" y="749"/>
                  </a:lnTo>
                  <a:close/>
                  <a:moveTo>
                    <a:pt x="942" y="704"/>
                  </a:moveTo>
                  <a:lnTo>
                    <a:pt x="975" y="704"/>
                  </a:lnTo>
                  <a:lnTo>
                    <a:pt x="975" y="671"/>
                  </a:lnTo>
                  <a:lnTo>
                    <a:pt x="942" y="671"/>
                  </a:lnTo>
                  <a:lnTo>
                    <a:pt x="942" y="704"/>
                  </a:lnTo>
                  <a:lnTo>
                    <a:pt x="942" y="704"/>
                  </a:lnTo>
                  <a:close/>
                  <a:moveTo>
                    <a:pt x="942" y="791"/>
                  </a:moveTo>
                  <a:lnTo>
                    <a:pt x="975" y="791"/>
                  </a:lnTo>
                  <a:lnTo>
                    <a:pt x="975" y="763"/>
                  </a:lnTo>
                  <a:lnTo>
                    <a:pt x="942" y="763"/>
                  </a:lnTo>
                  <a:lnTo>
                    <a:pt x="942" y="791"/>
                  </a:lnTo>
                  <a:lnTo>
                    <a:pt x="942" y="791"/>
                  </a:lnTo>
                  <a:close/>
                  <a:moveTo>
                    <a:pt x="942" y="1018"/>
                  </a:moveTo>
                  <a:lnTo>
                    <a:pt x="975" y="1018"/>
                  </a:lnTo>
                  <a:lnTo>
                    <a:pt x="975" y="985"/>
                  </a:lnTo>
                  <a:lnTo>
                    <a:pt x="942" y="985"/>
                  </a:lnTo>
                  <a:lnTo>
                    <a:pt x="942" y="1018"/>
                  </a:lnTo>
                  <a:lnTo>
                    <a:pt x="942" y="1018"/>
                  </a:lnTo>
                  <a:close/>
                  <a:moveTo>
                    <a:pt x="942" y="1195"/>
                  </a:moveTo>
                  <a:lnTo>
                    <a:pt x="975" y="1195"/>
                  </a:lnTo>
                  <a:lnTo>
                    <a:pt x="975" y="1165"/>
                  </a:lnTo>
                  <a:lnTo>
                    <a:pt x="942" y="1165"/>
                  </a:lnTo>
                  <a:lnTo>
                    <a:pt x="942" y="1195"/>
                  </a:lnTo>
                  <a:lnTo>
                    <a:pt x="942" y="1195"/>
                  </a:lnTo>
                  <a:close/>
                  <a:moveTo>
                    <a:pt x="942" y="1240"/>
                  </a:moveTo>
                  <a:lnTo>
                    <a:pt x="975" y="1240"/>
                  </a:lnTo>
                  <a:lnTo>
                    <a:pt x="975" y="1209"/>
                  </a:lnTo>
                  <a:lnTo>
                    <a:pt x="942" y="1209"/>
                  </a:lnTo>
                  <a:lnTo>
                    <a:pt x="942" y="1240"/>
                  </a:lnTo>
                  <a:lnTo>
                    <a:pt x="942" y="1240"/>
                  </a:lnTo>
                  <a:close/>
                  <a:moveTo>
                    <a:pt x="942" y="1287"/>
                  </a:moveTo>
                  <a:lnTo>
                    <a:pt x="975" y="1287"/>
                  </a:lnTo>
                  <a:lnTo>
                    <a:pt x="975" y="1254"/>
                  </a:lnTo>
                  <a:lnTo>
                    <a:pt x="942" y="1254"/>
                  </a:lnTo>
                  <a:lnTo>
                    <a:pt x="942" y="1287"/>
                  </a:lnTo>
                  <a:lnTo>
                    <a:pt x="942" y="1287"/>
                  </a:lnTo>
                  <a:close/>
                  <a:moveTo>
                    <a:pt x="942" y="1330"/>
                  </a:moveTo>
                  <a:lnTo>
                    <a:pt x="975" y="1330"/>
                  </a:lnTo>
                  <a:lnTo>
                    <a:pt x="975" y="1299"/>
                  </a:lnTo>
                  <a:lnTo>
                    <a:pt x="942" y="1299"/>
                  </a:lnTo>
                  <a:lnTo>
                    <a:pt x="942" y="1330"/>
                  </a:lnTo>
                  <a:lnTo>
                    <a:pt x="942" y="1330"/>
                  </a:lnTo>
                  <a:close/>
                  <a:moveTo>
                    <a:pt x="942" y="1375"/>
                  </a:moveTo>
                  <a:lnTo>
                    <a:pt x="975" y="1375"/>
                  </a:lnTo>
                  <a:lnTo>
                    <a:pt x="975" y="1346"/>
                  </a:lnTo>
                  <a:lnTo>
                    <a:pt x="942" y="1346"/>
                  </a:lnTo>
                  <a:lnTo>
                    <a:pt x="942" y="1375"/>
                  </a:lnTo>
                  <a:lnTo>
                    <a:pt x="942" y="1375"/>
                  </a:lnTo>
                  <a:close/>
                  <a:moveTo>
                    <a:pt x="942" y="1420"/>
                  </a:moveTo>
                  <a:lnTo>
                    <a:pt x="975" y="1420"/>
                  </a:lnTo>
                  <a:lnTo>
                    <a:pt x="975" y="1389"/>
                  </a:lnTo>
                  <a:lnTo>
                    <a:pt x="942" y="1389"/>
                  </a:lnTo>
                  <a:lnTo>
                    <a:pt x="942" y="1420"/>
                  </a:lnTo>
                  <a:lnTo>
                    <a:pt x="942" y="1420"/>
                  </a:lnTo>
                  <a:close/>
                  <a:moveTo>
                    <a:pt x="942" y="1465"/>
                  </a:moveTo>
                  <a:lnTo>
                    <a:pt x="975" y="1465"/>
                  </a:lnTo>
                  <a:lnTo>
                    <a:pt x="975" y="1434"/>
                  </a:lnTo>
                  <a:lnTo>
                    <a:pt x="942" y="1434"/>
                  </a:lnTo>
                  <a:lnTo>
                    <a:pt x="942" y="1465"/>
                  </a:lnTo>
                  <a:lnTo>
                    <a:pt x="942" y="1465"/>
                  </a:lnTo>
                  <a:close/>
                  <a:moveTo>
                    <a:pt x="942" y="1509"/>
                  </a:moveTo>
                  <a:lnTo>
                    <a:pt x="975" y="1509"/>
                  </a:lnTo>
                  <a:lnTo>
                    <a:pt x="975" y="1479"/>
                  </a:lnTo>
                  <a:lnTo>
                    <a:pt x="942" y="1479"/>
                  </a:lnTo>
                  <a:lnTo>
                    <a:pt x="942" y="1509"/>
                  </a:lnTo>
                  <a:lnTo>
                    <a:pt x="942" y="1509"/>
                  </a:lnTo>
                  <a:close/>
                  <a:moveTo>
                    <a:pt x="942" y="1557"/>
                  </a:moveTo>
                  <a:lnTo>
                    <a:pt x="975" y="1557"/>
                  </a:lnTo>
                  <a:lnTo>
                    <a:pt x="975" y="1524"/>
                  </a:lnTo>
                  <a:lnTo>
                    <a:pt x="942" y="1524"/>
                  </a:lnTo>
                  <a:lnTo>
                    <a:pt x="942" y="1557"/>
                  </a:lnTo>
                  <a:lnTo>
                    <a:pt x="942" y="1557"/>
                  </a:lnTo>
                  <a:close/>
                  <a:moveTo>
                    <a:pt x="942" y="1599"/>
                  </a:moveTo>
                  <a:lnTo>
                    <a:pt x="975" y="1599"/>
                  </a:lnTo>
                  <a:lnTo>
                    <a:pt x="975" y="1568"/>
                  </a:lnTo>
                  <a:lnTo>
                    <a:pt x="942" y="1568"/>
                  </a:lnTo>
                  <a:lnTo>
                    <a:pt x="942" y="1599"/>
                  </a:lnTo>
                  <a:lnTo>
                    <a:pt x="942" y="1599"/>
                  </a:lnTo>
                  <a:close/>
                  <a:moveTo>
                    <a:pt x="942" y="1644"/>
                  </a:moveTo>
                  <a:lnTo>
                    <a:pt x="975" y="1644"/>
                  </a:lnTo>
                  <a:lnTo>
                    <a:pt x="975" y="1611"/>
                  </a:lnTo>
                  <a:lnTo>
                    <a:pt x="942" y="1611"/>
                  </a:lnTo>
                  <a:lnTo>
                    <a:pt x="942" y="1644"/>
                  </a:lnTo>
                  <a:lnTo>
                    <a:pt x="942" y="1644"/>
                  </a:lnTo>
                  <a:close/>
                  <a:moveTo>
                    <a:pt x="898" y="208"/>
                  </a:moveTo>
                  <a:lnTo>
                    <a:pt x="928" y="208"/>
                  </a:lnTo>
                  <a:lnTo>
                    <a:pt x="928" y="180"/>
                  </a:lnTo>
                  <a:lnTo>
                    <a:pt x="898" y="180"/>
                  </a:lnTo>
                  <a:lnTo>
                    <a:pt x="898" y="208"/>
                  </a:lnTo>
                  <a:lnTo>
                    <a:pt x="898" y="208"/>
                  </a:lnTo>
                  <a:close/>
                  <a:moveTo>
                    <a:pt x="898" y="120"/>
                  </a:moveTo>
                  <a:lnTo>
                    <a:pt x="928" y="120"/>
                  </a:lnTo>
                  <a:lnTo>
                    <a:pt x="928" y="87"/>
                  </a:lnTo>
                  <a:lnTo>
                    <a:pt x="898" y="87"/>
                  </a:lnTo>
                  <a:lnTo>
                    <a:pt x="898" y="120"/>
                  </a:lnTo>
                  <a:lnTo>
                    <a:pt x="898" y="120"/>
                  </a:lnTo>
                  <a:close/>
                  <a:moveTo>
                    <a:pt x="898" y="165"/>
                  </a:moveTo>
                  <a:lnTo>
                    <a:pt x="928" y="165"/>
                  </a:lnTo>
                  <a:lnTo>
                    <a:pt x="928" y="132"/>
                  </a:lnTo>
                  <a:lnTo>
                    <a:pt x="898" y="132"/>
                  </a:lnTo>
                  <a:lnTo>
                    <a:pt x="898" y="165"/>
                  </a:lnTo>
                  <a:lnTo>
                    <a:pt x="898" y="165"/>
                  </a:lnTo>
                  <a:close/>
                  <a:moveTo>
                    <a:pt x="898" y="298"/>
                  </a:moveTo>
                  <a:lnTo>
                    <a:pt x="928" y="298"/>
                  </a:lnTo>
                  <a:lnTo>
                    <a:pt x="928" y="269"/>
                  </a:lnTo>
                  <a:lnTo>
                    <a:pt x="898" y="269"/>
                  </a:lnTo>
                  <a:lnTo>
                    <a:pt x="898" y="298"/>
                  </a:lnTo>
                  <a:lnTo>
                    <a:pt x="898" y="298"/>
                  </a:lnTo>
                  <a:close/>
                  <a:moveTo>
                    <a:pt x="898" y="253"/>
                  </a:moveTo>
                  <a:lnTo>
                    <a:pt x="928" y="253"/>
                  </a:lnTo>
                  <a:lnTo>
                    <a:pt x="928" y="224"/>
                  </a:lnTo>
                  <a:lnTo>
                    <a:pt x="898" y="224"/>
                  </a:lnTo>
                  <a:lnTo>
                    <a:pt x="898" y="253"/>
                  </a:lnTo>
                  <a:lnTo>
                    <a:pt x="898" y="253"/>
                  </a:lnTo>
                  <a:close/>
                  <a:moveTo>
                    <a:pt x="898" y="390"/>
                  </a:moveTo>
                  <a:lnTo>
                    <a:pt x="928" y="390"/>
                  </a:lnTo>
                  <a:lnTo>
                    <a:pt x="928" y="357"/>
                  </a:lnTo>
                  <a:lnTo>
                    <a:pt x="898" y="357"/>
                  </a:lnTo>
                  <a:lnTo>
                    <a:pt x="898" y="390"/>
                  </a:lnTo>
                  <a:lnTo>
                    <a:pt x="898" y="390"/>
                  </a:lnTo>
                  <a:close/>
                  <a:moveTo>
                    <a:pt x="898" y="343"/>
                  </a:moveTo>
                  <a:lnTo>
                    <a:pt x="928" y="343"/>
                  </a:lnTo>
                  <a:lnTo>
                    <a:pt x="928" y="312"/>
                  </a:lnTo>
                  <a:lnTo>
                    <a:pt x="898" y="312"/>
                  </a:lnTo>
                  <a:lnTo>
                    <a:pt x="898" y="343"/>
                  </a:lnTo>
                  <a:lnTo>
                    <a:pt x="898" y="343"/>
                  </a:lnTo>
                  <a:close/>
                  <a:moveTo>
                    <a:pt x="898" y="480"/>
                  </a:moveTo>
                  <a:lnTo>
                    <a:pt x="928" y="480"/>
                  </a:lnTo>
                  <a:lnTo>
                    <a:pt x="928" y="449"/>
                  </a:lnTo>
                  <a:lnTo>
                    <a:pt x="898" y="449"/>
                  </a:lnTo>
                  <a:lnTo>
                    <a:pt x="898" y="480"/>
                  </a:lnTo>
                  <a:lnTo>
                    <a:pt x="898" y="480"/>
                  </a:lnTo>
                  <a:close/>
                  <a:moveTo>
                    <a:pt x="898" y="435"/>
                  </a:moveTo>
                  <a:lnTo>
                    <a:pt x="928" y="435"/>
                  </a:lnTo>
                  <a:lnTo>
                    <a:pt x="928" y="402"/>
                  </a:lnTo>
                  <a:lnTo>
                    <a:pt x="898" y="402"/>
                  </a:lnTo>
                  <a:lnTo>
                    <a:pt x="898" y="435"/>
                  </a:lnTo>
                  <a:lnTo>
                    <a:pt x="898" y="435"/>
                  </a:lnTo>
                  <a:close/>
                  <a:moveTo>
                    <a:pt x="898" y="567"/>
                  </a:moveTo>
                  <a:lnTo>
                    <a:pt x="928" y="567"/>
                  </a:lnTo>
                  <a:lnTo>
                    <a:pt x="928" y="539"/>
                  </a:lnTo>
                  <a:lnTo>
                    <a:pt x="898" y="539"/>
                  </a:lnTo>
                  <a:lnTo>
                    <a:pt x="898" y="567"/>
                  </a:lnTo>
                  <a:lnTo>
                    <a:pt x="898" y="567"/>
                  </a:lnTo>
                  <a:close/>
                  <a:moveTo>
                    <a:pt x="898" y="659"/>
                  </a:moveTo>
                  <a:lnTo>
                    <a:pt x="928" y="659"/>
                  </a:lnTo>
                  <a:lnTo>
                    <a:pt x="928" y="626"/>
                  </a:lnTo>
                  <a:lnTo>
                    <a:pt x="898" y="626"/>
                  </a:lnTo>
                  <a:lnTo>
                    <a:pt x="898" y="659"/>
                  </a:lnTo>
                  <a:lnTo>
                    <a:pt x="898" y="659"/>
                  </a:lnTo>
                  <a:close/>
                  <a:moveTo>
                    <a:pt x="898" y="749"/>
                  </a:moveTo>
                  <a:lnTo>
                    <a:pt x="928" y="749"/>
                  </a:lnTo>
                  <a:lnTo>
                    <a:pt x="928" y="716"/>
                  </a:lnTo>
                  <a:lnTo>
                    <a:pt x="898" y="716"/>
                  </a:lnTo>
                  <a:lnTo>
                    <a:pt x="898" y="749"/>
                  </a:lnTo>
                  <a:lnTo>
                    <a:pt x="898" y="749"/>
                  </a:lnTo>
                  <a:close/>
                  <a:moveTo>
                    <a:pt x="898" y="704"/>
                  </a:moveTo>
                  <a:lnTo>
                    <a:pt x="928" y="704"/>
                  </a:lnTo>
                  <a:lnTo>
                    <a:pt x="928" y="671"/>
                  </a:lnTo>
                  <a:lnTo>
                    <a:pt x="898" y="671"/>
                  </a:lnTo>
                  <a:lnTo>
                    <a:pt x="898" y="704"/>
                  </a:lnTo>
                  <a:lnTo>
                    <a:pt x="898" y="704"/>
                  </a:lnTo>
                  <a:close/>
                  <a:moveTo>
                    <a:pt x="898" y="836"/>
                  </a:moveTo>
                  <a:lnTo>
                    <a:pt x="928" y="836"/>
                  </a:lnTo>
                  <a:lnTo>
                    <a:pt x="928" y="808"/>
                  </a:lnTo>
                  <a:lnTo>
                    <a:pt x="898" y="808"/>
                  </a:lnTo>
                  <a:lnTo>
                    <a:pt x="898" y="836"/>
                  </a:lnTo>
                  <a:lnTo>
                    <a:pt x="898" y="836"/>
                  </a:lnTo>
                  <a:close/>
                  <a:moveTo>
                    <a:pt x="898" y="791"/>
                  </a:moveTo>
                  <a:lnTo>
                    <a:pt x="928" y="791"/>
                  </a:lnTo>
                  <a:lnTo>
                    <a:pt x="928" y="763"/>
                  </a:lnTo>
                  <a:lnTo>
                    <a:pt x="898" y="763"/>
                  </a:lnTo>
                  <a:lnTo>
                    <a:pt x="898" y="791"/>
                  </a:lnTo>
                  <a:lnTo>
                    <a:pt x="898" y="791"/>
                  </a:lnTo>
                  <a:close/>
                  <a:moveTo>
                    <a:pt x="898" y="926"/>
                  </a:moveTo>
                  <a:lnTo>
                    <a:pt x="928" y="926"/>
                  </a:lnTo>
                  <a:lnTo>
                    <a:pt x="928" y="895"/>
                  </a:lnTo>
                  <a:lnTo>
                    <a:pt x="898" y="895"/>
                  </a:lnTo>
                  <a:lnTo>
                    <a:pt x="898" y="926"/>
                  </a:lnTo>
                  <a:lnTo>
                    <a:pt x="898" y="926"/>
                  </a:lnTo>
                  <a:close/>
                  <a:moveTo>
                    <a:pt x="898" y="881"/>
                  </a:moveTo>
                  <a:lnTo>
                    <a:pt x="928" y="881"/>
                  </a:lnTo>
                  <a:lnTo>
                    <a:pt x="928" y="850"/>
                  </a:lnTo>
                  <a:lnTo>
                    <a:pt x="898" y="850"/>
                  </a:lnTo>
                  <a:lnTo>
                    <a:pt x="898" y="881"/>
                  </a:lnTo>
                  <a:lnTo>
                    <a:pt x="898" y="881"/>
                  </a:lnTo>
                  <a:close/>
                  <a:moveTo>
                    <a:pt x="898" y="1018"/>
                  </a:moveTo>
                  <a:lnTo>
                    <a:pt x="928" y="1018"/>
                  </a:lnTo>
                  <a:lnTo>
                    <a:pt x="928" y="985"/>
                  </a:lnTo>
                  <a:lnTo>
                    <a:pt x="898" y="985"/>
                  </a:lnTo>
                  <a:lnTo>
                    <a:pt x="898" y="1018"/>
                  </a:lnTo>
                  <a:lnTo>
                    <a:pt x="898" y="1018"/>
                  </a:lnTo>
                  <a:close/>
                  <a:moveTo>
                    <a:pt x="898" y="973"/>
                  </a:moveTo>
                  <a:lnTo>
                    <a:pt x="928" y="973"/>
                  </a:lnTo>
                  <a:lnTo>
                    <a:pt x="928" y="940"/>
                  </a:lnTo>
                  <a:lnTo>
                    <a:pt x="898" y="940"/>
                  </a:lnTo>
                  <a:lnTo>
                    <a:pt x="898" y="973"/>
                  </a:lnTo>
                  <a:lnTo>
                    <a:pt x="898" y="973"/>
                  </a:lnTo>
                  <a:close/>
                  <a:moveTo>
                    <a:pt x="898" y="1061"/>
                  </a:moveTo>
                  <a:lnTo>
                    <a:pt x="928" y="1061"/>
                  </a:lnTo>
                  <a:lnTo>
                    <a:pt x="928" y="1032"/>
                  </a:lnTo>
                  <a:lnTo>
                    <a:pt x="898" y="1032"/>
                  </a:lnTo>
                  <a:lnTo>
                    <a:pt x="898" y="1061"/>
                  </a:lnTo>
                  <a:lnTo>
                    <a:pt x="898" y="1061"/>
                  </a:lnTo>
                  <a:close/>
                  <a:moveTo>
                    <a:pt x="898" y="1240"/>
                  </a:moveTo>
                  <a:lnTo>
                    <a:pt x="928" y="1240"/>
                  </a:lnTo>
                  <a:lnTo>
                    <a:pt x="928" y="1209"/>
                  </a:lnTo>
                  <a:lnTo>
                    <a:pt x="898" y="1209"/>
                  </a:lnTo>
                  <a:lnTo>
                    <a:pt x="898" y="1240"/>
                  </a:lnTo>
                  <a:lnTo>
                    <a:pt x="898" y="1240"/>
                  </a:lnTo>
                  <a:close/>
                  <a:moveTo>
                    <a:pt x="898" y="1287"/>
                  </a:moveTo>
                  <a:lnTo>
                    <a:pt x="928" y="1287"/>
                  </a:lnTo>
                  <a:lnTo>
                    <a:pt x="928" y="1254"/>
                  </a:lnTo>
                  <a:lnTo>
                    <a:pt x="898" y="1254"/>
                  </a:lnTo>
                  <a:lnTo>
                    <a:pt x="898" y="1287"/>
                  </a:lnTo>
                  <a:lnTo>
                    <a:pt x="898" y="1287"/>
                  </a:lnTo>
                  <a:close/>
                  <a:moveTo>
                    <a:pt x="898" y="1330"/>
                  </a:moveTo>
                  <a:lnTo>
                    <a:pt x="928" y="1330"/>
                  </a:lnTo>
                  <a:lnTo>
                    <a:pt x="928" y="1299"/>
                  </a:lnTo>
                  <a:lnTo>
                    <a:pt x="898" y="1299"/>
                  </a:lnTo>
                  <a:lnTo>
                    <a:pt x="898" y="1330"/>
                  </a:lnTo>
                  <a:lnTo>
                    <a:pt x="898" y="1330"/>
                  </a:lnTo>
                  <a:close/>
                  <a:moveTo>
                    <a:pt x="898" y="1375"/>
                  </a:moveTo>
                  <a:lnTo>
                    <a:pt x="928" y="1375"/>
                  </a:lnTo>
                  <a:lnTo>
                    <a:pt x="928" y="1346"/>
                  </a:lnTo>
                  <a:lnTo>
                    <a:pt x="898" y="1346"/>
                  </a:lnTo>
                  <a:lnTo>
                    <a:pt x="898" y="1375"/>
                  </a:lnTo>
                  <a:lnTo>
                    <a:pt x="898" y="1375"/>
                  </a:lnTo>
                  <a:close/>
                  <a:moveTo>
                    <a:pt x="898" y="1420"/>
                  </a:moveTo>
                  <a:lnTo>
                    <a:pt x="928" y="1420"/>
                  </a:lnTo>
                  <a:lnTo>
                    <a:pt x="928" y="1389"/>
                  </a:lnTo>
                  <a:lnTo>
                    <a:pt x="898" y="1389"/>
                  </a:lnTo>
                  <a:lnTo>
                    <a:pt x="898" y="1420"/>
                  </a:lnTo>
                  <a:lnTo>
                    <a:pt x="898" y="1420"/>
                  </a:lnTo>
                  <a:close/>
                  <a:moveTo>
                    <a:pt x="898" y="1465"/>
                  </a:moveTo>
                  <a:lnTo>
                    <a:pt x="928" y="1465"/>
                  </a:lnTo>
                  <a:lnTo>
                    <a:pt x="928" y="1434"/>
                  </a:lnTo>
                  <a:lnTo>
                    <a:pt x="898" y="1434"/>
                  </a:lnTo>
                  <a:lnTo>
                    <a:pt x="898" y="1465"/>
                  </a:lnTo>
                  <a:lnTo>
                    <a:pt x="898" y="1465"/>
                  </a:lnTo>
                  <a:close/>
                  <a:moveTo>
                    <a:pt x="898" y="1509"/>
                  </a:moveTo>
                  <a:lnTo>
                    <a:pt x="928" y="1509"/>
                  </a:lnTo>
                  <a:lnTo>
                    <a:pt x="928" y="1479"/>
                  </a:lnTo>
                  <a:lnTo>
                    <a:pt x="898" y="1479"/>
                  </a:lnTo>
                  <a:lnTo>
                    <a:pt x="898" y="1509"/>
                  </a:lnTo>
                  <a:lnTo>
                    <a:pt x="898" y="1509"/>
                  </a:lnTo>
                  <a:close/>
                  <a:moveTo>
                    <a:pt x="898" y="1557"/>
                  </a:moveTo>
                  <a:lnTo>
                    <a:pt x="928" y="1557"/>
                  </a:lnTo>
                  <a:lnTo>
                    <a:pt x="928" y="1524"/>
                  </a:lnTo>
                  <a:lnTo>
                    <a:pt x="898" y="1524"/>
                  </a:lnTo>
                  <a:lnTo>
                    <a:pt x="898" y="1557"/>
                  </a:lnTo>
                  <a:lnTo>
                    <a:pt x="898" y="1557"/>
                  </a:lnTo>
                  <a:close/>
                  <a:moveTo>
                    <a:pt x="898" y="1599"/>
                  </a:moveTo>
                  <a:lnTo>
                    <a:pt x="928" y="1599"/>
                  </a:lnTo>
                  <a:lnTo>
                    <a:pt x="928" y="1568"/>
                  </a:lnTo>
                  <a:lnTo>
                    <a:pt x="898" y="1568"/>
                  </a:lnTo>
                  <a:lnTo>
                    <a:pt x="898" y="1599"/>
                  </a:lnTo>
                  <a:lnTo>
                    <a:pt x="898" y="1599"/>
                  </a:lnTo>
                  <a:close/>
                  <a:moveTo>
                    <a:pt x="853" y="208"/>
                  </a:moveTo>
                  <a:lnTo>
                    <a:pt x="883" y="208"/>
                  </a:lnTo>
                  <a:lnTo>
                    <a:pt x="883" y="180"/>
                  </a:lnTo>
                  <a:lnTo>
                    <a:pt x="853" y="180"/>
                  </a:lnTo>
                  <a:lnTo>
                    <a:pt x="853" y="208"/>
                  </a:lnTo>
                  <a:lnTo>
                    <a:pt x="853" y="208"/>
                  </a:lnTo>
                  <a:close/>
                  <a:moveTo>
                    <a:pt x="853" y="120"/>
                  </a:moveTo>
                  <a:lnTo>
                    <a:pt x="883" y="120"/>
                  </a:lnTo>
                  <a:lnTo>
                    <a:pt x="883" y="87"/>
                  </a:lnTo>
                  <a:lnTo>
                    <a:pt x="853" y="87"/>
                  </a:lnTo>
                  <a:lnTo>
                    <a:pt x="853" y="120"/>
                  </a:lnTo>
                  <a:lnTo>
                    <a:pt x="853" y="120"/>
                  </a:lnTo>
                  <a:close/>
                  <a:moveTo>
                    <a:pt x="853" y="298"/>
                  </a:moveTo>
                  <a:lnTo>
                    <a:pt x="883" y="298"/>
                  </a:lnTo>
                  <a:lnTo>
                    <a:pt x="883" y="269"/>
                  </a:lnTo>
                  <a:lnTo>
                    <a:pt x="853" y="269"/>
                  </a:lnTo>
                  <a:lnTo>
                    <a:pt x="853" y="298"/>
                  </a:lnTo>
                  <a:lnTo>
                    <a:pt x="853" y="298"/>
                  </a:lnTo>
                  <a:close/>
                  <a:moveTo>
                    <a:pt x="853" y="253"/>
                  </a:moveTo>
                  <a:lnTo>
                    <a:pt x="883" y="253"/>
                  </a:lnTo>
                  <a:lnTo>
                    <a:pt x="883" y="224"/>
                  </a:lnTo>
                  <a:lnTo>
                    <a:pt x="853" y="224"/>
                  </a:lnTo>
                  <a:lnTo>
                    <a:pt x="853" y="253"/>
                  </a:lnTo>
                  <a:lnTo>
                    <a:pt x="853" y="253"/>
                  </a:lnTo>
                  <a:close/>
                  <a:moveTo>
                    <a:pt x="853" y="390"/>
                  </a:moveTo>
                  <a:lnTo>
                    <a:pt x="883" y="390"/>
                  </a:lnTo>
                  <a:lnTo>
                    <a:pt x="883" y="357"/>
                  </a:lnTo>
                  <a:lnTo>
                    <a:pt x="853" y="357"/>
                  </a:lnTo>
                  <a:lnTo>
                    <a:pt x="853" y="390"/>
                  </a:lnTo>
                  <a:lnTo>
                    <a:pt x="853" y="390"/>
                  </a:lnTo>
                  <a:close/>
                  <a:moveTo>
                    <a:pt x="853" y="343"/>
                  </a:moveTo>
                  <a:lnTo>
                    <a:pt x="883" y="343"/>
                  </a:lnTo>
                  <a:lnTo>
                    <a:pt x="883" y="312"/>
                  </a:lnTo>
                  <a:lnTo>
                    <a:pt x="853" y="312"/>
                  </a:lnTo>
                  <a:lnTo>
                    <a:pt x="853" y="343"/>
                  </a:lnTo>
                  <a:lnTo>
                    <a:pt x="853" y="343"/>
                  </a:lnTo>
                  <a:close/>
                  <a:moveTo>
                    <a:pt x="853" y="480"/>
                  </a:moveTo>
                  <a:lnTo>
                    <a:pt x="883" y="480"/>
                  </a:lnTo>
                  <a:lnTo>
                    <a:pt x="883" y="449"/>
                  </a:lnTo>
                  <a:lnTo>
                    <a:pt x="853" y="449"/>
                  </a:lnTo>
                  <a:lnTo>
                    <a:pt x="853" y="480"/>
                  </a:lnTo>
                  <a:lnTo>
                    <a:pt x="853" y="480"/>
                  </a:lnTo>
                  <a:close/>
                  <a:moveTo>
                    <a:pt x="853" y="435"/>
                  </a:moveTo>
                  <a:lnTo>
                    <a:pt x="883" y="435"/>
                  </a:lnTo>
                  <a:lnTo>
                    <a:pt x="883" y="402"/>
                  </a:lnTo>
                  <a:lnTo>
                    <a:pt x="853" y="402"/>
                  </a:lnTo>
                  <a:lnTo>
                    <a:pt x="853" y="435"/>
                  </a:lnTo>
                  <a:lnTo>
                    <a:pt x="853" y="435"/>
                  </a:lnTo>
                  <a:close/>
                  <a:moveTo>
                    <a:pt x="853" y="567"/>
                  </a:moveTo>
                  <a:lnTo>
                    <a:pt x="883" y="567"/>
                  </a:lnTo>
                  <a:lnTo>
                    <a:pt x="883" y="539"/>
                  </a:lnTo>
                  <a:lnTo>
                    <a:pt x="853" y="539"/>
                  </a:lnTo>
                  <a:lnTo>
                    <a:pt x="853" y="567"/>
                  </a:lnTo>
                  <a:lnTo>
                    <a:pt x="853" y="567"/>
                  </a:lnTo>
                  <a:close/>
                  <a:moveTo>
                    <a:pt x="853" y="522"/>
                  </a:moveTo>
                  <a:lnTo>
                    <a:pt x="883" y="522"/>
                  </a:lnTo>
                  <a:lnTo>
                    <a:pt x="883" y="494"/>
                  </a:lnTo>
                  <a:lnTo>
                    <a:pt x="853" y="494"/>
                  </a:lnTo>
                  <a:lnTo>
                    <a:pt x="853" y="522"/>
                  </a:lnTo>
                  <a:lnTo>
                    <a:pt x="853" y="522"/>
                  </a:lnTo>
                  <a:close/>
                  <a:moveTo>
                    <a:pt x="853" y="659"/>
                  </a:moveTo>
                  <a:lnTo>
                    <a:pt x="883" y="659"/>
                  </a:lnTo>
                  <a:lnTo>
                    <a:pt x="883" y="626"/>
                  </a:lnTo>
                  <a:lnTo>
                    <a:pt x="853" y="626"/>
                  </a:lnTo>
                  <a:lnTo>
                    <a:pt x="853" y="659"/>
                  </a:lnTo>
                  <a:lnTo>
                    <a:pt x="853" y="659"/>
                  </a:lnTo>
                  <a:close/>
                  <a:moveTo>
                    <a:pt x="853" y="612"/>
                  </a:moveTo>
                  <a:lnTo>
                    <a:pt x="883" y="612"/>
                  </a:lnTo>
                  <a:lnTo>
                    <a:pt x="883" y="581"/>
                  </a:lnTo>
                  <a:lnTo>
                    <a:pt x="853" y="581"/>
                  </a:lnTo>
                  <a:lnTo>
                    <a:pt x="853" y="612"/>
                  </a:lnTo>
                  <a:lnTo>
                    <a:pt x="853" y="612"/>
                  </a:lnTo>
                  <a:close/>
                  <a:moveTo>
                    <a:pt x="853" y="749"/>
                  </a:moveTo>
                  <a:lnTo>
                    <a:pt x="883" y="749"/>
                  </a:lnTo>
                  <a:lnTo>
                    <a:pt x="883" y="716"/>
                  </a:lnTo>
                  <a:lnTo>
                    <a:pt x="853" y="716"/>
                  </a:lnTo>
                  <a:lnTo>
                    <a:pt x="853" y="749"/>
                  </a:lnTo>
                  <a:lnTo>
                    <a:pt x="853" y="749"/>
                  </a:lnTo>
                  <a:close/>
                  <a:moveTo>
                    <a:pt x="853" y="704"/>
                  </a:moveTo>
                  <a:lnTo>
                    <a:pt x="883" y="704"/>
                  </a:lnTo>
                  <a:lnTo>
                    <a:pt x="883" y="671"/>
                  </a:lnTo>
                  <a:lnTo>
                    <a:pt x="853" y="671"/>
                  </a:lnTo>
                  <a:lnTo>
                    <a:pt x="853" y="704"/>
                  </a:lnTo>
                  <a:lnTo>
                    <a:pt x="853" y="704"/>
                  </a:lnTo>
                  <a:close/>
                  <a:moveTo>
                    <a:pt x="853" y="836"/>
                  </a:moveTo>
                  <a:lnTo>
                    <a:pt x="883" y="836"/>
                  </a:lnTo>
                  <a:lnTo>
                    <a:pt x="883" y="808"/>
                  </a:lnTo>
                  <a:lnTo>
                    <a:pt x="853" y="808"/>
                  </a:lnTo>
                  <a:lnTo>
                    <a:pt x="853" y="836"/>
                  </a:lnTo>
                  <a:lnTo>
                    <a:pt x="853" y="836"/>
                  </a:lnTo>
                  <a:close/>
                  <a:moveTo>
                    <a:pt x="853" y="791"/>
                  </a:moveTo>
                  <a:lnTo>
                    <a:pt x="883" y="791"/>
                  </a:lnTo>
                  <a:lnTo>
                    <a:pt x="883" y="763"/>
                  </a:lnTo>
                  <a:lnTo>
                    <a:pt x="853" y="763"/>
                  </a:lnTo>
                  <a:lnTo>
                    <a:pt x="853" y="791"/>
                  </a:lnTo>
                  <a:lnTo>
                    <a:pt x="853" y="791"/>
                  </a:lnTo>
                  <a:close/>
                  <a:moveTo>
                    <a:pt x="853" y="881"/>
                  </a:moveTo>
                  <a:lnTo>
                    <a:pt x="883" y="881"/>
                  </a:lnTo>
                  <a:lnTo>
                    <a:pt x="883" y="850"/>
                  </a:lnTo>
                  <a:lnTo>
                    <a:pt x="853" y="850"/>
                  </a:lnTo>
                  <a:lnTo>
                    <a:pt x="853" y="881"/>
                  </a:lnTo>
                  <a:lnTo>
                    <a:pt x="853" y="881"/>
                  </a:lnTo>
                  <a:close/>
                  <a:moveTo>
                    <a:pt x="853" y="973"/>
                  </a:moveTo>
                  <a:lnTo>
                    <a:pt x="883" y="973"/>
                  </a:lnTo>
                  <a:lnTo>
                    <a:pt x="883" y="940"/>
                  </a:lnTo>
                  <a:lnTo>
                    <a:pt x="853" y="940"/>
                  </a:lnTo>
                  <a:lnTo>
                    <a:pt x="853" y="973"/>
                  </a:lnTo>
                  <a:lnTo>
                    <a:pt x="853" y="973"/>
                  </a:lnTo>
                  <a:close/>
                  <a:moveTo>
                    <a:pt x="853" y="1240"/>
                  </a:moveTo>
                  <a:lnTo>
                    <a:pt x="883" y="1240"/>
                  </a:lnTo>
                  <a:lnTo>
                    <a:pt x="883" y="1209"/>
                  </a:lnTo>
                  <a:lnTo>
                    <a:pt x="853" y="1209"/>
                  </a:lnTo>
                  <a:lnTo>
                    <a:pt x="853" y="1240"/>
                  </a:lnTo>
                  <a:lnTo>
                    <a:pt x="853" y="1240"/>
                  </a:lnTo>
                  <a:close/>
                  <a:moveTo>
                    <a:pt x="853" y="1375"/>
                  </a:moveTo>
                  <a:lnTo>
                    <a:pt x="883" y="1375"/>
                  </a:lnTo>
                  <a:lnTo>
                    <a:pt x="883" y="1346"/>
                  </a:lnTo>
                  <a:lnTo>
                    <a:pt x="853" y="1346"/>
                  </a:lnTo>
                  <a:lnTo>
                    <a:pt x="853" y="1375"/>
                  </a:lnTo>
                  <a:lnTo>
                    <a:pt x="853" y="1375"/>
                  </a:lnTo>
                  <a:close/>
                  <a:moveTo>
                    <a:pt x="853" y="1420"/>
                  </a:moveTo>
                  <a:lnTo>
                    <a:pt x="883" y="1420"/>
                  </a:lnTo>
                  <a:lnTo>
                    <a:pt x="883" y="1389"/>
                  </a:lnTo>
                  <a:lnTo>
                    <a:pt x="853" y="1389"/>
                  </a:lnTo>
                  <a:lnTo>
                    <a:pt x="853" y="1420"/>
                  </a:lnTo>
                  <a:lnTo>
                    <a:pt x="853" y="1420"/>
                  </a:lnTo>
                  <a:close/>
                  <a:moveTo>
                    <a:pt x="853" y="1465"/>
                  </a:moveTo>
                  <a:lnTo>
                    <a:pt x="883" y="1465"/>
                  </a:lnTo>
                  <a:lnTo>
                    <a:pt x="883" y="1434"/>
                  </a:lnTo>
                  <a:lnTo>
                    <a:pt x="853" y="1434"/>
                  </a:lnTo>
                  <a:lnTo>
                    <a:pt x="853" y="1465"/>
                  </a:lnTo>
                  <a:lnTo>
                    <a:pt x="853" y="1465"/>
                  </a:lnTo>
                  <a:close/>
                  <a:moveTo>
                    <a:pt x="853" y="1509"/>
                  </a:moveTo>
                  <a:lnTo>
                    <a:pt x="883" y="1509"/>
                  </a:lnTo>
                  <a:lnTo>
                    <a:pt x="883" y="1479"/>
                  </a:lnTo>
                  <a:lnTo>
                    <a:pt x="853" y="1479"/>
                  </a:lnTo>
                  <a:lnTo>
                    <a:pt x="853" y="1509"/>
                  </a:lnTo>
                  <a:lnTo>
                    <a:pt x="853" y="1509"/>
                  </a:lnTo>
                  <a:close/>
                  <a:moveTo>
                    <a:pt x="810" y="208"/>
                  </a:moveTo>
                  <a:lnTo>
                    <a:pt x="838" y="208"/>
                  </a:lnTo>
                  <a:lnTo>
                    <a:pt x="838" y="180"/>
                  </a:lnTo>
                  <a:lnTo>
                    <a:pt x="810" y="180"/>
                  </a:lnTo>
                  <a:lnTo>
                    <a:pt x="810" y="208"/>
                  </a:lnTo>
                  <a:lnTo>
                    <a:pt x="810" y="208"/>
                  </a:lnTo>
                  <a:close/>
                  <a:moveTo>
                    <a:pt x="810" y="120"/>
                  </a:moveTo>
                  <a:lnTo>
                    <a:pt x="838" y="120"/>
                  </a:lnTo>
                  <a:lnTo>
                    <a:pt x="838" y="87"/>
                  </a:lnTo>
                  <a:lnTo>
                    <a:pt x="810" y="87"/>
                  </a:lnTo>
                  <a:lnTo>
                    <a:pt x="810" y="120"/>
                  </a:lnTo>
                  <a:lnTo>
                    <a:pt x="810" y="120"/>
                  </a:lnTo>
                  <a:close/>
                  <a:moveTo>
                    <a:pt x="810" y="298"/>
                  </a:moveTo>
                  <a:lnTo>
                    <a:pt x="838" y="298"/>
                  </a:lnTo>
                  <a:lnTo>
                    <a:pt x="838" y="269"/>
                  </a:lnTo>
                  <a:lnTo>
                    <a:pt x="810" y="269"/>
                  </a:lnTo>
                  <a:lnTo>
                    <a:pt x="810" y="298"/>
                  </a:lnTo>
                  <a:lnTo>
                    <a:pt x="810" y="298"/>
                  </a:lnTo>
                  <a:close/>
                  <a:moveTo>
                    <a:pt x="810" y="253"/>
                  </a:moveTo>
                  <a:lnTo>
                    <a:pt x="838" y="253"/>
                  </a:lnTo>
                  <a:lnTo>
                    <a:pt x="838" y="224"/>
                  </a:lnTo>
                  <a:lnTo>
                    <a:pt x="810" y="224"/>
                  </a:lnTo>
                  <a:lnTo>
                    <a:pt x="810" y="253"/>
                  </a:lnTo>
                  <a:lnTo>
                    <a:pt x="810" y="253"/>
                  </a:lnTo>
                  <a:close/>
                  <a:moveTo>
                    <a:pt x="810" y="390"/>
                  </a:moveTo>
                  <a:lnTo>
                    <a:pt x="838" y="390"/>
                  </a:lnTo>
                  <a:lnTo>
                    <a:pt x="838" y="357"/>
                  </a:lnTo>
                  <a:lnTo>
                    <a:pt x="810" y="357"/>
                  </a:lnTo>
                  <a:lnTo>
                    <a:pt x="810" y="390"/>
                  </a:lnTo>
                  <a:lnTo>
                    <a:pt x="810" y="390"/>
                  </a:lnTo>
                  <a:close/>
                  <a:moveTo>
                    <a:pt x="810" y="343"/>
                  </a:moveTo>
                  <a:lnTo>
                    <a:pt x="838" y="343"/>
                  </a:lnTo>
                  <a:lnTo>
                    <a:pt x="838" y="312"/>
                  </a:lnTo>
                  <a:lnTo>
                    <a:pt x="810" y="312"/>
                  </a:lnTo>
                  <a:lnTo>
                    <a:pt x="810" y="343"/>
                  </a:lnTo>
                  <a:lnTo>
                    <a:pt x="810" y="343"/>
                  </a:lnTo>
                  <a:close/>
                  <a:moveTo>
                    <a:pt x="810" y="480"/>
                  </a:moveTo>
                  <a:lnTo>
                    <a:pt x="838" y="480"/>
                  </a:lnTo>
                  <a:lnTo>
                    <a:pt x="838" y="449"/>
                  </a:lnTo>
                  <a:lnTo>
                    <a:pt x="810" y="449"/>
                  </a:lnTo>
                  <a:lnTo>
                    <a:pt x="810" y="480"/>
                  </a:lnTo>
                  <a:lnTo>
                    <a:pt x="810" y="480"/>
                  </a:lnTo>
                  <a:close/>
                  <a:moveTo>
                    <a:pt x="810" y="435"/>
                  </a:moveTo>
                  <a:lnTo>
                    <a:pt x="838" y="435"/>
                  </a:lnTo>
                  <a:lnTo>
                    <a:pt x="838" y="402"/>
                  </a:lnTo>
                  <a:lnTo>
                    <a:pt x="810" y="402"/>
                  </a:lnTo>
                  <a:lnTo>
                    <a:pt x="810" y="435"/>
                  </a:lnTo>
                  <a:lnTo>
                    <a:pt x="810" y="435"/>
                  </a:lnTo>
                  <a:close/>
                  <a:moveTo>
                    <a:pt x="810" y="567"/>
                  </a:moveTo>
                  <a:lnTo>
                    <a:pt x="838" y="567"/>
                  </a:lnTo>
                  <a:lnTo>
                    <a:pt x="838" y="539"/>
                  </a:lnTo>
                  <a:lnTo>
                    <a:pt x="810" y="539"/>
                  </a:lnTo>
                  <a:lnTo>
                    <a:pt x="810" y="567"/>
                  </a:lnTo>
                  <a:lnTo>
                    <a:pt x="810" y="567"/>
                  </a:lnTo>
                  <a:close/>
                  <a:moveTo>
                    <a:pt x="810" y="522"/>
                  </a:moveTo>
                  <a:lnTo>
                    <a:pt x="838" y="522"/>
                  </a:lnTo>
                  <a:lnTo>
                    <a:pt x="838" y="494"/>
                  </a:lnTo>
                  <a:lnTo>
                    <a:pt x="810" y="494"/>
                  </a:lnTo>
                  <a:lnTo>
                    <a:pt x="810" y="522"/>
                  </a:lnTo>
                  <a:lnTo>
                    <a:pt x="810" y="522"/>
                  </a:lnTo>
                  <a:close/>
                  <a:moveTo>
                    <a:pt x="810" y="659"/>
                  </a:moveTo>
                  <a:lnTo>
                    <a:pt x="838" y="659"/>
                  </a:lnTo>
                  <a:lnTo>
                    <a:pt x="838" y="626"/>
                  </a:lnTo>
                  <a:lnTo>
                    <a:pt x="810" y="626"/>
                  </a:lnTo>
                  <a:lnTo>
                    <a:pt x="810" y="659"/>
                  </a:lnTo>
                  <a:lnTo>
                    <a:pt x="810" y="659"/>
                  </a:lnTo>
                  <a:close/>
                  <a:moveTo>
                    <a:pt x="810" y="612"/>
                  </a:moveTo>
                  <a:lnTo>
                    <a:pt x="838" y="612"/>
                  </a:lnTo>
                  <a:lnTo>
                    <a:pt x="838" y="581"/>
                  </a:lnTo>
                  <a:lnTo>
                    <a:pt x="810" y="581"/>
                  </a:lnTo>
                  <a:lnTo>
                    <a:pt x="810" y="612"/>
                  </a:lnTo>
                  <a:lnTo>
                    <a:pt x="810" y="612"/>
                  </a:lnTo>
                  <a:close/>
                  <a:moveTo>
                    <a:pt x="810" y="749"/>
                  </a:moveTo>
                  <a:lnTo>
                    <a:pt x="838" y="749"/>
                  </a:lnTo>
                  <a:lnTo>
                    <a:pt x="838" y="716"/>
                  </a:lnTo>
                  <a:lnTo>
                    <a:pt x="810" y="716"/>
                  </a:lnTo>
                  <a:lnTo>
                    <a:pt x="810" y="749"/>
                  </a:lnTo>
                  <a:lnTo>
                    <a:pt x="810" y="749"/>
                  </a:lnTo>
                  <a:close/>
                  <a:moveTo>
                    <a:pt x="810" y="704"/>
                  </a:moveTo>
                  <a:lnTo>
                    <a:pt x="838" y="704"/>
                  </a:lnTo>
                  <a:lnTo>
                    <a:pt x="838" y="671"/>
                  </a:lnTo>
                  <a:lnTo>
                    <a:pt x="810" y="671"/>
                  </a:lnTo>
                  <a:lnTo>
                    <a:pt x="810" y="704"/>
                  </a:lnTo>
                  <a:lnTo>
                    <a:pt x="810" y="704"/>
                  </a:lnTo>
                  <a:close/>
                  <a:moveTo>
                    <a:pt x="810" y="836"/>
                  </a:moveTo>
                  <a:lnTo>
                    <a:pt x="838" y="836"/>
                  </a:lnTo>
                  <a:lnTo>
                    <a:pt x="838" y="808"/>
                  </a:lnTo>
                  <a:lnTo>
                    <a:pt x="810" y="808"/>
                  </a:lnTo>
                  <a:lnTo>
                    <a:pt x="810" y="836"/>
                  </a:lnTo>
                  <a:lnTo>
                    <a:pt x="810" y="836"/>
                  </a:lnTo>
                  <a:close/>
                  <a:moveTo>
                    <a:pt x="810" y="791"/>
                  </a:moveTo>
                  <a:lnTo>
                    <a:pt x="838" y="791"/>
                  </a:lnTo>
                  <a:lnTo>
                    <a:pt x="838" y="763"/>
                  </a:lnTo>
                  <a:lnTo>
                    <a:pt x="810" y="763"/>
                  </a:lnTo>
                  <a:lnTo>
                    <a:pt x="810" y="791"/>
                  </a:lnTo>
                  <a:lnTo>
                    <a:pt x="810" y="791"/>
                  </a:lnTo>
                  <a:close/>
                  <a:moveTo>
                    <a:pt x="810" y="1105"/>
                  </a:moveTo>
                  <a:lnTo>
                    <a:pt x="838" y="1105"/>
                  </a:lnTo>
                  <a:lnTo>
                    <a:pt x="838" y="1077"/>
                  </a:lnTo>
                  <a:lnTo>
                    <a:pt x="810" y="1077"/>
                  </a:lnTo>
                  <a:lnTo>
                    <a:pt x="810" y="1105"/>
                  </a:lnTo>
                  <a:lnTo>
                    <a:pt x="810" y="1105"/>
                  </a:lnTo>
                  <a:close/>
                  <a:moveTo>
                    <a:pt x="810" y="1195"/>
                  </a:moveTo>
                  <a:lnTo>
                    <a:pt x="838" y="1195"/>
                  </a:lnTo>
                  <a:lnTo>
                    <a:pt x="838" y="1165"/>
                  </a:lnTo>
                  <a:lnTo>
                    <a:pt x="810" y="1165"/>
                  </a:lnTo>
                  <a:lnTo>
                    <a:pt x="810" y="1195"/>
                  </a:lnTo>
                  <a:lnTo>
                    <a:pt x="810" y="1195"/>
                  </a:lnTo>
                  <a:close/>
                  <a:moveTo>
                    <a:pt x="810" y="1150"/>
                  </a:moveTo>
                  <a:lnTo>
                    <a:pt x="838" y="1150"/>
                  </a:lnTo>
                  <a:lnTo>
                    <a:pt x="838" y="1120"/>
                  </a:lnTo>
                  <a:lnTo>
                    <a:pt x="810" y="1120"/>
                  </a:lnTo>
                  <a:lnTo>
                    <a:pt x="810" y="1150"/>
                  </a:lnTo>
                  <a:lnTo>
                    <a:pt x="810" y="1150"/>
                  </a:lnTo>
                  <a:close/>
                  <a:moveTo>
                    <a:pt x="810" y="1240"/>
                  </a:moveTo>
                  <a:lnTo>
                    <a:pt x="838" y="1240"/>
                  </a:lnTo>
                  <a:lnTo>
                    <a:pt x="838" y="1209"/>
                  </a:lnTo>
                  <a:lnTo>
                    <a:pt x="810" y="1209"/>
                  </a:lnTo>
                  <a:lnTo>
                    <a:pt x="810" y="1240"/>
                  </a:lnTo>
                  <a:lnTo>
                    <a:pt x="810" y="1240"/>
                  </a:lnTo>
                  <a:close/>
                  <a:moveTo>
                    <a:pt x="765" y="208"/>
                  </a:moveTo>
                  <a:lnTo>
                    <a:pt x="794" y="208"/>
                  </a:lnTo>
                  <a:lnTo>
                    <a:pt x="794" y="180"/>
                  </a:lnTo>
                  <a:lnTo>
                    <a:pt x="765" y="180"/>
                  </a:lnTo>
                  <a:lnTo>
                    <a:pt x="765" y="208"/>
                  </a:lnTo>
                  <a:lnTo>
                    <a:pt x="765" y="208"/>
                  </a:lnTo>
                  <a:close/>
                  <a:moveTo>
                    <a:pt x="765" y="298"/>
                  </a:moveTo>
                  <a:lnTo>
                    <a:pt x="794" y="298"/>
                  </a:lnTo>
                  <a:lnTo>
                    <a:pt x="794" y="269"/>
                  </a:lnTo>
                  <a:lnTo>
                    <a:pt x="765" y="269"/>
                  </a:lnTo>
                  <a:lnTo>
                    <a:pt x="765" y="298"/>
                  </a:lnTo>
                  <a:lnTo>
                    <a:pt x="765" y="298"/>
                  </a:lnTo>
                  <a:close/>
                  <a:moveTo>
                    <a:pt x="765" y="253"/>
                  </a:moveTo>
                  <a:lnTo>
                    <a:pt x="794" y="253"/>
                  </a:lnTo>
                  <a:lnTo>
                    <a:pt x="794" y="224"/>
                  </a:lnTo>
                  <a:lnTo>
                    <a:pt x="765" y="224"/>
                  </a:lnTo>
                  <a:lnTo>
                    <a:pt x="765" y="253"/>
                  </a:lnTo>
                  <a:lnTo>
                    <a:pt x="765" y="253"/>
                  </a:lnTo>
                  <a:close/>
                  <a:moveTo>
                    <a:pt x="765" y="390"/>
                  </a:moveTo>
                  <a:lnTo>
                    <a:pt x="794" y="390"/>
                  </a:lnTo>
                  <a:lnTo>
                    <a:pt x="794" y="357"/>
                  </a:lnTo>
                  <a:lnTo>
                    <a:pt x="765" y="357"/>
                  </a:lnTo>
                  <a:lnTo>
                    <a:pt x="765" y="390"/>
                  </a:lnTo>
                  <a:lnTo>
                    <a:pt x="765" y="390"/>
                  </a:lnTo>
                  <a:close/>
                  <a:moveTo>
                    <a:pt x="765" y="343"/>
                  </a:moveTo>
                  <a:lnTo>
                    <a:pt x="794" y="343"/>
                  </a:lnTo>
                  <a:lnTo>
                    <a:pt x="794" y="312"/>
                  </a:lnTo>
                  <a:lnTo>
                    <a:pt x="765" y="312"/>
                  </a:lnTo>
                  <a:lnTo>
                    <a:pt x="765" y="343"/>
                  </a:lnTo>
                  <a:lnTo>
                    <a:pt x="765" y="343"/>
                  </a:lnTo>
                  <a:close/>
                  <a:moveTo>
                    <a:pt x="765" y="480"/>
                  </a:moveTo>
                  <a:lnTo>
                    <a:pt x="794" y="480"/>
                  </a:lnTo>
                  <a:lnTo>
                    <a:pt x="794" y="449"/>
                  </a:lnTo>
                  <a:lnTo>
                    <a:pt x="765" y="449"/>
                  </a:lnTo>
                  <a:lnTo>
                    <a:pt x="765" y="480"/>
                  </a:lnTo>
                  <a:lnTo>
                    <a:pt x="765" y="480"/>
                  </a:lnTo>
                  <a:close/>
                  <a:moveTo>
                    <a:pt x="765" y="435"/>
                  </a:moveTo>
                  <a:lnTo>
                    <a:pt x="794" y="435"/>
                  </a:lnTo>
                  <a:lnTo>
                    <a:pt x="794" y="402"/>
                  </a:lnTo>
                  <a:lnTo>
                    <a:pt x="765" y="402"/>
                  </a:lnTo>
                  <a:lnTo>
                    <a:pt x="765" y="435"/>
                  </a:lnTo>
                  <a:lnTo>
                    <a:pt x="765" y="435"/>
                  </a:lnTo>
                  <a:close/>
                  <a:moveTo>
                    <a:pt x="765" y="567"/>
                  </a:moveTo>
                  <a:lnTo>
                    <a:pt x="794" y="567"/>
                  </a:lnTo>
                  <a:lnTo>
                    <a:pt x="794" y="539"/>
                  </a:lnTo>
                  <a:lnTo>
                    <a:pt x="765" y="539"/>
                  </a:lnTo>
                  <a:lnTo>
                    <a:pt x="765" y="567"/>
                  </a:lnTo>
                  <a:lnTo>
                    <a:pt x="765" y="567"/>
                  </a:lnTo>
                  <a:close/>
                  <a:moveTo>
                    <a:pt x="765" y="522"/>
                  </a:moveTo>
                  <a:lnTo>
                    <a:pt x="794" y="522"/>
                  </a:lnTo>
                  <a:lnTo>
                    <a:pt x="794" y="494"/>
                  </a:lnTo>
                  <a:lnTo>
                    <a:pt x="765" y="494"/>
                  </a:lnTo>
                  <a:lnTo>
                    <a:pt x="765" y="522"/>
                  </a:lnTo>
                  <a:lnTo>
                    <a:pt x="765" y="522"/>
                  </a:lnTo>
                  <a:close/>
                  <a:moveTo>
                    <a:pt x="765" y="659"/>
                  </a:moveTo>
                  <a:lnTo>
                    <a:pt x="794" y="659"/>
                  </a:lnTo>
                  <a:lnTo>
                    <a:pt x="794" y="626"/>
                  </a:lnTo>
                  <a:lnTo>
                    <a:pt x="765" y="626"/>
                  </a:lnTo>
                  <a:lnTo>
                    <a:pt x="765" y="659"/>
                  </a:lnTo>
                  <a:lnTo>
                    <a:pt x="765" y="659"/>
                  </a:lnTo>
                  <a:close/>
                  <a:moveTo>
                    <a:pt x="765" y="612"/>
                  </a:moveTo>
                  <a:lnTo>
                    <a:pt x="794" y="612"/>
                  </a:lnTo>
                  <a:lnTo>
                    <a:pt x="794" y="581"/>
                  </a:lnTo>
                  <a:lnTo>
                    <a:pt x="765" y="581"/>
                  </a:lnTo>
                  <a:lnTo>
                    <a:pt x="765" y="612"/>
                  </a:lnTo>
                  <a:lnTo>
                    <a:pt x="765" y="612"/>
                  </a:lnTo>
                  <a:close/>
                  <a:moveTo>
                    <a:pt x="765" y="749"/>
                  </a:moveTo>
                  <a:lnTo>
                    <a:pt x="794" y="749"/>
                  </a:lnTo>
                  <a:lnTo>
                    <a:pt x="794" y="716"/>
                  </a:lnTo>
                  <a:lnTo>
                    <a:pt x="765" y="716"/>
                  </a:lnTo>
                  <a:lnTo>
                    <a:pt x="765" y="749"/>
                  </a:lnTo>
                  <a:lnTo>
                    <a:pt x="765" y="749"/>
                  </a:lnTo>
                  <a:close/>
                  <a:moveTo>
                    <a:pt x="765" y="704"/>
                  </a:moveTo>
                  <a:lnTo>
                    <a:pt x="794" y="704"/>
                  </a:lnTo>
                  <a:lnTo>
                    <a:pt x="794" y="671"/>
                  </a:lnTo>
                  <a:lnTo>
                    <a:pt x="765" y="671"/>
                  </a:lnTo>
                  <a:lnTo>
                    <a:pt x="765" y="704"/>
                  </a:lnTo>
                  <a:lnTo>
                    <a:pt x="765" y="704"/>
                  </a:lnTo>
                  <a:close/>
                  <a:moveTo>
                    <a:pt x="765" y="836"/>
                  </a:moveTo>
                  <a:lnTo>
                    <a:pt x="794" y="836"/>
                  </a:lnTo>
                  <a:lnTo>
                    <a:pt x="794" y="808"/>
                  </a:lnTo>
                  <a:lnTo>
                    <a:pt x="765" y="808"/>
                  </a:lnTo>
                  <a:lnTo>
                    <a:pt x="765" y="836"/>
                  </a:lnTo>
                  <a:lnTo>
                    <a:pt x="765" y="836"/>
                  </a:lnTo>
                  <a:close/>
                  <a:moveTo>
                    <a:pt x="765" y="791"/>
                  </a:moveTo>
                  <a:lnTo>
                    <a:pt x="794" y="791"/>
                  </a:lnTo>
                  <a:lnTo>
                    <a:pt x="794" y="763"/>
                  </a:lnTo>
                  <a:lnTo>
                    <a:pt x="765" y="763"/>
                  </a:lnTo>
                  <a:lnTo>
                    <a:pt x="765" y="791"/>
                  </a:lnTo>
                  <a:lnTo>
                    <a:pt x="765" y="791"/>
                  </a:lnTo>
                  <a:close/>
                  <a:moveTo>
                    <a:pt x="765" y="1018"/>
                  </a:moveTo>
                  <a:lnTo>
                    <a:pt x="794" y="1018"/>
                  </a:lnTo>
                  <a:lnTo>
                    <a:pt x="794" y="985"/>
                  </a:lnTo>
                  <a:lnTo>
                    <a:pt x="765" y="985"/>
                  </a:lnTo>
                  <a:lnTo>
                    <a:pt x="765" y="1018"/>
                  </a:lnTo>
                  <a:lnTo>
                    <a:pt x="765" y="1018"/>
                  </a:lnTo>
                  <a:close/>
                  <a:moveTo>
                    <a:pt x="765" y="1105"/>
                  </a:moveTo>
                  <a:lnTo>
                    <a:pt x="794" y="1105"/>
                  </a:lnTo>
                  <a:lnTo>
                    <a:pt x="794" y="1077"/>
                  </a:lnTo>
                  <a:lnTo>
                    <a:pt x="765" y="1077"/>
                  </a:lnTo>
                  <a:lnTo>
                    <a:pt x="765" y="1105"/>
                  </a:lnTo>
                  <a:lnTo>
                    <a:pt x="765" y="1105"/>
                  </a:lnTo>
                  <a:close/>
                  <a:moveTo>
                    <a:pt x="765" y="1195"/>
                  </a:moveTo>
                  <a:lnTo>
                    <a:pt x="794" y="1195"/>
                  </a:lnTo>
                  <a:lnTo>
                    <a:pt x="794" y="1165"/>
                  </a:lnTo>
                  <a:lnTo>
                    <a:pt x="765" y="1165"/>
                  </a:lnTo>
                  <a:lnTo>
                    <a:pt x="765" y="1195"/>
                  </a:lnTo>
                  <a:lnTo>
                    <a:pt x="765" y="1195"/>
                  </a:lnTo>
                  <a:close/>
                  <a:moveTo>
                    <a:pt x="765" y="1150"/>
                  </a:moveTo>
                  <a:lnTo>
                    <a:pt x="794" y="1150"/>
                  </a:lnTo>
                  <a:lnTo>
                    <a:pt x="794" y="1120"/>
                  </a:lnTo>
                  <a:lnTo>
                    <a:pt x="765" y="1120"/>
                  </a:lnTo>
                  <a:lnTo>
                    <a:pt x="765" y="1150"/>
                  </a:lnTo>
                  <a:lnTo>
                    <a:pt x="765" y="1150"/>
                  </a:lnTo>
                  <a:close/>
                  <a:moveTo>
                    <a:pt x="718" y="208"/>
                  </a:moveTo>
                  <a:lnTo>
                    <a:pt x="751" y="208"/>
                  </a:lnTo>
                  <a:lnTo>
                    <a:pt x="751" y="180"/>
                  </a:lnTo>
                  <a:lnTo>
                    <a:pt x="718" y="180"/>
                  </a:lnTo>
                  <a:lnTo>
                    <a:pt x="718" y="208"/>
                  </a:lnTo>
                  <a:lnTo>
                    <a:pt x="718" y="208"/>
                  </a:lnTo>
                  <a:close/>
                  <a:moveTo>
                    <a:pt x="718" y="298"/>
                  </a:moveTo>
                  <a:lnTo>
                    <a:pt x="751" y="298"/>
                  </a:lnTo>
                  <a:lnTo>
                    <a:pt x="751" y="269"/>
                  </a:lnTo>
                  <a:lnTo>
                    <a:pt x="718" y="269"/>
                  </a:lnTo>
                  <a:lnTo>
                    <a:pt x="718" y="298"/>
                  </a:lnTo>
                  <a:lnTo>
                    <a:pt x="718" y="298"/>
                  </a:lnTo>
                  <a:close/>
                  <a:moveTo>
                    <a:pt x="718" y="253"/>
                  </a:moveTo>
                  <a:lnTo>
                    <a:pt x="751" y="253"/>
                  </a:lnTo>
                  <a:lnTo>
                    <a:pt x="751" y="224"/>
                  </a:lnTo>
                  <a:lnTo>
                    <a:pt x="718" y="224"/>
                  </a:lnTo>
                  <a:lnTo>
                    <a:pt x="718" y="253"/>
                  </a:lnTo>
                  <a:lnTo>
                    <a:pt x="718" y="253"/>
                  </a:lnTo>
                  <a:close/>
                  <a:moveTo>
                    <a:pt x="718" y="390"/>
                  </a:moveTo>
                  <a:lnTo>
                    <a:pt x="751" y="390"/>
                  </a:lnTo>
                  <a:lnTo>
                    <a:pt x="751" y="357"/>
                  </a:lnTo>
                  <a:lnTo>
                    <a:pt x="718" y="357"/>
                  </a:lnTo>
                  <a:lnTo>
                    <a:pt x="718" y="390"/>
                  </a:lnTo>
                  <a:lnTo>
                    <a:pt x="718" y="390"/>
                  </a:lnTo>
                  <a:close/>
                  <a:moveTo>
                    <a:pt x="718" y="343"/>
                  </a:moveTo>
                  <a:lnTo>
                    <a:pt x="751" y="343"/>
                  </a:lnTo>
                  <a:lnTo>
                    <a:pt x="751" y="312"/>
                  </a:lnTo>
                  <a:lnTo>
                    <a:pt x="718" y="312"/>
                  </a:lnTo>
                  <a:lnTo>
                    <a:pt x="718" y="343"/>
                  </a:lnTo>
                  <a:lnTo>
                    <a:pt x="718" y="343"/>
                  </a:lnTo>
                  <a:close/>
                  <a:moveTo>
                    <a:pt x="718" y="480"/>
                  </a:moveTo>
                  <a:lnTo>
                    <a:pt x="751" y="480"/>
                  </a:lnTo>
                  <a:lnTo>
                    <a:pt x="751" y="449"/>
                  </a:lnTo>
                  <a:lnTo>
                    <a:pt x="718" y="449"/>
                  </a:lnTo>
                  <a:lnTo>
                    <a:pt x="718" y="480"/>
                  </a:lnTo>
                  <a:lnTo>
                    <a:pt x="718" y="480"/>
                  </a:lnTo>
                  <a:close/>
                  <a:moveTo>
                    <a:pt x="718" y="435"/>
                  </a:moveTo>
                  <a:lnTo>
                    <a:pt x="751" y="435"/>
                  </a:lnTo>
                  <a:lnTo>
                    <a:pt x="751" y="402"/>
                  </a:lnTo>
                  <a:lnTo>
                    <a:pt x="718" y="402"/>
                  </a:lnTo>
                  <a:lnTo>
                    <a:pt x="718" y="435"/>
                  </a:lnTo>
                  <a:lnTo>
                    <a:pt x="718" y="435"/>
                  </a:lnTo>
                  <a:close/>
                  <a:moveTo>
                    <a:pt x="718" y="567"/>
                  </a:moveTo>
                  <a:lnTo>
                    <a:pt x="751" y="567"/>
                  </a:lnTo>
                  <a:lnTo>
                    <a:pt x="751" y="539"/>
                  </a:lnTo>
                  <a:lnTo>
                    <a:pt x="718" y="539"/>
                  </a:lnTo>
                  <a:lnTo>
                    <a:pt x="718" y="567"/>
                  </a:lnTo>
                  <a:lnTo>
                    <a:pt x="718" y="567"/>
                  </a:lnTo>
                  <a:close/>
                  <a:moveTo>
                    <a:pt x="718" y="522"/>
                  </a:moveTo>
                  <a:lnTo>
                    <a:pt x="751" y="522"/>
                  </a:lnTo>
                  <a:lnTo>
                    <a:pt x="751" y="494"/>
                  </a:lnTo>
                  <a:lnTo>
                    <a:pt x="718" y="494"/>
                  </a:lnTo>
                  <a:lnTo>
                    <a:pt x="718" y="522"/>
                  </a:lnTo>
                  <a:lnTo>
                    <a:pt x="718" y="522"/>
                  </a:lnTo>
                  <a:close/>
                  <a:moveTo>
                    <a:pt x="718" y="659"/>
                  </a:moveTo>
                  <a:lnTo>
                    <a:pt x="751" y="659"/>
                  </a:lnTo>
                  <a:lnTo>
                    <a:pt x="751" y="626"/>
                  </a:lnTo>
                  <a:lnTo>
                    <a:pt x="718" y="626"/>
                  </a:lnTo>
                  <a:lnTo>
                    <a:pt x="718" y="659"/>
                  </a:lnTo>
                  <a:lnTo>
                    <a:pt x="718" y="659"/>
                  </a:lnTo>
                  <a:close/>
                  <a:moveTo>
                    <a:pt x="718" y="612"/>
                  </a:moveTo>
                  <a:lnTo>
                    <a:pt x="751" y="612"/>
                  </a:lnTo>
                  <a:lnTo>
                    <a:pt x="751" y="581"/>
                  </a:lnTo>
                  <a:lnTo>
                    <a:pt x="718" y="581"/>
                  </a:lnTo>
                  <a:lnTo>
                    <a:pt x="718" y="612"/>
                  </a:lnTo>
                  <a:lnTo>
                    <a:pt x="718" y="612"/>
                  </a:lnTo>
                  <a:close/>
                  <a:moveTo>
                    <a:pt x="718" y="749"/>
                  </a:moveTo>
                  <a:lnTo>
                    <a:pt x="751" y="749"/>
                  </a:lnTo>
                  <a:lnTo>
                    <a:pt x="751" y="716"/>
                  </a:lnTo>
                  <a:lnTo>
                    <a:pt x="718" y="716"/>
                  </a:lnTo>
                  <a:lnTo>
                    <a:pt x="718" y="749"/>
                  </a:lnTo>
                  <a:lnTo>
                    <a:pt x="718" y="749"/>
                  </a:lnTo>
                  <a:close/>
                  <a:moveTo>
                    <a:pt x="718" y="704"/>
                  </a:moveTo>
                  <a:lnTo>
                    <a:pt x="751" y="704"/>
                  </a:lnTo>
                  <a:lnTo>
                    <a:pt x="751" y="671"/>
                  </a:lnTo>
                  <a:lnTo>
                    <a:pt x="718" y="671"/>
                  </a:lnTo>
                  <a:lnTo>
                    <a:pt x="718" y="704"/>
                  </a:lnTo>
                  <a:lnTo>
                    <a:pt x="718" y="704"/>
                  </a:lnTo>
                  <a:close/>
                  <a:moveTo>
                    <a:pt x="718" y="836"/>
                  </a:moveTo>
                  <a:lnTo>
                    <a:pt x="751" y="836"/>
                  </a:lnTo>
                  <a:lnTo>
                    <a:pt x="751" y="808"/>
                  </a:lnTo>
                  <a:lnTo>
                    <a:pt x="718" y="808"/>
                  </a:lnTo>
                  <a:lnTo>
                    <a:pt x="718" y="836"/>
                  </a:lnTo>
                  <a:lnTo>
                    <a:pt x="718" y="836"/>
                  </a:lnTo>
                  <a:close/>
                  <a:moveTo>
                    <a:pt x="718" y="791"/>
                  </a:moveTo>
                  <a:lnTo>
                    <a:pt x="751" y="791"/>
                  </a:lnTo>
                  <a:lnTo>
                    <a:pt x="751" y="763"/>
                  </a:lnTo>
                  <a:lnTo>
                    <a:pt x="718" y="763"/>
                  </a:lnTo>
                  <a:lnTo>
                    <a:pt x="718" y="791"/>
                  </a:lnTo>
                  <a:lnTo>
                    <a:pt x="718" y="791"/>
                  </a:lnTo>
                  <a:close/>
                  <a:moveTo>
                    <a:pt x="718" y="1018"/>
                  </a:moveTo>
                  <a:lnTo>
                    <a:pt x="751" y="1018"/>
                  </a:lnTo>
                  <a:lnTo>
                    <a:pt x="751" y="985"/>
                  </a:lnTo>
                  <a:lnTo>
                    <a:pt x="718" y="985"/>
                  </a:lnTo>
                  <a:lnTo>
                    <a:pt x="718" y="1018"/>
                  </a:lnTo>
                  <a:lnTo>
                    <a:pt x="718" y="1018"/>
                  </a:lnTo>
                  <a:close/>
                  <a:moveTo>
                    <a:pt x="718" y="1105"/>
                  </a:moveTo>
                  <a:lnTo>
                    <a:pt x="751" y="1105"/>
                  </a:lnTo>
                  <a:lnTo>
                    <a:pt x="751" y="1077"/>
                  </a:lnTo>
                  <a:lnTo>
                    <a:pt x="718" y="1077"/>
                  </a:lnTo>
                  <a:lnTo>
                    <a:pt x="718" y="1105"/>
                  </a:lnTo>
                  <a:lnTo>
                    <a:pt x="718" y="1105"/>
                  </a:lnTo>
                  <a:close/>
                  <a:moveTo>
                    <a:pt x="718" y="1061"/>
                  </a:moveTo>
                  <a:lnTo>
                    <a:pt x="751" y="1061"/>
                  </a:lnTo>
                  <a:lnTo>
                    <a:pt x="751" y="1032"/>
                  </a:lnTo>
                  <a:lnTo>
                    <a:pt x="718" y="1032"/>
                  </a:lnTo>
                  <a:lnTo>
                    <a:pt x="718" y="1061"/>
                  </a:lnTo>
                  <a:lnTo>
                    <a:pt x="718" y="1061"/>
                  </a:lnTo>
                  <a:close/>
                  <a:moveTo>
                    <a:pt x="718" y="1150"/>
                  </a:moveTo>
                  <a:lnTo>
                    <a:pt x="751" y="1150"/>
                  </a:lnTo>
                  <a:lnTo>
                    <a:pt x="751" y="1120"/>
                  </a:lnTo>
                  <a:lnTo>
                    <a:pt x="718" y="1120"/>
                  </a:lnTo>
                  <a:lnTo>
                    <a:pt x="718" y="1150"/>
                  </a:lnTo>
                  <a:lnTo>
                    <a:pt x="718" y="1150"/>
                  </a:lnTo>
                  <a:close/>
                  <a:moveTo>
                    <a:pt x="673" y="208"/>
                  </a:moveTo>
                  <a:lnTo>
                    <a:pt x="706" y="208"/>
                  </a:lnTo>
                  <a:lnTo>
                    <a:pt x="706" y="180"/>
                  </a:lnTo>
                  <a:lnTo>
                    <a:pt x="673" y="180"/>
                  </a:lnTo>
                  <a:lnTo>
                    <a:pt x="673" y="208"/>
                  </a:lnTo>
                  <a:lnTo>
                    <a:pt x="673" y="208"/>
                  </a:lnTo>
                  <a:close/>
                  <a:moveTo>
                    <a:pt x="673" y="298"/>
                  </a:moveTo>
                  <a:lnTo>
                    <a:pt x="706" y="298"/>
                  </a:lnTo>
                  <a:lnTo>
                    <a:pt x="706" y="269"/>
                  </a:lnTo>
                  <a:lnTo>
                    <a:pt x="673" y="269"/>
                  </a:lnTo>
                  <a:lnTo>
                    <a:pt x="673" y="298"/>
                  </a:lnTo>
                  <a:lnTo>
                    <a:pt x="673" y="298"/>
                  </a:lnTo>
                  <a:close/>
                  <a:moveTo>
                    <a:pt x="673" y="253"/>
                  </a:moveTo>
                  <a:lnTo>
                    <a:pt x="706" y="253"/>
                  </a:lnTo>
                  <a:lnTo>
                    <a:pt x="706" y="224"/>
                  </a:lnTo>
                  <a:lnTo>
                    <a:pt x="673" y="224"/>
                  </a:lnTo>
                  <a:lnTo>
                    <a:pt x="673" y="253"/>
                  </a:lnTo>
                  <a:lnTo>
                    <a:pt x="673" y="253"/>
                  </a:lnTo>
                  <a:close/>
                  <a:moveTo>
                    <a:pt x="673" y="390"/>
                  </a:moveTo>
                  <a:lnTo>
                    <a:pt x="706" y="390"/>
                  </a:lnTo>
                  <a:lnTo>
                    <a:pt x="706" y="357"/>
                  </a:lnTo>
                  <a:lnTo>
                    <a:pt x="673" y="357"/>
                  </a:lnTo>
                  <a:lnTo>
                    <a:pt x="673" y="390"/>
                  </a:lnTo>
                  <a:lnTo>
                    <a:pt x="673" y="390"/>
                  </a:lnTo>
                  <a:close/>
                  <a:moveTo>
                    <a:pt x="673" y="343"/>
                  </a:moveTo>
                  <a:lnTo>
                    <a:pt x="706" y="343"/>
                  </a:lnTo>
                  <a:lnTo>
                    <a:pt x="706" y="312"/>
                  </a:lnTo>
                  <a:lnTo>
                    <a:pt x="673" y="312"/>
                  </a:lnTo>
                  <a:lnTo>
                    <a:pt x="673" y="343"/>
                  </a:lnTo>
                  <a:lnTo>
                    <a:pt x="673" y="343"/>
                  </a:lnTo>
                  <a:close/>
                  <a:moveTo>
                    <a:pt x="673" y="480"/>
                  </a:moveTo>
                  <a:lnTo>
                    <a:pt x="706" y="480"/>
                  </a:lnTo>
                  <a:lnTo>
                    <a:pt x="706" y="449"/>
                  </a:lnTo>
                  <a:lnTo>
                    <a:pt x="673" y="449"/>
                  </a:lnTo>
                  <a:lnTo>
                    <a:pt x="673" y="480"/>
                  </a:lnTo>
                  <a:lnTo>
                    <a:pt x="673" y="480"/>
                  </a:lnTo>
                  <a:close/>
                  <a:moveTo>
                    <a:pt x="673" y="435"/>
                  </a:moveTo>
                  <a:lnTo>
                    <a:pt x="706" y="435"/>
                  </a:lnTo>
                  <a:lnTo>
                    <a:pt x="706" y="402"/>
                  </a:lnTo>
                  <a:lnTo>
                    <a:pt x="673" y="402"/>
                  </a:lnTo>
                  <a:lnTo>
                    <a:pt x="673" y="435"/>
                  </a:lnTo>
                  <a:lnTo>
                    <a:pt x="673" y="435"/>
                  </a:lnTo>
                  <a:close/>
                  <a:moveTo>
                    <a:pt x="673" y="567"/>
                  </a:moveTo>
                  <a:lnTo>
                    <a:pt x="706" y="567"/>
                  </a:lnTo>
                  <a:lnTo>
                    <a:pt x="706" y="539"/>
                  </a:lnTo>
                  <a:lnTo>
                    <a:pt x="673" y="539"/>
                  </a:lnTo>
                  <a:lnTo>
                    <a:pt x="673" y="567"/>
                  </a:lnTo>
                  <a:lnTo>
                    <a:pt x="673" y="567"/>
                  </a:lnTo>
                  <a:close/>
                  <a:moveTo>
                    <a:pt x="673" y="522"/>
                  </a:moveTo>
                  <a:lnTo>
                    <a:pt x="706" y="522"/>
                  </a:lnTo>
                  <a:lnTo>
                    <a:pt x="706" y="494"/>
                  </a:lnTo>
                  <a:lnTo>
                    <a:pt x="673" y="494"/>
                  </a:lnTo>
                  <a:lnTo>
                    <a:pt x="673" y="522"/>
                  </a:lnTo>
                  <a:lnTo>
                    <a:pt x="673" y="522"/>
                  </a:lnTo>
                  <a:close/>
                  <a:moveTo>
                    <a:pt x="673" y="659"/>
                  </a:moveTo>
                  <a:lnTo>
                    <a:pt x="706" y="659"/>
                  </a:lnTo>
                  <a:lnTo>
                    <a:pt x="706" y="626"/>
                  </a:lnTo>
                  <a:lnTo>
                    <a:pt x="673" y="626"/>
                  </a:lnTo>
                  <a:lnTo>
                    <a:pt x="673" y="659"/>
                  </a:lnTo>
                  <a:lnTo>
                    <a:pt x="673" y="659"/>
                  </a:lnTo>
                  <a:close/>
                  <a:moveTo>
                    <a:pt x="673" y="612"/>
                  </a:moveTo>
                  <a:lnTo>
                    <a:pt x="706" y="612"/>
                  </a:lnTo>
                  <a:lnTo>
                    <a:pt x="706" y="581"/>
                  </a:lnTo>
                  <a:lnTo>
                    <a:pt x="673" y="581"/>
                  </a:lnTo>
                  <a:lnTo>
                    <a:pt x="673" y="612"/>
                  </a:lnTo>
                  <a:lnTo>
                    <a:pt x="673" y="612"/>
                  </a:lnTo>
                  <a:close/>
                  <a:moveTo>
                    <a:pt x="673" y="749"/>
                  </a:moveTo>
                  <a:lnTo>
                    <a:pt x="706" y="749"/>
                  </a:lnTo>
                  <a:lnTo>
                    <a:pt x="706" y="716"/>
                  </a:lnTo>
                  <a:lnTo>
                    <a:pt x="673" y="716"/>
                  </a:lnTo>
                  <a:lnTo>
                    <a:pt x="673" y="749"/>
                  </a:lnTo>
                  <a:lnTo>
                    <a:pt x="673" y="749"/>
                  </a:lnTo>
                  <a:close/>
                  <a:moveTo>
                    <a:pt x="673" y="704"/>
                  </a:moveTo>
                  <a:lnTo>
                    <a:pt x="706" y="704"/>
                  </a:lnTo>
                  <a:lnTo>
                    <a:pt x="706" y="671"/>
                  </a:lnTo>
                  <a:lnTo>
                    <a:pt x="673" y="671"/>
                  </a:lnTo>
                  <a:lnTo>
                    <a:pt x="673" y="704"/>
                  </a:lnTo>
                  <a:lnTo>
                    <a:pt x="673" y="704"/>
                  </a:lnTo>
                  <a:close/>
                  <a:moveTo>
                    <a:pt x="673" y="836"/>
                  </a:moveTo>
                  <a:lnTo>
                    <a:pt x="706" y="836"/>
                  </a:lnTo>
                  <a:lnTo>
                    <a:pt x="706" y="808"/>
                  </a:lnTo>
                  <a:lnTo>
                    <a:pt x="673" y="808"/>
                  </a:lnTo>
                  <a:lnTo>
                    <a:pt x="673" y="836"/>
                  </a:lnTo>
                  <a:lnTo>
                    <a:pt x="673" y="836"/>
                  </a:lnTo>
                  <a:close/>
                  <a:moveTo>
                    <a:pt x="673" y="791"/>
                  </a:moveTo>
                  <a:lnTo>
                    <a:pt x="706" y="791"/>
                  </a:lnTo>
                  <a:lnTo>
                    <a:pt x="706" y="763"/>
                  </a:lnTo>
                  <a:lnTo>
                    <a:pt x="673" y="763"/>
                  </a:lnTo>
                  <a:lnTo>
                    <a:pt x="673" y="791"/>
                  </a:lnTo>
                  <a:lnTo>
                    <a:pt x="673" y="791"/>
                  </a:lnTo>
                  <a:close/>
                  <a:moveTo>
                    <a:pt x="673" y="1105"/>
                  </a:moveTo>
                  <a:lnTo>
                    <a:pt x="706" y="1105"/>
                  </a:lnTo>
                  <a:lnTo>
                    <a:pt x="706" y="1077"/>
                  </a:lnTo>
                  <a:lnTo>
                    <a:pt x="673" y="1077"/>
                  </a:lnTo>
                  <a:lnTo>
                    <a:pt x="673" y="1105"/>
                  </a:lnTo>
                  <a:lnTo>
                    <a:pt x="673" y="1105"/>
                  </a:lnTo>
                  <a:close/>
                  <a:moveTo>
                    <a:pt x="673" y="1061"/>
                  </a:moveTo>
                  <a:lnTo>
                    <a:pt x="706" y="1061"/>
                  </a:lnTo>
                  <a:lnTo>
                    <a:pt x="706" y="1032"/>
                  </a:lnTo>
                  <a:lnTo>
                    <a:pt x="673" y="1032"/>
                  </a:lnTo>
                  <a:lnTo>
                    <a:pt x="673" y="1061"/>
                  </a:lnTo>
                  <a:lnTo>
                    <a:pt x="673" y="1061"/>
                  </a:lnTo>
                  <a:close/>
                  <a:moveTo>
                    <a:pt x="628" y="208"/>
                  </a:moveTo>
                  <a:lnTo>
                    <a:pt x="659" y="208"/>
                  </a:lnTo>
                  <a:lnTo>
                    <a:pt x="659" y="180"/>
                  </a:lnTo>
                  <a:lnTo>
                    <a:pt x="628" y="180"/>
                  </a:lnTo>
                  <a:lnTo>
                    <a:pt x="628" y="208"/>
                  </a:lnTo>
                  <a:lnTo>
                    <a:pt x="628" y="208"/>
                  </a:lnTo>
                  <a:close/>
                  <a:moveTo>
                    <a:pt x="628" y="298"/>
                  </a:moveTo>
                  <a:lnTo>
                    <a:pt x="659" y="298"/>
                  </a:lnTo>
                  <a:lnTo>
                    <a:pt x="659" y="269"/>
                  </a:lnTo>
                  <a:lnTo>
                    <a:pt x="628" y="269"/>
                  </a:lnTo>
                  <a:lnTo>
                    <a:pt x="628" y="298"/>
                  </a:lnTo>
                  <a:lnTo>
                    <a:pt x="628" y="298"/>
                  </a:lnTo>
                  <a:close/>
                  <a:moveTo>
                    <a:pt x="628" y="253"/>
                  </a:moveTo>
                  <a:lnTo>
                    <a:pt x="659" y="253"/>
                  </a:lnTo>
                  <a:lnTo>
                    <a:pt x="659" y="224"/>
                  </a:lnTo>
                  <a:lnTo>
                    <a:pt x="628" y="224"/>
                  </a:lnTo>
                  <a:lnTo>
                    <a:pt x="628" y="253"/>
                  </a:lnTo>
                  <a:lnTo>
                    <a:pt x="628" y="253"/>
                  </a:lnTo>
                  <a:close/>
                  <a:moveTo>
                    <a:pt x="628" y="390"/>
                  </a:moveTo>
                  <a:lnTo>
                    <a:pt x="659" y="390"/>
                  </a:lnTo>
                  <a:lnTo>
                    <a:pt x="659" y="357"/>
                  </a:lnTo>
                  <a:lnTo>
                    <a:pt x="628" y="357"/>
                  </a:lnTo>
                  <a:lnTo>
                    <a:pt x="628" y="390"/>
                  </a:lnTo>
                  <a:lnTo>
                    <a:pt x="628" y="390"/>
                  </a:lnTo>
                  <a:close/>
                  <a:moveTo>
                    <a:pt x="628" y="343"/>
                  </a:moveTo>
                  <a:lnTo>
                    <a:pt x="659" y="343"/>
                  </a:lnTo>
                  <a:lnTo>
                    <a:pt x="659" y="312"/>
                  </a:lnTo>
                  <a:lnTo>
                    <a:pt x="628" y="312"/>
                  </a:lnTo>
                  <a:lnTo>
                    <a:pt x="628" y="343"/>
                  </a:lnTo>
                  <a:lnTo>
                    <a:pt x="628" y="343"/>
                  </a:lnTo>
                  <a:close/>
                  <a:moveTo>
                    <a:pt x="628" y="480"/>
                  </a:moveTo>
                  <a:lnTo>
                    <a:pt x="659" y="480"/>
                  </a:lnTo>
                  <a:lnTo>
                    <a:pt x="659" y="449"/>
                  </a:lnTo>
                  <a:lnTo>
                    <a:pt x="628" y="449"/>
                  </a:lnTo>
                  <a:lnTo>
                    <a:pt x="628" y="480"/>
                  </a:lnTo>
                  <a:lnTo>
                    <a:pt x="628" y="480"/>
                  </a:lnTo>
                  <a:close/>
                  <a:moveTo>
                    <a:pt x="628" y="435"/>
                  </a:moveTo>
                  <a:lnTo>
                    <a:pt x="659" y="435"/>
                  </a:lnTo>
                  <a:lnTo>
                    <a:pt x="659" y="402"/>
                  </a:lnTo>
                  <a:lnTo>
                    <a:pt x="628" y="402"/>
                  </a:lnTo>
                  <a:lnTo>
                    <a:pt x="628" y="435"/>
                  </a:lnTo>
                  <a:lnTo>
                    <a:pt x="628" y="435"/>
                  </a:lnTo>
                  <a:close/>
                  <a:moveTo>
                    <a:pt x="628" y="567"/>
                  </a:moveTo>
                  <a:lnTo>
                    <a:pt x="659" y="567"/>
                  </a:lnTo>
                  <a:lnTo>
                    <a:pt x="659" y="539"/>
                  </a:lnTo>
                  <a:lnTo>
                    <a:pt x="628" y="539"/>
                  </a:lnTo>
                  <a:lnTo>
                    <a:pt x="628" y="567"/>
                  </a:lnTo>
                  <a:lnTo>
                    <a:pt x="628" y="567"/>
                  </a:lnTo>
                  <a:close/>
                  <a:moveTo>
                    <a:pt x="628" y="522"/>
                  </a:moveTo>
                  <a:lnTo>
                    <a:pt x="659" y="522"/>
                  </a:lnTo>
                  <a:lnTo>
                    <a:pt x="659" y="494"/>
                  </a:lnTo>
                  <a:lnTo>
                    <a:pt x="628" y="494"/>
                  </a:lnTo>
                  <a:lnTo>
                    <a:pt x="628" y="522"/>
                  </a:lnTo>
                  <a:lnTo>
                    <a:pt x="628" y="522"/>
                  </a:lnTo>
                  <a:close/>
                  <a:moveTo>
                    <a:pt x="628" y="659"/>
                  </a:moveTo>
                  <a:lnTo>
                    <a:pt x="659" y="659"/>
                  </a:lnTo>
                  <a:lnTo>
                    <a:pt x="659" y="626"/>
                  </a:lnTo>
                  <a:lnTo>
                    <a:pt x="628" y="626"/>
                  </a:lnTo>
                  <a:lnTo>
                    <a:pt x="628" y="659"/>
                  </a:lnTo>
                  <a:lnTo>
                    <a:pt x="628" y="659"/>
                  </a:lnTo>
                  <a:close/>
                  <a:moveTo>
                    <a:pt x="628" y="612"/>
                  </a:moveTo>
                  <a:lnTo>
                    <a:pt x="659" y="612"/>
                  </a:lnTo>
                  <a:lnTo>
                    <a:pt x="659" y="581"/>
                  </a:lnTo>
                  <a:lnTo>
                    <a:pt x="628" y="581"/>
                  </a:lnTo>
                  <a:lnTo>
                    <a:pt x="628" y="612"/>
                  </a:lnTo>
                  <a:lnTo>
                    <a:pt x="628" y="612"/>
                  </a:lnTo>
                  <a:close/>
                  <a:moveTo>
                    <a:pt x="628" y="704"/>
                  </a:moveTo>
                  <a:lnTo>
                    <a:pt x="659" y="704"/>
                  </a:lnTo>
                  <a:lnTo>
                    <a:pt x="659" y="671"/>
                  </a:lnTo>
                  <a:lnTo>
                    <a:pt x="628" y="671"/>
                  </a:lnTo>
                  <a:lnTo>
                    <a:pt x="628" y="704"/>
                  </a:lnTo>
                  <a:lnTo>
                    <a:pt x="628" y="704"/>
                  </a:lnTo>
                  <a:close/>
                  <a:moveTo>
                    <a:pt x="628" y="881"/>
                  </a:moveTo>
                  <a:lnTo>
                    <a:pt x="659" y="881"/>
                  </a:lnTo>
                  <a:lnTo>
                    <a:pt x="659" y="850"/>
                  </a:lnTo>
                  <a:lnTo>
                    <a:pt x="628" y="850"/>
                  </a:lnTo>
                  <a:lnTo>
                    <a:pt x="628" y="881"/>
                  </a:lnTo>
                  <a:lnTo>
                    <a:pt x="628" y="881"/>
                  </a:lnTo>
                  <a:close/>
                  <a:moveTo>
                    <a:pt x="628" y="1105"/>
                  </a:moveTo>
                  <a:lnTo>
                    <a:pt x="659" y="1105"/>
                  </a:lnTo>
                  <a:lnTo>
                    <a:pt x="659" y="1077"/>
                  </a:lnTo>
                  <a:lnTo>
                    <a:pt x="628" y="1077"/>
                  </a:lnTo>
                  <a:lnTo>
                    <a:pt x="628" y="1105"/>
                  </a:lnTo>
                  <a:lnTo>
                    <a:pt x="628" y="1105"/>
                  </a:lnTo>
                  <a:close/>
                  <a:moveTo>
                    <a:pt x="628" y="1061"/>
                  </a:moveTo>
                  <a:lnTo>
                    <a:pt x="659" y="1061"/>
                  </a:lnTo>
                  <a:lnTo>
                    <a:pt x="659" y="1032"/>
                  </a:lnTo>
                  <a:lnTo>
                    <a:pt x="628" y="1032"/>
                  </a:lnTo>
                  <a:lnTo>
                    <a:pt x="628" y="1061"/>
                  </a:lnTo>
                  <a:lnTo>
                    <a:pt x="628" y="1061"/>
                  </a:lnTo>
                  <a:close/>
                  <a:moveTo>
                    <a:pt x="583" y="208"/>
                  </a:moveTo>
                  <a:lnTo>
                    <a:pt x="614" y="208"/>
                  </a:lnTo>
                  <a:lnTo>
                    <a:pt x="614" y="180"/>
                  </a:lnTo>
                  <a:lnTo>
                    <a:pt x="583" y="180"/>
                  </a:lnTo>
                  <a:lnTo>
                    <a:pt x="583" y="208"/>
                  </a:lnTo>
                  <a:lnTo>
                    <a:pt x="583" y="208"/>
                  </a:lnTo>
                  <a:close/>
                  <a:moveTo>
                    <a:pt x="583" y="298"/>
                  </a:moveTo>
                  <a:lnTo>
                    <a:pt x="614" y="298"/>
                  </a:lnTo>
                  <a:lnTo>
                    <a:pt x="614" y="269"/>
                  </a:lnTo>
                  <a:lnTo>
                    <a:pt x="583" y="269"/>
                  </a:lnTo>
                  <a:lnTo>
                    <a:pt x="583" y="298"/>
                  </a:lnTo>
                  <a:lnTo>
                    <a:pt x="583" y="298"/>
                  </a:lnTo>
                  <a:close/>
                  <a:moveTo>
                    <a:pt x="583" y="253"/>
                  </a:moveTo>
                  <a:lnTo>
                    <a:pt x="614" y="253"/>
                  </a:lnTo>
                  <a:lnTo>
                    <a:pt x="614" y="224"/>
                  </a:lnTo>
                  <a:lnTo>
                    <a:pt x="583" y="224"/>
                  </a:lnTo>
                  <a:lnTo>
                    <a:pt x="583" y="253"/>
                  </a:lnTo>
                  <a:lnTo>
                    <a:pt x="583" y="253"/>
                  </a:lnTo>
                  <a:close/>
                  <a:moveTo>
                    <a:pt x="583" y="390"/>
                  </a:moveTo>
                  <a:lnTo>
                    <a:pt x="614" y="390"/>
                  </a:lnTo>
                  <a:lnTo>
                    <a:pt x="614" y="357"/>
                  </a:lnTo>
                  <a:lnTo>
                    <a:pt x="583" y="357"/>
                  </a:lnTo>
                  <a:lnTo>
                    <a:pt x="583" y="390"/>
                  </a:lnTo>
                  <a:lnTo>
                    <a:pt x="583" y="390"/>
                  </a:lnTo>
                  <a:close/>
                  <a:moveTo>
                    <a:pt x="583" y="343"/>
                  </a:moveTo>
                  <a:lnTo>
                    <a:pt x="614" y="343"/>
                  </a:lnTo>
                  <a:lnTo>
                    <a:pt x="614" y="312"/>
                  </a:lnTo>
                  <a:lnTo>
                    <a:pt x="583" y="312"/>
                  </a:lnTo>
                  <a:lnTo>
                    <a:pt x="583" y="343"/>
                  </a:lnTo>
                  <a:lnTo>
                    <a:pt x="583" y="343"/>
                  </a:lnTo>
                  <a:close/>
                  <a:moveTo>
                    <a:pt x="583" y="480"/>
                  </a:moveTo>
                  <a:lnTo>
                    <a:pt x="614" y="480"/>
                  </a:lnTo>
                  <a:lnTo>
                    <a:pt x="614" y="449"/>
                  </a:lnTo>
                  <a:lnTo>
                    <a:pt x="583" y="449"/>
                  </a:lnTo>
                  <a:lnTo>
                    <a:pt x="583" y="480"/>
                  </a:lnTo>
                  <a:lnTo>
                    <a:pt x="583" y="480"/>
                  </a:lnTo>
                  <a:close/>
                  <a:moveTo>
                    <a:pt x="583" y="435"/>
                  </a:moveTo>
                  <a:lnTo>
                    <a:pt x="614" y="435"/>
                  </a:lnTo>
                  <a:lnTo>
                    <a:pt x="614" y="402"/>
                  </a:lnTo>
                  <a:lnTo>
                    <a:pt x="583" y="402"/>
                  </a:lnTo>
                  <a:lnTo>
                    <a:pt x="583" y="435"/>
                  </a:lnTo>
                  <a:lnTo>
                    <a:pt x="583" y="435"/>
                  </a:lnTo>
                  <a:close/>
                  <a:moveTo>
                    <a:pt x="583" y="567"/>
                  </a:moveTo>
                  <a:lnTo>
                    <a:pt x="614" y="567"/>
                  </a:lnTo>
                  <a:lnTo>
                    <a:pt x="614" y="539"/>
                  </a:lnTo>
                  <a:lnTo>
                    <a:pt x="583" y="539"/>
                  </a:lnTo>
                  <a:lnTo>
                    <a:pt x="583" y="567"/>
                  </a:lnTo>
                  <a:lnTo>
                    <a:pt x="583" y="567"/>
                  </a:lnTo>
                  <a:close/>
                  <a:moveTo>
                    <a:pt x="583" y="522"/>
                  </a:moveTo>
                  <a:lnTo>
                    <a:pt x="614" y="522"/>
                  </a:lnTo>
                  <a:lnTo>
                    <a:pt x="614" y="494"/>
                  </a:lnTo>
                  <a:lnTo>
                    <a:pt x="583" y="494"/>
                  </a:lnTo>
                  <a:lnTo>
                    <a:pt x="583" y="522"/>
                  </a:lnTo>
                  <a:lnTo>
                    <a:pt x="583" y="522"/>
                  </a:lnTo>
                  <a:close/>
                  <a:moveTo>
                    <a:pt x="583" y="659"/>
                  </a:moveTo>
                  <a:lnTo>
                    <a:pt x="614" y="659"/>
                  </a:lnTo>
                  <a:lnTo>
                    <a:pt x="614" y="626"/>
                  </a:lnTo>
                  <a:lnTo>
                    <a:pt x="583" y="626"/>
                  </a:lnTo>
                  <a:lnTo>
                    <a:pt x="583" y="659"/>
                  </a:lnTo>
                  <a:lnTo>
                    <a:pt x="583" y="659"/>
                  </a:lnTo>
                  <a:close/>
                  <a:moveTo>
                    <a:pt x="583" y="612"/>
                  </a:moveTo>
                  <a:lnTo>
                    <a:pt x="614" y="612"/>
                  </a:lnTo>
                  <a:lnTo>
                    <a:pt x="614" y="581"/>
                  </a:lnTo>
                  <a:lnTo>
                    <a:pt x="583" y="581"/>
                  </a:lnTo>
                  <a:lnTo>
                    <a:pt x="583" y="612"/>
                  </a:lnTo>
                  <a:lnTo>
                    <a:pt x="583" y="612"/>
                  </a:lnTo>
                  <a:close/>
                  <a:moveTo>
                    <a:pt x="583" y="704"/>
                  </a:moveTo>
                  <a:lnTo>
                    <a:pt x="614" y="704"/>
                  </a:lnTo>
                  <a:lnTo>
                    <a:pt x="614" y="671"/>
                  </a:lnTo>
                  <a:lnTo>
                    <a:pt x="583" y="671"/>
                  </a:lnTo>
                  <a:lnTo>
                    <a:pt x="583" y="704"/>
                  </a:lnTo>
                  <a:lnTo>
                    <a:pt x="583" y="704"/>
                  </a:lnTo>
                  <a:close/>
                  <a:moveTo>
                    <a:pt x="583" y="926"/>
                  </a:moveTo>
                  <a:lnTo>
                    <a:pt x="614" y="926"/>
                  </a:lnTo>
                  <a:lnTo>
                    <a:pt x="614" y="895"/>
                  </a:lnTo>
                  <a:lnTo>
                    <a:pt x="583" y="895"/>
                  </a:lnTo>
                  <a:lnTo>
                    <a:pt x="583" y="926"/>
                  </a:lnTo>
                  <a:lnTo>
                    <a:pt x="583" y="926"/>
                  </a:lnTo>
                  <a:close/>
                  <a:moveTo>
                    <a:pt x="583" y="881"/>
                  </a:moveTo>
                  <a:lnTo>
                    <a:pt x="614" y="881"/>
                  </a:lnTo>
                  <a:lnTo>
                    <a:pt x="614" y="850"/>
                  </a:lnTo>
                  <a:lnTo>
                    <a:pt x="583" y="850"/>
                  </a:lnTo>
                  <a:lnTo>
                    <a:pt x="583" y="881"/>
                  </a:lnTo>
                  <a:lnTo>
                    <a:pt x="583" y="881"/>
                  </a:lnTo>
                  <a:close/>
                  <a:moveTo>
                    <a:pt x="583" y="1018"/>
                  </a:moveTo>
                  <a:lnTo>
                    <a:pt x="614" y="1018"/>
                  </a:lnTo>
                  <a:lnTo>
                    <a:pt x="614" y="985"/>
                  </a:lnTo>
                  <a:lnTo>
                    <a:pt x="583" y="985"/>
                  </a:lnTo>
                  <a:lnTo>
                    <a:pt x="583" y="1018"/>
                  </a:lnTo>
                  <a:lnTo>
                    <a:pt x="583" y="1018"/>
                  </a:lnTo>
                  <a:close/>
                  <a:moveTo>
                    <a:pt x="583" y="973"/>
                  </a:moveTo>
                  <a:lnTo>
                    <a:pt x="614" y="973"/>
                  </a:lnTo>
                  <a:lnTo>
                    <a:pt x="614" y="940"/>
                  </a:lnTo>
                  <a:lnTo>
                    <a:pt x="583" y="940"/>
                  </a:lnTo>
                  <a:lnTo>
                    <a:pt x="583" y="973"/>
                  </a:lnTo>
                  <a:lnTo>
                    <a:pt x="583" y="973"/>
                  </a:lnTo>
                  <a:close/>
                  <a:moveTo>
                    <a:pt x="583" y="1105"/>
                  </a:moveTo>
                  <a:lnTo>
                    <a:pt x="614" y="1105"/>
                  </a:lnTo>
                  <a:lnTo>
                    <a:pt x="614" y="1077"/>
                  </a:lnTo>
                  <a:lnTo>
                    <a:pt x="583" y="1077"/>
                  </a:lnTo>
                  <a:lnTo>
                    <a:pt x="583" y="1105"/>
                  </a:lnTo>
                  <a:lnTo>
                    <a:pt x="583" y="1105"/>
                  </a:lnTo>
                  <a:close/>
                  <a:moveTo>
                    <a:pt x="583" y="1061"/>
                  </a:moveTo>
                  <a:lnTo>
                    <a:pt x="614" y="1061"/>
                  </a:lnTo>
                  <a:lnTo>
                    <a:pt x="614" y="1032"/>
                  </a:lnTo>
                  <a:lnTo>
                    <a:pt x="583" y="1032"/>
                  </a:lnTo>
                  <a:lnTo>
                    <a:pt x="583" y="1061"/>
                  </a:lnTo>
                  <a:lnTo>
                    <a:pt x="583" y="1061"/>
                  </a:lnTo>
                  <a:close/>
                  <a:moveTo>
                    <a:pt x="541" y="208"/>
                  </a:moveTo>
                  <a:lnTo>
                    <a:pt x="569" y="208"/>
                  </a:lnTo>
                  <a:lnTo>
                    <a:pt x="569" y="180"/>
                  </a:lnTo>
                  <a:lnTo>
                    <a:pt x="541" y="180"/>
                  </a:lnTo>
                  <a:lnTo>
                    <a:pt x="541" y="208"/>
                  </a:lnTo>
                  <a:lnTo>
                    <a:pt x="541" y="208"/>
                  </a:lnTo>
                  <a:close/>
                  <a:moveTo>
                    <a:pt x="541" y="298"/>
                  </a:moveTo>
                  <a:lnTo>
                    <a:pt x="569" y="298"/>
                  </a:lnTo>
                  <a:lnTo>
                    <a:pt x="569" y="269"/>
                  </a:lnTo>
                  <a:lnTo>
                    <a:pt x="541" y="269"/>
                  </a:lnTo>
                  <a:lnTo>
                    <a:pt x="541" y="298"/>
                  </a:lnTo>
                  <a:lnTo>
                    <a:pt x="541" y="298"/>
                  </a:lnTo>
                  <a:close/>
                  <a:moveTo>
                    <a:pt x="541" y="253"/>
                  </a:moveTo>
                  <a:lnTo>
                    <a:pt x="569" y="253"/>
                  </a:lnTo>
                  <a:lnTo>
                    <a:pt x="569" y="224"/>
                  </a:lnTo>
                  <a:lnTo>
                    <a:pt x="541" y="224"/>
                  </a:lnTo>
                  <a:lnTo>
                    <a:pt x="541" y="253"/>
                  </a:lnTo>
                  <a:lnTo>
                    <a:pt x="541" y="253"/>
                  </a:lnTo>
                  <a:close/>
                  <a:moveTo>
                    <a:pt x="541" y="390"/>
                  </a:moveTo>
                  <a:lnTo>
                    <a:pt x="569" y="390"/>
                  </a:lnTo>
                  <a:lnTo>
                    <a:pt x="569" y="357"/>
                  </a:lnTo>
                  <a:lnTo>
                    <a:pt x="541" y="357"/>
                  </a:lnTo>
                  <a:lnTo>
                    <a:pt x="541" y="390"/>
                  </a:lnTo>
                  <a:lnTo>
                    <a:pt x="541" y="390"/>
                  </a:lnTo>
                  <a:close/>
                  <a:moveTo>
                    <a:pt x="541" y="343"/>
                  </a:moveTo>
                  <a:lnTo>
                    <a:pt x="569" y="343"/>
                  </a:lnTo>
                  <a:lnTo>
                    <a:pt x="569" y="312"/>
                  </a:lnTo>
                  <a:lnTo>
                    <a:pt x="541" y="312"/>
                  </a:lnTo>
                  <a:lnTo>
                    <a:pt x="541" y="343"/>
                  </a:lnTo>
                  <a:lnTo>
                    <a:pt x="541" y="343"/>
                  </a:lnTo>
                  <a:close/>
                  <a:moveTo>
                    <a:pt x="541" y="480"/>
                  </a:moveTo>
                  <a:lnTo>
                    <a:pt x="569" y="480"/>
                  </a:lnTo>
                  <a:lnTo>
                    <a:pt x="569" y="449"/>
                  </a:lnTo>
                  <a:lnTo>
                    <a:pt x="541" y="449"/>
                  </a:lnTo>
                  <a:lnTo>
                    <a:pt x="541" y="480"/>
                  </a:lnTo>
                  <a:lnTo>
                    <a:pt x="541" y="480"/>
                  </a:lnTo>
                  <a:close/>
                  <a:moveTo>
                    <a:pt x="541" y="435"/>
                  </a:moveTo>
                  <a:lnTo>
                    <a:pt x="569" y="435"/>
                  </a:lnTo>
                  <a:lnTo>
                    <a:pt x="569" y="402"/>
                  </a:lnTo>
                  <a:lnTo>
                    <a:pt x="541" y="402"/>
                  </a:lnTo>
                  <a:lnTo>
                    <a:pt x="541" y="435"/>
                  </a:lnTo>
                  <a:lnTo>
                    <a:pt x="541" y="435"/>
                  </a:lnTo>
                  <a:close/>
                  <a:moveTo>
                    <a:pt x="541" y="567"/>
                  </a:moveTo>
                  <a:lnTo>
                    <a:pt x="569" y="567"/>
                  </a:lnTo>
                  <a:lnTo>
                    <a:pt x="569" y="539"/>
                  </a:lnTo>
                  <a:lnTo>
                    <a:pt x="541" y="539"/>
                  </a:lnTo>
                  <a:lnTo>
                    <a:pt x="541" y="567"/>
                  </a:lnTo>
                  <a:lnTo>
                    <a:pt x="541" y="567"/>
                  </a:lnTo>
                  <a:close/>
                  <a:moveTo>
                    <a:pt x="541" y="522"/>
                  </a:moveTo>
                  <a:lnTo>
                    <a:pt x="569" y="522"/>
                  </a:lnTo>
                  <a:lnTo>
                    <a:pt x="569" y="494"/>
                  </a:lnTo>
                  <a:lnTo>
                    <a:pt x="541" y="494"/>
                  </a:lnTo>
                  <a:lnTo>
                    <a:pt x="541" y="522"/>
                  </a:lnTo>
                  <a:lnTo>
                    <a:pt x="541" y="522"/>
                  </a:lnTo>
                  <a:close/>
                  <a:moveTo>
                    <a:pt x="541" y="659"/>
                  </a:moveTo>
                  <a:lnTo>
                    <a:pt x="569" y="659"/>
                  </a:lnTo>
                  <a:lnTo>
                    <a:pt x="569" y="626"/>
                  </a:lnTo>
                  <a:lnTo>
                    <a:pt x="541" y="626"/>
                  </a:lnTo>
                  <a:lnTo>
                    <a:pt x="541" y="659"/>
                  </a:lnTo>
                  <a:lnTo>
                    <a:pt x="541" y="659"/>
                  </a:lnTo>
                  <a:close/>
                  <a:moveTo>
                    <a:pt x="541" y="612"/>
                  </a:moveTo>
                  <a:lnTo>
                    <a:pt x="569" y="612"/>
                  </a:lnTo>
                  <a:lnTo>
                    <a:pt x="569" y="581"/>
                  </a:lnTo>
                  <a:lnTo>
                    <a:pt x="541" y="581"/>
                  </a:lnTo>
                  <a:lnTo>
                    <a:pt x="541" y="612"/>
                  </a:lnTo>
                  <a:lnTo>
                    <a:pt x="541" y="612"/>
                  </a:lnTo>
                  <a:close/>
                  <a:moveTo>
                    <a:pt x="541" y="704"/>
                  </a:moveTo>
                  <a:lnTo>
                    <a:pt x="569" y="704"/>
                  </a:lnTo>
                  <a:lnTo>
                    <a:pt x="569" y="671"/>
                  </a:lnTo>
                  <a:lnTo>
                    <a:pt x="541" y="671"/>
                  </a:lnTo>
                  <a:lnTo>
                    <a:pt x="541" y="704"/>
                  </a:lnTo>
                  <a:lnTo>
                    <a:pt x="541" y="704"/>
                  </a:lnTo>
                  <a:close/>
                  <a:moveTo>
                    <a:pt x="541" y="926"/>
                  </a:moveTo>
                  <a:lnTo>
                    <a:pt x="569" y="926"/>
                  </a:lnTo>
                  <a:lnTo>
                    <a:pt x="569" y="895"/>
                  </a:lnTo>
                  <a:lnTo>
                    <a:pt x="541" y="895"/>
                  </a:lnTo>
                  <a:lnTo>
                    <a:pt x="541" y="926"/>
                  </a:lnTo>
                  <a:lnTo>
                    <a:pt x="541" y="926"/>
                  </a:lnTo>
                  <a:close/>
                  <a:moveTo>
                    <a:pt x="541" y="881"/>
                  </a:moveTo>
                  <a:lnTo>
                    <a:pt x="569" y="881"/>
                  </a:lnTo>
                  <a:lnTo>
                    <a:pt x="569" y="850"/>
                  </a:lnTo>
                  <a:lnTo>
                    <a:pt x="541" y="850"/>
                  </a:lnTo>
                  <a:lnTo>
                    <a:pt x="541" y="881"/>
                  </a:lnTo>
                  <a:lnTo>
                    <a:pt x="541" y="881"/>
                  </a:lnTo>
                  <a:close/>
                  <a:moveTo>
                    <a:pt x="541" y="1018"/>
                  </a:moveTo>
                  <a:lnTo>
                    <a:pt x="569" y="1018"/>
                  </a:lnTo>
                  <a:lnTo>
                    <a:pt x="569" y="985"/>
                  </a:lnTo>
                  <a:lnTo>
                    <a:pt x="541" y="985"/>
                  </a:lnTo>
                  <a:lnTo>
                    <a:pt x="541" y="1018"/>
                  </a:lnTo>
                  <a:lnTo>
                    <a:pt x="541" y="1018"/>
                  </a:lnTo>
                  <a:close/>
                  <a:moveTo>
                    <a:pt x="541" y="973"/>
                  </a:moveTo>
                  <a:lnTo>
                    <a:pt x="569" y="973"/>
                  </a:lnTo>
                  <a:lnTo>
                    <a:pt x="569" y="940"/>
                  </a:lnTo>
                  <a:lnTo>
                    <a:pt x="541" y="940"/>
                  </a:lnTo>
                  <a:lnTo>
                    <a:pt x="541" y="973"/>
                  </a:lnTo>
                  <a:lnTo>
                    <a:pt x="541" y="973"/>
                  </a:lnTo>
                  <a:close/>
                  <a:moveTo>
                    <a:pt x="541" y="1061"/>
                  </a:moveTo>
                  <a:lnTo>
                    <a:pt x="569" y="1061"/>
                  </a:lnTo>
                  <a:lnTo>
                    <a:pt x="569" y="1032"/>
                  </a:lnTo>
                  <a:lnTo>
                    <a:pt x="541" y="1032"/>
                  </a:lnTo>
                  <a:lnTo>
                    <a:pt x="541" y="1061"/>
                  </a:lnTo>
                  <a:lnTo>
                    <a:pt x="541" y="1061"/>
                  </a:lnTo>
                  <a:close/>
                  <a:moveTo>
                    <a:pt x="496" y="208"/>
                  </a:moveTo>
                  <a:lnTo>
                    <a:pt x="524" y="208"/>
                  </a:lnTo>
                  <a:lnTo>
                    <a:pt x="524" y="180"/>
                  </a:lnTo>
                  <a:lnTo>
                    <a:pt x="496" y="180"/>
                  </a:lnTo>
                  <a:lnTo>
                    <a:pt x="496" y="208"/>
                  </a:lnTo>
                  <a:lnTo>
                    <a:pt x="496" y="208"/>
                  </a:lnTo>
                  <a:close/>
                  <a:moveTo>
                    <a:pt x="496" y="165"/>
                  </a:moveTo>
                  <a:lnTo>
                    <a:pt x="524" y="165"/>
                  </a:lnTo>
                  <a:lnTo>
                    <a:pt x="524" y="132"/>
                  </a:lnTo>
                  <a:lnTo>
                    <a:pt x="496" y="132"/>
                  </a:lnTo>
                  <a:lnTo>
                    <a:pt x="496" y="165"/>
                  </a:lnTo>
                  <a:lnTo>
                    <a:pt x="496" y="165"/>
                  </a:lnTo>
                  <a:close/>
                  <a:moveTo>
                    <a:pt x="496" y="298"/>
                  </a:moveTo>
                  <a:lnTo>
                    <a:pt x="524" y="298"/>
                  </a:lnTo>
                  <a:lnTo>
                    <a:pt x="524" y="269"/>
                  </a:lnTo>
                  <a:lnTo>
                    <a:pt x="496" y="269"/>
                  </a:lnTo>
                  <a:lnTo>
                    <a:pt x="496" y="298"/>
                  </a:lnTo>
                  <a:lnTo>
                    <a:pt x="496" y="298"/>
                  </a:lnTo>
                  <a:close/>
                  <a:moveTo>
                    <a:pt x="496" y="253"/>
                  </a:moveTo>
                  <a:lnTo>
                    <a:pt x="524" y="253"/>
                  </a:lnTo>
                  <a:lnTo>
                    <a:pt x="524" y="224"/>
                  </a:lnTo>
                  <a:lnTo>
                    <a:pt x="496" y="224"/>
                  </a:lnTo>
                  <a:lnTo>
                    <a:pt x="496" y="253"/>
                  </a:lnTo>
                  <a:lnTo>
                    <a:pt x="496" y="253"/>
                  </a:lnTo>
                  <a:close/>
                  <a:moveTo>
                    <a:pt x="496" y="390"/>
                  </a:moveTo>
                  <a:lnTo>
                    <a:pt x="524" y="390"/>
                  </a:lnTo>
                  <a:lnTo>
                    <a:pt x="524" y="357"/>
                  </a:lnTo>
                  <a:lnTo>
                    <a:pt x="496" y="357"/>
                  </a:lnTo>
                  <a:lnTo>
                    <a:pt x="496" y="390"/>
                  </a:lnTo>
                  <a:lnTo>
                    <a:pt x="496" y="390"/>
                  </a:lnTo>
                  <a:close/>
                  <a:moveTo>
                    <a:pt x="496" y="343"/>
                  </a:moveTo>
                  <a:lnTo>
                    <a:pt x="524" y="343"/>
                  </a:lnTo>
                  <a:lnTo>
                    <a:pt x="524" y="312"/>
                  </a:lnTo>
                  <a:lnTo>
                    <a:pt x="496" y="312"/>
                  </a:lnTo>
                  <a:lnTo>
                    <a:pt x="496" y="343"/>
                  </a:lnTo>
                  <a:lnTo>
                    <a:pt x="496" y="343"/>
                  </a:lnTo>
                  <a:close/>
                  <a:moveTo>
                    <a:pt x="496" y="480"/>
                  </a:moveTo>
                  <a:lnTo>
                    <a:pt x="524" y="480"/>
                  </a:lnTo>
                  <a:lnTo>
                    <a:pt x="524" y="449"/>
                  </a:lnTo>
                  <a:lnTo>
                    <a:pt x="496" y="449"/>
                  </a:lnTo>
                  <a:lnTo>
                    <a:pt x="496" y="480"/>
                  </a:lnTo>
                  <a:lnTo>
                    <a:pt x="496" y="480"/>
                  </a:lnTo>
                  <a:close/>
                  <a:moveTo>
                    <a:pt x="496" y="435"/>
                  </a:moveTo>
                  <a:lnTo>
                    <a:pt x="524" y="435"/>
                  </a:lnTo>
                  <a:lnTo>
                    <a:pt x="524" y="402"/>
                  </a:lnTo>
                  <a:lnTo>
                    <a:pt x="496" y="402"/>
                  </a:lnTo>
                  <a:lnTo>
                    <a:pt x="496" y="435"/>
                  </a:lnTo>
                  <a:lnTo>
                    <a:pt x="496" y="435"/>
                  </a:lnTo>
                  <a:close/>
                  <a:moveTo>
                    <a:pt x="496" y="567"/>
                  </a:moveTo>
                  <a:lnTo>
                    <a:pt x="524" y="567"/>
                  </a:lnTo>
                  <a:lnTo>
                    <a:pt x="524" y="539"/>
                  </a:lnTo>
                  <a:lnTo>
                    <a:pt x="496" y="539"/>
                  </a:lnTo>
                  <a:lnTo>
                    <a:pt x="496" y="567"/>
                  </a:lnTo>
                  <a:lnTo>
                    <a:pt x="496" y="567"/>
                  </a:lnTo>
                  <a:close/>
                  <a:moveTo>
                    <a:pt x="496" y="522"/>
                  </a:moveTo>
                  <a:lnTo>
                    <a:pt x="524" y="522"/>
                  </a:lnTo>
                  <a:lnTo>
                    <a:pt x="524" y="494"/>
                  </a:lnTo>
                  <a:lnTo>
                    <a:pt x="496" y="494"/>
                  </a:lnTo>
                  <a:lnTo>
                    <a:pt x="496" y="522"/>
                  </a:lnTo>
                  <a:lnTo>
                    <a:pt x="496" y="522"/>
                  </a:lnTo>
                  <a:close/>
                  <a:moveTo>
                    <a:pt x="496" y="659"/>
                  </a:moveTo>
                  <a:lnTo>
                    <a:pt x="524" y="659"/>
                  </a:lnTo>
                  <a:lnTo>
                    <a:pt x="524" y="626"/>
                  </a:lnTo>
                  <a:lnTo>
                    <a:pt x="496" y="626"/>
                  </a:lnTo>
                  <a:lnTo>
                    <a:pt x="496" y="659"/>
                  </a:lnTo>
                  <a:lnTo>
                    <a:pt x="496" y="659"/>
                  </a:lnTo>
                  <a:close/>
                  <a:moveTo>
                    <a:pt x="496" y="612"/>
                  </a:moveTo>
                  <a:lnTo>
                    <a:pt x="524" y="612"/>
                  </a:lnTo>
                  <a:lnTo>
                    <a:pt x="524" y="581"/>
                  </a:lnTo>
                  <a:lnTo>
                    <a:pt x="496" y="581"/>
                  </a:lnTo>
                  <a:lnTo>
                    <a:pt x="496" y="612"/>
                  </a:lnTo>
                  <a:lnTo>
                    <a:pt x="496" y="612"/>
                  </a:lnTo>
                  <a:close/>
                  <a:moveTo>
                    <a:pt x="496" y="749"/>
                  </a:moveTo>
                  <a:lnTo>
                    <a:pt x="524" y="749"/>
                  </a:lnTo>
                  <a:lnTo>
                    <a:pt x="524" y="716"/>
                  </a:lnTo>
                  <a:lnTo>
                    <a:pt x="496" y="716"/>
                  </a:lnTo>
                  <a:lnTo>
                    <a:pt x="496" y="749"/>
                  </a:lnTo>
                  <a:lnTo>
                    <a:pt x="496" y="749"/>
                  </a:lnTo>
                  <a:close/>
                  <a:moveTo>
                    <a:pt x="496" y="704"/>
                  </a:moveTo>
                  <a:lnTo>
                    <a:pt x="524" y="704"/>
                  </a:lnTo>
                  <a:lnTo>
                    <a:pt x="524" y="671"/>
                  </a:lnTo>
                  <a:lnTo>
                    <a:pt x="496" y="671"/>
                  </a:lnTo>
                  <a:lnTo>
                    <a:pt x="496" y="704"/>
                  </a:lnTo>
                  <a:lnTo>
                    <a:pt x="496" y="704"/>
                  </a:lnTo>
                  <a:close/>
                  <a:moveTo>
                    <a:pt x="496" y="836"/>
                  </a:moveTo>
                  <a:lnTo>
                    <a:pt x="524" y="836"/>
                  </a:lnTo>
                  <a:lnTo>
                    <a:pt x="524" y="808"/>
                  </a:lnTo>
                  <a:lnTo>
                    <a:pt x="496" y="808"/>
                  </a:lnTo>
                  <a:lnTo>
                    <a:pt x="496" y="836"/>
                  </a:lnTo>
                  <a:lnTo>
                    <a:pt x="496" y="836"/>
                  </a:lnTo>
                  <a:close/>
                  <a:moveTo>
                    <a:pt x="496" y="791"/>
                  </a:moveTo>
                  <a:lnTo>
                    <a:pt x="524" y="791"/>
                  </a:lnTo>
                  <a:lnTo>
                    <a:pt x="524" y="763"/>
                  </a:lnTo>
                  <a:lnTo>
                    <a:pt x="496" y="763"/>
                  </a:lnTo>
                  <a:lnTo>
                    <a:pt x="496" y="791"/>
                  </a:lnTo>
                  <a:lnTo>
                    <a:pt x="496" y="791"/>
                  </a:lnTo>
                  <a:close/>
                  <a:moveTo>
                    <a:pt x="496" y="926"/>
                  </a:moveTo>
                  <a:lnTo>
                    <a:pt x="524" y="926"/>
                  </a:lnTo>
                  <a:lnTo>
                    <a:pt x="524" y="895"/>
                  </a:lnTo>
                  <a:lnTo>
                    <a:pt x="496" y="895"/>
                  </a:lnTo>
                  <a:lnTo>
                    <a:pt x="496" y="926"/>
                  </a:lnTo>
                  <a:lnTo>
                    <a:pt x="496" y="926"/>
                  </a:lnTo>
                  <a:close/>
                  <a:moveTo>
                    <a:pt x="496" y="881"/>
                  </a:moveTo>
                  <a:lnTo>
                    <a:pt x="524" y="881"/>
                  </a:lnTo>
                  <a:lnTo>
                    <a:pt x="524" y="850"/>
                  </a:lnTo>
                  <a:lnTo>
                    <a:pt x="496" y="850"/>
                  </a:lnTo>
                  <a:lnTo>
                    <a:pt x="496" y="881"/>
                  </a:lnTo>
                  <a:lnTo>
                    <a:pt x="496" y="881"/>
                  </a:lnTo>
                  <a:close/>
                  <a:moveTo>
                    <a:pt x="496" y="1018"/>
                  </a:moveTo>
                  <a:lnTo>
                    <a:pt x="524" y="1018"/>
                  </a:lnTo>
                  <a:lnTo>
                    <a:pt x="524" y="985"/>
                  </a:lnTo>
                  <a:lnTo>
                    <a:pt x="496" y="985"/>
                  </a:lnTo>
                  <a:lnTo>
                    <a:pt x="496" y="1018"/>
                  </a:lnTo>
                  <a:lnTo>
                    <a:pt x="496" y="1018"/>
                  </a:lnTo>
                  <a:close/>
                  <a:moveTo>
                    <a:pt x="496" y="973"/>
                  </a:moveTo>
                  <a:lnTo>
                    <a:pt x="524" y="973"/>
                  </a:lnTo>
                  <a:lnTo>
                    <a:pt x="524" y="940"/>
                  </a:lnTo>
                  <a:lnTo>
                    <a:pt x="496" y="940"/>
                  </a:lnTo>
                  <a:lnTo>
                    <a:pt x="496" y="973"/>
                  </a:lnTo>
                  <a:lnTo>
                    <a:pt x="496" y="973"/>
                  </a:lnTo>
                  <a:close/>
                  <a:moveTo>
                    <a:pt x="449" y="208"/>
                  </a:moveTo>
                  <a:lnTo>
                    <a:pt x="479" y="208"/>
                  </a:lnTo>
                  <a:lnTo>
                    <a:pt x="479" y="180"/>
                  </a:lnTo>
                  <a:lnTo>
                    <a:pt x="449" y="180"/>
                  </a:lnTo>
                  <a:lnTo>
                    <a:pt x="449" y="208"/>
                  </a:lnTo>
                  <a:lnTo>
                    <a:pt x="449" y="208"/>
                  </a:lnTo>
                  <a:close/>
                  <a:moveTo>
                    <a:pt x="449" y="165"/>
                  </a:moveTo>
                  <a:lnTo>
                    <a:pt x="479" y="165"/>
                  </a:lnTo>
                  <a:lnTo>
                    <a:pt x="479" y="132"/>
                  </a:lnTo>
                  <a:lnTo>
                    <a:pt x="449" y="132"/>
                  </a:lnTo>
                  <a:lnTo>
                    <a:pt x="449" y="165"/>
                  </a:lnTo>
                  <a:lnTo>
                    <a:pt x="449" y="165"/>
                  </a:lnTo>
                  <a:close/>
                  <a:moveTo>
                    <a:pt x="449" y="298"/>
                  </a:moveTo>
                  <a:lnTo>
                    <a:pt x="479" y="298"/>
                  </a:lnTo>
                  <a:lnTo>
                    <a:pt x="479" y="269"/>
                  </a:lnTo>
                  <a:lnTo>
                    <a:pt x="449" y="269"/>
                  </a:lnTo>
                  <a:lnTo>
                    <a:pt x="449" y="298"/>
                  </a:lnTo>
                  <a:lnTo>
                    <a:pt x="449" y="298"/>
                  </a:lnTo>
                  <a:close/>
                  <a:moveTo>
                    <a:pt x="449" y="253"/>
                  </a:moveTo>
                  <a:lnTo>
                    <a:pt x="479" y="253"/>
                  </a:lnTo>
                  <a:lnTo>
                    <a:pt x="479" y="224"/>
                  </a:lnTo>
                  <a:lnTo>
                    <a:pt x="449" y="224"/>
                  </a:lnTo>
                  <a:lnTo>
                    <a:pt x="449" y="253"/>
                  </a:lnTo>
                  <a:lnTo>
                    <a:pt x="449" y="253"/>
                  </a:lnTo>
                  <a:close/>
                  <a:moveTo>
                    <a:pt x="449" y="390"/>
                  </a:moveTo>
                  <a:lnTo>
                    <a:pt x="479" y="390"/>
                  </a:lnTo>
                  <a:lnTo>
                    <a:pt x="479" y="357"/>
                  </a:lnTo>
                  <a:lnTo>
                    <a:pt x="449" y="357"/>
                  </a:lnTo>
                  <a:lnTo>
                    <a:pt x="449" y="390"/>
                  </a:lnTo>
                  <a:lnTo>
                    <a:pt x="449" y="390"/>
                  </a:lnTo>
                  <a:close/>
                  <a:moveTo>
                    <a:pt x="449" y="343"/>
                  </a:moveTo>
                  <a:lnTo>
                    <a:pt x="479" y="343"/>
                  </a:lnTo>
                  <a:lnTo>
                    <a:pt x="479" y="312"/>
                  </a:lnTo>
                  <a:lnTo>
                    <a:pt x="449" y="312"/>
                  </a:lnTo>
                  <a:lnTo>
                    <a:pt x="449" y="343"/>
                  </a:lnTo>
                  <a:lnTo>
                    <a:pt x="449" y="343"/>
                  </a:lnTo>
                  <a:close/>
                  <a:moveTo>
                    <a:pt x="449" y="480"/>
                  </a:moveTo>
                  <a:lnTo>
                    <a:pt x="479" y="480"/>
                  </a:lnTo>
                  <a:lnTo>
                    <a:pt x="479" y="449"/>
                  </a:lnTo>
                  <a:lnTo>
                    <a:pt x="449" y="449"/>
                  </a:lnTo>
                  <a:lnTo>
                    <a:pt x="449" y="480"/>
                  </a:lnTo>
                  <a:lnTo>
                    <a:pt x="449" y="480"/>
                  </a:lnTo>
                  <a:close/>
                  <a:moveTo>
                    <a:pt x="449" y="435"/>
                  </a:moveTo>
                  <a:lnTo>
                    <a:pt x="479" y="435"/>
                  </a:lnTo>
                  <a:lnTo>
                    <a:pt x="479" y="402"/>
                  </a:lnTo>
                  <a:lnTo>
                    <a:pt x="449" y="402"/>
                  </a:lnTo>
                  <a:lnTo>
                    <a:pt x="449" y="435"/>
                  </a:lnTo>
                  <a:lnTo>
                    <a:pt x="449" y="435"/>
                  </a:lnTo>
                  <a:close/>
                  <a:moveTo>
                    <a:pt x="449" y="567"/>
                  </a:moveTo>
                  <a:lnTo>
                    <a:pt x="479" y="567"/>
                  </a:lnTo>
                  <a:lnTo>
                    <a:pt x="479" y="539"/>
                  </a:lnTo>
                  <a:lnTo>
                    <a:pt x="449" y="539"/>
                  </a:lnTo>
                  <a:lnTo>
                    <a:pt x="449" y="567"/>
                  </a:lnTo>
                  <a:lnTo>
                    <a:pt x="449" y="567"/>
                  </a:lnTo>
                  <a:close/>
                  <a:moveTo>
                    <a:pt x="449" y="522"/>
                  </a:moveTo>
                  <a:lnTo>
                    <a:pt x="479" y="522"/>
                  </a:lnTo>
                  <a:lnTo>
                    <a:pt x="479" y="494"/>
                  </a:lnTo>
                  <a:lnTo>
                    <a:pt x="449" y="494"/>
                  </a:lnTo>
                  <a:lnTo>
                    <a:pt x="449" y="522"/>
                  </a:lnTo>
                  <a:lnTo>
                    <a:pt x="449" y="522"/>
                  </a:lnTo>
                  <a:close/>
                  <a:moveTo>
                    <a:pt x="449" y="659"/>
                  </a:moveTo>
                  <a:lnTo>
                    <a:pt x="479" y="659"/>
                  </a:lnTo>
                  <a:lnTo>
                    <a:pt x="479" y="626"/>
                  </a:lnTo>
                  <a:lnTo>
                    <a:pt x="449" y="626"/>
                  </a:lnTo>
                  <a:lnTo>
                    <a:pt x="449" y="659"/>
                  </a:lnTo>
                  <a:lnTo>
                    <a:pt x="449" y="659"/>
                  </a:lnTo>
                  <a:close/>
                  <a:moveTo>
                    <a:pt x="449" y="612"/>
                  </a:moveTo>
                  <a:lnTo>
                    <a:pt x="479" y="612"/>
                  </a:lnTo>
                  <a:lnTo>
                    <a:pt x="479" y="581"/>
                  </a:lnTo>
                  <a:lnTo>
                    <a:pt x="449" y="581"/>
                  </a:lnTo>
                  <a:lnTo>
                    <a:pt x="449" y="612"/>
                  </a:lnTo>
                  <a:lnTo>
                    <a:pt x="449" y="612"/>
                  </a:lnTo>
                  <a:close/>
                  <a:moveTo>
                    <a:pt x="449" y="749"/>
                  </a:moveTo>
                  <a:lnTo>
                    <a:pt x="479" y="749"/>
                  </a:lnTo>
                  <a:lnTo>
                    <a:pt x="479" y="716"/>
                  </a:lnTo>
                  <a:lnTo>
                    <a:pt x="449" y="716"/>
                  </a:lnTo>
                  <a:lnTo>
                    <a:pt x="449" y="749"/>
                  </a:lnTo>
                  <a:lnTo>
                    <a:pt x="449" y="749"/>
                  </a:lnTo>
                  <a:close/>
                  <a:moveTo>
                    <a:pt x="449" y="704"/>
                  </a:moveTo>
                  <a:lnTo>
                    <a:pt x="479" y="704"/>
                  </a:lnTo>
                  <a:lnTo>
                    <a:pt x="479" y="671"/>
                  </a:lnTo>
                  <a:lnTo>
                    <a:pt x="449" y="671"/>
                  </a:lnTo>
                  <a:lnTo>
                    <a:pt x="449" y="704"/>
                  </a:lnTo>
                  <a:lnTo>
                    <a:pt x="449" y="704"/>
                  </a:lnTo>
                  <a:close/>
                  <a:moveTo>
                    <a:pt x="449" y="836"/>
                  </a:moveTo>
                  <a:lnTo>
                    <a:pt x="479" y="836"/>
                  </a:lnTo>
                  <a:lnTo>
                    <a:pt x="479" y="808"/>
                  </a:lnTo>
                  <a:lnTo>
                    <a:pt x="449" y="808"/>
                  </a:lnTo>
                  <a:lnTo>
                    <a:pt x="449" y="836"/>
                  </a:lnTo>
                  <a:lnTo>
                    <a:pt x="449" y="836"/>
                  </a:lnTo>
                  <a:close/>
                  <a:moveTo>
                    <a:pt x="449" y="791"/>
                  </a:moveTo>
                  <a:lnTo>
                    <a:pt x="479" y="791"/>
                  </a:lnTo>
                  <a:lnTo>
                    <a:pt x="479" y="763"/>
                  </a:lnTo>
                  <a:lnTo>
                    <a:pt x="449" y="763"/>
                  </a:lnTo>
                  <a:lnTo>
                    <a:pt x="449" y="791"/>
                  </a:lnTo>
                  <a:lnTo>
                    <a:pt x="449" y="791"/>
                  </a:lnTo>
                  <a:close/>
                  <a:moveTo>
                    <a:pt x="449" y="926"/>
                  </a:moveTo>
                  <a:lnTo>
                    <a:pt x="479" y="926"/>
                  </a:lnTo>
                  <a:lnTo>
                    <a:pt x="479" y="895"/>
                  </a:lnTo>
                  <a:lnTo>
                    <a:pt x="449" y="895"/>
                  </a:lnTo>
                  <a:lnTo>
                    <a:pt x="449" y="926"/>
                  </a:lnTo>
                  <a:lnTo>
                    <a:pt x="449" y="926"/>
                  </a:lnTo>
                  <a:close/>
                  <a:moveTo>
                    <a:pt x="449" y="881"/>
                  </a:moveTo>
                  <a:lnTo>
                    <a:pt x="479" y="881"/>
                  </a:lnTo>
                  <a:lnTo>
                    <a:pt x="479" y="850"/>
                  </a:lnTo>
                  <a:lnTo>
                    <a:pt x="449" y="850"/>
                  </a:lnTo>
                  <a:lnTo>
                    <a:pt x="449" y="881"/>
                  </a:lnTo>
                  <a:lnTo>
                    <a:pt x="449" y="881"/>
                  </a:lnTo>
                  <a:close/>
                  <a:moveTo>
                    <a:pt x="404" y="208"/>
                  </a:moveTo>
                  <a:lnTo>
                    <a:pt x="437" y="208"/>
                  </a:lnTo>
                  <a:lnTo>
                    <a:pt x="437" y="180"/>
                  </a:lnTo>
                  <a:lnTo>
                    <a:pt x="404" y="180"/>
                  </a:lnTo>
                  <a:lnTo>
                    <a:pt x="404" y="208"/>
                  </a:lnTo>
                  <a:lnTo>
                    <a:pt x="404" y="208"/>
                  </a:lnTo>
                  <a:close/>
                  <a:moveTo>
                    <a:pt x="404" y="165"/>
                  </a:moveTo>
                  <a:lnTo>
                    <a:pt x="437" y="165"/>
                  </a:lnTo>
                  <a:lnTo>
                    <a:pt x="437" y="132"/>
                  </a:lnTo>
                  <a:lnTo>
                    <a:pt x="404" y="132"/>
                  </a:lnTo>
                  <a:lnTo>
                    <a:pt x="404" y="165"/>
                  </a:lnTo>
                  <a:lnTo>
                    <a:pt x="404" y="165"/>
                  </a:lnTo>
                  <a:close/>
                  <a:moveTo>
                    <a:pt x="404" y="298"/>
                  </a:moveTo>
                  <a:lnTo>
                    <a:pt x="437" y="298"/>
                  </a:lnTo>
                  <a:lnTo>
                    <a:pt x="437" y="269"/>
                  </a:lnTo>
                  <a:lnTo>
                    <a:pt x="404" y="269"/>
                  </a:lnTo>
                  <a:lnTo>
                    <a:pt x="404" y="298"/>
                  </a:lnTo>
                  <a:lnTo>
                    <a:pt x="404" y="298"/>
                  </a:lnTo>
                  <a:close/>
                  <a:moveTo>
                    <a:pt x="404" y="253"/>
                  </a:moveTo>
                  <a:lnTo>
                    <a:pt x="437" y="253"/>
                  </a:lnTo>
                  <a:lnTo>
                    <a:pt x="437" y="224"/>
                  </a:lnTo>
                  <a:lnTo>
                    <a:pt x="404" y="224"/>
                  </a:lnTo>
                  <a:lnTo>
                    <a:pt x="404" y="253"/>
                  </a:lnTo>
                  <a:lnTo>
                    <a:pt x="404" y="253"/>
                  </a:lnTo>
                  <a:close/>
                  <a:moveTo>
                    <a:pt x="404" y="390"/>
                  </a:moveTo>
                  <a:lnTo>
                    <a:pt x="437" y="390"/>
                  </a:lnTo>
                  <a:lnTo>
                    <a:pt x="437" y="357"/>
                  </a:lnTo>
                  <a:lnTo>
                    <a:pt x="404" y="357"/>
                  </a:lnTo>
                  <a:lnTo>
                    <a:pt x="404" y="390"/>
                  </a:lnTo>
                  <a:lnTo>
                    <a:pt x="404" y="390"/>
                  </a:lnTo>
                  <a:close/>
                  <a:moveTo>
                    <a:pt x="404" y="343"/>
                  </a:moveTo>
                  <a:lnTo>
                    <a:pt x="437" y="343"/>
                  </a:lnTo>
                  <a:lnTo>
                    <a:pt x="437" y="312"/>
                  </a:lnTo>
                  <a:lnTo>
                    <a:pt x="404" y="312"/>
                  </a:lnTo>
                  <a:lnTo>
                    <a:pt x="404" y="343"/>
                  </a:lnTo>
                  <a:lnTo>
                    <a:pt x="404" y="343"/>
                  </a:lnTo>
                  <a:close/>
                  <a:moveTo>
                    <a:pt x="404" y="480"/>
                  </a:moveTo>
                  <a:lnTo>
                    <a:pt x="437" y="480"/>
                  </a:lnTo>
                  <a:lnTo>
                    <a:pt x="437" y="449"/>
                  </a:lnTo>
                  <a:lnTo>
                    <a:pt x="404" y="449"/>
                  </a:lnTo>
                  <a:lnTo>
                    <a:pt x="404" y="480"/>
                  </a:lnTo>
                  <a:lnTo>
                    <a:pt x="404" y="480"/>
                  </a:lnTo>
                  <a:close/>
                  <a:moveTo>
                    <a:pt x="404" y="435"/>
                  </a:moveTo>
                  <a:lnTo>
                    <a:pt x="437" y="435"/>
                  </a:lnTo>
                  <a:lnTo>
                    <a:pt x="437" y="402"/>
                  </a:lnTo>
                  <a:lnTo>
                    <a:pt x="404" y="402"/>
                  </a:lnTo>
                  <a:lnTo>
                    <a:pt x="404" y="435"/>
                  </a:lnTo>
                  <a:lnTo>
                    <a:pt x="404" y="435"/>
                  </a:lnTo>
                  <a:close/>
                  <a:moveTo>
                    <a:pt x="404" y="567"/>
                  </a:moveTo>
                  <a:lnTo>
                    <a:pt x="437" y="567"/>
                  </a:lnTo>
                  <a:lnTo>
                    <a:pt x="437" y="539"/>
                  </a:lnTo>
                  <a:lnTo>
                    <a:pt x="404" y="539"/>
                  </a:lnTo>
                  <a:lnTo>
                    <a:pt x="404" y="567"/>
                  </a:lnTo>
                  <a:lnTo>
                    <a:pt x="404" y="567"/>
                  </a:lnTo>
                  <a:close/>
                  <a:moveTo>
                    <a:pt x="404" y="522"/>
                  </a:moveTo>
                  <a:lnTo>
                    <a:pt x="437" y="522"/>
                  </a:lnTo>
                  <a:lnTo>
                    <a:pt x="437" y="494"/>
                  </a:lnTo>
                  <a:lnTo>
                    <a:pt x="404" y="494"/>
                  </a:lnTo>
                  <a:lnTo>
                    <a:pt x="404" y="522"/>
                  </a:lnTo>
                  <a:lnTo>
                    <a:pt x="404" y="522"/>
                  </a:lnTo>
                  <a:close/>
                  <a:moveTo>
                    <a:pt x="404" y="659"/>
                  </a:moveTo>
                  <a:lnTo>
                    <a:pt x="437" y="659"/>
                  </a:lnTo>
                  <a:lnTo>
                    <a:pt x="437" y="626"/>
                  </a:lnTo>
                  <a:lnTo>
                    <a:pt x="404" y="626"/>
                  </a:lnTo>
                  <a:lnTo>
                    <a:pt x="404" y="659"/>
                  </a:lnTo>
                  <a:lnTo>
                    <a:pt x="404" y="659"/>
                  </a:lnTo>
                  <a:close/>
                  <a:moveTo>
                    <a:pt x="404" y="612"/>
                  </a:moveTo>
                  <a:lnTo>
                    <a:pt x="437" y="612"/>
                  </a:lnTo>
                  <a:lnTo>
                    <a:pt x="437" y="581"/>
                  </a:lnTo>
                  <a:lnTo>
                    <a:pt x="404" y="581"/>
                  </a:lnTo>
                  <a:lnTo>
                    <a:pt x="404" y="612"/>
                  </a:lnTo>
                  <a:lnTo>
                    <a:pt x="404" y="612"/>
                  </a:lnTo>
                  <a:close/>
                  <a:moveTo>
                    <a:pt x="404" y="749"/>
                  </a:moveTo>
                  <a:lnTo>
                    <a:pt x="437" y="749"/>
                  </a:lnTo>
                  <a:lnTo>
                    <a:pt x="437" y="716"/>
                  </a:lnTo>
                  <a:lnTo>
                    <a:pt x="404" y="716"/>
                  </a:lnTo>
                  <a:lnTo>
                    <a:pt x="404" y="749"/>
                  </a:lnTo>
                  <a:lnTo>
                    <a:pt x="404" y="749"/>
                  </a:lnTo>
                  <a:close/>
                  <a:moveTo>
                    <a:pt x="404" y="704"/>
                  </a:moveTo>
                  <a:lnTo>
                    <a:pt x="437" y="704"/>
                  </a:lnTo>
                  <a:lnTo>
                    <a:pt x="437" y="671"/>
                  </a:lnTo>
                  <a:lnTo>
                    <a:pt x="404" y="671"/>
                  </a:lnTo>
                  <a:lnTo>
                    <a:pt x="404" y="704"/>
                  </a:lnTo>
                  <a:lnTo>
                    <a:pt x="404" y="704"/>
                  </a:lnTo>
                  <a:close/>
                  <a:moveTo>
                    <a:pt x="404" y="836"/>
                  </a:moveTo>
                  <a:lnTo>
                    <a:pt x="437" y="836"/>
                  </a:lnTo>
                  <a:lnTo>
                    <a:pt x="437" y="808"/>
                  </a:lnTo>
                  <a:lnTo>
                    <a:pt x="404" y="808"/>
                  </a:lnTo>
                  <a:lnTo>
                    <a:pt x="404" y="836"/>
                  </a:lnTo>
                  <a:lnTo>
                    <a:pt x="404" y="836"/>
                  </a:lnTo>
                  <a:close/>
                  <a:moveTo>
                    <a:pt x="404" y="791"/>
                  </a:moveTo>
                  <a:lnTo>
                    <a:pt x="437" y="791"/>
                  </a:lnTo>
                  <a:lnTo>
                    <a:pt x="437" y="763"/>
                  </a:lnTo>
                  <a:lnTo>
                    <a:pt x="404" y="763"/>
                  </a:lnTo>
                  <a:lnTo>
                    <a:pt x="404" y="791"/>
                  </a:lnTo>
                  <a:lnTo>
                    <a:pt x="404" y="791"/>
                  </a:lnTo>
                  <a:close/>
                  <a:moveTo>
                    <a:pt x="404" y="881"/>
                  </a:moveTo>
                  <a:lnTo>
                    <a:pt x="437" y="881"/>
                  </a:lnTo>
                  <a:lnTo>
                    <a:pt x="437" y="850"/>
                  </a:lnTo>
                  <a:lnTo>
                    <a:pt x="404" y="850"/>
                  </a:lnTo>
                  <a:lnTo>
                    <a:pt x="404" y="881"/>
                  </a:lnTo>
                  <a:lnTo>
                    <a:pt x="404" y="881"/>
                  </a:lnTo>
                  <a:close/>
                  <a:moveTo>
                    <a:pt x="404" y="973"/>
                  </a:moveTo>
                  <a:lnTo>
                    <a:pt x="437" y="973"/>
                  </a:lnTo>
                  <a:lnTo>
                    <a:pt x="437" y="940"/>
                  </a:lnTo>
                  <a:lnTo>
                    <a:pt x="404" y="940"/>
                  </a:lnTo>
                  <a:lnTo>
                    <a:pt x="404" y="973"/>
                  </a:lnTo>
                  <a:lnTo>
                    <a:pt x="404" y="973"/>
                  </a:lnTo>
                  <a:close/>
                  <a:moveTo>
                    <a:pt x="359" y="208"/>
                  </a:moveTo>
                  <a:lnTo>
                    <a:pt x="392" y="208"/>
                  </a:lnTo>
                  <a:lnTo>
                    <a:pt x="392" y="180"/>
                  </a:lnTo>
                  <a:lnTo>
                    <a:pt x="359" y="180"/>
                  </a:lnTo>
                  <a:lnTo>
                    <a:pt x="359" y="208"/>
                  </a:lnTo>
                  <a:lnTo>
                    <a:pt x="359" y="208"/>
                  </a:lnTo>
                  <a:close/>
                  <a:moveTo>
                    <a:pt x="359" y="165"/>
                  </a:moveTo>
                  <a:lnTo>
                    <a:pt x="392" y="165"/>
                  </a:lnTo>
                  <a:lnTo>
                    <a:pt x="392" y="132"/>
                  </a:lnTo>
                  <a:lnTo>
                    <a:pt x="359" y="132"/>
                  </a:lnTo>
                  <a:lnTo>
                    <a:pt x="359" y="165"/>
                  </a:lnTo>
                  <a:lnTo>
                    <a:pt x="359" y="165"/>
                  </a:lnTo>
                  <a:close/>
                  <a:moveTo>
                    <a:pt x="359" y="298"/>
                  </a:moveTo>
                  <a:lnTo>
                    <a:pt x="392" y="298"/>
                  </a:lnTo>
                  <a:lnTo>
                    <a:pt x="392" y="269"/>
                  </a:lnTo>
                  <a:lnTo>
                    <a:pt x="359" y="269"/>
                  </a:lnTo>
                  <a:lnTo>
                    <a:pt x="359" y="298"/>
                  </a:lnTo>
                  <a:lnTo>
                    <a:pt x="359" y="298"/>
                  </a:lnTo>
                  <a:close/>
                  <a:moveTo>
                    <a:pt x="359" y="253"/>
                  </a:moveTo>
                  <a:lnTo>
                    <a:pt x="392" y="253"/>
                  </a:lnTo>
                  <a:lnTo>
                    <a:pt x="392" y="224"/>
                  </a:lnTo>
                  <a:lnTo>
                    <a:pt x="359" y="224"/>
                  </a:lnTo>
                  <a:lnTo>
                    <a:pt x="359" y="253"/>
                  </a:lnTo>
                  <a:lnTo>
                    <a:pt x="359" y="253"/>
                  </a:lnTo>
                  <a:close/>
                  <a:moveTo>
                    <a:pt x="359" y="343"/>
                  </a:moveTo>
                  <a:lnTo>
                    <a:pt x="392" y="343"/>
                  </a:lnTo>
                  <a:lnTo>
                    <a:pt x="392" y="312"/>
                  </a:lnTo>
                  <a:lnTo>
                    <a:pt x="359" y="312"/>
                  </a:lnTo>
                  <a:lnTo>
                    <a:pt x="359" y="343"/>
                  </a:lnTo>
                  <a:lnTo>
                    <a:pt x="359" y="343"/>
                  </a:lnTo>
                  <a:close/>
                  <a:moveTo>
                    <a:pt x="359" y="567"/>
                  </a:moveTo>
                  <a:lnTo>
                    <a:pt x="392" y="567"/>
                  </a:lnTo>
                  <a:lnTo>
                    <a:pt x="392" y="539"/>
                  </a:lnTo>
                  <a:lnTo>
                    <a:pt x="359" y="539"/>
                  </a:lnTo>
                  <a:lnTo>
                    <a:pt x="359" y="567"/>
                  </a:lnTo>
                  <a:lnTo>
                    <a:pt x="359" y="567"/>
                  </a:lnTo>
                  <a:close/>
                  <a:moveTo>
                    <a:pt x="359" y="659"/>
                  </a:moveTo>
                  <a:lnTo>
                    <a:pt x="392" y="659"/>
                  </a:lnTo>
                  <a:lnTo>
                    <a:pt x="392" y="626"/>
                  </a:lnTo>
                  <a:lnTo>
                    <a:pt x="359" y="626"/>
                  </a:lnTo>
                  <a:lnTo>
                    <a:pt x="359" y="659"/>
                  </a:lnTo>
                  <a:lnTo>
                    <a:pt x="359" y="659"/>
                  </a:lnTo>
                  <a:close/>
                  <a:moveTo>
                    <a:pt x="359" y="612"/>
                  </a:moveTo>
                  <a:lnTo>
                    <a:pt x="392" y="612"/>
                  </a:lnTo>
                  <a:lnTo>
                    <a:pt x="392" y="581"/>
                  </a:lnTo>
                  <a:lnTo>
                    <a:pt x="359" y="581"/>
                  </a:lnTo>
                  <a:lnTo>
                    <a:pt x="359" y="612"/>
                  </a:lnTo>
                  <a:lnTo>
                    <a:pt x="359" y="612"/>
                  </a:lnTo>
                  <a:close/>
                  <a:moveTo>
                    <a:pt x="359" y="749"/>
                  </a:moveTo>
                  <a:lnTo>
                    <a:pt x="392" y="749"/>
                  </a:lnTo>
                  <a:lnTo>
                    <a:pt x="392" y="716"/>
                  </a:lnTo>
                  <a:lnTo>
                    <a:pt x="359" y="716"/>
                  </a:lnTo>
                  <a:lnTo>
                    <a:pt x="359" y="749"/>
                  </a:lnTo>
                  <a:lnTo>
                    <a:pt x="359" y="749"/>
                  </a:lnTo>
                  <a:close/>
                  <a:moveTo>
                    <a:pt x="359" y="704"/>
                  </a:moveTo>
                  <a:lnTo>
                    <a:pt x="392" y="704"/>
                  </a:lnTo>
                  <a:lnTo>
                    <a:pt x="392" y="671"/>
                  </a:lnTo>
                  <a:lnTo>
                    <a:pt x="359" y="671"/>
                  </a:lnTo>
                  <a:lnTo>
                    <a:pt x="359" y="704"/>
                  </a:lnTo>
                  <a:lnTo>
                    <a:pt x="359" y="704"/>
                  </a:lnTo>
                  <a:close/>
                  <a:moveTo>
                    <a:pt x="359" y="836"/>
                  </a:moveTo>
                  <a:lnTo>
                    <a:pt x="392" y="836"/>
                  </a:lnTo>
                  <a:lnTo>
                    <a:pt x="392" y="808"/>
                  </a:lnTo>
                  <a:lnTo>
                    <a:pt x="359" y="808"/>
                  </a:lnTo>
                  <a:lnTo>
                    <a:pt x="359" y="836"/>
                  </a:lnTo>
                  <a:lnTo>
                    <a:pt x="359" y="836"/>
                  </a:lnTo>
                  <a:close/>
                  <a:moveTo>
                    <a:pt x="359" y="791"/>
                  </a:moveTo>
                  <a:lnTo>
                    <a:pt x="392" y="791"/>
                  </a:lnTo>
                  <a:lnTo>
                    <a:pt x="392" y="763"/>
                  </a:lnTo>
                  <a:lnTo>
                    <a:pt x="359" y="763"/>
                  </a:lnTo>
                  <a:lnTo>
                    <a:pt x="359" y="791"/>
                  </a:lnTo>
                  <a:lnTo>
                    <a:pt x="359" y="791"/>
                  </a:lnTo>
                  <a:close/>
                  <a:moveTo>
                    <a:pt x="359" y="926"/>
                  </a:moveTo>
                  <a:lnTo>
                    <a:pt x="392" y="926"/>
                  </a:lnTo>
                  <a:lnTo>
                    <a:pt x="392" y="895"/>
                  </a:lnTo>
                  <a:lnTo>
                    <a:pt x="359" y="895"/>
                  </a:lnTo>
                  <a:lnTo>
                    <a:pt x="359" y="926"/>
                  </a:lnTo>
                  <a:lnTo>
                    <a:pt x="359" y="926"/>
                  </a:lnTo>
                  <a:close/>
                  <a:moveTo>
                    <a:pt x="359" y="881"/>
                  </a:moveTo>
                  <a:lnTo>
                    <a:pt x="392" y="881"/>
                  </a:lnTo>
                  <a:lnTo>
                    <a:pt x="392" y="850"/>
                  </a:lnTo>
                  <a:lnTo>
                    <a:pt x="359" y="850"/>
                  </a:lnTo>
                  <a:lnTo>
                    <a:pt x="359" y="881"/>
                  </a:lnTo>
                  <a:lnTo>
                    <a:pt x="359" y="881"/>
                  </a:lnTo>
                  <a:close/>
                  <a:moveTo>
                    <a:pt x="314" y="208"/>
                  </a:moveTo>
                  <a:lnTo>
                    <a:pt x="345" y="208"/>
                  </a:lnTo>
                  <a:lnTo>
                    <a:pt x="345" y="180"/>
                  </a:lnTo>
                  <a:lnTo>
                    <a:pt x="314" y="180"/>
                  </a:lnTo>
                  <a:lnTo>
                    <a:pt x="314" y="208"/>
                  </a:lnTo>
                  <a:lnTo>
                    <a:pt x="314" y="208"/>
                  </a:lnTo>
                  <a:close/>
                  <a:moveTo>
                    <a:pt x="314" y="165"/>
                  </a:moveTo>
                  <a:lnTo>
                    <a:pt x="345" y="165"/>
                  </a:lnTo>
                  <a:lnTo>
                    <a:pt x="345" y="132"/>
                  </a:lnTo>
                  <a:lnTo>
                    <a:pt x="314" y="132"/>
                  </a:lnTo>
                  <a:lnTo>
                    <a:pt x="314" y="165"/>
                  </a:lnTo>
                  <a:lnTo>
                    <a:pt x="314" y="165"/>
                  </a:lnTo>
                  <a:close/>
                  <a:moveTo>
                    <a:pt x="314" y="298"/>
                  </a:moveTo>
                  <a:lnTo>
                    <a:pt x="345" y="298"/>
                  </a:lnTo>
                  <a:lnTo>
                    <a:pt x="345" y="269"/>
                  </a:lnTo>
                  <a:lnTo>
                    <a:pt x="314" y="269"/>
                  </a:lnTo>
                  <a:lnTo>
                    <a:pt x="314" y="298"/>
                  </a:lnTo>
                  <a:lnTo>
                    <a:pt x="314" y="298"/>
                  </a:lnTo>
                  <a:close/>
                  <a:moveTo>
                    <a:pt x="314" y="253"/>
                  </a:moveTo>
                  <a:lnTo>
                    <a:pt x="345" y="253"/>
                  </a:lnTo>
                  <a:lnTo>
                    <a:pt x="345" y="224"/>
                  </a:lnTo>
                  <a:lnTo>
                    <a:pt x="314" y="224"/>
                  </a:lnTo>
                  <a:lnTo>
                    <a:pt x="314" y="253"/>
                  </a:lnTo>
                  <a:lnTo>
                    <a:pt x="314" y="253"/>
                  </a:lnTo>
                  <a:close/>
                  <a:moveTo>
                    <a:pt x="314" y="659"/>
                  </a:moveTo>
                  <a:lnTo>
                    <a:pt x="345" y="659"/>
                  </a:lnTo>
                  <a:lnTo>
                    <a:pt x="345" y="626"/>
                  </a:lnTo>
                  <a:lnTo>
                    <a:pt x="314" y="626"/>
                  </a:lnTo>
                  <a:lnTo>
                    <a:pt x="314" y="659"/>
                  </a:lnTo>
                  <a:lnTo>
                    <a:pt x="314" y="659"/>
                  </a:lnTo>
                  <a:close/>
                  <a:moveTo>
                    <a:pt x="314" y="749"/>
                  </a:moveTo>
                  <a:lnTo>
                    <a:pt x="345" y="749"/>
                  </a:lnTo>
                  <a:lnTo>
                    <a:pt x="345" y="716"/>
                  </a:lnTo>
                  <a:lnTo>
                    <a:pt x="314" y="716"/>
                  </a:lnTo>
                  <a:lnTo>
                    <a:pt x="314" y="749"/>
                  </a:lnTo>
                  <a:lnTo>
                    <a:pt x="314" y="749"/>
                  </a:lnTo>
                  <a:close/>
                  <a:moveTo>
                    <a:pt x="314" y="704"/>
                  </a:moveTo>
                  <a:lnTo>
                    <a:pt x="345" y="704"/>
                  </a:lnTo>
                  <a:lnTo>
                    <a:pt x="345" y="671"/>
                  </a:lnTo>
                  <a:lnTo>
                    <a:pt x="314" y="671"/>
                  </a:lnTo>
                  <a:lnTo>
                    <a:pt x="314" y="704"/>
                  </a:lnTo>
                  <a:lnTo>
                    <a:pt x="314" y="704"/>
                  </a:lnTo>
                  <a:close/>
                  <a:moveTo>
                    <a:pt x="269" y="208"/>
                  </a:moveTo>
                  <a:lnTo>
                    <a:pt x="300" y="208"/>
                  </a:lnTo>
                  <a:lnTo>
                    <a:pt x="300" y="180"/>
                  </a:lnTo>
                  <a:lnTo>
                    <a:pt x="269" y="180"/>
                  </a:lnTo>
                  <a:lnTo>
                    <a:pt x="269" y="208"/>
                  </a:lnTo>
                  <a:lnTo>
                    <a:pt x="269" y="208"/>
                  </a:lnTo>
                  <a:close/>
                  <a:moveTo>
                    <a:pt x="269" y="298"/>
                  </a:moveTo>
                  <a:lnTo>
                    <a:pt x="300" y="298"/>
                  </a:lnTo>
                  <a:lnTo>
                    <a:pt x="300" y="269"/>
                  </a:lnTo>
                  <a:lnTo>
                    <a:pt x="269" y="269"/>
                  </a:lnTo>
                  <a:lnTo>
                    <a:pt x="269" y="298"/>
                  </a:lnTo>
                  <a:lnTo>
                    <a:pt x="269" y="298"/>
                  </a:lnTo>
                  <a:close/>
                  <a:moveTo>
                    <a:pt x="269" y="253"/>
                  </a:moveTo>
                  <a:lnTo>
                    <a:pt x="300" y="253"/>
                  </a:lnTo>
                  <a:lnTo>
                    <a:pt x="300" y="224"/>
                  </a:lnTo>
                  <a:lnTo>
                    <a:pt x="269" y="224"/>
                  </a:lnTo>
                  <a:lnTo>
                    <a:pt x="269" y="253"/>
                  </a:lnTo>
                  <a:lnTo>
                    <a:pt x="269" y="253"/>
                  </a:lnTo>
                  <a:close/>
                  <a:moveTo>
                    <a:pt x="227" y="208"/>
                  </a:moveTo>
                  <a:lnTo>
                    <a:pt x="255" y="208"/>
                  </a:lnTo>
                  <a:lnTo>
                    <a:pt x="255" y="180"/>
                  </a:lnTo>
                  <a:lnTo>
                    <a:pt x="227" y="180"/>
                  </a:lnTo>
                  <a:lnTo>
                    <a:pt x="227" y="208"/>
                  </a:lnTo>
                  <a:lnTo>
                    <a:pt x="227" y="208"/>
                  </a:lnTo>
                  <a:close/>
                  <a:moveTo>
                    <a:pt x="227" y="298"/>
                  </a:moveTo>
                  <a:lnTo>
                    <a:pt x="255" y="298"/>
                  </a:lnTo>
                  <a:lnTo>
                    <a:pt x="255" y="269"/>
                  </a:lnTo>
                  <a:lnTo>
                    <a:pt x="227" y="269"/>
                  </a:lnTo>
                  <a:lnTo>
                    <a:pt x="227" y="298"/>
                  </a:lnTo>
                  <a:lnTo>
                    <a:pt x="227" y="298"/>
                  </a:lnTo>
                  <a:close/>
                  <a:moveTo>
                    <a:pt x="227" y="253"/>
                  </a:moveTo>
                  <a:lnTo>
                    <a:pt x="255" y="253"/>
                  </a:lnTo>
                  <a:lnTo>
                    <a:pt x="255" y="224"/>
                  </a:lnTo>
                  <a:lnTo>
                    <a:pt x="227" y="224"/>
                  </a:lnTo>
                  <a:lnTo>
                    <a:pt x="227" y="253"/>
                  </a:lnTo>
                  <a:lnTo>
                    <a:pt x="227" y="253"/>
                  </a:lnTo>
                  <a:close/>
                  <a:moveTo>
                    <a:pt x="182" y="298"/>
                  </a:moveTo>
                  <a:lnTo>
                    <a:pt x="210" y="298"/>
                  </a:lnTo>
                  <a:lnTo>
                    <a:pt x="210" y="269"/>
                  </a:lnTo>
                  <a:lnTo>
                    <a:pt x="182" y="269"/>
                  </a:lnTo>
                  <a:lnTo>
                    <a:pt x="182" y="298"/>
                  </a:lnTo>
                  <a:lnTo>
                    <a:pt x="182" y="298"/>
                  </a:lnTo>
                  <a:close/>
                  <a:moveTo>
                    <a:pt x="182" y="253"/>
                  </a:moveTo>
                  <a:lnTo>
                    <a:pt x="210" y="253"/>
                  </a:lnTo>
                  <a:lnTo>
                    <a:pt x="210" y="224"/>
                  </a:lnTo>
                  <a:lnTo>
                    <a:pt x="182" y="224"/>
                  </a:lnTo>
                  <a:lnTo>
                    <a:pt x="182" y="253"/>
                  </a:lnTo>
                  <a:lnTo>
                    <a:pt x="182" y="253"/>
                  </a:lnTo>
                  <a:close/>
                  <a:moveTo>
                    <a:pt x="182" y="343"/>
                  </a:moveTo>
                  <a:lnTo>
                    <a:pt x="210" y="343"/>
                  </a:lnTo>
                  <a:lnTo>
                    <a:pt x="210" y="312"/>
                  </a:lnTo>
                  <a:lnTo>
                    <a:pt x="182" y="312"/>
                  </a:lnTo>
                  <a:lnTo>
                    <a:pt x="182" y="343"/>
                  </a:lnTo>
                  <a:lnTo>
                    <a:pt x="182" y="343"/>
                  </a:lnTo>
                  <a:close/>
                  <a:moveTo>
                    <a:pt x="135" y="298"/>
                  </a:moveTo>
                  <a:lnTo>
                    <a:pt x="168" y="298"/>
                  </a:lnTo>
                  <a:lnTo>
                    <a:pt x="168" y="269"/>
                  </a:lnTo>
                  <a:lnTo>
                    <a:pt x="135" y="269"/>
                  </a:lnTo>
                  <a:lnTo>
                    <a:pt x="135" y="298"/>
                  </a:lnTo>
                  <a:lnTo>
                    <a:pt x="135" y="298"/>
                  </a:lnTo>
                  <a:close/>
                  <a:moveTo>
                    <a:pt x="135" y="253"/>
                  </a:moveTo>
                  <a:lnTo>
                    <a:pt x="168" y="253"/>
                  </a:lnTo>
                  <a:lnTo>
                    <a:pt x="168" y="224"/>
                  </a:lnTo>
                  <a:lnTo>
                    <a:pt x="135" y="224"/>
                  </a:lnTo>
                  <a:lnTo>
                    <a:pt x="135" y="253"/>
                  </a:lnTo>
                  <a:lnTo>
                    <a:pt x="135" y="253"/>
                  </a:lnTo>
                  <a:close/>
                  <a:moveTo>
                    <a:pt x="135" y="390"/>
                  </a:moveTo>
                  <a:lnTo>
                    <a:pt x="168" y="390"/>
                  </a:lnTo>
                  <a:lnTo>
                    <a:pt x="168" y="357"/>
                  </a:lnTo>
                  <a:lnTo>
                    <a:pt x="135" y="357"/>
                  </a:lnTo>
                  <a:lnTo>
                    <a:pt x="135" y="390"/>
                  </a:lnTo>
                  <a:lnTo>
                    <a:pt x="135" y="390"/>
                  </a:lnTo>
                  <a:close/>
                  <a:moveTo>
                    <a:pt x="135" y="343"/>
                  </a:moveTo>
                  <a:lnTo>
                    <a:pt x="168" y="343"/>
                  </a:lnTo>
                  <a:lnTo>
                    <a:pt x="168" y="312"/>
                  </a:lnTo>
                  <a:lnTo>
                    <a:pt x="135" y="312"/>
                  </a:lnTo>
                  <a:lnTo>
                    <a:pt x="135" y="343"/>
                  </a:lnTo>
                  <a:lnTo>
                    <a:pt x="135" y="343"/>
                  </a:lnTo>
                  <a:close/>
                  <a:moveTo>
                    <a:pt x="90" y="298"/>
                  </a:moveTo>
                  <a:lnTo>
                    <a:pt x="123" y="298"/>
                  </a:lnTo>
                  <a:lnTo>
                    <a:pt x="123" y="269"/>
                  </a:lnTo>
                  <a:lnTo>
                    <a:pt x="90" y="269"/>
                  </a:lnTo>
                  <a:lnTo>
                    <a:pt x="90" y="298"/>
                  </a:lnTo>
                  <a:lnTo>
                    <a:pt x="90" y="298"/>
                  </a:lnTo>
                  <a:close/>
                  <a:moveTo>
                    <a:pt x="90" y="343"/>
                  </a:moveTo>
                  <a:lnTo>
                    <a:pt x="123" y="343"/>
                  </a:lnTo>
                  <a:lnTo>
                    <a:pt x="123" y="312"/>
                  </a:lnTo>
                  <a:lnTo>
                    <a:pt x="90" y="312"/>
                  </a:lnTo>
                  <a:lnTo>
                    <a:pt x="90" y="343"/>
                  </a:lnTo>
                  <a:lnTo>
                    <a:pt x="90" y="343"/>
                  </a:lnTo>
                  <a:close/>
                  <a:moveTo>
                    <a:pt x="45" y="390"/>
                  </a:moveTo>
                  <a:lnTo>
                    <a:pt x="78" y="390"/>
                  </a:lnTo>
                  <a:lnTo>
                    <a:pt x="78" y="357"/>
                  </a:lnTo>
                  <a:lnTo>
                    <a:pt x="45" y="357"/>
                  </a:lnTo>
                  <a:lnTo>
                    <a:pt x="45" y="390"/>
                  </a:lnTo>
                  <a:lnTo>
                    <a:pt x="45" y="390"/>
                  </a:lnTo>
                  <a:close/>
                  <a:moveTo>
                    <a:pt x="0" y="390"/>
                  </a:moveTo>
                  <a:lnTo>
                    <a:pt x="31" y="390"/>
                  </a:lnTo>
                  <a:lnTo>
                    <a:pt x="31" y="357"/>
                  </a:lnTo>
                  <a:lnTo>
                    <a:pt x="0" y="357"/>
                  </a:lnTo>
                  <a:lnTo>
                    <a:pt x="0" y="390"/>
                  </a:lnTo>
                  <a:lnTo>
                    <a:pt x="0" y="390"/>
                  </a:lnTo>
                  <a:close/>
                  <a:moveTo>
                    <a:pt x="4800" y="1734"/>
                  </a:moveTo>
                  <a:lnTo>
                    <a:pt x="4830" y="1734"/>
                  </a:lnTo>
                  <a:lnTo>
                    <a:pt x="4830" y="1703"/>
                  </a:lnTo>
                  <a:lnTo>
                    <a:pt x="4800" y="1703"/>
                  </a:lnTo>
                  <a:lnTo>
                    <a:pt x="4800" y="1734"/>
                  </a:lnTo>
                  <a:lnTo>
                    <a:pt x="4800" y="1734"/>
                  </a:lnTo>
                  <a:close/>
                  <a:moveTo>
                    <a:pt x="4800" y="2091"/>
                  </a:moveTo>
                  <a:lnTo>
                    <a:pt x="4830" y="2091"/>
                  </a:lnTo>
                  <a:lnTo>
                    <a:pt x="4830" y="2062"/>
                  </a:lnTo>
                  <a:lnTo>
                    <a:pt x="4800" y="2062"/>
                  </a:lnTo>
                  <a:lnTo>
                    <a:pt x="4800" y="2091"/>
                  </a:lnTo>
                  <a:lnTo>
                    <a:pt x="4800" y="2091"/>
                  </a:lnTo>
                  <a:close/>
                  <a:moveTo>
                    <a:pt x="4800" y="2135"/>
                  </a:moveTo>
                  <a:lnTo>
                    <a:pt x="4830" y="2135"/>
                  </a:lnTo>
                  <a:lnTo>
                    <a:pt x="4830" y="2107"/>
                  </a:lnTo>
                  <a:lnTo>
                    <a:pt x="4800" y="2107"/>
                  </a:lnTo>
                  <a:lnTo>
                    <a:pt x="4800" y="2135"/>
                  </a:lnTo>
                  <a:lnTo>
                    <a:pt x="4800" y="2135"/>
                  </a:lnTo>
                  <a:close/>
                  <a:moveTo>
                    <a:pt x="4844" y="1779"/>
                  </a:moveTo>
                  <a:lnTo>
                    <a:pt x="4878" y="1779"/>
                  </a:lnTo>
                  <a:lnTo>
                    <a:pt x="4878" y="1748"/>
                  </a:lnTo>
                  <a:lnTo>
                    <a:pt x="4844" y="1748"/>
                  </a:lnTo>
                  <a:lnTo>
                    <a:pt x="4844" y="1779"/>
                  </a:lnTo>
                  <a:lnTo>
                    <a:pt x="4844" y="1779"/>
                  </a:lnTo>
                  <a:close/>
                  <a:moveTo>
                    <a:pt x="4844" y="2003"/>
                  </a:moveTo>
                  <a:lnTo>
                    <a:pt x="4878" y="2003"/>
                  </a:lnTo>
                  <a:lnTo>
                    <a:pt x="4878" y="1972"/>
                  </a:lnTo>
                  <a:lnTo>
                    <a:pt x="4844" y="1972"/>
                  </a:lnTo>
                  <a:lnTo>
                    <a:pt x="4844" y="2003"/>
                  </a:lnTo>
                  <a:lnTo>
                    <a:pt x="4844" y="2003"/>
                  </a:lnTo>
                  <a:close/>
                  <a:moveTo>
                    <a:pt x="4844" y="2048"/>
                  </a:moveTo>
                  <a:lnTo>
                    <a:pt x="4878" y="2048"/>
                  </a:lnTo>
                  <a:lnTo>
                    <a:pt x="4878" y="2017"/>
                  </a:lnTo>
                  <a:lnTo>
                    <a:pt x="4844" y="2017"/>
                  </a:lnTo>
                  <a:lnTo>
                    <a:pt x="4844" y="2048"/>
                  </a:lnTo>
                  <a:lnTo>
                    <a:pt x="4844" y="2048"/>
                  </a:lnTo>
                  <a:close/>
                  <a:moveTo>
                    <a:pt x="4844" y="2091"/>
                  </a:moveTo>
                  <a:lnTo>
                    <a:pt x="4878" y="2091"/>
                  </a:lnTo>
                  <a:lnTo>
                    <a:pt x="4878" y="2062"/>
                  </a:lnTo>
                  <a:lnTo>
                    <a:pt x="4844" y="2062"/>
                  </a:lnTo>
                  <a:lnTo>
                    <a:pt x="4844" y="2091"/>
                  </a:lnTo>
                  <a:lnTo>
                    <a:pt x="4844" y="2091"/>
                  </a:lnTo>
                  <a:close/>
                  <a:moveTo>
                    <a:pt x="4889" y="1644"/>
                  </a:moveTo>
                  <a:lnTo>
                    <a:pt x="4920" y="1644"/>
                  </a:lnTo>
                  <a:lnTo>
                    <a:pt x="4920" y="1611"/>
                  </a:lnTo>
                  <a:lnTo>
                    <a:pt x="4889" y="1611"/>
                  </a:lnTo>
                  <a:lnTo>
                    <a:pt x="4889" y="1644"/>
                  </a:lnTo>
                  <a:lnTo>
                    <a:pt x="4889" y="1644"/>
                  </a:lnTo>
                  <a:close/>
                  <a:moveTo>
                    <a:pt x="4889" y="1689"/>
                  </a:moveTo>
                  <a:lnTo>
                    <a:pt x="4920" y="1689"/>
                  </a:lnTo>
                  <a:lnTo>
                    <a:pt x="4920" y="1661"/>
                  </a:lnTo>
                  <a:lnTo>
                    <a:pt x="4889" y="1661"/>
                  </a:lnTo>
                  <a:lnTo>
                    <a:pt x="4889" y="1689"/>
                  </a:lnTo>
                  <a:lnTo>
                    <a:pt x="4889" y="1689"/>
                  </a:lnTo>
                  <a:close/>
                  <a:moveTo>
                    <a:pt x="4889" y="2048"/>
                  </a:moveTo>
                  <a:lnTo>
                    <a:pt x="4920" y="2048"/>
                  </a:lnTo>
                  <a:lnTo>
                    <a:pt x="4920" y="2017"/>
                  </a:lnTo>
                  <a:lnTo>
                    <a:pt x="4889" y="2017"/>
                  </a:lnTo>
                  <a:lnTo>
                    <a:pt x="4889" y="2048"/>
                  </a:lnTo>
                  <a:lnTo>
                    <a:pt x="4889" y="2048"/>
                  </a:lnTo>
                  <a:close/>
                  <a:moveTo>
                    <a:pt x="4889" y="2091"/>
                  </a:moveTo>
                  <a:lnTo>
                    <a:pt x="4920" y="2091"/>
                  </a:lnTo>
                  <a:lnTo>
                    <a:pt x="4920" y="2062"/>
                  </a:lnTo>
                  <a:lnTo>
                    <a:pt x="4889" y="2062"/>
                  </a:lnTo>
                  <a:lnTo>
                    <a:pt x="4889" y="2091"/>
                  </a:lnTo>
                  <a:lnTo>
                    <a:pt x="4889" y="2091"/>
                  </a:lnTo>
                  <a:close/>
                  <a:moveTo>
                    <a:pt x="5024" y="1734"/>
                  </a:moveTo>
                  <a:lnTo>
                    <a:pt x="5055" y="1734"/>
                  </a:lnTo>
                  <a:lnTo>
                    <a:pt x="5055" y="1703"/>
                  </a:lnTo>
                  <a:lnTo>
                    <a:pt x="5024" y="1703"/>
                  </a:lnTo>
                  <a:lnTo>
                    <a:pt x="5024" y="1734"/>
                  </a:lnTo>
                  <a:lnTo>
                    <a:pt x="5024" y="1734"/>
                  </a:lnTo>
                  <a:close/>
                  <a:moveTo>
                    <a:pt x="5069" y="1661"/>
                  </a:moveTo>
                  <a:lnTo>
                    <a:pt x="5069" y="1689"/>
                  </a:lnTo>
                  <a:lnTo>
                    <a:pt x="5100" y="1689"/>
                  </a:lnTo>
                  <a:lnTo>
                    <a:pt x="5100" y="1661"/>
                  </a:lnTo>
                  <a:lnTo>
                    <a:pt x="5069" y="1661"/>
                  </a:lnTo>
                  <a:lnTo>
                    <a:pt x="5069" y="1661"/>
                  </a:lnTo>
                  <a:close/>
                  <a:moveTo>
                    <a:pt x="3947" y="1018"/>
                  </a:moveTo>
                  <a:lnTo>
                    <a:pt x="3980" y="1018"/>
                  </a:lnTo>
                  <a:lnTo>
                    <a:pt x="3980" y="985"/>
                  </a:lnTo>
                  <a:lnTo>
                    <a:pt x="3947" y="985"/>
                  </a:lnTo>
                  <a:lnTo>
                    <a:pt x="3947" y="1018"/>
                  </a:lnTo>
                  <a:lnTo>
                    <a:pt x="3947" y="1018"/>
                  </a:lnTo>
                  <a:close/>
                  <a:moveTo>
                    <a:pt x="2109" y="749"/>
                  </a:moveTo>
                  <a:lnTo>
                    <a:pt x="2138" y="749"/>
                  </a:lnTo>
                  <a:lnTo>
                    <a:pt x="2138" y="716"/>
                  </a:lnTo>
                  <a:lnTo>
                    <a:pt x="2109" y="716"/>
                  </a:lnTo>
                  <a:lnTo>
                    <a:pt x="2109" y="749"/>
                  </a:lnTo>
                  <a:lnTo>
                    <a:pt x="2109" y="749"/>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460"/>
            <p:cNvSpPr>
              <a:spLocks/>
            </p:cNvSpPr>
            <p:nvPr/>
          </p:nvSpPr>
          <p:spPr bwMode="auto">
            <a:xfrm>
              <a:off x="-5886450" y="-1193800"/>
              <a:ext cx="47625" cy="49213"/>
            </a:xfrm>
            <a:custGeom>
              <a:avLst/>
              <a:gdLst>
                <a:gd name="T0" fmla="*/ 0 w 30"/>
                <a:gd name="T1" fmla="*/ 31 h 31"/>
                <a:gd name="T2" fmla="*/ 30 w 30"/>
                <a:gd name="T3" fmla="*/ 31 h 31"/>
                <a:gd name="T4" fmla="*/ 30 w 30"/>
                <a:gd name="T5" fmla="*/ 0 h 31"/>
                <a:gd name="T6" fmla="*/ 0 w 30"/>
                <a:gd name="T7" fmla="*/ 0 h 31"/>
                <a:gd name="T8" fmla="*/ 0 w 30"/>
                <a:gd name="T9" fmla="*/ 31 h 31"/>
                <a:gd name="T10" fmla="*/ 0 w 30"/>
                <a:gd name="T11" fmla="*/ 31 h 31"/>
              </a:gdLst>
              <a:ahLst/>
              <a:cxnLst>
                <a:cxn ang="0">
                  <a:pos x="T0" y="T1"/>
                </a:cxn>
                <a:cxn ang="0">
                  <a:pos x="T2" y="T3"/>
                </a:cxn>
                <a:cxn ang="0">
                  <a:pos x="T4" y="T5"/>
                </a:cxn>
                <a:cxn ang="0">
                  <a:pos x="T6" y="T7"/>
                </a:cxn>
                <a:cxn ang="0">
                  <a:pos x="T8" y="T9"/>
                </a:cxn>
                <a:cxn ang="0">
                  <a:pos x="T10" y="T11"/>
                </a:cxn>
              </a:cxnLst>
              <a:rect l="0" t="0" r="r" b="b"/>
              <a:pathLst>
                <a:path w="30" h="31">
                  <a:moveTo>
                    <a:pt x="0" y="31"/>
                  </a:moveTo>
                  <a:lnTo>
                    <a:pt x="30" y="31"/>
                  </a:lnTo>
                  <a:lnTo>
                    <a:pt x="30" y="0"/>
                  </a:lnTo>
                  <a:lnTo>
                    <a:pt x="0" y="0"/>
                  </a:lnTo>
                  <a:lnTo>
                    <a:pt x="0" y="31"/>
                  </a:lnTo>
                  <a:lnTo>
                    <a:pt x="0"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461"/>
            <p:cNvSpPr>
              <a:spLocks/>
            </p:cNvSpPr>
            <p:nvPr/>
          </p:nvSpPr>
          <p:spPr bwMode="auto">
            <a:xfrm>
              <a:off x="-5962650" y="-1193800"/>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462"/>
            <p:cNvSpPr>
              <a:spLocks/>
            </p:cNvSpPr>
            <p:nvPr/>
          </p:nvSpPr>
          <p:spPr bwMode="auto">
            <a:xfrm>
              <a:off x="-6034088" y="-1193800"/>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2463"/>
            <p:cNvSpPr>
              <a:spLocks/>
            </p:cNvSpPr>
            <p:nvPr/>
          </p:nvSpPr>
          <p:spPr bwMode="auto">
            <a:xfrm>
              <a:off x="-5886450" y="-1193800"/>
              <a:ext cx="47625" cy="49213"/>
            </a:xfrm>
            <a:custGeom>
              <a:avLst/>
              <a:gdLst>
                <a:gd name="T0" fmla="*/ 0 w 30"/>
                <a:gd name="T1" fmla="*/ 31 h 31"/>
                <a:gd name="T2" fmla="*/ 30 w 30"/>
                <a:gd name="T3" fmla="*/ 31 h 31"/>
                <a:gd name="T4" fmla="*/ 30 w 30"/>
                <a:gd name="T5" fmla="*/ 0 h 31"/>
                <a:gd name="T6" fmla="*/ 0 w 30"/>
                <a:gd name="T7" fmla="*/ 0 h 31"/>
                <a:gd name="T8" fmla="*/ 0 w 30"/>
                <a:gd name="T9" fmla="*/ 31 h 31"/>
                <a:gd name="T10" fmla="*/ 0 w 30"/>
                <a:gd name="T11" fmla="*/ 31 h 31"/>
              </a:gdLst>
              <a:ahLst/>
              <a:cxnLst>
                <a:cxn ang="0">
                  <a:pos x="T0" y="T1"/>
                </a:cxn>
                <a:cxn ang="0">
                  <a:pos x="T2" y="T3"/>
                </a:cxn>
                <a:cxn ang="0">
                  <a:pos x="T4" y="T5"/>
                </a:cxn>
                <a:cxn ang="0">
                  <a:pos x="T6" y="T7"/>
                </a:cxn>
                <a:cxn ang="0">
                  <a:pos x="T8" y="T9"/>
                </a:cxn>
                <a:cxn ang="0">
                  <a:pos x="T10" y="T11"/>
                </a:cxn>
              </a:cxnLst>
              <a:rect l="0" t="0" r="r" b="b"/>
              <a:pathLst>
                <a:path w="30" h="31">
                  <a:moveTo>
                    <a:pt x="0" y="31"/>
                  </a:moveTo>
                  <a:lnTo>
                    <a:pt x="30" y="31"/>
                  </a:lnTo>
                  <a:lnTo>
                    <a:pt x="30" y="0"/>
                  </a:lnTo>
                  <a:lnTo>
                    <a:pt x="0" y="0"/>
                  </a:lnTo>
                  <a:lnTo>
                    <a:pt x="0" y="31"/>
                  </a:lnTo>
                  <a:lnTo>
                    <a:pt x="0" y="31"/>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2464"/>
            <p:cNvSpPr>
              <a:spLocks/>
            </p:cNvSpPr>
            <p:nvPr/>
          </p:nvSpPr>
          <p:spPr bwMode="auto">
            <a:xfrm>
              <a:off x="-5962650" y="-1193800"/>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2465"/>
            <p:cNvSpPr>
              <a:spLocks/>
            </p:cNvSpPr>
            <p:nvPr/>
          </p:nvSpPr>
          <p:spPr bwMode="auto">
            <a:xfrm>
              <a:off x="-6034088" y="-1193800"/>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2466"/>
            <p:cNvSpPr>
              <a:spLocks/>
            </p:cNvSpPr>
            <p:nvPr/>
          </p:nvSpPr>
          <p:spPr bwMode="auto">
            <a:xfrm>
              <a:off x="-5886450" y="-1122363"/>
              <a:ext cx="47625" cy="49213"/>
            </a:xfrm>
            <a:custGeom>
              <a:avLst/>
              <a:gdLst>
                <a:gd name="T0" fmla="*/ 0 w 30"/>
                <a:gd name="T1" fmla="*/ 31 h 31"/>
                <a:gd name="T2" fmla="*/ 30 w 30"/>
                <a:gd name="T3" fmla="*/ 31 h 31"/>
                <a:gd name="T4" fmla="*/ 30 w 30"/>
                <a:gd name="T5" fmla="*/ 0 h 31"/>
                <a:gd name="T6" fmla="*/ 0 w 30"/>
                <a:gd name="T7" fmla="*/ 0 h 31"/>
                <a:gd name="T8" fmla="*/ 0 w 30"/>
                <a:gd name="T9" fmla="*/ 31 h 31"/>
                <a:gd name="T10" fmla="*/ 0 w 30"/>
                <a:gd name="T11" fmla="*/ 31 h 31"/>
              </a:gdLst>
              <a:ahLst/>
              <a:cxnLst>
                <a:cxn ang="0">
                  <a:pos x="T0" y="T1"/>
                </a:cxn>
                <a:cxn ang="0">
                  <a:pos x="T2" y="T3"/>
                </a:cxn>
                <a:cxn ang="0">
                  <a:pos x="T4" y="T5"/>
                </a:cxn>
                <a:cxn ang="0">
                  <a:pos x="T6" y="T7"/>
                </a:cxn>
                <a:cxn ang="0">
                  <a:pos x="T8" y="T9"/>
                </a:cxn>
                <a:cxn ang="0">
                  <a:pos x="T10" y="T11"/>
                </a:cxn>
              </a:cxnLst>
              <a:rect l="0" t="0" r="r" b="b"/>
              <a:pathLst>
                <a:path w="30" h="31">
                  <a:moveTo>
                    <a:pt x="0" y="31"/>
                  </a:moveTo>
                  <a:lnTo>
                    <a:pt x="30" y="31"/>
                  </a:lnTo>
                  <a:lnTo>
                    <a:pt x="30" y="0"/>
                  </a:lnTo>
                  <a:lnTo>
                    <a:pt x="0" y="0"/>
                  </a:lnTo>
                  <a:lnTo>
                    <a:pt x="0" y="31"/>
                  </a:lnTo>
                  <a:lnTo>
                    <a:pt x="0"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2467"/>
            <p:cNvSpPr>
              <a:spLocks/>
            </p:cNvSpPr>
            <p:nvPr/>
          </p:nvSpPr>
          <p:spPr bwMode="auto">
            <a:xfrm>
              <a:off x="-5962650" y="-1122363"/>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2468"/>
            <p:cNvSpPr>
              <a:spLocks/>
            </p:cNvSpPr>
            <p:nvPr/>
          </p:nvSpPr>
          <p:spPr bwMode="auto">
            <a:xfrm>
              <a:off x="-6034088" y="-1122363"/>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2469"/>
            <p:cNvSpPr>
              <a:spLocks/>
            </p:cNvSpPr>
            <p:nvPr/>
          </p:nvSpPr>
          <p:spPr bwMode="auto">
            <a:xfrm>
              <a:off x="-5886450" y="-1122363"/>
              <a:ext cx="47625" cy="49213"/>
            </a:xfrm>
            <a:custGeom>
              <a:avLst/>
              <a:gdLst>
                <a:gd name="T0" fmla="*/ 0 w 30"/>
                <a:gd name="T1" fmla="*/ 31 h 31"/>
                <a:gd name="T2" fmla="*/ 30 w 30"/>
                <a:gd name="T3" fmla="*/ 31 h 31"/>
                <a:gd name="T4" fmla="*/ 30 w 30"/>
                <a:gd name="T5" fmla="*/ 0 h 31"/>
                <a:gd name="T6" fmla="*/ 0 w 30"/>
                <a:gd name="T7" fmla="*/ 0 h 31"/>
                <a:gd name="T8" fmla="*/ 0 w 30"/>
                <a:gd name="T9" fmla="*/ 31 h 31"/>
                <a:gd name="T10" fmla="*/ 0 w 30"/>
                <a:gd name="T11" fmla="*/ 31 h 31"/>
              </a:gdLst>
              <a:ahLst/>
              <a:cxnLst>
                <a:cxn ang="0">
                  <a:pos x="T0" y="T1"/>
                </a:cxn>
                <a:cxn ang="0">
                  <a:pos x="T2" y="T3"/>
                </a:cxn>
                <a:cxn ang="0">
                  <a:pos x="T4" y="T5"/>
                </a:cxn>
                <a:cxn ang="0">
                  <a:pos x="T6" y="T7"/>
                </a:cxn>
                <a:cxn ang="0">
                  <a:pos x="T8" y="T9"/>
                </a:cxn>
                <a:cxn ang="0">
                  <a:pos x="T10" y="T11"/>
                </a:cxn>
              </a:cxnLst>
              <a:rect l="0" t="0" r="r" b="b"/>
              <a:pathLst>
                <a:path w="30" h="31">
                  <a:moveTo>
                    <a:pt x="0" y="31"/>
                  </a:moveTo>
                  <a:lnTo>
                    <a:pt x="30" y="31"/>
                  </a:lnTo>
                  <a:lnTo>
                    <a:pt x="30" y="0"/>
                  </a:lnTo>
                  <a:lnTo>
                    <a:pt x="0" y="0"/>
                  </a:lnTo>
                  <a:lnTo>
                    <a:pt x="0" y="31"/>
                  </a:lnTo>
                  <a:lnTo>
                    <a:pt x="0" y="31"/>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2470"/>
            <p:cNvSpPr>
              <a:spLocks/>
            </p:cNvSpPr>
            <p:nvPr/>
          </p:nvSpPr>
          <p:spPr bwMode="auto">
            <a:xfrm>
              <a:off x="-5962650" y="-1122363"/>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2471"/>
            <p:cNvSpPr>
              <a:spLocks/>
            </p:cNvSpPr>
            <p:nvPr/>
          </p:nvSpPr>
          <p:spPr bwMode="auto">
            <a:xfrm>
              <a:off x="-6034088" y="-1122363"/>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472"/>
            <p:cNvSpPr>
              <a:spLocks/>
            </p:cNvSpPr>
            <p:nvPr/>
          </p:nvSpPr>
          <p:spPr bwMode="auto">
            <a:xfrm>
              <a:off x="-5886450" y="-1050925"/>
              <a:ext cx="47625" cy="49213"/>
            </a:xfrm>
            <a:custGeom>
              <a:avLst/>
              <a:gdLst>
                <a:gd name="T0" fmla="*/ 0 w 30"/>
                <a:gd name="T1" fmla="*/ 31 h 31"/>
                <a:gd name="T2" fmla="*/ 30 w 30"/>
                <a:gd name="T3" fmla="*/ 31 h 31"/>
                <a:gd name="T4" fmla="*/ 30 w 30"/>
                <a:gd name="T5" fmla="*/ 0 h 31"/>
                <a:gd name="T6" fmla="*/ 0 w 30"/>
                <a:gd name="T7" fmla="*/ 0 h 31"/>
                <a:gd name="T8" fmla="*/ 0 w 30"/>
                <a:gd name="T9" fmla="*/ 31 h 31"/>
                <a:gd name="T10" fmla="*/ 0 w 30"/>
                <a:gd name="T11" fmla="*/ 31 h 31"/>
              </a:gdLst>
              <a:ahLst/>
              <a:cxnLst>
                <a:cxn ang="0">
                  <a:pos x="T0" y="T1"/>
                </a:cxn>
                <a:cxn ang="0">
                  <a:pos x="T2" y="T3"/>
                </a:cxn>
                <a:cxn ang="0">
                  <a:pos x="T4" y="T5"/>
                </a:cxn>
                <a:cxn ang="0">
                  <a:pos x="T6" y="T7"/>
                </a:cxn>
                <a:cxn ang="0">
                  <a:pos x="T8" y="T9"/>
                </a:cxn>
                <a:cxn ang="0">
                  <a:pos x="T10" y="T11"/>
                </a:cxn>
              </a:cxnLst>
              <a:rect l="0" t="0" r="r" b="b"/>
              <a:pathLst>
                <a:path w="30" h="31">
                  <a:moveTo>
                    <a:pt x="0" y="31"/>
                  </a:moveTo>
                  <a:lnTo>
                    <a:pt x="30" y="31"/>
                  </a:lnTo>
                  <a:lnTo>
                    <a:pt x="30" y="0"/>
                  </a:lnTo>
                  <a:lnTo>
                    <a:pt x="0" y="0"/>
                  </a:lnTo>
                  <a:lnTo>
                    <a:pt x="0" y="31"/>
                  </a:lnTo>
                  <a:lnTo>
                    <a:pt x="0"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473"/>
            <p:cNvSpPr>
              <a:spLocks/>
            </p:cNvSpPr>
            <p:nvPr/>
          </p:nvSpPr>
          <p:spPr bwMode="auto">
            <a:xfrm>
              <a:off x="-5962650" y="-1050925"/>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474"/>
            <p:cNvSpPr>
              <a:spLocks/>
            </p:cNvSpPr>
            <p:nvPr/>
          </p:nvSpPr>
          <p:spPr bwMode="auto">
            <a:xfrm>
              <a:off x="-6034088" y="-1050925"/>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2475"/>
            <p:cNvSpPr>
              <a:spLocks/>
            </p:cNvSpPr>
            <p:nvPr/>
          </p:nvSpPr>
          <p:spPr bwMode="auto">
            <a:xfrm>
              <a:off x="-5886450" y="-1050925"/>
              <a:ext cx="47625" cy="49213"/>
            </a:xfrm>
            <a:custGeom>
              <a:avLst/>
              <a:gdLst>
                <a:gd name="T0" fmla="*/ 0 w 30"/>
                <a:gd name="T1" fmla="*/ 31 h 31"/>
                <a:gd name="T2" fmla="*/ 30 w 30"/>
                <a:gd name="T3" fmla="*/ 31 h 31"/>
                <a:gd name="T4" fmla="*/ 30 w 30"/>
                <a:gd name="T5" fmla="*/ 0 h 31"/>
                <a:gd name="T6" fmla="*/ 0 w 30"/>
                <a:gd name="T7" fmla="*/ 0 h 31"/>
                <a:gd name="T8" fmla="*/ 0 w 30"/>
                <a:gd name="T9" fmla="*/ 31 h 31"/>
                <a:gd name="T10" fmla="*/ 0 w 30"/>
                <a:gd name="T11" fmla="*/ 31 h 31"/>
              </a:gdLst>
              <a:ahLst/>
              <a:cxnLst>
                <a:cxn ang="0">
                  <a:pos x="T0" y="T1"/>
                </a:cxn>
                <a:cxn ang="0">
                  <a:pos x="T2" y="T3"/>
                </a:cxn>
                <a:cxn ang="0">
                  <a:pos x="T4" y="T5"/>
                </a:cxn>
                <a:cxn ang="0">
                  <a:pos x="T6" y="T7"/>
                </a:cxn>
                <a:cxn ang="0">
                  <a:pos x="T8" y="T9"/>
                </a:cxn>
                <a:cxn ang="0">
                  <a:pos x="T10" y="T11"/>
                </a:cxn>
              </a:cxnLst>
              <a:rect l="0" t="0" r="r" b="b"/>
              <a:pathLst>
                <a:path w="30" h="31">
                  <a:moveTo>
                    <a:pt x="0" y="31"/>
                  </a:moveTo>
                  <a:lnTo>
                    <a:pt x="30" y="31"/>
                  </a:lnTo>
                  <a:lnTo>
                    <a:pt x="30" y="0"/>
                  </a:lnTo>
                  <a:lnTo>
                    <a:pt x="0" y="0"/>
                  </a:lnTo>
                  <a:lnTo>
                    <a:pt x="0" y="31"/>
                  </a:lnTo>
                  <a:lnTo>
                    <a:pt x="0" y="31"/>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2476"/>
            <p:cNvSpPr>
              <a:spLocks/>
            </p:cNvSpPr>
            <p:nvPr/>
          </p:nvSpPr>
          <p:spPr bwMode="auto">
            <a:xfrm>
              <a:off x="-5962650" y="-1050925"/>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2477"/>
            <p:cNvSpPr>
              <a:spLocks/>
            </p:cNvSpPr>
            <p:nvPr/>
          </p:nvSpPr>
          <p:spPr bwMode="auto">
            <a:xfrm>
              <a:off x="-6034088" y="-1050925"/>
              <a:ext cx="52388" cy="49213"/>
            </a:xfrm>
            <a:custGeom>
              <a:avLst/>
              <a:gdLst>
                <a:gd name="T0" fmla="*/ 0 w 33"/>
                <a:gd name="T1" fmla="*/ 31 h 31"/>
                <a:gd name="T2" fmla="*/ 33 w 33"/>
                <a:gd name="T3" fmla="*/ 31 h 31"/>
                <a:gd name="T4" fmla="*/ 33 w 33"/>
                <a:gd name="T5" fmla="*/ 0 h 31"/>
                <a:gd name="T6" fmla="*/ 0 w 33"/>
                <a:gd name="T7" fmla="*/ 0 h 31"/>
                <a:gd name="T8" fmla="*/ 0 w 33"/>
                <a:gd name="T9" fmla="*/ 31 h 31"/>
                <a:gd name="T10" fmla="*/ 0 w 33"/>
                <a:gd name="T11" fmla="*/ 31 h 31"/>
              </a:gdLst>
              <a:ahLst/>
              <a:cxnLst>
                <a:cxn ang="0">
                  <a:pos x="T0" y="T1"/>
                </a:cxn>
                <a:cxn ang="0">
                  <a:pos x="T2" y="T3"/>
                </a:cxn>
                <a:cxn ang="0">
                  <a:pos x="T4" y="T5"/>
                </a:cxn>
                <a:cxn ang="0">
                  <a:pos x="T6" y="T7"/>
                </a:cxn>
                <a:cxn ang="0">
                  <a:pos x="T8" y="T9"/>
                </a:cxn>
                <a:cxn ang="0">
                  <a:pos x="T10" y="T11"/>
                </a:cxn>
              </a:cxnLst>
              <a:rect l="0" t="0" r="r" b="b"/>
              <a:pathLst>
                <a:path w="33" h="31">
                  <a:moveTo>
                    <a:pt x="0" y="31"/>
                  </a:moveTo>
                  <a:lnTo>
                    <a:pt x="33" y="31"/>
                  </a:lnTo>
                  <a:lnTo>
                    <a:pt x="33" y="0"/>
                  </a:lnTo>
                  <a:lnTo>
                    <a:pt x="0" y="0"/>
                  </a:lnTo>
                  <a:lnTo>
                    <a:pt x="0" y="31"/>
                  </a:lnTo>
                  <a:lnTo>
                    <a:pt x="0" y="31"/>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478"/>
            <p:cNvSpPr>
              <a:spLocks/>
            </p:cNvSpPr>
            <p:nvPr/>
          </p:nvSpPr>
          <p:spPr bwMode="auto">
            <a:xfrm>
              <a:off x="-7102475" y="-2760663"/>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479"/>
            <p:cNvSpPr>
              <a:spLocks/>
            </p:cNvSpPr>
            <p:nvPr/>
          </p:nvSpPr>
          <p:spPr bwMode="auto">
            <a:xfrm>
              <a:off x="-7173913" y="-2760663"/>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480"/>
            <p:cNvSpPr>
              <a:spLocks/>
            </p:cNvSpPr>
            <p:nvPr/>
          </p:nvSpPr>
          <p:spPr bwMode="auto">
            <a:xfrm>
              <a:off x="-7240588" y="-2760663"/>
              <a:ext cx="44450" cy="52388"/>
            </a:xfrm>
            <a:custGeom>
              <a:avLst/>
              <a:gdLst>
                <a:gd name="T0" fmla="*/ 0 w 28"/>
                <a:gd name="T1" fmla="*/ 33 h 33"/>
                <a:gd name="T2" fmla="*/ 28 w 28"/>
                <a:gd name="T3" fmla="*/ 33 h 33"/>
                <a:gd name="T4" fmla="*/ 28 w 28"/>
                <a:gd name="T5" fmla="*/ 0 h 33"/>
                <a:gd name="T6" fmla="*/ 0 w 28"/>
                <a:gd name="T7" fmla="*/ 0 h 33"/>
                <a:gd name="T8" fmla="*/ 0 w 28"/>
                <a:gd name="T9" fmla="*/ 33 h 33"/>
                <a:gd name="T10" fmla="*/ 0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0" y="33"/>
                  </a:moveTo>
                  <a:lnTo>
                    <a:pt x="28" y="33"/>
                  </a:lnTo>
                  <a:lnTo>
                    <a:pt x="28"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481"/>
            <p:cNvSpPr>
              <a:spLocks/>
            </p:cNvSpPr>
            <p:nvPr/>
          </p:nvSpPr>
          <p:spPr bwMode="auto">
            <a:xfrm>
              <a:off x="-7102475" y="-2760663"/>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2482"/>
            <p:cNvSpPr>
              <a:spLocks/>
            </p:cNvSpPr>
            <p:nvPr/>
          </p:nvSpPr>
          <p:spPr bwMode="auto">
            <a:xfrm>
              <a:off x="-7173913" y="-2760663"/>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483"/>
            <p:cNvSpPr>
              <a:spLocks/>
            </p:cNvSpPr>
            <p:nvPr/>
          </p:nvSpPr>
          <p:spPr bwMode="auto">
            <a:xfrm>
              <a:off x="-7240588" y="-2760663"/>
              <a:ext cx="44450" cy="52388"/>
            </a:xfrm>
            <a:custGeom>
              <a:avLst/>
              <a:gdLst>
                <a:gd name="T0" fmla="*/ 0 w 28"/>
                <a:gd name="T1" fmla="*/ 33 h 33"/>
                <a:gd name="T2" fmla="*/ 28 w 28"/>
                <a:gd name="T3" fmla="*/ 33 h 33"/>
                <a:gd name="T4" fmla="*/ 28 w 28"/>
                <a:gd name="T5" fmla="*/ 0 h 33"/>
                <a:gd name="T6" fmla="*/ 0 w 28"/>
                <a:gd name="T7" fmla="*/ 0 h 33"/>
                <a:gd name="T8" fmla="*/ 0 w 28"/>
                <a:gd name="T9" fmla="*/ 33 h 33"/>
                <a:gd name="T10" fmla="*/ 0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0" y="33"/>
                  </a:moveTo>
                  <a:lnTo>
                    <a:pt x="28" y="33"/>
                  </a:lnTo>
                  <a:lnTo>
                    <a:pt x="28"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484"/>
            <p:cNvSpPr>
              <a:spLocks/>
            </p:cNvSpPr>
            <p:nvPr/>
          </p:nvSpPr>
          <p:spPr bwMode="auto">
            <a:xfrm>
              <a:off x="-7102475" y="-2689225"/>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485"/>
            <p:cNvSpPr>
              <a:spLocks/>
            </p:cNvSpPr>
            <p:nvPr/>
          </p:nvSpPr>
          <p:spPr bwMode="auto">
            <a:xfrm>
              <a:off x="-7173913" y="-2689225"/>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486"/>
            <p:cNvSpPr>
              <a:spLocks/>
            </p:cNvSpPr>
            <p:nvPr/>
          </p:nvSpPr>
          <p:spPr bwMode="auto">
            <a:xfrm>
              <a:off x="-7240588" y="-2689225"/>
              <a:ext cx="44450" cy="52388"/>
            </a:xfrm>
            <a:custGeom>
              <a:avLst/>
              <a:gdLst>
                <a:gd name="T0" fmla="*/ 0 w 28"/>
                <a:gd name="T1" fmla="*/ 33 h 33"/>
                <a:gd name="T2" fmla="*/ 28 w 28"/>
                <a:gd name="T3" fmla="*/ 33 h 33"/>
                <a:gd name="T4" fmla="*/ 28 w 28"/>
                <a:gd name="T5" fmla="*/ 0 h 33"/>
                <a:gd name="T6" fmla="*/ 0 w 28"/>
                <a:gd name="T7" fmla="*/ 0 h 33"/>
                <a:gd name="T8" fmla="*/ 0 w 28"/>
                <a:gd name="T9" fmla="*/ 33 h 33"/>
                <a:gd name="T10" fmla="*/ 0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0" y="33"/>
                  </a:moveTo>
                  <a:lnTo>
                    <a:pt x="28" y="33"/>
                  </a:lnTo>
                  <a:lnTo>
                    <a:pt x="28"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487"/>
            <p:cNvSpPr>
              <a:spLocks/>
            </p:cNvSpPr>
            <p:nvPr/>
          </p:nvSpPr>
          <p:spPr bwMode="auto">
            <a:xfrm>
              <a:off x="-7102475" y="-2689225"/>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2488"/>
            <p:cNvSpPr>
              <a:spLocks/>
            </p:cNvSpPr>
            <p:nvPr/>
          </p:nvSpPr>
          <p:spPr bwMode="auto">
            <a:xfrm>
              <a:off x="-7173913" y="-2689225"/>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2489"/>
            <p:cNvSpPr>
              <a:spLocks/>
            </p:cNvSpPr>
            <p:nvPr/>
          </p:nvSpPr>
          <p:spPr bwMode="auto">
            <a:xfrm>
              <a:off x="-7240588" y="-2689225"/>
              <a:ext cx="44450" cy="52388"/>
            </a:xfrm>
            <a:custGeom>
              <a:avLst/>
              <a:gdLst>
                <a:gd name="T0" fmla="*/ 0 w 28"/>
                <a:gd name="T1" fmla="*/ 33 h 33"/>
                <a:gd name="T2" fmla="*/ 28 w 28"/>
                <a:gd name="T3" fmla="*/ 33 h 33"/>
                <a:gd name="T4" fmla="*/ 28 w 28"/>
                <a:gd name="T5" fmla="*/ 0 h 33"/>
                <a:gd name="T6" fmla="*/ 0 w 28"/>
                <a:gd name="T7" fmla="*/ 0 h 33"/>
                <a:gd name="T8" fmla="*/ 0 w 28"/>
                <a:gd name="T9" fmla="*/ 33 h 33"/>
                <a:gd name="T10" fmla="*/ 0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0" y="33"/>
                  </a:moveTo>
                  <a:lnTo>
                    <a:pt x="28" y="33"/>
                  </a:lnTo>
                  <a:lnTo>
                    <a:pt x="28"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2490"/>
            <p:cNvSpPr>
              <a:spLocks/>
            </p:cNvSpPr>
            <p:nvPr/>
          </p:nvSpPr>
          <p:spPr bwMode="auto">
            <a:xfrm>
              <a:off x="-7102475" y="-2622550"/>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2491"/>
            <p:cNvSpPr>
              <a:spLocks/>
            </p:cNvSpPr>
            <p:nvPr/>
          </p:nvSpPr>
          <p:spPr bwMode="auto">
            <a:xfrm>
              <a:off x="-7173913" y="-2622550"/>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2492"/>
            <p:cNvSpPr>
              <a:spLocks/>
            </p:cNvSpPr>
            <p:nvPr/>
          </p:nvSpPr>
          <p:spPr bwMode="auto">
            <a:xfrm>
              <a:off x="-7240588" y="-2622550"/>
              <a:ext cx="44450" cy="52388"/>
            </a:xfrm>
            <a:custGeom>
              <a:avLst/>
              <a:gdLst>
                <a:gd name="T0" fmla="*/ 0 w 28"/>
                <a:gd name="T1" fmla="*/ 33 h 33"/>
                <a:gd name="T2" fmla="*/ 28 w 28"/>
                <a:gd name="T3" fmla="*/ 33 h 33"/>
                <a:gd name="T4" fmla="*/ 28 w 28"/>
                <a:gd name="T5" fmla="*/ 0 h 33"/>
                <a:gd name="T6" fmla="*/ 0 w 28"/>
                <a:gd name="T7" fmla="*/ 0 h 33"/>
                <a:gd name="T8" fmla="*/ 0 w 28"/>
                <a:gd name="T9" fmla="*/ 33 h 33"/>
                <a:gd name="T10" fmla="*/ 0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0" y="33"/>
                  </a:moveTo>
                  <a:lnTo>
                    <a:pt x="28" y="33"/>
                  </a:lnTo>
                  <a:lnTo>
                    <a:pt x="28"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2493"/>
            <p:cNvSpPr>
              <a:spLocks/>
            </p:cNvSpPr>
            <p:nvPr/>
          </p:nvSpPr>
          <p:spPr bwMode="auto">
            <a:xfrm>
              <a:off x="-7102475" y="-2622550"/>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2494"/>
            <p:cNvSpPr>
              <a:spLocks/>
            </p:cNvSpPr>
            <p:nvPr/>
          </p:nvSpPr>
          <p:spPr bwMode="auto">
            <a:xfrm>
              <a:off x="-7173913" y="-2622550"/>
              <a:ext cx="49213" cy="52388"/>
            </a:xfrm>
            <a:custGeom>
              <a:avLst/>
              <a:gdLst>
                <a:gd name="T0" fmla="*/ 0 w 31"/>
                <a:gd name="T1" fmla="*/ 33 h 33"/>
                <a:gd name="T2" fmla="*/ 31 w 31"/>
                <a:gd name="T3" fmla="*/ 33 h 33"/>
                <a:gd name="T4" fmla="*/ 31 w 31"/>
                <a:gd name="T5" fmla="*/ 0 h 33"/>
                <a:gd name="T6" fmla="*/ 0 w 31"/>
                <a:gd name="T7" fmla="*/ 0 h 33"/>
                <a:gd name="T8" fmla="*/ 0 w 31"/>
                <a:gd name="T9" fmla="*/ 33 h 33"/>
                <a:gd name="T10" fmla="*/ 0 w 31"/>
                <a:gd name="T11" fmla="*/ 33 h 33"/>
              </a:gdLst>
              <a:ahLst/>
              <a:cxnLst>
                <a:cxn ang="0">
                  <a:pos x="T0" y="T1"/>
                </a:cxn>
                <a:cxn ang="0">
                  <a:pos x="T2" y="T3"/>
                </a:cxn>
                <a:cxn ang="0">
                  <a:pos x="T4" y="T5"/>
                </a:cxn>
                <a:cxn ang="0">
                  <a:pos x="T6" y="T7"/>
                </a:cxn>
                <a:cxn ang="0">
                  <a:pos x="T8" y="T9"/>
                </a:cxn>
                <a:cxn ang="0">
                  <a:pos x="T10" y="T11"/>
                </a:cxn>
              </a:cxnLst>
              <a:rect l="0" t="0" r="r" b="b"/>
              <a:pathLst>
                <a:path w="31" h="33">
                  <a:moveTo>
                    <a:pt x="0" y="33"/>
                  </a:moveTo>
                  <a:lnTo>
                    <a:pt x="31" y="33"/>
                  </a:lnTo>
                  <a:lnTo>
                    <a:pt x="31"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2495"/>
            <p:cNvSpPr>
              <a:spLocks/>
            </p:cNvSpPr>
            <p:nvPr/>
          </p:nvSpPr>
          <p:spPr bwMode="auto">
            <a:xfrm>
              <a:off x="-7240588" y="-2622550"/>
              <a:ext cx="44450" cy="52388"/>
            </a:xfrm>
            <a:custGeom>
              <a:avLst/>
              <a:gdLst>
                <a:gd name="T0" fmla="*/ 0 w 28"/>
                <a:gd name="T1" fmla="*/ 33 h 33"/>
                <a:gd name="T2" fmla="*/ 28 w 28"/>
                <a:gd name="T3" fmla="*/ 33 h 33"/>
                <a:gd name="T4" fmla="*/ 28 w 28"/>
                <a:gd name="T5" fmla="*/ 0 h 33"/>
                <a:gd name="T6" fmla="*/ 0 w 28"/>
                <a:gd name="T7" fmla="*/ 0 h 33"/>
                <a:gd name="T8" fmla="*/ 0 w 28"/>
                <a:gd name="T9" fmla="*/ 33 h 33"/>
                <a:gd name="T10" fmla="*/ 0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0" y="33"/>
                  </a:moveTo>
                  <a:lnTo>
                    <a:pt x="28" y="33"/>
                  </a:lnTo>
                  <a:lnTo>
                    <a:pt x="28"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2496"/>
            <p:cNvSpPr>
              <a:spLocks/>
            </p:cNvSpPr>
            <p:nvPr/>
          </p:nvSpPr>
          <p:spPr bwMode="auto">
            <a:xfrm>
              <a:off x="-2613025" y="-2476500"/>
              <a:ext cx="47625" cy="46038"/>
            </a:xfrm>
            <a:custGeom>
              <a:avLst/>
              <a:gdLst>
                <a:gd name="T0" fmla="*/ 0 w 30"/>
                <a:gd name="T1" fmla="*/ 29 h 29"/>
                <a:gd name="T2" fmla="*/ 30 w 30"/>
                <a:gd name="T3" fmla="*/ 29 h 29"/>
                <a:gd name="T4" fmla="*/ 30 w 30"/>
                <a:gd name="T5" fmla="*/ 0 h 29"/>
                <a:gd name="T6" fmla="*/ 0 w 30"/>
                <a:gd name="T7" fmla="*/ 0 h 29"/>
                <a:gd name="T8" fmla="*/ 0 w 30"/>
                <a:gd name="T9" fmla="*/ 29 h 29"/>
                <a:gd name="T10" fmla="*/ 0 w 30"/>
                <a:gd name="T11" fmla="*/ 29 h 29"/>
              </a:gdLst>
              <a:ahLst/>
              <a:cxnLst>
                <a:cxn ang="0">
                  <a:pos x="T0" y="T1"/>
                </a:cxn>
                <a:cxn ang="0">
                  <a:pos x="T2" y="T3"/>
                </a:cxn>
                <a:cxn ang="0">
                  <a:pos x="T4" y="T5"/>
                </a:cxn>
                <a:cxn ang="0">
                  <a:pos x="T6" y="T7"/>
                </a:cxn>
                <a:cxn ang="0">
                  <a:pos x="T8" y="T9"/>
                </a:cxn>
                <a:cxn ang="0">
                  <a:pos x="T10" y="T11"/>
                </a:cxn>
              </a:cxnLst>
              <a:rect l="0" t="0" r="r" b="b"/>
              <a:pathLst>
                <a:path w="30" h="29">
                  <a:moveTo>
                    <a:pt x="0" y="29"/>
                  </a:moveTo>
                  <a:lnTo>
                    <a:pt x="30" y="29"/>
                  </a:lnTo>
                  <a:lnTo>
                    <a:pt x="30" y="0"/>
                  </a:lnTo>
                  <a:lnTo>
                    <a:pt x="0" y="0"/>
                  </a:lnTo>
                  <a:lnTo>
                    <a:pt x="0" y="29"/>
                  </a:lnTo>
                  <a:lnTo>
                    <a:pt x="0"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2497"/>
            <p:cNvSpPr>
              <a:spLocks/>
            </p:cNvSpPr>
            <p:nvPr/>
          </p:nvSpPr>
          <p:spPr bwMode="auto">
            <a:xfrm>
              <a:off x="-2543175" y="-2476500"/>
              <a:ext cx="46038" cy="46038"/>
            </a:xfrm>
            <a:custGeom>
              <a:avLst/>
              <a:gdLst>
                <a:gd name="T0" fmla="*/ 0 w 29"/>
                <a:gd name="T1" fmla="*/ 29 h 29"/>
                <a:gd name="T2" fmla="*/ 29 w 29"/>
                <a:gd name="T3" fmla="*/ 29 h 29"/>
                <a:gd name="T4" fmla="*/ 29 w 29"/>
                <a:gd name="T5" fmla="*/ 0 h 29"/>
                <a:gd name="T6" fmla="*/ 0 w 29"/>
                <a:gd name="T7" fmla="*/ 0 h 29"/>
                <a:gd name="T8" fmla="*/ 0 w 29"/>
                <a:gd name="T9" fmla="*/ 29 h 29"/>
                <a:gd name="T10" fmla="*/ 0 w 29"/>
                <a:gd name="T11" fmla="*/ 29 h 29"/>
              </a:gdLst>
              <a:ahLst/>
              <a:cxnLst>
                <a:cxn ang="0">
                  <a:pos x="T0" y="T1"/>
                </a:cxn>
                <a:cxn ang="0">
                  <a:pos x="T2" y="T3"/>
                </a:cxn>
                <a:cxn ang="0">
                  <a:pos x="T4" y="T5"/>
                </a:cxn>
                <a:cxn ang="0">
                  <a:pos x="T6" y="T7"/>
                </a:cxn>
                <a:cxn ang="0">
                  <a:pos x="T8" y="T9"/>
                </a:cxn>
                <a:cxn ang="0">
                  <a:pos x="T10" y="T11"/>
                </a:cxn>
              </a:cxnLst>
              <a:rect l="0" t="0" r="r" b="b"/>
              <a:pathLst>
                <a:path w="29" h="29">
                  <a:moveTo>
                    <a:pt x="0" y="29"/>
                  </a:moveTo>
                  <a:lnTo>
                    <a:pt x="29" y="29"/>
                  </a:lnTo>
                  <a:lnTo>
                    <a:pt x="29" y="0"/>
                  </a:lnTo>
                  <a:lnTo>
                    <a:pt x="0" y="0"/>
                  </a:lnTo>
                  <a:lnTo>
                    <a:pt x="0" y="29"/>
                  </a:lnTo>
                  <a:lnTo>
                    <a:pt x="0"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2498"/>
            <p:cNvSpPr>
              <a:spLocks/>
            </p:cNvSpPr>
            <p:nvPr/>
          </p:nvSpPr>
          <p:spPr bwMode="auto">
            <a:xfrm>
              <a:off x="-2471738" y="-2476500"/>
              <a:ext cx="46038" cy="46038"/>
            </a:xfrm>
            <a:custGeom>
              <a:avLst/>
              <a:gdLst>
                <a:gd name="T0" fmla="*/ 0 w 29"/>
                <a:gd name="T1" fmla="*/ 29 h 29"/>
                <a:gd name="T2" fmla="*/ 29 w 29"/>
                <a:gd name="T3" fmla="*/ 29 h 29"/>
                <a:gd name="T4" fmla="*/ 29 w 29"/>
                <a:gd name="T5" fmla="*/ 0 h 29"/>
                <a:gd name="T6" fmla="*/ 0 w 29"/>
                <a:gd name="T7" fmla="*/ 0 h 29"/>
                <a:gd name="T8" fmla="*/ 0 w 29"/>
                <a:gd name="T9" fmla="*/ 29 h 29"/>
                <a:gd name="T10" fmla="*/ 0 w 29"/>
                <a:gd name="T11" fmla="*/ 29 h 29"/>
              </a:gdLst>
              <a:ahLst/>
              <a:cxnLst>
                <a:cxn ang="0">
                  <a:pos x="T0" y="T1"/>
                </a:cxn>
                <a:cxn ang="0">
                  <a:pos x="T2" y="T3"/>
                </a:cxn>
                <a:cxn ang="0">
                  <a:pos x="T4" y="T5"/>
                </a:cxn>
                <a:cxn ang="0">
                  <a:pos x="T6" y="T7"/>
                </a:cxn>
                <a:cxn ang="0">
                  <a:pos x="T8" y="T9"/>
                </a:cxn>
                <a:cxn ang="0">
                  <a:pos x="T10" y="T11"/>
                </a:cxn>
              </a:cxnLst>
              <a:rect l="0" t="0" r="r" b="b"/>
              <a:pathLst>
                <a:path w="29" h="29">
                  <a:moveTo>
                    <a:pt x="0" y="29"/>
                  </a:moveTo>
                  <a:lnTo>
                    <a:pt x="29" y="29"/>
                  </a:lnTo>
                  <a:lnTo>
                    <a:pt x="29" y="0"/>
                  </a:lnTo>
                  <a:lnTo>
                    <a:pt x="0" y="0"/>
                  </a:lnTo>
                  <a:lnTo>
                    <a:pt x="0" y="29"/>
                  </a:lnTo>
                  <a:lnTo>
                    <a:pt x="0"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2499"/>
            <p:cNvSpPr>
              <a:spLocks/>
            </p:cNvSpPr>
            <p:nvPr/>
          </p:nvSpPr>
          <p:spPr bwMode="auto">
            <a:xfrm>
              <a:off x="-2613025" y="-2476500"/>
              <a:ext cx="47625" cy="46038"/>
            </a:xfrm>
            <a:custGeom>
              <a:avLst/>
              <a:gdLst>
                <a:gd name="T0" fmla="*/ 0 w 30"/>
                <a:gd name="T1" fmla="*/ 29 h 29"/>
                <a:gd name="T2" fmla="*/ 30 w 30"/>
                <a:gd name="T3" fmla="*/ 29 h 29"/>
                <a:gd name="T4" fmla="*/ 30 w 30"/>
                <a:gd name="T5" fmla="*/ 0 h 29"/>
                <a:gd name="T6" fmla="*/ 0 w 30"/>
                <a:gd name="T7" fmla="*/ 0 h 29"/>
                <a:gd name="T8" fmla="*/ 0 w 30"/>
                <a:gd name="T9" fmla="*/ 29 h 29"/>
                <a:gd name="T10" fmla="*/ 0 w 30"/>
                <a:gd name="T11" fmla="*/ 29 h 29"/>
              </a:gdLst>
              <a:ahLst/>
              <a:cxnLst>
                <a:cxn ang="0">
                  <a:pos x="T0" y="T1"/>
                </a:cxn>
                <a:cxn ang="0">
                  <a:pos x="T2" y="T3"/>
                </a:cxn>
                <a:cxn ang="0">
                  <a:pos x="T4" y="T5"/>
                </a:cxn>
                <a:cxn ang="0">
                  <a:pos x="T6" y="T7"/>
                </a:cxn>
                <a:cxn ang="0">
                  <a:pos x="T8" y="T9"/>
                </a:cxn>
                <a:cxn ang="0">
                  <a:pos x="T10" y="T11"/>
                </a:cxn>
              </a:cxnLst>
              <a:rect l="0" t="0" r="r" b="b"/>
              <a:pathLst>
                <a:path w="30" h="29">
                  <a:moveTo>
                    <a:pt x="0" y="29"/>
                  </a:moveTo>
                  <a:lnTo>
                    <a:pt x="30" y="29"/>
                  </a:lnTo>
                  <a:lnTo>
                    <a:pt x="30" y="0"/>
                  </a:lnTo>
                  <a:lnTo>
                    <a:pt x="0" y="0"/>
                  </a:lnTo>
                  <a:lnTo>
                    <a:pt x="0" y="29"/>
                  </a:lnTo>
                  <a:lnTo>
                    <a:pt x="0" y="29"/>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2500"/>
            <p:cNvSpPr>
              <a:spLocks/>
            </p:cNvSpPr>
            <p:nvPr/>
          </p:nvSpPr>
          <p:spPr bwMode="auto">
            <a:xfrm>
              <a:off x="-2543175" y="-2476500"/>
              <a:ext cx="46038" cy="46038"/>
            </a:xfrm>
            <a:custGeom>
              <a:avLst/>
              <a:gdLst>
                <a:gd name="T0" fmla="*/ 0 w 29"/>
                <a:gd name="T1" fmla="*/ 29 h 29"/>
                <a:gd name="T2" fmla="*/ 29 w 29"/>
                <a:gd name="T3" fmla="*/ 29 h 29"/>
                <a:gd name="T4" fmla="*/ 29 w 29"/>
                <a:gd name="T5" fmla="*/ 0 h 29"/>
                <a:gd name="T6" fmla="*/ 0 w 29"/>
                <a:gd name="T7" fmla="*/ 0 h 29"/>
                <a:gd name="T8" fmla="*/ 0 w 29"/>
                <a:gd name="T9" fmla="*/ 29 h 29"/>
                <a:gd name="T10" fmla="*/ 0 w 29"/>
                <a:gd name="T11" fmla="*/ 29 h 29"/>
              </a:gdLst>
              <a:ahLst/>
              <a:cxnLst>
                <a:cxn ang="0">
                  <a:pos x="T0" y="T1"/>
                </a:cxn>
                <a:cxn ang="0">
                  <a:pos x="T2" y="T3"/>
                </a:cxn>
                <a:cxn ang="0">
                  <a:pos x="T4" y="T5"/>
                </a:cxn>
                <a:cxn ang="0">
                  <a:pos x="T6" y="T7"/>
                </a:cxn>
                <a:cxn ang="0">
                  <a:pos x="T8" y="T9"/>
                </a:cxn>
                <a:cxn ang="0">
                  <a:pos x="T10" y="T11"/>
                </a:cxn>
              </a:cxnLst>
              <a:rect l="0" t="0" r="r" b="b"/>
              <a:pathLst>
                <a:path w="29" h="29">
                  <a:moveTo>
                    <a:pt x="0" y="29"/>
                  </a:moveTo>
                  <a:lnTo>
                    <a:pt x="29" y="29"/>
                  </a:lnTo>
                  <a:lnTo>
                    <a:pt x="29" y="0"/>
                  </a:lnTo>
                  <a:lnTo>
                    <a:pt x="0" y="0"/>
                  </a:lnTo>
                  <a:lnTo>
                    <a:pt x="0" y="29"/>
                  </a:lnTo>
                  <a:lnTo>
                    <a:pt x="0" y="29"/>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2501"/>
            <p:cNvSpPr>
              <a:spLocks/>
            </p:cNvSpPr>
            <p:nvPr/>
          </p:nvSpPr>
          <p:spPr bwMode="auto">
            <a:xfrm>
              <a:off x="-2471738" y="-2476500"/>
              <a:ext cx="46038" cy="46038"/>
            </a:xfrm>
            <a:custGeom>
              <a:avLst/>
              <a:gdLst>
                <a:gd name="T0" fmla="*/ 0 w 29"/>
                <a:gd name="T1" fmla="*/ 29 h 29"/>
                <a:gd name="T2" fmla="*/ 29 w 29"/>
                <a:gd name="T3" fmla="*/ 29 h 29"/>
                <a:gd name="T4" fmla="*/ 29 w 29"/>
                <a:gd name="T5" fmla="*/ 0 h 29"/>
                <a:gd name="T6" fmla="*/ 0 w 29"/>
                <a:gd name="T7" fmla="*/ 0 h 29"/>
                <a:gd name="T8" fmla="*/ 0 w 29"/>
                <a:gd name="T9" fmla="*/ 29 h 29"/>
                <a:gd name="T10" fmla="*/ 0 w 29"/>
                <a:gd name="T11" fmla="*/ 29 h 29"/>
              </a:gdLst>
              <a:ahLst/>
              <a:cxnLst>
                <a:cxn ang="0">
                  <a:pos x="T0" y="T1"/>
                </a:cxn>
                <a:cxn ang="0">
                  <a:pos x="T2" y="T3"/>
                </a:cxn>
                <a:cxn ang="0">
                  <a:pos x="T4" y="T5"/>
                </a:cxn>
                <a:cxn ang="0">
                  <a:pos x="T6" y="T7"/>
                </a:cxn>
                <a:cxn ang="0">
                  <a:pos x="T8" y="T9"/>
                </a:cxn>
                <a:cxn ang="0">
                  <a:pos x="T10" y="T11"/>
                </a:cxn>
              </a:cxnLst>
              <a:rect l="0" t="0" r="r" b="b"/>
              <a:pathLst>
                <a:path w="29" h="29">
                  <a:moveTo>
                    <a:pt x="0" y="29"/>
                  </a:moveTo>
                  <a:lnTo>
                    <a:pt x="29" y="29"/>
                  </a:lnTo>
                  <a:lnTo>
                    <a:pt x="29" y="0"/>
                  </a:lnTo>
                  <a:lnTo>
                    <a:pt x="0" y="0"/>
                  </a:lnTo>
                  <a:lnTo>
                    <a:pt x="0" y="29"/>
                  </a:lnTo>
                  <a:lnTo>
                    <a:pt x="0" y="29"/>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2502"/>
            <p:cNvSpPr>
              <a:spLocks/>
            </p:cNvSpPr>
            <p:nvPr/>
          </p:nvSpPr>
          <p:spPr bwMode="auto">
            <a:xfrm>
              <a:off x="-2613025" y="-2405063"/>
              <a:ext cx="47625" cy="52388"/>
            </a:xfrm>
            <a:custGeom>
              <a:avLst/>
              <a:gdLst>
                <a:gd name="T0" fmla="*/ 0 w 30"/>
                <a:gd name="T1" fmla="*/ 33 h 33"/>
                <a:gd name="T2" fmla="*/ 30 w 30"/>
                <a:gd name="T3" fmla="*/ 33 h 33"/>
                <a:gd name="T4" fmla="*/ 30 w 30"/>
                <a:gd name="T5" fmla="*/ 0 h 33"/>
                <a:gd name="T6" fmla="*/ 0 w 30"/>
                <a:gd name="T7" fmla="*/ 0 h 33"/>
                <a:gd name="T8" fmla="*/ 0 w 30"/>
                <a:gd name="T9" fmla="*/ 33 h 33"/>
                <a:gd name="T10" fmla="*/ 0 w 30"/>
                <a:gd name="T11" fmla="*/ 33 h 33"/>
              </a:gdLst>
              <a:ahLst/>
              <a:cxnLst>
                <a:cxn ang="0">
                  <a:pos x="T0" y="T1"/>
                </a:cxn>
                <a:cxn ang="0">
                  <a:pos x="T2" y="T3"/>
                </a:cxn>
                <a:cxn ang="0">
                  <a:pos x="T4" y="T5"/>
                </a:cxn>
                <a:cxn ang="0">
                  <a:pos x="T6" y="T7"/>
                </a:cxn>
                <a:cxn ang="0">
                  <a:pos x="T8" y="T9"/>
                </a:cxn>
                <a:cxn ang="0">
                  <a:pos x="T10" y="T11"/>
                </a:cxn>
              </a:cxnLst>
              <a:rect l="0" t="0" r="r" b="b"/>
              <a:pathLst>
                <a:path w="30" h="33">
                  <a:moveTo>
                    <a:pt x="0" y="33"/>
                  </a:moveTo>
                  <a:lnTo>
                    <a:pt x="30" y="33"/>
                  </a:lnTo>
                  <a:lnTo>
                    <a:pt x="30"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2503"/>
            <p:cNvSpPr>
              <a:spLocks/>
            </p:cNvSpPr>
            <p:nvPr/>
          </p:nvSpPr>
          <p:spPr bwMode="auto">
            <a:xfrm>
              <a:off x="-2543175" y="-2405063"/>
              <a:ext cx="46038" cy="52388"/>
            </a:xfrm>
            <a:custGeom>
              <a:avLst/>
              <a:gdLst>
                <a:gd name="T0" fmla="*/ 0 w 29"/>
                <a:gd name="T1" fmla="*/ 33 h 33"/>
                <a:gd name="T2" fmla="*/ 29 w 29"/>
                <a:gd name="T3" fmla="*/ 33 h 33"/>
                <a:gd name="T4" fmla="*/ 29 w 29"/>
                <a:gd name="T5" fmla="*/ 0 h 33"/>
                <a:gd name="T6" fmla="*/ 0 w 29"/>
                <a:gd name="T7" fmla="*/ 0 h 33"/>
                <a:gd name="T8" fmla="*/ 0 w 29"/>
                <a:gd name="T9" fmla="*/ 33 h 33"/>
                <a:gd name="T10" fmla="*/ 0 w 29"/>
                <a:gd name="T11" fmla="*/ 33 h 33"/>
              </a:gdLst>
              <a:ahLst/>
              <a:cxnLst>
                <a:cxn ang="0">
                  <a:pos x="T0" y="T1"/>
                </a:cxn>
                <a:cxn ang="0">
                  <a:pos x="T2" y="T3"/>
                </a:cxn>
                <a:cxn ang="0">
                  <a:pos x="T4" y="T5"/>
                </a:cxn>
                <a:cxn ang="0">
                  <a:pos x="T6" y="T7"/>
                </a:cxn>
                <a:cxn ang="0">
                  <a:pos x="T8" y="T9"/>
                </a:cxn>
                <a:cxn ang="0">
                  <a:pos x="T10" y="T11"/>
                </a:cxn>
              </a:cxnLst>
              <a:rect l="0" t="0" r="r" b="b"/>
              <a:pathLst>
                <a:path w="29" h="33">
                  <a:moveTo>
                    <a:pt x="0" y="33"/>
                  </a:moveTo>
                  <a:lnTo>
                    <a:pt x="29" y="33"/>
                  </a:lnTo>
                  <a:lnTo>
                    <a:pt x="29"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2504"/>
            <p:cNvSpPr>
              <a:spLocks/>
            </p:cNvSpPr>
            <p:nvPr/>
          </p:nvSpPr>
          <p:spPr bwMode="auto">
            <a:xfrm>
              <a:off x="-2471738" y="-2405063"/>
              <a:ext cx="46038" cy="52388"/>
            </a:xfrm>
            <a:custGeom>
              <a:avLst/>
              <a:gdLst>
                <a:gd name="T0" fmla="*/ 0 w 29"/>
                <a:gd name="T1" fmla="*/ 33 h 33"/>
                <a:gd name="T2" fmla="*/ 29 w 29"/>
                <a:gd name="T3" fmla="*/ 33 h 33"/>
                <a:gd name="T4" fmla="*/ 29 w 29"/>
                <a:gd name="T5" fmla="*/ 0 h 33"/>
                <a:gd name="T6" fmla="*/ 0 w 29"/>
                <a:gd name="T7" fmla="*/ 0 h 33"/>
                <a:gd name="T8" fmla="*/ 0 w 29"/>
                <a:gd name="T9" fmla="*/ 33 h 33"/>
                <a:gd name="T10" fmla="*/ 0 w 29"/>
                <a:gd name="T11" fmla="*/ 33 h 33"/>
              </a:gdLst>
              <a:ahLst/>
              <a:cxnLst>
                <a:cxn ang="0">
                  <a:pos x="T0" y="T1"/>
                </a:cxn>
                <a:cxn ang="0">
                  <a:pos x="T2" y="T3"/>
                </a:cxn>
                <a:cxn ang="0">
                  <a:pos x="T4" y="T5"/>
                </a:cxn>
                <a:cxn ang="0">
                  <a:pos x="T6" y="T7"/>
                </a:cxn>
                <a:cxn ang="0">
                  <a:pos x="T8" y="T9"/>
                </a:cxn>
                <a:cxn ang="0">
                  <a:pos x="T10" y="T11"/>
                </a:cxn>
              </a:cxnLst>
              <a:rect l="0" t="0" r="r" b="b"/>
              <a:pathLst>
                <a:path w="29" h="33">
                  <a:moveTo>
                    <a:pt x="0" y="33"/>
                  </a:moveTo>
                  <a:lnTo>
                    <a:pt x="29" y="33"/>
                  </a:lnTo>
                  <a:lnTo>
                    <a:pt x="29" y="0"/>
                  </a:lnTo>
                  <a:lnTo>
                    <a:pt x="0" y="0"/>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2505"/>
            <p:cNvSpPr>
              <a:spLocks/>
            </p:cNvSpPr>
            <p:nvPr/>
          </p:nvSpPr>
          <p:spPr bwMode="auto">
            <a:xfrm>
              <a:off x="-2613025" y="-2405063"/>
              <a:ext cx="47625" cy="52388"/>
            </a:xfrm>
            <a:custGeom>
              <a:avLst/>
              <a:gdLst>
                <a:gd name="T0" fmla="*/ 0 w 30"/>
                <a:gd name="T1" fmla="*/ 33 h 33"/>
                <a:gd name="T2" fmla="*/ 30 w 30"/>
                <a:gd name="T3" fmla="*/ 33 h 33"/>
                <a:gd name="T4" fmla="*/ 30 w 30"/>
                <a:gd name="T5" fmla="*/ 0 h 33"/>
                <a:gd name="T6" fmla="*/ 0 w 30"/>
                <a:gd name="T7" fmla="*/ 0 h 33"/>
                <a:gd name="T8" fmla="*/ 0 w 30"/>
                <a:gd name="T9" fmla="*/ 33 h 33"/>
                <a:gd name="T10" fmla="*/ 0 w 30"/>
                <a:gd name="T11" fmla="*/ 33 h 33"/>
              </a:gdLst>
              <a:ahLst/>
              <a:cxnLst>
                <a:cxn ang="0">
                  <a:pos x="T0" y="T1"/>
                </a:cxn>
                <a:cxn ang="0">
                  <a:pos x="T2" y="T3"/>
                </a:cxn>
                <a:cxn ang="0">
                  <a:pos x="T4" y="T5"/>
                </a:cxn>
                <a:cxn ang="0">
                  <a:pos x="T6" y="T7"/>
                </a:cxn>
                <a:cxn ang="0">
                  <a:pos x="T8" y="T9"/>
                </a:cxn>
                <a:cxn ang="0">
                  <a:pos x="T10" y="T11"/>
                </a:cxn>
              </a:cxnLst>
              <a:rect l="0" t="0" r="r" b="b"/>
              <a:pathLst>
                <a:path w="30" h="33">
                  <a:moveTo>
                    <a:pt x="0" y="33"/>
                  </a:moveTo>
                  <a:lnTo>
                    <a:pt x="30" y="33"/>
                  </a:lnTo>
                  <a:lnTo>
                    <a:pt x="30"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506"/>
            <p:cNvSpPr>
              <a:spLocks/>
            </p:cNvSpPr>
            <p:nvPr/>
          </p:nvSpPr>
          <p:spPr bwMode="auto">
            <a:xfrm>
              <a:off x="-2543175" y="-2405063"/>
              <a:ext cx="46038" cy="52388"/>
            </a:xfrm>
            <a:custGeom>
              <a:avLst/>
              <a:gdLst>
                <a:gd name="T0" fmla="*/ 0 w 29"/>
                <a:gd name="T1" fmla="*/ 33 h 33"/>
                <a:gd name="T2" fmla="*/ 29 w 29"/>
                <a:gd name="T3" fmla="*/ 33 h 33"/>
                <a:gd name="T4" fmla="*/ 29 w 29"/>
                <a:gd name="T5" fmla="*/ 0 h 33"/>
                <a:gd name="T6" fmla="*/ 0 w 29"/>
                <a:gd name="T7" fmla="*/ 0 h 33"/>
                <a:gd name="T8" fmla="*/ 0 w 29"/>
                <a:gd name="T9" fmla="*/ 33 h 33"/>
                <a:gd name="T10" fmla="*/ 0 w 29"/>
                <a:gd name="T11" fmla="*/ 33 h 33"/>
              </a:gdLst>
              <a:ahLst/>
              <a:cxnLst>
                <a:cxn ang="0">
                  <a:pos x="T0" y="T1"/>
                </a:cxn>
                <a:cxn ang="0">
                  <a:pos x="T2" y="T3"/>
                </a:cxn>
                <a:cxn ang="0">
                  <a:pos x="T4" y="T5"/>
                </a:cxn>
                <a:cxn ang="0">
                  <a:pos x="T6" y="T7"/>
                </a:cxn>
                <a:cxn ang="0">
                  <a:pos x="T8" y="T9"/>
                </a:cxn>
                <a:cxn ang="0">
                  <a:pos x="T10" y="T11"/>
                </a:cxn>
              </a:cxnLst>
              <a:rect l="0" t="0" r="r" b="b"/>
              <a:pathLst>
                <a:path w="29" h="33">
                  <a:moveTo>
                    <a:pt x="0" y="33"/>
                  </a:moveTo>
                  <a:lnTo>
                    <a:pt x="29" y="33"/>
                  </a:lnTo>
                  <a:lnTo>
                    <a:pt x="29"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507"/>
            <p:cNvSpPr>
              <a:spLocks/>
            </p:cNvSpPr>
            <p:nvPr/>
          </p:nvSpPr>
          <p:spPr bwMode="auto">
            <a:xfrm>
              <a:off x="-2471738" y="-2405063"/>
              <a:ext cx="46038" cy="52388"/>
            </a:xfrm>
            <a:custGeom>
              <a:avLst/>
              <a:gdLst>
                <a:gd name="T0" fmla="*/ 0 w 29"/>
                <a:gd name="T1" fmla="*/ 33 h 33"/>
                <a:gd name="T2" fmla="*/ 29 w 29"/>
                <a:gd name="T3" fmla="*/ 33 h 33"/>
                <a:gd name="T4" fmla="*/ 29 w 29"/>
                <a:gd name="T5" fmla="*/ 0 h 33"/>
                <a:gd name="T6" fmla="*/ 0 w 29"/>
                <a:gd name="T7" fmla="*/ 0 h 33"/>
                <a:gd name="T8" fmla="*/ 0 w 29"/>
                <a:gd name="T9" fmla="*/ 33 h 33"/>
                <a:gd name="T10" fmla="*/ 0 w 29"/>
                <a:gd name="T11" fmla="*/ 33 h 33"/>
              </a:gdLst>
              <a:ahLst/>
              <a:cxnLst>
                <a:cxn ang="0">
                  <a:pos x="T0" y="T1"/>
                </a:cxn>
                <a:cxn ang="0">
                  <a:pos x="T2" y="T3"/>
                </a:cxn>
                <a:cxn ang="0">
                  <a:pos x="T4" y="T5"/>
                </a:cxn>
                <a:cxn ang="0">
                  <a:pos x="T6" y="T7"/>
                </a:cxn>
                <a:cxn ang="0">
                  <a:pos x="T8" y="T9"/>
                </a:cxn>
                <a:cxn ang="0">
                  <a:pos x="T10" y="T11"/>
                </a:cxn>
              </a:cxnLst>
              <a:rect l="0" t="0" r="r" b="b"/>
              <a:pathLst>
                <a:path w="29" h="33">
                  <a:moveTo>
                    <a:pt x="0" y="33"/>
                  </a:moveTo>
                  <a:lnTo>
                    <a:pt x="29" y="33"/>
                  </a:lnTo>
                  <a:lnTo>
                    <a:pt x="29" y="0"/>
                  </a:lnTo>
                  <a:lnTo>
                    <a:pt x="0" y="0"/>
                  </a:lnTo>
                  <a:lnTo>
                    <a:pt x="0" y="33"/>
                  </a:lnTo>
                  <a:lnTo>
                    <a:pt x="0" y="33"/>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508"/>
            <p:cNvSpPr>
              <a:spLocks/>
            </p:cNvSpPr>
            <p:nvPr/>
          </p:nvSpPr>
          <p:spPr bwMode="auto">
            <a:xfrm>
              <a:off x="-2613025" y="-2333625"/>
              <a:ext cx="47625" cy="49213"/>
            </a:xfrm>
            <a:custGeom>
              <a:avLst/>
              <a:gdLst>
                <a:gd name="T0" fmla="*/ 0 w 30"/>
                <a:gd name="T1" fmla="*/ 31 h 31"/>
                <a:gd name="T2" fmla="*/ 30 w 30"/>
                <a:gd name="T3" fmla="*/ 31 h 31"/>
                <a:gd name="T4" fmla="*/ 30 w 30"/>
                <a:gd name="T5" fmla="*/ 0 h 31"/>
                <a:gd name="T6" fmla="*/ 0 w 30"/>
                <a:gd name="T7" fmla="*/ 0 h 31"/>
                <a:gd name="T8" fmla="*/ 0 w 30"/>
                <a:gd name="T9" fmla="*/ 31 h 31"/>
                <a:gd name="T10" fmla="*/ 0 w 30"/>
                <a:gd name="T11" fmla="*/ 31 h 31"/>
              </a:gdLst>
              <a:ahLst/>
              <a:cxnLst>
                <a:cxn ang="0">
                  <a:pos x="T0" y="T1"/>
                </a:cxn>
                <a:cxn ang="0">
                  <a:pos x="T2" y="T3"/>
                </a:cxn>
                <a:cxn ang="0">
                  <a:pos x="T4" y="T5"/>
                </a:cxn>
                <a:cxn ang="0">
                  <a:pos x="T6" y="T7"/>
                </a:cxn>
                <a:cxn ang="0">
                  <a:pos x="T8" y="T9"/>
                </a:cxn>
                <a:cxn ang="0">
                  <a:pos x="T10" y="T11"/>
                </a:cxn>
              </a:cxnLst>
              <a:rect l="0" t="0" r="r" b="b"/>
              <a:pathLst>
                <a:path w="30" h="31">
                  <a:moveTo>
                    <a:pt x="0" y="31"/>
                  </a:moveTo>
                  <a:lnTo>
                    <a:pt x="30" y="31"/>
                  </a:lnTo>
                  <a:lnTo>
                    <a:pt x="30" y="0"/>
                  </a:lnTo>
                  <a:lnTo>
                    <a:pt x="0" y="0"/>
                  </a:lnTo>
                  <a:lnTo>
                    <a:pt x="0" y="31"/>
                  </a:lnTo>
                  <a:lnTo>
                    <a:pt x="0"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509"/>
            <p:cNvSpPr>
              <a:spLocks/>
            </p:cNvSpPr>
            <p:nvPr/>
          </p:nvSpPr>
          <p:spPr bwMode="auto">
            <a:xfrm>
              <a:off x="-2543175" y="-2333625"/>
              <a:ext cx="46038" cy="49213"/>
            </a:xfrm>
            <a:custGeom>
              <a:avLst/>
              <a:gdLst>
                <a:gd name="T0" fmla="*/ 0 w 29"/>
                <a:gd name="T1" fmla="*/ 31 h 31"/>
                <a:gd name="T2" fmla="*/ 29 w 29"/>
                <a:gd name="T3" fmla="*/ 31 h 31"/>
                <a:gd name="T4" fmla="*/ 29 w 29"/>
                <a:gd name="T5" fmla="*/ 0 h 31"/>
                <a:gd name="T6" fmla="*/ 0 w 29"/>
                <a:gd name="T7" fmla="*/ 0 h 31"/>
                <a:gd name="T8" fmla="*/ 0 w 29"/>
                <a:gd name="T9" fmla="*/ 31 h 31"/>
                <a:gd name="T10" fmla="*/ 0 w 29"/>
                <a:gd name="T11" fmla="*/ 31 h 31"/>
              </a:gdLst>
              <a:ahLst/>
              <a:cxnLst>
                <a:cxn ang="0">
                  <a:pos x="T0" y="T1"/>
                </a:cxn>
                <a:cxn ang="0">
                  <a:pos x="T2" y="T3"/>
                </a:cxn>
                <a:cxn ang="0">
                  <a:pos x="T4" y="T5"/>
                </a:cxn>
                <a:cxn ang="0">
                  <a:pos x="T6" y="T7"/>
                </a:cxn>
                <a:cxn ang="0">
                  <a:pos x="T8" y="T9"/>
                </a:cxn>
                <a:cxn ang="0">
                  <a:pos x="T10" y="T11"/>
                </a:cxn>
              </a:cxnLst>
              <a:rect l="0" t="0" r="r" b="b"/>
              <a:pathLst>
                <a:path w="29" h="31">
                  <a:moveTo>
                    <a:pt x="0" y="31"/>
                  </a:moveTo>
                  <a:lnTo>
                    <a:pt x="29" y="31"/>
                  </a:lnTo>
                  <a:lnTo>
                    <a:pt x="29" y="0"/>
                  </a:lnTo>
                  <a:lnTo>
                    <a:pt x="0" y="0"/>
                  </a:lnTo>
                  <a:lnTo>
                    <a:pt x="0" y="31"/>
                  </a:lnTo>
                  <a:lnTo>
                    <a:pt x="0"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510"/>
            <p:cNvSpPr>
              <a:spLocks/>
            </p:cNvSpPr>
            <p:nvPr/>
          </p:nvSpPr>
          <p:spPr bwMode="auto">
            <a:xfrm>
              <a:off x="-2613025" y="-2333625"/>
              <a:ext cx="47625" cy="49213"/>
            </a:xfrm>
            <a:custGeom>
              <a:avLst/>
              <a:gdLst>
                <a:gd name="T0" fmla="*/ 0 w 30"/>
                <a:gd name="T1" fmla="*/ 31 h 31"/>
                <a:gd name="T2" fmla="*/ 30 w 30"/>
                <a:gd name="T3" fmla="*/ 31 h 31"/>
                <a:gd name="T4" fmla="*/ 30 w 30"/>
                <a:gd name="T5" fmla="*/ 0 h 31"/>
                <a:gd name="T6" fmla="*/ 0 w 30"/>
                <a:gd name="T7" fmla="*/ 0 h 31"/>
                <a:gd name="T8" fmla="*/ 0 w 30"/>
                <a:gd name="T9" fmla="*/ 31 h 31"/>
                <a:gd name="T10" fmla="*/ 0 w 30"/>
                <a:gd name="T11" fmla="*/ 31 h 31"/>
              </a:gdLst>
              <a:ahLst/>
              <a:cxnLst>
                <a:cxn ang="0">
                  <a:pos x="T0" y="T1"/>
                </a:cxn>
                <a:cxn ang="0">
                  <a:pos x="T2" y="T3"/>
                </a:cxn>
                <a:cxn ang="0">
                  <a:pos x="T4" y="T5"/>
                </a:cxn>
                <a:cxn ang="0">
                  <a:pos x="T6" y="T7"/>
                </a:cxn>
                <a:cxn ang="0">
                  <a:pos x="T8" y="T9"/>
                </a:cxn>
                <a:cxn ang="0">
                  <a:pos x="T10" y="T11"/>
                </a:cxn>
              </a:cxnLst>
              <a:rect l="0" t="0" r="r" b="b"/>
              <a:pathLst>
                <a:path w="30" h="31">
                  <a:moveTo>
                    <a:pt x="0" y="31"/>
                  </a:moveTo>
                  <a:lnTo>
                    <a:pt x="30" y="31"/>
                  </a:lnTo>
                  <a:lnTo>
                    <a:pt x="30" y="0"/>
                  </a:lnTo>
                  <a:lnTo>
                    <a:pt x="0" y="0"/>
                  </a:lnTo>
                  <a:lnTo>
                    <a:pt x="0" y="31"/>
                  </a:lnTo>
                  <a:lnTo>
                    <a:pt x="0" y="31"/>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11"/>
            <p:cNvSpPr>
              <a:spLocks/>
            </p:cNvSpPr>
            <p:nvPr/>
          </p:nvSpPr>
          <p:spPr bwMode="auto">
            <a:xfrm>
              <a:off x="-2543175" y="-2333625"/>
              <a:ext cx="46038" cy="49213"/>
            </a:xfrm>
            <a:custGeom>
              <a:avLst/>
              <a:gdLst>
                <a:gd name="T0" fmla="*/ 0 w 29"/>
                <a:gd name="T1" fmla="*/ 31 h 31"/>
                <a:gd name="T2" fmla="*/ 29 w 29"/>
                <a:gd name="T3" fmla="*/ 31 h 31"/>
                <a:gd name="T4" fmla="*/ 29 w 29"/>
                <a:gd name="T5" fmla="*/ 0 h 31"/>
                <a:gd name="T6" fmla="*/ 0 w 29"/>
                <a:gd name="T7" fmla="*/ 0 h 31"/>
                <a:gd name="T8" fmla="*/ 0 w 29"/>
                <a:gd name="T9" fmla="*/ 31 h 31"/>
                <a:gd name="T10" fmla="*/ 0 w 29"/>
                <a:gd name="T11" fmla="*/ 31 h 31"/>
              </a:gdLst>
              <a:ahLst/>
              <a:cxnLst>
                <a:cxn ang="0">
                  <a:pos x="T0" y="T1"/>
                </a:cxn>
                <a:cxn ang="0">
                  <a:pos x="T2" y="T3"/>
                </a:cxn>
                <a:cxn ang="0">
                  <a:pos x="T4" y="T5"/>
                </a:cxn>
                <a:cxn ang="0">
                  <a:pos x="T6" y="T7"/>
                </a:cxn>
                <a:cxn ang="0">
                  <a:pos x="T8" y="T9"/>
                </a:cxn>
                <a:cxn ang="0">
                  <a:pos x="T10" y="T11"/>
                </a:cxn>
              </a:cxnLst>
              <a:rect l="0" t="0" r="r" b="b"/>
              <a:pathLst>
                <a:path w="29" h="31">
                  <a:moveTo>
                    <a:pt x="0" y="31"/>
                  </a:moveTo>
                  <a:lnTo>
                    <a:pt x="29" y="31"/>
                  </a:lnTo>
                  <a:lnTo>
                    <a:pt x="29" y="0"/>
                  </a:lnTo>
                  <a:lnTo>
                    <a:pt x="0" y="0"/>
                  </a:lnTo>
                  <a:lnTo>
                    <a:pt x="0" y="31"/>
                  </a:lnTo>
                  <a:lnTo>
                    <a:pt x="0" y="31"/>
                  </a:lnTo>
                  <a:close/>
                </a:path>
              </a:pathLst>
            </a:custGeom>
            <a:grp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84" name="Straight Arrow Connector 183"/>
          <p:cNvCxnSpPr/>
          <p:nvPr/>
        </p:nvCxnSpPr>
        <p:spPr>
          <a:xfrm flipV="1">
            <a:off x="4179823" y="2782338"/>
            <a:ext cx="0" cy="1205160"/>
          </a:xfrm>
          <a:prstGeom prst="straightConnector1">
            <a:avLst/>
          </a:prstGeom>
          <a:ln w="12700" cmpd="sng">
            <a:solidFill>
              <a:schemeClr val="accent3"/>
            </a:solidFill>
            <a:headEnd type="oval" w="lg" len="lg"/>
            <a:tailEnd type="oval"/>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228875" y="2206520"/>
            <a:ext cx="2563460" cy="454054"/>
          </a:xfrm>
          <a:prstGeom prst="rect">
            <a:avLst/>
          </a:prstGeom>
        </p:spPr>
        <p:txBody>
          <a:bodyPr wrap="square" lIns="0" tIns="0" rIns="0" bIns="0">
            <a:spAutoFit/>
          </a:bodyPr>
          <a:lstStyle/>
          <a:p>
            <a:pPr algn="ctr">
              <a:spcBef>
                <a:spcPts val="600"/>
              </a:spcBef>
            </a:pPr>
            <a:r>
              <a:rPr lang="en-US" sz="1200">
                <a:solidFill>
                  <a:srgbClr val="FFB500"/>
                </a:solidFill>
              </a:rPr>
              <a:t>Client-Facing Enablement Pool</a:t>
            </a:r>
          </a:p>
          <a:p>
            <a:pPr algn="ctr">
              <a:spcBef>
                <a:spcPts val="600"/>
              </a:spcBef>
            </a:pPr>
            <a:r>
              <a:rPr lang="en-US" sz="1200">
                <a:solidFill>
                  <a:srgbClr val="FFB500"/>
                </a:solidFill>
              </a:rPr>
              <a:t>US Engineering Team</a:t>
            </a:r>
          </a:p>
        </p:txBody>
      </p:sp>
      <p:sp>
        <p:nvSpPr>
          <p:cNvPr id="186" name="Rectangle 185"/>
          <p:cNvSpPr/>
          <p:nvPr/>
        </p:nvSpPr>
        <p:spPr>
          <a:xfrm>
            <a:off x="452545" y="4660332"/>
            <a:ext cx="758049" cy="375769"/>
          </a:xfrm>
          <a:prstGeom prst="rect">
            <a:avLst/>
          </a:prstGeom>
        </p:spPr>
        <p:txBody>
          <a:bodyPr wrap="square" lIns="0" tIns="0" rIns="0" bIns="0">
            <a:spAutoFit/>
          </a:bodyPr>
          <a:lstStyle/>
          <a:p>
            <a:pPr algn="ctr">
              <a:spcBef>
                <a:spcPts val="600"/>
              </a:spcBef>
            </a:pPr>
            <a:r>
              <a:rPr lang="en-US" sz="1200">
                <a:solidFill>
                  <a:srgbClr val="FFB500"/>
                </a:solidFill>
              </a:rPr>
              <a:t>Argentina </a:t>
            </a:r>
            <a:br>
              <a:rPr lang="en-US" sz="1200">
                <a:solidFill>
                  <a:srgbClr val="FFB500"/>
                </a:solidFill>
              </a:rPr>
            </a:br>
            <a:r>
              <a:rPr lang="en-US" sz="1200">
                <a:solidFill>
                  <a:srgbClr val="FFB500"/>
                </a:solidFill>
              </a:rPr>
              <a:t>(3</a:t>
            </a:r>
            <a:r>
              <a:rPr lang="en-US" sz="1200" baseline="30000">
                <a:solidFill>
                  <a:srgbClr val="FFB500"/>
                </a:solidFill>
              </a:rPr>
              <a:t>rd</a:t>
            </a:r>
            <a:r>
              <a:rPr lang="en-US" sz="1200">
                <a:solidFill>
                  <a:srgbClr val="FFB500"/>
                </a:solidFill>
              </a:rPr>
              <a:t> Shift)</a:t>
            </a:r>
          </a:p>
        </p:txBody>
      </p:sp>
      <p:sp>
        <p:nvSpPr>
          <p:cNvPr id="187" name="Rectangle 186"/>
          <p:cNvSpPr/>
          <p:nvPr/>
        </p:nvSpPr>
        <p:spPr>
          <a:xfrm>
            <a:off x="2531351" y="2206520"/>
            <a:ext cx="3289686" cy="454054"/>
          </a:xfrm>
          <a:prstGeom prst="rect">
            <a:avLst/>
          </a:prstGeom>
        </p:spPr>
        <p:txBody>
          <a:bodyPr wrap="square" lIns="0" tIns="0" rIns="0" bIns="0">
            <a:spAutoFit/>
          </a:bodyPr>
          <a:lstStyle/>
          <a:p>
            <a:pPr algn="ctr">
              <a:spcBef>
                <a:spcPts val="600"/>
              </a:spcBef>
            </a:pPr>
            <a:r>
              <a:rPr lang="en-US" sz="1200">
                <a:solidFill>
                  <a:srgbClr val="FFB500"/>
                </a:solidFill>
              </a:rPr>
              <a:t>Bangalore Enablement Pool</a:t>
            </a:r>
          </a:p>
          <a:p>
            <a:pPr algn="ctr">
              <a:spcBef>
                <a:spcPts val="600"/>
              </a:spcBef>
            </a:pPr>
            <a:r>
              <a:rPr lang="en-US" sz="1200">
                <a:solidFill>
                  <a:srgbClr val="FFB500"/>
                </a:solidFill>
              </a:rPr>
              <a:t>Bangalore (Engineering)</a:t>
            </a:r>
          </a:p>
        </p:txBody>
      </p:sp>
      <p:cxnSp>
        <p:nvCxnSpPr>
          <p:cNvPr id="188" name="Straight Arrow Connector 187"/>
          <p:cNvCxnSpPr/>
          <p:nvPr/>
        </p:nvCxnSpPr>
        <p:spPr>
          <a:xfrm flipV="1">
            <a:off x="1334144" y="4848954"/>
            <a:ext cx="736274" cy="12594"/>
          </a:xfrm>
          <a:prstGeom prst="straightConnector1">
            <a:avLst/>
          </a:prstGeom>
          <a:ln w="12700" cmpd="sng">
            <a:solidFill>
              <a:schemeClr val="accent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endCxn id="190" idx="0"/>
          </p:cNvCxnSpPr>
          <p:nvPr/>
        </p:nvCxnSpPr>
        <p:spPr>
          <a:xfrm>
            <a:off x="4179823" y="3987498"/>
            <a:ext cx="2288" cy="1153140"/>
          </a:xfrm>
          <a:prstGeom prst="straightConnector1">
            <a:avLst/>
          </a:prstGeom>
          <a:ln w="12700" cmpd="sng">
            <a:solidFill>
              <a:schemeClr val="accent3"/>
            </a:solidFill>
            <a:headEnd type="oval" w="lg" len="lg"/>
            <a:tailEnd type="oval"/>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3024781" y="5140638"/>
            <a:ext cx="2314660" cy="547995"/>
          </a:xfrm>
          <a:prstGeom prst="rect">
            <a:avLst/>
          </a:prstGeom>
        </p:spPr>
        <p:txBody>
          <a:bodyPr wrap="square">
            <a:spAutoFit/>
          </a:bodyPr>
          <a:lstStyle/>
          <a:p>
            <a:pPr algn="ctr">
              <a:spcBef>
                <a:spcPts val="600"/>
              </a:spcBef>
            </a:pPr>
            <a:r>
              <a:rPr lang="en-US" sz="1200">
                <a:solidFill>
                  <a:srgbClr val="FFB500"/>
                </a:solidFill>
              </a:rPr>
              <a:t>Service Center</a:t>
            </a:r>
          </a:p>
          <a:p>
            <a:pPr algn="ctr">
              <a:spcBef>
                <a:spcPts val="600"/>
              </a:spcBef>
            </a:pPr>
            <a:r>
              <a:rPr lang="en-US" sz="1200">
                <a:solidFill>
                  <a:srgbClr val="FFB500"/>
                </a:solidFill>
              </a:rPr>
              <a:t>Bangalore (1</a:t>
            </a:r>
            <a:r>
              <a:rPr lang="en-US" sz="1200" baseline="30000">
                <a:solidFill>
                  <a:srgbClr val="FFB500"/>
                </a:solidFill>
              </a:rPr>
              <a:t>st</a:t>
            </a:r>
            <a:r>
              <a:rPr lang="en-US" sz="1200">
                <a:solidFill>
                  <a:srgbClr val="FFB500"/>
                </a:solidFill>
              </a:rPr>
              <a:t> and 2</a:t>
            </a:r>
            <a:r>
              <a:rPr lang="en-US" sz="1200" baseline="30000">
                <a:solidFill>
                  <a:srgbClr val="FFB500"/>
                </a:solidFill>
              </a:rPr>
              <a:t>nd</a:t>
            </a:r>
            <a:r>
              <a:rPr lang="en-US" sz="1200">
                <a:solidFill>
                  <a:srgbClr val="FFB500"/>
                </a:solidFill>
              </a:rPr>
              <a:t> Shift)</a:t>
            </a:r>
          </a:p>
        </p:txBody>
      </p:sp>
      <p:cxnSp>
        <p:nvCxnSpPr>
          <p:cNvPr id="191" name="Straight Arrow Connector 190"/>
          <p:cNvCxnSpPr/>
          <p:nvPr/>
        </p:nvCxnSpPr>
        <p:spPr>
          <a:xfrm flipV="1">
            <a:off x="1506383" y="2782339"/>
            <a:ext cx="0" cy="832928"/>
          </a:xfrm>
          <a:prstGeom prst="straightConnector1">
            <a:avLst/>
          </a:prstGeom>
          <a:ln w="12700" cmpd="sng">
            <a:solidFill>
              <a:schemeClr val="accent3"/>
            </a:solidFill>
            <a:headEnd type="oval" w="lg" len="lg"/>
            <a:tailEnd type="oval"/>
          </a:ln>
        </p:spPr>
        <p:style>
          <a:lnRef idx="1">
            <a:schemeClr val="accent1"/>
          </a:lnRef>
          <a:fillRef idx="0">
            <a:schemeClr val="accent1"/>
          </a:fillRef>
          <a:effectRef idx="0">
            <a:schemeClr val="accent1"/>
          </a:effectRef>
          <a:fontRef idx="minor">
            <a:schemeClr val="tx1"/>
          </a:fontRef>
        </p:style>
      </p:cxnSp>
      <p:sp>
        <p:nvSpPr>
          <p:cNvPr id="192" name="Rectangle 191"/>
          <p:cNvSpPr/>
          <p:nvPr/>
        </p:nvSpPr>
        <p:spPr>
          <a:xfrm>
            <a:off x="465137" y="1362364"/>
            <a:ext cx="1751599" cy="527121"/>
          </a:xfrm>
          <a:prstGeom prst="rect">
            <a:avLst/>
          </a:prstGeom>
          <a:noFill/>
          <a:ln w="6350" cmpd="sng">
            <a:solidFill>
              <a:schemeClr val="bg1"/>
            </a:solidFill>
          </a:ln>
        </p:spPr>
        <p:txBody>
          <a:bodyPr wrap="square" lIns="72000" tIns="72000" rIns="72000" bIns="72000" anchor="ctr" anchorCtr="0">
            <a:noAutofit/>
          </a:bodyPr>
          <a:lstStyle/>
          <a:p>
            <a:pPr algn="ctr">
              <a:spcAft>
                <a:spcPts val="300"/>
              </a:spcAft>
            </a:pPr>
            <a:r>
              <a:rPr lang="en-US" sz="1200">
                <a:solidFill>
                  <a:schemeClr val="bg1"/>
                </a:solidFill>
              </a:rPr>
              <a:t>24x7 Delivery </a:t>
            </a:r>
            <a:br>
              <a:rPr lang="en-US" sz="1200">
                <a:solidFill>
                  <a:schemeClr val="bg1"/>
                </a:solidFill>
              </a:rPr>
            </a:br>
            <a:r>
              <a:rPr lang="en-US" sz="1200">
                <a:solidFill>
                  <a:schemeClr val="bg1"/>
                </a:solidFill>
              </a:rPr>
              <a:t>Enablement Teams</a:t>
            </a:r>
          </a:p>
        </p:txBody>
      </p:sp>
      <p:sp>
        <p:nvSpPr>
          <p:cNvPr id="193" name="Rectangle 192"/>
          <p:cNvSpPr/>
          <p:nvPr/>
        </p:nvSpPr>
        <p:spPr>
          <a:xfrm>
            <a:off x="2308836" y="1362364"/>
            <a:ext cx="1928640" cy="527121"/>
          </a:xfrm>
          <a:prstGeom prst="rect">
            <a:avLst/>
          </a:prstGeom>
          <a:noFill/>
          <a:ln w="6350" cmpd="sng">
            <a:solidFill>
              <a:schemeClr val="bg1"/>
            </a:solidFill>
          </a:ln>
        </p:spPr>
        <p:txBody>
          <a:bodyPr wrap="square" lIns="72000" tIns="72000" rIns="72000" bIns="72000" anchor="ctr" anchorCtr="0">
            <a:noAutofit/>
          </a:bodyPr>
          <a:lstStyle/>
          <a:p>
            <a:pPr algn="ctr">
              <a:spcAft>
                <a:spcPts val="300"/>
              </a:spcAft>
            </a:pPr>
            <a:r>
              <a:rPr lang="en-AU" sz="1200">
                <a:solidFill>
                  <a:schemeClr val="bg1"/>
                </a:solidFill>
              </a:rPr>
              <a:t>24x7 L1‒L3 Customer Operations Teams</a:t>
            </a:r>
          </a:p>
        </p:txBody>
      </p:sp>
      <p:sp>
        <p:nvSpPr>
          <p:cNvPr id="194" name="Rectangle 193"/>
          <p:cNvSpPr/>
          <p:nvPr/>
        </p:nvSpPr>
        <p:spPr>
          <a:xfrm>
            <a:off x="4323129" y="1362364"/>
            <a:ext cx="2017229" cy="527121"/>
          </a:xfrm>
          <a:prstGeom prst="rect">
            <a:avLst/>
          </a:prstGeom>
          <a:noFill/>
          <a:ln w="6350" cmpd="sng">
            <a:solidFill>
              <a:schemeClr val="bg1"/>
            </a:solidFill>
          </a:ln>
        </p:spPr>
        <p:txBody>
          <a:bodyPr wrap="square" lIns="72000" tIns="72000" rIns="72000" bIns="72000" anchor="ctr" anchorCtr="0">
            <a:noAutofit/>
          </a:bodyPr>
          <a:lstStyle/>
          <a:p>
            <a:pPr algn="ctr">
              <a:spcAft>
                <a:spcPts val="300"/>
              </a:spcAft>
            </a:pPr>
            <a:r>
              <a:rPr lang="en-US" sz="1200">
                <a:solidFill>
                  <a:schemeClr val="bg1"/>
                </a:solidFill>
              </a:rPr>
              <a:t>Support / enablement on  multiple cloud providers</a:t>
            </a:r>
          </a:p>
        </p:txBody>
      </p:sp>
      <p:sp>
        <p:nvSpPr>
          <p:cNvPr id="198" name="Rectangle 197"/>
          <p:cNvSpPr/>
          <p:nvPr/>
        </p:nvSpPr>
        <p:spPr bwMode="gray">
          <a:xfrm>
            <a:off x="9887187" y="5905254"/>
            <a:ext cx="1863097" cy="639978"/>
          </a:xfrm>
          <a:prstGeom prst="rect">
            <a:avLst/>
          </a:prstGeom>
          <a:solidFill>
            <a:srgbClr val="FF3366"/>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109" name="Rectangle 8"/>
          <p:cNvSpPr>
            <a:spLocks noChangeArrowheads="1"/>
          </p:cNvSpPr>
          <p:nvPr/>
        </p:nvSpPr>
        <p:spPr bwMode="auto">
          <a:xfrm>
            <a:off x="840174" y="6113494"/>
            <a:ext cx="8112" cy="289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sp>
        <p:nvSpPr>
          <p:cNvPr id="114" name="Oval 14"/>
          <p:cNvSpPr>
            <a:spLocks noChangeArrowheads="1"/>
          </p:cNvSpPr>
          <p:nvPr/>
        </p:nvSpPr>
        <p:spPr bwMode="auto">
          <a:xfrm>
            <a:off x="949689" y="6131450"/>
            <a:ext cx="6953" cy="57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sp>
        <p:nvSpPr>
          <p:cNvPr id="197" name="Freeform 29"/>
          <p:cNvSpPr>
            <a:spLocks noEditPoints="1"/>
          </p:cNvSpPr>
          <p:nvPr/>
        </p:nvSpPr>
        <p:spPr bwMode="auto">
          <a:xfrm>
            <a:off x="10026446" y="6004344"/>
            <a:ext cx="272877" cy="426609"/>
          </a:xfrm>
          <a:custGeom>
            <a:avLst/>
            <a:gdLst>
              <a:gd name="T0" fmla="*/ 0 w 202"/>
              <a:gd name="T1" fmla="*/ 95 h 316"/>
              <a:gd name="T2" fmla="*/ 82 w 202"/>
              <a:gd name="T3" fmla="*/ 316 h 316"/>
              <a:gd name="T4" fmla="*/ 179 w 202"/>
              <a:gd name="T5" fmla="*/ 170 h 316"/>
              <a:gd name="T6" fmla="*/ 101 w 202"/>
              <a:gd name="T7" fmla="*/ 0 h 316"/>
              <a:gd name="T8" fmla="*/ 66 w 202"/>
              <a:gd name="T9" fmla="*/ 133 h 316"/>
              <a:gd name="T10" fmla="*/ 46 w 202"/>
              <a:gd name="T11" fmla="*/ 106 h 316"/>
              <a:gd name="T12" fmla="*/ 80 w 202"/>
              <a:gd name="T13" fmla="*/ 222 h 316"/>
              <a:gd name="T14" fmla="*/ 101 w 202"/>
              <a:gd name="T15" fmla="*/ 277 h 316"/>
              <a:gd name="T16" fmla="*/ 120 w 202"/>
              <a:gd name="T17" fmla="*/ 153 h 316"/>
              <a:gd name="T18" fmla="*/ 45 w 202"/>
              <a:gd name="T19" fmla="*/ 79 h 316"/>
              <a:gd name="T20" fmla="*/ 71 w 202"/>
              <a:gd name="T21" fmla="*/ 56 h 316"/>
              <a:gd name="T22" fmla="*/ 69 w 202"/>
              <a:gd name="T23" fmla="*/ 96 h 316"/>
              <a:gd name="T24" fmla="*/ 103 w 202"/>
              <a:gd name="T25" fmla="*/ 130 h 316"/>
              <a:gd name="T26" fmla="*/ 143 w 202"/>
              <a:gd name="T27" fmla="*/ 128 h 316"/>
              <a:gd name="T28" fmla="*/ 107 w 202"/>
              <a:gd name="T29" fmla="*/ 75 h 316"/>
              <a:gd name="T30" fmla="*/ 98 w 202"/>
              <a:gd name="T31" fmla="*/ 75 h 316"/>
              <a:gd name="T32" fmla="*/ 93 w 202"/>
              <a:gd name="T33" fmla="*/ 79 h 316"/>
              <a:gd name="T34" fmla="*/ 103 w 202"/>
              <a:gd name="T35" fmla="*/ 70 h 316"/>
              <a:gd name="T36" fmla="*/ 113 w 202"/>
              <a:gd name="T37" fmla="*/ 79 h 316"/>
              <a:gd name="T38" fmla="*/ 110 w 202"/>
              <a:gd name="T39" fmla="*/ 87 h 316"/>
              <a:gd name="T40" fmla="*/ 99 w 202"/>
              <a:gd name="T41" fmla="*/ 96 h 316"/>
              <a:gd name="T42" fmla="*/ 113 w 202"/>
              <a:gd name="T43" fmla="*/ 99 h 316"/>
              <a:gd name="T44" fmla="*/ 92 w 202"/>
              <a:gd name="T45" fmla="*/ 102 h 316"/>
              <a:gd name="T46" fmla="*/ 95 w 202"/>
              <a:gd name="T47" fmla="*/ 95 h 316"/>
              <a:gd name="T48" fmla="*/ 107 w 202"/>
              <a:gd name="T49" fmla="*/ 84 h 316"/>
              <a:gd name="T50" fmla="*/ 107 w 202"/>
              <a:gd name="T51" fmla="*/ 75 h 316"/>
              <a:gd name="T52" fmla="*/ 138 w 202"/>
              <a:gd name="T53" fmla="*/ 95 h 316"/>
              <a:gd name="T54" fmla="*/ 133 w 202"/>
              <a:gd name="T55" fmla="*/ 102 h 316"/>
              <a:gd name="T56" fmla="*/ 130 w 202"/>
              <a:gd name="T57" fmla="*/ 95 h 316"/>
              <a:gd name="T58" fmla="*/ 116 w 202"/>
              <a:gd name="T59" fmla="*/ 91 h 316"/>
              <a:gd name="T60" fmla="*/ 133 w 202"/>
              <a:gd name="T61" fmla="*/ 70 h 316"/>
              <a:gd name="T62" fmla="*/ 138 w 202"/>
              <a:gd name="T63" fmla="*/ 91 h 316"/>
              <a:gd name="T64" fmla="*/ 144 w 202"/>
              <a:gd name="T65" fmla="*/ 121 h 316"/>
              <a:gd name="T66" fmla="*/ 101 w 202"/>
              <a:gd name="T67" fmla="*/ 48 h 316"/>
              <a:gd name="T68" fmla="*/ 74 w 202"/>
              <a:gd name="T69" fmla="*/ 49 h 316"/>
              <a:gd name="T70" fmla="*/ 157 w 202"/>
              <a:gd name="T71" fmla="*/ 9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316">
                <a:moveTo>
                  <a:pt x="101" y="0"/>
                </a:moveTo>
                <a:cubicBezTo>
                  <a:pt x="48" y="0"/>
                  <a:pt x="0" y="42"/>
                  <a:pt x="0" y="95"/>
                </a:cubicBezTo>
                <a:cubicBezTo>
                  <a:pt x="0" y="111"/>
                  <a:pt x="8" y="136"/>
                  <a:pt x="20" y="163"/>
                </a:cubicBezTo>
                <a:cubicBezTo>
                  <a:pt x="82" y="316"/>
                  <a:pt x="82" y="316"/>
                  <a:pt x="82" y="316"/>
                </a:cubicBezTo>
                <a:cubicBezTo>
                  <a:pt x="119" y="316"/>
                  <a:pt x="119" y="316"/>
                  <a:pt x="119" y="316"/>
                </a:cubicBezTo>
                <a:cubicBezTo>
                  <a:pt x="179" y="170"/>
                  <a:pt x="179" y="170"/>
                  <a:pt x="179" y="170"/>
                </a:cubicBezTo>
                <a:cubicBezTo>
                  <a:pt x="193" y="139"/>
                  <a:pt x="202" y="112"/>
                  <a:pt x="202" y="95"/>
                </a:cubicBezTo>
                <a:cubicBezTo>
                  <a:pt x="202" y="42"/>
                  <a:pt x="154" y="0"/>
                  <a:pt x="101" y="0"/>
                </a:cubicBezTo>
                <a:close/>
                <a:moveTo>
                  <a:pt x="46" y="106"/>
                </a:moveTo>
                <a:cubicBezTo>
                  <a:pt x="50" y="114"/>
                  <a:pt x="56" y="123"/>
                  <a:pt x="66" y="133"/>
                </a:cubicBezTo>
                <a:cubicBezTo>
                  <a:pt x="76" y="142"/>
                  <a:pt x="85" y="149"/>
                  <a:pt x="93" y="153"/>
                </a:cubicBezTo>
                <a:cubicBezTo>
                  <a:pt x="69" y="149"/>
                  <a:pt x="50" y="130"/>
                  <a:pt x="46" y="106"/>
                </a:cubicBezTo>
                <a:close/>
                <a:moveTo>
                  <a:pt x="101" y="277"/>
                </a:moveTo>
                <a:cubicBezTo>
                  <a:pt x="80" y="222"/>
                  <a:pt x="80" y="222"/>
                  <a:pt x="80" y="222"/>
                </a:cubicBezTo>
                <a:cubicBezTo>
                  <a:pt x="122" y="222"/>
                  <a:pt x="122" y="222"/>
                  <a:pt x="122" y="222"/>
                </a:cubicBezTo>
                <a:lnTo>
                  <a:pt x="101" y="277"/>
                </a:lnTo>
                <a:close/>
                <a:moveTo>
                  <a:pt x="143" y="137"/>
                </a:moveTo>
                <a:cubicBezTo>
                  <a:pt x="143" y="142"/>
                  <a:pt x="129" y="153"/>
                  <a:pt x="120" y="153"/>
                </a:cubicBezTo>
                <a:cubicBezTo>
                  <a:pt x="110" y="153"/>
                  <a:pt x="92" y="149"/>
                  <a:pt x="71" y="128"/>
                </a:cubicBezTo>
                <a:cubicBezTo>
                  <a:pt x="50" y="107"/>
                  <a:pt x="45" y="88"/>
                  <a:pt x="45" y="79"/>
                </a:cubicBezTo>
                <a:cubicBezTo>
                  <a:pt x="45" y="70"/>
                  <a:pt x="57" y="56"/>
                  <a:pt x="62" y="56"/>
                </a:cubicBezTo>
                <a:cubicBezTo>
                  <a:pt x="69" y="56"/>
                  <a:pt x="71" y="56"/>
                  <a:pt x="71" y="56"/>
                </a:cubicBezTo>
                <a:cubicBezTo>
                  <a:pt x="82" y="84"/>
                  <a:pt x="82" y="84"/>
                  <a:pt x="82" y="84"/>
                </a:cubicBezTo>
                <a:cubicBezTo>
                  <a:pt x="82" y="86"/>
                  <a:pt x="69" y="91"/>
                  <a:pt x="69" y="96"/>
                </a:cubicBezTo>
                <a:cubicBezTo>
                  <a:pt x="69" y="100"/>
                  <a:pt x="78" y="111"/>
                  <a:pt x="83" y="116"/>
                </a:cubicBezTo>
                <a:cubicBezTo>
                  <a:pt x="88" y="120"/>
                  <a:pt x="98" y="130"/>
                  <a:pt x="103" y="130"/>
                </a:cubicBezTo>
                <a:cubicBezTo>
                  <a:pt x="108" y="130"/>
                  <a:pt x="113" y="116"/>
                  <a:pt x="115" y="116"/>
                </a:cubicBezTo>
                <a:cubicBezTo>
                  <a:pt x="143" y="128"/>
                  <a:pt x="143" y="128"/>
                  <a:pt x="143" y="128"/>
                </a:cubicBezTo>
                <a:cubicBezTo>
                  <a:pt x="143" y="128"/>
                  <a:pt x="143" y="130"/>
                  <a:pt x="143" y="137"/>
                </a:cubicBezTo>
                <a:close/>
                <a:moveTo>
                  <a:pt x="107" y="75"/>
                </a:moveTo>
                <a:cubicBezTo>
                  <a:pt x="106" y="74"/>
                  <a:pt x="105" y="73"/>
                  <a:pt x="103" y="73"/>
                </a:cubicBezTo>
                <a:cubicBezTo>
                  <a:pt x="101" y="73"/>
                  <a:pt x="99" y="74"/>
                  <a:pt x="98" y="75"/>
                </a:cubicBezTo>
                <a:cubicBezTo>
                  <a:pt x="97" y="76"/>
                  <a:pt x="97" y="78"/>
                  <a:pt x="97" y="80"/>
                </a:cubicBezTo>
                <a:cubicBezTo>
                  <a:pt x="93" y="79"/>
                  <a:pt x="93" y="79"/>
                  <a:pt x="93" y="79"/>
                </a:cubicBezTo>
                <a:cubicBezTo>
                  <a:pt x="93" y="76"/>
                  <a:pt x="94" y="74"/>
                  <a:pt x="96" y="72"/>
                </a:cubicBezTo>
                <a:cubicBezTo>
                  <a:pt x="97" y="71"/>
                  <a:pt x="100" y="70"/>
                  <a:pt x="103" y="70"/>
                </a:cubicBezTo>
                <a:cubicBezTo>
                  <a:pt x="106" y="70"/>
                  <a:pt x="108" y="71"/>
                  <a:pt x="110" y="72"/>
                </a:cubicBezTo>
                <a:cubicBezTo>
                  <a:pt x="112" y="74"/>
                  <a:pt x="113" y="76"/>
                  <a:pt x="113" y="79"/>
                </a:cubicBezTo>
                <a:cubicBezTo>
                  <a:pt x="113" y="80"/>
                  <a:pt x="113" y="81"/>
                  <a:pt x="112" y="83"/>
                </a:cubicBezTo>
                <a:cubicBezTo>
                  <a:pt x="112" y="84"/>
                  <a:pt x="111" y="85"/>
                  <a:pt x="110" y="87"/>
                </a:cubicBezTo>
                <a:cubicBezTo>
                  <a:pt x="108" y="88"/>
                  <a:pt x="106" y="90"/>
                  <a:pt x="103" y="92"/>
                </a:cubicBezTo>
                <a:cubicBezTo>
                  <a:pt x="101" y="94"/>
                  <a:pt x="100" y="96"/>
                  <a:pt x="99" y="96"/>
                </a:cubicBezTo>
                <a:cubicBezTo>
                  <a:pt x="98" y="97"/>
                  <a:pt x="98" y="98"/>
                  <a:pt x="97" y="99"/>
                </a:cubicBezTo>
                <a:cubicBezTo>
                  <a:pt x="113" y="99"/>
                  <a:pt x="113" y="99"/>
                  <a:pt x="113" y="99"/>
                </a:cubicBezTo>
                <a:cubicBezTo>
                  <a:pt x="113" y="102"/>
                  <a:pt x="113" y="102"/>
                  <a:pt x="113" y="102"/>
                </a:cubicBezTo>
                <a:cubicBezTo>
                  <a:pt x="92" y="102"/>
                  <a:pt x="92" y="102"/>
                  <a:pt x="92" y="102"/>
                </a:cubicBezTo>
                <a:cubicBezTo>
                  <a:pt x="92" y="101"/>
                  <a:pt x="92" y="100"/>
                  <a:pt x="92" y="100"/>
                </a:cubicBezTo>
                <a:cubicBezTo>
                  <a:pt x="93" y="98"/>
                  <a:pt x="94" y="97"/>
                  <a:pt x="95" y="95"/>
                </a:cubicBezTo>
                <a:cubicBezTo>
                  <a:pt x="96" y="94"/>
                  <a:pt x="98" y="92"/>
                  <a:pt x="100" y="90"/>
                </a:cubicBezTo>
                <a:cubicBezTo>
                  <a:pt x="103" y="88"/>
                  <a:pt x="106" y="85"/>
                  <a:pt x="107" y="84"/>
                </a:cubicBezTo>
                <a:cubicBezTo>
                  <a:pt x="108" y="82"/>
                  <a:pt x="109" y="80"/>
                  <a:pt x="109" y="79"/>
                </a:cubicBezTo>
                <a:cubicBezTo>
                  <a:pt x="109" y="77"/>
                  <a:pt x="108" y="76"/>
                  <a:pt x="107" y="75"/>
                </a:cubicBezTo>
                <a:close/>
                <a:moveTo>
                  <a:pt x="138" y="91"/>
                </a:moveTo>
                <a:cubicBezTo>
                  <a:pt x="138" y="95"/>
                  <a:pt x="138" y="95"/>
                  <a:pt x="138" y="95"/>
                </a:cubicBezTo>
                <a:cubicBezTo>
                  <a:pt x="133" y="95"/>
                  <a:pt x="133" y="95"/>
                  <a:pt x="133" y="95"/>
                </a:cubicBezTo>
                <a:cubicBezTo>
                  <a:pt x="133" y="102"/>
                  <a:pt x="133" y="102"/>
                  <a:pt x="133" y="102"/>
                </a:cubicBezTo>
                <a:cubicBezTo>
                  <a:pt x="130" y="102"/>
                  <a:pt x="130" y="102"/>
                  <a:pt x="130" y="102"/>
                </a:cubicBezTo>
                <a:cubicBezTo>
                  <a:pt x="130" y="95"/>
                  <a:pt x="130" y="95"/>
                  <a:pt x="130" y="95"/>
                </a:cubicBezTo>
                <a:cubicBezTo>
                  <a:pt x="116" y="95"/>
                  <a:pt x="116" y="95"/>
                  <a:pt x="116" y="95"/>
                </a:cubicBezTo>
                <a:cubicBezTo>
                  <a:pt x="116" y="91"/>
                  <a:pt x="116" y="91"/>
                  <a:pt x="116" y="91"/>
                </a:cubicBezTo>
                <a:cubicBezTo>
                  <a:pt x="130" y="70"/>
                  <a:pt x="130" y="70"/>
                  <a:pt x="130" y="70"/>
                </a:cubicBezTo>
                <a:cubicBezTo>
                  <a:pt x="133" y="70"/>
                  <a:pt x="133" y="70"/>
                  <a:pt x="133" y="70"/>
                </a:cubicBezTo>
                <a:cubicBezTo>
                  <a:pt x="133" y="91"/>
                  <a:pt x="133" y="91"/>
                  <a:pt x="133" y="91"/>
                </a:cubicBezTo>
                <a:lnTo>
                  <a:pt x="138" y="91"/>
                </a:lnTo>
                <a:close/>
                <a:moveTo>
                  <a:pt x="150" y="125"/>
                </a:moveTo>
                <a:cubicBezTo>
                  <a:pt x="144" y="121"/>
                  <a:pt x="144" y="121"/>
                  <a:pt x="144" y="121"/>
                </a:cubicBezTo>
                <a:cubicBezTo>
                  <a:pt x="148" y="114"/>
                  <a:pt x="150" y="106"/>
                  <a:pt x="150" y="98"/>
                </a:cubicBezTo>
                <a:cubicBezTo>
                  <a:pt x="150" y="71"/>
                  <a:pt x="128" y="48"/>
                  <a:pt x="101" y="48"/>
                </a:cubicBezTo>
                <a:cubicBezTo>
                  <a:pt x="93" y="48"/>
                  <a:pt x="85" y="51"/>
                  <a:pt x="78" y="54"/>
                </a:cubicBezTo>
                <a:cubicBezTo>
                  <a:pt x="74" y="49"/>
                  <a:pt x="74" y="49"/>
                  <a:pt x="74" y="49"/>
                </a:cubicBezTo>
                <a:cubicBezTo>
                  <a:pt x="82" y="45"/>
                  <a:pt x="91" y="42"/>
                  <a:pt x="101" y="42"/>
                </a:cubicBezTo>
                <a:cubicBezTo>
                  <a:pt x="132" y="42"/>
                  <a:pt x="157" y="67"/>
                  <a:pt x="157" y="98"/>
                </a:cubicBezTo>
                <a:cubicBezTo>
                  <a:pt x="157" y="107"/>
                  <a:pt x="154" y="117"/>
                  <a:pt x="150" y="12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199" name="TextBox 198">
            <a:hlinkClick r:id="rId4" action="ppaction://hlinksldjump"/>
          </p:cNvPr>
          <p:cNvSpPr txBox="1"/>
          <p:nvPr/>
        </p:nvSpPr>
        <p:spPr>
          <a:xfrm>
            <a:off x="922796" y="6005049"/>
            <a:ext cx="1227793" cy="442035"/>
          </a:xfrm>
          <a:prstGeom prst="rect">
            <a:avLst/>
          </a:prstGeom>
          <a:noFill/>
        </p:spPr>
        <p:txBody>
          <a:bodyPr wrap="square" lIns="36000" tIns="36000" rIns="36000" bIns="36000" rtlCol="0">
            <a:spAutoFit/>
          </a:bodyPr>
          <a:lstStyle/>
          <a:p>
            <a:pPr algn="l"/>
            <a:r>
              <a:rPr lang="en-US" sz="1200">
                <a:solidFill>
                  <a:schemeClr val="accent4"/>
                </a:solidFill>
              </a:rPr>
              <a:t>End-to-End</a:t>
            </a:r>
            <a:br>
              <a:rPr lang="en-US" sz="1200">
                <a:solidFill>
                  <a:schemeClr val="accent4"/>
                </a:solidFill>
              </a:rPr>
            </a:br>
            <a:r>
              <a:rPr lang="en-US" sz="1200">
                <a:solidFill>
                  <a:schemeClr val="accent4"/>
                </a:solidFill>
              </a:rPr>
              <a:t>Technology</a:t>
            </a:r>
          </a:p>
        </p:txBody>
      </p:sp>
      <p:sp>
        <p:nvSpPr>
          <p:cNvPr id="200" name="TextBox 199">
            <a:hlinkClick r:id="rId4" action="ppaction://hlinksldjump"/>
          </p:cNvPr>
          <p:cNvSpPr txBox="1"/>
          <p:nvPr/>
        </p:nvSpPr>
        <p:spPr>
          <a:xfrm>
            <a:off x="2838254" y="6005049"/>
            <a:ext cx="1025349" cy="442035"/>
          </a:xfrm>
          <a:prstGeom prst="rect">
            <a:avLst/>
          </a:prstGeom>
          <a:noFill/>
        </p:spPr>
        <p:txBody>
          <a:bodyPr wrap="square" lIns="36000" tIns="36000" rIns="36000" bIns="36000" rtlCol="0">
            <a:spAutoFit/>
          </a:bodyPr>
          <a:lstStyle/>
          <a:p>
            <a:pPr algn="l"/>
            <a:r>
              <a:rPr lang="en-US" sz="1200">
                <a:solidFill>
                  <a:schemeClr val="accent4"/>
                </a:solidFill>
              </a:rPr>
              <a:t>Flexible</a:t>
            </a:r>
            <a:br>
              <a:rPr lang="en-US" sz="1200">
                <a:solidFill>
                  <a:schemeClr val="accent4"/>
                </a:solidFill>
              </a:rPr>
            </a:br>
            <a:r>
              <a:rPr lang="en-US" sz="1200">
                <a:solidFill>
                  <a:schemeClr val="accent4"/>
                </a:solidFill>
              </a:rPr>
              <a:t>Commercials</a:t>
            </a:r>
          </a:p>
        </p:txBody>
      </p:sp>
      <p:sp>
        <p:nvSpPr>
          <p:cNvPr id="201" name="TextBox 200">
            <a:hlinkClick r:id="rId5" action="ppaction://hlinksldjump"/>
          </p:cNvPr>
          <p:cNvSpPr txBox="1"/>
          <p:nvPr/>
        </p:nvSpPr>
        <p:spPr>
          <a:xfrm>
            <a:off x="4724129" y="6005049"/>
            <a:ext cx="1300737" cy="442035"/>
          </a:xfrm>
          <a:prstGeom prst="rect">
            <a:avLst/>
          </a:prstGeom>
          <a:noFill/>
        </p:spPr>
        <p:txBody>
          <a:bodyPr wrap="square" lIns="36000" tIns="36000" rIns="36000" bIns="36000" rtlCol="0">
            <a:spAutoFit/>
          </a:bodyPr>
          <a:lstStyle/>
          <a:p>
            <a:r>
              <a:rPr lang="en-US" sz="1200">
                <a:solidFill>
                  <a:schemeClr val="accent4"/>
                </a:solidFill>
              </a:rPr>
              <a:t>Typical Zero-Day Provisioning</a:t>
            </a:r>
          </a:p>
        </p:txBody>
      </p:sp>
      <p:sp>
        <p:nvSpPr>
          <p:cNvPr id="202" name="TextBox 201">
            <a:hlinkClick r:id="rId6" action="ppaction://hlinksldjump"/>
          </p:cNvPr>
          <p:cNvSpPr txBox="1"/>
          <p:nvPr/>
        </p:nvSpPr>
        <p:spPr>
          <a:xfrm>
            <a:off x="6618236" y="6005049"/>
            <a:ext cx="1227793" cy="442035"/>
          </a:xfrm>
          <a:prstGeom prst="rect">
            <a:avLst/>
          </a:prstGeom>
          <a:noFill/>
        </p:spPr>
        <p:txBody>
          <a:bodyPr wrap="square" lIns="36000" tIns="36000" rIns="36000" bIns="36000" rtlCol="0">
            <a:spAutoFit/>
          </a:bodyPr>
          <a:lstStyle/>
          <a:p>
            <a:r>
              <a:rPr lang="en-US" sz="1200">
                <a:solidFill>
                  <a:schemeClr val="accent4"/>
                </a:solidFill>
              </a:rPr>
              <a:t>Expertise in </a:t>
            </a:r>
            <a:br>
              <a:rPr lang="en-US" sz="1200">
                <a:solidFill>
                  <a:schemeClr val="accent4"/>
                </a:solidFill>
              </a:rPr>
            </a:br>
            <a:r>
              <a:rPr lang="en-US" sz="1200">
                <a:solidFill>
                  <a:schemeClr val="accent4"/>
                </a:solidFill>
              </a:rPr>
              <a:t>Industry</a:t>
            </a:r>
          </a:p>
        </p:txBody>
      </p:sp>
      <p:sp>
        <p:nvSpPr>
          <p:cNvPr id="203" name="TextBox 202">
            <a:hlinkClick r:id="rId7" action="ppaction://hlinksldjump"/>
          </p:cNvPr>
          <p:cNvSpPr txBox="1"/>
          <p:nvPr/>
        </p:nvSpPr>
        <p:spPr>
          <a:xfrm>
            <a:off x="8501895" y="6005049"/>
            <a:ext cx="1025349" cy="442035"/>
          </a:xfrm>
          <a:prstGeom prst="rect">
            <a:avLst/>
          </a:prstGeom>
          <a:noFill/>
        </p:spPr>
        <p:txBody>
          <a:bodyPr wrap="square" lIns="36000" tIns="36000" rIns="36000" bIns="36000" rtlCol="0">
            <a:spAutoFit/>
          </a:bodyPr>
          <a:lstStyle/>
          <a:p>
            <a:r>
              <a:rPr lang="en-US" sz="1200">
                <a:solidFill>
                  <a:schemeClr val="accent4"/>
                </a:solidFill>
              </a:rPr>
              <a:t>Best Practice </a:t>
            </a:r>
            <a:br>
              <a:rPr lang="en-US" sz="1200">
                <a:solidFill>
                  <a:schemeClr val="accent4"/>
                </a:solidFill>
              </a:rPr>
            </a:br>
            <a:r>
              <a:rPr lang="en-US" sz="1200">
                <a:solidFill>
                  <a:schemeClr val="accent4"/>
                </a:solidFill>
              </a:rPr>
              <a:t>Security</a:t>
            </a:r>
          </a:p>
        </p:txBody>
      </p:sp>
      <p:sp>
        <p:nvSpPr>
          <p:cNvPr id="204" name="TextBox 203"/>
          <p:cNvSpPr txBox="1"/>
          <p:nvPr/>
        </p:nvSpPr>
        <p:spPr>
          <a:xfrm>
            <a:off x="10387770" y="6005049"/>
            <a:ext cx="1300737" cy="442035"/>
          </a:xfrm>
          <a:prstGeom prst="rect">
            <a:avLst/>
          </a:prstGeom>
          <a:noFill/>
        </p:spPr>
        <p:txBody>
          <a:bodyPr wrap="square" lIns="36000" tIns="36000" rIns="36000" bIns="36000" rtlCol="0">
            <a:spAutoFit/>
          </a:bodyPr>
          <a:lstStyle/>
          <a:p>
            <a:r>
              <a:rPr lang="en-US" sz="1200">
                <a:solidFill>
                  <a:schemeClr val="accent4"/>
                </a:solidFill>
              </a:rPr>
              <a:t>24x7 Global Support</a:t>
            </a:r>
          </a:p>
        </p:txBody>
      </p:sp>
      <p:cxnSp>
        <p:nvCxnSpPr>
          <p:cNvPr id="205" name="Straight Connector 204"/>
          <p:cNvCxnSpPr/>
          <p:nvPr/>
        </p:nvCxnSpPr>
        <p:spPr>
          <a:xfrm>
            <a:off x="6102476"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8007081"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4197871"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208" name="Oval 10"/>
          <p:cNvSpPr>
            <a:spLocks noChangeArrowheads="1"/>
          </p:cNvSpPr>
          <p:nvPr/>
        </p:nvSpPr>
        <p:spPr bwMode="auto">
          <a:xfrm>
            <a:off x="840174" y="6186478"/>
            <a:ext cx="8112" cy="810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cxnSp>
        <p:nvCxnSpPr>
          <p:cNvPr id="209" name="Straight Connector 208"/>
          <p:cNvCxnSpPr/>
          <p:nvPr/>
        </p:nvCxnSpPr>
        <p:spPr>
          <a:xfrm>
            <a:off x="9879888"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210" name="Rectangle 11"/>
          <p:cNvSpPr>
            <a:spLocks noChangeArrowheads="1"/>
          </p:cNvSpPr>
          <p:nvPr/>
        </p:nvSpPr>
        <p:spPr bwMode="auto">
          <a:xfrm>
            <a:off x="949689" y="6077002"/>
            <a:ext cx="6953" cy="11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cxnSp>
        <p:nvCxnSpPr>
          <p:cNvPr id="211" name="Straight Connector 210"/>
          <p:cNvCxnSpPr/>
          <p:nvPr/>
        </p:nvCxnSpPr>
        <p:spPr>
          <a:xfrm>
            <a:off x="2294786" y="5904614"/>
            <a:ext cx="0" cy="63997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nvGrpSpPr>
          <p:cNvPr id="212" name="Group 211"/>
          <p:cNvGrpSpPr/>
          <p:nvPr/>
        </p:nvGrpSpPr>
        <p:grpSpPr>
          <a:xfrm>
            <a:off x="637820" y="6067277"/>
            <a:ext cx="144862" cy="100209"/>
            <a:chOff x="823949" y="6083373"/>
            <a:chExt cx="144862" cy="100209"/>
          </a:xfrm>
          <a:solidFill>
            <a:schemeClr val="bg1"/>
          </a:solidFill>
        </p:grpSpPr>
        <p:sp>
          <p:nvSpPr>
            <p:cNvPr id="213" name="Rectangle 9"/>
            <p:cNvSpPr>
              <a:spLocks noChangeArrowheads="1"/>
            </p:cNvSpPr>
            <p:nvPr/>
          </p:nvSpPr>
          <p:spPr bwMode="auto">
            <a:xfrm>
              <a:off x="823949" y="6123341"/>
              <a:ext cx="39402" cy="602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sp>
          <p:nvSpPr>
            <p:cNvPr id="214" name="Rectangle 12"/>
            <p:cNvSpPr>
              <a:spLocks noChangeArrowheads="1"/>
            </p:cNvSpPr>
            <p:nvPr/>
          </p:nvSpPr>
          <p:spPr bwMode="auto">
            <a:xfrm>
              <a:off x="938680" y="6083373"/>
              <a:ext cx="30131" cy="45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grpSp>
      <p:grpSp>
        <p:nvGrpSpPr>
          <p:cNvPr id="252" name="Group 251"/>
          <p:cNvGrpSpPr/>
          <p:nvPr/>
        </p:nvGrpSpPr>
        <p:grpSpPr>
          <a:xfrm>
            <a:off x="569562" y="6001228"/>
            <a:ext cx="277555" cy="432111"/>
            <a:chOff x="756733" y="6013865"/>
            <a:chExt cx="277555" cy="432111"/>
          </a:xfrm>
        </p:grpSpPr>
        <p:sp>
          <p:nvSpPr>
            <p:cNvPr id="253" name="Rectangle 9"/>
            <p:cNvSpPr>
              <a:spLocks noChangeArrowheads="1"/>
            </p:cNvSpPr>
            <p:nvPr/>
          </p:nvSpPr>
          <p:spPr bwMode="auto">
            <a:xfrm>
              <a:off x="823949" y="6123341"/>
              <a:ext cx="39402" cy="602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sp>
          <p:nvSpPr>
            <p:cNvPr id="254" name="Rectangle 12"/>
            <p:cNvSpPr>
              <a:spLocks noChangeArrowheads="1"/>
            </p:cNvSpPr>
            <p:nvPr/>
          </p:nvSpPr>
          <p:spPr bwMode="auto">
            <a:xfrm>
              <a:off x="938680" y="6083373"/>
              <a:ext cx="30131" cy="45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sp>
          <p:nvSpPr>
            <p:cNvPr id="255" name="Freeform 13"/>
            <p:cNvSpPr>
              <a:spLocks noEditPoints="1"/>
            </p:cNvSpPr>
            <p:nvPr/>
          </p:nvSpPr>
          <p:spPr bwMode="auto">
            <a:xfrm>
              <a:off x="756733" y="6013865"/>
              <a:ext cx="277555" cy="432111"/>
            </a:xfrm>
            <a:custGeom>
              <a:avLst/>
              <a:gdLst>
                <a:gd name="T0" fmla="*/ 102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2 w 203"/>
                <a:gd name="T15" fmla="*/ 0 h 316"/>
                <a:gd name="T16" fmla="*/ 46 w 203"/>
                <a:gd name="T17" fmla="*/ 74 h 316"/>
                <a:gd name="T18" fmla="*/ 50 w 203"/>
                <a:gd name="T19" fmla="*/ 69 h 316"/>
                <a:gd name="T20" fmla="*/ 77 w 203"/>
                <a:gd name="T21" fmla="*/ 69 h 316"/>
                <a:gd name="T22" fmla="*/ 82 w 203"/>
                <a:gd name="T23" fmla="*/ 74 h 316"/>
                <a:gd name="T24" fmla="*/ 82 w 203"/>
                <a:gd name="T25" fmla="*/ 129 h 316"/>
                <a:gd name="T26" fmla="*/ 77 w 203"/>
                <a:gd name="T27" fmla="*/ 134 h 316"/>
                <a:gd name="T28" fmla="*/ 50 w 203"/>
                <a:gd name="T29" fmla="*/ 134 h 316"/>
                <a:gd name="T30" fmla="*/ 46 w 203"/>
                <a:gd name="T31" fmla="*/ 129 h 316"/>
                <a:gd name="T32" fmla="*/ 46 w 203"/>
                <a:gd name="T33" fmla="*/ 74 h 316"/>
                <a:gd name="T34" fmla="*/ 102 w 203"/>
                <a:gd name="T35" fmla="*/ 277 h 316"/>
                <a:gd name="T36" fmla="*/ 80 w 203"/>
                <a:gd name="T37" fmla="*/ 222 h 316"/>
                <a:gd name="T38" fmla="*/ 123 w 203"/>
                <a:gd name="T39" fmla="*/ 222 h 316"/>
                <a:gd name="T40" fmla="*/ 102 w 203"/>
                <a:gd name="T41" fmla="*/ 277 h 316"/>
                <a:gd name="T42" fmla="*/ 158 w 203"/>
                <a:gd name="T43" fmla="*/ 110 h 316"/>
                <a:gd name="T44" fmla="*/ 130 w 203"/>
                <a:gd name="T45" fmla="*/ 110 h 316"/>
                <a:gd name="T46" fmla="*/ 119 w 203"/>
                <a:gd name="T47" fmla="*/ 132 h 316"/>
                <a:gd name="T48" fmla="*/ 103 w 203"/>
                <a:gd name="T49" fmla="*/ 132 h 316"/>
                <a:gd name="T50" fmla="*/ 91 w 203"/>
                <a:gd name="T51" fmla="*/ 153 h 316"/>
                <a:gd name="T52" fmla="*/ 46 w 203"/>
                <a:gd name="T53" fmla="*/ 153 h 316"/>
                <a:gd name="T54" fmla="*/ 46 w 203"/>
                <a:gd name="T55" fmla="*/ 142 h 316"/>
                <a:gd name="T56" fmla="*/ 85 w 203"/>
                <a:gd name="T57" fmla="*/ 142 h 316"/>
                <a:gd name="T58" fmla="*/ 96 w 203"/>
                <a:gd name="T59" fmla="*/ 121 h 316"/>
                <a:gd name="T60" fmla="*/ 112 w 203"/>
                <a:gd name="T61" fmla="*/ 121 h 316"/>
                <a:gd name="T62" fmla="*/ 123 w 203"/>
                <a:gd name="T63" fmla="*/ 99 h 316"/>
                <a:gd name="T64" fmla="*/ 158 w 203"/>
                <a:gd name="T65" fmla="*/ 99 h 316"/>
                <a:gd name="T66" fmla="*/ 158 w 203"/>
                <a:gd name="T67" fmla="*/ 110 h 316"/>
                <a:gd name="T68" fmla="*/ 158 w 203"/>
                <a:gd name="T69" fmla="*/ 89 h 316"/>
                <a:gd name="T70" fmla="*/ 154 w 203"/>
                <a:gd name="T71" fmla="*/ 92 h 316"/>
                <a:gd name="T72" fmla="*/ 133 w 203"/>
                <a:gd name="T73" fmla="*/ 92 h 316"/>
                <a:gd name="T74" fmla="*/ 130 w 203"/>
                <a:gd name="T75" fmla="*/ 89 h 316"/>
                <a:gd name="T76" fmla="*/ 130 w 203"/>
                <a:gd name="T77" fmla="*/ 46 h 316"/>
                <a:gd name="T78" fmla="*/ 133 w 203"/>
                <a:gd name="T79" fmla="*/ 43 h 316"/>
                <a:gd name="T80" fmla="*/ 154 w 203"/>
                <a:gd name="T81" fmla="*/ 43 h 316"/>
                <a:gd name="T82" fmla="*/ 158 w 203"/>
                <a:gd name="T83" fmla="*/ 46 h 316"/>
                <a:gd name="T84" fmla="*/ 158 w 203"/>
                <a:gd name="T85"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46" y="74"/>
                  </a:moveTo>
                  <a:cubicBezTo>
                    <a:pt x="46" y="71"/>
                    <a:pt x="48" y="69"/>
                    <a:pt x="50" y="69"/>
                  </a:cubicBezTo>
                  <a:cubicBezTo>
                    <a:pt x="77" y="69"/>
                    <a:pt x="77" y="69"/>
                    <a:pt x="77" y="69"/>
                  </a:cubicBezTo>
                  <a:cubicBezTo>
                    <a:pt x="80" y="69"/>
                    <a:pt x="82" y="71"/>
                    <a:pt x="82" y="74"/>
                  </a:cubicBezTo>
                  <a:cubicBezTo>
                    <a:pt x="82" y="129"/>
                    <a:pt x="82" y="129"/>
                    <a:pt x="82" y="129"/>
                  </a:cubicBezTo>
                  <a:cubicBezTo>
                    <a:pt x="82" y="132"/>
                    <a:pt x="80" y="134"/>
                    <a:pt x="77" y="134"/>
                  </a:cubicBezTo>
                  <a:cubicBezTo>
                    <a:pt x="50" y="134"/>
                    <a:pt x="50" y="134"/>
                    <a:pt x="50" y="134"/>
                  </a:cubicBezTo>
                  <a:cubicBezTo>
                    <a:pt x="48" y="134"/>
                    <a:pt x="46" y="132"/>
                    <a:pt x="46" y="129"/>
                  </a:cubicBezTo>
                  <a:lnTo>
                    <a:pt x="46" y="74"/>
                  </a:lnTo>
                  <a:close/>
                  <a:moveTo>
                    <a:pt x="102" y="277"/>
                  </a:moveTo>
                  <a:cubicBezTo>
                    <a:pt x="80" y="222"/>
                    <a:pt x="80" y="222"/>
                    <a:pt x="80" y="222"/>
                  </a:cubicBezTo>
                  <a:cubicBezTo>
                    <a:pt x="123" y="222"/>
                    <a:pt x="123" y="222"/>
                    <a:pt x="123" y="222"/>
                  </a:cubicBezTo>
                  <a:lnTo>
                    <a:pt x="102" y="277"/>
                  </a:lnTo>
                  <a:close/>
                  <a:moveTo>
                    <a:pt x="158" y="110"/>
                  </a:moveTo>
                  <a:cubicBezTo>
                    <a:pt x="130" y="110"/>
                    <a:pt x="130" y="110"/>
                    <a:pt x="130" y="110"/>
                  </a:cubicBezTo>
                  <a:cubicBezTo>
                    <a:pt x="119" y="132"/>
                    <a:pt x="119" y="132"/>
                    <a:pt x="119" y="132"/>
                  </a:cubicBezTo>
                  <a:cubicBezTo>
                    <a:pt x="103" y="132"/>
                    <a:pt x="103" y="132"/>
                    <a:pt x="103" y="132"/>
                  </a:cubicBezTo>
                  <a:cubicBezTo>
                    <a:pt x="91" y="153"/>
                    <a:pt x="91" y="153"/>
                    <a:pt x="91" y="153"/>
                  </a:cubicBezTo>
                  <a:cubicBezTo>
                    <a:pt x="46" y="153"/>
                    <a:pt x="46" y="153"/>
                    <a:pt x="46" y="153"/>
                  </a:cubicBezTo>
                  <a:cubicBezTo>
                    <a:pt x="46" y="142"/>
                    <a:pt x="46" y="142"/>
                    <a:pt x="46" y="142"/>
                  </a:cubicBezTo>
                  <a:cubicBezTo>
                    <a:pt x="85" y="142"/>
                    <a:pt x="85" y="142"/>
                    <a:pt x="85" y="142"/>
                  </a:cubicBezTo>
                  <a:cubicBezTo>
                    <a:pt x="96" y="121"/>
                    <a:pt x="96" y="121"/>
                    <a:pt x="96" y="121"/>
                  </a:cubicBezTo>
                  <a:cubicBezTo>
                    <a:pt x="112" y="121"/>
                    <a:pt x="112" y="121"/>
                    <a:pt x="112" y="121"/>
                  </a:cubicBezTo>
                  <a:cubicBezTo>
                    <a:pt x="123" y="99"/>
                    <a:pt x="123" y="99"/>
                    <a:pt x="123" y="99"/>
                  </a:cubicBezTo>
                  <a:cubicBezTo>
                    <a:pt x="158" y="99"/>
                    <a:pt x="158" y="99"/>
                    <a:pt x="158" y="99"/>
                  </a:cubicBezTo>
                  <a:lnTo>
                    <a:pt x="158" y="110"/>
                  </a:lnTo>
                  <a:close/>
                  <a:moveTo>
                    <a:pt x="158" y="89"/>
                  </a:moveTo>
                  <a:cubicBezTo>
                    <a:pt x="158" y="91"/>
                    <a:pt x="156" y="92"/>
                    <a:pt x="154" y="92"/>
                  </a:cubicBezTo>
                  <a:cubicBezTo>
                    <a:pt x="133" y="92"/>
                    <a:pt x="133" y="92"/>
                    <a:pt x="133" y="92"/>
                  </a:cubicBezTo>
                  <a:cubicBezTo>
                    <a:pt x="131" y="92"/>
                    <a:pt x="130" y="91"/>
                    <a:pt x="130" y="89"/>
                  </a:cubicBezTo>
                  <a:cubicBezTo>
                    <a:pt x="130" y="46"/>
                    <a:pt x="130" y="46"/>
                    <a:pt x="130" y="46"/>
                  </a:cubicBezTo>
                  <a:cubicBezTo>
                    <a:pt x="130" y="44"/>
                    <a:pt x="131" y="43"/>
                    <a:pt x="133" y="43"/>
                  </a:cubicBezTo>
                  <a:cubicBezTo>
                    <a:pt x="154" y="43"/>
                    <a:pt x="154" y="43"/>
                    <a:pt x="154" y="43"/>
                  </a:cubicBezTo>
                  <a:cubicBezTo>
                    <a:pt x="156" y="43"/>
                    <a:pt x="158" y="44"/>
                    <a:pt x="158" y="46"/>
                  </a:cubicBezTo>
                  <a:lnTo>
                    <a:pt x="158"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1"/>
                </a:solidFill>
              </a:endParaRPr>
            </a:p>
          </p:txBody>
        </p:sp>
      </p:grpSp>
      <p:grpSp>
        <p:nvGrpSpPr>
          <p:cNvPr id="256" name="Group 255"/>
          <p:cNvGrpSpPr/>
          <p:nvPr/>
        </p:nvGrpSpPr>
        <p:grpSpPr>
          <a:xfrm>
            <a:off x="2462897" y="5993535"/>
            <a:ext cx="285081" cy="442903"/>
            <a:chOff x="4198397" y="2578100"/>
            <a:chExt cx="929517" cy="1444625"/>
          </a:xfrm>
          <a:solidFill>
            <a:schemeClr val="accent2"/>
          </a:solidFill>
        </p:grpSpPr>
        <p:sp>
          <p:nvSpPr>
            <p:cNvPr id="257" name="Freeform 15"/>
            <p:cNvSpPr>
              <a:spLocks/>
            </p:cNvSpPr>
            <p:nvPr/>
          </p:nvSpPr>
          <p:spPr bwMode="auto">
            <a:xfrm>
              <a:off x="4647664" y="2816289"/>
              <a:ext cx="85206" cy="187840"/>
            </a:xfrm>
            <a:custGeom>
              <a:avLst/>
              <a:gdLst>
                <a:gd name="T0" fmla="*/ 6 w 19"/>
                <a:gd name="T1" fmla="*/ 39 h 41"/>
                <a:gd name="T2" fmla="*/ 6 w 19"/>
                <a:gd name="T3" fmla="*/ 41 h 41"/>
                <a:gd name="T4" fmla="*/ 13 w 19"/>
                <a:gd name="T5" fmla="*/ 41 h 41"/>
                <a:gd name="T6" fmla="*/ 13 w 19"/>
                <a:gd name="T7" fmla="*/ 39 h 41"/>
                <a:gd name="T8" fmla="*/ 19 w 19"/>
                <a:gd name="T9" fmla="*/ 32 h 41"/>
                <a:gd name="T10" fmla="*/ 19 w 19"/>
                <a:gd name="T11" fmla="*/ 27 h 41"/>
                <a:gd name="T12" fmla="*/ 17 w 19"/>
                <a:gd name="T13" fmla="*/ 23 h 41"/>
                <a:gd name="T14" fmla="*/ 11 w 19"/>
                <a:gd name="T15" fmla="*/ 16 h 41"/>
                <a:gd name="T16" fmla="*/ 8 w 19"/>
                <a:gd name="T17" fmla="*/ 11 h 41"/>
                <a:gd name="T18" fmla="*/ 8 w 19"/>
                <a:gd name="T19" fmla="*/ 9 h 41"/>
                <a:gd name="T20" fmla="*/ 9 w 19"/>
                <a:gd name="T21" fmla="*/ 7 h 41"/>
                <a:gd name="T22" fmla="*/ 10 w 19"/>
                <a:gd name="T23" fmla="*/ 8 h 41"/>
                <a:gd name="T24" fmla="*/ 10 w 19"/>
                <a:gd name="T25" fmla="*/ 15 h 41"/>
                <a:gd name="T26" fmla="*/ 18 w 19"/>
                <a:gd name="T27" fmla="*/ 15 h 41"/>
                <a:gd name="T28" fmla="*/ 18 w 19"/>
                <a:gd name="T29" fmla="*/ 8 h 41"/>
                <a:gd name="T30" fmla="*/ 13 w 19"/>
                <a:gd name="T31" fmla="*/ 2 h 41"/>
                <a:gd name="T32" fmla="*/ 13 w 19"/>
                <a:gd name="T33" fmla="*/ 0 h 41"/>
                <a:gd name="T34" fmla="*/ 6 w 19"/>
                <a:gd name="T35" fmla="*/ 0 h 41"/>
                <a:gd name="T36" fmla="*/ 6 w 19"/>
                <a:gd name="T37" fmla="*/ 2 h 41"/>
                <a:gd name="T38" fmla="*/ 0 w 19"/>
                <a:gd name="T39" fmla="*/ 9 h 41"/>
                <a:gd name="T40" fmla="*/ 0 w 19"/>
                <a:gd name="T41" fmla="*/ 13 h 41"/>
                <a:gd name="T42" fmla="*/ 3 w 19"/>
                <a:gd name="T43" fmla="*/ 19 h 41"/>
                <a:gd name="T44" fmla="*/ 9 w 19"/>
                <a:gd name="T45" fmla="*/ 25 h 41"/>
                <a:gd name="T46" fmla="*/ 10 w 19"/>
                <a:gd name="T47" fmla="*/ 28 h 41"/>
                <a:gd name="T48" fmla="*/ 10 w 19"/>
                <a:gd name="T49" fmla="*/ 32 h 41"/>
                <a:gd name="T50" fmla="*/ 9 w 19"/>
                <a:gd name="T51" fmla="*/ 34 h 41"/>
                <a:gd name="T52" fmla="*/ 7 w 19"/>
                <a:gd name="T53" fmla="*/ 32 h 41"/>
                <a:gd name="T54" fmla="*/ 7 w 19"/>
                <a:gd name="T55" fmla="*/ 24 h 41"/>
                <a:gd name="T56" fmla="*/ 0 w 19"/>
                <a:gd name="T57" fmla="*/ 24 h 41"/>
                <a:gd name="T58" fmla="*/ 0 w 19"/>
                <a:gd name="T59" fmla="*/ 32 h 41"/>
                <a:gd name="T60" fmla="*/ 6 w 19"/>
                <a:gd name="T6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41">
                  <a:moveTo>
                    <a:pt x="6" y="39"/>
                  </a:moveTo>
                  <a:cubicBezTo>
                    <a:pt x="6" y="39"/>
                    <a:pt x="6" y="39"/>
                    <a:pt x="6" y="41"/>
                  </a:cubicBezTo>
                  <a:cubicBezTo>
                    <a:pt x="6" y="41"/>
                    <a:pt x="6" y="41"/>
                    <a:pt x="13" y="41"/>
                  </a:cubicBezTo>
                  <a:cubicBezTo>
                    <a:pt x="13" y="41"/>
                    <a:pt x="13" y="41"/>
                    <a:pt x="13" y="39"/>
                  </a:cubicBezTo>
                  <a:cubicBezTo>
                    <a:pt x="17" y="38"/>
                    <a:pt x="19" y="36"/>
                    <a:pt x="19" y="32"/>
                  </a:cubicBezTo>
                  <a:cubicBezTo>
                    <a:pt x="19" y="27"/>
                    <a:pt x="19" y="27"/>
                    <a:pt x="19" y="27"/>
                  </a:cubicBezTo>
                  <a:cubicBezTo>
                    <a:pt x="19" y="26"/>
                    <a:pt x="18" y="24"/>
                    <a:pt x="17" y="23"/>
                  </a:cubicBezTo>
                  <a:cubicBezTo>
                    <a:pt x="17" y="22"/>
                    <a:pt x="14" y="20"/>
                    <a:pt x="11" y="16"/>
                  </a:cubicBezTo>
                  <a:cubicBezTo>
                    <a:pt x="9" y="14"/>
                    <a:pt x="8" y="13"/>
                    <a:pt x="8" y="11"/>
                  </a:cubicBezTo>
                  <a:cubicBezTo>
                    <a:pt x="8" y="11"/>
                    <a:pt x="8" y="11"/>
                    <a:pt x="8" y="9"/>
                  </a:cubicBezTo>
                  <a:cubicBezTo>
                    <a:pt x="8" y="7"/>
                    <a:pt x="8" y="7"/>
                    <a:pt x="9" y="7"/>
                  </a:cubicBezTo>
                  <a:cubicBezTo>
                    <a:pt x="10" y="7"/>
                    <a:pt x="10" y="7"/>
                    <a:pt x="10" y="8"/>
                  </a:cubicBezTo>
                  <a:cubicBezTo>
                    <a:pt x="10" y="8"/>
                    <a:pt x="10" y="8"/>
                    <a:pt x="10" y="15"/>
                  </a:cubicBezTo>
                  <a:cubicBezTo>
                    <a:pt x="10" y="15"/>
                    <a:pt x="10" y="15"/>
                    <a:pt x="18" y="15"/>
                  </a:cubicBezTo>
                  <a:cubicBezTo>
                    <a:pt x="18" y="15"/>
                    <a:pt x="18" y="15"/>
                    <a:pt x="18" y="8"/>
                  </a:cubicBezTo>
                  <a:cubicBezTo>
                    <a:pt x="18" y="5"/>
                    <a:pt x="16" y="3"/>
                    <a:pt x="13" y="2"/>
                  </a:cubicBezTo>
                  <a:cubicBezTo>
                    <a:pt x="13" y="2"/>
                    <a:pt x="13" y="2"/>
                    <a:pt x="13" y="0"/>
                  </a:cubicBezTo>
                  <a:cubicBezTo>
                    <a:pt x="13" y="0"/>
                    <a:pt x="13" y="0"/>
                    <a:pt x="6" y="0"/>
                  </a:cubicBezTo>
                  <a:cubicBezTo>
                    <a:pt x="6" y="0"/>
                    <a:pt x="6" y="0"/>
                    <a:pt x="6" y="2"/>
                  </a:cubicBezTo>
                  <a:cubicBezTo>
                    <a:pt x="2" y="3"/>
                    <a:pt x="0" y="5"/>
                    <a:pt x="0" y="9"/>
                  </a:cubicBezTo>
                  <a:cubicBezTo>
                    <a:pt x="0" y="9"/>
                    <a:pt x="0" y="9"/>
                    <a:pt x="0" y="13"/>
                  </a:cubicBezTo>
                  <a:cubicBezTo>
                    <a:pt x="0" y="15"/>
                    <a:pt x="1" y="17"/>
                    <a:pt x="3" y="19"/>
                  </a:cubicBezTo>
                  <a:cubicBezTo>
                    <a:pt x="7" y="22"/>
                    <a:pt x="9" y="24"/>
                    <a:pt x="9" y="25"/>
                  </a:cubicBezTo>
                  <a:cubicBezTo>
                    <a:pt x="10" y="26"/>
                    <a:pt x="10" y="27"/>
                    <a:pt x="10" y="28"/>
                  </a:cubicBezTo>
                  <a:cubicBezTo>
                    <a:pt x="10" y="28"/>
                    <a:pt x="10" y="28"/>
                    <a:pt x="10" y="32"/>
                  </a:cubicBezTo>
                  <a:cubicBezTo>
                    <a:pt x="10" y="33"/>
                    <a:pt x="10" y="34"/>
                    <a:pt x="9" y="34"/>
                  </a:cubicBezTo>
                  <a:cubicBezTo>
                    <a:pt x="8" y="34"/>
                    <a:pt x="7" y="33"/>
                    <a:pt x="7" y="32"/>
                  </a:cubicBezTo>
                  <a:cubicBezTo>
                    <a:pt x="7" y="32"/>
                    <a:pt x="7" y="32"/>
                    <a:pt x="7" y="24"/>
                  </a:cubicBezTo>
                  <a:cubicBezTo>
                    <a:pt x="7" y="24"/>
                    <a:pt x="7" y="24"/>
                    <a:pt x="0" y="24"/>
                  </a:cubicBezTo>
                  <a:cubicBezTo>
                    <a:pt x="0" y="24"/>
                    <a:pt x="0" y="24"/>
                    <a:pt x="0" y="32"/>
                  </a:cubicBezTo>
                  <a:cubicBezTo>
                    <a:pt x="0" y="36"/>
                    <a:pt x="2" y="38"/>
                    <a:pt x="6"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8" name="Freeform 16"/>
            <p:cNvSpPr>
              <a:spLocks/>
            </p:cNvSpPr>
            <p:nvPr/>
          </p:nvSpPr>
          <p:spPr bwMode="auto">
            <a:xfrm>
              <a:off x="4789028" y="3040922"/>
              <a:ext cx="123936" cy="34857"/>
            </a:xfrm>
            <a:custGeom>
              <a:avLst/>
              <a:gdLst>
                <a:gd name="T0" fmla="*/ 7 w 27"/>
                <a:gd name="T1" fmla="*/ 5 h 8"/>
                <a:gd name="T2" fmla="*/ 5 w 27"/>
                <a:gd name="T3" fmla="*/ 6 h 8"/>
                <a:gd name="T4" fmla="*/ 0 w 27"/>
                <a:gd name="T5" fmla="*/ 8 h 8"/>
                <a:gd name="T6" fmla="*/ 9 w 27"/>
                <a:gd name="T7" fmla="*/ 7 h 8"/>
                <a:gd name="T8" fmla="*/ 10 w 27"/>
                <a:gd name="T9" fmla="*/ 7 h 8"/>
                <a:gd name="T10" fmla="*/ 13 w 27"/>
                <a:gd name="T11" fmla="*/ 5 h 8"/>
                <a:gd name="T12" fmla="*/ 27 w 27"/>
                <a:gd name="T13" fmla="*/ 1 h 8"/>
                <a:gd name="T14" fmla="*/ 25 w 27"/>
                <a:gd name="T15" fmla="*/ 0 h 8"/>
                <a:gd name="T16" fmla="*/ 7 w 2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
                  <a:moveTo>
                    <a:pt x="7" y="5"/>
                  </a:moveTo>
                  <a:cubicBezTo>
                    <a:pt x="6" y="5"/>
                    <a:pt x="6" y="6"/>
                    <a:pt x="5" y="6"/>
                  </a:cubicBezTo>
                  <a:cubicBezTo>
                    <a:pt x="4" y="7"/>
                    <a:pt x="2" y="8"/>
                    <a:pt x="0" y="8"/>
                  </a:cubicBezTo>
                  <a:cubicBezTo>
                    <a:pt x="9" y="7"/>
                    <a:pt x="9" y="7"/>
                    <a:pt x="9" y="7"/>
                  </a:cubicBezTo>
                  <a:cubicBezTo>
                    <a:pt x="9" y="7"/>
                    <a:pt x="9" y="7"/>
                    <a:pt x="10" y="7"/>
                  </a:cubicBezTo>
                  <a:cubicBezTo>
                    <a:pt x="11" y="6"/>
                    <a:pt x="12" y="6"/>
                    <a:pt x="13" y="5"/>
                  </a:cubicBezTo>
                  <a:cubicBezTo>
                    <a:pt x="18" y="3"/>
                    <a:pt x="23" y="1"/>
                    <a:pt x="27" y="1"/>
                  </a:cubicBezTo>
                  <a:cubicBezTo>
                    <a:pt x="26" y="0"/>
                    <a:pt x="26" y="0"/>
                    <a:pt x="25" y="0"/>
                  </a:cubicBezTo>
                  <a:cubicBezTo>
                    <a:pt x="21" y="0"/>
                    <a:pt x="13" y="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9" name="Freeform 17"/>
            <p:cNvSpPr>
              <a:spLocks noEditPoints="1"/>
            </p:cNvSpPr>
            <p:nvPr/>
          </p:nvSpPr>
          <p:spPr bwMode="auto">
            <a:xfrm>
              <a:off x="4198397" y="2578100"/>
              <a:ext cx="929517" cy="1444625"/>
            </a:xfrm>
            <a:custGeom>
              <a:avLst/>
              <a:gdLst>
                <a:gd name="T0" fmla="*/ 0 w 203"/>
                <a:gd name="T1" fmla="*/ 95 h 316"/>
                <a:gd name="T2" fmla="*/ 83 w 203"/>
                <a:gd name="T3" fmla="*/ 316 h 316"/>
                <a:gd name="T4" fmla="*/ 180 w 203"/>
                <a:gd name="T5" fmla="*/ 170 h 316"/>
                <a:gd name="T6" fmla="*/ 102 w 203"/>
                <a:gd name="T7" fmla="*/ 0 h 316"/>
                <a:gd name="T8" fmla="*/ 107 w 203"/>
                <a:gd name="T9" fmla="*/ 46 h 316"/>
                <a:gd name="T10" fmla="*/ 132 w 203"/>
                <a:gd name="T11" fmla="*/ 72 h 316"/>
                <a:gd name="T12" fmla="*/ 107 w 203"/>
                <a:gd name="T13" fmla="*/ 98 h 316"/>
                <a:gd name="T14" fmla="*/ 81 w 203"/>
                <a:gd name="T15" fmla="*/ 72 h 316"/>
                <a:gd name="T16" fmla="*/ 102 w 203"/>
                <a:gd name="T17" fmla="*/ 277 h 316"/>
                <a:gd name="T18" fmla="*/ 123 w 203"/>
                <a:gd name="T19" fmla="*/ 222 h 316"/>
                <a:gd name="T20" fmla="*/ 169 w 203"/>
                <a:gd name="T21" fmla="*/ 110 h 316"/>
                <a:gd name="T22" fmla="*/ 140 w 203"/>
                <a:gd name="T23" fmla="*/ 123 h 316"/>
                <a:gd name="T24" fmla="*/ 135 w 203"/>
                <a:gd name="T25" fmla="*/ 126 h 316"/>
                <a:gd name="T26" fmla="*/ 115 w 203"/>
                <a:gd name="T27" fmla="*/ 132 h 316"/>
                <a:gd name="T28" fmla="*/ 98 w 203"/>
                <a:gd name="T29" fmla="*/ 135 h 316"/>
                <a:gd name="T30" fmla="*/ 76 w 203"/>
                <a:gd name="T31" fmla="*/ 135 h 316"/>
                <a:gd name="T32" fmla="*/ 56 w 203"/>
                <a:gd name="T33" fmla="*/ 143 h 316"/>
                <a:gd name="T34" fmla="*/ 49 w 203"/>
                <a:gd name="T35" fmla="*/ 146 h 316"/>
                <a:gd name="T36" fmla="*/ 63 w 203"/>
                <a:gd name="T37" fmla="*/ 132 h 316"/>
                <a:gd name="T38" fmla="*/ 87 w 203"/>
                <a:gd name="T39" fmla="*/ 132 h 316"/>
                <a:gd name="T40" fmla="*/ 108 w 203"/>
                <a:gd name="T41" fmla="*/ 131 h 316"/>
                <a:gd name="T42" fmla="*/ 116 w 203"/>
                <a:gd name="T43" fmla="*/ 128 h 316"/>
                <a:gd name="T44" fmla="*/ 136 w 203"/>
                <a:gd name="T45" fmla="*/ 121 h 316"/>
                <a:gd name="T46" fmla="*/ 162 w 203"/>
                <a:gd name="T47" fmla="*/ 109 h 316"/>
                <a:gd name="T48" fmla="*/ 163 w 203"/>
                <a:gd name="T49" fmla="*/ 105 h 316"/>
                <a:gd name="T50" fmla="*/ 161 w 203"/>
                <a:gd name="T51" fmla="*/ 105 h 316"/>
                <a:gd name="T52" fmla="*/ 158 w 203"/>
                <a:gd name="T53" fmla="*/ 105 h 316"/>
                <a:gd name="T54" fmla="*/ 141 w 203"/>
                <a:gd name="T55" fmla="*/ 111 h 316"/>
                <a:gd name="T56" fmla="*/ 140 w 203"/>
                <a:gd name="T57" fmla="*/ 111 h 316"/>
                <a:gd name="T58" fmla="*/ 131 w 203"/>
                <a:gd name="T59" fmla="*/ 114 h 316"/>
                <a:gd name="T60" fmla="*/ 115 w 203"/>
                <a:gd name="T61" fmla="*/ 124 h 316"/>
                <a:gd name="T62" fmla="*/ 112 w 203"/>
                <a:gd name="T63" fmla="*/ 126 h 316"/>
                <a:gd name="T64" fmla="*/ 108 w 203"/>
                <a:gd name="T65" fmla="*/ 127 h 316"/>
                <a:gd name="T66" fmla="*/ 87 w 203"/>
                <a:gd name="T67" fmla="*/ 129 h 316"/>
                <a:gd name="T68" fmla="*/ 93 w 203"/>
                <a:gd name="T69" fmla="*/ 125 h 316"/>
                <a:gd name="T70" fmla="*/ 108 w 203"/>
                <a:gd name="T71" fmla="*/ 124 h 316"/>
                <a:gd name="T72" fmla="*/ 110 w 203"/>
                <a:gd name="T73" fmla="*/ 123 h 316"/>
                <a:gd name="T74" fmla="*/ 114 w 203"/>
                <a:gd name="T75" fmla="*/ 121 h 316"/>
                <a:gd name="T76" fmla="*/ 118 w 203"/>
                <a:gd name="T77" fmla="*/ 119 h 316"/>
                <a:gd name="T78" fmla="*/ 127 w 203"/>
                <a:gd name="T79" fmla="*/ 115 h 316"/>
                <a:gd name="T80" fmla="*/ 127 w 203"/>
                <a:gd name="T81" fmla="*/ 114 h 316"/>
                <a:gd name="T82" fmla="*/ 124 w 203"/>
                <a:gd name="T83" fmla="*/ 111 h 316"/>
                <a:gd name="T84" fmla="*/ 115 w 203"/>
                <a:gd name="T85" fmla="*/ 111 h 316"/>
                <a:gd name="T86" fmla="*/ 108 w 203"/>
                <a:gd name="T87" fmla="*/ 114 h 316"/>
                <a:gd name="T88" fmla="*/ 108 w 203"/>
                <a:gd name="T89" fmla="*/ 114 h 316"/>
                <a:gd name="T90" fmla="*/ 73 w 203"/>
                <a:gd name="T91" fmla="*/ 105 h 316"/>
                <a:gd name="T92" fmla="*/ 51 w 203"/>
                <a:gd name="T93" fmla="*/ 110 h 316"/>
                <a:gd name="T94" fmla="*/ 38 w 203"/>
                <a:gd name="T95" fmla="*/ 119 h 316"/>
                <a:gd name="T96" fmla="*/ 33 w 203"/>
                <a:gd name="T97" fmla="*/ 118 h 316"/>
                <a:gd name="T98" fmla="*/ 45 w 203"/>
                <a:gd name="T99" fmla="*/ 109 h 316"/>
                <a:gd name="T100" fmla="*/ 51 w 203"/>
                <a:gd name="T101" fmla="*/ 105 h 316"/>
                <a:gd name="T102" fmla="*/ 92 w 203"/>
                <a:gd name="T103" fmla="*/ 107 h 316"/>
                <a:gd name="T104" fmla="*/ 108 w 203"/>
                <a:gd name="T105" fmla="*/ 110 h 316"/>
                <a:gd name="T106" fmla="*/ 124 w 203"/>
                <a:gd name="T107" fmla="*/ 107 h 316"/>
                <a:gd name="T108" fmla="*/ 132 w 203"/>
                <a:gd name="T109" fmla="*/ 104 h 316"/>
                <a:gd name="T110" fmla="*/ 160 w 203"/>
                <a:gd name="T111" fmla="*/ 101 h 316"/>
                <a:gd name="T112" fmla="*/ 163 w 203"/>
                <a:gd name="T113" fmla="*/ 101 h 316"/>
                <a:gd name="T114" fmla="*/ 170 w 203"/>
                <a:gd name="T115" fmla="*/ 108 h 316"/>
                <a:gd name="T116" fmla="*/ 169 w 203"/>
                <a:gd name="T117" fmla="*/ 11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89" y="54"/>
                  </a:moveTo>
                  <a:cubicBezTo>
                    <a:pt x="93" y="49"/>
                    <a:pt x="100" y="46"/>
                    <a:pt x="107" y="46"/>
                  </a:cubicBezTo>
                  <a:cubicBezTo>
                    <a:pt x="114" y="46"/>
                    <a:pt x="120" y="49"/>
                    <a:pt x="125" y="54"/>
                  </a:cubicBezTo>
                  <a:cubicBezTo>
                    <a:pt x="129" y="59"/>
                    <a:pt x="132" y="65"/>
                    <a:pt x="132" y="72"/>
                  </a:cubicBezTo>
                  <a:cubicBezTo>
                    <a:pt x="132" y="79"/>
                    <a:pt x="129" y="85"/>
                    <a:pt x="125" y="90"/>
                  </a:cubicBezTo>
                  <a:cubicBezTo>
                    <a:pt x="120" y="95"/>
                    <a:pt x="114" y="98"/>
                    <a:pt x="107" y="98"/>
                  </a:cubicBezTo>
                  <a:cubicBezTo>
                    <a:pt x="100" y="98"/>
                    <a:pt x="93" y="95"/>
                    <a:pt x="89" y="90"/>
                  </a:cubicBezTo>
                  <a:cubicBezTo>
                    <a:pt x="84" y="85"/>
                    <a:pt x="81" y="79"/>
                    <a:pt x="81" y="72"/>
                  </a:cubicBezTo>
                  <a:cubicBezTo>
                    <a:pt x="81" y="65"/>
                    <a:pt x="84" y="59"/>
                    <a:pt x="89" y="54"/>
                  </a:cubicBezTo>
                  <a:close/>
                  <a:moveTo>
                    <a:pt x="102" y="277"/>
                  </a:moveTo>
                  <a:cubicBezTo>
                    <a:pt x="80" y="222"/>
                    <a:pt x="80" y="222"/>
                    <a:pt x="80" y="222"/>
                  </a:cubicBezTo>
                  <a:cubicBezTo>
                    <a:pt x="123" y="222"/>
                    <a:pt x="123" y="222"/>
                    <a:pt x="123" y="222"/>
                  </a:cubicBezTo>
                  <a:lnTo>
                    <a:pt x="102" y="277"/>
                  </a:lnTo>
                  <a:close/>
                  <a:moveTo>
                    <a:pt x="169" y="110"/>
                  </a:moveTo>
                  <a:cubicBezTo>
                    <a:pt x="168" y="110"/>
                    <a:pt x="166" y="112"/>
                    <a:pt x="162" y="113"/>
                  </a:cubicBezTo>
                  <a:cubicBezTo>
                    <a:pt x="154" y="117"/>
                    <a:pt x="142" y="123"/>
                    <a:pt x="140" y="123"/>
                  </a:cubicBezTo>
                  <a:cubicBezTo>
                    <a:pt x="140" y="124"/>
                    <a:pt x="139" y="124"/>
                    <a:pt x="138" y="125"/>
                  </a:cubicBezTo>
                  <a:cubicBezTo>
                    <a:pt x="137" y="125"/>
                    <a:pt x="136" y="126"/>
                    <a:pt x="135" y="126"/>
                  </a:cubicBezTo>
                  <a:cubicBezTo>
                    <a:pt x="133" y="126"/>
                    <a:pt x="118" y="131"/>
                    <a:pt x="117" y="131"/>
                  </a:cubicBezTo>
                  <a:cubicBezTo>
                    <a:pt x="116" y="131"/>
                    <a:pt x="115" y="132"/>
                    <a:pt x="115" y="132"/>
                  </a:cubicBezTo>
                  <a:cubicBezTo>
                    <a:pt x="112" y="133"/>
                    <a:pt x="109" y="135"/>
                    <a:pt x="107" y="135"/>
                  </a:cubicBezTo>
                  <a:cubicBezTo>
                    <a:pt x="105" y="134"/>
                    <a:pt x="102" y="135"/>
                    <a:pt x="98" y="135"/>
                  </a:cubicBezTo>
                  <a:cubicBezTo>
                    <a:pt x="95" y="135"/>
                    <a:pt x="91" y="135"/>
                    <a:pt x="87" y="136"/>
                  </a:cubicBezTo>
                  <a:cubicBezTo>
                    <a:pt x="83" y="136"/>
                    <a:pt x="79" y="135"/>
                    <a:pt x="76" y="135"/>
                  </a:cubicBezTo>
                  <a:cubicBezTo>
                    <a:pt x="71" y="135"/>
                    <a:pt x="68" y="135"/>
                    <a:pt x="64" y="135"/>
                  </a:cubicBezTo>
                  <a:cubicBezTo>
                    <a:pt x="63" y="136"/>
                    <a:pt x="60" y="139"/>
                    <a:pt x="56" y="143"/>
                  </a:cubicBezTo>
                  <a:cubicBezTo>
                    <a:pt x="55" y="145"/>
                    <a:pt x="53" y="147"/>
                    <a:pt x="51" y="149"/>
                  </a:cubicBezTo>
                  <a:cubicBezTo>
                    <a:pt x="51" y="148"/>
                    <a:pt x="50" y="147"/>
                    <a:pt x="49" y="146"/>
                  </a:cubicBezTo>
                  <a:cubicBezTo>
                    <a:pt x="51" y="144"/>
                    <a:pt x="53" y="142"/>
                    <a:pt x="54" y="139"/>
                  </a:cubicBezTo>
                  <a:cubicBezTo>
                    <a:pt x="58" y="136"/>
                    <a:pt x="61" y="133"/>
                    <a:pt x="63" y="132"/>
                  </a:cubicBezTo>
                  <a:cubicBezTo>
                    <a:pt x="67" y="131"/>
                    <a:pt x="71" y="131"/>
                    <a:pt x="76" y="132"/>
                  </a:cubicBezTo>
                  <a:cubicBezTo>
                    <a:pt x="79" y="132"/>
                    <a:pt x="83" y="132"/>
                    <a:pt x="87" y="132"/>
                  </a:cubicBezTo>
                  <a:cubicBezTo>
                    <a:pt x="91" y="132"/>
                    <a:pt x="94" y="131"/>
                    <a:pt x="97" y="131"/>
                  </a:cubicBezTo>
                  <a:cubicBezTo>
                    <a:pt x="102" y="131"/>
                    <a:pt x="106" y="131"/>
                    <a:pt x="108" y="131"/>
                  </a:cubicBezTo>
                  <a:cubicBezTo>
                    <a:pt x="109" y="131"/>
                    <a:pt x="111" y="130"/>
                    <a:pt x="113" y="129"/>
                  </a:cubicBezTo>
                  <a:cubicBezTo>
                    <a:pt x="114" y="128"/>
                    <a:pt x="115" y="128"/>
                    <a:pt x="116" y="128"/>
                  </a:cubicBezTo>
                  <a:cubicBezTo>
                    <a:pt x="117" y="127"/>
                    <a:pt x="132" y="123"/>
                    <a:pt x="134" y="122"/>
                  </a:cubicBezTo>
                  <a:cubicBezTo>
                    <a:pt x="134" y="122"/>
                    <a:pt x="135" y="122"/>
                    <a:pt x="136" y="121"/>
                  </a:cubicBezTo>
                  <a:cubicBezTo>
                    <a:pt x="137" y="121"/>
                    <a:pt x="138" y="120"/>
                    <a:pt x="139" y="120"/>
                  </a:cubicBezTo>
                  <a:cubicBezTo>
                    <a:pt x="140" y="119"/>
                    <a:pt x="153" y="114"/>
                    <a:pt x="162" y="109"/>
                  </a:cubicBezTo>
                  <a:cubicBezTo>
                    <a:pt x="164" y="109"/>
                    <a:pt x="165" y="108"/>
                    <a:pt x="166" y="108"/>
                  </a:cubicBezTo>
                  <a:cubicBezTo>
                    <a:pt x="166" y="106"/>
                    <a:pt x="165" y="105"/>
                    <a:pt x="163" y="105"/>
                  </a:cubicBezTo>
                  <a:cubicBezTo>
                    <a:pt x="163" y="105"/>
                    <a:pt x="163" y="105"/>
                    <a:pt x="163" y="105"/>
                  </a:cubicBezTo>
                  <a:cubicBezTo>
                    <a:pt x="162" y="105"/>
                    <a:pt x="162" y="105"/>
                    <a:pt x="161" y="105"/>
                  </a:cubicBezTo>
                  <a:cubicBezTo>
                    <a:pt x="161" y="105"/>
                    <a:pt x="160" y="105"/>
                    <a:pt x="160" y="105"/>
                  </a:cubicBezTo>
                  <a:cubicBezTo>
                    <a:pt x="159" y="105"/>
                    <a:pt x="158" y="105"/>
                    <a:pt x="158" y="105"/>
                  </a:cubicBezTo>
                  <a:cubicBezTo>
                    <a:pt x="156" y="105"/>
                    <a:pt x="154" y="106"/>
                    <a:pt x="151" y="106"/>
                  </a:cubicBezTo>
                  <a:cubicBezTo>
                    <a:pt x="148" y="108"/>
                    <a:pt x="144" y="109"/>
                    <a:pt x="141" y="111"/>
                  </a:cubicBezTo>
                  <a:cubicBezTo>
                    <a:pt x="140" y="111"/>
                    <a:pt x="140" y="111"/>
                    <a:pt x="140" y="111"/>
                  </a:cubicBezTo>
                  <a:cubicBezTo>
                    <a:pt x="140" y="111"/>
                    <a:pt x="140" y="111"/>
                    <a:pt x="140" y="111"/>
                  </a:cubicBezTo>
                  <a:cubicBezTo>
                    <a:pt x="136" y="112"/>
                    <a:pt x="133" y="113"/>
                    <a:pt x="131" y="114"/>
                  </a:cubicBezTo>
                  <a:cubicBezTo>
                    <a:pt x="131" y="114"/>
                    <a:pt x="131" y="114"/>
                    <a:pt x="131" y="114"/>
                  </a:cubicBezTo>
                  <a:cubicBezTo>
                    <a:pt x="131" y="119"/>
                    <a:pt x="129" y="120"/>
                    <a:pt x="119" y="123"/>
                  </a:cubicBezTo>
                  <a:cubicBezTo>
                    <a:pt x="118" y="123"/>
                    <a:pt x="116" y="124"/>
                    <a:pt x="115" y="124"/>
                  </a:cubicBezTo>
                  <a:cubicBezTo>
                    <a:pt x="115" y="125"/>
                    <a:pt x="114" y="125"/>
                    <a:pt x="113" y="125"/>
                  </a:cubicBezTo>
                  <a:cubicBezTo>
                    <a:pt x="113" y="125"/>
                    <a:pt x="112" y="126"/>
                    <a:pt x="112" y="126"/>
                  </a:cubicBezTo>
                  <a:cubicBezTo>
                    <a:pt x="111" y="127"/>
                    <a:pt x="110" y="127"/>
                    <a:pt x="109" y="127"/>
                  </a:cubicBezTo>
                  <a:cubicBezTo>
                    <a:pt x="108" y="127"/>
                    <a:pt x="108" y="127"/>
                    <a:pt x="108" y="127"/>
                  </a:cubicBezTo>
                  <a:cubicBezTo>
                    <a:pt x="101" y="127"/>
                    <a:pt x="97" y="128"/>
                    <a:pt x="96" y="128"/>
                  </a:cubicBezTo>
                  <a:cubicBezTo>
                    <a:pt x="92" y="129"/>
                    <a:pt x="87" y="129"/>
                    <a:pt x="87" y="129"/>
                  </a:cubicBezTo>
                  <a:cubicBezTo>
                    <a:pt x="87" y="126"/>
                    <a:pt x="87" y="126"/>
                    <a:pt x="87" y="126"/>
                  </a:cubicBezTo>
                  <a:cubicBezTo>
                    <a:pt x="87" y="126"/>
                    <a:pt x="91" y="126"/>
                    <a:pt x="93" y="125"/>
                  </a:cubicBezTo>
                  <a:cubicBezTo>
                    <a:pt x="94" y="125"/>
                    <a:pt x="94" y="125"/>
                    <a:pt x="94" y="125"/>
                  </a:cubicBezTo>
                  <a:cubicBezTo>
                    <a:pt x="97" y="124"/>
                    <a:pt x="103" y="124"/>
                    <a:pt x="108" y="124"/>
                  </a:cubicBezTo>
                  <a:cubicBezTo>
                    <a:pt x="108" y="124"/>
                    <a:pt x="108" y="124"/>
                    <a:pt x="108" y="124"/>
                  </a:cubicBezTo>
                  <a:cubicBezTo>
                    <a:pt x="109" y="124"/>
                    <a:pt x="110" y="123"/>
                    <a:pt x="110" y="123"/>
                  </a:cubicBezTo>
                  <a:cubicBezTo>
                    <a:pt x="111" y="123"/>
                    <a:pt x="111" y="122"/>
                    <a:pt x="112" y="122"/>
                  </a:cubicBezTo>
                  <a:cubicBezTo>
                    <a:pt x="113" y="122"/>
                    <a:pt x="113" y="121"/>
                    <a:pt x="114" y="121"/>
                  </a:cubicBezTo>
                  <a:cubicBezTo>
                    <a:pt x="115" y="121"/>
                    <a:pt x="116" y="120"/>
                    <a:pt x="118" y="119"/>
                  </a:cubicBezTo>
                  <a:cubicBezTo>
                    <a:pt x="118" y="119"/>
                    <a:pt x="118" y="119"/>
                    <a:pt x="118" y="119"/>
                  </a:cubicBezTo>
                  <a:cubicBezTo>
                    <a:pt x="118" y="119"/>
                    <a:pt x="118" y="119"/>
                    <a:pt x="118" y="119"/>
                  </a:cubicBezTo>
                  <a:cubicBezTo>
                    <a:pt x="127" y="117"/>
                    <a:pt x="127" y="116"/>
                    <a:pt x="127" y="115"/>
                  </a:cubicBezTo>
                  <a:cubicBezTo>
                    <a:pt x="127" y="114"/>
                    <a:pt x="127" y="114"/>
                    <a:pt x="127" y="114"/>
                  </a:cubicBezTo>
                  <a:cubicBezTo>
                    <a:pt x="127" y="114"/>
                    <a:pt x="127" y="114"/>
                    <a:pt x="127" y="114"/>
                  </a:cubicBezTo>
                  <a:cubicBezTo>
                    <a:pt x="127" y="113"/>
                    <a:pt x="127" y="113"/>
                    <a:pt x="126" y="113"/>
                  </a:cubicBezTo>
                  <a:cubicBezTo>
                    <a:pt x="126" y="112"/>
                    <a:pt x="125" y="111"/>
                    <a:pt x="124" y="111"/>
                  </a:cubicBezTo>
                  <a:cubicBezTo>
                    <a:pt x="123" y="111"/>
                    <a:pt x="122" y="110"/>
                    <a:pt x="122" y="110"/>
                  </a:cubicBezTo>
                  <a:cubicBezTo>
                    <a:pt x="120" y="110"/>
                    <a:pt x="118" y="111"/>
                    <a:pt x="115" y="111"/>
                  </a:cubicBezTo>
                  <a:cubicBezTo>
                    <a:pt x="113" y="112"/>
                    <a:pt x="111" y="113"/>
                    <a:pt x="110" y="113"/>
                  </a:cubicBezTo>
                  <a:cubicBezTo>
                    <a:pt x="108" y="114"/>
                    <a:pt x="108" y="114"/>
                    <a:pt x="108" y="114"/>
                  </a:cubicBezTo>
                  <a:cubicBezTo>
                    <a:pt x="108" y="114"/>
                    <a:pt x="108" y="114"/>
                    <a:pt x="108" y="114"/>
                  </a:cubicBezTo>
                  <a:cubicBezTo>
                    <a:pt x="108" y="114"/>
                    <a:pt x="108" y="114"/>
                    <a:pt x="108" y="114"/>
                  </a:cubicBezTo>
                  <a:cubicBezTo>
                    <a:pt x="100" y="115"/>
                    <a:pt x="94" y="112"/>
                    <a:pt x="90" y="110"/>
                  </a:cubicBezTo>
                  <a:cubicBezTo>
                    <a:pt x="87" y="108"/>
                    <a:pt x="78" y="105"/>
                    <a:pt x="73" y="105"/>
                  </a:cubicBezTo>
                  <a:cubicBezTo>
                    <a:pt x="67" y="105"/>
                    <a:pt x="55" y="107"/>
                    <a:pt x="53" y="108"/>
                  </a:cubicBezTo>
                  <a:cubicBezTo>
                    <a:pt x="52" y="109"/>
                    <a:pt x="52" y="109"/>
                    <a:pt x="51" y="110"/>
                  </a:cubicBezTo>
                  <a:cubicBezTo>
                    <a:pt x="49" y="111"/>
                    <a:pt x="48" y="112"/>
                    <a:pt x="45" y="113"/>
                  </a:cubicBezTo>
                  <a:cubicBezTo>
                    <a:pt x="43" y="115"/>
                    <a:pt x="41" y="116"/>
                    <a:pt x="38" y="119"/>
                  </a:cubicBezTo>
                  <a:cubicBezTo>
                    <a:pt x="37" y="119"/>
                    <a:pt x="36" y="121"/>
                    <a:pt x="35" y="122"/>
                  </a:cubicBezTo>
                  <a:cubicBezTo>
                    <a:pt x="34" y="121"/>
                    <a:pt x="34" y="119"/>
                    <a:pt x="33" y="118"/>
                  </a:cubicBezTo>
                  <a:cubicBezTo>
                    <a:pt x="34" y="117"/>
                    <a:pt x="35" y="116"/>
                    <a:pt x="36" y="116"/>
                  </a:cubicBezTo>
                  <a:cubicBezTo>
                    <a:pt x="39" y="113"/>
                    <a:pt x="42" y="111"/>
                    <a:pt x="45" y="109"/>
                  </a:cubicBezTo>
                  <a:cubicBezTo>
                    <a:pt x="46" y="108"/>
                    <a:pt x="48" y="107"/>
                    <a:pt x="49" y="107"/>
                  </a:cubicBezTo>
                  <a:cubicBezTo>
                    <a:pt x="50" y="106"/>
                    <a:pt x="50" y="106"/>
                    <a:pt x="51" y="105"/>
                  </a:cubicBezTo>
                  <a:cubicBezTo>
                    <a:pt x="54" y="103"/>
                    <a:pt x="67" y="101"/>
                    <a:pt x="73" y="101"/>
                  </a:cubicBezTo>
                  <a:cubicBezTo>
                    <a:pt x="78" y="101"/>
                    <a:pt x="88" y="104"/>
                    <a:pt x="92" y="107"/>
                  </a:cubicBezTo>
                  <a:cubicBezTo>
                    <a:pt x="96" y="109"/>
                    <a:pt x="101" y="111"/>
                    <a:pt x="107" y="110"/>
                  </a:cubicBezTo>
                  <a:cubicBezTo>
                    <a:pt x="108" y="110"/>
                    <a:pt x="108" y="110"/>
                    <a:pt x="108" y="110"/>
                  </a:cubicBezTo>
                  <a:cubicBezTo>
                    <a:pt x="113" y="108"/>
                    <a:pt x="118" y="107"/>
                    <a:pt x="122" y="107"/>
                  </a:cubicBezTo>
                  <a:cubicBezTo>
                    <a:pt x="122" y="107"/>
                    <a:pt x="123" y="107"/>
                    <a:pt x="124" y="107"/>
                  </a:cubicBezTo>
                  <a:cubicBezTo>
                    <a:pt x="125" y="107"/>
                    <a:pt x="127" y="106"/>
                    <a:pt x="128" y="106"/>
                  </a:cubicBezTo>
                  <a:cubicBezTo>
                    <a:pt x="130" y="105"/>
                    <a:pt x="131" y="104"/>
                    <a:pt x="132" y="104"/>
                  </a:cubicBezTo>
                  <a:cubicBezTo>
                    <a:pt x="137" y="102"/>
                    <a:pt x="148" y="97"/>
                    <a:pt x="154" y="97"/>
                  </a:cubicBezTo>
                  <a:cubicBezTo>
                    <a:pt x="157" y="97"/>
                    <a:pt x="159" y="99"/>
                    <a:pt x="160" y="101"/>
                  </a:cubicBezTo>
                  <a:cubicBezTo>
                    <a:pt x="161" y="101"/>
                    <a:pt x="162" y="101"/>
                    <a:pt x="163" y="101"/>
                  </a:cubicBezTo>
                  <a:cubicBezTo>
                    <a:pt x="163" y="101"/>
                    <a:pt x="163" y="101"/>
                    <a:pt x="163" y="101"/>
                  </a:cubicBezTo>
                  <a:cubicBezTo>
                    <a:pt x="164" y="101"/>
                    <a:pt x="165" y="101"/>
                    <a:pt x="166" y="102"/>
                  </a:cubicBezTo>
                  <a:cubicBezTo>
                    <a:pt x="168" y="103"/>
                    <a:pt x="170" y="106"/>
                    <a:pt x="170" y="108"/>
                  </a:cubicBezTo>
                  <a:cubicBezTo>
                    <a:pt x="170" y="110"/>
                    <a:pt x="170" y="110"/>
                    <a:pt x="170" y="110"/>
                  </a:cubicBezTo>
                  <a:lnTo>
                    <a:pt x="16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60" name="Group 259"/>
          <p:cNvGrpSpPr/>
          <p:nvPr/>
        </p:nvGrpSpPr>
        <p:grpSpPr>
          <a:xfrm>
            <a:off x="4363758" y="5988572"/>
            <a:ext cx="287382" cy="446479"/>
            <a:chOff x="6961775" y="2578100"/>
            <a:chExt cx="929517" cy="1444625"/>
          </a:xfrm>
          <a:solidFill>
            <a:schemeClr val="accent3"/>
          </a:solidFill>
        </p:grpSpPr>
        <p:sp>
          <p:nvSpPr>
            <p:cNvPr id="261" name="Rectangle 24"/>
            <p:cNvSpPr>
              <a:spLocks noChangeArrowheads="1"/>
            </p:cNvSpPr>
            <p:nvPr/>
          </p:nvSpPr>
          <p:spPr bwMode="auto">
            <a:xfrm>
              <a:off x="7254186" y="2876320"/>
              <a:ext cx="40666" cy="348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2" name="Oval 25"/>
            <p:cNvSpPr>
              <a:spLocks noChangeArrowheads="1"/>
            </p:cNvSpPr>
            <p:nvPr/>
          </p:nvSpPr>
          <p:spPr bwMode="auto">
            <a:xfrm>
              <a:off x="7387804" y="3004129"/>
              <a:ext cx="77460" cy="1549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3" name="Rectangle 26"/>
            <p:cNvSpPr>
              <a:spLocks noChangeArrowheads="1"/>
            </p:cNvSpPr>
            <p:nvPr/>
          </p:nvSpPr>
          <p:spPr bwMode="auto">
            <a:xfrm>
              <a:off x="7560152" y="2876320"/>
              <a:ext cx="36793" cy="348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4" name="Freeform 27"/>
            <p:cNvSpPr>
              <a:spLocks noEditPoints="1"/>
            </p:cNvSpPr>
            <p:nvPr/>
          </p:nvSpPr>
          <p:spPr bwMode="auto">
            <a:xfrm>
              <a:off x="6961775" y="2578100"/>
              <a:ext cx="929517" cy="1444625"/>
            </a:xfrm>
            <a:custGeom>
              <a:avLst/>
              <a:gdLst>
                <a:gd name="T0" fmla="*/ 102 w 203"/>
                <a:gd name="T1" fmla="*/ 0 h 316"/>
                <a:gd name="T2" fmla="*/ 0 w 203"/>
                <a:gd name="T3" fmla="*/ 95 h 316"/>
                <a:gd name="T4" fmla="*/ 21 w 203"/>
                <a:gd name="T5" fmla="*/ 163 h 316"/>
                <a:gd name="T6" fmla="*/ 83 w 203"/>
                <a:gd name="T7" fmla="*/ 316 h 316"/>
                <a:gd name="T8" fmla="*/ 120 w 203"/>
                <a:gd name="T9" fmla="*/ 316 h 316"/>
                <a:gd name="T10" fmla="*/ 180 w 203"/>
                <a:gd name="T11" fmla="*/ 170 h 316"/>
                <a:gd name="T12" fmla="*/ 203 w 203"/>
                <a:gd name="T13" fmla="*/ 95 h 316"/>
                <a:gd name="T14" fmla="*/ 102 w 203"/>
                <a:gd name="T15" fmla="*/ 0 h 316"/>
                <a:gd name="T16" fmla="*/ 102 w 203"/>
                <a:gd name="T17" fmla="*/ 277 h 316"/>
                <a:gd name="T18" fmla="*/ 80 w 203"/>
                <a:gd name="T19" fmla="*/ 222 h 316"/>
                <a:gd name="T20" fmla="*/ 123 w 203"/>
                <a:gd name="T21" fmla="*/ 222 h 316"/>
                <a:gd name="T22" fmla="*/ 102 w 203"/>
                <a:gd name="T23" fmla="*/ 277 h 316"/>
                <a:gd name="T24" fmla="*/ 156 w 203"/>
                <a:gd name="T25" fmla="*/ 139 h 316"/>
                <a:gd name="T26" fmla="*/ 147 w 203"/>
                <a:gd name="T27" fmla="*/ 147 h 316"/>
                <a:gd name="T28" fmla="*/ 56 w 203"/>
                <a:gd name="T29" fmla="*/ 147 h 316"/>
                <a:gd name="T30" fmla="*/ 48 w 203"/>
                <a:gd name="T31" fmla="*/ 139 h 316"/>
                <a:gd name="T32" fmla="*/ 48 w 203"/>
                <a:gd name="T33" fmla="*/ 65 h 316"/>
                <a:gd name="T34" fmla="*/ 56 w 203"/>
                <a:gd name="T35" fmla="*/ 56 h 316"/>
                <a:gd name="T36" fmla="*/ 64 w 203"/>
                <a:gd name="T37" fmla="*/ 56 h 316"/>
                <a:gd name="T38" fmla="*/ 64 w 203"/>
                <a:gd name="T39" fmla="*/ 52 h 316"/>
                <a:gd name="T40" fmla="*/ 69 w 203"/>
                <a:gd name="T41" fmla="*/ 48 h 316"/>
                <a:gd name="T42" fmla="*/ 73 w 203"/>
                <a:gd name="T43" fmla="*/ 52 h 316"/>
                <a:gd name="T44" fmla="*/ 73 w 203"/>
                <a:gd name="T45" fmla="*/ 56 h 316"/>
                <a:gd name="T46" fmla="*/ 131 w 203"/>
                <a:gd name="T47" fmla="*/ 56 h 316"/>
                <a:gd name="T48" fmla="*/ 131 w 203"/>
                <a:gd name="T49" fmla="*/ 52 h 316"/>
                <a:gd name="T50" fmla="*/ 135 w 203"/>
                <a:gd name="T51" fmla="*/ 48 h 316"/>
                <a:gd name="T52" fmla="*/ 139 w 203"/>
                <a:gd name="T53" fmla="*/ 52 h 316"/>
                <a:gd name="T54" fmla="*/ 139 w 203"/>
                <a:gd name="T55" fmla="*/ 56 h 316"/>
                <a:gd name="T56" fmla="*/ 147 w 203"/>
                <a:gd name="T57" fmla="*/ 56 h 316"/>
                <a:gd name="T58" fmla="*/ 156 w 203"/>
                <a:gd name="T59" fmla="*/ 65 h 316"/>
                <a:gd name="T60" fmla="*/ 156 w 203"/>
                <a:gd name="T61"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20" y="316"/>
                    <a:pt x="120" y="316"/>
                    <a:pt x="120" y="316"/>
                  </a:cubicBezTo>
                  <a:cubicBezTo>
                    <a:pt x="180" y="170"/>
                    <a:pt x="180" y="170"/>
                    <a:pt x="180" y="170"/>
                  </a:cubicBezTo>
                  <a:cubicBezTo>
                    <a:pt x="193" y="139"/>
                    <a:pt x="203" y="112"/>
                    <a:pt x="203" y="95"/>
                  </a:cubicBezTo>
                  <a:cubicBezTo>
                    <a:pt x="203" y="42"/>
                    <a:pt x="155" y="0"/>
                    <a:pt x="102" y="0"/>
                  </a:cubicBezTo>
                  <a:close/>
                  <a:moveTo>
                    <a:pt x="102" y="277"/>
                  </a:moveTo>
                  <a:cubicBezTo>
                    <a:pt x="80" y="222"/>
                    <a:pt x="80" y="222"/>
                    <a:pt x="80" y="222"/>
                  </a:cubicBezTo>
                  <a:cubicBezTo>
                    <a:pt x="123" y="222"/>
                    <a:pt x="123" y="222"/>
                    <a:pt x="123" y="222"/>
                  </a:cubicBezTo>
                  <a:lnTo>
                    <a:pt x="102" y="277"/>
                  </a:lnTo>
                  <a:close/>
                  <a:moveTo>
                    <a:pt x="156" y="139"/>
                  </a:moveTo>
                  <a:cubicBezTo>
                    <a:pt x="156" y="144"/>
                    <a:pt x="152" y="147"/>
                    <a:pt x="147" y="147"/>
                  </a:cubicBezTo>
                  <a:cubicBezTo>
                    <a:pt x="56" y="147"/>
                    <a:pt x="56" y="147"/>
                    <a:pt x="56" y="147"/>
                  </a:cubicBezTo>
                  <a:cubicBezTo>
                    <a:pt x="51" y="147"/>
                    <a:pt x="48" y="144"/>
                    <a:pt x="48" y="139"/>
                  </a:cubicBezTo>
                  <a:cubicBezTo>
                    <a:pt x="48" y="65"/>
                    <a:pt x="48" y="65"/>
                    <a:pt x="48" y="65"/>
                  </a:cubicBezTo>
                  <a:cubicBezTo>
                    <a:pt x="48" y="60"/>
                    <a:pt x="51" y="56"/>
                    <a:pt x="56" y="56"/>
                  </a:cubicBezTo>
                  <a:cubicBezTo>
                    <a:pt x="64" y="56"/>
                    <a:pt x="64" y="56"/>
                    <a:pt x="64" y="56"/>
                  </a:cubicBezTo>
                  <a:cubicBezTo>
                    <a:pt x="64" y="52"/>
                    <a:pt x="64" y="52"/>
                    <a:pt x="64" y="52"/>
                  </a:cubicBezTo>
                  <a:cubicBezTo>
                    <a:pt x="64" y="50"/>
                    <a:pt x="66" y="48"/>
                    <a:pt x="69" y="48"/>
                  </a:cubicBezTo>
                  <a:cubicBezTo>
                    <a:pt x="71" y="48"/>
                    <a:pt x="73" y="50"/>
                    <a:pt x="73" y="52"/>
                  </a:cubicBezTo>
                  <a:cubicBezTo>
                    <a:pt x="73" y="56"/>
                    <a:pt x="73" y="56"/>
                    <a:pt x="73" y="56"/>
                  </a:cubicBezTo>
                  <a:cubicBezTo>
                    <a:pt x="131" y="56"/>
                    <a:pt x="131" y="56"/>
                    <a:pt x="131" y="56"/>
                  </a:cubicBezTo>
                  <a:cubicBezTo>
                    <a:pt x="131" y="52"/>
                    <a:pt x="131" y="52"/>
                    <a:pt x="131" y="52"/>
                  </a:cubicBezTo>
                  <a:cubicBezTo>
                    <a:pt x="131" y="50"/>
                    <a:pt x="133" y="48"/>
                    <a:pt x="135" y="48"/>
                  </a:cubicBezTo>
                  <a:cubicBezTo>
                    <a:pt x="137" y="48"/>
                    <a:pt x="139" y="50"/>
                    <a:pt x="139" y="52"/>
                  </a:cubicBezTo>
                  <a:cubicBezTo>
                    <a:pt x="139" y="56"/>
                    <a:pt x="139" y="56"/>
                    <a:pt x="139" y="56"/>
                  </a:cubicBezTo>
                  <a:cubicBezTo>
                    <a:pt x="147" y="56"/>
                    <a:pt x="147" y="56"/>
                    <a:pt x="147" y="56"/>
                  </a:cubicBezTo>
                  <a:cubicBezTo>
                    <a:pt x="152" y="56"/>
                    <a:pt x="156" y="60"/>
                    <a:pt x="156" y="65"/>
                  </a:cubicBezTo>
                  <a:lnTo>
                    <a:pt x="15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5" name="Freeform 28"/>
            <p:cNvSpPr>
              <a:spLocks noEditPoints="1"/>
            </p:cNvSpPr>
            <p:nvPr/>
          </p:nvSpPr>
          <p:spPr bwMode="auto">
            <a:xfrm>
              <a:off x="7217392" y="2947970"/>
              <a:ext cx="416346" cy="265300"/>
            </a:xfrm>
            <a:custGeom>
              <a:avLst/>
              <a:gdLst>
                <a:gd name="T0" fmla="*/ 0 w 91"/>
                <a:gd name="T1" fmla="*/ 58 h 58"/>
                <a:gd name="T2" fmla="*/ 91 w 91"/>
                <a:gd name="T3" fmla="*/ 58 h 58"/>
                <a:gd name="T4" fmla="*/ 91 w 91"/>
                <a:gd name="T5" fmla="*/ 0 h 58"/>
                <a:gd name="T6" fmla="*/ 0 w 91"/>
                <a:gd name="T7" fmla="*/ 0 h 58"/>
                <a:gd name="T8" fmla="*/ 0 w 91"/>
                <a:gd name="T9" fmla="*/ 58 h 58"/>
                <a:gd name="T10" fmla="*/ 46 w 91"/>
                <a:gd name="T11" fmla="*/ 8 h 58"/>
                <a:gd name="T12" fmla="*/ 61 w 91"/>
                <a:gd name="T13" fmla="*/ 29 h 58"/>
                <a:gd name="T14" fmla="*/ 46 w 91"/>
                <a:gd name="T15" fmla="*/ 51 h 58"/>
                <a:gd name="T16" fmla="*/ 30 w 91"/>
                <a:gd name="T17" fmla="*/ 29 h 58"/>
                <a:gd name="T18" fmla="*/ 46 w 9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8">
                  <a:moveTo>
                    <a:pt x="0" y="58"/>
                  </a:moveTo>
                  <a:cubicBezTo>
                    <a:pt x="91" y="58"/>
                    <a:pt x="91" y="58"/>
                    <a:pt x="91" y="58"/>
                  </a:cubicBezTo>
                  <a:cubicBezTo>
                    <a:pt x="91" y="0"/>
                    <a:pt x="91" y="0"/>
                    <a:pt x="91" y="0"/>
                  </a:cubicBezTo>
                  <a:cubicBezTo>
                    <a:pt x="0" y="0"/>
                    <a:pt x="0" y="0"/>
                    <a:pt x="0" y="0"/>
                  </a:cubicBezTo>
                  <a:lnTo>
                    <a:pt x="0" y="58"/>
                  </a:lnTo>
                  <a:close/>
                  <a:moveTo>
                    <a:pt x="46" y="8"/>
                  </a:moveTo>
                  <a:cubicBezTo>
                    <a:pt x="58" y="8"/>
                    <a:pt x="61" y="19"/>
                    <a:pt x="61" y="29"/>
                  </a:cubicBezTo>
                  <a:cubicBezTo>
                    <a:pt x="61" y="40"/>
                    <a:pt x="58" y="51"/>
                    <a:pt x="46" y="51"/>
                  </a:cubicBezTo>
                  <a:cubicBezTo>
                    <a:pt x="33" y="51"/>
                    <a:pt x="30" y="40"/>
                    <a:pt x="30" y="29"/>
                  </a:cubicBezTo>
                  <a:cubicBezTo>
                    <a:pt x="30" y="19"/>
                    <a:pt x="33" y="8"/>
                    <a:pt x="4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66" name="Group 265"/>
          <p:cNvGrpSpPr/>
          <p:nvPr/>
        </p:nvGrpSpPr>
        <p:grpSpPr>
          <a:xfrm>
            <a:off x="6266920" y="5989599"/>
            <a:ext cx="286060" cy="444425"/>
            <a:chOff x="6488213" y="2555045"/>
            <a:chExt cx="929638" cy="1444291"/>
          </a:xfrm>
          <a:solidFill>
            <a:schemeClr val="tx2"/>
          </a:solidFill>
        </p:grpSpPr>
        <p:sp>
          <p:nvSpPr>
            <p:cNvPr id="267" name="Freeform 21"/>
            <p:cNvSpPr>
              <a:spLocks noEditPoints="1"/>
            </p:cNvSpPr>
            <p:nvPr/>
          </p:nvSpPr>
          <p:spPr bwMode="auto">
            <a:xfrm>
              <a:off x="6488213" y="2555045"/>
              <a:ext cx="929638" cy="1444291"/>
            </a:xfrm>
            <a:custGeom>
              <a:avLst/>
              <a:gdLst>
                <a:gd name="T0" fmla="*/ 101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1 w 203"/>
                <a:gd name="T15" fmla="*/ 0 h 316"/>
                <a:gd name="T16" fmla="*/ 101 w 203"/>
                <a:gd name="T17" fmla="*/ 277 h 316"/>
                <a:gd name="T18" fmla="*/ 80 w 203"/>
                <a:gd name="T19" fmla="*/ 222 h 316"/>
                <a:gd name="T20" fmla="*/ 123 w 203"/>
                <a:gd name="T21" fmla="*/ 222 h 316"/>
                <a:gd name="T22" fmla="*/ 101 w 203"/>
                <a:gd name="T23" fmla="*/ 277 h 316"/>
                <a:gd name="T24" fmla="*/ 136 w 203"/>
                <a:gd name="T25" fmla="*/ 147 h 316"/>
                <a:gd name="T26" fmla="*/ 133 w 203"/>
                <a:gd name="T27" fmla="*/ 148 h 316"/>
                <a:gd name="T28" fmla="*/ 70 w 203"/>
                <a:gd name="T29" fmla="*/ 148 h 316"/>
                <a:gd name="T30" fmla="*/ 67 w 203"/>
                <a:gd name="T31" fmla="*/ 147 h 316"/>
                <a:gd name="T32" fmla="*/ 67 w 203"/>
                <a:gd name="T33" fmla="*/ 143 h 316"/>
                <a:gd name="T34" fmla="*/ 95 w 203"/>
                <a:gd name="T35" fmla="*/ 134 h 316"/>
                <a:gd name="T36" fmla="*/ 95 w 203"/>
                <a:gd name="T37" fmla="*/ 130 h 316"/>
                <a:gd name="T38" fmla="*/ 108 w 203"/>
                <a:gd name="T39" fmla="*/ 130 h 316"/>
                <a:gd name="T40" fmla="*/ 108 w 203"/>
                <a:gd name="T41" fmla="*/ 135 h 316"/>
                <a:gd name="T42" fmla="*/ 136 w 203"/>
                <a:gd name="T43" fmla="*/ 143 h 316"/>
                <a:gd name="T44" fmla="*/ 136 w 203"/>
                <a:gd name="T45" fmla="*/ 147 h 316"/>
                <a:gd name="T46" fmla="*/ 158 w 203"/>
                <a:gd name="T47" fmla="*/ 123 h 316"/>
                <a:gd name="T48" fmla="*/ 155 w 203"/>
                <a:gd name="T49" fmla="*/ 126 h 316"/>
                <a:gd name="T50" fmla="*/ 48 w 203"/>
                <a:gd name="T51" fmla="*/ 126 h 316"/>
                <a:gd name="T52" fmla="*/ 45 w 203"/>
                <a:gd name="T53" fmla="*/ 123 h 316"/>
                <a:gd name="T54" fmla="*/ 45 w 203"/>
                <a:gd name="T55" fmla="*/ 51 h 316"/>
                <a:gd name="T56" fmla="*/ 48 w 203"/>
                <a:gd name="T57" fmla="*/ 48 h 316"/>
                <a:gd name="T58" fmla="*/ 155 w 203"/>
                <a:gd name="T59" fmla="*/ 48 h 316"/>
                <a:gd name="T60" fmla="*/ 158 w 203"/>
                <a:gd name="T61" fmla="*/ 51 h 316"/>
                <a:gd name="T62" fmla="*/ 158 w 203"/>
                <a:gd name="T63" fmla="*/ 1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 h="316">
                  <a:moveTo>
                    <a:pt x="101" y="0"/>
                  </a:moveTo>
                  <a:cubicBezTo>
                    <a:pt x="49" y="0"/>
                    <a:pt x="0" y="42"/>
                    <a:pt x="0" y="95"/>
                  </a:cubicBezTo>
                  <a:cubicBezTo>
                    <a:pt x="0" y="111"/>
                    <a:pt x="8"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1" y="0"/>
                  </a:cubicBezTo>
                  <a:close/>
                  <a:moveTo>
                    <a:pt x="101" y="277"/>
                  </a:moveTo>
                  <a:cubicBezTo>
                    <a:pt x="80" y="222"/>
                    <a:pt x="80" y="222"/>
                    <a:pt x="80" y="222"/>
                  </a:cubicBezTo>
                  <a:cubicBezTo>
                    <a:pt x="123" y="222"/>
                    <a:pt x="123" y="222"/>
                    <a:pt x="123" y="222"/>
                  </a:cubicBezTo>
                  <a:lnTo>
                    <a:pt x="101" y="277"/>
                  </a:lnTo>
                  <a:close/>
                  <a:moveTo>
                    <a:pt x="136" y="147"/>
                  </a:moveTo>
                  <a:cubicBezTo>
                    <a:pt x="135" y="147"/>
                    <a:pt x="134" y="148"/>
                    <a:pt x="133" y="148"/>
                  </a:cubicBezTo>
                  <a:cubicBezTo>
                    <a:pt x="70" y="148"/>
                    <a:pt x="70" y="148"/>
                    <a:pt x="70" y="148"/>
                  </a:cubicBezTo>
                  <a:cubicBezTo>
                    <a:pt x="69" y="148"/>
                    <a:pt x="68" y="147"/>
                    <a:pt x="67" y="147"/>
                  </a:cubicBezTo>
                  <a:cubicBezTo>
                    <a:pt x="66" y="146"/>
                    <a:pt x="67" y="144"/>
                    <a:pt x="67" y="143"/>
                  </a:cubicBezTo>
                  <a:cubicBezTo>
                    <a:pt x="67" y="143"/>
                    <a:pt x="95" y="144"/>
                    <a:pt x="95" y="134"/>
                  </a:cubicBezTo>
                  <a:cubicBezTo>
                    <a:pt x="95" y="133"/>
                    <a:pt x="95" y="131"/>
                    <a:pt x="95" y="130"/>
                  </a:cubicBezTo>
                  <a:cubicBezTo>
                    <a:pt x="108" y="130"/>
                    <a:pt x="108" y="130"/>
                    <a:pt x="108" y="130"/>
                  </a:cubicBezTo>
                  <a:cubicBezTo>
                    <a:pt x="108" y="131"/>
                    <a:pt x="108" y="134"/>
                    <a:pt x="108" y="135"/>
                  </a:cubicBezTo>
                  <a:cubicBezTo>
                    <a:pt x="108" y="142"/>
                    <a:pt x="136" y="143"/>
                    <a:pt x="136" y="143"/>
                  </a:cubicBezTo>
                  <a:cubicBezTo>
                    <a:pt x="136" y="144"/>
                    <a:pt x="137" y="146"/>
                    <a:pt x="136" y="147"/>
                  </a:cubicBezTo>
                  <a:close/>
                  <a:moveTo>
                    <a:pt x="158" y="123"/>
                  </a:moveTo>
                  <a:cubicBezTo>
                    <a:pt x="158" y="124"/>
                    <a:pt x="157" y="126"/>
                    <a:pt x="155" y="126"/>
                  </a:cubicBezTo>
                  <a:cubicBezTo>
                    <a:pt x="48" y="126"/>
                    <a:pt x="48" y="126"/>
                    <a:pt x="48" y="126"/>
                  </a:cubicBezTo>
                  <a:cubicBezTo>
                    <a:pt x="46" y="126"/>
                    <a:pt x="45" y="124"/>
                    <a:pt x="45" y="123"/>
                  </a:cubicBezTo>
                  <a:cubicBezTo>
                    <a:pt x="45" y="51"/>
                    <a:pt x="45" y="51"/>
                    <a:pt x="45" y="51"/>
                  </a:cubicBezTo>
                  <a:cubicBezTo>
                    <a:pt x="45" y="49"/>
                    <a:pt x="46" y="48"/>
                    <a:pt x="48" y="48"/>
                  </a:cubicBezTo>
                  <a:cubicBezTo>
                    <a:pt x="155" y="48"/>
                    <a:pt x="155" y="48"/>
                    <a:pt x="155" y="48"/>
                  </a:cubicBezTo>
                  <a:cubicBezTo>
                    <a:pt x="157" y="48"/>
                    <a:pt x="158" y="49"/>
                    <a:pt x="158" y="51"/>
                  </a:cubicBezTo>
                  <a:cubicBezTo>
                    <a:pt x="158" y="123"/>
                    <a:pt x="158" y="123"/>
                    <a:pt x="158"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268" name="Freeform 23"/>
            <p:cNvSpPr>
              <a:spLocks noEditPoints="1"/>
            </p:cNvSpPr>
            <p:nvPr/>
          </p:nvSpPr>
          <p:spPr bwMode="auto">
            <a:xfrm>
              <a:off x="6726433" y="2810603"/>
              <a:ext cx="453199" cy="271046"/>
            </a:xfrm>
            <a:custGeom>
              <a:avLst/>
              <a:gdLst>
                <a:gd name="T0" fmla="*/ 1 w 99"/>
                <a:gd name="T1" fmla="*/ 0 h 59"/>
                <a:gd name="T2" fmla="*/ 0 w 99"/>
                <a:gd name="T3" fmla="*/ 0 h 59"/>
                <a:gd name="T4" fmla="*/ 0 w 99"/>
                <a:gd name="T5" fmla="*/ 59 h 59"/>
                <a:gd name="T6" fmla="*/ 99 w 99"/>
                <a:gd name="T7" fmla="*/ 59 h 59"/>
                <a:gd name="T8" fmla="*/ 99 w 99"/>
                <a:gd name="T9" fmla="*/ 0 h 59"/>
                <a:gd name="T10" fmla="*/ 99 w 99"/>
                <a:gd name="T11" fmla="*/ 0 h 59"/>
                <a:gd name="T12" fmla="*/ 1 w 99"/>
                <a:gd name="T13" fmla="*/ 0 h 59"/>
                <a:gd name="T14" fmla="*/ 87 w 99"/>
                <a:gd name="T15" fmla="*/ 13 h 59"/>
                <a:gd name="T16" fmla="*/ 81 w 99"/>
                <a:gd name="T17" fmla="*/ 20 h 59"/>
                <a:gd name="T18" fmla="*/ 81 w 99"/>
                <a:gd name="T19" fmla="*/ 21 h 59"/>
                <a:gd name="T20" fmla="*/ 76 w 99"/>
                <a:gd name="T21" fmla="*/ 39 h 59"/>
                <a:gd name="T22" fmla="*/ 77 w 99"/>
                <a:gd name="T23" fmla="*/ 40 h 59"/>
                <a:gd name="T24" fmla="*/ 79 w 99"/>
                <a:gd name="T25" fmla="*/ 42 h 59"/>
                <a:gd name="T26" fmla="*/ 79 w 99"/>
                <a:gd name="T27" fmla="*/ 42 h 59"/>
                <a:gd name="T28" fmla="*/ 79 w 99"/>
                <a:gd name="T29" fmla="*/ 44 h 59"/>
                <a:gd name="T30" fmla="*/ 78 w 99"/>
                <a:gd name="T31" fmla="*/ 49 h 59"/>
                <a:gd name="T32" fmla="*/ 73 w 99"/>
                <a:gd name="T33" fmla="*/ 52 h 59"/>
                <a:gd name="T34" fmla="*/ 70 w 99"/>
                <a:gd name="T35" fmla="*/ 52 h 59"/>
                <a:gd name="T36" fmla="*/ 67 w 99"/>
                <a:gd name="T37" fmla="*/ 50 h 59"/>
                <a:gd name="T38" fmla="*/ 65 w 99"/>
                <a:gd name="T39" fmla="*/ 44 h 59"/>
                <a:gd name="T40" fmla="*/ 65 w 99"/>
                <a:gd name="T41" fmla="*/ 43 h 59"/>
                <a:gd name="T42" fmla="*/ 54 w 99"/>
                <a:gd name="T43" fmla="*/ 35 h 59"/>
                <a:gd name="T44" fmla="*/ 53 w 99"/>
                <a:gd name="T45" fmla="*/ 35 h 59"/>
                <a:gd name="T46" fmla="*/ 52 w 99"/>
                <a:gd name="T47" fmla="*/ 35 h 59"/>
                <a:gd name="T48" fmla="*/ 48 w 99"/>
                <a:gd name="T49" fmla="*/ 36 h 59"/>
                <a:gd name="T50" fmla="*/ 47 w 99"/>
                <a:gd name="T51" fmla="*/ 36 h 59"/>
                <a:gd name="T52" fmla="*/ 45 w 99"/>
                <a:gd name="T53" fmla="*/ 35 h 59"/>
                <a:gd name="T54" fmla="*/ 45 w 99"/>
                <a:gd name="T55" fmla="*/ 34 h 59"/>
                <a:gd name="T56" fmla="*/ 44 w 99"/>
                <a:gd name="T57" fmla="*/ 34 h 59"/>
                <a:gd name="T58" fmla="*/ 43 w 99"/>
                <a:gd name="T59" fmla="*/ 34 h 59"/>
                <a:gd name="T60" fmla="*/ 26 w 99"/>
                <a:gd name="T61" fmla="*/ 41 h 59"/>
                <a:gd name="T62" fmla="*/ 25 w 99"/>
                <a:gd name="T63" fmla="*/ 42 h 59"/>
                <a:gd name="T64" fmla="*/ 13 w 99"/>
                <a:gd name="T65" fmla="*/ 46 h 59"/>
                <a:gd name="T66" fmla="*/ 11 w 99"/>
                <a:gd name="T67" fmla="*/ 39 h 59"/>
                <a:gd name="T68" fmla="*/ 14 w 99"/>
                <a:gd name="T69" fmla="*/ 35 h 59"/>
                <a:gd name="T70" fmla="*/ 20 w 99"/>
                <a:gd name="T71" fmla="*/ 34 h 59"/>
                <a:gd name="T72" fmla="*/ 23 w 99"/>
                <a:gd name="T73" fmla="*/ 35 h 59"/>
                <a:gd name="T74" fmla="*/ 23 w 99"/>
                <a:gd name="T75" fmla="*/ 36 h 59"/>
                <a:gd name="T76" fmla="*/ 24 w 99"/>
                <a:gd name="T77" fmla="*/ 36 h 59"/>
                <a:gd name="T78" fmla="*/ 41 w 99"/>
                <a:gd name="T79" fmla="*/ 29 h 59"/>
                <a:gd name="T80" fmla="*/ 42 w 99"/>
                <a:gd name="T81" fmla="*/ 28 h 59"/>
                <a:gd name="T82" fmla="*/ 48 w 99"/>
                <a:gd name="T83" fmla="*/ 22 h 59"/>
                <a:gd name="T84" fmla="*/ 51 w 99"/>
                <a:gd name="T85" fmla="*/ 22 h 59"/>
                <a:gd name="T86" fmla="*/ 56 w 99"/>
                <a:gd name="T87" fmla="*/ 27 h 59"/>
                <a:gd name="T88" fmla="*/ 56 w 99"/>
                <a:gd name="T89" fmla="*/ 30 h 59"/>
                <a:gd name="T90" fmla="*/ 57 w 99"/>
                <a:gd name="T91" fmla="*/ 31 h 59"/>
                <a:gd name="T92" fmla="*/ 68 w 99"/>
                <a:gd name="T93" fmla="*/ 39 h 59"/>
                <a:gd name="T94" fmla="*/ 68 w 99"/>
                <a:gd name="T95" fmla="*/ 39 h 59"/>
                <a:gd name="T96" fmla="*/ 69 w 99"/>
                <a:gd name="T97" fmla="*/ 39 h 59"/>
                <a:gd name="T98" fmla="*/ 69 w 99"/>
                <a:gd name="T99" fmla="*/ 39 h 59"/>
                <a:gd name="T100" fmla="*/ 70 w 99"/>
                <a:gd name="T101" fmla="*/ 39 h 59"/>
                <a:gd name="T102" fmla="*/ 71 w 99"/>
                <a:gd name="T103" fmla="*/ 38 h 59"/>
                <a:gd name="T104" fmla="*/ 75 w 99"/>
                <a:gd name="T105" fmla="*/ 19 h 59"/>
                <a:gd name="T106" fmla="*/ 75 w 99"/>
                <a:gd name="T107" fmla="*/ 18 h 59"/>
                <a:gd name="T108" fmla="*/ 75 w 99"/>
                <a:gd name="T109" fmla="*/ 18 h 59"/>
                <a:gd name="T110" fmla="*/ 74 w 99"/>
                <a:gd name="T111" fmla="*/ 9 h 59"/>
                <a:gd name="T112" fmla="*/ 82 w 99"/>
                <a:gd name="T113" fmla="*/ 6 h 59"/>
                <a:gd name="T114" fmla="*/ 87 w 99"/>
                <a:gd name="T115"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9">
                  <a:moveTo>
                    <a:pt x="1" y="0"/>
                  </a:moveTo>
                  <a:cubicBezTo>
                    <a:pt x="0" y="0"/>
                    <a:pt x="0" y="0"/>
                    <a:pt x="0" y="0"/>
                  </a:cubicBezTo>
                  <a:cubicBezTo>
                    <a:pt x="0" y="59"/>
                    <a:pt x="0" y="59"/>
                    <a:pt x="0" y="59"/>
                  </a:cubicBezTo>
                  <a:cubicBezTo>
                    <a:pt x="99" y="59"/>
                    <a:pt x="99" y="59"/>
                    <a:pt x="99" y="59"/>
                  </a:cubicBezTo>
                  <a:cubicBezTo>
                    <a:pt x="99" y="0"/>
                    <a:pt x="99" y="0"/>
                    <a:pt x="99" y="0"/>
                  </a:cubicBezTo>
                  <a:cubicBezTo>
                    <a:pt x="99" y="0"/>
                    <a:pt x="99" y="0"/>
                    <a:pt x="99" y="0"/>
                  </a:cubicBezTo>
                  <a:cubicBezTo>
                    <a:pt x="1" y="0"/>
                    <a:pt x="1" y="0"/>
                    <a:pt x="1" y="0"/>
                  </a:cubicBezTo>
                  <a:close/>
                  <a:moveTo>
                    <a:pt x="87" y="13"/>
                  </a:moveTo>
                  <a:cubicBezTo>
                    <a:pt x="86" y="16"/>
                    <a:pt x="84" y="19"/>
                    <a:pt x="81" y="20"/>
                  </a:cubicBezTo>
                  <a:cubicBezTo>
                    <a:pt x="81" y="20"/>
                    <a:pt x="81" y="20"/>
                    <a:pt x="81" y="21"/>
                  </a:cubicBezTo>
                  <a:cubicBezTo>
                    <a:pt x="81" y="21"/>
                    <a:pt x="81" y="21"/>
                    <a:pt x="76" y="39"/>
                  </a:cubicBezTo>
                  <a:cubicBezTo>
                    <a:pt x="76" y="39"/>
                    <a:pt x="77" y="40"/>
                    <a:pt x="77" y="40"/>
                  </a:cubicBezTo>
                  <a:cubicBezTo>
                    <a:pt x="77" y="40"/>
                    <a:pt x="78" y="41"/>
                    <a:pt x="79" y="42"/>
                  </a:cubicBezTo>
                  <a:cubicBezTo>
                    <a:pt x="79" y="42"/>
                    <a:pt x="79" y="42"/>
                    <a:pt x="79" y="42"/>
                  </a:cubicBezTo>
                  <a:cubicBezTo>
                    <a:pt x="79" y="43"/>
                    <a:pt x="79" y="44"/>
                    <a:pt x="79" y="44"/>
                  </a:cubicBezTo>
                  <a:cubicBezTo>
                    <a:pt x="79" y="46"/>
                    <a:pt x="79" y="47"/>
                    <a:pt x="78" y="49"/>
                  </a:cubicBezTo>
                  <a:cubicBezTo>
                    <a:pt x="77" y="51"/>
                    <a:pt x="75" y="52"/>
                    <a:pt x="73" y="52"/>
                  </a:cubicBezTo>
                  <a:cubicBezTo>
                    <a:pt x="72" y="52"/>
                    <a:pt x="71" y="52"/>
                    <a:pt x="70" y="52"/>
                  </a:cubicBezTo>
                  <a:cubicBezTo>
                    <a:pt x="69" y="52"/>
                    <a:pt x="68" y="51"/>
                    <a:pt x="67" y="50"/>
                  </a:cubicBezTo>
                  <a:cubicBezTo>
                    <a:pt x="66" y="48"/>
                    <a:pt x="65" y="46"/>
                    <a:pt x="65" y="44"/>
                  </a:cubicBezTo>
                  <a:cubicBezTo>
                    <a:pt x="65" y="44"/>
                    <a:pt x="65" y="44"/>
                    <a:pt x="65" y="43"/>
                  </a:cubicBezTo>
                  <a:cubicBezTo>
                    <a:pt x="65" y="43"/>
                    <a:pt x="65" y="43"/>
                    <a:pt x="54" y="35"/>
                  </a:cubicBezTo>
                  <a:cubicBezTo>
                    <a:pt x="53" y="35"/>
                    <a:pt x="53" y="35"/>
                    <a:pt x="53" y="35"/>
                  </a:cubicBezTo>
                  <a:cubicBezTo>
                    <a:pt x="53" y="35"/>
                    <a:pt x="53" y="35"/>
                    <a:pt x="52" y="35"/>
                  </a:cubicBezTo>
                  <a:cubicBezTo>
                    <a:pt x="51" y="36"/>
                    <a:pt x="49" y="36"/>
                    <a:pt x="48" y="36"/>
                  </a:cubicBezTo>
                  <a:cubicBezTo>
                    <a:pt x="47" y="36"/>
                    <a:pt x="47" y="36"/>
                    <a:pt x="47" y="36"/>
                  </a:cubicBezTo>
                  <a:cubicBezTo>
                    <a:pt x="46" y="35"/>
                    <a:pt x="46" y="35"/>
                    <a:pt x="45" y="35"/>
                  </a:cubicBezTo>
                  <a:cubicBezTo>
                    <a:pt x="45" y="35"/>
                    <a:pt x="45" y="34"/>
                    <a:pt x="45" y="34"/>
                  </a:cubicBezTo>
                  <a:cubicBezTo>
                    <a:pt x="44" y="34"/>
                    <a:pt x="44" y="34"/>
                    <a:pt x="44" y="34"/>
                  </a:cubicBezTo>
                  <a:cubicBezTo>
                    <a:pt x="44" y="34"/>
                    <a:pt x="43" y="34"/>
                    <a:pt x="43" y="34"/>
                  </a:cubicBezTo>
                  <a:cubicBezTo>
                    <a:pt x="43" y="34"/>
                    <a:pt x="43" y="34"/>
                    <a:pt x="26" y="41"/>
                  </a:cubicBezTo>
                  <a:cubicBezTo>
                    <a:pt x="25" y="41"/>
                    <a:pt x="25" y="41"/>
                    <a:pt x="25" y="42"/>
                  </a:cubicBezTo>
                  <a:cubicBezTo>
                    <a:pt x="24" y="47"/>
                    <a:pt x="17" y="49"/>
                    <a:pt x="13" y="46"/>
                  </a:cubicBezTo>
                  <a:cubicBezTo>
                    <a:pt x="12" y="44"/>
                    <a:pt x="11" y="42"/>
                    <a:pt x="11" y="39"/>
                  </a:cubicBezTo>
                  <a:cubicBezTo>
                    <a:pt x="12" y="37"/>
                    <a:pt x="13" y="36"/>
                    <a:pt x="14" y="35"/>
                  </a:cubicBezTo>
                  <a:cubicBezTo>
                    <a:pt x="16" y="34"/>
                    <a:pt x="18" y="33"/>
                    <a:pt x="20" y="34"/>
                  </a:cubicBezTo>
                  <a:cubicBezTo>
                    <a:pt x="21" y="34"/>
                    <a:pt x="22" y="35"/>
                    <a:pt x="23" y="35"/>
                  </a:cubicBezTo>
                  <a:cubicBezTo>
                    <a:pt x="23" y="36"/>
                    <a:pt x="23" y="36"/>
                    <a:pt x="23" y="36"/>
                  </a:cubicBezTo>
                  <a:cubicBezTo>
                    <a:pt x="23" y="36"/>
                    <a:pt x="24" y="36"/>
                    <a:pt x="24" y="36"/>
                  </a:cubicBezTo>
                  <a:cubicBezTo>
                    <a:pt x="24" y="36"/>
                    <a:pt x="24" y="36"/>
                    <a:pt x="41" y="29"/>
                  </a:cubicBezTo>
                  <a:cubicBezTo>
                    <a:pt x="42" y="29"/>
                    <a:pt x="42" y="28"/>
                    <a:pt x="42" y="28"/>
                  </a:cubicBezTo>
                  <a:cubicBezTo>
                    <a:pt x="42" y="25"/>
                    <a:pt x="45" y="23"/>
                    <a:pt x="48" y="22"/>
                  </a:cubicBezTo>
                  <a:cubicBezTo>
                    <a:pt x="49" y="22"/>
                    <a:pt x="50" y="22"/>
                    <a:pt x="51" y="22"/>
                  </a:cubicBezTo>
                  <a:cubicBezTo>
                    <a:pt x="53" y="23"/>
                    <a:pt x="55" y="25"/>
                    <a:pt x="56" y="27"/>
                  </a:cubicBezTo>
                  <a:cubicBezTo>
                    <a:pt x="56" y="28"/>
                    <a:pt x="56" y="29"/>
                    <a:pt x="56" y="30"/>
                  </a:cubicBezTo>
                  <a:cubicBezTo>
                    <a:pt x="56" y="31"/>
                    <a:pt x="56" y="31"/>
                    <a:pt x="57" y="31"/>
                  </a:cubicBezTo>
                  <a:cubicBezTo>
                    <a:pt x="57" y="31"/>
                    <a:pt x="57" y="31"/>
                    <a:pt x="68" y="39"/>
                  </a:cubicBezTo>
                  <a:cubicBezTo>
                    <a:pt x="68" y="39"/>
                    <a:pt x="68" y="39"/>
                    <a:pt x="68" y="39"/>
                  </a:cubicBezTo>
                  <a:cubicBezTo>
                    <a:pt x="69" y="39"/>
                    <a:pt x="69" y="39"/>
                    <a:pt x="69" y="39"/>
                  </a:cubicBezTo>
                  <a:cubicBezTo>
                    <a:pt x="69" y="39"/>
                    <a:pt x="69" y="39"/>
                    <a:pt x="69" y="39"/>
                  </a:cubicBezTo>
                  <a:cubicBezTo>
                    <a:pt x="70" y="39"/>
                    <a:pt x="70" y="39"/>
                    <a:pt x="70" y="39"/>
                  </a:cubicBezTo>
                  <a:cubicBezTo>
                    <a:pt x="71" y="38"/>
                    <a:pt x="71" y="38"/>
                    <a:pt x="71" y="38"/>
                  </a:cubicBezTo>
                  <a:cubicBezTo>
                    <a:pt x="71" y="38"/>
                    <a:pt x="71" y="38"/>
                    <a:pt x="75" y="19"/>
                  </a:cubicBezTo>
                  <a:cubicBezTo>
                    <a:pt x="76" y="19"/>
                    <a:pt x="75" y="18"/>
                    <a:pt x="75" y="18"/>
                  </a:cubicBezTo>
                  <a:cubicBezTo>
                    <a:pt x="75" y="18"/>
                    <a:pt x="75" y="18"/>
                    <a:pt x="75" y="18"/>
                  </a:cubicBezTo>
                  <a:cubicBezTo>
                    <a:pt x="72" y="16"/>
                    <a:pt x="72" y="12"/>
                    <a:pt x="74" y="9"/>
                  </a:cubicBezTo>
                  <a:cubicBezTo>
                    <a:pt x="75" y="7"/>
                    <a:pt x="79" y="5"/>
                    <a:pt x="82" y="6"/>
                  </a:cubicBezTo>
                  <a:cubicBezTo>
                    <a:pt x="85" y="7"/>
                    <a:pt x="87" y="10"/>
                    <a:pt x="8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grpSp>
        <p:nvGrpSpPr>
          <p:cNvPr id="269" name="Group 268"/>
          <p:cNvGrpSpPr/>
          <p:nvPr/>
        </p:nvGrpSpPr>
        <p:grpSpPr>
          <a:xfrm>
            <a:off x="8136961" y="6008278"/>
            <a:ext cx="273705" cy="426117"/>
            <a:chOff x="8453514" y="2569986"/>
            <a:chExt cx="927702" cy="1444291"/>
          </a:xfrm>
          <a:solidFill>
            <a:schemeClr val="accent1"/>
          </a:solidFill>
        </p:grpSpPr>
        <p:sp>
          <p:nvSpPr>
            <p:cNvPr id="270" name="Freeform 6"/>
            <p:cNvSpPr>
              <a:spLocks noEditPoints="1"/>
            </p:cNvSpPr>
            <p:nvPr/>
          </p:nvSpPr>
          <p:spPr bwMode="auto">
            <a:xfrm>
              <a:off x="8722722" y="2784887"/>
              <a:ext cx="393159" cy="470459"/>
            </a:xfrm>
            <a:custGeom>
              <a:avLst/>
              <a:gdLst>
                <a:gd name="T0" fmla="*/ 43 w 86"/>
                <a:gd name="T1" fmla="*/ 0 h 103"/>
                <a:gd name="T2" fmla="*/ 1 w 86"/>
                <a:gd name="T3" fmla="*/ 13 h 103"/>
                <a:gd name="T4" fmla="*/ 0 w 86"/>
                <a:gd name="T5" fmla="*/ 13 h 103"/>
                <a:gd name="T6" fmla="*/ 0 w 86"/>
                <a:gd name="T7" fmla="*/ 34 h 103"/>
                <a:gd name="T8" fmla="*/ 43 w 86"/>
                <a:gd name="T9" fmla="*/ 103 h 103"/>
                <a:gd name="T10" fmla="*/ 86 w 86"/>
                <a:gd name="T11" fmla="*/ 34 h 103"/>
                <a:gd name="T12" fmla="*/ 86 w 86"/>
                <a:gd name="T13" fmla="*/ 13 h 103"/>
                <a:gd name="T14" fmla="*/ 85 w 86"/>
                <a:gd name="T15" fmla="*/ 13 h 103"/>
                <a:gd name="T16" fmla="*/ 43 w 86"/>
                <a:gd name="T17" fmla="*/ 0 h 103"/>
                <a:gd name="T18" fmla="*/ 5 w 86"/>
                <a:gd name="T19" fmla="*/ 34 h 103"/>
                <a:gd name="T20" fmla="*/ 5 w 86"/>
                <a:gd name="T21" fmla="*/ 19 h 103"/>
                <a:gd name="T22" fmla="*/ 30 w 86"/>
                <a:gd name="T23" fmla="*/ 13 h 103"/>
                <a:gd name="T24" fmla="*/ 5 w 86"/>
                <a:gd name="T25" fmla="*/ 38 h 103"/>
                <a:gd name="T26" fmla="*/ 5 w 86"/>
                <a:gd name="T27" fmla="*/ 34 h 103"/>
                <a:gd name="T28" fmla="*/ 7 w 86"/>
                <a:gd name="T29" fmla="*/ 51 h 103"/>
                <a:gd name="T30" fmla="*/ 48 w 86"/>
                <a:gd name="T31" fmla="*/ 9 h 103"/>
                <a:gd name="T32" fmla="*/ 63 w 86"/>
                <a:gd name="T33" fmla="*/ 15 h 103"/>
                <a:gd name="T34" fmla="*/ 12 w 86"/>
                <a:gd name="T35" fmla="*/ 67 h 103"/>
                <a:gd name="T36" fmla="*/ 7 w 86"/>
                <a:gd name="T37" fmla="*/ 51 h 103"/>
                <a:gd name="T38" fmla="*/ 43 w 86"/>
                <a:gd name="T39" fmla="*/ 97 h 103"/>
                <a:gd name="T40" fmla="*/ 35 w 86"/>
                <a:gd name="T41" fmla="*/ 93 h 103"/>
                <a:gd name="T42" fmla="*/ 79 w 86"/>
                <a:gd name="T43" fmla="*/ 49 h 103"/>
                <a:gd name="T44" fmla="*/ 43 w 86"/>
                <a:gd name="T45" fmla="*/ 97 h 103"/>
                <a:gd name="T46" fmla="*/ 80 w 86"/>
                <a:gd name="T47" fmla="*/ 34 h 103"/>
                <a:gd name="T48" fmla="*/ 27 w 86"/>
                <a:gd name="T49" fmla="*/ 87 h 103"/>
                <a:gd name="T50" fmla="*/ 17 w 86"/>
                <a:gd name="T51" fmla="*/ 76 h 103"/>
                <a:gd name="T52" fmla="*/ 75 w 86"/>
                <a:gd name="T53" fmla="*/ 18 h 103"/>
                <a:gd name="T54" fmla="*/ 80 w 86"/>
                <a:gd name="T55" fmla="*/ 19 h 103"/>
                <a:gd name="T56" fmla="*/ 80 w 86"/>
                <a:gd name="T57"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103">
                  <a:moveTo>
                    <a:pt x="43" y="0"/>
                  </a:moveTo>
                  <a:cubicBezTo>
                    <a:pt x="28" y="11"/>
                    <a:pt x="11" y="13"/>
                    <a:pt x="1" y="13"/>
                  </a:cubicBezTo>
                  <a:cubicBezTo>
                    <a:pt x="1" y="13"/>
                    <a:pt x="0" y="13"/>
                    <a:pt x="0" y="13"/>
                  </a:cubicBezTo>
                  <a:cubicBezTo>
                    <a:pt x="0" y="34"/>
                    <a:pt x="0" y="34"/>
                    <a:pt x="0" y="34"/>
                  </a:cubicBezTo>
                  <a:cubicBezTo>
                    <a:pt x="0" y="82"/>
                    <a:pt x="33" y="99"/>
                    <a:pt x="43" y="103"/>
                  </a:cubicBezTo>
                  <a:cubicBezTo>
                    <a:pt x="52" y="99"/>
                    <a:pt x="86" y="82"/>
                    <a:pt x="86" y="34"/>
                  </a:cubicBezTo>
                  <a:cubicBezTo>
                    <a:pt x="86" y="13"/>
                    <a:pt x="86" y="13"/>
                    <a:pt x="86" y="13"/>
                  </a:cubicBezTo>
                  <a:cubicBezTo>
                    <a:pt x="86" y="13"/>
                    <a:pt x="85" y="13"/>
                    <a:pt x="85" y="13"/>
                  </a:cubicBezTo>
                  <a:cubicBezTo>
                    <a:pt x="77" y="13"/>
                    <a:pt x="60" y="11"/>
                    <a:pt x="43" y="0"/>
                  </a:cubicBezTo>
                  <a:close/>
                  <a:moveTo>
                    <a:pt x="5" y="34"/>
                  </a:moveTo>
                  <a:cubicBezTo>
                    <a:pt x="5" y="19"/>
                    <a:pt x="5" y="19"/>
                    <a:pt x="5" y="19"/>
                  </a:cubicBezTo>
                  <a:cubicBezTo>
                    <a:pt x="12" y="18"/>
                    <a:pt x="21" y="17"/>
                    <a:pt x="30" y="13"/>
                  </a:cubicBezTo>
                  <a:cubicBezTo>
                    <a:pt x="5" y="38"/>
                    <a:pt x="5" y="38"/>
                    <a:pt x="5" y="38"/>
                  </a:cubicBezTo>
                  <a:cubicBezTo>
                    <a:pt x="5" y="37"/>
                    <a:pt x="5" y="36"/>
                    <a:pt x="5" y="34"/>
                  </a:cubicBezTo>
                  <a:close/>
                  <a:moveTo>
                    <a:pt x="7" y="51"/>
                  </a:moveTo>
                  <a:cubicBezTo>
                    <a:pt x="48" y="9"/>
                    <a:pt x="48" y="9"/>
                    <a:pt x="48" y="9"/>
                  </a:cubicBezTo>
                  <a:cubicBezTo>
                    <a:pt x="54" y="12"/>
                    <a:pt x="59" y="14"/>
                    <a:pt x="63" y="15"/>
                  </a:cubicBezTo>
                  <a:cubicBezTo>
                    <a:pt x="12" y="67"/>
                    <a:pt x="12" y="67"/>
                    <a:pt x="12" y="67"/>
                  </a:cubicBezTo>
                  <a:cubicBezTo>
                    <a:pt x="10" y="62"/>
                    <a:pt x="8" y="57"/>
                    <a:pt x="7" y="51"/>
                  </a:cubicBezTo>
                  <a:close/>
                  <a:moveTo>
                    <a:pt x="43" y="97"/>
                  </a:moveTo>
                  <a:cubicBezTo>
                    <a:pt x="41" y="96"/>
                    <a:pt x="38" y="95"/>
                    <a:pt x="35" y="93"/>
                  </a:cubicBezTo>
                  <a:cubicBezTo>
                    <a:pt x="79" y="49"/>
                    <a:pt x="79" y="49"/>
                    <a:pt x="79" y="49"/>
                  </a:cubicBezTo>
                  <a:cubicBezTo>
                    <a:pt x="73" y="80"/>
                    <a:pt x="52" y="93"/>
                    <a:pt x="43" y="97"/>
                  </a:cubicBezTo>
                  <a:close/>
                  <a:moveTo>
                    <a:pt x="80" y="34"/>
                  </a:moveTo>
                  <a:cubicBezTo>
                    <a:pt x="27" y="87"/>
                    <a:pt x="27" y="87"/>
                    <a:pt x="27" y="87"/>
                  </a:cubicBezTo>
                  <a:cubicBezTo>
                    <a:pt x="24" y="84"/>
                    <a:pt x="20" y="80"/>
                    <a:pt x="17" y="76"/>
                  </a:cubicBezTo>
                  <a:cubicBezTo>
                    <a:pt x="75" y="18"/>
                    <a:pt x="75" y="18"/>
                    <a:pt x="75" y="18"/>
                  </a:cubicBezTo>
                  <a:cubicBezTo>
                    <a:pt x="77" y="18"/>
                    <a:pt x="79" y="18"/>
                    <a:pt x="80" y="19"/>
                  </a:cubicBezTo>
                  <a:lnTo>
                    <a:pt x="8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sp>
          <p:nvSpPr>
            <p:cNvPr id="271" name="Freeform 7"/>
            <p:cNvSpPr>
              <a:spLocks noEditPoints="1"/>
            </p:cNvSpPr>
            <p:nvPr/>
          </p:nvSpPr>
          <p:spPr bwMode="auto">
            <a:xfrm>
              <a:off x="8453514" y="2569986"/>
              <a:ext cx="927702" cy="1444291"/>
            </a:xfrm>
            <a:custGeom>
              <a:avLst/>
              <a:gdLst>
                <a:gd name="T0" fmla="*/ 102 w 203"/>
                <a:gd name="T1" fmla="*/ 0 h 316"/>
                <a:gd name="T2" fmla="*/ 0 w 203"/>
                <a:gd name="T3" fmla="*/ 95 h 316"/>
                <a:gd name="T4" fmla="*/ 21 w 203"/>
                <a:gd name="T5" fmla="*/ 163 h 316"/>
                <a:gd name="T6" fmla="*/ 83 w 203"/>
                <a:gd name="T7" fmla="*/ 316 h 316"/>
                <a:gd name="T8" fmla="*/ 119 w 203"/>
                <a:gd name="T9" fmla="*/ 316 h 316"/>
                <a:gd name="T10" fmla="*/ 180 w 203"/>
                <a:gd name="T11" fmla="*/ 170 h 316"/>
                <a:gd name="T12" fmla="*/ 203 w 203"/>
                <a:gd name="T13" fmla="*/ 95 h 316"/>
                <a:gd name="T14" fmla="*/ 102 w 203"/>
                <a:gd name="T15" fmla="*/ 0 h 316"/>
                <a:gd name="T16" fmla="*/ 102 w 203"/>
                <a:gd name="T17" fmla="*/ 277 h 316"/>
                <a:gd name="T18" fmla="*/ 80 w 203"/>
                <a:gd name="T19" fmla="*/ 222 h 316"/>
                <a:gd name="T20" fmla="*/ 123 w 203"/>
                <a:gd name="T21" fmla="*/ 222 h 316"/>
                <a:gd name="T22" fmla="*/ 102 w 203"/>
                <a:gd name="T23" fmla="*/ 277 h 316"/>
                <a:gd name="T24" fmla="*/ 152 w 203"/>
                <a:gd name="T25" fmla="*/ 81 h 316"/>
                <a:gd name="T26" fmla="*/ 102 w 203"/>
                <a:gd name="T27" fmla="*/ 158 h 316"/>
                <a:gd name="T28" fmla="*/ 52 w 203"/>
                <a:gd name="T29" fmla="*/ 81 h 316"/>
                <a:gd name="T30" fmla="*/ 52 w 203"/>
                <a:gd name="T31" fmla="*/ 53 h 316"/>
                <a:gd name="T32" fmla="*/ 60 w 203"/>
                <a:gd name="T33" fmla="*/ 53 h 316"/>
                <a:gd name="T34" fmla="*/ 102 w 203"/>
                <a:gd name="T35" fmla="*/ 38 h 316"/>
                <a:gd name="T36" fmla="*/ 144 w 203"/>
                <a:gd name="T37" fmla="*/ 53 h 316"/>
                <a:gd name="T38" fmla="*/ 152 w 203"/>
                <a:gd name="T39" fmla="*/ 53 h 316"/>
                <a:gd name="T40" fmla="*/ 152 w 203"/>
                <a:gd name="T41" fmla="*/ 8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316">
                  <a:moveTo>
                    <a:pt x="102" y="0"/>
                  </a:moveTo>
                  <a:cubicBezTo>
                    <a:pt x="49" y="0"/>
                    <a:pt x="0" y="42"/>
                    <a:pt x="0" y="95"/>
                  </a:cubicBezTo>
                  <a:cubicBezTo>
                    <a:pt x="0" y="111"/>
                    <a:pt x="9" y="136"/>
                    <a:pt x="21" y="163"/>
                  </a:cubicBezTo>
                  <a:cubicBezTo>
                    <a:pt x="83" y="316"/>
                    <a:pt x="83" y="316"/>
                    <a:pt x="83" y="316"/>
                  </a:cubicBezTo>
                  <a:cubicBezTo>
                    <a:pt x="119" y="316"/>
                    <a:pt x="119" y="316"/>
                    <a:pt x="119" y="316"/>
                  </a:cubicBezTo>
                  <a:cubicBezTo>
                    <a:pt x="180" y="170"/>
                    <a:pt x="180" y="170"/>
                    <a:pt x="180" y="170"/>
                  </a:cubicBezTo>
                  <a:cubicBezTo>
                    <a:pt x="193" y="139"/>
                    <a:pt x="203" y="112"/>
                    <a:pt x="203" y="95"/>
                  </a:cubicBezTo>
                  <a:cubicBezTo>
                    <a:pt x="203" y="42"/>
                    <a:pt x="155" y="0"/>
                    <a:pt x="102" y="0"/>
                  </a:cubicBezTo>
                  <a:close/>
                  <a:moveTo>
                    <a:pt x="102" y="277"/>
                  </a:moveTo>
                  <a:cubicBezTo>
                    <a:pt x="80" y="222"/>
                    <a:pt x="80" y="222"/>
                    <a:pt x="80" y="222"/>
                  </a:cubicBezTo>
                  <a:cubicBezTo>
                    <a:pt x="123" y="222"/>
                    <a:pt x="123" y="222"/>
                    <a:pt x="123" y="222"/>
                  </a:cubicBezTo>
                  <a:lnTo>
                    <a:pt x="102" y="277"/>
                  </a:lnTo>
                  <a:close/>
                  <a:moveTo>
                    <a:pt x="152" y="81"/>
                  </a:moveTo>
                  <a:cubicBezTo>
                    <a:pt x="152" y="141"/>
                    <a:pt x="102" y="158"/>
                    <a:pt x="102" y="158"/>
                  </a:cubicBezTo>
                  <a:cubicBezTo>
                    <a:pt x="102" y="158"/>
                    <a:pt x="52" y="141"/>
                    <a:pt x="52" y="81"/>
                  </a:cubicBezTo>
                  <a:cubicBezTo>
                    <a:pt x="52" y="53"/>
                    <a:pt x="52" y="53"/>
                    <a:pt x="52" y="53"/>
                  </a:cubicBezTo>
                  <a:cubicBezTo>
                    <a:pt x="52" y="53"/>
                    <a:pt x="55" y="53"/>
                    <a:pt x="60" y="53"/>
                  </a:cubicBezTo>
                  <a:cubicBezTo>
                    <a:pt x="70" y="53"/>
                    <a:pt x="88" y="51"/>
                    <a:pt x="102" y="38"/>
                  </a:cubicBezTo>
                  <a:cubicBezTo>
                    <a:pt x="118" y="51"/>
                    <a:pt x="135" y="53"/>
                    <a:pt x="144" y="53"/>
                  </a:cubicBezTo>
                  <a:cubicBezTo>
                    <a:pt x="149" y="53"/>
                    <a:pt x="152" y="53"/>
                    <a:pt x="152" y="53"/>
                  </a:cubicBezTo>
                  <a:lnTo>
                    <a:pt x="152"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FFFFFF"/>
                </a:solidFill>
              </a:endParaRPr>
            </a:p>
          </p:txBody>
        </p:sp>
      </p:grpSp>
      <p:sp>
        <p:nvSpPr>
          <p:cNvPr id="195" name="AMC_Footer"/>
          <p:cNvSpPr txBox="1">
            <a:spLocks/>
          </p:cNvSpPr>
          <p:nvPr/>
        </p:nvSpPr>
        <p:spPr>
          <a:xfrm>
            <a:off x="624259" y="6508170"/>
            <a:ext cx="825374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defTabSz="1218987">
              <a:defRPr/>
            </a:pPr>
            <a:r>
              <a:rPr lang="en-ZA" sz="900">
                <a:solidFill>
                  <a:srgbClr val="FFFFFF"/>
                </a:solidFill>
                <a:latin typeface="Arial"/>
                <a:cs typeface="Arial" pitchFamily="34" charset="0"/>
              </a:rPr>
              <a:t>Copyright © 2017 Accenture. All rights reserved. </a:t>
            </a:r>
            <a:endParaRPr lang="en-US" sz="900">
              <a:solidFill>
                <a:srgbClr val="FFFFFF"/>
              </a:solidFill>
              <a:latin typeface="Arial"/>
              <a:cs typeface="Arial" pitchFamily="34" charset="0"/>
            </a:endParaRPr>
          </a:p>
        </p:txBody>
      </p:sp>
      <p:sp>
        <p:nvSpPr>
          <p:cNvPr id="2" name="Title 1"/>
          <p:cNvSpPr>
            <a:spLocks noGrp="1"/>
          </p:cNvSpPr>
          <p:nvPr>
            <p:ph type="title"/>
          </p:nvPr>
        </p:nvSpPr>
        <p:spPr>
          <a:xfrm>
            <a:off x="355646" y="183566"/>
            <a:ext cx="11471094" cy="543475"/>
          </a:xfrm>
        </p:spPr>
        <p:txBody>
          <a:bodyPr/>
          <a:lstStyle/>
          <a:p>
            <a:r>
              <a:rPr lang="en-US">
                <a:solidFill>
                  <a:schemeClr val="bg1"/>
                </a:solidFill>
              </a:rPr>
              <a:t>AIP: Global support enabled across multiple cloud providers</a:t>
            </a:r>
            <a:endParaRPr lang="en-GB"/>
          </a:p>
        </p:txBody>
      </p:sp>
    </p:spTree>
    <p:extLst>
      <p:ext uri="{BB962C8B-B14F-4D97-AF65-F5344CB8AC3E}">
        <p14:creationId xmlns:p14="http://schemas.microsoft.com/office/powerpoint/2010/main" val="357492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p:cTn id="7" dur="300" fill="hold"/>
                                        <p:tgtEl>
                                          <p:spTgt spid="192"/>
                                        </p:tgtEl>
                                        <p:attrNameLst>
                                          <p:attrName>ppt_w</p:attrName>
                                        </p:attrNameLst>
                                      </p:cBhvr>
                                      <p:tavLst>
                                        <p:tav tm="0">
                                          <p:val>
                                            <p:fltVal val="0"/>
                                          </p:val>
                                        </p:tav>
                                        <p:tav tm="100000">
                                          <p:val>
                                            <p:strVal val="#ppt_w"/>
                                          </p:val>
                                        </p:tav>
                                      </p:tavLst>
                                    </p:anim>
                                    <p:anim calcmode="lin" valueType="num">
                                      <p:cBhvr>
                                        <p:cTn id="8" dur="300" fill="hold"/>
                                        <p:tgtEl>
                                          <p:spTgt spid="192"/>
                                        </p:tgtEl>
                                        <p:attrNameLst>
                                          <p:attrName>ppt_h</p:attrName>
                                        </p:attrNameLst>
                                      </p:cBhvr>
                                      <p:tavLst>
                                        <p:tav tm="0">
                                          <p:val>
                                            <p:fltVal val="0"/>
                                          </p:val>
                                        </p:tav>
                                        <p:tav tm="100000">
                                          <p:val>
                                            <p:strVal val="#ppt_h"/>
                                          </p:val>
                                        </p:tav>
                                      </p:tavLst>
                                    </p:anim>
                                    <p:animEffect transition="in" filter="fade">
                                      <p:cBhvr>
                                        <p:cTn id="9" dur="300"/>
                                        <p:tgtEl>
                                          <p:spTgt spid="192"/>
                                        </p:tgtEl>
                                      </p:cBhvr>
                                    </p:animEffect>
                                  </p:childTnLst>
                                </p:cTn>
                              </p:par>
                              <p:par>
                                <p:cTn id="10" presetID="6" presetClass="emph" presetSubtype="0" autoRev="1" fill="hold" grpId="1" nodeType="withEffect">
                                  <p:stCondLst>
                                    <p:cond delay="250"/>
                                  </p:stCondLst>
                                  <p:childTnLst>
                                    <p:animScale>
                                      <p:cBhvr>
                                        <p:cTn id="11" dur="100" fill="hold"/>
                                        <p:tgtEl>
                                          <p:spTgt spid="192"/>
                                        </p:tgtEl>
                                      </p:cBhvr>
                                      <p:by x="110000" y="110000"/>
                                    </p:animScale>
                                  </p:childTnLst>
                                </p:cTn>
                              </p:par>
                            </p:childTnLst>
                          </p:cTn>
                        </p:par>
                        <p:par>
                          <p:cTn id="12" fill="hold">
                            <p:stCondLst>
                              <p:cond delay="450"/>
                            </p:stCondLst>
                            <p:childTnLst>
                              <p:par>
                                <p:cTn id="13" presetID="53" presetClass="entr" presetSubtype="16" fill="hold" grpId="0" nodeType="afterEffect">
                                  <p:stCondLst>
                                    <p:cond delay="0"/>
                                  </p:stCondLst>
                                  <p:childTnLst>
                                    <p:set>
                                      <p:cBhvr>
                                        <p:cTn id="14" dur="1" fill="hold">
                                          <p:stCondLst>
                                            <p:cond delay="0"/>
                                          </p:stCondLst>
                                        </p:cTn>
                                        <p:tgtEl>
                                          <p:spTgt spid="193"/>
                                        </p:tgtEl>
                                        <p:attrNameLst>
                                          <p:attrName>style.visibility</p:attrName>
                                        </p:attrNameLst>
                                      </p:cBhvr>
                                      <p:to>
                                        <p:strVal val="visible"/>
                                      </p:to>
                                    </p:set>
                                    <p:anim calcmode="lin" valueType="num">
                                      <p:cBhvr>
                                        <p:cTn id="15" dur="300" fill="hold"/>
                                        <p:tgtEl>
                                          <p:spTgt spid="193"/>
                                        </p:tgtEl>
                                        <p:attrNameLst>
                                          <p:attrName>ppt_w</p:attrName>
                                        </p:attrNameLst>
                                      </p:cBhvr>
                                      <p:tavLst>
                                        <p:tav tm="0">
                                          <p:val>
                                            <p:fltVal val="0"/>
                                          </p:val>
                                        </p:tav>
                                        <p:tav tm="100000">
                                          <p:val>
                                            <p:strVal val="#ppt_w"/>
                                          </p:val>
                                        </p:tav>
                                      </p:tavLst>
                                    </p:anim>
                                    <p:anim calcmode="lin" valueType="num">
                                      <p:cBhvr>
                                        <p:cTn id="16" dur="300" fill="hold"/>
                                        <p:tgtEl>
                                          <p:spTgt spid="193"/>
                                        </p:tgtEl>
                                        <p:attrNameLst>
                                          <p:attrName>ppt_h</p:attrName>
                                        </p:attrNameLst>
                                      </p:cBhvr>
                                      <p:tavLst>
                                        <p:tav tm="0">
                                          <p:val>
                                            <p:fltVal val="0"/>
                                          </p:val>
                                        </p:tav>
                                        <p:tav tm="100000">
                                          <p:val>
                                            <p:strVal val="#ppt_h"/>
                                          </p:val>
                                        </p:tav>
                                      </p:tavLst>
                                    </p:anim>
                                    <p:animEffect transition="in" filter="fade">
                                      <p:cBhvr>
                                        <p:cTn id="17" dur="300"/>
                                        <p:tgtEl>
                                          <p:spTgt spid="193"/>
                                        </p:tgtEl>
                                      </p:cBhvr>
                                    </p:animEffect>
                                  </p:childTnLst>
                                </p:cTn>
                              </p:par>
                              <p:par>
                                <p:cTn id="18" presetID="6" presetClass="emph" presetSubtype="0" autoRev="1" fill="hold" grpId="1" nodeType="withEffect">
                                  <p:stCondLst>
                                    <p:cond delay="250"/>
                                  </p:stCondLst>
                                  <p:childTnLst>
                                    <p:animScale>
                                      <p:cBhvr>
                                        <p:cTn id="19" dur="100" fill="hold"/>
                                        <p:tgtEl>
                                          <p:spTgt spid="193"/>
                                        </p:tgtEl>
                                      </p:cBhvr>
                                      <p:by x="110000" y="110000"/>
                                    </p:animScale>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194"/>
                                        </p:tgtEl>
                                        <p:attrNameLst>
                                          <p:attrName>style.visibility</p:attrName>
                                        </p:attrNameLst>
                                      </p:cBhvr>
                                      <p:to>
                                        <p:strVal val="visible"/>
                                      </p:to>
                                    </p:set>
                                    <p:anim calcmode="lin" valueType="num">
                                      <p:cBhvr>
                                        <p:cTn id="23" dur="300" fill="hold"/>
                                        <p:tgtEl>
                                          <p:spTgt spid="194"/>
                                        </p:tgtEl>
                                        <p:attrNameLst>
                                          <p:attrName>ppt_w</p:attrName>
                                        </p:attrNameLst>
                                      </p:cBhvr>
                                      <p:tavLst>
                                        <p:tav tm="0">
                                          <p:val>
                                            <p:fltVal val="0"/>
                                          </p:val>
                                        </p:tav>
                                        <p:tav tm="100000">
                                          <p:val>
                                            <p:strVal val="#ppt_w"/>
                                          </p:val>
                                        </p:tav>
                                      </p:tavLst>
                                    </p:anim>
                                    <p:anim calcmode="lin" valueType="num">
                                      <p:cBhvr>
                                        <p:cTn id="24" dur="300" fill="hold"/>
                                        <p:tgtEl>
                                          <p:spTgt spid="194"/>
                                        </p:tgtEl>
                                        <p:attrNameLst>
                                          <p:attrName>ppt_h</p:attrName>
                                        </p:attrNameLst>
                                      </p:cBhvr>
                                      <p:tavLst>
                                        <p:tav tm="0">
                                          <p:val>
                                            <p:fltVal val="0"/>
                                          </p:val>
                                        </p:tav>
                                        <p:tav tm="100000">
                                          <p:val>
                                            <p:strVal val="#ppt_h"/>
                                          </p:val>
                                        </p:tav>
                                      </p:tavLst>
                                    </p:anim>
                                    <p:animEffect transition="in" filter="fade">
                                      <p:cBhvr>
                                        <p:cTn id="25" dur="300"/>
                                        <p:tgtEl>
                                          <p:spTgt spid="194"/>
                                        </p:tgtEl>
                                      </p:cBhvr>
                                    </p:animEffect>
                                  </p:childTnLst>
                                </p:cTn>
                              </p:par>
                              <p:par>
                                <p:cTn id="26" presetID="6" presetClass="emph" presetSubtype="0" autoRev="1" fill="hold" grpId="1" nodeType="withEffect">
                                  <p:stCondLst>
                                    <p:cond delay="250"/>
                                  </p:stCondLst>
                                  <p:childTnLst>
                                    <p:animScale>
                                      <p:cBhvr>
                                        <p:cTn id="27" dur="100" fill="hold"/>
                                        <p:tgtEl>
                                          <p:spTgt spid="194"/>
                                        </p:tgtEl>
                                      </p:cBhvr>
                                      <p:by x="110000" y="110000"/>
                                    </p:animScale>
                                  </p:childTnLst>
                                </p:cTn>
                              </p:par>
                            </p:childTnLst>
                          </p:cTn>
                        </p:par>
                        <p:par>
                          <p:cTn id="28" fill="hold">
                            <p:stCondLst>
                              <p:cond delay="1350"/>
                            </p:stCondLst>
                            <p:childTnLst>
                              <p:par>
                                <p:cTn id="29" presetID="14" presetClass="entr" presetSubtype="10" fill="hold" nodeType="after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randombar(horizontal)">
                                      <p:cBhvr>
                                        <p:cTn id="31" dur="500"/>
                                        <p:tgtEl>
                                          <p:spTgt spid="129"/>
                                        </p:tgtEl>
                                      </p:cBhvr>
                                    </p:animEffect>
                                  </p:childTnLst>
                                </p:cTn>
                              </p:par>
                            </p:childTnLst>
                          </p:cTn>
                        </p:par>
                        <p:par>
                          <p:cTn id="32" fill="hold">
                            <p:stCondLst>
                              <p:cond delay="1850"/>
                            </p:stCondLst>
                            <p:childTnLst>
                              <p:par>
                                <p:cTn id="33" presetID="22" presetClass="entr" presetSubtype="4" fill="hold" nodeType="afterEffect">
                                  <p:stCondLst>
                                    <p:cond delay="0"/>
                                  </p:stCondLst>
                                  <p:childTnLst>
                                    <p:set>
                                      <p:cBhvr>
                                        <p:cTn id="34" dur="1" fill="hold">
                                          <p:stCondLst>
                                            <p:cond delay="0"/>
                                          </p:stCondLst>
                                        </p:cTn>
                                        <p:tgtEl>
                                          <p:spTgt spid="191"/>
                                        </p:tgtEl>
                                        <p:attrNameLst>
                                          <p:attrName>style.visibility</p:attrName>
                                        </p:attrNameLst>
                                      </p:cBhvr>
                                      <p:to>
                                        <p:strVal val="visible"/>
                                      </p:to>
                                    </p:set>
                                    <p:animEffect transition="in" filter="wipe(down)">
                                      <p:cBhvr>
                                        <p:cTn id="35" dur="500"/>
                                        <p:tgtEl>
                                          <p:spTgt spid="191"/>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185"/>
                                        </p:tgtEl>
                                        <p:attrNameLst>
                                          <p:attrName>style.visibility</p:attrName>
                                        </p:attrNameLst>
                                      </p:cBhvr>
                                      <p:to>
                                        <p:strVal val="visible"/>
                                      </p:to>
                                    </p:set>
                                    <p:animEffect transition="in" filter="fade">
                                      <p:cBhvr>
                                        <p:cTn id="38" dur="500"/>
                                        <p:tgtEl>
                                          <p:spTgt spid="185"/>
                                        </p:tgtEl>
                                      </p:cBhvr>
                                    </p:animEffect>
                                  </p:childTnLst>
                                </p:cTn>
                              </p:par>
                            </p:childTnLst>
                          </p:cTn>
                        </p:par>
                        <p:par>
                          <p:cTn id="39" fill="hold">
                            <p:stCondLst>
                              <p:cond delay="2600"/>
                            </p:stCondLst>
                            <p:childTnLst>
                              <p:par>
                                <p:cTn id="40" presetID="22" presetClass="entr" presetSubtype="4" fill="hold" nodeType="afterEffect">
                                  <p:stCondLst>
                                    <p:cond delay="0"/>
                                  </p:stCondLst>
                                  <p:childTnLst>
                                    <p:set>
                                      <p:cBhvr>
                                        <p:cTn id="41" dur="1" fill="hold">
                                          <p:stCondLst>
                                            <p:cond delay="0"/>
                                          </p:stCondLst>
                                        </p:cTn>
                                        <p:tgtEl>
                                          <p:spTgt spid="184"/>
                                        </p:tgtEl>
                                        <p:attrNameLst>
                                          <p:attrName>style.visibility</p:attrName>
                                        </p:attrNameLst>
                                      </p:cBhvr>
                                      <p:to>
                                        <p:strVal val="visible"/>
                                      </p:to>
                                    </p:set>
                                    <p:animEffect transition="in" filter="wipe(down)">
                                      <p:cBhvr>
                                        <p:cTn id="42" dur="500"/>
                                        <p:tgtEl>
                                          <p:spTgt spid="184"/>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187"/>
                                        </p:tgtEl>
                                        <p:attrNameLst>
                                          <p:attrName>style.visibility</p:attrName>
                                        </p:attrNameLst>
                                      </p:cBhvr>
                                      <p:to>
                                        <p:strVal val="visible"/>
                                      </p:to>
                                    </p:set>
                                    <p:animEffect transition="in" filter="fade">
                                      <p:cBhvr>
                                        <p:cTn id="45" dur="500"/>
                                        <p:tgtEl>
                                          <p:spTgt spid="187"/>
                                        </p:tgtEl>
                                      </p:cBhvr>
                                    </p:animEffect>
                                  </p:childTnLst>
                                </p:cTn>
                              </p:par>
                            </p:childTnLst>
                          </p:cTn>
                        </p:par>
                        <p:par>
                          <p:cTn id="46" fill="hold">
                            <p:stCondLst>
                              <p:cond delay="3350"/>
                            </p:stCondLst>
                            <p:childTnLst>
                              <p:par>
                                <p:cTn id="47" presetID="22" presetClass="entr" presetSubtype="2" fill="hold" nodeType="afterEffect">
                                  <p:stCondLst>
                                    <p:cond delay="0"/>
                                  </p:stCondLst>
                                  <p:childTnLst>
                                    <p:set>
                                      <p:cBhvr>
                                        <p:cTn id="48" dur="1" fill="hold">
                                          <p:stCondLst>
                                            <p:cond delay="0"/>
                                          </p:stCondLst>
                                        </p:cTn>
                                        <p:tgtEl>
                                          <p:spTgt spid="188"/>
                                        </p:tgtEl>
                                        <p:attrNameLst>
                                          <p:attrName>style.visibility</p:attrName>
                                        </p:attrNameLst>
                                      </p:cBhvr>
                                      <p:to>
                                        <p:strVal val="visible"/>
                                      </p:to>
                                    </p:set>
                                    <p:animEffect transition="in" filter="wipe(right)">
                                      <p:cBhvr>
                                        <p:cTn id="49" dur="500"/>
                                        <p:tgtEl>
                                          <p:spTgt spid="188"/>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86"/>
                                        </p:tgtEl>
                                        <p:attrNameLst>
                                          <p:attrName>style.visibility</p:attrName>
                                        </p:attrNameLst>
                                      </p:cBhvr>
                                      <p:to>
                                        <p:strVal val="visible"/>
                                      </p:to>
                                    </p:set>
                                    <p:animEffect transition="in" filter="fade">
                                      <p:cBhvr>
                                        <p:cTn id="52" dur="500"/>
                                        <p:tgtEl>
                                          <p:spTgt spid="186"/>
                                        </p:tgtEl>
                                      </p:cBhvr>
                                    </p:animEffect>
                                  </p:childTnLst>
                                </p:cTn>
                              </p:par>
                            </p:childTnLst>
                          </p:cTn>
                        </p:par>
                        <p:par>
                          <p:cTn id="53" fill="hold">
                            <p:stCondLst>
                              <p:cond delay="4100"/>
                            </p:stCondLst>
                            <p:childTnLst>
                              <p:par>
                                <p:cTn id="54" presetID="22" presetClass="entr" presetSubtype="1" fill="hold" nodeType="afterEffect">
                                  <p:stCondLst>
                                    <p:cond delay="0"/>
                                  </p:stCondLst>
                                  <p:childTnLst>
                                    <p:set>
                                      <p:cBhvr>
                                        <p:cTn id="55" dur="1" fill="hold">
                                          <p:stCondLst>
                                            <p:cond delay="0"/>
                                          </p:stCondLst>
                                        </p:cTn>
                                        <p:tgtEl>
                                          <p:spTgt spid="189"/>
                                        </p:tgtEl>
                                        <p:attrNameLst>
                                          <p:attrName>style.visibility</p:attrName>
                                        </p:attrNameLst>
                                      </p:cBhvr>
                                      <p:to>
                                        <p:strVal val="visible"/>
                                      </p:to>
                                    </p:set>
                                    <p:animEffect transition="in" filter="wipe(up)">
                                      <p:cBhvr>
                                        <p:cTn id="56" dur="500"/>
                                        <p:tgtEl>
                                          <p:spTgt spid="189"/>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190"/>
                                        </p:tgtEl>
                                        <p:attrNameLst>
                                          <p:attrName>style.visibility</p:attrName>
                                        </p:attrNameLst>
                                      </p:cBhvr>
                                      <p:to>
                                        <p:strVal val="visible"/>
                                      </p:to>
                                    </p:set>
                                    <p:animEffect transition="in" filter="fade">
                                      <p:cBhvr>
                                        <p:cTn id="59" dur="500"/>
                                        <p:tgtEl>
                                          <p:spTgt spid="190"/>
                                        </p:tgtEl>
                                      </p:cBhvr>
                                    </p:animEffect>
                                  </p:childTnLst>
                                </p:cTn>
                              </p:par>
                            </p:childTnLst>
                          </p:cTn>
                        </p:par>
                        <p:par>
                          <p:cTn id="60" fill="hold">
                            <p:stCondLst>
                              <p:cond delay="4850"/>
                            </p:stCondLst>
                            <p:childTnLst>
                              <p:par>
                                <p:cTn id="61" presetID="10" presetClass="entr" presetSubtype="0" fill="hold" grpId="0" nodeType="afterEffect">
                                  <p:stCondLst>
                                    <p:cond delay="0"/>
                                  </p:stCondLst>
                                  <p:childTnLst>
                                    <p:set>
                                      <p:cBhvr>
                                        <p:cTn id="62" dur="1" fill="hold">
                                          <p:stCondLst>
                                            <p:cond delay="0"/>
                                          </p:stCondLst>
                                        </p:cTn>
                                        <p:tgtEl>
                                          <p:spTgt spid="110"/>
                                        </p:tgtEl>
                                        <p:attrNameLst>
                                          <p:attrName>style.visibility</p:attrName>
                                        </p:attrNameLst>
                                      </p:cBhvr>
                                      <p:to>
                                        <p:strVal val="visible"/>
                                      </p:to>
                                    </p:set>
                                    <p:animEffect transition="in" filter="fade">
                                      <p:cBhvr>
                                        <p:cTn id="63" dur="500"/>
                                        <p:tgtEl>
                                          <p:spTgt spid="110"/>
                                        </p:tgtEl>
                                      </p:cBhvr>
                                    </p:animEffect>
                                  </p:childTnLst>
                                </p:cTn>
                              </p:par>
                              <p:par>
                                <p:cTn id="64" presetID="63" presetClass="path" presetSubtype="0" decel="100000" fill="hold" grpId="1" nodeType="withEffect">
                                  <p:stCondLst>
                                    <p:cond delay="0"/>
                                  </p:stCondLst>
                                  <p:childTnLst>
                                    <p:animMotion origin="layout" path="M -0.25599 -3.33333E-6 L -3.33333E-6 -3.33333E-6 " pathEditMode="relative" rAng="0" ptsTypes="AA">
                                      <p:cBhvr>
                                        <p:cTn id="65" dur="1000" fill="hold"/>
                                        <p:tgtEl>
                                          <p:spTgt spid="110"/>
                                        </p:tgtEl>
                                        <p:attrNameLst>
                                          <p:attrName>ppt_x</p:attrName>
                                          <p:attrName>ppt_y</p:attrName>
                                        </p:attrNameLst>
                                      </p:cBhvr>
                                      <p:rCtr x="12799" y="0"/>
                                    </p:animMotion>
                                  </p:childTnLst>
                                </p:cTn>
                              </p:par>
                              <p:par>
                                <p:cTn id="66" presetID="14" presetClass="entr" presetSubtype="10" fill="hold" grpId="0" nodeType="withEffect">
                                  <p:stCondLst>
                                    <p:cond delay="500"/>
                                  </p:stCondLst>
                                  <p:childTnLst>
                                    <p:set>
                                      <p:cBhvr>
                                        <p:cTn id="67" dur="1" fill="hold">
                                          <p:stCondLst>
                                            <p:cond delay="0"/>
                                          </p:stCondLst>
                                        </p:cTn>
                                        <p:tgtEl>
                                          <p:spTgt spid="111"/>
                                        </p:tgtEl>
                                        <p:attrNameLst>
                                          <p:attrName>style.visibility</p:attrName>
                                        </p:attrNameLst>
                                      </p:cBhvr>
                                      <p:to>
                                        <p:strVal val="visible"/>
                                      </p:to>
                                    </p:set>
                                    <p:animEffect transition="in" filter="randombar(horizontal)">
                                      <p:cBhvr>
                                        <p:cTn id="68" dur="500"/>
                                        <p:tgtEl>
                                          <p:spTgt spid="111"/>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115"/>
                                        </p:tgtEl>
                                        <p:attrNameLst>
                                          <p:attrName>style.visibility</p:attrName>
                                        </p:attrNameLst>
                                      </p:cBhvr>
                                      <p:to>
                                        <p:strVal val="visible"/>
                                      </p:to>
                                    </p:set>
                                    <p:animEffect transition="in" filter="fade">
                                      <p:cBhvr>
                                        <p:cTn id="71" dur="500"/>
                                        <p:tgtEl>
                                          <p:spTgt spid="115"/>
                                        </p:tgtEl>
                                      </p:cBhvr>
                                    </p:animEffect>
                                  </p:childTnLst>
                                </p:cTn>
                              </p:par>
                            </p:childTnLst>
                          </p:cTn>
                        </p:par>
                        <p:par>
                          <p:cTn id="72" fill="hold">
                            <p:stCondLst>
                              <p:cond delay="5850"/>
                            </p:stCondLst>
                            <p:childTnLst>
                              <p:par>
                                <p:cTn id="73" presetID="16" presetClass="entr" presetSubtype="42" fill="hold" nodeType="afterEffect">
                                  <p:stCondLst>
                                    <p:cond delay="0"/>
                                  </p:stCondLst>
                                  <p:childTnLst>
                                    <p:set>
                                      <p:cBhvr>
                                        <p:cTn id="74" dur="1" fill="hold">
                                          <p:stCondLst>
                                            <p:cond delay="0"/>
                                          </p:stCondLst>
                                        </p:cTn>
                                        <p:tgtEl>
                                          <p:spTgt spid="122"/>
                                        </p:tgtEl>
                                        <p:attrNameLst>
                                          <p:attrName>style.visibility</p:attrName>
                                        </p:attrNameLst>
                                      </p:cBhvr>
                                      <p:to>
                                        <p:strVal val="visible"/>
                                      </p:to>
                                    </p:set>
                                    <p:animEffect transition="in" filter="barn(outHorizontal)">
                                      <p:cBhvr>
                                        <p:cTn id="75" dur="500"/>
                                        <p:tgtEl>
                                          <p:spTgt spid="122"/>
                                        </p:tgtEl>
                                      </p:cBhvr>
                                    </p:animEffect>
                                  </p:childTnLst>
                                </p:cTn>
                              </p:par>
                              <p:par>
                                <p:cTn id="76" presetID="10" presetClass="entr" presetSubtype="0" fill="hold" grpId="0" nodeType="withEffect">
                                  <p:stCondLst>
                                    <p:cond delay="250"/>
                                  </p:stCondLst>
                                  <p:childTnLst>
                                    <p:set>
                                      <p:cBhvr>
                                        <p:cTn id="77" dur="1" fill="hold">
                                          <p:stCondLst>
                                            <p:cond delay="0"/>
                                          </p:stCondLst>
                                        </p:cTn>
                                        <p:tgtEl>
                                          <p:spTgt spid="117"/>
                                        </p:tgtEl>
                                        <p:attrNameLst>
                                          <p:attrName>style.visibility</p:attrName>
                                        </p:attrNameLst>
                                      </p:cBhvr>
                                      <p:to>
                                        <p:strVal val="visible"/>
                                      </p:to>
                                    </p:set>
                                    <p:animEffect transition="in" filter="fade">
                                      <p:cBhvr>
                                        <p:cTn id="78" dur="500"/>
                                        <p:tgtEl>
                                          <p:spTgt spid="117"/>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118"/>
                                        </p:tgtEl>
                                        <p:attrNameLst>
                                          <p:attrName>style.visibility</p:attrName>
                                        </p:attrNameLst>
                                      </p:cBhvr>
                                      <p:to>
                                        <p:strVal val="visible"/>
                                      </p:to>
                                    </p:set>
                                    <p:animEffect transition="in" filter="fade">
                                      <p:cBhvr>
                                        <p:cTn id="81" dur="500"/>
                                        <p:tgtEl>
                                          <p:spTgt spid="118"/>
                                        </p:tgtEl>
                                      </p:cBhvr>
                                    </p:animEffect>
                                  </p:childTnLst>
                                </p:cTn>
                              </p:par>
                              <p:par>
                                <p:cTn id="82" presetID="10" presetClass="entr" presetSubtype="0" fill="hold" grpId="0" nodeType="withEffect">
                                  <p:stCondLst>
                                    <p:cond delay="250"/>
                                  </p:stCondLst>
                                  <p:childTnLst>
                                    <p:set>
                                      <p:cBhvr>
                                        <p:cTn id="83" dur="1" fill="hold">
                                          <p:stCondLst>
                                            <p:cond delay="0"/>
                                          </p:stCondLst>
                                        </p:cTn>
                                        <p:tgtEl>
                                          <p:spTgt spid="119"/>
                                        </p:tgtEl>
                                        <p:attrNameLst>
                                          <p:attrName>style.visibility</p:attrName>
                                        </p:attrNameLst>
                                      </p:cBhvr>
                                      <p:to>
                                        <p:strVal val="visible"/>
                                      </p:to>
                                    </p:set>
                                    <p:animEffect transition="in" filter="fade">
                                      <p:cBhvr>
                                        <p:cTn id="84" dur="500"/>
                                        <p:tgtEl>
                                          <p:spTgt spid="119"/>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121"/>
                                        </p:tgtEl>
                                        <p:attrNameLst>
                                          <p:attrName>style.visibility</p:attrName>
                                        </p:attrNameLst>
                                      </p:cBhvr>
                                      <p:to>
                                        <p:strVal val="visible"/>
                                      </p:to>
                                    </p:set>
                                    <p:animEffect transition="in" filter="fade">
                                      <p:cBhvr>
                                        <p:cTn id="87" dur="500"/>
                                        <p:tgtEl>
                                          <p:spTgt spid="121"/>
                                        </p:tgtEl>
                                      </p:cBhvr>
                                    </p:animEffect>
                                  </p:childTnLst>
                                </p:cTn>
                              </p:par>
                              <p:par>
                                <p:cTn id="88" presetID="22" presetClass="entr" presetSubtype="4" fill="hold" nodeType="withEffect">
                                  <p:stCondLst>
                                    <p:cond delay="100"/>
                                  </p:stCondLst>
                                  <p:childTnLst>
                                    <p:set>
                                      <p:cBhvr>
                                        <p:cTn id="89" dur="1" fill="hold">
                                          <p:stCondLst>
                                            <p:cond delay="0"/>
                                          </p:stCondLst>
                                        </p:cTn>
                                        <p:tgtEl>
                                          <p:spTgt spid="112"/>
                                        </p:tgtEl>
                                        <p:attrNameLst>
                                          <p:attrName>style.visibility</p:attrName>
                                        </p:attrNameLst>
                                      </p:cBhvr>
                                      <p:to>
                                        <p:strVal val="visible"/>
                                      </p:to>
                                    </p:set>
                                    <p:animEffect transition="in" filter="wipe(down)">
                                      <p:cBhvr>
                                        <p:cTn id="90" dur="500"/>
                                        <p:tgtEl>
                                          <p:spTgt spid="112"/>
                                        </p:tgtEl>
                                      </p:cBhvr>
                                    </p:animEffect>
                                  </p:childTnLst>
                                </p:cTn>
                              </p:par>
                              <p:par>
                                <p:cTn id="91" presetID="47" presetClass="entr" presetSubtype="0" fill="hold" nodeType="withEffect">
                                  <p:stCondLst>
                                    <p:cond delay="400"/>
                                  </p:stCondLst>
                                  <p:childTnLst>
                                    <p:set>
                                      <p:cBhvr>
                                        <p:cTn id="92" dur="1" fill="hold">
                                          <p:stCondLst>
                                            <p:cond delay="0"/>
                                          </p:stCondLst>
                                        </p:cTn>
                                        <p:tgtEl>
                                          <p:spTgt spid="104"/>
                                        </p:tgtEl>
                                        <p:attrNameLst>
                                          <p:attrName>style.visibility</p:attrName>
                                        </p:attrNameLst>
                                      </p:cBhvr>
                                      <p:to>
                                        <p:strVal val="visible"/>
                                      </p:to>
                                    </p:set>
                                    <p:animEffect transition="in" filter="fade">
                                      <p:cBhvr>
                                        <p:cTn id="93" dur="750"/>
                                        <p:tgtEl>
                                          <p:spTgt spid="104"/>
                                        </p:tgtEl>
                                      </p:cBhvr>
                                    </p:animEffect>
                                    <p:anim calcmode="lin" valueType="num">
                                      <p:cBhvr>
                                        <p:cTn id="94" dur="750" fill="hold"/>
                                        <p:tgtEl>
                                          <p:spTgt spid="104"/>
                                        </p:tgtEl>
                                        <p:attrNameLst>
                                          <p:attrName>ppt_x</p:attrName>
                                        </p:attrNameLst>
                                      </p:cBhvr>
                                      <p:tavLst>
                                        <p:tav tm="0">
                                          <p:val>
                                            <p:strVal val="#ppt_x"/>
                                          </p:val>
                                        </p:tav>
                                        <p:tav tm="100000">
                                          <p:val>
                                            <p:strVal val="#ppt_x"/>
                                          </p:val>
                                        </p:tav>
                                      </p:tavLst>
                                    </p:anim>
                                    <p:anim calcmode="lin" valueType="num">
                                      <p:cBhvr>
                                        <p:cTn id="95" dur="75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1" grpId="0" animBg="1"/>
      <p:bldP spid="115" grpId="0"/>
      <p:bldP spid="117" grpId="0"/>
      <p:bldP spid="118" grpId="0"/>
      <p:bldP spid="119" grpId="0"/>
      <p:bldP spid="121" grpId="0"/>
      <p:bldP spid="185" grpId="0"/>
      <p:bldP spid="186" grpId="0"/>
      <p:bldP spid="187" grpId="0"/>
      <p:bldP spid="190" grpId="0"/>
      <p:bldP spid="192" grpId="0" animBg="1"/>
      <p:bldP spid="192" grpId="1" animBg="1"/>
      <p:bldP spid="193" grpId="0" animBg="1"/>
      <p:bldP spid="193" grpId="1" animBg="1"/>
      <p:bldP spid="194" grpId="0" animBg="1"/>
      <p:bldP spid="194"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AIP: Client Experience</a:t>
            </a:r>
          </a:p>
        </p:txBody>
      </p:sp>
      <p:sp>
        <p:nvSpPr>
          <p:cNvPr id="41" name="Text Placeholder 2"/>
          <p:cNvSpPr>
            <a:spLocks noGrp="1"/>
          </p:cNvSpPr>
          <p:nvPr>
            <p:ph type="body" sz="quarter" idx="12"/>
          </p:nvPr>
        </p:nvSpPr>
        <p:spPr/>
        <p:txBody>
          <a:bodyPr/>
          <a:lstStyle/>
          <a:p>
            <a:r>
              <a:rPr lang="en-US"/>
              <a:t>Below is a short list of the clients currently using AIP for analytics</a:t>
            </a:r>
          </a:p>
        </p:txBody>
      </p:sp>
      <p:cxnSp>
        <p:nvCxnSpPr>
          <p:cNvPr id="42" name="Straight Connector 41"/>
          <p:cNvCxnSpPr/>
          <p:nvPr/>
        </p:nvCxnSpPr>
        <p:spPr>
          <a:xfrm>
            <a:off x="4091500" y="2096116"/>
            <a:ext cx="0" cy="2412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06257" y="2114880"/>
            <a:ext cx="3804064" cy="318924"/>
          </a:xfrm>
          <a:prstGeom prst="rect">
            <a:avLst/>
          </a:prstGeom>
          <a:noFill/>
        </p:spPr>
        <p:txBody>
          <a:bodyPr wrap="square" lIns="36000" tIns="36000" rIns="36000" bIns="36000" rtlCol="0">
            <a:spAutoFit/>
          </a:bodyPr>
          <a:lstStyle/>
          <a:p>
            <a:pPr algn="ctr"/>
            <a:r>
              <a:rPr lang="en-GB" sz="1600">
                <a:solidFill>
                  <a:srgbClr val="92D050"/>
                </a:solidFill>
              </a:rPr>
              <a:t>North America</a:t>
            </a:r>
          </a:p>
        </p:txBody>
      </p:sp>
      <p:sp>
        <p:nvSpPr>
          <p:cNvPr id="44" name="TextBox 43"/>
          <p:cNvSpPr txBox="1"/>
          <p:nvPr/>
        </p:nvSpPr>
        <p:spPr>
          <a:xfrm>
            <a:off x="4221365" y="2114880"/>
            <a:ext cx="3755380" cy="318924"/>
          </a:xfrm>
          <a:prstGeom prst="rect">
            <a:avLst/>
          </a:prstGeom>
          <a:noFill/>
        </p:spPr>
        <p:txBody>
          <a:bodyPr wrap="square" lIns="36000" tIns="36000" rIns="36000" bIns="36000" rtlCol="0">
            <a:spAutoFit/>
          </a:bodyPr>
          <a:lstStyle/>
          <a:p>
            <a:pPr algn="ctr"/>
            <a:r>
              <a:rPr lang="en-GB" sz="1600">
                <a:solidFill>
                  <a:srgbClr val="92D050"/>
                </a:solidFill>
              </a:rPr>
              <a:t>Europe / Africa / Latin America</a:t>
            </a:r>
          </a:p>
        </p:txBody>
      </p:sp>
      <p:sp>
        <p:nvSpPr>
          <p:cNvPr id="45" name="TextBox 44"/>
          <p:cNvSpPr txBox="1"/>
          <p:nvPr/>
        </p:nvSpPr>
        <p:spPr>
          <a:xfrm>
            <a:off x="8202099" y="2114880"/>
            <a:ext cx="3797394" cy="318924"/>
          </a:xfrm>
          <a:prstGeom prst="rect">
            <a:avLst/>
          </a:prstGeom>
          <a:noFill/>
        </p:spPr>
        <p:txBody>
          <a:bodyPr wrap="square" lIns="36000" tIns="36000" rIns="36000" bIns="36000" rtlCol="0">
            <a:spAutoFit/>
          </a:bodyPr>
          <a:lstStyle/>
          <a:p>
            <a:pPr algn="ctr"/>
            <a:r>
              <a:rPr lang="en-GB" sz="1600">
                <a:solidFill>
                  <a:srgbClr val="92D050"/>
                </a:solidFill>
              </a:rPr>
              <a:t>Asia Pacific</a:t>
            </a:r>
          </a:p>
        </p:txBody>
      </p:sp>
      <p:sp>
        <p:nvSpPr>
          <p:cNvPr id="46" name="TextBox 45"/>
          <p:cNvSpPr txBox="1"/>
          <p:nvPr/>
        </p:nvSpPr>
        <p:spPr>
          <a:xfrm>
            <a:off x="709850" y="2562604"/>
            <a:ext cx="3300471" cy="1457698"/>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GB">
                <a:solidFill>
                  <a:prstClr val="white"/>
                </a:solidFill>
              </a:rPr>
              <a:t>Halliburton</a:t>
            </a:r>
          </a:p>
          <a:p>
            <a:pPr marL="285750" indent="-285750">
              <a:buFont typeface="Arial" panose="020B0604020202020204" pitchFamily="34" charset="0"/>
              <a:buChar char="•"/>
            </a:pPr>
            <a:r>
              <a:rPr lang="en-GB">
                <a:solidFill>
                  <a:prstClr val="white"/>
                </a:solidFill>
              </a:rPr>
              <a:t>Shell</a:t>
            </a:r>
          </a:p>
          <a:p>
            <a:pPr marL="285750" indent="-285750">
              <a:buFont typeface="Arial" panose="020B0604020202020204" pitchFamily="34" charset="0"/>
              <a:buChar char="•"/>
            </a:pPr>
            <a:r>
              <a:rPr lang="en-GB">
                <a:solidFill>
                  <a:prstClr val="white"/>
                </a:solidFill>
              </a:rPr>
              <a:t>Suncor</a:t>
            </a:r>
          </a:p>
          <a:p>
            <a:pPr marL="285750" indent="-285750">
              <a:buFont typeface="Arial" panose="020B0604020202020204" pitchFamily="34" charset="0"/>
              <a:buChar char="•"/>
            </a:pPr>
            <a:r>
              <a:rPr lang="en-GB">
                <a:solidFill>
                  <a:prstClr val="white"/>
                </a:solidFill>
              </a:rPr>
              <a:t>TXU Energy</a:t>
            </a:r>
          </a:p>
          <a:p>
            <a:pPr marL="285750" indent="-285750">
              <a:buFont typeface="Arial" panose="020B0604020202020204" pitchFamily="34" charset="0"/>
              <a:buChar char="•"/>
            </a:pPr>
            <a:r>
              <a:rPr lang="en-GB">
                <a:solidFill>
                  <a:prstClr val="white"/>
                </a:solidFill>
              </a:rPr>
              <a:t>Exxon Mobil</a:t>
            </a:r>
          </a:p>
        </p:txBody>
      </p:sp>
      <p:sp>
        <p:nvSpPr>
          <p:cNvPr id="47" name="TextBox 46"/>
          <p:cNvSpPr txBox="1"/>
          <p:nvPr/>
        </p:nvSpPr>
        <p:spPr>
          <a:xfrm>
            <a:off x="4414732" y="2562604"/>
            <a:ext cx="3270963" cy="2011695"/>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GB">
                <a:solidFill>
                  <a:prstClr val="white"/>
                </a:solidFill>
              </a:rPr>
              <a:t>Thames Water</a:t>
            </a:r>
          </a:p>
          <a:p>
            <a:pPr marL="285750" indent="-285750">
              <a:buFont typeface="Arial" panose="020B0604020202020204" pitchFamily="34" charset="0"/>
              <a:buChar char="•"/>
            </a:pPr>
            <a:r>
              <a:rPr lang="en-GB">
                <a:solidFill>
                  <a:prstClr val="white"/>
                </a:solidFill>
              </a:rPr>
              <a:t>BG Group</a:t>
            </a:r>
          </a:p>
          <a:p>
            <a:pPr marL="285750" indent="-285750">
              <a:buFont typeface="Arial" panose="020B0604020202020204" pitchFamily="34" charset="0"/>
              <a:buChar char="•"/>
            </a:pPr>
            <a:r>
              <a:rPr lang="en-GB">
                <a:solidFill>
                  <a:prstClr val="white"/>
                </a:solidFill>
              </a:rPr>
              <a:t>National Grid</a:t>
            </a:r>
          </a:p>
          <a:p>
            <a:pPr marL="285750" indent="-285750">
              <a:buFont typeface="Arial" panose="020B0604020202020204" pitchFamily="34" charset="0"/>
              <a:buChar char="•"/>
            </a:pPr>
            <a:r>
              <a:rPr lang="en-GB" err="1">
                <a:solidFill>
                  <a:prstClr val="white"/>
                </a:solidFill>
              </a:rPr>
              <a:t>Mosanto</a:t>
            </a:r>
            <a:endParaRPr lang="en-GB">
              <a:solidFill>
                <a:prstClr val="white"/>
              </a:solidFill>
            </a:endParaRPr>
          </a:p>
          <a:p>
            <a:pPr marL="285750" indent="-285750">
              <a:buFont typeface="Arial" panose="020B0604020202020204" pitchFamily="34" charset="0"/>
              <a:buChar char="•"/>
            </a:pPr>
            <a:r>
              <a:rPr lang="en-GB">
                <a:solidFill>
                  <a:prstClr val="white"/>
                </a:solidFill>
              </a:rPr>
              <a:t>Tarmac</a:t>
            </a:r>
          </a:p>
          <a:p>
            <a:pPr marL="285750" indent="-285750">
              <a:buFont typeface="Arial" panose="020B0604020202020204" pitchFamily="34" charset="0"/>
              <a:buChar char="•"/>
            </a:pPr>
            <a:r>
              <a:rPr lang="en-GB">
                <a:solidFill>
                  <a:prstClr val="white"/>
                </a:solidFill>
              </a:rPr>
              <a:t>ECOEMBALAJES ESPAÑA</a:t>
            </a:r>
            <a:endParaRPr lang="en-GB">
              <a:solidFill>
                <a:prstClr val="white"/>
              </a:solidFill>
              <a:latin typeface="Calibri" panose="020F0502020204030204" pitchFamily="34" charset="0"/>
            </a:endParaRPr>
          </a:p>
          <a:p>
            <a:pPr marL="285750" indent="-285750">
              <a:buFont typeface="Arial" panose="020B0604020202020204" pitchFamily="34" charset="0"/>
              <a:buChar char="•"/>
            </a:pPr>
            <a:endParaRPr lang="en-GB">
              <a:solidFill>
                <a:prstClr val="white"/>
              </a:solidFill>
            </a:endParaRPr>
          </a:p>
        </p:txBody>
      </p:sp>
      <p:sp>
        <p:nvSpPr>
          <p:cNvPr id="79" name="TextBox 78"/>
          <p:cNvSpPr txBox="1"/>
          <p:nvPr/>
        </p:nvSpPr>
        <p:spPr>
          <a:xfrm>
            <a:off x="8367105" y="2559044"/>
            <a:ext cx="3365482" cy="1457698"/>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GB">
                <a:solidFill>
                  <a:prstClr val="white"/>
                </a:solidFill>
              </a:rPr>
              <a:t>Woodside</a:t>
            </a:r>
          </a:p>
          <a:p>
            <a:pPr marL="285750" indent="-285750">
              <a:buFont typeface="Arial" panose="020B0604020202020204" pitchFamily="34" charset="0"/>
              <a:buChar char="•"/>
            </a:pPr>
            <a:r>
              <a:rPr lang="en-GB">
                <a:solidFill>
                  <a:prstClr val="white"/>
                </a:solidFill>
              </a:rPr>
              <a:t>RGE</a:t>
            </a:r>
          </a:p>
          <a:p>
            <a:pPr marL="285750" indent="-285750">
              <a:buFont typeface="Arial" panose="020B0604020202020204" pitchFamily="34" charset="0"/>
              <a:buChar char="•"/>
            </a:pPr>
            <a:r>
              <a:rPr lang="en-GB">
                <a:solidFill>
                  <a:prstClr val="white"/>
                </a:solidFill>
              </a:rPr>
              <a:t>Momentum Energy</a:t>
            </a:r>
          </a:p>
          <a:p>
            <a:pPr marL="285750" indent="-285750">
              <a:buFont typeface="Arial" panose="020B0604020202020204" pitchFamily="34" charset="0"/>
              <a:buChar char="•"/>
            </a:pPr>
            <a:r>
              <a:rPr lang="en-GB">
                <a:solidFill>
                  <a:prstClr val="white"/>
                </a:solidFill>
              </a:rPr>
              <a:t>National Farmers Fed - Australia</a:t>
            </a:r>
          </a:p>
        </p:txBody>
      </p:sp>
      <p:cxnSp>
        <p:nvCxnSpPr>
          <p:cNvPr id="80" name="Straight Connector 79"/>
          <p:cNvCxnSpPr/>
          <p:nvPr/>
        </p:nvCxnSpPr>
        <p:spPr>
          <a:xfrm>
            <a:off x="8114249" y="2096116"/>
            <a:ext cx="0" cy="2412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65199" y="6140215"/>
            <a:ext cx="10959049" cy="307777"/>
          </a:xfrm>
          <a:prstGeom prst="rect">
            <a:avLst/>
          </a:prstGeom>
        </p:spPr>
        <p:txBody>
          <a:bodyPr wrap="square">
            <a:spAutoFit/>
          </a:bodyPr>
          <a:lstStyle/>
          <a:p>
            <a:r>
              <a:rPr lang="en-GB" sz="1400">
                <a:solidFill>
                  <a:prstClr val="white"/>
                </a:solidFill>
                <a:latin typeface="Arial" panose="020B0604020202020204" pitchFamily="34" charset="0"/>
                <a:cs typeface="Arial" panose="020B0604020202020204" pitchFamily="34" charset="0"/>
              </a:rPr>
              <a:t>https://www.accenture.com/us-en/insight-everest-group-names-accenture-leader-analytics</a:t>
            </a:r>
          </a:p>
        </p:txBody>
      </p:sp>
      <p:sp>
        <p:nvSpPr>
          <p:cNvPr id="82" name="Text Placeholder 2"/>
          <p:cNvSpPr txBox="1">
            <a:spLocks/>
          </p:cNvSpPr>
          <p:nvPr/>
        </p:nvSpPr>
        <p:spPr>
          <a:xfrm>
            <a:off x="561749" y="4436823"/>
            <a:ext cx="11255250" cy="395908"/>
          </a:xfrm>
          <a:prstGeom prst="rect">
            <a:avLst/>
          </a:prstGeom>
        </p:spPr>
        <p:txBody>
          <a:bodyPr lIns="0"/>
          <a:lstStyle>
            <a:lvl1pPr marL="0" indent="0" algn="l" rtl="0" eaLnBrk="1" fontAlgn="base" hangingPunct="1">
              <a:spcBef>
                <a:spcPts val="400"/>
              </a:spcBef>
              <a:spcAft>
                <a:spcPts val="400"/>
              </a:spcAft>
              <a:buFont typeface="Arial" charset="0"/>
              <a:buNone/>
              <a:defRPr sz="2000" kern="1200">
                <a:solidFill>
                  <a:schemeClr val="accent2"/>
                </a:solidFill>
                <a:latin typeface="+mn-lt"/>
                <a:ea typeface="+mn-ea"/>
                <a:cs typeface="+mn-cs"/>
              </a:defRPr>
            </a:lvl1pPr>
            <a:lvl2pPr marL="484633" indent="-251840" algn="l" rtl="0" eaLnBrk="1" fontAlgn="base" hangingPunct="1">
              <a:spcBef>
                <a:spcPts val="400"/>
              </a:spcBef>
              <a:spcAft>
                <a:spcPts val="400"/>
              </a:spcAft>
              <a:buFont typeface="Arial" charset="0"/>
              <a:buChar char="–"/>
              <a:defRPr sz="3500" kern="1200">
                <a:solidFill>
                  <a:schemeClr val="tx1"/>
                </a:solidFill>
                <a:latin typeface="+mn-lt"/>
                <a:ea typeface="+mn-ea"/>
                <a:cs typeface="+mn-cs"/>
              </a:defRPr>
            </a:lvl2pPr>
            <a:lvl3pPr marL="717425" indent="-232793" algn="l" rtl="0" eaLnBrk="1" fontAlgn="base" hangingPunct="1">
              <a:spcBef>
                <a:spcPts val="400"/>
              </a:spcBef>
              <a:spcAft>
                <a:spcPts val="400"/>
              </a:spcAft>
              <a:buFont typeface="Arial" charset="0"/>
              <a:buChar char="•"/>
              <a:defRPr sz="3200" kern="1200">
                <a:solidFill>
                  <a:schemeClr val="tx1"/>
                </a:solidFill>
                <a:latin typeface="+mn-lt"/>
                <a:ea typeface="+mn-ea"/>
                <a:cs typeface="+mn-cs"/>
              </a:defRPr>
            </a:lvl3pPr>
            <a:lvl4pPr marL="950218" indent="-232793" algn="l" rtl="0" eaLnBrk="1" fontAlgn="base" hangingPunct="1">
              <a:spcBef>
                <a:spcPts val="400"/>
              </a:spcBef>
              <a:spcAft>
                <a:spcPts val="400"/>
              </a:spcAft>
              <a:buFont typeface="Arial" charset="0"/>
              <a:buChar char="–"/>
              <a:defRPr sz="2900" kern="1200">
                <a:solidFill>
                  <a:schemeClr val="tx1"/>
                </a:solidFill>
                <a:latin typeface="+mn-lt"/>
                <a:ea typeface="+mn-ea"/>
                <a:cs typeface="+mn-cs"/>
              </a:defRPr>
            </a:lvl4pPr>
            <a:lvl5pPr marL="1202056" indent="-251840" algn="l" rtl="0" eaLnBrk="1" fontAlgn="base" hangingPunct="1">
              <a:spcBef>
                <a:spcPts val="400"/>
              </a:spcBef>
              <a:spcAft>
                <a:spcPts val="400"/>
              </a:spcAft>
              <a:buFont typeface="Arial"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rgbClr val="92D050"/>
                </a:solidFill>
              </a:rPr>
              <a:t>Over 75 in total building value via our field tested analytics services</a:t>
            </a:r>
          </a:p>
        </p:txBody>
      </p:sp>
    </p:spTree>
    <p:extLst>
      <p:ext uri="{BB962C8B-B14F-4D97-AF65-F5344CB8AC3E}">
        <p14:creationId xmlns:p14="http://schemas.microsoft.com/office/powerpoint/2010/main" val="37407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ea typeface="Arial" pitchFamily="-105" charset="-52"/>
              </a:rPr>
              <a:t>Why Accenture Insights Platform?</a:t>
            </a:r>
            <a:endParaRPr lang="en-GB"/>
          </a:p>
        </p:txBody>
      </p:sp>
      <p:sp>
        <p:nvSpPr>
          <p:cNvPr id="3" name="Text Placeholder 2"/>
          <p:cNvSpPr>
            <a:spLocks noGrp="1"/>
          </p:cNvSpPr>
          <p:nvPr>
            <p:ph type="body" sz="quarter" idx="12"/>
          </p:nvPr>
        </p:nvSpPr>
        <p:spPr>
          <a:xfrm>
            <a:off x="355650" y="1098295"/>
            <a:ext cx="5680554" cy="4972242"/>
          </a:xfrm>
        </p:spPr>
        <p:txBody>
          <a:bodyPr anchor="ctr"/>
          <a:lstStyle/>
          <a:p>
            <a:pPr marL="342900" indent="-342900" algn="l">
              <a:spcBef>
                <a:spcPts val="2400"/>
              </a:spcBef>
              <a:buClr>
                <a:schemeClr val="accent1"/>
              </a:buClr>
              <a:buFont typeface="Wingdings" panose="05000000000000000000" pitchFamily="2" charset="2"/>
              <a:buChar char="ü"/>
            </a:pPr>
            <a:r>
              <a:rPr lang="en-US">
                <a:solidFill>
                  <a:srgbClr val="92D050"/>
                </a:solidFill>
                <a:latin typeface="Arial Black" panose="020B0A04020102020204" pitchFamily="34" charset="0"/>
              </a:rPr>
              <a:t>Innovative industry solutions utilizing New IT practices, high velocity enterprise analytics platform and applications</a:t>
            </a:r>
          </a:p>
          <a:p>
            <a:pPr marL="342900" indent="-342900" algn="l">
              <a:spcBef>
                <a:spcPts val="2400"/>
              </a:spcBef>
              <a:buClr>
                <a:schemeClr val="accent1"/>
              </a:buClr>
              <a:buFont typeface="Wingdings" panose="05000000000000000000" pitchFamily="2" charset="2"/>
              <a:buChar char="ü"/>
            </a:pPr>
            <a:r>
              <a:rPr lang="en-US">
                <a:solidFill>
                  <a:srgbClr val="92D050"/>
                </a:solidFill>
                <a:latin typeface="Arial Black" panose="020B0A04020102020204" pitchFamily="34" charset="0"/>
              </a:rPr>
              <a:t>Applications built with the end user in mind</a:t>
            </a:r>
          </a:p>
          <a:p>
            <a:pPr marL="342900" indent="-342900" algn="l">
              <a:spcBef>
                <a:spcPts val="2400"/>
              </a:spcBef>
              <a:buClr>
                <a:schemeClr val="accent1"/>
              </a:buClr>
              <a:buFont typeface="Wingdings" panose="05000000000000000000" pitchFamily="2" charset="2"/>
              <a:buChar char="ü"/>
            </a:pPr>
            <a:r>
              <a:rPr lang="en-US">
                <a:solidFill>
                  <a:srgbClr val="92D050"/>
                </a:solidFill>
                <a:latin typeface="Arial Black" panose="020B0A04020102020204" pitchFamily="34" charset="0"/>
              </a:rPr>
              <a:t>Continuous innovation</a:t>
            </a:r>
          </a:p>
        </p:txBody>
      </p:sp>
      <p:sp>
        <p:nvSpPr>
          <p:cNvPr id="40" name="TextBox 39"/>
          <p:cNvSpPr txBox="1"/>
          <p:nvPr/>
        </p:nvSpPr>
        <p:spPr>
          <a:xfrm>
            <a:off x="6735332" y="1379001"/>
            <a:ext cx="4256797" cy="318924"/>
          </a:xfrm>
          <a:prstGeom prst="rect">
            <a:avLst/>
          </a:prstGeom>
          <a:noFill/>
        </p:spPr>
        <p:txBody>
          <a:bodyPr wrap="none" lIns="36000" tIns="36000" rIns="36000" bIns="36000" rtlCol="0">
            <a:spAutoFit/>
          </a:bodyPr>
          <a:lstStyle/>
          <a:p>
            <a:pPr algn="l"/>
            <a:r>
              <a:rPr lang="en-US" sz="1600" b="1">
                <a:solidFill>
                  <a:schemeClr val="bg1"/>
                </a:solidFill>
              </a:rPr>
              <a:t>AIP Offers a lower Total Cost of Ownership</a:t>
            </a:r>
          </a:p>
        </p:txBody>
      </p:sp>
      <p:grpSp>
        <p:nvGrpSpPr>
          <p:cNvPr id="42" name="Group 41"/>
          <p:cNvGrpSpPr/>
          <p:nvPr/>
        </p:nvGrpSpPr>
        <p:grpSpPr>
          <a:xfrm>
            <a:off x="6103724" y="1927020"/>
            <a:ext cx="5722569" cy="4143517"/>
            <a:chOff x="6103724" y="1927020"/>
            <a:chExt cx="5722569" cy="4143517"/>
          </a:xfrm>
        </p:grpSpPr>
        <p:cxnSp>
          <p:nvCxnSpPr>
            <p:cNvPr id="22" name="Straight Connector 21"/>
            <p:cNvCxnSpPr/>
            <p:nvPr/>
          </p:nvCxnSpPr>
          <p:spPr>
            <a:xfrm>
              <a:off x="7093813" y="1927020"/>
              <a:ext cx="2588986" cy="141080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161273" y="2968336"/>
              <a:ext cx="2606460" cy="55445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127543" y="3402890"/>
              <a:ext cx="2580858" cy="411236"/>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27543" y="4294122"/>
              <a:ext cx="2548330" cy="29637"/>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0071" y="4698561"/>
              <a:ext cx="2548330" cy="12192"/>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134469" y="5610303"/>
              <a:ext cx="2548330" cy="29637"/>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103724" y="1927021"/>
              <a:ext cx="2760007" cy="4143516"/>
              <a:chOff x="6103724" y="1927021"/>
              <a:chExt cx="2760007" cy="4143516"/>
            </a:xfrm>
          </p:grpSpPr>
          <p:sp>
            <p:nvSpPr>
              <p:cNvPr id="2" name="Rectangle 1"/>
              <p:cNvSpPr/>
              <p:nvPr/>
            </p:nvSpPr>
            <p:spPr bwMode="gray">
              <a:xfrm>
                <a:off x="6761304" y="3403276"/>
                <a:ext cx="332509" cy="904009"/>
              </a:xfrm>
              <a:prstGeom prst="rect">
                <a:avLst/>
              </a:prstGeom>
              <a:solidFill>
                <a:srgbClr val="00B0F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5" name="Rectangle 4"/>
              <p:cNvSpPr/>
              <p:nvPr/>
            </p:nvSpPr>
            <p:spPr bwMode="gray">
              <a:xfrm>
                <a:off x="6761303" y="2994121"/>
                <a:ext cx="332509" cy="401782"/>
              </a:xfrm>
              <a:prstGeom prst="rect">
                <a:avLst/>
              </a:prstGeom>
              <a:solidFill>
                <a:schemeClr val="accent2"/>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6" name="Rectangle 5"/>
              <p:cNvSpPr/>
              <p:nvPr/>
            </p:nvSpPr>
            <p:spPr bwMode="gray">
              <a:xfrm>
                <a:off x="6761302" y="1927021"/>
                <a:ext cx="332509" cy="1067101"/>
              </a:xfrm>
              <a:prstGeom prst="rect">
                <a:avLst/>
              </a:prstGeom>
              <a:solidFill>
                <a:schemeClr val="accent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7" name="TextBox 6"/>
              <p:cNvSpPr txBox="1"/>
              <p:nvPr/>
            </p:nvSpPr>
            <p:spPr>
              <a:xfrm>
                <a:off x="7216070" y="2524605"/>
                <a:ext cx="1342861" cy="291331"/>
              </a:xfrm>
              <a:prstGeom prst="rect">
                <a:avLst/>
              </a:prstGeom>
              <a:noFill/>
            </p:spPr>
            <p:txBody>
              <a:bodyPr wrap="square" lIns="0" tIns="0" rIns="0" bIns="0" rtlCol="0" anchor="ctr" anchorCtr="0">
                <a:noAutofit/>
              </a:bodyPr>
              <a:lstStyle/>
              <a:p>
                <a:pPr>
                  <a:spcAft>
                    <a:spcPts val="200"/>
                  </a:spcAft>
                </a:pPr>
                <a:r>
                  <a:rPr lang="en-US" sz="1000">
                    <a:solidFill>
                      <a:prstClr val="white"/>
                    </a:solidFill>
                  </a:rPr>
                  <a:t>Software</a:t>
                </a:r>
              </a:p>
            </p:txBody>
          </p:sp>
          <p:sp>
            <p:nvSpPr>
              <p:cNvPr id="8" name="TextBox 7"/>
              <p:cNvSpPr txBox="1"/>
              <p:nvPr/>
            </p:nvSpPr>
            <p:spPr>
              <a:xfrm>
                <a:off x="7216069" y="3702240"/>
                <a:ext cx="1647661" cy="291331"/>
              </a:xfrm>
              <a:prstGeom prst="rect">
                <a:avLst/>
              </a:prstGeom>
              <a:noFill/>
            </p:spPr>
            <p:txBody>
              <a:bodyPr wrap="square" lIns="0" tIns="0" rIns="0" bIns="0" rtlCol="0" anchor="ctr" anchorCtr="0">
                <a:noAutofit/>
              </a:bodyPr>
              <a:lstStyle/>
              <a:p>
                <a:pPr>
                  <a:spcAft>
                    <a:spcPts val="200"/>
                  </a:spcAft>
                </a:pPr>
                <a:r>
                  <a:rPr lang="en-US" sz="1000">
                    <a:solidFill>
                      <a:prstClr val="white"/>
                    </a:solidFill>
                  </a:rPr>
                  <a:t>Infrastructure costs</a:t>
                </a:r>
              </a:p>
            </p:txBody>
          </p:sp>
          <p:sp>
            <p:nvSpPr>
              <p:cNvPr id="9" name="TextBox 8"/>
              <p:cNvSpPr txBox="1"/>
              <p:nvPr/>
            </p:nvSpPr>
            <p:spPr>
              <a:xfrm>
                <a:off x="7216070" y="3133114"/>
                <a:ext cx="1647661" cy="291331"/>
              </a:xfrm>
              <a:prstGeom prst="rect">
                <a:avLst/>
              </a:prstGeom>
              <a:noFill/>
            </p:spPr>
            <p:txBody>
              <a:bodyPr wrap="square" lIns="0" tIns="0" rIns="0" bIns="0" rtlCol="0" anchor="ctr" anchorCtr="0">
                <a:noAutofit/>
              </a:bodyPr>
              <a:lstStyle/>
              <a:p>
                <a:pPr>
                  <a:spcAft>
                    <a:spcPts val="200"/>
                  </a:spcAft>
                </a:pPr>
                <a:r>
                  <a:rPr lang="en-US" sz="1000">
                    <a:solidFill>
                      <a:prstClr val="white"/>
                    </a:solidFill>
                  </a:rPr>
                  <a:t>Data Integration</a:t>
                </a:r>
              </a:p>
            </p:txBody>
          </p:sp>
          <p:sp>
            <p:nvSpPr>
              <p:cNvPr id="10" name="TextBox 9"/>
              <p:cNvSpPr txBox="1"/>
              <p:nvPr/>
            </p:nvSpPr>
            <p:spPr>
              <a:xfrm>
                <a:off x="7216070" y="4375276"/>
                <a:ext cx="1647661" cy="291331"/>
              </a:xfrm>
              <a:prstGeom prst="rect">
                <a:avLst/>
              </a:prstGeom>
              <a:noFill/>
            </p:spPr>
            <p:txBody>
              <a:bodyPr wrap="square" lIns="0" tIns="0" rIns="0" bIns="0" rtlCol="0" anchor="ctr" anchorCtr="0">
                <a:noAutofit/>
              </a:bodyPr>
              <a:lstStyle/>
              <a:p>
                <a:pPr>
                  <a:spcAft>
                    <a:spcPts val="200"/>
                  </a:spcAft>
                </a:pPr>
                <a:r>
                  <a:rPr lang="en-US" sz="1000">
                    <a:solidFill>
                      <a:prstClr val="white"/>
                    </a:solidFill>
                  </a:rPr>
                  <a:t>Data Cleanup</a:t>
                </a:r>
              </a:p>
            </p:txBody>
          </p:sp>
          <p:sp>
            <p:nvSpPr>
              <p:cNvPr id="11" name="Rectangle 10"/>
              <p:cNvSpPr/>
              <p:nvPr/>
            </p:nvSpPr>
            <p:spPr bwMode="gray">
              <a:xfrm>
                <a:off x="6761301" y="4307285"/>
                <a:ext cx="332509" cy="401782"/>
              </a:xfrm>
              <a:prstGeom prst="rect">
                <a:avLst/>
              </a:prstGeom>
              <a:solidFill>
                <a:schemeClr val="accent3"/>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20" name="TextBox 19"/>
              <p:cNvSpPr txBox="1"/>
              <p:nvPr/>
            </p:nvSpPr>
            <p:spPr>
              <a:xfrm>
                <a:off x="6103724" y="5779206"/>
                <a:ext cx="1647661" cy="291331"/>
              </a:xfrm>
              <a:prstGeom prst="rect">
                <a:avLst/>
              </a:prstGeom>
              <a:noFill/>
            </p:spPr>
            <p:txBody>
              <a:bodyPr wrap="square" lIns="0" tIns="0" rIns="0" bIns="0" rtlCol="0" anchor="ctr" anchorCtr="0">
                <a:noAutofit/>
              </a:bodyPr>
              <a:lstStyle/>
              <a:p>
                <a:pPr algn="ctr">
                  <a:spcAft>
                    <a:spcPts val="200"/>
                  </a:spcAft>
                </a:pPr>
                <a:r>
                  <a:rPr lang="en-US" sz="1000" b="1">
                    <a:solidFill>
                      <a:prstClr val="white"/>
                    </a:solidFill>
                  </a:rPr>
                  <a:t>Point Solution Approach</a:t>
                </a:r>
              </a:p>
            </p:txBody>
          </p:sp>
          <p:sp>
            <p:nvSpPr>
              <p:cNvPr id="30" name="Rectangle 29"/>
              <p:cNvSpPr/>
              <p:nvPr/>
            </p:nvSpPr>
            <p:spPr bwMode="gray">
              <a:xfrm>
                <a:off x="6761302" y="4710753"/>
                <a:ext cx="332508" cy="912713"/>
              </a:xfrm>
              <a:prstGeom prst="rect">
                <a:avLst/>
              </a:prstGeom>
              <a:solidFill>
                <a:schemeClr val="bg1">
                  <a:lumMod val="75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36" name="TextBox 35"/>
              <p:cNvSpPr txBox="1"/>
              <p:nvPr/>
            </p:nvSpPr>
            <p:spPr>
              <a:xfrm>
                <a:off x="7199532" y="5014475"/>
                <a:ext cx="1647661" cy="291331"/>
              </a:xfrm>
              <a:prstGeom prst="rect">
                <a:avLst/>
              </a:prstGeom>
              <a:noFill/>
            </p:spPr>
            <p:txBody>
              <a:bodyPr wrap="square" lIns="0" tIns="0" rIns="0" bIns="0" rtlCol="0" anchor="ctr" anchorCtr="0">
                <a:noAutofit/>
              </a:bodyPr>
              <a:lstStyle/>
              <a:p>
                <a:pPr>
                  <a:spcAft>
                    <a:spcPts val="200"/>
                  </a:spcAft>
                </a:pPr>
                <a:r>
                  <a:rPr lang="en-US" sz="1000">
                    <a:solidFill>
                      <a:prstClr val="white"/>
                    </a:solidFill>
                  </a:rPr>
                  <a:t>Implementation Services</a:t>
                </a:r>
              </a:p>
            </p:txBody>
          </p:sp>
        </p:grpSp>
        <p:grpSp>
          <p:nvGrpSpPr>
            <p:cNvPr id="39" name="Group 38"/>
            <p:cNvGrpSpPr/>
            <p:nvPr/>
          </p:nvGrpSpPr>
          <p:grpSpPr>
            <a:xfrm>
              <a:off x="9066285" y="3250544"/>
              <a:ext cx="2760008" cy="2819993"/>
              <a:chOff x="9117085" y="3250544"/>
              <a:chExt cx="2760008" cy="2819993"/>
            </a:xfrm>
          </p:grpSpPr>
          <p:sp>
            <p:nvSpPr>
              <p:cNvPr id="16" name="TextBox 15"/>
              <p:cNvSpPr txBox="1"/>
              <p:nvPr/>
            </p:nvSpPr>
            <p:spPr>
              <a:xfrm>
                <a:off x="10229431" y="3868496"/>
                <a:ext cx="1647661" cy="291331"/>
              </a:xfrm>
              <a:prstGeom prst="rect">
                <a:avLst/>
              </a:prstGeom>
              <a:noFill/>
            </p:spPr>
            <p:txBody>
              <a:bodyPr wrap="square" lIns="0" tIns="0" rIns="0" bIns="0" rtlCol="0" anchor="ctr" anchorCtr="0">
                <a:noAutofit/>
              </a:bodyPr>
              <a:lstStyle/>
              <a:p>
                <a:pPr>
                  <a:spcAft>
                    <a:spcPts val="200"/>
                  </a:spcAft>
                </a:pPr>
                <a:r>
                  <a:rPr lang="en-US" sz="1000">
                    <a:solidFill>
                      <a:prstClr val="white"/>
                    </a:solidFill>
                  </a:rPr>
                  <a:t>Infrastructure costs</a:t>
                </a:r>
              </a:p>
            </p:txBody>
          </p:sp>
          <p:sp>
            <p:nvSpPr>
              <p:cNvPr id="17" name="TextBox 16"/>
              <p:cNvSpPr txBox="1"/>
              <p:nvPr/>
            </p:nvSpPr>
            <p:spPr>
              <a:xfrm>
                <a:off x="10229432" y="3522795"/>
                <a:ext cx="1647661" cy="291331"/>
              </a:xfrm>
              <a:prstGeom prst="rect">
                <a:avLst/>
              </a:prstGeom>
              <a:noFill/>
            </p:spPr>
            <p:txBody>
              <a:bodyPr wrap="square" lIns="0" tIns="0" rIns="0" bIns="0" rtlCol="0" anchor="ctr" anchorCtr="0">
                <a:noAutofit/>
              </a:bodyPr>
              <a:lstStyle/>
              <a:p>
                <a:pPr>
                  <a:spcAft>
                    <a:spcPts val="200"/>
                  </a:spcAft>
                </a:pPr>
                <a:r>
                  <a:rPr lang="en-US" sz="1000">
                    <a:solidFill>
                      <a:prstClr val="white"/>
                    </a:solidFill>
                  </a:rPr>
                  <a:t>Data Integration</a:t>
                </a:r>
              </a:p>
            </p:txBody>
          </p:sp>
          <p:sp>
            <p:nvSpPr>
              <p:cNvPr id="18" name="TextBox 17"/>
              <p:cNvSpPr txBox="1"/>
              <p:nvPr/>
            </p:nvSpPr>
            <p:spPr>
              <a:xfrm>
                <a:off x="10229432" y="4375276"/>
                <a:ext cx="1647661" cy="291331"/>
              </a:xfrm>
              <a:prstGeom prst="rect">
                <a:avLst/>
              </a:prstGeom>
              <a:noFill/>
            </p:spPr>
            <p:txBody>
              <a:bodyPr wrap="square" lIns="0" tIns="0" rIns="0" bIns="0" rtlCol="0" anchor="ctr" anchorCtr="0">
                <a:noAutofit/>
              </a:bodyPr>
              <a:lstStyle/>
              <a:p>
                <a:pPr>
                  <a:spcAft>
                    <a:spcPts val="200"/>
                  </a:spcAft>
                </a:pPr>
                <a:r>
                  <a:rPr lang="en-US" sz="1000">
                    <a:solidFill>
                      <a:prstClr val="white"/>
                    </a:solidFill>
                  </a:rPr>
                  <a:t>Data Cleanup</a:t>
                </a:r>
              </a:p>
            </p:txBody>
          </p:sp>
          <p:sp>
            <p:nvSpPr>
              <p:cNvPr id="12" name="Rectangle 11"/>
              <p:cNvSpPr/>
              <p:nvPr/>
            </p:nvSpPr>
            <p:spPr bwMode="gray">
              <a:xfrm>
                <a:off x="9774666" y="3803073"/>
                <a:ext cx="332505" cy="504212"/>
              </a:xfrm>
              <a:prstGeom prst="rect">
                <a:avLst/>
              </a:prstGeom>
              <a:solidFill>
                <a:srgbClr val="00B0F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13" name="Rectangle 12"/>
              <p:cNvSpPr/>
              <p:nvPr/>
            </p:nvSpPr>
            <p:spPr bwMode="gray">
              <a:xfrm>
                <a:off x="9774662" y="3522795"/>
                <a:ext cx="332509" cy="273910"/>
              </a:xfrm>
              <a:prstGeom prst="rect">
                <a:avLst/>
              </a:prstGeom>
              <a:solidFill>
                <a:schemeClr val="accent2"/>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14" name="Rectangle 13"/>
              <p:cNvSpPr/>
              <p:nvPr/>
            </p:nvSpPr>
            <p:spPr bwMode="gray">
              <a:xfrm>
                <a:off x="9774664" y="3340602"/>
                <a:ext cx="332509" cy="178185"/>
              </a:xfrm>
              <a:prstGeom prst="rect">
                <a:avLst/>
              </a:prstGeom>
              <a:solidFill>
                <a:schemeClr val="accent1"/>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15" name="TextBox 14"/>
              <p:cNvSpPr txBox="1"/>
              <p:nvPr/>
            </p:nvSpPr>
            <p:spPr>
              <a:xfrm>
                <a:off x="10229432" y="3250544"/>
                <a:ext cx="1342861" cy="291331"/>
              </a:xfrm>
              <a:prstGeom prst="rect">
                <a:avLst/>
              </a:prstGeom>
              <a:noFill/>
            </p:spPr>
            <p:txBody>
              <a:bodyPr wrap="square" lIns="0" tIns="0" rIns="0" bIns="0" rtlCol="0" anchor="ctr" anchorCtr="0">
                <a:noAutofit/>
              </a:bodyPr>
              <a:lstStyle/>
              <a:p>
                <a:pPr>
                  <a:spcAft>
                    <a:spcPts val="200"/>
                  </a:spcAft>
                </a:pPr>
                <a:r>
                  <a:rPr lang="en-US" sz="1000">
                    <a:solidFill>
                      <a:prstClr val="white"/>
                    </a:solidFill>
                  </a:rPr>
                  <a:t>Software</a:t>
                </a:r>
              </a:p>
            </p:txBody>
          </p:sp>
          <p:sp>
            <p:nvSpPr>
              <p:cNvPr id="19" name="Rectangle 18"/>
              <p:cNvSpPr/>
              <p:nvPr/>
            </p:nvSpPr>
            <p:spPr bwMode="gray">
              <a:xfrm>
                <a:off x="9774663" y="4307285"/>
                <a:ext cx="332509" cy="401782"/>
              </a:xfrm>
              <a:prstGeom prst="rect">
                <a:avLst/>
              </a:prstGeom>
              <a:solidFill>
                <a:schemeClr val="accent3"/>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21" name="TextBox 20"/>
              <p:cNvSpPr txBox="1"/>
              <p:nvPr/>
            </p:nvSpPr>
            <p:spPr>
              <a:xfrm>
                <a:off x="9117085" y="5779206"/>
                <a:ext cx="1647661" cy="291331"/>
              </a:xfrm>
              <a:prstGeom prst="rect">
                <a:avLst/>
              </a:prstGeom>
              <a:noFill/>
            </p:spPr>
            <p:txBody>
              <a:bodyPr wrap="square" lIns="0" tIns="0" rIns="0" bIns="0" rtlCol="0" anchor="ctr" anchorCtr="0">
                <a:noAutofit/>
              </a:bodyPr>
              <a:lstStyle/>
              <a:p>
                <a:pPr algn="ctr">
                  <a:spcAft>
                    <a:spcPts val="200"/>
                  </a:spcAft>
                </a:pPr>
                <a:r>
                  <a:rPr lang="en-US" sz="1000" b="1">
                    <a:solidFill>
                      <a:prstClr val="white"/>
                    </a:solidFill>
                  </a:rPr>
                  <a:t>AIP Approach</a:t>
                </a:r>
              </a:p>
            </p:txBody>
          </p:sp>
          <p:sp>
            <p:nvSpPr>
              <p:cNvPr id="32" name="Rectangle 31"/>
              <p:cNvSpPr/>
              <p:nvPr/>
            </p:nvSpPr>
            <p:spPr bwMode="gray">
              <a:xfrm>
                <a:off x="9774258" y="4719457"/>
                <a:ext cx="332913" cy="904009"/>
              </a:xfrm>
              <a:prstGeom prst="rect">
                <a:avLst/>
              </a:prstGeom>
              <a:solidFill>
                <a:schemeClr val="bg1">
                  <a:lumMod val="75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37" name="TextBox 36"/>
              <p:cNvSpPr txBox="1"/>
              <p:nvPr/>
            </p:nvSpPr>
            <p:spPr>
              <a:xfrm>
                <a:off x="10229432" y="5048846"/>
                <a:ext cx="1647661" cy="291331"/>
              </a:xfrm>
              <a:prstGeom prst="rect">
                <a:avLst/>
              </a:prstGeom>
              <a:noFill/>
            </p:spPr>
            <p:txBody>
              <a:bodyPr wrap="square" lIns="0" tIns="0" rIns="0" bIns="0" rtlCol="0" anchor="ctr" anchorCtr="0">
                <a:noAutofit/>
              </a:bodyPr>
              <a:lstStyle/>
              <a:p>
                <a:pPr>
                  <a:spcAft>
                    <a:spcPts val="200"/>
                  </a:spcAft>
                </a:pPr>
                <a:r>
                  <a:rPr lang="en-US" sz="1000">
                    <a:solidFill>
                      <a:prstClr val="white"/>
                    </a:solidFill>
                  </a:rPr>
                  <a:t>Implementation Services</a:t>
                </a:r>
              </a:p>
            </p:txBody>
          </p:sp>
        </p:grpSp>
      </p:grpSp>
    </p:spTree>
    <p:extLst>
      <p:ext uri="{BB962C8B-B14F-4D97-AF65-F5344CB8AC3E}">
        <p14:creationId xmlns:p14="http://schemas.microsoft.com/office/powerpoint/2010/main" val="771755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3"/>
          <p:cNvSpPr>
            <a:spLocks noGrp="1"/>
          </p:cNvSpPr>
          <p:nvPr>
            <p:ph type="title"/>
          </p:nvPr>
        </p:nvSpPr>
        <p:spPr>
          <a:xfrm>
            <a:off x="624259" y="294553"/>
            <a:ext cx="10940317" cy="1323975"/>
          </a:xfrm>
        </p:spPr>
        <p:txBody>
          <a:bodyPr anchor="t"/>
          <a:lstStyle/>
          <a:p>
            <a:r>
              <a:rPr lang="en-US" sz="3600" b="0">
                <a:solidFill>
                  <a:schemeClr val="bg1"/>
                </a:solidFill>
              </a:rPr>
              <a:t>Appendix</a:t>
            </a:r>
          </a:p>
        </p:txBody>
      </p:sp>
      <p:sp>
        <p:nvSpPr>
          <p:cNvPr id="11" name="TextBox 10"/>
          <p:cNvSpPr txBox="1"/>
          <p:nvPr/>
        </p:nvSpPr>
        <p:spPr>
          <a:xfrm>
            <a:off x="1194924" y="1123569"/>
            <a:ext cx="8643692" cy="4062651"/>
          </a:xfrm>
          <a:prstGeom prst="rect">
            <a:avLst/>
          </a:prstGeom>
          <a:noFill/>
        </p:spPr>
        <p:txBody>
          <a:bodyPr wrap="square" rtlCol="0">
            <a:spAutoFit/>
          </a:bodyPr>
          <a:lstStyle/>
          <a:p>
            <a:pPr marL="363538" lvl="1">
              <a:spcAft>
                <a:spcPts val="1800"/>
              </a:spcAft>
            </a:pPr>
            <a:r>
              <a:rPr lang="en-US" sz="2400">
                <a:solidFill>
                  <a:schemeClr val="bg1"/>
                </a:solidFill>
              </a:rPr>
              <a:t>Case Studies</a:t>
            </a:r>
          </a:p>
          <a:p>
            <a:pPr marL="363538" lvl="1">
              <a:spcAft>
                <a:spcPts val="1800"/>
              </a:spcAft>
            </a:pPr>
            <a:r>
              <a:rPr lang="en-US" sz="2400">
                <a:solidFill>
                  <a:schemeClr val="bg1"/>
                </a:solidFill>
              </a:rPr>
              <a:t>Use Case Catalog</a:t>
            </a:r>
          </a:p>
          <a:p>
            <a:pPr marL="363538" lvl="1">
              <a:spcAft>
                <a:spcPts val="1800"/>
              </a:spcAft>
            </a:pPr>
            <a:r>
              <a:rPr lang="en-US" sz="2400">
                <a:solidFill>
                  <a:schemeClr val="bg1"/>
                </a:solidFill>
              </a:rPr>
              <a:t>Analytics Approach</a:t>
            </a:r>
          </a:p>
          <a:p>
            <a:pPr marL="363538" lvl="1">
              <a:spcAft>
                <a:spcPts val="1800"/>
              </a:spcAft>
            </a:pPr>
            <a:r>
              <a:rPr lang="en-US" sz="2400">
                <a:solidFill>
                  <a:schemeClr val="accent1"/>
                </a:solidFill>
              </a:rPr>
              <a:t>Accenture Capabilities</a:t>
            </a:r>
          </a:p>
          <a:p>
            <a:pPr marL="706438" lvl="1" indent="-342900">
              <a:spcAft>
                <a:spcPts val="1800"/>
              </a:spcAft>
              <a:buFontTx/>
              <a:buChar char="-"/>
            </a:pPr>
            <a:r>
              <a:rPr lang="en-US" sz="2400">
                <a:solidFill>
                  <a:schemeClr val="bg1"/>
                </a:solidFill>
              </a:rPr>
              <a:t>Analytics Practice </a:t>
            </a:r>
          </a:p>
          <a:p>
            <a:pPr marL="706438" lvl="1" indent="-342900">
              <a:spcAft>
                <a:spcPts val="1800"/>
              </a:spcAft>
              <a:buFontTx/>
              <a:buChar char="-"/>
            </a:pPr>
            <a:r>
              <a:rPr lang="en-US" sz="2400">
                <a:solidFill>
                  <a:schemeClr val="bg1"/>
                </a:solidFill>
              </a:rPr>
              <a:t>Accenture Insights Platform</a:t>
            </a:r>
          </a:p>
          <a:p>
            <a:pPr marL="706438" lvl="1" indent="-342900">
              <a:spcAft>
                <a:spcPts val="1800"/>
              </a:spcAft>
              <a:buFontTx/>
              <a:buChar char="-"/>
            </a:pPr>
            <a:r>
              <a:rPr lang="en-US" sz="2400">
                <a:solidFill>
                  <a:schemeClr val="accent1"/>
                </a:solidFill>
              </a:rPr>
              <a:t>Accenture Analytics on HANA Platform</a:t>
            </a:r>
          </a:p>
        </p:txBody>
      </p:sp>
      <p:sp>
        <p:nvSpPr>
          <p:cNvPr id="17" name="Freihandform 143"/>
          <p:cNvSpPr>
            <a:spLocks noChangeAspect="1"/>
          </p:cNvSpPr>
          <p:nvPr/>
        </p:nvSpPr>
        <p:spPr>
          <a:xfrm>
            <a:off x="1194925" y="2381074"/>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8" name="Freihandform 143"/>
          <p:cNvSpPr>
            <a:spLocks noChangeAspect="1"/>
          </p:cNvSpPr>
          <p:nvPr/>
        </p:nvSpPr>
        <p:spPr>
          <a:xfrm>
            <a:off x="1194925" y="17848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19" name="Freihandform 143"/>
          <p:cNvSpPr>
            <a:spLocks noChangeAspect="1"/>
          </p:cNvSpPr>
          <p:nvPr/>
        </p:nvSpPr>
        <p:spPr>
          <a:xfrm>
            <a:off x="1194925" y="1188632"/>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7" name="Freihandform 143"/>
          <p:cNvSpPr>
            <a:spLocks noChangeAspect="1"/>
          </p:cNvSpPr>
          <p:nvPr/>
        </p:nvSpPr>
        <p:spPr>
          <a:xfrm>
            <a:off x="1194925" y="297695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Tree>
    <p:extLst>
      <p:ext uri="{BB962C8B-B14F-4D97-AF65-F5344CB8AC3E}">
        <p14:creationId xmlns:p14="http://schemas.microsoft.com/office/powerpoint/2010/main" val="150690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ct 7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4140" name="think-cell スライド" r:id="rId5" imgW="498" imgH="499" progId="TCLayout.ActiveDocument.1">
                  <p:embed/>
                </p:oleObj>
              </mc:Choice>
              <mc:Fallback>
                <p:oleObj name="think-cell スライド" r:id="rId5" imgW="498" imgH="499" progId="TCLayout.ActiveDocument.1">
                  <p:embed/>
                  <p:pic>
                    <p:nvPicPr>
                      <p:cNvPr id="74" name="Object 7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3" name="Oval 72"/>
          <p:cNvSpPr/>
          <p:nvPr/>
        </p:nvSpPr>
        <p:spPr>
          <a:xfrm>
            <a:off x="2632205" y="1626847"/>
            <a:ext cx="7344888" cy="3604910"/>
          </a:xfrm>
          <a:prstGeom prst="ellipse">
            <a:avLst/>
          </a:prstGeom>
          <a:noFill/>
          <a:ln w="76200">
            <a:solidFill>
              <a:srgbClr val="F2F2F2">
                <a:alpha val="16863"/>
              </a:srgb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7" name="Title 6"/>
          <p:cNvSpPr>
            <a:spLocks noGrp="1"/>
          </p:cNvSpPr>
          <p:nvPr>
            <p:ph type="title"/>
          </p:nvPr>
        </p:nvSpPr>
        <p:spPr>
          <a:xfrm>
            <a:off x="182630" y="474909"/>
            <a:ext cx="11823565" cy="543475"/>
          </a:xfrm>
        </p:spPr>
        <p:txBody>
          <a:bodyPr/>
          <a:lstStyle/>
          <a:p>
            <a:r>
              <a:rPr lang="en-US"/>
              <a:t>Accenture Analytics on HANA Platform </a:t>
            </a:r>
            <a:endParaRPr lang="en-GB"/>
          </a:p>
        </p:txBody>
      </p:sp>
      <p:sp>
        <p:nvSpPr>
          <p:cNvPr id="27" name="Slide Number Placeholder 26"/>
          <p:cNvSpPr>
            <a:spLocks noGrp="1"/>
          </p:cNvSpPr>
          <p:nvPr>
            <p:ph type="sldNum" sz="quarter" idx="10"/>
          </p:nvPr>
        </p:nvSpPr>
        <p:spPr/>
        <p:txBody>
          <a:bodyPr/>
          <a:lstStyle/>
          <a:p>
            <a:fld id="{90CBDC3A-D49F-4631-A8C7-55D59B33E5FA}" type="slidenum">
              <a:rPr lang="en-US" smtClean="0"/>
              <a:pPr/>
              <a:t>78</a:t>
            </a:fld>
            <a:endParaRPr lang="en-US"/>
          </a:p>
        </p:txBody>
      </p:sp>
      <p:sp>
        <p:nvSpPr>
          <p:cNvPr id="3" name="Footer Placeholder 2"/>
          <p:cNvSpPr>
            <a:spLocks noGrp="1"/>
          </p:cNvSpPr>
          <p:nvPr>
            <p:ph type="ftr" sz="quarter" idx="11"/>
          </p:nvPr>
        </p:nvSpPr>
        <p:spPr/>
        <p:txBody>
          <a:bodyPr/>
          <a:lstStyle/>
          <a:p>
            <a:r>
              <a:rPr lang="en-GB"/>
              <a:t>Copyright © 2017  Accenture. All rights reserved. Accenture Confidential Information    |</a:t>
            </a:r>
          </a:p>
        </p:txBody>
      </p:sp>
      <p:sp>
        <p:nvSpPr>
          <p:cNvPr id="41" name="Text Placeholder 40"/>
          <p:cNvSpPr>
            <a:spLocks noGrp="1"/>
          </p:cNvSpPr>
          <p:nvPr>
            <p:ph type="body" sz="quarter" idx="12"/>
          </p:nvPr>
        </p:nvSpPr>
        <p:spPr>
          <a:xfrm>
            <a:off x="355649" y="973402"/>
            <a:ext cx="11471893" cy="407894"/>
          </a:xfrm>
        </p:spPr>
        <p:txBody>
          <a:bodyPr/>
          <a:lstStyle/>
          <a:p>
            <a:r>
              <a:rPr lang="en-GB"/>
              <a:t>For Clients Invested in SAP Technology Extending the Digital Core</a:t>
            </a:r>
          </a:p>
        </p:txBody>
      </p:sp>
      <p:grpSp>
        <p:nvGrpSpPr>
          <p:cNvPr id="75" name="Gruppieren 14"/>
          <p:cNvGrpSpPr/>
          <p:nvPr/>
        </p:nvGrpSpPr>
        <p:grpSpPr>
          <a:xfrm>
            <a:off x="5211434" y="3459672"/>
            <a:ext cx="1164272" cy="1105553"/>
            <a:chOff x="2587625" y="1870075"/>
            <a:chExt cx="912813" cy="866776"/>
          </a:xfrm>
        </p:grpSpPr>
        <p:sp>
          <p:nvSpPr>
            <p:cNvPr id="76" name="Freeform 6"/>
            <p:cNvSpPr>
              <a:spLocks noEditPoints="1"/>
            </p:cNvSpPr>
            <p:nvPr/>
          </p:nvSpPr>
          <p:spPr bwMode="auto">
            <a:xfrm>
              <a:off x="2655888" y="2506663"/>
              <a:ext cx="838200" cy="230188"/>
            </a:xfrm>
            <a:custGeom>
              <a:avLst/>
              <a:gdLst>
                <a:gd name="T0" fmla="*/ 2774 w 3169"/>
                <a:gd name="T1" fmla="*/ 171 h 870"/>
                <a:gd name="T2" fmla="*/ 2668 w 3169"/>
                <a:gd name="T3" fmla="*/ 512 h 870"/>
                <a:gd name="T4" fmla="*/ 2878 w 3169"/>
                <a:gd name="T5" fmla="*/ 512 h 870"/>
                <a:gd name="T6" fmla="*/ 2776 w 3169"/>
                <a:gd name="T7" fmla="*/ 171 h 870"/>
                <a:gd name="T8" fmla="*/ 2774 w 3169"/>
                <a:gd name="T9" fmla="*/ 171 h 870"/>
                <a:gd name="T10" fmla="*/ 1120 w 3169"/>
                <a:gd name="T11" fmla="*/ 171 h 870"/>
                <a:gd name="T12" fmla="*/ 1014 w 3169"/>
                <a:gd name="T13" fmla="*/ 512 h 870"/>
                <a:gd name="T14" fmla="*/ 1225 w 3169"/>
                <a:gd name="T15" fmla="*/ 512 h 870"/>
                <a:gd name="T16" fmla="*/ 1123 w 3169"/>
                <a:gd name="T17" fmla="*/ 171 h 870"/>
                <a:gd name="T18" fmla="*/ 1120 w 3169"/>
                <a:gd name="T19" fmla="*/ 171 h 870"/>
                <a:gd name="T20" fmla="*/ 2672 w 3169"/>
                <a:gd name="T21" fmla="*/ 0 h 870"/>
                <a:gd name="T22" fmla="*/ 2871 w 3169"/>
                <a:gd name="T23" fmla="*/ 0 h 870"/>
                <a:gd name="T24" fmla="*/ 3169 w 3169"/>
                <a:gd name="T25" fmla="*/ 870 h 870"/>
                <a:gd name="T26" fmla="*/ 2985 w 3169"/>
                <a:gd name="T27" fmla="*/ 870 h 870"/>
                <a:gd name="T28" fmla="*/ 2916 w 3169"/>
                <a:gd name="T29" fmla="*/ 640 h 870"/>
                <a:gd name="T30" fmla="*/ 2627 w 3169"/>
                <a:gd name="T31" fmla="*/ 640 h 870"/>
                <a:gd name="T32" fmla="*/ 2557 w 3169"/>
                <a:gd name="T33" fmla="*/ 870 h 870"/>
                <a:gd name="T34" fmla="*/ 2374 w 3169"/>
                <a:gd name="T35" fmla="*/ 870 h 870"/>
                <a:gd name="T36" fmla="*/ 2672 w 3169"/>
                <a:gd name="T37" fmla="*/ 0 h 870"/>
                <a:gd name="T38" fmla="*/ 1607 w 3169"/>
                <a:gd name="T39" fmla="*/ 0 h 870"/>
                <a:gd name="T40" fmla="*/ 1821 w 3169"/>
                <a:gd name="T41" fmla="*/ 0 h 870"/>
                <a:gd name="T42" fmla="*/ 2114 w 3169"/>
                <a:gd name="T43" fmla="*/ 586 h 870"/>
                <a:gd name="T44" fmla="*/ 2116 w 3169"/>
                <a:gd name="T45" fmla="*/ 586 h 870"/>
                <a:gd name="T46" fmla="*/ 2116 w 3169"/>
                <a:gd name="T47" fmla="*/ 0 h 870"/>
                <a:gd name="T48" fmla="*/ 2280 w 3169"/>
                <a:gd name="T49" fmla="*/ 0 h 870"/>
                <a:gd name="T50" fmla="*/ 2280 w 3169"/>
                <a:gd name="T51" fmla="*/ 870 h 870"/>
                <a:gd name="T52" fmla="*/ 2094 w 3169"/>
                <a:gd name="T53" fmla="*/ 870 h 870"/>
                <a:gd name="T54" fmla="*/ 1774 w 3169"/>
                <a:gd name="T55" fmla="*/ 232 h 870"/>
                <a:gd name="T56" fmla="*/ 1772 w 3169"/>
                <a:gd name="T57" fmla="*/ 232 h 870"/>
                <a:gd name="T58" fmla="*/ 1772 w 3169"/>
                <a:gd name="T59" fmla="*/ 870 h 870"/>
                <a:gd name="T60" fmla="*/ 1607 w 3169"/>
                <a:gd name="T61" fmla="*/ 870 h 870"/>
                <a:gd name="T62" fmla="*/ 1607 w 3169"/>
                <a:gd name="T63" fmla="*/ 0 h 870"/>
                <a:gd name="T64" fmla="*/ 1020 w 3169"/>
                <a:gd name="T65" fmla="*/ 0 h 870"/>
                <a:gd name="T66" fmla="*/ 1218 w 3169"/>
                <a:gd name="T67" fmla="*/ 0 h 870"/>
                <a:gd name="T68" fmla="*/ 1515 w 3169"/>
                <a:gd name="T69" fmla="*/ 870 h 870"/>
                <a:gd name="T70" fmla="*/ 1333 w 3169"/>
                <a:gd name="T71" fmla="*/ 870 h 870"/>
                <a:gd name="T72" fmla="*/ 1263 w 3169"/>
                <a:gd name="T73" fmla="*/ 640 h 870"/>
                <a:gd name="T74" fmla="*/ 975 w 3169"/>
                <a:gd name="T75" fmla="*/ 640 h 870"/>
                <a:gd name="T76" fmla="*/ 903 w 3169"/>
                <a:gd name="T77" fmla="*/ 870 h 870"/>
                <a:gd name="T78" fmla="*/ 721 w 3169"/>
                <a:gd name="T79" fmla="*/ 870 h 870"/>
                <a:gd name="T80" fmla="*/ 1020 w 3169"/>
                <a:gd name="T81" fmla="*/ 0 h 870"/>
                <a:gd name="T82" fmla="*/ 0 w 3169"/>
                <a:gd name="T83" fmla="*/ 0 h 870"/>
                <a:gd name="T84" fmla="*/ 175 w 3169"/>
                <a:gd name="T85" fmla="*/ 0 h 870"/>
                <a:gd name="T86" fmla="*/ 175 w 3169"/>
                <a:gd name="T87" fmla="*/ 354 h 870"/>
                <a:gd name="T88" fmla="*/ 451 w 3169"/>
                <a:gd name="T89" fmla="*/ 354 h 870"/>
                <a:gd name="T90" fmla="*/ 451 w 3169"/>
                <a:gd name="T91" fmla="*/ 0 h 870"/>
                <a:gd name="T92" fmla="*/ 627 w 3169"/>
                <a:gd name="T93" fmla="*/ 0 h 870"/>
                <a:gd name="T94" fmla="*/ 627 w 3169"/>
                <a:gd name="T95" fmla="*/ 870 h 870"/>
                <a:gd name="T96" fmla="*/ 451 w 3169"/>
                <a:gd name="T97" fmla="*/ 870 h 870"/>
                <a:gd name="T98" fmla="*/ 451 w 3169"/>
                <a:gd name="T99" fmla="*/ 480 h 870"/>
                <a:gd name="T100" fmla="*/ 175 w 3169"/>
                <a:gd name="T101" fmla="*/ 480 h 870"/>
                <a:gd name="T102" fmla="*/ 175 w 3169"/>
                <a:gd name="T103" fmla="*/ 870 h 870"/>
                <a:gd name="T104" fmla="*/ 0 w 3169"/>
                <a:gd name="T105" fmla="*/ 870 h 870"/>
                <a:gd name="T106" fmla="*/ 0 w 3169"/>
                <a:gd name="T107"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69" h="870">
                  <a:moveTo>
                    <a:pt x="2774" y="171"/>
                  </a:moveTo>
                  <a:lnTo>
                    <a:pt x="2668" y="512"/>
                  </a:lnTo>
                  <a:lnTo>
                    <a:pt x="2878" y="512"/>
                  </a:lnTo>
                  <a:lnTo>
                    <a:pt x="2776" y="171"/>
                  </a:lnTo>
                  <a:lnTo>
                    <a:pt x="2774" y="171"/>
                  </a:lnTo>
                  <a:close/>
                  <a:moveTo>
                    <a:pt x="1120" y="171"/>
                  </a:moveTo>
                  <a:lnTo>
                    <a:pt x="1014" y="512"/>
                  </a:lnTo>
                  <a:lnTo>
                    <a:pt x="1225" y="512"/>
                  </a:lnTo>
                  <a:lnTo>
                    <a:pt x="1123" y="171"/>
                  </a:lnTo>
                  <a:lnTo>
                    <a:pt x="1120" y="171"/>
                  </a:lnTo>
                  <a:close/>
                  <a:moveTo>
                    <a:pt x="2672" y="0"/>
                  </a:moveTo>
                  <a:lnTo>
                    <a:pt x="2871" y="0"/>
                  </a:lnTo>
                  <a:lnTo>
                    <a:pt x="3169" y="870"/>
                  </a:lnTo>
                  <a:lnTo>
                    <a:pt x="2985" y="870"/>
                  </a:lnTo>
                  <a:lnTo>
                    <a:pt x="2916" y="640"/>
                  </a:lnTo>
                  <a:lnTo>
                    <a:pt x="2627" y="640"/>
                  </a:lnTo>
                  <a:lnTo>
                    <a:pt x="2557" y="870"/>
                  </a:lnTo>
                  <a:lnTo>
                    <a:pt x="2374" y="870"/>
                  </a:lnTo>
                  <a:lnTo>
                    <a:pt x="2672" y="0"/>
                  </a:lnTo>
                  <a:close/>
                  <a:moveTo>
                    <a:pt x="1607" y="0"/>
                  </a:moveTo>
                  <a:lnTo>
                    <a:pt x="1821" y="0"/>
                  </a:lnTo>
                  <a:lnTo>
                    <a:pt x="2114" y="586"/>
                  </a:lnTo>
                  <a:lnTo>
                    <a:pt x="2116" y="586"/>
                  </a:lnTo>
                  <a:lnTo>
                    <a:pt x="2116" y="0"/>
                  </a:lnTo>
                  <a:lnTo>
                    <a:pt x="2280" y="0"/>
                  </a:lnTo>
                  <a:lnTo>
                    <a:pt x="2280" y="870"/>
                  </a:lnTo>
                  <a:lnTo>
                    <a:pt x="2094" y="870"/>
                  </a:lnTo>
                  <a:lnTo>
                    <a:pt x="1774" y="232"/>
                  </a:lnTo>
                  <a:lnTo>
                    <a:pt x="1772" y="232"/>
                  </a:lnTo>
                  <a:lnTo>
                    <a:pt x="1772" y="870"/>
                  </a:lnTo>
                  <a:lnTo>
                    <a:pt x="1607" y="870"/>
                  </a:lnTo>
                  <a:lnTo>
                    <a:pt x="1607" y="0"/>
                  </a:lnTo>
                  <a:close/>
                  <a:moveTo>
                    <a:pt x="1020" y="0"/>
                  </a:moveTo>
                  <a:lnTo>
                    <a:pt x="1218" y="0"/>
                  </a:lnTo>
                  <a:lnTo>
                    <a:pt x="1515" y="870"/>
                  </a:lnTo>
                  <a:lnTo>
                    <a:pt x="1333" y="870"/>
                  </a:lnTo>
                  <a:lnTo>
                    <a:pt x="1263" y="640"/>
                  </a:lnTo>
                  <a:lnTo>
                    <a:pt x="975" y="640"/>
                  </a:lnTo>
                  <a:lnTo>
                    <a:pt x="903" y="870"/>
                  </a:lnTo>
                  <a:lnTo>
                    <a:pt x="721" y="870"/>
                  </a:lnTo>
                  <a:lnTo>
                    <a:pt x="1020" y="0"/>
                  </a:lnTo>
                  <a:close/>
                  <a:moveTo>
                    <a:pt x="0" y="0"/>
                  </a:moveTo>
                  <a:lnTo>
                    <a:pt x="175" y="0"/>
                  </a:lnTo>
                  <a:lnTo>
                    <a:pt x="175" y="354"/>
                  </a:lnTo>
                  <a:lnTo>
                    <a:pt x="451" y="354"/>
                  </a:lnTo>
                  <a:lnTo>
                    <a:pt x="451" y="0"/>
                  </a:lnTo>
                  <a:lnTo>
                    <a:pt x="627" y="0"/>
                  </a:lnTo>
                  <a:lnTo>
                    <a:pt x="627" y="870"/>
                  </a:lnTo>
                  <a:lnTo>
                    <a:pt x="451" y="870"/>
                  </a:lnTo>
                  <a:lnTo>
                    <a:pt x="451" y="480"/>
                  </a:lnTo>
                  <a:lnTo>
                    <a:pt x="175" y="480"/>
                  </a:lnTo>
                  <a:lnTo>
                    <a:pt x="175" y="870"/>
                  </a:lnTo>
                  <a:lnTo>
                    <a:pt x="0" y="870"/>
                  </a:lnTo>
                  <a:lnTo>
                    <a:pt x="0"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FFFFFF"/>
                </a:solidFill>
              </a:endParaRPr>
            </a:p>
          </p:txBody>
        </p:sp>
        <p:sp>
          <p:nvSpPr>
            <p:cNvPr id="77" name="Freeform 7"/>
            <p:cNvSpPr>
              <a:spLocks noEditPoints="1"/>
            </p:cNvSpPr>
            <p:nvPr/>
          </p:nvSpPr>
          <p:spPr bwMode="auto">
            <a:xfrm>
              <a:off x="2590800" y="1871663"/>
              <a:ext cx="908050" cy="596900"/>
            </a:xfrm>
            <a:custGeom>
              <a:avLst/>
              <a:gdLst>
                <a:gd name="T0" fmla="*/ 1419 w 3433"/>
                <a:gd name="T1" fmla="*/ 2169 h 2257"/>
                <a:gd name="T2" fmla="*/ 1981 w 3433"/>
                <a:gd name="T3" fmla="*/ 1893 h 2257"/>
                <a:gd name="T4" fmla="*/ 775 w 3433"/>
                <a:gd name="T5" fmla="*/ 1659 h 2257"/>
                <a:gd name="T6" fmla="*/ 876 w 3433"/>
                <a:gd name="T7" fmla="*/ 1659 h 2257"/>
                <a:gd name="T8" fmla="*/ 1834 w 3433"/>
                <a:gd name="T9" fmla="*/ 1468 h 2257"/>
                <a:gd name="T10" fmla="*/ 2500 w 3433"/>
                <a:gd name="T11" fmla="*/ 1426 h 2257"/>
                <a:gd name="T12" fmla="*/ 371 w 3433"/>
                <a:gd name="T13" fmla="*/ 1306 h 2257"/>
                <a:gd name="T14" fmla="*/ 441 w 3433"/>
                <a:gd name="T15" fmla="*/ 1376 h 2257"/>
                <a:gd name="T16" fmla="*/ 864 w 3433"/>
                <a:gd name="T17" fmla="*/ 1356 h 2257"/>
                <a:gd name="T18" fmla="*/ 2162 w 3433"/>
                <a:gd name="T19" fmla="*/ 1239 h 2257"/>
                <a:gd name="T20" fmla="*/ 2258 w 3433"/>
                <a:gd name="T21" fmla="*/ 1214 h 2257"/>
                <a:gd name="T22" fmla="*/ 3069 w 3433"/>
                <a:gd name="T23" fmla="*/ 1188 h 2257"/>
                <a:gd name="T24" fmla="*/ 1591 w 3433"/>
                <a:gd name="T25" fmla="*/ 1055 h 2257"/>
                <a:gd name="T26" fmla="*/ 1098 w 3433"/>
                <a:gd name="T27" fmla="*/ 862 h 2257"/>
                <a:gd name="T28" fmla="*/ 1185 w 3433"/>
                <a:gd name="T29" fmla="*/ 911 h 2257"/>
                <a:gd name="T30" fmla="*/ 2105 w 3433"/>
                <a:gd name="T31" fmla="*/ 919 h 2257"/>
                <a:gd name="T32" fmla="*/ 1027 w 3433"/>
                <a:gd name="T33" fmla="*/ 582 h 2257"/>
                <a:gd name="T34" fmla="*/ 1114 w 3433"/>
                <a:gd name="T35" fmla="*/ 532 h 2257"/>
                <a:gd name="T36" fmla="*/ 1987 w 3433"/>
                <a:gd name="T37" fmla="*/ 508 h 2257"/>
                <a:gd name="T38" fmla="*/ 2863 w 3433"/>
                <a:gd name="T39" fmla="*/ 367 h 2257"/>
                <a:gd name="T40" fmla="*/ 3433 w 3433"/>
                <a:gd name="T41" fmla="*/ 1194 h 2257"/>
                <a:gd name="T42" fmla="*/ 2806 w 3433"/>
                <a:gd name="T43" fmla="*/ 1842 h 2257"/>
                <a:gd name="T44" fmla="*/ 1704 w 3433"/>
                <a:gd name="T45" fmla="*/ 2083 h 2257"/>
                <a:gd name="T46" fmla="*/ 1733 w 3433"/>
                <a:gd name="T47" fmla="*/ 1324 h 2257"/>
                <a:gd name="T48" fmla="*/ 1780 w 3433"/>
                <a:gd name="T49" fmla="*/ 1512 h 2257"/>
                <a:gd name="T50" fmla="*/ 2438 w 3433"/>
                <a:gd name="T51" fmla="*/ 2065 h 2257"/>
                <a:gd name="T52" fmla="*/ 1969 w 3433"/>
                <a:gd name="T53" fmla="*/ 1927 h 2257"/>
                <a:gd name="T54" fmla="*/ 2122 w 3433"/>
                <a:gd name="T55" fmla="*/ 1815 h 2257"/>
                <a:gd name="T56" fmla="*/ 2618 w 3433"/>
                <a:gd name="T57" fmla="*/ 1502 h 2257"/>
                <a:gd name="T58" fmla="*/ 2618 w 3433"/>
                <a:gd name="T59" fmla="*/ 1311 h 2257"/>
                <a:gd name="T60" fmla="*/ 3165 w 3433"/>
                <a:gd name="T61" fmla="*/ 693 h 2257"/>
                <a:gd name="T62" fmla="*/ 3066 w 3433"/>
                <a:gd name="T63" fmla="*/ 1234 h 2257"/>
                <a:gd name="T64" fmla="*/ 2958 w 3433"/>
                <a:gd name="T65" fmla="*/ 622 h 2257"/>
                <a:gd name="T66" fmla="*/ 2127 w 3433"/>
                <a:gd name="T67" fmla="*/ 1322 h 2257"/>
                <a:gd name="T68" fmla="*/ 2982 w 3433"/>
                <a:gd name="T69" fmla="*/ 583 h 2257"/>
                <a:gd name="T70" fmla="*/ 2130 w 3433"/>
                <a:gd name="T71" fmla="*/ 951 h 2257"/>
                <a:gd name="T72" fmla="*/ 2174 w 3433"/>
                <a:gd name="T73" fmla="*/ 766 h 2257"/>
                <a:gd name="T74" fmla="*/ 1843 w 3433"/>
                <a:gd name="T75" fmla="*/ 539 h 2257"/>
                <a:gd name="T76" fmla="*/ 1674 w 3433"/>
                <a:gd name="T77" fmla="*/ 208 h 2257"/>
                <a:gd name="T78" fmla="*/ 1569 w 3433"/>
                <a:gd name="T79" fmla="*/ 1086 h 2257"/>
                <a:gd name="T80" fmla="*/ 1481 w 3433"/>
                <a:gd name="T81" fmla="*/ 117 h 2257"/>
                <a:gd name="T82" fmla="*/ 1375 w 3433"/>
                <a:gd name="T83" fmla="*/ 2255 h 2257"/>
                <a:gd name="T84" fmla="*/ 1365 w 3433"/>
                <a:gd name="T85" fmla="*/ 191 h 2257"/>
                <a:gd name="T86" fmla="*/ 1178 w 3433"/>
                <a:gd name="T87" fmla="*/ 534 h 2257"/>
                <a:gd name="T88" fmla="*/ 990 w 3433"/>
                <a:gd name="T89" fmla="*/ 578 h 2257"/>
                <a:gd name="T90" fmla="*/ 883 w 3433"/>
                <a:gd name="T91" fmla="*/ 1181 h 2257"/>
                <a:gd name="T92" fmla="*/ 799 w 3433"/>
                <a:gd name="T93" fmla="*/ 1354 h 2257"/>
                <a:gd name="T94" fmla="*/ 421 w 3433"/>
                <a:gd name="T95" fmla="*/ 613 h 2257"/>
                <a:gd name="T96" fmla="*/ 909 w 3433"/>
                <a:gd name="T97" fmla="*/ 1775 h 2257"/>
                <a:gd name="T98" fmla="*/ 236 w 3433"/>
                <a:gd name="T99" fmla="*/ 982 h 2257"/>
                <a:gd name="T100" fmla="*/ 194 w 3433"/>
                <a:gd name="T101" fmla="*/ 1805 h 2257"/>
                <a:gd name="T102" fmla="*/ 324 w 3433"/>
                <a:gd name="T103" fmla="*/ 1473 h 2257"/>
                <a:gd name="T104" fmla="*/ 475 w 3433"/>
                <a:gd name="T105" fmla="*/ 1352 h 2257"/>
                <a:gd name="T106" fmla="*/ 377 w 3433"/>
                <a:gd name="T107" fmla="*/ 2001 h 2257"/>
                <a:gd name="T108" fmla="*/ 1084 w 3433"/>
                <a:gd name="T109" fmla="*/ 2054 h 2257"/>
                <a:gd name="T110" fmla="*/ 1142 w 3433"/>
                <a:gd name="T111" fmla="*/ 826 h 2257"/>
                <a:gd name="T112" fmla="*/ 1089 w 3433"/>
                <a:gd name="T113" fmla="*/ 2125 h 2257"/>
                <a:gd name="T114" fmla="*/ 358 w 3433"/>
                <a:gd name="T115" fmla="*/ 2067 h 2257"/>
                <a:gd name="T116" fmla="*/ 11 w 3433"/>
                <a:gd name="T117" fmla="*/ 1659 h 2257"/>
                <a:gd name="T118" fmla="*/ 344 w 3433"/>
                <a:gd name="T119" fmla="*/ 702 h 2257"/>
                <a:gd name="T120" fmla="*/ 1200 w 3433"/>
                <a:gd name="T121" fmla="*/ 80 h 2257"/>
                <a:gd name="T122" fmla="*/ 1798 w 3433"/>
                <a:gd name="T123" fmla="*/ 0 h 2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33" h="2257">
                  <a:moveTo>
                    <a:pt x="1351" y="2080"/>
                  </a:moveTo>
                  <a:lnTo>
                    <a:pt x="1333" y="2082"/>
                  </a:lnTo>
                  <a:lnTo>
                    <a:pt x="1316" y="2090"/>
                  </a:lnTo>
                  <a:lnTo>
                    <a:pt x="1301" y="2101"/>
                  </a:lnTo>
                  <a:lnTo>
                    <a:pt x="1290" y="2115"/>
                  </a:lnTo>
                  <a:lnTo>
                    <a:pt x="1283" y="2133"/>
                  </a:lnTo>
                  <a:lnTo>
                    <a:pt x="1280" y="2150"/>
                  </a:lnTo>
                  <a:lnTo>
                    <a:pt x="1283" y="2169"/>
                  </a:lnTo>
                  <a:lnTo>
                    <a:pt x="1290" y="2187"/>
                  </a:lnTo>
                  <a:lnTo>
                    <a:pt x="1301" y="2201"/>
                  </a:lnTo>
                  <a:lnTo>
                    <a:pt x="1316" y="2212"/>
                  </a:lnTo>
                  <a:lnTo>
                    <a:pt x="1333" y="2219"/>
                  </a:lnTo>
                  <a:lnTo>
                    <a:pt x="1351" y="2222"/>
                  </a:lnTo>
                  <a:lnTo>
                    <a:pt x="1370" y="2219"/>
                  </a:lnTo>
                  <a:lnTo>
                    <a:pt x="1387" y="2212"/>
                  </a:lnTo>
                  <a:lnTo>
                    <a:pt x="1402" y="2201"/>
                  </a:lnTo>
                  <a:lnTo>
                    <a:pt x="1412" y="2187"/>
                  </a:lnTo>
                  <a:lnTo>
                    <a:pt x="1419" y="2169"/>
                  </a:lnTo>
                  <a:lnTo>
                    <a:pt x="1422" y="2150"/>
                  </a:lnTo>
                  <a:lnTo>
                    <a:pt x="1419" y="2133"/>
                  </a:lnTo>
                  <a:lnTo>
                    <a:pt x="1412" y="2115"/>
                  </a:lnTo>
                  <a:lnTo>
                    <a:pt x="1402" y="2101"/>
                  </a:lnTo>
                  <a:lnTo>
                    <a:pt x="1387" y="2090"/>
                  </a:lnTo>
                  <a:lnTo>
                    <a:pt x="1370" y="2082"/>
                  </a:lnTo>
                  <a:lnTo>
                    <a:pt x="1351" y="2080"/>
                  </a:lnTo>
                  <a:close/>
                  <a:moveTo>
                    <a:pt x="2016" y="1761"/>
                  </a:moveTo>
                  <a:lnTo>
                    <a:pt x="1998" y="1763"/>
                  </a:lnTo>
                  <a:lnTo>
                    <a:pt x="1981" y="1770"/>
                  </a:lnTo>
                  <a:lnTo>
                    <a:pt x="1966" y="1782"/>
                  </a:lnTo>
                  <a:lnTo>
                    <a:pt x="1956" y="1795"/>
                  </a:lnTo>
                  <a:lnTo>
                    <a:pt x="1948" y="1812"/>
                  </a:lnTo>
                  <a:lnTo>
                    <a:pt x="1946" y="1831"/>
                  </a:lnTo>
                  <a:lnTo>
                    <a:pt x="1948" y="1850"/>
                  </a:lnTo>
                  <a:lnTo>
                    <a:pt x="1956" y="1866"/>
                  </a:lnTo>
                  <a:lnTo>
                    <a:pt x="1966" y="1881"/>
                  </a:lnTo>
                  <a:lnTo>
                    <a:pt x="1981" y="1893"/>
                  </a:lnTo>
                  <a:lnTo>
                    <a:pt x="1998" y="1900"/>
                  </a:lnTo>
                  <a:lnTo>
                    <a:pt x="2016" y="1902"/>
                  </a:lnTo>
                  <a:lnTo>
                    <a:pt x="2035" y="1900"/>
                  </a:lnTo>
                  <a:lnTo>
                    <a:pt x="2052" y="1893"/>
                  </a:lnTo>
                  <a:lnTo>
                    <a:pt x="2067" y="1881"/>
                  </a:lnTo>
                  <a:lnTo>
                    <a:pt x="2078" y="1866"/>
                  </a:lnTo>
                  <a:lnTo>
                    <a:pt x="2084" y="1850"/>
                  </a:lnTo>
                  <a:lnTo>
                    <a:pt x="2088" y="1831"/>
                  </a:lnTo>
                  <a:lnTo>
                    <a:pt x="2084" y="1812"/>
                  </a:lnTo>
                  <a:lnTo>
                    <a:pt x="2078" y="1795"/>
                  </a:lnTo>
                  <a:lnTo>
                    <a:pt x="2067" y="1782"/>
                  </a:lnTo>
                  <a:lnTo>
                    <a:pt x="2052" y="1770"/>
                  </a:lnTo>
                  <a:lnTo>
                    <a:pt x="2035" y="1763"/>
                  </a:lnTo>
                  <a:lnTo>
                    <a:pt x="2016" y="1761"/>
                  </a:lnTo>
                  <a:close/>
                  <a:moveTo>
                    <a:pt x="826" y="1638"/>
                  </a:moveTo>
                  <a:lnTo>
                    <a:pt x="807" y="1641"/>
                  </a:lnTo>
                  <a:lnTo>
                    <a:pt x="790" y="1648"/>
                  </a:lnTo>
                  <a:lnTo>
                    <a:pt x="775" y="1659"/>
                  </a:lnTo>
                  <a:lnTo>
                    <a:pt x="765" y="1674"/>
                  </a:lnTo>
                  <a:lnTo>
                    <a:pt x="758" y="1691"/>
                  </a:lnTo>
                  <a:lnTo>
                    <a:pt x="754" y="1709"/>
                  </a:lnTo>
                  <a:lnTo>
                    <a:pt x="758" y="1728"/>
                  </a:lnTo>
                  <a:lnTo>
                    <a:pt x="765" y="1745"/>
                  </a:lnTo>
                  <a:lnTo>
                    <a:pt x="775" y="1760"/>
                  </a:lnTo>
                  <a:lnTo>
                    <a:pt x="790" y="1770"/>
                  </a:lnTo>
                  <a:lnTo>
                    <a:pt x="807" y="1777"/>
                  </a:lnTo>
                  <a:lnTo>
                    <a:pt x="826" y="1780"/>
                  </a:lnTo>
                  <a:lnTo>
                    <a:pt x="845" y="1777"/>
                  </a:lnTo>
                  <a:lnTo>
                    <a:pt x="861" y="1770"/>
                  </a:lnTo>
                  <a:lnTo>
                    <a:pt x="876" y="1760"/>
                  </a:lnTo>
                  <a:lnTo>
                    <a:pt x="886" y="1745"/>
                  </a:lnTo>
                  <a:lnTo>
                    <a:pt x="894" y="1728"/>
                  </a:lnTo>
                  <a:lnTo>
                    <a:pt x="897" y="1709"/>
                  </a:lnTo>
                  <a:lnTo>
                    <a:pt x="894" y="1691"/>
                  </a:lnTo>
                  <a:lnTo>
                    <a:pt x="886" y="1674"/>
                  </a:lnTo>
                  <a:lnTo>
                    <a:pt x="876" y="1659"/>
                  </a:lnTo>
                  <a:lnTo>
                    <a:pt x="861" y="1648"/>
                  </a:lnTo>
                  <a:lnTo>
                    <a:pt x="845" y="1641"/>
                  </a:lnTo>
                  <a:lnTo>
                    <a:pt x="826" y="1638"/>
                  </a:lnTo>
                  <a:close/>
                  <a:moveTo>
                    <a:pt x="1799" y="1336"/>
                  </a:moveTo>
                  <a:lnTo>
                    <a:pt x="1780" y="1340"/>
                  </a:lnTo>
                  <a:lnTo>
                    <a:pt x="1763" y="1347"/>
                  </a:lnTo>
                  <a:lnTo>
                    <a:pt x="1749" y="1357"/>
                  </a:lnTo>
                  <a:lnTo>
                    <a:pt x="1738" y="1372"/>
                  </a:lnTo>
                  <a:lnTo>
                    <a:pt x="1731" y="1389"/>
                  </a:lnTo>
                  <a:lnTo>
                    <a:pt x="1728" y="1408"/>
                  </a:lnTo>
                  <a:lnTo>
                    <a:pt x="1731" y="1427"/>
                  </a:lnTo>
                  <a:lnTo>
                    <a:pt x="1738" y="1443"/>
                  </a:lnTo>
                  <a:lnTo>
                    <a:pt x="1749" y="1458"/>
                  </a:lnTo>
                  <a:lnTo>
                    <a:pt x="1763" y="1468"/>
                  </a:lnTo>
                  <a:lnTo>
                    <a:pt x="1780" y="1476"/>
                  </a:lnTo>
                  <a:lnTo>
                    <a:pt x="1799" y="1478"/>
                  </a:lnTo>
                  <a:lnTo>
                    <a:pt x="1817" y="1476"/>
                  </a:lnTo>
                  <a:lnTo>
                    <a:pt x="1834" y="1468"/>
                  </a:lnTo>
                  <a:lnTo>
                    <a:pt x="1849" y="1458"/>
                  </a:lnTo>
                  <a:lnTo>
                    <a:pt x="1860" y="1443"/>
                  </a:lnTo>
                  <a:lnTo>
                    <a:pt x="1868" y="1427"/>
                  </a:lnTo>
                  <a:lnTo>
                    <a:pt x="1870" y="1408"/>
                  </a:lnTo>
                  <a:lnTo>
                    <a:pt x="1868" y="1389"/>
                  </a:lnTo>
                  <a:lnTo>
                    <a:pt x="1860" y="1372"/>
                  </a:lnTo>
                  <a:lnTo>
                    <a:pt x="1849" y="1357"/>
                  </a:lnTo>
                  <a:lnTo>
                    <a:pt x="1834" y="1347"/>
                  </a:lnTo>
                  <a:lnTo>
                    <a:pt x="1817" y="1340"/>
                  </a:lnTo>
                  <a:lnTo>
                    <a:pt x="1799" y="1336"/>
                  </a:lnTo>
                  <a:close/>
                  <a:moveTo>
                    <a:pt x="2569" y="1336"/>
                  </a:moveTo>
                  <a:lnTo>
                    <a:pt x="2551" y="1339"/>
                  </a:lnTo>
                  <a:lnTo>
                    <a:pt x="2533" y="1346"/>
                  </a:lnTo>
                  <a:lnTo>
                    <a:pt x="2519" y="1356"/>
                  </a:lnTo>
                  <a:lnTo>
                    <a:pt x="2508" y="1371"/>
                  </a:lnTo>
                  <a:lnTo>
                    <a:pt x="2500" y="1388"/>
                  </a:lnTo>
                  <a:lnTo>
                    <a:pt x="2498" y="1407"/>
                  </a:lnTo>
                  <a:lnTo>
                    <a:pt x="2500" y="1426"/>
                  </a:lnTo>
                  <a:lnTo>
                    <a:pt x="2508" y="1442"/>
                  </a:lnTo>
                  <a:lnTo>
                    <a:pt x="2519" y="1457"/>
                  </a:lnTo>
                  <a:lnTo>
                    <a:pt x="2533" y="1467"/>
                  </a:lnTo>
                  <a:lnTo>
                    <a:pt x="2551" y="1475"/>
                  </a:lnTo>
                  <a:lnTo>
                    <a:pt x="2569" y="1478"/>
                  </a:lnTo>
                  <a:lnTo>
                    <a:pt x="2587" y="1475"/>
                  </a:lnTo>
                  <a:lnTo>
                    <a:pt x="2605" y="1467"/>
                  </a:lnTo>
                  <a:lnTo>
                    <a:pt x="2619" y="1457"/>
                  </a:lnTo>
                  <a:lnTo>
                    <a:pt x="2630" y="1442"/>
                  </a:lnTo>
                  <a:lnTo>
                    <a:pt x="2637" y="1426"/>
                  </a:lnTo>
                  <a:lnTo>
                    <a:pt x="2640" y="1407"/>
                  </a:lnTo>
                  <a:lnTo>
                    <a:pt x="2637" y="1388"/>
                  </a:lnTo>
                  <a:lnTo>
                    <a:pt x="2630" y="1371"/>
                  </a:lnTo>
                  <a:lnTo>
                    <a:pt x="2619" y="1356"/>
                  </a:lnTo>
                  <a:lnTo>
                    <a:pt x="2605" y="1346"/>
                  </a:lnTo>
                  <a:lnTo>
                    <a:pt x="2587" y="1339"/>
                  </a:lnTo>
                  <a:lnTo>
                    <a:pt x="2569" y="1336"/>
                  </a:lnTo>
                  <a:close/>
                  <a:moveTo>
                    <a:pt x="371" y="1306"/>
                  </a:moveTo>
                  <a:lnTo>
                    <a:pt x="352" y="1308"/>
                  </a:lnTo>
                  <a:lnTo>
                    <a:pt x="336" y="1316"/>
                  </a:lnTo>
                  <a:lnTo>
                    <a:pt x="321" y="1327"/>
                  </a:lnTo>
                  <a:lnTo>
                    <a:pt x="309" y="1341"/>
                  </a:lnTo>
                  <a:lnTo>
                    <a:pt x="303" y="1357"/>
                  </a:lnTo>
                  <a:lnTo>
                    <a:pt x="300" y="1376"/>
                  </a:lnTo>
                  <a:lnTo>
                    <a:pt x="303" y="1395"/>
                  </a:lnTo>
                  <a:lnTo>
                    <a:pt x="309" y="1412"/>
                  </a:lnTo>
                  <a:lnTo>
                    <a:pt x="321" y="1427"/>
                  </a:lnTo>
                  <a:lnTo>
                    <a:pt x="336" y="1438"/>
                  </a:lnTo>
                  <a:lnTo>
                    <a:pt x="352" y="1444"/>
                  </a:lnTo>
                  <a:lnTo>
                    <a:pt x="371" y="1448"/>
                  </a:lnTo>
                  <a:lnTo>
                    <a:pt x="390" y="1444"/>
                  </a:lnTo>
                  <a:lnTo>
                    <a:pt x="407" y="1438"/>
                  </a:lnTo>
                  <a:lnTo>
                    <a:pt x="421" y="1427"/>
                  </a:lnTo>
                  <a:lnTo>
                    <a:pt x="432" y="1412"/>
                  </a:lnTo>
                  <a:lnTo>
                    <a:pt x="439" y="1395"/>
                  </a:lnTo>
                  <a:lnTo>
                    <a:pt x="441" y="1376"/>
                  </a:lnTo>
                  <a:lnTo>
                    <a:pt x="439" y="1357"/>
                  </a:lnTo>
                  <a:lnTo>
                    <a:pt x="432" y="1341"/>
                  </a:lnTo>
                  <a:lnTo>
                    <a:pt x="421" y="1327"/>
                  </a:lnTo>
                  <a:lnTo>
                    <a:pt x="407" y="1316"/>
                  </a:lnTo>
                  <a:lnTo>
                    <a:pt x="390" y="1308"/>
                  </a:lnTo>
                  <a:lnTo>
                    <a:pt x="371" y="1306"/>
                  </a:lnTo>
                  <a:close/>
                  <a:moveTo>
                    <a:pt x="883" y="1217"/>
                  </a:moveTo>
                  <a:lnTo>
                    <a:pt x="864" y="1219"/>
                  </a:lnTo>
                  <a:lnTo>
                    <a:pt x="847" y="1226"/>
                  </a:lnTo>
                  <a:lnTo>
                    <a:pt x="833" y="1238"/>
                  </a:lnTo>
                  <a:lnTo>
                    <a:pt x="821" y="1252"/>
                  </a:lnTo>
                  <a:lnTo>
                    <a:pt x="814" y="1269"/>
                  </a:lnTo>
                  <a:lnTo>
                    <a:pt x="812" y="1288"/>
                  </a:lnTo>
                  <a:lnTo>
                    <a:pt x="814" y="1306"/>
                  </a:lnTo>
                  <a:lnTo>
                    <a:pt x="821" y="1324"/>
                  </a:lnTo>
                  <a:lnTo>
                    <a:pt x="833" y="1338"/>
                  </a:lnTo>
                  <a:lnTo>
                    <a:pt x="847" y="1349"/>
                  </a:lnTo>
                  <a:lnTo>
                    <a:pt x="864" y="1356"/>
                  </a:lnTo>
                  <a:lnTo>
                    <a:pt x="883" y="1358"/>
                  </a:lnTo>
                  <a:lnTo>
                    <a:pt x="902" y="1356"/>
                  </a:lnTo>
                  <a:lnTo>
                    <a:pt x="919" y="1349"/>
                  </a:lnTo>
                  <a:lnTo>
                    <a:pt x="932" y="1338"/>
                  </a:lnTo>
                  <a:lnTo>
                    <a:pt x="944" y="1324"/>
                  </a:lnTo>
                  <a:lnTo>
                    <a:pt x="951" y="1306"/>
                  </a:lnTo>
                  <a:lnTo>
                    <a:pt x="953" y="1288"/>
                  </a:lnTo>
                  <a:lnTo>
                    <a:pt x="951" y="1269"/>
                  </a:lnTo>
                  <a:lnTo>
                    <a:pt x="944" y="1252"/>
                  </a:lnTo>
                  <a:lnTo>
                    <a:pt x="932" y="1238"/>
                  </a:lnTo>
                  <a:lnTo>
                    <a:pt x="919" y="1226"/>
                  </a:lnTo>
                  <a:lnTo>
                    <a:pt x="902" y="1219"/>
                  </a:lnTo>
                  <a:lnTo>
                    <a:pt x="883" y="1217"/>
                  </a:lnTo>
                  <a:close/>
                  <a:moveTo>
                    <a:pt x="2223" y="1204"/>
                  </a:moveTo>
                  <a:lnTo>
                    <a:pt x="2204" y="1207"/>
                  </a:lnTo>
                  <a:lnTo>
                    <a:pt x="2187" y="1214"/>
                  </a:lnTo>
                  <a:lnTo>
                    <a:pt x="2172" y="1225"/>
                  </a:lnTo>
                  <a:lnTo>
                    <a:pt x="2162" y="1239"/>
                  </a:lnTo>
                  <a:lnTo>
                    <a:pt x="2155" y="1256"/>
                  </a:lnTo>
                  <a:lnTo>
                    <a:pt x="2153" y="1275"/>
                  </a:lnTo>
                  <a:lnTo>
                    <a:pt x="2155" y="1294"/>
                  </a:lnTo>
                  <a:lnTo>
                    <a:pt x="2162" y="1311"/>
                  </a:lnTo>
                  <a:lnTo>
                    <a:pt x="2172" y="1325"/>
                  </a:lnTo>
                  <a:lnTo>
                    <a:pt x="2187" y="1336"/>
                  </a:lnTo>
                  <a:lnTo>
                    <a:pt x="2204" y="1344"/>
                  </a:lnTo>
                  <a:lnTo>
                    <a:pt x="2223" y="1346"/>
                  </a:lnTo>
                  <a:lnTo>
                    <a:pt x="2242" y="1344"/>
                  </a:lnTo>
                  <a:lnTo>
                    <a:pt x="2258" y="1336"/>
                  </a:lnTo>
                  <a:lnTo>
                    <a:pt x="2273" y="1325"/>
                  </a:lnTo>
                  <a:lnTo>
                    <a:pt x="2283" y="1311"/>
                  </a:lnTo>
                  <a:lnTo>
                    <a:pt x="2291" y="1294"/>
                  </a:lnTo>
                  <a:lnTo>
                    <a:pt x="2294" y="1275"/>
                  </a:lnTo>
                  <a:lnTo>
                    <a:pt x="2291" y="1256"/>
                  </a:lnTo>
                  <a:lnTo>
                    <a:pt x="2283" y="1239"/>
                  </a:lnTo>
                  <a:lnTo>
                    <a:pt x="2273" y="1225"/>
                  </a:lnTo>
                  <a:lnTo>
                    <a:pt x="2258" y="1214"/>
                  </a:lnTo>
                  <a:lnTo>
                    <a:pt x="2242" y="1207"/>
                  </a:lnTo>
                  <a:lnTo>
                    <a:pt x="2223" y="1204"/>
                  </a:lnTo>
                  <a:close/>
                  <a:moveTo>
                    <a:pt x="3019" y="1067"/>
                  </a:moveTo>
                  <a:lnTo>
                    <a:pt x="3000" y="1069"/>
                  </a:lnTo>
                  <a:lnTo>
                    <a:pt x="2983" y="1077"/>
                  </a:lnTo>
                  <a:lnTo>
                    <a:pt x="2968" y="1088"/>
                  </a:lnTo>
                  <a:lnTo>
                    <a:pt x="2958" y="1102"/>
                  </a:lnTo>
                  <a:lnTo>
                    <a:pt x="2951" y="1120"/>
                  </a:lnTo>
                  <a:lnTo>
                    <a:pt x="2947" y="1137"/>
                  </a:lnTo>
                  <a:lnTo>
                    <a:pt x="2951" y="1156"/>
                  </a:lnTo>
                  <a:lnTo>
                    <a:pt x="2958" y="1174"/>
                  </a:lnTo>
                  <a:lnTo>
                    <a:pt x="2968" y="1188"/>
                  </a:lnTo>
                  <a:lnTo>
                    <a:pt x="2983" y="1199"/>
                  </a:lnTo>
                  <a:lnTo>
                    <a:pt x="3000" y="1207"/>
                  </a:lnTo>
                  <a:lnTo>
                    <a:pt x="3019" y="1209"/>
                  </a:lnTo>
                  <a:lnTo>
                    <a:pt x="3038" y="1207"/>
                  </a:lnTo>
                  <a:lnTo>
                    <a:pt x="3054" y="1199"/>
                  </a:lnTo>
                  <a:lnTo>
                    <a:pt x="3069" y="1188"/>
                  </a:lnTo>
                  <a:lnTo>
                    <a:pt x="3079" y="1174"/>
                  </a:lnTo>
                  <a:lnTo>
                    <a:pt x="3087" y="1156"/>
                  </a:lnTo>
                  <a:lnTo>
                    <a:pt x="3089" y="1137"/>
                  </a:lnTo>
                  <a:lnTo>
                    <a:pt x="3087" y="1120"/>
                  </a:lnTo>
                  <a:lnTo>
                    <a:pt x="3079" y="1102"/>
                  </a:lnTo>
                  <a:lnTo>
                    <a:pt x="3069" y="1088"/>
                  </a:lnTo>
                  <a:lnTo>
                    <a:pt x="3054" y="1077"/>
                  </a:lnTo>
                  <a:lnTo>
                    <a:pt x="3038" y="1069"/>
                  </a:lnTo>
                  <a:lnTo>
                    <a:pt x="3019" y="1067"/>
                  </a:lnTo>
                  <a:close/>
                  <a:moveTo>
                    <a:pt x="1653" y="949"/>
                  </a:moveTo>
                  <a:lnTo>
                    <a:pt x="1634" y="951"/>
                  </a:lnTo>
                  <a:lnTo>
                    <a:pt x="1617" y="958"/>
                  </a:lnTo>
                  <a:lnTo>
                    <a:pt x="1603" y="969"/>
                  </a:lnTo>
                  <a:lnTo>
                    <a:pt x="1591" y="983"/>
                  </a:lnTo>
                  <a:lnTo>
                    <a:pt x="1585" y="1000"/>
                  </a:lnTo>
                  <a:lnTo>
                    <a:pt x="1582" y="1019"/>
                  </a:lnTo>
                  <a:lnTo>
                    <a:pt x="1585" y="1038"/>
                  </a:lnTo>
                  <a:lnTo>
                    <a:pt x="1591" y="1055"/>
                  </a:lnTo>
                  <a:lnTo>
                    <a:pt x="1603" y="1069"/>
                  </a:lnTo>
                  <a:lnTo>
                    <a:pt x="1617" y="1080"/>
                  </a:lnTo>
                  <a:lnTo>
                    <a:pt x="1634" y="1087"/>
                  </a:lnTo>
                  <a:lnTo>
                    <a:pt x="1653" y="1090"/>
                  </a:lnTo>
                  <a:lnTo>
                    <a:pt x="1672" y="1087"/>
                  </a:lnTo>
                  <a:lnTo>
                    <a:pt x="1689" y="1080"/>
                  </a:lnTo>
                  <a:lnTo>
                    <a:pt x="1702" y="1069"/>
                  </a:lnTo>
                  <a:lnTo>
                    <a:pt x="1714" y="1055"/>
                  </a:lnTo>
                  <a:lnTo>
                    <a:pt x="1721" y="1038"/>
                  </a:lnTo>
                  <a:lnTo>
                    <a:pt x="1723" y="1019"/>
                  </a:lnTo>
                  <a:lnTo>
                    <a:pt x="1721" y="1000"/>
                  </a:lnTo>
                  <a:lnTo>
                    <a:pt x="1714" y="983"/>
                  </a:lnTo>
                  <a:lnTo>
                    <a:pt x="1702" y="969"/>
                  </a:lnTo>
                  <a:lnTo>
                    <a:pt x="1689" y="958"/>
                  </a:lnTo>
                  <a:lnTo>
                    <a:pt x="1672" y="951"/>
                  </a:lnTo>
                  <a:lnTo>
                    <a:pt x="1653" y="949"/>
                  </a:lnTo>
                  <a:close/>
                  <a:moveTo>
                    <a:pt x="1117" y="860"/>
                  </a:moveTo>
                  <a:lnTo>
                    <a:pt x="1098" y="862"/>
                  </a:lnTo>
                  <a:lnTo>
                    <a:pt x="1081" y="869"/>
                  </a:lnTo>
                  <a:lnTo>
                    <a:pt x="1067" y="881"/>
                  </a:lnTo>
                  <a:lnTo>
                    <a:pt x="1056" y="894"/>
                  </a:lnTo>
                  <a:lnTo>
                    <a:pt x="1049" y="911"/>
                  </a:lnTo>
                  <a:lnTo>
                    <a:pt x="1047" y="930"/>
                  </a:lnTo>
                  <a:lnTo>
                    <a:pt x="1049" y="949"/>
                  </a:lnTo>
                  <a:lnTo>
                    <a:pt x="1056" y="966"/>
                  </a:lnTo>
                  <a:lnTo>
                    <a:pt x="1067" y="980"/>
                  </a:lnTo>
                  <a:lnTo>
                    <a:pt x="1081" y="992"/>
                  </a:lnTo>
                  <a:lnTo>
                    <a:pt x="1098" y="999"/>
                  </a:lnTo>
                  <a:lnTo>
                    <a:pt x="1117" y="1001"/>
                  </a:lnTo>
                  <a:lnTo>
                    <a:pt x="1136" y="999"/>
                  </a:lnTo>
                  <a:lnTo>
                    <a:pt x="1152" y="992"/>
                  </a:lnTo>
                  <a:lnTo>
                    <a:pt x="1167" y="980"/>
                  </a:lnTo>
                  <a:lnTo>
                    <a:pt x="1179" y="966"/>
                  </a:lnTo>
                  <a:lnTo>
                    <a:pt x="1185" y="949"/>
                  </a:lnTo>
                  <a:lnTo>
                    <a:pt x="1188" y="930"/>
                  </a:lnTo>
                  <a:lnTo>
                    <a:pt x="1185" y="911"/>
                  </a:lnTo>
                  <a:lnTo>
                    <a:pt x="1179" y="894"/>
                  </a:lnTo>
                  <a:lnTo>
                    <a:pt x="1167" y="881"/>
                  </a:lnTo>
                  <a:lnTo>
                    <a:pt x="1152" y="869"/>
                  </a:lnTo>
                  <a:lnTo>
                    <a:pt x="1136" y="862"/>
                  </a:lnTo>
                  <a:lnTo>
                    <a:pt x="1117" y="860"/>
                  </a:lnTo>
                  <a:close/>
                  <a:moveTo>
                    <a:pt x="2105" y="776"/>
                  </a:moveTo>
                  <a:lnTo>
                    <a:pt x="2087" y="779"/>
                  </a:lnTo>
                  <a:lnTo>
                    <a:pt x="2070" y="787"/>
                  </a:lnTo>
                  <a:lnTo>
                    <a:pt x="2055" y="797"/>
                  </a:lnTo>
                  <a:lnTo>
                    <a:pt x="2045" y="812"/>
                  </a:lnTo>
                  <a:lnTo>
                    <a:pt x="2037" y="828"/>
                  </a:lnTo>
                  <a:lnTo>
                    <a:pt x="2034" y="847"/>
                  </a:lnTo>
                  <a:lnTo>
                    <a:pt x="2037" y="866"/>
                  </a:lnTo>
                  <a:lnTo>
                    <a:pt x="2045" y="883"/>
                  </a:lnTo>
                  <a:lnTo>
                    <a:pt x="2055" y="898"/>
                  </a:lnTo>
                  <a:lnTo>
                    <a:pt x="2070" y="908"/>
                  </a:lnTo>
                  <a:lnTo>
                    <a:pt x="2087" y="915"/>
                  </a:lnTo>
                  <a:lnTo>
                    <a:pt x="2105" y="919"/>
                  </a:lnTo>
                  <a:lnTo>
                    <a:pt x="2124" y="915"/>
                  </a:lnTo>
                  <a:lnTo>
                    <a:pt x="2141" y="908"/>
                  </a:lnTo>
                  <a:lnTo>
                    <a:pt x="2156" y="898"/>
                  </a:lnTo>
                  <a:lnTo>
                    <a:pt x="2166" y="883"/>
                  </a:lnTo>
                  <a:lnTo>
                    <a:pt x="2174" y="866"/>
                  </a:lnTo>
                  <a:lnTo>
                    <a:pt x="2177" y="847"/>
                  </a:lnTo>
                  <a:lnTo>
                    <a:pt x="2174" y="828"/>
                  </a:lnTo>
                  <a:lnTo>
                    <a:pt x="2166" y="812"/>
                  </a:lnTo>
                  <a:lnTo>
                    <a:pt x="2156" y="797"/>
                  </a:lnTo>
                  <a:lnTo>
                    <a:pt x="2141" y="787"/>
                  </a:lnTo>
                  <a:lnTo>
                    <a:pt x="2124" y="779"/>
                  </a:lnTo>
                  <a:lnTo>
                    <a:pt x="2105" y="776"/>
                  </a:lnTo>
                  <a:close/>
                  <a:moveTo>
                    <a:pt x="1095" y="530"/>
                  </a:moveTo>
                  <a:lnTo>
                    <a:pt x="1076" y="532"/>
                  </a:lnTo>
                  <a:lnTo>
                    <a:pt x="1059" y="539"/>
                  </a:lnTo>
                  <a:lnTo>
                    <a:pt x="1045" y="551"/>
                  </a:lnTo>
                  <a:lnTo>
                    <a:pt x="1033" y="566"/>
                  </a:lnTo>
                  <a:lnTo>
                    <a:pt x="1027" y="582"/>
                  </a:lnTo>
                  <a:lnTo>
                    <a:pt x="1024" y="601"/>
                  </a:lnTo>
                  <a:lnTo>
                    <a:pt x="1027" y="620"/>
                  </a:lnTo>
                  <a:lnTo>
                    <a:pt x="1033" y="637"/>
                  </a:lnTo>
                  <a:lnTo>
                    <a:pt x="1045" y="650"/>
                  </a:lnTo>
                  <a:lnTo>
                    <a:pt x="1059" y="662"/>
                  </a:lnTo>
                  <a:lnTo>
                    <a:pt x="1076" y="669"/>
                  </a:lnTo>
                  <a:lnTo>
                    <a:pt x="1095" y="671"/>
                  </a:lnTo>
                  <a:lnTo>
                    <a:pt x="1114" y="669"/>
                  </a:lnTo>
                  <a:lnTo>
                    <a:pt x="1130" y="662"/>
                  </a:lnTo>
                  <a:lnTo>
                    <a:pt x="1145" y="650"/>
                  </a:lnTo>
                  <a:lnTo>
                    <a:pt x="1156" y="637"/>
                  </a:lnTo>
                  <a:lnTo>
                    <a:pt x="1163" y="620"/>
                  </a:lnTo>
                  <a:lnTo>
                    <a:pt x="1165" y="601"/>
                  </a:lnTo>
                  <a:lnTo>
                    <a:pt x="1163" y="582"/>
                  </a:lnTo>
                  <a:lnTo>
                    <a:pt x="1156" y="566"/>
                  </a:lnTo>
                  <a:lnTo>
                    <a:pt x="1145" y="551"/>
                  </a:lnTo>
                  <a:lnTo>
                    <a:pt x="1130" y="539"/>
                  </a:lnTo>
                  <a:lnTo>
                    <a:pt x="1114" y="532"/>
                  </a:lnTo>
                  <a:lnTo>
                    <a:pt x="1095" y="530"/>
                  </a:lnTo>
                  <a:close/>
                  <a:moveTo>
                    <a:pt x="1925" y="402"/>
                  </a:moveTo>
                  <a:lnTo>
                    <a:pt x="1908" y="404"/>
                  </a:lnTo>
                  <a:lnTo>
                    <a:pt x="1890" y="412"/>
                  </a:lnTo>
                  <a:lnTo>
                    <a:pt x="1876" y="422"/>
                  </a:lnTo>
                  <a:lnTo>
                    <a:pt x="1865" y="437"/>
                  </a:lnTo>
                  <a:lnTo>
                    <a:pt x="1857" y="453"/>
                  </a:lnTo>
                  <a:lnTo>
                    <a:pt x="1855" y="472"/>
                  </a:lnTo>
                  <a:lnTo>
                    <a:pt x="1857" y="491"/>
                  </a:lnTo>
                  <a:lnTo>
                    <a:pt x="1865" y="508"/>
                  </a:lnTo>
                  <a:lnTo>
                    <a:pt x="1876" y="523"/>
                  </a:lnTo>
                  <a:lnTo>
                    <a:pt x="1890" y="534"/>
                  </a:lnTo>
                  <a:lnTo>
                    <a:pt x="1908" y="540"/>
                  </a:lnTo>
                  <a:lnTo>
                    <a:pt x="1925" y="544"/>
                  </a:lnTo>
                  <a:lnTo>
                    <a:pt x="1944" y="540"/>
                  </a:lnTo>
                  <a:lnTo>
                    <a:pt x="1962" y="534"/>
                  </a:lnTo>
                  <a:lnTo>
                    <a:pt x="1976" y="523"/>
                  </a:lnTo>
                  <a:lnTo>
                    <a:pt x="1987" y="508"/>
                  </a:lnTo>
                  <a:lnTo>
                    <a:pt x="1994" y="491"/>
                  </a:lnTo>
                  <a:lnTo>
                    <a:pt x="1997" y="472"/>
                  </a:lnTo>
                  <a:lnTo>
                    <a:pt x="1994" y="453"/>
                  </a:lnTo>
                  <a:lnTo>
                    <a:pt x="1987" y="437"/>
                  </a:lnTo>
                  <a:lnTo>
                    <a:pt x="1976" y="422"/>
                  </a:lnTo>
                  <a:lnTo>
                    <a:pt x="1962" y="412"/>
                  </a:lnTo>
                  <a:lnTo>
                    <a:pt x="1944" y="404"/>
                  </a:lnTo>
                  <a:lnTo>
                    <a:pt x="1925" y="402"/>
                  </a:lnTo>
                  <a:close/>
                  <a:moveTo>
                    <a:pt x="1798" y="0"/>
                  </a:moveTo>
                  <a:lnTo>
                    <a:pt x="1804" y="4"/>
                  </a:lnTo>
                  <a:lnTo>
                    <a:pt x="1851" y="10"/>
                  </a:lnTo>
                  <a:lnTo>
                    <a:pt x="1899" y="20"/>
                  </a:lnTo>
                  <a:lnTo>
                    <a:pt x="1947" y="32"/>
                  </a:lnTo>
                  <a:lnTo>
                    <a:pt x="2649" y="253"/>
                  </a:lnTo>
                  <a:lnTo>
                    <a:pt x="2709" y="274"/>
                  </a:lnTo>
                  <a:lnTo>
                    <a:pt x="2764" y="301"/>
                  </a:lnTo>
                  <a:lnTo>
                    <a:pt x="2815" y="332"/>
                  </a:lnTo>
                  <a:lnTo>
                    <a:pt x="2863" y="367"/>
                  </a:lnTo>
                  <a:lnTo>
                    <a:pt x="2906" y="405"/>
                  </a:lnTo>
                  <a:lnTo>
                    <a:pt x="2943" y="446"/>
                  </a:lnTo>
                  <a:lnTo>
                    <a:pt x="2975" y="490"/>
                  </a:lnTo>
                  <a:lnTo>
                    <a:pt x="3001" y="536"/>
                  </a:lnTo>
                  <a:lnTo>
                    <a:pt x="3020" y="584"/>
                  </a:lnTo>
                  <a:lnTo>
                    <a:pt x="3053" y="590"/>
                  </a:lnTo>
                  <a:lnTo>
                    <a:pt x="3085" y="599"/>
                  </a:lnTo>
                  <a:lnTo>
                    <a:pt x="3115" y="612"/>
                  </a:lnTo>
                  <a:lnTo>
                    <a:pt x="3143" y="628"/>
                  </a:lnTo>
                  <a:lnTo>
                    <a:pt x="3171" y="648"/>
                  </a:lnTo>
                  <a:lnTo>
                    <a:pt x="3195" y="672"/>
                  </a:lnTo>
                  <a:lnTo>
                    <a:pt x="3216" y="699"/>
                  </a:lnTo>
                  <a:lnTo>
                    <a:pt x="3233" y="729"/>
                  </a:lnTo>
                  <a:lnTo>
                    <a:pt x="3403" y="1058"/>
                  </a:lnTo>
                  <a:lnTo>
                    <a:pt x="3418" y="1090"/>
                  </a:lnTo>
                  <a:lnTo>
                    <a:pt x="3427" y="1125"/>
                  </a:lnTo>
                  <a:lnTo>
                    <a:pt x="3432" y="1159"/>
                  </a:lnTo>
                  <a:lnTo>
                    <a:pt x="3433" y="1194"/>
                  </a:lnTo>
                  <a:lnTo>
                    <a:pt x="3429" y="1229"/>
                  </a:lnTo>
                  <a:lnTo>
                    <a:pt x="3421" y="1263"/>
                  </a:lnTo>
                  <a:lnTo>
                    <a:pt x="3407" y="1296"/>
                  </a:lnTo>
                  <a:lnTo>
                    <a:pt x="3391" y="1326"/>
                  </a:lnTo>
                  <a:lnTo>
                    <a:pt x="3372" y="1353"/>
                  </a:lnTo>
                  <a:lnTo>
                    <a:pt x="3348" y="1378"/>
                  </a:lnTo>
                  <a:lnTo>
                    <a:pt x="3321" y="1399"/>
                  </a:lnTo>
                  <a:lnTo>
                    <a:pt x="3317" y="1430"/>
                  </a:lnTo>
                  <a:lnTo>
                    <a:pt x="3310" y="1461"/>
                  </a:lnTo>
                  <a:lnTo>
                    <a:pt x="3298" y="1493"/>
                  </a:lnTo>
                  <a:lnTo>
                    <a:pt x="3284" y="1523"/>
                  </a:lnTo>
                  <a:lnTo>
                    <a:pt x="3266" y="1552"/>
                  </a:lnTo>
                  <a:lnTo>
                    <a:pt x="3245" y="1579"/>
                  </a:lnTo>
                  <a:lnTo>
                    <a:pt x="3220" y="1604"/>
                  </a:lnTo>
                  <a:lnTo>
                    <a:pt x="3190" y="1625"/>
                  </a:lnTo>
                  <a:lnTo>
                    <a:pt x="2873" y="1814"/>
                  </a:lnTo>
                  <a:lnTo>
                    <a:pt x="2841" y="1830"/>
                  </a:lnTo>
                  <a:lnTo>
                    <a:pt x="2806" y="1842"/>
                  </a:lnTo>
                  <a:lnTo>
                    <a:pt x="2772" y="1850"/>
                  </a:lnTo>
                  <a:lnTo>
                    <a:pt x="2735" y="1852"/>
                  </a:lnTo>
                  <a:lnTo>
                    <a:pt x="2714" y="1851"/>
                  </a:lnTo>
                  <a:lnTo>
                    <a:pt x="2671" y="1851"/>
                  </a:lnTo>
                  <a:lnTo>
                    <a:pt x="2665" y="1893"/>
                  </a:lnTo>
                  <a:lnTo>
                    <a:pt x="2653" y="1931"/>
                  </a:lnTo>
                  <a:lnTo>
                    <a:pt x="2636" y="1968"/>
                  </a:lnTo>
                  <a:lnTo>
                    <a:pt x="2613" y="2002"/>
                  </a:lnTo>
                  <a:lnTo>
                    <a:pt x="2587" y="2031"/>
                  </a:lnTo>
                  <a:lnTo>
                    <a:pt x="2556" y="2056"/>
                  </a:lnTo>
                  <a:lnTo>
                    <a:pt x="2521" y="2076"/>
                  </a:lnTo>
                  <a:lnTo>
                    <a:pt x="2485" y="2092"/>
                  </a:lnTo>
                  <a:lnTo>
                    <a:pt x="2444" y="2101"/>
                  </a:lnTo>
                  <a:lnTo>
                    <a:pt x="2402" y="2104"/>
                  </a:lnTo>
                  <a:lnTo>
                    <a:pt x="1809" y="2104"/>
                  </a:lnTo>
                  <a:lnTo>
                    <a:pt x="1772" y="2102"/>
                  </a:lnTo>
                  <a:lnTo>
                    <a:pt x="1738" y="2095"/>
                  </a:lnTo>
                  <a:lnTo>
                    <a:pt x="1704" y="2083"/>
                  </a:lnTo>
                  <a:lnTo>
                    <a:pt x="1674" y="2068"/>
                  </a:lnTo>
                  <a:lnTo>
                    <a:pt x="1645" y="2048"/>
                  </a:lnTo>
                  <a:lnTo>
                    <a:pt x="1618" y="2024"/>
                  </a:lnTo>
                  <a:lnTo>
                    <a:pt x="1595" y="1995"/>
                  </a:lnTo>
                  <a:lnTo>
                    <a:pt x="1577" y="1965"/>
                  </a:lnTo>
                  <a:lnTo>
                    <a:pt x="1563" y="1932"/>
                  </a:lnTo>
                  <a:lnTo>
                    <a:pt x="1552" y="1899"/>
                  </a:lnTo>
                  <a:lnTo>
                    <a:pt x="1547" y="1862"/>
                  </a:lnTo>
                  <a:lnTo>
                    <a:pt x="1547" y="1826"/>
                  </a:lnTo>
                  <a:lnTo>
                    <a:pt x="1547" y="1645"/>
                  </a:lnTo>
                  <a:lnTo>
                    <a:pt x="1717" y="1476"/>
                  </a:lnTo>
                  <a:lnTo>
                    <a:pt x="1703" y="1456"/>
                  </a:lnTo>
                  <a:lnTo>
                    <a:pt x="1695" y="1433"/>
                  </a:lnTo>
                  <a:lnTo>
                    <a:pt x="1692" y="1408"/>
                  </a:lnTo>
                  <a:lnTo>
                    <a:pt x="1695" y="1384"/>
                  </a:lnTo>
                  <a:lnTo>
                    <a:pt x="1703" y="1361"/>
                  </a:lnTo>
                  <a:lnTo>
                    <a:pt x="1716" y="1341"/>
                  </a:lnTo>
                  <a:lnTo>
                    <a:pt x="1733" y="1324"/>
                  </a:lnTo>
                  <a:lnTo>
                    <a:pt x="1753" y="1311"/>
                  </a:lnTo>
                  <a:lnTo>
                    <a:pt x="1775" y="1304"/>
                  </a:lnTo>
                  <a:lnTo>
                    <a:pt x="1799" y="1301"/>
                  </a:lnTo>
                  <a:lnTo>
                    <a:pt x="1824" y="1304"/>
                  </a:lnTo>
                  <a:lnTo>
                    <a:pt x="1846" y="1311"/>
                  </a:lnTo>
                  <a:lnTo>
                    <a:pt x="1866" y="1324"/>
                  </a:lnTo>
                  <a:lnTo>
                    <a:pt x="1882" y="1341"/>
                  </a:lnTo>
                  <a:lnTo>
                    <a:pt x="1895" y="1361"/>
                  </a:lnTo>
                  <a:lnTo>
                    <a:pt x="1903" y="1384"/>
                  </a:lnTo>
                  <a:lnTo>
                    <a:pt x="1905" y="1408"/>
                  </a:lnTo>
                  <a:lnTo>
                    <a:pt x="1903" y="1432"/>
                  </a:lnTo>
                  <a:lnTo>
                    <a:pt x="1895" y="1455"/>
                  </a:lnTo>
                  <a:lnTo>
                    <a:pt x="1882" y="1475"/>
                  </a:lnTo>
                  <a:lnTo>
                    <a:pt x="1866" y="1490"/>
                  </a:lnTo>
                  <a:lnTo>
                    <a:pt x="1846" y="1503"/>
                  </a:lnTo>
                  <a:lnTo>
                    <a:pt x="1824" y="1511"/>
                  </a:lnTo>
                  <a:lnTo>
                    <a:pt x="1799" y="1515"/>
                  </a:lnTo>
                  <a:lnTo>
                    <a:pt x="1780" y="1512"/>
                  </a:lnTo>
                  <a:lnTo>
                    <a:pt x="1761" y="1507"/>
                  </a:lnTo>
                  <a:lnTo>
                    <a:pt x="1744" y="1499"/>
                  </a:lnTo>
                  <a:lnTo>
                    <a:pt x="1583" y="1661"/>
                  </a:lnTo>
                  <a:lnTo>
                    <a:pt x="1583" y="1827"/>
                  </a:lnTo>
                  <a:lnTo>
                    <a:pt x="1583" y="1859"/>
                  </a:lnTo>
                  <a:lnTo>
                    <a:pt x="1588" y="1891"/>
                  </a:lnTo>
                  <a:lnTo>
                    <a:pt x="1596" y="1920"/>
                  </a:lnTo>
                  <a:lnTo>
                    <a:pt x="1609" y="1948"/>
                  </a:lnTo>
                  <a:lnTo>
                    <a:pt x="1625" y="1974"/>
                  </a:lnTo>
                  <a:lnTo>
                    <a:pt x="1645" y="1998"/>
                  </a:lnTo>
                  <a:lnTo>
                    <a:pt x="1667" y="2019"/>
                  </a:lnTo>
                  <a:lnTo>
                    <a:pt x="1692" y="2037"/>
                  </a:lnTo>
                  <a:lnTo>
                    <a:pt x="1718" y="2051"/>
                  </a:lnTo>
                  <a:lnTo>
                    <a:pt x="1747" y="2060"/>
                  </a:lnTo>
                  <a:lnTo>
                    <a:pt x="1778" y="2067"/>
                  </a:lnTo>
                  <a:lnTo>
                    <a:pt x="1809" y="2069"/>
                  </a:lnTo>
                  <a:lnTo>
                    <a:pt x="2402" y="2069"/>
                  </a:lnTo>
                  <a:lnTo>
                    <a:pt x="2438" y="2065"/>
                  </a:lnTo>
                  <a:lnTo>
                    <a:pt x="2473" y="2057"/>
                  </a:lnTo>
                  <a:lnTo>
                    <a:pt x="2506" y="2045"/>
                  </a:lnTo>
                  <a:lnTo>
                    <a:pt x="2535" y="2027"/>
                  </a:lnTo>
                  <a:lnTo>
                    <a:pt x="2561" y="2005"/>
                  </a:lnTo>
                  <a:lnTo>
                    <a:pt x="2585" y="1980"/>
                  </a:lnTo>
                  <a:lnTo>
                    <a:pt x="2604" y="1951"/>
                  </a:lnTo>
                  <a:lnTo>
                    <a:pt x="2620" y="1920"/>
                  </a:lnTo>
                  <a:lnTo>
                    <a:pt x="2629" y="1886"/>
                  </a:lnTo>
                  <a:lnTo>
                    <a:pt x="2634" y="1851"/>
                  </a:lnTo>
                  <a:lnTo>
                    <a:pt x="2121" y="1851"/>
                  </a:lnTo>
                  <a:lnTo>
                    <a:pt x="2114" y="1875"/>
                  </a:lnTo>
                  <a:lnTo>
                    <a:pt x="2101" y="1896"/>
                  </a:lnTo>
                  <a:lnTo>
                    <a:pt x="2086" y="1913"/>
                  </a:lnTo>
                  <a:lnTo>
                    <a:pt x="2065" y="1926"/>
                  </a:lnTo>
                  <a:lnTo>
                    <a:pt x="2042" y="1935"/>
                  </a:lnTo>
                  <a:lnTo>
                    <a:pt x="2016" y="1938"/>
                  </a:lnTo>
                  <a:lnTo>
                    <a:pt x="1992" y="1936"/>
                  </a:lnTo>
                  <a:lnTo>
                    <a:pt x="1969" y="1927"/>
                  </a:lnTo>
                  <a:lnTo>
                    <a:pt x="1949" y="1915"/>
                  </a:lnTo>
                  <a:lnTo>
                    <a:pt x="1934" y="1898"/>
                  </a:lnTo>
                  <a:lnTo>
                    <a:pt x="1921" y="1878"/>
                  </a:lnTo>
                  <a:lnTo>
                    <a:pt x="1913" y="1856"/>
                  </a:lnTo>
                  <a:lnTo>
                    <a:pt x="1910" y="1831"/>
                  </a:lnTo>
                  <a:lnTo>
                    <a:pt x="1913" y="1807"/>
                  </a:lnTo>
                  <a:lnTo>
                    <a:pt x="1921" y="1785"/>
                  </a:lnTo>
                  <a:lnTo>
                    <a:pt x="1934" y="1765"/>
                  </a:lnTo>
                  <a:lnTo>
                    <a:pt x="1949" y="1748"/>
                  </a:lnTo>
                  <a:lnTo>
                    <a:pt x="1969" y="1736"/>
                  </a:lnTo>
                  <a:lnTo>
                    <a:pt x="1992" y="1727"/>
                  </a:lnTo>
                  <a:lnTo>
                    <a:pt x="2016" y="1724"/>
                  </a:lnTo>
                  <a:lnTo>
                    <a:pt x="2043" y="1727"/>
                  </a:lnTo>
                  <a:lnTo>
                    <a:pt x="2066" y="1737"/>
                  </a:lnTo>
                  <a:lnTo>
                    <a:pt x="2087" y="1750"/>
                  </a:lnTo>
                  <a:lnTo>
                    <a:pt x="2103" y="1769"/>
                  </a:lnTo>
                  <a:lnTo>
                    <a:pt x="2115" y="1791"/>
                  </a:lnTo>
                  <a:lnTo>
                    <a:pt x="2122" y="1815"/>
                  </a:lnTo>
                  <a:lnTo>
                    <a:pt x="2716" y="1815"/>
                  </a:lnTo>
                  <a:lnTo>
                    <a:pt x="2753" y="1815"/>
                  </a:lnTo>
                  <a:lnTo>
                    <a:pt x="2787" y="1810"/>
                  </a:lnTo>
                  <a:lnTo>
                    <a:pt x="2822" y="1799"/>
                  </a:lnTo>
                  <a:lnTo>
                    <a:pt x="2854" y="1783"/>
                  </a:lnTo>
                  <a:lnTo>
                    <a:pt x="3173" y="1593"/>
                  </a:lnTo>
                  <a:lnTo>
                    <a:pt x="3198" y="1575"/>
                  </a:lnTo>
                  <a:lnTo>
                    <a:pt x="3219" y="1554"/>
                  </a:lnTo>
                  <a:lnTo>
                    <a:pt x="3238" y="1531"/>
                  </a:lnTo>
                  <a:lnTo>
                    <a:pt x="3253" y="1505"/>
                  </a:lnTo>
                  <a:lnTo>
                    <a:pt x="3266" y="1478"/>
                  </a:lnTo>
                  <a:lnTo>
                    <a:pt x="3275" y="1451"/>
                  </a:lnTo>
                  <a:lnTo>
                    <a:pt x="3282" y="1423"/>
                  </a:lnTo>
                  <a:lnTo>
                    <a:pt x="2674" y="1424"/>
                  </a:lnTo>
                  <a:lnTo>
                    <a:pt x="2667" y="1449"/>
                  </a:lnTo>
                  <a:lnTo>
                    <a:pt x="2654" y="1471"/>
                  </a:lnTo>
                  <a:lnTo>
                    <a:pt x="2637" y="1488"/>
                  </a:lnTo>
                  <a:lnTo>
                    <a:pt x="2618" y="1502"/>
                  </a:lnTo>
                  <a:lnTo>
                    <a:pt x="2595" y="1510"/>
                  </a:lnTo>
                  <a:lnTo>
                    <a:pt x="2569" y="1513"/>
                  </a:lnTo>
                  <a:lnTo>
                    <a:pt x="2544" y="1510"/>
                  </a:lnTo>
                  <a:lnTo>
                    <a:pt x="2522" y="1503"/>
                  </a:lnTo>
                  <a:lnTo>
                    <a:pt x="2502" y="1490"/>
                  </a:lnTo>
                  <a:lnTo>
                    <a:pt x="2486" y="1474"/>
                  </a:lnTo>
                  <a:lnTo>
                    <a:pt x="2473" y="1454"/>
                  </a:lnTo>
                  <a:lnTo>
                    <a:pt x="2465" y="1431"/>
                  </a:lnTo>
                  <a:lnTo>
                    <a:pt x="2463" y="1407"/>
                  </a:lnTo>
                  <a:lnTo>
                    <a:pt x="2465" y="1383"/>
                  </a:lnTo>
                  <a:lnTo>
                    <a:pt x="2473" y="1360"/>
                  </a:lnTo>
                  <a:lnTo>
                    <a:pt x="2486" y="1340"/>
                  </a:lnTo>
                  <a:lnTo>
                    <a:pt x="2502" y="1324"/>
                  </a:lnTo>
                  <a:lnTo>
                    <a:pt x="2522" y="1311"/>
                  </a:lnTo>
                  <a:lnTo>
                    <a:pt x="2544" y="1303"/>
                  </a:lnTo>
                  <a:lnTo>
                    <a:pt x="2569" y="1300"/>
                  </a:lnTo>
                  <a:lnTo>
                    <a:pt x="2595" y="1303"/>
                  </a:lnTo>
                  <a:lnTo>
                    <a:pt x="2618" y="1311"/>
                  </a:lnTo>
                  <a:lnTo>
                    <a:pt x="2637" y="1326"/>
                  </a:lnTo>
                  <a:lnTo>
                    <a:pt x="2654" y="1344"/>
                  </a:lnTo>
                  <a:lnTo>
                    <a:pt x="2667" y="1365"/>
                  </a:lnTo>
                  <a:lnTo>
                    <a:pt x="2674" y="1389"/>
                  </a:lnTo>
                  <a:lnTo>
                    <a:pt x="3274" y="1387"/>
                  </a:lnTo>
                  <a:lnTo>
                    <a:pt x="3305" y="1368"/>
                  </a:lnTo>
                  <a:lnTo>
                    <a:pt x="3332" y="1344"/>
                  </a:lnTo>
                  <a:lnTo>
                    <a:pt x="3354" y="1317"/>
                  </a:lnTo>
                  <a:lnTo>
                    <a:pt x="3373" y="1286"/>
                  </a:lnTo>
                  <a:lnTo>
                    <a:pt x="3386" y="1253"/>
                  </a:lnTo>
                  <a:lnTo>
                    <a:pt x="3395" y="1216"/>
                  </a:lnTo>
                  <a:lnTo>
                    <a:pt x="3398" y="1180"/>
                  </a:lnTo>
                  <a:lnTo>
                    <a:pt x="3395" y="1144"/>
                  </a:lnTo>
                  <a:lnTo>
                    <a:pt x="3385" y="1108"/>
                  </a:lnTo>
                  <a:lnTo>
                    <a:pt x="3372" y="1075"/>
                  </a:lnTo>
                  <a:lnTo>
                    <a:pt x="3202" y="746"/>
                  </a:lnTo>
                  <a:lnTo>
                    <a:pt x="3185" y="717"/>
                  </a:lnTo>
                  <a:lnTo>
                    <a:pt x="3165" y="693"/>
                  </a:lnTo>
                  <a:lnTo>
                    <a:pt x="3142" y="671"/>
                  </a:lnTo>
                  <a:lnTo>
                    <a:pt x="3117" y="654"/>
                  </a:lnTo>
                  <a:lnTo>
                    <a:pt x="3090" y="640"/>
                  </a:lnTo>
                  <a:lnTo>
                    <a:pt x="3061" y="628"/>
                  </a:lnTo>
                  <a:lnTo>
                    <a:pt x="3030" y="622"/>
                  </a:lnTo>
                  <a:lnTo>
                    <a:pt x="3036" y="656"/>
                  </a:lnTo>
                  <a:lnTo>
                    <a:pt x="3036" y="1033"/>
                  </a:lnTo>
                  <a:lnTo>
                    <a:pt x="3061" y="1040"/>
                  </a:lnTo>
                  <a:lnTo>
                    <a:pt x="3082" y="1053"/>
                  </a:lnTo>
                  <a:lnTo>
                    <a:pt x="3099" y="1069"/>
                  </a:lnTo>
                  <a:lnTo>
                    <a:pt x="3113" y="1089"/>
                  </a:lnTo>
                  <a:lnTo>
                    <a:pt x="3122" y="1112"/>
                  </a:lnTo>
                  <a:lnTo>
                    <a:pt x="3125" y="1137"/>
                  </a:lnTo>
                  <a:lnTo>
                    <a:pt x="3122" y="1163"/>
                  </a:lnTo>
                  <a:lnTo>
                    <a:pt x="3114" y="1185"/>
                  </a:lnTo>
                  <a:lnTo>
                    <a:pt x="3101" y="1204"/>
                  </a:lnTo>
                  <a:lnTo>
                    <a:pt x="3086" y="1221"/>
                  </a:lnTo>
                  <a:lnTo>
                    <a:pt x="3066" y="1234"/>
                  </a:lnTo>
                  <a:lnTo>
                    <a:pt x="3043" y="1242"/>
                  </a:lnTo>
                  <a:lnTo>
                    <a:pt x="3019" y="1244"/>
                  </a:lnTo>
                  <a:lnTo>
                    <a:pt x="2995" y="1242"/>
                  </a:lnTo>
                  <a:lnTo>
                    <a:pt x="2972" y="1234"/>
                  </a:lnTo>
                  <a:lnTo>
                    <a:pt x="2952" y="1221"/>
                  </a:lnTo>
                  <a:lnTo>
                    <a:pt x="2935" y="1204"/>
                  </a:lnTo>
                  <a:lnTo>
                    <a:pt x="2922" y="1185"/>
                  </a:lnTo>
                  <a:lnTo>
                    <a:pt x="2915" y="1163"/>
                  </a:lnTo>
                  <a:lnTo>
                    <a:pt x="2912" y="1137"/>
                  </a:lnTo>
                  <a:lnTo>
                    <a:pt x="2915" y="1112"/>
                  </a:lnTo>
                  <a:lnTo>
                    <a:pt x="2923" y="1089"/>
                  </a:lnTo>
                  <a:lnTo>
                    <a:pt x="2937" y="1069"/>
                  </a:lnTo>
                  <a:lnTo>
                    <a:pt x="2955" y="1053"/>
                  </a:lnTo>
                  <a:lnTo>
                    <a:pt x="2977" y="1040"/>
                  </a:lnTo>
                  <a:lnTo>
                    <a:pt x="3001" y="1033"/>
                  </a:lnTo>
                  <a:lnTo>
                    <a:pt x="3001" y="659"/>
                  </a:lnTo>
                  <a:lnTo>
                    <a:pt x="2992" y="619"/>
                  </a:lnTo>
                  <a:lnTo>
                    <a:pt x="2958" y="622"/>
                  </a:lnTo>
                  <a:lnTo>
                    <a:pt x="2923" y="629"/>
                  </a:lnTo>
                  <a:lnTo>
                    <a:pt x="2890" y="643"/>
                  </a:lnTo>
                  <a:lnTo>
                    <a:pt x="2314" y="1219"/>
                  </a:lnTo>
                  <a:lnTo>
                    <a:pt x="2322" y="1237"/>
                  </a:lnTo>
                  <a:lnTo>
                    <a:pt x="2327" y="1255"/>
                  </a:lnTo>
                  <a:lnTo>
                    <a:pt x="2330" y="1275"/>
                  </a:lnTo>
                  <a:lnTo>
                    <a:pt x="2326" y="1300"/>
                  </a:lnTo>
                  <a:lnTo>
                    <a:pt x="2319" y="1322"/>
                  </a:lnTo>
                  <a:lnTo>
                    <a:pt x="2307" y="1342"/>
                  </a:lnTo>
                  <a:lnTo>
                    <a:pt x="2290" y="1358"/>
                  </a:lnTo>
                  <a:lnTo>
                    <a:pt x="2270" y="1371"/>
                  </a:lnTo>
                  <a:lnTo>
                    <a:pt x="2247" y="1379"/>
                  </a:lnTo>
                  <a:lnTo>
                    <a:pt x="2223" y="1382"/>
                  </a:lnTo>
                  <a:lnTo>
                    <a:pt x="2199" y="1379"/>
                  </a:lnTo>
                  <a:lnTo>
                    <a:pt x="2176" y="1371"/>
                  </a:lnTo>
                  <a:lnTo>
                    <a:pt x="2156" y="1358"/>
                  </a:lnTo>
                  <a:lnTo>
                    <a:pt x="2140" y="1342"/>
                  </a:lnTo>
                  <a:lnTo>
                    <a:pt x="2127" y="1322"/>
                  </a:lnTo>
                  <a:lnTo>
                    <a:pt x="2119" y="1300"/>
                  </a:lnTo>
                  <a:lnTo>
                    <a:pt x="2116" y="1275"/>
                  </a:lnTo>
                  <a:lnTo>
                    <a:pt x="2119" y="1251"/>
                  </a:lnTo>
                  <a:lnTo>
                    <a:pt x="2127" y="1229"/>
                  </a:lnTo>
                  <a:lnTo>
                    <a:pt x="2140" y="1209"/>
                  </a:lnTo>
                  <a:lnTo>
                    <a:pt x="2156" y="1192"/>
                  </a:lnTo>
                  <a:lnTo>
                    <a:pt x="2176" y="1179"/>
                  </a:lnTo>
                  <a:lnTo>
                    <a:pt x="2199" y="1171"/>
                  </a:lnTo>
                  <a:lnTo>
                    <a:pt x="2223" y="1169"/>
                  </a:lnTo>
                  <a:lnTo>
                    <a:pt x="2248" y="1171"/>
                  </a:lnTo>
                  <a:lnTo>
                    <a:pt x="2270" y="1179"/>
                  </a:lnTo>
                  <a:lnTo>
                    <a:pt x="2290" y="1192"/>
                  </a:lnTo>
                  <a:lnTo>
                    <a:pt x="2866" y="616"/>
                  </a:lnTo>
                  <a:lnTo>
                    <a:pt x="2868" y="614"/>
                  </a:lnTo>
                  <a:lnTo>
                    <a:pt x="2871" y="613"/>
                  </a:lnTo>
                  <a:lnTo>
                    <a:pt x="2907" y="597"/>
                  </a:lnTo>
                  <a:lnTo>
                    <a:pt x="2944" y="588"/>
                  </a:lnTo>
                  <a:lnTo>
                    <a:pt x="2982" y="583"/>
                  </a:lnTo>
                  <a:lnTo>
                    <a:pt x="2963" y="540"/>
                  </a:lnTo>
                  <a:lnTo>
                    <a:pt x="2938" y="499"/>
                  </a:lnTo>
                  <a:lnTo>
                    <a:pt x="2908" y="459"/>
                  </a:lnTo>
                  <a:lnTo>
                    <a:pt x="2872" y="422"/>
                  </a:lnTo>
                  <a:lnTo>
                    <a:pt x="2832" y="387"/>
                  </a:lnTo>
                  <a:lnTo>
                    <a:pt x="2788" y="357"/>
                  </a:lnTo>
                  <a:lnTo>
                    <a:pt x="2740" y="329"/>
                  </a:lnTo>
                  <a:lnTo>
                    <a:pt x="2689" y="306"/>
                  </a:lnTo>
                  <a:lnTo>
                    <a:pt x="2198" y="793"/>
                  </a:lnTo>
                  <a:lnTo>
                    <a:pt x="2205" y="810"/>
                  </a:lnTo>
                  <a:lnTo>
                    <a:pt x="2210" y="828"/>
                  </a:lnTo>
                  <a:lnTo>
                    <a:pt x="2212" y="847"/>
                  </a:lnTo>
                  <a:lnTo>
                    <a:pt x="2209" y="871"/>
                  </a:lnTo>
                  <a:lnTo>
                    <a:pt x="2201" y="894"/>
                  </a:lnTo>
                  <a:lnTo>
                    <a:pt x="2188" y="914"/>
                  </a:lnTo>
                  <a:lnTo>
                    <a:pt x="2172" y="931"/>
                  </a:lnTo>
                  <a:lnTo>
                    <a:pt x="2153" y="944"/>
                  </a:lnTo>
                  <a:lnTo>
                    <a:pt x="2130" y="951"/>
                  </a:lnTo>
                  <a:lnTo>
                    <a:pt x="2105" y="954"/>
                  </a:lnTo>
                  <a:lnTo>
                    <a:pt x="2081" y="951"/>
                  </a:lnTo>
                  <a:lnTo>
                    <a:pt x="2058" y="944"/>
                  </a:lnTo>
                  <a:lnTo>
                    <a:pt x="2038" y="931"/>
                  </a:lnTo>
                  <a:lnTo>
                    <a:pt x="2022" y="914"/>
                  </a:lnTo>
                  <a:lnTo>
                    <a:pt x="2009" y="894"/>
                  </a:lnTo>
                  <a:lnTo>
                    <a:pt x="2002" y="871"/>
                  </a:lnTo>
                  <a:lnTo>
                    <a:pt x="1999" y="847"/>
                  </a:lnTo>
                  <a:lnTo>
                    <a:pt x="2002" y="823"/>
                  </a:lnTo>
                  <a:lnTo>
                    <a:pt x="2009" y="800"/>
                  </a:lnTo>
                  <a:lnTo>
                    <a:pt x="2022" y="780"/>
                  </a:lnTo>
                  <a:lnTo>
                    <a:pt x="2038" y="765"/>
                  </a:lnTo>
                  <a:lnTo>
                    <a:pt x="2058" y="752"/>
                  </a:lnTo>
                  <a:lnTo>
                    <a:pt x="2081" y="744"/>
                  </a:lnTo>
                  <a:lnTo>
                    <a:pt x="2105" y="740"/>
                  </a:lnTo>
                  <a:lnTo>
                    <a:pt x="2131" y="744"/>
                  </a:lnTo>
                  <a:lnTo>
                    <a:pt x="2154" y="752"/>
                  </a:lnTo>
                  <a:lnTo>
                    <a:pt x="2174" y="766"/>
                  </a:lnTo>
                  <a:lnTo>
                    <a:pt x="2651" y="291"/>
                  </a:lnTo>
                  <a:lnTo>
                    <a:pt x="2639" y="287"/>
                  </a:lnTo>
                  <a:lnTo>
                    <a:pt x="2253" y="166"/>
                  </a:lnTo>
                  <a:lnTo>
                    <a:pt x="2014" y="413"/>
                  </a:lnTo>
                  <a:lnTo>
                    <a:pt x="2024" y="431"/>
                  </a:lnTo>
                  <a:lnTo>
                    <a:pt x="2030" y="451"/>
                  </a:lnTo>
                  <a:lnTo>
                    <a:pt x="2032" y="472"/>
                  </a:lnTo>
                  <a:lnTo>
                    <a:pt x="2030" y="497"/>
                  </a:lnTo>
                  <a:lnTo>
                    <a:pt x="2022" y="519"/>
                  </a:lnTo>
                  <a:lnTo>
                    <a:pt x="2009" y="539"/>
                  </a:lnTo>
                  <a:lnTo>
                    <a:pt x="1992" y="556"/>
                  </a:lnTo>
                  <a:lnTo>
                    <a:pt x="1972" y="569"/>
                  </a:lnTo>
                  <a:lnTo>
                    <a:pt x="1950" y="576"/>
                  </a:lnTo>
                  <a:lnTo>
                    <a:pt x="1925" y="579"/>
                  </a:lnTo>
                  <a:lnTo>
                    <a:pt x="1901" y="576"/>
                  </a:lnTo>
                  <a:lnTo>
                    <a:pt x="1879" y="569"/>
                  </a:lnTo>
                  <a:lnTo>
                    <a:pt x="1859" y="556"/>
                  </a:lnTo>
                  <a:lnTo>
                    <a:pt x="1843" y="539"/>
                  </a:lnTo>
                  <a:lnTo>
                    <a:pt x="1830" y="519"/>
                  </a:lnTo>
                  <a:lnTo>
                    <a:pt x="1822" y="497"/>
                  </a:lnTo>
                  <a:lnTo>
                    <a:pt x="1820" y="472"/>
                  </a:lnTo>
                  <a:lnTo>
                    <a:pt x="1822" y="448"/>
                  </a:lnTo>
                  <a:lnTo>
                    <a:pt x="1830" y="425"/>
                  </a:lnTo>
                  <a:lnTo>
                    <a:pt x="1843" y="406"/>
                  </a:lnTo>
                  <a:lnTo>
                    <a:pt x="1859" y="390"/>
                  </a:lnTo>
                  <a:lnTo>
                    <a:pt x="1879" y="377"/>
                  </a:lnTo>
                  <a:lnTo>
                    <a:pt x="1901" y="369"/>
                  </a:lnTo>
                  <a:lnTo>
                    <a:pt x="1925" y="366"/>
                  </a:lnTo>
                  <a:lnTo>
                    <a:pt x="1949" y="369"/>
                  </a:lnTo>
                  <a:lnTo>
                    <a:pt x="1970" y="376"/>
                  </a:lnTo>
                  <a:lnTo>
                    <a:pt x="1989" y="387"/>
                  </a:lnTo>
                  <a:lnTo>
                    <a:pt x="2214" y="154"/>
                  </a:lnTo>
                  <a:lnTo>
                    <a:pt x="1937" y="67"/>
                  </a:lnTo>
                  <a:lnTo>
                    <a:pt x="1873" y="50"/>
                  </a:lnTo>
                  <a:lnTo>
                    <a:pt x="1810" y="41"/>
                  </a:lnTo>
                  <a:lnTo>
                    <a:pt x="1674" y="208"/>
                  </a:lnTo>
                  <a:lnTo>
                    <a:pt x="1674" y="914"/>
                  </a:lnTo>
                  <a:lnTo>
                    <a:pt x="1697" y="923"/>
                  </a:lnTo>
                  <a:lnTo>
                    <a:pt x="1718" y="934"/>
                  </a:lnTo>
                  <a:lnTo>
                    <a:pt x="1735" y="951"/>
                  </a:lnTo>
                  <a:lnTo>
                    <a:pt x="1748" y="971"/>
                  </a:lnTo>
                  <a:lnTo>
                    <a:pt x="1757" y="994"/>
                  </a:lnTo>
                  <a:lnTo>
                    <a:pt x="1760" y="1019"/>
                  </a:lnTo>
                  <a:lnTo>
                    <a:pt x="1757" y="1043"/>
                  </a:lnTo>
                  <a:lnTo>
                    <a:pt x="1748" y="1066"/>
                  </a:lnTo>
                  <a:lnTo>
                    <a:pt x="1736" y="1086"/>
                  </a:lnTo>
                  <a:lnTo>
                    <a:pt x="1719" y="1103"/>
                  </a:lnTo>
                  <a:lnTo>
                    <a:pt x="1699" y="1115"/>
                  </a:lnTo>
                  <a:lnTo>
                    <a:pt x="1677" y="1123"/>
                  </a:lnTo>
                  <a:lnTo>
                    <a:pt x="1653" y="1126"/>
                  </a:lnTo>
                  <a:lnTo>
                    <a:pt x="1628" y="1123"/>
                  </a:lnTo>
                  <a:lnTo>
                    <a:pt x="1606" y="1115"/>
                  </a:lnTo>
                  <a:lnTo>
                    <a:pt x="1586" y="1103"/>
                  </a:lnTo>
                  <a:lnTo>
                    <a:pt x="1569" y="1086"/>
                  </a:lnTo>
                  <a:lnTo>
                    <a:pt x="1557" y="1066"/>
                  </a:lnTo>
                  <a:lnTo>
                    <a:pt x="1548" y="1043"/>
                  </a:lnTo>
                  <a:lnTo>
                    <a:pt x="1546" y="1019"/>
                  </a:lnTo>
                  <a:lnTo>
                    <a:pt x="1549" y="993"/>
                  </a:lnTo>
                  <a:lnTo>
                    <a:pt x="1559" y="970"/>
                  </a:lnTo>
                  <a:lnTo>
                    <a:pt x="1572" y="949"/>
                  </a:lnTo>
                  <a:lnTo>
                    <a:pt x="1591" y="932"/>
                  </a:lnTo>
                  <a:lnTo>
                    <a:pt x="1613" y="921"/>
                  </a:lnTo>
                  <a:lnTo>
                    <a:pt x="1638" y="913"/>
                  </a:lnTo>
                  <a:lnTo>
                    <a:pt x="1638" y="195"/>
                  </a:lnTo>
                  <a:lnTo>
                    <a:pt x="1766" y="39"/>
                  </a:lnTo>
                  <a:lnTo>
                    <a:pt x="1720" y="39"/>
                  </a:lnTo>
                  <a:lnTo>
                    <a:pt x="1675" y="44"/>
                  </a:lnTo>
                  <a:lnTo>
                    <a:pt x="1632" y="51"/>
                  </a:lnTo>
                  <a:lnTo>
                    <a:pt x="1590" y="63"/>
                  </a:lnTo>
                  <a:lnTo>
                    <a:pt x="1551" y="77"/>
                  </a:lnTo>
                  <a:lnTo>
                    <a:pt x="1515" y="96"/>
                  </a:lnTo>
                  <a:lnTo>
                    <a:pt x="1481" y="117"/>
                  </a:lnTo>
                  <a:lnTo>
                    <a:pt x="1452" y="141"/>
                  </a:lnTo>
                  <a:lnTo>
                    <a:pt x="1425" y="169"/>
                  </a:lnTo>
                  <a:lnTo>
                    <a:pt x="1402" y="199"/>
                  </a:lnTo>
                  <a:lnTo>
                    <a:pt x="1383" y="231"/>
                  </a:lnTo>
                  <a:lnTo>
                    <a:pt x="1369" y="266"/>
                  </a:lnTo>
                  <a:lnTo>
                    <a:pt x="1369" y="2046"/>
                  </a:lnTo>
                  <a:lnTo>
                    <a:pt x="1393" y="2053"/>
                  </a:lnTo>
                  <a:lnTo>
                    <a:pt x="1414" y="2065"/>
                  </a:lnTo>
                  <a:lnTo>
                    <a:pt x="1432" y="2081"/>
                  </a:lnTo>
                  <a:lnTo>
                    <a:pt x="1446" y="2102"/>
                  </a:lnTo>
                  <a:lnTo>
                    <a:pt x="1455" y="2125"/>
                  </a:lnTo>
                  <a:lnTo>
                    <a:pt x="1458" y="2150"/>
                  </a:lnTo>
                  <a:lnTo>
                    <a:pt x="1455" y="2175"/>
                  </a:lnTo>
                  <a:lnTo>
                    <a:pt x="1447" y="2197"/>
                  </a:lnTo>
                  <a:lnTo>
                    <a:pt x="1434" y="2217"/>
                  </a:lnTo>
                  <a:lnTo>
                    <a:pt x="1417" y="2234"/>
                  </a:lnTo>
                  <a:lnTo>
                    <a:pt x="1399" y="2247"/>
                  </a:lnTo>
                  <a:lnTo>
                    <a:pt x="1375" y="2255"/>
                  </a:lnTo>
                  <a:lnTo>
                    <a:pt x="1351" y="2257"/>
                  </a:lnTo>
                  <a:lnTo>
                    <a:pt x="1326" y="2255"/>
                  </a:lnTo>
                  <a:lnTo>
                    <a:pt x="1304" y="2247"/>
                  </a:lnTo>
                  <a:lnTo>
                    <a:pt x="1284" y="2234"/>
                  </a:lnTo>
                  <a:lnTo>
                    <a:pt x="1268" y="2217"/>
                  </a:lnTo>
                  <a:lnTo>
                    <a:pt x="1255" y="2197"/>
                  </a:lnTo>
                  <a:lnTo>
                    <a:pt x="1248" y="2175"/>
                  </a:lnTo>
                  <a:lnTo>
                    <a:pt x="1245" y="2150"/>
                  </a:lnTo>
                  <a:lnTo>
                    <a:pt x="1248" y="2125"/>
                  </a:lnTo>
                  <a:lnTo>
                    <a:pt x="1256" y="2102"/>
                  </a:lnTo>
                  <a:lnTo>
                    <a:pt x="1270" y="2081"/>
                  </a:lnTo>
                  <a:lnTo>
                    <a:pt x="1288" y="2065"/>
                  </a:lnTo>
                  <a:lnTo>
                    <a:pt x="1310" y="2053"/>
                  </a:lnTo>
                  <a:lnTo>
                    <a:pt x="1334" y="2046"/>
                  </a:lnTo>
                  <a:lnTo>
                    <a:pt x="1334" y="261"/>
                  </a:lnTo>
                  <a:lnTo>
                    <a:pt x="1334" y="259"/>
                  </a:lnTo>
                  <a:lnTo>
                    <a:pt x="1347" y="223"/>
                  </a:lnTo>
                  <a:lnTo>
                    <a:pt x="1365" y="191"/>
                  </a:lnTo>
                  <a:lnTo>
                    <a:pt x="1345" y="165"/>
                  </a:lnTo>
                  <a:lnTo>
                    <a:pt x="1322" y="144"/>
                  </a:lnTo>
                  <a:lnTo>
                    <a:pt x="1297" y="130"/>
                  </a:lnTo>
                  <a:lnTo>
                    <a:pt x="1268" y="120"/>
                  </a:lnTo>
                  <a:lnTo>
                    <a:pt x="1236" y="115"/>
                  </a:lnTo>
                  <a:lnTo>
                    <a:pt x="1202" y="116"/>
                  </a:lnTo>
                  <a:lnTo>
                    <a:pt x="1166" y="121"/>
                  </a:lnTo>
                  <a:lnTo>
                    <a:pt x="1128" y="133"/>
                  </a:lnTo>
                  <a:lnTo>
                    <a:pt x="1090" y="149"/>
                  </a:lnTo>
                  <a:lnTo>
                    <a:pt x="1051" y="170"/>
                  </a:lnTo>
                  <a:lnTo>
                    <a:pt x="909" y="254"/>
                  </a:lnTo>
                  <a:lnTo>
                    <a:pt x="1052" y="503"/>
                  </a:lnTo>
                  <a:lnTo>
                    <a:pt x="1073" y="496"/>
                  </a:lnTo>
                  <a:lnTo>
                    <a:pt x="1095" y="494"/>
                  </a:lnTo>
                  <a:lnTo>
                    <a:pt x="1119" y="496"/>
                  </a:lnTo>
                  <a:lnTo>
                    <a:pt x="1142" y="505"/>
                  </a:lnTo>
                  <a:lnTo>
                    <a:pt x="1162" y="517"/>
                  </a:lnTo>
                  <a:lnTo>
                    <a:pt x="1178" y="534"/>
                  </a:lnTo>
                  <a:lnTo>
                    <a:pt x="1190" y="554"/>
                  </a:lnTo>
                  <a:lnTo>
                    <a:pt x="1199" y="576"/>
                  </a:lnTo>
                  <a:lnTo>
                    <a:pt x="1202" y="601"/>
                  </a:lnTo>
                  <a:lnTo>
                    <a:pt x="1199" y="625"/>
                  </a:lnTo>
                  <a:lnTo>
                    <a:pt x="1190" y="647"/>
                  </a:lnTo>
                  <a:lnTo>
                    <a:pt x="1178" y="667"/>
                  </a:lnTo>
                  <a:lnTo>
                    <a:pt x="1162" y="684"/>
                  </a:lnTo>
                  <a:lnTo>
                    <a:pt x="1142" y="696"/>
                  </a:lnTo>
                  <a:lnTo>
                    <a:pt x="1119" y="705"/>
                  </a:lnTo>
                  <a:lnTo>
                    <a:pt x="1095" y="708"/>
                  </a:lnTo>
                  <a:lnTo>
                    <a:pt x="1071" y="705"/>
                  </a:lnTo>
                  <a:lnTo>
                    <a:pt x="1048" y="696"/>
                  </a:lnTo>
                  <a:lnTo>
                    <a:pt x="1028" y="684"/>
                  </a:lnTo>
                  <a:lnTo>
                    <a:pt x="1011" y="667"/>
                  </a:lnTo>
                  <a:lnTo>
                    <a:pt x="998" y="647"/>
                  </a:lnTo>
                  <a:lnTo>
                    <a:pt x="991" y="625"/>
                  </a:lnTo>
                  <a:lnTo>
                    <a:pt x="988" y="601"/>
                  </a:lnTo>
                  <a:lnTo>
                    <a:pt x="990" y="578"/>
                  </a:lnTo>
                  <a:lnTo>
                    <a:pt x="997" y="557"/>
                  </a:lnTo>
                  <a:lnTo>
                    <a:pt x="1008" y="538"/>
                  </a:lnTo>
                  <a:lnTo>
                    <a:pt x="1023" y="523"/>
                  </a:lnTo>
                  <a:lnTo>
                    <a:pt x="878" y="272"/>
                  </a:lnTo>
                  <a:lnTo>
                    <a:pt x="694" y="383"/>
                  </a:lnTo>
                  <a:lnTo>
                    <a:pt x="661" y="405"/>
                  </a:lnTo>
                  <a:lnTo>
                    <a:pt x="632" y="431"/>
                  </a:lnTo>
                  <a:lnTo>
                    <a:pt x="608" y="460"/>
                  </a:lnTo>
                  <a:lnTo>
                    <a:pt x="588" y="491"/>
                  </a:lnTo>
                  <a:lnTo>
                    <a:pt x="572" y="524"/>
                  </a:lnTo>
                  <a:lnTo>
                    <a:pt x="562" y="557"/>
                  </a:lnTo>
                  <a:lnTo>
                    <a:pt x="557" y="592"/>
                  </a:lnTo>
                  <a:lnTo>
                    <a:pt x="557" y="626"/>
                  </a:lnTo>
                  <a:lnTo>
                    <a:pt x="562" y="661"/>
                  </a:lnTo>
                  <a:lnTo>
                    <a:pt x="573" y="694"/>
                  </a:lnTo>
                  <a:lnTo>
                    <a:pt x="853" y="1186"/>
                  </a:lnTo>
                  <a:lnTo>
                    <a:pt x="868" y="1183"/>
                  </a:lnTo>
                  <a:lnTo>
                    <a:pt x="883" y="1181"/>
                  </a:lnTo>
                  <a:lnTo>
                    <a:pt x="907" y="1184"/>
                  </a:lnTo>
                  <a:lnTo>
                    <a:pt x="929" y="1192"/>
                  </a:lnTo>
                  <a:lnTo>
                    <a:pt x="949" y="1204"/>
                  </a:lnTo>
                  <a:lnTo>
                    <a:pt x="966" y="1221"/>
                  </a:lnTo>
                  <a:lnTo>
                    <a:pt x="979" y="1241"/>
                  </a:lnTo>
                  <a:lnTo>
                    <a:pt x="987" y="1263"/>
                  </a:lnTo>
                  <a:lnTo>
                    <a:pt x="989" y="1288"/>
                  </a:lnTo>
                  <a:lnTo>
                    <a:pt x="987" y="1312"/>
                  </a:lnTo>
                  <a:lnTo>
                    <a:pt x="979" y="1334"/>
                  </a:lnTo>
                  <a:lnTo>
                    <a:pt x="966" y="1354"/>
                  </a:lnTo>
                  <a:lnTo>
                    <a:pt x="949" y="1371"/>
                  </a:lnTo>
                  <a:lnTo>
                    <a:pt x="929" y="1384"/>
                  </a:lnTo>
                  <a:lnTo>
                    <a:pt x="907" y="1392"/>
                  </a:lnTo>
                  <a:lnTo>
                    <a:pt x="883" y="1394"/>
                  </a:lnTo>
                  <a:lnTo>
                    <a:pt x="858" y="1392"/>
                  </a:lnTo>
                  <a:lnTo>
                    <a:pt x="836" y="1384"/>
                  </a:lnTo>
                  <a:lnTo>
                    <a:pt x="816" y="1371"/>
                  </a:lnTo>
                  <a:lnTo>
                    <a:pt x="799" y="1354"/>
                  </a:lnTo>
                  <a:lnTo>
                    <a:pt x="787" y="1334"/>
                  </a:lnTo>
                  <a:lnTo>
                    <a:pt x="779" y="1312"/>
                  </a:lnTo>
                  <a:lnTo>
                    <a:pt x="776" y="1288"/>
                  </a:lnTo>
                  <a:lnTo>
                    <a:pt x="780" y="1262"/>
                  </a:lnTo>
                  <a:lnTo>
                    <a:pt x="788" y="1239"/>
                  </a:lnTo>
                  <a:lnTo>
                    <a:pt x="802" y="1218"/>
                  </a:lnTo>
                  <a:lnTo>
                    <a:pt x="820" y="1201"/>
                  </a:lnTo>
                  <a:lnTo>
                    <a:pt x="542" y="711"/>
                  </a:lnTo>
                  <a:lnTo>
                    <a:pt x="541" y="709"/>
                  </a:lnTo>
                  <a:lnTo>
                    <a:pt x="528" y="676"/>
                  </a:lnTo>
                  <a:lnTo>
                    <a:pt x="522" y="640"/>
                  </a:lnTo>
                  <a:lnTo>
                    <a:pt x="520" y="604"/>
                  </a:lnTo>
                  <a:lnTo>
                    <a:pt x="524" y="569"/>
                  </a:lnTo>
                  <a:lnTo>
                    <a:pt x="531" y="533"/>
                  </a:lnTo>
                  <a:lnTo>
                    <a:pt x="500" y="547"/>
                  </a:lnTo>
                  <a:lnTo>
                    <a:pt x="471" y="566"/>
                  </a:lnTo>
                  <a:lnTo>
                    <a:pt x="444" y="588"/>
                  </a:lnTo>
                  <a:lnTo>
                    <a:pt x="421" y="613"/>
                  </a:lnTo>
                  <a:lnTo>
                    <a:pt x="403" y="642"/>
                  </a:lnTo>
                  <a:lnTo>
                    <a:pt x="389" y="673"/>
                  </a:lnTo>
                  <a:lnTo>
                    <a:pt x="378" y="707"/>
                  </a:lnTo>
                  <a:lnTo>
                    <a:pt x="374" y="742"/>
                  </a:lnTo>
                  <a:lnTo>
                    <a:pt x="375" y="956"/>
                  </a:lnTo>
                  <a:lnTo>
                    <a:pt x="783" y="1612"/>
                  </a:lnTo>
                  <a:lnTo>
                    <a:pt x="804" y="1605"/>
                  </a:lnTo>
                  <a:lnTo>
                    <a:pt x="826" y="1603"/>
                  </a:lnTo>
                  <a:lnTo>
                    <a:pt x="850" y="1606"/>
                  </a:lnTo>
                  <a:lnTo>
                    <a:pt x="873" y="1613"/>
                  </a:lnTo>
                  <a:lnTo>
                    <a:pt x="893" y="1626"/>
                  </a:lnTo>
                  <a:lnTo>
                    <a:pt x="909" y="1642"/>
                  </a:lnTo>
                  <a:lnTo>
                    <a:pt x="922" y="1662"/>
                  </a:lnTo>
                  <a:lnTo>
                    <a:pt x="929" y="1684"/>
                  </a:lnTo>
                  <a:lnTo>
                    <a:pt x="932" y="1709"/>
                  </a:lnTo>
                  <a:lnTo>
                    <a:pt x="929" y="1733"/>
                  </a:lnTo>
                  <a:lnTo>
                    <a:pt x="922" y="1755"/>
                  </a:lnTo>
                  <a:lnTo>
                    <a:pt x="909" y="1775"/>
                  </a:lnTo>
                  <a:lnTo>
                    <a:pt x="893" y="1792"/>
                  </a:lnTo>
                  <a:lnTo>
                    <a:pt x="873" y="1805"/>
                  </a:lnTo>
                  <a:lnTo>
                    <a:pt x="850" y="1813"/>
                  </a:lnTo>
                  <a:lnTo>
                    <a:pt x="826" y="1816"/>
                  </a:lnTo>
                  <a:lnTo>
                    <a:pt x="802" y="1813"/>
                  </a:lnTo>
                  <a:lnTo>
                    <a:pt x="779" y="1805"/>
                  </a:lnTo>
                  <a:lnTo>
                    <a:pt x="759" y="1792"/>
                  </a:lnTo>
                  <a:lnTo>
                    <a:pt x="743" y="1775"/>
                  </a:lnTo>
                  <a:lnTo>
                    <a:pt x="730" y="1755"/>
                  </a:lnTo>
                  <a:lnTo>
                    <a:pt x="722" y="1733"/>
                  </a:lnTo>
                  <a:lnTo>
                    <a:pt x="719" y="1709"/>
                  </a:lnTo>
                  <a:lnTo>
                    <a:pt x="721" y="1687"/>
                  </a:lnTo>
                  <a:lnTo>
                    <a:pt x="728" y="1666"/>
                  </a:lnTo>
                  <a:lnTo>
                    <a:pt x="739" y="1648"/>
                  </a:lnTo>
                  <a:lnTo>
                    <a:pt x="752" y="1632"/>
                  </a:lnTo>
                  <a:lnTo>
                    <a:pt x="347" y="979"/>
                  </a:lnTo>
                  <a:lnTo>
                    <a:pt x="274" y="979"/>
                  </a:lnTo>
                  <a:lnTo>
                    <a:pt x="236" y="982"/>
                  </a:lnTo>
                  <a:lnTo>
                    <a:pt x="200" y="990"/>
                  </a:lnTo>
                  <a:lnTo>
                    <a:pt x="167" y="1004"/>
                  </a:lnTo>
                  <a:lnTo>
                    <a:pt x="137" y="1023"/>
                  </a:lnTo>
                  <a:lnTo>
                    <a:pt x="108" y="1046"/>
                  </a:lnTo>
                  <a:lnTo>
                    <a:pt x="83" y="1075"/>
                  </a:lnTo>
                  <a:lnTo>
                    <a:pt x="64" y="1106"/>
                  </a:lnTo>
                  <a:lnTo>
                    <a:pt x="51" y="1140"/>
                  </a:lnTo>
                  <a:lnTo>
                    <a:pt x="41" y="1174"/>
                  </a:lnTo>
                  <a:lnTo>
                    <a:pt x="38" y="1212"/>
                  </a:lnTo>
                  <a:lnTo>
                    <a:pt x="36" y="1582"/>
                  </a:lnTo>
                  <a:lnTo>
                    <a:pt x="39" y="1619"/>
                  </a:lnTo>
                  <a:lnTo>
                    <a:pt x="48" y="1656"/>
                  </a:lnTo>
                  <a:lnTo>
                    <a:pt x="61" y="1689"/>
                  </a:lnTo>
                  <a:lnTo>
                    <a:pt x="80" y="1720"/>
                  </a:lnTo>
                  <a:lnTo>
                    <a:pt x="103" y="1747"/>
                  </a:lnTo>
                  <a:lnTo>
                    <a:pt x="130" y="1771"/>
                  </a:lnTo>
                  <a:lnTo>
                    <a:pt x="161" y="1790"/>
                  </a:lnTo>
                  <a:lnTo>
                    <a:pt x="194" y="1805"/>
                  </a:lnTo>
                  <a:lnTo>
                    <a:pt x="230" y="1813"/>
                  </a:lnTo>
                  <a:lnTo>
                    <a:pt x="269" y="1816"/>
                  </a:lnTo>
                  <a:lnTo>
                    <a:pt x="326" y="1817"/>
                  </a:lnTo>
                  <a:lnTo>
                    <a:pt x="347" y="1816"/>
                  </a:lnTo>
                  <a:lnTo>
                    <a:pt x="368" y="1814"/>
                  </a:lnTo>
                  <a:lnTo>
                    <a:pt x="403" y="1805"/>
                  </a:lnTo>
                  <a:lnTo>
                    <a:pt x="435" y="1791"/>
                  </a:lnTo>
                  <a:lnTo>
                    <a:pt x="464" y="1773"/>
                  </a:lnTo>
                  <a:lnTo>
                    <a:pt x="491" y="1750"/>
                  </a:lnTo>
                  <a:lnTo>
                    <a:pt x="514" y="1725"/>
                  </a:lnTo>
                  <a:lnTo>
                    <a:pt x="532" y="1696"/>
                  </a:lnTo>
                  <a:lnTo>
                    <a:pt x="547" y="1663"/>
                  </a:lnTo>
                  <a:lnTo>
                    <a:pt x="427" y="1467"/>
                  </a:lnTo>
                  <a:lnTo>
                    <a:pt x="410" y="1476"/>
                  </a:lnTo>
                  <a:lnTo>
                    <a:pt x="391" y="1481"/>
                  </a:lnTo>
                  <a:lnTo>
                    <a:pt x="371" y="1483"/>
                  </a:lnTo>
                  <a:lnTo>
                    <a:pt x="346" y="1480"/>
                  </a:lnTo>
                  <a:lnTo>
                    <a:pt x="324" y="1473"/>
                  </a:lnTo>
                  <a:lnTo>
                    <a:pt x="304" y="1460"/>
                  </a:lnTo>
                  <a:lnTo>
                    <a:pt x="287" y="1443"/>
                  </a:lnTo>
                  <a:lnTo>
                    <a:pt x="275" y="1423"/>
                  </a:lnTo>
                  <a:lnTo>
                    <a:pt x="267" y="1401"/>
                  </a:lnTo>
                  <a:lnTo>
                    <a:pt x="264" y="1376"/>
                  </a:lnTo>
                  <a:lnTo>
                    <a:pt x="267" y="1352"/>
                  </a:lnTo>
                  <a:lnTo>
                    <a:pt x="275" y="1330"/>
                  </a:lnTo>
                  <a:lnTo>
                    <a:pt x="287" y="1310"/>
                  </a:lnTo>
                  <a:lnTo>
                    <a:pt x="304" y="1294"/>
                  </a:lnTo>
                  <a:lnTo>
                    <a:pt x="324" y="1281"/>
                  </a:lnTo>
                  <a:lnTo>
                    <a:pt x="346" y="1273"/>
                  </a:lnTo>
                  <a:lnTo>
                    <a:pt x="371" y="1269"/>
                  </a:lnTo>
                  <a:lnTo>
                    <a:pt x="395" y="1273"/>
                  </a:lnTo>
                  <a:lnTo>
                    <a:pt x="418" y="1281"/>
                  </a:lnTo>
                  <a:lnTo>
                    <a:pt x="438" y="1294"/>
                  </a:lnTo>
                  <a:lnTo>
                    <a:pt x="454" y="1310"/>
                  </a:lnTo>
                  <a:lnTo>
                    <a:pt x="466" y="1330"/>
                  </a:lnTo>
                  <a:lnTo>
                    <a:pt x="475" y="1352"/>
                  </a:lnTo>
                  <a:lnTo>
                    <a:pt x="478" y="1376"/>
                  </a:lnTo>
                  <a:lnTo>
                    <a:pt x="475" y="1401"/>
                  </a:lnTo>
                  <a:lnTo>
                    <a:pt x="466" y="1423"/>
                  </a:lnTo>
                  <a:lnTo>
                    <a:pt x="454" y="1443"/>
                  </a:lnTo>
                  <a:lnTo>
                    <a:pt x="584" y="1654"/>
                  </a:lnTo>
                  <a:lnTo>
                    <a:pt x="584" y="1666"/>
                  </a:lnTo>
                  <a:lnTo>
                    <a:pt x="583" y="1669"/>
                  </a:lnTo>
                  <a:lnTo>
                    <a:pt x="567" y="1706"/>
                  </a:lnTo>
                  <a:lnTo>
                    <a:pt x="547" y="1740"/>
                  </a:lnTo>
                  <a:lnTo>
                    <a:pt x="522" y="1770"/>
                  </a:lnTo>
                  <a:lnTo>
                    <a:pt x="493" y="1796"/>
                  </a:lnTo>
                  <a:lnTo>
                    <a:pt x="459" y="1818"/>
                  </a:lnTo>
                  <a:lnTo>
                    <a:pt x="424" y="1835"/>
                  </a:lnTo>
                  <a:lnTo>
                    <a:pt x="385" y="1847"/>
                  </a:lnTo>
                  <a:lnTo>
                    <a:pt x="378" y="1876"/>
                  </a:lnTo>
                  <a:lnTo>
                    <a:pt x="376" y="1906"/>
                  </a:lnTo>
                  <a:lnTo>
                    <a:pt x="375" y="1964"/>
                  </a:lnTo>
                  <a:lnTo>
                    <a:pt x="377" y="2001"/>
                  </a:lnTo>
                  <a:lnTo>
                    <a:pt x="385" y="2036"/>
                  </a:lnTo>
                  <a:lnTo>
                    <a:pt x="398" y="2071"/>
                  </a:lnTo>
                  <a:lnTo>
                    <a:pt x="416" y="2102"/>
                  </a:lnTo>
                  <a:lnTo>
                    <a:pt x="440" y="2130"/>
                  </a:lnTo>
                  <a:lnTo>
                    <a:pt x="468" y="2156"/>
                  </a:lnTo>
                  <a:lnTo>
                    <a:pt x="499" y="2174"/>
                  </a:lnTo>
                  <a:lnTo>
                    <a:pt x="531" y="2189"/>
                  </a:lnTo>
                  <a:lnTo>
                    <a:pt x="567" y="2199"/>
                  </a:lnTo>
                  <a:lnTo>
                    <a:pt x="605" y="2202"/>
                  </a:lnTo>
                  <a:lnTo>
                    <a:pt x="860" y="2209"/>
                  </a:lnTo>
                  <a:lnTo>
                    <a:pt x="898" y="2207"/>
                  </a:lnTo>
                  <a:lnTo>
                    <a:pt x="935" y="2199"/>
                  </a:lnTo>
                  <a:lnTo>
                    <a:pt x="968" y="2185"/>
                  </a:lnTo>
                  <a:lnTo>
                    <a:pt x="998" y="2167"/>
                  </a:lnTo>
                  <a:lnTo>
                    <a:pt x="1027" y="2144"/>
                  </a:lnTo>
                  <a:lnTo>
                    <a:pt x="1050" y="2117"/>
                  </a:lnTo>
                  <a:lnTo>
                    <a:pt x="1070" y="2087"/>
                  </a:lnTo>
                  <a:lnTo>
                    <a:pt x="1084" y="2054"/>
                  </a:lnTo>
                  <a:lnTo>
                    <a:pt x="1094" y="2018"/>
                  </a:lnTo>
                  <a:lnTo>
                    <a:pt x="1098" y="1981"/>
                  </a:lnTo>
                  <a:lnTo>
                    <a:pt x="1099" y="1923"/>
                  </a:lnTo>
                  <a:lnTo>
                    <a:pt x="1099" y="1036"/>
                  </a:lnTo>
                  <a:lnTo>
                    <a:pt x="1075" y="1029"/>
                  </a:lnTo>
                  <a:lnTo>
                    <a:pt x="1054" y="1016"/>
                  </a:lnTo>
                  <a:lnTo>
                    <a:pt x="1036" y="999"/>
                  </a:lnTo>
                  <a:lnTo>
                    <a:pt x="1023" y="979"/>
                  </a:lnTo>
                  <a:lnTo>
                    <a:pt x="1013" y="956"/>
                  </a:lnTo>
                  <a:lnTo>
                    <a:pt x="1010" y="930"/>
                  </a:lnTo>
                  <a:lnTo>
                    <a:pt x="1013" y="906"/>
                  </a:lnTo>
                  <a:lnTo>
                    <a:pt x="1022" y="884"/>
                  </a:lnTo>
                  <a:lnTo>
                    <a:pt x="1034" y="864"/>
                  </a:lnTo>
                  <a:lnTo>
                    <a:pt x="1050" y="847"/>
                  </a:lnTo>
                  <a:lnTo>
                    <a:pt x="1070" y="835"/>
                  </a:lnTo>
                  <a:lnTo>
                    <a:pt x="1093" y="826"/>
                  </a:lnTo>
                  <a:lnTo>
                    <a:pt x="1117" y="823"/>
                  </a:lnTo>
                  <a:lnTo>
                    <a:pt x="1142" y="826"/>
                  </a:lnTo>
                  <a:lnTo>
                    <a:pt x="1164" y="835"/>
                  </a:lnTo>
                  <a:lnTo>
                    <a:pt x="1184" y="847"/>
                  </a:lnTo>
                  <a:lnTo>
                    <a:pt x="1201" y="864"/>
                  </a:lnTo>
                  <a:lnTo>
                    <a:pt x="1213" y="884"/>
                  </a:lnTo>
                  <a:lnTo>
                    <a:pt x="1220" y="906"/>
                  </a:lnTo>
                  <a:lnTo>
                    <a:pt x="1224" y="930"/>
                  </a:lnTo>
                  <a:lnTo>
                    <a:pt x="1220" y="956"/>
                  </a:lnTo>
                  <a:lnTo>
                    <a:pt x="1212" y="979"/>
                  </a:lnTo>
                  <a:lnTo>
                    <a:pt x="1199" y="999"/>
                  </a:lnTo>
                  <a:lnTo>
                    <a:pt x="1181" y="1016"/>
                  </a:lnTo>
                  <a:lnTo>
                    <a:pt x="1159" y="1029"/>
                  </a:lnTo>
                  <a:lnTo>
                    <a:pt x="1135" y="1036"/>
                  </a:lnTo>
                  <a:lnTo>
                    <a:pt x="1135" y="1923"/>
                  </a:lnTo>
                  <a:lnTo>
                    <a:pt x="1134" y="1981"/>
                  </a:lnTo>
                  <a:lnTo>
                    <a:pt x="1130" y="2020"/>
                  </a:lnTo>
                  <a:lnTo>
                    <a:pt x="1121" y="2057"/>
                  </a:lnTo>
                  <a:lnTo>
                    <a:pt x="1107" y="2093"/>
                  </a:lnTo>
                  <a:lnTo>
                    <a:pt x="1089" y="2125"/>
                  </a:lnTo>
                  <a:lnTo>
                    <a:pt x="1066" y="2155"/>
                  </a:lnTo>
                  <a:lnTo>
                    <a:pt x="1039" y="2181"/>
                  </a:lnTo>
                  <a:lnTo>
                    <a:pt x="1009" y="2203"/>
                  </a:lnTo>
                  <a:lnTo>
                    <a:pt x="976" y="2221"/>
                  </a:lnTo>
                  <a:lnTo>
                    <a:pt x="941" y="2234"/>
                  </a:lnTo>
                  <a:lnTo>
                    <a:pt x="903" y="2243"/>
                  </a:lnTo>
                  <a:lnTo>
                    <a:pt x="864" y="2246"/>
                  </a:lnTo>
                  <a:lnTo>
                    <a:pt x="859" y="2246"/>
                  </a:lnTo>
                  <a:lnTo>
                    <a:pt x="604" y="2238"/>
                  </a:lnTo>
                  <a:lnTo>
                    <a:pt x="568" y="2235"/>
                  </a:lnTo>
                  <a:lnTo>
                    <a:pt x="533" y="2228"/>
                  </a:lnTo>
                  <a:lnTo>
                    <a:pt x="501" y="2215"/>
                  </a:lnTo>
                  <a:lnTo>
                    <a:pt x="470" y="2200"/>
                  </a:lnTo>
                  <a:lnTo>
                    <a:pt x="440" y="2180"/>
                  </a:lnTo>
                  <a:lnTo>
                    <a:pt x="414" y="2156"/>
                  </a:lnTo>
                  <a:lnTo>
                    <a:pt x="391" y="2128"/>
                  </a:lnTo>
                  <a:lnTo>
                    <a:pt x="372" y="2099"/>
                  </a:lnTo>
                  <a:lnTo>
                    <a:pt x="358" y="2067"/>
                  </a:lnTo>
                  <a:lnTo>
                    <a:pt x="347" y="2034"/>
                  </a:lnTo>
                  <a:lnTo>
                    <a:pt x="341" y="1998"/>
                  </a:lnTo>
                  <a:lnTo>
                    <a:pt x="339" y="1963"/>
                  </a:lnTo>
                  <a:lnTo>
                    <a:pt x="340" y="1906"/>
                  </a:lnTo>
                  <a:lnTo>
                    <a:pt x="342" y="1879"/>
                  </a:lnTo>
                  <a:lnTo>
                    <a:pt x="347" y="1852"/>
                  </a:lnTo>
                  <a:lnTo>
                    <a:pt x="327" y="1853"/>
                  </a:lnTo>
                  <a:lnTo>
                    <a:pt x="325" y="1853"/>
                  </a:lnTo>
                  <a:lnTo>
                    <a:pt x="267" y="1853"/>
                  </a:lnTo>
                  <a:lnTo>
                    <a:pt x="228" y="1850"/>
                  </a:lnTo>
                  <a:lnTo>
                    <a:pt x="190" y="1840"/>
                  </a:lnTo>
                  <a:lnTo>
                    <a:pt x="154" y="1827"/>
                  </a:lnTo>
                  <a:lnTo>
                    <a:pt x="122" y="1808"/>
                  </a:lnTo>
                  <a:lnTo>
                    <a:pt x="92" y="1786"/>
                  </a:lnTo>
                  <a:lnTo>
                    <a:pt x="65" y="1759"/>
                  </a:lnTo>
                  <a:lnTo>
                    <a:pt x="42" y="1728"/>
                  </a:lnTo>
                  <a:lnTo>
                    <a:pt x="25" y="1695"/>
                  </a:lnTo>
                  <a:lnTo>
                    <a:pt x="11" y="1659"/>
                  </a:lnTo>
                  <a:lnTo>
                    <a:pt x="3" y="1621"/>
                  </a:lnTo>
                  <a:lnTo>
                    <a:pt x="0" y="1582"/>
                  </a:lnTo>
                  <a:lnTo>
                    <a:pt x="3" y="1211"/>
                  </a:lnTo>
                  <a:lnTo>
                    <a:pt x="5" y="1176"/>
                  </a:lnTo>
                  <a:lnTo>
                    <a:pt x="12" y="1142"/>
                  </a:lnTo>
                  <a:lnTo>
                    <a:pt x="23" y="1108"/>
                  </a:lnTo>
                  <a:lnTo>
                    <a:pt x="39" y="1077"/>
                  </a:lnTo>
                  <a:lnTo>
                    <a:pt x="59" y="1047"/>
                  </a:lnTo>
                  <a:lnTo>
                    <a:pt x="82" y="1021"/>
                  </a:lnTo>
                  <a:lnTo>
                    <a:pt x="109" y="998"/>
                  </a:lnTo>
                  <a:lnTo>
                    <a:pt x="139" y="978"/>
                  </a:lnTo>
                  <a:lnTo>
                    <a:pt x="170" y="964"/>
                  </a:lnTo>
                  <a:lnTo>
                    <a:pt x="204" y="952"/>
                  </a:lnTo>
                  <a:lnTo>
                    <a:pt x="238" y="946"/>
                  </a:lnTo>
                  <a:lnTo>
                    <a:pt x="274" y="944"/>
                  </a:lnTo>
                  <a:lnTo>
                    <a:pt x="339" y="944"/>
                  </a:lnTo>
                  <a:lnTo>
                    <a:pt x="339" y="740"/>
                  </a:lnTo>
                  <a:lnTo>
                    <a:pt x="344" y="702"/>
                  </a:lnTo>
                  <a:lnTo>
                    <a:pt x="354" y="664"/>
                  </a:lnTo>
                  <a:lnTo>
                    <a:pt x="369" y="628"/>
                  </a:lnTo>
                  <a:lnTo>
                    <a:pt x="390" y="596"/>
                  </a:lnTo>
                  <a:lnTo>
                    <a:pt x="414" y="567"/>
                  </a:lnTo>
                  <a:lnTo>
                    <a:pt x="443" y="541"/>
                  </a:lnTo>
                  <a:lnTo>
                    <a:pt x="475" y="519"/>
                  </a:lnTo>
                  <a:lnTo>
                    <a:pt x="509" y="503"/>
                  </a:lnTo>
                  <a:lnTo>
                    <a:pt x="547" y="491"/>
                  </a:lnTo>
                  <a:lnTo>
                    <a:pt x="565" y="459"/>
                  </a:lnTo>
                  <a:lnTo>
                    <a:pt x="587" y="428"/>
                  </a:lnTo>
                  <a:lnTo>
                    <a:pt x="612" y="400"/>
                  </a:lnTo>
                  <a:lnTo>
                    <a:pt x="642" y="375"/>
                  </a:lnTo>
                  <a:lnTo>
                    <a:pt x="675" y="352"/>
                  </a:lnTo>
                  <a:lnTo>
                    <a:pt x="1032" y="139"/>
                  </a:lnTo>
                  <a:lnTo>
                    <a:pt x="1075" y="116"/>
                  </a:lnTo>
                  <a:lnTo>
                    <a:pt x="1118" y="98"/>
                  </a:lnTo>
                  <a:lnTo>
                    <a:pt x="1160" y="86"/>
                  </a:lnTo>
                  <a:lnTo>
                    <a:pt x="1200" y="80"/>
                  </a:lnTo>
                  <a:lnTo>
                    <a:pt x="1238" y="80"/>
                  </a:lnTo>
                  <a:lnTo>
                    <a:pt x="1269" y="84"/>
                  </a:lnTo>
                  <a:lnTo>
                    <a:pt x="1296" y="91"/>
                  </a:lnTo>
                  <a:lnTo>
                    <a:pt x="1322" y="103"/>
                  </a:lnTo>
                  <a:lnTo>
                    <a:pt x="1346" y="117"/>
                  </a:lnTo>
                  <a:lnTo>
                    <a:pt x="1367" y="136"/>
                  </a:lnTo>
                  <a:lnTo>
                    <a:pt x="1387" y="158"/>
                  </a:lnTo>
                  <a:lnTo>
                    <a:pt x="1414" y="128"/>
                  </a:lnTo>
                  <a:lnTo>
                    <a:pt x="1446" y="99"/>
                  </a:lnTo>
                  <a:lnTo>
                    <a:pt x="1480" y="75"/>
                  </a:lnTo>
                  <a:lnTo>
                    <a:pt x="1518" y="54"/>
                  </a:lnTo>
                  <a:lnTo>
                    <a:pt x="1559" y="37"/>
                  </a:lnTo>
                  <a:lnTo>
                    <a:pt x="1603" y="22"/>
                  </a:lnTo>
                  <a:lnTo>
                    <a:pt x="1648" y="11"/>
                  </a:lnTo>
                  <a:lnTo>
                    <a:pt x="1695" y="5"/>
                  </a:lnTo>
                  <a:lnTo>
                    <a:pt x="1744" y="2"/>
                  </a:lnTo>
                  <a:lnTo>
                    <a:pt x="1794" y="4"/>
                  </a:lnTo>
                  <a:lnTo>
                    <a:pt x="179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78" name="Freeform 8"/>
            <p:cNvSpPr>
              <a:spLocks noEditPoints="1"/>
            </p:cNvSpPr>
            <p:nvPr/>
          </p:nvSpPr>
          <p:spPr bwMode="auto">
            <a:xfrm>
              <a:off x="2587625" y="1870075"/>
              <a:ext cx="912813" cy="601663"/>
            </a:xfrm>
            <a:custGeom>
              <a:avLst/>
              <a:gdLst>
                <a:gd name="T0" fmla="*/ 1338 w 3451"/>
                <a:gd name="T1" fmla="*/ 2234 h 2273"/>
                <a:gd name="T2" fmla="*/ 2066 w 3451"/>
                <a:gd name="T3" fmla="*/ 1769 h 2273"/>
                <a:gd name="T4" fmla="*/ 871 w 3451"/>
                <a:gd name="T5" fmla="*/ 1765 h 2273"/>
                <a:gd name="T6" fmla="*/ 1789 w 3451"/>
                <a:gd name="T7" fmla="*/ 1355 h 2273"/>
                <a:gd name="T8" fmla="*/ 2639 w 3451"/>
                <a:gd name="T9" fmla="*/ 1413 h 2273"/>
                <a:gd name="T10" fmla="*/ 2646 w 3451"/>
                <a:gd name="T11" fmla="*/ 1373 h 2273"/>
                <a:gd name="T12" fmla="*/ 439 w 3451"/>
                <a:gd name="T13" fmla="*/ 1402 h 2273"/>
                <a:gd name="T14" fmla="*/ 842 w 3451"/>
                <a:gd name="T15" fmla="*/ 1258 h 2273"/>
                <a:gd name="T16" fmla="*/ 2282 w 3451"/>
                <a:gd name="T17" fmla="*/ 1245 h 2273"/>
                <a:gd name="T18" fmla="*/ 2311 w 3451"/>
                <a:gd name="T19" fmla="*/ 1281 h 2273"/>
                <a:gd name="T20" fmla="*/ 3086 w 3451"/>
                <a:gd name="T21" fmla="*/ 1125 h 2273"/>
                <a:gd name="T22" fmla="*/ 1600 w 3451"/>
                <a:gd name="T23" fmla="*/ 1025 h 2273"/>
                <a:gd name="T24" fmla="*/ 1585 w 3451"/>
                <a:gd name="T25" fmla="*/ 1004 h 2273"/>
                <a:gd name="T26" fmla="*/ 1195 w 3451"/>
                <a:gd name="T27" fmla="*/ 977 h 2273"/>
                <a:gd name="T28" fmla="*/ 2151 w 3451"/>
                <a:gd name="T29" fmla="*/ 804 h 2273"/>
                <a:gd name="T30" fmla="*/ 1054 w 3451"/>
                <a:gd name="T31" fmla="*/ 643 h 2273"/>
                <a:gd name="T32" fmla="*/ 1047 w 3451"/>
                <a:gd name="T33" fmla="*/ 551 h 2273"/>
                <a:gd name="T34" fmla="*/ 1975 w 3451"/>
                <a:gd name="T35" fmla="*/ 547 h 2273"/>
                <a:gd name="T36" fmla="*/ 1088 w 3451"/>
                <a:gd name="T37" fmla="*/ 131 h 2273"/>
                <a:gd name="T38" fmla="*/ 28 w 3451"/>
                <a:gd name="T39" fmla="*/ 1663 h 2273"/>
                <a:gd name="T40" fmla="*/ 1042 w 3451"/>
                <a:gd name="T41" fmla="*/ 2179 h 2273"/>
                <a:gd name="T42" fmla="*/ 1109 w 3451"/>
                <a:gd name="T43" fmla="*/ 1032 h 2273"/>
                <a:gd name="T44" fmla="*/ 524 w 3451"/>
                <a:gd name="T45" fmla="*/ 1770 h 2273"/>
                <a:gd name="T46" fmla="*/ 566 w 3451"/>
                <a:gd name="T47" fmla="*/ 1668 h 2273"/>
                <a:gd name="T48" fmla="*/ 189 w 3451"/>
                <a:gd name="T49" fmla="*/ 995 h 2273"/>
                <a:gd name="T50" fmla="*/ 788 w 3451"/>
                <a:gd name="T51" fmla="*/ 1629 h 2273"/>
                <a:gd name="T52" fmla="*/ 979 w 3451"/>
                <a:gd name="T53" fmla="*/ 1337 h 2273"/>
                <a:gd name="T54" fmla="*/ 1061 w 3451"/>
                <a:gd name="T55" fmla="*/ 694 h 2273"/>
                <a:gd name="T56" fmla="*/ 1365 w 3451"/>
                <a:gd name="T57" fmla="*/ 233 h 2273"/>
                <a:gd name="T58" fmla="*/ 1430 w 3451"/>
                <a:gd name="T59" fmla="*/ 165 h 2273"/>
                <a:gd name="T60" fmla="*/ 1749 w 3451"/>
                <a:gd name="T61" fmla="*/ 982 h 2273"/>
                <a:gd name="T62" fmla="*/ 2011 w 3451"/>
                <a:gd name="T63" fmla="*/ 540 h 2273"/>
                <a:gd name="T64" fmla="*/ 2175 w 3451"/>
                <a:gd name="T65" fmla="*/ 930 h 2273"/>
                <a:gd name="T66" fmla="*/ 2134 w 3451"/>
                <a:gd name="T67" fmla="*/ 1281 h 2273"/>
                <a:gd name="T68" fmla="*/ 2930 w 3451"/>
                <a:gd name="T69" fmla="*/ 1143 h 2273"/>
                <a:gd name="T70" fmla="*/ 3412 w 3451"/>
                <a:gd name="T71" fmla="*/ 1149 h 2273"/>
                <a:gd name="T72" fmla="*/ 2656 w 3451"/>
                <a:gd name="T73" fmla="*/ 1471 h 2273"/>
                <a:gd name="T74" fmla="*/ 1949 w 3451"/>
                <a:gd name="T75" fmla="*/ 1899 h 2273"/>
                <a:gd name="T76" fmla="*/ 1583 w 3451"/>
                <a:gd name="T77" fmla="*/ 1866 h 2273"/>
                <a:gd name="T78" fmla="*/ 1566 w 3451"/>
                <a:gd name="T79" fmla="*/ 1868 h 2273"/>
                <a:gd name="T80" fmla="*/ 3294 w 3451"/>
                <a:gd name="T81" fmla="*/ 1508 h 2273"/>
                <a:gd name="T82" fmla="*/ 2656 w 3451"/>
                <a:gd name="T83" fmla="*/ 268 h 2273"/>
                <a:gd name="T84" fmla="*/ 3446 w 3451"/>
                <a:gd name="T85" fmla="*/ 1129 h 2273"/>
                <a:gd name="T86" fmla="*/ 2411 w 3451"/>
                <a:gd name="T87" fmla="*/ 2120 h 2273"/>
                <a:gd name="T88" fmla="*/ 1899 w 3451"/>
                <a:gd name="T89" fmla="*/ 1486 h 2273"/>
                <a:gd name="T90" fmla="*/ 2076 w 3451"/>
                <a:gd name="T91" fmla="*/ 1942 h 2273"/>
                <a:gd name="T92" fmla="*/ 3280 w 3451"/>
                <a:gd name="T93" fmla="*/ 1438 h 2273"/>
                <a:gd name="T94" fmla="*/ 3397 w 3451"/>
                <a:gd name="T95" fmla="*/ 1186 h 2273"/>
                <a:gd name="T96" fmla="*/ 2937 w 3451"/>
                <a:gd name="T97" fmla="*/ 1072 h 2273"/>
                <a:gd name="T98" fmla="*/ 2278 w 3451"/>
                <a:gd name="T99" fmla="*/ 1175 h 2273"/>
                <a:gd name="T100" fmla="*/ 2024 w 3451"/>
                <a:gd name="T101" fmla="*/ 781 h 2273"/>
                <a:gd name="T102" fmla="*/ 1956 w 3451"/>
                <a:gd name="T103" fmla="*/ 365 h 2273"/>
                <a:gd name="T104" fmla="*/ 1638 w 3451"/>
                <a:gd name="T105" fmla="*/ 198 h 2273"/>
                <a:gd name="T106" fmla="*/ 1256 w 3451"/>
                <a:gd name="T107" fmla="*/ 2106 h 2273"/>
                <a:gd name="T108" fmla="*/ 1130 w 3451"/>
                <a:gd name="T109" fmla="*/ 719 h 2273"/>
                <a:gd name="T110" fmla="*/ 996 w 3451"/>
                <a:gd name="T111" fmla="*/ 1345 h 2273"/>
                <a:gd name="T112" fmla="*/ 861 w 3451"/>
                <a:gd name="T113" fmla="*/ 1602 h 2273"/>
                <a:gd name="T114" fmla="*/ 60 w 3451"/>
                <a:gd name="T115" fmla="*/ 1182 h 2273"/>
                <a:gd name="T116" fmla="*/ 267 w 3451"/>
                <a:gd name="T117" fmla="*/ 1356 h 2273"/>
                <a:gd name="T118" fmla="*/ 483 w 3451"/>
                <a:gd name="T119" fmla="*/ 2154 h 2273"/>
                <a:gd name="T120" fmla="*/ 1216 w 3451"/>
                <a:gd name="T121" fmla="*/ 864 h 2273"/>
                <a:gd name="T122" fmla="*/ 339 w 3451"/>
                <a:gd name="T123" fmla="*/ 1969 h 2273"/>
                <a:gd name="T124" fmla="*/ 391 w 3451"/>
                <a:gd name="T125" fmla="*/ 599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273">
                  <a:moveTo>
                    <a:pt x="1360" y="2096"/>
                  </a:moveTo>
                  <a:lnTo>
                    <a:pt x="1341" y="2099"/>
                  </a:lnTo>
                  <a:lnTo>
                    <a:pt x="1324" y="2107"/>
                  </a:lnTo>
                  <a:lnTo>
                    <a:pt x="1310" y="2121"/>
                  </a:lnTo>
                  <a:lnTo>
                    <a:pt x="1302" y="2137"/>
                  </a:lnTo>
                  <a:lnTo>
                    <a:pt x="1299" y="2156"/>
                  </a:lnTo>
                  <a:lnTo>
                    <a:pt x="1302" y="2176"/>
                  </a:lnTo>
                  <a:lnTo>
                    <a:pt x="1310" y="2193"/>
                  </a:lnTo>
                  <a:lnTo>
                    <a:pt x="1324" y="2207"/>
                  </a:lnTo>
                  <a:lnTo>
                    <a:pt x="1341" y="2215"/>
                  </a:lnTo>
                  <a:lnTo>
                    <a:pt x="1360" y="2218"/>
                  </a:lnTo>
                  <a:lnTo>
                    <a:pt x="1379" y="2215"/>
                  </a:lnTo>
                  <a:lnTo>
                    <a:pt x="1397" y="2207"/>
                  </a:lnTo>
                  <a:lnTo>
                    <a:pt x="1410" y="2193"/>
                  </a:lnTo>
                  <a:lnTo>
                    <a:pt x="1419" y="2176"/>
                  </a:lnTo>
                  <a:lnTo>
                    <a:pt x="1422" y="2156"/>
                  </a:lnTo>
                  <a:lnTo>
                    <a:pt x="1419" y="2137"/>
                  </a:lnTo>
                  <a:lnTo>
                    <a:pt x="1410" y="2121"/>
                  </a:lnTo>
                  <a:lnTo>
                    <a:pt x="1397" y="2107"/>
                  </a:lnTo>
                  <a:lnTo>
                    <a:pt x="1379" y="2099"/>
                  </a:lnTo>
                  <a:lnTo>
                    <a:pt x="1360" y="2096"/>
                  </a:lnTo>
                  <a:close/>
                  <a:moveTo>
                    <a:pt x="1360" y="2077"/>
                  </a:moveTo>
                  <a:lnTo>
                    <a:pt x="1381" y="2080"/>
                  </a:lnTo>
                  <a:lnTo>
                    <a:pt x="1400" y="2088"/>
                  </a:lnTo>
                  <a:lnTo>
                    <a:pt x="1417" y="2101"/>
                  </a:lnTo>
                  <a:lnTo>
                    <a:pt x="1430" y="2117"/>
                  </a:lnTo>
                  <a:lnTo>
                    <a:pt x="1437" y="2135"/>
                  </a:lnTo>
                  <a:lnTo>
                    <a:pt x="1440" y="2156"/>
                  </a:lnTo>
                  <a:lnTo>
                    <a:pt x="1437" y="2178"/>
                  </a:lnTo>
                  <a:lnTo>
                    <a:pt x="1430" y="2197"/>
                  </a:lnTo>
                  <a:lnTo>
                    <a:pt x="1417" y="2213"/>
                  </a:lnTo>
                  <a:lnTo>
                    <a:pt x="1400" y="2225"/>
                  </a:lnTo>
                  <a:lnTo>
                    <a:pt x="1381" y="2234"/>
                  </a:lnTo>
                  <a:lnTo>
                    <a:pt x="1360" y="2237"/>
                  </a:lnTo>
                  <a:lnTo>
                    <a:pt x="1338" y="2234"/>
                  </a:lnTo>
                  <a:lnTo>
                    <a:pt x="1320" y="2225"/>
                  </a:lnTo>
                  <a:lnTo>
                    <a:pt x="1304" y="2213"/>
                  </a:lnTo>
                  <a:lnTo>
                    <a:pt x="1291" y="2197"/>
                  </a:lnTo>
                  <a:lnTo>
                    <a:pt x="1283" y="2178"/>
                  </a:lnTo>
                  <a:lnTo>
                    <a:pt x="1280" y="2156"/>
                  </a:lnTo>
                  <a:lnTo>
                    <a:pt x="1283" y="2135"/>
                  </a:lnTo>
                  <a:lnTo>
                    <a:pt x="1291" y="2117"/>
                  </a:lnTo>
                  <a:lnTo>
                    <a:pt x="1304" y="2101"/>
                  </a:lnTo>
                  <a:lnTo>
                    <a:pt x="1320" y="2088"/>
                  </a:lnTo>
                  <a:lnTo>
                    <a:pt x="1338" y="2080"/>
                  </a:lnTo>
                  <a:lnTo>
                    <a:pt x="1360" y="2077"/>
                  </a:lnTo>
                  <a:close/>
                  <a:moveTo>
                    <a:pt x="2025" y="1775"/>
                  </a:moveTo>
                  <a:lnTo>
                    <a:pt x="2007" y="1778"/>
                  </a:lnTo>
                  <a:lnTo>
                    <a:pt x="1989" y="1788"/>
                  </a:lnTo>
                  <a:lnTo>
                    <a:pt x="1976" y="1801"/>
                  </a:lnTo>
                  <a:lnTo>
                    <a:pt x="1967" y="1818"/>
                  </a:lnTo>
                  <a:lnTo>
                    <a:pt x="1964" y="1837"/>
                  </a:lnTo>
                  <a:lnTo>
                    <a:pt x="1967" y="1857"/>
                  </a:lnTo>
                  <a:lnTo>
                    <a:pt x="1976" y="1874"/>
                  </a:lnTo>
                  <a:lnTo>
                    <a:pt x="1989" y="1887"/>
                  </a:lnTo>
                  <a:lnTo>
                    <a:pt x="2007" y="1896"/>
                  </a:lnTo>
                  <a:lnTo>
                    <a:pt x="2025" y="1899"/>
                  </a:lnTo>
                  <a:lnTo>
                    <a:pt x="2045" y="1896"/>
                  </a:lnTo>
                  <a:lnTo>
                    <a:pt x="2062" y="1887"/>
                  </a:lnTo>
                  <a:lnTo>
                    <a:pt x="2076" y="1874"/>
                  </a:lnTo>
                  <a:lnTo>
                    <a:pt x="2084" y="1857"/>
                  </a:lnTo>
                  <a:lnTo>
                    <a:pt x="2087" y="1837"/>
                  </a:lnTo>
                  <a:lnTo>
                    <a:pt x="2084" y="1818"/>
                  </a:lnTo>
                  <a:lnTo>
                    <a:pt x="2076" y="1801"/>
                  </a:lnTo>
                  <a:lnTo>
                    <a:pt x="2062" y="1788"/>
                  </a:lnTo>
                  <a:lnTo>
                    <a:pt x="2045" y="1778"/>
                  </a:lnTo>
                  <a:lnTo>
                    <a:pt x="2025" y="1775"/>
                  </a:lnTo>
                  <a:close/>
                  <a:moveTo>
                    <a:pt x="2025" y="1757"/>
                  </a:moveTo>
                  <a:lnTo>
                    <a:pt x="2046" y="1760"/>
                  </a:lnTo>
                  <a:lnTo>
                    <a:pt x="2066" y="1769"/>
                  </a:lnTo>
                  <a:lnTo>
                    <a:pt x="2082" y="1780"/>
                  </a:lnTo>
                  <a:lnTo>
                    <a:pt x="2095" y="1797"/>
                  </a:lnTo>
                  <a:lnTo>
                    <a:pt x="2103" y="1816"/>
                  </a:lnTo>
                  <a:lnTo>
                    <a:pt x="2105" y="1837"/>
                  </a:lnTo>
                  <a:lnTo>
                    <a:pt x="2103" y="1859"/>
                  </a:lnTo>
                  <a:lnTo>
                    <a:pt x="2095" y="1878"/>
                  </a:lnTo>
                  <a:lnTo>
                    <a:pt x="2082" y="1893"/>
                  </a:lnTo>
                  <a:lnTo>
                    <a:pt x="2066" y="1906"/>
                  </a:lnTo>
                  <a:lnTo>
                    <a:pt x="2046" y="1914"/>
                  </a:lnTo>
                  <a:lnTo>
                    <a:pt x="2025" y="1918"/>
                  </a:lnTo>
                  <a:lnTo>
                    <a:pt x="2004" y="1914"/>
                  </a:lnTo>
                  <a:lnTo>
                    <a:pt x="1986" y="1906"/>
                  </a:lnTo>
                  <a:lnTo>
                    <a:pt x="1969" y="1893"/>
                  </a:lnTo>
                  <a:lnTo>
                    <a:pt x="1956" y="1878"/>
                  </a:lnTo>
                  <a:lnTo>
                    <a:pt x="1949" y="1859"/>
                  </a:lnTo>
                  <a:lnTo>
                    <a:pt x="1946" y="1837"/>
                  </a:lnTo>
                  <a:lnTo>
                    <a:pt x="1949" y="1816"/>
                  </a:lnTo>
                  <a:lnTo>
                    <a:pt x="1956" y="1797"/>
                  </a:lnTo>
                  <a:lnTo>
                    <a:pt x="1969" y="1780"/>
                  </a:lnTo>
                  <a:lnTo>
                    <a:pt x="1986" y="1769"/>
                  </a:lnTo>
                  <a:lnTo>
                    <a:pt x="2004" y="1760"/>
                  </a:lnTo>
                  <a:lnTo>
                    <a:pt x="2025" y="1757"/>
                  </a:lnTo>
                  <a:close/>
                  <a:moveTo>
                    <a:pt x="835" y="1654"/>
                  </a:moveTo>
                  <a:lnTo>
                    <a:pt x="815" y="1657"/>
                  </a:lnTo>
                  <a:lnTo>
                    <a:pt x="798" y="1665"/>
                  </a:lnTo>
                  <a:lnTo>
                    <a:pt x="785" y="1679"/>
                  </a:lnTo>
                  <a:lnTo>
                    <a:pt x="776" y="1695"/>
                  </a:lnTo>
                  <a:lnTo>
                    <a:pt x="773" y="1715"/>
                  </a:lnTo>
                  <a:lnTo>
                    <a:pt x="776" y="1734"/>
                  </a:lnTo>
                  <a:lnTo>
                    <a:pt x="785" y="1752"/>
                  </a:lnTo>
                  <a:lnTo>
                    <a:pt x="798" y="1765"/>
                  </a:lnTo>
                  <a:lnTo>
                    <a:pt x="815" y="1774"/>
                  </a:lnTo>
                  <a:lnTo>
                    <a:pt x="835" y="1777"/>
                  </a:lnTo>
                  <a:lnTo>
                    <a:pt x="855" y="1774"/>
                  </a:lnTo>
                  <a:lnTo>
                    <a:pt x="871" y="1765"/>
                  </a:lnTo>
                  <a:lnTo>
                    <a:pt x="885" y="1752"/>
                  </a:lnTo>
                  <a:lnTo>
                    <a:pt x="893" y="1734"/>
                  </a:lnTo>
                  <a:lnTo>
                    <a:pt x="896" y="1715"/>
                  </a:lnTo>
                  <a:lnTo>
                    <a:pt x="893" y="1695"/>
                  </a:lnTo>
                  <a:lnTo>
                    <a:pt x="885" y="1679"/>
                  </a:lnTo>
                  <a:lnTo>
                    <a:pt x="871" y="1665"/>
                  </a:lnTo>
                  <a:lnTo>
                    <a:pt x="855" y="1657"/>
                  </a:lnTo>
                  <a:lnTo>
                    <a:pt x="835" y="1654"/>
                  </a:lnTo>
                  <a:close/>
                  <a:moveTo>
                    <a:pt x="835" y="1636"/>
                  </a:moveTo>
                  <a:lnTo>
                    <a:pt x="856" y="1638"/>
                  </a:lnTo>
                  <a:lnTo>
                    <a:pt x="876" y="1646"/>
                  </a:lnTo>
                  <a:lnTo>
                    <a:pt x="891" y="1659"/>
                  </a:lnTo>
                  <a:lnTo>
                    <a:pt x="904" y="1675"/>
                  </a:lnTo>
                  <a:lnTo>
                    <a:pt x="912" y="1694"/>
                  </a:lnTo>
                  <a:lnTo>
                    <a:pt x="914" y="1715"/>
                  </a:lnTo>
                  <a:lnTo>
                    <a:pt x="912" y="1736"/>
                  </a:lnTo>
                  <a:lnTo>
                    <a:pt x="904" y="1755"/>
                  </a:lnTo>
                  <a:lnTo>
                    <a:pt x="891" y="1772"/>
                  </a:lnTo>
                  <a:lnTo>
                    <a:pt x="876" y="1784"/>
                  </a:lnTo>
                  <a:lnTo>
                    <a:pt x="856" y="1792"/>
                  </a:lnTo>
                  <a:lnTo>
                    <a:pt x="835" y="1795"/>
                  </a:lnTo>
                  <a:lnTo>
                    <a:pt x="814" y="1792"/>
                  </a:lnTo>
                  <a:lnTo>
                    <a:pt x="795" y="1784"/>
                  </a:lnTo>
                  <a:lnTo>
                    <a:pt x="778" y="1772"/>
                  </a:lnTo>
                  <a:lnTo>
                    <a:pt x="766" y="1755"/>
                  </a:lnTo>
                  <a:lnTo>
                    <a:pt x="758" y="1736"/>
                  </a:lnTo>
                  <a:lnTo>
                    <a:pt x="755" y="1715"/>
                  </a:lnTo>
                  <a:lnTo>
                    <a:pt x="758" y="1694"/>
                  </a:lnTo>
                  <a:lnTo>
                    <a:pt x="766" y="1675"/>
                  </a:lnTo>
                  <a:lnTo>
                    <a:pt x="778" y="1659"/>
                  </a:lnTo>
                  <a:lnTo>
                    <a:pt x="795" y="1646"/>
                  </a:lnTo>
                  <a:lnTo>
                    <a:pt x="814" y="1638"/>
                  </a:lnTo>
                  <a:lnTo>
                    <a:pt x="835" y="1636"/>
                  </a:lnTo>
                  <a:close/>
                  <a:moveTo>
                    <a:pt x="1808" y="1352"/>
                  </a:moveTo>
                  <a:lnTo>
                    <a:pt x="1789" y="1355"/>
                  </a:lnTo>
                  <a:lnTo>
                    <a:pt x="1772" y="1363"/>
                  </a:lnTo>
                  <a:lnTo>
                    <a:pt x="1758" y="1377"/>
                  </a:lnTo>
                  <a:lnTo>
                    <a:pt x="1749" y="1394"/>
                  </a:lnTo>
                  <a:lnTo>
                    <a:pt x="1746" y="1414"/>
                  </a:lnTo>
                  <a:lnTo>
                    <a:pt x="1749" y="1434"/>
                  </a:lnTo>
                  <a:lnTo>
                    <a:pt x="1758" y="1450"/>
                  </a:lnTo>
                  <a:lnTo>
                    <a:pt x="1772" y="1463"/>
                  </a:lnTo>
                  <a:lnTo>
                    <a:pt x="1789" y="1472"/>
                  </a:lnTo>
                  <a:lnTo>
                    <a:pt x="1808" y="1476"/>
                  </a:lnTo>
                  <a:lnTo>
                    <a:pt x="1827" y="1472"/>
                  </a:lnTo>
                  <a:lnTo>
                    <a:pt x="1844" y="1463"/>
                  </a:lnTo>
                  <a:lnTo>
                    <a:pt x="1858" y="1450"/>
                  </a:lnTo>
                  <a:lnTo>
                    <a:pt x="1866" y="1434"/>
                  </a:lnTo>
                  <a:lnTo>
                    <a:pt x="1869" y="1414"/>
                  </a:lnTo>
                  <a:lnTo>
                    <a:pt x="1866" y="1394"/>
                  </a:lnTo>
                  <a:lnTo>
                    <a:pt x="1858" y="1377"/>
                  </a:lnTo>
                  <a:lnTo>
                    <a:pt x="1844" y="1363"/>
                  </a:lnTo>
                  <a:lnTo>
                    <a:pt x="1827" y="1355"/>
                  </a:lnTo>
                  <a:lnTo>
                    <a:pt x="1808" y="1352"/>
                  </a:lnTo>
                  <a:close/>
                  <a:moveTo>
                    <a:pt x="2577" y="1351"/>
                  </a:moveTo>
                  <a:lnTo>
                    <a:pt x="2558" y="1354"/>
                  </a:lnTo>
                  <a:lnTo>
                    <a:pt x="2542" y="1363"/>
                  </a:lnTo>
                  <a:lnTo>
                    <a:pt x="2528" y="1376"/>
                  </a:lnTo>
                  <a:lnTo>
                    <a:pt x="2520" y="1393"/>
                  </a:lnTo>
                  <a:lnTo>
                    <a:pt x="2517" y="1413"/>
                  </a:lnTo>
                  <a:lnTo>
                    <a:pt x="2520" y="1433"/>
                  </a:lnTo>
                  <a:lnTo>
                    <a:pt x="2528" y="1449"/>
                  </a:lnTo>
                  <a:lnTo>
                    <a:pt x="2542" y="1463"/>
                  </a:lnTo>
                  <a:lnTo>
                    <a:pt x="2558" y="1471"/>
                  </a:lnTo>
                  <a:lnTo>
                    <a:pt x="2577" y="1474"/>
                  </a:lnTo>
                  <a:lnTo>
                    <a:pt x="2597" y="1471"/>
                  </a:lnTo>
                  <a:lnTo>
                    <a:pt x="2614" y="1463"/>
                  </a:lnTo>
                  <a:lnTo>
                    <a:pt x="2628" y="1449"/>
                  </a:lnTo>
                  <a:lnTo>
                    <a:pt x="2636" y="1433"/>
                  </a:lnTo>
                  <a:lnTo>
                    <a:pt x="2639" y="1413"/>
                  </a:lnTo>
                  <a:lnTo>
                    <a:pt x="2636" y="1393"/>
                  </a:lnTo>
                  <a:lnTo>
                    <a:pt x="2628" y="1376"/>
                  </a:lnTo>
                  <a:lnTo>
                    <a:pt x="2614" y="1363"/>
                  </a:lnTo>
                  <a:lnTo>
                    <a:pt x="2597" y="1354"/>
                  </a:lnTo>
                  <a:lnTo>
                    <a:pt x="2577" y="1351"/>
                  </a:lnTo>
                  <a:close/>
                  <a:moveTo>
                    <a:pt x="1808" y="1334"/>
                  </a:moveTo>
                  <a:lnTo>
                    <a:pt x="1830" y="1336"/>
                  </a:lnTo>
                  <a:lnTo>
                    <a:pt x="1848" y="1345"/>
                  </a:lnTo>
                  <a:lnTo>
                    <a:pt x="1864" y="1357"/>
                  </a:lnTo>
                  <a:lnTo>
                    <a:pt x="1877" y="1373"/>
                  </a:lnTo>
                  <a:lnTo>
                    <a:pt x="1885" y="1393"/>
                  </a:lnTo>
                  <a:lnTo>
                    <a:pt x="1888" y="1414"/>
                  </a:lnTo>
                  <a:lnTo>
                    <a:pt x="1885" y="1435"/>
                  </a:lnTo>
                  <a:lnTo>
                    <a:pt x="1877" y="1454"/>
                  </a:lnTo>
                  <a:lnTo>
                    <a:pt x="1864" y="1470"/>
                  </a:lnTo>
                  <a:lnTo>
                    <a:pt x="1848" y="1483"/>
                  </a:lnTo>
                  <a:lnTo>
                    <a:pt x="1830" y="1490"/>
                  </a:lnTo>
                  <a:lnTo>
                    <a:pt x="1808" y="1493"/>
                  </a:lnTo>
                  <a:lnTo>
                    <a:pt x="1787" y="1490"/>
                  </a:lnTo>
                  <a:lnTo>
                    <a:pt x="1768" y="1483"/>
                  </a:lnTo>
                  <a:lnTo>
                    <a:pt x="1751" y="1470"/>
                  </a:lnTo>
                  <a:lnTo>
                    <a:pt x="1740" y="1454"/>
                  </a:lnTo>
                  <a:lnTo>
                    <a:pt x="1731" y="1435"/>
                  </a:lnTo>
                  <a:lnTo>
                    <a:pt x="1728" y="1414"/>
                  </a:lnTo>
                  <a:lnTo>
                    <a:pt x="1731" y="1393"/>
                  </a:lnTo>
                  <a:lnTo>
                    <a:pt x="1740" y="1373"/>
                  </a:lnTo>
                  <a:lnTo>
                    <a:pt x="1751" y="1357"/>
                  </a:lnTo>
                  <a:lnTo>
                    <a:pt x="1768" y="1345"/>
                  </a:lnTo>
                  <a:lnTo>
                    <a:pt x="1787" y="1336"/>
                  </a:lnTo>
                  <a:lnTo>
                    <a:pt x="1808" y="1334"/>
                  </a:lnTo>
                  <a:close/>
                  <a:moveTo>
                    <a:pt x="2577" y="1333"/>
                  </a:moveTo>
                  <a:lnTo>
                    <a:pt x="2599" y="1336"/>
                  </a:lnTo>
                  <a:lnTo>
                    <a:pt x="2618" y="1344"/>
                  </a:lnTo>
                  <a:lnTo>
                    <a:pt x="2634" y="1356"/>
                  </a:lnTo>
                  <a:lnTo>
                    <a:pt x="2646" y="1373"/>
                  </a:lnTo>
                  <a:lnTo>
                    <a:pt x="2655" y="1392"/>
                  </a:lnTo>
                  <a:lnTo>
                    <a:pt x="2658" y="1413"/>
                  </a:lnTo>
                  <a:lnTo>
                    <a:pt x="2655" y="1434"/>
                  </a:lnTo>
                  <a:lnTo>
                    <a:pt x="2646" y="1454"/>
                  </a:lnTo>
                  <a:lnTo>
                    <a:pt x="2634" y="1469"/>
                  </a:lnTo>
                  <a:lnTo>
                    <a:pt x="2618" y="1482"/>
                  </a:lnTo>
                  <a:lnTo>
                    <a:pt x="2599" y="1490"/>
                  </a:lnTo>
                  <a:lnTo>
                    <a:pt x="2577" y="1492"/>
                  </a:lnTo>
                  <a:lnTo>
                    <a:pt x="2556" y="1490"/>
                  </a:lnTo>
                  <a:lnTo>
                    <a:pt x="2538" y="1482"/>
                  </a:lnTo>
                  <a:lnTo>
                    <a:pt x="2522" y="1469"/>
                  </a:lnTo>
                  <a:lnTo>
                    <a:pt x="2509" y="1454"/>
                  </a:lnTo>
                  <a:lnTo>
                    <a:pt x="2501" y="1434"/>
                  </a:lnTo>
                  <a:lnTo>
                    <a:pt x="2498" y="1413"/>
                  </a:lnTo>
                  <a:lnTo>
                    <a:pt x="2501" y="1392"/>
                  </a:lnTo>
                  <a:lnTo>
                    <a:pt x="2509" y="1373"/>
                  </a:lnTo>
                  <a:lnTo>
                    <a:pt x="2522" y="1356"/>
                  </a:lnTo>
                  <a:lnTo>
                    <a:pt x="2538" y="1344"/>
                  </a:lnTo>
                  <a:lnTo>
                    <a:pt x="2556" y="1336"/>
                  </a:lnTo>
                  <a:lnTo>
                    <a:pt x="2577" y="1333"/>
                  </a:lnTo>
                  <a:close/>
                  <a:moveTo>
                    <a:pt x="380" y="1320"/>
                  </a:moveTo>
                  <a:lnTo>
                    <a:pt x="360" y="1324"/>
                  </a:lnTo>
                  <a:lnTo>
                    <a:pt x="344" y="1333"/>
                  </a:lnTo>
                  <a:lnTo>
                    <a:pt x="330" y="1346"/>
                  </a:lnTo>
                  <a:lnTo>
                    <a:pt x="322" y="1363"/>
                  </a:lnTo>
                  <a:lnTo>
                    <a:pt x="318" y="1382"/>
                  </a:lnTo>
                  <a:lnTo>
                    <a:pt x="322" y="1402"/>
                  </a:lnTo>
                  <a:lnTo>
                    <a:pt x="330" y="1419"/>
                  </a:lnTo>
                  <a:lnTo>
                    <a:pt x="344" y="1433"/>
                  </a:lnTo>
                  <a:lnTo>
                    <a:pt x="360" y="1441"/>
                  </a:lnTo>
                  <a:lnTo>
                    <a:pt x="380" y="1444"/>
                  </a:lnTo>
                  <a:lnTo>
                    <a:pt x="399" y="1441"/>
                  </a:lnTo>
                  <a:lnTo>
                    <a:pt x="417" y="1433"/>
                  </a:lnTo>
                  <a:lnTo>
                    <a:pt x="429" y="1419"/>
                  </a:lnTo>
                  <a:lnTo>
                    <a:pt x="439" y="1402"/>
                  </a:lnTo>
                  <a:lnTo>
                    <a:pt x="442" y="1382"/>
                  </a:lnTo>
                  <a:lnTo>
                    <a:pt x="439" y="1363"/>
                  </a:lnTo>
                  <a:lnTo>
                    <a:pt x="429" y="1346"/>
                  </a:lnTo>
                  <a:lnTo>
                    <a:pt x="417" y="1333"/>
                  </a:lnTo>
                  <a:lnTo>
                    <a:pt x="399" y="1324"/>
                  </a:lnTo>
                  <a:lnTo>
                    <a:pt x="380" y="1320"/>
                  </a:lnTo>
                  <a:close/>
                  <a:moveTo>
                    <a:pt x="380" y="1303"/>
                  </a:moveTo>
                  <a:lnTo>
                    <a:pt x="401" y="1306"/>
                  </a:lnTo>
                  <a:lnTo>
                    <a:pt x="420" y="1313"/>
                  </a:lnTo>
                  <a:lnTo>
                    <a:pt x="437" y="1326"/>
                  </a:lnTo>
                  <a:lnTo>
                    <a:pt x="449" y="1342"/>
                  </a:lnTo>
                  <a:lnTo>
                    <a:pt x="457" y="1361"/>
                  </a:lnTo>
                  <a:lnTo>
                    <a:pt x="460" y="1382"/>
                  </a:lnTo>
                  <a:lnTo>
                    <a:pt x="457" y="1404"/>
                  </a:lnTo>
                  <a:lnTo>
                    <a:pt x="449" y="1423"/>
                  </a:lnTo>
                  <a:lnTo>
                    <a:pt x="437" y="1439"/>
                  </a:lnTo>
                  <a:lnTo>
                    <a:pt x="420" y="1451"/>
                  </a:lnTo>
                  <a:lnTo>
                    <a:pt x="401" y="1460"/>
                  </a:lnTo>
                  <a:lnTo>
                    <a:pt x="380" y="1463"/>
                  </a:lnTo>
                  <a:lnTo>
                    <a:pt x="359" y="1460"/>
                  </a:lnTo>
                  <a:lnTo>
                    <a:pt x="339" y="1451"/>
                  </a:lnTo>
                  <a:lnTo>
                    <a:pt x="324" y="1439"/>
                  </a:lnTo>
                  <a:lnTo>
                    <a:pt x="311" y="1423"/>
                  </a:lnTo>
                  <a:lnTo>
                    <a:pt x="303" y="1404"/>
                  </a:lnTo>
                  <a:lnTo>
                    <a:pt x="301" y="1382"/>
                  </a:lnTo>
                  <a:lnTo>
                    <a:pt x="303" y="1361"/>
                  </a:lnTo>
                  <a:lnTo>
                    <a:pt x="311" y="1342"/>
                  </a:lnTo>
                  <a:lnTo>
                    <a:pt x="324" y="1326"/>
                  </a:lnTo>
                  <a:lnTo>
                    <a:pt x="339" y="1313"/>
                  </a:lnTo>
                  <a:lnTo>
                    <a:pt x="359" y="1306"/>
                  </a:lnTo>
                  <a:lnTo>
                    <a:pt x="380" y="1303"/>
                  </a:lnTo>
                  <a:close/>
                  <a:moveTo>
                    <a:pt x="892" y="1232"/>
                  </a:moveTo>
                  <a:lnTo>
                    <a:pt x="872" y="1236"/>
                  </a:lnTo>
                  <a:lnTo>
                    <a:pt x="856" y="1244"/>
                  </a:lnTo>
                  <a:lnTo>
                    <a:pt x="842" y="1258"/>
                  </a:lnTo>
                  <a:lnTo>
                    <a:pt x="834" y="1274"/>
                  </a:lnTo>
                  <a:lnTo>
                    <a:pt x="830" y="1294"/>
                  </a:lnTo>
                  <a:lnTo>
                    <a:pt x="834" y="1313"/>
                  </a:lnTo>
                  <a:lnTo>
                    <a:pt x="842" y="1330"/>
                  </a:lnTo>
                  <a:lnTo>
                    <a:pt x="856" y="1344"/>
                  </a:lnTo>
                  <a:lnTo>
                    <a:pt x="872" y="1352"/>
                  </a:lnTo>
                  <a:lnTo>
                    <a:pt x="892" y="1355"/>
                  </a:lnTo>
                  <a:lnTo>
                    <a:pt x="911" y="1352"/>
                  </a:lnTo>
                  <a:lnTo>
                    <a:pt x="928" y="1344"/>
                  </a:lnTo>
                  <a:lnTo>
                    <a:pt x="941" y="1330"/>
                  </a:lnTo>
                  <a:lnTo>
                    <a:pt x="950" y="1313"/>
                  </a:lnTo>
                  <a:lnTo>
                    <a:pt x="953" y="1294"/>
                  </a:lnTo>
                  <a:lnTo>
                    <a:pt x="950" y="1274"/>
                  </a:lnTo>
                  <a:lnTo>
                    <a:pt x="941" y="1258"/>
                  </a:lnTo>
                  <a:lnTo>
                    <a:pt x="928" y="1244"/>
                  </a:lnTo>
                  <a:lnTo>
                    <a:pt x="911" y="1236"/>
                  </a:lnTo>
                  <a:lnTo>
                    <a:pt x="892" y="1232"/>
                  </a:lnTo>
                  <a:close/>
                  <a:moveTo>
                    <a:pt x="2232" y="1219"/>
                  </a:moveTo>
                  <a:lnTo>
                    <a:pt x="2213" y="1222"/>
                  </a:lnTo>
                  <a:lnTo>
                    <a:pt x="2195" y="1231"/>
                  </a:lnTo>
                  <a:lnTo>
                    <a:pt x="2183" y="1245"/>
                  </a:lnTo>
                  <a:lnTo>
                    <a:pt x="2173" y="1262"/>
                  </a:lnTo>
                  <a:lnTo>
                    <a:pt x="2170" y="1281"/>
                  </a:lnTo>
                  <a:lnTo>
                    <a:pt x="2173" y="1301"/>
                  </a:lnTo>
                  <a:lnTo>
                    <a:pt x="2183" y="1317"/>
                  </a:lnTo>
                  <a:lnTo>
                    <a:pt x="2195" y="1331"/>
                  </a:lnTo>
                  <a:lnTo>
                    <a:pt x="2213" y="1339"/>
                  </a:lnTo>
                  <a:lnTo>
                    <a:pt x="2232" y="1342"/>
                  </a:lnTo>
                  <a:lnTo>
                    <a:pt x="2252" y="1339"/>
                  </a:lnTo>
                  <a:lnTo>
                    <a:pt x="2268" y="1331"/>
                  </a:lnTo>
                  <a:lnTo>
                    <a:pt x="2282" y="1317"/>
                  </a:lnTo>
                  <a:lnTo>
                    <a:pt x="2290" y="1301"/>
                  </a:lnTo>
                  <a:lnTo>
                    <a:pt x="2294" y="1281"/>
                  </a:lnTo>
                  <a:lnTo>
                    <a:pt x="2290" y="1262"/>
                  </a:lnTo>
                  <a:lnTo>
                    <a:pt x="2282" y="1245"/>
                  </a:lnTo>
                  <a:lnTo>
                    <a:pt x="2268" y="1231"/>
                  </a:lnTo>
                  <a:lnTo>
                    <a:pt x="2252" y="1222"/>
                  </a:lnTo>
                  <a:lnTo>
                    <a:pt x="2232" y="1219"/>
                  </a:lnTo>
                  <a:close/>
                  <a:moveTo>
                    <a:pt x="892" y="1214"/>
                  </a:moveTo>
                  <a:lnTo>
                    <a:pt x="913" y="1217"/>
                  </a:lnTo>
                  <a:lnTo>
                    <a:pt x="932" y="1225"/>
                  </a:lnTo>
                  <a:lnTo>
                    <a:pt x="948" y="1238"/>
                  </a:lnTo>
                  <a:lnTo>
                    <a:pt x="960" y="1253"/>
                  </a:lnTo>
                  <a:lnTo>
                    <a:pt x="969" y="1272"/>
                  </a:lnTo>
                  <a:lnTo>
                    <a:pt x="972" y="1294"/>
                  </a:lnTo>
                  <a:lnTo>
                    <a:pt x="969" y="1315"/>
                  </a:lnTo>
                  <a:lnTo>
                    <a:pt x="960" y="1334"/>
                  </a:lnTo>
                  <a:lnTo>
                    <a:pt x="948" y="1350"/>
                  </a:lnTo>
                  <a:lnTo>
                    <a:pt x="932" y="1362"/>
                  </a:lnTo>
                  <a:lnTo>
                    <a:pt x="913" y="1371"/>
                  </a:lnTo>
                  <a:lnTo>
                    <a:pt x="892" y="1374"/>
                  </a:lnTo>
                  <a:lnTo>
                    <a:pt x="870" y="1371"/>
                  </a:lnTo>
                  <a:lnTo>
                    <a:pt x="851" y="1362"/>
                  </a:lnTo>
                  <a:lnTo>
                    <a:pt x="836" y="1350"/>
                  </a:lnTo>
                  <a:lnTo>
                    <a:pt x="823" y="1334"/>
                  </a:lnTo>
                  <a:lnTo>
                    <a:pt x="815" y="1315"/>
                  </a:lnTo>
                  <a:lnTo>
                    <a:pt x="812" y="1294"/>
                  </a:lnTo>
                  <a:lnTo>
                    <a:pt x="815" y="1272"/>
                  </a:lnTo>
                  <a:lnTo>
                    <a:pt x="823" y="1253"/>
                  </a:lnTo>
                  <a:lnTo>
                    <a:pt x="836" y="1238"/>
                  </a:lnTo>
                  <a:lnTo>
                    <a:pt x="851" y="1225"/>
                  </a:lnTo>
                  <a:lnTo>
                    <a:pt x="870" y="1217"/>
                  </a:lnTo>
                  <a:lnTo>
                    <a:pt x="892" y="1214"/>
                  </a:lnTo>
                  <a:close/>
                  <a:moveTo>
                    <a:pt x="2232" y="1201"/>
                  </a:moveTo>
                  <a:lnTo>
                    <a:pt x="2253" y="1204"/>
                  </a:lnTo>
                  <a:lnTo>
                    <a:pt x="2273" y="1213"/>
                  </a:lnTo>
                  <a:lnTo>
                    <a:pt x="2288" y="1225"/>
                  </a:lnTo>
                  <a:lnTo>
                    <a:pt x="2301" y="1241"/>
                  </a:lnTo>
                  <a:lnTo>
                    <a:pt x="2309" y="1260"/>
                  </a:lnTo>
                  <a:lnTo>
                    <a:pt x="2311" y="1281"/>
                  </a:lnTo>
                  <a:lnTo>
                    <a:pt x="2309" y="1303"/>
                  </a:lnTo>
                  <a:lnTo>
                    <a:pt x="2301" y="1322"/>
                  </a:lnTo>
                  <a:lnTo>
                    <a:pt x="2288" y="1337"/>
                  </a:lnTo>
                  <a:lnTo>
                    <a:pt x="2273" y="1350"/>
                  </a:lnTo>
                  <a:lnTo>
                    <a:pt x="2253" y="1358"/>
                  </a:lnTo>
                  <a:lnTo>
                    <a:pt x="2232" y="1361"/>
                  </a:lnTo>
                  <a:lnTo>
                    <a:pt x="2211" y="1358"/>
                  </a:lnTo>
                  <a:lnTo>
                    <a:pt x="2192" y="1350"/>
                  </a:lnTo>
                  <a:lnTo>
                    <a:pt x="2175" y="1337"/>
                  </a:lnTo>
                  <a:lnTo>
                    <a:pt x="2163" y="1322"/>
                  </a:lnTo>
                  <a:lnTo>
                    <a:pt x="2155" y="1303"/>
                  </a:lnTo>
                  <a:lnTo>
                    <a:pt x="2152" y="1281"/>
                  </a:lnTo>
                  <a:lnTo>
                    <a:pt x="2155" y="1260"/>
                  </a:lnTo>
                  <a:lnTo>
                    <a:pt x="2163" y="1241"/>
                  </a:lnTo>
                  <a:lnTo>
                    <a:pt x="2175" y="1225"/>
                  </a:lnTo>
                  <a:lnTo>
                    <a:pt x="2192" y="1213"/>
                  </a:lnTo>
                  <a:lnTo>
                    <a:pt x="2211" y="1204"/>
                  </a:lnTo>
                  <a:lnTo>
                    <a:pt x="2232" y="1201"/>
                  </a:lnTo>
                  <a:close/>
                  <a:moveTo>
                    <a:pt x="3028" y="1083"/>
                  </a:moveTo>
                  <a:lnTo>
                    <a:pt x="3008" y="1086"/>
                  </a:lnTo>
                  <a:lnTo>
                    <a:pt x="2991" y="1094"/>
                  </a:lnTo>
                  <a:lnTo>
                    <a:pt x="2977" y="1108"/>
                  </a:lnTo>
                  <a:lnTo>
                    <a:pt x="2969" y="1125"/>
                  </a:lnTo>
                  <a:lnTo>
                    <a:pt x="2966" y="1143"/>
                  </a:lnTo>
                  <a:lnTo>
                    <a:pt x="2969" y="1163"/>
                  </a:lnTo>
                  <a:lnTo>
                    <a:pt x="2977" y="1180"/>
                  </a:lnTo>
                  <a:lnTo>
                    <a:pt x="2991" y="1194"/>
                  </a:lnTo>
                  <a:lnTo>
                    <a:pt x="3008" y="1202"/>
                  </a:lnTo>
                  <a:lnTo>
                    <a:pt x="3028" y="1205"/>
                  </a:lnTo>
                  <a:lnTo>
                    <a:pt x="3047" y="1202"/>
                  </a:lnTo>
                  <a:lnTo>
                    <a:pt x="3064" y="1194"/>
                  </a:lnTo>
                  <a:lnTo>
                    <a:pt x="3077" y="1180"/>
                  </a:lnTo>
                  <a:lnTo>
                    <a:pt x="3086" y="1163"/>
                  </a:lnTo>
                  <a:lnTo>
                    <a:pt x="3089" y="1143"/>
                  </a:lnTo>
                  <a:lnTo>
                    <a:pt x="3086" y="1125"/>
                  </a:lnTo>
                  <a:lnTo>
                    <a:pt x="3077" y="1108"/>
                  </a:lnTo>
                  <a:lnTo>
                    <a:pt x="3064" y="1094"/>
                  </a:lnTo>
                  <a:lnTo>
                    <a:pt x="3047" y="1086"/>
                  </a:lnTo>
                  <a:lnTo>
                    <a:pt x="3028" y="1083"/>
                  </a:lnTo>
                  <a:close/>
                  <a:moveTo>
                    <a:pt x="3028" y="1064"/>
                  </a:moveTo>
                  <a:lnTo>
                    <a:pt x="3049" y="1067"/>
                  </a:lnTo>
                  <a:lnTo>
                    <a:pt x="3067" y="1075"/>
                  </a:lnTo>
                  <a:lnTo>
                    <a:pt x="3084" y="1088"/>
                  </a:lnTo>
                  <a:lnTo>
                    <a:pt x="3097" y="1104"/>
                  </a:lnTo>
                  <a:lnTo>
                    <a:pt x="3104" y="1123"/>
                  </a:lnTo>
                  <a:lnTo>
                    <a:pt x="3107" y="1143"/>
                  </a:lnTo>
                  <a:lnTo>
                    <a:pt x="3104" y="1165"/>
                  </a:lnTo>
                  <a:lnTo>
                    <a:pt x="3097" y="1184"/>
                  </a:lnTo>
                  <a:lnTo>
                    <a:pt x="3084" y="1200"/>
                  </a:lnTo>
                  <a:lnTo>
                    <a:pt x="3067" y="1213"/>
                  </a:lnTo>
                  <a:lnTo>
                    <a:pt x="3049" y="1221"/>
                  </a:lnTo>
                  <a:lnTo>
                    <a:pt x="3028" y="1224"/>
                  </a:lnTo>
                  <a:lnTo>
                    <a:pt x="3007" y="1221"/>
                  </a:lnTo>
                  <a:lnTo>
                    <a:pt x="2987" y="1213"/>
                  </a:lnTo>
                  <a:lnTo>
                    <a:pt x="2971" y="1200"/>
                  </a:lnTo>
                  <a:lnTo>
                    <a:pt x="2959" y="1184"/>
                  </a:lnTo>
                  <a:lnTo>
                    <a:pt x="2950" y="1165"/>
                  </a:lnTo>
                  <a:lnTo>
                    <a:pt x="2948" y="1143"/>
                  </a:lnTo>
                  <a:lnTo>
                    <a:pt x="2950" y="1123"/>
                  </a:lnTo>
                  <a:lnTo>
                    <a:pt x="2959" y="1104"/>
                  </a:lnTo>
                  <a:lnTo>
                    <a:pt x="2971" y="1088"/>
                  </a:lnTo>
                  <a:lnTo>
                    <a:pt x="2987" y="1075"/>
                  </a:lnTo>
                  <a:lnTo>
                    <a:pt x="3007" y="1067"/>
                  </a:lnTo>
                  <a:lnTo>
                    <a:pt x="3028" y="1064"/>
                  </a:lnTo>
                  <a:close/>
                  <a:moveTo>
                    <a:pt x="1662" y="963"/>
                  </a:moveTo>
                  <a:lnTo>
                    <a:pt x="1642" y="966"/>
                  </a:lnTo>
                  <a:lnTo>
                    <a:pt x="1625" y="976"/>
                  </a:lnTo>
                  <a:lnTo>
                    <a:pt x="1612" y="988"/>
                  </a:lnTo>
                  <a:lnTo>
                    <a:pt x="1603" y="1006"/>
                  </a:lnTo>
                  <a:lnTo>
                    <a:pt x="1600" y="1025"/>
                  </a:lnTo>
                  <a:lnTo>
                    <a:pt x="1603" y="1045"/>
                  </a:lnTo>
                  <a:lnTo>
                    <a:pt x="1612" y="1062"/>
                  </a:lnTo>
                  <a:lnTo>
                    <a:pt x="1625" y="1075"/>
                  </a:lnTo>
                  <a:lnTo>
                    <a:pt x="1642" y="1084"/>
                  </a:lnTo>
                  <a:lnTo>
                    <a:pt x="1662" y="1087"/>
                  </a:lnTo>
                  <a:lnTo>
                    <a:pt x="1681" y="1084"/>
                  </a:lnTo>
                  <a:lnTo>
                    <a:pt x="1698" y="1075"/>
                  </a:lnTo>
                  <a:lnTo>
                    <a:pt x="1711" y="1062"/>
                  </a:lnTo>
                  <a:lnTo>
                    <a:pt x="1721" y="1045"/>
                  </a:lnTo>
                  <a:lnTo>
                    <a:pt x="1724" y="1025"/>
                  </a:lnTo>
                  <a:lnTo>
                    <a:pt x="1721" y="1006"/>
                  </a:lnTo>
                  <a:lnTo>
                    <a:pt x="1711" y="988"/>
                  </a:lnTo>
                  <a:lnTo>
                    <a:pt x="1698" y="976"/>
                  </a:lnTo>
                  <a:lnTo>
                    <a:pt x="1681" y="966"/>
                  </a:lnTo>
                  <a:lnTo>
                    <a:pt x="1662" y="963"/>
                  </a:lnTo>
                  <a:close/>
                  <a:moveTo>
                    <a:pt x="1662" y="945"/>
                  </a:moveTo>
                  <a:lnTo>
                    <a:pt x="1683" y="949"/>
                  </a:lnTo>
                  <a:lnTo>
                    <a:pt x="1702" y="956"/>
                  </a:lnTo>
                  <a:lnTo>
                    <a:pt x="1719" y="969"/>
                  </a:lnTo>
                  <a:lnTo>
                    <a:pt x="1731" y="985"/>
                  </a:lnTo>
                  <a:lnTo>
                    <a:pt x="1738" y="1004"/>
                  </a:lnTo>
                  <a:lnTo>
                    <a:pt x="1742" y="1025"/>
                  </a:lnTo>
                  <a:lnTo>
                    <a:pt x="1738" y="1046"/>
                  </a:lnTo>
                  <a:lnTo>
                    <a:pt x="1731" y="1066"/>
                  </a:lnTo>
                  <a:lnTo>
                    <a:pt x="1719" y="1082"/>
                  </a:lnTo>
                  <a:lnTo>
                    <a:pt x="1702" y="1094"/>
                  </a:lnTo>
                  <a:lnTo>
                    <a:pt x="1683" y="1103"/>
                  </a:lnTo>
                  <a:lnTo>
                    <a:pt x="1662" y="1105"/>
                  </a:lnTo>
                  <a:lnTo>
                    <a:pt x="1640" y="1103"/>
                  </a:lnTo>
                  <a:lnTo>
                    <a:pt x="1621" y="1094"/>
                  </a:lnTo>
                  <a:lnTo>
                    <a:pt x="1605" y="1082"/>
                  </a:lnTo>
                  <a:lnTo>
                    <a:pt x="1593" y="1066"/>
                  </a:lnTo>
                  <a:lnTo>
                    <a:pt x="1585" y="1046"/>
                  </a:lnTo>
                  <a:lnTo>
                    <a:pt x="1581" y="1025"/>
                  </a:lnTo>
                  <a:lnTo>
                    <a:pt x="1585" y="1004"/>
                  </a:lnTo>
                  <a:lnTo>
                    <a:pt x="1593" y="985"/>
                  </a:lnTo>
                  <a:lnTo>
                    <a:pt x="1605" y="969"/>
                  </a:lnTo>
                  <a:lnTo>
                    <a:pt x="1621" y="956"/>
                  </a:lnTo>
                  <a:lnTo>
                    <a:pt x="1640" y="949"/>
                  </a:lnTo>
                  <a:lnTo>
                    <a:pt x="1662" y="945"/>
                  </a:lnTo>
                  <a:close/>
                  <a:moveTo>
                    <a:pt x="1126" y="874"/>
                  </a:moveTo>
                  <a:lnTo>
                    <a:pt x="1107" y="877"/>
                  </a:lnTo>
                  <a:lnTo>
                    <a:pt x="1089" y="887"/>
                  </a:lnTo>
                  <a:lnTo>
                    <a:pt x="1077" y="900"/>
                  </a:lnTo>
                  <a:lnTo>
                    <a:pt x="1067" y="917"/>
                  </a:lnTo>
                  <a:lnTo>
                    <a:pt x="1064" y="936"/>
                  </a:lnTo>
                  <a:lnTo>
                    <a:pt x="1067" y="956"/>
                  </a:lnTo>
                  <a:lnTo>
                    <a:pt x="1077" y="973"/>
                  </a:lnTo>
                  <a:lnTo>
                    <a:pt x="1089" y="986"/>
                  </a:lnTo>
                  <a:lnTo>
                    <a:pt x="1107" y="995"/>
                  </a:lnTo>
                  <a:lnTo>
                    <a:pt x="1126" y="998"/>
                  </a:lnTo>
                  <a:lnTo>
                    <a:pt x="1146" y="995"/>
                  </a:lnTo>
                  <a:lnTo>
                    <a:pt x="1162" y="986"/>
                  </a:lnTo>
                  <a:lnTo>
                    <a:pt x="1176" y="973"/>
                  </a:lnTo>
                  <a:lnTo>
                    <a:pt x="1184" y="956"/>
                  </a:lnTo>
                  <a:lnTo>
                    <a:pt x="1188" y="936"/>
                  </a:lnTo>
                  <a:lnTo>
                    <a:pt x="1184" y="917"/>
                  </a:lnTo>
                  <a:lnTo>
                    <a:pt x="1176" y="900"/>
                  </a:lnTo>
                  <a:lnTo>
                    <a:pt x="1162" y="887"/>
                  </a:lnTo>
                  <a:lnTo>
                    <a:pt x="1146" y="877"/>
                  </a:lnTo>
                  <a:lnTo>
                    <a:pt x="1126" y="874"/>
                  </a:lnTo>
                  <a:close/>
                  <a:moveTo>
                    <a:pt x="1126" y="856"/>
                  </a:moveTo>
                  <a:lnTo>
                    <a:pt x="1147" y="860"/>
                  </a:lnTo>
                  <a:lnTo>
                    <a:pt x="1167" y="868"/>
                  </a:lnTo>
                  <a:lnTo>
                    <a:pt x="1182" y="880"/>
                  </a:lnTo>
                  <a:lnTo>
                    <a:pt x="1195" y="896"/>
                  </a:lnTo>
                  <a:lnTo>
                    <a:pt x="1203" y="915"/>
                  </a:lnTo>
                  <a:lnTo>
                    <a:pt x="1205" y="936"/>
                  </a:lnTo>
                  <a:lnTo>
                    <a:pt x="1203" y="958"/>
                  </a:lnTo>
                  <a:lnTo>
                    <a:pt x="1195" y="977"/>
                  </a:lnTo>
                  <a:lnTo>
                    <a:pt x="1182" y="993"/>
                  </a:lnTo>
                  <a:lnTo>
                    <a:pt x="1167" y="1005"/>
                  </a:lnTo>
                  <a:lnTo>
                    <a:pt x="1147" y="1014"/>
                  </a:lnTo>
                  <a:lnTo>
                    <a:pt x="1126" y="1017"/>
                  </a:lnTo>
                  <a:lnTo>
                    <a:pt x="1105" y="1014"/>
                  </a:lnTo>
                  <a:lnTo>
                    <a:pt x="1086" y="1005"/>
                  </a:lnTo>
                  <a:lnTo>
                    <a:pt x="1069" y="993"/>
                  </a:lnTo>
                  <a:lnTo>
                    <a:pt x="1057" y="977"/>
                  </a:lnTo>
                  <a:lnTo>
                    <a:pt x="1049" y="958"/>
                  </a:lnTo>
                  <a:lnTo>
                    <a:pt x="1046" y="936"/>
                  </a:lnTo>
                  <a:lnTo>
                    <a:pt x="1049" y="915"/>
                  </a:lnTo>
                  <a:lnTo>
                    <a:pt x="1057" y="896"/>
                  </a:lnTo>
                  <a:lnTo>
                    <a:pt x="1069" y="880"/>
                  </a:lnTo>
                  <a:lnTo>
                    <a:pt x="1086" y="868"/>
                  </a:lnTo>
                  <a:lnTo>
                    <a:pt x="1105" y="860"/>
                  </a:lnTo>
                  <a:lnTo>
                    <a:pt x="1126" y="856"/>
                  </a:lnTo>
                  <a:close/>
                  <a:moveTo>
                    <a:pt x="2114" y="792"/>
                  </a:moveTo>
                  <a:lnTo>
                    <a:pt x="2095" y="795"/>
                  </a:lnTo>
                  <a:lnTo>
                    <a:pt x="2078" y="804"/>
                  </a:lnTo>
                  <a:lnTo>
                    <a:pt x="2064" y="817"/>
                  </a:lnTo>
                  <a:lnTo>
                    <a:pt x="2056" y="833"/>
                  </a:lnTo>
                  <a:lnTo>
                    <a:pt x="2053" y="853"/>
                  </a:lnTo>
                  <a:lnTo>
                    <a:pt x="2056" y="873"/>
                  </a:lnTo>
                  <a:lnTo>
                    <a:pt x="2064" y="890"/>
                  </a:lnTo>
                  <a:lnTo>
                    <a:pt x="2078" y="904"/>
                  </a:lnTo>
                  <a:lnTo>
                    <a:pt x="2095" y="912"/>
                  </a:lnTo>
                  <a:lnTo>
                    <a:pt x="2114" y="915"/>
                  </a:lnTo>
                  <a:lnTo>
                    <a:pt x="2134" y="912"/>
                  </a:lnTo>
                  <a:lnTo>
                    <a:pt x="2151" y="904"/>
                  </a:lnTo>
                  <a:lnTo>
                    <a:pt x="2164" y="890"/>
                  </a:lnTo>
                  <a:lnTo>
                    <a:pt x="2173" y="873"/>
                  </a:lnTo>
                  <a:lnTo>
                    <a:pt x="2176" y="853"/>
                  </a:lnTo>
                  <a:lnTo>
                    <a:pt x="2173" y="833"/>
                  </a:lnTo>
                  <a:lnTo>
                    <a:pt x="2164" y="817"/>
                  </a:lnTo>
                  <a:lnTo>
                    <a:pt x="2151" y="804"/>
                  </a:lnTo>
                  <a:lnTo>
                    <a:pt x="2134" y="795"/>
                  </a:lnTo>
                  <a:lnTo>
                    <a:pt x="2114" y="792"/>
                  </a:lnTo>
                  <a:close/>
                  <a:moveTo>
                    <a:pt x="2114" y="774"/>
                  </a:moveTo>
                  <a:lnTo>
                    <a:pt x="2135" y="777"/>
                  </a:lnTo>
                  <a:lnTo>
                    <a:pt x="2154" y="784"/>
                  </a:lnTo>
                  <a:lnTo>
                    <a:pt x="2171" y="797"/>
                  </a:lnTo>
                  <a:lnTo>
                    <a:pt x="2184" y="814"/>
                  </a:lnTo>
                  <a:lnTo>
                    <a:pt x="2191" y="832"/>
                  </a:lnTo>
                  <a:lnTo>
                    <a:pt x="2194" y="853"/>
                  </a:lnTo>
                  <a:lnTo>
                    <a:pt x="2191" y="874"/>
                  </a:lnTo>
                  <a:lnTo>
                    <a:pt x="2184" y="893"/>
                  </a:lnTo>
                  <a:lnTo>
                    <a:pt x="2171" y="910"/>
                  </a:lnTo>
                  <a:lnTo>
                    <a:pt x="2154" y="922"/>
                  </a:lnTo>
                  <a:lnTo>
                    <a:pt x="2135" y="931"/>
                  </a:lnTo>
                  <a:lnTo>
                    <a:pt x="2114" y="933"/>
                  </a:lnTo>
                  <a:lnTo>
                    <a:pt x="2093" y="931"/>
                  </a:lnTo>
                  <a:lnTo>
                    <a:pt x="2074" y="922"/>
                  </a:lnTo>
                  <a:lnTo>
                    <a:pt x="2058" y="910"/>
                  </a:lnTo>
                  <a:lnTo>
                    <a:pt x="2045" y="893"/>
                  </a:lnTo>
                  <a:lnTo>
                    <a:pt x="2037" y="874"/>
                  </a:lnTo>
                  <a:lnTo>
                    <a:pt x="2035" y="853"/>
                  </a:lnTo>
                  <a:lnTo>
                    <a:pt x="2037" y="832"/>
                  </a:lnTo>
                  <a:lnTo>
                    <a:pt x="2045" y="814"/>
                  </a:lnTo>
                  <a:lnTo>
                    <a:pt x="2058" y="797"/>
                  </a:lnTo>
                  <a:lnTo>
                    <a:pt x="2074" y="784"/>
                  </a:lnTo>
                  <a:lnTo>
                    <a:pt x="2093" y="777"/>
                  </a:lnTo>
                  <a:lnTo>
                    <a:pt x="2114" y="774"/>
                  </a:lnTo>
                  <a:close/>
                  <a:moveTo>
                    <a:pt x="1104" y="545"/>
                  </a:moveTo>
                  <a:lnTo>
                    <a:pt x="1084" y="549"/>
                  </a:lnTo>
                  <a:lnTo>
                    <a:pt x="1067" y="557"/>
                  </a:lnTo>
                  <a:lnTo>
                    <a:pt x="1054" y="571"/>
                  </a:lnTo>
                  <a:lnTo>
                    <a:pt x="1045" y="587"/>
                  </a:lnTo>
                  <a:lnTo>
                    <a:pt x="1042" y="607"/>
                  </a:lnTo>
                  <a:lnTo>
                    <a:pt x="1045" y="626"/>
                  </a:lnTo>
                  <a:lnTo>
                    <a:pt x="1054" y="643"/>
                  </a:lnTo>
                  <a:lnTo>
                    <a:pt x="1067" y="656"/>
                  </a:lnTo>
                  <a:lnTo>
                    <a:pt x="1084" y="666"/>
                  </a:lnTo>
                  <a:lnTo>
                    <a:pt x="1104" y="669"/>
                  </a:lnTo>
                  <a:lnTo>
                    <a:pt x="1123" y="666"/>
                  </a:lnTo>
                  <a:lnTo>
                    <a:pt x="1140" y="656"/>
                  </a:lnTo>
                  <a:lnTo>
                    <a:pt x="1153" y="643"/>
                  </a:lnTo>
                  <a:lnTo>
                    <a:pt x="1162" y="626"/>
                  </a:lnTo>
                  <a:lnTo>
                    <a:pt x="1166" y="607"/>
                  </a:lnTo>
                  <a:lnTo>
                    <a:pt x="1162" y="587"/>
                  </a:lnTo>
                  <a:lnTo>
                    <a:pt x="1153" y="571"/>
                  </a:lnTo>
                  <a:lnTo>
                    <a:pt x="1140" y="557"/>
                  </a:lnTo>
                  <a:lnTo>
                    <a:pt x="1123" y="549"/>
                  </a:lnTo>
                  <a:lnTo>
                    <a:pt x="1104" y="545"/>
                  </a:lnTo>
                  <a:close/>
                  <a:moveTo>
                    <a:pt x="1104" y="527"/>
                  </a:moveTo>
                  <a:lnTo>
                    <a:pt x="1125" y="530"/>
                  </a:lnTo>
                  <a:lnTo>
                    <a:pt x="1144" y="538"/>
                  </a:lnTo>
                  <a:lnTo>
                    <a:pt x="1160" y="551"/>
                  </a:lnTo>
                  <a:lnTo>
                    <a:pt x="1173" y="566"/>
                  </a:lnTo>
                  <a:lnTo>
                    <a:pt x="1180" y="585"/>
                  </a:lnTo>
                  <a:lnTo>
                    <a:pt x="1183" y="607"/>
                  </a:lnTo>
                  <a:lnTo>
                    <a:pt x="1180" y="628"/>
                  </a:lnTo>
                  <a:lnTo>
                    <a:pt x="1173" y="647"/>
                  </a:lnTo>
                  <a:lnTo>
                    <a:pt x="1160" y="664"/>
                  </a:lnTo>
                  <a:lnTo>
                    <a:pt x="1144" y="675"/>
                  </a:lnTo>
                  <a:lnTo>
                    <a:pt x="1125" y="684"/>
                  </a:lnTo>
                  <a:lnTo>
                    <a:pt x="1104" y="687"/>
                  </a:lnTo>
                  <a:lnTo>
                    <a:pt x="1083" y="684"/>
                  </a:lnTo>
                  <a:lnTo>
                    <a:pt x="1063" y="675"/>
                  </a:lnTo>
                  <a:lnTo>
                    <a:pt x="1047" y="664"/>
                  </a:lnTo>
                  <a:lnTo>
                    <a:pt x="1035" y="647"/>
                  </a:lnTo>
                  <a:lnTo>
                    <a:pt x="1026" y="628"/>
                  </a:lnTo>
                  <a:lnTo>
                    <a:pt x="1024" y="607"/>
                  </a:lnTo>
                  <a:lnTo>
                    <a:pt x="1026" y="585"/>
                  </a:lnTo>
                  <a:lnTo>
                    <a:pt x="1035" y="566"/>
                  </a:lnTo>
                  <a:lnTo>
                    <a:pt x="1047" y="551"/>
                  </a:lnTo>
                  <a:lnTo>
                    <a:pt x="1063" y="538"/>
                  </a:lnTo>
                  <a:lnTo>
                    <a:pt x="1083" y="530"/>
                  </a:lnTo>
                  <a:lnTo>
                    <a:pt x="1104" y="527"/>
                  </a:lnTo>
                  <a:close/>
                  <a:moveTo>
                    <a:pt x="1934" y="417"/>
                  </a:moveTo>
                  <a:lnTo>
                    <a:pt x="1915" y="420"/>
                  </a:lnTo>
                  <a:lnTo>
                    <a:pt x="1899" y="429"/>
                  </a:lnTo>
                  <a:lnTo>
                    <a:pt x="1885" y="442"/>
                  </a:lnTo>
                  <a:lnTo>
                    <a:pt x="1877" y="459"/>
                  </a:lnTo>
                  <a:lnTo>
                    <a:pt x="1874" y="478"/>
                  </a:lnTo>
                  <a:lnTo>
                    <a:pt x="1877" y="498"/>
                  </a:lnTo>
                  <a:lnTo>
                    <a:pt x="1885" y="515"/>
                  </a:lnTo>
                  <a:lnTo>
                    <a:pt x="1899" y="529"/>
                  </a:lnTo>
                  <a:lnTo>
                    <a:pt x="1915" y="537"/>
                  </a:lnTo>
                  <a:lnTo>
                    <a:pt x="1934" y="540"/>
                  </a:lnTo>
                  <a:lnTo>
                    <a:pt x="1954" y="537"/>
                  </a:lnTo>
                  <a:lnTo>
                    <a:pt x="1971" y="529"/>
                  </a:lnTo>
                  <a:lnTo>
                    <a:pt x="1985" y="515"/>
                  </a:lnTo>
                  <a:lnTo>
                    <a:pt x="1993" y="498"/>
                  </a:lnTo>
                  <a:lnTo>
                    <a:pt x="1996" y="478"/>
                  </a:lnTo>
                  <a:lnTo>
                    <a:pt x="1993" y="459"/>
                  </a:lnTo>
                  <a:lnTo>
                    <a:pt x="1985" y="442"/>
                  </a:lnTo>
                  <a:lnTo>
                    <a:pt x="1971" y="429"/>
                  </a:lnTo>
                  <a:lnTo>
                    <a:pt x="1954" y="420"/>
                  </a:lnTo>
                  <a:lnTo>
                    <a:pt x="1934" y="417"/>
                  </a:lnTo>
                  <a:close/>
                  <a:moveTo>
                    <a:pt x="1934" y="399"/>
                  </a:moveTo>
                  <a:lnTo>
                    <a:pt x="1956" y="402"/>
                  </a:lnTo>
                  <a:lnTo>
                    <a:pt x="1975" y="409"/>
                  </a:lnTo>
                  <a:lnTo>
                    <a:pt x="1991" y="422"/>
                  </a:lnTo>
                  <a:lnTo>
                    <a:pt x="2003" y="439"/>
                  </a:lnTo>
                  <a:lnTo>
                    <a:pt x="2012" y="457"/>
                  </a:lnTo>
                  <a:lnTo>
                    <a:pt x="2015" y="478"/>
                  </a:lnTo>
                  <a:lnTo>
                    <a:pt x="2012" y="499"/>
                  </a:lnTo>
                  <a:lnTo>
                    <a:pt x="2003" y="519"/>
                  </a:lnTo>
                  <a:lnTo>
                    <a:pt x="1991" y="535"/>
                  </a:lnTo>
                  <a:lnTo>
                    <a:pt x="1975" y="547"/>
                  </a:lnTo>
                  <a:lnTo>
                    <a:pt x="1956" y="556"/>
                  </a:lnTo>
                  <a:lnTo>
                    <a:pt x="1934" y="558"/>
                  </a:lnTo>
                  <a:lnTo>
                    <a:pt x="1913" y="556"/>
                  </a:lnTo>
                  <a:lnTo>
                    <a:pt x="1895" y="547"/>
                  </a:lnTo>
                  <a:lnTo>
                    <a:pt x="1879" y="535"/>
                  </a:lnTo>
                  <a:lnTo>
                    <a:pt x="1866" y="519"/>
                  </a:lnTo>
                  <a:lnTo>
                    <a:pt x="1858" y="499"/>
                  </a:lnTo>
                  <a:lnTo>
                    <a:pt x="1855" y="478"/>
                  </a:lnTo>
                  <a:lnTo>
                    <a:pt x="1858" y="457"/>
                  </a:lnTo>
                  <a:lnTo>
                    <a:pt x="1866" y="439"/>
                  </a:lnTo>
                  <a:lnTo>
                    <a:pt x="1879" y="422"/>
                  </a:lnTo>
                  <a:lnTo>
                    <a:pt x="1895" y="409"/>
                  </a:lnTo>
                  <a:lnTo>
                    <a:pt x="1913" y="402"/>
                  </a:lnTo>
                  <a:lnTo>
                    <a:pt x="1934" y="399"/>
                  </a:lnTo>
                  <a:close/>
                  <a:moveTo>
                    <a:pt x="1762" y="17"/>
                  </a:moveTo>
                  <a:lnTo>
                    <a:pt x="1712" y="20"/>
                  </a:lnTo>
                  <a:lnTo>
                    <a:pt x="1665" y="26"/>
                  </a:lnTo>
                  <a:lnTo>
                    <a:pt x="1619" y="36"/>
                  </a:lnTo>
                  <a:lnTo>
                    <a:pt x="1575" y="50"/>
                  </a:lnTo>
                  <a:lnTo>
                    <a:pt x="1534" y="67"/>
                  </a:lnTo>
                  <a:lnTo>
                    <a:pt x="1497" y="88"/>
                  </a:lnTo>
                  <a:lnTo>
                    <a:pt x="1461" y="112"/>
                  </a:lnTo>
                  <a:lnTo>
                    <a:pt x="1431" y="140"/>
                  </a:lnTo>
                  <a:lnTo>
                    <a:pt x="1403" y="170"/>
                  </a:lnTo>
                  <a:lnTo>
                    <a:pt x="1396" y="179"/>
                  </a:lnTo>
                  <a:lnTo>
                    <a:pt x="1389" y="170"/>
                  </a:lnTo>
                  <a:lnTo>
                    <a:pt x="1367" y="145"/>
                  </a:lnTo>
                  <a:lnTo>
                    <a:pt x="1341" y="124"/>
                  </a:lnTo>
                  <a:lnTo>
                    <a:pt x="1312" y="110"/>
                  </a:lnTo>
                  <a:lnTo>
                    <a:pt x="1281" y="99"/>
                  </a:lnTo>
                  <a:lnTo>
                    <a:pt x="1247" y="94"/>
                  </a:lnTo>
                  <a:lnTo>
                    <a:pt x="1210" y="95"/>
                  </a:lnTo>
                  <a:lnTo>
                    <a:pt x="1170" y="101"/>
                  </a:lnTo>
                  <a:lnTo>
                    <a:pt x="1130" y="113"/>
                  </a:lnTo>
                  <a:lnTo>
                    <a:pt x="1088" y="131"/>
                  </a:lnTo>
                  <a:lnTo>
                    <a:pt x="1046" y="153"/>
                  </a:lnTo>
                  <a:lnTo>
                    <a:pt x="689" y="366"/>
                  </a:lnTo>
                  <a:lnTo>
                    <a:pt x="658" y="387"/>
                  </a:lnTo>
                  <a:lnTo>
                    <a:pt x="628" y="411"/>
                  </a:lnTo>
                  <a:lnTo>
                    <a:pt x="604" y="439"/>
                  </a:lnTo>
                  <a:lnTo>
                    <a:pt x="582" y="469"/>
                  </a:lnTo>
                  <a:lnTo>
                    <a:pt x="564" y="501"/>
                  </a:lnTo>
                  <a:lnTo>
                    <a:pt x="562" y="506"/>
                  </a:lnTo>
                  <a:lnTo>
                    <a:pt x="558" y="507"/>
                  </a:lnTo>
                  <a:lnTo>
                    <a:pt x="522" y="517"/>
                  </a:lnTo>
                  <a:lnTo>
                    <a:pt x="488" y="534"/>
                  </a:lnTo>
                  <a:lnTo>
                    <a:pt x="457" y="555"/>
                  </a:lnTo>
                  <a:lnTo>
                    <a:pt x="429" y="579"/>
                  </a:lnTo>
                  <a:lnTo>
                    <a:pt x="406" y="607"/>
                  </a:lnTo>
                  <a:lnTo>
                    <a:pt x="386" y="639"/>
                  </a:lnTo>
                  <a:lnTo>
                    <a:pt x="372" y="673"/>
                  </a:lnTo>
                  <a:lnTo>
                    <a:pt x="361" y="709"/>
                  </a:lnTo>
                  <a:lnTo>
                    <a:pt x="357" y="746"/>
                  </a:lnTo>
                  <a:lnTo>
                    <a:pt x="357" y="958"/>
                  </a:lnTo>
                  <a:lnTo>
                    <a:pt x="282" y="958"/>
                  </a:lnTo>
                  <a:lnTo>
                    <a:pt x="247" y="961"/>
                  </a:lnTo>
                  <a:lnTo>
                    <a:pt x="215" y="967"/>
                  </a:lnTo>
                  <a:lnTo>
                    <a:pt x="182" y="978"/>
                  </a:lnTo>
                  <a:lnTo>
                    <a:pt x="152" y="993"/>
                  </a:lnTo>
                  <a:lnTo>
                    <a:pt x="124" y="1011"/>
                  </a:lnTo>
                  <a:lnTo>
                    <a:pt x="98" y="1033"/>
                  </a:lnTo>
                  <a:lnTo>
                    <a:pt x="75" y="1060"/>
                  </a:lnTo>
                  <a:lnTo>
                    <a:pt x="56" y="1088"/>
                  </a:lnTo>
                  <a:lnTo>
                    <a:pt x="41" y="1117"/>
                  </a:lnTo>
                  <a:lnTo>
                    <a:pt x="29" y="1150"/>
                  </a:lnTo>
                  <a:lnTo>
                    <a:pt x="23" y="1183"/>
                  </a:lnTo>
                  <a:lnTo>
                    <a:pt x="21" y="1218"/>
                  </a:lnTo>
                  <a:lnTo>
                    <a:pt x="18" y="1588"/>
                  </a:lnTo>
                  <a:lnTo>
                    <a:pt x="21" y="1626"/>
                  </a:lnTo>
                  <a:lnTo>
                    <a:pt x="28" y="1663"/>
                  </a:lnTo>
                  <a:lnTo>
                    <a:pt x="42" y="1698"/>
                  </a:lnTo>
                  <a:lnTo>
                    <a:pt x="60" y="1729"/>
                  </a:lnTo>
                  <a:lnTo>
                    <a:pt x="81" y="1758"/>
                  </a:lnTo>
                  <a:lnTo>
                    <a:pt x="107" y="1784"/>
                  </a:lnTo>
                  <a:lnTo>
                    <a:pt x="135" y="1806"/>
                  </a:lnTo>
                  <a:lnTo>
                    <a:pt x="168" y="1824"/>
                  </a:lnTo>
                  <a:lnTo>
                    <a:pt x="202" y="1838"/>
                  </a:lnTo>
                  <a:lnTo>
                    <a:pt x="239" y="1846"/>
                  </a:lnTo>
                  <a:lnTo>
                    <a:pt x="276" y="1849"/>
                  </a:lnTo>
                  <a:lnTo>
                    <a:pt x="336" y="1849"/>
                  </a:lnTo>
                  <a:lnTo>
                    <a:pt x="355" y="1849"/>
                  </a:lnTo>
                  <a:lnTo>
                    <a:pt x="368" y="1848"/>
                  </a:lnTo>
                  <a:lnTo>
                    <a:pt x="364" y="1860"/>
                  </a:lnTo>
                  <a:lnTo>
                    <a:pt x="360" y="1886"/>
                  </a:lnTo>
                  <a:lnTo>
                    <a:pt x="358" y="1912"/>
                  </a:lnTo>
                  <a:lnTo>
                    <a:pt x="357" y="1970"/>
                  </a:lnTo>
                  <a:lnTo>
                    <a:pt x="359" y="2003"/>
                  </a:lnTo>
                  <a:lnTo>
                    <a:pt x="364" y="2037"/>
                  </a:lnTo>
                  <a:lnTo>
                    <a:pt x="375" y="2069"/>
                  </a:lnTo>
                  <a:lnTo>
                    <a:pt x="390" y="2100"/>
                  </a:lnTo>
                  <a:lnTo>
                    <a:pt x="407" y="2129"/>
                  </a:lnTo>
                  <a:lnTo>
                    <a:pt x="429" y="2155"/>
                  </a:lnTo>
                  <a:lnTo>
                    <a:pt x="456" y="2178"/>
                  </a:lnTo>
                  <a:lnTo>
                    <a:pt x="483" y="2198"/>
                  </a:lnTo>
                  <a:lnTo>
                    <a:pt x="513" y="2213"/>
                  </a:lnTo>
                  <a:lnTo>
                    <a:pt x="545" y="2224"/>
                  </a:lnTo>
                  <a:lnTo>
                    <a:pt x="578" y="2232"/>
                  </a:lnTo>
                  <a:lnTo>
                    <a:pt x="613" y="2235"/>
                  </a:lnTo>
                  <a:lnTo>
                    <a:pt x="868" y="2242"/>
                  </a:lnTo>
                  <a:lnTo>
                    <a:pt x="873" y="2242"/>
                  </a:lnTo>
                  <a:lnTo>
                    <a:pt x="911" y="2239"/>
                  </a:lnTo>
                  <a:lnTo>
                    <a:pt x="947" y="2232"/>
                  </a:lnTo>
                  <a:lnTo>
                    <a:pt x="981" y="2218"/>
                  </a:lnTo>
                  <a:lnTo>
                    <a:pt x="1013" y="2201"/>
                  </a:lnTo>
                  <a:lnTo>
                    <a:pt x="1042" y="2179"/>
                  </a:lnTo>
                  <a:lnTo>
                    <a:pt x="1068" y="2154"/>
                  </a:lnTo>
                  <a:lnTo>
                    <a:pt x="1090" y="2126"/>
                  </a:lnTo>
                  <a:lnTo>
                    <a:pt x="1108" y="2095"/>
                  </a:lnTo>
                  <a:lnTo>
                    <a:pt x="1122" y="2060"/>
                  </a:lnTo>
                  <a:lnTo>
                    <a:pt x="1130" y="2024"/>
                  </a:lnTo>
                  <a:lnTo>
                    <a:pt x="1134" y="1987"/>
                  </a:lnTo>
                  <a:lnTo>
                    <a:pt x="1135" y="1929"/>
                  </a:lnTo>
                  <a:lnTo>
                    <a:pt x="1135" y="1033"/>
                  </a:lnTo>
                  <a:lnTo>
                    <a:pt x="1143" y="1032"/>
                  </a:lnTo>
                  <a:lnTo>
                    <a:pt x="1165" y="1026"/>
                  </a:lnTo>
                  <a:lnTo>
                    <a:pt x="1184" y="1015"/>
                  </a:lnTo>
                  <a:lnTo>
                    <a:pt x="1201" y="999"/>
                  </a:lnTo>
                  <a:lnTo>
                    <a:pt x="1213" y="981"/>
                  </a:lnTo>
                  <a:lnTo>
                    <a:pt x="1221" y="959"/>
                  </a:lnTo>
                  <a:lnTo>
                    <a:pt x="1223" y="936"/>
                  </a:lnTo>
                  <a:lnTo>
                    <a:pt x="1221" y="914"/>
                  </a:lnTo>
                  <a:lnTo>
                    <a:pt x="1214" y="893"/>
                  </a:lnTo>
                  <a:lnTo>
                    <a:pt x="1202" y="875"/>
                  </a:lnTo>
                  <a:lnTo>
                    <a:pt x="1187" y="861"/>
                  </a:lnTo>
                  <a:lnTo>
                    <a:pt x="1169" y="849"/>
                  </a:lnTo>
                  <a:lnTo>
                    <a:pt x="1149" y="842"/>
                  </a:lnTo>
                  <a:lnTo>
                    <a:pt x="1126" y="839"/>
                  </a:lnTo>
                  <a:lnTo>
                    <a:pt x="1104" y="842"/>
                  </a:lnTo>
                  <a:lnTo>
                    <a:pt x="1083" y="849"/>
                  </a:lnTo>
                  <a:lnTo>
                    <a:pt x="1065" y="861"/>
                  </a:lnTo>
                  <a:lnTo>
                    <a:pt x="1049" y="875"/>
                  </a:lnTo>
                  <a:lnTo>
                    <a:pt x="1038" y="893"/>
                  </a:lnTo>
                  <a:lnTo>
                    <a:pt x="1031" y="914"/>
                  </a:lnTo>
                  <a:lnTo>
                    <a:pt x="1028" y="936"/>
                  </a:lnTo>
                  <a:lnTo>
                    <a:pt x="1032" y="959"/>
                  </a:lnTo>
                  <a:lnTo>
                    <a:pt x="1039" y="981"/>
                  </a:lnTo>
                  <a:lnTo>
                    <a:pt x="1051" y="999"/>
                  </a:lnTo>
                  <a:lnTo>
                    <a:pt x="1067" y="1015"/>
                  </a:lnTo>
                  <a:lnTo>
                    <a:pt x="1087" y="1026"/>
                  </a:lnTo>
                  <a:lnTo>
                    <a:pt x="1109" y="1032"/>
                  </a:lnTo>
                  <a:lnTo>
                    <a:pt x="1117" y="1033"/>
                  </a:lnTo>
                  <a:lnTo>
                    <a:pt x="1117" y="1929"/>
                  </a:lnTo>
                  <a:lnTo>
                    <a:pt x="1116" y="1987"/>
                  </a:lnTo>
                  <a:lnTo>
                    <a:pt x="1112" y="2025"/>
                  </a:lnTo>
                  <a:lnTo>
                    <a:pt x="1103" y="2061"/>
                  </a:lnTo>
                  <a:lnTo>
                    <a:pt x="1087" y="2096"/>
                  </a:lnTo>
                  <a:lnTo>
                    <a:pt x="1067" y="2127"/>
                  </a:lnTo>
                  <a:lnTo>
                    <a:pt x="1043" y="2154"/>
                  </a:lnTo>
                  <a:lnTo>
                    <a:pt x="1015" y="2178"/>
                  </a:lnTo>
                  <a:lnTo>
                    <a:pt x="983" y="2198"/>
                  </a:lnTo>
                  <a:lnTo>
                    <a:pt x="949" y="2212"/>
                  </a:lnTo>
                  <a:lnTo>
                    <a:pt x="912" y="2221"/>
                  </a:lnTo>
                  <a:lnTo>
                    <a:pt x="873" y="2224"/>
                  </a:lnTo>
                  <a:lnTo>
                    <a:pt x="613" y="2217"/>
                  </a:lnTo>
                  <a:lnTo>
                    <a:pt x="581" y="2214"/>
                  </a:lnTo>
                  <a:lnTo>
                    <a:pt x="550" y="2208"/>
                  </a:lnTo>
                  <a:lnTo>
                    <a:pt x="520" y="2197"/>
                  </a:lnTo>
                  <a:lnTo>
                    <a:pt x="492" y="2183"/>
                  </a:lnTo>
                  <a:lnTo>
                    <a:pt x="466" y="2165"/>
                  </a:lnTo>
                  <a:lnTo>
                    <a:pt x="443" y="2143"/>
                  </a:lnTo>
                  <a:lnTo>
                    <a:pt x="422" y="2119"/>
                  </a:lnTo>
                  <a:lnTo>
                    <a:pt x="405" y="2091"/>
                  </a:lnTo>
                  <a:lnTo>
                    <a:pt x="392" y="2063"/>
                  </a:lnTo>
                  <a:lnTo>
                    <a:pt x="382" y="2033"/>
                  </a:lnTo>
                  <a:lnTo>
                    <a:pt x="376" y="2002"/>
                  </a:lnTo>
                  <a:lnTo>
                    <a:pt x="375" y="1970"/>
                  </a:lnTo>
                  <a:lnTo>
                    <a:pt x="376" y="1912"/>
                  </a:lnTo>
                  <a:lnTo>
                    <a:pt x="379" y="1881"/>
                  </a:lnTo>
                  <a:lnTo>
                    <a:pt x="385" y="1850"/>
                  </a:lnTo>
                  <a:lnTo>
                    <a:pt x="387" y="1845"/>
                  </a:lnTo>
                  <a:lnTo>
                    <a:pt x="393" y="1844"/>
                  </a:lnTo>
                  <a:lnTo>
                    <a:pt x="429" y="1833"/>
                  </a:lnTo>
                  <a:lnTo>
                    <a:pt x="464" y="1816"/>
                  </a:lnTo>
                  <a:lnTo>
                    <a:pt x="495" y="1795"/>
                  </a:lnTo>
                  <a:lnTo>
                    <a:pt x="524" y="1770"/>
                  </a:lnTo>
                  <a:lnTo>
                    <a:pt x="549" y="1741"/>
                  </a:lnTo>
                  <a:lnTo>
                    <a:pt x="569" y="1708"/>
                  </a:lnTo>
                  <a:lnTo>
                    <a:pt x="583" y="1672"/>
                  </a:lnTo>
                  <a:lnTo>
                    <a:pt x="583" y="1663"/>
                  </a:lnTo>
                  <a:lnTo>
                    <a:pt x="452" y="1448"/>
                  </a:lnTo>
                  <a:lnTo>
                    <a:pt x="457" y="1444"/>
                  </a:lnTo>
                  <a:lnTo>
                    <a:pt x="468" y="1425"/>
                  </a:lnTo>
                  <a:lnTo>
                    <a:pt x="475" y="1404"/>
                  </a:lnTo>
                  <a:lnTo>
                    <a:pt x="478" y="1382"/>
                  </a:lnTo>
                  <a:lnTo>
                    <a:pt x="475" y="1360"/>
                  </a:lnTo>
                  <a:lnTo>
                    <a:pt x="468" y="1339"/>
                  </a:lnTo>
                  <a:lnTo>
                    <a:pt x="457" y="1322"/>
                  </a:lnTo>
                  <a:lnTo>
                    <a:pt x="441" y="1307"/>
                  </a:lnTo>
                  <a:lnTo>
                    <a:pt x="423" y="1295"/>
                  </a:lnTo>
                  <a:lnTo>
                    <a:pt x="402" y="1288"/>
                  </a:lnTo>
                  <a:lnTo>
                    <a:pt x="380" y="1285"/>
                  </a:lnTo>
                  <a:lnTo>
                    <a:pt x="357" y="1288"/>
                  </a:lnTo>
                  <a:lnTo>
                    <a:pt x="337" y="1295"/>
                  </a:lnTo>
                  <a:lnTo>
                    <a:pt x="319" y="1307"/>
                  </a:lnTo>
                  <a:lnTo>
                    <a:pt x="304" y="1322"/>
                  </a:lnTo>
                  <a:lnTo>
                    <a:pt x="292" y="1339"/>
                  </a:lnTo>
                  <a:lnTo>
                    <a:pt x="285" y="1360"/>
                  </a:lnTo>
                  <a:lnTo>
                    <a:pt x="283" y="1382"/>
                  </a:lnTo>
                  <a:lnTo>
                    <a:pt x="285" y="1405"/>
                  </a:lnTo>
                  <a:lnTo>
                    <a:pt x="292" y="1425"/>
                  </a:lnTo>
                  <a:lnTo>
                    <a:pt x="304" y="1444"/>
                  </a:lnTo>
                  <a:lnTo>
                    <a:pt x="319" y="1459"/>
                  </a:lnTo>
                  <a:lnTo>
                    <a:pt x="337" y="1470"/>
                  </a:lnTo>
                  <a:lnTo>
                    <a:pt x="357" y="1478"/>
                  </a:lnTo>
                  <a:lnTo>
                    <a:pt x="380" y="1481"/>
                  </a:lnTo>
                  <a:lnTo>
                    <a:pt x="398" y="1479"/>
                  </a:lnTo>
                  <a:lnTo>
                    <a:pt x="415" y="1473"/>
                  </a:lnTo>
                  <a:lnTo>
                    <a:pt x="431" y="1466"/>
                  </a:lnTo>
                  <a:lnTo>
                    <a:pt x="439" y="1461"/>
                  </a:lnTo>
                  <a:lnTo>
                    <a:pt x="566" y="1668"/>
                  </a:lnTo>
                  <a:lnTo>
                    <a:pt x="564" y="1672"/>
                  </a:lnTo>
                  <a:lnTo>
                    <a:pt x="550" y="1705"/>
                  </a:lnTo>
                  <a:lnTo>
                    <a:pt x="531" y="1734"/>
                  </a:lnTo>
                  <a:lnTo>
                    <a:pt x="508" y="1760"/>
                  </a:lnTo>
                  <a:lnTo>
                    <a:pt x="482" y="1783"/>
                  </a:lnTo>
                  <a:lnTo>
                    <a:pt x="453" y="1802"/>
                  </a:lnTo>
                  <a:lnTo>
                    <a:pt x="421" y="1817"/>
                  </a:lnTo>
                  <a:lnTo>
                    <a:pt x="387" y="1826"/>
                  </a:lnTo>
                  <a:lnTo>
                    <a:pt x="389" y="1836"/>
                  </a:lnTo>
                  <a:lnTo>
                    <a:pt x="371" y="1839"/>
                  </a:lnTo>
                  <a:lnTo>
                    <a:pt x="370" y="1830"/>
                  </a:lnTo>
                  <a:lnTo>
                    <a:pt x="337" y="1832"/>
                  </a:lnTo>
                  <a:lnTo>
                    <a:pt x="278" y="1832"/>
                  </a:lnTo>
                  <a:lnTo>
                    <a:pt x="245" y="1830"/>
                  </a:lnTo>
                  <a:lnTo>
                    <a:pt x="214" y="1823"/>
                  </a:lnTo>
                  <a:lnTo>
                    <a:pt x="184" y="1813"/>
                  </a:lnTo>
                  <a:lnTo>
                    <a:pt x="156" y="1799"/>
                  </a:lnTo>
                  <a:lnTo>
                    <a:pt x="130" y="1781"/>
                  </a:lnTo>
                  <a:lnTo>
                    <a:pt x="106" y="1759"/>
                  </a:lnTo>
                  <a:lnTo>
                    <a:pt x="85" y="1735"/>
                  </a:lnTo>
                  <a:lnTo>
                    <a:pt x="67" y="1709"/>
                  </a:lnTo>
                  <a:lnTo>
                    <a:pt x="53" y="1681"/>
                  </a:lnTo>
                  <a:lnTo>
                    <a:pt x="44" y="1650"/>
                  </a:lnTo>
                  <a:lnTo>
                    <a:pt x="38" y="1620"/>
                  </a:lnTo>
                  <a:lnTo>
                    <a:pt x="36" y="1588"/>
                  </a:lnTo>
                  <a:lnTo>
                    <a:pt x="39" y="1218"/>
                  </a:lnTo>
                  <a:lnTo>
                    <a:pt x="41" y="1185"/>
                  </a:lnTo>
                  <a:lnTo>
                    <a:pt x="47" y="1154"/>
                  </a:lnTo>
                  <a:lnTo>
                    <a:pt x="58" y="1125"/>
                  </a:lnTo>
                  <a:lnTo>
                    <a:pt x="71" y="1096"/>
                  </a:lnTo>
                  <a:lnTo>
                    <a:pt x="89" y="1070"/>
                  </a:lnTo>
                  <a:lnTo>
                    <a:pt x="111" y="1046"/>
                  </a:lnTo>
                  <a:lnTo>
                    <a:pt x="134" y="1025"/>
                  </a:lnTo>
                  <a:lnTo>
                    <a:pt x="160" y="1008"/>
                  </a:lnTo>
                  <a:lnTo>
                    <a:pt x="189" y="995"/>
                  </a:lnTo>
                  <a:lnTo>
                    <a:pt x="218" y="984"/>
                  </a:lnTo>
                  <a:lnTo>
                    <a:pt x="248" y="978"/>
                  </a:lnTo>
                  <a:lnTo>
                    <a:pt x="281" y="976"/>
                  </a:lnTo>
                  <a:lnTo>
                    <a:pt x="361" y="976"/>
                  </a:lnTo>
                  <a:lnTo>
                    <a:pt x="769" y="1633"/>
                  </a:lnTo>
                  <a:lnTo>
                    <a:pt x="773" y="1639"/>
                  </a:lnTo>
                  <a:lnTo>
                    <a:pt x="768" y="1644"/>
                  </a:lnTo>
                  <a:lnTo>
                    <a:pt x="755" y="1660"/>
                  </a:lnTo>
                  <a:lnTo>
                    <a:pt x="745" y="1677"/>
                  </a:lnTo>
                  <a:lnTo>
                    <a:pt x="739" y="1695"/>
                  </a:lnTo>
                  <a:lnTo>
                    <a:pt x="737" y="1715"/>
                  </a:lnTo>
                  <a:lnTo>
                    <a:pt x="739" y="1737"/>
                  </a:lnTo>
                  <a:lnTo>
                    <a:pt x="747" y="1758"/>
                  </a:lnTo>
                  <a:lnTo>
                    <a:pt x="758" y="1776"/>
                  </a:lnTo>
                  <a:lnTo>
                    <a:pt x="774" y="1791"/>
                  </a:lnTo>
                  <a:lnTo>
                    <a:pt x="792" y="1802"/>
                  </a:lnTo>
                  <a:lnTo>
                    <a:pt x="813" y="1811"/>
                  </a:lnTo>
                  <a:lnTo>
                    <a:pt x="835" y="1813"/>
                  </a:lnTo>
                  <a:lnTo>
                    <a:pt x="857" y="1811"/>
                  </a:lnTo>
                  <a:lnTo>
                    <a:pt x="878" y="1802"/>
                  </a:lnTo>
                  <a:lnTo>
                    <a:pt x="895" y="1791"/>
                  </a:lnTo>
                  <a:lnTo>
                    <a:pt x="911" y="1776"/>
                  </a:lnTo>
                  <a:lnTo>
                    <a:pt x="923" y="1758"/>
                  </a:lnTo>
                  <a:lnTo>
                    <a:pt x="930" y="1737"/>
                  </a:lnTo>
                  <a:lnTo>
                    <a:pt x="932" y="1715"/>
                  </a:lnTo>
                  <a:lnTo>
                    <a:pt x="930" y="1692"/>
                  </a:lnTo>
                  <a:lnTo>
                    <a:pt x="923" y="1672"/>
                  </a:lnTo>
                  <a:lnTo>
                    <a:pt x="911" y="1654"/>
                  </a:lnTo>
                  <a:lnTo>
                    <a:pt x="895" y="1639"/>
                  </a:lnTo>
                  <a:lnTo>
                    <a:pt x="878" y="1627"/>
                  </a:lnTo>
                  <a:lnTo>
                    <a:pt x="857" y="1620"/>
                  </a:lnTo>
                  <a:lnTo>
                    <a:pt x="835" y="1617"/>
                  </a:lnTo>
                  <a:lnTo>
                    <a:pt x="815" y="1620"/>
                  </a:lnTo>
                  <a:lnTo>
                    <a:pt x="795" y="1626"/>
                  </a:lnTo>
                  <a:lnTo>
                    <a:pt x="788" y="1629"/>
                  </a:lnTo>
                  <a:lnTo>
                    <a:pt x="375" y="965"/>
                  </a:lnTo>
                  <a:lnTo>
                    <a:pt x="375" y="748"/>
                  </a:lnTo>
                  <a:lnTo>
                    <a:pt x="379" y="711"/>
                  </a:lnTo>
                  <a:lnTo>
                    <a:pt x="389" y="676"/>
                  </a:lnTo>
                  <a:lnTo>
                    <a:pt x="404" y="644"/>
                  </a:lnTo>
                  <a:lnTo>
                    <a:pt x="423" y="615"/>
                  </a:lnTo>
                  <a:lnTo>
                    <a:pt x="446" y="587"/>
                  </a:lnTo>
                  <a:lnTo>
                    <a:pt x="473" y="564"/>
                  </a:lnTo>
                  <a:lnTo>
                    <a:pt x="504" y="545"/>
                  </a:lnTo>
                  <a:lnTo>
                    <a:pt x="537" y="531"/>
                  </a:lnTo>
                  <a:lnTo>
                    <a:pt x="554" y="524"/>
                  </a:lnTo>
                  <a:lnTo>
                    <a:pt x="550" y="542"/>
                  </a:lnTo>
                  <a:lnTo>
                    <a:pt x="541" y="577"/>
                  </a:lnTo>
                  <a:lnTo>
                    <a:pt x="538" y="611"/>
                  </a:lnTo>
                  <a:lnTo>
                    <a:pt x="540" y="646"/>
                  </a:lnTo>
                  <a:lnTo>
                    <a:pt x="547" y="679"/>
                  </a:lnTo>
                  <a:lnTo>
                    <a:pt x="557" y="712"/>
                  </a:lnTo>
                  <a:lnTo>
                    <a:pt x="841" y="1210"/>
                  </a:lnTo>
                  <a:lnTo>
                    <a:pt x="835" y="1215"/>
                  </a:lnTo>
                  <a:lnTo>
                    <a:pt x="818" y="1230"/>
                  </a:lnTo>
                  <a:lnTo>
                    <a:pt x="805" y="1249"/>
                  </a:lnTo>
                  <a:lnTo>
                    <a:pt x="797" y="1271"/>
                  </a:lnTo>
                  <a:lnTo>
                    <a:pt x="794" y="1294"/>
                  </a:lnTo>
                  <a:lnTo>
                    <a:pt x="797" y="1316"/>
                  </a:lnTo>
                  <a:lnTo>
                    <a:pt x="804" y="1337"/>
                  </a:lnTo>
                  <a:lnTo>
                    <a:pt x="816" y="1355"/>
                  </a:lnTo>
                  <a:lnTo>
                    <a:pt x="830" y="1370"/>
                  </a:lnTo>
                  <a:lnTo>
                    <a:pt x="849" y="1381"/>
                  </a:lnTo>
                  <a:lnTo>
                    <a:pt x="869" y="1389"/>
                  </a:lnTo>
                  <a:lnTo>
                    <a:pt x="892" y="1392"/>
                  </a:lnTo>
                  <a:lnTo>
                    <a:pt x="914" y="1389"/>
                  </a:lnTo>
                  <a:lnTo>
                    <a:pt x="935" y="1381"/>
                  </a:lnTo>
                  <a:lnTo>
                    <a:pt x="953" y="1370"/>
                  </a:lnTo>
                  <a:lnTo>
                    <a:pt x="968" y="1355"/>
                  </a:lnTo>
                  <a:lnTo>
                    <a:pt x="979" y="1337"/>
                  </a:lnTo>
                  <a:lnTo>
                    <a:pt x="987" y="1316"/>
                  </a:lnTo>
                  <a:lnTo>
                    <a:pt x="990" y="1294"/>
                  </a:lnTo>
                  <a:lnTo>
                    <a:pt x="987" y="1271"/>
                  </a:lnTo>
                  <a:lnTo>
                    <a:pt x="979" y="1251"/>
                  </a:lnTo>
                  <a:lnTo>
                    <a:pt x="968" y="1232"/>
                  </a:lnTo>
                  <a:lnTo>
                    <a:pt x="953" y="1218"/>
                  </a:lnTo>
                  <a:lnTo>
                    <a:pt x="935" y="1206"/>
                  </a:lnTo>
                  <a:lnTo>
                    <a:pt x="914" y="1199"/>
                  </a:lnTo>
                  <a:lnTo>
                    <a:pt x="892" y="1196"/>
                  </a:lnTo>
                  <a:lnTo>
                    <a:pt x="878" y="1197"/>
                  </a:lnTo>
                  <a:lnTo>
                    <a:pt x="864" y="1200"/>
                  </a:lnTo>
                  <a:lnTo>
                    <a:pt x="857" y="1202"/>
                  </a:lnTo>
                  <a:lnTo>
                    <a:pt x="574" y="704"/>
                  </a:lnTo>
                  <a:lnTo>
                    <a:pt x="562" y="669"/>
                  </a:lnTo>
                  <a:lnTo>
                    <a:pt x="557" y="633"/>
                  </a:lnTo>
                  <a:lnTo>
                    <a:pt x="557" y="598"/>
                  </a:lnTo>
                  <a:lnTo>
                    <a:pt x="562" y="562"/>
                  </a:lnTo>
                  <a:lnTo>
                    <a:pt x="573" y="527"/>
                  </a:lnTo>
                  <a:lnTo>
                    <a:pt x="589" y="493"/>
                  </a:lnTo>
                  <a:lnTo>
                    <a:pt x="610" y="461"/>
                  </a:lnTo>
                  <a:lnTo>
                    <a:pt x="635" y="431"/>
                  </a:lnTo>
                  <a:lnTo>
                    <a:pt x="664" y="404"/>
                  </a:lnTo>
                  <a:lnTo>
                    <a:pt x="697" y="381"/>
                  </a:lnTo>
                  <a:lnTo>
                    <a:pt x="890" y="266"/>
                  </a:lnTo>
                  <a:lnTo>
                    <a:pt x="1043" y="531"/>
                  </a:lnTo>
                  <a:lnTo>
                    <a:pt x="1038" y="535"/>
                  </a:lnTo>
                  <a:lnTo>
                    <a:pt x="1024" y="551"/>
                  </a:lnTo>
                  <a:lnTo>
                    <a:pt x="1014" y="567"/>
                  </a:lnTo>
                  <a:lnTo>
                    <a:pt x="1009" y="586"/>
                  </a:lnTo>
                  <a:lnTo>
                    <a:pt x="1006" y="607"/>
                  </a:lnTo>
                  <a:lnTo>
                    <a:pt x="1009" y="629"/>
                  </a:lnTo>
                  <a:lnTo>
                    <a:pt x="1016" y="650"/>
                  </a:lnTo>
                  <a:lnTo>
                    <a:pt x="1027" y="668"/>
                  </a:lnTo>
                  <a:lnTo>
                    <a:pt x="1043" y="683"/>
                  </a:lnTo>
                  <a:lnTo>
                    <a:pt x="1061" y="694"/>
                  </a:lnTo>
                  <a:lnTo>
                    <a:pt x="1082" y="701"/>
                  </a:lnTo>
                  <a:lnTo>
                    <a:pt x="1104" y="705"/>
                  </a:lnTo>
                  <a:lnTo>
                    <a:pt x="1126" y="701"/>
                  </a:lnTo>
                  <a:lnTo>
                    <a:pt x="1147" y="694"/>
                  </a:lnTo>
                  <a:lnTo>
                    <a:pt x="1165" y="683"/>
                  </a:lnTo>
                  <a:lnTo>
                    <a:pt x="1180" y="668"/>
                  </a:lnTo>
                  <a:lnTo>
                    <a:pt x="1192" y="650"/>
                  </a:lnTo>
                  <a:lnTo>
                    <a:pt x="1199" y="629"/>
                  </a:lnTo>
                  <a:lnTo>
                    <a:pt x="1201" y="607"/>
                  </a:lnTo>
                  <a:lnTo>
                    <a:pt x="1199" y="584"/>
                  </a:lnTo>
                  <a:lnTo>
                    <a:pt x="1192" y="564"/>
                  </a:lnTo>
                  <a:lnTo>
                    <a:pt x="1180" y="545"/>
                  </a:lnTo>
                  <a:lnTo>
                    <a:pt x="1165" y="531"/>
                  </a:lnTo>
                  <a:lnTo>
                    <a:pt x="1147" y="519"/>
                  </a:lnTo>
                  <a:lnTo>
                    <a:pt x="1126" y="512"/>
                  </a:lnTo>
                  <a:lnTo>
                    <a:pt x="1104" y="509"/>
                  </a:lnTo>
                  <a:lnTo>
                    <a:pt x="1084" y="511"/>
                  </a:lnTo>
                  <a:lnTo>
                    <a:pt x="1065" y="517"/>
                  </a:lnTo>
                  <a:lnTo>
                    <a:pt x="1058" y="520"/>
                  </a:lnTo>
                  <a:lnTo>
                    <a:pt x="906" y="257"/>
                  </a:lnTo>
                  <a:lnTo>
                    <a:pt x="1055" y="168"/>
                  </a:lnTo>
                  <a:lnTo>
                    <a:pt x="1095" y="146"/>
                  </a:lnTo>
                  <a:lnTo>
                    <a:pt x="1135" y="130"/>
                  </a:lnTo>
                  <a:lnTo>
                    <a:pt x="1174" y="119"/>
                  </a:lnTo>
                  <a:lnTo>
                    <a:pt x="1211" y="113"/>
                  </a:lnTo>
                  <a:lnTo>
                    <a:pt x="1246" y="112"/>
                  </a:lnTo>
                  <a:lnTo>
                    <a:pt x="1273" y="116"/>
                  </a:lnTo>
                  <a:lnTo>
                    <a:pt x="1300" y="123"/>
                  </a:lnTo>
                  <a:lnTo>
                    <a:pt x="1323" y="135"/>
                  </a:lnTo>
                  <a:lnTo>
                    <a:pt x="1345" y="149"/>
                  </a:lnTo>
                  <a:lnTo>
                    <a:pt x="1365" y="168"/>
                  </a:lnTo>
                  <a:lnTo>
                    <a:pt x="1381" y="191"/>
                  </a:lnTo>
                  <a:lnTo>
                    <a:pt x="1384" y="196"/>
                  </a:lnTo>
                  <a:lnTo>
                    <a:pt x="1381" y="201"/>
                  </a:lnTo>
                  <a:lnTo>
                    <a:pt x="1365" y="233"/>
                  </a:lnTo>
                  <a:lnTo>
                    <a:pt x="1352" y="267"/>
                  </a:lnTo>
                  <a:lnTo>
                    <a:pt x="1351" y="2059"/>
                  </a:lnTo>
                  <a:lnTo>
                    <a:pt x="1344" y="2061"/>
                  </a:lnTo>
                  <a:lnTo>
                    <a:pt x="1322" y="2067"/>
                  </a:lnTo>
                  <a:lnTo>
                    <a:pt x="1302" y="2079"/>
                  </a:lnTo>
                  <a:lnTo>
                    <a:pt x="1285" y="2093"/>
                  </a:lnTo>
                  <a:lnTo>
                    <a:pt x="1273" y="2112"/>
                  </a:lnTo>
                  <a:lnTo>
                    <a:pt x="1265" y="2133"/>
                  </a:lnTo>
                  <a:lnTo>
                    <a:pt x="1263" y="2156"/>
                  </a:lnTo>
                  <a:lnTo>
                    <a:pt x="1265" y="2179"/>
                  </a:lnTo>
                  <a:lnTo>
                    <a:pt x="1272" y="2199"/>
                  </a:lnTo>
                  <a:lnTo>
                    <a:pt x="1284" y="2218"/>
                  </a:lnTo>
                  <a:lnTo>
                    <a:pt x="1299" y="2233"/>
                  </a:lnTo>
                  <a:lnTo>
                    <a:pt x="1317" y="2244"/>
                  </a:lnTo>
                  <a:lnTo>
                    <a:pt x="1337" y="2252"/>
                  </a:lnTo>
                  <a:lnTo>
                    <a:pt x="1360" y="2255"/>
                  </a:lnTo>
                  <a:lnTo>
                    <a:pt x="1382" y="2252"/>
                  </a:lnTo>
                  <a:lnTo>
                    <a:pt x="1403" y="2244"/>
                  </a:lnTo>
                  <a:lnTo>
                    <a:pt x="1421" y="2233"/>
                  </a:lnTo>
                  <a:lnTo>
                    <a:pt x="1436" y="2218"/>
                  </a:lnTo>
                  <a:lnTo>
                    <a:pt x="1448" y="2199"/>
                  </a:lnTo>
                  <a:lnTo>
                    <a:pt x="1456" y="2179"/>
                  </a:lnTo>
                  <a:lnTo>
                    <a:pt x="1458" y="2156"/>
                  </a:lnTo>
                  <a:lnTo>
                    <a:pt x="1455" y="2133"/>
                  </a:lnTo>
                  <a:lnTo>
                    <a:pt x="1447" y="2112"/>
                  </a:lnTo>
                  <a:lnTo>
                    <a:pt x="1435" y="2093"/>
                  </a:lnTo>
                  <a:lnTo>
                    <a:pt x="1419" y="2079"/>
                  </a:lnTo>
                  <a:lnTo>
                    <a:pt x="1399" y="2067"/>
                  </a:lnTo>
                  <a:lnTo>
                    <a:pt x="1376" y="2061"/>
                  </a:lnTo>
                  <a:lnTo>
                    <a:pt x="1369" y="2059"/>
                  </a:lnTo>
                  <a:lnTo>
                    <a:pt x="1369" y="273"/>
                  </a:lnTo>
                  <a:lnTo>
                    <a:pt x="1370" y="270"/>
                  </a:lnTo>
                  <a:lnTo>
                    <a:pt x="1384" y="232"/>
                  </a:lnTo>
                  <a:lnTo>
                    <a:pt x="1405" y="198"/>
                  </a:lnTo>
                  <a:lnTo>
                    <a:pt x="1430" y="165"/>
                  </a:lnTo>
                  <a:lnTo>
                    <a:pt x="1459" y="137"/>
                  </a:lnTo>
                  <a:lnTo>
                    <a:pt x="1492" y="111"/>
                  </a:lnTo>
                  <a:lnTo>
                    <a:pt x="1530" y="89"/>
                  </a:lnTo>
                  <a:lnTo>
                    <a:pt x="1571" y="70"/>
                  </a:lnTo>
                  <a:lnTo>
                    <a:pt x="1614" y="55"/>
                  </a:lnTo>
                  <a:lnTo>
                    <a:pt x="1661" y="44"/>
                  </a:lnTo>
                  <a:lnTo>
                    <a:pt x="1710" y="37"/>
                  </a:lnTo>
                  <a:lnTo>
                    <a:pt x="1762" y="35"/>
                  </a:lnTo>
                  <a:lnTo>
                    <a:pt x="1775" y="35"/>
                  </a:lnTo>
                  <a:lnTo>
                    <a:pt x="1794" y="36"/>
                  </a:lnTo>
                  <a:lnTo>
                    <a:pt x="1656" y="205"/>
                  </a:lnTo>
                  <a:lnTo>
                    <a:pt x="1656" y="928"/>
                  </a:lnTo>
                  <a:lnTo>
                    <a:pt x="1648" y="929"/>
                  </a:lnTo>
                  <a:lnTo>
                    <a:pt x="1625" y="935"/>
                  </a:lnTo>
                  <a:lnTo>
                    <a:pt x="1605" y="945"/>
                  </a:lnTo>
                  <a:lnTo>
                    <a:pt x="1589" y="961"/>
                  </a:lnTo>
                  <a:lnTo>
                    <a:pt x="1575" y="980"/>
                  </a:lnTo>
                  <a:lnTo>
                    <a:pt x="1567" y="1002"/>
                  </a:lnTo>
                  <a:lnTo>
                    <a:pt x="1564" y="1025"/>
                  </a:lnTo>
                  <a:lnTo>
                    <a:pt x="1567" y="1047"/>
                  </a:lnTo>
                  <a:lnTo>
                    <a:pt x="1574" y="1068"/>
                  </a:lnTo>
                  <a:lnTo>
                    <a:pt x="1586" y="1086"/>
                  </a:lnTo>
                  <a:lnTo>
                    <a:pt x="1600" y="1102"/>
                  </a:lnTo>
                  <a:lnTo>
                    <a:pt x="1619" y="1113"/>
                  </a:lnTo>
                  <a:lnTo>
                    <a:pt x="1639" y="1120"/>
                  </a:lnTo>
                  <a:lnTo>
                    <a:pt x="1662" y="1123"/>
                  </a:lnTo>
                  <a:lnTo>
                    <a:pt x="1684" y="1120"/>
                  </a:lnTo>
                  <a:lnTo>
                    <a:pt x="1705" y="1113"/>
                  </a:lnTo>
                  <a:lnTo>
                    <a:pt x="1723" y="1102"/>
                  </a:lnTo>
                  <a:lnTo>
                    <a:pt x="1737" y="1086"/>
                  </a:lnTo>
                  <a:lnTo>
                    <a:pt x="1749" y="1068"/>
                  </a:lnTo>
                  <a:lnTo>
                    <a:pt x="1757" y="1047"/>
                  </a:lnTo>
                  <a:lnTo>
                    <a:pt x="1759" y="1025"/>
                  </a:lnTo>
                  <a:lnTo>
                    <a:pt x="1756" y="1003"/>
                  </a:lnTo>
                  <a:lnTo>
                    <a:pt x="1749" y="982"/>
                  </a:lnTo>
                  <a:lnTo>
                    <a:pt x="1737" y="963"/>
                  </a:lnTo>
                  <a:lnTo>
                    <a:pt x="1722" y="949"/>
                  </a:lnTo>
                  <a:lnTo>
                    <a:pt x="1703" y="937"/>
                  </a:lnTo>
                  <a:lnTo>
                    <a:pt x="1681" y="930"/>
                  </a:lnTo>
                  <a:lnTo>
                    <a:pt x="1674" y="928"/>
                  </a:lnTo>
                  <a:lnTo>
                    <a:pt x="1674" y="211"/>
                  </a:lnTo>
                  <a:lnTo>
                    <a:pt x="1815" y="37"/>
                  </a:lnTo>
                  <a:lnTo>
                    <a:pt x="1820" y="38"/>
                  </a:lnTo>
                  <a:lnTo>
                    <a:pt x="1863" y="44"/>
                  </a:lnTo>
                  <a:lnTo>
                    <a:pt x="1906" y="53"/>
                  </a:lnTo>
                  <a:lnTo>
                    <a:pt x="1949" y="65"/>
                  </a:lnTo>
                  <a:lnTo>
                    <a:pt x="2240" y="156"/>
                  </a:lnTo>
                  <a:lnTo>
                    <a:pt x="1999" y="405"/>
                  </a:lnTo>
                  <a:lnTo>
                    <a:pt x="1993" y="401"/>
                  </a:lnTo>
                  <a:lnTo>
                    <a:pt x="1975" y="389"/>
                  </a:lnTo>
                  <a:lnTo>
                    <a:pt x="1955" y="383"/>
                  </a:lnTo>
                  <a:lnTo>
                    <a:pt x="1934" y="381"/>
                  </a:lnTo>
                  <a:lnTo>
                    <a:pt x="1912" y="383"/>
                  </a:lnTo>
                  <a:lnTo>
                    <a:pt x="1892" y="390"/>
                  </a:lnTo>
                  <a:lnTo>
                    <a:pt x="1874" y="402"/>
                  </a:lnTo>
                  <a:lnTo>
                    <a:pt x="1859" y="418"/>
                  </a:lnTo>
                  <a:lnTo>
                    <a:pt x="1847" y="435"/>
                  </a:lnTo>
                  <a:lnTo>
                    <a:pt x="1840" y="456"/>
                  </a:lnTo>
                  <a:lnTo>
                    <a:pt x="1837" y="478"/>
                  </a:lnTo>
                  <a:lnTo>
                    <a:pt x="1840" y="501"/>
                  </a:lnTo>
                  <a:lnTo>
                    <a:pt x="1847" y="521"/>
                  </a:lnTo>
                  <a:lnTo>
                    <a:pt x="1859" y="540"/>
                  </a:lnTo>
                  <a:lnTo>
                    <a:pt x="1874" y="555"/>
                  </a:lnTo>
                  <a:lnTo>
                    <a:pt x="1892" y="566"/>
                  </a:lnTo>
                  <a:lnTo>
                    <a:pt x="1912" y="574"/>
                  </a:lnTo>
                  <a:lnTo>
                    <a:pt x="1934" y="576"/>
                  </a:lnTo>
                  <a:lnTo>
                    <a:pt x="1957" y="574"/>
                  </a:lnTo>
                  <a:lnTo>
                    <a:pt x="1977" y="566"/>
                  </a:lnTo>
                  <a:lnTo>
                    <a:pt x="1996" y="555"/>
                  </a:lnTo>
                  <a:lnTo>
                    <a:pt x="2011" y="540"/>
                  </a:lnTo>
                  <a:lnTo>
                    <a:pt x="2022" y="521"/>
                  </a:lnTo>
                  <a:lnTo>
                    <a:pt x="2030" y="501"/>
                  </a:lnTo>
                  <a:lnTo>
                    <a:pt x="2033" y="478"/>
                  </a:lnTo>
                  <a:lnTo>
                    <a:pt x="2031" y="459"/>
                  </a:lnTo>
                  <a:lnTo>
                    <a:pt x="2025" y="441"/>
                  </a:lnTo>
                  <a:lnTo>
                    <a:pt x="2016" y="424"/>
                  </a:lnTo>
                  <a:lnTo>
                    <a:pt x="2012" y="418"/>
                  </a:lnTo>
                  <a:lnTo>
                    <a:pt x="2260" y="162"/>
                  </a:lnTo>
                  <a:lnTo>
                    <a:pt x="2651" y="285"/>
                  </a:lnTo>
                  <a:lnTo>
                    <a:pt x="2654" y="286"/>
                  </a:lnTo>
                  <a:lnTo>
                    <a:pt x="2659" y="288"/>
                  </a:lnTo>
                  <a:lnTo>
                    <a:pt x="2663" y="289"/>
                  </a:lnTo>
                  <a:lnTo>
                    <a:pt x="2677" y="294"/>
                  </a:lnTo>
                  <a:lnTo>
                    <a:pt x="2184" y="784"/>
                  </a:lnTo>
                  <a:lnTo>
                    <a:pt x="2177" y="779"/>
                  </a:lnTo>
                  <a:lnTo>
                    <a:pt x="2158" y="766"/>
                  </a:lnTo>
                  <a:lnTo>
                    <a:pt x="2136" y="758"/>
                  </a:lnTo>
                  <a:lnTo>
                    <a:pt x="2114" y="756"/>
                  </a:lnTo>
                  <a:lnTo>
                    <a:pt x="2092" y="758"/>
                  </a:lnTo>
                  <a:lnTo>
                    <a:pt x="2072" y="765"/>
                  </a:lnTo>
                  <a:lnTo>
                    <a:pt x="2054" y="777"/>
                  </a:lnTo>
                  <a:lnTo>
                    <a:pt x="2038" y="793"/>
                  </a:lnTo>
                  <a:lnTo>
                    <a:pt x="2026" y="810"/>
                  </a:lnTo>
                  <a:lnTo>
                    <a:pt x="2019" y="831"/>
                  </a:lnTo>
                  <a:lnTo>
                    <a:pt x="2017" y="853"/>
                  </a:lnTo>
                  <a:lnTo>
                    <a:pt x="2019" y="875"/>
                  </a:lnTo>
                  <a:lnTo>
                    <a:pt x="2026" y="896"/>
                  </a:lnTo>
                  <a:lnTo>
                    <a:pt x="2038" y="914"/>
                  </a:lnTo>
                  <a:lnTo>
                    <a:pt x="2054" y="930"/>
                  </a:lnTo>
                  <a:lnTo>
                    <a:pt x="2072" y="941"/>
                  </a:lnTo>
                  <a:lnTo>
                    <a:pt x="2092" y="949"/>
                  </a:lnTo>
                  <a:lnTo>
                    <a:pt x="2114" y="951"/>
                  </a:lnTo>
                  <a:lnTo>
                    <a:pt x="2136" y="949"/>
                  </a:lnTo>
                  <a:lnTo>
                    <a:pt x="2157" y="941"/>
                  </a:lnTo>
                  <a:lnTo>
                    <a:pt x="2175" y="930"/>
                  </a:lnTo>
                  <a:lnTo>
                    <a:pt x="2191" y="914"/>
                  </a:lnTo>
                  <a:lnTo>
                    <a:pt x="2202" y="896"/>
                  </a:lnTo>
                  <a:lnTo>
                    <a:pt x="2210" y="875"/>
                  </a:lnTo>
                  <a:lnTo>
                    <a:pt x="2212" y="853"/>
                  </a:lnTo>
                  <a:lnTo>
                    <a:pt x="2211" y="837"/>
                  </a:lnTo>
                  <a:lnTo>
                    <a:pt x="2206" y="820"/>
                  </a:lnTo>
                  <a:lnTo>
                    <a:pt x="2198" y="804"/>
                  </a:lnTo>
                  <a:lnTo>
                    <a:pt x="2195" y="798"/>
                  </a:lnTo>
                  <a:lnTo>
                    <a:pt x="2696" y="300"/>
                  </a:lnTo>
                  <a:lnTo>
                    <a:pt x="2701" y="302"/>
                  </a:lnTo>
                  <a:lnTo>
                    <a:pt x="2753" y="326"/>
                  </a:lnTo>
                  <a:lnTo>
                    <a:pt x="2801" y="355"/>
                  </a:lnTo>
                  <a:lnTo>
                    <a:pt x="2846" y="386"/>
                  </a:lnTo>
                  <a:lnTo>
                    <a:pt x="2887" y="422"/>
                  </a:lnTo>
                  <a:lnTo>
                    <a:pt x="2923" y="459"/>
                  </a:lnTo>
                  <a:lnTo>
                    <a:pt x="2954" y="499"/>
                  </a:lnTo>
                  <a:lnTo>
                    <a:pt x="2979" y="542"/>
                  </a:lnTo>
                  <a:lnTo>
                    <a:pt x="2999" y="586"/>
                  </a:lnTo>
                  <a:lnTo>
                    <a:pt x="3004" y="598"/>
                  </a:lnTo>
                  <a:lnTo>
                    <a:pt x="2991" y="599"/>
                  </a:lnTo>
                  <a:lnTo>
                    <a:pt x="2954" y="603"/>
                  </a:lnTo>
                  <a:lnTo>
                    <a:pt x="2918" y="612"/>
                  </a:lnTo>
                  <a:lnTo>
                    <a:pt x="2884" y="627"/>
                  </a:lnTo>
                  <a:lnTo>
                    <a:pt x="2300" y="1210"/>
                  </a:lnTo>
                  <a:lnTo>
                    <a:pt x="2294" y="1205"/>
                  </a:lnTo>
                  <a:lnTo>
                    <a:pt x="2275" y="1194"/>
                  </a:lnTo>
                  <a:lnTo>
                    <a:pt x="2254" y="1186"/>
                  </a:lnTo>
                  <a:lnTo>
                    <a:pt x="2232" y="1183"/>
                  </a:lnTo>
                  <a:lnTo>
                    <a:pt x="2210" y="1186"/>
                  </a:lnTo>
                  <a:lnTo>
                    <a:pt x="2189" y="1194"/>
                  </a:lnTo>
                  <a:lnTo>
                    <a:pt x="2171" y="1205"/>
                  </a:lnTo>
                  <a:lnTo>
                    <a:pt x="2155" y="1220"/>
                  </a:lnTo>
                  <a:lnTo>
                    <a:pt x="2144" y="1238"/>
                  </a:lnTo>
                  <a:lnTo>
                    <a:pt x="2136" y="1259"/>
                  </a:lnTo>
                  <a:lnTo>
                    <a:pt x="2134" y="1281"/>
                  </a:lnTo>
                  <a:lnTo>
                    <a:pt x="2136" y="1304"/>
                  </a:lnTo>
                  <a:lnTo>
                    <a:pt x="2144" y="1324"/>
                  </a:lnTo>
                  <a:lnTo>
                    <a:pt x="2155" y="1342"/>
                  </a:lnTo>
                  <a:lnTo>
                    <a:pt x="2171" y="1357"/>
                  </a:lnTo>
                  <a:lnTo>
                    <a:pt x="2189" y="1369"/>
                  </a:lnTo>
                  <a:lnTo>
                    <a:pt x="2210" y="1376"/>
                  </a:lnTo>
                  <a:lnTo>
                    <a:pt x="2232" y="1379"/>
                  </a:lnTo>
                  <a:lnTo>
                    <a:pt x="2254" y="1376"/>
                  </a:lnTo>
                  <a:lnTo>
                    <a:pt x="2275" y="1369"/>
                  </a:lnTo>
                  <a:lnTo>
                    <a:pt x="2292" y="1357"/>
                  </a:lnTo>
                  <a:lnTo>
                    <a:pt x="2308" y="1342"/>
                  </a:lnTo>
                  <a:lnTo>
                    <a:pt x="2320" y="1324"/>
                  </a:lnTo>
                  <a:lnTo>
                    <a:pt x="2327" y="1304"/>
                  </a:lnTo>
                  <a:lnTo>
                    <a:pt x="2329" y="1281"/>
                  </a:lnTo>
                  <a:lnTo>
                    <a:pt x="2328" y="1263"/>
                  </a:lnTo>
                  <a:lnTo>
                    <a:pt x="2323" y="1246"/>
                  </a:lnTo>
                  <a:lnTo>
                    <a:pt x="2316" y="1230"/>
                  </a:lnTo>
                  <a:lnTo>
                    <a:pt x="2311" y="1224"/>
                  </a:lnTo>
                  <a:lnTo>
                    <a:pt x="2893" y="643"/>
                  </a:lnTo>
                  <a:lnTo>
                    <a:pt x="2895" y="642"/>
                  </a:lnTo>
                  <a:lnTo>
                    <a:pt x="2929" y="627"/>
                  </a:lnTo>
                  <a:lnTo>
                    <a:pt x="2965" y="619"/>
                  </a:lnTo>
                  <a:lnTo>
                    <a:pt x="3001" y="616"/>
                  </a:lnTo>
                  <a:lnTo>
                    <a:pt x="3009" y="616"/>
                  </a:lnTo>
                  <a:lnTo>
                    <a:pt x="3011" y="623"/>
                  </a:lnTo>
                  <a:lnTo>
                    <a:pt x="3015" y="644"/>
                  </a:lnTo>
                  <a:lnTo>
                    <a:pt x="3018" y="665"/>
                  </a:lnTo>
                  <a:lnTo>
                    <a:pt x="3018" y="1046"/>
                  </a:lnTo>
                  <a:lnTo>
                    <a:pt x="3011" y="1048"/>
                  </a:lnTo>
                  <a:lnTo>
                    <a:pt x="2989" y="1054"/>
                  </a:lnTo>
                  <a:lnTo>
                    <a:pt x="2969" y="1066"/>
                  </a:lnTo>
                  <a:lnTo>
                    <a:pt x="2953" y="1081"/>
                  </a:lnTo>
                  <a:lnTo>
                    <a:pt x="2941" y="1099"/>
                  </a:lnTo>
                  <a:lnTo>
                    <a:pt x="2932" y="1120"/>
                  </a:lnTo>
                  <a:lnTo>
                    <a:pt x="2930" y="1143"/>
                  </a:lnTo>
                  <a:lnTo>
                    <a:pt x="2932" y="1167"/>
                  </a:lnTo>
                  <a:lnTo>
                    <a:pt x="2940" y="1186"/>
                  </a:lnTo>
                  <a:lnTo>
                    <a:pt x="2951" y="1205"/>
                  </a:lnTo>
                  <a:lnTo>
                    <a:pt x="2967" y="1220"/>
                  </a:lnTo>
                  <a:lnTo>
                    <a:pt x="2985" y="1231"/>
                  </a:lnTo>
                  <a:lnTo>
                    <a:pt x="3005" y="1239"/>
                  </a:lnTo>
                  <a:lnTo>
                    <a:pt x="3028" y="1242"/>
                  </a:lnTo>
                  <a:lnTo>
                    <a:pt x="3050" y="1239"/>
                  </a:lnTo>
                  <a:lnTo>
                    <a:pt x="3071" y="1231"/>
                  </a:lnTo>
                  <a:lnTo>
                    <a:pt x="3088" y="1220"/>
                  </a:lnTo>
                  <a:lnTo>
                    <a:pt x="3104" y="1205"/>
                  </a:lnTo>
                  <a:lnTo>
                    <a:pt x="3116" y="1186"/>
                  </a:lnTo>
                  <a:lnTo>
                    <a:pt x="3123" y="1167"/>
                  </a:lnTo>
                  <a:lnTo>
                    <a:pt x="3125" y="1143"/>
                  </a:lnTo>
                  <a:lnTo>
                    <a:pt x="3122" y="1120"/>
                  </a:lnTo>
                  <a:lnTo>
                    <a:pt x="3115" y="1099"/>
                  </a:lnTo>
                  <a:lnTo>
                    <a:pt x="3102" y="1081"/>
                  </a:lnTo>
                  <a:lnTo>
                    <a:pt x="3086" y="1066"/>
                  </a:lnTo>
                  <a:lnTo>
                    <a:pt x="3066" y="1054"/>
                  </a:lnTo>
                  <a:lnTo>
                    <a:pt x="3044" y="1048"/>
                  </a:lnTo>
                  <a:lnTo>
                    <a:pt x="3036" y="1046"/>
                  </a:lnTo>
                  <a:lnTo>
                    <a:pt x="3036" y="663"/>
                  </a:lnTo>
                  <a:lnTo>
                    <a:pt x="3031" y="630"/>
                  </a:lnTo>
                  <a:lnTo>
                    <a:pt x="3028" y="617"/>
                  </a:lnTo>
                  <a:lnTo>
                    <a:pt x="3041" y="619"/>
                  </a:lnTo>
                  <a:lnTo>
                    <a:pt x="3073" y="626"/>
                  </a:lnTo>
                  <a:lnTo>
                    <a:pt x="3103" y="638"/>
                  </a:lnTo>
                  <a:lnTo>
                    <a:pt x="3132" y="653"/>
                  </a:lnTo>
                  <a:lnTo>
                    <a:pt x="3159" y="672"/>
                  </a:lnTo>
                  <a:lnTo>
                    <a:pt x="3182" y="694"/>
                  </a:lnTo>
                  <a:lnTo>
                    <a:pt x="3202" y="719"/>
                  </a:lnTo>
                  <a:lnTo>
                    <a:pt x="3218" y="748"/>
                  </a:lnTo>
                  <a:lnTo>
                    <a:pt x="3388" y="1076"/>
                  </a:lnTo>
                  <a:lnTo>
                    <a:pt x="3404" y="1112"/>
                  </a:lnTo>
                  <a:lnTo>
                    <a:pt x="3412" y="1149"/>
                  </a:lnTo>
                  <a:lnTo>
                    <a:pt x="3415" y="1186"/>
                  </a:lnTo>
                  <a:lnTo>
                    <a:pt x="3413" y="1224"/>
                  </a:lnTo>
                  <a:lnTo>
                    <a:pt x="3404" y="1262"/>
                  </a:lnTo>
                  <a:lnTo>
                    <a:pt x="3390" y="1296"/>
                  </a:lnTo>
                  <a:lnTo>
                    <a:pt x="3370" y="1328"/>
                  </a:lnTo>
                  <a:lnTo>
                    <a:pt x="3347" y="1356"/>
                  </a:lnTo>
                  <a:lnTo>
                    <a:pt x="3319" y="1381"/>
                  </a:lnTo>
                  <a:lnTo>
                    <a:pt x="3287" y="1401"/>
                  </a:lnTo>
                  <a:lnTo>
                    <a:pt x="3285" y="1402"/>
                  </a:lnTo>
                  <a:lnTo>
                    <a:pt x="2676" y="1404"/>
                  </a:lnTo>
                  <a:lnTo>
                    <a:pt x="2674" y="1396"/>
                  </a:lnTo>
                  <a:lnTo>
                    <a:pt x="2667" y="1374"/>
                  </a:lnTo>
                  <a:lnTo>
                    <a:pt x="2656" y="1354"/>
                  </a:lnTo>
                  <a:lnTo>
                    <a:pt x="2641" y="1338"/>
                  </a:lnTo>
                  <a:lnTo>
                    <a:pt x="2622" y="1326"/>
                  </a:lnTo>
                  <a:lnTo>
                    <a:pt x="2601" y="1317"/>
                  </a:lnTo>
                  <a:lnTo>
                    <a:pt x="2577" y="1315"/>
                  </a:lnTo>
                  <a:lnTo>
                    <a:pt x="2555" y="1317"/>
                  </a:lnTo>
                  <a:lnTo>
                    <a:pt x="2535" y="1325"/>
                  </a:lnTo>
                  <a:lnTo>
                    <a:pt x="2517" y="1336"/>
                  </a:lnTo>
                  <a:lnTo>
                    <a:pt x="2502" y="1352"/>
                  </a:lnTo>
                  <a:lnTo>
                    <a:pt x="2490" y="1370"/>
                  </a:lnTo>
                  <a:lnTo>
                    <a:pt x="2483" y="1391"/>
                  </a:lnTo>
                  <a:lnTo>
                    <a:pt x="2480" y="1413"/>
                  </a:lnTo>
                  <a:lnTo>
                    <a:pt x="2483" y="1435"/>
                  </a:lnTo>
                  <a:lnTo>
                    <a:pt x="2490" y="1456"/>
                  </a:lnTo>
                  <a:lnTo>
                    <a:pt x="2502" y="1473"/>
                  </a:lnTo>
                  <a:lnTo>
                    <a:pt x="2517" y="1489"/>
                  </a:lnTo>
                  <a:lnTo>
                    <a:pt x="2535" y="1501"/>
                  </a:lnTo>
                  <a:lnTo>
                    <a:pt x="2555" y="1508"/>
                  </a:lnTo>
                  <a:lnTo>
                    <a:pt x="2577" y="1510"/>
                  </a:lnTo>
                  <a:lnTo>
                    <a:pt x="2601" y="1508"/>
                  </a:lnTo>
                  <a:lnTo>
                    <a:pt x="2622" y="1500"/>
                  </a:lnTo>
                  <a:lnTo>
                    <a:pt x="2641" y="1487"/>
                  </a:lnTo>
                  <a:lnTo>
                    <a:pt x="2656" y="1471"/>
                  </a:lnTo>
                  <a:lnTo>
                    <a:pt x="2667" y="1451"/>
                  </a:lnTo>
                  <a:lnTo>
                    <a:pt x="2674" y="1429"/>
                  </a:lnTo>
                  <a:lnTo>
                    <a:pt x="2676" y="1422"/>
                  </a:lnTo>
                  <a:lnTo>
                    <a:pt x="3302" y="1420"/>
                  </a:lnTo>
                  <a:lnTo>
                    <a:pt x="3300" y="1430"/>
                  </a:lnTo>
                  <a:lnTo>
                    <a:pt x="3291" y="1468"/>
                  </a:lnTo>
                  <a:lnTo>
                    <a:pt x="3276" y="1503"/>
                  </a:lnTo>
                  <a:lnTo>
                    <a:pt x="3259" y="1535"/>
                  </a:lnTo>
                  <a:lnTo>
                    <a:pt x="3237" y="1563"/>
                  </a:lnTo>
                  <a:lnTo>
                    <a:pt x="3213" y="1588"/>
                  </a:lnTo>
                  <a:lnTo>
                    <a:pt x="3186" y="1607"/>
                  </a:lnTo>
                  <a:lnTo>
                    <a:pt x="2868" y="1797"/>
                  </a:lnTo>
                  <a:lnTo>
                    <a:pt x="2839" y="1812"/>
                  </a:lnTo>
                  <a:lnTo>
                    <a:pt x="2809" y="1822"/>
                  </a:lnTo>
                  <a:lnTo>
                    <a:pt x="2776" y="1828"/>
                  </a:lnTo>
                  <a:lnTo>
                    <a:pt x="2744" y="1831"/>
                  </a:lnTo>
                  <a:lnTo>
                    <a:pt x="2723" y="1831"/>
                  </a:lnTo>
                  <a:lnTo>
                    <a:pt x="2123" y="1831"/>
                  </a:lnTo>
                  <a:lnTo>
                    <a:pt x="2122" y="1822"/>
                  </a:lnTo>
                  <a:lnTo>
                    <a:pt x="2115" y="1800"/>
                  </a:lnTo>
                  <a:lnTo>
                    <a:pt x="2104" y="1780"/>
                  </a:lnTo>
                  <a:lnTo>
                    <a:pt x="2089" y="1764"/>
                  </a:lnTo>
                  <a:lnTo>
                    <a:pt x="2070" y="1751"/>
                  </a:lnTo>
                  <a:lnTo>
                    <a:pt x="2048" y="1743"/>
                  </a:lnTo>
                  <a:lnTo>
                    <a:pt x="2025" y="1739"/>
                  </a:lnTo>
                  <a:lnTo>
                    <a:pt x="2003" y="1743"/>
                  </a:lnTo>
                  <a:lnTo>
                    <a:pt x="1982" y="1750"/>
                  </a:lnTo>
                  <a:lnTo>
                    <a:pt x="1965" y="1761"/>
                  </a:lnTo>
                  <a:lnTo>
                    <a:pt x="1949" y="1776"/>
                  </a:lnTo>
                  <a:lnTo>
                    <a:pt x="1937" y="1794"/>
                  </a:lnTo>
                  <a:lnTo>
                    <a:pt x="1930" y="1815"/>
                  </a:lnTo>
                  <a:lnTo>
                    <a:pt x="1928" y="1837"/>
                  </a:lnTo>
                  <a:lnTo>
                    <a:pt x="1930" y="1860"/>
                  </a:lnTo>
                  <a:lnTo>
                    <a:pt x="1937" y="1880"/>
                  </a:lnTo>
                  <a:lnTo>
                    <a:pt x="1949" y="1899"/>
                  </a:lnTo>
                  <a:lnTo>
                    <a:pt x="1965" y="1913"/>
                  </a:lnTo>
                  <a:lnTo>
                    <a:pt x="1982" y="1925"/>
                  </a:lnTo>
                  <a:lnTo>
                    <a:pt x="2003" y="1932"/>
                  </a:lnTo>
                  <a:lnTo>
                    <a:pt x="2025" y="1935"/>
                  </a:lnTo>
                  <a:lnTo>
                    <a:pt x="2048" y="1932"/>
                  </a:lnTo>
                  <a:lnTo>
                    <a:pt x="2069" y="1925"/>
                  </a:lnTo>
                  <a:lnTo>
                    <a:pt x="2088" y="1912"/>
                  </a:lnTo>
                  <a:lnTo>
                    <a:pt x="2103" y="1897"/>
                  </a:lnTo>
                  <a:lnTo>
                    <a:pt x="2114" y="1878"/>
                  </a:lnTo>
                  <a:lnTo>
                    <a:pt x="2122" y="1856"/>
                  </a:lnTo>
                  <a:lnTo>
                    <a:pt x="2123" y="1848"/>
                  </a:lnTo>
                  <a:lnTo>
                    <a:pt x="2654" y="1848"/>
                  </a:lnTo>
                  <a:lnTo>
                    <a:pt x="2653" y="1858"/>
                  </a:lnTo>
                  <a:lnTo>
                    <a:pt x="2648" y="1894"/>
                  </a:lnTo>
                  <a:lnTo>
                    <a:pt x="2636" y="1930"/>
                  </a:lnTo>
                  <a:lnTo>
                    <a:pt x="2620" y="1963"/>
                  </a:lnTo>
                  <a:lnTo>
                    <a:pt x="2600" y="1992"/>
                  </a:lnTo>
                  <a:lnTo>
                    <a:pt x="2576" y="2018"/>
                  </a:lnTo>
                  <a:lnTo>
                    <a:pt x="2548" y="2040"/>
                  </a:lnTo>
                  <a:lnTo>
                    <a:pt x="2518" y="2059"/>
                  </a:lnTo>
                  <a:lnTo>
                    <a:pt x="2484" y="2073"/>
                  </a:lnTo>
                  <a:lnTo>
                    <a:pt x="2449" y="2081"/>
                  </a:lnTo>
                  <a:lnTo>
                    <a:pt x="2411" y="2083"/>
                  </a:lnTo>
                  <a:lnTo>
                    <a:pt x="1818" y="2083"/>
                  </a:lnTo>
                  <a:lnTo>
                    <a:pt x="1786" y="2081"/>
                  </a:lnTo>
                  <a:lnTo>
                    <a:pt x="1754" y="2075"/>
                  </a:lnTo>
                  <a:lnTo>
                    <a:pt x="1724" y="2065"/>
                  </a:lnTo>
                  <a:lnTo>
                    <a:pt x="1697" y="2051"/>
                  </a:lnTo>
                  <a:lnTo>
                    <a:pt x="1670" y="2033"/>
                  </a:lnTo>
                  <a:lnTo>
                    <a:pt x="1647" y="2011"/>
                  </a:lnTo>
                  <a:lnTo>
                    <a:pt x="1626" y="1986"/>
                  </a:lnTo>
                  <a:lnTo>
                    <a:pt x="1610" y="1958"/>
                  </a:lnTo>
                  <a:lnTo>
                    <a:pt x="1597" y="1929"/>
                  </a:lnTo>
                  <a:lnTo>
                    <a:pt x="1588" y="1899"/>
                  </a:lnTo>
                  <a:lnTo>
                    <a:pt x="1583" y="1866"/>
                  </a:lnTo>
                  <a:lnTo>
                    <a:pt x="1582" y="1833"/>
                  </a:lnTo>
                  <a:lnTo>
                    <a:pt x="1582" y="1663"/>
                  </a:lnTo>
                  <a:lnTo>
                    <a:pt x="1752" y="1493"/>
                  </a:lnTo>
                  <a:lnTo>
                    <a:pt x="1758" y="1497"/>
                  </a:lnTo>
                  <a:lnTo>
                    <a:pt x="1774" y="1505"/>
                  </a:lnTo>
                  <a:lnTo>
                    <a:pt x="1791" y="1510"/>
                  </a:lnTo>
                  <a:lnTo>
                    <a:pt x="1808" y="1511"/>
                  </a:lnTo>
                  <a:lnTo>
                    <a:pt x="1831" y="1509"/>
                  </a:lnTo>
                  <a:lnTo>
                    <a:pt x="1851" y="1502"/>
                  </a:lnTo>
                  <a:lnTo>
                    <a:pt x="1869" y="1490"/>
                  </a:lnTo>
                  <a:lnTo>
                    <a:pt x="1884" y="1474"/>
                  </a:lnTo>
                  <a:lnTo>
                    <a:pt x="1896" y="1457"/>
                  </a:lnTo>
                  <a:lnTo>
                    <a:pt x="1903" y="1436"/>
                  </a:lnTo>
                  <a:lnTo>
                    <a:pt x="1906" y="1414"/>
                  </a:lnTo>
                  <a:lnTo>
                    <a:pt x="1903" y="1392"/>
                  </a:lnTo>
                  <a:lnTo>
                    <a:pt x="1896" y="1371"/>
                  </a:lnTo>
                  <a:lnTo>
                    <a:pt x="1884" y="1353"/>
                  </a:lnTo>
                  <a:lnTo>
                    <a:pt x="1869" y="1337"/>
                  </a:lnTo>
                  <a:lnTo>
                    <a:pt x="1851" y="1326"/>
                  </a:lnTo>
                  <a:lnTo>
                    <a:pt x="1831" y="1318"/>
                  </a:lnTo>
                  <a:lnTo>
                    <a:pt x="1808" y="1316"/>
                  </a:lnTo>
                  <a:lnTo>
                    <a:pt x="1786" y="1318"/>
                  </a:lnTo>
                  <a:lnTo>
                    <a:pt x="1765" y="1326"/>
                  </a:lnTo>
                  <a:lnTo>
                    <a:pt x="1747" y="1337"/>
                  </a:lnTo>
                  <a:lnTo>
                    <a:pt x="1732" y="1353"/>
                  </a:lnTo>
                  <a:lnTo>
                    <a:pt x="1721" y="1371"/>
                  </a:lnTo>
                  <a:lnTo>
                    <a:pt x="1713" y="1392"/>
                  </a:lnTo>
                  <a:lnTo>
                    <a:pt x="1710" y="1414"/>
                  </a:lnTo>
                  <a:lnTo>
                    <a:pt x="1713" y="1436"/>
                  </a:lnTo>
                  <a:lnTo>
                    <a:pt x="1721" y="1457"/>
                  </a:lnTo>
                  <a:lnTo>
                    <a:pt x="1733" y="1476"/>
                  </a:lnTo>
                  <a:lnTo>
                    <a:pt x="1738" y="1483"/>
                  </a:lnTo>
                  <a:lnTo>
                    <a:pt x="1565" y="1656"/>
                  </a:lnTo>
                  <a:lnTo>
                    <a:pt x="1565" y="1832"/>
                  </a:lnTo>
                  <a:lnTo>
                    <a:pt x="1566" y="1868"/>
                  </a:lnTo>
                  <a:lnTo>
                    <a:pt x="1571" y="1903"/>
                  </a:lnTo>
                  <a:lnTo>
                    <a:pt x="1580" y="1935"/>
                  </a:lnTo>
                  <a:lnTo>
                    <a:pt x="1594" y="1967"/>
                  </a:lnTo>
                  <a:lnTo>
                    <a:pt x="1612" y="1996"/>
                  </a:lnTo>
                  <a:lnTo>
                    <a:pt x="1634" y="2023"/>
                  </a:lnTo>
                  <a:lnTo>
                    <a:pt x="1659" y="2046"/>
                  </a:lnTo>
                  <a:lnTo>
                    <a:pt x="1687" y="2066"/>
                  </a:lnTo>
                  <a:lnTo>
                    <a:pt x="1718" y="2081"/>
                  </a:lnTo>
                  <a:lnTo>
                    <a:pt x="1749" y="2092"/>
                  </a:lnTo>
                  <a:lnTo>
                    <a:pt x="1782" y="2099"/>
                  </a:lnTo>
                  <a:lnTo>
                    <a:pt x="1818" y="2101"/>
                  </a:lnTo>
                  <a:lnTo>
                    <a:pt x="2411" y="2101"/>
                  </a:lnTo>
                  <a:lnTo>
                    <a:pt x="2452" y="2098"/>
                  </a:lnTo>
                  <a:lnTo>
                    <a:pt x="2490" y="2089"/>
                  </a:lnTo>
                  <a:lnTo>
                    <a:pt x="2526" y="2075"/>
                  </a:lnTo>
                  <a:lnTo>
                    <a:pt x="2560" y="2055"/>
                  </a:lnTo>
                  <a:lnTo>
                    <a:pt x="2589" y="2031"/>
                  </a:lnTo>
                  <a:lnTo>
                    <a:pt x="2615" y="2002"/>
                  </a:lnTo>
                  <a:lnTo>
                    <a:pt x="2637" y="1970"/>
                  </a:lnTo>
                  <a:lnTo>
                    <a:pt x="2654" y="1934"/>
                  </a:lnTo>
                  <a:lnTo>
                    <a:pt x="2665" y="1897"/>
                  </a:lnTo>
                  <a:lnTo>
                    <a:pt x="2671" y="1857"/>
                  </a:lnTo>
                  <a:lnTo>
                    <a:pt x="2672" y="1848"/>
                  </a:lnTo>
                  <a:lnTo>
                    <a:pt x="2723" y="1848"/>
                  </a:lnTo>
                  <a:lnTo>
                    <a:pt x="2755" y="1848"/>
                  </a:lnTo>
                  <a:lnTo>
                    <a:pt x="2788" y="1845"/>
                  </a:lnTo>
                  <a:lnTo>
                    <a:pt x="2818" y="1838"/>
                  </a:lnTo>
                  <a:lnTo>
                    <a:pt x="2849" y="1826"/>
                  </a:lnTo>
                  <a:lnTo>
                    <a:pt x="2877" y="1812"/>
                  </a:lnTo>
                  <a:lnTo>
                    <a:pt x="3195" y="1622"/>
                  </a:lnTo>
                  <a:lnTo>
                    <a:pt x="3221" y="1604"/>
                  </a:lnTo>
                  <a:lnTo>
                    <a:pt x="3244" y="1583"/>
                  </a:lnTo>
                  <a:lnTo>
                    <a:pt x="3263" y="1559"/>
                  </a:lnTo>
                  <a:lnTo>
                    <a:pt x="3280" y="1534"/>
                  </a:lnTo>
                  <a:lnTo>
                    <a:pt x="3294" y="1508"/>
                  </a:lnTo>
                  <a:lnTo>
                    <a:pt x="3304" y="1481"/>
                  </a:lnTo>
                  <a:lnTo>
                    <a:pt x="3313" y="1455"/>
                  </a:lnTo>
                  <a:lnTo>
                    <a:pt x="3318" y="1429"/>
                  </a:lnTo>
                  <a:lnTo>
                    <a:pt x="3321" y="1405"/>
                  </a:lnTo>
                  <a:lnTo>
                    <a:pt x="3322" y="1401"/>
                  </a:lnTo>
                  <a:lnTo>
                    <a:pt x="3325" y="1398"/>
                  </a:lnTo>
                  <a:lnTo>
                    <a:pt x="3350" y="1377"/>
                  </a:lnTo>
                  <a:lnTo>
                    <a:pt x="3373" y="1353"/>
                  </a:lnTo>
                  <a:lnTo>
                    <a:pt x="3393" y="1327"/>
                  </a:lnTo>
                  <a:lnTo>
                    <a:pt x="3409" y="1297"/>
                  </a:lnTo>
                  <a:lnTo>
                    <a:pt x="3420" y="1267"/>
                  </a:lnTo>
                  <a:lnTo>
                    <a:pt x="3430" y="1226"/>
                  </a:lnTo>
                  <a:lnTo>
                    <a:pt x="3433" y="1186"/>
                  </a:lnTo>
                  <a:lnTo>
                    <a:pt x="3430" y="1146"/>
                  </a:lnTo>
                  <a:lnTo>
                    <a:pt x="3420" y="1106"/>
                  </a:lnTo>
                  <a:lnTo>
                    <a:pt x="3405" y="1068"/>
                  </a:lnTo>
                  <a:lnTo>
                    <a:pt x="3235" y="739"/>
                  </a:lnTo>
                  <a:lnTo>
                    <a:pt x="3215" y="707"/>
                  </a:lnTo>
                  <a:lnTo>
                    <a:pt x="3191" y="678"/>
                  </a:lnTo>
                  <a:lnTo>
                    <a:pt x="3165" y="654"/>
                  </a:lnTo>
                  <a:lnTo>
                    <a:pt x="3134" y="633"/>
                  </a:lnTo>
                  <a:lnTo>
                    <a:pt x="3101" y="618"/>
                  </a:lnTo>
                  <a:lnTo>
                    <a:pt x="3065" y="606"/>
                  </a:lnTo>
                  <a:lnTo>
                    <a:pt x="3029" y="600"/>
                  </a:lnTo>
                  <a:lnTo>
                    <a:pt x="3022" y="599"/>
                  </a:lnTo>
                  <a:lnTo>
                    <a:pt x="3020" y="594"/>
                  </a:lnTo>
                  <a:lnTo>
                    <a:pt x="3001" y="545"/>
                  </a:lnTo>
                  <a:lnTo>
                    <a:pt x="2975" y="500"/>
                  </a:lnTo>
                  <a:lnTo>
                    <a:pt x="2944" y="456"/>
                  </a:lnTo>
                  <a:lnTo>
                    <a:pt x="2907" y="415"/>
                  </a:lnTo>
                  <a:lnTo>
                    <a:pt x="2865" y="379"/>
                  </a:lnTo>
                  <a:lnTo>
                    <a:pt x="2818" y="344"/>
                  </a:lnTo>
                  <a:lnTo>
                    <a:pt x="2768" y="314"/>
                  </a:lnTo>
                  <a:lnTo>
                    <a:pt x="2713" y="289"/>
                  </a:lnTo>
                  <a:lnTo>
                    <a:pt x="2656" y="268"/>
                  </a:lnTo>
                  <a:lnTo>
                    <a:pt x="1954" y="48"/>
                  </a:lnTo>
                  <a:lnTo>
                    <a:pt x="1907" y="34"/>
                  </a:lnTo>
                  <a:lnTo>
                    <a:pt x="1860" y="26"/>
                  </a:lnTo>
                  <a:lnTo>
                    <a:pt x="1812" y="20"/>
                  </a:lnTo>
                  <a:lnTo>
                    <a:pt x="1809" y="20"/>
                  </a:lnTo>
                  <a:lnTo>
                    <a:pt x="1808" y="19"/>
                  </a:lnTo>
                  <a:lnTo>
                    <a:pt x="1808" y="20"/>
                  </a:lnTo>
                  <a:lnTo>
                    <a:pt x="1803" y="19"/>
                  </a:lnTo>
                  <a:lnTo>
                    <a:pt x="1762" y="17"/>
                  </a:lnTo>
                  <a:close/>
                  <a:moveTo>
                    <a:pt x="1745" y="0"/>
                  </a:moveTo>
                  <a:lnTo>
                    <a:pt x="1799" y="1"/>
                  </a:lnTo>
                  <a:lnTo>
                    <a:pt x="1816" y="2"/>
                  </a:lnTo>
                  <a:lnTo>
                    <a:pt x="1864" y="8"/>
                  </a:lnTo>
                  <a:lnTo>
                    <a:pt x="1912" y="17"/>
                  </a:lnTo>
                  <a:lnTo>
                    <a:pt x="1959" y="30"/>
                  </a:lnTo>
                  <a:lnTo>
                    <a:pt x="2661" y="250"/>
                  </a:lnTo>
                  <a:lnTo>
                    <a:pt x="2720" y="272"/>
                  </a:lnTo>
                  <a:lnTo>
                    <a:pt x="2775" y="298"/>
                  </a:lnTo>
                  <a:lnTo>
                    <a:pt x="2827" y="329"/>
                  </a:lnTo>
                  <a:lnTo>
                    <a:pt x="2875" y="363"/>
                  </a:lnTo>
                  <a:lnTo>
                    <a:pt x="2918" y="401"/>
                  </a:lnTo>
                  <a:lnTo>
                    <a:pt x="2955" y="443"/>
                  </a:lnTo>
                  <a:lnTo>
                    <a:pt x="2989" y="487"/>
                  </a:lnTo>
                  <a:lnTo>
                    <a:pt x="3015" y="534"/>
                  </a:lnTo>
                  <a:lnTo>
                    <a:pt x="3036" y="582"/>
                  </a:lnTo>
                  <a:lnTo>
                    <a:pt x="3075" y="589"/>
                  </a:lnTo>
                  <a:lnTo>
                    <a:pt x="3111" y="602"/>
                  </a:lnTo>
                  <a:lnTo>
                    <a:pt x="3146" y="620"/>
                  </a:lnTo>
                  <a:lnTo>
                    <a:pt x="3177" y="641"/>
                  </a:lnTo>
                  <a:lnTo>
                    <a:pt x="3206" y="667"/>
                  </a:lnTo>
                  <a:lnTo>
                    <a:pt x="3231" y="697"/>
                  </a:lnTo>
                  <a:lnTo>
                    <a:pt x="3251" y="731"/>
                  </a:lnTo>
                  <a:lnTo>
                    <a:pt x="3420" y="1060"/>
                  </a:lnTo>
                  <a:lnTo>
                    <a:pt x="3435" y="1093"/>
                  </a:lnTo>
                  <a:lnTo>
                    <a:pt x="3446" y="1129"/>
                  </a:lnTo>
                  <a:lnTo>
                    <a:pt x="3451" y="1164"/>
                  </a:lnTo>
                  <a:lnTo>
                    <a:pt x="3451" y="1200"/>
                  </a:lnTo>
                  <a:lnTo>
                    <a:pt x="3447" y="1237"/>
                  </a:lnTo>
                  <a:lnTo>
                    <a:pt x="3438" y="1272"/>
                  </a:lnTo>
                  <a:lnTo>
                    <a:pt x="3426" y="1305"/>
                  </a:lnTo>
                  <a:lnTo>
                    <a:pt x="3409" y="1335"/>
                  </a:lnTo>
                  <a:lnTo>
                    <a:pt x="3389" y="1363"/>
                  </a:lnTo>
                  <a:lnTo>
                    <a:pt x="3366" y="1389"/>
                  </a:lnTo>
                  <a:lnTo>
                    <a:pt x="3339" y="1411"/>
                  </a:lnTo>
                  <a:lnTo>
                    <a:pt x="3336" y="1436"/>
                  </a:lnTo>
                  <a:lnTo>
                    <a:pt x="3329" y="1463"/>
                  </a:lnTo>
                  <a:lnTo>
                    <a:pt x="3320" y="1490"/>
                  </a:lnTo>
                  <a:lnTo>
                    <a:pt x="3308" y="1518"/>
                  </a:lnTo>
                  <a:lnTo>
                    <a:pt x="3294" y="1546"/>
                  </a:lnTo>
                  <a:lnTo>
                    <a:pt x="3277" y="1572"/>
                  </a:lnTo>
                  <a:lnTo>
                    <a:pt x="3256" y="1597"/>
                  </a:lnTo>
                  <a:lnTo>
                    <a:pt x="3232" y="1618"/>
                  </a:lnTo>
                  <a:lnTo>
                    <a:pt x="3205" y="1638"/>
                  </a:lnTo>
                  <a:lnTo>
                    <a:pt x="2886" y="1827"/>
                  </a:lnTo>
                  <a:lnTo>
                    <a:pt x="2853" y="1844"/>
                  </a:lnTo>
                  <a:lnTo>
                    <a:pt x="2818" y="1857"/>
                  </a:lnTo>
                  <a:lnTo>
                    <a:pt x="2782" y="1864"/>
                  </a:lnTo>
                  <a:lnTo>
                    <a:pt x="2744" y="1867"/>
                  </a:lnTo>
                  <a:lnTo>
                    <a:pt x="2723" y="1866"/>
                  </a:lnTo>
                  <a:lnTo>
                    <a:pt x="2688" y="1866"/>
                  </a:lnTo>
                  <a:lnTo>
                    <a:pt x="2681" y="1908"/>
                  </a:lnTo>
                  <a:lnTo>
                    <a:pt x="2668" y="1947"/>
                  </a:lnTo>
                  <a:lnTo>
                    <a:pt x="2650" y="1984"/>
                  </a:lnTo>
                  <a:lnTo>
                    <a:pt x="2627" y="2017"/>
                  </a:lnTo>
                  <a:lnTo>
                    <a:pt x="2598" y="2046"/>
                  </a:lnTo>
                  <a:lnTo>
                    <a:pt x="2567" y="2071"/>
                  </a:lnTo>
                  <a:lnTo>
                    <a:pt x="2532" y="2091"/>
                  </a:lnTo>
                  <a:lnTo>
                    <a:pt x="2494" y="2107"/>
                  </a:lnTo>
                  <a:lnTo>
                    <a:pt x="2454" y="2117"/>
                  </a:lnTo>
                  <a:lnTo>
                    <a:pt x="2411" y="2120"/>
                  </a:lnTo>
                  <a:lnTo>
                    <a:pt x="1818" y="2120"/>
                  </a:lnTo>
                  <a:lnTo>
                    <a:pt x="1780" y="2117"/>
                  </a:lnTo>
                  <a:lnTo>
                    <a:pt x="1745" y="2109"/>
                  </a:lnTo>
                  <a:lnTo>
                    <a:pt x="1710" y="2098"/>
                  </a:lnTo>
                  <a:lnTo>
                    <a:pt x="1678" y="2081"/>
                  </a:lnTo>
                  <a:lnTo>
                    <a:pt x="1648" y="2061"/>
                  </a:lnTo>
                  <a:lnTo>
                    <a:pt x="1621" y="2036"/>
                  </a:lnTo>
                  <a:lnTo>
                    <a:pt x="1597" y="2007"/>
                  </a:lnTo>
                  <a:lnTo>
                    <a:pt x="1578" y="1976"/>
                  </a:lnTo>
                  <a:lnTo>
                    <a:pt x="1563" y="1943"/>
                  </a:lnTo>
                  <a:lnTo>
                    <a:pt x="1553" y="1907"/>
                  </a:lnTo>
                  <a:lnTo>
                    <a:pt x="1547" y="1869"/>
                  </a:lnTo>
                  <a:lnTo>
                    <a:pt x="1547" y="1832"/>
                  </a:lnTo>
                  <a:lnTo>
                    <a:pt x="1547" y="1648"/>
                  </a:lnTo>
                  <a:lnTo>
                    <a:pt x="1714" y="1481"/>
                  </a:lnTo>
                  <a:lnTo>
                    <a:pt x="1702" y="1460"/>
                  </a:lnTo>
                  <a:lnTo>
                    <a:pt x="1694" y="1438"/>
                  </a:lnTo>
                  <a:lnTo>
                    <a:pt x="1692" y="1414"/>
                  </a:lnTo>
                  <a:lnTo>
                    <a:pt x="1696" y="1388"/>
                  </a:lnTo>
                  <a:lnTo>
                    <a:pt x="1704" y="1362"/>
                  </a:lnTo>
                  <a:lnTo>
                    <a:pt x="1718" y="1341"/>
                  </a:lnTo>
                  <a:lnTo>
                    <a:pt x="1735" y="1324"/>
                  </a:lnTo>
                  <a:lnTo>
                    <a:pt x="1757" y="1310"/>
                  </a:lnTo>
                  <a:lnTo>
                    <a:pt x="1781" y="1301"/>
                  </a:lnTo>
                  <a:lnTo>
                    <a:pt x="1808" y="1297"/>
                  </a:lnTo>
                  <a:lnTo>
                    <a:pt x="1835" y="1301"/>
                  </a:lnTo>
                  <a:lnTo>
                    <a:pt x="1859" y="1310"/>
                  </a:lnTo>
                  <a:lnTo>
                    <a:pt x="1880" y="1324"/>
                  </a:lnTo>
                  <a:lnTo>
                    <a:pt x="1899" y="1341"/>
                  </a:lnTo>
                  <a:lnTo>
                    <a:pt x="1912" y="1362"/>
                  </a:lnTo>
                  <a:lnTo>
                    <a:pt x="1921" y="1388"/>
                  </a:lnTo>
                  <a:lnTo>
                    <a:pt x="1924" y="1414"/>
                  </a:lnTo>
                  <a:lnTo>
                    <a:pt x="1921" y="1440"/>
                  </a:lnTo>
                  <a:lnTo>
                    <a:pt x="1912" y="1464"/>
                  </a:lnTo>
                  <a:lnTo>
                    <a:pt x="1899" y="1486"/>
                  </a:lnTo>
                  <a:lnTo>
                    <a:pt x="1880" y="1504"/>
                  </a:lnTo>
                  <a:lnTo>
                    <a:pt x="1859" y="1517"/>
                  </a:lnTo>
                  <a:lnTo>
                    <a:pt x="1835" y="1527"/>
                  </a:lnTo>
                  <a:lnTo>
                    <a:pt x="1808" y="1529"/>
                  </a:lnTo>
                  <a:lnTo>
                    <a:pt x="1790" y="1528"/>
                  </a:lnTo>
                  <a:lnTo>
                    <a:pt x="1772" y="1524"/>
                  </a:lnTo>
                  <a:lnTo>
                    <a:pt x="1755" y="1516"/>
                  </a:lnTo>
                  <a:lnTo>
                    <a:pt x="1601" y="1670"/>
                  </a:lnTo>
                  <a:lnTo>
                    <a:pt x="1601" y="1833"/>
                  </a:lnTo>
                  <a:lnTo>
                    <a:pt x="1601" y="1864"/>
                  </a:lnTo>
                  <a:lnTo>
                    <a:pt x="1605" y="1894"/>
                  </a:lnTo>
                  <a:lnTo>
                    <a:pt x="1614" y="1923"/>
                  </a:lnTo>
                  <a:lnTo>
                    <a:pt x="1625" y="1950"/>
                  </a:lnTo>
                  <a:lnTo>
                    <a:pt x="1641" y="1975"/>
                  </a:lnTo>
                  <a:lnTo>
                    <a:pt x="1660" y="1998"/>
                  </a:lnTo>
                  <a:lnTo>
                    <a:pt x="1686" y="2022"/>
                  </a:lnTo>
                  <a:lnTo>
                    <a:pt x="1715" y="2040"/>
                  </a:lnTo>
                  <a:lnTo>
                    <a:pt x="1748" y="2054"/>
                  </a:lnTo>
                  <a:lnTo>
                    <a:pt x="1782" y="2062"/>
                  </a:lnTo>
                  <a:lnTo>
                    <a:pt x="1818" y="2065"/>
                  </a:lnTo>
                  <a:lnTo>
                    <a:pt x="2411" y="2065"/>
                  </a:lnTo>
                  <a:lnTo>
                    <a:pt x="2449" y="2062"/>
                  </a:lnTo>
                  <a:lnTo>
                    <a:pt x="2484" y="2053"/>
                  </a:lnTo>
                  <a:lnTo>
                    <a:pt x="2517" y="2039"/>
                  </a:lnTo>
                  <a:lnTo>
                    <a:pt x="2547" y="2019"/>
                  </a:lnTo>
                  <a:lnTo>
                    <a:pt x="2573" y="1995"/>
                  </a:lnTo>
                  <a:lnTo>
                    <a:pt x="2596" y="1968"/>
                  </a:lnTo>
                  <a:lnTo>
                    <a:pt x="2614" y="1936"/>
                  </a:lnTo>
                  <a:lnTo>
                    <a:pt x="2627" y="1903"/>
                  </a:lnTo>
                  <a:lnTo>
                    <a:pt x="2634" y="1866"/>
                  </a:lnTo>
                  <a:lnTo>
                    <a:pt x="2137" y="1866"/>
                  </a:lnTo>
                  <a:lnTo>
                    <a:pt x="2128" y="1890"/>
                  </a:lnTo>
                  <a:lnTo>
                    <a:pt x="2114" y="1911"/>
                  </a:lnTo>
                  <a:lnTo>
                    <a:pt x="2097" y="1929"/>
                  </a:lnTo>
                  <a:lnTo>
                    <a:pt x="2076" y="1942"/>
                  </a:lnTo>
                  <a:lnTo>
                    <a:pt x="2052" y="1950"/>
                  </a:lnTo>
                  <a:lnTo>
                    <a:pt x="2025" y="1953"/>
                  </a:lnTo>
                  <a:lnTo>
                    <a:pt x="1999" y="1950"/>
                  </a:lnTo>
                  <a:lnTo>
                    <a:pt x="1975" y="1942"/>
                  </a:lnTo>
                  <a:lnTo>
                    <a:pt x="1953" y="1928"/>
                  </a:lnTo>
                  <a:lnTo>
                    <a:pt x="1935" y="1909"/>
                  </a:lnTo>
                  <a:lnTo>
                    <a:pt x="1922" y="1888"/>
                  </a:lnTo>
                  <a:lnTo>
                    <a:pt x="1913" y="1864"/>
                  </a:lnTo>
                  <a:lnTo>
                    <a:pt x="1910" y="1837"/>
                  </a:lnTo>
                  <a:lnTo>
                    <a:pt x="1913" y="1811"/>
                  </a:lnTo>
                  <a:lnTo>
                    <a:pt x="1922" y="1787"/>
                  </a:lnTo>
                  <a:lnTo>
                    <a:pt x="1935" y="1765"/>
                  </a:lnTo>
                  <a:lnTo>
                    <a:pt x="1953" y="1747"/>
                  </a:lnTo>
                  <a:lnTo>
                    <a:pt x="1975" y="1733"/>
                  </a:lnTo>
                  <a:lnTo>
                    <a:pt x="1999" y="1725"/>
                  </a:lnTo>
                  <a:lnTo>
                    <a:pt x="2025" y="1722"/>
                  </a:lnTo>
                  <a:lnTo>
                    <a:pt x="2052" y="1725"/>
                  </a:lnTo>
                  <a:lnTo>
                    <a:pt x="2077" y="1733"/>
                  </a:lnTo>
                  <a:lnTo>
                    <a:pt x="2098" y="1747"/>
                  </a:lnTo>
                  <a:lnTo>
                    <a:pt x="2117" y="1766"/>
                  </a:lnTo>
                  <a:lnTo>
                    <a:pt x="2130" y="1788"/>
                  </a:lnTo>
                  <a:lnTo>
                    <a:pt x="2139" y="1812"/>
                  </a:lnTo>
                  <a:lnTo>
                    <a:pt x="2723" y="1812"/>
                  </a:lnTo>
                  <a:lnTo>
                    <a:pt x="2726" y="1812"/>
                  </a:lnTo>
                  <a:lnTo>
                    <a:pt x="2761" y="1813"/>
                  </a:lnTo>
                  <a:lnTo>
                    <a:pt x="2795" y="1808"/>
                  </a:lnTo>
                  <a:lnTo>
                    <a:pt x="2828" y="1797"/>
                  </a:lnTo>
                  <a:lnTo>
                    <a:pt x="2859" y="1781"/>
                  </a:lnTo>
                  <a:lnTo>
                    <a:pt x="3176" y="1592"/>
                  </a:lnTo>
                  <a:lnTo>
                    <a:pt x="3200" y="1575"/>
                  </a:lnTo>
                  <a:lnTo>
                    <a:pt x="3222" y="1554"/>
                  </a:lnTo>
                  <a:lnTo>
                    <a:pt x="3241" y="1529"/>
                  </a:lnTo>
                  <a:lnTo>
                    <a:pt x="3257" y="1501"/>
                  </a:lnTo>
                  <a:lnTo>
                    <a:pt x="3270" y="1470"/>
                  </a:lnTo>
                  <a:lnTo>
                    <a:pt x="3280" y="1438"/>
                  </a:lnTo>
                  <a:lnTo>
                    <a:pt x="2690" y="1440"/>
                  </a:lnTo>
                  <a:lnTo>
                    <a:pt x="2681" y="1464"/>
                  </a:lnTo>
                  <a:lnTo>
                    <a:pt x="2667" y="1486"/>
                  </a:lnTo>
                  <a:lnTo>
                    <a:pt x="2650" y="1504"/>
                  </a:lnTo>
                  <a:lnTo>
                    <a:pt x="2629" y="1517"/>
                  </a:lnTo>
                  <a:lnTo>
                    <a:pt x="2605" y="1526"/>
                  </a:lnTo>
                  <a:lnTo>
                    <a:pt x="2577" y="1529"/>
                  </a:lnTo>
                  <a:lnTo>
                    <a:pt x="2551" y="1526"/>
                  </a:lnTo>
                  <a:lnTo>
                    <a:pt x="2527" y="1516"/>
                  </a:lnTo>
                  <a:lnTo>
                    <a:pt x="2505" y="1503"/>
                  </a:lnTo>
                  <a:lnTo>
                    <a:pt x="2487" y="1485"/>
                  </a:lnTo>
                  <a:lnTo>
                    <a:pt x="2474" y="1464"/>
                  </a:lnTo>
                  <a:lnTo>
                    <a:pt x="2465" y="1439"/>
                  </a:lnTo>
                  <a:lnTo>
                    <a:pt x="2462" y="1413"/>
                  </a:lnTo>
                  <a:lnTo>
                    <a:pt x="2465" y="1386"/>
                  </a:lnTo>
                  <a:lnTo>
                    <a:pt x="2474" y="1362"/>
                  </a:lnTo>
                  <a:lnTo>
                    <a:pt x="2487" y="1340"/>
                  </a:lnTo>
                  <a:lnTo>
                    <a:pt x="2505" y="1323"/>
                  </a:lnTo>
                  <a:lnTo>
                    <a:pt x="2527" y="1309"/>
                  </a:lnTo>
                  <a:lnTo>
                    <a:pt x="2551" y="1300"/>
                  </a:lnTo>
                  <a:lnTo>
                    <a:pt x="2577" y="1297"/>
                  </a:lnTo>
                  <a:lnTo>
                    <a:pt x="2605" y="1300"/>
                  </a:lnTo>
                  <a:lnTo>
                    <a:pt x="2629" y="1309"/>
                  </a:lnTo>
                  <a:lnTo>
                    <a:pt x="2650" y="1322"/>
                  </a:lnTo>
                  <a:lnTo>
                    <a:pt x="2667" y="1339"/>
                  </a:lnTo>
                  <a:lnTo>
                    <a:pt x="2681" y="1361"/>
                  </a:lnTo>
                  <a:lnTo>
                    <a:pt x="2690" y="1385"/>
                  </a:lnTo>
                  <a:lnTo>
                    <a:pt x="3281" y="1384"/>
                  </a:lnTo>
                  <a:lnTo>
                    <a:pt x="3309" y="1366"/>
                  </a:lnTo>
                  <a:lnTo>
                    <a:pt x="3335" y="1342"/>
                  </a:lnTo>
                  <a:lnTo>
                    <a:pt x="3357" y="1316"/>
                  </a:lnTo>
                  <a:lnTo>
                    <a:pt x="3373" y="1288"/>
                  </a:lnTo>
                  <a:lnTo>
                    <a:pt x="3387" y="1256"/>
                  </a:lnTo>
                  <a:lnTo>
                    <a:pt x="3394" y="1221"/>
                  </a:lnTo>
                  <a:lnTo>
                    <a:pt x="3397" y="1186"/>
                  </a:lnTo>
                  <a:lnTo>
                    <a:pt x="3394" y="1152"/>
                  </a:lnTo>
                  <a:lnTo>
                    <a:pt x="3386" y="1117"/>
                  </a:lnTo>
                  <a:lnTo>
                    <a:pt x="3372" y="1085"/>
                  </a:lnTo>
                  <a:lnTo>
                    <a:pt x="3203" y="756"/>
                  </a:lnTo>
                  <a:lnTo>
                    <a:pt x="3186" y="728"/>
                  </a:lnTo>
                  <a:lnTo>
                    <a:pt x="3165" y="702"/>
                  </a:lnTo>
                  <a:lnTo>
                    <a:pt x="3140" y="680"/>
                  </a:lnTo>
                  <a:lnTo>
                    <a:pt x="3112" y="663"/>
                  </a:lnTo>
                  <a:lnTo>
                    <a:pt x="3083" y="649"/>
                  </a:lnTo>
                  <a:lnTo>
                    <a:pt x="3051" y="640"/>
                  </a:lnTo>
                  <a:lnTo>
                    <a:pt x="3055" y="662"/>
                  </a:lnTo>
                  <a:lnTo>
                    <a:pt x="3055" y="1031"/>
                  </a:lnTo>
                  <a:lnTo>
                    <a:pt x="3079" y="1041"/>
                  </a:lnTo>
                  <a:lnTo>
                    <a:pt x="3101" y="1054"/>
                  </a:lnTo>
                  <a:lnTo>
                    <a:pt x="3119" y="1072"/>
                  </a:lnTo>
                  <a:lnTo>
                    <a:pt x="3131" y="1093"/>
                  </a:lnTo>
                  <a:lnTo>
                    <a:pt x="3141" y="1117"/>
                  </a:lnTo>
                  <a:lnTo>
                    <a:pt x="3143" y="1143"/>
                  </a:lnTo>
                  <a:lnTo>
                    <a:pt x="3140" y="1171"/>
                  </a:lnTo>
                  <a:lnTo>
                    <a:pt x="3131" y="1195"/>
                  </a:lnTo>
                  <a:lnTo>
                    <a:pt x="3118" y="1217"/>
                  </a:lnTo>
                  <a:lnTo>
                    <a:pt x="3100" y="1235"/>
                  </a:lnTo>
                  <a:lnTo>
                    <a:pt x="3078" y="1248"/>
                  </a:lnTo>
                  <a:lnTo>
                    <a:pt x="3054" y="1257"/>
                  </a:lnTo>
                  <a:lnTo>
                    <a:pt x="3028" y="1260"/>
                  </a:lnTo>
                  <a:lnTo>
                    <a:pt x="3001" y="1257"/>
                  </a:lnTo>
                  <a:lnTo>
                    <a:pt x="2976" y="1248"/>
                  </a:lnTo>
                  <a:lnTo>
                    <a:pt x="2955" y="1235"/>
                  </a:lnTo>
                  <a:lnTo>
                    <a:pt x="2938" y="1217"/>
                  </a:lnTo>
                  <a:lnTo>
                    <a:pt x="2924" y="1195"/>
                  </a:lnTo>
                  <a:lnTo>
                    <a:pt x="2915" y="1171"/>
                  </a:lnTo>
                  <a:lnTo>
                    <a:pt x="2911" y="1143"/>
                  </a:lnTo>
                  <a:lnTo>
                    <a:pt x="2915" y="1117"/>
                  </a:lnTo>
                  <a:lnTo>
                    <a:pt x="2923" y="1093"/>
                  </a:lnTo>
                  <a:lnTo>
                    <a:pt x="2937" y="1072"/>
                  </a:lnTo>
                  <a:lnTo>
                    <a:pt x="2954" y="1054"/>
                  </a:lnTo>
                  <a:lnTo>
                    <a:pt x="2976" y="1041"/>
                  </a:lnTo>
                  <a:lnTo>
                    <a:pt x="3000" y="1031"/>
                  </a:lnTo>
                  <a:lnTo>
                    <a:pt x="3000" y="666"/>
                  </a:lnTo>
                  <a:lnTo>
                    <a:pt x="2995" y="634"/>
                  </a:lnTo>
                  <a:lnTo>
                    <a:pt x="2964" y="638"/>
                  </a:lnTo>
                  <a:lnTo>
                    <a:pt x="2933" y="645"/>
                  </a:lnTo>
                  <a:lnTo>
                    <a:pt x="2904" y="657"/>
                  </a:lnTo>
                  <a:lnTo>
                    <a:pt x="2334" y="1227"/>
                  </a:lnTo>
                  <a:lnTo>
                    <a:pt x="2342" y="1244"/>
                  </a:lnTo>
                  <a:lnTo>
                    <a:pt x="2346" y="1263"/>
                  </a:lnTo>
                  <a:lnTo>
                    <a:pt x="2348" y="1281"/>
                  </a:lnTo>
                  <a:lnTo>
                    <a:pt x="2345" y="1308"/>
                  </a:lnTo>
                  <a:lnTo>
                    <a:pt x="2335" y="1332"/>
                  </a:lnTo>
                  <a:lnTo>
                    <a:pt x="2322" y="1354"/>
                  </a:lnTo>
                  <a:lnTo>
                    <a:pt x="2304" y="1372"/>
                  </a:lnTo>
                  <a:lnTo>
                    <a:pt x="2283" y="1385"/>
                  </a:lnTo>
                  <a:lnTo>
                    <a:pt x="2258" y="1394"/>
                  </a:lnTo>
                  <a:lnTo>
                    <a:pt x="2232" y="1397"/>
                  </a:lnTo>
                  <a:lnTo>
                    <a:pt x="2206" y="1394"/>
                  </a:lnTo>
                  <a:lnTo>
                    <a:pt x="2181" y="1385"/>
                  </a:lnTo>
                  <a:lnTo>
                    <a:pt x="2159" y="1372"/>
                  </a:lnTo>
                  <a:lnTo>
                    <a:pt x="2142" y="1354"/>
                  </a:lnTo>
                  <a:lnTo>
                    <a:pt x="2128" y="1332"/>
                  </a:lnTo>
                  <a:lnTo>
                    <a:pt x="2119" y="1308"/>
                  </a:lnTo>
                  <a:lnTo>
                    <a:pt x="2117" y="1281"/>
                  </a:lnTo>
                  <a:lnTo>
                    <a:pt x="2119" y="1254"/>
                  </a:lnTo>
                  <a:lnTo>
                    <a:pt x="2128" y="1230"/>
                  </a:lnTo>
                  <a:lnTo>
                    <a:pt x="2142" y="1208"/>
                  </a:lnTo>
                  <a:lnTo>
                    <a:pt x="2159" y="1191"/>
                  </a:lnTo>
                  <a:lnTo>
                    <a:pt x="2181" y="1177"/>
                  </a:lnTo>
                  <a:lnTo>
                    <a:pt x="2206" y="1169"/>
                  </a:lnTo>
                  <a:lnTo>
                    <a:pt x="2232" y="1165"/>
                  </a:lnTo>
                  <a:lnTo>
                    <a:pt x="2255" y="1168"/>
                  </a:lnTo>
                  <a:lnTo>
                    <a:pt x="2278" y="1175"/>
                  </a:lnTo>
                  <a:lnTo>
                    <a:pt x="2299" y="1186"/>
                  </a:lnTo>
                  <a:lnTo>
                    <a:pt x="2868" y="616"/>
                  </a:lnTo>
                  <a:lnTo>
                    <a:pt x="2876" y="610"/>
                  </a:lnTo>
                  <a:lnTo>
                    <a:pt x="2908" y="597"/>
                  </a:lnTo>
                  <a:lnTo>
                    <a:pt x="2943" y="586"/>
                  </a:lnTo>
                  <a:lnTo>
                    <a:pt x="2978" y="581"/>
                  </a:lnTo>
                  <a:lnTo>
                    <a:pt x="2959" y="541"/>
                  </a:lnTo>
                  <a:lnTo>
                    <a:pt x="2934" y="502"/>
                  </a:lnTo>
                  <a:lnTo>
                    <a:pt x="2905" y="466"/>
                  </a:lnTo>
                  <a:lnTo>
                    <a:pt x="2872" y="431"/>
                  </a:lnTo>
                  <a:lnTo>
                    <a:pt x="2834" y="400"/>
                  </a:lnTo>
                  <a:lnTo>
                    <a:pt x="2792" y="370"/>
                  </a:lnTo>
                  <a:lnTo>
                    <a:pt x="2747" y="344"/>
                  </a:lnTo>
                  <a:lnTo>
                    <a:pt x="2700" y="322"/>
                  </a:lnTo>
                  <a:lnTo>
                    <a:pt x="2217" y="801"/>
                  </a:lnTo>
                  <a:lnTo>
                    <a:pt x="2224" y="818"/>
                  </a:lnTo>
                  <a:lnTo>
                    <a:pt x="2229" y="836"/>
                  </a:lnTo>
                  <a:lnTo>
                    <a:pt x="2231" y="853"/>
                  </a:lnTo>
                  <a:lnTo>
                    <a:pt x="2228" y="880"/>
                  </a:lnTo>
                  <a:lnTo>
                    <a:pt x="2218" y="905"/>
                  </a:lnTo>
                  <a:lnTo>
                    <a:pt x="2205" y="926"/>
                  </a:lnTo>
                  <a:lnTo>
                    <a:pt x="2187" y="943"/>
                  </a:lnTo>
                  <a:lnTo>
                    <a:pt x="2166" y="957"/>
                  </a:lnTo>
                  <a:lnTo>
                    <a:pt x="2141" y="966"/>
                  </a:lnTo>
                  <a:lnTo>
                    <a:pt x="2114" y="970"/>
                  </a:lnTo>
                  <a:lnTo>
                    <a:pt x="2088" y="966"/>
                  </a:lnTo>
                  <a:lnTo>
                    <a:pt x="2063" y="957"/>
                  </a:lnTo>
                  <a:lnTo>
                    <a:pt x="2042" y="943"/>
                  </a:lnTo>
                  <a:lnTo>
                    <a:pt x="2024" y="926"/>
                  </a:lnTo>
                  <a:lnTo>
                    <a:pt x="2011" y="905"/>
                  </a:lnTo>
                  <a:lnTo>
                    <a:pt x="2001" y="880"/>
                  </a:lnTo>
                  <a:lnTo>
                    <a:pt x="1998" y="853"/>
                  </a:lnTo>
                  <a:lnTo>
                    <a:pt x="2001" y="827"/>
                  </a:lnTo>
                  <a:lnTo>
                    <a:pt x="2011" y="802"/>
                  </a:lnTo>
                  <a:lnTo>
                    <a:pt x="2024" y="781"/>
                  </a:lnTo>
                  <a:lnTo>
                    <a:pt x="2042" y="763"/>
                  </a:lnTo>
                  <a:lnTo>
                    <a:pt x="2063" y="750"/>
                  </a:lnTo>
                  <a:lnTo>
                    <a:pt x="2088" y="740"/>
                  </a:lnTo>
                  <a:lnTo>
                    <a:pt x="2114" y="737"/>
                  </a:lnTo>
                  <a:lnTo>
                    <a:pt x="2139" y="740"/>
                  </a:lnTo>
                  <a:lnTo>
                    <a:pt x="2162" y="748"/>
                  </a:lnTo>
                  <a:lnTo>
                    <a:pt x="2183" y="760"/>
                  </a:lnTo>
                  <a:lnTo>
                    <a:pt x="2643" y="301"/>
                  </a:lnTo>
                  <a:lnTo>
                    <a:pt x="2265" y="183"/>
                  </a:lnTo>
                  <a:lnTo>
                    <a:pt x="2035" y="420"/>
                  </a:lnTo>
                  <a:lnTo>
                    <a:pt x="2043" y="439"/>
                  </a:lnTo>
                  <a:lnTo>
                    <a:pt x="2048" y="458"/>
                  </a:lnTo>
                  <a:lnTo>
                    <a:pt x="2051" y="478"/>
                  </a:lnTo>
                  <a:lnTo>
                    <a:pt x="2047" y="506"/>
                  </a:lnTo>
                  <a:lnTo>
                    <a:pt x="2039" y="530"/>
                  </a:lnTo>
                  <a:lnTo>
                    <a:pt x="2025" y="551"/>
                  </a:lnTo>
                  <a:lnTo>
                    <a:pt x="2008" y="568"/>
                  </a:lnTo>
                  <a:lnTo>
                    <a:pt x="1986" y="583"/>
                  </a:lnTo>
                  <a:lnTo>
                    <a:pt x="1962" y="591"/>
                  </a:lnTo>
                  <a:lnTo>
                    <a:pt x="1934" y="595"/>
                  </a:lnTo>
                  <a:lnTo>
                    <a:pt x="1908" y="591"/>
                  </a:lnTo>
                  <a:lnTo>
                    <a:pt x="1884" y="583"/>
                  </a:lnTo>
                  <a:lnTo>
                    <a:pt x="1862" y="568"/>
                  </a:lnTo>
                  <a:lnTo>
                    <a:pt x="1844" y="551"/>
                  </a:lnTo>
                  <a:lnTo>
                    <a:pt x="1831" y="530"/>
                  </a:lnTo>
                  <a:lnTo>
                    <a:pt x="1822" y="506"/>
                  </a:lnTo>
                  <a:lnTo>
                    <a:pt x="1819" y="478"/>
                  </a:lnTo>
                  <a:lnTo>
                    <a:pt x="1822" y="452"/>
                  </a:lnTo>
                  <a:lnTo>
                    <a:pt x="1831" y="428"/>
                  </a:lnTo>
                  <a:lnTo>
                    <a:pt x="1844" y="406"/>
                  </a:lnTo>
                  <a:lnTo>
                    <a:pt x="1862" y="388"/>
                  </a:lnTo>
                  <a:lnTo>
                    <a:pt x="1884" y="375"/>
                  </a:lnTo>
                  <a:lnTo>
                    <a:pt x="1908" y="366"/>
                  </a:lnTo>
                  <a:lnTo>
                    <a:pt x="1934" y="363"/>
                  </a:lnTo>
                  <a:lnTo>
                    <a:pt x="1956" y="365"/>
                  </a:lnTo>
                  <a:lnTo>
                    <a:pt x="1977" y="372"/>
                  </a:lnTo>
                  <a:lnTo>
                    <a:pt x="1997" y="381"/>
                  </a:lnTo>
                  <a:lnTo>
                    <a:pt x="2207" y="164"/>
                  </a:lnTo>
                  <a:lnTo>
                    <a:pt x="1943" y="81"/>
                  </a:lnTo>
                  <a:lnTo>
                    <a:pt x="1884" y="67"/>
                  </a:lnTo>
                  <a:lnTo>
                    <a:pt x="1823" y="56"/>
                  </a:lnTo>
                  <a:lnTo>
                    <a:pt x="1692" y="218"/>
                  </a:lnTo>
                  <a:lnTo>
                    <a:pt x="1692" y="913"/>
                  </a:lnTo>
                  <a:lnTo>
                    <a:pt x="1715" y="922"/>
                  </a:lnTo>
                  <a:lnTo>
                    <a:pt x="1736" y="937"/>
                  </a:lnTo>
                  <a:lnTo>
                    <a:pt x="1753" y="955"/>
                  </a:lnTo>
                  <a:lnTo>
                    <a:pt x="1767" y="976"/>
                  </a:lnTo>
                  <a:lnTo>
                    <a:pt x="1775" y="1000"/>
                  </a:lnTo>
                  <a:lnTo>
                    <a:pt x="1777" y="1025"/>
                  </a:lnTo>
                  <a:lnTo>
                    <a:pt x="1774" y="1051"/>
                  </a:lnTo>
                  <a:lnTo>
                    <a:pt x="1766" y="1076"/>
                  </a:lnTo>
                  <a:lnTo>
                    <a:pt x="1752" y="1097"/>
                  </a:lnTo>
                  <a:lnTo>
                    <a:pt x="1734" y="1115"/>
                  </a:lnTo>
                  <a:lnTo>
                    <a:pt x="1712" y="1129"/>
                  </a:lnTo>
                  <a:lnTo>
                    <a:pt x="1688" y="1138"/>
                  </a:lnTo>
                  <a:lnTo>
                    <a:pt x="1662" y="1141"/>
                  </a:lnTo>
                  <a:lnTo>
                    <a:pt x="1635" y="1138"/>
                  </a:lnTo>
                  <a:lnTo>
                    <a:pt x="1611" y="1129"/>
                  </a:lnTo>
                  <a:lnTo>
                    <a:pt x="1590" y="1115"/>
                  </a:lnTo>
                  <a:lnTo>
                    <a:pt x="1571" y="1097"/>
                  </a:lnTo>
                  <a:lnTo>
                    <a:pt x="1557" y="1076"/>
                  </a:lnTo>
                  <a:lnTo>
                    <a:pt x="1549" y="1051"/>
                  </a:lnTo>
                  <a:lnTo>
                    <a:pt x="1546" y="1025"/>
                  </a:lnTo>
                  <a:lnTo>
                    <a:pt x="1549" y="999"/>
                  </a:lnTo>
                  <a:lnTo>
                    <a:pt x="1558" y="974"/>
                  </a:lnTo>
                  <a:lnTo>
                    <a:pt x="1572" y="952"/>
                  </a:lnTo>
                  <a:lnTo>
                    <a:pt x="1591" y="934"/>
                  </a:lnTo>
                  <a:lnTo>
                    <a:pt x="1613" y="920"/>
                  </a:lnTo>
                  <a:lnTo>
                    <a:pt x="1638" y="912"/>
                  </a:lnTo>
                  <a:lnTo>
                    <a:pt x="1638" y="198"/>
                  </a:lnTo>
                  <a:lnTo>
                    <a:pt x="1756" y="53"/>
                  </a:lnTo>
                  <a:lnTo>
                    <a:pt x="1708" y="56"/>
                  </a:lnTo>
                  <a:lnTo>
                    <a:pt x="1662" y="63"/>
                  </a:lnTo>
                  <a:lnTo>
                    <a:pt x="1618" y="73"/>
                  </a:lnTo>
                  <a:lnTo>
                    <a:pt x="1576" y="87"/>
                  </a:lnTo>
                  <a:lnTo>
                    <a:pt x="1538" y="104"/>
                  </a:lnTo>
                  <a:lnTo>
                    <a:pt x="1503" y="125"/>
                  </a:lnTo>
                  <a:lnTo>
                    <a:pt x="1471" y="149"/>
                  </a:lnTo>
                  <a:lnTo>
                    <a:pt x="1444" y="177"/>
                  </a:lnTo>
                  <a:lnTo>
                    <a:pt x="1421" y="206"/>
                  </a:lnTo>
                  <a:lnTo>
                    <a:pt x="1401" y="238"/>
                  </a:lnTo>
                  <a:lnTo>
                    <a:pt x="1388" y="274"/>
                  </a:lnTo>
                  <a:lnTo>
                    <a:pt x="1388" y="2044"/>
                  </a:lnTo>
                  <a:lnTo>
                    <a:pt x="1412" y="2053"/>
                  </a:lnTo>
                  <a:lnTo>
                    <a:pt x="1434" y="2067"/>
                  </a:lnTo>
                  <a:lnTo>
                    <a:pt x="1452" y="2085"/>
                  </a:lnTo>
                  <a:lnTo>
                    <a:pt x="1464" y="2106"/>
                  </a:lnTo>
                  <a:lnTo>
                    <a:pt x="1472" y="2130"/>
                  </a:lnTo>
                  <a:lnTo>
                    <a:pt x="1476" y="2156"/>
                  </a:lnTo>
                  <a:lnTo>
                    <a:pt x="1472" y="2184"/>
                  </a:lnTo>
                  <a:lnTo>
                    <a:pt x="1464" y="2208"/>
                  </a:lnTo>
                  <a:lnTo>
                    <a:pt x="1450" y="2230"/>
                  </a:lnTo>
                  <a:lnTo>
                    <a:pt x="1433" y="2247"/>
                  </a:lnTo>
                  <a:lnTo>
                    <a:pt x="1411" y="2261"/>
                  </a:lnTo>
                  <a:lnTo>
                    <a:pt x="1387" y="2269"/>
                  </a:lnTo>
                  <a:lnTo>
                    <a:pt x="1360" y="2273"/>
                  </a:lnTo>
                  <a:lnTo>
                    <a:pt x="1333" y="2269"/>
                  </a:lnTo>
                  <a:lnTo>
                    <a:pt x="1309" y="2261"/>
                  </a:lnTo>
                  <a:lnTo>
                    <a:pt x="1288" y="2247"/>
                  </a:lnTo>
                  <a:lnTo>
                    <a:pt x="1269" y="2230"/>
                  </a:lnTo>
                  <a:lnTo>
                    <a:pt x="1256" y="2208"/>
                  </a:lnTo>
                  <a:lnTo>
                    <a:pt x="1247" y="2184"/>
                  </a:lnTo>
                  <a:lnTo>
                    <a:pt x="1244" y="2156"/>
                  </a:lnTo>
                  <a:lnTo>
                    <a:pt x="1247" y="2130"/>
                  </a:lnTo>
                  <a:lnTo>
                    <a:pt x="1256" y="2106"/>
                  </a:lnTo>
                  <a:lnTo>
                    <a:pt x="1269" y="2085"/>
                  </a:lnTo>
                  <a:lnTo>
                    <a:pt x="1287" y="2067"/>
                  </a:lnTo>
                  <a:lnTo>
                    <a:pt x="1308" y="2053"/>
                  </a:lnTo>
                  <a:lnTo>
                    <a:pt x="1333" y="2044"/>
                  </a:lnTo>
                  <a:lnTo>
                    <a:pt x="1333" y="267"/>
                  </a:lnTo>
                  <a:lnTo>
                    <a:pt x="1334" y="262"/>
                  </a:lnTo>
                  <a:lnTo>
                    <a:pt x="1347" y="228"/>
                  </a:lnTo>
                  <a:lnTo>
                    <a:pt x="1364" y="197"/>
                  </a:lnTo>
                  <a:lnTo>
                    <a:pt x="1345" y="175"/>
                  </a:lnTo>
                  <a:lnTo>
                    <a:pt x="1324" y="157"/>
                  </a:lnTo>
                  <a:lnTo>
                    <a:pt x="1300" y="143"/>
                  </a:lnTo>
                  <a:lnTo>
                    <a:pt x="1273" y="135"/>
                  </a:lnTo>
                  <a:lnTo>
                    <a:pt x="1245" y="131"/>
                  </a:lnTo>
                  <a:lnTo>
                    <a:pt x="1212" y="131"/>
                  </a:lnTo>
                  <a:lnTo>
                    <a:pt x="1176" y="137"/>
                  </a:lnTo>
                  <a:lnTo>
                    <a:pt x="1140" y="147"/>
                  </a:lnTo>
                  <a:lnTo>
                    <a:pt x="1103" y="163"/>
                  </a:lnTo>
                  <a:lnTo>
                    <a:pt x="1064" y="184"/>
                  </a:lnTo>
                  <a:lnTo>
                    <a:pt x="931" y="264"/>
                  </a:lnTo>
                  <a:lnTo>
                    <a:pt x="1065" y="497"/>
                  </a:lnTo>
                  <a:lnTo>
                    <a:pt x="1084" y="493"/>
                  </a:lnTo>
                  <a:lnTo>
                    <a:pt x="1104" y="491"/>
                  </a:lnTo>
                  <a:lnTo>
                    <a:pt x="1130" y="494"/>
                  </a:lnTo>
                  <a:lnTo>
                    <a:pt x="1154" y="502"/>
                  </a:lnTo>
                  <a:lnTo>
                    <a:pt x="1176" y="516"/>
                  </a:lnTo>
                  <a:lnTo>
                    <a:pt x="1194" y="535"/>
                  </a:lnTo>
                  <a:lnTo>
                    <a:pt x="1208" y="556"/>
                  </a:lnTo>
                  <a:lnTo>
                    <a:pt x="1217" y="580"/>
                  </a:lnTo>
                  <a:lnTo>
                    <a:pt x="1219" y="607"/>
                  </a:lnTo>
                  <a:lnTo>
                    <a:pt x="1217" y="633"/>
                  </a:lnTo>
                  <a:lnTo>
                    <a:pt x="1208" y="657"/>
                  </a:lnTo>
                  <a:lnTo>
                    <a:pt x="1194" y="679"/>
                  </a:lnTo>
                  <a:lnTo>
                    <a:pt x="1176" y="697"/>
                  </a:lnTo>
                  <a:lnTo>
                    <a:pt x="1154" y="711"/>
                  </a:lnTo>
                  <a:lnTo>
                    <a:pt x="1130" y="719"/>
                  </a:lnTo>
                  <a:lnTo>
                    <a:pt x="1104" y="722"/>
                  </a:lnTo>
                  <a:lnTo>
                    <a:pt x="1078" y="719"/>
                  </a:lnTo>
                  <a:lnTo>
                    <a:pt x="1053" y="711"/>
                  </a:lnTo>
                  <a:lnTo>
                    <a:pt x="1032" y="697"/>
                  </a:lnTo>
                  <a:lnTo>
                    <a:pt x="1014" y="679"/>
                  </a:lnTo>
                  <a:lnTo>
                    <a:pt x="1000" y="657"/>
                  </a:lnTo>
                  <a:lnTo>
                    <a:pt x="991" y="633"/>
                  </a:lnTo>
                  <a:lnTo>
                    <a:pt x="988" y="607"/>
                  </a:lnTo>
                  <a:lnTo>
                    <a:pt x="990" y="585"/>
                  </a:lnTo>
                  <a:lnTo>
                    <a:pt x="996" y="564"/>
                  </a:lnTo>
                  <a:lnTo>
                    <a:pt x="1006" y="544"/>
                  </a:lnTo>
                  <a:lnTo>
                    <a:pt x="1020" y="528"/>
                  </a:lnTo>
                  <a:lnTo>
                    <a:pt x="884" y="291"/>
                  </a:lnTo>
                  <a:lnTo>
                    <a:pt x="707" y="397"/>
                  </a:lnTo>
                  <a:lnTo>
                    <a:pt x="675" y="419"/>
                  </a:lnTo>
                  <a:lnTo>
                    <a:pt x="648" y="443"/>
                  </a:lnTo>
                  <a:lnTo>
                    <a:pt x="624" y="471"/>
                  </a:lnTo>
                  <a:lnTo>
                    <a:pt x="605" y="500"/>
                  </a:lnTo>
                  <a:lnTo>
                    <a:pt x="591" y="532"/>
                  </a:lnTo>
                  <a:lnTo>
                    <a:pt x="580" y="565"/>
                  </a:lnTo>
                  <a:lnTo>
                    <a:pt x="575" y="598"/>
                  </a:lnTo>
                  <a:lnTo>
                    <a:pt x="575" y="631"/>
                  </a:lnTo>
                  <a:lnTo>
                    <a:pt x="579" y="664"/>
                  </a:lnTo>
                  <a:lnTo>
                    <a:pt x="590" y="696"/>
                  </a:lnTo>
                  <a:lnTo>
                    <a:pt x="866" y="1181"/>
                  </a:lnTo>
                  <a:lnTo>
                    <a:pt x="892" y="1178"/>
                  </a:lnTo>
                  <a:lnTo>
                    <a:pt x="918" y="1181"/>
                  </a:lnTo>
                  <a:lnTo>
                    <a:pt x="943" y="1190"/>
                  </a:lnTo>
                  <a:lnTo>
                    <a:pt x="965" y="1203"/>
                  </a:lnTo>
                  <a:lnTo>
                    <a:pt x="982" y="1221"/>
                  </a:lnTo>
                  <a:lnTo>
                    <a:pt x="996" y="1243"/>
                  </a:lnTo>
                  <a:lnTo>
                    <a:pt x="1004" y="1267"/>
                  </a:lnTo>
                  <a:lnTo>
                    <a:pt x="1007" y="1294"/>
                  </a:lnTo>
                  <a:lnTo>
                    <a:pt x="1004" y="1320"/>
                  </a:lnTo>
                  <a:lnTo>
                    <a:pt x="996" y="1345"/>
                  </a:lnTo>
                  <a:lnTo>
                    <a:pt x="982" y="1367"/>
                  </a:lnTo>
                  <a:lnTo>
                    <a:pt x="965" y="1384"/>
                  </a:lnTo>
                  <a:lnTo>
                    <a:pt x="943" y="1398"/>
                  </a:lnTo>
                  <a:lnTo>
                    <a:pt x="918" y="1406"/>
                  </a:lnTo>
                  <a:lnTo>
                    <a:pt x="892" y="1410"/>
                  </a:lnTo>
                  <a:lnTo>
                    <a:pt x="865" y="1406"/>
                  </a:lnTo>
                  <a:lnTo>
                    <a:pt x="841" y="1398"/>
                  </a:lnTo>
                  <a:lnTo>
                    <a:pt x="819" y="1384"/>
                  </a:lnTo>
                  <a:lnTo>
                    <a:pt x="801" y="1367"/>
                  </a:lnTo>
                  <a:lnTo>
                    <a:pt x="788" y="1345"/>
                  </a:lnTo>
                  <a:lnTo>
                    <a:pt x="779" y="1320"/>
                  </a:lnTo>
                  <a:lnTo>
                    <a:pt x="776" y="1294"/>
                  </a:lnTo>
                  <a:lnTo>
                    <a:pt x="779" y="1269"/>
                  </a:lnTo>
                  <a:lnTo>
                    <a:pt x="787" y="1245"/>
                  </a:lnTo>
                  <a:lnTo>
                    <a:pt x="800" y="1223"/>
                  </a:lnTo>
                  <a:lnTo>
                    <a:pt x="818" y="1205"/>
                  </a:lnTo>
                  <a:lnTo>
                    <a:pt x="542" y="721"/>
                  </a:lnTo>
                  <a:lnTo>
                    <a:pt x="541" y="719"/>
                  </a:lnTo>
                  <a:lnTo>
                    <a:pt x="530" y="688"/>
                  </a:lnTo>
                  <a:lnTo>
                    <a:pt x="523" y="655"/>
                  </a:lnTo>
                  <a:lnTo>
                    <a:pt x="520" y="622"/>
                  </a:lnTo>
                  <a:lnTo>
                    <a:pt x="522" y="588"/>
                  </a:lnTo>
                  <a:lnTo>
                    <a:pt x="528" y="554"/>
                  </a:lnTo>
                  <a:lnTo>
                    <a:pt x="495" y="572"/>
                  </a:lnTo>
                  <a:lnTo>
                    <a:pt x="467" y="593"/>
                  </a:lnTo>
                  <a:lnTo>
                    <a:pt x="443" y="618"/>
                  </a:lnTo>
                  <a:lnTo>
                    <a:pt x="423" y="647"/>
                  </a:lnTo>
                  <a:lnTo>
                    <a:pt x="407" y="678"/>
                  </a:lnTo>
                  <a:lnTo>
                    <a:pt x="397" y="712"/>
                  </a:lnTo>
                  <a:lnTo>
                    <a:pt x="393" y="748"/>
                  </a:lnTo>
                  <a:lnTo>
                    <a:pt x="393" y="960"/>
                  </a:lnTo>
                  <a:lnTo>
                    <a:pt x="795" y="1606"/>
                  </a:lnTo>
                  <a:lnTo>
                    <a:pt x="815" y="1601"/>
                  </a:lnTo>
                  <a:lnTo>
                    <a:pt x="835" y="1599"/>
                  </a:lnTo>
                  <a:lnTo>
                    <a:pt x="861" y="1602"/>
                  </a:lnTo>
                  <a:lnTo>
                    <a:pt x="886" y="1611"/>
                  </a:lnTo>
                  <a:lnTo>
                    <a:pt x="907" y="1624"/>
                  </a:lnTo>
                  <a:lnTo>
                    <a:pt x="925" y="1643"/>
                  </a:lnTo>
                  <a:lnTo>
                    <a:pt x="938" y="1664"/>
                  </a:lnTo>
                  <a:lnTo>
                    <a:pt x="948" y="1688"/>
                  </a:lnTo>
                  <a:lnTo>
                    <a:pt x="951" y="1715"/>
                  </a:lnTo>
                  <a:lnTo>
                    <a:pt x="948" y="1742"/>
                  </a:lnTo>
                  <a:lnTo>
                    <a:pt x="938" y="1766"/>
                  </a:lnTo>
                  <a:lnTo>
                    <a:pt x="925" y="1788"/>
                  </a:lnTo>
                  <a:lnTo>
                    <a:pt x="907" y="1805"/>
                  </a:lnTo>
                  <a:lnTo>
                    <a:pt x="886" y="1819"/>
                  </a:lnTo>
                  <a:lnTo>
                    <a:pt x="861" y="1827"/>
                  </a:lnTo>
                  <a:lnTo>
                    <a:pt x="835" y="1831"/>
                  </a:lnTo>
                  <a:lnTo>
                    <a:pt x="808" y="1827"/>
                  </a:lnTo>
                  <a:lnTo>
                    <a:pt x="783" y="1819"/>
                  </a:lnTo>
                  <a:lnTo>
                    <a:pt x="762" y="1805"/>
                  </a:lnTo>
                  <a:lnTo>
                    <a:pt x="745" y="1788"/>
                  </a:lnTo>
                  <a:lnTo>
                    <a:pt x="731" y="1766"/>
                  </a:lnTo>
                  <a:lnTo>
                    <a:pt x="722" y="1742"/>
                  </a:lnTo>
                  <a:lnTo>
                    <a:pt x="718" y="1715"/>
                  </a:lnTo>
                  <a:lnTo>
                    <a:pt x="721" y="1693"/>
                  </a:lnTo>
                  <a:lnTo>
                    <a:pt x="727" y="1672"/>
                  </a:lnTo>
                  <a:lnTo>
                    <a:pt x="736" y="1654"/>
                  </a:lnTo>
                  <a:lnTo>
                    <a:pt x="750" y="1637"/>
                  </a:lnTo>
                  <a:lnTo>
                    <a:pt x="351" y="995"/>
                  </a:lnTo>
                  <a:lnTo>
                    <a:pt x="281" y="995"/>
                  </a:lnTo>
                  <a:lnTo>
                    <a:pt x="245" y="997"/>
                  </a:lnTo>
                  <a:lnTo>
                    <a:pt x="212" y="1005"/>
                  </a:lnTo>
                  <a:lnTo>
                    <a:pt x="180" y="1019"/>
                  </a:lnTo>
                  <a:lnTo>
                    <a:pt x="150" y="1037"/>
                  </a:lnTo>
                  <a:lnTo>
                    <a:pt x="124" y="1060"/>
                  </a:lnTo>
                  <a:lnTo>
                    <a:pt x="99" y="1086"/>
                  </a:lnTo>
                  <a:lnTo>
                    <a:pt x="82" y="1116"/>
                  </a:lnTo>
                  <a:lnTo>
                    <a:pt x="68" y="1148"/>
                  </a:lnTo>
                  <a:lnTo>
                    <a:pt x="60" y="1182"/>
                  </a:lnTo>
                  <a:lnTo>
                    <a:pt x="57" y="1218"/>
                  </a:lnTo>
                  <a:lnTo>
                    <a:pt x="54" y="1588"/>
                  </a:lnTo>
                  <a:lnTo>
                    <a:pt x="57" y="1623"/>
                  </a:lnTo>
                  <a:lnTo>
                    <a:pt x="65" y="1657"/>
                  </a:lnTo>
                  <a:lnTo>
                    <a:pt x="77" y="1689"/>
                  </a:lnTo>
                  <a:lnTo>
                    <a:pt x="96" y="1720"/>
                  </a:lnTo>
                  <a:lnTo>
                    <a:pt x="119" y="1747"/>
                  </a:lnTo>
                  <a:lnTo>
                    <a:pt x="146" y="1770"/>
                  </a:lnTo>
                  <a:lnTo>
                    <a:pt x="176" y="1789"/>
                  </a:lnTo>
                  <a:lnTo>
                    <a:pt x="207" y="1802"/>
                  </a:lnTo>
                  <a:lnTo>
                    <a:pt x="242" y="1811"/>
                  </a:lnTo>
                  <a:lnTo>
                    <a:pt x="278" y="1814"/>
                  </a:lnTo>
                  <a:lnTo>
                    <a:pt x="337" y="1814"/>
                  </a:lnTo>
                  <a:lnTo>
                    <a:pt x="356" y="1813"/>
                  </a:lnTo>
                  <a:lnTo>
                    <a:pt x="375" y="1811"/>
                  </a:lnTo>
                  <a:lnTo>
                    <a:pt x="376" y="1811"/>
                  </a:lnTo>
                  <a:lnTo>
                    <a:pt x="408" y="1802"/>
                  </a:lnTo>
                  <a:lnTo>
                    <a:pt x="439" y="1790"/>
                  </a:lnTo>
                  <a:lnTo>
                    <a:pt x="466" y="1773"/>
                  </a:lnTo>
                  <a:lnTo>
                    <a:pt x="491" y="1752"/>
                  </a:lnTo>
                  <a:lnTo>
                    <a:pt x="513" y="1727"/>
                  </a:lnTo>
                  <a:lnTo>
                    <a:pt x="532" y="1700"/>
                  </a:lnTo>
                  <a:lnTo>
                    <a:pt x="546" y="1670"/>
                  </a:lnTo>
                  <a:lnTo>
                    <a:pt x="433" y="1486"/>
                  </a:lnTo>
                  <a:lnTo>
                    <a:pt x="416" y="1492"/>
                  </a:lnTo>
                  <a:lnTo>
                    <a:pt x="398" y="1496"/>
                  </a:lnTo>
                  <a:lnTo>
                    <a:pt x="380" y="1499"/>
                  </a:lnTo>
                  <a:lnTo>
                    <a:pt x="354" y="1495"/>
                  </a:lnTo>
                  <a:lnTo>
                    <a:pt x="329" y="1487"/>
                  </a:lnTo>
                  <a:lnTo>
                    <a:pt x="308" y="1473"/>
                  </a:lnTo>
                  <a:lnTo>
                    <a:pt x="290" y="1455"/>
                  </a:lnTo>
                  <a:lnTo>
                    <a:pt x="276" y="1434"/>
                  </a:lnTo>
                  <a:lnTo>
                    <a:pt x="267" y="1410"/>
                  </a:lnTo>
                  <a:lnTo>
                    <a:pt x="264" y="1382"/>
                  </a:lnTo>
                  <a:lnTo>
                    <a:pt x="267" y="1356"/>
                  </a:lnTo>
                  <a:lnTo>
                    <a:pt x="276" y="1332"/>
                  </a:lnTo>
                  <a:lnTo>
                    <a:pt x="290" y="1310"/>
                  </a:lnTo>
                  <a:lnTo>
                    <a:pt x="308" y="1292"/>
                  </a:lnTo>
                  <a:lnTo>
                    <a:pt x="329" y="1279"/>
                  </a:lnTo>
                  <a:lnTo>
                    <a:pt x="354" y="1270"/>
                  </a:lnTo>
                  <a:lnTo>
                    <a:pt x="380" y="1267"/>
                  </a:lnTo>
                  <a:lnTo>
                    <a:pt x="406" y="1270"/>
                  </a:lnTo>
                  <a:lnTo>
                    <a:pt x="430" y="1279"/>
                  </a:lnTo>
                  <a:lnTo>
                    <a:pt x="452" y="1292"/>
                  </a:lnTo>
                  <a:lnTo>
                    <a:pt x="470" y="1310"/>
                  </a:lnTo>
                  <a:lnTo>
                    <a:pt x="484" y="1332"/>
                  </a:lnTo>
                  <a:lnTo>
                    <a:pt x="492" y="1356"/>
                  </a:lnTo>
                  <a:lnTo>
                    <a:pt x="495" y="1382"/>
                  </a:lnTo>
                  <a:lnTo>
                    <a:pt x="493" y="1406"/>
                  </a:lnTo>
                  <a:lnTo>
                    <a:pt x="486" y="1429"/>
                  </a:lnTo>
                  <a:lnTo>
                    <a:pt x="474" y="1449"/>
                  </a:lnTo>
                  <a:lnTo>
                    <a:pt x="602" y="1658"/>
                  </a:lnTo>
                  <a:lnTo>
                    <a:pt x="602" y="1672"/>
                  </a:lnTo>
                  <a:lnTo>
                    <a:pt x="600" y="1678"/>
                  </a:lnTo>
                  <a:lnTo>
                    <a:pt x="584" y="1715"/>
                  </a:lnTo>
                  <a:lnTo>
                    <a:pt x="564" y="1750"/>
                  </a:lnTo>
                  <a:lnTo>
                    <a:pt x="538" y="1780"/>
                  </a:lnTo>
                  <a:lnTo>
                    <a:pt x="509" y="1808"/>
                  </a:lnTo>
                  <a:lnTo>
                    <a:pt x="477" y="1831"/>
                  </a:lnTo>
                  <a:lnTo>
                    <a:pt x="440" y="1847"/>
                  </a:lnTo>
                  <a:lnTo>
                    <a:pt x="401" y="1860"/>
                  </a:lnTo>
                  <a:lnTo>
                    <a:pt x="396" y="1886"/>
                  </a:lnTo>
                  <a:lnTo>
                    <a:pt x="394" y="1912"/>
                  </a:lnTo>
                  <a:lnTo>
                    <a:pt x="393" y="1970"/>
                  </a:lnTo>
                  <a:lnTo>
                    <a:pt x="395" y="2006"/>
                  </a:lnTo>
                  <a:lnTo>
                    <a:pt x="402" y="2040"/>
                  </a:lnTo>
                  <a:lnTo>
                    <a:pt x="416" y="2073"/>
                  </a:lnTo>
                  <a:lnTo>
                    <a:pt x="434" y="2103"/>
                  </a:lnTo>
                  <a:lnTo>
                    <a:pt x="456" y="2130"/>
                  </a:lnTo>
                  <a:lnTo>
                    <a:pt x="483" y="2154"/>
                  </a:lnTo>
                  <a:lnTo>
                    <a:pt x="512" y="2173"/>
                  </a:lnTo>
                  <a:lnTo>
                    <a:pt x="544" y="2187"/>
                  </a:lnTo>
                  <a:lnTo>
                    <a:pt x="578" y="2195"/>
                  </a:lnTo>
                  <a:lnTo>
                    <a:pt x="614" y="2199"/>
                  </a:lnTo>
                  <a:lnTo>
                    <a:pt x="869" y="2207"/>
                  </a:lnTo>
                  <a:lnTo>
                    <a:pt x="873" y="2207"/>
                  </a:lnTo>
                  <a:lnTo>
                    <a:pt x="909" y="2203"/>
                  </a:lnTo>
                  <a:lnTo>
                    <a:pt x="944" y="2195"/>
                  </a:lnTo>
                  <a:lnTo>
                    <a:pt x="975" y="2181"/>
                  </a:lnTo>
                  <a:lnTo>
                    <a:pt x="1004" y="2164"/>
                  </a:lnTo>
                  <a:lnTo>
                    <a:pt x="1031" y="2142"/>
                  </a:lnTo>
                  <a:lnTo>
                    <a:pt x="1053" y="2115"/>
                  </a:lnTo>
                  <a:lnTo>
                    <a:pt x="1071" y="2087"/>
                  </a:lnTo>
                  <a:lnTo>
                    <a:pt x="1085" y="2056"/>
                  </a:lnTo>
                  <a:lnTo>
                    <a:pt x="1094" y="2021"/>
                  </a:lnTo>
                  <a:lnTo>
                    <a:pt x="1098" y="1986"/>
                  </a:lnTo>
                  <a:lnTo>
                    <a:pt x="1099" y="1929"/>
                  </a:lnTo>
                  <a:lnTo>
                    <a:pt x="1099" y="1049"/>
                  </a:lnTo>
                  <a:lnTo>
                    <a:pt x="1075" y="1040"/>
                  </a:lnTo>
                  <a:lnTo>
                    <a:pt x="1053" y="1026"/>
                  </a:lnTo>
                  <a:lnTo>
                    <a:pt x="1035" y="1008"/>
                  </a:lnTo>
                  <a:lnTo>
                    <a:pt x="1022" y="986"/>
                  </a:lnTo>
                  <a:lnTo>
                    <a:pt x="1013" y="962"/>
                  </a:lnTo>
                  <a:lnTo>
                    <a:pt x="1011" y="936"/>
                  </a:lnTo>
                  <a:lnTo>
                    <a:pt x="1014" y="910"/>
                  </a:lnTo>
                  <a:lnTo>
                    <a:pt x="1022" y="886"/>
                  </a:lnTo>
                  <a:lnTo>
                    <a:pt x="1036" y="864"/>
                  </a:lnTo>
                  <a:lnTo>
                    <a:pt x="1054" y="846"/>
                  </a:lnTo>
                  <a:lnTo>
                    <a:pt x="1076" y="832"/>
                  </a:lnTo>
                  <a:lnTo>
                    <a:pt x="1100" y="824"/>
                  </a:lnTo>
                  <a:lnTo>
                    <a:pt x="1126" y="821"/>
                  </a:lnTo>
                  <a:lnTo>
                    <a:pt x="1152" y="824"/>
                  </a:lnTo>
                  <a:lnTo>
                    <a:pt x="1177" y="832"/>
                  </a:lnTo>
                  <a:lnTo>
                    <a:pt x="1198" y="846"/>
                  </a:lnTo>
                  <a:lnTo>
                    <a:pt x="1216" y="864"/>
                  </a:lnTo>
                  <a:lnTo>
                    <a:pt x="1229" y="886"/>
                  </a:lnTo>
                  <a:lnTo>
                    <a:pt x="1239" y="910"/>
                  </a:lnTo>
                  <a:lnTo>
                    <a:pt x="1242" y="936"/>
                  </a:lnTo>
                  <a:lnTo>
                    <a:pt x="1239" y="962"/>
                  </a:lnTo>
                  <a:lnTo>
                    <a:pt x="1231" y="986"/>
                  </a:lnTo>
                  <a:lnTo>
                    <a:pt x="1217" y="1008"/>
                  </a:lnTo>
                  <a:lnTo>
                    <a:pt x="1199" y="1026"/>
                  </a:lnTo>
                  <a:lnTo>
                    <a:pt x="1177" y="1040"/>
                  </a:lnTo>
                  <a:lnTo>
                    <a:pt x="1153" y="1049"/>
                  </a:lnTo>
                  <a:lnTo>
                    <a:pt x="1153" y="1929"/>
                  </a:lnTo>
                  <a:lnTo>
                    <a:pt x="1152" y="1987"/>
                  </a:lnTo>
                  <a:lnTo>
                    <a:pt x="1148" y="2028"/>
                  </a:lnTo>
                  <a:lnTo>
                    <a:pt x="1138" y="2066"/>
                  </a:lnTo>
                  <a:lnTo>
                    <a:pt x="1125" y="2102"/>
                  </a:lnTo>
                  <a:lnTo>
                    <a:pt x="1105" y="2135"/>
                  </a:lnTo>
                  <a:lnTo>
                    <a:pt x="1082" y="2166"/>
                  </a:lnTo>
                  <a:lnTo>
                    <a:pt x="1054" y="2193"/>
                  </a:lnTo>
                  <a:lnTo>
                    <a:pt x="1023" y="2216"/>
                  </a:lnTo>
                  <a:lnTo>
                    <a:pt x="989" y="2235"/>
                  </a:lnTo>
                  <a:lnTo>
                    <a:pt x="952" y="2249"/>
                  </a:lnTo>
                  <a:lnTo>
                    <a:pt x="913" y="2257"/>
                  </a:lnTo>
                  <a:lnTo>
                    <a:pt x="873" y="2260"/>
                  </a:lnTo>
                  <a:lnTo>
                    <a:pt x="613" y="2253"/>
                  </a:lnTo>
                  <a:lnTo>
                    <a:pt x="575" y="2250"/>
                  </a:lnTo>
                  <a:lnTo>
                    <a:pt x="540" y="2242"/>
                  </a:lnTo>
                  <a:lnTo>
                    <a:pt x="506" y="2230"/>
                  </a:lnTo>
                  <a:lnTo>
                    <a:pt x="473" y="2213"/>
                  </a:lnTo>
                  <a:lnTo>
                    <a:pt x="444" y="2193"/>
                  </a:lnTo>
                  <a:lnTo>
                    <a:pt x="417" y="2168"/>
                  </a:lnTo>
                  <a:lnTo>
                    <a:pt x="393" y="2140"/>
                  </a:lnTo>
                  <a:lnTo>
                    <a:pt x="374" y="2109"/>
                  </a:lnTo>
                  <a:lnTo>
                    <a:pt x="358" y="2076"/>
                  </a:lnTo>
                  <a:lnTo>
                    <a:pt x="347" y="2042"/>
                  </a:lnTo>
                  <a:lnTo>
                    <a:pt x="340" y="2006"/>
                  </a:lnTo>
                  <a:lnTo>
                    <a:pt x="339" y="1969"/>
                  </a:lnTo>
                  <a:lnTo>
                    <a:pt x="340" y="1911"/>
                  </a:lnTo>
                  <a:lnTo>
                    <a:pt x="341" y="1890"/>
                  </a:lnTo>
                  <a:lnTo>
                    <a:pt x="345" y="1868"/>
                  </a:lnTo>
                  <a:lnTo>
                    <a:pt x="334" y="1868"/>
                  </a:lnTo>
                  <a:lnTo>
                    <a:pt x="276" y="1868"/>
                  </a:lnTo>
                  <a:lnTo>
                    <a:pt x="236" y="1864"/>
                  </a:lnTo>
                  <a:lnTo>
                    <a:pt x="197" y="1856"/>
                  </a:lnTo>
                  <a:lnTo>
                    <a:pt x="159" y="1841"/>
                  </a:lnTo>
                  <a:lnTo>
                    <a:pt x="126" y="1822"/>
                  </a:lnTo>
                  <a:lnTo>
                    <a:pt x="94" y="1798"/>
                  </a:lnTo>
                  <a:lnTo>
                    <a:pt x="67" y="1771"/>
                  </a:lnTo>
                  <a:lnTo>
                    <a:pt x="44" y="1739"/>
                  </a:lnTo>
                  <a:lnTo>
                    <a:pt x="25" y="1705"/>
                  </a:lnTo>
                  <a:lnTo>
                    <a:pt x="12" y="1668"/>
                  </a:lnTo>
                  <a:lnTo>
                    <a:pt x="3" y="1628"/>
                  </a:lnTo>
                  <a:lnTo>
                    <a:pt x="0" y="1588"/>
                  </a:lnTo>
                  <a:lnTo>
                    <a:pt x="2" y="1217"/>
                  </a:lnTo>
                  <a:lnTo>
                    <a:pt x="5" y="1180"/>
                  </a:lnTo>
                  <a:lnTo>
                    <a:pt x="13" y="1145"/>
                  </a:lnTo>
                  <a:lnTo>
                    <a:pt x="24" y="1111"/>
                  </a:lnTo>
                  <a:lnTo>
                    <a:pt x="41" y="1079"/>
                  </a:lnTo>
                  <a:lnTo>
                    <a:pt x="61" y="1048"/>
                  </a:lnTo>
                  <a:lnTo>
                    <a:pt x="85" y="1021"/>
                  </a:lnTo>
                  <a:lnTo>
                    <a:pt x="113" y="997"/>
                  </a:lnTo>
                  <a:lnTo>
                    <a:pt x="143" y="977"/>
                  </a:lnTo>
                  <a:lnTo>
                    <a:pt x="176" y="961"/>
                  </a:lnTo>
                  <a:lnTo>
                    <a:pt x="209" y="950"/>
                  </a:lnTo>
                  <a:lnTo>
                    <a:pt x="245" y="942"/>
                  </a:lnTo>
                  <a:lnTo>
                    <a:pt x="283" y="940"/>
                  </a:lnTo>
                  <a:lnTo>
                    <a:pt x="339" y="940"/>
                  </a:lnTo>
                  <a:lnTo>
                    <a:pt x="338" y="746"/>
                  </a:lnTo>
                  <a:lnTo>
                    <a:pt x="344" y="707"/>
                  </a:lnTo>
                  <a:lnTo>
                    <a:pt x="354" y="668"/>
                  </a:lnTo>
                  <a:lnTo>
                    <a:pt x="370" y="632"/>
                  </a:lnTo>
                  <a:lnTo>
                    <a:pt x="391" y="599"/>
                  </a:lnTo>
                  <a:lnTo>
                    <a:pt x="415" y="568"/>
                  </a:lnTo>
                  <a:lnTo>
                    <a:pt x="444" y="542"/>
                  </a:lnTo>
                  <a:lnTo>
                    <a:pt x="477" y="520"/>
                  </a:lnTo>
                  <a:lnTo>
                    <a:pt x="512" y="502"/>
                  </a:lnTo>
                  <a:lnTo>
                    <a:pt x="550" y="490"/>
                  </a:lnTo>
                  <a:lnTo>
                    <a:pt x="569" y="456"/>
                  </a:lnTo>
                  <a:lnTo>
                    <a:pt x="592" y="426"/>
                  </a:lnTo>
                  <a:lnTo>
                    <a:pt x="618" y="398"/>
                  </a:lnTo>
                  <a:lnTo>
                    <a:pt x="647" y="373"/>
                  </a:lnTo>
                  <a:lnTo>
                    <a:pt x="680" y="351"/>
                  </a:lnTo>
                  <a:lnTo>
                    <a:pt x="1037" y="137"/>
                  </a:lnTo>
                  <a:lnTo>
                    <a:pt x="1081" y="114"/>
                  </a:lnTo>
                  <a:lnTo>
                    <a:pt x="1124" y="96"/>
                  </a:lnTo>
                  <a:lnTo>
                    <a:pt x="1167" y="83"/>
                  </a:lnTo>
                  <a:lnTo>
                    <a:pt x="1209" y="77"/>
                  </a:lnTo>
                  <a:lnTo>
                    <a:pt x="1248" y="76"/>
                  </a:lnTo>
                  <a:lnTo>
                    <a:pt x="1283" y="81"/>
                  </a:lnTo>
                  <a:lnTo>
                    <a:pt x="1315" y="91"/>
                  </a:lnTo>
                  <a:lnTo>
                    <a:pt x="1345" y="105"/>
                  </a:lnTo>
                  <a:lnTo>
                    <a:pt x="1372" y="125"/>
                  </a:lnTo>
                  <a:lnTo>
                    <a:pt x="1396" y="149"/>
                  </a:lnTo>
                  <a:lnTo>
                    <a:pt x="1427" y="118"/>
                  </a:lnTo>
                  <a:lnTo>
                    <a:pt x="1463" y="89"/>
                  </a:lnTo>
                  <a:lnTo>
                    <a:pt x="1502" y="64"/>
                  </a:lnTo>
                  <a:lnTo>
                    <a:pt x="1546" y="43"/>
                  </a:lnTo>
                  <a:lnTo>
                    <a:pt x="1592" y="25"/>
                  </a:lnTo>
                  <a:lnTo>
                    <a:pt x="1641" y="12"/>
                  </a:lnTo>
                  <a:lnTo>
                    <a:pt x="1692" y="4"/>
                  </a:lnTo>
                  <a:lnTo>
                    <a:pt x="1745"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79" name="Freeform 9"/>
            <p:cNvSpPr>
              <a:spLocks/>
            </p:cNvSpPr>
            <p:nvPr/>
          </p:nvSpPr>
          <p:spPr bwMode="auto">
            <a:xfrm>
              <a:off x="3214688" y="2335213"/>
              <a:ext cx="39688" cy="39688"/>
            </a:xfrm>
            <a:custGeom>
              <a:avLst/>
              <a:gdLst>
                <a:gd name="T0" fmla="*/ 76 w 152"/>
                <a:gd name="T1" fmla="*/ 0 h 152"/>
                <a:gd name="T2" fmla="*/ 96 w 152"/>
                <a:gd name="T3" fmla="*/ 3 h 152"/>
                <a:gd name="T4" fmla="*/ 115 w 152"/>
                <a:gd name="T5" fmla="*/ 11 h 152"/>
                <a:gd name="T6" fmla="*/ 130 w 152"/>
                <a:gd name="T7" fmla="*/ 23 h 152"/>
                <a:gd name="T8" fmla="*/ 142 w 152"/>
                <a:gd name="T9" fmla="*/ 38 h 152"/>
                <a:gd name="T10" fmla="*/ 150 w 152"/>
                <a:gd name="T11" fmla="*/ 57 h 152"/>
                <a:gd name="T12" fmla="*/ 152 w 152"/>
                <a:gd name="T13" fmla="*/ 77 h 152"/>
                <a:gd name="T14" fmla="*/ 150 w 152"/>
                <a:gd name="T15" fmla="*/ 97 h 152"/>
                <a:gd name="T16" fmla="*/ 142 w 152"/>
                <a:gd name="T17" fmla="*/ 115 h 152"/>
                <a:gd name="T18" fmla="*/ 130 w 152"/>
                <a:gd name="T19" fmla="*/ 130 h 152"/>
                <a:gd name="T20" fmla="*/ 115 w 152"/>
                <a:gd name="T21" fmla="*/ 143 h 152"/>
                <a:gd name="T22" fmla="*/ 96 w 152"/>
                <a:gd name="T23" fmla="*/ 150 h 152"/>
                <a:gd name="T24" fmla="*/ 76 w 152"/>
                <a:gd name="T25" fmla="*/ 152 h 152"/>
                <a:gd name="T26" fmla="*/ 57 w 152"/>
                <a:gd name="T27" fmla="*/ 150 h 152"/>
                <a:gd name="T28" fmla="*/ 38 w 152"/>
                <a:gd name="T29" fmla="*/ 143 h 152"/>
                <a:gd name="T30" fmla="*/ 23 w 152"/>
                <a:gd name="T31" fmla="*/ 130 h 152"/>
                <a:gd name="T32" fmla="*/ 10 w 152"/>
                <a:gd name="T33" fmla="*/ 115 h 152"/>
                <a:gd name="T34" fmla="*/ 3 w 152"/>
                <a:gd name="T35" fmla="*/ 97 h 152"/>
                <a:gd name="T36" fmla="*/ 0 w 152"/>
                <a:gd name="T37" fmla="*/ 77 h 152"/>
                <a:gd name="T38" fmla="*/ 3 w 152"/>
                <a:gd name="T39" fmla="*/ 57 h 152"/>
                <a:gd name="T40" fmla="*/ 10 w 152"/>
                <a:gd name="T41" fmla="*/ 38 h 152"/>
                <a:gd name="T42" fmla="*/ 23 w 152"/>
                <a:gd name="T43" fmla="*/ 23 h 152"/>
                <a:gd name="T44" fmla="*/ 38 w 152"/>
                <a:gd name="T45" fmla="*/ 11 h 152"/>
                <a:gd name="T46" fmla="*/ 57 w 152"/>
                <a:gd name="T47" fmla="*/ 3 h 152"/>
                <a:gd name="T48" fmla="*/ 76 w 152"/>
                <a:gd name="T4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2">
                  <a:moveTo>
                    <a:pt x="76" y="0"/>
                  </a:moveTo>
                  <a:lnTo>
                    <a:pt x="96" y="3"/>
                  </a:lnTo>
                  <a:lnTo>
                    <a:pt x="115" y="11"/>
                  </a:lnTo>
                  <a:lnTo>
                    <a:pt x="130" y="23"/>
                  </a:lnTo>
                  <a:lnTo>
                    <a:pt x="142" y="38"/>
                  </a:lnTo>
                  <a:lnTo>
                    <a:pt x="150" y="57"/>
                  </a:lnTo>
                  <a:lnTo>
                    <a:pt x="152" y="77"/>
                  </a:lnTo>
                  <a:lnTo>
                    <a:pt x="150" y="97"/>
                  </a:lnTo>
                  <a:lnTo>
                    <a:pt x="142" y="115"/>
                  </a:lnTo>
                  <a:lnTo>
                    <a:pt x="130" y="130"/>
                  </a:lnTo>
                  <a:lnTo>
                    <a:pt x="115" y="143"/>
                  </a:lnTo>
                  <a:lnTo>
                    <a:pt x="96" y="150"/>
                  </a:lnTo>
                  <a:lnTo>
                    <a:pt x="76" y="152"/>
                  </a:lnTo>
                  <a:lnTo>
                    <a:pt x="57" y="150"/>
                  </a:lnTo>
                  <a:lnTo>
                    <a:pt x="38" y="143"/>
                  </a:lnTo>
                  <a:lnTo>
                    <a:pt x="23" y="130"/>
                  </a:lnTo>
                  <a:lnTo>
                    <a:pt x="10" y="115"/>
                  </a:lnTo>
                  <a:lnTo>
                    <a:pt x="3" y="97"/>
                  </a:lnTo>
                  <a:lnTo>
                    <a:pt x="0" y="77"/>
                  </a:lnTo>
                  <a:lnTo>
                    <a:pt x="3" y="57"/>
                  </a:lnTo>
                  <a:lnTo>
                    <a:pt x="10" y="38"/>
                  </a:lnTo>
                  <a:lnTo>
                    <a:pt x="23" y="23"/>
                  </a:lnTo>
                  <a:lnTo>
                    <a:pt x="38" y="11"/>
                  </a:lnTo>
                  <a:lnTo>
                    <a:pt x="57" y="3"/>
                  </a:lnTo>
                  <a:lnTo>
                    <a:pt x="76"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80" name="Freeform 10"/>
            <p:cNvSpPr>
              <a:spLocks noEditPoints="1"/>
            </p:cNvSpPr>
            <p:nvPr/>
          </p:nvSpPr>
          <p:spPr bwMode="auto">
            <a:xfrm>
              <a:off x="3205163" y="2325688"/>
              <a:ext cx="60325" cy="60325"/>
            </a:xfrm>
            <a:custGeom>
              <a:avLst/>
              <a:gdLst>
                <a:gd name="T0" fmla="*/ 114 w 229"/>
                <a:gd name="T1" fmla="*/ 61 h 228"/>
                <a:gd name="T2" fmla="*/ 98 w 229"/>
                <a:gd name="T3" fmla="*/ 64 h 228"/>
                <a:gd name="T4" fmla="*/ 84 w 229"/>
                <a:gd name="T5" fmla="*/ 72 h 228"/>
                <a:gd name="T6" fmla="*/ 73 w 229"/>
                <a:gd name="T7" fmla="*/ 83 h 228"/>
                <a:gd name="T8" fmla="*/ 65 w 229"/>
                <a:gd name="T9" fmla="*/ 97 h 228"/>
                <a:gd name="T10" fmla="*/ 63 w 229"/>
                <a:gd name="T11" fmla="*/ 114 h 228"/>
                <a:gd name="T12" fmla="*/ 65 w 229"/>
                <a:gd name="T13" fmla="*/ 130 h 228"/>
                <a:gd name="T14" fmla="*/ 73 w 229"/>
                <a:gd name="T15" fmla="*/ 144 h 228"/>
                <a:gd name="T16" fmla="*/ 84 w 229"/>
                <a:gd name="T17" fmla="*/ 156 h 228"/>
                <a:gd name="T18" fmla="*/ 98 w 229"/>
                <a:gd name="T19" fmla="*/ 163 h 228"/>
                <a:gd name="T20" fmla="*/ 114 w 229"/>
                <a:gd name="T21" fmla="*/ 165 h 228"/>
                <a:gd name="T22" fmla="*/ 131 w 229"/>
                <a:gd name="T23" fmla="*/ 163 h 228"/>
                <a:gd name="T24" fmla="*/ 145 w 229"/>
                <a:gd name="T25" fmla="*/ 156 h 228"/>
                <a:gd name="T26" fmla="*/ 156 w 229"/>
                <a:gd name="T27" fmla="*/ 144 h 228"/>
                <a:gd name="T28" fmla="*/ 164 w 229"/>
                <a:gd name="T29" fmla="*/ 130 h 228"/>
                <a:gd name="T30" fmla="*/ 166 w 229"/>
                <a:gd name="T31" fmla="*/ 114 h 228"/>
                <a:gd name="T32" fmla="*/ 164 w 229"/>
                <a:gd name="T33" fmla="*/ 97 h 228"/>
                <a:gd name="T34" fmla="*/ 156 w 229"/>
                <a:gd name="T35" fmla="*/ 83 h 228"/>
                <a:gd name="T36" fmla="*/ 145 w 229"/>
                <a:gd name="T37" fmla="*/ 72 h 228"/>
                <a:gd name="T38" fmla="*/ 131 w 229"/>
                <a:gd name="T39" fmla="*/ 64 h 228"/>
                <a:gd name="T40" fmla="*/ 114 w 229"/>
                <a:gd name="T41" fmla="*/ 61 h 228"/>
                <a:gd name="T42" fmla="*/ 114 w 229"/>
                <a:gd name="T43" fmla="*/ 0 h 228"/>
                <a:gd name="T44" fmla="*/ 141 w 229"/>
                <a:gd name="T45" fmla="*/ 3 h 228"/>
                <a:gd name="T46" fmla="*/ 165 w 229"/>
                <a:gd name="T47" fmla="*/ 11 h 228"/>
                <a:gd name="T48" fmla="*/ 186 w 229"/>
                <a:gd name="T49" fmla="*/ 25 h 228"/>
                <a:gd name="T50" fmla="*/ 203 w 229"/>
                <a:gd name="T51" fmla="*/ 42 h 228"/>
                <a:gd name="T52" fmla="*/ 217 w 229"/>
                <a:gd name="T53" fmla="*/ 63 h 228"/>
                <a:gd name="T54" fmla="*/ 225 w 229"/>
                <a:gd name="T55" fmla="*/ 87 h 228"/>
                <a:gd name="T56" fmla="*/ 229 w 229"/>
                <a:gd name="T57" fmla="*/ 114 h 228"/>
                <a:gd name="T58" fmla="*/ 225 w 229"/>
                <a:gd name="T59" fmla="*/ 140 h 228"/>
                <a:gd name="T60" fmla="*/ 217 w 229"/>
                <a:gd name="T61" fmla="*/ 164 h 228"/>
                <a:gd name="T62" fmla="*/ 203 w 229"/>
                <a:gd name="T63" fmla="*/ 185 h 228"/>
                <a:gd name="T64" fmla="*/ 186 w 229"/>
                <a:gd name="T65" fmla="*/ 203 h 228"/>
                <a:gd name="T66" fmla="*/ 165 w 229"/>
                <a:gd name="T67" fmla="*/ 216 h 228"/>
                <a:gd name="T68" fmla="*/ 141 w 229"/>
                <a:gd name="T69" fmla="*/ 225 h 228"/>
                <a:gd name="T70" fmla="*/ 114 w 229"/>
                <a:gd name="T71" fmla="*/ 228 h 228"/>
                <a:gd name="T72" fmla="*/ 88 w 229"/>
                <a:gd name="T73" fmla="*/ 225 h 228"/>
                <a:gd name="T74" fmla="*/ 64 w 229"/>
                <a:gd name="T75" fmla="*/ 216 h 228"/>
                <a:gd name="T76" fmla="*/ 43 w 229"/>
                <a:gd name="T77" fmla="*/ 203 h 228"/>
                <a:gd name="T78" fmla="*/ 25 w 229"/>
                <a:gd name="T79" fmla="*/ 185 h 228"/>
                <a:gd name="T80" fmla="*/ 12 w 229"/>
                <a:gd name="T81" fmla="*/ 164 h 228"/>
                <a:gd name="T82" fmla="*/ 3 w 229"/>
                <a:gd name="T83" fmla="*/ 140 h 228"/>
                <a:gd name="T84" fmla="*/ 0 w 229"/>
                <a:gd name="T85" fmla="*/ 114 h 228"/>
                <a:gd name="T86" fmla="*/ 3 w 229"/>
                <a:gd name="T87" fmla="*/ 87 h 228"/>
                <a:gd name="T88" fmla="*/ 12 w 229"/>
                <a:gd name="T89" fmla="*/ 63 h 228"/>
                <a:gd name="T90" fmla="*/ 25 w 229"/>
                <a:gd name="T91" fmla="*/ 42 h 228"/>
                <a:gd name="T92" fmla="*/ 43 w 229"/>
                <a:gd name="T93" fmla="*/ 25 h 228"/>
                <a:gd name="T94" fmla="*/ 64 w 229"/>
                <a:gd name="T95" fmla="*/ 11 h 228"/>
                <a:gd name="T96" fmla="*/ 88 w 229"/>
                <a:gd name="T97" fmla="*/ 3 h 228"/>
                <a:gd name="T98" fmla="*/ 114 w 229"/>
                <a:gd name="T9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9" h="228">
                  <a:moveTo>
                    <a:pt x="114" y="61"/>
                  </a:moveTo>
                  <a:lnTo>
                    <a:pt x="98" y="64"/>
                  </a:lnTo>
                  <a:lnTo>
                    <a:pt x="84" y="72"/>
                  </a:lnTo>
                  <a:lnTo>
                    <a:pt x="73" y="83"/>
                  </a:lnTo>
                  <a:lnTo>
                    <a:pt x="65" y="97"/>
                  </a:lnTo>
                  <a:lnTo>
                    <a:pt x="63" y="114"/>
                  </a:lnTo>
                  <a:lnTo>
                    <a:pt x="65" y="130"/>
                  </a:lnTo>
                  <a:lnTo>
                    <a:pt x="73" y="144"/>
                  </a:lnTo>
                  <a:lnTo>
                    <a:pt x="84" y="156"/>
                  </a:lnTo>
                  <a:lnTo>
                    <a:pt x="98" y="163"/>
                  </a:lnTo>
                  <a:lnTo>
                    <a:pt x="114" y="165"/>
                  </a:lnTo>
                  <a:lnTo>
                    <a:pt x="131" y="163"/>
                  </a:lnTo>
                  <a:lnTo>
                    <a:pt x="145" y="156"/>
                  </a:lnTo>
                  <a:lnTo>
                    <a:pt x="156" y="144"/>
                  </a:lnTo>
                  <a:lnTo>
                    <a:pt x="164" y="130"/>
                  </a:lnTo>
                  <a:lnTo>
                    <a:pt x="166" y="114"/>
                  </a:lnTo>
                  <a:lnTo>
                    <a:pt x="164" y="97"/>
                  </a:lnTo>
                  <a:lnTo>
                    <a:pt x="156" y="83"/>
                  </a:lnTo>
                  <a:lnTo>
                    <a:pt x="145" y="72"/>
                  </a:lnTo>
                  <a:lnTo>
                    <a:pt x="131" y="64"/>
                  </a:lnTo>
                  <a:lnTo>
                    <a:pt x="114" y="61"/>
                  </a:lnTo>
                  <a:close/>
                  <a:moveTo>
                    <a:pt x="114" y="0"/>
                  </a:moveTo>
                  <a:lnTo>
                    <a:pt x="141" y="3"/>
                  </a:lnTo>
                  <a:lnTo>
                    <a:pt x="165" y="11"/>
                  </a:lnTo>
                  <a:lnTo>
                    <a:pt x="186" y="25"/>
                  </a:lnTo>
                  <a:lnTo>
                    <a:pt x="203" y="42"/>
                  </a:lnTo>
                  <a:lnTo>
                    <a:pt x="217" y="63"/>
                  </a:lnTo>
                  <a:lnTo>
                    <a:pt x="225" y="87"/>
                  </a:lnTo>
                  <a:lnTo>
                    <a:pt x="229" y="114"/>
                  </a:lnTo>
                  <a:lnTo>
                    <a:pt x="225" y="140"/>
                  </a:lnTo>
                  <a:lnTo>
                    <a:pt x="217" y="164"/>
                  </a:lnTo>
                  <a:lnTo>
                    <a:pt x="203" y="185"/>
                  </a:lnTo>
                  <a:lnTo>
                    <a:pt x="186" y="203"/>
                  </a:lnTo>
                  <a:lnTo>
                    <a:pt x="165" y="216"/>
                  </a:lnTo>
                  <a:lnTo>
                    <a:pt x="141" y="225"/>
                  </a:lnTo>
                  <a:lnTo>
                    <a:pt x="114" y="228"/>
                  </a:lnTo>
                  <a:lnTo>
                    <a:pt x="88" y="225"/>
                  </a:lnTo>
                  <a:lnTo>
                    <a:pt x="64" y="216"/>
                  </a:lnTo>
                  <a:lnTo>
                    <a:pt x="43" y="203"/>
                  </a:lnTo>
                  <a:lnTo>
                    <a:pt x="25" y="185"/>
                  </a:lnTo>
                  <a:lnTo>
                    <a:pt x="12" y="164"/>
                  </a:lnTo>
                  <a:lnTo>
                    <a:pt x="3" y="140"/>
                  </a:lnTo>
                  <a:lnTo>
                    <a:pt x="0" y="114"/>
                  </a:lnTo>
                  <a:lnTo>
                    <a:pt x="3" y="87"/>
                  </a:lnTo>
                  <a:lnTo>
                    <a:pt x="12" y="63"/>
                  </a:lnTo>
                  <a:lnTo>
                    <a:pt x="25" y="42"/>
                  </a:lnTo>
                  <a:lnTo>
                    <a:pt x="43" y="25"/>
                  </a:lnTo>
                  <a:lnTo>
                    <a:pt x="64" y="11"/>
                  </a:lnTo>
                  <a:lnTo>
                    <a:pt x="88" y="3"/>
                  </a:lnTo>
                  <a:lnTo>
                    <a:pt x="114"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81" name="Freeform 11"/>
            <p:cNvSpPr>
              <a:spLocks/>
            </p:cNvSpPr>
            <p:nvPr/>
          </p:nvSpPr>
          <p:spPr bwMode="auto">
            <a:xfrm>
              <a:off x="2927350" y="2420938"/>
              <a:ext cx="42863" cy="42863"/>
            </a:xfrm>
            <a:custGeom>
              <a:avLst/>
              <a:gdLst>
                <a:gd name="T0" fmla="*/ 81 w 161"/>
                <a:gd name="T1" fmla="*/ 0 h 161"/>
                <a:gd name="T2" fmla="*/ 103 w 161"/>
                <a:gd name="T3" fmla="*/ 2 h 161"/>
                <a:gd name="T4" fmla="*/ 121 w 161"/>
                <a:gd name="T5" fmla="*/ 10 h 161"/>
                <a:gd name="T6" fmla="*/ 138 w 161"/>
                <a:gd name="T7" fmla="*/ 23 h 161"/>
                <a:gd name="T8" fmla="*/ 151 w 161"/>
                <a:gd name="T9" fmla="*/ 40 h 161"/>
                <a:gd name="T10" fmla="*/ 158 w 161"/>
                <a:gd name="T11" fmla="*/ 59 h 161"/>
                <a:gd name="T12" fmla="*/ 161 w 161"/>
                <a:gd name="T13" fmla="*/ 81 h 161"/>
                <a:gd name="T14" fmla="*/ 158 w 161"/>
                <a:gd name="T15" fmla="*/ 102 h 161"/>
                <a:gd name="T16" fmla="*/ 151 w 161"/>
                <a:gd name="T17" fmla="*/ 121 h 161"/>
                <a:gd name="T18" fmla="*/ 138 w 161"/>
                <a:gd name="T19" fmla="*/ 137 h 161"/>
                <a:gd name="T20" fmla="*/ 121 w 161"/>
                <a:gd name="T21" fmla="*/ 150 h 161"/>
                <a:gd name="T22" fmla="*/ 103 w 161"/>
                <a:gd name="T23" fmla="*/ 158 h 161"/>
                <a:gd name="T24" fmla="*/ 81 w 161"/>
                <a:gd name="T25" fmla="*/ 161 h 161"/>
                <a:gd name="T26" fmla="*/ 60 w 161"/>
                <a:gd name="T27" fmla="*/ 158 h 161"/>
                <a:gd name="T28" fmla="*/ 40 w 161"/>
                <a:gd name="T29" fmla="*/ 150 h 161"/>
                <a:gd name="T30" fmla="*/ 24 w 161"/>
                <a:gd name="T31" fmla="*/ 137 h 161"/>
                <a:gd name="T32" fmla="*/ 11 w 161"/>
                <a:gd name="T33" fmla="*/ 121 h 161"/>
                <a:gd name="T34" fmla="*/ 3 w 161"/>
                <a:gd name="T35" fmla="*/ 102 h 161"/>
                <a:gd name="T36" fmla="*/ 0 w 161"/>
                <a:gd name="T37" fmla="*/ 81 h 161"/>
                <a:gd name="T38" fmla="*/ 3 w 161"/>
                <a:gd name="T39" fmla="*/ 59 h 161"/>
                <a:gd name="T40" fmla="*/ 11 w 161"/>
                <a:gd name="T41" fmla="*/ 40 h 161"/>
                <a:gd name="T42" fmla="*/ 24 w 161"/>
                <a:gd name="T43" fmla="*/ 23 h 161"/>
                <a:gd name="T44" fmla="*/ 40 w 161"/>
                <a:gd name="T45" fmla="*/ 10 h 161"/>
                <a:gd name="T46" fmla="*/ 60 w 161"/>
                <a:gd name="T47" fmla="*/ 2 h 161"/>
                <a:gd name="T48" fmla="*/ 81 w 161"/>
                <a:gd name="T4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161">
                  <a:moveTo>
                    <a:pt x="81" y="0"/>
                  </a:moveTo>
                  <a:lnTo>
                    <a:pt x="103" y="2"/>
                  </a:lnTo>
                  <a:lnTo>
                    <a:pt x="121" y="10"/>
                  </a:lnTo>
                  <a:lnTo>
                    <a:pt x="138" y="23"/>
                  </a:lnTo>
                  <a:lnTo>
                    <a:pt x="151" y="40"/>
                  </a:lnTo>
                  <a:lnTo>
                    <a:pt x="158" y="59"/>
                  </a:lnTo>
                  <a:lnTo>
                    <a:pt x="161" y="81"/>
                  </a:lnTo>
                  <a:lnTo>
                    <a:pt x="158" y="102"/>
                  </a:lnTo>
                  <a:lnTo>
                    <a:pt x="151" y="121"/>
                  </a:lnTo>
                  <a:lnTo>
                    <a:pt x="138" y="137"/>
                  </a:lnTo>
                  <a:lnTo>
                    <a:pt x="121" y="150"/>
                  </a:lnTo>
                  <a:lnTo>
                    <a:pt x="103" y="158"/>
                  </a:lnTo>
                  <a:lnTo>
                    <a:pt x="81" y="161"/>
                  </a:lnTo>
                  <a:lnTo>
                    <a:pt x="60" y="158"/>
                  </a:lnTo>
                  <a:lnTo>
                    <a:pt x="40" y="150"/>
                  </a:lnTo>
                  <a:lnTo>
                    <a:pt x="24" y="137"/>
                  </a:lnTo>
                  <a:lnTo>
                    <a:pt x="11" y="121"/>
                  </a:lnTo>
                  <a:lnTo>
                    <a:pt x="3" y="102"/>
                  </a:lnTo>
                  <a:lnTo>
                    <a:pt x="0" y="81"/>
                  </a:lnTo>
                  <a:lnTo>
                    <a:pt x="3" y="59"/>
                  </a:lnTo>
                  <a:lnTo>
                    <a:pt x="11" y="40"/>
                  </a:lnTo>
                  <a:lnTo>
                    <a:pt x="24" y="23"/>
                  </a:lnTo>
                  <a:lnTo>
                    <a:pt x="40" y="10"/>
                  </a:lnTo>
                  <a:lnTo>
                    <a:pt x="60" y="2"/>
                  </a:lnTo>
                  <a:lnTo>
                    <a:pt x="8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82" name="Freeform 12"/>
            <p:cNvSpPr>
              <a:spLocks noEditPoints="1"/>
            </p:cNvSpPr>
            <p:nvPr/>
          </p:nvSpPr>
          <p:spPr bwMode="auto">
            <a:xfrm>
              <a:off x="2916238" y="2409825"/>
              <a:ext cx="65088" cy="65088"/>
            </a:xfrm>
            <a:custGeom>
              <a:avLst/>
              <a:gdLst>
                <a:gd name="T0" fmla="*/ 121 w 242"/>
                <a:gd name="T1" fmla="*/ 66 h 242"/>
                <a:gd name="T2" fmla="*/ 104 w 242"/>
                <a:gd name="T3" fmla="*/ 69 h 242"/>
                <a:gd name="T4" fmla="*/ 88 w 242"/>
                <a:gd name="T5" fmla="*/ 77 h 242"/>
                <a:gd name="T6" fmla="*/ 77 w 242"/>
                <a:gd name="T7" fmla="*/ 89 h 242"/>
                <a:gd name="T8" fmla="*/ 68 w 242"/>
                <a:gd name="T9" fmla="*/ 104 h 242"/>
                <a:gd name="T10" fmla="*/ 66 w 242"/>
                <a:gd name="T11" fmla="*/ 122 h 242"/>
                <a:gd name="T12" fmla="*/ 68 w 242"/>
                <a:gd name="T13" fmla="*/ 138 h 242"/>
                <a:gd name="T14" fmla="*/ 77 w 242"/>
                <a:gd name="T15" fmla="*/ 154 h 242"/>
                <a:gd name="T16" fmla="*/ 88 w 242"/>
                <a:gd name="T17" fmla="*/ 166 h 242"/>
                <a:gd name="T18" fmla="*/ 104 w 242"/>
                <a:gd name="T19" fmla="*/ 174 h 242"/>
                <a:gd name="T20" fmla="*/ 121 w 242"/>
                <a:gd name="T21" fmla="*/ 176 h 242"/>
                <a:gd name="T22" fmla="*/ 138 w 242"/>
                <a:gd name="T23" fmla="*/ 174 h 242"/>
                <a:gd name="T24" fmla="*/ 153 w 242"/>
                <a:gd name="T25" fmla="*/ 166 h 242"/>
                <a:gd name="T26" fmla="*/ 166 w 242"/>
                <a:gd name="T27" fmla="*/ 154 h 242"/>
                <a:gd name="T28" fmla="*/ 173 w 242"/>
                <a:gd name="T29" fmla="*/ 138 h 242"/>
                <a:gd name="T30" fmla="*/ 176 w 242"/>
                <a:gd name="T31" fmla="*/ 122 h 242"/>
                <a:gd name="T32" fmla="*/ 173 w 242"/>
                <a:gd name="T33" fmla="*/ 104 h 242"/>
                <a:gd name="T34" fmla="*/ 166 w 242"/>
                <a:gd name="T35" fmla="*/ 89 h 242"/>
                <a:gd name="T36" fmla="*/ 153 w 242"/>
                <a:gd name="T37" fmla="*/ 77 h 242"/>
                <a:gd name="T38" fmla="*/ 138 w 242"/>
                <a:gd name="T39" fmla="*/ 69 h 242"/>
                <a:gd name="T40" fmla="*/ 121 w 242"/>
                <a:gd name="T41" fmla="*/ 66 h 242"/>
                <a:gd name="T42" fmla="*/ 121 w 242"/>
                <a:gd name="T43" fmla="*/ 0 h 242"/>
                <a:gd name="T44" fmla="*/ 149 w 242"/>
                <a:gd name="T45" fmla="*/ 3 h 242"/>
                <a:gd name="T46" fmla="*/ 174 w 242"/>
                <a:gd name="T47" fmla="*/ 13 h 242"/>
                <a:gd name="T48" fmla="*/ 196 w 242"/>
                <a:gd name="T49" fmla="*/ 27 h 242"/>
                <a:gd name="T50" fmla="*/ 215 w 242"/>
                <a:gd name="T51" fmla="*/ 45 h 242"/>
                <a:gd name="T52" fmla="*/ 229 w 242"/>
                <a:gd name="T53" fmla="*/ 68 h 242"/>
                <a:gd name="T54" fmla="*/ 239 w 242"/>
                <a:gd name="T55" fmla="*/ 93 h 242"/>
                <a:gd name="T56" fmla="*/ 242 w 242"/>
                <a:gd name="T57" fmla="*/ 122 h 242"/>
                <a:gd name="T58" fmla="*/ 239 w 242"/>
                <a:gd name="T59" fmla="*/ 149 h 242"/>
                <a:gd name="T60" fmla="*/ 229 w 242"/>
                <a:gd name="T61" fmla="*/ 174 h 242"/>
                <a:gd name="T62" fmla="*/ 215 w 242"/>
                <a:gd name="T63" fmla="*/ 197 h 242"/>
                <a:gd name="T64" fmla="*/ 196 w 242"/>
                <a:gd name="T65" fmla="*/ 216 h 242"/>
                <a:gd name="T66" fmla="*/ 174 w 242"/>
                <a:gd name="T67" fmla="*/ 230 h 242"/>
                <a:gd name="T68" fmla="*/ 149 w 242"/>
                <a:gd name="T69" fmla="*/ 239 h 242"/>
                <a:gd name="T70" fmla="*/ 121 w 242"/>
                <a:gd name="T71" fmla="*/ 242 h 242"/>
                <a:gd name="T72" fmla="*/ 93 w 242"/>
                <a:gd name="T73" fmla="*/ 239 h 242"/>
                <a:gd name="T74" fmla="*/ 67 w 242"/>
                <a:gd name="T75" fmla="*/ 230 h 242"/>
                <a:gd name="T76" fmla="*/ 45 w 242"/>
                <a:gd name="T77" fmla="*/ 216 h 242"/>
                <a:gd name="T78" fmla="*/ 26 w 242"/>
                <a:gd name="T79" fmla="*/ 197 h 242"/>
                <a:gd name="T80" fmla="*/ 12 w 242"/>
                <a:gd name="T81" fmla="*/ 174 h 242"/>
                <a:gd name="T82" fmla="*/ 3 w 242"/>
                <a:gd name="T83" fmla="*/ 149 h 242"/>
                <a:gd name="T84" fmla="*/ 0 w 242"/>
                <a:gd name="T85" fmla="*/ 122 h 242"/>
                <a:gd name="T86" fmla="*/ 3 w 242"/>
                <a:gd name="T87" fmla="*/ 93 h 242"/>
                <a:gd name="T88" fmla="*/ 12 w 242"/>
                <a:gd name="T89" fmla="*/ 68 h 242"/>
                <a:gd name="T90" fmla="*/ 26 w 242"/>
                <a:gd name="T91" fmla="*/ 45 h 242"/>
                <a:gd name="T92" fmla="*/ 45 w 242"/>
                <a:gd name="T93" fmla="*/ 27 h 242"/>
                <a:gd name="T94" fmla="*/ 67 w 242"/>
                <a:gd name="T95" fmla="*/ 13 h 242"/>
                <a:gd name="T96" fmla="*/ 93 w 242"/>
                <a:gd name="T97" fmla="*/ 3 h 242"/>
                <a:gd name="T98" fmla="*/ 121 w 242"/>
                <a:gd name="T9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242">
                  <a:moveTo>
                    <a:pt x="121" y="66"/>
                  </a:moveTo>
                  <a:lnTo>
                    <a:pt x="104" y="69"/>
                  </a:lnTo>
                  <a:lnTo>
                    <a:pt x="88" y="77"/>
                  </a:lnTo>
                  <a:lnTo>
                    <a:pt x="77" y="89"/>
                  </a:lnTo>
                  <a:lnTo>
                    <a:pt x="68" y="104"/>
                  </a:lnTo>
                  <a:lnTo>
                    <a:pt x="66" y="122"/>
                  </a:lnTo>
                  <a:lnTo>
                    <a:pt x="68" y="138"/>
                  </a:lnTo>
                  <a:lnTo>
                    <a:pt x="77" y="154"/>
                  </a:lnTo>
                  <a:lnTo>
                    <a:pt x="88" y="166"/>
                  </a:lnTo>
                  <a:lnTo>
                    <a:pt x="104" y="174"/>
                  </a:lnTo>
                  <a:lnTo>
                    <a:pt x="121" y="176"/>
                  </a:lnTo>
                  <a:lnTo>
                    <a:pt x="138" y="174"/>
                  </a:lnTo>
                  <a:lnTo>
                    <a:pt x="153" y="166"/>
                  </a:lnTo>
                  <a:lnTo>
                    <a:pt x="166" y="154"/>
                  </a:lnTo>
                  <a:lnTo>
                    <a:pt x="173" y="138"/>
                  </a:lnTo>
                  <a:lnTo>
                    <a:pt x="176" y="122"/>
                  </a:lnTo>
                  <a:lnTo>
                    <a:pt x="173" y="104"/>
                  </a:lnTo>
                  <a:lnTo>
                    <a:pt x="166" y="89"/>
                  </a:lnTo>
                  <a:lnTo>
                    <a:pt x="153" y="77"/>
                  </a:lnTo>
                  <a:lnTo>
                    <a:pt x="138" y="69"/>
                  </a:lnTo>
                  <a:lnTo>
                    <a:pt x="121" y="66"/>
                  </a:lnTo>
                  <a:close/>
                  <a:moveTo>
                    <a:pt x="121" y="0"/>
                  </a:moveTo>
                  <a:lnTo>
                    <a:pt x="149" y="3"/>
                  </a:lnTo>
                  <a:lnTo>
                    <a:pt x="174" y="13"/>
                  </a:lnTo>
                  <a:lnTo>
                    <a:pt x="196" y="27"/>
                  </a:lnTo>
                  <a:lnTo>
                    <a:pt x="215" y="45"/>
                  </a:lnTo>
                  <a:lnTo>
                    <a:pt x="229" y="68"/>
                  </a:lnTo>
                  <a:lnTo>
                    <a:pt x="239" y="93"/>
                  </a:lnTo>
                  <a:lnTo>
                    <a:pt x="242" y="122"/>
                  </a:lnTo>
                  <a:lnTo>
                    <a:pt x="239" y="149"/>
                  </a:lnTo>
                  <a:lnTo>
                    <a:pt x="229" y="174"/>
                  </a:lnTo>
                  <a:lnTo>
                    <a:pt x="215" y="197"/>
                  </a:lnTo>
                  <a:lnTo>
                    <a:pt x="196" y="216"/>
                  </a:lnTo>
                  <a:lnTo>
                    <a:pt x="174" y="230"/>
                  </a:lnTo>
                  <a:lnTo>
                    <a:pt x="149" y="239"/>
                  </a:lnTo>
                  <a:lnTo>
                    <a:pt x="121" y="242"/>
                  </a:lnTo>
                  <a:lnTo>
                    <a:pt x="93" y="239"/>
                  </a:lnTo>
                  <a:lnTo>
                    <a:pt x="67" y="230"/>
                  </a:lnTo>
                  <a:lnTo>
                    <a:pt x="45" y="216"/>
                  </a:lnTo>
                  <a:lnTo>
                    <a:pt x="26" y="197"/>
                  </a:lnTo>
                  <a:lnTo>
                    <a:pt x="12" y="174"/>
                  </a:lnTo>
                  <a:lnTo>
                    <a:pt x="3" y="149"/>
                  </a:lnTo>
                  <a:lnTo>
                    <a:pt x="0" y="122"/>
                  </a:lnTo>
                  <a:lnTo>
                    <a:pt x="3" y="93"/>
                  </a:lnTo>
                  <a:lnTo>
                    <a:pt x="12" y="68"/>
                  </a:lnTo>
                  <a:lnTo>
                    <a:pt x="26" y="45"/>
                  </a:lnTo>
                  <a:lnTo>
                    <a:pt x="45" y="27"/>
                  </a:lnTo>
                  <a:lnTo>
                    <a:pt x="67" y="13"/>
                  </a:lnTo>
                  <a:lnTo>
                    <a:pt x="93" y="3"/>
                  </a:lnTo>
                  <a:lnTo>
                    <a:pt x="121"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83" name="Freeform 13"/>
            <p:cNvSpPr>
              <a:spLocks/>
            </p:cNvSpPr>
            <p:nvPr/>
          </p:nvSpPr>
          <p:spPr bwMode="auto">
            <a:xfrm>
              <a:off x="2660650" y="2338388"/>
              <a:ext cx="42863" cy="42863"/>
            </a:xfrm>
            <a:custGeom>
              <a:avLst/>
              <a:gdLst>
                <a:gd name="T0" fmla="*/ 80 w 161"/>
                <a:gd name="T1" fmla="*/ 0 h 162"/>
                <a:gd name="T2" fmla="*/ 101 w 161"/>
                <a:gd name="T3" fmla="*/ 3 h 162"/>
                <a:gd name="T4" fmla="*/ 121 w 161"/>
                <a:gd name="T5" fmla="*/ 11 h 162"/>
                <a:gd name="T6" fmla="*/ 137 w 161"/>
                <a:gd name="T7" fmla="*/ 24 h 162"/>
                <a:gd name="T8" fmla="*/ 149 w 161"/>
                <a:gd name="T9" fmla="*/ 41 h 162"/>
                <a:gd name="T10" fmla="*/ 158 w 161"/>
                <a:gd name="T11" fmla="*/ 59 h 162"/>
                <a:gd name="T12" fmla="*/ 161 w 161"/>
                <a:gd name="T13" fmla="*/ 81 h 162"/>
                <a:gd name="T14" fmla="*/ 158 w 161"/>
                <a:gd name="T15" fmla="*/ 102 h 162"/>
                <a:gd name="T16" fmla="*/ 149 w 161"/>
                <a:gd name="T17" fmla="*/ 121 h 162"/>
                <a:gd name="T18" fmla="*/ 137 w 161"/>
                <a:gd name="T19" fmla="*/ 138 h 162"/>
                <a:gd name="T20" fmla="*/ 121 w 161"/>
                <a:gd name="T21" fmla="*/ 151 h 162"/>
                <a:gd name="T22" fmla="*/ 101 w 161"/>
                <a:gd name="T23" fmla="*/ 159 h 162"/>
                <a:gd name="T24" fmla="*/ 80 w 161"/>
                <a:gd name="T25" fmla="*/ 162 h 162"/>
                <a:gd name="T26" fmla="*/ 58 w 161"/>
                <a:gd name="T27" fmla="*/ 159 h 162"/>
                <a:gd name="T28" fmla="*/ 39 w 161"/>
                <a:gd name="T29" fmla="*/ 151 h 162"/>
                <a:gd name="T30" fmla="*/ 23 w 161"/>
                <a:gd name="T31" fmla="*/ 138 h 162"/>
                <a:gd name="T32" fmla="*/ 10 w 161"/>
                <a:gd name="T33" fmla="*/ 121 h 162"/>
                <a:gd name="T34" fmla="*/ 3 w 161"/>
                <a:gd name="T35" fmla="*/ 102 h 162"/>
                <a:gd name="T36" fmla="*/ 0 w 161"/>
                <a:gd name="T37" fmla="*/ 81 h 162"/>
                <a:gd name="T38" fmla="*/ 3 w 161"/>
                <a:gd name="T39" fmla="*/ 59 h 162"/>
                <a:gd name="T40" fmla="*/ 10 w 161"/>
                <a:gd name="T41" fmla="*/ 41 h 162"/>
                <a:gd name="T42" fmla="*/ 23 w 161"/>
                <a:gd name="T43" fmla="*/ 24 h 162"/>
                <a:gd name="T44" fmla="*/ 39 w 161"/>
                <a:gd name="T45" fmla="*/ 11 h 162"/>
                <a:gd name="T46" fmla="*/ 58 w 161"/>
                <a:gd name="T47" fmla="*/ 3 h 162"/>
                <a:gd name="T48" fmla="*/ 80 w 161"/>
                <a:gd name="T4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162">
                  <a:moveTo>
                    <a:pt x="80" y="0"/>
                  </a:moveTo>
                  <a:lnTo>
                    <a:pt x="101" y="3"/>
                  </a:lnTo>
                  <a:lnTo>
                    <a:pt x="121" y="11"/>
                  </a:lnTo>
                  <a:lnTo>
                    <a:pt x="137" y="24"/>
                  </a:lnTo>
                  <a:lnTo>
                    <a:pt x="149" y="41"/>
                  </a:lnTo>
                  <a:lnTo>
                    <a:pt x="158" y="59"/>
                  </a:lnTo>
                  <a:lnTo>
                    <a:pt x="161" y="81"/>
                  </a:lnTo>
                  <a:lnTo>
                    <a:pt x="158" y="102"/>
                  </a:lnTo>
                  <a:lnTo>
                    <a:pt x="149" y="121"/>
                  </a:lnTo>
                  <a:lnTo>
                    <a:pt x="137" y="138"/>
                  </a:lnTo>
                  <a:lnTo>
                    <a:pt x="121" y="151"/>
                  </a:lnTo>
                  <a:lnTo>
                    <a:pt x="101" y="159"/>
                  </a:lnTo>
                  <a:lnTo>
                    <a:pt x="80" y="162"/>
                  </a:lnTo>
                  <a:lnTo>
                    <a:pt x="58" y="159"/>
                  </a:lnTo>
                  <a:lnTo>
                    <a:pt x="39" y="151"/>
                  </a:lnTo>
                  <a:lnTo>
                    <a:pt x="23" y="138"/>
                  </a:lnTo>
                  <a:lnTo>
                    <a:pt x="10" y="121"/>
                  </a:lnTo>
                  <a:lnTo>
                    <a:pt x="3" y="102"/>
                  </a:lnTo>
                  <a:lnTo>
                    <a:pt x="0" y="81"/>
                  </a:lnTo>
                  <a:lnTo>
                    <a:pt x="3" y="59"/>
                  </a:lnTo>
                  <a:lnTo>
                    <a:pt x="10" y="41"/>
                  </a:lnTo>
                  <a:lnTo>
                    <a:pt x="23" y="24"/>
                  </a:lnTo>
                  <a:lnTo>
                    <a:pt x="39" y="11"/>
                  </a:lnTo>
                  <a:lnTo>
                    <a:pt x="58" y="3"/>
                  </a:lnTo>
                  <a:lnTo>
                    <a:pt x="80"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84" name="Freeform 14"/>
            <p:cNvSpPr>
              <a:spLocks noEditPoints="1"/>
            </p:cNvSpPr>
            <p:nvPr/>
          </p:nvSpPr>
          <p:spPr bwMode="auto">
            <a:xfrm>
              <a:off x="2649538" y="2327275"/>
              <a:ext cx="65088" cy="63500"/>
            </a:xfrm>
            <a:custGeom>
              <a:avLst/>
              <a:gdLst>
                <a:gd name="T0" fmla="*/ 121 w 242"/>
                <a:gd name="T1" fmla="*/ 66 h 242"/>
                <a:gd name="T2" fmla="*/ 103 w 242"/>
                <a:gd name="T3" fmla="*/ 69 h 242"/>
                <a:gd name="T4" fmla="*/ 89 w 242"/>
                <a:gd name="T5" fmla="*/ 76 h 242"/>
                <a:gd name="T6" fmla="*/ 77 w 242"/>
                <a:gd name="T7" fmla="*/ 89 h 242"/>
                <a:gd name="T8" fmla="*/ 69 w 242"/>
                <a:gd name="T9" fmla="*/ 104 h 242"/>
                <a:gd name="T10" fmla="*/ 66 w 242"/>
                <a:gd name="T11" fmla="*/ 121 h 242"/>
                <a:gd name="T12" fmla="*/ 69 w 242"/>
                <a:gd name="T13" fmla="*/ 138 h 242"/>
                <a:gd name="T14" fmla="*/ 77 w 242"/>
                <a:gd name="T15" fmla="*/ 154 h 242"/>
                <a:gd name="T16" fmla="*/ 89 w 242"/>
                <a:gd name="T17" fmla="*/ 165 h 242"/>
                <a:gd name="T18" fmla="*/ 103 w 242"/>
                <a:gd name="T19" fmla="*/ 173 h 242"/>
                <a:gd name="T20" fmla="*/ 121 w 242"/>
                <a:gd name="T21" fmla="*/ 176 h 242"/>
                <a:gd name="T22" fmla="*/ 139 w 242"/>
                <a:gd name="T23" fmla="*/ 173 h 242"/>
                <a:gd name="T24" fmla="*/ 154 w 242"/>
                <a:gd name="T25" fmla="*/ 165 h 242"/>
                <a:gd name="T26" fmla="*/ 165 w 242"/>
                <a:gd name="T27" fmla="*/ 154 h 242"/>
                <a:gd name="T28" fmla="*/ 174 w 242"/>
                <a:gd name="T29" fmla="*/ 138 h 242"/>
                <a:gd name="T30" fmla="*/ 177 w 242"/>
                <a:gd name="T31" fmla="*/ 121 h 242"/>
                <a:gd name="T32" fmla="*/ 174 w 242"/>
                <a:gd name="T33" fmla="*/ 104 h 242"/>
                <a:gd name="T34" fmla="*/ 165 w 242"/>
                <a:gd name="T35" fmla="*/ 89 h 242"/>
                <a:gd name="T36" fmla="*/ 154 w 242"/>
                <a:gd name="T37" fmla="*/ 76 h 242"/>
                <a:gd name="T38" fmla="*/ 139 w 242"/>
                <a:gd name="T39" fmla="*/ 69 h 242"/>
                <a:gd name="T40" fmla="*/ 121 w 242"/>
                <a:gd name="T41" fmla="*/ 66 h 242"/>
                <a:gd name="T42" fmla="*/ 121 w 242"/>
                <a:gd name="T43" fmla="*/ 0 h 242"/>
                <a:gd name="T44" fmla="*/ 148 w 242"/>
                <a:gd name="T45" fmla="*/ 3 h 242"/>
                <a:gd name="T46" fmla="*/ 175 w 242"/>
                <a:gd name="T47" fmla="*/ 13 h 242"/>
                <a:gd name="T48" fmla="*/ 197 w 242"/>
                <a:gd name="T49" fmla="*/ 26 h 242"/>
                <a:gd name="T50" fmla="*/ 215 w 242"/>
                <a:gd name="T51" fmla="*/ 45 h 242"/>
                <a:gd name="T52" fmla="*/ 230 w 242"/>
                <a:gd name="T53" fmla="*/ 68 h 242"/>
                <a:gd name="T54" fmla="*/ 238 w 242"/>
                <a:gd name="T55" fmla="*/ 93 h 242"/>
                <a:gd name="T56" fmla="*/ 242 w 242"/>
                <a:gd name="T57" fmla="*/ 121 h 242"/>
                <a:gd name="T58" fmla="*/ 238 w 242"/>
                <a:gd name="T59" fmla="*/ 149 h 242"/>
                <a:gd name="T60" fmla="*/ 230 w 242"/>
                <a:gd name="T61" fmla="*/ 174 h 242"/>
                <a:gd name="T62" fmla="*/ 215 w 242"/>
                <a:gd name="T63" fmla="*/ 197 h 242"/>
                <a:gd name="T64" fmla="*/ 197 w 242"/>
                <a:gd name="T65" fmla="*/ 216 h 242"/>
                <a:gd name="T66" fmla="*/ 175 w 242"/>
                <a:gd name="T67" fmla="*/ 229 h 242"/>
                <a:gd name="T68" fmla="*/ 148 w 242"/>
                <a:gd name="T69" fmla="*/ 239 h 242"/>
                <a:gd name="T70" fmla="*/ 121 w 242"/>
                <a:gd name="T71" fmla="*/ 242 h 242"/>
                <a:gd name="T72" fmla="*/ 94 w 242"/>
                <a:gd name="T73" fmla="*/ 239 h 242"/>
                <a:gd name="T74" fmla="*/ 68 w 242"/>
                <a:gd name="T75" fmla="*/ 229 h 242"/>
                <a:gd name="T76" fmla="*/ 46 w 242"/>
                <a:gd name="T77" fmla="*/ 216 h 242"/>
                <a:gd name="T78" fmla="*/ 27 w 242"/>
                <a:gd name="T79" fmla="*/ 197 h 242"/>
                <a:gd name="T80" fmla="*/ 12 w 242"/>
                <a:gd name="T81" fmla="*/ 174 h 242"/>
                <a:gd name="T82" fmla="*/ 4 w 242"/>
                <a:gd name="T83" fmla="*/ 149 h 242"/>
                <a:gd name="T84" fmla="*/ 0 w 242"/>
                <a:gd name="T85" fmla="*/ 121 h 242"/>
                <a:gd name="T86" fmla="*/ 4 w 242"/>
                <a:gd name="T87" fmla="*/ 93 h 242"/>
                <a:gd name="T88" fmla="*/ 12 w 242"/>
                <a:gd name="T89" fmla="*/ 68 h 242"/>
                <a:gd name="T90" fmla="*/ 27 w 242"/>
                <a:gd name="T91" fmla="*/ 45 h 242"/>
                <a:gd name="T92" fmla="*/ 46 w 242"/>
                <a:gd name="T93" fmla="*/ 26 h 242"/>
                <a:gd name="T94" fmla="*/ 68 w 242"/>
                <a:gd name="T95" fmla="*/ 13 h 242"/>
                <a:gd name="T96" fmla="*/ 94 w 242"/>
                <a:gd name="T97" fmla="*/ 3 h 242"/>
                <a:gd name="T98" fmla="*/ 121 w 242"/>
                <a:gd name="T9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242">
                  <a:moveTo>
                    <a:pt x="121" y="66"/>
                  </a:moveTo>
                  <a:lnTo>
                    <a:pt x="103" y="69"/>
                  </a:lnTo>
                  <a:lnTo>
                    <a:pt x="89" y="76"/>
                  </a:lnTo>
                  <a:lnTo>
                    <a:pt x="77" y="89"/>
                  </a:lnTo>
                  <a:lnTo>
                    <a:pt x="69" y="104"/>
                  </a:lnTo>
                  <a:lnTo>
                    <a:pt x="66" y="121"/>
                  </a:lnTo>
                  <a:lnTo>
                    <a:pt x="69" y="138"/>
                  </a:lnTo>
                  <a:lnTo>
                    <a:pt x="77" y="154"/>
                  </a:lnTo>
                  <a:lnTo>
                    <a:pt x="89" y="165"/>
                  </a:lnTo>
                  <a:lnTo>
                    <a:pt x="103" y="173"/>
                  </a:lnTo>
                  <a:lnTo>
                    <a:pt x="121" y="176"/>
                  </a:lnTo>
                  <a:lnTo>
                    <a:pt x="139" y="173"/>
                  </a:lnTo>
                  <a:lnTo>
                    <a:pt x="154" y="165"/>
                  </a:lnTo>
                  <a:lnTo>
                    <a:pt x="165" y="154"/>
                  </a:lnTo>
                  <a:lnTo>
                    <a:pt x="174" y="138"/>
                  </a:lnTo>
                  <a:lnTo>
                    <a:pt x="177" y="121"/>
                  </a:lnTo>
                  <a:lnTo>
                    <a:pt x="174" y="104"/>
                  </a:lnTo>
                  <a:lnTo>
                    <a:pt x="165" y="89"/>
                  </a:lnTo>
                  <a:lnTo>
                    <a:pt x="154" y="76"/>
                  </a:lnTo>
                  <a:lnTo>
                    <a:pt x="139" y="69"/>
                  </a:lnTo>
                  <a:lnTo>
                    <a:pt x="121" y="66"/>
                  </a:lnTo>
                  <a:close/>
                  <a:moveTo>
                    <a:pt x="121" y="0"/>
                  </a:moveTo>
                  <a:lnTo>
                    <a:pt x="148" y="3"/>
                  </a:lnTo>
                  <a:lnTo>
                    <a:pt x="175" y="13"/>
                  </a:lnTo>
                  <a:lnTo>
                    <a:pt x="197" y="26"/>
                  </a:lnTo>
                  <a:lnTo>
                    <a:pt x="215" y="45"/>
                  </a:lnTo>
                  <a:lnTo>
                    <a:pt x="230" y="68"/>
                  </a:lnTo>
                  <a:lnTo>
                    <a:pt x="238" y="93"/>
                  </a:lnTo>
                  <a:lnTo>
                    <a:pt x="242" y="121"/>
                  </a:lnTo>
                  <a:lnTo>
                    <a:pt x="238" y="149"/>
                  </a:lnTo>
                  <a:lnTo>
                    <a:pt x="230" y="174"/>
                  </a:lnTo>
                  <a:lnTo>
                    <a:pt x="215" y="197"/>
                  </a:lnTo>
                  <a:lnTo>
                    <a:pt x="197" y="216"/>
                  </a:lnTo>
                  <a:lnTo>
                    <a:pt x="175" y="229"/>
                  </a:lnTo>
                  <a:lnTo>
                    <a:pt x="148" y="239"/>
                  </a:lnTo>
                  <a:lnTo>
                    <a:pt x="121" y="242"/>
                  </a:lnTo>
                  <a:lnTo>
                    <a:pt x="94" y="239"/>
                  </a:lnTo>
                  <a:lnTo>
                    <a:pt x="68" y="229"/>
                  </a:lnTo>
                  <a:lnTo>
                    <a:pt x="46" y="216"/>
                  </a:lnTo>
                  <a:lnTo>
                    <a:pt x="27" y="197"/>
                  </a:lnTo>
                  <a:lnTo>
                    <a:pt x="12" y="174"/>
                  </a:lnTo>
                  <a:lnTo>
                    <a:pt x="4" y="149"/>
                  </a:lnTo>
                  <a:lnTo>
                    <a:pt x="0" y="121"/>
                  </a:lnTo>
                  <a:lnTo>
                    <a:pt x="4" y="93"/>
                  </a:lnTo>
                  <a:lnTo>
                    <a:pt x="12" y="68"/>
                  </a:lnTo>
                  <a:lnTo>
                    <a:pt x="27" y="45"/>
                  </a:lnTo>
                  <a:lnTo>
                    <a:pt x="46" y="26"/>
                  </a:lnTo>
                  <a:lnTo>
                    <a:pt x="68" y="13"/>
                  </a:lnTo>
                  <a:lnTo>
                    <a:pt x="94" y="3"/>
                  </a:lnTo>
                  <a:lnTo>
                    <a:pt x="121"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85" name="Freeform 15"/>
            <p:cNvSpPr>
              <a:spLocks/>
            </p:cNvSpPr>
            <p:nvPr/>
          </p:nvSpPr>
          <p:spPr bwMode="auto">
            <a:xfrm>
              <a:off x="2805113" y="1927225"/>
              <a:ext cx="42863" cy="41275"/>
            </a:xfrm>
            <a:custGeom>
              <a:avLst/>
              <a:gdLst>
                <a:gd name="T0" fmla="*/ 81 w 161"/>
                <a:gd name="T1" fmla="*/ 0 h 162"/>
                <a:gd name="T2" fmla="*/ 102 w 161"/>
                <a:gd name="T3" fmla="*/ 3 h 162"/>
                <a:gd name="T4" fmla="*/ 122 w 161"/>
                <a:gd name="T5" fmla="*/ 12 h 162"/>
                <a:gd name="T6" fmla="*/ 137 w 161"/>
                <a:gd name="T7" fmla="*/ 24 h 162"/>
                <a:gd name="T8" fmla="*/ 150 w 161"/>
                <a:gd name="T9" fmla="*/ 40 h 162"/>
                <a:gd name="T10" fmla="*/ 158 w 161"/>
                <a:gd name="T11" fmla="*/ 60 h 162"/>
                <a:gd name="T12" fmla="*/ 161 w 161"/>
                <a:gd name="T13" fmla="*/ 81 h 162"/>
                <a:gd name="T14" fmla="*/ 158 w 161"/>
                <a:gd name="T15" fmla="*/ 103 h 162"/>
                <a:gd name="T16" fmla="*/ 150 w 161"/>
                <a:gd name="T17" fmla="*/ 122 h 162"/>
                <a:gd name="T18" fmla="*/ 137 w 161"/>
                <a:gd name="T19" fmla="*/ 139 h 162"/>
                <a:gd name="T20" fmla="*/ 122 w 161"/>
                <a:gd name="T21" fmla="*/ 151 h 162"/>
                <a:gd name="T22" fmla="*/ 102 w 161"/>
                <a:gd name="T23" fmla="*/ 160 h 162"/>
                <a:gd name="T24" fmla="*/ 81 w 161"/>
                <a:gd name="T25" fmla="*/ 162 h 162"/>
                <a:gd name="T26" fmla="*/ 59 w 161"/>
                <a:gd name="T27" fmla="*/ 160 h 162"/>
                <a:gd name="T28" fmla="*/ 40 w 161"/>
                <a:gd name="T29" fmla="*/ 151 h 162"/>
                <a:gd name="T30" fmla="*/ 23 w 161"/>
                <a:gd name="T31" fmla="*/ 139 h 162"/>
                <a:gd name="T32" fmla="*/ 11 w 161"/>
                <a:gd name="T33" fmla="*/ 122 h 162"/>
                <a:gd name="T34" fmla="*/ 2 w 161"/>
                <a:gd name="T35" fmla="*/ 103 h 162"/>
                <a:gd name="T36" fmla="*/ 0 w 161"/>
                <a:gd name="T37" fmla="*/ 81 h 162"/>
                <a:gd name="T38" fmla="*/ 2 w 161"/>
                <a:gd name="T39" fmla="*/ 60 h 162"/>
                <a:gd name="T40" fmla="*/ 11 w 161"/>
                <a:gd name="T41" fmla="*/ 40 h 162"/>
                <a:gd name="T42" fmla="*/ 23 w 161"/>
                <a:gd name="T43" fmla="*/ 24 h 162"/>
                <a:gd name="T44" fmla="*/ 40 w 161"/>
                <a:gd name="T45" fmla="*/ 12 h 162"/>
                <a:gd name="T46" fmla="*/ 59 w 161"/>
                <a:gd name="T47" fmla="*/ 3 h 162"/>
                <a:gd name="T48" fmla="*/ 81 w 161"/>
                <a:gd name="T4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162">
                  <a:moveTo>
                    <a:pt x="81" y="0"/>
                  </a:moveTo>
                  <a:lnTo>
                    <a:pt x="102" y="3"/>
                  </a:lnTo>
                  <a:lnTo>
                    <a:pt x="122" y="12"/>
                  </a:lnTo>
                  <a:lnTo>
                    <a:pt x="137" y="24"/>
                  </a:lnTo>
                  <a:lnTo>
                    <a:pt x="150" y="40"/>
                  </a:lnTo>
                  <a:lnTo>
                    <a:pt x="158" y="60"/>
                  </a:lnTo>
                  <a:lnTo>
                    <a:pt x="161" y="81"/>
                  </a:lnTo>
                  <a:lnTo>
                    <a:pt x="158" y="103"/>
                  </a:lnTo>
                  <a:lnTo>
                    <a:pt x="150" y="122"/>
                  </a:lnTo>
                  <a:lnTo>
                    <a:pt x="137" y="139"/>
                  </a:lnTo>
                  <a:lnTo>
                    <a:pt x="122" y="151"/>
                  </a:lnTo>
                  <a:lnTo>
                    <a:pt x="102" y="160"/>
                  </a:lnTo>
                  <a:lnTo>
                    <a:pt x="81" y="162"/>
                  </a:lnTo>
                  <a:lnTo>
                    <a:pt x="59" y="160"/>
                  </a:lnTo>
                  <a:lnTo>
                    <a:pt x="40" y="151"/>
                  </a:lnTo>
                  <a:lnTo>
                    <a:pt x="23" y="139"/>
                  </a:lnTo>
                  <a:lnTo>
                    <a:pt x="11" y="122"/>
                  </a:lnTo>
                  <a:lnTo>
                    <a:pt x="2" y="103"/>
                  </a:lnTo>
                  <a:lnTo>
                    <a:pt x="0" y="81"/>
                  </a:lnTo>
                  <a:lnTo>
                    <a:pt x="2" y="60"/>
                  </a:lnTo>
                  <a:lnTo>
                    <a:pt x="11" y="40"/>
                  </a:lnTo>
                  <a:lnTo>
                    <a:pt x="23" y="24"/>
                  </a:lnTo>
                  <a:lnTo>
                    <a:pt x="40" y="12"/>
                  </a:lnTo>
                  <a:lnTo>
                    <a:pt x="59" y="3"/>
                  </a:lnTo>
                  <a:lnTo>
                    <a:pt x="8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86" name="Freeform 16"/>
            <p:cNvSpPr>
              <a:spLocks noEditPoints="1"/>
            </p:cNvSpPr>
            <p:nvPr/>
          </p:nvSpPr>
          <p:spPr bwMode="auto">
            <a:xfrm>
              <a:off x="2794000" y="1916113"/>
              <a:ext cx="65088" cy="63500"/>
            </a:xfrm>
            <a:custGeom>
              <a:avLst/>
              <a:gdLst>
                <a:gd name="T0" fmla="*/ 122 w 242"/>
                <a:gd name="T1" fmla="*/ 66 h 242"/>
                <a:gd name="T2" fmla="*/ 104 w 242"/>
                <a:gd name="T3" fmla="*/ 69 h 242"/>
                <a:gd name="T4" fmla="*/ 89 w 242"/>
                <a:gd name="T5" fmla="*/ 77 h 242"/>
                <a:gd name="T6" fmla="*/ 77 w 242"/>
                <a:gd name="T7" fmla="*/ 88 h 242"/>
                <a:gd name="T8" fmla="*/ 69 w 242"/>
                <a:gd name="T9" fmla="*/ 104 h 242"/>
                <a:gd name="T10" fmla="*/ 66 w 242"/>
                <a:gd name="T11" fmla="*/ 121 h 242"/>
                <a:gd name="T12" fmla="*/ 69 w 242"/>
                <a:gd name="T13" fmla="*/ 139 h 242"/>
                <a:gd name="T14" fmla="*/ 77 w 242"/>
                <a:gd name="T15" fmla="*/ 153 h 242"/>
                <a:gd name="T16" fmla="*/ 89 w 242"/>
                <a:gd name="T17" fmla="*/ 166 h 242"/>
                <a:gd name="T18" fmla="*/ 104 w 242"/>
                <a:gd name="T19" fmla="*/ 173 h 242"/>
                <a:gd name="T20" fmla="*/ 122 w 242"/>
                <a:gd name="T21" fmla="*/ 176 h 242"/>
                <a:gd name="T22" fmla="*/ 139 w 242"/>
                <a:gd name="T23" fmla="*/ 173 h 242"/>
                <a:gd name="T24" fmla="*/ 154 w 242"/>
                <a:gd name="T25" fmla="*/ 166 h 242"/>
                <a:gd name="T26" fmla="*/ 166 w 242"/>
                <a:gd name="T27" fmla="*/ 153 h 242"/>
                <a:gd name="T28" fmla="*/ 174 w 242"/>
                <a:gd name="T29" fmla="*/ 139 h 242"/>
                <a:gd name="T30" fmla="*/ 176 w 242"/>
                <a:gd name="T31" fmla="*/ 121 h 242"/>
                <a:gd name="T32" fmla="*/ 174 w 242"/>
                <a:gd name="T33" fmla="*/ 104 h 242"/>
                <a:gd name="T34" fmla="*/ 166 w 242"/>
                <a:gd name="T35" fmla="*/ 88 h 242"/>
                <a:gd name="T36" fmla="*/ 154 w 242"/>
                <a:gd name="T37" fmla="*/ 77 h 242"/>
                <a:gd name="T38" fmla="*/ 139 w 242"/>
                <a:gd name="T39" fmla="*/ 69 h 242"/>
                <a:gd name="T40" fmla="*/ 122 w 242"/>
                <a:gd name="T41" fmla="*/ 66 h 242"/>
                <a:gd name="T42" fmla="*/ 122 w 242"/>
                <a:gd name="T43" fmla="*/ 0 h 242"/>
                <a:gd name="T44" fmla="*/ 149 w 242"/>
                <a:gd name="T45" fmla="*/ 4 h 242"/>
                <a:gd name="T46" fmla="*/ 175 w 242"/>
                <a:gd name="T47" fmla="*/ 13 h 242"/>
                <a:gd name="T48" fmla="*/ 197 w 242"/>
                <a:gd name="T49" fmla="*/ 27 h 242"/>
                <a:gd name="T50" fmla="*/ 216 w 242"/>
                <a:gd name="T51" fmla="*/ 46 h 242"/>
                <a:gd name="T52" fmla="*/ 231 w 242"/>
                <a:gd name="T53" fmla="*/ 69 h 242"/>
                <a:gd name="T54" fmla="*/ 239 w 242"/>
                <a:gd name="T55" fmla="*/ 94 h 242"/>
                <a:gd name="T56" fmla="*/ 242 w 242"/>
                <a:gd name="T57" fmla="*/ 121 h 242"/>
                <a:gd name="T58" fmla="*/ 239 w 242"/>
                <a:gd name="T59" fmla="*/ 149 h 242"/>
                <a:gd name="T60" fmla="*/ 231 w 242"/>
                <a:gd name="T61" fmla="*/ 174 h 242"/>
                <a:gd name="T62" fmla="*/ 216 w 242"/>
                <a:gd name="T63" fmla="*/ 196 h 242"/>
                <a:gd name="T64" fmla="*/ 197 w 242"/>
                <a:gd name="T65" fmla="*/ 215 h 242"/>
                <a:gd name="T66" fmla="*/ 175 w 242"/>
                <a:gd name="T67" fmla="*/ 230 h 242"/>
                <a:gd name="T68" fmla="*/ 149 w 242"/>
                <a:gd name="T69" fmla="*/ 239 h 242"/>
                <a:gd name="T70" fmla="*/ 122 w 242"/>
                <a:gd name="T71" fmla="*/ 242 h 242"/>
                <a:gd name="T72" fmla="*/ 94 w 242"/>
                <a:gd name="T73" fmla="*/ 239 h 242"/>
                <a:gd name="T74" fmla="*/ 68 w 242"/>
                <a:gd name="T75" fmla="*/ 230 h 242"/>
                <a:gd name="T76" fmla="*/ 46 w 242"/>
                <a:gd name="T77" fmla="*/ 215 h 242"/>
                <a:gd name="T78" fmla="*/ 28 w 242"/>
                <a:gd name="T79" fmla="*/ 196 h 242"/>
                <a:gd name="T80" fmla="*/ 13 w 242"/>
                <a:gd name="T81" fmla="*/ 174 h 242"/>
                <a:gd name="T82" fmla="*/ 3 w 242"/>
                <a:gd name="T83" fmla="*/ 149 h 242"/>
                <a:gd name="T84" fmla="*/ 0 w 242"/>
                <a:gd name="T85" fmla="*/ 121 h 242"/>
                <a:gd name="T86" fmla="*/ 3 w 242"/>
                <a:gd name="T87" fmla="*/ 94 h 242"/>
                <a:gd name="T88" fmla="*/ 13 w 242"/>
                <a:gd name="T89" fmla="*/ 69 h 242"/>
                <a:gd name="T90" fmla="*/ 28 w 242"/>
                <a:gd name="T91" fmla="*/ 46 h 242"/>
                <a:gd name="T92" fmla="*/ 46 w 242"/>
                <a:gd name="T93" fmla="*/ 27 h 242"/>
                <a:gd name="T94" fmla="*/ 68 w 242"/>
                <a:gd name="T95" fmla="*/ 13 h 242"/>
                <a:gd name="T96" fmla="*/ 94 w 242"/>
                <a:gd name="T97" fmla="*/ 4 h 242"/>
                <a:gd name="T98" fmla="*/ 122 w 242"/>
                <a:gd name="T9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242">
                  <a:moveTo>
                    <a:pt x="122" y="66"/>
                  </a:moveTo>
                  <a:lnTo>
                    <a:pt x="104" y="69"/>
                  </a:lnTo>
                  <a:lnTo>
                    <a:pt x="89" y="77"/>
                  </a:lnTo>
                  <a:lnTo>
                    <a:pt x="77" y="88"/>
                  </a:lnTo>
                  <a:lnTo>
                    <a:pt x="69" y="104"/>
                  </a:lnTo>
                  <a:lnTo>
                    <a:pt x="66" y="121"/>
                  </a:lnTo>
                  <a:lnTo>
                    <a:pt x="69" y="139"/>
                  </a:lnTo>
                  <a:lnTo>
                    <a:pt x="77" y="153"/>
                  </a:lnTo>
                  <a:lnTo>
                    <a:pt x="89" y="166"/>
                  </a:lnTo>
                  <a:lnTo>
                    <a:pt x="104" y="173"/>
                  </a:lnTo>
                  <a:lnTo>
                    <a:pt x="122" y="176"/>
                  </a:lnTo>
                  <a:lnTo>
                    <a:pt x="139" y="173"/>
                  </a:lnTo>
                  <a:lnTo>
                    <a:pt x="154" y="166"/>
                  </a:lnTo>
                  <a:lnTo>
                    <a:pt x="166" y="153"/>
                  </a:lnTo>
                  <a:lnTo>
                    <a:pt x="174" y="139"/>
                  </a:lnTo>
                  <a:lnTo>
                    <a:pt x="176" y="121"/>
                  </a:lnTo>
                  <a:lnTo>
                    <a:pt x="174" y="104"/>
                  </a:lnTo>
                  <a:lnTo>
                    <a:pt x="166" y="88"/>
                  </a:lnTo>
                  <a:lnTo>
                    <a:pt x="154" y="77"/>
                  </a:lnTo>
                  <a:lnTo>
                    <a:pt x="139" y="69"/>
                  </a:lnTo>
                  <a:lnTo>
                    <a:pt x="122" y="66"/>
                  </a:lnTo>
                  <a:close/>
                  <a:moveTo>
                    <a:pt x="122" y="0"/>
                  </a:moveTo>
                  <a:lnTo>
                    <a:pt x="149" y="4"/>
                  </a:lnTo>
                  <a:lnTo>
                    <a:pt x="175" y="13"/>
                  </a:lnTo>
                  <a:lnTo>
                    <a:pt x="197" y="27"/>
                  </a:lnTo>
                  <a:lnTo>
                    <a:pt x="216" y="46"/>
                  </a:lnTo>
                  <a:lnTo>
                    <a:pt x="231" y="69"/>
                  </a:lnTo>
                  <a:lnTo>
                    <a:pt x="239" y="94"/>
                  </a:lnTo>
                  <a:lnTo>
                    <a:pt x="242" y="121"/>
                  </a:lnTo>
                  <a:lnTo>
                    <a:pt x="239" y="149"/>
                  </a:lnTo>
                  <a:lnTo>
                    <a:pt x="231" y="174"/>
                  </a:lnTo>
                  <a:lnTo>
                    <a:pt x="216" y="196"/>
                  </a:lnTo>
                  <a:lnTo>
                    <a:pt x="197" y="215"/>
                  </a:lnTo>
                  <a:lnTo>
                    <a:pt x="175" y="230"/>
                  </a:lnTo>
                  <a:lnTo>
                    <a:pt x="149" y="239"/>
                  </a:lnTo>
                  <a:lnTo>
                    <a:pt x="122" y="242"/>
                  </a:lnTo>
                  <a:lnTo>
                    <a:pt x="94" y="239"/>
                  </a:lnTo>
                  <a:lnTo>
                    <a:pt x="68" y="230"/>
                  </a:lnTo>
                  <a:lnTo>
                    <a:pt x="46" y="215"/>
                  </a:lnTo>
                  <a:lnTo>
                    <a:pt x="28" y="196"/>
                  </a:lnTo>
                  <a:lnTo>
                    <a:pt x="13" y="174"/>
                  </a:lnTo>
                  <a:lnTo>
                    <a:pt x="3" y="149"/>
                  </a:lnTo>
                  <a:lnTo>
                    <a:pt x="0" y="121"/>
                  </a:lnTo>
                  <a:lnTo>
                    <a:pt x="3" y="94"/>
                  </a:lnTo>
                  <a:lnTo>
                    <a:pt x="13" y="69"/>
                  </a:lnTo>
                  <a:lnTo>
                    <a:pt x="28" y="46"/>
                  </a:lnTo>
                  <a:lnTo>
                    <a:pt x="46" y="27"/>
                  </a:lnTo>
                  <a:lnTo>
                    <a:pt x="68" y="13"/>
                  </a:lnTo>
                  <a:lnTo>
                    <a:pt x="94" y="4"/>
                  </a:lnTo>
                  <a:lnTo>
                    <a:pt x="122"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87" name="Freeform 17"/>
            <p:cNvSpPr>
              <a:spLocks/>
            </p:cNvSpPr>
            <p:nvPr/>
          </p:nvSpPr>
          <p:spPr bwMode="auto">
            <a:xfrm>
              <a:off x="2933700" y="1890713"/>
              <a:ext cx="42863" cy="42863"/>
            </a:xfrm>
            <a:custGeom>
              <a:avLst/>
              <a:gdLst>
                <a:gd name="T0" fmla="*/ 81 w 161"/>
                <a:gd name="T1" fmla="*/ 0 h 163"/>
                <a:gd name="T2" fmla="*/ 103 w 161"/>
                <a:gd name="T3" fmla="*/ 3 h 163"/>
                <a:gd name="T4" fmla="*/ 122 w 161"/>
                <a:gd name="T5" fmla="*/ 12 h 163"/>
                <a:gd name="T6" fmla="*/ 138 w 161"/>
                <a:gd name="T7" fmla="*/ 24 h 163"/>
                <a:gd name="T8" fmla="*/ 151 w 161"/>
                <a:gd name="T9" fmla="*/ 41 h 163"/>
                <a:gd name="T10" fmla="*/ 158 w 161"/>
                <a:gd name="T11" fmla="*/ 60 h 163"/>
                <a:gd name="T12" fmla="*/ 161 w 161"/>
                <a:gd name="T13" fmla="*/ 81 h 163"/>
                <a:gd name="T14" fmla="*/ 158 w 161"/>
                <a:gd name="T15" fmla="*/ 103 h 163"/>
                <a:gd name="T16" fmla="*/ 151 w 161"/>
                <a:gd name="T17" fmla="*/ 122 h 163"/>
                <a:gd name="T18" fmla="*/ 138 w 161"/>
                <a:gd name="T19" fmla="*/ 138 h 163"/>
                <a:gd name="T20" fmla="*/ 122 w 161"/>
                <a:gd name="T21" fmla="*/ 151 h 163"/>
                <a:gd name="T22" fmla="*/ 103 w 161"/>
                <a:gd name="T23" fmla="*/ 159 h 163"/>
                <a:gd name="T24" fmla="*/ 81 w 161"/>
                <a:gd name="T25" fmla="*/ 163 h 163"/>
                <a:gd name="T26" fmla="*/ 60 w 161"/>
                <a:gd name="T27" fmla="*/ 159 h 163"/>
                <a:gd name="T28" fmla="*/ 40 w 161"/>
                <a:gd name="T29" fmla="*/ 151 h 163"/>
                <a:gd name="T30" fmla="*/ 24 w 161"/>
                <a:gd name="T31" fmla="*/ 138 h 163"/>
                <a:gd name="T32" fmla="*/ 11 w 161"/>
                <a:gd name="T33" fmla="*/ 122 h 163"/>
                <a:gd name="T34" fmla="*/ 3 w 161"/>
                <a:gd name="T35" fmla="*/ 103 h 163"/>
                <a:gd name="T36" fmla="*/ 0 w 161"/>
                <a:gd name="T37" fmla="*/ 81 h 163"/>
                <a:gd name="T38" fmla="*/ 3 w 161"/>
                <a:gd name="T39" fmla="*/ 60 h 163"/>
                <a:gd name="T40" fmla="*/ 11 w 161"/>
                <a:gd name="T41" fmla="*/ 41 h 163"/>
                <a:gd name="T42" fmla="*/ 24 w 161"/>
                <a:gd name="T43" fmla="*/ 24 h 163"/>
                <a:gd name="T44" fmla="*/ 40 w 161"/>
                <a:gd name="T45" fmla="*/ 12 h 163"/>
                <a:gd name="T46" fmla="*/ 60 w 161"/>
                <a:gd name="T47" fmla="*/ 3 h 163"/>
                <a:gd name="T48" fmla="*/ 81 w 161"/>
                <a:gd name="T4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163">
                  <a:moveTo>
                    <a:pt x="81" y="0"/>
                  </a:moveTo>
                  <a:lnTo>
                    <a:pt x="103" y="3"/>
                  </a:lnTo>
                  <a:lnTo>
                    <a:pt x="122" y="12"/>
                  </a:lnTo>
                  <a:lnTo>
                    <a:pt x="138" y="24"/>
                  </a:lnTo>
                  <a:lnTo>
                    <a:pt x="151" y="41"/>
                  </a:lnTo>
                  <a:lnTo>
                    <a:pt x="158" y="60"/>
                  </a:lnTo>
                  <a:lnTo>
                    <a:pt x="161" y="81"/>
                  </a:lnTo>
                  <a:lnTo>
                    <a:pt x="158" y="103"/>
                  </a:lnTo>
                  <a:lnTo>
                    <a:pt x="151" y="122"/>
                  </a:lnTo>
                  <a:lnTo>
                    <a:pt x="138" y="138"/>
                  </a:lnTo>
                  <a:lnTo>
                    <a:pt x="122" y="151"/>
                  </a:lnTo>
                  <a:lnTo>
                    <a:pt x="103" y="159"/>
                  </a:lnTo>
                  <a:lnTo>
                    <a:pt x="81" y="163"/>
                  </a:lnTo>
                  <a:lnTo>
                    <a:pt x="60" y="159"/>
                  </a:lnTo>
                  <a:lnTo>
                    <a:pt x="40" y="151"/>
                  </a:lnTo>
                  <a:lnTo>
                    <a:pt x="24" y="138"/>
                  </a:lnTo>
                  <a:lnTo>
                    <a:pt x="11" y="122"/>
                  </a:lnTo>
                  <a:lnTo>
                    <a:pt x="3" y="103"/>
                  </a:lnTo>
                  <a:lnTo>
                    <a:pt x="0" y="81"/>
                  </a:lnTo>
                  <a:lnTo>
                    <a:pt x="3" y="60"/>
                  </a:lnTo>
                  <a:lnTo>
                    <a:pt x="11" y="41"/>
                  </a:lnTo>
                  <a:lnTo>
                    <a:pt x="24" y="24"/>
                  </a:lnTo>
                  <a:lnTo>
                    <a:pt x="40" y="12"/>
                  </a:lnTo>
                  <a:lnTo>
                    <a:pt x="60" y="3"/>
                  </a:lnTo>
                  <a:lnTo>
                    <a:pt x="8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88" name="Freeform 18"/>
            <p:cNvSpPr>
              <a:spLocks noEditPoints="1"/>
            </p:cNvSpPr>
            <p:nvPr/>
          </p:nvSpPr>
          <p:spPr bwMode="auto">
            <a:xfrm>
              <a:off x="2924175" y="1879600"/>
              <a:ext cx="63500" cy="65088"/>
            </a:xfrm>
            <a:custGeom>
              <a:avLst/>
              <a:gdLst>
                <a:gd name="T0" fmla="*/ 121 w 242"/>
                <a:gd name="T1" fmla="*/ 66 h 242"/>
                <a:gd name="T2" fmla="*/ 103 w 242"/>
                <a:gd name="T3" fmla="*/ 69 h 242"/>
                <a:gd name="T4" fmla="*/ 88 w 242"/>
                <a:gd name="T5" fmla="*/ 77 h 242"/>
                <a:gd name="T6" fmla="*/ 77 w 242"/>
                <a:gd name="T7" fmla="*/ 88 h 242"/>
                <a:gd name="T8" fmla="*/ 68 w 242"/>
                <a:gd name="T9" fmla="*/ 104 h 242"/>
                <a:gd name="T10" fmla="*/ 65 w 242"/>
                <a:gd name="T11" fmla="*/ 121 h 242"/>
                <a:gd name="T12" fmla="*/ 68 w 242"/>
                <a:gd name="T13" fmla="*/ 139 h 242"/>
                <a:gd name="T14" fmla="*/ 77 w 242"/>
                <a:gd name="T15" fmla="*/ 153 h 242"/>
                <a:gd name="T16" fmla="*/ 88 w 242"/>
                <a:gd name="T17" fmla="*/ 166 h 242"/>
                <a:gd name="T18" fmla="*/ 103 w 242"/>
                <a:gd name="T19" fmla="*/ 173 h 242"/>
                <a:gd name="T20" fmla="*/ 121 w 242"/>
                <a:gd name="T21" fmla="*/ 176 h 242"/>
                <a:gd name="T22" fmla="*/ 139 w 242"/>
                <a:gd name="T23" fmla="*/ 173 h 242"/>
                <a:gd name="T24" fmla="*/ 153 w 242"/>
                <a:gd name="T25" fmla="*/ 166 h 242"/>
                <a:gd name="T26" fmla="*/ 165 w 242"/>
                <a:gd name="T27" fmla="*/ 153 h 242"/>
                <a:gd name="T28" fmla="*/ 173 w 242"/>
                <a:gd name="T29" fmla="*/ 139 h 242"/>
                <a:gd name="T30" fmla="*/ 176 w 242"/>
                <a:gd name="T31" fmla="*/ 121 h 242"/>
                <a:gd name="T32" fmla="*/ 173 w 242"/>
                <a:gd name="T33" fmla="*/ 104 h 242"/>
                <a:gd name="T34" fmla="*/ 165 w 242"/>
                <a:gd name="T35" fmla="*/ 88 h 242"/>
                <a:gd name="T36" fmla="*/ 153 w 242"/>
                <a:gd name="T37" fmla="*/ 77 h 242"/>
                <a:gd name="T38" fmla="*/ 139 w 242"/>
                <a:gd name="T39" fmla="*/ 69 h 242"/>
                <a:gd name="T40" fmla="*/ 121 w 242"/>
                <a:gd name="T41" fmla="*/ 66 h 242"/>
                <a:gd name="T42" fmla="*/ 121 w 242"/>
                <a:gd name="T43" fmla="*/ 0 h 242"/>
                <a:gd name="T44" fmla="*/ 148 w 242"/>
                <a:gd name="T45" fmla="*/ 4 h 242"/>
                <a:gd name="T46" fmla="*/ 174 w 242"/>
                <a:gd name="T47" fmla="*/ 13 h 242"/>
                <a:gd name="T48" fmla="*/ 196 w 242"/>
                <a:gd name="T49" fmla="*/ 27 h 242"/>
                <a:gd name="T50" fmla="*/ 215 w 242"/>
                <a:gd name="T51" fmla="*/ 45 h 242"/>
                <a:gd name="T52" fmla="*/ 230 w 242"/>
                <a:gd name="T53" fmla="*/ 68 h 242"/>
                <a:gd name="T54" fmla="*/ 238 w 242"/>
                <a:gd name="T55" fmla="*/ 94 h 242"/>
                <a:gd name="T56" fmla="*/ 242 w 242"/>
                <a:gd name="T57" fmla="*/ 121 h 242"/>
                <a:gd name="T58" fmla="*/ 238 w 242"/>
                <a:gd name="T59" fmla="*/ 149 h 242"/>
                <a:gd name="T60" fmla="*/ 230 w 242"/>
                <a:gd name="T61" fmla="*/ 174 h 242"/>
                <a:gd name="T62" fmla="*/ 215 w 242"/>
                <a:gd name="T63" fmla="*/ 197 h 242"/>
                <a:gd name="T64" fmla="*/ 196 w 242"/>
                <a:gd name="T65" fmla="*/ 216 h 242"/>
                <a:gd name="T66" fmla="*/ 174 w 242"/>
                <a:gd name="T67" fmla="*/ 230 h 242"/>
                <a:gd name="T68" fmla="*/ 148 w 242"/>
                <a:gd name="T69" fmla="*/ 239 h 242"/>
                <a:gd name="T70" fmla="*/ 121 w 242"/>
                <a:gd name="T71" fmla="*/ 242 h 242"/>
                <a:gd name="T72" fmla="*/ 94 w 242"/>
                <a:gd name="T73" fmla="*/ 239 h 242"/>
                <a:gd name="T74" fmla="*/ 67 w 242"/>
                <a:gd name="T75" fmla="*/ 230 h 242"/>
                <a:gd name="T76" fmla="*/ 45 w 242"/>
                <a:gd name="T77" fmla="*/ 216 h 242"/>
                <a:gd name="T78" fmla="*/ 26 w 242"/>
                <a:gd name="T79" fmla="*/ 197 h 242"/>
                <a:gd name="T80" fmla="*/ 12 w 242"/>
                <a:gd name="T81" fmla="*/ 174 h 242"/>
                <a:gd name="T82" fmla="*/ 3 w 242"/>
                <a:gd name="T83" fmla="*/ 149 h 242"/>
                <a:gd name="T84" fmla="*/ 0 w 242"/>
                <a:gd name="T85" fmla="*/ 121 h 242"/>
                <a:gd name="T86" fmla="*/ 3 w 242"/>
                <a:gd name="T87" fmla="*/ 94 h 242"/>
                <a:gd name="T88" fmla="*/ 12 w 242"/>
                <a:gd name="T89" fmla="*/ 68 h 242"/>
                <a:gd name="T90" fmla="*/ 26 w 242"/>
                <a:gd name="T91" fmla="*/ 45 h 242"/>
                <a:gd name="T92" fmla="*/ 45 w 242"/>
                <a:gd name="T93" fmla="*/ 27 h 242"/>
                <a:gd name="T94" fmla="*/ 67 w 242"/>
                <a:gd name="T95" fmla="*/ 13 h 242"/>
                <a:gd name="T96" fmla="*/ 94 w 242"/>
                <a:gd name="T97" fmla="*/ 4 h 242"/>
                <a:gd name="T98" fmla="*/ 121 w 242"/>
                <a:gd name="T9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242">
                  <a:moveTo>
                    <a:pt x="121" y="66"/>
                  </a:moveTo>
                  <a:lnTo>
                    <a:pt x="103" y="69"/>
                  </a:lnTo>
                  <a:lnTo>
                    <a:pt x="88" y="77"/>
                  </a:lnTo>
                  <a:lnTo>
                    <a:pt x="77" y="88"/>
                  </a:lnTo>
                  <a:lnTo>
                    <a:pt x="68" y="104"/>
                  </a:lnTo>
                  <a:lnTo>
                    <a:pt x="65" y="121"/>
                  </a:lnTo>
                  <a:lnTo>
                    <a:pt x="68" y="139"/>
                  </a:lnTo>
                  <a:lnTo>
                    <a:pt x="77" y="153"/>
                  </a:lnTo>
                  <a:lnTo>
                    <a:pt x="88" y="166"/>
                  </a:lnTo>
                  <a:lnTo>
                    <a:pt x="103" y="173"/>
                  </a:lnTo>
                  <a:lnTo>
                    <a:pt x="121" y="176"/>
                  </a:lnTo>
                  <a:lnTo>
                    <a:pt x="139" y="173"/>
                  </a:lnTo>
                  <a:lnTo>
                    <a:pt x="153" y="166"/>
                  </a:lnTo>
                  <a:lnTo>
                    <a:pt x="165" y="153"/>
                  </a:lnTo>
                  <a:lnTo>
                    <a:pt x="173" y="139"/>
                  </a:lnTo>
                  <a:lnTo>
                    <a:pt x="176" y="121"/>
                  </a:lnTo>
                  <a:lnTo>
                    <a:pt x="173" y="104"/>
                  </a:lnTo>
                  <a:lnTo>
                    <a:pt x="165" y="88"/>
                  </a:lnTo>
                  <a:lnTo>
                    <a:pt x="153" y="77"/>
                  </a:lnTo>
                  <a:lnTo>
                    <a:pt x="139" y="69"/>
                  </a:lnTo>
                  <a:lnTo>
                    <a:pt x="121" y="66"/>
                  </a:lnTo>
                  <a:close/>
                  <a:moveTo>
                    <a:pt x="121" y="0"/>
                  </a:moveTo>
                  <a:lnTo>
                    <a:pt x="148" y="4"/>
                  </a:lnTo>
                  <a:lnTo>
                    <a:pt x="174" y="13"/>
                  </a:lnTo>
                  <a:lnTo>
                    <a:pt x="196" y="27"/>
                  </a:lnTo>
                  <a:lnTo>
                    <a:pt x="215" y="45"/>
                  </a:lnTo>
                  <a:lnTo>
                    <a:pt x="230" y="68"/>
                  </a:lnTo>
                  <a:lnTo>
                    <a:pt x="238" y="94"/>
                  </a:lnTo>
                  <a:lnTo>
                    <a:pt x="242" y="121"/>
                  </a:lnTo>
                  <a:lnTo>
                    <a:pt x="238" y="149"/>
                  </a:lnTo>
                  <a:lnTo>
                    <a:pt x="230" y="174"/>
                  </a:lnTo>
                  <a:lnTo>
                    <a:pt x="215" y="197"/>
                  </a:lnTo>
                  <a:lnTo>
                    <a:pt x="196" y="216"/>
                  </a:lnTo>
                  <a:lnTo>
                    <a:pt x="174" y="230"/>
                  </a:lnTo>
                  <a:lnTo>
                    <a:pt x="148" y="239"/>
                  </a:lnTo>
                  <a:lnTo>
                    <a:pt x="121" y="242"/>
                  </a:lnTo>
                  <a:lnTo>
                    <a:pt x="94" y="239"/>
                  </a:lnTo>
                  <a:lnTo>
                    <a:pt x="67" y="230"/>
                  </a:lnTo>
                  <a:lnTo>
                    <a:pt x="45" y="216"/>
                  </a:lnTo>
                  <a:lnTo>
                    <a:pt x="26" y="197"/>
                  </a:lnTo>
                  <a:lnTo>
                    <a:pt x="12" y="174"/>
                  </a:lnTo>
                  <a:lnTo>
                    <a:pt x="3" y="149"/>
                  </a:lnTo>
                  <a:lnTo>
                    <a:pt x="0" y="121"/>
                  </a:lnTo>
                  <a:lnTo>
                    <a:pt x="3" y="94"/>
                  </a:lnTo>
                  <a:lnTo>
                    <a:pt x="12" y="68"/>
                  </a:lnTo>
                  <a:lnTo>
                    <a:pt x="26" y="45"/>
                  </a:lnTo>
                  <a:lnTo>
                    <a:pt x="45" y="27"/>
                  </a:lnTo>
                  <a:lnTo>
                    <a:pt x="67" y="13"/>
                  </a:lnTo>
                  <a:lnTo>
                    <a:pt x="94" y="4"/>
                  </a:lnTo>
                  <a:lnTo>
                    <a:pt x="121"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89" name="Freeform 19"/>
            <p:cNvSpPr>
              <a:spLocks/>
            </p:cNvSpPr>
            <p:nvPr/>
          </p:nvSpPr>
          <p:spPr bwMode="auto">
            <a:xfrm>
              <a:off x="3338513" y="2225675"/>
              <a:ext cx="39688" cy="41275"/>
            </a:xfrm>
            <a:custGeom>
              <a:avLst/>
              <a:gdLst>
                <a:gd name="T0" fmla="*/ 76 w 152"/>
                <a:gd name="T1" fmla="*/ 0 h 151"/>
                <a:gd name="T2" fmla="*/ 96 w 152"/>
                <a:gd name="T3" fmla="*/ 3 h 151"/>
                <a:gd name="T4" fmla="*/ 114 w 152"/>
                <a:gd name="T5" fmla="*/ 10 h 151"/>
                <a:gd name="T6" fmla="*/ 130 w 152"/>
                <a:gd name="T7" fmla="*/ 23 h 151"/>
                <a:gd name="T8" fmla="*/ 141 w 152"/>
                <a:gd name="T9" fmla="*/ 37 h 151"/>
                <a:gd name="T10" fmla="*/ 150 w 152"/>
                <a:gd name="T11" fmla="*/ 56 h 151"/>
                <a:gd name="T12" fmla="*/ 152 w 152"/>
                <a:gd name="T13" fmla="*/ 76 h 151"/>
                <a:gd name="T14" fmla="*/ 150 w 152"/>
                <a:gd name="T15" fmla="*/ 96 h 151"/>
                <a:gd name="T16" fmla="*/ 141 w 152"/>
                <a:gd name="T17" fmla="*/ 115 h 151"/>
                <a:gd name="T18" fmla="*/ 130 w 152"/>
                <a:gd name="T19" fmla="*/ 129 h 151"/>
                <a:gd name="T20" fmla="*/ 114 w 152"/>
                <a:gd name="T21" fmla="*/ 142 h 151"/>
                <a:gd name="T22" fmla="*/ 96 w 152"/>
                <a:gd name="T23" fmla="*/ 149 h 151"/>
                <a:gd name="T24" fmla="*/ 76 w 152"/>
                <a:gd name="T25" fmla="*/ 151 h 151"/>
                <a:gd name="T26" fmla="*/ 57 w 152"/>
                <a:gd name="T27" fmla="*/ 149 h 151"/>
                <a:gd name="T28" fmla="*/ 38 w 152"/>
                <a:gd name="T29" fmla="*/ 142 h 151"/>
                <a:gd name="T30" fmla="*/ 23 w 152"/>
                <a:gd name="T31" fmla="*/ 129 h 151"/>
                <a:gd name="T32" fmla="*/ 10 w 152"/>
                <a:gd name="T33" fmla="*/ 115 h 151"/>
                <a:gd name="T34" fmla="*/ 3 w 152"/>
                <a:gd name="T35" fmla="*/ 96 h 151"/>
                <a:gd name="T36" fmla="*/ 0 w 152"/>
                <a:gd name="T37" fmla="*/ 76 h 151"/>
                <a:gd name="T38" fmla="*/ 3 w 152"/>
                <a:gd name="T39" fmla="*/ 56 h 151"/>
                <a:gd name="T40" fmla="*/ 10 w 152"/>
                <a:gd name="T41" fmla="*/ 37 h 151"/>
                <a:gd name="T42" fmla="*/ 23 w 152"/>
                <a:gd name="T43" fmla="*/ 23 h 151"/>
                <a:gd name="T44" fmla="*/ 38 w 152"/>
                <a:gd name="T45" fmla="*/ 10 h 151"/>
                <a:gd name="T46" fmla="*/ 57 w 152"/>
                <a:gd name="T47" fmla="*/ 3 h 151"/>
                <a:gd name="T48" fmla="*/ 76 w 152"/>
                <a:gd name="T4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1">
                  <a:moveTo>
                    <a:pt x="76" y="0"/>
                  </a:moveTo>
                  <a:lnTo>
                    <a:pt x="96" y="3"/>
                  </a:lnTo>
                  <a:lnTo>
                    <a:pt x="114" y="10"/>
                  </a:lnTo>
                  <a:lnTo>
                    <a:pt x="130" y="23"/>
                  </a:lnTo>
                  <a:lnTo>
                    <a:pt x="141" y="37"/>
                  </a:lnTo>
                  <a:lnTo>
                    <a:pt x="150" y="56"/>
                  </a:lnTo>
                  <a:lnTo>
                    <a:pt x="152" y="76"/>
                  </a:lnTo>
                  <a:lnTo>
                    <a:pt x="150" y="96"/>
                  </a:lnTo>
                  <a:lnTo>
                    <a:pt x="141" y="115"/>
                  </a:lnTo>
                  <a:lnTo>
                    <a:pt x="130" y="129"/>
                  </a:lnTo>
                  <a:lnTo>
                    <a:pt x="114" y="142"/>
                  </a:lnTo>
                  <a:lnTo>
                    <a:pt x="96" y="149"/>
                  </a:lnTo>
                  <a:lnTo>
                    <a:pt x="76" y="151"/>
                  </a:lnTo>
                  <a:lnTo>
                    <a:pt x="57" y="149"/>
                  </a:lnTo>
                  <a:lnTo>
                    <a:pt x="38" y="142"/>
                  </a:lnTo>
                  <a:lnTo>
                    <a:pt x="23" y="129"/>
                  </a:lnTo>
                  <a:lnTo>
                    <a:pt x="10" y="115"/>
                  </a:lnTo>
                  <a:lnTo>
                    <a:pt x="3" y="96"/>
                  </a:lnTo>
                  <a:lnTo>
                    <a:pt x="0" y="76"/>
                  </a:lnTo>
                  <a:lnTo>
                    <a:pt x="3" y="56"/>
                  </a:lnTo>
                  <a:lnTo>
                    <a:pt x="10" y="37"/>
                  </a:lnTo>
                  <a:lnTo>
                    <a:pt x="23" y="23"/>
                  </a:lnTo>
                  <a:lnTo>
                    <a:pt x="38" y="10"/>
                  </a:lnTo>
                  <a:lnTo>
                    <a:pt x="57" y="3"/>
                  </a:lnTo>
                  <a:lnTo>
                    <a:pt x="76"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90" name="Freeform 20"/>
            <p:cNvSpPr>
              <a:spLocks noEditPoints="1"/>
            </p:cNvSpPr>
            <p:nvPr/>
          </p:nvSpPr>
          <p:spPr bwMode="auto">
            <a:xfrm>
              <a:off x="3327400" y="2216150"/>
              <a:ext cx="60325" cy="60325"/>
            </a:xfrm>
            <a:custGeom>
              <a:avLst/>
              <a:gdLst>
                <a:gd name="T0" fmla="*/ 114 w 229"/>
                <a:gd name="T1" fmla="*/ 62 h 228"/>
                <a:gd name="T2" fmla="*/ 98 w 229"/>
                <a:gd name="T3" fmla="*/ 65 h 228"/>
                <a:gd name="T4" fmla="*/ 84 w 229"/>
                <a:gd name="T5" fmla="*/ 72 h 228"/>
                <a:gd name="T6" fmla="*/ 73 w 229"/>
                <a:gd name="T7" fmla="*/ 84 h 228"/>
                <a:gd name="T8" fmla="*/ 65 w 229"/>
                <a:gd name="T9" fmla="*/ 97 h 228"/>
                <a:gd name="T10" fmla="*/ 62 w 229"/>
                <a:gd name="T11" fmla="*/ 114 h 228"/>
                <a:gd name="T12" fmla="*/ 65 w 229"/>
                <a:gd name="T13" fmla="*/ 131 h 228"/>
                <a:gd name="T14" fmla="*/ 73 w 229"/>
                <a:gd name="T15" fmla="*/ 144 h 228"/>
                <a:gd name="T16" fmla="*/ 84 w 229"/>
                <a:gd name="T17" fmla="*/ 156 h 228"/>
                <a:gd name="T18" fmla="*/ 98 w 229"/>
                <a:gd name="T19" fmla="*/ 163 h 228"/>
                <a:gd name="T20" fmla="*/ 114 w 229"/>
                <a:gd name="T21" fmla="*/ 165 h 228"/>
                <a:gd name="T22" fmla="*/ 130 w 229"/>
                <a:gd name="T23" fmla="*/ 163 h 228"/>
                <a:gd name="T24" fmla="*/ 145 w 229"/>
                <a:gd name="T25" fmla="*/ 156 h 228"/>
                <a:gd name="T26" fmla="*/ 156 w 229"/>
                <a:gd name="T27" fmla="*/ 144 h 228"/>
                <a:gd name="T28" fmla="*/ 164 w 229"/>
                <a:gd name="T29" fmla="*/ 131 h 228"/>
                <a:gd name="T30" fmla="*/ 166 w 229"/>
                <a:gd name="T31" fmla="*/ 114 h 228"/>
                <a:gd name="T32" fmla="*/ 164 w 229"/>
                <a:gd name="T33" fmla="*/ 97 h 228"/>
                <a:gd name="T34" fmla="*/ 156 w 229"/>
                <a:gd name="T35" fmla="*/ 84 h 228"/>
                <a:gd name="T36" fmla="*/ 145 w 229"/>
                <a:gd name="T37" fmla="*/ 72 h 228"/>
                <a:gd name="T38" fmla="*/ 130 w 229"/>
                <a:gd name="T39" fmla="*/ 65 h 228"/>
                <a:gd name="T40" fmla="*/ 114 w 229"/>
                <a:gd name="T41" fmla="*/ 62 h 228"/>
                <a:gd name="T42" fmla="*/ 114 w 229"/>
                <a:gd name="T43" fmla="*/ 0 h 228"/>
                <a:gd name="T44" fmla="*/ 141 w 229"/>
                <a:gd name="T45" fmla="*/ 3 h 228"/>
                <a:gd name="T46" fmla="*/ 165 w 229"/>
                <a:gd name="T47" fmla="*/ 11 h 228"/>
                <a:gd name="T48" fmla="*/ 186 w 229"/>
                <a:gd name="T49" fmla="*/ 25 h 228"/>
                <a:gd name="T50" fmla="*/ 203 w 229"/>
                <a:gd name="T51" fmla="*/ 43 h 228"/>
                <a:gd name="T52" fmla="*/ 216 w 229"/>
                <a:gd name="T53" fmla="*/ 64 h 228"/>
                <a:gd name="T54" fmla="*/ 225 w 229"/>
                <a:gd name="T55" fmla="*/ 88 h 228"/>
                <a:gd name="T56" fmla="*/ 229 w 229"/>
                <a:gd name="T57" fmla="*/ 114 h 228"/>
                <a:gd name="T58" fmla="*/ 225 w 229"/>
                <a:gd name="T59" fmla="*/ 140 h 228"/>
                <a:gd name="T60" fmla="*/ 216 w 229"/>
                <a:gd name="T61" fmla="*/ 164 h 228"/>
                <a:gd name="T62" fmla="*/ 203 w 229"/>
                <a:gd name="T63" fmla="*/ 185 h 228"/>
                <a:gd name="T64" fmla="*/ 186 w 229"/>
                <a:gd name="T65" fmla="*/ 203 h 228"/>
                <a:gd name="T66" fmla="*/ 165 w 229"/>
                <a:gd name="T67" fmla="*/ 217 h 228"/>
                <a:gd name="T68" fmla="*/ 141 w 229"/>
                <a:gd name="T69" fmla="*/ 225 h 228"/>
                <a:gd name="T70" fmla="*/ 114 w 229"/>
                <a:gd name="T71" fmla="*/ 228 h 228"/>
                <a:gd name="T72" fmla="*/ 88 w 229"/>
                <a:gd name="T73" fmla="*/ 225 h 228"/>
                <a:gd name="T74" fmla="*/ 64 w 229"/>
                <a:gd name="T75" fmla="*/ 217 h 228"/>
                <a:gd name="T76" fmla="*/ 43 w 229"/>
                <a:gd name="T77" fmla="*/ 203 h 228"/>
                <a:gd name="T78" fmla="*/ 25 w 229"/>
                <a:gd name="T79" fmla="*/ 185 h 228"/>
                <a:gd name="T80" fmla="*/ 12 w 229"/>
                <a:gd name="T81" fmla="*/ 164 h 228"/>
                <a:gd name="T82" fmla="*/ 3 w 229"/>
                <a:gd name="T83" fmla="*/ 140 h 228"/>
                <a:gd name="T84" fmla="*/ 0 w 229"/>
                <a:gd name="T85" fmla="*/ 114 h 228"/>
                <a:gd name="T86" fmla="*/ 3 w 229"/>
                <a:gd name="T87" fmla="*/ 88 h 228"/>
                <a:gd name="T88" fmla="*/ 12 w 229"/>
                <a:gd name="T89" fmla="*/ 64 h 228"/>
                <a:gd name="T90" fmla="*/ 25 w 229"/>
                <a:gd name="T91" fmla="*/ 43 h 228"/>
                <a:gd name="T92" fmla="*/ 43 w 229"/>
                <a:gd name="T93" fmla="*/ 25 h 228"/>
                <a:gd name="T94" fmla="*/ 64 w 229"/>
                <a:gd name="T95" fmla="*/ 11 h 228"/>
                <a:gd name="T96" fmla="*/ 88 w 229"/>
                <a:gd name="T97" fmla="*/ 3 h 228"/>
                <a:gd name="T98" fmla="*/ 114 w 229"/>
                <a:gd name="T9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9" h="228">
                  <a:moveTo>
                    <a:pt x="114" y="62"/>
                  </a:moveTo>
                  <a:lnTo>
                    <a:pt x="98" y="65"/>
                  </a:lnTo>
                  <a:lnTo>
                    <a:pt x="84" y="72"/>
                  </a:lnTo>
                  <a:lnTo>
                    <a:pt x="73" y="84"/>
                  </a:lnTo>
                  <a:lnTo>
                    <a:pt x="65" y="97"/>
                  </a:lnTo>
                  <a:lnTo>
                    <a:pt x="62" y="114"/>
                  </a:lnTo>
                  <a:lnTo>
                    <a:pt x="65" y="131"/>
                  </a:lnTo>
                  <a:lnTo>
                    <a:pt x="73" y="144"/>
                  </a:lnTo>
                  <a:lnTo>
                    <a:pt x="84" y="156"/>
                  </a:lnTo>
                  <a:lnTo>
                    <a:pt x="98" y="163"/>
                  </a:lnTo>
                  <a:lnTo>
                    <a:pt x="114" y="165"/>
                  </a:lnTo>
                  <a:lnTo>
                    <a:pt x="130" y="163"/>
                  </a:lnTo>
                  <a:lnTo>
                    <a:pt x="145" y="156"/>
                  </a:lnTo>
                  <a:lnTo>
                    <a:pt x="156" y="144"/>
                  </a:lnTo>
                  <a:lnTo>
                    <a:pt x="164" y="131"/>
                  </a:lnTo>
                  <a:lnTo>
                    <a:pt x="166" y="114"/>
                  </a:lnTo>
                  <a:lnTo>
                    <a:pt x="164" y="97"/>
                  </a:lnTo>
                  <a:lnTo>
                    <a:pt x="156" y="84"/>
                  </a:lnTo>
                  <a:lnTo>
                    <a:pt x="145" y="72"/>
                  </a:lnTo>
                  <a:lnTo>
                    <a:pt x="130" y="65"/>
                  </a:lnTo>
                  <a:lnTo>
                    <a:pt x="114" y="62"/>
                  </a:lnTo>
                  <a:close/>
                  <a:moveTo>
                    <a:pt x="114" y="0"/>
                  </a:moveTo>
                  <a:lnTo>
                    <a:pt x="141" y="3"/>
                  </a:lnTo>
                  <a:lnTo>
                    <a:pt x="165" y="11"/>
                  </a:lnTo>
                  <a:lnTo>
                    <a:pt x="186" y="25"/>
                  </a:lnTo>
                  <a:lnTo>
                    <a:pt x="203" y="43"/>
                  </a:lnTo>
                  <a:lnTo>
                    <a:pt x="216" y="64"/>
                  </a:lnTo>
                  <a:lnTo>
                    <a:pt x="225" y="88"/>
                  </a:lnTo>
                  <a:lnTo>
                    <a:pt x="229" y="114"/>
                  </a:lnTo>
                  <a:lnTo>
                    <a:pt x="225" y="140"/>
                  </a:lnTo>
                  <a:lnTo>
                    <a:pt x="216" y="164"/>
                  </a:lnTo>
                  <a:lnTo>
                    <a:pt x="203" y="185"/>
                  </a:lnTo>
                  <a:lnTo>
                    <a:pt x="186" y="203"/>
                  </a:lnTo>
                  <a:lnTo>
                    <a:pt x="165" y="217"/>
                  </a:lnTo>
                  <a:lnTo>
                    <a:pt x="141" y="225"/>
                  </a:lnTo>
                  <a:lnTo>
                    <a:pt x="114" y="228"/>
                  </a:lnTo>
                  <a:lnTo>
                    <a:pt x="88" y="225"/>
                  </a:lnTo>
                  <a:lnTo>
                    <a:pt x="64" y="217"/>
                  </a:lnTo>
                  <a:lnTo>
                    <a:pt x="43" y="203"/>
                  </a:lnTo>
                  <a:lnTo>
                    <a:pt x="25" y="185"/>
                  </a:lnTo>
                  <a:lnTo>
                    <a:pt x="12" y="164"/>
                  </a:lnTo>
                  <a:lnTo>
                    <a:pt x="3" y="140"/>
                  </a:lnTo>
                  <a:lnTo>
                    <a:pt x="0" y="114"/>
                  </a:lnTo>
                  <a:lnTo>
                    <a:pt x="3" y="88"/>
                  </a:lnTo>
                  <a:lnTo>
                    <a:pt x="12" y="64"/>
                  </a:lnTo>
                  <a:lnTo>
                    <a:pt x="25" y="43"/>
                  </a:lnTo>
                  <a:lnTo>
                    <a:pt x="43" y="25"/>
                  </a:lnTo>
                  <a:lnTo>
                    <a:pt x="64" y="11"/>
                  </a:lnTo>
                  <a:lnTo>
                    <a:pt x="88" y="3"/>
                  </a:lnTo>
                  <a:lnTo>
                    <a:pt x="114"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91" name="Freeform 21"/>
            <p:cNvSpPr>
              <a:spLocks/>
            </p:cNvSpPr>
            <p:nvPr/>
          </p:nvSpPr>
          <p:spPr bwMode="auto">
            <a:xfrm>
              <a:off x="3357563" y="2008188"/>
              <a:ext cx="39688" cy="39688"/>
            </a:xfrm>
            <a:custGeom>
              <a:avLst/>
              <a:gdLst>
                <a:gd name="T0" fmla="*/ 77 w 152"/>
                <a:gd name="T1" fmla="*/ 0 h 152"/>
                <a:gd name="T2" fmla="*/ 97 w 152"/>
                <a:gd name="T3" fmla="*/ 3 h 152"/>
                <a:gd name="T4" fmla="*/ 114 w 152"/>
                <a:gd name="T5" fmla="*/ 11 h 152"/>
                <a:gd name="T6" fmla="*/ 130 w 152"/>
                <a:gd name="T7" fmla="*/ 23 h 152"/>
                <a:gd name="T8" fmla="*/ 142 w 152"/>
                <a:gd name="T9" fmla="*/ 38 h 152"/>
                <a:gd name="T10" fmla="*/ 150 w 152"/>
                <a:gd name="T11" fmla="*/ 57 h 152"/>
                <a:gd name="T12" fmla="*/ 152 w 152"/>
                <a:gd name="T13" fmla="*/ 77 h 152"/>
                <a:gd name="T14" fmla="*/ 150 w 152"/>
                <a:gd name="T15" fmla="*/ 97 h 152"/>
                <a:gd name="T16" fmla="*/ 142 w 152"/>
                <a:gd name="T17" fmla="*/ 114 h 152"/>
                <a:gd name="T18" fmla="*/ 130 w 152"/>
                <a:gd name="T19" fmla="*/ 130 h 152"/>
                <a:gd name="T20" fmla="*/ 114 w 152"/>
                <a:gd name="T21" fmla="*/ 142 h 152"/>
                <a:gd name="T22" fmla="*/ 97 w 152"/>
                <a:gd name="T23" fmla="*/ 150 h 152"/>
                <a:gd name="T24" fmla="*/ 77 w 152"/>
                <a:gd name="T25" fmla="*/ 152 h 152"/>
                <a:gd name="T26" fmla="*/ 56 w 152"/>
                <a:gd name="T27" fmla="*/ 150 h 152"/>
                <a:gd name="T28" fmla="*/ 38 w 152"/>
                <a:gd name="T29" fmla="*/ 142 h 152"/>
                <a:gd name="T30" fmla="*/ 22 w 152"/>
                <a:gd name="T31" fmla="*/ 130 h 152"/>
                <a:gd name="T32" fmla="*/ 11 w 152"/>
                <a:gd name="T33" fmla="*/ 114 h 152"/>
                <a:gd name="T34" fmla="*/ 3 w 152"/>
                <a:gd name="T35" fmla="*/ 97 h 152"/>
                <a:gd name="T36" fmla="*/ 0 w 152"/>
                <a:gd name="T37" fmla="*/ 77 h 152"/>
                <a:gd name="T38" fmla="*/ 3 w 152"/>
                <a:gd name="T39" fmla="*/ 57 h 152"/>
                <a:gd name="T40" fmla="*/ 11 w 152"/>
                <a:gd name="T41" fmla="*/ 38 h 152"/>
                <a:gd name="T42" fmla="*/ 22 w 152"/>
                <a:gd name="T43" fmla="*/ 23 h 152"/>
                <a:gd name="T44" fmla="*/ 38 w 152"/>
                <a:gd name="T45" fmla="*/ 11 h 152"/>
                <a:gd name="T46" fmla="*/ 56 w 152"/>
                <a:gd name="T47" fmla="*/ 3 h 152"/>
                <a:gd name="T48" fmla="*/ 77 w 152"/>
                <a:gd name="T4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2">
                  <a:moveTo>
                    <a:pt x="77" y="0"/>
                  </a:moveTo>
                  <a:lnTo>
                    <a:pt x="97" y="3"/>
                  </a:lnTo>
                  <a:lnTo>
                    <a:pt x="114" y="11"/>
                  </a:lnTo>
                  <a:lnTo>
                    <a:pt x="130" y="23"/>
                  </a:lnTo>
                  <a:lnTo>
                    <a:pt x="142" y="38"/>
                  </a:lnTo>
                  <a:lnTo>
                    <a:pt x="150" y="57"/>
                  </a:lnTo>
                  <a:lnTo>
                    <a:pt x="152" y="77"/>
                  </a:lnTo>
                  <a:lnTo>
                    <a:pt x="150" y="97"/>
                  </a:lnTo>
                  <a:lnTo>
                    <a:pt x="142" y="114"/>
                  </a:lnTo>
                  <a:lnTo>
                    <a:pt x="130" y="130"/>
                  </a:lnTo>
                  <a:lnTo>
                    <a:pt x="114" y="142"/>
                  </a:lnTo>
                  <a:lnTo>
                    <a:pt x="97" y="150"/>
                  </a:lnTo>
                  <a:lnTo>
                    <a:pt x="77" y="152"/>
                  </a:lnTo>
                  <a:lnTo>
                    <a:pt x="56" y="150"/>
                  </a:lnTo>
                  <a:lnTo>
                    <a:pt x="38" y="142"/>
                  </a:lnTo>
                  <a:lnTo>
                    <a:pt x="22" y="130"/>
                  </a:lnTo>
                  <a:lnTo>
                    <a:pt x="11" y="114"/>
                  </a:lnTo>
                  <a:lnTo>
                    <a:pt x="3" y="97"/>
                  </a:lnTo>
                  <a:lnTo>
                    <a:pt x="0" y="77"/>
                  </a:lnTo>
                  <a:lnTo>
                    <a:pt x="3" y="57"/>
                  </a:lnTo>
                  <a:lnTo>
                    <a:pt x="11" y="38"/>
                  </a:lnTo>
                  <a:lnTo>
                    <a:pt x="22" y="23"/>
                  </a:lnTo>
                  <a:lnTo>
                    <a:pt x="38" y="11"/>
                  </a:lnTo>
                  <a:lnTo>
                    <a:pt x="56" y="3"/>
                  </a:lnTo>
                  <a:lnTo>
                    <a:pt x="77"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92" name="Freeform 22"/>
            <p:cNvSpPr>
              <a:spLocks noEditPoints="1"/>
            </p:cNvSpPr>
            <p:nvPr/>
          </p:nvSpPr>
          <p:spPr bwMode="auto">
            <a:xfrm>
              <a:off x="3346450" y="1997075"/>
              <a:ext cx="60325" cy="60325"/>
            </a:xfrm>
            <a:custGeom>
              <a:avLst/>
              <a:gdLst>
                <a:gd name="T0" fmla="*/ 114 w 227"/>
                <a:gd name="T1" fmla="*/ 62 h 229"/>
                <a:gd name="T2" fmla="*/ 97 w 227"/>
                <a:gd name="T3" fmla="*/ 65 h 229"/>
                <a:gd name="T4" fmla="*/ 83 w 227"/>
                <a:gd name="T5" fmla="*/ 73 h 229"/>
                <a:gd name="T6" fmla="*/ 72 w 227"/>
                <a:gd name="T7" fmla="*/ 84 h 229"/>
                <a:gd name="T8" fmla="*/ 64 w 227"/>
                <a:gd name="T9" fmla="*/ 98 h 229"/>
                <a:gd name="T10" fmla="*/ 61 w 227"/>
                <a:gd name="T11" fmla="*/ 115 h 229"/>
                <a:gd name="T12" fmla="*/ 64 w 227"/>
                <a:gd name="T13" fmla="*/ 130 h 229"/>
                <a:gd name="T14" fmla="*/ 72 w 227"/>
                <a:gd name="T15" fmla="*/ 145 h 229"/>
                <a:gd name="T16" fmla="*/ 83 w 227"/>
                <a:gd name="T17" fmla="*/ 157 h 229"/>
                <a:gd name="T18" fmla="*/ 97 w 227"/>
                <a:gd name="T19" fmla="*/ 164 h 229"/>
                <a:gd name="T20" fmla="*/ 114 w 227"/>
                <a:gd name="T21" fmla="*/ 166 h 229"/>
                <a:gd name="T22" fmla="*/ 129 w 227"/>
                <a:gd name="T23" fmla="*/ 164 h 229"/>
                <a:gd name="T24" fmla="*/ 144 w 227"/>
                <a:gd name="T25" fmla="*/ 157 h 229"/>
                <a:gd name="T26" fmla="*/ 156 w 227"/>
                <a:gd name="T27" fmla="*/ 145 h 229"/>
                <a:gd name="T28" fmla="*/ 163 w 227"/>
                <a:gd name="T29" fmla="*/ 130 h 229"/>
                <a:gd name="T30" fmla="*/ 165 w 227"/>
                <a:gd name="T31" fmla="*/ 115 h 229"/>
                <a:gd name="T32" fmla="*/ 163 w 227"/>
                <a:gd name="T33" fmla="*/ 98 h 229"/>
                <a:gd name="T34" fmla="*/ 156 w 227"/>
                <a:gd name="T35" fmla="*/ 84 h 229"/>
                <a:gd name="T36" fmla="*/ 144 w 227"/>
                <a:gd name="T37" fmla="*/ 73 h 229"/>
                <a:gd name="T38" fmla="*/ 129 w 227"/>
                <a:gd name="T39" fmla="*/ 65 h 229"/>
                <a:gd name="T40" fmla="*/ 114 w 227"/>
                <a:gd name="T41" fmla="*/ 62 h 229"/>
                <a:gd name="T42" fmla="*/ 114 w 227"/>
                <a:gd name="T43" fmla="*/ 0 h 229"/>
                <a:gd name="T44" fmla="*/ 140 w 227"/>
                <a:gd name="T45" fmla="*/ 4 h 229"/>
                <a:gd name="T46" fmla="*/ 164 w 227"/>
                <a:gd name="T47" fmla="*/ 12 h 229"/>
                <a:gd name="T48" fmla="*/ 185 w 227"/>
                <a:gd name="T49" fmla="*/ 26 h 229"/>
                <a:gd name="T50" fmla="*/ 203 w 227"/>
                <a:gd name="T51" fmla="*/ 43 h 229"/>
                <a:gd name="T52" fmla="*/ 215 w 227"/>
                <a:gd name="T53" fmla="*/ 64 h 229"/>
                <a:gd name="T54" fmla="*/ 225 w 227"/>
                <a:gd name="T55" fmla="*/ 88 h 229"/>
                <a:gd name="T56" fmla="*/ 227 w 227"/>
                <a:gd name="T57" fmla="*/ 115 h 229"/>
                <a:gd name="T58" fmla="*/ 225 w 227"/>
                <a:gd name="T59" fmla="*/ 141 h 229"/>
                <a:gd name="T60" fmla="*/ 215 w 227"/>
                <a:gd name="T61" fmla="*/ 165 h 229"/>
                <a:gd name="T62" fmla="*/ 203 w 227"/>
                <a:gd name="T63" fmla="*/ 186 h 229"/>
                <a:gd name="T64" fmla="*/ 185 w 227"/>
                <a:gd name="T65" fmla="*/ 204 h 229"/>
                <a:gd name="T66" fmla="*/ 164 w 227"/>
                <a:gd name="T67" fmla="*/ 216 h 229"/>
                <a:gd name="T68" fmla="*/ 140 w 227"/>
                <a:gd name="T69" fmla="*/ 226 h 229"/>
                <a:gd name="T70" fmla="*/ 114 w 227"/>
                <a:gd name="T71" fmla="*/ 229 h 229"/>
                <a:gd name="T72" fmla="*/ 87 w 227"/>
                <a:gd name="T73" fmla="*/ 226 h 229"/>
                <a:gd name="T74" fmla="*/ 63 w 227"/>
                <a:gd name="T75" fmla="*/ 216 h 229"/>
                <a:gd name="T76" fmla="*/ 42 w 227"/>
                <a:gd name="T77" fmla="*/ 204 h 229"/>
                <a:gd name="T78" fmla="*/ 25 w 227"/>
                <a:gd name="T79" fmla="*/ 186 h 229"/>
                <a:gd name="T80" fmla="*/ 11 w 227"/>
                <a:gd name="T81" fmla="*/ 165 h 229"/>
                <a:gd name="T82" fmla="*/ 3 w 227"/>
                <a:gd name="T83" fmla="*/ 141 h 229"/>
                <a:gd name="T84" fmla="*/ 0 w 227"/>
                <a:gd name="T85" fmla="*/ 115 h 229"/>
                <a:gd name="T86" fmla="*/ 3 w 227"/>
                <a:gd name="T87" fmla="*/ 88 h 229"/>
                <a:gd name="T88" fmla="*/ 11 w 227"/>
                <a:gd name="T89" fmla="*/ 64 h 229"/>
                <a:gd name="T90" fmla="*/ 25 w 227"/>
                <a:gd name="T91" fmla="*/ 43 h 229"/>
                <a:gd name="T92" fmla="*/ 42 w 227"/>
                <a:gd name="T93" fmla="*/ 26 h 229"/>
                <a:gd name="T94" fmla="*/ 63 w 227"/>
                <a:gd name="T95" fmla="*/ 12 h 229"/>
                <a:gd name="T96" fmla="*/ 87 w 227"/>
                <a:gd name="T97" fmla="*/ 4 h 229"/>
                <a:gd name="T98" fmla="*/ 114 w 227"/>
                <a:gd name="T9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 h="229">
                  <a:moveTo>
                    <a:pt x="114" y="62"/>
                  </a:moveTo>
                  <a:lnTo>
                    <a:pt x="97" y="65"/>
                  </a:lnTo>
                  <a:lnTo>
                    <a:pt x="83" y="73"/>
                  </a:lnTo>
                  <a:lnTo>
                    <a:pt x="72" y="84"/>
                  </a:lnTo>
                  <a:lnTo>
                    <a:pt x="64" y="98"/>
                  </a:lnTo>
                  <a:lnTo>
                    <a:pt x="61" y="115"/>
                  </a:lnTo>
                  <a:lnTo>
                    <a:pt x="64" y="130"/>
                  </a:lnTo>
                  <a:lnTo>
                    <a:pt x="72" y="145"/>
                  </a:lnTo>
                  <a:lnTo>
                    <a:pt x="83" y="157"/>
                  </a:lnTo>
                  <a:lnTo>
                    <a:pt x="97" y="164"/>
                  </a:lnTo>
                  <a:lnTo>
                    <a:pt x="114" y="166"/>
                  </a:lnTo>
                  <a:lnTo>
                    <a:pt x="129" y="164"/>
                  </a:lnTo>
                  <a:lnTo>
                    <a:pt x="144" y="157"/>
                  </a:lnTo>
                  <a:lnTo>
                    <a:pt x="156" y="145"/>
                  </a:lnTo>
                  <a:lnTo>
                    <a:pt x="163" y="130"/>
                  </a:lnTo>
                  <a:lnTo>
                    <a:pt x="165" y="115"/>
                  </a:lnTo>
                  <a:lnTo>
                    <a:pt x="163" y="98"/>
                  </a:lnTo>
                  <a:lnTo>
                    <a:pt x="156" y="84"/>
                  </a:lnTo>
                  <a:lnTo>
                    <a:pt x="144" y="73"/>
                  </a:lnTo>
                  <a:lnTo>
                    <a:pt x="129" y="65"/>
                  </a:lnTo>
                  <a:lnTo>
                    <a:pt x="114" y="62"/>
                  </a:lnTo>
                  <a:close/>
                  <a:moveTo>
                    <a:pt x="114" y="0"/>
                  </a:moveTo>
                  <a:lnTo>
                    <a:pt x="140" y="4"/>
                  </a:lnTo>
                  <a:lnTo>
                    <a:pt x="164" y="12"/>
                  </a:lnTo>
                  <a:lnTo>
                    <a:pt x="185" y="26"/>
                  </a:lnTo>
                  <a:lnTo>
                    <a:pt x="203" y="43"/>
                  </a:lnTo>
                  <a:lnTo>
                    <a:pt x="215" y="64"/>
                  </a:lnTo>
                  <a:lnTo>
                    <a:pt x="225" y="88"/>
                  </a:lnTo>
                  <a:lnTo>
                    <a:pt x="227" y="115"/>
                  </a:lnTo>
                  <a:lnTo>
                    <a:pt x="225" y="141"/>
                  </a:lnTo>
                  <a:lnTo>
                    <a:pt x="215" y="165"/>
                  </a:lnTo>
                  <a:lnTo>
                    <a:pt x="203" y="186"/>
                  </a:lnTo>
                  <a:lnTo>
                    <a:pt x="185" y="204"/>
                  </a:lnTo>
                  <a:lnTo>
                    <a:pt x="164" y="216"/>
                  </a:lnTo>
                  <a:lnTo>
                    <a:pt x="140" y="226"/>
                  </a:lnTo>
                  <a:lnTo>
                    <a:pt x="114" y="229"/>
                  </a:lnTo>
                  <a:lnTo>
                    <a:pt x="87" y="226"/>
                  </a:lnTo>
                  <a:lnTo>
                    <a:pt x="63" y="216"/>
                  </a:lnTo>
                  <a:lnTo>
                    <a:pt x="42" y="204"/>
                  </a:lnTo>
                  <a:lnTo>
                    <a:pt x="25" y="186"/>
                  </a:lnTo>
                  <a:lnTo>
                    <a:pt x="11" y="165"/>
                  </a:lnTo>
                  <a:lnTo>
                    <a:pt x="3" y="141"/>
                  </a:lnTo>
                  <a:lnTo>
                    <a:pt x="0" y="115"/>
                  </a:lnTo>
                  <a:lnTo>
                    <a:pt x="3" y="88"/>
                  </a:lnTo>
                  <a:lnTo>
                    <a:pt x="11" y="64"/>
                  </a:lnTo>
                  <a:lnTo>
                    <a:pt x="25" y="43"/>
                  </a:lnTo>
                  <a:lnTo>
                    <a:pt x="42" y="26"/>
                  </a:lnTo>
                  <a:lnTo>
                    <a:pt x="63" y="12"/>
                  </a:lnTo>
                  <a:lnTo>
                    <a:pt x="87" y="4"/>
                  </a:lnTo>
                  <a:lnTo>
                    <a:pt x="114"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93" name="Freeform 23"/>
            <p:cNvSpPr>
              <a:spLocks/>
            </p:cNvSpPr>
            <p:nvPr/>
          </p:nvSpPr>
          <p:spPr bwMode="auto">
            <a:xfrm>
              <a:off x="3236913" y="2111375"/>
              <a:ext cx="41275" cy="39688"/>
            </a:xfrm>
            <a:custGeom>
              <a:avLst/>
              <a:gdLst>
                <a:gd name="T0" fmla="*/ 75 w 152"/>
                <a:gd name="T1" fmla="*/ 0 h 152"/>
                <a:gd name="T2" fmla="*/ 96 w 152"/>
                <a:gd name="T3" fmla="*/ 3 h 152"/>
                <a:gd name="T4" fmla="*/ 114 w 152"/>
                <a:gd name="T5" fmla="*/ 10 h 152"/>
                <a:gd name="T6" fmla="*/ 130 w 152"/>
                <a:gd name="T7" fmla="*/ 22 h 152"/>
                <a:gd name="T8" fmla="*/ 141 w 152"/>
                <a:gd name="T9" fmla="*/ 38 h 152"/>
                <a:gd name="T10" fmla="*/ 149 w 152"/>
                <a:gd name="T11" fmla="*/ 55 h 152"/>
                <a:gd name="T12" fmla="*/ 152 w 152"/>
                <a:gd name="T13" fmla="*/ 75 h 152"/>
                <a:gd name="T14" fmla="*/ 149 w 152"/>
                <a:gd name="T15" fmla="*/ 96 h 152"/>
                <a:gd name="T16" fmla="*/ 141 w 152"/>
                <a:gd name="T17" fmla="*/ 114 h 152"/>
                <a:gd name="T18" fmla="*/ 130 w 152"/>
                <a:gd name="T19" fmla="*/ 130 h 152"/>
                <a:gd name="T20" fmla="*/ 114 w 152"/>
                <a:gd name="T21" fmla="*/ 141 h 152"/>
                <a:gd name="T22" fmla="*/ 96 w 152"/>
                <a:gd name="T23" fmla="*/ 149 h 152"/>
                <a:gd name="T24" fmla="*/ 75 w 152"/>
                <a:gd name="T25" fmla="*/ 152 h 152"/>
                <a:gd name="T26" fmla="*/ 55 w 152"/>
                <a:gd name="T27" fmla="*/ 149 h 152"/>
                <a:gd name="T28" fmla="*/ 38 w 152"/>
                <a:gd name="T29" fmla="*/ 141 h 152"/>
                <a:gd name="T30" fmla="*/ 22 w 152"/>
                <a:gd name="T31" fmla="*/ 130 h 152"/>
                <a:gd name="T32" fmla="*/ 10 w 152"/>
                <a:gd name="T33" fmla="*/ 114 h 152"/>
                <a:gd name="T34" fmla="*/ 3 w 152"/>
                <a:gd name="T35" fmla="*/ 96 h 152"/>
                <a:gd name="T36" fmla="*/ 0 w 152"/>
                <a:gd name="T37" fmla="*/ 75 h 152"/>
                <a:gd name="T38" fmla="*/ 3 w 152"/>
                <a:gd name="T39" fmla="*/ 55 h 152"/>
                <a:gd name="T40" fmla="*/ 10 w 152"/>
                <a:gd name="T41" fmla="*/ 38 h 152"/>
                <a:gd name="T42" fmla="*/ 22 w 152"/>
                <a:gd name="T43" fmla="*/ 22 h 152"/>
                <a:gd name="T44" fmla="*/ 38 w 152"/>
                <a:gd name="T45" fmla="*/ 10 h 152"/>
                <a:gd name="T46" fmla="*/ 55 w 152"/>
                <a:gd name="T47" fmla="*/ 3 h 152"/>
                <a:gd name="T48" fmla="*/ 75 w 152"/>
                <a:gd name="T4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2">
                  <a:moveTo>
                    <a:pt x="75" y="0"/>
                  </a:moveTo>
                  <a:lnTo>
                    <a:pt x="96" y="3"/>
                  </a:lnTo>
                  <a:lnTo>
                    <a:pt x="114" y="10"/>
                  </a:lnTo>
                  <a:lnTo>
                    <a:pt x="130" y="22"/>
                  </a:lnTo>
                  <a:lnTo>
                    <a:pt x="141" y="38"/>
                  </a:lnTo>
                  <a:lnTo>
                    <a:pt x="149" y="55"/>
                  </a:lnTo>
                  <a:lnTo>
                    <a:pt x="152" y="75"/>
                  </a:lnTo>
                  <a:lnTo>
                    <a:pt x="149" y="96"/>
                  </a:lnTo>
                  <a:lnTo>
                    <a:pt x="141" y="114"/>
                  </a:lnTo>
                  <a:lnTo>
                    <a:pt x="130" y="130"/>
                  </a:lnTo>
                  <a:lnTo>
                    <a:pt x="114" y="141"/>
                  </a:lnTo>
                  <a:lnTo>
                    <a:pt x="96" y="149"/>
                  </a:lnTo>
                  <a:lnTo>
                    <a:pt x="75" y="152"/>
                  </a:lnTo>
                  <a:lnTo>
                    <a:pt x="55" y="149"/>
                  </a:lnTo>
                  <a:lnTo>
                    <a:pt x="38" y="141"/>
                  </a:lnTo>
                  <a:lnTo>
                    <a:pt x="22" y="130"/>
                  </a:lnTo>
                  <a:lnTo>
                    <a:pt x="10" y="114"/>
                  </a:lnTo>
                  <a:lnTo>
                    <a:pt x="3" y="96"/>
                  </a:lnTo>
                  <a:lnTo>
                    <a:pt x="0" y="75"/>
                  </a:lnTo>
                  <a:lnTo>
                    <a:pt x="3" y="55"/>
                  </a:lnTo>
                  <a:lnTo>
                    <a:pt x="10" y="38"/>
                  </a:lnTo>
                  <a:lnTo>
                    <a:pt x="22" y="22"/>
                  </a:lnTo>
                  <a:lnTo>
                    <a:pt x="38" y="10"/>
                  </a:lnTo>
                  <a:lnTo>
                    <a:pt x="55" y="3"/>
                  </a:lnTo>
                  <a:lnTo>
                    <a:pt x="75"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94" name="Freeform 24"/>
            <p:cNvSpPr>
              <a:spLocks noEditPoints="1"/>
            </p:cNvSpPr>
            <p:nvPr/>
          </p:nvSpPr>
          <p:spPr bwMode="auto">
            <a:xfrm>
              <a:off x="3227388" y="2101850"/>
              <a:ext cx="60325" cy="58738"/>
            </a:xfrm>
            <a:custGeom>
              <a:avLst/>
              <a:gdLst>
                <a:gd name="T0" fmla="*/ 113 w 227"/>
                <a:gd name="T1" fmla="*/ 62 h 227"/>
                <a:gd name="T2" fmla="*/ 98 w 227"/>
                <a:gd name="T3" fmla="*/ 65 h 227"/>
                <a:gd name="T4" fmla="*/ 83 w 227"/>
                <a:gd name="T5" fmla="*/ 72 h 227"/>
                <a:gd name="T6" fmla="*/ 72 w 227"/>
                <a:gd name="T7" fmla="*/ 83 h 227"/>
                <a:gd name="T8" fmla="*/ 65 w 227"/>
                <a:gd name="T9" fmla="*/ 98 h 227"/>
                <a:gd name="T10" fmla="*/ 62 w 227"/>
                <a:gd name="T11" fmla="*/ 114 h 227"/>
                <a:gd name="T12" fmla="*/ 65 w 227"/>
                <a:gd name="T13" fmla="*/ 130 h 227"/>
                <a:gd name="T14" fmla="*/ 72 w 227"/>
                <a:gd name="T15" fmla="*/ 145 h 227"/>
                <a:gd name="T16" fmla="*/ 83 w 227"/>
                <a:gd name="T17" fmla="*/ 155 h 227"/>
                <a:gd name="T18" fmla="*/ 98 w 227"/>
                <a:gd name="T19" fmla="*/ 163 h 227"/>
                <a:gd name="T20" fmla="*/ 113 w 227"/>
                <a:gd name="T21" fmla="*/ 166 h 227"/>
                <a:gd name="T22" fmla="*/ 130 w 227"/>
                <a:gd name="T23" fmla="*/ 163 h 227"/>
                <a:gd name="T24" fmla="*/ 145 w 227"/>
                <a:gd name="T25" fmla="*/ 155 h 227"/>
                <a:gd name="T26" fmla="*/ 155 w 227"/>
                <a:gd name="T27" fmla="*/ 145 h 227"/>
                <a:gd name="T28" fmla="*/ 163 w 227"/>
                <a:gd name="T29" fmla="*/ 130 h 227"/>
                <a:gd name="T30" fmla="*/ 166 w 227"/>
                <a:gd name="T31" fmla="*/ 114 h 227"/>
                <a:gd name="T32" fmla="*/ 163 w 227"/>
                <a:gd name="T33" fmla="*/ 98 h 227"/>
                <a:gd name="T34" fmla="*/ 155 w 227"/>
                <a:gd name="T35" fmla="*/ 83 h 227"/>
                <a:gd name="T36" fmla="*/ 145 w 227"/>
                <a:gd name="T37" fmla="*/ 72 h 227"/>
                <a:gd name="T38" fmla="*/ 130 w 227"/>
                <a:gd name="T39" fmla="*/ 65 h 227"/>
                <a:gd name="T40" fmla="*/ 113 w 227"/>
                <a:gd name="T41" fmla="*/ 62 h 227"/>
                <a:gd name="T42" fmla="*/ 113 w 227"/>
                <a:gd name="T43" fmla="*/ 0 h 227"/>
                <a:gd name="T44" fmla="*/ 139 w 227"/>
                <a:gd name="T45" fmla="*/ 3 h 227"/>
                <a:gd name="T46" fmla="*/ 164 w 227"/>
                <a:gd name="T47" fmla="*/ 12 h 227"/>
                <a:gd name="T48" fmla="*/ 185 w 227"/>
                <a:gd name="T49" fmla="*/ 25 h 227"/>
                <a:gd name="T50" fmla="*/ 202 w 227"/>
                <a:gd name="T51" fmla="*/ 43 h 227"/>
                <a:gd name="T52" fmla="*/ 216 w 227"/>
                <a:gd name="T53" fmla="*/ 64 h 227"/>
                <a:gd name="T54" fmla="*/ 224 w 227"/>
                <a:gd name="T55" fmla="*/ 88 h 227"/>
                <a:gd name="T56" fmla="*/ 227 w 227"/>
                <a:gd name="T57" fmla="*/ 114 h 227"/>
                <a:gd name="T58" fmla="*/ 224 w 227"/>
                <a:gd name="T59" fmla="*/ 139 h 227"/>
                <a:gd name="T60" fmla="*/ 216 w 227"/>
                <a:gd name="T61" fmla="*/ 164 h 227"/>
                <a:gd name="T62" fmla="*/ 202 w 227"/>
                <a:gd name="T63" fmla="*/ 185 h 227"/>
                <a:gd name="T64" fmla="*/ 185 w 227"/>
                <a:gd name="T65" fmla="*/ 202 h 227"/>
                <a:gd name="T66" fmla="*/ 164 w 227"/>
                <a:gd name="T67" fmla="*/ 216 h 227"/>
                <a:gd name="T68" fmla="*/ 139 w 227"/>
                <a:gd name="T69" fmla="*/ 224 h 227"/>
                <a:gd name="T70" fmla="*/ 113 w 227"/>
                <a:gd name="T71" fmla="*/ 227 h 227"/>
                <a:gd name="T72" fmla="*/ 88 w 227"/>
                <a:gd name="T73" fmla="*/ 224 h 227"/>
                <a:gd name="T74" fmla="*/ 64 w 227"/>
                <a:gd name="T75" fmla="*/ 216 h 227"/>
                <a:gd name="T76" fmla="*/ 43 w 227"/>
                <a:gd name="T77" fmla="*/ 202 h 227"/>
                <a:gd name="T78" fmla="*/ 25 w 227"/>
                <a:gd name="T79" fmla="*/ 185 h 227"/>
                <a:gd name="T80" fmla="*/ 12 w 227"/>
                <a:gd name="T81" fmla="*/ 164 h 227"/>
                <a:gd name="T82" fmla="*/ 3 w 227"/>
                <a:gd name="T83" fmla="*/ 139 h 227"/>
                <a:gd name="T84" fmla="*/ 0 w 227"/>
                <a:gd name="T85" fmla="*/ 114 h 227"/>
                <a:gd name="T86" fmla="*/ 3 w 227"/>
                <a:gd name="T87" fmla="*/ 88 h 227"/>
                <a:gd name="T88" fmla="*/ 12 w 227"/>
                <a:gd name="T89" fmla="*/ 64 h 227"/>
                <a:gd name="T90" fmla="*/ 25 w 227"/>
                <a:gd name="T91" fmla="*/ 43 h 227"/>
                <a:gd name="T92" fmla="*/ 43 w 227"/>
                <a:gd name="T93" fmla="*/ 25 h 227"/>
                <a:gd name="T94" fmla="*/ 64 w 227"/>
                <a:gd name="T95" fmla="*/ 12 h 227"/>
                <a:gd name="T96" fmla="*/ 88 w 227"/>
                <a:gd name="T97" fmla="*/ 3 h 227"/>
                <a:gd name="T98" fmla="*/ 113 w 227"/>
                <a:gd name="T9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 h="227">
                  <a:moveTo>
                    <a:pt x="113" y="62"/>
                  </a:moveTo>
                  <a:lnTo>
                    <a:pt x="98" y="65"/>
                  </a:lnTo>
                  <a:lnTo>
                    <a:pt x="83" y="72"/>
                  </a:lnTo>
                  <a:lnTo>
                    <a:pt x="72" y="83"/>
                  </a:lnTo>
                  <a:lnTo>
                    <a:pt x="65" y="98"/>
                  </a:lnTo>
                  <a:lnTo>
                    <a:pt x="62" y="114"/>
                  </a:lnTo>
                  <a:lnTo>
                    <a:pt x="65" y="130"/>
                  </a:lnTo>
                  <a:lnTo>
                    <a:pt x="72" y="145"/>
                  </a:lnTo>
                  <a:lnTo>
                    <a:pt x="83" y="155"/>
                  </a:lnTo>
                  <a:lnTo>
                    <a:pt x="98" y="163"/>
                  </a:lnTo>
                  <a:lnTo>
                    <a:pt x="113" y="166"/>
                  </a:lnTo>
                  <a:lnTo>
                    <a:pt x="130" y="163"/>
                  </a:lnTo>
                  <a:lnTo>
                    <a:pt x="145" y="155"/>
                  </a:lnTo>
                  <a:lnTo>
                    <a:pt x="155" y="145"/>
                  </a:lnTo>
                  <a:lnTo>
                    <a:pt x="163" y="130"/>
                  </a:lnTo>
                  <a:lnTo>
                    <a:pt x="166" y="114"/>
                  </a:lnTo>
                  <a:lnTo>
                    <a:pt x="163" y="98"/>
                  </a:lnTo>
                  <a:lnTo>
                    <a:pt x="155" y="83"/>
                  </a:lnTo>
                  <a:lnTo>
                    <a:pt x="145" y="72"/>
                  </a:lnTo>
                  <a:lnTo>
                    <a:pt x="130" y="65"/>
                  </a:lnTo>
                  <a:lnTo>
                    <a:pt x="113" y="62"/>
                  </a:lnTo>
                  <a:close/>
                  <a:moveTo>
                    <a:pt x="113" y="0"/>
                  </a:moveTo>
                  <a:lnTo>
                    <a:pt x="139" y="3"/>
                  </a:lnTo>
                  <a:lnTo>
                    <a:pt x="164" y="12"/>
                  </a:lnTo>
                  <a:lnTo>
                    <a:pt x="185" y="25"/>
                  </a:lnTo>
                  <a:lnTo>
                    <a:pt x="202" y="43"/>
                  </a:lnTo>
                  <a:lnTo>
                    <a:pt x="216" y="64"/>
                  </a:lnTo>
                  <a:lnTo>
                    <a:pt x="224" y="88"/>
                  </a:lnTo>
                  <a:lnTo>
                    <a:pt x="227" y="114"/>
                  </a:lnTo>
                  <a:lnTo>
                    <a:pt x="224" y="139"/>
                  </a:lnTo>
                  <a:lnTo>
                    <a:pt x="216" y="164"/>
                  </a:lnTo>
                  <a:lnTo>
                    <a:pt x="202" y="185"/>
                  </a:lnTo>
                  <a:lnTo>
                    <a:pt x="185" y="202"/>
                  </a:lnTo>
                  <a:lnTo>
                    <a:pt x="164" y="216"/>
                  </a:lnTo>
                  <a:lnTo>
                    <a:pt x="139" y="224"/>
                  </a:lnTo>
                  <a:lnTo>
                    <a:pt x="113" y="227"/>
                  </a:lnTo>
                  <a:lnTo>
                    <a:pt x="88" y="224"/>
                  </a:lnTo>
                  <a:lnTo>
                    <a:pt x="64" y="216"/>
                  </a:lnTo>
                  <a:lnTo>
                    <a:pt x="43" y="202"/>
                  </a:lnTo>
                  <a:lnTo>
                    <a:pt x="25" y="185"/>
                  </a:lnTo>
                  <a:lnTo>
                    <a:pt x="12" y="164"/>
                  </a:lnTo>
                  <a:lnTo>
                    <a:pt x="3" y="139"/>
                  </a:lnTo>
                  <a:lnTo>
                    <a:pt x="0" y="114"/>
                  </a:lnTo>
                  <a:lnTo>
                    <a:pt x="3" y="88"/>
                  </a:lnTo>
                  <a:lnTo>
                    <a:pt x="12" y="64"/>
                  </a:lnTo>
                  <a:lnTo>
                    <a:pt x="25" y="43"/>
                  </a:lnTo>
                  <a:lnTo>
                    <a:pt x="43" y="25"/>
                  </a:lnTo>
                  <a:lnTo>
                    <a:pt x="64" y="12"/>
                  </a:lnTo>
                  <a:lnTo>
                    <a:pt x="88" y="3"/>
                  </a:lnTo>
                  <a:lnTo>
                    <a:pt x="113"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95" name="Freeform 25"/>
            <p:cNvSpPr>
              <a:spLocks/>
            </p:cNvSpPr>
            <p:nvPr/>
          </p:nvSpPr>
          <p:spPr bwMode="auto">
            <a:xfrm>
              <a:off x="2747963" y="2089150"/>
              <a:ext cx="41275" cy="39688"/>
            </a:xfrm>
            <a:custGeom>
              <a:avLst/>
              <a:gdLst>
                <a:gd name="T0" fmla="*/ 76 w 152"/>
                <a:gd name="T1" fmla="*/ 0 h 152"/>
                <a:gd name="T2" fmla="*/ 96 w 152"/>
                <a:gd name="T3" fmla="*/ 2 h 152"/>
                <a:gd name="T4" fmla="*/ 115 w 152"/>
                <a:gd name="T5" fmla="*/ 11 h 152"/>
                <a:gd name="T6" fmla="*/ 129 w 152"/>
                <a:gd name="T7" fmla="*/ 22 h 152"/>
                <a:gd name="T8" fmla="*/ 142 w 152"/>
                <a:gd name="T9" fmla="*/ 38 h 152"/>
                <a:gd name="T10" fmla="*/ 149 w 152"/>
                <a:gd name="T11" fmla="*/ 56 h 152"/>
                <a:gd name="T12" fmla="*/ 152 w 152"/>
                <a:gd name="T13" fmla="*/ 76 h 152"/>
                <a:gd name="T14" fmla="*/ 149 w 152"/>
                <a:gd name="T15" fmla="*/ 97 h 152"/>
                <a:gd name="T16" fmla="*/ 142 w 152"/>
                <a:gd name="T17" fmla="*/ 114 h 152"/>
                <a:gd name="T18" fmla="*/ 129 w 152"/>
                <a:gd name="T19" fmla="*/ 130 h 152"/>
                <a:gd name="T20" fmla="*/ 115 w 152"/>
                <a:gd name="T21" fmla="*/ 142 h 152"/>
                <a:gd name="T22" fmla="*/ 96 w 152"/>
                <a:gd name="T23" fmla="*/ 149 h 152"/>
                <a:gd name="T24" fmla="*/ 76 w 152"/>
                <a:gd name="T25" fmla="*/ 152 h 152"/>
                <a:gd name="T26" fmla="*/ 56 w 152"/>
                <a:gd name="T27" fmla="*/ 149 h 152"/>
                <a:gd name="T28" fmla="*/ 38 w 152"/>
                <a:gd name="T29" fmla="*/ 142 h 152"/>
                <a:gd name="T30" fmla="*/ 22 w 152"/>
                <a:gd name="T31" fmla="*/ 130 h 152"/>
                <a:gd name="T32" fmla="*/ 11 w 152"/>
                <a:gd name="T33" fmla="*/ 114 h 152"/>
                <a:gd name="T34" fmla="*/ 3 w 152"/>
                <a:gd name="T35" fmla="*/ 97 h 152"/>
                <a:gd name="T36" fmla="*/ 0 w 152"/>
                <a:gd name="T37" fmla="*/ 76 h 152"/>
                <a:gd name="T38" fmla="*/ 3 w 152"/>
                <a:gd name="T39" fmla="*/ 56 h 152"/>
                <a:gd name="T40" fmla="*/ 11 w 152"/>
                <a:gd name="T41" fmla="*/ 38 h 152"/>
                <a:gd name="T42" fmla="*/ 22 w 152"/>
                <a:gd name="T43" fmla="*/ 22 h 152"/>
                <a:gd name="T44" fmla="*/ 38 w 152"/>
                <a:gd name="T45" fmla="*/ 11 h 152"/>
                <a:gd name="T46" fmla="*/ 56 w 152"/>
                <a:gd name="T47" fmla="*/ 2 h 152"/>
                <a:gd name="T48" fmla="*/ 76 w 152"/>
                <a:gd name="T4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2">
                  <a:moveTo>
                    <a:pt x="76" y="0"/>
                  </a:moveTo>
                  <a:lnTo>
                    <a:pt x="96" y="2"/>
                  </a:lnTo>
                  <a:lnTo>
                    <a:pt x="115" y="11"/>
                  </a:lnTo>
                  <a:lnTo>
                    <a:pt x="129" y="22"/>
                  </a:lnTo>
                  <a:lnTo>
                    <a:pt x="142" y="38"/>
                  </a:lnTo>
                  <a:lnTo>
                    <a:pt x="149" y="56"/>
                  </a:lnTo>
                  <a:lnTo>
                    <a:pt x="152" y="76"/>
                  </a:lnTo>
                  <a:lnTo>
                    <a:pt x="149" y="97"/>
                  </a:lnTo>
                  <a:lnTo>
                    <a:pt x="142" y="114"/>
                  </a:lnTo>
                  <a:lnTo>
                    <a:pt x="129" y="130"/>
                  </a:lnTo>
                  <a:lnTo>
                    <a:pt x="115" y="142"/>
                  </a:lnTo>
                  <a:lnTo>
                    <a:pt x="96" y="149"/>
                  </a:lnTo>
                  <a:lnTo>
                    <a:pt x="76" y="152"/>
                  </a:lnTo>
                  <a:lnTo>
                    <a:pt x="56" y="149"/>
                  </a:lnTo>
                  <a:lnTo>
                    <a:pt x="38" y="142"/>
                  </a:lnTo>
                  <a:lnTo>
                    <a:pt x="22" y="130"/>
                  </a:lnTo>
                  <a:lnTo>
                    <a:pt x="11" y="114"/>
                  </a:lnTo>
                  <a:lnTo>
                    <a:pt x="3" y="97"/>
                  </a:lnTo>
                  <a:lnTo>
                    <a:pt x="0" y="76"/>
                  </a:lnTo>
                  <a:lnTo>
                    <a:pt x="3" y="56"/>
                  </a:lnTo>
                  <a:lnTo>
                    <a:pt x="11" y="38"/>
                  </a:lnTo>
                  <a:lnTo>
                    <a:pt x="22" y="22"/>
                  </a:lnTo>
                  <a:lnTo>
                    <a:pt x="38" y="11"/>
                  </a:lnTo>
                  <a:lnTo>
                    <a:pt x="56" y="2"/>
                  </a:lnTo>
                  <a:lnTo>
                    <a:pt x="76"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96" name="Freeform 26"/>
            <p:cNvSpPr>
              <a:spLocks noEditPoints="1"/>
            </p:cNvSpPr>
            <p:nvPr/>
          </p:nvSpPr>
          <p:spPr bwMode="auto">
            <a:xfrm>
              <a:off x="2738438" y="2079625"/>
              <a:ext cx="60325" cy="60325"/>
            </a:xfrm>
            <a:custGeom>
              <a:avLst/>
              <a:gdLst>
                <a:gd name="T0" fmla="*/ 114 w 228"/>
                <a:gd name="T1" fmla="*/ 62 h 228"/>
                <a:gd name="T2" fmla="*/ 98 w 228"/>
                <a:gd name="T3" fmla="*/ 64 h 228"/>
                <a:gd name="T4" fmla="*/ 83 w 228"/>
                <a:gd name="T5" fmla="*/ 72 h 228"/>
                <a:gd name="T6" fmla="*/ 72 w 228"/>
                <a:gd name="T7" fmla="*/ 83 h 228"/>
                <a:gd name="T8" fmla="*/ 65 w 228"/>
                <a:gd name="T9" fmla="*/ 98 h 228"/>
                <a:gd name="T10" fmla="*/ 63 w 228"/>
                <a:gd name="T11" fmla="*/ 114 h 228"/>
                <a:gd name="T12" fmla="*/ 65 w 228"/>
                <a:gd name="T13" fmla="*/ 130 h 228"/>
                <a:gd name="T14" fmla="*/ 72 w 228"/>
                <a:gd name="T15" fmla="*/ 144 h 228"/>
                <a:gd name="T16" fmla="*/ 83 w 228"/>
                <a:gd name="T17" fmla="*/ 155 h 228"/>
                <a:gd name="T18" fmla="*/ 98 w 228"/>
                <a:gd name="T19" fmla="*/ 163 h 228"/>
                <a:gd name="T20" fmla="*/ 114 w 228"/>
                <a:gd name="T21" fmla="*/ 166 h 228"/>
                <a:gd name="T22" fmla="*/ 131 w 228"/>
                <a:gd name="T23" fmla="*/ 163 h 228"/>
                <a:gd name="T24" fmla="*/ 144 w 228"/>
                <a:gd name="T25" fmla="*/ 155 h 228"/>
                <a:gd name="T26" fmla="*/ 156 w 228"/>
                <a:gd name="T27" fmla="*/ 144 h 228"/>
                <a:gd name="T28" fmla="*/ 163 w 228"/>
                <a:gd name="T29" fmla="*/ 130 h 228"/>
                <a:gd name="T30" fmla="*/ 166 w 228"/>
                <a:gd name="T31" fmla="*/ 114 h 228"/>
                <a:gd name="T32" fmla="*/ 163 w 228"/>
                <a:gd name="T33" fmla="*/ 98 h 228"/>
                <a:gd name="T34" fmla="*/ 156 w 228"/>
                <a:gd name="T35" fmla="*/ 83 h 228"/>
                <a:gd name="T36" fmla="*/ 144 w 228"/>
                <a:gd name="T37" fmla="*/ 72 h 228"/>
                <a:gd name="T38" fmla="*/ 131 w 228"/>
                <a:gd name="T39" fmla="*/ 64 h 228"/>
                <a:gd name="T40" fmla="*/ 114 w 228"/>
                <a:gd name="T41" fmla="*/ 62 h 228"/>
                <a:gd name="T42" fmla="*/ 114 w 228"/>
                <a:gd name="T43" fmla="*/ 0 h 228"/>
                <a:gd name="T44" fmla="*/ 140 w 228"/>
                <a:gd name="T45" fmla="*/ 3 h 228"/>
                <a:gd name="T46" fmla="*/ 164 w 228"/>
                <a:gd name="T47" fmla="*/ 12 h 228"/>
                <a:gd name="T48" fmla="*/ 185 w 228"/>
                <a:gd name="T49" fmla="*/ 25 h 228"/>
                <a:gd name="T50" fmla="*/ 203 w 228"/>
                <a:gd name="T51" fmla="*/ 42 h 228"/>
                <a:gd name="T52" fmla="*/ 216 w 228"/>
                <a:gd name="T53" fmla="*/ 63 h 228"/>
                <a:gd name="T54" fmla="*/ 225 w 228"/>
                <a:gd name="T55" fmla="*/ 87 h 228"/>
                <a:gd name="T56" fmla="*/ 228 w 228"/>
                <a:gd name="T57" fmla="*/ 114 h 228"/>
                <a:gd name="T58" fmla="*/ 225 w 228"/>
                <a:gd name="T59" fmla="*/ 140 h 228"/>
                <a:gd name="T60" fmla="*/ 216 w 228"/>
                <a:gd name="T61" fmla="*/ 164 h 228"/>
                <a:gd name="T62" fmla="*/ 203 w 228"/>
                <a:gd name="T63" fmla="*/ 185 h 228"/>
                <a:gd name="T64" fmla="*/ 185 w 228"/>
                <a:gd name="T65" fmla="*/ 203 h 228"/>
                <a:gd name="T66" fmla="*/ 164 w 228"/>
                <a:gd name="T67" fmla="*/ 216 h 228"/>
                <a:gd name="T68" fmla="*/ 140 w 228"/>
                <a:gd name="T69" fmla="*/ 225 h 228"/>
                <a:gd name="T70" fmla="*/ 114 w 228"/>
                <a:gd name="T71" fmla="*/ 228 h 228"/>
                <a:gd name="T72" fmla="*/ 88 w 228"/>
                <a:gd name="T73" fmla="*/ 225 h 228"/>
                <a:gd name="T74" fmla="*/ 64 w 228"/>
                <a:gd name="T75" fmla="*/ 216 h 228"/>
                <a:gd name="T76" fmla="*/ 43 w 228"/>
                <a:gd name="T77" fmla="*/ 203 h 228"/>
                <a:gd name="T78" fmla="*/ 25 w 228"/>
                <a:gd name="T79" fmla="*/ 185 h 228"/>
                <a:gd name="T80" fmla="*/ 12 w 228"/>
                <a:gd name="T81" fmla="*/ 164 h 228"/>
                <a:gd name="T82" fmla="*/ 3 w 228"/>
                <a:gd name="T83" fmla="*/ 140 h 228"/>
                <a:gd name="T84" fmla="*/ 0 w 228"/>
                <a:gd name="T85" fmla="*/ 114 h 228"/>
                <a:gd name="T86" fmla="*/ 3 w 228"/>
                <a:gd name="T87" fmla="*/ 87 h 228"/>
                <a:gd name="T88" fmla="*/ 12 w 228"/>
                <a:gd name="T89" fmla="*/ 63 h 228"/>
                <a:gd name="T90" fmla="*/ 25 w 228"/>
                <a:gd name="T91" fmla="*/ 42 h 228"/>
                <a:gd name="T92" fmla="*/ 43 w 228"/>
                <a:gd name="T93" fmla="*/ 25 h 228"/>
                <a:gd name="T94" fmla="*/ 64 w 228"/>
                <a:gd name="T95" fmla="*/ 12 h 228"/>
                <a:gd name="T96" fmla="*/ 88 w 228"/>
                <a:gd name="T97" fmla="*/ 3 h 228"/>
                <a:gd name="T98" fmla="*/ 114 w 228"/>
                <a:gd name="T9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8" h="228">
                  <a:moveTo>
                    <a:pt x="114" y="62"/>
                  </a:moveTo>
                  <a:lnTo>
                    <a:pt x="98" y="64"/>
                  </a:lnTo>
                  <a:lnTo>
                    <a:pt x="83" y="72"/>
                  </a:lnTo>
                  <a:lnTo>
                    <a:pt x="72" y="83"/>
                  </a:lnTo>
                  <a:lnTo>
                    <a:pt x="65" y="98"/>
                  </a:lnTo>
                  <a:lnTo>
                    <a:pt x="63" y="114"/>
                  </a:lnTo>
                  <a:lnTo>
                    <a:pt x="65" y="130"/>
                  </a:lnTo>
                  <a:lnTo>
                    <a:pt x="72" y="144"/>
                  </a:lnTo>
                  <a:lnTo>
                    <a:pt x="83" y="155"/>
                  </a:lnTo>
                  <a:lnTo>
                    <a:pt x="98" y="163"/>
                  </a:lnTo>
                  <a:lnTo>
                    <a:pt x="114" y="166"/>
                  </a:lnTo>
                  <a:lnTo>
                    <a:pt x="131" y="163"/>
                  </a:lnTo>
                  <a:lnTo>
                    <a:pt x="144" y="155"/>
                  </a:lnTo>
                  <a:lnTo>
                    <a:pt x="156" y="144"/>
                  </a:lnTo>
                  <a:lnTo>
                    <a:pt x="163" y="130"/>
                  </a:lnTo>
                  <a:lnTo>
                    <a:pt x="166" y="114"/>
                  </a:lnTo>
                  <a:lnTo>
                    <a:pt x="163" y="98"/>
                  </a:lnTo>
                  <a:lnTo>
                    <a:pt x="156" y="83"/>
                  </a:lnTo>
                  <a:lnTo>
                    <a:pt x="144" y="72"/>
                  </a:lnTo>
                  <a:lnTo>
                    <a:pt x="131" y="64"/>
                  </a:lnTo>
                  <a:lnTo>
                    <a:pt x="114" y="62"/>
                  </a:lnTo>
                  <a:close/>
                  <a:moveTo>
                    <a:pt x="114" y="0"/>
                  </a:moveTo>
                  <a:lnTo>
                    <a:pt x="140" y="3"/>
                  </a:lnTo>
                  <a:lnTo>
                    <a:pt x="164" y="12"/>
                  </a:lnTo>
                  <a:lnTo>
                    <a:pt x="185" y="25"/>
                  </a:lnTo>
                  <a:lnTo>
                    <a:pt x="203" y="42"/>
                  </a:lnTo>
                  <a:lnTo>
                    <a:pt x="216" y="63"/>
                  </a:lnTo>
                  <a:lnTo>
                    <a:pt x="225" y="87"/>
                  </a:lnTo>
                  <a:lnTo>
                    <a:pt x="228" y="114"/>
                  </a:lnTo>
                  <a:lnTo>
                    <a:pt x="225" y="140"/>
                  </a:lnTo>
                  <a:lnTo>
                    <a:pt x="216" y="164"/>
                  </a:lnTo>
                  <a:lnTo>
                    <a:pt x="203" y="185"/>
                  </a:lnTo>
                  <a:lnTo>
                    <a:pt x="185" y="203"/>
                  </a:lnTo>
                  <a:lnTo>
                    <a:pt x="164" y="216"/>
                  </a:lnTo>
                  <a:lnTo>
                    <a:pt x="140" y="225"/>
                  </a:lnTo>
                  <a:lnTo>
                    <a:pt x="114" y="228"/>
                  </a:lnTo>
                  <a:lnTo>
                    <a:pt x="88" y="225"/>
                  </a:lnTo>
                  <a:lnTo>
                    <a:pt x="64" y="216"/>
                  </a:lnTo>
                  <a:lnTo>
                    <a:pt x="43" y="203"/>
                  </a:lnTo>
                  <a:lnTo>
                    <a:pt x="25" y="185"/>
                  </a:lnTo>
                  <a:lnTo>
                    <a:pt x="12" y="164"/>
                  </a:lnTo>
                  <a:lnTo>
                    <a:pt x="3" y="140"/>
                  </a:lnTo>
                  <a:lnTo>
                    <a:pt x="0" y="114"/>
                  </a:lnTo>
                  <a:lnTo>
                    <a:pt x="3" y="87"/>
                  </a:lnTo>
                  <a:lnTo>
                    <a:pt x="12" y="63"/>
                  </a:lnTo>
                  <a:lnTo>
                    <a:pt x="25" y="42"/>
                  </a:lnTo>
                  <a:lnTo>
                    <a:pt x="43" y="25"/>
                  </a:lnTo>
                  <a:lnTo>
                    <a:pt x="64" y="12"/>
                  </a:lnTo>
                  <a:lnTo>
                    <a:pt x="88" y="3"/>
                  </a:lnTo>
                  <a:lnTo>
                    <a:pt x="114"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97" name="Freeform 27"/>
            <p:cNvSpPr>
              <a:spLocks/>
            </p:cNvSpPr>
            <p:nvPr/>
          </p:nvSpPr>
          <p:spPr bwMode="auto">
            <a:xfrm>
              <a:off x="3008313" y="2025650"/>
              <a:ext cx="39688" cy="41275"/>
            </a:xfrm>
            <a:custGeom>
              <a:avLst/>
              <a:gdLst>
                <a:gd name="T0" fmla="*/ 76 w 152"/>
                <a:gd name="T1" fmla="*/ 0 h 152"/>
                <a:gd name="T2" fmla="*/ 96 w 152"/>
                <a:gd name="T3" fmla="*/ 3 h 152"/>
                <a:gd name="T4" fmla="*/ 114 w 152"/>
                <a:gd name="T5" fmla="*/ 11 h 152"/>
                <a:gd name="T6" fmla="*/ 130 w 152"/>
                <a:gd name="T7" fmla="*/ 23 h 152"/>
                <a:gd name="T8" fmla="*/ 141 w 152"/>
                <a:gd name="T9" fmla="*/ 38 h 152"/>
                <a:gd name="T10" fmla="*/ 149 w 152"/>
                <a:gd name="T11" fmla="*/ 57 h 152"/>
                <a:gd name="T12" fmla="*/ 152 w 152"/>
                <a:gd name="T13" fmla="*/ 77 h 152"/>
                <a:gd name="T14" fmla="*/ 149 w 152"/>
                <a:gd name="T15" fmla="*/ 97 h 152"/>
                <a:gd name="T16" fmla="*/ 141 w 152"/>
                <a:gd name="T17" fmla="*/ 114 h 152"/>
                <a:gd name="T18" fmla="*/ 130 w 152"/>
                <a:gd name="T19" fmla="*/ 130 h 152"/>
                <a:gd name="T20" fmla="*/ 114 w 152"/>
                <a:gd name="T21" fmla="*/ 142 h 152"/>
                <a:gd name="T22" fmla="*/ 96 w 152"/>
                <a:gd name="T23" fmla="*/ 150 h 152"/>
                <a:gd name="T24" fmla="*/ 76 w 152"/>
                <a:gd name="T25" fmla="*/ 152 h 152"/>
                <a:gd name="T26" fmla="*/ 55 w 152"/>
                <a:gd name="T27" fmla="*/ 150 h 152"/>
                <a:gd name="T28" fmla="*/ 37 w 152"/>
                <a:gd name="T29" fmla="*/ 142 h 152"/>
                <a:gd name="T30" fmla="*/ 22 w 152"/>
                <a:gd name="T31" fmla="*/ 130 h 152"/>
                <a:gd name="T32" fmla="*/ 10 w 152"/>
                <a:gd name="T33" fmla="*/ 114 h 152"/>
                <a:gd name="T34" fmla="*/ 3 w 152"/>
                <a:gd name="T35" fmla="*/ 97 h 152"/>
                <a:gd name="T36" fmla="*/ 0 w 152"/>
                <a:gd name="T37" fmla="*/ 77 h 152"/>
                <a:gd name="T38" fmla="*/ 3 w 152"/>
                <a:gd name="T39" fmla="*/ 57 h 152"/>
                <a:gd name="T40" fmla="*/ 10 w 152"/>
                <a:gd name="T41" fmla="*/ 38 h 152"/>
                <a:gd name="T42" fmla="*/ 22 w 152"/>
                <a:gd name="T43" fmla="*/ 23 h 152"/>
                <a:gd name="T44" fmla="*/ 37 w 152"/>
                <a:gd name="T45" fmla="*/ 11 h 152"/>
                <a:gd name="T46" fmla="*/ 55 w 152"/>
                <a:gd name="T47" fmla="*/ 3 h 152"/>
                <a:gd name="T48" fmla="*/ 76 w 152"/>
                <a:gd name="T4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2">
                  <a:moveTo>
                    <a:pt x="76" y="0"/>
                  </a:moveTo>
                  <a:lnTo>
                    <a:pt x="96" y="3"/>
                  </a:lnTo>
                  <a:lnTo>
                    <a:pt x="114" y="11"/>
                  </a:lnTo>
                  <a:lnTo>
                    <a:pt x="130" y="23"/>
                  </a:lnTo>
                  <a:lnTo>
                    <a:pt x="141" y="38"/>
                  </a:lnTo>
                  <a:lnTo>
                    <a:pt x="149" y="57"/>
                  </a:lnTo>
                  <a:lnTo>
                    <a:pt x="152" y="77"/>
                  </a:lnTo>
                  <a:lnTo>
                    <a:pt x="149" y="97"/>
                  </a:lnTo>
                  <a:lnTo>
                    <a:pt x="141" y="114"/>
                  </a:lnTo>
                  <a:lnTo>
                    <a:pt x="130" y="130"/>
                  </a:lnTo>
                  <a:lnTo>
                    <a:pt x="114" y="142"/>
                  </a:lnTo>
                  <a:lnTo>
                    <a:pt x="96" y="150"/>
                  </a:lnTo>
                  <a:lnTo>
                    <a:pt x="76" y="152"/>
                  </a:lnTo>
                  <a:lnTo>
                    <a:pt x="55" y="150"/>
                  </a:lnTo>
                  <a:lnTo>
                    <a:pt x="37" y="142"/>
                  </a:lnTo>
                  <a:lnTo>
                    <a:pt x="22" y="130"/>
                  </a:lnTo>
                  <a:lnTo>
                    <a:pt x="10" y="114"/>
                  </a:lnTo>
                  <a:lnTo>
                    <a:pt x="3" y="97"/>
                  </a:lnTo>
                  <a:lnTo>
                    <a:pt x="0" y="77"/>
                  </a:lnTo>
                  <a:lnTo>
                    <a:pt x="3" y="57"/>
                  </a:lnTo>
                  <a:lnTo>
                    <a:pt x="10" y="38"/>
                  </a:lnTo>
                  <a:lnTo>
                    <a:pt x="22" y="23"/>
                  </a:lnTo>
                  <a:lnTo>
                    <a:pt x="37" y="11"/>
                  </a:lnTo>
                  <a:lnTo>
                    <a:pt x="55" y="3"/>
                  </a:lnTo>
                  <a:lnTo>
                    <a:pt x="76"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98" name="Freeform 28"/>
            <p:cNvSpPr>
              <a:spLocks noEditPoints="1"/>
            </p:cNvSpPr>
            <p:nvPr/>
          </p:nvSpPr>
          <p:spPr bwMode="auto">
            <a:xfrm>
              <a:off x="2998788" y="2016125"/>
              <a:ext cx="58738" cy="60325"/>
            </a:xfrm>
            <a:custGeom>
              <a:avLst/>
              <a:gdLst>
                <a:gd name="T0" fmla="*/ 114 w 227"/>
                <a:gd name="T1" fmla="*/ 61 h 227"/>
                <a:gd name="T2" fmla="*/ 97 w 227"/>
                <a:gd name="T3" fmla="*/ 65 h 227"/>
                <a:gd name="T4" fmla="*/ 83 w 227"/>
                <a:gd name="T5" fmla="*/ 72 h 227"/>
                <a:gd name="T6" fmla="*/ 72 w 227"/>
                <a:gd name="T7" fmla="*/ 83 h 227"/>
                <a:gd name="T8" fmla="*/ 65 w 227"/>
                <a:gd name="T9" fmla="*/ 97 h 227"/>
                <a:gd name="T10" fmla="*/ 62 w 227"/>
                <a:gd name="T11" fmla="*/ 114 h 227"/>
                <a:gd name="T12" fmla="*/ 65 w 227"/>
                <a:gd name="T13" fmla="*/ 129 h 227"/>
                <a:gd name="T14" fmla="*/ 72 w 227"/>
                <a:gd name="T15" fmla="*/ 144 h 227"/>
                <a:gd name="T16" fmla="*/ 83 w 227"/>
                <a:gd name="T17" fmla="*/ 156 h 227"/>
                <a:gd name="T18" fmla="*/ 97 w 227"/>
                <a:gd name="T19" fmla="*/ 163 h 227"/>
                <a:gd name="T20" fmla="*/ 114 w 227"/>
                <a:gd name="T21" fmla="*/ 165 h 227"/>
                <a:gd name="T22" fmla="*/ 130 w 227"/>
                <a:gd name="T23" fmla="*/ 163 h 227"/>
                <a:gd name="T24" fmla="*/ 145 w 227"/>
                <a:gd name="T25" fmla="*/ 156 h 227"/>
                <a:gd name="T26" fmla="*/ 156 w 227"/>
                <a:gd name="T27" fmla="*/ 144 h 227"/>
                <a:gd name="T28" fmla="*/ 163 w 227"/>
                <a:gd name="T29" fmla="*/ 129 h 227"/>
                <a:gd name="T30" fmla="*/ 165 w 227"/>
                <a:gd name="T31" fmla="*/ 114 h 227"/>
                <a:gd name="T32" fmla="*/ 163 w 227"/>
                <a:gd name="T33" fmla="*/ 97 h 227"/>
                <a:gd name="T34" fmla="*/ 156 w 227"/>
                <a:gd name="T35" fmla="*/ 83 h 227"/>
                <a:gd name="T36" fmla="*/ 145 w 227"/>
                <a:gd name="T37" fmla="*/ 72 h 227"/>
                <a:gd name="T38" fmla="*/ 130 w 227"/>
                <a:gd name="T39" fmla="*/ 65 h 227"/>
                <a:gd name="T40" fmla="*/ 114 w 227"/>
                <a:gd name="T41" fmla="*/ 61 h 227"/>
                <a:gd name="T42" fmla="*/ 114 w 227"/>
                <a:gd name="T43" fmla="*/ 0 h 227"/>
                <a:gd name="T44" fmla="*/ 140 w 227"/>
                <a:gd name="T45" fmla="*/ 3 h 227"/>
                <a:gd name="T46" fmla="*/ 163 w 227"/>
                <a:gd name="T47" fmla="*/ 11 h 227"/>
                <a:gd name="T48" fmla="*/ 185 w 227"/>
                <a:gd name="T49" fmla="*/ 25 h 227"/>
                <a:gd name="T50" fmla="*/ 202 w 227"/>
                <a:gd name="T51" fmla="*/ 43 h 227"/>
                <a:gd name="T52" fmla="*/ 216 w 227"/>
                <a:gd name="T53" fmla="*/ 64 h 227"/>
                <a:gd name="T54" fmla="*/ 225 w 227"/>
                <a:gd name="T55" fmla="*/ 88 h 227"/>
                <a:gd name="T56" fmla="*/ 227 w 227"/>
                <a:gd name="T57" fmla="*/ 114 h 227"/>
                <a:gd name="T58" fmla="*/ 225 w 227"/>
                <a:gd name="T59" fmla="*/ 140 h 227"/>
                <a:gd name="T60" fmla="*/ 216 w 227"/>
                <a:gd name="T61" fmla="*/ 164 h 227"/>
                <a:gd name="T62" fmla="*/ 202 w 227"/>
                <a:gd name="T63" fmla="*/ 185 h 227"/>
                <a:gd name="T64" fmla="*/ 185 w 227"/>
                <a:gd name="T65" fmla="*/ 203 h 227"/>
                <a:gd name="T66" fmla="*/ 163 w 227"/>
                <a:gd name="T67" fmla="*/ 215 h 227"/>
                <a:gd name="T68" fmla="*/ 140 w 227"/>
                <a:gd name="T69" fmla="*/ 225 h 227"/>
                <a:gd name="T70" fmla="*/ 114 w 227"/>
                <a:gd name="T71" fmla="*/ 227 h 227"/>
                <a:gd name="T72" fmla="*/ 88 w 227"/>
                <a:gd name="T73" fmla="*/ 225 h 227"/>
                <a:gd name="T74" fmla="*/ 64 w 227"/>
                <a:gd name="T75" fmla="*/ 215 h 227"/>
                <a:gd name="T76" fmla="*/ 43 w 227"/>
                <a:gd name="T77" fmla="*/ 203 h 227"/>
                <a:gd name="T78" fmla="*/ 25 w 227"/>
                <a:gd name="T79" fmla="*/ 185 h 227"/>
                <a:gd name="T80" fmla="*/ 12 w 227"/>
                <a:gd name="T81" fmla="*/ 164 h 227"/>
                <a:gd name="T82" fmla="*/ 3 w 227"/>
                <a:gd name="T83" fmla="*/ 140 h 227"/>
                <a:gd name="T84" fmla="*/ 0 w 227"/>
                <a:gd name="T85" fmla="*/ 114 h 227"/>
                <a:gd name="T86" fmla="*/ 3 w 227"/>
                <a:gd name="T87" fmla="*/ 88 h 227"/>
                <a:gd name="T88" fmla="*/ 12 w 227"/>
                <a:gd name="T89" fmla="*/ 64 h 227"/>
                <a:gd name="T90" fmla="*/ 25 w 227"/>
                <a:gd name="T91" fmla="*/ 43 h 227"/>
                <a:gd name="T92" fmla="*/ 43 w 227"/>
                <a:gd name="T93" fmla="*/ 25 h 227"/>
                <a:gd name="T94" fmla="*/ 64 w 227"/>
                <a:gd name="T95" fmla="*/ 11 h 227"/>
                <a:gd name="T96" fmla="*/ 88 w 227"/>
                <a:gd name="T97" fmla="*/ 3 h 227"/>
                <a:gd name="T98" fmla="*/ 114 w 227"/>
                <a:gd name="T9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 h="227">
                  <a:moveTo>
                    <a:pt x="114" y="61"/>
                  </a:moveTo>
                  <a:lnTo>
                    <a:pt x="97" y="65"/>
                  </a:lnTo>
                  <a:lnTo>
                    <a:pt x="83" y="72"/>
                  </a:lnTo>
                  <a:lnTo>
                    <a:pt x="72" y="83"/>
                  </a:lnTo>
                  <a:lnTo>
                    <a:pt x="65" y="97"/>
                  </a:lnTo>
                  <a:lnTo>
                    <a:pt x="62" y="114"/>
                  </a:lnTo>
                  <a:lnTo>
                    <a:pt x="65" y="129"/>
                  </a:lnTo>
                  <a:lnTo>
                    <a:pt x="72" y="144"/>
                  </a:lnTo>
                  <a:lnTo>
                    <a:pt x="83" y="156"/>
                  </a:lnTo>
                  <a:lnTo>
                    <a:pt x="97" y="163"/>
                  </a:lnTo>
                  <a:lnTo>
                    <a:pt x="114" y="165"/>
                  </a:lnTo>
                  <a:lnTo>
                    <a:pt x="130" y="163"/>
                  </a:lnTo>
                  <a:lnTo>
                    <a:pt x="145" y="156"/>
                  </a:lnTo>
                  <a:lnTo>
                    <a:pt x="156" y="144"/>
                  </a:lnTo>
                  <a:lnTo>
                    <a:pt x="163" y="129"/>
                  </a:lnTo>
                  <a:lnTo>
                    <a:pt x="165" y="114"/>
                  </a:lnTo>
                  <a:lnTo>
                    <a:pt x="163" y="97"/>
                  </a:lnTo>
                  <a:lnTo>
                    <a:pt x="156" y="83"/>
                  </a:lnTo>
                  <a:lnTo>
                    <a:pt x="145" y="72"/>
                  </a:lnTo>
                  <a:lnTo>
                    <a:pt x="130" y="65"/>
                  </a:lnTo>
                  <a:lnTo>
                    <a:pt x="114" y="61"/>
                  </a:lnTo>
                  <a:close/>
                  <a:moveTo>
                    <a:pt x="114" y="0"/>
                  </a:moveTo>
                  <a:lnTo>
                    <a:pt x="140" y="3"/>
                  </a:lnTo>
                  <a:lnTo>
                    <a:pt x="163" y="11"/>
                  </a:lnTo>
                  <a:lnTo>
                    <a:pt x="185" y="25"/>
                  </a:lnTo>
                  <a:lnTo>
                    <a:pt x="202" y="43"/>
                  </a:lnTo>
                  <a:lnTo>
                    <a:pt x="216" y="64"/>
                  </a:lnTo>
                  <a:lnTo>
                    <a:pt x="225" y="88"/>
                  </a:lnTo>
                  <a:lnTo>
                    <a:pt x="227" y="114"/>
                  </a:lnTo>
                  <a:lnTo>
                    <a:pt x="225" y="140"/>
                  </a:lnTo>
                  <a:lnTo>
                    <a:pt x="216" y="164"/>
                  </a:lnTo>
                  <a:lnTo>
                    <a:pt x="202" y="185"/>
                  </a:lnTo>
                  <a:lnTo>
                    <a:pt x="185" y="203"/>
                  </a:lnTo>
                  <a:lnTo>
                    <a:pt x="163" y="215"/>
                  </a:lnTo>
                  <a:lnTo>
                    <a:pt x="140" y="225"/>
                  </a:lnTo>
                  <a:lnTo>
                    <a:pt x="114" y="227"/>
                  </a:lnTo>
                  <a:lnTo>
                    <a:pt x="88" y="225"/>
                  </a:lnTo>
                  <a:lnTo>
                    <a:pt x="64" y="215"/>
                  </a:lnTo>
                  <a:lnTo>
                    <a:pt x="43" y="203"/>
                  </a:lnTo>
                  <a:lnTo>
                    <a:pt x="25" y="185"/>
                  </a:lnTo>
                  <a:lnTo>
                    <a:pt x="12" y="164"/>
                  </a:lnTo>
                  <a:lnTo>
                    <a:pt x="3" y="140"/>
                  </a:lnTo>
                  <a:lnTo>
                    <a:pt x="0" y="114"/>
                  </a:lnTo>
                  <a:lnTo>
                    <a:pt x="3" y="88"/>
                  </a:lnTo>
                  <a:lnTo>
                    <a:pt x="12" y="64"/>
                  </a:lnTo>
                  <a:lnTo>
                    <a:pt x="25" y="43"/>
                  </a:lnTo>
                  <a:lnTo>
                    <a:pt x="43" y="25"/>
                  </a:lnTo>
                  <a:lnTo>
                    <a:pt x="64" y="11"/>
                  </a:lnTo>
                  <a:lnTo>
                    <a:pt x="88" y="3"/>
                  </a:lnTo>
                  <a:lnTo>
                    <a:pt x="114"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99" name="Freeform 29"/>
            <p:cNvSpPr>
              <a:spLocks/>
            </p:cNvSpPr>
            <p:nvPr/>
          </p:nvSpPr>
          <p:spPr bwMode="auto">
            <a:xfrm>
              <a:off x="3206750" y="2001838"/>
              <a:ext cx="39688" cy="41275"/>
            </a:xfrm>
            <a:custGeom>
              <a:avLst/>
              <a:gdLst>
                <a:gd name="T0" fmla="*/ 75 w 151"/>
                <a:gd name="T1" fmla="*/ 0 h 152"/>
                <a:gd name="T2" fmla="*/ 96 w 151"/>
                <a:gd name="T3" fmla="*/ 3 h 152"/>
                <a:gd name="T4" fmla="*/ 114 w 151"/>
                <a:gd name="T5" fmla="*/ 11 h 152"/>
                <a:gd name="T6" fmla="*/ 129 w 151"/>
                <a:gd name="T7" fmla="*/ 22 h 152"/>
                <a:gd name="T8" fmla="*/ 141 w 151"/>
                <a:gd name="T9" fmla="*/ 38 h 152"/>
                <a:gd name="T10" fmla="*/ 148 w 151"/>
                <a:gd name="T11" fmla="*/ 56 h 152"/>
                <a:gd name="T12" fmla="*/ 151 w 151"/>
                <a:gd name="T13" fmla="*/ 77 h 152"/>
                <a:gd name="T14" fmla="*/ 148 w 151"/>
                <a:gd name="T15" fmla="*/ 97 h 152"/>
                <a:gd name="T16" fmla="*/ 141 w 151"/>
                <a:gd name="T17" fmla="*/ 114 h 152"/>
                <a:gd name="T18" fmla="*/ 129 w 151"/>
                <a:gd name="T19" fmla="*/ 130 h 152"/>
                <a:gd name="T20" fmla="*/ 114 w 151"/>
                <a:gd name="T21" fmla="*/ 142 h 152"/>
                <a:gd name="T22" fmla="*/ 96 w 151"/>
                <a:gd name="T23" fmla="*/ 150 h 152"/>
                <a:gd name="T24" fmla="*/ 75 w 151"/>
                <a:gd name="T25" fmla="*/ 152 h 152"/>
                <a:gd name="T26" fmla="*/ 55 w 151"/>
                <a:gd name="T27" fmla="*/ 150 h 152"/>
                <a:gd name="T28" fmla="*/ 37 w 151"/>
                <a:gd name="T29" fmla="*/ 142 h 152"/>
                <a:gd name="T30" fmla="*/ 22 w 151"/>
                <a:gd name="T31" fmla="*/ 130 h 152"/>
                <a:gd name="T32" fmla="*/ 10 w 151"/>
                <a:gd name="T33" fmla="*/ 114 h 152"/>
                <a:gd name="T34" fmla="*/ 2 w 151"/>
                <a:gd name="T35" fmla="*/ 97 h 152"/>
                <a:gd name="T36" fmla="*/ 0 w 151"/>
                <a:gd name="T37" fmla="*/ 77 h 152"/>
                <a:gd name="T38" fmla="*/ 2 w 151"/>
                <a:gd name="T39" fmla="*/ 56 h 152"/>
                <a:gd name="T40" fmla="*/ 10 w 151"/>
                <a:gd name="T41" fmla="*/ 38 h 152"/>
                <a:gd name="T42" fmla="*/ 22 w 151"/>
                <a:gd name="T43" fmla="*/ 22 h 152"/>
                <a:gd name="T44" fmla="*/ 37 w 151"/>
                <a:gd name="T45" fmla="*/ 11 h 152"/>
                <a:gd name="T46" fmla="*/ 55 w 151"/>
                <a:gd name="T47" fmla="*/ 3 h 152"/>
                <a:gd name="T48" fmla="*/ 75 w 151"/>
                <a:gd name="T4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52">
                  <a:moveTo>
                    <a:pt x="75" y="0"/>
                  </a:moveTo>
                  <a:lnTo>
                    <a:pt x="96" y="3"/>
                  </a:lnTo>
                  <a:lnTo>
                    <a:pt x="114" y="11"/>
                  </a:lnTo>
                  <a:lnTo>
                    <a:pt x="129" y="22"/>
                  </a:lnTo>
                  <a:lnTo>
                    <a:pt x="141" y="38"/>
                  </a:lnTo>
                  <a:lnTo>
                    <a:pt x="148" y="56"/>
                  </a:lnTo>
                  <a:lnTo>
                    <a:pt x="151" y="77"/>
                  </a:lnTo>
                  <a:lnTo>
                    <a:pt x="148" y="97"/>
                  </a:lnTo>
                  <a:lnTo>
                    <a:pt x="141" y="114"/>
                  </a:lnTo>
                  <a:lnTo>
                    <a:pt x="129" y="130"/>
                  </a:lnTo>
                  <a:lnTo>
                    <a:pt x="114" y="142"/>
                  </a:lnTo>
                  <a:lnTo>
                    <a:pt x="96" y="150"/>
                  </a:lnTo>
                  <a:lnTo>
                    <a:pt x="75" y="152"/>
                  </a:lnTo>
                  <a:lnTo>
                    <a:pt x="55" y="150"/>
                  </a:lnTo>
                  <a:lnTo>
                    <a:pt x="37" y="142"/>
                  </a:lnTo>
                  <a:lnTo>
                    <a:pt x="22" y="130"/>
                  </a:lnTo>
                  <a:lnTo>
                    <a:pt x="10" y="114"/>
                  </a:lnTo>
                  <a:lnTo>
                    <a:pt x="2" y="97"/>
                  </a:lnTo>
                  <a:lnTo>
                    <a:pt x="0" y="77"/>
                  </a:lnTo>
                  <a:lnTo>
                    <a:pt x="2" y="56"/>
                  </a:lnTo>
                  <a:lnTo>
                    <a:pt x="10" y="38"/>
                  </a:lnTo>
                  <a:lnTo>
                    <a:pt x="22" y="22"/>
                  </a:lnTo>
                  <a:lnTo>
                    <a:pt x="37" y="11"/>
                  </a:lnTo>
                  <a:lnTo>
                    <a:pt x="55" y="3"/>
                  </a:lnTo>
                  <a:lnTo>
                    <a:pt x="75"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100" name="Freeform 30"/>
            <p:cNvSpPr>
              <a:spLocks noEditPoints="1"/>
            </p:cNvSpPr>
            <p:nvPr/>
          </p:nvSpPr>
          <p:spPr bwMode="auto">
            <a:xfrm>
              <a:off x="3195638" y="1992313"/>
              <a:ext cx="60325" cy="60325"/>
            </a:xfrm>
            <a:custGeom>
              <a:avLst/>
              <a:gdLst>
                <a:gd name="T0" fmla="*/ 113 w 227"/>
                <a:gd name="T1" fmla="*/ 61 h 227"/>
                <a:gd name="T2" fmla="*/ 97 w 227"/>
                <a:gd name="T3" fmla="*/ 65 h 227"/>
                <a:gd name="T4" fmla="*/ 83 w 227"/>
                <a:gd name="T5" fmla="*/ 72 h 227"/>
                <a:gd name="T6" fmla="*/ 71 w 227"/>
                <a:gd name="T7" fmla="*/ 83 h 227"/>
                <a:gd name="T8" fmla="*/ 64 w 227"/>
                <a:gd name="T9" fmla="*/ 97 h 227"/>
                <a:gd name="T10" fmla="*/ 62 w 227"/>
                <a:gd name="T11" fmla="*/ 114 h 227"/>
                <a:gd name="T12" fmla="*/ 64 w 227"/>
                <a:gd name="T13" fmla="*/ 129 h 227"/>
                <a:gd name="T14" fmla="*/ 71 w 227"/>
                <a:gd name="T15" fmla="*/ 144 h 227"/>
                <a:gd name="T16" fmla="*/ 83 w 227"/>
                <a:gd name="T17" fmla="*/ 156 h 227"/>
                <a:gd name="T18" fmla="*/ 97 w 227"/>
                <a:gd name="T19" fmla="*/ 163 h 227"/>
                <a:gd name="T20" fmla="*/ 113 w 227"/>
                <a:gd name="T21" fmla="*/ 165 h 227"/>
                <a:gd name="T22" fmla="*/ 130 w 227"/>
                <a:gd name="T23" fmla="*/ 163 h 227"/>
                <a:gd name="T24" fmla="*/ 143 w 227"/>
                <a:gd name="T25" fmla="*/ 156 h 227"/>
                <a:gd name="T26" fmla="*/ 155 w 227"/>
                <a:gd name="T27" fmla="*/ 144 h 227"/>
                <a:gd name="T28" fmla="*/ 162 w 227"/>
                <a:gd name="T29" fmla="*/ 129 h 227"/>
                <a:gd name="T30" fmla="*/ 165 w 227"/>
                <a:gd name="T31" fmla="*/ 114 h 227"/>
                <a:gd name="T32" fmla="*/ 162 w 227"/>
                <a:gd name="T33" fmla="*/ 97 h 227"/>
                <a:gd name="T34" fmla="*/ 155 w 227"/>
                <a:gd name="T35" fmla="*/ 83 h 227"/>
                <a:gd name="T36" fmla="*/ 143 w 227"/>
                <a:gd name="T37" fmla="*/ 72 h 227"/>
                <a:gd name="T38" fmla="*/ 130 w 227"/>
                <a:gd name="T39" fmla="*/ 65 h 227"/>
                <a:gd name="T40" fmla="*/ 113 w 227"/>
                <a:gd name="T41" fmla="*/ 61 h 227"/>
                <a:gd name="T42" fmla="*/ 113 w 227"/>
                <a:gd name="T43" fmla="*/ 0 h 227"/>
                <a:gd name="T44" fmla="*/ 139 w 227"/>
                <a:gd name="T45" fmla="*/ 3 h 227"/>
                <a:gd name="T46" fmla="*/ 163 w 227"/>
                <a:gd name="T47" fmla="*/ 11 h 227"/>
                <a:gd name="T48" fmla="*/ 184 w 227"/>
                <a:gd name="T49" fmla="*/ 25 h 227"/>
                <a:gd name="T50" fmla="*/ 202 w 227"/>
                <a:gd name="T51" fmla="*/ 43 h 227"/>
                <a:gd name="T52" fmla="*/ 216 w 227"/>
                <a:gd name="T53" fmla="*/ 63 h 227"/>
                <a:gd name="T54" fmla="*/ 224 w 227"/>
                <a:gd name="T55" fmla="*/ 88 h 227"/>
                <a:gd name="T56" fmla="*/ 227 w 227"/>
                <a:gd name="T57" fmla="*/ 114 h 227"/>
                <a:gd name="T58" fmla="*/ 224 w 227"/>
                <a:gd name="T59" fmla="*/ 140 h 227"/>
                <a:gd name="T60" fmla="*/ 216 w 227"/>
                <a:gd name="T61" fmla="*/ 164 h 227"/>
                <a:gd name="T62" fmla="*/ 202 w 227"/>
                <a:gd name="T63" fmla="*/ 185 h 227"/>
                <a:gd name="T64" fmla="*/ 184 w 227"/>
                <a:gd name="T65" fmla="*/ 203 h 227"/>
                <a:gd name="T66" fmla="*/ 163 w 227"/>
                <a:gd name="T67" fmla="*/ 215 h 227"/>
                <a:gd name="T68" fmla="*/ 139 w 227"/>
                <a:gd name="T69" fmla="*/ 225 h 227"/>
                <a:gd name="T70" fmla="*/ 113 w 227"/>
                <a:gd name="T71" fmla="*/ 227 h 227"/>
                <a:gd name="T72" fmla="*/ 87 w 227"/>
                <a:gd name="T73" fmla="*/ 225 h 227"/>
                <a:gd name="T74" fmla="*/ 63 w 227"/>
                <a:gd name="T75" fmla="*/ 215 h 227"/>
                <a:gd name="T76" fmla="*/ 42 w 227"/>
                <a:gd name="T77" fmla="*/ 203 h 227"/>
                <a:gd name="T78" fmla="*/ 24 w 227"/>
                <a:gd name="T79" fmla="*/ 185 h 227"/>
                <a:gd name="T80" fmla="*/ 11 w 227"/>
                <a:gd name="T81" fmla="*/ 164 h 227"/>
                <a:gd name="T82" fmla="*/ 2 w 227"/>
                <a:gd name="T83" fmla="*/ 140 h 227"/>
                <a:gd name="T84" fmla="*/ 0 w 227"/>
                <a:gd name="T85" fmla="*/ 114 h 227"/>
                <a:gd name="T86" fmla="*/ 2 w 227"/>
                <a:gd name="T87" fmla="*/ 88 h 227"/>
                <a:gd name="T88" fmla="*/ 11 w 227"/>
                <a:gd name="T89" fmla="*/ 63 h 227"/>
                <a:gd name="T90" fmla="*/ 24 w 227"/>
                <a:gd name="T91" fmla="*/ 43 h 227"/>
                <a:gd name="T92" fmla="*/ 42 w 227"/>
                <a:gd name="T93" fmla="*/ 25 h 227"/>
                <a:gd name="T94" fmla="*/ 63 w 227"/>
                <a:gd name="T95" fmla="*/ 11 h 227"/>
                <a:gd name="T96" fmla="*/ 87 w 227"/>
                <a:gd name="T97" fmla="*/ 3 h 227"/>
                <a:gd name="T98" fmla="*/ 113 w 227"/>
                <a:gd name="T9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 h="227">
                  <a:moveTo>
                    <a:pt x="113" y="61"/>
                  </a:moveTo>
                  <a:lnTo>
                    <a:pt x="97" y="65"/>
                  </a:lnTo>
                  <a:lnTo>
                    <a:pt x="83" y="72"/>
                  </a:lnTo>
                  <a:lnTo>
                    <a:pt x="71" y="83"/>
                  </a:lnTo>
                  <a:lnTo>
                    <a:pt x="64" y="97"/>
                  </a:lnTo>
                  <a:lnTo>
                    <a:pt x="62" y="114"/>
                  </a:lnTo>
                  <a:lnTo>
                    <a:pt x="64" y="129"/>
                  </a:lnTo>
                  <a:lnTo>
                    <a:pt x="71" y="144"/>
                  </a:lnTo>
                  <a:lnTo>
                    <a:pt x="83" y="156"/>
                  </a:lnTo>
                  <a:lnTo>
                    <a:pt x="97" y="163"/>
                  </a:lnTo>
                  <a:lnTo>
                    <a:pt x="113" y="165"/>
                  </a:lnTo>
                  <a:lnTo>
                    <a:pt x="130" y="163"/>
                  </a:lnTo>
                  <a:lnTo>
                    <a:pt x="143" y="156"/>
                  </a:lnTo>
                  <a:lnTo>
                    <a:pt x="155" y="144"/>
                  </a:lnTo>
                  <a:lnTo>
                    <a:pt x="162" y="129"/>
                  </a:lnTo>
                  <a:lnTo>
                    <a:pt x="165" y="114"/>
                  </a:lnTo>
                  <a:lnTo>
                    <a:pt x="162" y="97"/>
                  </a:lnTo>
                  <a:lnTo>
                    <a:pt x="155" y="83"/>
                  </a:lnTo>
                  <a:lnTo>
                    <a:pt x="143" y="72"/>
                  </a:lnTo>
                  <a:lnTo>
                    <a:pt x="130" y="65"/>
                  </a:lnTo>
                  <a:lnTo>
                    <a:pt x="113" y="61"/>
                  </a:lnTo>
                  <a:close/>
                  <a:moveTo>
                    <a:pt x="113" y="0"/>
                  </a:moveTo>
                  <a:lnTo>
                    <a:pt x="139" y="3"/>
                  </a:lnTo>
                  <a:lnTo>
                    <a:pt x="163" y="11"/>
                  </a:lnTo>
                  <a:lnTo>
                    <a:pt x="184" y="25"/>
                  </a:lnTo>
                  <a:lnTo>
                    <a:pt x="202" y="43"/>
                  </a:lnTo>
                  <a:lnTo>
                    <a:pt x="216" y="63"/>
                  </a:lnTo>
                  <a:lnTo>
                    <a:pt x="224" y="88"/>
                  </a:lnTo>
                  <a:lnTo>
                    <a:pt x="227" y="114"/>
                  </a:lnTo>
                  <a:lnTo>
                    <a:pt x="224" y="140"/>
                  </a:lnTo>
                  <a:lnTo>
                    <a:pt x="216" y="164"/>
                  </a:lnTo>
                  <a:lnTo>
                    <a:pt x="202" y="185"/>
                  </a:lnTo>
                  <a:lnTo>
                    <a:pt x="184" y="203"/>
                  </a:lnTo>
                  <a:lnTo>
                    <a:pt x="163" y="215"/>
                  </a:lnTo>
                  <a:lnTo>
                    <a:pt x="139" y="225"/>
                  </a:lnTo>
                  <a:lnTo>
                    <a:pt x="113" y="227"/>
                  </a:lnTo>
                  <a:lnTo>
                    <a:pt x="87" y="225"/>
                  </a:lnTo>
                  <a:lnTo>
                    <a:pt x="63" y="215"/>
                  </a:lnTo>
                  <a:lnTo>
                    <a:pt x="42" y="203"/>
                  </a:lnTo>
                  <a:lnTo>
                    <a:pt x="24" y="185"/>
                  </a:lnTo>
                  <a:lnTo>
                    <a:pt x="11" y="164"/>
                  </a:lnTo>
                  <a:lnTo>
                    <a:pt x="2" y="140"/>
                  </a:lnTo>
                  <a:lnTo>
                    <a:pt x="0" y="114"/>
                  </a:lnTo>
                  <a:lnTo>
                    <a:pt x="2" y="88"/>
                  </a:lnTo>
                  <a:lnTo>
                    <a:pt x="11" y="63"/>
                  </a:lnTo>
                  <a:lnTo>
                    <a:pt x="24" y="43"/>
                  </a:lnTo>
                  <a:lnTo>
                    <a:pt x="42" y="25"/>
                  </a:lnTo>
                  <a:lnTo>
                    <a:pt x="63" y="11"/>
                  </a:lnTo>
                  <a:lnTo>
                    <a:pt x="87" y="3"/>
                  </a:lnTo>
                  <a:lnTo>
                    <a:pt x="113"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sp>
          <p:nvSpPr>
            <p:cNvPr id="101" name="Freeform 31"/>
            <p:cNvSpPr>
              <a:spLocks noEditPoints="1"/>
            </p:cNvSpPr>
            <p:nvPr/>
          </p:nvSpPr>
          <p:spPr bwMode="auto">
            <a:xfrm>
              <a:off x="3035300" y="2212975"/>
              <a:ext cx="65088" cy="63500"/>
            </a:xfrm>
            <a:custGeom>
              <a:avLst/>
              <a:gdLst>
                <a:gd name="T0" fmla="*/ 122 w 243"/>
                <a:gd name="T1" fmla="*/ 66 h 243"/>
                <a:gd name="T2" fmla="*/ 104 w 243"/>
                <a:gd name="T3" fmla="*/ 69 h 243"/>
                <a:gd name="T4" fmla="*/ 89 w 243"/>
                <a:gd name="T5" fmla="*/ 77 h 243"/>
                <a:gd name="T6" fmla="*/ 77 w 243"/>
                <a:gd name="T7" fmla="*/ 88 h 243"/>
                <a:gd name="T8" fmla="*/ 70 w 243"/>
                <a:gd name="T9" fmla="*/ 104 h 243"/>
                <a:gd name="T10" fmla="*/ 66 w 243"/>
                <a:gd name="T11" fmla="*/ 122 h 243"/>
                <a:gd name="T12" fmla="*/ 70 w 243"/>
                <a:gd name="T13" fmla="*/ 138 h 243"/>
                <a:gd name="T14" fmla="*/ 77 w 243"/>
                <a:gd name="T15" fmla="*/ 154 h 243"/>
                <a:gd name="T16" fmla="*/ 89 w 243"/>
                <a:gd name="T17" fmla="*/ 166 h 243"/>
                <a:gd name="T18" fmla="*/ 104 w 243"/>
                <a:gd name="T19" fmla="*/ 174 h 243"/>
                <a:gd name="T20" fmla="*/ 122 w 243"/>
                <a:gd name="T21" fmla="*/ 176 h 243"/>
                <a:gd name="T22" fmla="*/ 140 w 243"/>
                <a:gd name="T23" fmla="*/ 174 h 243"/>
                <a:gd name="T24" fmla="*/ 154 w 243"/>
                <a:gd name="T25" fmla="*/ 166 h 243"/>
                <a:gd name="T26" fmla="*/ 166 w 243"/>
                <a:gd name="T27" fmla="*/ 154 h 243"/>
                <a:gd name="T28" fmla="*/ 174 w 243"/>
                <a:gd name="T29" fmla="*/ 138 h 243"/>
                <a:gd name="T30" fmla="*/ 177 w 243"/>
                <a:gd name="T31" fmla="*/ 122 h 243"/>
                <a:gd name="T32" fmla="*/ 174 w 243"/>
                <a:gd name="T33" fmla="*/ 104 h 243"/>
                <a:gd name="T34" fmla="*/ 166 w 243"/>
                <a:gd name="T35" fmla="*/ 88 h 243"/>
                <a:gd name="T36" fmla="*/ 154 w 243"/>
                <a:gd name="T37" fmla="*/ 77 h 243"/>
                <a:gd name="T38" fmla="*/ 140 w 243"/>
                <a:gd name="T39" fmla="*/ 69 h 243"/>
                <a:gd name="T40" fmla="*/ 122 w 243"/>
                <a:gd name="T41" fmla="*/ 66 h 243"/>
                <a:gd name="T42" fmla="*/ 122 w 243"/>
                <a:gd name="T43" fmla="*/ 0 h 243"/>
                <a:gd name="T44" fmla="*/ 149 w 243"/>
                <a:gd name="T45" fmla="*/ 3 h 243"/>
                <a:gd name="T46" fmla="*/ 175 w 243"/>
                <a:gd name="T47" fmla="*/ 12 h 243"/>
                <a:gd name="T48" fmla="*/ 197 w 243"/>
                <a:gd name="T49" fmla="*/ 26 h 243"/>
                <a:gd name="T50" fmla="*/ 216 w 243"/>
                <a:gd name="T51" fmla="*/ 45 h 243"/>
                <a:gd name="T52" fmla="*/ 231 w 243"/>
                <a:gd name="T53" fmla="*/ 68 h 243"/>
                <a:gd name="T54" fmla="*/ 240 w 243"/>
                <a:gd name="T55" fmla="*/ 93 h 243"/>
                <a:gd name="T56" fmla="*/ 243 w 243"/>
                <a:gd name="T57" fmla="*/ 122 h 243"/>
                <a:gd name="T58" fmla="*/ 240 w 243"/>
                <a:gd name="T59" fmla="*/ 149 h 243"/>
                <a:gd name="T60" fmla="*/ 231 w 243"/>
                <a:gd name="T61" fmla="*/ 175 h 243"/>
                <a:gd name="T62" fmla="*/ 216 w 243"/>
                <a:gd name="T63" fmla="*/ 197 h 243"/>
                <a:gd name="T64" fmla="*/ 197 w 243"/>
                <a:gd name="T65" fmla="*/ 216 h 243"/>
                <a:gd name="T66" fmla="*/ 175 w 243"/>
                <a:gd name="T67" fmla="*/ 231 h 243"/>
                <a:gd name="T68" fmla="*/ 149 w 243"/>
                <a:gd name="T69" fmla="*/ 240 h 243"/>
                <a:gd name="T70" fmla="*/ 122 w 243"/>
                <a:gd name="T71" fmla="*/ 243 h 243"/>
                <a:gd name="T72" fmla="*/ 94 w 243"/>
                <a:gd name="T73" fmla="*/ 240 h 243"/>
                <a:gd name="T74" fmla="*/ 69 w 243"/>
                <a:gd name="T75" fmla="*/ 231 h 243"/>
                <a:gd name="T76" fmla="*/ 45 w 243"/>
                <a:gd name="T77" fmla="*/ 216 h 243"/>
                <a:gd name="T78" fmla="*/ 27 w 243"/>
                <a:gd name="T79" fmla="*/ 197 h 243"/>
                <a:gd name="T80" fmla="*/ 13 w 243"/>
                <a:gd name="T81" fmla="*/ 175 h 243"/>
                <a:gd name="T82" fmla="*/ 4 w 243"/>
                <a:gd name="T83" fmla="*/ 149 h 243"/>
                <a:gd name="T84" fmla="*/ 0 w 243"/>
                <a:gd name="T85" fmla="*/ 122 h 243"/>
                <a:gd name="T86" fmla="*/ 4 w 243"/>
                <a:gd name="T87" fmla="*/ 93 h 243"/>
                <a:gd name="T88" fmla="*/ 13 w 243"/>
                <a:gd name="T89" fmla="*/ 68 h 243"/>
                <a:gd name="T90" fmla="*/ 27 w 243"/>
                <a:gd name="T91" fmla="*/ 45 h 243"/>
                <a:gd name="T92" fmla="*/ 45 w 243"/>
                <a:gd name="T93" fmla="*/ 26 h 243"/>
                <a:gd name="T94" fmla="*/ 69 w 243"/>
                <a:gd name="T95" fmla="*/ 12 h 243"/>
                <a:gd name="T96" fmla="*/ 94 w 243"/>
                <a:gd name="T97" fmla="*/ 3 h 243"/>
                <a:gd name="T98" fmla="*/ 122 w 24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3" h="243">
                  <a:moveTo>
                    <a:pt x="122" y="66"/>
                  </a:moveTo>
                  <a:lnTo>
                    <a:pt x="104" y="69"/>
                  </a:lnTo>
                  <a:lnTo>
                    <a:pt x="89" y="77"/>
                  </a:lnTo>
                  <a:lnTo>
                    <a:pt x="77" y="88"/>
                  </a:lnTo>
                  <a:lnTo>
                    <a:pt x="70" y="104"/>
                  </a:lnTo>
                  <a:lnTo>
                    <a:pt x="66" y="122"/>
                  </a:lnTo>
                  <a:lnTo>
                    <a:pt x="70" y="138"/>
                  </a:lnTo>
                  <a:lnTo>
                    <a:pt x="77" y="154"/>
                  </a:lnTo>
                  <a:lnTo>
                    <a:pt x="89" y="166"/>
                  </a:lnTo>
                  <a:lnTo>
                    <a:pt x="104" y="174"/>
                  </a:lnTo>
                  <a:lnTo>
                    <a:pt x="122" y="176"/>
                  </a:lnTo>
                  <a:lnTo>
                    <a:pt x="140" y="174"/>
                  </a:lnTo>
                  <a:lnTo>
                    <a:pt x="154" y="166"/>
                  </a:lnTo>
                  <a:lnTo>
                    <a:pt x="166" y="154"/>
                  </a:lnTo>
                  <a:lnTo>
                    <a:pt x="174" y="138"/>
                  </a:lnTo>
                  <a:lnTo>
                    <a:pt x="177" y="122"/>
                  </a:lnTo>
                  <a:lnTo>
                    <a:pt x="174" y="104"/>
                  </a:lnTo>
                  <a:lnTo>
                    <a:pt x="166" y="88"/>
                  </a:lnTo>
                  <a:lnTo>
                    <a:pt x="154" y="77"/>
                  </a:lnTo>
                  <a:lnTo>
                    <a:pt x="140" y="69"/>
                  </a:lnTo>
                  <a:lnTo>
                    <a:pt x="122" y="66"/>
                  </a:lnTo>
                  <a:close/>
                  <a:moveTo>
                    <a:pt x="122" y="0"/>
                  </a:moveTo>
                  <a:lnTo>
                    <a:pt x="149" y="3"/>
                  </a:lnTo>
                  <a:lnTo>
                    <a:pt x="175" y="12"/>
                  </a:lnTo>
                  <a:lnTo>
                    <a:pt x="197" y="26"/>
                  </a:lnTo>
                  <a:lnTo>
                    <a:pt x="216" y="45"/>
                  </a:lnTo>
                  <a:lnTo>
                    <a:pt x="231" y="68"/>
                  </a:lnTo>
                  <a:lnTo>
                    <a:pt x="240" y="93"/>
                  </a:lnTo>
                  <a:lnTo>
                    <a:pt x="243" y="122"/>
                  </a:lnTo>
                  <a:lnTo>
                    <a:pt x="240" y="149"/>
                  </a:lnTo>
                  <a:lnTo>
                    <a:pt x="231" y="175"/>
                  </a:lnTo>
                  <a:lnTo>
                    <a:pt x="216" y="197"/>
                  </a:lnTo>
                  <a:lnTo>
                    <a:pt x="197" y="216"/>
                  </a:lnTo>
                  <a:lnTo>
                    <a:pt x="175" y="231"/>
                  </a:lnTo>
                  <a:lnTo>
                    <a:pt x="149" y="240"/>
                  </a:lnTo>
                  <a:lnTo>
                    <a:pt x="122" y="243"/>
                  </a:lnTo>
                  <a:lnTo>
                    <a:pt x="94" y="240"/>
                  </a:lnTo>
                  <a:lnTo>
                    <a:pt x="69" y="231"/>
                  </a:lnTo>
                  <a:lnTo>
                    <a:pt x="45" y="216"/>
                  </a:lnTo>
                  <a:lnTo>
                    <a:pt x="27" y="197"/>
                  </a:lnTo>
                  <a:lnTo>
                    <a:pt x="13" y="175"/>
                  </a:lnTo>
                  <a:lnTo>
                    <a:pt x="4" y="149"/>
                  </a:lnTo>
                  <a:lnTo>
                    <a:pt x="0" y="122"/>
                  </a:lnTo>
                  <a:lnTo>
                    <a:pt x="4" y="93"/>
                  </a:lnTo>
                  <a:lnTo>
                    <a:pt x="13" y="68"/>
                  </a:lnTo>
                  <a:lnTo>
                    <a:pt x="27" y="45"/>
                  </a:lnTo>
                  <a:lnTo>
                    <a:pt x="45" y="26"/>
                  </a:lnTo>
                  <a:lnTo>
                    <a:pt x="69" y="12"/>
                  </a:lnTo>
                  <a:lnTo>
                    <a:pt x="94" y="3"/>
                  </a:lnTo>
                  <a:lnTo>
                    <a:pt x="122" y="0"/>
                  </a:lnTo>
                  <a:close/>
                </a:path>
              </a:pathLst>
            </a:custGeom>
            <a:solidFill>
              <a:srgbClr val="FFAA13"/>
            </a:solidFill>
            <a:ln w="0">
              <a:solidFill>
                <a:srgbClr val="FFAA13"/>
              </a:solid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0000"/>
                </a:solidFill>
              </a:endParaRPr>
            </a:p>
          </p:txBody>
        </p:sp>
      </p:grpSp>
      <p:sp>
        <p:nvSpPr>
          <p:cNvPr id="57" name="Rectangle 56"/>
          <p:cNvSpPr/>
          <p:nvPr/>
        </p:nvSpPr>
        <p:spPr>
          <a:xfrm>
            <a:off x="4179887" y="2231159"/>
            <a:ext cx="3762000" cy="935147"/>
          </a:xfrm>
          <a:prstGeom prst="rect">
            <a:avLst/>
          </a:prstGeom>
          <a:solidFill>
            <a:srgbClr val="359B4C">
              <a:alpha val="50196"/>
            </a:srgbClr>
          </a:solidFill>
          <a:ln>
            <a:noFill/>
            <a:prstDash val="dot"/>
          </a:ln>
        </p:spPr>
        <p:txBody>
          <a:bodyPr wrap="square" lIns="144000" tIns="144000" rIns="360000" bIns="144000" rtlCol="0" anchor="t">
            <a:noAutofit/>
          </a:bodyPr>
          <a:lstStyle/>
          <a:p>
            <a:pPr fontAlgn="auto">
              <a:spcBef>
                <a:spcPts val="0"/>
              </a:spcBef>
              <a:spcAft>
                <a:spcPts val="0"/>
              </a:spcAft>
              <a:defRPr/>
            </a:pPr>
            <a:r>
              <a:rPr lang="en-US" sz="1200" b="1" kern="0">
                <a:solidFill>
                  <a:srgbClr val="FFFFFF"/>
                </a:solidFill>
              </a:rPr>
              <a:t>Build New Analytics Platform </a:t>
            </a:r>
            <a:r>
              <a:rPr lang="en-US" sz="1200" kern="0">
                <a:solidFill>
                  <a:srgbClr val="FFFFFF"/>
                </a:solidFill>
              </a:rPr>
              <a:t>implementing </a:t>
            </a:r>
            <a:r>
              <a:rPr lang="en-US" sz="1200" b="1" kern="0">
                <a:solidFill>
                  <a:srgbClr val="FFFFFF"/>
                </a:solidFill>
              </a:rPr>
              <a:t>AAHP hybrid reference architecture </a:t>
            </a:r>
            <a:r>
              <a:rPr lang="en-US" sz="1200" kern="0">
                <a:solidFill>
                  <a:srgbClr val="FFFFFF"/>
                </a:solidFill>
              </a:rPr>
              <a:t>based on SAP Analytics, HANA, Hadoop and Accenture Insights Platform (AIP).</a:t>
            </a:r>
          </a:p>
        </p:txBody>
      </p:sp>
      <p:sp>
        <p:nvSpPr>
          <p:cNvPr id="58" name="Rectangle 57"/>
          <p:cNvSpPr/>
          <p:nvPr/>
        </p:nvSpPr>
        <p:spPr>
          <a:xfrm>
            <a:off x="4179887" y="1444065"/>
            <a:ext cx="3762000" cy="720000"/>
          </a:xfrm>
          <a:prstGeom prst="rect">
            <a:avLst/>
          </a:prstGeom>
          <a:solidFill>
            <a:srgbClr val="359B4C"/>
          </a:solidFill>
          <a:ln w="12700" cap="flat" cmpd="sng" algn="ctr">
            <a:noFill/>
            <a:prstDash val="solid"/>
          </a:ln>
          <a:effectLst/>
        </p:spPr>
        <p:txBody>
          <a:bodyPr lIns="72000" tIns="72000" rIns="72000" bIns="72000" rtlCol="0" anchor="ctr" anchorCtr="0"/>
          <a:lstStyle/>
          <a:p>
            <a:pPr fontAlgn="auto">
              <a:lnSpc>
                <a:spcPct val="85000"/>
              </a:lnSpc>
              <a:spcBef>
                <a:spcPts val="0"/>
              </a:spcBef>
              <a:spcAft>
                <a:spcPts val="200"/>
              </a:spcAft>
              <a:defRPr/>
            </a:pPr>
            <a:r>
              <a:rPr lang="en-US" b="1" kern="0">
                <a:solidFill>
                  <a:srgbClr val="FFFFFF"/>
                </a:solidFill>
                <a:latin typeface="Arial"/>
              </a:rPr>
              <a:t>Accenture Analytics on </a:t>
            </a:r>
            <a:br>
              <a:rPr lang="en-US" b="1" kern="0">
                <a:solidFill>
                  <a:srgbClr val="FFFFFF"/>
                </a:solidFill>
                <a:latin typeface="Arial"/>
              </a:rPr>
            </a:br>
            <a:r>
              <a:rPr lang="en-US" b="1" kern="0">
                <a:solidFill>
                  <a:srgbClr val="FFFFFF"/>
                </a:solidFill>
                <a:latin typeface="Arial"/>
              </a:rPr>
              <a:t>HANA-Hadoop Hybrid Platform</a:t>
            </a:r>
            <a:endParaRPr lang="en-AU" sz="1400" b="1" kern="0">
              <a:solidFill>
                <a:srgbClr val="FFFFFF"/>
              </a:solidFill>
              <a:latin typeface="Arial"/>
            </a:endParaRPr>
          </a:p>
        </p:txBody>
      </p:sp>
      <p:cxnSp>
        <p:nvCxnSpPr>
          <p:cNvPr id="59" name="Straight Connector 58"/>
          <p:cNvCxnSpPr/>
          <p:nvPr/>
        </p:nvCxnSpPr>
        <p:spPr>
          <a:xfrm flipH="1">
            <a:off x="4178191" y="2194071"/>
            <a:ext cx="3816000" cy="0"/>
          </a:xfrm>
          <a:prstGeom prst="line">
            <a:avLst/>
          </a:prstGeom>
          <a:ln w="19050">
            <a:solidFill>
              <a:srgbClr val="359B4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8350655" y="2231867"/>
            <a:ext cx="3600000" cy="1901433"/>
          </a:xfrm>
          <a:prstGeom prst="rect">
            <a:avLst/>
          </a:prstGeom>
          <a:solidFill>
            <a:srgbClr val="FFB500">
              <a:alpha val="50196"/>
            </a:srgbClr>
          </a:solidFill>
          <a:ln w="12700" cap="flat" cmpd="sng" algn="ctr">
            <a:noFill/>
            <a:prstDash val="solid"/>
          </a:ln>
          <a:effectLst/>
        </p:spPr>
        <p:txBody>
          <a:bodyPr tIns="90000" rtlCol="0" anchor="t" anchorCtr="0"/>
          <a:lstStyle/>
          <a:p>
            <a:pPr fontAlgn="auto">
              <a:spcBef>
                <a:spcPts val="0"/>
              </a:spcBef>
              <a:spcAft>
                <a:spcPts val="0"/>
              </a:spcAft>
              <a:defRPr/>
            </a:pPr>
            <a:r>
              <a:rPr lang="en-US" sz="1200" b="1" kern="0">
                <a:solidFill>
                  <a:srgbClr val="FFFFFF"/>
                </a:solidFill>
              </a:rPr>
              <a:t>Running an analytics lab and factory in an industrialized approach </a:t>
            </a:r>
            <a:r>
              <a:rPr lang="en-US" sz="1200" kern="0">
                <a:solidFill>
                  <a:srgbClr val="FFFFFF"/>
                </a:solidFill>
              </a:rPr>
              <a:t>to generate insights and client value:</a:t>
            </a:r>
          </a:p>
          <a:p>
            <a:pPr marL="171450" indent="-171450" fontAlgn="auto">
              <a:spcBef>
                <a:spcPts val="0"/>
              </a:spcBef>
              <a:spcAft>
                <a:spcPts val="0"/>
              </a:spcAft>
              <a:buFont typeface="Symbol" panose="05050102010706020507" pitchFamily="18" charset="2"/>
              <a:buChar char="-"/>
              <a:defRPr/>
            </a:pPr>
            <a:r>
              <a:rPr lang="en-US" sz="1200" kern="0">
                <a:solidFill>
                  <a:srgbClr val="FFFFFF"/>
                </a:solidFill>
              </a:rPr>
              <a:t>Use existing analytics apps and new ideas</a:t>
            </a:r>
          </a:p>
          <a:p>
            <a:pPr marL="171450" indent="-171450" fontAlgn="auto">
              <a:spcBef>
                <a:spcPts val="0"/>
              </a:spcBef>
              <a:spcAft>
                <a:spcPts val="0"/>
              </a:spcAft>
              <a:buFont typeface="Symbol" panose="05050102010706020507" pitchFamily="18" charset="2"/>
              <a:buChar char="-"/>
              <a:defRPr/>
            </a:pPr>
            <a:r>
              <a:rPr lang="en-US" sz="1200" b="1" kern="0">
                <a:solidFill>
                  <a:srgbClr val="FFFFFF"/>
                </a:solidFill>
              </a:rPr>
              <a:t>Provide Data scientists </a:t>
            </a:r>
            <a:r>
              <a:rPr lang="en-US" sz="1200" kern="0">
                <a:solidFill>
                  <a:srgbClr val="FFFFFF"/>
                </a:solidFill>
              </a:rPr>
              <a:t>with deep expertise in advanced analytics and visualization </a:t>
            </a:r>
          </a:p>
          <a:p>
            <a:pPr marL="171450" indent="-171450" fontAlgn="auto">
              <a:spcBef>
                <a:spcPts val="0"/>
              </a:spcBef>
              <a:spcAft>
                <a:spcPts val="0"/>
              </a:spcAft>
              <a:buFont typeface="Symbol" panose="05050102010706020507" pitchFamily="18" charset="2"/>
              <a:buChar char="-"/>
              <a:defRPr/>
            </a:pPr>
            <a:r>
              <a:rPr lang="en-US" sz="1200" kern="0">
                <a:solidFill>
                  <a:srgbClr val="FFFFFF"/>
                </a:solidFill>
              </a:rPr>
              <a:t>Run analytics platform </a:t>
            </a:r>
            <a:r>
              <a:rPr lang="en-US" sz="1200" b="1" kern="0">
                <a:solidFill>
                  <a:srgbClr val="FFFFFF"/>
                </a:solidFill>
              </a:rPr>
              <a:t>operation services</a:t>
            </a:r>
          </a:p>
          <a:p>
            <a:pPr marL="171450" indent="-171450" fontAlgn="auto">
              <a:spcBef>
                <a:spcPts val="0"/>
              </a:spcBef>
              <a:spcAft>
                <a:spcPts val="0"/>
              </a:spcAft>
              <a:buFont typeface="Symbol" panose="05050102010706020507" pitchFamily="18" charset="2"/>
              <a:buChar char="-"/>
              <a:defRPr/>
            </a:pPr>
            <a:r>
              <a:rPr lang="en-US" sz="1200" b="1" kern="0">
                <a:solidFill>
                  <a:srgbClr val="FFFFFF"/>
                </a:solidFill>
              </a:rPr>
              <a:t>Supply technical implementation skills </a:t>
            </a:r>
            <a:r>
              <a:rPr lang="en-US" sz="1200" kern="0">
                <a:solidFill>
                  <a:srgbClr val="FFFFFF"/>
                </a:solidFill>
              </a:rPr>
              <a:t>across SAP and Analytics technologies</a:t>
            </a:r>
          </a:p>
        </p:txBody>
      </p:sp>
      <p:sp>
        <p:nvSpPr>
          <p:cNvPr id="52" name="Rectangle 51"/>
          <p:cNvSpPr/>
          <p:nvPr/>
        </p:nvSpPr>
        <p:spPr>
          <a:xfrm>
            <a:off x="8350655" y="1431750"/>
            <a:ext cx="3600000" cy="720000"/>
          </a:xfrm>
          <a:prstGeom prst="rect">
            <a:avLst/>
          </a:prstGeom>
          <a:solidFill>
            <a:srgbClr val="FFB500"/>
          </a:solidFill>
          <a:ln w="12700" cap="flat" cmpd="sng" algn="ctr">
            <a:noFill/>
            <a:prstDash val="solid"/>
          </a:ln>
          <a:effectLst/>
        </p:spPr>
        <p:txBody>
          <a:bodyPr lIns="72000" tIns="72000" rIns="72000" bIns="72000" rtlCol="0" anchor="ctr" anchorCtr="0"/>
          <a:lstStyle/>
          <a:p>
            <a:pPr fontAlgn="auto">
              <a:lnSpc>
                <a:spcPct val="85000"/>
              </a:lnSpc>
              <a:spcBef>
                <a:spcPts val="0"/>
              </a:spcBef>
              <a:spcAft>
                <a:spcPts val="200"/>
              </a:spcAft>
              <a:defRPr/>
            </a:pPr>
            <a:r>
              <a:rPr lang="en-AU" b="1" kern="0">
                <a:solidFill>
                  <a:srgbClr val="FFFFFF"/>
                </a:solidFill>
                <a:latin typeface="Arial"/>
              </a:rPr>
              <a:t>AAHP as a Service</a:t>
            </a:r>
            <a:endParaRPr lang="en-US" b="1" kern="0">
              <a:solidFill>
                <a:srgbClr val="FFFFFF"/>
              </a:solidFill>
              <a:latin typeface="Arial"/>
            </a:endParaRPr>
          </a:p>
        </p:txBody>
      </p:sp>
      <p:cxnSp>
        <p:nvCxnSpPr>
          <p:cNvPr id="60" name="Straight Connector 59"/>
          <p:cNvCxnSpPr/>
          <p:nvPr/>
        </p:nvCxnSpPr>
        <p:spPr>
          <a:xfrm flipH="1">
            <a:off x="8350655" y="2196729"/>
            <a:ext cx="3654000" cy="0"/>
          </a:xfrm>
          <a:prstGeom prst="line">
            <a:avLst/>
          </a:prstGeom>
          <a:ln w="19050">
            <a:solidFill>
              <a:srgbClr val="FFB5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871043" y="5125758"/>
            <a:ext cx="3762000" cy="1431788"/>
          </a:xfrm>
          <a:prstGeom prst="rect">
            <a:avLst/>
          </a:prstGeom>
          <a:solidFill>
            <a:srgbClr val="1C486B">
              <a:alpha val="50196"/>
            </a:srgbClr>
          </a:solidFill>
          <a:ln w="12700" cap="flat" cmpd="sng" algn="ctr">
            <a:noFill/>
            <a:prstDash val="solid"/>
          </a:ln>
          <a:effectLst/>
        </p:spPr>
        <p:txBody>
          <a:bodyPr tIns="90000" rtlCol="0" anchor="t" anchorCtr="0"/>
          <a:lstStyle/>
          <a:p>
            <a:pPr fontAlgn="auto">
              <a:spcBef>
                <a:spcPts val="0"/>
              </a:spcBef>
              <a:spcAft>
                <a:spcPts val="0"/>
              </a:spcAft>
              <a:defRPr/>
            </a:pPr>
            <a:r>
              <a:rPr lang="en-US" sz="1200" kern="0">
                <a:solidFill>
                  <a:srgbClr val="FFFFFF"/>
                </a:solidFill>
              </a:rPr>
              <a:t>Support client´s transformation to target analytics operating model, including:</a:t>
            </a:r>
          </a:p>
          <a:p>
            <a:pPr marL="171450" indent="-171450" fontAlgn="auto">
              <a:spcBef>
                <a:spcPts val="0"/>
              </a:spcBef>
              <a:spcAft>
                <a:spcPts val="0"/>
              </a:spcAft>
              <a:buFont typeface="Symbol" panose="05050102010706020507" pitchFamily="18" charset="2"/>
              <a:buChar char="-"/>
              <a:defRPr/>
            </a:pPr>
            <a:r>
              <a:rPr lang="en-US" sz="1200" kern="0">
                <a:solidFill>
                  <a:srgbClr val="FFFFFF"/>
                </a:solidFill>
              </a:rPr>
              <a:t>Analytics Lab and Factory</a:t>
            </a:r>
          </a:p>
          <a:p>
            <a:pPr marL="171450" indent="-171450" fontAlgn="auto">
              <a:spcBef>
                <a:spcPts val="0"/>
              </a:spcBef>
              <a:spcAft>
                <a:spcPts val="0"/>
              </a:spcAft>
              <a:buFont typeface="Symbol" panose="05050102010706020507" pitchFamily="18" charset="2"/>
              <a:buChar char="-"/>
              <a:defRPr/>
            </a:pPr>
            <a:r>
              <a:rPr lang="en-US" sz="1200" kern="0">
                <a:solidFill>
                  <a:srgbClr val="FFFFFF"/>
                </a:solidFill>
              </a:rPr>
              <a:t>SAP BI CC/</a:t>
            </a:r>
            <a:r>
              <a:rPr lang="en-US" sz="1200" kern="0" err="1">
                <a:solidFill>
                  <a:srgbClr val="FFFFFF"/>
                </a:solidFill>
              </a:rPr>
              <a:t>CoE</a:t>
            </a:r>
            <a:r>
              <a:rPr lang="en-US" sz="1200" kern="0">
                <a:solidFill>
                  <a:srgbClr val="FFFFFF"/>
                </a:solidFill>
              </a:rPr>
              <a:t> evolution to a SAP Analytics </a:t>
            </a:r>
            <a:r>
              <a:rPr lang="en-US" sz="1200" kern="0" err="1">
                <a:solidFill>
                  <a:srgbClr val="FFFFFF"/>
                </a:solidFill>
              </a:rPr>
              <a:t>CoE</a:t>
            </a:r>
            <a:endParaRPr lang="en-US" sz="1200" kern="0">
              <a:solidFill>
                <a:srgbClr val="FFFFFF"/>
              </a:solidFill>
            </a:endParaRPr>
          </a:p>
          <a:p>
            <a:pPr marL="171450" indent="-171450" fontAlgn="auto">
              <a:spcBef>
                <a:spcPts val="0"/>
              </a:spcBef>
              <a:spcAft>
                <a:spcPts val="0"/>
              </a:spcAft>
              <a:buFont typeface="Symbol" panose="05050102010706020507" pitchFamily="18" charset="2"/>
              <a:buChar char="-"/>
              <a:defRPr/>
            </a:pPr>
            <a:r>
              <a:rPr lang="en-US" sz="1200" kern="0">
                <a:solidFill>
                  <a:srgbClr val="FFFFFF"/>
                </a:solidFill>
              </a:rPr>
              <a:t>Standards for value realization, agile development and delivery with SAP Analytics</a:t>
            </a:r>
          </a:p>
          <a:p>
            <a:pPr marL="171450" indent="-171450" fontAlgn="auto">
              <a:spcBef>
                <a:spcPts val="0"/>
              </a:spcBef>
              <a:spcAft>
                <a:spcPts val="0"/>
              </a:spcAft>
              <a:buFont typeface="Symbol" panose="05050102010706020507" pitchFamily="18" charset="2"/>
              <a:buChar char="-"/>
              <a:defRPr/>
            </a:pPr>
            <a:r>
              <a:rPr lang="en-US" sz="1200" kern="0">
                <a:solidFill>
                  <a:srgbClr val="FFFFFF"/>
                </a:solidFill>
              </a:rPr>
              <a:t>Data governance and security</a:t>
            </a:r>
          </a:p>
        </p:txBody>
      </p:sp>
      <p:sp>
        <p:nvSpPr>
          <p:cNvPr id="55" name="Rectangle 54"/>
          <p:cNvSpPr/>
          <p:nvPr/>
        </p:nvSpPr>
        <p:spPr>
          <a:xfrm>
            <a:off x="6871043" y="4344651"/>
            <a:ext cx="3762000" cy="720000"/>
          </a:xfrm>
          <a:prstGeom prst="rect">
            <a:avLst/>
          </a:prstGeom>
          <a:solidFill>
            <a:srgbClr val="408FCD">
              <a:lumMod val="50000"/>
            </a:srgbClr>
          </a:solidFill>
          <a:ln w="12700" cap="flat" cmpd="sng" algn="ctr">
            <a:noFill/>
            <a:prstDash val="solid"/>
          </a:ln>
          <a:effectLst/>
        </p:spPr>
        <p:txBody>
          <a:bodyPr lIns="72000" tIns="72000" rIns="72000" bIns="72000" rtlCol="0" anchor="ctr" anchorCtr="0"/>
          <a:lstStyle/>
          <a:p>
            <a:pPr fontAlgn="auto">
              <a:lnSpc>
                <a:spcPct val="85000"/>
              </a:lnSpc>
              <a:spcBef>
                <a:spcPts val="0"/>
              </a:spcBef>
              <a:spcAft>
                <a:spcPts val="200"/>
              </a:spcAft>
              <a:defRPr/>
            </a:pPr>
            <a:r>
              <a:rPr lang="en-AU" b="1" kern="0">
                <a:solidFill>
                  <a:srgbClr val="FFFFFF"/>
                </a:solidFill>
                <a:latin typeface="Arial"/>
              </a:rPr>
              <a:t>Analytics Operating Model for NEW SAP IT</a:t>
            </a:r>
          </a:p>
        </p:txBody>
      </p:sp>
      <p:cxnSp>
        <p:nvCxnSpPr>
          <p:cNvPr id="61" name="Straight Connector 60"/>
          <p:cNvCxnSpPr/>
          <p:nvPr/>
        </p:nvCxnSpPr>
        <p:spPr>
          <a:xfrm flipH="1">
            <a:off x="6871043" y="5101699"/>
            <a:ext cx="3816000" cy="0"/>
          </a:xfrm>
          <a:prstGeom prst="line">
            <a:avLst/>
          </a:prstGeom>
          <a:ln w="19050">
            <a:solidFill>
              <a:srgbClr val="1C486B"/>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2617154" y="5047734"/>
            <a:ext cx="3600000" cy="720000"/>
          </a:xfrm>
          <a:prstGeom prst="rect">
            <a:avLst/>
          </a:prstGeom>
          <a:solidFill>
            <a:srgbClr val="2F539C"/>
          </a:solidFill>
          <a:ln w="12700" cap="flat" cmpd="sng" algn="ctr">
            <a:noFill/>
            <a:prstDash val="solid"/>
          </a:ln>
          <a:effectLst/>
        </p:spPr>
        <p:txBody>
          <a:bodyPr lIns="72000" tIns="72000" rIns="72000" bIns="36000" rtlCol="0" anchor="ctr" anchorCtr="0"/>
          <a:lstStyle/>
          <a:p>
            <a:pPr fontAlgn="auto">
              <a:lnSpc>
                <a:spcPct val="85000"/>
              </a:lnSpc>
              <a:spcBef>
                <a:spcPts val="0"/>
              </a:spcBef>
              <a:spcAft>
                <a:spcPts val="300"/>
              </a:spcAft>
              <a:defRPr/>
            </a:pPr>
            <a:r>
              <a:rPr lang="en-AU" b="1" kern="0">
                <a:solidFill>
                  <a:srgbClr val="FFFFFF"/>
                </a:solidFill>
                <a:latin typeface="Arial"/>
              </a:rPr>
              <a:t>AAHP Liquid Studio</a:t>
            </a:r>
          </a:p>
        </p:txBody>
      </p:sp>
      <p:sp>
        <p:nvSpPr>
          <p:cNvPr id="49" name="Rectangle 48"/>
          <p:cNvSpPr/>
          <p:nvPr/>
        </p:nvSpPr>
        <p:spPr>
          <a:xfrm>
            <a:off x="2617154" y="5835151"/>
            <a:ext cx="3600000" cy="730377"/>
          </a:xfrm>
          <a:prstGeom prst="rect">
            <a:avLst/>
          </a:prstGeom>
          <a:solidFill>
            <a:srgbClr val="2F539C">
              <a:alpha val="49804"/>
            </a:srgbClr>
          </a:solidFill>
          <a:ln w="12700" cap="flat" cmpd="sng" algn="ctr">
            <a:noFill/>
            <a:prstDash val="solid"/>
          </a:ln>
          <a:effectLst/>
        </p:spPr>
        <p:txBody>
          <a:bodyPr tIns="90000" rtlCol="0" anchor="t" anchorCtr="0"/>
          <a:lstStyle/>
          <a:p>
            <a:pPr fontAlgn="auto">
              <a:spcBef>
                <a:spcPts val="0"/>
              </a:spcBef>
              <a:spcAft>
                <a:spcPts val="0"/>
              </a:spcAft>
              <a:defRPr/>
            </a:pPr>
            <a:r>
              <a:rPr lang="en-AU" sz="1200" b="1" kern="0">
                <a:solidFill>
                  <a:srgbClr val="FFFFFF"/>
                </a:solidFill>
              </a:rPr>
              <a:t>Build analytical application</a:t>
            </a:r>
            <a:r>
              <a:rPr lang="en-AU" sz="1200" kern="0">
                <a:solidFill>
                  <a:srgbClr val="FFFFFF"/>
                </a:solidFill>
              </a:rPr>
              <a:t> </a:t>
            </a:r>
            <a:r>
              <a:rPr lang="en-AU" sz="1200" b="1" kern="0">
                <a:solidFill>
                  <a:srgbClr val="FFFFFF"/>
                </a:solidFill>
              </a:rPr>
              <a:t>prototype</a:t>
            </a:r>
            <a:r>
              <a:rPr lang="en-AU" sz="1200" kern="0">
                <a:solidFill>
                  <a:srgbClr val="FFFFFF"/>
                </a:solidFill>
              </a:rPr>
              <a:t> </a:t>
            </a:r>
            <a:r>
              <a:rPr lang="en-AU" sz="1200" b="1" kern="0">
                <a:solidFill>
                  <a:srgbClr val="FFFFFF"/>
                </a:solidFill>
              </a:rPr>
              <a:t>to prove value </a:t>
            </a:r>
            <a:r>
              <a:rPr lang="en-AU" sz="1200" kern="0">
                <a:solidFill>
                  <a:srgbClr val="FFFFFF"/>
                </a:solidFill>
              </a:rPr>
              <a:t>in an </a:t>
            </a:r>
            <a:r>
              <a:rPr lang="en-AU" sz="1200" b="1" kern="0">
                <a:solidFill>
                  <a:srgbClr val="FFFFFF"/>
                </a:solidFill>
              </a:rPr>
              <a:t>agile approach </a:t>
            </a:r>
            <a:r>
              <a:rPr lang="en-AU" sz="1200" kern="0">
                <a:solidFill>
                  <a:srgbClr val="FFFFFF"/>
                </a:solidFill>
              </a:rPr>
              <a:t>combining Accenture Analytics, HANA Platform and existing assets.</a:t>
            </a:r>
          </a:p>
        </p:txBody>
      </p:sp>
      <p:cxnSp>
        <p:nvCxnSpPr>
          <p:cNvPr id="62" name="Straight Connector 61"/>
          <p:cNvCxnSpPr/>
          <p:nvPr/>
        </p:nvCxnSpPr>
        <p:spPr>
          <a:xfrm flipH="1">
            <a:off x="2620241" y="5803287"/>
            <a:ext cx="3636000" cy="0"/>
          </a:xfrm>
          <a:prstGeom prst="line">
            <a:avLst/>
          </a:prstGeom>
          <a:ln w="19050">
            <a:solidFill>
              <a:srgbClr val="2F539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57728" y="2234271"/>
            <a:ext cx="3600000" cy="720000"/>
          </a:xfrm>
          <a:prstGeom prst="rect">
            <a:avLst/>
          </a:prstGeom>
          <a:solidFill>
            <a:srgbClr val="551155"/>
          </a:solidFill>
          <a:ln w="12700" cap="flat" cmpd="sng" algn="ctr">
            <a:noFill/>
            <a:prstDash val="solid"/>
          </a:ln>
          <a:effectLst/>
        </p:spPr>
        <p:txBody>
          <a:bodyPr lIns="72000" tIns="72000" rIns="72000" bIns="72000" rtlCol="0" anchor="ctr" anchorCtr="0"/>
          <a:lstStyle/>
          <a:p>
            <a:pPr fontAlgn="auto">
              <a:lnSpc>
                <a:spcPct val="85000"/>
              </a:lnSpc>
              <a:spcBef>
                <a:spcPts val="0"/>
              </a:spcBef>
              <a:spcAft>
                <a:spcPts val="300"/>
              </a:spcAft>
              <a:defRPr/>
            </a:pPr>
            <a:r>
              <a:rPr lang="en-AU" b="1" kern="0">
                <a:solidFill>
                  <a:srgbClr val="FFFFFF"/>
                </a:solidFill>
                <a:latin typeface="Arial"/>
              </a:rPr>
              <a:t>Analytics Strategy for </a:t>
            </a:r>
            <a:br>
              <a:rPr lang="en-AU" b="1" kern="0">
                <a:solidFill>
                  <a:srgbClr val="FFFFFF"/>
                </a:solidFill>
                <a:latin typeface="Arial"/>
              </a:rPr>
            </a:br>
            <a:r>
              <a:rPr lang="en-AU" b="1" kern="0">
                <a:solidFill>
                  <a:srgbClr val="FFFFFF"/>
                </a:solidFill>
                <a:latin typeface="Arial"/>
              </a:rPr>
              <a:t>SAP Digital Enterprise Platform</a:t>
            </a:r>
            <a:endParaRPr lang="en-US" sz="1600" b="1" kern="0">
              <a:solidFill>
                <a:prstClr val="white"/>
              </a:solidFill>
            </a:endParaRPr>
          </a:p>
        </p:txBody>
      </p:sp>
      <p:sp>
        <p:nvSpPr>
          <p:cNvPr id="46" name="Rectangle 45"/>
          <p:cNvSpPr/>
          <p:nvPr/>
        </p:nvSpPr>
        <p:spPr>
          <a:xfrm>
            <a:off x="257728" y="3000971"/>
            <a:ext cx="3600000" cy="1776768"/>
          </a:xfrm>
          <a:prstGeom prst="rect">
            <a:avLst/>
          </a:prstGeom>
          <a:solidFill>
            <a:srgbClr val="551155">
              <a:alpha val="50196"/>
            </a:srgbClr>
          </a:solidFill>
          <a:ln w="12700" cap="flat" cmpd="sng" algn="ctr">
            <a:noFill/>
            <a:prstDash val="solid"/>
          </a:ln>
          <a:effectLst/>
        </p:spPr>
        <p:txBody>
          <a:bodyPr tIns="90000" rtlCol="0" anchor="t" anchorCtr="0"/>
          <a:lstStyle/>
          <a:p>
            <a:pPr fontAlgn="auto">
              <a:spcBef>
                <a:spcPts val="0"/>
              </a:spcBef>
              <a:spcAft>
                <a:spcPts val="300"/>
              </a:spcAft>
              <a:defRPr/>
            </a:pPr>
            <a:r>
              <a:rPr lang="en-US" sz="1200" b="1" kern="0">
                <a:solidFill>
                  <a:srgbClr val="FFFFFF"/>
                </a:solidFill>
              </a:rPr>
              <a:t>Engage client </a:t>
            </a:r>
            <a:r>
              <a:rPr lang="en-US" sz="1200" kern="0">
                <a:solidFill>
                  <a:srgbClr val="FFFFFF"/>
                </a:solidFill>
              </a:rPr>
              <a:t>with immersive Accenture Connected Analytics Experience demonstrating value of analytics applications.</a:t>
            </a:r>
          </a:p>
          <a:p>
            <a:pPr fontAlgn="auto">
              <a:spcBef>
                <a:spcPts val="0"/>
              </a:spcBef>
              <a:spcAft>
                <a:spcPts val="300"/>
              </a:spcAft>
              <a:defRPr/>
            </a:pPr>
            <a:r>
              <a:rPr lang="en-US" sz="1200" b="1" kern="0">
                <a:solidFill>
                  <a:srgbClr val="FFFFFF"/>
                </a:solidFill>
              </a:rPr>
              <a:t>Develop value driven roadmap and architecture </a:t>
            </a:r>
            <a:r>
              <a:rPr lang="en-US" sz="1200" kern="0">
                <a:solidFill>
                  <a:srgbClr val="FFFFFF"/>
                </a:solidFill>
              </a:rPr>
              <a:t>based on Accenture Analytics on HANA Platform (AAHP) reference architecture.</a:t>
            </a:r>
          </a:p>
          <a:p>
            <a:pPr fontAlgn="auto">
              <a:spcBef>
                <a:spcPts val="0"/>
              </a:spcBef>
              <a:spcAft>
                <a:spcPts val="300"/>
              </a:spcAft>
              <a:defRPr/>
            </a:pPr>
            <a:r>
              <a:rPr lang="en-US" sz="1200" b="1" kern="0">
                <a:solidFill>
                  <a:srgbClr val="FFFFFF"/>
                </a:solidFill>
              </a:rPr>
              <a:t>Create analytics strategy </a:t>
            </a:r>
            <a:r>
              <a:rPr lang="en-US" sz="1200" kern="0">
                <a:solidFill>
                  <a:srgbClr val="FFFFFF"/>
                </a:solidFill>
              </a:rPr>
              <a:t>with blueprint for analytics operating model.</a:t>
            </a:r>
          </a:p>
        </p:txBody>
      </p:sp>
      <p:cxnSp>
        <p:nvCxnSpPr>
          <p:cNvPr id="63" name="Straight Connector 62"/>
          <p:cNvCxnSpPr/>
          <p:nvPr/>
        </p:nvCxnSpPr>
        <p:spPr>
          <a:xfrm flipH="1">
            <a:off x="257728" y="2981606"/>
            <a:ext cx="3636000" cy="0"/>
          </a:xfrm>
          <a:prstGeom prst="line">
            <a:avLst/>
          </a:prstGeom>
          <a:ln w="19050">
            <a:solidFill>
              <a:srgbClr val="551155"/>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4" name="Text Placeholder 15"/>
          <p:cNvSpPr txBox="1">
            <a:spLocks/>
          </p:cNvSpPr>
          <p:nvPr/>
        </p:nvSpPr>
        <p:spPr>
          <a:xfrm>
            <a:off x="198070" y="1005259"/>
            <a:ext cx="11675142" cy="407894"/>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endParaRPr lang="en-US">
              <a:solidFill>
                <a:srgbClr val="FFFFFF"/>
              </a:solidFill>
            </a:endParaRPr>
          </a:p>
        </p:txBody>
      </p:sp>
    </p:spTree>
    <p:extLst>
      <p:ext uri="{BB962C8B-B14F-4D97-AF65-F5344CB8AC3E}">
        <p14:creationId xmlns:p14="http://schemas.microsoft.com/office/powerpoint/2010/main" val="2085625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1" grpId="0" animBg="1"/>
      <p:bldP spid="54" grpId="0" animBg="1"/>
      <p:bldP spid="49" grpId="0" animBg="1"/>
      <p:bldP spid="4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5"/>
          <p:cNvSpPr txBox="1">
            <a:spLocks/>
          </p:cNvSpPr>
          <p:nvPr/>
        </p:nvSpPr>
        <p:spPr>
          <a:xfrm>
            <a:off x="198070" y="1005259"/>
            <a:ext cx="11675142" cy="407894"/>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endParaRPr lang="en-US">
              <a:solidFill>
                <a:srgbClr val="FFFFFF"/>
              </a:solidFill>
            </a:endParaRPr>
          </a:p>
        </p:txBody>
      </p:sp>
      <p:sp>
        <p:nvSpPr>
          <p:cNvPr id="20" name="Title 19"/>
          <p:cNvSpPr>
            <a:spLocks noGrp="1"/>
          </p:cNvSpPr>
          <p:nvPr>
            <p:ph type="title"/>
          </p:nvPr>
        </p:nvSpPr>
        <p:spPr>
          <a:xfrm>
            <a:off x="231842" y="554272"/>
            <a:ext cx="11725140" cy="543475"/>
          </a:xfrm>
        </p:spPr>
        <p:txBody>
          <a:bodyPr/>
          <a:lstStyle/>
          <a:p>
            <a:r>
              <a:rPr lang="en-US">
                <a:solidFill>
                  <a:srgbClr val="FFFFFF"/>
                </a:solidFill>
              </a:rPr>
              <a:t>Accenture Analytics on HANA Platform</a:t>
            </a:r>
            <a:br>
              <a:rPr lang="en-US">
                <a:solidFill>
                  <a:srgbClr val="FFFFFF"/>
                </a:solidFill>
              </a:rPr>
            </a:br>
            <a:endParaRPr lang="en-GB"/>
          </a:p>
        </p:txBody>
      </p:sp>
      <p:sp>
        <p:nvSpPr>
          <p:cNvPr id="9" name="Slide Number Placeholder 26"/>
          <p:cNvSpPr>
            <a:spLocks noGrp="1"/>
          </p:cNvSpPr>
          <p:nvPr>
            <p:ph type="sldNum" sz="quarter" idx="10"/>
          </p:nvPr>
        </p:nvSpPr>
        <p:spPr/>
        <p:txBody>
          <a:bodyPr/>
          <a:lstStyle/>
          <a:p>
            <a:fld id="{90CBDC3A-D49F-4631-A8C7-55D59B33E5FA}" type="slidenum">
              <a:rPr lang="en-US" smtClean="0"/>
              <a:pPr/>
              <a:t>79</a:t>
            </a:fld>
            <a:endParaRPr lang="en-US"/>
          </a:p>
        </p:txBody>
      </p:sp>
      <p:sp>
        <p:nvSpPr>
          <p:cNvPr id="2" name="Footer Placeholder 1"/>
          <p:cNvSpPr>
            <a:spLocks noGrp="1"/>
          </p:cNvSpPr>
          <p:nvPr>
            <p:ph type="ftr" sz="quarter" idx="11"/>
          </p:nvPr>
        </p:nvSpPr>
        <p:spPr/>
        <p:txBody>
          <a:bodyPr/>
          <a:lstStyle/>
          <a:p>
            <a:r>
              <a:rPr lang="en-GB"/>
              <a:t>Copyright © 2017  Accenture. All rights reserved. Accenture Confidential Information    |</a:t>
            </a:r>
          </a:p>
        </p:txBody>
      </p:sp>
      <p:sp>
        <p:nvSpPr>
          <p:cNvPr id="21" name="Text Placeholder 20"/>
          <p:cNvSpPr>
            <a:spLocks noGrp="1"/>
          </p:cNvSpPr>
          <p:nvPr>
            <p:ph type="body" sz="quarter" idx="12"/>
          </p:nvPr>
        </p:nvSpPr>
        <p:spPr>
          <a:xfrm>
            <a:off x="355649" y="1007618"/>
            <a:ext cx="11471893" cy="407894"/>
          </a:xfrm>
        </p:spPr>
        <p:txBody>
          <a:bodyPr/>
          <a:lstStyle/>
          <a:p>
            <a:r>
              <a:rPr lang="en-GB"/>
              <a:t>Client Value Proposition</a:t>
            </a:r>
          </a:p>
        </p:txBody>
      </p:sp>
      <p:sp>
        <p:nvSpPr>
          <p:cNvPr id="13" name="Rectangle 12"/>
          <p:cNvSpPr/>
          <p:nvPr/>
        </p:nvSpPr>
        <p:spPr>
          <a:xfrm>
            <a:off x="292956" y="1475218"/>
            <a:ext cx="3725220" cy="1950200"/>
          </a:xfrm>
          <a:prstGeom prst="rect">
            <a:avLst/>
          </a:prstGeom>
          <a:solidFill>
            <a:srgbClr val="551155">
              <a:alpha val="50196"/>
            </a:srgbClr>
          </a:solidFill>
          <a:ln w="12700" cap="flat" cmpd="sng" algn="ctr">
            <a:noFill/>
            <a:prstDash val="solid"/>
          </a:ln>
          <a:effectLst/>
        </p:spPr>
        <p:txBody>
          <a:bodyPr tIns="90000" rtlCol="0" anchor="t" anchorCtr="0"/>
          <a:lstStyle/>
          <a:p>
            <a:pPr fontAlgn="auto">
              <a:spcBef>
                <a:spcPts val="0"/>
              </a:spcBef>
              <a:spcAft>
                <a:spcPts val="300"/>
              </a:spcAft>
              <a:defRPr/>
            </a:pPr>
            <a:endParaRPr lang="en-US" sz="1200" kern="0">
              <a:solidFill>
                <a:srgbClr val="FFFFFF"/>
              </a:solidFill>
            </a:endParaRPr>
          </a:p>
        </p:txBody>
      </p:sp>
      <p:sp>
        <p:nvSpPr>
          <p:cNvPr id="53" name="Rectangle 52"/>
          <p:cNvSpPr/>
          <p:nvPr/>
        </p:nvSpPr>
        <p:spPr>
          <a:xfrm>
            <a:off x="384624" y="1597190"/>
            <a:ext cx="3508332" cy="1723549"/>
          </a:xfrm>
          <a:prstGeom prst="rect">
            <a:avLst/>
          </a:prstGeom>
        </p:spPr>
        <p:txBody>
          <a:bodyPr wrap="square">
            <a:spAutoFit/>
          </a:bodyPr>
          <a:lstStyle/>
          <a:p>
            <a:pPr marL="182563" indent="-182563">
              <a:spcAft>
                <a:spcPts val="600"/>
              </a:spcAft>
              <a:buFont typeface="Arial" panose="020B0604020202020204" pitchFamily="34" charset="0"/>
              <a:buChar char="•"/>
            </a:pPr>
            <a:r>
              <a:rPr lang="en-US" sz="1600">
                <a:solidFill>
                  <a:srgbClr val="FFFFFF"/>
                </a:solidFill>
              </a:rPr>
              <a:t>Analytics use cases with </a:t>
            </a:r>
            <a:r>
              <a:rPr lang="en-US" sz="1600" b="1">
                <a:solidFill>
                  <a:srgbClr val="FFFFFF"/>
                </a:solidFill>
              </a:rPr>
              <a:t>proven business value</a:t>
            </a:r>
            <a:r>
              <a:rPr lang="en-US" sz="1600">
                <a:solidFill>
                  <a:srgbClr val="FFFFFF"/>
                </a:solidFill>
              </a:rPr>
              <a:t> support a positive HANA business case and </a:t>
            </a:r>
            <a:r>
              <a:rPr lang="en-US" sz="1600" b="1">
                <a:solidFill>
                  <a:srgbClr val="FFFFFF"/>
                </a:solidFill>
              </a:rPr>
              <a:t>fast ROI</a:t>
            </a:r>
          </a:p>
          <a:p>
            <a:pPr marL="182563" indent="-182563">
              <a:spcAft>
                <a:spcPts val="600"/>
              </a:spcAft>
              <a:buFont typeface="Arial" panose="020B0604020202020204" pitchFamily="34" charset="0"/>
              <a:buChar char="•"/>
            </a:pPr>
            <a:endParaRPr lang="en-US" sz="1600">
              <a:solidFill>
                <a:srgbClr val="FFFFFF"/>
              </a:solidFill>
            </a:endParaRPr>
          </a:p>
          <a:p>
            <a:pPr marL="182563" indent="-182563">
              <a:spcAft>
                <a:spcPts val="600"/>
              </a:spcAft>
              <a:buFont typeface="Arial" panose="020B0604020202020204" pitchFamily="34" charset="0"/>
              <a:buChar char="•"/>
            </a:pPr>
            <a:r>
              <a:rPr lang="en-US" sz="1600">
                <a:solidFill>
                  <a:srgbClr val="FFFFFF"/>
                </a:solidFill>
              </a:rPr>
              <a:t>Industry specific value driver trees for </a:t>
            </a:r>
            <a:r>
              <a:rPr lang="en-US" sz="1600" b="1">
                <a:solidFill>
                  <a:srgbClr val="FFFFFF"/>
                </a:solidFill>
              </a:rPr>
              <a:t>value-led roadmaps</a:t>
            </a:r>
          </a:p>
        </p:txBody>
      </p:sp>
      <p:grpSp>
        <p:nvGrpSpPr>
          <p:cNvPr id="56" name="Group 55"/>
          <p:cNvGrpSpPr/>
          <p:nvPr/>
        </p:nvGrpSpPr>
        <p:grpSpPr>
          <a:xfrm>
            <a:off x="1121738" y="4033791"/>
            <a:ext cx="6070432" cy="2674613"/>
            <a:chOff x="2498230" y="4648369"/>
            <a:chExt cx="6070432" cy="2674613"/>
          </a:xfrm>
        </p:grpSpPr>
        <p:sp>
          <p:nvSpPr>
            <p:cNvPr id="16" name="Rectangle 15"/>
            <p:cNvSpPr/>
            <p:nvPr/>
          </p:nvSpPr>
          <p:spPr>
            <a:xfrm>
              <a:off x="2498230" y="4648369"/>
              <a:ext cx="6070432" cy="2674613"/>
            </a:xfrm>
            <a:prstGeom prst="rect">
              <a:avLst/>
            </a:prstGeom>
            <a:solidFill>
              <a:srgbClr val="2F539C">
                <a:alpha val="50196"/>
              </a:srgbClr>
            </a:solidFill>
            <a:ln w="12700" cap="flat" cmpd="sng" algn="ctr">
              <a:noFill/>
              <a:prstDash val="solid"/>
            </a:ln>
            <a:effectLst/>
          </p:spPr>
          <p:txBody>
            <a:bodyPr tIns="90000" rtlCol="0" anchor="t" anchorCtr="0"/>
            <a:lstStyle/>
            <a:p>
              <a:pPr fontAlgn="auto">
                <a:spcBef>
                  <a:spcPts val="0"/>
                </a:spcBef>
                <a:spcAft>
                  <a:spcPts val="0"/>
                </a:spcAft>
                <a:defRPr/>
              </a:pPr>
              <a:endParaRPr lang="en-AU" sz="1200" kern="0">
                <a:solidFill>
                  <a:srgbClr val="FFFFFF"/>
                </a:solidFill>
              </a:endParaRPr>
            </a:p>
          </p:txBody>
        </p:sp>
        <p:sp>
          <p:nvSpPr>
            <p:cNvPr id="54" name="Rectangle 53"/>
            <p:cNvSpPr/>
            <p:nvPr/>
          </p:nvSpPr>
          <p:spPr>
            <a:xfrm>
              <a:off x="2535729" y="4743932"/>
              <a:ext cx="6032933" cy="2569934"/>
            </a:xfrm>
            <a:prstGeom prst="rect">
              <a:avLst/>
            </a:prstGeom>
          </p:spPr>
          <p:txBody>
            <a:bodyPr wrap="square">
              <a:spAutoFit/>
            </a:bodyPr>
            <a:lstStyle/>
            <a:p>
              <a:pPr marL="182563" indent="-182563">
                <a:spcAft>
                  <a:spcPts val="600"/>
                </a:spcAft>
                <a:buFont typeface="Arial" panose="020B0604020202020204" pitchFamily="34" charset="0"/>
                <a:buChar char="•"/>
              </a:pPr>
              <a:r>
                <a:rPr lang="en-US" sz="1600">
                  <a:solidFill>
                    <a:srgbClr val="FFFFFF"/>
                  </a:solidFill>
                </a:rPr>
                <a:t>Accenture Insights Platform (AIP)</a:t>
              </a:r>
              <a:br>
                <a:rPr lang="en-US" sz="1600">
                  <a:solidFill>
                    <a:srgbClr val="FFFFFF"/>
                  </a:solidFill>
                </a:rPr>
              </a:br>
              <a:r>
                <a:rPr lang="en-US" sz="1600">
                  <a:solidFill>
                    <a:srgbClr val="FFFFFF"/>
                  </a:solidFill>
                </a:rPr>
                <a:t>A scalable analytics platform to get insights quickly with a </a:t>
              </a:r>
              <a:r>
                <a:rPr lang="en-US" sz="1600" b="1">
                  <a:solidFill>
                    <a:srgbClr val="FFFFFF"/>
                  </a:solidFill>
                </a:rPr>
                <a:t>competitive, flexible commercial model</a:t>
              </a:r>
            </a:p>
            <a:p>
              <a:pPr marL="182563" indent="-182563">
                <a:spcAft>
                  <a:spcPts val="600"/>
                </a:spcAft>
                <a:buFont typeface="Arial" panose="020B0604020202020204" pitchFamily="34" charset="0"/>
                <a:buChar char="•"/>
              </a:pPr>
              <a:r>
                <a:rPr lang="en-US" sz="1600" b="1">
                  <a:solidFill>
                    <a:srgbClr val="FFFFFF"/>
                  </a:solidFill>
                </a:rPr>
                <a:t>Proven value </a:t>
              </a:r>
              <a:r>
                <a:rPr lang="en-US" sz="1600">
                  <a:solidFill>
                    <a:srgbClr val="FFFFFF"/>
                  </a:solidFill>
                </a:rPr>
                <a:t>delivered by pre-built Analytics Applications e.g.:</a:t>
              </a:r>
            </a:p>
            <a:p>
              <a:pPr marL="355600" lvl="2" indent="-173038">
                <a:spcAft>
                  <a:spcPts val="600"/>
                </a:spcAft>
                <a:buFont typeface="Symbol" panose="05050102010706020507" pitchFamily="18" charset="2"/>
                <a:buChar char="-"/>
              </a:pPr>
              <a:r>
                <a:rPr lang="en-US" sz="1400">
                  <a:solidFill>
                    <a:srgbClr val="FFFFFF"/>
                  </a:solidFill>
                </a:rPr>
                <a:t>up to 6% margin increase with demand forecasting</a:t>
              </a:r>
            </a:p>
            <a:p>
              <a:pPr marL="355600" lvl="2" indent="-173038">
                <a:spcAft>
                  <a:spcPts val="600"/>
                </a:spcAft>
                <a:buFont typeface="Symbol" panose="05050102010706020507" pitchFamily="18" charset="2"/>
                <a:buChar char="-"/>
              </a:pPr>
              <a:r>
                <a:rPr lang="en-US" sz="1400">
                  <a:solidFill>
                    <a:srgbClr val="FFFFFF"/>
                  </a:solidFill>
                </a:rPr>
                <a:t>up to 30% maintenance cost reduction with predictive asset maintenance </a:t>
              </a:r>
            </a:p>
            <a:p>
              <a:pPr marL="355600" lvl="2" indent="-173038">
                <a:spcAft>
                  <a:spcPts val="600"/>
                </a:spcAft>
                <a:buFont typeface="Symbol" panose="05050102010706020507" pitchFamily="18" charset="2"/>
                <a:buChar char="-"/>
              </a:pPr>
              <a:r>
                <a:rPr lang="en-US" sz="1400">
                  <a:solidFill>
                    <a:srgbClr val="FFFFFF"/>
                  </a:solidFill>
                </a:rPr>
                <a:t>up to 40% working capital reduction with inventory optimization</a:t>
              </a:r>
            </a:p>
            <a:p>
              <a:pPr marL="179388" lvl="1" indent="-179388">
                <a:spcAft>
                  <a:spcPts val="600"/>
                </a:spcAft>
                <a:buFont typeface="Arial" panose="020B0604020202020204" pitchFamily="34" charset="0"/>
                <a:buChar char="•"/>
              </a:pPr>
              <a:r>
                <a:rPr lang="en-US" sz="1600">
                  <a:solidFill>
                    <a:srgbClr val="FFFFFF"/>
                  </a:solidFill>
                </a:rPr>
                <a:t>Quick proof of value of analytics use cases</a:t>
              </a:r>
            </a:p>
          </p:txBody>
        </p:sp>
      </p:grpSp>
      <p:grpSp>
        <p:nvGrpSpPr>
          <p:cNvPr id="62" name="Group 61"/>
          <p:cNvGrpSpPr/>
          <p:nvPr/>
        </p:nvGrpSpPr>
        <p:grpSpPr>
          <a:xfrm>
            <a:off x="4141931" y="1475218"/>
            <a:ext cx="3325392" cy="2404478"/>
            <a:chOff x="3857728" y="1176925"/>
            <a:chExt cx="3325392" cy="2404478"/>
          </a:xfrm>
        </p:grpSpPr>
        <p:sp>
          <p:nvSpPr>
            <p:cNvPr id="25" name="Rectangle 24"/>
            <p:cNvSpPr/>
            <p:nvPr/>
          </p:nvSpPr>
          <p:spPr>
            <a:xfrm>
              <a:off x="3857728" y="1176925"/>
              <a:ext cx="3325392" cy="2404478"/>
            </a:xfrm>
            <a:prstGeom prst="rect">
              <a:avLst/>
            </a:prstGeom>
            <a:solidFill>
              <a:srgbClr val="359B4C">
                <a:alpha val="50196"/>
              </a:srgbClr>
            </a:solidFill>
            <a:ln w="12700" cap="flat" cmpd="sng" algn="ctr">
              <a:noFill/>
              <a:prstDash val="solid"/>
            </a:ln>
            <a:effectLst/>
          </p:spPr>
          <p:txBody>
            <a:bodyPr lIns="72000" tIns="72000" rIns="72000" bIns="72000" rtlCol="0" anchor="ctr" anchorCtr="0"/>
            <a:lstStyle/>
            <a:p>
              <a:pPr fontAlgn="auto">
                <a:lnSpc>
                  <a:spcPct val="85000"/>
                </a:lnSpc>
                <a:spcBef>
                  <a:spcPts val="0"/>
                </a:spcBef>
                <a:spcAft>
                  <a:spcPts val="200"/>
                </a:spcAft>
                <a:defRPr/>
              </a:pPr>
              <a:endParaRPr lang="en-AU" sz="1400" b="1" kern="0">
                <a:solidFill>
                  <a:srgbClr val="FFFFFF"/>
                </a:solidFill>
                <a:latin typeface="Arial"/>
              </a:endParaRPr>
            </a:p>
          </p:txBody>
        </p:sp>
        <p:sp>
          <p:nvSpPr>
            <p:cNvPr id="57" name="Rectangle 56"/>
            <p:cNvSpPr/>
            <p:nvPr/>
          </p:nvSpPr>
          <p:spPr>
            <a:xfrm>
              <a:off x="3872751" y="1244626"/>
              <a:ext cx="3310369" cy="2215991"/>
            </a:xfrm>
            <a:prstGeom prst="rect">
              <a:avLst/>
            </a:prstGeom>
          </p:spPr>
          <p:txBody>
            <a:bodyPr wrap="square">
              <a:spAutoFit/>
            </a:bodyPr>
            <a:lstStyle/>
            <a:p>
              <a:pPr marL="182563" indent="-182563">
                <a:spcAft>
                  <a:spcPts val="600"/>
                </a:spcAft>
                <a:buFont typeface="Arial" panose="020B0604020202020204" pitchFamily="34" charset="0"/>
                <a:buChar char="•"/>
              </a:pPr>
              <a:r>
                <a:rPr lang="en-US" sz="1600" b="1">
                  <a:solidFill>
                    <a:srgbClr val="FFFFFF"/>
                  </a:solidFill>
                </a:rPr>
                <a:t>Start fast </a:t>
              </a:r>
              <a:r>
                <a:rPr lang="en-US" sz="1600">
                  <a:solidFill>
                    <a:srgbClr val="FFFFFF"/>
                  </a:solidFill>
                </a:rPr>
                <a:t>with new, agile analytics platform </a:t>
              </a:r>
            </a:p>
            <a:p>
              <a:pPr marL="182563" indent="-182563">
                <a:spcAft>
                  <a:spcPts val="600"/>
                </a:spcAft>
                <a:buFont typeface="Arial" panose="020B0604020202020204" pitchFamily="34" charset="0"/>
                <a:buChar char="•"/>
              </a:pPr>
              <a:r>
                <a:rPr lang="en-US" sz="1600">
                  <a:solidFill>
                    <a:srgbClr val="FFFFFF"/>
                  </a:solidFill>
                </a:rPr>
                <a:t>Hybrid HANA-Hadoop reference architecture leverages and </a:t>
              </a:r>
              <a:r>
                <a:rPr lang="en-US" sz="1600" b="1">
                  <a:solidFill>
                    <a:srgbClr val="FFFFFF"/>
                  </a:solidFill>
                </a:rPr>
                <a:t>protects existing investments </a:t>
              </a:r>
              <a:r>
                <a:rPr lang="en-US" sz="1600">
                  <a:solidFill>
                    <a:srgbClr val="FFFFFF"/>
                  </a:solidFill>
                </a:rPr>
                <a:t>by adding just what is needed</a:t>
              </a:r>
            </a:p>
            <a:p>
              <a:pPr marL="182563" indent="-182563">
                <a:spcAft>
                  <a:spcPts val="600"/>
                </a:spcAft>
                <a:buFont typeface="Arial" panose="020B0604020202020204" pitchFamily="34" charset="0"/>
                <a:buChar char="•"/>
              </a:pPr>
              <a:r>
                <a:rPr lang="en-US" sz="1600">
                  <a:solidFill>
                    <a:srgbClr val="FFFFFF"/>
                  </a:solidFill>
                </a:rPr>
                <a:t>Scale analytics capabilities led by client´s business needs</a:t>
              </a:r>
            </a:p>
          </p:txBody>
        </p:sp>
      </p:grpSp>
      <p:grpSp>
        <p:nvGrpSpPr>
          <p:cNvPr id="61" name="Group 60"/>
          <p:cNvGrpSpPr/>
          <p:nvPr/>
        </p:nvGrpSpPr>
        <p:grpSpPr>
          <a:xfrm>
            <a:off x="7677041" y="1991879"/>
            <a:ext cx="4219321" cy="2144088"/>
            <a:chOff x="8211758" y="1106166"/>
            <a:chExt cx="4219321" cy="1804482"/>
          </a:xfrm>
        </p:grpSpPr>
        <p:sp>
          <p:nvSpPr>
            <p:cNvPr id="19" name="Rectangle 18"/>
            <p:cNvSpPr/>
            <p:nvPr/>
          </p:nvSpPr>
          <p:spPr>
            <a:xfrm>
              <a:off x="8211758" y="1106166"/>
              <a:ext cx="4152962" cy="1804482"/>
            </a:xfrm>
            <a:prstGeom prst="rect">
              <a:avLst/>
            </a:prstGeom>
            <a:solidFill>
              <a:srgbClr val="FFB500">
                <a:alpha val="50196"/>
              </a:srgbClr>
            </a:solidFill>
            <a:ln w="12700" cap="flat" cmpd="sng" algn="ctr">
              <a:noFill/>
              <a:prstDash val="solid"/>
            </a:ln>
            <a:effectLst/>
          </p:spPr>
          <p:txBody>
            <a:bodyPr lIns="72000" tIns="72000" rIns="72000" bIns="72000" rtlCol="0" anchor="ctr" anchorCtr="0"/>
            <a:lstStyle/>
            <a:p>
              <a:pPr fontAlgn="auto">
                <a:lnSpc>
                  <a:spcPct val="85000"/>
                </a:lnSpc>
                <a:spcBef>
                  <a:spcPts val="0"/>
                </a:spcBef>
                <a:spcAft>
                  <a:spcPts val="200"/>
                </a:spcAft>
                <a:defRPr/>
              </a:pPr>
              <a:endParaRPr lang="en-US" b="1" kern="0">
                <a:solidFill>
                  <a:srgbClr val="FFFFFF"/>
                </a:solidFill>
                <a:latin typeface="Arial"/>
              </a:endParaRPr>
            </a:p>
          </p:txBody>
        </p:sp>
        <p:sp>
          <p:nvSpPr>
            <p:cNvPr id="58" name="Rectangle 57"/>
            <p:cNvSpPr/>
            <p:nvPr/>
          </p:nvSpPr>
          <p:spPr>
            <a:xfrm>
              <a:off x="8268997" y="1206665"/>
              <a:ext cx="4162082" cy="1657775"/>
            </a:xfrm>
            <a:prstGeom prst="rect">
              <a:avLst/>
            </a:prstGeom>
          </p:spPr>
          <p:txBody>
            <a:bodyPr wrap="square">
              <a:spAutoFit/>
            </a:bodyPr>
            <a:lstStyle/>
            <a:p>
              <a:pPr marL="182563" indent="-182563">
                <a:spcAft>
                  <a:spcPts val="600"/>
                </a:spcAft>
                <a:buFont typeface="Arial" panose="020B0604020202020204" pitchFamily="34" charset="0"/>
                <a:buChar char="•"/>
              </a:pPr>
              <a:r>
                <a:rPr lang="en-US" sz="1600" b="1">
                  <a:solidFill>
                    <a:srgbClr val="FFFFFF"/>
                  </a:solidFill>
                </a:rPr>
                <a:t>Continuous business value creation </a:t>
              </a:r>
              <a:r>
                <a:rPr lang="en-US" sz="1600">
                  <a:solidFill>
                    <a:srgbClr val="FFFFFF"/>
                  </a:solidFill>
                </a:rPr>
                <a:t>with Advanced Analytics on SAP HANA-Hadoop Platform</a:t>
              </a:r>
            </a:p>
            <a:p>
              <a:pPr marL="182563" indent="-182563">
                <a:spcAft>
                  <a:spcPts val="600"/>
                </a:spcAft>
                <a:buFont typeface="Arial" panose="020B0604020202020204" pitchFamily="34" charset="0"/>
                <a:buChar char="•"/>
              </a:pPr>
              <a:r>
                <a:rPr lang="en-US" sz="1600">
                  <a:solidFill>
                    <a:srgbClr val="FFFFFF"/>
                  </a:solidFill>
                </a:rPr>
                <a:t>Leverage Accenture Analytics unique, </a:t>
              </a:r>
              <a:r>
                <a:rPr lang="en-US" sz="1600" b="1">
                  <a:solidFill>
                    <a:srgbClr val="FFFFFF"/>
                  </a:solidFill>
                </a:rPr>
                <a:t>differentiated intellectual property </a:t>
              </a:r>
              <a:r>
                <a:rPr lang="en-US" sz="1600">
                  <a:solidFill>
                    <a:srgbClr val="FFFFFF"/>
                  </a:solidFill>
                </a:rPr>
                <a:t>and </a:t>
              </a:r>
              <a:r>
                <a:rPr lang="en-US" sz="1600" b="1">
                  <a:solidFill>
                    <a:srgbClr val="FFFFFF"/>
                  </a:solidFill>
                </a:rPr>
                <a:t>capabilities</a:t>
              </a:r>
            </a:p>
            <a:p>
              <a:pPr marL="182563" indent="-182563">
                <a:spcAft>
                  <a:spcPts val="600"/>
                </a:spcAft>
                <a:buFont typeface="Arial" panose="020B0604020202020204" pitchFamily="34" charset="0"/>
                <a:buChar char="•"/>
              </a:pPr>
              <a:r>
                <a:rPr lang="en-US" sz="1600">
                  <a:solidFill>
                    <a:srgbClr val="FFFFFF"/>
                  </a:solidFill>
                </a:rPr>
                <a:t>Robust industry and function offerings</a:t>
              </a:r>
            </a:p>
          </p:txBody>
        </p:sp>
      </p:grpSp>
      <p:grpSp>
        <p:nvGrpSpPr>
          <p:cNvPr id="60" name="Group 59"/>
          <p:cNvGrpSpPr/>
          <p:nvPr/>
        </p:nvGrpSpPr>
        <p:grpSpPr>
          <a:xfrm>
            <a:off x="7493846" y="4290630"/>
            <a:ext cx="4383070" cy="2341386"/>
            <a:chOff x="6731970" y="4314145"/>
            <a:chExt cx="4383070" cy="2024845"/>
          </a:xfrm>
        </p:grpSpPr>
        <p:sp>
          <p:nvSpPr>
            <p:cNvPr id="22" name="Rectangle 21"/>
            <p:cNvSpPr/>
            <p:nvPr/>
          </p:nvSpPr>
          <p:spPr>
            <a:xfrm>
              <a:off x="6731970" y="4314145"/>
              <a:ext cx="4383070" cy="1851409"/>
            </a:xfrm>
            <a:prstGeom prst="rect">
              <a:avLst/>
            </a:prstGeom>
            <a:solidFill>
              <a:srgbClr val="1C486B">
                <a:alpha val="50196"/>
              </a:srgbClr>
            </a:solidFill>
            <a:ln w="12700" cap="flat" cmpd="sng" algn="ctr">
              <a:noFill/>
              <a:prstDash val="solid"/>
            </a:ln>
            <a:effectLst/>
          </p:spPr>
          <p:txBody>
            <a:bodyPr lIns="72000" tIns="72000" rIns="72000" bIns="72000" rtlCol="0" anchor="ctr" anchorCtr="0"/>
            <a:lstStyle/>
            <a:p>
              <a:pPr fontAlgn="auto">
                <a:lnSpc>
                  <a:spcPct val="85000"/>
                </a:lnSpc>
                <a:spcBef>
                  <a:spcPts val="0"/>
                </a:spcBef>
                <a:spcAft>
                  <a:spcPts val="200"/>
                </a:spcAft>
                <a:defRPr/>
              </a:pPr>
              <a:endParaRPr lang="en-AU" b="1" kern="0">
                <a:solidFill>
                  <a:srgbClr val="FFFFFF"/>
                </a:solidFill>
                <a:latin typeface="Arial"/>
              </a:endParaRPr>
            </a:p>
          </p:txBody>
        </p:sp>
        <p:sp>
          <p:nvSpPr>
            <p:cNvPr id="59" name="Rectangle 58"/>
            <p:cNvSpPr/>
            <p:nvPr/>
          </p:nvSpPr>
          <p:spPr>
            <a:xfrm>
              <a:off x="6791410" y="4369220"/>
              <a:ext cx="4081437" cy="1969770"/>
            </a:xfrm>
            <a:prstGeom prst="rect">
              <a:avLst/>
            </a:prstGeom>
          </p:spPr>
          <p:txBody>
            <a:bodyPr wrap="square">
              <a:spAutoFit/>
            </a:bodyPr>
            <a:lstStyle/>
            <a:p>
              <a:pPr marL="182563" indent="-182563">
                <a:spcAft>
                  <a:spcPts val="600"/>
                </a:spcAft>
                <a:buFont typeface="Arial" panose="020B0604020202020204" pitchFamily="34" charset="0"/>
                <a:buChar char="•"/>
              </a:pPr>
              <a:r>
                <a:rPr lang="en-US" sz="1600" b="1">
                  <a:solidFill>
                    <a:srgbClr val="FFFFFF"/>
                  </a:solidFill>
                </a:rPr>
                <a:t>Actionable insights </a:t>
              </a:r>
              <a:r>
                <a:rPr lang="en-US" sz="1600">
                  <a:solidFill>
                    <a:srgbClr val="FFFFFF"/>
                  </a:solidFill>
                </a:rPr>
                <a:t>with </a:t>
              </a:r>
              <a:r>
                <a:rPr lang="en-US" sz="1600" b="1">
                  <a:solidFill>
                    <a:srgbClr val="FFFFFF"/>
                  </a:solidFill>
                </a:rPr>
                <a:t>analytics embedded </a:t>
              </a:r>
              <a:r>
                <a:rPr lang="en-US" sz="1600">
                  <a:solidFill>
                    <a:srgbClr val="FFFFFF"/>
                  </a:solidFill>
                </a:rPr>
                <a:t>in your SAP apps processes</a:t>
              </a:r>
            </a:p>
            <a:p>
              <a:pPr marL="182563" indent="-182563">
                <a:spcAft>
                  <a:spcPts val="600"/>
                </a:spcAft>
                <a:buFont typeface="Arial" panose="020B0604020202020204" pitchFamily="34" charset="0"/>
                <a:buChar char="•"/>
              </a:pPr>
              <a:r>
                <a:rPr lang="en-US" sz="1600" b="1">
                  <a:solidFill>
                    <a:srgbClr val="FFFFFF"/>
                  </a:solidFill>
                </a:rPr>
                <a:t>Generate insights </a:t>
              </a:r>
              <a:r>
                <a:rPr lang="en-US" sz="1600">
                  <a:solidFill>
                    <a:srgbClr val="FFFFFF"/>
                  </a:solidFill>
                </a:rPr>
                <a:t>combining core enterprise data on SAP HANA with all other data for your enterprise on Hadoop</a:t>
              </a:r>
            </a:p>
            <a:p>
              <a:pPr marL="182563" indent="-182563">
                <a:spcAft>
                  <a:spcPts val="600"/>
                </a:spcAft>
                <a:buFont typeface="Arial" panose="020B0604020202020204" pitchFamily="34" charset="0"/>
                <a:buChar char="•"/>
              </a:pPr>
              <a:r>
                <a:rPr lang="en-US" sz="1600">
                  <a:solidFill>
                    <a:srgbClr val="FFFFFF"/>
                  </a:solidFill>
                  <a:latin typeface="Arial" panose="020B0604020202020204" pitchFamily="34" charset="0"/>
                  <a:cs typeface="Arial" panose="020B0604020202020204" pitchFamily="34" charset="0"/>
                </a:rPr>
                <a:t>Enable business to explore and analyze all enterprise data</a:t>
              </a:r>
              <a:endParaRPr lang="en-US" sz="1600">
                <a:solidFill>
                  <a:srgbClr val="FFFFFF"/>
                </a:solidFill>
              </a:endParaRPr>
            </a:p>
          </p:txBody>
        </p:sp>
      </p:grpSp>
    </p:spTree>
    <p:extLst>
      <p:ext uri="{BB962C8B-B14F-4D97-AF65-F5344CB8AC3E}">
        <p14:creationId xmlns:p14="http://schemas.microsoft.com/office/powerpoint/2010/main" val="7230191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3"/>
          <p:cNvSpPr>
            <a:spLocks noGrp="1"/>
          </p:cNvSpPr>
          <p:nvPr>
            <p:ph type="title"/>
          </p:nvPr>
        </p:nvSpPr>
        <p:spPr>
          <a:xfrm>
            <a:off x="624259" y="294553"/>
            <a:ext cx="10940317" cy="1323975"/>
          </a:xfrm>
        </p:spPr>
        <p:txBody>
          <a:bodyPr anchor="t"/>
          <a:lstStyle/>
          <a:p>
            <a:r>
              <a:rPr lang="en-US" sz="3600" b="0">
                <a:solidFill>
                  <a:schemeClr val="bg1"/>
                </a:solidFill>
              </a:rPr>
              <a:t>Content</a:t>
            </a:r>
          </a:p>
        </p:txBody>
      </p:sp>
      <p:sp>
        <p:nvSpPr>
          <p:cNvPr id="11" name="TextBox 10"/>
          <p:cNvSpPr txBox="1"/>
          <p:nvPr/>
        </p:nvSpPr>
        <p:spPr>
          <a:xfrm>
            <a:off x="1194924" y="1123569"/>
            <a:ext cx="8643692" cy="2262158"/>
          </a:xfrm>
          <a:prstGeom prst="rect">
            <a:avLst/>
          </a:prstGeom>
          <a:noFill/>
        </p:spPr>
        <p:txBody>
          <a:bodyPr wrap="square" rtlCol="0">
            <a:spAutoFit/>
          </a:bodyPr>
          <a:lstStyle/>
          <a:p>
            <a:pPr marL="363538" lvl="1">
              <a:spcAft>
                <a:spcPts val="1800"/>
              </a:spcAft>
            </a:pPr>
            <a:r>
              <a:rPr lang="en-US" sz="2400">
                <a:solidFill>
                  <a:schemeClr val="bg1"/>
                </a:solidFill>
              </a:rPr>
              <a:t>The Value From Digital</a:t>
            </a:r>
          </a:p>
          <a:p>
            <a:pPr marL="363538" lvl="1">
              <a:spcAft>
                <a:spcPts val="1800"/>
              </a:spcAft>
            </a:pPr>
            <a:r>
              <a:rPr lang="en-US" sz="2400">
                <a:solidFill>
                  <a:schemeClr val="accent1"/>
                </a:solidFill>
              </a:rPr>
              <a:t>Deploying New Digital</a:t>
            </a:r>
          </a:p>
          <a:p>
            <a:pPr marL="363538" lvl="1">
              <a:spcAft>
                <a:spcPts val="1800"/>
              </a:spcAft>
            </a:pPr>
            <a:r>
              <a:rPr lang="en-US" sz="2400">
                <a:solidFill>
                  <a:schemeClr val="bg1"/>
                </a:solidFill>
              </a:rPr>
              <a:t>Harnessing Digital Stretch</a:t>
            </a:r>
          </a:p>
          <a:p>
            <a:pPr marL="363538" lvl="1">
              <a:spcAft>
                <a:spcPts val="1800"/>
              </a:spcAft>
            </a:pPr>
            <a:r>
              <a:rPr lang="en-US" sz="2400">
                <a:solidFill>
                  <a:schemeClr val="bg1"/>
                </a:solidFill>
              </a:rPr>
              <a:t>Appendix</a:t>
            </a:r>
          </a:p>
        </p:txBody>
      </p:sp>
      <p:sp>
        <p:nvSpPr>
          <p:cNvPr id="17" name="Freihandform 143"/>
          <p:cNvSpPr>
            <a:spLocks noChangeAspect="1"/>
          </p:cNvSpPr>
          <p:nvPr/>
        </p:nvSpPr>
        <p:spPr>
          <a:xfrm>
            <a:off x="1194925" y="1766701"/>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endParaRPr>
          </a:p>
        </p:txBody>
      </p:sp>
      <p:sp>
        <p:nvSpPr>
          <p:cNvPr id="18" name="Freihandform 143"/>
          <p:cNvSpPr>
            <a:spLocks noChangeAspect="1"/>
          </p:cNvSpPr>
          <p:nvPr/>
        </p:nvSpPr>
        <p:spPr>
          <a:xfrm>
            <a:off x="1194925" y="1170480"/>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19" name="Freihandform 143"/>
          <p:cNvSpPr>
            <a:spLocks noChangeAspect="1"/>
          </p:cNvSpPr>
          <p:nvPr/>
        </p:nvSpPr>
        <p:spPr>
          <a:xfrm>
            <a:off x="1194925" y="2959143"/>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
        <p:nvSpPr>
          <p:cNvPr id="9" name="Freihandform 143"/>
          <p:cNvSpPr>
            <a:spLocks noChangeAspect="1"/>
          </p:cNvSpPr>
          <p:nvPr/>
        </p:nvSpPr>
        <p:spPr>
          <a:xfrm>
            <a:off x="1194925" y="2362922"/>
            <a:ext cx="233609" cy="363084"/>
          </a:xfrm>
          <a:custGeom>
            <a:avLst/>
            <a:gdLst>
              <a:gd name="connsiteX0" fmla="*/ 336550 w 673100"/>
              <a:gd name="connsiteY0" fmla="*/ 0 h 1046163"/>
              <a:gd name="connsiteX1" fmla="*/ 673100 w 673100"/>
              <a:gd name="connsiteY1" fmla="*/ 336550 h 1046163"/>
              <a:gd name="connsiteX2" fmla="*/ 646652 w 673100"/>
              <a:gd name="connsiteY2" fmla="*/ 467550 h 1046163"/>
              <a:gd name="connsiteX3" fmla="*/ 645028 w 673100"/>
              <a:gd name="connsiteY3" fmla="*/ 470543 h 1046163"/>
              <a:gd name="connsiteX4" fmla="*/ 645026 w 673100"/>
              <a:gd name="connsiteY4" fmla="*/ 470547 h 1046163"/>
              <a:gd name="connsiteX5" fmla="*/ 645024 w 673100"/>
              <a:gd name="connsiteY5" fmla="*/ 470550 h 1046163"/>
              <a:gd name="connsiteX6" fmla="*/ 415229 w 673100"/>
              <a:gd name="connsiteY6" fmla="*/ 1046163 h 1046163"/>
              <a:gd name="connsiteX7" fmla="*/ 257871 w 673100"/>
              <a:gd name="connsiteY7" fmla="*/ 1046163 h 1046163"/>
              <a:gd name="connsiteX8" fmla="*/ 28076 w 673100"/>
              <a:gd name="connsiteY8" fmla="*/ 470550 h 1046163"/>
              <a:gd name="connsiteX9" fmla="*/ 28074 w 673100"/>
              <a:gd name="connsiteY9" fmla="*/ 470547 h 1046163"/>
              <a:gd name="connsiteX10" fmla="*/ 28072 w 673100"/>
              <a:gd name="connsiteY10" fmla="*/ 470543 h 1046163"/>
              <a:gd name="connsiteX11" fmla="*/ 26448 w 673100"/>
              <a:gd name="connsiteY11" fmla="*/ 467550 h 1046163"/>
              <a:gd name="connsiteX12" fmla="*/ 0 w 673100"/>
              <a:gd name="connsiteY12" fmla="*/ 336550 h 1046163"/>
              <a:gd name="connsiteX13" fmla="*/ 336550 w 673100"/>
              <a:gd name="connsiteY13" fmla="*/ 0 h 1046163"/>
              <a:gd name="connsiteX14" fmla="*/ 336551 w 673100"/>
              <a:gd name="connsiteY14" fmla="*/ 153511 h 1046163"/>
              <a:gd name="connsiteX15" fmla="*/ 166080 w 673100"/>
              <a:gd name="connsiteY15" fmla="*/ 323982 h 1046163"/>
              <a:gd name="connsiteX16" fmla="*/ 216010 w 673100"/>
              <a:gd name="connsiteY16" fmla="*/ 444523 h 1046163"/>
              <a:gd name="connsiteX17" fmla="*/ 249981 w 673100"/>
              <a:gd name="connsiteY17" fmla="*/ 467427 h 1046163"/>
              <a:gd name="connsiteX18" fmla="*/ 26829 w 673100"/>
              <a:gd name="connsiteY18" fmla="*/ 467427 h 1046163"/>
              <a:gd name="connsiteX19" fmla="*/ 26829 w 673100"/>
              <a:gd name="connsiteY19" fmla="*/ 467428 h 1046163"/>
              <a:gd name="connsiteX20" fmla="*/ 249982 w 673100"/>
              <a:gd name="connsiteY20" fmla="*/ 467428 h 1046163"/>
              <a:gd name="connsiteX21" fmla="*/ 270196 w 673100"/>
              <a:gd name="connsiteY21" fmla="*/ 481057 h 1046163"/>
              <a:gd name="connsiteX22" fmla="*/ 336551 w 673100"/>
              <a:gd name="connsiteY22" fmla="*/ 494453 h 1046163"/>
              <a:gd name="connsiteX23" fmla="*/ 402906 w 673100"/>
              <a:gd name="connsiteY23" fmla="*/ 481057 h 1046163"/>
              <a:gd name="connsiteX24" fmla="*/ 423120 w 673100"/>
              <a:gd name="connsiteY24" fmla="*/ 467428 h 1046163"/>
              <a:gd name="connsiteX25" fmla="*/ 646271 w 673100"/>
              <a:gd name="connsiteY25" fmla="*/ 467428 h 1046163"/>
              <a:gd name="connsiteX26" fmla="*/ 646271 w 673100"/>
              <a:gd name="connsiteY26" fmla="*/ 467427 h 1046163"/>
              <a:gd name="connsiteX27" fmla="*/ 423122 w 673100"/>
              <a:gd name="connsiteY27" fmla="*/ 467427 h 1046163"/>
              <a:gd name="connsiteX28" fmla="*/ 457092 w 673100"/>
              <a:gd name="connsiteY28" fmla="*/ 444523 h 1046163"/>
              <a:gd name="connsiteX29" fmla="*/ 507022 w 673100"/>
              <a:gd name="connsiteY29" fmla="*/ 323982 h 1046163"/>
              <a:gd name="connsiteX30" fmla="*/ 336551 w 673100"/>
              <a:gd name="connsiteY30" fmla="*/ 153511 h 1046163"/>
              <a:gd name="connsiteX31" fmla="*/ 260191 w 673100"/>
              <a:gd name="connsiteY31" fmla="*/ 730574 h 1046163"/>
              <a:gd name="connsiteX32" fmla="*/ 336550 w 673100"/>
              <a:gd name="connsiteY32" fmla="*/ 938040 h 1046163"/>
              <a:gd name="connsiteX33" fmla="*/ 412909 w 673100"/>
              <a:gd name="connsiteY33" fmla="*/ 730574 h 1046163"/>
              <a:gd name="connsiteX34" fmla="*/ 260191 w 673100"/>
              <a:gd name="connsiteY34" fmla="*/ 730574 h 10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3100" h="1046163">
                <a:moveTo>
                  <a:pt x="336550" y="0"/>
                </a:moveTo>
                <a:cubicBezTo>
                  <a:pt x="522421" y="0"/>
                  <a:pt x="673100" y="150679"/>
                  <a:pt x="673100" y="336550"/>
                </a:cubicBezTo>
                <a:cubicBezTo>
                  <a:pt x="673100" y="383018"/>
                  <a:pt x="663683" y="427286"/>
                  <a:pt x="646652" y="467550"/>
                </a:cubicBezTo>
                <a:lnTo>
                  <a:pt x="645028" y="470543"/>
                </a:lnTo>
                <a:lnTo>
                  <a:pt x="645026" y="470547"/>
                </a:lnTo>
                <a:lnTo>
                  <a:pt x="645024" y="470550"/>
                </a:lnTo>
                <a:lnTo>
                  <a:pt x="415229" y="1046163"/>
                </a:lnTo>
                <a:lnTo>
                  <a:pt x="257871" y="1046163"/>
                </a:lnTo>
                <a:lnTo>
                  <a:pt x="28076" y="470550"/>
                </a:lnTo>
                <a:lnTo>
                  <a:pt x="28074" y="470547"/>
                </a:lnTo>
                <a:lnTo>
                  <a:pt x="28072" y="470543"/>
                </a:lnTo>
                <a:lnTo>
                  <a:pt x="26448" y="467550"/>
                </a:lnTo>
                <a:cubicBezTo>
                  <a:pt x="9417" y="427286"/>
                  <a:pt x="0" y="383018"/>
                  <a:pt x="0" y="336550"/>
                </a:cubicBezTo>
                <a:cubicBezTo>
                  <a:pt x="0" y="150679"/>
                  <a:pt x="150679" y="0"/>
                  <a:pt x="336550" y="0"/>
                </a:cubicBezTo>
                <a:close/>
                <a:moveTo>
                  <a:pt x="336551" y="153511"/>
                </a:moveTo>
                <a:cubicBezTo>
                  <a:pt x="242402" y="153511"/>
                  <a:pt x="166080" y="229833"/>
                  <a:pt x="166080" y="323982"/>
                </a:cubicBezTo>
                <a:cubicBezTo>
                  <a:pt x="166080" y="371057"/>
                  <a:pt x="185161" y="413674"/>
                  <a:pt x="216010" y="444523"/>
                </a:cubicBezTo>
                <a:lnTo>
                  <a:pt x="249981" y="467427"/>
                </a:lnTo>
                <a:lnTo>
                  <a:pt x="26829" y="467427"/>
                </a:lnTo>
                <a:lnTo>
                  <a:pt x="26829" y="467428"/>
                </a:lnTo>
                <a:lnTo>
                  <a:pt x="249982" y="467428"/>
                </a:lnTo>
                <a:lnTo>
                  <a:pt x="270196" y="481057"/>
                </a:lnTo>
                <a:cubicBezTo>
                  <a:pt x="290591" y="489683"/>
                  <a:pt x="313014" y="494453"/>
                  <a:pt x="336551" y="494453"/>
                </a:cubicBezTo>
                <a:cubicBezTo>
                  <a:pt x="360088" y="494453"/>
                  <a:pt x="382511" y="489683"/>
                  <a:pt x="402906" y="481057"/>
                </a:cubicBezTo>
                <a:lnTo>
                  <a:pt x="423120" y="467428"/>
                </a:lnTo>
                <a:lnTo>
                  <a:pt x="646271" y="467428"/>
                </a:lnTo>
                <a:lnTo>
                  <a:pt x="646271" y="467427"/>
                </a:lnTo>
                <a:lnTo>
                  <a:pt x="423122" y="467427"/>
                </a:lnTo>
                <a:lnTo>
                  <a:pt x="457092" y="444523"/>
                </a:lnTo>
                <a:cubicBezTo>
                  <a:pt x="487942" y="413674"/>
                  <a:pt x="507022" y="371057"/>
                  <a:pt x="507022" y="323982"/>
                </a:cubicBezTo>
                <a:cubicBezTo>
                  <a:pt x="507022" y="229833"/>
                  <a:pt x="430700" y="153511"/>
                  <a:pt x="336551" y="153511"/>
                </a:cubicBezTo>
                <a:close/>
                <a:moveTo>
                  <a:pt x="260191" y="730574"/>
                </a:moveTo>
                <a:lnTo>
                  <a:pt x="336550" y="938040"/>
                </a:lnTo>
                <a:lnTo>
                  <a:pt x="412909" y="730574"/>
                </a:lnTo>
                <a:lnTo>
                  <a:pt x="260191" y="73057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400">
              <a:solidFill>
                <a:srgbClr val="FFFFFF"/>
              </a:solidFill>
            </a:endParaRPr>
          </a:p>
        </p:txBody>
      </p:sp>
    </p:spTree>
    <p:extLst>
      <p:ext uri="{BB962C8B-B14F-4D97-AF65-F5344CB8AC3E}">
        <p14:creationId xmlns:p14="http://schemas.microsoft.com/office/powerpoint/2010/main" val="25038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98" y="1"/>
            <a:ext cx="11508701" cy="849731"/>
          </a:xfrm>
        </p:spPr>
        <p:txBody>
          <a:bodyPr/>
          <a:lstStyle/>
          <a:p>
            <a:r>
              <a:rPr lang="en-GB">
                <a:solidFill>
                  <a:srgbClr val="FFC000"/>
                </a:solidFill>
              </a:rPr>
              <a:t>New Digital </a:t>
            </a:r>
            <a:r>
              <a:rPr lang="en-GB"/>
              <a:t>Has Spawned A Burst Of Innovative Use Cases</a:t>
            </a:r>
          </a:p>
        </p:txBody>
      </p:sp>
      <p:sp>
        <p:nvSpPr>
          <p:cNvPr id="4" name="Rounded Rectangle 20"/>
          <p:cNvSpPr/>
          <p:nvPr/>
        </p:nvSpPr>
        <p:spPr>
          <a:xfrm>
            <a:off x="106934" y="995886"/>
            <a:ext cx="11970876" cy="5548987"/>
          </a:xfrm>
          <a:prstGeom prst="roundRect">
            <a:avLst>
              <a:gd name="adj" fmla="val 3594"/>
            </a:avLst>
          </a:prstGeom>
          <a:noFill/>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sz="1600">
              <a:solidFill>
                <a:schemeClr val="bg1"/>
              </a:solidFill>
            </a:endParaRPr>
          </a:p>
        </p:txBody>
      </p:sp>
      <p:cxnSp>
        <p:nvCxnSpPr>
          <p:cNvPr id="5" name="Straight Connector 4"/>
          <p:cNvCxnSpPr>
            <a:stCxn id="4" idx="3"/>
            <a:endCxn id="4" idx="1"/>
          </p:cNvCxnSpPr>
          <p:nvPr/>
        </p:nvCxnSpPr>
        <p:spPr>
          <a:xfrm flipH="1">
            <a:off x="106934" y="3770380"/>
            <a:ext cx="1197087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5866285" y="995886"/>
            <a:ext cx="0" cy="592598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4213133" y="2287638"/>
            <a:ext cx="3535681" cy="3346745"/>
            <a:chOff x="4289223" y="2164038"/>
            <a:chExt cx="3535681" cy="3346745"/>
          </a:xfrm>
        </p:grpSpPr>
        <p:sp>
          <p:nvSpPr>
            <p:cNvPr id="11" name="Oval 10"/>
            <p:cNvSpPr/>
            <p:nvPr/>
          </p:nvSpPr>
          <p:spPr>
            <a:xfrm>
              <a:off x="4289223" y="2164038"/>
              <a:ext cx="3535681" cy="3346745"/>
            </a:xfrm>
            <a:prstGeom prst="ellipse">
              <a:avLst/>
            </a:prstGeom>
            <a:gradFill flip="none" rotWithShape="1">
              <a:gsLst>
                <a:gs pos="0">
                  <a:schemeClr val="bg1"/>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grpSp>
          <p:nvGrpSpPr>
            <p:cNvPr id="12" name="Group 11"/>
            <p:cNvGrpSpPr/>
            <p:nvPr/>
          </p:nvGrpSpPr>
          <p:grpSpPr>
            <a:xfrm>
              <a:off x="4713841" y="2504769"/>
              <a:ext cx="2680579" cy="2631478"/>
              <a:chOff x="4743328" y="1838039"/>
              <a:chExt cx="2680579" cy="2631478"/>
            </a:xfrm>
          </p:grpSpPr>
          <p:sp>
            <p:nvSpPr>
              <p:cNvPr id="19" name="Freeform 16"/>
              <p:cNvSpPr>
                <a:spLocks noChangeAspect="1"/>
              </p:cNvSpPr>
              <p:nvPr/>
            </p:nvSpPr>
            <p:spPr>
              <a:xfrm>
                <a:off x="4743328" y="1838039"/>
                <a:ext cx="1310035" cy="1286037"/>
              </a:xfrm>
              <a:custGeom>
                <a:avLst/>
                <a:gdLst>
                  <a:gd name="connsiteX0" fmla="*/ 0 w 1894128"/>
                  <a:gd name="connsiteY0" fmla="*/ 1894128 h 1894128"/>
                  <a:gd name="connsiteX1" fmla="*/ 1894128 w 1894128"/>
                  <a:gd name="connsiteY1" fmla="*/ 0 h 1894128"/>
                  <a:gd name="connsiteX2" fmla="*/ 1894128 w 1894128"/>
                  <a:gd name="connsiteY2" fmla="*/ 1894128 h 1894128"/>
                  <a:gd name="connsiteX3" fmla="*/ 0 w 1894128"/>
                  <a:gd name="connsiteY3" fmla="*/ 1894128 h 1894128"/>
                </a:gdLst>
                <a:ahLst/>
                <a:cxnLst>
                  <a:cxn ang="0">
                    <a:pos x="connsiteX0" y="connsiteY0"/>
                  </a:cxn>
                  <a:cxn ang="0">
                    <a:pos x="connsiteX1" y="connsiteY1"/>
                  </a:cxn>
                  <a:cxn ang="0">
                    <a:pos x="connsiteX2" y="connsiteY2"/>
                  </a:cxn>
                  <a:cxn ang="0">
                    <a:pos x="connsiteX3" y="connsiteY3"/>
                  </a:cxn>
                </a:cxnLst>
                <a:rect l="l" t="t" r="r" b="b"/>
                <a:pathLst>
                  <a:path w="1894128" h="1894128">
                    <a:moveTo>
                      <a:pt x="0" y="1894128"/>
                    </a:moveTo>
                    <a:cubicBezTo>
                      <a:pt x="0" y="848030"/>
                      <a:pt x="848030" y="0"/>
                      <a:pt x="1894128" y="0"/>
                    </a:cubicBezTo>
                    <a:lnTo>
                      <a:pt x="1894128" y="1894128"/>
                    </a:lnTo>
                    <a:lnTo>
                      <a:pt x="0" y="1894128"/>
                    </a:lnTo>
                    <a:close/>
                  </a:path>
                </a:pathLst>
              </a:custGeom>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6000" tIns="668569" rIns="113792" bIns="46800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GB" sz="1100" b="1" i="0" u="none" strike="noStrike" kern="0" cap="none" spc="0" normalizeH="0" baseline="0" noProof="0">
                    <a:ln>
                      <a:noFill/>
                    </a:ln>
                    <a:solidFill>
                      <a:schemeClr val="bg1"/>
                    </a:solidFill>
                    <a:effectLst/>
                    <a:uLnTx/>
                    <a:uFillTx/>
                  </a:rPr>
                  <a:t>Asset Management</a:t>
                </a:r>
              </a:p>
              <a:p>
                <a:pPr marL="0" marR="0" lvl="0" indent="0" algn="ctr" defTabSz="711200" eaLnBrk="1" fontAlgn="auto" latinLnBrk="0" hangingPunct="1">
                  <a:lnSpc>
                    <a:spcPct val="90000"/>
                  </a:lnSpc>
                  <a:spcBef>
                    <a:spcPct val="0"/>
                  </a:spcBef>
                  <a:spcAft>
                    <a:spcPct val="35000"/>
                  </a:spcAft>
                  <a:buClrTx/>
                  <a:buSzTx/>
                  <a:buFontTx/>
                  <a:buNone/>
                  <a:tabLst/>
                  <a:defRPr/>
                </a:pPr>
                <a:endParaRPr kumimoji="0" lang="en-GB" sz="700" b="1" i="0" u="none" strike="noStrike" kern="0" cap="none" spc="0" normalizeH="0" baseline="0" noProof="0">
                  <a:ln>
                    <a:noFill/>
                  </a:ln>
                  <a:solidFill>
                    <a:schemeClr val="bg1"/>
                  </a:solidFill>
                  <a:effectLst/>
                  <a:uLnTx/>
                  <a:uFillTx/>
                </a:endParaRPr>
              </a:p>
            </p:txBody>
          </p:sp>
          <p:sp>
            <p:nvSpPr>
              <p:cNvPr id="20" name="Freeform 17"/>
              <p:cNvSpPr>
                <a:spLocks noChangeAspect="1"/>
              </p:cNvSpPr>
              <p:nvPr/>
            </p:nvSpPr>
            <p:spPr>
              <a:xfrm>
                <a:off x="6113872" y="1838039"/>
                <a:ext cx="1310035" cy="1286037"/>
              </a:xfrm>
              <a:custGeom>
                <a:avLst/>
                <a:gdLst>
                  <a:gd name="connsiteX0" fmla="*/ 0 w 1894128"/>
                  <a:gd name="connsiteY0" fmla="*/ 1894128 h 1894128"/>
                  <a:gd name="connsiteX1" fmla="*/ 1894128 w 1894128"/>
                  <a:gd name="connsiteY1" fmla="*/ 0 h 1894128"/>
                  <a:gd name="connsiteX2" fmla="*/ 1894128 w 1894128"/>
                  <a:gd name="connsiteY2" fmla="*/ 1894128 h 1894128"/>
                  <a:gd name="connsiteX3" fmla="*/ 0 w 1894128"/>
                  <a:gd name="connsiteY3" fmla="*/ 1894128 h 1894128"/>
                </a:gdLst>
                <a:ahLst/>
                <a:cxnLst>
                  <a:cxn ang="0">
                    <a:pos x="connsiteX0" y="connsiteY0"/>
                  </a:cxn>
                  <a:cxn ang="0">
                    <a:pos x="connsiteX1" y="connsiteY1"/>
                  </a:cxn>
                  <a:cxn ang="0">
                    <a:pos x="connsiteX2" y="connsiteY2"/>
                  </a:cxn>
                  <a:cxn ang="0">
                    <a:pos x="connsiteX3" y="connsiteY3"/>
                  </a:cxn>
                </a:cxnLst>
                <a:rect l="l" t="t" r="r" b="b"/>
                <a:pathLst>
                  <a:path w="1894128" h="1894128">
                    <a:moveTo>
                      <a:pt x="0" y="0"/>
                    </a:moveTo>
                    <a:cubicBezTo>
                      <a:pt x="1046098" y="0"/>
                      <a:pt x="1894128" y="848030"/>
                      <a:pt x="1894128" y="1894128"/>
                    </a:cubicBezTo>
                    <a:lnTo>
                      <a:pt x="0" y="1894128"/>
                    </a:lnTo>
                    <a:lnTo>
                      <a:pt x="0" y="0"/>
                    </a:lnTo>
                    <a:close/>
                  </a:path>
                </a:pathLst>
              </a:custGeom>
              <a:solidFill>
                <a:schemeClr val="tx2"/>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540000" rIns="324000" bIns="43200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GB" sz="1100" b="1" i="0" u="none" strike="noStrike" kern="0" cap="none" spc="0" normalizeH="0" baseline="0" noProof="0">
                    <a:ln>
                      <a:noFill/>
                    </a:ln>
                    <a:solidFill>
                      <a:schemeClr val="bg1"/>
                    </a:solidFill>
                    <a:effectLst/>
                    <a:uLnTx/>
                    <a:uFillTx/>
                  </a:rPr>
                  <a:t>Grids Operations</a:t>
                </a:r>
              </a:p>
            </p:txBody>
          </p:sp>
          <p:sp>
            <p:nvSpPr>
              <p:cNvPr id="21" name="Freeform 18"/>
              <p:cNvSpPr>
                <a:spLocks noChangeAspect="1"/>
              </p:cNvSpPr>
              <p:nvPr/>
            </p:nvSpPr>
            <p:spPr>
              <a:xfrm>
                <a:off x="6113872" y="3183479"/>
                <a:ext cx="1310035" cy="1286038"/>
              </a:xfrm>
              <a:custGeom>
                <a:avLst/>
                <a:gdLst>
                  <a:gd name="connsiteX0" fmla="*/ 0 w 1894128"/>
                  <a:gd name="connsiteY0" fmla="*/ 1894128 h 1894128"/>
                  <a:gd name="connsiteX1" fmla="*/ 1894128 w 1894128"/>
                  <a:gd name="connsiteY1" fmla="*/ 0 h 1894128"/>
                  <a:gd name="connsiteX2" fmla="*/ 1894128 w 1894128"/>
                  <a:gd name="connsiteY2" fmla="*/ 1894128 h 1894128"/>
                  <a:gd name="connsiteX3" fmla="*/ 0 w 1894128"/>
                  <a:gd name="connsiteY3" fmla="*/ 1894128 h 1894128"/>
                </a:gdLst>
                <a:ahLst/>
                <a:cxnLst>
                  <a:cxn ang="0">
                    <a:pos x="connsiteX0" y="connsiteY0"/>
                  </a:cxn>
                  <a:cxn ang="0">
                    <a:pos x="connsiteX1" y="connsiteY1"/>
                  </a:cxn>
                  <a:cxn ang="0">
                    <a:pos x="connsiteX2" y="connsiteY2"/>
                  </a:cxn>
                  <a:cxn ang="0">
                    <a:pos x="connsiteX3" y="connsiteY3"/>
                  </a:cxn>
                </a:cxnLst>
                <a:rect l="l" t="t" r="r" b="b"/>
                <a:pathLst>
                  <a:path w="1894128" h="1894128">
                    <a:moveTo>
                      <a:pt x="1894128" y="0"/>
                    </a:moveTo>
                    <a:cubicBezTo>
                      <a:pt x="1894128" y="1046098"/>
                      <a:pt x="1046098" y="1894128"/>
                      <a:pt x="0" y="1894128"/>
                    </a:cubicBezTo>
                    <a:lnTo>
                      <a:pt x="0" y="0"/>
                    </a:lnTo>
                    <a:lnTo>
                      <a:pt x="1894128" y="0"/>
                    </a:lnTo>
                    <a:close/>
                  </a:path>
                </a:pathLst>
              </a:custGeom>
              <a:solidFill>
                <a:schemeClr val="accent3"/>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72000" rIns="144000" bIns="36000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br>
                  <a:rPr kumimoji="0" lang="en-GB" sz="1100" b="1" i="0" u="none" strike="noStrike" kern="0" cap="none" spc="0" normalizeH="0" baseline="0" noProof="0">
                    <a:ln>
                      <a:noFill/>
                    </a:ln>
                    <a:solidFill>
                      <a:schemeClr val="bg1"/>
                    </a:solidFill>
                    <a:effectLst/>
                    <a:uLnTx/>
                    <a:uFillTx/>
                  </a:rPr>
                </a:br>
                <a:endParaRPr kumimoji="0" lang="en-GB" sz="1100" b="1" i="0" u="none" strike="noStrike" kern="0" cap="none" spc="0" normalizeH="0" baseline="0" noProof="0">
                  <a:ln>
                    <a:noFill/>
                  </a:ln>
                  <a:solidFill>
                    <a:schemeClr val="bg1"/>
                  </a:solidFill>
                  <a:effectLst/>
                  <a:uLnTx/>
                  <a:uFillTx/>
                </a:endParaRPr>
              </a:p>
              <a:p>
                <a:pPr marL="0" marR="0" lvl="0" indent="0" algn="ctr" defTabSz="711200" eaLnBrk="1" fontAlgn="auto" latinLnBrk="0" hangingPunct="1">
                  <a:lnSpc>
                    <a:spcPct val="90000"/>
                  </a:lnSpc>
                  <a:spcBef>
                    <a:spcPct val="0"/>
                  </a:spcBef>
                  <a:spcAft>
                    <a:spcPct val="35000"/>
                  </a:spcAft>
                  <a:buClrTx/>
                  <a:buSzTx/>
                  <a:buFontTx/>
                  <a:buNone/>
                  <a:tabLst/>
                  <a:defRPr/>
                </a:pPr>
                <a:r>
                  <a:rPr kumimoji="0" lang="en-GB" sz="1100" b="1" i="0" u="none" strike="noStrike" kern="0" cap="none" spc="0" normalizeH="0" baseline="0" noProof="0">
                    <a:ln>
                      <a:noFill/>
                    </a:ln>
                    <a:solidFill>
                      <a:schemeClr val="bg1"/>
                    </a:solidFill>
                    <a:effectLst/>
                    <a:uLnTx/>
                    <a:uFillTx/>
                  </a:rPr>
                  <a:t>Customers and DG</a:t>
                </a:r>
              </a:p>
            </p:txBody>
          </p:sp>
          <p:sp>
            <p:nvSpPr>
              <p:cNvPr id="22" name="Freeform 19"/>
              <p:cNvSpPr>
                <a:spLocks noChangeAspect="1"/>
              </p:cNvSpPr>
              <p:nvPr/>
            </p:nvSpPr>
            <p:spPr>
              <a:xfrm>
                <a:off x="4743328" y="3183478"/>
                <a:ext cx="1310035" cy="1286037"/>
              </a:xfrm>
              <a:custGeom>
                <a:avLst/>
                <a:gdLst>
                  <a:gd name="connsiteX0" fmla="*/ 0 w 1894128"/>
                  <a:gd name="connsiteY0" fmla="*/ 1894128 h 1894128"/>
                  <a:gd name="connsiteX1" fmla="*/ 1894128 w 1894128"/>
                  <a:gd name="connsiteY1" fmla="*/ 0 h 1894128"/>
                  <a:gd name="connsiteX2" fmla="*/ 1894128 w 1894128"/>
                  <a:gd name="connsiteY2" fmla="*/ 1894128 h 1894128"/>
                  <a:gd name="connsiteX3" fmla="*/ 0 w 1894128"/>
                  <a:gd name="connsiteY3" fmla="*/ 1894128 h 1894128"/>
                </a:gdLst>
                <a:ahLst/>
                <a:cxnLst>
                  <a:cxn ang="0">
                    <a:pos x="connsiteX0" y="connsiteY0"/>
                  </a:cxn>
                  <a:cxn ang="0">
                    <a:pos x="connsiteX1" y="connsiteY1"/>
                  </a:cxn>
                  <a:cxn ang="0">
                    <a:pos x="connsiteX2" y="connsiteY2"/>
                  </a:cxn>
                  <a:cxn ang="0">
                    <a:pos x="connsiteX3" y="connsiteY3"/>
                  </a:cxn>
                </a:cxnLst>
                <a:rect l="l" t="t" r="r" b="b"/>
                <a:pathLst>
                  <a:path w="1894128" h="1894128">
                    <a:moveTo>
                      <a:pt x="1894128" y="1894128"/>
                    </a:moveTo>
                    <a:cubicBezTo>
                      <a:pt x="848030" y="1894128"/>
                      <a:pt x="0" y="1046098"/>
                      <a:pt x="0" y="0"/>
                    </a:cubicBezTo>
                    <a:lnTo>
                      <a:pt x="1894128" y="0"/>
                    </a:lnTo>
                    <a:lnTo>
                      <a:pt x="1894128" y="1894128"/>
                    </a:lnTo>
                    <a:close/>
                  </a:path>
                </a:pathLst>
              </a:custGeom>
              <a:solidFill>
                <a:schemeClr val="accent1"/>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52000" tIns="324000" rIns="144000" bIns="54000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GB" sz="1100" b="1" i="0" u="none" strike="noStrike" kern="0" cap="none" spc="0" normalizeH="0" baseline="0" noProof="0">
                    <a:ln>
                      <a:noFill/>
                    </a:ln>
                    <a:solidFill>
                      <a:schemeClr val="bg1"/>
                    </a:solidFill>
                    <a:effectLst/>
                    <a:uLnTx/>
                    <a:uFillTx/>
                  </a:rPr>
                  <a:t>Work Management</a:t>
                </a:r>
              </a:p>
            </p:txBody>
          </p:sp>
          <p:sp>
            <p:nvSpPr>
              <p:cNvPr id="23" name="Oval 22"/>
              <p:cNvSpPr>
                <a:spLocks noChangeAspect="1"/>
              </p:cNvSpPr>
              <p:nvPr/>
            </p:nvSpPr>
            <p:spPr bwMode="gray">
              <a:xfrm>
                <a:off x="5566346" y="2673351"/>
                <a:ext cx="1040829" cy="981716"/>
              </a:xfrm>
              <a:prstGeom prst="ellipse">
                <a:avLst/>
              </a:prstGeom>
              <a:solidFill>
                <a:schemeClr val="accent4"/>
              </a:solidFill>
              <a:ln w="6350">
                <a:solidFill>
                  <a:srgbClr val="778888">
                    <a:lumMod val="20000"/>
                    <a:lumOff val="80000"/>
                  </a:srgbClr>
                </a:solidFill>
                <a:miter lim="800000"/>
                <a:headEnd/>
                <a:tailEnd/>
              </a:ln>
              <a:effectLst>
                <a:outerShdw blurRad="50800" dist="38100" dir="2700000" algn="tl" rotWithShape="0">
                  <a:prstClr val="black">
                    <a:alpha val="40000"/>
                  </a:prstClr>
                </a:outerShdw>
              </a:effectLst>
            </p:spPr>
            <p:txBody>
              <a:bodyPr rot="0" spcFirstLastPara="1" vertOverflow="overflow" horzOverflow="overflow" vert="horz" wrap="square" lIns="72000" tIns="72000" rIns="72000" bIns="72000" numCol="1" spcCol="0" rtlCol="0" fromWordArt="0" anchor="t" anchorCtr="0" forceAA="0" compatLnSpc="1">
                <a:prstTxWarp prst="textArchUp">
                  <a:avLst/>
                </a:prstTxWarp>
                <a:noAutofit/>
              </a:bodyPr>
              <a:lstStyle/>
              <a:p>
                <a:pPr marL="0" marR="0" lvl="0" indent="0" defTabSz="914400" eaLnBrk="1" fontAlgn="base"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chemeClr val="bg1"/>
                  </a:solidFill>
                  <a:effectLst/>
                  <a:uLnTx/>
                  <a:uFillTx/>
                  <a:cs typeface="Arial" pitchFamily="34" charset="0"/>
                </a:endParaRPr>
              </a:p>
            </p:txBody>
          </p:sp>
          <p:sp>
            <p:nvSpPr>
              <p:cNvPr id="24" name="Oval 23"/>
              <p:cNvSpPr/>
              <p:nvPr/>
            </p:nvSpPr>
            <p:spPr bwMode="gray">
              <a:xfrm>
                <a:off x="5426761" y="3064313"/>
                <a:ext cx="1362864" cy="194756"/>
              </a:xfrm>
              <a:prstGeom prst="ellipse">
                <a:avLst/>
              </a:prstGeom>
              <a:noFill/>
              <a:ln w="6350">
                <a:noFill/>
                <a:miter lim="800000"/>
                <a:headEnd/>
                <a:tailEn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base" latinLnBrk="0" hangingPunct="1">
                  <a:lnSpc>
                    <a:spcPct val="100000"/>
                  </a:lnSpc>
                  <a:spcBef>
                    <a:spcPts val="0"/>
                  </a:spcBef>
                  <a:spcAft>
                    <a:spcPts val="300"/>
                  </a:spcAft>
                  <a:buClrTx/>
                  <a:buSzTx/>
                  <a:buFontTx/>
                  <a:buNone/>
                  <a:tabLst/>
                  <a:defRPr/>
                </a:pPr>
                <a:r>
                  <a:rPr kumimoji="0" lang="en-GB" sz="900" b="1" i="0" u="none" strike="noStrike" kern="0" cap="none" spc="0" normalizeH="0" baseline="0" noProof="0">
                    <a:ln>
                      <a:noFill/>
                    </a:ln>
                    <a:solidFill>
                      <a:schemeClr val="bg1"/>
                    </a:solidFill>
                    <a:effectLst/>
                    <a:uLnTx/>
                    <a:uFillTx/>
                    <a:cs typeface="Arial" pitchFamily="34" charset="0"/>
                  </a:rPr>
                  <a:t>Digital</a:t>
                </a:r>
                <a:r>
                  <a:rPr kumimoji="0" lang="en-GB" sz="900" b="1" i="0" u="none" strike="noStrike" kern="0" cap="none" spc="0" normalizeH="0" noProof="0">
                    <a:ln>
                      <a:noFill/>
                    </a:ln>
                    <a:solidFill>
                      <a:schemeClr val="bg1"/>
                    </a:solidFill>
                    <a:effectLst/>
                    <a:uLnTx/>
                    <a:uFillTx/>
                    <a:cs typeface="Arial" pitchFamily="34" charset="0"/>
                  </a:rPr>
                  <a:t> utility</a:t>
                </a:r>
                <a:endParaRPr kumimoji="0" lang="en-GB" sz="900" b="1" i="0" u="none" strike="noStrike" kern="0" cap="none" spc="0" normalizeH="0" baseline="0" noProof="0">
                  <a:ln>
                    <a:noFill/>
                  </a:ln>
                  <a:solidFill>
                    <a:schemeClr val="bg1"/>
                  </a:solidFill>
                  <a:effectLst/>
                  <a:uLnTx/>
                  <a:uFillTx/>
                  <a:cs typeface="Arial" pitchFamily="34" charset="0"/>
                </a:endParaRPr>
              </a:p>
            </p:txBody>
          </p:sp>
        </p:grpSp>
        <p:sp>
          <p:nvSpPr>
            <p:cNvPr id="13" name="Rectangle 12"/>
            <p:cNvSpPr/>
            <p:nvPr/>
          </p:nvSpPr>
          <p:spPr>
            <a:xfrm rot="17432493">
              <a:off x="6039321" y="3734854"/>
              <a:ext cx="2143235" cy="977058"/>
            </a:xfrm>
            <a:prstGeom prst="rect">
              <a:avLst/>
            </a:prstGeom>
          </p:spPr>
          <p:txBody>
            <a:bodyPr wrap="none" lIns="0" tIns="0" rIns="0" bIns="0">
              <a:prstTxWarp prst="textArchDown">
                <a:avLst/>
              </a:prstTxWarp>
              <a:spAutoFit/>
            </a:bodyPr>
            <a:lstStyle/>
            <a:p>
              <a:pPr lvl="0" algn="ctr" defTabSz="711200">
                <a:lnSpc>
                  <a:spcPct val="90000"/>
                </a:lnSpc>
                <a:spcBef>
                  <a:spcPct val="0"/>
                </a:spcBef>
                <a:spcAft>
                  <a:spcPct val="35000"/>
                </a:spcAft>
                <a:defRPr/>
              </a:pPr>
              <a:r>
                <a:rPr lang="en-GB" sz="1100" b="1" kern="0">
                  <a:solidFill>
                    <a:schemeClr val="bg1"/>
                  </a:solidFill>
                </a:rPr>
                <a:t>IT/OT Integration</a:t>
              </a:r>
              <a:endParaRPr lang="en-GB" sz="700" b="1" kern="0">
                <a:solidFill>
                  <a:schemeClr val="bg1"/>
                </a:solidFill>
              </a:endParaRPr>
            </a:p>
          </p:txBody>
        </p:sp>
        <p:sp>
          <p:nvSpPr>
            <p:cNvPr id="14" name="Rectangle 13"/>
            <p:cNvSpPr/>
            <p:nvPr/>
          </p:nvSpPr>
          <p:spPr>
            <a:xfrm rot="361150">
              <a:off x="4959582" y="4656759"/>
              <a:ext cx="1885074" cy="698573"/>
            </a:xfrm>
            <a:prstGeom prst="rect">
              <a:avLst/>
            </a:prstGeom>
          </p:spPr>
          <p:txBody>
            <a:bodyPr wrap="none" lIns="0" tIns="0" rIns="0" bIns="0">
              <a:prstTxWarp prst="textArchDown">
                <a:avLst>
                  <a:gd name="adj" fmla="val 19623795"/>
                </a:avLst>
              </a:prstTxWarp>
              <a:spAutoFit/>
            </a:bodyPr>
            <a:lstStyle/>
            <a:p>
              <a:pPr lvl="0" algn="ctr" defTabSz="711200">
                <a:lnSpc>
                  <a:spcPct val="90000"/>
                </a:lnSpc>
                <a:spcBef>
                  <a:spcPct val="0"/>
                </a:spcBef>
                <a:spcAft>
                  <a:spcPct val="35000"/>
                </a:spcAft>
                <a:defRPr/>
              </a:pPr>
              <a:r>
                <a:rPr lang="en-GB" sz="1100" b="1" kern="0">
                  <a:solidFill>
                    <a:schemeClr val="bg1"/>
                  </a:solidFill>
                </a:rPr>
                <a:t>Intelligent Infrastructure</a:t>
              </a:r>
              <a:endParaRPr lang="en-GB" sz="700" b="1" kern="0">
                <a:solidFill>
                  <a:schemeClr val="bg1"/>
                </a:solidFill>
              </a:endParaRPr>
            </a:p>
          </p:txBody>
        </p:sp>
        <p:sp>
          <p:nvSpPr>
            <p:cNvPr id="15" name="Rectangle 14"/>
            <p:cNvSpPr/>
            <p:nvPr/>
          </p:nvSpPr>
          <p:spPr>
            <a:xfrm rot="3636016">
              <a:off x="3890863" y="4061200"/>
              <a:ext cx="2118330" cy="710743"/>
            </a:xfrm>
            <a:prstGeom prst="rect">
              <a:avLst/>
            </a:prstGeom>
          </p:spPr>
          <p:txBody>
            <a:bodyPr wrap="none" lIns="0" tIns="0" rIns="0" bIns="0">
              <a:prstTxWarp prst="textArchDown">
                <a:avLst>
                  <a:gd name="adj" fmla="val 20306235"/>
                </a:avLst>
              </a:prstTxWarp>
              <a:spAutoFit/>
            </a:bodyPr>
            <a:lstStyle/>
            <a:p>
              <a:pPr lvl="0" algn="ctr" defTabSz="711200">
                <a:lnSpc>
                  <a:spcPct val="90000"/>
                </a:lnSpc>
                <a:spcBef>
                  <a:spcPct val="0"/>
                </a:spcBef>
                <a:spcAft>
                  <a:spcPct val="35000"/>
                </a:spcAft>
                <a:defRPr/>
              </a:pPr>
              <a:r>
                <a:rPr lang="en-GB" sz="1100" b="1" kern="0">
                  <a:solidFill>
                    <a:schemeClr val="bg1"/>
                  </a:solidFill>
                </a:rPr>
                <a:t>Mobility</a:t>
              </a:r>
              <a:endParaRPr lang="en-GB" sz="700" b="1" kern="0">
                <a:solidFill>
                  <a:schemeClr val="bg1"/>
                </a:solidFill>
              </a:endParaRPr>
            </a:p>
          </p:txBody>
        </p:sp>
        <p:sp>
          <p:nvSpPr>
            <p:cNvPr id="16" name="Rectangle 15"/>
            <p:cNvSpPr/>
            <p:nvPr/>
          </p:nvSpPr>
          <p:spPr>
            <a:xfrm rot="20612074">
              <a:off x="5038952" y="2481840"/>
              <a:ext cx="1245534" cy="353806"/>
            </a:xfrm>
            <a:prstGeom prst="rect">
              <a:avLst/>
            </a:prstGeom>
          </p:spPr>
          <p:txBody>
            <a:bodyPr wrap="none" lIns="0" tIns="0" rIns="0" bIns="0">
              <a:prstTxWarp prst="textArchUp">
                <a:avLst/>
              </a:prstTxWarp>
              <a:spAutoFit/>
            </a:bodyPr>
            <a:lstStyle/>
            <a:p>
              <a:pPr lvl="0" algn="ctr" defTabSz="711200">
                <a:lnSpc>
                  <a:spcPct val="90000"/>
                </a:lnSpc>
                <a:spcBef>
                  <a:spcPct val="0"/>
                </a:spcBef>
                <a:spcAft>
                  <a:spcPct val="35000"/>
                </a:spcAft>
                <a:defRPr/>
              </a:pPr>
              <a:r>
                <a:rPr lang="en-GB" sz="1100" b="1" kern="0">
                  <a:solidFill>
                    <a:schemeClr val="bg1"/>
                  </a:solidFill>
                </a:rPr>
                <a:t>Advanced Analytics</a:t>
              </a:r>
              <a:endParaRPr lang="en-GB" sz="700" b="1" kern="0">
                <a:solidFill>
                  <a:schemeClr val="bg1"/>
                </a:solidFill>
              </a:endParaRPr>
            </a:p>
          </p:txBody>
        </p:sp>
        <p:sp>
          <p:nvSpPr>
            <p:cNvPr id="17" name="Rectangle 16"/>
            <p:cNvSpPr/>
            <p:nvPr/>
          </p:nvSpPr>
          <p:spPr>
            <a:xfrm rot="2699724">
              <a:off x="6299741" y="2818948"/>
              <a:ext cx="1245534" cy="353806"/>
            </a:xfrm>
            <a:prstGeom prst="rect">
              <a:avLst/>
            </a:prstGeom>
          </p:spPr>
          <p:txBody>
            <a:bodyPr wrap="none" lIns="0" tIns="0" rIns="0" bIns="0">
              <a:prstTxWarp prst="textArchUp">
                <a:avLst/>
              </a:prstTxWarp>
              <a:spAutoFit/>
            </a:bodyPr>
            <a:lstStyle/>
            <a:p>
              <a:pPr lvl="0" algn="ctr" defTabSz="711200">
                <a:lnSpc>
                  <a:spcPct val="90000"/>
                </a:lnSpc>
                <a:spcBef>
                  <a:spcPct val="0"/>
                </a:spcBef>
                <a:spcAft>
                  <a:spcPct val="35000"/>
                </a:spcAft>
                <a:defRPr/>
              </a:pPr>
              <a:r>
                <a:rPr lang="en-GB" sz="1100" b="1" kern="0">
                  <a:solidFill>
                    <a:schemeClr val="bg1"/>
                  </a:solidFill>
                </a:rPr>
                <a:t>Data Visualization</a:t>
              </a:r>
              <a:endParaRPr lang="en-GB" sz="700" b="1" kern="0">
                <a:solidFill>
                  <a:schemeClr val="bg1"/>
                </a:solidFill>
              </a:endParaRPr>
            </a:p>
          </p:txBody>
        </p:sp>
        <p:sp>
          <p:nvSpPr>
            <p:cNvPr id="18" name="Rectangle 17"/>
            <p:cNvSpPr/>
            <p:nvPr/>
          </p:nvSpPr>
          <p:spPr>
            <a:xfrm rot="17479345">
              <a:off x="4200109" y="3179974"/>
              <a:ext cx="1245534" cy="353806"/>
            </a:xfrm>
            <a:prstGeom prst="rect">
              <a:avLst/>
            </a:prstGeom>
          </p:spPr>
          <p:txBody>
            <a:bodyPr wrap="none" lIns="0" tIns="0" rIns="0" bIns="0">
              <a:prstTxWarp prst="textArchUp">
                <a:avLst/>
              </a:prstTxWarp>
              <a:spAutoFit/>
            </a:bodyPr>
            <a:lstStyle/>
            <a:p>
              <a:pPr lvl="0" algn="ctr" defTabSz="711200">
                <a:lnSpc>
                  <a:spcPct val="90000"/>
                </a:lnSpc>
                <a:spcBef>
                  <a:spcPct val="0"/>
                </a:spcBef>
                <a:spcAft>
                  <a:spcPct val="35000"/>
                </a:spcAft>
                <a:defRPr/>
              </a:pPr>
              <a:r>
                <a:rPr lang="en-GB" sz="1100" b="1" kern="0">
                  <a:solidFill>
                    <a:schemeClr val="bg1"/>
                  </a:solidFill>
                </a:rPr>
                <a:t>Collaboration</a:t>
              </a:r>
              <a:endParaRPr lang="en-GB" sz="700" b="1" kern="0">
                <a:solidFill>
                  <a:schemeClr val="bg1"/>
                </a:solidFill>
              </a:endParaRPr>
            </a:p>
          </p:txBody>
        </p:sp>
      </p:grpSp>
      <p:sp>
        <p:nvSpPr>
          <p:cNvPr id="141" name="TextBox 11"/>
          <p:cNvSpPr txBox="1"/>
          <p:nvPr/>
        </p:nvSpPr>
        <p:spPr>
          <a:xfrm>
            <a:off x="2644520" y="3539637"/>
            <a:ext cx="1051258"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accent2"/>
                </a:solidFill>
                <a:effectLst/>
                <a:uLnTx/>
                <a:uFillTx/>
                <a:latin typeface="Arial"/>
                <a:ea typeface="ＭＳ Ｐゴシック" pitchFamily="127" charset="-128"/>
              </a:rPr>
              <a:t>Situational intelligence</a:t>
            </a:r>
          </a:p>
        </p:txBody>
      </p:sp>
      <p:sp>
        <p:nvSpPr>
          <p:cNvPr id="142" name="TextBox 17"/>
          <p:cNvSpPr txBox="1"/>
          <p:nvPr/>
        </p:nvSpPr>
        <p:spPr>
          <a:xfrm>
            <a:off x="4388320" y="1478610"/>
            <a:ext cx="120969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a:solidFill>
                  <a:schemeClr val="accent2"/>
                </a:solidFill>
                <a:latin typeface="Arial"/>
                <a:ea typeface="ＭＳ Ｐゴシック" pitchFamily="127" charset="-128"/>
              </a:rPr>
              <a:t>Asset data and knowledge management</a:t>
            </a:r>
            <a:endParaRPr kumimoji="0" lang="en-GB" sz="1200" b="0" i="0" u="none" strike="noStrike" kern="0" cap="none" spc="0" normalizeH="0" baseline="0" noProof="0">
              <a:ln>
                <a:noFill/>
              </a:ln>
              <a:solidFill>
                <a:schemeClr val="accent2"/>
              </a:solidFill>
              <a:effectLst/>
              <a:uLnTx/>
              <a:uFillTx/>
              <a:latin typeface="Arial"/>
              <a:ea typeface="ＭＳ Ｐゴシック" pitchFamily="127" charset="-128"/>
            </a:endParaRPr>
          </a:p>
        </p:txBody>
      </p:sp>
      <p:sp>
        <p:nvSpPr>
          <p:cNvPr id="143" name="TextBox 18"/>
          <p:cNvSpPr txBox="1"/>
          <p:nvPr/>
        </p:nvSpPr>
        <p:spPr>
          <a:xfrm>
            <a:off x="2860468" y="1630219"/>
            <a:ext cx="154833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accent2"/>
                </a:solidFill>
                <a:effectLst/>
                <a:uLnTx/>
                <a:uFillTx/>
                <a:latin typeface="Arial"/>
                <a:ea typeface="ＭＳ Ｐゴシック" pitchFamily="127" charset="-128"/>
              </a:rPr>
              <a:t>Predictive maintenance</a:t>
            </a:r>
          </a:p>
        </p:txBody>
      </p:sp>
      <p:sp>
        <p:nvSpPr>
          <p:cNvPr id="144" name="TextBox 17"/>
          <p:cNvSpPr txBox="1"/>
          <p:nvPr/>
        </p:nvSpPr>
        <p:spPr>
          <a:xfrm>
            <a:off x="2951395" y="2775086"/>
            <a:ext cx="147278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accent2"/>
                </a:solidFill>
                <a:effectLst/>
                <a:uLnTx/>
                <a:uFillTx/>
                <a:latin typeface="Arial"/>
                <a:ea typeface="ＭＳ Ｐゴシック" pitchFamily="127" charset="-128"/>
              </a:rPr>
              <a:t>Asset lifecycle cost</a:t>
            </a:r>
            <a:r>
              <a:rPr kumimoji="0" lang="en-GB" sz="1200" b="0" i="0" u="none" strike="noStrike" kern="0" cap="none" spc="0" normalizeH="0" noProof="0">
                <a:ln>
                  <a:noFill/>
                </a:ln>
                <a:solidFill>
                  <a:schemeClr val="accent2"/>
                </a:solidFill>
                <a:effectLst/>
                <a:uLnTx/>
                <a:uFillTx/>
                <a:latin typeface="Arial"/>
                <a:ea typeface="ＭＳ Ｐゴシック" pitchFamily="127" charset="-128"/>
              </a:rPr>
              <a:t> optimisation</a:t>
            </a:r>
            <a:endParaRPr kumimoji="0" lang="en-GB" sz="1200" b="0" i="0" u="none" strike="noStrike" kern="0" cap="none" spc="0" normalizeH="0" baseline="0" noProof="0">
              <a:ln>
                <a:noFill/>
              </a:ln>
              <a:solidFill>
                <a:schemeClr val="accent2"/>
              </a:solidFill>
              <a:effectLst/>
              <a:uLnTx/>
              <a:uFillTx/>
              <a:latin typeface="Arial"/>
              <a:ea typeface="ＭＳ Ｐゴシック" pitchFamily="127" charset="-128"/>
            </a:endParaRPr>
          </a:p>
        </p:txBody>
      </p:sp>
      <p:sp>
        <p:nvSpPr>
          <p:cNvPr id="145" name="TextBox 17"/>
          <p:cNvSpPr txBox="1"/>
          <p:nvPr/>
        </p:nvSpPr>
        <p:spPr>
          <a:xfrm>
            <a:off x="2134853" y="2200385"/>
            <a:ext cx="1209690"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accent2"/>
                </a:solidFill>
                <a:effectLst/>
                <a:uLnTx/>
                <a:uFillTx/>
                <a:latin typeface="Arial"/>
                <a:ea typeface="ＭＳ Ｐゴシック" pitchFamily="127" charset="-128"/>
              </a:rPr>
              <a:t>Condition monitoring</a:t>
            </a:r>
          </a:p>
        </p:txBody>
      </p:sp>
      <p:sp>
        <p:nvSpPr>
          <p:cNvPr id="148" name="TextBox 12"/>
          <p:cNvSpPr txBox="1"/>
          <p:nvPr/>
        </p:nvSpPr>
        <p:spPr>
          <a:xfrm>
            <a:off x="3195768" y="4579984"/>
            <a:ext cx="1166140"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accent1"/>
                </a:solidFill>
                <a:effectLst/>
                <a:uLnTx/>
                <a:uFillTx/>
                <a:latin typeface="Arial"/>
                <a:ea typeface="ＭＳ Ｐゴシック" pitchFamily="127" charset="-128"/>
              </a:rPr>
              <a:t>360 degree view of work</a:t>
            </a:r>
          </a:p>
        </p:txBody>
      </p:sp>
      <p:sp>
        <p:nvSpPr>
          <p:cNvPr id="149" name="TextBox 13"/>
          <p:cNvSpPr txBox="1"/>
          <p:nvPr/>
        </p:nvSpPr>
        <p:spPr>
          <a:xfrm>
            <a:off x="1900661" y="5114357"/>
            <a:ext cx="1328672"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accent1"/>
                </a:solidFill>
                <a:effectLst/>
                <a:uLnTx/>
                <a:uFillTx/>
                <a:latin typeface="Arial"/>
                <a:ea typeface="ＭＳ Ｐゴシック" pitchFamily="127" charset="-128"/>
              </a:rPr>
              <a:t>Cost of work and operations</a:t>
            </a:r>
          </a:p>
        </p:txBody>
      </p:sp>
      <p:sp>
        <p:nvSpPr>
          <p:cNvPr id="150" name="TextBox 29"/>
          <p:cNvSpPr txBox="1"/>
          <p:nvPr/>
        </p:nvSpPr>
        <p:spPr>
          <a:xfrm>
            <a:off x="426917" y="4214654"/>
            <a:ext cx="1215886" cy="4614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accent1"/>
                </a:solidFill>
                <a:effectLst/>
                <a:uLnTx/>
                <a:uFillTx/>
                <a:latin typeface="Arial"/>
                <a:ea typeface="ＭＳ Ｐゴシック" pitchFamily="127" charset="-128"/>
              </a:rPr>
              <a:t>Outage management</a:t>
            </a:r>
          </a:p>
        </p:txBody>
      </p:sp>
      <p:sp>
        <p:nvSpPr>
          <p:cNvPr id="151" name="TextBox 29"/>
          <p:cNvSpPr txBox="1"/>
          <p:nvPr/>
        </p:nvSpPr>
        <p:spPr>
          <a:xfrm>
            <a:off x="2131867" y="4346280"/>
            <a:ext cx="1215886" cy="461485"/>
          </a:xfrm>
          <a:prstGeom prst="rect">
            <a:avLst/>
          </a:prstGeom>
          <a:noFill/>
        </p:spPr>
        <p:txBody>
          <a:bodyPr wrap="square" rtlCol="0">
            <a:spAutoFit/>
          </a:bodyPr>
          <a:lstStyle/>
          <a:p>
            <a:r>
              <a:rPr lang="en-GB" sz="1200">
                <a:solidFill>
                  <a:schemeClr val="accent1"/>
                </a:solidFill>
                <a:latin typeface="Arial"/>
                <a:ea typeface="ＭＳ Ｐゴシック" pitchFamily="127" charset="-128"/>
              </a:rPr>
              <a:t>Connected worker</a:t>
            </a:r>
          </a:p>
        </p:txBody>
      </p:sp>
      <p:sp>
        <p:nvSpPr>
          <p:cNvPr id="152" name="TextBox 12"/>
          <p:cNvSpPr txBox="1"/>
          <p:nvPr/>
        </p:nvSpPr>
        <p:spPr>
          <a:xfrm>
            <a:off x="2583434" y="5834681"/>
            <a:ext cx="116614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accent1"/>
                </a:solidFill>
                <a:effectLst/>
                <a:uLnTx/>
                <a:uFillTx/>
                <a:latin typeface="Arial"/>
                <a:ea typeface="ＭＳ Ｐゴシック" pitchFamily="127" charset="-128"/>
              </a:rPr>
              <a:t>Insight at point of action</a:t>
            </a:r>
          </a:p>
        </p:txBody>
      </p:sp>
      <p:sp>
        <p:nvSpPr>
          <p:cNvPr id="153" name="TextBox 12"/>
          <p:cNvSpPr txBox="1"/>
          <p:nvPr/>
        </p:nvSpPr>
        <p:spPr>
          <a:xfrm>
            <a:off x="4304326" y="5779662"/>
            <a:ext cx="116614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accent1"/>
                </a:solidFill>
                <a:effectLst/>
                <a:uLnTx/>
                <a:uFillTx/>
                <a:latin typeface="Arial"/>
                <a:ea typeface="ＭＳ Ｐゴシック" pitchFamily="127" charset="-128"/>
              </a:rPr>
              <a:t>Safety management</a:t>
            </a:r>
          </a:p>
        </p:txBody>
      </p:sp>
      <p:sp>
        <p:nvSpPr>
          <p:cNvPr id="155" name="TextBox 17"/>
          <p:cNvSpPr txBox="1"/>
          <p:nvPr/>
        </p:nvSpPr>
        <p:spPr>
          <a:xfrm>
            <a:off x="6723636" y="1426652"/>
            <a:ext cx="147278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2">
                    <a:lumMod val="20000"/>
                    <a:lumOff val="80000"/>
                  </a:schemeClr>
                </a:solidFill>
                <a:effectLst/>
                <a:uLnTx/>
                <a:uFillTx/>
                <a:latin typeface="Arial"/>
                <a:ea typeface="ＭＳ Ｐゴシック" pitchFamily="127" charset="-128"/>
              </a:rPr>
              <a:t>Voltage analytics</a:t>
            </a:r>
          </a:p>
        </p:txBody>
      </p:sp>
      <p:sp>
        <p:nvSpPr>
          <p:cNvPr id="156" name="TextBox 17"/>
          <p:cNvSpPr txBox="1"/>
          <p:nvPr/>
        </p:nvSpPr>
        <p:spPr>
          <a:xfrm>
            <a:off x="9241429" y="2205132"/>
            <a:ext cx="143158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2">
                    <a:lumMod val="20000"/>
                    <a:lumOff val="80000"/>
                  </a:schemeClr>
                </a:solidFill>
                <a:effectLst/>
                <a:uLnTx/>
                <a:uFillTx/>
                <a:latin typeface="Arial"/>
                <a:ea typeface="ＭＳ Ｐゴシック" pitchFamily="127" charset="-128"/>
              </a:rPr>
              <a:t>Load analytics &amp; hotspot analysis</a:t>
            </a:r>
          </a:p>
        </p:txBody>
      </p:sp>
      <p:pic>
        <p:nvPicPr>
          <p:cNvPr id="157" name="Picture 156"/>
          <p:cNvPicPr>
            <a:picLocks noChangeAspect="1"/>
          </p:cNvPicPr>
          <p:nvPr/>
        </p:nvPicPr>
        <p:blipFill rotWithShape="1">
          <a:blip r:embed="rId3"/>
          <a:srcRect l="32433"/>
          <a:stretch/>
        </p:blipFill>
        <p:spPr>
          <a:xfrm>
            <a:off x="10387707" y="1186214"/>
            <a:ext cx="1512267" cy="1050763"/>
          </a:xfrm>
          <a:prstGeom prst="rect">
            <a:avLst/>
          </a:prstGeom>
          <a:ln>
            <a:solidFill>
              <a:schemeClr val="tx1"/>
            </a:solidFill>
          </a:ln>
        </p:spPr>
      </p:pic>
      <p:pic>
        <p:nvPicPr>
          <p:cNvPr id="159" name="Picture 158"/>
          <p:cNvPicPr>
            <a:picLocks noChangeAspect="1"/>
          </p:cNvPicPr>
          <p:nvPr/>
        </p:nvPicPr>
        <p:blipFill>
          <a:blip r:embed="rId4"/>
          <a:stretch>
            <a:fillRect/>
          </a:stretch>
        </p:blipFill>
        <p:spPr>
          <a:xfrm>
            <a:off x="10387708" y="5303784"/>
            <a:ext cx="1512267" cy="1036318"/>
          </a:xfrm>
          <a:prstGeom prst="rect">
            <a:avLst/>
          </a:prstGeom>
          <a:ln>
            <a:solidFill>
              <a:schemeClr val="tx1"/>
            </a:solidFill>
          </a:ln>
        </p:spPr>
      </p:pic>
      <p:grpSp>
        <p:nvGrpSpPr>
          <p:cNvPr id="160" name="Group 159"/>
          <p:cNvGrpSpPr/>
          <p:nvPr/>
        </p:nvGrpSpPr>
        <p:grpSpPr>
          <a:xfrm>
            <a:off x="268005" y="5246091"/>
            <a:ext cx="1524173" cy="1087322"/>
            <a:chOff x="435055" y="996807"/>
            <a:chExt cx="8212987" cy="5213663"/>
          </a:xfrm>
        </p:grpSpPr>
        <p:pic>
          <p:nvPicPr>
            <p:cNvPr id="161" name="Picture 1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055" y="1410667"/>
              <a:ext cx="8212987" cy="4799803"/>
            </a:xfrm>
            <a:prstGeom prst="rect">
              <a:avLst/>
            </a:prstGeom>
            <a:ln>
              <a:solidFill>
                <a:schemeClr val="tx1"/>
              </a:solidFill>
            </a:ln>
          </p:spPr>
        </p:pic>
        <p:sp>
          <p:nvSpPr>
            <p:cNvPr id="162" name="Oval 161"/>
            <p:cNvSpPr/>
            <p:nvPr/>
          </p:nvSpPr>
          <p:spPr>
            <a:xfrm rot="19625436">
              <a:off x="1838670" y="2716644"/>
              <a:ext cx="810202" cy="324747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p:cNvSpPr txBox="1"/>
            <p:nvPr/>
          </p:nvSpPr>
          <p:spPr>
            <a:xfrm>
              <a:off x="509963" y="996807"/>
              <a:ext cx="353900" cy="754155"/>
            </a:xfrm>
            <a:prstGeom prst="rect">
              <a:avLst/>
            </a:prstGeom>
            <a:noFill/>
          </p:spPr>
          <p:txBody>
            <a:bodyPr wrap="none" rtlCol="0">
              <a:spAutoFit/>
            </a:bodyPr>
            <a:lstStyle/>
            <a:p>
              <a:endParaRPr lang="en-US" b="1"/>
            </a:p>
          </p:txBody>
        </p:sp>
      </p:grpSp>
      <p:grpSp>
        <p:nvGrpSpPr>
          <p:cNvPr id="166" name="Group 165"/>
          <p:cNvGrpSpPr/>
          <p:nvPr/>
        </p:nvGrpSpPr>
        <p:grpSpPr>
          <a:xfrm>
            <a:off x="268005" y="1195651"/>
            <a:ext cx="1550701" cy="1008782"/>
            <a:chOff x="7403243" y="1863873"/>
            <a:chExt cx="3848100" cy="3162300"/>
          </a:xfrm>
        </p:grpSpPr>
        <p:pic>
          <p:nvPicPr>
            <p:cNvPr id="167" name="Picture 166"/>
            <p:cNvPicPr>
              <a:picLocks noChangeAspect="1"/>
            </p:cNvPicPr>
            <p:nvPr/>
          </p:nvPicPr>
          <p:blipFill rotWithShape="1">
            <a:blip r:embed="rId6"/>
            <a:srcRect l="7841" r="9569" b="11539"/>
            <a:stretch/>
          </p:blipFill>
          <p:spPr>
            <a:xfrm>
              <a:off x="7403243" y="1863873"/>
              <a:ext cx="3848100" cy="3162300"/>
            </a:xfrm>
            <a:prstGeom prst="rect">
              <a:avLst/>
            </a:prstGeom>
          </p:spPr>
        </p:pic>
        <p:cxnSp>
          <p:nvCxnSpPr>
            <p:cNvPr id="168" name="Straight Arrow Connector 167"/>
            <p:cNvCxnSpPr/>
            <p:nvPr/>
          </p:nvCxnSpPr>
          <p:spPr>
            <a:xfrm flipV="1">
              <a:off x="8206471" y="4279693"/>
              <a:ext cx="612283" cy="152399"/>
            </a:xfrm>
            <a:prstGeom prst="straightConnector1">
              <a:avLst/>
            </a:prstGeom>
            <a:noFill/>
            <a:ln w="12700" cap="flat" cmpd="sng" algn="ctr">
              <a:solidFill>
                <a:srgbClr val="FF0000"/>
              </a:solidFill>
              <a:prstDash val="solid"/>
              <a:tailEnd type="triangle"/>
            </a:ln>
            <a:effectLst/>
          </p:spPr>
        </p:cxnSp>
        <p:cxnSp>
          <p:nvCxnSpPr>
            <p:cNvPr id="169" name="Straight Arrow Connector 168"/>
            <p:cNvCxnSpPr/>
            <p:nvPr/>
          </p:nvCxnSpPr>
          <p:spPr>
            <a:xfrm flipV="1">
              <a:off x="8818754" y="3330723"/>
              <a:ext cx="0" cy="929919"/>
            </a:xfrm>
            <a:prstGeom prst="straightConnector1">
              <a:avLst/>
            </a:prstGeom>
            <a:noFill/>
            <a:ln w="12700" cap="flat" cmpd="sng" algn="ctr">
              <a:solidFill>
                <a:srgbClr val="FF0000"/>
              </a:solidFill>
              <a:prstDash val="solid"/>
              <a:tailEnd type="triangle"/>
            </a:ln>
            <a:effectLst/>
          </p:spPr>
        </p:cxnSp>
      </p:grpSp>
      <p:sp>
        <p:nvSpPr>
          <p:cNvPr id="46" name="TextBox 17"/>
          <p:cNvSpPr txBox="1"/>
          <p:nvPr/>
        </p:nvSpPr>
        <p:spPr>
          <a:xfrm>
            <a:off x="8224561" y="2613252"/>
            <a:ext cx="147278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noProof="0">
                <a:solidFill>
                  <a:schemeClr val="bg2">
                    <a:lumMod val="20000"/>
                    <a:lumOff val="80000"/>
                  </a:schemeClr>
                </a:solidFill>
                <a:latin typeface="Arial"/>
                <a:ea typeface="ＭＳ Ｐゴシック" pitchFamily="127" charset="-128"/>
              </a:rPr>
              <a:t>Wide area monitoring</a:t>
            </a:r>
            <a:endParaRPr kumimoji="0" lang="en-GB" sz="1200" b="0" i="0" u="none" strike="noStrike" kern="0" cap="none" spc="0" normalizeH="0" baseline="0" noProof="0">
              <a:ln>
                <a:noFill/>
              </a:ln>
              <a:solidFill>
                <a:schemeClr val="bg2">
                  <a:lumMod val="20000"/>
                  <a:lumOff val="80000"/>
                </a:schemeClr>
              </a:solidFill>
              <a:effectLst/>
              <a:uLnTx/>
              <a:uFillTx/>
              <a:latin typeface="Arial"/>
              <a:ea typeface="ＭＳ Ｐゴシック" pitchFamily="127" charset="-128"/>
            </a:endParaRPr>
          </a:p>
        </p:txBody>
      </p:sp>
      <p:sp>
        <p:nvSpPr>
          <p:cNvPr id="3" name="Rectangle 2"/>
          <p:cNvSpPr/>
          <p:nvPr/>
        </p:nvSpPr>
        <p:spPr>
          <a:xfrm>
            <a:off x="9757785" y="4753772"/>
            <a:ext cx="2155452" cy="461665"/>
          </a:xfrm>
          <a:prstGeom prst="rect">
            <a:avLst/>
          </a:prstGeom>
        </p:spPr>
        <p:txBody>
          <a:bodyPr wrap="square">
            <a:spAutoFit/>
          </a:bodyPr>
          <a:lstStyle/>
          <a:p>
            <a:r>
              <a:rPr lang="en-US" sz="1200" kern="0">
                <a:solidFill>
                  <a:srgbClr val="92D050"/>
                </a:solidFill>
                <a:latin typeface="Arial"/>
                <a:ea typeface="ＭＳ Ｐゴシック" pitchFamily="127" charset="-128"/>
              </a:rPr>
              <a:t>Block chain enabled marketplace (DG/</a:t>
            </a:r>
            <a:r>
              <a:rPr lang="en-US" sz="1200" kern="0" err="1">
                <a:solidFill>
                  <a:srgbClr val="92D050"/>
                </a:solidFill>
                <a:latin typeface="Arial"/>
                <a:ea typeface="ＭＳ Ｐゴシック" pitchFamily="127" charset="-128"/>
              </a:rPr>
              <a:t>Microgrids</a:t>
            </a:r>
            <a:r>
              <a:rPr lang="en-US" sz="1200" kern="0">
                <a:solidFill>
                  <a:srgbClr val="92D050"/>
                </a:solidFill>
                <a:latin typeface="Arial"/>
                <a:ea typeface="ＭＳ Ｐゴシック" pitchFamily="127" charset="-128"/>
              </a:rPr>
              <a:t>)</a:t>
            </a:r>
          </a:p>
        </p:txBody>
      </p:sp>
      <p:sp>
        <p:nvSpPr>
          <p:cNvPr id="49" name="TextBox 17"/>
          <p:cNvSpPr txBox="1"/>
          <p:nvPr/>
        </p:nvSpPr>
        <p:spPr>
          <a:xfrm>
            <a:off x="8392739" y="3540680"/>
            <a:ext cx="147278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a:solidFill>
                  <a:schemeClr val="bg2">
                    <a:lumMod val="20000"/>
                    <a:lumOff val="80000"/>
                  </a:schemeClr>
                </a:solidFill>
                <a:latin typeface="Arial"/>
                <a:ea typeface="ＭＳ Ｐゴシック" pitchFamily="127" charset="-128"/>
              </a:rPr>
              <a:t>Cyber Situational Awareness</a:t>
            </a:r>
            <a:endParaRPr kumimoji="0" lang="en-GB" sz="1200" b="0" i="0" u="none" strike="noStrike" kern="0" cap="none" spc="0" normalizeH="0" baseline="0" noProof="0">
              <a:ln>
                <a:noFill/>
              </a:ln>
              <a:solidFill>
                <a:schemeClr val="bg2">
                  <a:lumMod val="20000"/>
                  <a:lumOff val="80000"/>
                </a:schemeClr>
              </a:solidFill>
              <a:effectLst/>
              <a:uLnTx/>
              <a:uFillTx/>
              <a:latin typeface="Arial"/>
              <a:ea typeface="ＭＳ Ｐゴシック" pitchFamily="127" charset="-128"/>
            </a:endParaRPr>
          </a:p>
        </p:txBody>
      </p:sp>
      <p:sp>
        <p:nvSpPr>
          <p:cNvPr id="50" name="Rounded Rectangle 49"/>
          <p:cNvSpPr/>
          <p:nvPr/>
        </p:nvSpPr>
        <p:spPr bwMode="gray">
          <a:xfrm>
            <a:off x="3956923" y="865866"/>
            <a:ext cx="3807132" cy="204311"/>
          </a:xfrm>
          <a:prstGeom prst="roundRect">
            <a:avLst/>
          </a:prstGeom>
          <a:solidFill>
            <a:schemeClr val="bg1"/>
          </a:solidFill>
          <a:ln w="6350">
            <a:solidFill>
              <a:schemeClr val="accent2"/>
            </a:solidFill>
            <a:miter lim="800000"/>
            <a:headEnd/>
            <a:tailEnd/>
          </a:ln>
          <a:effectLst/>
        </p:spPr>
        <p:txBody>
          <a:bodyPr vert="horz" wrap="non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GB" sz="1200" b="0" i="0" u="none" strike="noStrike" kern="0" cap="none" spc="0" normalizeH="0" baseline="0" noProof="0">
                <a:ln>
                  <a:noFill/>
                </a:ln>
                <a:solidFill>
                  <a:sysClr val="windowText" lastClr="000000"/>
                </a:solidFill>
                <a:effectLst/>
                <a:uLnTx/>
                <a:uFillTx/>
                <a:latin typeface="Arial" pitchFamily="34" charset="0"/>
                <a:cs typeface="Arial" pitchFamily="34" charset="0"/>
              </a:rPr>
              <a:t>New Digitally</a:t>
            </a:r>
            <a:r>
              <a:rPr kumimoji="0" lang="en-GB" sz="1200" b="0" i="0" u="none" strike="noStrike" kern="0" cap="none" spc="0" normalizeH="0" noProof="0">
                <a:ln>
                  <a:noFill/>
                </a:ln>
                <a:solidFill>
                  <a:sysClr val="windowText" lastClr="000000"/>
                </a:solidFill>
                <a:effectLst/>
                <a:uLnTx/>
                <a:uFillTx/>
                <a:latin typeface="Arial" pitchFamily="34" charset="0"/>
                <a:cs typeface="Arial" pitchFamily="34" charset="0"/>
              </a:rPr>
              <a:t> Enabled Capabilities – Selected Examples</a:t>
            </a:r>
            <a:endParaRPr kumimoji="0" lang="en-GB" sz="12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51" name="TextBox 17"/>
          <p:cNvSpPr txBox="1"/>
          <p:nvPr/>
        </p:nvSpPr>
        <p:spPr>
          <a:xfrm>
            <a:off x="10270556" y="2690824"/>
            <a:ext cx="169010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a:solidFill>
                  <a:schemeClr val="bg2">
                    <a:lumMod val="20000"/>
                    <a:lumOff val="80000"/>
                  </a:schemeClr>
                </a:solidFill>
                <a:latin typeface="Arial"/>
                <a:ea typeface="ＭＳ Ｐゴシック" pitchFamily="127" charset="-128"/>
              </a:rPr>
              <a:t>Real-time optimal power flow calculation</a:t>
            </a:r>
            <a:endParaRPr kumimoji="0" lang="en-GB" sz="1200" b="0" i="0" u="none" strike="noStrike" kern="0" cap="none" spc="0" normalizeH="0" baseline="0" noProof="0">
              <a:ln>
                <a:noFill/>
              </a:ln>
              <a:solidFill>
                <a:schemeClr val="bg2">
                  <a:lumMod val="20000"/>
                  <a:lumOff val="80000"/>
                </a:schemeClr>
              </a:solidFill>
              <a:effectLst/>
              <a:uLnTx/>
              <a:uFillTx/>
              <a:latin typeface="Arial"/>
              <a:ea typeface="ＭＳ Ｐゴシック" pitchFamily="127" charset="-128"/>
            </a:endParaRPr>
          </a:p>
        </p:txBody>
      </p:sp>
      <p:sp>
        <p:nvSpPr>
          <p:cNvPr id="52" name="TextBox 17"/>
          <p:cNvSpPr txBox="1"/>
          <p:nvPr/>
        </p:nvSpPr>
        <p:spPr>
          <a:xfrm>
            <a:off x="8561957" y="1417703"/>
            <a:ext cx="167798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2">
                    <a:lumMod val="20000"/>
                    <a:lumOff val="80000"/>
                  </a:schemeClr>
                </a:solidFill>
                <a:effectLst/>
                <a:uLnTx/>
                <a:uFillTx/>
                <a:latin typeface="Arial"/>
                <a:ea typeface="ＭＳ Ｐゴシック" pitchFamily="127" charset="-128"/>
              </a:rPr>
              <a:t>Forecasting</a:t>
            </a:r>
            <a:r>
              <a:rPr kumimoji="0" lang="en-GB" sz="1200" b="0" i="0" u="none" strike="noStrike" kern="0" cap="none" spc="0" normalizeH="0" noProof="0">
                <a:ln>
                  <a:noFill/>
                </a:ln>
                <a:solidFill>
                  <a:schemeClr val="bg2">
                    <a:lumMod val="20000"/>
                    <a:lumOff val="80000"/>
                  </a:schemeClr>
                </a:solidFill>
                <a:effectLst/>
                <a:uLnTx/>
                <a:uFillTx/>
                <a:latin typeface="Arial"/>
                <a:ea typeface="ＭＳ Ｐゴシック" pitchFamily="127" charset="-128"/>
              </a:rPr>
              <a:t> consumption &amp; losses</a:t>
            </a:r>
            <a:endParaRPr kumimoji="0" lang="en-GB" sz="1200" b="0" i="0" u="none" strike="noStrike" kern="0" cap="none" spc="0" normalizeH="0" baseline="0" noProof="0">
              <a:ln>
                <a:noFill/>
              </a:ln>
              <a:solidFill>
                <a:schemeClr val="bg2">
                  <a:lumMod val="20000"/>
                  <a:lumOff val="80000"/>
                </a:schemeClr>
              </a:solidFill>
              <a:effectLst/>
              <a:uLnTx/>
              <a:uFillTx/>
              <a:latin typeface="Arial"/>
              <a:ea typeface="ＭＳ Ｐゴシック" pitchFamily="127" charset="-128"/>
            </a:endParaRPr>
          </a:p>
        </p:txBody>
      </p:sp>
      <p:sp>
        <p:nvSpPr>
          <p:cNvPr id="53" name="TextBox 17"/>
          <p:cNvSpPr txBox="1"/>
          <p:nvPr/>
        </p:nvSpPr>
        <p:spPr>
          <a:xfrm>
            <a:off x="10139060" y="3539457"/>
            <a:ext cx="147278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a:solidFill>
                  <a:schemeClr val="bg2">
                    <a:lumMod val="20000"/>
                    <a:lumOff val="80000"/>
                  </a:schemeClr>
                </a:solidFill>
                <a:latin typeface="Arial"/>
                <a:ea typeface="ＭＳ Ｐゴシック" pitchFamily="127" charset="-128"/>
              </a:rPr>
              <a:t>Sensor cloud systems</a:t>
            </a:r>
            <a:endParaRPr kumimoji="0" lang="en-GB" sz="1200" b="0" i="0" u="none" strike="noStrike" kern="0" cap="none" spc="0" normalizeH="0" baseline="0" noProof="0">
              <a:ln>
                <a:noFill/>
              </a:ln>
              <a:solidFill>
                <a:schemeClr val="bg2">
                  <a:lumMod val="20000"/>
                  <a:lumOff val="80000"/>
                </a:schemeClr>
              </a:solidFill>
              <a:effectLst/>
              <a:uLnTx/>
              <a:uFillTx/>
              <a:latin typeface="Arial"/>
              <a:ea typeface="ＭＳ Ｐゴシック" pitchFamily="127" charset="-128"/>
            </a:endParaRPr>
          </a:p>
        </p:txBody>
      </p:sp>
      <p:sp>
        <p:nvSpPr>
          <p:cNvPr id="54" name="TextBox 10"/>
          <p:cNvSpPr txBox="1"/>
          <p:nvPr/>
        </p:nvSpPr>
        <p:spPr>
          <a:xfrm>
            <a:off x="744560" y="2808024"/>
            <a:ext cx="1478578" cy="461665"/>
          </a:xfrm>
          <a:prstGeom prst="rect">
            <a:avLst/>
          </a:prstGeom>
          <a:noFill/>
        </p:spPr>
        <p:txBody>
          <a:bodyPr wrap="square" rtlCol="0">
            <a:spAutoFit/>
          </a:bodyPr>
          <a:lstStyle>
            <a:defPPr>
              <a:defRPr lang="en-US"/>
            </a:defPPr>
            <a:lvl1pPr fontAlgn="base">
              <a:spcBef>
                <a:spcPct val="0"/>
              </a:spcBef>
              <a:spcAft>
                <a:spcPct val="0"/>
              </a:spcAft>
              <a:defRPr sz="1200">
                <a:solidFill>
                  <a:srgbClr val="337722"/>
                </a:solidFill>
                <a:ea typeface="ＭＳ Ｐゴシック" pitchFamily="127" charset="-128"/>
                <a:cs typeface="Arial" charset="0"/>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a:ln>
                  <a:noFill/>
                </a:ln>
                <a:solidFill>
                  <a:schemeClr val="accent2"/>
                </a:solidFill>
                <a:effectLst/>
                <a:uLnTx/>
                <a:uFillTx/>
                <a:latin typeface="Arial"/>
                <a:ea typeface="ＭＳ Ｐゴシック" pitchFamily="127" charset="-128"/>
                <a:cs typeface="Arial" charset="0"/>
              </a:rPr>
              <a:t>Asset performance management</a:t>
            </a:r>
          </a:p>
        </p:txBody>
      </p:sp>
      <p:sp>
        <p:nvSpPr>
          <p:cNvPr id="55" name="TextBox 17"/>
          <p:cNvSpPr txBox="1"/>
          <p:nvPr/>
        </p:nvSpPr>
        <p:spPr>
          <a:xfrm>
            <a:off x="7595475" y="2027575"/>
            <a:ext cx="147278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2">
                    <a:lumMod val="20000"/>
                    <a:lumOff val="80000"/>
                  </a:schemeClr>
                </a:solidFill>
                <a:effectLst/>
                <a:uLnTx/>
                <a:uFillTx/>
                <a:latin typeface="Arial"/>
                <a:ea typeface="ＭＳ Ｐゴシック" pitchFamily="127" charset="-128"/>
              </a:rPr>
              <a:t>Dynamic</a:t>
            </a:r>
            <a:r>
              <a:rPr kumimoji="0" lang="en-GB" sz="1200" b="0" i="0" u="none" strike="noStrike" kern="0" cap="none" spc="0" normalizeH="0" noProof="0">
                <a:ln>
                  <a:noFill/>
                </a:ln>
                <a:solidFill>
                  <a:schemeClr val="bg2">
                    <a:lumMod val="20000"/>
                    <a:lumOff val="80000"/>
                  </a:schemeClr>
                </a:solidFill>
                <a:effectLst/>
                <a:uLnTx/>
                <a:uFillTx/>
                <a:latin typeface="Arial"/>
                <a:ea typeface="ＭＳ Ｐゴシック" pitchFamily="127" charset="-128"/>
              </a:rPr>
              <a:t> line rating</a:t>
            </a:r>
            <a:endParaRPr kumimoji="0" lang="en-GB" sz="1200" b="0" i="0" u="none" strike="noStrike" kern="0" cap="none" spc="0" normalizeH="0" baseline="0" noProof="0">
              <a:ln>
                <a:noFill/>
              </a:ln>
              <a:solidFill>
                <a:schemeClr val="bg2">
                  <a:lumMod val="20000"/>
                  <a:lumOff val="80000"/>
                </a:schemeClr>
              </a:solidFill>
              <a:effectLst/>
              <a:uLnTx/>
              <a:uFillTx/>
              <a:latin typeface="Arial"/>
              <a:ea typeface="ＭＳ Ｐゴシック" pitchFamily="127" charset="-128"/>
            </a:endParaRPr>
          </a:p>
        </p:txBody>
      </p:sp>
      <p:sp>
        <p:nvSpPr>
          <p:cNvPr id="56" name="Rectangle 55"/>
          <p:cNvSpPr/>
          <p:nvPr/>
        </p:nvSpPr>
        <p:spPr>
          <a:xfrm>
            <a:off x="9668203" y="3926425"/>
            <a:ext cx="1885265" cy="461665"/>
          </a:xfrm>
          <a:prstGeom prst="rect">
            <a:avLst/>
          </a:prstGeom>
        </p:spPr>
        <p:txBody>
          <a:bodyPr wrap="square">
            <a:spAutoFit/>
          </a:bodyPr>
          <a:lstStyle/>
          <a:p>
            <a:r>
              <a:rPr lang="en-US" sz="1200" kern="0">
                <a:solidFill>
                  <a:srgbClr val="92D050"/>
                </a:solidFill>
                <a:latin typeface="Arial"/>
                <a:ea typeface="ＭＳ Ｐゴシック" pitchFamily="127" charset="-128"/>
              </a:rPr>
              <a:t>Incentive / Price based demand response</a:t>
            </a:r>
          </a:p>
        </p:txBody>
      </p:sp>
      <p:sp>
        <p:nvSpPr>
          <p:cNvPr id="57" name="Rectangle 56"/>
          <p:cNvSpPr/>
          <p:nvPr/>
        </p:nvSpPr>
        <p:spPr>
          <a:xfrm>
            <a:off x="6313600" y="5829284"/>
            <a:ext cx="1637340" cy="461665"/>
          </a:xfrm>
          <a:prstGeom prst="rect">
            <a:avLst/>
          </a:prstGeom>
        </p:spPr>
        <p:txBody>
          <a:bodyPr wrap="square">
            <a:spAutoFit/>
          </a:bodyPr>
          <a:lstStyle/>
          <a:p>
            <a:r>
              <a:rPr lang="en-US" sz="1200" kern="0">
                <a:solidFill>
                  <a:srgbClr val="92D050"/>
                </a:solidFill>
                <a:latin typeface="Arial"/>
                <a:ea typeface="ＭＳ Ｐゴシック" pitchFamily="127" charset="-128"/>
              </a:rPr>
              <a:t>Smart pre-payment, fraud detection</a:t>
            </a:r>
          </a:p>
        </p:txBody>
      </p:sp>
      <p:sp>
        <p:nvSpPr>
          <p:cNvPr id="58" name="Rectangle 57"/>
          <p:cNvSpPr/>
          <p:nvPr/>
        </p:nvSpPr>
        <p:spPr>
          <a:xfrm>
            <a:off x="8101346" y="4292107"/>
            <a:ext cx="1885265" cy="461665"/>
          </a:xfrm>
          <a:prstGeom prst="rect">
            <a:avLst/>
          </a:prstGeom>
        </p:spPr>
        <p:txBody>
          <a:bodyPr wrap="square">
            <a:spAutoFit/>
          </a:bodyPr>
          <a:lstStyle/>
          <a:p>
            <a:r>
              <a:rPr lang="en-US" sz="1200" kern="0">
                <a:solidFill>
                  <a:srgbClr val="92D050"/>
                </a:solidFill>
                <a:latin typeface="Arial"/>
                <a:ea typeface="ＭＳ Ｐゴシック" pitchFamily="127" charset="-128"/>
              </a:rPr>
              <a:t>Smart EMS optimize cost, risk and load</a:t>
            </a:r>
          </a:p>
        </p:txBody>
      </p:sp>
      <p:sp>
        <p:nvSpPr>
          <p:cNvPr id="7" name="Rectangle 6"/>
          <p:cNvSpPr/>
          <p:nvPr/>
        </p:nvSpPr>
        <p:spPr>
          <a:xfrm>
            <a:off x="7786833" y="5237498"/>
            <a:ext cx="2153560" cy="461665"/>
          </a:xfrm>
          <a:prstGeom prst="rect">
            <a:avLst/>
          </a:prstGeom>
        </p:spPr>
        <p:txBody>
          <a:bodyPr wrap="square">
            <a:spAutoFit/>
          </a:bodyPr>
          <a:lstStyle/>
          <a:p>
            <a:r>
              <a:rPr lang="en-US" sz="1200" kern="0">
                <a:solidFill>
                  <a:srgbClr val="92D050"/>
                </a:solidFill>
                <a:latin typeface="Arial"/>
                <a:ea typeface="ＭＳ Ｐゴシック" pitchFamily="127" charset="-128"/>
              </a:rPr>
              <a:t>AMI enabled pro-active, automated, outage detection</a:t>
            </a:r>
          </a:p>
        </p:txBody>
      </p:sp>
      <p:sp>
        <p:nvSpPr>
          <p:cNvPr id="59" name="TextBox 29"/>
          <p:cNvSpPr txBox="1"/>
          <p:nvPr/>
        </p:nvSpPr>
        <p:spPr>
          <a:xfrm>
            <a:off x="1234646" y="3821979"/>
            <a:ext cx="121588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accent1"/>
                </a:solidFill>
                <a:effectLst/>
                <a:uLnTx/>
                <a:uFillTx/>
                <a:latin typeface="Arial"/>
                <a:ea typeface="ＭＳ Ｐゴシック" pitchFamily="127" charset="-128"/>
              </a:rPr>
              <a:t>Video Analytics</a:t>
            </a:r>
          </a:p>
        </p:txBody>
      </p:sp>
    </p:spTree>
    <p:extLst>
      <p:ext uri="{BB962C8B-B14F-4D97-AF65-F5344CB8AC3E}">
        <p14:creationId xmlns:p14="http://schemas.microsoft.com/office/powerpoint/2010/main" val="5512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CCENTFARBEEXIST" val="0"/>
  <p:tag name="VERSION" val="V8.0"/>
  <p:tag name="VORLAGE" val="QPT_Molecules"/>
  <p:tag name="GROESSE" val="Standard"/>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8hZui1iR56CF12GwrbK3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Di7VQYR.QziQksEq3Dwwp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NKSez6jZS4SnH9wrPX2iH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Vr0UdvMHT5e3ORaxYGyls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acpSdbouS3KAvog35VS1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4yr0bLneQiiU.M_ONkdju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fjldBISMQ.qoy18Z0Qtz_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WnfzS9sSQNS8ObC0iMPRy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glCm.gRgTLS.zXCbNz7xX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mi6szgQdSTKW5sVL9fWHN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vjCoZiCyRd.eAfZjFAhUh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cEZD90_oSB.fGi.loaZnyg"/>
</p:tagLst>
</file>

<file path=ppt/tags/tag12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ubdAOWKCRHuhGvTlNOZPEA"/>
</p:tagLst>
</file>

<file path=ppt/tags/tag13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Q7iAb0UlQcC5q_O82PsIn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Fr.cCowXSyqjU_rwJegia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mynCmEMtTVmkJ4VmMt9xp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zTj3kmqeRxe.r16jp5RzZ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8Opwh6x7RCuynnyTD1llS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dgZ0aG.pRv6an7MkPcoM7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4AV83DRDui3ZqR56xHG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EQmmTCnERomFfXZS7X3Qt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jdZjIIhCT6mG.pfKrXU2P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yDg.dxiSE2azNpluwMsU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tixJbEgGQJuG6gD6EOBCt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wMIO1tCJTLeb7o99bgwy.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tp5c1CNYQQWs5VQe2gqYS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WJUXE3_kTcasPzf5LXs7j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OdH9PjWoRWCeVWRneARfP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bMdenhgNQ3.8Gyr5b3fj4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cnA2IkDOQq.hAonOrLgWu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9a4wom2PQk.x9FkfnlBRV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tzv8jeCtSDm0vBS5O8S6N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UInjg0BnQRSWShOnFs9XJ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A01PtkiQ7mSoC0YSzzIs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LgcPxmplRYqvx.GN5Ct0j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NE_fkXjlQ7ia4ZYBziuqv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yY_KInwvRpW1atGy8y8hz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jVCDO97bQxygo9OvBbNk3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gqwTH5O0SMqMk3U3JEwWJ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_Ps1.mbrTjSFAKUXjuT84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G6Nsug6FSj6A36aipmyIT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nOJJw6J6SVqO3C_WdNs9S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LRiCV1CLRaG85MmgAPLzm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d9djds0jRpe5OGwa0xLZa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DHeNOn4VQMKLCXdwSV1Bu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8uhRISQxRJOSOrTTB3kH2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ToNmkKDoRy2HTnOJocJU.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KpY8pGp4SzKLBPRaPTFqH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49Sj_f2ITFSU_QeRkIwSQ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4wnfMJ3QRjKD0HQufof3U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ByT1o6qzS2a69q0MTG2Wa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tJoC7ogTQZmMaPn_Nei9g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ZLwS7rDfT4yl28L6WLfkc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T6iBNLoWSwGxUJ9QnjRm8A"/>
</p:tagLst>
</file>

<file path=ppt/theme/theme1.xml><?xml version="1.0" encoding="utf-8"?>
<a:theme xmlns:a="http://schemas.openxmlformats.org/drawingml/2006/main" name="Acc_Digital_template 16-9">
  <a:themeElements>
    <a:clrScheme name="AIP Theme 2015">
      <a:dk1>
        <a:sysClr val="windowText" lastClr="000000"/>
      </a:dk1>
      <a:lt1>
        <a:sysClr val="window" lastClr="FFFFFF"/>
      </a:lt1>
      <a:dk2>
        <a:srgbClr val="666666"/>
      </a:dk2>
      <a:lt2>
        <a:srgbClr val="778888"/>
      </a:lt2>
      <a:accent1>
        <a:srgbClr val="FF3366"/>
      </a:accent1>
      <a:accent2>
        <a:srgbClr val="FFB500"/>
      </a:accent2>
      <a:accent3>
        <a:srgbClr val="66AA44"/>
      </a:accent3>
      <a:accent4>
        <a:srgbClr val="003344"/>
      </a:accent4>
      <a:accent5>
        <a:srgbClr val="AADDEE"/>
      </a:accent5>
      <a:accent6>
        <a:srgbClr val="CBCCCC"/>
      </a:accent6>
      <a:hlink>
        <a:srgbClr val="2F539C"/>
      </a:hlink>
      <a:folHlink>
        <a:srgbClr val="992222"/>
      </a:folHlink>
    </a:clrScheme>
    <a:fontScheme name="Benutzerdefiniert 1">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778888">
            <a:lumMod val="20000"/>
            <a:lumOff val="80000"/>
          </a:srgbClr>
        </a:solidFill>
        <a:ln w="6350">
          <a:solidFill>
            <a:srgbClr val="778888">
              <a:lumMod val="20000"/>
              <a:lumOff val="80000"/>
            </a:srgbClr>
          </a:solidFill>
          <a:miter lim="800000"/>
          <a:headEnd/>
          <a:tailEnd/>
        </a:ln>
        <a:effectLst/>
      </a:spPr>
      <a:bodyPr vert="horz" wrap="square" lIns="72000" tIns="72000" rIns="72000" bIns="72000" numCol="1" rtlCol="0" anchor="t" anchorCtr="0" compatLnSpc="1">
        <a:prstTxWarp prst="textNoShape">
          <a:avLst/>
        </a:prstTxWarp>
        <a:noAutofit/>
      </a:bodyPr>
      <a:lstStyle>
        <a:defPPr marL="0" marR="0" indent="0" algn="l" defTabSz="914400" rtl="0" eaLnBrk="1" fontAlgn="base" latinLnBrk="0" hangingPunct="1">
          <a:lnSpc>
            <a:spcPct val="100000"/>
          </a:lnSpc>
          <a:spcBef>
            <a:spcPts val="0"/>
          </a:spcBef>
          <a:spcAft>
            <a:spcPts val="300"/>
          </a:spcAft>
          <a:buClrTx/>
          <a:buSzTx/>
          <a:buFontTx/>
          <a:buNone/>
          <a:tabLst/>
          <a:defRPr kumimoji="0" sz="1600" b="0" i="0" u="none" strike="noStrike" kern="0" cap="none" spc="0" normalizeH="0" baseline="0" noProof="0" dirty="0" err="1" smtClean="0">
            <a:ln>
              <a:noFill/>
            </a:ln>
            <a:solidFill>
              <a:sysClr val="windowText" lastClr="000000"/>
            </a:solidFill>
            <a:effectLst/>
            <a:uLnTx/>
            <a:uFillTx/>
            <a:latin typeface="Arial" pitchFamily="34" charset="0"/>
            <a:cs typeface="Arial" pitchFamily="34" charset="0"/>
          </a:defRPr>
        </a:defPPr>
      </a:lst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lgn="l">
          <a:defRPr sz="1200" dirty="0" err="1" smtClean="0"/>
        </a:defPPr>
      </a:lstStyle>
    </a:txDef>
  </a:objectDefaults>
  <a:extraClrSchemeLst/>
</a:theme>
</file>

<file path=ppt/theme/theme2.xml><?xml version="1.0" encoding="utf-8"?>
<a:theme xmlns:a="http://schemas.openxmlformats.org/drawingml/2006/main" name="AA Master">
  <a:themeElements>
    <a:clrScheme name="Custom 2">
      <a:dk1>
        <a:srgbClr val="000000"/>
      </a:dk1>
      <a:lt1>
        <a:srgbClr val="FFFFFF"/>
      </a:lt1>
      <a:dk2>
        <a:srgbClr val="AA1133"/>
      </a:dk2>
      <a:lt2>
        <a:srgbClr val="778888"/>
      </a:lt2>
      <a:accent1>
        <a:srgbClr val="FF3366"/>
      </a:accent1>
      <a:accent2>
        <a:srgbClr val="FFB500"/>
      </a:accent2>
      <a:accent3>
        <a:srgbClr val="00BBEE"/>
      </a:accent3>
      <a:accent4>
        <a:srgbClr val="003344"/>
      </a:accent4>
      <a:accent5>
        <a:srgbClr val="408FCD"/>
      </a:accent5>
      <a:accent6>
        <a:srgbClr val="2F539C"/>
      </a:accent6>
      <a:hlink>
        <a:srgbClr val="FF3366"/>
      </a:hlink>
      <a:folHlink>
        <a:srgbClr val="FF33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prstDash val="sysDot"/>
          <a:headEnd type="none" w="med" len="med"/>
          <a:tailEnd type="oval" w="med"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bg1"/>
          </a:solidFill>
          <a:prstDash val="dot"/>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Accenture Analytics Master Template Sept 15 2016 CUSTOM.potx" id="{7794CC87-A144-48F5-8634-35C1F0BC7E4E}" vid="{FF7235BD-58B0-4B0B-B7D4-9FE3C2B3E65A}"/>
    </a:ext>
  </a:extLst>
</a:theme>
</file>

<file path=ppt/theme/theme3.xml><?xml version="1.0" encoding="utf-8"?>
<a:theme xmlns:a="http://schemas.openxmlformats.org/drawingml/2006/main" name="1_AA Master">
  <a:themeElements>
    <a:clrScheme name="Custom 7">
      <a:dk1>
        <a:srgbClr val="000000"/>
      </a:dk1>
      <a:lt1>
        <a:srgbClr val="FFFFFF"/>
      </a:lt1>
      <a:dk2>
        <a:srgbClr val="AA1133"/>
      </a:dk2>
      <a:lt2>
        <a:srgbClr val="778888"/>
      </a:lt2>
      <a:accent1>
        <a:srgbClr val="FF3366"/>
      </a:accent1>
      <a:accent2>
        <a:srgbClr val="FFB500"/>
      </a:accent2>
      <a:accent3>
        <a:srgbClr val="00BBEE"/>
      </a:accent3>
      <a:accent4>
        <a:srgbClr val="003344"/>
      </a:accent4>
      <a:accent5>
        <a:srgbClr val="408FCD"/>
      </a:accent5>
      <a:accent6>
        <a:srgbClr val="2F539C"/>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prstDash val="sysDot"/>
          <a:headEnd type="none" w="med" len="med"/>
          <a:tailEnd type="oval" w="med"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bg1"/>
          </a:solidFill>
          <a:prstDash val="dot"/>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Presentation1" id="{C99922C6-E420-2C46-877F-4F6177C39617}" vid="{499D0437-9A9D-E945-9250-9D986DE0030C}"/>
    </a:ext>
  </a:extLst>
</a:theme>
</file>

<file path=ppt/theme/theme4.xml><?xml version="1.0" encoding="utf-8"?>
<a:theme xmlns:a="http://schemas.openxmlformats.org/drawingml/2006/main" name="Master">
  <a:themeElements>
    <a:clrScheme name="Accenture">
      <a:dk1>
        <a:srgbClr val="000000"/>
      </a:dk1>
      <a:lt1>
        <a:srgbClr val="FFFFFF"/>
      </a:lt1>
      <a:dk2>
        <a:srgbClr val="666666"/>
      </a:dk2>
      <a:lt2>
        <a:srgbClr val="778888"/>
      </a:lt2>
      <a:accent1>
        <a:srgbClr val="FFB500"/>
      </a:accent1>
      <a:accent2>
        <a:srgbClr val="408FCD"/>
      </a:accent2>
      <a:accent3>
        <a:srgbClr val="4E2600"/>
      </a:accent3>
      <a:accent4>
        <a:srgbClr val="CBCCCC"/>
      </a:accent4>
      <a:accent5>
        <a:srgbClr val="FFB500"/>
      </a:accent5>
      <a:accent6>
        <a:srgbClr val="408FCD"/>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40000"/>
          </a:schemeClr>
        </a:solidFill>
      </a:spPr>
      <a:bodyPr wrap="square" lIns="72000" tIns="108000" rIns="72000" bIns="72000" rtlCol="0">
        <a:noAutofit/>
      </a:bodyPr>
      <a:lstStyle>
        <a:defPPr>
          <a:defRPr sz="1400" b="0" dirty="0" smtClean="0">
            <a:solidFill>
              <a:schemeClr val="bg1"/>
            </a:solidFill>
            <a:latin typeface="Calibri" panose="020F0502020204030204" pitchFamily="34" charset="0"/>
          </a:defRPr>
        </a:defPPr>
      </a:lstStyle>
    </a:spDef>
    <a:txDef>
      <a:spPr>
        <a:noFill/>
      </a:spPr>
      <a:bodyPr wrap="none" lIns="0" tIns="0" rIns="0" bIns="0" rtlCol="0">
        <a:spAutoFit/>
      </a:bodyPr>
      <a:lstStyle>
        <a:defPPr>
          <a:defRPr sz="1600" dirty="0" smtClean="0">
            <a:solidFill>
              <a:schemeClr val="tx2"/>
            </a:solidFill>
          </a:defRPr>
        </a:defPPr>
      </a:lstStyle>
    </a:txDef>
  </a:objectDefaults>
  <a:extraClrSchemeLst/>
</a:theme>
</file>

<file path=ppt/theme/theme5.xml><?xml version="1.0" encoding="utf-8"?>
<a:theme xmlns:a="http://schemas.openxmlformats.org/drawingml/2006/main" name="1_Master">
  <a:themeElements>
    <a:clrScheme name="Custom 2">
      <a:dk1>
        <a:srgbClr val="000000"/>
      </a:dk1>
      <a:lt1>
        <a:srgbClr val="FFFFFF"/>
      </a:lt1>
      <a:dk2>
        <a:srgbClr val="666666"/>
      </a:dk2>
      <a:lt2>
        <a:srgbClr val="778888"/>
      </a:lt2>
      <a:accent1>
        <a:srgbClr val="FFB500"/>
      </a:accent1>
      <a:accent2>
        <a:srgbClr val="408FCD"/>
      </a:accent2>
      <a:accent3>
        <a:srgbClr val="4E2600"/>
      </a:accent3>
      <a:accent4>
        <a:srgbClr val="CBCCCC"/>
      </a:accent4>
      <a:accent5>
        <a:srgbClr val="FFB500"/>
      </a:accent5>
      <a:accent6>
        <a:srgbClr val="408FCD"/>
      </a:accent6>
      <a:hlink>
        <a:srgbClr val="FFFFFF"/>
      </a:hlink>
      <a:folHlink>
        <a:srgbClr val="FFFF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dirty="0" smtClean="0">
            <a:solidFill>
              <a:schemeClr val="tx2"/>
            </a:solidFill>
          </a:defRPr>
        </a:defPPr>
      </a:lstStyle>
    </a:txDef>
  </a:objectDefaults>
  <a:extraClrSchemeLst/>
</a:theme>
</file>

<file path=ppt/theme/theme6.xml><?xml version="1.0" encoding="utf-8"?>
<a:theme xmlns:a="http://schemas.openxmlformats.org/drawingml/2006/main" name="2_Master">
  <a:themeElements>
    <a:clrScheme name="Custom 2">
      <a:dk1>
        <a:srgbClr val="000000"/>
      </a:dk1>
      <a:lt1>
        <a:srgbClr val="FFFFFF"/>
      </a:lt1>
      <a:dk2>
        <a:srgbClr val="666666"/>
      </a:dk2>
      <a:lt2>
        <a:srgbClr val="778888"/>
      </a:lt2>
      <a:accent1>
        <a:srgbClr val="FFB500"/>
      </a:accent1>
      <a:accent2>
        <a:srgbClr val="408FCD"/>
      </a:accent2>
      <a:accent3>
        <a:srgbClr val="4E2600"/>
      </a:accent3>
      <a:accent4>
        <a:srgbClr val="CBCCCC"/>
      </a:accent4>
      <a:accent5>
        <a:srgbClr val="FFB500"/>
      </a:accent5>
      <a:accent6>
        <a:srgbClr val="408FCD"/>
      </a:accent6>
      <a:hlink>
        <a:srgbClr val="FFFFFF"/>
      </a:hlink>
      <a:folHlink>
        <a:srgbClr val="FFFF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dirty="0" smtClean="0">
            <a:solidFill>
              <a:schemeClr val="tx2"/>
            </a:solidFill>
          </a:defRPr>
        </a:defPPr>
      </a:lstStyle>
    </a:txDef>
  </a:objectDefaults>
  <a:extraClrScheme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IP Theme 2015">
    <a:dk1>
      <a:sysClr val="windowText" lastClr="000000"/>
    </a:dk1>
    <a:lt1>
      <a:sysClr val="window" lastClr="FFFFFF"/>
    </a:lt1>
    <a:dk2>
      <a:srgbClr val="666666"/>
    </a:dk2>
    <a:lt2>
      <a:srgbClr val="778888"/>
    </a:lt2>
    <a:accent1>
      <a:srgbClr val="FF3366"/>
    </a:accent1>
    <a:accent2>
      <a:srgbClr val="FFB500"/>
    </a:accent2>
    <a:accent3>
      <a:srgbClr val="66AA44"/>
    </a:accent3>
    <a:accent4>
      <a:srgbClr val="003344"/>
    </a:accent4>
    <a:accent5>
      <a:srgbClr val="AADDEE"/>
    </a:accent5>
    <a:accent6>
      <a:srgbClr val="CBCCCC"/>
    </a:accent6>
    <a:hlink>
      <a:srgbClr val="2F539C"/>
    </a:hlink>
    <a:folHlink>
      <a:srgbClr val="992222"/>
    </a:folHlink>
  </a:clrScheme>
</a:themeOverride>
</file>

<file path=ppt/theme/themeOverride2.xml><?xml version="1.0" encoding="utf-8"?>
<a:themeOverride xmlns:a="http://schemas.openxmlformats.org/drawingml/2006/main">
  <a:clrScheme name="AIP Theme 2015">
    <a:dk1>
      <a:sysClr val="windowText" lastClr="000000"/>
    </a:dk1>
    <a:lt1>
      <a:sysClr val="window" lastClr="FFFFFF"/>
    </a:lt1>
    <a:dk2>
      <a:srgbClr val="666666"/>
    </a:dk2>
    <a:lt2>
      <a:srgbClr val="778888"/>
    </a:lt2>
    <a:accent1>
      <a:srgbClr val="FF3366"/>
    </a:accent1>
    <a:accent2>
      <a:srgbClr val="FFB500"/>
    </a:accent2>
    <a:accent3>
      <a:srgbClr val="66AA44"/>
    </a:accent3>
    <a:accent4>
      <a:srgbClr val="003344"/>
    </a:accent4>
    <a:accent5>
      <a:srgbClr val="AADDEE"/>
    </a:accent5>
    <a:accent6>
      <a:srgbClr val="CBCCCC"/>
    </a:accent6>
    <a:hlink>
      <a:srgbClr val="2F539C"/>
    </a:hlink>
    <a:folHlink>
      <a:srgbClr val="992222"/>
    </a:folHlink>
  </a:clrScheme>
</a:themeOverride>
</file>

<file path=ppt/theme/themeOverride3.xml><?xml version="1.0" encoding="utf-8"?>
<a:themeOverride xmlns:a="http://schemas.openxmlformats.org/drawingml/2006/main">
  <a:clrScheme name="AIP Theme 2015">
    <a:dk1>
      <a:sysClr val="windowText" lastClr="000000"/>
    </a:dk1>
    <a:lt1>
      <a:sysClr val="window" lastClr="FFFFFF"/>
    </a:lt1>
    <a:dk2>
      <a:srgbClr val="666666"/>
    </a:dk2>
    <a:lt2>
      <a:srgbClr val="778888"/>
    </a:lt2>
    <a:accent1>
      <a:srgbClr val="FF3366"/>
    </a:accent1>
    <a:accent2>
      <a:srgbClr val="FFB500"/>
    </a:accent2>
    <a:accent3>
      <a:srgbClr val="66AA44"/>
    </a:accent3>
    <a:accent4>
      <a:srgbClr val="003344"/>
    </a:accent4>
    <a:accent5>
      <a:srgbClr val="AADDEE"/>
    </a:accent5>
    <a:accent6>
      <a:srgbClr val="CBCCCC"/>
    </a:accent6>
    <a:hlink>
      <a:srgbClr val="2F539C"/>
    </a:hlink>
    <a:folHlink>
      <a:srgbClr val="992222"/>
    </a:folHlink>
  </a:clrScheme>
</a:themeOverride>
</file>

<file path=ppt/theme/themeOverride4.xml><?xml version="1.0" encoding="utf-8"?>
<a:themeOverride xmlns:a="http://schemas.openxmlformats.org/drawingml/2006/main">
  <a:clrScheme name="AIP Theme 2015">
    <a:dk1>
      <a:sysClr val="windowText" lastClr="000000"/>
    </a:dk1>
    <a:lt1>
      <a:sysClr val="window" lastClr="FFFFFF"/>
    </a:lt1>
    <a:dk2>
      <a:srgbClr val="666666"/>
    </a:dk2>
    <a:lt2>
      <a:srgbClr val="778888"/>
    </a:lt2>
    <a:accent1>
      <a:srgbClr val="FF3366"/>
    </a:accent1>
    <a:accent2>
      <a:srgbClr val="FFB500"/>
    </a:accent2>
    <a:accent3>
      <a:srgbClr val="66AA44"/>
    </a:accent3>
    <a:accent4>
      <a:srgbClr val="003344"/>
    </a:accent4>
    <a:accent5>
      <a:srgbClr val="AADDEE"/>
    </a:accent5>
    <a:accent6>
      <a:srgbClr val="CBCCCC"/>
    </a:accent6>
    <a:hlink>
      <a:srgbClr val="2F539C"/>
    </a:hlink>
    <a:folHlink>
      <a:srgbClr val="992222"/>
    </a:folHlink>
  </a:clrScheme>
</a:themeOverride>
</file>

<file path=ppt/theme/themeOverride5.xml><?xml version="1.0" encoding="utf-8"?>
<a:themeOverride xmlns:a="http://schemas.openxmlformats.org/drawingml/2006/main">
  <a:clrScheme name="Custom 2">
    <a:dk1>
      <a:srgbClr val="000000"/>
    </a:dk1>
    <a:lt1>
      <a:srgbClr val="FFFFFF"/>
    </a:lt1>
    <a:dk2>
      <a:srgbClr val="AA1133"/>
    </a:dk2>
    <a:lt2>
      <a:srgbClr val="778888"/>
    </a:lt2>
    <a:accent1>
      <a:srgbClr val="FF3366"/>
    </a:accent1>
    <a:accent2>
      <a:srgbClr val="FFB500"/>
    </a:accent2>
    <a:accent3>
      <a:srgbClr val="00BBEE"/>
    </a:accent3>
    <a:accent4>
      <a:srgbClr val="003344"/>
    </a:accent4>
    <a:accent5>
      <a:srgbClr val="408FCD"/>
    </a:accent5>
    <a:accent6>
      <a:srgbClr val="2F539C"/>
    </a:accent6>
    <a:hlink>
      <a:srgbClr val="FF3366"/>
    </a:hlink>
    <a:folHlink>
      <a:srgbClr val="FF3366"/>
    </a:folHlink>
  </a:clrScheme>
</a:themeOverride>
</file>

<file path=ppt/theme/themeOverride6.xml><?xml version="1.0" encoding="utf-8"?>
<a:themeOverride xmlns:a="http://schemas.openxmlformats.org/drawingml/2006/main">
  <a:clrScheme name="Custom 2">
    <a:dk1>
      <a:srgbClr val="000000"/>
    </a:dk1>
    <a:lt1>
      <a:srgbClr val="FFFFFF"/>
    </a:lt1>
    <a:dk2>
      <a:srgbClr val="AA1133"/>
    </a:dk2>
    <a:lt2>
      <a:srgbClr val="778888"/>
    </a:lt2>
    <a:accent1>
      <a:srgbClr val="FF3366"/>
    </a:accent1>
    <a:accent2>
      <a:srgbClr val="FFB500"/>
    </a:accent2>
    <a:accent3>
      <a:srgbClr val="00BBEE"/>
    </a:accent3>
    <a:accent4>
      <a:srgbClr val="003344"/>
    </a:accent4>
    <a:accent5>
      <a:srgbClr val="408FCD"/>
    </a:accent5>
    <a:accent6>
      <a:srgbClr val="2F539C"/>
    </a:accent6>
    <a:hlink>
      <a:srgbClr val="FF3366"/>
    </a:hlink>
    <a:folHlink>
      <a:srgbClr val="FF336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17DADF13056418ACA03224DA23E1E" ma:contentTypeVersion="9" ma:contentTypeDescription="Create a new document." ma:contentTypeScope="" ma:versionID="963bc1dafc309a34e1572263b558b9bb">
  <xsd:schema xmlns:xsd="http://www.w3.org/2001/XMLSchema" xmlns:xs="http://www.w3.org/2001/XMLSchema" xmlns:p="http://schemas.microsoft.com/office/2006/metadata/properties" xmlns:ns2="b4378447-32ba-48a5-a98f-b0c48af7c172" xmlns:ns3="ceacb2eb-f216-4025-bf73-f09abd2728a1" targetNamespace="http://schemas.microsoft.com/office/2006/metadata/properties" ma:root="true" ma:fieldsID="175312cd306e14d69fc7b42f713c8b41" ns2:_="" ns3:_="">
    <xsd:import namespace="b4378447-32ba-48a5-a98f-b0c48af7c172"/>
    <xsd:import namespace="ceacb2eb-f216-4025-bf73-f09abd2728a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378447-32ba-48a5-a98f-b0c48af7c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acb2eb-f216-4025-bf73-f09abd2728a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546771F-760F-4DE1-BA06-2193D2642511}">
  <ds:schemaRefs>
    <ds:schemaRef ds:uri="http://schemas.microsoft.com/sharepoint/v3/contenttype/forms"/>
  </ds:schemaRefs>
</ds:datastoreItem>
</file>

<file path=customXml/itemProps2.xml><?xml version="1.0" encoding="utf-8"?>
<ds:datastoreItem xmlns:ds="http://schemas.openxmlformats.org/officeDocument/2006/customXml" ds:itemID="{2A1D1451-C4D1-4226-813A-C9B4DC2A4C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378447-32ba-48a5-a98f-b0c48af7c172"/>
    <ds:schemaRef ds:uri="ceacb2eb-f216-4025-bf73-f09abd2728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263F07-070F-4AFC-BA56-3A975C43E3EF}">
  <ds:schemaRefs>
    <ds:schemaRef ds:uri="b4378447-32ba-48a5-a98f-b0c48af7c172"/>
    <ds:schemaRef ds:uri="http://schemas.microsoft.com/office/2006/metadata/properties"/>
    <ds:schemaRef ds:uri="ceacb2eb-f216-4025-bf73-f09abd2728a1"/>
    <ds:schemaRef ds:uri="http://schemas.microsoft.com/office/2006/documentManagement/types"/>
    <ds:schemaRef ds:uri="http://schemas.microsoft.com/office/infopath/2007/PartnerControls"/>
    <ds:schemaRef ds:uri="http://purl.org/dc/elements/1.1/"/>
    <ds:schemaRef ds:uri="http://www.w3.org/XML/1998/namespace"/>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TotalTime>
  <Words>12331</Words>
  <Application>Microsoft Office PowerPoint</Application>
  <PresentationFormat>Custom</PresentationFormat>
  <Paragraphs>2124</Paragraphs>
  <Slides>79</Slides>
  <Notes>31</Notes>
  <HiddenSlides>0</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1</vt:i4>
      </vt:variant>
      <vt:variant>
        <vt:lpstr>Slide Titles</vt:lpstr>
      </vt:variant>
      <vt:variant>
        <vt:i4>79</vt:i4>
      </vt:variant>
    </vt:vector>
  </HeadingPairs>
  <TitlesOfParts>
    <vt:vector size="97" baseType="lpstr">
      <vt:lpstr>Agfa Rotis Sans Serif</vt:lpstr>
      <vt:lpstr>Arial</vt:lpstr>
      <vt:lpstr>Arial Black</vt:lpstr>
      <vt:lpstr>Arial,Bold</vt:lpstr>
      <vt:lpstr>Calibri</vt:lpstr>
      <vt:lpstr>Gotham Bold</vt:lpstr>
      <vt:lpstr>Graphik Regular</vt:lpstr>
      <vt:lpstr>Segoe UI Light</vt:lpstr>
      <vt:lpstr>Segoe UI Semibold</vt:lpstr>
      <vt:lpstr>Symbol</vt:lpstr>
      <vt:lpstr>Wingdings</vt:lpstr>
      <vt:lpstr>Acc_Digital_template 16-9</vt:lpstr>
      <vt:lpstr>AA Master</vt:lpstr>
      <vt:lpstr>1_AA Master</vt:lpstr>
      <vt:lpstr>Master</vt:lpstr>
      <vt:lpstr>1_Master</vt:lpstr>
      <vt:lpstr>2_Master</vt:lpstr>
      <vt:lpstr>think-cell スライド</vt:lpstr>
      <vt:lpstr>Transmission and Distribution</vt:lpstr>
      <vt:lpstr>Introduction</vt:lpstr>
      <vt:lpstr>Content</vt:lpstr>
      <vt:lpstr>Market Trends in a NEW World</vt:lpstr>
      <vt:lpstr>Digital Transformation Is Still In Its Infancy</vt:lpstr>
      <vt:lpstr>Digital Value At Stake For The Power Sector</vt:lpstr>
      <vt:lpstr>Digital Will Fundamentally Change How Utilities Operate</vt:lpstr>
      <vt:lpstr>Content</vt:lpstr>
      <vt:lpstr>New Digital Has Spawned A Burst Of Innovative Use Cases</vt:lpstr>
      <vt:lpstr>New Digital: Analytics Implementation Roadmap</vt:lpstr>
      <vt:lpstr>New Digital : Multiple Analytics Driven Use Cases</vt:lpstr>
      <vt:lpstr>New Digital : Condition Based Maintenance</vt:lpstr>
      <vt:lpstr>New Digital : Predictive Maintenance</vt:lpstr>
      <vt:lpstr>New Digital : Digital Asset Management (Substation)</vt:lpstr>
      <vt:lpstr>New Digital : Digital Asset Management (Distribution)</vt:lpstr>
      <vt:lpstr>New Digital : Investment Optimisation</vt:lpstr>
      <vt:lpstr>New Digital : SVOP - 360 View of Assets and Work</vt:lpstr>
      <vt:lpstr>New Digital : Video Analytics for Asset Monitoring</vt:lpstr>
      <vt:lpstr>New Digital : Video Analytics in Field Work</vt:lpstr>
      <vt:lpstr>New Digital : The Potential Use of Block Chain </vt:lpstr>
      <vt:lpstr>Content</vt:lpstr>
      <vt:lpstr>Digital Stretch Squeezes More Value From Core Systems</vt:lpstr>
      <vt:lpstr>Digital Stretch : Greater Value from Core IT</vt:lpstr>
      <vt:lpstr>Digital Stretch : Risk Responsive Maintenance</vt:lpstr>
      <vt:lpstr>Digital Stretch : Connected Worker</vt:lpstr>
      <vt:lpstr>Digital Stretch : Control Centre Intelligence</vt:lpstr>
      <vt:lpstr>Digital Stretch : Network Optimization (DER Integration)</vt:lpstr>
      <vt:lpstr>Appendix</vt:lpstr>
      <vt:lpstr>Appendix</vt:lpstr>
      <vt:lpstr>The Potential Value From Digital Initiatives </vt:lpstr>
      <vt:lpstr>The Potential Value From Digital Initiatives </vt:lpstr>
      <vt:lpstr>CenterPoint Energy Co-innovation with SAP to deliver an extensible SAP HANA based asset health platform for underground residential distribution</vt:lpstr>
      <vt:lpstr>Thames Water Developed &amp; implemented Accenture Water Analytics which will enable more efficient water sourcing and remote monitoring of assets</vt:lpstr>
      <vt:lpstr>Hydro One Avoiding low voltage reinforcement by enabling predictive asset maintenance (analytics)</vt:lpstr>
      <vt:lpstr>US Energy Utility Company Modernization to a new-state-of-the-art centralized asset maintenance and condition assessment solution (CMMS)</vt:lpstr>
      <vt:lpstr>Woodside Provided Advanced Analytics services to enable real-time actionable insights</vt:lpstr>
      <vt:lpstr>European Utility This roadmap helped the Utility to grasp the impact of the distributed energy resources and how to best use this new capability to improve the investment planning process</vt:lpstr>
      <vt:lpstr>US Energy Services Company Intelligent substation – store substation data to monitor substation devices and create visibility in potential failures without increasing SCADA point licensing</vt:lpstr>
      <vt:lpstr>US Utility Co-innovation with SAP to deliver an extensible SAP HANA based asset health platform for underground residential distribution system</vt:lpstr>
      <vt:lpstr>Columbia Pipeline Group The Intelligent Pipeline Solution addresses data quality and completeness and enables operators to run predictive analytics</vt:lpstr>
      <vt:lpstr>Duke Energy To better integrate distributed energy resources in the grid infrastructure, a Voltage management Application was designed to manage voltage problems</vt:lpstr>
      <vt:lpstr>Appendix</vt:lpstr>
      <vt:lpstr>Analytics across the utility industry value chain</vt:lpstr>
      <vt:lpstr>Advanced asset management</vt:lpstr>
      <vt:lpstr>Work, field, and resource management</vt:lpstr>
      <vt:lpstr>Smart grid analytics</vt:lpstr>
      <vt:lpstr>Customer insight</vt:lpstr>
      <vt:lpstr>Appendix</vt:lpstr>
      <vt:lpstr>Accenture accelerators for delivery</vt:lpstr>
      <vt:lpstr>Agile approach to delivery</vt:lpstr>
      <vt:lpstr>Agile approach to use case development</vt:lpstr>
      <vt:lpstr>Appendix</vt:lpstr>
      <vt:lpstr>Accenture Utilities Industry Group At A Glance</vt:lpstr>
      <vt:lpstr>Accenture’s Utilities Capabilities</vt:lpstr>
      <vt:lpstr>Accenture’s Recent Industry Specific Investments</vt:lpstr>
      <vt:lpstr>Accenture Analytics and Industry</vt:lpstr>
      <vt:lpstr>Accenture’s Market Recognition</vt:lpstr>
      <vt:lpstr>Everest Group Peak Matrix™ - 2016 Analytics Business Process Services (Bps) Market Standings</vt:lpstr>
      <vt:lpstr>Appendix</vt:lpstr>
      <vt:lpstr>ACCENTURE ANALYTICS AT A GLANCE</vt:lpstr>
      <vt:lpstr>ACCENTURE’S INNOVATION ARCHITECTURE</vt:lpstr>
      <vt:lpstr>ANALYTICS  TECHNOLOGY ALLIANCES</vt:lpstr>
      <vt:lpstr>The Accenture Connected Analytics Experience</vt:lpstr>
      <vt:lpstr>Accenture Advanced Analytics  Innovation Centers</vt:lpstr>
      <vt:lpstr>THE ACCENTURE AND MIT  ALLIANCE IN BUSINESS ANALYTICS </vt:lpstr>
      <vt:lpstr>THE ACCENTURE AND MIT  ALLIANCE IN BUSINESS ANALYTICS </vt:lpstr>
      <vt:lpstr>ADVANCED ANALYTICS APPS EMBED ANALYTICS INTO BUSINESS PROCESSES</vt:lpstr>
      <vt:lpstr>Appendix</vt:lpstr>
      <vt:lpstr>451 Research Report: “Accenture Insights Platform Powers Managed Analytics-as-a-service”</vt:lpstr>
      <vt:lpstr>Accenture Insights Platform (AIP)</vt:lpstr>
      <vt:lpstr>AIP: Flexible commercials</vt:lpstr>
      <vt:lpstr>AIP: Typical zero-day provisioning</vt:lpstr>
      <vt:lpstr>AIP: Best practice security framework</vt:lpstr>
      <vt:lpstr>AIP: Global support enabled across multiple cloud providers</vt:lpstr>
      <vt:lpstr>AIP: Client Experience</vt:lpstr>
      <vt:lpstr>Why Accenture Insights Platform?</vt:lpstr>
      <vt:lpstr>Appendix</vt:lpstr>
      <vt:lpstr>Accenture Analytics on HANA Platform </vt:lpstr>
      <vt:lpstr>Accenture Analytics on HANA Platform </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Transmission and Distribution</dc:title>
  <dc:creator>rohit.banerji@accenture.com</dc:creator>
  <cp:keywords>Digital Grid</cp:keywords>
  <dc:description>Accenture</dc:description>
  <cp:lastModifiedBy>Bhawsar, Anukesh</cp:lastModifiedBy>
  <cp:revision>8</cp:revision>
  <dcterms:created xsi:type="dcterms:W3CDTF">2015-01-08T20:20:22Z</dcterms:created>
  <dcterms:modified xsi:type="dcterms:W3CDTF">2019-11-22T06:59:27Z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0x01010006417DADF13056418ACA03224DA23E1E</vt:lpwstr>
  </property>
  <property fmtid="{D5CDD505-2E9C-101B-9397-08002B2CF9AE}" pid="3" name="AuthorIds_UIVersion_512">
    <vt:lpwstr>2420</vt:lpwstr>
  </property>
  <property fmtid="{D5CDD505-2E9C-101B-9397-08002B2CF9AE}" pid="4" name="AuthorIds_UIVersion_1024">
    <vt:lpwstr>2420</vt:lpwstr>
  </property>
</Properties>
</file>